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218.xml" ContentType="application/vnd.openxmlformats-officedocument.presentationml.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42.xml" ContentType="application/vnd.openxmlformats-officedocument.presentationml.notesSlide+xml"/>
  <Override PartName="/ppt/slides/slide319.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theme/themeOverride17.xml" ContentType="application/vnd.openxmlformats-officedocument.themeOverride+xml"/>
  <Override PartName="/ppt/notesSlides/notesSlide318.xml" ContentType="application/vnd.openxmlformats-officedocument.presentationml.notes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theme/themeOverride20.xml" ContentType="application/vnd.openxmlformats-officedocument.themeOverride+xml"/>
  <Override PartName="/ppt/notesSlides/notesSlide258.xml" ContentType="application/vnd.openxmlformats-officedocument.presentationml.notesSlide+xml"/>
  <Override PartName="/ppt/notesSlides/notesSlide321.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notesSlides/notesSlide57.xml" ContentType="application/vnd.openxmlformats-officedocument.presentationml.notesSlide+xml"/>
  <Override PartName="/ppt/theme/themeOverride6.xml" ContentType="application/vnd.openxmlformats-officedocument.themeOverr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315.xml" ContentType="application/vnd.openxmlformats-officedocument.presentationml.notesSlide+xml"/>
  <Override PartName="/ppt/slideMasters/slideMaster5.xml" ContentType="application/vnd.openxmlformats-officedocument.presentationml.slideMaster+xml"/>
  <Override PartName="/ppt/slides/slide27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theme/themeOverride14.xml" ContentType="application/vnd.openxmlformats-officedocument.themeOverr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Default Extension="ppt" ContentType="application/vnd.ms-powerpoint"/>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notesSlides/notesSlide312.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theme/themeOverride11.xml" ContentType="application/vnd.openxmlformats-officedocument.themeOverr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328.xml" ContentType="application/vnd.openxmlformats-officedocument.presentationml.notesSlide+xml"/>
  <Override PartName="/ppt/slides/slide307.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notesSlides/notesSlide306.xml" ContentType="application/vnd.openxmlformats-officedocument.presentationml.notes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326.xml" ContentType="application/vnd.openxmlformats-officedocument.presentationml.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theme/themeOverride24.xml" ContentType="application/vnd.openxmlformats-officedocument.themeOverride+xml"/>
  <Override PartName="/ppt/notesSlides/notesSlide325.xml" ContentType="application/vnd.openxmlformats-officedocument.presentationml.notes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notesSlides/notesSlide30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notesSlides/notesSlide319.xml" ContentType="application/vnd.openxmlformats-officedocument.presentationml.notes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158.xml" ContentType="application/vnd.openxmlformats-officedocument.presentationml.notesSlide+xml"/>
  <Override PartName="/ppt/theme/themeOverride18.xml" ContentType="application/vnd.openxmlformats-officedocument.themeOverr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notesSlides/notesSlide322.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theme/themeOverride7.xml" ContentType="application/vnd.openxmlformats-officedocument.themeOverride+xml"/>
  <Override PartName="/ppt/notesSlides/notesSlide114.xml" ContentType="application/vnd.openxmlformats-officedocument.presentationml.notesSlide+xml"/>
  <Override PartName="/ppt/tags/tag6.xml" ContentType="application/vnd.openxmlformats-officedocument.presentationml.tags+xml"/>
  <Override PartName="/ppt/notesSlides/notesSlide161.xml" ContentType="application/vnd.openxmlformats-officedocument.presentationml.notesSlide+xml"/>
  <Override PartName="/ppt/notesSlides/notesSlide259.xml" ContentType="application/vnd.openxmlformats-officedocument.presentationml.notesSlide+xml"/>
  <Override PartName="/ppt/theme/themeOverride21.xml" ContentType="application/vnd.openxmlformats-officedocument.themeOverr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300.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slides/slide317.xml" ContentType="application/vnd.openxmlformats-officedocument.presentationml.slide+xml"/>
  <Override PartName="/ppt/notesSlides/notesSlide177.xml" ContentType="application/vnd.openxmlformats-officedocument.presentationml.notesSlide+xml"/>
  <Override PartName="/ppt/notesSlides/notesSlide316.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theme/themeOverride15.xml" ContentType="application/vnd.openxmlformats-officedocument.themeOverr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78.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notesSlides/notesSlide77.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111.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Layouts/slideLayout41.xml" ContentType="application/vnd.openxmlformats-officedocument.presentationml.slideLayout+xml"/>
  <Override PartName="/ppt/notesSlides/notesSlide234.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notesSlides/notesSlide127.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Layouts/slideLayout79.xml" ContentType="application/vnd.openxmlformats-officedocument.presentationml.slideLayout+xml"/>
  <Override PartName="/ppt/notesSlides/notesSlide313.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theme/themeOverride12.xml" ContentType="application/vnd.openxmlformats-officedocument.themeOverr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notesSlides/notesSlide310.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326.xml" ContentType="application/vnd.openxmlformats-officedocument.presentationml.notesSlide+xml"/>
  <Override PartName="/ppt/slides/slide30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theme/themeOverride25.xml" ContentType="application/vnd.openxmlformats-officedocument.themeOverr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theme/theme7.xml" ContentType="application/vnd.openxmlformats-officedocument.them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theme/themeOverride19.xml" ContentType="application/vnd.openxmlformats-officedocument.themeOverr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slides/slide324.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theme/themeOverride22.xml" ContentType="application/vnd.openxmlformats-officedocument.themeOverride+xml"/>
  <Override PartName="/ppt/notesSlides/notesSlide323.xml" ContentType="application/vnd.openxmlformats-officedocument.presentationml.notes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59.xml" ContentType="application/vnd.openxmlformats-officedocument.presentationml.notesSlide+xml"/>
  <Override PartName="/ppt/theme/themeOverride8.xml" ContentType="application/vnd.openxmlformats-officedocument.themeOverr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317.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theme/themeOverride16.xml" ContentType="application/vnd.openxmlformats-officedocument.themeOverr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notesSlides/notesSlide320.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theme/themeOverride5.xml" ContentType="application/vnd.openxmlformats-officedocument.themeOverride+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notesSlides/notesSlide314.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theme/themeOverride13.xml" ContentType="application/vnd.openxmlformats-officedocument.themeOverr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Default Extension="vml" ContentType="application/vnd.openxmlformats-officedocument.vmlDrawing"/>
  <Override PartName="/ppt/notesSlides/notesSlide210.xml" ContentType="application/vnd.openxmlformats-officedocument.presentationml.notesSlide+xml"/>
  <Override PartName="/ppt/notesSlides/notesSlide308.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312.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notesSlides/notesSlide311.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theme/themeOverride10.xml" ContentType="application/vnd.openxmlformats-officedocument.themeOverride+xml"/>
  <Override PartName="/ppt/notesSlides/notesSlide150.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notesSlides/notesSlide50.xml" ContentType="application/vnd.openxmlformats-officedocument.presentationml.notesSlide+xml"/>
  <Override PartName="/ppt/notesSlides/notesSlide327.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slides/slide97.xml" ContentType="application/vnd.openxmlformats-officedocument.presentationml.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notesSlides/notesSlide267.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100.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70.xml" ContentType="application/vnd.openxmlformats-officedocument.presentationml.notes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notesSlides/notesSlide324.xml" ContentType="application/vnd.openxmlformats-officedocument.presentationml.notes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Layouts/slideLayout68.xml" ContentType="application/vnd.openxmlformats-officedocument.presentationml.slideLayout+xml"/>
  <Override PartName="/ppt/theme/themeOverride9.xml" ContentType="application/vnd.openxmlformats-officedocument.themeOverr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theme/themeOverride23.xml" ContentType="application/vnd.openxmlformats-officedocument.themeOverride+xml"/>
  <Override PartName="/ppt/slides/slide47.xml" ContentType="application/vnd.openxmlformats-officedocument.presentationml.slide+xml"/>
  <Override PartName="/ppt/theme/theme5.xml" ContentType="application/vnd.openxmlformats-officedocument.them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264.xml" ContentType="application/vnd.openxmlformats-officedocument.presentationml.notesSlide+xml"/>
  <Override PartName="/ppt/slides/slide290.xml" ContentType="application/vnd.openxmlformats-officedocument.presentationml.slide+xml"/>
  <Override PartName="/ppt/slideLayouts/slideLayout71.xml" ContentType="application/vnd.openxmlformats-officedocument.presentationml.slideLayout+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179.xml" ContentType="application/vnd.openxmlformats-officedocument.presentationml.notesSlide+xml"/>
  <Override PartName="/ppt/notesSlides/notesSlide220.xml" ContentType="application/vnd.openxmlformats-officedocument.presentationml.notesSlide+xml"/>
  <Override PartName="/ppt/slides/slide13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2" r:id="rId4"/>
    <p:sldMasterId id="2147483653" r:id="rId5"/>
    <p:sldMasterId id="2147483654" r:id="rId6"/>
    <p:sldMasterId id="2147483655" r:id="rId7"/>
  </p:sldMasterIdLst>
  <p:notesMasterIdLst>
    <p:notesMasterId r:id="rId337"/>
  </p:notesMasterIdLst>
  <p:handoutMasterIdLst>
    <p:handoutMasterId r:id="rId338"/>
  </p:handoutMasterIdLst>
  <p:sldIdLst>
    <p:sldId id="324" r:id="rId8"/>
    <p:sldId id="832" r:id="rId9"/>
    <p:sldId id="807" r:id="rId10"/>
    <p:sldId id="846" r:id="rId11"/>
    <p:sldId id="808" r:id="rId12"/>
    <p:sldId id="778" r:id="rId13"/>
    <p:sldId id="736" r:id="rId14"/>
    <p:sldId id="609" r:id="rId15"/>
    <p:sldId id="782" r:id="rId16"/>
    <p:sldId id="697" r:id="rId17"/>
    <p:sldId id="840" r:id="rId18"/>
    <p:sldId id="698" r:id="rId19"/>
    <p:sldId id="699" r:id="rId20"/>
    <p:sldId id="700" r:id="rId21"/>
    <p:sldId id="703" r:id="rId22"/>
    <p:sldId id="704" r:id="rId23"/>
    <p:sldId id="705" r:id="rId24"/>
    <p:sldId id="432" r:id="rId25"/>
    <p:sldId id="433" r:id="rId26"/>
    <p:sldId id="434" r:id="rId27"/>
    <p:sldId id="716" r:id="rId28"/>
    <p:sldId id="777" r:id="rId29"/>
    <p:sldId id="673" r:id="rId30"/>
    <p:sldId id="659" r:id="rId31"/>
    <p:sldId id="787" r:id="rId32"/>
    <p:sldId id="788" r:id="rId33"/>
    <p:sldId id="859" r:id="rId34"/>
    <p:sldId id="861" r:id="rId35"/>
    <p:sldId id="789" r:id="rId36"/>
    <p:sldId id="786" r:id="rId37"/>
    <p:sldId id="525" r:id="rId38"/>
    <p:sldId id="656" r:id="rId39"/>
    <p:sldId id="745" r:id="rId40"/>
    <p:sldId id="526" r:id="rId41"/>
    <p:sldId id="527" r:id="rId42"/>
    <p:sldId id="528" r:id="rId43"/>
    <p:sldId id="455" r:id="rId44"/>
    <p:sldId id="557" r:id="rId45"/>
    <p:sldId id="456" r:id="rId46"/>
    <p:sldId id="457" r:id="rId47"/>
    <p:sldId id="482" r:id="rId48"/>
    <p:sldId id="855" r:id="rId49"/>
    <p:sldId id="483" r:id="rId50"/>
    <p:sldId id="768" r:id="rId51"/>
    <p:sldId id="661" r:id="rId52"/>
    <p:sldId id="462" r:id="rId53"/>
    <p:sldId id="459" r:id="rId54"/>
    <p:sldId id="687" r:id="rId55"/>
    <p:sldId id="458" r:id="rId56"/>
    <p:sldId id="529" r:id="rId57"/>
    <p:sldId id="738" r:id="rId58"/>
    <p:sldId id="530" r:id="rId59"/>
    <p:sldId id="357" r:id="rId60"/>
    <p:sldId id="847" r:id="rId61"/>
    <p:sldId id="532" r:id="rId62"/>
    <p:sldId id="531" r:id="rId63"/>
    <p:sldId id="460" r:id="rId64"/>
    <p:sldId id="533" r:id="rId65"/>
    <p:sldId id="810" r:id="rId66"/>
    <p:sldId id="811" r:id="rId67"/>
    <p:sldId id="534" r:id="rId68"/>
    <p:sldId id="535" r:id="rId69"/>
    <p:sldId id="441" r:id="rId70"/>
    <p:sldId id="442" r:id="rId71"/>
    <p:sldId id="444" r:id="rId72"/>
    <p:sldId id="445" r:id="rId73"/>
    <p:sldId id="851" r:id="rId74"/>
    <p:sldId id="536" r:id="rId75"/>
    <p:sldId id="537" r:id="rId76"/>
    <p:sldId id="443" r:id="rId77"/>
    <p:sldId id="712" r:id="rId78"/>
    <p:sldId id="831" r:id="rId79"/>
    <p:sldId id="858" r:id="rId80"/>
    <p:sldId id="748" r:id="rId81"/>
    <p:sldId id="799" r:id="rId82"/>
    <p:sldId id="839" r:id="rId83"/>
    <p:sldId id="463" r:id="rId84"/>
    <p:sldId id="539" r:id="rId85"/>
    <p:sldId id="710" r:id="rId86"/>
    <p:sldId id="783" r:id="rId87"/>
    <p:sldId id="674" r:id="rId88"/>
    <p:sldId id="540" r:id="rId89"/>
    <p:sldId id="541" r:id="rId90"/>
    <p:sldId id="804" r:id="rId91"/>
    <p:sldId id="805" r:id="rId92"/>
    <p:sldId id="542" r:id="rId93"/>
    <p:sldId id="665" r:id="rId94"/>
    <p:sldId id="794" r:id="rId95"/>
    <p:sldId id="464" r:id="rId96"/>
    <p:sldId id="797" r:id="rId97"/>
    <p:sldId id="713" r:id="rId98"/>
    <p:sldId id="806" r:id="rId99"/>
    <p:sldId id="664" r:id="rId100"/>
    <p:sldId id="737" r:id="rId101"/>
    <p:sldId id="833" r:id="rId102"/>
    <p:sldId id="812" r:id="rId103"/>
    <p:sldId id="719" r:id="rId104"/>
    <p:sldId id="749" r:id="rId105"/>
    <p:sldId id="750" r:id="rId106"/>
    <p:sldId id="718" r:id="rId107"/>
    <p:sldId id="467" r:id="rId108"/>
    <p:sldId id="835" r:id="rId109"/>
    <p:sldId id="468" r:id="rId110"/>
    <p:sldId id="688" r:id="rId111"/>
    <p:sldId id="469" r:id="rId112"/>
    <p:sldId id="802" r:id="rId113"/>
    <p:sldId id="724" r:id="rId114"/>
    <p:sldId id="472" r:id="rId115"/>
    <p:sldId id="814" r:id="rId116"/>
    <p:sldId id="815" r:id="rId117"/>
    <p:sldId id="816" r:id="rId118"/>
    <p:sldId id="817" r:id="rId119"/>
    <p:sldId id="473" r:id="rId120"/>
    <p:sldId id="466" r:id="rId121"/>
    <p:sldId id="474" r:id="rId122"/>
    <p:sldId id="475" r:id="rId123"/>
    <p:sldId id="775" r:id="rId124"/>
    <p:sldId id="857" r:id="rId125"/>
    <p:sldId id="544" r:id="rId126"/>
    <p:sldId id="865" r:id="rId127"/>
    <p:sldId id="862" r:id="rId128"/>
    <p:sldId id="866" r:id="rId129"/>
    <p:sldId id="701" r:id="rId130"/>
    <p:sldId id="702" r:id="rId131"/>
    <p:sldId id="479" r:id="rId132"/>
    <p:sldId id="772" r:id="rId133"/>
    <p:sldId id="667" r:id="rId134"/>
    <p:sldId id="484" r:id="rId135"/>
    <p:sldId id="545" r:id="rId136"/>
    <p:sldId id="800" r:id="rId137"/>
    <p:sldId id="435" r:id="rId138"/>
    <p:sldId id="706" r:id="rId139"/>
    <p:sldId id="437" r:id="rId140"/>
    <p:sldId id="438" r:id="rId141"/>
    <p:sldId id="769" r:id="rId142"/>
    <p:sldId id="439" r:id="rId143"/>
    <p:sldId id="660" r:id="rId144"/>
    <p:sldId id="708" r:id="rId145"/>
    <p:sldId id="709" r:id="rId146"/>
    <p:sldId id="729" r:id="rId147"/>
    <p:sldId id="547" r:id="rId148"/>
    <p:sldId id="548" r:id="rId149"/>
    <p:sldId id="728" r:id="rId150"/>
    <p:sldId id="725" r:id="rId151"/>
    <p:sldId id="830" r:id="rId152"/>
    <p:sldId id="726" r:id="rId153"/>
    <p:sldId id="803" r:id="rId154"/>
    <p:sldId id="549" r:id="rId155"/>
    <p:sldId id="727" r:id="rId156"/>
    <p:sldId id="551" r:id="rId157"/>
    <p:sldId id="852" r:id="rId158"/>
    <p:sldId id="853" r:id="rId159"/>
    <p:sldId id="446" r:id="rId160"/>
    <p:sldId id="552" r:id="rId161"/>
    <p:sldId id="447" r:id="rId162"/>
    <p:sldId id="553" r:id="rId163"/>
    <p:sldId id="732" r:id="rId164"/>
    <p:sldId id="867" r:id="rId165"/>
    <p:sldId id="731" r:id="rId166"/>
    <p:sldId id="795" r:id="rId167"/>
    <p:sldId id="734" r:id="rId168"/>
    <p:sldId id="448" r:id="rId169"/>
    <p:sldId id="449" r:id="rId170"/>
    <p:sldId id="554" r:id="rId171"/>
    <p:sldId id="733" r:id="rId172"/>
    <p:sldId id="555" r:id="rId173"/>
    <p:sldId id="450" r:id="rId174"/>
    <p:sldId id="451" r:id="rId175"/>
    <p:sldId id="452" r:id="rId176"/>
    <p:sldId id="453" r:id="rId177"/>
    <p:sldId id="556" r:id="rId178"/>
    <p:sldId id="837" r:id="rId179"/>
    <p:sldId id="558" r:id="rId180"/>
    <p:sldId id="843" r:id="rId181"/>
    <p:sldId id="559" r:id="rId182"/>
    <p:sldId id="560" r:id="rId183"/>
    <p:sldId id="834" r:id="rId184"/>
    <p:sldId id="561" r:id="rId185"/>
    <p:sldId id="562" r:id="rId186"/>
    <p:sldId id="563" r:id="rId187"/>
    <p:sldId id="780" r:id="rId188"/>
    <p:sldId id="516" r:id="rId189"/>
    <p:sldId id="517" r:id="rId190"/>
    <p:sldId id="518" r:id="rId191"/>
    <p:sldId id="519" r:id="rId192"/>
    <p:sldId id="520" r:id="rId193"/>
    <p:sldId id="747" r:id="rId194"/>
    <p:sldId id="752" r:id="rId195"/>
    <p:sldId id="573" r:id="rId196"/>
    <p:sldId id="818" r:id="rId197"/>
    <p:sldId id="819" r:id="rId198"/>
    <p:sldId id="820" r:id="rId199"/>
    <p:sldId id="821" r:id="rId200"/>
    <p:sldId id="822" r:id="rId201"/>
    <p:sldId id="823" r:id="rId202"/>
    <p:sldId id="574" r:id="rId203"/>
    <p:sldId id="575" r:id="rId204"/>
    <p:sldId id="576" r:id="rId205"/>
    <p:sldId id="577" r:id="rId206"/>
    <p:sldId id="578" r:id="rId207"/>
    <p:sldId id="739" r:id="rId208"/>
    <p:sldId id="579" r:id="rId209"/>
    <p:sldId id="580" r:id="rId210"/>
    <p:sldId id="581" r:id="rId211"/>
    <p:sldId id="582" r:id="rId212"/>
    <p:sldId id="583" r:id="rId213"/>
    <p:sldId id="584" r:id="rId214"/>
    <p:sldId id="781" r:id="rId215"/>
    <p:sldId id="585" r:id="rId216"/>
    <p:sldId id="586" r:id="rId217"/>
    <p:sldId id="740" r:id="rId218"/>
    <p:sldId id="587" r:id="rId219"/>
    <p:sldId id="588" r:id="rId220"/>
    <p:sldId id="589" r:id="rId221"/>
    <p:sldId id="590" r:id="rId222"/>
    <p:sldId id="591" r:id="rId223"/>
    <p:sldId id="592" r:id="rId224"/>
    <p:sldId id="593" r:id="rId225"/>
    <p:sldId id="594" r:id="rId226"/>
    <p:sldId id="595" r:id="rId227"/>
    <p:sldId id="504" r:id="rId228"/>
    <p:sldId id="505" r:id="rId229"/>
    <p:sldId id="827" r:id="rId230"/>
    <p:sldId id="506" r:id="rId231"/>
    <p:sldId id="507" r:id="rId232"/>
    <p:sldId id="721" r:id="rId233"/>
    <p:sldId id="509" r:id="rId234"/>
    <p:sldId id="510" r:id="rId235"/>
    <p:sldId id="511" r:id="rId236"/>
    <p:sldId id="512" r:id="rId237"/>
    <p:sldId id="741" r:id="rId238"/>
    <p:sldId id="596" r:id="rId239"/>
    <p:sldId id="597" r:id="rId240"/>
    <p:sldId id="598" r:id="rId241"/>
    <p:sldId id="599" r:id="rId242"/>
    <p:sldId id="600" r:id="rId243"/>
    <p:sldId id="601" r:id="rId244"/>
    <p:sldId id="522" r:id="rId245"/>
    <p:sldId id="790" r:id="rId246"/>
    <p:sldId id="791" r:id="rId247"/>
    <p:sldId id="602" r:id="rId248"/>
    <p:sldId id="838" r:id="rId249"/>
    <p:sldId id="801" r:id="rId250"/>
    <p:sldId id="829" r:id="rId251"/>
    <p:sldId id="485" r:id="rId252"/>
    <p:sldId id="714" r:id="rId253"/>
    <p:sldId id="486" r:id="rId254"/>
    <p:sldId id="723" r:id="rId255"/>
    <p:sldId id="669" r:id="rId256"/>
    <p:sldId id="670" r:id="rId257"/>
    <p:sldId id="487" r:id="rId258"/>
    <p:sldId id="488" r:id="rId259"/>
    <p:sldId id="489" r:id="rId260"/>
    <p:sldId id="490" r:id="rId261"/>
    <p:sldId id="842" r:id="rId262"/>
    <p:sldId id="491" r:id="rId263"/>
    <p:sldId id="671" r:id="rId264"/>
    <p:sldId id="492" r:id="rId265"/>
    <p:sldId id="773" r:id="rId266"/>
    <p:sldId id="494" r:id="rId267"/>
    <p:sldId id="854" r:id="rId268"/>
    <p:sldId id="610" r:id="rId269"/>
    <p:sldId id="841" r:id="rId270"/>
    <p:sldId id="735" r:id="rId271"/>
    <p:sldId id="722" r:id="rId272"/>
    <p:sldId id="743" r:id="rId273"/>
    <p:sldId id="496" r:id="rId274"/>
    <p:sldId id="776" r:id="rId275"/>
    <p:sldId id="497" r:id="rId276"/>
    <p:sldId id="845" r:id="rId277"/>
    <p:sldId id="826" r:id="rId278"/>
    <p:sldId id="825" r:id="rId279"/>
    <p:sldId id="498" r:id="rId280"/>
    <p:sldId id="779" r:id="rId281"/>
    <p:sldId id="836" r:id="rId282"/>
    <p:sldId id="572" r:id="rId283"/>
    <p:sldId id="499" r:id="rId284"/>
    <p:sldId id="500" r:id="rId285"/>
    <p:sldId id="501" r:id="rId286"/>
    <p:sldId id="502" r:id="rId287"/>
    <p:sldId id="720" r:id="rId288"/>
    <p:sldId id="689" r:id="rId289"/>
    <p:sldId id="690" r:id="rId290"/>
    <p:sldId id="691" r:id="rId291"/>
    <p:sldId id="696" r:id="rId292"/>
    <p:sldId id="792" r:id="rId293"/>
    <p:sldId id="793" r:id="rId294"/>
    <p:sldId id="693" r:id="rId295"/>
    <p:sldId id="848" r:id="rId296"/>
    <p:sldId id="849" r:id="rId297"/>
    <p:sldId id="513" r:id="rId298"/>
    <p:sldId id="753" r:id="rId299"/>
    <p:sldId id="754" r:id="rId300"/>
    <p:sldId id="755" r:id="rId301"/>
    <p:sldId id="756" r:id="rId302"/>
    <p:sldId id="757" r:id="rId303"/>
    <p:sldId id="758" r:id="rId304"/>
    <p:sldId id="759" r:id="rId305"/>
    <p:sldId id="760" r:id="rId306"/>
    <p:sldId id="761" r:id="rId307"/>
    <p:sldId id="762" r:id="rId308"/>
    <p:sldId id="763" r:id="rId309"/>
    <p:sldId id="764" r:id="rId310"/>
    <p:sldId id="765" r:id="rId311"/>
    <p:sldId id="766" r:id="rId312"/>
    <p:sldId id="767" r:id="rId313"/>
    <p:sldId id="751" r:id="rId314"/>
    <p:sldId id="796" r:id="rId315"/>
    <p:sldId id="824" r:id="rId316"/>
    <p:sldId id="856" r:id="rId317"/>
    <p:sldId id="746" r:id="rId318"/>
    <p:sldId id="514" r:id="rId319"/>
    <p:sldId id="564" r:id="rId320"/>
    <p:sldId id="744" r:id="rId321"/>
    <p:sldId id="742" r:id="rId322"/>
    <p:sldId id="565" r:id="rId323"/>
    <p:sldId id="566" r:id="rId324"/>
    <p:sldId id="567" r:id="rId325"/>
    <p:sldId id="568" r:id="rId326"/>
    <p:sldId id="569" r:id="rId327"/>
    <p:sldId id="570" r:id="rId328"/>
    <p:sldId id="571" r:id="rId329"/>
    <p:sldId id="523" r:id="rId330"/>
    <p:sldId id="364" r:id="rId331"/>
    <p:sldId id="694" r:id="rId332"/>
    <p:sldId id="828" r:id="rId333"/>
    <p:sldId id="695" r:id="rId334"/>
    <p:sldId id="770" r:id="rId335"/>
    <p:sldId id="771" r:id="rId336"/>
  </p:sldIdLst>
  <p:sldSz cx="9144000" cy="6858000" type="screen4x3"/>
  <p:notesSz cx="6858000" cy="9144000"/>
  <p:custShowLst>
    <p:custShow name="Alchemy vs. Chemistry" id="0">
      <p:sldLst/>
    </p:custShow>
    <p:custShow name="Safety" id="1">
      <p:sldLst>
        <p:sld r:id="rId60"/>
      </p:sldLst>
    </p:custShow>
    <p:custShow name="Scientific Method" id="2">
      <p:sldLst/>
    </p:custShow>
    <p:custShow name="Phlogiston" id="3">
      <p:sldLst/>
    </p:custShow>
    <p:custShow name="Metric System" id="4">
      <p:sldLst/>
    </p:custShow>
    <p:custShow name="Measurement" id="5">
      <p:sldLst/>
    </p:custShow>
    <p:custShow name="Scientific Notation" id="6">
      <p:sldLst/>
    </p:custShow>
    <p:custShow name="Graphing" id="7">
      <p:sldLst/>
    </p:custShow>
    <p:custShow name="How to Succeed in Chemistry" id="8">
      <p:sldLst/>
    </p:custShow>
  </p:custShow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showPr>
  <p:clrMru>
    <a:srgbClr val="EAEAEA"/>
    <a:srgbClr val="333333"/>
    <a:srgbClr val="FF0000"/>
    <a:srgbClr val="8D5E2F"/>
    <a:srgbClr val="322110"/>
    <a:srgbClr val="996633"/>
    <a:srgbClr val="B2B2B2"/>
    <a:srgbClr val="F8F8F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934" autoAdjust="0"/>
    <p:restoredTop sz="92674" autoAdjust="0"/>
  </p:normalViewPr>
  <p:slideViewPr>
    <p:cSldViewPr snapToGrid="0">
      <p:cViewPr varScale="1">
        <p:scale>
          <a:sx n="102" d="100"/>
          <a:sy n="102" d="100"/>
        </p:scale>
        <p:origin x="-624"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100" d="100"/>
        <a:sy n="100" d="100"/>
      </p:scale>
      <p:origin x="0" y="130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303" Type="http://schemas.openxmlformats.org/officeDocument/2006/relationships/slide" Target="slides/slide296.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324" Type="http://schemas.openxmlformats.org/officeDocument/2006/relationships/slide" Target="slides/slide317.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247" Type="http://schemas.openxmlformats.org/officeDocument/2006/relationships/slide" Target="slides/slide240.xml"/><Relationship Id="rId107" Type="http://schemas.openxmlformats.org/officeDocument/2006/relationships/slide" Target="slides/slide100.xml"/><Relationship Id="rId268" Type="http://schemas.openxmlformats.org/officeDocument/2006/relationships/slide" Target="slides/slide261.xml"/><Relationship Id="rId289" Type="http://schemas.openxmlformats.org/officeDocument/2006/relationships/slide" Target="slides/slide282.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314" Type="http://schemas.openxmlformats.org/officeDocument/2006/relationships/slide" Target="slides/slide307.xml"/><Relationship Id="rId335" Type="http://schemas.openxmlformats.org/officeDocument/2006/relationships/slide" Target="slides/slide328.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79" Type="http://schemas.openxmlformats.org/officeDocument/2006/relationships/slide" Target="slides/slide272.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325" Type="http://schemas.openxmlformats.org/officeDocument/2006/relationships/slide" Target="slides/slide318.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269" Type="http://schemas.openxmlformats.org/officeDocument/2006/relationships/slide" Target="slides/slide262.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280" Type="http://schemas.openxmlformats.org/officeDocument/2006/relationships/slide" Target="slides/slide273.xml"/><Relationship Id="rId315" Type="http://schemas.openxmlformats.org/officeDocument/2006/relationships/slide" Target="slides/slide308.xml"/><Relationship Id="rId336" Type="http://schemas.openxmlformats.org/officeDocument/2006/relationships/slide" Target="slides/slide329.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291" Type="http://schemas.openxmlformats.org/officeDocument/2006/relationships/slide" Target="slides/slide284.xml"/><Relationship Id="rId305" Type="http://schemas.openxmlformats.org/officeDocument/2006/relationships/slide" Target="slides/slide298.xml"/><Relationship Id="rId326" Type="http://schemas.openxmlformats.org/officeDocument/2006/relationships/slide" Target="slides/slide319.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16" Type="http://schemas.openxmlformats.org/officeDocument/2006/relationships/slide" Target="slides/slide309.xml"/><Relationship Id="rId337" Type="http://schemas.openxmlformats.org/officeDocument/2006/relationships/notesMaster" Target="notesMasters/notesMaster1.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50" Type="http://schemas.openxmlformats.org/officeDocument/2006/relationships/slide" Target="slides/slide243.xml"/><Relationship Id="rId271" Type="http://schemas.openxmlformats.org/officeDocument/2006/relationships/slide" Target="slides/slide264.xml"/><Relationship Id="rId292" Type="http://schemas.openxmlformats.org/officeDocument/2006/relationships/slide" Target="slides/slide285.xml"/><Relationship Id="rId306" Type="http://schemas.openxmlformats.org/officeDocument/2006/relationships/slide" Target="slides/slide299.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327" Type="http://schemas.openxmlformats.org/officeDocument/2006/relationships/slide" Target="slides/slide320.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handoutMaster" Target="handoutMasters/handoutMaster1.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3" Type="http://schemas.openxmlformats.org/officeDocument/2006/relationships/slideMaster" Target="slideMasters/slideMaster3.xml"/><Relationship Id="rId214" Type="http://schemas.openxmlformats.org/officeDocument/2006/relationships/slide" Target="slides/slide207.xml"/><Relationship Id="rId230" Type="http://schemas.openxmlformats.org/officeDocument/2006/relationships/slide" Target="slides/slide223.xml"/><Relationship Id="rId235" Type="http://schemas.openxmlformats.org/officeDocument/2006/relationships/slide" Target="slides/slide228.xml"/><Relationship Id="rId251" Type="http://schemas.openxmlformats.org/officeDocument/2006/relationships/slide" Target="slides/slide244.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72" Type="http://schemas.openxmlformats.org/officeDocument/2006/relationships/slide" Target="slides/slide265.xml"/><Relationship Id="rId293" Type="http://schemas.openxmlformats.org/officeDocument/2006/relationships/slide" Target="slides/slide286.xml"/><Relationship Id="rId302" Type="http://schemas.openxmlformats.org/officeDocument/2006/relationships/slide" Target="slides/slide295.xml"/><Relationship Id="rId307" Type="http://schemas.openxmlformats.org/officeDocument/2006/relationships/slide" Target="slides/slide300.xml"/><Relationship Id="rId323" Type="http://schemas.openxmlformats.org/officeDocument/2006/relationships/slide" Target="slides/slide316.xml"/><Relationship Id="rId328" Type="http://schemas.openxmlformats.org/officeDocument/2006/relationships/slide" Target="slides/slide32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241" Type="http://schemas.openxmlformats.org/officeDocument/2006/relationships/slide" Target="slides/slide234.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262" Type="http://schemas.openxmlformats.org/officeDocument/2006/relationships/slide" Target="slides/slide255.xml"/><Relationship Id="rId283" Type="http://schemas.openxmlformats.org/officeDocument/2006/relationships/slide" Target="slides/slide276.xml"/><Relationship Id="rId313" Type="http://schemas.openxmlformats.org/officeDocument/2006/relationships/slide" Target="slides/slide306.xml"/><Relationship Id="rId318" Type="http://schemas.openxmlformats.org/officeDocument/2006/relationships/slide" Target="slides/slide311.xml"/><Relationship Id="rId339"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334" Type="http://schemas.openxmlformats.org/officeDocument/2006/relationships/slide" Target="slides/slide327.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openxmlformats.org/officeDocument/2006/relationships/viewProps" Target="viewProps.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openxmlformats.org/officeDocument/2006/relationships/theme" Target="theme/theme1.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openxmlformats.org/officeDocument/2006/relationships/tableStyles" Target="tableStyles.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slide" Target="slides/slide326.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s>
</file>

<file path=ppt/_rels/viewProps.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slide" Target="slides/slide75.xml"/><Relationship Id="rId1" Type="http://schemas.openxmlformats.org/officeDocument/2006/relationships/slide" Target="slides/slide63.xml"/><Relationship Id="rId6" Type="http://schemas.openxmlformats.org/officeDocument/2006/relationships/slide" Target="slides/slide136.xml"/><Relationship Id="rId5" Type="http://schemas.openxmlformats.org/officeDocument/2006/relationships/slide" Target="slides/slide135.xml"/><Relationship Id="rId4" Type="http://schemas.openxmlformats.org/officeDocument/2006/relationships/slide" Target="slides/slide10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81.wmf"/><Relationship Id="rId2" Type="http://schemas.openxmlformats.org/officeDocument/2006/relationships/image" Target="../media/image280.wmf"/><Relationship Id="rId1" Type="http://schemas.openxmlformats.org/officeDocument/2006/relationships/image" Target="../media/image279.wmf"/><Relationship Id="rId5" Type="http://schemas.openxmlformats.org/officeDocument/2006/relationships/image" Target="../media/image283.wmf"/><Relationship Id="rId4" Type="http://schemas.openxmlformats.org/officeDocument/2006/relationships/image" Target="../media/image28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1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2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25.wmf"/><Relationship Id="rId1" Type="http://schemas.openxmlformats.org/officeDocument/2006/relationships/image" Target="../media/image32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2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6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Times New Roman" pitchFamily="18" charset="0"/>
              </a:defRPr>
            </a:lvl1pPr>
          </a:lstStyle>
          <a:p>
            <a:pPr>
              <a:defRPr/>
            </a:pPr>
            <a:endParaRPr lang="en-US"/>
          </a:p>
        </p:txBody>
      </p:sp>
      <p:sp>
        <p:nvSpPr>
          <p:cNvPr id="8560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Times New Roman" pitchFamily="18" charset="0"/>
              </a:defRPr>
            </a:lvl1pPr>
          </a:lstStyle>
          <a:p>
            <a:pPr>
              <a:defRPr/>
            </a:pPr>
            <a:endParaRPr lang="en-US"/>
          </a:p>
        </p:txBody>
      </p:sp>
      <p:sp>
        <p:nvSpPr>
          <p:cNvPr id="8560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imes New Roman" pitchFamily="18" charset="0"/>
              </a:defRPr>
            </a:lvl1pPr>
          </a:lstStyle>
          <a:p>
            <a:pPr>
              <a:defRPr/>
            </a:pPr>
            <a:r>
              <a:rPr lang="en-US"/>
              <a:t>http://www.unit5.org/christjs/tempT27dFields-Jeff/intro1.htm</a:t>
            </a:r>
          </a:p>
        </p:txBody>
      </p:sp>
      <p:sp>
        <p:nvSpPr>
          <p:cNvPr id="8560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New Roman" pitchFamily="18" charset="0"/>
              </a:defRPr>
            </a:lvl1pPr>
          </a:lstStyle>
          <a:p>
            <a:pPr>
              <a:defRPr/>
            </a:pPr>
            <a:fld id="{20E9E091-9B52-46C4-A648-5A26C874810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Times New Roman" pitchFamily="18" charset="0"/>
              </a:defRPr>
            </a:lvl1pPr>
          </a:lstStyle>
          <a:p>
            <a:pPr>
              <a:defRPr/>
            </a:pPr>
            <a:endParaRPr lang="en-US"/>
          </a:p>
        </p:txBody>
      </p:sp>
      <p:sp>
        <p:nvSpPr>
          <p:cNvPr id="399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Times New Roman" pitchFamily="18" charset="0"/>
              </a:defRPr>
            </a:lvl1pPr>
          </a:lstStyle>
          <a:p>
            <a:pPr>
              <a:defRPr/>
            </a:pPr>
            <a:endParaRPr lang="en-US"/>
          </a:p>
        </p:txBody>
      </p:sp>
      <p:sp>
        <p:nvSpPr>
          <p:cNvPr id="3471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imes New Roman" pitchFamily="18" charset="0"/>
              </a:defRPr>
            </a:lvl1pPr>
          </a:lstStyle>
          <a:p>
            <a:pPr>
              <a:defRPr/>
            </a:pPr>
            <a:r>
              <a:rPr lang="en-US"/>
              <a:t>http://www.unit5.org/christjs/tempT27dFields-Jeff/intro1.htm</a:t>
            </a:r>
          </a:p>
        </p:txBody>
      </p:sp>
      <p:sp>
        <p:nvSpPr>
          <p:cNvPr id="399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New Roman" pitchFamily="18" charset="0"/>
              </a:defRPr>
            </a:lvl1pPr>
          </a:lstStyle>
          <a:p>
            <a:pPr>
              <a:defRPr/>
            </a:pPr>
            <a:fld id="{B761269E-5BF6-4341-A66F-3ACD011E06B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3" Type="http://schemas.openxmlformats.org/officeDocument/2006/relationships/hyperlink" Target="http://ts.nist.gov/ts/htdocs/200/202/ic1136a.htm" TargetMode="External"/><Relationship Id="rId2" Type="http://schemas.openxmlformats.org/officeDocument/2006/relationships/slide" Target="../slides/slide247.xml"/><Relationship Id="rId1" Type="http://schemas.openxmlformats.org/officeDocument/2006/relationships/notesMaster" Target="../notesMasters/notesMaster1.xml"/><Relationship Id="rId4" Type="http://schemas.openxmlformats.org/officeDocument/2006/relationships/hyperlink" Target="http://www.fds.goc/ora/inspect_ref/itg30.html" TargetMode="Externa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wf.edu/chemist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3" Type="http://schemas.openxmlformats.org/officeDocument/2006/relationships/hyperlink" Target="http://sci-toys.com/scitoys/scitoys/light/marshmallows/solar_roaster.html" TargetMode="External"/><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3" Type="http://schemas.openxmlformats.org/officeDocument/2006/relationships/hyperlink" Target="http://www.backflip.com/perl/go.pl?url=18424616" TargetMode="External"/><Relationship Id="rId2" Type="http://schemas.openxmlformats.org/officeDocument/2006/relationships/slide" Target="../slides/slide329.xml"/><Relationship Id="rId1" Type="http://schemas.openxmlformats.org/officeDocument/2006/relationships/notesMaster" Target="../notesMasters/notesMaster1.xml"/><Relationship Id="rId5" Type="http://schemas.openxmlformats.org/officeDocument/2006/relationships/hyperlink" Target="http://www.backflip.com/members/ANNENBERG/14004380/page=1/sort=0" TargetMode="External"/><Relationship Id="rId4" Type="http://schemas.openxmlformats.org/officeDocument/2006/relationships/hyperlink" Target="window.status=%22http:/www.learner.org/vod/vod_window.html?pid=793%22;%20return%20tru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dc.gov/nccdphp/osh/issue.htm" TargetMode="External"/><Relationship Id="rId7" Type="http://schemas.openxmlformats.org/officeDocument/2006/relationships/hyperlink" Target="http://www.epa.gov/oaqps/air_risc/3_90_022.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______________________________________________/" TargetMode="External"/><Relationship Id="rId5" Type="http://schemas.openxmlformats.org/officeDocument/2006/relationships/hyperlink" Target="http://www.hhs.gov/news/press/1996pres/960823b.htm" TargetMode="External"/><Relationship Id="rId4" Type="http://schemas.openxmlformats.org/officeDocument/2006/relationships/hyperlink" Target="http://www.fda.gov/opacom/campaigns/tobacco.html"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fds.gov/opacom/factsheets/cancerfs.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oncolink.upenn.edu/specialty/chemo/drugs/dmso_1.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f.edu/chemistry/reu/conferences.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en.wikipedia.org/wiki/OSHA" TargetMode="External"/><Relationship Id="rId3" Type="http://schemas.openxmlformats.org/officeDocument/2006/relationships/hyperlink" Target="http://en.wikipedia.org/wiki/Dimethylmercury" TargetMode="External"/><Relationship Id="rId7" Type="http://schemas.openxmlformats.org/officeDocument/2006/relationships/hyperlink" Target="http://en.wikipedia.org/wiki/NMR_spectroscopy"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n.wikipedia.org/wiki/Mercury_%28element%29" TargetMode="External"/><Relationship Id="rId5" Type="http://schemas.openxmlformats.org/officeDocument/2006/relationships/hyperlink" Target="http://en.wikipedia.org/wiki/Glove" TargetMode="External"/><Relationship Id="rId4" Type="http://schemas.openxmlformats.org/officeDocument/2006/relationships/hyperlink" Target="http://en.wikipedia.org/wiki/Latex" TargetMode="External"/><Relationship Id="rId9" Type="http://schemas.openxmlformats.org/officeDocument/2006/relationships/hyperlink" Target="http://en.wikipedia.org/wiki/MSD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ECBC2120-E53B-4C79-A965-E00DB0467C86}" type="slidenum">
              <a:rPr lang="en-US"/>
              <a:pPr/>
              <a:t>1</a:t>
            </a:fld>
            <a:endParaRPr lang="en-US"/>
          </a:p>
        </p:txBody>
      </p:sp>
      <p:sp>
        <p:nvSpPr>
          <p:cNvPr id="348163" name="Rectangle 1026"/>
          <p:cNvSpPr>
            <a:spLocks noChangeArrowheads="1" noTextEdit="1"/>
          </p:cNvSpPr>
          <p:nvPr>
            <p:ph type="sldImg"/>
          </p:nvPr>
        </p:nvSpPr>
        <p:spPr>
          <a:ln/>
        </p:spPr>
      </p:sp>
      <p:sp>
        <p:nvSpPr>
          <p:cNvPr id="348164" name="Rectangle 1027"/>
          <p:cNvSpPr>
            <a:spLocks noGrp="1" noChangeArrowheads="1"/>
          </p:cNvSpPr>
          <p:nvPr>
            <p:ph type="body" idx="1"/>
          </p:nvPr>
        </p:nvSpPr>
        <p:spPr>
          <a:noFill/>
          <a:ln/>
        </p:spPr>
        <p:txBody>
          <a:bodyPr/>
          <a:lstStyle/>
          <a:p>
            <a:pPr eaLnBrk="1" hangingPunct="1"/>
            <a:r>
              <a:rPr lang="en-US" i="1" smtClean="0"/>
              <a:t>“CHEMISTRY IS THE SCIENCE OF CHANGE.  It looks at all the different kinds of substances and how they interact with each other.  It is going on all around us all the time, as well as in the scientific laboratory and in the chemical industry.  People in widely differing walks of life use chemistry everyday – the doctor and the chef, the farmer and the builder.  Chemistry comes to the aid of the manufacturer of food, and also to the brewer and wine maker.  The technician in the hospital laboratory uses chemistry to check for infections in blood samples.  The forensic scientists uses chemistry to solve crimes.  In agriculture, chemistry is used to increase the yields of crops and to control many pests.  Chemicals keep the water supply safe and swimming pools clean.  One of the largest industries in the world is the petrochemical industry – this industry is mainly associated with gasoline and the chemicals that come from crude oil.  Drugs, synthetic dyes, plastics, and fabrics are produced by chemical means from nature’s raw materials.”</a:t>
            </a:r>
          </a:p>
          <a:p>
            <a:pPr eaLnBrk="1" hangingPunct="1"/>
            <a:endParaRPr lang="en-US" i="1" smtClean="0"/>
          </a:p>
          <a:p>
            <a:pPr eaLnBrk="1" hangingPunct="1"/>
            <a:r>
              <a:rPr lang="en-US" smtClean="0"/>
              <a:t>		Eyewitness Science “Chemistry” , Dr. Ann Newmark, DK Publishing, Inc., 1993, pg 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26843D7B-2E59-437D-94DC-02C655DA8007}" type="slidenum">
              <a:rPr lang="en-US"/>
              <a:pPr/>
              <a:t>10</a:t>
            </a:fld>
            <a:endParaRPr lang="en-US"/>
          </a:p>
        </p:txBody>
      </p:sp>
      <p:sp>
        <p:nvSpPr>
          <p:cNvPr id="357379" name="Rectangle 2"/>
          <p:cNvSpPr>
            <a:spLocks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4D5F9554-0805-4E18-8E0C-8F6D9A2CD000}" type="slidenum">
              <a:rPr lang="en-US"/>
              <a:pPr/>
              <a:t>100</a:t>
            </a:fld>
            <a:endParaRPr lang="en-US"/>
          </a:p>
        </p:txBody>
      </p:sp>
      <p:sp>
        <p:nvSpPr>
          <p:cNvPr id="449539" name="Rectangle 2"/>
          <p:cNvSpPr>
            <a:spLocks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r>
              <a:rPr lang="en-US" smtClean="0"/>
              <a:t>NEED TO CHANGE:  </a:t>
            </a:r>
          </a:p>
          <a:p>
            <a:pPr eaLnBrk="1" hangingPunct="1"/>
            <a:r>
              <a:rPr lang="en-US" smtClean="0"/>
              <a:t>	picture of balloon over hot water bath (can have mouse over where balloon is small and large),.</a:t>
            </a:r>
          </a:p>
          <a:p>
            <a:pPr eaLnBrk="1" hangingPunct="1"/>
            <a:endParaRPr lang="en-US" smtClean="0"/>
          </a:p>
          <a:p>
            <a:pPr eaLnBrk="1" hangingPunct="1"/>
            <a:r>
              <a:rPr lang="en-US" smtClean="0"/>
              <a:t>A scientific law summarizes the results of many observations and experiments.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3B291995-222A-4211-B0CE-F9B6CA151EFF}" type="slidenum">
              <a:rPr lang="en-US"/>
              <a:pPr/>
              <a:t>101</a:t>
            </a:fld>
            <a:endParaRPr lang="en-US"/>
          </a:p>
        </p:txBody>
      </p:sp>
      <p:sp>
        <p:nvSpPr>
          <p:cNvPr id="450563" name="Rectangle 2"/>
          <p:cNvSpPr>
            <a:spLocks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7835F8A1-4825-4AF7-A1DE-DBF64038EDE0}" type="slidenum">
              <a:rPr lang="en-US"/>
              <a:pPr/>
              <a:t>102</a:t>
            </a:fld>
            <a:endParaRPr lang="en-US"/>
          </a:p>
        </p:txBody>
      </p:sp>
      <p:sp>
        <p:nvSpPr>
          <p:cNvPr id="451587" name="Rectangle 2"/>
          <p:cNvSpPr>
            <a:spLocks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EDC1F695-B70E-44A3-86FA-9A2AAF4D6AF4}" type="slidenum">
              <a:rPr lang="en-US"/>
              <a:pPr/>
              <a:t>103</a:t>
            </a:fld>
            <a:endParaRPr lang="en-US"/>
          </a:p>
        </p:txBody>
      </p:sp>
      <p:sp>
        <p:nvSpPr>
          <p:cNvPr id="452611" name="Rectangle 2"/>
          <p:cNvSpPr>
            <a:spLocks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r>
              <a:rPr lang="en-US" smtClean="0"/>
              <a:t>Evidence exists to support the </a:t>
            </a:r>
            <a:r>
              <a:rPr lang="en-US" i="1" smtClean="0"/>
              <a:t>theory</a:t>
            </a:r>
            <a:r>
              <a:rPr lang="en-US" smtClean="0"/>
              <a:t> that dinosaurs became extinct when a meteor struck the Earth. </a:t>
            </a:r>
          </a:p>
          <a:p>
            <a:pPr eaLnBrk="1" hangingPunct="1"/>
            <a:endParaRPr lang="en-US" smtClean="0"/>
          </a:p>
          <a:p>
            <a:pPr eaLnBrk="1" hangingPunct="1"/>
            <a:r>
              <a:rPr lang="en-US" smtClean="0"/>
              <a:t>	</a:t>
            </a:r>
            <a:r>
              <a:rPr lang="en-US" i="1" smtClean="0"/>
              <a:t>How did it happen?</a:t>
            </a:r>
            <a:r>
              <a:rPr lang="en-US" smtClean="0"/>
              <a:t>  The meteor created a large dust cloud that blocked the sunlight from hitting Earth - causing the Ice Age.  </a:t>
            </a:r>
          </a:p>
          <a:p>
            <a:pPr eaLnBrk="1" hangingPunct="1"/>
            <a:endParaRPr lang="en-US" smtClean="0"/>
          </a:p>
          <a:p>
            <a:pPr eaLnBrk="1" hangingPunct="1"/>
            <a:r>
              <a:rPr lang="en-US" smtClean="0"/>
              <a:t>	</a:t>
            </a:r>
            <a:r>
              <a:rPr lang="en-US" i="1" smtClean="0"/>
              <a:t>Evidence:</a:t>
            </a:r>
            <a:r>
              <a:rPr lang="en-US" smtClean="0"/>
              <a:t>  The composition of our moon is similar to that of Earth surface.  The core of Earth is iron and was originally a part of the meteor.</a:t>
            </a:r>
          </a:p>
          <a:p>
            <a:pPr eaLnBrk="1" hangingPunct="1"/>
            <a:endParaRPr lang="en-US" smtClean="0"/>
          </a:p>
          <a:p>
            <a:pPr eaLnBrk="1" hangingPunct="1"/>
            <a:r>
              <a:rPr lang="en-US" smtClean="0"/>
              <a:t>Further Research:  Tunguska, Russia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4F8D9CB3-A2CF-4507-A2CD-8B90F3C8F861}" type="slidenum">
              <a:rPr lang="en-US"/>
              <a:pPr/>
              <a:t>104</a:t>
            </a:fld>
            <a:endParaRPr lang="en-US"/>
          </a:p>
        </p:txBody>
      </p:sp>
      <p:sp>
        <p:nvSpPr>
          <p:cNvPr id="453635" name="Rectangle 2"/>
          <p:cNvSpPr>
            <a:spLocks noChangeArrowheads="1" noTextEdit="1"/>
          </p:cNvSpPr>
          <p:nvPr>
            <p:ph type="sldImg"/>
          </p:nvPr>
        </p:nvSpPr>
        <p:spPr>
          <a:ln/>
        </p:spPr>
      </p:sp>
      <p:sp>
        <p:nvSpPr>
          <p:cNvPr id="453636" name="Rectangle 3"/>
          <p:cNvSpPr>
            <a:spLocks noGrp="1" noChangeArrowheads="1"/>
          </p:cNvSpPr>
          <p:nvPr>
            <p:ph type="body" idx="1"/>
          </p:nvPr>
        </p:nvSpPr>
        <p:spPr>
          <a:noFill/>
          <a:ln/>
        </p:spPr>
        <p:txBody>
          <a:bodyPr/>
          <a:lstStyle/>
          <a:p>
            <a:pPr eaLnBrk="1" hangingPunct="1"/>
            <a:r>
              <a:rPr lang="en-US" smtClean="0"/>
              <a:t>A meter is defined as 1/10,000,000 the distance from the North Pole to Greenwich, England.</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DE3858B9-1A93-4422-A396-9739F56CBEB5}" type="slidenum">
              <a:rPr lang="en-US"/>
              <a:pPr/>
              <a:t>105</a:t>
            </a:fld>
            <a:endParaRPr lang="en-US"/>
          </a:p>
        </p:txBody>
      </p:sp>
      <p:sp>
        <p:nvSpPr>
          <p:cNvPr id="454659" name="Rectangle 2"/>
          <p:cNvSpPr>
            <a:spLocks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r>
              <a:rPr lang="en-US" smtClean="0">
                <a:latin typeface="Arial" charset="0"/>
              </a:rPr>
              <a:t>Original concept of element:</a:t>
            </a:r>
          </a:p>
          <a:p>
            <a:pPr eaLnBrk="1" hangingPunct="1"/>
            <a:endParaRPr lang="en-US" smtClean="0">
              <a:latin typeface="Arial" charset="0"/>
            </a:endParaRPr>
          </a:p>
          <a:p>
            <a:pPr eaLnBrk="1" hangingPunct="1"/>
            <a:r>
              <a:rPr lang="en-US" smtClean="0">
                <a:latin typeface="Arial" charset="0"/>
              </a:rPr>
              <a:t>	</a:t>
            </a:r>
            <a:r>
              <a:rPr lang="en-US" b="1" smtClean="0">
                <a:latin typeface="Arial" charset="0"/>
              </a:rPr>
              <a:t>Four element theory</a:t>
            </a:r>
          </a:p>
          <a:p>
            <a:pPr eaLnBrk="1" hangingPunct="1"/>
            <a:r>
              <a:rPr lang="en-US" smtClean="0">
                <a:latin typeface="Arial" charset="0"/>
              </a:rPr>
              <a:t>		AIR				combined to form all other materials by combining</a:t>
            </a:r>
          </a:p>
          <a:p>
            <a:pPr eaLnBrk="1" hangingPunct="1"/>
            <a:r>
              <a:rPr lang="en-US" smtClean="0">
                <a:latin typeface="Arial" charset="0"/>
              </a:rPr>
              <a:t>		WATER			in different proportions.</a:t>
            </a:r>
          </a:p>
          <a:p>
            <a:pPr eaLnBrk="1" hangingPunct="1"/>
            <a:r>
              <a:rPr lang="en-US" smtClean="0">
                <a:latin typeface="Arial" charset="0"/>
              </a:rPr>
              <a:t>		EARTH</a:t>
            </a:r>
          </a:p>
          <a:p>
            <a:pPr eaLnBrk="1" hangingPunct="1"/>
            <a:r>
              <a:rPr lang="en-US" smtClean="0">
                <a:latin typeface="Arial" charset="0"/>
              </a:rPr>
              <a:t>		AIR</a:t>
            </a:r>
          </a:p>
          <a:p>
            <a:pPr eaLnBrk="1" hangingPunct="1"/>
            <a:r>
              <a:rPr lang="en-US" smtClean="0">
                <a:latin typeface="Arial" charset="0"/>
              </a:rPr>
              <a:t>		</a:t>
            </a:r>
          </a:p>
          <a:p>
            <a:pPr eaLnBrk="1" hangingPunct="1"/>
            <a:r>
              <a:rPr lang="en-US" smtClean="0"/>
              <a:t>The Greek root for the word atom, "atomon," means "that which cannot be divided."  </a:t>
            </a:r>
          </a:p>
          <a:p>
            <a:pPr eaLnBrk="1" hangingPunct="1"/>
            <a:r>
              <a:rPr lang="en-US" smtClean="0"/>
              <a:t>But the entities we call atoms are made from more fundamental particles! </a:t>
            </a:r>
          </a:p>
          <a:p>
            <a:pPr eaLnBrk="1" hangingPunct="1"/>
            <a:r>
              <a:rPr lang="en-US" smtClean="0"/>
              <a:t>	Protons, Neutrons, Electrons…quarks!</a:t>
            </a:r>
          </a:p>
          <a:p>
            <a:pPr eaLnBrk="1" hangingPunct="1"/>
            <a:endParaRPr lang="en-US" smtClean="0">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3B9F30F5-0F16-4485-BE6F-E13268AFBCBF}" type="slidenum">
              <a:rPr lang="en-US"/>
              <a:pPr/>
              <a:t>106</a:t>
            </a:fld>
            <a:endParaRPr lang="en-US"/>
          </a:p>
        </p:txBody>
      </p:sp>
      <p:sp>
        <p:nvSpPr>
          <p:cNvPr id="455683" name="Rectangle 2"/>
          <p:cNvSpPr>
            <a:spLocks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r>
              <a:rPr lang="en-US" smtClean="0"/>
              <a:t>THE SCEPTICAL CHYMIST (1661)</a:t>
            </a:r>
          </a:p>
          <a:p>
            <a:pPr eaLnBrk="1" hangingPunct="1"/>
            <a:endParaRPr lang="en-US" smtClean="0"/>
          </a:p>
          <a:p>
            <a:pPr eaLnBrk="1" hangingPunct="1"/>
            <a:r>
              <a:rPr lang="en-US" smtClean="0"/>
              <a:t>“The Greeks believed that earth, air, fire, and water were the fundamental elements that made up everything else.  Writing in 1661, Robert Boyle (1627-1691) argued against this idea, paving the way for modern ideas of the elements.  He defined an element accurately as a substance that could not be broken down into simpler substances.”  </a:t>
            </a:r>
          </a:p>
          <a:p>
            <a:pPr eaLnBrk="1" hangingPunct="1"/>
            <a:endParaRPr lang="en-US" smtClean="0"/>
          </a:p>
          <a:p>
            <a:pPr eaLnBrk="1" hangingPunct="1"/>
            <a:r>
              <a:rPr lang="en-US" smtClean="0"/>
              <a:t>Eyewitness Science “Chemistry” , Dr. Ann Newmark, DK Publishing, Inc., 1993, pg 18</a:t>
            </a:r>
          </a:p>
          <a:p>
            <a:pPr eaLnBrk="1" hangingPunct="1"/>
            <a:endParaRPr lang="en-US" smtClean="0"/>
          </a:p>
          <a:p>
            <a:pPr eaLnBrk="1" hangingPunct="1"/>
            <a:r>
              <a:rPr lang="en-US" smtClean="0">
                <a:solidFill>
                  <a:srgbClr val="FFFF00"/>
                </a:solidFill>
              </a:rPr>
              <a:t>Boyle rejected the notion of “qualities” of prime matter.</a:t>
            </a:r>
            <a:endParaRPr lang="en-US" smtClean="0">
              <a:solidFill>
                <a:srgbClr val="FFF30A"/>
              </a:solidFill>
            </a:endParaRPr>
          </a:p>
          <a:p>
            <a:pPr eaLnBrk="1" hangingPunct="1"/>
            <a:r>
              <a:rPr lang="en-US" smtClean="0">
                <a:solidFill>
                  <a:srgbClr val="FFFF00"/>
                </a:solidFill>
              </a:rPr>
              <a:t>Rather, he believed that there were many different kinds of matter.</a:t>
            </a:r>
          </a:p>
          <a:p>
            <a:pPr eaLnBrk="1" hangingPunct="1"/>
            <a:r>
              <a:rPr lang="en-US" smtClean="0">
                <a:solidFill>
                  <a:srgbClr val="FFFF00"/>
                </a:solidFill>
              </a:rPr>
              <a:t>An “element” is a piece of matter that is not made from anything else.</a:t>
            </a:r>
          </a:p>
          <a:p>
            <a:pPr eaLnBrk="1" hangingPunct="1"/>
            <a:endParaRPr lang="en-US" smtClean="0"/>
          </a:p>
          <a:p>
            <a:pPr eaLnBrk="1" hangingPunct="1"/>
            <a:r>
              <a:rPr lang="en-US" smtClean="0"/>
              <a:t>The Greek thinker Empedocles first classified the fundamental elements as fire, air, earth, and water, although our particular diagram reflects Aristotle's classification. </a:t>
            </a:r>
          </a:p>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017870E5-DDB1-411C-A3A7-FDE14BC82AB7}" type="slidenum">
              <a:rPr lang="en-US"/>
              <a:pPr/>
              <a:t>107</a:t>
            </a:fld>
            <a:endParaRPr lang="en-US"/>
          </a:p>
        </p:txBody>
      </p:sp>
      <p:sp>
        <p:nvSpPr>
          <p:cNvPr id="456707" name="Rectangle 2"/>
          <p:cNvSpPr>
            <a:spLocks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r>
              <a:rPr lang="en-US" b="1" smtClean="0"/>
              <a:t>Did you know?</a:t>
            </a:r>
            <a:r>
              <a:rPr lang="en-US" smtClean="0"/>
              <a:t/>
            </a:r>
            <a:br>
              <a:rPr lang="en-US" smtClean="0"/>
            </a:br>
            <a:r>
              <a:rPr lang="en-US" smtClean="0"/>
              <a:t>The ancient Chinese believed that the five basic components (in Pinyin, </a:t>
            </a:r>
            <a:r>
              <a:rPr lang="en-US" i="1" smtClean="0"/>
              <a:t>Wu Xing</a:t>
            </a:r>
            <a:r>
              <a:rPr lang="en-US" smtClean="0"/>
              <a:t>) of the physical universe were earth, wood, metal, fire, and water. And in India, the </a:t>
            </a:r>
            <a:r>
              <a:rPr lang="en-US" b="1" smtClean="0"/>
              <a:t>Samkhya-karikas</a:t>
            </a:r>
            <a:r>
              <a:rPr lang="en-US" smtClean="0"/>
              <a:t> by Ishvarakrsna (c. 3rd century AD) proclaims the five gross elements to be space, air, fire, water, and earth.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EF4E700E-269B-43CE-93C4-84E57C601534}" type="slidenum">
              <a:rPr lang="en-US"/>
              <a:pPr/>
              <a:t>108</a:t>
            </a:fld>
            <a:endParaRPr lang="en-US"/>
          </a:p>
        </p:txBody>
      </p:sp>
      <p:sp>
        <p:nvSpPr>
          <p:cNvPr id="457731" name="Rectangle 2"/>
          <p:cNvSpPr>
            <a:spLocks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r>
              <a:rPr lang="en-US" smtClean="0">
                <a:latin typeface="Arial" charset="0"/>
              </a:rPr>
              <a:t>Junk Science </a:t>
            </a:r>
          </a:p>
          <a:p>
            <a:pPr eaLnBrk="1" hangingPunct="1">
              <a:buFont typeface="Wingdings" pitchFamily="2" charset="2"/>
              <a:buChar char="ü"/>
            </a:pPr>
            <a:r>
              <a:rPr lang="en-US" smtClean="0">
                <a:latin typeface="Arial" charset="0"/>
              </a:rPr>
              <a:t>Dihydrogen monoxide</a:t>
            </a:r>
          </a:p>
          <a:p>
            <a:pPr eaLnBrk="1" hangingPunct="1">
              <a:buFont typeface="Wingdings" pitchFamily="2" charset="2"/>
              <a:buChar char="ü"/>
            </a:pPr>
            <a:r>
              <a:rPr lang="en-US" smtClean="0">
                <a:latin typeface="Arial" charset="0"/>
              </a:rPr>
              <a:t>disco music causes homosexuality in mice</a:t>
            </a:r>
          </a:p>
          <a:p>
            <a:pPr eaLnBrk="1" hangingPunct="1">
              <a:buFont typeface="Wingdings" pitchFamily="2" charset="2"/>
              <a:buChar char="ü"/>
            </a:pPr>
            <a:endParaRPr lang="en-US" smtClean="0">
              <a:latin typeface="Arial" charset="0"/>
            </a:endParaRPr>
          </a:p>
          <a:p>
            <a:pPr eaLnBrk="1" hangingPunct="1"/>
            <a:r>
              <a:rPr lang="en-US" smtClean="0">
                <a:latin typeface="Arial" charset="0"/>
              </a:rPr>
              <a:t>Pg. 53  HOMOSEXUALITY AND DEVIATION</a:t>
            </a:r>
          </a:p>
          <a:p>
            <a:pPr eaLnBrk="1" hangingPunct="1"/>
            <a:endParaRPr lang="en-US" smtClean="0">
              <a:latin typeface="Arial" charset="0"/>
            </a:endParaRPr>
          </a:p>
          <a:p>
            <a:pPr eaLnBrk="1" hangingPunct="1"/>
            <a:r>
              <a:rPr lang="en-US" i="1" smtClean="0">
                <a:latin typeface="Arial" charset="0"/>
              </a:rPr>
              <a:t>Mice, Pigs and Dutchmen</a:t>
            </a:r>
          </a:p>
          <a:p>
            <a:pPr eaLnBrk="1" hangingPunct="1"/>
            <a:endParaRPr lang="en-US" i="1" smtClean="0">
              <a:latin typeface="Arial" charset="0"/>
            </a:endParaRPr>
          </a:p>
          <a:p>
            <a:pPr eaLnBrk="1" hangingPunct="1"/>
            <a:r>
              <a:rPr lang="en-US" smtClean="0">
                <a:latin typeface="Arial" charset="0"/>
              </a:rPr>
              <a:t>     	Researchers at the Aegean University in Ankara, Turkey, in 1984 reported that disco </a:t>
            </a:r>
          </a:p>
          <a:p>
            <a:pPr eaLnBrk="1" hangingPunct="1"/>
            <a:r>
              <a:rPr lang="en-US" smtClean="0">
                <a:latin typeface="Arial" charset="0"/>
              </a:rPr>
              <a:t>music causes homosexuality in mice and may have the same effect on humans.  They report</a:t>
            </a:r>
          </a:p>
          <a:p>
            <a:pPr eaLnBrk="1" hangingPunct="1"/>
            <a:r>
              <a:rPr lang="en-US" smtClean="0">
                <a:latin typeface="Arial" charset="0"/>
              </a:rPr>
              <a:t>That “</a:t>
            </a:r>
            <a:r>
              <a:rPr lang="en-US" i="1" smtClean="0">
                <a:latin typeface="Arial" charset="0"/>
              </a:rPr>
              <a:t>high-level noise, such as that frequently found in discos, causes homosexuality in mice</a:t>
            </a:r>
          </a:p>
          <a:p>
            <a:pPr eaLnBrk="1" hangingPunct="1"/>
            <a:r>
              <a:rPr lang="en-US" i="1" smtClean="0">
                <a:latin typeface="Arial" charset="0"/>
              </a:rPr>
              <a:t>and deafness among pigs”. </a:t>
            </a:r>
            <a:endParaRPr lang="en-US" smtClean="0">
              <a:latin typeface="Arial" charset="0"/>
            </a:endParaRPr>
          </a:p>
          <a:p>
            <a:pPr eaLnBrk="1" hangingPunct="1"/>
            <a:r>
              <a:rPr lang="en-US" smtClean="0">
                <a:latin typeface="Arial" charset="0"/>
              </a:rPr>
              <a:t>	Oddly, they offer no explanation of why the mice were resistant to deafness or how the </a:t>
            </a:r>
          </a:p>
          <a:p>
            <a:pPr eaLnBrk="1" hangingPunct="1"/>
            <a:r>
              <a:rPr lang="en-US" smtClean="0">
                <a:latin typeface="Arial" charset="0"/>
              </a:rPr>
              <a:t>pigs managed to maintain their sexual identities.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8FF2806D-A59F-4A6F-A360-637E6B47064F}" type="slidenum">
              <a:rPr lang="en-US"/>
              <a:pPr/>
              <a:t>109</a:t>
            </a:fld>
            <a:endParaRPr lang="en-US"/>
          </a:p>
        </p:txBody>
      </p:sp>
      <p:sp>
        <p:nvSpPr>
          <p:cNvPr id="458755" name="Rectangle 2"/>
          <p:cNvSpPr>
            <a:spLocks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E1ED41D7-6AA5-4584-A297-2A8B82759B60}" type="slidenum">
              <a:rPr lang="en-US"/>
              <a:pPr/>
              <a:t>11</a:t>
            </a:fld>
            <a:endParaRPr lang="en-US"/>
          </a:p>
        </p:txBody>
      </p:sp>
      <p:sp>
        <p:nvSpPr>
          <p:cNvPr id="358403" name="Rectangle 2"/>
          <p:cNvSpPr>
            <a:spLocks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spcBef>
                <a:spcPct val="0"/>
              </a:spcBef>
            </a:pPr>
            <a:r>
              <a:rPr lang="en-US" b="1" smtClean="0"/>
              <a:t>Video 01: World of Chemistry</a:t>
            </a:r>
            <a:r>
              <a:rPr lang="en-US" smtClean="0"/>
              <a:t/>
            </a:r>
            <a:br>
              <a:rPr lang="en-US" smtClean="0"/>
            </a:br>
            <a:r>
              <a:rPr lang="en-US" smtClean="0"/>
              <a:t>The relationships of chemistry to the other sciences and to everyday life are presented. (added 2006/10/08)</a:t>
            </a:r>
            <a:br>
              <a:rPr lang="en-US" smtClean="0"/>
            </a:br>
            <a:r>
              <a:rPr lang="en-US" smtClean="0"/>
              <a:t>World of Chemistry </a:t>
            </a:r>
            <a:r>
              <a:rPr lang="en-US" b="1" smtClean="0"/>
              <a:t>&gt;</a:t>
            </a:r>
            <a:r>
              <a:rPr lang="en-US" smtClean="0"/>
              <a:t> http://www.learner.org/vod/vod_window.html?pid=793 </a:t>
            </a:r>
          </a:p>
          <a:p>
            <a:pPr eaLnBrk="1" hangingPunct="1">
              <a:spcBef>
                <a:spcPct val="0"/>
              </a:spcBef>
            </a:pPr>
            <a:endParaRPr lang="en-US" smtClean="0"/>
          </a:p>
          <a:p>
            <a:pPr eaLnBrk="1" hangingPunct="1">
              <a:spcBef>
                <a:spcPct val="0"/>
              </a:spcBef>
            </a:pPr>
            <a:r>
              <a:rPr lang="en-US" smtClean="0">
                <a:solidFill>
                  <a:srgbClr val="000000"/>
                </a:solidFill>
              </a:rPr>
              <a:t>Journey through the exciting world of chemistry with Nobel laureate Roald Hoffman as your guide.  </a:t>
            </a:r>
          </a:p>
          <a:p>
            <a:pPr eaLnBrk="1" hangingPunct="1"/>
            <a:r>
              <a:rPr lang="en-US" smtClean="0">
                <a:solidFill>
                  <a:srgbClr val="000000"/>
                </a:solidFill>
              </a:rPr>
              <a:t>The foundations of chemical structures and their behavior are explored through computer animation, </a:t>
            </a:r>
          </a:p>
          <a:p>
            <a:pPr eaLnBrk="1" hangingPunct="1"/>
            <a:r>
              <a:rPr lang="en-US" smtClean="0">
                <a:solidFill>
                  <a:srgbClr val="000000"/>
                </a:solidFill>
              </a:rPr>
              <a:t>demonstrations, and on-site footage at working industrial and research labs.  Distinguished scientists </a:t>
            </a:r>
          </a:p>
          <a:p>
            <a:pPr eaLnBrk="1" hangingPunct="1"/>
            <a:r>
              <a:rPr lang="en-US" smtClean="0">
                <a:solidFill>
                  <a:srgbClr val="000000"/>
                </a:solidFill>
              </a:rPr>
              <a:t>discuss yesterday’s breakthroughs and today’s challenged.  </a:t>
            </a:r>
          </a:p>
          <a:p>
            <a:pPr eaLnBrk="1" hangingPunct="1"/>
            <a:r>
              <a:rPr lang="en-US" smtClean="0">
                <a:solidFill>
                  <a:srgbClr val="000000"/>
                </a:solidFill>
              </a:rPr>
              <a:t> </a:t>
            </a:r>
          </a:p>
          <a:p>
            <a:pPr eaLnBrk="1" hangingPunct="1"/>
            <a:r>
              <a:rPr lang="en-US" smtClean="0">
                <a:solidFill>
                  <a:srgbClr val="000000"/>
                </a:solidFill>
              </a:rPr>
              <a:t>Produced by the University of Maryland and the Educational Film Center.  </a:t>
            </a:r>
          </a:p>
          <a:p>
            <a:pPr eaLnBrk="1" hangingPunct="1"/>
            <a:r>
              <a:rPr lang="en-US" smtClean="0">
                <a:solidFill>
                  <a:srgbClr val="000000"/>
                </a:solidFill>
              </a:rPr>
              <a:t>Released on cassette:  Fall 1989     The Annenberg/ / CPB Collection  1-800-LEARNER</a:t>
            </a:r>
          </a:p>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4FB948F3-7451-4CBB-AEE7-59C76A19D331}" type="slidenum">
              <a:rPr lang="en-US"/>
              <a:pPr/>
              <a:t>110</a:t>
            </a:fld>
            <a:endParaRPr lang="en-US"/>
          </a:p>
        </p:txBody>
      </p:sp>
      <p:sp>
        <p:nvSpPr>
          <p:cNvPr id="459779" name="Rectangle 2"/>
          <p:cNvSpPr>
            <a:spLocks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26ED2EF0-A489-4A62-AB11-A08469E86F88}" type="slidenum">
              <a:rPr lang="en-US"/>
              <a:pPr/>
              <a:t>111</a:t>
            </a:fld>
            <a:endParaRPr lang="en-US"/>
          </a:p>
        </p:txBody>
      </p:sp>
      <p:sp>
        <p:nvSpPr>
          <p:cNvPr id="460803" name="Rectangle 2"/>
          <p:cNvSpPr>
            <a:spLocks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857410CC-86F6-44F3-AC07-906AC0D672C3}" type="slidenum">
              <a:rPr lang="en-US"/>
              <a:pPr/>
              <a:t>112</a:t>
            </a:fld>
            <a:endParaRPr lang="en-US"/>
          </a:p>
        </p:txBody>
      </p:sp>
      <p:sp>
        <p:nvSpPr>
          <p:cNvPr id="461827" name="Rectangle 2"/>
          <p:cNvSpPr>
            <a:spLocks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B58B83A7-037A-4C6C-B706-3D076D2D40A2}" type="slidenum">
              <a:rPr lang="en-US"/>
              <a:pPr/>
              <a:t>113</a:t>
            </a:fld>
            <a:endParaRPr lang="en-US"/>
          </a:p>
        </p:txBody>
      </p:sp>
      <p:sp>
        <p:nvSpPr>
          <p:cNvPr id="462851" name="Rectangle 2"/>
          <p:cNvSpPr>
            <a:spLocks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r>
              <a:rPr lang="en-US" smtClean="0"/>
              <a:t>http://images.google.com/imgres?imgurl=http://nmhm.washingtondc.museum/assets/images/Able4.jpg&amp;imgrefurl=http://nmhm.washingtondc.museum/collections/archives/agalleries/coldwar/coldwar.html&amp;h=704&amp;w=500&amp;sz=65&amp;hl=en&amp;start=81&amp;tbnid=PuYIkkwhkS7qeM:&amp;tbnh=140&amp;tbnw=99&amp;prev=/images%3Fq%3Datomic%2Bbomb%26start%3D80%26gbv%3D2%26ndsp%3D20%26hl%3Den%26sa%3DN</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2E214866-B84E-427C-8C6D-BD5304337253}" type="slidenum">
              <a:rPr lang="en-US"/>
              <a:pPr/>
              <a:t>114</a:t>
            </a:fld>
            <a:endParaRPr lang="en-US"/>
          </a:p>
        </p:txBody>
      </p:sp>
      <p:sp>
        <p:nvSpPr>
          <p:cNvPr id="463875" name="Rectangle 2"/>
          <p:cNvSpPr>
            <a:spLocks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algn="ctr" eaLnBrk="1" hangingPunct="1"/>
            <a:r>
              <a:rPr lang="en-US" b="1" smtClean="0">
                <a:latin typeface="Arial" charset="0"/>
              </a:rPr>
              <a:t>SCIENTIFIC METHOD</a:t>
            </a:r>
          </a:p>
          <a:p>
            <a:pPr eaLnBrk="1" hangingPunct="1"/>
            <a:endParaRPr lang="en-US" b="1" smtClean="0">
              <a:latin typeface="Arial" charset="0"/>
            </a:endParaRPr>
          </a:p>
          <a:p>
            <a:pPr eaLnBrk="1" hangingPunct="1"/>
            <a:r>
              <a:rPr lang="en-US" b="1" smtClean="0">
                <a:latin typeface="Arial" charset="0"/>
              </a:rPr>
              <a:t>Step 1:   Observe</a:t>
            </a:r>
            <a:r>
              <a:rPr lang="en-US" smtClean="0">
                <a:latin typeface="Arial" charset="0"/>
              </a:rPr>
              <a:t>:  state the problem and gather all available information on it.</a:t>
            </a:r>
          </a:p>
          <a:p>
            <a:pPr eaLnBrk="1" hangingPunct="1"/>
            <a:r>
              <a:rPr lang="en-US" smtClean="0">
                <a:latin typeface="Arial" charset="0"/>
              </a:rPr>
              <a:t>				</a:t>
            </a:r>
            <a:r>
              <a:rPr lang="en-US" i="1" smtClean="0">
                <a:latin typeface="Arial" charset="0"/>
              </a:rPr>
              <a:t>observations</a:t>
            </a:r>
            <a:r>
              <a:rPr lang="en-US" smtClean="0">
                <a:latin typeface="Arial" charset="0"/>
              </a:rPr>
              <a:t>:  see things in the world, read books, ask an expert.</a:t>
            </a:r>
          </a:p>
          <a:p>
            <a:pPr eaLnBrk="1" hangingPunct="1"/>
            <a:r>
              <a:rPr lang="en-US" smtClean="0">
                <a:latin typeface="Arial" charset="0"/>
              </a:rPr>
              <a:t>		</a:t>
            </a:r>
          </a:p>
          <a:p>
            <a:pPr eaLnBrk="1" hangingPunct="1"/>
            <a:r>
              <a:rPr lang="en-US" b="1" smtClean="0">
                <a:latin typeface="Arial" charset="0"/>
              </a:rPr>
              <a:t>Step 2:   </a:t>
            </a:r>
            <a:r>
              <a:rPr lang="en-US" smtClean="0">
                <a:latin typeface="Arial" charset="0"/>
              </a:rPr>
              <a:t>propose a</a:t>
            </a:r>
            <a:r>
              <a:rPr lang="en-US" b="1" smtClean="0">
                <a:latin typeface="Arial" charset="0"/>
              </a:rPr>
              <a:t> hypothesis</a:t>
            </a:r>
            <a:r>
              <a:rPr lang="en-US" smtClean="0">
                <a:latin typeface="Arial" charset="0"/>
              </a:rPr>
              <a:t>:  a testable, reasonable explanation of an event, an educated guess</a:t>
            </a:r>
          </a:p>
          <a:p>
            <a:pPr eaLnBrk="1" hangingPunct="1"/>
            <a:r>
              <a:rPr lang="en-US" smtClean="0">
                <a:latin typeface="Arial" charset="0"/>
              </a:rPr>
              <a:t>	based on all the best data collected up to that point.</a:t>
            </a:r>
          </a:p>
          <a:p>
            <a:pPr eaLnBrk="1" hangingPunct="1"/>
            <a:endParaRPr lang="en-US" smtClean="0">
              <a:latin typeface="Arial" charset="0"/>
            </a:endParaRPr>
          </a:p>
          <a:p>
            <a:pPr eaLnBrk="1" hangingPunct="1"/>
            <a:r>
              <a:rPr lang="en-US" smtClean="0">
                <a:latin typeface="Arial" charset="0"/>
              </a:rPr>
              <a:t>	Usually stated in the form “If…then”</a:t>
            </a:r>
          </a:p>
          <a:p>
            <a:pPr eaLnBrk="1" hangingPunct="1"/>
            <a:endParaRPr lang="en-US" smtClean="0">
              <a:latin typeface="Arial" charset="0"/>
            </a:endParaRPr>
          </a:p>
          <a:p>
            <a:pPr eaLnBrk="1" hangingPunct="1"/>
            <a:r>
              <a:rPr lang="en-US" b="1" smtClean="0">
                <a:latin typeface="Arial" charset="0"/>
              </a:rPr>
              <a:t>Step 3:   </a:t>
            </a:r>
            <a:r>
              <a:rPr lang="en-US" smtClean="0">
                <a:latin typeface="Arial" charset="0"/>
              </a:rPr>
              <a:t>TEST THE HYPOTHESIS BY CONDUCTING CONTROLLED </a:t>
            </a:r>
            <a:r>
              <a:rPr lang="en-US" b="1" smtClean="0">
                <a:latin typeface="Arial" charset="0"/>
              </a:rPr>
              <a:t>EXPERIMENTS</a:t>
            </a:r>
          </a:p>
          <a:p>
            <a:pPr algn="ctr" eaLnBrk="1" hangingPunct="1"/>
            <a:endParaRPr lang="en-US" smtClean="0">
              <a:latin typeface="Arial" charset="0"/>
            </a:endParaRPr>
          </a:p>
          <a:p>
            <a:pPr eaLnBrk="1" hangingPunct="1"/>
            <a:r>
              <a:rPr lang="en-US" b="1" smtClean="0">
                <a:latin typeface="Arial" charset="0"/>
              </a:rPr>
              <a:t>EXPERIMENTS</a:t>
            </a:r>
            <a:r>
              <a:rPr lang="en-US" smtClean="0">
                <a:latin typeface="Arial" charset="0"/>
              </a:rPr>
              <a:t>:  Involve changing one</a:t>
            </a:r>
            <a:r>
              <a:rPr lang="en-US" i="1" smtClean="0">
                <a:latin typeface="Arial" charset="0"/>
              </a:rPr>
              <a:t> variable</a:t>
            </a:r>
            <a:r>
              <a:rPr lang="en-US" smtClean="0">
                <a:latin typeface="Arial" charset="0"/>
              </a:rPr>
              <a:t> at a time and noting the effect that change has. </a:t>
            </a:r>
          </a:p>
          <a:p>
            <a:pPr eaLnBrk="1" hangingPunct="1"/>
            <a:r>
              <a:rPr lang="en-US" smtClean="0">
                <a:latin typeface="Arial" charset="0"/>
              </a:rPr>
              <a:t>	</a:t>
            </a:r>
            <a:r>
              <a:rPr lang="en-US" b="1" smtClean="0">
                <a:latin typeface="Arial" charset="0"/>
              </a:rPr>
              <a:t>VARIABLE</a:t>
            </a:r>
            <a:r>
              <a:rPr lang="en-US" smtClean="0">
                <a:latin typeface="Arial" charset="0"/>
              </a:rPr>
              <a:t> – any factor that could influence the outcome of an event.</a:t>
            </a:r>
          </a:p>
          <a:p>
            <a:pPr eaLnBrk="1" hangingPunct="1"/>
            <a:r>
              <a:rPr lang="en-US" smtClean="0">
                <a:latin typeface="Arial" charset="0"/>
              </a:rPr>
              <a:t>		e.g.  Referee, crowd, amount of oxygen available, temperature, wind</a:t>
            </a:r>
          </a:p>
          <a:p>
            <a:pPr eaLnBrk="1" hangingPunct="1"/>
            <a:endParaRPr lang="en-US" smtClean="0">
              <a:latin typeface="Arial" charset="0"/>
            </a:endParaRPr>
          </a:p>
          <a:p>
            <a:pPr eaLnBrk="1" hangingPunct="1"/>
            <a:r>
              <a:rPr lang="en-US" smtClean="0">
                <a:latin typeface="Arial" charset="0"/>
              </a:rPr>
              <a:t>	In a </a:t>
            </a:r>
            <a:r>
              <a:rPr lang="en-US" i="1" smtClean="0">
                <a:latin typeface="Arial" charset="0"/>
              </a:rPr>
              <a:t>controlled experiment</a:t>
            </a:r>
            <a:r>
              <a:rPr lang="en-US" smtClean="0">
                <a:latin typeface="Arial" charset="0"/>
              </a:rPr>
              <a:t> , the </a:t>
            </a:r>
            <a:r>
              <a:rPr lang="en-US" u="sng" smtClean="0">
                <a:latin typeface="Arial" charset="0"/>
              </a:rPr>
              <a:t>variables</a:t>
            </a:r>
            <a:r>
              <a:rPr lang="en-US" smtClean="0">
                <a:latin typeface="Arial" charset="0"/>
              </a:rPr>
              <a:t> are changed one at a time.</a:t>
            </a:r>
          </a:p>
          <a:p>
            <a:pPr eaLnBrk="1" hangingPunct="1"/>
            <a:r>
              <a:rPr lang="en-US" smtClean="0">
                <a:latin typeface="Arial" charset="0"/>
              </a:rPr>
              <a:t>		After each variable is changed, scientists note the effect that particular variable is having on the results 		of the experiment.  </a:t>
            </a:r>
          </a:p>
          <a:p>
            <a:pPr eaLnBrk="1" hangingPunct="1"/>
            <a:r>
              <a:rPr lang="en-US" smtClean="0">
                <a:latin typeface="Arial" charset="0"/>
              </a:rPr>
              <a:t>		It is often difficult to isolate variables in an experiment.  </a:t>
            </a:r>
          </a:p>
          <a:p>
            <a:pPr eaLnBrk="1" hangingPunct="1"/>
            <a:r>
              <a:rPr lang="en-US" smtClean="0">
                <a:latin typeface="Arial" charset="0"/>
              </a:rPr>
              <a:t>		Scientists must make assumptions that may prove incorrect later.  </a:t>
            </a:r>
          </a:p>
          <a:p>
            <a:pPr eaLnBrk="1" hangingPunct="1"/>
            <a:r>
              <a:rPr lang="en-US" smtClean="0">
                <a:latin typeface="Arial" charset="0"/>
              </a:rPr>
              <a:t>		A </a:t>
            </a:r>
            <a:r>
              <a:rPr lang="en-US" i="1" smtClean="0">
                <a:latin typeface="Arial" charset="0"/>
              </a:rPr>
              <a:t>synergistic effect</a:t>
            </a:r>
            <a:r>
              <a:rPr lang="en-US" smtClean="0">
                <a:latin typeface="Arial" charset="0"/>
              </a:rPr>
              <a:t>  may be observed where the variable interact in unexpected ways.  1 + 1 = 3!</a:t>
            </a:r>
          </a:p>
          <a:p>
            <a:pPr eaLnBrk="1" hangingPunct="1"/>
            <a:endParaRPr lang="en-US" smtClean="0">
              <a:latin typeface="Arial" charset="0"/>
            </a:endParaRPr>
          </a:p>
          <a:p>
            <a:pPr eaLnBrk="1" hangingPunct="1"/>
            <a:r>
              <a:rPr lang="en-US" smtClean="0">
                <a:latin typeface="Arial" charset="0"/>
              </a:rPr>
              <a:t>	experiments require </a:t>
            </a:r>
            <a:r>
              <a:rPr lang="en-US" b="1" smtClean="0">
                <a:latin typeface="Arial" charset="0"/>
              </a:rPr>
              <a:t>DATA</a:t>
            </a:r>
            <a:r>
              <a:rPr lang="en-US" smtClean="0">
                <a:latin typeface="Arial" charset="0"/>
              </a:rPr>
              <a:t> – the results of the experiment; a collection of measurements.</a:t>
            </a:r>
          </a:p>
          <a:p>
            <a:pPr eaLnBrk="1" hangingPunct="1"/>
            <a:endParaRPr lang="en-US" smtClean="0">
              <a:latin typeface="Arial" charset="0"/>
            </a:endParaRPr>
          </a:p>
          <a:p>
            <a:pPr eaLnBrk="1" hangingPunct="1"/>
            <a:r>
              <a:rPr lang="en-US" b="1" smtClean="0">
                <a:latin typeface="Arial" charset="0"/>
              </a:rPr>
              <a:t>Step 4:   </a:t>
            </a:r>
            <a:r>
              <a:rPr lang="en-US" smtClean="0">
                <a:latin typeface="Arial" charset="0"/>
              </a:rPr>
              <a:t>draw a valid conclusion – follows from results of the experiments, not personal prejudices.</a:t>
            </a:r>
          </a:p>
          <a:p>
            <a:pPr eaLnBrk="1" hangingPunct="1"/>
            <a:r>
              <a:rPr lang="en-US" smtClean="0">
                <a:latin typeface="Arial" charset="0"/>
              </a:rPr>
              <a:t>		Conclusions must be supported by data in order to be valid.</a:t>
            </a:r>
          </a:p>
          <a:p>
            <a:pPr eaLnBrk="1" hangingPunct="1"/>
            <a:endParaRPr lang="en-US" b="1" smtClean="0">
              <a:latin typeface="Arial" charset="0"/>
            </a:endParaRPr>
          </a:p>
          <a:p>
            <a:pPr eaLnBrk="1" hangingPunct="1"/>
            <a:endParaRPr lang="en-US" b="1" smtClean="0">
              <a:latin typeface="Arial" charset="0"/>
            </a:endParaRPr>
          </a:p>
          <a:p>
            <a:pPr eaLnBrk="1" hangingPunct="1"/>
            <a:r>
              <a:rPr lang="en-US" b="1" smtClean="0">
                <a:latin typeface="Arial" charset="0"/>
              </a:rPr>
              <a:t>Theory vs. Law</a:t>
            </a:r>
          </a:p>
          <a:p>
            <a:pPr eaLnBrk="1" hangingPunct="1"/>
            <a:endParaRPr lang="en-US" b="1" smtClean="0">
              <a:latin typeface="Arial" charset="0"/>
            </a:endParaRPr>
          </a:p>
          <a:p>
            <a:pPr eaLnBrk="1" hangingPunct="1"/>
            <a:r>
              <a:rPr lang="en-US" smtClean="0">
                <a:latin typeface="Arial" charset="0"/>
              </a:rPr>
              <a:t>	A hypothesis that withstands repeated testing may become part of a theory.</a:t>
            </a:r>
          </a:p>
          <a:p>
            <a:pPr eaLnBrk="1" hangingPunct="1"/>
            <a:endParaRPr lang="en-US" smtClean="0">
              <a:latin typeface="Arial" charset="0"/>
            </a:endParaRPr>
          </a:p>
          <a:p>
            <a:pPr eaLnBrk="1" hangingPunct="1"/>
            <a:r>
              <a:rPr lang="en-US" smtClean="0">
                <a:latin typeface="Arial" charset="0"/>
              </a:rPr>
              <a:t>	</a:t>
            </a:r>
            <a:r>
              <a:rPr lang="en-US" b="1" smtClean="0">
                <a:latin typeface="Arial" charset="0"/>
              </a:rPr>
              <a:t>Theory</a:t>
            </a:r>
            <a:r>
              <a:rPr lang="en-US" smtClean="0">
                <a:latin typeface="Arial" charset="0"/>
              </a:rPr>
              <a:t> – an explanation of an observation based on many experiments and logic.</a:t>
            </a:r>
          </a:p>
          <a:p>
            <a:pPr eaLnBrk="1" hangingPunct="1"/>
            <a:r>
              <a:rPr lang="en-US" smtClean="0">
                <a:latin typeface="Arial" charset="0"/>
              </a:rPr>
              <a:t>			Tries to explain </a:t>
            </a:r>
            <a:r>
              <a:rPr lang="en-US" i="1" smtClean="0">
                <a:latin typeface="Arial" charset="0"/>
              </a:rPr>
              <a:t>WHY</a:t>
            </a:r>
            <a:r>
              <a:rPr lang="en-US" smtClean="0">
                <a:latin typeface="Arial" charset="0"/>
              </a:rPr>
              <a:t> something happens.</a:t>
            </a:r>
          </a:p>
          <a:p>
            <a:pPr eaLnBrk="1" hangingPunct="1"/>
            <a:r>
              <a:rPr lang="en-US" smtClean="0">
                <a:latin typeface="Arial" charset="0"/>
              </a:rPr>
              <a:t>			Theories undergo revision, and are occasionally thrown out altogether.</a:t>
            </a:r>
          </a:p>
          <a:p>
            <a:pPr eaLnBrk="1" hangingPunct="1"/>
            <a:r>
              <a:rPr lang="en-US" smtClean="0">
                <a:latin typeface="Arial" charset="0"/>
              </a:rPr>
              <a:t>				Atomic theory, theory…gravity, evolution, relativity</a:t>
            </a:r>
          </a:p>
          <a:p>
            <a:pPr eaLnBrk="1" hangingPunct="1"/>
            <a:endParaRPr lang="en-US" smtClean="0">
              <a:latin typeface="Arial" charset="0"/>
            </a:endParaRPr>
          </a:p>
          <a:p>
            <a:pPr eaLnBrk="1" hangingPunct="1"/>
            <a:r>
              <a:rPr lang="en-US" smtClean="0">
                <a:latin typeface="Arial" charset="0"/>
              </a:rPr>
              <a:t>	Explaining observed facts of nature with theories involves using models.</a:t>
            </a:r>
          </a:p>
          <a:p>
            <a:pPr eaLnBrk="1" hangingPunct="1"/>
            <a:endParaRPr lang="en-US" smtClean="0">
              <a:latin typeface="Arial" charset="0"/>
            </a:endParaRPr>
          </a:p>
          <a:p>
            <a:pPr eaLnBrk="1" hangingPunct="1"/>
            <a:r>
              <a:rPr lang="en-US" smtClean="0">
                <a:latin typeface="Arial" charset="0"/>
              </a:rPr>
              <a:t>	Four element theory…fire, water, earth, air composed all matter.</a:t>
            </a:r>
          </a:p>
          <a:p>
            <a:pPr eaLnBrk="1" hangingPunct="1"/>
            <a:endParaRPr lang="en-US" smtClean="0">
              <a:latin typeface="Arial" charset="0"/>
            </a:endParaRPr>
          </a:p>
          <a:p>
            <a:pPr eaLnBrk="1" hangingPunct="1"/>
            <a:r>
              <a:rPr lang="en-US" smtClean="0">
                <a:latin typeface="Arial" charset="0"/>
              </a:rPr>
              <a:t>	</a:t>
            </a:r>
            <a:r>
              <a:rPr lang="en-US" b="1" smtClean="0">
                <a:latin typeface="Arial" charset="0"/>
              </a:rPr>
              <a:t>Models</a:t>
            </a:r>
            <a:r>
              <a:rPr lang="en-US" smtClean="0">
                <a:latin typeface="Arial" charset="0"/>
              </a:rPr>
              <a:t> help us simplify what we are trying to study.</a:t>
            </a:r>
          </a:p>
          <a:p>
            <a:pPr eaLnBrk="1" hangingPunct="1"/>
            <a:r>
              <a:rPr lang="en-US" smtClean="0">
                <a:latin typeface="Arial" charset="0"/>
              </a:rPr>
              <a:t>			Separate the important from the unimportant, and concentrate on the important.</a:t>
            </a:r>
          </a:p>
          <a:p>
            <a:pPr eaLnBrk="1" hangingPunct="1"/>
            <a:r>
              <a:rPr lang="en-US" smtClean="0">
                <a:latin typeface="Arial" charset="0"/>
              </a:rPr>
              <a:t>			Understanding and clarity require </a:t>
            </a:r>
            <a:r>
              <a:rPr lang="en-US" i="1" smtClean="0">
                <a:latin typeface="Arial" charset="0"/>
              </a:rPr>
              <a:t>simplification</a:t>
            </a:r>
            <a:r>
              <a:rPr lang="en-US" smtClean="0">
                <a:latin typeface="Arial" charset="0"/>
              </a:rPr>
              <a:t> (I.e.  “what did you do today?”)</a:t>
            </a:r>
          </a:p>
          <a:p>
            <a:pPr eaLnBrk="1" hangingPunct="1"/>
            <a:endParaRPr lang="en-US" smtClean="0">
              <a:latin typeface="Arial" charset="0"/>
            </a:endParaRPr>
          </a:p>
          <a:p>
            <a:pPr eaLnBrk="1" hangingPunct="1"/>
            <a:r>
              <a:rPr lang="en-US" smtClean="0">
                <a:latin typeface="Arial" charset="0"/>
              </a:rPr>
              <a:t>	A </a:t>
            </a:r>
            <a:r>
              <a:rPr lang="en-US" b="1" smtClean="0">
                <a:latin typeface="Arial" charset="0"/>
              </a:rPr>
              <a:t>Law</a:t>
            </a:r>
            <a:r>
              <a:rPr lang="en-US" smtClean="0">
                <a:latin typeface="Arial" charset="0"/>
              </a:rPr>
              <a:t> of nature state what happens</a:t>
            </a:r>
          </a:p>
          <a:p>
            <a:pPr eaLnBrk="1" hangingPunct="1"/>
            <a:r>
              <a:rPr lang="en-US" smtClean="0">
                <a:latin typeface="Arial" charset="0"/>
              </a:rPr>
              <a:t>		“Nature if THIS way…”</a:t>
            </a:r>
          </a:p>
          <a:p>
            <a:pPr eaLnBrk="1" hangingPunct="1"/>
            <a:r>
              <a:rPr lang="en-US" smtClean="0">
                <a:latin typeface="Arial" charset="0"/>
              </a:rPr>
              <a:t>		we DO NOT REVISE LAWS</a:t>
            </a:r>
          </a:p>
          <a:p>
            <a:pPr eaLnBrk="1" hangingPunct="1"/>
            <a:r>
              <a:rPr lang="en-US" smtClean="0">
                <a:latin typeface="Arial" charset="0"/>
              </a:rPr>
              <a:t>			we have never observed a single instance in which a law of nature has been violated.</a:t>
            </a:r>
          </a:p>
          <a:p>
            <a:pPr eaLnBrk="1" hangingPunct="1"/>
            <a:r>
              <a:rPr lang="en-US" smtClean="0">
                <a:latin typeface="Arial" charset="0"/>
              </a:rPr>
              <a:t>			</a:t>
            </a:r>
          </a:p>
          <a:p>
            <a:pPr eaLnBrk="1" hangingPunct="1"/>
            <a:endParaRPr lang="en-US" smtClean="0">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D0484BCD-4104-4FF1-8E1B-435D30B23DAB}" type="slidenum">
              <a:rPr lang="en-US"/>
              <a:pPr/>
              <a:t>115</a:t>
            </a:fld>
            <a:endParaRPr lang="en-US"/>
          </a:p>
        </p:txBody>
      </p:sp>
      <p:sp>
        <p:nvSpPr>
          <p:cNvPr id="464899" name="Rectangle 2"/>
          <p:cNvSpPr>
            <a:spLocks noChangeArrowheads="1" noTextEdit="1"/>
          </p:cNvSpPr>
          <p:nvPr>
            <p:ph type="sldImg"/>
          </p:nvPr>
        </p:nvSpPr>
        <p:spPr>
          <a:ln/>
        </p:spPr>
      </p:sp>
      <p:sp>
        <p:nvSpPr>
          <p:cNvPr id="464900" name="Rectangle 3"/>
          <p:cNvSpPr>
            <a:spLocks noGrp="1" noChangeArrowheads="1"/>
          </p:cNvSpPr>
          <p:nvPr>
            <p:ph type="body" idx="1"/>
          </p:nvPr>
        </p:nvSpPr>
        <p:spPr>
          <a:noFill/>
          <a:ln/>
        </p:spPr>
        <p:txBody>
          <a:bodyPr/>
          <a:lstStyle/>
          <a:p>
            <a:pPr eaLnBrk="1" hangingPunct="1"/>
            <a:r>
              <a:rPr lang="en-US" b="1" smtClean="0">
                <a:latin typeface="Arial" charset="0"/>
              </a:rPr>
              <a:t>BURNING REACTIONS</a:t>
            </a:r>
          </a:p>
          <a:p>
            <a:pPr eaLnBrk="1" hangingPunct="1"/>
            <a:endParaRPr lang="en-US" b="1" smtClean="0">
              <a:latin typeface="Arial" charset="0"/>
            </a:endParaRPr>
          </a:p>
          <a:p>
            <a:pPr eaLnBrk="1" hangingPunct="1"/>
            <a:r>
              <a:rPr lang="en-US" smtClean="0">
                <a:latin typeface="Arial" charset="0"/>
              </a:rPr>
              <a:t>	“Fire provides humanity with light and heat, the means to cook and to smelt metals.  Burning, or combustion, was one of the first chemical reactions to be studied in detail.  We know that when substances burn in air they react with oxygen in it, forming new compounds and sometimes leaving a residue of ash.  Some compounds are gases which disappear into the air; some are solids which remain behind.  Early theories assumed that burning wood to form ash was essentially the same as burning metals.  In both cases it was believed that burning released part of the original material in the form of phlogiston (from the Greek </a:t>
            </a:r>
            <a:r>
              <a:rPr lang="en-US" i="1" smtClean="0">
                <a:latin typeface="Arial" charset="0"/>
              </a:rPr>
              <a:t>phlogistos</a:t>
            </a:r>
            <a:r>
              <a:rPr lang="en-US" smtClean="0">
                <a:latin typeface="Arial" charset="0"/>
              </a:rPr>
              <a:t>, meaning inflammable).  This idea proved helpful to the understanding of the chemical processes involved.  When products were weighed more carefully, it was realized that although the ash left behind when wood burned was lighter, metals actually increased in weight when burned.”</a:t>
            </a:r>
          </a:p>
          <a:p>
            <a:pPr eaLnBrk="1" hangingPunct="1"/>
            <a:endParaRPr lang="en-US" smtClean="0">
              <a:latin typeface="Arial" charset="0"/>
            </a:endParaRPr>
          </a:p>
          <a:p>
            <a:pPr eaLnBrk="1" hangingPunct="1"/>
            <a:r>
              <a:rPr lang="en-US" smtClean="0"/>
              <a:t>Eyewitness Science “Chemistry” , Dr. Ann Newmark, DK Publishing, Inc., 1993, pg 30</a:t>
            </a:r>
          </a:p>
          <a:p>
            <a:pPr eaLnBrk="1" hangingPunct="1"/>
            <a:endParaRPr lang="en-US" smtClean="0">
              <a:latin typeface="Arial" charset="0"/>
            </a:endParaRPr>
          </a:p>
          <a:p>
            <a:pPr eaLnBrk="1" hangingPunct="1"/>
            <a:endParaRPr lang="en-US" b="1" smtClean="0">
              <a:latin typeface="Arial" charset="0"/>
            </a:endParaRPr>
          </a:p>
          <a:p>
            <a:pPr eaLnBrk="1" hangingPunct="1"/>
            <a:endParaRPr lang="en-US" b="1"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0631762A-F5C0-4FEC-BF11-BF77B8F1D4D1}" type="slidenum">
              <a:rPr lang="en-US"/>
              <a:pPr/>
              <a:t>116</a:t>
            </a:fld>
            <a:endParaRPr lang="en-US"/>
          </a:p>
        </p:txBody>
      </p:sp>
      <p:sp>
        <p:nvSpPr>
          <p:cNvPr id="465923" name="Rectangle 2"/>
          <p:cNvSpPr>
            <a:spLocks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r>
              <a:rPr lang="en-US" smtClean="0">
                <a:latin typeface="Arial" charset="0"/>
              </a:rPr>
              <a:t>Phlogiston can not be tasted, smelled, weighed…but it does exist.</a:t>
            </a:r>
          </a:p>
          <a:p>
            <a:pPr eaLnBrk="1" hangingPunct="1"/>
            <a:endParaRPr lang="en-US" smtClean="0">
              <a:latin typeface="Arial" charset="0"/>
            </a:endParaRPr>
          </a:p>
          <a:p>
            <a:pPr eaLnBrk="1" hangingPunct="1"/>
            <a:r>
              <a:rPr lang="en-US" smtClean="0">
                <a:latin typeface="Arial" charset="0"/>
              </a:rPr>
              <a:t>Like FAITH (you believe it) but can’t measure it quantitatively.  </a:t>
            </a:r>
          </a:p>
          <a:p>
            <a:pPr eaLnBrk="1" hangingPunct="1"/>
            <a:endParaRPr lang="en-US" smtClean="0">
              <a:latin typeface="Arial" charset="0"/>
            </a:endParaRPr>
          </a:p>
          <a:p>
            <a:pPr eaLnBrk="1" hangingPunct="1"/>
            <a:r>
              <a:rPr lang="en-US" b="1" smtClean="0">
                <a:latin typeface="Arial" charset="0"/>
              </a:rPr>
              <a:t>PHLOGISTON THEORY</a:t>
            </a:r>
          </a:p>
          <a:p>
            <a:pPr eaLnBrk="1" hangingPunct="1"/>
            <a:endParaRPr lang="en-US" smtClean="0">
              <a:latin typeface="Arial" charset="0"/>
            </a:endParaRPr>
          </a:p>
          <a:p>
            <a:pPr eaLnBrk="1" hangingPunct="1"/>
            <a:r>
              <a:rPr lang="en-US" smtClean="0">
                <a:latin typeface="Arial" charset="0"/>
              </a:rPr>
              <a:t>“The German chemist Georg Ernst Stahl (1659-1734) believed that when substances burned they gave up a substance he called phlogiston.  This theory proved helpful in explaining reactions, and it diverted many thinkers, but it was proved wrong by Antoine Lavoisier.</a:t>
            </a:r>
          </a:p>
          <a:p>
            <a:pPr eaLnBrk="1" hangingPunct="1"/>
            <a:endParaRPr lang="en-US" smtClean="0">
              <a:latin typeface="Arial" charset="0"/>
            </a:endParaRPr>
          </a:p>
          <a:p>
            <a:pPr eaLnBrk="1" hangingPunct="1"/>
            <a:r>
              <a:rPr lang="en-US" b="1" smtClean="0">
                <a:latin typeface="Arial" charset="0"/>
              </a:rPr>
              <a:t>THE FATHER OF CHEMISTRY</a:t>
            </a:r>
          </a:p>
          <a:p>
            <a:pPr eaLnBrk="1" hangingPunct="1"/>
            <a:endParaRPr lang="en-US" b="1" smtClean="0">
              <a:latin typeface="Arial" charset="0"/>
            </a:endParaRPr>
          </a:p>
          <a:p>
            <a:pPr eaLnBrk="1" hangingPunct="1"/>
            <a:r>
              <a:rPr lang="en-US" smtClean="0">
                <a:latin typeface="Arial" charset="0"/>
              </a:rPr>
              <a:t>After Englishman Joseph Priestly discovered oxygen in 1774, Frenchman Antoine Lavoisier (1743-1794), who gave the gas the name oxygen, started examining its properties and those of air.  He proposed a totally new theory which explained both the formation of metal oxides and allowed for the reactions which occur when burning wood or candles.  </a:t>
            </a:r>
          </a:p>
          <a:p>
            <a:pPr eaLnBrk="1" hangingPunct="1"/>
            <a:endParaRPr lang="en-US" smtClean="0">
              <a:latin typeface="Arial" charset="0"/>
            </a:endParaRPr>
          </a:p>
          <a:p>
            <a:pPr eaLnBrk="1" hangingPunct="1"/>
            <a:r>
              <a:rPr lang="en-US" smtClean="0">
                <a:latin typeface="Arial" charset="0"/>
              </a:rPr>
              <a:t>Lavoisier came from a wealthy family.  Because of his involvement with tax collection, he was tried and guillotined during the French Revolution.”</a:t>
            </a:r>
          </a:p>
          <a:p>
            <a:pPr eaLnBrk="1" hangingPunct="1"/>
            <a:endParaRPr lang="en-US" smtClean="0">
              <a:latin typeface="Arial" charset="0"/>
            </a:endParaRPr>
          </a:p>
          <a:p>
            <a:pPr eaLnBrk="1" hangingPunct="1"/>
            <a:r>
              <a:rPr lang="en-US" smtClean="0"/>
              <a:t>Eyewitness Science “Chemistry” , Dr. Ann Newmark, DK Publishing, Inc., 1993, pg 30</a:t>
            </a:r>
          </a:p>
          <a:p>
            <a:pPr eaLnBrk="1" hangingPunct="1"/>
            <a:endParaRPr lang="en-US" smtClean="0">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D7ABF207-2406-4F0D-9C33-70A38A4F1C78}" type="slidenum">
              <a:rPr lang="en-US"/>
              <a:pPr/>
              <a:t>117</a:t>
            </a:fld>
            <a:endParaRPr lang="en-US"/>
          </a:p>
        </p:txBody>
      </p:sp>
      <p:sp>
        <p:nvSpPr>
          <p:cNvPr id="466947" name="Rectangle 2"/>
          <p:cNvSpPr>
            <a:spLocks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r>
              <a:rPr lang="en-US" b="1" smtClean="0"/>
              <a:t>ANALYZING OXYGEN</a:t>
            </a:r>
          </a:p>
          <a:p>
            <a:pPr eaLnBrk="1" hangingPunct="1"/>
            <a:endParaRPr lang="en-US" b="1" smtClean="0"/>
          </a:p>
          <a:p>
            <a:pPr eaLnBrk="1" hangingPunct="1"/>
            <a:r>
              <a:rPr lang="en-US" smtClean="0"/>
              <a:t>Lavoisier set out to analyze what made up atmospheric air.  He heated mercury in a retort, the neck of which led to an upturned bell jar containing air, over mercury in a large container known as a pneumatic trough.  He knew that the total volume of air in the retort and bell jar at the start.  As the mercury was heated, he saw red scales of “calx” (mercury oxide) appear on the surface of the mercury of the mercury.  Twelve days later, when he was sure no further reaction was occurring, he measured the remaining air in the bell jar and found about five-sixths of the volume left.  Nothing could burn in the remaining air, nor could anything breathe in it.  When he heated the calx of mercury, he obtained the same amount of gas (oxygen) as he had lost in the first experiment.”</a:t>
            </a:r>
          </a:p>
          <a:p>
            <a:pPr eaLnBrk="1" hangingPunct="1"/>
            <a:endParaRPr lang="en-US" smtClean="0"/>
          </a:p>
          <a:p>
            <a:pPr eaLnBrk="1" hangingPunct="1"/>
            <a:r>
              <a:rPr lang="en-US" smtClean="0"/>
              <a:t>Eyewitness Science “Chemistry” , Dr. Ann Newmark, DK Publishing, Inc., 1993, pg 31</a:t>
            </a:r>
          </a:p>
          <a:p>
            <a:pPr eaLnBrk="1" hangingPunct="1"/>
            <a:endParaRPr lang="en-US" smtClean="0"/>
          </a:p>
          <a:p>
            <a:pPr eaLnBrk="1" hangingPunct="1"/>
            <a:r>
              <a:rPr lang="en-US" smtClean="0"/>
              <a:t>Antoine Laurent Lavoisier (1743-1794)  executed May 8, 1794 during the French Revolution.  His wife’s father was a tax collector and he received money.  Anyone that was associated with the aristocracy or tax collection were executed by the guillotine. </a:t>
            </a:r>
          </a:p>
          <a:p>
            <a:pPr eaLnBrk="1" hangingPunct="1"/>
            <a:endParaRPr lang="en-US" smtClean="0"/>
          </a:p>
          <a:p>
            <a:pPr eaLnBrk="1" hangingPunct="1"/>
            <a:r>
              <a:rPr lang="en-US" i="1" smtClean="0"/>
              <a:t>Paris News:</a:t>
            </a:r>
            <a:r>
              <a:rPr lang="en-US" smtClean="0"/>
              <a:t/>
            </a:r>
            <a:br>
              <a:rPr lang="en-US" smtClean="0"/>
            </a:br>
            <a:r>
              <a:rPr lang="en-US" smtClean="0"/>
              <a:t>8 May 1794</a:t>
            </a:r>
            <a:br>
              <a:rPr lang="en-US" smtClean="0"/>
            </a:br>
            <a:r>
              <a:rPr lang="en-US" smtClean="0"/>
              <a:t/>
            </a:r>
            <a:br>
              <a:rPr lang="en-US" smtClean="0"/>
            </a:br>
            <a:r>
              <a:rPr lang="en-US" b="1" smtClean="0"/>
              <a:t>Chemical Revolutionary Executed!</a:t>
            </a:r>
          </a:p>
          <a:p>
            <a:pPr eaLnBrk="1" hangingPunct="1"/>
            <a:r>
              <a:rPr lang="en-US" b="1" smtClean="0"/>
              <a:t>Phlogiston Debunker Beheaded</a:t>
            </a:r>
          </a:p>
          <a:p>
            <a:pPr eaLnBrk="1" hangingPunct="1"/>
            <a:endParaRPr lang="en-US" smtClean="0"/>
          </a:p>
          <a:p>
            <a:pPr eaLnBrk="1" hangingPunct="1"/>
            <a:r>
              <a:rPr lang="en-US" smtClean="0"/>
              <a:t>Twenty eight members of the Fermés Generalé swept up in raids by government security forces in recent months, were this day tried, convicted and executed. The accused were convicted on two counts of "plotting against the government by watering the soldiers' tobacco and appropriating revenue that belonged to the state." </a:t>
            </a:r>
            <a:r>
              <a:rPr lang="en-US" i="1" smtClean="0"/>
              <a:t>(2)</a:t>
            </a:r>
            <a:r>
              <a:rPr lang="en-US" smtClean="0"/>
              <a:t> Early this afternoon, the life on one Antoine Laurent Lavoisier came to a sudden end with the swift fall of the guillotine. M. Lavoisier left this world immediately preceeded by his father-in-law, Jacques Paulze. A famous chemist, Lavoisier had friends who tried unsuccessfully to intervene with the courts on his behalf. The courts replied, "The Republic has no use for savants." </a:t>
            </a:r>
            <a:r>
              <a:rPr lang="en-US" i="1" smtClean="0"/>
              <a:t>(1)</a:t>
            </a:r>
            <a:r>
              <a:rPr lang="en-US" smtClean="0"/>
              <a:t> It was said of M. Lavoisier that he was serene to the end, accepting the judgment of the courts. What brought this giant of the chemical revolution to this tragic end? Perhaps the roots of his fall can be found in an exclusive interview, granted by Marie-Anne Pirette Paulze (Madame Lavoisier) several months before his death, to our Woodrow Wilson Institute News (WWIN) correspondent. </a:t>
            </a:r>
          </a:p>
          <a:p>
            <a:pPr eaLnBrk="1" hangingPunct="1"/>
            <a:r>
              <a:rPr lang="en-US" b="1" smtClean="0"/>
              <a:t>WWIN: </a:t>
            </a:r>
            <a:r>
              <a:rPr lang="en-US" smtClean="0"/>
              <a:t>"Libérté, Fraterneté et Equalité - Liberty, Brotherhood and Equality". These are the words being chanted by the Citizen mobs. They roam the streets, searching out the remaining supporters of the recently-deposed regime of Louis XVI and Marie Antoinette. Nowhere does their "justice" appear more unjust than in the arrest of Antoine Laurent Lavoisier from his home on 24 December, 1793. In this time of chaos and confusion, Madame Lavoisier (Marie-Anne Pirette Paulze) appeared calm. </a:t>
            </a:r>
            <a:endParaRPr lang="en-US" b="1" smtClean="0"/>
          </a:p>
          <a:p>
            <a:pPr eaLnBrk="1" hangingPunct="1"/>
            <a:r>
              <a:rPr lang="en-US" b="1" smtClean="0"/>
              <a:t>WWIN: </a:t>
            </a:r>
            <a:r>
              <a:rPr lang="en-US" smtClean="0"/>
              <a:t>How good of you to see me, Mme. Lavoisier. When I visited your husband's laboratory the other day I saw that you were engaged in an experiment. Would you tell me about it? </a:t>
            </a:r>
            <a:endParaRPr lang="en-US" b="1" smtClean="0"/>
          </a:p>
          <a:p>
            <a:pPr eaLnBrk="1" hangingPunct="1"/>
            <a:r>
              <a:rPr lang="en-US" b="1" smtClean="0"/>
              <a:t>Mme. L: </a:t>
            </a:r>
            <a:r>
              <a:rPr lang="en-US" smtClean="0"/>
              <a:t>Yes! Yes! Antoine and I were in the laboratory along with M. Seguin. We looked quite silly, really. Our associate, M. Sequin agreed to have his body wrapped completely in a varnished silk bag. The sweat from his body was kept inside the bag. It was even sealed to his lips with turpentine and pitch! He was breathing through a tube into Antoine's collecting flasks. This was Antoine's most recent experiment on the respiration of air in living organisms. I was writing down Antoine's observations and sketching the experiment. That was when they charged in to arrest my husband. </a:t>
            </a:r>
            <a:endParaRPr lang="en-US" b="1" smtClean="0"/>
          </a:p>
          <a:p>
            <a:pPr eaLnBrk="1" hangingPunct="1"/>
            <a:r>
              <a:rPr lang="en-US" b="1" smtClean="0"/>
              <a:t>WWIN: </a:t>
            </a:r>
            <a:r>
              <a:rPr lang="en-US" smtClean="0"/>
              <a:t>There is much unrest in Paris these days. Your husband's troubles apparently arose from his duties as fermiér (tax collector) from 1768 - 1791. Would you care to comment on the charges of Citizen Marat. </a:t>
            </a:r>
            <a:endParaRPr lang="en-US" b="1" smtClean="0"/>
          </a:p>
          <a:p>
            <a:pPr eaLnBrk="1" hangingPunct="1"/>
            <a:r>
              <a:rPr lang="en-US" b="1" smtClean="0"/>
              <a:t>Mme. L.: </a:t>
            </a:r>
            <a:r>
              <a:rPr lang="en-US" smtClean="0"/>
              <a:t>The charges are completely false. Watering the soldier's tobacco, indeed! Antoine developed a technique of moistening the leaves so that the tobacco would not be dry and brittle! It was no crime for my husband to invest his mother's inheritance in the Fermés Generalé. The fermiérs paid a fixed sum of money every year to the King. It was then their responsibility to collect the taxes for their region - taxes on the tobacco, the salt, the materials that come and go from each city etc. etc. He merely wanted a reliable source of income so that he would have the time and money to finance his laboratory and his work for the Academy of Science. These past few years have been troubled times for all of France, as you well know. Antoine has been almost the sole support of the work at the Academy of Sciences. He spares no expense for his laboratory. </a:t>
            </a:r>
          </a:p>
          <a:p>
            <a:pPr eaLnBrk="1" hangingPunct="1"/>
            <a:r>
              <a:rPr lang="en-US" smtClean="0"/>
              <a:t>Antoine has been a man devoted to the people of France. It was he who helped abolish the detestable tax piéd forchu against the Jews. He would not be satisfied at schools only for the rich so he established free schools for the peasant people of his tax district. He advocated the use of fire hydrants, so as to protect the city in times of fires. He was the one who supervised the moving of the low-grade gunpowder OUT OF the Artillery and brought the better quality gunpowder IN. These silly Citizen mobs listen to any story they hear. Their leaders were suspicious and argued that Antoine was trying to disarm the Artillery! Such nonsense. But these are troubled times. Is is true that elsewhere they are calling this "The Reign of Terror"? How true those words are. His fermiér associations of the past are a perfect excuse for Citizen Marat. That scoundrel! </a:t>
            </a:r>
            <a:endParaRPr lang="en-US" b="1" smtClean="0"/>
          </a:p>
          <a:p>
            <a:pPr eaLnBrk="1" hangingPunct="1"/>
            <a:r>
              <a:rPr lang="en-US" b="1" smtClean="0"/>
              <a:t>WWIN: </a:t>
            </a:r>
            <a:r>
              <a:rPr lang="en-US" smtClean="0"/>
              <a:t>So you think that his arrest was politically motivated? </a:t>
            </a:r>
            <a:endParaRPr lang="en-US" b="1" smtClean="0"/>
          </a:p>
          <a:p>
            <a:pPr eaLnBrk="1" hangingPunct="1"/>
            <a:r>
              <a:rPr lang="en-US" b="1" smtClean="0"/>
              <a:t>Mme. L.: </a:t>
            </a:r>
            <a:r>
              <a:rPr lang="en-US" smtClean="0"/>
              <a:t>But, of course, Antoine has many enemies. That journalist Marat‹you know he had ambitions for scientific achievement. He wrote a paper in which he claimed to have observed the element "fire"! My husband was unimpressed. Just as Antoine exposed his poor chemistry to the Academy of Science, I shall expose this charlatan "Friend of the People". </a:t>
            </a:r>
          </a:p>
          <a:p>
            <a:pPr eaLnBrk="1" hangingPunct="1"/>
            <a:r>
              <a:rPr lang="en-US" smtClean="0"/>
              <a:t>There are even those in the French Academy of Science who have visited our home, eaten many fine meals, spent many hours conversing with all manner of learned men from all of Europe. They too have their jealousies toward Antoine. His work in the Fermés Generalé supported all of their science in recent years, but this they forget. Instead they prefer to say that he was an ambitious man. He entered the Academy when he was but 23. They say it was his father and aunt who pulled their aristocratic strings for his admission. They forget his gold medal from the King for his street lamp design (1766). They forget his work with Guettard mapping the geology and mineralogy of France (1764-1770). They forget his continual need for pli cachété sealing his scientific observations in envelopes, lest others steal his works. Instead, they say he stole others' ideas. It was he alone who developed the theories to explain the works of others. Antoine expanded the experimental work of others. Using the balance, fitting bits and pieces of observations together, explaining their significance, arranging it all into one grand picture - that is what Antoine did best. These men who accuse him, these petty little men who desire only to have their names made a small reference to in the works of the great Antoine Lavoisier! </a:t>
            </a:r>
            <a:endParaRPr lang="en-US" b="1" smtClean="0"/>
          </a:p>
          <a:p>
            <a:pPr eaLnBrk="1" hangingPunct="1"/>
            <a:r>
              <a:rPr lang="en-US" b="1" smtClean="0"/>
              <a:t>WWIN: </a:t>
            </a:r>
            <a:r>
              <a:rPr lang="en-US" smtClean="0"/>
              <a:t>If you would please, Madame Lavoisier, tell us something about the personal life you have shared with your husband? </a:t>
            </a:r>
            <a:endParaRPr lang="en-US" b="1" smtClean="0"/>
          </a:p>
          <a:p>
            <a:pPr eaLnBrk="1" hangingPunct="1"/>
            <a:r>
              <a:rPr lang="en-US" b="1" smtClean="0"/>
              <a:t>Mme. L.: </a:t>
            </a:r>
            <a:r>
              <a:rPr lang="en-US" smtClean="0"/>
              <a:t>(pause) My Antoine is a man of great devotion. </a:t>
            </a:r>
          </a:p>
          <a:p>
            <a:pPr eaLnBrk="1" hangingPunct="1"/>
            <a:r>
              <a:rPr lang="en-US" smtClean="0"/>
              <a:t>Antoine has been a devoted husband to me, just as I have been a devoted wife to him. We have a very happy marriage. Yes, it has been happy, (pause) even without children. I did so much of my own growing up with Antoine. He was 28 and I, not yet 14, when we married in 1771. In 1768, after he had been elected to the French Academy of Sciences, Antoine met my father in the Fermés Generalé, what you in your country call the Internal Revenue Service. My father held the controlling shares of the Fermés, so naturally Antoine would need to discuss business with him. That is how we met. This tall gentle-mannered man with grey eyes grew fond of my blue eyes and brunette hair! I set out from the start to make myself useful to Antoine. He agreed and I studied with David, the talented artist who painted a portrait of us. I take down the observations and make the illustrations in his laboratory notebooks. I am comfortable in English and Latin and have even studied what science Antoine would teach me as he does his work. This talent I have used to translate the works of other scientists so that Antoine can assess their work. </a:t>
            </a:r>
          </a:p>
          <a:p>
            <a:pPr eaLnBrk="1" hangingPunct="1"/>
            <a:r>
              <a:rPr lang="en-US" smtClean="0"/>
              <a:t>He is a man devoted to his work. Before his arrest, every day he would work in his beloved laboratory; from 6 to 9 in the morning and again from 7 until 10 at night. One day a week was his jour de bonheur, day only for science. </a:t>
            </a:r>
            <a:endParaRPr lang="en-US" i="1" smtClean="0"/>
          </a:p>
          <a:p>
            <a:pPr eaLnBrk="1" hangingPunct="1"/>
            <a:r>
              <a:rPr lang="en-US" i="1" smtClean="0"/>
              <a:t>It was for him, a day of happiness; ...It was there that you should have seen and heard this man with his precise mind, his clear intelligence, his high genius, the loftiness of his philosophical principles illuminating his conversation. (5)</a:t>
            </a:r>
            <a:r>
              <a:rPr lang="en-US" smtClean="0"/>
              <a:t> Even now, in the Bastille, that place of infamy, he writes his Collected Works. Antoine is known to edit, rewrite and even rethink his earlier conclusions about his experiments. He never grows weary of his science. To save time for his experiments, he once put himself on a bread and milk diet! He is a man devoted to great ideas and great words. He himself could foresee the importance and greatness of his own work. This is what Antoine said: </a:t>
            </a:r>
          </a:p>
          <a:p>
            <a:pPr eaLnBrk="1" hangingPunct="1"/>
            <a:r>
              <a:rPr lang="en-US" i="1" smtClean="0"/>
              <a:t>This theory (burning) is not, as I hear it called, the theory of the French chemists. It is mine. It is a right that I claim by the judgment of my contemporaries and at the bar of history. (5)</a:t>
            </a:r>
            <a:r>
              <a:rPr lang="en-US" smtClean="0"/>
              <a:t> And: </a:t>
            </a:r>
            <a:r>
              <a:rPr lang="en-US" i="1" smtClean="0"/>
              <a:t>All young chemists adopt the theory and from that I conclude that the revolution in chemistry has come to pass. (5)</a:t>
            </a:r>
            <a:r>
              <a:rPr lang="en-US" smtClean="0"/>
              <a:t> </a:t>
            </a:r>
            <a:br>
              <a:rPr lang="en-US" smtClean="0"/>
            </a:br>
            <a:r>
              <a:rPr lang="en-US" b="1" smtClean="0"/>
              <a:t>WWIN: </a:t>
            </a:r>
            <a:r>
              <a:rPr lang="en-US" smtClean="0"/>
              <a:t>Please tell us about some of his experiments. </a:t>
            </a:r>
            <a:r>
              <a:rPr lang="en-US" b="1" smtClean="0"/>
              <a:t>Mme. L.: </a:t>
            </a:r>
            <a:endParaRPr lang="en-US" smtClean="0"/>
          </a:p>
          <a:p>
            <a:pPr eaLnBrk="1" hangingPunct="1"/>
            <a:r>
              <a:rPr lang="en-US" smtClean="0"/>
              <a:t>His early work was much concerned about matters related to geology. Antoine concluded that the various layers of terre nouvelle are evidence of a cyclic advancement and retreat of the sea. This theory about the stratification of the earth (1776) introduced new ideas into the study of geologic time. </a:t>
            </a:r>
          </a:p>
          <a:p>
            <a:pPr eaLnBrk="1" hangingPunct="1"/>
            <a:r>
              <a:rPr lang="en-US" smtClean="0"/>
              <a:t>Since 1766 he has collected data for himself, and begged others to do likewise on their journeys. He is especially interested in data about the pressure and temperature of the air. He plans someday to compose this data into a theory about the changes that alter the surface of the earth. He says that he prefers to call himself a phyiscien, a man of physics, though he is an adjoint chimiste at the Academy of Sciences. </a:t>
            </a:r>
          </a:p>
          <a:p>
            <a:pPr eaLnBrk="1" hangingPunct="1"/>
            <a:r>
              <a:rPr lang="en-US" smtClean="0"/>
              <a:t>Antoine did his first "chemical" investigation on the rock gypsum (1764). He has made many careful measurements about its properties and interactions. This was one of the works that brought him to the attention of the French Academy of Sciences. </a:t>
            </a:r>
          </a:p>
          <a:p>
            <a:pPr eaLnBrk="1" hangingPunct="1"/>
            <a:r>
              <a:rPr lang="en-US" smtClean="0"/>
              <a:t>Antoine is most curious also, about the substance "water". Previously it was thought to be one of only four "elements". In 1770 he demonstrated that "water" cannot be changed into "earth". With just his balance, some water, and a boiling apparatus that did not allow the emanations from the boiling water to escape, Antoine proved that materials leech out of the porous glass. This is what they previously called water turning into earth! With Pierre Laplace from 1781-1783 he showed that water could be formed when hydrogen and oxygen gases were burned together. But those more modern names came later. Antoine's revolutionary work, yes, revolutionary work, has changed even the words that are used to discuss Chemistry. Then he was still using the alchemist's phrases "inflammable air" and "fixed air". Such silliness! Can you imagine? The stubborness of some people to continue using such terms when Antoine has already explained it all in his magnum opus of 1789‹"Traite Elementaire de Chimie". Antoine has published this new nomenclature that lists 55 "elements". Of course, he has kept some of the old "elements". Not phlogiston to be sure, but those "elements" that men of reason would still agree upon. Let me quote him for you: </a:t>
            </a:r>
            <a:endParaRPr lang="en-US" i="1" smtClean="0"/>
          </a:p>
          <a:p>
            <a:pPr eaLnBrk="1" hangingPunct="1"/>
            <a:r>
              <a:rPr lang="en-US" i="1" smtClean="0"/>
              <a:t>We must clean house thoroughly, for they have made use of an enigmatic language peculiar to themselves, which in general presents one meaning for the adept and another for the vulgar, and at the same time contains nothing that is rationally intelligible either for one or for the other." (1)</a:t>
            </a:r>
            <a:r>
              <a:rPr lang="en-US" smtClean="0"/>
              <a:t> It was my Antoine who wrote in 1772 (but did not publish) that a single substance could exist as solid, liquid and gas. The very same substance! The only way they differ, is the amount of the element "fire" that they contain! Such an idea was not conceived of before! Oh, yes. M. Priestley of England was the first to isolate his dephlogisticated air (1773). M. Priestley wrote and published not one, but three volumes:"Experiments and Observations on Different Kinds of Air". I myself translated Priestley's works for Antoine. I know what was in his original papers and I know what was in Antoine's work. M. Priestley called this emanation from red calx of mercury (mercuric oxide) dephlogisticated air. Dephlogisticated air, indeed! It was Antoine's keen insight and refined measurements that have laid this Phlogiston nonsense to rest for men of reason (1786). If Antoine did not make reference to M. Priestley in his writings, it is only because Antoine's works went so much beyond this nonsense of phlogiston flowing out of a substance, thereby causing that substance to burn. Most recently Antoine has been working to establish a precise unit for metric mass, length and time. Using his most precise balances, he weighs only a given volume of only the most purely distilled water. </a:t>
            </a:r>
          </a:p>
          <a:p>
            <a:pPr eaLnBrk="1" hangingPunct="1"/>
            <a:r>
              <a:rPr lang="en-US" smtClean="0"/>
              <a:t>Oh yes, my Antoine is no little figure to deal with. He has contributed much to Science and much to his country. </a:t>
            </a:r>
            <a:endParaRPr lang="en-US" b="1" smtClean="0"/>
          </a:p>
          <a:p>
            <a:pPr eaLnBrk="1" hangingPunct="1"/>
            <a:r>
              <a:rPr lang="en-US" b="1" smtClean="0"/>
              <a:t>WWIN: </a:t>
            </a:r>
            <a:r>
              <a:rPr lang="en-US" smtClean="0"/>
              <a:t>Thank-you Mme. Lavoisier for talking with us at such an unsettling time in your life. </a:t>
            </a:r>
            <a:endParaRPr lang="en-US" b="1" smtClean="0"/>
          </a:p>
          <a:p>
            <a:pPr eaLnBrk="1" hangingPunct="1"/>
            <a:r>
              <a:rPr lang="en-US" b="1" smtClean="0"/>
              <a:t>Mme. L.: </a:t>
            </a:r>
            <a:r>
              <a:rPr lang="en-US" smtClean="0"/>
              <a:t>I thank-you for taking such time and care to worry about Antoine Lavoisier. </a:t>
            </a:r>
            <a:endParaRPr lang="en-US" b="1" smtClean="0"/>
          </a:p>
          <a:p>
            <a:pPr eaLnBrk="1" hangingPunct="1"/>
            <a:r>
              <a:rPr lang="en-US" b="1" smtClean="0"/>
              <a:t>WWIN: </a:t>
            </a:r>
            <a:r>
              <a:rPr lang="en-US" smtClean="0"/>
              <a:t>It is perhaps fitting to end this story with a quote from M. LaGrange, a mathematician and friend of the Lavoisier family: </a:t>
            </a:r>
            <a:endParaRPr lang="en-US" i="1" smtClean="0"/>
          </a:p>
          <a:p>
            <a:pPr eaLnBrk="1" hangingPunct="1"/>
            <a:r>
              <a:rPr lang="en-US" i="1" smtClean="0"/>
              <a:t>It took but a moment to cut off that head, though a hundred years perhaps will be required to produce another like it.(1)</a:t>
            </a:r>
            <a:r>
              <a:rPr lang="en-US" smtClean="0"/>
              <a:t> </a:t>
            </a:r>
            <a:r>
              <a:rPr lang="en-US" b="1" smtClean="0"/>
              <a:t>Suggested Reading List</a:t>
            </a:r>
          </a:p>
          <a:p>
            <a:pPr eaLnBrk="1" hangingPunct="1"/>
            <a:r>
              <a:rPr lang="en-US" smtClean="0"/>
              <a:t>The suggested reading list is based upon the opinions of the authors of this report. It is intended only as a guide for the general reader. </a:t>
            </a:r>
          </a:p>
          <a:p>
            <a:pPr eaLnBrk="1" hangingPunct="1"/>
            <a:r>
              <a:rPr lang="en-US" smtClean="0"/>
              <a:t>Bernard Jaffe, </a:t>
            </a:r>
            <a:r>
              <a:rPr lang="en-US" i="1" smtClean="0"/>
              <a:t>The Story of Chemistry From Ancient Alchemy to Nuclear Fission</a:t>
            </a:r>
            <a:r>
              <a:rPr lang="en-US" smtClean="0"/>
              <a:t>,4th ed., Dover Publications, Inc., New York, New York, 1976, pp.69-83. </a:t>
            </a:r>
            <a:br>
              <a:rPr lang="en-US" smtClean="0"/>
            </a:br>
            <a:r>
              <a:rPr lang="en-US" smtClean="0"/>
              <a:t>--Excellent anecdotes from Lavoisier's life. </a:t>
            </a:r>
          </a:p>
          <a:p>
            <a:pPr eaLnBrk="1" hangingPunct="1"/>
            <a:r>
              <a:rPr lang="en-US" smtClean="0"/>
              <a:t>Henry Guerlac, </a:t>
            </a:r>
            <a:r>
              <a:rPr lang="en-US" i="1" smtClean="0"/>
              <a:t>Antoine-Laurent Lavoisier: Chemist and Revolutionary</a:t>
            </a:r>
            <a:r>
              <a:rPr lang="en-US" smtClean="0"/>
              <a:t>, Scribner, New York, NY, 1975. 174 pages. </a:t>
            </a:r>
            <a:br>
              <a:rPr lang="en-US" smtClean="0"/>
            </a:br>
            <a:r>
              <a:rPr lang="en-US" smtClean="0"/>
              <a:t>--Short book that is easy to read and interesting. It was written by the man most people considered to be the expert on Lavoisier. </a:t>
            </a:r>
          </a:p>
          <a:p>
            <a:pPr eaLnBrk="1" hangingPunct="1"/>
            <a:r>
              <a:rPr lang="en-US" smtClean="0"/>
              <a:t>Douglas McKie, </a:t>
            </a:r>
            <a:r>
              <a:rPr lang="en-US" i="1" smtClean="0"/>
              <a:t>Antoine Lavoisier: Scientist, Economist, Social Reformer</a:t>
            </a:r>
            <a:r>
              <a:rPr lang="en-US" smtClean="0"/>
              <a:t>, Henry Schuman, New York, NY, 428 pages. </a:t>
            </a:r>
            <a:br>
              <a:rPr lang="en-US" smtClean="0"/>
            </a:br>
            <a:r>
              <a:rPr lang="en-US" smtClean="0"/>
              <a:t>--This is an interesting , somewhat longer treatment of Lavoisier with an excellent bibliography at the end. Again it is easy reading. </a:t>
            </a:r>
          </a:p>
          <a:p>
            <a:pPr eaLnBrk="1" hangingPunct="1"/>
            <a:r>
              <a:rPr lang="en-US" smtClean="0"/>
              <a:t>Aaron J. Ihde, </a:t>
            </a:r>
            <a:r>
              <a:rPr lang="en-US" i="1" smtClean="0"/>
              <a:t>The Development of Modern Chemistry</a:t>
            </a:r>
            <a:r>
              <a:rPr lang="en-US" smtClean="0"/>
              <a:t>, Dover Publications, New York, NY,1984, pp.57-88. </a:t>
            </a:r>
            <a:br>
              <a:rPr lang="en-US" smtClean="0"/>
            </a:br>
            <a:r>
              <a:rPr lang="en-US" smtClean="0"/>
              <a:t>--This is a segment of a much longer history of Chemistry that has information similar to work by Jaffe and Partington. </a:t>
            </a:r>
          </a:p>
          <a:p>
            <a:pPr eaLnBrk="1" hangingPunct="1"/>
            <a:r>
              <a:rPr lang="en-US" smtClean="0"/>
              <a:t>J.R.Partington, </a:t>
            </a:r>
            <a:r>
              <a:rPr lang="en-US" i="1" smtClean="0"/>
              <a:t>A Short History of Chemistry</a:t>
            </a:r>
            <a:r>
              <a:rPr lang="en-US" smtClean="0"/>
              <a:t>, Dover Publications Inc., New York, NY, 1989, pp. 122-152. </a:t>
            </a:r>
            <a:br>
              <a:rPr lang="en-US" smtClean="0"/>
            </a:br>
            <a:r>
              <a:rPr lang="en-US" smtClean="0"/>
              <a:t>--This is a fact filled segment in a book full of facts about historically significant figures from the Chemistry world. It is somewhat dry reading but useful nonetheless. </a:t>
            </a:r>
          </a:p>
          <a:p>
            <a:pPr eaLnBrk="1" hangingPunct="1"/>
            <a:r>
              <a:rPr lang="en-US" smtClean="0"/>
              <a:t>Antoine Lavoisier, </a:t>
            </a:r>
            <a:r>
              <a:rPr lang="en-US" i="1" smtClean="0"/>
              <a:t>Elements of Chemistry</a:t>
            </a:r>
            <a:r>
              <a:rPr lang="en-US" smtClean="0"/>
              <a:t>, Dover Publications Inc., New York, NY,1965, 511 pages. </a:t>
            </a:r>
            <a:br>
              <a:rPr lang="en-US" smtClean="0"/>
            </a:br>
            <a:r>
              <a:rPr lang="en-US" smtClean="0"/>
              <a:t>--If you would like to get a good flavor of Lavoisier and his chemistry this is the book to read. It is his revolutionary work of 1789 that helped to change chemistry forever. </a:t>
            </a:r>
            <a:endParaRPr lang="en-US" b="1" smtClean="0"/>
          </a:p>
          <a:p>
            <a:pPr eaLnBrk="1" hangingPunct="1"/>
            <a:r>
              <a:rPr lang="en-US" b="1" smtClean="0"/>
              <a:t>Bibliography</a:t>
            </a:r>
          </a:p>
          <a:p>
            <a:pPr eaLnBrk="1" hangingPunct="1"/>
            <a:r>
              <a:rPr lang="en-US" smtClean="0"/>
              <a:t>1. Henry Guerlac, </a:t>
            </a:r>
            <a:r>
              <a:rPr lang="en-US" i="1" smtClean="0"/>
              <a:t>Antoine-Laurent Lavoisier: Chemist and Revolutionary</a:t>
            </a:r>
            <a:r>
              <a:rPr lang="en-US" smtClean="0"/>
              <a:t>, Scribner, New York, NY, 1975. 174 pages </a:t>
            </a:r>
          </a:p>
          <a:p>
            <a:pPr eaLnBrk="1" hangingPunct="1"/>
            <a:r>
              <a:rPr lang="en-US" smtClean="0"/>
              <a:t>2. Aaron J. Ihde, </a:t>
            </a:r>
            <a:r>
              <a:rPr lang="en-US" i="1" smtClean="0"/>
              <a:t>The Development of Modern Chemistry</a:t>
            </a:r>
            <a:r>
              <a:rPr lang="en-US" smtClean="0"/>
              <a:t>, Dover Publications , New York, NY, 1984, pp.57-88. </a:t>
            </a:r>
          </a:p>
          <a:p>
            <a:pPr eaLnBrk="1" hangingPunct="1"/>
            <a:r>
              <a:rPr lang="en-US" smtClean="0"/>
              <a:t>3. Bernard Jaffe, </a:t>
            </a:r>
            <a:r>
              <a:rPr lang="en-US" i="1" smtClean="0"/>
              <a:t>The Story of Chemistry From Ancient Alchemy to Nuclear Fission</a:t>
            </a:r>
            <a:r>
              <a:rPr lang="en-US" smtClean="0"/>
              <a:t>, 4th ed., Dover Publications, Inc., New York, New York, 1976, pp.69-83. </a:t>
            </a:r>
          </a:p>
          <a:p>
            <a:pPr eaLnBrk="1" hangingPunct="1"/>
            <a:r>
              <a:rPr lang="en-US" smtClean="0"/>
              <a:t>4. Antoine Lavoisier, </a:t>
            </a:r>
            <a:r>
              <a:rPr lang="en-US" i="1" smtClean="0"/>
              <a:t>Elements of Chemistry</a:t>
            </a:r>
            <a:r>
              <a:rPr lang="en-US" smtClean="0"/>
              <a:t>, Dover Publications Inc., New York, NY,1965, 511 pages. </a:t>
            </a:r>
          </a:p>
          <a:p>
            <a:pPr eaLnBrk="1" hangingPunct="1"/>
            <a:r>
              <a:rPr lang="en-US" smtClean="0"/>
              <a:t>5. Douglas McKie, </a:t>
            </a:r>
            <a:r>
              <a:rPr lang="en-US" i="1" smtClean="0"/>
              <a:t>Antoine Lavoisier: Scientist, Economist, Social Reformer</a:t>
            </a:r>
            <a:r>
              <a:rPr lang="en-US" smtClean="0"/>
              <a:t>, Henry Schuman, New York, NY, 428 pages. </a:t>
            </a:r>
          </a:p>
          <a:p>
            <a:pPr eaLnBrk="1" hangingPunct="1"/>
            <a:r>
              <a:rPr lang="en-US" smtClean="0"/>
              <a:t>6. J.R.Partington,</a:t>
            </a:r>
            <a:r>
              <a:rPr lang="en-US" i="1" smtClean="0"/>
              <a:t> A Short History of Chemistry</a:t>
            </a:r>
            <a:r>
              <a:rPr lang="en-US" smtClean="0"/>
              <a:t>, Dover Publications Inc., New York, NY, 1989, pp. 122-152. </a:t>
            </a:r>
          </a:p>
          <a:p>
            <a:pPr eaLnBrk="1" hangingPunct="1"/>
            <a:endParaRPr lang="en-US" smtClean="0"/>
          </a:p>
          <a:p>
            <a:pPr eaLnBrk="1" hangingPunct="1"/>
            <a:r>
              <a:rPr lang="en-US" smtClean="0"/>
              <a:t>http://www.woodrow.org/teachers/chemistry/institutes/1992/Lavoisier.html</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20D05C91-F1D0-4321-A00C-8E0F0C47CAFD}" type="slidenum">
              <a:rPr lang="en-US"/>
              <a:pPr/>
              <a:t>118</a:t>
            </a:fld>
            <a:endParaRPr lang="en-US"/>
          </a:p>
        </p:txBody>
      </p:sp>
      <p:sp>
        <p:nvSpPr>
          <p:cNvPr id="467971" name="Rectangle 2"/>
          <p:cNvSpPr>
            <a:spLocks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pPr eaLnBrk="1" hangingPunct="1"/>
            <a:r>
              <a:rPr lang="en-US" smtClean="0"/>
              <a:t>http://upload.wikimedia.org/wikipedia/commons/4/4e/David_-_Portrait_of_Monsieur_Lavoisier_and_His_Wife.jpg</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3965B1DA-3EB1-4596-BB2B-E0E63314EBDA}" type="slidenum">
              <a:rPr lang="en-US"/>
              <a:pPr/>
              <a:t>119</a:t>
            </a:fld>
            <a:endParaRPr lang="en-US"/>
          </a:p>
        </p:txBody>
      </p:sp>
      <p:sp>
        <p:nvSpPr>
          <p:cNvPr id="468995" name="Rectangle 2"/>
          <p:cNvSpPr>
            <a:spLocks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9C46ED8A-0151-490E-AF83-CE273643E87B}" type="slidenum">
              <a:rPr lang="en-US"/>
              <a:pPr/>
              <a:t>12</a:t>
            </a:fld>
            <a:endParaRPr lang="en-US"/>
          </a:p>
        </p:txBody>
      </p:sp>
      <p:sp>
        <p:nvSpPr>
          <p:cNvPr id="359427" name="Rectangle 2"/>
          <p:cNvSpPr>
            <a:spLocks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r>
              <a:rPr lang="en-US" smtClean="0"/>
              <a:t>Fable:  A Lost Child Keeping Warm</a:t>
            </a:r>
          </a:p>
          <a:p>
            <a:pPr eaLnBrk="1" hangingPunct="1"/>
            <a:r>
              <a:rPr lang="en-US" smtClean="0"/>
              <a:t>	Once upon a time a small child became lost.  Because the weather was cold, he decided to gather material for a fire.  As he brought objects back to his campfire, he discovered that some of them burned and some of them didn’t burn. To avoid collecting useless substances, the child began to keep track of those objects that burned and those that did not.</a:t>
            </a:r>
          </a:p>
          <a:p>
            <a:pPr eaLnBrk="1" hangingPunct="1"/>
            <a:endParaRPr lang="en-US" smtClean="0"/>
          </a:p>
          <a:p>
            <a:pPr eaLnBrk="1" hangingPunct="1"/>
            <a:r>
              <a:rPr lang="en-US" smtClean="0"/>
              <a:t>He proposed a possible “generalization.” </a:t>
            </a:r>
          </a:p>
          <a:p>
            <a:pPr eaLnBrk="1" hangingPunct="1"/>
            <a:r>
              <a:rPr lang="en-US" smtClean="0"/>
              <a:t>	Perhaps: “</a:t>
            </a:r>
            <a:r>
              <a:rPr lang="en-US" i="1" smtClean="0"/>
              <a:t>Cylindrical objects burn</a:t>
            </a:r>
            <a:r>
              <a:rPr lang="en-US" smtClean="0"/>
              <a:t>.”</a:t>
            </a:r>
          </a:p>
          <a:p>
            <a:pPr eaLnBrk="1" hangingPunct="1"/>
            <a:endParaRPr lang="en-US" smtClean="0"/>
          </a:p>
          <a:p>
            <a:pPr eaLnBrk="1" hangingPunct="1"/>
            <a:r>
              <a:rPr lang="en-US" smtClean="0"/>
              <a:t>	This procedure if one of the elementary logical thought processes by which information is systematized. </a:t>
            </a:r>
          </a:p>
          <a:p>
            <a:pPr eaLnBrk="1" hangingPunct="1"/>
            <a:r>
              <a:rPr lang="en-US" smtClean="0"/>
              <a:t>	It is called </a:t>
            </a:r>
            <a:r>
              <a:rPr lang="en-US" b="1" smtClean="0"/>
              <a:t>inductive reasoning</a:t>
            </a:r>
            <a:r>
              <a:rPr lang="en-US" smtClean="0"/>
              <a:t> (</a:t>
            </a:r>
            <a:r>
              <a:rPr lang="en-US" i="1" smtClean="0"/>
              <a:t>a general rule is framed on the basis of a collection of individual observations</a:t>
            </a:r>
            <a:r>
              <a:rPr lang="en-US" smtClean="0"/>
              <a:t> (or facts)).</a:t>
            </a:r>
          </a:p>
          <a:p>
            <a:pPr eaLnBrk="1" hangingPunct="1"/>
            <a:endParaRPr lang="en-US" smtClean="0"/>
          </a:p>
          <a:p>
            <a:pPr eaLnBrk="1" hangingPunct="1"/>
            <a:r>
              <a:rPr lang="en-US" smtClean="0"/>
              <a:t>Using his generalization, the boy gathered more substances to burn. He collected three pieces of pipe, two ginger ale bottles, and the axle from an old car, while leaving a huge cardboard box full of newspapers.</a:t>
            </a:r>
          </a:p>
          <a:p>
            <a:pPr eaLnBrk="1" hangingPunct="1"/>
            <a:endParaRPr lang="en-US" smtClean="0"/>
          </a:p>
          <a:p>
            <a:pPr eaLnBrk="1" hangingPunct="1"/>
            <a:r>
              <a:rPr lang="en-US" smtClean="0"/>
              <a:t>During the long cold night that followed he drew these conclusions:</a:t>
            </a:r>
          </a:p>
          <a:p>
            <a:pPr eaLnBrk="1" hangingPunct="1"/>
            <a:r>
              <a:rPr lang="en-US" smtClean="0"/>
              <a:t>	(1) The cylindrical shape of a burnable object may not be intimately associated with its flammability after all.</a:t>
            </a:r>
          </a:p>
          <a:p>
            <a:pPr eaLnBrk="1" hangingPunct="1"/>
            <a:r>
              <a:rPr lang="en-US" smtClean="0"/>
              <a:t>	(2) Even though the “cylindrical” rule is no longer useful, tree limbs, broom handles, pencils, and other burnables still burn.</a:t>
            </a:r>
          </a:p>
          <a:p>
            <a:pPr eaLnBrk="1" hangingPunct="1"/>
            <a:r>
              <a:rPr lang="en-US" smtClean="0"/>
              <a:t>	(3)  He’d better bring the list along tomorrow.</a:t>
            </a:r>
          </a:p>
          <a:p>
            <a:pPr eaLnBrk="1" hangingPunct="1"/>
            <a:endParaRPr lang="en-US" smtClean="0"/>
          </a:p>
          <a:p>
            <a:pPr eaLnBrk="1" hangingPunct="1"/>
            <a:r>
              <a:rPr lang="en-US" smtClean="0"/>
              <a:t>New idea:  Perhaps “</a:t>
            </a:r>
            <a:r>
              <a:rPr lang="en-US" i="1" smtClean="0"/>
              <a:t>Wooden objects burn</a:t>
            </a:r>
            <a:r>
              <a:rPr lang="en-US" smtClean="0"/>
              <a:t>.”</a:t>
            </a:r>
          </a:p>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97109C62-6A66-4C13-BCBF-5415BC06D534}" type="slidenum">
              <a:rPr lang="en-US"/>
              <a:pPr/>
              <a:t>120</a:t>
            </a:fld>
            <a:endParaRPr lang="en-US"/>
          </a:p>
        </p:txBody>
      </p:sp>
      <p:sp>
        <p:nvSpPr>
          <p:cNvPr id="470019" name="Rectangle 2"/>
          <p:cNvSpPr>
            <a:spLocks noChangeArrowheads="1" noTextEdit="1"/>
          </p:cNvSpPr>
          <p:nvPr>
            <p:ph type="sldImg"/>
          </p:nvPr>
        </p:nvSpPr>
        <p:spPr>
          <a:ln/>
        </p:spPr>
      </p:sp>
      <p:sp>
        <p:nvSpPr>
          <p:cNvPr id="470020"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An Investigation of the Process of …  “Burning Magnesium Metal in an Open Container”</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Description</a:t>
            </a:r>
            <a:endParaRPr lang="en-US" b="1" smtClean="0">
              <a:cs typeface="Times New Roman" pitchFamily="18" charset="0"/>
            </a:endParaRPr>
          </a:p>
          <a:p>
            <a:pPr eaLnBrk="1" hangingPunct="1"/>
            <a:r>
              <a:rPr lang="en-US" smtClean="0">
                <a:latin typeface="Arial" charset="0"/>
                <a:cs typeface="Arial" charset="0"/>
              </a:rPr>
              <a:t>This slide shows an experiment similar to the work done by Antoine Lavoisier in 1778, which demonstrated that mass is conserved in chemical reactions.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Mass is neither created nor destroyed when substances react with one another (the law of conservation of mass)</a:t>
            </a:r>
            <a:endParaRPr lang="en-US" smtClean="0"/>
          </a:p>
          <a:p>
            <a:pPr eaLnBrk="1" hangingPunct="1">
              <a:buFontTx/>
              <a:buChar char="•"/>
            </a:pPr>
            <a:r>
              <a:rPr lang="en-US" smtClean="0">
                <a:latin typeface="Arial" charset="0"/>
                <a:cs typeface="Arial" charset="0"/>
              </a:rPr>
              <a:t>Gases, such as air, are matter and thus have mass and volume.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a:t>
            </a:r>
            <a:endParaRPr lang="en-US" b="1" smtClean="0">
              <a:cs typeface="Times New Roman" pitchFamily="18" charset="0"/>
            </a:endParaRPr>
          </a:p>
          <a:p>
            <a:pPr eaLnBrk="1" hangingPunct="1"/>
            <a:r>
              <a:rPr lang="en-US" smtClean="0">
                <a:latin typeface="Arial" charset="0"/>
                <a:cs typeface="Arial" charset="0"/>
              </a:rPr>
              <a:t>     Use this slide to teach the law of conservation of mass.  Explain that, at the time Lavoisier was investigating the process of burning, scientists thought that a change in mass could occur during a chemical reaction.  They observed that when some materials were burned, the substance produced had a larger mass that the starting material.  Lavoisier, however, postulated that the extra mass came from the air.  When he excluded outside air from the reaction, the total mass did not change.</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In diagram (A), how does the product of the reaction differ from the original magnesium strip?  How are they similar?</a:t>
            </a:r>
            <a:endParaRPr lang="en-US" smtClean="0"/>
          </a:p>
          <a:p>
            <a:pPr eaLnBrk="1" hangingPunct="1">
              <a:buFontTx/>
              <a:buAutoNum type="arabicPeriod"/>
            </a:pPr>
            <a:r>
              <a:rPr lang="en-US" smtClean="0">
                <a:latin typeface="Arial" charset="0"/>
                <a:cs typeface="Arial" charset="0"/>
              </a:rPr>
              <a:t>List three possible explanations that could account for the fact that the white powder has more mass than the magnesium strip in diagram (A).  Then, for each of your explanations, decide whether the experiment shown in diagram (B) supports or refutes the explanation.  Explain your reasoning.</a:t>
            </a:r>
            <a:endParaRPr lang="en-US" smtClean="0"/>
          </a:p>
          <a:p>
            <a:pPr eaLnBrk="1" hangingPunct="1">
              <a:buFontTx/>
              <a:buAutoNum type="arabicPeriod"/>
            </a:pPr>
            <a:r>
              <a:rPr lang="en-US" smtClean="0">
                <a:latin typeface="Arial" charset="0"/>
                <a:cs typeface="Arial" charset="0"/>
              </a:rPr>
              <a:t>Why is there no change in total mass when magnesium is burned in a closed flask?</a:t>
            </a:r>
            <a:endParaRPr lang="en-US" smtClean="0"/>
          </a:p>
          <a:p>
            <a:pPr eaLnBrk="1" hangingPunct="1">
              <a:buFontTx/>
              <a:buAutoNum type="arabicPeriod"/>
            </a:pPr>
            <a:r>
              <a:rPr lang="en-US" smtClean="0">
                <a:latin typeface="Arial" charset="0"/>
                <a:cs typeface="Arial" charset="0"/>
              </a:rPr>
              <a:t>In diagram (B), if you were to determine the mass of the white powder alone, how would it compare to the mass of the magnesium strip?  How would the mass of the white powder in diagram (B) compare with the mass of white powder in (A)?  Explain your answers.</a:t>
            </a:r>
            <a:endParaRPr lang="en-US" smtClean="0"/>
          </a:p>
          <a:p>
            <a:pPr eaLnBrk="1" hangingPunct="1">
              <a:buFontTx/>
              <a:buAutoNum type="arabicPeriod"/>
            </a:pPr>
            <a:r>
              <a:rPr lang="en-US" smtClean="0">
                <a:latin typeface="Arial" charset="0"/>
                <a:cs typeface="Arial" charset="0"/>
              </a:rPr>
              <a:t>What would you expect to happen if the stopper were removed from the closed flask containing the white powder in diagram (B)?  Explain your answer.</a:t>
            </a:r>
            <a:endParaRPr lang="en-US" smtClean="0"/>
          </a:p>
          <a:p>
            <a:pPr eaLnBrk="1" hangingPunct="1">
              <a:buFontTx/>
              <a:buAutoNum type="arabicPeriod"/>
            </a:pPr>
            <a:r>
              <a:rPr lang="en-US" smtClean="0">
                <a:latin typeface="Arial" charset="0"/>
                <a:cs typeface="Arial" charset="0"/>
              </a:rPr>
              <a:t>Suppose that a person dropped 8.4 grams of baking soda into a beaker containing 150 g of vinegar.  Bubbling occurred, releasing a gas.  When the bubbling stopped, the mass of the material in the beaker was 154 g.  What was the mass of the gas produced in this reaction?</a:t>
            </a:r>
            <a:endParaRPr lang="en-US" smtClean="0"/>
          </a:p>
          <a:p>
            <a:pPr eaLnBrk="1" hangingPunct="1">
              <a:buFontTx/>
              <a:buAutoNum type="arabicPeriod"/>
            </a:pPr>
            <a:r>
              <a:rPr lang="en-US" smtClean="0">
                <a:latin typeface="Arial" charset="0"/>
                <a:cs typeface="Arial" charset="0"/>
              </a:rPr>
              <a:t>A friend tells you that mass is not conserved when a candle burns, because the candle gets smaller and smaller.  Explain to your friend what must really happen when a candle burns.</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9CA9D968-D35D-4207-B24B-36B5B51EDAFF}" type="slidenum">
              <a:rPr lang="en-US"/>
              <a:pPr/>
              <a:t>121</a:t>
            </a:fld>
            <a:endParaRPr lang="en-US"/>
          </a:p>
        </p:txBody>
      </p:sp>
      <p:sp>
        <p:nvSpPr>
          <p:cNvPr id="471043" name="Rectangle 2"/>
          <p:cNvSpPr>
            <a:spLocks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An Investigation of the Process of …  “Burning Magnesium Metal in an Open Container”</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Description</a:t>
            </a:r>
            <a:endParaRPr lang="en-US" b="1" smtClean="0">
              <a:cs typeface="Times New Roman" pitchFamily="18" charset="0"/>
            </a:endParaRPr>
          </a:p>
          <a:p>
            <a:pPr eaLnBrk="1" hangingPunct="1"/>
            <a:r>
              <a:rPr lang="en-US" smtClean="0">
                <a:latin typeface="Arial" charset="0"/>
                <a:cs typeface="Arial" charset="0"/>
              </a:rPr>
              <a:t>This slide shows an experiment similar to the work done by Antoine Lavoisier in 1778, which demonstrated that mass is conserved in chemical reactions.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Mass is neither created nor destroyed when substances react with one another (the law of conservation of mass)</a:t>
            </a:r>
            <a:endParaRPr lang="en-US" smtClean="0"/>
          </a:p>
          <a:p>
            <a:pPr eaLnBrk="1" hangingPunct="1">
              <a:buFontTx/>
              <a:buChar char="•"/>
            </a:pPr>
            <a:r>
              <a:rPr lang="en-US" smtClean="0">
                <a:latin typeface="Arial" charset="0"/>
                <a:cs typeface="Arial" charset="0"/>
              </a:rPr>
              <a:t>Gases, such as air, are matter and thus have mass and volume.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a:t>
            </a:r>
            <a:endParaRPr lang="en-US" b="1" smtClean="0">
              <a:cs typeface="Times New Roman" pitchFamily="18" charset="0"/>
            </a:endParaRPr>
          </a:p>
          <a:p>
            <a:pPr eaLnBrk="1" hangingPunct="1"/>
            <a:r>
              <a:rPr lang="en-US" smtClean="0">
                <a:latin typeface="Arial" charset="0"/>
                <a:cs typeface="Arial" charset="0"/>
              </a:rPr>
              <a:t>     Use this slide to teach the law of conservation of mass.  Explain that, at the time Lavoisier was investigating the process of burning, scientists thought that a change in mass could occur during a chemical reaction.  They observed that when some materials were burned, the substance produced had a larger mass that the starting material.  Lavoisier, however, postulated that the extra mass came from the air.  When he excluded outside air from the reaction, the total mass did not change.</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In diagram (A), how does the product of the reaction differ from the original magnesium strip?  How are they similar?</a:t>
            </a:r>
            <a:endParaRPr lang="en-US" smtClean="0"/>
          </a:p>
          <a:p>
            <a:pPr eaLnBrk="1" hangingPunct="1">
              <a:buFontTx/>
              <a:buAutoNum type="arabicPeriod"/>
            </a:pPr>
            <a:r>
              <a:rPr lang="en-US" smtClean="0">
                <a:latin typeface="Arial" charset="0"/>
                <a:cs typeface="Arial" charset="0"/>
              </a:rPr>
              <a:t>List three possible explanations that could account for the fact that the white powder has more mass than the magnesium strip in diagram (A).  Then, for each of your explanations, decide whether the experiment shown in diagram (B) supports or refutes the explanation.  Explain your reasoning.</a:t>
            </a:r>
            <a:endParaRPr lang="en-US" smtClean="0"/>
          </a:p>
          <a:p>
            <a:pPr eaLnBrk="1" hangingPunct="1">
              <a:buFontTx/>
              <a:buAutoNum type="arabicPeriod"/>
            </a:pPr>
            <a:r>
              <a:rPr lang="en-US" smtClean="0">
                <a:latin typeface="Arial" charset="0"/>
                <a:cs typeface="Arial" charset="0"/>
              </a:rPr>
              <a:t>Why is there no change in total mass when magnesium is burned in a closed flask?</a:t>
            </a:r>
            <a:endParaRPr lang="en-US" smtClean="0"/>
          </a:p>
          <a:p>
            <a:pPr eaLnBrk="1" hangingPunct="1">
              <a:buFontTx/>
              <a:buAutoNum type="arabicPeriod"/>
            </a:pPr>
            <a:r>
              <a:rPr lang="en-US" smtClean="0">
                <a:latin typeface="Arial" charset="0"/>
                <a:cs typeface="Arial" charset="0"/>
              </a:rPr>
              <a:t>In diagram (B), if you were to determine the mass of the white powder alone, how would it compare to the mass of the magnesium strip?  How would the mass of the white powder in diagram (B) compare with the mass of white powder in (A)?  Explain your answers.</a:t>
            </a:r>
            <a:endParaRPr lang="en-US" smtClean="0"/>
          </a:p>
          <a:p>
            <a:pPr eaLnBrk="1" hangingPunct="1">
              <a:buFontTx/>
              <a:buAutoNum type="arabicPeriod"/>
            </a:pPr>
            <a:r>
              <a:rPr lang="en-US" smtClean="0">
                <a:latin typeface="Arial" charset="0"/>
                <a:cs typeface="Arial" charset="0"/>
              </a:rPr>
              <a:t>What would you expect to happen if the stopper were removed from the closed flask containing the white powder in diagram (B)?  Explain your answer.</a:t>
            </a:r>
            <a:endParaRPr lang="en-US" smtClean="0"/>
          </a:p>
          <a:p>
            <a:pPr eaLnBrk="1" hangingPunct="1">
              <a:buFontTx/>
              <a:buAutoNum type="arabicPeriod"/>
            </a:pPr>
            <a:r>
              <a:rPr lang="en-US" smtClean="0">
                <a:latin typeface="Arial" charset="0"/>
                <a:cs typeface="Arial" charset="0"/>
              </a:rPr>
              <a:t>Suppose that a person dropped 8.4 grams of baking soda into a beaker containing 150 g of vinegar.  Bubbling occurred, releasing a gas.  When the bubbling stopped, the mass of the material in the beaker was 154 g.  What was the mass of the gas produced in this reaction?</a:t>
            </a:r>
            <a:endParaRPr lang="en-US" smtClean="0"/>
          </a:p>
          <a:p>
            <a:pPr eaLnBrk="1" hangingPunct="1">
              <a:buFontTx/>
              <a:buAutoNum type="arabicPeriod"/>
            </a:pPr>
            <a:r>
              <a:rPr lang="en-US" smtClean="0">
                <a:latin typeface="Arial" charset="0"/>
                <a:cs typeface="Arial" charset="0"/>
              </a:rPr>
              <a:t>A friend tells you that mass is not conserved when a candle burns, because the candle gets smaller and smaller.  Explain to your friend what must really happen when a candle burns.</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C81EF48D-5558-4418-9E60-FFBC6B8FB067}" type="slidenum">
              <a:rPr lang="en-US"/>
              <a:pPr/>
              <a:t>122</a:t>
            </a:fld>
            <a:endParaRPr lang="en-US"/>
          </a:p>
        </p:txBody>
      </p:sp>
      <p:sp>
        <p:nvSpPr>
          <p:cNvPr id="472067" name="Rectangle 2"/>
          <p:cNvSpPr>
            <a:spLocks noChangeArrowheads="1" noTextEdit="1"/>
          </p:cNvSpPr>
          <p:nvPr>
            <p:ph type="sldImg"/>
          </p:nvPr>
        </p:nvSpPr>
        <p:spPr>
          <a:ln/>
        </p:spPr>
      </p:sp>
      <p:sp>
        <p:nvSpPr>
          <p:cNvPr id="472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BEEDEC42-43E6-4E2D-A8C4-7732C4008D48}" type="slidenum">
              <a:rPr lang="en-US"/>
              <a:pPr/>
              <a:t>123</a:t>
            </a:fld>
            <a:endParaRPr lang="en-US"/>
          </a:p>
        </p:txBody>
      </p:sp>
      <p:sp>
        <p:nvSpPr>
          <p:cNvPr id="473091" name="Rectangle 2"/>
          <p:cNvSpPr>
            <a:spLocks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A9E6C32D-17F5-4D5B-888A-D553668DD577}" type="slidenum">
              <a:rPr lang="en-US"/>
              <a:pPr/>
              <a:t>124</a:t>
            </a:fld>
            <a:endParaRPr lang="en-US"/>
          </a:p>
        </p:txBody>
      </p:sp>
      <p:sp>
        <p:nvSpPr>
          <p:cNvPr id="474115" name="Rectangle 2"/>
          <p:cNvSpPr>
            <a:spLocks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pPr eaLnBrk="1" hangingPunct="1">
              <a:lnSpc>
                <a:spcPct val="80000"/>
              </a:lnSpc>
            </a:pPr>
            <a:r>
              <a:rPr lang="en-US" sz="800" b="1" smtClean="0"/>
              <a:t>ROBERT WILHELM BUNSEN</a:t>
            </a:r>
            <a:br>
              <a:rPr lang="en-US" sz="800" b="1" smtClean="0"/>
            </a:br>
            <a:r>
              <a:rPr lang="en-US" sz="800" b="1" smtClean="0"/>
              <a:t>(1811-1899)</a:t>
            </a:r>
          </a:p>
          <a:p>
            <a:pPr eaLnBrk="1" hangingPunct="1">
              <a:lnSpc>
                <a:spcPct val="80000"/>
              </a:lnSpc>
            </a:pPr>
            <a:r>
              <a:rPr lang="en-US" sz="800" smtClean="0"/>
              <a:t>When confronted by the vast array of apparatus used in chemistry lab, a student can usually identify with a high degree of confidence one of the more familiar pieces of equipment, the Bunsen burner. While this essential piece of laboratory equipment has immortalized the name of Robert Wilhelm Bunsen, it was not invented by him. Bunsen improved the burner's design to aid his endeavors in spectroscopy. Ironically, Bunsen will be remembered by generations of chemistry students for a mere improvement in a burner design, when his other contributions to the field of chemistry are vastly more significant and diverse, covering such areas as organic chemistry, arsenic compounds, gas measurements and analysis, the galvanic battery, elemental spectroscopy and geology. Bunsen was born on March 31, 1811 in Göttingen, Germany, the youngest of four sons. As his father was a professor of modern languages at the university, an academic environment would surround him from birth. After schooling in the city of Holzminden, Bunsen studied chemistry at Göttingen. Receiving his doctorate at age 19, Bunsen set off on extensive travels, partially underwritten by the government, that took him through Germany and Paris and eventually to Vienna from 1830 to 1833. During this time, Bunsen visited Henschel's machinery manufacturing plant and saw the "new small steam engine." In Berlin, he saw the mineralogical collections of Weiss and had contact with Runge, the discoverer of aniline. Continuing on his journeys, Bunsen met with Liebig in Giessen and with Mitscherlich in Bonn for a geological trip through the Eifel mountains. In Paris and Vienna, Bunsen visited the Sevres porcelain works and met with the outstanding chemists of the times. These travels allowed Bunsen the opportunity to establish a network of contacts that would stay with him throughout his illustrious career. </a:t>
            </a:r>
          </a:p>
          <a:p>
            <a:pPr eaLnBrk="1" hangingPunct="1">
              <a:lnSpc>
                <a:spcPct val="80000"/>
              </a:lnSpc>
            </a:pPr>
            <a:r>
              <a:rPr lang="en-US" sz="800" smtClean="0"/>
              <a:t>Upon his return to Germany, Bunsen became a lecturer at Göttingen and began his experimental studies of the insolubility of metal salts of arsenious acid. His discovery of the use of iron oxide hydrate as a precipitating agent is still the best known antidote against arsenic poisoning to this day. This was his only venture in organic/physiological chemistry. </a:t>
            </a:r>
          </a:p>
          <a:p>
            <a:pPr eaLnBrk="1" hangingPunct="1">
              <a:lnSpc>
                <a:spcPct val="80000"/>
              </a:lnSpc>
            </a:pPr>
            <a:r>
              <a:rPr lang="en-US" sz="800" smtClean="0"/>
              <a:t>In 1836, Bunsen was nominated to succeed Wöhler at Kassel. He taught there for two years before accepting a position at the University of Marsburg which was the site of his important and dangerous studies of cacodyl derivatives. This research was his only work in pure organic chemistry and made him immediately famous within the scientific community. Cacodyl (from the Greek kakodhs - "stinking") was also known as alkarsine or "Cadet's liquid," a product made from arsenic distilled with potassium acetate. The chemical composition of this liquid was unknown, but it and its compounds were known to be poisonous, highly flammable and had an extremely nauseating odor even in minute quantities. Bunsen himself described one of these compounds: "the smell of this body produces instantaneous tingling of the hands and feet, and even giddiness and insensibility...It is remarkable that when one is exposed to the smell of these compounds the tongue becomes covered with a black coating, even when no further evil effects are noticeable."</a:t>
            </a:r>
            <a:r>
              <a:rPr lang="en-US" sz="800" i="1" smtClean="0"/>
              <a:t>(1)</a:t>
            </a:r>
            <a:r>
              <a:rPr lang="en-US" sz="800" smtClean="0"/>
              <a:t> Bunsen's daring experiments showed that cacodyl was an oxide of arsenic that contained a methyl radical (a group of atoms acting as one species). These results significantly furthered the earlier work by Gay-Lussac, who had isolated the radical cyan in 1815, and that of Liebig and Wöhler who published "One the radical of benzoic acid" in 1832. Typical of his research life, however, Bunsen seemed content to explore subjects of interest in his lab, but remained outside the fray that surrounded the often "violent" discussions of theoretical subjects. Although Bunsen's work brought him quick and wide acclaim, he nearly killed himself from arsenic poisoning and it also cost him the sight of one eye - an explosion of the compound sent a sliver of glass into his eye. Recovery was slow and painful. </a:t>
            </a:r>
          </a:p>
          <a:p>
            <a:pPr eaLnBrk="1" hangingPunct="1">
              <a:lnSpc>
                <a:spcPct val="80000"/>
              </a:lnSpc>
            </a:pPr>
            <a:r>
              <a:rPr lang="en-US" sz="800" smtClean="0"/>
              <a:t>While at Marsburg, Bunsen studied blast furnaces and demonstrated that over half the heat was lost in the charcoal-burning German furnaces. In British furnaces, over 80% was lost. Bunsen and a collaborator, Lyon Playfair, suggested techniques that could recycle gases through the furnace and retrieve valuable escaping by-products such as ammonia. Other work during this period concentrated on technological experiments such as the generation of galvanic currents in batteries. In 1841, instead of the expensive platinum electrode used in Grove's battery, Bunsen made a carbon electrode. This led to large scale use of the "Bunsen battery" in the production of arc-light and in electroplating. </a:t>
            </a:r>
          </a:p>
          <a:p>
            <a:pPr eaLnBrk="1" hangingPunct="1">
              <a:lnSpc>
                <a:spcPct val="80000"/>
              </a:lnSpc>
            </a:pPr>
            <a:r>
              <a:rPr lang="en-US" sz="800" smtClean="0"/>
              <a:t>One of the more memorable episodes during Bunsen's tenure at Marsburg was a geological trip to Iceland sponsored by the Danish government following the eruption of Mount Hekla in 1845. Indulging his lifelong interest in geology, Bunsen collected gases emitted from volcanic vents and performed extensive chemical analyses of volcanic rock. In addition to sampling lava gases, Bunsen investigated the theory of geyser action. The popular belief of his time was that the water from geysers was volcanic in origin. Bunsen took rocks from the area and boiled them in rain water. He found that the resulting solution was quite similar to geyser water. He conducted temperature studies on the water in the geyser tube at different depths and discovered that the water was indeed hot enough to boil. Due to pressure differentials caused by the moving column of water, boiling occurs in the middle of the tube and throws the mass of water above it into the sky above. In true investigative spirit Bunsen experimented with an artificial geyser in the lab: </a:t>
            </a:r>
            <a:endParaRPr lang="en-US" sz="800" i="1" smtClean="0"/>
          </a:p>
          <a:p>
            <a:pPr eaLnBrk="1" hangingPunct="1">
              <a:lnSpc>
                <a:spcPct val="80000"/>
              </a:lnSpc>
            </a:pPr>
            <a:r>
              <a:rPr lang="en-US" sz="800" i="1" smtClean="0"/>
              <a:t>"To confirm his theory, Bunsen made an artificial geyser, consisting of a basin of water having a long tube extending below it. He heated the tube at the bottom andat about the middlepoint. As the water at the middle reached its boiling point, all of the phenomena of geyser action were beautifully shown, including the preliminary thundering. That was in 1846. From that day to this Bunsen's theory of geyser action has been generally accepted by geologists."(2)</a:t>
            </a:r>
            <a:r>
              <a:rPr lang="en-US" sz="800" smtClean="0"/>
              <a:t> In 1852 Bunsen succeeded Leopold Gmelin at Heidelberg. His stature was such that he attracted students and chemists from all over the world to study in his laboratory. Again, Bunsen ignored the current trend in organic chemistry which was fast overtaking the experimental world. Instead, Bunsen improved his earlier work on batteries: using chromic acid instead of nitric acid, he was able to produce pure metals such as chromium, magnesium, aluminum, manganese, sodium, aluminum, barium, calcium and lithium by electrolysis. Bunsen devised a sensitive ice calorimeter that measured the volume rather than the mass of the ice melted. This allowed him to measure the metals' specific heat to find their true atomic weights. During this period, he also pressed magnesium into wire; the element came into general use as an outstanding illuminating agent. A former student of Bunsen's believes that it was this "splendid light" from the combustion of magnesium that led Bunsen to devote considerable attention to photochemical studies. A ten year collaboration with Sir Henry Roscoe began in 1852. They took equal volumes of gaseous hydrogen and chlorine and studied the formation of HCl, which occurs in specific relationship to the amount of light received. Their results showed that the light radiated from the sun per minute was equivalent to the chemical energy of 25 x 1012 mi3 of a hydrogen-chlorine mixture forming HCl. </a:t>
            </a:r>
          </a:p>
          <a:p>
            <a:pPr eaLnBrk="1" hangingPunct="1">
              <a:lnSpc>
                <a:spcPct val="80000"/>
              </a:lnSpc>
            </a:pPr>
            <a:r>
              <a:rPr lang="en-US" sz="800" smtClean="0"/>
              <a:t>In 1859, Bunsen suddenly discontinued his work with Roscoe, telling him: </a:t>
            </a:r>
            <a:endParaRPr lang="en-US" sz="800" i="1" smtClean="0"/>
          </a:p>
          <a:p>
            <a:pPr eaLnBrk="1" hangingPunct="1">
              <a:lnSpc>
                <a:spcPct val="80000"/>
              </a:lnSpc>
            </a:pPr>
            <a:r>
              <a:rPr lang="en-US" sz="800" i="1" smtClean="0"/>
              <a:t>At present Kirchhoff and I are engaged in a common work which doesn't let us sleep...Kirchhoff has made a wonderful, entirely unexpected discovery in finding the cause of the dark lines in the solar spectrum....thus a means has been found to determine the composition of the sun and fixed stars with the same accuracy as we determine sulfuric acid, chlorine, etc., with our chemical reagents. Substances on the earth can be determined by this method just as easily as on the sun, so that, for example, I have been able to detect lithium in twenty grams of sea water."(3)</a:t>
            </a:r>
            <a:r>
              <a:rPr lang="en-US" sz="800" smtClean="0"/>
              <a:t> Gustav Kirchhoff, a young Prussian physicist, had the brilliant insight to use a prism to separate the light into its constituent rays, instead of looking through colored glass to distinguish between similarly colored flames. Thus the fledgling science of spectroscopy, which would develop into a vital tool for chemical analysis, was born. In order to study the resultant spectra, however, a high temperature, nonluminous flame was necessary. An article published by Bunsen and Kirchhoff in 1860 states: </a:t>
            </a:r>
          </a:p>
          <a:p>
            <a:pPr eaLnBrk="1" hangingPunct="1">
              <a:lnSpc>
                <a:spcPct val="80000"/>
              </a:lnSpc>
            </a:pPr>
            <a:r>
              <a:rPr lang="en-US" sz="800" i="1" smtClean="0"/>
              <a:t>"The lines show up the more distinctly the higher the temperature and the lower the luminescence of the flame itself. The gas burner described by one of us has a flame of very high temperature and little luminescence and is, therefore, particularly suitable for experiments on the bright lines that are characteristic for these substances."(4)</a:t>
            </a:r>
            <a:r>
              <a:rPr lang="en-US" sz="800" smtClean="0"/>
              <a:t> The burner described was quickly dubbed the "Bunsen burner," although the apparatus is not of his design. The concept to premix the gas and air prior to combustion in order to yield the necessary high temperature, nonluminous flame belongs to Bunsen. Credit for the actual design and manufacture of the burner goes to Peter Desaga, a technician at the University of Heidelburg. </a:t>
            </a:r>
            <a:r>
              <a:rPr lang="en-US" sz="800" i="1" smtClean="0"/>
              <a:t>(5)</a:t>
            </a:r>
            <a:r>
              <a:rPr lang="en-US" sz="800" smtClean="0"/>
              <a:t> Within five years of the development of the burner, Bunsen and Kirchhoff were deeply involved with spectroscopy, inventing yet another instrument: the Bunsen-Kirchhoff spectroscope. This vital instrument of chemical analysis can trace its ancestry to such simple components as a "prism, a cigar box, and two ends of otherwise unusable old telescopes."</a:t>
            </a:r>
            <a:r>
              <a:rPr lang="en-US" sz="800" i="1" smtClean="0"/>
              <a:t>(6)</a:t>
            </a:r>
            <a:r>
              <a:rPr lang="en-US" sz="800" smtClean="0"/>
              <a:t> From such humble beginnings came the instrument which proved to be of tremendous importance in chemical analysis and the discovery of new elements. </a:t>
            </a:r>
          </a:p>
          <a:p>
            <a:pPr eaLnBrk="1" hangingPunct="1">
              <a:lnSpc>
                <a:spcPct val="80000"/>
              </a:lnSpc>
            </a:pPr>
            <a:r>
              <a:rPr lang="en-US" sz="800" smtClean="0"/>
              <a:t>In addition to yielding a unique spectrum for each element, the spectroscope had the advantage of definite identification while only using a minimal amount of sample, on the range of nanograms to micrograms for elements like sodium and barium respectively. Using the techniques they devised, Bunsen and Kirchhoff announced the discovery of cesium (Latin </a:t>
            </a:r>
            <a:r>
              <a:rPr lang="en-US" sz="800" i="1" smtClean="0"/>
              <a:t>caesium</a:t>
            </a:r>
            <a:r>
              <a:rPr lang="en-US" sz="800" smtClean="0"/>
              <a:t>, "sky blue") in the following passage: </a:t>
            </a:r>
            <a:endParaRPr lang="en-US" sz="800" i="1" smtClean="0"/>
          </a:p>
          <a:p>
            <a:pPr eaLnBrk="1" hangingPunct="1">
              <a:lnSpc>
                <a:spcPct val="80000"/>
              </a:lnSpc>
            </a:pPr>
            <a:r>
              <a:rPr lang="en-US" sz="800" i="1" smtClean="0"/>
              <a:t>"Supported by unambiguous results of the spectral-analytical method, we believe we can state right now that there is a fourth metal in the alkali group besides potassium, sodium, and lithium, and it has a simple characteristic spectrum like lithium; a metal that shows only two lines in our apparatus: a faint blue one, almost coinciding with Srd, and another blue one a little further to the violet end of the spectrum and as strong and as clearly defined as the lithium line."(7)</a:t>
            </a:r>
            <a:r>
              <a:rPr lang="en-US" sz="800" smtClean="0"/>
              <a:t> Some of Bunsen's enthusiasm is readily apparent in a letter to Roscoe dated November 6, 1869: </a:t>
            </a:r>
            <a:r>
              <a:rPr lang="en-US" sz="800" i="1" smtClean="0"/>
              <a:t>"I have been very fortunate with my new metal...I shall name it cesium because of its beautiful blue spectral line. Next Sunday I expect to find time to make the first determination of its atomic weight." (8)</a:t>
            </a:r>
            <a:r>
              <a:rPr lang="en-US" sz="800" smtClean="0"/>
              <a:t> In 1861, only a few months following their cesium discovery, Bunsen and Kirchhoff announced the discovery of yet another new alkali metal. Two hitherto undiscovered violet spectral lines in an alkali of the mineral lepidolite were attributed to a new element, rubidium (Latin </a:t>
            </a:r>
            <a:r>
              <a:rPr lang="en-US" sz="800" i="1" smtClean="0"/>
              <a:t>rubidus</a:t>
            </a:r>
            <a:r>
              <a:rPr lang="en-US" sz="800" smtClean="0"/>
              <a:t>, "darkest red colour"). Bunsen and Kirchhoff's combined genius quickly paved the way for others to claim elemental discoveries. The spectroscope served as a springboard by which five new elements were discovered. These included thallium (Crookes, 1861), indium (Reich and Richter, 1863), gallium (Lecoq de Boisbaudran, 1875), scandium (Nilson, 1879) and germanium (Winkler, 1886).</a:t>
            </a:r>
            <a:r>
              <a:rPr lang="en-US" sz="800" i="1" smtClean="0"/>
              <a:t>(9)</a:t>
            </a:r>
            <a:r>
              <a:rPr lang="en-US" sz="800" smtClean="0"/>
              <a:t> Fittingly, Bunsen's original vision of analyzing the composition of the stars was realized in 1868 when helium was discovered in the solar spectrum. </a:t>
            </a:r>
          </a:p>
          <a:p>
            <a:pPr eaLnBrk="1" hangingPunct="1">
              <a:lnSpc>
                <a:spcPct val="80000"/>
              </a:lnSpc>
            </a:pPr>
            <a:r>
              <a:rPr lang="en-US" sz="800" smtClean="0"/>
              <a:t>Throughout his professional life, Bunsen's personal life centered around his laboratory and his students. Never marrying, Bunsen often took on the introductory courses that were shunned by other colleagues. During the one hundred hours of lectures presented each semester, Bunsen emphasized experimentation and tabulated summaries and patiently introduced students to the world of analytical chemistry. Bunsen's habit was to assign a scientific task to his students and then to work with a student only as long as required to reach some measure of independence. Many principal players in the history of chemistry can trace their chemical roots back to Bunsen's laboratory. Two of his more famous students were Dmitri Mendeleev and Lothar Meyer. </a:t>
            </a:r>
          </a:p>
          <a:p>
            <a:pPr eaLnBrk="1" hangingPunct="1">
              <a:lnSpc>
                <a:spcPct val="80000"/>
              </a:lnSpc>
            </a:pPr>
            <a:r>
              <a:rPr lang="en-US" sz="800" smtClean="0"/>
              <a:t>According to accounts, Bunsen was one of the more modest of giants: </a:t>
            </a:r>
            <a:endParaRPr lang="en-US" sz="800" i="1" smtClean="0"/>
          </a:p>
          <a:p>
            <a:pPr eaLnBrk="1" hangingPunct="1">
              <a:lnSpc>
                <a:spcPct val="80000"/>
              </a:lnSpc>
            </a:pPr>
            <a:r>
              <a:rPr lang="en-US" sz="800" i="1" smtClean="0"/>
              <a:t>"He never said: 'I have discovered,' or 'I found'...He was characterized by extraordinary, distinguished modesty. That does not mean that he was not conscious of his own value. He knew how to use it at the right time and in the right company; he even had a considerable degree of very sound egotism." (10)</a:t>
            </a:r>
            <a:r>
              <a:rPr lang="en-US" sz="800" smtClean="0"/>
              <a:t> The scientific world held Bunsen in high esteem for much of his long professional life. In 1842 he was elected to the Chemical Society of London and the Academie des Sciences in 1853. He was named a foreign fellow of the Royal Society of London in 1858, receiving its Copley Medal in 1860. Bunsen and Kirchhoff were recipients of the first Davy Medal in 1877. The Albert Medal was awarded in 1898 in recognition of Bunsen's many scientific contributions to industry. Of these honors, Bunsen once remarked, "Such things had value for me only because they pleased my mother; she is now dead." </a:t>
            </a:r>
            <a:r>
              <a:rPr lang="en-US" sz="800" i="1" smtClean="0"/>
              <a:t>(11)</a:t>
            </a:r>
            <a:r>
              <a:rPr lang="en-US" sz="800" smtClean="0"/>
              <a:t> Upon his retirement at the age of 78, Bunsen left the chemical work behind, returned to his first love of geology, keeping up with the latest developments in the field and corresponding with his old friends such as Roscoe, Kirchhoff and Helmholtz. Bunsen died August 16, 1899 after a peaceful three day sleep, leaving behind a glowing legacy of discoveries and technological advances that allowed the world of chemistry to burn brightly. </a:t>
            </a:r>
          </a:p>
          <a:p>
            <a:pPr eaLnBrk="1" hangingPunct="1">
              <a:lnSpc>
                <a:spcPct val="80000"/>
              </a:lnSpc>
            </a:pPr>
            <a:r>
              <a:rPr lang="en-US" sz="800" b="1" smtClean="0"/>
              <a:t>Footnotes</a:t>
            </a:r>
          </a:p>
          <a:p>
            <a:pPr eaLnBrk="1" hangingPunct="1">
              <a:lnSpc>
                <a:spcPct val="80000"/>
              </a:lnSpc>
            </a:pPr>
            <a:r>
              <a:rPr lang="en-US" sz="800" smtClean="0"/>
              <a:t>1. Davenport, Derek, "Robert Bunsen...more than a burner design," </a:t>
            </a:r>
            <a:r>
              <a:rPr lang="en-US" sz="800" i="1" smtClean="0"/>
              <a:t>ChemMatters</a:t>
            </a:r>
            <a:r>
              <a:rPr lang="en-US" sz="800" smtClean="0"/>
              <a:t>, </a:t>
            </a:r>
            <a:r>
              <a:rPr lang="en-US" sz="800" b="1" smtClean="0"/>
              <a:t>1984</a:t>
            </a:r>
            <a:r>
              <a:rPr lang="en-US" sz="800" smtClean="0"/>
              <a:t>, 2, p. 14. 2. Darrow, Floyd, </a:t>
            </a:r>
            <a:r>
              <a:rPr lang="en-US" sz="800" i="1" smtClean="0"/>
              <a:t>Masters of Science and Invention</a:t>
            </a:r>
            <a:r>
              <a:rPr lang="en-US" sz="800" smtClean="0"/>
              <a:t> , Harcourt, Brace and Company, Inc., New York, 1923, p.212. </a:t>
            </a:r>
          </a:p>
          <a:p>
            <a:pPr eaLnBrk="1" hangingPunct="1">
              <a:lnSpc>
                <a:spcPct val="80000"/>
              </a:lnSpc>
            </a:pPr>
            <a:r>
              <a:rPr lang="en-US" sz="800" smtClean="0"/>
              <a:t>3. Weeks, Mary E. and Leicester, Henry M. (revised), "Some Spectroscopic Discoveries," </a:t>
            </a:r>
            <a:r>
              <a:rPr lang="en-US" sz="800" i="1" smtClean="0"/>
              <a:t>Discovery of the Elements</a:t>
            </a:r>
            <a:r>
              <a:rPr lang="en-US" sz="800" smtClean="0"/>
              <a:t>, Journal of Chemical Education, Pennsylvania, 1968, p.598. </a:t>
            </a:r>
          </a:p>
          <a:p>
            <a:pPr eaLnBrk="1" hangingPunct="1">
              <a:lnSpc>
                <a:spcPct val="80000"/>
              </a:lnSpc>
            </a:pPr>
            <a:r>
              <a:rPr lang="en-US" sz="800" smtClean="0"/>
              <a:t>4. "Bunsen's Methodological Legacy", in Eduard Farber, ed., </a:t>
            </a:r>
            <a:r>
              <a:rPr lang="en-US" sz="800" i="1" smtClean="0"/>
              <a:t>Milestones of Modern Chemistry</a:t>
            </a:r>
            <a:r>
              <a:rPr lang="en-US" sz="800" smtClean="0"/>
              <a:t>, Basic Books, Inc., New York, 1966, p.19. </a:t>
            </a:r>
          </a:p>
          <a:p>
            <a:pPr eaLnBrk="1" hangingPunct="1">
              <a:lnSpc>
                <a:spcPct val="80000"/>
              </a:lnSpc>
            </a:pPr>
            <a:r>
              <a:rPr lang="en-US" sz="800" smtClean="0"/>
              <a:t>5. Lockemann, Georg, "The Centenary of the Bunsen Burner", </a:t>
            </a:r>
            <a:r>
              <a:rPr lang="en-US" sz="800" i="1" smtClean="0"/>
              <a:t>Journal of Chemical Education</a:t>
            </a:r>
            <a:r>
              <a:rPr lang="en-US" sz="800" smtClean="0"/>
              <a:t>, </a:t>
            </a:r>
            <a:r>
              <a:rPr lang="en-US" sz="800" b="1" smtClean="0"/>
              <a:t>1956</a:t>
            </a:r>
            <a:r>
              <a:rPr lang="en-US" sz="800" smtClean="0"/>
              <a:t>, 33, 201. </a:t>
            </a:r>
          </a:p>
          <a:p>
            <a:pPr eaLnBrk="1" hangingPunct="1">
              <a:lnSpc>
                <a:spcPct val="80000"/>
              </a:lnSpc>
            </a:pPr>
            <a:r>
              <a:rPr lang="en-US" sz="800" smtClean="0"/>
              <a:t>6. Curtis, Theodor, "Robert Bunsen," in Eduard Farber, ed., </a:t>
            </a:r>
            <a:r>
              <a:rPr lang="en-US" sz="800" i="1" smtClean="0"/>
              <a:t>Great Chemists</a:t>
            </a:r>
            <a:r>
              <a:rPr lang="en-US" sz="800" smtClean="0"/>
              <a:t>, Interscience Publishers, New York, 1961, p. 579. </a:t>
            </a:r>
          </a:p>
          <a:p>
            <a:pPr eaLnBrk="1" hangingPunct="1">
              <a:lnSpc>
                <a:spcPct val="80000"/>
              </a:lnSpc>
            </a:pPr>
            <a:r>
              <a:rPr lang="en-US" sz="800" smtClean="0"/>
              <a:t>7. Farber, 1966, p. 24. </a:t>
            </a:r>
          </a:p>
          <a:p>
            <a:pPr eaLnBrk="1" hangingPunct="1">
              <a:lnSpc>
                <a:spcPct val="80000"/>
              </a:lnSpc>
            </a:pPr>
            <a:r>
              <a:rPr lang="en-US" sz="800" smtClean="0"/>
              <a:t>8. Weeks, p. 599 </a:t>
            </a:r>
          </a:p>
          <a:p>
            <a:pPr eaLnBrk="1" hangingPunct="1">
              <a:lnSpc>
                <a:spcPct val="80000"/>
              </a:lnSpc>
            </a:pPr>
            <a:r>
              <a:rPr lang="en-US" sz="800" smtClean="0"/>
              <a:t>9. Schacher, Susan G., "Robert Bunsen," in C.C. Gillispie, ed., </a:t>
            </a:r>
            <a:r>
              <a:rPr lang="en-US" sz="800" i="1" smtClean="0"/>
              <a:t>Dictionary of Scientific Biography</a:t>
            </a:r>
            <a:r>
              <a:rPr lang="en-US" sz="800" smtClean="0"/>
              <a:t>, Charles Scribner's Sons, USA, 1972, p.589. </a:t>
            </a:r>
          </a:p>
          <a:p>
            <a:pPr eaLnBrk="1" hangingPunct="1">
              <a:lnSpc>
                <a:spcPct val="80000"/>
              </a:lnSpc>
            </a:pPr>
            <a:r>
              <a:rPr lang="en-US" sz="800" smtClean="0"/>
              <a:t>10. Curtis, p. 580. </a:t>
            </a:r>
          </a:p>
          <a:p>
            <a:pPr eaLnBrk="1" hangingPunct="1">
              <a:lnSpc>
                <a:spcPct val="80000"/>
              </a:lnSpc>
            </a:pPr>
            <a:r>
              <a:rPr lang="en-US" sz="800" smtClean="0"/>
              <a:t>11. Weeks, p. 605 </a:t>
            </a:r>
            <a:endParaRPr lang="en-US" sz="800" b="1" smtClean="0"/>
          </a:p>
          <a:p>
            <a:pPr eaLnBrk="1" hangingPunct="1">
              <a:lnSpc>
                <a:spcPct val="80000"/>
              </a:lnSpc>
            </a:pPr>
            <a:r>
              <a:rPr lang="en-US" sz="800" b="1" smtClean="0"/>
              <a:t>Annotated Bibliography</a:t>
            </a:r>
          </a:p>
          <a:p>
            <a:pPr eaLnBrk="1" hangingPunct="1">
              <a:lnSpc>
                <a:spcPct val="80000"/>
              </a:lnSpc>
            </a:pPr>
            <a:r>
              <a:rPr lang="en-US" sz="800" smtClean="0"/>
              <a:t>1. "Bunsen's Methodological Legacy," in Eduard Farber, ed., </a:t>
            </a:r>
            <a:r>
              <a:rPr lang="en-US" sz="800" i="1" smtClean="0"/>
              <a:t>Milestones of Modern Chemistry</a:t>
            </a:r>
            <a:r>
              <a:rPr lang="en-US" sz="800" smtClean="0"/>
              <a:t>, Basic Books, Inc., New York, 1966, pp. 15-25.</a:t>
            </a:r>
            <a:br>
              <a:rPr lang="en-US" sz="800" smtClean="0"/>
            </a:br>
            <a:r>
              <a:rPr lang="en-US" sz="800" smtClean="0"/>
              <a:t>--A description of Bunsen's spectroscopic collaboration Kirchhoff and contains a direct translation of the initial paper on the spectroscope and its subsequent elemental discoveries. 2. Curtis, Theodor, "Robert Bunsen," in Eduard Farber, ed., </a:t>
            </a:r>
            <a:r>
              <a:rPr lang="en-US" sz="800" i="1" smtClean="0"/>
              <a:t>Great Chemists</a:t>
            </a:r>
            <a:r>
              <a:rPr lang="en-US" sz="800" smtClean="0"/>
              <a:t>, Interscience Publishers, New York, 1961.</a:t>
            </a:r>
            <a:br>
              <a:rPr lang="en-US" sz="800" smtClean="0"/>
            </a:br>
            <a:r>
              <a:rPr lang="en-US" sz="800" smtClean="0"/>
              <a:t>--Contains individual chapters on selected chemists. The chapter on Bunsen is written by Theodor Curtis, a former student of Bunsen's. </a:t>
            </a:r>
          </a:p>
          <a:p>
            <a:pPr eaLnBrk="1" hangingPunct="1">
              <a:lnSpc>
                <a:spcPct val="80000"/>
              </a:lnSpc>
            </a:pPr>
            <a:r>
              <a:rPr lang="en-US" sz="800" smtClean="0"/>
              <a:t>3. Ihde, Aaron J. , </a:t>
            </a:r>
            <a:r>
              <a:rPr lang="en-US" sz="800" i="1" smtClean="0"/>
              <a:t>The Development of Modern Chemistry</a:t>
            </a:r>
            <a:r>
              <a:rPr lang="en-US" sz="800" smtClean="0"/>
              <a:t>, Dover Publications, New York, 1984.</a:t>
            </a:r>
            <a:br>
              <a:rPr lang="en-US" sz="800" smtClean="0"/>
            </a:br>
            <a:r>
              <a:rPr lang="en-US" sz="800" smtClean="0"/>
              <a:t>--A readable account of the development of chemistry; material on Bunsen is sketchy, although contains fairly good introduction to Bunsen's collaboration with Kirchhoff. </a:t>
            </a:r>
          </a:p>
          <a:p>
            <a:pPr eaLnBrk="1" hangingPunct="1">
              <a:lnSpc>
                <a:spcPct val="80000"/>
              </a:lnSpc>
            </a:pPr>
            <a:r>
              <a:rPr lang="en-US" sz="800" smtClean="0"/>
              <a:t>4. Schacher, Susan G., "Robert Bunsen," </a:t>
            </a:r>
            <a:r>
              <a:rPr lang="en-US" sz="800" i="1" smtClean="0"/>
              <a:t>Dictionary of Scientific Biography</a:t>
            </a:r>
            <a:r>
              <a:rPr lang="en-US" sz="800" smtClean="0"/>
              <a:t>, Vol. II, Charles Scribner's Sons, USA, 1970, pp. 586-590.</a:t>
            </a:r>
            <a:br>
              <a:rPr lang="en-US" sz="800" smtClean="0"/>
            </a:br>
            <a:r>
              <a:rPr lang="en-US" sz="800" smtClean="0"/>
              <a:t>--Classic and authoritative biography; a good choice if one is limited to a single reference. Contains references to primary and secondary sources. </a:t>
            </a:r>
          </a:p>
          <a:p>
            <a:pPr eaLnBrk="1" hangingPunct="1">
              <a:lnSpc>
                <a:spcPct val="80000"/>
              </a:lnSpc>
            </a:pPr>
            <a:r>
              <a:rPr lang="en-US" sz="800" smtClean="0"/>
              <a:t>5. Weeks, Mary E. and Leicester, Henry M. (revised), </a:t>
            </a:r>
            <a:r>
              <a:rPr lang="en-US" sz="800" i="1" smtClean="0"/>
              <a:t>Discovery of the Elements</a:t>
            </a:r>
            <a:r>
              <a:rPr lang="en-US" sz="800" smtClean="0"/>
              <a:t>, Journal of Chemical Education, Pennsylvania, 1968.</a:t>
            </a:r>
            <a:br>
              <a:rPr lang="en-US" sz="800" smtClean="0"/>
            </a:br>
            <a:r>
              <a:rPr lang="en-US" sz="800" smtClean="0"/>
              <a:t>--Each chapter describes the story of the discovery of a group of elements. Contains translated excerpts from personal letters and papers. </a:t>
            </a:r>
            <a:br>
              <a:rPr lang="en-US" sz="800" smtClean="0"/>
            </a:br>
            <a:endParaRPr lang="en-US" sz="800" smtClean="0"/>
          </a:p>
          <a:p>
            <a:pPr eaLnBrk="1" hangingPunct="1">
              <a:lnSpc>
                <a:spcPct val="80000"/>
              </a:lnSpc>
            </a:pPr>
            <a:r>
              <a:rPr lang="en-US" sz="800" smtClean="0"/>
              <a:t>http://www.woodrow.org/teachers/chemistry/institutes/1992/Bunsen.html</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A50A7028-CEC5-4C6F-8CCE-BA2ED822CD2B}" type="slidenum">
              <a:rPr lang="en-US"/>
              <a:pPr/>
              <a:t>125</a:t>
            </a:fld>
            <a:endParaRPr lang="en-US"/>
          </a:p>
        </p:txBody>
      </p:sp>
      <p:sp>
        <p:nvSpPr>
          <p:cNvPr id="475139" name="Rectangle 2"/>
          <p:cNvSpPr>
            <a:spLocks noChangeArrowheads="1" noTextEdit="1"/>
          </p:cNvSpPr>
          <p:nvPr>
            <p:ph type="sldImg"/>
          </p:nvPr>
        </p:nvSpPr>
        <p:spPr>
          <a:ln/>
        </p:spPr>
      </p:sp>
      <p:sp>
        <p:nvSpPr>
          <p:cNvPr id="468995" name="Rectangle 3"/>
          <p:cNvSpPr>
            <a:spLocks noGrp="1" noChangeArrowheads="1"/>
          </p:cNvSpPr>
          <p:nvPr>
            <p:ph type="body" idx="1"/>
          </p:nvPr>
        </p:nvSpPr>
        <p:spPr/>
        <p:txBody>
          <a:bodyPr/>
          <a:lstStyle/>
          <a:p>
            <a:pPr eaLnBrk="1" hangingPunct="1">
              <a:defRPr/>
            </a:pPr>
            <a:r>
              <a:rPr lang="en-US" b="1" smtClean="0"/>
              <a:t>DEMONSTRATION</a:t>
            </a:r>
            <a:r>
              <a:rPr lang="en-US" smtClean="0"/>
              <a:t> </a:t>
            </a:r>
          </a:p>
          <a:p>
            <a:pPr eaLnBrk="1" hangingPunct="1">
              <a:defRPr/>
            </a:pPr>
            <a:endParaRPr lang="en-US" smtClean="0"/>
          </a:p>
          <a:p>
            <a:pPr eaLnBrk="1" hangingPunct="1">
              <a:defRPr/>
            </a:pPr>
            <a:r>
              <a:rPr lang="en-US" smtClean="0"/>
              <a:t>Show the correct way to light a burner.  Most important thing to recall is to light the match before you turn on the gas.</a:t>
            </a:r>
          </a:p>
          <a:p>
            <a:pPr eaLnBrk="1" hangingPunct="1">
              <a:defRPr/>
            </a:pPr>
            <a:r>
              <a:rPr lang="en-US" smtClean="0"/>
              <a:t>	</a:t>
            </a:r>
          </a:p>
          <a:p>
            <a:pPr eaLnBrk="1" hangingPunct="1">
              <a:defRPr/>
            </a:pPr>
            <a:r>
              <a:rPr lang="en-US" smtClean="0"/>
              <a:t>Remind students to hold the match at an angle with their hand below the top of the tube – not above the tube.  You do not adjust a burner by turning down the amount of gas from the inlet valve.  The gas should be “ON”  full-blast at all times.  </a:t>
            </a:r>
          </a:p>
          <a:p>
            <a:pPr eaLnBrk="1" hangingPunct="1">
              <a:defRPr/>
            </a:pPr>
            <a:endParaRPr lang="en-US" smtClean="0"/>
          </a:p>
          <a:p>
            <a:pPr eaLnBrk="1" hangingPunct="1">
              <a:defRPr/>
            </a:pPr>
            <a:r>
              <a:rPr lang="en-US" smtClean="0"/>
              <a:t>Use a long, clear glass rod and rubber tubing to make a ‘flame thrower’.  Students will observe that the glass tube does not get hot (as it only carries the gas through it).  They should also observe the effect of pure gas vs. adding more air to the mixture on the color of the flame.  They can then practice adjusting the air input into the burner to get a proper flame.</a:t>
            </a:r>
          </a:p>
          <a:p>
            <a:pPr eaLnBrk="1" hangingPunct="1">
              <a:defRPr/>
            </a:pPr>
            <a:endParaRPr lang="en-US" smtClean="0"/>
          </a:p>
          <a:p>
            <a:pPr eaLnBrk="1" hangingPunct="1">
              <a:defRPr/>
            </a:pPr>
            <a:r>
              <a:rPr lang="en-US" smtClean="0"/>
              <a:t>Discuss that an orange flame lacks oxygen and will not support complete combustion of methane.  I run my hand through the orange flame several times and then show the carbon soot that is deposited on my hand.</a:t>
            </a:r>
          </a:p>
          <a:p>
            <a:pPr eaLnBrk="1" hangingPunct="1">
              <a:defRPr/>
            </a:pPr>
            <a:endParaRPr lang="en-US" smtClean="0"/>
          </a:p>
          <a:p>
            <a:pPr eaLnBrk="1" hangingPunct="1">
              <a:defRPr/>
            </a:pPr>
            <a:r>
              <a:rPr lang="en-US" b="1" smtClean="0">
                <a:effectLst>
                  <a:outerShdw blurRad="38100" dist="38100" dir="2700000" algn="tl">
                    <a:srgbClr val="C0C0C0"/>
                  </a:outerShdw>
                </a:effectLst>
              </a:rPr>
              <a:t>Introduce a chemical equation and chemical symbols</a:t>
            </a:r>
          </a:p>
          <a:p>
            <a:pPr eaLnBrk="1" hangingPunct="1">
              <a:defRPr/>
            </a:pPr>
            <a:endParaRPr lang="en-US" smtClean="0"/>
          </a:p>
          <a:p>
            <a:pPr eaLnBrk="1" hangingPunct="1">
              <a:defRPr/>
            </a:pPr>
            <a:r>
              <a:rPr lang="en-US" smtClean="0"/>
              <a:t>	methane  +  oxygen  </a:t>
            </a:r>
            <a:r>
              <a:rPr lang="en-US" smtClean="0">
                <a:sym typeface="Wingdings" pitchFamily="2" charset="2"/>
              </a:rPr>
              <a:t>  carbon dioxide  +   water  +    energy</a:t>
            </a:r>
          </a:p>
          <a:p>
            <a:pPr eaLnBrk="1" hangingPunct="1">
              <a:defRPr/>
            </a:pPr>
            <a:endParaRPr lang="en-US" smtClean="0">
              <a:sym typeface="Wingdings" pitchFamily="2" charset="2"/>
            </a:endParaRPr>
          </a:p>
          <a:p>
            <a:pPr eaLnBrk="1" hangingPunct="1">
              <a:defRPr/>
            </a:pPr>
            <a:r>
              <a:rPr lang="en-US" smtClean="0">
                <a:sym typeface="Wingdings" pitchFamily="2" charset="2"/>
              </a:rPr>
              <a:t>	   CH</a:t>
            </a:r>
            <a:r>
              <a:rPr lang="en-US" baseline="-25000" smtClean="0">
                <a:sym typeface="Wingdings" pitchFamily="2" charset="2"/>
              </a:rPr>
              <a:t>4 </a:t>
            </a:r>
            <a:r>
              <a:rPr lang="en-US" smtClean="0">
                <a:sym typeface="Wingdings" pitchFamily="2" charset="2"/>
              </a:rPr>
              <a:t>     +     O</a:t>
            </a:r>
            <a:r>
              <a:rPr lang="en-US" baseline="-25000" smtClean="0">
                <a:sym typeface="Wingdings" pitchFamily="2" charset="2"/>
              </a:rPr>
              <a:t>2</a:t>
            </a:r>
            <a:r>
              <a:rPr lang="en-US" smtClean="0">
                <a:sym typeface="Wingdings" pitchFamily="2" charset="2"/>
              </a:rPr>
              <a:t>                  CO</a:t>
            </a:r>
            <a:r>
              <a:rPr lang="en-US" baseline="-25000" smtClean="0">
                <a:sym typeface="Wingdings" pitchFamily="2" charset="2"/>
              </a:rPr>
              <a:t>2</a:t>
            </a:r>
            <a:r>
              <a:rPr lang="en-US" smtClean="0">
                <a:sym typeface="Wingdings" pitchFamily="2" charset="2"/>
              </a:rPr>
              <a:t>       +     H</a:t>
            </a:r>
            <a:r>
              <a:rPr lang="en-US" baseline="-25000" smtClean="0">
                <a:sym typeface="Wingdings" pitchFamily="2" charset="2"/>
              </a:rPr>
              <a:t>2</a:t>
            </a:r>
            <a:r>
              <a:rPr lang="en-US" smtClean="0">
                <a:sym typeface="Wingdings" pitchFamily="2" charset="2"/>
              </a:rPr>
              <a:t>O   +  light &amp; heat</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E7CC3BEE-560A-4A29-9520-E72EEB9A2F76}" type="slidenum">
              <a:rPr lang="en-US"/>
              <a:pPr/>
              <a:t>126</a:t>
            </a:fld>
            <a:endParaRPr lang="en-US"/>
          </a:p>
        </p:txBody>
      </p:sp>
      <p:sp>
        <p:nvSpPr>
          <p:cNvPr id="476163" name="Rectangle 2"/>
          <p:cNvSpPr>
            <a:spLocks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r>
              <a:rPr lang="en-US" smtClean="0"/>
              <a:t>“The German chemist, Robert Bunsen (1811-1899), invented the Bunsen burner in 1855 because he needed a colorless flame.  He wanted to use it for flame tests for analyzing salts present in mineral waters.  His burner, which mixes air with gas before it burns, has been widely used in chemistry laboratories ever since.”</a:t>
            </a:r>
          </a:p>
          <a:p>
            <a:pPr eaLnBrk="1" hangingPunct="1"/>
            <a:endParaRPr lang="en-US" smtClean="0"/>
          </a:p>
          <a:p>
            <a:pPr eaLnBrk="1" hangingPunct="1"/>
            <a:r>
              <a:rPr lang="en-US" smtClean="0"/>
              <a:t>Eyewitness Science “Chemistry” , Dr. Ann Newmark, DK Publishing, Inc., 1993, pg 31</a:t>
            </a:r>
          </a:p>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BBA5983D-05D6-46D2-AE3B-6550725230AC}" type="slidenum">
              <a:rPr lang="en-US"/>
              <a:pPr/>
              <a:t>127</a:t>
            </a:fld>
            <a:endParaRPr lang="en-US"/>
          </a:p>
        </p:txBody>
      </p:sp>
      <p:sp>
        <p:nvSpPr>
          <p:cNvPr id="477187" name="Rectangle 2"/>
          <p:cNvSpPr>
            <a:spLocks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14ED7ECB-2404-4048-A55C-D40690DBF655}" type="slidenum">
              <a:rPr lang="en-US"/>
              <a:pPr/>
              <a:t>128</a:t>
            </a:fld>
            <a:endParaRPr lang="en-US"/>
          </a:p>
        </p:txBody>
      </p:sp>
      <p:sp>
        <p:nvSpPr>
          <p:cNvPr id="478211" name="Rectangle 2"/>
          <p:cNvSpPr>
            <a:spLocks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r>
              <a:rPr lang="en-US" smtClean="0"/>
              <a:t>Laboratory equipment should never be removed from the labs.  </a:t>
            </a:r>
          </a:p>
          <a:p>
            <a:pPr eaLnBrk="1" hangingPunct="1"/>
            <a:r>
              <a:rPr lang="en-US" smtClean="0"/>
              <a:t>The equipment should never be used in a manner not described by your teacher.  </a:t>
            </a:r>
          </a:p>
          <a:p>
            <a:pPr eaLnBrk="1" hangingPunct="1"/>
            <a:r>
              <a:rPr lang="en-US" smtClean="0"/>
              <a:t>Unauthorized lab experiments are strictly forbidden.  </a:t>
            </a:r>
          </a:p>
          <a:p>
            <a:pPr eaLnBrk="1" hangingPunct="1"/>
            <a:r>
              <a:rPr lang="en-US" smtClean="0"/>
              <a:t>You may not use the lab without a teacher present and with your teachers permission.</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751FF58D-030F-42F0-B6BD-F2BFFA058D10}" type="slidenum">
              <a:rPr lang="en-US"/>
              <a:pPr/>
              <a:t>129</a:t>
            </a:fld>
            <a:endParaRPr lang="en-US"/>
          </a:p>
        </p:txBody>
      </p:sp>
      <p:sp>
        <p:nvSpPr>
          <p:cNvPr id="479235" name="Rectangle 2"/>
          <p:cNvSpPr>
            <a:spLocks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5D0AF275-000E-47C4-8EBB-F2CA4DB5231F}" type="slidenum">
              <a:rPr lang="en-US"/>
              <a:pPr/>
              <a:t>13</a:t>
            </a:fld>
            <a:endParaRPr lang="en-US"/>
          </a:p>
        </p:txBody>
      </p:sp>
      <p:sp>
        <p:nvSpPr>
          <p:cNvPr id="360451" name="Rectangle 2"/>
          <p:cNvSpPr>
            <a:spLocks noChangeArrowheads="1" noTextEdit="1"/>
          </p:cNvSpPr>
          <p:nvPr>
            <p:ph type="sldImg"/>
          </p:nvPr>
        </p:nvSpPr>
        <p:spPr>
          <a:ln/>
        </p:spPr>
      </p:sp>
      <p:sp>
        <p:nvSpPr>
          <p:cNvPr id="360452" name="Rectangle 3"/>
          <p:cNvSpPr>
            <a:spLocks noGrp="1" noChangeArrowheads="1"/>
          </p:cNvSpPr>
          <p:nvPr>
            <p:ph type="body" idx="1"/>
          </p:nvPr>
        </p:nvSpPr>
        <p:spPr>
          <a:xfrm>
            <a:off x="685800" y="4343400"/>
            <a:ext cx="5486400" cy="4114800"/>
          </a:xfrm>
          <a:noFill/>
          <a:ln/>
        </p:spPr>
        <p:txBody>
          <a:bodyPr/>
          <a:lstStyle/>
          <a:p>
            <a:pPr eaLnBrk="1" hangingPunct="1">
              <a:lnSpc>
                <a:spcPct val="80000"/>
              </a:lnSpc>
            </a:pPr>
            <a:r>
              <a:rPr lang="en-US" sz="1000" smtClean="0"/>
              <a:t>Fable:  A Lost Child Keeping Warm</a:t>
            </a:r>
          </a:p>
          <a:p>
            <a:pPr eaLnBrk="1" hangingPunct="1">
              <a:lnSpc>
                <a:spcPct val="80000"/>
              </a:lnSpc>
            </a:pPr>
            <a:r>
              <a:rPr lang="en-US" sz="1000" smtClean="0"/>
              <a:t>	Once upon a time a small child became lost.  Because the weather was cold, he decided to gather material for a fire.  As he brought objects back to his campfire, he discovered that some of them burned and some of them didn’t burn. To avoid collecting useless substances, the child began to keep track of those objects that burned and those that did not.</a:t>
            </a:r>
          </a:p>
          <a:p>
            <a:pPr eaLnBrk="1" hangingPunct="1">
              <a:lnSpc>
                <a:spcPct val="80000"/>
              </a:lnSpc>
            </a:pPr>
            <a:endParaRPr lang="en-US" sz="1000" smtClean="0"/>
          </a:p>
          <a:p>
            <a:pPr eaLnBrk="1" hangingPunct="1">
              <a:lnSpc>
                <a:spcPct val="80000"/>
              </a:lnSpc>
            </a:pPr>
            <a:r>
              <a:rPr lang="en-US" sz="1000" smtClean="0"/>
              <a:t>He proposed a possible “generalization.” </a:t>
            </a:r>
          </a:p>
          <a:p>
            <a:pPr eaLnBrk="1" hangingPunct="1">
              <a:lnSpc>
                <a:spcPct val="80000"/>
              </a:lnSpc>
            </a:pPr>
            <a:r>
              <a:rPr lang="en-US" sz="1000" smtClean="0"/>
              <a:t>	Perhaps: “</a:t>
            </a:r>
            <a:r>
              <a:rPr lang="en-US" sz="1000" i="1" smtClean="0"/>
              <a:t>Cylindrical objects burn</a:t>
            </a:r>
            <a:r>
              <a:rPr lang="en-US" sz="1000" smtClean="0"/>
              <a:t>.”</a:t>
            </a:r>
          </a:p>
          <a:p>
            <a:pPr eaLnBrk="1" hangingPunct="1">
              <a:lnSpc>
                <a:spcPct val="80000"/>
              </a:lnSpc>
            </a:pPr>
            <a:endParaRPr lang="en-US" sz="1000" smtClean="0"/>
          </a:p>
          <a:p>
            <a:pPr eaLnBrk="1" hangingPunct="1">
              <a:lnSpc>
                <a:spcPct val="80000"/>
              </a:lnSpc>
            </a:pPr>
            <a:r>
              <a:rPr lang="en-US" sz="1000" smtClean="0"/>
              <a:t>	This procedure if one of the elementary logical thought processes by which information is systematized. </a:t>
            </a:r>
          </a:p>
          <a:p>
            <a:pPr eaLnBrk="1" hangingPunct="1">
              <a:lnSpc>
                <a:spcPct val="80000"/>
              </a:lnSpc>
            </a:pPr>
            <a:r>
              <a:rPr lang="en-US" sz="1000" smtClean="0"/>
              <a:t>	It is called </a:t>
            </a:r>
            <a:r>
              <a:rPr lang="en-US" sz="1000" b="1" smtClean="0"/>
              <a:t>inductive reasoning</a:t>
            </a:r>
            <a:r>
              <a:rPr lang="en-US" sz="1000" smtClean="0"/>
              <a:t> (</a:t>
            </a:r>
            <a:r>
              <a:rPr lang="en-US" sz="1000" i="1" smtClean="0"/>
              <a:t>a general rule is framed on the basis of a collection of individual observations</a:t>
            </a:r>
            <a:r>
              <a:rPr lang="en-US" sz="1000" smtClean="0"/>
              <a:t> (or facts)).</a:t>
            </a:r>
          </a:p>
          <a:p>
            <a:pPr eaLnBrk="1" hangingPunct="1">
              <a:lnSpc>
                <a:spcPct val="80000"/>
              </a:lnSpc>
            </a:pPr>
            <a:endParaRPr lang="en-US" sz="1000" smtClean="0"/>
          </a:p>
          <a:p>
            <a:pPr eaLnBrk="1" hangingPunct="1">
              <a:lnSpc>
                <a:spcPct val="80000"/>
              </a:lnSpc>
            </a:pPr>
            <a:r>
              <a:rPr lang="en-US" sz="1000" smtClean="0"/>
              <a:t>Using his generalization, the boy gathered more substances to burn. He collected three pieces of pipe, two ginger ale bottles, and the axle from an old car, while leaving a huge cardboard box full of newspapers.</a:t>
            </a:r>
          </a:p>
          <a:p>
            <a:pPr eaLnBrk="1" hangingPunct="1">
              <a:lnSpc>
                <a:spcPct val="80000"/>
              </a:lnSpc>
            </a:pPr>
            <a:endParaRPr lang="en-US" sz="1000" smtClean="0"/>
          </a:p>
          <a:p>
            <a:pPr eaLnBrk="1" hangingPunct="1">
              <a:lnSpc>
                <a:spcPct val="80000"/>
              </a:lnSpc>
            </a:pPr>
            <a:r>
              <a:rPr lang="en-US" sz="1000" smtClean="0"/>
              <a:t>During the long cold night that followed he drew these conclusions:</a:t>
            </a:r>
          </a:p>
          <a:p>
            <a:pPr eaLnBrk="1" hangingPunct="1">
              <a:lnSpc>
                <a:spcPct val="80000"/>
              </a:lnSpc>
            </a:pPr>
            <a:r>
              <a:rPr lang="en-US" sz="1000" smtClean="0"/>
              <a:t>	(1) The cylindrical shape of a burnable object may not be intimately associated with its flammability after all.</a:t>
            </a:r>
          </a:p>
          <a:p>
            <a:pPr eaLnBrk="1" hangingPunct="1">
              <a:lnSpc>
                <a:spcPct val="80000"/>
              </a:lnSpc>
            </a:pPr>
            <a:r>
              <a:rPr lang="en-US" sz="1000" smtClean="0"/>
              <a:t>	(2) Even though the “cylindrical” rule is no longer useful, tree limbs, broom handles, pencils, and other burnables still burn.</a:t>
            </a:r>
          </a:p>
          <a:p>
            <a:pPr eaLnBrk="1" hangingPunct="1">
              <a:lnSpc>
                <a:spcPct val="80000"/>
              </a:lnSpc>
            </a:pPr>
            <a:r>
              <a:rPr lang="en-US" sz="1000" smtClean="0"/>
              <a:t>	(3)  He’d better bring the list along tomorrow.</a:t>
            </a:r>
          </a:p>
          <a:p>
            <a:pPr eaLnBrk="1" hangingPunct="1">
              <a:lnSpc>
                <a:spcPct val="80000"/>
              </a:lnSpc>
            </a:pPr>
            <a:endParaRPr lang="en-US" sz="1000" smtClean="0"/>
          </a:p>
          <a:p>
            <a:pPr eaLnBrk="1" hangingPunct="1">
              <a:lnSpc>
                <a:spcPct val="80000"/>
              </a:lnSpc>
            </a:pPr>
            <a:r>
              <a:rPr lang="en-US" sz="1000" smtClean="0"/>
              <a:t>New idea:  Perhaps “</a:t>
            </a:r>
            <a:r>
              <a:rPr lang="en-US" sz="1000" i="1" smtClean="0"/>
              <a:t>Wooden objects burn</a:t>
            </a:r>
            <a:r>
              <a:rPr lang="en-US" sz="1000" smtClean="0"/>
              <a:t>.”</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991CB51B-302B-454B-A0F4-5FDEB9232F44}" type="slidenum">
              <a:rPr lang="en-US"/>
              <a:pPr/>
              <a:t>130</a:t>
            </a:fld>
            <a:endParaRPr lang="en-US"/>
          </a:p>
        </p:txBody>
      </p:sp>
      <p:sp>
        <p:nvSpPr>
          <p:cNvPr id="480259" name="Rectangle 2"/>
          <p:cNvSpPr>
            <a:spLocks noChangeArrowheads="1" noTextEdit="1"/>
          </p:cNvSpPr>
          <p:nvPr>
            <p:ph type="sldImg"/>
          </p:nvPr>
        </p:nvSpPr>
        <p:spPr>
          <a:ln/>
        </p:spPr>
      </p:sp>
      <p:sp>
        <p:nvSpPr>
          <p:cNvPr id="48026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D32791B4-3A99-4DD8-BFB9-E1034405F8FC}" type="slidenum">
              <a:rPr lang="en-US"/>
              <a:pPr/>
              <a:t>131</a:t>
            </a:fld>
            <a:endParaRPr lang="en-US"/>
          </a:p>
        </p:txBody>
      </p:sp>
      <p:sp>
        <p:nvSpPr>
          <p:cNvPr id="481283" name="Rectangle 2"/>
          <p:cNvSpPr>
            <a:spLocks noChangeArrowheads="1" noTextEdit="1"/>
          </p:cNvSpPr>
          <p:nvPr>
            <p:ph type="sldImg"/>
          </p:nvPr>
        </p:nvSpPr>
        <p:spPr>
          <a:ln/>
        </p:spPr>
      </p:sp>
      <p:sp>
        <p:nvSpPr>
          <p:cNvPr id="481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C5C07BE1-F076-42ED-A9DE-529ACCF001B6}" type="slidenum">
              <a:rPr lang="en-US"/>
              <a:pPr/>
              <a:t>132</a:t>
            </a:fld>
            <a:endParaRPr lang="en-US"/>
          </a:p>
        </p:txBody>
      </p:sp>
      <p:sp>
        <p:nvSpPr>
          <p:cNvPr id="482307" name="Rectangle 2"/>
          <p:cNvSpPr>
            <a:spLocks noChangeArrowheads="1" noTextEdit="1"/>
          </p:cNvSpPr>
          <p:nvPr>
            <p:ph type="sldImg"/>
          </p:nvPr>
        </p:nvSpPr>
        <p:spPr>
          <a:ln/>
        </p:spPr>
      </p:sp>
      <p:sp>
        <p:nvSpPr>
          <p:cNvPr id="482308" name="Rectangle 3"/>
          <p:cNvSpPr>
            <a:spLocks noGrp="1" noChangeArrowheads="1"/>
          </p:cNvSpPr>
          <p:nvPr>
            <p:ph type="body" idx="1"/>
          </p:nvPr>
        </p:nvSpPr>
        <p:spPr>
          <a:noFill/>
          <a:ln/>
        </p:spPr>
        <p:txBody>
          <a:bodyPr/>
          <a:lstStyle/>
          <a:p>
            <a:pPr eaLnBrk="1" hangingPunct="1"/>
            <a:r>
              <a:rPr lang="en-US" b="1" smtClean="0"/>
              <a:t>Alchemy</a:t>
            </a:r>
            <a:r>
              <a:rPr lang="en-US" smtClean="0"/>
              <a:t> was the search for the </a:t>
            </a:r>
            <a:r>
              <a:rPr lang="en-US" i="1" smtClean="0"/>
              <a:t>philosophers stone</a:t>
            </a:r>
            <a:r>
              <a:rPr lang="en-US" smtClean="0"/>
              <a:t>, a liquid that would change cheap metals into gold.</a:t>
            </a:r>
          </a:p>
          <a:p>
            <a:pPr eaLnBrk="1" hangingPunct="1"/>
            <a:endParaRPr lang="en-US" smtClean="0"/>
          </a:p>
          <a:p>
            <a:pPr eaLnBrk="1" hangingPunct="1"/>
            <a:r>
              <a:rPr lang="en-US" smtClean="0"/>
              <a:t>Practiced during the Middle Ages (-500 A.D. to –1300 A.D.)</a:t>
            </a:r>
          </a:p>
          <a:p>
            <a:pPr eaLnBrk="1" hangingPunct="1"/>
            <a:endParaRPr lang="en-US" smtClean="0"/>
          </a:p>
          <a:p>
            <a:pPr eaLnBrk="1" hangingPunct="1"/>
            <a:r>
              <a:rPr lang="en-US" smtClean="0"/>
              <a:t>Alchemists attempted to change cheap base metals into gold.  This process is called </a:t>
            </a:r>
            <a:r>
              <a:rPr lang="en-US" i="1" smtClean="0"/>
              <a:t>transmutation</a:t>
            </a:r>
            <a:r>
              <a:rPr lang="en-US" smtClean="0"/>
              <a:t>.</a:t>
            </a:r>
          </a:p>
          <a:p>
            <a:pPr eaLnBrk="1" hangingPunct="1"/>
            <a:endParaRPr lang="en-US" smtClean="0"/>
          </a:p>
          <a:p>
            <a:pPr eaLnBrk="1" hangingPunct="1"/>
            <a:r>
              <a:rPr lang="en-US" smtClean="0"/>
              <a:t>“The word alchemy comes from the Arabic </a:t>
            </a:r>
            <a:r>
              <a:rPr lang="en-US" i="1" smtClean="0"/>
              <a:t>al kimia</a:t>
            </a:r>
            <a:r>
              <a:rPr lang="en-US" smtClean="0"/>
              <a:t>, meaning Egyptian art.  The tradition of alchemy spreads from Alexandria in Egypt and its language was Arabic.” </a:t>
            </a:r>
          </a:p>
          <a:p>
            <a:pPr eaLnBrk="1" hangingPunct="1"/>
            <a:endParaRPr lang="en-US" smtClean="0"/>
          </a:p>
          <a:p>
            <a:pPr eaLnBrk="1" hangingPunct="1"/>
            <a:r>
              <a:rPr lang="en-US" smtClean="0"/>
              <a:t>		Eyewitness Science “Chemistry” , Dr. Ann Newmark, DK Publishing, Inc., 1993, pg 13</a:t>
            </a:r>
          </a:p>
          <a:p>
            <a:pPr eaLnBrk="1" hangingPunct="1"/>
            <a:endParaRPr lang="en-US" smtClean="0"/>
          </a:p>
          <a:p>
            <a:pPr eaLnBrk="1" hangingPunct="1"/>
            <a:r>
              <a:rPr lang="en-US" i="1" smtClean="0"/>
              <a:t>Alchemy represents an amalgamation of certain chemical technologies and philosophical speculations.</a:t>
            </a:r>
          </a:p>
          <a:p>
            <a:pPr eaLnBrk="1" hangingPunct="1"/>
            <a:endParaRPr lang="en-US" i="1" smtClean="0"/>
          </a:p>
          <a:p>
            <a:pPr eaLnBrk="1" hangingPunct="1"/>
            <a:r>
              <a:rPr lang="en-US" smtClean="0"/>
              <a:t>		Aaron J. Ihde, </a:t>
            </a:r>
            <a:r>
              <a:rPr lang="en-US" u="sng" smtClean="0"/>
              <a:t>The Development of Modern Chemistry</a:t>
            </a:r>
            <a:r>
              <a:rPr lang="en-US" smtClean="0"/>
              <a:t>, Dover Publishing, 1984 pg 11</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054FC292-4545-4D40-9574-3DC6B2E696A4}" type="slidenum">
              <a:rPr lang="en-US"/>
              <a:pPr/>
              <a:t>133</a:t>
            </a:fld>
            <a:endParaRPr lang="en-US"/>
          </a:p>
        </p:txBody>
      </p:sp>
      <p:sp>
        <p:nvSpPr>
          <p:cNvPr id="483331" name="Rectangle 2"/>
          <p:cNvSpPr>
            <a:spLocks noChangeArrowheads="1" noTextEdit="1"/>
          </p:cNvSpPr>
          <p:nvPr>
            <p:ph type="sldImg"/>
          </p:nvPr>
        </p:nvSpPr>
        <p:spPr>
          <a:ln/>
        </p:spPr>
      </p:sp>
      <p:sp>
        <p:nvSpPr>
          <p:cNvPr id="483332" name="Rectangle 3"/>
          <p:cNvSpPr>
            <a:spLocks noGrp="1" noChangeArrowheads="1"/>
          </p:cNvSpPr>
          <p:nvPr>
            <p:ph type="body" idx="1"/>
          </p:nvPr>
        </p:nvSpPr>
        <p:spPr>
          <a:noFill/>
          <a:ln/>
        </p:spPr>
        <p:txBody>
          <a:bodyPr/>
          <a:lstStyle/>
          <a:p>
            <a:pPr marL="228600" indent="-228600" algn="ctr" eaLnBrk="1" hangingPunct="1"/>
            <a:r>
              <a:rPr lang="en-US" smtClean="0">
                <a:latin typeface="Arial" charset="0"/>
              </a:rPr>
              <a:t>DEMONSTRATION OF CHANGING COPPER INTO GOLD</a:t>
            </a:r>
          </a:p>
          <a:p>
            <a:pPr marL="228600" indent="-228600" eaLnBrk="1" hangingPunct="1"/>
            <a:r>
              <a:rPr lang="en-US" b="1" smtClean="0">
                <a:latin typeface="Arial" charset="0"/>
              </a:rPr>
              <a:t>Overview</a:t>
            </a:r>
            <a:r>
              <a:rPr lang="en-US" smtClean="0">
                <a:latin typeface="Arial" charset="0"/>
              </a:rPr>
              <a:t>:  In this demonstration, you can appear to be successful in achieving what the alchemists of the Middle Ages tried, but failed to do.  You first heat a penny in a sodium hydroxide solution containing zinc dust, and the penny appears to turn into silver.  After you heat the “silver penny,” it changes into “gold.”</a:t>
            </a:r>
          </a:p>
          <a:p>
            <a:pPr marL="228600" indent="-228600" eaLnBrk="1" hangingPunct="1"/>
            <a:endParaRPr lang="en-US" smtClean="0">
              <a:latin typeface="Arial" charset="0"/>
            </a:endParaRPr>
          </a:p>
          <a:p>
            <a:pPr marL="228600" indent="-228600" eaLnBrk="1" hangingPunct="1"/>
            <a:r>
              <a:rPr lang="en-US" b="1" smtClean="0">
                <a:latin typeface="Arial" charset="0"/>
              </a:rPr>
              <a:t>Materials</a:t>
            </a:r>
            <a:r>
              <a:rPr lang="en-US" smtClean="0">
                <a:latin typeface="Arial" charset="0"/>
              </a:rPr>
              <a:t>:  6 </a:t>
            </a:r>
            <a:r>
              <a:rPr lang="en-US" i="1" smtClean="0">
                <a:latin typeface="Arial" charset="0"/>
              </a:rPr>
              <a:t>M</a:t>
            </a:r>
            <a:r>
              <a:rPr lang="en-US" smtClean="0">
                <a:latin typeface="Arial" charset="0"/>
              </a:rPr>
              <a:t> NaOH; 0.50 g of zinc dust; evaporating dish; hot plate; tongs or tweezers; beaker of water; burner or candle; penny.</a:t>
            </a:r>
          </a:p>
          <a:p>
            <a:pPr marL="228600" indent="-228600" eaLnBrk="1" hangingPunct="1"/>
            <a:endParaRPr lang="en-US" smtClean="0">
              <a:latin typeface="Arial" charset="0"/>
            </a:endParaRPr>
          </a:p>
          <a:p>
            <a:pPr marL="228600" indent="-228600" eaLnBrk="1" hangingPunct="1"/>
            <a:r>
              <a:rPr lang="en-US" b="1" smtClean="0">
                <a:latin typeface="Arial" charset="0"/>
              </a:rPr>
              <a:t>Advance Preparation</a:t>
            </a:r>
            <a:r>
              <a:rPr lang="en-US" smtClean="0">
                <a:latin typeface="Arial" charset="0"/>
              </a:rPr>
              <a:t>:  Use the following procedure to prepare the 6 </a:t>
            </a:r>
            <a:r>
              <a:rPr lang="en-US" i="1" smtClean="0">
                <a:latin typeface="Arial" charset="0"/>
              </a:rPr>
              <a:t>M</a:t>
            </a:r>
            <a:r>
              <a:rPr lang="en-US" smtClean="0">
                <a:latin typeface="Arial" charset="0"/>
              </a:rPr>
              <a:t> NaOH.  Dissolve 24 g of NaOH in 70 mL of distilled water in a 250-mL beaker.  Place this beaker into cold water bath to absorb the heat given off and to speed up the dissolving.  Stir until all of the solid has dissolved.  Dilute with water to get 100 mL of solution.</a:t>
            </a:r>
          </a:p>
          <a:p>
            <a:pPr marL="228600" indent="-228600" eaLnBrk="1" hangingPunct="1"/>
            <a:endParaRPr lang="en-US" smtClean="0">
              <a:latin typeface="Arial" charset="0"/>
            </a:endParaRPr>
          </a:p>
          <a:p>
            <a:pPr marL="228600" indent="-228600" eaLnBrk="1" hangingPunct="1"/>
            <a:r>
              <a:rPr lang="en-US" b="1" smtClean="0">
                <a:latin typeface="Arial" charset="0"/>
              </a:rPr>
              <a:t>Safety</a:t>
            </a:r>
            <a:r>
              <a:rPr lang="en-US" smtClean="0">
                <a:latin typeface="Arial" charset="0"/>
              </a:rPr>
              <a:t>:  Be careful when handling 6 </a:t>
            </a:r>
            <a:r>
              <a:rPr lang="en-US" i="1" smtClean="0">
                <a:latin typeface="Arial" charset="0"/>
              </a:rPr>
              <a:t>M</a:t>
            </a:r>
            <a:r>
              <a:rPr lang="en-US" smtClean="0">
                <a:latin typeface="Arial" charset="0"/>
              </a:rPr>
              <a:t> NaOH; it is very corrosive and can cause burns.  Also be cautious with the zinc dust because metallic dust can be toxic if they are inhaled.  Heat the NaOH solution containing the zinc dust and penny gently to prevent spattering that can occur as the zinc dust coats the penny.</a:t>
            </a:r>
          </a:p>
          <a:p>
            <a:pPr marL="228600" indent="-228600" eaLnBrk="1" hangingPunct="1"/>
            <a:endParaRPr lang="en-US" smtClean="0">
              <a:latin typeface="Arial" charset="0"/>
            </a:endParaRPr>
          </a:p>
          <a:p>
            <a:pPr marL="228600" indent="-228600" eaLnBrk="1" hangingPunct="1"/>
            <a:r>
              <a:rPr lang="en-US" b="1" smtClean="0">
                <a:latin typeface="Arial" charset="0"/>
              </a:rPr>
              <a:t>Procedure</a:t>
            </a:r>
            <a:r>
              <a:rPr lang="en-US" smtClean="0">
                <a:latin typeface="Arial" charset="0"/>
              </a:rPr>
              <a:t>:  </a:t>
            </a:r>
          </a:p>
          <a:p>
            <a:pPr marL="228600" indent="-228600" eaLnBrk="1" hangingPunct="1">
              <a:buFontTx/>
              <a:buAutoNum type="arabicParenR"/>
            </a:pPr>
            <a:r>
              <a:rPr lang="en-US" smtClean="0">
                <a:latin typeface="Arial" charset="0"/>
              </a:rPr>
              <a:t> Carefully add the zinc dust to the evaporating dish and add about 15 mL of the sodium hydroxide solution.  Set the dish onto a hot plate and heat on medium heat.  Do not allow the solution to boil.</a:t>
            </a:r>
          </a:p>
          <a:p>
            <a:pPr marL="228600" indent="-228600" eaLnBrk="1" hangingPunct="1">
              <a:buFontTx/>
              <a:buAutoNum type="arabicParenR" startAt="2"/>
            </a:pPr>
            <a:r>
              <a:rPr lang="en-US" smtClean="0">
                <a:latin typeface="Arial" charset="0"/>
              </a:rPr>
              <a:t> Add a penny to the solution and allow the reaction to continue for about two minutes or until the penny has changed to a solver color.  (You may want to gently stir with a glass rod – optional)  Remove the penny with tongs or tweezers and dip it in water.</a:t>
            </a:r>
          </a:p>
          <a:p>
            <a:pPr marL="228600" indent="-228600" eaLnBrk="1" hangingPunct="1">
              <a:buFontTx/>
              <a:buAutoNum type="arabicParenR" startAt="2"/>
            </a:pPr>
            <a:r>
              <a:rPr lang="en-US" smtClean="0">
                <a:latin typeface="Arial" charset="0"/>
              </a:rPr>
              <a:t> Using tongs or tweezers to hold the “silver” penny in the top of the flame and heat it until it changes color.  Place the penny in water and dry it with a paper towel.  The penny should look like gold.</a:t>
            </a:r>
          </a:p>
          <a:p>
            <a:pPr marL="228600" indent="-228600" eaLnBrk="1" hangingPunct="1">
              <a:buFontTx/>
              <a:buAutoNum type="arabicParenR" startAt="2"/>
            </a:pPr>
            <a:endParaRPr lang="en-US" smtClean="0">
              <a:latin typeface="Arial" charset="0"/>
            </a:endParaRPr>
          </a:p>
          <a:p>
            <a:pPr marL="228600" indent="-228600" eaLnBrk="1" hangingPunct="1"/>
            <a:r>
              <a:rPr lang="en-US" b="1" smtClean="0">
                <a:latin typeface="Arial" charset="0"/>
              </a:rPr>
              <a:t>Results</a:t>
            </a:r>
            <a:r>
              <a:rPr lang="en-US" smtClean="0">
                <a:latin typeface="Arial" charset="0"/>
              </a:rPr>
              <a:t>:  In step 2, the penny is coated with zinc atoms.  When the coated penny is heated in step 3, the zinc coating mixes with the copper atoms in the penny to form a brass alloy, which looks like gold.</a:t>
            </a:r>
          </a:p>
          <a:p>
            <a:pPr marL="228600" indent="-228600" eaLnBrk="1" hangingPunct="1"/>
            <a:endParaRPr lang="en-US" smtClean="0">
              <a:latin typeface="Arial" charset="0"/>
            </a:endParaRPr>
          </a:p>
          <a:p>
            <a:pPr marL="228600" indent="-228600" eaLnBrk="1" hangingPunct="1"/>
            <a:r>
              <a:rPr lang="en-US" b="1" smtClean="0">
                <a:latin typeface="Arial" charset="0"/>
              </a:rPr>
              <a:t>Disposal Tips</a:t>
            </a:r>
            <a:r>
              <a:rPr lang="en-US" smtClean="0">
                <a:latin typeface="Arial" charset="0"/>
              </a:rPr>
              <a:t>:  When the evaporating dish is cool, decant the solution into a large beaker or tap water, and pour the water down the drain.  </a:t>
            </a:r>
            <a:r>
              <a:rPr lang="en-US" b="1" i="1" smtClean="0">
                <a:latin typeface="Arial" charset="0"/>
              </a:rPr>
              <a:t>DO NOT USE a wet paper towel to with any remaining zinc particles from the dish – they may spontaneously ignite and start a fire.</a:t>
            </a:r>
            <a:r>
              <a:rPr lang="en-US" smtClean="0">
                <a:latin typeface="Arial" charset="0"/>
              </a:rPr>
              <a:t>  Wet, powdered metals give off large amounts of heat when they dry.  Instead, allow the zinc dust to dry in the dish and wipe out into the garbage can.</a:t>
            </a:r>
            <a:endParaRPr lang="en-US" b="1" smtClean="0">
              <a:latin typeface="Arial" charset="0"/>
            </a:endParaRPr>
          </a:p>
          <a:p>
            <a:pPr marL="228600" indent="-228600" eaLnBrk="1" hangingPunct="1"/>
            <a:endParaRPr lang="en-US" b="1" smtClean="0">
              <a:latin typeface="Arial" charset="0"/>
            </a:endParaRPr>
          </a:p>
          <a:p>
            <a:pPr marL="228600" indent="-228600" eaLnBrk="1" hangingPunct="1"/>
            <a:r>
              <a:rPr lang="en-US" smtClean="0">
                <a:latin typeface="Arial" charset="0"/>
              </a:rPr>
              <a:t>First explain that you have </a:t>
            </a:r>
            <a:r>
              <a:rPr lang="en-US" i="1" smtClean="0">
                <a:latin typeface="Arial" charset="0"/>
              </a:rPr>
              <a:t>discovered</a:t>
            </a:r>
            <a:r>
              <a:rPr lang="en-US" smtClean="0">
                <a:latin typeface="Arial" charset="0"/>
              </a:rPr>
              <a:t> a technique to turn a common penny into GOLD.  </a:t>
            </a:r>
          </a:p>
          <a:p>
            <a:pPr marL="228600" indent="-228600" eaLnBrk="1" hangingPunct="1"/>
            <a:endParaRPr lang="en-US" smtClean="0">
              <a:latin typeface="Arial" charset="0"/>
            </a:endParaRPr>
          </a:p>
          <a:p>
            <a:pPr marL="228600" indent="-228600" eaLnBrk="1" hangingPunct="1"/>
            <a:r>
              <a:rPr lang="en-US" smtClean="0">
                <a:latin typeface="Arial" charset="0"/>
              </a:rPr>
              <a:t>The alchemist made the mistake of attempting to do this in one step – it takes two steps to succeed!</a:t>
            </a:r>
          </a:p>
          <a:p>
            <a:pPr marL="228600" indent="-228600" eaLnBrk="1" hangingPunct="1"/>
            <a:r>
              <a:rPr lang="en-US" smtClean="0">
                <a:latin typeface="Arial" charset="0"/>
              </a:rPr>
              <a:t>	Step 1)  dissolve “magic blue earth” (copper (II) chloride) in water.</a:t>
            </a:r>
          </a:p>
          <a:p>
            <a:pPr marL="228600" indent="-228600" eaLnBrk="1" hangingPunct="1"/>
            <a:r>
              <a:rPr lang="en-US" smtClean="0">
                <a:latin typeface="Arial" charset="0"/>
              </a:rPr>
              <a:t>	Step 2)  add a small amount of iron filings into the solution and stir.</a:t>
            </a:r>
          </a:p>
          <a:p>
            <a:pPr marL="228600" indent="-228600" eaLnBrk="1" hangingPunct="1"/>
            <a:r>
              <a:rPr lang="en-US" smtClean="0">
                <a:latin typeface="Arial" charset="0"/>
              </a:rPr>
              <a:t>	Step 3)  point out that the iron filings have changed into copper (transmutation)</a:t>
            </a:r>
          </a:p>
          <a:p>
            <a:pPr marL="228600" indent="-228600" eaLnBrk="1" hangingPunct="1"/>
            <a:r>
              <a:rPr lang="en-US" smtClean="0">
                <a:latin typeface="Arial" charset="0"/>
              </a:rPr>
              <a:t>			   NOTE COLOR CHANGE:  gray </a:t>
            </a:r>
            <a:r>
              <a:rPr lang="en-US" smtClean="0">
                <a:latin typeface="Arial" charset="0"/>
                <a:sym typeface="Wingdings" pitchFamily="2" charset="2"/>
              </a:rPr>
              <a:t>  red-brown (copper) color</a:t>
            </a:r>
            <a:endParaRPr lang="en-US" smtClean="0">
              <a:latin typeface="Arial" charset="0"/>
            </a:endParaRPr>
          </a:p>
          <a:p>
            <a:pPr marL="228600" indent="-228600" eaLnBrk="1" hangingPunct="1"/>
            <a:endParaRPr lang="en-US" smtClean="0">
              <a:latin typeface="Arial" charset="0"/>
            </a:endParaRPr>
          </a:p>
          <a:p>
            <a:pPr marL="228600" indent="-228600" eaLnBrk="1" hangingPunct="1"/>
            <a:r>
              <a:rPr lang="en-US" smtClean="0">
                <a:latin typeface="Arial" charset="0"/>
              </a:rPr>
              <a:t>Next:  take a readily available source of copper – a penny.</a:t>
            </a:r>
          </a:p>
          <a:p>
            <a:pPr marL="228600" indent="-228600" eaLnBrk="1" hangingPunct="1"/>
            <a:endParaRPr lang="en-US" smtClean="0">
              <a:latin typeface="Arial" charset="0"/>
            </a:endParaRPr>
          </a:p>
          <a:p>
            <a:pPr marL="228600" indent="-228600" eaLnBrk="1" hangingPunct="1"/>
            <a:r>
              <a:rPr lang="en-US" smtClean="0">
                <a:latin typeface="Arial" charset="0"/>
              </a:rPr>
              <a:t>	Step 4)  Show that you can also turn the penny into silver</a:t>
            </a:r>
            <a:r>
              <a:rPr lang="en-US" smtClean="0">
                <a:latin typeface="Arial" charset="0"/>
                <a:sym typeface="Wingdings" pitchFamily="2" charset="2"/>
              </a:rPr>
              <a:t></a:t>
            </a:r>
            <a:endParaRPr lang="en-US" smtClean="0">
              <a:latin typeface="Arial" charset="0"/>
            </a:endParaRPr>
          </a:p>
          <a:p>
            <a:pPr marL="228600" indent="-228600" eaLnBrk="1" hangingPunct="1"/>
            <a:r>
              <a:rPr lang="en-US" smtClean="0">
                <a:latin typeface="Arial" charset="0"/>
              </a:rPr>
              <a:t>		     by zinc plating the penny in a bath of finely powdered zinc and sodium hydroxide.</a:t>
            </a:r>
          </a:p>
          <a:p>
            <a:pPr marL="228600" indent="-228600" eaLnBrk="1" hangingPunct="1"/>
            <a:r>
              <a:rPr lang="en-US" smtClean="0">
                <a:latin typeface="Arial" charset="0"/>
              </a:rPr>
              <a:t>	Step 5)  Slowly heat the “silver” penny over a bunsen burner and it will turn to “gold”.</a:t>
            </a:r>
          </a:p>
          <a:p>
            <a:pPr marL="228600" indent="-228600" eaLnBrk="1" hangingPunct="1"/>
            <a:endParaRPr lang="en-US" smtClean="0">
              <a:latin typeface="Arial" charset="0"/>
            </a:endParaRPr>
          </a:p>
          <a:p>
            <a:pPr marL="228600" indent="-228600" eaLnBrk="1" hangingPunct="1"/>
            <a:r>
              <a:rPr lang="en-US" smtClean="0">
                <a:solidFill>
                  <a:srgbClr val="FF0000"/>
                </a:solidFill>
                <a:latin typeface="Arial" charset="0"/>
              </a:rPr>
              <a:t>In truth – you have created an </a:t>
            </a:r>
            <a:r>
              <a:rPr lang="en-US" i="1" smtClean="0">
                <a:solidFill>
                  <a:srgbClr val="FF0000"/>
                </a:solidFill>
                <a:latin typeface="Arial" charset="0"/>
              </a:rPr>
              <a:t>alloy</a:t>
            </a:r>
            <a:r>
              <a:rPr lang="en-US" smtClean="0">
                <a:solidFill>
                  <a:srgbClr val="FF0000"/>
                </a:solidFill>
                <a:latin typeface="Arial" charset="0"/>
              </a:rPr>
              <a:t> of copper and zinc we call brass</a:t>
            </a:r>
            <a:r>
              <a:rPr lang="en-US" smtClean="0">
                <a:latin typeface="Arial" charset="0"/>
              </a:rPr>
              <a:t>.  The alchemists believed they had changed copper into gold.  With testing of </a:t>
            </a:r>
            <a:r>
              <a:rPr lang="en-US" i="1" smtClean="0">
                <a:latin typeface="Arial" charset="0"/>
              </a:rPr>
              <a:t>density</a:t>
            </a:r>
            <a:r>
              <a:rPr lang="en-US" smtClean="0">
                <a:latin typeface="Arial" charset="0"/>
              </a:rPr>
              <a:t> they realized they did not make this transmutation.</a:t>
            </a:r>
          </a:p>
          <a:p>
            <a:pPr marL="228600" indent="-228600" eaLnBrk="1" hangingPunct="1"/>
            <a:endParaRPr lang="en-US" smtClean="0">
              <a:latin typeface="Arial" charset="0"/>
            </a:endParaRPr>
          </a:p>
          <a:p>
            <a:pPr marL="228600" indent="-228600" eaLnBrk="1" hangingPunct="1"/>
            <a:r>
              <a:rPr lang="en-US" smtClean="0">
                <a:latin typeface="Arial" charset="0"/>
              </a:rPr>
              <a:t>	Density of copper =  </a:t>
            </a:r>
            <a:r>
              <a:rPr lang="en-US" smtClean="0"/>
              <a:t>8.92 gm/cm</a:t>
            </a:r>
            <a:r>
              <a:rPr lang="en-US" baseline="30000" smtClean="0"/>
              <a:t>3 </a:t>
            </a:r>
            <a:endParaRPr lang="en-US" baseline="30000" smtClean="0">
              <a:latin typeface="Arial" charset="0"/>
            </a:endParaRPr>
          </a:p>
          <a:p>
            <a:pPr marL="228600" indent="-228600" eaLnBrk="1" hangingPunct="1"/>
            <a:r>
              <a:rPr lang="en-US" smtClean="0">
                <a:latin typeface="Arial" charset="0"/>
              </a:rPr>
              <a:t>	</a:t>
            </a:r>
          </a:p>
          <a:p>
            <a:pPr marL="228600" indent="-228600" eaLnBrk="1" hangingPunct="1"/>
            <a:r>
              <a:rPr lang="en-US" smtClean="0">
                <a:latin typeface="Arial" charset="0"/>
              </a:rPr>
              <a:t>	Density of gold =  </a:t>
            </a:r>
            <a:r>
              <a:rPr lang="en-US" smtClean="0"/>
              <a:t>19.3 g/cm</a:t>
            </a:r>
            <a:r>
              <a:rPr lang="en-US" baseline="30000" smtClean="0"/>
              <a:t>3</a:t>
            </a:r>
            <a:r>
              <a:rPr lang="en-US" smtClean="0"/>
              <a:t> </a:t>
            </a:r>
            <a:endParaRPr lang="en-US" smtClean="0">
              <a:latin typeface="Arial" charset="0"/>
            </a:endParaRPr>
          </a:p>
          <a:p>
            <a:pPr marL="228600" indent="-228600" eaLnBrk="1" hangingPunct="1"/>
            <a:endParaRPr lang="en-US" smtClean="0">
              <a:latin typeface="Arial" charset="0"/>
            </a:endParaRPr>
          </a:p>
          <a:p>
            <a:pPr marL="228600" indent="-228600" eaLnBrk="1" hangingPunct="1"/>
            <a:r>
              <a:rPr lang="en-US" smtClean="0">
                <a:latin typeface="Arial" charset="0"/>
              </a:rPr>
              <a:t>Iron is a more “active” metal than copper and will replace the copper ion is solution.  </a:t>
            </a:r>
          </a:p>
          <a:p>
            <a:pPr marL="228600" indent="-228600" eaLnBrk="1" hangingPunct="1"/>
            <a:r>
              <a:rPr lang="en-US" smtClean="0">
                <a:latin typeface="Arial" charset="0"/>
              </a:rPr>
              <a:t>	Single replacement reaction.  A  +  BC  </a:t>
            </a:r>
            <a:r>
              <a:rPr lang="en-US" smtClean="0">
                <a:latin typeface="Arial" charset="0"/>
                <a:sym typeface="Wingdings" pitchFamily="2" charset="2"/>
              </a:rPr>
              <a:t>  B  +  AC</a:t>
            </a:r>
          </a:p>
          <a:p>
            <a:pPr marL="228600" indent="-228600" eaLnBrk="1" hangingPunct="1"/>
            <a:r>
              <a:rPr lang="en-US" smtClean="0">
                <a:latin typeface="Arial" charset="0"/>
                <a:sym typeface="Wingdings" pitchFamily="2" charset="2"/>
              </a:rPr>
              <a:t>					     2 Fe  +  3 CuCl</a:t>
            </a:r>
            <a:r>
              <a:rPr lang="en-US" baseline="-25000" smtClean="0">
                <a:latin typeface="Arial" charset="0"/>
                <a:sym typeface="Wingdings" pitchFamily="2" charset="2"/>
              </a:rPr>
              <a:t>2</a:t>
            </a:r>
            <a:r>
              <a:rPr lang="en-US" smtClean="0">
                <a:latin typeface="Arial" charset="0"/>
                <a:sym typeface="Wingdings" pitchFamily="2" charset="2"/>
              </a:rPr>
              <a:t>    3 Cu  +  2 FeCl</a:t>
            </a:r>
            <a:r>
              <a:rPr lang="en-US" baseline="-25000" smtClean="0">
                <a:latin typeface="Arial" charset="0"/>
                <a:sym typeface="Wingdings" pitchFamily="2" charset="2"/>
              </a:rPr>
              <a:t>3</a:t>
            </a:r>
          </a:p>
          <a:p>
            <a:pPr marL="228600" indent="-228600" eaLnBrk="1" hangingPunct="1"/>
            <a:endParaRPr lang="en-US" baseline="-25000" smtClean="0">
              <a:latin typeface="Arial" charset="0"/>
              <a:sym typeface="Wingdings" pitchFamily="2" charset="2"/>
            </a:endParaRPr>
          </a:p>
          <a:p>
            <a:pPr marL="228600" indent="-228600" eaLnBrk="1" hangingPunct="1"/>
            <a:r>
              <a:rPr lang="en-US" smtClean="0">
                <a:latin typeface="Arial" charset="0"/>
                <a:sym typeface="Wingdings" pitchFamily="2" charset="2"/>
              </a:rPr>
              <a:t>Pennies were actually “silver” in 1944.  The pennies were minted in zinc.  The copper metal was needed for making bullet shells.  </a:t>
            </a:r>
          </a:p>
          <a:p>
            <a:pPr marL="228600" indent="-228600" eaLnBrk="1" hangingPunct="1"/>
            <a:endParaRPr lang="en-US" smtClean="0">
              <a:latin typeface="Arial" charset="0"/>
              <a:sym typeface="Wingdings" pitchFamily="2" charset="2"/>
            </a:endParaRPr>
          </a:p>
          <a:p>
            <a:pPr marL="228600" indent="-228600" eaLnBrk="1" hangingPunct="1"/>
            <a:r>
              <a:rPr lang="en-US" smtClean="0">
                <a:latin typeface="Arial" charset="0"/>
                <a:sym typeface="Wingdings" pitchFamily="2" charset="2"/>
              </a:rPr>
              <a:t>AVICENNA’S (980 – 1037) A Persian Philosopher  LEGACY</a:t>
            </a:r>
          </a:p>
          <a:p>
            <a:pPr marL="228600" indent="-228600" eaLnBrk="1" hangingPunct="1"/>
            <a:r>
              <a:rPr lang="en-US" smtClean="0">
                <a:latin typeface="Arial" charset="0"/>
                <a:sym typeface="Wingdings" pitchFamily="2" charset="2"/>
              </a:rPr>
              <a:t>The word alchemy comes from the Arabic </a:t>
            </a:r>
            <a:r>
              <a:rPr lang="en-US" i="1" smtClean="0">
                <a:latin typeface="Arial" charset="0"/>
                <a:sym typeface="Wingdings" pitchFamily="2" charset="2"/>
              </a:rPr>
              <a:t>al kimia</a:t>
            </a:r>
            <a:r>
              <a:rPr lang="en-US" smtClean="0">
                <a:latin typeface="Arial" charset="0"/>
                <a:sym typeface="Wingdings" pitchFamily="2" charset="2"/>
              </a:rPr>
              <a:t>, meaning Egyptian art.  The tradition of alchemy spread from Alexandria in Egypt and its language was Arabic.  </a:t>
            </a:r>
          </a:p>
          <a:p>
            <a:pPr marL="228600" indent="-228600" eaLnBrk="1" hangingPunct="1"/>
            <a:endParaRPr lang="en-US" smtClean="0">
              <a:latin typeface="Arial" charset="0"/>
              <a:sym typeface="Wingdings" pitchFamily="2" charset="2"/>
            </a:endParaRPr>
          </a:p>
          <a:p>
            <a:pPr marL="228600" indent="-228600" eaLnBrk="1" hangingPunct="1"/>
            <a:r>
              <a:rPr lang="en-US" smtClean="0">
                <a:latin typeface="Arial" charset="0"/>
                <a:sym typeface="Wingdings" pitchFamily="2" charset="2"/>
              </a:rPr>
              <a:t>Alchemy was closely linked to astrology, and the seven metals known to the alchemists shared the symbols of the seven heavenly bodies.</a:t>
            </a:r>
          </a:p>
          <a:p>
            <a:pPr marL="228600" indent="-228600" eaLnBrk="1" hangingPunct="1"/>
            <a:r>
              <a:rPr lang="en-US" smtClean="0">
                <a:latin typeface="Arial" charset="0"/>
                <a:sym typeface="Wingdings" pitchFamily="2" charset="2"/>
              </a:rPr>
              <a:t>The use of symbols for chemicals arose because of the alchemists’ desire to keep their discoveries secret.</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C0CA61D1-55F0-4186-9707-E1AB0F870D61}" type="slidenum">
              <a:rPr lang="en-US"/>
              <a:pPr/>
              <a:t>134</a:t>
            </a:fld>
            <a:endParaRPr lang="en-US"/>
          </a:p>
        </p:txBody>
      </p:sp>
      <p:sp>
        <p:nvSpPr>
          <p:cNvPr id="484355" name="Rectangle 2"/>
          <p:cNvSpPr>
            <a:spLocks noChangeArrowheads="1" noTextEdit="1"/>
          </p:cNvSpPr>
          <p:nvPr>
            <p:ph type="sldImg"/>
          </p:nvPr>
        </p:nvSpPr>
        <p:spPr>
          <a:ln/>
        </p:spPr>
      </p:sp>
      <p:sp>
        <p:nvSpPr>
          <p:cNvPr id="484356" name="Rectangle 3"/>
          <p:cNvSpPr>
            <a:spLocks noGrp="1" noChangeArrowheads="1"/>
          </p:cNvSpPr>
          <p:nvPr>
            <p:ph type="body" idx="1"/>
          </p:nvPr>
        </p:nvSpPr>
        <p:spPr>
          <a:noFill/>
          <a:ln/>
        </p:spPr>
        <p:txBody>
          <a:bodyPr/>
          <a:lstStyle/>
          <a:p>
            <a:pPr eaLnBrk="1" hangingPunct="1"/>
            <a:r>
              <a:rPr lang="en-US" b="1" smtClean="0"/>
              <a:t>What's So Special About the 1943 Copper Penny?</a:t>
            </a:r>
            <a:endParaRPr lang="en-US" smtClean="0"/>
          </a:p>
          <a:p>
            <a:pPr eaLnBrk="1" hangingPunct="1"/>
            <a:r>
              <a:rPr lang="en-US" smtClean="0"/>
              <a:t>According to the American Numismatic Association, the 1943 copper-alloy cent is one of the most idealized and potentially one of the most sought-after items in American numismatics.  Nearly all circulating pennies at that time were struck in zinc-coated steel because copper and nickel were needed for the Allied war effort.</a:t>
            </a:r>
          </a:p>
          <a:p>
            <a:pPr eaLnBrk="1" hangingPunct="1"/>
            <a:r>
              <a:rPr lang="en-US" smtClean="0"/>
              <a:t>    Forty 1943 copper-alloy cents are known to remain in existence.  Coin experts speculate that they were struck by accident when copper-alloy 1-cent blanks remained in the press hopper when production began on the new steel pennies.</a:t>
            </a:r>
          </a:p>
          <a:p>
            <a:pPr eaLnBrk="1" hangingPunct="1"/>
            <a:r>
              <a:rPr lang="en-US" smtClean="0"/>
              <a:t>     A 1943 copper cent was first offered for sale in 1958, bringing more than $40,000.  A subsequent piece sold for $10,000 at an ANA convention in 1981.  The highest amount paid for a 1943 copper cent was $82,500 in 1996.</a:t>
            </a:r>
          </a:p>
          <a:p>
            <a:pPr eaLnBrk="1" hangingPunct="1"/>
            <a:r>
              <a:rPr lang="en-US" smtClean="0"/>
              <a:t>Because of its collector value, the 1943 copper cent has been counterfeited by coating steel cents with copper or by altering the dates of 1945, 1948, and 1949 pennies.</a:t>
            </a:r>
          </a:p>
          <a:p>
            <a:pPr eaLnBrk="1" hangingPunct="1"/>
            <a:r>
              <a:rPr lang="en-US" smtClean="0"/>
              <a:t>The easiest way to determine if a 1943 cent is made of steel, and not copper, is to use a magnet.  If it sticks to the magnet, it is not copper.  If it does not stick, the coin might be of copper and should be authenticated by an expert.</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A1B601D7-6E1A-4224-A72C-881B82DA9EED}" type="slidenum">
              <a:rPr lang="en-US"/>
              <a:pPr/>
              <a:t>135</a:t>
            </a:fld>
            <a:endParaRPr lang="en-US"/>
          </a:p>
        </p:txBody>
      </p:sp>
      <p:sp>
        <p:nvSpPr>
          <p:cNvPr id="485379" name="Rectangle 2"/>
          <p:cNvSpPr>
            <a:spLocks noChangeArrowheads="1" noTextEdit="1"/>
          </p:cNvSpPr>
          <p:nvPr>
            <p:ph type="sldImg"/>
          </p:nvPr>
        </p:nvSpPr>
        <p:spPr>
          <a:ln/>
        </p:spPr>
      </p:sp>
      <p:sp>
        <p:nvSpPr>
          <p:cNvPr id="485380" name="Rectangle 3"/>
          <p:cNvSpPr>
            <a:spLocks noGrp="1" noChangeArrowheads="1"/>
          </p:cNvSpPr>
          <p:nvPr>
            <p:ph type="body" idx="1"/>
          </p:nvPr>
        </p:nvSpPr>
        <p:spPr>
          <a:noFill/>
          <a:ln/>
        </p:spPr>
        <p:txBody>
          <a:bodyPr/>
          <a:lstStyle/>
          <a:p>
            <a:pPr eaLnBrk="1" hangingPunct="1"/>
            <a:r>
              <a:rPr lang="en-US" smtClean="0">
                <a:latin typeface="Arial" charset="0"/>
              </a:rPr>
              <a:t>This diagram may be useful in comparing and contrasting two subjects.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B1DE1642-3B8C-4DEA-A2CF-E25C630E340C}" type="slidenum">
              <a:rPr lang="en-US"/>
              <a:pPr/>
              <a:t>136</a:t>
            </a:fld>
            <a:endParaRPr lang="en-US"/>
          </a:p>
        </p:txBody>
      </p:sp>
      <p:sp>
        <p:nvSpPr>
          <p:cNvPr id="486403" name="Rectangle 2"/>
          <p:cNvSpPr>
            <a:spLocks noChangeArrowheads="1" noTextEdit="1"/>
          </p:cNvSpPr>
          <p:nvPr>
            <p:ph type="sldImg"/>
          </p:nvPr>
        </p:nvSpPr>
        <p:spPr>
          <a:ln/>
        </p:spPr>
      </p:sp>
      <p:sp>
        <p:nvSpPr>
          <p:cNvPr id="486404" name="Rectangle 3"/>
          <p:cNvSpPr>
            <a:spLocks noGrp="1" noChangeArrowheads="1"/>
          </p:cNvSpPr>
          <p:nvPr>
            <p:ph type="body" idx="1"/>
          </p:nvPr>
        </p:nvSpPr>
        <p:spPr>
          <a:noFill/>
          <a:ln/>
        </p:spPr>
        <p:txBody>
          <a:bodyPr/>
          <a:lstStyle/>
          <a:p>
            <a:pPr eaLnBrk="1" hangingPunct="1"/>
            <a:r>
              <a:rPr lang="en-US" smtClean="0">
                <a:latin typeface="Arial" charset="0"/>
              </a:rPr>
              <a:t>Alchemists used trial-and-error method.</a:t>
            </a:r>
          </a:p>
          <a:p>
            <a:pPr eaLnBrk="1" hangingPunct="1"/>
            <a:endParaRPr lang="en-US" smtClean="0">
              <a:latin typeface="Arial" charset="0"/>
            </a:endParaRPr>
          </a:p>
          <a:p>
            <a:pPr eaLnBrk="1" hangingPunct="1"/>
            <a:r>
              <a:rPr lang="en-US" smtClean="0">
                <a:latin typeface="Arial" charset="0"/>
              </a:rPr>
              <a:t>Chemists used scientific method.</a:t>
            </a:r>
          </a:p>
          <a:p>
            <a:pPr eaLnBrk="1" hangingPunct="1"/>
            <a:endParaRPr lang="en-US" smtClean="0">
              <a:latin typeface="Arial" charset="0"/>
            </a:endParaRPr>
          </a:p>
          <a:p>
            <a:pPr eaLnBrk="1" hangingPunct="1"/>
            <a:r>
              <a:rPr lang="en-US" smtClean="0">
                <a:latin typeface="Arial" charset="0"/>
              </a:rPr>
              <a:t>Both wanted to understand the physical world around them better.</a:t>
            </a:r>
          </a:p>
          <a:p>
            <a:pPr eaLnBrk="1" hangingPunct="1"/>
            <a:endParaRPr lang="en-US" smtClean="0">
              <a:latin typeface="Arial" charset="0"/>
            </a:endParaRPr>
          </a:p>
          <a:p>
            <a:pPr eaLnBrk="1" hangingPunct="1"/>
            <a:r>
              <a:rPr lang="en-US" smtClean="0">
                <a:latin typeface="Arial" charset="0"/>
              </a:rPr>
              <a:t>Both strived for ways to cheat death (immortality) – the chemist with pharmaceutical drugs.</a:t>
            </a:r>
          </a:p>
          <a:p>
            <a:pPr eaLnBrk="1" hangingPunct="1"/>
            <a:endParaRPr lang="en-US" smtClean="0">
              <a:latin typeface="Arial" charset="0"/>
            </a:endParaRPr>
          </a:p>
          <a:p>
            <a:pPr eaLnBrk="1" hangingPunct="1"/>
            <a:r>
              <a:rPr lang="en-US" smtClean="0">
                <a:latin typeface="Arial" charset="0"/>
              </a:rPr>
              <a:t>Alchemists were the forerunners of modern chemists.</a:t>
            </a:r>
          </a:p>
          <a:p>
            <a:pPr eaLnBrk="1" hangingPunct="1"/>
            <a:endParaRPr lang="en-US" smtClean="0">
              <a:latin typeface="Arial" charset="0"/>
            </a:endParaRPr>
          </a:p>
          <a:p>
            <a:pPr eaLnBrk="1" hangingPunct="1"/>
            <a:r>
              <a:rPr lang="en-US" smtClean="0">
                <a:latin typeface="Arial" charset="0"/>
              </a:rPr>
              <a:t>     </a:t>
            </a:r>
            <a:r>
              <a:rPr lang="en-US" i="1" smtClean="0">
                <a:latin typeface="Arial" charset="0"/>
              </a:rPr>
              <a:t>“The history of alchemy is a history of men who were, on one hand, scientists, and on the other hand, dreamers.  There is no way to separate the practical chemistry of the alchemists from their occasional fanciful excursions into the unknown.  </a:t>
            </a:r>
          </a:p>
          <a:p>
            <a:pPr eaLnBrk="1" hangingPunct="1"/>
            <a:r>
              <a:rPr lang="en-US" i="1" smtClean="0">
                <a:latin typeface="Arial" charset="0"/>
              </a:rPr>
              <a:t>     The early craftsmen who were able to mix a little bit of this with a drop or two of that and come up with startling new materials began to think of what they had done.  Wouldn’t it be possible, they may have said to themselves, to change common metals into gold or silver?  And, if they could find a magic elixir, might they be able to prolong life?</a:t>
            </a:r>
          </a:p>
          <a:p>
            <a:pPr eaLnBrk="1" hangingPunct="1"/>
            <a:r>
              <a:rPr lang="en-US" i="1" smtClean="0">
                <a:latin typeface="Arial" charset="0"/>
              </a:rPr>
              <a:t>     These men were protected by the princes, kings, and popes of their day.   Men of power, it would seem, always need more wealth.   And more health.</a:t>
            </a:r>
          </a:p>
          <a:p>
            <a:pPr eaLnBrk="1" hangingPunct="1"/>
            <a:r>
              <a:rPr lang="en-US" i="1" smtClean="0">
                <a:latin typeface="Arial" charset="0"/>
              </a:rPr>
              <a:t>     Alchemy was a medieval, metallurgical, superstition-laden, chemical science with touches of sorcery, religion, and experimentation.  But the alchemists laid down the groundwork for modern science.</a:t>
            </a:r>
          </a:p>
          <a:p>
            <a:pPr eaLnBrk="1" hangingPunct="1"/>
            <a:r>
              <a:rPr lang="en-US" i="1" smtClean="0">
                <a:latin typeface="Arial" charset="0"/>
              </a:rPr>
              <a:t>     The situation was complex.  And in the ranks of the alchemists were crooks, quacks, and frauds.  But there were many honest scientists, too.  This is their story – the story of how some men tried to turn magic into science.”</a:t>
            </a:r>
          </a:p>
          <a:p>
            <a:pPr eaLnBrk="1" hangingPunct="1"/>
            <a:endParaRPr lang="en-US" i="1" smtClean="0">
              <a:latin typeface="Arial" charset="0"/>
            </a:endParaRPr>
          </a:p>
          <a:p>
            <a:pPr eaLnBrk="1" hangingPunct="1"/>
            <a:r>
              <a:rPr lang="en-US" smtClean="0">
                <a:latin typeface="Arial" charset="0"/>
              </a:rPr>
              <a:t>		Thomas G. Aylesworth, </a:t>
            </a:r>
            <a:r>
              <a:rPr lang="en-US" u="sng" smtClean="0">
                <a:latin typeface="Arial" charset="0"/>
              </a:rPr>
              <a:t>The Alchemists Magic into Science</a:t>
            </a:r>
            <a:r>
              <a:rPr lang="en-US" smtClean="0">
                <a:latin typeface="Arial" charset="0"/>
              </a:rPr>
              <a:t>  Addison-Wesley, 1973, pg 11-12.</a:t>
            </a:r>
          </a:p>
          <a:p>
            <a:pPr eaLnBrk="1" hangingPunct="1"/>
            <a:endParaRPr lang="en-US" smtClean="0">
              <a:latin typeface="Arial" charset="0"/>
            </a:endParaRPr>
          </a:p>
          <a:p>
            <a:pPr eaLnBrk="1" hangingPunct="1"/>
            <a:endParaRPr lang="en-US" smtClean="0">
              <a:latin typeface="Arial" charset="0"/>
            </a:endParaRPr>
          </a:p>
          <a:p>
            <a:pPr eaLnBrk="1" hangingPunct="1"/>
            <a:endParaRPr lang="en-US" smtClean="0">
              <a:latin typeface="Arial"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55EC90E3-FD93-4283-A98E-79540F95681C}" type="slidenum">
              <a:rPr lang="en-US"/>
              <a:pPr/>
              <a:t>137</a:t>
            </a:fld>
            <a:endParaRPr lang="en-US"/>
          </a:p>
        </p:txBody>
      </p:sp>
      <p:sp>
        <p:nvSpPr>
          <p:cNvPr id="487427" name="Rectangle 2"/>
          <p:cNvSpPr>
            <a:spLocks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85601F46-4DDD-45EF-8CE2-C4284904CE28}" type="slidenum">
              <a:rPr lang="en-US"/>
              <a:pPr/>
              <a:t>138</a:t>
            </a:fld>
            <a:endParaRPr lang="en-US"/>
          </a:p>
        </p:txBody>
      </p:sp>
      <p:sp>
        <p:nvSpPr>
          <p:cNvPr id="488451" name="Rectangle 2"/>
          <p:cNvSpPr>
            <a:spLocks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r>
              <a:rPr lang="en-US" smtClean="0"/>
              <a:t>     </a:t>
            </a:r>
            <a:r>
              <a:rPr lang="en-US" i="1" smtClean="0"/>
              <a:t>“*Paracelsus (born in 1493) was a wanderer who could not get along with his fellow man.  Biochemist, surgeon, physician, magician, and alchemist – this was Paracelsus.  He was one of the first men to take the folklore and witchcraft of the past and use it in modern medical science.   And in searching for the truth, he was ridiculed, taunted, and exiled.  He was a man who said: “Medicine is not merely a science but an art.  It does not consist in compounding pills and drugs of all kinds, but deals with the processes of life…The character of the physician may act more powerfully upon the patient than all the drugs employed.”</a:t>
            </a:r>
          </a:p>
          <a:p>
            <a:pPr eaLnBrk="1" hangingPunct="1"/>
            <a:endParaRPr lang="en-US" i="1" smtClean="0"/>
          </a:p>
          <a:p>
            <a:pPr eaLnBrk="1" hangingPunct="1"/>
            <a:r>
              <a:rPr lang="en-US" i="1" smtClean="0"/>
              <a:t>     The medical profession waged an unending war against this man.  The physicians of the time were so conservative that they could never forgive him because of three things.  First, he would not admit that there were any cures superior to his – other than nature.  Second, he invented his own medicines, turning his back on the superstitious remedies of the medical profession of the time.  Third, and probably the worst, he cured his patients with his new-fangled methods.</a:t>
            </a:r>
          </a:p>
          <a:p>
            <a:pPr eaLnBrk="1" hangingPunct="1"/>
            <a:endParaRPr lang="en-US" i="1" smtClean="0"/>
          </a:p>
          <a:p>
            <a:pPr eaLnBrk="1" hangingPunct="1"/>
            <a:r>
              <a:rPr lang="en-US" i="1" smtClean="0"/>
              <a:t>     Paracelsus also described the “sap of life” (blood circulation) more than 100 years before William Harvey discovered it.  He invented a new type of smelling salts, a very effective sleeping potion, and developed a blood purifier that was rich in iron.  Not only these, but he also discovered laudanum, an opium compound, and was the first physician to use it to kill pain, and the first man to use mercury in the treatment of venereal disease.”</a:t>
            </a:r>
          </a:p>
          <a:p>
            <a:pPr eaLnBrk="1" hangingPunct="1"/>
            <a:endParaRPr lang="en-US" i="1" smtClean="0"/>
          </a:p>
          <a:p>
            <a:pPr eaLnBrk="1" hangingPunct="1"/>
            <a:r>
              <a:rPr lang="en-US" smtClean="0"/>
              <a:t>		Thomas G. Aylesworth, </a:t>
            </a:r>
            <a:r>
              <a:rPr lang="en-US" u="sng" smtClean="0"/>
              <a:t>The Alchemists Magic into Science</a:t>
            </a:r>
            <a:r>
              <a:rPr lang="en-US" smtClean="0"/>
              <a:t>  Addison-Wesley, 1973, pg 17-23.</a:t>
            </a:r>
          </a:p>
          <a:p>
            <a:pPr eaLnBrk="1" hangingPunct="1"/>
            <a:endParaRPr lang="en-US" smtClean="0"/>
          </a:p>
          <a:p>
            <a:pPr eaLnBrk="1" hangingPunct="1"/>
            <a:r>
              <a:rPr lang="en-US" smtClean="0"/>
              <a:t>*Paracelsus =Theophrastus Bombastus von Hohenheim, a powerful, influential alchemist took the name Paracelsus as an adult after the Roman Celsus who had written a complete history of Greek science.</a:t>
            </a:r>
          </a:p>
          <a:p>
            <a:pPr eaLnBrk="1" hangingPunct="1"/>
            <a:endParaRPr lang="en-US" smtClean="0"/>
          </a:p>
          <a:p>
            <a:pPr eaLnBrk="1" hangingPunct="1"/>
            <a:r>
              <a:rPr lang="en-US" smtClean="0"/>
              <a:t>The Arabs called </a:t>
            </a:r>
            <a:r>
              <a:rPr lang="en-US" i="1" smtClean="0"/>
              <a:t>al-iksir</a:t>
            </a:r>
            <a:r>
              <a:rPr lang="en-US" smtClean="0"/>
              <a:t> a term from which we derive the word “elixir”.</a:t>
            </a:r>
          </a:p>
          <a:p>
            <a:pPr eaLnBrk="1" hangingPunct="1"/>
            <a:endParaRPr lang="en-US" smtClean="0"/>
          </a:p>
          <a:p>
            <a:pPr eaLnBrk="1" hangingPunct="1"/>
            <a:r>
              <a:rPr lang="en-US" smtClean="0"/>
              <a:t>		Charles H. Corwin, </a:t>
            </a:r>
            <a:r>
              <a:rPr lang="en-US" u="sng" smtClean="0"/>
              <a:t>Introductory Chemistry</a:t>
            </a:r>
            <a:r>
              <a:rPr lang="en-US" smtClean="0"/>
              <a:t>, Pearson Prentice Hall, 2005, pg 6</a:t>
            </a:r>
          </a:p>
          <a:p>
            <a:pPr eaLnBrk="1" hangingPunct="1"/>
            <a:endParaRPr lang="en-US" smtClean="0"/>
          </a:p>
          <a:p>
            <a:pPr eaLnBrk="1" hangingPunct="1"/>
            <a:r>
              <a:rPr lang="en-US" b="1" smtClean="0"/>
              <a:t>THE COELUM PHILOSOPHORUM</a:t>
            </a:r>
          </a:p>
          <a:p>
            <a:pPr eaLnBrk="1" hangingPunct="1"/>
            <a:r>
              <a:rPr lang="en-US" smtClean="0"/>
              <a:t>By</a:t>
            </a:r>
            <a:br>
              <a:rPr lang="en-US" smtClean="0"/>
            </a:br>
            <a:r>
              <a:rPr lang="en-US" smtClean="0"/>
              <a:t>PHILIPPUS THEOPHRASTUS PARACELSUS.</a:t>
            </a:r>
          </a:p>
          <a:p>
            <a:pPr eaLnBrk="1" hangingPunct="1"/>
            <a:r>
              <a:rPr lang="en-US" smtClean="0"/>
              <a:t>THE SCIENCE AND NATURE OF ALCHEMY, AND WHAT OPINION SHOULD BE FORMED THEREOF. Regulated by the Seven Rules or Fundamental Canons according to the seven commonly known Metals; and containing a Preface with certain Treatises and Appendices. </a:t>
            </a:r>
          </a:p>
          <a:p>
            <a:pPr eaLnBrk="1" hangingPunct="1"/>
            <a:r>
              <a:rPr lang="en-US" smtClean="0"/>
              <a:t>THE PREFACE</a:t>
            </a:r>
            <a:br>
              <a:rPr lang="en-US" smtClean="0"/>
            </a:br>
            <a:r>
              <a:rPr lang="en-US" smtClean="0"/>
              <a:t>of THEOPHRASTUS PARACELSUS TO ALL ALCHEMISTS AND READERS OF THIS BOOK.</a:t>
            </a:r>
          </a:p>
          <a:p>
            <a:pPr eaLnBrk="1" hangingPunct="1"/>
            <a:r>
              <a:rPr lang="en-US" smtClean="0"/>
              <a:t>You who are skilled in Alchemy, and as many others as promise yourselves great riches or chiefly desire to make gold and silver, which Alchemy in different ways promises and teaches, equally, too, you who willingly undergo toil and vexations, and wish not to be feed from them, until you have attained your rewards, and the fulfillment of the promises made to you; experience teaches this every day, that out of thousands of you not even one accomplishes his desire. Is this a failure of Nature or of Art? I say no; but it is rather the fault of fate, or of the unskilfulness of the operator. </a:t>
            </a:r>
          </a:p>
          <a:p>
            <a:pPr eaLnBrk="1" hangingPunct="1"/>
            <a:r>
              <a:rPr lang="en-US" smtClean="0"/>
              <a:t>Since, therefore, the characters of the signs, of the stars and planets of heaven, together with the other names, inverted words, receipts, materials, and instruments are thoroughly well known to such as are acquainted with this art, it would be altogether superfluous to recur to these same subjects in the present book, although the use of such signs, names, and characters at the proper time is by no means without advantage. </a:t>
            </a:r>
          </a:p>
          <a:p>
            <a:pPr eaLnBrk="1" hangingPunct="1"/>
            <a:r>
              <a:rPr lang="en-US" smtClean="0"/>
              <a:t>But herein will be noticed another way of treating Alchemy different from the previous method, and deduced by Seven Canons from the seven fold series of the metals. This, indeed, will not give scope for a pompous parade of words, but, nevertheless, in the consideration of those Canons everything which should be separated from Alchemy will be treated at sufficient length, and, moreover, many secrets of other things are herein contained. Hence, too, result certain marvelous speculations and new operations which frequently differ from the writings and opinions of ancient operators and natural philosophers, but have been discovered and confirmed by full proof and experimentation. </a:t>
            </a:r>
          </a:p>
          <a:p>
            <a:pPr eaLnBrk="1" hangingPunct="1"/>
            <a:r>
              <a:rPr lang="en-US" smtClean="0"/>
              <a:t>Moreover, in this Art nothing is more true than this, though it be little known and gains small confidence. All the fault and cause of difficulty in Alchemy, whereby very many persons are reduced to poverty, and others labor in vain, is wholly and solely lack of skill in the operator, and the defect or excess of materials, whether in quantity or quality, whence it ensues that, in the course of operation, things are wasted or reduced to nothing. If the true process shall have been found, the substance itself while transmuting approaches daily more and more towards perfection. The straight road is easy, but it is found by very few. </a:t>
            </a:r>
          </a:p>
          <a:p>
            <a:pPr eaLnBrk="1" hangingPunct="1"/>
            <a:r>
              <a:rPr lang="en-US" smtClean="0"/>
              <a:t>Sometimes it may happen that a speculative artist may, by his own eccentricity, think our for himself some new method in Alchemy, be the consequence anything or nothing, and again bring back something our of nothing. Yet this proverb of the incredulous is not wholly false. Destruction perfects that which is good; for the good cannot appear on account of that which conceals it. The good is least good while it is thus concealed. The concealment must be removed so that the good my be able freely to appear in its own brightness. For example, the mountain, the sand, the earth or the stone in which a metal has grown is such a concealment. Each one of the visible metals is a concealment of the other six metals. </a:t>
            </a:r>
          </a:p>
          <a:p>
            <a:pPr eaLnBrk="1" hangingPunct="1"/>
            <a:r>
              <a:rPr lang="en-US" smtClean="0"/>
              <a:t>By the element of fire all that is imperfect is destroyed and taken away, as, for instance, the five metals, Mercury, Jupiter, Mars, Venus, and Saturn. On the other hand, the perfect metals, So and Luna, are not consumed in that same fire. They remain in the fire: and at the same time, out of the other imperfect ones which are destroyed, they assume their own body and become visible to the eyes. How, and by what method, this comes about can be gathered from the Seven Canons. Hence it may be learnt what are the nature and property of each metal, what it effects with the other metals, and what are its powers in commixture with them. </a:t>
            </a:r>
          </a:p>
          <a:p>
            <a:pPr eaLnBrk="1" hangingPunct="1"/>
            <a:r>
              <a:rPr lang="en-US" smtClean="0"/>
              <a:t>But this should be noted in the very first place: that these Seven Canons cannot be perfectly understood by every cursory reader at a first glance or a single reading. An inferior intelligence does not easily perceive occult and abstruse subjects Each one of these Canons demands no slight discussion. Many persons, puffed up with pride, fancy they can easily comprehend all which this book comprises. Thus they set down its contents as useless and futile, thinking they have something far better of their own, and that therefore they can afford to despise what is here contained. </a:t>
            </a:r>
          </a:p>
          <a:p>
            <a:pPr eaLnBrk="1" hangingPunct="1"/>
            <a:r>
              <a:rPr lang="en-US" smtClean="0"/>
              <a:t>THE SEVEN CANONS OF THE METALS </a:t>
            </a:r>
          </a:p>
          <a:p>
            <a:pPr eaLnBrk="1" hangingPunct="1"/>
            <a:r>
              <a:rPr lang="en-US" smtClean="0"/>
              <a:t>THE FIRST CANON. CONCERNING THE NATURE AND PROPERTIES OF MERCURY </a:t>
            </a:r>
          </a:p>
          <a:p>
            <a:pPr eaLnBrk="1" hangingPunct="1"/>
            <a:r>
              <a:rPr lang="en-US" smtClean="0"/>
              <a:t>...By the mediation of Vulcan, or fire, any metal can be generated from Mercury. At the same time, Mercury is imperfect as a metal: it is semi-generated and wanting in coagulation, which is the end of all metals. Up to the half-way point of their generation all metals are Mercury. Gold, for example is Mercury; but it loses the Mercurial nature by coagulation, and although the properties of Mercury are present in it, they are dead, for their vitality is destroyed by coagulation... </a:t>
            </a:r>
          </a:p>
          <a:p>
            <a:pPr eaLnBrk="1" hangingPunct="1"/>
            <a:r>
              <a:rPr lang="en-US" smtClean="0"/>
              <a:t>THE SECOND CANON. CONCERNING THE NATURE AND PROPERTIES OF JUPITER </a:t>
            </a:r>
          </a:p>
          <a:p>
            <a:pPr eaLnBrk="1" hangingPunct="1"/>
            <a:r>
              <a:rPr lang="en-US" smtClean="0"/>
              <a:t>In that which is manifest (that is to say, the body of Jupiter) the other six corporeal metals are spiritually concealed, but one more deeply and more tenaciously than another. Jupiter has nothing of a Quintessence in his composition, but is of the nature of the four elementaries. On this account his liquefaction is brought about by the application of a moderate fire, and, in like manner, he is coagulated by moderate cold. He has affinity with the liquefactions of all the other metals. For the more like he is to some nature, the more easily he is united thereto by conjunction. For the operation of those nearly allied is easier and more natural than of those which are remote.... The more remote, therefore, Jupiter is found to be from Mars and Venus, and the nearer Sol and Luna, the more "goldness" or "silveriness," if I may say so, it contains in his body, and the greater, stronger, more distinguished, and more true it is found than in some remote body... This, therefore, is a point which you, as an Alchemist, must seriously debate with yourself, how you can relegate Jupiter to a remote and abstruse place, which Sol and Luna occupy, and how, in turn, you can summon Sol and Luna from remote positions to a near place, where Jupiter is corporeally posited; so that, in the same way, Sol and Luna may also be present there corporeally before your eyes. For the transmutation of metals from imperfection to perfection there are several practical receipts. Mix the one with the other. Then again separate the one pure from the other. This is nothing else but the process of permutation, set in order by perfect alchemical labor. Note that Jupiter has much gold and not a little silver. Let Saturn and Luna be imposed on him, and of the rest Luna will be augmented. </a:t>
            </a:r>
          </a:p>
          <a:p>
            <a:pPr eaLnBrk="1" hangingPunct="1"/>
            <a:r>
              <a:rPr lang="en-US" smtClean="0"/>
              <a:t>THE THIRD CANON. CONCERNING MARS AND HIS PROPERTIES </a:t>
            </a:r>
          </a:p>
          <a:p>
            <a:pPr eaLnBrk="1" hangingPunct="1"/>
            <a:r>
              <a:rPr lang="en-US" smtClean="0"/>
              <a:t>The six occult metals have expelled the seventh from them, and have made it corporeal, leaving it little efficacy, and imposing on it great hardness and weight. This being the case, they have shaken off all their own strength of coagulation and hardness, which they manifest in this other body. On the contrary, they have retained in themselves their color and liquefaction, together with their nobility. It is very difficult and laborious for a prince or a king to be produced our of an unfit and common man. But Mars acquires dominion with strong and pugnacious hand, and seizes on the position of king. He should, however, be on his guard against snares, that he be not led captive suddenly and unexpectedly. It must also be considered by what method Mars may be able to take the place of king, and Sol and Luna, with Saturn, hold the place of Mars. </a:t>
            </a:r>
          </a:p>
          <a:p>
            <a:pPr eaLnBrk="1" hangingPunct="1"/>
            <a:r>
              <a:rPr lang="en-US" smtClean="0"/>
              <a:t>THE FOURTH CANON. CONCERNING VENUS AND ITS PROPERTIES </a:t>
            </a:r>
          </a:p>
          <a:p>
            <a:pPr eaLnBrk="1" hangingPunct="1"/>
            <a:r>
              <a:rPr lang="en-US" smtClean="0"/>
              <a:t>The other six metals have rendered Venus an extrinsical body by means of all their color and method of liquefaction. It may be necessary, in order to understand this, that we should show, by some examples, how a manifest thing may be rendered occult, and an occult thing rendered materially manifest by means of fire. Whatever is combustible can be naturally transmuted by fire from one form into another, namely, into lime, soot, ashes, glass, colors, stones, and earth. This last can again be reduced to many new metallic bodies. If a metal, too, be burnt, or rendered fragile by old rust, it can again acquire malleability by applications of fire. </a:t>
            </a:r>
          </a:p>
          <a:p>
            <a:pPr eaLnBrk="1" hangingPunct="1"/>
            <a:r>
              <a:rPr lang="en-US" smtClean="0"/>
              <a:t>THE FIFTH CANON. CONCERNING THE NATURE AND PROPERTIES OF SATURN. </a:t>
            </a:r>
          </a:p>
          <a:p>
            <a:pPr eaLnBrk="1" hangingPunct="1"/>
            <a:r>
              <a:rPr lang="en-US" smtClean="0"/>
              <a:t>Of his own nature Saturn speaks thus: the other six have cast me our as their examiner. They have thrust me forth from them and from a spiritual place. They have also added a corruptible body as a place of abode, so that I may be what they neither are nor desire to become. My six brothers are spiritual, and thence it ensues that so often as I am put in the fire they penetrate my body and, together with me, perish in the fire, Sol and Luna excepted... </a:t>
            </a:r>
          </a:p>
          <a:p>
            <a:pPr eaLnBrk="1" hangingPunct="1"/>
            <a:r>
              <a:rPr lang="en-US" smtClean="0"/>
              <a:t>THE SIXTH CANON. CONCERNING LUNA AND THE PROPERTIES THEREOF </a:t>
            </a:r>
          </a:p>
          <a:p>
            <a:pPr eaLnBrk="1" hangingPunct="1"/>
            <a:r>
              <a:rPr lang="en-US" smtClean="0"/>
              <a:t>The endeavor to make Saturn or Mars out of Luna involves no lighter or easier work than to make Luna, with great gain, out of Mercury, Jupiter, Mars, Venus, or Saturn. It is not useful to transmute what is perfect into what is imperfect, but the latter into the former. Nevertheless, it is well to know what is the material of Luna, or whence it proceeds. Who ever is not able to consider or find this out will neither be able to make Luna. It will be asked, What is Luna? It is among the seven metals which are spiritually concealed, itself the seventh, external, corporeal, and material. For this seventh always contains the six metals spiritually hidden in itself. And the six spiritual metals do not exist without one external and material metal. So also no corporeal metal can have place or essence without those six spiritual ones. The seven corporeal metals mix easily by means of liquefaction, but this mixture is not useful for making Sol or Luna. For in that mixture each metal remains in its own nature, or fixed in the fire, or flies from it. For example, mix, in any way you can, Mercury, Jupiter, Saturn, Mars, Venus, Sol, and Luna. It will not thence result that Sol and Luna will so change the other five that, by the agency of Sol and Luna, these will become Sol and Luna, For though all be liquefied into a single, mass, nevertheless each remains in its nature whatever it is. This is the judgment which must be passed on corporeal mixture... </a:t>
            </a:r>
          </a:p>
          <a:p>
            <a:pPr eaLnBrk="1" hangingPunct="1"/>
            <a:r>
              <a:rPr lang="en-US" smtClean="0"/>
              <a:t>A question may arise: If it be true that Luna and every metal derives its origin and is generated from the other six, what is then its property and its nature? To this we reply: From Saturn, Mercury, Jupiter, Mars, Venus, and Sol, nothing no other metal than Luna could be made. The cause is that each metal has two good virtues of the other six, of which altogether there are twelve. These are the spirit of Luna, which thus in a few words may be made known. Luna is composed of the six spiritual metals and their virtues, whereof each possesses two. Altogether, therefore, twelve are thus posited in one corporeal metal,... Luna has from the planet Mercury... its liquidity and bright white color. So Luna has from Jupiter... its white color and its great firmness in fire. Luna has from Mars...its hardness and its clear sound. Luna has from Venus ... its measure of coagulation and its malleability. From Saturn...its homogeneous body, with gravity. From Sol...its spotless purity and great constancy against the power of fire. Such is the knowledge of the natural exaltation and of the course of the spirit and body of Luna, with its composite nature and wisdom briefly summarized.... </a:t>
            </a:r>
          </a:p>
          <a:p>
            <a:pPr eaLnBrk="1" hangingPunct="1"/>
            <a:r>
              <a:rPr lang="en-US" smtClean="0"/>
              <a:t>THE SEVENTH CANON. CONCERNING THE NATURE OF SOL AND ITS PROPERTIES </a:t>
            </a:r>
          </a:p>
          <a:p>
            <a:pPr eaLnBrk="1" hangingPunct="1"/>
            <a:r>
              <a:rPr lang="en-US" smtClean="0"/>
              <a:t>The seventh after the six spiritual metals is corporeally Sol, which in itself is nothing but pure fire. What in out ward appearance is more beautiful, more brilliant, more clear and perceptible, a heavier, colder, or more homogeneous body to see? And it is easy to perceive the cause of this, namely, that it contains in itself the congelations of the other six metals, out of which it is made externally into one most compact body...The fire of Sol is of itself pure, not indeed alive, but hard, and so far shows the color of sulfur in that yellow and red are mixed therein in due proportion. The five cold metals are Jupiter, Mars, Saturn, Venus, and Luna, which assign to Sol their virtues; according to cold, the body itself; according to fire, color; according to dryness, solidity; according to humidity, weight ; and out of brightness, sound. But that god is not burned in the element of terrestrial fire, nor is even corrupted, is effected by the firmness of Sol. For one fire cannot burn another, or even consume it; but rather if fire be added to fire it is increased, and becomes more powerful in its operations. The celestial fire which flows to us on the earth from the Sun is not such a fire as there is in heaven, neither is it like that which exists upon the earth, but that celestial fire with us is cold and congealed, and it is the body of the Sun. Wherefore the Sun can no way be overcome by our fire. This only happens, that it is liquefied, like snow or ice, by that same celestial Sun. Fire, therefore, has not the power of burning fire, because the Sun is fire, which, dissolved in heaven, is coagulated with us. </a:t>
            </a:r>
          </a:p>
          <a:p>
            <a:pPr eaLnBrk="1" hangingPunct="1"/>
            <a:r>
              <a:rPr lang="en-US" smtClean="0"/>
              <a:t>The End of the Seven Canons </a:t>
            </a:r>
          </a:p>
          <a:p>
            <a:pPr eaLnBrk="1" hangingPunct="1"/>
            <a:r>
              <a:rPr lang="en-US" smtClean="0"/>
              <a:t>CERTAIN TREATISES AND APPENDICES ARISING OUT OF THE SEVEN CANONS </a:t>
            </a:r>
          </a:p>
          <a:p>
            <a:pPr eaLnBrk="1" hangingPunct="1"/>
            <a:r>
              <a:rPr lang="en-US" smtClean="0"/>
              <a:t>WHAT IS TO BE THOUGHT CONCERNING THE CONGELATION OF MERCURY </a:t>
            </a:r>
          </a:p>
          <a:p>
            <a:pPr eaLnBrk="1" hangingPunct="1"/>
            <a:r>
              <a:rPr lang="en-US" smtClean="0"/>
              <a:t>To mortify or congeal Mercury, and afterwards seek to turn it into Luna, and to sublimate it with great labor, is labor in vain, since it involves a dissipation of Sol and Luna existing therein. There is another method, far different and much more concise, whereby, with little waste of Mercury and less expenditure of toil, it is transmuted into Luna without congelation. Any one can at pleasure learn this art in Alchemy, since it is so simple and easy; and by it, in a short time, he could make any quantity of silver and gold. It is tedious to read long descriptions, and everybody wishes to be advised in straightforward words. Do this, then; proceed as follows, and you will have man. Wait awhile, I beg, while this process is described to you in a few words, and keep these words well digested, so that out of Saturn, Mercury , and Jupiter you may make Sol and Luna. There is not, nor ever will be, any art so easy to find out an d practice, and so effective in itself. The method of making Sol and Luna by Alchemy is so prompt that there is no more need of books, or of elaborate instruction, than there would be if one wished to write about last year's snow. </a:t>
            </a:r>
          </a:p>
          <a:p>
            <a:pPr eaLnBrk="1" hangingPunct="1"/>
            <a:r>
              <a:rPr lang="en-US" smtClean="0"/>
              <a:t>CONCERNING THE RECEIPTS OF ALCHEMY </a:t>
            </a:r>
          </a:p>
          <a:p>
            <a:pPr eaLnBrk="1" hangingPunct="1"/>
            <a:r>
              <a:rPr lang="en-US" smtClean="0"/>
              <a:t>What, then, shall we say about the receipts of Alchemy, and about the diversity of its vessels and instruments? These are furnaces, glasses, jars, waters, oils, limes, sulfurs, salts, salt-petres, alums, vitriols, chrysocollae, copper-greens, atraments, auri-pigments, fel vitri, ceruse, red earth, thucia, wax, lutum sapientiae, pounded glass, verdigris, soot, crocus of Mars, soap, crystal, arsenic, antimony, minium, elixir, lazarium, gold-leaf, salt-nitre, sal ammoniac, calamine stone, magnesia, bolus armenus, and many other things. Moreover, concerning preparations, putrefactions, digestions, probations, solutions, cementings, filtrations, reverberations, calcinations, graduations, rectifications, amalgamations, purgations, etc., with these alchemical books are crammed. Then, again, concerning herbs, roots, seeds, woods, stones, animals worms, bone dust, snail shells, other shells, and pitch. These and the like, where of there are work; since even if Sol and Luna could be made by them they rather hinder and delay than further one's purpose. But it is not from these-- to say the truth---that the Art of making Sol and Luna is to be learnt. So, then, all these things should be passed by, because they have no effect with the five metals, so far as Sol and Luna are concerned. Someone may ask, What, then, is this short and easy way, which involves no difficulty, and yet whereby Sol and Luna can be made? Our answer is, this has been fully and openly explained in the Seven Canons. It would be lost labor should one seek further to instruct one who does not understand these. It would be impossible to convince such a person that these matters could be so easily understood, but in an occult rater than in an open sense. </a:t>
            </a:r>
          </a:p>
          <a:p>
            <a:pPr eaLnBrk="1" hangingPunct="1"/>
            <a:r>
              <a:rPr lang="en-US" smtClean="0"/>
              <a:t>The art is this; After you have made heaven, or the sphere of Saturn, with its life to run over the earth, place it on all the planets, or such, one or more, as you wish, so that the portion of Luna may be the smallest. Let all run, until heaven, or Saturn, has entirely disappeared. Then all those planets will remain dead with their old corruptible bodies, having meanwhile obtained another new, perfect and incorruptible body. </a:t>
            </a:r>
          </a:p>
          <a:p>
            <a:pPr eaLnBrk="1" hangingPunct="1"/>
            <a:r>
              <a:rPr lang="en-US" smtClean="0"/>
              <a:t>That body is the spirit of heaven. From it these planets again receive a body and life, and live as before. Take this body from the life and the earth. Keep it. It is Sol and Luna. Here you have the Art altogether, clear and entire. If you do not yet understand it, or are not practiced therein, it is well. It is better that it should be kept concealed, and not made public. </a:t>
            </a:r>
          </a:p>
          <a:p>
            <a:pPr eaLnBrk="1" hangingPunct="1"/>
            <a:endParaRPr lang="en-US" smtClean="0"/>
          </a:p>
          <a:p>
            <a:pPr eaLnBrk="1" hangingPunct="1"/>
            <a:r>
              <a:rPr lang="en-US" smtClean="0"/>
              <a:t>http://dbhs.wvusd.k12.ca.us/webdocs/Chem-History/Paracelsus.html</a:t>
            </a:r>
          </a:p>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2A4DEA84-B295-4126-B13B-775981D9C6CD}" type="slidenum">
              <a:rPr lang="en-US"/>
              <a:pPr/>
              <a:t>139</a:t>
            </a:fld>
            <a:endParaRPr lang="en-US"/>
          </a:p>
        </p:txBody>
      </p:sp>
      <p:sp>
        <p:nvSpPr>
          <p:cNvPr id="489475" name="Rectangle 2"/>
          <p:cNvSpPr>
            <a:spLocks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B0F27BF9-2171-415A-BCC8-946AA15A1E3F}" type="slidenum">
              <a:rPr lang="en-US"/>
              <a:pPr/>
              <a:t>14</a:t>
            </a:fld>
            <a:endParaRPr lang="en-US"/>
          </a:p>
        </p:txBody>
      </p:sp>
      <p:sp>
        <p:nvSpPr>
          <p:cNvPr id="361475" name="Rectangle 2"/>
          <p:cNvSpPr>
            <a:spLocks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r>
              <a:rPr lang="en-US" smtClean="0"/>
              <a:t>It is important to realize that generalizations have limited use.  You can easily overextend a generalization so that it is of little use or it becomes incorrect.</a:t>
            </a:r>
          </a:p>
          <a:p>
            <a:pPr eaLnBrk="1" hangingPunct="1"/>
            <a:endParaRPr lang="en-US" smtClean="0"/>
          </a:p>
          <a:p>
            <a:pPr eaLnBrk="1" hangingPunct="1"/>
            <a:r>
              <a:rPr lang="en-US" smtClean="0"/>
              <a:t>Scientists must simplify explanations to make complex ideas more clear.  Exceptions always occur when you oversimplify.  Scientists must be willing to modify their explanations (theories) when new evidence is uncovered that contradicts their previous explanation.  A dogmatic approach, where a person is unwilling to change their ideas when new evidence is uncovered would be an example of bad science.</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1A5793AB-B97D-4CAD-AE2C-958E20E74AFC}" type="slidenum">
              <a:rPr lang="en-US"/>
              <a:pPr/>
              <a:t>140</a:t>
            </a:fld>
            <a:endParaRPr lang="en-US"/>
          </a:p>
        </p:txBody>
      </p:sp>
      <p:sp>
        <p:nvSpPr>
          <p:cNvPr id="490499" name="Rectangle 2"/>
          <p:cNvSpPr>
            <a:spLocks noChangeArrowheads="1" noTextEdit="1"/>
          </p:cNvSpPr>
          <p:nvPr>
            <p:ph type="sldImg"/>
          </p:nvPr>
        </p:nvSpPr>
        <p:spPr>
          <a:ln/>
        </p:spPr>
      </p:sp>
      <p:sp>
        <p:nvSpPr>
          <p:cNvPr id="490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30FFCE05-C932-4E8B-95A8-582BEEE4A45C}" type="slidenum">
              <a:rPr lang="en-US"/>
              <a:pPr/>
              <a:t>141</a:t>
            </a:fld>
            <a:endParaRPr lang="en-US"/>
          </a:p>
        </p:txBody>
      </p:sp>
      <p:sp>
        <p:nvSpPr>
          <p:cNvPr id="491523" name="Rectangle 2"/>
          <p:cNvSpPr>
            <a:spLocks noChangeArrowheads="1" noTextEdit="1"/>
          </p:cNvSpPr>
          <p:nvPr>
            <p:ph type="sldImg"/>
          </p:nvPr>
        </p:nvSpPr>
        <p:spPr>
          <a:ln/>
        </p:spPr>
      </p:sp>
      <p:sp>
        <p:nvSpPr>
          <p:cNvPr id="491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3E80C4D4-84D8-4549-AF6C-CF08A7FAF44E}" type="slidenum">
              <a:rPr lang="en-US"/>
              <a:pPr/>
              <a:t>142</a:t>
            </a:fld>
            <a:endParaRPr lang="en-US"/>
          </a:p>
        </p:txBody>
      </p:sp>
      <p:sp>
        <p:nvSpPr>
          <p:cNvPr id="492547" name="Rectangle 2"/>
          <p:cNvSpPr>
            <a:spLocks noChangeArrowheads="1" noTextEdit="1"/>
          </p:cNvSpPr>
          <p:nvPr>
            <p:ph type="sldImg"/>
          </p:nvPr>
        </p:nvSpPr>
        <p:spPr>
          <a:ln/>
        </p:spPr>
      </p:sp>
      <p:sp>
        <p:nvSpPr>
          <p:cNvPr id="492548" name="Rectangle 3"/>
          <p:cNvSpPr>
            <a:spLocks noGrp="1" noChangeArrowheads="1"/>
          </p:cNvSpPr>
          <p:nvPr>
            <p:ph type="body" idx="1"/>
          </p:nvPr>
        </p:nvSpPr>
        <p:spPr>
          <a:noFill/>
          <a:ln/>
        </p:spPr>
        <p:txBody>
          <a:bodyPr/>
          <a:lstStyle/>
          <a:p>
            <a:pPr eaLnBrk="1" hangingPunct="1"/>
            <a:r>
              <a:rPr lang="en-US" smtClean="0"/>
              <a:t>The identity of an element is determined by the number of protons in the nucleus of the atom.  To change one element into another element requires changing the nucleus of the atom.  Changing the nucleus of an atom can occur in nuclear reactions (e.g. nuclear power plants, atomic bombs) but not during chemical reactions.  In chemical reactions atoms are rearranged into new combination.  Atoms do not change from one element to another - only new combinations of atoms are formed.</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93AAC06E-5A95-484A-8705-1446D5398C5C}" type="slidenum">
              <a:rPr lang="en-US"/>
              <a:pPr/>
              <a:t>143</a:t>
            </a:fld>
            <a:endParaRPr lang="en-US"/>
          </a:p>
        </p:txBody>
      </p:sp>
      <p:sp>
        <p:nvSpPr>
          <p:cNvPr id="493571" name="Rectangle 2"/>
          <p:cNvSpPr>
            <a:spLocks noChangeArrowheads="1" noTextEdit="1"/>
          </p:cNvSpPr>
          <p:nvPr>
            <p:ph type="sldImg"/>
          </p:nvPr>
        </p:nvSpPr>
        <p:spPr>
          <a:ln/>
        </p:spPr>
      </p:sp>
      <p:sp>
        <p:nvSpPr>
          <p:cNvPr id="493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486FF9CC-12F4-46FC-A1D8-4CFBF2A9869C}" type="slidenum">
              <a:rPr lang="en-US"/>
              <a:pPr/>
              <a:t>144</a:t>
            </a:fld>
            <a:endParaRPr lang="en-US"/>
          </a:p>
        </p:txBody>
      </p:sp>
      <p:sp>
        <p:nvSpPr>
          <p:cNvPr id="494595" name="Rectangle 2"/>
          <p:cNvSpPr>
            <a:spLocks noChangeArrowheads="1" noTextEdit="1"/>
          </p:cNvSpPr>
          <p:nvPr>
            <p:ph type="sldImg"/>
          </p:nvPr>
        </p:nvSpPr>
        <p:spPr>
          <a:ln/>
        </p:spPr>
      </p:sp>
      <p:sp>
        <p:nvSpPr>
          <p:cNvPr id="494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AB22D597-978C-4A44-A186-4CDA940CE7A0}" type="slidenum">
              <a:rPr lang="en-US"/>
              <a:pPr/>
              <a:t>145</a:t>
            </a:fld>
            <a:endParaRPr lang="en-US"/>
          </a:p>
        </p:txBody>
      </p:sp>
      <p:sp>
        <p:nvSpPr>
          <p:cNvPr id="495619" name="Rectangle 2"/>
          <p:cNvSpPr>
            <a:spLocks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0A6BF17E-8D8F-4A74-85BB-F8DDCBC06AAD}" type="slidenum">
              <a:rPr lang="en-US"/>
              <a:pPr/>
              <a:t>146</a:t>
            </a:fld>
            <a:endParaRPr lang="en-US"/>
          </a:p>
        </p:txBody>
      </p:sp>
      <p:sp>
        <p:nvSpPr>
          <p:cNvPr id="496643" name="Rectangle 2"/>
          <p:cNvSpPr>
            <a:spLocks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1DA1E63A-A731-4AB1-9D05-96FAADF92411}" type="slidenum">
              <a:rPr lang="en-US"/>
              <a:pPr/>
              <a:t>147</a:t>
            </a:fld>
            <a:endParaRPr lang="en-US"/>
          </a:p>
        </p:txBody>
      </p:sp>
      <p:sp>
        <p:nvSpPr>
          <p:cNvPr id="497667" name="Rectangle 2"/>
          <p:cNvSpPr>
            <a:spLocks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78E8D16C-5523-4BE6-9967-2233CA095102}" type="slidenum">
              <a:rPr lang="en-US"/>
              <a:pPr/>
              <a:t>148</a:t>
            </a:fld>
            <a:endParaRPr lang="en-US"/>
          </a:p>
        </p:txBody>
      </p:sp>
      <p:sp>
        <p:nvSpPr>
          <p:cNvPr id="498691" name="Rectangle 2"/>
          <p:cNvSpPr>
            <a:spLocks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CD74931-A05D-4D9B-96EA-2569C636CD8C}" type="slidenum">
              <a:rPr lang="en-US"/>
              <a:pPr/>
              <a:t>149</a:t>
            </a:fld>
            <a:endParaRPr lang="en-US"/>
          </a:p>
        </p:txBody>
      </p:sp>
      <p:sp>
        <p:nvSpPr>
          <p:cNvPr id="499715" name="Rectangle 2"/>
          <p:cNvSpPr>
            <a:spLocks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C6422362-AA53-4BF0-BA16-A4479516627F}" type="slidenum">
              <a:rPr lang="en-US"/>
              <a:pPr/>
              <a:t>15</a:t>
            </a:fld>
            <a:endParaRPr lang="en-US"/>
          </a:p>
        </p:txBody>
      </p:sp>
      <p:sp>
        <p:nvSpPr>
          <p:cNvPr id="362499" name="Rectangle 2"/>
          <p:cNvSpPr>
            <a:spLocks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pPr eaLnBrk="1" hangingPunct="1"/>
            <a:r>
              <a:rPr lang="en-US" smtClean="0"/>
              <a:t>Our goal is to be able to do synthesis and evaluation of data.  We need to begin with simple fact and knowledge recall and build our way up the cognitive ladder.</a:t>
            </a:r>
          </a:p>
          <a:p>
            <a:pPr eaLnBrk="1" hangingPunct="1"/>
            <a:r>
              <a:rPr lang="en-US" smtClean="0"/>
              <a:t>This requires dedication, memorization, problem-solving and hard work.  You will fail at times and must not give up - continue learning and questioning your entire life.</a:t>
            </a:r>
          </a:p>
          <a:p>
            <a:pPr eaLnBrk="1" hangingPunct="1"/>
            <a:endParaRPr lang="en-US" smtClean="0"/>
          </a:p>
          <a:p>
            <a:pPr eaLnBrk="1" hangingPunct="1"/>
            <a:endParaRPr lang="en-US" smtClean="0"/>
          </a:p>
          <a:p>
            <a:pPr eaLnBrk="1" hangingPunct="1"/>
            <a:r>
              <a:rPr lang="en-US" smtClean="0"/>
              <a:t>Do you think there are "good chemicals" and "bad chemicals"?  If so, how do they differ?</a:t>
            </a:r>
          </a:p>
          <a:p>
            <a:pPr eaLnBrk="1" hangingPunct="1"/>
            <a:endParaRPr lang="en-US" smtClean="0"/>
          </a:p>
          <a:p>
            <a:pPr eaLnBrk="1" hangingPunct="1"/>
            <a:r>
              <a:rPr lang="en-US" smtClean="0"/>
              <a:t>Chemicals are not "good"  or "evil".  How we use them determines that.  </a:t>
            </a:r>
          </a:p>
          <a:p>
            <a:pPr eaLnBrk="1" hangingPunct="1"/>
            <a:r>
              <a:rPr lang="en-US" smtClean="0"/>
              <a:t>  e.g.  water to a man that is dehydrating in a desert is good  while holding someone under water for too long is evil (drowning them).</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489697DF-6CBB-4948-A4F3-8550EBDD2FE9}" type="slidenum">
              <a:rPr lang="en-US"/>
              <a:pPr/>
              <a:t>150</a:t>
            </a:fld>
            <a:endParaRPr lang="en-US"/>
          </a:p>
        </p:txBody>
      </p:sp>
      <p:sp>
        <p:nvSpPr>
          <p:cNvPr id="500739" name="Rectangle 2"/>
          <p:cNvSpPr>
            <a:spLocks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1F20ABD2-F9D9-40D7-9AE8-4714C77333A3}" type="slidenum">
              <a:rPr lang="en-US"/>
              <a:pPr/>
              <a:t>151</a:t>
            </a:fld>
            <a:endParaRPr lang="en-US"/>
          </a:p>
        </p:txBody>
      </p:sp>
      <p:sp>
        <p:nvSpPr>
          <p:cNvPr id="501763" name="Rectangle 2"/>
          <p:cNvSpPr>
            <a:spLocks noChangeArrowheads="1" noTextEdit="1"/>
          </p:cNvSpPr>
          <p:nvPr>
            <p:ph type="sldImg"/>
          </p:nvPr>
        </p:nvSpPr>
        <p:spPr>
          <a:ln/>
        </p:spPr>
      </p:sp>
      <p:sp>
        <p:nvSpPr>
          <p:cNvPr id="501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BC8071FF-0629-4397-BFBB-D4B130603AE9}" type="slidenum">
              <a:rPr lang="en-US"/>
              <a:pPr/>
              <a:t>152</a:t>
            </a:fld>
            <a:endParaRPr lang="en-US"/>
          </a:p>
        </p:txBody>
      </p:sp>
      <p:sp>
        <p:nvSpPr>
          <p:cNvPr id="502787" name="Rectangle 2"/>
          <p:cNvSpPr>
            <a:spLocks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5E26ED1C-BFFD-4AAF-9641-5F3A9CA8AF18}" type="slidenum">
              <a:rPr lang="en-US"/>
              <a:pPr/>
              <a:t>153</a:t>
            </a:fld>
            <a:endParaRPr lang="en-US"/>
          </a:p>
        </p:txBody>
      </p:sp>
      <p:sp>
        <p:nvSpPr>
          <p:cNvPr id="503811" name="Rectangle 2"/>
          <p:cNvSpPr>
            <a:spLocks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r>
              <a:rPr lang="en-US" smtClean="0"/>
              <a:t>The five areas of chemistry listed:  organic, inorganic, analytical, physical and biochemistry are the main areas of chemistry.  </a:t>
            </a:r>
          </a:p>
          <a:p>
            <a:pPr eaLnBrk="1" hangingPunct="1"/>
            <a:r>
              <a:rPr lang="en-US" smtClean="0"/>
              <a:t>Many people work as chemist in related fields – law, pharmaceutical, medical, agricultural, sales.  </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A8EA909C-CC63-40EC-A633-2CB6EACB99F0}" type="slidenum">
              <a:rPr lang="en-US"/>
              <a:pPr/>
              <a:t>154</a:t>
            </a:fld>
            <a:endParaRPr lang="en-US"/>
          </a:p>
        </p:txBody>
      </p:sp>
      <p:sp>
        <p:nvSpPr>
          <p:cNvPr id="504835" name="Rectangle 2"/>
          <p:cNvSpPr>
            <a:spLocks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320B5F01-A6C7-4029-AAB5-631F6F54A805}" type="slidenum">
              <a:rPr lang="en-US"/>
              <a:pPr/>
              <a:t>155</a:t>
            </a:fld>
            <a:endParaRPr lang="en-US"/>
          </a:p>
        </p:txBody>
      </p:sp>
      <p:sp>
        <p:nvSpPr>
          <p:cNvPr id="505859" name="Rectangle 2"/>
          <p:cNvSpPr>
            <a:spLocks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smtClean="0"/>
              <a:t>This slide shows what the typical person envisions when they are asked to tell you what a chemist looks like.  </a:t>
            </a:r>
          </a:p>
          <a:p>
            <a:pPr eaLnBrk="1" hangingPunct="1"/>
            <a:endParaRPr lang="en-US" smtClean="0"/>
          </a:p>
          <a:p>
            <a:pPr eaLnBrk="1" hangingPunct="1"/>
            <a:r>
              <a:rPr lang="en-US" smtClean="0"/>
              <a:t>This stereotypical view is not accurate.  </a:t>
            </a:r>
          </a:p>
          <a:p>
            <a:pPr eaLnBrk="1" hangingPunct="1"/>
            <a:endParaRPr lang="en-US" smtClean="0"/>
          </a:p>
          <a:p>
            <a:pPr eaLnBrk="1" hangingPunct="1"/>
            <a:r>
              <a:rPr lang="en-US" smtClean="0"/>
              <a:t>Chemists come from all walks of life and are male and female.  </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B4789EAA-ABDA-43BC-9063-A5A11C4F185C}" type="slidenum">
              <a:rPr lang="en-US"/>
              <a:pPr/>
              <a:t>156</a:t>
            </a:fld>
            <a:endParaRPr lang="en-US"/>
          </a:p>
        </p:txBody>
      </p:sp>
      <p:sp>
        <p:nvSpPr>
          <p:cNvPr id="506883" name="Rectangle 2"/>
          <p:cNvSpPr>
            <a:spLocks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r>
              <a:rPr lang="en-US" smtClean="0"/>
              <a:t>Food science technician, </a:t>
            </a:r>
          </a:p>
          <a:p>
            <a:pPr eaLnBrk="1" hangingPunct="1"/>
            <a:r>
              <a:rPr lang="en-US" smtClean="0"/>
              <a:t>Toxicologist, </a:t>
            </a:r>
          </a:p>
          <a:p>
            <a:pPr eaLnBrk="1" hangingPunct="1"/>
            <a:r>
              <a:rPr lang="en-US" smtClean="0"/>
              <a:t>Forensic chemist, </a:t>
            </a:r>
          </a:p>
          <a:p>
            <a:pPr eaLnBrk="1" hangingPunct="1"/>
            <a:r>
              <a:rPr lang="en-US" smtClean="0"/>
              <a:t>Nuclear medicine technologist, </a:t>
            </a:r>
          </a:p>
          <a:p>
            <a:pPr eaLnBrk="1" hangingPunct="1"/>
            <a:r>
              <a:rPr lang="en-US" smtClean="0"/>
              <a:t>Firefighter, </a:t>
            </a:r>
          </a:p>
          <a:p>
            <a:pPr eaLnBrk="1" hangingPunct="1"/>
            <a:r>
              <a:rPr lang="en-US" smtClean="0"/>
              <a:t>Pharmacist are other careers for chemists!</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7580D15D-67D7-4354-890D-7C83B25A37BE}" type="slidenum">
              <a:rPr lang="en-US"/>
              <a:pPr/>
              <a:t>157</a:t>
            </a:fld>
            <a:endParaRPr lang="en-US"/>
          </a:p>
        </p:txBody>
      </p:sp>
      <p:sp>
        <p:nvSpPr>
          <p:cNvPr id="507907" name="Rectangle 2"/>
          <p:cNvSpPr>
            <a:spLocks noChangeArrowheads="1" noTextEdit="1"/>
          </p:cNvSpPr>
          <p:nvPr>
            <p:ph type="sldImg"/>
          </p:nvPr>
        </p:nvSpPr>
        <p:spPr>
          <a:ln/>
        </p:spPr>
      </p:sp>
      <p:sp>
        <p:nvSpPr>
          <p:cNvPr id="507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A92BDDD4-F926-44D7-BDA6-18238FD90C9A}" type="slidenum">
              <a:rPr lang="en-US"/>
              <a:pPr/>
              <a:t>159</a:t>
            </a:fld>
            <a:endParaRPr lang="en-US"/>
          </a:p>
        </p:txBody>
      </p:sp>
      <p:sp>
        <p:nvSpPr>
          <p:cNvPr id="508931" name="Rectangle 2"/>
          <p:cNvSpPr>
            <a:spLocks noChangeArrowheads="1" noTextEdit="1"/>
          </p:cNvSpPr>
          <p:nvPr>
            <p:ph type="sldImg"/>
          </p:nvPr>
        </p:nvSpPr>
        <p:spPr>
          <a:ln/>
        </p:spPr>
      </p:sp>
      <p:sp>
        <p:nvSpPr>
          <p:cNvPr id="508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48236FF7-A96B-47B3-AE64-21D4963B7FFD}" type="slidenum">
              <a:rPr lang="en-US"/>
              <a:pPr/>
              <a:t>160</a:t>
            </a:fld>
            <a:endParaRPr lang="en-US"/>
          </a:p>
        </p:txBody>
      </p:sp>
      <p:sp>
        <p:nvSpPr>
          <p:cNvPr id="509955" name="Rectangle 2"/>
          <p:cNvSpPr>
            <a:spLocks noChangeArrowheads="1" noTextEdit="1"/>
          </p:cNvSpPr>
          <p:nvPr>
            <p:ph type="sldImg"/>
          </p:nvPr>
        </p:nvSpPr>
        <p:spPr>
          <a:ln/>
        </p:spPr>
      </p:sp>
      <p:sp>
        <p:nvSpPr>
          <p:cNvPr id="509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67315E08-240F-4657-B9C6-D5029E596943}" type="slidenum">
              <a:rPr lang="en-US"/>
              <a:pPr/>
              <a:t>16</a:t>
            </a:fld>
            <a:endParaRPr lang="en-US"/>
          </a:p>
        </p:txBody>
      </p:sp>
      <p:sp>
        <p:nvSpPr>
          <p:cNvPr id="363523" name="Rectangle 2"/>
          <p:cNvSpPr>
            <a:spLocks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r>
              <a:rPr lang="en-US" smtClean="0"/>
              <a:t>Use this slide to explain why farmers rotate crops from one year to the next.  In the mid-west of the United States farmers will plant corn one year and soybeans the next year.  </a:t>
            </a:r>
          </a:p>
          <a:p>
            <a:pPr eaLnBrk="1" hangingPunct="1"/>
            <a:r>
              <a:rPr lang="en-US" smtClean="0"/>
              <a:t>Corn requires a large amount of nitrogen whereas soybeans replace nitrogen in the soil (nitrogen fixation).</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B3A16CD7-4888-493E-BD26-2A460F1E0E37}" type="slidenum">
              <a:rPr lang="en-US"/>
              <a:pPr/>
              <a:t>161</a:t>
            </a:fld>
            <a:endParaRPr lang="en-US"/>
          </a:p>
        </p:txBody>
      </p:sp>
      <p:sp>
        <p:nvSpPr>
          <p:cNvPr id="510979" name="Rectangle 2"/>
          <p:cNvSpPr>
            <a:spLocks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FB954AB0-BB85-4B13-8110-68CDF7A8B0FB}" type="slidenum">
              <a:rPr lang="en-US"/>
              <a:pPr/>
              <a:t>162</a:t>
            </a:fld>
            <a:endParaRPr lang="en-US"/>
          </a:p>
        </p:txBody>
      </p:sp>
      <p:sp>
        <p:nvSpPr>
          <p:cNvPr id="512003" name="Rectangle 2"/>
          <p:cNvSpPr>
            <a:spLocks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r>
              <a:rPr lang="en-US" smtClean="0"/>
              <a:t>A CAREER IN THE FIELD OF CHEMISTRY</a:t>
            </a:r>
          </a:p>
          <a:p>
            <a:pPr eaLnBrk="1" hangingPunct="1"/>
            <a:endParaRPr lang="en-US" smtClean="0"/>
          </a:p>
          <a:p>
            <a:pPr eaLnBrk="1" hangingPunct="1"/>
            <a:r>
              <a:rPr lang="en-US" b="1" smtClean="0"/>
              <a:t>Research Chemist</a:t>
            </a:r>
            <a:r>
              <a:rPr lang="en-US" smtClean="0"/>
              <a:t> – discover new products and materials </a:t>
            </a:r>
          </a:p>
          <a:p>
            <a:pPr eaLnBrk="1" hangingPunct="1"/>
            <a:r>
              <a:rPr lang="en-US" smtClean="0"/>
              <a:t>	e.g. “mole money”</a:t>
            </a:r>
          </a:p>
          <a:p>
            <a:pPr eaLnBrk="1" hangingPunct="1"/>
            <a:r>
              <a:rPr lang="en-US" smtClean="0"/>
              <a:t>	For every new pharmaceutical drug that makes it to market, 10,000 other compounds don’t.</a:t>
            </a:r>
          </a:p>
          <a:p>
            <a:pPr eaLnBrk="1" hangingPunct="1"/>
            <a:r>
              <a:rPr lang="en-US" smtClean="0"/>
              <a:t>	A new drug requires on average. 10 years of  research and development (R &amp; D).</a:t>
            </a:r>
          </a:p>
          <a:p>
            <a:pPr eaLnBrk="1" hangingPunct="1"/>
            <a:r>
              <a:rPr lang="en-US" smtClean="0"/>
              <a:t>	Education:  PhD, masters or bachelors degree.</a:t>
            </a:r>
          </a:p>
          <a:p>
            <a:pPr eaLnBrk="1" hangingPunct="1"/>
            <a:endParaRPr lang="en-US" smtClean="0"/>
          </a:p>
          <a:p>
            <a:pPr eaLnBrk="1" hangingPunct="1"/>
            <a:r>
              <a:rPr lang="en-US" b="1" smtClean="0"/>
              <a:t>Chemists who work in Development</a:t>
            </a:r>
            <a:r>
              <a:rPr lang="en-US" smtClean="0"/>
              <a:t> – design large-scale production equipment and facilities for the manufacture of products and materials.</a:t>
            </a:r>
          </a:p>
          <a:p>
            <a:pPr eaLnBrk="1" hangingPunct="1"/>
            <a:r>
              <a:rPr lang="en-US" smtClean="0"/>
              <a:t>		Education:  Bachelors or Associates degree</a:t>
            </a:r>
          </a:p>
          <a:p>
            <a:pPr eaLnBrk="1" hangingPunct="1"/>
            <a:endParaRPr lang="en-US" smtClean="0"/>
          </a:p>
          <a:p>
            <a:pPr eaLnBrk="1" hangingPunct="1"/>
            <a:r>
              <a:rPr lang="en-US" b="1" smtClean="0"/>
              <a:t>Production chemists and technicians</a:t>
            </a:r>
            <a:r>
              <a:rPr lang="en-US" smtClean="0"/>
              <a:t> – monitor production processes to ensure that manufactured products 	meet quality standards.  </a:t>
            </a:r>
          </a:p>
          <a:p>
            <a:pPr eaLnBrk="1" hangingPunct="1"/>
            <a:r>
              <a:rPr lang="en-US" smtClean="0"/>
              <a:t>		Education:  Bachelors or Associates degree (doesn’t need to be in chemistry).</a:t>
            </a:r>
          </a:p>
          <a:p>
            <a:pPr eaLnBrk="1" hangingPunct="1"/>
            <a:r>
              <a:rPr lang="en-US" smtClean="0"/>
              <a:t>	</a:t>
            </a:r>
            <a:endParaRPr lang="en-US" b="1"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0F705B40-6582-4814-91C0-F5EC2028BE40}" type="slidenum">
              <a:rPr lang="en-US"/>
              <a:pPr/>
              <a:t>163</a:t>
            </a:fld>
            <a:endParaRPr lang="en-US"/>
          </a:p>
        </p:txBody>
      </p:sp>
      <p:sp>
        <p:nvSpPr>
          <p:cNvPr id="513027" name="Rectangle 2"/>
          <p:cNvSpPr>
            <a:spLocks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r>
              <a:rPr lang="en-US" smtClean="0"/>
              <a:t>http://www.news.utoronto.ca/img/2006/forum060626.jpg</a:t>
            </a:r>
          </a:p>
          <a:p>
            <a:pPr eaLnBrk="1" hangingPunct="1"/>
            <a:r>
              <a:rPr lang="en-US" smtClean="0"/>
              <a:t>http://www.patent01450.com/images/Patent01450_GPatentCover.gif</a:t>
            </a:r>
          </a:p>
          <a:p>
            <a:pPr eaLnBrk="1" hangingPunct="1"/>
            <a:r>
              <a:rPr lang="en-US" smtClean="0"/>
              <a:t>http://www.engineering.uoit.ca/img/software_images.jpg</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CD8E869A-19E7-49BA-B0EC-D7E9A8DE0A3F}" type="slidenum">
              <a:rPr lang="en-US"/>
              <a:pPr/>
              <a:t>164</a:t>
            </a:fld>
            <a:endParaRPr lang="en-US"/>
          </a:p>
        </p:txBody>
      </p:sp>
      <p:sp>
        <p:nvSpPr>
          <p:cNvPr id="514051" name="Rectangle 2"/>
          <p:cNvSpPr>
            <a:spLocks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964795EA-73DF-414D-A6E4-AC68F42BA666}" type="slidenum">
              <a:rPr lang="en-US"/>
              <a:pPr/>
              <a:t>165</a:t>
            </a:fld>
            <a:endParaRPr lang="en-US"/>
          </a:p>
        </p:txBody>
      </p:sp>
      <p:sp>
        <p:nvSpPr>
          <p:cNvPr id="515075" name="Rectangle 2"/>
          <p:cNvSpPr>
            <a:spLocks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60CF605B-3059-49BF-A902-EA57F00F7C3F}" type="slidenum">
              <a:rPr lang="en-US"/>
              <a:pPr/>
              <a:t>166</a:t>
            </a:fld>
            <a:endParaRPr lang="en-US"/>
          </a:p>
        </p:txBody>
      </p:sp>
      <p:sp>
        <p:nvSpPr>
          <p:cNvPr id="516099" name="Rectangle 2"/>
          <p:cNvSpPr>
            <a:spLocks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6E96A7E9-2D9A-458E-9843-0C75ED7F1602}" type="slidenum">
              <a:rPr lang="en-US"/>
              <a:pPr/>
              <a:t>167</a:t>
            </a:fld>
            <a:endParaRPr lang="en-US"/>
          </a:p>
        </p:txBody>
      </p:sp>
      <p:sp>
        <p:nvSpPr>
          <p:cNvPr id="517123" name="Rectangle 2"/>
          <p:cNvSpPr>
            <a:spLocks noChangeArrowheads="1" noTextEdit="1"/>
          </p:cNvSpPr>
          <p:nvPr>
            <p:ph type="sldImg"/>
          </p:nvPr>
        </p:nvSpPr>
        <p:spPr>
          <a:ln/>
        </p:spPr>
      </p:sp>
      <p:sp>
        <p:nvSpPr>
          <p:cNvPr id="517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64B1B805-52A7-4FDF-9852-24DB3BBA6DD0}" type="slidenum">
              <a:rPr lang="en-US"/>
              <a:pPr/>
              <a:t>168</a:t>
            </a:fld>
            <a:endParaRPr lang="en-US"/>
          </a:p>
        </p:txBody>
      </p:sp>
      <p:sp>
        <p:nvSpPr>
          <p:cNvPr id="518147" name="Rectangle 2"/>
          <p:cNvSpPr>
            <a:spLocks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r>
              <a:rPr lang="en-US" smtClean="0"/>
              <a:t>State Crime Lab - Forensics Division (Springfield and Champaign, Illinois)</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DD80A87C-B978-4E52-9EBE-CAD782843BB4}" type="slidenum">
              <a:rPr lang="en-US"/>
              <a:pPr/>
              <a:t>169</a:t>
            </a:fld>
            <a:endParaRPr lang="en-US"/>
          </a:p>
        </p:txBody>
      </p:sp>
      <p:sp>
        <p:nvSpPr>
          <p:cNvPr id="519171" name="Rectangle 2"/>
          <p:cNvSpPr>
            <a:spLocks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AE557710-A3E4-4010-86A0-F1BCCA6B3BE2}" type="slidenum">
              <a:rPr lang="en-US"/>
              <a:pPr/>
              <a:t>170</a:t>
            </a:fld>
            <a:endParaRPr lang="en-US"/>
          </a:p>
        </p:txBody>
      </p:sp>
      <p:sp>
        <p:nvSpPr>
          <p:cNvPr id="520195" name="Rectangle 2"/>
          <p:cNvSpPr>
            <a:spLocks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r>
              <a:rPr lang="en-US" smtClean="0"/>
              <a:t>http://2make-money.biz/images/money344.jpg</a:t>
            </a:r>
          </a:p>
          <a:p>
            <a:pPr eaLnBrk="1" hangingPunct="1"/>
            <a:r>
              <a:rPr lang="en-US" smtClean="0"/>
              <a:t>http://www.mademind.com/wp-content/uploads/2007/09/money.jpg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8832CB26-D906-4E06-B1DB-AFEEB2608FB8}" type="slidenum">
              <a:rPr lang="en-US"/>
              <a:pPr/>
              <a:t>17</a:t>
            </a:fld>
            <a:endParaRPr lang="en-US"/>
          </a:p>
        </p:txBody>
      </p:sp>
      <p:sp>
        <p:nvSpPr>
          <p:cNvPr id="364547" name="Rectangle 2"/>
          <p:cNvSpPr>
            <a:spLocks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r>
              <a:rPr lang="en-US" smtClean="0"/>
              <a:t>Right graph shows that plants need many micronutrients for germination and then need primarily nitrogen, phosphorous and potassium for plant growth. </a:t>
            </a:r>
          </a:p>
          <a:p>
            <a:pPr eaLnBrk="1" hangingPunct="1"/>
            <a:r>
              <a:rPr lang="en-US" smtClean="0"/>
              <a:t> N, P, and K are the three ingredients in a bag of fertilizer (e.g.  9-12-3)</a:t>
            </a:r>
          </a:p>
          <a:p>
            <a:pPr eaLnBrk="1" hangingPunct="1"/>
            <a:endParaRPr lang="en-US" smtClean="0"/>
          </a:p>
          <a:p>
            <a:pPr eaLnBrk="1" hangingPunct="1"/>
            <a:r>
              <a:rPr lang="en-US" smtClean="0"/>
              <a:t>Left graph shows that absorption of nutrients is dependant on pH.  Most plants require slightly alkaline soil for absorption of elements.  </a:t>
            </a:r>
          </a:p>
          <a:p>
            <a:pPr eaLnBrk="1" hangingPunct="1"/>
            <a:r>
              <a:rPr lang="en-US" smtClean="0"/>
              <a:t>Highly acidic soil doesn't absorb minerals very well.  For this reason, farmers often apply lime (a base) to the soil to raise the pH &gt; 7.</a:t>
            </a:r>
          </a:p>
          <a:p>
            <a:pPr eaLnBrk="1" hangingPunct="1"/>
            <a:endParaRPr lang="en-US" smtClean="0"/>
          </a:p>
          <a:p>
            <a:pPr eaLnBrk="1" hangingPunct="1"/>
            <a:r>
              <a:rPr lang="en-US" smtClean="0"/>
              <a:t>http://www.ecofriend.org/images/soybean.jpg</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p:spPr>
        <p:txBody>
          <a:bodyPr/>
          <a:lstStyle/>
          <a:p>
            <a:fld id="{3E201E70-627F-41AD-ADF7-A5B848A77EF1}" type="slidenum">
              <a:rPr lang="en-US"/>
              <a:pPr/>
              <a:t>171</a:t>
            </a:fld>
            <a:endParaRPr lang="en-US"/>
          </a:p>
        </p:txBody>
      </p:sp>
      <p:sp>
        <p:nvSpPr>
          <p:cNvPr id="521219" name="Rectangle 2"/>
          <p:cNvSpPr>
            <a:spLocks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F011031C-D98E-472C-8BC0-BB326E2CBFEA}" type="slidenum">
              <a:rPr lang="en-US"/>
              <a:pPr/>
              <a:t>172</a:t>
            </a:fld>
            <a:endParaRPr lang="en-US"/>
          </a:p>
        </p:txBody>
      </p:sp>
      <p:sp>
        <p:nvSpPr>
          <p:cNvPr id="522243" name="Rectangle 2"/>
          <p:cNvSpPr>
            <a:spLocks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r>
              <a:rPr lang="en-US" b="1" smtClean="0"/>
              <a:t>Video 01: World of Chemistry</a:t>
            </a:r>
            <a:r>
              <a:rPr lang="en-US" smtClean="0"/>
              <a:t/>
            </a:r>
            <a:br>
              <a:rPr lang="en-US" smtClean="0"/>
            </a:br>
            <a:r>
              <a:rPr lang="en-US" smtClean="0"/>
              <a:t>The relationships of chemistry to the other sciences and to everyday life are presented. (added 2006/10/08)</a:t>
            </a:r>
            <a:br>
              <a:rPr lang="en-US" smtClean="0"/>
            </a:br>
            <a:r>
              <a:rPr lang="en-US" smtClean="0"/>
              <a:t>World of Chemistry </a:t>
            </a:r>
            <a:r>
              <a:rPr lang="en-US" b="1" smtClean="0"/>
              <a:t>&gt;</a:t>
            </a:r>
            <a:r>
              <a:rPr lang="en-US" smtClean="0"/>
              <a:t> http://www.learner.org/vod/vod_window.html?pid=793 </a:t>
            </a:r>
          </a:p>
          <a:p>
            <a:pPr eaLnBrk="1" hangingPunct="1"/>
            <a:endParaRPr lang="en-US" smtClean="0"/>
          </a:p>
          <a:p>
            <a:pPr eaLnBrk="1" hangingPunct="1"/>
            <a:r>
              <a:rPr lang="en-US" smtClean="0">
                <a:solidFill>
                  <a:srgbClr val="000000"/>
                </a:solidFill>
              </a:rPr>
              <a:t>Journey through the exciting world of chemistry with Nobel laureate Roald Hoffman as your guide.  </a:t>
            </a:r>
          </a:p>
          <a:p>
            <a:pPr eaLnBrk="1" hangingPunct="1"/>
            <a:r>
              <a:rPr lang="en-US" smtClean="0">
                <a:solidFill>
                  <a:srgbClr val="000000"/>
                </a:solidFill>
              </a:rPr>
              <a:t>The foundations of chemical structures and their behavior are explored through computer animation, </a:t>
            </a:r>
          </a:p>
          <a:p>
            <a:pPr eaLnBrk="1" hangingPunct="1"/>
            <a:r>
              <a:rPr lang="en-US" smtClean="0">
                <a:solidFill>
                  <a:srgbClr val="000000"/>
                </a:solidFill>
              </a:rPr>
              <a:t>demonstrations, and on-site footage at working industrial and research labs.  Distinguished scientists </a:t>
            </a:r>
          </a:p>
          <a:p>
            <a:pPr eaLnBrk="1" hangingPunct="1"/>
            <a:r>
              <a:rPr lang="en-US" smtClean="0">
                <a:solidFill>
                  <a:srgbClr val="000000"/>
                </a:solidFill>
              </a:rPr>
              <a:t>discuss yesterday’s breakthroughs and today’s challenged.  </a:t>
            </a:r>
          </a:p>
          <a:p>
            <a:pPr eaLnBrk="1" hangingPunct="1"/>
            <a:r>
              <a:rPr lang="en-US" smtClean="0">
                <a:solidFill>
                  <a:srgbClr val="000000"/>
                </a:solidFill>
              </a:rPr>
              <a:t> </a:t>
            </a:r>
          </a:p>
          <a:p>
            <a:pPr eaLnBrk="1" hangingPunct="1"/>
            <a:r>
              <a:rPr lang="en-US" smtClean="0">
                <a:solidFill>
                  <a:srgbClr val="000000"/>
                </a:solidFill>
              </a:rPr>
              <a:t>Produced by the University of Maryland and the Educational Film Center.  </a:t>
            </a:r>
          </a:p>
          <a:p>
            <a:pPr eaLnBrk="1" hangingPunct="1"/>
            <a:r>
              <a:rPr lang="en-US" smtClean="0">
                <a:solidFill>
                  <a:srgbClr val="000000"/>
                </a:solidFill>
              </a:rPr>
              <a:t>Released on cassette:  Fall 1989     The Annenberg/ / CPB Collection  1-800-LEARNER</a:t>
            </a:r>
          </a:p>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628FE2F1-B83C-4422-9958-73CE682BC358}" type="slidenum">
              <a:rPr lang="en-US"/>
              <a:pPr/>
              <a:t>173</a:t>
            </a:fld>
            <a:endParaRPr lang="en-US"/>
          </a:p>
        </p:txBody>
      </p:sp>
      <p:sp>
        <p:nvSpPr>
          <p:cNvPr id="523267" name="Rectangle 2"/>
          <p:cNvSpPr>
            <a:spLocks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AB6FBB55-F836-44F3-968A-383F23E4C962}" type="slidenum">
              <a:rPr lang="en-US"/>
              <a:pPr/>
              <a:t>174</a:t>
            </a:fld>
            <a:endParaRPr lang="en-US"/>
          </a:p>
        </p:txBody>
      </p:sp>
      <p:sp>
        <p:nvSpPr>
          <p:cNvPr id="524291" name="Rectangle 2"/>
          <p:cNvSpPr>
            <a:spLocks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smtClean="0"/>
              <a:t>http://antoine.frostburg.edu/chem/senese/101/measurement/slides/sld002.htm</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DE89DD0E-5D44-4DEE-B448-5BB7089A8E80}" type="slidenum">
              <a:rPr lang="en-US"/>
              <a:pPr/>
              <a:t>175</a:t>
            </a:fld>
            <a:endParaRPr lang="en-US"/>
          </a:p>
        </p:txBody>
      </p:sp>
      <p:sp>
        <p:nvSpPr>
          <p:cNvPr id="525315" name="Rectangle 2"/>
          <p:cNvSpPr>
            <a:spLocks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1279C144-7125-47C6-A44E-EF284FCFE18E}" type="slidenum">
              <a:rPr lang="en-US"/>
              <a:pPr/>
              <a:t>176</a:t>
            </a:fld>
            <a:endParaRPr lang="en-US"/>
          </a:p>
        </p:txBody>
      </p:sp>
      <p:sp>
        <p:nvSpPr>
          <p:cNvPr id="526339" name="Rectangle 2"/>
          <p:cNvSpPr>
            <a:spLocks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105E9C50-3B85-4483-B8B7-C1606940F131}" type="slidenum">
              <a:rPr lang="en-US"/>
              <a:pPr/>
              <a:t>177</a:t>
            </a:fld>
            <a:endParaRPr lang="en-US"/>
          </a:p>
        </p:txBody>
      </p:sp>
      <p:sp>
        <p:nvSpPr>
          <p:cNvPr id="527363" name="Rectangle 2"/>
          <p:cNvSpPr>
            <a:spLocks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75C28592-A7BD-4D20-9554-C96168049313}" type="slidenum">
              <a:rPr lang="en-US"/>
              <a:pPr/>
              <a:t>178</a:t>
            </a:fld>
            <a:endParaRPr lang="en-US"/>
          </a:p>
        </p:txBody>
      </p:sp>
      <p:sp>
        <p:nvSpPr>
          <p:cNvPr id="528387" name="Rectangle 2"/>
          <p:cNvSpPr>
            <a:spLocks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p>
            <a:fld id="{DF0A0A3A-A9B9-4E8A-AF98-48C58E3C5FC4}" type="slidenum">
              <a:rPr lang="en-US"/>
              <a:pPr/>
              <a:t>179</a:t>
            </a:fld>
            <a:endParaRPr lang="en-US"/>
          </a:p>
        </p:txBody>
      </p:sp>
      <p:sp>
        <p:nvSpPr>
          <p:cNvPr id="529411" name="Rectangle 2"/>
          <p:cNvSpPr>
            <a:spLocks noChangeArrowheads="1" noTextEdit="1"/>
          </p:cNvSpPr>
          <p:nvPr>
            <p:ph type="sldImg"/>
          </p:nvPr>
        </p:nvSpPr>
        <p:spPr>
          <a:ln/>
        </p:spPr>
      </p:sp>
      <p:sp>
        <p:nvSpPr>
          <p:cNvPr id="529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p>
            <a:fld id="{5513CDEB-48FB-4A5E-99CF-4256AEF2D62F}" type="slidenum">
              <a:rPr lang="en-US"/>
              <a:pPr/>
              <a:t>180</a:t>
            </a:fld>
            <a:endParaRPr lang="en-US"/>
          </a:p>
        </p:txBody>
      </p:sp>
      <p:sp>
        <p:nvSpPr>
          <p:cNvPr id="530435" name="Rectangle 2"/>
          <p:cNvSpPr>
            <a:spLocks noChangeArrowheads="1" noTextEdit="1"/>
          </p:cNvSpPr>
          <p:nvPr>
            <p:ph type="sldImg"/>
          </p:nvPr>
        </p:nvSpPr>
        <p:spPr>
          <a:ln/>
        </p:spPr>
      </p:sp>
      <p:sp>
        <p:nvSpPr>
          <p:cNvPr id="530436" name="Rectangle 3"/>
          <p:cNvSpPr>
            <a:spLocks noGrp="1" noChangeArrowheads="1"/>
          </p:cNvSpPr>
          <p:nvPr>
            <p:ph type="body" idx="1"/>
          </p:nvPr>
        </p:nvSpPr>
        <p:spPr>
          <a:noFill/>
          <a:ln/>
        </p:spPr>
        <p:txBody>
          <a:bodyPr/>
          <a:lstStyle/>
          <a:p>
            <a:pPr eaLnBrk="1" hangingPunct="1"/>
            <a:r>
              <a:rPr lang="en-US" smtClean="0"/>
              <a:t>Hopefully, students will realize this data makes no sense.  As temperature increase – the volume of a gas increases.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9B879633-8F3D-4379-A954-0EBFB231C7DD}" type="slidenum">
              <a:rPr lang="en-US"/>
              <a:pPr/>
              <a:t>18</a:t>
            </a:fld>
            <a:endParaRPr lang="en-US"/>
          </a:p>
        </p:txBody>
      </p:sp>
      <p:sp>
        <p:nvSpPr>
          <p:cNvPr id="365571" name="Rectangle 2"/>
          <p:cNvSpPr>
            <a:spLocks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r>
              <a:rPr lang="en-US" smtClean="0"/>
              <a:t>     Some of you may ask the question “Why do I have to study chemistry?  I don’t plan to be a chemist when I grow up!”  </a:t>
            </a:r>
          </a:p>
          <a:p>
            <a:pPr eaLnBrk="1" hangingPunct="1"/>
            <a:endParaRPr lang="en-US" smtClean="0"/>
          </a:p>
          <a:p>
            <a:pPr eaLnBrk="1" hangingPunct="1"/>
            <a:r>
              <a:rPr lang="en-US" smtClean="0"/>
              <a:t>My intention is not to make you into a chemist in one year.  I want to explain some of the concepts fundamental to chemistry.  This will help to to learn about the world around you – and may even help you later in life.   In learning chemistry, you will be required to do many things (listed on the slide).  These are skills that you must use in the ‘real-world’ everyday.  Your problem solving, math and organizational skills will improve by studying chemistry.  </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6B24BEF6-C9CE-4484-BD2A-8ED47C80BA40}" type="slidenum">
              <a:rPr lang="en-US"/>
              <a:pPr/>
              <a:t>181</a:t>
            </a:fld>
            <a:endParaRPr lang="en-US"/>
          </a:p>
        </p:txBody>
      </p:sp>
      <p:sp>
        <p:nvSpPr>
          <p:cNvPr id="531459" name="Rectangle 2"/>
          <p:cNvSpPr>
            <a:spLocks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r>
              <a:rPr lang="en-US" smtClean="0"/>
              <a:t>Hopefully, students will realize this data makes no sense.  As temperature increase – the volume of a gas increases.</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p>
            <a:fld id="{BA430680-E2A8-499D-8DEC-75271E3A191E}" type="slidenum">
              <a:rPr lang="en-US"/>
              <a:pPr/>
              <a:t>182</a:t>
            </a:fld>
            <a:endParaRPr lang="en-US"/>
          </a:p>
        </p:txBody>
      </p:sp>
      <p:sp>
        <p:nvSpPr>
          <p:cNvPr id="532483" name="Rectangle 2"/>
          <p:cNvSpPr>
            <a:spLocks noChangeArrowheads="1" noTextEdit="1"/>
          </p:cNvSpPr>
          <p:nvPr>
            <p:ph type="sldImg"/>
          </p:nvPr>
        </p:nvSpPr>
        <p:spPr>
          <a:ln/>
        </p:spPr>
      </p:sp>
      <p:sp>
        <p:nvSpPr>
          <p:cNvPr id="532484" name="Rectangle 3"/>
          <p:cNvSpPr>
            <a:spLocks noGrp="1" noChangeArrowheads="1"/>
          </p:cNvSpPr>
          <p:nvPr>
            <p:ph type="body" idx="1"/>
          </p:nvPr>
        </p:nvSpPr>
        <p:spPr>
          <a:noFill/>
          <a:ln/>
        </p:spPr>
        <p:txBody>
          <a:bodyPr/>
          <a:lstStyle/>
          <a:p>
            <a:pPr algn="ctr" eaLnBrk="1" hangingPunct="1"/>
            <a:r>
              <a:rPr lang="en-US" smtClean="0"/>
              <a:t>GRAPHS</a:t>
            </a:r>
          </a:p>
          <a:p>
            <a:pPr eaLnBrk="1" hangingPunct="1"/>
            <a:endParaRPr lang="en-US" smtClean="0"/>
          </a:p>
          <a:p>
            <a:pPr eaLnBrk="1" hangingPunct="1"/>
            <a:r>
              <a:rPr lang="en-US" smtClean="0"/>
              <a:t>	Each graph is used for a specific reason.  </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p:spPr>
        <p:txBody>
          <a:bodyPr/>
          <a:lstStyle/>
          <a:p>
            <a:fld id="{FE9C0F99-9F25-4719-A14A-9AA5599FE294}" type="slidenum">
              <a:rPr lang="en-US"/>
              <a:pPr/>
              <a:t>183</a:t>
            </a:fld>
            <a:endParaRPr lang="en-US"/>
          </a:p>
        </p:txBody>
      </p:sp>
      <p:sp>
        <p:nvSpPr>
          <p:cNvPr id="533507" name="Rectangle 2"/>
          <p:cNvSpPr>
            <a:spLocks noChangeArrowheads="1" noTextEdit="1"/>
          </p:cNvSpPr>
          <p:nvPr>
            <p:ph type="sldImg"/>
          </p:nvPr>
        </p:nvSpPr>
        <p:spPr>
          <a:ln/>
        </p:spPr>
      </p:sp>
      <p:sp>
        <p:nvSpPr>
          <p:cNvPr id="533508" name="Rectangle 3"/>
          <p:cNvSpPr>
            <a:spLocks noGrp="1" noChangeArrowheads="1"/>
          </p:cNvSpPr>
          <p:nvPr>
            <p:ph type="body" idx="1"/>
          </p:nvPr>
        </p:nvSpPr>
        <p:spPr>
          <a:noFill/>
          <a:ln/>
        </p:spPr>
        <p:txBody>
          <a:bodyPr/>
          <a:lstStyle/>
          <a:p>
            <a:pPr algn="ctr" eaLnBrk="1" hangingPunct="1"/>
            <a:r>
              <a:rPr lang="en-US" smtClean="0">
                <a:latin typeface="Arial" charset="0"/>
              </a:rPr>
              <a:t>LINE GRAPH</a:t>
            </a:r>
          </a:p>
          <a:p>
            <a:pPr eaLnBrk="1" hangingPunct="1"/>
            <a:endParaRPr lang="en-US" smtClean="0">
              <a:latin typeface="Arial" charset="0"/>
            </a:endParaRPr>
          </a:p>
          <a:p>
            <a:pPr eaLnBrk="1" hangingPunct="1"/>
            <a:r>
              <a:rPr lang="en-US" b="1" smtClean="0">
                <a:latin typeface="Arial" charset="0"/>
              </a:rPr>
              <a:t>	Interpolate</a:t>
            </a:r>
            <a:r>
              <a:rPr lang="en-US" smtClean="0">
                <a:latin typeface="Arial" charset="0"/>
              </a:rPr>
              <a:t> – estimate a value between data points on graph.</a:t>
            </a:r>
            <a:endParaRPr lang="en-US" b="1" smtClean="0">
              <a:latin typeface="Arial" charset="0"/>
            </a:endParaRPr>
          </a:p>
          <a:p>
            <a:pPr eaLnBrk="1" hangingPunct="1"/>
            <a:endParaRPr lang="en-US" b="1" smtClean="0">
              <a:latin typeface="Arial" charset="0"/>
            </a:endParaRPr>
          </a:p>
          <a:p>
            <a:pPr eaLnBrk="1" hangingPunct="1"/>
            <a:r>
              <a:rPr lang="en-US" b="1" smtClean="0">
                <a:latin typeface="Arial" charset="0"/>
              </a:rPr>
              <a:t>	Extrapolate – </a:t>
            </a:r>
            <a:r>
              <a:rPr lang="en-US" smtClean="0">
                <a:latin typeface="Arial" charset="0"/>
              </a:rPr>
              <a:t>estimate a value beyond collected data points.  Either before or after. </a:t>
            </a:r>
          </a:p>
          <a:p>
            <a:pPr eaLnBrk="1" hangingPunct="1"/>
            <a:endParaRPr lang="en-US" smtClean="0">
              <a:latin typeface="Arial" charset="0"/>
            </a:endParaRPr>
          </a:p>
          <a:p>
            <a:pPr eaLnBrk="1" hangingPunct="1"/>
            <a:r>
              <a:rPr lang="en-US" smtClean="0">
                <a:latin typeface="Arial" charset="0"/>
              </a:rPr>
              <a:t>**We have less confidence in data extrapolated than interpolated.</a:t>
            </a:r>
          </a:p>
          <a:p>
            <a:pPr eaLnBrk="1" hangingPunct="1"/>
            <a:endParaRPr lang="en-US" smtClean="0">
              <a:latin typeface="Arial" charset="0"/>
            </a:endParaRPr>
          </a:p>
          <a:p>
            <a:pPr eaLnBrk="1" hangingPunct="1"/>
            <a:r>
              <a:rPr lang="en-US" smtClean="0">
                <a:latin typeface="Arial" charset="0"/>
              </a:rPr>
              <a:t>In graph A:  all pennies have the same mass (a reasonable hypothesis) - WRONG</a:t>
            </a:r>
          </a:p>
          <a:p>
            <a:pPr eaLnBrk="1" hangingPunct="1"/>
            <a:r>
              <a:rPr lang="en-US" smtClean="0">
                <a:latin typeface="Arial" charset="0"/>
              </a:rPr>
              <a:t>	Graph B:  older pennies have more mass (this may be due to the fact the pick up mass as they get dirty) - WRONG</a:t>
            </a:r>
          </a:p>
          <a:p>
            <a:pPr eaLnBrk="1" hangingPunct="1"/>
            <a:r>
              <a:rPr lang="en-US" smtClean="0">
                <a:latin typeface="Arial" charset="0"/>
              </a:rPr>
              <a:t>	Graph C:  older pennies have less mass (this may be caused by pennies wearing out in circulation) – WRONG</a:t>
            </a:r>
          </a:p>
          <a:p>
            <a:pPr eaLnBrk="1" hangingPunct="1"/>
            <a:r>
              <a:rPr lang="en-US" smtClean="0">
                <a:latin typeface="Arial" charset="0"/>
              </a:rPr>
              <a:t>	Graph D:  correct; pennies before 1982 were made of solid copper, and pennies after 1982 were made of a zinc core and a thin copper coating</a:t>
            </a:r>
            <a:endParaRPr lang="en-US" b="1" smtClean="0">
              <a:latin typeface="Arial"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noFill/>
        </p:spPr>
        <p:txBody>
          <a:bodyPr/>
          <a:lstStyle/>
          <a:p>
            <a:fld id="{BA2F423E-6C61-4AE4-95CD-7290547EE015}" type="slidenum">
              <a:rPr lang="en-US"/>
              <a:pPr/>
              <a:t>184</a:t>
            </a:fld>
            <a:endParaRPr lang="en-US"/>
          </a:p>
        </p:txBody>
      </p:sp>
      <p:sp>
        <p:nvSpPr>
          <p:cNvPr id="534531" name="Rectangle 2"/>
          <p:cNvSpPr>
            <a:spLocks noChangeArrowheads="1" noTextEdit="1"/>
          </p:cNvSpPr>
          <p:nvPr>
            <p:ph type="sldImg"/>
          </p:nvPr>
        </p:nvSpPr>
        <p:spPr>
          <a:ln/>
        </p:spPr>
      </p:sp>
      <p:sp>
        <p:nvSpPr>
          <p:cNvPr id="534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EC761E55-D12F-415C-809F-C7B7CE59CB54}" type="slidenum">
              <a:rPr lang="en-US"/>
              <a:pPr/>
              <a:t>185</a:t>
            </a:fld>
            <a:endParaRPr lang="en-US"/>
          </a:p>
        </p:txBody>
      </p:sp>
      <p:sp>
        <p:nvSpPr>
          <p:cNvPr id="535555" name="Rectangle 2"/>
          <p:cNvSpPr>
            <a:spLocks noChangeArrowheads="1" noTextEdit="1"/>
          </p:cNvSpPr>
          <p:nvPr>
            <p:ph type="sldImg"/>
          </p:nvPr>
        </p:nvSpPr>
        <p:spPr>
          <a:ln/>
        </p:spPr>
      </p:sp>
      <p:sp>
        <p:nvSpPr>
          <p:cNvPr id="535556" name="Rectangle 3"/>
          <p:cNvSpPr>
            <a:spLocks noGrp="1" noChangeArrowheads="1"/>
          </p:cNvSpPr>
          <p:nvPr>
            <p:ph type="body" idx="1"/>
          </p:nvPr>
        </p:nvSpPr>
        <p:spPr>
          <a:noFill/>
          <a:ln/>
        </p:spPr>
        <p:txBody>
          <a:bodyPr/>
          <a:lstStyle/>
          <a:p>
            <a:pPr eaLnBrk="1" hangingPunct="1"/>
            <a:r>
              <a:rPr lang="en-US" smtClean="0">
                <a:latin typeface="Arial" charset="0"/>
              </a:rPr>
              <a:t>Note on </a:t>
            </a:r>
            <a:r>
              <a:rPr lang="en-US" u="sng" smtClean="0">
                <a:latin typeface="Arial" charset="0"/>
              </a:rPr>
              <a:t>graph of Earth’s crust</a:t>
            </a:r>
            <a:r>
              <a:rPr lang="en-US" smtClean="0">
                <a:latin typeface="Arial" charset="0"/>
              </a:rPr>
              <a:t> that the majority of elements making up the Earth’s crust is </a:t>
            </a:r>
            <a:r>
              <a:rPr lang="en-US" i="1" smtClean="0">
                <a:latin typeface="Arial" charset="0"/>
              </a:rPr>
              <a:t>oxygen and silicon</a:t>
            </a:r>
            <a:r>
              <a:rPr lang="en-US" smtClean="0">
                <a:latin typeface="Arial" charset="0"/>
              </a:rPr>
              <a:t>.  </a:t>
            </a:r>
          </a:p>
          <a:p>
            <a:pPr eaLnBrk="1" hangingPunct="1"/>
            <a:r>
              <a:rPr lang="en-US" smtClean="0">
                <a:latin typeface="Arial" charset="0"/>
              </a:rPr>
              <a:t>	This is because they Earth is covered with sand (silicon dioxide (SiO</a:t>
            </a:r>
            <a:r>
              <a:rPr lang="en-US" baseline="-25000" smtClean="0">
                <a:latin typeface="Arial" charset="0"/>
              </a:rPr>
              <a:t>2</a:t>
            </a:r>
            <a:r>
              <a:rPr lang="en-US" smtClean="0">
                <a:latin typeface="Arial" charset="0"/>
              </a:rPr>
              <a:t>)).  </a:t>
            </a:r>
          </a:p>
          <a:p>
            <a:pPr eaLnBrk="1" hangingPunct="1"/>
            <a:endParaRPr lang="en-US" smtClean="0">
              <a:latin typeface="Arial" charset="0"/>
            </a:endParaRPr>
          </a:p>
          <a:p>
            <a:pPr eaLnBrk="1" hangingPunct="1"/>
            <a:endParaRPr lang="en-US" smtClean="0">
              <a:latin typeface="Arial" charset="0"/>
            </a:endParaRPr>
          </a:p>
          <a:p>
            <a:pPr eaLnBrk="1" hangingPunct="1"/>
            <a:r>
              <a:rPr lang="en-US" i="1" smtClean="0">
                <a:latin typeface="Arial" charset="0"/>
              </a:rPr>
              <a:t>Aluminum</a:t>
            </a:r>
            <a:r>
              <a:rPr lang="en-US" smtClean="0">
                <a:latin typeface="Arial" charset="0"/>
              </a:rPr>
              <a:t> composes a tremendous </a:t>
            </a:r>
            <a:r>
              <a:rPr lang="en-US" b="1" smtClean="0">
                <a:latin typeface="Arial" charset="0"/>
              </a:rPr>
              <a:t>7.5%</a:t>
            </a:r>
            <a:r>
              <a:rPr lang="en-US" smtClean="0">
                <a:latin typeface="Arial" charset="0"/>
              </a:rPr>
              <a:t> of the Earth’s crust.  </a:t>
            </a:r>
          </a:p>
          <a:p>
            <a:pPr eaLnBrk="1" hangingPunct="1"/>
            <a:endParaRPr lang="en-US" smtClean="0">
              <a:latin typeface="Arial" charset="0"/>
            </a:endParaRPr>
          </a:p>
          <a:p>
            <a:pPr eaLnBrk="1" hangingPunct="1"/>
            <a:r>
              <a:rPr lang="en-US" smtClean="0">
                <a:latin typeface="Arial" charset="0"/>
              </a:rPr>
              <a:t>	</a:t>
            </a:r>
            <a:r>
              <a:rPr lang="en-US" u="sng" smtClean="0">
                <a:latin typeface="Arial" charset="0"/>
              </a:rPr>
              <a:t>Why recycle aluminum?</a:t>
            </a:r>
            <a:r>
              <a:rPr lang="en-US" smtClean="0">
                <a:latin typeface="Arial" charset="0"/>
              </a:rPr>
              <a:t> </a:t>
            </a:r>
          </a:p>
          <a:p>
            <a:pPr eaLnBrk="1" hangingPunct="1"/>
            <a:r>
              <a:rPr lang="en-US" smtClean="0">
                <a:latin typeface="Arial" charset="0"/>
              </a:rPr>
              <a:t>		 It takes less energy (resources) to recycle aluminum than mine its ore and refine the ore to extract 	aluminum .  </a:t>
            </a:r>
          </a:p>
          <a:p>
            <a:pPr eaLnBrk="1" hangingPunct="1"/>
            <a:r>
              <a:rPr lang="en-US" smtClean="0">
                <a:latin typeface="Arial" charset="0"/>
              </a:rPr>
              <a:t>		Bottom line – it is cheaper to recycle the aluminum already mined from the Earth’s crust.</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p>
            <a:fld id="{15778F7A-0CCC-4B86-8759-882491929441}" type="slidenum">
              <a:rPr lang="en-US"/>
              <a:pPr/>
              <a:t>186</a:t>
            </a:fld>
            <a:endParaRPr lang="en-US"/>
          </a:p>
        </p:txBody>
      </p:sp>
      <p:sp>
        <p:nvSpPr>
          <p:cNvPr id="536579" name="Rectangle 2"/>
          <p:cNvSpPr>
            <a:spLocks noChangeArrowheads="1" noTextEdit="1"/>
          </p:cNvSpPr>
          <p:nvPr>
            <p:ph type="sldImg"/>
          </p:nvPr>
        </p:nvSpPr>
        <p:spPr>
          <a:ln/>
        </p:spPr>
      </p:sp>
      <p:sp>
        <p:nvSpPr>
          <p:cNvPr id="536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E2D472E-F743-4636-8B87-AF150DCC49AD}" type="slidenum">
              <a:rPr lang="en-US"/>
              <a:pPr/>
              <a:t>187</a:t>
            </a:fld>
            <a:endParaRPr lang="en-US"/>
          </a:p>
        </p:txBody>
      </p:sp>
      <p:sp>
        <p:nvSpPr>
          <p:cNvPr id="537603" name="Rectangle 2"/>
          <p:cNvSpPr>
            <a:spLocks noChangeArrowheads="1" noTextEdit="1"/>
          </p:cNvSpPr>
          <p:nvPr>
            <p:ph type="sldImg"/>
          </p:nvPr>
        </p:nvSpPr>
        <p:spPr>
          <a:ln/>
        </p:spPr>
      </p:sp>
      <p:sp>
        <p:nvSpPr>
          <p:cNvPr id="537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p>
            <a:fld id="{DEBDBD69-92DF-4B7A-921F-C1EC2A9F7602}" type="slidenum">
              <a:rPr lang="en-US"/>
              <a:pPr/>
              <a:t>188</a:t>
            </a:fld>
            <a:endParaRPr lang="en-US"/>
          </a:p>
        </p:txBody>
      </p:sp>
      <p:sp>
        <p:nvSpPr>
          <p:cNvPr id="538627" name="Rectangle 2"/>
          <p:cNvSpPr>
            <a:spLocks noChangeArrowheads="1" noTextEdit="1"/>
          </p:cNvSpPr>
          <p:nvPr>
            <p:ph type="sldImg"/>
          </p:nvPr>
        </p:nvSpPr>
        <p:spPr>
          <a:ln/>
        </p:spPr>
      </p:sp>
      <p:sp>
        <p:nvSpPr>
          <p:cNvPr id="538628" name="Rectangle 3"/>
          <p:cNvSpPr>
            <a:spLocks noGrp="1" noChangeArrowheads="1"/>
          </p:cNvSpPr>
          <p:nvPr>
            <p:ph type="body" idx="1"/>
          </p:nvPr>
        </p:nvSpPr>
        <p:spPr>
          <a:noFill/>
          <a:ln/>
        </p:spPr>
        <p:txBody>
          <a:bodyPr/>
          <a:lstStyle/>
          <a:p>
            <a:pPr eaLnBrk="1" hangingPunct="1"/>
            <a:r>
              <a:rPr lang="en-US" smtClean="0"/>
              <a:t>Prentice Hall Physical Science Concepts in Action (Wysession, Frank, Yancopoulos) 2004 pg 25</a:t>
            </a:r>
          </a:p>
          <a:p>
            <a:pPr eaLnBrk="1" hangingPunct="1"/>
            <a:endParaRPr lang="en-US" smtClean="0"/>
          </a:p>
          <a:p>
            <a:pPr eaLnBrk="1" hangingPunct="1"/>
            <a:r>
              <a:rPr lang="en-US" smtClean="0"/>
              <a:t>Scientists can organize their data by using data tables and graphs.</a:t>
            </a:r>
          </a:p>
          <a:p>
            <a:pPr eaLnBrk="1" hangingPunct="1"/>
            <a:endParaRPr lang="en-US" smtClean="0"/>
          </a:p>
          <a:p>
            <a:pPr eaLnBrk="1" hangingPunct="1"/>
            <a:r>
              <a:rPr lang="en-US" smtClean="0"/>
              <a:t>Scientists can communicate results by writing in journals or speaking at conferences.</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p>
            <a:fld id="{88D01B3B-384C-476B-A6F4-4ECC1C64F5CC}" type="slidenum">
              <a:rPr lang="en-US"/>
              <a:pPr/>
              <a:t>189</a:t>
            </a:fld>
            <a:endParaRPr lang="en-US"/>
          </a:p>
        </p:txBody>
      </p:sp>
      <p:sp>
        <p:nvSpPr>
          <p:cNvPr id="539651" name="Rectangle 2"/>
          <p:cNvSpPr>
            <a:spLocks noChangeArrowheads="1" noTextEdit="1"/>
          </p:cNvSpPr>
          <p:nvPr>
            <p:ph type="sldImg"/>
          </p:nvPr>
        </p:nvSpPr>
        <p:spPr>
          <a:ln/>
        </p:spPr>
      </p:sp>
      <p:sp>
        <p:nvSpPr>
          <p:cNvPr id="539652" name="Rectangle 3"/>
          <p:cNvSpPr>
            <a:spLocks noGrp="1" noChangeArrowheads="1"/>
          </p:cNvSpPr>
          <p:nvPr>
            <p:ph type="body" idx="1"/>
          </p:nvPr>
        </p:nvSpPr>
        <p:spPr>
          <a:noFill/>
          <a:ln/>
        </p:spPr>
        <p:txBody>
          <a:bodyPr/>
          <a:lstStyle/>
          <a:p>
            <a:pPr eaLnBrk="1" hangingPunct="1"/>
            <a:r>
              <a:rPr lang="en-US" smtClean="0"/>
              <a:t>Converting between two sets of units never changes the number of significant figures in a measurement.  Remember, data are only as good as the original measurement, and no later manipulations can clean them up.</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4F8C255E-5607-4A8F-B0E3-AE39B6D1E681}" type="slidenum">
              <a:rPr lang="en-US"/>
              <a:pPr/>
              <a:t>190</a:t>
            </a:fld>
            <a:endParaRPr lang="en-US"/>
          </a:p>
        </p:txBody>
      </p:sp>
      <p:sp>
        <p:nvSpPr>
          <p:cNvPr id="540675" name="Rectangle 2"/>
          <p:cNvSpPr>
            <a:spLocks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A9EE64FF-A89D-432A-A9D5-0EB0EEBF41C4}" type="slidenum">
              <a:rPr lang="en-US"/>
              <a:pPr/>
              <a:t>19</a:t>
            </a:fld>
            <a:endParaRPr lang="en-US"/>
          </a:p>
        </p:txBody>
      </p:sp>
      <p:sp>
        <p:nvSpPr>
          <p:cNvPr id="366595" name="Rectangle 2"/>
          <p:cNvSpPr>
            <a:spLocks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r>
              <a:rPr lang="en-US" smtClean="0"/>
              <a:t>This cartoon is used the day after we perform the "Observations of a Burning Candle Lab" for a humorous set induction.</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p>
            <a:fld id="{23D53C1C-8F34-4E77-A0EF-30CD39EF47E8}" type="slidenum">
              <a:rPr lang="en-US"/>
              <a:pPr/>
              <a:t>191</a:t>
            </a:fld>
            <a:endParaRPr lang="en-US"/>
          </a:p>
        </p:txBody>
      </p:sp>
      <p:sp>
        <p:nvSpPr>
          <p:cNvPr id="541699" name="Rectangle 2"/>
          <p:cNvSpPr>
            <a:spLocks noChangeArrowheads="1" noTextEdit="1"/>
          </p:cNvSpPr>
          <p:nvPr>
            <p:ph type="sldImg"/>
          </p:nvPr>
        </p:nvSpPr>
        <p:spPr>
          <a:ln/>
        </p:spPr>
      </p:sp>
      <p:sp>
        <p:nvSpPr>
          <p:cNvPr id="541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D72586CC-FB7D-4397-B306-E0B4C6EE3837}" type="slidenum">
              <a:rPr lang="en-US"/>
              <a:pPr/>
              <a:t>192</a:t>
            </a:fld>
            <a:endParaRPr lang="en-US"/>
          </a:p>
        </p:txBody>
      </p:sp>
      <p:sp>
        <p:nvSpPr>
          <p:cNvPr id="542723" name="Rectangle 2"/>
          <p:cNvSpPr>
            <a:spLocks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p>
            <a:fld id="{F6E80CF2-3D5D-40D3-BC7E-38B3EC44DF38}" type="slidenum">
              <a:rPr lang="en-US"/>
              <a:pPr/>
              <a:t>193</a:t>
            </a:fld>
            <a:endParaRPr lang="en-US"/>
          </a:p>
        </p:txBody>
      </p:sp>
      <p:sp>
        <p:nvSpPr>
          <p:cNvPr id="543747" name="Rectangle 2"/>
          <p:cNvSpPr>
            <a:spLocks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ECEA2A36-5347-444F-B4B4-2664D3F9C91D}" type="slidenum">
              <a:rPr lang="en-US"/>
              <a:pPr/>
              <a:t>194</a:t>
            </a:fld>
            <a:endParaRPr lang="en-US"/>
          </a:p>
        </p:txBody>
      </p:sp>
      <p:sp>
        <p:nvSpPr>
          <p:cNvPr id="544771" name="Rectangle 2"/>
          <p:cNvSpPr>
            <a:spLocks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p>
            <a:fld id="{B7E970B2-2E65-469A-BCAF-C10F946970EC}" type="slidenum">
              <a:rPr lang="en-US"/>
              <a:pPr/>
              <a:t>195</a:t>
            </a:fld>
            <a:endParaRPr lang="en-US"/>
          </a:p>
        </p:txBody>
      </p:sp>
      <p:sp>
        <p:nvSpPr>
          <p:cNvPr id="545795" name="Rectangle 2"/>
          <p:cNvSpPr>
            <a:spLocks noChangeArrowheads="1" noTextEdit="1"/>
          </p:cNvSpPr>
          <p:nvPr>
            <p:ph type="sldImg"/>
          </p:nvPr>
        </p:nvSpPr>
        <p:spPr>
          <a:ln/>
        </p:spPr>
      </p:sp>
      <p:sp>
        <p:nvSpPr>
          <p:cNvPr id="545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B80452B0-EC80-4205-A3C1-85FCAF6E157B}" type="slidenum">
              <a:rPr lang="en-US"/>
              <a:pPr/>
              <a:t>196</a:t>
            </a:fld>
            <a:endParaRPr lang="en-US"/>
          </a:p>
        </p:txBody>
      </p:sp>
      <p:sp>
        <p:nvSpPr>
          <p:cNvPr id="546819" name="Rectangle 2"/>
          <p:cNvSpPr>
            <a:spLocks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BC185C96-8EEB-4961-9728-8B1C15FCC85D}" type="slidenum">
              <a:rPr lang="en-US"/>
              <a:pPr/>
              <a:t>197</a:t>
            </a:fld>
            <a:endParaRPr lang="en-US"/>
          </a:p>
        </p:txBody>
      </p:sp>
      <p:sp>
        <p:nvSpPr>
          <p:cNvPr id="547843" name="Rectangle 2"/>
          <p:cNvSpPr>
            <a:spLocks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CC20ADD-DF04-4528-B6F9-B646585417D0}" type="slidenum">
              <a:rPr lang="en-US"/>
              <a:pPr/>
              <a:t>198</a:t>
            </a:fld>
            <a:endParaRPr lang="en-US"/>
          </a:p>
        </p:txBody>
      </p:sp>
      <p:sp>
        <p:nvSpPr>
          <p:cNvPr id="548867" name="Rectangle 2"/>
          <p:cNvSpPr>
            <a:spLocks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p:spPr>
        <p:txBody>
          <a:bodyPr/>
          <a:lstStyle/>
          <a:p>
            <a:fld id="{C98537BD-26C8-4E82-B60E-E685F5F6A5EF}" type="slidenum">
              <a:rPr lang="en-US"/>
              <a:pPr/>
              <a:t>199</a:t>
            </a:fld>
            <a:endParaRPr lang="en-US"/>
          </a:p>
        </p:txBody>
      </p:sp>
      <p:sp>
        <p:nvSpPr>
          <p:cNvPr id="549891" name="Rectangle 2"/>
          <p:cNvSpPr>
            <a:spLocks noChangeArrowheads="1" noTextEdit="1"/>
          </p:cNvSpPr>
          <p:nvPr>
            <p:ph type="sldImg"/>
          </p:nvPr>
        </p:nvSpPr>
        <p:spPr>
          <a:ln/>
        </p:spPr>
      </p:sp>
      <p:sp>
        <p:nvSpPr>
          <p:cNvPr id="549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p>
            <a:fld id="{2EDF5E97-1E43-49BF-B16E-CEECD83A5BF0}" type="slidenum">
              <a:rPr lang="en-US"/>
              <a:pPr/>
              <a:t>200</a:t>
            </a:fld>
            <a:endParaRPr lang="en-US"/>
          </a:p>
        </p:txBody>
      </p:sp>
      <p:sp>
        <p:nvSpPr>
          <p:cNvPr id="550915" name="Rectangle 2"/>
          <p:cNvSpPr>
            <a:spLocks noChangeArrowheads="1" noTextEdit="1"/>
          </p:cNvSpPr>
          <p:nvPr>
            <p:ph type="sldImg"/>
          </p:nvPr>
        </p:nvSpPr>
        <p:spPr>
          <a:ln/>
        </p:spPr>
      </p:sp>
      <p:sp>
        <p:nvSpPr>
          <p:cNvPr id="550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A2B7604F-7AEA-483D-A921-B9D91504CFD0}" type="slidenum">
              <a:rPr lang="en-US"/>
              <a:pPr/>
              <a:t>2</a:t>
            </a:fld>
            <a:endParaRPr lang="en-US"/>
          </a:p>
        </p:txBody>
      </p:sp>
      <p:sp>
        <p:nvSpPr>
          <p:cNvPr id="349187" name="Rectangle 2"/>
          <p:cNvSpPr>
            <a:spLocks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r>
              <a:rPr lang="en-US" smtClean="0"/>
              <a:t>I use this slide on the first day of class.  Students realize that this class will be </a:t>
            </a:r>
            <a:r>
              <a:rPr lang="en-US" i="1" smtClean="0"/>
              <a:t>different</a:t>
            </a:r>
            <a:r>
              <a:rPr lang="en-US" smtClean="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D6E81708-C50B-49B8-8AD4-8FBCDB23BBD9}" type="slidenum">
              <a:rPr lang="en-US"/>
              <a:pPr/>
              <a:t>20</a:t>
            </a:fld>
            <a:endParaRPr lang="en-US"/>
          </a:p>
        </p:txBody>
      </p:sp>
      <p:sp>
        <p:nvSpPr>
          <p:cNvPr id="367619" name="Rectangle 2"/>
          <p:cNvSpPr>
            <a:spLocks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r>
              <a:rPr lang="en-US" smtClean="0"/>
              <a:t>Burning a Candle</a:t>
            </a:r>
          </a:p>
          <a:p>
            <a:pPr eaLnBrk="1" hangingPunct="1"/>
            <a:endParaRPr lang="en-US" smtClean="0"/>
          </a:p>
          <a:p>
            <a:pPr eaLnBrk="1" hangingPunct="1"/>
            <a:r>
              <a:rPr lang="en-US" i="1" smtClean="0"/>
              <a:t>“Wax is a mixture of compounds containing chiefly carbon and hydrogen.  When the wick is lit, some wax is drawn up the wick and vaporizes.  The vapor burns, using oxygen in the air.  The yellow part of the flame is caused by carbon particles incandescing (glowing) at high temperatures.  Unburned carbon forms soot.”</a:t>
            </a:r>
          </a:p>
          <a:p>
            <a:pPr eaLnBrk="1" hangingPunct="1"/>
            <a:endParaRPr lang="en-US" i="1" smtClean="0"/>
          </a:p>
          <a:p>
            <a:pPr eaLnBrk="1" hangingPunct="1"/>
            <a:r>
              <a:rPr lang="en-US" smtClean="0"/>
              <a:t>		Eyewitness Science “Chemistry” , Dr. Ann Newmark, DK Publishing, Inc., 1993, pg 30</a:t>
            </a:r>
          </a:p>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p>
            <a:fld id="{9BD7D971-174F-4374-A93F-056B67F0C4A2}" type="slidenum">
              <a:rPr lang="en-US"/>
              <a:pPr/>
              <a:t>201</a:t>
            </a:fld>
            <a:endParaRPr lang="en-US"/>
          </a:p>
        </p:txBody>
      </p:sp>
      <p:sp>
        <p:nvSpPr>
          <p:cNvPr id="551939" name="Rectangle 2"/>
          <p:cNvSpPr>
            <a:spLocks noChangeArrowheads="1" noTextEdit="1"/>
          </p:cNvSpPr>
          <p:nvPr>
            <p:ph type="sldImg"/>
          </p:nvPr>
        </p:nvSpPr>
        <p:spPr>
          <a:ln/>
        </p:spPr>
      </p:sp>
      <p:sp>
        <p:nvSpPr>
          <p:cNvPr id="551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55BE4FEA-684D-43C3-AC25-3E7A6F894B29}" type="slidenum">
              <a:rPr lang="en-US"/>
              <a:pPr/>
              <a:t>202</a:t>
            </a:fld>
            <a:endParaRPr lang="en-US"/>
          </a:p>
        </p:txBody>
      </p:sp>
      <p:sp>
        <p:nvSpPr>
          <p:cNvPr id="552963" name="Rectangle 2"/>
          <p:cNvSpPr>
            <a:spLocks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p:spPr>
        <p:txBody>
          <a:bodyPr/>
          <a:lstStyle/>
          <a:p>
            <a:fld id="{F898CB65-2780-41A8-8CC8-BD5AF37BBDBE}" type="slidenum">
              <a:rPr lang="en-US"/>
              <a:pPr/>
              <a:t>203</a:t>
            </a:fld>
            <a:endParaRPr lang="en-US"/>
          </a:p>
        </p:txBody>
      </p:sp>
      <p:sp>
        <p:nvSpPr>
          <p:cNvPr id="553987" name="Rectangle 2"/>
          <p:cNvSpPr>
            <a:spLocks noChangeArrowheads="1" noTextEdit="1"/>
          </p:cNvSpPr>
          <p:nvPr>
            <p:ph type="sldImg"/>
          </p:nvPr>
        </p:nvSpPr>
        <p:spPr>
          <a:ln/>
        </p:spPr>
      </p:sp>
      <p:sp>
        <p:nvSpPr>
          <p:cNvPr id="553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67FAA3B2-54AC-4FC1-914F-FC65B0BEBE38}" type="slidenum">
              <a:rPr lang="en-US"/>
              <a:pPr/>
              <a:t>204</a:t>
            </a:fld>
            <a:endParaRPr lang="en-US"/>
          </a:p>
        </p:txBody>
      </p:sp>
      <p:sp>
        <p:nvSpPr>
          <p:cNvPr id="555011" name="Rectangle 2"/>
          <p:cNvSpPr>
            <a:spLocks noChangeArrowheads="1" noTextEdit="1"/>
          </p:cNvSpPr>
          <p:nvPr>
            <p:ph type="sldImg"/>
          </p:nvPr>
        </p:nvSpPr>
        <p:spPr>
          <a:ln/>
        </p:spPr>
      </p:sp>
      <p:sp>
        <p:nvSpPr>
          <p:cNvPr id="555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p>
            <a:fld id="{5F38A6BA-35FB-48CC-99C9-E969BF3AF96E}" type="slidenum">
              <a:rPr lang="en-US"/>
              <a:pPr/>
              <a:t>205</a:t>
            </a:fld>
            <a:endParaRPr lang="en-US"/>
          </a:p>
        </p:txBody>
      </p:sp>
      <p:sp>
        <p:nvSpPr>
          <p:cNvPr id="556035" name="Rectangle 2"/>
          <p:cNvSpPr>
            <a:spLocks noChangeArrowheads="1" noTextEdit="1"/>
          </p:cNvSpPr>
          <p:nvPr>
            <p:ph type="sldImg"/>
          </p:nvPr>
        </p:nvSpPr>
        <p:spPr>
          <a:ln/>
        </p:spPr>
      </p:sp>
      <p:sp>
        <p:nvSpPr>
          <p:cNvPr id="556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p>
            <a:fld id="{F2B978FA-DD45-4512-B90D-B10C637BA2A5}" type="slidenum">
              <a:rPr lang="en-US"/>
              <a:pPr/>
              <a:t>206</a:t>
            </a:fld>
            <a:endParaRPr lang="en-US"/>
          </a:p>
        </p:txBody>
      </p:sp>
      <p:sp>
        <p:nvSpPr>
          <p:cNvPr id="557059" name="Rectangle 2"/>
          <p:cNvSpPr>
            <a:spLocks noChangeArrowheads="1" noTextEdit="1"/>
          </p:cNvSpPr>
          <p:nvPr>
            <p:ph type="sldImg"/>
          </p:nvPr>
        </p:nvSpPr>
        <p:spPr>
          <a:ln/>
        </p:spPr>
      </p:sp>
      <p:sp>
        <p:nvSpPr>
          <p:cNvPr id="557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p>
            <a:fld id="{04C73785-9643-4871-8706-C590DA19E909}" type="slidenum">
              <a:rPr lang="en-US"/>
              <a:pPr/>
              <a:t>207</a:t>
            </a:fld>
            <a:endParaRPr lang="en-US"/>
          </a:p>
        </p:txBody>
      </p:sp>
      <p:sp>
        <p:nvSpPr>
          <p:cNvPr id="558083" name="Rectangle 2"/>
          <p:cNvSpPr>
            <a:spLocks noChangeArrowheads="1" noTextEdit="1"/>
          </p:cNvSpPr>
          <p:nvPr>
            <p:ph type="sldImg"/>
          </p:nvPr>
        </p:nvSpPr>
        <p:spPr>
          <a:ln/>
        </p:spPr>
      </p:sp>
      <p:sp>
        <p:nvSpPr>
          <p:cNvPr id="558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p>
            <a:fld id="{D43F51E2-2CE6-4C9A-A5B7-EDFD06236D84}" type="slidenum">
              <a:rPr lang="en-US"/>
              <a:pPr/>
              <a:t>208</a:t>
            </a:fld>
            <a:endParaRPr lang="en-US"/>
          </a:p>
        </p:txBody>
      </p:sp>
      <p:sp>
        <p:nvSpPr>
          <p:cNvPr id="559107" name="Rectangle 2"/>
          <p:cNvSpPr>
            <a:spLocks noChangeArrowheads="1" noTextEdit="1"/>
          </p:cNvSpPr>
          <p:nvPr>
            <p:ph type="sldImg"/>
          </p:nvPr>
        </p:nvSpPr>
        <p:spPr>
          <a:ln/>
        </p:spPr>
      </p:sp>
      <p:sp>
        <p:nvSpPr>
          <p:cNvPr id="559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p:spPr>
        <p:txBody>
          <a:bodyPr/>
          <a:lstStyle/>
          <a:p>
            <a:fld id="{DFC7861D-F15E-458F-93A3-85A562DA7ED1}" type="slidenum">
              <a:rPr lang="en-US"/>
              <a:pPr/>
              <a:t>209</a:t>
            </a:fld>
            <a:endParaRPr lang="en-US"/>
          </a:p>
        </p:txBody>
      </p:sp>
      <p:sp>
        <p:nvSpPr>
          <p:cNvPr id="560131" name="Rectangle 2"/>
          <p:cNvSpPr>
            <a:spLocks noChangeArrowheads="1" noTextEdit="1"/>
          </p:cNvSpPr>
          <p:nvPr>
            <p:ph type="sldImg"/>
          </p:nvPr>
        </p:nvSpPr>
        <p:spPr>
          <a:ln/>
        </p:spPr>
      </p:sp>
      <p:sp>
        <p:nvSpPr>
          <p:cNvPr id="560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fld id="{0453D7FC-C40E-4607-89A6-FF57AB6529F0}" type="slidenum">
              <a:rPr lang="en-US"/>
              <a:pPr/>
              <a:t>210</a:t>
            </a:fld>
            <a:endParaRPr lang="en-US"/>
          </a:p>
        </p:txBody>
      </p:sp>
      <p:sp>
        <p:nvSpPr>
          <p:cNvPr id="561155" name="Rectangle 2"/>
          <p:cNvSpPr>
            <a:spLocks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5C6B2869-94DE-4CA0-AFD7-D5A8F9BD56C8}" type="slidenum">
              <a:rPr lang="en-US"/>
              <a:pPr/>
              <a:t>21</a:t>
            </a:fld>
            <a:endParaRPr lang="en-US"/>
          </a:p>
        </p:txBody>
      </p:sp>
      <p:sp>
        <p:nvSpPr>
          <p:cNvPr id="368643" name="Rectangle 2"/>
          <p:cNvSpPr>
            <a:spLocks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r>
              <a:rPr lang="en-US" smtClean="0"/>
              <a:t>Your experience of learning chemistry maybe somewhat like looking at this picture that tests your perspective.</a:t>
            </a:r>
          </a:p>
          <a:p>
            <a:pPr eaLnBrk="1" hangingPunct="1"/>
            <a:r>
              <a:rPr lang="en-US" smtClean="0"/>
              <a:t>You see either </a:t>
            </a:r>
            <a:r>
              <a:rPr lang="en-US" i="1" smtClean="0"/>
              <a:t>two faces</a:t>
            </a:r>
            <a:r>
              <a:rPr lang="en-US" smtClean="0"/>
              <a:t>  looking at each other or a </a:t>
            </a:r>
            <a:r>
              <a:rPr lang="en-US" i="1" smtClean="0"/>
              <a:t>vase</a:t>
            </a:r>
            <a:r>
              <a:rPr lang="en-US" smtClean="0"/>
              <a:t>.</a:t>
            </a:r>
          </a:p>
          <a:p>
            <a:pPr eaLnBrk="1" hangingPunct="1"/>
            <a:endParaRPr lang="en-US" smtClean="0"/>
          </a:p>
          <a:p>
            <a:pPr eaLnBrk="1" hangingPunct="1"/>
            <a:r>
              <a:rPr lang="en-US" smtClean="0"/>
              <a:t>Sometimes your perception may be that chemistry is challenging, while a short time later your attitude may be that chemistry is easy and fun. </a:t>
            </a:r>
          </a:p>
          <a:p>
            <a:pPr eaLnBrk="1" hangingPunct="1"/>
            <a:endParaRPr lang="en-US" smtClean="0"/>
          </a:p>
          <a:p>
            <a:pPr eaLnBrk="1" hangingPunct="1"/>
            <a:r>
              <a:rPr lang="en-US" smtClean="0"/>
              <a:t>You walk into this class having heard stories about it from your friends, siblings or parents that may be similar or different to what you actually experience in the class.</a:t>
            </a:r>
          </a:p>
          <a:p>
            <a:pPr eaLnBrk="1" hangingPunct="1"/>
            <a:r>
              <a:rPr lang="en-US" smtClean="0"/>
              <a:t>They may have had a poor experience in high school chemistry and make you nervous about the class:  or they may have had a fantastic experience and you are thrilled to be in my chemistry class.</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p>
            <a:fld id="{E0ECE656-E82A-46FC-A04D-C4F93C21D0CD}" type="slidenum">
              <a:rPr lang="en-US"/>
              <a:pPr/>
              <a:t>211</a:t>
            </a:fld>
            <a:endParaRPr lang="en-US"/>
          </a:p>
        </p:txBody>
      </p:sp>
      <p:sp>
        <p:nvSpPr>
          <p:cNvPr id="562179" name="Rectangle 2"/>
          <p:cNvSpPr>
            <a:spLocks noChangeArrowheads="1" noTextEdit="1"/>
          </p:cNvSpPr>
          <p:nvPr>
            <p:ph type="sldImg"/>
          </p:nvPr>
        </p:nvSpPr>
        <p:spPr>
          <a:ln/>
        </p:spPr>
      </p:sp>
      <p:sp>
        <p:nvSpPr>
          <p:cNvPr id="562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51FEC97C-7DE3-4758-ADF8-B64D65931500}" type="slidenum">
              <a:rPr lang="en-US"/>
              <a:pPr/>
              <a:t>212</a:t>
            </a:fld>
            <a:endParaRPr lang="en-US"/>
          </a:p>
        </p:txBody>
      </p:sp>
      <p:sp>
        <p:nvSpPr>
          <p:cNvPr id="563203" name="Rectangle 2"/>
          <p:cNvSpPr>
            <a:spLocks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p:spPr>
        <p:txBody>
          <a:bodyPr/>
          <a:lstStyle/>
          <a:p>
            <a:fld id="{C6B107DD-4E6D-46B6-8A35-862D0BA1D5B1}" type="slidenum">
              <a:rPr lang="en-US"/>
              <a:pPr/>
              <a:t>213</a:t>
            </a:fld>
            <a:endParaRPr lang="en-US"/>
          </a:p>
        </p:txBody>
      </p:sp>
      <p:sp>
        <p:nvSpPr>
          <p:cNvPr id="564227" name="Rectangle 2"/>
          <p:cNvSpPr>
            <a:spLocks noChangeArrowheads="1" noTextEdit="1"/>
          </p:cNvSpPr>
          <p:nvPr>
            <p:ph type="sldImg"/>
          </p:nvPr>
        </p:nvSpPr>
        <p:spPr>
          <a:ln/>
        </p:spPr>
      </p:sp>
      <p:sp>
        <p:nvSpPr>
          <p:cNvPr id="564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fld id="{AECCAD2F-4E90-4B2D-A984-E21436D0D1EE}" type="slidenum">
              <a:rPr lang="en-US"/>
              <a:pPr/>
              <a:t>214</a:t>
            </a:fld>
            <a:endParaRPr lang="en-US"/>
          </a:p>
        </p:txBody>
      </p:sp>
      <p:sp>
        <p:nvSpPr>
          <p:cNvPr id="565251" name="Rectangle 2"/>
          <p:cNvSpPr>
            <a:spLocks noChangeArrowheads="1" noTextEdit="1"/>
          </p:cNvSpPr>
          <p:nvPr>
            <p:ph type="sldImg"/>
          </p:nvPr>
        </p:nvSpPr>
        <p:spPr>
          <a:ln/>
        </p:spPr>
      </p:sp>
      <p:sp>
        <p:nvSpPr>
          <p:cNvPr id="565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p:spPr>
        <p:txBody>
          <a:bodyPr/>
          <a:lstStyle/>
          <a:p>
            <a:fld id="{D2BA3428-4B36-4850-B7A5-30C59785757D}" type="slidenum">
              <a:rPr lang="en-US"/>
              <a:pPr/>
              <a:t>215</a:t>
            </a:fld>
            <a:endParaRPr lang="en-US"/>
          </a:p>
        </p:txBody>
      </p:sp>
      <p:sp>
        <p:nvSpPr>
          <p:cNvPr id="566275" name="Rectangle 2"/>
          <p:cNvSpPr>
            <a:spLocks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p:spPr>
        <p:txBody>
          <a:bodyPr/>
          <a:lstStyle/>
          <a:p>
            <a:fld id="{78E8B958-46EE-4E10-94B8-EAF32AC48B2B}" type="slidenum">
              <a:rPr lang="en-US"/>
              <a:pPr/>
              <a:t>216</a:t>
            </a:fld>
            <a:endParaRPr lang="en-US"/>
          </a:p>
        </p:txBody>
      </p:sp>
      <p:sp>
        <p:nvSpPr>
          <p:cNvPr id="567299" name="Rectangle 2"/>
          <p:cNvSpPr>
            <a:spLocks noChangeArrowheads="1" noTextEdit="1"/>
          </p:cNvSpPr>
          <p:nvPr>
            <p:ph type="sldImg"/>
          </p:nvPr>
        </p:nvSpPr>
        <p:spPr>
          <a:ln/>
        </p:spPr>
      </p:sp>
      <p:sp>
        <p:nvSpPr>
          <p:cNvPr id="567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noFill/>
        </p:spPr>
        <p:txBody>
          <a:bodyPr/>
          <a:lstStyle/>
          <a:p>
            <a:fld id="{5931A056-AD0F-4515-8052-1D6DCFAD03BC}" type="slidenum">
              <a:rPr lang="en-US"/>
              <a:pPr/>
              <a:t>217</a:t>
            </a:fld>
            <a:endParaRPr lang="en-US"/>
          </a:p>
        </p:txBody>
      </p:sp>
      <p:sp>
        <p:nvSpPr>
          <p:cNvPr id="568323" name="Rectangle 2"/>
          <p:cNvSpPr>
            <a:spLocks noChangeArrowheads="1" noTextEdit="1"/>
          </p:cNvSpPr>
          <p:nvPr>
            <p:ph type="sldImg"/>
          </p:nvPr>
        </p:nvSpPr>
        <p:spPr>
          <a:ln/>
        </p:spPr>
      </p:sp>
      <p:sp>
        <p:nvSpPr>
          <p:cNvPr id="568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p:spPr>
        <p:txBody>
          <a:bodyPr/>
          <a:lstStyle/>
          <a:p>
            <a:fld id="{33DE8340-F7B0-480A-8A66-AC01308269B2}" type="slidenum">
              <a:rPr lang="en-US"/>
              <a:pPr/>
              <a:t>218</a:t>
            </a:fld>
            <a:endParaRPr lang="en-US"/>
          </a:p>
        </p:txBody>
      </p:sp>
      <p:sp>
        <p:nvSpPr>
          <p:cNvPr id="569347" name="Rectangle 2"/>
          <p:cNvSpPr>
            <a:spLocks noChangeArrowheads="1" noTextEdit="1"/>
          </p:cNvSpPr>
          <p:nvPr>
            <p:ph type="sldImg"/>
          </p:nvPr>
        </p:nvSpPr>
        <p:spPr>
          <a:ln/>
        </p:spPr>
      </p:sp>
      <p:sp>
        <p:nvSpPr>
          <p:cNvPr id="569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noFill/>
        </p:spPr>
        <p:txBody>
          <a:bodyPr/>
          <a:lstStyle/>
          <a:p>
            <a:fld id="{0298470E-FE95-4572-9A34-AA833BA62725}" type="slidenum">
              <a:rPr lang="en-US"/>
              <a:pPr/>
              <a:t>219</a:t>
            </a:fld>
            <a:endParaRPr lang="en-US"/>
          </a:p>
        </p:txBody>
      </p:sp>
      <p:sp>
        <p:nvSpPr>
          <p:cNvPr id="570371" name="Rectangle 2"/>
          <p:cNvSpPr>
            <a:spLocks noChangeArrowheads="1" noTextEdit="1"/>
          </p:cNvSpPr>
          <p:nvPr>
            <p:ph type="sldImg"/>
          </p:nvPr>
        </p:nvSpPr>
        <p:spPr>
          <a:ln/>
        </p:spPr>
      </p:sp>
      <p:sp>
        <p:nvSpPr>
          <p:cNvPr id="570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p>
            <a:fld id="{F243766E-6C9E-48EB-B0E4-DD036EBFC4E6}" type="slidenum">
              <a:rPr lang="en-US"/>
              <a:pPr/>
              <a:t>220</a:t>
            </a:fld>
            <a:endParaRPr lang="en-US"/>
          </a:p>
        </p:txBody>
      </p:sp>
      <p:sp>
        <p:nvSpPr>
          <p:cNvPr id="571395" name="Rectangle 2"/>
          <p:cNvSpPr>
            <a:spLocks noChangeArrowheads="1" noTextEdit="1"/>
          </p:cNvSpPr>
          <p:nvPr>
            <p:ph type="sldImg"/>
          </p:nvPr>
        </p:nvSpPr>
        <p:spPr>
          <a:ln/>
        </p:spPr>
      </p:sp>
      <p:sp>
        <p:nvSpPr>
          <p:cNvPr id="571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3E5ED976-AD0C-44A1-9362-4772E326CCF2}" type="slidenum">
              <a:rPr lang="en-US"/>
              <a:pPr/>
              <a:t>22</a:t>
            </a:fld>
            <a:endParaRPr lang="en-US"/>
          </a:p>
        </p:txBody>
      </p:sp>
      <p:sp>
        <p:nvSpPr>
          <p:cNvPr id="369667" name="Rectangle 2"/>
          <p:cNvSpPr>
            <a:spLocks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r>
              <a:rPr lang="en-US" smtClean="0"/>
              <a:t>Your experience of learning chemistry maybe somewhat like looking at this picture that tests your perspective.</a:t>
            </a:r>
          </a:p>
          <a:p>
            <a:pPr eaLnBrk="1" hangingPunct="1"/>
            <a:r>
              <a:rPr lang="en-US" smtClean="0"/>
              <a:t>Sometimes your perception may be that chemistry is challenging, while a short time later your attitude may be </a:t>
            </a:r>
          </a:p>
          <a:p>
            <a:pPr eaLnBrk="1" hangingPunct="1"/>
            <a:r>
              <a:rPr lang="en-US" smtClean="0"/>
              <a:t>that chemistry is easy and fun.</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noFill/>
        </p:spPr>
        <p:txBody>
          <a:bodyPr/>
          <a:lstStyle/>
          <a:p>
            <a:fld id="{6A8C8A08-59C7-4B56-BD08-7785AF0C0290}" type="slidenum">
              <a:rPr lang="en-US"/>
              <a:pPr/>
              <a:t>221</a:t>
            </a:fld>
            <a:endParaRPr lang="en-US"/>
          </a:p>
        </p:txBody>
      </p:sp>
      <p:sp>
        <p:nvSpPr>
          <p:cNvPr id="572419" name="Rectangle 2"/>
          <p:cNvSpPr>
            <a:spLocks noChangeArrowheads="1" noTextEdit="1"/>
          </p:cNvSpPr>
          <p:nvPr>
            <p:ph type="sldImg"/>
          </p:nvPr>
        </p:nvSpPr>
        <p:spPr>
          <a:ln/>
        </p:spPr>
      </p:sp>
      <p:sp>
        <p:nvSpPr>
          <p:cNvPr id="572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noFill/>
        </p:spPr>
        <p:txBody>
          <a:bodyPr/>
          <a:lstStyle/>
          <a:p>
            <a:fld id="{DA4E52C1-C69C-4D13-A694-D267C398F827}" type="slidenum">
              <a:rPr lang="en-US"/>
              <a:pPr/>
              <a:t>222</a:t>
            </a:fld>
            <a:endParaRPr lang="en-US"/>
          </a:p>
        </p:txBody>
      </p:sp>
      <p:sp>
        <p:nvSpPr>
          <p:cNvPr id="573443" name="Rectangle 2"/>
          <p:cNvSpPr>
            <a:spLocks noChangeArrowheads="1" noTextEdit="1"/>
          </p:cNvSpPr>
          <p:nvPr>
            <p:ph type="sldImg"/>
          </p:nvPr>
        </p:nvSpPr>
        <p:spPr>
          <a:ln/>
        </p:spPr>
      </p:sp>
      <p:sp>
        <p:nvSpPr>
          <p:cNvPr id="573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a:noFill/>
        </p:spPr>
        <p:txBody>
          <a:bodyPr/>
          <a:lstStyle/>
          <a:p>
            <a:fld id="{40EB5550-97A7-46B1-A805-BAD0CB50032E}" type="slidenum">
              <a:rPr lang="en-US"/>
              <a:pPr/>
              <a:t>223</a:t>
            </a:fld>
            <a:endParaRPr lang="en-US"/>
          </a:p>
        </p:txBody>
      </p:sp>
      <p:sp>
        <p:nvSpPr>
          <p:cNvPr id="574467" name="Rectangle 2"/>
          <p:cNvSpPr>
            <a:spLocks noChangeArrowheads="1" noTextEdit="1"/>
          </p:cNvSpPr>
          <p:nvPr>
            <p:ph type="sldImg"/>
          </p:nvPr>
        </p:nvSpPr>
        <p:spPr>
          <a:ln/>
        </p:spPr>
      </p:sp>
      <p:sp>
        <p:nvSpPr>
          <p:cNvPr id="574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p:spPr>
        <p:txBody>
          <a:bodyPr/>
          <a:lstStyle/>
          <a:p>
            <a:fld id="{3EB5EC1E-6ED0-4FA2-9728-F7FFF7B26131}" type="slidenum">
              <a:rPr lang="en-US"/>
              <a:pPr/>
              <a:t>224</a:t>
            </a:fld>
            <a:endParaRPr lang="en-US"/>
          </a:p>
        </p:txBody>
      </p:sp>
      <p:sp>
        <p:nvSpPr>
          <p:cNvPr id="575491" name="Rectangle 2"/>
          <p:cNvSpPr>
            <a:spLocks noChangeArrowheads="1" noTextEdit="1"/>
          </p:cNvSpPr>
          <p:nvPr>
            <p:ph type="sldImg"/>
          </p:nvPr>
        </p:nvSpPr>
        <p:spPr>
          <a:ln/>
        </p:spPr>
      </p:sp>
      <p:sp>
        <p:nvSpPr>
          <p:cNvPr id="575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noFill/>
        </p:spPr>
        <p:txBody>
          <a:bodyPr/>
          <a:lstStyle/>
          <a:p>
            <a:fld id="{5306FBC7-09CF-41C3-AA1E-B5AE8CBDDD95}" type="slidenum">
              <a:rPr lang="en-US"/>
              <a:pPr/>
              <a:t>225</a:t>
            </a:fld>
            <a:endParaRPr lang="en-US"/>
          </a:p>
        </p:txBody>
      </p:sp>
      <p:sp>
        <p:nvSpPr>
          <p:cNvPr id="576515" name="Rectangle 2"/>
          <p:cNvSpPr>
            <a:spLocks noChangeArrowheads="1" noTextEdit="1"/>
          </p:cNvSpPr>
          <p:nvPr>
            <p:ph type="sldImg"/>
          </p:nvPr>
        </p:nvSpPr>
        <p:spPr>
          <a:ln/>
        </p:spPr>
      </p:sp>
      <p:sp>
        <p:nvSpPr>
          <p:cNvPr id="576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fld id="{D959A5E3-F52B-44A9-9E0E-E7B11E67986A}" type="slidenum">
              <a:rPr lang="en-US"/>
              <a:pPr/>
              <a:t>226</a:t>
            </a:fld>
            <a:endParaRPr lang="en-US"/>
          </a:p>
        </p:txBody>
      </p:sp>
      <p:sp>
        <p:nvSpPr>
          <p:cNvPr id="577539" name="Rectangle 2"/>
          <p:cNvSpPr>
            <a:spLocks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AC77B7D9-6F19-4F8A-9E60-662021BC8284}" type="slidenum">
              <a:rPr lang="en-US"/>
              <a:pPr/>
              <a:t>227</a:t>
            </a:fld>
            <a:endParaRPr lang="en-US"/>
          </a:p>
        </p:txBody>
      </p:sp>
      <p:sp>
        <p:nvSpPr>
          <p:cNvPr id="578563" name="Rectangle 2"/>
          <p:cNvSpPr>
            <a:spLocks noChangeArrowheads="1" noTextEdit="1"/>
          </p:cNvSpPr>
          <p:nvPr>
            <p:ph type="sldImg"/>
          </p:nvPr>
        </p:nvSpPr>
        <p:spPr>
          <a:ln/>
        </p:spPr>
      </p:sp>
      <p:sp>
        <p:nvSpPr>
          <p:cNvPr id="578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p:spPr>
        <p:txBody>
          <a:bodyPr/>
          <a:lstStyle/>
          <a:p>
            <a:fld id="{1566FEB6-4038-4C45-A27C-6B4016183AA7}" type="slidenum">
              <a:rPr lang="en-US"/>
              <a:pPr/>
              <a:t>228</a:t>
            </a:fld>
            <a:endParaRPr lang="en-US"/>
          </a:p>
        </p:txBody>
      </p:sp>
      <p:sp>
        <p:nvSpPr>
          <p:cNvPr id="579587" name="Rectangle 2"/>
          <p:cNvSpPr>
            <a:spLocks noChangeArrowheads="1" noTextEdit="1"/>
          </p:cNvSpPr>
          <p:nvPr>
            <p:ph type="sldImg"/>
          </p:nvPr>
        </p:nvSpPr>
        <p:spPr>
          <a:ln/>
        </p:spPr>
      </p:sp>
      <p:sp>
        <p:nvSpPr>
          <p:cNvPr id="579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a:spLocks noGrp="1" noChangeArrowheads="1"/>
          </p:cNvSpPr>
          <p:nvPr>
            <p:ph type="sldNum" sz="quarter" idx="5"/>
          </p:nvPr>
        </p:nvSpPr>
        <p:spPr>
          <a:noFill/>
        </p:spPr>
        <p:txBody>
          <a:bodyPr/>
          <a:lstStyle/>
          <a:p>
            <a:fld id="{10BD6361-3891-4FDC-BD39-06E7BCDDDA6F}" type="slidenum">
              <a:rPr lang="en-US"/>
              <a:pPr/>
              <a:t>229</a:t>
            </a:fld>
            <a:endParaRPr lang="en-US"/>
          </a:p>
        </p:txBody>
      </p:sp>
      <p:sp>
        <p:nvSpPr>
          <p:cNvPr id="580611" name="Rectangle 2"/>
          <p:cNvSpPr>
            <a:spLocks noChangeArrowheads="1" noTextEdit="1"/>
          </p:cNvSpPr>
          <p:nvPr>
            <p:ph type="sldImg"/>
          </p:nvPr>
        </p:nvSpPr>
        <p:spPr>
          <a:ln/>
        </p:spPr>
      </p:sp>
      <p:sp>
        <p:nvSpPr>
          <p:cNvPr id="580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p:cNvSpPr>
            <a:spLocks noGrp="1" noChangeArrowheads="1"/>
          </p:cNvSpPr>
          <p:nvPr>
            <p:ph type="sldNum" sz="quarter" idx="5"/>
          </p:nvPr>
        </p:nvSpPr>
        <p:spPr>
          <a:noFill/>
        </p:spPr>
        <p:txBody>
          <a:bodyPr/>
          <a:lstStyle/>
          <a:p>
            <a:fld id="{7B08878A-AFF6-4BD4-A301-A422DA161E7F}" type="slidenum">
              <a:rPr lang="en-US"/>
              <a:pPr/>
              <a:t>230</a:t>
            </a:fld>
            <a:endParaRPr lang="en-US"/>
          </a:p>
        </p:txBody>
      </p:sp>
      <p:sp>
        <p:nvSpPr>
          <p:cNvPr id="581635" name="Rectangle 2"/>
          <p:cNvSpPr>
            <a:spLocks noChangeArrowheads="1" noTextEdit="1"/>
          </p:cNvSpPr>
          <p:nvPr>
            <p:ph type="sldImg"/>
          </p:nvPr>
        </p:nvSpPr>
        <p:spPr>
          <a:ln/>
        </p:spPr>
      </p:sp>
      <p:sp>
        <p:nvSpPr>
          <p:cNvPr id="581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1D35AE1A-3540-4BF1-BDA4-1B29062C7CDE}" type="slidenum">
              <a:rPr lang="en-US"/>
              <a:pPr/>
              <a:t>23</a:t>
            </a:fld>
            <a:endParaRPr lang="en-US"/>
          </a:p>
        </p:txBody>
      </p:sp>
      <p:sp>
        <p:nvSpPr>
          <p:cNvPr id="370691" name="Rectangle 2"/>
          <p:cNvSpPr>
            <a:spLocks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a:spLocks noGrp="1" noChangeArrowheads="1"/>
          </p:cNvSpPr>
          <p:nvPr>
            <p:ph type="sldNum" sz="quarter" idx="5"/>
          </p:nvPr>
        </p:nvSpPr>
        <p:spPr>
          <a:noFill/>
        </p:spPr>
        <p:txBody>
          <a:bodyPr/>
          <a:lstStyle/>
          <a:p>
            <a:fld id="{71477380-F3E7-4E2C-8C1B-6B22E93452EA}" type="slidenum">
              <a:rPr lang="en-US"/>
              <a:pPr/>
              <a:t>231</a:t>
            </a:fld>
            <a:endParaRPr lang="en-US"/>
          </a:p>
        </p:txBody>
      </p:sp>
      <p:sp>
        <p:nvSpPr>
          <p:cNvPr id="582659" name="Rectangle 2"/>
          <p:cNvSpPr>
            <a:spLocks noChangeArrowheads="1" noTextEdit="1"/>
          </p:cNvSpPr>
          <p:nvPr>
            <p:ph type="sldImg"/>
          </p:nvPr>
        </p:nvSpPr>
        <p:spPr>
          <a:ln/>
        </p:spPr>
      </p:sp>
      <p:sp>
        <p:nvSpPr>
          <p:cNvPr id="582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p:spPr>
        <p:txBody>
          <a:bodyPr/>
          <a:lstStyle/>
          <a:p>
            <a:fld id="{D656F16D-14EE-40A8-8B62-F177AA1AEF2B}" type="slidenum">
              <a:rPr lang="en-US"/>
              <a:pPr/>
              <a:t>232</a:t>
            </a:fld>
            <a:endParaRPr lang="en-US"/>
          </a:p>
        </p:txBody>
      </p:sp>
      <p:sp>
        <p:nvSpPr>
          <p:cNvPr id="583683" name="Rectangle 2"/>
          <p:cNvSpPr>
            <a:spLocks noChangeArrowheads="1" noTextEdit="1"/>
          </p:cNvSpPr>
          <p:nvPr>
            <p:ph type="sldImg"/>
          </p:nvPr>
        </p:nvSpPr>
        <p:spPr>
          <a:ln/>
        </p:spPr>
      </p:sp>
      <p:sp>
        <p:nvSpPr>
          <p:cNvPr id="583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p:cNvSpPr>
            <a:spLocks noGrp="1" noChangeArrowheads="1"/>
          </p:cNvSpPr>
          <p:nvPr>
            <p:ph type="sldNum" sz="quarter" idx="5"/>
          </p:nvPr>
        </p:nvSpPr>
        <p:spPr>
          <a:noFill/>
        </p:spPr>
        <p:txBody>
          <a:bodyPr/>
          <a:lstStyle/>
          <a:p>
            <a:fld id="{C0FDA74D-F4B4-4D70-A93E-EF09FD13888F}" type="slidenum">
              <a:rPr lang="en-US"/>
              <a:pPr/>
              <a:t>233</a:t>
            </a:fld>
            <a:endParaRPr lang="en-US"/>
          </a:p>
        </p:txBody>
      </p:sp>
      <p:sp>
        <p:nvSpPr>
          <p:cNvPr id="584707" name="Rectangle 2"/>
          <p:cNvSpPr>
            <a:spLocks noChangeArrowheads="1" noTextEdit="1"/>
          </p:cNvSpPr>
          <p:nvPr>
            <p:ph type="sldImg"/>
          </p:nvPr>
        </p:nvSpPr>
        <p:spPr>
          <a:ln/>
        </p:spPr>
      </p:sp>
      <p:sp>
        <p:nvSpPr>
          <p:cNvPr id="584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p:spPr>
        <p:txBody>
          <a:bodyPr/>
          <a:lstStyle/>
          <a:p>
            <a:fld id="{B8F3FA46-2167-4BFB-8C44-5B19E73D4979}" type="slidenum">
              <a:rPr lang="en-US"/>
              <a:pPr/>
              <a:t>234</a:t>
            </a:fld>
            <a:endParaRPr lang="en-US"/>
          </a:p>
        </p:txBody>
      </p:sp>
      <p:sp>
        <p:nvSpPr>
          <p:cNvPr id="585731" name="Rectangle 2"/>
          <p:cNvSpPr>
            <a:spLocks noChangeArrowheads="1" noTextEdit="1"/>
          </p:cNvSpPr>
          <p:nvPr>
            <p:ph type="sldImg"/>
          </p:nvPr>
        </p:nvSpPr>
        <p:spPr>
          <a:ln/>
        </p:spPr>
      </p:sp>
      <p:sp>
        <p:nvSpPr>
          <p:cNvPr id="585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p:spPr>
        <p:txBody>
          <a:bodyPr/>
          <a:lstStyle/>
          <a:p>
            <a:fld id="{A60E93FA-698B-4973-91E0-E9D3F2170432}" type="slidenum">
              <a:rPr lang="en-US"/>
              <a:pPr/>
              <a:t>235</a:t>
            </a:fld>
            <a:endParaRPr lang="en-US"/>
          </a:p>
        </p:txBody>
      </p:sp>
      <p:sp>
        <p:nvSpPr>
          <p:cNvPr id="586755" name="Rectangle 2"/>
          <p:cNvSpPr>
            <a:spLocks noChangeArrowheads="1" noTextEdit="1"/>
          </p:cNvSpPr>
          <p:nvPr>
            <p:ph type="sldImg"/>
          </p:nvPr>
        </p:nvSpPr>
        <p:spPr>
          <a:ln/>
        </p:spPr>
      </p:sp>
      <p:sp>
        <p:nvSpPr>
          <p:cNvPr id="586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p:cNvSpPr>
            <a:spLocks noGrp="1" noChangeArrowheads="1"/>
          </p:cNvSpPr>
          <p:nvPr>
            <p:ph type="sldNum" sz="quarter" idx="5"/>
          </p:nvPr>
        </p:nvSpPr>
        <p:spPr>
          <a:noFill/>
        </p:spPr>
        <p:txBody>
          <a:bodyPr/>
          <a:lstStyle/>
          <a:p>
            <a:fld id="{AA70E65C-3684-4F7E-95DA-07DC8052DEE4}" type="slidenum">
              <a:rPr lang="en-US"/>
              <a:pPr/>
              <a:t>236</a:t>
            </a:fld>
            <a:endParaRPr lang="en-US"/>
          </a:p>
        </p:txBody>
      </p:sp>
      <p:sp>
        <p:nvSpPr>
          <p:cNvPr id="587779" name="Rectangle 2"/>
          <p:cNvSpPr>
            <a:spLocks noChangeArrowheads="1" noTextEdit="1"/>
          </p:cNvSpPr>
          <p:nvPr>
            <p:ph type="sldImg"/>
          </p:nvPr>
        </p:nvSpPr>
        <p:spPr>
          <a:ln/>
        </p:spPr>
      </p:sp>
      <p:sp>
        <p:nvSpPr>
          <p:cNvPr id="587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noFill/>
        </p:spPr>
        <p:txBody>
          <a:bodyPr/>
          <a:lstStyle/>
          <a:p>
            <a:fld id="{213619BA-0B19-4F30-A5CE-3B41EFA8B937}" type="slidenum">
              <a:rPr lang="en-US"/>
              <a:pPr/>
              <a:t>237</a:t>
            </a:fld>
            <a:endParaRPr lang="en-US"/>
          </a:p>
        </p:txBody>
      </p:sp>
      <p:sp>
        <p:nvSpPr>
          <p:cNvPr id="588803" name="Rectangle 2"/>
          <p:cNvSpPr>
            <a:spLocks noChangeArrowheads="1" noTextEdit="1"/>
          </p:cNvSpPr>
          <p:nvPr>
            <p:ph type="sldImg"/>
          </p:nvPr>
        </p:nvSpPr>
        <p:spPr>
          <a:ln/>
        </p:spPr>
      </p:sp>
      <p:sp>
        <p:nvSpPr>
          <p:cNvPr id="588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p:cNvSpPr>
            <a:spLocks noGrp="1" noChangeArrowheads="1"/>
          </p:cNvSpPr>
          <p:nvPr>
            <p:ph type="sldNum" sz="quarter" idx="5"/>
          </p:nvPr>
        </p:nvSpPr>
        <p:spPr>
          <a:noFill/>
        </p:spPr>
        <p:txBody>
          <a:bodyPr/>
          <a:lstStyle/>
          <a:p>
            <a:fld id="{676D573D-68E3-47BF-BC51-66B23C2CFBB8}" type="slidenum">
              <a:rPr lang="en-US"/>
              <a:pPr/>
              <a:t>238</a:t>
            </a:fld>
            <a:endParaRPr lang="en-US"/>
          </a:p>
        </p:txBody>
      </p:sp>
      <p:sp>
        <p:nvSpPr>
          <p:cNvPr id="589827" name="Rectangle 2"/>
          <p:cNvSpPr>
            <a:spLocks noChangeArrowheads="1" noTextEdit="1"/>
          </p:cNvSpPr>
          <p:nvPr>
            <p:ph type="sldImg"/>
          </p:nvPr>
        </p:nvSpPr>
        <p:spPr>
          <a:ln/>
        </p:spPr>
      </p:sp>
      <p:sp>
        <p:nvSpPr>
          <p:cNvPr id="589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p:spPr>
        <p:txBody>
          <a:bodyPr/>
          <a:lstStyle/>
          <a:p>
            <a:fld id="{A473ACD6-CB6C-4766-A4E9-D9EBFEDFE716}" type="slidenum">
              <a:rPr lang="en-US"/>
              <a:pPr/>
              <a:t>239</a:t>
            </a:fld>
            <a:endParaRPr lang="en-US"/>
          </a:p>
        </p:txBody>
      </p:sp>
      <p:sp>
        <p:nvSpPr>
          <p:cNvPr id="590851" name="Rectangle 2"/>
          <p:cNvSpPr>
            <a:spLocks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p:spPr>
        <p:txBody>
          <a:bodyPr/>
          <a:lstStyle/>
          <a:p>
            <a:fld id="{61695FC6-63A3-48B6-9196-9C8663AD2014}" type="slidenum">
              <a:rPr lang="en-US"/>
              <a:pPr/>
              <a:t>240</a:t>
            </a:fld>
            <a:endParaRPr lang="en-US"/>
          </a:p>
        </p:txBody>
      </p:sp>
      <p:sp>
        <p:nvSpPr>
          <p:cNvPr id="591875" name="Rectangle 2"/>
          <p:cNvSpPr>
            <a:spLocks noChangeArrowheads="1" noTextEdit="1"/>
          </p:cNvSpPr>
          <p:nvPr>
            <p:ph type="sldImg"/>
          </p:nvPr>
        </p:nvSpPr>
        <p:spPr>
          <a:ln/>
        </p:spPr>
      </p:sp>
      <p:sp>
        <p:nvSpPr>
          <p:cNvPr id="591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276C4942-00D4-490D-853D-ECC89E85F3BD}" type="slidenum">
              <a:rPr lang="en-US"/>
              <a:pPr/>
              <a:t>24</a:t>
            </a:fld>
            <a:endParaRPr lang="en-US"/>
          </a:p>
        </p:txBody>
      </p:sp>
      <p:sp>
        <p:nvSpPr>
          <p:cNvPr id="371715" name="Rectangle 2"/>
          <p:cNvSpPr>
            <a:spLocks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r>
              <a:rPr lang="en-US" smtClean="0"/>
              <a:t>This model appear to have three arms.  Yet, we know it would be impossible to create an actual object like this picture.  Models have limitations - as by their general nature, models  are simplifications of complex situations.  Yet it is in this simplification that we gain understanding.  We need to be careful to not over-simplify and then apply the oversimplification to the real world.</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noFill/>
        </p:spPr>
        <p:txBody>
          <a:bodyPr/>
          <a:lstStyle/>
          <a:p>
            <a:fld id="{1C1CA1AA-9819-40FF-ACA0-86B89051CCD0}" type="slidenum">
              <a:rPr lang="en-US"/>
              <a:pPr/>
              <a:t>241</a:t>
            </a:fld>
            <a:endParaRPr lang="en-US"/>
          </a:p>
        </p:txBody>
      </p:sp>
      <p:sp>
        <p:nvSpPr>
          <p:cNvPr id="592899" name="Rectangle 2"/>
          <p:cNvSpPr>
            <a:spLocks noChangeArrowheads="1" noTextEdit="1"/>
          </p:cNvSpPr>
          <p:nvPr>
            <p:ph type="sldImg"/>
          </p:nvPr>
        </p:nvSpPr>
        <p:spPr>
          <a:ln/>
        </p:spPr>
      </p:sp>
      <p:sp>
        <p:nvSpPr>
          <p:cNvPr id="592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noFill/>
        </p:spPr>
        <p:txBody>
          <a:bodyPr/>
          <a:lstStyle/>
          <a:p>
            <a:fld id="{6D3CF234-726B-453F-BD26-45CD2A1E6A6C}" type="slidenum">
              <a:rPr lang="en-US"/>
              <a:pPr/>
              <a:t>242</a:t>
            </a:fld>
            <a:endParaRPr lang="en-US"/>
          </a:p>
        </p:txBody>
      </p:sp>
      <p:sp>
        <p:nvSpPr>
          <p:cNvPr id="593923" name="Rectangle 2"/>
          <p:cNvSpPr>
            <a:spLocks noChangeArrowheads="1" noTextEdit="1"/>
          </p:cNvSpPr>
          <p:nvPr>
            <p:ph type="sldImg"/>
          </p:nvPr>
        </p:nvSpPr>
        <p:spPr>
          <a:ln/>
        </p:spPr>
      </p:sp>
      <p:sp>
        <p:nvSpPr>
          <p:cNvPr id="593924" name="Rectangle 3"/>
          <p:cNvSpPr>
            <a:spLocks noGrp="1" noChangeArrowheads="1"/>
          </p:cNvSpPr>
          <p:nvPr>
            <p:ph type="body" idx="1"/>
          </p:nvPr>
        </p:nvSpPr>
        <p:spPr>
          <a:noFill/>
          <a:ln/>
        </p:spPr>
        <p:txBody>
          <a:bodyPr/>
          <a:lstStyle/>
          <a:p>
            <a:pPr eaLnBrk="1" hangingPunct="1"/>
            <a:r>
              <a:rPr lang="en-US" b="1" smtClean="0"/>
              <a:t>Video 03: Measurement: the Foundation of Chemistry</a:t>
            </a:r>
            <a:r>
              <a:rPr lang="en-US" smtClean="0"/>
              <a:t/>
            </a:r>
            <a:br>
              <a:rPr lang="en-US" smtClean="0"/>
            </a:br>
            <a:r>
              <a:rPr lang="en-US" smtClean="0"/>
              <a:t>The distinction between accuracy and precision and its importance in commerce and science are explained. (added 2006/10/08)</a:t>
            </a:r>
            <a:br>
              <a:rPr lang="en-US" smtClean="0"/>
            </a:br>
            <a:r>
              <a:rPr lang="en-US" smtClean="0"/>
              <a:t>World of Chemistry </a:t>
            </a:r>
            <a:r>
              <a:rPr lang="en-US" b="1" smtClean="0"/>
              <a:t>&gt;</a:t>
            </a:r>
            <a:r>
              <a:rPr lang="en-US" smtClean="0"/>
              <a:t> http://www.learner.org/vod/vod_window.html?pid=795</a:t>
            </a:r>
          </a:p>
          <a:p>
            <a:pPr eaLnBrk="1" hangingPunct="1"/>
            <a:endParaRPr lang="en-US" smtClean="0"/>
          </a:p>
          <a:p>
            <a:pPr eaLnBrk="1" hangingPunct="1"/>
            <a:endParaRPr lang="en-US" smtClean="0"/>
          </a:p>
          <a:p>
            <a:pPr eaLnBrk="1" hangingPunct="1"/>
            <a:r>
              <a:rPr lang="en-US" smtClean="0">
                <a:solidFill>
                  <a:srgbClr val="000000"/>
                </a:solidFill>
              </a:rPr>
              <a:t>Journey through the exciting world of chemistry with Nobel laureate Roald Hoffman as your guide.  </a:t>
            </a:r>
          </a:p>
          <a:p>
            <a:pPr eaLnBrk="1" hangingPunct="1"/>
            <a:r>
              <a:rPr lang="en-US" smtClean="0">
                <a:solidFill>
                  <a:srgbClr val="000000"/>
                </a:solidFill>
              </a:rPr>
              <a:t>The foundations of chemical structures and their behavior are explored through computer animation, </a:t>
            </a:r>
          </a:p>
          <a:p>
            <a:pPr eaLnBrk="1" hangingPunct="1"/>
            <a:r>
              <a:rPr lang="en-US" smtClean="0">
                <a:solidFill>
                  <a:srgbClr val="000000"/>
                </a:solidFill>
              </a:rPr>
              <a:t>demonstrations, and on-site footage at working industrial and research labs.  Distinguished scientists </a:t>
            </a:r>
          </a:p>
          <a:p>
            <a:pPr eaLnBrk="1" hangingPunct="1"/>
            <a:r>
              <a:rPr lang="en-US" smtClean="0">
                <a:solidFill>
                  <a:srgbClr val="000000"/>
                </a:solidFill>
              </a:rPr>
              <a:t>discuss yesterday’s breakthroughs and today’s challenged.  </a:t>
            </a:r>
          </a:p>
          <a:p>
            <a:pPr eaLnBrk="1" hangingPunct="1"/>
            <a:r>
              <a:rPr lang="en-US" smtClean="0">
                <a:solidFill>
                  <a:srgbClr val="000000"/>
                </a:solidFill>
              </a:rPr>
              <a:t> </a:t>
            </a:r>
          </a:p>
          <a:p>
            <a:pPr eaLnBrk="1" hangingPunct="1"/>
            <a:r>
              <a:rPr lang="en-US" smtClean="0">
                <a:solidFill>
                  <a:srgbClr val="000000"/>
                </a:solidFill>
              </a:rPr>
              <a:t>Produced by the University of Maryland and the Educational Film Center.  </a:t>
            </a:r>
          </a:p>
          <a:p>
            <a:pPr eaLnBrk="1" hangingPunct="1"/>
            <a:r>
              <a:rPr lang="en-US" smtClean="0">
                <a:solidFill>
                  <a:srgbClr val="000000"/>
                </a:solidFill>
              </a:rPr>
              <a:t>Released on cassette:  Fall 1989     The Annenberg/ / CPB Collection  1-800-LEARNER</a:t>
            </a:r>
          </a:p>
          <a:p>
            <a:pPr eaLnBrk="1" hangingPunct="1"/>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p:cNvSpPr>
            <a:spLocks noGrp="1" noChangeArrowheads="1"/>
          </p:cNvSpPr>
          <p:nvPr>
            <p:ph type="sldNum" sz="quarter" idx="5"/>
          </p:nvPr>
        </p:nvSpPr>
        <p:spPr>
          <a:noFill/>
        </p:spPr>
        <p:txBody>
          <a:bodyPr/>
          <a:lstStyle/>
          <a:p>
            <a:fld id="{1FFF7247-039C-45E7-B81C-0A8617F872A6}" type="slidenum">
              <a:rPr lang="en-US"/>
              <a:pPr/>
              <a:t>243</a:t>
            </a:fld>
            <a:endParaRPr lang="en-US"/>
          </a:p>
        </p:txBody>
      </p:sp>
      <p:sp>
        <p:nvSpPr>
          <p:cNvPr id="594947" name="Rectangle 2"/>
          <p:cNvSpPr>
            <a:spLocks noChangeArrowheads="1" noTextEdit="1"/>
          </p:cNvSpPr>
          <p:nvPr>
            <p:ph type="sldImg"/>
          </p:nvPr>
        </p:nvSpPr>
        <p:spPr>
          <a:ln/>
        </p:spPr>
      </p:sp>
      <p:sp>
        <p:nvSpPr>
          <p:cNvPr id="594948" name="Rectangle 3"/>
          <p:cNvSpPr>
            <a:spLocks noGrp="1" noChangeArrowheads="1"/>
          </p:cNvSpPr>
          <p:nvPr>
            <p:ph type="body" idx="1"/>
          </p:nvPr>
        </p:nvSpPr>
        <p:spPr>
          <a:noFill/>
          <a:ln/>
        </p:spPr>
        <p:txBody>
          <a:bodyPr/>
          <a:lstStyle/>
          <a:p>
            <a:pPr eaLnBrk="1" hangingPunct="1"/>
            <a:r>
              <a:rPr lang="en-US" smtClean="0"/>
              <a:t>http://neatorama.cachefly.net/images/2007-01/metric-system-cartoon.gif</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p:spPr>
        <p:txBody>
          <a:bodyPr/>
          <a:lstStyle/>
          <a:p>
            <a:fld id="{B630BBDC-FC12-4A4B-BF06-861BB7469BCB}" type="slidenum">
              <a:rPr lang="en-US"/>
              <a:pPr/>
              <a:t>244</a:t>
            </a:fld>
            <a:endParaRPr lang="en-US"/>
          </a:p>
        </p:txBody>
      </p:sp>
      <p:sp>
        <p:nvSpPr>
          <p:cNvPr id="595971" name="Rectangle 2"/>
          <p:cNvSpPr>
            <a:spLocks noChangeArrowheads="1" noTextEdit="1"/>
          </p:cNvSpPr>
          <p:nvPr>
            <p:ph type="sldImg"/>
          </p:nvPr>
        </p:nvSpPr>
        <p:spPr>
          <a:ln/>
        </p:spPr>
      </p:sp>
      <p:sp>
        <p:nvSpPr>
          <p:cNvPr id="595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p:spPr>
        <p:txBody>
          <a:bodyPr/>
          <a:lstStyle/>
          <a:p>
            <a:fld id="{0D19DA37-6BB5-46D7-9362-87B85955AD4C}" type="slidenum">
              <a:rPr lang="en-US"/>
              <a:pPr/>
              <a:t>245</a:t>
            </a:fld>
            <a:endParaRPr lang="en-US"/>
          </a:p>
        </p:txBody>
      </p:sp>
      <p:sp>
        <p:nvSpPr>
          <p:cNvPr id="596995" name="Rectangle 2"/>
          <p:cNvSpPr>
            <a:spLocks noChangeArrowheads="1" noTextEdit="1"/>
          </p:cNvSpPr>
          <p:nvPr>
            <p:ph type="sldImg"/>
          </p:nvPr>
        </p:nvSpPr>
        <p:spPr>
          <a:ln/>
        </p:spPr>
      </p:sp>
      <p:sp>
        <p:nvSpPr>
          <p:cNvPr id="596996" name="Rectangle 3"/>
          <p:cNvSpPr>
            <a:spLocks noGrp="1" noChangeArrowheads="1"/>
          </p:cNvSpPr>
          <p:nvPr>
            <p:ph type="body" idx="1"/>
          </p:nvPr>
        </p:nvSpPr>
        <p:spPr>
          <a:noFill/>
          <a:ln/>
        </p:spPr>
        <p:txBody>
          <a:bodyPr/>
          <a:lstStyle/>
          <a:p>
            <a:pPr eaLnBrk="1" hangingPunct="1"/>
            <a:r>
              <a:rPr lang="en-US" smtClean="0"/>
              <a:t>ONLY 3 countries still use the English system of measurement.  (England is not one of them!)  </a:t>
            </a:r>
          </a:p>
          <a:p>
            <a:pPr eaLnBrk="1" hangingPunct="1"/>
            <a:r>
              <a:rPr lang="en-US" smtClean="0"/>
              <a:t>     Myanmar (Burma), Liberia, and United States of America</a:t>
            </a:r>
          </a:p>
          <a:p>
            <a:pPr eaLnBrk="1" hangingPunct="1"/>
            <a:endParaRPr lang="en-US" smtClean="0"/>
          </a:p>
          <a:p>
            <a:pPr eaLnBrk="1" hangingPunct="1"/>
            <a:r>
              <a:rPr lang="en-US" smtClean="0"/>
              <a:t>http://upload.wikimedia.org/wikipedia/commons/thumb/1/17/Metric_system.png/800px-Metric_system.png</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a:noFill/>
        </p:spPr>
        <p:txBody>
          <a:bodyPr/>
          <a:lstStyle/>
          <a:p>
            <a:fld id="{33ACE594-4903-4EC1-ACB1-40C58D0404FB}" type="slidenum">
              <a:rPr lang="en-US"/>
              <a:pPr/>
              <a:t>246</a:t>
            </a:fld>
            <a:endParaRPr lang="en-US"/>
          </a:p>
        </p:txBody>
      </p:sp>
      <p:sp>
        <p:nvSpPr>
          <p:cNvPr id="598019" name="Rectangle 2"/>
          <p:cNvSpPr>
            <a:spLocks noChangeArrowheads="1" noTextEdit="1"/>
          </p:cNvSpPr>
          <p:nvPr>
            <p:ph type="sldImg"/>
          </p:nvPr>
        </p:nvSpPr>
        <p:spPr>
          <a:ln/>
        </p:spPr>
      </p:sp>
      <p:sp>
        <p:nvSpPr>
          <p:cNvPr id="598020" name="Rectangle 3"/>
          <p:cNvSpPr>
            <a:spLocks noGrp="1" noChangeArrowheads="1"/>
          </p:cNvSpPr>
          <p:nvPr>
            <p:ph type="body" idx="1"/>
          </p:nvPr>
        </p:nvSpPr>
        <p:spPr>
          <a:noFill/>
          <a:ln/>
        </p:spPr>
        <p:txBody>
          <a:bodyPr/>
          <a:lstStyle/>
          <a:p>
            <a:pPr eaLnBrk="1" hangingPunct="1"/>
            <a:r>
              <a:rPr lang="en-US" smtClean="0"/>
              <a:t>Note the SI (system international system) differs from the metric system.  The base unit for mass in the SI system is kilogram.</a:t>
            </a:r>
          </a:p>
          <a:p>
            <a:pPr eaLnBrk="1" hangingPunct="1"/>
            <a:endParaRPr lang="en-US" smtClean="0"/>
          </a:p>
          <a:p>
            <a:pPr eaLnBrk="1" hangingPunct="1"/>
            <a:r>
              <a:rPr lang="en-US" smtClean="0"/>
              <a:t>SI system adopted in 1954. </a:t>
            </a:r>
            <a:br>
              <a:rPr lang="en-US" smtClean="0"/>
            </a:br>
            <a:endParaRPr lang="en-US" smtClean="0"/>
          </a:p>
          <a:p>
            <a:pPr eaLnBrk="1" hangingPunct="1"/>
            <a:r>
              <a:rPr lang="en-US" smtClean="0"/>
              <a:t>1 second = time for 9 192 631 770 oscillations of Cs-133 excitation band radiation </a:t>
            </a:r>
          </a:p>
          <a:p>
            <a:pPr eaLnBrk="1" hangingPunct="1"/>
            <a:r>
              <a:rPr lang="en-US" smtClean="0"/>
              <a:t>1 meter = distance light travels in 1/299 792 458 of a second </a:t>
            </a:r>
          </a:p>
          <a:p>
            <a:pPr eaLnBrk="1" hangingPunct="1"/>
            <a:r>
              <a:rPr lang="en-US" smtClean="0"/>
              <a:t>1 kilogram = weight of a standard Pt/Ir cylinder </a:t>
            </a:r>
          </a:p>
          <a:p>
            <a:pPr eaLnBrk="1" hangingPunct="1"/>
            <a:r>
              <a:rPr lang="en-US" smtClean="0"/>
              <a:t>(US copy in Gaithersburg); (still artifact-based unit) </a:t>
            </a:r>
          </a:p>
          <a:p>
            <a:pPr eaLnBrk="1" hangingPunct="1"/>
            <a:endParaRPr lang="en-US" smtClean="0"/>
          </a:p>
          <a:p>
            <a:pPr eaLnBrk="1" hangingPunct="1"/>
            <a:r>
              <a:rPr lang="en-US" b="1" smtClean="0"/>
              <a:t>English translation of the Magna Carta</a:t>
            </a:r>
            <a:br>
              <a:rPr lang="en-US" b="1" smtClean="0"/>
            </a:br>
            <a:r>
              <a:rPr lang="en-US" smtClean="0"/>
              <a:t>Henry, by the grace of god, king of England, lord of Ireland, duke of Normandy, Aquitaine and count of Anjou, to the archbishops, bishops, abbots, priors, earls, barons, sheriffs, stewards, servants and to all his bailiffs and faithful subjects who shall look at the present charter, greeting.</a:t>
            </a:r>
            <a:br>
              <a:rPr lang="en-US" smtClean="0"/>
            </a:br>
            <a:r>
              <a:rPr lang="en-US" smtClean="0"/>
              <a:t/>
            </a:r>
            <a:br>
              <a:rPr lang="en-US" smtClean="0"/>
            </a:br>
            <a:r>
              <a:rPr lang="en-US" smtClean="0"/>
              <a:t>Know that we, out of reverence for God and for the salvation of our soul and the souls of our ancestors and successors, for the exaltation of holy church and the reform of our realm have, of our own spontaneous goodwill, given and granted to the archbishops, bishops abbots, priors, earls, barons and all of our realm these liberties written below to be held in our kingdom of England for ever.</a:t>
            </a:r>
            <a:br>
              <a:rPr lang="en-US" smtClean="0"/>
            </a:br>
            <a:r>
              <a:rPr lang="en-US" smtClean="0"/>
              <a:t/>
            </a:r>
            <a:br>
              <a:rPr lang="en-US" smtClean="0"/>
            </a:br>
            <a:r>
              <a:rPr lang="en-US" smtClean="0"/>
              <a:t>(1) In the first place we have granted to God, and by this our present charter confirmed for us and our heirs forever, that the English church shall be free and shall have all its rights undiminished and its liberties unimpaired. We have also granted to all free men of our kingdom, for ourselves and our heirs for ever, all the liberties written below to be had and held by them and their heirs of us and our heirs for ever.(2) If any of our earls or barons or others holding of us in chief by knight service dies, and at this death his heir be of full age and owe relief he shall have his inheritance on payment of the old relief, namely the heir or heirs of an earl £100 for a whole earl's barony, the heir or heirs of a baron £100 for a whole barony, the heir or heirs of a knight 100s, at most, for a whole knight's fee; and he who owes less shall give less according to the ancient usage of fiefs.(3) If, however, the heir of any such be under age, his lord shall not have wardship of him, nor of his land, before he has received his homage; and after being a ward such an heir shall have his inheritance when he comes of age, that is of twenty-one years, without paying relief and without making fine, so however, that if he is made a knight while still under age, the land nevertheless shall remain the wardship of his lords for the full term.(4) The guardian of the land of such an heir who is under age shall take from the land of the heir no more than reasonable revenues,reasonable customary dues and reasonable services, and that without destruction and waste of men and goods; and if we commit the wardship of the land of any such to a sheriff, or to any other who is answerable to us for the revenues of that land, and he destroys or wastes what he has wardship of, we will take compensation from him and the land shall be committed to two lawful and discreet men of that fief, who shall be answerable for the revenues to us or to him to whom we have assigned them; and if we give or sell to anyone the wardship of any such land and he causes destruction or waste therein, he shall lose that wardship and it shall be transferred to two lawful and discreet men of that fief, who shall similarly be answerable to us as is aforesaid.(5) Moreover, so long as he has the wardship of the land, the guardian shall keep in repair the houses, parks, preserves, ponds, mills, and other things pertaining to the land out of the revenues from it; and he shall restore to the heir when he comes of age his land fully stocked with ploughs and all other things in at least the measure he received. All these things shall be observed in the case of wardships of vacant archbishoprics, bishoprics, abbeys, priories, churches and dignities that pertain to us except that wardships of this kind may not be sold.(6) Heirs shall be married without disparagement.(7) A widow shall have her marriage portion and inheritance forthwith and without any difficulty after the death of her husband, nor shall she pay anything to have her dower or her marriage portion or the inheritance which she and her husband held on the day of her husband's death; and she may remain in the chief house of her husband for forty days after his death, within which time her dower shall be assigned to her, unless it has already been assigned to her or unless the house is a castle; and if she leaves the castle, a suitable house shall be immediately provided for her in which she can stay honourably until her dower is assigned to her in accordance with what is aforesaid, and she shall have meanwhile her reasonable estover of common. There shall be assigned to her for her dower a third of all her husband's land which was his in his lifetime, unless a smaller share was given her at the church door. No widow shall be forced to marry so long as she wishes to live without a husband, provided that she gives security not to marry without our consent if she holds of us, or without the consent of her lord if she holds of another.(8) We or our bailiffs will not seize for any debt any land or rent, so long as the available chattels of the debtor are sufficient to repay the debt and the debtor himself is prepared to have it paid therefrom; nor will those who have gone surety for the debtors be distrained so long as the principal debtor is himself able to pay the debt; and if the principal debtor fails to pay the debt, having nothing wherewith to pay it or is able but unwilling to pay, then shall the sureties answer for the debt; and they shall, if they wish, have the lands and rents of the debtor until they are reimbursed for the debt which they have paid for him, unless the principal debtor can show that he has discharged his obligation in the matter to the said sureties.(9) The city of London shall have all its ancient liberties and free customs. Furthermore, we will and grant that all other cities, boroughs and towns, the barons of the Cinque Ports, and all ports shall have all their liberties and free customs.(10) No one shall be compelled to do greater service for a knight's fee or for any other free holding than is due from it.(11) Common pleas shall not follow our court, but shall be held in some fixed place.(12) Recognitions of novel disseisin and of mort d'ancestor shall not be held elsewhere than in the counties to which they relate, and in this manner - we, or, if we should be out of the realm, our chief justiciar, will send justices through each county once a year, who with knights of the counties shall hold the said assizes in the counties and those which cannot on that visit be determined in the county to which they relate by the said justices sent to hold the said assizes shall be determined by them elsewhere on their circuit, and those which cannot be determined by them because of difficulty over certain articles shall be referred to our justices of the bench and determined there.(13) Assizes of darrein presentment shall always be held before the justices of the bench and determined there.(14) A free man shall not be amerced for a trivial offence except in accordance with the degree of the offence and for a grave offence in accordance with its gravity, yet saving his way of living; and a merchant in the same way, saving his means of livelihood; if he has fallen into our mercy: and none of the aforesaid amercements shall be imposed except by the oath of good and law-worthy men of the neighbourhood. Earls and Barons shall not be amerced except by their peers and only in accordance with the degree of the offence. No ecclesiastical person shall be amerced according to the amount of his benefice but in accordance with his lay holding and in accordance with the degree of the offence.(15) No vill or individual shall be compelled to make bridges at river banks, except one who from of old is legally bound to do so.(16) No river bank shall henceforth be made a preserve, except those which were preserves in the time of King Henry, our grandfather, in the same places and for the same periods as they used to be in his day.(17) No sheriff, constable, coroners, or others of our bailiffs shall hold pleas of our crown.(18) If anyone holding a lay fief of us dies and our sheriff or bailiff shows our letters patent of summons for a debt that the deceased owed us, it shall be lawful for our sheriff or bailiff to attach and make a list of chattels of the deceased found upon the lay fief to the value of that debt under the supervision of law-worthy men, provided that none of the chattels shall be removed until the debt which is manifest has been paid to us in full; and the residue shall be left to the executors for carrying out the will of the deceased. And if nothing is owing to us from him, all the chattels shall accrue to the deceased, saving to his wife and his children their reasonable shares.(19) No constable or bailiff shall take the corn or other chattels of anyone who is not of the vill where the castle is situated unless he pays on the spot in cash for them or can delay payment by arrangement with the seller; if the seller is of that vill he shall pay within forty days.(20) No constable shall compel any knight to give money instead of castle-guard if he is not willing to do it himself; and if we lead or send him on military service, he shall be excused guard in respect of the fief for which he did service in the army in proportion to the time that because of us he has been on service. (21) No sheriff, or bailiff of ours or other person shall take anyone's horses or carts for transport work unless he pays for them at the old-established rates, namely at ten pence a day for a cart with two horses and fourteen pence a day for a cart with three horses. No demesne cart of any ecclesiastical person or knight or of any lady shall be taken by the aforesaid bailiffs. Neither we nor our bailiffs nor others will take, for castles or other works of ours, timber which is not ours, except with the agreement of him whose timber it is.(22) We will not hold for more than a year and a day the lands of those convicted of felony, and then the lands shall be handed over to the lords of the fiefs.(23) Henceforth all fish-weirs shall be cleared completely from the Thames and the Medway and throughout all England, except along the sea coast.(24) The writ called Praecipe shall not in future be issued to anyone in respect of any holding whereby a free man may lose his court.(25) Let there be one measure for wine throughout our kingdom, and one measure for ale, and one measure for corn, namely 'the London quarter'; and one width for cloths whether dyed, russet or halberget, namely two ells within the selvedges. Let it be the same with weights as with measures.(26) Nothing shall be given in future for the writ of inquisition by him who seeks an inquisition of life or limb: instead, it shall be granted free of charge and not refused.(27) If anyone holds of us by fee-farm, by socage, or by burgage, and holds land of another by knight service, we will not, by reason of that fee-farm, socage or burgage, have the wardship of his heir or of land of his that is of the fief of the other; nor will we have custody of the fee-farm, socage or burgage, unless such fee-farm owes knight service. We will not have custody of anyone's heir or land which he holds of another by knight service by reason of any petty serjeanty which he holds of us by the service of rendering to us knives or arrows or the like.(28) No bailiff shall in future put anyone to manifest trial or to oath upon his own bare word without reliable witnesses produced for this purpose.(29) No free man shall in future be arrested or imprisoned or disseised of his freehold, liberties or free customs, or outlawed or exiled or victimised in any other way, neither will we attack him or send anyone to attack him, except by the lawful judgement of his peers or by the law of the land. To no one will we sell, to no one will we refuse or delay right of justice.(30) All merchants, unless they have been publicly prohibited beforehand, shall be able to go out of and come into England safely and securely and stay and travel throughout England, as well by land as by water, for buying and selling by the ancient and right customs free from all evil tolls, except in time of war and if they are of the land that is at war with us. And if such are found in our land at the beginning of a war, they shall be attached without injury to their persons or goods, until we, or our chief justiciar, know how merchants of our land are treated who were found in the land at war with us when war broke out; and if ours are safe there, the others shall be safe in our land.(31) If anyone who holds of some escheat such as the honour of Wallingford, Boulogne, Nottingham, Lancaster, or of other escheats which are in our hands and are baronies dies, his heir shall give no other relief and do no other service to us than he would have done to the baron if that had been in the baron's hand; and we will hold it in the same manner in which the baron held it. Nor will we by reason of such a barony or escheat have any escheat held in chief of us elsewhere. (32) No free man shall henceforth give or sell to anyone more of his land than will leave enough for the full service due from the fief to be rendered to the lord of the fief.(33) All patrons of abbeys who have charters of advowson of the kings of England or ancient tenure or possession shall have the custody of them during vacancies, as they ought to have and as is made clear above.(34) No one shall be arrested or imprisoned upon the appeal of a woman for the death of anyone except her husband.(35) No county shall in future be held more often than once a month and where a greater interval has been customary let it be greater. Nor shall any sheriff or bailiff make his tourn through the hundred save twice a year (and then only in the due and accustomed place), that is to say, once after Easter and again after Michaelmas. And view of frankpledge shall be held then at the Michaelmas term without interference, that is to say, so that each has his liberties which he had and was accustomed to have in the time of King Henry our grandfather or which he has since acquired. View of frankpledge shall be held in this manner, namely, that our peace be kept, that a thing be kept full as it used to be, and that the sheriff shall not look for opportunities for exactions but be satisfied with what a sheriff used to get from holding his view in the time of King Henry our grandfather.(36) It shall not in future be lawful for anyone to give land of his to any religious house in such a way that he gets it back again as a tenant of that house. Nor shall it be lawful for any religious house to receive anyone's land to hand it back to him as a tenant. And if in future anyone does give land of his in this way to any religious house and he is convicted of it, his gift shall be utterly quashed and the land shall be forfeit to the lord of the fief concerned.(37) Scutage shall be taken in future as it used to be taken in the time of King Henry our grandfather. And let there be saved to archbishops, bishops, abbots, priors, Templars, Hospitallers, earls, barons and all other persons, ecclesiastical and secular, the liberties and free customs they had previously. All these aforesaid customs and liberties which we have granted to be observed in our kingdom as far as it pertains to us towards our men, all of our kingdom, clerks as well as laymen, shall observe as far as it pertains to them towards their men. In return for this grant and gift of these liberties and of the other liberties contained in our charter on the liberties of the forest, the archbishops, bishops, abbots, priors, earls, barons, knights, freeholders and all of our realm have given us a fifteenth part of all their movables. We have also granted to them for us and our heirs that neither we nor our heirs will procure anything whereby the liberties contained in this charter shall be infringed or weakened; and if anything contrary to this procured from anyone, it shall avail nothing and be held for nought, these being witness: the Lord S archbishop of Canterbury, E of London, J of Bath, P of Winchester, H of Lincoln, R of Salisbury, B of Rochester, W of Worcester, J of Ely, H of Hereford, R of Chichester, and W of Exeter, bishops; the abbot of St Albans, the abbot of Bury St Edmunds, the abbot of Battle, the abbot of St Augustine's Canterbury, the abbot of Evesham, the abbot of Westminster, the abbot of Peterborough, the abbot of Reading, the abbot of Abingdon, the abbot of Malmesbury, the abbot of Winchcombe, the abbot of Hyde, the abbot of Chertsey, the abbot of Sherborne, the abbot of Cerne, the abbot of Abbotsbury, the abbot of Milton, the abbot of Selby, the abbot of Whitby, the abbot of Cirencester, H de Burgh the justiciar, R earl of Chester and Lincoln, W earl of Salisbury, W earl of Warenne, G de Clare earl of Gloucester and Hertford, W de Ferrers earl of Derby, W de Mandeville earl of Essex, H le Bigod earl of Norfolk, W count of Aumale, H earl of Hereford, John the constable of Chester, Robert de Ros, Robert fitz Walter, Robert de Vipont, William Brewer, Richard de Munfichet, Peter fitz Herbert, Matthew fitz Herbert, William de Aubeney, Robert Grelley, Reginald de Braose, John of Monmouth, John fitz Alan, Hugh de Mortimer, Walter de Beauchamp, William of St John, Peter de Maulay, Brian de Lisle, Thomas of Moulton, Richard de Argentein, Geoffrey de Neville, William Mauduit, John de Balun. Given at Westminster on the eleventh day of February in the ninth year of our reign. </a:t>
            </a:r>
          </a:p>
          <a:p>
            <a:pPr eaLnBrk="1" hangingPunct="1"/>
            <a:r>
              <a:rPr lang="en-US" smtClean="0"/>
              <a:t> </a:t>
            </a:r>
            <a:r>
              <a:rPr lang="en-US" b="1" smtClean="0"/>
              <a:t>Translation from</a:t>
            </a:r>
            <a:r>
              <a:rPr lang="en-US" b="1" i="1" smtClean="0"/>
              <a:t> English Historical Documents 1189-1327, </a:t>
            </a:r>
            <a:r>
              <a:rPr lang="en-US" b="1" smtClean="0"/>
              <a:t>ed. H Rothwell, Eyre &amp; Spottiswoode, London, 1975 (pp. 341-6), reproduced by courtesy of Taylor &amp; Francis</a:t>
            </a:r>
            <a:endParaRPr lang="en-US" smtClean="0"/>
          </a:p>
          <a:p>
            <a:pPr eaLnBrk="1" hangingPunct="1"/>
            <a:endParaRPr lang="en-US"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0626B89-ED38-40B6-AD10-7D018F18AB10}" type="slidenum">
              <a:rPr lang="en-US"/>
              <a:pPr/>
              <a:t>247</a:t>
            </a:fld>
            <a:endParaRPr lang="en-US"/>
          </a:p>
        </p:txBody>
      </p:sp>
      <p:sp>
        <p:nvSpPr>
          <p:cNvPr id="599043" name="Rectangle 2"/>
          <p:cNvSpPr>
            <a:spLocks noChangeArrowheads="1" noTextEdit="1"/>
          </p:cNvSpPr>
          <p:nvPr>
            <p:ph type="sldImg"/>
          </p:nvPr>
        </p:nvSpPr>
        <p:spPr>
          <a:ln/>
        </p:spPr>
      </p:sp>
      <p:sp>
        <p:nvSpPr>
          <p:cNvPr id="599044" name="Rectangle 3"/>
          <p:cNvSpPr>
            <a:spLocks noGrp="1" noChangeArrowheads="1"/>
          </p:cNvSpPr>
          <p:nvPr>
            <p:ph type="body" idx="1"/>
          </p:nvPr>
        </p:nvSpPr>
        <p:spPr>
          <a:noFill/>
          <a:ln/>
        </p:spPr>
        <p:txBody>
          <a:bodyPr/>
          <a:lstStyle/>
          <a:p>
            <a:pPr marL="228600" indent="-228600" eaLnBrk="1" hangingPunct="1"/>
            <a:r>
              <a:rPr lang="en-US" b="1" smtClean="0">
                <a:latin typeface="Arial" charset="0"/>
              </a:rPr>
              <a:t>Internet Access to the National Institute of Standards and Technology</a:t>
            </a:r>
          </a:p>
          <a:p>
            <a:pPr marL="228600" indent="-228600" eaLnBrk="1" hangingPunct="1"/>
            <a:r>
              <a:rPr lang="en-US" smtClean="0">
                <a:latin typeface="Arial" charset="0"/>
                <a:cs typeface="Times New Roman" pitchFamily="18" charset="0"/>
              </a:rPr>
              <a:t>“To be or not to be”:  the English or the Metric system</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The English system of measurement used today in the United States originated in the decrees of English monarchs.  The French Revolution produced the overthrow of the French monarchy and in 1799 it also led to the creation of the set of weights and measures we call the metric system.  The metric system was legalized for use in the United States in 1866 along with the traditional English system.  Today the only countries in the world that do not use the metric system are the United States of America, Liberia and Myanamar.</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latin typeface="Arial" charset="0"/>
              </a:rPr>
              <a:t>United States government policy toward the Metric System</a:t>
            </a:r>
          </a:p>
          <a:p>
            <a:pPr marL="228600" indent="-228600" eaLnBrk="1" hangingPunct="1"/>
            <a:r>
              <a:rPr lang="en-US" smtClean="0">
                <a:latin typeface="Arial" charset="0"/>
                <a:cs typeface="Times New Roman" pitchFamily="18" charset="0"/>
              </a:rPr>
              <a:t>This part is to access the following URLs for the National Institute of Standards and Technology, NIST, and review the evolution of the relationship between the United States and the Metric System.  You can answer the first question after reviewing this NIST page.</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algn="ctr" eaLnBrk="1" hangingPunct="1"/>
            <a:r>
              <a:rPr lang="en-US" b="1" smtClean="0">
                <a:latin typeface="Arial" charset="0"/>
                <a:cs typeface="Times New Roman" pitchFamily="18" charset="0"/>
                <a:hlinkClick r:id="rId3"/>
              </a:rPr>
              <a:t>http://ts.nist.gov/ts/htdocs/200/202/ic1136a.htm</a:t>
            </a:r>
            <a:endParaRPr lang="en-US" smtClean="0">
              <a:cs typeface="Times New Roman" pitchFamily="18" charset="0"/>
            </a:endParaRPr>
          </a:p>
          <a:p>
            <a:pPr marL="228600" indent="-228600" algn="ctr"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a:pPr>
            <a:r>
              <a:rPr lang="en-US" smtClean="0">
                <a:latin typeface="Arial" charset="0"/>
              </a:rPr>
              <a:t>What was the year when the United States signed the “Treaty of the Meter”?</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2"/>
            </a:pPr>
            <a:r>
              <a:rPr lang="en-US" smtClean="0">
                <a:latin typeface="Arial" charset="0"/>
              </a:rPr>
              <a:t>Access this FDA page to answer the following question.</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algn="ctr" eaLnBrk="1" hangingPunct="1"/>
            <a:r>
              <a:rPr lang="en-US" b="1" smtClean="0">
                <a:latin typeface="Arial" charset="0"/>
                <a:cs typeface="Times New Roman" pitchFamily="18" charset="0"/>
                <a:hlinkClick r:id="rId4"/>
              </a:rPr>
              <a:t>http://www.fds.goc/ora/inspect_ref/itg30.html</a:t>
            </a:r>
            <a:endParaRPr lang="en-US" smtClean="0">
              <a:cs typeface="Times New Roman" pitchFamily="18" charset="0"/>
            </a:endParaRPr>
          </a:p>
          <a:p>
            <a:pPr marL="228600" indent="-228600" algn="ctr"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What does the term “Both timeless and toothless” have to do with the Metric Conversions Act of 1975?  In your opinion does this influence the pace of metrification in the United States?</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latin typeface="Arial" charset="0"/>
              </a:rPr>
              <a:t>							Name ____________________ Hr ____</a:t>
            </a:r>
          </a:p>
          <a:p>
            <a:pPr marL="228600" indent="-228600" eaLnBrk="1" hangingPunct="1"/>
            <a:r>
              <a:rPr lang="en-US" b="1" smtClean="0">
                <a:latin typeface="Arial" charset="0"/>
              </a:rPr>
              <a:t> </a:t>
            </a:r>
          </a:p>
          <a:p>
            <a:pPr marL="228600" indent="-228600" eaLnBrk="1" hangingPunct="1"/>
            <a:r>
              <a:rPr lang="en-US" b="1" smtClean="0">
                <a:latin typeface="Arial" charset="0"/>
              </a:rPr>
              <a:t>Internet Access to the National Institute of Standards and Technology</a:t>
            </a:r>
          </a:p>
          <a:p>
            <a:pPr marL="228600" indent="-228600" eaLnBrk="1" hangingPunct="1"/>
            <a:r>
              <a:rPr lang="en-US" smtClean="0">
                <a:latin typeface="Arial" charset="0"/>
                <a:cs typeface="Times New Roman" pitchFamily="18" charset="0"/>
              </a:rPr>
              <a:t>“To be or not to be”:  the English or the Metric system</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Another part of your assignment is to write a brief argument on the back of this page for adopting the metric system and replacing the English system.  Lastly you are to write an argument for continuing the current pattern of using two systems.</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3"/>
            </a:pPr>
            <a:r>
              <a:rPr lang="en-US" smtClean="0">
                <a:latin typeface="Arial" charset="0"/>
              </a:rPr>
              <a:t>Argument for adopting the Metric system and dropping the English system.</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Argument for retaining both the English system and the Metric system</a:t>
            </a:r>
            <a:endParaRPr lang="en-US" smtClean="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93EB7F01-FA5E-44AE-B17C-831EF65CA676}" type="slidenum">
              <a:rPr lang="en-US"/>
              <a:pPr/>
              <a:t>248</a:t>
            </a:fld>
            <a:endParaRPr lang="en-US"/>
          </a:p>
        </p:txBody>
      </p:sp>
      <p:sp>
        <p:nvSpPr>
          <p:cNvPr id="600067" name="Rectangle 2"/>
          <p:cNvSpPr>
            <a:spLocks noChangeArrowheads="1" noTextEdit="1"/>
          </p:cNvSpPr>
          <p:nvPr>
            <p:ph type="sldImg"/>
          </p:nvPr>
        </p:nvSpPr>
        <p:spPr>
          <a:ln/>
        </p:spPr>
      </p:sp>
      <p:sp>
        <p:nvSpPr>
          <p:cNvPr id="600068" name="Rectangle 3"/>
          <p:cNvSpPr>
            <a:spLocks noGrp="1" noChangeArrowheads="1"/>
          </p:cNvSpPr>
          <p:nvPr>
            <p:ph type="body" idx="1"/>
          </p:nvPr>
        </p:nvSpPr>
        <p:spPr>
          <a:noFill/>
          <a:ln/>
        </p:spPr>
        <p:txBody>
          <a:bodyPr/>
          <a:lstStyle/>
          <a:p>
            <a:pPr eaLnBrk="1" hangingPunct="1"/>
            <a:r>
              <a:rPr lang="en-US" smtClean="0"/>
              <a:t>English system of measurement originated in 1215 with the signing of the </a:t>
            </a:r>
            <a:r>
              <a:rPr lang="en-US" u="sng" smtClean="0"/>
              <a:t>Magna Carta</a:t>
            </a:r>
            <a:r>
              <a:rPr lang="en-US" smtClean="0"/>
              <a:t>.   It attempted to bring uniform measurements to world trade.</a:t>
            </a:r>
          </a:p>
          <a:p>
            <a:pPr eaLnBrk="1" hangingPunct="1"/>
            <a:endParaRPr lang="en-US" smtClean="0"/>
          </a:p>
          <a:p>
            <a:pPr eaLnBrk="1" hangingPunct="1"/>
            <a:r>
              <a:rPr lang="en-US" smtClean="0"/>
              <a:t>In 1790, the French government appointed a committee of scientists to develop a universal measuring system.</a:t>
            </a:r>
          </a:p>
          <a:p>
            <a:pPr eaLnBrk="1" hangingPunct="1"/>
            <a:r>
              <a:rPr lang="en-US" smtClean="0"/>
              <a:t>	It took ~10years, and they unveiled the Metric system.</a:t>
            </a:r>
          </a:p>
          <a:p>
            <a:pPr eaLnBrk="1" hangingPunct="1"/>
            <a:endParaRPr lang="en-US" smtClean="0"/>
          </a:p>
          <a:p>
            <a:pPr eaLnBrk="1" hangingPunct="1"/>
            <a:r>
              <a:rPr lang="en-US" smtClean="0"/>
              <a:t>		length  	meter		m</a:t>
            </a:r>
          </a:p>
          <a:p>
            <a:pPr eaLnBrk="1" hangingPunct="1"/>
            <a:r>
              <a:rPr lang="en-US" smtClean="0"/>
              <a:t>		mass		gram		g</a:t>
            </a:r>
          </a:p>
          <a:p>
            <a:pPr eaLnBrk="1" hangingPunct="1"/>
            <a:r>
              <a:rPr lang="en-US" smtClean="0"/>
              <a:t>		volume	liter		L</a:t>
            </a:r>
          </a:p>
          <a:p>
            <a:pPr eaLnBrk="1" hangingPunct="1"/>
            <a:r>
              <a:rPr lang="en-US" smtClean="0"/>
              <a:t>		time		second	s</a:t>
            </a:r>
          </a:p>
          <a:p>
            <a:pPr eaLnBrk="1" hangingPunct="1"/>
            <a:endParaRPr lang="en-US" smtClean="0"/>
          </a:p>
          <a:p>
            <a:pPr eaLnBrk="1" hangingPunct="1"/>
            <a:r>
              <a:rPr lang="en-US" smtClean="0"/>
              <a:t>SI system adopted in 1954. </a:t>
            </a:r>
            <a:br>
              <a:rPr lang="en-US" smtClean="0"/>
            </a:br>
            <a:endParaRPr lang="en-US" smtClean="0"/>
          </a:p>
          <a:p>
            <a:pPr eaLnBrk="1" hangingPunct="1"/>
            <a:r>
              <a:rPr lang="en-US" smtClean="0"/>
              <a:t>1 second = time for 9 192 631 770 oscillations of Cs-133 excitation band radiation </a:t>
            </a:r>
          </a:p>
          <a:p>
            <a:pPr eaLnBrk="1" hangingPunct="1"/>
            <a:r>
              <a:rPr lang="en-US" smtClean="0"/>
              <a:t>1 meter = distance light travels in 1/299 792 458 of a second </a:t>
            </a:r>
          </a:p>
          <a:p>
            <a:pPr eaLnBrk="1" hangingPunct="1"/>
            <a:r>
              <a:rPr lang="en-US" smtClean="0"/>
              <a:t>1 kilogram = weight of a standard Pt/Ir cylinder </a:t>
            </a:r>
          </a:p>
          <a:p>
            <a:pPr eaLnBrk="1" hangingPunct="1"/>
            <a:r>
              <a:rPr lang="en-US" smtClean="0"/>
              <a:t>(US copy in Gaithersburg); (still artifact-based unit) </a:t>
            </a:r>
          </a:p>
          <a:p>
            <a:pPr eaLnBrk="1" hangingPunct="1"/>
            <a:endParaRPr lang="en-US" smtClean="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p:spPr>
        <p:txBody>
          <a:bodyPr/>
          <a:lstStyle/>
          <a:p>
            <a:fld id="{CB2F95DA-5E16-488D-AA19-16230B28E493}" type="slidenum">
              <a:rPr lang="en-US"/>
              <a:pPr/>
              <a:t>249</a:t>
            </a:fld>
            <a:endParaRPr lang="en-US"/>
          </a:p>
        </p:txBody>
      </p:sp>
      <p:sp>
        <p:nvSpPr>
          <p:cNvPr id="601091" name="Rectangle 2"/>
          <p:cNvSpPr>
            <a:spLocks noChangeArrowheads="1" noTextEdit="1"/>
          </p:cNvSpPr>
          <p:nvPr>
            <p:ph type="sldImg"/>
          </p:nvPr>
        </p:nvSpPr>
        <p:spPr>
          <a:ln/>
        </p:spPr>
      </p:sp>
      <p:sp>
        <p:nvSpPr>
          <p:cNvPr id="601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p:cNvSpPr>
            <a:spLocks noGrp="1" noChangeArrowheads="1"/>
          </p:cNvSpPr>
          <p:nvPr>
            <p:ph type="sldNum" sz="quarter" idx="5"/>
          </p:nvPr>
        </p:nvSpPr>
        <p:spPr>
          <a:noFill/>
        </p:spPr>
        <p:txBody>
          <a:bodyPr/>
          <a:lstStyle/>
          <a:p>
            <a:fld id="{D05B5B7B-5153-482F-AB23-04FD0C1F7F4C}" type="slidenum">
              <a:rPr lang="en-US"/>
              <a:pPr/>
              <a:t>250</a:t>
            </a:fld>
            <a:endParaRPr lang="en-US"/>
          </a:p>
        </p:txBody>
      </p:sp>
      <p:sp>
        <p:nvSpPr>
          <p:cNvPr id="602115" name="Rectangle 2"/>
          <p:cNvSpPr>
            <a:spLocks noChangeArrowheads="1" noTextEdit="1"/>
          </p:cNvSpPr>
          <p:nvPr>
            <p:ph type="sldImg"/>
          </p:nvPr>
        </p:nvSpPr>
        <p:spPr>
          <a:ln/>
        </p:spPr>
      </p:sp>
      <p:sp>
        <p:nvSpPr>
          <p:cNvPr id="602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DE128AE3-E975-4E79-BFEF-FF3C2B22E9B9}" type="slidenum">
              <a:rPr lang="en-US"/>
              <a:pPr/>
              <a:t>25</a:t>
            </a:fld>
            <a:endParaRPr lang="en-US"/>
          </a:p>
        </p:txBody>
      </p:sp>
      <p:sp>
        <p:nvSpPr>
          <p:cNvPr id="372739" name="Rectangle 2"/>
          <p:cNvSpPr>
            <a:spLocks noChangeArrowheads="1" noTextEdit="1"/>
          </p:cNvSpPr>
          <p:nvPr>
            <p:ph type="sldImg"/>
          </p:nvPr>
        </p:nvSpPr>
        <p:spPr>
          <a:ln/>
        </p:spPr>
      </p:sp>
      <p:sp>
        <p:nvSpPr>
          <p:cNvPr id="372740" name="Rectangle 3"/>
          <p:cNvSpPr>
            <a:spLocks noGrp="1" noChangeArrowheads="1"/>
          </p:cNvSpPr>
          <p:nvPr>
            <p:ph type="body" idx="1"/>
          </p:nvPr>
        </p:nvSpPr>
        <p:spPr>
          <a:xfrm>
            <a:off x="685800" y="4343400"/>
            <a:ext cx="5486400" cy="4114800"/>
          </a:xfrm>
          <a:noFill/>
          <a:ln/>
        </p:spPr>
        <p:txBody>
          <a:bodyPr/>
          <a:lstStyle/>
          <a:p>
            <a:pPr eaLnBrk="1" hangingPunct="1"/>
            <a:r>
              <a:rPr lang="en-US" smtClean="0"/>
              <a:t>What color do the dots appear?  All the dots are white and DO NOT change color.  Your perception is that they are flickering black / gray / white.</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p:cNvSpPr>
            <a:spLocks noGrp="1" noChangeArrowheads="1"/>
          </p:cNvSpPr>
          <p:nvPr>
            <p:ph type="sldNum" sz="quarter" idx="5"/>
          </p:nvPr>
        </p:nvSpPr>
        <p:spPr>
          <a:noFill/>
        </p:spPr>
        <p:txBody>
          <a:bodyPr/>
          <a:lstStyle/>
          <a:p>
            <a:fld id="{F94F25CF-98BC-435C-85A8-8DD4123094D3}" type="slidenum">
              <a:rPr lang="en-US"/>
              <a:pPr/>
              <a:t>251</a:t>
            </a:fld>
            <a:endParaRPr lang="en-US"/>
          </a:p>
        </p:txBody>
      </p:sp>
      <p:sp>
        <p:nvSpPr>
          <p:cNvPr id="603139" name="Rectangle 2"/>
          <p:cNvSpPr>
            <a:spLocks noChangeArrowheads="1" noTextEdit="1"/>
          </p:cNvSpPr>
          <p:nvPr>
            <p:ph type="sldImg"/>
          </p:nvPr>
        </p:nvSpPr>
        <p:spPr>
          <a:ln/>
        </p:spPr>
      </p:sp>
      <p:sp>
        <p:nvSpPr>
          <p:cNvPr id="603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p:spPr>
        <p:txBody>
          <a:bodyPr/>
          <a:lstStyle/>
          <a:p>
            <a:fld id="{34D0F87E-631A-4232-B066-334117A1E7D1}" type="slidenum">
              <a:rPr lang="en-US"/>
              <a:pPr/>
              <a:t>252</a:t>
            </a:fld>
            <a:endParaRPr lang="en-US"/>
          </a:p>
        </p:txBody>
      </p:sp>
      <p:sp>
        <p:nvSpPr>
          <p:cNvPr id="604163" name="Rectangle 2"/>
          <p:cNvSpPr>
            <a:spLocks noChangeArrowheads="1" noTextEdit="1"/>
          </p:cNvSpPr>
          <p:nvPr>
            <p:ph type="sldImg"/>
          </p:nvPr>
        </p:nvSpPr>
        <p:spPr>
          <a:ln/>
        </p:spPr>
      </p:sp>
      <p:sp>
        <p:nvSpPr>
          <p:cNvPr id="604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p:spPr>
        <p:txBody>
          <a:bodyPr/>
          <a:lstStyle/>
          <a:p>
            <a:fld id="{80CD737C-2FF0-423F-A1A6-63C949862152}" type="slidenum">
              <a:rPr lang="en-US"/>
              <a:pPr/>
              <a:t>253</a:t>
            </a:fld>
            <a:endParaRPr lang="en-US"/>
          </a:p>
        </p:txBody>
      </p:sp>
      <p:sp>
        <p:nvSpPr>
          <p:cNvPr id="605187" name="Rectangle 2"/>
          <p:cNvSpPr>
            <a:spLocks noChangeArrowheads="1" noTextEdit="1"/>
          </p:cNvSpPr>
          <p:nvPr>
            <p:ph type="sldImg"/>
          </p:nvPr>
        </p:nvSpPr>
        <p:spPr>
          <a:ln/>
        </p:spPr>
      </p:sp>
      <p:sp>
        <p:nvSpPr>
          <p:cNvPr id="605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p:cNvSpPr>
            <a:spLocks noGrp="1" noChangeArrowheads="1"/>
          </p:cNvSpPr>
          <p:nvPr>
            <p:ph type="sldNum" sz="quarter" idx="5"/>
          </p:nvPr>
        </p:nvSpPr>
        <p:spPr>
          <a:noFill/>
        </p:spPr>
        <p:txBody>
          <a:bodyPr/>
          <a:lstStyle/>
          <a:p>
            <a:fld id="{C1FB0896-B001-4BAB-87E9-2FD53AFA085A}" type="slidenum">
              <a:rPr lang="en-US"/>
              <a:pPr/>
              <a:t>254</a:t>
            </a:fld>
            <a:endParaRPr lang="en-US"/>
          </a:p>
        </p:txBody>
      </p:sp>
      <p:sp>
        <p:nvSpPr>
          <p:cNvPr id="606211" name="Rectangle 2"/>
          <p:cNvSpPr>
            <a:spLocks noChangeArrowheads="1" noTextEdit="1"/>
          </p:cNvSpPr>
          <p:nvPr>
            <p:ph type="sldImg"/>
          </p:nvPr>
        </p:nvSpPr>
        <p:spPr>
          <a:ln/>
        </p:spPr>
      </p:sp>
      <p:sp>
        <p:nvSpPr>
          <p:cNvPr id="606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p:spPr>
        <p:txBody>
          <a:bodyPr/>
          <a:lstStyle/>
          <a:p>
            <a:fld id="{803A0DB7-1B66-41A9-873A-EC37C1AE6D61}" type="slidenum">
              <a:rPr lang="en-US"/>
              <a:pPr/>
              <a:t>255</a:t>
            </a:fld>
            <a:endParaRPr lang="en-US"/>
          </a:p>
        </p:txBody>
      </p:sp>
      <p:sp>
        <p:nvSpPr>
          <p:cNvPr id="607235" name="Rectangle 2"/>
          <p:cNvSpPr>
            <a:spLocks noChangeArrowheads="1" noTextEdit="1"/>
          </p:cNvSpPr>
          <p:nvPr>
            <p:ph type="sldImg"/>
          </p:nvPr>
        </p:nvSpPr>
        <p:spPr>
          <a:ln/>
        </p:spPr>
      </p:sp>
      <p:sp>
        <p:nvSpPr>
          <p:cNvPr id="607236" name="Rectangle 3"/>
          <p:cNvSpPr>
            <a:spLocks noGrp="1" noChangeArrowheads="1"/>
          </p:cNvSpPr>
          <p:nvPr>
            <p:ph type="body" idx="1"/>
          </p:nvPr>
        </p:nvSpPr>
        <p:spPr>
          <a:noFill/>
          <a:ln/>
        </p:spPr>
        <p:txBody>
          <a:bodyPr/>
          <a:lstStyle/>
          <a:p>
            <a:pPr eaLnBrk="1" hangingPunct="1"/>
            <a:endParaRPr lang="en-US" sz="900" smtClean="0">
              <a:solidFill>
                <a:srgbClr val="FF6600"/>
              </a:solidFill>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noChangeArrowheads="1"/>
          </p:cNvSpPr>
          <p:nvPr>
            <p:ph type="sldNum" sz="quarter" idx="5"/>
          </p:nvPr>
        </p:nvSpPr>
        <p:spPr>
          <a:noFill/>
        </p:spPr>
        <p:txBody>
          <a:bodyPr/>
          <a:lstStyle/>
          <a:p>
            <a:fld id="{9A9A3A9B-1436-4348-ACA9-7E274ADFCF99}" type="slidenum">
              <a:rPr lang="en-US"/>
              <a:pPr/>
              <a:t>256</a:t>
            </a:fld>
            <a:endParaRPr lang="en-US"/>
          </a:p>
        </p:txBody>
      </p:sp>
      <p:sp>
        <p:nvSpPr>
          <p:cNvPr id="608259" name="Rectangle 2"/>
          <p:cNvSpPr>
            <a:spLocks noChangeArrowheads="1" noTextEdit="1"/>
          </p:cNvSpPr>
          <p:nvPr>
            <p:ph type="sldImg"/>
          </p:nvPr>
        </p:nvSpPr>
        <p:spPr>
          <a:ln/>
        </p:spPr>
      </p:sp>
      <p:sp>
        <p:nvSpPr>
          <p:cNvPr id="608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p:spPr>
        <p:txBody>
          <a:bodyPr/>
          <a:lstStyle/>
          <a:p>
            <a:fld id="{CB82AC99-A028-45EC-A989-D58D473F7E5A}" type="slidenum">
              <a:rPr lang="en-US"/>
              <a:pPr/>
              <a:t>257</a:t>
            </a:fld>
            <a:endParaRPr lang="en-US"/>
          </a:p>
        </p:txBody>
      </p:sp>
      <p:sp>
        <p:nvSpPr>
          <p:cNvPr id="609283" name="Rectangle 2"/>
          <p:cNvSpPr>
            <a:spLocks noChangeArrowheads="1" noTextEdit="1"/>
          </p:cNvSpPr>
          <p:nvPr>
            <p:ph type="sldImg"/>
          </p:nvPr>
        </p:nvSpPr>
        <p:spPr>
          <a:ln/>
        </p:spPr>
      </p:sp>
      <p:sp>
        <p:nvSpPr>
          <p:cNvPr id="609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a:spLocks noGrp="1" noChangeArrowheads="1"/>
          </p:cNvSpPr>
          <p:nvPr>
            <p:ph type="sldNum" sz="quarter" idx="5"/>
          </p:nvPr>
        </p:nvSpPr>
        <p:spPr>
          <a:noFill/>
        </p:spPr>
        <p:txBody>
          <a:bodyPr/>
          <a:lstStyle/>
          <a:p>
            <a:fld id="{8B48C6DC-4780-44B6-AAE5-DE8DFDC37A1F}" type="slidenum">
              <a:rPr lang="en-US"/>
              <a:pPr/>
              <a:t>258</a:t>
            </a:fld>
            <a:endParaRPr lang="en-US"/>
          </a:p>
        </p:txBody>
      </p:sp>
      <p:sp>
        <p:nvSpPr>
          <p:cNvPr id="610307" name="Rectangle 2"/>
          <p:cNvSpPr>
            <a:spLocks noChangeArrowheads="1" noTextEdit="1"/>
          </p:cNvSpPr>
          <p:nvPr>
            <p:ph type="sldImg"/>
          </p:nvPr>
        </p:nvSpPr>
        <p:spPr>
          <a:ln/>
        </p:spPr>
      </p:sp>
      <p:sp>
        <p:nvSpPr>
          <p:cNvPr id="610308" name="Rectangle 3"/>
          <p:cNvSpPr>
            <a:spLocks noGrp="1" noChangeArrowheads="1"/>
          </p:cNvSpPr>
          <p:nvPr>
            <p:ph type="body" idx="1"/>
          </p:nvPr>
        </p:nvSpPr>
        <p:spPr>
          <a:noFill/>
          <a:ln/>
        </p:spPr>
        <p:txBody>
          <a:bodyPr/>
          <a:lstStyle/>
          <a:p>
            <a:pPr algn="ctr" eaLnBrk="1" hangingPunct="1"/>
            <a:r>
              <a:rPr lang="en-US" smtClean="0">
                <a:latin typeface="Arial" charset="0"/>
              </a:rPr>
              <a:t>UNITS OF MEASURING VOLUME</a:t>
            </a:r>
          </a:p>
          <a:p>
            <a:pPr eaLnBrk="1" hangingPunct="1"/>
            <a:endParaRPr lang="en-US" smtClean="0">
              <a:latin typeface="Arial" charset="0"/>
            </a:endParaRPr>
          </a:p>
          <a:p>
            <a:pPr eaLnBrk="1" hangingPunct="1"/>
            <a:r>
              <a:rPr lang="en-US" smtClean="0">
                <a:latin typeface="Arial" charset="0"/>
              </a:rPr>
              <a:t>			</a:t>
            </a:r>
          </a:p>
          <a:p>
            <a:pPr eaLnBrk="1" hangingPunct="1"/>
            <a:r>
              <a:rPr lang="en-US" smtClean="0">
                <a:latin typeface="Arial" charset="0"/>
              </a:rPr>
              <a:t>	</a:t>
            </a:r>
          </a:p>
          <a:p>
            <a:pPr eaLnBrk="1" hangingPunct="1"/>
            <a:r>
              <a:rPr lang="en-US" smtClean="0">
                <a:latin typeface="Arial" charset="0"/>
              </a:rPr>
              <a:t>			A measurement has two parts:  a number and a unit. </a:t>
            </a:r>
          </a:p>
          <a:p>
            <a:pPr eaLnBrk="1" hangingPunct="1"/>
            <a:endParaRPr lang="en-US" smtClean="0">
              <a:latin typeface="Arial" charset="0"/>
            </a:endParaRPr>
          </a:p>
          <a:p>
            <a:pPr eaLnBrk="1" hangingPunct="1"/>
            <a:r>
              <a:rPr lang="en-US" smtClean="0">
                <a:latin typeface="Arial" charset="0"/>
              </a:rPr>
              <a:t>			Note:  NO NAKED NUMBERS</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p>
            <a:fld id="{0B5236BA-9678-47A1-B89B-E51CB63CBCB6}" type="slidenum">
              <a:rPr lang="en-US"/>
              <a:pPr/>
              <a:t>259</a:t>
            </a:fld>
            <a:endParaRPr lang="en-US"/>
          </a:p>
        </p:txBody>
      </p:sp>
      <p:sp>
        <p:nvSpPr>
          <p:cNvPr id="611331" name="Rectangle 2"/>
          <p:cNvSpPr>
            <a:spLocks noChangeArrowheads="1" noTextEdit="1"/>
          </p:cNvSpPr>
          <p:nvPr>
            <p:ph type="sldImg"/>
          </p:nvPr>
        </p:nvSpPr>
        <p:spPr>
          <a:ln/>
        </p:spPr>
      </p:sp>
      <p:sp>
        <p:nvSpPr>
          <p:cNvPr id="611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a:noFill/>
        </p:spPr>
        <p:txBody>
          <a:bodyPr/>
          <a:lstStyle/>
          <a:p>
            <a:fld id="{5C642A82-07FF-4971-A8C0-B89EA62D817E}" type="slidenum">
              <a:rPr lang="en-US"/>
              <a:pPr/>
              <a:t>260</a:t>
            </a:fld>
            <a:endParaRPr lang="en-US"/>
          </a:p>
        </p:txBody>
      </p:sp>
      <p:sp>
        <p:nvSpPr>
          <p:cNvPr id="612355" name="Rectangle 2"/>
          <p:cNvSpPr>
            <a:spLocks noChangeArrowheads="1" noTextEdit="1"/>
          </p:cNvSpPr>
          <p:nvPr>
            <p:ph type="sldImg"/>
          </p:nvPr>
        </p:nvSpPr>
        <p:spPr>
          <a:ln/>
        </p:spPr>
      </p:sp>
      <p:sp>
        <p:nvSpPr>
          <p:cNvPr id="612356" name="Rectangle 3"/>
          <p:cNvSpPr>
            <a:spLocks noGrp="1" noChangeArrowheads="1"/>
          </p:cNvSpPr>
          <p:nvPr>
            <p:ph type="body" idx="1"/>
          </p:nvPr>
        </p:nvSpPr>
        <p:spPr>
          <a:noFill/>
          <a:ln/>
        </p:spPr>
        <p:txBody>
          <a:bodyPr/>
          <a:lstStyle/>
          <a:p>
            <a:pPr algn="ctr" eaLnBrk="1" hangingPunct="1"/>
            <a:r>
              <a:rPr lang="en-US" smtClean="0">
                <a:latin typeface="Arial" charset="0"/>
              </a:rPr>
              <a:t>UNITS FOR MEASURING MASS</a:t>
            </a:r>
          </a:p>
          <a:p>
            <a:pPr algn="ctr" eaLnBrk="1" hangingPunct="1"/>
            <a:endParaRPr lang="en-US" smtClean="0">
              <a:latin typeface="Arial" charset="0"/>
            </a:endParaRPr>
          </a:p>
          <a:p>
            <a:pPr eaLnBrk="1" hangingPunct="1"/>
            <a:r>
              <a:rPr lang="en-US" smtClean="0">
                <a:latin typeface="Arial" charset="0"/>
              </a:rPr>
              <a:t>	</a:t>
            </a:r>
            <a:r>
              <a:rPr lang="en-US" b="1" smtClean="0">
                <a:latin typeface="Arial" charset="0"/>
              </a:rPr>
              <a:t>Mass – </a:t>
            </a:r>
            <a:r>
              <a:rPr lang="en-US" smtClean="0">
                <a:latin typeface="Arial" charset="0"/>
              </a:rPr>
              <a:t>amount of substance present.  Does not change when going to the moon.</a:t>
            </a:r>
          </a:p>
          <a:p>
            <a:pPr eaLnBrk="1" hangingPunct="1"/>
            <a:r>
              <a:rPr lang="en-US" smtClean="0">
                <a:latin typeface="Arial" charset="0"/>
              </a:rPr>
              <a:t>	</a:t>
            </a:r>
          </a:p>
          <a:p>
            <a:pPr eaLnBrk="1" hangingPunct="1"/>
            <a:r>
              <a:rPr lang="en-US" smtClean="0">
                <a:latin typeface="Arial" charset="0"/>
              </a:rPr>
              <a:t>		Mass is measured on a pan balance.</a:t>
            </a:r>
          </a:p>
          <a:p>
            <a:pPr eaLnBrk="1" hangingPunct="1"/>
            <a:endParaRPr lang="en-US" smtClean="0">
              <a:latin typeface="Arial" charset="0"/>
            </a:endParaRPr>
          </a:p>
          <a:p>
            <a:pPr eaLnBrk="1" hangingPunct="1"/>
            <a:r>
              <a:rPr lang="en-US" smtClean="0">
                <a:latin typeface="Arial" charset="0"/>
              </a:rPr>
              <a:t>	</a:t>
            </a:r>
            <a:r>
              <a:rPr lang="en-US" b="1" smtClean="0">
                <a:latin typeface="Arial" charset="0"/>
              </a:rPr>
              <a:t>Weight</a:t>
            </a:r>
            <a:r>
              <a:rPr lang="en-US" smtClean="0">
                <a:latin typeface="Arial" charset="0"/>
              </a:rPr>
              <a:t> – related to gravity.  Your weight is about 1/6 on the moon and 2.36X on Jupiter.  </a:t>
            </a:r>
          </a:p>
          <a:p>
            <a:pPr eaLnBrk="1" hangingPunct="1"/>
            <a:r>
              <a:rPr lang="en-US" smtClean="0">
                <a:latin typeface="Arial" charset="0"/>
              </a:rPr>
              <a:t>			As gravity increases your weight increases.  </a:t>
            </a:r>
          </a:p>
          <a:p>
            <a:pPr eaLnBrk="1" hangingPunct="1"/>
            <a:r>
              <a:rPr lang="en-US" smtClean="0">
                <a:latin typeface="Arial" charset="0"/>
              </a:rPr>
              <a:t>			Pull of gravity on jet fighter planes – make your arms and legs very heavy and g-forces increase.</a:t>
            </a:r>
          </a:p>
          <a:p>
            <a:pPr eaLnBrk="1" hangingPunct="1"/>
            <a:endParaRPr lang="en-US" smtClean="0">
              <a:latin typeface="Arial" charset="0"/>
            </a:endParaRPr>
          </a:p>
          <a:p>
            <a:pPr eaLnBrk="1" hangingPunct="1"/>
            <a:r>
              <a:rPr lang="en-US" smtClean="0">
                <a:latin typeface="Arial" charset="0"/>
              </a:rPr>
              <a:t>		Weight is measured on a scale.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CDF167D8-2010-4773-997D-0433150F74C1}" type="slidenum">
              <a:rPr lang="en-US"/>
              <a:pPr/>
              <a:t>26</a:t>
            </a:fld>
            <a:endParaRPr lang="en-US"/>
          </a:p>
        </p:txBody>
      </p:sp>
      <p:sp>
        <p:nvSpPr>
          <p:cNvPr id="373763" name="Rectangle 2"/>
          <p:cNvSpPr>
            <a:spLocks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r>
              <a:rPr lang="en-US" smtClean="0"/>
              <a:t>This image looks 3-D and appears to waver across the page.  </a:t>
            </a: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a:noFill/>
        </p:spPr>
        <p:txBody>
          <a:bodyPr/>
          <a:lstStyle/>
          <a:p>
            <a:fld id="{EB859D65-3707-46D2-AD82-7DFFEA11D525}" type="slidenum">
              <a:rPr lang="en-US"/>
              <a:pPr/>
              <a:t>261</a:t>
            </a:fld>
            <a:endParaRPr lang="en-US"/>
          </a:p>
        </p:txBody>
      </p:sp>
      <p:sp>
        <p:nvSpPr>
          <p:cNvPr id="613379" name="Rectangle 2"/>
          <p:cNvSpPr>
            <a:spLocks noChangeArrowheads="1" noTextEdit="1"/>
          </p:cNvSpPr>
          <p:nvPr>
            <p:ph type="sldImg"/>
          </p:nvPr>
        </p:nvSpPr>
        <p:spPr>
          <a:ln/>
        </p:spPr>
      </p:sp>
      <p:sp>
        <p:nvSpPr>
          <p:cNvPr id="613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p:spPr>
        <p:txBody>
          <a:bodyPr/>
          <a:lstStyle/>
          <a:p>
            <a:fld id="{0499578C-14A3-4E04-88E0-5CA2636012EB}" type="slidenum">
              <a:rPr lang="en-US"/>
              <a:pPr/>
              <a:t>262</a:t>
            </a:fld>
            <a:endParaRPr lang="en-US"/>
          </a:p>
        </p:txBody>
      </p:sp>
      <p:sp>
        <p:nvSpPr>
          <p:cNvPr id="614403" name="Rectangle 2"/>
          <p:cNvSpPr>
            <a:spLocks noChangeArrowheads="1" noTextEdit="1"/>
          </p:cNvSpPr>
          <p:nvPr>
            <p:ph type="sldImg"/>
          </p:nvPr>
        </p:nvSpPr>
        <p:spPr>
          <a:ln/>
        </p:spPr>
      </p:sp>
      <p:sp>
        <p:nvSpPr>
          <p:cNvPr id="614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p:cNvSpPr>
            <a:spLocks noGrp="1" noChangeArrowheads="1"/>
          </p:cNvSpPr>
          <p:nvPr>
            <p:ph type="sldNum" sz="quarter" idx="5"/>
          </p:nvPr>
        </p:nvSpPr>
        <p:spPr>
          <a:noFill/>
        </p:spPr>
        <p:txBody>
          <a:bodyPr/>
          <a:lstStyle/>
          <a:p>
            <a:fld id="{E7597B56-6E9E-44F7-A4F2-F3C904D4F9DF}" type="slidenum">
              <a:rPr lang="en-US"/>
              <a:pPr/>
              <a:t>263</a:t>
            </a:fld>
            <a:endParaRPr lang="en-US"/>
          </a:p>
        </p:txBody>
      </p:sp>
      <p:sp>
        <p:nvSpPr>
          <p:cNvPr id="615427" name="Rectangle 2"/>
          <p:cNvSpPr>
            <a:spLocks noChangeArrowheads="1" noTextEdit="1"/>
          </p:cNvSpPr>
          <p:nvPr>
            <p:ph type="sldImg"/>
          </p:nvPr>
        </p:nvSpPr>
        <p:spPr>
          <a:ln/>
        </p:spPr>
      </p:sp>
      <p:sp>
        <p:nvSpPr>
          <p:cNvPr id="615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p:cNvSpPr>
            <a:spLocks noGrp="1" noChangeArrowheads="1"/>
          </p:cNvSpPr>
          <p:nvPr>
            <p:ph type="sldNum" sz="quarter" idx="5"/>
          </p:nvPr>
        </p:nvSpPr>
        <p:spPr>
          <a:noFill/>
        </p:spPr>
        <p:txBody>
          <a:bodyPr/>
          <a:lstStyle/>
          <a:p>
            <a:fld id="{9B2CF70E-F4FF-43AA-A37B-D1888B723C4E}" type="slidenum">
              <a:rPr lang="en-US"/>
              <a:pPr/>
              <a:t>264</a:t>
            </a:fld>
            <a:endParaRPr lang="en-US"/>
          </a:p>
        </p:txBody>
      </p:sp>
      <p:sp>
        <p:nvSpPr>
          <p:cNvPr id="616451" name="Rectangle 2"/>
          <p:cNvSpPr>
            <a:spLocks noChangeArrowheads="1" noTextEdit="1"/>
          </p:cNvSpPr>
          <p:nvPr>
            <p:ph type="sldImg"/>
          </p:nvPr>
        </p:nvSpPr>
        <p:spPr>
          <a:ln/>
        </p:spPr>
      </p:sp>
      <p:sp>
        <p:nvSpPr>
          <p:cNvPr id="616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7"/>
          <p:cNvSpPr>
            <a:spLocks noGrp="1" noChangeArrowheads="1"/>
          </p:cNvSpPr>
          <p:nvPr>
            <p:ph type="sldNum" sz="quarter" idx="5"/>
          </p:nvPr>
        </p:nvSpPr>
        <p:spPr>
          <a:noFill/>
        </p:spPr>
        <p:txBody>
          <a:bodyPr/>
          <a:lstStyle/>
          <a:p>
            <a:fld id="{38D9F28C-2C87-45FB-98B5-B9DFC77D2841}" type="slidenum">
              <a:rPr lang="en-US"/>
              <a:pPr/>
              <a:t>265</a:t>
            </a:fld>
            <a:endParaRPr lang="en-US"/>
          </a:p>
        </p:txBody>
      </p:sp>
      <p:sp>
        <p:nvSpPr>
          <p:cNvPr id="617475" name="Rectangle 2"/>
          <p:cNvSpPr>
            <a:spLocks noChangeArrowheads="1" noTextEdit="1"/>
          </p:cNvSpPr>
          <p:nvPr>
            <p:ph type="sldImg"/>
          </p:nvPr>
        </p:nvSpPr>
        <p:spPr>
          <a:ln/>
        </p:spPr>
      </p:sp>
      <p:sp>
        <p:nvSpPr>
          <p:cNvPr id="617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p:spPr>
        <p:txBody>
          <a:bodyPr/>
          <a:lstStyle/>
          <a:p>
            <a:fld id="{E98CABEB-0F80-4CD5-A7AA-A1D50004F15A}" type="slidenum">
              <a:rPr lang="en-US"/>
              <a:pPr/>
              <a:t>266</a:t>
            </a:fld>
            <a:endParaRPr lang="en-US"/>
          </a:p>
        </p:txBody>
      </p:sp>
      <p:sp>
        <p:nvSpPr>
          <p:cNvPr id="618499" name="Rectangle 2"/>
          <p:cNvSpPr>
            <a:spLocks noChangeArrowheads="1" noTextEdit="1"/>
          </p:cNvSpPr>
          <p:nvPr>
            <p:ph type="sldImg"/>
          </p:nvPr>
        </p:nvSpPr>
        <p:spPr>
          <a:ln/>
        </p:spPr>
      </p:sp>
      <p:sp>
        <p:nvSpPr>
          <p:cNvPr id="618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p>
            <a:fld id="{EDF6F6EF-146A-48EF-B10E-7719937C7FA9}" type="slidenum">
              <a:rPr lang="en-US"/>
              <a:pPr/>
              <a:t>267</a:t>
            </a:fld>
            <a:endParaRPr lang="en-US"/>
          </a:p>
        </p:txBody>
      </p:sp>
      <p:sp>
        <p:nvSpPr>
          <p:cNvPr id="619523" name="Rectangle 2"/>
          <p:cNvSpPr>
            <a:spLocks noChangeArrowheads="1" noTextEdit="1"/>
          </p:cNvSpPr>
          <p:nvPr>
            <p:ph type="sldImg"/>
          </p:nvPr>
        </p:nvSpPr>
        <p:spPr>
          <a:ln/>
        </p:spPr>
      </p:sp>
      <p:sp>
        <p:nvSpPr>
          <p:cNvPr id="619524" name="Rectangle 3"/>
          <p:cNvSpPr>
            <a:spLocks noGrp="1" noChangeArrowheads="1"/>
          </p:cNvSpPr>
          <p:nvPr>
            <p:ph type="body" idx="1"/>
          </p:nvPr>
        </p:nvSpPr>
        <p:spPr>
          <a:noFill/>
          <a:ln/>
        </p:spPr>
        <p:txBody>
          <a:bodyPr/>
          <a:lstStyle/>
          <a:p>
            <a:pPr eaLnBrk="1" hangingPunct="1"/>
            <a:r>
              <a:rPr lang="en-US" smtClean="0"/>
              <a:t>Dominoes Activity</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p>
            <a:fld id="{1986A354-5428-44F3-86CB-1023A02D2876}" type="slidenum">
              <a:rPr lang="en-US"/>
              <a:pPr/>
              <a:t>268</a:t>
            </a:fld>
            <a:endParaRPr lang="en-US"/>
          </a:p>
        </p:txBody>
      </p:sp>
      <p:sp>
        <p:nvSpPr>
          <p:cNvPr id="620547" name="Rectangle 2"/>
          <p:cNvSpPr>
            <a:spLocks noChangeArrowheads="1" noTextEdit="1"/>
          </p:cNvSpPr>
          <p:nvPr>
            <p:ph type="sldImg"/>
          </p:nvPr>
        </p:nvSpPr>
        <p:spPr>
          <a:ln/>
        </p:spPr>
      </p:sp>
      <p:sp>
        <p:nvSpPr>
          <p:cNvPr id="620548" name="Rectangle 3"/>
          <p:cNvSpPr>
            <a:spLocks noGrp="1" noChangeArrowheads="1"/>
          </p:cNvSpPr>
          <p:nvPr>
            <p:ph type="body" idx="1"/>
          </p:nvPr>
        </p:nvSpPr>
        <p:spPr>
          <a:noFill/>
          <a:ln/>
        </p:spPr>
        <p:txBody>
          <a:bodyPr/>
          <a:lstStyle/>
          <a:p>
            <a:pPr eaLnBrk="1" hangingPunct="1"/>
            <a:r>
              <a:rPr lang="en-US" smtClean="0"/>
              <a:t>Scientists repeat experiments many times to increase their accuracy.  </a:t>
            </a:r>
          </a:p>
          <a:p>
            <a:pPr eaLnBrk="1" hangingPunct="1"/>
            <a:endParaRPr lang="en-US" smtClean="0"/>
          </a:p>
          <a:p>
            <a:pPr eaLnBrk="1" hangingPunct="1"/>
            <a:endParaRPr lang="en-US" smtClean="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p>
            <a:fld id="{F6D85B3F-8CDA-425D-BC95-F194DD4DE3D2}" type="slidenum">
              <a:rPr lang="en-US"/>
              <a:pPr/>
              <a:t>269</a:t>
            </a:fld>
            <a:endParaRPr lang="en-US"/>
          </a:p>
        </p:txBody>
      </p:sp>
      <p:sp>
        <p:nvSpPr>
          <p:cNvPr id="621571" name="Rectangle 2"/>
          <p:cNvSpPr>
            <a:spLocks noChangeArrowheads="1" noTextEdit="1"/>
          </p:cNvSpPr>
          <p:nvPr>
            <p:ph type="sldImg"/>
          </p:nvPr>
        </p:nvSpPr>
        <p:spPr>
          <a:ln/>
        </p:spPr>
      </p:sp>
      <p:sp>
        <p:nvSpPr>
          <p:cNvPr id="621572" name="Rectangle 3"/>
          <p:cNvSpPr>
            <a:spLocks noGrp="1" noChangeArrowheads="1"/>
          </p:cNvSpPr>
          <p:nvPr>
            <p:ph type="body" idx="1"/>
          </p:nvPr>
        </p:nvSpPr>
        <p:spPr>
          <a:noFill/>
          <a:ln/>
        </p:spPr>
        <p:txBody>
          <a:bodyPr/>
          <a:lstStyle/>
          <a:p>
            <a:pPr eaLnBrk="1" hangingPunct="1"/>
            <a:r>
              <a:rPr lang="en-US" smtClean="0"/>
              <a:t>Scientists repeat experiments many times to increase their accuracy.  </a:t>
            </a:r>
          </a:p>
          <a:p>
            <a:pPr eaLnBrk="1" hangingPunct="1"/>
            <a:endParaRPr lang="en-US" smtClean="0"/>
          </a:p>
          <a:p>
            <a:pPr eaLnBrk="1" hangingPunct="1"/>
            <a:endParaRPr lang="en-US" smtClean="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7"/>
          <p:cNvSpPr>
            <a:spLocks noGrp="1" noChangeArrowheads="1"/>
          </p:cNvSpPr>
          <p:nvPr>
            <p:ph type="sldNum" sz="quarter" idx="5"/>
          </p:nvPr>
        </p:nvSpPr>
        <p:spPr>
          <a:noFill/>
        </p:spPr>
        <p:txBody>
          <a:bodyPr/>
          <a:lstStyle/>
          <a:p>
            <a:fld id="{E6A43B37-BD1D-4364-BAA2-3F99C727D526}" type="slidenum">
              <a:rPr lang="en-US"/>
              <a:pPr/>
              <a:t>270</a:t>
            </a:fld>
            <a:endParaRPr lang="en-US"/>
          </a:p>
        </p:txBody>
      </p:sp>
      <p:sp>
        <p:nvSpPr>
          <p:cNvPr id="622595" name="Rectangle 2"/>
          <p:cNvSpPr>
            <a:spLocks noChangeArrowheads="1" noTextEdit="1"/>
          </p:cNvSpPr>
          <p:nvPr>
            <p:ph type="sldImg"/>
          </p:nvPr>
        </p:nvSpPr>
        <p:spPr>
          <a:ln/>
        </p:spPr>
      </p:sp>
      <p:sp>
        <p:nvSpPr>
          <p:cNvPr id="622596" name="Rectangle 3"/>
          <p:cNvSpPr>
            <a:spLocks noGrp="1" noChangeArrowheads="1"/>
          </p:cNvSpPr>
          <p:nvPr>
            <p:ph type="body" idx="1"/>
          </p:nvPr>
        </p:nvSpPr>
        <p:spPr>
          <a:noFill/>
          <a:ln/>
        </p:spPr>
        <p:txBody>
          <a:bodyPr/>
          <a:lstStyle/>
          <a:p>
            <a:pPr eaLnBrk="1" hangingPunct="1"/>
            <a:r>
              <a:rPr lang="en-US" smtClean="0"/>
              <a:t>http://antoine.frostburg.edu/chem/senese/101/measurement/slides/sld016.htm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6D273D37-5733-432D-85B8-775D60B4BD30}" type="slidenum">
              <a:rPr lang="en-US"/>
              <a:pPr/>
              <a:t>27</a:t>
            </a:fld>
            <a:endParaRPr lang="en-US"/>
          </a:p>
        </p:txBody>
      </p:sp>
      <p:sp>
        <p:nvSpPr>
          <p:cNvPr id="374787" name="Rectangle 2"/>
          <p:cNvSpPr>
            <a:spLocks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r>
              <a:rPr lang="en-US" smtClean="0"/>
              <a:t>http://www.sapdesignguild.org/resources/optical_illusions/images/motion_sm.jpg</a:t>
            </a: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noChangeArrowheads="1"/>
          </p:cNvSpPr>
          <p:nvPr>
            <p:ph type="sldNum" sz="quarter" idx="5"/>
          </p:nvPr>
        </p:nvSpPr>
        <p:spPr>
          <a:noFill/>
        </p:spPr>
        <p:txBody>
          <a:bodyPr/>
          <a:lstStyle/>
          <a:p>
            <a:fld id="{A2FED84B-7C39-47C7-BEC6-40F9D1660096}" type="slidenum">
              <a:rPr lang="en-US"/>
              <a:pPr/>
              <a:t>271</a:t>
            </a:fld>
            <a:endParaRPr lang="en-US"/>
          </a:p>
        </p:txBody>
      </p:sp>
      <p:sp>
        <p:nvSpPr>
          <p:cNvPr id="623619" name="Rectangle 2"/>
          <p:cNvSpPr>
            <a:spLocks noChangeArrowheads="1" noTextEdit="1"/>
          </p:cNvSpPr>
          <p:nvPr>
            <p:ph type="sldImg"/>
          </p:nvPr>
        </p:nvSpPr>
        <p:spPr>
          <a:ln/>
        </p:spPr>
      </p:sp>
      <p:sp>
        <p:nvSpPr>
          <p:cNvPr id="623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p:cNvSpPr>
            <a:spLocks noGrp="1" noChangeArrowheads="1"/>
          </p:cNvSpPr>
          <p:nvPr>
            <p:ph type="sldNum" sz="quarter" idx="5"/>
          </p:nvPr>
        </p:nvSpPr>
        <p:spPr>
          <a:noFill/>
        </p:spPr>
        <p:txBody>
          <a:bodyPr/>
          <a:lstStyle/>
          <a:p>
            <a:fld id="{88BF43C5-11FF-450A-802B-D164E0DC8818}" type="slidenum">
              <a:rPr lang="en-US"/>
              <a:pPr/>
              <a:t>272</a:t>
            </a:fld>
            <a:endParaRPr lang="en-US"/>
          </a:p>
        </p:txBody>
      </p:sp>
      <p:sp>
        <p:nvSpPr>
          <p:cNvPr id="624643" name="Rectangle 2"/>
          <p:cNvSpPr>
            <a:spLocks noChangeArrowheads="1" noTextEdit="1"/>
          </p:cNvSpPr>
          <p:nvPr>
            <p:ph type="sldImg"/>
          </p:nvPr>
        </p:nvSpPr>
        <p:spPr>
          <a:ln/>
        </p:spPr>
      </p:sp>
      <p:sp>
        <p:nvSpPr>
          <p:cNvPr id="624644" name="Rectangle 3"/>
          <p:cNvSpPr>
            <a:spLocks noGrp="1" noChangeArrowheads="1"/>
          </p:cNvSpPr>
          <p:nvPr>
            <p:ph type="body" idx="1"/>
          </p:nvPr>
        </p:nvSpPr>
        <p:spPr>
          <a:noFill/>
          <a:ln/>
        </p:spPr>
        <p:txBody>
          <a:bodyPr/>
          <a:lstStyle/>
          <a:p>
            <a:pPr eaLnBrk="1" hangingPunct="1"/>
            <a:r>
              <a:rPr lang="en-US" b="1" smtClean="0"/>
              <a:t>Systematic error</a:t>
            </a:r>
            <a:r>
              <a:rPr lang="en-US" smtClean="0"/>
              <a:t> is when you get the same mistake every time you perform a measurement, and </a:t>
            </a:r>
            <a:r>
              <a:rPr lang="en-US" b="1" smtClean="0"/>
              <a:t>random error</a:t>
            </a:r>
            <a:r>
              <a:rPr lang="en-US" smtClean="0"/>
              <a:t> is when the mistake varies randomly.  It’s much easier to compensate for systematic error than for random error.</a:t>
            </a: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p:spPr>
        <p:txBody>
          <a:bodyPr/>
          <a:lstStyle/>
          <a:p>
            <a:fld id="{EB9275A5-3FEC-441A-A857-5B780D1D8848}" type="slidenum">
              <a:rPr lang="en-US"/>
              <a:pPr/>
              <a:t>273</a:t>
            </a:fld>
            <a:endParaRPr lang="en-US"/>
          </a:p>
        </p:txBody>
      </p:sp>
      <p:sp>
        <p:nvSpPr>
          <p:cNvPr id="625667" name="Rectangle 2"/>
          <p:cNvSpPr>
            <a:spLocks noChangeArrowheads="1" noTextEdit="1"/>
          </p:cNvSpPr>
          <p:nvPr>
            <p:ph type="sldImg"/>
          </p:nvPr>
        </p:nvSpPr>
        <p:spPr>
          <a:ln/>
        </p:spPr>
      </p:sp>
      <p:sp>
        <p:nvSpPr>
          <p:cNvPr id="625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a:noFill/>
        </p:spPr>
        <p:txBody>
          <a:bodyPr/>
          <a:lstStyle/>
          <a:p>
            <a:fld id="{31177969-4602-4CC0-BEAA-DD842629CF49}" type="slidenum">
              <a:rPr lang="en-US"/>
              <a:pPr/>
              <a:t>274</a:t>
            </a:fld>
            <a:endParaRPr lang="en-US"/>
          </a:p>
        </p:txBody>
      </p:sp>
      <p:sp>
        <p:nvSpPr>
          <p:cNvPr id="626691" name="Rectangle 2"/>
          <p:cNvSpPr>
            <a:spLocks noChangeArrowheads="1" noTextEdit="1"/>
          </p:cNvSpPr>
          <p:nvPr>
            <p:ph type="sldImg"/>
          </p:nvPr>
        </p:nvSpPr>
        <p:spPr>
          <a:ln/>
        </p:spPr>
      </p:sp>
      <p:sp>
        <p:nvSpPr>
          <p:cNvPr id="626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p:spPr>
        <p:txBody>
          <a:bodyPr/>
          <a:lstStyle/>
          <a:p>
            <a:fld id="{7BAEDD2A-62C6-4466-9168-D70DD16EC198}" type="slidenum">
              <a:rPr lang="en-US"/>
              <a:pPr/>
              <a:t>275</a:t>
            </a:fld>
            <a:endParaRPr lang="en-US"/>
          </a:p>
        </p:txBody>
      </p:sp>
      <p:sp>
        <p:nvSpPr>
          <p:cNvPr id="627715" name="Rectangle 2"/>
          <p:cNvSpPr>
            <a:spLocks noChangeArrowheads="1" noTextEdit="1"/>
          </p:cNvSpPr>
          <p:nvPr>
            <p:ph type="sldImg"/>
          </p:nvPr>
        </p:nvSpPr>
        <p:spPr>
          <a:ln/>
        </p:spPr>
      </p:sp>
      <p:sp>
        <p:nvSpPr>
          <p:cNvPr id="627716" name="Rectangle 3"/>
          <p:cNvSpPr>
            <a:spLocks noGrp="1" noChangeArrowheads="1"/>
          </p:cNvSpPr>
          <p:nvPr>
            <p:ph type="body" idx="1"/>
          </p:nvPr>
        </p:nvSpPr>
        <p:spPr>
          <a:noFill/>
          <a:ln/>
        </p:spPr>
        <p:txBody>
          <a:bodyPr/>
          <a:lstStyle/>
          <a:p>
            <a:pPr eaLnBrk="1" hangingPunct="1"/>
            <a:r>
              <a:rPr lang="en-US" smtClean="0"/>
              <a:t>One standard deviation away from the mean in either direction on the horizontal axis (the red area on the above graph) accounts for somewhere around 68 percent of the people in this group. Two standard deviations away from the mean (the red and green areas) account for roughly 95 percent of the people. And three standard deviations (the red, green and blue areas) account for about 99 percent of the people. </a:t>
            </a:r>
          </a:p>
          <a:p>
            <a:pPr eaLnBrk="1" hangingPunct="1"/>
            <a:endParaRPr lang="en-US" b="1" smtClean="0"/>
          </a:p>
          <a:p>
            <a:pPr eaLnBrk="1" hangingPunct="1"/>
            <a:r>
              <a:rPr lang="en-US" b="1" smtClean="0"/>
              <a:t>The more practical way to compute it...</a:t>
            </a:r>
            <a:r>
              <a:rPr lang="en-US" smtClean="0"/>
              <a:t/>
            </a:r>
            <a:br>
              <a:rPr lang="en-US" smtClean="0"/>
            </a:br>
            <a:r>
              <a:rPr lang="en-US" smtClean="0"/>
              <a:t>In Microsoft Excel, type the following code into the cell where you want the Standard Deviation result, using the "unbiased," or "n-1" method: </a:t>
            </a:r>
          </a:p>
          <a:p>
            <a:pPr lvl="1" eaLnBrk="1" hangingPunct="1"/>
            <a:r>
              <a:rPr lang="en-US" smtClean="0"/>
              <a:t>=STDEV(A1:Z99) </a:t>
            </a:r>
            <a:r>
              <a:rPr lang="en-US" i="1" smtClean="0"/>
              <a:t>(substitute the cell name of the first value in your dataset for A1, and the cell name of the last value for Z99.)</a:t>
            </a:r>
            <a:endParaRPr lang="en-US" smtClean="0"/>
          </a:p>
          <a:p>
            <a:pPr eaLnBrk="1" hangingPunct="1"/>
            <a:endParaRPr lang="en-US"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p:spPr>
        <p:txBody>
          <a:bodyPr/>
          <a:lstStyle/>
          <a:p>
            <a:fld id="{9FA7DECF-E479-43A0-A55A-97DA02241A46}" type="slidenum">
              <a:rPr lang="en-US"/>
              <a:pPr/>
              <a:t>276</a:t>
            </a:fld>
            <a:endParaRPr lang="en-US"/>
          </a:p>
        </p:txBody>
      </p:sp>
      <p:sp>
        <p:nvSpPr>
          <p:cNvPr id="628739" name="Rectangle 2"/>
          <p:cNvSpPr>
            <a:spLocks noChangeArrowheads="1" noTextEdit="1"/>
          </p:cNvSpPr>
          <p:nvPr>
            <p:ph type="sldImg"/>
          </p:nvPr>
        </p:nvSpPr>
        <p:spPr>
          <a:ln/>
        </p:spPr>
      </p:sp>
      <p:sp>
        <p:nvSpPr>
          <p:cNvPr id="628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p:spPr>
        <p:txBody>
          <a:bodyPr/>
          <a:lstStyle/>
          <a:p>
            <a:fld id="{FAF2D32C-35B1-4A8E-8C8A-5573620393C6}" type="slidenum">
              <a:rPr lang="en-US"/>
              <a:pPr/>
              <a:t>277</a:t>
            </a:fld>
            <a:endParaRPr lang="en-US"/>
          </a:p>
        </p:txBody>
      </p:sp>
      <p:sp>
        <p:nvSpPr>
          <p:cNvPr id="629763" name="Rectangle 2"/>
          <p:cNvSpPr>
            <a:spLocks noChangeArrowheads="1" noTextEdit="1"/>
          </p:cNvSpPr>
          <p:nvPr>
            <p:ph type="sldImg"/>
          </p:nvPr>
        </p:nvSpPr>
        <p:spPr>
          <a:ln/>
        </p:spPr>
      </p:sp>
      <p:sp>
        <p:nvSpPr>
          <p:cNvPr id="629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p:spPr>
        <p:txBody>
          <a:bodyPr/>
          <a:lstStyle/>
          <a:p>
            <a:fld id="{AC651575-89C3-451D-A471-0EBC14EF89C8}" type="slidenum">
              <a:rPr lang="en-US"/>
              <a:pPr/>
              <a:t>278</a:t>
            </a:fld>
            <a:endParaRPr lang="en-US"/>
          </a:p>
        </p:txBody>
      </p:sp>
      <p:sp>
        <p:nvSpPr>
          <p:cNvPr id="630787" name="Rectangle 2"/>
          <p:cNvSpPr>
            <a:spLocks noChangeArrowheads="1" noTextEdit="1"/>
          </p:cNvSpPr>
          <p:nvPr>
            <p:ph type="sldImg"/>
          </p:nvPr>
        </p:nvSpPr>
        <p:spPr>
          <a:ln/>
        </p:spPr>
      </p:sp>
      <p:sp>
        <p:nvSpPr>
          <p:cNvPr id="630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p:spPr>
        <p:txBody>
          <a:bodyPr/>
          <a:lstStyle/>
          <a:p>
            <a:fld id="{CAD6BE06-E674-46D5-AB3B-9E1E119ED03B}" type="slidenum">
              <a:rPr lang="en-US"/>
              <a:pPr/>
              <a:t>279</a:t>
            </a:fld>
            <a:endParaRPr lang="en-US"/>
          </a:p>
        </p:txBody>
      </p:sp>
      <p:sp>
        <p:nvSpPr>
          <p:cNvPr id="631811" name="Rectangle 2"/>
          <p:cNvSpPr>
            <a:spLocks noChangeArrowheads="1" noTextEdit="1"/>
          </p:cNvSpPr>
          <p:nvPr>
            <p:ph type="sldImg"/>
          </p:nvPr>
        </p:nvSpPr>
        <p:spPr>
          <a:ln/>
        </p:spPr>
      </p:sp>
      <p:sp>
        <p:nvSpPr>
          <p:cNvPr id="631812" name="Rectangle 3"/>
          <p:cNvSpPr>
            <a:spLocks noGrp="1" noChangeArrowheads="1"/>
          </p:cNvSpPr>
          <p:nvPr>
            <p:ph type="body" idx="1"/>
          </p:nvPr>
        </p:nvSpPr>
        <p:spPr>
          <a:noFill/>
          <a:ln/>
        </p:spPr>
        <p:txBody>
          <a:bodyPr/>
          <a:lstStyle/>
          <a:p>
            <a:pPr eaLnBrk="1" hangingPunct="1"/>
            <a:r>
              <a:rPr lang="en-US" smtClean="0"/>
              <a:t>By adding additional numbers to a measurement – you do not make it more precise.  The instrument determines how precise it can make a measurement.  Remember, you can only add ONE digit of uncertainty to a measurement.</a:t>
            </a: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p:cNvSpPr>
            <a:spLocks noGrp="1" noChangeArrowheads="1"/>
          </p:cNvSpPr>
          <p:nvPr>
            <p:ph type="sldNum" sz="quarter" idx="5"/>
          </p:nvPr>
        </p:nvSpPr>
        <p:spPr>
          <a:noFill/>
        </p:spPr>
        <p:txBody>
          <a:bodyPr/>
          <a:lstStyle/>
          <a:p>
            <a:fld id="{01FDDFF9-DB6D-4626-B300-2184455E3239}" type="slidenum">
              <a:rPr lang="en-US"/>
              <a:pPr/>
              <a:t>280</a:t>
            </a:fld>
            <a:endParaRPr lang="en-US"/>
          </a:p>
        </p:txBody>
      </p:sp>
      <p:sp>
        <p:nvSpPr>
          <p:cNvPr id="632835" name="Rectangle 2"/>
          <p:cNvSpPr>
            <a:spLocks noChangeArrowheads="1" noTextEdit="1"/>
          </p:cNvSpPr>
          <p:nvPr>
            <p:ph type="sldImg"/>
          </p:nvPr>
        </p:nvSpPr>
        <p:spPr>
          <a:ln/>
        </p:spPr>
      </p:sp>
      <p:sp>
        <p:nvSpPr>
          <p:cNvPr id="632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9EB88127-1A9D-4D85-AF0C-E2BF20B4DB4B}" type="slidenum">
              <a:rPr lang="en-US"/>
              <a:pPr/>
              <a:t>28</a:t>
            </a:fld>
            <a:endParaRPr lang="en-US"/>
          </a:p>
        </p:txBody>
      </p:sp>
      <p:sp>
        <p:nvSpPr>
          <p:cNvPr id="375811" name="Rectangle 2"/>
          <p:cNvSpPr>
            <a:spLocks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r>
              <a:rPr lang="en-US" smtClean="0"/>
              <a:t>http://www.sapdesignguild.org/resources/optical_illusions/images/donwave.gif</a:t>
            </a: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p:spPr>
        <p:txBody>
          <a:bodyPr/>
          <a:lstStyle/>
          <a:p>
            <a:fld id="{E59510FF-8DC9-4918-AC3B-6A86E671C93F}" type="slidenum">
              <a:rPr lang="en-US"/>
              <a:pPr/>
              <a:t>281</a:t>
            </a:fld>
            <a:endParaRPr lang="en-US"/>
          </a:p>
        </p:txBody>
      </p:sp>
      <p:sp>
        <p:nvSpPr>
          <p:cNvPr id="633859" name="Rectangle 2"/>
          <p:cNvSpPr>
            <a:spLocks noChangeArrowheads="1" noTextEdit="1"/>
          </p:cNvSpPr>
          <p:nvPr>
            <p:ph type="sldImg"/>
          </p:nvPr>
        </p:nvSpPr>
        <p:spPr>
          <a:ln/>
        </p:spPr>
      </p:sp>
      <p:sp>
        <p:nvSpPr>
          <p:cNvPr id="633860" name="Rectangle 3"/>
          <p:cNvSpPr>
            <a:spLocks noGrp="1" noChangeArrowheads="1"/>
          </p:cNvSpPr>
          <p:nvPr>
            <p:ph type="body" idx="1"/>
          </p:nvPr>
        </p:nvSpPr>
        <p:spPr>
          <a:noFill/>
          <a:ln/>
        </p:spPr>
        <p:txBody>
          <a:bodyPr/>
          <a:lstStyle/>
          <a:p>
            <a:pPr algn="ctr" eaLnBrk="1" hangingPunct="1"/>
            <a:r>
              <a:rPr lang="en-US" smtClean="0"/>
              <a:t>PRACTICE MEASURING</a:t>
            </a:r>
          </a:p>
          <a:p>
            <a:pPr eaLnBrk="1" hangingPunct="1"/>
            <a:endParaRPr lang="en-US" smtClean="0"/>
          </a:p>
          <a:p>
            <a:pPr eaLnBrk="1" hangingPunct="1"/>
            <a:r>
              <a:rPr lang="en-US" smtClean="0"/>
              <a:t>			Estimate one digit of uncertainty.</a:t>
            </a:r>
          </a:p>
          <a:p>
            <a:pPr eaLnBrk="1" hangingPunct="1"/>
            <a:endParaRPr lang="en-US" smtClean="0"/>
          </a:p>
          <a:p>
            <a:pPr eaLnBrk="1" hangingPunct="1"/>
            <a:r>
              <a:rPr lang="en-US" smtClean="0"/>
              <a:t>				a)  4.5 cm</a:t>
            </a:r>
          </a:p>
          <a:p>
            <a:pPr eaLnBrk="1" hangingPunct="1"/>
            <a:r>
              <a:rPr lang="en-US" smtClean="0"/>
              <a:t>				b) * 4.55 cm</a:t>
            </a:r>
          </a:p>
          <a:p>
            <a:pPr eaLnBrk="1" hangingPunct="1"/>
            <a:r>
              <a:rPr lang="en-US" smtClean="0"/>
              <a:t>				c)  3.0 cm</a:t>
            </a:r>
          </a:p>
          <a:p>
            <a:pPr eaLnBrk="1" hangingPunct="1"/>
            <a:endParaRPr lang="en-US" smtClean="0"/>
          </a:p>
          <a:p>
            <a:pPr eaLnBrk="1" hangingPunct="1"/>
            <a:r>
              <a:rPr lang="en-US" smtClean="0"/>
              <a:t>		*4.550 cm is INCORRECT while 4.52 cm or 4.58 cm are CORRECT (although the estimate is poor)</a:t>
            </a:r>
          </a:p>
          <a:p>
            <a:pPr eaLnBrk="1" hangingPunct="1"/>
            <a:endParaRPr lang="en-US" smtClean="0"/>
          </a:p>
          <a:p>
            <a:pPr eaLnBrk="1" hangingPunct="1"/>
            <a:r>
              <a:rPr lang="en-US" smtClean="0"/>
              <a:t>By adding additional numbers to a measurement – you do not make it more precise.  The instrument determines how precise it can make a measurement.  Remember, you can only add ONE digit of uncertainty to a measurement.</a:t>
            </a:r>
          </a:p>
          <a:p>
            <a:pPr eaLnBrk="1" hangingPunct="1"/>
            <a:endParaRPr lang="en-US" smtClean="0"/>
          </a:p>
          <a:p>
            <a:pPr eaLnBrk="1" hangingPunct="1"/>
            <a:r>
              <a:rPr lang="en-US" smtClean="0"/>
              <a:t>In applying the rules for significant figures, many students lose sight of the fact that the concept of significant figures comes from estimations in measurement.  </a:t>
            </a:r>
            <a:r>
              <a:rPr lang="en-US" b="1" i="1" smtClean="0"/>
              <a:t>The last digit in a measurement is an estimation.</a:t>
            </a:r>
          </a:p>
          <a:p>
            <a:pPr eaLnBrk="1" hangingPunct="1"/>
            <a:endParaRPr lang="en-US" b="1" i="1" smtClean="0"/>
          </a:p>
          <a:p>
            <a:pPr eaLnBrk="1" hangingPunct="1"/>
            <a:r>
              <a:rPr lang="en-US" b="1" smtClean="0"/>
              <a:t>How could the measurement be affected by the use of several different rulers to measure the red wire?</a:t>
            </a:r>
          </a:p>
          <a:p>
            <a:pPr eaLnBrk="1" hangingPunct="1"/>
            <a:r>
              <a:rPr lang="en-US" i="1" smtClean="0"/>
              <a:t>(Different rulers could yield different readings depending on their precision.)</a:t>
            </a:r>
          </a:p>
          <a:p>
            <a:pPr eaLnBrk="1" hangingPunct="1"/>
            <a:endParaRPr lang="en-US" i="1" smtClean="0"/>
          </a:p>
          <a:p>
            <a:pPr eaLnBrk="1" hangingPunct="1"/>
            <a:r>
              <a:rPr lang="en-US" b="1" smtClean="0"/>
              <a:t>Why is it important to use the same measuring instrument throughout an experiment?</a:t>
            </a:r>
          </a:p>
          <a:p>
            <a:pPr eaLnBrk="1" hangingPunct="1"/>
            <a:r>
              <a:rPr lang="en-US" i="1" smtClean="0"/>
              <a:t>(Using the same instrument reduces the discrepancies due to manufacturing defects.)</a:t>
            </a:r>
          </a:p>
          <a:p>
            <a:pPr eaLnBrk="1" hangingPunct="1"/>
            <a:endParaRPr lang="en-US" smtClean="0"/>
          </a:p>
          <a:p>
            <a:pPr eaLnBrk="1" hangingPunct="1"/>
            <a:endParaRPr lang="en-US" smtClean="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AE9FCD09-B278-4E27-9AA4-FA27E7928AC6}" type="slidenum">
              <a:rPr lang="en-US"/>
              <a:pPr/>
              <a:t>282</a:t>
            </a:fld>
            <a:endParaRPr lang="en-US"/>
          </a:p>
        </p:txBody>
      </p:sp>
      <p:sp>
        <p:nvSpPr>
          <p:cNvPr id="634883" name="Rectangle 2"/>
          <p:cNvSpPr>
            <a:spLocks noChangeArrowheads="1" noTextEdit="1"/>
          </p:cNvSpPr>
          <p:nvPr>
            <p:ph type="sldImg"/>
          </p:nvPr>
        </p:nvSpPr>
        <p:spPr>
          <a:ln/>
        </p:spPr>
      </p:sp>
      <p:sp>
        <p:nvSpPr>
          <p:cNvPr id="634884" name="Rectangle 3"/>
          <p:cNvSpPr>
            <a:spLocks noGrp="1" noChangeArrowheads="1"/>
          </p:cNvSpPr>
          <p:nvPr>
            <p:ph type="body" idx="1"/>
          </p:nvPr>
        </p:nvSpPr>
        <p:spPr>
          <a:xfrm>
            <a:off x="685800" y="4343400"/>
            <a:ext cx="5486400" cy="4114800"/>
          </a:xfrm>
          <a:noFill/>
          <a:ln/>
        </p:spPr>
        <p:txBody>
          <a:bodyPr/>
          <a:lstStyle/>
          <a:p>
            <a:pPr eaLnBrk="1" hangingPunct="1"/>
            <a:r>
              <a:rPr lang="en-US" smtClean="0"/>
              <a:t>When the plus-or-minus notation is not used to describe the uncertainty in a measurement, a scientist assumes that the measurement has an implied range, as illustrated above.  </a:t>
            </a:r>
          </a:p>
          <a:p>
            <a:pPr eaLnBrk="1" hangingPunct="1"/>
            <a:endParaRPr lang="en-US" smtClean="0"/>
          </a:p>
          <a:p>
            <a:pPr eaLnBrk="1" hangingPunct="1"/>
            <a:r>
              <a:rPr lang="en-US" smtClean="0"/>
              <a:t>The part of each scale between the arrows shows the range for each reported measurement.</a:t>
            </a: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p:spPr>
        <p:txBody>
          <a:bodyPr/>
          <a:lstStyle/>
          <a:p>
            <a:fld id="{D3712450-E283-4251-8EAC-C26BCBBBAA88}" type="slidenum">
              <a:rPr lang="en-US"/>
              <a:pPr/>
              <a:t>283</a:t>
            </a:fld>
            <a:endParaRPr lang="en-US"/>
          </a:p>
        </p:txBody>
      </p:sp>
      <p:sp>
        <p:nvSpPr>
          <p:cNvPr id="635907" name="Rectangle 2"/>
          <p:cNvSpPr>
            <a:spLocks noChangeArrowheads="1" noTextEdit="1"/>
          </p:cNvSpPr>
          <p:nvPr>
            <p:ph type="sldImg"/>
          </p:nvPr>
        </p:nvSpPr>
        <p:spPr>
          <a:ln/>
        </p:spPr>
      </p:sp>
      <p:sp>
        <p:nvSpPr>
          <p:cNvPr id="635908" name="Rectangle 3"/>
          <p:cNvSpPr>
            <a:spLocks noGrp="1" noChangeArrowheads="1"/>
          </p:cNvSpPr>
          <p:nvPr>
            <p:ph type="body" idx="1"/>
          </p:nvPr>
        </p:nvSpPr>
        <p:spPr>
          <a:xfrm>
            <a:off x="685800" y="4343400"/>
            <a:ext cx="5486400" cy="4114800"/>
          </a:xfrm>
          <a:noFill/>
          <a:ln/>
        </p:spPr>
        <p:txBody>
          <a:bodyPr/>
          <a:lstStyle/>
          <a:p>
            <a:pPr eaLnBrk="1" hangingPunct="1"/>
            <a:r>
              <a:rPr lang="en-US" smtClean="0"/>
              <a:t>A student reads a graduated cylinder that is marked at 15.00 mL, as shown in the illustration.</a:t>
            </a:r>
          </a:p>
          <a:p>
            <a:pPr eaLnBrk="1" hangingPunct="1"/>
            <a:r>
              <a:rPr lang="en-US" smtClean="0"/>
              <a:t>Is this correct?  </a:t>
            </a:r>
            <a:r>
              <a:rPr lang="en-US" i="1" smtClean="0"/>
              <a:t>NO</a:t>
            </a:r>
            <a:r>
              <a:rPr lang="en-US" smtClean="0"/>
              <a:t>  </a:t>
            </a:r>
          </a:p>
          <a:p>
            <a:pPr eaLnBrk="1" hangingPunct="1"/>
            <a:r>
              <a:rPr lang="en-US" smtClean="0"/>
              <a:t>Express the correct reading using scientific notation.  15.0 mL  or 1.50 x10</a:t>
            </a:r>
            <a:r>
              <a:rPr lang="en-US" baseline="30000" smtClean="0"/>
              <a:t>1</a:t>
            </a:r>
            <a:r>
              <a:rPr lang="en-US" smtClean="0"/>
              <a:t> mL</a:t>
            </a: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a:noFill/>
        </p:spPr>
        <p:txBody>
          <a:bodyPr/>
          <a:lstStyle/>
          <a:p>
            <a:fld id="{204BA7A2-B52F-4D80-A053-01AE9E1A3627}" type="slidenum">
              <a:rPr lang="en-US"/>
              <a:pPr/>
              <a:t>284</a:t>
            </a:fld>
            <a:endParaRPr lang="en-US"/>
          </a:p>
        </p:txBody>
      </p:sp>
      <p:sp>
        <p:nvSpPr>
          <p:cNvPr id="636931" name="Rectangle 2"/>
          <p:cNvSpPr>
            <a:spLocks noChangeArrowheads="1" noTextEdit="1"/>
          </p:cNvSpPr>
          <p:nvPr>
            <p:ph type="sldImg"/>
          </p:nvPr>
        </p:nvSpPr>
        <p:spPr>
          <a:ln/>
        </p:spPr>
      </p:sp>
      <p:sp>
        <p:nvSpPr>
          <p:cNvPr id="636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p:spPr>
        <p:txBody>
          <a:bodyPr/>
          <a:lstStyle/>
          <a:p>
            <a:fld id="{82694513-1EA7-4CD6-86C5-CE929F438984}" type="slidenum">
              <a:rPr lang="en-US"/>
              <a:pPr/>
              <a:t>285</a:t>
            </a:fld>
            <a:endParaRPr lang="en-US"/>
          </a:p>
        </p:txBody>
      </p:sp>
      <p:sp>
        <p:nvSpPr>
          <p:cNvPr id="637955" name="Rectangle 2"/>
          <p:cNvSpPr>
            <a:spLocks noChangeArrowheads="1" noTextEdit="1"/>
          </p:cNvSpPr>
          <p:nvPr>
            <p:ph type="sldImg"/>
          </p:nvPr>
        </p:nvSpPr>
        <p:spPr>
          <a:ln/>
        </p:spPr>
      </p:sp>
      <p:sp>
        <p:nvSpPr>
          <p:cNvPr id="637956" name="Rectangle 3"/>
          <p:cNvSpPr>
            <a:spLocks noGrp="1" noChangeArrowheads="1"/>
          </p:cNvSpPr>
          <p:nvPr>
            <p:ph type="body" idx="1"/>
          </p:nvPr>
        </p:nvSpPr>
        <p:spPr>
          <a:noFill/>
          <a:ln/>
        </p:spPr>
        <p:txBody>
          <a:bodyPr/>
          <a:lstStyle/>
          <a:p>
            <a:pPr eaLnBrk="1" hangingPunct="1"/>
            <a:r>
              <a:rPr lang="en-US" smtClean="0"/>
              <a:t>Image courtesy:  http://www.northerntool.com/images/product/images/558470_lg.jpg</a:t>
            </a: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E161C7D2-4C78-4946-B678-E83406852B97}" type="slidenum">
              <a:rPr lang="en-US"/>
              <a:pPr/>
              <a:t>286</a:t>
            </a:fld>
            <a:endParaRPr lang="en-US"/>
          </a:p>
        </p:txBody>
      </p:sp>
      <p:sp>
        <p:nvSpPr>
          <p:cNvPr id="638979" name="Rectangle 2"/>
          <p:cNvSpPr>
            <a:spLocks noChangeArrowheads="1" noTextEdit="1"/>
          </p:cNvSpPr>
          <p:nvPr>
            <p:ph type="sldImg"/>
          </p:nvPr>
        </p:nvSpPr>
        <p:spPr>
          <a:ln/>
        </p:spPr>
      </p:sp>
      <p:sp>
        <p:nvSpPr>
          <p:cNvPr id="638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fld id="{81D29888-3D34-4E56-A957-0283300B2B51}" type="slidenum">
              <a:rPr lang="en-US"/>
              <a:pPr/>
              <a:t>287</a:t>
            </a:fld>
            <a:endParaRPr lang="en-US"/>
          </a:p>
        </p:txBody>
      </p:sp>
      <p:sp>
        <p:nvSpPr>
          <p:cNvPr id="640003" name="Rectangle 2"/>
          <p:cNvSpPr>
            <a:spLocks noChangeArrowheads="1" noTextEdit="1"/>
          </p:cNvSpPr>
          <p:nvPr>
            <p:ph type="sldImg"/>
          </p:nvPr>
        </p:nvSpPr>
        <p:spPr>
          <a:ln/>
        </p:spPr>
      </p:sp>
      <p:sp>
        <p:nvSpPr>
          <p:cNvPr id="640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p:spPr>
        <p:txBody>
          <a:bodyPr/>
          <a:lstStyle/>
          <a:p>
            <a:fld id="{48B12A52-644D-48E2-9145-2B3278F404A1}" type="slidenum">
              <a:rPr lang="en-US"/>
              <a:pPr/>
              <a:t>288</a:t>
            </a:fld>
            <a:endParaRPr lang="en-US"/>
          </a:p>
        </p:txBody>
      </p:sp>
      <p:sp>
        <p:nvSpPr>
          <p:cNvPr id="641027" name="Rectangle 2"/>
          <p:cNvSpPr>
            <a:spLocks noChangeArrowheads="1" noTextEdit="1"/>
          </p:cNvSpPr>
          <p:nvPr>
            <p:ph type="sldImg"/>
          </p:nvPr>
        </p:nvSpPr>
        <p:spPr>
          <a:ln/>
        </p:spPr>
      </p:sp>
      <p:sp>
        <p:nvSpPr>
          <p:cNvPr id="641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7F9F6C0D-A197-4C13-966C-5FEF6A845C99}" type="slidenum">
              <a:rPr lang="en-US"/>
              <a:pPr/>
              <a:t>289</a:t>
            </a:fld>
            <a:endParaRPr lang="en-US"/>
          </a:p>
        </p:txBody>
      </p:sp>
      <p:sp>
        <p:nvSpPr>
          <p:cNvPr id="642051" name="Rectangle 2"/>
          <p:cNvSpPr>
            <a:spLocks noChangeArrowheads="1" noTextEdit="1"/>
          </p:cNvSpPr>
          <p:nvPr>
            <p:ph type="sldImg"/>
          </p:nvPr>
        </p:nvSpPr>
        <p:spPr>
          <a:ln/>
        </p:spPr>
      </p:sp>
      <p:sp>
        <p:nvSpPr>
          <p:cNvPr id="642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p:spPr>
        <p:txBody>
          <a:bodyPr/>
          <a:lstStyle/>
          <a:p>
            <a:fld id="{ABE90AB6-FD6E-4D66-86B0-9BDB15FA01D3}" type="slidenum">
              <a:rPr lang="en-US"/>
              <a:pPr/>
              <a:t>290</a:t>
            </a:fld>
            <a:endParaRPr lang="en-US"/>
          </a:p>
        </p:txBody>
      </p:sp>
      <p:sp>
        <p:nvSpPr>
          <p:cNvPr id="643075" name="Rectangle 2"/>
          <p:cNvSpPr>
            <a:spLocks noChangeArrowheads="1" noTextEdit="1"/>
          </p:cNvSpPr>
          <p:nvPr>
            <p:ph type="sldImg"/>
          </p:nvPr>
        </p:nvSpPr>
        <p:spPr>
          <a:ln/>
        </p:spPr>
      </p:sp>
      <p:sp>
        <p:nvSpPr>
          <p:cNvPr id="643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813D1BEC-5D7D-41E7-99A4-34B9621E3A78}" type="slidenum">
              <a:rPr lang="en-US"/>
              <a:pPr/>
              <a:t>29</a:t>
            </a:fld>
            <a:endParaRPr lang="en-US"/>
          </a:p>
        </p:txBody>
      </p:sp>
      <p:sp>
        <p:nvSpPr>
          <p:cNvPr id="376835" name="Rectangle 2"/>
          <p:cNvSpPr>
            <a:spLocks noChangeArrowheads="1" noTextEdit="1"/>
          </p:cNvSpPr>
          <p:nvPr>
            <p:ph type="sldImg"/>
          </p:nvPr>
        </p:nvSpPr>
        <p:spPr>
          <a:ln/>
        </p:spPr>
      </p:sp>
      <p:sp>
        <p:nvSpPr>
          <p:cNvPr id="376836" name="Rectangle 3"/>
          <p:cNvSpPr>
            <a:spLocks noGrp="1" noChangeArrowheads="1"/>
          </p:cNvSpPr>
          <p:nvPr>
            <p:ph type="body" idx="1"/>
          </p:nvPr>
        </p:nvSpPr>
        <p:spPr>
          <a:xfrm>
            <a:off x="685800" y="4343400"/>
            <a:ext cx="5486400" cy="4114800"/>
          </a:xfrm>
          <a:noFill/>
          <a:ln/>
        </p:spPr>
        <p:txBody>
          <a:bodyPr/>
          <a:lstStyle/>
          <a:p>
            <a:pPr eaLnBrk="1" hangingPunct="1"/>
            <a:r>
              <a:rPr lang="en-US" smtClean="0"/>
              <a:t>Stare at the black spots in the center of this image for ~30 – 60 seconds without blinking.  Then close your eyes.  What do you see?  Do you see a face?  Is this someone you know?</a:t>
            </a: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p:cNvSpPr>
            <a:spLocks noGrp="1" noChangeArrowheads="1"/>
          </p:cNvSpPr>
          <p:nvPr>
            <p:ph type="sldNum" sz="quarter" idx="5"/>
          </p:nvPr>
        </p:nvSpPr>
        <p:spPr>
          <a:noFill/>
        </p:spPr>
        <p:txBody>
          <a:bodyPr/>
          <a:lstStyle/>
          <a:p>
            <a:fld id="{2AE06EB7-07B9-4B0A-8877-09DC2D38D295}" type="slidenum">
              <a:rPr lang="en-US"/>
              <a:pPr/>
              <a:t>291</a:t>
            </a:fld>
            <a:endParaRPr lang="en-US"/>
          </a:p>
        </p:txBody>
      </p:sp>
      <p:sp>
        <p:nvSpPr>
          <p:cNvPr id="644099" name="Rectangle 2"/>
          <p:cNvSpPr>
            <a:spLocks noChangeArrowheads="1" noTextEdit="1"/>
          </p:cNvSpPr>
          <p:nvPr>
            <p:ph type="sldImg"/>
          </p:nvPr>
        </p:nvSpPr>
        <p:spPr>
          <a:ln/>
        </p:spPr>
      </p:sp>
      <p:sp>
        <p:nvSpPr>
          <p:cNvPr id="644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66C974F5-342F-40C0-B1F4-B863DCF98B23}" type="slidenum">
              <a:rPr lang="en-US"/>
              <a:pPr/>
              <a:t>292</a:t>
            </a:fld>
            <a:endParaRPr lang="en-US"/>
          </a:p>
        </p:txBody>
      </p:sp>
      <p:sp>
        <p:nvSpPr>
          <p:cNvPr id="645123" name="Rectangle 2"/>
          <p:cNvSpPr>
            <a:spLocks noChangeArrowheads="1" noTextEdit="1"/>
          </p:cNvSpPr>
          <p:nvPr>
            <p:ph type="sldImg"/>
          </p:nvPr>
        </p:nvSpPr>
        <p:spPr>
          <a:xfrm>
            <a:off x="1106488" y="666750"/>
            <a:ext cx="4645025" cy="3484563"/>
          </a:xfrm>
          <a:ln/>
        </p:spPr>
      </p:sp>
      <p:sp>
        <p:nvSpPr>
          <p:cNvPr id="645124"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p:spPr>
        <p:txBody>
          <a:bodyPr/>
          <a:lstStyle/>
          <a:p>
            <a:fld id="{94CDDC26-86BD-4A4A-B2AA-92EFE9150BDF}" type="slidenum">
              <a:rPr lang="en-US"/>
              <a:pPr/>
              <a:t>293</a:t>
            </a:fld>
            <a:endParaRPr lang="en-US"/>
          </a:p>
        </p:txBody>
      </p:sp>
      <p:sp>
        <p:nvSpPr>
          <p:cNvPr id="646147" name="Rectangle 2"/>
          <p:cNvSpPr>
            <a:spLocks noChangeArrowheads="1" noTextEdit="1"/>
          </p:cNvSpPr>
          <p:nvPr>
            <p:ph type="sldImg"/>
          </p:nvPr>
        </p:nvSpPr>
        <p:spPr>
          <a:xfrm>
            <a:off x="1106488" y="666750"/>
            <a:ext cx="4645025" cy="3484563"/>
          </a:xfrm>
          <a:ln/>
        </p:spPr>
      </p:sp>
      <p:sp>
        <p:nvSpPr>
          <p:cNvPr id="646148"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fld id="{5C3B546B-67F5-4592-B442-173C4752C54C}" type="slidenum">
              <a:rPr lang="en-US"/>
              <a:pPr/>
              <a:t>294</a:t>
            </a:fld>
            <a:endParaRPr lang="en-US"/>
          </a:p>
        </p:txBody>
      </p:sp>
      <p:sp>
        <p:nvSpPr>
          <p:cNvPr id="647171" name="Rectangle 2"/>
          <p:cNvSpPr>
            <a:spLocks noChangeArrowheads="1" noTextEdit="1"/>
          </p:cNvSpPr>
          <p:nvPr>
            <p:ph type="sldImg"/>
          </p:nvPr>
        </p:nvSpPr>
        <p:spPr>
          <a:xfrm>
            <a:off x="1106488" y="666750"/>
            <a:ext cx="4645025" cy="3484563"/>
          </a:xfrm>
          <a:ln/>
        </p:spPr>
      </p:sp>
      <p:sp>
        <p:nvSpPr>
          <p:cNvPr id="647172"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p:spPr>
        <p:txBody>
          <a:bodyPr/>
          <a:lstStyle/>
          <a:p>
            <a:fld id="{F26E52F4-CB22-4F6F-8D6C-C8FB8FD93571}" type="slidenum">
              <a:rPr lang="en-US"/>
              <a:pPr/>
              <a:t>295</a:t>
            </a:fld>
            <a:endParaRPr lang="en-US"/>
          </a:p>
        </p:txBody>
      </p:sp>
      <p:sp>
        <p:nvSpPr>
          <p:cNvPr id="648195" name="Rectangle 2"/>
          <p:cNvSpPr>
            <a:spLocks noChangeArrowheads="1" noTextEdit="1"/>
          </p:cNvSpPr>
          <p:nvPr>
            <p:ph type="sldImg"/>
          </p:nvPr>
        </p:nvSpPr>
        <p:spPr>
          <a:xfrm>
            <a:off x="1106488" y="666750"/>
            <a:ext cx="4645025" cy="3484563"/>
          </a:xfrm>
          <a:ln/>
        </p:spPr>
      </p:sp>
      <p:sp>
        <p:nvSpPr>
          <p:cNvPr id="648196"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p:spPr>
        <p:txBody>
          <a:bodyPr/>
          <a:lstStyle/>
          <a:p>
            <a:fld id="{7A9C4089-F6ED-43D4-8511-A30D3C455B31}" type="slidenum">
              <a:rPr lang="en-US"/>
              <a:pPr/>
              <a:t>296</a:t>
            </a:fld>
            <a:endParaRPr lang="en-US"/>
          </a:p>
        </p:txBody>
      </p:sp>
      <p:sp>
        <p:nvSpPr>
          <p:cNvPr id="649219" name="Rectangle 2"/>
          <p:cNvSpPr>
            <a:spLocks noChangeArrowheads="1" noTextEdit="1"/>
          </p:cNvSpPr>
          <p:nvPr>
            <p:ph type="sldImg"/>
          </p:nvPr>
        </p:nvSpPr>
        <p:spPr>
          <a:xfrm>
            <a:off x="1106488" y="666750"/>
            <a:ext cx="4645025" cy="3484563"/>
          </a:xfrm>
          <a:ln/>
        </p:spPr>
      </p:sp>
      <p:sp>
        <p:nvSpPr>
          <p:cNvPr id="649220"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p:spPr>
        <p:txBody>
          <a:bodyPr/>
          <a:lstStyle/>
          <a:p>
            <a:fld id="{2A5F8B0B-7E2E-4689-8755-C45CF541D138}" type="slidenum">
              <a:rPr lang="en-US"/>
              <a:pPr/>
              <a:t>297</a:t>
            </a:fld>
            <a:endParaRPr lang="en-US"/>
          </a:p>
        </p:txBody>
      </p:sp>
      <p:sp>
        <p:nvSpPr>
          <p:cNvPr id="650243" name="Rectangle 2"/>
          <p:cNvSpPr>
            <a:spLocks noChangeArrowheads="1" noTextEdit="1"/>
          </p:cNvSpPr>
          <p:nvPr>
            <p:ph type="sldImg"/>
          </p:nvPr>
        </p:nvSpPr>
        <p:spPr>
          <a:xfrm>
            <a:off x="1106488" y="666750"/>
            <a:ext cx="4645025" cy="3484563"/>
          </a:xfrm>
          <a:ln/>
        </p:spPr>
      </p:sp>
      <p:sp>
        <p:nvSpPr>
          <p:cNvPr id="650244"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p>
            <a:fld id="{2CB01ACB-C937-4F3D-8CFD-640B1BACF474}" type="slidenum">
              <a:rPr lang="en-US"/>
              <a:pPr/>
              <a:t>298</a:t>
            </a:fld>
            <a:endParaRPr lang="en-US"/>
          </a:p>
        </p:txBody>
      </p:sp>
      <p:sp>
        <p:nvSpPr>
          <p:cNvPr id="651267" name="Rectangle 2"/>
          <p:cNvSpPr>
            <a:spLocks noChangeArrowheads="1" noTextEdit="1"/>
          </p:cNvSpPr>
          <p:nvPr>
            <p:ph type="sldImg"/>
          </p:nvPr>
        </p:nvSpPr>
        <p:spPr>
          <a:xfrm>
            <a:off x="1106488" y="666750"/>
            <a:ext cx="4645025" cy="3484563"/>
          </a:xfrm>
          <a:ln/>
        </p:spPr>
      </p:sp>
      <p:sp>
        <p:nvSpPr>
          <p:cNvPr id="651268"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p>
            <a:fld id="{805774FA-7308-494E-B3DC-E238DE3D33FC}" type="slidenum">
              <a:rPr lang="en-US"/>
              <a:pPr/>
              <a:t>299</a:t>
            </a:fld>
            <a:endParaRPr lang="en-US"/>
          </a:p>
        </p:txBody>
      </p:sp>
      <p:sp>
        <p:nvSpPr>
          <p:cNvPr id="652291" name="Rectangle 2"/>
          <p:cNvSpPr>
            <a:spLocks noChangeArrowheads="1" noTextEdit="1"/>
          </p:cNvSpPr>
          <p:nvPr>
            <p:ph type="sldImg"/>
          </p:nvPr>
        </p:nvSpPr>
        <p:spPr>
          <a:xfrm>
            <a:off x="1106488" y="666750"/>
            <a:ext cx="4645025" cy="3484563"/>
          </a:xfrm>
          <a:ln/>
        </p:spPr>
      </p:sp>
      <p:sp>
        <p:nvSpPr>
          <p:cNvPr id="652292"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p>
            <a:fld id="{81447D31-351C-47F9-B945-E7DD42C65FBD}" type="slidenum">
              <a:rPr lang="en-US"/>
              <a:pPr/>
              <a:t>300</a:t>
            </a:fld>
            <a:endParaRPr lang="en-US"/>
          </a:p>
        </p:txBody>
      </p:sp>
      <p:sp>
        <p:nvSpPr>
          <p:cNvPr id="653315" name="Rectangle 2"/>
          <p:cNvSpPr>
            <a:spLocks noChangeArrowheads="1" noTextEdit="1"/>
          </p:cNvSpPr>
          <p:nvPr>
            <p:ph type="sldImg"/>
          </p:nvPr>
        </p:nvSpPr>
        <p:spPr>
          <a:xfrm>
            <a:off x="1106488" y="666750"/>
            <a:ext cx="4645025" cy="3484563"/>
          </a:xfrm>
          <a:ln/>
        </p:spPr>
      </p:sp>
      <p:sp>
        <p:nvSpPr>
          <p:cNvPr id="653316"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79B50A01-8BF4-498C-BCB4-F2B70EC7322E}" type="slidenum">
              <a:rPr lang="en-US"/>
              <a:pPr/>
              <a:t>3</a:t>
            </a:fld>
            <a:endParaRPr lang="en-US"/>
          </a:p>
        </p:txBody>
      </p:sp>
      <p:sp>
        <p:nvSpPr>
          <p:cNvPr id="350211" name="Rectangle 2"/>
          <p:cNvSpPr>
            <a:spLocks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r>
              <a:rPr lang="en-US" smtClean="0"/>
              <a:t>Image courtesy:  </a:t>
            </a:r>
            <a:r>
              <a:rPr lang="en-US" b="1" smtClean="0">
                <a:hlinkClick r:id="rId3"/>
              </a:rPr>
              <a:t>www.uwf.edu/chemistry/</a:t>
            </a:r>
            <a:r>
              <a:rPr lang="en-US" smtClean="0"/>
              <a:t> </a:t>
            </a:r>
          </a:p>
          <a:p>
            <a:pPr eaLnBrk="1" hangingPunct="1"/>
            <a:endParaRPr lang="en-US" smtClean="0"/>
          </a:p>
          <a:p>
            <a:pPr eaLnBrk="1" hangingPunct="1"/>
            <a:r>
              <a:rPr lang="en-US" b="1" smtClean="0"/>
              <a:t>Introduction to Chemistry</a:t>
            </a:r>
            <a:endParaRPr lang="en-US" smtClean="0"/>
          </a:p>
          <a:p>
            <a:pPr eaLnBrk="1" hangingPunct="1"/>
            <a:r>
              <a:rPr lang="en-US" smtClean="0"/>
              <a:t> </a:t>
            </a:r>
          </a:p>
          <a:p>
            <a:pPr eaLnBrk="1" hangingPunct="1"/>
            <a:r>
              <a:rPr lang="en-US" smtClean="0"/>
              <a:t>1.       What is chemistry?</a:t>
            </a:r>
          </a:p>
          <a:p>
            <a:pPr eaLnBrk="1" hangingPunct="1"/>
            <a:r>
              <a:rPr lang="en-US" smtClean="0"/>
              <a:t>2.       What are the four parts of the scientific method?</a:t>
            </a:r>
          </a:p>
          <a:p>
            <a:pPr eaLnBrk="1" hangingPunct="1"/>
            <a:r>
              <a:rPr lang="en-US" smtClean="0"/>
              <a:t>3.       What is a control experiment?</a:t>
            </a:r>
          </a:p>
          <a:p>
            <a:pPr eaLnBrk="1" hangingPunct="1"/>
            <a:r>
              <a:rPr lang="en-US" smtClean="0"/>
              <a:t>4.       Describe the three types of variables.</a:t>
            </a:r>
          </a:p>
          <a:p>
            <a:pPr eaLnBrk="1" hangingPunct="1"/>
            <a:r>
              <a:rPr lang="en-US" smtClean="0"/>
              <a:t>5.       Compare laws, theories, and hypotheses.</a:t>
            </a:r>
          </a:p>
          <a:p>
            <a:pPr eaLnBrk="1" hangingPunct="1"/>
            <a:r>
              <a:rPr lang="en-US" smtClean="0"/>
              <a:t>6.       What is the only way to prove a hypothesis true?</a:t>
            </a:r>
          </a:p>
          <a:p>
            <a:pPr eaLnBrk="1" hangingPunct="1"/>
            <a:r>
              <a:rPr lang="en-US" smtClean="0"/>
              <a:t>7.       Why do laws and theories evolve?</a:t>
            </a:r>
          </a:p>
          <a:p>
            <a:pPr eaLnBrk="1" hangingPunct="1"/>
            <a:r>
              <a:rPr lang="en-US" smtClean="0"/>
              <a:t>8.       What is the last step of solving any problem?</a:t>
            </a:r>
          </a:p>
          <a:p>
            <a:pPr eaLnBrk="1" hangingPunct="1"/>
            <a:r>
              <a:rPr lang="en-US" smtClean="0"/>
              <a:t>9.       What is measurement?</a:t>
            </a:r>
          </a:p>
          <a:p>
            <a:pPr eaLnBrk="1" hangingPunct="1"/>
            <a:r>
              <a:rPr lang="en-US" smtClean="0"/>
              <a:t>10.     What is a dimension?</a:t>
            </a:r>
          </a:p>
          <a:p>
            <a:pPr eaLnBrk="1" hangingPunct="1"/>
            <a:r>
              <a:rPr lang="en-US" smtClean="0"/>
              <a:t>11.     What is a unit?</a:t>
            </a:r>
          </a:p>
          <a:p>
            <a:pPr eaLnBrk="1" hangingPunct="1"/>
            <a:r>
              <a:rPr lang="en-US" smtClean="0"/>
              <a:t>12.     What is the difference between fundamental and derived units?</a:t>
            </a:r>
          </a:p>
          <a:p>
            <a:pPr eaLnBrk="1" hangingPunct="1"/>
            <a:r>
              <a:rPr lang="en-US" smtClean="0"/>
              <a:t>13.     Why is the standard for mass, in the SI, unique?</a:t>
            </a:r>
          </a:p>
          <a:p>
            <a:pPr eaLnBrk="1" hangingPunct="1"/>
            <a:r>
              <a:rPr lang="en-US" smtClean="0"/>
              <a:t>14.     What is the difference between mass and moles?</a:t>
            </a:r>
          </a:p>
          <a:p>
            <a:pPr eaLnBrk="1" hangingPunct="1"/>
            <a:r>
              <a:rPr lang="en-US" smtClean="0"/>
              <a:t>15.     Is density a fundamental or derived unit?</a:t>
            </a:r>
          </a:p>
          <a:p>
            <a:pPr eaLnBrk="1" hangingPunct="1"/>
            <a:r>
              <a:rPr lang="en-US" smtClean="0"/>
              <a:t>16.     How is a conversion factor made?</a:t>
            </a:r>
          </a:p>
          <a:p>
            <a:pPr eaLnBrk="1" hangingPunct="1"/>
            <a:r>
              <a:rPr lang="en-US" smtClean="0"/>
              <a:t>17.     How is one unit converted to another?</a:t>
            </a:r>
          </a:p>
          <a:p>
            <a:pPr eaLnBrk="1" hangingPunct="1"/>
            <a:r>
              <a:rPr lang="en-US" smtClean="0"/>
              <a:t>18.     What is precision?</a:t>
            </a:r>
          </a:p>
          <a:p>
            <a:pPr eaLnBrk="1" hangingPunct="1"/>
            <a:r>
              <a:rPr lang="en-US" smtClean="0"/>
              <a:t>19.     What do the significant figures of a measurement indicate?</a:t>
            </a:r>
          </a:p>
          <a:p>
            <a:pPr eaLnBrk="1" hangingPunct="1"/>
            <a:r>
              <a:rPr lang="en-US" smtClean="0"/>
              <a:t>20.     In what situation are trailing zeros always significant.</a:t>
            </a:r>
          </a:p>
          <a:p>
            <a:pPr eaLnBrk="1" hangingPunct="1"/>
            <a:r>
              <a:rPr lang="en-US" smtClean="0"/>
              <a:t>21.     Numbers in scientific notation have the basic form A x10</a:t>
            </a:r>
            <a:r>
              <a:rPr lang="en-US" baseline="30000" smtClean="0"/>
              <a:t>B</a:t>
            </a:r>
            <a:r>
              <a:rPr lang="en-US" smtClean="0"/>
              <a:t>.   What is the range of A?</a:t>
            </a:r>
          </a:p>
          <a:p>
            <a:pPr eaLnBrk="1" hangingPunct="1"/>
            <a:r>
              <a:rPr lang="en-US" smtClean="0"/>
              <a:t>22.     What kind of number will have a negative B?</a:t>
            </a:r>
          </a:p>
          <a:p>
            <a:pPr eaLnBrk="1" hangingPunct="1"/>
            <a:r>
              <a:rPr lang="en-US" smtClean="0"/>
              <a:t>23.     Why do scientists use graphs?</a:t>
            </a:r>
          </a:p>
          <a:p>
            <a:pPr eaLnBrk="1" hangingPunct="1"/>
            <a:r>
              <a:rPr lang="en-US" smtClean="0"/>
              <a:t>24.     What variables go on which of the axes of a graph?</a:t>
            </a:r>
          </a:p>
          <a:p>
            <a:pPr eaLnBrk="1" hangingPunct="1"/>
            <a:r>
              <a:rPr lang="en-US" smtClean="0"/>
              <a:t>25.     How do direct and inverse relationships differ?</a:t>
            </a:r>
          </a:p>
          <a:p>
            <a:pPr eaLnBrk="1" hangingPunct="1"/>
            <a:r>
              <a:rPr lang="en-US" smtClean="0"/>
              <a:t>26.     Describe the graph of a direct linear relationship.</a:t>
            </a:r>
          </a:p>
          <a:p>
            <a:pPr eaLnBrk="1" hangingPunct="1"/>
            <a:r>
              <a:rPr lang="en-US" smtClean="0"/>
              <a:t>27.     Describe the graph of an inverse parabolic relationship.</a:t>
            </a:r>
          </a:p>
          <a:p>
            <a:pPr eaLnBrk="1" hangingPunct="1"/>
            <a:r>
              <a:rPr lang="en-US" smtClean="0"/>
              <a:t>28.     What is the slope of a horizontal line?</a:t>
            </a:r>
          </a:p>
          <a:p>
            <a:pPr eaLnBrk="1" hangingPunct="1"/>
            <a:r>
              <a:rPr lang="en-US" smtClean="0"/>
              <a:t>29.     In an experiment the independent variable does not change. What is the slope of the graph?</a:t>
            </a:r>
          </a:p>
          <a:p>
            <a:pPr eaLnBrk="1" hangingPunct="1"/>
            <a:r>
              <a:rPr lang="en-US" smtClean="0"/>
              <a:t>30.     During a lab experiment the temperature of the gas in a balloon is varied and the volume is measured. </a:t>
            </a:r>
          </a:p>
          <a:p>
            <a:pPr eaLnBrk="1" hangingPunct="1"/>
            <a:r>
              <a:rPr lang="en-US" smtClean="0"/>
              <a:t>         Which of the two variables will be graphed on the horizontal axis and which will be graphed on the vertical axis?</a:t>
            </a:r>
          </a:p>
          <a:p>
            <a:pPr eaLnBrk="1" hangingPunct="1"/>
            <a:r>
              <a:rPr lang="en-US" smtClean="0"/>
              <a:t>31.     What kind of relationship exists between P and z in this equation?  </a:t>
            </a:r>
            <a:r>
              <a:rPr lang="en-US" b="1" smtClean="0"/>
              <a:t>P = mv/z</a:t>
            </a:r>
            <a:r>
              <a:rPr lang="en-US" b="1" baseline="30000" smtClean="0"/>
              <a:t>2</a:t>
            </a:r>
          </a:p>
          <a:p>
            <a:pPr eaLnBrk="1" hangingPunct="1"/>
            <a:endParaRPr lang="en-US" b="1" baseline="30000" smtClean="0"/>
          </a:p>
          <a:p>
            <a:pPr eaLnBrk="1" hangingPunct="1"/>
            <a:endParaRPr lang="en-US" b="1" baseline="300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0944145E-D26A-4B42-BA15-E90BCCDA1A69}" type="slidenum">
              <a:rPr lang="en-US"/>
              <a:pPr/>
              <a:t>30</a:t>
            </a:fld>
            <a:endParaRPr lang="en-US"/>
          </a:p>
        </p:txBody>
      </p:sp>
      <p:sp>
        <p:nvSpPr>
          <p:cNvPr id="377859" name="Rectangle 2"/>
          <p:cNvSpPr>
            <a:spLocks noChangeArrowheads="1" noTextEdit="1"/>
          </p:cNvSpPr>
          <p:nvPr>
            <p:ph type="sldImg"/>
          </p:nvPr>
        </p:nvSpPr>
        <p:spPr>
          <a:ln/>
        </p:spPr>
      </p:sp>
      <p:sp>
        <p:nvSpPr>
          <p:cNvPr id="377860" name="Rectangle 3"/>
          <p:cNvSpPr>
            <a:spLocks noGrp="1" noChangeArrowheads="1"/>
          </p:cNvSpPr>
          <p:nvPr>
            <p:ph type="body" idx="1"/>
          </p:nvPr>
        </p:nvSpPr>
        <p:spPr>
          <a:xfrm>
            <a:off x="685800" y="4343400"/>
            <a:ext cx="5486400" cy="4114800"/>
          </a:xfrm>
          <a:noFill/>
          <a:ln/>
        </p:spPr>
        <p:txBody>
          <a:bodyPr/>
          <a:lstStyle/>
          <a:p>
            <a:pPr eaLnBrk="1" hangingPunct="1"/>
            <a:r>
              <a:rPr lang="en-US" smtClean="0"/>
              <a:t>Stare at the black spots in the center of this image for ~30 – 60 seconds without blinking.  Then close your eyes.  What do you see?  Do you see a face?  Is this someone you know?</a:t>
            </a: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p>
            <a:fld id="{D5F78625-8640-4B4E-A57A-FC526F91CAC0}" type="slidenum">
              <a:rPr lang="en-US"/>
              <a:pPr/>
              <a:t>301</a:t>
            </a:fld>
            <a:endParaRPr lang="en-US"/>
          </a:p>
        </p:txBody>
      </p:sp>
      <p:sp>
        <p:nvSpPr>
          <p:cNvPr id="654339" name="Rectangle 2"/>
          <p:cNvSpPr>
            <a:spLocks noChangeArrowheads="1" noTextEdit="1"/>
          </p:cNvSpPr>
          <p:nvPr>
            <p:ph type="sldImg"/>
          </p:nvPr>
        </p:nvSpPr>
        <p:spPr>
          <a:xfrm>
            <a:off x="1106488" y="666750"/>
            <a:ext cx="4645025" cy="3484563"/>
          </a:xfrm>
          <a:ln/>
        </p:spPr>
      </p:sp>
      <p:sp>
        <p:nvSpPr>
          <p:cNvPr id="654340"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p>
            <a:fld id="{CB5BD289-3F81-444C-A2A2-AC6B359E7616}" type="slidenum">
              <a:rPr lang="en-US"/>
              <a:pPr/>
              <a:t>302</a:t>
            </a:fld>
            <a:endParaRPr lang="en-US"/>
          </a:p>
        </p:txBody>
      </p:sp>
      <p:sp>
        <p:nvSpPr>
          <p:cNvPr id="655363" name="Rectangle 2"/>
          <p:cNvSpPr>
            <a:spLocks noChangeArrowheads="1" noTextEdit="1"/>
          </p:cNvSpPr>
          <p:nvPr>
            <p:ph type="sldImg"/>
          </p:nvPr>
        </p:nvSpPr>
        <p:spPr>
          <a:xfrm>
            <a:off x="1106488" y="666750"/>
            <a:ext cx="4645025" cy="3484563"/>
          </a:xfrm>
          <a:ln/>
        </p:spPr>
      </p:sp>
      <p:sp>
        <p:nvSpPr>
          <p:cNvPr id="655364"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p>
            <a:fld id="{4DAB43C5-9E5E-4E2B-B7B9-090665BB6CB9}" type="slidenum">
              <a:rPr lang="en-US"/>
              <a:pPr/>
              <a:t>303</a:t>
            </a:fld>
            <a:endParaRPr lang="en-US"/>
          </a:p>
        </p:txBody>
      </p:sp>
      <p:sp>
        <p:nvSpPr>
          <p:cNvPr id="656387" name="Rectangle 2"/>
          <p:cNvSpPr>
            <a:spLocks noChangeArrowheads="1" noTextEdit="1"/>
          </p:cNvSpPr>
          <p:nvPr>
            <p:ph type="sldImg"/>
          </p:nvPr>
        </p:nvSpPr>
        <p:spPr>
          <a:xfrm>
            <a:off x="1106488" y="666750"/>
            <a:ext cx="4645025" cy="3484563"/>
          </a:xfrm>
          <a:ln/>
        </p:spPr>
      </p:sp>
      <p:sp>
        <p:nvSpPr>
          <p:cNvPr id="656388"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03F9AA4F-F36F-4A2E-835B-2D09676D3A77}" type="slidenum">
              <a:rPr lang="en-US"/>
              <a:pPr/>
              <a:t>304</a:t>
            </a:fld>
            <a:endParaRPr lang="en-US"/>
          </a:p>
        </p:txBody>
      </p:sp>
      <p:sp>
        <p:nvSpPr>
          <p:cNvPr id="657411" name="Rectangle 2"/>
          <p:cNvSpPr>
            <a:spLocks noChangeArrowheads="1" noTextEdit="1"/>
          </p:cNvSpPr>
          <p:nvPr>
            <p:ph type="sldImg"/>
          </p:nvPr>
        </p:nvSpPr>
        <p:spPr>
          <a:xfrm>
            <a:off x="1106488" y="666750"/>
            <a:ext cx="4645025" cy="3484563"/>
          </a:xfrm>
          <a:ln/>
        </p:spPr>
      </p:sp>
      <p:sp>
        <p:nvSpPr>
          <p:cNvPr id="657412"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p>
            <a:fld id="{098679BC-771E-4CFA-A783-40EFB56291D4}" type="slidenum">
              <a:rPr lang="en-US"/>
              <a:pPr/>
              <a:t>305</a:t>
            </a:fld>
            <a:endParaRPr lang="en-US"/>
          </a:p>
        </p:txBody>
      </p:sp>
      <p:sp>
        <p:nvSpPr>
          <p:cNvPr id="658435" name="Rectangle 2"/>
          <p:cNvSpPr>
            <a:spLocks noChangeArrowheads="1" noTextEdit="1"/>
          </p:cNvSpPr>
          <p:nvPr>
            <p:ph type="sldImg"/>
          </p:nvPr>
        </p:nvSpPr>
        <p:spPr>
          <a:xfrm>
            <a:off x="1106488" y="666750"/>
            <a:ext cx="4645025" cy="3484563"/>
          </a:xfrm>
          <a:ln/>
        </p:spPr>
      </p:sp>
      <p:sp>
        <p:nvSpPr>
          <p:cNvPr id="658436"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p>
            <a:fld id="{94F0E627-3CA0-4F69-AB3B-DE8D17AF744A}" type="slidenum">
              <a:rPr lang="en-US"/>
              <a:pPr/>
              <a:t>306</a:t>
            </a:fld>
            <a:endParaRPr lang="en-US"/>
          </a:p>
        </p:txBody>
      </p:sp>
      <p:sp>
        <p:nvSpPr>
          <p:cNvPr id="659459" name="Rectangle 2"/>
          <p:cNvSpPr>
            <a:spLocks noChangeArrowheads="1" noTextEdit="1"/>
          </p:cNvSpPr>
          <p:nvPr>
            <p:ph type="sldImg"/>
          </p:nvPr>
        </p:nvSpPr>
        <p:spPr>
          <a:xfrm>
            <a:off x="1106488" y="666750"/>
            <a:ext cx="4645025" cy="3484563"/>
          </a:xfrm>
          <a:ln/>
        </p:spPr>
      </p:sp>
      <p:sp>
        <p:nvSpPr>
          <p:cNvPr id="659460" name="Rectangle 3"/>
          <p:cNvSpPr>
            <a:spLocks noGrp="1" noChangeArrowheads="1"/>
          </p:cNvSpPr>
          <p:nvPr>
            <p:ph type="body" idx="1"/>
          </p:nvPr>
        </p:nvSpPr>
        <p:spPr>
          <a:xfrm>
            <a:off x="904875" y="4373563"/>
            <a:ext cx="5048250" cy="4078287"/>
          </a:xfrm>
          <a:noFill/>
          <a:ln/>
        </p:spPr>
        <p:txBody>
          <a:bodyPr/>
          <a:lstStyle/>
          <a:p>
            <a:pPr eaLnBrk="1" hangingPunct="1"/>
            <a:endParaRPr lang="en-US" smtClean="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p:cNvSpPr>
            <a:spLocks noGrp="1" noChangeArrowheads="1"/>
          </p:cNvSpPr>
          <p:nvPr>
            <p:ph type="sldNum" sz="quarter" idx="5"/>
          </p:nvPr>
        </p:nvSpPr>
        <p:spPr>
          <a:noFill/>
        </p:spPr>
        <p:txBody>
          <a:bodyPr/>
          <a:lstStyle/>
          <a:p>
            <a:fld id="{63DBE2CD-FBB1-4235-B5E3-7B4059ADEA8F}" type="slidenum">
              <a:rPr lang="en-US"/>
              <a:pPr/>
              <a:t>307</a:t>
            </a:fld>
            <a:endParaRPr lang="en-US"/>
          </a:p>
        </p:txBody>
      </p:sp>
      <p:sp>
        <p:nvSpPr>
          <p:cNvPr id="660483" name="Rectangle 2"/>
          <p:cNvSpPr>
            <a:spLocks noChangeArrowheads="1" noTextEdit="1"/>
          </p:cNvSpPr>
          <p:nvPr>
            <p:ph type="sldImg"/>
          </p:nvPr>
        </p:nvSpPr>
        <p:spPr>
          <a:ln/>
        </p:spPr>
      </p:sp>
      <p:sp>
        <p:nvSpPr>
          <p:cNvPr id="660484" name="Rectangle 3"/>
          <p:cNvSpPr>
            <a:spLocks noGrp="1" noChangeArrowheads="1"/>
          </p:cNvSpPr>
          <p:nvPr>
            <p:ph type="body" idx="1"/>
          </p:nvPr>
        </p:nvSpPr>
        <p:spPr>
          <a:noFill/>
          <a:ln/>
        </p:spPr>
        <p:txBody>
          <a:bodyPr/>
          <a:lstStyle/>
          <a:p>
            <a:pPr eaLnBrk="1" hangingPunct="1"/>
            <a:r>
              <a:rPr lang="en-US" smtClean="0"/>
              <a:t>Prentice Hall Physical Science Concepts in Action (Wysession, Frank, Yancopoulos) 2004 pg 20</a:t>
            </a:r>
          </a:p>
          <a:p>
            <a:pPr eaLnBrk="1" hangingPunct="1"/>
            <a:endParaRPr lang="en-US" smtClean="0"/>
          </a:p>
          <a:p>
            <a:pPr eaLnBrk="1" hangingPunct="1"/>
            <a:r>
              <a:rPr lang="en-US" b="1" smtClean="0"/>
              <a:t>Why do scientists use scientific notation?</a:t>
            </a:r>
            <a:br>
              <a:rPr lang="en-US" b="1" smtClean="0"/>
            </a:br>
            <a:r>
              <a:rPr lang="en-US" b="1" smtClean="0"/>
              <a:t>	</a:t>
            </a:r>
            <a:r>
              <a:rPr lang="en-US" i="1" smtClean="0"/>
              <a:t>Scientific notation makes very large or very small numbers easier to work with.</a:t>
            </a:r>
          </a:p>
          <a:p>
            <a:pPr eaLnBrk="1" hangingPunct="1"/>
            <a:endParaRPr lang="en-US" i="1" smtClean="0"/>
          </a:p>
          <a:p>
            <a:pPr eaLnBrk="1" hangingPunct="1"/>
            <a:r>
              <a:rPr lang="en-US" b="1" smtClean="0"/>
              <a:t>What system of units do scientists use for measurements?</a:t>
            </a:r>
            <a:br>
              <a:rPr lang="en-US" b="1" smtClean="0"/>
            </a:br>
            <a:r>
              <a:rPr lang="en-US" b="1" smtClean="0"/>
              <a:t>	</a:t>
            </a:r>
            <a:r>
              <a:rPr lang="en-US" i="1" smtClean="0"/>
              <a:t>Scientists use a set of measuring units called SI.</a:t>
            </a:r>
          </a:p>
          <a:p>
            <a:pPr eaLnBrk="1" hangingPunct="1"/>
            <a:endParaRPr lang="en-US" i="1" smtClean="0"/>
          </a:p>
          <a:p>
            <a:pPr eaLnBrk="1" hangingPunct="1"/>
            <a:r>
              <a:rPr lang="en-US" b="1" smtClean="0"/>
              <a:t>How does the precision of measurements affect the precision of scientific calculations?</a:t>
            </a:r>
            <a:br>
              <a:rPr lang="en-US" b="1" smtClean="0"/>
            </a:br>
            <a:r>
              <a:rPr lang="en-US" b="1" smtClean="0"/>
              <a:t>	</a:t>
            </a:r>
            <a:r>
              <a:rPr lang="en-US" i="1" smtClean="0"/>
              <a:t>The precision of a calculation is limited by the least precise measurement used in the calculation.</a:t>
            </a: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p:spPr>
        <p:txBody>
          <a:bodyPr/>
          <a:lstStyle/>
          <a:p>
            <a:fld id="{48DB53CD-EFEF-462F-ABBF-0CEC972C0671}" type="slidenum">
              <a:rPr lang="en-US"/>
              <a:pPr/>
              <a:t>308</a:t>
            </a:fld>
            <a:endParaRPr lang="en-US"/>
          </a:p>
        </p:txBody>
      </p:sp>
      <p:sp>
        <p:nvSpPr>
          <p:cNvPr id="661507" name="Rectangle 2"/>
          <p:cNvSpPr>
            <a:spLocks noChangeArrowheads="1" noTextEdit="1"/>
          </p:cNvSpPr>
          <p:nvPr>
            <p:ph type="sldImg"/>
          </p:nvPr>
        </p:nvSpPr>
        <p:spPr>
          <a:ln/>
        </p:spPr>
      </p:sp>
      <p:sp>
        <p:nvSpPr>
          <p:cNvPr id="661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p:cNvSpPr>
            <a:spLocks noGrp="1" noChangeArrowheads="1"/>
          </p:cNvSpPr>
          <p:nvPr>
            <p:ph type="sldNum" sz="quarter" idx="5"/>
          </p:nvPr>
        </p:nvSpPr>
        <p:spPr>
          <a:noFill/>
        </p:spPr>
        <p:txBody>
          <a:bodyPr/>
          <a:lstStyle/>
          <a:p>
            <a:fld id="{8411D5C6-7EA0-4F67-AFC8-EE0D211C667E}" type="slidenum">
              <a:rPr lang="en-US"/>
              <a:pPr/>
              <a:t>309</a:t>
            </a:fld>
            <a:endParaRPr lang="en-US"/>
          </a:p>
        </p:txBody>
      </p:sp>
      <p:sp>
        <p:nvSpPr>
          <p:cNvPr id="662531" name="Rectangle 2"/>
          <p:cNvSpPr>
            <a:spLocks noChangeArrowheads="1" noTextEdit="1"/>
          </p:cNvSpPr>
          <p:nvPr>
            <p:ph type="sldImg"/>
          </p:nvPr>
        </p:nvSpPr>
        <p:spPr>
          <a:ln/>
        </p:spPr>
      </p:sp>
      <p:sp>
        <p:nvSpPr>
          <p:cNvPr id="662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a:noFill/>
        </p:spPr>
        <p:txBody>
          <a:bodyPr/>
          <a:lstStyle/>
          <a:p>
            <a:fld id="{24E85F6E-A88A-46ED-B93C-2026CE8E2A74}" type="slidenum">
              <a:rPr lang="en-US"/>
              <a:pPr/>
              <a:t>310</a:t>
            </a:fld>
            <a:endParaRPr lang="en-US"/>
          </a:p>
        </p:txBody>
      </p:sp>
      <p:sp>
        <p:nvSpPr>
          <p:cNvPr id="663555" name="Rectangle 2"/>
          <p:cNvSpPr>
            <a:spLocks noChangeArrowheads="1" noTextEdit="1"/>
          </p:cNvSpPr>
          <p:nvPr>
            <p:ph type="sldImg"/>
          </p:nvPr>
        </p:nvSpPr>
        <p:spPr>
          <a:ln/>
        </p:spPr>
      </p:sp>
      <p:sp>
        <p:nvSpPr>
          <p:cNvPr id="66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125DEF4E-BA82-4F0C-AF46-9A170673DAA7}" type="slidenum">
              <a:rPr lang="en-US"/>
              <a:pPr/>
              <a:t>31</a:t>
            </a:fld>
            <a:endParaRPr lang="en-US"/>
          </a:p>
        </p:txBody>
      </p:sp>
      <p:sp>
        <p:nvSpPr>
          <p:cNvPr id="378883" name="Rectangle 2"/>
          <p:cNvSpPr>
            <a:spLocks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r>
              <a:rPr lang="en-US" smtClean="0"/>
              <a:t>My website @ www.unit5.org/chemistry is kept current with a calendar listing what is covered in class each day.  It contains all the worksheets and PowerPoint presentations used in class.</a:t>
            </a: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a:noFill/>
        </p:spPr>
        <p:txBody>
          <a:bodyPr/>
          <a:lstStyle/>
          <a:p>
            <a:fld id="{FF04E180-6644-4FC7-A261-5C5D09AE8E36}" type="slidenum">
              <a:rPr lang="en-US"/>
              <a:pPr/>
              <a:t>311</a:t>
            </a:fld>
            <a:endParaRPr lang="en-US"/>
          </a:p>
        </p:txBody>
      </p:sp>
      <p:sp>
        <p:nvSpPr>
          <p:cNvPr id="664579" name="Rectangle 2"/>
          <p:cNvSpPr>
            <a:spLocks noChangeArrowheads="1" noTextEdit="1"/>
          </p:cNvSpPr>
          <p:nvPr>
            <p:ph type="sldImg"/>
          </p:nvPr>
        </p:nvSpPr>
        <p:spPr>
          <a:ln/>
        </p:spPr>
      </p:sp>
      <p:sp>
        <p:nvSpPr>
          <p:cNvPr id="66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p:spPr>
        <p:txBody>
          <a:bodyPr/>
          <a:lstStyle/>
          <a:p>
            <a:fld id="{F0C5DF26-4919-4126-A69B-1001AEE1CB82}" type="slidenum">
              <a:rPr lang="en-US"/>
              <a:pPr/>
              <a:t>312</a:t>
            </a:fld>
            <a:endParaRPr lang="en-US"/>
          </a:p>
        </p:txBody>
      </p:sp>
      <p:sp>
        <p:nvSpPr>
          <p:cNvPr id="665603" name="Rectangle 2"/>
          <p:cNvSpPr>
            <a:spLocks noChangeArrowheads="1" noTextEdit="1"/>
          </p:cNvSpPr>
          <p:nvPr>
            <p:ph type="sldImg"/>
          </p:nvPr>
        </p:nvSpPr>
        <p:spPr>
          <a:ln/>
        </p:spPr>
      </p:sp>
      <p:sp>
        <p:nvSpPr>
          <p:cNvPr id="665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p:spPr>
        <p:txBody>
          <a:bodyPr/>
          <a:lstStyle/>
          <a:p>
            <a:fld id="{5A1D6DFD-4D13-422E-97DD-89959529B0F7}" type="slidenum">
              <a:rPr lang="en-US"/>
              <a:pPr/>
              <a:t>313</a:t>
            </a:fld>
            <a:endParaRPr lang="en-US"/>
          </a:p>
        </p:txBody>
      </p:sp>
      <p:sp>
        <p:nvSpPr>
          <p:cNvPr id="666627" name="Rectangle 2"/>
          <p:cNvSpPr>
            <a:spLocks noChangeArrowheads="1" noTextEdit="1"/>
          </p:cNvSpPr>
          <p:nvPr>
            <p:ph type="sldImg"/>
          </p:nvPr>
        </p:nvSpPr>
        <p:spPr>
          <a:ln/>
        </p:spPr>
      </p:sp>
      <p:sp>
        <p:nvSpPr>
          <p:cNvPr id="66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p:cNvSpPr>
            <a:spLocks noGrp="1" noChangeArrowheads="1"/>
          </p:cNvSpPr>
          <p:nvPr>
            <p:ph type="sldNum" sz="quarter" idx="5"/>
          </p:nvPr>
        </p:nvSpPr>
        <p:spPr>
          <a:noFill/>
        </p:spPr>
        <p:txBody>
          <a:bodyPr/>
          <a:lstStyle/>
          <a:p>
            <a:fld id="{311DBCBB-90C2-4148-85EE-AD266D3E174C}" type="slidenum">
              <a:rPr lang="en-US"/>
              <a:pPr/>
              <a:t>314</a:t>
            </a:fld>
            <a:endParaRPr lang="en-US"/>
          </a:p>
        </p:txBody>
      </p:sp>
      <p:sp>
        <p:nvSpPr>
          <p:cNvPr id="667651" name="Rectangle 2"/>
          <p:cNvSpPr>
            <a:spLocks noChangeArrowheads="1" noTextEdit="1"/>
          </p:cNvSpPr>
          <p:nvPr>
            <p:ph type="sldImg"/>
          </p:nvPr>
        </p:nvSpPr>
        <p:spPr>
          <a:ln/>
        </p:spPr>
      </p:sp>
      <p:sp>
        <p:nvSpPr>
          <p:cNvPr id="66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a:noFill/>
        </p:spPr>
        <p:txBody>
          <a:bodyPr/>
          <a:lstStyle/>
          <a:p>
            <a:fld id="{ACC1C7BB-2B1E-49B1-B84C-67E321832D63}" type="slidenum">
              <a:rPr lang="en-US"/>
              <a:pPr/>
              <a:t>315</a:t>
            </a:fld>
            <a:endParaRPr lang="en-US"/>
          </a:p>
        </p:txBody>
      </p:sp>
      <p:sp>
        <p:nvSpPr>
          <p:cNvPr id="668675" name="Rectangle 2"/>
          <p:cNvSpPr>
            <a:spLocks noChangeArrowheads="1" noTextEdit="1"/>
          </p:cNvSpPr>
          <p:nvPr>
            <p:ph type="sldImg"/>
          </p:nvPr>
        </p:nvSpPr>
        <p:spPr>
          <a:ln/>
        </p:spPr>
      </p:sp>
      <p:sp>
        <p:nvSpPr>
          <p:cNvPr id="66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a:spLocks noGrp="1" noChangeArrowheads="1"/>
          </p:cNvSpPr>
          <p:nvPr>
            <p:ph type="sldNum" sz="quarter" idx="5"/>
          </p:nvPr>
        </p:nvSpPr>
        <p:spPr>
          <a:noFill/>
        </p:spPr>
        <p:txBody>
          <a:bodyPr/>
          <a:lstStyle/>
          <a:p>
            <a:fld id="{D5CAA2FD-7EC0-407B-8E8C-0BE9386B5F11}" type="slidenum">
              <a:rPr lang="en-US"/>
              <a:pPr/>
              <a:t>316</a:t>
            </a:fld>
            <a:endParaRPr lang="en-US"/>
          </a:p>
        </p:txBody>
      </p:sp>
      <p:sp>
        <p:nvSpPr>
          <p:cNvPr id="669699" name="Rectangle 2"/>
          <p:cNvSpPr>
            <a:spLocks noChangeArrowheads="1" noTextEdit="1"/>
          </p:cNvSpPr>
          <p:nvPr>
            <p:ph type="sldImg"/>
          </p:nvPr>
        </p:nvSpPr>
        <p:spPr>
          <a:ln/>
        </p:spPr>
      </p:sp>
      <p:sp>
        <p:nvSpPr>
          <p:cNvPr id="66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p>
            <a:fld id="{05EA8203-18DF-4353-8F3A-01AFFF209303}" type="slidenum">
              <a:rPr lang="en-US"/>
              <a:pPr/>
              <a:t>317</a:t>
            </a:fld>
            <a:endParaRPr lang="en-US"/>
          </a:p>
        </p:txBody>
      </p:sp>
      <p:sp>
        <p:nvSpPr>
          <p:cNvPr id="670723" name="Rectangle 2"/>
          <p:cNvSpPr>
            <a:spLocks noChangeArrowheads="1" noTextEdit="1"/>
          </p:cNvSpPr>
          <p:nvPr>
            <p:ph type="sldImg"/>
          </p:nvPr>
        </p:nvSpPr>
        <p:spPr>
          <a:ln/>
        </p:spPr>
      </p:sp>
      <p:sp>
        <p:nvSpPr>
          <p:cNvPr id="67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a:noFill/>
        </p:spPr>
        <p:txBody>
          <a:bodyPr/>
          <a:lstStyle/>
          <a:p>
            <a:fld id="{D869B531-CEE4-4128-87D5-FB1F10365AD6}" type="slidenum">
              <a:rPr lang="en-US"/>
              <a:pPr/>
              <a:t>318</a:t>
            </a:fld>
            <a:endParaRPr lang="en-US"/>
          </a:p>
        </p:txBody>
      </p:sp>
      <p:sp>
        <p:nvSpPr>
          <p:cNvPr id="671747" name="Rectangle 2"/>
          <p:cNvSpPr>
            <a:spLocks noChangeArrowheads="1" noTextEdit="1"/>
          </p:cNvSpPr>
          <p:nvPr>
            <p:ph type="sldImg"/>
          </p:nvPr>
        </p:nvSpPr>
        <p:spPr>
          <a:ln/>
        </p:spPr>
      </p:sp>
      <p:sp>
        <p:nvSpPr>
          <p:cNvPr id="67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fld id="{238A1D3B-F79A-4C92-9887-5DC1E62F1926}" type="slidenum">
              <a:rPr lang="en-US"/>
              <a:pPr/>
              <a:t>319</a:t>
            </a:fld>
            <a:endParaRPr lang="en-US"/>
          </a:p>
        </p:txBody>
      </p:sp>
      <p:sp>
        <p:nvSpPr>
          <p:cNvPr id="672771" name="Rectangle 2"/>
          <p:cNvSpPr>
            <a:spLocks noChangeArrowheads="1" noTextEdit="1"/>
          </p:cNvSpPr>
          <p:nvPr>
            <p:ph type="sldImg"/>
          </p:nvPr>
        </p:nvSpPr>
        <p:spPr>
          <a:ln/>
        </p:spPr>
      </p:sp>
      <p:sp>
        <p:nvSpPr>
          <p:cNvPr id="67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p:spPr>
        <p:txBody>
          <a:bodyPr/>
          <a:lstStyle/>
          <a:p>
            <a:fld id="{F2A956BF-2C70-4A88-9ADA-A852999F697E}" type="slidenum">
              <a:rPr lang="en-US"/>
              <a:pPr/>
              <a:t>320</a:t>
            </a:fld>
            <a:endParaRPr lang="en-US"/>
          </a:p>
        </p:txBody>
      </p:sp>
      <p:sp>
        <p:nvSpPr>
          <p:cNvPr id="673795" name="Rectangle 2"/>
          <p:cNvSpPr>
            <a:spLocks noChangeArrowheads="1" noTextEdit="1"/>
          </p:cNvSpPr>
          <p:nvPr>
            <p:ph type="sldImg"/>
          </p:nvPr>
        </p:nvSpPr>
        <p:spPr>
          <a:ln/>
        </p:spPr>
      </p:sp>
      <p:sp>
        <p:nvSpPr>
          <p:cNvPr id="67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C8382162-9ED5-4272-B2D0-379A6412459F}" type="slidenum">
              <a:rPr lang="en-US"/>
              <a:pPr/>
              <a:t>32</a:t>
            </a:fld>
            <a:endParaRPr lang="en-US"/>
          </a:p>
        </p:txBody>
      </p:sp>
      <p:sp>
        <p:nvSpPr>
          <p:cNvPr id="379907" name="Rectangle 2"/>
          <p:cNvSpPr>
            <a:spLocks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r>
              <a:rPr lang="en-US" smtClean="0"/>
              <a:t>Ira Remson (1846 - 1927) is renowned as one of the most influential American chemists and educators in the 19th century.</a:t>
            </a:r>
          </a:p>
          <a:p>
            <a:pPr eaLnBrk="1" hangingPunct="1"/>
            <a:endParaRPr lang="en-US" smtClean="0"/>
          </a:p>
          <a:p>
            <a:pPr eaLnBrk="1" hangingPunct="1"/>
            <a:r>
              <a:rPr lang="en-US" smtClean="0"/>
              <a:t>Demonstration can be found at www.unit5.org/chemistry/ </a:t>
            </a:r>
          </a:p>
          <a:p>
            <a:pPr eaLnBrk="1" hangingPunct="1"/>
            <a:endParaRPr lang="en-US" smtClean="0"/>
          </a:p>
          <a:p>
            <a:pPr eaLnBrk="1" hangingPunct="1"/>
            <a:r>
              <a:rPr lang="en-US" b="1" smtClean="0"/>
              <a:t>Metallic Copper + Concentrated Nitric Acid  </a:t>
            </a:r>
            <a:r>
              <a:rPr lang="en-US" smtClean="0"/>
              <a:t>I adapted this lecture experiment from the "Coin-Operated Reaction" developed by Ron Perkins. I have made video records of a few lecture demonstrations, not to replace doing them in class, but rather so students can go back and review the experiments later in the year.</a:t>
            </a:r>
            <a:br>
              <a:rPr lang="en-US" smtClean="0"/>
            </a:br>
            <a:r>
              <a:rPr lang="en-US" smtClean="0"/>
              <a:t/>
            </a:r>
            <a:br>
              <a:rPr lang="en-US" smtClean="0"/>
            </a:br>
            <a:r>
              <a:rPr lang="en-US" smtClean="0"/>
              <a:t>I wanted an interesting system with which to make observations on the first day of class. I also wanted to give students an opportunity to explain what they saw in a logical manner. This system is rich with ideas such as gas laws, air pressure, complex ions, oxidizing acids, oxidation reduction, and gas solubility in water.</a:t>
            </a:r>
            <a:br>
              <a:rPr lang="en-US" smtClean="0"/>
            </a:br>
            <a:r>
              <a:rPr lang="en-US" smtClean="0"/>
              <a:t/>
            </a:r>
            <a:br>
              <a:rPr lang="en-US" smtClean="0"/>
            </a:br>
            <a:r>
              <a:rPr lang="en-US" b="1" smtClean="0"/>
              <a:t>What You Do...</a:t>
            </a:r>
          </a:p>
          <a:p>
            <a:pPr eaLnBrk="1" hangingPunct="1"/>
            <a:r>
              <a:rPr lang="en-US" smtClean="0"/>
              <a:t>To a 500 mL Florence flask, add about 50 mL of concentrated nitric acid. Place a coil of copper wire into the acid and stopper with a one-holed rubber stopper fitted with a long tube. The end of the tube is placed into a large container filled with water. (I use a plastic aquarium.)[1]  </a:t>
            </a:r>
            <a:br>
              <a:rPr lang="en-US" smtClean="0"/>
            </a:br>
            <a:r>
              <a:rPr lang="en-US" smtClean="0"/>
              <a:t>As soon as the CuO contacts the HNO</a:t>
            </a:r>
            <a:r>
              <a:rPr lang="en-US" baseline="-25000" smtClean="0"/>
              <a:t>3</a:t>
            </a:r>
            <a:r>
              <a:rPr lang="en-US" smtClean="0"/>
              <a:t>(conc) the red-brown NO</a:t>
            </a:r>
            <a:r>
              <a:rPr lang="en-US" baseline="-25000" smtClean="0"/>
              <a:t>2</a:t>
            </a:r>
            <a:r>
              <a:rPr lang="en-US" smtClean="0"/>
              <a:t>(g) forms.</a:t>
            </a:r>
            <a:endParaRPr lang="en-US" b="1" smtClean="0"/>
          </a:p>
          <a:p>
            <a:pPr eaLnBrk="1" hangingPunct="1"/>
            <a:r>
              <a:rPr lang="en-US" b="1" smtClean="0"/>
              <a:t>What You See...</a:t>
            </a:r>
          </a:p>
          <a:p>
            <a:pPr eaLnBrk="1" hangingPunct="1"/>
            <a:r>
              <a:rPr lang="en-US" smtClean="0"/>
              <a:t>Many changes occur during this demonstration. When the copper wire (or use two pre-1982 pennies) is added to the colorless nitric acid, the solution turns green and a large amount of red-brown gas is formed. The air being displaced by the gas formation can be seen bubbling through the water. The flask gets VERY warm. When enough gas is formed, it bubbles through the water (keep the liquid stirred so most of it will dissolve. The gas that makes it to the top is noxious. </a:t>
            </a:r>
            <a:br>
              <a:rPr lang="en-US" smtClean="0"/>
            </a:br>
            <a:r>
              <a:rPr lang="en-US" smtClean="0"/>
              <a:t>When the water siphons back into the flask, the blue Cu(H</a:t>
            </a:r>
            <a:r>
              <a:rPr lang="en-US" baseline="-25000" smtClean="0"/>
              <a:t>2</a:t>
            </a:r>
            <a:r>
              <a:rPr lang="en-US" smtClean="0"/>
              <a:t>O)</a:t>
            </a:r>
            <a:r>
              <a:rPr lang="en-US" baseline="-25000" smtClean="0"/>
              <a:t>4</a:t>
            </a:r>
            <a:r>
              <a:rPr lang="en-US" baseline="30000" smtClean="0"/>
              <a:t>2+</a:t>
            </a:r>
            <a:r>
              <a:rPr lang="en-US" smtClean="0"/>
              <a:t> forms.</a:t>
            </a:r>
          </a:p>
          <a:p>
            <a:pPr eaLnBrk="1" hangingPunct="1"/>
            <a:r>
              <a:rPr lang="en-US" smtClean="0"/>
              <a:t>Later...</a:t>
            </a:r>
          </a:p>
          <a:p>
            <a:pPr eaLnBrk="1" hangingPunct="1"/>
            <a:r>
              <a:rPr lang="en-US" smtClean="0"/>
              <a:t>The gas in the flask begins to cool and therefore contracts. (I am reading my Ira Remsen story and allow students to notice the change.) As the pressure inside the flask decreases, the outside air pressure begins to push the water back toward the original flask. In addition, the red-brown gas dissolves in the water. Eventually, the water rushes into the flask, the solution turns characteristic blue, and the red-brown gas disappears as it is dissolved.</a:t>
            </a:r>
          </a:p>
          <a:p>
            <a:pPr eaLnBrk="1" hangingPunct="1"/>
            <a:endParaRPr lang="en-US" b="1" smtClean="0"/>
          </a:p>
          <a:p>
            <a:pPr eaLnBrk="1" hangingPunct="1"/>
            <a:r>
              <a:rPr lang="en-US" b="1" smtClean="0"/>
              <a:t>The Set Up...</a:t>
            </a:r>
          </a:p>
          <a:p>
            <a:pPr eaLnBrk="1" hangingPunct="1"/>
            <a:r>
              <a:rPr lang="en-US" smtClean="0"/>
              <a:t> Equipment: </a:t>
            </a:r>
          </a:p>
          <a:p>
            <a:pPr eaLnBrk="1" hangingPunct="1">
              <a:buFontTx/>
              <a:buChar char="•"/>
            </a:pPr>
            <a:r>
              <a:rPr lang="en-US" smtClean="0"/>
              <a:t>500 mL Florence flask </a:t>
            </a:r>
          </a:p>
          <a:p>
            <a:pPr eaLnBrk="1" hangingPunct="1">
              <a:buFontTx/>
              <a:buChar char="•"/>
            </a:pPr>
            <a:r>
              <a:rPr lang="en-US" smtClean="0"/>
              <a:t>ring stand </a:t>
            </a:r>
          </a:p>
          <a:p>
            <a:pPr eaLnBrk="1" hangingPunct="1">
              <a:buFontTx/>
              <a:buChar char="•"/>
            </a:pPr>
            <a:r>
              <a:rPr lang="en-US" smtClean="0"/>
              <a:t>large ring placed below the flask </a:t>
            </a:r>
          </a:p>
          <a:p>
            <a:pPr eaLnBrk="1" hangingPunct="1">
              <a:buFontTx/>
              <a:buChar char="•"/>
            </a:pPr>
            <a:r>
              <a:rPr lang="en-US" smtClean="0"/>
              <a:t>small ring that fits over the neck of the flask </a:t>
            </a:r>
          </a:p>
          <a:p>
            <a:pPr eaLnBrk="1" hangingPunct="1">
              <a:buFontTx/>
              <a:buChar char="•"/>
            </a:pPr>
            <a:r>
              <a:rPr lang="en-US" smtClean="0"/>
              <a:t>one-hole rubber stopper </a:t>
            </a:r>
          </a:p>
          <a:p>
            <a:pPr eaLnBrk="1" hangingPunct="1">
              <a:buFontTx/>
              <a:buChar char="•"/>
            </a:pPr>
            <a:r>
              <a:rPr lang="en-US" smtClean="0"/>
              <a:t>60 cm glass tubing </a:t>
            </a:r>
          </a:p>
          <a:p>
            <a:pPr eaLnBrk="1" hangingPunct="1">
              <a:buFontTx/>
              <a:buChar char="•"/>
            </a:pPr>
            <a:r>
              <a:rPr lang="en-US" smtClean="0"/>
              <a:t>large container of water </a:t>
            </a:r>
          </a:p>
          <a:p>
            <a:pPr eaLnBrk="1" hangingPunct="1"/>
            <a:r>
              <a:rPr lang="en-US" smtClean="0"/>
              <a:t>The glass tube is bent in such a way as to connect the top of the flask with the bottom of the water container. The water in the container can be stirred by hand or with a magnetic stirrer. It needs to be stirred, however, or else the NO2 gas collects above the liquid (as it did when I took this picture...whew!). </a:t>
            </a:r>
          </a:p>
          <a:p>
            <a:pPr eaLnBrk="1" hangingPunct="1"/>
            <a:endParaRPr lang="en-US" b="1" smtClean="0"/>
          </a:p>
          <a:p>
            <a:pPr eaLnBrk="1" hangingPunct="1"/>
            <a:r>
              <a:rPr lang="en-US" b="1" smtClean="0"/>
              <a:t>The Chemistry...</a:t>
            </a:r>
          </a:p>
          <a:p>
            <a:pPr eaLnBrk="1" hangingPunct="1"/>
            <a:r>
              <a:rPr lang="en-US" i="1" smtClean="0"/>
              <a:t>Oxidation of copper metal with a strong oxidizing agent, conc. nitric acid.</a:t>
            </a:r>
            <a:r>
              <a:rPr lang="en-US" smtClean="0"/>
              <a:t> </a:t>
            </a:r>
          </a:p>
          <a:p>
            <a:pPr lvl="1" eaLnBrk="1" hangingPunct="1"/>
            <a:r>
              <a:rPr lang="en-US" smtClean="0"/>
              <a:t>In a classic experiment, copper metal is turned into copper (II) ion while the nitrogen (V) in the nitrate ion becomes nitrogen (IV) in the nitrogen dioxide gas. </a:t>
            </a:r>
            <a:br>
              <a:rPr lang="en-US" smtClean="0"/>
            </a:br>
            <a:r>
              <a:rPr lang="en-US" smtClean="0"/>
              <a:t/>
            </a:r>
            <a:br>
              <a:rPr lang="en-US" smtClean="0"/>
            </a:br>
            <a:endParaRPr lang="en-US" smtClean="0"/>
          </a:p>
          <a:p>
            <a:pPr eaLnBrk="1" hangingPunct="1"/>
            <a:r>
              <a:rPr lang="en-US" i="1" smtClean="0"/>
              <a:t>Charles' Law</a:t>
            </a:r>
            <a:r>
              <a:rPr lang="en-US" smtClean="0"/>
              <a:t> </a:t>
            </a:r>
          </a:p>
          <a:p>
            <a:pPr lvl="1" eaLnBrk="1" hangingPunct="1"/>
            <a:r>
              <a:rPr lang="en-US" smtClean="0"/>
              <a:t>As the temperature from the reaction warms the gas, it expands. Later, as it cools, the gas contracts. </a:t>
            </a:r>
            <a:br>
              <a:rPr lang="en-US" smtClean="0"/>
            </a:br>
            <a:r>
              <a:rPr lang="en-US" smtClean="0"/>
              <a:t/>
            </a:r>
            <a:br>
              <a:rPr lang="en-US" smtClean="0"/>
            </a:br>
            <a:endParaRPr lang="en-US" smtClean="0"/>
          </a:p>
          <a:p>
            <a:pPr eaLnBrk="1" hangingPunct="1"/>
            <a:r>
              <a:rPr lang="en-US" i="1" smtClean="0"/>
              <a:t>Nonmetal oxides are acid anhydrides (also link to acid rain)</a:t>
            </a:r>
            <a:r>
              <a:rPr lang="en-US" smtClean="0"/>
              <a:t> </a:t>
            </a:r>
          </a:p>
          <a:p>
            <a:pPr lvl="1" eaLnBrk="1" hangingPunct="1"/>
            <a:r>
              <a:rPr lang="en-US" smtClean="0"/>
              <a:t>Although the nitrogen dioxide gas is noxious and toxic, it dissolves readily in water and make the solution acidic. This can be shown by adding a little indicator to the water and making the water slightly basic before the copper is added to the acid. </a:t>
            </a:r>
            <a:br>
              <a:rPr lang="en-US" smtClean="0"/>
            </a:br>
            <a:r>
              <a:rPr lang="en-US" smtClean="0"/>
              <a:t/>
            </a:r>
            <a:br>
              <a:rPr lang="en-US" smtClean="0"/>
            </a:br>
            <a:endParaRPr lang="en-US" smtClean="0"/>
          </a:p>
          <a:p>
            <a:pPr eaLnBrk="1" hangingPunct="1"/>
            <a:r>
              <a:rPr lang="en-US" i="1" smtClean="0"/>
              <a:t>Air pressure</a:t>
            </a:r>
            <a:r>
              <a:rPr lang="en-US" smtClean="0"/>
              <a:t> </a:t>
            </a:r>
          </a:p>
          <a:p>
            <a:pPr lvl="1" eaLnBrk="1" hangingPunct="1"/>
            <a:r>
              <a:rPr lang="en-US" smtClean="0"/>
              <a:t>As the pressure in the flask is decreased as it cools, the outside pressure pushes the water up the tubing toward the flask. The nitrogen dioxide gas is not pulling the water in. </a:t>
            </a:r>
            <a:br>
              <a:rPr lang="en-US" smtClean="0"/>
            </a:br>
            <a:r>
              <a:rPr lang="en-US" smtClean="0"/>
              <a:t/>
            </a:r>
            <a:br>
              <a:rPr lang="en-US" smtClean="0"/>
            </a:br>
            <a:endParaRPr lang="en-US" smtClean="0"/>
          </a:p>
          <a:p>
            <a:pPr eaLnBrk="1" hangingPunct="1"/>
            <a:r>
              <a:rPr lang="en-US" i="1" smtClean="0"/>
              <a:t>Descriptive chemistry--copper solutions are green and blue</a:t>
            </a:r>
            <a:r>
              <a:rPr lang="en-US" smtClean="0"/>
              <a:t> </a:t>
            </a:r>
          </a:p>
          <a:p>
            <a:pPr lvl="1" eaLnBrk="1" hangingPunct="1"/>
            <a:r>
              <a:rPr lang="en-US" smtClean="0"/>
              <a:t>The colored solutions come from complexes of copper (II) ion in solution. Aqueous copper ion is blue, Cu(H</a:t>
            </a:r>
            <a:r>
              <a:rPr lang="en-US" baseline="-25000" smtClean="0"/>
              <a:t>2</a:t>
            </a:r>
            <a:r>
              <a:rPr lang="en-US" smtClean="0"/>
              <a:t>O)</a:t>
            </a:r>
            <a:r>
              <a:rPr lang="en-US" baseline="-25000" smtClean="0"/>
              <a:t>4</a:t>
            </a:r>
            <a:r>
              <a:rPr lang="en-US" baseline="30000" smtClean="0"/>
              <a:t>2+</a:t>
            </a:r>
            <a:r>
              <a:rPr lang="en-US" smtClean="0"/>
              <a:t> The green must be copper surrounded by nitrates(?) </a:t>
            </a:r>
          </a:p>
          <a:p>
            <a:pPr eaLnBrk="1" hangingPunct="1"/>
            <a:endParaRPr lang="en-US" b="1" smtClean="0"/>
          </a:p>
          <a:p>
            <a:pPr eaLnBrk="1" hangingPunct="1"/>
            <a:r>
              <a:rPr lang="en-US" b="1" smtClean="0"/>
              <a:t>Discussion...</a:t>
            </a:r>
          </a:p>
          <a:p>
            <a:pPr eaLnBrk="1" hangingPunct="1"/>
            <a:endParaRPr lang="en-US" b="1" smtClean="0"/>
          </a:p>
          <a:p>
            <a:pPr eaLnBrk="1" hangingPunct="1"/>
            <a:r>
              <a:rPr lang="en-US" b="1" smtClean="0"/>
              <a:t>THE CHEMISTRY LABORATORY:  A LESSON IN SAFETY </a:t>
            </a:r>
          </a:p>
          <a:p>
            <a:pPr eaLnBrk="1" hangingPunct="1"/>
            <a:r>
              <a:rPr lang="en-US" b="1" smtClean="0"/>
              <a:t>  </a:t>
            </a:r>
          </a:p>
          <a:p>
            <a:pPr eaLnBrk="1" hangingPunct="1"/>
            <a:r>
              <a:rPr lang="en-US" smtClean="0"/>
              <a:t>About 100 years ago, the Chairperson of the Chemistry Department at Johns Hopkins University, and one of the pioneers of chemical education in America, Ira Remsen, wrote the following:  </a:t>
            </a:r>
            <a:r>
              <a:rPr lang="en-US" b="1" smtClean="0"/>
              <a:t> </a:t>
            </a:r>
          </a:p>
          <a:p>
            <a:pPr eaLnBrk="1" hangingPunct="1"/>
            <a:r>
              <a:rPr lang="en-US" smtClean="0"/>
              <a:t>(During this demonstration I read the reminiscence by Ira Remson quoted in Bassam Shakhashiri's demonstration book.[2]) </a:t>
            </a:r>
          </a:p>
          <a:p>
            <a:pPr eaLnBrk="1" hangingPunct="1"/>
            <a:r>
              <a:rPr lang="en-US" smtClean="0"/>
              <a:t>  </a:t>
            </a:r>
          </a:p>
          <a:p>
            <a:pPr eaLnBrk="1" hangingPunct="1"/>
            <a:r>
              <a:rPr lang="en-US" smtClean="0"/>
              <a:t>While reading a textbook of chemistry I came upon the statement, "nitric acid acts upon copper." I was getting tired of reading such absurd stuff and I was determined to see what this meant. Copper was more or less familiar to me, for copper cents were then in use. I had seen a bottle marked nitric acid on a table in the doctor's office where I was then "doing time." I did not know its peculiarities, but the spirit of adventure was upon me. Having nitric acid and copper, I had only to learn what the words "act upon" meant. The statement "nitric acid acts upon copper" would be more than mere words. </a:t>
            </a:r>
          </a:p>
          <a:p>
            <a:pPr eaLnBrk="1" hangingPunct="1"/>
            <a:r>
              <a:rPr lang="en-US" smtClean="0"/>
              <a:t>All was still.  In the interest of knowledge I was even willing to sacrifice one of the few copper cents then in my possession. I put one of them on the table, opened the bottle marked nitric acid, poured some of the liquid on the copper and prepared to make an observation. But what was this wonderful thing which I beheld? The cent was already changed and it was no small change either. A green-blue liquid foamed and fumed over the cent and over the table. The air in the neighborhood of the performance became colored dark red. A great colored cloud arose. This was disagreeable and suffocating. How should I stop this?</a:t>
            </a:r>
          </a:p>
          <a:p>
            <a:pPr eaLnBrk="1" hangingPunct="1"/>
            <a:r>
              <a:rPr lang="en-US" smtClean="0"/>
              <a:t>I tried to get rid of the objectionable mess by picking it up and throwing it out of the window. I learned another fact. Nitric acid not only acts upon copper, but it acts upon fingers. The pain led to another unpremeditated experiment. I drew my fingers across my trousers and another fact was discovered. Nitric acid acts upon trousers. Taking everything into consideration, that was the most impressive experiment and relatively probably the most costly experiment I have ever performed... It was a revelation to me. It resulted in a desire on my part to learn more about that remarkable kind of action. Plainly, the only way to learn about it was to see its results, to experiment, to work in a laboratory.[3] </a:t>
            </a:r>
          </a:p>
          <a:p>
            <a:pPr eaLnBrk="1" hangingPunct="1"/>
            <a:r>
              <a:rPr lang="en-US" smtClean="0"/>
              <a:t>The description above is very amusing and expresses an enthusiasm for chemistry that we all should strive for. Ira Remsen also recognized the vital importance of the laboratory experience in chemistry. However, he was very fortunate that this particular experiment did not have dire consequences. Experiments should never be conducted using the methods described. List all the violations of good safety practice in the experiment described by Ira Remsen and suggest some safer approaches to finding out what was meant by the words "acts upon".</a:t>
            </a:r>
          </a:p>
          <a:p>
            <a:pPr eaLnBrk="1" hangingPunct="1"/>
            <a:r>
              <a:rPr lang="en-US" b="1" smtClean="0"/>
              <a:t>Safety and Disposal...</a:t>
            </a:r>
          </a:p>
          <a:p>
            <a:pPr eaLnBrk="1" hangingPunct="1"/>
            <a:r>
              <a:rPr lang="en-US" smtClean="0"/>
              <a:t>The solution is highly acidic. I pour it out into a large beaker or battery jar and add excess sodium carbonate. The carbon dioxide bubbles indicate neutralization and the resulting copper carbonate precipitate is filtered, placed in a baggie and thrown away. The neutralized filtrate can be disposed of as you would any simple salt solution. Procedures may vary from location to location. </a:t>
            </a:r>
          </a:p>
          <a:p>
            <a:pPr eaLnBrk="1" hangingPunct="1"/>
            <a:r>
              <a:rPr lang="en-US" smtClean="0"/>
              <a:t>References: </a:t>
            </a:r>
            <a:br>
              <a:rPr lang="en-US" smtClean="0"/>
            </a:br>
            <a:endParaRPr lang="en-US" smtClean="0"/>
          </a:p>
          <a:p>
            <a:pPr lvl="1" eaLnBrk="1" hangingPunct="1"/>
            <a:r>
              <a:rPr lang="en-US" smtClean="0"/>
              <a:t>[1] This demonstration is based on one shown by Ron Perkins called the "Coin Operated Demonstration" </a:t>
            </a:r>
          </a:p>
          <a:p>
            <a:pPr lvl="1" eaLnBrk="1" hangingPunct="1"/>
            <a:r>
              <a:rPr lang="en-US" smtClean="0"/>
              <a:t>[2] Shakhishiri, B.Z. "Chemical Demonstrations Volume 1--A Handbook for Teachers of Chemistry"; The University of Wisconsin Press: Madison, Wisconsin, 1983 </a:t>
            </a:r>
          </a:p>
          <a:p>
            <a:pPr lvl="1" eaLnBrk="1" hangingPunct="1"/>
            <a:r>
              <a:rPr lang="en-US" smtClean="0"/>
              <a:t>[3] Getman, F.H. "The Life of Ira Remsem"; Journal of Chemical Education: Easton, Pennsylvania, 1940; pp9-10. </a:t>
            </a:r>
          </a:p>
          <a:p>
            <a:pPr eaLnBrk="1" hangingPunct="1"/>
            <a:endParaRPr lang="en-US" smtClean="0"/>
          </a:p>
          <a:p>
            <a:pPr eaLnBrk="1" hangingPunct="1"/>
            <a:endParaRPr lang="en-US" smtClean="0"/>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a:noFill/>
        </p:spPr>
        <p:txBody>
          <a:bodyPr/>
          <a:lstStyle/>
          <a:p>
            <a:fld id="{3CE37390-2DE7-492E-85B0-341AE00D7600}" type="slidenum">
              <a:rPr lang="en-US"/>
              <a:pPr/>
              <a:t>321</a:t>
            </a:fld>
            <a:endParaRPr lang="en-US"/>
          </a:p>
        </p:txBody>
      </p:sp>
      <p:sp>
        <p:nvSpPr>
          <p:cNvPr id="674819" name="Rectangle 2"/>
          <p:cNvSpPr>
            <a:spLocks noChangeArrowheads="1" noTextEdit="1"/>
          </p:cNvSpPr>
          <p:nvPr>
            <p:ph type="sldImg"/>
          </p:nvPr>
        </p:nvSpPr>
        <p:spPr>
          <a:ln/>
        </p:spPr>
      </p:sp>
      <p:sp>
        <p:nvSpPr>
          <p:cNvPr id="67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a:noFill/>
        </p:spPr>
        <p:txBody>
          <a:bodyPr/>
          <a:lstStyle/>
          <a:p>
            <a:fld id="{339530E7-8996-4F2A-BD6B-EE3BC79E9364}" type="slidenum">
              <a:rPr lang="en-US"/>
              <a:pPr/>
              <a:t>322</a:t>
            </a:fld>
            <a:endParaRPr lang="en-US"/>
          </a:p>
        </p:txBody>
      </p:sp>
      <p:sp>
        <p:nvSpPr>
          <p:cNvPr id="675843" name="Rectangle 2"/>
          <p:cNvSpPr>
            <a:spLocks noChangeArrowheads="1" noTextEdit="1"/>
          </p:cNvSpPr>
          <p:nvPr>
            <p:ph type="sldImg"/>
          </p:nvPr>
        </p:nvSpPr>
        <p:spPr>
          <a:ln/>
        </p:spPr>
      </p:sp>
      <p:sp>
        <p:nvSpPr>
          <p:cNvPr id="67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a:noFill/>
        </p:spPr>
        <p:txBody>
          <a:bodyPr/>
          <a:lstStyle/>
          <a:p>
            <a:fld id="{B92FBE25-B80E-4615-B7E4-9A994E6E84D4}" type="slidenum">
              <a:rPr lang="en-US"/>
              <a:pPr/>
              <a:t>323</a:t>
            </a:fld>
            <a:endParaRPr lang="en-US"/>
          </a:p>
        </p:txBody>
      </p:sp>
      <p:sp>
        <p:nvSpPr>
          <p:cNvPr id="676867" name="Rectangle 2"/>
          <p:cNvSpPr>
            <a:spLocks noChangeArrowheads="1" noTextEdit="1"/>
          </p:cNvSpPr>
          <p:nvPr>
            <p:ph type="sldImg"/>
          </p:nvPr>
        </p:nvSpPr>
        <p:spPr>
          <a:ln/>
        </p:spPr>
      </p:sp>
      <p:sp>
        <p:nvSpPr>
          <p:cNvPr id="67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a:spLocks noGrp="1" noChangeArrowheads="1"/>
          </p:cNvSpPr>
          <p:nvPr>
            <p:ph type="sldNum" sz="quarter" idx="5"/>
          </p:nvPr>
        </p:nvSpPr>
        <p:spPr>
          <a:noFill/>
        </p:spPr>
        <p:txBody>
          <a:bodyPr/>
          <a:lstStyle/>
          <a:p>
            <a:fld id="{D6D04D07-811A-4E04-9151-BCCBE54932C8}" type="slidenum">
              <a:rPr lang="en-US"/>
              <a:pPr/>
              <a:t>324</a:t>
            </a:fld>
            <a:endParaRPr lang="en-US"/>
          </a:p>
        </p:txBody>
      </p:sp>
      <p:sp>
        <p:nvSpPr>
          <p:cNvPr id="677891" name="Rectangle 2"/>
          <p:cNvSpPr>
            <a:spLocks noChangeArrowheads="1" noTextEdit="1"/>
          </p:cNvSpPr>
          <p:nvPr>
            <p:ph type="sldImg"/>
          </p:nvPr>
        </p:nvSpPr>
        <p:spPr>
          <a:ln/>
        </p:spPr>
      </p:sp>
      <p:sp>
        <p:nvSpPr>
          <p:cNvPr id="67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p:cNvSpPr>
            <a:spLocks noGrp="1" noChangeArrowheads="1"/>
          </p:cNvSpPr>
          <p:nvPr>
            <p:ph type="sldNum" sz="quarter" idx="5"/>
          </p:nvPr>
        </p:nvSpPr>
        <p:spPr>
          <a:noFill/>
        </p:spPr>
        <p:txBody>
          <a:bodyPr/>
          <a:lstStyle/>
          <a:p>
            <a:fld id="{F84946B2-4544-45E3-9776-BBA077B7552F}" type="slidenum">
              <a:rPr lang="en-US"/>
              <a:pPr/>
              <a:t>325</a:t>
            </a:fld>
            <a:endParaRPr lang="en-US"/>
          </a:p>
        </p:txBody>
      </p:sp>
      <p:sp>
        <p:nvSpPr>
          <p:cNvPr id="678915" name="Rectangle 2"/>
          <p:cNvSpPr>
            <a:spLocks noChangeArrowheads="1" noTextEdit="1"/>
          </p:cNvSpPr>
          <p:nvPr>
            <p:ph type="sldImg"/>
          </p:nvPr>
        </p:nvSpPr>
        <p:spPr>
          <a:ln/>
        </p:spPr>
      </p:sp>
      <p:sp>
        <p:nvSpPr>
          <p:cNvPr id="67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a:noFill/>
        </p:spPr>
        <p:txBody>
          <a:bodyPr/>
          <a:lstStyle/>
          <a:p>
            <a:fld id="{2321B385-272F-4887-9354-C90E37C473DD}" type="slidenum">
              <a:rPr lang="en-US"/>
              <a:pPr/>
              <a:t>326</a:t>
            </a:fld>
            <a:endParaRPr lang="en-US"/>
          </a:p>
        </p:txBody>
      </p:sp>
      <p:sp>
        <p:nvSpPr>
          <p:cNvPr id="679939" name="Rectangle 2"/>
          <p:cNvSpPr>
            <a:spLocks noChangeArrowheads="1" noTextEdit="1"/>
          </p:cNvSpPr>
          <p:nvPr>
            <p:ph type="sldImg"/>
          </p:nvPr>
        </p:nvSpPr>
        <p:spPr>
          <a:ln/>
        </p:spPr>
      </p:sp>
      <p:sp>
        <p:nvSpPr>
          <p:cNvPr id="679940" name="Rectangle 3"/>
          <p:cNvSpPr>
            <a:spLocks noGrp="1" noChangeArrowheads="1"/>
          </p:cNvSpPr>
          <p:nvPr>
            <p:ph type="body" idx="1"/>
          </p:nvPr>
        </p:nvSpPr>
        <p:spPr>
          <a:noFill/>
          <a:ln/>
        </p:spPr>
        <p:txBody>
          <a:bodyPr/>
          <a:lstStyle/>
          <a:p>
            <a:pPr eaLnBrk="1" hangingPunct="1"/>
            <a:r>
              <a:rPr lang="en-US" smtClean="0"/>
              <a:t>Three of the pennies were of the old copper alloy type (pre-1982). They contain 95% copper and 5% zinc. The penny on top was the new copper plated zinc type. It is 97.6% zinc (all in the center) and 2.4% copper (all in the plating). Zinc has a lower melting point than brass. Much of the zinc actually burned away, leaving the pitted surface you can see in the photo. The copper plating melted and dissolved into the zinc, making the bright gold colored brass lump that joins the other pennies together. I then moved the focus to the bottom penny, and melted the hole in it. The entire procedure took only three or four seconds. </a:t>
            </a:r>
          </a:p>
          <a:p>
            <a:pPr eaLnBrk="1" hangingPunct="1"/>
            <a:endParaRPr lang="en-US" smtClean="0"/>
          </a:p>
          <a:p>
            <a:pPr eaLnBrk="1" hangingPunct="1"/>
            <a:r>
              <a:rPr lang="en-US" smtClean="0"/>
              <a:t>Source:  </a:t>
            </a:r>
            <a:r>
              <a:rPr lang="en-US" b="1" smtClean="0">
                <a:hlinkClick r:id="rId3"/>
              </a:rPr>
              <a:t>sci-toys.com/.../marshmallows/solar_roaster.html</a:t>
            </a:r>
            <a:r>
              <a:rPr lang="en-US" smtClean="0"/>
              <a:t> </a:t>
            </a: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p:cNvSpPr>
            <a:spLocks noGrp="1" noChangeArrowheads="1"/>
          </p:cNvSpPr>
          <p:nvPr>
            <p:ph type="sldNum" sz="quarter" idx="5"/>
          </p:nvPr>
        </p:nvSpPr>
        <p:spPr>
          <a:noFill/>
        </p:spPr>
        <p:txBody>
          <a:bodyPr/>
          <a:lstStyle/>
          <a:p>
            <a:fld id="{3DDC805C-E3F5-4A27-93EC-CF60BA0FCB85}" type="slidenum">
              <a:rPr lang="en-US"/>
              <a:pPr/>
              <a:t>327</a:t>
            </a:fld>
            <a:endParaRPr lang="en-US"/>
          </a:p>
        </p:txBody>
      </p:sp>
      <p:sp>
        <p:nvSpPr>
          <p:cNvPr id="680963" name="Rectangle 2"/>
          <p:cNvSpPr>
            <a:spLocks noChangeArrowheads="1" noTextEdit="1"/>
          </p:cNvSpPr>
          <p:nvPr>
            <p:ph type="sldImg"/>
          </p:nvPr>
        </p:nvSpPr>
        <p:spPr>
          <a:ln/>
        </p:spPr>
      </p:sp>
      <p:sp>
        <p:nvSpPr>
          <p:cNvPr id="68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p:cNvSpPr>
            <a:spLocks noGrp="1" noChangeArrowheads="1"/>
          </p:cNvSpPr>
          <p:nvPr>
            <p:ph type="sldNum" sz="quarter" idx="5"/>
          </p:nvPr>
        </p:nvSpPr>
        <p:spPr>
          <a:noFill/>
        </p:spPr>
        <p:txBody>
          <a:bodyPr/>
          <a:lstStyle/>
          <a:p>
            <a:fld id="{E22CB843-948E-4686-A31B-A5F60185C552}" type="slidenum">
              <a:rPr lang="en-US"/>
              <a:pPr/>
              <a:t>328</a:t>
            </a:fld>
            <a:endParaRPr lang="en-US"/>
          </a:p>
        </p:txBody>
      </p:sp>
      <p:sp>
        <p:nvSpPr>
          <p:cNvPr id="681987" name="Rectangle 2"/>
          <p:cNvSpPr>
            <a:spLocks noChangeArrowheads="1" noTextEdit="1"/>
          </p:cNvSpPr>
          <p:nvPr>
            <p:ph type="sldImg"/>
          </p:nvPr>
        </p:nvSpPr>
        <p:spPr>
          <a:xfrm>
            <a:off x="1150938" y="692150"/>
            <a:ext cx="4556125" cy="3416300"/>
          </a:xfrm>
          <a:ln/>
        </p:spPr>
      </p:sp>
      <p:sp>
        <p:nvSpPr>
          <p:cNvPr id="68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Grp="1" noChangeArrowheads="1"/>
          </p:cNvSpPr>
          <p:nvPr>
            <p:ph type="sldNum" sz="quarter" idx="5"/>
          </p:nvPr>
        </p:nvSpPr>
        <p:spPr>
          <a:noFill/>
        </p:spPr>
        <p:txBody>
          <a:bodyPr/>
          <a:lstStyle/>
          <a:p>
            <a:fld id="{69F082B5-F6F4-43C8-B044-231A291AF917}" type="slidenum">
              <a:rPr lang="en-US"/>
              <a:pPr/>
              <a:t>329</a:t>
            </a:fld>
            <a:endParaRPr lang="en-US"/>
          </a:p>
        </p:txBody>
      </p:sp>
      <p:sp>
        <p:nvSpPr>
          <p:cNvPr id="683011" name="Rectangle 2"/>
          <p:cNvSpPr>
            <a:spLocks noChangeArrowheads="1" noTextEdit="1"/>
          </p:cNvSpPr>
          <p:nvPr>
            <p:ph type="sldImg"/>
          </p:nvPr>
        </p:nvSpPr>
        <p:spPr>
          <a:xfrm>
            <a:off x="1150938" y="692150"/>
            <a:ext cx="4556125" cy="3416300"/>
          </a:xfrm>
          <a:ln/>
        </p:spPr>
      </p:sp>
      <p:sp>
        <p:nvSpPr>
          <p:cNvPr id="683012" name="Rectangle 3"/>
          <p:cNvSpPr>
            <a:spLocks noGrp="1" noChangeArrowheads="1"/>
          </p:cNvSpPr>
          <p:nvPr>
            <p:ph type="body" idx="1"/>
          </p:nvPr>
        </p:nvSpPr>
        <p:spPr>
          <a:noFill/>
          <a:ln/>
        </p:spPr>
        <p:txBody>
          <a:bodyPr/>
          <a:lstStyle/>
          <a:p>
            <a:pPr eaLnBrk="1" hangingPunct="1"/>
            <a:r>
              <a:rPr lang="en-US" b="1" smtClean="0">
                <a:hlinkClick r:id="rId3"/>
                <a:hlinkMouseOver r:id="rId4"/>
              </a:rPr>
              <a:t>Video 01: World of Chemistry</a:t>
            </a:r>
            <a:r>
              <a:rPr lang="en-US" smtClean="0"/>
              <a:t/>
            </a:r>
            <a:br>
              <a:rPr lang="en-US" smtClean="0"/>
            </a:br>
            <a:r>
              <a:rPr lang="en-US" smtClean="0"/>
              <a:t>The relationships of chemistry to the other sciences and to everyday life are presented. (added 2006/10/08)</a:t>
            </a:r>
            <a:br>
              <a:rPr lang="en-US" smtClean="0"/>
            </a:br>
            <a:r>
              <a:rPr lang="en-US" smtClean="0">
                <a:hlinkClick r:id="rId5"/>
              </a:rPr>
              <a:t>World of Chemistry</a:t>
            </a:r>
            <a:r>
              <a:rPr lang="en-US" smtClean="0"/>
              <a:t> </a:t>
            </a:r>
            <a:r>
              <a:rPr lang="en-US" b="1" smtClean="0"/>
              <a:t>&gt;</a:t>
            </a:r>
            <a:r>
              <a:rPr lang="en-US" smtClean="0"/>
              <a:t> http://www.learner.org/vod/vod_window.html?pid=793 </a:t>
            </a:r>
          </a:p>
          <a:p>
            <a:pPr eaLnBrk="1" hangingPunct="1"/>
            <a:endParaRPr lang="en-US" smtClean="0"/>
          </a:p>
          <a:p>
            <a:pPr eaLnBrk="1" hangingPunct="1"/>
            <a:r>
              <a:rPr lang="en-US" b="1" smtClean="0"/>
              <a:t>Video 03: Measurement: the Foundation of Chemistry</a:t>
            </a:r>
            <a:r>
              <a:rPr lang="en-US" smtClean="0"/>
              <a:t/>
            </a:r>
            <a:br>
              <a:rPr lang="en-US" smtClean="0"/>
            </a:br>
            <a:r>
              <a:rPr lang="en-US" smtClean="0"/>
              <a:t>The distinction between accuracy and precision and its importance in commerce and science are explained. (added 2006/10/08)</a:t>
            </a:r>
            <a:br>
              <a:rPr lang="en-US" smtClean="0"/>
            </a:br>
            <a:r>
              <a:rPr lang="en-US" smtClean="0"/>
              <a:t>World of Chemistry </a:t>
            </a:r>
            <a:r>
              <a:rPr lang="en-US" b="1" smtClean="0"/>
              <a:t>&gt;</a:t>
            </a:r>
            <a:r>
              <a:rPr lang="en-US" smtClean="0"/>
              <a:t> http://www.learner.org/vod/vod_window.html?pid=795</a:t>
            </a:r>
          </a:p>
          <a:p>
            <a:pPr eaLnBrk="1" hangingPunct="1"/>
            <a:endParaRPr lang="en-US" smtClean="0"/>
          </a:p>
          <a:p>
            <a:pPr eaLnBrk="1" hangingPunct="1"/>
            <a:r>
              <a:rPr lang="en-US" b="1" smtClean="0"/>
              <a:t>Video 04: Modeling the Unseen</a:t>
            </a:r>
            <a:r>
              <a:rPr lang="en-US" smtClean="0"/>
              <a:t/>
            </a:r>
            <a:br>
              <a:rPr lang="en-US" smtClean="0"/>
            </a:br>
            <a:r>
              <a:rPr lang="en-US" smtClean="0"/>
              <a:t>Models are used to explain phenomena that are beyond the realm of ordinary perception. (added 2006/10/08)</a:t>
            </a:r>
            <a:br>
              <a:rPr lang="en-US" smtClean="0"/>
            </a:br>
            <a:r>
              <a:rPr lang="en-US" smtClean="0"/>
              <a:t>World of Chemistry </a:t>
            </a:r>
            <a:r>
              <a:rPr lang="en-US" b="1" smtClean="0"/>
              <a:t>&gt;</a:t>
            </a:r>
            <a:r>
              <a:rPr lang="en-US" smtClean="0"/>
              <a:t> http://www.learner.org/vod/vod_window.html?pid=796</a:t>
            </a:r>
          </a:p>
          <a:p>
            <a:pPr eaLnBrk="1" hangingPunct="1"/>
            <a:endParaRPr lang="en-US" smtClean="0"/>
          </a:p>
          <a:p>
            <a:pPr eaLnBrk="1" hangingPunct="1"/>
            <a:r>
              <a:rPr lang="en-US" smtClean="0">
                <a:solidFill>
                  <a:srgbClr val="000000"/>
                </a:solidFill>
              </a:rPr>
              <a:t>Journey through the exciting world of chemistry with Nobel laureate Roald Hoffman as your guide.  </a:t>
            </a:r>
          </a:p>
          <a:p>
            <a:pPr eaLnBrk="1" hangingPunct="1"/>
            <a:r>
              <a:rPr lang="en-US" smtClean="0">
                <a:solidFill>
                  <a:srgbClr val="000000"/>
                </a:solidFill>
              </a:rPr>
              <a:t>The foundations of chemical structures and their behavior are explored through computer animation, </a:t>
            </a:r>
          </a:p>
          <a:p>
            <a:pPr eaLnBrk="1" hangingPunct="1"/>
            <a:r>
              <a:rPr lang="en-US" smtClean="0">
                <a:solidFill>
                  <a:srgbClr val="000000"/>
                </a:solidFill>
              </a:rPr>
              <a:t>demonstrations, and on-site footage at working industrial and research labs.  Distinguished scientists </a:t>
            </a:r>
          </a:p>
          <a:p>
            <a:pPr eaLnBrk="1" hangingPunct="1"/>
            <a:r>
              <a:rPr lang="en-US" smtClean="0">
                <a:solidFill>
                  <a:srgbClr val="000000"/>
                </a:solidFill>
              </a:rPr>
              <a:t>discuss yesterday’s breakthroughs and today’s challenged.  </a:t>
            </a:r>
          </a:p>
          <a:p>
            <a:pPr eaLnBrk="1" hangingPunct="1"/>
            <a:r>
              <a:rPr lang="en-US" smtClean="0">
                <a:solidFill>
                  <a:srgbClr val="000000"/>
                </a:solidFill>
              </a:rPr>
              <a:t> </a:t>
            </a:r>
          </a:p>
          <a:p>
            <a:pPr eaLnBrk="1" hangingPunct="1"/>
            <a:r>
              <a:rPr lang="en-US" smtClean="0">
                <a:solidFill>
                  <a:srgbClr val="000000"/>
                </a:solidFill>
              </a:rPr>
              <a:t>Produced by the University of Maryland and the Educational Film Center.  </a:t>
            </a:r>
          </a:p>
          <a:p>
            <a:pPr eaLnBrk="1" hangingPunct="1"/>
            <a:r>
              <a:rPr lang="en-US" smtClean="0">
                <a:solidFill>
                  <a:srgbClr val="000000"/>
                </a:solidFill>
              </a:rPr>
              <a:t>Released on cassette:  Fall 1989     The Annenberg/ / CPB Collection  1-800-LEARNER</a:t>
            </a:r>
          </a:p>
          <a:p>
            <a:pPr eaLnBrk="1" hangingPunct="1"/>
            <a:endParaRPr lang="en-US" smtClean="0"/>
          </a:p>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DCE45EA4-1E2E-424B-8CC3-2DF393DCE3F6}" type="slidenum">
              <a:rPr lang="en-US"/>
              <a:pPr/>
              <a:t>33</a:t>
            </a:fld>
            <a:endParaRPr lang="en-US"/>
          </a:p>
        </p:txBody>
      </p:sp>
      <p:sp>
        <p:nvSpPr>
          <p:cNvPr id="380931" name="Rectangle 2"/>
          <p:cNvSpPr>
            <a:spLocks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r>
              <a:rPr lang="en-US" smtClean="0"/>
              <a:t>All vocabulary words can be found on my website at </a:t>
            </a:r>
            <a:r>
              <a:rPr lang="en-US" u="sng" smtClean="0"/>
              <a:t>http://www.unit5.org/cgi-bin/christjscalendar/calendar.pl</a:t>
            </a:r>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07F0F07F-42BC-4C8F-819E-3052EE6C91D2}" type="slidenum">
              <a:rPr lang="en-US"/>
              <a:pPr/>
              <a:t>34</a:t>
            </a:fld>
            <a:endParaRPr lang="en-US"/>
          </a:p>
        </p:txBody>
      </p:sp>
      <p:sp>
        <p:nvSpPr>
          <p:cNvPr id="381955" name="Rectangle 2"/>
          <p:cNvSpPr>
            <a:spLocks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r>
              <a:rPr lang="en-US" smtClean="0"/>
              <a:t>Safety PowerPoint can be found at www.unit5.org/chemistry/  directly with the link:  </a:t>
            </a:r>
            <a:r>
              <a:rPr lang="en-US" u="sng" smtClean="0"/>
              <a:t>http://www.unit5.org/chemistry/Webs/Unit1Safety.mht</a:t>
            </a:r>
          </a:p>
          <a:p>
            <a:pPr eaLnBrk="1" hangingPunct="1"/>
            <a:endParaRPr lang="en-US" smtClean="0"/>
          </a:p>
          <a:p>
            <a:pPr eaLnBrk="1" hangingPunct="1"/>
            <a:r>
              <a:rPr lang="en-US" smtClean="0"/>
              <a:t>Safety is an attitude!</a:t>
            </a:r>
          </a:p>
          <a:p>
            <a:pPr eaLnBrk="1" hangingPunct="1"/>
            <a:endParaRPr lang="en-US" smtClean="0"/>
          </a:p>
          <a:p>
            <a:pPr eaLnBrk="1" hangingPunct="1"/>
            <a:r>
              <a:rPr lang="en-US" smtClean="0"/>
              <a:t>http://www.nmsu.edu/~safety/images/signs/symbol2d.jpg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E1DCB910-D917-4159-94D8-C2B96AC76F7F}" type="slidenum">
              <a:rPr lang="en-US"/>
              <a:pPr/>
              <a:t>35</a:t>
            </a:fld>
            <a:endParaRPr lang="en-US"/>
          </a:p>
        </p:txBody>
      </p:sp>
      <p:sp>
        <p:nvSpPr>
          <p:cNvPr id="382979" name="Rectangle 2"/>
          <p:cNvSpPr>
            <a:spLocks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r>
              <a:rPr lang="en-US" smtClean="0"/>
              <a:t>Go over Safety Contract with students.   Link for copy of safety contract:  </a:t>
            </a:r>
            <a:r>
              <a:rPr lang="en-US" u="sng" smtClean="0"/>
              <a:t>http://www.unit5.org/chemistry/christjs/2safetycontract.doc</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870501E-7926-4044-96D6-9F9BA35CC683}" type="slidenum">
              <a:rPr lang="en-US"/>
              <a:pPr/>
              <a:t>36</a:t>
            </a:fld>
            <a:endParaRPr lang="en-US"/>
          </a:p>
        </p:txBody>
      </p:sp>
      <p:sp>
        <p:nvSpPr>
          <p:cNvPr id="384003" name="Rectangle 2"/>
          <p:cNvSpPr>
            <a:spLocks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474BABB1-6266-4F35-9E60-37B79306AB03}" type="slidenum">
              <a:rPr lang="en-US"/>
              <a:pPr/>
              <a:t>37</a:t>
            </a:fld>
            <a:endParaRPr lang="en-US"/>
          </a:p>
        </p:txBody>
      </p:sp>
      <p:sp>
        <p:nvSpPr>
          <p:cNvPr id="385027" name="Rectangle 2"/>
          <p:cNvSpPr>
            <a:spLocks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marL="228600" indent="-228600" algn="ctr" eaLnBrk="1" hangingPunct="1"/>
            <a:r>
              <a:rPr lang="en-US" b="1" smtClean="0"/>
              <a:t>GOVERNMENT REGULATION OF CHEMICALS</a:t>
            </a:r>
          </a:p>
          <a:p>
            <a:pPr marL="228600" indent="-228600" algn="ctr" eaLnBrk="1" hangingPunct="1"/>
            <a:endParaRPr lang="en-US" smtClean="0"/>
          </a:p>
          <a:p>
            <a:pPr marL="228600" indent="-228600" eaLnBrk="1" hangingPunct="1"/>
            <a:r>
              <a:rPr lang="en-US" smtClean="0"/>
              <a:t>Thalidomide was a drug given to lessen the effects of morning sickness to pregnant woman in the 1960’s.  </a:t>
            </a:r>
          </a:p>
          <a:p>
            <a:pPr marL="228600" indent="-228600" eaLnBrk="1" hangingPunct="1"/>
            <a:r>
              <a:rPr lang="en-US" smtClean="0"/>
              <a:t>It never was proven safe and effective (efficacy) to the Food and Drug Administration in the United States.</a:t>
            </a:r>
          </a:p>
          <a:p>
            <a:pPr marL="228600" indent="-228600" eaLnBrk="1" hangingPunct="1"/>
            <a:r>
              <a:rPr lang="en-US" smtClean="0"/>
              <a:t>Only two cases of birth defects, thalidomide related, were reported in the United States.  The women who had the children with the truncated limb formation were “jet setters” and obtained the thalidomide over seas. </a:t>
            </a:r>
          </a:p>
          <a:p>
            <a:pPr marL="228600" indent="-228600" eaLnBrk="1" hangingPunct="1"/>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solidFill>
                  <a:srgbClr val="000080"/>
                </a:solidFill>
                <a:latin typeface="Arial" charset="0"/>
                <a:cs typeface="Times New Roman" pitchFamily="18" charset="0"/>
              </a:rPr>
              <a:t>Internet Access to the Center for Disease Control, CDC, </a:t>
            </a:r>
            <a:endParaRPr lang="en-US" smtClean="0">
              <a:cs typeface="Times New Roman" pitchFamily="18" charset="0"/>
            </a:endParaRPr>
          </a:p>
          <a:p>
            <a:pPr marL="228600" indent="-228600" eaLnBrk="1" hangingPunct="1"/>
            <a:r>
              <a:rPr lang="en-US" b="1" smtClean="0">
                <a:solidFill>
                  <a:srgbClr val="000080"/>
                </a:solidFill>
                <a:latin typeface="Arial" charset="0"/>
                <a:cs typeface="Times New Roman" pitchFamily="18" charset="0"/>
              </a:rPr>
              <a:t>and the Food and Drug Administration, FDA</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There is a tremendous amount of </a:t>
            </a:r>
            <a:r>
              <a:rPr lang="en-US" i="1" smtClean="0">
                <a:latin typeface="Arial" charset="0"/>
                <a:cs typeface="Times New Roman" pitchFamily="18" charset="0"/>
              </a:rPr>
              <a:t>trivial information</a:t>
            </a:r>
            <a:r>
              <a:rPr lang="en-US" smtClean="0">
                <a:latin typeface="Arial" charset="0"/>
                <a:cs typeface="Times New Roman" pitchFamily="18" charset="0"/>
              </a:rPr>
              <a:t> on the Internet.  It also provides a direct, quick connection to government agencies and other sources of hard factual information</a:t>
            </a:r>
            <a:r>
              <a:rPr lang="en-US" smtClean="0">
                <a:solidFill>
                  <a:srgbClr val="000080"/>
                </a:solidFill>
                <a:latin typeface="Arial" charset="0"/>
                <a:cs typeface="Times New Roman" pitchFamily="18" charset="0"/>
              </a:rPr>
              <a:t>.  This is an exercise in using the Internet to learn about the power of the Internet.</a:t>
            </a:r>
            <a:r>
              <a:rPr lang="en-US" smtClean="0">
                <a:latin typeface="Arial" charset="0"/>
                <a:cs typeface="Times New Roman" pitchFamily="18" charset="0"/>
              </a:rPr>
              <a:t>  Simultaneously, you will have an opportunity to learn what health agencies like the FDA and the CDC say about health risks and smoking.</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The Internet pages typically have interactive or “hot” buttons.  The most common interactive spots are underlined text items.  Sometimes there are images that are buttons.  Usually they are identified with “Click here” messages.  You can’t go wrong by clicking on an item to find out if is active.  </a:t>
            </a:r>
            <a:r>
              <a:rPr lang="en-US" smtClean="0">
                <a:solidFill>
                  <a:srgbClr val="FF0000"/>
                </a:solidFill>
                <a:latin typeface="Arial" charset="0"/>
                <a:cs typeface="Times New Roman" pitchFamily="18" charset="0"/>
              </a:rPr>
              <a:t>ONE CAUTION, there is a time delay between the time you click and the time when the system responds and connects you.  You need some patience here.  Computers have gotten faster, but people are asking the computer to do more.  You probably already know you can’t rush the machines.  </a:t>
            </a:r>
            <a:r>
              <a:rPr lang="en-US" smtClean="0">
                <a:latin typeface="Arial" charset="0"/>
                <a:cs typeface="Times New Roman" pitchFamily="18" charset="0"/>
              </a:rPr>
              <a:t>This is a chance to surf the net.  Go ahead; get your feet wet.</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latin typeface="Arial" charset="0"/>
              </a:rPr>
              <a:t>THE CDC home page and the FDA</a:t>
            </a:r>
          </a:p>
          <a:p>
            <a:pPr marL="228600" indent="-228600" eaLnBrk="1" hangingPunct="1"/>
            <a:r>
              <a:rPr lang="en-US" smtClean="0">
                <a:latin typeface="Arial" charset="0"/>
                <a:cs typeface="Times New Roman" pitchFamily="18" charset="0"/>
              </a:rPr>
              <a:t>Public agencies like the Center for Disease Control, CDC, and the Food and Drug Administration, FDA, can be accessed through the Internet.  The CDC page on tobacco risks can be reached by using the following uniform resource locator (URL).  Your assignment is to open this page.  The site will give you data to answer the questions on the report sheet.</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algn="ctr" eaLnBrk="1" hangingPunct="1"/>
            <a:r>
              <a:rPr lang="en-US" b="1" smtClean="0">
                <a:latin typeface="Arial" charset="0"/>
                <a:cs typeface="Times New Roman" pitchFamily="18" charset="0"/>
                <a:hlinkClick r:id="rId3"/>
              </a:rPr>
              <a:t>http://www.cdc.gov/nccdphp/osh/issue.htm</a:t>
            </a:r>
            <a:endParaRPr lang="en-US" smtClean="0">
              <a:cs typeface="Times New Roman" pitchFamily="18" charset="0"/>
            </a:endParaRPr>
          </a:p>
          <a:p>
            <a:pPr marL="228600" indent="-228600" algn="ctr"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latin typeface="Arial" charset="0"/>
              </a:rPr>
              <a:t>OVERVIEW</a:t>
            </a: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Your are to find out what the CDC says about the number of deaths annually in the United States that are said to be caused by smoking.</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In addition, you are to open the active line that gives the Food and Drug Administration’s proposed regulations on tobacco by clicking on the underlined FDA entry.  If you have trouble, you can use the following URL for the FDA site.  Your are supposed to record your opinion of the FDA proposals on tobacco regulation and give a reason for your opinion.</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algn="ctr" eaLnBrk="1" hangingPunct="1"/>
            <a:r>
              <a:rPr lang="en-US" b="1" smtClean="0">
                <a:latin typeface="Arial" charset="0"/>
                <a:cs typeface="Times New Roman" pitchFamily="18" charset="0"/>
                <a:hlinkClick r:id="rId4"/>
              </a:rPr>
              <a:t>http://www.fda.gov/opacom/campaigns/tobacco.html</a:t>
            </a:r>
            <a:endParaRPr lang="en-US" smtClean="0">
              <a:cs typeface="Times New Roman" pitchFamily="18" charset="0"/>
            </a:endParaRPr>
          </a:p>
          <a:p>
            <a:pPr marL="228600" indent="-228600" eaLnBrk="1" hangingPunct="1"/>
            <a:r>
              <a:rPr lang="en-US" smtClean="0">
                <a:latin typeface="Arial" charset="0"/>
                <a:cs typeface="Times New Roman" pitchFamily="18" charset="0"/>
              </a:rPr>
              <a:t/>
            </a:r>
            <a:br>
              <a:rPr lang="en-US" smtClean="0">
                <a:latin typeface="Arial" charset="0"/>
                <a:cs typeface="Times New Roman" pitchFamily="18" charset="0"/>
              </a:rPr>
            </a:br>
            <a:r>
              <a:rPr lang="en-US" smtClean="0">
                <a:cs typeface="Times New Roman" pitchFamily="18" charset="0"/>
              </a:rPr>
              <a:t>					</a:t>
            </a:r>
            <a:r>
              <a:rPr lang="en-US" smtClean="0">
                <a:latin typeface="Arial" charset="0"/>
                <a:cs typeface="Times New Roman" pitchFamily="18" charset="0"/>
              </a:rPr>
              <a:t>Name _____________________________________</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Hour _____  Date _________</a:t>
            </a:r>
            <a:endParaRPr lang="en-US" smtClean="0">
              <a:cs typeface="Times New Roman" pitchFamily="18" charset="0"/>
            </a:endParaRPr>
          </a:p>
          <a:p>
            <a:pPr marL="228600" indent="-228600"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latin typeface="Arial" charset="0"/>
                <a:cs typeface="Times New Roman" pitchFamily="18" charset="0"/>
              </a:rPr>
              <a:t>Internet Access to the Center for Disease Control, CDC, </a:t>
            </a:r>
            <a:endParaRPr lang="en-US" smtClean="0">
              <a:cs typeface="Times New Roman" pitchFamily="18" charset="0"/>
            </a:endParaRPr>
          </a:p>
          <a:p>
            <a:pPr marL="228600" indent="-228600" eaLnBrk="1" hangingPunct="1"/>
            <a:r>
              <a:rPr lang="en-US" b="1" smtClean="0">
                <a:latin typeface="Arial" charset="0"/>
                <a:cs typeface="Times New Roman" pitchFamily="18" charset="0"/>
              </a:rPr>
              <a:t>and the Food and Drug Administration, FDA	</a:t>
            </a:r>
            <a:endParaRPr lang="en-US" smtClean="0">
              <a:cs typeface="Times New Roman" pitchFamily="18" charset="0"/>
            </a:endParaRPr>
          </a:p>
          <a:p>
            <a:pPr marL="228600" indent="-228600"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a:pPr>
            <a:r>
              <a:rPr lang="en-US" smtClean="0">
                <a:latin typeface="Arial" charset="0"/>
              </a:rPr>
              <a:t>Use the following URL to answer these questions.</a:t>
            </a:r>
            <a:endParaRPr lang="en-US" smtClean="0"/>
          </a:p>
          <a:p>
            <a:pPr marL="228600" indent="-228600" eaLnBrk="1" hangingPunct="1"/>
            <a:r>
              <a:rPr lang="en-US" b="1" smtClean="0">
                <a:latin typeface="Arial" charset="0"/>
                <a:cs typeface="Times New Roman" pitchFamily="18" charset="0"/>
                <a:hlinkClick r:id="rId3"/>
              </a:rPr>
              <a:t>http://www.cdc.gov/nccdphp/osh/issue.htm</a:t>
            </a:r>
            <a:endParaRPr lang="en-US" smtClean="0">
              <a:cs typeface="Times New Roman" pitchFamily="18" charset="0"/>
            </a:endParaRPr>
          </a:p>
          <a:p>
            <a:pPr marL="228600" indent="-228600"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What is the Center for Disease Control’s estimate of the number of deaths in the United States that are annually caused by tobacco?    Does this seem like a large number to you?   Why?</a:t>
            </a:r>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2"/>
            </a:pPr>
            <a:r>
              <a:rPr lang="en-US" smtClean="0">
                <a:latin typeface="Arial" charset="0"/>
              </a:rPr>
              <a:t>Use the following URL to answer this question.</a:t>
            </a:r>
            <a:endParaRPr lang="en-US" smtClean="0"/>
          </a:p>
          <a:p>
            <a:pPr marL="228600" indent="-228600" eaLnBrk="1" hangingPunct="1"/>
            <a:r>
              <a:rPr lang="en-US" b="1" smtClean="0">
                <a:latin typeface="Arial" charset="0"/>
                <a:cs typeface="Times New Roman" pitchFamily="18" charset="0"/>
                <a:hlinkClick r:id="rId5"/>
              </a:rPr>
              <a:t>http://www.hhs.gov/news/press/1996pres/960823b.htm</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What is your opinion of the regulations proposed by the FDA?  Would you endorse these proposals?  Explain.</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3"/>
            </a:pPr>
            <a:r>
              <a:rPr lang="en-US" smtClean="0">
                <a:latin typeface="Arial" charset="0"/>
              </a:rPr>
              <a:t>Give the URL for a interesting site you found while doing this exercise.</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hlinkClick r:id="rId6"/>
              </a:rPr>
              <a:t>http://______________________________________________</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What makes this site noteworthy?</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r>
            <a:br>
              <a:rPr lang="en-US" smtClean="0">
                <a:latin typeface="Arial" charset="0"/>
                <a:cs typeface="Times New Roman" pitchFamily="18" charset="0"/>
              </a:rPr>
            </a:br>
            <a:r>
              <a:rPr lang="en-US" b="1" smtClean="0">
                <a:latin typeface="Arial" charset="0"/>
                <a:cs typeface="Times New Roman" pitchFamily="18" charset="0"/>
              </a:rPr>
              <a:t>Internet Access to the Environmental Protection Agency, EPA</a:t>
            </a:r>
            <a:endParaRPr lang="en-US" smtClean="0">
              <a:cs typeface="Times New Roman" pitchFamily="18" charset="0"/>
            </a:endParaRPr>
          </a:p>
          <a:p>
            <a:pPr marL="228600" indent="-228600" eaLnBrk="1" hangingPunct="1"/>
            <a:r>
              <a:rPr lang="en-US" b="1" smtClean="0">
                <a:latin typeface="Arial" charset="0"/>
                <a:cs typeface="Times New Roman" pitchFamily="18" charset="0"/>
              </a:rPr>
              <a:t>Health Risk:  EPA Office of Air and Radiation, OAR</a:t>
            </a:r>
            <a:endParaRPr lang="en-US" smtClean="0">
              <a:cs typeface="Times New Roman" pitchFamily="18" charset="0"/>
            </a:endParaRPr>
          </a:p>
          <a:p>
            <a:pPr marL="228600" indent="-228600"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The issue of health risk and air pollution concerns all of us.  Frequently people assume that air pollution is only a problem in big cities like New York city or Los Angeles.  It may come as a surprise, but even cities in the Rock Mountains have air pollution problems.  The Environmental Protection Agency, EPA, provides some basic information about risks ar the URL given in this exercise.</a:t>
            </a: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latin typeface="Arial" charset="0"/>
              </a:rPr>
              <a:t>The EPA page on Air Pollution and Health Risk</a:t>
            </a:r>
          </a:p>
          <a:p>
            <a:pPr marL="228600" indent="-228600" eaLnBrk="1" hangingPunct="1"/>
            <a:r>
              <a:rPr lang="en-US" smtClean="0">
                <a:latin typeface="Arial" charset="0"/>
                <a:cs typeface="Times New Roman" pitchFamily="18" charset="0"/>
              </a:rPr>
              <a:t>The EPA page on Air Pollution and Health Risk can be reached using the following uniform resource locator (URL).</a:t>
            </a: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algn="ctr" eaLnBrk="1" hangingPunct="1"/>
            <a:r>
              <a:rPr lang="en-US" b="1" smtClean="0">
                <a:latin typeface="Arial" charset="0"/>
                <a:cs typeface="Times New Roman" pitchFamily="18" charset="0"/>
                <a:hlinkClick r:id="rId7"/>
              </a:rPr>
              <a:t>http://www.epa.gov/oaqps/air_risc/3_90_022.html</a:t>
            </a:r>
            <a:endParaRPr lang="en-US" smtClean="0">
              <a:cs typeface="Times New Roman" pitchFamily="18" charset="0"/>
            </a:endParaRPr>
          </a:p>
          <a:p>
            <a:pPr marL="228600" indent="-228600" algn="ctr"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You can find answers to the following questions at this URL.</a:t>
            </a: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a:pPr>
            <a:r>
              <a:rPr lang="en-US" smtClean="0">
                <a:latin typeface="Arial" charset="0"/>
              </a:rPr>
              <a:t>What are the attributes of risks that are classes as more serious and of greatest concern?</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2"/>
            </a:pPr>
            <a:r>
              <a:rPr lang="en-US" smtClean="0">
                <a:latin typeface="Arial" charset="0"/>
              </a:rPr>
              <a:t>What are the attributes of risks that are classes as less serious and of lesser concern?</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3"/>
            </a:pPr>
            <a:r>
              <a:rPr lang="en-US" smtClean="0">
                <a:latin typeface="Arial" charset="0"/>
              </a:rPr>
              <a:t>According to the EPA Health Risk is the probability, or chance that exposure to a hazardous substance will make you sick.  What are the two factors that are used to estimate risk?</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4"/>
            </a:pPr>
            <a:r>
              <a:rPr lang="en-US" smtClean="0">
                <a:latin typeface="Arial" charset="0"/>
              </a:rPr>
              <a:t>What actions does the EPA recommend to reduce your exposure to hazards?</a:t>
            </a:r>
            <a:endParaRPr lang="en-US" smtClean="0"/>
          </a:p>
          <a:p>
            <a:pPr marL="228600" indent="-228600"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EF1DFC31-5118-4900-9488-2D97A6DD8AA6}" type="slidenum">
              <a:rPr lang="en-US"/>
              <a:pPr/>
              <a:t>38</a:t>
            </a:fld>
            <a:endParaRPr lang="en-US"/>
          </a:p>
        </p:txBody>
      </p:sp>
      <p:sp>
        <p:nvSpPr>
          <p:cNvPr id="386051" name="Rectangle 2"/>
          <p:cNvSpPr>
            <a:spLocks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E8CDC0A6-CBFE-4F3A-AE0F-F6D0741ED30E}" type="slidenum">
              <a:rPr lang="en-US"/>
              <a:pPr/>
              <a:t>39</a:t>
            </a:fld>
            <a:endParaRPr lang="en-US"/>
          </a:p>
        </p:txBody>
      </p:sp>
      <p:sp>
        <p:nvSpPr>
          <p:cNvPr id="387075" name="Rectangle 2"/>
          <p:cNvSpPr>
            <a:spLocks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marL="228600" indent="-228600" eaLnBrk="1" hangingPunct="1"/>
            <a:r>
              <a:rPr lang="en-US" b="1" smtClean="0">
                <a:latin typeface="Arial" charset="0"/>
                <a:cs typeface="Times New Roman" pitchFamily="18" charset="0"/>
              </a:rPr>
              <a:t>Internet Access to the Food and Drug Administration, FDA</a:t>
            </a:r>
            <a:endParaRPr lang="en-US" smtClean="0">
              <a:cs typeface="Times New Roman" pitchFamily="18" charset="0"/>
            </a:endParaRPr>
          </a:p>
          <a:p>
            <a:pPr marL="228600" indent="-228600" eaLnBrk="1" hangingPunct="1"/>
            <a:r>
              <a:rPr lang="en-US" b="1" smtClean="0">
                <a:latin typeface="Arial" charset="0"/>
                <a:cs typeface="Times New Roman" pitchFamily="18" charset="0"/>
              </a:rPr>
              <a:t>FDA Cancer Drug Evaluation and Approval</a:t>
            </a:r>
            <a:endParaRPr lang="en-US" smtClean="0">
              <a:cs typeface="Times New Roman" pitchFamily="18" charset="0"/>
            </a:endParaRPr>
          </a:p>
          <a:p>
            <a:pPr marL="228600" indent="-228600"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b="1" smtClean="0">
                <a:latin typeface="Arial" charset="0"/>
              </a:rPr>
              <a:t>FDA Cancer Drug Marketing Approval</a:t>
            </a:r>
          </a:p>
          <a:p>
            <a:pPr marL="228600" indent="-228600" eaLnBrk="1" hangingPunct="1"/>
            <a:r>
              <a:rPr lang="en-US" smtClean="0">
                <a:latin typeface="Arial" charset="0"/>
                <a:cs typeface="Times New Roman" pitchFamily="18" charset="0"/>
              </a:rPr>
              <a:t>The United States Food and Drug Administration has the responsibility for reviewing and approving drugs before they can be sold in the USA.  The FDA must decide on the safety and effectiveness (efficacy) of each new drug.</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This exercise is intended to familiarize you with the Food and Drug Administration, FDA.  The exercise deals with the time required to bring new cancer drugs to market and the number of drugs approved in 1994.  This exercise gives you information about the FDA policy changes and programs to increase availability of cancer drugs to patients in the United States.  You should be able to answer the following questions after viewing this FDA site.</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algn="ctr" eaLnBrk="1" hangingPunct="1"/>
            <a:r>
              <a:rPr lang="en-US" b="1" smtClean="0">
                <a:latin typeface="Arial" charset="0"/>
                <a:cs typeface="Times New Roman" pitchFamily="18" charset="0"/>
                <a:hlinkClick r:id="rId3"/>
              </a:rPr>
              <a:t>http://www.fds.gov/opacom/factsheets/cancerfs.html</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a:pPr>
            <a:r>
              <a:rPr lang="en-US" smtClean="0">
                <a:latin typeface="Arial" charset="0"/>
              </a:rPr>
              <a:t>What dies the abbreviation FDA mean?</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2"/>
            </a:pPr>
            <a:r>
              <a:rPr lang="en-US" smtClean="0">
                <a:latin typeface="Arial" charset="0"/>
              </a:rPr>
              <a:t>What is the average number of months the FDA requires to review and approve cancer drugs?  Does the wording of the site imply this is typical for FDA approval?</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3"/>
            </a:pPr>
            <a:r>
              <a:rPr lang="en-US" smtClean="0">
                <a:latin typeface="Arial" charset="0"/>
              </a:rPr>
              <a:t>How many drugs were approved for cancer treatment in 1994?</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What cancer drugs were approved for patients use in 1994?</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4"/>
            </a:pPr>
            <a:r>
              <a:rPr lang="en-US" smtClean="0">
                <a:latin typeface="Arial" charset="0"/>
              </a:rPr>
              <a:t>Each approved drug is specific for one type of cancer.  What cancer conditions do these drugs treat?  Why do you think different drugs are needed for each type of cancer?</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Another site that deals with cancer treatment has the following URL.  The effectiveness of DMSO and Polar/Planar molecules in treating malignancy is addressed at this site.</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algn="ctr" eaLnBrk="1" hangingPunct="1"/>
            <a:r>
              <a:rPr lang="en-US" b="1" smtClean="0">
                <a:latin typeface="Arial" charset="0"/>
                <a:cs typeface="Times New Roman" pitchFamily="18" charset="0"/>
                <a:hlinkClick r:id="rId4"/>
              </a:rPr>
              <a:t>http://oncolink.upenn.edu/specialty/chemo/drugs/dmso_1.html</a:t>
            </a:r>
            <a:endParaRPr lang="en-US" smtClean="0">
              <a:cs typeface="Times New Roman" pitchFamily="18" charset="0"/>
            </a:endParaRPr>
          </a:p>
          <a:p>
            <a:pPr marL="228600" indent="-228600" algn="ctr"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r>
            <a:br>
              <a:rPr lang="en-US" smtClean="0">
                <a:latin typeface="Arial" charset="0"/>
                <a:cs typeface="Times New Roman" pitchFamily="18" charset="0"/>
              </a:rPr>
            </a:br>
            <a:r>
              <a:rPr lang="en-US" smtClean="0">
                <a:latin typeface="Arial" charset="0"/>
                <a:cs typeface="Times New Roman" pitchFamily="18" charset="0"/>
              </a:rPr>
              <a:t>FDA Prescription Drug Evaluation and Drug Prices</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This is a two part exercise.  The first part deals with the time required to bring a new drug to market.  The second deals with prescription drug prices.</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a:pPr>
            <a:r>
              <a:rPr lang="en-US" b="1" smtClean="0">
                <a:latin typeface="Arial" charset="0"/>
              </a:rPr>
              <a:t>FDA Prescription Drug Evaluation:  Too Slow or Just Right</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The United States Food and Drug Administration has the responsibility for reviewing and approving drugs before they can be sold in the USA.  The FDA must decide on the safety and effectiveness of each new drug.  This process can take as long as 12 years from the initial discovery to final approval and public sale.  Many countries like France and Great Britain have equally thorough drug evaluation procedures that are much quicker.</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Very often a potential drug is discovered by a U.S. pharmaceutical company.  The company starts the evaluation process simultaneously in the United States and overseas.  The testing process will be completed overseas and the drug is approved for sale while the FDA is still doing its review.  The drug is typically unchanged when the FDA approves it for use in the USA a few years later.  In the meantime the drug is not available to the public in the USA.</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Your assignment is to discuss this situation with your classmates, family or friends.  You are supposed to develop two questions you want answered about the difference in evaluation times.  Write your two questions in the space below.</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1.</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2.</a:t>
            </a:r>
            <a:endParaRPr lang="en-US" smtClean="0">
              <a:cs typeface="Times New Roman" pitchFamily="18" charset="0"/>
            </a:endParaRPr>
          </a:p>
          <a:p>
            <a:pPr marL="228600" indent="-228600" eaLnBrk="1" hangingPunct="1"/>
            <a:r>
              <a:rPr lang="en-US" smtClean="0">
                <a:latin typeface="Arial" charset="0"/>
                <a:cs typeface="Times New Roman" pitchFamily="18" charset="0"/>
              </a:rPr>
              <a:t/>
            </a:r>
            <a:br>
              <a:rPr lang="en-US" smtClean="0">
                <a:latin typeface="Arial" charset="0"/>
                <a:cs typeface="Times New Roman" pitchFamily="18" charset="0"/>
              </a:rPr>
            </a:br>
            <a:endParaRPr lang="en-US" smtClean="0">
              <a:latin typeface="Arial" charset="0"/>
              <a:cs typeface="Times New Roman" pitchFamily="18" charset="0"/>
            </a:endParaRPr>
          </a:p>
          <a:p>
            <a:pPr marL="228600" indent="-228600" eaLnBrk="1" hangingPunct="1">
              <a:buFontTx/>
              <a:buAutoNum type="arabicPeriod" startAt="2"/>
            </a:pPr>
            <a:r>
              <a:rPr lang="en-US" b="1" smtClean="0">
                <a:latin typeface="Arial" charset="0"/>
                <a:cs typeface="Times New Roman" pitchFamily="18" charset="0"/>
              </a:rPr>
              <a:t>Prescription Drug Prices</a:t>
            </a:r>
            <a:endParaRPr lang="en-US" smtClean="0">
              <a:latin typeface="Arial" charset="0"/>
              <a:cs typeface="Times New Roman" pitchFamily="18" charset="0"/>
            </a:endParaRPr>
          </a:p>
          <a:p>
            <a:pPr marL="228600" indent="-228600" eaLnBrk="1" hangingPunct="1"/>
            <a:r>
              <a:rPr lang="en-US" b="1"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Prescription drugs can be very expensive.  There are trade name prescription drugs and generic name prescription drugs.  The two are typically very different in price; the generics usually cost less.</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Your assignment has two parts.  The first part is to create a question you would ask a pharmacist or health care professional about the differences between generic and trade name prescription drugs.  Then you should talk to a health care professional and actually ask your question.  Record both your question and a summary of your conversation with the health care professional.  The second part is t discuss this situation with your study group, classmates, family or friends.  Based on these discussions develop an opinion abut why the generics cost less than the trade names.</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a:pPr>
            <a:r>
              <a:rPr lang="en-US" smtClean="0">
                <a:latin typeface="Arial" charset="0"/>
              </a:rPr>
              <a:t>Question for health care professional.</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2"/>
            </a:pPr>
            <a:r>
              <a:rPr lang="en-US" smtClean="0">
                <a:latin typeface="Arial" charset="0"/>
              </a:rPr>
              <a:t>Summary of conversation with health care professional.</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buFontTx/>
              <a:buAutoNum type="arabicPeriod" startAt="3"/>
            </a:pPr>
            <a:r>
              <a:rPr lang="en-US" smtClean="0">
                <a:latin typeface="Arial" charset="0"/>
              </a:rPr>
              <a:t>Summary of your discussions and your opinion.</a:t>
            </a:r>
            <a:endParaRPr lang="en-US" smtClean="0"/>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r>
              <a:rPr lang="en-US" smtClean="0">
                <a:latin typeface="Arial" charset="0"/>
                <a:cs typeface="Times New Roman" pitchFamily="18" charset="0"/>
              </a:rPr>
              <a:t> </a:t>
            </a:r>
            <a:endParaRPr lang="en-US" smtClean="0">
              <a:cs typeface="Times New Roman" pitchFamily="18" charset="0"/>
            </a:endParaRPr>
          </a:p>
          <a:p>
            <a:pPr marL="228600" indent="-228600"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2A5B78A8-86FD-4D8A-AFC9-5D8B37D61760}" type="slidenum">
              <a:rPr lang="en-US"/>
              <a:pPr/>
              <a:t>4</a:t>
            </a:fld>
            <a:endParaRPr lang="en-US"/>
          </a:p>
        </p:txBody>
      </p:sp>
      <p:sp>
        <p:nvSpPr>
          <p:cNvPr id="351235" name="Rectangle 2"/>
          <p:cNvSpPr>
            <a:spLocks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pPr marL="228600" indent="-228600" eaLnBrk="1" hangingPunct="1"/>
            <a:r>
              <a:rPr lang="en-US" smtClean="0"/>
              <a:t>Image courtesy - </a:t>
            </a:r>
            <a:r>
              <a:rPr lang="en-US" b="1" smtClean="0">
                <a:hlinkClick r:id="rId3"/>
              </a:rPr>
              <a:t>www.esf.edu/chemistry/reu/conferences.htm</a:t>
            </a:r>
            <a:r>
              <a:rPr lang="en-US" smtClean="0"/>
              <a:t> </a:t>
            </a:r>
          </a:p>
          <a:p>
            <a:pPr marL="228600" indent="-228600" eaLnBrk="1" hangingPunct="1"/>
            <a:endParaRPr lang="en-US" smtClean="0"/>
          </a:p>
          <a:p>
            <a:pPr marL="228600" indent="-228600" eaLnBrk="1" hangingPunct="1"/>
            <a:r>
              <a:rPr lang="en-US" smtClean="0"/>
              <a:t>OBJECTIVES:</a:t>
            </a:r>
          </a:p>
          <a:p>
            <a:pPr marL="228600" indent="-228600" eaLnBrk="1" hangingPunct="1"/>
            <a:r>
              <a:rPr lang="en-US" smtClean="0"/>
              <a:t>Know the difference between science and technology. </a:t>
            </a:r>
          </a:p>
          <a:p>
            <a:pPr marL="228600" indent="-228600" eaLnBrk="1" hangingPunct="1"/>
            <a:r>
              <a:rPr lang="en-US" smtClean="0"/>
              <a:t>Define what chemistry is and what chemists do. </a:t>
            </a:r>
          </a:p>
          <a:p>
            <a:pPr marL="228600" indent="-228600" eaLnBrk="1" hangingPunct="1"/>
            <a:r>
              <a:rPr lang="en-US" smtClean="0"/>
              <a:t>Understand why chemistry is important. </a:t>
            </a:r>
          </a:p>
          <a:p>
            <a:pPr marL="228600" indent="-228600" eaLnBrk="1" hangingPunct="1"/>
            <a:r>
              <a:rPr lang="en-US" smtClean="0"/>
              <a:t>Explain what matter is and what the different categories of matter are. </a:t>
            </a:r>
          </a:p>
          <a:p>
            <a:pPr marL="228600" indent="-228600" eaLnBrk="1" hangingPunct="1"/>
            <a:r>
              <a:rPr lang="en-US" smtClean="0"/>
              <a:t>Diagram how different categories of matter are related. </a:t>
            </a:r>
          </a:p>
          <a:p>
            <a:pPr marL="228600" indent="-228600" eaLnBrk="1" hangingPunct="1"/>
            <a:r>
              <a:rPr lang="en-US" smtClean="0"/>
              <a:t>Explain how pure substances differ from mixtures and give examples of each. </a:t>
            </a:r>
          </a:p>
          <a:p>
            <a:pPr marL="228600" indent="-228600" eaLnBrk="1" hangingPunct="1"/>
            <a:r>
              <a:rPr lang="en-US" smtClean="0"/>
              <a:t>Classify mixtures as either homogeneous or heterogeneous and explain why. </a:t>
            </a:r>
          </a:p>
          <a:p>
            <a:pPr marL="228600" indent="-228600" eaLnBrk="1" hangingPunct="1"/>
            <a:r>
              <a:rPr lang="en-US" smtClean="0"/>
              <a:t>Explain the difference between elements and compounds. </a:t>
            </a:r>
          </a:p>
          <a:p>
            <a:pPr marL="228600" indent="-228600" eaLnBrk="1" hangingPunct="1"/>
            <a:r>
              <a:rPr lang="en-US" smtClean="0"/>
              <a:t>Describe what information is contained in the chemical formula of a compound. </a:t>
            </a:r>
          </a:p>
          <a:p>
            <a:pPr marL="228600" indent="-228600" eaLnBrk="1" hangingPunct="1"/>
            <a:r>
              <a:rPr lang="en-US" smtClean="0"/>
              <a:t>Discuss the difference between physical changes and chemical changes and classify any changes as either chemical or physical. </a:t>
            </a:r>
          </a:p>
          <a:p>
            <a:pPr marL="228600" indent="-228600" eaLnBrk="1" hangingPunct="1"/>
            <a:r>
              <a:rPr lang="en-US" smtClean="0"/>
              <a:t>Explain what is meant by state of matter and indicate the three most common states of matter. </a:t>
            </a:r>
          </a:p>
          <a:p>
            <a:pPr marL="228600" indent="-228600" eaLnBrk="1" hangingPunct="1"/>
            <a:r>
              <a:rPr lang="en-US" smtClean="0"/>
              <a:t>List the terms associated with the changes in states of matter and identify the states associated with each term. </a:t>
            </a:r>
          </a:p>
          <a:p>
            <a:pPr marL="228600" indent="-228600" eaLnBrk="1" hangingPunct="1"/>
            <a:r>
              <a:rPr lang="en-US" smtClean="0"/>
              <a:t>Explain what happens during a chemical reaction and identify the reactants and products in any chemical reaction. </a:t>
            </a:r>
          </a:p>
          <a:p>
            <a:pPr marL="228600" indent="-228600" eaLnBrk="1" hangingPunct="1"/>
            <a:r>
              <a:rPr lang="en-US" smtClean="0"/>
              <a:t>Discuss what is meant by the scientific method and describe the steps involved. </a:t>
            </a:r>
          </a:p>
          <a:p>
            <a:pPr marL="228600" indent="-228600" eaLnBrk="1" hangingPunct="1"/>
            <a:r>
              <a:rPr lang="en-US" smtClean="0"/>
              <a:t>Explain the relationship between a theory, law, and experimental data in the use of the scientific method. </a:t>
            </a:r>
          </a:p>
          <a:p>
            <a:pPr marL="228600" indent="-228600" eaLnBrk="1" hangingPunct="1"/>
            <a:r>
              <a:rPr lang="en-US" smtClean="0"/>
              <a:t>Define bias and explain its potential impact on the development of scientific theories. </a:t>
            </a:r>
          </a:p>
          <a:p>
            <a:pPr marL="228600" indent="-228600"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BB8EE74D-D25F-4636-AC09-351E6BCB0164}" type="slidenum">
              <a:rPr lang="en-US"/>
              <a:pPr/>
              <a:t>40</a:t>
            </a:fld>
            <a:endParaRPr lang="en-US"/>
          </a:p>
        </p:txBody>
      </p:sp>
      <p:sp>
        <p:nvSpPr>
          <p:cNvPr id="388099" name="Rectangle 2"/>
          <p:cNvSpPr>
            <a:spLocks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r>
              <a:rPr lang="en-US" smtClean="0"/>
              <a:t>The two identical looking black balls demonstrate the difference between elastic and inelastic collisions.  While they look identical, the “Happy” ball bounces and the “Sad” ball does not.</a:t>
            </a:r>
          </a:p>
          <a:p>
            <a:pPr eaLnBrk="1" hangingPunct="1"/>
            <a:endParaRPr lang="en-US" smtClean="0"/>
          </a:p>
          <a:p>
            <a:pPr eaLnBrk="1" hangingPunct="1"/>
            <a:r>
              <a:rPr lang="en-US" smtClean="0"/>
              <a:t>The Happy ball is made of </a:t>
            </a:r>
            <a:r>
              <a:rPr lang="en-US" b="1" i="1" smtClean="0"/>
              <a:t>neoprene rubber</a:t>
            </a:r>
            <a:r>
              <a:rPr lang="en-US" smtClean="0"/>
              <a:t>; the Sad ball of </a:t>
            </a:r>
            <a:r>
              <a:rPr lang="en-US" b="1" i="1" smtClean="0"/>
              <a:t>polynorbornene rubber</a:t>
            </a:r>
            <a:r>
              <a:rPr lang="en-US" smtClean="0"/>
              <a:t>.  Polynorborene has strong impact absorption and little resonance occurs by external vibrations.  </a:t>
            </a:r>
          </a:p>
          <a:p>
            <a:pPr eaLnBrk="1" hangingPunct="1"/>
            <a:endParaRPr lang="en-US" smtClean="0"/>
          </a:p>
          <a:p>
            <a:pPr eaLnBrk="1" hangingPunct="1"/>
            <a:r>
              <a:rPr lang="en-US" smtClean="0"/>
              <a:t>Happy and sad balls, 1.5 inches in diameter. One ball is made of neoprene rubber and has an elastic bounce. The other ball is made of polynorbornene rubber. It has a 5 member ring as part of its molecular structure. This polymer does not return quickly to its original shape. </a:t>
            </a:r>
          </a:p>
          <a:p>
            <a:pPr eaLnBrk="1" hangingPunct="1"/>
            <a:endParaRPr lang="en-US" smtClean="0"/>
          </a:p>
          <a:p>
            <a:pPr eaLnBrk="1" hangingPunct="1"/>
            <a:r>
              <a:rPr lang="en-US" smtClean="0"/>
              <a:t>Neoprene is a type of synthetic rubber. Neoprene rubber was developed in the 1930s. Since then, it has been incorporated into numerous products popular in daily life, from wetsuits to protective gear. Neoprene has a variety of properties that make it quite useful, including being abrasion-resistant, chemical-resistant, waterproof, somewhat stretchable and buoyant. </a:t>
            </a:r>
          </a:p>
          <a:p>
            <a:pPr eaLnBrk="1" hangingPunct="1"/>
            <a:r>
              <a:rPr lang="en-US" smtClean="0"/>
              <a:t>The many unique qualities of neoprene make it useful in a number of popular products. One of the most popular and visible uses of neoprene is with wetsuits. In wetsuits, neoprene traps water between the wetsuit and the wearer's skin. Body heat warms the water against the skin, which works to reduce heat loss from the body. This reduced heat loss allows someone to comfortably stay in colder water for a longer time. It can also be quite buoyant in the water. Many sports enthusiasts use neoprene wetsuits, including scuba divers, surfers and windsurfers. </a:t>
            </a:r>
          </a:p>
          <a:p>
            <a:pPr eaLnBrk="1" hangingPunct="1"/>
            <a:r>
              <a:rPr lang="en-US" smtClean="0"/>
              <a:t>Neoprene wetsuits come in a variety of thicknesses, from very thin one-half millimeter (about 1/16 inch) wetsuits used to prevent abrasions and sunburns in tropical water to thick seven millimeter (about 1/4 inch) wetsuits used in cold water. Not surprisingly, the thicker the neoprene in a wetsuit, the more insulating it is. While the black head-to-toe wetsuit commonly seen on television is the image many people have of neoprene wetsuits, they come in any number of colors, sizes and styles. Neoprene wetsuits can dramatically slow heat loss in the water, allowing wearers to remain the water for much longer than they would be able to without one.</a:t>
            </a:r>
          </a:p>
          <a:p>
            <a:pPr eaLnBrk="1" hangingPunct="1"/>
            <a:r>
              <a:rPr lang="en-US" smtClean="0"/>
              <a:t>Outside of the water, neoprene has a number of other uses. Neoprene is resistant to many chemicals and oil, making it particularly useful for protective gloves and similar articles. Neoprene is used in some situations where abrasion can be a problem as well. It can be found on a number of products today, including protective covers for items such as cellular telephones. It is also lightweight. The diverse uses of neoprene help to explain its popularity in many products.</a:t>
            </a:r>
          </a:p>
          <a:p>
            <a:pPr eaLnBrk="1" hangingPunct="1"/>
            <a:r>
              <a:rPr lang="en-US" smtClean="0"/>
              <a:t>The versatility of neoprene rubber have made it a popular material in a number of items. Its many insulating and protective properties have made neoprene a household name, incorporated into products as diverse as scuba-diving gear to protective gloves. </a:t>
            </a:r>
          </a:p>
          <a:p>
            <a:pPr eaLnBrk="1" hangingPunct="1"/>
            <a:endParaRPr lang="en-US" smtClean="0"/>
          </a:p>
          <a:p>
            <a:pPr eaLnBrk="1" hangingPunct="1"/>
            <a:r>
              <a:rPr lang="en-US" b="1" smtClean="0"/>
              <a:t>History of Rubber Processing</a:t>
            </a:r>
            <a:endParaRPr lang="en-US" smtClean="0"/>
          </a:p>
          <a:p>
            <a:pPr eaLnBrk="1" hangingPunct="1"/>
            <a:r>
              <a:rPr lang="en-US" smtClean="0"/>
              <a:t>     Although the rubber-making process is considered to have been invented in England in the id-19</a:t>
            </a:r>
            <a:r>
              <a:rPr lang="en-US" baseline="30000" smtClean="0"/>
              <a:t>th</a:t>
            </a:r>
            <a:r>
              <a:rPr lang="en-US" smtClean="0"/>
              <a:t> century, new evidence suggests that that date may be off by as many as 3,800 years.  Rubber apparently was used to make balls in ancient Indian culture in the New Worlds – the Mayan society which flourished in the Yucatan peninsula in Mexico from 2000 B.C. to the 16</a:t>
            </a:r>
            <a:r>
              <a:rPr lang="en-US" baseline="30000" smtClean="0"/>
              <a:t>th</a:t>
            </a:r>
            <a:r>
              <a:rPr lang="en-US" smtClean="0"/>
              <a:t> century AD.</a:t>
            </a:r>
          </a:p>
          <a:p>
            <a:pPr eaLnBrk="1" hangingPunct="1"/>
            <a:r>
              <a:rPr lang="en-US" smtClean="0"/>
              <a:t>     Proof of the Mayan mastery of rubber is found in the records of the Spanish Conquistadores.  They were so intrigued by solid rubber balls made by the Mayans that they brought back a few samples to show King Carlos V.  At that time, the only balls known in Europe were made of leather and feathers and bounced poorly.</a:t>
            </a:r>
          </a:p>
          <a:p>
            <a:pPr eaLnBrk="1" hangingPunct="1"/>
            <a:r>
              <a:rPr lang="en-US" smtClean="0"/>
              <a:t>     The Mayans made their rubber by collecting sap or latex from the rubber tree and adding sulfur and heat.  They mixed the latex with juice from a morning glory vine and stirred for 15 minutes.  The hot climate approximated the heat which is added to the modern recipe for rubber.</a:t>
            </a:r>
          </a:p>
          <a:p>
            <a:pPr eaLnBrk="1" hangingPunct="1"/>
            <a:r>
              <a:rPr lang="en-US" smtClean="0"/>
              <a:t>     </a:t>
            </a:r>
          </a:p>
          <a:p>
            <a:pPr eaLnBrk="1" hangingPunct="1"/>
            <a:r>
              <a:rPr lang="en-US" smtClean="0"/>
              <a:t>From:  http://www.sciencefirst.com</a:t>
            </a:r>
          </a:p>
          <a:p>
            <a:pPr eaLnBrk="1" hangingPunct="1"/>
            <a:r>
              <a:rPr lang="en-US" smtClean="0"/>
              <a:t> 	  Info@sciencefirst.com</a:t>
            </a:r>
          </a:p>
          <a:p>
            <a:pPr eaLnBrk="1" hangingPunct="1"/>
            <a:endParaRPr lang="en-US" b="1"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573B58B2-A603-4B1A-B0DD-54344C58A4CC}" type="slidenum">
              <a:rPr lang="en-US"/>
              <a:pPr/>
              <a:t>41</a:t>
            </a:fld>
            <a:endParaRPr lang="en-US"/>
          </a:p>
        </p:txBody>
      </p:sp>
      <p:sp>
        <p:nvSpPr>
          <p:cNvPr id="389123" name="Rectangle 2"/>
          <p:cNvSpPr>
            <a:spLocks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r>
              <a:rPr lang="en-US" smtClean="0"/>
              <a:t>Newspaper articles like this one can do more harm than good.  Most people reading this article would assume that Dr. Wetterhahn died from spilling a few drops of mercury on her hand.  </a:t>
            </a:r>
            <a:r>
              <a:rPr lang="en-US" u="sng" smtClean="0"/>
              <a:t>This is NOT the case</a:t>
            </a:r>
            <a:r>
              <a:rPr lang="en-US" smtClean="0"/>
              <a:t>.  She spilled a mercury containing </a:t>
            </a:r>
            <a:r>
              <a:rPr lang="en-US" i="1" smtClean="0"/>
              <a:t>compound</a:t>
            </a:r>
            <a:r>
              <a:rPr lang="en-US" smtClean="0"/>
              <a:t> on her glove.  The difference is not obvious to the average person.  </a:t>
            </a:r>
            <a:r>
              <a:rPr lang="en-US" b="1" i="1" smtClean="0"/>
              <a:t>Compounds have different properties than the elements they are made from.</a:t>
            </a:r>
            <a:r>
              <a:rPr lang="en-US" smtClean="0"/>
              <a:t>  For instance, carbon (makes charcoal) and nitrogen is the main component in the air we breathe:  these two elements, carbon and nitrogen, are very safe as </a:t>
            </a:r>
            <a:r>
              <a:rPr lang="en-US" i="1" smtClean="0"/>
              <a:t>elements</a:t>
            </a:r>
            <a:r>
              <a:rPr lang="en-US" smtClean="0"/>
              <a:t>.  However, when they combine in specific ratios such as CN, we call this a compound.  The compound CN, cyanide is highly toxic.  </a:t>
            </a:r>
          </a:p>
          <a:p>
            <a:pPr eaLnBrk="1" hangingPunct="1"/>
            <a:endParaRPr lang="en-US" smtClean="0"/>
          </a:p>
          <a:p>
            <a:pPr eaLnBrk="1" hangingPunct="1"/>
            <a:r>
              <a:rPr lang="en-US" smtClean="0"/>
              <a:t>Every year I discuss this article, students talk about it with their families and I receive phone calls from worried parents about wanting to get rid of their mercury thermometers.  Mercury is toxic, but not the compound that killed Dr. Wetterhahn.  </a:t>
            </a:r>
          </a:p>
          <a:p>
            <a:pPr eaLnBrk="1" hangingPunct="1"/>
            <a:endParaRPr lang="en-US" smtClean="0"/>
          </a:p>
          <a:p>
            <a:pPr eaLnBrk="1" hangingPunct="1"/>
            <a:r>
              <a:rPr lang="en-US" b="1" smtClean="0"/>
              <a:t>Karen Wetterhahn</a:t>
            </a:r>
            <a:r>
              <a:rPr lang="en-US" smtClean="0"/>
              <a:t> (1949– June 8, 1997) was a well-known professor of chemistry  at Dartmouth College specializing in toxic metal exposure. On August 14, 1996, while working with an organic mercury compound called </a:t>
            </a:r>
            <a:r>
              <a:rPr lang="en-US" smtClean="0">
                <a:hlinkClick r:id="rId3" tooltip="Dimethylmercury"/>
              </a:rPr>
              <a:t>dimethylmercury</a:t>
            </a:r>
            <a:r>
              <a:rPr lang="en-US" smtClean="0"/>
              <a:t>, she spilled a drop or two on her </a:t>
            </a:r>
            <a:r>
              <a:rPr lang="en-US" smtClean="0">
                <a:hlinkClick r:id="rId4" tooltip="Latex"/>
              </a:rPr>
              <a:t>latex</a:t>
            </a:r>
            <a:r>
              <a:rPr lang="en-US" smtClean="0"/>
              <a:t> </a:t>
            </a:r>
            <a:r>
              <a:rPr lang="en-US" smtClean="0">
                <a:hlinkClick r:id="rId5" tooltip="Glove"/>
              </a:rPr>
              <a:t>glove</a:t>
            </a:r>
            <a:r>
              <a:rPr lang="en-US" smtClean="0"/>
              <a:t>. Five months later, she noticed some neurologic symptoms such as loss of balance and slurred speech. She was admitted to the hospital, where it was discovered that the single exposure to dimethylmercury had raised her blood mercury level to 4,000 micrograms per liter, or 20 times the toxic threshold. Toxic blood level is reported to be &gt; 200 μg/L, normal range is 1-8 μg/L.</a:t>
            </a:r>
            <a:r>
              <a:rPr lang="en-US" smtClean="0">
                <a:hlinkClick r:id="" action="ppaction://noaction"/>
              </a:rPr>
              <a:t>[1]</a:t>
            </a:r>
            <a:r>
              <a:rPr lang="en-US" smtClean="0"/>
              <a:t> Despite aggressive chelation therapy, her condition rapidly deteriorated and three weeks after first symptoms appeared she fell into a coma and died a few months later, less than a year after her initial exposure.</a:t>
            </a:r>
          </a:p>
          <a:p>
            <a:pPr eaLnBrk="1" hangingPunct="1"/>
            <a:r>
              <a:rPr lang="en-US" smtClean="0"/>
              <a:t>Wetterhahn's death shocked her chemistry department, as the accidental exposure occurred despite the use of gloves, a fume hood, and adherence to standard safety procedures. Her colleagues then tested various safety gloves against </a:t>
            </a:r>
            <a:r>
              <a:rPr lang="en-US" smtClean="0">
                <a:hlinkClick r:id="rId3" tooltip="Dimethylmercury"/>
              </a:rPr>
              <a:t>dimethylmercury</a:t>
            </a:r>
            <a:r>
              <a:rPr lang="en-US" smtClean="0"/>
              <a:t> and found that the small, apolar molecule diffuses through most of them in seconds, much faster than expected. Dimethylmercury was the common calibration standard for 199</a:t>
            </a:r>
            <a:r>
              <a:rPr lang="en-US" smtClean="0">
                <a:hlinkClick r:id="rId6" tooltip="Mercury (element)"/>
              </a:rPr>
              <a:t>Hg</a:t>
            </a:r>
            <a:r>
              <a:rPr lang="en-US" smtClean="0"/>
              <a:t> </a:t>
            </a:r>
            <a:r>
              <a:rPr lang="en-US" smtClean="0">
                <a:hlinkClick r:id="rId7" tooltip="NMR spectroscopy"/>
              </a:rPr>
              <a:t>NMR spectroscopy</a:t>
            </a:r>
            <a:r>
              <a:rPr lang="en-US" smtClean="0"/>
              <a:t>, as it has certain advantages over the alternatives that exist.</a:t>
            </a:r>
            <a:r>
              <a:rPr lang="en-US" smtClean="0">
                <a:hlinkClick r:id="" action="ppaction://noaction"/>
              </a:rPr>
              <a:t>[2]</a:t>
            </a:r>
            <a:r>
              <a:rPr lang="en-US" smtClean="0"/>
              <a:t> </a:t>
            </a:r>
            <a:r>
              <a:rPr lang="en-US" smtClean="0">
                <a:hlinkClick r:id="rId8" tooltip="OSHA"/>
              </a:rPr>
              <a:t>OSHA</a:t>
            </a:r>
            <a:r>
              <a:rPr lang="en-US" smtClean="0"/>
              <a:t> recommendations</a:t>
            </a:r>
            <a:r>
              <a:rPr lang="en-US" smtClean="0">
                <a:hlinkClick r:id="" action="ppaction://noaction"/>
              </a:rPr>
              <a:t>[3]</a:t>
            </a:r>
            <a:r>
              <a:rPr lang="en-US" smtClean="0"/>
              <a:t> and </a:t>
            </a:r>
            <a:r>
              <a:rPr lang="en-US" smtClean="0">
                <a:hlinkClick r:id="rId9" tooltip="MSDS"/>
              </a:rPr>
              <a:t>MSD Sheets</a:t>
            </a:r>
            <a:r>
              <a:rPr lang="en-US" smtClean="0">
                <a:hlinkClick r:id="" action="ppaction://noaction"/>
              </a:rPr>
              <a:t>[4]</a:t>
            </a:r>
            <a:r>
              <a:rPr lang="en-US" smtClean="0"/>
              <a:t> were changed in consequence and use of dimethylmercury has been highly discouraged.</a:t>
            </a:r>
          </a:p>
          <a:p>
            <a:pPr eaLnBrk="1" hangingPunct="1"/>
            <a:r>
              <a:rPr lang="en-US" smtClean="0"/>
              <a:t>Dartmouth has established an award in her name to encourage other women in science.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A8993C98-01D5-4DC6-A9C8-4E6EFDA499D0}" type="slidenum">
              <a:rPr lang="en-US"/>
              <a:pPr/>
              <a:t>42</a:t>
            </a:fld>
            <a:endParaRPr lang="en-US"/>
          </a:p>
        </p:txBody>
      </p:sp>
      <p:sp>
        <p:nvSpPr>
          <p:cNvPr id="390147" name="Rectangle 2"/>
          <p:cNvSpPr>
            <a:spLocks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37E72435-95C8-4001-9E10-3492B8FCB706}" type="slidenum">
              <a:rPr lang="en-US"/>
              <a:pPr/>
              <a:t>43</a:t>
            </a:fld>
            <a:endParaRPr lang="en-US"/>
          </a:p>
        </p:txBody>
      </p:sp>
      <p:sp>
        <p:nvSpPr>
          <p:cNvPr id="391171" name="Rectangle 2"/>
          <p:cNvSpPr>
            <a:spLocks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r>
              <a:rPr lang="en-US" smtClean="0"/>
              <a:t>Discuss lead poisoning from ingestion of lead based paint and via inhalation of burned leaded gasoline.  Now, all new cars burn unleaded or diesel fuel.  </a:t>
            </a:r>
          </a:p>
          <a:p>
            <a:pPr eaLnBrk="1" hangingPunct="1"/>
            <a:endParaRPr lang="en-US" smtClean="0"/>
          </a:p>
          <a:p>
            <a:pPr eaLnBrk="1" hangingPunct="1"/>
            <a:r>
              <a:rPr lang="en-US" smtClean="0"/>
              <a:t>Toxic by ingestion or inhalation. Chronic poison. Typical TLV/TWA as powder 0.15 mg/m</a:t>
            </a:r>
            <a:r>
              <a:rPr lang="en-US" baseline="30000" smtClean="0"/>
              <a:t>3</a:t>
            </a:r>
            <a:r>
              <a:rPr lang="en-US" smtClean="0"/>
              <a:t>. Typical PEL 0.05 mg/m</a:t>
            </a:r>
            <a:r>
              <a:rPr lang="en-US" baseline="30000" smtClean="0"/>
              <a:t>3</a:t>
            </a:r>
            <a:r>
              <a:rPr lang="en-US" smtClean="0"/>
              <a:t> </a:t>
            </a:r>
          </a:p>
          <a:p>
            <a:pPr eaLnBrk="1" hangingPunct="1"/>
            <a:endParaRPr lang="en-US" smtClean="0"/>
          </a:p>
          <a:p>
            <a:pPr eaLnBrk="1" hangingPunct="1"/>
            <a:r>
              <a:rPr lang="en-US" smtClean="0"/>
              <a:t>http://www.dartmouth.edu/~toxmetal/images/gas2.jpg</a:t>
            </a:r>
          </a:p>
          <a:p>
            <a:pPr eaLnBrk="1" hangingPunct="1"/>
            <a:endParaRPr lang="en-US" smtClean="0"/>
          </a:p>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2907E06F-902B-4BC1-8F98-99A2ED05796E}" type="slidenum">
              <a:rPr lang="en-US"/>
              <a:pPr/>
              <a:t>44</a:t>
            </a:fld>
            <a:endParaRPr lang="en-US"/>
          </a:p>
        </p:txBody>
      </p:sp>
      <p:sp>
        <p:nvSpPr>
          <p:cNvPr id="392195" name="Rectangle 2"/>
          <p:cNvSpPr>
            <a:spLocks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28BFB5BD-FCD5-4F11-B9A1-77C355D0E61F}" type="slidenum">
              <a:rPr lang="en-US"/>
              <a:pPr/>
              <a:t>45</a:t>
            </a:fld>
            <a:endParaRPr lang="en-US"/>
          </a:p>
        </p:txBody>
      </p:sp>
      <p:sp>
        <p:nvSpPr>
          <p:cNvPr id="393219" name="Rectangle 2"/>
          <p:cNvSpPr>
            <a:spLocks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B6FE33FD-AA55-44E5-A002-033973721B39}" type="slidenum">
              <a:rPr lang="en-US"/>
              <a:pPr/>
              <a:t>46</a:t>
            </a:fld>
            <a:endParaRPr lang="en-US"/>
          </a:p>
        </p:txBody>
      </p:sp>
      <p:sp>
        <p:nvSpPr>
          <p:cNvPr id="394243" name="Rectangle 2"/>
          <p:cNvSpPr>
            <a:spLocks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r>
              <a:rPr lang="en-US" smtClean="0"/>
              <a:t>     The most important piece of safety equipment for you is your safety glasses.  You must wear your safety glasses at all times in the laboratory and when chemicals are present.  </a:t>
            </a:r>
          </a:p>
          <a:p>
            <a:pPr eaLnBrk="1" hangingPunct="1"/>
            <a:r>
              <a:rPr lang="en-US" smtClean="0"/>
              <a:t>You are not a trained fire fighter – and are not expected to fight the fire if it were to start in the lab.  You should leave the building and pull the fire alarm in case of a real emergency.  </a:t>
            </a:r>
          </a:p>
          <a:p>
            <a:pPr eaLnBrk="1" hangingPunct="1"/>
            <a:r>
              <a:rPr lang="en-US" smtClean="0"/>
              <a:t>The building can be replaced – you cannot!</a:t>
            </a:r>
          </a:p>
          <a:p>
            <a:pPr eaLnBrk="1" hangingPunct="1"/>
            <a:r>
              <a:rPr lang="en-US" smtClean="0"/>
              <a:t>     Be sure to report ALL accidents to your teacher immediately.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EFA21DD6-AB09-42F8-9456-28550404A763}" type="slidenum">
              <a:rPr lang="en-US"/>
              <a:pPr/>
              <a:t>47</a:t>
            </a:fld>
            <a:endParaRPr lang="en-US"/>
          </a:p>
        </p:txBody>
      </p:sp>
      <p:sp>
        <p:nvSpPr>
          <p:cNvPr id="395267" name="Rectangle 2"/>
          <p:cNvSpPr>
            <a:spLocks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4AF3914B-D1F3-460E-B7F7-34270F690AC5}" type="slidenum">
              <a:rPr lang="en-US"/>
              <a:pPr/>
              <a:t>48</a:t>
            </a:fld>
            <a:endParaRPr lang="en-US"/>
          </a:p>
        </p:txBody>
      </p:sp>
      <p:sp>
        <p:nvSpPr>
          <p:cNvPr id="396291" name="Rectangle 2"/>
          <p:cNvSpPr>
            <a:spLocks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r>
              <a:rPr lang="en-US" smtClean="0"/>
              <a:t>Click on the DANGER word to a separate link for another PowerPoint presentation on "Safety Rules"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8B410E41-D731-48BA-8B22-BF226C09E493}" type="slidenum">
              <a:rPr lang="en-US"/>
              <a:pPr/>
              <a:t>49</a:t>
            </a:fld>
            <a:endParaRPr lang="en-US"/>
          </a:p>
        </p:txBody>
      </p:sp>
      <p:sp>
        <p:nvSpPr>
          <p:cNvPr id="397315" name="Rectangle 2"/>
          <p:cNvSpPr>
            <a:spLocks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r>
              <a:rPr lang="en-US" smtClean="0"/>
              <a:t>Go over Safety Contract with students.   Link for copy of safety contract:  </a:t>
            </a:r>
            <a:r>
              <a:rPr lang="en-US" u="sng" smtClean="0"/>
              <a:t>http://www.unit5.org/chemistry/christjs/2safetycontract.doc</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92CB90F8-998B-44DA-9511-B2AA603509B5}" type="slidenum">
              <a:rPr lang="en-US"/>
              <a:pPr/>
              <a:t>5</a:t>
            </a:fld>
            <a:endParaRPr lang="en-US"/>
          </a:p>
        </p:txBody>
      </p:sp>
      <p:sp>
        <p:nvSpPr>
          <p:cNvPr id="352259" name="Rectangle 2"/>
          <p:cNvSpPr>
            <a:spLocks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CF7C8848-927E-42FF-A01B-B892B3D2593E}" type="slidenum">
              <a:rPr lang="en-US"/>
              <a:pPr/>
              <a:t>50</a:t>
            </a:fld>
            <a:endParaRPr lang="en-US"/>
          </a:p>
        </p:txBody>
      </p:sp>
      <p:sp>
        <p:nvSpPr>
          <p:cNvPr id="398339" name="Rectangle 2"/>
          <p:cNvSpPr>
            <a:spLocks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E876A76C-42E5-458A-88B6-BEB83EB198A7}" type="slidenum">
              <a:rPr lang="en-US"/>
              <a:pPr/>
              <a:t>51</a:t>
            </a:fld>
            <a:endParaRPr lang="en-US"/>
          </a:p>
        </p:txBody>
      </p:sp>
      <p:sp>
        <p:nvSpPr>
          <p:cNvPr id="399363" name="Rectangle 2"/>
          <p:cNvSpPr>
            <a:spLocks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324F869E-D654-4924-8238-5E2F95D94A3C}" type="slidenum">
              <a:rPr lang="en-US"/>
              <a:pPr/>
              <a:t>52</a:t>
            </a:fld>
            <a:endParaRPr lang="en-US"/>
          </a:p>
        </p:txBody>
      </p:sp>
      <p:sp>
        <p:nvSpPr>
          <p:cNvPr id="400387" name="Rectangle 2"/>
          <p:cNvSpPr>
            <a:spLocks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r>
              <a:rPr lang="en-US" smtClean="0"/>
              <a:t>Examples:  A person snorts cocaine a single time and has a heart attack – this is an example of acute exposure.</a:t>
            </a:r>
          </a:p>
          <a:p>
            <a:pPr eaLnBrk="1" hangingPunct="1"/>
            <a:r>
              <a:rPr lang="en-US" smtClean="0"/>
              <a:t>	        A person is bitten by a venomous snake and dies – this is an example of acute exposure.</a:t>
            </a:r>
          </a:p>
          <a:p>
            <a:pPr eaLnBrk="1" hangingPunct="1"/>
            <a:r>
              <a:rPr lang="en-US" smtClean="0"/>
              <a:t>	        A person is exposed to a high level of radiation and dies a short time later – this is an example of acute exposure.</a:t>
            </a:r>
          </a:p>
          <a:p>
            <a:pPr eaLnBrk="1" hangingPunct="1"/>
            <a:endParaRPr lang="en-US" smtClean="0"/>
          </a:p>
          <a:p>
            <a:pPr eaLnBrk="1" hangingPunct="1"/>
            <a:r>
              <a:rPr lang="en-US" smtClean="0"/>
              <a:t>	        A person smokes a pack of cigarettes each day for 20 years and develops lung cancer – this is an example of chromic exposure.</a:t>
            </a:r>
          </a:p>
          <a:p>
            <a:pPr eaLnBrk="1" hangingPunct="1"/>
            <a:r>
              <a:rPr lang="en-US" smtClean="0"/>
              <a:t>	        A person works at a toll booth collecting toll money while inhaling car exhaust fumes – later in life they develop respiratory problems – this is an example of chronic exposure.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21C0B3B1-6BDF-4ABC-8EE6-1386D9504519}" type="slidenum">
              <a:rPr lang="en-US"/>
              <a:pPr/>
              <a:t>53</a:t>
            </a:fld>
            <a:endParaRPr lang="en-US"/>
          </a:p>
        </p:txBody>
      </p:sp>
      <p:sp>
        <p:nvSpPr>
          <p:cNvPr id="401411" name="Rectangle 2"/>
          <p:cNvSpPr>
            <a:spLocks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r>
              <a:rPr lang="en-US" smtClean="0"/>
              <a:t>(Photo: Oliver Weiken/European Pressphoto Agency)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DCBF9A15-E8C9-49FE-A7D1-657B7781CB29}" type="slidenum">
              <a:rPr lang="en-US"/>
              <a:pPr/>
              <a:t>54</a:t>
            </a:fld>
            <a:endParaRPr lang="en-US"/>
          </a:p>
        </p:txBody>
      </p:sp>
      <p:sp>
        <p:nvSpPr>
          <p:cNvPr id="402435" name="Rectangle 2"/>
          <p:cNvSpPr>
            <a:spLocks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r>
              <a:rPr lang="en-US" smtClean="0"/>
              <a:t>It would be easy to see what is most toxic if it was labeled this clearly!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9CF7DE0A-257C-472C-9596-F13263328715}" type="slidenum">
              <a:rPr lang="en-US"/>
              <a:pPr/>
              <a:t>55</a:t>
            </a:fld>
            <a:endParaRPr lang="en-US"/>
          </a:p>
        </p:txBody>
      </p:sp>
      <p:sp>
        <p:nvSpPr>
          <p:cNvPr id="403459" name="Rectangle 2"/>
          <p:cNvSpPr>
            <a:spLocks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r>
              <a:rPr lang="en-US" smtClean="0"/>
              <a:t>Students must be sure to have the UNITS of the substances THE SAME when comparing the numbers.  </a:t>
            </a:r>
          </a:p>
          <a:p>
            <a:pPr eaLnBrk="1" hangingPunct="1"/>
            <a:r>
              <a:rPr lang="en-US" smtClean="0"/>
              <a:t>For instant:  3.2 g (Chemical C) vs. 48 mg (Chemical D).</a:t>
            </a:r>
          </a:p>
          <a:p>
            <a:pPr eaLnBrk="1" hangingPunct="1"/>
            <a:r>
              <a:rPr lang="en-US" smtClean="0"/>
              <a:t>	Because 1000 mg = 1 g         48 mg = 0.048 g</a:t>
            </a:r>
          </a:p>
          <a:p>
            <a:pPr eaLnBrk="1" hangingPunct="1"/>
            <a:r>
              <a:rPr lang="en-US" smtClean="0"/>
              <a:t>To make a comparison for toxicity you need to compare 3.2 g vs. 0.048 g.</a:t>
            </a:r>
          </a:p>
          <a:p>
            <a:pPr eaLnBrk="1" hangingPunct="1"/>
            <a:r>
              <a:rPr lang="en-US" smtClean="0"/>
              <a:t>Substance D is more toxic – it is the smaller number.</a:t>
            </a:r>
          </a:p>
          <a:p>
            <a:pPr eaLnBrk="1" hangingPunct="1"/>
            <a:endParaRPr lang="en-US" smtClean="0"/>
          </a:p>
          <a:p>
            <a:pPr eaLnBrk="1" hangingPunct="1"/>
            <a:r>
              <a:rPr lang="en-US" smtClean="0"/>
              <a:t>http://www.georgiasteelco.com/images/artwork/mask.gif</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7145F2E7-06FC-43F1-A766-8F4F90D52BDA}" type="slidenum">
              <a:rPr lang="en-US"/>
              <a:pPr/>
              <a:t>56</a:t>
            </a:fld>
            <a:endParaRPr lang="en-US"/>
          </a:p>
        </p:txBody>
      </p:sp>
      <p:sp>
        <p:nvSpPr>
          <p:cNvPr id="404483" name="Rectangle 2"/>
          <p:cNvSpPr>
            <a:spLocks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D61232EF-D6FD-4252-BCBA-035DEEE93527}" type="slidenum">
              <a:rPr lang="en-US"/>
              <a:pPr/>
              <a:t>57</a:t>
            </a:fld>
            <a:endParaRPr lang="en-US"/>
          </a:p>
        </p:txBody>
      </p:sp>
      <p:sp>
        <p:nvSpPr>
          <p:cNvPr id="405507" name="Rectangle 2"/>
          <p:cNvSpPr>
            <a:spLocks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r>
              <a:rPr lang="en-US" smtClean="0"/>
              <a:t>tetragens interfere with the development of a baby’s major organs, which occurs during the first trimester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92AB73E6-5FDB-4C65-BB0D-B36968D30865}" type="slidenum">
              <a:rPr lang="en-US"/>
              <a:pPr/>
              <a:t>58</a:t>
            </a:fld>
            <a:endParaRPr lang="en-US"/>
          </a:p>
        </p:txBody>
      </p:sp>
      <p:sp>
        <p:nvSpPr>
          <p:cNvPr id="406531" name="Rectangle 2"/>
          <p:cNvSpPr>
            <a:spLocks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r>
              <a:rPr lang="en-US" b="1" smtClean="0"/>
              <a:t>MANKIND IS INTERESTED IN UNDERSTANDING THE WORLD AROUND IT.</a:t>
            </a:r>
            <a:endParaRPr lang="en-US" smtClean="0"/>
          </a:p>
          <a:p>
            <a:pPr eaLnBrk="1" hangingPunct="1"/>
            <a:r>
              <a:rPr lang="en-US" smtClean="0"/>
              <a:t> </a:t>
            </a:r>
          </a:p>
          <a:p>
            <a:pPr eaLnBrk="1" hangingPunct="1"/>
            <a:r>
              <a:rPr lang="en-US" smtClean="0"/>
              <a:t>There are many explanations offered for natural phenomena</a:t>
            </a:r>
          </a:p>
          <a:p>
            <a:pPr eaLnBrk="1" hangingPunct="1"/>
            <a:r>
              <a:rPr lang="en-US" smtClean="0"/>
              <a:t>·       Some are “revealed truths” of a religious nature</a:t>
            </a:r>
          </a:p>
          <a:p>
            <a:pPr eaLnBrk="1" hangingPunct="1"/>
            <a:r>
              <a:rPr lang="en-US" smtClean="0"/>
              <a:t>·       Some are more philosophical.  e.g. The ancient Greeks saw matter as composed of four elements, air, earth, fire, and water.</a:t>
            </a:r>
          </a:p>
          <a:p>
            <a:pPr eaLnBrk="1" hangingPunct="1"/>
            <a:r>
              <a:rPr lang="en-US" smtClean="0"/>
              <a:t>·       “Science” is an organized way of investigating the world; it is imagination focused by the reality of experiments on the world around us.</a:t>
            </a:r>
          </a:p>
          <a:p>
            <a:pPr eaLnBrk="1" hangingPunct="1"/>
            <a:r>
              <a:rPr lang="en-US" smtClean="0"/>
              <a:t> </a:t>
            </a:r>
          </a:p>
          <a:p>
            <a:pPr eaLnBrk="1" hangingPunct="1"/>
            <a:r>
              <a:rPr lang="en-US" b="1" smtClean="0"/>
              <a:t>The heart of science is a belief in rules and laws of nature</a:t>
            </a:r>
            <a:r>
              <a:rPr lang="en-US" smtClean="0"/>
              <a:t>; these rules can be uncovered objectively using the </a:t>
            </a:r>
            <a:r>
              <a:rPr lang="en-US" b="1" smtClean="0"/>
              <a:t>SCIENTIFIC METHOD</a:t>
            </a:r>
            <a:r>
              <a:rPr lang="en-US" smtClean="0"/>
              <a:t>.</a:t>
            </a:r>
          </a:p>
          <a:p>
            <a:pPr eaLnBrk="1" hangingPunct="1"/>
            <a:r>
              <a:rPr lang="en-US" smtClean="0"/>
              <a:t>·       The method often begins with an observation.</a:t>
            </a:r>
          </a:p>
          <a:p>
            <a:pPr eaLnBrk="1" hangingPunct="1"/>
            <a:r>
              <a:rPr lang="en-US" smtClean="0"/>
              <a:t>·       The observation may elicit an hypothesis (understanding) about the underlying rule of nature.</a:t>
            </a:r>
          </a:p>
          <a:p>
            <a:pPr eaLnBrk="1" hangingPunct="1"/>
            <a:r>
              <a:rPr lang="en-US" smtClean="0"/>
              <a:t>·       </a:t>
            </a:r>
            <a:r>
              <a:rPr lang="en-US" b="1" smtClean="0"/>
              <a:t>Controlled</a:t>
            </a:r>
            <a:r>
              <a:rPr lang="en-US" smtClean="0"/>
              <a:t> experiments are carried out to elucidate the (mathematical) form of the natural rule. The work is </a:t>
            </a:r>
            <a:r>
              <a:rPr lang="en-US" b="1" smtClean="0"/>
              <a:t>PUBLIC</a:t>
            </a:r>
            <a:r>
              <a:rPr lang="en-US" smtClean="0"/>
              <a:t> and </a:t>
            </a:r>
            <a:r>
              <a:rPr lang="en-US" b="1" smtClean="0"/>
              <a:t>REPRODUCIBLE</a:t>
            </a:r>
            <a:r>
              <a:rPr lang="en-US" smtClean="0"/>
              <a:t>. A simple example is the solubility of a solute with temperature (right).</a:t>
            </a:r>
          </a:p>
          <a:p>
            <a:pPr eaLnBrk="1" hangingPunct="1"/>
            <a:r>
              <a:rPr lang="en-US" smtClean="0"/>
              <a:t>·       Some science is, of necessity, observational—like astronomy</a:t>
            </a:r>
          </a:p>
          <a:p>
            <a:pPr eaLnBrk="1" hangingPunct="1"/>
            <a:r>
              <a:rPr lang="en-US" smtClean="0"/>
              <a:t> </a:t>
            </a:r>
          </a:p>
          <a:p>
            <a:pPr eaLnBrk="1" hangingPunct="1"/>
            <a:r>
              <a:rPr lang="en-US" smtClean="0"/>
              <a:t>Many experiments may give rise to a</a:t>
            </a:r>
            <a:r>
              <a:rPr lang="en-US" b="1" smtClean="0"/>
              <a:t> LAW</a:t>
            </a:r>
            <a:r>
              <a:rPr lang="en-US" smtClean="0"/>
              <a:t> of nature.  These are usually excellent approximations to natural phenomena.  An example is the law of mass action or the conservation of mass in ordinary chemical reactions.</a:t>
            </a:r>
          </a:p>
          <a:p>
            <a:pPr eaLnBrk="1" hangingPunct="1"/>
            <a:r>
              <a:rPr lang="en-US" smtClean="0"/>
              <a:t> </a:t>
            </a:r>
          </a:p>
          <a:p>
            <a:pPr eaLnBrk="1" hangingPunct="1"/>
            <a:r>
              <a:rPr lang="en-US" b="1" smtClean="0"/>
              <a:t>A THEORY of science is a MODEL of a portion of the natural world which includes all known laws and experimental results</a:t>
            </a:r>
            <a:r>
              <a:rPr lang="en-US" smtClean="0"/>
              <a:t>.  The best models, or theories, make predictions about the world which can be experimentally tested to assure the power of the current theory.  A famous example is the discovery of the positron.</a:t>
            </a:r>
          </a:p>
          <a:p>
            <a:pPr eaLnBrk="1" hangingPunct="1"/>
            <a:r>
              <a:rPr lang="en-US" smtClean="0"/>
              <a:t> </a:t>
            </a:r>
          </a:p>
          <a:p>
            <a:pPr eaLnBrk="1" hangingPunct="1"/>
            <a:r>
              <a:rPr lang="en-US" smtClean="0"/>
              <a:t>·       In chemistry a famous theory is the </a:t>
            </a:r>
            <a:r>
              <a:rPr lang="en-US" b="1" smtClean="0"/>
              <a:t>Atomic Theory</a:t>
            </a:r>
            <a:r>
              <a:rPr lang="en-US" smtClean="0"/>
              <a:t> which describes matter as composed of atoms.  These have nuclei of protons and neutrons, and electron filled shells which account for chemical and some physical properties.  This theory works very well and makes the air, earth, fire, and water model seem quite crude.</a:t>
            </a:r>
          </a:p>
          <a:p>
            <a:pPr eaLnBrk="1" hangingPunct="1"/>
            <a:r>
              <a:rPr lang="en-US" smtClean="0"/>
              <a:t>·       In physics the </a:t>
            </a:r>
            <a:r>
              <a:rPr lang="en-US" b="1" smtClean="0"/>
              <a:t>Theory of Relativity</a:t>
            </a:r>
            <a:r>
              <a:rPr lang="en-US" smtClean="0"/>
              <a:t> explains the behavior of matter and energy in space-time.  This astonishing “4D” model can be shown to be more correct than any 3D model.</a:t>
            </a:r>
          </a:p>
          <a:p>
            <a:pPr eaLnBrk="1" hangingPunct="1"/>
            <a:r>
              <a:rPr lang="en-US" smtClean="0"/>
              <a:t>In biology the </a:t>
            </a:r>
            <a:r>
              <a:rPr lang="en-US" b="1" smtClean="0"/>
              <a:t>Theory of Evolution</a:t>
            </a:r>
            <a:r>
              <a:rPr lang="en-US" smtClean="0"/>
              <a:t> explains the nature of speciation and also rationalizes molecular structures which will be examined in Biochemistry.</a:t>
            </a:r>
          </a:p>
          <a:p>
            <a:pPr eaLnBrk="1" hangingPunct="1"/>
            <a:r>
              <a:rPr lang="en-US" smtClean="0"/>
              <a:t> </a:t>
            </a:r>
          </a:p>
          <a:p>
            <a:pPr eaLnBrk="1" hangingPunct="1"/>
            <a:r>
              <a:rPr lang="en-US" smtClean="0"/>
              <a:t>Science is not revealed truth but is the results of work by trained men and women, like us, working through the scientific method.  Most experimental details are correct, within experimental error, and interpretations are rigorously reviewed and likely to be basically correct.  Future work will modify these interpretations as new information emerges—change is often then </a:t>
            </a:r>
            <a:r>
              <a:rPr lang="en-US" b="1" smtClean="0"/>
              <a:t>REVOLUTIONARY</a:t>
            </a:r>
            <a:r>
              <a:rPr lang="en-US" smtClean="0"/>
              <a:t>. </a:t>
            </a:r>
          </a:p>
          <a:p>
            <a:pPr eaLnBrk="1" hangingPunct="1"/>
            <a:r>
              <a:rPr lang="en-US" smtClean="0"/>
              <a:t>Science does a great job of explaining the world around us and allowing us to control large parts of it. It does not address issues of morality, politics, or esthetics. Religion, philosophy, the arts or therapy may be needed for guidance in these areas. </a:t>
            </a:r>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FD46BE98-2762-4E9B-87F8-8ED4EB7D4AA4}" type="slidenum">
              <a:rPr lang="en-US"/>
              <a:pPr/>
              <a:t>59</a:t>
            </a:fld>
            <a:endParaRPr lang="en-US"/>
          </a:p>
        </p:txBody>
      </p:sp>
      <p:sp>
        <p:nvSpPr>
          <p:cNvPr id="407555" name="Rectangle 2"/>
          <p:cNvSpPr>
            <a:spLocks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107B2D69-CAA6-4D8A-AB52-E1A8A4793A31}" type="slidenum">
              <a:rPr lang="en-US"/>
              <a:pPr/>
              <a:t>6</a:t>
            </a:fld>
            <a:endParaRPr lang="en-US"/>
          </a:p>
        </p:txBody>
      </p:sp>
      <p:sp>
        <p:nvSpPr>
          <p:cNvPr id="353283" name="Rectangle 2"/>
          <p:cNvSpPr>
            <a:spLocks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r>
              <a:rPr lang="en-US" smtClean="0"/>
              <a:t>A periodic table by itself is not that interesting.  It is when we add the "human element", i.e. you and me, that chemistry becomes interesting.</a:t>
            </a:r>
          </a:p>
          <a:p>
            <a:pPr eaLnBrk="1" hangingPunct="1"/>
            <a:endParaRPr lang="en-US" smtClean="0"/>
          </a:p>
          <a:p>
            <a:pPr eaLnBrk="1" hangingPunct="1"/>
            <a:r>
              <a:rPr lang="en-US" i="1" smtClean="0"/>
              <a:t>And just like that, the laws of chemistry change.  A world that includes the Human Element, along with hydrogen, oxygen and other elements, is a very different world indeed.  Suddenly, chemistry is put to work solving human problems.  Bonds are formed between aspirations and commitments.  And the energy released from reactions fuels a boundless spirit that will make the planet a safer, cleaner, more comfortable place for generations to come.  A world that welcomes change is about to meet the element of change:  the Human Element.</a:t>
            </a:r>
          </a:p>
          <a:p>
            <a:pPr eaLnBrk="1" hangingPunct="1"/>
            <a:endParaRPr lang="en-US" i="1" smtClean="0"/>
          </a:p>
          <a:p>
            <a:pPr eaLnBrk="1" hangingPunct="1"/>
            <a:r>
              <a:rPr lang="en-US" smtClean="0"/>
              <a:t>By itself, a human body is worth very little (perhaps $5.00 as elements).  When we look at the incredible enzymes and hormones in the body we can see we are worth ~millions of dollars.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D92C0E48-4C9D-4D16-939C-83C45254E3A1}" type="slidenum">
              <a:rPr lang="en-US"/>
              <a:pPr/>
              <a:t>60</a:t>
            </a:fld>
            <a:endParaRPr lang="en-US"/>
          </a:p>
        </p:txBody>
      </p:sp>
      <p:sp>
        <p:nvSpPr>
          <p:cNvPr id="408579" name="Rectangle 2"/>
          <p:cNvSpPr>
            <a:spLocks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r>
              <a:rPr lang="en-US" smtClean="0"/>
              <a:t>Another name for “applied research” is </a:t>
            </a:r>
            <a:r>
              <a:rPr lang="en-US" i="1" smtClean="0"/>
              <a:t>technology.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9BB5981C-289C-44CB-80B9-B450906E8CDF}" type="slidenum">
              <a:rPr lang="en-US"/>
              <a:pPr/>
              <a:t>61</a:t>
            </a:fld>
            <a:endParaRPr lang="en-US"/>
          </a:p>
        </p:txBody>
      </p:sp>
      <p:sp>
        <p:nvSpPr>
          <p:cNvPr id="409603" name="Rectangle 2"/>
          <p:cNvSpPr>
            <a:spLocks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8A0094A5-BB8F-4DA4-948B-81DFDAC7CB67}" type="slidenum">
              <a:rPr lang="en-US"/>
              <a:pPr/>
              <a:t>62</a:t>
            </a:fld>
            <a:endParaRPr lang="en-US"/>
          </a:p>
        </p:txBody>
      </p:sp>
      <p:sp>
        <p:nvSpPr>
          <p:cNvPr id="410627" name="Rectangle 2"/>
          <p:cNvSpPr>
            <a:spLocks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AB0CCAC0-07B9-4675-A846-F8D0867366B8}" type="slidenum">
              <a:rPr lang="en-US"/>
              <a:pPr/>
              <a:t>63</a:t>
            </a:fld>
            <a:endParaRPr lang="en-US"/>
          </a:p>
        </p:txBody>
      </p:sp>
      <p:sp>
        <p:nvSpPr>
          <p:cNvPr id="411651" name="Rectangle 2"/>
          <p:cNvSpPr>
            <a:spLocks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r>
              <a:rPr lang="en-US" smtClean="0"/>
              <a:t>Pure science is often what is done at universities and colleges.  The basic </a:t>
            </a:r>
            <a:r>
              <a:rPr lang="en-US" i="1" smtClean="0"/>
              <a:t>understanding of why and how things work and react</a:t>
            </a:r>
            <a:r>
              <a:rPr lang="en-US" smtClean="0"/>
              <a:t> as they do are discovered.  The goal in pure science is NOT to make money – but to understand.  Industry often funds research at universities in hopes of taking what is learned to make a marketable product and to make money.  This synergistic relationship between the business community and academia is beneficial to both parties.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1649A2C9-E0F6-4EA4-8719-62D60B53B72C}" type="slidenum">
              <a:rPr lang="en-US"/>
              <a:pPr/>
              <a:t>64</a:t>
            </a:fld>
            <a:endParaRPr lang="en-US"/>
          </a:p>
        </p:txBody>
      </p:sp>
      <p:sp>
        <p:nvSpPr>
          <p:cNvPr id="412675" name="Rectangle 2"/>
          <p:cNvSpPr>
            <a:spLocks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algn="ctr" eaLnBrk="1" hangingPunct="1"/>
            <a:r>
              <a:rPr lang="en-US" smtClean="0">
                <a:latin typeface="Arial" charset="0"/>
              </a:rPr>
              <a:t>APPLIED SCIENCE</a:t>
            </a:r>
          </a:p>
          <a:p>
            <a:pPr algn="ctr" eaLnBrk="1" hangingPunct="1"/>
            <a:endParaRPr lang="en-US" smtClean="0">
              <a:latin typeface="Arial" charset="0"/>
            </a:endParaRPr>
          </a:p>
          <a:p>
            <a:pPr eaLnBrk="1" hangingPunct="1"/>
            <a:r>
              <a:rPr lang="en-US" smtClean="0">
                <a:latin typeface="Arial" charset="0"/>
              </a:rPr>
              <a:t>	With all technology, science has a </a:t>
            </a:r>
            <a:r>
              <a:rPr lang="en-US" b="1" smtClean="0">
                <a:latin typeface="Arial" charset="0"/>
              </a:rPr>
              <a:t>moral</a:t>
            </a:r>
            <a:r>
              <a:rPr lang="en-US" smtClean="0">
                <a:latin typeface="Arial" charset="0"/>
              </a:rPr>
              <a:t> component.  </a:t>
            </a:r>
          </a:p>
          <a:p>
            <a:pPr eaLnBrk="1" hangingPunct="1"/>
            <a:endParaRPr lang="en-US" smtClean="0">
              <a:latin typeface="Arial" charset="0"/>
            </a:endParaRPr>
          </a:p>
          <a:p>
            <a:pPr eaLnBrk="1" hangingPunct="1"/>
            <a:r>
              <a:rPr lang="en-US" smtClean="0">
                <a:latin typeface="Arial" charset="0"/>
              </a:rPr>
              <a:t>		</a:t>
            </a:r>
            <a:r>
              <a:rPr lang="en-US" i="1" smtClean="0">
                <a:latin typeface="Arial" charset="0"/>
              </a:rPr>
              <a:t>What are some pros and cons of our present-day technology?</a:t>
            </a:r>
          </a:p>
          <a:p>
            <a:pPr eaLnBrk="1" hangingPunct="1"/>
            <a:r>
              <a:rPr lang="en-US" i="1" smtClean="0">
                <a:latin typeface="Arial" charset="0"/>
              </a:rPr>
              <a:t>			</a:t>
            </a:r>
            <a:r>
              <a:rPr lang="en-US" smtClean="0">
                <a:latin typeface="Arial" charset="0"/>
              </a:rPr>
              <a:t>great potential for good…great risk for harm.  </a:t>
            </a:r>
          </a:p>
          <a:p>
            <a:pPr eaLnBrk="1" hangingPunct="1"/>
            <a:endParaRPr lang="en-US" smtClean="0">
              <a:latin typeface="Arial" charset="0"/>
            </a:endParaRPr>
          </a:p>
          <a:p>
            <a:pPr eaLnBrk="1" hangingPunct="1"/>
            <a:r>
              <a:rPr lang="en-US" smtClean="0">
                <a:latin typeface="Arial" charset="0"/>
              </a:rPr>
              <a:t>			Technology is a mixed blessing.  Must weigh the potential good vs. harm of technology.</a:t>
            </a:r>
          </a:p>
          <a:p>
            <a:pPr eaLnBrk="1" hangingPunct="1"/>
            <a:r>
              <a:rPr lang="en-US" smtClean="0">
                <a:latin typeface="Arial" charset="0"/>
              </a:rPr>
              <a:t>			</a:t>
            </a:r>
          </a:p>
          <a:p>
            <a:pPr eaLnBrk="1" hangingPunct="1"/>
            <a:r>
              <a:rPr lang="en-US" smtClean="0">
                <a:latin typeface="Arial" charset="0"/>
              </a:rPr>
              <a:t>				e.g.  Atomic bomb may save human lives.</a:t>
            </a:r>
          </a:p>
          <a:p>
            <a:pPr eaLnBrk="1" hangingPunct="1"/>
            <a:r>
              <a:rPr lang="en-US" smtClean="0">
                <a:latin typeface="Arial" charset="0"/>
              </a:rPr>
              <a:t>			</a:t>
            </a:r>
          </a:p>
          <a:p>
            <a:pPr eaLnBrk="1" hangingPunct="1"/>
            <a:r>
              <a:rPr lang="en-US" smtClean="0">
                <a:latin typeface="Arial" charset="0"/>
              </a:rPr>
              <a:t>	</a:t>
            </a:r>
          </a:p>
          <a:p>
            <a:pPr eaLnBrk="1" hangingPunct="1"/>
            <a:r>
              <a:rPr lang="en-US" smtClean="0">
                <a:latin typeface="Arial" charset="0"/>
              </a:rPr>
              <a:t>	What we search for and how we use technology depend on out system of values.</a:t>
            </a:r>
          </a:p>
          <a:p>
            <a:pPr eaLnBrk="1" hangingPunct="1"/>
            <a:endParaRPr lang="en-US" smtClean="0">
              <a:latin typeface="Arial" charset="0"/>
            </a:endParaRPr>
          </a:p>
          <a:p>
            <a:pPr eaLnBrk="1" hangingPunct="1"/>
            <a:r>
              <a:rPr lang="en-US" smtClean="0">
                <a:latin typeface="Arial" charset="0"/>
              </a:rPr>
              <a:t>		e.g. 	 Human cloning to harvest organs for transplantation.</a:t>
            </a:r>
          </a:p>
          <a:p>
            <a:pPr eaLnBrk="1" hangingPunct="1"/>
            <a:r>
              <a:rPr lang="en-US" smtClean="0">
                <a:latin typeface="Arial" charset="0"/>
              </a:rPr>
              <a:t>			Stem cell research.</a:t>
            </a:r>
          </a:p>
          <a:p>
            <a:pPr eaLnBrk="1" hangingPunct="1"/>
            <a:r>
              <a:rPr lang="en-US" smtClean="0"/>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D2C86DE3-1629-4953-8CE2-A111137181DD}" type="slidenum">
              <a:rPr lang="en-US"/>
              <a:pPr/>
              <a:t>65</a:t>
            </a:fld>
            <a:endParaRPr lang="en-US"/>
          </a:p>
        </p:txBody>
      </p:sp>
      <p:sp>
        <p:nvSpPr>
          <p:cNvPr id="413699" name="Rectangle 2"/>
          <p:cNvSpPr>
            <a:spLocks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r>
              <a:rPr lang="en-US" smtClean="0"/>
              <a:t>Often times in science, great discoveries are made serendipitously or by accident.  People set out with a goal in mind and discover something else, quite remarkably.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40A749B1-DCC1-4BF9-9D9D-D73038D352FC}" type="slidenum">
              <a:rPr lang="en-US"/>
              <a:pPr/>
              <a:t>66</a:t>
            </a:fld>
            <a:endParaRPr lang="en-US"/>
          </a:p>
        </p:txBody>
      </p:sp>
      <p:sp>
        <p:nvSpPr>
          <p:cNvPr id="414723" name="Rectangle 2"/>
          <p:cNvSpPr>
            <a:spLocks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r>
              <a:rPr lang="en-US" smtClean="0"/>
              <a:t>     When adding any fertilizer to foliage, it is important to remember that a little goes a long way.  Too much of a good thing can be harmful.  </a:t>
            </a:r>
          </a:p>
          <a:p>
            <a:pPr eaLnBrk="1" hangingPunct="1"/>
            <a:r>
              <a:rPr lang="en-US" smtClean="0"/>
              <a:t>Plants need air (carbon dioxide), water, organic matter and trace amounts of minerals.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432F0570-36D8-4E3A-A8B5-28CCE061FF5E}" type="slidenum">
              <a:rPr lang="en-US"/>
              <a:pPr/>
              <a:t>67</a:t>
            </a:fld>
            <a:endParaRPr lang="en-US"/>
          </a:p>
        </p:txBody>
      </p:sp>
      <p:sp>
        <p:nvSpPr>
          <p:cNvPr id="415747" name="Rectangle 2"/>
          <p:cNvSpPr>
            <a:spLocks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r>
              <a:rPr lang="en-US" smtClean="0"/>
              <a:t>http://en.wikipedia.org/wiki/Image:Saccharin-3D-balls.png</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27CDC02C-AC80-4AF0-A09B-E41971F8443E}" type="slidenum">
              <a:rPr lang="en-US"/>
              <a:pPr/>
              <a:t>68</a:t>
            </a:fld>
            <a:endParaRPr lang="en-US"/>
          </a:p>
        </p:txBody>
      </p:sp>
      <p:sp>
        <p:nvSpPr>
          <p:cNvPr id="416771" name="Rectangle 2"/>
          <p:cNvSpPr>
            <a:spLocks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7AC1DBF0-BC8C-4494-9E17-42439C5F8F78}" type="slidenum">
              <a:rPr lang="en-US"/>
              <a:pPr/>
              <a:t>69</a:t>
            </a:fld>
            <a:endParaRPr lang="en-US"/>
          </a:p>
        </p:txBody>
      </p:sp>
      <p:sp>
        <p:nvSpPr>
          <p:cNvPr id="417795" name="Rectangle 2"/>
          <p:cNvSpPr>
            <a:spLocks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r>
              <a:rPr lang="en-US" smtClean="0"/>
              <a:t>Fleming:  biologist knew that bacteria was on everything.  Was curious about a moldy orange in his lab.  Made a microscope slide and noticed that no bacteria was on the mold.</a:t>
            </a:r>
          </a:p>
          <a:p>
            <a:pPr eaLnBrk="1" hangingPunct="1"/>
            <a:r>
              <a:rPr lang="en-US" smtClean="0"/>
              <a:t>		His CURIOSITY helped him to discover penicillin.</a:t>
            </a:r>
          </a:p>
          <a:p>
            <a:pPr eaLnBrk="1" hangingPunct="1"/>
            <a:endParaRPr lang="en-US" smtClean="0"/>
          </a:p>
          <a:p>
            <a:pPr eaLnBrk="1" hangingPunct="1"/>
            <a:r>
              <a:rPr lang="en-US" smtClean="0"/>
              <a:t>Charles Martin Hall - was determined to find a method to extract aluminum from the ore bauxite that was readily available in Earth's crust.  He succeeded!</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56C54653-5485-4AF1-BAE1-02C72136110C}" type="slidenum">
              <a:rPr lang="en-US"/>
              <a:pPr/>
              <a:t>7</a:t>
            </a:fld>
            <a:endParaRPr lang="en-US"/>
          </a:p>
        </p:txBody>
      </p:sp>
      <p:sp>
        <p:nvSpPr>
          <p:cNvPr id="354307" name="Rectangle 2"/>
          <p:cNvSpPr>
            <a:spLocks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r>
              <a:rPr lang="en-US" smtClean="0"/>
              <a:t>Science can be broken into social science (social studies, political science, psychology) and natural science.  This slides shows some of the diverse areas of natural science.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6D20B204-BE26-402A-95D1-5EF50E0B536F}" type="slidenum">
              <a:rPr lang="en-US"/>
              <a:pPr/>
              <a:t>70</a:t>
            </a:fld>
            <a:endParaRPr lang="en-US"/>
          </a:p>
        </p:txBody>
      </p:sp>
      <p:sp>
        <p:nvSpPr>
          <p:cNvPr id="418819" name="Rectangle 2"/>
          <p:cNvSpPr>
            <a:spLocks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r>
              <a:rPr lang="en-US" smtClean="0"/>
              <a:t>Charles Martin Hall (1863 - 1914) was motivated by a professor at Oberlin College who remarked that anyone discovering a cheap method of producing aluminum would become rich and famous.  </a:t>
            </a:r>
          </a:p>
          <a:p>
            <a:pPr eaLnBrk="1" hangingPunct="1"/>
            <a:r>
              <a:rPr lang="en-US" smtClean="0"/>
              <a:t>Hall's discovery, in his home laboratory within eight months of his graduation, was the foundation of the aluminum industry in the United States.</a:t>
            </a:r>
          </a:p>
          <a:p>
            <a:pPr eaLnBrk="1" hangingPunct="1"/>
            <a:endParaRPr lang="en-US" smtClean="0"/>
          </a:p>
          <a:p>
            <a:pPr eaLnBrk="1" hangingPunct="1"/>
            <a:r>
              <a:rPr lang="en-US" smtClean="0"/>
              <a:t>Paul Heroult (1863 - 1914) a student of LeChatelier's, was, like Hall, 23 years old when he discovered the same method of producing aluminum.  </a:t>
            </a:r>
          </a:p>
          <a:p>
            <a:pPr eaLnBrk="1" hangingPunct="1"/>
            <a:r>
              <a:rPr lang="en-US" smtClean="0"/>
              <a:t>Heroult's discovery was the foundation of the aluminum industry in Europe.</a:t>
            </a:r>
          </a:p>
          <a:p>
            <a:pPr eaLnBrk="1" hangingPunct="1"/>
            <a:endParaRPr lang="en-US" smtClean="0"/>
          </a:p>
          <a:p>
            <a:pPr eaLnBrk="1" hangingPunct="1"/>
            <a:r>
              <a:rPr lang="en-US" smtClean="0"/>
              <a:t>Earth's crust is ~8.3% by mass of aluminum.  This makes aluminum the third most abundant element and the most abundant metal.  </a:t>
            </a:r>
          </a:p>
          <a:p>
            <a:pPr eaLnBrk="1" hangingPunct="1"/>
            <a:r>
              <a:rPr lang="en-US" smtClean="0"/>
              <a:t>Aluminum metal was not isolated until 1825, when Hans Oersted produced it in a pure form.  </a:t>
            </a:r>
          </a:p>
          <a:p>
            <a:pPr eaLnBrk="1" hangingPunct="1"/>
            <a:r>
              <a:rPr lang="en-US" smtClean="0"/>
              <a:t>It was considered a semi-precious metal (rare and expensive) in 1884 when an aluminum cap was placed on the Washington monument.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B92D7450-36FB-449F-A43E-76F0457C3C45}" type="slidenum">
              <a:rPr lang="en-US"/>
              <a:pPr/>
              <a:t>71</a:t>
            </a:fld>
            <a:endParaRPr lang="en-US"/>
          </a:p>
        </p:txBody>
      </p:sp>
      <p:sp>
        <p:nvSpPr>
          <p:cNvPr id="419843" name="Rectangle 2"/>
          <p:cNvSpPr>
            <a:spLocks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r>
              <a:rPr lang="en-US" smtClean="0"/>
              <a:t>Robert Boyle</a:t>
            </a:r>
          </a:p>
          <a:p>
            <a:pPr eaLnBrk="1" hangingPunct="1"/>
            <a:endParaRPr lang="en-US" smtClean="0"/>
          </a:p>
          <a:p>
            <a:pPr eaLnBrk="1" hangingPunct="1"/>
            <a:r>
              <a:rPr lang="en-US" smtClean="0"/>
              <a:t>Published </a:t>
            </a:r>
            <a:r>
              <a:rPr lang="en-US" i="1" smtClean="0"/>
              <a:t>The Sceptical Chymist</a:t>
            </a:r>
            <a:r>
              <a:rPr lang="en-US" smtClean="0"/>
              <a:t> (1661)</a:t>
            </a:r>
          </a:p>
          <a:p>
            <a:pPr eaLnBrk="1" hangingPunct="1"/>
            <a:r>
              <a:rPr lang="en-US" smtClean="0"/>
              <a:t>…stated that scientific speculation was worthless unless it was supported by experimental evidence.</a:t>
            </a:r>
          </a:p>
          <a:p>
            <a:pPr eaLnBrk="1" hangingPunct="1"/>
            <a:endParaRPr lang="en-US" smtClean="0"/>
          </a:p>
          <a:p>
            <a:pPr eaLnBrk="1" hangingPunct="1"/>
            <a:r>
              <a:rPr lang="en-US" smtClean="0"/>
              <a:t>	This principle led to the development of the scientific method.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9A4B9499-094C-4592-B038-0843ED557C78}" type="slidenum">
              <a:rPr lang="en-US"/>
              <a:pPr/>
              <a:t>72</a:t>
            </a:fld>
            <a:endParaRPr lang="en-US"/>
          </a:p>
        </p:txBody>
      </p:sp>
      <p:sp>
        <p:nvSpPr>
          <p:cNvPr id="420867" name="Rectangle 2"/>
          <p:cNvSpPr>
            <a:spLocks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D7D8A738-95F9-4E70-9238-93EF8F747657}" type="slidenum">
              <a:rPr lang="en-US"/>
              <a:pPr/>
              <a:t>73</a:t>
            </a:fld>
            <a:endParaRPr lang="en-US"/>
          </a:p>
        </p:txBody>
      </p:sp>
      <p:sp>
        <p:nvSpPr>
          <p:cNvPr id="421891" name="Rectangle 2"/>
          <p:cNvSpPr>
            <a:spLocks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AA818FC9-1663-468E-95EE-24C09EFA2F8B}" type="slidenum">
              <a:rPr lang="en-US"/>
              <a:pPr/>
              <a:t>74</a:t>
            </a:fld>
            <a:endParaRPr lang="en-US"/>
          </a:p>
        </p:txBody>
      </p:sp>
      <p:sp>
        <p:nvSpPr>
          <p:cNvPr id="422915" name="Rectangle 2"/>
          <p:cNvSpPr>
            <a:spLocks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r>
              <a:rPr lang="en-US" smtClean="0"/>
              <a:t>This activity is a good model of how science is done.  All the facts are not known at one time.  As more information (data) is gathered a clearer picture (hypothesis) appears.  Sometimes, you have to throw out your original hypothesis as new information is learned.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FE68B59B-575A-4001-B548-4F72B108B16A}" type="slidenum">
              <a:rPr lang="en-US"/>
              <a:pPr/>
              <a:t>75</a:t>
            </a:fld>
            <a:endParaRPr lang="en-US"/>
          </a:p>
        </p:txBody>
      </p:sp>
      <p:sp>
        <p:nvSpPr>
          <p:cNvPr id="423939" name="Rectangle 2"/>
          <p:cNvSpPr>
            <a:spLocks noChangeArrowheads="1" noTextEdit="1"/>
          </p:cNvSpPr>
          <p:nvPr>
            <p:ph type="sldImg"/>
          </p:nvPr>
        </p:nvSpPr>
        <p:spPr>
          <a:xfrm>
            <a:off x="1150938" y="692150"/>
            <a:ext cx="4556125" cy="3416300"/>
          </a:xfrm>
          <a:ln/>
        </p:spPr>
      </p:sp>
      <p:sp>
        <p:nvSpPr>
          <p:cNvPr id="423940" name="Rectangle 3"/>
          <p:cNvSpPr>
            <a:spLocks noGrp="1" noChangeArrowheads="1"/>
          </p:cNvSpPr>
          <p:nvPr>
            <p:ph type="body" idx="1"/>
          </p:nvPr>
        </p:nvSpPr>
        <p:spPr>
          <a:noFill/>
          <a:ln/>
        </p:spPr>
        <p:txBody>
          <a:bodyPr/>
          <a:lstStyle/>
          <a:p>
            <a:pPr eaLnBrk="1" hangingPunct="1"/>
            <a:r>
              <a:rPr lang="en-US" smtClean="0"/>
              <a:t>http://www.lakewoodconferences.com/direct/dbimage/50200984/Radio_Controlled_Airplane.jpg</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C5B147EE-7366-4BC2-A087-C25A3BA61DE5}" type="slidenum">
              <a:rPr lang="en-US"/>
              <a:pPr/>
              <a:t>76</a:t>
            </a:fld>
            <a:endParaRPr lang="en-US"/>
          </a:p>
        </p:txBody>
      </p:sp>
      <p:sp>
        <p:nvSpPr>
          <p:cNvPr id="424963" name="Rectangle 2"/>
          <p:cNvSpPr>
            <a:spLocks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r>
              <a:rPr lang="en-US" b="1" smtClean="0"/>
              <a:t>Video 04: Modeling the Unseen</a:t>
            </a:r>
            <a:r>
              <a:rPr lang="en-US" smtClean="0"/>
              <a:t/>
            </a:r>
            <a:br>
              <a:rPr lang="en-US" smtClean="0"/>
            </a:br>
            <a:r>
              <a:rPr lang="en-US" smtClean="0"/>
              <a:t>Models are used to explain phenomena that are beyond the realm of ordinary perception. (added 2006/10/08)</a:t>
            </a:r>
            <a:br>
              <a:rPr lang="en-US" smtClean="0"/>
            </a:br>
            <a:r>
              <a:rPr lang="en-US" smtClean="0"/>
              <a:t>World of Chemistry </a:t>
            </a:r>
            <a:r>
              <a:rPr lang="en-US" b="1" smtClean="0"/>
              <a:t>&gt;</a:t>
            </a:r>
            <a:r>
              <a:rPr lang="en-US" smtClean="0"/>
              <a:t> http://www.learner.org/vod/vod_window.html?pid=796</a:t>
            </a:r>
          </a:p>
          <a:p>
            <a:pPr eaLnBrk="1" hangingPunct="1"/>
            <a:endParaRPr lang="en-US" smtClean="0"/>
          </a:p>
          <a:p>
            <a:pPr eaLnBrk="1" hangingPunct="1"/>
            <a:r>
              <a:rPr lang="en-US" smtClean="0">
                <a:solidFill>
                  <a:srgbClr val="000000"/>
                </a:solidFill>
              </a:rPr>
              <a:t>Journey through the exciting world of chemistry with Nobel laureate Roald Hoffman as your guide.  </a:t>
            </a:r>
          </a:p>
          <a:p>
            <a:pPr eaLnBrk="1" hangingPunct="1"/>
            <a:r>
              <a:rPr lang="en-US" smtClean="0">
                <a:solidFill>
                  <a:srgbClr val="000000"/>
                </a:solidFill>
              </a:rPr>
              <a:t>The foundations of chemical structures and their behavior are explored through computer animation, </a:t>
            </a:r>
          </a:p>
          <a:p>
            <a:pPr eaLnBrk="1" hangingPunct="1"/>
            <a:r>
              <a:rPr lang="en-US" smtClean="0">
                <a:solidFill>
                  <a:srgbClr val="000000"/>
                </a:solidFill>
              </a:rPr>
              <a:t>demonstrations, and on-site footage at working industrial and research labs.  Distinguished scientists </a:t>
            </a:r>
          </a:p>
          <a:p>
            <a:pPr eaLnBrk="1" hangingPunct="1"/>
            <a:r>
              <a:rPr lang="en-US" smtClean="0">
                <a:solidFill>
                  <a:srgbClr val="000000"/>
                </a:solidFill>
              </a:rPr>
              <a:t>discuss yesterday’s breakthroughs and today’s challenged.  </a:t>
            </a:r>
          </a:p>
          <a:p>
            <a:pPr eaLnBrk="1" hangingPunct="1"/>
            <a:r>
              <a:rPr lang="en-US" smtClean="0">
                <a:solidFill>
                  <a:srgbClr val="000000"/>
                </a:solidFill>
              </a:rPr>
              <a:t> </a:t>
            </a:r>
          </a:p>
          <a:p>
            <a:pPr eaLnBrk="1" hangingPunct="1"/>
            <a:r>
              <a:rPr lang="en-US" smtClean="0">
                <a:solidFill>
                  <a:srgbClr val="000000"/>
                </a:solidFill>
              </a:rPr>
              <a:t>Produced by the University of Maryland and the Educational Film Center.  </a:t>
            </a:r>
          </a:p>
          <a:p>
            <a:pPr eaLnBrk="1" hangingPunct="1"/>
            <a:r>
              <a:rPr lang="en-US" smtClean="0">
                <a:solidFill>
                  <a:srgbClr val="000000"/>
                </a:solidFill>
              </a:rPr>
              <a:t>Released on cassette:  Fall 1989     The Annenberg/ / CPB Collection  1-800-LEARNER</a:t>
            </a:r>
          </a:p>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53A5B32A-25EF-4D3A-AD5B-378E6039F57B}" type="slidenum">
              <a:rPr lang="en-US"/>
              <a:pPr/>
              <a:t>77</a:t>
            </a:fld>
            <a:endParaRPr lang="en-US"/>
          </a:p>
        </p:txBody>
      </p:sp>
      <p:sp>
        <p:nvSpPr>
          <p:cNvPr id="425987" name="Rectangle 2"/>
          <p:cNvSpPr>
            <a:spLocks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DF00851C-F314-4663-BA9F-2D78493A0FEA}" type="slidenum">
              <a:rPr lang="en-US"/>
              <a:pPr/>
              <a:t>78</a:t>
            </a:fld>
            <a:endParaRPr lang="en-US"/>
          </a:p>
        </p:txBody>
      </p:sp>
      <p:sp>
        <p:nvSpPr>
          <p:cNvPr id="427011" name="Rectangle 2"/>
          <p:cNvSpPr>
            <a:spLocks noChangeArrowheads="1" noTextEdit="1"/>
          </p:cNvSpPr>
          <p:nvPr>
            <p:ph type="sldImg"/>
          </p:nvPr>
        </p:nvSpPr>
        <p:spPr>
          <a:ln/>
        </p:spPr>
      </p:sp>
      <p:sp>
        <p:nvSpPr>
          <p:cNvPr id="427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FF0DCB6-9C8D-4BDD-B181-6A7D90BBF70F}" type="slidenum">
              <a:rPr lang="en-US"/>
              <a:pPr/>
              <a:t>79</a:t>
            </a:fld>
            <a:endParaRPr lang="en-US"/>
          </a:p>
        </p:txBody>
      </p:sp>
      <p:sp>
        <p:nvSpPr>
          <p:cNvPr id="428035" name="Rectangle 2"/>
          <p:cNvSpPr>
            <a:spLocks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r>
              <a:rPr lang="en-US" smtClean="0"/>
              <a:t>Robert Boyle</a:t>
            </a:r>
          </a:p>
          <a:p>
            <a:pPr eaLnBrk="1" hangingPunct="1"/>
            <a:r>
              <a:rPr lang="en-US" smtClean="0"/>
              <a:t>Published </a:t>
            </a:r>
            <a:r>
              <a:rPr lang="en-US" i="1" smtClean="0"/>
              <a:t>The Sceptical Chymist</a:t>
            </a:r>
            <a:r>
              <a:rPr lang="en-US" smtClean="0"/>
              <a:t> (1661)</a:t>
            </a:r>
          </a:p>
          <a:p>
            <a:pPr eaLnBrk="1" hangingPunct="1"/>
            <a:r>
              <a:rPr lang="en-US" smtClean="0"/>
              <a:t>…stated that scientific speculation was worthless unless it was supported by experimental evidence.</a:t>
            </a:r>
          </a:p>
          <a:p>
            <a:pPr eaLnBrk="1" hangingPunct="1"/>
            <a:r>
              <a:rPr lang="en-US" smtClean="0"/>
              <a:t>This principle led to the development of the scientific method.</a:t>
            </a:r>
          </a:p>
          <a:p>
            <a:pPr eaLnBrk="1" hangingPunct="1"/>
            <a:endParaRPr lang="en-US" smtClean="0"/>
          </a:p>
          <a:p>
            <a:pPr eaLnBrk="1" hangingPunct="1"/>
            <a:r>
              <a:rPr lang="en-US" b="1" smtClean="0"/>
              <a:t>ROBERT BOYLE: MIGHTY CHEMIST</a:t>
            </a:r>
          </a:p>
          <a:p>
            <a:pPr eaLnBrk="1" hangingPunct="1"/>
            <a:r>
              <a:rPr lang="en-US" smtClean="0"/>
              <a:t>Among the many contenders for the title of "</a:t>
            </a:r>
            <a:r>
              <a:rPr lang="en-US" b="1" smtClean="0"/>
              <a:t>Father of Modern Chemistry</a:t>
            </a:r>
            <a:r>
              <a:rPr lang="en-US" smtClean="0"/>
              <a:t>" is Robert Boyle (January 25, 1627 - December 30, 1691). Boyle was the first prominent scientist to perform controlled experiments and to publish his work with elaborate details concerning procedure, apparatus and observations. He assembled what we would today call a "research group", developed a key piece of apparatus - the vacuum pump, was instrumental in founding the Royal Society, and deserves at least partial credit for the famous gas law which bears his name. Boyle was born in Ireland. As the youngest of fourteen children of the wealthiest man in the British Isles, Boyle's opportunities were almost unlimited. However, while still in adolescence, he chose the pseudonym </a:t>
            </a:r>
            <a:r>
              <a:rPr lang="en-US" i="1" smtClean="0"/>
              <a:t>Philaretus</a:t>
            </a:r>
            <a:r>
              <a:rPr lang="en-US" smtClean="0"/>
              <a:t> (Lover of Truth) and a life of scientific inquiry seemed almost inevitable. He was educated in the finest possible manner of this day, first studying at Eton and later traveling the Continent with a tutor and his older brother Francis. He learned philosophy, religion, languages, mathematics, and - perhaps most significantly - the new physics of Bacon, Descartes, and Galileo. The physical scientists and their new theories concerning air and vacuum, the movement of planets, and the circulation of blood were to sway his thinking much more than the alchemists. </a:t>
            </a:r>
          </a:p>
          <a:p>
            <a:pPr eaLnBrk="1" hangingPunct="1"/>
            <a:r>
              <a:rPr lang="en-US" smtClean="0"/>
              <a:t>Boyle published copiously on topics ranging across several fields of science, philosophy, and theology. His first major scientific report, </a:t>
            </a:r>
            <a:r>
              <a:rPr lang="en-US" i="1" smtClean="0"/>
              <a:t>The Spring and Weight of the Air</a:t>
            </a:r>
            <a:r>
              <a:rPr lang="en-US" smtClean="0"/>
              <a:t>, was published in 1660 and described experiments using a new vacuum pump of his design. Previous pumps, invented by von Guericke (of Magdeburg hemisphere fame), required the strenuous efforts of two men and provided dubious results. Boyle's pump could be operated easily and efficiently by one man. With it Boyle demonstrated that the sound of a bell in the receiver (a thirty quart vacuum chamber) faded as the air was removed, proving that air was necessary for the transmission of sound. In further experiments, he also proved that air was necessary for life and for a candle flame. Boyle felt that his experiments confirmed a mechanical view of nature as opposed to the Aristotelian, non-empirical approach to science. Today we are so accustomed to empirical science that we have difficulty understanding how one could attempt scientific work using only logic. Boyle's empiricism established him as a founder of the modern scientific method and his arguments were so persuasive as to win many important converts, most notably Isaac Newton. </a:t>
            </a:r>
          </a:p>
          <a:p>
            <a:pPr eaLnBrk="1" hangingPunct="1"/>
            <a:r>
              <a:rPr lang="en-US" smtClean="0"/>
              <a:t>The second edition of </a:t>
            </a:r>
            <a:r>
              <a:rPr lang="en-US" i="1" smtClean="0"/>
              <a:t>The Spring and Weight of the Air</a:t>
            </a:r>
            <a:r>
              <a:rPr lang="en-US" smtClean="0"/>
              <a:t>, published in 1662, contained the pressure - volume inverse relationship which is familiar to every chemistry student as </a:t>
            </a:r>
            <a:r>
              <a:rPr lang="en-US" b="1" smtClean="0"/>
              <a:t>Boyle's Law</a:t>
            </a:r>
            <a:r>
              <a:rPr lang="en-US" smtClean="0"/>
              <a:t>. In performing the experiments which led to this generalization, Boyle used mercury in a J-tube and made measurements of the volume of the trapped gas at pressures both higher and lower than normal atmospheric pressure. There is some controversy in naming the relationship after Boyle since much of the work was actually performed by his assistant Robert Hooke, however, the experimental concept originated with Boyle. Furthermore, Boyle was dedicated to the idea of experimental proof of theories while Hooke felt that theories should appeal to reason. </a:t>
            </a:r>
          </a:p>
          <a:p>
            <a:pPr eaLnBrk="1" hangingPunct="1"/>
            <a:r>
              <a:rPr lang="en-US" smtClean="0"/>
              <a:t>Boyle's best known contribution to scientific knowledge is the 1661 publication of </a:t>
            </a:r>
            <a:r>
              <a:rPr lang="en-US" i="1" smtClean="0"/>
              <a:t>The Sceptical Chymist</a:t>
            </a:r>
            <a:r>
              <a:rPr lang="en-US" smtClean="0"/>
              <a:t> in which he discusses the idea of an element. Aristotelian science held that elements were not just the simplest of all substances but were also necessary ingredients of all bodies, i.e., if water is an element then all bodies must contain at least a small amount of water. Boyle's idea of an element was somewhat vague and certainly not "modern" in the 20th century sense. But he presented persuasive experimental evidence that most of the commonly accepted elements (fire, water, salt, mercury, etc) did not meet both of the Aristotelian criteria. </a:t>
            </a:r>
          </a:p>
          <a:p>
            <a:pPr eaLnBrk="1" hangingPunct="1"/>
            <a:r>
              <a:rPr lang="en-US" smtClean="0"/>
              <a:t>In </a:t>
            </a:r>
            <a:r>
              <a:rPr lang="en-US" i="1" smtClean="0"/>
              <a:t>The Sceptical Chymist</a:t>
            </a:r>
            <a:r>
              <a:rPr lang="en-US" smtClean="0"/>
              <a:t> , Boyle makes a clear break with the alchemists' tradition of secrecy with his conviction and insistence on publishing in great experimental detail. It is noteworthy that Boyle was among the first to publish the details of his work, including unsuccessful experiments, but Boyle was never able to abandon the beliefs of alchemy. He believed in transmutation of the elements and in 1676, he reported to the Royal Society on his attempts to change quicksilver into gold. He believed that he was near success in this endeavor. </a:t>
            </a:r>
          </a:p>
          <a:p>
            <a:pPr eaLnBrk="1" hangingPunct="1"/>
            <a:r>
              <a:rPr lang="en-US" smtClean="0"/>
              <a:t>In 1654, Boyle had joined a small group of the most influential English scientists, mathematicians, philosophers and physicians who had been meeting weekly in London and in Oxford since 1645. In 1662 the group was chartered as the Royal Society which exists today as the oldest continuous scientific society in the world. The motto of this prestigious organization, "Nullius in Verba" means "nothing in words", i.e., all science should be experimentally based. In 1680, Robert Boyle was elected president of the Royal Society, but declined the honor because the required oath violated his religious principles. </a:t>
            </a:r>
          </a:p>
          <a:p>
            <a:pPr eaLnBrk="1" hangingPunct="1"/>
            <a:r>
              <a:rPr lang="en-US" smtClean="0"/>
              <a:t>The first use of the term "chemical analysis" is attributed to Boyle who used it in the same sense that we understand it today. He performed assays on gold and silver, tested for copper with ammonia, tested for salt in water with silver nitrate, and devised a thirty item test for mineral water analysis. In addition, he observed that all acids turned a particular vegetable indicator from blue to red and all alkalis turned the indicator green. He found that some substances did not change the color of the indicator and concluded that these were neutral. He thus provided an operational method of classifying substances. </a:t>
            </a:r>
          </a:p>
          <a:p>
            <a:pPr eaLnBrk="1" hangingPunct="1"/>
            <a:r>
              <a:rPr lang="en-US" smtClean="0"/>
              <a:t>Boyle never married and from the age of 41 lived with his sister Katherine, Lady Ranelagh. He was a shy man with deep religious convictions. He had been a pious youth spending some years in the care of the village parson, Mr. W. Douch. Then at the age of 13, during a violent thunderstorm, he experienced a religious conversion not unlike that of St. Paul. Although an ardent defender of the Anglican Church, he was tolerant of the religious views of others and in later years became particularly sympathetic to the Dissenters. He was offered a position in the clergy but felt a stronger commitment to science. He saw no conflict between the two. He wrote widely on religious themes and gave financial support to his his friend Edward Pococke to translate the New Testament into Malayan. He left a large portion of his considerable estate to charitable organizations. </a:t>
            </a:r>
          </a:p>
          <a:p>
            <a:pPr eaLnBrk="1" hangingPunct="1"/>
            <a:r>
              <a:rPr lang="en-US" smtClean="0"/>
              <a:t>Robert Boyle died in London on December 30, 1691. He was buried in the Church of Saint-Martin-in-the-Fields next to his sister. Later the church was demolished and no record was made as to where his remains were moved. </a:t>
            </a:r>
          </a:p>
          <a:p>
            <a:pPr eaLnBrk="1" hangingPunct="1"/>
            <a:r>
              <a:rPr lang="en-US" smtClean="0"/>
              <a:t>Typically, Robert Boyle is remembered solely for </a:t>
            </a:r>
            <a:r>
              <a:rPr lang="en-US" b="1" smtClean="0"/>
              <a:t>Boyle's Law</a:t>
            </a:r>
            <a:r>
              <a:rPr lang="en-US" smtClean="0"/>
              <a:t>. It is clear that he contributed much more to the development of modern chemical thought. Robert Boyle has been deservedly called "a Mighty Chemist". </a:t>
            </a:r>
            <a:endParaRPr lang="en-US" b="1" smtClean="0"/>
          </a:p>
          <a:p>
            <a:pPr eaLnBrk="1" hangingPunct="1"/>
            <a:r>
              <a:rPr lang="en-US" b="1" smtClean="0"/>
              <a:t>Bibliography</a:t>
            </a:r>
          </a:p>
          <a:p>
            <a:pPr eaLnBrk="1" hangingPunct="1"/>
            <a:r>
              <a:rPr lang="en-US" i="1" smtClean="0"/>
              <a:t>Dictionary of Scientific Biography</a:t>
            </a:r>
            <a:r>
              <a:rPr lang="en-US" smtClean="0"/>
              <a:t>, Charles Coulston Gillispie, editor-in-chief, NY Scribner, 1970 D. Thorburn Burns, "Robert Boyle (1627-1691): A Foundation Stone of Analytical Chemistry in the British Isles, Part I. Life and Thought",</a:t>
            </a:r>
            <a:r>
              <a:rPr lang="en-US" i="1" smtClean="0"/>
              <a:t> Anal. Proc.</a:t>
            </a:r>
            <a:r>
              <a:rPr lang="en-US" smtClean="0"/>
              <a:t>, </a:t>
            </a:r>
            <a:r>
              <a:rPr lang="en-US" b="1" smtClean="0"/>
              <a:t>1982</a:t>
            </a:r>
            <a:r>
              <a:rPr lang="en-US" smtClean="0"/>
              <a:t>, 19, 222 - 233 </a:t>
            </a:r>
          </a:p>
          <a:p>
            <a:pPr eaLnBrk="1" hangingPunct="1"/>
            <a:r>
              <a:rPr lang="en-US" smtClean="0"/>
              <a:t>D. Thorburn Burns, "Robert Boyle (1627-1691): A Foundation Stone of Analytical Chemistry in the British Isles, Part II. Literary Style, Specific Contributions to the Principles and Practice of Analytical Chemical Science", </a:t>
            </a:r>
            <a:r>
              <a:rPr lang="en-US" i="1" smtClean="0"/>
              <a:t>Anal. Proc.</a:t>
            </a:r>
            <a:r>
              <a:rPr lang="en-US" smtClean="0"/>
              <a:t>, </a:t>
            </a:r>
            <a:r>
              <a:rPr lang="en-US" b="1" smtClean="0"/>
              <a:t>1982</a:t>
            </a:r>
            <a:r>
              <a:rPr lang="en-US" smtClean="0"/>
              <a:t>, 19,, 288 - 295 </a:t>
            </a:r>
          </a:p>
          <a:p>
            <a:pPr eaLnBrk="1" hangingPunct="1"/>
            <a:r>
              <a:rPr lang="en-US" smtClean="0"/>
              <a:t>Marie Boas Hall, "Robert Boyle",</a:t>
            </a:r>
            <a:r>
              <a:rPr lang="en-US" i="1" smtClean="0"/>
              <a:t> Scientific American</a:t>
            </a:r>
            <a:r>
              <a:rPr lang="en-US" smtClean="0"/>
              <a:t>, </a:t>
            </a:r>
            <a:r>
              <a:rPr lang="en-US" b="1" smtClean="0"/>
              <a:t>1967</a:t>
            </a:r>
            <a:r>
              <a:rPr lang="en-US" smtClean="0"/>
              <a:t>, August, 96 - 102 </a:t>
            </a:r>
          </a:p>
          <a:p>
            <a:pPr eaLnBrk="1" hangingPunct="1"/>
            <a:r>
              <a:rPr lang="en-US" smtClean="0"/>
              <a:t>More, L. T., </a:t>
            </a:r>
            <a:r>
              <a:rPr lang="en-US" i="1" smtClean="0"/>
              <a:t>The Life and Works of the Honourable Robert Boyle</a:t>
            </a:r>
            <a:r>
              <a:rPr lang="en-US" smtClean="0"/>
              <a:t>, Oxford University Press, London, 1944</a:t>
            </a:r>
            <a:br>
              <a:rPr lang="en-US" smtClean="0"/>
            </a:br>
            <a:endParaRPr lang="en-US" smtClean="0"/>
          </a:p>
          <a:p>
            <a:pPr eaLnBrk="1" hangingPunct="1"/>
            <a:r>
              <a:rPr lang="en-US" smtClean="0"/>
              <a:t>http://www.woodrow.org/teachers/chemistry/institutes/1992/Boyle.html</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7137EB21-A856-454E-9BCC-853EBBC9ED86}" type="slidenum">
              <a:rPr lang="en-US"/>
              <a:pPr/>
              <a:t>8</a:t>
            </a:fld>
            <a:endParaRPr lang="en-US"/>
          </a:p>
        </p:txBody>
      </p:sp>
      <p:sp>
        <p:nvSpPr>
          <p:cNvPr id="355331" name="Rectangle 2"/>
          <p:cNvSpPr>
            <a:spLocks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pPr marL="228600" indent="-228600" eaLnBrk="1" hangingPunct="1"/>
            <a:r>
              <a:rPr lang="en-US" smtClean="0"/>
              <a:t>Click on a selected topic to see the slides for that section of this unit titled 'Introduction to Chemistry‘</a:t>
            </a:r>
          </a:p>
          <a:p>
            <a:pPr marL="228600" indent="-228600" eaLnBrk="1" hangingPunct="1"/>
            <a:endParaRPr lang="en-US" smtClean="0"/>
          </a:p>
          <a:p>
            <a:pPr marL="228600" indent="-228600" eaLnBrk="1" hangingPunct="1"/>
            <a:r>
              <a:rPr lang="en-US" b="1" smtClean="0"/>
              <a:t>What you should learn:</a:t>
            </a:r>
          </a:p>
          <a:p>
            <a:pPr marL="228600" indent="-228600" eaLnBrk="1" hangingPunct="1"/>
            <a:r>
              <a:rPr lang="en-US" smtClean="0"/>
              <a:t>	How do we know what is true? </a:t>
            </a:r>
          </a:p>
          <a:p>
            <a:pPr marL="228600" indent="-228600" eaLnBrk="1" hangingPunct="1"/>
            <a:r>
              <a:rPr lang="en-US" smtClean="0"/>
              <a:t>	What does it mean to be "clinically proven"? </a:t>
            </a:r>
          </a:p>
          <a:p>
            <a:pPr marL="228600" indent="-228600" eaLnBrk="1" hangingPunct="1"/>
            <a:r>
              <a:rPr lang="en-US" smtClean="0"/>
              <a:t>	How do we avoid lab hazards? </a:t>
            </a:r>
          </a:p>
          <a:p>
            <a:pPr marL="228600" indent="-228600" eaLnBrk="1" hangingPunct="1"/>
            <a:r>
              <a:rPr lang="en-US" smtClean="0"/>
              <a:t>	What do we do if there's an emergency in the lab? </a:t>
            </a:r>
          </a:p>
          <a:p>
            <a:pPr marL="228600" indent="-228600" eaLnBrk="1" hangingPunct="1"/>
            <a:endParaRPr lang="en-US" smtClean="0"/>
          </a:p>
          <a:p>
            <a:pPr marL="228600" indent="-228600" eaLnBrk="1" hangingPunct="1"/>
            <a:r>
              <a:rPr lang="en-US" b="1" smtClean="0"/>
              <a:t>More Specifically...:</a:t>
            </a:r>
          </a:p>
          <a:p>
            <a:pPr marL="228600" indent="-228600" eaLnBrk="1" hangingPunct="1"/>
            <a:r>
              <a:rPr lang="en-US" b="1" smtClean="0"/>
              <a:t>Experiment Design</a:t>
            </a:r>
            <a:r>
              <a:rPr lang="en-US" smtClean="0"/>
              <a:t>  </a:t>
            </a:r>
          </a:p>
          <a:p>
            <a:pPr marL="685800" lvl="1" indent="-228600" eaLnBrk="1" hangingPunct="1"/>
            <a:r>
              <a:rPr lang="en-US" smtClean="0"/>
              <a:t>Identify the following variables in an experiment </a:t>
            </a:r>
          </a:p>
          <a:p>
            <a:pPr marL="1143000" lvl="2" indent="-228600" eaLnBrk="1" hangingPunct="1"/>
            <a:r>
              <a:rPr lang="en-US" smtClean="0"/>
              <a:t>a. Independent (manipulated) </a:t>
            </a:r>
          </a:p>
          <a:p>
            <a:pPr marL="1143000" lvl="2" indent="-228600" eaLnBrk="1" hangingPunct="1"/>
            <a:r>
              <a:rPr lang="en-US" smtClean="0"/>
              <a:t>b. Dependent (measured) </a:t>
            </a:r>
          </a:p>
          <a:p>
            <a:pPr marL="1143000" lvl="2" indent="-228600" eaLnBrk="1" hangingPunct="1"/>
            <a:r>
              <a:rPr lang="en-US" smtClean="0"/>
              <a:t>c. Controlled (constant) </a:t>
            </a:r>
          </a:p>
          <a:p>
            <a:pPr marL="685800" lvl="1" indent="-228600" eaLnBrk="1" hangingPunct="1"/>
            <a:r>
              <a:rPr lang="en-US" smtClean="0"/>
              <a:t>Design and perform experiments to test predictions </a:t>
            </a:r>
          </a:p>
          <a:p>
            <a:pPr marL="1143000" lvl="2" indent="-228600" eaLnBrk="1" hangingPunct="1"/>
            <a:r>
              <a:rPr lang="en-US" smtClean="0"/>
              <a:t>a. A hypothesis that is based on observation and research </a:t>
            </a:r>
          </a:p>
          <a:p>
            <a:pPr marL="1143000" lvl="2" indent="-228600" eaLnBrk="1" hangingPunct="1"/>
            <a:r>
              <a:rPr lang="en-US" smtClean="0"/>
              <a:t>b. Detailed Procedure </a:t>
            </a:r>
          </a:p>
          <a:p>
            <a:pPr marL="1143000" lvl="2" indent="-228600" eaLnBrk="1" hangingPunct="1"/>
            <a:r>
              <a:rPr lang="en-US" smtClean="0"/>
              <a:t>c. Controlled trial </a:t>
            </a:r>
          </a:p>
          <a:p>
            <a:pPr marL="1143000" lvl="2" indent="-228600" eaLnBrk="1" hangingPunct="1"/>
            <a:r>
              <a:rPr lang="en-US" smtClean="0"/>
              <a:t>d. Repeated trials </a:t>
            </a:r>
          </a:p>
          <a:p>
            <a:pPr marL="1143000" lvl="2" indent="-228600" eaLnBrk="1" hangingPunct="1"/>
            <a:r>
              <a:rPr lang="en-US" smtClean="0"/>
              <a:t>e. Identified variables and methods of measurement </a:t>
            </a:r>
          </a:p>
          <a:p>
            <a:pPr marL="685800" lvl="1" indent="-228600" eaLnBrk="1" hangingPunct="1"/>
            <a:r>
              <a:rPr lang="en-US" smtClean="0"/>
              <a:t>Demonstrate precision (reproducibility) in measurement through the use of repeated trials </a:t>
            </a:r>
          </a:p>
          <a:p>
            <a:pPr marL="685800" lvl="1" indent="-228600" eaLnBrk="1" hangingPunct="1"/>
            <a:endParaRPr lang="en-US" smtClean="0"/>
          </a:p>
          <a:p>
            <a:pPr marL="228600" indent="-228600" eaLnBrk="1" hangingPunct="1"/>
            <a:r>
              <a:rPr lang="en-US" b="1" smtClean="0"/>
              <a:t>Data Measurement and Manipulation</a:t>
            </a:r>
            <a:r>
              <a:rPr lang="en-US" smtClean="0"/>
              <a:t>  </a:t>
            </a:r>
          </a:p>
          <a:p>
            <a:pPr marL="685800" lvl="1" indent="-228600" eaLnBrk="1" hangingPunct="1">
              <a:buFontTx/>
              <a:buChar char="•"/>
            </a:pPr>
            <a:r>
              <a:rPr lang="en-US" smtClean="0"/>
              <a:t>Select appropriate systems of measurement </a:t>
            </a:r>
          </a:p>
          <a:p>
            <a:pPr marL="685800" lvl="1" indent="-228600" eaLnBrk="1" hangingPunct="1">
              <a:buFontTx/>
              <a:buChar char="•"/>
            </a:pPr>
            <a:r>
              <a:rPr lang="en-US" smtClean="0"/>
              <a:t>Classify measurements as accurate and/or precise. </a:t>
            </a:r>
          </a:p>
          <a:p>
            <a:pPr marL="685800" lvl="1" indent="-228600" eaLnBrk="1" hangingPunct="1">
              <a:buFontTx/>
              <a:buChar char="•"/>
            </a:pPr>
            <a:r>
              <a:rPr lang="en-US" smtClean="0"/>
              <a:t>Use dimension analysis to convert quantities from one metric unit to another, and also between metric and English units. </a:t>
            </a:r>
          </a:p>
          <a:p>
            <a:pPr marL="685800" lvl="1" indent="-228600" eaLnBrk="1" hangingPunct="1">
              <a:buFontTx/>
              <a:buChar char="•"/>
            </a:pPr>
            <a:r>
              <a:rPr lang="en-US" smtClean="0"/>
              <a:t>Determine the mean of a set of measurements </a:t>
            </a:r>
          </a:p>
          <a:p>
            <a:pPr marL="685800" lvl="1" indent="-228600" eaLnBrk="1" hangingPunct="1">
              <a:buFontTx/>
              <a:buChar char="•"/>
            </a:pPr>
            <a:r>
              <a:rPr lang="en-US" smtClean="0"/>
              <a:t>Use SI system of measurement </a:t>
            </a:r>
          </a:p>
          <a:p>
            <a:pPr marL="1143000" lvl="2" indent="-228600" eaLnBrk="1" hangingPunct="1"/>
            <a:r>
              <a:rPr lang="en-US" smtClean="0"/>
              <a:t>a. Identify the base units of the SI system including: seconds, grams, meters </a:t>
            </a:r>
          </a:p>
          <a:p>
            <a:pPr marL="1143000" lvl="2" indent="-228600" eaLnBrk="1" hangingPunct="1"/>
            <a:r>
              <a:rPr lang="en-US" smtClean="0"/>
              <a:t>b. know most frequently used SI prefixes and their values (milli-, centi-, deci-, kilo-). </a:t>
            </a:r>
          </a:p>
          <a:p>
            <a:pPr marL="685800" lvl="1" indent="-228600" eaLnBrk="1" hangingPunct="1">
              <a:buFontTx/>
              <a:buChar char="•"/>
            </a:pPr>
            <a:r>
              <a:rPr lang="en-US" smtClean="0"/>
              <a:t>Identify derived quantities and give the corresponding combination of base units. </a:t>
            </a:r>
          </a:p>
          <a:p>
            <a:pPr marL="685800" lvl="1" indent="-228600" eaLnBrk="1" hangingPunct="1">
              <a:buFontTx/>
              <a:buChar char="•"/>
            </a:pPr>
            <a:r>
              <a:rPr lang="en-US" smtClean="0"/>
              <a:t>Read a measurement from a graduated scale, stating measured digits plus the estimated digit. </a:t>
            </a:r>
          </a:p>
          <a:p>
            <a:pPr marL="685800" lvl="1" indent="-228600" eaLnBrk="1" hangingPunct="1">
              <a:buFontTx/>
              <a:buChar char="•"/>
            </a:pPr>
            <a:r>
              <a:rPr lang="en-US" smtClean="0"/>
              <a:t>Report the degree of uncertainty of a measurement </a:t>
            </a:r>
          </a:p>
          <a:p>
            <a:pPr marL="685800" lvl="1" indent="-228600" eaLnBrk="1" hangingPunct="1">
              <a:buFontTx/>
              <a:buChar char="•"/>
            </a:pPr>
            <a:r>
              <a:rPr lang="en-US" smtClean="0"/>
              <a:t>Determine the significant digits in a recorded measurement, and carry out mathematical operations using these measurements with answers rounded off to the correct number of significant digits. </a:t>
            </a:r>
          </a:p>
          <a:p>
            <a:pPr marL="685800" lvl="1" indent="-228600" eaLnBrk="1" hangingPunct="1">
              <a:buFontTx/>
              <a:buChar char="•"/>
            </a:pPr>
            <a:r>
              <a:rPr lang="en-US" smtClean="0"/>
              <a:t>Report very large and very small numbers in scientific notation </a:t>
            </a:r>
          </a:p>
          <a:p>
            <a:pPr marL="685800" lvl="1" indent="-228600" eaLnBrk="1" hangingPunct="1">
              <a:buFontTx/>
              <a:buChar char="•"/>
            </a:pPr>
            <a:r>
              <a:rPr lang="en-US" smtClean="0"/>
              <a:t>Perform mathematical operations on numbers in scientific notation </a:t>
            </a:r>
          </a:p>
          <a:p>
            <a:pPr marL="685800" lvl="1" indent="-228600" eaLnBrk="1" hangingPunct="1">
              <a:buFontTx/>
              <a:buChar char="•"/>
            </a:pPr>
            <a:r>
              <a:rPr lang="en-US" smtClean="0"/>
              <a:t>Use data collected to calculate percent error. </a:t>
            </a:r>
          </a:p>
          <a:p>
            <a:pPr marL="685800" lvl="1" indent="-228600" eaLnBrk="1" hangingPunct="1"/>
            <a:endParaRPr lang="en-US" smtClean="0"/>
          </a:p>
          <a:p>
            <a:pPr marL="228600" indent="-228600" eaLnBrk="1" hangingPunct="1"/>
            <a:r>
              <a:rPr lang="en-US" b="1" smtClean="0"/>
              <a:t>Lab Safety and Techniques</a:t>
            </a:r>
            <a:r>
              <a:rPr lang="en-US" smtClean="0"/>
              <a:t> </a:t>
            </a:r>
          </a:p>
          <a:p>
            <a:pPr marL="685800" lvl="1" indent="-228600" eaLnBrk="1" hangingPunct="1">
              <a:buFontTx/>
              <a:buChar char="•"/>
            </a:pPr>
            <a:r>
              <a:rPr lang="en-US" smtClean="0"/>
              <a:t>Identify, locate, and know how to use laboratory safety equipment including aprons, goggles, gloves, fire extinguishers, fire blanket, safety shower, eye wash, broken glass container, and fume hood. </a:t>
            </a:r>
          </a:p>
          <a:p>
            <a:pPr marL="685800" lvl="1" indent="-228600" eaLnBrk="1" hangingPunct="1">
              <a:buFontTx/>
              <a:buChar char="•"/>
            </a:pPr>
            <a:r>
              <a:rPr lang="en-US" smtClean="0"/>
              <a:t>Decide which safety and emergency procedures to follow in case of particular accidents including fires and hazardous material spills. </a:t>
            </a:r>
          </a:p>
          <a:p>
            <a:pPr marL="685800" lvl="1" indent="-228600" eaLnBrk="1" hangingPunct="1">
              <a:buFontTx/>
              <a:buChar char="•"/>
            </a:pPr>
            <a:r>
              <a:rPr lang="en-US" smtClean="0"/>
              <a:t>Demonstrate the following basic lab techniques: using analytical balance (tare), obtaining chemicals without contamination, filtering, decanting, using chromatography, lighting gas burners. </a:t>
            </a:r>
          </a:p>
          <a:p>
            <a:pPr marL="685800" lvl="1" indent="-228600" eaLnBrk="1" hangingPunct="1">
              <a:buFontTx/>
              <a:buChar char="•"/>
            </a:pPr>
            <a:r>
              <a:rPr lang="en-US" smtClean="0"/>
              <a:t>Identify basic laboratory equipment including beaker, flask, graduated cylinder, test tube, test tube rack, test tube holder, ring stand, wire gauze, clay triangle, crucible with lid, evaporation dish, watch glass, wash bottle, and dropping pipette. </a:t>
            </a:r>
          </a:p>
          <a:p>
            <a:pPr marL="685800" lvl="1" indent="-228600" eaLnBrk="1" hangingPunct="1">
              <a:buFontTx/>
              <a:buChar char="•"/>
            </a:pPr>
            <a:r>
              <a:rPr lang="en-US" smtClean="0"/>
              <a:t>Use Material Safety Data Sheet (MSDS) warnings, to find the following information: handling, lethal dose (LD), hazards, disposal, and chemical spill cleanup. </a:t>
            </a:r>
          </a:p>
          <a:p>
            <a:pPr marL="685800" lvl="1" indent="-228600" eaLnBrk="1" hangingPunct="1">
              <a:buFontTx/>
              <a:buChar char="•"/>
            </a:pPr>
            <a:r>
              <a:rPr lang="en-US" smtClean="0"/>
              <a:t>Demonstrate proper methods for carrying and moving chemicals and equipment. </a:t>
            </a:r>
          </a:p>
          <a:p>
            <a:pPr marL="228600" indent="-228600" eaLnBrk="1" hangingPunct="1"/>
            <a:endParaRPr lang="en-US" smtClean="0"/>
          </a:p>
          <a:p>
            <a:pPr marL="228600" indent="-228600"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C371339-D773-4508-A580-02AC89410052}" type="slidenum">
              <a:rPr lang="en-US"/>
              <a:pPr/>
              <a:t>80</a:t>
            </a:fld>
            <a:endParaRPr lang="en-US"/>
          </a:p>
        </p:txBody>
      </p:sp>
      <p:sp>
        <p:nvSpPr>
          <p:cNvPr id="429059" name="Rectangle 2"/>
          <p:cNvSpPr>
            <a:spLocks noChangeArrowheads="1" noTextEdit="1"/>
          </p:cNvSpPr>
          <p:nvPr>
            <p:ph type="sldImg"/>
          </p:nvPr>
        </p:nvSpPr>
        <p:spPr>
          <a:ln/>
        </p:spPr>
      </p:sp>
      <p:sp>
        <p:nvSpPr>
          <p:cNvPr id="429060" name="Rectangle 3"/>
          <p:cNvSpPr>
            <a:spLocks noGrp="1" noChangeArrowheads="1"/>
          </p:cNvSpPr>
          <p:nvPr>
            <p:ph type="body" idx="1"/>
          </p:nvPr>
        </p:nvSpPr>
        <p:spPr>
          <a:noFill/>
          <a:ln/>
        </p:spPr>
        <p:txBody>
          <a:bodyPr/>
          <a:lstStyle/>
          <a:p>
            <a:pPr eaLnBrk="1" hangingPunct="1"/>
            <a:r>
              <a:rPr lang="en-US" sz="1000" b="1" smtClean="0"/>
              <a:t>Observation vs. Inference</a:t>
            </a:r>
          </a:p>
          <a:p>
            <a:pPr eaLnBrk="1" hangingPunct="1"/>
            <a:r>
              <a:rPr lang="en-US" sz="1000" i="1" smtClean="0"/>
              <a:t>(from Ace Ventura: When Nature Calls)</a:t>
            </a:r>
          </a:p>
          <a:p>
            <a:pPr eaLnBrk="1" hangingPunct="1"/>
            <a:r>
              <a:rPr lang="en-US" sz="1000" b="1" smtClean="0"/>
              <a:t>Cadby</a:t>
            </a:r>
            <a:r>
              <a:rPr lang="en-US" sz="1000" smtClean="0"/>
              <a:t>: Tell me, Mr. Ventura. Just how good are you? </a:t>
            </a:r>
          </a:p>
          <a:p>
            <a:pPr eaLnBrk="1" hangingPunct="1"/>
            <a:r>
              <a:rPr lang="en-US" sz="1000" smtClean="0"/>
              <a:t>[Ace takes a moment to look him up and down.]</a:t>
            </a:r>
          </a:p>
          <a:p>
            <a:pPr eaLnBrk="1" hangingPunct="1"/>
            <a:r>
              <a:rPr lang="en-US" sz="1000" smtClean="0"/>
              <a:t>  </a:t>
            </a:r>
            <a:r>
              <a:rPr lang="en-US" sz="1000" b="1" smtClean="0"/>
              <a:t>Ace</a:t>
            </a:r>
            <a:r>
              <a:rPr lang="en-US" sz="1000" smtClean="0"/>
              <a:t>: You're an extreme workaholic. You recently returned from a short trip to </a:t>
            </a:r>
          </a:p>
          <a:p>
            <a:pPr eaLnBrk="1" hangingPunct="1"/>
            <a:r>
              <a:rPr lang="en-US" sz="1000" smtClean="0"/>
              <a:t>  Gotan in northern Africa and, upon your return, you more than likely took a </a:t>
            </a:r>
          </a:p>
          <a:p>
            <a:pPr eaLnBrk="1" hangingPunct="1"/>
            <a:r>
              <a:rPr lang="en-US" sz="1000" smtClean="0"/>
              <a:t>  nasty spill because of some... shoddy masonry work. </a:t>
            </a:r>
          </a:p>
          <a:p>
            <a:pPr eaLnBrk="1" hangingPunct="1"/>
            <a:r>
              <a:rPr lang="en-US" sz="1000" b="1" smtClean="0"/>
              <a:t>Cadby</a:t>
            </a:r>
            <a:r>
              <a:rPr lang="en-US" sz="1000" smtClean="0"/>
              <a:t>: Very impressive. Might I ask…how? </a:t>
            </a:r>
          </a:p>
          <a:p>
            <a:pPr eaLnBrk="1" hangingPunct="1"/>
            <a:r>
              <a:rPr lang="en-US" sz="1000" smtClean="0"/>
              <a:t>  </a:t>
            </a:r>
            <a:r>
              <a:rPr lang="en-US" sz="1000" b="1" smtClean="0"/>
              <a:t>Ace</a:t>
            </a:r>
            <a:r>
              <a:rPr lang="en-US" sz="1000" smtClean="0"/>
              <a:t>: Surely... [inhales deeply]    The abrasion on the palm of your left hand </a:t>
            </a:r>
          </a:p>
          <a:p>
            <a:pPr eaLnBrk="1" hangingPunct="1"/>
            <a:r>
              <a:rPr lang="en-US" sz="1000" smtClean="0"/>
              <a:t>  is the type one sustains breaking a fall of 3 to 5 feet. The small reminisce </a:t>
            </a:r>
          </a:p>
          <a:p>
            <a:pPr eaLnBrk="1" hangingPunct="1"/>
            <a:r>
              <a:rPr lang="en-US" sz="1000" smtClean="0"/>
              <a:t>  of plaster on the tip of your shoe pointed to a careless mason being the </a:t>
            </a:r>
          </a:p>
          <a:p>
            <a:pPr eaLnBrk="1" hangingPunct="1"/>
            <a:r>
              <a:rPr lang="en-US" sz="1000" smtClean="0"/>
              <a:t>  culprit… Your new watch, a quality forgery of a Cartier, was most likely </a:t>
            </a:r>
          </a:p>
          <a:p>
            <a:pPr eaLnBrk="1" hangingPunct="1"/>
            <a:r>
              <a:rPr lang="en-US" sz="1000" smtClean="0"/>
              <a:t>  purchased through the North African black market known to reside in Gotan. </a:t>
            </a:r>
          </a:p>
          <a:p>
            <a:pPr eaLnBrk="1" hangingPunct="1"/>
            <a:r>
              <a:rPr lang="en-US" sz="1000" smtClean="0"/>
              <a:t>  [gasps for air] </a:t>
            </a:r>
          </a:p>
          <a:p>
            <a:pPr eaLnBrk="1" hangingPunct="1"/>
            <a:r>
              <a:rPr lang="en-US" sz="1000" b="1" smtClean="0"/>
              <a:t>Cadby</a:t>
            </a:r>
            <a:r>
              <a:rPr lang="en-US" sz="1000" smtClean="0"/>
              <a:t>: And my work habits? </a:t>
            </a:r>
          </a:p>
          <a:p>
            <a:pPr eaLnBrk="1" hangingPunct="1"/>
            <a:r>
              <a:rPr lang="en-US" sz="1000" b="1" smtClean="0"/>
              <a:t>  Ace</a:t>
            </a:r>
            <a:r>
              <a:rPr lang="en-US" sz="1000" smtClean="0"/>
              <a:t>: Yes, a workaholic... The urine stain on your pants would signify that </a:t>
            </a:r>
          </a:p>
          <a:p>
            <a:pPr eaLnBrk="1" hangingPunct="1"/>
            <a:r>
              <a:rPr lang="en-US" sz="1000" smtClean="0"/>
              <a:t>  you're a single-shake man, far too busy for the follow-up jiggle.</a:t>
            </a:r>
          </a:p>
          <a:p>
            <a:pPr eaLnBrk="1" hangingPunct="1"/>
            <a:r>
              <a:rPr lang="en-US" sz="1000" b="1" smtClean="0"/>
              <a:t>Greenwald</a:t>
            </a:r>
            <a:r>
              <a:rPr lang="en-US" sz="1000" smtClean="0"/>
              <a:t>: Brilliant, Mr. Ventura! Simply brilliant!</a:t>
            </a:r>
          </a:p>
          <a:p>
            <a:pPr eaLnBrk="1" hangingPunct="1"/>
            <a:r>
              <a:rPr lang="en-US" sz="1000" b="1" smtClean="0"/>
              <a:t>Ace</a:t>
            </a:r>
            <a:r>
              <a:rPr lang="en-US" sz="1000" smtClean="0"/>
              <a:t>: Spank you, Greenwald… Spank you very much.</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1C2BF1ED-2047-4111-AAC6-5598A2BC5D18}" type="slidenum">
              <a:rPr lang="en-US"/>
              <a:pPr/>
              <a:t>81</a:t>
            </a:fld>
            <a:endParaRPr lang="en-US"/>
          </a:p>
        </p:txBody>
      </p:sp>
      <p:sp>
        <p:nvSpPr>
          <p:cNvPr id="430083" name="Rectangle 2"/>
          <p:cNvSpPr>
            <a:spLocks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r>
              <a:rPr lang="en-US" smtClean="0"/>
              <a:t>In performing activities and experiments, you make observations.   An </a:t>
            </a:r>
            <a:r>
              <a:rPr lang="en-US" i="1" smtClean="0"/>
              <a:t>observation</a:t>
            </a:r>
            <a:r>
              <a:rPr lang="en-US" smtClean="0"/>
              <a:t> is something you see.  </a:t>
            </a:r>
          </a:p>
          <a:p>
            <a:pPr eaLnBrk="1" hangingPunct="1"/>
            <a:r>
              <a:rPr lang="en-US" smtClean="0"/>
              <a:t>There are times when you make judgments or decisions based on your observations.  </a:t>
            </a:r>
          </a:p>
          <a:p>
            <a:pPr eaLnBrk="1" hangingPunct="1"/>
            <a:r>
              <a:rPr lang="en-US" smtClean="0"/>
              <a:t>These judgments or decisions are called inferences.  </a:t>
            </a:r>
            <a:r>
              <a:rPr lang="en-US" i="1" smtClean="0"/>
              <a:t>Inferences</a:t>
            </a:r>
            <a:r>
              <a:rPr lang="en-US" smtClean="0"/>
              <a:t> are logical conclusions based on your observations.</a:t>
            </a:r>
          </a:p>
          <a:p>
            <a:pPr eaLnBrk="1" hangingPunct="1"/>
            <a:endParaRPr lang="en-US" smtClean="0"/>
          </a:p>
          <a:p>
            <a:pPr eaLnBrk="1" hangingPunct="1"/>
            <a:r>
              <a:rPr lang="en-US" smtClean="0"/>
              <a:t>Look at the cartoon above.  </a:t>
            </a:r>
          </a:p>
          <a:p>
            <a:pPr eaLnBrk="1" hangingPunct="1"/>
            <a:r>
              <a:rPr lang="en-US" smtClean="0"/>
              <a:t>Read the statement below the cartoon. </a:t>
            </a:r>
          </a:p>
          <a:p>
            <a:pPr eaLnBrk="1" hangingPunct="1"/>
            <a:r>
              <a:rPr lang="en-US" smtClean="0"/>
              <a:t>Based on what you observe in the cartoon, decide if each statement is an </a:t>
            </a:r>
            <a:r>
              <a:rPr lang="en-US" u="sng" smtClean="0"/>
              <a:t>observation</a:t>
            </a:r>
            <a:r>
              <a:rPr lang="en-US" smtClean="0"/>
              <a:t> or </a:t>
            </a:r>
            <a:r>
              <a:rPr lang="en-US" u="sng" smtClean="0"/>
              <a:t>inference</a:t>
            </a:r>
            <a:r>
              <a:rPr lang="en-US" smtClean="0"/>
              <a:t>.  </a:t>
            </a:r>
          </a:p>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AFE7C231-73D8-417F-8945-38869DA4E6FD}" type="slidenum">
              <a:rPr lang="en-US"/>
              <a:pPr/>
              <a:t>82</a:t>
            </a:fld>
            <a:endParaRPr lang="en-US"/>
          </a:p>
        </p:txBody>
      </p:sp>
      <p:sp>
        <p:nvSpPr>
          <p:cNvPr id="431107" name="Rectangle 2"/>
          <p:cNvSpPr>
            <a:spLocks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r>
              <a:rPr lang="en-US" smtClean="0"/>
              <a:t>Scientists prefer quantitative data over qualitative data.  It is easier to replicate and compare quantitative data.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7418ED74-4CE9-4E61-AEF6-6089EFAB1D15}" type="slidenum">
              <a:rPr lang="en-US"/>
              <a:pPr/>
              <a:t>83</a:t>
            </a:fld>
            <a:endParaRPr lang="en-US"/>
          </a:p>
        </p:txBody>
      </p:sp>
      <p:sp>
        <p:nvSpPr>
          <p:cNvPr id="432131" name="Rectangle 2"/>
          <p:cNvSpPr>
            <a:spLocks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CF0B9B8B-B012-49A2-9094-C53FA555F3ED}" type="slidenum">
              <a:rPr lang="en-US"/>
              <a:pPr/>
              <a:t>84</a:t>
            </a:fld>
            <a:endParaRPr lang="en-US"/>
          </a:p>
        </p:txBody>
      </p:sp>
      <p:sp>
        <p:nvSpPr>
          <p:cNvPr id="433155" name="Rectangle 2"/>
          <p:cNvSpPr>
            <a:spLocks noChangeArrowheads="1" noTextEdit="1"/>
          </p:cNvSpPr>
          <p:nvPr>
            <p:ph type="sldImg"/>
          </p:nvPr>
        </p:nvSpPr>
        <p:spPr>
          <a:ln/>
        </p:spPr>
      </p:sp>
      <p:sp>
        <p:nvSpPr>
          <p:cNvPr id="433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5710754F-3FB3-4A3A-9E95-1F22F15F750A}" type="slidenum">
              <a:rPr lang="en-US"/>
              <a:pPr/>
              <a:t>85</a:t>
            </a:fld>
            <a:endParaRPr lang="en-US"/>
          </a:p>
        </p:txBody>
      </p:sp>
      <p:sp>
        <p:nvSpPr>
          <p:cNvPr id="434179" name="Rectangle 2"/>
          <p:cNvSpPr>
            <a:spLocks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16923A2A-EC8A-4261-BC85-BCA747F66955}" type="slidenum">
              <a:rPr lang="en-US"/>
              <a:pPr/>
              <a:t>86</a:t>
            </a:fld>
            <a:endParaRPr lang="en-US"/>
          </a:p>
        </p:txBody>
      </p:sp>
      <p:sp>
        <p:nvSpPr>
          <p:cNvPr id="435203" name="Rectangle 2"/>
          <p:cNvSpPr>
            <a:spLocks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9B43ECB9-AD62-4890-87E1-5799E9759DA4}" type="slidenum">
              <a:rPr lang="en-US"/>
              <a:pPr/>
              <a:t>87</a:t>
            </a:fld>
            <a:endParaRPr lang="en-US"/>
          </a:p>
        </p:txBody>
      </p:sp>
      <p:sp>
        <p:nvSpPr>
          <p:cNvPr id="436227" name="Rectangle 2"/>
          <p:cNvSpPr>
            <a:spLocks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r>
              <a:rPr lang="en-US" smtClean="0"/>
              <a:t>A controlled experiment is one in which a single variable is changed.  In reality it is very difficult to design an experiment where only ONE variable has been changed.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126EB6EB-6DD4-4B8A-BBA5-2B9CF19F2CF9}" type="slidenum">
              <a:rPr lang="en-US"/>
              <a:pPr/>
              <a:t>88</a:t>
            </a:fld>
            <a:endParaRPr lang="en-US"/>
          </a:p>
        </p:txBody>
      </p:sp>
      <p:sp>
        <p:nvSpPr>
          <p:cNvPr id="437251" name="Rectangle 2"/>
          <p:cNvSpPr>
            <a:spLocks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BC257F68-54F6-43B8-96FE-5D921F03F9D4}" type="slidenum">
              <a:rPr lang="en-US"/>
              <a:pPr/>
              <a:t>89</a:t>
            </a:fld>
            <a:endParaRPr lang="en-US"/>
          </a:p>
        </p:txBody>
      </p:sp>
      <p:sp>
        <p:nvSpPr>
          <p:cNvPr id="438275" name="Rectangle 2"/>
          <p:cNvSpPr>
            <a:spLocks noChangeArrowheads="1" noTextEdit="1"/>
          </p:cNvSpPr>
          <p:nvPr>
            <p:ph type="sldImg"/>
          </p:nvPr>
        </p:nvSpPr>
        <p:spPr>
          <a:ln/>
        </p:spPr>
      </p:sp>
      <p:sp>
        <p:nvSpPr>
          <p:cNvPr id="438276" name="Rectangle 3"/>
          <p:cNvSpPr>
            <a:spLocks noGrp="1" noChangeArrowheads="1"/>
          </p:cNvSpPr>
          <p:nvPr>
            <p:ph type="body" idx="1"/>
          </p:nvPr>
        </p:nvSpPr>
        <p:spPr>
          <a:noFill/>
          <a:ln/>
        </p:spPr>
        <p:txBody>
          <a:bodyPr/>
          <a:lstStyle/>
          <a:p>
            <a:pPr eaLnBrk="1" hangingPunct="1"/>
            <a:r>
              <a:rPr lang="en-US" smtClean="0"/>
              <a:t>     Recall, our checkbook activity.  Each check represented data.  As more data was collected it became clearer what had happened.  Some bits of data were unimportant.  </a:t>
            </a:r>
          </a:p>
          <a:p>
            <a:pPr eaLnBrk="1" hangingPunct="1"/>
            <a:r>
              <a:rPr lang="en-US" smtClean="0"/>
              <a:t>Most likely, you had to modify your theory as new pieces of data were revealed.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C5F735E4-E8DC-4A31-8D07-ADA46CEEC92C}" type="slidenum">
              <a:rPr lang="en-US"/>
              <a:pPr/>
              <a:t>9</a:t>
            </a:fld>
            <a:endParaRPr lang="en-US"/>
          </a:p>
        </p:txBody>
      </p:sp>
      <p:sp>
        <p:nvSpPr>
          <p:cNvPr id="356355" name="Rectangle 2"/>
          <p:cNvSpPr>
            <a:spLocks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r>
              <a:rPr lang="en-US" smtClean="0"/>
              <a:t>Lecture outlines have a corresponding general chemistry set of PowerPoint presentation.  The notes are the basic information that is needed.  Additional information will be covered in class and is important to know for the test.  In other words,  memorization of the lecture outlines is NOT ENOUGH to prepare you for the test.  </a:t>
            </a:r>
          </a:p>
          <a:p>
            <a:pPr eaLnBrk="1" hangingPunct="1"/>
            <a:endParaRPr lang="en-US" smtClean="0"/>
          </a:p>
          <a:p>
            <a:pPr eaLnBrk="1" hangingPunct="1"/>
            <a:r>
              <a:rPr lang="en-US" smtClean="0"/>
              <a:t>This class will ask you to apply the information you’ve learned in class in new and creative ways to correctly answer test questions.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6771FE71-F72A-461C-BB5F-72A2BB8B5B9A}" type="slidenum">
              <a:rPr lang="en-US"/>
              <a:pPr/>
              <a:t>90</a:t>
            </a:fld>
            <a:endParaRPr lang="en-US"/>
          </a:p>
        </p:txBody>
      </p:sp>
      <p:sp>
        <p:nvSpPr>
          <p:cNvPr id="439299" name="Rectangle 2"/>
          <p:cNvSpPr>
            <a:spLocks noChangeArrowheads="1" noTextEdit="1"/>
          </p:cNvSpPr>
          <p:nvPr>
            <p:ph type="sldImg"/>
          </p:nvPr>
        </p:nvSpPr>
        <p:spPr>
          <a:xfrm>
            <a:off x="1150938" y="692150"/>
            <a:ext cx="4556125" cy="3416300"/>
          </a:xfrm>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325FDBAA-7954-449C-804D-F52FD0322F58}" type="slidenum">
              <a:rPr lang="en-US"/>
              <a:pPr/>
              <a:t>91</a:t>
            </a:fld>
            <a:endParaRPr lang="en-US"/>
          </a:p>
        </p:txBody>
      </p:sp>
      <p:sp>
        <p:nvSpPr>
          <p:cNvPr id="440323" name="Rectangle 2"/>
          <p:cNvSpPr>
            <a:spLocks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r>
              <a:rPr lang="en-US" smtClean="0"/>
              <a:t>You can distinguish between a theory and a law by asking the question:  </a:t>
            </a:r>
            <a:r>
              <a:rPr lang="en-US" b="1" smtClean="0"/>
              <a:t>Is the proposal measurable?</a:t>
            </a:r>
          </a:p>
          <a:p>
            <a:pPr eaLnBrk="1" hangingPunct="1"/>
            <a:r>
              <a:rPr lang="en-US" smtClean="0"/>
              <a:t>	Yes, the statement is a law.</a:t>
            </a:r>
          </a:p>
          <a:p>
            <a:pPr eaLnBrk="1" hangingPunct="1"/>
            <a:r>
              <a:rPr lang="en-US" smtClean="0"/>
              <a:t>	No, it is a theory.</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C2076BDD-4998-412B-82B0-DB08F6DDD7DD}" type="slidenum">
              <a:rPr lang="en-US"/>
              <a:pPr/>
              <a:t>92</a:t>
            </a:fld>
            <a:endParaRPr lang="en-US"/>
          </a:p>
        </p:txBody>
      </p:sp>
      <p:sp>
        <p:nvSpPr>
          <p:cNvPr id="441347" name="Rectangle 2"/>
          <p:cNvSpPr>
            <a:spLocks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0C851E-2F69-4D86-BE0E-BB64D36EB4D3}" type="slidenum">
              <a:rPr lang="en-US"/>
              <a:pPr/>
              <a:t>93</a:t>
            </a:fld>
            <a:endParaRPr lang="en-US"/>
          </a:p>
        </p:txBody>
      </p:sp>
      <p:sp>
        <p:nvSpPr>
          <p:cNvPr id="442371" name="Rectangle 2"/>
          <p:cNvSpPr>
            <a:spLocks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0912062E-C857-4262-BB02-F4BFA77A8E8F}" type="slidenum">
              <a:rPr lang="en-US"/>
              <a:pPr/>
              <a:t>94</a:t>
            </a:fld>
            <a:endParaRPr lang="en-US"/>
          </a:p>
        </p:txBody>
      </p:sp>
      <p:sp>
        <p:nvSpPr>
          <p:cNvPr id="443395" name="Rectangle 2"/>
          <p:cNvSpPr>
            <a:spLocks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8396E941-6509-4984-92EB-9C5AEC718476}" type="slidenum">
              <a:rPr lang="en-US"/>
              <a:pPr/>
              <a:t>95</a:t>
            </a:fld>
            <a:endParaRPr lang="en-US"/>
          </a:p>
        </p:txBody>
      </p:sp>
      <p:sp>
        <p:nvSpPr>
          <p:cNvPr id="444419" name="Rectangle 2"/>
          <p:cNvSpPr>
            <a:spLocks noChangeArrowheads="1" noTextEdit="1"/>
          </p:cNvSpPr>
          <p:nvPr>
            <p:ph type="sldImg"/>
          </p:nvPr>
        </p:nvSpPr>
        <p:spPr>
          <a:ln/>
        </p:spPr>
      </p:sp>
      <p:sp>
        <p:nvSpPr>
          <p:cNvPr id="44442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F4DFF3C9-9267-4CAD-AD3D-787F61CC3A2D}" type="slidenum">
              <a:rPr lang="en-US"/>
              <a:pPr/>
              <a:t>96</a:t>
            </a:fld>
            <a:endParaRPr lang="en-US"/>
          </a:p>
        </p:txBody>
      </p:sp>
      <p:sp>
        <p:nvSpPr>
          <p:cNvPr id="445443" name="Rectangle 2"/>
          <p:cNvSpPr>
            <a:spLocks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r>
              <a:rPr lang="en-US" smtClean="0">
                <a:solidFill>
                  <a:srgbClr val="FFFF00"/>
                </a:solidFill>
              </a:rPr>
              <a:t>Evidence must be reproducible.</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4C6A6F54-0132-4B48-9418-EE5D9596E6A9}" type="slidenum">
              <a:rPr lang="en-US"/>
              <a:pPr/>
              <a:t>97</a:t>
            </a:fld>
            <a:endParaRPr lang="en-US"/>
          </a:p>
        </p:txBody>
      </p:sp>
      <p:sp>
        <p:nvSpPr>
          <p:cNvPr id="446467" name="Rectangle 2"/>
          <p:cNvSpPr>
            <a:spLocks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pPr eaLnBrk="1" hangingPunct="1"/>
            <a:r>
              <a:rPr lang="en-US" smtClean="0"/>
              <a:t>There is an organizational scheme to the scientific method.  However, students should be aware that this scheme is NOT a set of procedural steps that are strictly enforced.</a:t>
            </a:r>
          </a:p>
          <a:p>
            <a:pPr eaLnBrk="1" hangingPunct="1"/>
            <a:endParaRPr lang="en-US" smtClean="0"/>
          </a:p>
          <a:p>
            <a:pPr eaLnBrk="1" hangingPunct="1"/>
            <a:r>
              <a:rPr lang="en-US" b="1" smtClean="0"/>
              <a:t>Why is it so important to present scientific results in a form than can be evaluated by others?</a:t>
            </a:r>
          </a:p>
          <a:p>
            <a:pPr eaLnBrk="1" hangingPunct="1"/>
            <a:r>
              <a:rPr lang="en-US" i="1" smtClean="0"/>
              <a:t>(Verification of results is the only way we can have confidence in the findings of scientific research.)</a:t>
            </a:r>
          </a:p>
          <a:p>
            <a:pPr eaLnBrk="1" hangingPunct="1"/>
            <a:endParaRPr lang="en-US" i="1" smtClean="0"/>
          </a:p>
          <a:p>
            <a:pPr eaLnBrk="1" hangingPunct="1"/>
            <a:r>
              <a:rPr lang="en-US" b="1" smtClean="0"/>
              <a:t>Which stages shown involve data?</a:t>
            </a:r>
          </a:p>
          <a:p>
            <a:pPr eaLnBrk="1" hangingPunct="1"/>
            <a:r>
              <a:rPr lang="en-US" i="1" smtClean="0"/>
              <a:t>(All stages shown involve data.)</a:t>
            </a:r>
          </a:p>
          <a:p>
            <a:pPr eaLnBrk="1" hangingPunct="1"/>
            <a:endParaRPr lang="en-US" i="1" smtClean="0"/>
          </a:p>
          <a:p>
            <a:pPr eaLnBrk="1" hangingPunct="1"/>
            <a:r>
              <a:rPr lang="en-US" b="1" smtClean="0"/>
              <a:t>What might be wrong if repeated experimentation does not support a hypothesis?</a:t>
            </a:r>
          </a:p>
          <a:p>
            <a:pPr eaLnBrk="1" hangingPunct="1"/>
            <a:r>
              <a:rPr lang="en-US" i="1" smtClean="0"/>
              <a:t>(The hypothesis may be incorrect.)</a:t>
            </a:r>
          </a:p>
          <a:p>
            <a:pPr eaLnBrk="1" hangingPunct="1"/>
            <a:endParaRPr lang="en-US" i="1"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5F2A035C-360D-47CF-A21E-024FFB132368}" type="slidenum">
              <a:rPr lang="en-US"/>
              <a:pPr/>
              <a:t>98</a:t>
            </a:fld>
            <a:endParaRPr lang="en-US"/>
          </a:p>
        </p:txBody>
      </p:sp>
      <p:sp>
        <p:nvSpPr>
          <p:cNvPr id="447491" name="Rectangle 2"/>
          <p:cNvSpPr>
            <a:spLocks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r>
              <a:rPr lang="en-US" smtClean="0"/>
              <a:t>Prentice Hall Physical Science Concepts in Action (Wysession, Frank, Yancopoulos) 2004 pg 6</a:t>
            </a:r>
          </a:p>
          <a:p>
            <a:pPr eaLnBrk="1" hangingPunct="1"/>
            <a:endParaRPr lang="en-US" smtClean="0"/>
          </a:p>
          <a:p>
            <a:pPr eaLnBrk="1" hangingPunct="1"/>
            <a:r>
              <a:rPr lang="en-US" b="1" smtClean="0"/>
              <a:t>How does the scientific process start and end?</a:t>
            </a:r>
            <a:r>
              <a:rPr lang="en-US" smtClean="0"/>
              <a:t/>
            </a:r>
            <a:br>
              <a:rPr lang="en-US" smtClean="0"/>
            </a:br>
            <a:r>
              <a:rPr lang="en-US" smtClean="0"/>
              <a:t>	</a:t>
            </a:r>
            <a:r>
              <a:rPr lang="en-US" i="1" smtClean="0"/>
              <a:t>Science begins with curiosity and often ends with discovery.</a:t>
            </a:r>
          </a:p>
          <a:p>
            <a:pPr eaLnBrk="1" hangingPunct="1"/>
            <a:endParaRPr lang="en-US" smtClean="0"/>
          </a:p>
          <a:p>
            <a:pPr eaLnBrk="1" hangingPunct="1"/>
            <a:r>
              <a:rPr lang="en-US" b="1" smtClean="0"/>
              <a:t>How are science and technology related?</a:t>
            </a:r>
            <a:br>
              <a:rPr lang="en-US" b="1" smtClean="0"/>
            </a:br>
            <a:r>
              <a:rPr lang="en-US" smtClean="0"/>
              <a:t>	</a:t>
            </a:r>
            <a:r>
              <a:rPr lang="en-US" i="1" smtClean="0"/>
              <a:t>Science and technology are interdependent.  Advances in one lead to advances in the other.</a:t>
            </a:r>
          </a:p>
          <a:p>
            <a:pPr eaLnBrk="1" hangingPunct="1"/>
            <a:endParaRPr lang="en-US" i="1" smtClean="0"/>
          </a:p>
          <a:p>
            <a:pPr eaLnBrk="1" hangingPunct="1"/>
            <a:r>
              <a:rPr lang="en-US" b="1" smtClean="0"/>
              <a:t>What are the branches of natural science?</a:t>
            </a:r>
            <a:br>
              <a:rPr lang="en-US" b="1" smtClean="0"/>
            </a:br>
            <a:r>
              <a:rPr lang="en-US" smtClean="0"/>
              <a:t>	Natural science is generally divided into three branches:  physical science, Earth and space science, and life science.</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CCD3A612-8C43-4968-9480-F56AF92A6AD7}" type="slidenum">
              <a:rPr lang="en-US"/>
              <a:pPr/>
              <a:t>99</a:t>
            </a:fld>
            <a:endParaRPr lang="en-US"/>
          </a:p>
        </p:txBody>
      </p:sp>
      <p:sp>
        <p:nvSpPr>
          <p:cNvPr id="448515" name="Rectangle 2"/>
          <p:cNvSpPr>
            <a:spLocks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pPr eaLnBrk="1" hangingPunct="1"/>
            <a:r>
              <a:rPr lang="en-US" smtClean="0"/>
              <a:t>Prentice Hall Physical Science Concepts in Action (Wysession, Frank, Yancopoulos) 2004 pg 7</a:t>
            </a:r>
          </a:p>
          <a:p>
            <a:pPr eaLnBrk="1" hangingPunct="1"/>
            <a:endParaRPr lang="en-US" smtClean="0"/>
          </a:p>
          <a:p>
            <a:pPr eaLnBrk="1" hangingPunct="1"/>
            <a:r>
              <a:rPr lang="en-US" b="1" smtClean="0"/>
              <a:t>What is the goal of scientific methods?</a:t>
            </a:r>
            <a:br>
              <a:rPr lang="en-US" b="1" smtClean="0"/>
            </a:br>
            <a:r>
              <a:rPr lang="en-US" smtClean="0"/>
              <a:t>	</a:t>
            </a:r>
            <a:r>
              <a:rPr lang="en-US" i="1" smtClean="0"/>
              <a:t>The goal of a scientific method is to solve a problem or to better understand an observed event.</a:t>
            </a:r>
          </a:p>
          <a:p>
            <a:pPr eaLnBrk="1" hangingPunct="1"/>
            <a:endParaRPr lang="en-US" i="1" smtClean="0"/>
          </a:p>
          <a:p>
            <a:pPr eaLnBrk="1" hangingPunct="1"/>
            <a:r>
              <a:rPr lang="en-US" b="1" smtClean="0"/>
              <a:t>How does a scientific law differ from a scientific theory?</a:t>
            </a:r>
            <a:br>
              <a:rPr lang="en-US" b="1" smtClean="0"/>
            </a:br>
            <a:r>
              <a:rPr lang="en-US" smtClean="0"/>
              <a:t>	</a:t>
            </a:r>
            <a:r>
              <a:rPr lang="en-US" i="1" smtClean="0"/>
              <a:t>A scientific law describes an observed pattern in nature without attempting to explain it.  </a:t>
            </a:r>
          </a:p>
          <a:p>
            <a:pPr eaLnBrk="1" hangingPunct="1"/>
            <a:r>
              <a:rPr lang="en-US" i="1" smtClean="0"/>
              <a:t>	The explanation of such a pattern is provided by a scientific theory.</a:t>
            </a:r>
          </a:p>
          <a:p>
            <a:pPr eaLnBrk="1" hangingPunct="1"/>
            <a:endParaRPr lang="en-US" i="1" smtClean="0"/>
          </a:p>
          <a:p>
            <a:pPr eaLnBrk="1" hangingPunct="1"/>
            <a:r>
              <a:rPr lang="en-US" b="1" smtClean="0"/>
              <a:t>Why are scientific models useful?</a:t>
            </a:r>
          </a:p>
          <a:p>
            <a:pPr eaLnBrk="1" hangingPunct="1"/>
            <a:r>
              <a:rPr lang="en-US" i="1" smtClean="0"/>
              <a:t>Scientific models make it easier to understand things that might be too difficult to observe directly.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slide" Target="../slides/slide1.xml"/><Relationship Id="rId1" Type="http://schemas.openxmlformats.org/officeDocument/2006/relationships/slideMaster" Target="../slideMasters/slideMaster3.xml"/><Relationship Id="rId4" Type="http://schemas.openxmlformats.org/officeDocument/2006/relationships/slide" Target="../slides/slide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648AD1D5-391B-45A9-8100-50C50323283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7520FFD9-A2DE-4EA6-826D-7AAB0EE1359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8E529C6A-FDA7-4505-9AB0-487EE2ADBAE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2C237506-0108-4480-9F0A-FA4A709AC3A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EBC3B975-E392-41FF-BA72-C8898100EC4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6A85C35D-DC61-4F6D-BCBC-AF6A079B1DB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3C12A4CC-5C0D-4854-85A0-A024C8BC2CE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31A4F4C9-6C6B-4B97-9A4B-EED6CBBCB8B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7795350C-4C9E-4BEC-A60D-C56B70EA3EF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9" name="Rectangle 6"/>
          <p:cNvSpPr>
            <a:spLocks noGrp="1" noChangeArrowheads="1"/>
          </p:cNvSpPr>
          <p:nvPr>
            <p:ph type="sldNum" sz="quarter" idx="12"/>
          </p:nvPr>
        </p:nvSpPr>
        <p:spPr>
          <a:ln/>
        </p:spPr>
        <p:txBody>
          <a:bodyPr/>
          <a:lstStyle>
            <a:lvl1pPr>
              <a:defRPr/>
            </a:lvl1pPr>
          </a:lstStyle>
          <a:p>
            <a:pPr>
              <a:defRPr/>
            </a:pPr>
            <a:fld id="{16CC8CFD-FDFF-4FF1-8E6F-1E20D4A71F7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506610C3-532A-43BC-9887-E4100AE5B2D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85B4C8A2-9B1A-42E6-956A-A8AE1CF8E2C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4967C830-CCBF-4C64-8B23-E8CA11B17A0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3772619D-2244-49AE-9492-EA9CCAB4E2E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EC81D818-9850-471D-B645-0B0680369E8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C016AF55-A78A-4BA9-BE10-AC77BE08A78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9" name="Rectangle 6"/>
          <p:cNvSpPr>
            <a:spLocks noGrp="1" noChangeArrowheads="1"/>
          </p:cNvSpPr>
          <p:nvPr>
            <p:ph type="sldNum" sz="quarter" idx="12"/>
          </p:nvPr>
        </p:nvSpPr>
        <p:spPr>
          <a:ln/>
        </p:spPr>
        <p:txBody>
          <a:bodyPr/>
          <a:lstStyle>
            <a:lvl1pPr>
              <a:defRPr/>
            </a:lvl1pPr>
          </a:lstStyle>
          <a:p>
            <a:pPr>
              <a:defRPr/>
            </a:pPr>
            <a:fld id="{0DD21BD9-CE5D-40ED-8BE8-10F1C24AF65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5" name="Rectangle 6"/>
          <p:cNvSpPr>
            <a:spLocks noGrp="1" noChangeArrowheads="1"/>
          </p:cNvSpPr>
          <p:nvPr>
            <p:ph type="sldNum" sz="quarter" idx="12"/>
          </p:nvPr>
        </p:nvSpPr>
        <p:spPr>
          <a:ln/>
        </p:spPr>
        <p:txBody>
          <a:bodyPr/>
          <a:lstStyle>
            <a:lvl1pPr>
              <a:defRPr/>
            </a:lvl1pPr>
          </a:lstStyle>
          <a:p>
            <a:pPr>
              <a:defRPr/>
            </a:pPr>
            <a:fld id="{A18C5623-130D-41E3-AEF7-D37D80F99D41}"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4" name="Rectangle 6"/>
          <p:cNvSpPr>
            <a:spLocks noGrp="1" noChangeArrowheads="1"/>
          </p:cNvSpPr>
          <p:nvPr>
            <p:ph type="sldNum" sz="quarter" idx="12"/>
          </p:nvPr>
        </p:nvSpPr>
        <p:spPr>
          <a:ln/>
        </p:spPr>
        <p:txBody>
          <a:bodyPr/>
          <a:lstStyle>
            <a:lvl1pPr>
              <a:defRPr/>
            </a:lvl1pPr>
          </a:lstStyle>
          <a:p>
            <a:pPr>
              <a:defRPr/>
            </a:pPr>
            <a:fld id="{FF85E235-F0ED-42F2-A83B-E53E2C4EB11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D8641D20-933F-423A-B5D9-ADAEE334F38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188D37A0-63AC-4290-B727-E6375159795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1E38719B-1102-48B3-84E0-DDB69D32C8E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9AB77EE7-0941-4E6B-A765-FEC07525036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39F55880-14E2-41AF-8A9C-6C62E3E183F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2FBB0C58-02BF-4BFE-90C5-EEBF8FA5628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4">
            <a:hlinkClick r:id="rId2" action="ppaction://hlinksldjump" highlightClick="1"/>
          </p:cNvPr>
          <p:cNvSpPr>
            <a:spLocks noChangeArrowheads="1"/>
          </p:cNvSpPr>
          <p:nvPr/>
        </p:nvSpPr>
        <p:spPr bwMode="auto">
          <a:xfrm>
            <a:off x="180975" y="4792663"/>
            <a:ext cx="365125" cy="365125"/>
          </a:xfrm>
          <a:prstGeom prst="actionButtonBlank">
            <a:avLst/>
          </a:prstGeom>
          <a:solidFill>
            <a:schemeClr val="bg1"/>
          </a:solidFill>
          <a:ln w="12700" cap="sq">
            <a:solidFill>
              <a:schemeClr val="bg2"/>
            </a:solidFill>
            <a:miter lim="800000"/>
            <a:headEnd type="none" w="sm" len="sm"/>
            <a:tailEnd type="none" w="sm" len="sm"/>
          </a:ln>
          <a:effectLst/>
        </p:spPr>
        <p:txBody>
          <a:bodyPr wrap="none" anchor="ctr"/>
          <a:lstStyle/>
          <a:p>
            <a:pPr algn="ctr" eaLnBrk="0" hangingPunct="0">
              <a:defRPr/>
            </a:pPr>
            <a:r>
              <a:rPr lang="en-US">
                <a:latin typeface="Arial Narrow" pitchFamily="34" charset="0"/>
              </a:rPr>
              <a:t>I</a:t>
            </a:r>
          </a:p>
        </p:txBody>
      </p:sp>
      <p:sp>
        <p:nvSpPr>
          <p:cNvPr id="5" name="AutoShape 5">
            <a:hlinkClick r:id="rId3" action="ppaction://hlinksldjump" highlightClick="1"/>
          </p:cNvPr>
          <p:cNvSpPr>
            <a:spLocks noChangeArrowheads="1"/>
          </p:cNvSpPr>
          <p:nvPr/>
        </p:nvSpPr>
        <p:spPr bwMode="auto">
          <a:xfrm>
            <a:off x="180975" y="5437188"/>
            <a:ext cx="365125" cy="365125"/>
          </a:xfrm>
          <a:prstGeom prst="actionButtonBlank">
            <a:avLst/>
          </a:prstGeom>
          <a:solidFill>
            <a:schemeClr val="bg1"/>
          </a:solidFill>
          <a:ln w="12700" cap="sq">
            <a:solidFill>
              <a:schemeClr val="bg2"/>
            </a:solidFill>
            <a:miter lim="800000"/>
            <a:headEnd type="none" w="sm" len="sm"/>
            <a:tailEnd type="none" w="sm" len="sm"/>
          </a:ln>
          <a:effectLst/>
        </p:spPr>
        <p:txBody>
          <a:bodyPr wrap="none" anchor="ctr"/>
          <a:lstStyle/>
          <a:p>
            <a:pPr algn="ctr" eaLnBrk="0" hangingPunct="0">
              <a:defRPr/>
            </a:pPr>
            <a:r>
              <a:rPr lang="en-US">
                <a:latin typeface="Arial Narrow" pitchFamily="34" charset="0"/>
              </a:rPr>
              <a:t>II</a:t>
            </a:r>
          </a:p>
        </p:txBody>
      </p:sp>
      <p:sp>
        <p:nvSpPr>
          <p:cNvPr id="6" name="AutoShape 6">
            <a:hlinkClick r:id="rId4" action="ppaction://hlinksldjump" highlightClick="1"/>
          </p:cNvPr>
          <p:cNvSpPr>
            <a:spLocks noChangeArrowheads="1"/>
          </p:cNvSpPr>
          <p:nvPr/>
        </p:nvSpPr>
        <p:spPr bwMode="auto">
          <a:xfrm>
            <a:off x="180975" y="6081713"/>
            <a:ext cx="365125" cy="365125"/>
          </a:xfrm>
          <a:prstGeom prst="actionButtonBlank">
            <a:avLst/>
          </a:prstGeom>
          <a:solidFill>
            <a:schemeClr val="bg1"/>
          </a:solidFill>
          <a:ln w="12700" cap="sq">
            <a:solidFill>
              <a:schemeClr val="bg2"/>
            </a:solidFill>
            <a:miter lim="800000"/>
            <a:headEnd type="none" w="sm" len="sm"/>
            <a:tailEnd type="none" w="sm" len="sm"/>
          </a:ln>
          <a:effectLst/>
        </p:spPr>
        <p:txBody>
          <a:bodyPr wrap="none" anchor="ctr"/>
          <a:lstStyle/>
          <a:p>
            <a:pPr algn="ctr" eaLnBrk="0" hangingPunct="0">
              <a:defRPr/>
            </a:pPr>
            <a:r>
              <a:rPr lang="en-US">
                <a:latin typeface="Arial Narrow" pitchFamily="34" charset="0"/>
              </a:rPr>
              <a:t>III</a:t>
            </a:r>
          </a:p>
        </p:txBody>
      </p:sp>
      <p:grpSp>
        <p:nvGrpSpPr>
          <p:cNvPr id="7" name="Group 7"/>
          <p:cNvGrpSpPr>
            <a:grpSpLocks/>
          </p:cNvGrpSpPr>
          <p:nvPr/>
        </p:nvGrpSpPr>
        <p:grpSpPr bwMode="auto">
          <a:xfrm>
            <a:off x="-255588" y="638175"/>
            <a:ext cx="9399588" cy="342900"/>
            <a:chOff x="240" y="4024"/>
            <a:chExt cx="5232" cy="216"/>
          </a:xfrm>
        </p:grpSpPr>
        <p:sp>
          <p:nvSpPr>
            <p:cNvPr id="8" name="Rectangle 8"/>
            <p:cNvSpPr>
              <a:spLocks noChangeArrowheads="1"/>
            </p:cNvSpPr>
            <p:nvPr/>
          </p:nvSpPr>
          <p:spPr bwMode="auto">
            <a:xfrm>
              <a:off x="384" y="4024"/>
              <a:ext cx="5088" cy="96"/>
            </a:xfrm>
            <a:prstGeom prst="rect">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a:p>
          </p:txBody>
        </p:sp>
        <p:sp>
          <p:nvSpPr>
            <p:cNvPr id="9" name="Rectangle 9"/>
            <p:cNvSpPr>
              <a:spLocks noChangeArrowheads="1"/>
            </p:cNvSpPr>
            <p:nvPr/>
          </p:nvSpPr>
          <p:spPr bwMode="auto">
            <a:xfrm>
              <a:off x="240" y="4144"/>
              <a:ext cx="5088" cy="96"/>
            </a:xfrm>
            <a:prstGeom prst="rect">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a:lstStyle/>
            <a:p>
              <a:pPr>
                <a:defRPr/>
              </a:pPr>
              <a:endParaRPr lang="en-US"/>
            </a:p>
          </p:txBody>
        </p:sp>
      </p:grpSp>
      <p:grpSp>
        <p:nvGrpSpPr>
          <p:cNvPr id="10" name="Group 10"/>
          <p:cNvGrpSpPr>
            <a:grpSpLocks/>
          </p:cNvGrpSpPr>
          <p:nvPr/>
        </p:nvGrpSpPr>
        <p:grpSpPr bwMode="auto">
          <a:xfrm>
            <a:off x="-274638" y="2200275"/>
            <a:ext cx="9418638" cy="317500"/>
            <a:chOff x="192" y="1384"/>
            <a:chExt cx="5232" cy="200"/>
          </a:xfrm>
        </p:grpSpPr>
        <p:sp>
          <p:nvSpPr>
            <p:cNvPr id="11" name="Rectangle 11"/>
            <p:cNvSpPr>
              <a:spLocks noChangeArrowheads="1"/>
            </p:cNvSpPr>
            <p:nvPr/>
          </p:nvSpPr>
          <p:spPr bwMode="auto">
            <a:xfrm>
              <a:off x="336" y="1488"/>
              <a:ext cx="5088" cy="96"/>
            </a:xfrm>
            <a:prstGeom prst="rect">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a:p>
          </p:txBody>
        </p:sp>
        <p:sp>
          <p:nvSpPr>
            <p:cNvPr id="12" name="Rectangle 12"/>
            <p:cNvSpPr>
              <a:spLocks noChangeArrowheads="1"/>
            </p:cNvSpPr>
            <p:nvPr/>
          </p:nvSpPr>
          <p:spPr bwMode="auto">
            <a:xfrm>
              <a:off x="192" y="1384"/>
              <a:ext cx="5088" cy="96"/>
            </a:xfrm>
            <a:prstGeom prst="rect">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a:lstStyle/>
            <a:p>
              <a:pPr>
                <a:defRPr/>
              </a:pPr>
              <a:endParaRPr lang="en-US"/>
            </a:p>
          </p:txBody>
        </p:sp>
      </p:grpSp>
      <p:sp>
        <p:nvSpPr>
          <p:cNvPr id="1003522" name="Rectangle 2"/>
          <p:cNvSpPr>
            <a:spLocks noGrp="1" noChangeArrowheads="1"/>
          </p:cNvSpPr>
          <p:nvPr>
            <p:ph type="subTitle" sz="quarter" idx="1"/>
          </p:nvPr>
        </p:nvSpPr>
        <p:spPr>
          <a:xfrm>
            <a:off x="1371600" y="2667000"/>
            <a:ext cx="6400800" cy="3276600"/>
          </a:xfrm>
        </p:spPr>
        <p:txBody>
          <a:bodyPr anchor="ctr"/>
          <a:lstStyle>
            <a:lvl1pPr marL="0" indent="0" algn="ctr">
              <a:buFont typeface="Wingdings" pitchFamily="2" charset="2"/>
              <a:buNone/>
              <a:defRPr/>
            </a:lvl1pPr>
          </a:lstStyle>
          <a:p>
            <a:r>
              <a:rPr lang="en-US"/>
              <a:t>Click to edit Master subtitle style</a:t>
            </a:r>
          </a:p>
        </p:txBody>
      </p:sp>
      <p:sp>
        <p:nvSpPr>
          <p:cNvPr id="1003523" name="Rectangle 3"/>
          <p:cNvSpPr>
            <a:spLocks noGrp="1" noChangeArrowheads="1"/>
          </p:cNvSpPr>
          <p:nvPr>
            <p:ph type="ctrTitle" sz="quarter"/>
          </p:nvPr>
        </p:nvSpPr>
        <p:spPr>
          <a:xfrm>
            <a:off x="685800" y="825500"/>
            <a:ext cx="7772400" cy="1143000"/>
          </a:xfrm>
        </p:spPr>
        <p:txBody>
          <a:bodyPr/>
          <a:lstStyle>
            <a:lvl1pPr>
              <a:defRPr sz="4800"/>
            </a:lvl1pPr>
          </a:lstStyle>
          <a:p>
            <a:r>
              <a:rPr lang="en-US"/>
              <a:t>Click to edit Master title style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191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4C7B452F-A165-45A3-BBA0-255F2AD729E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92100"/>
            <a:ext cx="2133600" cy="626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92100"/>
            <a:ext cx="6248400" cy="626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E912CDC4-8D02-428E-BD62-80E017C7F073}"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96F5589D-C000-4E32-B163-EDD41B2A673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FFE90C04-DF1C-4785-8A3C-C6F6277EFF6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4832DF07-165E-4423-8A8E-1745D9FF337B}"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9" name="Rectangle 6"/>
          <p:cNvSpPr>
            <a:spLocks noGrp="1" noChangeArrowheads="1"/>
          </p:cNvSpPr>
          <p:nvPr>
            <p:ph type="sldNum" sz="quarter" idx="12"/>
          </p:nvPr>
        </p:nvSpPr>
        <p:spPr>
          <a:ln/>
        </p:spPr>
        <p:txBody>
          <a:bodyPr/>
          <a:lstStyle>
            <a:lvl1pPr>
              <a:defRPr/>
            </a:lvl1pPr>
          </a:lstStyle>
          <a:p>
            <a:pPr>
              <a:defRPr/>
            </a:pPr>
            <a:fld id="{D16157C4-4D27-46A9-B321-FEFB2278866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5" name="Rectangle 6"/>
          <p:cNvSpPr>
            <a:spLocks noGrp="1" noChangeArrowheads="1"/>
          </p:cNvSpPr>
          <p:nvPr>
            <p:ph type="sldNum" sz="quarter" idx="12"/>
          </p:nvPr>
        </p:nvSpPr>
        <p:spPr>
          <a:ln/>
        </p:spPr>
        <p:txBody>
          <a:bodyPr/>
          <a:lstStyle>
            <a:lvl1pPr>
              <a:defRPr/>
            </a:lvl1pPr>
          </a:lstStyle>
          <a:p>
            <a:pPr>
              <a:defRPr/>
            </a:pPr>
            <a:fld id="{5648347E-91AA-4D9B-BFF8-58F2869307FB}"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4" name="Rectangle 6"/>
          <p:cNvSpPr>
            <a:spLocks noGrp="1" noChangeArrowheads="1"/>
          </p:cNvSpPr>
          <p:nvPr>
            <p:ph type="sldNum" sz="quarter" idx="12"/>
          </p:nvPr>
        </p:nvSpPr>
        <p:spPr>
          <a:ln/>
        </p:spPr>
        <p:txBody>
          <a:bodyPr/>
          <a:lstStyle>
            <a:lvl1pPr>
              <a:defRPr/>
            </a:lvl1pPr>
          </a:lstStyle>
          <a:p>
            <a:pPr>
              <a:defRPr/>
            </a:pPr>
            <a:fld id="{11EEEE13-AD77-4A3B-9870-30B2131FEB3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9" name="Rectangle 6"/>
          <p:cNvSpPr>
            <a:spLocks noGrp="1" noChangeArrowheads="1"/>
          </p:cNvSpPr>
          <p:nvPr>
            <p:ph type="sldNum" sz="quarter" idx="12"/>
          </p:nvPr>
        </p:nvSpPr>
        <p:spPr>
          <a:ln/>
        </p:spPr>
        <p:txBody>
          <a:bodyPr/>
          <a:lstStyle>
            <a:lvl1pPr>
              <a:defRPr/>
            </a:lvl1pPr>
          </a:lstStyle>
          <a:p>
            <a:pPr>
              <a:defRPr/>
            </a:pPr>
            <a:fld id="{D7D4CBBA-2D0B-49DB-8842-9993BAF4627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FE29ABBA-A477-4929-8AA4-445E38E62923}"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43AE05DC-1742-4096-87CE-0ED254790A0C}"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0BBB6B78-C6E5-4736-94D9-49C83E45E0A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95C32D4F-4980-4841-B05E-73E8DD830D6C}"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73AFEEF6-6D4F-4D89-A345-4FC3C5350F5D}"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7592058F-89E7-43AF-89A7-3928618B6EC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D0C1C275-054C-4558-8191-909F8D1E5611}"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BA26DB14-8A4F-4518-B903-97087238D38A}"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9" name="Rectangle 6"/>
          <p:cNvSpPr>
            <a:spLocks noGrp="1" noChangeArrowheads="1"/>
          </p:cNvSpPr>
          <p:nvPr>
            <p:ph type="sldNum" sz="quarter" idx="12"/>
          </p:nvPr>
        </p:nvSpPr>
        <p:spPr>
          <a:ln/>
        </p:spPr>
        <p:txBody>
          <a:bodyPr/>
          <a:lstStyle>
            <a:lvl1pPr>
              <a:defRPr/>
            </a:lvl1pPr>
          </a:lstStyle>
          <a:p>
            <a:pPr>
              <a:defRPr/>
            </a:pPr>
            <a:fld id="{E6D80B9F-4966-49DB-885A-63474AD34B72}"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5" name="Rectangle 6"/>
          <p:cNvSpPr>
            <a:spLocks noGrp="1" noChangeArrowheads="1"/>
          </p:cNvSpPr>
          <p:nvPr>
            <p:ph type="sldNum" sz="quarter" idx="12"/>
          </p:nvPr>
        </p:nvSpPr>
        <p:spPr>
          <a:ln/>
        </p:spPr>
        <p:txBody>
          <a:bodyPr/>
          <a:lstStyle>
            <a:lvl1pPr>
              <a:defRPr/>
            </a:lvl1pPr>
          </a:lstStyle>
          <a:p>
            <a:pPr>
              <a:defRPr/>
            </a:pPr>
            <a:fld id="{B7D4B96F-AF08-4309-8F1A-57DBFA677DE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5" name="Rectangle 6"/>
          <p:cNvSpPr>
            <a:spLocks noGrp="1" noChangeArrowheads="1"/>
          </p:cNvSpPr>
          <p:nvPr>
            <p:ph type="sldNum" sz="quarter" idx="12"/>
          </p:nvPr>
        </p:nvSpPr>
        <p:spPr>
          <a:ln/>
        </p:spPr>
        <p:txBody>
          <a:bodyPr/>
          <a:lstStyle>
            <a:lvl1pPr>
              <a:defRPr/>
            </a:lvl1pPr>
          </a:lstStyle>
          <a:p>
            <a:pPr>
              <a:defRPr/>
            </a:pPr>
            <a:fld id="{082CBA36-AFD5-45D4-875E-A067BFC097D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4" name="Rectangle 6"/>
          <p:cNvSpPr>
            <a:spLocks noGrp="1" noChangeArrowheads="1"/>
          </p:cNvSpPr>
          <p:nvPr>
            <p:ph type="sldNum" sz="quarter" idx="12"/>
          </p:nvPr>
        </p:nvSpPr>
        <p:spPr>
          <a:ln/>
        </p:spPr>
        <p:txBody>
          <a:bodyPr/>
          <a:lstStyle>
            <a:lvl1pPr>
              <a:defRPr/>
            </a:lvl1pPr>
          </a:lstStyle>
          <a:p>
            <a:pPr>
              <a:defRPr/>
            </a:pPr>
            <a:fld id="{D37E7440-E284-412E-9C9A-6A40C0E0093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C61750A3-1FE3-485F-9073-4C0339F2AC44}"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8D728F77-CB1A-4DCD-991A-59686D142989}"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EA329942-532C-4E7A-A040-FB9081032A99}"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9A124019-5FFA-46CF-BDE5-2169453416F8}"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17099A92-752A-41CA-890A-ED87FC130925}"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A290F986-5ED5-4790-A16E-9A3E0A41FB55}"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99849F80-C635-4F28-80CE-6BB4F5BE54DB}"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AAED6245-0758-4C50-BDD9-921D3790C8C9}"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9" name="Rectangle 6"/>
          <p:cNvSpPr>
            <a:spLocks noGrp="1" noChangeArrowheads="1"/>
          </p:cNvSpPr>
          <p:nvPr>
            <p:ph type="sldNum" sz="quarter" idx="12"/>
          </p:nvPr>
        </p:nvSpPr>
        <p:spPr>
          <a:ln/>
        </p:spPr>
        <p:txBody>
          <a:bodyPr/>
          <a:lstStyle>
            <a:lvl1pPr>
              <a:defRPr/>
            </a:lvl1pPr>
          </a:lstStyle>
          <a:p>
            <a:pPr>
              <a:defRPr/>
            </a:pPr>
            <a:fld id="{44F23378-8DEC-4248-AABB-5284A5DCD0B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4" name="Rectangle 6"/>
          <p:cNvSpPr>
            <a:spLocks noGrp="1" noChangeArrowheads="1"/>
          </p:cNvSpPr>
          <p:nvPr>
            <p:ph type="sldNum" sz="quarter" idx="12"/>
          </p:nvPr>
        </p:nvSpPr>
        <p:spPr>
          <a:ln/>
        </p:spPr>
        <p:txBody>
          <a:bodyPr/>
          <a:lstStyle>
            <a:lvl1pPr>
              <a:defRPr/>
            </a:lvl1pPr>
          </a:lstStyle>
          <a:p>
            <a:pPr>
              <a:defRPr/>
            </a:pPr>
            <a:fld id="{2A204CDF-948F-4E24-8234-68227B61F78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5" name="Rectangle 6"/>
          <p:cNvSpPr>
            <a:spLocks noGrp="1" noChangeArrowheads="1"/>
          </p:cNvSpPr>
          <p:nvPr>
            <p:ph type="sldNum" sz="quarter" idx="12"/>
          </p:nvPr>
        </p:nvSpPr>
        <p:spPr>
          <a:ln/>
        </p:spPr>
        <p:txBody>
          <a:bodyPr/>
          <a:lstStyle>
            <a:lvl1pPr>
              <a:defRPr/>
            </a:lvl1pPr>
          </a:lstStyle>
          <a:p>
            <a:pPr>
              <a:defRPr/>
            </a:pPr>
            <a:fld id="{73A91BFD-3BCA-44A6-AD11-0AAA7A11947C}"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4" name="Rectangle 6"/>
          <p:cNvSpPr>
            <a:spLocks noGrp="1" noChangeArrowheads="1"/>
          </p:cNvSpPr>
          <p:nvPr>
            <p:ph type="sldNum" sz="quarter" idx="12"/>
          </p:nvPr>
        </p:nvSpPr>
        <p:spPr>
          <a:ln/>
        </p:spPr>
        <p:txBody>
          <a:bodyPr/>
          <a:lstStyle>
            <a:lvl1pPr>
              <a:defRPr/>
            </a:lvl1pPr>
          </a:lstStyle>
          <a:p>
            <a:pPr>
              <a:defRPr/>
            </a:pPr>
            <a:fld id="{E21ECA44-4173-4315-BF13-A817A084B0CD}"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B588B32F-01D9-494B-8932-608598C0711F}"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C16F1BCF-7989-4309-A507-9BF0A17EDF68}"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D0DA60F7-CD70-4AD2-A977-B39427A6DCF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6A904A1C-DB5D-43A7-BF78-B999B2F8D2C4}"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FCD6201A-0065-4BB5-836A-E4FBCABB35E5}"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DE6593BE-8C67-4FD6-B8B4-10C9C288EA72}"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BF3AC175-4DDF-4D2C-8CFC-6EFA9F0FFB0C}"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A875B427-F54D-4142-A770-36F0B960A9A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CDFC47F4-FE66-4848-997B-FA1093CA7E9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9" name="Rectangle 6"/>
          <p:cNvSpPr>
            <a:spLocks noGrp="1" noChangeArrowheads="1"/>
          </p:cNvSpPr>
          <p:nvPr>
            <p:ph type="sldNum" sz="quarter" idx="12"/>
          </p:nvPr>
        </p:nvSpPr>
        <p:spPr>
          <a:ln/>
        </p:spPr>
        <p:txBody>
          <a:bodyPr/>
          <a:lstStyle>
            <a:lvl1pPr>
              <a:defRPr/>
            </a:lvl1pPr>
          </a:lstStyle>
          <a:p>
            <a:pPr>
              <a:defRPr/>
            </a:pPr>
            <a:fld id="{B9D4E1B4-7648-4EDB-9E77-5026939B5CF8}"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5" name="Rectangle 6"/>
          <p:cNvSpPr>
            <a:spLocks noGrp="1" noChangeArrowheads="1"/>
          </p:cNvSpPr>
          <p:nvPr>
            <p:ph type="sldNum" sz="quarter" idx="12"/>
          </p:nvPr>
        </p:nvSpPr>
        <p:spPr>
          <a:ln/>
        </p:spPr>
        <p:txBody>
          <a:bodyPr/>
          <a:lstStyle>
            <a:lvl1pPr>
              <a:defRPr/>
            </a:lvl1pPr>
          </a:lstStyle>
          <a:p>
            <a:pPr>
              <a:defRPr/>
            </a:pPr>
            <a:fld id="{BC24A09E-DB34-4E2F-94AB-5FEE5627830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4" name="Rectangle 6"/>
          <p:cNvSpPr>
            <a:spLocks noGrp="1" noChangeArrowheads="1"/>
          </p:cNvSpPr>
          <p:nvPr>
            <p:ph type="sldNum" sz="quarter" idx="12"/>
          </p:nvPr>
        </p:nvSpPr>
        <p:spPr>
          <a:ln/>
        </p:spPr>
        <p:txBody>
          <a:bodyPr/>
          <a:lstStyle>
            <a:lvl1pPr>
              <a:defRPr/>
            </a:lvl1pPr>
          </a:lstStyle>
          <a:p>
            <a:pPr>
              <a:defRPr/>
            </a:pPr>
            <a:fld id="{788231C7-6017-44C6-9261-54184596A304}"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47D67C51-160E-4EB8-980D-9B4154B52DDF}"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AECC0180-D569-4D30-8E16-4E25D4B5C57A}"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D9574E57-F4C2-4706-A50F-6C32C9C55B3F}"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6" name="Rectangle 6"/>
          <p:cNvSpPr>
            <a:spLocks noGrp="1" noChangeArrowheads="1"/>
          </p:cNvSpPr>
          <p:nvPr>
            <p:ph type="sldNum" sz="quarter" idx="12"/>
          </p:nvPr>
        </p:nvSpPr>
        <p:spPr>
          <a:ln/>
        </p:spPr>
        <p:txBody>
          <a:bodyPr/>
          <a:lstStyle>
            <a:lvl1pPr>
              <a:defRPr/>
            </a:lvl1pPr>
          </a:lstStyle>
          <a:p>
            <a:pPr>
              <a:defRPr/>
            </a:pPr>
            <a:fld id="{DA4B6BFE-5910-488A-8D54-A9DEF1B377D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http://www.unit5.org/christjs/tempT27dFields-Jeff/intro1.htm</a:t>
            </a:r>
          </a:p>
        </p:txBody>
      </p:sp>
      <p:sp>
        <p:nvSpPr>
          <p:cNvPr id="7" name="Rectangle 6"/>
          <p:cNvSpPr>
            <a:spLocks noGrp="1" noChangeArrowheads="1"/>
          </p:cNvSpPr>
          <p:nvPr>
            <p:ph type="sldNum" sz="quarter" idx="12"/>
          </p:nvPr>
        </p:nvSpPr>
        <p:spPr>
          <a:ln/>
        </p:spPr>
        <p:txBody>
          <a:bodyPr/>
          <a:lstStyle>
            <a:lvl1pPr>
              <a:defRPr/>
            </a:lvl1pPr>
          </a:lstStyle>
          <a:p>
            <a:pPr>
              <a:defRPr/>
            </a:pPr>
            <a:fld id="{8B4E7A93-4FF1-4932-8B2E-151B68A68D6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r>
              <a:rPr lang="en-US"/>
              <a:t>http://www.unit5.org/christjs/tempT27dFields-Jeff/intro1.htm</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E2EAEED2-4ECC-4F59-B550-DE9FE520FE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809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t>http://www.unit5.org/christjs/tempT27dFields-Jeff/intro1.htm</a:t>
            </a:r>
          </a:p>
        </p:txBody>
      </p:sp>
      <p:sp>
        <p:nvSpPr>
          <p:cNvPr id="809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4D52BA4-1D37-4042-A186-082F185424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bwMode="auto">
          <a:xfrm>
            <a:off x="304800" y="1524000"/>
            <a:ext cx="8534400" cy="5029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3" name="Rectangle 3"/>
          <p:cNvSpPr>
            <a:spLocks noGrp="1" noChangeArrowheads="1"/>
          </p:cNvSpPr>
          <p:nvPr>
            <p:ph type="title"/>
          </p:nvPr>
        </p:nvSpPr>
        <p:spPr bwMode="auto">
          <a:xfrm>
            <a:off x="685800" y="292100"/>
            <a:ext cx="7772400" cy="8382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grpSp>
        <p:nvGrpSpPr>
          <p:cNvPr id="25604" name="Group 4"/>
          <p:cNvGrpSpPr>
            <a:grpSpLocks/>
          </p:cNvGrpSpPr>
          <p:nvPr/>
        </p:nvGrpSpPr>
        <p:grpSpPr bwMode="auto">
          <a:xfrm>
            <a:off x="-255588" y="88900"/>
            <a:ext cx="9399588" cy="342900"/>
            <a:chOff x="240" y="4024"/>
            <a:chExt cx="5232" cy="216"/>
          </a:xfrm>
        </p:grpSpPr>
        <p:sp>
          <p:nvSpPr>
            <p:cNvPr id="1002501" name="Rectangle 5"/>
            <p:cNvSpPr>
              <a:spLocks noChangeArrowheads="1"/>
            </p:cNvSpPr>
            <p:nvPr/>
          </p:nvSpPr>
          <p:spPr bwMode="auto">
            <a:xfrm>
              <a:off x="384" y="4024"/>
              <a:ext cx="5088" cy="96"/>
            </a:xfrm>
            <a:prstGeom prst="rect">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a:p>
          </p:txBody>
        </p:sp>
        <p:sp>
          <p:nvSpPr>
            <p:cNvPr id="1002502" name="Rectangle 6"/>
            <p:cNvSpPr>
              <a:spLocks noChangeArrowheads="1"/>
            </p:cNvSpPr>
            <p:nvPr/>
          </p:nvSpPr>
          <p:spPr bwMode="auto">
            <a:xfrm>
              <a:off x="240" y="4144"/>
              <a:ext cx="5088" cy="96"/>
            </a:xfrm>
            <a:prstGeom prst="rect">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a:lstStyle/>
            <a:p>
              <a:pPr>
                <a:defRPr/>
              </a:pPr>
              <a:endParaRPr lang="en-US"/>
            </a:p>
          </p:txBody>
        </p:sp>
      </p:grpSp>
      <p:grpSp>
        <p:nvGrpSpPr>
          <p:cNvPr id="25605" name="Group 7"/>
          <p:cNvGrpSpPr>
            <a:grpSpLocks/>
          </p:cNvGrpSpPr>
          <p:nvPr/>
        </p:nvGrpSpPr>
        <p:grpSpPr bwMode="auto">
          <a:xfrm>
            <a:off x="-274638" y="1114425"/>
            <a:ext cx="9418638" cy="317500"/>
            <a:chOff x="192" y="1384"/>
            <a:chExt cx="5232" cy="200"/>
          </a:xfrm>
        </p:grpSpPr>
        <p:sp>
          <p:nvSpPr>
            <p:cNvPr id="1002504" name="Rectangle 8"/>
            <p:cNvSpPr>
              <a:spLocks noChangeArrowheads="1"/>
            </p:cNvSpPr>
            <p:nvPr/>
          </p:nvSpPr>
          <p:spPr bwMode="auto">
            <a:xfrm>
              <a:off x="336" y="1488"/>
              <a:ext cx="5088" cy="96"/>
            </a:xfrm>
            <a:prstGeom prst="rect">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a:p>
          </p:txBody>
        </p:sp>
        <p:sp>
          <p:nvSpPr>
            <p:cNvPr id="1002505" name="Rectangle 9"/>
            <p:cNvSpPr>
              <a:spLocks noChangeArrowheads="1"/>
            </p:cNvSpPr>
            <p:nvPr/>
          </p:nvSpPr>
          <p:spPr bwMode="auto">
            <a:xfrm>
              <a:off x="192" y="1384"/>
              <a:ext cx="5088" cy="96"/>
            </a:xfrm>
            <a:prstGeom prst="rect">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a:lstStyle/>
            <a:p>
              <a:pPr>
                <a:defRPr/>
              </a:pPr>
              <a:endParaRPr lang="en-US"/>
            </a:p>
          </p:txBody>
        </p:sp>
      </p:grpSp>
    </p:spTree>
  </p:cSld>
  <p:clrMap bg1="dk2" tx1="lt1" bg2="dk1" tx2="lt2" accent1="accent1" accent2="accent2" accent3="accent3" accent4="accent4" accent5="accent5" accent6="accent6" hlink="hlink" folHlink="folHlink"/>
  <p:sldLayoutIdLst>
    <p:sldLayoutId id="2147483827"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Arial" charset="0"/>
        </a:defRPr>
      </a:lvl2pPr>
      <a:lvl3pPr algn="ctr" rtl="0" eaLnBrk="0" fontAlgn="base" hangingPunct="0">
        <a:spcBef>
          <a:spcPct val="0"/>
        </a:spcBef>
        <a:spcAft>
          <a:spcPct val="0"/>
        </a:spcAft>
        <a:defRPr kumimoji="1" sz="4400" b="1">
          <a:solidFill>
            <a:schemeClr val="tx2"/>
          </a:solidFill>
          <a:latin typeface="Arial" charset="0"/>
        </a:defRPr>
      </a:lvl3pPr>
      <a:lvl4pPr algn="ctr" rtl="0" eaLnBrk="0" fontAlgn="base" hangingPunct="0">
        <a:spcBef>
          <a:spcPct val="0"/>
        </a:spcBef>
        <a:spcAft>
          <a:spcPct val="0"/>
        </a:spcAft>
        <a:defRPr kumimoji="1" sz="4400" b="1">
          <a:solidFill>
            <a:schemeClr val="tx2"/>
          </a:solidFill>
          <a:latin typeface="Arial" charset="0"/>
        </a:defRPr>
      </a:lvl4pPr>
      <a:lvl5pPr algn="ctr" rtl="0" eaLnBrk="0" fontAlgn="base" hangingPunct="0">
        <a:spcBef>
          <a:spcPct val="0"/>
        </a:spcBef>
        <a:spcAft>
          <a:spcPct val="0"/>
        </a:spcAft>
        <a:defRPr kumimoji="1" sz="4400" b="1">
          <a:solidFill>
            <a:schemeClr val="tx2"/>
          </a:solidFill>
          <a:latin typeface="Arial" charset="0"/>
        </a:defRPr>
      </a:lvl5pPr>
      <a:lvl6pPr marL="457200" algn="ctr" rtl="0" fontAlgn="base">
        <a:spcBef>
          <a:spcPct val="0"/>
        </a:spcBef>
        <a:spcAft>
          <a:spcPct val="0"/>
        </a:spcAft>
        <a:defRPr kumimoji="1" sz="4400" b="1">
          <a:solidFill>
            <a:schemeClr val="tx2"/>
          </a:solidFill>
          <a:latin typeface="Arial" charset="0"/>
        </a:defRPr>
      </a:lvl6pPr>
      <a:lvl7pPr marL="914400" algn="ctr" rtl="0" fontAlgn="base">
        <a:spcBef>
          <a:spcPct val="0"/>
        </a:spcBef>
        <a:spcAft>
          <a:spcPct val="0"/>
        </a:spcAft>
        <a:defRPr kumimoji="1" sz="4400" b="1">
          <a:solidFill>
            <a:schemeClr val="tx2"/>
          </a:solidFill>
          <a:latin typeface="Arial" charset="0"/>
        </a:defRPr>
      </a:lvl7pPr>
      <a:lvl8pPr marL="1371600" algn="ctr" rtl="0" fontAlgn="base">
        <a:spcBef>
          <a:spcPct val="0"/>
        </a:spcBef>
        <a:spcAft>
          <a:spcPct val="0"/>
        </a:spcAft>
        <a:defRPr kumimoji="1" sz="4400" b="1">
          <a:solidFill>
            <a:schemeClr val="tx2"/>
          </a:solidFill>
          <a:latin typeface="Arial" charset="0"/>
        </a:defRPr>
      </a:lvl8pPr>
      <a:lvl9pPr marL="1828800" algn="ctr" rtl="0" fontAlgn="base">
        <a:spcBef>
          <a:spcPct val="0"/>
        </a:spcBef>
        <a:spcAft>
          <a:spcPct val="0"/>
        </a:spcAft>
        <a:defRPr kumimoji="1" sz="44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2"/>
        </a:buClr>
        <a:buSzPct val="90000"/>
        <a:buFont typeface="Wingdings" pitchFamily="2" charset="2"/>
        <a:buChar char="Ø"/>
        <a:defRPr kumimoji="1" sz="3400" b="1">
          <a:solidFill>
            <a:schemeClr val="tx1"/>
          </a:solidFill>
          <a:latin typeface="+mn-lt"/>
          <a:ea typeface="+mn-ea"/>
          <a:cs typeface="+mn-cs"/>
        </a:defRPr>
      </a:lvl1pPr>
      <a:lvl2pPr marL="912813" indent="-341313" algn="l" rtl="0" eaLnBrk="0" fontAlgn="base" hangingPunct="0">
        <a:spcBef>
          <a:spcPct val="20000"/>
        </a:spcBef>
        <a:spcAft>
          <a:spcPct val="0"/>
        </a:spcAft>
        <a:buClr>
          <a:schemeClr val="accent1"/>
        </a:buClr>
        <a:buFont typeface="Wingdings" pitchFamily="2" charset="2"/>
        <a:buChar char="w"/>
        <a:defRPr kumimoji="1" sz="3400">
          <a:solidFill>
            <a:schemeClr val="tx1"/>
          </a:solidFill>
          <a:latin typeface="+mn-lt"/>
        </a:defRPr>
      </a:lvl2pPr>
      <a:lvl3pPr marL="1370013" indent="-342900" algn="l" rtl="0" eaLnBrk="0" fontAlgn="base" hangingPunct="0">
        <a:spcBef>
          <a:spcPct val="20000"/>
        </a:spcBef>
        <a:spcAft>
          <a:spcPct val="0"/>
        </a:spcAft>
        <a:buClr>
          <a:schemeClr val="tx2"/>
        </a:buClr>
        <a:buSzPct val="75000"/>
        <a:buFont typeface="Wingdings" pitchFamily="2" charset="2"/>
        <a:buChar char="²"/>
        <a:defRPr kumimoji="1" sz="3400">
          <a:solidFill>
            <a:schemeClr val="tx1"/>
          </a:solidFill>
          <a:latin typeface="+mn-lt"/>
        </a:defRPr>
      </a:lvl3pPr>
      <a:lvl4pPr marL="1712913" indent="-228600" algn="l" rtl="0" eaLnBrk="0" fontAlgn="base" hangingPunct="0">
        <a:spcBef>
          <a:spcPct val="20000"/>
        </a:spcBef>
        <a:spcAft>
          <a:spcPct val="0"/>
        </a:spcAft>
        <a:buClr>
          <a:schemeClr val="accent2"/>
        </a:buClr>
        <a:buChar char="–"/>
        <a:defRPr kumimoji="1" sz="3400">
          <a:solidFill>
            <a:schemeClr val="tx1"/>
          </a:solidFill>
          <a:latin typeface="+mn-lt"/>
        </a:defRPr>
      </a:lvl4pPr>
      <a:lvl5pPr marL="2057400" indent="-228600" algn="l" rtl="0" eaLnBrk="0" fontAlgn="base" hangingPunct="0">
        <a:spcBef>
          <a:spcPct val="20000"/>
        </a:spcBef>
        <a:spcAft>
          <a:spcPct val="0"/>
        </a:spcAft>
        <a:buClr>
          <a:schemeClr val="accent2"/>
        </a:buClr>
        <a:buSzPct val="70000"/>
        <a:buFont typeface="Wingdings" pitchFamily="2" charset="2"/>
        <a:buChar char="l"/>
        <a:defRPr kumimoji="1" sz="3400">
          <a:solidFill>
            <a:schemeClr val="tx1"/>
          </a:solidFill>
          <a:latin typeface="+mn-lt"/>
        </a:defRPr>
      </a:lvl5pPr>
      <a:lvl6pPr marL="2514600" indent="-228600" algn="l" rtl="0" fontAlgn="base">
        <a:spcBef>
          <a:spcPct val="20000"/>
        </a:spcBef>
        <a:spcAft>
          <a:spcPct val="0"/>
        </a:spcAft>
        <a:buClr>
          <a:schemeClr val="accent2"/>
        </a:buClr>
        <a:buSzPct val="70000"/>
        <a:buFont typeface="Wingdings" pitchFamily="2" charset="2"/>
        <a:buChar char="l"/>
        <a:defRPr kumimoji="1" sz="3400">
          <a:solidFill>
            <a:schemeClr val="tx1"/>
          </a:solidFill>
          <a:latin typeface="+mn-lt"/>
        </a:defRPr>
      </a:lvl6pPr>
      <a:lvl7pPr marL="2971800" indent="-228600" algn="l" rtl="0" fontAlgn="base">
        <a:spcBef>
          <a:spcPct val="20000"/>
        </a:spcBef>
        <a:spcAft>
          <a:spcPct val="0"/>
        </a:spcAft>
        <a:buClr>
          <a:schemeClr val="accent2"/>
        </a:buClr>
        <a:buSzPct val="70000"/>
        <a:buFont typeface="Wingdings" pitchFamily="2" charset="2"/>
        <a:buChar char="l"/>
        <a:defRPr kumimoji="1" sz="3400">
          <a:solidFill>
            <a:schemeClr val="tx1"/>
          </a:solidFill>
          <a:latin typeface="+mn-lt"/>
        </a:defRPr>
      </a:lvl7pPr>
      <a:lvl8pPr marL="3429000" indent="-228600" algn="l" rtl="0" fontAlgn="base">
        <a:spcBef>
          <a:spcPct val="20000"/>
        </a:spcBef>
        <a:spcAft>
          <a:spcPct val="0"/>
        </a:spcAft>
        <a:buClr>
          <a:schemeClr val="accent2"/>
        </a:buClr>
        <a:buSzPct val="70000"/>
        <a:buFont typeface="Wingdings" pitchFamily="2" charset="2"/>
        <a:buChar char="l"/>
        <a:defRPr kumimoji="1" sz="3400">
          <a:solidFill>
            <a:schemeClr val="tx1"/>
          </a:solidFill>
          <a:latin typeface="+mn-lt"/>
        </a:defRPr>
      </a:lvl8pPr>
      <a:lvl9pPr marL="3886200" indent="-228600" algn="l" rtl="0" fontAlgn="base">
        <a:spcBef>
          <a:spcPct val="20000"/>
        </a:spcBef>
        <a:spcAft>
          <a:spcPct val="0"/>
        </a:spcAft>
        <a:buClr>
          <a:schemeClr val="accent2"/>
        </a:buClr>
        <a:buSzPct val="70000"/>
        <a:buFont typeface="Wingdings" pitchFamily="2" charset="2"/>
        <a:buChar char="l"/>
        <a:defRPr kumimoji="1" sz="3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55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455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t>http://www.unit5.org/christjs/tempT27dFields-Jeff/intro1.htm</a:t>
            </a:r>
          </a:p>
        </p:txBody>
      </p:sp>
      <p:sp>
        <p:nvSpPr>
          <p:cNvPr id="10455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4230CFA-F625-4A38-8004-8F365158B9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26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2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p>
        </p:txBody>
      </p:sp>
      <p:sp>
        <p:nvSpPr>
          <p:cNvPr id="1092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r>
              <a:rPr lang="en-US"/>
              <a:t>http://www.unit5.org/christjs/tempT27dFields-Jeff/intro1.htm</a:t>
            </a:r>
          </a:p>
        </p:txBody>
      </p:sp>
      <p:sp>
        <p:nvSpPr>
          <p:cNvPr id="1092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E4B50B39-3F6A-45C5-AE2E-418D21B081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80">
          <a:fgClr>
            <a:schemeClr val="bg1"/>
          </a:fgClr>
          <a:bgClr>
            <a:schemeClr val="accent2"/>
          </a:bgClr>
        </a:pattFill>
        <a:effectLst/>
      </p:bgPr>
    </p:bg>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5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p>
        </p:txBody>
      </p:sp>
      <p:sp>
        <p:nvSpPr>
          <p:cNvPr id="1095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r>
              <a:rPr lang="en-US"/>
              <a:t>http://www.unit5.org/christjs/tempT27dFields-Jeff/intro1.htm</a:t>
            </a:r>
          </a:p>
        </p:txBody>
      </p:sp>
      <p:sp>
        <p:nvSpPr>
          <p:cNvPr id="1095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01915180-6876-4EF1-AFC7-B70728E576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CCFF"/>
            </a:gs>
            <a:gs pos="100000">
              <a:srgbClr val="D60093"/>
            </a:gs>
          </a:gsLst>
          <a:lin ang="18900000" scaled="1"/>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endParaRPr lang="en-US"/>
          </a:p>
        </p:txBody>
      </p:sp>
      <p:sp>
        <p:nvSpPr>
          <p:cNvPr id="129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r>
              <a:rPr lang="en-US"/>
              <a:t>http://www.unit5.org/christjs/tempT27dFields-Jeff/intro1.htm</a:t>
            </a:r>
          </a:p>
        </p:txBody>
      </p:sp>
      <p:sp>
        <p:nvSpPr>
          <p:cNvPr id="129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mn-lt"/>
              </a:defRPr>
            </a:lvl1pPr>
          </a:lstStyle>
          <a:p>
            <a:pPr>
              <a:defRPr/>
            </a:pPr>
            <a:fld id="{14C7A7D1-AE98-4886-914D-A31BF854AB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unit5.org/chemistry" TargetMode="Externa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audio" Target="../media/audio2.wav"/><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4.jpeg"/></Relationships>
</file>

<file path=ppt/slides/_rels/slide10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0.xml"/><Relationship Id="rId1" Type="http://schemas.openxmlformats.org/officeDocument/2006/relationships/slideLayout" Target="../slideLayouts/slideLayout21.xml"/><Relationship Id="rId6" Type="http://schemas.openxmlformats.org/officeDocument/2006/relationships/image" Target="../media/image147.wmf"/><Relationship Id="rId5" Type="http://schemas.openxmlformats.org/officeDocument/2006/relationships/slide" Target="slide8.xml"/><Relationship Id="rId4" Type="http://schemas.openxmlformats.org/officeDocument/2006/relationships/image" Target="../media/image14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149.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1.xml"/><Relationship Id="rId1" Type="http://schemas.openxmlformats.org/officeDocument/2006/relationships/themeOverride" Target="../theme/themeOverride8.xml"/><Relationship Id="rId5" Type="http://schemas.openxmlformats.org/officeDocument/2006/relationships/image" Target="../media/image151.wmf"/><Relationship Id="rId4" Type="http://schemas.openxmlformats.org/officeDocument/2006/relationships/image" Target="../media/image150.wmf"/></Relationships>
</file>

<file path=ppt/slides/_rels/slide103.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png"/><Relationship Id="rId7" Type="http://schemas.openxmlformats.org/officeDocument/2006/relationships/image" Target="../media/image156.jpeg"/><Relationship Id="rId12" Type="http://schemas.openxmlformats.org/officeDocument/2006/relationships/slide" Target="slide8.xml"/><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image" Target="../media/image155.jpeg"/><Relationship Id="rId11" Type="http://schemas.openxmlformats.org/officeDocument/2006/relationships/image" Target="../media/image159.png"/><Relationship Id="rId5" Type="http://schemas.openxmlformats.org/officeDocument/2006/relationships/image" Target="../media/image154.jpeg"/><Relationship Id="rId10" Type="http://schemas.openxmlformats.org/officeDocument/2006/relationships/image" Target="../media/image158.jpeg"/><Relationship Id="rId4" Type="http://schemas.openxmlformats.org/officeDocument/2006/relationships/image" Target="../media/image153.jpeg"/><Relationship Id="rId9" Type="http://schemas.openxmlformats.org/officeDocument/2006/relationships/image" Target="../media/image149.png"/></Relationships>
</file>

<file path=ppt/slides/_rels/slide10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0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hyperlink" Target="http://www.chemistryland.com/" TargetMode="External"/><Relationship Id="rId4" Type="http://schemas.openxmlformats.org/officeDocument/2006/relationships/image" Target="../media/image161.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audio25.wav"/><Relationship Id="rId1" Type="http://schemas.openxmlformats.org/officeDocument/2006/relationships/themeOverride" Target="../theme/themeOverride9.xml"/><Relationship Id="rId6" Type="http://schemas.openxmlformats.org/officeDocument/2006/relationships/image" Target="../media/image163.png"/><Relationship Id="rId5" Type="http://schemas.openxmlformats.org/officeDocument/2006/relationships/slide" Target="slide2.xml"/><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audio" Target="../media/audio8.wav"/><Relationship Id="rId7" Type="http://schemas.openxmlformats.org/officeDocument/2006/relationships/image" Target="../media/image167.jpe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10" Type="http://schemas.openxmlformats.org/officeDocument/2006/relationships/slide" Target="slide8.xml"/><Relationship Id="rId4" Type="http://schemas.openxmlformats.org/officeDocument/2006/relationships/image" Target="../media/image164.wmf"/><Relationship Id="rId9" Type="http://schemas.openxmlformats.org/officeDocument/2006/relationships/image" Target="../media/image169.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hemeOverride" Target="../theme/themeOverride1.xml"/><Relationship Id="rId5" Type="http://schemas.openxmlformats.org/officeDocument/2006/relationships/hyperlink" Target="http://www.backflip.com/perl/go.pl?url=18424616" TargetMode="External"/><Relationship Id="rId4" Type="http://schemas.openxmlformats.org/officeDocument/2006/relationships/hyperlink" Target="../Video/World%20of%20Chemistry%20Notes/The%20World%20of%20Chemistry.doc"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2.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slide" Target="slide113.xml"/><Relationship Id="rId7" Type="http://schemas.openxmlformats.org/officeDocument/2006/relationships/image" Target="../media/image173.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slide" Target="slide8.xml"/><Relationship Id="rId4" Type="http://schemas.openxmlformats.org/officeDocument/2006/relationships/image" Target="../media/image171.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hyperlink" Target="http://en.wikipedia.org/wiki/Phlogiston_theory" TargetMode="External"/><Relationship Id="rId4" Type="http://schemas.openxmlformats.org/officeDocument/2006/relationships/slide" Target="slide8.xml"/></Relationships>
</file>

<file path=ppt/slides/_rels/slide11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117.xml"/><Relationship Id="rId7" Type="http://schemas.openxmlformats.org/officeDocument/2006/relationships/hyperlink" Target="../Google%20Image%20Result%20for%20mattson_creighton_edu-History_Gas_Chemistry-LavoisierLab_jpg_files/Lavoisier.htm" TargetMode="External"/><Relationship Id="rId2" Type="http://schemas.openxmlformats.org/officeDocument/2006/relationships/slideLayout" Target="../slideLayouts/slideLayout21.xml"/><Relationship Id="rId1" Type="http://schemas.openxmlformats.org/officeDocument/2006/relationships/video" Target="file:///L:\CHEMISTRY\PowerPoint%202006\Intro.%20PP\Lavoisier%20Water%202_17.wmv" TargetMode="External"/><Relationship Id="rId6" Type="http://schemas.openxmlformats.org/officeDocument/2006/relationships/image" Target="../media/image176.jpeg"/><Relationship Id="rId5" Type="http://schemas.openxmlformats.org/officeDocument/2006/relationships/hyperlink" Target="http://en.wikipedia.org/wiki/Antoine_Lavoisier" TargetMode="External"/><Relationship Id="rId4" Type="http://schemas.openxmlformats.org/officeDocument/2006/relationships/audio" Target="../media/audio26.wav"/><Relationship Id="rId9" Type="http://schemas.openxmlformats.org/officeDocument/2006/relationships/image" Target="../media/image177.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8.xml"/><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180.gif"/></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12.xml"/><Relationship Id="rId7" Type="http://schemas.openxmlformats.org/officeDocument/2006/relationships/slide" Target="slide8.xml"/><Relationship Id="rId2" Type="http://schemas.openxmlformats.org/officeDocument/2006/relationships/slideLayout" Target="../slideLayouts/slideLayout21.xml"/><Relationship Id="rId1" Type="http://schemas.openxmlformats.org/officeDocument/2006/relationships/audio" Target="../media/audio5.wav"/><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44.gif"/><Relationship Id="rId4" Type="http://schemas.openxmlformats.org/officeDocument/2006/relationships/image" Target="../media/image18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181.jpeg"/><Relationship Id="rId4" Type="http://schemas.openxmlformats.org/officeDocument/2006/relationships/slide" Target="slide8.xml"/></Relationships>
</file>

<file path=ppt/slides/_rels/slide1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3" Type="http://schemas.openxmlformats.org/officeDocument/2006/relationships/hyperlink" Target="http://en.wikipedia.org/wiki/Image:Bunsen_burner.jpg" TargetMode="External"/><Relationship Id="rId7" Type="http://schemas.openxmlformats.org/officeDocument/2006/relationships/hyperlink" Target="http://en.wikipedia.org/wiki/Robert_Bunsen" TargetMode="External"/><Relationship Id="rId2" Type="http://schemas.openxmlformats.org/officeDocument/2006/relationships/notesSlide" Target="../notesSlides/notesSlide124.xml"/><Relationship Id="rId1" Type="http://schemas.openxmlformats.org/officeDocument/2006/relationships/slideLayout" Target="../slideLayouts/slideLayout21.xml"/><Relationship Id="rId6" Type="http://schemas.openxmlformats.org/officeDocument/2006/relationships/image" Target="../media/image184.jpeg"/><Relationship Id="rId5" Type="http://schemas.openxmlformats.org/officeDocument/2006/relationships/hyperlink" Target="http://www.sil.si.edu/digitalcollections/hst/scientific-identity/fullsize/SIL14-B9-10a.jpg" TargetMode="External"/><Relationship Id="rId4" Type="http://schemas.openxmlformats.org/officeDocument/2006/relationships/image" Target="../media/image183.jpeg"/></Relationships>
</file>

<file path=ppt/slides/_rels/slide12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12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129.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slide" Target="slide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0.xml"/><Relationship Id="rId1" Type="http://schemas.openxmlformats.org/officeDocument/2006/relationships/themeOverride" Target="../theme/themeOverride10.xml"/><Relationship Id="rId5" Type="http://schemas.openxmlformats.org/officeDocument/2006/relationships/hyperlink" Target="http://en.wikipedia.org/wiki/History_of_chemistry" TargetMode="External"/><Relationship Id="rId4" Type="http://schemas.openxmlformats.org/officeDocument/2006/relationships/image" Target="../media/image188.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slide" Target="slide8.xml"/><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5.xml"/><Relationship Id="rId1" Type="http://schemas.openxmlformats.org/officeDocument/2006/relationships/audio" Target="../media/audio28.wav"/><Relationship Id="rId6" Type="http://schemas.openxmlformats.org/officeDocument/2006/relationships/slide" Target="slide8.xml"/><Relationship Id="rId5" Type="http://schemas.openxmlformats.org/officeDocument/2006/relationships/image" Target="../media/image2.png"/><Relationship Id="rId4" Type="http://schemas.openxmlformats.org/officeDocument/2006/relationships/image" Target="../media/image189.jpeg"/></Relationships>
</file>

<file path=ppt/slides/_rels/slide133.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hyperlink" Target="http://www.unit5.org/christjs/555_topic_index_demonstration_alchemists%20dream.htm" TargetMode="External"/><Relationship Id="rId3" Type="http://schemas.openxmlformats.org/officeDocument/2006/relationships/slideLayout" Target="../slideLayouts/slideLayout6.xml"/><Relationship Id="rId7" Type="http://schemas.openxmlformats.org/officeDocument/2006/relationships/audio" Target="../media/audio8.wav"/><Relationship Id="rId12" Type="http://schemas.openxmlformats.org/officeDocument/2006/relationships/slide" Target="slide8.xml"/><Relationship Id="rId2" Type="http://schemas.openxmlformats.org/officeDocument/2006/relationships/audio" Target="../media/audio29.wav"/><Relationship Id="rId1" Type="http://schemas.openxmlformats.org/officeDocument/2006/relationships/tags" Target="../tags/tag6.xml"/><Relationship Id="rId6" Type="http://schemas.openxmlformats.org/officeDocument/2006/relationships/audio" Target="../media/audio11.wav"/><Relationship Id="rId11" Type="http://schemas.openxmlformats.org/officeDocument/2006/relationships/image" Target="../media/image2.png"/><Relationship Id="rId5" Type="http://schemas.openxmlformats.org/officeDocument/2006/relationships/audio" Target="../media/audio30.wav"/><Relationship Id="rId10" Type="http://schemas.openxmlformats.org/officeDocument/2006/relationships/image" Target="../media/image192.jpeg"/><Relationship Id="rId4" Type="http://schemas.openxmlformats.org/officeDocument/2006/relationships/notesSlide" Target="../notesSlides/notesSlide133.xml"/><Relationship Id="rId9" Type="http://schemas.openxmlformats.org/officeDocument/2006/relationships/image" Target="../media/image191.jpeg"/></Relationships>
</file>

<file path=ppt/slides/_rels/slide13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3.jpeg"/><Relationship Id="rId7" Type="http://schemas.openxmlformats.org/officeDocument/2006/relationships/hyperlink" Target="http://www.usmint.gov/about_the_mint/fun_facts/index.cfm?flash=yes&amp;Action=fun_facts2a" TargetMode="External"/><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slide" Target="slide8.xml"/><Relationship Id="rId11" Type="http://schemas.openxmlformats.org/officeDocument/2006/relationships/image" Target="../media/image199.jpeg"/><Relationship Id="rId5" Type="http://schemas.openxmlformats.org/officeDocument/2006/relationships/image" Target="../media/image195.jpeg"/><Relationship Id="rId10" Type="http://schemas.openxmlformats.org/officeDocument/2006/relationships/image" Target="../media/image198.jpeg"/><Relationship Id="rId4" Type="http://schemas.openxmlformats.org/officeDocument/2006/relationships/image" Target="../media/image194.jpeg"/><Relationship Id="rId9" Type="http://schemas.openxmlformats.org/officeDocument/2006/relationships/image" Target="../media/image197.jpeg"/></Relationships>
</file>

<file path=ppt/slides/_rels/slide13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136.xml.rels><?xml version="1.0" encoding="UTF-8" standalone="yes"?>
<Relationships xmlns="http://schemas.openxmlformats.org/package/2006/relationships"><Relationship Id="rId3" Type="http://schemas.openxmlformats.org/officeDocument/2006/relationships/image" Target="../media/image202.wmf"/><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203.png"/></Relationships>
</file>

<file path=ppt/slides/_rels/slide13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slide" Target="slide8.xml"/></Relationships>
</file>

<file path=ppt/slides/_rels/slide13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8.xml"/><Relationship Id="rId1" Type="http://schemas.openxmlformats.org/officeDocument/2006/relationships/slideLayout" Target="../slideLayouts/slideLayout25.xml"/><Relationship Id="rId6" Type="http://schemas.openxmlformats.org/officeDocument/2006/relationships/hyperlink" Target="http://en.wikipedia.org/wiki/Paracelsus" TargetMode="External"/><Relationship Id="rId5" Type="http://schemas.openxmlformats.org/officeDocument/2006/relationships/image" Target="../media/image205.jpeg"/><Relationship Id="rId4" Type="http://schemas.openxmlformats.org/officeDocument/2006/relationships/hyperlink" Target="../Intro%20Word/PARACELSUS%20thoughts%20on%20matter.doc"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139.xml"/><Relationship Id="rId1" Type="http://schemas.openxmlformats.org/officeDocument/2006/relationships/slideLayout" Target="../slideLayouts/slideLayout20.xml"/><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09.jpeg"/><Relationship Id="rId2" Type="http://schemas.openxmlformats.org/officeDocument/2006/relationships/audio" Target="../media/audio31.wav"/><Relationship Id="rId1" Type="http://schemas.openxmlformats.org/officeDocument/2006/relationships/themeOverride" Target="../theme/themeOverride11.xml"/><Relationship Id="rId6" Type="http://schemas.openxmlformats.org/officeDocument/2006/relationships/image" Target="../media/image208.wmf"/><Relationship Id="rId5" Type="http://schemas.openxmlformats.org/officeDocument/2006/relationships/image" Target="../media/image207.wmf"/><Relationship Id="rId4" Type="http://schemas.openxmlformats.org/officeDocument/2006/relationships/notesSlide" Target="../notesSlides/notesSlide140.xml"/><Relationship Id="rId9" Type="http://schemas.openxmlformats.org/officeDocument/2006/relationships/slide" Target="slide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2.wmf"/><Relationship Id="rId2" Type="http://schemas.openxmlformats.org/officeDocument/2006/relationships/notesSlide" Target="../notesSlides/notesSlide141.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210.wmf"/></Relationships>
</file>

<file path=ppt/slides/_rels/slide14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2.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212.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31.xml"/><Relationship Id="rId1" Type="http://schemas.openxmlformats.org/officeDocument/2006/relationships/vmlDrawing" Target="../drawings/vmlDrawing3.vml"/><Relationship Id="rId5" Type="http://schemas.openxmlformats.org/officeDocument/2006/relationships/slide" Target="slide2.xml"/><Relationship Id="rId4" Type="http://schemas.openxmlformats.org/officeDocument/2006/relationships/oleObject" Target="../embeddings/oleObject2.bin"/></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2.xml"/><Relationship Id="rId1" Type="http://schemas.openxmlformats.org/officeDocument/2006/relationships/themeOverride" Target="../theme/themeOverride12.xml"/><Relationship Id="rId5" Type="http://schemas.openxmlformats.org/officeDocument/2006/relationships/slide" Target="slide2.xml"/><Relationship Id="rId4" Type="http://schemas.openxmlformats.org/officeDocument/2006/relationships/image" Target="../media/image208.wmf"/></Relationships>
</file>

<file path=ppt/slides/_rels/slide14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45.xml"/><Relationship Id="rId1" Type="http://schemas.openxmlformats.org/officeDocument/2006/relationships/slideLayout" Target="../slideLayouts/slideLayout25.xml"/><Relationship Id="rId5" Type="http://schemas.openxmlformats.org/officeDocument/2006/relationships/image" Target="../media/image215.jpeg"/><Relationship Id="rId4" Type="http://schemas.openxmlformats.org/officeDocument/2006/relationships/image" Target="../media/image214.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slide" Target="slide2.xml"/><Relationship Id="rId4" Type="http://schemas.openxmlformats.org/officeDocument/2006/relationships/image" Target="../media/image208.wmf"/></Relationships>
</file>

<file path=ppt/slides/_rels/slide14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47.xml"/><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219.wmf"/><Relationship Id="rId4" Type="http://schemas.openxmlformats.org/officeDocument/2006/relationships/image" Target="../media/image218.wm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slide" Target="slide2.xml"/><Relationship Id="rId5" Type="http://schemas.openxmlformats.org/officeDocument/2006/relationships/image" Target="../media/image221.wmf"/><Relationship Id="rId4" Type="http://schemas.openxmlformats.org/officeDocument/2006/relationships/image" Target="../media/image220.wmf"/></Relationships>
</file>

<file path=ppt/slides/_rels/slide1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slide" Target="slide8.xml"/><Relationship Id="rId5" Type="http://schemas.openxmlformats.org/officeDocument/2006/relationships/image" Target="../media/image39.wmf"/><Relationship Id="rId4" Type="http://schemas.openxmlformats.org/officeDocument/2006/relationships/image" Target="../media/image38.wmf"/></Relationships>
</file>

<file path=ppt/slides/_rels/slide150.x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223.wmf"/></Relationships>
</file>

<file path=ppt/slides/_rels/slide15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24.gif"/><Relationship Id="rId2" Type="http://schemas.openxmlformats.org/officeDocument/2006/relationships/notesSlide" Target="../notesSlides/notesSlide155.xml"/><Relationship Id="rId1" Type="http://schemas.openxmlformats.org/officeDocument/2006/relationships/slideLayout" Target="../slideLayouts/slideLayout13.xml"/><Relationship Id="rId4" Type="http://schemas.openxmlformats.org/officeDocument/2006/relationships/slide" Target="slide8.xml"/></Relationships>
</file>

<file path=ppt/slides/_rels/slide156.xml.rels><?xml version="1.0" encoding="UTF-8" standalone="yes"?>
<Relationships xmlns="http://schemas.openxmlformats.org/package/2006/relationships"><Relationship Id="rId3" Type="http://schemas.openxmlformats.org/officeDocument/2006/relationships/image" Target="../media/image225.wmf"/><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5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7.xml"/><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notesSlide" Target="../notesSlides/notesSlide158.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notesSlide" Target="../notesSlides/notesSlide160.xml"/><Relationship Id="rId1" Type="http://schemas.openxmlformats.org/officeDocument/2006/relationships/slideLayout" Target="../slideLayouts/slideLayout25.xml"/><Relationship Id="rId5" Type="http://schemas.openxmlformats.org/officeDocument/2006/relationships/image" Target="../media/image230.wmf"/><Relationship Id="rId4" Type="http://schemas.openxmlformats.org/officeDocument/2006/relationships/image" Target="../media/image229.wmf"/></Relationships>
</file>

<file path=ppt/slides/_rels/slide16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203.png"/><Relationship Id="rId4" Type="http://schemas.openxmlformats.org/officeDocument/2006/relationships/image" Target="../media/image231.wmf"/></Relationships>
</file>

<file path=ppt/slides/_rels/slide16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235.jpeg"/><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png"/><Relationship Id="rId4" Type="http://schemas.openxmlformats.org/officeDocument/2006/relationships/image" Target="../media/image232.jpeg"/></Relationships>
</file>

<file path=ppt/slides/_rels/slide164.x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238.wmf"/><Relationship Id="rId4" Type="http://schemas.openxmlformats.org/officeDocument/2006/relationships/image" Target="../media/image237.wmf"/></Relationships>
</file>

<file path=ppt/slides/_rels/slide165.x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notesSlide" Target="../notesSlides/notesSlide164.xml"/><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241.wmf"/></Relationships>
</file>

<file path=ppt/slides/_rels/slide16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242.jpeg"/></Relationships>
</file>

<file path=ppt/slides/_rels/slide16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167.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audio" Target="../media/audio32.wav"/><Relationship Id="rId6" Type="http://schemas.openxmlformats.org/officeDocument/2006/relationships/slide" Target="slide3.xml"/><Relationship Id="rId5" Type="http://schemas.openxmlformats.org/officeDocument/2006/relationships/image" Target="../media/image244.jpeg"/><Relationship Id="rId4" Type="http://schemas.openxmlformats.org/officeDocument/2006/relationships/image" Target="../media/image243.jpeg"/></Relationships>
</file>

<file path=ppt/slides/_rels/slide16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hyperlink" Target="http://www.vaes.vt.edu/tidewater/soybean/soyproduction/soyguide.html#L4"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40.jpeg"/><Relationship Id="rId4" Type="http://schemas.openxmlformats.org/officeDocument/2006/relationships/slide" Target="slide8.xml"/></Relationships>
</file>

<file path=ppt/slides/_rels/slide17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69.xml"/><Relationship Id="rId1" Type="http://schemas.openxmlformats.org/officeDocument/2006/relationships/slideLayout" Target="../slideLayouts/slideLayout6.xml"/><Relationship Id="rId5" Type="http://schemas.openxmlformats.org/officeDocument/2006/relationships/image" Target="../media/image247.jpeg"/><Relationship Id="rId4" Type="http://schemas.openxmlformats.org/officeDocument/2006/relationships/image" Target="../media/image246.jpeg"/></Relationships>
</file>

<file path=ppt/slides/_rels/slide171.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8.wmf"/><Relationship Id="rId7" Type="http://schemas.openxmlformats.org/officeDocument/2006/relationships/image" Target="../media/image251.jpe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slide" Target="slide8.xml"/></Relationships>
</file>

<file path=ppt/slides/_rels/slide172.xml.rels><?xml version="1.0" encoding="UTF-8" standalone="yes"?>
<Relationships xmlns="http://schemas.openxmlformats.org/package/2006/relationships"><Relationship Id="rId3" Type="http://schemas.openxmlformats.org/officeDocument/2006/relationships/hyperlink" Target="http://www.backflip.com/perl/go.pl?url=18424616" TargetMode="External"/><Relationship Id="rId2" Type="http://schemas.openxmlformats.org/officeDocument/2006/relationships/notesSlide" Target="../notesSlides/notesSlide171.xml"/><Relationship Id="rId1" Type="http://schemas.openxmlformats.org/officeDocument/2006/relationships/slideLayout" Target="../slideLayouts/slideLayout25.xml"/><Relationship Id="rId4" Type="http://schemas.openxmlformats.org/officeDocument/2006/relationships/hyperlink" Target="../Video/World%20of%20Chemistry%20Notes/The%20World%20of%20Chemistry.doc"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slide" Target="slide8.xml"/><Relationship Id="rId4" Type="http://schemas.openxmlformats.org/officeDocument/2006/relationships/oleObject" Target="../embeddings/oleObject3.bin"/></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5.xml"/><Relationship Id="rId1" Type="http://schemas.openxmlformats.org/officeDocument/2006/relationships/themeOverride" Target="../theme/themeOverride15.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slide" Target="slide8.xml"/><Relationship Id="rId4" Type="http://schemas.openxmlformats.org/officeDocument/2006/relationships/oleObject" Target="../embeddings/oleObject4.bin"/></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7" Type="http://schemas.openxmlformats.org/officeDocument/2006/relationships/image" Target="../media/image258.png"/><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hyperlink" Target="http://upload.wikimedia.org/wikipedia/commons/2/2f/Red_pog2.svg" TargetMode="External"/><Relationship Id="rId5" Type="http://schemas.openxmlformats.org/officeDocument/2006/relationships/slide" Target="slide8.xml"/><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slide" Target="slide8.xml"/><Relationship Id="rId5" Type="http://schemas.openxmlformats.org/officeDocument/2006/relationships/image" Target="../media/image2.png"/><Relationship Id="rId4" Type="http://schemas.openxmlformats.org/officeDocument/2006/relationships/image" Target="../media/image41.wmf"/></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7" Type="http://schemas.openxmlformats.org/officeDocument/2006/relationships/image" Target="../media/image258.png"/><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hyperlink" Target="http://upload.wikimedia.org/wikipedia/commons/2/2f/Red_pog2.svg" TargetMode="External"/><Relationship Id="rId5" Type="http://schemas.openxmlformats.org/officeDocument/2006/relationships/slide" Target="slide8.xml"/><Relationship Id="rId4" Type="http://schemas.openxmlformats.org/officeDocument/2006/relationships/oleObject" Target="../embeddings/oleObject6.bin"/></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7" Type="http://schemas.openxmlformats.org/officeDocument/2006/relationships/image" Target="../media/image258.png"/><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hyperlink" Target="http://upload.wikimedia.org/wikipedia/commons/2/2f/Red_pog2.svg" TargetMode="External"/><Relationship Id="rId5" Type="http://schemas.openxmlformats.org/officeDocument/2006/relationships/slide" Target="slide8.xml"/><Relationship Id="rId4" Type="http://schemas.openxmlformats.org/officeDocument/2006/relationships/oleObject" Target="../embeddings/oleObject7.bin"/></Relationships>
</file>

<file path=ppt/slides/_rels/slide18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181.xml"/><Relationship Id="rId7" Type="http://schemas.openxmlformats.org/officeDocument/2006/relationships/image" Target="../media/image262.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image" Target="../media/image261.wmf"/><Relationship Id="rId4" Type="http://schemas.openxmlformats.org/officeDocument/2006/relationships/audio" Target="../media/audio33.wav"/></Relationships>
</file>

<file path=ppt/slides/_rels/slide18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82.xml"/><Relationship Id="rId1" Type="http://schemas.openxmlformats.org/officeDocument/2006/relationships/slideLayout" Target="../slideLayouts/slideLayout6.xml"/><Relationship Id="rId6" Type="http://schemas.openxmlformats.org/officeDocument/2006/relationships/image" Target="../media/image264.gif"/><Relationship Id="rId5" Type="http://schemas.openxmlformats.org/officeDocument/2006/relationships/slide" Target="slide8.xml"/><Relationship Id="rId4" Type="http://schemas.openxmlformats.org/officeDocument/2006/relationships/image" Target="../media/image263.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slide" Target="slide8.xml"/><Relationship Id="rId4" Type="http://schemas.openxmlformats.org/officeDocument/2006/relationships/oleObject" Target="../embeddings/oleObject9.bin"/></Relationships>
</file>

<file path=ppt/slides/_rels/slide18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267.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6.xml"/><Relationship Id="rId1" Type="http://schemas.openxmlformats.org/officeDocument/2006/relationships/vmlDrawing" Target="../drawings/vmlDrawing11.vml"/><Relationship Id="rId5" Type="http://schemas.openxmlformats.org/officeDocument/2006/relationships/slide" Target="slide8.xml"/><Relationship Id="rId4" Type="http://schemas.openxmlformats.org/officeDocument/2006/relationships/oleObject" Target="../embeddings/oleObject10.bin"/></Relationships>
</file>

<file path=ppt/slides/_rels/slide187.xml.rels><?xml version="1.0" encoding="UTF-8" standalone="yes"?>
<Relationships xmlns="http://schemas.openxmlformats.org/package/2006/relationships"><Relationship Id="rId8" Type="http://schemas.openxmlformats.org/officeDocument/2006/relationships/hyperlink" Target="http://www.unit5.org/christjs/8graphs.doc" TargetMode="External"/><Relationship Id="rId3" Type="http://schemas.openxmlformats.org/officeDocument/2006/relationships/notesSlide" Target="../notesSlides/notesSlide186.xml"/><Relationship Id="rId7" Type="http://schemas.openxmlformats.org/officeDocument/2006/relationships/image" Target="../media/image269.gif"/><Relationship Id="rId2" Type="http://schemas.openxmlformats.org/officeDocument/2006/relationships/slideLayout" Target="../slideLayouts/slideLayout6.xml"/><Relationship Id="rId1" Type="http://schemas.openxmlformats.org/officeDocument/2006/relationships/themeOverride" Target="../theme/themeOverride16.xml"/><Relationship Id="rId6" Type="http://schemas.openxmlformats.org/officeDocument/2006/relationships/hyperlink" Target="../Intro%20Word/8graphs.doc" TargetMode="External"/><Relationship Id="rId5" Type="http://schemas.openxmlformats.org/officeDocument/2006/relationships/hyperlink" Target="../Keys%20Worksheets/8graphskey.doc" TargetMode="External"/><Relationship Id="rId4" Type="http://schemas.openxmlformats.org/officeDocument/2006/relationships/hyperlink" Target="Intro%20Word/8graphs.doc" TargetMode="Externa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1.xml"/></Relationships>
</file>

<file path=ppt/slides/_rels/slide18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audio7.wav"/><Relationship Id="rId1" Type="http://schemas.openxmlformats.org/officeDocument/2006/relationships/tags" Target="../tags/tag2.xml"/><Relationship Id="rId6" Type="http://schemas.openxmlformats.org/officeDocument/2006/relationships/image" Target="../media/image42.jpeg"/><Relationship Id="rId5" Type="http://schemas.openxmlformats.org/officeDocument/2006/relationships/audio" Target="../media/audio8.wav"/><Relationship Id="rId4"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95.xml"/><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96.xml"/><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97.xml"/><Relationship Id="rId1" Type="http://schemas.openxmlformats.org/officeDocument/2006/relationships/slideLayout" Target="../slideLayouts/slideLayout17.xml"/><Relationship Id="rId4" Type="http://schemas.openxmlformats.org/officeDocument/2006/relationships/slide" Target="slide8.xml"/></Relationships>
</file>

<file path=ppt/slides/_rels/slide19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8.xml"/><Relationship Id="rId1" Type="http://schemas.openxmlformats.org/officeDocument/2006/relationships/slideLayout" Target="../slideLayouts/slideLayout17.xml"/><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slide" Target="slide8.xml"/><Relationship Id="rId5" Type="http://schemas.openxmlformats.org/officeDocument/2006/relationships/image" Target="../media/image2.png"/><Relationship Id="rId4" Type="http://schemas.openxmlformats.org/officeDocument/2006/relationships/image" Target="../media/image43.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audio" Target="../media/audio31.wav"/><Relationship Id="rId6" Type="http://schemas.openxmlformats.org/officeDocument/2006/relationships/slide" Target="slide8.xml"/><Relationship Id="rId5" Type="http://schemas.openxmlformats.org/officeDocument/2006/relationships/image" Target="../media/image11.png"/><Relationship Id="rId4" Type="http://schemas.openxmlformats.org/officeDocument/2006/relationships/image" Target="../media/image272.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7" Type="http://schemas.openxmlformats.org/officeDocument/2006/relationships/hyperlink" Target="http://www.unit5.org/christjs/8reallife.doc" TargetMode="External"/><Relationship Id="rId2" Type="http://schemas.openxmlformats.org/officeDocument/2006/relationships/slideLayout" Target="../slideLayouts/slideLayout6.xml"/><Relationship Id="rId1" Type="http://schemas.openxmlformats.org/officeDocument/2006/relationships/themeOverride" Target="../theme/themeOverride17.xml"/><Relationship Id="rId6" Type="http://schemas.openxmlformats.org/officeDocument/2006/relationships/hyperlink" Target="../Keys%20Worksheets/Real%20Life%20Chemistry%20key.doc" TargetMode="External"/><Relationship Id="rId5" Type="http://schemas.openxmlformats.org/officeDocument/2006/relationships/hyperlink" Target="Keys%20Worksheets/Real%20Life%20Chemistry%20key.doc" TargetMode="External"/><Relationship Id="rId4" Type="http://schemas.openxmlformats.org/officeDocument/2006/relationships/hyperlink" Target="Intro%20Word/8reallife.doc" TargetMode="External"/></Relationships>
</file>

<file path=ppt/slides/_rels/slide20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273.gif"/></Relationships>
</file>

<file path=ppt/slides/_rels/slide20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8" Type="http://schemas.openxmlformats.org/officeDocument/2006/relationships/hyperlink" Target="http://www.unit5.org/christjs/8conversion.doc" TargetMode="External"/><Relationship Id="rId3" Type="http://schemas.openxmlformats.org/officeDocument/2006/relationships/notesSlide" Target="../notesSlides/notesSlide210.xml"/><Relationship Id="rId7" Type="http://schemas.openxmlformats.org/officeDocument/2006/relationships/hyperlink" Target="../Intro%20Word/8conversion.doc" TargetMode="External"/><Relationship Id="rId2" Type="http://schemas.openxmlformats.org/officeDocument/2006/relationships/slideLayout" Target="../slideLayouts/slideLayout6.xml"/><Relationship Id="rId1" Type="http://schemas.openxmlformats.org/officeDocument/2006/relationships/themeOverride" Target="../theme/themeOverride18.xml"/><Relationship Id="rId6" Type="http://schemas.openxmlformats.org/officeDocument/2006/relationships/hyperlink" Target="../Keys%20Worksheets/Conversion%20key.doc" TargetMode="External"/><Relationship Id="rId5" Type="http://schemas.openxmlformats.org/officeDocument/2006/relationships/hyperlink" Target="Keys%20Worksheets/Conversion%20key.doc" TargetMode="External"/><Relationship Id="rId4" Type="http://schemas.openxmlformats.org/officeDocument/2006/relationships/hyperlink" Target="Intro%20Word/8conversion.doc" TargetMode="External"/></Relationships>
</file>

<file path=ppt/slides/_rels/slide2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76.gif"/><Relationship Id="rId2" Type="http://schemas.openxmlformats.org/officeDocument/2006/relationships/notesSlide" Target="../notesSlides/notesSlide217.xml"/><Relationship Id="rId1" Type="http://schemas.openxmlformats.org/officeDocument/2006/relationships/slideLayout" Target="../slideLayouts/slideLayout17.xml"/><Relationship Id="rId4" Type="http://schemas.openxmlformats.org/officeDocument/2006/relationships/slide" Target="slide8.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7" Type="http://schemas.openxmlformats.org/officeDocument/2006/relationships/slide" Target="slide8.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278.wmf"/></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2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219.xml"/><Relationship Id="rId7" Type="http://schemas.openxmlformats.org/officeDocument/2006/relationships/oleObject" Target="../embeddings/oleObject16.bin"/><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 Id="rId9" Type="http://schemas.openxmlformats.org/officeDocument/2006/relationships/oleObject" Target="../embeddings/oleObject17.bin"/></Relationships>
</file>

<file path=ppt/slides/_rels/slide2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5.xml"/><Relationship Id="rId1" Type="http://schemas.openxmlformats.org/officeDocument/2006/relationships/slideLayout" Target="../slideLayouts/slideLayout25.xml"/><Relationship Id="rId4" Type="http://schemas.openxmlformats.org/officeDocument/2006/relationships/image" Target="../media/image284.jpeg"/></Relationships>
</file>

<file path=ppt/slides/_rels/slide22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slide" Target="slide8.xml"/><Relationship Id="rId4" Type="http://schemas.openxmlformats.org/officeDocument/2006/relationships/oleObject" Target="../embeddings/oleObject18.bin"/></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slide" Target="slide8.xml"/><Relationship Id="rId4" Type="http://schemas.openxmlformats.org/officeDocument/2006/relationships/oleObject" Target="../embeddings/oleObject19.bin"/></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8" Type="http://schemas.openxmlformats.org/officeDocument/2006/relationships/hyperlink" Target="http://www.unit5.org/christjs/8scinotws.doc" TargetMode="External"/><Relationship Id="rId3" Type="http://schemas.openxmlformats.org/officeDocument/2006/relationships/notesSlide" Target="../notesSlides/notesSlide230.xml"/><Relationship Id="rId7" Type="http://schemas.openxmlformats.org/officeDocument/2006/relationships/hyperlink" Target="../Intro%20Word/8scinotws.doc" TargetMode="External"/><Relationship Id="rId2" Type="http://schemas.openxmlformats.org/officeDocument/2006/relationships/slideLayout" Target="../slideLayouts/slideLayout6.xml"/><Relationship Id="rId1" Type="http://schemas.openxmlformats.org/officeDocument/2006/relationships/themeOverride" Target="../theme/themeOverride19.xml"/><Relationship Id="rId6" Type="http://schemas.openxmlformats.org/officeDocument/2006/relationships/hyperlink" Target="../Keys%20Worksheets/scinotws%20key.doc" TargetMode="External"/><Relationship Id="rId5" Type="http://schemas.openxmlformats.org/officeDocument/2006/relationships/hyperlink" Target="Keys%20Worksheets/scinotws%20key.doc" TargetMode="External"/><Relationship Id="rId4" Type="http://schemas.openxmlformats.org/officeDocument/2006/relationships/hyperlink" Target="Intro%20Word/8scinotws.doc" TargetMode="External"/></Relationships>
</file>

<file path=ppt/slides/_rels/slide23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23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video" Target="file:///L:\CHEMISTRY\PowerPoint%202006\Intro.%20PP\Lavoisier%20Water%202_17.wmv" TargetMode="External"/><Relationship Id="rId5" Type="http://schemas.openxmlformats.org/officeDocument/2006/relationships/image" Target="../media/image287.jpeg"/><Relationship Id="rId4" Type="http://schemas.openxmlformats.org/officeDocument/2006/relationships/slide" Target="slide8.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6.xml"/><Relationship Id="rId1" Type="http://schemas.openxmlformats.org/officeDocument/2006/relationships/video" Target="file:///L:\CHEMISTRY\PowerPoint%202006\Intro.%20PP\Sugardry.wmv" TargetMode="External"/><Relationship Id="rId6" Type="http://schemas.openxmlformats.org/officeDocument/2006/relationships/image" Target="../media/image288.png"/><Relationship Id="rId5" Type="http://schemas.openxmlformats.org/officeDocument/2006/relationships/slide" Target="slide8.xml"/><Relationship Id="rId4" Type="http://schemas.openxmlformats.org/officeDocument/2006/relationships/hyperlink" Target="Sugardry.wmv" TargetMode="External"/></Relationships>
</file>

<file path=ppt/slides/_rels/slide239.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38.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audio" Target="../media/audio19.wav"/></Relationships>
</file>

<file path=ppt/slides/_rels/slide2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39.xml"/><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audio" Target="../media/audio19.wav"/></Relationships>
</file>

<file path=ppt/slides/_rels/slide24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5.xml"/><Relationship Id="rId1" Type="http://schemas.openxmlformats.org/officeDocument/2006/relationships/themeOverride" Target="../theme/themeOverride20.xml"/><Relationship Id="rId5" Type="http://schemas.openxmlformats.org/officeDocument/2006/relationships/hyperlink" Target="http://www.backflip.com/perl/go.pl?url=18424619" TargetMode="External"/><Relationship Id="rId4" Type="http://schemas.openxmlformats.org/officeDocument/2006/relationships/hyperlink" Target="../Video/World%20of%20Chemistry%20Notes/Episode%203%20-%20Measurement%20The%20Foundation%20of%20Chemistry.doc" TargetMode="External"/></Relationships>
</file>

<file path=ppt/slides/_rels/slide24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42.xml"/><Relationship Id="rId1" Type="http://schemas.openxmlformats.org/officeDocument/2006/relationships/slideLayout" Target="../slideLayouts/slideLayout25.xml"/></Relationships>
</file>

<file path=ppt/slides/_rels/slide24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43.xml"/><Relationship Id="rId1" Type="http://schemas.openxmlformats.org/officeDocument/2006/relationships/slideLayout" Target="../slideLayouts/slideLayout26.xml"/></Relationships>
</file>

<file path=ppt/slides/_rels/slide24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slide" Target="slide245.xml"/><Relationship Id="rId4" Type="http://schemas.openxmlformats.org/officeDocument/2006/relationships/image" Target="../media/image292.png"/></Relationships>
</file>

<file path=ppt/slides/_rels/slide24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45.xml"/><Relationship Id="rId1" Type="http://schemas.openxmlformats.org/officeDocument/2006/relationships/slideLayout" Target="../slideLayouts/slideLayout25.xml"/></Relationships>
</file>

<file path=ppt/slides/_rels/slide24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46.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47.xml"/><Relationship Id="rId1" Type="http://schemas.openxmlformats.org/officeDocument/2006/relationships/slideLayout" Target="../slideLayouts/slideLayout25.xml"/><Relationship Id="rId4" Type="http://schemas.openxmlformats.org/officeDocument/2006/relationships/slide" Target="slide8.xml"/></Relationships>
</file>

<file path=ppt/slides/_rels/slide249.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48.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9.xml"/><Relationship Id="rId1" Type="http://schemas.openxmlformats.org/officeDocument/2006/relationships/tags" Target="../tags/tag3.xml"/></Relationships>
</file>

<file path=ppt/slides/_rels/slide250.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49.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5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50.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5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53.xml"/><Relationship Id="rId1" Type="http://schemas.openxmlformats.org/officeDocument/2006/relationships/slideLayout" Target="../slideLayouts/slideLayout2.xml"/><Relationship Id="rId4" Type="http://schemas.openxmlformats.org/officeDocument/2006/relationships/image" Target="../media/image296.jpeg"/></Relationships>
</file>

<file path=ppt/slides/_rels/slide25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54.xml"/><Relationship Id="rId1" Type="http://schemas.openxmlformats.org/officeDocument/2006/relationships/slideLayout" Target="../slideLayouts/slideLayout76.xml"/><Relationship Id="rId5" Type="http://schemas.openxmlformats.org/officeDocument/2006/relationships/image" Target="../media/image296.jpeg"/><Relationship Id="rId4" Type="http://schemas.openxmlformats.org/officeDocument/2006/relationships/slide" Target="slide8.xml"/></Relationships>
</file>

<file path=ppt/slides/_rels/slide256.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55.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5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56.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58.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5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60.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59.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6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60.xml"/><Relationship Id="rId1" Type="http://schemas.openxmlformats.org/officeDocument/2006/relationships/slideLayout" Target="../slideLayouts/slideLayout25.xml"/></Relationships>
</file>

<file path=ppt/slides/_rels/slide262.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2.jpeg"/><Relationship Id="rId7" Type="http://schemas.openxmlformats.org/officeDocument/2006/relationships/image" Target="../media/image306.png"/><Relationship Id="rId2" Type="http://schemas.openxmlformats.org/officeDocument/2006/relationships/notesSlide" Target="../notesSlides/notesSlide261.xml"/><Relationship Id="rId1" Type="http://schemas.openxmlformats.org/officeDocument/2006/relationships/slideLayout" Target="../slideLayouts/slideLayout2.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 Id="rId9" Type="http://schemas.openxmlformats.org/officeDocument/2006/relationships/slide" Target="slide8.xml"/></Relationships>
</file>

<file path=ppt/slides/_rels/slide263.xml.rels><?xml version="1.0" encoding="UTF-8" standalone="yes"?>
<Relationships xmlns="http://schemas.openxmlformats.org/package/2006/relationships"><Relationship Id="rId3" Type="http://schemas.openxmlformats.org/officeDocument/2006/relationships/slide" Target="slide263.xml"/><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hyperlink" Target="http://micro.magnet.fsu.edu/primer/java/scienceopticsu/powersof10/index.html" TargetMode="External"/></Relationships>
</file>

<file path=ppt/slides/_rels/slide265.xml.rels><?xml version="1.0" encoding="UTF-8" standalone="yes"?>
<Relationships xmlns="http://schemas.openxmlformats.org/package/2006/relationships"><Relationship Id="rId8" Type="http://schemas.openxmlformats.org/officeDocument/2006/relationships/hyperlink" Target="http://en.wikipedia.org/wiki/1_E3" TargetMode="External"/><Relationship Id="rId13" Type="http://schemas.openxmlformats.org/officeDocument/2006/relationships/hyperlink" Target="http://en.wikipedia.org/wiki/Gigabyte" TargetMode="External"/><Relationship Id="rId18" Type="http://schemas.openxmlformats.org/officeDocument/2006/relationships/hyperlink" Target="http://en.wikipedia.org/wiki/Tebibyte" TargetMode="External"/><Relationship Id="rId26" Type="http://schemas.openxmlformats.org/officeDocument/2006/relationships/hyperlink" Target="http://en.wikipedia.org/wiki/1_E21" TargetMode="External"/><Relationship Id="rId3" Type="http://schemas.openxmlformats.org/officeDocument/2006/relationships/hyperlink" Target="http://en.wikipedia.org/wiki/Byte" TargetMode="External"/><Relationship Id="rId21" Type="http://schemas.openxmlformats.org/officeDocument/2006/relationships/hyperlink" Target="http://en.wikipedia.org/wiki/Pebibyte" TargetMode="External"/><Relationship Id="rId7" Type="http://schemas.openxmlformats.org/officeDocument/2006/relationships/hyperlink" Target="http://en.wikipedia.org/wiki/Kilobyte" TargetMode="External"/><Relationship Id="rId12" Type="http://schemas.openxmlformats.org/officeDocument/2006/relationships/hyperlink" Target="http://en.wikipedia.org/wiki/Mebibyte" TargetMode="External"/><Relationship Id="rId17" Type="http://schemas.openxmlformats.org/officeDocument/2006/relationships/hyperlink" Target="http://en.wikipedia.org/wiki/1_E12" TargetMode="External"/><Relationship Id="rId25" Type="http://schemas.openxmlformats.org/officeDocument/2006/relationships/hyperlink" Target="http://en.wikipedia.org/wiki/Zettabyte" TargetMode="External"/><Relationship Id="rId2" Type="http://schemas.openxmlformats.org/officeDocument/2006/relationships/notesSlide" Target="../notesSlides/notesSlide264.xml"/><Relationship Id="rId16" Type="http://schemas.openxmlformats.org/officeDocument/2006/relationships/hyperlink" Target="http://en.wikipedia.org/wiki/Terabyte" TargetMode="External"/><Relationship Id="rId20" Type="http://schemas.openxmlformats.org/officeDocument/2006/relationships/hyperlink" Target="http://en.wikipedia.org/wiki/1_E15" TargetMode="External"/><Relationship Id="rId1" Type="http://schemas.openxmlformats.org/officeDocument/2006/relationships/slideLayout" Target="../slideLayouts/slideLayout21.xml"/><Relationship Id="rId6" Type="http://schemas.openxmlformats.org/officeDocument/2006/relationships/hyperlink" Target="http://en.wikipedia.org/wiki/Binary_prefix" TargetMode="External"/><Relationship Id="rId11" Type="http://schemas.openxmlformats.org/officeDocument/2006/relationships/hyperlink" Target="http://en.wikipedia.org/wiki/1_E6" TargetMode="External"/><Relationship Id="rId24" Type="http://schemas.openxmlformats.org/officeDocument/2006/relationships/hyperlink" Target="http://en.wikipedia.org/wiki/Exbibyte" TargetMode="External"/><Relationship Id="rId5" Type="http://schemas.openxmlformats.org/officeDocument/2006/relationships/hyperlink" Target="http://en.wikipedia.org/wiki/SI_prefix" TargetMode="External"/><Relationship Id="rId15" Type="http://schemas.openxmlformats.org/officeDocument/2006/relationships/hyperlink" Target="http://en.wikipedia.org/wiki/Gibibyte" TargetMode="External"/><Relationship Id="rId23" Type="http://schemas.openxmlformats.org/officeDocument/2006/relationships/hyperlink" Target="http://en.wikipedia.org/wiki/1_E18" TargetMode="External"/><Relationship Id="rId10" Type="http://schemas.openxmlformats.org/officeDocument/2006/relationships/hyperlink" Target="http://en.wikipedia.org/wiki/Megabyte" TargetMode="External"/><Relationship Id="rId19" Type="http://schemas.openxmlformats.org/officeDocument/2006/relationships/hyperlink" Target="http://en.wikipedia.org/wiki/Petabyte" TargetMode="External"/><Relationship Id="rId4" Type="http://schemas.openxmlformats.org/officeDocument/2006/relationships/hyperlink" Target="http://en.wikipedia.org/wiki/IEC_60027-2" TargetMode="External"/><Relationship Id="rId9" Type="http://schemas.openxmlformats.org/officeDocument/2006/relationships/hyperlink" Target="http://en.wikipedia.org/wiki/Kibibyte" TargetMode="External"/><Relationship Id="rId14" Type="http://schemas.openxmlformats.org/officeDocument/2006/relationships/hyperlink" Target="http://en.wikipedia.org/wiki/1_E9" TargetMode="External"/><Relationship Id="rId22" Type="http://schemas.openxmlformats.org/officeDocument/2006/relationships/hyperlink" Target="http://en.wikipedia.org/wiki/Exabyte" TargetMode="External"/><Relationship Id="rId27" Type="http://schemas.openxmlformats.org/officeDocument/2006/relationships/hyperlink" Target="http://en.wikipedia.org/wiki/1_E24" TargetMode="External"/></Relationships>
</file>

<file path=ppt/slides/_rels/slide266.xml.rels><?xml version="1.0" encoding="UTF-8" standalone="yes"?>
<Relationships xmlns="http://schemas.openxmlformats.org/package/2006/relationships"><Relationship Id="rId8" Type="http://schemas.openxmlformats.org/officeDocument/2006/relationships/hyperlink" Target="../Intro%20Word/8metricart.doc" TargetMode="External"/><Relationship Id="rId3" Type="http://schemas.openxmlformats.org/officeDocument/2006/relationships/notesSlide" Target="../notesSlides/notesSlide265.xml"/><Relationship Id="rId7" Type="http://schemas.openxmlformats.org/officeDocument/2006/relationships/hyperlink" Target="../Intro%20Word/Yes%20Metric.doc" TargetMode="External"/><Relationship Id="rId2" Type="http://schemas.openxmlformats.org/officeDocument/2006/relationships/slideLayout" Target="../slideLayouts/slideLayout6.xml"/><Relationship Id="rId1" Type="http://schemas.openxmlformats.org/officeDocument/2006/relationships/themeOverride" Target="../theme/themeOverride22.xml"/><Relationship Id="rId6" Type="http://schemas.openxmlformats.org/officeDocument/2006/relationships/hyperlink" Target="../Keys%20Worksheets/metricart%20key.doc" TargetMode="External"/><Relationship Id="rId5" Type="http://schemas.openxmlformats.org/officeDocument/2006/relationships/hyperlink" Target="Keys%20Worksheets/metricart%20key.doc" TargetMode="External"/><Relationship Id="rId10" Type="http://schemas.openxmlformats.org/officeDocument/2006/relationships/hyperlink" Target="http://www.unit5.org/christjs/8metricart.doc" TargetMode="External"/><Relationship Id="rId4" Type="http://schemas.openxmlformats.org/officeDocument/2006/relationships/hyperlink" Target="Intro%20Word/8metricart.doc" TargetMode="External"/><Relationship Id="rId9" Type="http://schemas.openxmlformats.org/officeDocument/2006/relationships/hyperlink" Target="http://www.unit5.org/chemistry/christjs/Yes%20Metric.doc" TargetMode="External"/></Relationships>
</file>

<file path=ppt/slides/_rels/slide26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audio" Target="../media/audio35.wav"/><Relationship Id="rId6" Type="http://schemas.openxmlformats.org/officeDocument/2006/relationships/hyperlink" Target="http://en.wikipedia.org/wiki/Accuracy_and_precision" TargetMode="External"/><Relationship Id="rId5" Type="http://schemas.openxmlformats.org/officeDocument/2006/relationships/slide" Target="slide8.xml"/><Relationship Id="rId4" Type="http://schemas.openxmlformats.org/officeDocument/2006/relationships/image" Target="../media/image11.png"/></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audio" Target="../media/audio35.wav"/><Relationship Id="rId6" Type="http://schemas.openxmlformats.org/officeDocument/2006/relationships/slide" Target="slide8.xml"/><Relationship Id="rId5" Type="http://schemas.openxmlformats.org/officeDocument/2006/relationships/image" Target="../media/image11.png"/><Relationship Id="rId4" Type="http://schemas.openxmlformats.org/officeDocument/2006/relationships/image" Target="../media/image308.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5.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1.xml"/></Relationships>
</file>

<file path=ppt/slides/_rels/slide273.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72.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74.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73.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5.xml"/><Relationship Id="rId1" Type="http://schemas.openxmlformats.org/officeDocument/2006/relationships/vmlDrawing" Target="../drawings/vmlDrawing16.vml"/><Relationship Id="rId4" Type="http://schemas.openxmlformats.org/officeDocument/2006/relationships/oleObject" Target="../embeddings/oleObject20.bin"/></Relationships>
</file>

<file path=ppt/slides/_rels/slide27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7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78.xml"/><Relationship Id="rId1" Type="http://schemas.openxmlformats.org/officeDocument/2006/relationships/slideLayout" Target="../slideLayouts/slideLayout13.xml"/><Relationship Id="rId5" Type="http://schemas.openxmlformats.org/officeDocument/2006/relationships/slide" Target="slide8.xml"/><Relationship Id="rId4" Type="http://schemas.openxmlformats.org/officeDocument/2006/relationships/image" Target="../media/image31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80.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28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80.xml"/><Relationship Id="rId1" Type="http://schemas.openxmlformats.org/officeDocument/2006/relationships/slideLayout" Target="../slideLayouts/slideLayout21.xml"/><Relationship Id="rId5" Type="http://schemas.openxmlformats.org/officeDocument/2006/relationships/image" Target="../media/image314.gif"/><Relationship Id="rId4" Type="http://schemas.openxmlformats.org/officeDocument/2006/relationships/slide" Target="slide8.xml"/></Relationships>
</file>

<file path=ppt/slides/_rels/slide28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1.xml"/><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83.xml"/><Relationship Id="rId1" Type="http://schemas.openxmlformats.org/officeDocument/2006/relationships/slideLayout" Target="../slideLayouts/slideLayout2.xml"/><Relationship Id="rId6" Type="http://schemas.openxmlformats.org/officeDocument/2006/relationships/image" Target="../media/image316.jpeg"/><Relationship Id="rId5" Type="http://schemas.openxmlformats.org/officeDocument/2006/relationships/slide" Target="slide8.xml"/><Relationship Id="rId4" Type="http://schemas.openxmlformats.org/officeDocument/2006/relationships/hyperlink" Target="http://www.upscale.utoronto.ca/PVB/Harrison/Vernier/Vernier.html" TargetMode="External"/></Relationships>
</file>

<file path=ppt/slides/_rels/slide28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4.xml"/><Relationship Id="rId1" Type="http://schemas.openxmlformats.org/officeDocument/2006/relationships/slideLayout" Target="../slideLayouts/slideLayout2.xml"/><Relationship Id="rId5" Type="http://schemas.openxmlformats.org/officeDocument/2006/relationships/image" Target="../media/image317.jpeg"/><Relationship Id="rId4" Type="http://schemas.openxmlformats.org/officeDocument/2006/relationships/hyperlink" Target="http://www.upscale.utoronto.ca/PVB/Harrison/Vernier/Vernier.html" TargetMode="External"/></Relationships>
</file>

<file path=ppt/slides/_rels/slide28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5.xml"/><Relationship Id="rId1" Type="http://schemas.openxmlformats.org/officeDocument/2006/relationships/slideLayout" Target="../slideLayouts/slideLayout2.xml"/><Relationship Id="rId5" Type="http://schemas.openxmlformats.org/officeDocument/2006/relationships/image" Target="../media/image316.jpeg"/><Relationship Id="rId4" Type="http://schemas.openxmlformats.org/officeDocument/2006/relationships/hyperlink" Target="http://www.upscale.utoronto.ca/PVB/Harrison/Vernier/Vernier.html" TargetMode="External"/></Relationships>
</file>

<file path=ppt/slides/_rels/slide28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6.xml"/><Relationship Id="rId1" Type="http://schemas.openxmlformats.org/officeDocument/2006/relationships/slideLayout" Target="../slideLayouts/slideLayout2.xml"/><Relationship Id="rId5" Type="http://schemas.openxmlformats.org/officeDocument/2006/relationships/image" Target="../media/image317.jpeg"/><Relationship Id="rId4" Type="http://schemas.openxmlformats.org/officeDocument/2006/relationships/hyperlink" Target="http://www.upscale.utoronto.ca/PVB/Harrison/Vernier/Vernier.html" TargetMode="External"/></Relationships>
</file>

<file path=ppt/slides/_rels/slide28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87.xml"/><Relationship Id="rId1" Type="http://schemas.openxmlformats.org/officeDocument/2006/relationships/slideLayout" Target="../slideLayouts/slideLayout2.xml"/><Relationship Id="rId4" Type="http://schemas.openxmlformats.org/officeDocument/2006/relationships/hyperlink" Target="http://www.upscale.utoronto.ca/PVB/Harrison/Vernier/Vernier.html" TargetMode="External"/></Relationships>
</file>

<file path=ppt/slides/_rels/slide289.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8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0.xml"/><Relationship Id="rId1" Type="http://schemas.openxmlformats.org/officeDocument/2006/relationships/tags" Target="../tags/tag4.xml"/><Relationship Id="rId4" Type="http://schemas.openxmlformats.org/officeDocument/2006/relationships/image" Target="../media/image46.jpeg"/></Relationships>
</file>

<file path=ppt/slides/_rels/slide29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89.xml"/><Relationship Id="rId1" Type="http://schemas.openxmlformats.org/officeDocument/2006/relationships/slideLayout" Target="../slideLayouts/slideLayout25.xml"/></Relationships>
</file>

<file path=ppt/slides/_rels/slide29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90.xml"/><Relationship Id="rId1" Type="http://schemas.openxmlformats.org/officeDocument/2006/relationships/slideLayout" Target="../slideLayouts/slideLayout19.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3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33.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33.xml"/><Relationship Id="rId1" Type="http://schemas.openxmlformats.org/officeDocument/2006/relationships/vmlDrawing" Target="../drawings/vmlDrawing17.vml"/><Relationship Id="rId4" Type="http://schemas.openxmlformats.org/officeDocument/2006/relationships/oleObject" Target="../embeddings/oleObject21.bin"/></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33.xml"/><Relationship Id="rId1" Type="http://schemas.openxmlformats.org/officeDocument/2006/relationships/vmlDrawing" Target="../drawings/vmlDrawing18.vml"/><Relationship Id="rId4" Type="http://schemas.openxmlformats.org/officeDocument/2006/relationships/oleObject" Target="../embeddings/oleObject22.bin"/></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33.xml"/><Relationship Id="rId1" Type="http://schemas.openxmlformats.org/officeDocument/2006/relationships/vmlDrawing" Target="../drawings/vmlDrawing19.vml"/><Relationship Id="rId5" Type="http://schemas.openxmlformats.org/officeDocument/2006/relationships/image" Target="../media/image323.jpeg"/><Relationship Id="rId4" Type="http://schemas.openxmlformats.org/officeDocument/2006/relationships/oleObject" Target="../embeddings/oleObject23.bin"/></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3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35.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0.xml"/><Relationship Id="rId1" Type="http://schemas.openxmlformats.org/officeDocument/2006/relationships/tags" Target="../tags/tag5.xml"/><Relationship Id="rId4" Type="http://schemas.openxmlformats.org/officeDocument/2006/relationships/image" Target="../media/image46.jpe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33.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3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35.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33.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35.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33.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33.xml"/><Relationship Id="rId1" Type="http://schemas.openxmlformats.org/officeDocument/2006/relationships/vmlDrawing" Target="../drawings/vmlDrawing20.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1.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5.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5.xml"/></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7" Type="http://schemas.openxmlformats.org/officeDocument/2006/relationships/hyperlink" Target="http://www.unit5.org/christjs/8SIGFIG.doc" TargetMode="External"/><Relationship Id="rId2" Type="http://schemas.openxmlformats.org/officeDocument/2006/relationships/slideLayout" Target="../slideLayouts/slideLayout6.xml"/><Relationship Id="rId1" Type="http://schemas.openxmlformats.org/officeDocument/2006/relationships/themeOverride" Target="../theme/themeOverride23.xml"/><Relationship Id="rId6" Type="http://schemas.openxmlformats.org/officeDocument/2006/relationships/hyperlink" Target="../Intro%20Word/8SIGFIG.doc" TargetMode="External"/><Relationship Id="rId5" Type="http://schemas.openxmlformats.org/officeDocument/2006/relationships/hyperlink" Target="../Keys%20Worksheets/SIGFIG.doc" TargetMode="External"/><Relationship Id="rId4" Type="http://schemas.openxmlformats.org/officeDocument/2006/relationships/hyperlink" Target="Intro%20Word/8SIGFIG.doc" TargetMode="External"/></Relationships>
</file>

<file path=ppt/slides/_rels/slide312.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311.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313.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notesSlide" Target="../notesSlides/notesSlide312.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hyperlink" Target="http://www.unit5.org/christjs/8mathrevws.doc" TargetMode="External"/><Relationship Id="rId2" Type="http://schemas.openxmlformats.org/officeDocument/2006/relationships/slideLayout" Target="../slideLayouts/slideLayout6.xml"/><Relationship Id="rId1" Type="http://schemas.openxmlformats.org/officeDocument/2006/relationships/themeOverride" Target="../theme/themeOverride24.xml"/><Relationship Id="rId6" Type="http://schemas.openxmlformats.org/officeDocument/2006/relationships/image" Target="../media/image327.wmf"/><Relationship Id="rId5" Type="http://schemas.openxmlformats.org/officeDocument/2006/relationships/hyperlink" Target="../Intro%20Word/8mathrevws.doc" TargetMode="External"/><Relationship Id="rId4" Type="http://schemas.openxmlformats.org/officeDocument/2006/relationships/hyperlink" Target="Intro%20Word/8mathrevws.doc" TargetMode="External"/></Relationships>
</file>

<file path=ppt/slides/_rels/slide315.xml.rels><?xml version="1.0" encoding="UTF-8" standalone="yes"?>
<Relationships xmlns="http://schemas.openxmlformats.org/package/2006/relationships"><Relationship Id="rId8" Type="http://schemas.openxmlformats.org/officeDocument/2006/relationships/hyperlink" Target="../Intro%20Word/8mathofchemans.doc" TargetMode="External"/><Relationship Id="rId3" Type="http://schemas.openxmlformats.org/officeDocument/2006/relationships/notesSlide" Target="../notesSlides/notesSlide314.xml"/><Relationship Id="rId7" Type="http://schemas.openxmlformats.org/officeDocument/2006/relationships/hyperlink" Target="../Intro%20Word/8mathofchem.doc" TargetMode="External"/><Relationship Id="rId2" Type="http://schemas.openxmlformats.org/officeDocument/2006/relationships/slideLayout" Target="../slideLayouts/slideLayout6.xml"/><Relationship Id="rId1" Type="http://schemas.openxmlformats.org/officeDocument/2006/relationships/themeOverride" Target="../theme/themeOverride25.xml"/><Relationship Id="rId6" Type="http://schemas.openxmlformats.org/officeDocument/2006/relationships/hyperlink" Target="../Keys%20Worksheets/mathofchem%20key2.doc" TargetMode="External"/><Relationship Id="rId5" Type="http://schemas.openxmlformats.org/officeDocument/2006/relationships/hyperlink" Target="Keys%20Worksheets/mathofchem%20key2.doc" TargetMode="External"/><Relationship Id="rId10" Type="http://schemas.openxmlformats.org/officeDocument/2006/relationships/hyperlink" Target="http://www.unit5.org/christjs/8mathofchemans.doc" TargetMode="External"/><Relationship Id="rId4" Type="http://schemas.openxmlformats.org/officeDocument/2006/relationships/hyperlink" Target="Intro%20Word/8mathofchem.doc" TargetMode="External"/><Relationship Id="rId9" Type="http://schemas.openxmlformats.org/officeDocument/2006/relationships/hyperlink" Target="http://www.unit5.org/christjs/8mathofchem.doc" TargetMode="External"/></Relationships>
</file>

<file path=ppt/slides/_rels/slide3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16.xml"/><Relationship Id="rId1" Type="http://schemas.openxmlformats.org/officeDocument/2006/relationships/slideLayout" Target="../slideLayouts/slideLayout17.xml"/></Relationships>
</file>

<file path=ppt/slides/_rels/slide31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17.xml"/><Relationship Id="rId1" Type="http://schemas.openxmlformats.org/officeDocument/2006/relationships/slideLayout" Target="../slideLayouts/slideLayout1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17.xml"/><Relationship Id="rId1" Type="http://schemas.openxmlformats.org/officeDocument/2006/relationships/vmlDrawing" Target="../drawings/vmlDrawing21.vml"/><Relationship Id="rId6" Type="http://schemas.openxmlformats.org/officeDocument/2006/relationships/slide" Target="slide8.x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notesSlide" Target="../notesSlides/notesSlide32.xml"/><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slideLayout" Target="../slideLayouts/slideLayout1.xml"/><Relationship Id="rId16" Type="http://schemas.openxmlformats.org/officeDocument/2006/relationships/image" Target="../media/image60.jpeg"/><Relationship Id="rId20" Type="http://schemas.openxmlformats.org/officeDocument/2006/relationships/image" Target="../media/image63.png"/><Relationship Id="rId1" Type="http://schemas.openxmlformats.org/officeDocument/2006/relationships/video" Target="file:///L:\CHEMISTRY\PowerPoint%202006\Intro.%20PP\Remsen%20Demo.wmv" TargetMode="Externa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jpeg"/><Relationship Id="rId19" Type="http://schemas.openxmlformats.org/officeDocument/2006/relationships/slide" Target="slide8.xml"/><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17.xml"/><Relationship Id="rId1" Type="http://schemas.openxmlformats.org/officeDocument/2006/relationships/vmlDrawing" Target="../drawings/vmlDrawing22.vml"/><Relationship Id="rId6" Type="http://schemas.openxmlformats.org/officeDocument/2006/relationships/slide" Target="slide8.xml"/><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3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20.xml"/><Relationship Id="rId1" Type="http://schemas.openxmlformats.org/officeDocument/2006/relationships/slideLayout" Target="../slideLayouts/slideLayout17.xml"/></Relationships>
</file>

<file path=ppt/slides/_rels/slide3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21.xml"/><Relationship Id="rId1" Type="http://schemas.openxmlformats.org/officeDocument/2006/relationships/slideLayout" Target="../slideLayouts/slideLayout17.xml"/></Relationships>
</file>

<file path=ppt/slides/_rels/slide3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22.xml"/><Relationship Id="rId1" Type="http://schemas.openxmlformats.org/officeDocument/2006/relationships/slideLayout" Target="../slideLayouts/slideLayout2.xml"/><Relationship Id="rId4" Type="http://schemas.openxmlformats.org/officeDocument/2006/relationships/image" Target="../media/image329.png"/></Relationships>
</file>

<file path=ppt/slides/_rels/slide3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23.xml"/><Relationship Id="rId7" Type="http://schemas.openxmlformats.org/officeDocument/2006/relationships/slide" Target="slide8.xml"/><Relationship Id="rId2" Type="http://schemas.openxmlformats.org/officeDocument/2006/relationships/slideLayout" Target="../slideLayouts/slideLayout2.xml"/><Relationship Id="rId1" Type="http://schemas.openxmlformats.org/officeDocument/2006/relationships/audio" Target="../media/audio36.wav"/><Relationship Id="rId6" Type="http://schemas.openxmlformats.org/officeDocument/2006/relationships/image" Target="../media/image332.wmf"/><Relationship Id="rId5" Type="http://schemas.openxmlformats.org/officeDocument/2006/relationships/image" Target="../media/image331.wmf"/><Relationship Id="rId4" Type="http://schemas.openxmlformats.org/officeDocument/2006/relationships/image" Target="../media/image330.wmf"/><Relationship Id="rId9" Type="http://schemas.openxmlformats.org/officeDocument/2006/relationships/image" Target="../media/image333.png"/></Relationships>
</file>

<file path=ppt/slides/_rels/slide325.xml.rels><?xml version="1.0" encoding="UTF-8" standalone="yes"?>
<Relationships xmlns="http://schemas.openxmlformats.org/package/2006/relationships"><Relationship Id="rId8" Type="http://schemas.openxmlformats.org/officeDocument/2006/relationships/image" Target="../media/image336.jpeg"/><Relationship Id="rId3" Type="http://schemas.openxmlformats.org/officeDocument/2006/relationships/image" Target="../media/image334.wmf"/><Relationship Id="rId7" Type="http://schemas.openxmlformats.org/officeDocument/2006/relationships/image" Target="../media/image264.gif"/><Relationship Id="rId2" Type="http://schemas.openxmlformats.org/officeDocument/2006/relationships/notesSlide" Target="../notesSlides/notesSlide324.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hyperlink" Target="http://www.usmint.gov/" TargetMode="External"/><Relationship Id="rId4" Type="http://schemas.openxmlformats.org/officeDocument/2006/relationships/image" Target="../media/image335.wmf"/><Relationship Id="rId9" Type="http://schemas.openxmlformats.org/officeDocument/2006/relationships/image" Target="../media/image337.jpeg"/></Relationships>
</file>

<file path=ppt/slides/_rels/slide326.xml.rels><?xml version="1.0" encoding="UTF-8" standalone="yes"?>
<Relationships xmlns="http://schemas.openxmlformats.org/package/2006/relationships"><Relationship Id="rId3" Type="http://schemas.openxmlformats.org/officeDocument/2006/relationships/hyperlink" Target="http://sci-toys.com/scitoys/scitoys/light/marshmallows/melted_pennies.jpg" TargetMode="External"/><Relationship Id="rId2" Type="http://schemas.openxmlformats.org/officeDocument/2006/relationships/notesSlide" Target="../notesSlides/notesSlide325.xml"/><Relationship Id="rId1" Type="http://schemas.openxmlformats.org/officeDocument/2006/relationships/slideLayout" Target="../slideLayouts/slideLayout7.xml"/><Relationship Id="rId4" Type="http://schemas.openxmlformats.org/officeDocument/2006/relationships/image" Target="../media/image338.jpeg"/></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17.xml"/><Relationship Id="rId1" Type="http://schemas.openxmlformats.org/officeDocument/2006/relationships/audio" Target="../media/audio37.wav"/><Relationship Id="rId6" Type="http://schemas.openxmlformats.org/officeDocument/2006/relationships/slide" Target="slide8.xml"/><Relationship Id="rId5" Type="http://schemas.openxmlformats.org/officeDocument/2006/relationships/image" Target="../media/image147.wmf"/><Relationship Id="rId4" Type="http://schemas.openxmlformats.org/officeDocument/2006/relationships/image" Target="../media/image2.png"/></Relationships>
</file>

<file path=ppt/slides/_rels/slide328.xml.rels><?xml version="1.0" encoding="UTF-8" standalone="yes"?>
<Relationships xmlns="http://schemas.openxmlformats.org/package/2006/relationships"><Relationship Id="rId8" Type="http://schemas.openxmlformats.org/officeDocument/2006/relationships/hyperlink" Target="../checkbook%20activity/Checks.ppt" TargetMode="External"/><Relationship Id="rId13" Type="http://schemas.openxmlformats.org/officeDocument/2006/relationships/hyperlink" Target="../Intro%20Word/8conversion.doc" TargetMode="External"/><Relationship Id="rId18" Type="http://schemas.openxmlformats.org/officeDocument/2006/relationships/hyperlink" Target="../Keys%20Worksheets/metricart%20key.doc" TargetMode="External"/><Relationship Id="rId26" Type="http://schemas.openxmlformats.org/officeDocument/2006/relationships/hyperlink" Target="../LABS%20&amp;%20Activities/Qualitative%20Analysis/Introduction%20to%20Qualitative%20Analysis.doc" TargetMode="External"/><Relationship Id="rId3" Type="http://schemas.openxmlformats.org/officeDocument/2006/relationships/hyperlink" Target="../Intro%20Word/8vocabintro.doc" TargetMode="External"/><Relationship Id="rId21" Type="http://schemas.openxmlformats.org/officeDocument/2006/relationships/hyperlink" Target="../Intro%20Word/8mathrevws.doc" TargetMode="External"/><Relationship Id="rId7" Type="http://schemas.openxmlformats.org/officeDocument/2006/relationships/hyperlink" Target="../Intro%20Word/Acetone.pdf" TargetMode="External"/><Relationship Id="rId12" Type="http://schemas.openxmlformats.org/officeDocument/2006/relationships/hyperlink" Target="../Keys%20Worksheets/Real%20Life%20Chemistry%20key.doc" TargetMode="External"/><Relationship Id="rId17" Type="http://schemas.openxmlformats.org/officeDocument/2006/relationships/hyperlink" Target="../Intro%20Word/8metricart.doc" TargetMode="External"/><Relationship Id="rId25" Type="http://schemas.openxmlformats.org/officeDocument/2006/relationships/hyperlink" Target="../Intro%20Word/Yes%20Metric.doc" TargetMode="External"/><Relationship Id="rId2" Type="http://schemas.openxmlformats.org/officeDocument/2006/relationships/notesSlide" Target="../notesSlides/notesSlide327.xml"/><Relationship Id="rId16" Type="http://schemas.openxmlformats.org/officeDocument/2006/relationships/hyperlink" Target="../Keys%20Worksheets/scinotws%20key.doc" TargetMode="External"/><Relationship Id="rId20" Type="http://schemas.openxmlformats.org/officeDocument/2006/relationships/hyperlink" Target="../Keys%20Worksheets/SIGFIG.doc" TargetMode="External"/><Relationship Id="rId29" Type="http://schemas.openxmlformats.org/officeDocument/2006/relationships/hyperlink" Target="../Keys%20Worksheets/Text%20Notes%20KEYS/u1textnoteskey.doc" TargetMode="External"/><Relationship Id="rId1" Type="http://schemas.openxmlformats.org/officeDocument/2006/relationships/slideLayout" Target="../slideLayouts/slideLayout25.xml"/><Relationship Id="rId6" Type="http://schemas.openxmlformats.org/officeDocument/2006/relationships/hyperlink" Target="../Keys%20Worksheets/MSDS%20Key.doc" TargetMode="External"/><Relationship Id="rId11" Type="http://schemas.openxmlformats.org/officeDocument/2006/relationships/hyperlink" Target="../Intro%20Word/8reallife.doc" TargetMode="External"/><Relationship Id="rId24" Type="http://schemas.openxmlformats.org/officeDocument/2006/relationships/hyperlink" Target="../Outlines/u1ohnotes18f2005.doc" TargetMode="External"/><Relationship Id="rId5" Type="http://schemas.openxmlformats.org/officeDocument/2006/relationships/hyperlink" Target="../Intro%20Word/8acetonemsds.doc" TargetMode="External"/><Relationship Id="rId15" Type="http://schemas.openxmlformats.org/officeDocument/2006/relationships/hyperlink" Target="../Intro%20Word/8scinotws.doc" TargetMode="External"/><Relationship Id="rId23" Type="http://schemas.openxmlformats.org/officeDocument/2006/relationships/hyperlink" Target="../Keys%20Worksheets/mathofchem%20key2.doc" TargetMode="External"/><Relationship Id="rId28" Type="http://schemas.openxmlformats.org/officeDocument/2006/relationships/hyperlink" Target="../Outlines/Text%20Notes%20-%20General/u1textnotes.doc" TargetMode="External"/><Relationship Id="rId10" Type="http://schemas.openxmlformats.org/officeDocument/2006/relationships/hyperlink" Target="../Keys%20Worksheets/8graphskey.doc" TargetMode="External"/><Relationship Id="rId19" Type="http://schemas.openxmlformats.org/officeDocument/2006/relationships/hyperlink" Target="../Intro%20Word/8SIGFIG.doc" TargetMode="External"/><Relationship Id="rId4" Type="http://schemas.openxmlformats.org/officeDocument/2006/relationships/hyperlink" Target="../Keys%20Worksheets/Vocabulary/8vocabintrokey.doc" TargetMode="External"/><Relationship Id="rId9" Type="http://schemas.openxmlformats.org/officeDocument/2006/relationships/hyperlink" Target="../Intro%20Word/8graphs.doc" TargetMode="External"/><Relationship Id="rId14" Type="http://schemas.openxmlformats.org/officeDocument/2006/relationships/hyperlink" Target="../Keys%20Worksheets/Conversion%20key.doc" TargetMode="External"/><Relationship Id="rId22" Type="http://schemas.openxmlformats.org/officeDocument/2006/relationships/hyperlink" Target="../Intro%20Word/8mathofchem.doc" TargetMode="External"/><Relationship Id="rId27" Type="http://schemas.openxmlformats.org/officeDocument/2006/relationships/hyperlink" Target="../LABS%20&amp;%20Activities/Qualitative%20Analysis/Qualitative%20Analysis.ppt" TargetMode="External"/></Relationships>
</file>

<file path=ppt/slides/_rels/slide329.xml.rels><?xml version="1.0" encoding="UTF-8" standalone="yes"?>
<Relationships xmlns="http://schemas.openxmlformats.org/package/2006/relationships"><Relationship Id="rId8" Type="http://schemas.openxmlformats.org/officeDocument/2006/relationships/hyperlink" Target="../Intro%20Word/8graphs.doc" TargetMode="External"/><Relationship Id="rId13" Type="http://schemas.openxmlformats.org/officeDocument/2006/relationships/hyperlink" Target="../Intro%20Word/8SIGFIG.doc" TargetMode="External"/><Relationship Id="rId18" Type="http://schemas.openxmlformats.org/officeDocument/2006/relationships/hyperlink" Target="../Intro%20Word/Yes%20Metric.doc" TargetMode="External"/><Relationship Id="rId26" Type="http://schemas.openxmlformats.org/officeDocument/2006/relationships/hyperlink" Target="../jdbchemppts/u1.ppt" TargetMode="External"/><Relationship Id="rId3" Type="http://schemas.openxmlformats.org/officeDocument/2006/relationships/hyperlink" Target="../LABS%20&amp;%20Activities/Qualitative%20Analysis/Introduction%20to%20Qualitative%20Analysis.doc" TargetMode="External"/><Relationship Id="rId21" Type="http://schemas.openxmlformats.org/officeDocument/2006/relationships/hyperlink" Target="../Video/World%20of%20Chemistry%20Notes/The%20World%20of%20Chemistry.doc" TargetMode="External"/><Relationship Id="rId7" Type="http://schemas.openxmlformats.org/officeDocument/2006/relationships/hyperlink" Target="../LABS%20&amp;%20Activities/checkbook%20activity/Check%20Activity.doc" TargetMode="External"/><Relationship Id="rId12" Type="http://schemas.openxmlformats.org/officeDocument/2006/relationships/hyperlink" Target="../Intro%20Word/8metricart.doc" TargetMode="External"/><Relationship Id="rId17" Type="http://schemas.openxmlformats.org/officeDocument/2006/relationships/hyperlink" Target="../Outlines/Student%20Notes/u1lectout.doc" TargetMode="External"/><Relationship Id="rId25" Type="http://schemas.openxmlformats.org/officeDocument/2006/relationships/hyperlink" Target="http://www.backflip.com/perl/go.pl?url=18424619" TargetMode="External"/><Relationship Id="rId2" Type="http://schemas.openxmlformats.org/officeDocument/2006/relationships/notesSlide" Target="../notesSlides/notesSlide328.xml"/><Relationship Id="rId16" Type="http://schemas.openxmlformats.org/officeDocument/2006/relationships/hyperlink" Target="../Outlines/u1ohnotes18f2005.doc" TargetMode="External"/><Relationship Id="rId20" Type="http://schemas.openxmlformats.org/officeDocument/2006/relationships/hyperlink" Target="http://www.backflip.com/perl/go.pl?url=18424616" TargetMode="External"/><Relationship Id="rId1" Type="http://schemas.openxmlformats.org/officeDocument/2006/relationships/slideLayout" Target="../slideLayouts/slideLayout48.xml"/><Relationship Id="rId6" Type="http://schemas.openxmlformats.org/officeDocument/2006/relationships/hyperlink" Target="../Intro%20Word/Acetone.pdf" TargetMode="External"/><Relationship Id="rId11" Type="http://schemas.openxmlformats.org/officeDocument/2006/relationships/hyperlink" Target="../Intro%20Word/8scinotws.doc" TargetMode="External"/><Relationship Id="rId24" Type="http://schemas.openxmlformats.org/officeDocument/2006/relationships/hyperlink" Target="../Video/World%20of%20Chemistry%20Notes/Episode%203%20-%20Measurement%20The%20Foundation%20of%20Chemistry.doc" TargetMode="External"/><Relationship Id="rId5" Type="http://schemas.openxmlformats.org/officeDocument/2006/relationships/hyperlink" Target="../Intro%20Word/8acetonemsds.doc" TargetMode="External"/><Relationship Id="rId15" Type="http://schemas.openxmlformats.org/officeDocument/2006/relationships/hyperlink" Target="../Intro%20Word/8mathofchem.doc" TargetMode="External"/><Relationship Id="rId23" Type="http://schemas.openxmlformats.org/officeDocument/2006/relationships/hyperlink" Target="http://www.backflip.com/perl/go.pl?url=18424620" TargetMode="External"/><Relationship Id="rId10" Type="http://schemas.openxmlformats.org/officeDocument/2006/relationships/hyperlink" Target="../Intro%20Word/8conversion.doc" TargetMode="External"/><Relationship Id="rId19" Type="http://schemas.openxmlformats.org/officeDocument/2006/relationships/hyperlink" Target="../Outlines/Text%20Notes%20-%20General/u1textnotes.doc" TargetMode="External"/><Relationship Id="rId4" Type="http://schemas.openxmlformats.org/officeDocument/2006/relationships/hyperlink" Target="../Intro%20Word/8vocabintro.doc" TargetMode="External"/><Relationship Id="rId9" Type="http://schemas.openxmlformats.org/officeDocument/2006/relationships/hyperlink" Target="../Intro%20Word/8reallife.doc" TargetMode="External"/><Relationship Id="rId14" Type="http://schemas.openxmlformats.org/officeDocument/2006/relationships/hyperlink" Target="../Intro%20Word/8mathrevws.doc" TargetMode="External"/><Relationship Id="rId22" Type="http://schemas.openxmlformats.org/officeDocument/2006/relationships/hyperlink" Target="../Video/World%20of%20Chemistry%20Notes/Episode%204%20-%20Modeling%20The%20Unseen.doc"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Intro%20Word/8vocabintro.doc" TargetMode="External"/><Relationship Id="rId2" Type="http://schemas.openxmlformats.org/officeDocument/2006/relationships/slideLayout" Target="../slideLayouts/slideLayout6.xml"/><Relationship Id="rId1" Type="http://schemas.openxmlformats.org/officeDocument/2006/relationships/themeOverride" Target="../theme/themeOverride2.xml"/><Relationship Id="rId6" Type="http://schemas.openxmlformats.org/officeDocument/2006/relationships/hyperlink" Target="http://www.unit5.org/christjs/8vocabintro.doc" TargetMode="External"/><Relationship Id="rId5" Type="http://schemas.openxmlformats.org/officeDocument/2006/relationships/hyperlink" Target="../Keys%20Worksheets/Vocabulary/8vocabintrokey.doc" TargetMode="External"/><Relationship Id="rId4" Type="http://schemas.openxmlformats.org/officeDocument/2006/relationships/hyperlink" Target="Intro%20Word/8vocabintro.doc"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slide" Target="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67.wmf"/></Relationships>
</file>

<file path=ppt/slides/_rels/slide3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3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slide" Target="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71.wmf"/></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en.wikipedia.org/wiki/Thalidomide" TargetMode="External"/><Relationship Id="rId5" Type="http://schemas.openxmlformats.org/officeDocument/2006/relationships/slide" Target="slide8.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audio" Target="../media/audio11.wav"/></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8.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hyperlink" Target="http://upload.wikimedia.org/wikipedia/en/d/db/WarningMercurySign.jpg"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notesSlide" Target="../notesSlides/notesSlide43.xml"/><Relationship Id="rId7" Type="http://schemas.openxmlformats.org/officeDocument/2006/relationships/slide" Target="slide8.xml"/><Relationship Id="rId12" Type="http://schemas.openxmlformats.org/officeDocument/2006/relationships/image" Target="../media/image82.png"/><Relationship Id="rId2" Type="http://schemas.openxmlformats.org/officeDocument/2006/relationships/slideLayout" Target="../slideLayouts/slideLayout6.xml"/><Relationship Id="rId1" Type="http://schemas.openxmlformats.org/officeDocument/2006/relationships/audio" Target="../media/audio12.wav"/><Relationship Id="rId6" Type="http://schemas.openxmlformats.org/officeDocument/2006/relationships/image" Target="../media/image11.png"/><Relationship Id="rId11" Type="http://schemas.openxmlformats.org/officeDocument/2006/relationships/image" Target="../media/image81.jpeg"/><Relationship Id="rId5" Type="http://schemas.openxmlformats.org/officeDocument/2006/relationships/image" Target="../media/image79.jpeg"/><Relationship Id="rId10" Type="http://schemas.openxmlformats.org/officeDocument/2006/relationships/hyperlink" Target="http://www.learningradiology.com/caseofweek/caseoftheweekpix/cow82lg.JPG" TargetMode="External"/><Relationship Id="rId4" Type="http://schemas.openxmlformats.org/officeDocument/2006/relationships/image" Target="../media/image78.jpeg"/><Relationship Id="rId9"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slide" Target="slide8.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slideLayout" Target="../slideLayouts/slideLayout6.xml"/><Relationship Id="rId7" Type="http://schemas.openxmlformats.org/officeDocument/2006/relationships/image" Target="../media/image90.jpeg"/><Relationship Id="rId2" Type="http://schemas.openxmlformats.org/officeDocument/2006/relationships/audio" Target="../media/audio14.wav"/><Relationship Id="rId1" Type="http://schemas.openxmlformats.org/officeDocument/2006/relationships/audio" Target="../media/audio13.wav"/><Relationship Id="rId6" Type="http://schemas.openxmlformats.org/officeDocument/2006/relationships/image" Target="../media/image92.jpeg"/><Relationship Id="rId11" Type="http://schemas.openxmlformats.org/officeDocument/2006/relationships/hyperlink" Target="http://en.wikipedia.org/wiki/Chemical_burn" TargetMode="External"/><Relationship Id="rId5" Type="http://schemas.openxmlformats.org/officeDocument/2006/relationships/image" Target="../media/image91.jpeg"/><Relationship Id="rId10" Type="http://schemas.openxmlformats.org/officeDocument/2006/relationships/slide" Target="slide8.xml"/><Relationship Id="rId4" Type="http://schemas.openxmlformats.org/officeDocument/2006/relationships/notesSlide" Target="../notesSlides/notesSlide47.xml"/><Relationship Id="rId9"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hyperlink" Target="Saferule.ppt"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4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administrivia/safetycontract.doc" TargetMode="Externa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en.wikipedia.org/wiki/Material_safety_data_sheet" TargetMode="External"/><Relationship Id="rId4" Type="http://schemas.openxmlformats.org/officeDocument/2006/relationships/slide" Target="slide8.xml"/></Relationships>
</file>

<file path=ppt/slides/_rels/slide51.xml.rels><?xml version="1.0" encoding="UTF-8" standalone="yes"?>
<Relationships xmlns="http://schemas.openxmlformats.org/package/2006/relationships"><Relationship Id="rId8" Type="http://schemas.openxmlformats.org/officeDocument/2006/relationships/hyperlink" Target="../Intro%20Word/Acetone.pdf" TargetMode="External"/><Relationship Id="rId3" Type="http://schemas.openxmlformats.org/officeDocument/2006/relationships/notesSlide" Target="../notesSlides/notesSlide51.xml"/><Relationship Id="rId7" Type="http://schemas.openxmlformats.org/officeDocument/2006/relationships/hyperlink" Target="http://www.unit5.org/christjs/8acetonemsds.doc" TargetMode="External"/><Relationship Id="rId2" Type="http://schemas.openxmlformats.org/officeDocument/2006/relationships/slideLayout" Target="../slideLayouts/slideLayout6.xml"/><Relationship Id="rId1" Type="http://schemas.openxmlformats.org/officeDocument/2006/relationships/themeOverride" Target="../theme/themeOverride3.xml"/><Relationship Id="rId6" Type="http://schemas.openxmlformats.org/officeDocument/2006/relationships/hyperlink" Target="http://www.unit5.org/christjs/Acetone.pdf" TargetMode="External"/><Relationship Id="rId5" Type="http://schemas.openxmlformats.org/officeDocument/2006/relationships/hyperlink" Target="../Keys%20Worksheets/MSDS%20Key.doc" TargetMode="External"/><Relationship Id="rId4" Type="http://schemas.openxmlformats.org/officeDocument/2006/relationships/hyperlink" Target="Intro%20Word/8acetonemsds.doc" TargetMode="External"/><Relationship Id="rId9" Type="http://schemas.openxmlformats.org/officeDocument/2006/relationships/hyperlink" Target="../Intro%20Word/8acetonemsds.doc"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95.wmf"/></Relationships>
</file>

<file path=ppt/slides/_rels/slide5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18.wav"/><Relationship Id="rId7" Type="http://schemas.openxmlformats.org/officeDocument/2006/relationships/image" Target="../media/image11.png"/><Relationship Id="rId2" Type="http://schemas.openxmlformats.org/officeDocument/2006/relationships/audio" Target="../media/audio17.wav"/><Relationship Id="rId1" Type="http://schemas.openxmlformats.org/officeDocument/2006/relationships/audio" Target="../media/audio16.wav"/><Relationship Id="rId6" Type="http://schemas.openxmlformats.org/officeDocument/2006/relationships/image" Target="../media/image96.wmf"/><Relationship Id="rId5" Type="http://schemas.openxmlformats.org/officeDocument/2006/relationships/notesSlide" Target="../notesSlides/notesSlide53.xml"/><Relationship Id="rId4" Type="http://schemas.openxmlformats.org/officeDocument/2006/relationships/slideLayout" Target="../slideLayouts/slideLayout2.xml"/><Relationship Id="rId9"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slide" Target="slide8.xml"/></Relationships>
</file>

<file path=ppt/slides/_rels/slide56.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hyperlink" Target="http://en.wikipedia.org/wiki/Median_lethal_dose" TargetMode="External"/><Relationship Id="rId4" Type="http://schemas.openxmlformats.org/officeDocument/2006/relationships/slide" Target="slide8.xml"/></Relationships>
</file>

<file path=ppt/slides/_rels/slide5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59.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slide" Target="slide324.xml"/><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hyperlink" Target="periodic%20table.ppt" TargetMode="Externa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104.wmf"/></Relationships>
</file>

<file path=ppt/slides/_rels/slide62.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106.wmf"/></Relationships>
</file>

<file path=ppt/slides/_rels/slide63.xml.rels><?xml version="1.0" encoding="UTF-8" standalone="yes"?>
<Relationships xmlns="http://schemas.openxmlformats.org/package/2006/relationships"><Relationship Id="rId3" Type="http://schemas.openxmlformats.org/officeDocument/2006/relationships/audio" Target="../media/audio19.wav"/><Relationship Id="rId7" Type="http://schemas.openxmlformats.org/officeDocument/2006/relationships/slide" Target="slide8.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wmf"/></Relationships>
</file>

<file path=ppt/slides/_rels/slide64.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110.jpeg"/></Relationships>
</file>

<file path=ppt/slides/_rels/slide65.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notesSlide" Target="../notesSlides/notesSlide65.xml"/><Relationship Id="rId7" Type="http://schemas.openxmlformats.org/officeDocument/2006/relationships/slide" Target="slide8.xml"/><Relationship Id="rId2" Type="http://schemas.openxmlformats.org/officeDocument/2006/relationships/slideLayout" Target="../slideLayouts/slideLayout6.xml"/><Relationship Id="rId1" Type="http://schemas.openxmlformats.org/officeDocument/2006/relationships/audio" Target="../media/audio20.wav"/><Relationship Id="rId6" Type="http://schemas.openxmlformats.org/officeDocument/2006/relationships/image" Target="../media/image11.png"/><Relationship Id="rId5" Type="http://schemas.openxmlformats.org/officeDocument/2006/relationships/image" Target="../media/image112.png"/><Relationship Id="rId4" Type="http://schemas.openxmlformats.org/officeDocument/2006/relationships/image" Target="../media/image111.jpeg"/><Relationship Id="rId9"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116.png"/><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hyperlink" Target="http://upload.wikimedia.org/wikipedia/commons/e/ef/Saccharin-3D-balls.png" TargetMode="External"/><Relationship Id="rId7" Type="http://schemas.openxmlformats.org/officeDocument/2006/relationships/image" Target="../media/image120.jpeg"/><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122.wmf"/></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slide" Target="slide8.xml"/><Relationship Id="rId2" Type="http://schemas.openxmlformats.org/officeDocument/2006/relationships/audio" Target="../media/audio22.wav"/><Relationship Id="rId1" Type="http://schemas.openxmlformats.org/officeDocument/2006/relationships/audio" Target="../media/audio21.wav"/><Relationship Id="rId6" Type="http://schemas.openxmlformats.org/officeDocument/2006/relationships/image" Target="../media/image11.png"/><Relationship Id="rId5" Type="http://schemas.openxmlformats.org/officeDocument/2006/relationships/image" Target="../media/image123.wmf"/><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7.xml"/><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0.xml"/><Relationship Id="rId7" Type="http://schemas.openxmlformats.org/officeDocument/2006/relationships/image" Target="../media/image126.jpeg"/><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hyperlink" Target="http://en.wikipedia.org/wiki/Charles_Martin_Hall" TargetMode="External"/><Relationship Id="rId9" Type="http://schemas.openxmlformats.org/officeDocument/2006/relationships/slide" Target="slide8.xml"/></Relationships>
</file>

<file path=ppt/slides/_rels/slide71.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71.xml"/><Relationship Id="rId1" Type="http://schemas.openxmlformats.org/officeDocument/2006/relationships/slideLayout" Target="../slideLayouts/slideLayout20.xml"/><Relationship Id="rId4" Type="http://schemas.openxmlformats.org/officeDocument/2006/relationships/slide" Target="slide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themeOverride" Target="../theme/themeOverride4.xml"/><Relationship Id="rId6" Type="http://schemas.openxmlformats.org/officeDocument/2006/relationships/hyperlink" Target="http://www.unit5.org/christjs/checkbook%20activity/checkbook%20activity/Checks.htm" TargetMode="External"/><Relationship Id="rId5" Type="http://schemas.openxmlformats.org/officeDocument/2006/relationships/image" Target="../media/image129.gif"/><Relationship Id="rId4" Type="http://schemas.openxmlformats.org/officeDocument/2006/relationships/hyperlink" Target="../LABS%20&amp;%20Activities/checkbook%20activity/Checks.pp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5.xml"/><Relationship Id="rId1" Type="http://schemas.openxmlformats.org/officeDocument/2006/relationships/themeOverride" Target="../theme/themeOverride5.xml"/><Relationship Id="rId5" Type="http://schemas.openxmlformats.org/officeDocument/2006/relationships/hyperlink" Target="http://www.backflip.com/perl/go.pl?url=18424620" TargetMode="External"/><Relationship Id="rId4" Type="http://schemas.openxmlformats.org/officeDocument/2006/relationships/hyperlink" Target="../Video/World%20of%20Chemistry%20Notes/Episode%204%20-%20Modeling%20The%20Unseen.doc" TargetMode="External"/></Relationships>
</file>

<file path=ppt/slides/_rels/slide7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audio" Target="../media/audio24.wav"/><Relationship Id="rId6" Type="http://schemas.openxmlformats.org/officeDocument/2006/relationships/slide" Target="slide8.xml"/><Relationship Id="rId5" Type="http://schemas.openxmlformats.org/officeDocument/2006/relationships/image" Target="../media/image11.png"/><Relationship Id="rId4" Type="http://schemas.openxmlformats.org/officeDocument/2006/relationships/image" Target="../media/image132.w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slide" Target="slide202.xml"/><Relationship Id="rId18" Type="http://schemas.openxmlformats.org/officeDocument/2006/relationships/slide" Target="slide254.xml"/><Relationship Id="rId3" Type="http://schemas.openxmlformats.org/officeDocument/2006/relationships/notesSlide" Target="../notesSlides/notesSlide8.xml"/><Relationship Id="rId7" Type="http://schemas.openxmlformats.org/officeDocument/2006/relationships/slide" Target="slide58.xml"/><Relationship Id="rId12" Type="http://schemas.openxmlformats.org/officeDocument/2006/relationships/slide" Target="slide189.xml"/><Relationship Id="rId17" Type="http://schemas.openxmlformats.org/officeDocument/2006/relationships/slide" Target="slide245.xml"/><Relationship Id="rId2" Type="http://schemas.openxmlformats.org/officeDocument/2006/relationships/slideLayout" Target="../slideLayouts/slideLayout6.xml"/><Relationship Id="rId16" Type="http://schemas.openxmlformats.org/officeDocument/2006/relationships/slide" Target="slide232.xml"/><Relationship Id="rId20" Type="http://schemas.openxmlformats.org/officeDocument/2006/relationships/image" Target="../media/image2.png"/><Relationship Id="rId1" Type="http://schemas.openxmlformats.org/officeDocument/2006/relationships/audio" Target="../media/audio4.wav"/><Relationship Id="rId6" Type="http://schemas.openxmlformats.org/officeDocument/2006/relationships/slide" Target="slide34.xml"/><Relationship Id="rId11" Type="http://schemas.openxmlformats.org/officeDocument/2006/relationships/slide" Target="slide173.xml"/><Relationship Id="rId5" Type="http://schemas.openxmlformats.org/officeDocument/2006/relationships/slide" Target="slide21.xml"/><Relationship Id="rId15" Type="http://schemas.openxmlformats.org/officeDocument/2006/relationships/slide" Target="slide216.xml"/><Relationship Id="rId10" Type="http://schemas.openxmlformats.org/officeDocument/2006/relationships/slide" Target="slide129.xml"/><Relationship Id="rId19" Type="http://schemas.openxmlformats.org/officeDocument/2006/relationships/slide" Target="slide313.xml"/><Relationship Id="rId4" Type="http://schemas.openxmlformats.org/officeDocument/2006/relationships/slide" Target="slide10.xml"/><Relationship Id="rId9" Type="http://schemas.openxmlformats.org/officeDocument/2006/relationships/slide" Target="slide127.xml"/><Relationship Id="rId14" Type="http://schemas.openxmlformats.org/officeDocument/2006/relationships/slide" Target="slide21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mlDrawing" Target="../drawings/vmlDrawing2.vml"/><Relationship Id="rId1" Type="http://schemas.openxmlformats.org/officeDocument/2006/relationships/themeOverride" Target="../theme/themeOverride6.xml"/><Relationship Id="rId5" Type="http://schemas.openxmlformats.org/officeDocument/2006/relationships/oleObject" Target="../embeddings/Microsoft_Office_PowerPoint_97-2003_Presentation1.ppt"/><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slide" Target="slide8.xml"/></Relationships>
</file>

<file path=ppt/slides/_rels/slide8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83.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137.wmf"/><Relationship Id="rId4" Type="http://schemas.openxmlformats.org/officeDocument/2006/relationships/slide" Target="slide85.xml"/></Relationships>
</file>

<file path=ppt/slides/_rels/slide84.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85.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slide" Target="slide8.xml"/></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hemeOverride" Target="../theme/themeOverride7.xml"/><Relationship Id="rId5" Type="http://schemas.openxmlformats.org/officeDocument/2006/relationships/hyperlink" Target="../LABS%20&amp;%20Activities/Qualitative%20Analysis/Introduction%20to%20Qualitative%20Analysis.doc" TargetMode="External"/><Relationship Id="rId4" Type="http://schemas.openxmlformats.org/officeDocument/2006/relationships/hyperlink" Target="../LABS%20&amp;%20Activities/Qualitative%20Analysis/Qualitative%20Analysis.ppt"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hyperlink" Target="../Outlines/Text%20Notes%20-%20General/u1textnotes.doc" TargetMode="External"/><Relationship Id="rId3" Type="http://schemas.openxmlformats.org/officeDocument/2006/relationships/hyperlink" Target="../Keys%20Worksheets/Overhead%20Notes%20-%20General/u1ohnotes18f2005.doc" TargetMode="External"/><Relationship Id="rId7" Type="http://schemas.openxmlformats.org/officeDocument/2006/relationships/hyperlink" Target="../Outlines/Student%20Notes/u1lectout.doc"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hyperlink" Target="http://www.unit5.org/chemistry/General%20student%20notes/u1lectoutf2006.doc" TargetMode="External"/><Relationship Id="rId5" Type="http://schemas.openxmlformats.org/officeDocument/2006/relationships/hyperlink" Target="http://www.unit5.org/chemistry/christjs/General%20Notes/u1ohnotes18f2005%5b1%5d.doc" TargetMode="External"/><Relationship Id="rId4" Type="http://schemas.openxmlformats.org/officeDocument/2006/relationships/hyperlink" Target="../Outlines/u1ohnotes18f2005.doc"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notesSlide" Target="../notesSlides/notesSlide91.xml"/><Relationship Id="rId1" Type="http://schemas.openxmlformats.org/officeDocument/2006/relationships/slideLayout" Target="../slideLayouts/slideLayout20.xml"/><Relationship Id="rId5" Type="http://schemas.openxmlformats.org/officeDocument/2006/relationships/slide" Target="slide8.xml"/><Relationship Id="rId4" Type="http://schemas.openxmlformats.org/officeDocument/2006/relationships/image" Target="../media/image144.w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s>
            <a:gs pos="5000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92162" name="Rectangle 2050"/>
          <p:cNvSpPr>
            <a:spLocks noGrp="1" noChangeArrowheads="1"/>
          </p:cNvSpPr>
          <p:nvPr>
            <p:ph type="ctrTitle"/>
          </p:nvPr>
        </p:nvSpPr>
        <p:spPr>
          <a:xfrm>
            <a:off x="685800" y="914400"/>
            <a:ext cx="7772400" cy="1143000"/>
          </a:xfrm>
        </p:spPr>
        <p:txBody>
          <a:bodyPr/>
          <a:lstStyle/>
          <a:p>
            <a:pPr eaLnBrk="1" hangingPunct="1"/>
            <a:r>
              <a:rPr lang="en-US" i="1" smtClean="0">
                <a:latin typeface="Arial" charset="0"/>
              </a:rPr>
              <a:t>Introduction to Chemistry</a:t>
            </a:r>
          </a:p>
        </p:txBody>
      </p:sp>
      <p:sp>
        <p:nvSpPr>
          <p:cNvPr id="92163" name="Rectangle 2051"/>
          <p:cNvSpPr>
            <a:spLocks noGrp="1" noChangeArrowheads="1"/>
          </p:cNvSpPr>
          <p:nvPr>
            <p:ph type="subTitle" idx="1"/>
          </p:nvPr>
        </p:nvSpPr>
        <p:spPr>
          <a:xfrm>
            <a:off x="1371600" y="4572000"/>
            <a:ext cx="6400800" cy="1752600"/>
          </a:xfrm>
        </p:spPr>
        <p:txBody>
          <a:bodyPr/>
          <a:lstStyle/>
          <a:p>
            <a:pPr eaLnBrk="1" hangingPunct="1"/>
            <a:r>
              <a:rPr lang="en-US" sz="2400" smtClean="0">
                <a:latin typeface="Arial" charset="0"/>
              </a:rPr>
              <a:t>Mr. Christopherson</a:t>
            </a:r>
          </a:p>
          <a:p>
            <a:pPr eaLnBrk="1" hangingPunct="1"/>
            <a:endParaRPr lang="en-US" sz="2400" smtClean="0">
              <a:latin typeface="Arial" charset="0"/>
            </a:endParaRPr>
          </a:p>
          <a:p>
            <a:pPr eaLnBrk="1" hangingPunct="1"/>
            <a:r>
              <a:rPr lang="en-US" sz="2400" smtClean="0">
                <a:latin typeface="Arial" charset="0"/>
              </a:rPr>
              <a:t>Normal Community High School</a:t>
            </a:r>
          </a:p>
        </p:txBody>
      </p:sp>
      <p:pic>
        <p:nvPicPr>
          <p:cNvPr id="31748" name="Picture 2052" descr="Glassware "/>
          <p:cNvPicPr>
            <a:picLocks noChangeAspect="1" noChangeArrowheads="1"/>
          </p:cNvPicPr>
          <p:nvPr/>
        </p:nvPicPr>
        <p:blipFill>
          <a:blip r:embed="rId6" cstate="print"/>
          <a:srcRect/>
          <a:stretch>
            <a:fillRect/>
          </a:stretch>
        </p:blipFill>
        <p:spPr bwMode="auto">
          <a:xfrm>
            <a:off x="2895600" y="1981200"/>
            <a:ext cx="3132138" cy="2263775"/>
          </a:xfrm>
          <a:prstGeom prst="rect">
            <a:avLst/>
          </a:prstGeom>
          <a:noFill/>
          <a:ln w="9525">
            <a:noFill/>
            <a:miter lim="800000"/>
            <a:headEnd/>
            <a:tailEnd/>
          </a:ln>
        </p:spPr>
      </p:pic>
      <p:pic>
        <p:nvPicPr>
          <p:cNvPr id="92165" name="Picture 2053">
            <a:hlinkClick r:id="" action="ppaction://media"/>
          </p:cNvPr>
          <p:cNvPicPr>
            <a:picLocks noRot="1" noChangeAspect="1" noChangeArrowheads="1"/>
          </p:cNvPicPr>
          <p:nvPr>
            <a:wavAudioFile r:embed="rId2" name="~PP1748.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31750" name="Text Box 2054"/>
          <p:cNvSpPr txBox="1">
            <a:spLocks noChangeArrowheads="1"/>
          </p:cNvSpPr>
          <p:nvPr/>
        </p:nvSpPr>
        <p:spPr bwMode="auto">
          <a:xfrm>
            <a:off x="3441700" y="6359525"/>
            <a:ext cx="2116138" cy="304800"/>
          </a:xfrm>
          <a:prstGeom prst="rect">
            <a:avLst/>
          </a:prstGeom>
          <a:noFill/>
          <a:ln w="9525">
            <a:noFill/>
            <a:miter lim="800000"/>
            <a:headEnd/>
            <a:tailEnd/>
          </a:ln>
        </p:spPr>
        <p:txBody>
          <a:bodyPr wrap="none">
            <a:spAutoFit/>
          </a:bodyPr>
          <a:lstStyle/>
          <a:p>
            <a:r>
              <a:rPr lang="en-US" sz="1400">
                <a:solidFill>
                  <a:schemeClr val="bg2"/>
                </a:solidFill>
              </a:rPr>
              <a:t>www.unit5.org/chemistry</a:t>
            </a:r>
          </a:p>
        </p:txBody>
      </p:sp>
      <p:sp>
        <p:nvSpPr>
          <p:cNvPr id="31751" name="Rectangle 2055">
            <a:hlinkClick r:id="rId8" tooltip="C H E M I S T R Y   W E B S I T E"/>
          </p:cNvPr>
          <p:cNvSpPr>
            <a:spLocks noChangeArrowheads="1"/>
          </p:cNvSpPr>
          <p:nvPr/>
        </p:nvSpPr>
        <p:spPr bwMode="auto">
          <a:xfrm>
            <a:off x="3476625" y="6381750"/>
            <a:ext cx="2047875" cy="266700"/>
          </a:xfrm>
          <a:prstGeom prst="rect">
            <a:avLst/>
          </a:prstGeom>
          <a:noFill/>
          <a:ln w="9525">
            <a:noFill/>
            <a:miter lim="800000"/>
            <a:headEnd/>
            <a:tailEnd/>
          </a:ln>
        </p:spPr>
        <p:txBody>
          <a:bodyPr wrap="none" anchor="ctr"/>
          <a:lstStyle/>
          <a:p>
            <a:endParaRPr lang="en-US"/>
          </a:p>
        </p:txBody>
      </p:sp>
    </p:spTree>
    <p:custDataLst>
      <p:tags r:id="rId1"/>
    </p:custDataLst>
  </p:cSld>
  <p:clrMapOvr>
    <a:masterClrMapping/>
  </p:clrMapOvr>
  <p:transition spd="slow" advClick="0" advTm="227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16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92162">
                                            <p:txEl>
                                              <p:pRg st="0" end="0"/>
                                            </p:txEl>
                                          </p:spTgt>
                                        </p:tgtEl>
                                        <p:attrNameLst>
                                          <p:attrName>style.visibility</p:attrName>
                                        </p:attrNameLst>
                                      </p:cBhvr>
                                      <p:to>
                                        <p:strVal val="visible"/>
                                      </p:to>
                                    </p:set>
                                    <p:animEffect transition="in" filter="dissolve">
                                      <p:cBhvr>
                                        <p:cTn id="11" dur="500"/>
                                        <p:tgtEl>
                                          <p:spTgt spid="92162">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92163">
                                            <p:txEl>
                                              <p:pRg st="0" end="0"/>
                                            </p:txEl>
                                          </p:spTgt>
                                        </p:tgtEl>
                                        <p:attrNameLst>
                                          <p:attrName>style.visibility</p:attrName>
                                        </p:attrNameLst>
                                      </p:cBhvr>
                                      <p:to>
                                        <p:strVal val="visible"/>
                                      </p:to>
                                    </p:set>
                                    <p:anim calcmode="lin" valueType="num">
                                      <p:cBhvr>
                                        <p:cTn id="16" dur="1000" fill="hold"/>
                                        <p:tgtEl>
                                          <p:spTgt spid="92163">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92163">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921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921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92163">
                                            <p:txEl>
                                              <p:pRg st="2" end="2"/>
                                            </p:txEl>
                                          </p:spTgt>
                                        </p:tgtEl>
                                        <p:attrNameLst>
                                          <p:attrName>style.visibility</p:attrName>
                                        </p:attrNameLst>
                                      </p:cBhvr>
                                      <p:to>
                                        <p:strVal val="visible"/>
                                      </p:to>
                                    </p:set>
                                    <p:anim calcmode="lin" valueType="num">
                                      <p:cBhvr>
                                        <p:cTn id="24" dur="1000" fill="hold"/>
                                        <p:tgtEl>
                                          <p:spTgt spid="92163">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92163">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921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9216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92165"/>
                </p:tgtEl>
              </p:cMediaNode>
            </p:audio>
          </p:childTnLst>
        </p:cTn>
      </p:par>
    </p:tnLst>
    <p:bldLst>
      <p:bldP spid="92162" grpId="0" build="p" autoUpdateAnimBg="0"/>
      <p:bldP spid="92163"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hlink"/>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solidFill>
                  <a:schemeClr val="bg1"/>
                </a:solidFill>
              </a:rPr>
              <a:t>Intro to Chemistry</a:t>
            </a:r>
          </a:p>
        </p:txBody>
      </p:sp>
      <p:sp>
        <p:nvSpPr>
          <p:cNvPr id="4096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0964" name="Picture 8" descr="01-01Figure_PHO.jpg"/>
          <p:cNvPicPr>
            <a:picLocks noChangeAspect="1" noChangeArrowheads="1"/>
          </p:cNvPicPr>
          <p:nvPr/>
        </p:nvPicPr>
        <p:blipFill>
          <a:blip r:embed="rId4" cstate="print"/>
          <a:srcRect b="2725"/>
          <a:stretch>
            <a:fillRect/>
          </a:stretch>
        </p:blipFill>
        <p:spPr bwMode="auto">
          <a:xfrm>
            <a:off x="1487488" y="1285875"/>
            <a:ext cx="6142037" cy="5222875"/>
          </a:xfrm>
          <a:prstGeom prst="rect">
            <a:avLst/>
          </a:prstGeom>
          <a:noFill/>
          <a:ln w="57150" cmpd="thickThin">
            <a:solidFill>
              <a:srgbClr val="000080"/>
            </a:solidFill>
            <a:miter lim="800000"/>
            <a:headEnd/>
            <a:tailEnd/>
          </a:ln>
        </p:spPr>
      </p:pic>
      <p:sp>
        <p:nvSpPr>
          <p:cNvPr id="40965" name="Rectangle 10"/>
          <p:cNvSpPr>
            <a:spLocks noChangeArrowheads="1"/>
          </p:cNvSpPr>
          <p:nvPr/>
        </p:nvSpPr>
        <p:spPr bwMode="auto">
          <a:xfrm>
            <a:off x="76200" y="6567488"/>
            <a:ext cx="3289300" cy="214312"/>
          </a:xfrm>
          <a:prstGeom prst="rect">
            <a:avLst/>
          </a:prstGeom>
          <a:noFill/>
          <a:ln w="9525">
            <a:noFill/>
            <a:miter lim="800000"/>
            <a:headEnd/>
            <a:tailEnd/>
          </a:ln>
        </p:spPr>
        <p:txBody>
          <a:bodyPr wrap="none">
            <a:spAutoFit/>
          </a:bodyPr>
          <a:lstStyle/>
          <a:p>
            <a:r>
              <a:rPr lang="en-US" sz="800"/>
              <a:t>Copyright © 2007 Pearson Benjamin Cummings.  All rights reserved.</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mtClean="0"/>
              <a:t>Scientific Law</a:t>
            </a:r>
          </a:p>
        </p:txBody>
      </p:sp>
      <p:sp>
        <p:nvSpPr>
          <p:cNvPr id="843779" name="Rectangle 3"/>
          <p:cNvSpPr>
            <a:spLocks noGrp="1" noChangeArrowheads="1"/>
          </p:cNvSpPr>
          <p:nvPr>
            <p:ph type="body" idx="1"/>
          </p:nvPr>
        </p:nvSpPr>
        <p:spPr>
          <a:xfrm>
            <a:off x="838200" y="5257800"/>
            <a:ext cx="7772400" cy="609600"/>
          </a:xfrm>
        </p:spPr>
        <p:txBody>
          <a:bodyPr/>
          <a:lstStyle/>
          <a:p>
            <a:pPr algn="ctr" eaLnBrk="1" hangingPunct="1">
              <a:buFontTx/>
              <a:buNone/>
            </a:pPr>
            <a:r>
              <a:rPr lang="en-US" smtClean="0"/>
              <a:t>Laws of nature never change. </a:t>
            </a:r>
          </a:p>
        </p:txBody>
      </p:sp>
      <p:sp>
        <p:nvSpPr>
          <p:cNvPr id="843780" name="Rectangle 4"/>
          <p:cNvSpPr>
            <a:spLocks noChangeArrowheads="1"/>
          </p:cNvSpPr>
          <p:nvPr/>
        </p:nvSpPr>
        <p:spPr bwMode="auto">
          <a:xfrm>
            <a:off x="1066800" y="3733800"/>
            <a:ext cx="1752600" cy="762000"/>
          </a:xfrm>
          <a:prstGeom prst="rect">
            <a:avLst/>
          </a:prstGeom>
          <a:solidFill>
            <a:srgbClr val="FF3737"/>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3737"/>
            </a:extrusionClr>
          </a:sp3d>
        </p:spPr>
        <p:txBody>
          <a:bodyPr wrap="none" anchor="ctr">
            <a:flatTx/>
          </a:bodyPr>
          <a:lstStyle/>
          <a:p>
            <a:pPr algn="ctr">
              <a:defRPr/>
            </a:pPr>
            <a:endParaRPr lang="en-US" sz="1800">
              <a:solidFill>
                <a:schemeClr val="bg1"/>
              </a:solidFill>
              <a:effectLst>
                <a:outerShdw blurRad="38100" dist="38100" dir="2700000" algn="tl">
                  <a:srgbClr val="000000"/>
                </a:outerShdw>
              </a:effectLst>
            </a:endParaRPr>
          </a:p>
        </p:txBody>
      </p:sp>
      <p:sp>
        <p:nvSpPr>
          <p:cNvPr id="843781" name="Rectangle 5"/>
          <p:cNvSpPr>
            <a:spLocks noChangeArrowheads="1"/>
          </p:cNvSpPr>
          <p:nvPr/>
        </p:nvSpPr>
        <p:spPr bwMode="auto">
          <a:xfrm>
            <a:off x="3810000" y="3733800"/>
            <a:ext cx="1752600" cy="762000"/>
          </a:xfrm>
          <a:prstGeom prst="rect">
            <a:avLst/>
          </a:prstGeom>
          <a:solidFill>
            <a:srgbClr val="FFFF37"/>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37"/>
            </a:extrusionClr>
          </a:sp3d>
        </p:spPr>
        <p:txBody>
          <a:bodyPr wrap="none" anchor="ctr">
            <a:flatTx/>
          </a:bodyPr>
          <a:lstStyle/>
          <a:p>
            <a:pPr algn="ctr">
              <a:defRPr/>
            </a:pPr>
            <a:endParaRPr lang="en-US" sz="1800">
              <a:effectLst>
                <a:outerShdw blurRad="38100" dist="38100" dir="2700000" algn="tl">
                  <a:srgbClr val="FFFFFF"/>
                </a:outerShdw>
              </a:effectLst>
            </a:endParaRPr>
          </a:p>
        </p:txBody>
      </p:sp>
      <p:sp>
        <p:nvSpPr>
          <p:cNvPr id="843782" name="Rectangle 6"/>
          <p:cNvSpPr>
            <a:spLocks noChangeArrowheads="1"/>
          </p:cNvSpPr>
          <p:nvPr/>
        </p:nvSpPr>
        <p:spPr bwMode="auto">
          <a:xfrm>
            <a:off x="6553200" y="3733800"/>
            <a:ext cx="1752600" cy="762000"/>
          </a:xfrm>
          <a:prstGeom prst="rect">
            <a:avLst/>
          </a:prstGeom>
          <a:solidFill>
            <a:srgbClr val="00CC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CC00"/>
            </a:extrusionClr>
          </a:sp3d>
        </p:spPr>
        <p:txBody>
          <a:bodyPr wrap="none" anchor="ctr">
            <a:flatTx/>
          </a:bodyPr>
          <a:lstStyle/>
          <a:p>
            <a:pPr algn="ctr">
              <a:defRPr/>
            </a:pPr>
            <a:r>
              <a:rPr lang="en-US" sz="1800">
                <a:solidFill>
                  <a:schemeClr val="bg1"/>
                </a:solidFill>
                <a:effectLst>
                  <a:outerShdw blurRad="38100" dist="38100" dir="2700000" algn="tl">
                    <a:srgbClr val="000000"/>
                  </a:outerShdw>
                </a:effectLst>
              </a:rPr>
              <a:t> </a:t>
            </a:r>
          </a:p>
        </p:txBody>
      </p:sp>
      <p:sp>
        <p:nvSpPr>
          <p:cNvPr id="132103" name="AutoShape 7"/>
          <p:cNvSpPr>
            <a:spLocks noChangeArrowheads="1"/>
          </p:cNvSpPr>
          <p:nvPr/>
        </p:nvSpPr>
        <p:spPr bwMode="auto">
          <a:xfrm>
            <a:off x="2895600" y="3886200"/>
            <a:ext cx="838200" cy="228600"/>
          </a:xfrm>
          <a:prstGeom prst="rightArrow">
            <a:avLst>
              <a:gd name="adj1" fmla="val 50000"/>
              <a:gd name="adj2" fmla="val 91667"/>
            </a:avLst>
          </a:prstGeom>
          <a:solidFill>
            <a:schemeClr val="folHlink">
              <a:alpha val="85881"/>
            </a:schemeClr>
          </a:solidFill>
          <a:ln w="9525">
            <a:solidFill>
              <a:schemeClr val="tx1"/>
            </a:solidFill>
            <a:miter lim="800000"/>
            <a:headEnd/>
            <a:tailEnd/>
          </a:ln>
        </p:spPr>
        <p:txBody>
          <a:bodyPr wrap="none" anchor="ctr"/>
          <a:lstStyle/>
          <a:p>
            <a:endParaRPr lang="en-US"/>
          </a:p>
        </p:txBody>
      </p:sp>
      <p:sp>
        <p:nvSpPr>
          <p:cNvPr id="132104" name="AutoShape 8"/>
          <p:cNvSpPr>
            <a:spLocks noChangeArrowheads="1"/>
          </p:cNvSpPr>
          <p:nvPr/>
        </p:nvSpPr>
        <p:spPr bwMode="auto">
          <a:xfrm>
            <a:off x="5638800" y="3886200"/>
            <a:ext cx="838200" cy="228600"/>
          </a:xfrm>
          <a:prstGeom prst="rightArrow">
            <a:avLst>
              <a:gd name="adj1" fmla="val 50000"/>
              <a:gd name="adj2" fmla="val 91667"/>
            </a:avLst>
          </a:prstGeom>
          <a:solidFill>
            <a:schemeClr val="folHlink">
              <a:alpha val="85881"/>
            </a:schemeClr>
          </a:solidFill>
          <a:ln w="9525">
            <a:solidFill>
              <a:schemeClr val="tx1"/>
            </a:solidFill>
            <a:miter lim="800000"/>
            <a:headEnd/>
            <a:tailEnd/>
          </a:ln>
        </p:spPr>
        <p:txBody>
          <a:bodyPr wrap="none" anchor="ctr"/>
          <a:lstStyle/>
          <a:p>
            <a:endParaRPr lang="en-US"/>
          </a:p>
        </p:txBody>
      </p:sp>
      <p:sp>
        <p:nvSpPr>
          <p:cNvPr id="132105" name="WordArt 9"/>
          <p:cNvSpPr>
            <a:spLocks noChangeArrowheads="1" noChangeShapeType="1" noTextEdit="1"/>
          </p:cNvSpPr>
          <p:nvPr/>
        </p:nvSpPr>
        <p:spPr bwMode="auto">
          <a:xfrm>
            <a:off x="3984625" y="3962400"/>
            <a:ext cx="1349375" cy="3746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miter lim="800000"/>
                  <a:headEnd/>
                  <a:tailEnd/>
                </a:ln>
                <a:solidFill>
                  <a:srgbClr val="FFFFFF"/>
                </a:solidFill>
                <a:latin typeface="Arial Black"/>
              </a:rPr>
              <a:t>Experiments</a:t>
            </a:r>
          </a:p>
        </p:txBody>
      </p:sp>
      <p:sp>
        <p:nvSpPr>
          <p:cNvPr id="132106" name="WordArt 10"/>
          <p:cNvSpPr>
            <a:spLocks noChangeArrowheads="1" noChangeShapeType="1" noTextEdit="1"/>
          </p:cNvSpPr>
          <p:nvPr/>
        </p:nvSpPr>
        <p:spPr bwMode="auto">
          <a:xfrm>
            <a:off x="1219200" y="3886200"/>
            <a:ext cx="1349375" cy="3746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miter lim="800000"/>
                  <a:headEnd/>
                  <a:tailEnd/>
                </a:ln>
                <a:solidFill>
                  <a:srgbClr val="FFFFFF"/>
                </a:solidFill>
                <a:latin typeface="Arial Black"/>
              </a:rPr>
              <a:t>Observations</a:t>
            </a:r>
          </a:p>
        </p:txBody>
      </p:sp>
      <p:pic>
        <p:nvPicPr>
          <p:cNvPr id="132107" name="Picture 11" descr="CRT2"/>
          <p:cNvPicPr>
            <a:picLocks noChangeAspect="1" noChangeArrowheads="1"/>
          </p:cNvPicPr>
          <p:nvPr/>
        </p:nvPicPr>
        <p:blipFill>
          <a:blip r:embed="rId4" cstate="print"/>
          <a:srcRect/>
          <a:stretch>
            <a:fillRect/>
          </a:stretch>
        </p:blipFill>
        <p:spPr bwMode="auto">
          <a:xfrm>
            <a:off x="3733800" y="1905000"/>
            <a:ext cx="1905000" cy="1428750"/>
          </a:xfrm>
          <a:prstGeom prst="rect">
            <a:avLst/>
          </a:prstGeom>
          <a:noFill/>
          <a:ln w="9525">
            <a:noFill/>
            <a:miter lim="800000"/>
            <a:headEnd/>
            <a:tailEnd/>
          </a:ln>
        </p:spPr>
      </p:pic>
      <p:grpSp>
        <p:nvGrpSpPr>
          <p:cNvPr id="132108" name="Group 12"/>
          <p:cNvGrpSpPr>
            <a:grpSpLocks/>
          </p:cNvGrpSpPr>
          <p:nvPr/>
        </p:nvGrpSpPr>
        <p:grpSpPr bwMode="auto">
          <a:xfrm rot="760823">
            <a:off x="6934200" y="1828800"/>
            <a:ext cx="1219200" cy="1524000"/>
            <a:chOff x="3648" y="1200"/>
            <a:chExt cx="768" cy="960"/>
          </a:xfrm>
        </p:grpSpPr>
        <p:grpSp>
          <p:nvGrpSpPr>
            <p:cNvPr id="132112" name="Group 13"/>
            <p:cNvGrpSpPr>
              <a:grpSpLocks/>
            </p:cNvGrpSpPr>
            <p:nvPr/>
          </p:nvGrpSpPr>
          <p:grpSpPr bwMode="auto">
            <a:xfrm>
              <a:off x="3648" y="1200"/>
              <a:ext cx="768" cy="960"/>
              <a:chOff x="624" y="3120"/>
              <a:chExt cx="768" cy="960"/>
            </a:xfrm>
          </p:grpSpPr>
          <p:sp>
            <p:nvSpPr>
              <p:cNvPr id="132117" name="Rectangle 14"/>
              <p:cNvSpPr>
                <a:spLocks noChangeArrowheads="1"/>
              </p:cNvSpPr>
              <p:nvPr/>
            </p:nvSpPr>
            <p:spPr bwMode="auto">
              <a:xfrm>
                <a:off x="624" y="3120"/>
                <a:ext cx="768" cy="960"/>
              </a:xfrm>
              <a:prstGeom prst="rect">
                <a:avLst/>
              </a:prstGeom>
              <a:noFill/>
              <a:ln w="9525">
                <a:solidFill>
                  <a:schemeClr val="tx1"/>
                </a:solidFill>
                <a:miter lim="800000"/>
                <a:headEnd/>
                <a:tailEnd/>
              </a:ln>
            </p:spPr>
            <p:txBody>
              <a:bodyPr wrap="none" anchor="ctr"/>
              <a:lstStyle/>
              <a:p>
                <a:endParaRPr lang="en-US"/>
              </a:p>
            </p:txBody>
          </p:sp>
          <p:sp>
            <p:nvSpPr>
              <p:cNvPr id="132118" name="Line 15"/>
              <p:cNvSpPr>
                <a:spLocks noChangeShapeType="1"/>
              </p:cNvSpPr>
              <p:nvPr/>
            </p:nvSpPr>
            <p:spPr bwMode="auto">
              <a:xfrm>
                <a:off x="768" y="3120"/>
                <a:ext cx="0" cy="960"/>
              </a:xfrm>
              <a:prstGeom prst="line">
                <a:avLst/>
              </a:prstGeom>
              <a:noFill/>
              <a:ln w="9525">
                <a:solidFill>
                  <a:srgbClr val="FF99CC"/>
                </a:solidFill>
                <a:miter lim="800000"/>
                <a:headEnd/>
                <a:tailEnd/>
              </a:ln>
            </p:spPr>
            <p:txBody>
              <a:bodyPr wrap="none"/>
              <a:lstStyle/>
              <a:p>
                <a:endParaRPr lang="en-US"/>
              </a:p>
            </p:txBody>
          </p:sp>
          <p:sp>
            <p:nvSpPr>
              <p:cNvPr id="132119" name="Oval 16"/>
              <p:cNvSpPr>
                <a:spLocks noChangeArrowheads="1"/>
              </p:cNvSpPr>
              <p:nvPr/>
            </p:nvSpPr>
            <p:spPr bwMode="auto">
              <a:xfrm>
                <a:off x="672" y="3216"/>
                <a:ext cx="48" cy="48"/>
              </a:xfrm>
              <a:prstGeom prst="ellipse">
                <a:avLst/>
              </a:prstGeom>
              <a:solidFill>
                <a:schemeClr val="bg1"/>
              </a:solidFill>
              <a:ln w="9525">
                <a:solidFill>
                  <a:schemeClr val="tx1"/>
                </a:solidFill>
                <a:miter lim="800000"/>
                <a:headEnd/>
                <a:tailEnd/>
              </a:ln>
            </p:spPr>
            <p:txBody>
              <a:bodyPr wrap="none" anchor="ctr"/>
              <a:lstStyle/>
              <a:p>
                <a:endParaRPr lang="en-US"/>
              </a:p>
            </p:txBody>
          </p:sp>
          <p:sp>
            <p:nvSpPr>
              <p:cNvPr id="132120" name="Oval 17"/>
              <p:cNvSpPr>
                <a:spLocks noChangeArrowheads="1"/>
              </p:cNvSpPr>
              <p:nvPr/>
            </p:nvSpPr>
            <p:spPr bwMode="auto">
              <a:xfrm>
                <a:off x="672" y="3552"/>
                <a:ext cx="48" cy="48"/>
              </a:xfrm>
              <a:prstGeom prst="ellipse">
                <a:avLst/>
              </a:prstGeom>
              <a:solidFill>
                <a:schemeClr val="bg1"/>
              </a:solidFill>
              <a:ln w="9525">
                <a:solidFill>
                  <a:schemeClr val="tx1"/>
                </a:solidFill>
                <a:miter lim="800000"/>
                <a:headEnd/>
                <a:tailEnd/>
              </a:ln>
            </p:spPr>
            <p:txBody>
              <a:bodyPr wrap="none" anchor="ctr"/>
              <a:lstStyle/>
              <a:p>
                <a:endParaRPr lang="en-US"/>
              </a:p>
            </p:txBody>
          </p:sp>
          <p:sp>
            <p:nvSpPr>
              <p:cNvPr id="132121" name="Oval 18"/>
              <p:cNvSpPr>
                <a:spLocks noChangeArrowheads="1"/>
              </p:cNvSpPr>
              <p:nvPr/>
            </p:nvSpPr>
            <p:spPr bwMode="auto">
              <a:xfrm>
                <a:off x="672" y="3888"/>
                <a:ext cx="48" cy="48"/>
              </a:xfrm>
              <a:prstGeom prst="ellipse">
                <a:avLst/>
              </a:prstGeom>
              <a:solidFill>
                <a:schemeClr val="bg1"/>
              </a:solidFill>
              <a:ln w="9525">
                <a:solidFill>
                  <a:schemeClr val="tx1"/>
                </a:solidFill>
                <a:miter lim="800000"/>
                <a:headEnd/>
                <a:tailEnd/>
              </a:ln>
            </p:spPr>
            <p:txBody>
              <a:bodyPr wrap="none" anchor="ctr"/>
              <a:lstStyle/>
              <a:p>
                <a:endParaRPr lang="en-US"/>
              </a:p>
            </p:txBody>
          </p:sp>
          <p:sp>
            <p:nvSpPr>
              <p:cNvPr id="132122" name="Line 19"/>
              <p:cNvSpPr>
                <a:spLocks noChangeShapeType="1"/>
              </p:cNvSpPr>
              <p:nvPr/>
            </p:nvSpPr>
            <p:spPr bwMode="auto">
              <a:xfrm>
                <a:off x="624" y="3696"/>
                <a:ext cx="768" cy="0"/>
              </a:xfrm>
              <a:prstGeom prst="line">
                <a:avLst/>
              </a:prstGeom>
              <a:noFill/>
              <a:ln w="9525">
                <a:solidFill>
                  <a:srgbClr val="99CCFF"/>
                </a:solidFill>
                <a:miter lim="800000"/>
                <a:headEnd/>
                <a:tailEnd/>
              </a:ln>
            </p:spPr>
            <p:txBody>
              <a:bodyPr wrap="none"/>
              <a:lstStyle/>
              <a:p>
                <a:endParaRPr lang="en-US"/>
              </a:p>
            </p:txBody>
          </p:sp>
          <p:sp>
            <p:nvSpPr>
              <p:cNvPr id="132123" name="Line 20"/>
              <p:cNvSpPr>
                <a:spLocks noChangeShapeType="1"/>
              </p:cNvSpPr>
              <p:nvPr/>
            </p:nvSpPr>
            <p:spPr bwMode="auto">
              <a:xfrm>
                <a:off x="624" y="3744"/>
                <a:ext cx="768" cy="0"/>
              </a:xfrm>
              <a:prstGeom prst="line">
                <a:avLst/>
              </a:prstGeom>
              <a:noFill/>
              <a:ln w="9525">
                <a:solidFill>
                  <a:srgbClr val="99CCFF"/>
                </a:solidFill>
                <a:miter lim="800000"/>
                <a:headEnd/>
                <a:tailEnd/>
              </a:ln>
            </p:spPr>
            <p:txBody>
              <a:bodyPr wrap="none"/>
              <a:lstStyle/>
              <a:p>
                <a:endParaRPr lang="en-US"/>
              </a:p>
            </p:txBody>
          </p:sp>
          <p:sp>
            <p:nvSpPr>
              <p:cNvPr id="132124" name="Line 21"/>
              <p:cNvSpPr>
                <a:spLocks noChangeShapeType="1"/>
              </p:cNvSpPr>
              <p:nvPr/>
            </p:nvSpPr>
            <p:spPr bwMode="auto">
              <a:xfrm>
                <a:off x="624" y="3792"/>
                <a:ext cx="768" cy="0"/>
              </a:xfrm>
              <a:prstGeom prst="line">
                <a:avLst/>
              </a:prstGeom>
              <a:noFill/>
              <a:ln w="9525">
                <a:solidFill>
                  <a:srgbClr val="99CCFF"/>
                </a:solidFill>
                <a:miter lim="800000"/>
                <a:headEnd/>
                <a:tailEnd/>
              </a:ln>
            </p:spPr>
            <p:txBody>
              <a:bodyPr wrap="none"/>
              <a:lstStyle/>
              <a:p>
                <a:endParaRPr lang="en-US"/>
              </a:p>
            </p:txBody>
          </p:sp>
          <p:sp>
            <p:nvSpPr>
              <p:cNvPr id="132125" name="Line 22"/>
              <p:cNvSpPr>
                <a:spLocks noChangeShapeType="1"/>
              </p:cNvSpPr>
              <p:nvPr/>
            </p:nvSpPr>
            <p:spPr bwMode="auto">
              <a:xfrm>
                <a:off x="624" y="3840"/>
                <a:ext cx="768" cy="0"/>
              </a:xfrm>
              <a:prstGeom prst="line">
                <a:avLst/>
              </a:prstGeom>
              <a:noFill/>
              <a:ln w="9525">
                <a:solidFill>
                  <a:srgbClr val="99CCFF"/>
                </a:solidFill>
                <a:miter lim="800000"/>
                <a:headEnd/>
                <a:tailEnd/>
              </a:ln>
            </p:spPr>
            <p:txBody>
              <a:bodyPr wrap="none"/>
              <a:lstStyle/>
              <a:p>
                <a:endParaRPr lang="en-US"/>
              </a:p>
            </p:txBody>
          </p:sp>
          <p:sp>
            <p:nvSpPr>
              <p:cNvPr id="132126" name="Line 23"/>
              <p:cNvSpPr>
                <a:spLocks noChangeShapeType="1"/>
              </p:cNvSpPr>
              <p:nvPr/>
            </p:nvSpPr>
            <p:spPr bwMode="auto">
              <a:xfrm>
                <a:off x="624" y="3888"/>
                <a:ext cx="768" cy="0"/>
              </a:xfrm>
              <a:prstGeom prst="line">
                <a:avLst/>
              </a:prstGeom>
              <a:noFill/>
              <a:ln w="9525">
                <a:solidFill>
                  <a:srgbClr val="99CCFF"/>
                </a:solidFill>
                <a:miter lim="800000"/>
                <a:headEnd/>
                <a:tailEnd/>
              </a:ln>
            </p:spPr>
            <p:txBody>
              <a:bodyPr wrap="none"/>
              <a:lstStyle/>
              <a:p>
                <a:endParaRPr lang="en-US"/>
              </a:p>
            </p:txBody>
          </p:sp>
          <p:sp>
            <p:nvSpPr>
              <p:cNvPr id="132127" name="Line 24"/>
              <p:cNvSpPr>
                <a:spLocks noChangeShapeType="1"/>
              </p:cNvSpPr>
              <p:nvPr/>
            </p:nvSpPr>
            <p:spPr bwMode="auto">
              <a:xfrm>
                <a:off x="624" y="3936"/>
                <a:ext cx="768" cy="0"/>
              </a:xfrm>
              <a:prstGeom prst="line">
                <a:avLst/>
              </a:prstGeom>
              <a:noFill/>
              <a:ln w="9525">
                <a:solidFill>
                  <a:srgbClr val="99CCFF"/>
                </a:solidFill>
                <a:miter lim="800000"/>
                <a:headEnd/>
                <a:tailEnd/>
              </a:ln>
            </p:spPr>
            <p:txBody>
              <a:bodyPr wrap="none"/>
              <a:lstStyle/>
              <a:p>
                <a:endParaRPr lang="en-US"/>
              </a:p>
            </p:txBody>
          </p:sp>
          <p:sp>
            <p:nvSpPr>
              <p:cNvPr id="132128" name="Line 25"/>
              <p:cNvSpPr>
                <a:spLocks noChangeShapeType="1"/>
              </p:cNvSpPr>
              <p:nvPr/>
            </p:nvSpPr>
            <p:spPr bwMode="auto">
              <a:xfrm>
                <a:off x="624" y="3984"/>
                <a:ext cx="768" cy="0"/>
              </a:xfrm>
              <a:prstGeom prst="line">
                <a:avLst/>
              </a:prstGeom>
              <a:noFill/>
              <a:ln w="9525">
                <a:solidFill>
                  <a:srgbClr val="99CCFF"/>
                </a:solidFill>
                <a:miter lim="800000"/>
                <a:headEnd/>
                <a:tailEnd/>
              </a:ln>
            </p:spPr>
            <p:txBody>
              <a:bodyPr wrap="none"/>
              <a:lstStyle/>
              <a:p>
                <a:endParaRPr lang="en-US"/>
              </a:p>
            </p:txBody>
          </p:sp>
          <p:sp>
            <p:nvSpPr>
              <p:cNvPr id="132129" name="Line 26"/>
              <p:cNvSpPr>
                <a:spLocks noChangeShapeType="1"/>
              </p:cNvSpPr>
              <p:nvPr/>
            </p:nvSpPr>
            <p:spPr bwMode="auto">
              <a:xfrm>
                <a:off x="624" y="4032"/>
                <a:ext cx="768" cy="0"/>
              </a:xfrm>
              <a:prstGeom prst="line">
                <a:avLst/>
              </a:prstGeom>
              <a:noFill/>
              <a:ln w="9525">
                <a:solidFill>
                  <a:srgbClr val="99CCFF"/>
                </a:solidFill>
                <a:miter lim="800000"/>
                <a:headEnd/>
                <a:tailEnd/>
              </a:ln>
            </p:spPr>
            <p:txBody>
              <a:bodyPr wrap="none"/>
              <a:lstStyle/>
              <a:p>
                <a:endParaRPr lang="en-US"/>
              </a:p>
            </p:txBody>
          </p:sp>
          <p:sp>
            <p:nvSpPr>
              <p:cNvPr id="132130" name="Line 27"/>
              <p:cNvSpPr>
                <a:spLocks noChangeShapeType="1"/>
              </p:cNvSpPr>
              <p:nvPr/>
            </p:nvSpPr>
            <p:spPr bwMode="auto">
              <a:xfrm>
                <a:off x="624" y="3648"/>
                <a:ext cx="768" cy="0"/>
              </a:xfrm>
              <a:prstGeom prst="line">
                <a:avLst/>
              </a:prstGeom>
              <a:noFill/>
              <a:ln w="9525">
                <a:solidFill>
                  <a:srgbClr val="99CCFF"/>
                </a:solidFill>
                <a:miter lim="800000"/>
                <a:headEnd/>
                <a:tailEnd/>
              </a:ln>
            </p:spPr>
            <p:txBody>
              <a:bodyPr wrap="none"/>
              <a:lstStyle/>
              <a:p>
                <a:endParaRPr lang="en-US"/>
              </a:p>
            </p:txBody>
          </p:sp>
          <p:sp>
            <p:nvSpPr>
              <p:cNvPr id="132131" name="Line 28"/>
              <p:cNvSpPr>
                <a:spLocks noChangeShapeType="1"/>
              </p:cNvSpPr>
              <p:nvPr/>
            </p:nvSpPr>
            <p:spPr bwMode="auto">
              <a:xfrm>
                <a:off x="624" y="3600"/>
                <a:ext cx="768" cy="0"/>
              </a:xfrm>
              <a:prstGeom prst="line">
                <a:avLst/>
              </a:prstGeom>
              <a:noFill/>
              <a:ln w="9525">
                <a:solidFill>
                  <a:srgbClr val="99CCFF"/>
                </a:solidFill>
                <a:miter lim="800000"/>
                <a:headEnd/>
                <a:tailEnd/>
              </a:ln>
            </p:spPr>
            <p:txBody>
              <a:bodyPr wrap="none"/>
              <a:lstStyle/>
              <a:p>
                <a:endParaRPr lang="en-US"/>
              </a:p>
            </p:txBody>
          </p:sp>
          <p:sp>
            <p:nvSpPr>
              <p:cNvPr id="132132" name="Line 29"/>
              <p:cNvSpPr>
                <a:spLocks noChangeShapeType="1"/>
              </p:cNvSpPr>
              <p:nvPr/>
            </p:nvSpPr>
            <p:spPr bwMode="auto">
              <a:xfrm>
                <a:off x="624" y="3552"/>
                <a:ext cx="768" cy="0"/>
              </a:xfrm>
              <a:prstGeom prst="line">
                <a:avLst/>
              </a:prstGeom>
              <a:noFill/>
              <a:ln w="9525">
                <a:solidFill>
                  <a:srgbClr val="99CCFF"/>
                </a:solidFill>
                <a:miter lim="800000"/>
                <a:headEnd/>
                <a:tailEnd/>
              </a:ln>
            </p:spPr>
            <p:txBody>
              <a:bodyPr wrap="none"/>
              <a:lstStyle/>
              <a:p>
                <a:endParaRPr lang="en-US"/>
              </a:p>
            </p:txBody>
          </p:sp>
          <p:sp>
            <p:nvSpPr>
              <p:cNvPr id="132133" name="Line 30"/>
              <p:cNvSpPr>
                <a:spLocks noChangeShapeType="1"/>
              </p:cNvSpPr>
              <p:nvPr/>
            </p:nvSpPr>
            <p:spPr bwMode="auto">
              <a:xfrm>
                <a:off x="624" y="3504"/>
                <a:ext cx="768" cy="0"/>
              </a:xfrm>
              <a:prstGeom prst="line">
                <a:avLst/>
              </a:prstGeom>
              <a:noFill/>
              <a:ln w="9525">
                <a:solidFill>
                  <a:srgbClr val="99CCFF"/>
                </a:solidFill>
                <a:miter lim="800000"/>
                <a:headEnd/>
                <a:tailEnd/>
              </a:ln>
            </p:spPr>
            <p:txBody>
              <a:bodyPr wrap="none"/>
              <a:lstStyle/>
              <a:p>
                <a:endParaRPr lang="en-US"/>
              </a:p>
            </p:txBody>
          </p:sp>
          <p:sp>
            <p:nvSpPr>
              <p:cNvPr id="132134" name="Line 31"/>
              <p:cNvSpPr>
                <a:spLocks noChangeShapeType="1"/>
              </p:cNvSpPr>
              <p:nvPr/>
            </p:nvSpPr>
            <p:spPr bwMode="auto">
              <a:xfrm>
                <a:off x="624" y="3456"/>
                <a:ext cx="768" cy="0"/>
              </a:xfrm>
              <a:prstGeom prst="line">
                <a:avLst/>
              </a:prstGeom>
              <a:noFill/>
              <a:ln w="9525">
                <a:solidFill>
                  <a:srgbClr val="99CCFF"/>
                </a:solidFill>
                <a:miter lim="800000"/>
                <a:headEnd/>
                <a:tailEnd/>
              </a:ln>
            </p:spPr>
            <p:txBody>
              <a:bodyPr wrap="none"/>
              <a:lstStyle/>
              <a:p>
                <a:endParaRPr lang="en-US"/>
              </a:p>
            </p:txBody>
          </p:sp>
          <p:sp>
            <p:nvSpPr>
              <p:cNvPr id="132135" name="Line 32"/>
              <p:cNvSpPr>
                <a:spLocks noChangeShapeType="1"/>
              </p:cNvSpPr>
              <p:nvPr/>
            </p:nvSpPr>
            <p:spPr bwMode="auto">
              <a:xfrm>
                <a:off x="624" y="3408"/>
                <a:ext cx="768" cy="0"/>
              </a:xfrm>
              <a:prstGeom prst="line">
                <a:avLst/>
              </a:prstGeom>
              <a:noFill/>
              <a:ln w="9525">
                <a:solidFill>
                  <a:srgbClr val="99CCFF"/>
                </a:solidFill>
                <a:miter lim="800000"/>
                <a:headEnd/>
                <a:tailEnd/>
              </a:ln>
            </p:spPr>
            <p:txBody>
              <a:bodyPr wrap="none"/>
              <a:lstStyle/>
              <a:p>
                <a:endParaRPr lang="en-US"/>
              </a:p>
            </p:txBody>
          </p:sp>
          <p:sp>
            <p:nvSpPr>
              <p:cNvPr id="132136" name="Line 33"/>
              <p:cNvSpPr>
                <a:spLocks noChangeShapeType="1"/>
              </p:cNvSpPr>
              <p:nvPr/>
            </p:nvSpPr>
            <p:spPr bwMode="auto">
              <a:xfrm>
                <a:off x="624" y="3360"/>
                <a:ext cx="768" cy="0"/>
              </a:xfrm>
              <a:prstGeom prst="line">
                <a:avLst/>
              </a:prstGeom>
              <a:noFill/>
              <a:ln w="9525">
                <a:solidFill>
                  <a:srgbClr val="99CCFF"/>
                </a:solidFill>
                <a:miter lim="800000"/>
                <a:headEnd/>
                <a:tailEnd/>
              </a:ln>
            </p:spPr>
            <p:txBody>
              <a:bodyPr wrap="none"/>
              <a:lstStyle/>
              <a:p>
                <a:endParaRPr lang="en-US"/>
              </a:p>
            </p:txBody>
          </p:sp>
          <p:sp>
            <p:nvSpPr>
              <p:cNvPr id="132137" name="Line 34"/>
              <p:cNvSpPr>
                <a:spLocks noChangeShapeType="1"/>
              </p:cNvSpPr>
              <p:nvPr/>
            </p:nvSpPr>
            <p:spPr bwMode="auto">
              <a:xfrm>
                <a:off x="624" y="3312"/>
                <a:ext cx="768" cy="0"/>
              </a:xfrm>
              <a:prstGeom prst="line">
                <a:avLst/>
              </a:prstGeom>
              <a:noFill/>
              <a:ln w="9525">
                <a:solidFill>
                  <a:srgbClr val="99CCFF"/>
                </a:solidFill>
                <a:miter lim="800000"/>
                <a:headEnd/>
                <a:tailEnd/>
              </a:ln>
            </p:spPr>
            <p:txBody>
              <a:bodyPr wrap="none"/>
              <a:lstStyle/>
              <a:p>
                <a:endParaRPr lang="en-US"/>
              </a:p>
            </p:txBody>
          </p:sp>
        </p:grpSp>
        <p:sp>
          <p:nvSpPr>
            <p:cNvPr id="132113" name="Text Box 35"/>
            <p:cNvSpPr txBox="1">
              <a:spLocks noChangeArrowheads="1"/>
            </p:cNvSpPr>
            <p:nvPr/>
          </p:nvSpPr>
          <p:spPr bwMode="auto">
            <a:xfrm>
              <a:off x="3807" y="1338"/>
              <a:ext cx="609" cy="750"/>
            </a:xfrm>
            <a:prstGeom prst="rect">
              <a:avLst/>
            </a:prstGeom>
            <a:noFill/>
            <a:ln w="9525">
              <a:noFill/>
              <a:miter lim="800000"/>
              <a:headEnd/>
              <a:tailEnd/>
            </a:ln>
          </p:spPr>
          <p:txBody>
            <a:bodyPr wrap="none">
              <a:spAutoFit/>
            </a:bodyPr>
            <a:lstStyle/>
            <a:p>
              <a:pPr algn="ctr"/>
              <a:r>
                <a:rPr lang="en-US" sz="1800">
                  <a:latin typeface="Andy" pitchFamily="66" charset="0"/>
                </a:rPr>
                <a:t>Charles’s</a:t>
              </a:r>
            </a:p>
            <a:p>
              <a:pPr algn="ctr"/>
              <a:r>
                <a:rPr lang="en-US" sz="1800">
                  <a:latin typeface="Andy" pitchFamily="66" charset="0"/>
                </a:rPr>
                <a:t>Law</a:t>
              </a:r>
            </a:p>
            <a:p>
              <a:pPr algn="ctr"/>
              <a:r>
                <a:rPr lang="en-US" sz="1800">
                  <a:latin typeface="Andy" pitchFamily="66" charset="0"/>
                </a:rPr>
                <a:t>V</a:t>
              </a:r>
              <a:r>
                <a:rPr lang="en-US" sz="1800" baseline="-25000">
                  <a:latin typeface="Andy" pitchFamily="66" charset="0"/>
                </a:rPr>
                <a:t>1     </a:t>
              </a:r>
              <a:r>
                <a:rPr lang="en-US" sz="1800">
                  <a:latin typeface="Andy" pitchFamily="66" charset="0"/>
                </a:rPr>
                <a:t>V</a:t>
              </a:r>
              <a:r>
                <a:rPr lang="en-US" sz="1800" baseline="-25000">
                  <a:latin typeface="Andy" pitchFamily="66" charset="0"/>
                </a:rPr>
                <a:t>2</a:t>
              </a:r>
              <a:endParaRPr lang="en-US"/>
            </a:p>
            <a:p>
              <a:pPr algn="ctr"/>
              <a:r>
                <a:rPr lang="en-US" sz="1800">
                  <a:latin typeface="Andy" pitchFamily="66" charset="0"/>
                </a:rPr>
                <a:t>T</a:t>
              </a:r>
              <a:r>
                <a:rPr lang="en-US" sz="1800" baseline="-25000">
                  <a:latin typeface="Andy" pitchFamily="66" charset="0"/>
                </a:rPr>
                <a:t>1</a:t>
              </a:r>
              <a:r>
                <a:rPr lang="en-US" sz="1800">
                  <a:latin typeface="Andy" pitchFamily="66" charset="0"/>
                </a:rPr>
                <a:t>   T</a:t>
              </a:r>
              <a:r>
                <a:rPr lang="en-US" sz="1800" baseline="-25000">
                  <a:latin typeface="Andy" pitchFamily="66" charset="0"/>
                </a:rPr>
                <a:t>2</a:t>
              </a:r>
            </a:p>
          </p:txBody>
        </p:sp>
        <p:sp>
          <p:nvSpPr>
            <p:cNvPr id="132114" name="Line 36"/>
            <p:cNvSpPr>
              <a:spLocks noChangeShapeType="1"/>
            </p:cNvSpPr>
            <p:nvPr/>
          </p:nvSpPr>
          <p:spPr bwMode="auto">
            <a:xfrm>
              <a:off x="3840" y="1872"/>
              <a:ext cx="192" cy="0"/>
            </a:xfrm>
            <a:prstGeom prst="line">
              <a:avLst/>
            </a:prstGeom>
            <a:noFill/>
            <a:ln w="9525">
              <a:solidFill>
                <a:schemeClr val="tx1"/>
              </a:solidFill>
              <a:miter lim="800000"/>
              <a:headEnd/>
              <a:tailEnd/>
            </a:ln>
          </p:spPr>
          <p:txBody>
            <a:bodyPr wrap="none"/>
            <a:lstStyle/>
            <a:p>
              <a:endParaRPr lang="en-US"/>
            </a:p>
          </p:txBody>
        </p:sp>
        <p:sp>
          <p:nvSpPr>
            <p:cNvPr id="132115" name="Line 37"/>
            <p:cNvSpPr>
              <a:spLocks noChangeShapeType="1"/>
            </p:cNvSpPr>
            <p:nvPr/>
          </p:nvSpPr>
          <p:spPr bwMode="auto">
            <a:xfrm>
              <a:off x="4128" y="1872"/>
              <a:ext cx="192" cy="0"/>
            </a:xfrm>
            <a:prstGeom prst="line">
              <a:avLst/>
            </a:prstGeom>
            <a:noFill/>
            <a:ln w="9525">
              <a:solidFill>
                <a:schemeClr val="tx1"/>
              </a:solidFill>
              <a:miter lim="800000"/>
              <a:headEnd/>
              <a:tailEnd/>
            </a:ln>
          </p:spPr>
          <p:txBody>
            <a:bodyPr wrap="none"/>
            <a:lstStyle/>
            <a:p>
              <a:endParaRPr lang="en-US"/>
            </a:p>
          </p:txBody>
        </p:sp>
        <p:sp>
          <p:nvSpPr>
            <p:cNvPr id="132116" name="Text Box 38"/>
            <p:cNvSpPr txBox="1">
              <a:spLocks noChangeArrowheads="1"/>
            </p:cNvSpPr>
            <p:nvPr/>
          </p:nvSpPr>
          <p:spPr bwMode="auto">
            <a:xfrm>
              <a:off x="3986" y="1804"/>
              <a:ext cx="190" cy="212"/>
            </a:xfrm>
            <a:prstGeom prst="rect">
              <a:avLst/>
            </a:prstGeom>
            <a:noFill/>
            <a:ln w="9525">
              <a:noFill/>
              <a:miter lim="800000"/>
              <a:headEnd/>
              <a:tailEnd/>
            </a:ln>
          </p:spPr>
          <p:txBody>
            <a:bodyPr>
              <a:spAutoFit/>
            </a:bodyPr>
            <a:lstStyle/>
            <a:p>
              <a:r>
                <a:rPr lang="en-US" sz="1600">
                  <a:latin typeface="Andy" pitchFamily="66" charset="0"/>
                </a:rPr>
                <a:t>=</a:t>
              </a:r>
            </a:p>
          </p:txBody>
        </p:sp>
      </p:grpSp>
      <p:sp>
        <p:nvSpPr>
          <p:cNvPr id="132109" name="WordArt 39"/>
          <p:cNvSpPr>
            <a:spLocks noChangeArrowheads="1" noChangeShapeType="1" noTextEdit="1"/>
          </p:cNvSpPr>
          <p:nvPr/>
        </p:nvSpPr>
        <p:spPr bwMode="auto">
          <a:xfrm>
            <a:off x="6727825" y="3892550"/>
            <a:ext cx="1349375" cy="3746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miter lim="800000"/>
                  <a:headEnd/>
                  <a:tailEnd/>
                </a:ln>
                <a:solidFill>
                  <a:srgbClr val="FFFFFF"/>
                </a:solidFill>
                <a:latin typeface="Arial Black"/>
              </a:rPr>
              <a:t>Scientific Law</a:t>
            </a:r>
          </a:p>
        </p:txBody>
      </p:sp>
      <p:sp>
        <p:nvSpPr>
          <p:cNvPr id="132110" name="AutoShape 40">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843817" name="Picture 41" descr="Sherlock Holmes"/>
          <p:cNvPicPr>
            <a:picLocks noChangeAspect="1" noChangeArrowheads="1"/>
          </p:cNvPicPr>
          <p:nvPr/>
        </p:nvPicPr>
        <p:blipFill>
          <a:blip r:embed="rId6" cstate="print"/>
          <a:srcRect/>
          <a:stretch>
            <a:fillRect/>
          </a:stretch>
        </p:blipFill>
        <p:spPr bwMode="auto">
          <a:xfrm flipH="1">
            <a:off x="1516063" y="1795463"/>
            <a:ext cx="1303337" cy="1785937"/>
          </a:xfrm>
          <a:prstGeom prst="rect">
            <a:avLst/>
          </a:prstGeom>
          <a:noFill/>
          <a:ln w="9525">
            <a:noFill/>
            <a:miter lim="800000"/>
            <a:headEnd/>
            <a:tailEnd/>
          </a:ln>
        </p:spPr>
      </p:pic>
    </p:spTree>
  </p:cSld>
  <p:clrMapOvr>
    <a:masterClrMapping/>
  </p:clrMapOvr>
  <p:transition spd="slow">
    <p:randomBar dir="vert"/>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43779">
                                            <p:txEl>
                                              <p:pRg st="0" end="0"/>
                                            </p:txEl>
                                          </p:spTgt>
                                        </p:tgtEl>
                                        <p:attrNameLst>
                                          <p:attrName>style.visibility</p:attrName>
                                        </p:attrNameLst>
                                      </p:cBhvr>
                                      <p:to>
                                        <p:strVal val="visible"/>
                                      </p:to>
                                    </p:set>
                                    <p:anim calcmode="lin" valueType="num">
                                      <p:cBhvr additive="base">
                                        <p:cTn id="7" dur="300" fill="hold"/>
                                        <p:tgtEl>
                                          <p:spTgt spid="84377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43779">
                                            <p:txEl>
                                              <p:pRg st="0" end="0"/>
                                            </p:txEl>
                                          </p:spTgt>
                                        </p:tgtEl>
                                        <p:attrNameLst>
                                          <p:attrName>ppt_y</p:attrName>
                                        </p:attrNameLst>
                                      </p:cBhvr>
                                      <p:tavLst>
                                        <p:tav tm="0">
                                          <p:val>
                                            <p:strVal val="0-#ppt_h/2"/>
                                          </p:val>
                                        </p:tav>
                                        <p:tav tm="100000">
                                          <p:val>
                                            <p:strVal val="#ppt_y"/>
                                          </p:val>
                                        </p:tav>
                                      </p:tavLst>
                                    </p:anim>
                                  </p:childTnLst>
                                </p:cTn>
                              </p:par>
                              <p:par>
                                <p:cTn id="9" presetID="10" presetClass="exit" presetSubtype="0" fill="hold" nodeType="withEffect">
                                  <p:stCondLst>
                                    <p:cond delay="8000"/>
                                  </p:stCondLst>
                                  <p:childTnLst>
                                    <p:animEffect transition="out" filter="fade">
                                      <p:cBhvr>
                                        <p:cTn id="10" dur="2000"/>
                                        <p:tgtEl>
                                          <p:spTgt spid="843817"/>
                                        </p:tgtEl>
                                      </p:cBhvr>
                                    </p:animEffect>
                                    <p:set>
                                      <p:cBhvr>
                                        <p:cTn id="11" dur="1" fill="hold">
                                          <p:stCondLst>
                                            <p:cond delay="1999"/>
                                          </p:stCondLst>
                                        </p:cTn>
                                        <p:tgtEl>
                                          <p:spTgt spid="8438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9"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mtClean="0">
                <a:latin typeface="Arial" charset="0"/>
              </a:rPr>
              <a:t>Theories and Laws</a:t>
            </a:r>
          </a:p>
        </p:txBody>
      </p:sp>
      <p:sp>
        <p:nvSpPr>
          <p:cNvPr id="448515" name="Rectangle 3"/>
          <p:cNvSpPr>
            <a:spLocks noGrp="1" noChangeArrowheads="1"/>
          </p:cNvSpPr>
          <p:nvPr>
            <p:ph type="body" idx="1"/>
          </p:nvPr>
        </p:nvSpPr>
        <p:spPr>
          <a:xfrm>
            <a:off x="685800" y="1981200"/>
            <a:ext cx="3581400" cy="533400"/>
          </a:xfrm>
          <a:noFill/>
        </p:spPr>
        <p:txBody>
          <a:bodyPr/>
          <a:lstStyle/>
          <a:p>
            <a:pPr eaLnBrk="1" hangingPunct="1">
              <a:buFontTx/>
              <a:buNone/>
            </a:pPr>
            <a:r>
              <a:rPr lang="en-US" sz="2800" smtClean="0">
                <a:latin typeface="Arial" charset="0"/>
              </a:rPr>
              <a:t>The Earth is flat…</a:t>
            </a:r>
          </a:p>
        </p:txBody>
      </p:sp>
      <p:pic>
        <p:nvPicPr>
          <p:cNvPr id="448516" name="Picture 4" descr="cars colliding"/>
          <p:cNvPicPr>
            <a:picLocks noChangeAspect="1" noChangeArrowheads="1"/>
          </p:cNvPicPr>
          <p:nvPr/>
        </p:nvPicPr>
        <p:blipFill>
          <a:blip r:embed="rId3" cstate="print"/>
          <a:srcRect/>
          <a:stretch>
            <a:fillRect/>
          </a:stretch>
        </p:blipFill>
        <p:spPr bwMode="auto">
          <a:xfrm>
            <a:off x="3200400" y="5073650"/>
            <a:ext cx="2438400" cy="1571625"/>
          </a:xfrm>
          <a:prstGeom prst="rect">
            <a:avLst/>
          </a:prstGeom>
          <a:noFill/>
          <a:ln w="9525">
            <a:noFill/>
            <a:miter lim="800000"/>
            <a:headEnd/>
            <a:tailEnd/>
          </a:ln>
        </p:spPr>
      </p:pic>
      <p:pic>
        <p:nvPicPr>
          <p:cNvPr id="448517" name="Picture 5" descr="Earth"/>
          <p:cNvPicPr>
            <a:picLocks noChangeAspect="1" noChangeArrowheads="1"/>
          </p:cNvPicPr>
          <p:nvPr/>
        </p:nvPicPr>
        <p:blipFill>
          <a:blip r:embed="rId4" cstate="print"/>
          <a:srcRect/>
          <a:stretch>
            <a:fillRect/>
          </a:stretch>
        </p:blipFill>
        <p:spPr bwMode="auto">
          <a:xfrm>
            <a:off x="3810000" y="1676400"/>
            <a:ext cx="4148138" cy="4191000"/>
          </a:xfrm>
          <a:prstGeom prst="rect">
            <a:avLst/>
          </a:prstGeom>
          <a:noFill/>
          <a:ln w="9525">
            <a:noFill/>
            <a:miter lim="800000"/>
            <a:headEnd/>
            <a:tailEnd/>
          </a:ln>
        </p:spPr>
      </p:pic>
      <p:sp>
        <p:nvSpPr>
          <p:cNvPr id="448519" name="Rectangle 7"/>
          <p:cNvSpPr>
            <a:spLocks noChangeArrowheads="1"/>
          </p:cNvSpPr>
          <p:nvPr/>
        </p:nvSpPr>
        <p:spPr bwMode="auto">
          <a:xfrm>
            <a:off x="838200" y="2667000"/>
            <a:ext cx="7620000" cy="519113"/>
          </a:xfrm>
          <a:prstGeom prst="rect">
            <a:avLst/>
          </a:prstGeom>
          <a:noFill/>
          <a:ln w="9525">
            <a:noFill/>
            <a:miter lim="800000"/>
            <a:headEnd/>
            <a:tailEnd/>
          </a:ln>
        </p:spPr>
        <p:txBody>
          <a:bodyPr>
            <a:spAutoFit/>
          </a:bodyPr>
          <a:lstStyle/>
          <a:p>
            <a:r>
              <a:rPr lang="en-US" sz="2800"/>
              <a:t>Speeding kills (Audubon, Germany); </a:t>
            </a:r>
            <a:endParaRPr lang="en-US"/>
          </a:p>
        </p:txBody>
      </p:sp>
      <p:sp>
        <p:nvSpPr>
          <p:cNvPr id="448520" name="Rectangle 8"/>
          <p:cNvSpPr>
            <a:spLocks noChangeArrowheads="1"/>
          </p:cNvSpPr>
          <p:nvPr/>
        </p:nvSpPr>
        <p:spPr bwMode="auto">
          <a:xfrm>
            <a:off x="609600" y="4191000"/>
            <a:ext cx="7620000" cy="1187450"/>
          </a:xfrm>
          <a:prstGeom prst="rect">
            <a:avLst/>
          </a:prstGeom>
          <a:noFill/>
          <a:ln w="9525">
            <a:noFill/>
            <a:miter lim="800000"/>
            <a:headEnd/>
            <a:tailEnd/>
          </a:ln>
          <a:effectLst/>
        </p:spPr>
        <p:txBody>
          <a:bodyPr>
            <a:spAutoFit/>
          </a:bodyPr>
          <a:lstStyle/>
          <a:p>
            <a:pPr lvl="1">
              <a:defRPr/>
            </a:pPr>
            <a:r>
              <a:rPr lang="en-US"/>
              <a:t>No </a:t>
            </a:r>
            <a:r>
              <a:rPr lang="en-US" i="1"/>
              <a:t>explanation</a:t>
            </a:r>
            <a:r>
              <a:rPr lang="en-US"/>
              <a:t> of why…but the </a:t>
            </a:r>
            <a:r>
              <a:rPr lang="en-US" b="1">
                <a:solidFill>
                  <a:srgbClr val="00FF99"/>
                </a:solidFill>
                <a:effectLst>
                  <a:outerShdw blurRad="38100" dist="38100" dir="2700000" algn="tl">
                    <a:srgbClr val="C0C0C0"/>
                  </a:outerShdw>
                </a:effectLst>
              </a:rPr>
              <a:t>theory</a:t>
            </a:r>
            <a:r>
              <a:rPr lang="en-US"/>
              <a:t> is if you drive at 120 mph and crash, an ambulance won’t need to be called (only next of kin).</a:t>
            </a:r>
          </a:p>
        </p:txBody>
      </p:sp>
      <p:sp>
        <p:nvSpPr>
          <p:cNvPr id="448521" name="Rectangle 9"/>
          <p:cNvSpPr>
            <a:spLocks noChangeArrowheads="1"/>
          </p:cNvSpPr>
          <p:nvPr/>
        </p:nvSpPr>
        <p:spPr bwMode="auto">
          <a:xfrm>
            <a:off x="1447800" y="3124200"/>
            <a:ext cx="6781800" cy="822325"/>
          </a:xfrm>
          <a:prstGeom prst="rect">
            <a:avLst/>
          </a:prstGeom>
          <a:noFill/>
          <a:ln w="9525">
            <a:noFill/>
            <a:miter lim="800000"/>
            <a:headEnd/>
            <a:tailEnd/>
          </a:ln>
          <a:effectLst/>
        </p:spPr>
        <p:txBody>
          <a:bodyPr>
            <a:spAutoFit/>
          </a:bodyPr>
          <a:lstStyle/>
          <a:p>
            <a:pPr>
              <a:defRPr/>
            </a:pPr>
            <a:r>
              <a:rPr lang="en-US"/>
              <a:t>seat belts save lives…</a:t>
            </a:r>
          </a:p>
          <a:p>
            <a:pPr lvl="1">
              <a:defRPr/>
            </a:pPr>
            <a:r>
              <a:rPr lang="en-US"/>
              <a:t>		</a:t>
            </a:r>
            <a:r>
              <a:rPr lang="en-US" b="1">
                <a:solidFill>
                  <a:srgbClr val="99CC00"/>
                </a:solidFill>
                <a:effectLst>
                  <a:outerShdw blurRad="38100" dist="38100" dir="2700000" algn="tl">
                    <a:srgbClr val="C0C0C0"/>
                  </a:outerShdw>
                </a:effectLst>
              </a:rPr>
              <a:t>LAW</a:t>
            </a:r>
            <a:r>
              <a:rPr lang="en-US"/>
              <a:t>:  65 mph and wear seat belt </a:t>
            </a:r>
          </a:p>
        </p:txBody>
      </p:sp>
      <p:sp>
        <p:nvSpPr>
          <p:cNvPr id="133129" name="AutoShape 10">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485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448515">
                                            <p:txEl>
                                              <p:pRg st="0" end="0"/>
                                            </p:txEl>
                                          </p:spTgt>
                                        </p:tgtEl>
                                      </p:cBhvr>
                                    </p:animEffect>
                                    <p:set>
                                      <p:cBhvr>
                                        <p:cTn id="11" dur="1" fill="hold">
                                          <p:stCondLst>
                                            <p:cond delay="499"/>
                                          </p:stCondLst>
                                        </p:cTn>
                                        <p:tgtEl>
                                          <p:spTgt spid="448515">
                                            <p:txEl>
                                              <p:pRg st="0" end="0"/>
                                            </p:txEl>
                                          </p:spTgt>
                                        </p:tgtEl>
                                        <p:attrNameLst>
                                          <p:attrName>style.visibility</p:attrName>
                                        </p:attrNameLst>
                                      </p:cBhvr>
                                      <p:to>
                                        <p:strVal val="hidden"/>
                                      </p:to>
                                    </p:set>
                                  </p:childTnLst>
                                </p:cTn>
                              </p:par>
                              <p:par>
                                <p:cTn id="12" presetID="55" presetClass="exit" presetSubtype="0" fill="hold" nodeType="withEffect">
                                  <p:stCondLst>
                                    <p:cond delay="0"/>
                                  </p:stCondLst>
                                  <p:childTnLst>
                                    <p:anim calcmode="lin" valueType="num">
                                      <p:cBhvr>
                                        <p:cTn id="13" dur="1000"/>
                                        <p:tgtEl>
                                          <p:spTgt spid="448517"/>
                                        </p:tgtEl>
                                        <p:attrNameLst>
                                          <p:attrName>ppt_w</p:attrName>
                                        </p:attrNameLst>
                                      </p:cBhvr>
                                      <p:tavLst>
                                        <p:tav tm="0">
                                          <p:val>
                                            <p:strVal val="ppt_w"/>
                                          </p:val>
                                        </p:tav>
                                        <p:tav tm="100000">
                                          <p:val>
                                            <p:strVal val="ppt_w*0.70"/>
                                          </p:val>
                                        </p:tav>
                                      </p:tavLst>
                                    </p:anim>
                                    <p:anim calcmode="lin" valueType="num">
                                      <p:cBhvr>
                                        <p:cTn id="14" dur="1000"/>
                                        <p:tgtEl>
                                          <p:spTgt spid="448517"/>
                                        </p:tgtEl>
                                        <p:attrNameLst>
                                          <p:attrName>ppt_h</p:attrName>
                                        </p:attrNameLst>
                                      </p:cBhvr>
                                      <p:tavLst>
                                        <p:tav tm="0">
                                          <p:val>
                                            <p:strVal val="ppt_h"/>
                                          </p:val>
                                        </p:tav>
                                        <p:tav tm="100000">
                                          <p:val>
                                            <p:strVal val="ppt_h"/>
                                          </p:val>
                                        </p:tav>
                                      </p:tavLst>
                                    </p:anim>
                                    <p:animEffect transition="out" filter="fade">
                                      <p:cBhvr>
                                        <p:cTn id="15" dur="1000"/>
                                        <p:tgtEl>
                                          <p:spTgt spid="448517"/>
                                        </p:tgtEl>
                                      </p:cBhvr>
                                    </p:animEffect>
                                    <p:set>
                                      <p:cBhvr>
                                        <p:cTn id="16" dur="1" fill="hold">
                                          <p:stCondLst>
                                            <p:cond delay="999"/>
                                          </p:stCondLst>
                                        </p:cTn>
                                        <p:tgtEl>
                                          <p:spTgt spid="448517"/>
                                        </p:tgtEl>
                                        <p:attrNameLst>
                                          <p:attrName>style.visibility</p:attrName>
                                        </p:attrNameLst>
                                      </p:cBhvr>
                                      <p:to>
                                        <p:strVal val="hidden"/>
                                      </p:to>
                                    </p:se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448519"/>
                                        </p:tgtEl>
                                        <p:attrNameLst>
                                          <p:attrName>style.visibility</p:attrName>
                                        </p:attrNameLst>
                                      </p:cBhvr>
                                      <p:to>
                                        <p:strVal val="visible"/>
                                      </p:to>
                                    </p:set>
                                    <p:anim calcmode="lin" valueType="num">
                                      <p:cBhvr additive="base">
                                        <p:cTn id="20" dur="500" fill="hold"/>
                                        <p:tgtEl>
                                          <p:spTgt spid="448519"/>
                                        </p:tgtEl>
                                        <p:attrNameLst>
                                          <p:attrName>ppt_x</p:attrName>
                                        </p:attrNameLst>
                                      </p:cBhvr>
                                      <p:tavLst>
                                        <p:tav tm="0">
                                          <p:val>
                                            <p:strVal val="0-#ppt_w/2"/>
                                          </p:val>
                                        </p:tav>
                                        <p:tav tm="100000">
                                          <p:val>
                                            <p:strVal val="#ppt_x"/>
                                          </p:val>
                                        </p:tav>
                                      </p:tavLst>
                                    </p:anim>
                                    <p:anim calcmode="lin" valueType="num">
                                      <p:cBhvr additive="base">
                                        <p:cTn id="21" dur="500" fill="hold"/>
                                        <p:tgtEl>
                                          <p:spTgt spid="448519"/>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53" presetClass="entr" presetSubtype="0" fill="hold" grpId="0" nodeType="afterEffect">
                                  <p:stCondLst>
                                    <p:cond delay="3000"/>
                                  </p:stCondLst>
                                  <p:childTnLst>
                                    <p:set>
                                      <p:cBhvr>
                                        <p:cTn id="24" dur="1" fill="hold">
                                          <p:stCondLst>
                                            <p:cond delay="0"/>
                                          </p:stCondLst>
                                        </p:cTn>
                                        <p:tgtEl>
                                          <p:spTgt spid="448521"/>
                                        </p:tgtEl>
                                        <p:attrNameLst>
                                          <p:attrName>style.visibility</p:attrName>
                                        </p:attrNameLst>
                                      </p:cBhvr>
                                      <p:to>
                                        <p:strVal val="visible"/>
                                      </p:to>
                                    </p:set>
                                    <p:anim calcmode="lin" valueType="num">
                                      <p:cBhvr>
                                        <p:cTn id="25" dur="500" fill="hold"/>
                                        <p:tgtEl>
                                          <p:spTgt spid="448521"/>
                                        </p:tgtEl>
                                        <p:attrNameLst>
                                          <p:attrName>ppt_w</p:attrName>
                                        </p:attrNameLst>
                                      </p:cBhvr>
                                      <p:tavLst>
                                        <p:tav tm="0">
                                          <p:val>
                                            <p:fltVal val="0"/>
                                          </p:val>
                                        </p:tav>
                                        <p:tav tm="100000">
                                          <p:val>
                                            <p:strVal val="#ppt_w"/>
                                          </p:val>
                                        </p:tav>
                                      </p:tavLst>
                                    </p:anim>
                                    <p:anim calcmode="lin" valueType="num">
                                      <p:cBhvr>
                                        <p:cTn id="26" dur="500" fill="hold"/>
                                        <p:tgtEl>
                                          <p:spTgt spid="448521"/>
                                        </p:tgtEl>
                                        <p:attrNameLst>
                                          <p:attrName>ppt_h</p:attrName>
                                        </p:attrNameLst>
                                      </p:cBhvr>
                                      <p:tavLst>
                                        <p:tav tm="0">
                                          <p:val>
                                            <p:fltVal val="0"/>
                                          </p:val>
                                        </p:tav>
                                        <p:tav tm="100000">
                                          <p:val>
                                            <p:strVal val="#ppt_h"/>
                                          </p:val>
                                        </p:tav>
                                      </p:tavLst>
                                    </p:anim>
                                    <p:animEffect transition="in" filter="fade">
                                      <p:cBhvr>
                                        <p:cTn id="27" dur="500"/>
                                        <p:tgtEl>
                                          <p:spTgt spid="4485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48520"/>
                                        </p:tgtEl>
                                        <p:attrNameLst>
                                          <p:attrName>style.visibility</p:attrName>
                                        </p:attrNameLst>
                                      </p:cBhvr>
                                      <p:to>
                                        <p:strVal val="visible"/>
                                      </p:to>
                                    </p:set>
                                    <p:animEffect transition="in" filter="wipe(up)">
                                      <p:cBhvr>
                                        <p:cTn id="32" dur="500"/>
                                        <p:tgtEl>
                                          <p:spTgt spid="448520"/>
                                        </p:tgtEl>
                                      </p:cBhvr>
                                    </p:animEffect>
                                  </p:childTnLst>
                                </p:cTn>
                              </p:par>
                            </p:childTnLst>
                          </p:cTn>
                        </p:par>
                        <p:par>
                          <p:cTn id="33" fill="hold">
                            <p:stCondLst>
                              <p:cond delay="500"/>
                            </p:stCondLst>
                            <p:childTnLst>
                              <p:par>
                                <p:cTn id="34" presetID="9" presetClass="entr" presetSubtype="0" fill="hold" nodeType="afterEffect">
                                  <p:stCondLst>
                                    <p:cond delay="5000"/>
                                  </p:stCondLst>
                                  <p:childTnLst>
                                    <p:set>
                                      <p:cBhvr>
                                        <p:cTn id="35" dur="1" fill="hold">
                                          <p:stCondLst>
                                            <p:cond delay="0"/>
                                          </p:stCondLst>
                                        </p:cTn>
                                        <p:tgtEl>
                                          <p:spTgt spid="448516"/>
                                        </p:tgtEl>
                                        <p:attrNameLst>
                                          <p:attrName>style.visibility</p:attrName>
                                        </p:attrNameLst>
                                      </p:cBhvr>
                                      <p:to>
                                        <p:strVal val="visible"/>
                                      </p:to>
                                    </p:set>
                                    <p:animEffect transition="in" filter="dissolve">
                                      <p:cBhvr>
                                        <p:cTn id="36" dur="500"/>
                                        <p:tgtEl>
                                          <p:spTgt spid="448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5" grpId="0" build="p"/>
      <p:bldP spid="448519" grpId="0"/>
      <p:bldP spid="448520" grpId="0"/>
      <p:bldP spid="448521"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842963" y="395288"/>
            <a:ext cx="4603750" cy="519112"/>
          </a:xfrm>
          <a:prstGeom prst="rect">
            <a:avLst/>
          </a:prstGeom>
          <a:noFill/>
          <a:ln w="9525">
            <a:noFill/>
            <a:miter lim="800000"/>
            <a:headEnd/>
            <a:tailEnd/>
          </a:ln>
        </p:spPr>
        <p:txBody>
          <a:bodyPr wrap="none" anchor="ctr">
            <a:spAutoFit/>
          </a:bodyPr>
          <a:lstStyle/>
          <a:p>
            <a:r>
              <a:rPr lang="en-US" sz="2800" u="sng">
                <a:solidFill>
                  <a:srgbClr val="FF3300"/>
                </a:solidFill>
              </a:rPr>
              <a:t>Galileo Galilei</a:t>
            </a:r>
            <a:r>
              <a:rPr lang="en-US" sz="2800">
                <a:solidFill>
                  <a:srgbClr val="FF3300"/>
                </a:solidFill>
              </a:rPr>
              <a:t> (1564–1642) </a:t>
            </a:r>
          </a:p>
        </p:txBody>
      </p:sp>
      <p:sp>
        <p:nvSpPr>
          <p:cNvPr id="134147" name="Rectangle 3"/>
          <p:cNvSpPr>
            <a:spLocks noChangeArrowheads="1"/>
          </p:cNvSpPr>
          <p:nvPr/>
        </p:nvSpPr>
        <p:spPr bwMode="auto">
          <a:xfrm>
            <a:off x="461963" y="1233488"/>
            <a:ext cx="5181600" cy="946150"/>
          </a:xfrm>
          <a:prstGeom prst="rect">
            <a:avLst/>
          </a:prstGeom>
          <a:noFill/>
          <a:ln w="9525">
            <a:noFill/>
            <a:miter lim="800000"/>
            <a:headEnd/>
            <a:tailEnd/>
          </a:ln>
        </p:spPr>
        <p:txBody>
          <a:bodyPr anchor="ctr">
            <a:spAutoFit/>
          </a:bodyPr>
          <a:lstStyle/>
          <a:p>
            <a:pPr algn="ctr"/>
            <a:r>
              <a:rPr lang="en-US" sz="2800">
                <a:solidFill>
                  <a:srgbClr val="FF3300"/>
                </a:solidFill>
              </a:rPr>
              <a:t>Among other things, rolled spheres down inclined planes. </a:t>
            </a:r>
          </a:p>
        </p:txBody>
      </p:sp>
      <p:sp>
        <p:nvSpPr>
          <p:cNvPr id="134148" name="Freeform 4"/>
          <p:cNvSpPr>
            <a:spLocks/>
          </p:cNvSpPr>
          <p:nvPr/>
        </p:nvSpPr>
        <p:spPr bwMode="auto">
          <a:xfrm>
            <a:off x="1884363" y="2427288"/>
            <a:ext cx="2389187" cy="877887"/>
          </a:xfrm>
          <a:custGeom>
            <a:avLst/>
            <a:gdLst>
              <a:gd name="T0" fmla="*/ 0 w 2955"/>
              <a:gd name="T1" fmla="*/ 0 h 1086"/>
              <a:gd name="T2" fmla="*/ 734 w 2955"/>
              <a:gd name="T3" fmla="*/ 905 h 1086"/>
              <a:gd name="T4" fmla="*/ 1482 w 2955"/>
              <a:gd name="T5" fmla="*/ 1085 h 1086"/>
              <a:gd name="T6" fmla="*/ 2230 w 2955"/>
              <a:gd name="T7" fmla="*/ 905 h 1086"/>
              <a:gd name="T8" fmla="*/ 2955 w 2955"/>
              <a:gd name="T9" fmla="*/ 0 h 1086"/>
              <a:gd name="T10" fmla="*/ 0 60000 65536"/>
              <a:gd name="T11" fmla="*/ 0 60000 65536"/>
              <a:gd name="T12" fmla="*/ 0 60000 65536"/>
              <a:gd name="T13" fmla="*/ 0 60000 65536"/>
              <a:gd name="T14" fmla="*/ 0 60000 65536"/>
              <a:gd name="T15" fmla="*/ 0 w 2955"/>
              <a:gd name="T16" fmla="*/ 0 h 1086"/>
              <a:gd name="T17" fmla="*/ 2955 w 2955"/>
              <a:gd name="T18" fmla="*/ 1086 h 1086"/>
            </a:gdLst>
            <a:ahLst/>
            <a:cxnLst>
              <a:cxn ang="T10">
                <a:pos x="T0" y="T1"/>
              </a:cxn>
              <a:cxn ang="T11">
                <a:pos x="T2" y="T3"/>
              </a:cxn>
              <a:cxn ang="T12">
                <a:pos x="T4" y="T5"/>
              </a:cxn>
              <a:cxn ang="T13">
                <a:pos x="T6" y="T7"/>
              </a:cxn>
              <a:cxn ang="T14">
                <a:pos x="T8" y="T9"/>
              </a:cxn>
            </a:cxnLst>
            <a:rect l="T15" t="T16" r="T17" b="T18"/>
            <a:pathLst>
              <a:path w="2955" h="1086">
                <a:moveTo>
                  <a:pt x="0" y="0"/>
                </a:moveTo>
                <a:cubicBezTo>
                  <a:pt x="119" y="151"/>
                  <a:pt x="487" y="724"/>
                  <a:pt x="734" y="905"/>
                </a:cubicBezTo>
                <a:cubicBezTo>
                  <a:pt x="981" y="1086"/>
                  <a:pt x="1233" y="1085"/>
                  <a:pt x="1482" y="1085"/>
                </a:cubicBezTo>
                <a:cubicBezTo>
                  <a:pt x="1731" y="1085"/>
                  <a:pt x="1985" y="1086"/>
                  <a:pt x="2230" y="905"/>
                </a:cubicBezTo>
                <a:cubicBezTo>
                  <a:pt x="2475" y="724"/>
                  <a:pt x="2804" y="189"/>
                  <a:pt x="2955" y="0"/>
                </a:cubicBezTo>
              </a:path>
            </a:pathLst>
          </a:custGeom>
          <a:noFill/>
          <a:ln w="22225">
            <a:solidFill>
              <a:srgbClr val="FF3300"/>
            </a:solidFill>
            <a:round/>
            <a:headEnd/>
            <a:tailEnd/>
          </a:ln>
        </p:spPr>
        <p:txBody>
          <a:bodyPr/>
          <a:lstStyle/>
          <a:p>
            <a:endParaRPr lang="en-US"/>
          </a:p>
        </p:txBody>
      </p:sp>
      <p:sp>
        <p:nvSpPr>
          <p:cNvPr id="1260549" name="Oval 5"/>
          <p:cNvSpPr>
            <a:spLocks noChangeArrowheads="1"/>
          </p:cNvSpPr>
          <p:nvPr/>
        </p:nvSpPr>
        <p:spPr bwMode="auto">
          <a:xfrm>
            <a:off x="2024063" y="2420938"/>
            <a:ext cx="301625" cy="303212"/>
          </a:xfrm>
          <a:prstGeom prst="ellipse">
            <a:avLst/>
          </a:prstGeom>
          <a:noFill/>
          <a:ln w="22225">
            <a:solidFill>
              <a:srgbClr val="FF3300"/>
            </a:solidFill>
            <a:round/>
            <a:headEnd/>
            <a:tailEnd/>
          </a:ln>
        </p:spPr>
        <p:txBody>
          <a:bodyPr/>
          <a:lstStyle/>
          <a:p>
            <a:endParaRPr lang="en-US"/>
          </a:p>
        </p:txBody>
      </p:sp>
      <p:sp>
        <p:nvSpPr>
          <p:cNvPr id="134150" name="Line 6"/>
          <p:cNvSpPr>
            <a:spLocks noChangeShapeType="1"/>
          </p:cNvSpPr>
          <p:nvPr/>
        </p:nvSpPr>
        <p:spPr bwMode="auto">
          <a:xfrm flipH="1">
            <a:off x="963613" y="3306763"/>
            <a:ext cx="1512887" cy="0"/>
          </a:xfrm>
          <a:prstGeom prst="line">
            <a:avLst/>
          </a:prstGeom>
          <a:noFill/>
          <a:ln w="9525">
            <a:solidFill>
              <a:srgbClr val="FF3300"/>
            </a:solidFill>
            <a:round/>
            <a:headEnd/>
            <a:tailEnd/>
          </a:ln>
        </p:spPr>
        <p:txBody>
          <a:bodyPr/>
          <a:lstStyle/>
          <a:p>
            <a:endParaRPr lang="en-US"/>
          </a:p>
        </p:txBody>
      </p:sp>
      <p:sp>
        <p:nvSpPr>
          <p:cNvPr id="134151" name="Line 7"/>
          <p:cNvSpPr>
            <a:spLocks noChangeShapeType="1"/>
          </p:cNvSpPr>
          <p:nvPr/>
        </p:nvSpPr>
        <p:spPr bwMode="auto">
          <a:xfrm flipH="1">
            <a:off x="963613" y="2576513"/>
            <a:ext cx="908050" cy="0"/>
          </a:xfrm>
          <a:prstGeom prst="line">
            <a:avLst/>
          </a:prstGeom>
          <a:noFill/>
          <a:ln w="9525">
            <a:solidFill>
              <a:srgbClr val="FF3300"/>
            </a:solidFill>
            <a:round/>
            <a:headEnd/>
            <a:tailEnd/>
          </a:ln>
        </p:spPr>
        <p:txBody>
          <a:bodyPr/>
          <a:lstStyle/>
          <a:p>
            <a:endParaRPr lang="en-US"/>
          </a:p>
        </p:txBody>
      </p:sp>
      <p:sp>
        <p:nvSpPr>
          <p:cNvPr id="134152" name="Line 8"/>
          <p:cNvSpPr>
            <a:spLocks noChangeShapeType="1"/>
          </p:cNvSpPr>
          <p:nvPr/>
        </p:nvSpPr>
        <p:spPr bwMode="auto">
          <a:xfrm flipV="1">
            <a:off x="1116013" y="2576513"/>
            <a:ext cx="0" cy="728662"/>
          </a:xfrm>
          <a:prstGeom prst="line">
            <a:avLst/>
          </a:prstGeom>
          <a:noFill/>
          <a:ln w="9525">
            <a:solidFill>
              <a:srgbClr val="FF3300"/>
            </a:solidFill>
            <a:round/>
            <a:headEnd type="triangle" w="med" len="med"/>
            <a:tailEnd type="triangle" w="med" len="med"/>
          </a:ln>
        </p:spPr>
        <p:txBody>
          <a:bodyPr/>
          <a:lstStyle/>
          <a:p>
            <a:endParaRPr lang="en-US"/>
          </a:p>
        </p:txBody>
      </p:sp>
      <p:sp>
        <p:nvSpPr>
          <p:cNvPr id="134153" name="Text Box 9"/>
          <p:cNvSpPr txBox="1">
            <a:spLocks noChangeArrowheads="1"/>
          </p:cNvSpPr>
          <p:nvPr/>
        </p:nvSpPr>
        <p:spPr bwMode="auto">
          <a:xfrm>
            <a:off x="661988" y="2724150"/>
            <a:ext cx="560387" cy="581025"/>
          </a:xfrm>
          <a:prstGeom prst="rect">
            <a:avLst/>
          </a:prstGeom>
          <a:noFill/>
          <a:ln w="9525">
            <a:noFill/>
            <a:miter lim="800000"/>
            <a:headEnd/>
            <a:tailEnd/>
          </a:ln>
        </p:spPr>
        <p:txBody>
          <a:bodyPr/>
          <a:lstStyle/>
          <a:p>
            <a:pPr algn="ctr"/>
            <a:r>
              <a:rPr lang="en-US" sz="2000">
                <a:solidFill>
                  <a:srgbClr val="FF3300"/>
                </a:solidFill>
              </a:rPr>
              <a:t>h</a:t>
            </a:r>
          </a:p>
        </p:txBody>
      </p:sp>
      <p:sp>
        <p:nvSpPr>
          <p:cNvPr id="134154" name="Freeform 10"/>
          <p:cNvSpPr>
            <a:spLocks/>
          </p:cNvSpPr>
          <p:nvPr/>
        </p:nvSpPr>
        <p:spPr bwMode="auto">
          <a:xfrm>
            <a:off x="1879600" y="3568700"/>
            <a:ext cx="3854450" cy="887413"/>
          </a:xfrm>
          <a:custGeom>
            <a:avLst/>
            <a:gdLst>
              <a:gd name="T0" fmla="*/ 0 w 4765"/>
              <a:gd name="T1" fmla="*/ 0 h 1095"/>
              <a:gd name="T2" fmla="*/ 734 w 4765"/>
              <a:gd name="T3" fmla="*/ 905 h 1095"/>
              <a:gd name="T4" fmla="*/ 1482 w 4765"/>
              <a:gd name="T5" fmla="*/ 1085 h 1095"/>
              <a:gd name="T6" fmla="*/ 2652 w 4765"/>
              <a:gd name="T7" fmla="*/ 843 h 1095"/>
              <a:gd name="T8" fmla="*/ 4765 w 4765"/>
              <a:gd name="T9" fmla="*/ 170 h 1095"/>
              <a:gd name="T10" fmla="*/ 0 60000 65536"/>
              <a:gd name="T11" fmla="*/ 0 60000 65536"/>
              <a:gd name="T12" fmla="*/ 0 60000 65536"/>
              <a:gd name="T13" fmla="*/ 0 60000 65536"/>
              <a:gd name="T14" fmla="*/ 0 60000 65536"/>
              <a:gd name="T15" fmla="*/ 0 w 4765"/>
              <a:gd name="T16" fmla="*/ 0 h 1095"/>
              <a:gd name="T17" fmla="*/ 4765 w 4765"/>
              <a:gd name="T18" fmla="*/ 1095 h 1095"/>
            </a:gdLst>
            <a:ahLst/>
            <a:cxnLst>
              <a:cxn ang="T10">
                <a:pos x="T0" y="T1"/>
              </a:cxn>
              <a:cxn ang="T11">
                <a:pos x="T2" y="T3"/>
              </a:cxn>
              <a:cxn ang="T12">
                <a:pos x="T4" y="T5"/>
              </a:cxn>
              <a:cxn ang="T13">
                <a:pos x="T6" y="T7"/>
              </a:cxn>
              <a:cxn ang="T14">
                <a:pos x="T8" y="T9"/>
              </a:cxn>
            </a:cxnLst>
            <a:rect l="T15" t="T16" r="T17" b="T18"/>
            <a:pathLst>
              <a:path w="4765" h="1095">
                <a:moveTo>
                  <a:pt x="0" y="0"/>
                </a:moveTo>
                <a:cubicBezTo>
                  <a:pt x="119" y="151"/>
                  <a:pt x="487" y="724"/>
                  <a:pt x="734" y="905"/>
                </a:cubicBezTo>
                <a:cubicBezTo>
                  <a:pt x="981" y="1086"/>
                  <a:pt x="1162" y="1095"/>
                  <a:pt x="1482" y="1085"/>
                </a:cubicBezTo>
                <a:cubicBezTo>
                  <a:pt x="1802" y="1075"/>
                  <a:pt x="2105" y="996"/>
                  <a:pt x="2652" y="843"/>
                </a:cubicBezTo>
                <a:cubicBezTo>
                  <a:pt x="3199" y="690"/>
                  <a:pt x="4325" y="310"/>
                  <a:pt x="4765" y="170"/>
                </a:cubicBezTo>
              </a:path>
            </a:pathLst>
          </a:custGeom>
          <a:noFill/>
          <a:ln w="22225">
            <a:solidFill>
              <a:srgbClr val="FF3300"/>
            </a:solidFill>
            <a:round/>
            <a:headEnd/>
            <a:tailEnd/>
          </a:ln>
        </p:spPr>
        <p:txBody>
          <a:bodyPr/>
          <a:lstStyle/>
          <a:p>
            <a:endParaRPr lang="en-US"/>
          </a:p>
        </p:txBody>
      </p:sp>
      <p:sp>
        <p:nvSpPr>
          <p:cNvPr id="1260555" name="Oval 11"/>
          <p:cNvSpPr>
            <a:spLocks noChangeArrowheads="1"/>
          </p:cNvSpPr>
          <p:nvPr/>
        </p:nvSpPr>
        <p:spPr bwMode="auto">
          <a:xfrm>
            <a:off x="2019300" y="3562350"/>
            <a:ext cx="303213" cy="303213"/>
          </a:xfrm>
          <a:prstGeom prst="ellipse">
            <a:avLst/>
          </a:prstGeom>
          <a:noFill/>
          <a:ln w="22225">
            <a:solidFill>
              <a:srgbClr val="FF3300"/>
            </a:solidFill>
            <a:round/>
            <a:headEnd/>
            <a:tailEnd/>
          </a:ln>
        </p:spPr>
        <p:txBody>
          <a:bodyPr/>
          <a:lstStyle/>
          <a:p>
            <a:endParaRPr lang="en-US"/>
          </a:p>
        </p:txBody>
      </p:sp>
      <p:sp>
        <p:nvSpPr>
          <p:cNvPr id="134156" name="Line 12"/>
          <p:cNvSpPr>
            <a:spLocks noChangeShapeType="1"/>
          </p:cNvSpPr>
          <p:nvPr/>
        </p:nvSpPr>
        <p:spPr bwMode="auto">
          <a:xfrm flipH="1">
            <a:off x="960438" y="4448175"/>
            <a:ext cx="1514475" cy="0"/>
          </a:xfrm>
          <a:prstGeom prst="line">
            <a:avLst/>
          </a:prstGeom>
          <a:noFill/>
          <a:ln w="9525">
            <a:solidFill>
              <a:srgbClr val="FF3300"/>
            </a:solidFill>
            <a:round/>
            <a:headEnd/>
            <a:tailEnd/>
          </a:ln>
        </p:spPr>
        <p:txBody>
          <a:bodyPr/>
          <a:lstStyle/>
          <a:p>
            <a:endParaRPr lang="en-US"/>
          </a:p>
        </p:txBody>
      </p:sp>
      <p:sp>
        <p:nvSpPr>
          <p:cNvPr id="134157" name="Line 13"/>
          <p:cNvSpPr>
            <a:spLocks noChangeShapeType="1"/>
          </p:cNvSpPr>
          <p:nvPr/>
        </p:nvSpPr>
        <p:spPr bwMode="auto">
          <a:xfrm flipH="1">
            <a:off x="960438" y="3719513"/>
            <a:ext cx="908050" cy="0"/>
          </a:xfrm>
          <a:prstGeom prst="line">
            <a:avLst/>
          </a:prstGeom>
          <a:noFill/>
          <a:ln w="9525">
            <a:solidFill>
              <a:srgbClr val="FF3300"/>
            </a:solidFill>
            <a:round/>
            <a:headEnd/>
            <a:tailEnd/>
          </a:ln>
        </p:spPr>
        <p:txBody>
          <a:bodyPr/>
          <a:lstStyle/>
          <a:p>
            <a:endParaRPr lang="en-US"/>
          </a:p>
        </p:txBody>
      </p:sp>
      <p:sp>
        <p:nvSpPr>
          <p:cNvPr id="134158" name="Line 14"/>
          <p:cNvSpPr>
            <a:spLocks noChangeShapeType="1"/>
          </p:cNvSpPr>
          <p:nvPr/>
        </p:nvSpPr>
        <p:spPr bwMode="auto">
          <a:xfrm flipV="1">
            <a:off x="1112838" y="3719513"/>
            <a:ext cx="0" cy="728662"/>
          </a:xfrm>
          <a:prstGeom prst="line">
            <a:avLst/>
          </a:prstGeom>
          <a:noFill/>
          <a:ln w="9525">
            <a:solidFill>
              <a:srgbClr val="FF3300"/>
            </a:solidFill>
            <a:round/>
            <a:headEnd type="triangle" w="med" len="med"/>
            <a:tailEnd type="triangle" w="med" len="med"/>
          </a:ln>
        </p:spPr>
        <p:txBody>
          <a:bodyPr/>
          <a:lstStyle/>
          <a:p>
            <a:endParaRPr lang="en-US"/>
          </a:p>
        </p:txBody>
      </p:sp>
      <p:sp>
        <p:nvSpPr>
          <p:cNvPr id="134159" name="Freeform 15"/>
          <p:cNvSpPr>
            <a:spLocks/>
          </p:cNvSpPr>
          <p:nvPr/>
        </p:nvSpPr>
        <p:spPr bwMode="auto">
          <a:xfrm>
            <a:off x="1884363" y="4749800"/>
            <a:ext cx="5278437" cy="901700"/>
          </a:xfrm>
          <a:custGeom>
            <a:avLst/>
            <a:gdLst>
              <a:gd name="T0" fmla="*/ 0 w 6527"/>
              <a:gd name="T1" fmla="*/ 0 h 1114"/>
              <a:gd name="T2" fmla="*/ 734 w 6527"/>
              <a:gd name="T3" fmla="*/ 905 h 1114"/>
              <a:gd name="T4" fmla="*/ 1482 w 6527"/>
              <a:gd name="T5" fmla="*/ 1085 h 1114"/>
              <a:gd name="T6" fmla="*/ 2525 w 6527"/>
              <a:gd name="T7" fmla="*/ 1078 h 1114"/>
              <a:gd name="T8" fmla="*/ 6527 w 6527"/>
              <a:gd name="T9" fmla="*/ 1078 h 1114"/>
              <a:gd name="T10" fmla="*/ 0 60000 65536"/>
              <a:gd name="T11" fmla="*/ 0 60000 65536"/>
              <a:gd name="T12" fmla="*/ 0 60000 65536"/>
              <a:gd name="T13" fmla="*/ 0 60000 65536"/>
              <a:gd name="T14" fmla="*/ 0 60000 65536"/>
              <a:gd name="T15" fmla="*/ 0 w 6527"/>
              <a:gd name="T16" fmla="*/ 0 h 1114"/>
              <a:gd name="T17" fmla="*/ 6527 w 6527"/>
              <a:gd name="T18" fmla="*/ 1114 h 1114"/>
            </a:gdLst>
            <a:ahLst/>
            <a:cxnLst>
              <a:cxn ang="T10">
                <a:pos x="T0" y="T1"/>
              </a:cxn>
              <a:cxn ang="T11">
                <a:pos x="T2" y="T3"/>
              </a:cxn>
              <a:cxn ang="T12">
                <a:pos x="T4" y="T5"/>
              </a:cxn>
              <a:cxn ang="T13">
                <a:pos x="T6" y="T7"/>
              </a:cxn>
              <a:cxn ang="T14">
                <a:pos x="T8" y="T9"/>
              </a:cxn>
            </a:cxnLst>
            <a:rect l="T15" t="T16" r="T17" b="T18"/>
            <a:pathLst>
              <a:path w="6527" h="1114">
                <a:moveTo>
                  <a:pt x="0" y="0"/>
                </a:moveTo>
                <a:cubicBezTo>
                  <a:pt x="119" y="151"/>
                  <a:pt x="487" y="724"/>
                  <a:pt x="734" y="905"/>
                </a:cubicBezTo>
                <a:cubicBezTo>
                  <a:pt x="981" y="1086"/>
                  <a:pt x="1184" y="1056"/>
                  <a:pt x="1482" y="1085"/>
                </a:cubicBezTo>
                <a:cubicBezTo>
                  <a:pt x="1780" y="1114"/>
                  <a:pt x="1684" y="1079"/>
                  <a:pt x="2525" y="1078"/>
                </a:cubicBezTo>
                <a:cubicBezTo>
                  <a:pt x="3366" y="1077"/>
                  <a:pt x="5693" y="1078"/>
                  <a:pt x="6527" y="1078"/>
                </a:cubicBezTo>
              </a:path>
            </a:pathLst>
          </a:custGeom>
          <a:noFill/>
          <a:ln w="22225">
            <a:solidFill>
              <a:srgbClr val="FF3300"/>
            </a:solidFill>
            <a:round/>
            <a:headEnd/>
            <a:tailEnd/>
          </a:ln>
        </p:spPr>
        <p:txBody>
          <a:bodyPr/>
          <a:lstStyle/>
          <a:p>
            <a:endParaRPr lang="en-US"/>
          </a:p>
        </p:txBody>
      </p:sp>
      <p:sp>
        <p:nvSpPr>
          <p:cNvPr id="1260560" name="Oval 16"/>
          <p:cNvSpPr>
            <a:spLocks noChangeArrowheads="1"/>
          </p:cNvSpPr>
          <p:nvPr/>
        </p:nvSpPr>
        <p:spPr bwMode="auto">
          <a:xfrm>
            <a:off x="2024063" y="4743450"/>
            <a:ext cx="301625" cy="303213"/>
          </a:xfrm>
          <a:prstGeom prst="ellipse">
            <a:avLst/>
          </a:prstGeom>
          <a:noFill/>
          <a:ln w="22225">
            <a:solidFill>
              <a:srgbClr val="FF3300"/>
            </a:solidFill>
            <a:round/>
            <a:headEnd/>
            <a:tailEnd/>
          </a:ln>
        </p:spPr>
        <p:txBody>
          <a:bodyPr/>
          <a:lstStyle/>
          <a:p>
            <a:endParaRPr lang="en-US"/>
          </a:p>
        </p:txBody>
      </p:sp>
      <p:sp>
        <p:nvSpPr>
          <p:cNvPr id="134161" name="Line 17"/>
          <p:cNvSpPr>
            <a:spLocks noChangeShapeType="1"/>
          </p:cNvSpPr>
          <p:nvPr/>
        </p:nvSpPr>
        <p:spPr bwMode="auto">
          <a:xfrm flipH="1">
            <a:off x="963613" y="5627688"/>
            <a:ext cx="1512887" cy="0"/>
          </a:xfrm>
          <a:prstGeom prst="line">
            <a:avLst/>
          </a:prstGeom>
          <a:noFill/>
          <a:ln w="9525">
            <a:solidFill>
              <a:srgbClr val="FF3300"/>
            </a:solidFill>
            <a:round/>
            <a:headEnd/>
            <a:tailEnd/>
          </a:ln>
        </p:spPr>
        <p:txBody>
          <a:bodyPr/>
          <a:lstStyle/>
          <a:p>
            <a:endParaRPr lang="en-US"/>
          </a:p>
        </p:txBody>
      </p:sp>
      <p:sp>
        <p:nvSpPr>
          <p:cNvPr id="134162" name="Line 18"/>
          <p:cNvSpPr>
            <a:spLocks noChangeShapeType="1"/>
          </p:cNvSpPr>
          <p:nvPr/>
        </p:nvSpPr>
        <p:spPr bwMode="auto">
          <a:xfrm flipH="1">
            <a:off x="963613" y="4899025"/>
            <a:ext cx="908050" cy="0"/>
          </a:xfrm>
          <a:prstGeom prst="line">
            <a:avLst/>
          </a:prstGeom>
          <a:noFill/>
          <a:ln w="9525">
            <a:solidFill>
              <a:srgbClr val="FF3300"/>
            </a:solidFill>
            <a:round/>
            <a:headEnd/>
            <a:tailEnd/>
          </a:ln>
        </p:spPr>
        <p:txBody>
          <a:bodyPr/>
          <a:lstStyle/>
          <a:p>
            <a:endParaRPr lang="en-US"/>
          </a:p>
        </p:txBody>
      </p:sp>
      <p:sp>
        <p:nvSpPr>
          <p:cNvPr id="134163" name="Line 19"/>
          <p:cNvSpPr>
            <a:spLocks noChangeShapeType="1"/>
          </p:cNvSpPr>
          <p:nvPr/>
        </p:nvSpPr>
        <p:spPr bwMode="auto">
          <a:xfrm flipV="1">
            <a:off x="1116013" y="4899025"/>
            <a:ext cx="0" cy="728663"/>
          </a:xfrm>
          <a:prstGeom prst="line">
            <a:avLst/>
          </a:prstGeom>
          <a:noFill/>
          <a:ln w="9525">
            <a:solidFill>
              <a:srgbClr val="FF3300"/>
            </a:solidFill>
            <a:round/>
            <a:headEnd type="triangle" w="med" len="med"/>
            <a:tailEnd type="triangle" w="med" len="med"/>
          </a:ln>
        </p:spPr>
        <p:txBody>
          <a:bodyPr/>
          <a:lstStyle/>
          <a:p>
            <a:endParaRPr lang="en-US"/>
          </a:p>
        </p:txBody>
      </p:sp>
      <p:sp>
        <p:nvSpPr>
          <p:cNvPr id="134164" name="Text Box 20"/>
          <p:cNvSpPr txBox="1">
            <a:spLocks noChangeArrowheads="1"/>
          </p:cNvSpPr>
          <p:nvPr/>
        </p:nvSpPr>
        <p:spPr bwMode="auto">
          <a:xfrm>
            <a:off x="661988" y="5033963"/>
            <a:ext cx="560387" cy="582612"/>
          </a:xfrm>
          <a:prstGeom prst="rect">
            <a:avLst/>
          </a:prstGeom>
          <a:noFill/>
          <a:ln w="9525">
            <a:noFill/>
            <a:miter lim="800000"/>
            <a:headEnd/>
            <a:tailEnd/>
          </a:ln>
        </p:spPr>
        <p:txBody>
          <a:bodyPr/>
          <a:lstStyle/>
          <a:p>
            <a:pPr algn="ctr"/>
            <a:r>
              <a:rPr lang="en-US" sz="2000">
                <a:solidFill>
                  <a:srgbClr val="FF3300"/>
                </a:solidFill>
              </a:rPr>
              <a:t>h</a:t>
            </a:r>
          </a:p>
        </p:txBody>
      </p:sp>
      <p:sp>
        <p:nvSpPr>
          <p:cNvPr id="134165" name="Text Box 21"/>
          <p:cNvSpPr txBox="1">
            <a:spLocks noChangeArrowheads="1"/>
          </p:cNvSpPr>
          <p:nvPr/>
        </p:nvSpPr>
        <p:spPr bwMode="auto">
          <a:xfrm>
            <a:off x="685800" y="3867150"/>
            <a:ext cx="560388" cy="581025"/>
          </a:xfrm>
          <a:prstGeom prst="rect">
            <a:avLst/>
          </a:prstGeom>
          <a:noFill/>
          <a:ln w="9525">
            <a:noFill/>
            <a:miter lim="800000"/>
            <a:headEnd/>
            <a:tailEnd/>
          </a:ln>
        </p:spPr>
        <p:txBody>
          <a:bodyPr/>
          <a:lstStyle/>
          <a:p>
            <a:pPr algn="ctr"/>
            <a:r>
              <a:rPr lang="en-US" sz="2000">
                <a:solidFill>
                  <a:srgbClr val="FF3300"/>
                </a:solidFill>
              </a:rPr>
              <a:t>h</a:t>
            </a:r>
          </a:p>
        </p:txBody>
      </p:sp>
      <p:sp>
        <p:nvSpPr>
          <p:cNvPr id="1260566" name="Rectangle 22"/>
          <p:cNvSpPr>
            <a:spLocks noChangeArrowheads="1"/>
          </p:cNvSpPr>
          <p:nvPr/>
        </p:nvSpPr>
        <p:spPr bwMode="auto">
          <a:xfrm>
            <a:off x="976313" y="5967413"/>
            <a:ext cx="7232650" cy="519112"/>
          </a:xfrm>
          <a:prstGeom prst="rect">
            <a:avLst/>
          </a:prstGeom>
          <a:noFill/>
          <a:ln w="9525">
            <a:noFill/>
            <a:miter lim="800000"/>
            <a:headEnd/>
            <a:tailEnd/>
          </a:ln>
        </p:spPr>
        <p:txBody>
          <a:bodyPr wrap="none" anchor="ctr">
            <a:spAutoFit/>
          </a:bodyPr>
          <a:lstStyle/>
          <a:p>
            <a:r>
              <a:rPr lang="en-US" sz="2800"/>
              <a:t>Galileo </a:t>
            </a:r>
            <a:r>
              <a:rPr lang="en-US" sz="2800" b="1"/>
              <a:t>nearly</a:t>
            </a:r>
            <a:r>
              <a:rPr lang="en-US" sz="2800"/>
              <a:t> formulated concept of inertia. </a:t>
            </a:r>
          </a:p>
        </p:txBody>
      </p:sp>
      <p:sp>
        <p:nvSpPr>
          <p:cNvPr id="1260567" name="Oval 23"/>
          <p:cNvSpPr>
            <a:spLocks noChangeArrowheads="1"/>
          </p:cNvSpPr>
          <p:nvPr/>
        </p:nvSpPr>
        <p:spPr bwMode="auto">
          <a:xfrm>
            <a:off x="3827463" y="2419350"/>
            <a:ext cx="301625" cy="303213"/>
          </a:xfrm>
          <a:prstGeom prst="ellipse">
            <a:avLst/>
          </a:prstGeom>
          <a:noFill/>
          <a:ln w="28575">
            <a:solidFill>
              <a:srgbClr val="000000"/>
            </a:solidFill>
            <a:prstDash val="sysDot"/>
            <a:round/>
            <a:headEnd/>
            <a:tailEnd/>
          </a:ln>
        </p:spPr>
        <p:txBody>
          <a:bodyPr/>
          <a:lstStyle/>
          <a:p>
            <a:endParaRPr lang="en-US"/>
          </a:p>
        </p:txBody>
      </p:sp>
      <p:sp>
        <p:nvSpPr>
          <p:cNvPr id="1260568" name="Oval 24"/>
          <p:cNvSpPr>
            <a:spLocks noChangeArrowheads="1"/>
          </p:cNvSpPr>
          <p:nvPr/>
        </p:nvSpPr>
        <p:spPr bwMode="auto">
          <a:xfrm>
            <a:off x="5048250" y="3562350"/>
            <a:ext cx="301625" cy="303213"/>
          </a:xfrm>
          <a:prstGeom prst="ellipse">
            <a:avLst/>
          </a:prstGeom>
          <a:noFill/>
          <a:ln w="28575">
            <a:solidFill>
              <a:srgbClr val="000000"/>
            </a:solidFill>
            <a:prstDash val="sysDot"/>
            <a:round/>
            <a:headEnd/>
            <a:tailEnd/>
          </a:ln>
        </p:spPr>
        <p:txBody>
          <a:bodyPr/>
          <a:lstStyle/>
          <a:p>
            <a:endParaRPr lang="en-US"/>
          </a:p>
        </p:txBody>
      </p:sp>
      <p:sp>
        <p:nvSpPr>
          <p:cNvPr id="1260569" name="Oval 25"/>
          <p:cNvSpPr>
            <a:spLocks noChangeArrowheads="1"/>
          </p:cNvSpPr>
          <p:nvPr/>
        </p:nvSpPr>
        <p:spPr bwMode="auto">
          <a:xfrm>
            <a:off x="5653088" y="5326063"/>
            <a:ext cx="301625" cy="303212"/>
          </a:xfrm>
          <a:prstGeom prst="ellipse">
            <a:avLst/>
          </a:prstGeom>
          <a:noFill/>
          <a:ln w="28575">
            <a:solidFill>
              <a:srgbClr val="000000"/>
            </a:solidFill>
            <a:prstDash val="sysDot"/>
            <a:round/>
            <a:headEnd/>
            <a:tailEnd/>
          </a:ln>
        </p:spPr>
        <p:txBody>
          <a:bodyPr/>
          <a:lstStyle/>
          <a:p>
            <a:endParaRPr lang="en-US"/>
          </a:p>
        </p:txBody>
      </p:sp>
      <p:sp>
        <p:nvSpPr>
          <p:cNvPr id="1260570" name="Line 26"/>
          <p:cNvSpPr>
            <a:spLocks noChangeShapeType="1"/>
          </p:cNvSpPr>
          <p:nvPr/>
        </p:nvSpPr>
        <p:spPr bwMode="auto">
          <a:xfrm>
            <a:off x="6110288" y="5476875"/>
            <a:ext cx="1295400" cy="0"/>
          </a:xfrm>
          <a:prstGeom prst="line">
            <a:avLst/>
          </a:prstGeom>
          <a:noFill/>
          <a:ln w="25400">
            <a:solidFill>
              <a:schemeClr val="tx1"/>
            </a:solidFill>
            <a:round/>
            <a:headEnd/>
            <a:tailEnd type="triangle" w="lg" len="med"/>
          </a:ln>
        </p:spPr>
        <p:txBody>
          <a:bodyPr/>
          <a:lstStyle/>
          <a:p>
            <a:endParaRPr lang="en-US"/>
          </a:p>
        </p:txBody>
      </p:sp>
      <p:pic>
        <p:nvPicPr>
          <p:cNvPr id="1260571" name="Picture 27" descr="j0336241[1]"/>
          <p:cNvPicPr>
            <a:picLocks noChangeAspect="1" noChangeArrowheads="1"/>
          </p:cNvPicPr>
          <p:nvPr/>
        </p:nvPicPr>
        <p:blipFill>
          <a:blip r:embed="rId4" cstate="print"/>
          <a:srcRect/>
          <a:stretch>
            <a:fillRect/>
          </a:stretch>
        </p:blipFill>
        <p:spPr bwMode="auto">
          <a:xfrm flipH="1">
            <a:off x="7132638" y="652463"/>
            <a:ext cx="673100" cy="1241425"/>
          </a:xfrm>
          <a:prstGeom prst="rect">
            <a:avLst/>
          </a:prstGeom>
          <a:noFill/>
          <a:ln w="9525">
            <a:noFill/>
            <a:miter lim="800000"/>
            <a:headEnd/>
            <a:tailEnd/>
          </a:ln>
        </p:spPr>
      </p:pic>
      <p:grpSp>
        <p:nvGrpSpPr>
          <p:cNvPr id="2" name="Group 28"/>
          <p:cNvGrpSpPr>
            <a:grpSpLocks/>
          </p:cNvGrpSpPr>
          <p:nvPr/>
        </p:nvGrpSpPr>
        <p:grpSpPr bwMode="auto">
          <a:xfrm>
            <a:off x="6003925" y="1123950"/>
            <a:ext cx="2927350" cy="2711450"/>
            <a:chOff x="74" y="1026"/>
            <a:chExt cx="1844" cy="1708"/>
          </a:xfrm>
        </p:grpSpPr>
        <p:sp>
          <p:nvSpPr>
            <p:cNvPr id="134182" name="AutoShape 29"/>
            <p:cNvSpPr>
              <a:spLocks noChangeAspect="1" noChangeArrowheads="1" noTextEdit="1"/>
            </p:cNvSpPr>
            <p:nvPr/>
          </p:nvSpPr>
          <p:spPr bwMode="auto">
            <a:xfrm flipH="1">
              <a:off x="74" y="1026"/>
              <a:ext cx="1844" cy="1666"/>
            </a:xfrm>
            <a:prstGeom prst="rect">
              <a:avLst/>
            </a:prstGeom>
            <a:noFill/>
            <a:ln w="9525">
              <a:noFill/>
              <a:miter lim="800000"/>
              <a:headEnd/>
              <a:tailEnd/>
            </a:ln>
          </p:spPr>
          <p:txBody>
            <a:bodyPr/>
            <a:lstStyle/>
            <a:p>
              <a:endParaRPr lang="en-US"/>
            </a:p>
          </p:txBody>
        </p:sp>
        <p:sp>
          <p:nvSpPr>
            <p:cNvPr id="134183" name="Freeform 30"/>
            <p:cNvSpPr>
              <a:spLocks/>
            </p:cNvSpPr>
            <p:nvPr/>
          </p:nvSpPr>
          <p:spPr bwMode="auto">
            <a:xfrm flipH="1">
              <a:off x="74" y="1068"/>
              <a:ext cx="1844" cy="1614"/>
            </a:xfrm>
            <a:custGeom>
              <a:avLst/>
              <a:gdLst>
                <a:gd name="T0" fmla="*/ 1580 w 2192"/>
                <a:gd name="T1" fmla="*/ 171 h 1918"/>
                <a:gd name="T2" fmla="*/ 1639 w 2192"/>
                <a:gd name="T3" fmla="*/ 79 h 1918"/>
                <a:gd name="T4" fmla="*/ 1706 w 2192"/>
                <a:gd name="T5" fmla="*/ 191 h 1918"/>
                <a:gd name="T6" fmla="*/ 1749 w 2192"/>
                <a:gd name="T7" fmla="*/ 359 h 1918"/>
                <a:gd name="T8" fmla="*/ 1745 w 2192"/>
                <a:gd name="T9" fmla="*/ 532 h 1918"/>
                <a:gd name="T10" fmla="*/ 1811 w 2192"/>
                <a:gd name="T11" fmla="*/ 658 h 1918"/>
                <a:gd name="T12" fmla="*/ 1901 w 2192"/>
                <a:gd name="T13" fmla="*/ 731 h 1918"/>
                <a:gd name="T14" fmla="*/ 1984 w 2192"/>
                <a:gd name="T15" fmla="*/ 801 h 1918"/>
                <a:gd name="T16" fmla="*/ 2030 w 2192"/>
                <a:gd name="T17" fmla="*/ 911 h 1918"/>
                <a:gd name="T18" fmla="*/ 1909 w 2192"/>
                <a:gd name="T19" fmla="*/ 1073 h 1918"/>
                <a:gd name="T20" fmla="*/ 1807 w 2192"/>
                <a:gd name="T21" fmla="*/ 1167 h 1918"/>
                <a:gd name="T22" fmla="*/ 1736 w 2192"/>
                <a:gd name="T23" fmla="*/ 1256 h 1918"/>
                <a:gd name="T24" fmla="*/ 1765 w 2192"/>
                <a:gd name="T25" fmla="*/ 1308 h 1918"/>
                <a:gd name="T26" fmla="*/ 1836 w 2192"/>
                <a:gd name="T27" fmla="*/ 1328 h 1918"/>
                <a:gd name="T28" fmla="*/ 1932 w 2192"/>
                <a:gd name="T29" fmla="*/ 1377 h 1918"/>
                <a:gd name="T30" fmla="*/ 2019 w 2192"/>
                <a:gd name="T31" fmla="*/ 1451 h 1918"/>
                <a:gd name="T32" fmla="*/ 2129 w 2192"/>
                <a:gd name="T33" fmla="*/ 1500 h 1918"/>
                <a:gd name="T34" fmla="*/ 2115 w 2192"/>
                <a:gd name="T35" fmla="*/ 1531 h 1918"/>
                <a:gd name="T36" fmla="*/ 1937 w 2192"/>
                <a:gd name="T37" fmla="*/ 1576 h 1918"/>
                <a:gd name="T38" fmla="*/ 1761 w 2192"/>
                <a:gd name="T39" fmla="*/ 1544 h 1918"/>
                <a:gd name="T40" fmla="*/ 1696 w 2192"/>
                <a:gd name="T41" fmla="*/ 1519 h 1918"/>
                <a:gd name="T42" fmla="*/ 1631 w 2192"/>
                <a:gd name="T43" fmla="*/ 1604 h 1918"/>
                <a:gd name="T44" fmla="*/ 1591 w 2192"/>
                <a:gd name="T45" fmla="*/ 1727 h 1918"/>
                <a:gd name="T46" fmla="*/ 1532 w 2192"/>
                <a:gd name="T47" fmla="*/ 1787 h 1918"/>
                <a:gd name="T48" fmla="*/ 1444 w 2192"/>
                <a:gd name="T49" fmla="*/ 1833 h 1918"/>
                <a:gd name="T50" fmla="*/ 1332 w 2192"/>
                <a:gd name="T51" fmla="*/ 1889 h 1918"/>
                <a:gd name="T52" fmla="*/ 1196 w 2192"/>
                <a:gd name="T53" fmla="*/ 1907 h 1918"/>
                <a:gd name="T54" fmla="*/ 1072 w 2192"/>
                <a:gd name="T55" fmla="*/ 1813 h 1918"/>
                <a:gd name="T56" fmla="*/ 985 w 2192"/>
                <a:gd name="T57" fmla="*/ 1794 h 1918"/>
                <a:gd name="T58" fmla="*/ 890 w 2192"/>
                <a:gd name="T59" fmla="*/ 1763 h 1918"/>
                <a:gd name="T60" fmla="*/ 821 w 2192"/>
                <a:gd name="T61" fmla="*/ 1669 h 1918"/>
                <a:gd name="T62" fmla="*/ 733 w 2192"/>
                <a:gd name="T63" fmla="*/ 1629 h 1918"/>
                <a:gd name="T64" fmla="*/ 619 w 2192"/>
                <a:gd name="T65" fmla="*/ 1558 h 1918"/>
                <a:gd name="T66" fmla="*/ 531 w 2192"/>
                <a:gd name="T67" fmla="*/ 1529 h 1918"/>
                <a:gd name="T68" fmla="*/ 496 w 2192"/>
                <a:gd name="T69" fmla="*/ 1481 h 1918"/>
                <a:gd name="T70" fmla="*/ 533 w 2192"/>
                <a:gd name="T71" fmla="*/ 1389 h 1918"/>
                <a:gd name="T72" fmla="*/ 572 w 2192"/>
                <a:gd name="T73" fmla="*/ 1354 h 1918"/>
                <a:gd name="T74" fmla="*/ 543 w 2192"/>
                <a:gd name="T75" fmla="*/ 1320 h 1918"/>
                <a:gd name="T76" fmla="*/ 470 w 2192"/>
                <a:gd name="T77" fmla="*/ 1329 h 1918"/>
                <a:gd name="T78" fmla="*/ 355 w 2192"/>
                <a:gd name="T79" fmla="*/ 1311 h 1918"/>
                <a:gd name="T80" fmla="*/ 255 w 2192"/>
                <a:gd name="T81" fmla="*/ 1255 h 1918"/>
                <a:gd name="T82" fmla="*/ 166 w 2192"/>
                <a:gd name="T83" fmla="*/ 1150 h 1918"/>
                <a:gd name="T84" fmla="*/ 59 w 2192"/>
                <a:gd name="T85" fmla="*/ 1070 h 1918"/>
                <a:gd name="T86" fmla="*/ 8 w 2192"/>
                <a:gd name="T87" fmla="*/ 1057 h 1918"/>
                <a:gd name="T88" fmla="*/ 73 w 2192"/>
                <a:gd name="T89" fmla="*/ 979 h 1918"/>
                <a:gd name="T90" fmla="*/ 167 w 2192"/>
                <a:gd name="T91" fmla="*/ 878 h 1918"/>
                <a:gd name="T92" fmla="*/ 236 w 2192"/>
                <a:gd name="T93" fmla="*/ 749 h 1918"/>
                <a:gd name="T94" fmla="*/ 299 w 2192"/>
                <a:gd name="T95" fmla="*/ 618 h 1918"/>
                <a:gd name="T96" fmla="*/ 385 w 2192"/>
                <a:gd name="T97" fmla="*/ 486 h 1918"/>
                <a:gd name="T98" fmla="*/ 485 w 2192"/>
                <a:gd name="T99" fmla="*/ 357 h 1918"/>
                <a:gd name="T100" fmla="*/ 606 w 2192"/>
                <a:gd name="T101" fmla="*/ 247 h 1918"/>
                <a:gd name="T102" fmla="*/ 736 w 2192"/>
                <a:gd name="T103" fmla="*/ 187 h 1918"/>
                <a:gd name="T104" fmla="*/ 881 w 2192"/>
                <a:gd name="T105" fmla="*/ 156 h 1918"/>
                <a:gd name="T106" fmla="*/ 1021 w 2192"/>
                <a:gd name="T107" fmla="*/ 118 h 1918"/>
                <a:gd name="T108" fmla="*/ 1143 w 2192"/>
                <a:gd name="T109" fmla="*/ 33 h 1918"/>
                <a:gd name="T110" fmla="*/ 1276 w 2192"/>
                <a:gd name="T111" fmla="*/ 4 h 1918"/>
                <a:gd name="T112" fmla="*/ 1367 w 2192"/>
                <a:gd name="T113" fmla="*/ 69 h 1918"/>
                <a:gd name="T114" fmla="*/ 1432 w 2192"/>
                <a:gd name="T115" fmla="*/ 152 h 19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92"/>
                <a:gd name="T175" fmla="*/ 0 h 1918"/>
                <a:gd name="T176" fmla="*/ 2192 w 2192"/>
                <a:gd name="T177" fmla="*/ 1918 h 19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92" h="1918">
                  <a:moveTo>
                    <a:pt x="1503" y="194"/>
                  </a:moveTo>
                  <a:lnTo>
                    <a:pt x="1520" y="195"/>
                  </a:lnTo>
                  <a:lnTo>
                    <a:pt x="1537" y="194"/>
                  </a:lnTo>
                  <a:lnTo>
                    <a:pt x="1552" y="188"/>
                  </a:lnTo>
                  <a:lnTo>
                    <a:pt x="1567" y="182"/>
                  </a:lnTo>
                  <a:lnTo>
                    <a:pt x="1580" y="171"/>
                  </a:lnTo>
                  <a:lnTo>
                    <a:pt x="1593" y="160"/>
                  </a:lnTo>
                  <a:lnTo>
                    <a:pt x="1605" y="147"/>
                  </a:lnTo>
                  <a:lnTo>
                    <a:pt x="1616" y="133"/>
                  </a:lnTo>
                  <a:lnTo>
                    <a:pt x="1626" y="116"/>
                  </a:lnTo>
                  <a:lnTo>
                    <a:pt x="1633" y="97"/>
                  </a:lnTo>
                  <a:lnTo>
                    <a:pt x="1639" y="79"/>
                  </a:lnTo>
                  <a:lnTo>
                    <a:pt x="1648" y="62"/>
                  </a:lnTo>
                  <a:lnTo>
                    <a:pt x="1660" y="87"/>
                  </a:lnTo>
                  <a:lnTo>
                    <a:pt x="1671" y="112"/>
                  </a:lnTo>
                  <a:lnTo>
                    <a:pt x="1683" y="139"/>
                  </a:lnTo>
                  <a:lnTo>
                    <a:pt x="1694" y="164"/>
                  </a:lnTo>
                  <a:lnTo>
                    <a:pt x="1706" y="191"/>
                  </a:lnTo>
                  <a:lnTo>
                    <a:pt x="1717" y="216"/>
                  </a:lnTo>
                  <a:lnTo>
                    <a:pt x="1728" y="243"/>
                  </a:lnTo>
                  <a:lnTo>
                    <a:pt x="1739" y="269"/>
                  </a:lnTo>
                  <a:lnTo>
                    <a:pt x="1749" y="299"/>
                  </a:lnTo>
                  <a:lnTo>
                    <a:pt x="1751" y="329"/>
                  </a:lnTo>
                  <a:lnTo>
                    <a:pt x="1749" y="359"/>
                  </a:lnTo>
                  <a:lnTo>
                    <a:pt x="1745" y="389"/>
                  </a:lnTo>
                  <a:lnTo>
                    <a:pt x="1739" y="418"/>
                  </a:lnTo>
                  <a:lnTo>
                    <a:pt x="1736" y="448"/>
                  </a:lnTo>
                  <a:lnTo>
                    <a:pt x="1735" y="478"/>
                  </a:lnTo>
                  <a:lnTo>
                    <a:pt x="1739" y="509"/>
                  </a:lnTo>
                  <a:lnTo>
                    <a:pt x="1745" y="532"/>
                  </a:lnTo>
                  <a:lnTo>
                    <a:pt x="1752" y="555"/>
                  </a:lnTo>
                  <a:lnTo>
                    <a:pt x="1760" y="578"/>
                  </a:lnTo>
                  <a:lnTo>
                    <a:pt x="1769" y="598"/>
                  </a:lnTo>
                  <a:lnTo>
                    <a:pt x="1781" y="619"/>
                  </a:lnTo>
                  <a:lnTo>
                    <a:pt x="1795" y="639"/>
                  </a:lnTo>
                  <a:lnTo>
                    <a:pt x="1811" y="658"/>
                  </a:lnTo>
                  <a:lnTo>
                    <a:pt x="1829" y="676"/>
                  </a:lnTo>
                  <a:lnTo>
                    <a:pt x="1842" y="687"/>
                  </a:lnTo>
                  <a:lnTo>
                    <a:pt x="1856" y="698"/>
                  </a:lnTo>
                  <a:lnTo>
                    <a:pt x="1871" y="709"/>
                  </a:lnTo>
                  <a:lnTo>
                    <a:pt x="1886" y="719"/>
                  </a:lnTo>
                  <a:lnTo>
                    <a:pt x="1901" y="731"/>
                  </a:lnTo>
                  <a:lnTo>
                    <a:pt x="1916" y="741"/>
                  </a:lnTo>
                  <a:lnTo>
                    <a:pt x="1931" y="753"/>
                  </a:lnTo>
                  <a:lnTo>
                    <a:pt x="1944" y="764"/>
                  </a:lnTo>
                  <a:lnTo>
                    <a:pt x="1958" y="776"/>
                  </a:lnTo>
                  <a:lnTo>
                    <a:pt x="1972" y="789"/>
                  </a:lnTo>
                  <a:lnTo>
                    <a:pt x="1984" y="801"/>
                  </a:lnTo>
                  <a:lnTo>
                    <a:pt x="1995" y="815"/>
                  </a:lnTo>
                  <a:lnTo>
                    <a:pt x="2005" y="829"/>
                  </a:lnTo>
                  <a:lnTo>
                    <a:pt x="2013" y="844"/>
                  </a:lnTo>
                  <a:lnTo>
                    <a:pt x="2020" y="859"/>
                  </a:lnTo>
                  <a:lnTo>
                    <a:pt x="2026" y="876"/>
                  </a:lnTo>
                  <a:lnTo>
                    <a:pt x="2030" y="911"/>
                  </a:lnTo>
                  <a:lnTo>
                    <a:pt x="2023" y="942"/>
                  </a:lnTo>
                  <a:lnTo>
                    <a:pt x="2008" y="971"/>
                  </a:lnTo>
                  <a:lnTo>
                    <a:pt x="1986" y="997"/>
                  </a:lnTo>
                  <a:lnTo>
                    <a:pt x="1962" y="1022"/>
                  </a:lnTo>
                  <a:lnTo>
                    <a:pt x="1935" y="1048"/>
                  </a:lnTo>
                  <a:lnTo>
                    <a:pt x="1909" y="1073"/>
                  </a:lnTo>
                  <a:lnTo>
                    <a:pt x="1886" y="1100"/>
                  </a:lnTo>
                  <a:lnTo>
                    <a:pt x="1872" y="1116"/>
                  </a:lnTo>
                  <a:lnTo>
                    <a:pt x="1857" y="1131"/>
                  </a:lnTo>
                  <a:lnTo>
                    <a:pt x="1841" y="1144"/>
                  </a:lnTo>
                  <a:lnTo>
                    <a:pt x="1825" y="1156"/>
                  </a:lnTo>
                  <a:lnTo>
                    <a:pt x="1807" y="1167"/>
                  </a:lnTo>
                  <a:lnTo>
                    <a:pt x="1789" y="1177"/>
                  </a:lnTo>
                  <a:lnTo>
                    <a:pt x="1770" y="1185"/>
                  </a:lnTo>
                  <a:lnTo>
                    <a:pt x="1752" y="1192"/>
                  </a:lnTo>
                  <a:lnTo>
                    <a:pt x="1747" y="1214"/>
                  </a:lnTo>
                  <a:lnTo>
                    <a:pt x="1739" y="1234"/>
                  </a:lnTo>
                  <a:lnTo>
                    <a:pt x="1736" y="1256"/>
                  </a:lnTo>
                  <a:lnTo>
                    <a:pt x="1745" y="1278"/>
                  </a:lnTo>
                  <a:lnTo>
                    <a:pt x="1749" y="1284"/>
                  </a:lnTo>
                  <a:lnTo>
                    <a:pt x="1752" y="1290"/>
                  </a:lnTo>
                  <a:lnTo>
                    <a:pt x="1757" y="1295"/>
                  </a:lnTo>
                  <a:lnTo>
                    <a:pt x="1760" y="1302"/>
                  </a:lnTo>
                  <a:lnTo>
                    <a:pt x="1765" y="1308"/>
                  </a:lnTo>
                  <a:lnTo>
                    <a:pt x="1769" y="1313"/>
                  </a:lnTo>
                  <a:lnTo>
                    <a:pt x="1774" y="1316"/>
                  </a:lnTo>
                  <a:lnTo>
                    <a:pt x="1781" y="1317"/>
                  </a:lnTo>
                  <a:lnTo>
                    <a:pt x="1799" y="1320"/>
                  </a:lnTo>
                  <a:lnTo>
                    <a:pt x="1818" y="1323"/>
                  </a:lnTo>
                  <a:lnTo>
                    <a:pt x="1836" y="1328"/>
                  </a:lnTo>
                  <a:lnTo>
                    <a:pt x="1853" y="1335"/>
                  </a:lnTo>
                  <a:lnTo>
                    <a:pt x="1869" y="1341"/>
                  </a:lnTo>
                  <a:lnTo>
                    <a:pt x="1886" y="1348"/>
                  </a:lnTo>
                  <a:lnTo>
                    <a:pt x="1902" y="1358"/>
                  </a:lnTo>
                  <a:lnTo>
                    <a:pt x="1917" y="1367"/>
                  </a:lnTo>
                  <a:lnTo>
                    <a:pt x="1932" y="1377"/>
                  </a:lnTo>
                  <a:lnTo>
                    <a:pt x="1947" y="1389"/>
                  </a:lnTo>
                  <a:lnTo>
                    <a:pt x="1962" y="1400"/>
                  </a:lnTo>
                  <a:lnTo>
                    <a:pt x="1977" y="1413"/>
                  </a:lnTo>
                  <a:lnTo>
                    <a:pt x="1990" y="1424"/>
                  </a:lnTo>
                  <a:lnTo>
                    <a:pt x="2005" y="1438"/>
                  </a:lnTo>
                  <a:lnTo>
                    <a:pt x="2019" y="1451"/>
                  </a:lnTo>
                  <a:lnTo>
                    <a:pt x="2034" y="1465"/>
                  </a:lnTo>
                  <a:lnTo>
                    <a:pt x="2050" y="1477"/>
                  </a:lnTo>
                  <a:lnTo>
                    <a:pt x="2068" y="1487"/>
                  </a:lnTo>
                  <a:lnTo>
                    <a:pt x="2087" y="1493"/>
                  </a:lnTo>
                  <a:lnTo>
                    <a:pt x="2108" y="1498"/>
                  </a:lnTo>
                  <a:lnTo>
                    <a:pt x="2129" y="1500"/>
                  </a:lnTo>
                  <a:lnTo>
                    <a:pt x="2151" y="1500"/>
                  </a:lnTo>
                  <a:lnTo>
                    <a:pt x="2171" y="1497"/>
                  </a:lnTo>
                  <a:lnTo>
                    <a:pt x="2192" y="1492"/>
                  </a:lnTo>
                  <a:lnTo>
                    <a:pt x="2168" y="1506"/>
                  </a:lnTo>
                  <a:lnTo>
                    <a:pt x="2142" y="1520"/>
                  </a:lnTo>
                  <a:lnTo>
                    <a:pt x="2115" y="1531"/>
                  </a:lnTo>
                  <a:lnTo>
                    <a:pt x="2087" y="1543"/>
                  </a:lnTo>
                  <a:lnTo>
                    <a:pt x="2058" y="1553"/>
                  </a:lnTo>
                  <a:lnTo>
                    <a:pt x="2028" y="1561"/>
                  </a:lnTo>
                  <a:lnTo>
                    <a:pt x="1998" y="1568"/>
                  </a:lnTo>
                  <a:lnTo>
                    <a:pt x="1967" y="1573"/>
                  </a:lnTo>
                  <a:lnTo>
                    <a:pt x="1937" y="1576"/>
                  </a:lnTo>
                  <a:lnTo>
                    <a:pt x="1906" y="1576"/>
                  </a:lnTo>
                  <a:lnTo>
                    <a:pt x="1876" y="1575"/>
                  </a:lnTo>
                  <a:lnTo>
                    <a:pt x="1846" y="1572"/>
                  </a:lnTo>
                  <a:lnTo>
                    <a:pt x="1816" y="1565"/>
                  </a:lnTo>
                  <a:lnTo>
                    <a:pt x="1789" y="1556"/>
                  </a:lnTo>
                  <a:lnTo>
                    <a:pt x="1761" y="1544"/>
                  </a:lnTo>
                  <a:lnTo>
                    <a:pt x="1735" y="1529"/>
                  </a:lnTo>
                  <a:lnTo>
                    <a:pt x="1727" y="1523"/>
                  </a:lnTo>
                  <a:lnTo>
                    <a:pt x="1719" y="1518"/>
                  </a:lnTo>
                  <a:lnTo>
                    <a:pt x="1711" y="1512"/>
                  </a:lnTo>
                  <a:lnTo>
                    <a:pt x="1704" y="1504"/>
                  </a:lnTo>
                  <a:lnTo>
                    <a:pt x="1696" y="1519"/>
                  </a:lnTo>
                  <a:lnTo>
                    <a:pt x="1686" y="1534"/>
                  </a:lnTo>
                  <a:lnTo>
                    <a:pt x="1676" y="1548"/>
                  </a:lnTo>
                  <a:lnTo>
                    <a:pt x="1666" y="1561"/>
                  </a:lnTo>
                  <a:lnTo>
                    <a:pt x="1654" y="1575"/>
                  </a:lnTo>
                  <a:lnTo>
                    <a:pt x="1643" y="1590"/>
                  </a:lnTo>
                  <a:lnTo>
                    <a:pt x="1631" y="1604"/>
                  </a:lnTo>
                  <a:lnTo>
                    <a:pt x="1620" y="1619"/>
                  </a:lnTo>
                  <a:lnTo>
                    <a:pt x="1613" y="1643"/>
                  </a:lnTo>
                  <a:lnTo>
                    <a:pt x="1615" y="1671"/>
                  </a:lnTo>
                  <a:lnTo>
                    <a:pt x="1615" y="1698"/>
                  </a:lnTo>
                  <a:lnTo>
                    <a:pt x="1602" y="1719"/>
                  </a:lnTo>
                  <a:lnTo>
                    <a:pt x="1591" y="1727"/>
                  </a:lnTo>
                  <a:lnTo>
                    <a:pt x="1579" y="1736"/>
                  </a:lnTo>
                  <a:lnTo>
                    <a:pt x="1569" y="1745"/>
                  </a:lnTo>
                  <a:lnTo>
                    <a:pt x="1558" y="1754"/>
                  </a:lnTo>
                  <a:lnTo>
                    <a:pt x="1548" y="1764"/>
                  </a:lnTo>
                  <a:lnTo>
                    <a:pt x="1539" y="1776"/>
                  </a:lnTo>
                  <a:lnTo>
                    <a:pt x="1532" y="1787"/>
                  </a:lnTo>
                  <a:lnTo>
                    <a:pt x="1525" y="1800"/>
                  </a:lnTo>
                  <a:lnTo>
                    <a:pt x="1515" y="1816"/>
                  </a:lnTo>
                  <a:lnTo>
                    <a:pt x="1500" y="1826"/>
                  </a:lnTo>
                  <a:lnTo>
                    <a:pt x="1482" y="1831"/>
                  </a:lnTo>
                  <a:lnTo>
                    <a:pt x="1464" y="1832"/>
                  </a:lnTo>
                  <a:lnTo>
                    <a:pt x="1444" y="1833"/>
                  </a:lnTo>
                  <a:lnTo>
                    <a:pt x="1425" y="1834"/>
                  </a:lnTo>
                  <a:lnTo>
                    <a:pt x="1406" y="1837"/>
                  </a:lnTo>
                  <a:lnTo>
                    <a:pt x="1390" y="1845"/>
                  </a:lnTo>
                  <a:lnTo>
                    <a:pt x="1371" y="1860"/>
                  </a:lnTo>
                  <a:lnTo>
                    <a:pt x="1351" y="1875"/>
                  </a:lnTo>
                  <a:lnTo>
                    <a:pt x="1332" y="1889"/>
                  </a:lnTo>
                  <a:lnTo>
                    <a:pt x="1312" y="1900"/>
                  </a:lnTo>
                  <a:lnTo>
                    <a:pt x="1291" y="1910"/>
                  </a:lnTo>
                  <a:lnTo>
                    <a:pt x="1268" y="1916"/>
                  </a:lnTo>
                  <a:lnTo>
                    <a:pt x="1245" y="1918"/>
                  </a:lnTo>
                  <a:lnTo>
                    <a:pt x="1220" y="1915"/>
                  </a:lnTo>
                  <a:lnTo>
                    <a:pt x="1196" y="1907"/>
                  </a:lnTo>
                  <a:lnTo>
                    <a:pt x="1174" y="1895"/>
                  </a:lnTo>
                  <a:lnTo>
                    <a:pt x="1152" y="1882"/>
                  </a:lnTo>
                  <a:lnTo>
                    <a:pt x="1132" y="1864"/>
                  </a:lnTo>
                  <a:lnTo>
                    <a:pt x="1113" y="1847"/>
                  </a:lnTo>
                  <a:lnTo>
                    <a:pt x="1092" y="1830"/>
                  </a:lnTo>
                  <a:lnTo>
                    <a:pt x="1072" y="1813"/>
                  </a:lnTo>
                  <a:lnTo>
                    <a:pt x="1051" y="1798"/>
                  </a:lnTo>
                  <a:lnTo>
                    <a:pt x="1039" y="1792"/>
                  </a:lnTo>
                  <a:lnTo>
                    <a:pt x="1026" y="1791"/>
                  </a:lnTo>
                  <a:lnTo>
                    <a:pt x="1012" y="1791"/>
                  </a:lnTo>
                  <a:lnTo>
                    <a:pt x="999" y="1793"/>
                  </a:lnTo>
                  <a:lnTo>
                    <a:pt x="985" y="1794"/>
                  </a:lnTo>
                  <a:lnTo>
                    <a:pt x="971" y="1795"/>
                  </a:lnTo>
                  <a:lnTo>
                    <a:pt x="957" y="1795"/>
                  </a:lnTo>
                  <a:lnTo>
                    <a:pt x="943" y="1792"/>
                  </a:lnTo>
                  <a:lnTo>
                    <a:pt x="925" y="1784"/>
                  </a:lnTo>
                  <a:lnTo>
                    <a:pt x="908" y="1775"/>
                  </a:lnTo>
                  <a:lnTo>
                    <a:pt x="890" y="1763"/>
                  </a:lnTo>
                  <a:lnTo>
                    <a:pt x="875" y="1749"/>
                  </a:lnTo>
                  <a:lnTo>
                    <a:pt x="860" y="1734"/>
                  </a:lnTo>
                  <a:lnTo>
                    <a:pt x="849" y="1718"/>
                  </a:lnTo>
                  <a:lnTo>
                    <a:pt x="837" y="1701"/>
                  </a:lnTo>
                  <a:lnTo>
                    <a:pt x="829" y="1684"/>
                  </a:lnTo>
                  <a:lnTo>
                    <a:pt x="821" y="1669"/>
                  </a:lnTo>
                  <a:lnTo>
                    <a:pt x="810" y="1656"/>
                  </a:lnTo>
                  <a:lnTo>
                    <a:pt x="797" y="1647"/>
                  </a:lnTo>
                  <a:lnTo>
                    <a:pt x="782" y="1641"/>
                  </a:lnTo>
                  <a:lnTo>
                    <a:pt x="766" y="1636"/>
                  </a:lnTo>
                  <a:lnTo>
                    <a:pt x="749" y="1633"/>
                  </a:lnTo>
                  <a:lnTo>
                    <a:pt x="733" y="1629"/>
                  </a:lnTo>
                  <a:lnTo>
                    <a:pt x="715" y="1627"/>
                  </a:lnTo>
                  <a:lnTo>
                    <a:pt x="693" y="1620"/>
                  </a:lnTo>
                  <a:lnTo>
                    <a:pt x="673" y="1607"/>
                  </a:lnTo>
                  <a:lnTo>
                    <a:pt x="655" y="1591"/>
                  </a:lnTo>
                  <a:lnTo>
                    <a:pt x="637" y="1574"/>
                  </a:lnTo>
                  <a:lnTo>
                    <a:pt x="619" y="1558"/>
                  </a:lnTo>
                  <a:lnTo>
                    <a:pt x="599" y="1543"/>
                  </a:lnTo>
                  <a:lnTo>
                    <a:pt x="577" y="1534"/>
                  </a:lnTo>
                  <a:lnTo>
                    <a:pt x="552" y="1531"/>
                  </a:lnTo>
                  <a:lnTo>
                    <a:pt x="545" y="1531"/>
                  </a:lnTo>
                  <a:lnTo>
                    <a:pt x="538" y="1530"/>
                  </a:lnTo>
                  <a:lnTo>
                    <a:pt x="531" y="1529"/>
                  </a:lnTo>
                  <a:lnTo>
                    <a:pt x="525" y="1526"/>
                  </a:lnTo>
                  <a:lnTo>
                    <a:pt x="519" y="1522"/>
                  </a:lnTo>
                  <a:lnTo>
                    <a:pt x="514" y="1518"/>
                  </a:lnTo>
                  <a:lnTo>
                    <a:pt x="509" y="1512"/>
                  </a:lnTo>
                  <a:lnTo>
                    <a:pt x="505" y="1505"/>
                  </a:lnTo>
                  <a:lnTo>
                    <a:pt x="496" y="1481"/>
                  </a:lnTo>
                  <a:lnTo>
                    <a:pt x="498" y="1455"/>
                  </a:lnTo>
                  <a:lnTo>
                    <a:pt x="505" y="1430"/>
                  </a:lnTo>
                  <a:lnTo>
                    <a:pt x="516" y="1408"/>
                  </a:lnTo>
                  <a:lnTo>
                    <a:pt x="522" y="1401"/>
                  </a:lnTo>
                  <a:lnTo>
                    <a:pt x="528" y="1394"/>
                  </a:lnTo>
                  <a:lnTo>
                    <a:pt x="533" y="1389"/>
                  </a:lnTo>
                  <a:lnTo>
                    <a:pt x="540" y="1383"/>
                  </a:lnTo>
                  <a:lnTo>
                    <a:pt x="547" y="1378"/>
                  </a:lnTo>
                  <a:lnTo>
                    <a:pt x="554" y="1373"/>
                  </a:lnTo>
                  <a:lnTo>
                    <a:pt x="561" y="1369"/>
                  </a:lnTo>
                  <a:lnTo>
                    <a:pt x="569" y="1366"/>
                  </a:lnTo>
                  <a:lnTo>
                    <a:pt x="572" y="1354"/>
                  </a:lnTo>
                  <a:lnTo>
                    <a:pt x="572" y="1341"/>
                  </a:lnTo>
                  <a:lnTo>
                    <a:pt x="572" y="1329"/>
                  </a:lnTo>
                  <a:lnTo>
                    <a:pt x="572" y="1316"/>
                  </a:lnTo>
                  <a:lnTo>
                    <a:pt x="562" y="1316"/>
                  </a:lnTo>
                  <a:lnTo>
                    <a:pt x="552" y="1318"/>
                  </a:lnTo>
                  <a:lnTo>
                    <a:pt x="543" y="1320"/>
                  </a:lnTo>
                  <a:lnTo>
                    <a:pt x="532" y="1322"/>
                  </a:lnTo>
                  <a:lnTo>
                    <a:pt x="522" y="1324"/>
                  </a:lnTo>
                  <a:lnTo>
                    <a:pt x="511" y="1326"/>
                  </a:lnTo>
                  <a:lnTo>
                    <a:pt x="501" y="1328"/>
                  </a:lnTo>
                  <a:lnTo>
                    <a:pt x="491" y="1329"/>
                  </a:lnTo>
                  <a:lnTo>
                    <a:pt x="470" y="1329"/>
                  </a:lnTo>
                  <a:lnTo>
                    <a:pt x="449" y="1329"/>
                  </a:lnTo>
                  <a:lnTo>
                    <a:pt x="430" y="1328"/>
                  </a:lnTo>
                  <a:lnTo>
                    <a:pt x="410" y="1325"/>
                  </a:lnTo>
                  <a:lnTo>
                    <a:pt x="392" y="1322"/>
                  </a:lnTo>
                  <a:lnTo>
                    <a:pt x="372" y="1317"/>
                  </a:lnTo>
                  <a:lnTo>
                    <a:pt x="355" y="1311"/>
                  </a:lnTo>
                  <a:lnTo>
                    <a:pt x="336" y="1305"/>
                  </a:lnTo>
                  <a:lnTo>
                    <a:pt x="319" y="1296"/>
                  </a:lnTo>
                  <a:lnTo>
                    <a:pt x="303" y="1288"/>
                  </a:lnTo>
                  <a:lnTo>
                    <a:pt x="287" y="1278"/>
                  </a:lnTo>
                  <a:lnTo>
                    <a:pt x="271" y="1268"/>
                  </a:lnTo>
                  <a:lnTo>
                    <a:pt x="255" y="1255"/>
                  </a:lnTo>
                  <a:lnTo>
                    <a:pt x="241" y="1242"/>
                  </a:lnTo>
                  <a:lnTo>
                    <a:pt x="226" y="1229"/>
                  </a:lnTo>
                  <a:lnTo>
                    <a:pt x="212" y="1214"/>
                  </a:lnTo>
                  <a:lnTo>
                    <a:pt x="196" y="1194"/>
                  </a:lnTo>
                  <a:lnTo>
                    <a:pt x="181" y="1172"/>
                  </a:lnTo>
                  <a:lnTo>
                    <a:pt x="166" y="1150"/>
                  </a:lnTo>
                  <a:lnTo>
                    <a:pt x="150" y="1129"/>
                  </a:lnTo>
                  <a:lnTo>
                    <a:pt x="131" y="1110"/>
                  </a:lnTo>
                  <a:lnTo>
                    <a:pt x="113" y="1093"/>
                  </a:lnTo>
                  <a:lnTo>
                    <a:pt x="91" y="1079"/>
                  </a:lnTo>
                  <a:lnTo>
                    <a:pt x="67" y="1071"/>
                  </a:lnTo>
                  <a:lnTo>
                    <a:pt x="59" y="1070"/>
                  </a:lnTo>
                  <a:lnTo>
                    <a:pt x="50" y="1067"/>
                  </a:lnTo>
                  <a:lnTo>
                    <a:pt x="41" y="1066"/>
                  </a:lnTo>
                  <a:lnTo>
                    <a:pt x="33" y="1064"/>
                  </a:lnTo>
                  <a:lnTo>
                    <a:pt x="24" y="1062"/>
                  </a:lnTo>
                  <a:lnTo>
                    <a:pt x="16" y="1059"/>
                  </a:lnTo>
                  <a:lnTo>
                    <a:pt x="8" y="1057"/>
                  </a:lnTo>
                  <a:lnTo>
                    <a:pt x="0" y="1053"/>
                  </a:lnTo>
                  <a:lnTo>
                    <a:pt x="10" y="1036"/>
                  </a:lnTo>
                  <a:lnTo>
                    <a:pt x="24" y="1020"/>
                  </a:lnTo>
                  <a:lnTo>
                    <a:pt x="39" y="1006"/>
                  </a:lnTo>
                  <a:lnTo>
                    <a:pt x="55" y="992"/>
                  </a:lnTo>
                  <a:lnTo>
                    <a:pt x="73" y="979"/>
                  </a:lnTo>
                  <a:lnTo>
                    <a:pt x="90" y="966"/>
                  </a:lnTo>
                  <a:lnTo>
                    <a:pt x="106" y="952"/>
                  </a:lnTo>
                  <a:lnTo>
                    <a:pt x="121" y="937"/>
                  </a:lnTo>
                  <a:lnTo>
                    <a:pt x="137" y="918"/>
                  </a:lnTo>
                  <a:lnTo>
                    <a:pt x="153" y="898"/>
                  </a:lnTo>
                  <a:lnTo>
                    <a:pt x="167" y="878"/>
                  </a:lnTo>
                  <a:lnTo>
                    <a:pt x="180" y="858"/>
                  </a:lnTo>
                  <a:lnTo>
                    <a:pt x="192" y="837"/>
                  </a:lnTo>
                  <a:lnTo>
                    <a:pt x="204" y="815"/>
                  </a:lnTo>
                  <a:lnTo>
                    <a:pt x="215" y="793"/>
                  </a:lnTo>
                  <a:lnTo>
                    <a:pt x="226" y="771"/>
                  </a:lnTo>
                  <a:lnTo>
                    <a:pt x="236" y="749"/>
                  </a:lnTo>
                  <a:lnTo>
                    <a:pt x="246" y="727"/>
                  </a:lnTo>
                  <a:lnTo>
                    <a:pt x="256" y="706"/>
                  </a:lnTo>
                  <a:lnTo>
                    <a:pt x="266" y="684"/>
                  </a:lnTo>
                  <a:lnTo>
                    <a:pt x="278" y="662"/>
                  </a:lnTo>
                  <a:lnTo>
                    <a:pt x="288" y="640"/>
                  </a:lnTo>
                  <a:lnTo>
                    <a:pt x="299" y="618"/>
                  </a:lnTo>
                  <a:lnTo>
                    <a:pt x="312" y="597"/>
                  </a:lnTo>
                  <a:lnTo>
                    <a:pt x="326" y="574"/>
                  </a:lnTo>
                  <a:lnTo>
                    <a:pt x="340" y="552"/>
                  </a:lnTo>
                  <a:lnTo>
                    <a:pt x="355" y="529"/>
                  </a:lnTo>
                  <a:lnTo>
                    <a:pt x="370" y="507"/>
                  </a:lnTo>
                  <a:lnTo>
                    <a:pt x="385" y="486"/>
                  </a:lnTo>
                  <a:lnTo>
                    <a:pt x="400" y="463"/>
                  </a:lnTo>
                  <a:lnTo>
                    <a:pt x="416" y="441"/>
                  </a:lnTo>
                  <a:lnTo>
                    <a:pt x="432" y="419"/>
                  </a:lnTo>
                  <a:lnTo>
                    <a:pt x="449" y="398"/>
                  </a:lnTo>
                  <a:lnTo>
                    <a:pt x="467" y="377"/>
                  </a:lnTo>
                  <a:lnTo>
                    <a:pt x="485" y="357"/>
                  </a:lnTo>
                  <a:lnTo>
                    <a:pt x="503" y="336"/>
                  </a:lnTo>
                  <a:lnTo>
                    <a:pt x="523" y="316"/>
                  </a:lnTo>
                  <a:lnTo>
                    <a:pt x="544" y="298"/>
                  </a:lnTo>
                  <a:lnTo>
                    <a:pt x="564" y="278"/>
                  </a:lnTo>
                  <a:lnTo>
                    <a:pt x="586" y="261"/>
                  </a:lnTo>
                  <a:lnTo>
                    <a:pt x="606" y="247"/>
                  </a:lnTo>
                  <a:lnTo>
                    <a:pt x="627" y="233"/>
                  </a:lnTo>
                  <a:lnTo>
                    <a:pt x="647" y="222"/>
                  </a:lnTo>
                  <a:lnTo>
                    <a:pt x="669" y="211"/>
                  </a:lnTo>
                  <a:lnTo>
                    <a:pt x="691" y="202"/>
                  </a:lnTo>
                  <a:lnTo>
                    <a:pt x="713" y="194"/>
                  </a:lnTo>
                  <a:lnTo>
                    <a:pt x="736" y="187"/>
                  </a:lnTo>
                  <a:lnTo>
                    <a:pt x="760" y="180"/>
                  </a:lnTo>
                  <a:lnTo>
                    <a:pt x="783" y="175"/>
                  </a:lnTo>
                  <a:lnTo>
                    <a:pt x="807" y="170"/>
                  </a:lnTo>
                  <a:lnTo>
                    <a:pt x="832" y="164"/>
                  </a:lnTo>
                  <a:lnTo>
                    <a:pt x="856" y="161"/>
                  </a:lnTo>
                  <a:lnTo>
                    <a:pt x="881" y="156"/>
                  </a:lnTo>
                  <a:lnTo>
                    <a:pt x="905" y="152"/>
                  </a:lnTo>
                  <a:lnTo>
                    <a:pt x="931" y="148"/>
                  </a:lnTo>
                  <a:lnTo>
                    <a:pt x="955" y="144"/>
                  </a:lnTo>
                  <a:lnTo>
                    <a:pt x="978" y="138"/>
                  </a:lnTo>
                  <a:lnTo>
                    <a:pt x="999" y="129"/>
                  </a:lnTo>
                  <a:lnTo>
                    <a:pt x="1021" y="118"/>
                  </a:lnTo>
                  <a:lnTo>
                    <a:pt x="1041" y="105"/>
                  </a:lnTo>
                  <a:lnTo>
                    <a:pt x="1061" y="91"/>
                  </a:lnTo>
                  <a:lnTo>
                    <a:pt x="1082" y="76"/>
                  </a:lnTo>
                  <a:lnTo>
                    <a:pt x="1101" y="61"/>
                  </a:lnTo>
                  <a:lnTo>
                    <a:pt x="1122" y="47"/>
                  </a:lnTo>
                  <a:lnTo>
                    <a:pt x="1143" y="33"/>
                  </a:lnTo>
                  <a:lnTo>
                    <a:pt x="1163" y="21"/>
                  </a:lnTo>
                  <a:lnTo>
                    <a:pt x="1184" y="11"/>
                  </a:lnTo>
                  <a:lnTo>
                    <a:pt x="1206" y="4"/>
                  </a:lnTo>
                  <a:lnTo>
                    <a:pt x="1228" y="0"/>
                  </a:lnTo>
                  <a:lnTo>
                    <a:pt x="1252" y="0"/>
                  </a:lnTo>
                  <a:lnTo>
                    <a:pt x="1276" y="4"/>
                  </a:lnTo>
                  <a:lnTo>
                    <a:pt x="1302" y="13"/>
                  </a:lnTo>
                  <a:lnTo>
                    <a:pt x="1317" y="21"/>
                  </a:lnTo>
                  <a:lnTo>
                    <a:pt x="1330" y="32"/>
                  </a:lnTo>
                  <a:lnTo>
                    <a:pt x="1344" y="43"/>
                  </a:lnTo>
                  <a:lnTo>
                    <a:pt x="1356" y="56"/>
                  </a:lnTo>
                  <a:lnTo>
                    <a:pt x="1367" y="69"/>
                  </a:lnTo>
                  <a:lnTo>
                    <a:pt x="1379" y="82"/>
                  </a:lnTo>
                  <a:lnTo>
                    <a:pt x="1389" y="97"/>
                  </a:lnTo>
                  <a:lnTo>
                    <a:pt x="1400" y="111"/>
                  </a:lnTo>
                  <a:lnTo>
                    <a:pt x="1410" y="125"/>
                  </a:lnTo>
                  <a:lnTo>
                    <a:pt x="1421" y="139"/>
                  </a:lnTo>
                  <a:lnTo>
                    <a:pt x="1432" y="152"/>
                  </a:lnTo>
                  <a:lnTo>
                    <a:pt x="1444" y="163"/>
                  </a:lnTo>
                  <a:lnTo>
                    <a:pt x="1457" y="173"/>
                  </a:lnTo>
                  <a:lnTo>
                    <a:pt x="1471" y="183"/>
                  </a:lnTo>
                  <a:lnTo>
                    <a:pt x="1486" y="190"/>
                  </a:lnTo>
                  <a:lnTo>
                    <a:pt x="1503" y="194"/>
                  </a:lnTo>
                  <a:close/>
                </a:path>
              </a:pathLst>
            </a:custGeom>
            <a:solidFill>
              <a:srgbClr val="000000"/>
            </a:solidFill>
            <a:ln w="9525">
              <a:noFill/>
              <a:round/>
              <a:headEnd/>
              <a:tailEnd/>
            </a:ln>
          </p:spPr>
          <p:txBody>
            <a:bodyPr/>
            <a:lstStyle/>
            <a:p>
              <a:endParaRPr lang="en-US"/>
            </a:p>
          </p:txBody>
        </p:sp>
        <p:sp>
          <p:nvSpPr>
            <p:cNvPr id="134184" name="Freeform 31"/>
            <p:cNvSpPr>
              <a:spLocks/>
            </p:cNvSpPr>
            <p:nvPr/>
          </p:nvSpPr>
          <p:spPr bwMode="auto">
            <a:xfrm flipH="1">
              <a:off x="511" y="1095"/>
              <a:ext cx="1351" cy="862"/>
            </a:xfrm>
            <a:custGeom>
              <a:avLst/>
              <a:gdLst>
                <a:gd name="T0" fmla="*/ 1318 w 1606"/>
                <a:gd name="T1" fmla="*/ 114 h 1025"/>
                <a:gd name="T2" fmla="*/ 1377 w 1606"/>
                <a:gd name="T3" fmla="*/ 212 h 1025"/>
                <a:gd name="T4" fmla="*/ 1463 w 1606"/>
                <a:gd name="T5" fmla="*/ 239 h 1025"/>
                <a:gd name="T6" fmla="*/ 1539 w 1606"/>
                <a:gd name="T7" fmla="*/ 207 h 1025"/>
                <a:gd name="T8" fmla="*/ 1573 w 1606"/>
                <a:gd name="T9" fmla="*/ 173 h 1025"/>
                <a:gd name="T10" fmla="*/ 1588 w 1606"/>
                <a:gd name="T11" fmla="*/ 139 h 1025"/>
                <a:gd name="T12" fmla="*/ 1604 w 1606"/>
                <a:gd name="T13" fmla="*/ 205 h 1025"/>
                <a:gd name="T14" fmla="*/ 1564 w 1606"/>
                <a:gd name="T15" fmla="*/ 253 h 1025"/>
                <a:gd name="T16" fmla="*/ 1520 w 1606"/>
                <a:gd name="T17" fmla="*/ 280 h 1025"/>
                <a:gd name="T18" fmla="*/ 1472 w 1606"/>
                <a:gd name="T19" fmla="*/ 296 h 1025"/>
                <a:gd name="T20" fmla="*/ 1420 w 1606"/>
                <a:gd name="T21" fmla="*/ 299 h 1025"/>
                <a:gd name="T22" fmla="*/ 1341 w 1606"/>
                <a:gd name="T23" fmla="*/ 266 h 1025"/>
                <a:gd name="T24" fmla="*/ 1280 w 1606"/>
                <a:gd name="T25" fmla="*/ 184 h 1025"/>
                <a:gd name="T26" fmla="*/ 1222 w 1606"/>
                <a:gd name="T27" fmla="*/ 106 h 1025"/>
                <a:gd name="T28" fmla="*/ 1136 w 1606"/>
                <a:gd name="T29" fmla="*/ 85 h 1025"/>
                <a:gd name="T30" fmla="*/ 1064 w 1606"/>
                <a:gd name="T31" fmla="*/ 112 h 1025"/>
                <a:gd name="T32" fmla="*/ 1007 w 1606"/>
                <a:gd name="T33" fmla="*/ 133 h 1025"/>
                <a:gd name="T34" fmla="*/ 948 w 1606"/>
                <a:gd name="T35" fmla="*/ 153 h 1025"/>
                <a:gd name="T36" fmla="*/ 888 w 1606"/>
                <a:gd name="T37" fmla="*/ 169 h 1025"/>
                <a:gd name="T38" fmla="*/ 820 w 1606"/>
                <a:gd name="T39" fmla="*/ 184 h 1025"/>
                <a:gd name="T40" fmla="*/ 753 w 1606"/>
                <a:gd name="T41" fmla="*/ 204 h 1025"/>
                <a:gd name="T42" fmla="*/ 687 w 1606"/>
                <a:gd name="T43" fmla="*/ 230 h 1025"/>
                <a:gd name="T44" fmla="*/ 628 w 1606"/>
                <a:gd name="T45" fmla="*/ 269 h 1025"/>
                <a:gd name="T46" fmla="*/ 538 w 1606"/>
                <a:gd name="T47" fmla="*/ 363 h 1025"/>
                <a:gd name="T48" fmla="*/ 457 w 1606"/>
                <a:gd name="T49" fmla="*/ 480 h 1025"/>
                <a:gd name="T50" fmla="*/ 393 w 1606"/>
                <a:gd name="T51" fmla="*/ 606 h 1025"/>
                <a:gd name="T52" fmla="*/ 337 w 1606"/>
                <a:gd name="T53" fmla="*/ 735 h 1025"/>
                <a:gd name="T54" fmla="*/ 294 w 1606"/>
                <a:gd name="T55" fmla="*/ 826 h 1025"/>
                <a:gd name="T56" fmla="*/ 242 w 1606"/>
                <a:gd name="T57" fmla="*/ 902 h 1025"/>
                <a:gd name="T58" fmla="*/ 177 w 1606"/>
                <a:gd name="T59" fmla="*/ 967 h 1025"/>
                <a:gd name="T60" fmla="*/ 101 w 1606"/>
                <a:gd name="T61" fmla="*/ 1015 h 1025"/>
                <a:gd name="T62" fmla="*/ 50 w 1606"/>
                <a:gd name="T63" fmla="*/ 1023 h 1025"/>
                <a:gd name="T64" fmla="*/ 10 w 1606"/>
                <a:gd name="T65" fmla="*/ 1005 h 1025"/>
                <a:gd name="T66" fmla="*/ 67 w 1606"/>
                <a:gd name="T67" fmla="*/ 944 h 1025"/>
                <a:gd name="T68" fmla="*/ 138 w 1606"/>
                <a:gd name="T69" fmla="*/ 854 h 1025"/>
                <a:gd name="T70" fmla="*/ 198 w 1606"/>
                <a:gd name="T71" fmla="*/ 755 h 1025"/>
                <a:gd name="T72" fmla="*/ 251 w 1606"/>
                <a:gd name="T73" fmla="*/ 655 h 1025"/>
                <a:gd name="T74" fmla="*/ 295 w 1606"/>
                <a:gd name="T75" fmla="*/ 576 h 1025"/>
                <a:gd name="T76" fmla="*/ 337 w 1606"/>
                <a:gd name="T77" fmla="*/ 505 h 1025"/>
                <a:gd name="T78" fmla="*/ 387 w 1606"/>
                <a:gd name="T79" fmla="*/ 425 h 1025"/>
                <a:gd name="T80" fmla="*/ 447 w 1606"/>
                <a:gd name="T81" fmla="*/ 343 h 1025"/>
                <a:gd name="T82" fmla="*/ 518 w 1606"/>
                <a:gd name="T83" fmla="*/ 268 h 1025"/>
                <a:gd name="T84" fmla="*/ 600 w 1606"/>
                <a:gd name="T85" fmla="*/ 211 h 1025"/>
                <a:gd name="T86" fmla="*/ 672 w 1606"/>
                <a:gd name="T87" fmla="*/ 179 h 1025"/>
                <a:gd name="T88" fmla="*/ 743 w 1606"/>
                <a:gd name="T89" fmla="*/ 161 h 1025"/>
                <a:gd name="T90" fmla="*/ 815 w 1606"/>
                <a:gd name="T91" fmla="*/ 150 h 1025"/>
                <a:gd name="T92" fmla="*/ 891 w 1606"/>
                <a:gd name="T93" fmla="*/ 139 h 1025"/>
                <a:gd name="T94" fmla="*/ 962 w 1606"/>
                <a:gd name="T95" fmla="*/ 121 h 1025"/>
                <a:gd name="T96" fmla="*/ 1025 w 1606"/>
                <a:gd name="T97" fmla="*/ 79 h 1025"/>
                <a:gd name="T98" fmla="*/ 1087 w 1606"/>
                <a:gd name="T99" fmla="*/ 35 h 1025"/>
                <a:gd name="T100" fmla="*/ 1155 w 1606"/>
                <a:gd name="T101" fmla="*/ 3 h 1025"/>
                <a:gd name="T102" fmla="*/ 1213 w 1606"/>
                <a:gd name="T103" fmla="*/ 6 h 1025"/>
                <a:gd name="T104" fmla="*/ 1258 w 1606"/>
                <a:gd name="T105" fmla="*/ 33 h 10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06"/>
                <a:gd name="T160" fmla="*/ 0 h 1025"/>
                <a:gd name="T161" fmla="*/ 1606 w 1606"/>
                <a:gd name="T162" fmla="*/ 1025 h 10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06" h="1025">
                  <a:moveTo>
                    <a:pt x="1267" y="41"/>
                  </a:moveTo>
                  <a:lnTo>
                    <a:pt x="1288" y="63"/>
                  </a:lnTo>
                  <a:lnTo>
                    <a:pt x="1304" y="87"/>
                  </a:lnTo>
                  <a:lnTo>
                    <a:pt x="1318" y="114"/>
                  </a:lnTo>
                  <a:lnTo>
                    <a:pt x="1330" y="140"/>
                  </a:lnTo>
                  <a:lnTo>
                    <a:pt x="1343" y="167"/>
                  </a:lnTo>
                  <a:lnTo>
                    <a:pt x="1358" y="191"/>
                  </a:lnTo>
                  <a:lnTo>
                    <a:pt x="1377" y="212"/>
                  </a:lnTo>
                  <a:lnTo>
                    <a:pt x="1403" y="229"/>
                  </a:lnTo>
                  <a:lnTo>
                    <a:pt x="1422" y="237"/>
                  </a:lnTo>
                  <a:lnTo>
                    <a:pt x="1442" y="241"/>
                  </a:lnTo>
                  <a:lnTo>
                    <a:pt x="1463" y="239"/>
                  </a:lnTo>
                  <a:lnTo>
                    <a:pt x="1483" y="236"/>
                  </a:lnTo>
                  <a:lnTo>
                    <a:pt x="1503" y="229"/>
                  </a:lnTo>
                  <a:lnTo>
                    <a:pt x="1521" y="219"/>
                  </a:lnTo>
                  <a:lnTo>
                    <a:pt x="1539" y="207"/>
                  </a:lnTo>
                  <a:lnTo>
                    <a:pt x="1555" y="193"/>
                  </a:lnTo>
                  <a:lnTo>
                    <a:pt x="1562" y="186"/>
                  </a:lnTo>
                  <a:lnTo>
                    <a:pt x="1567" y="179"/>
                  </a:lnTo>
                  <a:lnTo>
                    <a:pt x="1573" y="173"/>
                  </a:lnTo>
                  <a:lnTo>
                    <a:pt x="1578" y="164"/>
                  </a:lnTo>
                  <a:lnTo>
                    <a:pt x="1581" y="156"/>
                  </a:lnTo>
                  <a:lnTo>
                    <a:pt x="1585" y="148"/>
                  </a:lnTo>
                  <a:lnTo>
                    <a:pt x="1588" y="139"/>
                  </a:lnTo>
                  <a:lnTo>
                    <a:pt x="1591" y="131"/>
                  </a:lnTo>
                  <a:lnTo>
                    <a:pt x="1600" y="154"/>
                  </a:lnTo>
                  <a:lnTo>
                    <a:pt x="1606" y="179"/>
                  </a:lnTo>
                  <a:lnTo>
                    <a:pt x="1604" y="205"/>
                  </a:lnTo>
                  <a:lnTo>
                    <a:pt x="1593" y="227"/>
                  </a:lnTo>
                  <a:lnTo>
                    <a:pt x="1584" y="236"/>
                  </a:lnTo>
                  <a:lnTo>
                    <a:pt x="1574" y="245"/>
                  </a:lnTo>
                  <a:lnTo>
                    <a:pt x="1564" y="253"/>
                  </a:lnTo>
                  <a:lnTo>
                    <a:pt x="1554" y="261"/>
                  </a:lnTo>
                  <a:lnTo>
                    <a:pt x="1543" y="268"/>
                  </a:lnTo>
                  <a:lnTo>
                    <a:pt x="1532" y="274"/>
                  </a:lnTo>
                  <a:lnTo>
                    <a:pt x="1520" y="280"/>
                  </a:lnTo>
                  <a:lnTo>
                    <a:pt x="1509" y="285"/>
                  </a:lnTo>
                  <a:lnTo>
                    <a:pt x="1496" y="290"/>
                  </a:lnTo>
                  <a:lnTo>
                    <a:pt x="1485" y="293"/>
                  </a:lnTo>
                  <a:lnTo>
                    <a:pt x="1472" y="296"/>
                  </a:lnTo>
                  <a:lnTo>
                    <a:pt x="1459" y="298"/>
                  </a:lnTo>
                  <a:lnTo>
                    <a:pt x="1447" y="299"/>
                  </a:lnTo>
                  <a:lnTo>
                    <a:pt x="1433" y="300"/>
                  </a:lnTo>
                  <a:lnTo>
                    <a:pt x="1420" y="299"/>
                  </a:lnTo>
                  <a:lnTo>
                    <a:pt x="1406" y="298"/>
                  </a:lnTo>
                  <a:lnTo>
                    <a:pt x="1382" y="291"/>
                  </a:lnTo>
                  <a:lnTo>
                    <a:pt x="1360" y="281"/>
                  </a:lnTo>
                  <a:lnTo>
                    <a:pt x="1341" y="266"/>
                  </a:lnTo>
                  <a:lnTo>
                    <a:pt x="1323" y="247"/>
                  </a:lnTo>
                  <a:lnTo>
                    <a:pt x="1308" y="227"/>
                  </a:lnTo>
                  <a:lnTo>
                    <a:pt x="1293" y="206"/>
                  </a:lnTo>
                  <a:lnTo>
                    <a:pt x="1280" y="184"/>
                  </a:lnTo>
                  <a:lnTo>
                    <a:pt x="1266" y="161"/>
                  </a:lnTo>
                  <a:lnTo>
                    <a:pt x="1252" y="140"/>
                  </a:lnTo>
                  <a:lnTo>
                    <a:pt x="1237" y="122"/>
                  </a:lnTo>
                  <a:lnTo>
                    <a:pt x="1222" y="106"/>
                  </a:lnTo>
                  <a:lnTo>
                    <a:pt x="1204" y="93"/>
                  </a:lnTo>
                  <a:lnTo>
                    <a:pt x="1184" y="85"/>
                  </a:lnTo>
                  <a:lnTo>
                    <a:pt x="1162" y="82"/>
                  </a:lnTo>
                  <a:lnTo>
                    <a:pt x="1136" y="85"/>
                  </a:lnTo>
                  <a:lnTo>
                    <a:pt x="1107" y="94"/>
                  </a:lnTo>
                  <a:lnTo>
                    <a:pt x="1092" y="100"/>
                  </a:lnTo>
                  <a:lnTo>
                    <a:pt x="1078" y="106"/>
                  </a:lnTo>
                  <a:lnTo>
                    <a:pt x="1064" y="112"/>
                  </a:lnTo>
                  <a:lnTo>
                    <a:pt x="1049" y="117"/>
                  </a:lnTo>
                  <a:lnTo>
                    <a:pt x="1035" y="123"/>
                  </a:lnTo>
                  <a:lnTo>
                    <a:pt x="1020" y="129"/>
                  </a:lnTo>
                  <a:lnTo>
                    <a:pt x="1007" y="133"/>
                  </a:lnTo>
                  <a:lnTo>
                    <a:pt x="992" y="138"/>
                  </a:lnTo>
                  <a:lnTo>
                    <a:pt x="978" y="144"/>
                  </a:lnTo>
                  <a:lnTo>
                    <a:pt x="963" y="148"/>
                  </a:lnTo>
                  <a:lnTo>
                    <a:pt x="948" y="153"/>
                  </a:lnTo>
                  <a:lnTo>
                    <a:pt x="933" y="158"/>
                  </a:lnTo>
                  <a:lnTo>
                    <a:pt x="918" y="161"/>
                  </a:lnTo>
                  <a:lnTo>
                    <a:pt x="903" y="166"/>
                  </a:lnTo>
                  <a:lnTo>
                    <a:pt x="888" y="169"/>
                  </a:lnTo>
                  <a:lnTo>
                    <a:pt x="872" y="173"/>
                  </a:lnTo>
                  <a:lnTo>
                    <a:pt x="854" y="176"/>
                  </a:lnTo>
                  <a:lnTo>
                    <a:pt x="837" y="181"/>
                  </a:lnTo>
                  <a:lnTo>
                    <a:pt x="820" y="184"/>
                  </a:lnTo>
                  <a:lnTo>
                    <a:pt x="804" y="189"/>
                  </a:lnTo>
                  <a:lnTo>
                    <a:pt x="787" y="193"/>
                  </a:lnTo>
                  <a:lnTo>
                    <a:pt x="769" y="198"/>
                  </a:lnTo>
                  <a:lnTo>
                    <a:pt x="753" y="204"/>
                  </a:lnTo>
                  <a:lnTo>
                    <a:pt x="736" y="209"/>
                  </a:lnTo>
                  <a:lnTo>
                    <a:pt x="720" y="215"/>
                  </a:lnTo>
                  <a:lnTo>
                    <a:pt x="704" y="223"/>
                  </a:lnTo>
                  <a:lnTo>
                    <a:pt x="687" y="230"/>
                  </a:lnTo>
                  <a:lnTo>
                    <a:pt x="672" y="238"/>
                  </a:lnTo>
                  <a:lnTo>
                    <a:pt x="658" y="247"/>
                  </a:lnTo>
                  <a:lnTo>
                    <a:pt x="643" y="258"/>
                  </a:lnTo>
                  <a:lnTo>
                    <a:pt x="628" y="269"/>
                  </a:lnTo>
                  <a:lnTo>
                    <a:pt x="614" y="281"/>
                  </a:lnTo>
                  <a:lnTo>
                    <a:pt x="586" y="307"/>
                  </a:lnTo>
                  <a:lnTo>
                    <a:pt x="561" y="334"/>
                  </a:lnTo>
                  <a:lnTo>
                    <a:pt x="538" y="363"/>
                  </a:lnTo>
                  <a:lnTo>
                    <a:pt x="515" y="391"/>
                  </a:lnTo>
                  <a:lnTo>
                    <a:pt x="494" y="420"/>
                  </a:lnTo>
                  <a:lnTo>
                    <a:pt x="476" y="450"/>
                  </a:lnTo>
                  <a:lnTo>
                    <a:pt x="457" y="480"/>
                  </a:lnTo>
                  <a:lnTo>
                    <a:pt x="440" y="511"/>
                  </a:lnTo>
                  <a:lnTo>
                    <a:pt x="424" y="542"/>
                  </a:lnTo>
                  <a:lnTo>
                    <a:pt x="408" y="575"/>
                  </a:lnTo>
                  <a:lnTo>
                    <a:pt x="393" y="606"/>
                  </a:lnTo>
                  <a:lnTo>
                    <a:pt x="379" y="638"/>
                  </a:lnTo>
                  <a:lnTo>
                    <a:pt x="365" y="670"/>
                  </a:lnTo>
                  <a:lnTo>
                    <a:pt x="351" y="702"/>
                  </a:lnTo>
                  <a:lnTo>
                    <a:pt x="337" y="735"/>
                  </a:lnTo>
                  <a:lnTo>
                    <a:pt x="323" y="767"/>
                  </a:lnTo>
                  <a:lnTo>
                    <a:pt x="314" y="786"/>
                  </a:lnTo>
                  <a:lnTo>
                    <a:pt x="305" y="806"/>
                  </a:lnTo>
                  <a:lnTo>
                    <a:pt x="294" y="826"/>
                  </a:lnTo>
                  <a:lnTo>
                    <a:pt x="282" y="845"/>
                  </a:lnTo>
                  <a:lnTo>
                    <a:pt x="269" y="864"/>
                  </a:lnTo>
                  <a:lnTo>
                    <a:pt x="256" y="883"/>
                  </a:lnTo>
                  <a:lnTo>
                    <a:pt x="242" y="902"/>
                  </a:lnTo>
                  <a:lnTo>
                    <a:pt x="227" y="919"/>
                  </a:lnTo>
                  <a:lnTo>
                    <a:pt x="211" y="936"/>
                  </a:lnTo>
                  <a:lnTo>
                    <a:pt x="193" y="952"/>
                  </a:lnTo>
                  <a:lnTo>
                    <a:pt x="177" y="967"/>
                  </a:lnTo>
                  <a:lnTo>
                    <a:pt x="159" y="981"/>
                  </a:lnTo>
                  <a:lnTo>
                    <a:pt x="140" y="994"/>
                  </a:lnTo>
                  <a:lnTo>
                    <a:pt x="121" y="1005"/>
                  </a:lnTo>
                  <a:lnTo>
                    <a:pt x="101" y="1015"/>
                  </a:lnTo>
                  <a:lnTo>
                    <a:pt x="82" y="1023"/>
                  </a:lnTo>
                  <a:lnTo>
                    <a:pt x="71" y="1025"/>
                  </a:lnTo>
                  <a:lnTo>
                    <a:pt x="61" y="1025"/>
                  </a:lnTo>
                  <a:lnTo>
                    <a:pt x="50" y="1023"/>
                  </a:lnTo>
                  <a:lnTo>
                    <a:pt x="41" y="1018"/>
                  </a:lnTo>
                  <a:lnTo>
                    <a:pt x="31" y="1015"/>
                  </a:lnTo>
                  <a:lnTo>
                    <a:pt x="21" y="1010"/>
                  </a:lnTo>
                  <a:lnTo>
                    <a:pt x="10" y="1005"/>
                  </a:lnTo>
                  <a:lnTo>
                    <a:pt x="0" y="1003"/>
                  </a:lnTo>
                  <a:lnTo>
                    <a:pt x="24" y="985"/>
                  </a:lnTo>
                  <a:lnTo>
                    <a:pt x="46" y="965"/>
                  </a:lnTo>
                  <a:lnTo>
                    <a:pt x="67" y="944"/>
                  </a:lnTo>
                  <a:lnTo>
                    <a:pt x="86" y="922"/>
                  </a:lnTo>
                  <a:lnTo>
                    <a:pt x="105" y="901"/>
                  </a:lnTo>
                  <a:lnTo>
                    <a:pt x="122" y="877"/>
                  </a:lnTo>
                  <a:lnTo>
                    <a:pt x="138" y="854"/>
                  </a:lnTo>
                  <a:lnTo>
                    <a:pt x="154" y="830"/>
                  </a:lnTo>
                  <a:lnTo>
                    <a:pt x="169" y="805"/>
                  </a:lnTo>
                  <a:lnTo>
                    <a:pt x="184" y="781"/>
                  </a:lnTo>
                  <a:lnTo>
                    <a:pt x="198" y="755"/>
                  </a:lnTo>
                  <a:lnTo>
                    <a:pt x="211" y="730"/>
                  </a:lnTo>
                  <a:lnTo>
                    <a:pt x="224" y="706"/>
                  </a:lnTo>
                  <a:lnTo>
                    <a:pt x="237" y="681"/>
                  </a:lnTo>
                  <a:lnTo>
                    <a:pt x="251" y="655"/>
                  </a:lnTo>
                  <a:lnTo>
                    <a:pt x="264" y="631"/>
                  </a:lnTo>
                  <a:lnTo>
                    <a:pt x="274" y="613"/>
                  </a:lnTo>
                  <a:lnTo>
                    <a:pt x="284" y="594"/>
                  </a:lnTo>
                  <a:lnTo>
                    <a:pt x="295" y="576"/>
                  </a:lnTo>
                  <a:lnTo>
                    <a:pt x="306" y="558"/>
                  </a:lnTo>
                  <a:lnTo>
                    <a:pt x="317" y="540"/>
                  </a:lnTo>
                  <a:lnTo>
                    <a:pt x="327" y="523"/>
                  </a:lnTo>
                  <a:lnTo>
                    <a:pt x="337" y="505"/>
                  </a:lnTo>
                  <a:lnTo>
                    <a:pt x="348" y="487"/>
                  </a:lnTo>
                  <a:lnTo>
                    <a:pt x="360" y="466"/>
                  </a:lnTo>
                  <a:lnTo>
                    <a:pt x="373" y="446"/>
                  </a:lnTo>
                  <a:lnTo>
                    <a:pt x="387" y="425"/>
                  </a:lnTo>
                  <a:lnTo>
                    <a:pt x="401" y="404"/>
                  </a:lnTo>
                  <a:lnTo>
                    <a:pt x="416" y="383"/>
                  </a:lnTo>
                  <a:lnTo>
                    <a:pt x="431" y="363"/>
                  </a:lnTo>
                  <a:lnTo>
                    <a:pt x="447" y="343"/>
                  </a:lnTo>
                  <a:lnTo>
                    <a:pt x="464" y="323"/>
                  </a:lnTo>
                  <a:lnTo>
                    <a:pt x="481" y="304"/>
                  </a:lnTo>
                  <a:lnTo>
                    <a:pt x="500" y="285"/>
                  </a:lnTo>
                  <a:lnTo>
                    <a:pt x="518" y="268"/>
                  </a:lnTo>
                  <a:lnTo>
                    <a:pt x="538" y="252"/>
                  </a:lnTo>
                  <a:lnTo>
                    <a:pt x="558" y="237"/>
                  </a:lnTo>
                  <a:lnTo>
                    <a:pt x="578" y="223"/>
                  </a:lnTo>
                  <a:lnTo>
                    <a:pt x="600" y="211"/>
                  </a:lnTo>
                  <a:lnTo>
                    <a:pt x="622" y="199"/>
                  </a:lnTo>
                  <a:lnTo>
                    <a:pt x="638" y="192"/>
                  </a:lnTo>
                  <a:lnTo>
                    <a:pt x="655" y="185"/>
                  </a:lnTo>
                  <a:lnTo>
                    <a:pt x="672" y="179"/>
                  </a:lnTo>
                  <a:lnTo>
                    <a:pt x="690" y="174"/>
                  </a:lnTo>
                  <a:lnTo>
                    <a:pt x="707" y="169"/>
                  </a:lnTo>
                  <a:lnTo>
                    <a:pt x="724" y="166"/>
                  </a:lnTo>
                  <a:lnTo>
                    <a:pt x="743" y="161"/>
                  </a:lnTo>
                  <a:lnTo>
                    <a:pt x="761" y="158"/>
                  </a:lnTo>
                  <a:lnTo>
                    <a:pt x="778" y="155"/>
                  </a:lnTo>
                  <a:lnTo>
                    <a:pt x="797" y="152"/>
                  </a:lnTo>
                  <a:lnTo>
                    <a:pt x="815" y="150"/>
                  </a:lnTo>
                  <a:lnTo>
                    <a:pt x="835" y="147"/>
                  </a:lnTo>
                  <a:lnTo>
                    <a:pt x="853" y="144"/>
                  </a:lnTo>
                  <a:lnTo>
                    <a:pt x="872" y="141"/>
                  </a:lnTo>
                  <a:lnTo>
                    <a:pt x="891" y="139"/>
                  </a:lnTo>
                  <a:lnTo>
                    <a:pt x="910" y="137"/>
                  </a:lnTo>
                  <a:lnTo>
                    <a:pt x="928" y="133"/>
                  </a:lnTo>
                  <a:lnTo>
                    <a:pt x="945" y="128"/>
                  </a:lnTo>
                  <a:lnTo>
                    <a:pt x="962" y="121"/>
                  </a:lnTo>
                  <a:lnTo>
                    <a:pt x="978" y="112"/>
                  </a:lnTo>
                  <a:lnTo>
                    <a:pt x="994" y="101"/>
                  </a:lnTo>
                  <a:lnTo>
                    <a:pt x="1010" y="91"/>
                  </a:lnTo>
                  <a:lnTo>
                    <a:pt x="1025" y="79"/>
                  </a:lnTo>
                  <a:lnTo>
                    <a:pt x="1041" y="68"/>
                  </a:lnTo>
                  <a:lnTo>
                    <a:pt x="1056" y="57"/>
                  </a:lnTo>
                  <a:lnTo>
                    <a:pt x="1072" y="46"/>
                  </a:lnTo>
                  <a:lnTo>
                    <a:pt x="1087" y="35"/>
                  </a:lnTo>
                  <a:lnTo>
                    <a:pt x="1103" y="25"/>
                  </a:lnTo>
                  <a:lnTo>
                    <a:pt x="1121" y="16"/>
                  </a:lnTo>
                  <a:lnTo>
                    <a:pt x="1138" y="9"/>
                  </a:lnTo>
                  <a:lnTo>
                    <a:pt x="1155" y="3"/>
                  </a:lnTo>
                  <a:lnTo>
                    <a:pt x="1174" y="0"/>
                  </a:lnTo>
                  <a:lnTo>
                    <a:pt x="1187" y="0"/>
                  </a:lnTo>
                  <a:lnTo>
                    <a:pt x="1200" y="1"/>
                  </a:lnTo>
                  <a:lnTo>
                    <a:pt x="1213" y="6"/>
                  </a:lnTo>
                  <a:lnTo>
                    <a:pt x="1225" y="10"/>
                  </a:lnTo>
                  <a:lnTo>
                    <a:pt x="1236" y="17"/>
                  </a:lnTo>
                  <a:lnTo>
                    <a:pt x="1247" y="25"/>
                  </a:lnTo>
                  <a:lnTo>
                    <a:pt x="1258" y="33"/>
                  </a:lnTo>
                  <a:lnTo>
                    <a:pt x="1267" y="41"/>
                  </a:lnTo>
                  <a:close/>
                </a:path>
              </a:pathLst>
            </a:custGeom>
            <a:solidFill>
              <a:srgbClr val="007FFF"/>
            </a:solidFill>
            <a:ln w="9525">
              <a:noFill/>
              <a:round/>
              <a:headEnd/>
              <a:tailEnd/>
            </a:ln>
          </p:spPr>
          <p:txBody>
            <a:bodyPr/>
            <a:lstStyle/>
            <a:p>
              <a:endParaRPr lang="en-US"/>
            </a:p>
          </p:txBody>
        </p:sp>
        <p:sp>
          <p:nvSpPr>
            <p:cNvPr id="134185" name="Freeform 32"/>
            <p:cNvSpPr>
              <a:spLocks/>
            </p:cNvSpPr>
            <p:nvPr/>
          </p:nvSpPr>
          <p:spPr bwMode="auto">
            <a:xfrm flipH="1">
              <a:off x="989" y="1268"/>
              <a:ext cx="197" cy="217"/>
            </a:xfrm>
            <a:custGeom>
              <a:avLst/>
              <a:gdLst>
                <a:gd name="T0" fmla="*/ 216 w 235"/>
                <a:gd name="T1" fmla="*/ 28 h 258"/>
                <a:gd name="T2" fmla="*/ 228 w 235"/>
                <a:gd name="T3" fmla="*/ 48 h 258"/>
                <a:gd name="T4" fmla="*/ 235 w 235"/>
                <a:gd name="T5" fmla="*/ 74 h 258"/>
                <a:gd name="T6" fmla="*/ 233 w 235"/>
                <a:gd name="T7" fmla="*/ 98 h 258"/>
                <a:gd name="T8" fmla="*/ 223 w 235"/>
                <a:gd name="T9" fmla="*/ 119 h 258"/>
                <a:gd name="T10" fmla="*/ 214 w 235"/>
                <a:gd name="T11" fmla="*/ 134 h 258"/>
                <a:gd name="T12" fmla="*/ 209 w 235"/>
                <a:gd name="T13" fmla="*/ 151 h 258"/>
                <a:gd name="T14" fmla="*/ 209 w 235"/>
                <a:gd name="T15" fmla="*/ 168 h 258"/>
                <a:gd name="T16" fmla="*/ 209 w 235"/>
                <a:gd name="T17" fmla="*/ 187 h 258"/>
                <a:gd name="T18" fmla="*/ 209 w 235"/>
                <a:gd name="T19" fmla="*/ 203 h 258"/>
                <a:gd name="T20" fmla="*/ 205 w 235"/>
                <a:gd name="T21" fmla="*/ 218 h 258"/>
                <a:gd name="T22" fmla="*/ 194 w 235"/>
                <a:gd name="T23" fmla="*/ 230 h 258"/>
                <a:gd name="T24" fmla="*/ 175 w 235"/>
                <a:gd name="T25" fmla="*/ 238 h 258"/>
                <a:gd name="T26" fmla="*/ 167 w 235"/>
                <a:gd name="T27" fmla="*/ 241 h 258"/>
                <a:gd name="T28" fmla="*/ 160 w 235"/>
                <a:gd name="T29" fmla="*/ 244 h 258"/>
                <a:gd name="T30" fmla="*/ 152 w 235"/>
                <a:gd name="T31" fmla="*/ 249 h 258"/>
                <a:gd name="T32" fmla="*/ 145 w 235"/>
                <a:gd name="T33" fmla="*/ 252 h 258"/>
                <a:gd name="T34" fmla="*/ 137 w 235"/>
                <a:gd name="T35" fmla="*/ 255 h 258"/>
                <a:gd name="T36" fmla="*/ 130 w 235"/>
                <a:gd name="T37" fmla="*/ 257 h 258"/>
                <a:gd name="T38" fmla="*/ 122 w 235"/>
                <a:gd name="T39" fmla="*/ 258 h 258"/>
                <a:gd name="T40" fmla="*/ 114 w 235"/>
                <a:gd name="T41" fmla="*/ 257 h 258"/>
                <a:gd name="T42" fmla="*/ 108 w 235"/>
                <a:gd name="T43" fmla="*/ 255 h 258"/>
                <a:gd name="T44" fmla="*/ 103 w 235"/>
                <a:gd name="T45" fmla="*/ 252 h 258"/>
                <a:gd name="T46" fmla="*/ 99 w 235"/>
                <a:gd name="T47" fmla="*/ 248 h 258"/>
                <a:gd name="T48" fmla="*/ 95 w 235"/>
                <a:gd name="T49" fmla="*/ 244 h 258"/>
                <a:gd name="T50" fmla="*/ 91 w 235"/>
                <a:gd name="T51" fmla="*/ 240 h 258"/>
                <a:gd name="T52" fmla="*/ 86 w 235"/>
                <a:gd name="T53" fmla="*/ 235 h 258"/>
                <a:gd name="T54" fmla="*/ 81 w 235"/>
                <a:gd name="T55" fmla="*/ 231 h 258"/>
                <a:gd name="T56" fmla="*/ 77 w 235"/>
                <a:gd name="T57" fmla="*/ 229 h 258"/>
                <a:gd name="T58" fmla="*/ 65 w 235"/>
                <a:gd name="T59" fmla="*/ 225 h 258"/>
                <a:gd name="T60" fmla="*/ 54 w 235"/>
                <a:gd name="T61" fmla="*/ 221 h 258"/>
                <a:gd name="T62" fmla="*/ 41 w 235"/>
                <a:gd name="T63" fmla="*/ 217 h 258"/>
                <a:gd name="T64" fmla="*/ 28 w 235"/>
                <a:gd name="T65" fmla="*/ 213 h 258"/>
                <a:gd name="T66" fmla="*/ 18 w 235"/>
                <a:gd name="T67" fmla="*/ 207 h 258"/>
                <a:gd name="T68" fmla="*/ 9 w 235"/>
                <a:gd name="T69" fmla="*/ 199 h 258"/>
                <a:gd name="T70" fmla="*/ 2 w 235"/>
                <a:gd name="T71" fmla="*/ 190 h 258"/>
                <a:gd name="T72" fmla="*/ 0 w 235"/>
                <a:gd name="T73" fmla="*/ 176 h 258"/>
                <a:gd name="T74" fmla="*/ 1 w 235"/>
                <a:gd name="T75" fmla="*/ 158 h 258"/>
                <a:gd name="T76" fmla="*/ 7 w 235"/>
                <a:gd name="T77" fmla="*/ 140 h 258"/>
                <a:gd name="T78" fmla="*/ 15 w 235"/>
                <a:gd name="T79" fmla="*/ 124 h 258"/>
                <a:gd name="T80" fmla="*/ 24 w 235"/>
                <a:gd name="T81" fmla="*/ 109 h 258"/>
                <a:gd name="T82" fmla="*/ 33 w 235"/>
                <a:gd name="T83" fmla="*/ 93 h 258"/>
                <a:gd name="T84" fmla="*/ 41 w 235"/>
                <a:gd name="T85" fmla="*/ 77 h 258"/>
                <a:gd name="T86" fmla="*/ 47 w 235"/>
                <a:gd name="T87" fmla="*/ 60 h 258"/>
                <a:gd name="T88" fmla="*/ 48 w 235"/>
                <a:gd name="T89" fmla="*/ 41 h 258"/>
                <a:gd name="T90" fmla="*/ 60 w 235"/>
                <a:gd name="T91" fmla="*/ 30 h 258"/>
                <a:gd name="T92" fmla="*/ 73 w 235"/>
                <a:gd name="T93" fmla="*/ 20 h 258"/>
                <a:gd name="T94" fmla="*/ 88 w 235"/>
                <a:gd name="T95" fmla="*/ 11 h 258"/>
                <a:gd name="T96" fmla="*/ 104 w 235"/>
                <a:gd name="T97" fmla="*/ 6 h 258"/>
                <a:gd name="T98" fmla="*/ 121 w 235"/>
                <a:gd name="T99" fmla="*/ 2 h 258"/>
                <a:gd name="T100" fmla="*/ 138 w 235"/>
                <a:gd name="T101" fmla="*/ 0 h 258"/>
                <a:gd name="T102" fmla="*/ 155 w 235"/>
                <a:gd name="T103" fmla="*/ 0 h 258"/>
                <a:gd name="T104" fmla="*/ 174 w 235"/>
                <a:gd name="T105" fmla="*/ 2 h 258"/>
                <a:gd name="T106" fmla="*/ 179 w 235"/>
                <a:gd name="T107" fmla="*/ 3 h 258"/>
                <a:gd name="T108" fmla="*/ 185 w 235"/>
                <a:gd name="T109" fmla="*/ 6 h 258"/>
                <a:gd name="T110" fmla="*/ 191 w 235"/>
                <a:gd name="T111" fmla="*/ 8 h 258"/>
                <a:gd name="T112" fmla="*/ 197 w 235"/>
                <a:gd name="T113" fmla="*/ 10 h 258"/>
                <a:gd name="T114" fmla="*/ 202 w 235"/>
                <a:gd name="T115" fmla="*/ 14 h 258"/>
                <a:gd name="T116" fmla="*/ 207 w 235"/>
                <a:gd name="T117" fmla="*/ 18 h 258"/>
                <a:gd name="T118" fmla="*/ 212 w 235"/>
                <a:gd name="T119" fmla="*/ 23 h 258"/>
                <a:gd name="T120" fmla="*/ 216 w 235"/>
                <a:gd name="T121" fmla="*/ 28 h 2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5"/>
                <a:gd name="T184" fmla="*/ 0 h 258"/>
                <a:gd name="T185" fmla="*/ 235 w 235"/>
                <a:gd name="T186" fmla="*/ 258 h 2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5" h="258">
                  <a:moveTo>
                    <a:pt x="216" y="28"/>
                  </a:moveTo>
                  <a:lnTo>
                    <a:pt x="228" y="48"/>
                  </a:lnTo>
                  <a:lnTo>
                    <a:pt x="235" y="74"/>
                  </a:lnTo>
                  <a:lnTo>
                    <a:pt x="233" y="98"/>
                  </a:lnTo>
                  <a:lnTo>
                    <a:pt x="223" y="119"/>
                  </a:lnTo>
                  <a:lnTo>
                    <a:pt x="214" y="134"/>
                  </a:lnTo>
                  <a:lnTo>
                    <a:pt x="209" y="151"/>
                  </a:lnTo>
                  <a:lnTo>
                    <a:pt x="209" y="168"/>
                  </a:lnTo>
                  <a:lnTo>
                    <a:pt x="209" y="187"/>
                  </a:lnTo>
                  <a:lnTo>
                    <a:pt x="209" y="203"/>
                  </a:lnTo>
                  <a:lnTo>
                    <a:pt x="205" y="218"/>
                  </a:lnTo>
                  <a:lnTo>
                    <a:pt x="194" y="230"/>
                  </a:lnTo>
                  <a:lnTo>
                    <a:pt x="175" y="238"/>
                  </a:lnTo>
                  <a:lnTo>
                    <a:pt x="167" y="241"/>
                  </a:lnTo>
                  <a:lnTo>
                    <a:pt x="160" y="244"/>
                  </a:lnTo>
                  <a:lnTo>
                    <a:pt x="152" y="249"/>
                  </a:lnTo>
                  <a:lnTo>
                    <a:pt x="145" y="252"/>
                  </a:lnTo>
                  <a:lnTo>
                    <a:pt x="137" y="255"/>
                  </a:lnTo>
                  <a:lnTo>
                    <a:pt x="130" y="257"/>
                  </a:lnTo>
                  <a:lnTo>
                    <a:pt x="122" y="258"/>
                  </a:lnTo>
                  <a:lnTo>
                    <a:pt x="114" y="257"/>
                  </a:lnTo>
                  <a:lnTo>
                    <a:pt x="108" y="255"/>
                  </a:lnTo>
                  <a:lnTo>
                    <a:pt x="103" y="252"/>
                  </a:lnTo>
                  <a:lnTo>
                    <a:pt x="99" y="248"/>
                  </a:lnTo>
                  <a:lnTo>
                    <a:pt x="95" y="244"/>
                  </a:lnTo>
                  <a:lnTo>
                    <a:pt x="91" y="240"/>
                  </a:lnTo>
                  <a:lnTo>
                    <a:pt x="86" y="235"/>
                  </a:lnTo>
                  <a:lnTo>
                    <a:pt x="81" y="231"/>
                  </a:lnTo>
                  <a:lnTo>
                    <a:pt x="77" y="229"/>
                  </a:lnTo>
                  <a:lnTo>
                    <a:pt x="65" y="225"/>
                  </a:lnTo>
                  <a:lnTo>
                    <a:pt x="54" y="221"/>
                  </a:lnTo>
                  <a:lnTo>
                    <a:pt x="41" y="217"/>
                  </a:lnTo>
                  <a:lnTo>
                    <a:pt x="28" y="213"/>
                  </a:lnTo>
                  <a:lnTo>
                    <a:pt x="18" y="207"/>
                  </a:lnTo>
                  <a:lnTo>
                    <a:pt x="9" y="199"/>
                  </a:lnTo>
                  <a:lnTo>
                    <a:pt x="2" y="190"/>
                  </a:lnTo>
                  <a:lnTo>
                    <a:pt x="0" y="176"/>
                  </a:lnTo>
                  <a:lnTo>
                    <a:pt x="1" y="158"/>
                  </a:lnTo>
                  <a:lnTo>
                    <a:pt x="7" y="140"/>
                  </a:lnTo>
                  <a:lnTo>
                    <a:pt x="15" y="124"/>
                  </a:lnTo>
                  <a:lnTo>
                    <a:pt x="24" y="109"/>
                  </a:lnTo>
                  <a:lnTo>
                    <a:pt x="33" y="93"/>
                  </a:lnTo>
                  <a:lnTo>
                    <a:pt x="41" y="77"/>
                  </a:lnTo>
                  <a:lnTo>
                    <a:pt x="47" y="60"/>
                  </a:lnTo>
                  <a:lnTo>
                    <a:pt x="48" y="41"/>
                  </a:lnTo>
                  <a:lnTo>
                    <a:pt x="60" y="30"/>
                  </a:lnTo>
                  <a:lnTo>
                    <a:pt x="73" y="20"/>
                  </a:lnTo>
                  <a:lnTo>
                    <a:pt x="88" y="11"/>
                  </a:lnTo>
                  <a:lnTo>
                    <a:pt x="104" y="6"/>
                  </a:lnTo>
                  <a:lnTo>
                    <a:pt x="121" y="2"/>
                  </a:lnTo>
                  <a:lnTo>
                    <a:pt x="138" y="0"/>
                  </a:lnTo>
                  <a:lnTo>
                    <a:pt x="155" y="0"/>
                  </a:lnTo>
                  <a:lnTo>
                    <a:pt x="174" y="2"/>
                  </a:lnTo>
                  <a:lnTo>
                    <a:pt x="179" y="3"/>
                  </a:lnTo>
                  <a:lnTo>
                    <a:pt x="185" y="6"/>
                  </a:lnTo>
                  <a:lnTo>
                    <a:pt x="191" y="8"/>
                  </a:lnTo>
                  <a:lnTo>
                    <a:pt x="197" y="10"/>
                  </a:lnTo>
                  <a:lnTo>
                    <a:pt x="202" y="14"/>
                  </a:lnTo>
                  <a:lnTo>
                    <a:pt x="207" y="18"/>
                  </a:lnTo>
                  <a:lnTo>
                    <a:pt x="212" y="23"/>
                  </a:lnTo>
                  <a:lnTo>
                    <a:pt x="216" y="28"/>
                  </a:lnTo>
                  <a:close/>
                </a:path>
              </a:pathLst>
            </a:custGeom>
            <a:solidFill>
              <a:srgbClr val="FFFFFF"/>
            </a:solidFill>
            <a:ln w="9525">
              <a:noFill/>
              <a:round/>
              <a:headEnd/>
              <a:tailEnd/>
            </a:ln>
          </p:spPr>
          <p:txBody>
            <a:bodyPr/>
            <a:lstStyle/>
            <a:p>
              <a:endParaRPr lang="en-US"/>
            </a:p>
          </p:txBody>
        </p:sp>
        <p:sp>
          <p:nvSpPr>
            <p:cNvPr id="134186" name="Freeform 33"/>
            <p:cNvSpPr>
              <a:spLocks/>
            </p:cNvSpPr>
            <p:nvPr/>
          </p:nvSpPr>
          <p:spPr bwMode="auto">
            <a:xfrm flipH="1">
              <a:off x="1035" y="1349"/>
              <a:ext cx="55" cy="59"/>
            </a:xfrm>
            <a:custGeom>
              <a:avLst/>
              <a:gdLst>
                <a:gd name="T0" fmla="*/ 54 w 64"/>
                <a:gd name="T1" fmla="*/ 17 h 70"/>
                <a:gd name="T2" fmla="*/ 60 w 64"/>
                <a:gd name="T3" fmla="*/ 26 h 70"/>
                <a:gd name="T4" fmla="*/ 63 w 64"/>
                <a:gd name="T5" fmla="*/ 36 h 70"/>
                <a:gd name="T6" fmla="*/ 64 w 64"/>
                <a:gd name="T7" fmla="*/ 48 h 70"/>
                <a:gd name="T8" fmla="*/ 62 w 64"/>
                <a:gd name="T9" fmla="*/ 58 h 70"/>
                <a:gd name="T10" fmla="*/ 57 w 64"/>
                <a:gd name="T11" fmla="*/ 65 h 70"/>
                <a:gd name="T12" fmla="*/ 49 w 64"/>
                <a:gd name="T13" fmla="*/ 69 h 70"/>
                <a:gd name="T14" fmla="*/ 40 w 64"/>
                <a:gd name="T15" fmla="*/ 70 h 70"/>
                <a:gd name="T16" fmla="*/ 31 w 64"/>
                <a:gd name="T17" fmla="*/ 68 h 70"/>
                <a:gd name="T18" fmla="*/ 18 w 64"/>
                <a:gd name="T19" fmla="*/ 59 h 70"/>
                <a:gd name="T20" fmla="*/ 9 w 64"/>
                <a:gd name="T21" fmla="*/ 48 h 70"/>
                <a:gd name="T22" fmla="*/ 3 w 64"/>
                <a:gd name="T23" fmla="*/ 34 h 70"/>
                <a:gd name="T24" fmla="*/ 0 w 64"/>
                <a:gd name="T25" fmla="*/ 20 h 70"/>
                <a:gd name="T26" fmla="*/ 1 w 64"/>
                <a:gd name="T27" fmla="*/ 12 h 70"/>
                <a:gd name="T28" fmla="*/ 6 w 64"/>
                <a:gd name="T29" fmla="*/ 6 h 70"/>
                <a:gd name="T30" fmla="*/ 11 w 64"/>
                <a:gd name="T31" fmla="*/ 2 h 70"/>
                <a:gd name="T32" fmla="*/ 17 w 64"/>
                <a:gd name="T33" fmla="*/ 0 h 70"/>
                <a:gd name="T34" fmla="*/ 22 w 64"/>
                <a:gd name="T35" fmla="*/ 0 h 70"/>
                <a:gd name="T36" fmla="*/ 27 w 64"/>
                <a:gd name="T37" fmla="*/ 0 h 70"/>
                <a:gd name="T38" fmla="*/ 32 w 64"/>
                <a:gd name="T39" fmla="*/ 1 h 70"/>
                <a:gd name="T40" fmla="*/ 37 w 64"/>
                <a:gd name="T41" fmla="*/ 3 h 70"/>
                <a:gd name="T42" fmla="*/ 41 w 64"/>
                <a:gd name="T43" fmla="*/ 5 h 70"/>
                <a:gd name="T44" fmla="*/ 46 w 64"/>
                <a:gd name="T45" fmla="*/ 9 h 70"/>
                <a:gd name="T46" fmla="*/ 51 w 64"/>
                <a:gd name="T47" fmla="*/ 12 h 70"/>
                <a:gd name="T48" fmla="*/ 54 w 64"/>
                <a:gd name="T49" fmla="*/ 17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70"/>
                <a:gd name="T77" fmla="*/ 64 w 64"/>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70">
                  <a:moveTo>
                    <a:pt x="54" y="17"/>
                  </a:moveTo>
                  <a:lnTo>
                    <a:pt x="60" y="26"/>
                  </a:lnTo>
                  <a:lnTo>
                    <a:pt x="63" y="36"/>
                  </a:lnTo>
                  <a:lnTo>
                    <a:pt x="64" y="48"/>
                  </a:lnTo>
                  <a:lnTo>
                    <a:pt x="62" y="58"/>
                  </a:lnTo>
                  <a:lnTo>
                    <a:pt x="57" y="65"/>
                  </a:lnTo>
                  <a:lnTo>
                    <a:pt x="49" y="69"/>
                  </a:lnTo>
                  <a:lnTo>
                    <a:pt x="40" y="70"/>
                  </a:lnTo>
                  <a:lnTo>
                    <a:pt x="31" y="68"/>
                  </a:lnTo>
                  <a:lnTo>
                    <a:pt x="18" y="59"/>
                  </a:lnTo>
                  <a:lnTo>
                    <a:pt x="9" y="48"/>
                  </a:lnTo>
                  <a:lnTo>
                    <a:pt x="3" y="34"/>
                  </a:lnTo>
                  <a:lnTo>
                    <a:pt x="0" y="20"/>
                  </a:lnTo>
                  <a:lnTo>
                    <a:pt x="1" y="12"/>
                  </a:lnTo>
                  <a:lnTo>
                    <a:pt x="6" y="6"/>
                  </a:lnTo>
                  <a:lnTo>
                    <a:pt x="11" y="2"/>
                  </a:lnTo>
                  <a:lnTo>
                    <a:pt x="17" y="0"/>
                  </a:lnTo>
                  <a:lnTo>
                    <a:pt x="22" y="0"/>
                  </a:lnTo>
                  <a:lnTo>
                    <a:pt x="27" y="0"/>
                  </a:lnTo>
                  <a:lnTo>
                    <a:pt x="32" y="1"/>
                  </a:lnTo>
                  <a:lnTo>
                    <a:pt x="37" y="3"/>
                  </a:lnTo>
                  <a:lnTo>
                    <a:pt x="41" y="5"/>
                  </a:lnTo>
                  <a:lnTo>
                    <a:pt x="46" y="9"/>
                  </a:lnTo>
                  <a:lnTo>
                    <a:pt x="51" y="12"/>
                  </a:lnTo>
                  <a:lnTo>
                    <a:pt x="54" y="17"/>
                  </a:lnTo>
                  <a:close/>
                </a:path>
              </a:pathLst>
            </a:custGeom>
            <a:solidFill>
              <a:srgbClr val="000000"/>
            </a:solidFill>
            <a:ln w="9525">
              <a:noFill/>
              <a:round/>
              <a:headEnd/>
              <a:tailEnd/>
            </a:ln>
          </p:spPr>
          <p:txBody>
            <a:bodyPr/>
            <a:lstStyle/>
            <a:p>
              <a:endParaRPr lang="en-US"/>
            </a:p>
          </p:txBody>
        </p:sp>
        <p:sp>
          <p:nvSpPr>
            <p:cNvPr id="134187" name="Freeform 34"/>
            <p:cNvSpPr>
              <a:spLocks/>
            </p:cNvSpPr>
            <p:nvPr/>
          </p:nvSpPr>
          <p:spPr bwMode="auto">
            <a:xfrm flipH="1">
              <a:off x="1105" y="1374"/>
              <a:ext cx="41" cy="64"/>
            </a:xfrm>
            <a:custGeom>
              <a:avLst/>
              <a:gdLst>
                <a:gd name="T0" fmla="*/ 46 w 48"/>
                <a:gd name="T1" fmla="*/ 17 h 76"/>
                <a:gd name="T2" fmla="*/ 48 w 48"/>
                <a:gd name="T3" fmla="*/ 33 h 76"/>
                <a:gd name="T4" fmla="*/ 48 w 48"/>
                <a:gd name="T5" fmla="*/ 50 h 76"/>
                <a:gd name="T6" fmla="*/ 45 w 48"/>
                <a:gd name="T7" fmla="*/ 65 h 76"/>
                <a:gd name="T8" fmla="*/ 35 w 48"/>
                <a:gd name="T9" fmla="*/ 76 h 76"/>
                <a:gd name="T10" fmla="*/ 25 w 48"/>
                <a:gd name="T11" fmla="*/ 76 h 76"/>
                <a:gd name="T12" fmla="*/ 17 w 48"/>
                <a:gd name="T13" fmla="*/ 72 h 76"/>
                <a:gd name="T14" fmla="*/ 10 w 48"/>
                <a:gd name="T15" fmla="*/ 65 h 76"/>
                <a:gd name="T16" fmla="*/ 6 w 48"/>
                <a:gd name="T17" fmla="*/ 57 h 76"/>
                <a:gd name="T18" fmla="*/ 1 w 48"/>
                <a:gd name="T19" fmla="*/ 44 h 76"/>
                <a:gd name="T20" fmla="*/ 0 w 48"/>
                <a:gd name="T21" fmla="*/ 31 h 76"/>
                <a:gd name="T22" fmla="*/ 2 w 48"/>
                <a:gd name="T23" fmla="*/ 17 h 76"/>
                <a:gd name="T24" fmla="*/ 10 w 48"/>
                <a:gd name="T25" fmla="*/ 5 h 76"/>
                <a:gd name="T26" fmla="*/ 15 w 48"/>
                <a:gd name="T27" fmla="*/ 2 h 76"/>
                <a:gd name="T28" fmla="*/ 21 w 48"/>
                <a:gd name="T29" fmla="*/ 1 h 76"/>
                <a:gd name="T30" fmla="*/ 25 w 48"/>
                <a:gd name="T31" fmla="*/ 0 h 76"/>
                <a:gd name="T32" fmla="*/ 31 w 48"/>
                <a:gd name="T33" fmla="*/ 1 h 76"/>
                <a:gd name="T34" fmla="*/ 37 w 48"/>
                <a:gd name="T35" fmla="*/ 3 h 76"/>
                <a:gd name="T36" fmla="*/ 40 w 48"/>
                <a:gd name="T37" fmla="*/ 8 h 76"/>
                <a:gd name="T38" fmla="*/ 44 w 48"/>
                <a:gd name="T39" fmla="*/ 11 h 76"/>
                <a:gd name="T40" fmla="*/ 46 w 48"/>
                <a:gd name="T41" fmla="*/ 1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76"/>
                <a:gd name="T65" fmla="*/ 48 w 48"/>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76">
                  <a:moveTo>
                    <a:pt x="46" y="17"/>
                  </a:moveTo>
                  <a:lnTo>
                    <a:pt x="48" y="33"/>
                  </a:lnTo>
                  <a:lnTo>
                    <a:pt x="48" y="50"/>
                  </a:lnTo>
                  <a:lnTo>
                    <a:pt x="45" y="65"/>
                  </a:lnTo>
                  <a:lnTo>
                    <a:pt x="35" y="76"/>
                  </a:lnTo>
                  <a:lnTo>
                    <a:pt x="25" y="76"/>
                  </a:lnTo>
                  <a:lnTo>
                    <a:pt x="17" y="72"/>
                  </a:lnTo>
                  <a:lnTo>
                    <a:pt x="10" y="65"/>
                  </a:lnTo>
                  <a:lnTo>
                    <a:pt x="6" y="57"/>
                  </a:lnTo>
                  <a:lnTo>
                    <a:pt x="1" y="44"/>
                  </a:lnTo>
                  <a:lnTo>
                    <a:pt x="0" y="31"/>
                  </a:lnTo>
                  <a:lnTo>
                    <a:pt x="2" y="17"/>
                  </a:lnTo>
                  <a:lnTo>
                    <a:pt x="10" y="5"/>
                  </a:lnTo>
                  <a:lnTo>
                    <a:pt x="15" y="2"/>
                  </a:lnTo>
                  <a:lnTo>
                    <a:pt x="21" y="1"/>
                  </a:lnTo>
                  <a:lnTo>
                    <a:pt x="25" y="0"/>
                  </a:lnTo>
                  <a:lnTo>
                    <a:pt x="31" y="1"/>
                  </a:lnTo>
                  <a:lnTo>
                    <a:pt x="37" y="3"/>
                  </a:lnTo>
                  <a:lnTo>
                    <a:pt x="40" y="8"/>
                  </a:lnTo>
                  <a:lnTo>
                    <a:pt x="44" y="11"/>
                  </a:lnTo>
                  <a:lnTo>
                    <a:pt x="46" y="17"/>
                  </a:lnTo>
                  <a:close/>
                </a:path>
              </a:pathLst>
            </a:custGeom>
            <a:solidFill>
              <a:srgbClr val="000000"/>
            </a:solidFill>
            <a:ln w="9525">
              <a:noFill/>
              <a:round/>
              <a:headEnd/>
              <a:tailEnd/>
            </a:ln>
          </p:spPr>
          <p:txBody>
            <a:bodyPr/>
            <a:lstStyle/>
            <a:p>
              <a:endParaRPr lang="en-US"/>
            </a:p>
          </p:txBody>
        </p:sp>
        <p:sp>
          <p:nvSpPr>
            <p:cNvPr id="134188" name="Freeform 35"/>
            <p:cNvSpPr>
              <a:spLocks/>
            </p:cNvSpPr>
            <p:nvPr/>
          </p:nvSpPr>
          <p:spPr bwMode="auto">
            <a:xfrm flipH="1">
              <a:off x="887" y="1378"/>
              <a:ext cx="356" cy="296"/>
            </a:xfrm>
            <a:custGeom>
              <a:avLst/>
              <a:gdLst>
                <a:gd name="T0" fmla="*/ 387 w 423"/>
                <a:gd name="T1" fmla="*/ 36 h 351"/>
                <a:gd name="T2" fmla="*/ 410 w 423"/>
                <a:gd name="T3" fmla="*/ 48 h 351"/>
                <a:gd name="T4" fmla="*/ 423 w 423"/>
                <a:gd name="T5" fmla="*/ 69 h 351"/>
                <a:gd name="T6" fmla="*/ 404 w 423"/>
                <a:gd name="T7" fmla="*/ 78 h 351"/>
                <a:gd name="T8" fmla="*/ 383 w 423"/>
                <a:gd name="T9" fmla="*/ 83 h 351"/>
                <a:gd name="T10" fmla="*/ 357 w 423"/>
                <a:gd name="T11" fmla="*/ 100 h 351"/>
                <a:gd name="T12" fmla="*/ 312 w 423"/>
                <a:gd name="T13" fmla="*/ 137 h 351"/>
                <a:gd name="T14" fmla="*/ 273 w 423"/>
                <a:gd name="T15" fmla="*/ 180 h 351"/>
                <a:gd name="T16" fmla="*/ 286 w 423"/>
                <a:gd name="T17" fmla="*/ 203 h 351"/>
                <a:gd name="T18" fmla="*/ 319 w 423"/>
                <a:gd name="T19" fmla="*/ 212 h 351"/>
                <a:gd name="T20" fmla="*/ 353 w 423"/>
                <a:gd name="T21" fmla="*/ 210 h 351"/>
                <a:gd name="T22" fmla="*/ 372 w 423"/>
                <a:gd name="T23" fmla="*/ 195 h 351"/>
                <a:gd name="T24" fmla="*/ 390 w 423"/>
                <a:gd name="T25" fmla="*/ 180 h 351"/>
                <a:gd name="T26" fmla="*/ 409 w 423"/>
                <a:gd name="T27" fmla="*/ 188 h 351"/>
                <a:gd name="T28" fmla="*/ 405 w 423"/>
                <a:gd name="T29" fmla="*/ 204 h 351"/>
                <a:gd name="T30" fmla="*/ 389 w 423"/>
                <a:gd name="T31" fmla="*/ 221 h 351"/>
                <a:gd name="T32" fmla="*/ 387 w 423"/>
                <a:gd name="T33" fmla="*/ 252 h 351"/>
                <a:gd name="T34" fmla="*/ 368 w 423"/>
                <a:gd name="T35" fmla="*/ 274 h 351"/>
                <a:gd name="T36" fmla="*/ 349 w 423"/>
                <a:gd name="T37" fmla="*/ 265 h 351"/>
                <a:gd name="T38" fmla="*/ 332 w 423"/>
                <a:gd name="T39" fmla="*/ 248 h 351"/>
                <a:gd name="T40" fmla="*/ 297 w 423"/>
                <a:gd name="T41" fmla="*/ 236 h 351"/>
                <a:gd name="T42" fmla="*/ 256 w 423"/>
                <a:gd name="T43" fmla="*/ 229 h 351"/>
                <a:gd name="T44" fmla="*/ 213 w 423"/>
                <a:gd name="T45" fmla="*/ 228 h 351"/>
                <a:gd name="T46" fmla="*/ 190 w 423"/>
                <a:gd name="T47" fmla="*/ 254 h 351"/>
                <a:gd name="T48" fmla="*/ 166 w 423"/>
                <a:gd name="T49" fmla="*/ 278 h 351"/>
                <a:gd name="T50" fmla="*/ 152 w 423"/>
                <a:gd name="T51" fmla="*/ 312 h 351"/>
                <a:gd name="T52" fmla="*/ 144 w 423"/>
                <a:gd name="T53" fmla="*/ 350 h 351"/>
                <a:gd name="T54" fmla="*/ 120 w 423"/>
                <a:gd name="T55" fmla="*/ 347 h 351"/>
                <a:gd name="T56" fmla="*/ 100 w 423"/>
                <a:gd name="T57" fmla="*/ 323 h 351"/>
                <a:gd name="T58" fmla="*/ 64 w 423"/>
                <a:gd name="T59" fmla="*/ 308 h 351"/>
                <a:gd name="T60" fmla="*/ 79 w 423"/>
                <a:gd name="T61" fmla="*/ 286 h 351"/>
                <a:gd name="T62" fmla="*/ 104 w 423"/>
                <a:gd name="T63" fmla="*/ 280 h 351"/>
                <a:gd name="T64" fmla="*/ 128 w 423"/>
                <a:gd name="T65" fmla="*/ 277 h 351"/>
                <a:gd name="T66" fmla="*/ 145 w 423"/>
                <a:gd name="T67" fmla="*/ 259 h 351"/>
                <a:gd name="T68" fmla="*/ 162 w 423"/>
                <a:gd name="T69" fmla="*/ 244 h 351"/>
                <a:gd name="T70" fmla="*/ 175 w 423"/>
                <a:gd name="T71" fmla="*/ 228 h 351"/>
                <a:gd name="T72" fmla="*/ 146 w 423"/>
                <a:gd name="T73" fmla="*/ 210 h 351"/>
                <a:gd name="T74" fmla="*/ 102 w 423"/>
                <a:gd name="T75" fmla="*/ 199 h 351"/>
                <a:gd name="T76" fmla="*/ 57 w 423"/>
                <a:gd name="T77" fmla="*/ 201 h 351"/>
                <a:gd name="T78" fmla="*/ 40 w 423"/>
                <a:gd name="T79" fmla="*/ 211 h 351"/>
                <a:gd name="T80" fmla="*/ 22 w 423"/>
                <a:gd name="T81" fmla="*/ 220 h 351"/>
                <a:gd name="T82" fmla="*/ 1 w 423"/>
                <a:gd name="T83" fmla="*/ 210 h 351"/>
                <a:gd name="T84" fmla="*/ 8 w 423"/>
                <a:gd name="T85" fmla="*/ 180 h 351"/>
                <a:gd name="T86" fmla="*/ 15 w 423"/>
                <a:gd name="T87" fmla="*/ 149 h 351"/>
                <a:gd name="T88" fmla="*/ 8 w 423"/>
                <a:gd name="T89" fmla="*/ 122 h 351"/>
                <a:gd name="T90" fmla="*/ 30 w 423"/>
                <a:gd name="T91" fmla="*/ 113 h 351"/>
                <a:gd name="T92" fmla="*/ 53 w 423"/>
                <a:gd name="T93" fmla="*/ 119 h 351"/>
                <a:gd name="T94" fmla="*/ 105 w 423"/>
                <a:gd name="T95" fmla="*/ 165 h 351"/>
                <a:gd name="T96" fmla="*/ 162 w 423"/>
                <a:gd name="T97" fmla="*/ 184 h 351"/>
                <a:gd name="T98" fmla="*/ 221 w 423"/>
                <a:gd name="T99" fmla="*/ 184 h 351"/>
                <a:gd name="T100" fmla="*/ 272 w 423"/>
                <a:gd name="T101" fmla="*/ 153 h 351"/>
                <a:gd name="T102" fmla="*/ 314 w 423"/>
                <a:gd name="T103" fmla="*/ 103 h 351"/>
                <a:gd name="T104" fmla="*/ 335 w 423"/>
                <a:gd name="T105" fmla="*/ 52 h 351"/>
                <a:gd name="T106" fmla="*/ 348 w 423"/>
                <a:gd name="T107" fmla="*/ 7 h 351"/>
                <a:gd name="T108" fmla="*/ 365 w 423"/>
                <a:gd name="T109" fmla="*/ 0 h 3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3"/>
                <a:gd name="T166" fmla="*/ 0 h 351"/>
                <a:gd name="T167" fmla="*/ 423 w 423"/>
                <a:gd name="T168" fmla="*/ 351 h 3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3" h="351">
                  <a:moveTo>
                    <a:pt x="374" y="24"/>
                  </a:moveTo>
                  <a:lnTo>
                    <a:pt x="380" y="31"/>
                  </a:lnTo>
                  <a:lnTo>
                    <a:pt x="387" y="36"/>
                  </a:lnTo>
                  <a:lnTo>
                    <a:pt x="395" y="40"/>
                  </a:lnTo>
                  <a:lnTo>
                    <a:pt x="402" y="44"/>
                  </a:lnTo>
                  <a:lnTo>
                    <a:pt x="410" y="48"/>
                  </a:lnTo>
                  <a:lnTo>
                    <a:pt x="416" y="53"/>
                  </a:lnTo>
                  <a:lnTo>
                    <a:pt x="420" y="60"/>
                  </a:lnTo>
                  <a:lnTo>
                    <a:pt x="423" y="69"/>
                  </a:lnTo>
                  <a:lnTo>
                    <a:pt x="417" y="74"/>
                  </a:lnTo>
                  <a:lnTo>
                    <a:pt x="411" y="77"/>
                  </a:lnTo>
                  <a:lnTo>
                    <a:pt x="404" y="78"/>
                  </a:lnTo>
                  <a:lnTo>
                    <a:pt x="397" y="81"/>
                  </a:lnTo>
                  <a:lnTo>
                    <a:pt x="390" y="82"/>
                  </a:lnTo>
                  <a:lnTo>
                    <a:pt x="383" y="83"/>
                  </a:lnTo>
                  <a:lnTo>
                    <a:pt x="378" y="85"/>
                  </a:lnTo>
                  <a:lnTo>
                    <a:pt x="372" y="89"/>
                  </a:lnTo>
                  <a:lnTo>
                    <a:pt x="357" y="100"/>
                  </a:lnTo>
                  <a:lnTo>
                    <a:pt x="342" y="113"/>
                  </a:lnTo>
                  <a:lnTo>
                    <a:pt x="327" y="125"/>
                  </a:lnTo>
                  <a:lnTo>
                    <a:pt x="312" y="137"/>
                  </a:lnTo>
                  <a:lnTo>
                    <a:pt x="298" y="151"/>
                  </a:lnTo>
                  <a:lnTo>
                    <a:pt x="286" y="165"/>
                  </a:lnTo>
                  <a:lnTo>
                    <a:pt x="273" y="180"/>
                  </a:lnTo>
                  <a:lnTo>
                    <a:pt x="262" y="196"/>
                  </a:lnTo>
                  <a:lnTo>
                    <a:pt x="274" y="198"/>
                  </a:lnTo>
                  <a:lnTo>
                    <a:pt x="286" y="203"/>
                  </a:lnTo>
                  <a:lnTo>
                    <a:pt x="296" y="206"/>
                  </a:lnTo>
                  <a:lnTo>
                    <a:pt x="307" y="210"/>
                  </a:lnTo>
                  <a:lnTo>
                    <a:pt x="319" y="212"/>
                  </a:lnTo>
                  <a:lnTo>
                    <a:pt x="330" y="213"/>
                  </a:lnTo>
                  <a:lnTo>
                    <a:pt x="342" y="213"/>
                  </a:lnTo>
                  <a:lnTo>
                    <a:pt x="353" y="210"/>
                  </a:lnTo>
                  <a:lnTo>
                    <a:pt x="359" y="206"/>
                  </a:lnTo>
                  <a:lnTo>
                    <a:pt x="365" y="201"/>
                  </a:lnTo>
                  <a:lnTo>
                    <a:pt x="372" y="195"/>
                  </a:lnTo>
                  <a:lnTo>
                    <a:pt x="378" y="189"/>
                  </a:lnTo>
                  <a:lnTo>
                    <a:pt x="383" y="183"/>
                  </a:lnTo>
                  <a:lnTo>
                    <a:pt x="390" y="180"/>
                  </a:lnTo>
                  <a:lnTo>
                    <a:pt x="396" y="180"/>
                  </a:lnTo>
                  <a:lnTo>
                    <a:pt x="403" y="182"/>
                  </a:lnTo>
                  <a:lnTo>
                    <a:pt x="409" y="188"/>
                  </a:lnTo>
                  <a:lnTo>
                    <a:pt x="410" y="192"/>
                  </a:lnTo>
                  <a:lnTo>
                    <a:pt x="409" y="198"/>
                  </a:lnTo>
                  <a:lnTo>
                    <a:pt x="405" y="204"/>
                  </a:lnTo>
                  <a:lnTo>
                    <a:pt x="400" y="210"/>
                  </a:lnTo>
                  <a:lnTo>
                    <a:pt x="395" y="216"/>
                  </a:lnTo>
                  <a:lnTo>
                    <a:pt x="389" y="221"/>
                  </a:lnTo>
                  <a:lnTo>
                    <a:pt x="386" y="227"/>
                  </a:lnTo>
                  <a:lnTo>
                    <a:pt x="383" y="240"/>
                  </a:lnTo>
                  <a:lnTo>
                    <a:pt x="387" y="252"/>
                  </a:lnTo>
                  <a:lnTo>
                    <a:pt x="387" y="264"/>
                  </a:lnTo>
                  <a:lnTo>
                    <a:pt x="378" y="272"/>
                  </a:lnTo>
                  <a:lnTo>
                    <a:pt x="368" y="274"/>
                  </a:lnTo>
                  <a:lnTo>
                    <a:pt x="362" y="273"/>
                  </a:lnTo>
                  <a:lnTo>
                    <a:pt x="355" y="270"/>
                  </a:lnTo>
                  <a:lnTo>
                    <a:pt x="349" y="265"/>
                  </a:lnTo>
                  <a:lnTo>
                    <a:pt x="343" y="258"/>
                  </a:lnTo>
                  <a:lnTo>
                    <a:pt x="337" y="252"/>
                  </a:lnTo>
                  <a:lnTo>
                    <a:pt x="332" y="248"/>
                  </a:lnTo>
                  <a:lnTo>
                    <a:pt x="325" y="244"/>
                  </a:lnTo>
                  <a:lnTo>
                    <a:pt x="311" y="240"/>
                  </a:lnTo>
                  <a:lnTo>
                    <a:pt x="297" y="236"/>
                  </a:lnTo>
                  <a:lnTo>
                    <a:pt x="283" y="233"/>
                  </a:lnTo>
                  <a:lnTo>
                    <a:pt x="269" y="230"/>
                  </a:lnTo>
                  <a:lnTo>
                    <a:pt x="256" y="229"/>
                  </a:lnTo>
                  <a:lnTo>
                    <a:pt x="242" y="228"/>
                  </a:lnTo>
                  <a:lnTo>
                    <a:pt x="227" y="228"/>
                  </a:lnTo>
                  <a:lnTo>
                    <a:pt x="213" y="228"/>
                  </a:lnTo>
                  <a:lnTo>
                    <a:pt x="206" y="237"/>
                  </a:lnTo>
                  <a:lnTo>
                    <a:pt x="199" y="247"/>
                  </a:lnTo>
                  <a:lnTo>
                    <a:pt x="190" y="254"/>
                  </a:lnTo>
                  <a:lnTo>
                    <a:pt x="182" y="262"/>
                  </a:lnTo>
                  <a:lnTo>
                    <a:pt x="173" y="270"/>
                  </a:lnTo>
                  <a:lnTo>
                    <a:pt x="166" y="278"/>
                  </a:lnTo>
                  <a:lnTo>
                    <a:pt x="159" y="287"/>
                  </a:lnTo>
                  <a:lnTo>
                    <a:pt x="153" y="297"/>
                  </a:lnTo>
                  <a:lnTo>
                    <a:pt x="152" y="312"/>
                  </a:lnTo>
                  <a:lnTo>
                    <a:pt x="154" y="328"/>
                  </a:lnTo>
                  <a:lnTo>
                    <a:pt x="153" y="342"/>
                  </a:lnTo>
                  <a:lnTo>
                    <a:pt x="144" y="350"/>
                  </a:lnTo>
                  <a:lnTo>
                    <a:pt x="135" y="351"/>
                  </a:lnTo>
                  <a:lnTo>
                    <a:pt x="127" y="350"/>
                  </a:lnTo>
                  <a:lnTo>
                    <a:pt x="120" y="347"/>
                  </a:lnTo>
                  <a:lnTo>
                    <a:pt x="116" y="339"/>
                  </a:lnTo>
                  <a:lnTo>
                    <a:pt x="110" y="330"/>
                  </a:lnTo>
                  <a:lnTo>
                    <a:pt x="100" y="323"/>
                  </a:lnTo>
                  <a:lnTo>
                    <a:pt x="86" y="318"/>
                  </a:lnTo>
                  <a:lnTo>
                    <a:pt x="74" y="312"/>
                  </a:lnTo>
                  <a:lnTo>
                    <a:pt x="64" y="308"/>
                  </a:lnTo>
                  <a:lnTo>
                    <a:pt x="60" y="302"/>
                  </a:lnTo>
                  <a:lnTo>
                    <a:pt x="64" y="295"/>
                  </a:lnTo>
                  <a:lnTo>
                    <a:pt x="79" y="286"/>
                  </a:lnTo>
                  <a:lnTo>
                    <a:pt x="87" y="282"/>
                  </a:lnTo>
                  <a:lnTo>
                    <a:pt x="95" y="281"/>
                  </a:lnTo>
                  <a:lnTo>
                    <a:pt x="104" y="280"/>
                  </a:lnTo>
                  <a:lnTo>
                    <a:pt x="112" y="280"/>
                  </a:lnTo>
                  <a:lnTo>
                    <a:pt x="120" y="279"/>
                  </a:lnTo>
                  <a:lnTo>
                    <a:pt x="128" y="277"/>
                  </a:lnTo>
                  <a:lnTo>
                    <a:pt x="135" y="272"/>
                  </a:lnTo>
                  <a:lnTo>
                    <a:pt x="140" y="265"/>
                  </a:lnTo>
                  <a:lnTo>
                    <a:pt x="145" y="259"/>
                  </a:lnTo>
                  <a:lnTo>
                    <a:pt x="151" y="255"/>
                  </a:lnTo>
                  <a:lnTo>
                    <a:pt x="157" y="250"/>
                  </a:lnTo>
                  <a:lnTo>
                    <a:pt x="162" y="244"/>
                  </a:lnTo>
                  <a:lnTo>
                    <a:pt x="168" y="240"/>
                  </a:lnTo>
                  <a:lnTo>
                    <a:pt x="173" y="234"/>
                  </a:lnTo>
                  <a:lnTo>
                    <a:pt x="175" y="228"/>
                  </a:lnTo>
                  <a:lnTo>
                    <a:pt x="174" y="221"/>
                  </a:lnTo>
                  <a:lnTo>
                    <a:pt x="160" y="216"/>
                  </a:lnTo>
                  <a:lnTo>
                    <a:pt x="146" y="210"/>
                  </a:lnTo>
                  <a:lnTo>
                    <a:pt x="132" y="205"/>
                  </a:lnTo>
                  <a:lnTo>
                    <a:pt x="117" y="202"/>
                  </a:lnTo>
                  <a:lnTo>
                    <a:pt x="102" y="199"/>
                  </a:lnTo>
                  <a:lnTo>
                    <a:pt x="87" y="198"/>
                  </a:lnTo>
                  <a:lnTo>
                    <a:pt x="72" y="198"/>
                  </a:lnTo>
                  <a:lnTo>
                    <a:pt x="57" y="201"/>
                  </a:lnTo>
                  <a:lnTo>
                    <a:pt x="52" y="203"/>
                  </a:lnTo>
                  <a:lnTo>
                    <a:pt x="46" y="206"/>
                  </a:lnTo>
                  <a:lnTo>
                    <a:pt x="40" y="211"/>
                  </a:lnTo>
                  <a:lnTo>
                    <a:pt x="33" y="216"/>
                  </a:lnTo>
                  <a:lnTo>
                    <a:pt x="27" y="219"/>
                  </a:lnTo>
                  <a:lnTo>
                    <a:pt x="22" y="220"/>
                  </a:lnTo>
                  <a:lnTo>
                    <a:pt x="16" y="220"/>
                  </a:lnTo>
                  <a:lnTo>
                    <a:pt x="9" y="218"/>
                  </a:lnTo>
                  <a:lnTo>
                    <a:pt x="1" y="210"/>
                  </a:lnTo>
                  <a:lnTo>
                    <a:pt x="0" y="201"/>
                  </a:lnTo>
                  <a:lnTo>
                    <a:pt x="2" y="190"/>
                  </a:lnTo>
                  <a:lnTo>
                    <a:pt x="8" y="180"/>
                  </a:lnTo>
                  <a:lnTo>
                    <a:pt x="14" y="169"/>
                  </a:lnTo>
                  <a:lnTo>
                    <a:pt x="16" y="159"/>
                  </a:lnTo>
                  <a:lnTo>
                    <a:pt x="15" y="149"/>
                  </a:lnTo>
                  <a:lnTo>
                    <a:pt x="6" y="138"/>
                  </a:lnTo>
                  <a:lnTo>
                    <a:pt x="4" y="129"/>
                  </a:lnTo>
                  <a:lnTo>
                    <a:pt x="8" y="122"/>
                  </a:lnTo>
                  <a:lnTo>
                    <a:pt x="15" y="118"/>
                  </a:lnTo>
                  <a:lnTo>
                    <a:pt x="23" y="114"/>
                  </a:lnTo>
                  <a:lnTo>
                    <a:pt x="30" y="113"/>
                  </a:lnTo>
                  <a:lnTo>
                    <a:pt x="38" y="113"/>
                  </a:lnTo>
                  <a:lnTo>
                    <a:pt x="46" y="115"/>
                  </a:lnTo>
                  <a:lnTo>
                    <a:pt x="53" y="119"/>
                  </a:lnTo>
                  <a:lnTo>
                    <a:pt x="68" y="149"/>
                  </a:lnTo>
                  <a:lnTo>
                    <a:pt x="86" y="157"/>
                  </a:lnTo>
                  <a:lnTo>
                    <a:pt x="105" y="165"/>
                  </a:lnTo>
                  <a:lnTo>
                    <a:pt x="123" y="173"/>
                  </a:lnTo>
                  <a:lnTo>
                    <a:pt x="143" y="179"/>
                  </a:lnTo>
                  <a:lnTo>
                    <a:pt x="162" y="184"/>
                  </a:lnTo>
                  <a:lnTo>
                    <a:pt x="182" y="187"/>
                  </a:lnTo>
                  <a:lnTo>
                    <a:pt x="201" y="188"/>
                  </a:lnTo>
                  <a:lnTo>
                    <a:pt x="221" y="184"/>
                  </a:lnTo>
                  <a:lnTo>
                    <a:pt x="239" y="177"/>
                  </a:lnTo>
                  <a:lnTo>
                    <a:pt x="256" y="166"/>
                  </a:lnTo>
                  <a:lnTo>
                    <a:pt x="272" y="153"/>
                  </a:lnTo>
                  <a:lnTo>
                    <a:pt x="287" y="137"/>
                  </a:lnTo>
                  <a:lnTo>
                    <a:pt x="302" y="120"/>
                  </a:lnTo>
                  <a:lnTo>
                    <a:pt x="314" y="103"/>
                  </a:lnTo>
                  <a:lnTo>
                    <a:pt x="327" y="84"/>
                  </a:lnTo>
                  <a:lnTo>
                    <a:pt x="338" y="67"/>
                  </a:lnTo>
                  <a:lnTo>
                    <a:pt x="335" y="52"/>
                  </a:lnTo>
                  <a:lnTo>
                    <a:pt x="335" y="36"/>
                  </a:lnTo>
                  <a:lnTo>
                    <a:pt x="338" y="21"/>
                  </a:lnTo>
                  <a:lnTo>
                    <a:pt x="348" y="7"/>
                  </a:lnTo>
                  <a:lnTo>
                    <a:pt x="353" y="2"/>
                  </a:lnTo>
                  <a:lnTo>
                    <a:pt x="359" y="0"/>
                  </a:lnTo>
                  <a:lnTo>
                    <a:pt x="365" y="0"/>
                  </a:lnTo>
                  <a:lnTo>
                    <a:pt x="371" y="1"/>
                  </a:lnTo>
                  <a:lnTo>
                    <a:pt x="374" y="24"/>
                  </a:lnTo>
                  <a:close/>
                </a:path>
              </a:pathLst>
            </a:custGeom>
            <a:solidFill>
              <a:srgbClr val="FFFFFF"/>
            </a:solidFill>
            <a:ln w="9525">
              <a:noFill/>
              <a:round/>
              <a:headEnd/>
              <a:tailEnd/>
            </a:ln>
          </p:spPr>
          <p:txBody>
            <a:bodyPr/>
            <a:lstStyle/>
            <a:p>
              <a:endParaRPr lang="en-US"/>
            </a:p>
          </p:txBody>
        </p:sp>
        <p:sp>
          <p:nvSpPr>
            <p:cNvPr id="134189" name="Freeform 36"/>
            <p:cNvSpPr>
              <a:spLocks/>
            </p:cNvSpPr>
            <p:nvPr/>
          </p:nvSpPr>
          <p:spPr bwMode="auto">
            <a:xfrm flipH="1">
              <a:off x="1058" y="1413"/>
              <a:ext cx="32" cy="37"/>
            </a:xfrm>
            <a:custGeom>
              <a:avLst/>
              <a:gdLst>
                <a:gd name="T0" fmla="*/ 34 w 37"/>
                <a:gd name="T1" fmla="*/ 18 h 44"/>
                <a:gd name="T2" fmla="*/ 37 w 37"/>
                <a:gd name="T3" fmla="*/ 25 h 44"/>
                <a:gd name="T4" fmla="*/ 36 w 37"/>
                <a:gd name="T5" fmla="*/ 33 h 44"/>
                <a:gd name="T6" fmla="*/ 31 w 37"/>
                <a:gd name="T7" fmla="*/ 39 h 44"/>
                <a:gd name="T8" fmla="*/ 24 w 37"/>
                <a:gd name="T9" fmla="*/ 42 h 44"/>
                <a:gd name="T10" fmla="*/ 17 w 37"/>
                <a:gd name="T11" fmla="*/ 44 h 44"/>
                <a:gd name="T12" fmla="*/ 10 w 37"/>
                <a:gd name="T13" fmla="*/ 41 h 44"/>
                <a:gd name="T14" fmla="*/ 6 w 37"/>
                <a:gd name="T15" fmla="*/ 37 h 44"/>
                <a:gd name="T16" fmla="*/ 3 w 37"/>
                <a:gd name="T17" fmla="*/ 31 h 44"/>
                <a:gd name="T18" fmla="*/ 1 w 37"/>
                <a:gd name="T19" fmla="*/ 24 h 44"/>
                <a:gd name="T20" fmla="*/ 0 w 37"/>
                <a:gd name="T21" fmla="*/ 17 h 44"/>
                <a:gd name="T22" fmla="*/ 0 w 37"/>
                <a:gd name="T23" fmla="*/ 10 h 44"/>
                <a:gd name="T24" fmla="*/ 3 w 37"/>
                <a:gd name="T25" fmla="*/ 4 h 44"/>
                <a:gd name="T26" fmla="*/ 13 w 37"/>
                <a:gd name="T27" fmla="*/ 0 h 44"/>
                <a:gd name="T28" fmla="*/ 21 w 37"/>
                <a:gd name="T29" fmla="*/ 2 h 44"/>
                <a:gd name="T30" fmla="*/ 29 w 37"/>
                <a:gd name="T31" fmla="*/ 10 h 44"/>
                <a:gd name="T32" fmla="*/ 34 w 37"/>
                <a:gd name="T33" fmla="*/ 18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4"/>
                <a:gd name="T53" fmla="*/ 37 w 37"/>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4">
                  <a:moveTo>
                    <a:pt x="34" y="18"/>
                  </a:moveTo>
                  <a:lnTo>
                    <a:pt x="37" y="25"/>
                  </a:lnTo>
                  <a:lnTo>
                    <a:pt x="36" y="33"/>
                  </a:lnTo>
                  <a:lnTo>
                    <a:pt x="31" y="39"/>
                  </a:lnTo>
                  <a:lnTo>
                    <a:pt x="24" y="42"/>
                  </a:lnTo>
                  <a:lnTo>
                    <a:pt x="17" y="44"/>
                  </a:lnTo>
                  <a:lnTo>
                    <a:pt x="10" y="41"/>
                  </a:lnTo>
                  <a:lnTo>
                    <a:pt x="6" y="37"/>
                  </a:lnTo>
                  <a:lnTo>
                    <a:pt x="3" y="31"/>
                  </a:lnTo>
                  <a:lnTo>
                    <a:pt x="1" y="24"/>
                  </a:lnTo>
                  <a:lnTo>
                    <a:pt x="0" y="17"/>
                  </a:lnTo>
                  <a:lnTo>
                    <a:pt x="0" y="10"/>
                  </a:lnTo>
                  <a:lnTo>
                    <a:pt x="3" y="4"/>
                  </a:lnTo>
                  <a:lnTo>
                    <a:pt x="13" y="0"/>
                  </a:lnTo>
                  <a:lnTo>
                    <a:pt x="21" y="2"/>
                  </a:lnTo>
                  <a:lnTo>
                    <a:pt x="29" y="10"/>
                  </a:lnTo>
                  <a:lnTo>
                    <a:pt x="34" y="18"/>
                  </a:lnTo>
                  <a:close/>
                </a:path>
              </a:pathLst>
            </a:custGeom>
            <a:solidFill>
              <a:srgbClr val="000000"/>
            </a:solidFill>
            <a:ln w="9525">
              <a:noFill/>
              <a:round/>
              <a:headEnd/>
              <a:tailEnd/>
            </a:ln>
          </p:spPr>
          <p:txBody>
            <a:bodyPr/>
            <a:lstStyle/>
            <a:p>
              <a:endParaRPr lang="en-US"/>
            </a:p>
          </p:txBody>
        </p:sp>
        <p:sp>
          <p:nvSpPr>
            <p:cNvPr id="134190" name="Freeform 37"/>
            <p:cNvSpPr>
              <a:spLocks/>
            </p:cNvSpPr>
            <p:nvPr/>
          </p:nvSpPr>
          <p:spPr bwMode="auto">
            <a:xfrm flipH="1">
              <a:off x="261" y="1603"/>
              <a:ext cx="193" cy="402"/>
            </a:xfrm>
            <a:custGeom>
              <a:avLst/>
              <a:gdLst>
                <a:gd name="T0" fmla="*/ 232 w 232"/>
                <a:gd name="T1" fmla="*/ 248 h 480"/>
                <a:gd name="T2" fmla="*/ 231 w 232"/>
                <a:gd name="T3" fmla="*/ 273 h 480"/>
                <a:gd name="T4" fmla="*/ 224 w 232"/>
                <a:gd name="T5" fmla="*/ 296 h 480"/>
                <a:gd name="T6" fmla="*/ 211 w 232"/>
                <a:gd name="T7" fmla="*/ 318 h 480"/>
                <a:gd name="T8" fmla="*/ 196 w 232"/>
                <a:gd name="T9" fmla="*/ 339 h 480"/>
                <a:gd name="T10" fmla="*/ 178 w 232"/>
                <a:gd name="T11" fmla="*/ 360 h 480"/>
                <a:gd name="T12" fmla="*/ 159 w 232"/>
                <a:gd name="T13" fmla="*/ 379 h 480"/>
                <a:gd name="T14" fmla="*/ 141 w 232"/>
                <a:gd name="T15" fmla="*/ 399 h 480"/>
                <a:gd name="T16" fmla="*/ 124 w 232"/>
                <a:gd name="T17" fmla="*/ 420 h 480"/>
                <a:gd name="T18" fmla="*/ 60 w 232"/>
                <a:gd name="T19" fmla="*/ 480 h 480"/>
                <a:gd name="T20" fmla="*/ 65 w 232"/>
                <a:gd name="T21" fmla="*/ 468 h 480"/>
                <a:gd name="T22" fmla="*/ 66 w 232"/>
                <a:gd name="T23" fmla="*/ 454 h 480"/>
                <a:gd name="T24" fmla="*/ 67 w 232"/>
                <a:gd name="T25" fmla="*/ 440 h 480"/>
                <a:gd name="T26" fmla="*/ 75 w 232"/>
                <a:gd name="T27" fmla="*/ 429 h 480"/>
                <a:gd name="T28" fmla="*/ 92 w 232"/>
                <a:gd name="T29" fmla="*/ 415 h 480"/>
                <a:gd name="T30" fmla="*/ 110 w 232"/>
                <a:gd name="T31" fmla="*/ 400 h 480"/>
                <a:gd name="T32" fmla="*/ 125 w 232"/>
                <a:gd name="T33" fmla="*/ 384 h 480"/>
                <a:gd name="T34" fmla="*/ 139 w 232"/>
                <a:gd name="T35" fmla="*/ 367 h 480"/>
                <a:gd name="T36" fmla="*/ 150 w 232"/>
                <a:gd name="T37" fmla="*/ 348 h 480"/>
                <a:gd name="T38" fmla="*/ 160 w 232"/>
                <a:gd name="T39" fmla="*/ 330 h 480"/>
                <a:gd name="T40" fmla="*/ 168 w 232"/>
                <a:gd name="T41" fmla="*/ 310 h 480"/>
                <a:gd name="T42" fmla="*/ 174 w 232"/>
                <a:gd name="T43" fmla="*/ 291 h 480"/>
                <a:gd name="T44" fmla="*/ 177 w 232"/>
                <a:gd name="T45" fmla="*/ 262 h 480"/>
                <a:gd name="T46" fmla="*/ 174 w 232"/>
                <a:gd name="T47" fmla="*/ 234 h 480"/>
                <a:gd name="T48" fmla="*/ 166 w 232"/>
                <a:gd name="T49" fmla="*/ 207 h 480"/>
                <a:gd name="T50" fmla="*/ 155 w 232"/>
                <a:gd name="T51" fmla="*/ 181 h 480"/>
                <a:gd name="T52" fmla="*/ 139 w 232"/>
                <a:gd name="T53" fmla="*/ 157 h 480"/>
                <a:gd name="T54" fmla="*/ 119 w 232"/>
                <a:gd name="T55" fmla="*/ 134 h 480"/>
                <a:gd name="T56" fmla="*/ 97 w 232"/>
                <a:gd name="T57" fmla="*/ 114 h 480"/>
                <a:gd name="T58" fmla="*/ 73 w 232"/>
                <a:gd name="T59" fmla="*/ 97 h 480"/>
                <a:gd name="T60" fmla="*/ 60 w 232"/>
                <a:gd name="T61" fmla="*/ 89 h 480"/>
                <a:gd name="T62" fmla="*/ 48 w 232"/>
                <a:gd name="T63" fmla="*/ 80 h 480"/>
                <a:gd name="T64" fmla="*/ 34 w 232"/>
                <a:gd name="T65" fmla="*/ 69 h 480"/>
                <a:gd name="T66" fmla="*/ 22 w 232"/>
                <a:gd name="T67" fmla="*/ 58 h 480"/>
                <a:gd name="T68" fmla="*/ 12 w 232"/>
                <a:gd name="T69" fmla="*/ 45 h 480"/>
                <a:gd name="T70" fmla="*/ 4 w 232"/>
                <a:gd name="T71" fmla="*/ 31 h 480"/>
                <a:gd name="T72" fmla="*/ 0 w 232"/>
                <a:gd name="T73" fmla="*/ 16 h 480"/>
                <a:gd name="T74" fmla="*/ 0 w 232"/>
                <a:gd name="T75" fmla="*/ 0 h 480"/>
                <a:gd name="T76" fmla="*/ 15 w 232"/>
                <a:gd name="T77" fmla="*/ 15 h 480"/>
                <a:gd name="T78" fmla="*/ 31 w 232"/>
                <a:gd name="T79" fmla="*/ 29 h 480"/>
                <a:gd name="T80" fmla="*/ 49 w 232"/>
                <a:gd name="T81" fmla="*/ 43 h 480"/>
                <a:gd name="T82" fmla="*/ 67 w 232"/>
                <a:gd name="T83" fmla="*/ 57 h 480"/>
                <a:gd name="T84" fmla="*/ 86 w 232"/>
                <a:gd name="T85" fmla="*/ 71 h 480"/>
                <a:gd name="T86" fmla="*/ 104 w 232"/>
                <a:gd name="T87" fmla="*/ 83 h 480"/>
                <a:gd name="T88" fmla="*/ 122 w 232"/>
                <a:gd name="T89" fmla="*/ 97 h 480"/>
                <a:gd name="T90" fmla="*/ 141 w 232"/>
                <a:gd name="T91" fmla="*/ 110 h 480"/>
                <a:gd name="T92" fmla="*/ 158 w 232"/>
                <a:gd name="T93" fmla="*/ 125 h 480"/>
                <a:gd name="T94" fmla="*/ 174 w 232"/>
                <a:gd name="T95" fmla="*/ 139 h 480"/>
                <a:gd name="T96" fmla="*/ 188 w 232"/>
                <a:gd name="T97" fmla="*/ 155 h 480"/>
                <a:gd name="T98" fmla="*/ 202 w 232"/>
                <a:gd name="T99" fmla="*/ 171 h 480"/>
                <a:gd name="T100" fmla="*/ 213 w 232"/>
                <a:gd name="T101" fmla="*/ 188 h 480"/>
                <a:gd name="T102" fmla="*/ 221 w 232"/>
                <a:gd name="T103" fmla="*/ 207 h 480"/>
                <a:gd name="T104" fmla="*/ 228 w 232"/>
                <a:gd name="T105" fmla="*/ 226 h 480"/>
                <a:gd name="T106" fmla="*/ 232 w 232"/>
                <a:gd name="T107" fmla="*/ 248 h 4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480"/>
                <a:gd name="T164" fmla="*/ 232 w 232"/>
                <a:gd name="T165" fmla="*/ 480 h 4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480">
                  <a:moveTo>
                    <a:pt x="232" y="248"/>
                  </a:moveTo>
                  <a:lnTo>
                    <a:pt x="231" y="273"/>
                  </a:lnTo>
                  <a:lnTo>
                    <a:pt x="224" y="296"/>
                  </a:lnTo>
                  <a:lnTo>
                    <a:pt x="211" y="318"/>
                  </a:lnTo>
                  <a:lnTo>
                    <a:pt x="196" y="339"/>
                  </a:lnTo>
                  <a:lnTo>
                    <a:pt x="178" y="360"/>
                  </a:lnTo>
                  <a:lnTo>
                    <a:pt x="159" y="379"/>
                  </a:lnTo>
                  <a:lnTo>
                    <a:pt x="141" y="399"/>
                  </a:lnTo>
                  <a:lnTo>
                    <a:pt x="124" y="420"/>
                  </a:lnTo>
                  <a:lnTo>
                    <a:pt x="60" y="480"/>
                  </a:lnTo>
                  <a:lnTo>
                    <a:pt x="65" y="468"/>
                  </a:lnTo>
                  <a:lnTo>
                    <a:pt x="66" y="454"/>
                  </a:lnTo>
                  <a:lnTo>
                    <a:pt x="67" y="440"/>
                  </a:lnTo>
                  <a:lnTo>
                    <a:pt x="75" y="429"/>
                  </a:lnTo>
                  <a:lnTo>
                    <a:pt x="92" y="415"/>
                  </a:lnTo>
                  <a:lnTo>
                    <a:pt x="110" y="400"/>
                  </a:lnTo>
                  <a:lnTo>
                    <a:pt x="125" y="384"/>
                  </a:lnTo>
                  <a:lnTo>
                    <a:pt x="139" y="367"/>
                  </a:lnTo>
                  <a:lnTo>
                    <a:pt x="150" y="348"/>
                  </a:lnTo>
                  <a:lnTo>
                    <a:pt x="160" y="330"/>
                  </a:lnTo>
                  <a:lnTo>
                    <a:pt x="168" y="310"/>
                  </a:lnTo>
                  <a:lnTo>
                    <a:pt x="174" y="291"/>
                  </a:lnTo>
                  <a:lnTo>
                    <a:pt x="177" y="262"/>
                  </a:lnTo>
                  <a:lnTo>
                    <a:pt x="174" y="234"/>
                  </a:lnTo>
                  <a:lnTo>
                    <a:pt x="166" y="207"/>
                  </a:lnTo>
                  <a:lnTo>
                    <a:pt x="155" y="181"/>
                  </a:lnTo>
                  <a:lnTo>
                    <a:pt x="139" y="157"/>
                  </a:lnTo>
                  <a:lnTo>
                    <a:pt x="119" y="134"/>
                  </a:lnTo>
                  <a:lnTo>
                    <a:pt x="97" y="114"/>
                  </a:lnTo>
                  <a:lnTo>
                    <a:pt x="73" y="97"/>
                  </a:lnTo>
                  <a:lnTo>
                    <a:pt x="60" y="89"/>
                  </a:lnTo>
                  <a:lnTo>
                    <a:pt x="48" y="80"/>
                  </a:lnTo>
                  <a:lnTo>
                    <a:pt x="34" y="69"/>
                  </a:lnTo>
                  <a:lnTo>
                    <a:pt x="22" y="58"/>
                  </a:lnTo>
                  <a:lnTo>
                    <a:pt x="12" y="45"/>
                  </a:lnTo>
                  <a:lnTo>
                    <a:pt x="4" y="31"/>
                  </a:lnTo>
                  <a:lnTo>
                    <a:pt x="0" y="16"/>
                  </a:lnTo>
                  <a:lnTo>
                    <a:pt x="0" y="0"/>
                  </a:lnTo>
                  <a:lnTo>
                    <a:pt x="15" y="15"/>
                  </a:lnTo>
                  <a:lnTo>
                    <a:pt x="31" y="29"/>
                  </a:lnTo>
                  <a:lnTo>
                    <a:pt x="49" y="43"/>
                  </a:lnTo>
                  <a:lnTo>
                    <a:pt x="67" y="57"/>
                  </a:lnTo>
                  <a:lnTo>
                    <a:pt x="86" y="71"/>
                  </a:lnTo>
                  <a:lnTo>
                    <a:pt x="104" y="83"/>
                  </a:lnTo>
                  <a:lnTo>
                    <a:pt x="122" y="97"/>
                  </a:lnTo>
                  <a:lnTo>
                    <a:pt x="141" y="110"/>
                  </a:lnTo>
                  <a:lnTo>
                    <a:pt x="158" y="125"/>
                  </a:lnTo>
                  <a:lnTo>
                    <a:pt x="174" y="139"/>
                  </a:lnTo>
                  <a:lnTo>
                    <a:pt x="188" y="155"/>
                  </a:lnTo>
                  <a:lnTo>
                    <a:pt x="202" y="171"/>
                  </a:lnTo>
                  <a:lnTo>
                    <a:pt x="213" y="188"/>
                  </a:lnTo>
                  <a:lnTo>
                    <a:pt x="221" y="207"/>
                  </a:lnTo>
                  <a:lnTo>
                    <a:pt x="228" y="226"/>
                  </a:lnTo>
                  <a:lnTo>
                    <a:pt x="232" y="248"/>
                  </a:lnTo>
                  <a:close/>
                </a:path>
              </a:pathLst>
            </a:custGeom>
            <a:solidFill>
              <a:srgbClr val="007FFF"/>
            </a:solidFill>
            <a:ln w="9525">
              <a:noFill/>
              <a:round/>
              <a:headEnd/>
              <a:tailEnd/>
            </a:ln>
          </p:spPr>
          <p:txBody>
            <a:bodyPr/>
            <a:lstStyle/>
            <a:p>
              <a:endParaRPr lang="en-US"/>
            </a:p>
          </p:txBody>
        </p:sp>
        <p:sp>
          <p:nvSpPr>
            <p:cNvPr id="134191" name="Freeform 38"/>
            <p:cNvSpPr>
              <a:spLocks/>
            </p:cNvSpPr>
            <p:nvPr/>
          </p:nvSpPr>
          <p:spPr bwMode="auto">
            <a:xfrm flipH="1">
              <a:off x="579" y="1628"/>
              <a:ext cx="552" cy="233"/>
            </a:xfrm>
            <a:custGeom>
              <a:avLst/>
              <a:gdLst>
                <a:gd name="T0" fmla="*/ 538 w 656"/>
                <a:gd name="T1" fmla="*/ 107 h 278"/>
                <a:gd name="T2" fmla="*/ 496 w 656"/>
                <a:gd name="T3" fmla="*/ 92 h 278"/>
                <a:gd name="T4" fmla="*/ 450 w 656"/>
                <a:gd name="T5" fmla="*/ 88 h 278"/>
                <a:gd name="T6" fmla="*/ 488 w 656"/>
                <a:gd name="T7" fmla="*/ 106 h 278"/>
                <a:gd name="T8" fmla="*/ 525 w 656"/>
                <a:gd name="T9" fmla="*/ 127 h 278"/>
                <a:gd name="T10" fmla="*/ 560 w 656"/>
                <a:gd name="T11" fmla="*/ 149 h 278"/>
                <a:gd name="T12" fmla="*/ 595 w 656"/>
                <a:gd name="T13" fmla="*/ 174 h 278"/>
                <a:gd name="T14" fmla="*/ 627 w 656"/>
                <a:gd name="T15" fmla="*/ 204 h 278"/>
                <a:gd name="T16" fmla="*/ 612 w 656"/>
                <a:gd name="T17" fmla="*/ 204 h 278"/>
                <a:gd name="T18" fmla="*/ 573 w 656"/>
                <a:gd name="T19" fmla="*/ 189 h 278"/>
                <a:gd name="T20" fmla="*/ 534 w 656"/>
                <a:gd name="T21" fmla="*/ 173 h 278"/>
                <a:gd name="T22" fmla="*/ 495 w 656"/>
                <a:gd name="T23" fmla="*/ 156 h 278"/>
                <a:gd name="T24" fmla="*/ 457 w 656"/>
                <a:gd name="T25" fmla="*/ 135 h 278"/>
                <a:gd name="T26" fmla="*/ 428 w 656"/>
                <a:gd name="T27" fmla="*/ 117 h 278"/>
                <a:gd name="T28" fmla="*/ 409 w 656"/>
                <a:gd name="T29" fmla="*/ 115 h 278"/>
                <a:gd name="T30" fmla="*/ 455 w 656"/>
                <a:gd name="T31" fmla="*/ 145 h 278"/>
                <a:gd name="T32" fmla="*/ 502 w 656"/>
                <a:gd name="T33" fmla="*/ 177 h 278"/>
                <a:gd name="T34" fmla="*/ 548 w 656"/>
                <a:gd name="T35" fmla="*/ 206 h 278"/>
                <a:gd name="T36" fmla="*/ 594 w 656"/>
                <a:gd name="T37" fmla="*/ 238 h 278"/>
                <a:gd name="T38" fmla="*/ 641 w 656"/>
                <a:gd name="T39" fmla="*/ 268 h 278"/>
                <a:gd name="T40" fmla="*/ 590 w 656"/>
                <a:gd name="T41" fmla="*/ 248 h 278"/>
                <a:gd name="T42" fmla="*/ 487 w 656"/>
                <a:gd name="T43" fmla="*/ 200 h 278"/>
                <a:gd name="T44" fmla="*/ 381 w 656"/>
                <a:gd name="T45" fmla="*/ 155 h 278"/>
                <a:gd name="T46" fmla="*/ 270 w 656"/>
                <a:gd name="T47" fmla="*/ 129 h 278"/>
                <a:gd name="T48" fmla="*/ 157 w 656"/>
                <a:gd name="T49" fmla="*/ 136 h 278"/>
                <a:gd name="T50" fmla="*/ 0 w 656"/>
                <a:gd name="T51" fmla="*/ 206 h 278"/>
                <a:gd name="T52" fmla="*/ 52 w 656"/>
                <a:gd name="T53" fmla="*/ 157 h 278"/>
                <a:gd name="T54" fmla="*/ 110 w 656"/>
                <a:gd name="T55" fmla="*/ 115 h 278"/>
                <a:gd name="T56" fmla="*/ 173 w 656"/>
                <a:gd name="T57" fmla="*/ 87 h 278"/>
                <a:gd name="T58" fmla="*/ 241 w 656"/>
                <a:gd name="T59" fmla="*/ 71 h 278"/>
                <a:gd name="T60" fmla="*/ 313 w 656"/>
                <a:gd name="T61" fmla="*/ 71 h 278"/>
                <a:gd name="T62" fmla="*/ 321 w 656"/>
                <a:gd name="T63" fmla="*/ 65 h 278"/>
                <a:gd name="T64" fmla="*/ 264 w 656"/>
                <a:gd name="T65" fmla="*/ 51 h 278"/>
                <a:gd name="T66" fmla="*/ 205 w 656"/>
                <a:gd name="T67" fmla="*/ 52 h 278"/>
                <a:gd name="T68" fmla="*/ 148 w 656"/>
                <a:gd name="T69" fmla="*/ 66 h 278"/>
                <a:gd name="T70" fmla="*/ 93 w 656"/>
                <a:gd name="T71" fmla="*/ 88 h 278"/>
                <a:gd name="T72" fmla="*/ 42 w 656"/>
                <a:gd name="T73" fmla="*/ 115 h 278"/>
                <a:gd name="T74" fmla="*/ 88 w 656"/>
                <a:gd name="T75" fmla="*/ 73 h 278"/>
                <a:gd name="T76" fmla="*/ 141 w 656"/>
                <a:gd name="T77" fmla="*/ 44 h 278"/>
                <a:gd name="T78" fmla="*/ 197 w 656"/>
                <a:gd name="T79" fmla="*/ 24 h 278"/>
                <a:gd name="T80" fmla="*/ 257 w 656"/>
                <a:gd name="T81" fmla="*/ 12 h 278"/>
                <a:gd name="T82" fmla="*/ 318 w 656"/>
                <a:gd name="T83" fmla="*/ 4 h 278"/>
                <a:gd name="T84" fmla="*/ 374 w 656"/>
                <a:gd name="T85" fmla="*/ 0 h 278"/>
                <a:gd name="T86" fmla="*/ 423 w 656"/>
                <a:gd name="T87" fmla="*/ 10 h 278"/>
                <a:gd name="T88" fmla="*/ 468 w 656"/>
                <a:gd name="T89" fmla="*/ 28 h 278"/>
                <a:gd name="T90" fmla="*/ 510 w 656"/>
                <a:gd name="T91" fmla="*/ 57 h 278"/>
                <a:gd name="T92" fmla="*/ 545 w 656"/>
                <a:gd name="T93" fmla="*/ 91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56"/>
                <a:gd name="T142" fmla="*/ 0 h 278"/>
                <a:gd name="T143" fmla="*/ 656 w 656"/>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56" h="278">
                  <a:moveTo>
                    <a:pt x="567" y="118"/>
                  </a:moveTo>
                  <a:lnTo>
                    <a:pt x="553" y="113"/>
                  </a:lnTo>
                  <a:lnTo>
                    <a:pt x="538" y="107"/>
                  </a:lnTo>
                  <a:lnTo>
                    <a:pt x="525" y="102"/>
                  </a:lnTo>
                  <a:lnTo>
                    <a:pt x="511" y="97"/>
                  </a:lnTo>
                  <a:lnTo>
                    <a:pt x="496" y="92"/>
                  </a:lnTo>
                  <a:lnTo>
                    <a:pt x="481" y="90"/>
                  </a:lnTo>
                  <a:lnTo>
                    <a:pt x="466" y="88"/>
                  </a:lnTo>
                  <a:lnTo>
                    <a:pt x="450" y="88"/>
                  </a:lnTo>
                  <a:lnTo>
                    <a:pt x="462" y="94"/>
                  </a:lnTo>
                  <a:lnTo>
                    <a:pt x="475" y="100"/>
                  </a:lnTo>
                  <a:lnTo>
                    <a:pt x="488" y="106"/>
                  </a:lnTo>
                  <a:lnTo>
                    <a:pt x="499" y="113"/>
                  </a:lnTo>
                  <a:lnTo>
                    <a:pt x="512" y="120"/>
                  </a:lnTo>
                  <a:lnTo>
                    <a:pt x="525" y="127"/>
                  </a:lnTo>
                  <a:lnTo>
                    <a:pt x="537" y="134"/>
                  </a:lnTo>
                  <a:lnTo>
                    <a:pt x="549" y="141"/>
                  </a:lnTo>
                  <a:lnTo>
                    <a:pt x="560" y="149"/>
                  </a:lnTo>
                  <a:lnTo>
                    <a:pt x="573" y="157"/>
                  </a:lnTo>
                  <a:lnTo>
                    <a:pt x="583" y="166"/>
                  </a:lnTo>
                  <a:lnTo>
                    <a:pt x="595" y="174"/>
                  </a:lnTo>
                  <a:lnTo>
                    <a:pt x="606" y="183"/>
                  </a:lnTo>
                  <a:lnTo>
                    <a:pt x="617" y="194"/>
                  </a:lnTo>
                  <a:lnTo>
                    <a:pt x="627" y="204"/>
                  </a:lnTo>
                  <a:lnTo>
                    <a:pt x="637" y="215"/>
                  </a:lnTo>
                  <a:lnTo>
                    <a:pt x="625" y="210"/>
                  </a:lnTo>
                  <a:lnTo>
                    <a:pt x="612" y="204"/>
                  </a:lnTo>
                  <a:lnTo>
                    <a:pt x="598" y="200"/>
                  </a:lnTo>
                  <a:lnTo>
                    <a:pt x="586" y="194"/>
                  </a:lnTo>
                  <a:lnTo>
                    <a:pt x="573" y="189"/>
                  </a:lnTo>
                  <a:lnTo>
                    <a:pt x="559" y="185"/>
                  </a:lnTo>
                  <a:lnTo>
                    <a:pt x="546" y="179"/>
                  </a:lnTo>
                  <a:lnTo>
                    <a:pt x="534" y="173"/>
                  </a:lnTo>
                  <a:lnTo>
                    <a:pt x="520" y="167"/>
                  </a:lnTo>
                  <a:lnTo>
                    <a:pt x="507" y="162"/>
                  </a:lnTo>
                  <a:lnTo>
                    <a:pt x="495" y="156"/>
                  </a:lnTo>
                  <a:lnTo>
                    <a:pt x="482" y="149"/>
                  </a:lnTo>
                  <a:lnTo>
                    <a:pt x="469" y="143"/>
                  </a:lnTo>
                  <a:lnTo>
                    <a:pt x="457" y="135"/>
                  </a:lnTo>
                  <a:lnTo>
                    <a:pt x="444" y="128"/>
                  </a:lnTo>
                  <a:lnTo>
                    <a:pt x="432" y="120"/>
                  </a:lnTo>
                  <a:lnTo>
                    <a:pt x="428" y="117"/>
                  </a:lnTo>
                  <a:lnTo>
                    <a:pt x="421" y="115"/>
                  </a:lnTo>
                  <a:lnTo>
                    <a:pt x="415" y="114"/>
                  </a:lnTo>
                  <a:lnTo>
                    <a:pt x="409" y="115"/>
                  </a:lnTo>
                  <a:lnTo>
                    <a:pt x="424" y="126"/>
                  </a:lnTo>
                  <a:lnTo>
                    <a:pt x="440" y="135"/>
                  </a:lnTo>
                  <a:lnTo>
                    <a:pt x="455" y="145"/>
                  </a:lnTo>
                  <a:lnTo>
                    <a:pt x="472" y="156"/>
                  </a:lnTo>
                  <a:lnTo>
                    <a:pt x="487" y="166"/>
                  </a:lnTo>
                  <a:lnTo>
                    <a:pt x="502" y="177"/>
                  </a:lnTo>
                  <a:lnTo>
                    <a:pt x="518" y="187"/>
                  </a:lnTo>
                  <a:lnTo>
                    <a:pt x="533" y="196"/>
                  </a:lnTo>
                  <a:lnTo>
                    <a:pt x="548" y="206"/>
                  </a:lnTo>
                  <a:lnTo>
                    <a:pt x="564" y="217"/>
                  </a:lnTo>
                  <a:lnTo>
                    <a:pt x="579" y="227"/>
                  </a:lnTo>
                  <a:lnTo>
                    <a:pt x="594" y="238"/>
                  </a:lnTo>
                  <a:lnTo>
                    <a:pt x="610" y="248"/>
                  </a:lnTo>
                  <a:lnTo>
                    <a:pt x="625" y="258"/>
                  </a:lnTo>
                  <a:lnTo>
                    <a:pt x="641" y="268"/>
                  </a:lnTo>
                  <a:lnTo>
                    <a:pt x="656" y="278"/>
                  </a:lnTo>
                  <a:lnTo>
                    <a:pt x="622" y="264"/>
                  </a:lnTo>
                  <a:lnTo>
                    <a:pt x="590" y="248"/>
                  </a:lnTo>
                  <a:lnTo>
                    <a:pt x="556" y="232"/>
                  </a:lnTo>
                  <a:lnTo>
                    <a:pt x="521" y="216"/>
                  </a:lnTo>
                  <a:lnTo>
                    <a:pt x="487" y="200"/>
                  </a:lnTo>
                  <a:lnTo>
                    <a:pt x="452" y="183"/>
                  </a:lnTo>
                  <a:lnTo>
                    <a:pt x="416" y="168"/>
                  </a:lnTo>
                  <a:lnTo>
                    <a:pt x="381" y="155"/>
                  </a:lnTo>
                  <a:lnTo>
                    <a:pt x="344" y="144"/>
                  </a:lnTo>
                  <a:lnTo>
                    <a:pt x="307" y="135"/>
                  </a:lnTo>
                  <a:lnTo>
                    <a:pt x="270" y="129"/>
                  </a:lnTo>
                  <a:lnTo>
                    <a:pt x="233" y="127"/>
                  </a:lnTo>
                  <a:lnTo>
                    <a:pt x="195" y="129"/>
                  </a:lnTo>
                  <a:lnTo>
                    <a:pt x="157" y="136"/>
                  </a:lnTo>
                  <a:lnTo>
                    <a:pt x="119" y="147"/>
                  </a:lnTo>
                  <a:lnTo>
                    <a:pt x="81" y="164"/>
                  </a:lnTo>
                  <a:lnTo>
                    <a:pt x="0" y="206"/>
                  </a:lnTo>
                  <a:lnTo>
                    <a:pt x="18" y="189"/>
                  </a:lnTo>
                  <a:lnTo>
                    <a:pt x="35" y="172"/>
                  </a:lnTo>
                  <a:lnTo>
                    <a:pt x="52" y="157"/>
                  </a:lnTo>
                  <a:lnTo>
                    <a:pt x="72" y="142"/>
                  </a:lnTo>
                  <a:lnTo>
                    <a:pt x="90" y="128"/>
                  </a:lnTo>
                  <a:lnTo>
                    <a:pt x="110" y="115"/>
                  </a:lnTo>
                  <a:lnTo>
                    <a:pt x="131" y="104"/>
                  </a:lnTo>
                  <a:lnTo>
                    <a:pt x="151" y="95"/>
                  </a:lnTo>
                  <a:lnTo>
                    <a:pt x="173" y="87"/>
                  </a:lnTo>
                  <a:lnTo>
                    <a:pt x="195" y="80"/>
                  </a:lnTo>
                  <a:lnTo>
                    <a:pt x="218" y="74"/>
                  </a:lnTo>
                  <a:lnTo>
                    <a:pt x="241" y="71"/>
                  </a:lnTo>
                  <a:lnTo>
                    <a:pt x="264" y="68"/>
                  </a:lnTo>
                  <a:lnTo>
                    <a:pt x="288" y="69"/>
                  </a:lnTo>
                  <a:lnTo>
                    <a:pt x="313" y="71"/>
                  </a:lnTo>
                  <a:lnTo>
                    <a:pt x="337" y="75"/>
                  </a:lnTo>
                  <a:lnTo>
                    <a:pt x="339" y="74"/>
                  </a:lnTo>
                  <a:lnTo>
                    <a:pt x="321" y="65"/>
                  </a:lnTo>
                  <a:lnTo>
                    <a:pt x="302" y="58"/>
                  </a:lnTo>
                  <a:lnTo>
                    <a:pt x="283" y="53"/>
                  </a:lnTo>
                  <a:lnTo>
                    <a:pt x="264" y="51"/>
                  </a:lnTo>
                  <a:lnTo>
                    <a:pt x="245" y="50"/>
                  </a:lnTo>
                  <a:lnTo>
                    <a:pt x="225" y="50"/>
                  </a:lnTo>
                  <a:lnTo>
                    <a:pt x="205" y="52"/>
                  </a:lnTo>
                  <a:lnTo>
                    <a:pt x="186" y="56"/>
                  </a:lnTo>
                  <a:lnTo>
                    <a:pt x="166" y="60"/>
                  </a:lnTo>
                  <a:lnTo>
                    <a:pt x="148" y="66"/>
                  </a:lnTo>
                  <a:lnTo>
                    <a:pt x="128" y="73"/>
                  </a:lnTo>
                  <a:lnTo>
                    <a:pt x="110" y="80"/>
                  </a:lnTo>
                  <a:lnTo>
                    <a:pt x="93" y="88"/>
                  </a:lnTo>
                  <a:lnTo>
                    <a:pt x="75" y="97"/>
                  </a:lnTo>
                  <a:lnTo>
                    <a:pt x="58" y="106"/>
                  </a:lnTo>
                  <a:lnTo>
                    <a:pt x="42" y="115"/>
                  </a:lnTo>
                  <a:lnTo>
                    <a:pt x="57" y="99"/>
                  </a:lnTo>
                  <a:lnTo>
                    <a:pt x="72" y="86"/>
                  </a:lnTo>
                  <a:lnTo>
                    <a:pt x="88" y="73"/>
                  </a:lnTo>
                  <a:lnTo>
                    <a:pt x="105" y="62"/>
                  </a:lnTo>
                  <a:lnTo>
                    <a:pt x="123" y="52"/>
                  </a:lnTo>
                  <a:lnTo>
                    <a:pt x="141" y="44"/>
                  </a:lnTo>
                  <a:lnTo>
                    <a:pt x="159" y="36"/>
                  </a:lnTo>
                  <a:lnTo>
                    <a:pt x="178" y="30"/>
                  </a:lnTo>
                  <a:lnTo>
                    <a:pt x="197" y="24"/>
                  </a:lnTo>
                  <a:lnTo>
                    <a:pt x="217" y="20"/>
                  </a:lnTo>
                  <a:lnTo>
                    <a:pt x="237" y="15"/>
                  </a:lnTo>
                  <a:lnTo>
                    <a:pt x="257" y="12"/>
                  </a:lnTo>
                  <a:lnTo>
                    <a:pt x="277" y="8"/>
                  </a:lnTo>
                  <a:lnTo>
                    <a:pt x="298" y="6"/>
                  </a:lnTo>
                  <a:lnTo>
                    <a:pt x="318" y="4"/>
                  </a:lnTo>
                  <a:lnTo>
                    <a:pt x="339" y="1"/>
                  </a:lnTo>
                  <a:lnTo>
                    <a:pt x="356" y="0"/>
                  </a:lnTo>
                  <a:lnTo>
                    <a:pt x="374" y="0"/>
                  </a:lnTo>
                  <a:lnTo>
                    <a:pt x="391" y="3"/>
                  </a:lnTo>
                  <a:lnTo>
                    <a:pt x="407" y="5"/>
                  </a:lnTo>
                  <a:lnTo>
                    <a:pt x="423" y="10"/>
                  </a:lnTo>
                  <a:lnTo>
                    <a:pt x="438" y="14"/>
                  </a:lnTo>
                  <a:lnTo>
                    <a:pt x="453" y="21"/>
                  </a:lnTo>
                  <a:lnTo>
                    <a:pt x="468" y="28"/>
                  </a:lnTo>
                  <a:lnTo>
                    <a:pt x="482" y="37"/>
                  </a:lnTo>
                  <a:lnTo>
                    <a:pt x="496" y="46"/>
                  </a:lnTo>
                  <a:lnTo>
                    <a:pt x="510" y="57"/>
                  </a:lnTo>
                  <a:lnTo>
                    <a:pt x="521" y="67"/>
                  </a:lnTo>
                  <a:lnTo>
                    <a:pt x="534" y="80"/>
                  </a:lnTo>
                  <a:lnTo>
                    <a:pt x="545" y="91"/>
                  </a:lnTo>
                  <a:lnTo>
                    <a:pt x="557" y="104"/>
                  </a:lnTo>
                  <a:lnTo>
                    <a:pt x="567" y="118"/>
                  </a:lnTo>
                  <a:close/>
                </a:path>
              </a:pathLst>
            </a:custGeom>
            <a:solidFill>
              <a:srgbClr val="FF0000"/>
            </a:solidFill>
            <a:ln w="9525">
              <a:noFill/>
              <a:round/>
              <a:headEnd/>
              <a:tailEnd/>
            </a:ln>
          </p:spPr>
          <p:txBody>
            <a:bodyPr/>
            <a:lstStyle/>
            <a:p>
              <a:endParaRPr lang="en-US"/>
            </a:p>
          </p:txBody>
        </p:sp>
        <p:sp>
          <p:nvSpPr>
            <p:cNvPr id="134192" name="Freeform 39"/>
            <p:cNvSpPr>
              <a:spLocks/>
            </p:cNvSpPr>
            <p:nvPr/>
          </p:nvSpPr>
          <p:spPr bwMode="auto">
            <a:xfrm flipH="1">
              <a:off x="212" y="2196"/>
              <a:ext cx="303" cy="158"/>
            </a:xfrm>
            <a:custGeom>
              <a:avLst/>
              <a:gdLst>
                <a:gd name="T0" fmla="*/ 360 w 360"/>
                <a:gd name="T1" fmla="*/ 183 h 189"/>
                <a:gd name="T2" fmla="*/ 325 w 360"/>
                <a:gd name="T3" fmla="*/ 186 h 189"/>
                <a:gd name="T4" fmla="*/ 287 w 360"/>
                <a:gd name="T5" fmla="*/ 188 h 189"/>
                <a:gd name="T6" fmla="*/ 249 w 360"/>
                <a:gd name="T7" fmla="*/ 189 h 189"/>
                <a:gd name="T8" fmla="*/ 211 w 360"/>
                <a:gd name="T9" fmla="*/ 187 h 189"/>
                <a:gd name="T10" fmla="*/ 174 w 360"/>
                <a:gd name="T11" fmla="*/ 182 h 189"/>
                <a:gd name="T12" fmla="*/ 138 w 360"/>
                <a:gd name="T13" fmla="*/ 172 h 189"/>
                <a:gd name="T14" fmla="*/ 106 w 360"/>
                <a:gd name="T15" fmla="*/ 156 h 189"/>
                <a:gd name="T16" fmla="*/ 77 w 360"/>
                <a:gd name="T17" fmla="*/ 134 h 189"/>
                <a:gd name="T18" fmla="*/ 101 w 360"/>
                <a:gd name="T19" fmla="*/ 137 h 189"/>
                <a:gd name="T20" fmla="*/ 123 w 360"/>
                <a:gd name="T21" fmla="*/ 150 h 189"/>
                <a:gd name="T22" fmla="*/ 144 w 360"/>
                <a:gd name="T23" fmla="*/ 161 h 189"/>
                <a:gd name="T24" fmla="*/ 169 w 360"/>
                <a:gd name="T25" fmla="*/ 163 h 189"/>
                <a:gd name="T26" fmla="*/ 189 w 360"/>
                <a:gd name="T27" fmla="*/ 158 h 189"/>
                <a:gd name="T28" fmla="*/ 207 w 360"/>
                <a:gd name="T29" fmla="*/ 153 h 189"/>
                <a:gd name="T30" fmla="*/ 227 w 360"/>
                <a:gd name="T31" fmla="*/ 150 h 189"/>
                <a:gd name="T32" fmla="*/ 245 w 360"/>
                <a:gd name="T33" fmla="*/ 144 h 189"/>
                <a:gd name="T34" fmla="*/ 236 w 360"/>
                <a:gd name="T35" fmla="*/ 142 h 189"/>
                <a:gd name="T36" fmla="*/ 226 w 360"/>
                <a:gd name="T37" fmla="*/ 142 h 189"/>
                <a:gd name="T38" fmla="*/ 216 w 360"/>
                <a:gd name="T39" fmla="*/ 142 h 189"/>
                <a:gd name="T40" fmla="*/ 206 w 360"/>
                <a:gd name="T41" fmla="*/ 139 h 189"/>
                <a:gd name="T42" fmla="*/ 166 w 360"/>
                <a:gd name="T43" fmla="*/ 125 h 189"/>
                <a:gd name="T44" fmla="*/ 123 w 360"/>
                <a:gd name="T45" fmla="*/ 113 h 189"/>
                <a:gd name="T46" fmla="*/ 82 w 360"/>
                <a:gd name="T47" fmla="*/ 100 h 189"/>
                <a:gd name="T48" fmla="*/ 43 w 360"/>
                <a:gd name="T49" fmla="*/ 81 h 189"/>
                <a:gd name="T50" fmla="*/ 53 w 360"/>
                <a:gd name="T51" fmla="*/ 78 h 189"/>
                <a:gd name="T52" fmla="*/ 90 w 360"/>
                <a:gd name="T53" fmla="*/ 81 h 189"/>
                <a:gd name="T54" fmla="*/ 129 w 360"/>
                <a:gd name="T55" fmla="*/ 82 h 189"/>
                <a:gd name="T56" fmla="*/ 166 w 360"/>
                <a:gd name="T57" fmla="*/ 89 h 189"/>
                <a:gd name="T58" fmla="*/ 196 w 360"/>
                <a:gd name="T59" fmla="*/ 104 h 189"/>
                <a:gd name="T60" fmla="*/ 219 w 360"/>
                <a:gd name="T61" fmla="*/ 122 h 189"/>
                <a:gd name="T62" fmla="*/ 244 w 360"/>
                <a:gd name="T63" fmla="*/ 138 h 189"/>
                <a:gd name="T64" fmla="*/ 272 w 360"/>
                <a:gd name="T65" fmla="*/ 148 h 189"/>
                <a:gd name="T66" fmla="*/ 267 w 360"/>
                <a:gd name="T67" fmla="*/ 138 h 189"/>
                <a:gd name="T68" fmla="*/ 233 w 360"/>
                <a:gd name="T69" fmla="*/ 114 h 189"/>
                <a:gd name="T70" fmla="*/ 198 w 360"/>
                <a:gd name="T71" fmla="*/ 86 h 189"/>
                <a:gd name="T72" fmla="*/ 163 w 360"/>
                <a:gd name="T73" fmla="*/ 62 h 189"/>
                <a:gd name="T74" fmla="*/ 125 w 360"/>
                <a:gd name="T75" fmla="*/ 48 h 189"/>
                <a:gd name="T76" fmla="*/ 87 w 360"/>
                <a:gd name="T77" fmla="*/ 39 h 189"/>
                <a:gd name="T78" fmla="*/ 51 w 360"/>
                <a:gd name="T79" fmla="*/ 29 h 189"/>
                <a:gd name="T80" fmla="*/ 16 w 360"/>
                <a:gd name="T81" fmla="*/ 12 h 189"/>
                <a:gd name="T82" fmla="*/ 15 w 360"/>
                <a:gd name="T83" fmla="*/ 4 h 189"/>
                <a:gd name="T84" fmla="*/ 45 w 360"/>
                <a:gd name="T85" fmla="*/ 10 h 189"/>
                <a:gd name="T86" fmla="*/ 76 w 360"/>
                <a:gd name="T87" fmla="*/ 16 h 189"/>
                <a:gd name="T88" fmla="*/ 106 w 360"/>
                <a:gd name="T89" fmla="*/ 22 h 189"/>
                <a:gd name="T90" fmla="*/ 137 w 360"/>
                <a:gd name="T91" fmla="*/ 30 h 189"/>
                <a:gd name="T92" fmla="*/ 166 w 360"/>
                <a:gd name="T93" fmla="*/ 39 h 189"/>
                <a:gd name="T94" fmla="*/ 195 w 360"/>
                <a:gd name="T95" fmla="*/ 51 h 189"/>
                <a:gd name="T96" fmla="*/ 221 w 360"/>
                <a:gd name="T97" fmla="*/ 66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0"/>
                <a:gd name="T148" fmla="*/ 0 h 189"/>
                <a:gd name="T149" fmla="*/ 360 w 360"/>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0" h="189">
                  <a:moveTo>
                    <a:pt x="234" y="75"/>
                  </a:moveTo>
                  <a:lnTo>
                    <a:pt x="360" y="183"/>
                  </a:lnTo>
                  <a:lnTo>
                    <a:pt x="343" y="184"/>
                  </a:lnTo>
                  <a:lnTo>
                    <a:pt x="325" y="186"/>
                  </a:lnTo>
                  <a:lnTo>
                    <a:pt x="306" y="187"/>
                  </a:lnTo>
                  <a:lnTo>
                    <a:pt x="287" y="188"/>
                  </a:lnTo>
                  <a:lnTo>
                    <a:pt x="268" y="189"/>
                  </a:lnTo>
                  <a:lnTo>
                    <a:pt x="249" y="189"/>
                  </a:lnTo>
                  <a:lnTo>
                    <a:pt x="229" y="188"/>
                  </a:lnTo>
                  <a:lnTo>
                    <a:pt x="211" y="187"/>
                  </a:lnTo>
                  <a:lnTo>
                    <a:pt x="192" y="184"/>
                  </a:lnTo>
                  <a:lnTo>
                    <a:pt x="174" y="182"/>
                  </a:lnTo>
                  <a:lnTo>
                    <a:pt x="155" y="177"/>
                  </a:lnTo>
                  <a:lnTo>
                    <a:pt x="138" y="172"/>
                  </a:lnTo>
                  <a:lnTo>
                    <a:pt x="122" y="165"/>
                  </a:lnTo>
                  <a:lnTo>
                    <a:pt x="106" y="156"/>
                  </a:lnTo>
                  <a:lnTo>
                    <a:pt x="91" y="145"/>
                  </a:lnTo>
                  <a:lnTo>
                    <a:pt x="77" y="134"/>
                  </a:lnTo>
                  <a:lnTo>
                    <a:pt x="90" y="134"/>
                  </a:lnTo>
                  <a:lnTo>
                    <a:pt x="101" y="137"/>
                  </a:lnTo>
                  <a:lnTo>
                    <a:pt x="113" y="143"/>
                  </a:lnTo>
                  <a:lnTo>
                    <a:pt x="123" y="150"/>
                  </a:lnTo>
                  <a:lnTo>
                    <a:pt x="134" y="157"/>
                  </a:lnTo>
                  <a:lnTo>
                    <a:pt x="144" y="161"/>
                  </a:lnTo>
                  <a:lnTo>
                    <a:pt x="155" y="164"/>
                  </a:lnTo>
                  <a:lnTo>
                    <a:pt x="169" y="163"/>
                  </a:lnTo>
                  <a:lnTo>
                    <a:pt x="178" y="160"/>
                  </a:lnTo>
                  <a:lnTo>
                    <a:pt x="189" y="158"/>
                  </a:lnTo>
                  <a:lnTo>
                    <a:pt x="198" y="156"/>
                  </a:lnTo>
                  <a:lnTo>
                    <a:pt x="207" y="153"/>
                  </a:lnTo>
                  <a:lnTo>
                    <a:pt x="218" y="152"/>
                  </a:lnTo>
                  <a:lnTo>
                    <a:pt x="227" y="150"/>
                  </a:lnTo>
                  <a:lnTo>
                    <a:pt x="236" y="146"/>
                  </a:lnTo>
                  <a:lnTo>
                    <a:pt x="245" y="144"/>
                  </a:lnTo>
                  <a:lnTo>
                    <a:pt x="241" y="143"/>
                  </a:lnTo>
                  <a:lnTo>
                    <a:pt x="236" y="142"/>
                  </a:lnTo>
                  <a:lnTo>
                    <a:pt x="231" y="142"/>
                  </a:lnTo>
                  <a:lnTo>
                    <a:pt x="226" y="142"/>
                  </a:lnTo>
                  <a:lnTo>
                    <a:pt x="221" y="142"/>
                  </a:lnTo>
                  <a:lnTo>
                    <a:pt x="216" y="142"/>
                  </a:lnTo>
                  <a:lnTo>
                    <a:pt x="211" y="141"/>
                  </a:lnTo>
                  <a:lnTo>
                    <a:pt x="206" y="139"/>
                  </a:lnTo>
                  <a:lnTo>
                    <a:pt x="187" y="131"/>
                  </a:lnTo>
                  <a:lnTo>
                    <a:pt x="166" y="125"/>
                  </a:lnTo>
                  <a:lnTo>
                    <a:pt x="145" y="119"/>
                  </a:lnTo>
                  <a:lnTo>
                    <a:pt x="123" y="113"/>
                  </a:lnTo>
                  <a:lnTo>
                    <a:pt x="102" y="107"/>
                  </a:lnTo>
                  <a:lnTo>
                    <a:pt x="82" y="100"/>
                  </a:lnTo>
                  <a:lnTo>
                    <a:pt x="62" y="91"/>
                  </a:lnTo>
                  <a:lnTo>
                    <a:pt x="43" y="81"/>
                  </a:lnTo>
                  <a:lnTo>
                    <a:pt x="36" y="75"/>
                  </a:lnTo>
                  <a:lnTo>
                    <a:pt x="53" y="78"/>
                  </a:lnTo>
                  <a:lnTo>
                    <a:pt x="71" y="81"/>
                  </a:lnTo>
                  <a:lnTo>
                    <a:pt x="90" y="81"/>
                  </a:lnTo>
                  <a:lnTo>
                    <a:pt x="109" y="82"/>
                  </a:lnTo>
                  <a:lnTo>
                    <a:pt x="129" y="82"/>
                  </a:lnTo>
                  <a:lnTo>
                    <a:pt x="148" y="84"/>
                  </a:lnTo>
                  <a:lnTo>
                    <a:pt x="166" y="89"/>
                  </a:lnTo>
                  <a:lnTo>
                    <a:pt x="183" y="96"/>
                  </a:lnTo>
                  <a:lnTo>
                    <a:pt x="196" y="104"/>
                  </a:lnTo>
                  <a:lnTo>
                    <a:pt x="207" y="113"/>
                  </a:lnTo>
                  <a:lnTo>
                    <a:pt x="219" y="122"/>
                  </a:lnTo>
                  <a:lnTo>
                    <a:pt x="231" y="131"/>
                  </a:lnTo>
                  <a:lnTo>
                    <a:pt x="244" y="138"/>
                  </a:lnTo>
                  <a:lnTo>
                    <a:pt x="257" y="144"/>
                  </a:lnTo>
                  <a:lnTo>
                    <a:pt x="272" y="148"/>
                  </a:lnTo>
                  <a:lnTo>
                    <a:pt x="287" y="146"/>
                  </a:lnTo>
                  <a:lnTo>
                    <a:pt x="267" y="138"/>
                  </a:lnTo>
                  <a:lnTo>
                    <a:pt x="250" y="127"/>
                  </a:lnTo>
                  <a:lnTo>
                    <a:pt x="233" y="114"/>
                  </a:lnTo>
                  <a:lnTo>
                    <a:pt x="215" y="100"/>
                  </a:lnTo>
                  <a:lnTo>
                    <a:pt x="198" y="86"/>
                  </a:lnTo>
                  <a:lnTo>
                    <a:pt x="181" y="74"/>
                  </a:lnTo>
                  <a:lnTo>
                    <a:pt x="163" y="62"/>
                  </a:lnTo>
                  <a:lnTo>
                    <a:pt x="144" y="54"/>
                  </a:lnTo>
                  <a:lnTo>
                    <a:pt x="125" y="48"/>
                  </a:lnTo>
                  <a:lnTo>
                    <a:pt x="107" y="44"/>
                  </a:lnTo>
                  <a:lnTo>
                    <a:pt x="87" y="39"/>
                  </a:lnTo>
                  <a:lnTo>
                    <a:pt x="69" y="34"/>
                  </a:lnTo>
                  <a:lnTo>
                    <a:pt x="51" y="29"/>
                  </a:lnTo>
                  <a:lnTo>
                    <a:pt x="32" y="21"/>
                  </a:lnTo>
                  <a:lnTo>
                    <a:pt x="16" y="12"/>
                  </a:lnTo>
                  <a:lnTo>
                    <a:pt x="0" y="0"/>
                  </a:lnTo>
                  <a:lnTo>
                    <a:pt x="15" y="4"/>
                  </a:lnTo>
                  <a:lnTo>
                    <a:pt x="30" y="7"/>
                  </a:lnTo>
                  <a:lnTo>
                    <a:pt x="45" y="10"/>
                  </a:lnTo>
                  <a:lnTo>
                    <a:pt x="61" y="13"/>
                  </a:lnTo>
                  <a:lnTo>
                    <a:pt x="76" y="16"/>
                  </a:lnTo>
                  <a:lnTo>
                    <a:pt x="91" y="20"/>
                  </a:lnTo>
                  <a:lnTo>
                    <a:pt x="106" y="22"/>
                  </a:lnTo>
                  <a:lnTo>
                    <a:pt x="122" y="25"/>
                  </a:lnTo>
                  <a:lnTo>
                    <a:pt x="137" y="30"/>
                  </a:lnTo>
                  <a:lnTo>
                    <a:pt x="151" y="34"/>
                  </a:lnTo>
                  <a:lnTo>
                    <a:pt x="166" y="39"/>
                  </a:lnTo>
                  <a:lnTo>
                    <a:pt x="181" y="44"/>
                  </a:lnTo>
                  <a:lnTo>
                    <a:pt x="195" y="51"/>
                  </a:lnTo>
                  <a:lnTo>
                    <a:pt x="207" y="58"/>
                  </a:lnTo>
                  <a:lnTo>
                    <a:pt x="221" y="66"/>
                  </a:lnTo>
                  <a:lnTo>
                    <a:pt x="234" y="75"/>
                  </a:lnTo>
                  <a:close/>
                </a:path>
              </a:pathLst>
            </a:custGeom>
            <a:solidFill>
              <a:srgbClr val="FF0000"/>
            </a:solidFill>
            <a:ln w="9525">
              <a:noFill/>
              <a:round/>
              <a:headEnd/>
              <a:tailEnd/>
            </a:ln>
          </p:spPr>
          <p:txBody>
            <a:bodyPr/>
            <a:lstStyle/>
            <a:p>
              <a:endParaRPr lang="en-US"/>
            </a:p>
          </p:txBody>
        </p:sp>
        <p:sp>
          <p:nvSpPr>
            <p:cNvPr id="134193" name="Oval 40"/>
            <p:cNvSpPr>
              <a:spLocks noChangeArrowheads="1"/>
            </p:cNvSpPr>
            <p:nvPr/>
          </p:nvSpPr>
          <p:spPr bwMode="auto">
            <a:xfrm>
              <a:off x="486" y="2076"/>
              <a:ext cx="1098" cy="658"/>
            </a:xfrm>
            <a:prstGeom prst="ellipse">
              <a:avLst/>
            </a:prstGeom>
            <a:solidFill>
              <a:schemeClr val="bg1"/>
            </a:solidFill>
            <a:ln w="9525">
              <a:solidFill>
                <a:schemeClr val="bg1"/>
              </a:solidFill>
              <a:round/>
              <a:headEnd/>
              <a:tailEnd/>
            </a:ln>
          </p:spPr>
          <p:txBody>
            <a:bodyPr wrap="none" anchor="ctr"/>
            <a:lstStyle/>
            <a:p>
              <a:endParaRPr lang="en-US"/>
            </a:p>
          </p:txBody>
        </p:sp>
      </p:grpSp>
      <p:pic>
        <p:nvPicPr>
          <p:cNvPr id="134173" name="Picture 41"/>
          <p:cNvPicPr>
            <a:picLocks noChangeAspect="1" noChangeArrowheads="1"/>
          </p:cNvPicPr>
          <p:nvPr/>
        </p:nvPicPr>
        <p:blipFill>
          <a:blip r:embed="rId5" cstate="print"/>
          <a:srcRect/>
          <a:stretch>
            <a:fillRect/>
          </a:stretch>
        </p:blipFill>
        <p:spPr bwMode="auto">
          <a:xfrm>
            <a:off x="6115050" y="1938338"/>
            <a:ext cx="2419350" cy="2362200"/>
          </a:xfrm>
          <a:prstGeom prst="rect">
            <a:avLst/>
          </a:prstGeom>
          <a:noFill/>
          <a:ln w="9525">
            <a:noFill/>
            <a:miter lim="800000"/>
            <a:headEnd/>
            <a:tailEnd/>
          </a:ln>
        </p:spPr>
      </p:pic>
      <p:grpSp>
        <p:nvGrpSpPr>
          <p:cNvPr id="3" name="Group 42"/>
          <p:cNvGrpSpPr>
            <a:grpSpLocks/>
          </p:cNvGrpSpPr>
          <p:nvPr/>
        </p:nvGrpSpPr>
        <p:grpSpPr bwMode="auto">
          <a:xfrm>
            <a:off x="6800850" y="2543175"/>
            <a:ext cx="1028700" cy="334963"/>
            <a:chOff x="4023" y="1332"/>
            <a:chExt cx="648" cy="211"/>
          </a:xfrm>
        </p:grpSpPr>
        <p:sp>
          <p:nvSpPr>
            <p:cNvPr id="134179" name="Oval 43"/>
            <p:cNvSpPr>
              <a:spLocks noChangeArrowheads="1"/>
            </p:cNvSpPr>
            <p:nvPr/>
          </p:nvSpPr>
          <p:spPr bwMode="auto">
            <a:xfrm>
              <a:off x="4246" y="1378"/>
              <a:ext cx="174" cy="165"/>
            </a:xfrm>
            <a:prstGeom prst="ellipse">
              <a:avLst/>
            </a:prstGeom>
            <a:solidFill>
              <a:schemeClr val="tx1"/>
            </a:solidFill>
            <a:ln w="9525">
              <a:solidFill>
                <a:schemeClr val="tx1"/>
              </a:solidFill>
              <a:round/>
              <a:headEnd/>
              <a:tailEnd/>
            </a:ln>
          </p:spPr>
          <p:txBody>
            <a:bodyPr wrap="none" anchor="ctr"/>
            <a:lstStyle/>
            <a:p>
              <a:endParaRPr lang="en-US"/>
            </a:p>
          </p:txBody>
        </p:sp>
        <p:sp>
          <p:nvSpPr>
            <p:cNvPr id="134180" name="Freeform 44"/>
            <p:cNvSpPr>
              <a:spLocks/>
            </p:cNvSpPr>
            <p:nvPr/>
          </p:nvSpPr>
          <p:spPr bwMode="auto">
            <a:xfrm>
              <a:off x="4023" y="1396"/>
              <a:ext cx="222" cy="41"/>
            </a:xfrm>
            <a:custGeom>
              <a:avLst/>
              <a:gdLst>
                <a:gd name="T0" fmla="*/ 222 w 222"/>
                <a:gd name="T1" fmla="*/ 41 h 41"/>
                <a:gd name="T2" fmla="*/ 111 w 222"/>
                <a:gd name="T3" fmla="*/ 23 h 41"/>
                <a:gd name="T4" fmla="*/ 0 w 222"/>
                <a:gd name="T5" fmla="*/ 0 h 41"/>
                <a:gd name="T6" fmla="*/ 0 60000 65536"/>
                <a:gd name="T7" fmla="*/ 0 60000 65536"/>
                <a:gd name="T8" fmla="*/ 0 60000 65536"/>
                <a:gd name="T9" fmla="*/ 0 w 222"/>
                <a:gd name="T10" fmla="*/ 0 h 41"/>
                <a:gd name="T11" fmla="*/ 222 w 222"/>
                <a:gd name="T12" fmla="*/ 41 h 41"/>
              </a:gdLst>
              <a:ahLst/>
              <a:cxnLst>
                <a:cxn ang="T6">
                  <a:pos x="T0" y="T1"/>
                </a:cxn>
                <a:cxn ang="T7">
                  <a:pos x="T2" y="T3"/>
                </a:cxn>
                <a:cxn ang="T8">
                  <a:pos x="T4" y="T5"/>
                </a:cxn>
              </a:cxnLst>
              <a:rect l="T9" t="T10" r="T11" b="T12"/>
              <a:pathLst>
                <a:path w="222" h="41">
                  <a:moveTo>
                    <a:pt x="222" y="41"/>
                  </a:moveTo>
                  <a:lnTo>
                    <a:pt x="111" y="23"/>
                  </a:lnTo>
                  <a:lnTo>
                    <a:pt x="0" y="0"/>
                  </a:lnTo>
                </a:path>
              </a:pathLst>
            </a:custGeom>
            <a:noFill/>
            <a:ln w="15875">
              <a:solidFill>
                <a:schemeClr val="tx1"/>
              </a:solidFill>
              <a:round/>
              <a:headEnd/>
              <a:tailEnd/>
            </a:ln>
          </p:spPr>
          <p:txBody>
            <a:bodyPr/>
            <a:lstStyle/>
            <a:p>
              <a:endParaRPr lang="en-US"/>
            </a:p>
          </p:txBody>
        </p:sp>
        <p:sp>
          <p:nvSpPr>
            <p:cNvPr id="134181" name="Freeform 45"/>
            <p:cNvSpPr>
              <a:spLocks/>
            </p:cNvSpPr>
            <p:nvPr/>
          </p:nvSpPr>
          <p:spPr bwMode="auto">
            <a:xfrm>
              <a:off x="4413" y="1332"/>
              <a:ext cx="258" cy="105"/>
            </a:xfrm>
            <a:custGeom>
              <a:avLst/>
              <a:gdLst>
                <a:gd name="T0" fmla="*/ 0 w 258"/>
                <a:gd name="T1" fmla="*/ 105 h 105"/>
                <a:gd name="T2" fmla="*/ 141 w 258"/>
                <a:gd name="T3" fmla="*/ 63 h 105"/>
                <a:gd name="T4" fmla="*/ 258 w 258"/>
                <a:gd name="T5" fmla="*/ 0 h 105"/>
                <a:gd name="T6" fmla="*/ 0 60000 65536"/>
                <a:gd name="T7" fmla="*/ 0 60000 65536"/>
                <a:gd name="T8" fmla="*/ 0 60000 65536"/>
                <a:gd name="T9" fmla="*/ 0 w 258"/>
                <a:gd name="T10" fmla="*/ 0 h 105"/>
                <a:gd name="T11" fmla="*/ 258 w 258"/>
                <a:gd name="T12" fmla="*/ 105 h 105"/>
              </a:gdLst>
              <a:ahLst/>
              <a:cxnLst>
                <a:cxn ang="T6">
                  <a:pos x="T0" y="T1"/>
                </a:cxn>
                <a:cxn ang="T7">
                  <a:pos x="T2" y="T3"/>
                </a:cxn>
                <a:cxn ang="T8">
                  <a:pos x="T4" y="T5"/>
                </a:cxn>
              </a:cxnLst>
              <a:rect l="T9" t="T10" r="T11" b="T12"/>
              <a:pathLst>
                <a:path w="258" h="105">
                  <a:moveTo>
                    <a:pt x="0" y="105"/>
                  </a:moveTo>
                  <a:lnTo>
                    <a:pt x="141" y="63"/>
                  </a:lnTo>
                  <a:lnTo>
                    <a:pt x="258" y="0"/>
                  </a:lnTo>
                </a:path>
              </a:pathLst>
            </a:custGeom>
            <a:noFill/>
            <a:ln w="15875">
              <a:solidFill>
                <a:schemeClr val="tx1"/>
              </a:solidFill>
              <a:round/>
              <a:headEnd/>
              <a:tailEnd/>
            </a:ln>
          </p:spPr>
          <p:txBody>
            <a:bodyPr/>
            <a:lstStyle/>
            <a:p>
              <a:endParaRPr lang="en-US"/>
            </a:p>
          </p:txBody>
        </p:sp>
      </p:grpSp>
      <p:sp>
        <p:nvSpPr>
          <p:cNvPr id="1260590" name="AutoShape 46"/>
          <p:cNvSpPr>
            <a:spLocks noChangeArrowheads="1"/>
          </p:cNvSpPr>
          <p:nvPr/>
        </p:nvSpPr>
        <p:spPr bwMode="auto">
          <a:xfrm rot="5972630">
            <a:off x="6968331" y="1666082"/>
            <a:ext cx="763587" cy="1377950"/>
          </a:xfrm>
          <a:prstGeom prst="moon">
            <a:avLst>
              <a:gd name="adj" fmla="val 49995"/>
            </a:avLst>
          </a:prstGeom>
          <a:solidFill>
            <a:schemeClr val="tx1"/>
          </a:solidFill>
          <a:ln w="9525">
            <a:solidFill>
              <a:schemeClr val="tx1"/>
            </a:solidFill>
            <a:miter lim="800000"/>
            <a:headEnd/>
            <a:tailEnd/>
          </a:ln>
        </p:spPr>
        <p:txBody>
          <a:bodyPr wrap="none" anchor="ctr"/>
          <a:lstStyle/>
          <a:p>
            <a:endParaRPr lang="en-US"/>
          </a:p>
        </p:txBody>
      </p:sp>
      <p:grpSp>
        <p:nvGrpSpPr>
          <p:cNvPr id="4" name="Group 47"/>
          <p:cNvGrpSpPr>
            <a:grpSpLocks/>
          </p:cNvGrpSpPr>
          <p:nvPr/>
        </p:nvGrpSpPr>
        <p:grpSpPr bwMode="auto">
          <a:xfrm>
            <a:off x="7653338" y="2919413"/>
            <a:ext cx="147637" cy="247650"/>
            <a:chOff x="4560" y="1569"/>
            <a:chExt cx="93" cy="156"/>
          </a:xfrm>
        </p:grpSpPr>
        <p:sp>
          <p:nvSpPr>
            <p:cNvPr id="134177" name="AutoShape 48"/>
            <p:cNvSpPr>
              <a:spLocks noChangeArrowheads="1"/>
            </p:cNvSpPr>
            <p:nvPr/>
          </p:nvSpPr>
          <p:spPr bwMode="auto">
            <a:xfrm>
              <a:off x="4560" y="1635"/>
              <a:ext cx="93" cy="9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134178" name="Line 49"/>
            <p:cNvSpPr>
              <a:spLocks noChangeShapeType="1"/>
            </p:cNvSpPr>
            <p:nvPr/>
          </p:nvSpPr>
          <p:spPr bwMode="auto">
            <a:xfrm flipV="1">
              <a:off x="4608" y="1569"/>
              <a:ext cx="0" cy="66"/>
            </a:xfrm>
            <a:prstGeom prst="line">
              <a:avLst/>
            </a:prstGeom>
            <a:noFill/>
            <a:ln w="19050">
              <a:solidFill>
                <a:schemeClr val="tx1"/>
              </a:solidFill>
              <a:round/>
              <a:headEnd/>
              <a:tailEnd/>
            </a:ln>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3.09898E-6 C 0.00972 0.01249 0.0342 0.06268 0.05781 0.07516 C 0.08142 0.08765 0.11892 0.08835 0.14201 0.0754 C 0.1651 0.06245 0.18541 0.01411 0.19687 -0.00208 " pathEditMode="relative" rAng="0" ptsTypes="aaaa">
                                      <p:cBhvr>
                                        <p:cTn id="6" dur="2000" fill="hold"/>
                                        <p:tgtEl>
                                          <p:spTgt spid="1260549"/>
                                        </p:tgtEl>
                                        <p:attrNameLst>
                                          <p:attrName>ppt_x</p:attrName>
                                          <p:attrName>ppt_y</p:attrName>
                                        </p:attrNameLst>
                                      </p:cBhvr>
                                      <p:rCtr x="98" y="43"/>
                                    </p:animMotion>
                                  </p:childTnLst>
                                </p:cTn>
                              </p:par>
                            </p:childTnLst>
                          </p:cTn>
                        </p:par>
                        <p:par>
                          <p:cTn id="7" fill="hold">
                            <p:stCondLst>
                              <p:cond delay="2000"/>
                            </p:stCondLst>
                            <p:childTnLst>
                              <p:par>
                                <p:cTn id="8" presetID="9" presetClass="emph" presetSubtype="0" grpId="1" nodeType="afterEffect">
                                  <p:stCondLst>
                                    <p:cond delay="0"/>
                                  </p:stCondLst>
                                  <p:childTnLst>
                                    <p:set>
                                      <p:cBhvr rctx="PPT">
                                        <p:cTn id="9" dur="indefinite"/>
                                        <p:tgtEl>
                                          <p:spTgt spid="1260549"/>
                                        </p:tgtEl>
                                        <p:attrNameLst>
                                          <p:attrName>style.opacity</p:attrName>
                                        </p:attrNameLst>
                                      </p:cBhvr>
                                      <p:to>
                                        <p:strVal val="0.5"/>
                                      </p:to>
                                    </p:set>
                                    <p:animEffect filter="image" prLst="opacity: 0.5">
                                      <p:cBhvr rctx="IE">
                                        <p:cTn id="10" dur="indefinite"/>
                                        <p:tgtEl>
                                          <p:spTgt spid="1260549"/>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60567"/>
                                        </p:tgtEl>
                                        <p:attrNameLst>
                                          <p:attrName>style.visibility</p:attrName>
                                        </p:attrNameLst>
                                      </p:cBhvr>
                                      <p:to>
                                        <p:strVal val="visible"/>
                                      </p:to>
                                    </p:set>
                                    <p:animEffect transition="in" filter="fade">
                                      <p:cBhvr>
                                        <p:cTn id="14" dur="2000"/>
                                        <p:tgtEl>
                                          <p:spTgt spid="1260567"/>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61111E-6 -4.32007E-6 C 0.01701 0.03377 0.03107 0.068 0.05937 0.0791 C 0.08767 0.0902 0.12482 0.08049 0.16996 0.0673 C 0.2151 0.05412 0.29705 0.01411 0.33038 -4.32007E-6 " pathEditMode="relative" rAng="0" ptsTypes="aaaa">
                                      <p:cBhvr>
                                        <p:cTn id="18" dur="2000" fill="hold"/>
                                        <p:tgtEl>
                                          <p:spTgt spid="1260555"/>
                                        </p:tgtEl>
                                        <p:attrNameLst>
                                          <p:attrName>ppt_x</p:attrName>
                                          <p:attrName>ppt_y</p:attrName>
                                        </p:attrNameLst>
                                      </p:cBhvr>
                                      <p:rCtr x="165" y="45"/>
                                    </p:animMotion>
                                  </p:childTnLst>
                                </p:cTn>
                              </p:par>
                            </p:childTnLst>
                          </p:cTn>
                        </p:par>
                        <p:par>
                          <p:cTn id="19" fill="hold">
                            <p:stCondLst>
                              <p:cond delay="2000"/>
                            </p:stCondLst>
                            <p:childTnLst>
                              <p:par>
                                <p:cTn id="20" presetID="9" presetClass="emph" presetSubtype="0" grpId="1" nodeType="afterEffect">
                                  <p:stCondLst>
                                    <p:cond delay="0"/>
                                  </p:stCondLst>
                                  <p:childTnLst>
                                    <p:set>
                                      <p:cBhvr rctx="PPT">
                                        <p:cTn id="21" dur="indefinite"/>
                                        <p:tgtEl>
                                          <p:spTgt spid="1260555"/>
                                        </p:tgtEl>
                                        <p:attrNameLst>
                                          <p:attrName>style.opacity</p:attrName>
                                        </p:attrNameLst>
                                      </p:cBhvr>
                                      <p:to>
                                        <p:strVal val="0.5"/>
                                      </p:to>
                                    </p:set>
                                    <p:animEffect filter="image" prLst="opacity: 0.5">
                                      <p:cBhvr rctx="IE">
                                        <p:cTn id="22" dur="indefinite"/>
                                        <p:tgtEl>
                                          <p:spTgt spid="126055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60568"/>
                                        </p:tgtEl>
                                        <p:attrNameLst>
                                          <p:attrName>style.visibility</p:attrName>
                                        </p:attrNameLst>
                                      </p:cBhvr>
                                      <p:to>
                                        <p:strVal val="visible"/>
                                      </p:to>
                                    </p:set>
                                    <p:animEffect transition="in" filter="fade">
                                      <p:cBhvr>
                                        <p:cTn id="26" dur="2000"/>
                                        <p:tgtEl>
                                          <p:spTgt spid="1260568"/>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2.77778E-6 2.77521E-6 C 0.00937 0.01179 0.02847 0.05712 0.05642 0.07077 C 0.08437 0.08441 0.11128 0.08094 0.16788 0.08233 C 0.22448 0.08372 0.34826 0.07978 0.39566 0.07909 " pathEditMode="relative" rAng="0" ptsTypes="aaaa">
                                      <p:cBhvr>
                                        <p:cTn id="30" dur="2000" fill="hold"/>
                                        <p:tgtEl>
                                          <p:spTgt spid="1260560"/>
                                        </p:tgtEl>
                                        <p:attrNameLst>
                                          <p:attrName>ppt_x</p:attrName>
                                          <p:attrName>ppt_y</p:attrName>
                                        </p:attrNameLst>
                                      </p:cBhvr>
                                      <p:rCtr x="198" y="42"/>
                                    </p:animMotion>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260569"/>
                                        </p:tgtEl>
                                        <p:attrNameLst>
                                          <p:attrName>style.visibility</p:attrName>
                                        </p:attrNameLst>
                                      </p:cBhvr>
                                      <p:to>
                                        <p:strVal val="visible"/>
                                      </p:to>
                                    </p:set>
                                    <p:animEffect transition="in" filter="fade">
                                      <p:cBhvr>
                                        <p:cTn id="34" dur="2000"/>
                                        <p:tgtEl>
                                          <p:spTgt spid="126056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60570"/>
                                        </p:tgtEl>
                                        <p:attrNameLst>
                                          <p:attrName>style.visibility</p:attrName>
                                        </p:attrNameLst>
                                      </p:cBhvr>
                                      <p:to>
                                        <p:strVal val="visible"/>
                                      </p:to>
                                    </p:set>
                                    <p:animEffect transition="in" filter="wipe(left)">
                                      <p:cBhvr>
                                        <p:cTn id="39" dur="3000"/>
                                        <p:tgtEl>
                                          <p:spTgt spid="1260570"/>
                                        </p:tgtEl>
                                      </p:cBhvr>
                                    </p:animEffect>
                                  </p:childTnLst>
                                </p:cTn>
                              </p:par>
                            </p:childTnLst>
                          </p:cTn>
                        </p:par>
                        <p:par>
                          <p:cTn id="40" fill="hold">
                            <p:stCondLst>
                              <p:cond delay="3000"/>
                            </p:stCondLst>
                            <p:childTnLst>
                              <p:par>
                                <p:cTn id="41" presetID="0" presetClass="path" presetSubtype="0" accel="50000" decel="50000" fill="hold" grpId="1" nodeType="afterEffect">
                                  <p:stCondLst>
                                    <p:cond delay="0"/>
                                  </p:stCondLst>
                                  <p:childTnLst>
                                    <p:animMotion origin="layout" path="M -2.22222E-6 3.9408E-6 L 0.36528 3.9408E-6 " pathEditMode="relative" ptsTypes="AA">
                                      <p:cBhvr>
                                        <p:cTn id="42" dur="5000" fill="hold"/>
                                        <p:tgtEl>
                                          <p:spTgt spid="126056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3" presetClass="entr" presetSubtype="5" fill="hold" grpId="0" nodeType="clickEffect">
                                  <p:stCondLst>
                                    <p:cond delay="0"/>
                                  </p:stCondLst>
                                  <p:childTnLst>
                                    <p:set>
                                      <p:cBhvr>
                                        <p:cTn id="46" dur="1" fill="hold">
                                          <p:stCondLst>
                                            <p:cond delay="0"/>
                                          </p:stCondLst>
                                        </p:cTn>
                                        <p:tgtEl>
                                          <p:spTgt spid="1260566"/>
                                        </p:tgtEl>
                                        <p:attrNameLst>
                                          <p:attrName>style.visibility</p:attrName>
                                        </p:attrNameLst>
                                      </p:cBhvr>
                                      <p:to>
                                        <p:strVal val="visible"/>
                                      </p:to>
                                    </p:set>
                                    <p:animEffect transition="in" filter="blinds(vertical)">
                                      <p:cBhvr>
                                        <p:cTn id="47" dur="500"/>
                                        <p:tgtEl>
                                          <p:spTgt spid="126056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0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000"/>
                                        <p:tgtEl>
                                          <p:spTgt spid="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60590"/>
                                        </p:tgtEl>
                                        <p:attrNameLst>
                                          <p:attrName>style.visibility</p:attrName>
                                        </p:attrNameLst>
                                      </p:cBhvr>
                                      <p:to>
                                        <p:strVal val="visible"/>
                                      </p:to>
                                    </p:set>
                                    <p:animEffect transition="in" filter="fade">
                                      <p:cBhvr>
                                        <p:cTn id="60" dur="2000"/>
                                        <p:tgtEl>
                                          <p:spTgt spid="1260590"/>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260571"/>
                                        </p:tgtEl>
                                        <p:attrNameLst>
                                          <p:attrName>style.visibility</p:attrName>
                                        </p:attrNameLst>
                                      </p:cBhvr>
                                      <p:to>
                                        <p:strVal val="visible"/>
                                      </p:to>
                                    </p:set>
                                    <p:animEffect transition="in" filter="fade">
                                      <p:cBhvr>
                                        <p:cTn id="72" dur="1000"/>
                                        <p:tgtEl>
                                          <p:spTgt spid="1260571"/>
                                        </p:tgtEl>
                                      </p:cBhvr>
                                    </p:animEffect>
                                    <p:anim calcmode="lin" valueType="num">
                                      <p:cBhvr>
                                        <p:cTn id="73" dur="1000" fill="hold"/>
                                        <p:tgtEl>
                                          <p:spTgt spid="1260571"/>
                                        </p:tgtEl>
                                        <p:attrNameLst>
                                          <p:attrName>ppt_x</p:attrName>
                                        </p:attrNameLst>
                                      </p:cBhvr>
                                      <p:tavLst>
                                        <p:tav tm="0">
                                          <p:val>
                                            <p:strVal val="#ppt_x"/>
                                          </p:val>
                                        </p:tav>
                                        <p:tav tm="100000">
                                          <p:val>
                                            <p:strVal val="#ppt_x"/>
                                          </p:val>
                                        </p:tav>
                                      </p:tavLst>
                                    </p:anim>
                                    <p:anim calcmode="lin" valueType="num">
                                      <p:cBhvr>
                                        <p:cTn id="74" dur="1000" fill="hold"/>
                                        <p:tgtEl>
                                          <p:spTgt spid="12605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549" grpId="0" animBg="1"/>
      <p:bldP spid="1260549" grpId="1" animBg="1"/>
      <p:bldP spid="1260555" grpId="0" animBg="1"/>
      <p:bldP spid="1260555" grpId="1" animBg="1"/>
      <p:bldP spid="1260560" grpId="0" animBg="1"/>
      <p:bldP spid="1260566" grpId="0"/>
      <p:bldP spid="1260567" grpId="0" animBg="1"/>
      <p:bldP spid="1260568" grpId="0" animBg="1"/>
      <p:bldP spid="1260569" grpId="0" animBg="1"/>
      <p:bldP spid="1260569" grpId="1" animBg="1"/>
      <p:bldP spid="1260570" grpId="0" animBg="1"/>
      <p:bldP spid="126059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8" descr="Meteor_1"/>
          <p:cNvPicPr>
            <a:picLocks noChangeAspect="1" noChangeArrowheads="1"/>
          </p:cNvPicPr>
          <p:nvPr/>
        </p:nvPicPr>
        <p:blipFill>
          <a:blip r:embed="rId3" cstate="print"/>
          <a:srcRect/>
          <a:stretch>
            <a:fillRect/>
          </a:stretch>
        </p:blipFill>
        <p:spPr bwMode="auto">
          <a:xfrm>
            <a:off x="5440363" y="573088"/>
            <a:ext cx="1276350" cy="1428750"/>
          </a:xfrm>
          <a:prstGeom prst="rect">
            <a:avLst/>
          </a:prstGeom>
          <a:noFill/>
          <a:ln w="9525">
            <a:noFill/>
            <a:miter lim="800000"/>
            <a:headEnd/>
            <a:tailEnd/>
          </a:ln>
        </p:spPr>
      </p:pic>
      <p:sp>
        <p:nvSpPr>
          <p:cNvPr id="135171" name="Rectangle 2"/>
          <p:cNvSpPr>
            <a:spLocks noGrp="1" noChangeArrowheads="1"/>
          </p:cNvSpPr>
          <p:nvPr>
            <p:ph type="title"/>
          </p:nvPr>
        </p:nvSpPr>
        <p:spPr>
          <a:xfrm>
            <a:off x="762000" y="152400"/>
            <a:ext cx="7391400" cy="1143000"/>
          </a:xfrm>
        </p:spPr>
        <p:txBody>
          <a:bodyPr/>
          <a:lstStyle/>
          <a:p>
            <a:pPr eaLnBrk="1" hangingPunct="1"/>
            <a:r>
              <a:rPr lang="en-US" smtClean="0">
                <a:latin typeface="Arial" charset="0"/>
              </a:rPr>
              <a:t>Why Dinosaurs Disappeared</a:t>
            </a:r>
          </a:p>
        </p:txBody>
      </p:sp>
      <p:sp>
        <p:nvSpPr>
          <p:cNvPr id="135172" name="Text Box 3"/>
          <p:cNvSpPr txBox="1">
            <a:spLocks noChangeArrowheads="1"/>
          </p:cNvSpPr>
          <p:nvPr/>
        </p:nvSpPr>
        <p:spPr bwMode="auto">
          <a:xfrm>
            <a:off x="762000" y="3321050"/>
            <a:ext cx="1096963" cy="336550"/>
          </a:xfrm>
          <a:prstGeom prst="rect">
            <a:avLst/>
          </a:prstGeom>
          <a:noFill/>
          <a:ln w="9525">
            <a:noFill/>
            <a:miter lim="800000"/>
            <a:headEnd/>
            <a:tailEnd/>
          </a:ln>
        </p:spPr>
        <p:txBody>
          <a:bodyPr wrap="none">
            <a:spAutoFit/>
          </a:bodyPr>
          <a:lstStyle/>
          <a:p>
            <a:r>
              <a:rPr lang="en-US" sz="1600"/>
              <a:t>Dinosaurs</a:t>
            </a:r>
          </a:p>
        </p:txBody>
      </p:sp>
      <p:sp>
        <p:nvSpPr>
          <p:cNvPr id="135173" name="Text Box 4"/>
          <p:cNvSpPr txBox="1">
            <a:spLocks noChangeArrowheads="1"/>
          </p:cNvSpPr>
          <p:nvPr/>
        </p:nvSpPr>
        <p:spPr bwMode="auto">
          <a:xfrm>
            <a:off x="3352800" y="3397250"/>
            <a:ext cx="817563" cy="336550"/>
          </a:xfrm>
          <a:prstGeom prst="rect">
            <a:avLst/>
          </a:prstGeom>
          <a:noFill/>
          <a:ln w="9525">
            <a:noFill/>
            <a:miter lim="800000"/>
            <a:headEnd/>
            <a:tailEnd/>
          </a:ln>
        </p:spPr>
        <p:txBody>
          <a:bodyPr wrap="none">
            <a:spAutoFit/>
          </a:bodyPr>
          <a:lstStyle/>
          <a:p>
            <a:r>
              <a:rPr lang="en-US" sz="1600"/>
              <a:t>Meteor</a:t>
            </a:r>
          </a:p>
        </p:txBody>
      </p:sp>
      <p:sp>
        <p:nvSpPr>
          <p:cNvPr id="135174" name="Text Box 5"/>
          <p:cNvSpPr txBox="1">
            <a:spLocks noChangeArrowheads="1"/>
          </p:cNvSpPr>
          <p:nvPr/>
        </p:nvSpPr>
        <p:spPr bwMode="auto">
          <a:xfrm>
            <a:off x="2514600" y="3397250"/>
            <a:ext cx="669925" cy="336550"/>
          </a:xfrm>
          <a:prstGeom prst="rect">
            <a:avLst/>
          </a:prstGeom>
          <a:noFill/>
          <a:ln w="9525">
            <a:noFill/>
            <a:miter lim="800000"/>
            <a:headEnd/>
            <a:tailEnd/>
          </a:ln>
        </p:spPr>
        <p:txBody>
          <a:bodyPr wrap="none">
            <a:spAutoFit/>
          </a:bodyPr>
          <a:lstStyle/>
          <a:p>
            <a:r>
              <a:rPr lang="en-US" sz="1600"/>
              <a:t>Earth</a:t>
            </a:r>
          </a:p>
        </p:txBody>
      </p:sp>
      <p:sp>
        <p:nvSpPr>
          <p:cNvPr id="135175" name="Text Box 6"/>
          <p:cNvSpPr txBox="1">
            <a:spLocks noChangeArrowheads="1"/>
          </p:cNvSpPr>
          <p:nvPr/>
        </p:nvSpPr>
        <p:spPr bwMode="auto">
          <a:xfrm>
            <a:off x="4419600" y="3473450"/>
            <a:ext cx="1301750" cy="336550"/>
          </a:xfrm>
          <a:prstGeom prst="rect">
            <a:avLst/>
          </a:prstGeom>
          <a:noFill/>
          <a:ln w="9525">
            <a:noFill/>
            <a:miter lim="800000"/>
            <a:headEnd/>
            <a:tailEnd/>
          </a:ln>
        </p:spPr>
        <p:txBody>
          <a:bodyPr wrap="none">
            <a:spAutoFit/>
          </a:bodyPr>
          <a:lstStyle/>
          <a:p>
            <a:r>
              <a:rPr lang="en-US" sz="1600"/>
              <a:t>  Dust Cloud</a:t>
            </a:r>
          </a:p>
        </p:txBody>
      </p:sp>
      <p:sp>
        <p:nvSpPr>
          <p:cNvPr id="135176" name="Text Box 7"/>
          <p:cNvSpPr txBox="1">
            <a:spLocks noChangeArrowheads="1"/>
          </p:cNvSpPr>
          <p:nvPr/>
        </p:nvSpPr>
        <p:spPr bwMode="auto">
          <a:xfrm>
            <a:off x="4191000" y="5988050"/>
            <a:ext cx="1585913" cy="336550"/>
          </a:xfrm>
          <a:prstGeom prst="rect">
            <a:avLst/>
          </a:prstGeom>
          <a:noFill/>
          <a:ln w="9525">
            <a:noFill/>
            <a:miter lim="800000"/>
            <a:headEnd/>
            <a:tailEnd/>
          </a:ln>
        </p:spPr>
        <p:txBody>
          <a:bodyPr wrap="none">
            <a:spAutoFit/>
          </a:bodyPr>
          <a:lstStyle/>
          <a:p>
            <a:r>
              <a:rPr lang="en-US" sz="1600"/>
              <a:t>Moon is formed</a:t>
            </a:r>
          </a:p>
        </p:txBody>
      </p:sp>
      <p:sp>
        <p:nvSpPr>
          <p:cNvPr id="135177" name="Text Box 8"/>
          <p:cNvSpPr txBox="1">
            <a:spLocks noChangeArrowheads="1"/>
          </p:cNvSpPr>
          <p:nvPr/>
        </p:nvSpPr>
        <p:spPr bwMode="auto">
          <a:xfrm>
            <a:off x="6781800" y="5302250"/>
            <a:ext cx="1800225" cy="336550"/>
          </a:xfrm>
          <a:prstGeom prst="rect">
            <a:avLst/>
          </a:prstGeom>
          <a:noFill/>
          <a:ln w="9525">
            <a:noFill/>
            <a:miter lim="800000"/>
            <a:headEnd/>
            <a:tailEnd/>
          </a:ln>
        </p:spPr>
        <p:txBody>
          <a:bodyPr wrap="none">
            <a:spAutoFit/>
          </a:bodyPr>
          <a:lstStyle/>
          <a:p>
            <a:r>
              <a:rPr lang="en-US" sz="1600"/>
              <a:t>Ice Age - Glaciers</a:t>
            </a:r>
          </a:p>
        </p:txBody>
      </p:sp>
      <p:pic>
        <p:nvPicPr>
          <p:cNvPr id="135178" name="Picture 9" descr="dinosaur"/>
          <p:cNvPicPr>
            <a:picLocks noChangeAspect="1" noChangeArrowheads="1"/>
          </p:cNvPicPr>
          <p:nvPr/>
        </p:nvPicPr>
        <p:blipFill>
          <a:blip r:embed="rId4" cstate="print"/>
          <a:srcRect/>
          <a:stretch>
            <a:fillRect/>
          </a:stretch>
        </p:blipFill>
        <p:spPr bwMode="auto">
          <a:xfrm>
            <a:off x="457200" y="2025650"/>
            <a:ext cx="1676400" cy="1257300"/>
          </a:xfrm>
          <a:prstGeom prst="rect">
            <a:avLst/>
          </a:prstGeom>
          <a:noFill/>
          <a:ln w="9525">
            <a:noFill/>
            <a:miter lim="800000"/>
            <a:headEnd/>
            <a:tailEnd/>
          </a:ln>
        </p:spPr>
      </p:pic>
      <p:pic>
        <p:nvPicPr>
          <p:cNvPr id="135179" name="Picture 10" descr="dust cloud impact"/>
          <p:cNvPicPr>
            <a:picLocks noChangeAspect="1" noChangeArrowheads="1"/>
          </p:cNvPicPr>
          <p:nvPr/>
        </p:nvPicPr>
        <p:blipFill>
          <a:blip r:embed="rId5" cstate="print"/>
          <a:srcRect/>
          <a:stretch>
            <a:fillRect/>
          </a:stretch>
        </p:blipFill>
        <p:spPr bwMode="auto">
          <a:xfrm>
            <a:off x="4267200" y="2022475"/>
            <a:ext cx="1828800" cy="1298575"/>
          </a:xfrm>
          <a:prstGeom prst="rect">
            <a:avLst/>
          </a:prstGeom>
          <a:noFill/>
          <a:ln w="9525">
            <a:noFill/>
            <a:miter lim="800000"/>
            <a:headEnd/>
            <a:tailEnd/>
          </a:ln>
        </p:spPr>
      </p:pic>
      <p:pic>
        <p:nvPicPr>
          <p:cNvPr id="135180" name="Picture 11" descr="glaciers"/>
          <p:cNvPicPr>
            <a:picLocks noChangeAspect="1" noChangeArrowheads="1"/>
          </p:cNvPicPr>
          <p:nvPr/>
        </p:nvPicPr>
        <p:blipFill>
          <a:blip r:embed="rId6" cstate="print"/>
          <a:srcRect/>
          <a:stretch>
            <a:fillRect/>
          </a:stretch>
        </p:blipFill>
        <p:spPr bwMode="auto">
          <a:xfrm>
            <a:off x="6705600" y="3702050"/>
            <a:ext cx="2066925" cy="1536700"/>
          </a:xfrm>
          <a:prstGeom prst="rect">
            <a:avLst/>
          </a:prstGeom>
          <a:solidFill>
            <a:schemeClr val="tx1"/>
          </a:solidFill>
          <a:ln w="9525">
            <a:solidFill>
              <a:schemeClr val="tx1"/>
            </a:solidFill>
            <a:miter lim="800000"/>
            <a:headEnd/>
            <a:tailEnd/>
          </a:ln>
        </p:spPr>
      </p:pic>
      <p:pic>
        <p:nvPicPr>
          <p:cNvPr id="135181" name="Picture 12" descr="meteor crater"/>
          <p:cNvPicPr>
            <a:picLocks noChangeAspect="1" noChangeArrowheads="1"/>
          </p:cNvPicPr>
          <p:nvPr/>
        </p:nvPicPr>
        <p:blipFill>
          <a:blip r:embed="rId7" cstate="print"/>
          <a:srcRect/>
          <a:stretch>
            <a:fillRect/>
          </a:stretch>
        </p:blipFill>
        <p:spPr bwMode="auto">
          <a:xfrm>
            <a:off x="1295400" y="4591050"/>
            <a:ext cx="1885950" cy="1276350"/>
          </a:xfrm>
          <a:prstGeom prst="rect">
            <a:avLst/>
          </a:prstGeom>
          <a:noFill/>
          <a:ln w="9525">
            <a:solidFill>
              <a:schemeClr val="tx1"/>
            </a:solidFill>
            <a:miter lim="800000"/>
            <a:headEnd/>
            <a:tailEnd/>
          </a:ln>
        </p:spPr>
      </p:pic>
      <p:pic>
        <p:nvPicPr>
          <p:cNvPr id="135182" name="Picture 13" descr="moon"/>
          <p:cNvPicPr>
            <a:picLocks noChangeAspect="1" noChangeArrowheads="1"/>
          </p:cNvPicPr>
          <p:nvPr/>
        </p:nvPicPr>
        <p:blipFill>
          <a:blip r:embed="rId8" cstate="print"/>
          <a:srcRect/>
          <a:stretch>
            <a:fillRect/>
          </a:stretch>
        </p:blipFill>
        <p:spPr bwMode="auto">
          <a:xfrm>
            <a:off x="4267200" y="4572000"/>
            <a:ext cx="1371600" cy="1371600"/>
          </a:xfrm>
          <a:prstGeom prst="rect">
            <a:avLst/>
          </a:prstGeom>
          <a:noFill/>
          <a:ln w="9525">
            <a:noFill/>
            <a:miter lim="800000"/>
            <a:headEnd/>
            <a:tailEnd/>
          </a:ln>
        </p:spPr>
      </p:pic>
      <p:sp>
        <p:nvSpPr>
          <p:cNvPr id="135183" name="AutoShape 14"/>
          <p:cNvSpPr>
            <a:spLocks noChangeArrowheads="1"/>
          </p:cNvSpPr>
          <p:nvPr/>
        </p:nvSpPr>
        <p:spPr bwMode="auto">
          <a:xfrm>
            <a:off x="6096000" y="2863850"/>
            <a:ext cx="457200" cy="2209800"/>
          </a:xfrm>
          <a:prstGeom prst="curvedLeftArrow">
            <a:avLst>
              <a:gd name="adj1" fmla="val 96130"/>
              <a:gd name="adj2" fmla="val 193154"/>
              <a:gd name="adj3" fmla="val 44444"/>
            </a:avLst>
          </a:prstGeom>
          <a:gradFill rotWithShape="0">
            <a:gsLst>
              <a:gs pos="0">
                <a:srgbClr val="CC9900"/>
              </a:gs>
              <a:gs pos="100000">
                <a:schemeClr val="bg1"/>
              </a:gs>
            </a:gsLst>
            <a:lin ang="2700000" scaled="1"/>
          </a:gradFill>
          <a:ln w="9525">
            <a:solidFill>
              <a:schemeClr val="tx1"/>
            </a:solidFill>
            <a:miter lim="800000"/>
            <a:headEnd/>
            <a:tailEnd/>
          </a:ln>
        </p:spPr>
        <p:txBody>
          <a:bodyPr wrap="none" anchor="ctr"/>
          <a:lstStyle/>
          <a:p>
            <a:endParaRPr lang="en-US"/>
          </a:p>
        </p:txBody>
      </p:sp>
      <p:sp>
        <p:nvSpPr>
          <p:cNvPr id="135184" name="Text Box 15"/>
          <p:cNvSpPr txBox="1">
            <a:spLocks noChangeArrowheads="1"/>
          </p:cNvSpPr>
          <p:nvPr/>
        </p:nvSpPr>
        <p:spPr bwMode="auto">
          <a:xfrm>
            <a:off x="7467600" y="5683250"/>
            <a:ext cx="522288" cy="336550"/>
          </a:xfrm>
          <a:prstGeom prst="rect">
            <a:avLst/>
          </a:prstGeom>
          <a:noFill/>
          <a:ln w="9525">
            <a:noFill/>
            <a:miter lim="800000"/>
            <a:headEnd/>
            <a:tailEnd/>
          </a:ln>
        </p:spPr>
        <p:txBody>
          <a:bodyPr wrap="none">
            <a:spAutoFit/>
          </a:bodyPr>
          <a:lstStyle/>
          <a:p>
            <a:r>
              <a:rPr lang="en-US" sz="1600" b="1"/>
              <a:t>RIP</a:t>
            </a:r>
          </a:p>
        </p:txBody>
      </p:sp>
      <p:pic>
        <p:nvPicPr>
          <p:cNvPr id="135185" name="Picture 16" descr="Earth"/>
          <p:cNvPicPr>
            <a:picLocks noChangeAspect="1" noChangeArrowheads="1"/>
          </p:cNvPicPr>
          <p:nvPr/>
        </p:nvPicPr>
        <p:blipFill>
          <a:blip r:embed="rId9" cstate="print"/>
          <a:srcRect/>
          <a:stretch>
            <a:fillRect/>
          </a:stretch>
        </p:blipFill>
        <p:spPr bwMode="auto">
          <a:xfrm>
            <a:off x="2438400" y="2025650"/>
            <a:ext cx="1228725" cy="1241425"/>
          </a:xfrm>
          <a:prstGeom prst="rect">
            <a:avLst/>
          </a:prstGeom>
          <a:noFill/>
          <a:ln w="9525">
            <a:noFill/>
            <a:miter lim="800000"/>
            <a:headEnd/>
            <a:tailEnd/>
          </a:ln>
        </p:spPr>
      </p:pic>
      <p:sp>
        <p:nvSpPr>
          <p:cNvPr id="135186" name="Text Box 17"/>
          <p:cNvSpPr txBox="1">
            <a:spLocks noChangeArrowheads="1"/>
          </p:cNvSpPr>
          <p:nvPr/>
        </p:nvSpPr>
        <p:spPr bwMode="auto">
          <a:xfrm>
            <a:off x="1531938" y="5911850"/>
            <a:ext cx="1439862" cy="336550"/>
          </a:xfrm>
          <a:prstGeom prst="rect">
            <a:avLst/>
          </a:prstGeom>
          <a:noFill/>
          <a:ln w="9525">
            <a:noFill/>
            <a:miter lim="800000"/>
            <a:headEnd/>
            <a:tailEnd/>
          </a:ln>
        </p:spPr>
        <p:txBody>
          <a:bodyPr wrap="none">
            <a:spAutoFit/>
          </a:bodyPr>
          <a:lstStyle/>
          <a:p>
            <a:r>
              <a:rPr lang="en-US" sz="1600"/>
              <a:t>Meteor Crater</a:t>
            </a:r>
          </a:p>
        </p:txBody>
      </p:sp>
      <p:pic>
        <p:nvPicPr>
          <p:cNvPr id="135187" name="Picture 18" descr="eclipse"/>
          <p:cNvPicPr>
            <a:picLocks noChangeAspect="1" noChangeArrowheads="1"/>
          </p:cNvPicPr>
          <p:nvPr/>
        </p:nvPicPr>
        <p:blipFill>
          <a:blip r:embed="rId10" cstate="print"/>
          <a:srcRect/>
          <a:stretch>
            <a:fillRect/>
          </a:stretch>
        </p:blipFill>
        <p:spPr bwMode="auto">
          <a:xfrm>
            <a:off x="7086600" y="2025650"/>
            <a:ext cx="1136650" cy="1014413"/>
          </a:xfrm>
          <a:prstGeom prst="rect">
            <a:avLst/>
          </a:prstGeom>
          <a:noFill/>
          <a:ln w="9525">
            <a:noFill/>
            <a:miter lim="800000"/>
            <a:headEnd/>
            <a:tailEnd/>
          </a:ln>
        </p:spPr>
      </p:pic>
      <p:sp>
        <p:nvSpPr>
          <p:cNvPr id="135188" name="Text Box 19"/>
          <p:cNvSpPr txBox="1">
            <a:spLocks noChangeArrowheads="1"/>
          </p:cNvSpPr>
          <p:nvPr/>
        </p:nvSpPr>
        <p:spPr bwMode="auto">
          <a:xfrm>
            <a:off x="7010400" y="3060700"/>
            <a:ext cx="1300163" cy="336550"/>
          </a:xfrm>
          <a:prstGeom prst="rect">
            <a:avLst/>
          </a:prstGeom>
          <a:noFill/>
          <a:ln w="9525">
            <a:noFill/>
            <a:miter lim="800000"/>
            <a:headEnd/>
            <a:tailEnd/>
          </a:ln>
        </p:spPr>
        <p:txBody>
          <a:bodyPr wrap="none">
            <a:spAutoFit/>
          </a:bodyPr>
          <a:lstStyle/>
          <a:p>
            <a:r>
              <a:rPr lang="en-US" sz="1600"/>
              <a:t>Sun blocked</a:t>
            </a:r>
          </a:p>
        </p:txBody>
      </p:sp>
      <p:pic>
        <p:nvPicPr>
          <p:cNvPr id="135189" name="Picture 20" descr="stone age man"/>
          <p:cNvPicPr>
            <a:picLocks noChangeAspect="1" noChangeArrowheads="1" noCrop="1"/>
          </p:cNvPicPr>
          <p:nvPr/>
        </p:nvPicPr>
        <p:blipFill>
          <a:blip r:embed="rId11" cstate="print"/>
          <a:srcRect/>
          <a:stretch>
            <a:fillRect/>
          </a:stretch>
        </p:blipFill>
        <p:spPr bwMode="auto">
          <a:xfrm>
            <a:off x="6553200" y="3930650"/>
            <a:ext cx="1143000" cy="1143000"/>
          </a:xfrm>
          <a:prstGeom prst="rect">
            <a:avLst/>
          </a:prstGeom>
          <a:noFill/>
          <a:ln w="9525">
            <a:noFill/>
            <a:miter lim="800000"/>
            <a:headEnd/>
            <a:tailEnd/>
          </a:ln>
        </p:spPr>
      </p:pic>
      <p:sp>
        <p:nvSpPr>
          <p:cNvPr id="135190" name="Text Box 22"/>
          <p:cNvSpPr txBox="1">
            <a:spLocks noChangeArrowheads="1"/>
          </p:cNvSpPr>
          <p:nvPr/>
        </p:nvSpPr>
        <p:spPr bwMode="auto">
          <a:xfrm>
            <a:off x="457200" y="4038600"/>
            <a:ext cx="1744663" cy="457200"/>
          </a:xfrm>
          <a:prstGeom prst="rect">
            <a:avLst/>
          </a:prstGeom>
          <a:noFill/>
          <a:ln w="9525">
            <a:noFill/>
            <a:miter lim="800000"/>
            <a:headEnd/>
            <a:tailEnd/>
          </a:ln>
        </p:spPr>
        <p:txBody>
          <a:bodyPr wrap="none">
            <a:spAutoFit/>
          </a:bodyPr>
          <a:lstStyle/>
          <a:p>
            <a:r>
              <a:rPr lang="en-US"/>
              <a:t>Evidence…</a:t>
            </a:r>
          </a:p>
        </p:txBody>
      </p:sp>
      <p:sp>
        <p:nvSpPr>
          <p:cNvPr id="135191" name="Text Box 23"/>
          <p:cNvSpPr txBox="1">
            <a:spLocks noChangeArrowheads="1"/>
          </p:cNvSpPr>
          <p:nvPr/>
        </p:nvSpPr>
        <p:spPr bwMode="auto">
          <a:xfrm>
            <a:off x="457200" y="1371600"/>
            <a:ext cx="1624013" cy="457200"/>
          </a:xfrm>
          <a:prstGeom prst="rect">
            <a:avLst/>
          </a:prstGeom>
          <a:noFill/>
          <a:ln w="9525">
            <a:noFill/>
            <a:miter lim="800000"/>
            <a:headEnd/>
            <a:tailEnd/>
          </a:ln>
        </p:spPr>
        <p:txBody>
          <a:bodyPr wrap="none">
            <a:spAutoFit/>
          </a:bodyPr>
          <a:lstStyle/>
          <a:p>
            <a:r>
              <a:rPr lang="en-US"/>
              <a:t>A theory…</a:t>
            </a:r>
          </a:p>
        </p:txBody>
      </p:sp>
      <p:sp>
        <p:nvSpPr>
          <p:cNvPr id="135192" name="AutoShape 24">
            <a:hlinkClick r:id="rId12"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advTm="2808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mtClean="0">
                <a:latin typeface="Arial" charset="0"/>
              </a:rPr>
              <a:t>The Original Metric Reference</a:t>
            </a:r>
          </a:p>
        </p:txBody>
      </p:sp>
      <p:sp>
        <p:nvSpPr>
          <p:cNvPr id="136195" name="Rectangle 3"/>
          <p:cNvSpPr>
            <a:spLocks noChangeArrowheads="1"/>
          </p:cNvSpPr>
          <p:nvPr/>
        </p:nvSpPr>
        <p:spPr bwMode="auto">
          <a:xfrm>
            <a:off x="3276600" y="3048000"/>
            <a:ext cx="609600" cy="609600"/>
          </a:xfrm>
          <a:prstGeom prst="rect">
            <a:avLst/>
          </a:prstGeom>
          <a:gradFill rotWithShape="1">
            <a:gsLst>
              <a:gs pos="0">
                <a:srgbClr val="D1E4FF"/>
              </a:gs>
              <a:gs pos="100000">
                <a:schemeClr val="hlink"/>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D1E4FF"/>
            </a:extrusionClr>
          </a:sp3d>
        </p:spPr>
        <p:txBody>
          <a:bodyPr wrap="none" anchor="ctr">
            <a:flatTx/>
          </a:bodyPr>
          <a:lstStyle/>
          <a:p>
            <a:pPr algn="ctr"/>
            <a:r>
              <a:rPr lang="en-US" sz="1600"/>
              <a:t>H</a:t>
            </a:r>
            <a:r>
              <a:rPr lang="en-US" sz="1600" baseline="-25000"/>
              <a:t>2</a:t>
            </a:r>
            <a:r>
              <a:rPr lang="en-US" sz="1600"/>
              <a:t>O</a:t>
            </a:r>
          </a:p>
        </p:txBody>
      </p:sp>
      <p:sp>
        <p:nvSpPr>
          <p:cNvPr id="136196" name="AutoShape 4"/>
          <p:cNvSpPr>
            <a:spLocks noChangeArrowheads="1"/>
          </p:cNvSpPr>
          <p:nvPr/>
        </p:nvSpPr>
        <p:spPr bwMode="auto">
          <a:xfrm>
            <a:off x="6553200" y="2895600"/>
            <a:ext cx="762000" cy="990600"/>
          </a:xfrm>
          <a:prstGeom prst="can">
            <a:avLst>
              <a:gd name="adj" fmla="val 32500"/>
            </a:avLst>
          </a:prstGeom>
          <a:gradFill rotWithShape="1">
            <a:gsLst>
              <a:gs pos="0">
                <a:srgbClr val="D1E4FF"/>
              </a:gs>
              <a:gs pos="100000">
                <a:schemeClr val="hlink"/>
              </a:gs>
            </a:gsLst>
            <a:lin ang="5400000" scaled="1"/>
          </a:gradFill>
          <a:ln w="9525">
            <a:solidFill>
              <a:schemeClr val="tx1"/>
            </a:solidFill>
            <a:miter lim="800000"/>
            <a:headEnd/>
            <a:tailEnd/>
          </a:ln>
        </p:spPr>
        <p:txBody>
          <a:bodyPr wrap="none" anchor="ctr"/>
          <a:lstStyle/>
          <a:p>
            <a:pPr algn="ctr"/>
            <a:r>
              <a:rPr lang="en-US" sz="1600"/>
              <a:t>H</a:t>
            </a:r>
            <a:r>
              <a:rPr lang="en-US" sz="1600" baseline="-25000"/>
              <a:t>2</a:t>
            </a:r>
            <a:r>
              <a:rPr lang="en-US" sz="1600"/>
              <a:t>O</a:t>
            </a:r>
          </a:p>
        </p:txBody>
      </p:sp>
      <p:sp>
        <p:nvSpPr>
          <p:cNvPr id="136197" name="Text Box 6"/>
          <p:cNvSpPr txBox="1">
            <a:spLocks noChangeArrowheads="1"/>
          </p:cNvSpPr>
          <p:nvPr/>
        </p:nvSpPr>
        <p:spPr bwMode="auto">
          <a:xfrm>
            <a:off x="1600200" y="3200400"/>
            <a:ext cx="1219200" cy="366713"/>
          </a:xfrm>
          <a:prstGeom prst="rect">
            <a:avLst/>
          </a:prstGeom>
          <a:noFill/>
          <a:ln w="9525">
            <a:noFill/>
            <a:miter lim="800000"/>
            <a:headEnd/>
            <a:tailEnd/>
          </a:ln>
        </p:spPr>
        <p:txBody>
          <a:bodyPr wrap="none">
            <a:spAutoFit/>
          </a:bodyPr>
          <a:lstStyle/>
          <a:p>
            <a:r>
              <a:rPr lang="en-US" sz="1800"/>
              <a:t>=  1 meter</a:t>
            </a:r>
          </a:p>
        </p:txBody>
      </p:sp>
      <p:sp>
        <p:nvSpPr>
          <p:cNvPr id="136198" name="Text Box 7"/>
          <p:cNvSpPr txBox="1">
            <a:spLocks noChangeArrowheads="1"/>
          </p:cNvSpPr>
          <p:nvPr/>
        </p:nvSpPr>
        <p:spPr bwMode="auto">
          <a:xfrm>
            <a:off x="4724400" y="3124200"/>
            <a:ext cx="1498600" cy="366713"/>
          </a:xfrm>
          <a:prstGeom prst="rect">
            <a:avLst/>
          </a:prstGeom>
          <a:noFill/>
          <a:ln w="9525">
            <a:noFill/>
            <a:miter lim="800000"/>
            <a:headEnd/>
            <a:tailEnd/>
          </a:ln>
        </p:spPr>
        <p:txBody>
          <a:bodyPr wrap="none">
            <a:spAutoFit/>
          </a:bodyPr>
          <a:lstStyle/>
          <a:p>
            <a:r>
              <a:rPr lang="en-US" sz="1800"/>
              <a:t>=  1 kilogram</a:t>
            </a:r>
          </a:p>
        </p:txBody>
      </p:sp>
      <p:sp>
        <p:nvSpPr>
          <p:cNvPr id="136199" name="Text Box 8"/>
          <p:cNvSpPr txBox="1">
            <a:spLocks noChangeArrowheads="1"/>
          </p:cNvSpPr>
          <p:nvPr/>
        </p:nvSpPr>
        <p:spPr bwMode="auto">
          <a:xfrm>
            <a:off x="7848600" y="3200400"/>
            <a:ext cx="1003300" cy="366713"/>
          </a:xfrm>
          <a:prstGeom prst="rect">
            <a:avLst/>
          </a:prstGeom>
          <a:noFill/>
          <a:ln w="9525">
            <a:noFill/>
            <a:miter lim="800000"/>
            <a:headEnd/>
            <a:tailEnd/>
          </a:ln>
        </p:spPr>
        <p:txBody>
          <a:bodyPr wrap="none">
            <a:spAutoFit/>
          </a:bodyPr>
          <a:lstStyle/>
          <a:p>
            <a:r>
              <a:rPr lang="en-US" sz="1800"/>
              <a:t>=  1 liter</a:t>
            </a:r>
          </a:p>
        </p:txBody>
      </p:sp>
      <p:sp>
        <p:nvSpPr>
          <p:cNvPr id="136200" name="Text Box 9"/>
          <p:cNvSpPr txBox="1">
            <a:spLocks noChangeArrowheads="1"/>
          </p:cNvSpPr>
          <p:nvPr/>
        </p:nvSpPr>
        <p:spPr bwMode="auto">
          <a:xfrm>
            <a:off x="990600" y="4038600"/>
            <a:ext cx="647700" cy="274638"/>
          </a:xfrm>
          <a:prstGeom prst="rect">
            <a:avLst/>
          </a:prstGeom>
          <a:noFill/>
          <a:ln w="9525">
            <a:noFill/>
            <a:miter lim="800000"/>
            <a:headEnd/>
            <a:tailEnd/>
          </a:ln>
        </p:spPr>
        <p:txBody>
          <a:bodyPr wrap="none">
            <a:spAutoFit/>
          </a:bodyPr>
          <a:lstStyle/>
          <a:p>
            <a:r>
              <a:rPr lang="en-US" sz="1200"/>
              <a:t>Length</a:t>
            </a:r>
          </a:p>
        </p:txBody>
      </p:sp>
      <p:sp>
        <p:nvSpPr>
          <p:cNvPr id="136201" name="Text Box 10"/>
          <p:cNvSpPr txBox="1">
            <a:spLocks noChangeArrowheads="1"/>
          </p:cNvSpPr>
          <p:nvPr/>
        </p:nvSpPr>
        <p:spPr bwMode="auto">
          <a:xfrm>
            <a:off x="4114800" y="4114800"/>
            <a:ext cx="547688" cy="274638"/>
          </a:xfrm>
          <a:prstGeom prst="rect">
            <a:avLst/>
          </a:prstGeom>
          <a:noFill/>
          <a:ln w="9525">
            <a:noFill/>
            <a:miter lim="800000"/>
            <a:headEnd/>
            <a:tailEnd/>
          </a:ln>
        </p:spPr>
        <p:txBody>
          <a:bodyPr wrap="none">
            <a:spAutoFit/>
          </a:bodyPr>
          <a:lstStyle/>
          <a:p>
            <a:r>
              <a:rPr lang="en-US" sz="1200"/>
              <a:t>Mass</a:t>
            </a:r>
          </a:p>
        </p:txBody>
      </p:sp>
      <p:sp>
        <p:nvSpPr>
          <p:cNvPr id="136202" name="Text Box 11"/>
          <p:cNvSpPr txBox="1">
            <a:spLocks noChangeArrowheads="1"/>
          </p:cNvSpPr>
          <p:nvPr/>
        </p:nvSpPr>
        <p:spPr bwMode="auto">
          <a:xfrm>
            <a:off x="7239000" y="4038600"/>
            <a:ext cx="698500" cy="274638"/>
          </a:xfrm>
          <a:prstGeom prst="rect">
            <a:avLst/>
          </a:prstGeom>
          <a:noFill/>
          <a:ln w="9525">
            <a:noFill/>
            <a:miter lim="800000"/>
            <a:headEnd/>
            <a:tailEnd/>
          </a:ln>
        </p:spPr>
        <p:txBody>
          <a:bodyPr wrap="none">
            <a:spAutoFit/>
          </a:bodyPr>
          <a:lstStyle/>
          <a:p>
            <a:r>
              <a:rPr lang="en-US" sz="1200"/>
              <a:t>Volume</a:t>
            </a:r>
          </a:p>
        </p:txBody>
      </p:sp>
      <p:sp>
        <p:nvSpPr>
          <p:cNvPr id="136203" name="Text Box 12"/>
          <p:cNvSpPr txBox="1">
            <a:spLocks noChangeArrowheads="1"/>
          </p:cNvSpPr>
          <p:nvPr/>
        </p:nvSpPr>
        <p:spPr bwMode="auto">
          <a:xfrm>
            <a:off x="7315200" y="3276600"/>
            <a:ext cx="471488" cy="274638"/>
          </a:xfrm>
          <a:prstGeom prst="rect">
            <a:avLst/>
          </a:prstGeom>
          <a:noFill/>
          <a:ln w="9525">
            <a:noFill/>
            <a:miter lim="800000"/>
            <a:headEnd/>
            <a:tailEnd/>
          </a:ln>
        </p:spPr>
        <p:txBody>
          <a:bodyPr wrap="none">
            <a:spAutoFit/>
          </a:bodyPr>
          <a:lstStyle/>
          <a:p>
            <a:r>
              <a:rPr lang="en-US" sz="1200"/>
              <a:t>1 kg</a:t>
            </a:r>
          </a:p>
        </p:txBody>
      </p:sp>
      <p:sp>
        <p:nvSpPr>
          <p:cNvPr id="136204" name="Text Box 13"/>
          <p:cNvSpPr txBox="1">
            <a:spLocks noChangeArrowheads="1"/>
          </p:cNvSpPr>
          <p:nvPr/>
        </p:nvSpPr>
        <p:spPr bwMode="auto">
          <a:xfrm>
            <a:off x="4114800" y="3048000"/>
            <a:ext cx="649288" cy="274638"/>
          </a:xfrm>
          <a:prstGeom prst="rect">
            <a:avLst/>
          </a:prstGeom>
          <a:noFill/>
          <a:ln w="9525">
            <a:noFill/>
            <a:miter lim="800000"/>
            <a:headEnd/>
            <a:tailEnd/>
          </a:ln>
        </p:spPr>
        <p:txBody>
          <a:bodyPr wrap="none">
            <a:spAutoFit/>
          </a:bodyPr>
          <a:lstStyle/>
          <a:p>
            <a:r>
              <a:rPr lang="en-US" sz="1200"/>
              <a:t>1/10 m</a:t>
            </a:r>
          </a:p>
        </p:txBody>
      </p:sp>
      <p:sp>
        <p:nvSpPr>
          <p:cNvPr id="136205" name="Text Box 14"/>
          <p:cNvSpPr txBox="1">
            <a:spLocks noChangeArrowheads="1"/>
          </p:cNvSpPr>
          <p:nvPr/>
        </p:nvSpPr>
        <p:spPr bwMode="auto">
          <a:xfrm>
            <a:off x="4038600" y="3581400"/>
            <a:ext cx="649288" cy="274638"/>
          </a:xfrm>
          <a:prstGeom prst="rect">
            <a:avLst/>
          </a:prstGeom>
          <a:noFill/>
          <a:ln w="9525">
            <a:noFill/>
            <a:miter lim="800000"/>
            <a:headEnd/>
            <a:tailEnd/>
          </a:ln>
        </p:spPr>
        <p:txBody>
          <a:bodyPr wrap="none">
            <a:spAutoFit/>
          </a:bodyPr>
          <a:lstStyle/>
          <a:p>
            <a:r>
              <a:rPr lang="en-US" sz="1200"/>
              <a:t>1/10 m</a:t>
            </a:r>
          </a:p>
        </p:txBody>
      </p:sp>
      <p:sp>
        <p:nvSpPr>
          <p:cNvPr id="136206" name="Text Box 15"/>
          <p:cNvSpPr txBox="1">
            <a:spLocks noChangeArrowheads="1"/>
          </p:cNvSpPr>
          <p:nvPr/>
        </p:nvSpPr>
        <p:spPr bwMode="auto">
          <a:xfrm>
            <a:off x="3276600" y="3810000"/>
            <a:ext cx="649288" cy="274638"/>
          </a:xfrm>
          <a:prstGeom prst="rect">
            <a:avLst/>
          </a:prstGeom>
          <a:noFill/>
          <a:ln w="9525">
            <a:noFill/>
            <a:miter lim="800000"/>
            <a:headEnd/>
            <a:tailEnd/>
          </a:ln>
        </p:spPr>
        <p:txBody>
          <a:bodyPr wrap="none">
            <a:spAutoFit/>
          </a:bodyPr>
          <a:lstStyle/>
          <a:p>
            <a:r>
              <a:rPr lang="en-US" sz="1200"/>
              <a:t>1/10 m</a:t>
            </a:r>
          </a:p>
        </p:txBody>
      </p:sp>
      <p:sp>
        <p:nvSpPr>
          <p:cNvPr id="136207" name="Line 16"/>
          <p:cNvSpPr>
            <a:spLocks noChangeShapeType="1"/>
          </p:cNvSpPr>
          <p:nvPr/>
        </p:nvSpPr>
        <p:spPr bwMode="auto">
          <a:xfrm>
            <a:off x="3276600" y="3733800"/>
            <a:ext cx="6096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136208" name="Line 17"/>
          <p:cNvSpPr>
            <a:spLocks noChangeShapeType="1"/>
          </p:cNvSpPr>
          <p:nvPr/>
        </p:nvSpPr>
        <p:spPr bwMode="auto">
          <a:xfrm rot="-5400000">
            <a:off x="3810000" y="3200400"/>
            <a:ext cx="6096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136209" name="Line 18"/>
          <p:cNvSpPr>
            <a:spLocks noChangeShapeType="1"/>
          </p:cNvSpPr>
          <p:nvPr/>
        </p:nvSpPr>
        <p:spPr bwMode="auto">
          <a:xfrm flipV="1">
            <a:off x="3886200" y="3505200"/>
            <a:ext cx="228600" cy="22860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136210" name="Text Box 19"/>
          <p:cNvSpPr txBox="1">
            <a:spLocks noChangeArrowheads="1"/>
          </p:cNvSpPr>
          <p:nvPr/>
        </p:nvSpPr>
        <p:spPr bwMode="auto">
          <a:xfrm>
            <a:off x="1752600" y="2971800"/>
            <a:ext cx="1112838" cy="274638"/>
          </a:xfrm>
          <a:prstGeom prst="rect">
            <a:avLst/>
          </a:prstGeom>
          <a:noFill/>
          <a:ln w="9525">
            <a:noFill/>
            <a:miter lim="800000"/>
            <a:headEnd/>
            <a:tailEnd/>
          </a:ln>
        </p:spPr>
        <p:txBody>
          <a:bodyPr wrap="none">
            <a:spAutoFit/>
          </a:bodyPr>
          <a:lstStyle/>
          <a:p>
            <a:r>
              <a:rPr lang="en-US" sz="1200"/>
              <a:t>1/10,000,000 </a:t>
            </a:r>
          </a:p>
        </p:txBody>
      </p:sp>
      <p:sp>
        <p:nvSpPr>
          <p:cNvPr id="136211" name="Freeform 20"/>
          <p:cNvSpPr>
            <a:spLocks/>
          </p:cNvSpPr>
          <p:nvPr/>
        </p:nvSpPr>
        <p:spPr bwMode="auto">
          <a:xfrm>
            <a:off x="917575" y="2651125"/>
            <a:ext cx="623888" cy="630238"/>
          </a:xfrm>
          <a:custGeom>
            <a:avLst/>
            <a:gdLst>
              <a:gd name="T0" fmla="*/ 0 w 393"/>
              <a:gd name="T1" fmla="*/ 3 h 397"/>
              <a:gd name="T2" fmla="*/ 45 w 393"/>
              <a:gd name="T3" fmla="*/ 6 h 397"/>
              <a:gd name="T4" fmla="*/ 163 w 393"/>
              <a:gd name="T5" fmla="*/ 40 h 397"/>
              <a:gd name="T6" fmla="*/ 253 w 393"/>
              <a:gd name="T7" fmla="*/ 99 h 397"/>
              <a:gd name="T8" fmla="*/ 333 w 393"/>
              <a:gd name="T9" fmla="*/ 195 h 397"/>
              <a:gd name="T10" fmla="*/ 379 w 393"/>
              <a:gd name="T11" fmla="*/ 310 h 397"/>
              <a:gd name="T12" fmla="*/ 393 w 393"/>
              <a:gd name="T13" fmla="*/ 397 h 397"/>
              <a:gd name="T14" fmla="*/ 0 60000 65536"/>
              <a:gd name="T15" fmla="*/ 0 60000 65536"/>
              <a:gd name="T16" fmla="*/ 0 60000 65536"/>
              <a:gd name="T17" fmla="*/ 0 60000 65536"/>
              <a:gd name="T18" fmla="*/ 0 60000 65536"/>
              <a:gd name="T19" fmla="*/ 0 60000 65536"/>
              <a:gd name="T20" fmla="*/ 0 60000 65536"/>
              <a:gd name="T21" fmla="*/ 0 w 393"/>
              <a:gd name="T22" fmla="*/ 0 h 397"/>
              <a:gd name="T23" fmla="*/ 393 w 393"/>
              <a:gd name="T24" fmla="*/ 397 h 3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3" h="397">
                <a:moveTo>
                  <a:pt x="0" y="3"/>
                </a:moveTo>
                <a:cubicBezTo>
                  <a:pt x="7" y="3"/>
                  <a:pt x="18" y="0"/>
                  <a:pt x="45" y="6"/>
                </a:cubicBezTo>
                <a:cubicBezTo>
                  <a:pt x="72" y="12"/>
                  <a:pt x="128" y="25"/>
                  <a:pt x="163" y="40"/>
                </a:cubicBezTo>
                <a:cubicBezTo>
                  <a:pt x="198" y="55"/>
                  <a:pt x="225" y="73"/>
                  <a:pt x="253" y="99"/>
                </a:cubicBezTo>
                <a:cubicBezTo>
                  <a:pt x="281" y="125"/>
                  <a:pt x="312" y="160"/>
                  <a:pt x="333" y="195"/>
                </a:cubicBezTo>
                <a:cubicBezTo>
                  <a:pt x="354" y="230"/>
                  <a:pt x="369" y="277"/>
                  <a:pt x="379" y="310"/>
                </a:cubicBezTo>
                <a:cubicBezTo>
                  <a:pt x="389" y="343"/>
                  <a:pt x="390" y="379"/>
                  <a:pt x="393" y="397"/>
                </a:cubicBezTo>
              </a:path>
            </a:pathLst>
          </a:custGeom>
          <a:noFill/>
          <a:ln w="9525">
            <a:solidFill>
              <a:schemeClr val="tx1"/>
            </a:solidFill>
            <a:miter lim="800000"/>
            <a:headEnd type="arrow" w="med" len="med"/>
            <a:tailEnd type="arrow" w="med" len="med"/>
          </a:ln>
        </p:spPr>
        <p:txBody>
          <a:bodyPr wrap="none"/>
          <a:lstStyle/>
          <a:p>
            <a:endParaRPr lang="en-US"/>
          </a:p>
        </p:txBody>
      </p:sp>
      <p:sp>
        <p:nvSpPr>
          <p:cNvPr id="136212" name="Oval 21" descr="Earth"/>
          <p:cNvSpPr>
            <a:spLocks noChangeAspect="1" noChangeArrowheads="1"/>
          </p:cNvSpPr>
          <p:nvPr/>
        </p:nvSpPr>
        <p:spPr bwMode="auto">
          <a:xfrm>
            <a:off x="350838" y="2743200"/>
            <a:ext cx="1096962" cy="1096963"/>
          </a:xfrm>
          <a:prstGeom prst="ellipse">
            <a:avLst/>
          </a:prstGeom>
          <a:blipFill dpi="0" rotWithShape="1">
            <a:blip r:embed="rId3" cstate="print"/>
            <a:srcRect/>
            <a:stretch>
              <a:fillRect/>
            </a:stretch>
          </a:blipFill>
          <a:ln w="9525">
            <a:noFill/>
            <a:miter lim="800000"/>
            <a:headEnd/>
            <a:tailEnd/>
          </a:ln>
        </p:spPr>
        <p:txBody>
          <a:bodyPr wrap="none" anchor="ctr"/>
          <a:lstStyle/>
          <a:p>
            <a:endParaRPr lang="en-US"/>
          </a:p>
        </p:txBody>
      </p:sp>
      <p:sp>
        <p:nvSpPr>
          <p:cNvPr id="136213" name="AutoShape 22">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mtClean="0">
                <a:latin typeface="Arial" charset="0"/>
              </a:rPr>
              <a:t>The Hellenic Market</a:t>
            </a:r>
          </a:p>
        </p:txBody>
      </p:sp>
      <p:pic>
        <p:nvPicPr>
          <p:cNvPr id="137219" name="Picture 3" descr="Hellenic Market (cartoon drawing of four element theory)"/>
          <p:cNvPicPr>
            <a:picLocks noChangeAspect="1" noChangeArrowheads="1"/>
          </p:cNvPicPr>
          <p:nvPr/>
        </p:nvPicPr>
        <p:blipFill>
          <a:blip r:embed="rId3" cstate="print">
            <a:lum bright="6000" contrast="6000"/>
          </a:blip>
          <a:srcRect l="3510" t="9744" r="4385" b="9682"/>
          <a:stretch>
            <a:fillRect/>
          </a:stretch>
        </p:blipFill>
        <p:spPr bwMode="auto">
          <a:xfrm>
            <a:off x="762000" y="2111375"/>
            <a:ext cx="8001000" cy="2536825"/>
          </a:xfrm>
          <a:prstGeom prst="rect">
            <a:avLst/>
          </a:prstGeom>
          <a:noFill/>
          <a:ln w="9525">
            <a:noFill/>
            <a:miter lim="800000"/>
            <a:headEnd/>
            <a:tailEnd/>
          </a:ln>
        </p:spPr>
      </p:pic>
      <p:grpSp>
        <p:nvGrpSpPr>
          <p:cNvPr id="2" name="Group 17"/>
          <p:cNvGrpSpPr>
            <a:grpSpLocks/>
          </p:cNvGrpSpPr>
          <p:nvPr/>
        </p:nvGrpSpPr>
        <p:grpSpPr bwMode="auto">
          <a:xfrm>
            <a:off x="2574925" y="4724400"/>
            <a:ext cx="3444875" cy="1241425"/>
            <a:chOff x="1622" y="2976"/>
            <a:chExt cx="2170" cy="782"/>
          </a:xfrm>
        </p:grpSpPr>
        <p:grpSp>
          <p:nvGrpSpPr>
            <p:cNvPr id="137222" name="Group 16"/>
            <p:cNvGrpSpPr>
              <a:grpSpLocks/>
            </p:cNvGrpSpPr>
            <p:nvPr/>
          </p:nvGrpSpPr>
          <p:grpSpPr bwMode="auto">
            <a:xfrm>
              <a:off x="1622" y="3216"/>
              <a:ext cx="2170" cy="542"/>
              <a:chOff x="1622" y="3216"/>
              <a:chExt cx="2170" cy="542"/>
            </a:xfrm>
          </p:grpSpPr>
          <p:sp>
            <p:nvSpPr>
              <p:cNvPr id="137226" name="AutoShape 4"/>
              <p:cNvSpPr>
                <a:spLocks noChangeArrowheads="1"/>
              </p:cNvSpPr>
              <p:nvPr/>
            </p:nvSpPr>
            <p:spPr bwMode="auto">
              <a:xfrm>
                <a:off x="1632" y="3216"/>
                <a:ext cx="336" cy="288"/>
              </a:xfrm>
              <a:prstGeom prst="triangle">
                <a:avLst>
                  <a:gd name="adj" fmla="val 50000"/>
                </a:avLst>
              </a:prstGeom>
              <a:solidFill>
                <a:schemeClr val="bg1"/>
              </a:solidFill>
              <a:ln w="47625">
                <a:solidFill>
                  <a:srgbClr val="CC0000"/>
                </a:solidFill>
                <a:miter lim="800000"/>
                <a:headEnd/>
                <a:tailEnd/>
              </a:ln>
            </p:spPr>
            <p:txBody>
              <a:bodyPr wrap="none" anchor="ctr"/>
              <a:lstStyle/>
              <a:p>
                <a:endParaRPr lang="en-US"/>
              </a:p>
            </p:txBody>
          </p:sp>
          <p:sp>
            <p:nvSpPr>
              <p:cNvPr id="137227" name="AutoShape 5"/>
              <p:cNvSpPr>
                <a:spLocks noChangeArrowheads="1"/>
              </p:cNvSpPr>
              <p:nvPr/>
            </p:nvSpPr>
            <p:spPr bwMode="auto">
              <a:xfrm>
                <a:off x="3456" y="3216"/>
                <a:ext cx="336" cy="288"/>
              </a:xfrm>
              <a:prstGeom prst="triangle">
                <a:avLst>
                  <a:gd name="adj" fmla="val 50000"/>
                </a:avLst>
              </a:prstGeom>
              <a:solidFill>
                <a:schemeClr val="bg1"/>
              </a:solidFill>
              <a:ln w="47625">
                <a:solidFill>
                  <a:srgbClr val="00CCFF"/>
                </a:solidFill>
                <a:miter lim="800000"/>
                <a:headEnd/>
                <a:tailEnd/>
              </a:ln>
            </p:spPr>
            <p:txBody>
              <a:bodyPr wrap="none" anchor="ctr"/>
              <a:lstStyle/>
              <a:p>
                <a:endParaRPr lang="en-US"/>
              </a:p>
            </p:txBody>
          </p:sp>
          <p:sp>
            <p:nvSpPr>
              <p:cNvPr id="137228" name="AutoShape 6"/>
              <p:cNvSpPr>
                <a:spLocks noChangeArrowheads="1"/>
              </p:cNvSpPr>
              <p:nvPr/>
            </p:nvSpPr>
            <p:spPr bwMode="auto">
              <a:xfrm rot="10800000">
                <a:off x="2832" y="3216"/>
                <a:ext cx="336" cy="288"/>
              </a:xfrm>
              <a:prstGeom prst="triangle">
                <a:avLst>
                  <a:gd name="adj" fmla="val 50000"/>
                </a:avLst>
              </a:prstGeom>
              <a:solidFill>
                <a:schemeClr val="bg1"/>
              </a:solidFill>
              <a:ln w="47625">
                <a:solidFill>
                  <a:srgbClr val="339966"/>
                </a:solidFill>
                <a:miter lim="800000"/>
                <a:headEnd/>
                <a:tailEnd/>
              </a:ln>
            </p:spPr>
            <p:txBody>
              <a:bodyPr wrap="none" anchor="ctr"/>
              <a:lstStyle/>
              <a:p>
                <a:endParaRPr lang="en-US"/>
              </a:p>
            </p:txBody>
          </p:sp>
          <p:sp>
            <p:nvSpPr>
              <p:cNvPr id="137229" name="Line 7"/>
              <p:cNvSpPr>
                <a:spLocks noChangeShapeType="1"/>
              </p:cNvSpPr>
              <p:nvPr/>
            </p:nvSpPr>
            <p:spPr bwMode="auto">
              <a:xfrm>
                <a:off x="2880" y="3408"/>
                <a:ext cx="240" cy="0"/>
              </a:xfrm>
              <a:prstGeom prst="line">
                <a:avLst/>
              </a:prstGeom>
              <a:noFill/>
              <a:ln w="47625">
                <a:solidFill>
                  <a:srgbClr val="339966"/>
                </a:solidFill>
                <a:miter lim="800000"/>
                <a:headEnd/>
                <a:tailEnd/>
              </a:ln>
            </p:spPr>
            <p:txBody>
              <a:bodyPr wrap="none"/>
              <a:lstStyle/>
              <a:p>
                <a:endParaRPr lang="en-US"/>
              </a:p>
            </p:txBody>
          </p:sp>
          <p:sp>
            <p:nvSpPr>
              <p:cNvPr id="137230" name="Line 8"/>
              <p:cNvSpPr>
                <a:spLocks noChangeShapeType="1"/>
              </p:cNvSpPr>
              <p:nvPr/>
            </p:nvSpPr>
            <p:spPr bwMode="auto">
              <a:xfrm>
                <a:off x="3504" y="3312"/>
                <a:ext cx="240" cy="0"/>
              </a:xfrm>
              <a:prstGeom prst="line">
                <a:avLst/>
              </a:prstGeom>
              <a:noFill/>
              <a:ln w="47625">
                <a:solidFill>
                  <a:srgbClr val="00CCFF"/>
                </a:solidFill>
                <a:miter lim="800000"/>
                <a:headEnd/>
                <a:tailEnd/>
              </a:ln>
            </p:spPr>
            <p:txBody>
              <a:bodyPr wrap="none"/>
              <a:lstStyle/>
              <a:p>
                <a:endParaRPr lang="en-US"/>
              </a:p>
            </p:txBody>
          </p:sp>
          <p:sp>
            <p:nvSpPr>
              <p:cNvPr id="137231" name="Text Box 11"/>
              <p:cNvSpPr txBox="1">
                <a:spLocks noChangeArrowheads="1"/>
              </p:cNvSpPr>
              <p:nvPr/>
            </p:nvSpPr>
            <p:spPr bwMode="auto">
              <a:xfrm>
                <a:off x="1622" y="3527"/>
                <a:ext cx="2140" cy="231"/>
              </a:xfrm>
              <a:prstGeom prst="rect">
                <a:avLst/>
              </a:prstGeom>
              <a:noFill/>
              <a:ln w="9525">
                <a:noFill/>
                <a:miter lim="800000"/>
                <a:headEnd/>
                <a:tailEnd/>
              </a:ln>
            </p:spPr>
            <p:txBody>
              <a:bodyPr wrap="none">
                <a:spAutoFit/>
              </a:bodyPr>
              <a:lstStyle/>
              <a:p>
                <a:r>
                  <a:rPr lang="en-US" sz="1800"/>
                  <a:t>Fire	Water	 Earth	   Air</a:t>
                </a:r>
              </a:p>
            </p:txBody>
          </p:sp>
        </p:grpSp>
        <p:grpSp>
          <p:nvGrpSpPr>
            <p:cNvPr id="137223" name="Group 15"/>
            <p:cNvGrpSpPr>
              <a:grpSpLocks/>
            </p:cNvGrpSpPr>
            <p:nvPr/>
          </p:nvGrpSpPr>
          <p:grpSpPr bwMode="auto">
            <a:xfrm>
              <a:off x="2234" y="2976"/>
              <a:ext cx="406" cy="730"/>
              <a:chOff x="1142" y="2624"/>
              <a:chExt cx="406" cy="730"/>
            </a:xfrm>
          </p:grpSpPr>
          <p:sp>
            <p:nvSpPr>
              <p:cNvPr id="137224" name="Text Box 13"/>
              <p:cNvSpPr txBox="1">
                <a:spLocks noChangeArrowheads="1"/>
              </p:cNvSpPr>
              <p:nvPr/>
            </p:nvSpPr>
            <p:spPr bwMode="auto">
              <a:xfrm>
                <a:off x="1142" y="2624"/>
                <a:ext cx="396" cy="634"/>
              </a:xfrm>
              <a:prstGeom prst="rect">
                <a:avLst/>
              </a:prstGeom>
              <a:noFill/>
              <a:ln w="9525">
                <a:noFill/>
                <a:miter lim="800000"/>
                <a:headEnd/>
                <a:tailEnd/>
              </a:ln>
            </p:spPr>
            <p:txBody>
              <a:bodyPr wrap="none">
                <a:spAutoFit/>
              </a:bodyPr>
              <a:lstStyle/>
              <a:p>
                <a:r>
                  <a:rPr lang="en-US" sz="6000">
                    <a:solidFill>
                      <a:schemeClr val="accent2"/>
                    </a:solidFill>
                  </a:rPr>
                  <a:t>~</a:t>
                </a:r>
              </a:p>
            </p:txBody>
          </p:sp>
          <p:sp>
            <p:nvSpPr>
              <p:cNvPr id="137225" name="Text Box 14"/>
              <p:cNvSpPr txBox="1">
                <a:spLocks noChangeArrowheads="1"/>
              </p:cNvSpPr>
              <p:nvPr/>
            </p:nvSpPr>
            <p:spPr bwMode="auto">
              <a:xfrm>
                <a:off x="1152" y="2720"/>
                <a:ext cx="396" cy="634"/>
              </a:xfrm>
              <a:prstGeom prst="rect">
                <a:avLst/>
              </a:prstGeom>
              <a:noFill/>
              <a:ln w="9525">
                <a:noFill/>
                <a:miter lim="800000"/>
                <a:headEnd/>
                <a:tailEnd/>
              </a:ln>
            </p:spPr>
            <p:txBody>
              <a:bodyPr wrap="none">
                <a:spAutoFit/>
              </a:bodyPr>
              <a:lstStyle/>
              <a:p>
                <a:r>
                  <a:rPr lang="en-US" sz="6000">
                    <a:solidFill>
                      <a:schemeClr val="accent2"/>
                    </a:solidFill>
                  </a:rPr>
                  <a:t>~</a:t>
                </a:r>
              </a:p>
            </p:txBody>
          </p:sp>
        </p:grpSp>
      </p:grpSp>
      <p:sp>
        <p:nvSpPr>
          <p:cNvPr id="137221" name="AutoShape 1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mtClean="0">
                <a:latin typeface="Arial" charset="0"/>
              </a:rPr>
              <a:t>Four Element Theory</a:t>
            </a:r>
          </a:p>
        </p:txBody>
      </p:sp>
      <p:sp>
        <p:nvSpPr>
          <p:cNvPr id="138243" name="Rectangle 3"/>
          <p:cNvSpPr>
            <a:spLocks noGrp="1" noChangeArrowheads="1"/>
          </p:cNvSpPr>
          <p:nvPr>
            <p:ph type="body" idx="1"/>
          </p:nvPr>
        </p:nvSpPr>
        <p:spPr>
          <a:xfrm>
            <a:off x="533400" y="1981200"/>
            <a:ext cx="4114800" cy="3200400"/>
          </a:xfrm>
        </p:spPr>
        <p:txBody>
          <a:bodyPr/>
          <a:lstStyle/>
          <a:p>
            <a:pPr eaLnBrk="1" hangingPunct="1"/>
            <a:r>
              <a:rPr lang="en-US" sz="2400" smtClean="0">
                <a:latin typeface="Arial" charset="0"/>
              </a:rPr>
              <a:t>Plato was an atomist</a:t>
            </a:r>
          </a:p>
          <a:p>
            <a:pPr eaLnBrk="1" hangingPunct="1"/>
            <a:r>
              <a:rPr lang="en-US" sz="2400" smtClean="0">
                <a:latin typeface="Arial" charset="0"/>
              </a:rPr>
              <a:t>Thought all matter was composed of 4 elements:</a:t>
            </a:r>
          </a:p>
          <a:p>
            <a:pPr lvl="1" eaLnBrk="1" hangingPunct="1"/>
            <a:r>
              <a:rPr lang="en-US" sz="2000" smtClean="0">
                <a:latin typeface="Arial" charset="0"/>
              </a:rPr>
              <a:t>Earth</a:t>
            </a:r>
          </a:p>
          <a:p>
            <a:pPr lvl="1" eaLnBrk="1" hangingPunct="1"/>
            <a:r>
              <a:rPr lang="en-US" sz="2000" smtClean="0">
                <a:latin typeface="Arial" charset="0"/>
              </a:rPr>
              <a:t>Water</a:t>
            </a:r>
          </a:p>
          <a:p>
            <a:pPr lvl="1" eaLnBrk="1" hangingPunct="1"/>
            <a:r>
              <a:rPr lang="en-US" sz="2000" smtClean="0">
                <a:latin typeface="Arial" charset="0"/>
              </a:rPr>
              <a:t>Fire</a:t>
            </a:r>
          </a:p>
          <a:p>
            <a:pPr lvl="1" eaLnBrk="1" hangingPunct="1"/>
            <a:r>
              <a:rPr lang="en-US" sz="2000" smtClean="0">
                <a:latin typeface="Arial" charset="0"/>
              </a:rPr>
              <a:t>Air</a:t>
            </a:r>
          </a:p>
          <a:p>
            <a:pPr lvl="1" eaLnBrk="1" hangingPunct="1"/>
            <a:r>
              <a:rPr lang="en-US" sz="2000" smtClean="0">
                <a:latin typeface="Arial" charset="0"/>
              </a:rPr>
              <a:t>Ether (close to heaven)</a:t>
            </a:r>
          </a:p>
        </p:txBody>
      </p:sp>
      <p:sp>
        <p:nvSpPr>
          <p:cNvPr id="138244" name="AutoShape 4"/>
          <p:cNvSpPr>
            <a:spLocks noChangeArrowheads="1"/>
          </p:cNvSpPr>
          <p:nvPr/>
        </p:nvSpPr>
        <p:spPr bwMode="auto">
          <a:xfrm>
            <a:off x="5334000" y="2300288"/>
            <a:ext cx="2667000" cy="2667000"/>
          </a:xfrm>
          <a:prstGeom prst="diamond">
            <a:avLst/>
          </a:prstGeom>
          <a:solidFill>
            <a:schemeClr val="hlink"/>
          </a:solidFill>
          <a:ln w="57150">
            <a:solidFill>
              <a:srgbClr val="0000FF"/>
            </a:solidFill>
            <a:miter lim="800000"/>
            <a:headEnd/>
            <a:tailEnd/>
          </a:ln>
        </p:spPr>
        <p:txBody>
          <a:bodyPr wrap="none" anchor="ctr"/>
          <a:lstStyle/>
          <a:p>
            <a:endParaRPr lang="en-US"/>
          </a:p>
        </p:txBody>
      </p:sp>
      <p:sp>
        <p:nvSpPr>
          <p:cNvPr id="138245" name="Rectangle 5"/>
          <p:cNvSpPr>
            <a:spLocks noChangeArrowheads="1"/>
          </p:cNvSpPr>
          <p:nvPr/>
        </p:nvSpPr>
        <p:spPr bwMode="auto">
          <a:xfrm>
            <a:off x="6019800" y="2986088"/>
            <a:ext cx="1295400" cy="1295400"/>
          </a:xfrm>
          <a:prstGeom prst="rect">
            <a:avLst/>
          </a:prstGeom>
          <a:solidFill>
            <a:schemeClr val="tx2">
              <a:alpha val="50195"/>
            </a:schemeClr>
          </a:solidFill>
          <a:ln w="38100">
            <a:solidFill>
              <a:srgbClr val="666699"/>
            </a:solidFill>
            <a:miter lim="800000"/>
            <a:headEnd/>
            <a:tailEnd/>
          </a:ln>
        </p:spPr>
        <p:txBody>
          <a:bodyPr wrap="none" anchor="ctr"/>
          <a:lstStyle/>
          <a:p>
            <a:pPr algn="ctr"/>
            <a:r>
              <a:rPr lang="en-US" sz="1600" b="1">
                <a:solidFill>
                  <a:schemeClr val="bg1"/>
                </a:solidFill>
              </a:rPr>
              <a:t>‘MATTER’</a:t>
            </a:r>
          </a:p>
        </p:txBody>
      </p:sp>
      <p:sp>
        <p:nvSpPr>
          <p:cNvPr id="138246" name="Text Box 6"/>
          <p:cNvSpPr txBox="1">
            <a:spLocks noChangeArrowheads="1"/>
          </p:cNvSpPr>
          <p:nvPr/>
        </p:nvSpPr>
        <p:spPr bwMode="auto">
          <a:xfrm>
            <a:off x="6324600" y="1933575"/>
            <a:ext cx="704850" cy="366713"/>
          </a:xfrm>
          <a:prstGeom prst="rect">
            <a:avLst/>
          </a:prstGeom>
          <a:noFill/>
          <a:ln w="9525">
            <a:noFill/>
            <a:miter lim="800000"/>
            <a:headEnd/>
            <a:tailEnd/>
          </a:ln>
        </p:spPr>
        <p:txBody>
          <a:bodyPr wrap="none">
            <a:spAutoFit/>
          </a:bodyPr>
          <a:lstStyle/>
          <a:p>
            <a:r>
              <a:rPr lang="en-US" sz="1800">
                <a:solidFill>
                  <a:srgbClr val="A50021"/>
                </a:solidFill>
              </a:rPr>
              <a:t>FIRE</a:t>
            </a:r>
          </a:p>
        </p:txBody>
      </p:sp>
      <p:sp>
        <p:nvSpPr>
          <p:cNvPr id="138247" name="Text Box 7"/>
          <p:cNvSpPr txBox="1">
            <a:spLocks noChangeArrowheads="1"/>
          </p:cNvSpPr>
          <p:nvPr/>
        </p:nvSpPr>
        <p:spPr bwMode="auto">
          <a:xfrm>
            <a:off x="8032750" y="3443288"/>
            <a:ext cx="958850" cy="366712"/>
          </a:xfrm>
          <a:prstGeom prst="rect">
            <a:avLst/>
          </a:prstGeom>
          <a:noFill/>
          <a:ln w="9525">
            <a:noFill/>
            <a:miter lim="800000"/>
            <a:headEnd/>
            <a:tailEnd/>
          </a:ln>
        </p:spPr>
        <p:txBody>
          <a:bodyPr wrap="none">
            <a:spAutoFit/>
          </a:bodyPr>
          <a:lstStyle/>
          <a:p>
            <a:r>
              <a:rPr lang="en-US" sz="1800">
                <a:solidFill>
                  <a:srgbClr val="A50021"/>
                </a:solidFill>
              </a:rPr>
              <a:t>EARTH</a:t>
            </a:r>
          </a:p>
        </p:txBody>
      </p:sp>
      <p:sp>
        <p:nvSpPr>
          <p:cNvPr id="138248" name="Text Box 8"/>
          <p:cNvSpPr txBox="1">
            <a:spLocks noChangeArrowheads="1"/>
          </p:cNvSpPr>
          <p:nvPr/>
        </p:nvSpPr>
        <p:spPr bwMode="auto">
          <a:xfrm>
            <a:off x="4724400" y="3443288"/>
            <a:ext cx="565150" cy="366712"/>
          </a:xfrm>
          <a:prstGeom prst="rect">
            <a:avLst/>
          </a:prstGeom>
          <a:noFill/>
          <a:ln w="9525">
            <a:noFill/>
            <a:miter lim="800000"/>
            <a:headEnd/>
            <a:tailEnd/>
          </a:ln>
        </p:spPr>
        <p:txBody>
          <a:bodyPr wrap="none">
            <a:spAutoFit/>
          </a:bodyPr>
          <a:lstStyle/>
          <a:p>
            <a:r>
              <a:rPr lang="en-US" sz="1800">
                <a:solidFill>
                  <a:srgbClr val="A50021"/>
                </a:solidFill>
              </a:rPr>
              <a:t>AIR</a:t>
            </a:r>
          </a:p>
        </p:txBody>
      </p:sp>
      <p:sp>
        <p:nvSpPr>
          <p:cNvPr id="138249" name="Text Box 9"/>
          <p:cNvSpPr txBox="1">
            <a:spLocks noChangeArrowheads="1"/>
          </p:cNvSpPr>
          <p:nvPr/>
        </p:nvSpPr>
        <p:spPr bwMode="auto">
          <a:xfrm>
            <a:off x="6172200" y="4967288"/>
            <a:ext cx="1009650" cy="366712"/>
          </a:xfrm>
          <a:prstGeom prst="rect">
            <a:avLst/>
          </a:prstGeom>
          <a:noFill/>
          <a:ln w="9525">
            <a:noFill/>
            <a:miter lim="800000"/>
            <a:headEnd/>
            <a:tailEnd/>
          </a:ln>
        </p:spPr>
        <p:txBody>
          <a:bodyPr wrap="none">
            <a:spAutoFit/>
          </a:bodyPr>
          <a:lstStyle/>
          <a:p>
            <a:r>
              <a:rPr lang="en-US" sz="1800">
                <a:solidFill>
                  <a:srgbClr val="A50021"/>
                </a:solidFill>
              </a:rPr>
              <a:t>WATER</a:t>
            </a:r>
          </a:p>
        </p:txBody>
      </p:sp>
      <p:grpSp>
        <p:nvGrpSpPr>
          <p:cNvPr id="2" name="Group 10"/>
          <p:cNvGrpSpPr>
            <a:grpSpLocks/>
          </p:cNvGrpSpPr>
          <p:nvPr/>
        </p:nvGrpSpPr>
        <p:grpSpPr bwMode="auto">
          <a:xfrm>
            <a:off x="5419725" y="2652713"/>
            <a:ext cx="2555875" cy="2025650"/>
            <a:chOff x="3414" y="1671"/>
            <a:chExt cx="1610" cy="1276"/>
          </a:xfrm>
        </p:grpSpPr>
        <p:sp>
          <p:nvSpPr>
            <p:cNvPr id="138260" name="Text Box 11"/>
            <p:cNvSpPr txBox="1">
              <a:spLocks noChangeArrowheads="1"/>
            </p:cNvSpPr>
            <p:nvPr/>
          </p:nvSpPr>
          <p:spPr bwMode="auto">
            <a:xfrm>
              <a:off x="3446" y="1679"/>
              <a:ext cx="315" cy="212"/>
            </a:xfrm>
            <a:prstGeom prst="rect">
              <a:avLst/>
            </a:prstGeom>
            <a:noFill/>
            <a:ln w="9525">
              <a:noFill/>
              <a:miter lim="800000"/>
              <a:headEnd/>
              <a:tailEnd/>
            </a:ln>
          </p:spPr>
          <p:txBody>
            <a:bodyPr wrap="none">
              <a:spAutoFit/>
            </a:bodyPr>
            <a:lstStyle/>
            <a:p>
              <a:r>
                <a:rPr lang="en-US" sz="1600" i="1">
                  <a:solidFill>
                    <a:srgbClr val="660066"/>
                  </a:solidFill>
                </a:rPr>
                <a:t>Hot</a:t>
              </a:r>
            </a:p>
          </p:txBody>
        </p:sp>
        <p:sp>
          <p:nvSpPr>
            <p:cNvPr id="138261" name="Text Box 12"/>
            <p:cNvSpPr txBox="1">
              <a:spLocks noChangeArrowheads="1"/>
            </p:cNvSpPr>
            <p:nvPr/>
          </p:nvSpPr>
          <p:spPr bwMode="auto">
            <a:xfrm>
              <a:off x="3414" y="2703"/>
              <a:ext cx="344" cy="212"/>
            </a:xfrm>
            <a:prstGeom prst="rect">
              <a:avLst/>
            </a:prstGeom>
            <a:noFill/>
            <a:ln w="9525">
              <a:noFill/>
              <a:miter lim="800000"/>
              <a:headEnd/>
              <a:tailEnd/>
            </a:ln>
          </p:spPr>
          <p:txBody>
            <a:bodyPr wrap="none">
              <a:spAutoFit/>
            </a:bodyPr>
            <a:lstStyle/>
            <a:p>
              <a:r>
                <a:rPr lang="en-US" sz="1600" i="1">
                  <a:solidFill>
                    <a:srgbClr val="660066"/>
                  </a:solidFill>
                </a:rPr>
                <a:t>Wet</a:t>
              </a:r>
            </a:p>
          </p:txBody>
        </p:sp>
        <p:sp>
          <p:nvSpPr>
            <p:cNvPr id="138262" name="Text Box 13"/>
            <p:cNvSpPr txBox="1">
              <a:spLocks noChangeArrowheads="1"/>
            </p:cNvSpPr>
            <p:nvPr/>
          </p:nvSpPr>
          <p:spPr bwMode="auto">
            <a:xfrm>
              <a:off x="4646" y="2735"/>
              <a:ext cx="378" cy="212"/>
            </a:xfrm>
            <a:prstGeom prst="rect">
              <a:avLst/>
            </a:prstGeom>
            <a:noFill/>
            <a:ln w="9525">
              <a:noFill/>
              <a:miter lim="800000"/>
              <a:headEnd/>
              <a:tailEnd/>
            </a:ln>
          </p:spPr>
          <p:txBody>
            <a:bodyPr wrap="none">
              <a:spAutoFit/>
            </a:bodyPr>
            <a:lstStyle/>
            <a:p>
              <a:r>
                <a:rPr lang="en-US" sz="1600" i="1">
                  <a:solidFill>
                    <a:srgbClr val="660066"/>
                  </a:solidFill>
                </a:rPr>
                <a:t>Cold</a:t>
              </a:r>
            </a:p>
          </p:txBody>
        </p:sp>
        <p:sp>
          <p:nvSpPr>
            <p:cNvPr id="138263" name="Text Box 14"/>
            <p:cNvSpPr txBox="1">
              <a:spLocks noChangeArrowheads="1"/>
            </p:cNvSpPr>
            <p:nvPr/>
          </p:nvSpPr>
          <p:spPr bwMode="auto">
            <a:xfrm>
              <a:off x="4606" y="1671"/>
              <a:ext cx="315" cy="212"/>
            </a:xfrm>
            <a:prstGeom prst="rect">
              <a:avLst/>
            </a:prstGeom>
            <a:noFill/>
            <a:ln w="9525">
              <a:noFill/>
              <a:miter lim="800000"/>
              <a:headEnd/>
              <a:tailEnd/>
            </a:ln>
          </p:spPr>
          <p:txBody>
            <a:bodyPr wrap="none">
              <a:spAutoFit/>
            </a:bodyPr>
            <a:lstStyle/>
            <a:p>
              <a:r>
                <a:rPr lang="en-US" sz="1600" i="1">
                  <a:solidFill>
                    <a:srgbClr val="660066"/>
                  </a:solidFill>
                </a:rPr>
                <a:t>Dry</a:t>
              </a:r>
            </a:p>
          </p:txBody>
        </p:sp>
      </p:grpSp>
      <p:sp>
        <p:nvSpPr>
          <p:cNvPr id="1146895" name="Text Box 15"/>
          <p:cNvSpPr txBox="1">
            <a:spLocks noChangeArrowheads="1"/>
          </p:cNvSpPr>
          <p:nvPr/>
        </p:nvSpPr>
        <p:spPr bwMode="auto">
          <a:xfrm>
            <a:off x="4418013" y="5486400"/>
            <a:ext cx="4725987" cy="336550"/>
          </a:xfrm>
          <a:prstGeom prst="rect">
            <a:avLst/>
          </a:prstGeom>
          <a:noFill/>
          <a:ln w="9525">
            <a:noFill/>
            <a:miter lim="800000"/>
            <a:headEnd/>
            <a:tailEnd/>
          </a:ln>
        </p:spPr>
        <p:txBody>
          <a:bodyPr wrap="none">
            <a:spAutoFit/>
          </a:bodyPr>
          <a:lstStyle/>
          <a:p>
            <a:r>
              <a:rPr lang="en-US" sz="1600"/>
              <a:t>Relation of the four elements and the four qualities</a:t>
            </a:r>
          </a:p>
        </p:txBody>
      </p:sp>
      <p:sp>
        <p:nvSpPr>
          <p:cNvPr id="138252" name="AutoShape 1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146897" name="Picture 17" descr="4elementsToAll500"/>
          <p:cNvPicPr>
            <a:picLocks noChangeAspect="1" noChangeArrowheads="1"/>
          </p:cNvPicPr>
          <p:nvPr/>
        </p:nvPicPr>
        <p:blipFill>
          <a:blip r:embed="rId4" cstate="print"/>
          <a:srcRect/>
          <a:stretch>
            <a:fillRect/>
          </a:stretch>
        </p:blipFill>
        <p:spPr bwMode="auto">
          <a:xfrm>
            <a:off x="4400550" y="1966913"/>
            <a:ext cx="4743450" cy="4152900"/>
          </a:xfrm>
          <a:prstGeom prst="rect">
            <a:avLst/>
          </a:prstGeom>
          <a:noFill/>
          <a:ln w="9525">
            <a:noFill/>
            <a:miter lim="800000"/>
            <a:headEnd/>
            <a:tailEnd/>
          </a:ln>
        </p:spPr>
      </p:pic>
      <p:graphicFrame>
        <p:nvGraphicFramePr>
          <p:cNvPr id="1146898" name="Group 18"/>
          <p:cNvGraphicFramePr>
            <a:graphicFrameLocks noGrp="1"/>
          </p:cNvGraphicFramePr>
          <p:nvPr/>
        </p:nvGraphicFramePr>
        <p:xfrm>
          <a:off x="1071563" y="1081088"/>
          <a:ext cx="415925" cy="1036637"/>
        </p:xfrm>
        <a:graphic>
          <a:graphicData uri="http://schemas.openxmlformats.org/drawingml/2006/table">
            <a:tbl>
              <a:tblPr/>
              <a:tblGrid>
                <a:gridCol w="208280"/>
                <a:gridCol w="208280"/>
              </a:tblGrid>
              <a:tr h="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cap="flat">
                      <a:noFill/>
                    </a:lnT>
                    <a:lnB>
                      <a:noFill/>
                    </a:lnB>
                    <a:lnTlToBr>
                      <a:noFill/>
                    </a:lnTlToBr>
                    <a:lnBlToTr>
                      <a:noFill/>
                    </a:lnBlToTr>
                    <a:noFill/>
                  </a:tcPr>
                </a:tc>
                <a:tc hMerge="1">
                  <a:txBody>
                    <a:bodyPr/>
                    <a:lstStyle/>
                    <a:p>
                      <a:endParaRPr lang="en-US"/>
                    </a:p>
                  </a:txBody>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1146906" name="Rectangle 26"/>
          <p:cNvSpPr>
            <a:spLocks noChangeArrowheads="1"/>
          </p:cNvSpPr>
          <p:nvPr/>
        </p:nvSpPr>
        <p:spPr bwMode="auto">
          <a:xfrm>
            <a:off x="5257800" y="6248400"/>
            <a:ext cx="2935288" cy="336550"/>
          </a:xfrm>
          <a:prstGeom prst="rect">
            <a:avLst/>
          </a:prstGeom>
          <a:noFill/>
          <a:ln w="9525">
            <a:noFill/>
            <a:miter lim="800000"/>
            <a:headEnd/>
            <a:tailEnd/>
          </a:ln>
        </p:spPr>
        <p:txBody>
          <a:bodyPr wrap="none">
            <a:spAutoFit/>
          </a:bodyPr>
          <a:lstStyle/>
          <a:p>
            <a:r>
              <a:rPr lang="en-US" sz="800"/>
              <a:t>Graphic courtesy of Ken Costello @ </a:t>
            </a:r>
            <a:r>
              <a:rPr lang="en-US" sz="800">
                <a:hlinkClick r:id="rId5"/>
              </a:rPr>
              <a:t>www.chemistryland.com</a:t>
            </a:r>
            <a:endParaRPr lang="en-US" sz="800"/>
          </a:p>
          <a:p>
            <a:endParaRPr lang="en-US" sz="800"/>
          </a:p>
        </p:txBody>
      </p:sp>
      <p:pic>
        <p:nvPicPr>
          <p:cNvPr id="138259" name="Picture 27" descr="elements_4"/>
          <p:cNvPicPr>
            <a:picLocks noChangeAspect="1" noChangeArrowheads="1"/>
          </p:cNvPicPr>
          <p:nvPr/>
        </p:nvPicPr>
        <p:blipFill>
          <a:blip r:embed="rId6" cstate="print"/>
          <a:srcRect/>
          <a:stretch>
            <a:fillRect/>
          </a:stretch>
        </p:blipFill>
        <p:spPr bwMode="auto">
          <a:xfrm>
            <a:off x="201613" y="277813"/>
            <a:ext cx="1293812" cy="1262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146895"/>
                                        </p:tgtEl>
                                        <p:attrNameLst>
                                          <p:attrName>style.visibility</p:attrName>
                                        </p:attrNameLst>
                                      </p:cBhvr>
                                      <p:to>
                                        <p:strVal val="visible"/>
                                      </p:to>
                                    </p:set>
                                    <p:anim calcmode="lin" valueType="num">
                                      <p:cBhvr>
                                        <p:cTn id="12" dur="500" fill="hold"/>
                                        <p:tgtEl>
                                          <p:spTgt spid="1146895"/>
                                        </p:tgtEl>
                                        <p:attrNameLst>
                                          <p:attrName>ppt_w</p:attrName>
                                        </p:attrNameLst>
                                      </p:cBhvr>
                                      <p:tavLst>
                                        <p:tav tm="0">
                                          <p:val>
                                            <p:fltVal val="0"/>
                                          </p:val>
                                        </p:tav>
                                        <p:tav tm="100000">
                                          <p:val>
                                            <p:strVal val="#ppt_w"/>
                                          </p:val>
                                        </p:tav>
                                      </p:tavLst>
                                    </p:anim>
                                    <p:anim calcmode="lin" valueType="num">
                                      <p:cBhvr>
                                        <p:cTn id="13" dur="500" fill="hold"/>
                                        <p:tgtEl>
                                          <p:spTgt spid="1146895"/>
                                        </p:tgtEl>
                                        <p:attrNameLst>
                                          <p:attrName>ppt_h</p:attrName>
                                        </p:attrNameLst>
                                      </p:cBhvr>
                                      <p:tavLst>
                                        <p:tav tm="0">
                                          <p:val>
                                            <p:fltVal val="0"/>
                                          </p:val>
                                        </p:tav>
                                        <p:tav tm="100000">
                                          <p:val>
                                            <p:strVal val="#ppt_h"/>
                                          </p:val>
                                        </p:tav>
                                      </p:tavLst>
                                    </p:anim>
                                    <p:animEffect transition="in" filter="fade">
                                      <p:cBhvr>
                                        <p:cTn id="14" dur="500"/>
                                        <p:tgtEl>
                                          <p:spTgt spid="114689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146897"/>
                                        </p:tgtEl>
                                        <p:attrNameLst>
                                          <p:attrName>style.visibility</p:attrName>
                                        </p:attrNameLst>
                                      </p:cBhvr>
                                      <p:to>
                                        <p:strVal val="visible"/>
                                      </p:to>
                                    </p:set>
                                    <p:animEffect transition="in" filter="dissolve">
                                      <p:cBhvr>
                                        <p:cTn id="19" dur="500"/>
                                        <p:tgtEl>
                                          <p:spTgt spid="114689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46906"/>
                                        </p:tgtEl>
                                        <p:attrNameLst>
                                          <p:attrName>style.visibility</p:attrName>
                                        </p:attrNameLst>
                                      </p:cBhvr>
                                      <p:to>
                                        <p:strVal val="visible"/>
                                      </p:to>
                                    </p:set>
                                    <p:animEffect transition="in" filter="wipe(down)">
                                      <p:cBhvr>
                                        <p:cTn id="22" dur="500"/>
                                        <p:tgtEl>
                                          <p:spTgt spid="1146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95" grpId="0"/>
      <p:bldP spid="114690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ChangeArrowheads="1"/>
          </p:cNvSpPr>
          <p:nvPr/>
        </p:nvSpPr>
        <p:spPr bwMode="auto">
          <a:xfrm>
            <a:off x="685800" y="1828800"/>
            <a:ext cx="8077200" cy="911225"/>
          </a:xfrm>
          <a:prstGeom prst="rect">
            <a:avLst/>
          </a:prstGeom>
          <a:noFill/>
          <a:ln w="9525">
            <a:noFill/>
            <a:miter lim="800000"/>
            <a:headEnd/>
            <a:tailEnd/>
          </a:ln>
          <a:effectLst/>
        </p:spPr>
        <p:txBody>
          <a:bodyPr>
            <a:spAutoFit/>
          </a:bodyPr>
          <a:lstStyle/>
          <a:p>
            <a:pPr>
              <a:lnSpc>
                <a:spcPct val="90000"/>
              </a:lnSpc>
              <a:spcBef>
                <a:spcPct val="20000"/>
              </a:spcBef>
              <a:defRPr/>
            </a:pPr>
            <a:r>
              <a:rPr lang="en-US"/>
              <a:t>Anaxagoras     </a:t>
            </a:r>
            <a:r>
              <a:rPr lang="en-US" sz="1800"/>
              <a:t>(Greek, born 500 B.C.)</a:t>
            </a:r>
            <a:endParaRPr lang="en-US"/>
          </a:p>
          <a:p>
            <a:pPr lvl="1">
              <a:lnSpc>
                <a:spcPct val="90000"/>
              </a:lnSpc>
              <a:spcBef>
                <a:spcPct val="20000"/>
              </a:spcBef>
              <a:buFontTx/>
              <a:buChar char="–"/>
              <a:defRPr/>
            </a:pPr>
            <a:r>
              <a:rPr lang="en-US" sz="1600"/>
              <a:t>Suggested every substance had its own kind of “</a:t>
            </a:r>
            <a:r>
              <a:rPr lang="en-US" sz="1600" i="1">
                <a:effectLst>
                  <a:outerShdw blurRad="38100" dist="38100" dir="2700000" algn="tl">
                    <a:srgbClr val="C0C0C0"/>
                  </a:outerShdw>
                </a:effectLst>
              </a:rPr>
              <a:t>seeds</a:t>
            </a:r>
            <a:r>
              <a:rPr lang="en-US" sz="1600"/>
              <a:t>” that clustered together to make the substance, much as our atoms cluster to make molecules.</a:t>
            </a:r>
          </a:p>
        </p:txBody>
      </p:sp>
      <p:sp>
        <p:nvSpPr>
          <p:cNvPr id="139267" name="Rectangle 3"/>
          <p:cNvSpPr>
            <a:spLocks noGrp="1" noChangeArrowheads="1"/>
          </p:cNvSpPr>
          <p:nvPr>
            <p:ph type="title"/>
          </p:nvPr>
        </p:nvSpPr>
        <p:spPr>
          <a:xfrm>
            <a:off x="28575" y="523875"/>
            <a:ext cx="7772400" cy="1143000"/>
          </a:xfrm>
        </p:spPr>
        <p:txBody>
          <a:bodyPr/>
          <a:lstStyle/>
          <a:p>
            <a:pPr eaLnBrk="1" hangingPunct="1"/>
            <a:r>
              <a:rPr lang="en-US" sz="4000" smtClean="0">
                <a:latin typeface="Arial" charset="0"/>
              </a:rPr>
              <a:t>Some Early Ideas on Matter</a:t>
            </a:r>
          </a:p>
        </p:txBody>
      </p:sp>
      <p:sp>
        <p:nvSpPr>
          <p:cNvPr id="139268" name="Rectangle 4"/>
          <p:cNvSpPr>
            <a:spLocks noChangeArrowheads="1"/>
          </p:cNvSpPr>
          <p:nvPr/>
        </p:nvSpPr>
        <p:spPr bwMode="auto">
          <a:xfrm>
            <a:off x="76200" y="6567488"/>
            <a:ext cx="4560888" cy="214312"/>
          </a:xfrm>
          <a:prstGeom prst="rect">
            <a:avLst/>
          </a:prstGeom>
          <a:noFill/>
          <a:ln w="9525">
            <a:noFill/>
            <a:miter lim="800000"/>
            <a:headEnd/>
            <a:tailEnd/>
          </a:ln>
        </p:spPr>
        <p:txBody>
          <a:bodyPr wrap="none">
            <a:spAutoFit/>
          </a:bodyPr>
          <a:lstStyle/>
          <a:p>
            <a:r>
              <a:rPr lang="en-US" sz="800"/>
              <a:t>O’Connor Davis, MacNab, McClellan,  </a:t>
            </a:r>
            <a:r>
              <a:rPr lang="en-US" sz="800" u="sng"/>
              <a:t>CHEMISTRY Experiments and Principles</a:t>
            </a:r>
            <a:r>
              <a:rPr lang="en-US" sz="800"/>
              <a:t> </a:t>
            </a:r>
            <a:r>
              <a:rPr lang="en-US" sz="800">
                <a:latin typeface="Symbol" pitchFamily="18" charset="2"/>
              </a:rPr>
              <a:t> </a:t>
            </a:r>
            <a:r>
              <a:rPr lang="en-US" sz="800"/>
              <a:t>1982, page 26, </a:t>
            </a:r>
          </a:p>
        </p:txBody>
      </p:sp>
      <p:sp>
        <p:nvSpPr>
          <p:cNvPr id="139269" name="AutoShape 5">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59142" name="Rectangle 6"/>
          <p:cNvSpPr>
            <a:spLocks noChangeArrowheads="1"/>
          </p:cNvSpPr>
          <p:nvPr/>
        </p:nvSpPr>
        <p:spPr bwMode="auto">
          <a:xfrm>
            <a:off x="685800" y="2819400"/>
            <a:ext cx="8001000" cy="1131888"/>
          </a:xfrm>
          <a:prstGeom prst="rect">
            <a:avLst/>
          </a:prstGeom>
          <a:noFill/>
          <a:ln w="9525">
            <a:noFill/>
            <a:miter lim="800000"/>
            <a:headEnd/>
            <a:tailEnd/>
          </a:ln>
          <a:effectLst/>
        </p:spPr>
        <p:txBody>
          <a:bodyPr>
            <a:spAutoFit/>
          </a:bodyPr>
          <a:lstStyle/>
          <a:p>
            <a:pPr>
              <a:lnSpc>
                <a:spcPct val="90000"/>
              </a:lnSpc>
              <a:spcBef>
                <a:spcPct val="20000"/>
              </a:spcBef>
              <a:defRPr/>
            </a:pPr>
            <a:r>
              <a:rPr lang="en-US"/>
              <a:t>Empedocles     </a:t>
            </a:r>
            <a:r>
              <a:rPr lang="en-US" sz="1800"/>
              <a:t>(Greek, born in Sicily, 490 B.C.)</a:t>
            </a:r>
          </a:p>
          <a:p>
            <a:pPr lvl="1">
              <a:lnSpc>
                <a:spcPct val="90000"/>
              </a:lnSpc>
              <a:spcBef>
                <a:spcPct val="20000"/>
              </a:spcBef>
              <a:buFontTx/>
              <a:buChar char="–"/>
              <a:defRPr/>
            </a:pPr>
            <a:r>
              <a:rPr lang="en-US" sz="1600"/>
              <a:t>Suggested there were only </a:t>
            </a:r>
            <a:r>
              <a:rPr lang="en-US" sz="1600" i="1"/>
              <a:t>four basic seeds</a:t>
            </a:r>
            <a:r>
              <a:rPr lang="en-US" sz="1600">
                <a:solidFill>
                  <a:srgbClr val="00B000"/>
                </a:solidFill>
              </a:rPr>
              <a:t> </a:t>
            </a:r>
            <a:r>
              <a:rPr lang="en-US" sz="1600" i="1">
                <a:effectLst>
                  <a:outerShdw blurRad="38100" dist="38100" dir="2700000" algn="tl">
                    <a:srgbClr val="C0C0C0"/>
                  </a:outerShdw>
                </a:effectLst>
              </a:rPr>
              <a:t>– earth, air, fire, and water</a:t>
            </a:r>
            <a:r>
              <a:rPr lang="en-US" sz="1600"/>
              <a:t>.  The elementary substances (atoms to us) combined in various ways to make everything.</a:t>
            </a:r>
          </a:p>
        </p:txBody>
      </p:sp>
      <p:sp>
        <p:nvSpPr>
          <p:cNvPr id="859143" name="Rectangle 7"/>
          <p:cNvSpPr>
            <a:spLocks noChangeArrowheads="1"/>
          </p:cNvSpPr>
          <p:nvPr/>
        </p:nvSpPr>
        <p:spPr bwMode="auto">
          <a:xfrm>
            <a:off x="685800" y="3973513"/>
            <a:ext cx="7924800" cy="1131887"/>
          </a:xfrm>
          <a:prstGeom prst="rect">
            <a:avLst/>
          </a:prstGeom>
          <a:noFill/>
          <a:ln w="9525">
            <a:noFill/>
            <a:miter lim="800000"/>
            <a:headEnd/>
            <a:tailEnd/>
          </a:ln>
          <a:effectLst/>
        </p:spPr>
        <p:txBody>
          <a:bodyPr>
            <a:spAutoFit/>
          </a:bodyPr>
          <a:lstStyle/>
          <a:p>
            <a:pPr>
              <a:lnSpc>
                <a:spcPct val="90000"/>
              </a:lnSpc>
              <a:spcBef>
                <a:spcPct val="20000"/>
              </a:spcBef>
              <a:defRPr/>
            </a:pPr>
            <a:r>
              <a:rPr lang="en-US"/>
              <a:t>Democritus     </a:t>
            </a:r>
            <a:r>
              <a:rPr lang="en-US" sz="1800"/>
              <a:t>(Thracian, born 470 B.C.)</a:t>
            </a:r>
          </a:p>
          <a:p>
            <a:pPr lvl="1">
              <a:lnSpc>
                <a:spcPct val="90000"/>
              </a:lnSpc>
              <a:spcBef>
                <a:spcPct val="20000"/>
              </a:spcBef>
              <a:buFontTx/>
              <a:buChar char="–"/>
              <a:defRPr/>
            </a:pPr>
            <a:r>
              <a:rPr lang="en-US" sz="1600"/>
              <a:t>Actually </a:t>
            </a:r>
            <a:r>
              <a:rPr lang="en-US" sz="1600" i="1">
                <a:effectLst>
                  <a:outerShdw blurRad="38100" dist="38100" dir="2700000" algn="tl">
                    <a:srgbClr val="C0C0C0"/>
                  </a:outerShdw>
                </a:effectLst>
              </a:rPr>
              <a:t>proposed the word atom</a:t>
            </a:r>
            <a:r>
              <a:rPr lang="en-US" sz="1600"/>
              <a:t> (indivisible) because he believed that all matter consisted of such tiny units with voids between, an idea quite similar to our own beliefs.  It was rejected by Aristotle and thus lost for 2000 years.</a:t>
            </a:r>
          </a:p>
        </p:txBody>
      </p:sp>
      <p:sp>
        <p:nvSpPr>
          <p:cNvPr id="859144" name="Rectangle 8"/>
          <p:cNvSpPr>
            <a:spLocks noChangeArrowheads="1"/>
          </p:cNvSpPr>
          <p:nvPr/>
        </p:nvSpPr>
        <p:spPr bwMode="auto">
          <a:xfrm>
            <a:off x="685800" y="5192713"/>
            <a:ext cx="8229600" cy="1181100"/>
          </a:xfrm>
          <a:prstGeom prst="rect">
            <a:avLst/>
          </a:prstGeom>
          <a:noFill/>
          <a:ln w="9525">
            <a:noFill/>
            <a:miter lim="800000"/>
            <a:headEnd/>
            <a:tailEnd/>
          </a:ln>
          <a:effectLst/>
        </p:spPr>
        <p:txBody>
          <a:bodyPr>
            <a:spAutoFit/>
          </a:bodyPr>
          <a:lstStyle/>
          <a:p>
            <a:pPr>
              <a:lnSpc>
                <a:spcPct val="90000"/>
              </a:lnSpc>
              <a:spcBef>
                <a:spcPct val="20000"/>
              </a:spcBef>
              <a:defRPr/>
            </a:pPr>
            <a:r>
              <a:rPr lang="en-US"/>
              <a:t>Aristotle     </a:t>
            </a:r>
            <a:r>
              <a:rPr lang="en-US" sz="1800"/>
              <a:t>(Greek, born 384 B.C.)</a:t>
            </a:r>
          </a:p>
          <a:p>
            <a:pPr lvl="1">
              <a:lnSpc>
                <a:spcPct val="90000"/>
              </a:lnSpc>
              <a:spcBef>
                <a:spcPct val="20000"/>
              </a:spcBef>
              <a:buFontTx/>
              <a:buChar char="–"/>
              <a:defRPr/>
            </a:pPr>
            <a:r>
              <a:rPr lang="en-US" sz="1600"/>
              <a:t>Added the </a:t>
            </a:r>
            <a:r>
              <a:rPr lang="en-US" sz="1600" i="1"/>
              <a:t>idea of “qualities”</a:t>
            </a:r>
            <a:r>
              <a:rPr lang="en-US" sz="1600">
                <a:solidFill>
                  <a:srgbClr val="00B000"/>
                </a:solidFill>
              </a:rPr>
              <a:t> </a:t>
            </a:r>
            <a:r>
              <a:rPr lang="en-US" sz="1600" i="1">
                <a:effectLst>
                  <a:outerShdw blurRad="38100" dist="38100" dir="2700000" algn="tl">
                    <a:srgbClr val="C0C0C0"/>
                  </a:outerShdw>
                </a:effectLst>
              </a:rPr>
              <a:t>– heat, cold, dryness, moisture – as basic elements</a:t>
            </a:r>
            <a:r>
              <a:rPr lang="en-US" sz="1600"/>
              <a:t> which combined as shown in the diagram (previous page).  </a:t>
            </a:r>
          </a:p>
          <a:p>
            <a:pPr lvl="1">
              <a:lnSpc>
                <a:spcPct val="90000"/>
              </a:lnSpc>
              <a:spcBef>
                <a:spcPct val="20000"/>
              </a:spcBef>
              <a:defRPr/>
            </a:pPr>
            <a:r>
              <a:rPr lang="en-US" sz="1600"/>
              <a:t>	Hot + dry made fire; hot + wet made air, and so on.</a:t>
            </a:r>
          </a:p>
        </p:txBody>
      </p:sp>
      <p:pic>
        <p:nvPicPr>
          <p:cNvPr id="859146" name="Picture 10" descr="thinker"/>
          <p:cNvPicPr>
            <a:picLocks noChangeAspect="1" noChangeArrowheads="1"/>
          </p:cNvPicPr>
          <p:nvPr/>
        </p:nvPicPr>
        <p:blipFill>
          <a:blip r:embed="rId6" cstate="print"/>
          <a:srcRect/>
          <a:stretch>
            <a:fillRect/>
          </a:stretch>
        </p:blipFill>
        <p:spPr bwMode="auto">
          <a:xfrm>
            <a:off x="7502525" y="190500"/>
            <a:ext cx="1362075" cy="1919288"/>
          </a:xfrm>
          <a:prstGeom prst="rect">
            <a:avLst/>
          </a:prstGeom>
          <a:noFill/>
          <a:ln w="9525">
            <a:noFill/>
            <a:miter lim="800000"/>
            <a:headEnd/>
            <a:tailEnd/>
          </a:ln>
        </p:spPr>
      </p:pic>
      <p:pic>
        <p:nvPicPr>
          <p:cNvPr id="859147" name="Picture 11">
            <a:hlinkClick r:id="" action="ppaction://media"/>
          </p:cNvPr>
          <p:cNvPicPr>
            <a:picLocks noRot="1" noChangeAspect="1" noChangeArrowheads="1"/>
          </p:cNvPicPr>
          <p:nvPr>
            <a:wavAudioFile r:embed="rId2" name="MSj03885260000[1].wav"/>
          </p:nvPr>
        </p:nvPicPr>
        <p:blipFill>
          <a:blip r:embed="rId7" cstate="print"/>
          <a:srcRect/>
          <a:stretch>
            <a:fillRect/>
          </a:stretch>
        </p:blipFill>
        <p:spPr bwMode="auto">
          <a:xfrm>
            <a:off x="8839200" y="6553200"/>
            <a:ext cx="304800" cy="3048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additive="base">
                                        <p:cTn id="7" dur="500" fill="hold"/>
                                        <p:tgtEl>
                                          <p:spTgt spid="859138"/>
                                        </p:tgtEl>
                                        <p:attrNameLst>
                                          <p:attrName>ppt_x</p:attrName>
                                        </p:attrNameLst>
                                      </p:cBhvr>
                                      <p:tavLst>
                                        <p:tav tm="0">
                                          <p:val>
                                            <p:strVal val="#ppt_x"/>
                                          </p:val>
                                        </p:tav>
                                        <p:tav tm="100000">
                                          <p:val>
                                            <p:strVal val="#ppt_x"/>
                                          </p:val>
                                        </p:tav>
                                      </p:tavLst>
                                    </p:anim>
                                    <p:anim calcmode="lin" valueType="num">
                                      <p:cBhvr additive="base">
                                        <p:cTn id="8" dur="500" fill="hold"/>
                                        <p:tgtEl>
                                          <p:spTgt spid="8591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859142"/>
                                        </p:tgtEl>
                                        <p:attrNameLst>
                                          <p:attrName>style.visibility</p:attrName>
                                        </p:attrNameLst>
                                      </p:cBhvr>
                                      <p:to>
                                        <p:strVal val="visible"/>
                                      </p:to>
                                    </p:set>
                                    <p:animEffect transition="in" filter="fade">
                                      <p:cBhvr>
                                        <p:cTn id="13" dur="1000"/>
                                        <p:tgtEl>
                                          <p:spTgt spid="859142"/>
                                        </p:tgtEl>
                                      </p:cBhvr>
                                    </p:animEffect>
                                    <p:anim calcmode="lin" valueType="num">
                                      <p:cBhvr>
                                        <p:cTn id="14" dur="1000" fill="hold"/>
                                        <p:tgtEl>
                                          <p:spTgt spid="859142"/>
                                        </p:tgtEl>
                                        <p:attrNameLst>
                                          <p:attrName>ppt_x</p:attrName>
                                        </p:attrNameLst>
                                      </p:cBhvr>
                                      <p:tavLst>
                                        <p:tav tm="0">
                                          <p:val>
                                            <p:strVal val="#ppt_x"/>
                                          </p:val>
                                        </p:tav>
                                        <p:tav tm="100000">
                                          <p:val>
                                            <p:strVal val="#ppt_x"/>
                                          </p:val>
                                        </p:tav>
                                      </p:tavLst>
                                    </p:anim>
                                    <p:anim calcmode="lin" valueType="num">
                                      <p:cBhvr>
                                        <p:cTn id="15" dur="1000" fill="hold"/>
                                        <p:tgtEl>
                                          <p:spTgt spid="85914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59143"/>
                                        </p:tgtEl>
                                        <p:attrNameLst>
                                          <p:attrName>style.visibility</p:attrName>
                                        </p:attrNameLst>
                                      </p:cBhvr>
                                      <p:to>
                                        <p:strVal val="visible"/>
                                      </p:to>
                                    </p:set>
                                    <p:animEffect transition="in" filter="fade">
                                      <p:cBhvr>
                                        <p:cTn id="20" dur="1000"/>
                                        <p:tgtEl>
                                          <p:spTgt spid="859143"/>
                                        </p:tgtEl>
                                      </p:cBhvr>
                                    </p:animEffect>
                                    <p:anim calcmode="lin" valueType="num">
                                      <p:cBhvr>
                                        <p:cTn id="21" dur="1000" fill="hold"/>
                                        <p:tgtEl>
                                          <p:spTgt spid="859143"/>
                                        </p:tgtEl>
                                        <p:attrNameLst>
                                          <p:attrName>ppt_x</p:attrName>
                                        </p:attrNameLst>
                                      </p:cBhvr>
                                      <p:tavLst>
                                        <p:tav tm="0">
                                          <p:val>
                                            <p:strVal val="#ppt_x"/>
                                          </p:val>
                                        </p:tav>
                                        <p:tav tm="100000">
                                          <p:val>
                                            <p:strVal val="#ppt_x"/>
                                          </p:val>
                                        </p:tav>
                                      </p:tavLst>
                                    </p:anim>
                                    <p:anim calcmode="lin" valueType="num">
                                      <p:cBhvr>
                                        <p:cTn id="22" dur="1000" fill="hold"/>
                                        <p:tgtEl>
                                          <p:spTgt spid="85914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859144"/>
                                        </p:tgtEl>
                                        <p:attrNameLst>
                                          <p:attrName>style.visibility</p:attrName>
                                        </p:attrNameLst>
                                      </p:cBhvr>
                                      <p:to>
                                        <p:strVal val="visible"/>
                                      </p:to>
                                    </p:set>
                                    <p:animEffect transition="in" filter="fade">
                                      <p:cBhvr>
                                        <p:cTn id="27" dur="1000"/>
                                        <p:tgtEl>
                                          <p:spTgt spid="859144"/>
                                        </p:tgtEl>
                                      </p:cBhvr>
                                    </p:animEffect>
                                    <p:anim calcmode="lin" valueType="num">
                                      <p:cBhvr>
                                        <p:cTn id="28" dur="1000" fill="hold"/>
                                        <p:tgtEl>
                                          <p:spTgt spid="859144"/>
                                        </p:tgtEl>
                                        <p:attrNameLst>
                                          <p:attrName>ppt_x</p:attrName>
                                        </p:attrNameLst>
                                      </p:cBhvr>
                                      <p:tavLst>
                                        <p:tav tm="0">
                                          <p:val>
                                            <p:strVal val="#ppt_x"/>
                                          </p:val>
                                        </p:tav>
                                        <p:tav tm="100000">
                                          <p:val>
                                            <p:strVal val="#ppt_x"/>
                                          </p:val>
                                        </p:tav>
                                      </p:tavLst>
                                    </p:anim>
                                    <p:anim calcmode="lin" valueType="num">
                                      <p:cBhvr>
                                        <p:cTn id="29" dur="1000" fill="hold"/>
                                        <p:tgtEl>
                                          <p:spTgt spid="859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859147"/>
                </p:tgtEl>
              </p:cMediaNode>
            </p:audio>
            <p:seq concurrent="1" nextAc="seek">
              <p:cTn id="31" restart="whenNotActive" fill="hold" evtFilter="cancelBubble" nodeType="interactiveSeq">
                <p:stCondLst>
                  <p:cond evt="onClick" delay="0">
                    <p:tgtEl>
                      <p:spTgt spid="859146"/>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404" fill="hold"/>
                                        <p:tgtEl>
                                          <p:spTgt spid="859147"/>
                                        </p:tgtEl>
                                      </p:cBhvr>
                                    </p:cmd>
                                  </p:childTnLst>
                                </p:cTn>
                              </p:par>
                            </p:childTnLst>
                          </p:cTn>
                        </p:par>
                      </p:childTnLst>
                    </p:cTn>
                  </p:par>
                </p:childTnLst>
              </p:cTn>
              <p:nextCondLst>
                <p:cond evt="onClick" delay="0">
                  <p:tgtEl>
                    <p:spTgt spid="859146"/>
                  </p:tgtEl>
                </p:cond>
              </p:nextCondLst>
            </p:seq>
          </p:childTnLst>
        </p:cTn>
      </p:par>
    </p:tnLst>
    <p:bldLst>
      <p:bldP spid="859138" grpId="0"/>
      <p:bldP spid="859142" grpId="0"/>
      <p:bldP spid="859143" grpId="0"/>
      <p:bldP spid="859144"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mtClean="0">
                <a:latin typeface="Arial" charset="0"/>
              </a:rPr>
              <a:t>Drunken Goldfish</a:t>
            </a:r>
          </a:p>
        </p:txBody>
      </p:sp>
      <p:sp>
        <p:nvSpPr>
          <p:cNvPr id="455683" name="Rectangle 3"/>
          <p:cNvSpPr>
            <a:spLocks noGrp="1" noChangeArrowheads="1"/>
          </p:cNvSpPr>
          <p:nvPr>
            <p:ph type="body" idx="1"/>
          </p:nvPr>
        </p:nvSpPr>
        <p:spPr>
          <a:xfrm>
            <a:off x="685800" y="1676400"/>
            <a:ext cx="3581400" cy="3048000"/>
          </a:xfrm>
        </p:spPr>
        <p:txBody>
          <a:bodyPr/>
          <a:lstStyle/>
          <a:p>
            <a:pPr eaLnBrk="1" hangingPunct="1">
              <a:lnSpc>
                <a:spcPct val="90000"/>
              </a:lnSpc>
            </a:pPr>
            <a:r>
              <a:rPr lang="en-US" sz="2000" smtClean="0">
                <a:latin typeface="Arial" charset="0"/>
              </a:rPr>
              <a:t>Fighting fish</a:t>
            </a:r>
          </a:p>
          <a:p>
            <a:pPr eaLnBrk="1" hangingPunct="1">
              <a:lnSpc>
                <a:spcPct val="90000"/>
              </a:lnSpc>
              <a:buFontTx/>
              <a:buNone/>
            </a:pPr>
            <a:endParaRPr lang="en-US" sz="2000" smtClean="0">
              <a:latin typeface="Arial" charset="0"/>
            </a:endParaRPr>
          </a:p>
          <a:p>
            <a:pPr eaLnBrk="1" hangingPunct="1">
              <a:lnSpc>
                <a:spcPct val="90000"/>
              </a:lnSpc>
            </a:pPr>
            <a:r>
              <a:rPr lang="en-US" sz="2000" smtClean="0">
                <a:latin typeface="Arial" charset="0"/>
              </a:rPr>
              <a:t>Uneducated worms appear to acquire knowledge by eating educated worms.</a:t>
            </a:r>
          </a:p>
          <a:p>
            <a:pPr eaLnBrk="1" hangingPunct="1">
              <a:lnSpc>
                <a:spcPct val="90000"/>
              </a:lnSpc>
            </a:pPr>
            <a:endParaRPr lang="en-US" sz="2000" smtClean="0">
              <a:latin typeface="Arial" charset="0"/>
            </a:endParaRPr>
          </a:p>
          <a:p>
            <a:pPr eaLnBrk="1" hangingPunct="1">
              <a:lnSpc>
                <a:spcPct val="90000"/>
              </a:lnSpc>
            </a:pPr>
            <a:r>
              <a:rPr lang="en-US" sz="2000" smtClean="0">
                <a:latin typeface="Arial" charset="0"/>
              </a:rPr>
              <a:t>Rats are more attracted to other rats than to tennis balls.</a:t>
            </a:r>
          </a:p>
          <a:p>
            <a:pPr eaLnBrk="1" hangingPunct="1">
              <a:lnSpc>
                <a:spcPct val="90000"/>
              </a:lnSpc>
            </a:pPr>
            <a:endParaRPr lang="en-US" sz="2000" smtClean="0">
              <a:latin typeface="Arial" charset="0"/>
            </a:endParaRPr>
          </a:p>
          <a:p>
            <a:pPr eaLnBrk="1" hangingPunct="1">
              <a:lnSpc>
                <a:spcPct val="90000"/>
              </a:lnSpc>
            </a:pPr>
            <a:r>
              <a:rPr lang="en-US" sz="2000" smtClean="0">
                <a:latin typeface="Arial" charset="0"/>
              </a:rPr>
              <a:t>Disco music</a:t>
            </a:r>
          </a:p>
          <a:p>
            <a:pPr eaLnBrk="1" hangingPunct="1">
              <a:lnSpc>
                <a:spcPct val="90000"/>
              </a:lnSpc>
            </a:pPr>
            <a:endParaRPr lang="en-US" sz="2000" smtClean="0">
              <a:latin typeface="Arial" charset="0"/>
            </a:endParaRPr>
          </a:p>
          <a:p>
            <a:pPr eaLnBrk="1" hangingPunct="1">
              <a:lnSpc>
                <a:spcPct val="90000"/>
              </a:lnSpc>
            </a:pPr>
            <a:endParaRPr lang="en-US" sz="2000" smtClean="0">
              <a:latin typeface="Arial" charset="0"/>
            </a:endParaRPr>
          </a:p>
          <a:p>
            <a:pPr eaLnBrk="1" hangingPunct="1">
              <a:lnSpc>
                <a:spcPct val="90000"/>
              </a:lnSpc>
            </a:pPr>
            <a:endParaRPr lang="en-US" sz="2000" smtClean="0">
              <a:latin typeface="Arial" charset="0"/>
            </a:endParaRPr>
          </a:p>
        </p:txBody>
      </p:sp>
      <p:sp>
        <p:nvSpPr>
          <p:cNvPr id="455684" name="Text Box 4"/>
          <p:cNvSpPr txBox="1">
            <a:spLocks noChangeArrowheads="1"/>
          </p:cNvSpPr>
          <p:nvPr/>
        </p:nvSpPr>
        <p:spPr bwMode="auto">
          <a:xfrm>
            <a:off x="593725" y="6034088"/>
            <a:ext cx="8262938" cy="519112"/>
          </a:xfrm>
          <a:prstGeom prst="rect">
            <a:avLst/>
          </a:prstGeom>
          <a:noFill/>
          <a:ln w="9525">
            <a:noFill/>
            <a:miter lim="800000"/>
            <a:headEnd/>
            <a:tailEnd/>
          </a:ln>
        </p:spPr>
        <p:txBody>
          <a:bodyPr wrap="none">
            <a:spAutoFit/>
          </a:bodyPr>
          <a:lstStyle/>
          <a:p>
            <a:r>
              <a:rPr lang="en-US" sz="2800">
                <a:solidFill>
                  <a:srgbClr val="FF3300"/>
                </a:solidFill>
              </a:rPr>
              <a:t>Conclusions must be supported by data to be valid.</a:t>
            </a:r>
          </a:p>
        </p:txBody>
      </p:sp>
      <p:pic>
        <p:nvPicPr>
          <p:cNvPr id="455685" name="Picture 5" descr="opera singer"/>
          <p:cNvPicPr>
            <a:picLocks noChangeAspect="1" noChangeArrowheads="1"/>
          </p:cNvPicPr>
          <p:nvPr/>
        </p:nvPicPr>
        <p:blipFill>
          <a:blip r:embed="rId4" cstate="print"/>
          <a:srcRect/>
          <a:stretch>
            <a:fillRect/>
          </a:stretch>
        </p:blipFill>
        <p:spPr bwMode="auto">
          <a:xfrm>
            <a:off x="6400800" y="3505200"/>
            <a:ext cx="2743200" cy="2506663"/>
          </a:xfrm>
          <a:prstGeom prst="rect">
            <a:avLst/>
          </a:prstGeom>
          <a:noFill/>
          <a:ln w="9525">
            <a:noFill/>
            <a:miter lim="800000"/>
            <a:headEnd/>
            <a:tailEnd/>
          </a:ln>
        </p:spPr>
      </p:pic>
      <p:sp>
        <p:nvSpPr>
          <p:cNvPr id="455686" name="AutoShape 6"/>
          <p:cNvSpPr>
            <a:spLocks noChangeArrowheads="1"/>
          </p:cNvSpPr>
          <p:nvPr/>
        </p:nvSpPr>
        <p:spPr bwMode="auto">
          <a:xfrm>
            <a:off x="4572000" y="2133600"/>
            <a:ext cx="4267200" cy="1295400"/>
          </a:xfrm>
          <a:prstGeom prst="wedgeRoundRectCallout">
            <a:avLst>
              <a:gd name="adj1" fmla="val -296"/>
              <a:gd name="adj2" fmla="val 81005"/>
              <a:gd name="adj3" fmla="val 16667"/>
            </a:avLst>
          </a:prstGeom>
          <a:solidFill>
            <a:schemeClr val="bg1"/>
          </a:solidFill>
          <a:ln w="9525">
            <a:solidFill>
              <a:schemeClr val="tx1"/>
            </a:solidFill>
            <a:miter lim="800000"/>
            <a:headEnd/>
            <a:tailEnd/>
          </a:ln>
        </p:spPr>
        <p:txBody>
          <a:bodyPr/>
          <a:lstStyle/>
          <a:p>
            <a:pPr algn="ctr"/>
            <a:endParaRPr lang="en-US" sz="1200"/>
          </a:p>
        </p:txBody>
      </p:sp>
      <p:sp>
        <p:nvSpPr>
          <p:cNvPr id="455687" name="Music" descr="musical note"/>
          <p:cNvSpPr>
            <a:spLocks noEditPoints="1" noChangeArrowheads="1"/>
          </p:cNvSpPr>
          <p:nvPr/>
        </p:nvSpPr>
        <p:spPr bwMode="auto">
          <a:xfrm>
            <a:off x="2895600" y="5105400"/>
            <a:ext cx="381000" cy="36195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80008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pic>
        <p:nvPicPr>
          <p:cNvPr id="455688" name="Picture 8" descr="rats"/>
          <p:cNvPicPr>
            <a:picLocks noChangeAspect="1" noChangeArrowheads="1"/>
          </p:cNvPicPr>
          <p:nvPr/>
        </p:nvPicPr>
        <p:blipFill>
          <a:blip r:embed="rId5" cstate="print"/>
          <a:srcRect/>
          <a:stretch>
            <a:fillRect/>
          </a:stretch>
        </p:blipFill>
        <p:spPr bwMode="auto">
          <a:xfrm>
            <a:off x="1905000" y="4186238"/>
            <a:ext cx="914400" cy="614362"/>
          </a:xfrm>
          <a:prstGeom prst="rect">
            <a:avLst/>
          </a:prstGeom>
          <a:noFill/>
          <a:ln w="9525">
            <a:solidFill>
              <a:schemeClr val="tx1"/>
            </a:solidFill>
            <a:miter lim="800000"/>
            <a:headEnd/>
            <a:tailEnd/>
          </a:ln>
        </p:spPr>
      </p:pic>
      <p:pic>
        <p:nvPicPr>
          <p:cNvPr id="140297" name="Picture 9" descr="alcoholic beverages"/>
          <p:cNvPicPr>
            <a:picLocks noChangeAspect="1" noChangeArrowheads="1"/>
          </p:cNvPicPr>
          <p:nvPr/>
        </p:nvPicPr>
        <p:blipFill>
          <a:blip r:embed="rId6" cstate="print"/>
          <a:srcRect/>
          <a:stretch>
            <a:fillRect/>
          </a:stretch>
        </p:blipFill>
        <p:spPr bwMode="auto">
          <a:xfrm>
            <a:off x="762000" y="381000"/>
            <a:ext cx="1524000" cy="1089025"/>
          </a:xfrm>
          <a:prstGeom prst="rect">
            <a:avLst/>
          </a:prstGeom>
          <a:noFill/>
          <a:ln w="9525">
            <a:noFill/>
            <a:miter lim="800000"/>
            <a:headEnd/>
            <a:tailEnd/>
          </a:ln>
        </p:spPr>
      </p:pic>
      <p:pic>
        <p:nvPicPr>
          <p:cNvPr id="455690" name="Picture 10" descr="can of worms"/>
          <p:cNvPicPr>
            <a:picLocks noChangeAspect="1" noChangeArrowheads="1"/>
          </p:cNvPicPr>
          <p:nvPr/>
        </p:nvPicPr>
        <p:blipFill>
          <a:blip r:embed="rId7" cstate="print"/>
          <a:srcRect/>
          <a:stretch>
            <a:fillRect/>
          </a:stretch>
        </p:blipFill>
        <p:spPr bwMode="auto">
          <a:xfrm>
            <a:off x="457200" y="2743200"/>
            <a:ext cx="555625" cy="685800"/>
          </a:xfrm>
          <a:prstGeom prst="rect">
            <a:avLst/>
          </a:prstGeom>
          <a:noFill/>
          <a:ln w="9525">
            <a:noFill/>
            <a:miter lim="800000"/>
            <a:headEnd/>
            <a:tailEnd/>
          </a:ln>
        </p:spPr>
      </p:pic>
      <p:pic>
        <p:nvPicPr>
          <p:cNvPr id="455691" name="Picture 11" descr="worms"/>
          <p:cNvPicPr>
            <a:picLocks noChangeAspect="1" noChangeArrowheads="1"/>
          </p:cNvPicPr>
          <p:nvPr/>
        </p:nvPicPr>
        <p:blipFill>
          <a:blip r:embed="rId8" cstate="print"/>
          <a:srcRect/>
          <a:stretch>
            <a:fillRect/>
          </a:stretch>
        </p:blipFill>
        <p:spPr bwMode="auto">
          <a:xfrm>
            <a:off x="3810000" y="2971800"/>
            <a:ext cx="695325" cy="604838"/>
          </a:xfrm>
          <a:prstGeom prst="rect">
            <a:avLst/>
          </a:prstGeom>
          <a:noFill/>
          <a:ln w="9525">
            <a:noFill/>
            <a:miter lim="800000"/>
            <a:headEnd/>
            <a:tailEnd/>
          </a:ln>
        </p:spPr>
      </p:pic>
      <p:pic>
        <p:nvPicPr>
          <p:cNvPr id="140300" name="Picture 12" descr="goldfish"/>
          <p:cNvPicPr>
            <a:picLocks noChangeAspect="1" noChangeArrowheads="1"/>
          </p:cNvPicPr>
          <p:nvPr/>
        </p:nvPicPr>
        <p:blipFill>
          <a:blip r:embed="rId9" cstate="print"/>
          <a:srcRect/>
          <a:stretch>
            <a:fillRect/>
          </a:stretch>
        </p:blipFill>
        <p:spPr bwMode="auto">
          <a:xfrm>
            <a:off x="7010400" y="533400"/>
            <a:ext cx="1371600" cy="914400"/>
          </a:xfrm>
          <a:prstGeom prst="rect">
            <a:avLst/>
          </a:prstGeom>
          <a:noFill/>
          <a:ln w="9525">
            <a:solidFill>
              <a:srgbClr val="6699FF"/>
            </a:solidFill>
            <a:miter lim="800000"/>
            <a:headEnd/>
            <a:tailEnd/>
          </a:ln>
        </p:spPr>
      </p:pic>
      <p:sp>
        <p:nvSpPr>
          <p:cNvPr id="455693" name="Text Box 13"/>
          <p:cNvSpPr txBox="1">
            <a:spLocks noChangeArrowheads="1"/>
          </p:cNvSpPr>
          <p:nvPr/>
        </p:nvSpPr>
        <p:spPr bwMode="auto">
          <a:xfrm>
            <a:off x="4537075" y="2270125"/>
            <a:ext cx="4310063" cy="1311275"/>
          </a:xfrm>
          <a:prstGeom prst="rect">
            <a:avLst/>
          </a:prstGeom>
          <a:noFill/>
          <a:ln w="9525">
            <a:noFill/>
            <a:miter lim="800000"/>
            <a:headEnd/>
            <a:tailEnd/>
          </a:ln>
        </p:spPr>
        <p:txBody>
          <a:bodyPr wrap="none">
            <a:spAutoFit/>
          </a:bodyPr>
          <a:lstStyle/>
          <a:p>
            <a:pPr algn="ctr"/>
            <a:r>
              <a:rPr lang="en-US" sz="1000"/>
              <a:t>“Goldfish immersed in 3.1% alcohol will overturn within 6 to 8 minutes.</a:t>
            </a:r>
          </a:p>
          <a:p>
            <a:pPr algn="ctr"/>
            <a:r>
              <a:rPr lang="en-US" sz="1000"/>
              <a:t>Because of this tendency to fall over when drunk, the goldfish is a</a:t>
            </a:r>
          </a:p>
          <a:p>
            <a:pPr algn="ctr"/>
            <a:r>
              <a:rPr lang="en-US" sz="1000"/>
              <a:t>good model for research on the effects of alcohol.  When preliminary</a:t>
            </a:r>
          </a:p>
          <a:p>
            <a:pPr algn="ctr"/>
            <a:r>
              <a:rPr lang="en-US" sz="1000"/>
              <a:t>studies indicated that goldfish tended to forget things when drunk, </a:t>
            </a:r>
          </a:p>
          <a:p>
            <a:pPr algn="ctr"/>
            <a:r>
              <a:rPr lang="en-US" sz="1000"/>
              <a:t>and that Siamese Fighting Fish became more aggressive after a little </a:t>
            </a:r>
          </a:p>
          <a:p>
            <a:pPr algn="ctr"/>
            <a:r>
              <a:rPr lang="en-US" sz="1000"/>
              <a:t>drink or two,  their attraction as experimental animals became irresistible.”</a:t>
            </a:r>
          </a:p>
          <a:p>
            <a:pPr algn="ctr"/>
            <a:r>
              <a:rPr lang="en-US" sz="1000"/>
              <a:t>  </a:t>
            </a:r>
          </a:p>
          <a:p>
            <a:pPr algn="ctr"/>
            <a:endParaRPr lang="en-US" sz="1000"/>
          </a:p>
        </p:txBody>
      </p:sp>
      <p:sp>
        <p:nvSpPr>
          <p:cNvPr id="140302" name="Rectangle 15"/>
          <p:cNvSpPr>
            <a:spLocks noChangeArrowheads="1"/>
          </p:cNvSpPr>
          <p:nvPr/>
        </p:nvSpPr>
        <p:spPr bwMode="auto">
          <a:xfrm>
            <a:off x="76200" y="6553200"/>
            <a:ext cx="4114800" cy="214313"/>
          </a:xfrm>
          <a:prstGeom prst="rect">
            <a:avLst/>
          </a:prstGeom>
          <a:noFill/>
          <a:ln w="9525">
            <a:noFill/>
            <a:miter lim="800000"/>
            <a:headEnd/>
            <a:tailEnd/>
          </a:ln>
        </p:spPr>
        <p:txBody>
          <a:bodyPr>
            <a:spAutoFit/>
          </a:bodyPr>
          <a:lstStyle/>
          <a:p>
            <a:r>
              <a:rPr lang="en-US" sz="800">
                <a:cs typeface="Times New Roman" pitchFamily="18" charset="0"/>
              </a:rPr>
              <a:t>Hartston, </a:t>
            </a:r>
            <a:r>
              <a:rPr lang="en-US" sz="800" u="sng">
                <a:cs typeface="Times New Roman" pitchFamily="18" charset="0"/>
              </a:rPr>
              <a:t>Drunken Goldfish &amp; Other Irrelevant Scientific Research</a:t>
            </a:r>
            <a:r>
              <a:rPr lang="en-US" sz="800">
                <a:cs typeface="Times New Roman" pitchFamily="18" charset="0"/>
              </a:rPr>
              <a:t>, page 53</a:t>
            </a:r>
            <a:endParaRPr lang="en-US" sz="800"/>
          </a:p>
        </p:txBody>
      </p:sp>
      <p:sp>
        <p:nvSpPr>
          <p:cNvPr id="140303" name="AutoShape 16">
            <a:hlinkClick r:id="rId10"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wipe dir="d"/>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5683">
                                            <p:txEl>
                                              <p:pRg st="0" end="0"/>
                                            </p:txEl>
                                          </p:spTgt>
                                        </p:tgtEl>
                                        <p:attrNameLst>
                                          <p:attrName>style.visibility</p:attrName>
                                        </p:attrNameLst>
                                      </p:cBhvr>
                                      <p:to>
                                        <p:strVal val="visible"/>
                                      </p:to>
                                    </p:set>
                                    <p:animEffect transition="in" filter="wipe(left)">
                                      <p:cBhvr>
                                        <p:cTn id="7" dur="500"/>
                                        <p:tgtEl>
                                          <p:spTgt spid="455683">
                                            <p:txEl>
                                              <p:pRg st="0" end="0"/>
                                            </p:txEl>
                                          </p:spTgt>
                                        </p:tgtEl>
                                      </p:cBhvr>
                                    </p:animEffect>
                                  </p:childTnLst>
                                  <p:subTnLst>
                                    <p:animClr clrSpc="rgb" dir="cw">
                                      <p:cBhvr override="childStyle">
                                        <p:cTn dur="1" fill="hold" display="0" masterRel="nextClick" afterEffect="1"/>
                                        <p:tgtEl>
                                          <p:spTgt spid="45568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5683">
                                            <p:txEl>
                                              <p:pRg st="2" end="2"/>
                                            </p:txEl>
                                          </p:spTgt>
                                        </p:tgtEl>
                                        <p:attrNameLst>
                                          <p:attrName>style.visibility</p:attrName>
                                        </p:attrNameLst>
                                      </p:cBhvr>
                                      <p:to>
                                        <p:strVal val="visible"/>
                                      </p:to>
                                    </p:set>
                                    <p:animEffect transition="in" filter="wipe(left)">
                                      <p:cBhvr>
                                        <p:cTn id="12" dur="500"/>
                                        <p:tgtEl>
                                          <p:spTgt spid="455683">
                                            <p:txEl>
                                              <p:pRg st="2" end="2"/>
                                            </p:txEl>
                                          </p:spTgt>
                                        </p:tgtEl>
                                      </p:cBhvr>
                                    </p:animEffect>
                                  </p:childTnLst>
                                  <p:subTnLst>
                                    <p:animClr clrSpc="rgb" dir="cw">
                                      <p:cBhvr override="childStyle">
                                        <p:cTn dur="1" fill="hold" display="0" masterRel="nextClick" afterEffect="1"/>
                                        <p:tgtEl>
                                          <p:spTgt spid="45568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5683">
                                            <p:txEl>
                                              <p:pRg st="4" end="4"/>
                                            </p:txEl>
                                          </p:spTgt>
                                        </p:tgtEl>
                                        <p:attrNameLst>
                                          <p:attrName>style.visibility</p:attrName>
                                        </p:attrNameLst>
                                      </p:cBhvr>
                                      <p:to>
                                        <p:strVal val="visible"/>
                                      </p:to>
                                    </p:set>
                                    <p:animEffect transition="in" filter="wipe(left)">
                                      <p:cBhvr>
                                        <p:cTn id="17" dur="500"/>
                                        <p:tgtEl>
                                          <p:spTgt spid="455683">
                                            <p:txEl>
                                              <p:pRg st="4" end="4"/>
                                            </p:txEl>
                                          </p:spTgt>
                                        </p:tgtEl>
                                      </p:cBhvr>
                                    </p:animEffect>
                                  </p:childTnLst>
                                  <p:subTnLst>
                                    <p:animClr clrSpc="rgb" dir="cw">
                                      <p:cBhvr override="childStyle">
                                        <p:cTn dur="1" fill="hold" display="0" masterRel="nextClick" afterEffect="1"/>
                                        <p:tgtEl>
                                          <p:spTgt spid="455683">
                                            <p:txEl>
                                              <p:pRg st="4" end="4"/>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5683">
                                            <p:txEl>
                                              <p:pRg st="6" end="6"/>
                                            </p:txEl>
                                          </p:spTgt>
                                        </p:tgtEl>
                                        <p:attrNameLst>
                                          <p:attrName>style.visibility</p:attrName>
                                        </p:attrNameLst>
                                      </p:cBhvr>
                                      <p:to>
                                        <p:strVal val="visible"/>
                                      </p:to>
                                    </p:set>
                                    <p:animEffect transition="in" filter="wipe(left)">
                                      <p:cBhvr>
                                        <p:cTn id="22" dur="500"/>
                                        <p:tgtEl>
                                          <p:spTgt spid="455683">
                                            <p:txEl>
                                              <p:pRg st="6" end="6"/>
                                            </p:txEl>
                                          </p:spTgt>
                                        </p:tgtEl>
                                      </p:cBhvr>
                                    </p:animEffect>
                                  </p:childTnLst>
                                  <p:subTnLst>
                                    <p:animClr clrSpc="rgb" dir="cw">
                                      <p:cBhvr override="childStyle">
                                        <p:cTn dur="1" fill="hold" display="0" masterRel="nextClick" afterEffect="1"/>
                                        <p:tgtEl>
                                          <p:spTgt spid="455683">
                                            <p:txEl>
                                              <p:pRg st="6" end="6"/>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55690"/>
                                        </p:tgtEl>
                                        <p:attrNameLst>
                                          <p:attrName>style.visibility</p:attrName>
                                        </p:attrNameLst>
                                      </p:cBhvr>
                                      <p:to>
                                        <p:strVal val="visible"/>
                                      </p:to>
                                    </p:set>
                                    <p:anim calcmode="lin" valueType="num">
                                      <p:cBhvr additive="base">
                                        <p:cTn id="27" dur="500" fill="hold"/>
                                        <p:tgtEl>
                                          <p:spTgt spid="455690"/>
                                        </p:tgtEl>
                                        <p:attrNameLst>
                                          <p:attrName>ppt_x</p:attrName>
                                        </p:attrNameLst>
                                      </p:cBhvr>
                                      <p:tavLst>
                                        <p:tav tm="0">
                                          <p:val>
                                            <p:strVal val="0-#ppt_w/2"/>
                                          </p:val>
                                        </p:tav>
                                        <p:tav tm="100000">
                                          <p:val>
                                            <p:strVal val="#ppt_x"/>
                                          </p:val>
                                        </p:tav>
                                      </p:tavLst>
                                    </p:anim>
                                    <p:anim calcmode="lin" valueType="num">
                                      <p:cBhvr additive="base">
                                        <p:cTn id="28" dur="500" fill="hold"/>
                                        <p:tgtEl>
                                          <p:spTgt spid="45569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455691"/>
                                        </p:tgtEl>
                                        <p:attrNameLst>
                                          <p:attrName>style.visibility</p:attrName>
                                        </p:attrNameLst>
                                      </p:cBhvr>
                                      <p:to>
                                        <p:strVal val="visible"/>
                                      </p:to>
                                    </p:set>
                                    <p:anim calcmode="lin" valueType="num">
                                      <p:cBhvr additive="base">
                                        <p:cTn id="33" dur="500" fill="hold"/>
                                        <p:tgtEl>
                                          <p:spTgt spid="455691"/>
                                        </p:tgtEl>
                                        <p:attrNameLst>
                                          <p:attrName>ppt_x</p:attrName>
                                        </p:attrNameLst>
                                      </p:cBhvr>
                                      <p:tavLst>
                                        <p:tav tm="0">
                                          <p:val>
                                            <p:strVal val="0-#ppt_w/2"/>
                                          </p:val>
                                        </p:tav>
                                        <p:tav tm="100000">
                                          <p:val>
                                            <p:strVal val="#ppt_x"/>
                                          </p:val>
                                        </p:tav>
                                      </p:tavLst>
                                    </p:anim>
                                    <p:anim calcmode="lin" valueType="num">
                                      <p:cBhvr additive="base">
                                        <p:cTn id="34" dur="500" fill="hold"/>
                                        <p:tgtEl>
                                          <p:spTgt spid="455691"/>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9" presetClass="entr" presetSubtype="0" fill="hold" nodeType="afterEffect">
                                  <p:stCondLst>
                                    <p:cond delay="1000"/>
                                  </p:stCondLst>
                                  <p:childTnLst>
                                    <p:set>
                                      <p:cBhvr>
                                        <p:cTn id="37" dur="1" fill="hold">
                                          <p:stCondLst>
                                            <p:cond delay="0"/>
                                          </p:stCondLst>
                                        </p:cTn>
                                        <p:tgtEl>
                                          <p:spTgt spid="455688"/>
                                        </p:tgtEl>
                                        <p:attrNameLst>
                                          <p:attrName>style.visibility</p:attrName>
                                        </p:attrNameLst>
                                      </p:cBhvr>
                                      <p:to>
                                        <p:strVal val="visible"/>
                                      </p:to>
                                    </p:set>
                                    <p:animEffect transition="in" filter="dissolve">
                                      <p:cBhvr>
                                        <p:cTn id="38" dur="500"/>
                                        <p:tgtEl>
                                          <p:spTgt spid="45568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type="wd">
                                    <p:tmPct val="100000"/>
                                  </p:iterate>
                                  <p:childTnLst>
                                    <p:set>
                                      <p:cBhvr>
                                        <p:cTn id="42" dur="1" fill="hold">
                                          <p:stCondLst>
                                            <p:cond delay="0"/>
                                          </p:stCondLst>
                                        </p:cTn>
                                        <p:tgtEl>
                                          <p:spTgt spid="455684">
                                            <p:txEl>
                                              <p:pRg st="0" end="0"/>
                                            </p:txEl>
                                          </p:spTgt>
                                        </p:tgtEl>
                                        <p:attrNameLst>
                                          <p:attrName>style.visibility</p:attrName>
                                        </p:attrNameLst>
                                      </p:cBhvr>
                                      <p:to>
                                        <p:strVal val="visible"/>
                                      </p:to>
                                    </p:set>
                                    <p:anim calcmode="lin" valueType="num">
                                      <p:cBhvr additive="base">
                                        <p:cTn id="43" dur="300" fill="hold"/>
                                        <p:tgtEl>
                                          <p:spTgt spid="455684">
                                            <p:txEl>
                                              <p:pRg st="0" end="0"/>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45568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455685"/>
                                        </p:tgtEl>
                                        <p:attrNameLst>
                                          <p:attrName>style.visibility</p:attrName>
                                        </p:attrNameLst>
                                      </p:cBhvr>
                                      <p:to>
                                        <p:strVal val="visible"/>
                                      </p:to>
                                    </p:set>
                                    <p:anim calcmode="lin" valueType="num">
                                      <p:cBhvr additive="base">
                                        <p:cTn id="49" dur="1000" fill="hold"/>
                                        <p:tgtEl>
                                          <p:spTgt spid="455685"/>
                                        </p:tgtEl>
                                        <p:attrNameLst>
                                          <p:attrName>ppt_x</p:attrName>
                                        </p:attrNameLst>
                                      </p:cBhvr>
                                      <p:tavLst>
                                        <p:tav tm="0">
                                          <p:val>
                                            <p:strVal val="1+#ppt_w/2"/>
                                          </p:val>
                                        </p:tav>
                                        <p:tav tm="100000">
                                          <p:val>
                                            <p:strVal val="#ppt_x"/>
                                          </p:val>
                                        </p:tav>
                                      </p:tavLst>
                                    </p:anim>
                                    <p:anim calcmode="lin" valueType="num">
                                      <p:cBhvr additive="base">
                                        <p:cTn id="50" dur="1000" fill="hold"/>
                                        <p:tgtEl>
                                          <p:spTgt spid="455685"/>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499"/>
                                          </p:stCondLst>
                                        </p:cTn>
                                        <p:tgtEl>
                                          <p:spTgt spid="455686"/>
                                        </p:tgtEl>
                                        <p:attrNameLst>
                                          <p:attrName>style.visibility</p:attrName>
                                        </p:attrNameLst>
                                      </p:cBhvr>
                                      <p:to>
                                        <p:strVal val="visible"/>
                                      </p:to>
                                    </p:set>
                                  </p:childTnLst>
                                </p:cTn>
                              </p:par>
                            </p:childTnLst>
                          </p:cTn>
                        </p:par>
                        <p:par>
                          <p:cTn id="54" fill="hold">
                            <p:stCondLst>
                              <p:cond delay="1500"/>
                            </p:stCondLst>
                            <p:childTnLst>
                              <p:par>
                                <p:cTn id="55" presetID="9" presetClass="entr" presetSubtype="0" fill="hold" grpId="0" nodeType="afterEffect">
                                  <p:stCondLst>
                                    <p:cond delay="0"/>
                                  </p:stCondLst>
                                  <p:childTnLst>
                                    <p:set>
                                      <p:cBhvr>
                                        <p:cTn id="56" dur="1" fill="hold">
                                          <p:stCondLst>
                                            <p:cond delay="0"/>
                                          </p:stCondLst>
                                        </p:cTn>
                                        <p:tgtEl>
                                          <p:spTgt spid="455693"/>
                                        </p:tgtEl>
                                        <p:attrNameLst>
                                          <p:attrName>style.visibility</p:attrName>
                                        </p:attrNameLst>
                                      </p:cBhvr>
                                      <p:to>
                                        <p:strVal val="visible"/>
                                      </p:to>
                                    </p:set>
                                    <p:animEffect transition="in" filter="dissolve">
                                      <p:cBhvr>
                                        <p:cTn id="57" dur="500"/>
                                        <p:tgtEl>
                                          <p:spTgt spid="455693"/>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455687"/>
                                        </p:tgtEl>
                                        <p:attrNameLst>
                                          <p:attrName>style.visibility</p:attrName>
                                        </p:attrNameLst>
                                      </p:cBhvr>
                                      <p:to>
                                        <p:strVal val="visible"/>
                                      </p:to>
                                    </p:set>
                                    <p:anim calcmode="lin" valueType="num">
                                      <p:cBhvr>
                                        <p:cTn id="62" dur="500" fill="hold"/>
                                        <p:tgtEl>
                                          <p:spTgt spid="455687"/>
                                        </p:tgtEl>
                                        <p:attrNameLst>
                                          <p:attrName>ppt_w</p:attrName>
                                        </p:attrNameLst>
                                      </p:cBhvr>
                                      <p:tavLst>
                                        <p:tav tm="0">
                                          <p:val>
                                            <p:fltVal val="0"/>
                                          </p:val>
                                        </p:tav>
                                        <p:tav tm="100000">
                                          <p:val>
                                            <p:strVal val="#ppt_w"/>
                                          </p:val>
                                        </p:tav>
                                      </p:tavLst>
                                    </p:anim>
                                    <p:anim calcmode="lin" valueType="num">
                                      <p:cBhvr>
                                        <p:cTn id="63" dur="500" fill="hold"/>
                                        <p:tgtEl>
                                          <p:spTgt spid="4556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3" grpId="0" build="p" autoUpdateAnimBg="0"/>
      <p:bldP spid="455684" grpId="0" build="p" autoUpdateAnimBg="0"/>
      <p:bldP spid="455686" grpId="0" animBg="1" autoUpdateAnimBg="0"/>
      <p:bldP spid="455687" grpId="0" animBg="1"/>
      <p:bldP spid="455693"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81698" name="Text Box 2"/>
          <p:cNvSpPr txBox="1">
            <a:spLocks noChangeArrowheads="1"/>
          </p:cNvSpPr>
          <p:nvPr/>
        </p:nvSpPr>
        <p:spPr bwMode="auto">
          <a:xfrm>
            <a:off x="1019175" y="2089150"/>
            <a:ext cx="7086600" cy="14319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4400">
                <a:solidFill>
                  <a:srgbClr val="FFFF00"/>
                </a:solidFill>
                <a:latin typeface="Arial Black" pitchFamily="34" charset="0"/>
              </a:rPr>
              <a:t>Evidence must be</a:t>
            </a:r>
          </a:p>
          <a:p>
            <a:pPr algn="ctr" eaLnBrk="0" hangingPunct="0">
              <a:defRPr/>
            </a:pPr>
            <a:r>
              <a:rPr lang="en-US" sz="4400">
                <a:solidFill>
                  <a:srgbClr val="FFFF00"/>
                </a:solidFill>
                <a:latin typeface="Arial Black" pitchFamily="34" charset="0"/>
              </a:rPr>
              <a:t>reproducible</a:t>
            </a:r>
            <a:endParaRPr lang="en-US" sz="4400">
              <a:solidFill>
                <a:srgbClr val="FFF30A"/>
              </a:solidFill>
              <a:latin typeface="Times"/>
            </a:endParaRPr>
          </a:p>
        </p:txBody>
      </p:sp>
    </p:spTree>
  </p:cSld>
  <p:clrMapOvr>
    <a:masterClrMapping/>
  </p:clrMapOvr>
  <p:transition>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CCCCFF"/>
        </a:solidFill>
        <a:effectLst/>
      </p:bgPr>
    </p:bg>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717550" y="2720975"/>
            <a:ext cx="2806700" cy="304800"/>
          </a:xfrm>
          <a:prstGeom prst="rect">
            <a:avLst/>
          </a:prstGeom>
          <a:noFill/>
          <a:ln w="9525">
            <a:noFill/>
            <a:miter lim="800000"/>
            <a:headEnd/>
            <a:tailEnd/>
          </a:ln>
        </p:spPr>
        <p:txBody>
          <a:bodyPr wrap="none">
            <a:spAutoFit/>
          </a:bodyPr>
          <a:lstStyle/>
          <a:p>
            <a:r>
              <a:rPr lang="en-US" sz="1400">
                <a:solidFill>
                  <a:srgbClr val="FFFFFF"/>
                </a:solidFill>
                <a:hlinkClick r:id="rId4" action="ppaction://hlinkfile" tooltip="The World of Chemistry"/>
              </a:rPr>
              <a:t>Episode 1</a:t>
            </a:r>
            <a:r>
              <a:rPr lang="en-US" sz="1400">
                <a:solidFill>
                  <a:srgbClr val="FFFFFF"/>
                </a:solidFill>
              </a:rPr>
              <a:t> </a:t>
            </a:r>
            <a:r>
              <a:rPr lang="en-US" sz="1400"/>
              <a:t>– </a:t>
            </a:r>
            <a:r>
              <a:rPr lang="en-US" sz="1400" b="1"/>
              <a:t>World of Chemistry</a:t>
            </a:r>
          </a:p>
        </p:txBody>
      </p:sp>
      <p:sp>
        <p:nvSpPr>
          <p:cNvPr id="41987" name="AutoShape 3">
            <a:hlinkClick r:id="rId5" highlightClick="1"/>
          </p:cNvPr>
          <p:cNvSpPr>
            <a:spLocks noChangeArrowheads="1"/>
          </p:cNvSpPr>
          <p:nvPr/>
        </p:nvSpPr>
        <p:spPr bwMode="auto">
          <a:xfrm>
            <a:off x="836613" y="2084388"/>
            <a:ext cx="569912" cy="569912"/>
          </a:xfrm>
          <a:prstGeom prst="actionButtonMovie">
            <a:avLst/>
          </a:prstGeom>
          <a:solidFill>
            <a:srgbClr val="FFFFFF"/>
          </a:solidFill>
          <a:ln w="9525">
            <a:noFill/>
            <a:miter lim="800000"/>
            <a:headEnd/>
            <a:tailEnd/>
          </a:ln>
        </p:spPr>
        <p:txBody>
          <a:bodyPr wrap="none" anchor="ctr"/>
          <a:lstStyle/>
          <a:p>
            <a:endParaRPr lang="en-US"/>
          </a:p>
        </p:txBody>
      </p:sp>
      <p:sp>
        <p:nvSpPr>
          <p:cNvPr id="41988" name="Text Box 4"/>
          <p:cNvSpPr txBox="1">
            <a:spLocks noChangeArrowheads="1"/>
          </p:cNvSpPr>
          <p:nvPr/>
        </p:nvSpPr>
        <p:spPr bwMode="auto">
          <a:xfrm>
            <a:off x="1458913" y="2282825"/>
            <a:ext cx="1150937" cy="214313"/>
          </a:xfrm>
          <a:prstGeom prst="rect">
            <a:avLst/>
          </a:prstGeom>
          <a:noFill/>
          <a:ln w="9525">
            <a:noFill/>
            <a:miter lim="800000"/>
            <a:headEnd/>
            <a:tailEnd/>
          </a:ln>
        </p:spPr>
        <p:txBody>
          <a:bodyPr wrap="none">
            <a:spAutoFit/>
          </a:bodyPr>
          <a:lstStyle/>
          <a:p>
            <a:r>
              <a:rPr lang="en-US" sz="800"/>
              <a:t>VIDEO ON DEMAND</a:t>
            </a:r>
          </a:p>
        </p:txBody>
      </p:sp>
      <p:sp>
        <p:nvSpPr>
          <p:cNvPr id="41989" name="Text Box 5"/>
          <p:cNvSpPr txBox="1">
            <a:spLocks noChangeArrowheads="1"/>
          </p:cNvSpPr>
          <p:nvPr/>
        </p:nvSpPr>
        <p:spPr bwMode="auto">
          <a:xfrm>
            <a:off x="679450" y="3060700"/>
            <a:ext cx="7758113" cy="942975"/>
          </a:xfrm>
          <a:prstGeom prst="rect">
            <a:avLst/>
          </a:prstGeom>
          <a:noFill/>
          <a:ln w="9525">
            <a:noFill/>
            <a:miter lim="800000"/>
            <a:headEnd/>
            <a:tailEnd/>
          </a:ln>
        </p:spPr>
        <p:txBody>
          <a:bodyPr wrap="none">
            <a:spAutoFit/>
          </a:bodyPr>
          <a:lstStyle/>
          <a:p>
            <a:r>
              <a:rPr lang="en-US" sz="1400">
                <a:solidFill>
                  <a:srgbClr val="000000"/>
                </a:solidFill>
                <a:ea typeface="Times New Roman" pitchFamily="18" charset="0"/>
                <a:cs typeface="Arial" charset="0"/>
              </a:rPr>
              <a:t>The world of chemistry is introduced by providing highlights of key sequences and themes from </a:t>
            </a:r>
          </a:p>
          <a:p>
            <a:r>
              <a:rPr lang="en-US" sz="1400">
                <a:solidFill>
                  <a:srgbClr val="000000"/>
                </a:solidFill>
                <a:ea typeface="Times New Roman" pitchFamily="18" charset="0"/>
                <a:cs typeface="Arial" charset="0"/>
              </a:rPr>
              <a:t>programs in the series.  The relationships of chemistry to the other sciences and to everyday life </a:t>
            </a:r>
          </a:p>
          <a:p>
            <a:r>
              <a:rPr lang="en-US" sz="1400">
                <a:solidFill>
                  <a:srgbClr val="000000"/>
                </a:solidFill>
                <a:ea typeface="Times New Roman" pitchFamily="18" charset="0"/>
                <a:cs typeface="Arial" charset="0"/>
              </a:rPr>
              <a:t>are presented.</a:t>
            </a:r>
          </a:p>
          <a:p>
            <a:r>
              <a:rPr lang="en-US" sz="1400">
                <a:solidFill>
                  <a:srgbClr val="000000"/>
                </a:solidFill>
                <a:ea typeface="Times New Roman" pitchFamily="18" charset="0"/>
                <a:cs typeface="Arial" charset="0"/>
              </a:rPr>
              <a:t> </a:t>
            </a:r>
          </a:p>
        </p:txBody>
      </p:sp>
      <p:sp>
        <p:nvSpPr>
          <p:cNvPr id="41990" name="Rectangle 6"/>
          <p:cNvSpPr>
            <a:spLocks noGrp="1" noChangeArrowheads="1"/>
          </p:cNvSpPr>
          <p:nvPr>
            <p:ph type="title"/>
          </p:nvPr>
        </p:nvSpPr>
        <p:spPr/>
        <p:txBody>
          <a:bodyPr/>
          <a:lstStyle/>
          <a:p>
            <a:pPr eaLnBrk="1" hangingPunct="1"/>
            <a:r>
              <a:rPr lang="en-US" smtClean="0"/>
              <a:t>World of Chemistry</a:t>
            </a:r>
            <a:br>
              <a:rPr lang="en-US" smtClean="0"/>
            </a:br>
            <a:r>
              <a:rPr lang="en-US" sz="2400" smtClean="0"/>
              <a:t>The Annenberg Film Series</a:t>
            </a:r>
            <a:endParaRPr lang="en-US"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82722" name="Text Box 2"/>
          <p:cNvSpPr txBox="1">
            <a:spLocks noChangeArrowheads="1"/>
          </p:cNvSpPr>
          <p:nvPr/>
        </p:nvSpPr>
        <p:spPr bwMode="auto">
          <a:xfrm>
            <a:off x="1019175" y="990600"/>
            <a:ext cx="7086600" cy="9144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5400">
                <a:solidFill>
                  <a:srgbClr val="FFFF00"/>
                </a:solidFill>
                <a:latin typeface="Arial Black" pitchFamily="34" charset="0"/>
              </a:rPr>
              <a:t>Theory</a:t>
            </a:r>
            <a:endParaRPr lang="en-US" sz="5400">
              <a:solidFill>
                <a:srgbClr val="FFF30A"/>
              </a:solidFill>
              <a:latin typeface="Times"/>
            </a:endParaRPr>
          </a:p>
        </p:txBody>
      </p:sp>
      <p:sp>
        <p:nvSpPr>
          <p:cNvPr id="1182723" name="Text Box 3"/>
          <p:cNvSpPr txBox="1">
            <a:spLocks noChangeArrowheads="1"/>
          </p:cNvSpPr>
          <p:nvPr/>
        </p:nvSpPr>
        <p:spPr bwMode="auto">
          <a:xfrm>
            <a:off x="1019175" y="2667000"/>
            <a:ext cx="7086600" cy="2771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4400">
                <a:solidFill>
                  <a:srgbClr val="FFFF00"/>
                </a:solidFill>
                <a:latin typeface="Arial Black" pitchFamily="34" charset="0"/>
              </a:rPr>
              <a:t>A single comprehensive idea that has stood up to repeated scrutiny</a:t>
            </a:r>
            <a:endParaRPr lang="en-US" sz="4400">
              <a:solidFill>
                <a:srgbClr val="FFF30A"/>
              </a:solidFill>
              <a:latin typeface="Times"/>
            </a:endParaRP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2723"/>
                                        </p:tgtEl>
                                        <p:attrNameLst>
                                          <p:attrName>style.visibility</p:attrName>
                                        </p:attrNameLst>
                                      </p:cBhvr>
                                      <p:to>
                                        <p:strVal val="visible"/>
                                      </p:to>
                                    </p:set>
                                    <p:anim calcmode="lin" valueType="num">
                                      <p:cBhvr additive="base">
                                        <p:cTn id="7" dur="500" fill="hold"/>
                                        <p:tgtEl>
                                          <p:spTgt spid="1182723"/>
                                        </p:tgtEl>
                                        <p:attrNameLst>
                                          <p:attrName>ppt_x</p:attrName>
                                        </p:attrNameLst>
                                      </p:cBhvr>
                                      <p:tavLst>
                                        <p:tav tm="0">
                                          <p:val>
                                            <p:strVal val="#ppt_x"/>
                                          </p:val>
                                        </p:tav>
                                        <p:tav tm="100000">
                                          <p:val>
                                            <p:strVal val="#ppt_x"/>
                                          </p:val>
                                        </p:tav>
                                      </p:tavLst>
                                    </p:anim>
                                    <p:anim calcmode="lin" valueType="num">
                                      <p:cBhvr additive="base">
                                        <p:cTn id="8" dur="500" fill="hold"/>
                                        <p:tgtEl>
                                          <p:spTgt spid="1182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23"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83746" name="Text Box 2"/>
          <p:cNvSpPr txBox="1">
            <a:spLocks noChangeArrowheads="1"/>
          </p:cNvSpPr>
          <p:nvPr/>
        </p:nvSpPr>
        <p:spPr bwMode="auto">
          <a:xfrm>
            <a:off x="1019175" y="2089150"/>
            <a:ext cx="7086600" cy="14319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4400">
                <a:solidFill>
                  <a:srgbClr val="FFFF00"/>
                </a:solidFill>
                <a:latin typeface="Arial Black" pitchFamily="34" charset="0"/>
              </a:rPr>
              <a:t>The Scientific</a:t>
            </a:r>
          </a:p>
          <a:p>
            <a:pPr algn="ctr" eaLnBrk="0" hangingPunct="0">
              <a:defRPr/>
            </a:pPr>
            <a:r>
              <a:rPr lang="en-US" sz="4400">
                <a:solidFill>
                  <a:srgbClr val="FFFF00"/>
                </a:solidFill>
                <a:latin typeface="Arial Black" pitchFamily="34" charset="0"/>
              </a:rPr>
              <a:t>Attitude</a:t>
            </a:r>
            <a:endParaRPr lang="en-US" sz="4400">
              <a:solidFill>
                <a:srgbClr val="FFF30A"/>
              </a:solidFill>
              <a:latin typeface="Times"/>
            </a:endParaRPr>
          </a:p>
        </p:txBody>
      </p:sp>
    </p:spTree>
  </p:cSld>
  <p:clrMapOvr>
    <a:masterClrMapping/>
  </p:clrMapOvr>
  <p:transition>
    <p:pull/>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84770" name="Text Box 2"/>
          <p:cNvSpPr txBox="1">
            <a:spLocks noChangeArrowheads="1"/>
          </p:cNvSpPr>
          <p:nvPr/>
        </p:nvSpPr>
        <p:spPr bwMode="auto">
          <a:xfrm>
            <a:off x="600075" y="504825"/>
            <a:ext cx="7924800" cy="34417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4400">
                <a:solidFill>
                  <a:srgbClr val="FFFF00"/>
                </a:solidFill>
                <a:latin typeface="Arial Black" pitchFamily="34" charset="0"/>
              </a:rPr>
              <a:t>“This attitude is one of inquiry, experimentation, honesty, and a faith that all natural phenomena can be explained.”</a:t>
            </a:r>
            <a:endParaRPr lang="en-US" sz="4400">
              <a:solidFill>
                <a:srgbClr val="FFF30A"/>
              </a:solidFill>
              <a:latin typeface="Times"/>
            </a:endParaRPr>
          </a:p>
        </p:txBody>
      </p:sp>
      <p:pic>
        <p:nvPicPr>
          <p:cNvPr id="1184771" name="Picture 3" descr="science_scientificmethod"/>
          <p:cNvPicPr>
            <a:picLocks noChangeAspect="1" noChangeArrowheads="1"/>
          </p:cNvPicPr>
          <p:nvPr/>
        </p:nvPicPr>
        <p:blipFill>
          <a:blip r:embed="rId3" cstate="print"/>
          <a:srcRect/>
          <a:stretch>
            <a:fillRect/>
          </a:stretch>
        </p:blipFill>
        <p:spPr bwMode="auto">
          <a:xfrm>
            <a:off x="2174875" y="4032250"/>
            <a:ext cx="4791075" cy="2781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1184770"/>
                                        </p:tgtEl>
                                        <p:attrNameLst>
                                          <p:attrName>style.visibility</p:attrName>
                                        </p:attrNameLst>
                                      </p:cBhvr>
                                      <p:to>
                                        <p:strVal val="visible"/>
                                      </p:to>
                                    </p:set>
                                    <p:anim calcmode="lin" valueType="num">
                                      <p:cBhvr additive="base">
                                        <p:cTn id="7" dur="5000" fill="hold"/>
                                        <p:tgtEl>
                                          <p:spTgt spid="1184770"/>
                                        </p:tgtEl>
                                        <p:attrNameLst>
                                          <p:attrName>ppt_x</p:attrName>
                                        </p:attrNameLst>
                                      </p:cBhvr>
                                      <p:tavLst>
                                        <p:tav tm="0">
                                          <p:val>
                                            <p:strVal val="#ppt_x"/>
                                          </p:val>
                                        </p:tav>
                                        <p:tav tm="100000">
                                          <p:val>
                                            <p:strVal val="#ppt_x"/>
                                          </p:val>
                                        </p:tav>
                                      </p:tavLst>
                                    </p:anim>
                                    <p:anim calcmode="lin" valueType="num">
                                      <p:cBhvr additive="base">
                                        <p:cTn id="8" dur="5000" fill="hold"/>
                                        <p:tgtEl>
                                          <p:spTgt spid="1184770"/>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1184771"/>
                                        </p:tgtEl>
                                        <p:attrNameLst>
                                          <p:attrName>style.visibility</p:attrName>
                                        </p:attrNameLst>
                                      </p:cBhvr>
                                      <p:to>
                                        <p:strVal val="visible"/>
                                      </p:to>
                                    </p:set>
                                    <p:animEffect transition="in" filter="fade">
                                      <p:cBhvr>
                                        <p:cTn id="12" dur="1000"/>
                                        <p:tgtEl>
                                          <p:spTgt spid="1184771"/>
                                        </p:tgtEl>
                                      </p:cBhvr>
                                    </p:animEffect>
                                    <p:anim calcmode="lin" valueType="num">
                                      <p:cBhvr>
                                        <p:cTn id="13" dur="1000" fill="hold"/>
                                        <p:tgtEl>
                                          <p:spTgt spid="1184771"/>
                                        </p:tgtEl>
                                        <p:attrNameLst>
                                          <p:attrName>ppt_x</p:attrName>
                                        </p:attrNameLst>
                                      </p:cBhvr>
                                      <p:tavLst>
                                        <p:tav tm="0">
                                          <p:val>
                                            <p:strVal val="#ppt_x"/>
                                          </p:val>
                                        </p:tav>
                                        <p:tav tm="100000">
                                          <p:val>
                                            <p:strVal val="#ppt_x"/>
                                          </p:val>
                                        </p:tav>
                                      </p:tavLst>
                                    </p:anim>
                                    <p:anim calcmode="lin" valueType="num">
                                      <p:cBhvr>
                                        <p:cTn id="14" dur="1000" fill="hold"/>
                                        <p:tgtEl>
                                          <p:spTgt spid="1184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770"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42" name="Picture 14" descr="Baker Day at Bikini Atoll, 25 July 1946 (Atomic Bomb Collection, Box 8, Photo #34318 A.C.) &#10;&#10;">
            <a:hlinkClick r:id="rId3" action="ppaction://hlinksldjump" tooltip="Baker Day at Bikini Atoll, 25 July 1946 (Atomic Bomb Collection, Box 8, Photo #34318 A.C.) "/>
          </p:cNvPr>
          <p:cNvPicPr>
            <a:picLocks noChangeAspect="1" noChangeArrowheads="1"/>
          </p:cNvPicPr>
          <p:nvPr/>
        </p:nvPicPr>
        <p:blipFill>
          <a:blip r:embed="rId4" cstate="print"/>
          <a:srcRect/>
          <a:stretch>
            <a:fillRect/>
          </a:stretch>
        </p:blipFill>
        <p:spPr bwMode="auto">
          <a:xfrm>
            <a:off x="6796088" y="2943225"/>
            <a:ext cx="2251075" cy="1770063"/>
          </a:xfrm>
          <a:prstGeom prst="rect">
            <a:avLst/>
          </a:prstGeom>
          <a:noFill/>
          <a:ln w="9525">
            <a:noFill/>
            <a:miter lim="800000"/>
            <a:headEnd/>
            <a:tailEnd/>
          </a:ln>
        </p:spPr>
      </p:pic>
      <p:sp>
        <p:nvSpPr>
          <p:cNvPr id="145411" name="Rectangle 2"/>
          <p:cNvSpPr>
            <a:spLocks noGrp="1" noChangeArrowheads="1"/>
          </p:cNvSpPr>
          <p:nvPr>
            <p:ph type="title"/>
          </p:nvPr>
        </p:nvSpPr>
        <p:spPr/>
        <p:txBody>
          <a:bodyPr/>
          <a:lstStyle/>
          <a:p>
            <a:pPr eaLnBrk="1" hangingPunct="1"/>
            <a:r>
              <a:rPr lang="en-US" smtClean="0">
                <a:latin typeface="Arial" charset="0"/>
              </a:rPr>
              <a:t>Science and Morality</a:t>
            </a:r>
          </a:p>
        </p:txBody>
      </p:sp>
      <p:sp>
        <p:nvSpPr>
          <p:cNvPr id="457731" name="Rectangle 3"/>
          <p:cNvSpPr>
            <a:spLocks noGrp="1" noChangeArrowheads="1"/>
          </p:cNvSpPr>
          <p:nvPr>
            <p:ph type="body" idx="1"/>
          </p:nvPr>
        </p:nvSpPr>
        <p:spPr/>
        <p:txBody>
          <a:bodyPr/>
          <a:lstStyle/>
          <a:p>
            <a:pPr eaLnBrk="1" hangingPunct="1"/>
            <a:r>
              <a:rPr lang="en-US" smtClean="0">
                <a:latin typeface="Arial" charset="0"/>
              </a:rPr>
              <a:t>Science must operate in the realms or morality that society believes in</a:t>
            </a:r>
          </a:p>
          <a:p>
            <a:pPr eaLnBrk="1" hangingPunct="1"/>
            <a:r>
              <a:rPr lang="en-US" smtClean="0">
                <a:latin typeface="Arial" charset="0"/>
              </a:rPr>
              <a:t>Joseph Mengele</a:t>
            </a:r>
          </a:p>
          <a:p>
            <a:pPr eaLnBrk="1" hangingPunct="1"/>
            <a:r>
              <a:rPr lang="en-US" smtClean="0">
                <a:latin typeface="Arial" charset="0"/>
              </a:rPr>
              <a:t>Atomic Bomb</a:t>
            </a:r>
          </a:p>
          <a:p>
            <a:pPr eaLnBrk="1" hangingPunct="1"/>
            <a:r>
              <a:rPr lang="en-US" smtClean="0">
                <a:latin typeface="Arial" charset="0"/>
              </a:rPr>
              <a:t>Cloning of humans </a:t>
            </a:r>
          </a:p>
          <a:p>
            <a:pPr eaLnBrk="1" hangingPunct="1"/>
            <a:r>
              <a:rPr lang="en-US" smtClean="0">
                <a:latin typeface="Arial" charset="0"/>
              </a:rPr>
              <a:t>Stem cell research</a:t>
            </a:r>
          </a:p>
        </p:txBody>
      </p:sp>
      <p:sp>
        <p:nvSpPr>
          <p:cNvPr id="145413" name="AutoShape 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57735" name="Picture 7" descr="Stem_cell_embryo_20x_01"/>
          <p:cNvPicPr>
            <a:picLocks noChangeAspect="1" noChangeArrowheads="1"/>
          </p:cNvPicPr>
          <p:nvPr/>
        </p:nvPicPr>
        <p:blipFill>
          <a:blip r:embed="rId6" cstate="print"/>
          <a:srcRect/>
          <a:stretch>
            <a:fillRect/>
          </a:stretch>
        </p:blipFill>
        <p:spPr bwMode="auto">
          <a:xfrm>
            <a:off x="5962650" y="4708525"/>
            <a:ext cx="2830513" cy="2012950"/>
          </a:xfrm>
          <a:prstGeom prst="rect">
            <a:avLst/>
          </a:prstGeom>
          <a:noFill/>
          <a:ln w="9525">
            <a:noFill/>
            <a:miter lim="800000"/>
            <a:headEnd/>
            <a:tailEnd/>
          </a:ln>
        </p:spPr>
      </p:pic>
      <p:pic>
        <p:nvPicPr>
          <p:cNvPr id="457739" name="Picture 11" descr="cloning"/>
          <p:cNvPicPr>
            <a:picLocks noChangeAspect="1" noChangeArrowheads="1"/>
          </p:cNvPicPr>
          <p:nvPr/>
        </p:nvPicPr>
        <p:blipFill>
          <a:blip r:embed="rId7" cstate="print"/>
          <a:srcRect/>
          <a:stretch>
            <a:fillRect/>
          </a:stretch>
        </p:blipFill>
        <p:spPr bwMode="auto">
          <a:xfrm>
            <a:off x="4921250" y="3249613"/>
            <a:ext cx="1881188" cy="203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7731">
                                            <p:txEl>
                                              <p:pRg st="1" end="1"/>
                                            </p:txEl>
                                          </p:spTgt>
                                        </p:tgtEl>
                                        <p:attrNameLst>
                                          <p:attrName>style.visibility</p:attrName>
                                        </p:attrNameLst>
                                      </p:cBhvr>
                                      <p:to>
                                        <p:strVal val="visible"/>
                                      </p:to>
                                    </p:set>
                                    <p:animEffect transition="in" filter="wipe(down)">
                                      <p:cBhvr>
                                        <p:cTn id="7" dur="500"/>
                                        <p:tgtEl>
                                          <p:spTgt spid="4577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7731">
                                            <p:txEl>
                                              <p:pRg st="2" end="2"/>
                                            </p:txEl>
                                          </p:spTgt>
                                        </p:tgtEl>
                                        <p:attrNameLst>
                                          <p:attrName>style.visibility</p:attrName>
                                        </p:attrNameLst>
                                      </p:cBhvr>
                                      <p:to>
                                        <p:strVal val="visible"/>
                                      </p:to>
                                    </p:set>
                                    <p:animEffect transition="in" filter="wipe(left)">
                                      <p:cBhvr>
                                        <p:cTn id="12" dur="500"/>
                                        <p:tgtEl>
                                          <p:spTgt spid="457731">
                                            <p:txEl>
                                              <p:pRg st="2" end="2"/>
                                            </p:txEl>
                                          </p:spTgt>
                                        </p:tgtEl>
                                      </p:cBhvr>
                                    </p:animEffec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457742"/>
                                        </p:tgtEl>
                                        <p:attrNameLst>
                                          <p:attrName>style.visibility</p:attrName>
                                        </p:attrNameLst>
                                      </p:cBhvr>
                                      <p:to>
                                        <p:strVal val="visible"/>
                                      </p:to>
                                    </p:set>
                                    <p:animEffect transition="in" filter="circle(out)">
                                      <p:cBhvr>
                                        <p:cTn id="16" dur="2000"/>
                                        <p:tgtEl>
                                          <p:spTgt spid="4577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57731">
                                            <p:txEl>
                                              <p:pRg st="3" end="3"/>
                                            </p:txEl>
                                          </p:spTgt>
                                        </p:tgtEl>
                                        <p:attrNameLst>
                                          <p:attrName>style.visibility</p:attrName>
                                        </p:attrNameLst>
                                      </p:cBhvr>
                                      <p:to>
                                        <p:strVal val="visible"/>
                                      </p:to>
                                    </p:set>
                                    <p:animEffect transition="in" filter="wipe(down)">
                                      <p:cBhvr>
                                        <p:cTn id="21" dur="500"/>
                                        <p:tgtEl>
                                          <p:spTgt spid="457731">
                                            <p:txEl>
                                              <p:pRg st="3" end="3"/>
                                            </p:txEl>
                                          </p:spTgt>
                                        </p:tgtEl>
                                      </p:cBhvr>
                                    </p:animEffect>
                                  </p:childTnLst>
                                </p:cTn>
                              </p:par>
                            </p:childTnLst>
                          </p:cTn>
                        </p:par>
                        <p:par>
                          <p:cTn id="22" fill="hold">
                            <p:stCondLst>
                              <p:cond delay="500"/>
                            </p:stCondLst>
                            <p:childTnLst>
                              <p:par>
                                <p:cTn id="23" presetID="17" presetClass="entr" presetSubtype="10" fill="hold" nodeType="afterEffect">
                                  <p:stCondLst>
                                    <p:cond delay="0"/>
                                  </p:stCondLst>
                                  <p:childTnLst>
                                    <p:set>
                                      <p:cBhvr>
                                        <p:cTn id="24" dur="1" fill="hold">
                                          <p:stCondLst>
                                            <p:cond delay="0"/>
                                          </p:stCondLst>
                                        </p:cTn>
                                        <p:tgtEl>
                                          <p:spTgt spid="457739"/>
                                        </p:tgtEl>
                                        <p:attrNameLst>
                                          <p:attrName>style.visibility</p:attrName>
                                        </p:attrNameLst>
                                      </p:cBhvr>
                                      <p:to>
                                        <p:strVal val="visible"/>
                                      </p:to>
                                    </p:set>
                                    <p:anim calcmode="lin" valueType="num">
                                      <p:cBhvr>
                                        <p:cTn id="25" dur="500" fill="hold"/>
                                        <p:tgtEl>
                                          <p:spTgt spid="457739"/>
                                        </p:tgtEl>
                                        <p:attrNameLst>
                                          <p:attrName>ppt_w</p:attrName>
                                        </p:attrNameLst>
                                      </p:cBhvr>
                                      <p:tavLst>
                                        <p:tav tm="0">
                                          <p:val>
                                            <p:fltVal val="0"/>
                                          </p:val>
                                        </p:tav>
                                        <p:tav tm="100000">
                                          <p:val>
                                            <p:strVal val="#ppt_w"/>
                                          </p:val>
                                        </p:tav>
                                      </p:tavLst>
                                    </p:anim>
                                    <p:anim calcmode="lin" valueType="num">
                                      <p:cBhvr>
                                        <p:cTn id="26" dur="500" fill="hold"/>
                                        <p:tgtEl>
                                          <p:spTgt spid="4577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57731">
                                            <p:txEl>
                                              <p:pRg st="4" end="4"/>
                                            </p:txEl>
                                          </p:spTgt>
                                        </p:tgtEl>
                                        <p:attrNameLst>
                                          <p:attrName>style.visibility</p:attrName>
                                        </p:attrNameLst>
                                      </p:cBhvr>
                                      <p:to>
                                        <p:strVal val="visible"/>
                                      </p:to>
                                    </p:set>
                                    <p:animEffect transition="in" filter="wipe(down)">
                                      <p:cBhvr>
                                        <p:cTn id="31" dur="500"/>
                                        <p:tgtEl>
                                          <p:spTgt spid="457731">
                                            <p:txEl>
                                              <p:pRg st="4" end="4"/>
                                            </p:txEl>
                                          </p:spTgt>
                                        </p:tgtEl>
                                      </p:cBhvr>
                                    </p:animEffec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457735"/>
                                        </p:tgtEl>
                                        <p:attrNameLst>
                                          <p:attrName>style.visibility</p:attrName>
                                        </p:attrNameLst>
                                      </p:cBhvr>
                                      <p:to>
                                        <p:strVal val="visible"/>
                                      </p:to>
                                    </p:set>
                                    <p:animEffect transition="in" filter="dissolve">
                                      <p:cBhvr>
                                        <p:cTn id="35" dur="500"/>
                                        <p:tgtEl>
                                          <p:spTgt spid="457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smtClean="0">
                <a:latin typeface="Arial" charset="0"/>
              </a:rPr>
              <a:t>Scientific Method and Law</a:t>
            </a:r>
          </a:p>
        </p:txBody>
      </p:sp>
      <p:pic>
        <p:nvPicPr>
          <p:cNvPr id="146435" name="Picture 3" descr="scientific method"/>
          <p:cNvPicPr>
            <a:picLocks noChangeAspect="1" noChangeArrowheads="1"/>
          </p:cNvPicPr>
          <p:nvPr/>
        </p:nvPicPr>
        <p:blipFill>
          <a:blip r:embed="rId3" cstate="print">
            <a:lum contrast="24000"/>
          </a:blip>
          <a:srcRect l="6256" t="3027" r="5106" b="47020"/>
          <a:stretch>
            <a:fillRect/>
          </a:stretch>
        </p:blipFill>
        <p:spPr bwMode="auto">
          <a:xfrm>
            <a:off x="1524000" y="1752600"/>
            <a:ext cx="6477000" cy="2514600"/>
          </a:xfrm>
          <a:prstGeom prst="rect">
            <a:avLst/>
          </a:prstGeom>
          <a:noFill/>
          <a:ln w="9525">
            <a:noFill/>
            <a:miter lim="800000"/>
            <a:headEnd/>
            <a:tailEnd/>
          </a:ln>
        </p:spPr>
      </p:pic>
      <p:sp>
        <p:nvSpPr>
          <p:cNvPr id="146436"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46437" name="Picture 6" descr="scientific method"/>
          <p:cNvPicPr>
            <a:picLocks noChangeAspect="1" noChangeArrowheads="1"/>
          </p:cNvPicPr>
          <p:nvPr/>
        </p:nvPicPr>
        <p:blipFill>
          <a:blip r:embed="rId3" cstate="print">
            <a:lum contrast="24000"/>
          </a:blip>
          <a:srcRect l="12514" t="63576" r="28047" b="3122"/>
          <a:stretch>
            <a:fillRect/>
          </a:stretch>
        </p:blipFill>
        <p:spPr bwMode="auto">
          <a:xfrm>
            <a:off x="1981200" y="4800600"/>
            <a:ext cx="4343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latin typeface="Arial" charset="0"/>
              </a:rPr>
              <a:t>Combustion &amp; Phlogiston</a:t>
            </a:r>
          </a:p>
        </p:txBody>
      </p:sp>
      <p:sp>
        <p:nvSpPr>
          <p:cNvPr id="147459" name="Rectangle 3"/>
          <p:cNvSpPr>
            <a:spLocks noGrp="1" noChangeArrowheads="1"/>
          </p:cNvSpPr>
          <p:nvPr>
            <p:ph type="body" idx="1"/>
          </p:nvPr>
        </p:nvSpPr>
        <p:spPr/>
        <p:txBody>
          <a:bodyPr/>
          <a:lstStyle/>
          <a:p>
            <a:pPr eaLnBrk="1" hangingPunct="1"/>
            <a:r>
              <a:rPr lang="en-US" sz="2800" smtClean="0">
                <a:latin typeface="Arial" charset="0"/>
              </a:rPr>
              <a:t>Phlogiston Theory</a:t>
            </a:r>
          </a:p>
          <a:p>
            <a:pPr eaLnBrk="1" hangingPunct="1"/>
            <a:r>
              <a:rPr lang="en-US" sz="2800" smtClean="0">
                <a:latin typeface="Arial" charset="0"/>
              </a:rPr>
              <a:t>Combustion Theory</a:t>
            </a:r>
          </a:p>
          <a:p>
            <a:pPr eaLnBrk="1" hangingPunct="1"/>
            <a:r>
              <a:rPr lang="en-US" sz="2800" smtClean="0">
                <a:latin typeface="Arial" charset="0"/>
              </a:rPr>
              <a:t>Burning Magnesium Metal in an Open Container</a:t>
            </a:r>
          </a:p>
          <a:p>
            <a:pPr eaLnBrk="1" hangingPunct="1"/>
            <a:r>
              <a:rPr lang="en-US" sz="2800" smtClean="0">
                <a:latin typeface="Arial" charset="0"/>
              </a:rPr>
              <a:t>Burning Magnesium Metal in a Closed Container</a:t>
            </a:r>
          </a:p>
          <a:p>
            <a:pPr eaLnBrk="1" hangingPunct="1"/>
            <a:r>
              <a:rPr lang="en-US" sz="2800" smtClean="0">
                <a:latin typeface="Arial" charset="0"/>
              </a:rPr>
              <a:t>Lighting a Bunsen Burner</a:t>
            </a:r>
          </a:p>
          <a:p>
            <a:pPr eaLnBrk="1" hangingPunct="1"/>
            <a:r>
              <a:rPr lang="en-US" sz="2800" smtClean="0">
                <a:latin typeface="Arial" charset="0"/>
              </a:rPr>
              <a:t>Flame Temperature Distribution</a:t>
            </a:r>
          </a:p>
        </p:txBody>
      </p:sp>
      <p:sp>
        <p:nvSpPr>
          <p:cNvPr id="147460"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3"/>
          <p:cNvSpPr>
            <a:spLocks noChangeArrowheads="1"/>
          </p:cNvSpPr>
          <p:nvPr/>
        </p:nvSpPr>
        <p:spPr bwMode="auto">
          <a:xfrm>
            <a:off x="6867525" y="2657475"/>
            <a:ext cx="2085975" cy="2895600"/>
          </a:xfrm>
          <a:prstGeom prst="rect">
            <a:avLst/>
          </a:prstGeom>
          <a:solidFill>
            <a:srgbClr val="EAEAEA"/>
          </a:solidFill>
          <a:ln w="15875">
            <a:solidFill>
              <a:schemeClr val="tx1"/>
            </a:solidFill>
            <a:miter lim="800000"/>
            <a:headEnd/>
            <a:tailEnd/>
          </a:ln>
        </p:spPr>
        <p:txBody>
          <a:bodyPr wrap="none" anchor="ctr"/>
          <a:lstStyle/>
          <a:p>
            <a:endParaRPr lang="en-US"/>
          </a:p>
        </p:txBody>
      </p:sp>
      <p:sp>
        <p:nvSpPr>
          <p:cNvPr id="148483" name="Rectangle 22"/>
          <p:cNvSpPr>
            <a:spLocks noChangeArrowheads="1"/>
          </p:cNvSpPr>
          <p:nvPr/>
        </p:nvSpPr>
        <p:spPr bwMode="auto">
          <a:xfrm>
            <a:off x="4781550" y="2657475"/>
            <a:ext cx="2085975" cy="2895600"/>
          </a:xfrm>
          <a:prstGeom prst="rect">
            <a:avLst/>
          </a:prstGeom>
          <a:solidFill>
            <a:schemeClr val="bg1"/>
          </a:solidFill>
          <a:ln w="15875">
            <a:solidFill>
              <a:schemeClr val="tx1"/>
            </a:solidFill>
            <a:miter lim="800000"/>
            <a:headEnd/>
            <a:tailEnd/>
          </a:ln>
        </p:spPr>
        <p:txBody>
          <a:bodyPr wrap="none" anchor="ctr"/>
          <a:lstStyle/>
          <a:p>
            <a:endParaRPr lang="en-US"/>
          </a:p>
        </p:txBody>
      </p:sp>
      <p:sp>
        <p:nvSpPr>
          <p:cNvPr id="148484" name="Rectangle 2"/>
          <p:cNvSpPr>
            <a:spLocks noGrp="1" noChangeArrowheads="1"/>
          </p:cNvSpPr>
          <p:nvPr>
            <p:ph type="title"/>
          </p:nvPr>
        </p:nvSpPr>
        <p:spPr>
          <a:xfrm>
            <a:off x="685800" y="609600"/>
            <a:ext cx="5715000" cy="1143000"/>
          </a:xfrm>
        </p:spPr>
        <p:txBody>
          <a:bodyPr/>
          <a:lstStyle/>
          <a:p>
            <a:pPr eaLnBrk="1" hangingPunct="1"/>
            <a:r>
              <a:rPr lang="en-US" smtClean="0">
                <a:latin typeface="Arial" charset="0"/>
              </a:rPr>
              <a:t>Phlogiston Theory</a:t>
            </a:r>
          </a:p>
        </p:txBody>
      </p:sp>
      <p:sp>
        <p:nvSpPr>
          <p:cNvPr id="148485" name="Rectangle 3"/>
          <p:cNvSpPr>
            <a:spLocks noGrp="1" noChangeArrowheads="1"/>
          </p:cNvSpPr>
          <p:nvPr>
            <p:ph type="body" idx="1"/>
          </p:nvPr>
        </p:nvSpPr>
        <p:spPr>
          <a:xfrm>
            <a:off x="304800" y="2590800"/>
            <a:ext cx="7772400" cy="3124200"/>
          </a:xfrm>
        </p:spPr>
        <p:txBody>
          <a:bodyPr/>
          <a:lstStyle/>
          <a:p>
            <a:pPr marL="609600" indent="-609600" eaLnBrk="1" hangingPunct="1">
              <a:buFontTx/>
              <a:buNone/>
            </a:pPr>
            <a:r>
              <a:rPr lang="en-US" sz="2000" smtClean="0">
                <a:latin typeface="Arial" charset="0"/>
              </a:rPr>
              <a:t>(a)  When an object burns </a:t>
            </a:r>
          </a:p>
          <a:p>
            <a:pPr marL="609600" indent="-609600" eaLnBrk="1" hangingPunct="1">
              <a:buFontTx/>
              <a:buNone/>
            </a:pPr>
            <a:r>
              <a:rPr lang="en-US" sz="2000" smtClean="0">
                <a:latin typeface="Arial" charset="0"/>
              </a:rPr>
              <a:t>       it gives off a substance </a:t>
            </a:r>
          </a:p>
          <a:p>
            <a:pPr marL="609600" indent="-609600" eaLnBrk="1" hangingPunct="1">
              <a:buFontTx/>
              <a:buNone/>
            </a:pPr>
            <a:r>
              <a:rPr lang="en-US" sz="2000" smtClean="0">
                <a:latin typeface="Arial" charset="0"/>
              </a:rPr>
              <a:t>       called </a:t>
            </a:r>
            <a:r>
              <a:rPr lang="en-US" sz="2000" i="1" smtClean="0">
                <a:solidFill>
                  <a:srgbClr val="CC0000"/>
                </a:solidFill>
                <a:latin typeface="Arial" charset="0"/>
              </a:rPr>
              <a:t>phlogiston</a:t>
            </a:r>
            <a:r>
              <a:rPr lang="en-US" sz="2000" smtClean="0">
                <a:latin typeface="Arial" charset="0"/>
              </a:rPr>
              <a:t>.</a:t>
            </a:r>
          </a:p>
          <a:p>
            <a:pPr marL="609600" indent="-609600" eaLnBrk="1" hangingPunct="1">
              <a:buFontTx/>
              <a:buNone/>
            </a:pPr>
            <a:endParaRPr lang="en-US" sz="2000" smtClean="0">
              <a:latin typeface="Arial" charset="0"/>
            </a:endParaRPr>
          </a:p>
          <a:p>
            <a:pPr marL="609600" indent="-609600" eaLnBrk="1" hangingPunct="1">
              <a:buFontTx/>
              <a:buNone/>
            </a:pPr>
            <a:r>
              <a:rPr lang="en-US" sz="2000" smtClean="0">
                <a:latin typeface="Arial" charset="0"/>
              </a:rPr>
              <a:t>(b)  When the space surrounding </a:t>
            </a:r>
          </a:p>
          <a:p>
            <a:pPr marL="609600" indent="-609600" eaLnBrk="1" hangingPunct="1">
              <a:buFontTx/>
              <a:buNone/>
            </a:pPr>
            <a:r>
              <a:rPr lang="en-US" sz="2000" smtClean="0">
                <a:latin typeface="Arial" charset="0"/>
              </a:rPr>
              <a:t>       the burning object is filled with </a:t>
            </a:r>
          </a:p>
          <a:p>
            <a:pPr marL="609600" indent="-609600" eaLnBrk="1" hangingPunct="1">
              <a:buFontTx/>
              <a:buNone/>
            </a:pPr>
            <a:r>
              <a:rPr lang="en-US" sz="2000" smtClean="0">
                <a:latin typeface="Arial" charset="0"/>
              </a:rPr>
              <a:t>       phlogiston, the object will no </a:t>
            </a:r>
          </a:p>
          <a:p>
            <a:pPr marL="609600" indent="-609600" eaLnBrk="1" hangingPunct="1">
              <a:buFontTx/>
              <a:buNone/>
            </a:pPr>
            <a:r>
              <a:rPr lang="en-US" sz="2000" smtClean="0">
                <a:latin typeface="Arial" charset="0"/>
              </a:rPr>
              <a:t>       longer be able to burn.</a:t>
            </a:r>
          </a:p>
        </p:txBody>
      </p:sp>
      <p:sp>
        <p:nvSpPr>
          <p:cNvPr id="148486" name="Text Box 4"/>
          <p:cNvSpPr txBox="1">
            <a:spLocks noChangeArrowheads="1"/>
          </p:cNvSpPr>
          <p:nvPr/>
        </p:nvSpPr>
        <p:spPr bwMode="auto">
          <a:xfrm>
            <a:off x="304800" y="1905000"/>
            <a:ext cx="3983038" cy="457200"/>
          </a:xfrm>
          <a:prstGeom prst="rect">
            <a:avLst/>
          </a:prstGeom>
          <a:noFill/>
          <a:ln w="9525">
            <a:noFill/>
            <a:miter lim="800000"/>
            <a:headEnd/>
            <a:tailEnd/>
          </a:ln>
        </p:spPr>
        <p:txBody>
          <a:bodyPr wrap="none">
            <a:spAutoFit/>
          </a:bodyPr>
          <a:lstStyle/>
          <a:p>
            <a:r>
              <a:rPr lang="en-US"/>
              <a:t>Phlogiston theory of burning</a:t>
            </a:r>
          </a:p>
        </p:txBody>
      </p:sp>
      <p:pic>
        <p:nvPicPr>
          <p:cNvPr id="148487" name="Picture 6" descr="wood burning giving off phlogiston"/>
          <p:cNvPicPr>
            <a:picLocks noChangeAspect="1" noChangeArrowheads="1"/>
          </p:cNvPicPr>
          <p:nvPr/>
        </p:nvPicPr>
        <p:blipFill>
          <a:blip r:embed="rId3" cstate="print"/>
          <a:srcRect t="11971"/>
          <a:stretch>
            <a:fillRect/>
          </a:stretch>
        </p:blipFill>
        <p:spPr bwMode="auto">
          <a:xfrm>
            <a:off x="6324600" y="762000"/>
            <a:ext cx="2362200" cy="1120775"/>
          </a:xfrm>
          <a:prstGeom prst="rect">
            <a:avLst/>
          </a:prstGeom>
          <a:noFill/>
          <a:ln w="9525">
            <a:noFill/>
            <a:miter lim="800000"/>
            <a:headEnd/>
            <a:tailEnd/>
          </a:ln>
        </p:spPr>
      </p:pic>
      <p:sp>
        <p:nvSpPr>
          <p:cNvPr id="148488" name="Rectangle 8"/>
          <p:cNvSpPr>
            <a:spLocks noChangeArrowheads="1"/>
          </p:cNvSpPr>
          <p:nvPr/>
        </p:nvSpPr>
        <p:spPr bwMode="auto">
          <a:xfrm>
            <a:off x="76200" y="6567488"/>
            <a:ext cx="3859213" cy="214312"/>
          </a:xfrm>
          <a:prstGeom prst="rect">
            <a:avLst/>
          </a:prstGeom>
          <a:noFill/>
          <a:ln w="9525">
            <a:noFill/>
            <a:miter lim="800000"/>
            <a:headEnd/>
            <a:tailEnd/>
          </a:ln>
        </p:spPr>
        <p:txBody>
          <a:bodyPr wrap="none">
            <a:spAutoFit/>
          </a:bodyPr>
          <a:lstStyle/>
          <a:p>
            <a:r>
              <a:rPr lang="en-US" sz="800"/>
              <a:t>Dorin, Demmin, Gabel, </a:t>
            </a:r>
            <a:r>
              <a:rPr lang="en-US" sz="800" u="sng"/>
              <a:t>Chemistry The Study of Matter </a:t>
            </a:r>
            <a:r>
              <a:rPr lang="en-US" sz="800"/>
              <a:t> , 3</a:t>
            </a:r>
            <a:r>
              <a:rPr lang="en-US" sz="800" baseline="30000"/>
              <a:t>rd</a:t>
            </a:r>
            <a:r>
              <a:rPr lang="en-US" sz="800"/>
              <a:t> Edition, 1990, page 4</a:t>
            </a:r>
          </a:p>
        </p:txBody>
      </p:sp>
      <p:sp>
        <p:nvSpPr>
          <p:cNvPr id="148489" name="AutoShape 9">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48490" name="Freeform 10"/>
          <p:cNvSpPr>
            <a:spLocks/>
          </p:cNvSpPr>
          <p:nvPr/>
        </p:nvSpPr>
        <p:spPr bwMode="auto">
          <a:xfrm>
            <a:off x="5653088" y="5005388"/>
            <a:ext cx="319087" cy="552450"/>
          </a:xfrm>
          <a:custGeom>
            <a:avLst/>
            <a:gdLst>
              <a:gd name="T0" fmla="*/ 0 w 201"/>
              <a:gd name="T1" fmla="*/ 348 h 348"/>
              <a:gd name="T2" fmla="*/ 0 w 201"/>
              <a:gd name="T3" fmla="*/ 38 h 348"/>
              <a:gd name="T4" fmla="*/ 11 w 201"/>
              <a:gd name="T5" fmla="*/ 21 h 348"/>
              <a:gd name="T6" fmla="*/ 15 w 201"/>
              <a:gd name="T7" fmla="*/ 12 h 348"/>
              <a:gd name="T8" fmla="*/ 32 w 201"/>
              <a:gd name="T9" fmla="*/ 3 h 348"/>
              <a:gd name="T10" fmla="*/ 54 w 201"/>
              <a:gd name="T11" fmla="*/ 0 h 348"/>
              <a:gd name="T12" fmla="*/ 71 w 201"/>
              <a:gd name="T13" fmla="*/ 0 h 348"/>
              <a:gd name="T14" fmla="*/ 86 w 201"/>
              <a:gd name="T15" fmla="*/ 0 h 348"/>
              <a:gd name="T16" fmla="*/ 104 w 201"/>
              <a:gd name="T17" fmla="*/ 8 h 348"/>
              <a:gd name="T18" fmla="*/ 122 w 201"/>
              <a:gd name="T19" fmla="*/ 14 h 348"/>
              <a:gd name="T20" fmla="*/ 134 w 201"/>
              <a:gd name="T21" fmla="*/ 18 h 348"/>
              <a:gd name="T22" fmla="*/ 147 w 201"/>
              <a:gd name="T23" fmla="*/ 18 h 348"/>
              <a:gd name="T24" fmla="*/ 167 w 201"/>
              <a:gd name="T25" fmla="*/ 26 h 348"/>
              <a:gd name="T26" fmla="*/ 189 w 201"/>
              <a:gd name="T27" fmla="*/ 33 h 348"/>
              <a:gd name="T28" fmla="*/ 201 w 201"/>
              <a:gd name="T29" fmla="*/ 36 h 348"/>
              <a:gd name="T30" fmla="*/ 201 w 201"/>
              <a:gd name="T31" fmla="*/ 345 h 348"/>
              <a:gd name="T32" fmla="*/ 0 w 201"/>
              <a:gd name="T33" fmla="*/ 348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348"/>
              <a:gd name="T53" fmla="*/ 201 w 201"/>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348">
                <a:moveTo>
                  <a:pt x="0" y="348"/>
                </a:moveTo>
                <a:lnTo>
                  <a:pt x="0" y="38"/>
                </a:lnTo>
                <a:lnTo>
                  <a:pt x="11" y="21"/>
                </a:lnTo>
                <a:lnTo>
                  <a:pt x="15" y="12"/>
                </a:lnTo>
                <a:lnTo>
                  <a:pt x="32" y="3"/>
                </a:lnTo>
                <a:lnTo>
                  <a:pt x="54" y="0"/>
                </a:lnTo>
                <a:lnTo>
                  <a:pt x="71" y="0"/>
                </a:lnTo>
                <a:lnTo>
                  <a:pt x="86" y="0"/>
                </a:lnTo>
                <a:lnTo>
                  <a:pt x="104" y="8"/>
                </a:lnTo>
                <a:lnTo>
                  <a:pt x="122" y="14"/>
                </a:lnTo>
                <a:lnTo>
                  <a:pt x="134" y="18"/>
                </a:lnTo>
                <a:lnTo>
                  <a:pt x="147" y="18"/>
                </a:lnTo>
                <a:lnTo>
                  <a:pt x="167" y="26"/>
                </a:lnTo>
                <a:lnTo>
                  <a:pt x="189" y="33"/>
                </a:lnTo>
                <a:lnTo>
                  <a:pt x="201" y="36"/>
                </a:lnTo>
                <a:lnTo>
                  <a:pt x="201" y="345"/>
                </a:lnTo>
                <a:lnTo>
                  <a:pt x="0" y="348"/>
                </a:lnTo>
                <a:close/>
              </a:path>
            </a:pathLst>
          </a:custGeom>
          <a:solidFill>
            <a:srgbClr val="C0C0C0">
              <a:alpha val="14117"/>
            </a:srgbClr>
          </a:solidFill>
          <a:ln w="9525">
            <a:solidFill>
              <a:schemeClr val="tx1"/>
            </a:solidFill>
            <a:miter lim="800000"/>
            <a:headEnd/>
            <a:tailEnd/>
          </a:ln>
        </p:spPr>
        <p:txBody>
          <a:bodyPr wrap="none"/>
          <a:lstStyle/>
          <a:p>
            <a:endParaRPr lang="en-US"/>
          </a:p>
        </p:txBody>
      </p:sp>
      <p:sp>
        <p:nvSpPr>
          <p:cNvPr id="460811" name="Freeform 11"/>
          <p:cNvSpPr>
            <a:spLocks/>
          </p:cNvSpPr>
          <p:nvPr/>
        </p:nvSpPr>
        <p:spPr bwMode="auto">
          <a:xfrm>
            <a:off x="5686425" y="4314825"/>
            <a:ext cx="296863" cy="552450"/>
          </a:xfrm>
          <a:custGeom>
            <a:avLst/>
            <a:gdLst/>
            <a:ahLst/>
            <a:cxnLst>
              <a:cxn ang="0">
                <a:pos x="87" y="3"/>
              </a:cxn>
              <a:cxn ang="0">
                <a:pos x="86" y="51"/>
              </a:cxn>
              <a:cxn ang="0">
                <a:pos x="24" y="159"/>
              </a:cxn>
              <a:cxn ang="0">
                <a:pos x="3" y="251"/>
              </a:cxn>
              <a:cxn ang="0">
                <a:pos x="44" y="323"/>
              </a:cxn>
              <a:cxn ang="0">
                <a:pos x="107" y="342"/>
              </a:cxn>
              <a:cxn ang="0">
                <a:pos x="176" y="290"/>
              </a:cxn>
              <a:cxn ang="0">
                <a:pos x="171" y="200"/>
              </a:cxn>
              <a:cxn ang="0">
                <a:pos x="134" y="135"/>
              </a:cxn>
              <a:cxn ang="0">
                <a:pos x="101" y="71"/>
              </a:cxn>
              <a:cxn ang="0">
                <a:pos x="87" y="3"/>
              </a:cxn>
            </a:cxnLst>
            <a:rect l="0" t="0" r="r" b="b"/>
            <a:pathLst>
              <a:path w="187" h="348">
                <a:moveTo>
                  <a:pt x="87" y="3"/>
                </a:moveTo>
                <a:cubicBezTo>
                  <a:pt x="85" y="0"/>
                  <a:pt x="97" y="25"/>
                  <a:pt x="86" y="51"/>
                </a:cubicBezTo>
                <a:cubicBezTo>
                  <a:pt x="75" y="77"/>
                  <a:pt x="38" y="126"/>
                  <a:pt x="24" y="159"/>
                </a:cubicBezTo>
                <a:cubicBezTo>
                  <a:pt x="10" y="192"/>
                  <a:pt x="0" y="224"/>
                  <a:pt x="3" y="251"/>
                </a:cubicBezTo>
                <a:cubicBezTo>
                  <a:pt x="6" y="278"/>
                  <a:pt x="27" y="308"/>
                  <a:pt x="44" y="323"/>
                </a:cubicBezTo>
                <a:cubicBezTo>
                  <a:pt x="61" y="338"/>
                  <a:pt x="85" y="348"/>
                  <a:pt x="107" y="342"/>
                </a:cubicBezTo>
                <a:cubicBezTo>
                  <a:pt x="129" y="336"/>
                  <a:pt x="165" y="314"/>
                  <a:pt x="176" y="290"/>
                </a:cubicBezTo>
                <a:cubicBezTo>
                  <a:pt x="187" y="266"/>
                  <a:pt x="178" y="226"/>
                  <a:pt x="171" y="200"/>
                </a:cubicBezTo>
                <a:cubicBezTo>
                  <a:pt x="164" y="174"/>
                  <a:pt x="146" y="156"/>
                  <a:pt x="134" y="135"/>
                </a:cubicBezTo>
                <a:cubicBezTo>
                  <a:pt x="122" y="114"/>
                  <a:pt x="109" y="93"/>
                  <a:pt x="101" y="71"/>
                </a:cubicBezTo>
                <a:cubicBezTo>
                  <a:pt x="93" y="49"/>
                  <a:pt x="89" y="6"/>
                  <a:pt x="87" y="3"/>
                </a:cubicBezTo>
                <a:close/>
              </a:path>
            </a:pathLst>
          </a:custGeom>
          <a:gradFill rotWithShape="1">
            <a:gsLst>
              <a:gs pos="0">
                <a:srgbClr val="FF3300">
                  <a:alpha val="42999"/>
                </a:srgbClr>
              </a:gs>
              <a:gs pos="50000">
                <a:srgbClr val="FF9933">
                  <a:alpha val="67999"/>
                </a:srgbClr>
              </a:gs>
              <a:gs pos="100000">
                <a:srgbClr val="FF3300">
                  <a:alpha val="42999"/>
                </a:srgbClr>
              </a:gs>
            </a:gsLst>
            <a:lin ang="0" scaled="1"/>
          </a:gradFill>
          <a:ln w="3175" cap="flat" cmpd="sng">
            <a:solidFill>
              <a:srgbClr val="FF6600"/>
            </a:solidFill>
            <a:prstDash val="solid"/>
            <a:miter lim="800000"/>
            <a:headEnd type="none" w="med" len="med"/>
            <a:tailEnd type="none" w="med" len="med"/>
          </a:ln>
          <a:effectLst/>
        </p:spPr>
        <p:txBody>
          <a:bodyPr wrap="none"/>
          <a:lstStyle/>
          <a:p>
            <a:pPr>
              <a:defRPr/>
            </a:pPr>
            <a:endParaRPr lang="en-US"/>
          </a:p>
        </p:txBody>
      </p:sp>
      <p:sp>
        <p:nvSpPr>
          <p:cNvPr id="148494" name="Line 12"/>
          <p:cNvSpPr>
            <a:spLocks noChangeShapeType="1"/>
          </p:cNvSpPr>
          <p:nvPr/>
        </p:nvSpPr>
        <p:spPr bwMode="auto">
          <a:xfrm>
            <a:off x="5808663" y="4808538"/>
            <a:ext cx="0" cy="196850"/>
          </a:xfrm>
          <a:prstGeom prst="line">
            <a:avLst/>
          </a:prstGeom>
          <a:noFill/>
          <a:ln w="22225">
            <a:solidFill>
              <a:srgbClr val="333333"/>
            </a:solidFill>
            <a:miter lim="800000"/>
            <a:headEnd/>
            <a:tailEnd/>
          </a:ln>
        </p:spPr>
        <p:txBody>
          <a:bodyPr wrap="none"/>
          <a:lstStyle/>
          <a:p>
            <a:endParaRPr lang="en-US"/>
          </a:p>
        </p:txBody>
      </p:sp>
      <p:sp>
        <p:nvSpPr>
          <p:cNvPr id="148495" name="Freeform 13"/>
          <p:cNvSpPr>
            <a:spLocks/>
          </p:cNvSpPr>
          <p:nvPr/>
        </p:nvSpPr>
        <p:spPr bwMode="auto">
          <a:xfrm>
            <a:off x="7788275" y="5184775"/>
            <a:ext cx="319088" cy="369888"/>
          </a:xfrm>
          <a:custGeom>
            <a:avLst/>
            <a:gdLst>
              <a:gd name="T0" fmla="*/ 0 w 201"/>
              <a:gd name="T1" fmla="*/ 233 h 233"/>
              <a:gd name="T2" fmla="*/ 0 w 201"/>
              <a:gd name="T3" fmla="*/ 25 h 233"/>
              <a:gd name="T4" fmla="*/ 11 w 201"/>
              <a:gd name="T5" fmla="*/ 14 h 233"/>
              <a:gd name="T6" fmla="*/ 15 w 201"/>
              <a:gd name="T7" fmla="*/ 8 h 233"/>
              <a:gd name="T8" fmla="*/ 32 w 201"/>
              <a:gd name="T9" fmla="*/ 2 h 233"/>
              <a:gd name="T10" fmla="*/ 54 w 201"/>
              <a:gd name="T11" fmla="*/ 0 h 233"/>
              <a:gd name="T12" fmla="*/ 71 w 201"/>
              <a:gd name="T13" fmla="*/ 0 h 233"/>
              <a:gd name="T14" fmla="*/ 89 w 201"/>
              <a:gd name="T15" fmla="*/ 6 h 233"/>
              <a:gd name="T16" fmla="*/ 104 w 201"/>
              <a:gd name="T17" fmla="*/ 13 h 233"/>
              <a:gd name="T18" fmla="*/ 124 w 201"/>
              <a:gd name="T19" fmla="*/ 28 h 233"/>
              <a:gd name="T20" fmla="*/ 139 w 201"/>
              <a:gd name="T21" fmla="*/ 33 h 233"/>
              <a:gd name="T22" fmla="*/ 157 w 201"/>
              <a:gd name="T23" fmla="*/ 39 h 233"/>
              <a:gd name="T24" fmla="*/ 176 w 201"/>
              <a:gd name="T25" fmla="*/ 46 h 233"/>
              <a:gd name="T26" fmla="*/ 190 w 201"/>
              <a:gd name="T27" fmla="*/ 48 h 233"/>
              <a:gd name="T28" fmla="*/ 200 w 201"/>
              <a:gd name="T29" fmla="*/ 49 h 233"/>
              <a:gd name="T30" fmla="*/ 201 w 201"/>
              <a:gd name="T31" fmla="*/ 231 h 233"/>
              <a:gd name="T32" fmla="*/ 0 w 201"/>
              <a:gd name="T33" fmla="*/ 233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233"/>
              <a:gd name="T53" fmla="*/ 201 w 201"/>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233">
                <a:moveTo>
                  <a:pt x="0" y="233"/>
                </a:moveTo>
                <a:lnTo>
                  <a:pt x="0" y="25"/>
                </a:lnTo>
                <a:lnTo>
                  <a:pt x="11" y="14"/>
                </a:lnTo>
                <a:lnTo>
                  <a:pt x="15" y="8"/>
                </a:lnTo>
                <a:lnTo>
                  <a:pt x="32" y="2"/>
                </a:lnTo>
                <a:lnTo>
                  <a:pt x="54" y="0"/>
                </a:lnTo>
                <a:lnTo>
                  <a:pt x="71" y="0"/>
                </a:lnTo>
                <a:lnTo>
                  <a:pt x="89" y="6"/>
                </a:lnTo>
                <a:lnTo>
                  <a:pt x="104" y="13"/>
                </a:lnTo>
                <a:lnTo>
                  <a:pt x="124" y="28"/>
                </a:lnTo>
                <a:lnTo>
                  <a:pt x="139" y="33"/>
                </a:lnTo>
                <a:lnTo>
                  <a:pt x="157" y="39"/>
                </a:lnTo>
                <a:lnTo>
                  <a:pt x="176" y="46"/>
                </a:lnTo>
                <a:lnTo>
                  <a:pt x="190" y="48"/>
                </a:lnTo>
                <a:lnTo>
                  <a:pt x="200" y="49"/>
                </a:lnTo>
                <a:lnTo>
                  <a:pt x="201" y="231"/>
                </a:lnTo>
                <a:lnTo>
                  <a:pt x="0" y="233"/>
                </a:lnTo>
                <a:close/>
              </a:path>
            </a:pathLst>
          </a:custGeom>
          <a:solidFill>
            <a:schemeClr val="bg1">
              <a:alpha val="47842"/>
            </a:schemeClr>
          </a:solidFill>
          <a:ln w="9525">
            <a:solidFill>
              <a:schemeClr val="tx1"/>
            </a:solidFill>
            <a:miter lim="800000"/>
            <a:headEnd/>
            <a:tailEnd/>
          </a:ln>
        </p:spPr>
        <p:txBody>
          <a:bodyPr wrap="none"/>
          <a:lstStyle/>
          <a:p>
            <a:endParaRPr lang="en-US"/>
          </a:p>
        </p:txBody>
      </p:sp>
      <p:sp>
        <p:nvSpPr>
          <p:cNvPr id="148496" name="Freeform 14"/>
          <p:cNvSpPr>
            <a:spLocks/>
          </p:cNvSpPr>
          <p:nvPr/>
        </p:nvSpPr>
        <p:spPr bwMode="auto">
          <a:xfrm>
            <a:off x="7918450" y="5005388"/>
            <a:ext cx="20638" cy="184150"/>
          </a:xfrm>
          <a:custGeom>
            <a:avLst/>
            <a:gdLst>
              <a:gd name="T0" fmla="*/ 0 w 13"/>
              <a:gd name="T1" fmla="*/ 0 h 116"/>
              <a:gd name="T2" fmla="*/ 6 w 13"/>
              <a:gd name="T3" fmla="*/ 33 h 116"/>
              <a:gd name="T4" fmla="*/ 10 w 13"/>
              <a:gd name="T5" fmla="*/ 60 h 116"/>
              <a:gd name="T6" fmla="*/ 12 w 13"/>
              <a:gd name="T7" fmla="*/ 83 h 116"/>
              <a:gd name="T8" fmla="*/ 6 w 13"/>
              <a:gd name="T9" fmla="*/ 116 h 116"/>
              <a:gd name="T10" fmla="*/ 0 60000 65536"/>
              <a:gd name="T11" fmla="*/ 0 60000 65536"/>
              <a:gd name="T12" fmla="*/ 0 60000 65536"/>
              <a:gd name="T13" fmla="*/ 0 60000 65536"/>
              <a:gd name="T14" fmla="*/ 0 60000 65536"/>
              <a:gd name="T15" fmla="*/ 0 w 13"/>
              <a:gd name="T16" fmla="*/ 0 h 116"/>
              <a:gd name="T17" fmla="*/ 13 w 13"/>
              <a:gd name="T18" fmla="*/ 116 h 116"/>
            </a:gdLst>
            <a:ahLst/>
            <a:cxnLst>
              <a:cxn ang="T10">
                <a:pos x="T0" y="T1"/>
              </a:cxn>
              <a:cxn ang="T11">
                <a:pos x="T2" y="T3"/>
              </a:cxn>
              <a:cxn ang="T12">
                <a:pos x="T4" y="T5"/>
              </a:cxn>
              <a:cxn ang="T13">
                <a:pos x="T6" y="T7"/>
              </a:cxn>
              <a:cxn ang="T14">
                <a:pos x="T8" y="T9"/>
              </a:cxn>
            </a:cxnLst>
            <a:rect l="T15" t="T16" r="T17" b="T18"/>
            <a:pathLst>
              <a:path w="13" h="116">
                <a:moveTo>
                  <a:pt x="0" y="0"/>
                </a:moveTo>
                <a:cubicBezTo>
                  <a:pt x="2" y="11"/>
                  <a:pt x="4" y="23"/>
                  <a:pt x="6" y="33"/>
                </a:cubicBezTo>
                <a:cubicBezTo>
                  <a:pt x="8" y="43"/>
                  <a:pt x="9" y="52"/>
                  <a:pt x="10" y="60"/>
                </a:cubicBezTo>
                <a:cubicBezTo>
                  <a:pt x="11" y="68"/>
                  <a:pt x="13" y="74"/>
                  <a:pt x="12" y="83"/>
                </a:cubicBezTo>
                <a:cubicBezTo>
                  <a:pt x="11" y="92"/>
                  <a:pt x="8" y="104"/>
                  <a:pt x="6" y="116"/>
                </a:cubicBezTo>
              </a:path>
            </a:pathLst>
          </a:custGeom>
          <a:noFill/>
          <a:ln w="22225">
            <a:solidFill>
              <a:srgbClr val="333333"/>
            </a:solidFill>
            <a:miter lim="800000"/>
            <a:headEnd/>
            <a:tailEnd/>
          </a:ln>
        </p:spPr>
        <p:txBody>
          <a:bodyPr wrap="none"/>
          <a:lstStyle/>
          <a:p>
            <a:endParaRPr lang="en-US"/>
          </a:p>
        </p:txBody>
      </p:sp>
      <p:sp>
        <p:nvSpPr>
          <p:cNvPr id="148497" name="Freeform 16"/>
          <p:cNvSpPr>
            <a:spLocks/>
          </p:cNvSpPr>
          <p:nvPr/>
        </p:nvSpPr>
        <p:spPr bwMode="auto">
          <a:xfrm>
            <a:off x="5176838" y="3151188"/>
            <a:ext cx="1322387" cy="1057275"/>
          </a:xfrm>
          <a:custGeom>
            <a:avLst/>
            <a:gdLst>
              <a:gd name="T0" fmla="*/ 705 w 833"/>
              <a:gd name="T1" fmla="*/ 0 h 666"/>
              <a:gd name="T2" fmla="*/ 779 w 833"/>
              <a:gd name="T3" fmla="*/ 13 h 666"/>
              <a:gd name="T4" fmla="*/ 833 w 833"/>
              <a:gd name="T5" fmla="*/ 54 h 666"/>
              <a:gd name="T6" fmla="*/ 779 w 833"/>
              <a:gd name="T7" fmla="*/ 135 h 666"/>
              <a:gd name="T8" fmla="*/ 611 w 833"/>
              <a:gd name="T9" fmla="*/ 184 h 666"/>
              <a:gd name="T10" fmla="*/ 501 w 833"/>
              <a:gd name="T11" fmla="*/ 204 h 666"/>
              <a:gd name="T12" fmla="*/ 402 w 833"/>
              <a:gd name="T13" fmla="*/ 219 h 666"/>
              <a:gd name="T14" fmla="*/ 165 w 833"/>
              <a:gd name="T15" fmla="*/ 213 h 666"/>
              <a:gd name="T16" fmla="*/ 81 w 833"/>
              <a:gd name="T17" fmla="*/ 220 h 666"/>
              <a:gd name="T18" fmla="*/ 26 w 833"/>
              <a:gd name="T19" fmla="*/ 246 h 666"/>
              <a:gd name="T20" fmla="*/ 20 w 833"/>
              <a:gd name="T21" fmla="*/ 315 h 666"/>
              <a:gd name="T22" fmla="*/ 146 w 833"/>
              <a:gd name="T23" fmla="*/ 340 h 666"/>
              <a:gd name="T24" fmla="*/ 338 w 833"/>
              <a:gd name="T25" fmla="*/ 336 h 666"/>
              <a:gd name="T26" fmla="*/ 579 w 833"/>
              <a:gd name="T27" fmla="*/ 325 h 666"/>
              <a:gd name="T28" fmla="*/ 716 w 833"/>
              <a:gd name="T29" fmla="*/ 360 h 666"/>
              <a:gd name="T30" fmla="*/ 761 w 833"/>
              <a:gd name="T31" fmla="*/ 418 h 666"/>
              <a:gd name="T32" fmla="*/ 707 w 833"/>
              <a:gd name="T33" fmla="*/ 469 h 666"/>
              <a:gd name="T34" fmla="*/ 531 w 833"/>
              <a:gd name="T35" fmla="*/ 526 h 666"/>
              <a:gd name="T36" fmla="*/ 441 w 833"/>
              <a:gd name="T37" fmla="*/ 565 h 666"/>
              <a:gd name="T38" fmla="*/ 414 w 833"/>
              <a:gd name="T39" fmla="*/ 618 h 666"/>
              <a:gd name="T40" fmla="*/ 413 w 833"/>
              <a:gd name="T41" fmla="*/ 655 h 666"/>
              <a:gd name="T42" fmla="*/ 417 w 833"/>
              <a:gd name="T43" fmla="*/ 666 h 6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33"/>
              <a:gd name="T67" fmla="*/ 0 h 666"/>
              <a:gd name="T68" fmla="*/ 833 w 833"/>
              <a:gd name="T69" fmla="*/ 666 h 6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33" h="666">
                <a:moveTo>
                  <a:pt x="705" y="0"/>
                </a:moveTo>
                <a:cubicBezTo>
                  <a:pt x="717" y="2"/>
                  <a:pt x="758" y="4"/>
                  <a:pt x="779" y="13"/>
                </a:cubicBezTo>
                <a:cubicBezTo>
                  <a:pt x="800" y="22"/>
                  <a:pt x="833" y="34"/>
                  <a:pt x="833" y="54"/>
                </a:cubicBezTo>
                <a:cubicBezTo>
                  <a:pt x="833" y="74"/>
                  <a:pt x="816" y="113"/>
                  <a:pt x="779" y="135"/>
                </a:cubicBezTo>
                <a:cubicBezTo>
                  <a:pt x="742" y="157"/>
                  <a:pt x="657" y="173"/>
                  <a:pt x="611" y="184"/>
                </a:cubicBezTo>
                <a:cubicBezTo>
                  <a:pt x="565" y="195"/>
                  <a:pt x="536" y="198"/>
                  <a:pt x="501" y="204"/>
                </a:cubicBezTo>
                <a:cubicBezTo>
                  <a:pt x="466" y="210"/>
                  <a:pt x="458" y="217"/>
                  <a:pt x="402" y="219"/>
                </a:cubicBezTo>
                <a:cubicBezTo>
                  <a:pt x="346" y="221"/>
                  <a:pt x="218" y="213"/>
                  <a:pt x="165" y="213"/>
                </a:cubicBezTo>
                <a:cubicBezTo>
                  <a:pt x="112" y="213"/>
                  <a:pt x="104" y="215"/>
                  <a:pt x="81" y="220"/>
                </a:cubicBezTo>
                <a:cubicBezTo>
                  <a:pt x="58" y="225"/>
                  <a:pt x="36" y="230"/>
                  <a:pt x="26" y="246"/>
                </a:cubicBezTo>
                <a:cubicBezTo>
                  <a:pt x="16" y="262"/>
                  <a:pt x="0" y="299"/>
                  <a:pt x="20" y="315"/>
                </a:cubicBezTo>
                <a:cubicBezTo>
                  <a:pt x="40" y="331"/>
                  <a:pt x="93" y="337"/>
                  <a:pt x="146" y="340"/>
                </a:cubicBezTo>
                <a:cubicBezTo>
                  <a:pt x="199" y="343"/>
                  <a:pt x="266" y="338"/>
                  <a:pt x="338" y="336"/>
                </a:cubicBezTo>
                <a:cubicBezTo>
                  <a:pt x="410" y="334"/>
                  <a:pt x="516" y="321"/>
                  <a:pt x="579" y="325"/>
                </a:cubicBezTo>
                <a:cubicBezTo>
                  <a:pt x="642" y="329"/>
                  <a:pt x="686" y="345"/>
                  <a:pt x="716" y="360"/>
                </a:cubicBezTo>
                <a:cubicBezTo>
                  <a:pt x="746" y="375"/>
                  <a:pt x="762" y="400"/>
                  <a:pt x="761" y="418"/>
                </a:cubicBezTo>
                <a:cubicBezTo>
                  <a:pt x="760" y="436"/>
                  <a:pt x="745" y="451"/>
                  <a:pt x="707" y="469"/>
                </a:cubicBezTo>
                <a:cubicBezTo>
                  <a:pt x="669" y="487"/>
                  <a:pt x="575" y="510"/>
                  <a:pt x="531" y="526"/>
                </a:cubicBezTo>
                <a:cubicBezTo>
                  <a:pt x="487" y="542"/>
                  <a:pt x="461" y="550"/>
                  <a:pt x="441" y="565"/>
                </a:cubicBezTo>
                <a:cubicBezTo>
                  <a:pt x="421" y="580"/>
                  <a:pt x="419" y="603"/>
                  <a:pt x="414" y="618"/>
                </a:cubicBezTo>
                <a:cubicBezTo>
                  <a:pt x="409" y="633"/>
                  <a:pt x="413" y="647"/>
                  <a:pt x="413" y="655"/>
                </a:cubicBezTo>
                <a:cubicBezTo>
                  <a:pt x="413" y="663"/>
                  <a:pt x="415" y="664"/>
                  <a:pt x="417" y="666"/>
                </a:cubicBezTo>
              </a:path>
            </a:pathLst>
          </a:custGeom>
          <a:noFill/>
          <a:ln w="9525">
            <a:solidFill>
              <a:schemeClr val="tx1"/>
            </a:solidFill>
            <a:miter lim="800000"/>
            <a:headEnd/>
            <a:tailEnd/>
          </a:ln>
        </p:spPr>
        <p:txBody>
          <a:bodyPr wrap="none"/>
          <a:lstStyle/>
          <a:p>
            <a:endParaRPr lang="en-US"/>
          </a:p>
        </p:txBody>
      </p:sp>
      <p:sp>
        <p:nvSpPr>
          <p:cNvPr id="148498" name="Freeform 17"/>
          <p:cNvSpPr>
            <a:spLocks/>
          </p:cNvSpPr>
          <p:nvPr/>
        </p:nvSpPr>
        <p:spPr bwMode="auto">
          <a:xfrm>
            <a:off x="5186363" y="3214688"/>
            <a:ext cx="1274762" cy="1028700"/>
          </a:xfrm>
          <a:custGeom>
            <a:avLst/>
            <a:gdLst>
              <a:gd name="T0" fmla="*/ 750 w 803"/>
              <a:gd name="T1" fmla="*/ 0 h 648"/>
              <a:gd name="T2" fmla="*/ 792 w 803"/>
              <a:gd name="T3" fmla="*/ 74 h 648"/>
              <a:gd name="T4" fmla="*/ 683 w 803"/>
              <a:gd name="T5" fmla="*/ 117 h 648"/>
              <a:gd name="T6" fmla="*/ 564 w 803"/>
              <a:gd name="T7" fmla="*/ 123 h 648"/>
              <a:gd name="T8" fmla="*/ 434 w 803"/>
              <a:gd name="T9" fmla="*/ 135 h 648"/>
              <a:gd name="T10" fmla="*/ 311 w 803"/>
              <a:gd name="T11" fmla="*/ 122 h 648"/>
              <a:gd name="T12" fmla="*/ 177 w 803"/>
              <a:gd name="T13" fmla="*/ 128 h 648"/>
              <a:gd name="T14" fmla="*/ 86 w 803"/>
              <a:gd name="T15" fmla="*/ 135 h 648"/>
              <a:gd name="T16" fmla="*/ 18 w 803"/>
              <a:gd name="T17" fmla="*/ 159 h 648"/>
              <a:gd name="T18" fmla="*/ 3 w 803"/>
              <a:gd name="T19" fmla="*/ 222 h 648"/>
              <a:gd name="T20" fmla="*/ 27 w 803"/>
              <a:gd name="T21" fmla="*/ 264 h 648"/>
              <a:gd name="T22" fmla="*/ 168 w 803"/>
              <a:gd name="T23" fmla="*/ 317 h 648"/>
              <a:gd name="T24" fmla="*/ 353 w 803"/>
              <a:gd name="T25" fmla="*/ 326 h 648"/>
              <a:gd name="T26" fmla="*/ 521 w 803"/>
              <a:gd name="T27" fmla="*/ 312 h 648"/>
              <a:gd name="T28" fmla="*/ 627 w 803"/>
              <a:gd name="T29" fmla="*/ 336 h 648"/>
              <a:gd name="T30" fmla="*/ 570 w 803"/>
              <a:gd name="T31" fmla="*/ 426 h 648"/>
              <a:gd name="T32" fmla="*/ 447 w 803"/>
              <a:gd name="T33" fmla="*/ 485 h 648"/>
              <a:gd name="T34" fmla="*/ 365 w 803"/>
              <a:gd name="T35" fmla="*/ 575 h 648"/>
              <a:gd name="T36" fmla="*/ 387 w 803"/>
              <a:gd name="T37" fmla="*/ 648 h 6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3"/>
              <a:gd name="T58" fmla="*/ 0 h 648"/>
              <a:gd name="T59" fmla="*/ 803 w 803"/>
              <a:gd name="T60" fmla="*/ 648 h 6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3" h="648">
                <a:moveTo>
                  <a:pt x="750" y="0"/>
                </a:moveTo>
                <a:cubicBezTo>
                  <a:pt x="757" y="12"/>
                  <a:pt x="803" y="55"/>
                  <a:pt x="792" y="74"/>
                </a:cubicBezTo>
                <a:cubicBezTo>
                  <a:pt x="781" y="93"/>
                  <a:pt x="721" y="109"/>
                  <a:pt x="683" y="117"/>
                </a:cubicBezTo>
                <a:cubicBezTo>
                  <a:pt x="645" y="125"/>
                  <a:pt x="605" y="120"/>
                  <a:pt x="564" y="123"/>
                </a:cubicBezTo>
                <a:cubicBezTo>
                  <a:pt x="523" y="126"/>
                  <a:pt x="476" y="135"/>
                  <a:pt x="434" y="135"/>
                </a:cubicBezTo>
                <a:cubicBezTo>
                  <a:pt x="392" y="135"/>
                  <a:pt x="354" y="123"/>
                  <a:pt x="311" y="122"/>
                </a:cubicBezTo>
                <a:cubicBezTo>
                  <a:pt x="268" y="121"/>
                  <a:pt x="214" y="126"/>
                  <a:pt x="177" y="128"/>
                </a:cubicBezTo>
                <a:cubicBezTo>
                  <a:pt x="140" y="130"/>
                  <a:pt x="112" y="130"/>
                  <a:pt x="86" y="135"/>
                </a:cubicBezTo>
                <a:cubicBezTo>
                  <a:pt x="60" y="140"/>
                  <a:pt x="32" y="145"/>
                  <a:pt x="18" y="159"/>
                </a:cubicBezTo>
                <a:cubicBezTo>
                  <a:pt x="4" y="173"/>
                  <a:pt x="2" y="205"/>
                  <a:pt x="3" y="222"/>
                </a:cubicBezTo>
                <a:cubicBezTo>
                  <a:pt x="4" y="239"/>
                  <a:pt x="0" y="248"/>
                  <a:pt x="27" y="264"/>
                </a:cubicBezTo>
                <a:cubicBezTo>
                  <a:pt x="54" y="280"/>
                  <a:pt x="114" y="307"/>
                  <a:pt x="168" y="317"/>
                </a:cubicBezTo>
                <a:cubicBezTo>
                  <a:pt x="222" y="327"/>
                  <a:pt x="294" y="327"/>
                  <a:pt x="353" y="326"/>
                </a:cubicBezTo>
                <a:cubicBezTo>
                  <a:pt x="412" y="325"/>
                  <a:pt x="475" y="310"/>
                  <a:pt x="521" y="312"/>
                </a:cubicBezTo>
                <a:cubicBezTo>
                  <a:pt x="567" y="314"/>
                  <a:pt x="619" y="317"/>
                  <a:pt x="627" y="336"/>
                </a:cubicBezTo>
                <a:cubicBezTo>
                  <a:pt x="635" y="355"/>
                  <a:pt x="600" y="401"/>
                  <a:pt x="570" y="426"/>
                </a:cubicBezTo>
                <a:cubicBezTo>
                  <a:pt x="540" y="451"/>
                  <a:pt x="481" y="460"/>
                  <a:pt x="447" y="485"/>
                </a:cubicBezTo>
                <a:cubicBezTo>
                  <a:pt x="413" y="510"/>
                  <a:pt x="375" y="548"/>
                  <a:pt x="365" y="575"/>
                </a:cubicBezTo>
                <a:cubicBezTo>
                  <a:pt x="355" y="602"/>
                  <a:pt x="371" y="625"/>
                  <a:pt x="387" y="648"/>
                </a:cubicBezTo>
              </a:path>
            </a:pathLst>
          </a:custGeom>
          <a:noFill/>
          <a:ln w="9525">
            <a:solidFill>
              <a:schemeClr val="tx1"/>
            </a:solidFill>
            <a:miter lim="800000"/>
            <a:headEnd/>
            <a:tailEnd/>
          </a:ln>
        </p:spPr>
        <p:txBody>
          <a:bodyPr wrap="none"/>
          <a:lstStyle/>
          <a:p>
            <a:endParaRPr lang="en-US"/>
          </a:p>
        </p:txBody>
      </p:sp>
      <p:sp>
        <p:nvSpPr>
          <p:cNvPr id="148499" name="Text Box 18"/>
          <p:cNvSpPr txBox="1">
            <a:spLocks noChangeArrowheads="1"/>
          </p:cNvSpPr>
          <p:nvPr/>
        </p:nvSpPr>
        <p:spPr bwMode="auto">
          <a:xfrm>
            <a:off x="5038725" y="2982913"/>
            <a:ext cx="1343025" cy="396875"/>
          </a:xfrm>
          <a:prstGeom prst="rect">
            <a:avLst/>
          </a:prstGeom>
          <a:noFill/>
          <a:ln w="9525">
            <a:noFill/>
            <a:miter lim="800000"/>
            <a:headEnd/>
            <a:tailEnd/>
          </a:ln>
        </p:spPr>
        <p:txBody>
          <a:bodyPr wrap="none">
            <a:spAutoFit/>
          </a:bodyPr>
          <a:lstStyle/>
          <a:p>
            <a:r>
              <a:rPr lang="en-US" sz="2000"/>
              <a:t>phlogiston</a:t>
            </a:r>
          </a:p>
        </p:txBody>
      </p:sp>
      <p:sp>
        <p:nvSpPr>
          <p:cNvPr id="148500" name="Text Box 19"/>
          <p:cNvSpPr txBox="1">
            <a:spLocks noChangeArrowheads="1"/>
          </p:cNvSpPr>
          <p:nvPr/>
        </p:nvSpPr>
        <p:spPr bwMode="auto">
          <a:xfrm>
            <a:off x="7123113" y="3021013"/>
            <a:ext cx="1343025" cy="396875"/>
          </a:xfrm>
          <a:prstGeom prst="rect">
            <a:avLst/>
          </a:prstGeom>
          <a:noFill/>
          <a:ln w="9525">
            <a:noFill/>
            <a:miter lim="800000"/>
            <a:headEnd/>
            <a:tailEnd/>
          </a:ln>
        </p:spPr>
        <p:txBody>
          <a:bodyPr wrap="none">
            <a:spAutoFit/>
          </a:bodyPr>
          <a:lstStyle/>
          <a:p>
            <a:r>
              <a:rPr lang="en-US" sz="2000">
                <a:solidFill>
                  <a:schemeClr val="folHlink"/>
                </a:solidFill>
              </a:rPr>
              <a:t>phlogiston</a:t>
            </a:r>
          </a:p>
        </p:txBody>
      </p:sp>
      <p:sp>
        <p:nvSpPr>
          <p:cNvPr id="148501" name="Text Box 20"/>
          <p:cNvSpPr txBox="1">
            <a:spLocks noChangeArrowheads="1"/>
          </p:cNvSpPr>
          <p:nvPr/>
        </p:nvSpPr>
        <p:spPr bwMode="auto">
          <a:xfrm>
            <a:off x="4732338" y="2617788"/>
            <a:ext cx="433387" cy="336550"/>
          </a:xfrm>
          <a:prstGeom prst="rect">
            <a:avLst/>
          </a:prstGeom>
          <a:noFill/>
          <a:ln w="9525">
            <a:noFill/>
            <a:miter lim="800000"/>
            <a:headEnd/>
            <a:tailEnd/>
          </a:ln>
        </p:spPr>
        <p:txBody>
          <a:bodyPr wrap="none">
            <a:spAutoFit/>
          </a:bodyPr>
          <a:lstStyle/>
          <a:p>
            <a:r>
              <a:rPr lang="en-US" sz="1600"/>
              <a:t>(a)</a:t>
            </a:r>
          </a:p>
        </p:txBody>
      </p:sp>
      <p:sp>
        <p:nvSpPr>
          <p:cNvPr id="148502" name="Text Box 21"/>
          <p:cNvSpPr txBox="1">
            <a:spLocks noChangeArrowheads="1"/>
          </p:cNvSpPr>
          <p:nvPr/>
        </p:nvSpPr>
        <p:spPr bwMode="auto">
          <a:xfrm>
            <a:off x="6854825" y="2647950"/>
            <a:ext cx="433388" cy="336550"/>
          </a:xfrm>
          <a:prstGeom prst="rect">
            <a:avLst/>
          </a:prstGeom>
          <a:noFill/>
          <a:ln w="9525">
            <a:noFill/>
            <a:miter lim="800000"/>
            <a:headEnd/>
            <a:tailEnd/>
          </a:ln>
        </p:spPr>
        <p:txBody>
          <a:bodyPr wrap="none">
            <a:spAutoFit/>
          </a:bodyPr>
          <a:lstStyle/>
          <a:p>
            <a:r>
              <a:rPr lang="en-US" sz="1600"/>
              <a:t>(b)</a:t>
            </a:r>
          </a:p>
        </p:txBody>
      </p:sp>
      <p:sp>
        <p:nvSpPr>
          <p:cNvPr id="148503" name="Rectangle 24">
            <a:hlinkClick r:id="rId5" tooltip="Wikipedia -  P H L O G I S T O N   Theory"/>
          </p:cNvPr>
          <p:cNvSpPr>
            <a:spLocks noChangeArrowheads="1"/>
          </p:cNvSpPr>
          <p:nvPr/>
        </p:nvSpPr>
        <p:spPr bwMode="auto">
          <a:xfrm>
            <a:off x="1285875" y="847725"/>
            <a:ext cx="4572000" cy="663575"/>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5" descr="Antoine Lavoisier">
            <a:hlinkClick r:id="rId5" tooltip="Wikipedia -  A N T O I N E   L A V O S I E R"/>
          </p:cNvPr>
          <p:cNvPicPr>
            <a:picLocks noChangeAspect="1" noChangeArrowheads="1"/>
          </p:cNvPicPr>
          <p:nvPr/>
        </p:nvPicPr>
        <p:blipFill>
          <a:blip r:embed="rId6" cstate="print"/>
          <a:srcRect/>
          <a:stretch>
            <a:fillRect/>
          </a:stretch>
        </p:blipFill>
        <p:spPr bwMode="auto">
          <a:xfrm>
            <a:off x="7394575" y="381000"/>
            <a:ext cx="1368425" cy="1816100"/>
          </a:xfrm>
          <a:prstGeom prst="rect">
            <a:avLst/>
          </a:prstGeom>
          <a:noFill/>
          <a:ln w="9525">
            <a:solidFill>
              <a:schemeClr val="tx1"/>
            </a:solidFill>
            <a:miter lim="800000"/>
            <a:headEnd/>
            <a:tailEnd/>
          </a:ln>
        </p:spPr>
      </p:pic>
      <p:sp>
        <p:nvSpPr>
          <p:cNvPr id="149507" name="Rectangle 10"/>
          <p:cNvSpPr>
            <a:spLocks noChangeArrowheads="1"/>
          </p:cNvSpPr>
          <p:nvPr/>
        </p:nvSpPr>
        <p:spPr bwMode="auto">
          <a:xfrm>
            <a:off x="4781550" y="3067050"/>
            <a:ext cx="2085975" cy="2895600"/>
          </a:xfrm>
          <a:prstGeom prst="rect">
            <a:avLst/>
          </a:prstGeom>
          <a:solidFill>
            <a:srgbClr val="EAEAEA"/>
          </a:solidFill>
          <a:ln w="15875">
            <a:solidFill>
              <a:schemeClr val="tx1"/>
            </a:solidFill>
            <a:miter lim="800000"/>
            <a:headEnd/>
            <a:tailEnd/>
          </a:ln>
        </p:spPr>
        <p:txBody>
          <a:bodyPr wrap="none" anchor="ctr"/>
          <a:lstStyle/>
          <a:p>
            <a:endParaRPr lang="en-US"/>
          </a:p>
        </p:txBody>
      </p:sp>
      <p:sp>
        <p:nvSpPr>
          <p:cNvPr id="149508" name="Rectangle 2"/>
          <p:cNvSpPr>
            <a:spLocks noGrp="1" noChangeArrowheads="1"/>
          </p:cNvSpPr>
          <p:nvPr>
            <p:ph type="title"/>
          </p:nvPr>
        </p:nvSpPr>
        <p:spPr>
          <a:xfrm>
            <a:off x="457200" y="274638"/>
            <a:ext cx="7099300" cy="1143000"/>
          </a:xfrm>
        </p:spPr>
        <p:txBody>
          <a:bodyPr/>
          <a:lstStyle/>
          <a:p>
            <a:pPr eaLnBrk="1" hangingPunct="1"/>
            <a:r>
              <a:rPr lang="en-US" smtClean="0"/>
              <a:t>Combustion Theory</a:t>
            </a:r>
          </a:p>
        </p:txBody>
      </p:sp>
      <p:sp>
        <p:nvSpPr>
          <p:cNvPr id="149509" name="Rectangle 3"/>
          <p:cNvSpPr>
            <a:spLocks noGrp="1" noChangeArrowheads="1"/>
          </p:cNvSpPr>
          <p:nvPr>
            <p:ph type="body" idx="1"/>
          </p:nvPr>
        </p:nvSpPr>
        <p:spPr>
          <a:xfrm>
            <a:off x="381000" y="2133600"/>
            <a:ext cx="4267200" cy="4114800"/>
          </a:xfrm>
        </p:spPr>
        <p:txBody>
          <a:bodyPr/>
          <a:lstStyle/>
          <a:p>
            <a:pPr marL="609600" indent="-609600" eaLnBrk="1" hangingPunct="1">
              <a:buFontTx/>
              <a:buNone/>
            </a:pPr>
            <a:r>
              <a:rPr lang="en-US" sz="2400" smtClean="0"/>
              <a:t>Modern theory of burning</a:t>
            </a:r>
          </a:p>
          <a:p>
            <a:pPr marL="609600" indent="-609600" eaLnBrk="1" hangingPunct="1">
              <a:buFontTx/>
              <a:buNone/>
            </a:pPr>
            <a:endParaRPr lang="en-US" sz="2400" smtClean="0"/>
          </a:p>
          <a:p>
            <a:pPr marL="609600" indent="-609600" eaLnBrk="1" hangingPunct="1">
              <a:buFontTx/>
              <a:buNone/>
            </a:pPr>
            <a:r>
              <a:rPr lang="en-US" sz="2000" smtClean="0"/>
              <a:t>(c)  When an object burns, it uses </a:t>
            </a:r>
          </a:p>
          <a:p>
            <a:pPr marL="609600" indent="-609600" eaLnBrk="1" hangingPunct="1">
              <a:buFontTx/>
              <a:buNone/>
            </a:pPr>
            <a:r>
              <a:rPr lang="en-US" sz="2000" smtClean="0"/>
              <a:t>       up a substance (</a:t>
            </a:r>
            <a:r>
              <a:rPr lang="en-US" sz="2000" smtClean="0">
                <a:solidFill>
                  <a:srgbClr val="339966"/>
                </a:solidFill>
              </a:rPr>
              <a:t>oxygen</a:t>
            </a:r>
            <a:r>
              <a:rPr lang="en-US" sz="2000" smtClean="0"/>
              <a:t>) in </a:t>
            </a:r>
          </a:p>
          <a:p>
            <a:pPr marL="609600" indent="-609600" eaLnBrk="1" hangingPunct="1">
              <a:buFontTx/>
              <a:buNone/>
            </a:pPr>
            <a:r>
              <a:rPr lang="en-US" sz="2000" smtClean="0"/>
              <a:t>       the surrounding space.</a:t>
            </a:r>
          </a:p>
          <a:p>
            <a:pPr marL="609600" indent="-609600" eaLnBrk="1" hangingPunct="1">
              <a:buFontTx/>
              <a:buNone/>
            </a:pPr>
            <a:endParaRPr lang="en-US" sz="2000" smtClean="0"/>
          </a:p>
          <a:p>
            <a:pPr marL="609600" indent="-609600" eaLnBrk="1" hangingPunct="1">
              <a:buFontTx/>
              <a:buAutoNum type="alphaLcParenBoth" startAt="4"/>
            </a:pPr>
            <a:r>
              <a:rPr lang="en-US" sz="2000" smtClean="0"/>
              <a:t>When the space surrounding </a:t>
            </a:r>
          </a:p>
          <a:p>
            <a:pPr marL="609600" indent="-609600" eaLnBrk="1" hangingPunct="1">
              <a:buFontTx/>
              <a:buNone/>
            </a:pPr>
            <a:r>
              <a:rPr lang="en-US" sz="2000" smtClean="0"/>
              <a:t>         the burning object has too little </a:t>
            </a:r>
          </a:p>
          <a:p>
            <a:pPr marL="609600" indent="-609600" eaLnBrk="1" hangingPunct="1">
              <a:buFontTx/>
              <a:buNone/>
            </a:pPr>
            <a:r>
              <a:rPr lang="en-US" sz="2000" smtClean="0"/>
              <a:t>         oxygen in it, the object will no </a:t>
            </a:r>
          </a:p>
          <a:p>
            <a:pPr marL="609600" indent="-609600" eaLnBrk="1" hangingPunct="1">
              <a:buFontTx/>
              <a:buNone/>
            </a:pPr>
            <a:r>
              <a:rPr lang="en-US" sz="2000" smtClean="0"/>
              <a:t>         longer be able to burn.  </a:t>
            </a:r>
          </a:p>
        </p:txBody>
      </p:sp>
      <p:sp>
        <p:nvSpPr>
          <p:cNvPr id="149510" name="Text Box 6"/>
          <p:cNvSpPr txBox="1">
            <a:spLocks noChangeArrowheads="1"/>
          </p:cNvSpPr>
          <p:nvPr/>
        </p:nvSpPr>
        <p:spPr bwMode="auto">
          <a:xfrm>
            <a:off x="7239000" y="2178050"/>
            <a:ext cx="1695450" cy="336550"/>
          </a:xfrm>
          <a:prstGeom prst="rect">
            <a:avLst/>
          </a:prstGeom>
          <a:noFill/>
          <a:ln w="9525">
            <a:noFill/>
            <a:miter lim="800000"/>
            <a:headEnd/>
            <a:tailEnd/>
          </a:ln>
        </p:spPr>
        <p:txBody>
          <a:bodyPr wrap="none">
            <a:spAutoFit/>
          </a:bodyPr>
          <a:lstStyle/>
          <a:p>
            <a:r>
              <a:rPr lang="en-US" sz="1600">
                <a:hlinkClick r:id="rId7" action="ppaction://hlinkfile"/>
              </a:rPr>
              <a:t>Antoine Lavoiser</a:t>
            </a:r>
            <a:endParaRPr lang="en-US" sz="1600"/>
          </a:p>
        </p:txBody>
      </p:sp>
      <p:sp>
        <p:nvSpPr>
          <p:cNvPr id="149511" name="Rectangle 7"/>
          <p:cNvSpPr>
            <a:spLocks noChangeArrowheads="1"/>
          </p:cNvSpPr>
          <p:nvPr/>
        </p:nvSpPr>
        <p:spPr bwMode="auto">
          <a:xfrm>
            <a:off x="76200" y="6567488"/>
            <a:ext cx="3859213" cy="214312"/>
          </a:xfrm>
          <a:prstGeom prst="rect">
            <a:avLst/>
          </a:prstGeom>
          <a:noFill/>
          <a:ln w="9525">
            <a:noFill/>
            <a:miter lim="800000"/>
            <a:headEnd/>
            <a:tailEnd/>
          </a:ln>
        </p:spPr>
        <p:txBody>
          <a:bodyPr wrap="none">
            <a:spAutoFit/>
          </a:bodyPr>
          <a:lstStyle/>
          <a:p>
            <a:r>
              <a:rPr lang="en-US" sz="800"/>
              <a:t>Dorin, Demmin, Gabel, </a:t>
            </a:r>
            <a:r>
              <a:rPr lang="en-US" sz="800" u="sng"/>
              <a:t>Chemistry The Study of Matter </a:t>
            </a:r>
            <a:r>
              <a:rPr lang="en-US" sz="800"/>
              <a:t> , 3</a:t>
            </a:r>
            <a:r>
              <a:rPr lang="en-US" sz="800" baseline="30000"/>
              <a:t>rd</a:t>
            </a:r>
            <a:r>
              <a:rPr lang="en-US" sz="800"/>
              <a:t> Edition, 1990, page 4</a:t>
            </a:r>
          </a:p>
        </p:txBody>
      </p:sp>
      <p:sp>
        <p:nvSpPr>
          <p:cNvPr id="149512" name="AutoShape 8">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49513" name="Rectangle 9"/>
          <p:cNvSpPr>
            <a:spLocks noChangeArrowheads="1"/>
          </p:cNvSpPr>
          <p:nvPr/>
        </p:nvSpPr>
        <p:spPr bwMode="auto">
          <a:xfrm>
            <a:off x="6867525" y="3067050"/>
            <a:ext cx="2085975" cy="2895600"/>
          </a:xfrm>
          <a:prstGeom prst="rect">
            <a:avLst/>
          </a:prstGeom>
          <a:noFill/>
          <a:ln w="15875">
            <a:solidFill>
              <a:schemeClr val="tx1"/>
            </a:solidFill>
            <a:miter lim="800000"/>
            <a:headEnd/>
            <a:tailEnd/>
          </a:ln>
        </p:spPr>
        <p:txBody>
          <a:bodyPr wrap="none" anchor="ctr"/>
          <a:lstStyle/>
          <a:p>
            <a:endParaRPr lang="en-US"/>
          </a:p>
        </p:txBody>
      </p:sp>
      <p:sp>
        <p:nvSpPr>
          <p:cNvPr id="149514" name="Line 13"/>
          <p:cNvSpPr>
            <a:spLocks noChangeShapeType="1"/>
          </p:cNvSpPr>
          <p:nvPr/>
        </p:nvSpPr>
        <p:spPr bwMode="auto">
          <a:xfrm>
            <a:off x="5808663" y="5218113"/>
            <a:ext cx="0" cy="196850"/>
          </a:xfrm>
          <a:prstGeom prst="line">
            <a:avLst/>
          </a:prstGeom>
          <a:noFill/>
          <a:ln w="22225">
            <a:solidFill>
              <a:srgbClr val="333333"/>
            </a:solidFill>
            <a:miter lim="800000"/>
            <a:headEnd/>
            <a:tailEnd/>
          </a:ln>
        </p:spPr>
        <p:txBody>
          <a:bodyPr wrap="none"/>
          <a:lstStyle/>
          <a:p>
            <a:endParaRPr lang="en-US"/>
          </a:p>
        </p:txBody>
      </p:sp>
      <p:sp>
        <p:nvSpPr>
          <p:cNvPr id="149515" name="Freeform 14"/>
          <p:cNvSpPr>
            <a:spLocks/>
          </p:cNvSpPr>
          <p:nvPr/>
        </p:nvSpPr>
        <p:spPr bwMode="auto">
          <a:xfrm>
            <a:off x="7788275" y="5594350"/>
            <a:ext cx="319088" cy="369888"/>
          </a:xfrm>
          <a:custGeom>
            <a:avLst/>
            <a:gdLst>
              <a:gd name="T0" fmla="*/ 0 w 201"/>
              <a:gd name="T1" fmla="*/ 233 h 233"/>
              <a:gd name="T2" fmla="*/ 0 w 201"/>
              <a:gd name="T3" fmla="*/ 25 h 233"/>
              <a:gd name="T4" fmla="*/ 11 w 201"/>
              <a:gd name="T5" fmla="*/ 14 h 233"/>
              <a:gd name="T6" fmla="*/ 15 w 201"/>
              <a:gd name="T7" fmla="*/ 8 h 233"/>
              <a:gd name="T8" fmla="*/ 32 w 201"/>
              <a:gd name="T9" fmla="*/ 2 h 233"/>
              <a:gd name="T10" fmla="*/ 54 w 201"/>
              <a:gd name="T11" fmla="*/ 0 h 233"/>
              <a:gd name="T12" fmla="*/ 71 w 201"/>
              <a:gd name="T13" fmla="*/ 0 h 233"/>
              <a:gd name="T14" fmla="*/ 89 w 201"/>
              <a:gd name="T15" fmla="*/ 6 h 233"/>
              <a:gd name="T16" fmla="*/ 104 w 201"/>
              <a:gd name="T17" fmla="*/ 13 h 233"/>
              <a:gd name="T18" fmla="*/ 124 w 201"/>
              <a:gd name="T19" fmla="*/ 28 h 233"/>
              <a:gd name="T20" fmla="*/ 139 w 201"/>
              <a:gd name="T21" fmla="*/ 33 h 233"/>
              <a:gd name="T22" fmla="*/ 157 w 201"/>
              <a:gd name="T23" fmla="*/ 39 h 233"/>
              <a:gd name="T24" fmla="*/ 176 w 201"/>
              <a:gd name="T25" fmla="*/ 46 h 233"/>
              <a:gd name="T26" fmla="*/ 190 w 201"/>
              <a:gd name="T27" fmla="*/ 48 h 233"/>
              <a:gd name="T28" fmla="*/ 200 w 201"/>
              <a:gd name="T29" fmla="*/ 49 h 233"/>
              <a:gd name="T30" fmla="*/ 201 w 201"/>
              <a:gd name="T31" fmla="*/ 231 h 233"/>
              <a:gd name="T32" fmla="*/ 0 w 201"/>
              <a:gd name="T33" fmla="*/ 233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233"/>
              <a:gd name="T53" fmla="*/ 201 w 201"/>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233">
                <a:moveTo>
                  <a:pt x="0" y="233"/>
                </a:moveTo>
                <a:lnTo>
                  <a:pt x="0" y="25"/>
                </a:lnTo>
                <a:lnTo>
                  <a:pt x="11" y="14"/>
                </a:lnTo>
                <a:lnTo>
                  <a:pt x="15" y="8"/>
                </a:lnTo>
                <a:lnTo>
                  <a:pt x="32" y="2"/>
                </a:lnTo>
                <a:lnTo>
                  <a:pt x="54" y="0"/>
                </a:lnTo>
                <a:lnTo>
                  <a:pt x="71" y="0"/>
                </a:lnTo>
                <a:lnTo>
                  <a:pt x="89" y="6"/>
                </a:lnTo>
                <a:lnTo>
                  <a:pt x="104" y="13"/>
                </a:lnTo>
                <a:lnTo>
                  <a:pt x="124" y="28"/>
                </a:lnTo>
                <a:lnTo>
                  <a:pt x="139" y="33"/>
                </a:lnTo>
                <a:lnTo>
                  <a:pt x="157" y="39"/>
                </a:lnTo>
                <a:lnTo>
                  <a:pt x="176" y="46"/>
                </a:lnTo>
                <a:lnTo>
                  <a:pt x="190" y="48"/>
                </a:lnTo>
                <a:lnTo>
                  <a:pt x="200" y="49"/>
                </a:lnTo>
                <a:lnTo>
                  <a:pt x="201" y="231"/>
                </a:lnTo>
                <a:lnTo>
                  <a:pt x="0" y="233"/>
                </a:lnTo>
                <a:close/>
              </a:path>
            </a:pathLst>
          </a:custGeom>
          <a:solidFill>
            <a:srgbClr val="F8F8F8">
              <a:alpha val="83920"/>
            </a:srgbClr>
          </a:solidFill>
          <a:ln w="9525">
            <a:solidFill>
              <a:schemeClr val="tx1"/>
            </a:solidFill>
            <a:miter lim="800000"/>
            <a:headEnd/>
            <a:tailEnd/>
          </a:ln>
        </p:spPr>
        <p:txBody>
          <a:bodyPr wrap="none"/>
          <a:lstStyle/>
          <a:p>
            <a:endParaRPr lang="en-US"/>
          </a:p>
        </p:txBody>
      </p:sp>
      <p:sp>
        <p:nvSpPr>
          <p:cNvPr id="149516" name="Freeform 15"/>
          <p:cNvSpPr>
            <a:spLocks/>
          </p:cNvSpPr>
          <p:nvPr/>
        </p:nvSpPr>
        <p:spPr bwMode="auto">
          <a:xfrm>
            <a:off x="7918450" y="5414963"/>
            <a:ext cx="20638" cy="184150"/>
          </a:xfrm>
          <a:custGeom>
            <a:avLst/>
            <a:gdLst>
              <a:gd name="T0" fmla="*/ 0 w 13"/>
              <a:gd name="T1" fmla="*/ 0 h 116"/>
              <a:gd name="T2" fmla="*/ 6 w 13"/>
              <a:gd name="T3" fmla="*/ 33 h 116"/>
              <a:gd name="T4" fmla="*/ 10 w 13"/>
              <a:gd name="T5" fmla="*/ 60 h 116"/>
              <a:gd name="T6" fmla="*/ 12 w 13"/>
              <a:gd name="T7" fmla="*/ 83 h 116"/>
              <a:gd name="T8" fmla="*/ 6 w 13"/>
              <a:gd name="T9" fmla="*/ 116 h 116"/>
              <a:gd name="T10" fmla="*/ 0 60000 65536"/>
              <a:gd name="T11" fmla="*/ 0 60000 65536"/>
              <a:gd name="T12" fmla="*/ 0 60000 65536"/>
              <a:gd name="T13" fmla="*/ 0 60000 65536"/>
              <a:gd name="T14" fmla="*/ 0 60000 65536"/>
              <a:gd name="T15" fmla="*/ 0 w 13"/>
              <a:gd name="T16" fmla="*/ 0 h 116"/>
              <a:gd name="T17" fmla="*/ 13 w 13"/>
              <a:gd name="T18" fmla="*/ 116 h 116"/>
            </a:gdLst>
            <a:ahLst/>
            <a:cxnLst>
              <a:cxn ang="T10">
                <a:pos x="T0" y="T1"/>
              </a:cxn>
              <a:cxn ang="T11">
                <a:pos x="T2" y="T3"/>
              </a:cxn>
              <a:cxn ang="T12">
                <a:pos x="T4" y="T5"/>
              </a:cxn>
              <a:cxn ang="T13">
                <a:pos x="T6" y="T7"/>
              </a:cxn>
              <a:cxn ang="T14">
                <a:pos x="T8" y="T9"/>
              </a:cxn>
            </a:cxnLst>
            <a:rect l="T15" t="T16" r="T17" b="T18"/>
            <a:pathLst>
              <a:path w="13" h="116">
                <a:moveTo>
                  <a:pt x="0" y="0"/>
                </a:moveTo>
                <a:cubicBezTo>
                  <a:pt x="2" y="11"/>
                  <a:pt x="4" y="23"/>
                  <a:pt x="6" y="33"/>
                </a:cubicBezTo>
                <a:cubicBezTo>
                  <a:pt x="8" y="43"/>
                  <a:pt x="9" y="52"/>
                  <a:pt x="10" y="60"/>
                </a:cubicBezTo>
                <a:cubicBezTo>
                  <a:pt x="11" y="68"/>
                  <a:pt x="13" y="74"/>
                  <a:pt x="12" y="83"/>
                </a:cubicBezTo>
                <a:cubicBezTo>
                  <a:pt x="11" y="92"/>
                  <a:pt x="8" y="104"/>
                  <a:pt x="6" y="116"/>
                </a:cubicBezTo>
              </a:path>
            </a:pathLst>
          </a:custGeom>
          <a:noFill/>
          <a:ln w="22225">
            <a:solidFill>
              <a:srgbClr val="333333"/>
            </a:solidFill>
            <a:miter lim="800000"/>
            <a:headEnd/>
            <a:tailEnd/>
          </a:ln>
        </p:spPr>
        <p:txBody>
          <a:bodyPr wrap="none"/>
          <a:lstStyle/>
          <a:p>
            <a:endParaRPr lang="en-US"/>
          </a:p>
        </p:txBody>
      </p:sp>
      <p:sp>
        <p:nvSpPr>
          <p:cNvPr id="149517" name="Text Box 18"/>
          <p:cNvSpPr txBox="1">
            <a:spLocks noChangeArrowheads="1"/>
          </p:cNvSpPr>
          <p:nvPr/>
        </p:nvSpPr>
        <p:spPr bwMode="auto">
          <a:xfrm>
            <a:off x="5038725" y="3392488"/>
            <a:ext cx="1003300" cy="396875"/>
          </a:xfrm>
          <a:prstGeom prst="rect">
            <a:avLst/>
          </a:prstGeom>
          <a:noFill/>
          <a:ln w="9525">
            <a:noFill/>
            <a:miter lim="800000"/>
            <a:headEnd/>
            <a:tailEnd/>
          </a:ln>
        </p:spPr>
        <p:txBody>
          <a:bodyPr wrap="none">
            <a:spAutoFit/>
          </a:bodyPr>
          <a:lstStyle/>
          <a:p>
            <a:r>
              <a:rPr lang="en-US" sz="2000"/>
              <a:t>oxygen</a:t>
            </a:r>
          </a:p>
        </p:txBody>
      </p:sp>
      <p:sp>
        <p:nvSpPr>
          <p:cNvPr id="149518" name="Text Box 20"/>
          <p:cNvSpPr txBox="1">
            <a:spLocks noChangeArrowheads="1"/>
          </p:cNvSpPr>
          <p:nvPr/>
        </p:nvSpPr>
        <p:spPr bwMode="auto">
          <a:xfrm>
            <a:off x="4732338" y="3027363"/>
            <a:ext cx="422275" cy="336550"/>
          </a:xfrm>
          <a:prstGeom prst="rect">
            <a:avLst/>
          </a:prstGeom>
          <a:noFill/>
          <a:ln w="9525">
            <a:noFill/>
            <a:miter lim="800000"/>
            <a:headEnd/>
            <a:tailEnd/>
          </a:ln>
        </p:spPr>
        <p:txBody>
          <a:bodyPr wrap="none">
            <a:spAutoFit/>
          </a:bodyPr>
          <a:lstStyle/>
          <a:p>
            <a:r>
              <a:rPr lang="en-US" sz="1600"/>
              <a:t>(c)</a:t>
            </a:r>
          </a:p>
        </p:txBody>
      </p:sp>
      <p:sp>
        <p:nvSpPr>
          <p:cNvPr id="149519" name="Text Box 21"/>
          <p:cNvSpPr txBox="1">
            <a:spLocks noChangeArrowheads="1"/>
          </p:cNvSpPr>
          <p:nvPr/>
        </p:nvSpPr>
        <p:spPr bwMode="auto">
          <a:xfrm>
            <a:off x="6854825" y="3057525"/>
            <a:ext cx="433388" cy="336550"/>
          </a:xfrm>
          <a:prstGeom prst="rect">
            <a:avLst/>
          </a:prstGeom>
          <a:noFill/>
          <a:ln w="9525">
            <a:noFill/>
            <a:miter lim="800000"/>
            <a:headEnd/>
            <a:tailEnd/>
          </a:ln>
        </p:spPr>
        <p:txBody>
          <a:bodyPr wrap="none">
            <a:spAutoFit/>
          </a:bodyPr>
          <a:lstStyle/>
          <a:p>
            <a:r>
              <a:rPr lang="en-US" sz="1600"/>
              <a:t>(d)</a:t>
            </a:r>
          </a:p>
        </p:txBody>
      </p:sp>
      <p:sp>
        <p:nvSpPr>
          <p:cNvPr id="1059852" name="Freeform 12"/>
          <p:cNvSpPr>
            <a:spLocks/>
          </p:cNvSpPr>
          <p:nvPr/>
        </p:nvSpPr>
        <p:spPr bwMode="auto">
          <a:xfrm>
            <a:off x="5686425" y="4724400"/>
            <a:ext cx="296863" cy="552450"/>
          </a:xfrm>
          <a:custGeom>
            <a:avLst/>
            <a:gdLst/>
            <a:ahLst/>
            <a:cxnLst>
              <a:cxn ang="0">
                <a:pos x="87" y="3"/>
              </a:cxn>
              <a:cxn ang="0">
                <a:pos x="86" y="51"/>
              </a:cxn>
              <a:cxn ang="0">
                <a:pos x="24" y="159"/>
              </a:cxn>
              <a:cxn ang="0">
                <a:pos x="3" y="251"/>
              </a:cxn>
              <a:cxn ang="0">
                <a:pos x="44" y="323"/>
              </a:cxn>
              <a:cxn ang="0">
                <a:pos x="107" y="342"/>
              </a:cxn>
              <a:cxn ang="0">
                <a:pos x="176" y="290"/>
              </a:cxn>
              <a:cxn ang="0">
                <a:pos x="171" y="200"/>
              </a:cxn>
              <a:cxn ang="0">
                <a:pos x="134" y="135"/>
              </a:cxn>
              <a:cxn ang="0">
                <a:pos x="101" y="71"/>
              </a:cxn>
              <a:cxn ang="0">
                <a:pos x="87" y="3"/>
              </a:cxn>
            </a:cxnLst>
            <a:rect l="0" t="0" r="r" b="b"/>
            <a:pathLst>
              <a:path w="187" h="348">
                <a:moveTo>
                  <a:pt x="87" y="3"/>
                </a:moveTo>
                <a:cubicBezTo>
                  <a:pt x="85" y="0"/>
                  <a:pt x="97" y="25"/>
                  <a:pt x="86" y="51"/>
                </a:cubicBezTo>
                <a:cubicBezTo>
                  <a:pt x="75" y="77"/>
                  <a:pt x="38" y="126"/>
                  <a:pt x="24" y="159"/>
                </a:cubicBezTo>
                <a:cubicBezTo>
                  <a:pt x="10" y="192"/>
                  <a:pt x="0" y="224"/>
                  <a:pt x="3" y="251"/>
                </a:cubicBezTo>
                <a:cubicBezTo>
                  <a:pt x="6" y="278"/>
                  <a:pt x="27" y="308"/>
                  <a:pt x="44" y="323"/>
                </a:cubicBezTo>
                <a:cubicBezTo>
                  <a:pt x="61" y="338"/>
                  <a:pt x="85" y="348"/>
                  <a:pt x="107" y="342"/>
                </a:cubicBezTo>
                <a:cubicBezTo>
                  <a:pt x="129" y="336"/>
                  <a:pt x="165" y="314"/>
                  <a:pt x="176" y="290"/>
                </a:cubicBezTo>
                <a:cubicBezTo>
                  <a:pt x="187" y="266"/>
                  <a:pt x="178" y="226"/>
                  <a:pt x="171" y="200"/>
                </a:cubicBezTo>
                <a:cubicBezTo>
                  <a:pt x="164" y="174"/>
                  <a:pt x="146" y="156"/>
                  <a:pt x="134" y="135"/>
                </a:cubicBezTo>
                <a:cubicBezTo>
                  <a:pt x="122" y="114"/>
                  <a:pt x="109" y="93"/>
                  <a:pt x="101" y="71"/>
                </a:cubicBezTo>
                <a:cubicBezTo>
                  <a:pt x="93" y="49"/>
                  <a:pt x="89" y="6"/>
                  <a:pt x="87" y="3"/>
                </a:cubicBezTo>
                <a:close/>
              </a:path>
            </a:pathLst>
          </a:custGeom>
          <a:gradFill rotWithShape="1">
            <a:gsLst>
              <a:gs pos="0">
                <a:srgbClr val="FF3300">
                  <a:alpha val="42999"/>
                </a:srgbClr>
              </a:gs>
              <a:gs pos="50000">
                <a:srgbClr val="FF9933">
                  <a:alpha val="67999"/>
                </a:srgbClr>
              </a:gs>
              <a:gs pos="100000">
                <a:srgbClr val="FF3300">
                  <a:alpha val="42999"/>
                </a:srgbClr>
              </a:gs>
            </a:gsLst>
            <a:lin ang="0" scaled="1"/>
          </a:gradFill>
          <a:ln w="3175" cap="flat" cmpd="sng">
            <a:solidFill>
              <a:srgbClr val="FF6600"/>
            </a:solidFill>
            <a:prstDash val="solid"/>
            <a:miter lim="800000"/>
            <a:headEnd type="none" w="med" len="med"/>
            <a:tailEnd type="none" w="med" len="med"/>
          </a:ln>
          <a:effectLst/>
        </p:spPr>
        <p:txBody>
          <a:bodyPr wrap="none"/>
          <a:lstStyle/>
          <a:p>
            <a:pPr>
              <a:defRPr/>
            </a:pPr>
            <a:endParaRPr lang="en-US"/>
          </a:p>
        </p:txBody>
      </p:sp>
      <p:sp>
        <p:nvSpPr>
          <p:cNvPr id="149523" name="Freeform 11"/>
          <p:cNvSpPr>
            <a:spLocks/>
          </p:cNvSpPr>
          <p:nvPr/>
        </p:nvSpPr>
        <p:spPr bwMode="auto">
          <a:xfrm>
            <a:off x="5653088" y="5414963"/>
            <a:ext cx="319087" cy="552450"/>
          </a:xfrm>
          <a:custGeom>
            <a:avLst/>
            <a:gdLst>
              <a:gd name="T0" fmla="*/ 0 w 201"/>
              <a:gd name="T1" fmla="*/ 348 h 348"/>
              <a:gd name="T2" fmla="*/ 0 w 201"/>
              <a:gd name="T3" fmla="*/ 38 h 348"/>
              <a:gd name="T4" fmla="*/ 11 w 201"/>
              <a:gd name="T5" fmla="*/ 21 h 348"/>
              <a:gd name="T6" fmla="*/ 15 w 201"/>
              <a:gd name="T7" fmla="*/ 12 h 348"/>
              <a:gd name="T8" fmla="*/ 32 w 201"/>
              <a:gd name="T9" fmla="*/ 3 h 348"/>
              <a:gd name="T10" fmla="*/ 54 w 201"/>
              <a:gd name="T11" fmla="*/ 0 h 348"/>
              <a:gd name="T12" fmla="*/ 71 w 201"/>
              <a:gd name="T13" fmla="*/ 0 h 348"/>
              <a:gd name="T14" fmla="*/ 86 w 201"/>
              <a:gd name="T15" fmla="*/ 0 h 348"/>
              <a:gd name="T16" fmla="*/ 104 w 201"/>
              <a:gd name="T17" fmla="*/ 8 h 348"/>
              <a:gd name="T18" fmla="*/ 122 w 201"/>
              <a:gd name="T19" fmla="*/ 14 h 348"/>
              <a:gd name="T20" fmla="*/ 134 w 201"/>
              <a:gd name="T21" fmla="*/ 18 h 348"/>
              <a:gd name="T22" fmla="*/ 147 w 201"/>
              <a:gd name="T23" fmla="*/ 18 h 348"/>
              <a:gd name="T24" fmla="*/ 167 w 201"/>
              <a:gd name="T25" fmla="*/ 26 h 348"/>
              <a:gd name="T26" fmla="*/ 189 w 201"/>
              <a:gd name="T27" fmla="*/ 33 h 348"/>
              <a:gd name="T28" fmla="*/ 201 w 201"/>
              <a:gd name="T29" fmla="*/ 36 h 348"/>
              <a:gd name="T30" fmla="*/ 201 w 201"/>
              <a:gd name="T31" fmla="*/ 345 h 348"/>
              <a:gd name="T32" fmla="*/ 0 w 201"/>
              <a:gd name="T33" fmla="*/ 348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348"/>
              <a:gd name="T53" fmla="*/ 201 w 201"/>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348">
                <a:moveTo>
                  <a:pt x="0" y="348"/>
                </a:moveTo>
                <a:lnTo>
                  <a:pt x="0" y="38"/>
                </a:lnTo>
                <a:lnTo>
                  <a:pt x="11" y="21"/>
                </a:lnTo>
                <a:lnTo>
                  <a:pt x="15" y="12"/>
                </a:lnTo>
                <a:lnTo>
                  <a:pt x="32" y="3"/>
                </a:lnTo>
                <a:lnTo>
                  <a:pt x="54" y="0"/>
                </a:lnTo>
                <a:lnTo>
                  <a:pt x="71" y="0"/>
                </a:lnTo>
                <a:lnTo>
                  <a:pt x="86" y="0"/>
                </a:lnTo>
                <a:lnTo>
                  <a:pt x="104" y="8"/>
                </a:lnTo>
                <a:lnTo>
                  <a:pt x="122" y="14"/>
                </a:lnTo>
                <a:lnTo>
                  <a:pt x="134" y="18"/>
                </a:lnTo>
                <a:lnTo>
                  <a:pt x="147" y="18"/>
                </a:lnTo>
                <a:lnTo>
                  <a:pt x="167" y="26"/>
                </a:lnTo>
                <a:lnTo>
                  <a:pt x="189" y="33"/>
                </a:lnTo>
                <a:lnTo>
                  <a:pt x="201" y="36"/>
                </a:lnTo>
                <a:lnTo>
                  <a:pt x="201" y="345"/>
                </a:lnTo>
                <a:lnTo>
                  <a:pt x="0" y="348"/>
                </a:lnTo>
                <a:close/>
              </a:path>
            </a:pathLst>
          </a:custGeom>
          <a:solidFill>
            <a:schemeClr val="bg1">
              <a:alpha val="96077"/>
            </a:schemeClr>
          </a:solidFill>
          <a:ln w="9525">
            <a:solidFill>
              <a:schemeClr val="tx1"/>
            </a:solidFill>
            <a:miter lim="800000"/>
            <a:headEnd/>
            <a:tailEnd/>
          </a:ln>
        </p:spPr>
        <p:txBody>
          <a:bodyPr wrap="none"/>
          <a:lstStyle/>
          <a:p>
            <a:endParaRPr lang="en-US"/>
          </a:p>
        </p:txBody>
      </p:sp>
      <p:pic>
        <p:nvPicPr>
          <p:cNvPr id="1059863" name="Lavoisier Water 2_17.wmv">
            <a:hlinkClick r:id="" action="ppaction://media"/>
          </p:cNvPr>
          <p:cNvPicPr>
            <a:picLocks noRot="1" noChangeAspect="1" noChangeArrowheads="1"/>
          </p:cNvPicPr>
          <p:nvPr>
            <a:videoFile r:link="rId1"/>
          </p:nvPr>
        </p:nvPicPr>
        <p:blipFill>
          <a:blip r:embed="rId9" cstate="print"/>
          <a:srcRect/>
          <a:stretch>
            <a:fillRect/>
          </a:stretch>
        </p:blipFill>
        <p:spPr bwMode="auto">
          <a:xfrm>
            <a:off x="4776788" y="3051175"/>
            <a:ext cx="4179887" cy="2909888"/>
          </a:xfrm>
          <a:prstGeom prst="rect">
            <a:avLst/>
          </a:prstGeom>
          <a:noFill/>
          <a:ln w="9525">
            <a:noFill/>
            <a:miter lim="800000"/>
            <a:headEnd/>
            <a:tailEnd/>
          </a:ln>
        </p:spPr>
      </p:pic>
    </p:spTree>
  </p:cSld>
  <p:clrMapOvr>
    <a:masterClrMapping/>
  </p:clrMapOvr>
  <p:transition>
    <p:checker/>
    <p:sndAc>
      <p:stSnd>
        <p:snd r:embed="rId4"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59863"/>
                                        </p:tgtEl>
                                        <p:attrNameLst>
                                          <p:attrName>style.visibility</p:attrName>
                                        </p:attrNameLst>
                                      </p:cBhvr>
                                      <p:to>
                                        <p:strVal val="visible"/>
                                      </p:to>
                                    </p:set>
                                    <p:animEffect transition="in" filter="dissolve">
                                      <p:cBhvr>
                                        <p:cTn id="7" dur="500"/>
                                        <p:tgtEl>
                                          <p:spTgt spid="10598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5986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59863"/>
                                        </p:tgtEl>
                                      </p:cBhvr>
                                    </p:cmd>
                                  </p:childTnLst>
                                </p:cTn>
                              </p:par>
                            </p:childTnLst>
                          </p:cTn>
                        </p:par>
                      </p:childTnLst>
                    </p:cTn>
                  </p:par>
                </p:childTnLst>
              </p:cTn>
              <p:nextCondLst>
                <p:cond evt="onClick" delay="0">
                  <p:tgtEl>
                    <p:spTgt spid="1059863"/>
                  </p:tgtEl>
                </p:cond>
              </p:nextCondLst>
            </p:seq>
            <p:video fullScrn="1">
              <p:cMediaNode showWhenStopped="0">
                <p:cTn id="13" fill="hold" display="0">
                  <p:stCondLst>
                    <p:cond delay="indefinite"/>
                  </p:stCondLst>
                  <p:endCondLst>
                    <p:cond evt="onNext" delay="0">
                      <p:tgtEl>
                        <p:sldTgt/>
                      </p:tgtEl>
                    </p:cond>
                    <p:cond evt="onPrev" delay="0">
                      <p:tgtEl>
                        <p:sldTgt/>
                      </p:tgtEl>
                    </p:cond>
                  </p:endCondLst>
                </p:cTn>
                <p:tgtEl>
                  <p:spTgt spid="1059863"/>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50530" name="Picture 5" descr="David_-_Portrait_of_Monsieur_Lavoisier_and_His_Wife"/>
          <p:cNvPicPr>
            <a:picLocks noChangeAspect="1" noChangeArrowheads="1"/>
          </p:cNvPicPr>
          <p:nvPr/>
        </p:nvPicPr>
        <p:blipFill>
          <a:blip r:embed="rId3" cstate="print"/>
          <a:srcRect/>
          <a:stretch>
            <a:fillRect/>
          </a:stretch>
        </p:blipFill>
        <p:spPr bwMode="auto">
          <a:xfrm>
            <a:off x="2105025" y="119063"/>
            <a:ext cx="4933950" cy="6619875"/>
          </a:xfrm>
          <a:prstGeom prst="rect">
            <a:avLst/>
          </a:prstGeom>
          <a:noFill/>
          <a:ln w="9525">
            <a:solidFill>
              <a:srgbClr val="460000"/>
            </a:solid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a:xfrm>
            <a:off x="762000" y="762000"/>
            <a:ext cx="7772400" cy="838200"/>
          </a:xfrm>
        </p:spPr>
        <p:txBody>
          <a:bodyPr/>
          <a:lstStyle/>
          <a:p>
            <a:pPr eaLnBrk="1" hangingPunct="1"/>
            <a:r>
              <a:rPr lang="en-US" sz="4000" b="1" i="1" smtClean="0">
                <a:latin typeface="Arial" charset="0"/>
              </a:rPr>
              <a:t>Phlogiston Theory of Burning</a:t>
            </a:r>
          </a:p>
        </p:txBody>
      </p:sp>
      <p:sp>
        <p:nvSpPr>
          <p:cNvPr id="548867" name="Rectangle 3"/>
          <p:cNvSpPr>
            <a:spLocks noGrp="1" noChangeArrowheads="1"/>
          </p:cNvSpPr>
          <p:nvPr>
            <p:ph type="subTitle" idx="1"/>
          </p:nvPr>
        </p:nvSpPr>
        <p:spPr>
          <a:xfrm>
            <a:off x="609600" y="1676400"/>
            <a:ext cx="7924800" cy="4419600"/>
          </a:xfrm>
        </p:spPr>
        <p:txBody>
          <a:bodyPr/>
          <a:lstStyle/>
          <a:p>
            <a:pPr algn="l" eaLnBrk="1" hangingPunct="1"/>
            <a:r>
              <a:rPr lang="en-US" smtClean="0">
                <a:latin typeface="Arial" charset="0"/>
              </a:rPr>
              <a:t>1. Flammable materials contain phlogiston.</a:t>
            </a:r>
          </a:p>
          <a:p>
            <a:pPr algn="l" eaLnBrk="1" hangingPunct="1"/>
            <a:r>
              <a:rPr lang="en-US" smtClean="0">
                <a:latin typeface="Arial" charset="0"/>
              </a:rPr>
              <a:t>2. During burning, phlogiston is released</a:t>
            </a:r>
          </a:p>
          <a:p>
            <a:pPr algn="l" eaLnBrk="1" hangingPunct="1"/>
            <a:r>
              <a:rPr lang="en-US" smtClean="0">
                <a:latin typeface="Arial" charset="0"/>
              </a:rPr>
              <a:t>	into the air.</a:t>
            </a:r>
          </a:p>
          <a:p>
            <a:pPr algn="l" eaLnBrk="1" hangingPunct="1"/>
            <a:r>
              <a:rPr lang="en-US" smtClean="0">
                <a:latin typeface="Arial" charset="0"/>
              </a:rPr>
              <a:t>3. Burning stops when…</a:t>
            </a:r>
          </a:p>
          <a:p>
            <a:pPr algn="l" eaLnBrk="1" hangingPunct="1"/>
            <a:r>
              <a:rPr lang="en-US" smtClean="0">
                <a:latin typeface="Arial" charset="0"/>
              </a:rPr>
              <a:t>    …object is out of phlogiston, or</a:t>
            </a:r>
          </a:p>
          <a:p>
            <a:pPr algn="l" eaLnBrk="1" hangingPunct="1"/>
            <a:r>
              <a:rPr lang="en-US" smtClean="0">
                <a:latin typeface="Arial" charset="0"/>
              </a:rPr>
              <a:t>    …the surrounding air contains </a:t>
            </a:r>
          </a:p>
          <a:p>
            <a:pPr algn="l" eaLnBrk="1" hangingPunct="1"/>
            <a:r>
              <a:rPr lang="en-US" smtClean="0">
                <a:latin typeface="Arial" charset="0"/>
              </a:rPr>
              <a:t>	too much phlogiston.</a:t>
            </a:r>
          </a:p>
        </p:txBody>
      </p:sp>
      <p:pic>
        <p:nvPicPr>
          <p:cNvPr id="548868" name="Picture 4" descr="torch"/>
          <p:cNvPicPr>
            <a:picLocks noChangeAspect="1" noChangeArrowheads="1"/>
          </p:cNvPicPr>
          <p:nvPr/>
        </p:nvPicPr>
        <p:blipFill>
          <a:blip r:embed="rId3" cstate="print"/>
          <a:srcRect/>
          <a:stretch>
            <a:fillRect/>
          </a:stretch>
        </p:blipFill>
        <p:spPr bwMode="auto">
          <a:xfrm>
            <a:off x="7086600" y="2971800"/>
            <a:ext cx="1155700" cy="3048000"/>
          </a:xfrm>
          <a:prstGeom prst="rect">
            <a:avLst/>
          </a:prstGeom>
          <a:noFill/>
          <a:ln w="9525">
            <a:noFill/>
            <a:miter lim="800000"/>
            <a:headEnd/>
            <a:tailEnd/>
          </a:ln>
        </p:spPr>
      </p:pic>
      <p:sp>
        <p:nvSpPr>
          <p:cNvPr id="548869" name="Rectangle 5"/>
          <p:cNvSpPr>
            <a:spLocks noChangeArrowheads="1"/>
          </p:cNvSpPr>
          <p:nvPr/>
        </p:nvSpPr>
        <p:spPr bwMode="auto">
          <a:xfrm>
            <a:off x="7086600" y="2819400"/>
            <a:ext cx="1219200" cy="1295400"/>
          </a:xfrm>
          <a:prstGeom prst="rect">
            <a:avLst/>
          </a:prstGeom>
          <a:solidFill>
            <a:schemeClr val="bg1"/>
          </a:solidFill>
          <a:ln w="9525">
            <a:solidFill>
              <a:schemeClr val="bg1"/>
            </a:solidFill>
            <a:miter lim="800000"/>
            <a:headEnd/>
            <a:tailEnd/>
          </a:ln>
        </p:spPr>
        <p:txBody>
          <a:bodyPr wrap="none" anchor="ctr"/>
          <a:lstStyle/>
          <a:p>
            <a:endParaRPr lang="en-US"/>
          </a:p>
        </p:txBody>
      </p:sp>
      <p:grpSp>
        <p:nvGrpSpPr>
          <p:cNvPr id="2" name="Group 46"/>
          <p:cNvGrpSpPr>
            <a:grpSpLocks/>
          </p:cNvGrpSpPr>
          <p:nvPr/>
        </p:nvGrpSpPr>
        <p:grpSpPr bwMode="auto">
          <a:xfrm>
            <a:off x="0" y="0"/>
            <a:ext cx="9144000" cy="6867525"/>
            <a:chOff x="0" y="0"/>
            <a:chExt cx="5760" cy="4326"/>
          </a:xfrm>
        </p:grpSpPr>
        <p:pic>
          <p:nvPicPr>
            <p:cNvPr id="151560" name="Picture 7" descr="fire"/>
            <p:cNvPicPr>
              <a:picLocks noChangeAspect="1" noChangeArrowheads="1" noCrop="1"/>
            </p:cNvPicPr>
            <p:nvPr/>
          </p:nvPicPr>
          <p:blipFill>
            <a:blip r:embed="rId4" cstate="print"/>
            <a:srcRect/>
            <a:stretch>
              <a:fillRect/>
            </a:stretch>
          </p:blipFill>
          <p:spPr bwMode="auto">
            <a:xfrm rot="-5400000">
              <a:off x="5340" y="3900"/>
              <a:ext cx="600" cy="240"/>
            </a:xfrm>
            <a:prstGeom prst="rect">
              <a:avLst/>
            </a:prstGeom>
            <a:noFill/>
            <a:ln w="9525">
              <a:noFill/>
              <a:miter lim="800000"/>
              <a:headEnd/>
              <a:tailEnd/>
            </a:ln>
          </p:spPr>
        </p:pic>
        <p:pic>
          <p:nvPicPr>
            <p:cNvPr id="151561" name="Picture 8" descr="fire"/>
            <p:cNvPicPr>
              <a:picLocks noChangeAspect="1" noChangeArrowheads="1" noCrop="1"/>
            </p:cNvPicPr>
            <p:nvPr/>
          </p:nvPicPr>
          <p:blipFill>
            <a:blip r:embed="rId4" cstate="print"/>
            <a:srcRect/>
            <a:stretch>
              <a:fillRect/>
            </a:stretch>
          </p:blipFill>
          <p:spPr bwMode="auto">
            <a:xfrm>
              <a:off x="5070" y="4086"/>
              <a:ext cx="600" cy="240"/>
            </a:xfrm>
            <a:prstGeom prst="rect">
              <a:avLst/>
            </a:prstGeom>
            <a:noFill/>
            <a:ln w="9525">
              <a:noFill/>
              <a:miter lim="800000"/>
              <a:headEnd/>
              <a:tailEnd/>
            </a:ln>
          </p:spPr>
        </p:pic>
        <p:pic>
          <p:nvPicPr>
            <p:cNvPr id="151562" name="Picture 9" descr="fire"/>
            <p:cNvPicPr>
              <a:picLocks noChangeAspect="1" noChangeArrowheads="1" noCrop="1"/>
            </p:cNvPicPr>
            <p:nvPr/>
          </p:nvPicPr>
          <p:blipFill>
            <a:blip r:embed="rId4" cstate="print"/>
            <a:srcRect/>
            <a:stretch>
              <a:fillRect/>
            </a:stretch>
          </p:blipFill>
          <p:spPr bwMode="auto">
            <a:xfrm>
              <a:off x="4470" y="4086"/>
              <a:ext cx="600" cy="240"/>
            </a:xfrm>
            <a:prstGeom prst="rect">
              <a:avLst/>
            </a:prstGeom>
            <a:noFill/>
            <a:ln w="9525">
              <a:noFill/>
              <a:miter lim="800000"/>
              <a:headEnd/>
              <a:tailEnd/>
            </a:ln>
          </p:spPr>
        </p:pic>
        <p:pic>
          <p:nvPicPr>
            <p:cNvPr id="151563" name="Picture 10" descr="fire"/>
            <p:cNvPicPr>
              <a:picLocks noChangeAspect="1" noChangeArrowheads="1" noCrop="1"/>
            </p:cNvPicPr>
            <p:nvPr/>
          </p:nvPicPr>
          <p:blipFill>
            <a:blip r:embed="rId4" cstate="print"/>
            <a:srcRect/>
            <a:stretch>
              <a:fillRect/>
            </a:stretch>
          </p:blipFill>
          <p:spPr bwMode="auto">
            <a:xfrm>
              <a:off x="3888" y="4086"/>
              <a:ext cx="600" cy="240"/>
            </a:xfrm>
            <a:prstGeom prst="rect">
              <a:avLst/>
            </a:prstGeom>
            <a:noFill/>
            <a:ln w="9525">
              <a:noFill/>
              <a:miter lim="800000"/>
              <a:headEnd/>
              <a:tailEnd/>
            </a:ln>
          </p:spPr>
        </p:pic>
        <p:pic>
          <p:nvPicPr>
            <p:cNvPr id="151564" name="Picture 11" descr="fire"/>
            <p:cNvPicPr>
              <a:picLocks noChangeAspect="1" noChangeArrowheads="1" noCrop="1"/>
            </p:cNvPicPr>
            <p:nvPr/>
          </p:nvPicPr>
          <p:blipFill>
            <a:blip r:embed="rId4" cstate="print"/>
            <a:srcRect/>
            <a:stretch>
              <a:fillRect/>
            </a:stretch>
          </p:blipFill>
          <p:spPr bwMode="auto">
            <a:xfrm>
              <a:off x="3294" y="4086"/>
              <a:ext cx="600" cy="240"/>
            </a:xfrm>
            <a:prstGeom prst="rect">
              <a:avLst/>
            </a:prstGeom>
            <a:noFill/>
            <a:ln w="9525">
              <a:noFill/>
              <a:miter lim="800000"/>
              <a:headEnd/>
              <a:tailEnd/>
            </a:ln>
          </p:spPr>
        </p:pic>
        <p:pic>
          <p:nvPicPr>
            <p:cNvPr id="151565" name="Picture 12" descr="fire"/>
            <p:cNvPicPr>
              <a:picLocks noChangeAspect="1" noChangeArrowheads="1" noCrop="1"/>
            </p:cNvPicPr>
            <p:nvPr/>
          </p:nvPicPr>
          <p:blipFill>
            <a:blip r:embed="rId4" cstate="print"/>
            <a:srcRect/>
            <a:stretch>
              <a:fillRect/>
            </a:stretch>
          </p:blipFill>
          <p:spPr bwMode="auto">
            <a:xfrm rot="-5400000">
              <a:off x="5340" y="1284"/>
              <a:ext cx="600" cy="240"/>
            </a:xfrm>
            <a:prstGeom prst="rect">
              <a:avLst/>
            </a:prstGeom>
            <a:noFill/>
            <a:ln w="9525">
              <a:noFill/>
              <a:miter lim="800000"/>
              <a:headEnd/>
              <a:tailEnd/>
            </a:ln>
          </p:spPr>
        </p:pic>
        <p:pic>
          <p:nvPicPr>
            <p:cNvPr id="151566" name="Picture 13" descr="fire"/>
            <p:cNvPicPr>
              <a:picLocks noChangeAspect="1" noChangeArrowheads="1" noCrop="1"/>
            </p:cNvPicPr>
            <p:nvPr/>
          </p:nvPicPr>
          <p:blipFill>
            <a:blip r:embed="rId4" cstate="print"/>
            <a:srcRect/>
            <a:stretch>
              <a:fillRect/>
            </a:stretch>
          </p:blipFill>
          <p:spPr bwMode="auto">
            <a:xfrm rot="10800000">
              <a:off x="0" y="0"/>
              <a:ext cx="600" cy="240"/>
            </a:xfrm>
            <a:prstGeom prst="rect">
              <a:avLst/>
            </a:prstGeom>
            <a:noFill/>
            <a:ln w="9525">
              <a:noFill/>
              <a:miter lim="800000"/>
              <a:headEnd/>
              <a:tailEnd/>
            </a:ln>
          </p:spPr>
        </p:pic>
        <p:pic>
          <p:nvPicPr>
            <p:cNvPr id="151567" name="Picture 14" descr="fire"/>
            <p:cNvPicPr>
              <a:picLocks noChangeAspect="1" noChangeArrowheads="1" noCrop="1"/>
            </p:cNvPicPr>
            <p:nvPr/>
          </p:nvPicPr>
          <p:blipFill>
            <a:blip r:embed="rId4" cstate="print"/>
            <a:srcRect/>
            <a:stretch>
              <a:fillRect/>
            </a:stretch>
          </p:blipFill>
          <p:spPr bwMode="auto">
            <a:xfrm rot="-5400000">
              <a:off x="5340" y="2436"/>
              <a:ext cx="600" cy="240"/>
            </a:xfrm>
            <a:prstGeom prst="rect">
              <a:avLst/>
            </a:prstGeom>
            <a:noFill/>
            <a:ln w="9525">
              <a:noFill/>
              <a:miter lim="800000"/>
              <a:headEnd/>
              <a:tailEnd/>
            </a:ln>
          </p:spPr>
        </p:pic>
        <p:pic>
          <p:nvPicPr>
            <p:cNvPr id="151568" name="Picture 15" descr="fire"/>
            <p:cNvPicPr>
              <a:picLocks noChangeAspect="1" noChangeArrowheads="1" noCrop="1"/>
            </p:cNvPicPr>
            <p:nvPr/>
          </p:nvPicPr>
          <p:blipFill>
            <a:blip r:embed="rId4" cstate="print"/>
            <a:srcRect/>
            <a:stretch>
              <a:fillRect/>
            </a:stretch>
          </p:blipFill>
          <p:spPr bwMode="auto">
            <a:xfrm rot="-5400000">
              <a:off x="5340" y="180"/>
              <a:ext cx="600" cy="240"/>
            </a:xfrm>
            <a:prstGeom prst="rect">
              <a:avLst/>
            </a:prstGeom>
            <a:noFill/>
            <a:ln w="9525">
              <a:noFill/>
              <a:miter lim="800000"/>
              <a:headEnd/>
              <a:tailEnd/>
            </a:ln>
          </p:spPr>
        </p:pic>
        <p:pic>
          <p:nvPicPr>
            <p:cNvPr id="151569" name="Picture 16" descr="fire"/>
            <p:cNvPicPr>
              <a:picLocks noChangeAspect="1" noChangeArrowheads="1" noCrop="1"/>
            </p:cNvPicPr>
            <p:nvPr/>
          </p:nvPicPr>
          <p:blipFill>
            <a:blip r:embed="rId4" cstate="print"/>
            <a:srcRect/>
            <a:stretch>
              <a:fillRect/>
            </a:stretch>
          </p:blipFill>
          <p:spPr bwMode="auto">
            <a:xfrm rot="5400000" flipH="1">
              <a:off x="-180" y="2142"/>
              <a:ext cx="600" cy="240"/>
            </a:xfrm>
            <a:prstGeom prst="rect">
              <a:avLst/>
            </a:prstGeom>
            <a:noFill/>
            <a:ln w="9525">
              <a:noFill/>
              <a:miter lim="800000"/>
              <a:headEnd/>
              <a:tailEnd/>
            </a:ln>
          </p:spPr>
        </p:pic>
        <p:pic>
          <p:nvPicPr>
            <p:cNvPr id="151570" name="Picture 17" descr="fire"/>
            <p:cNvPicPr>
              <a:picLocks noChangeAspect="1" noChangeArrowheads="1" noCrop="1"/>
            </p:cNvPicPr>
            <p:nvPr/>
          </p:nvPicPr>
          <p:blipFill>
            <a:blip r:embed="rId4" cstate="print"/>
            <a:srcRect/>
            <a:stretch>
              <a:fillRect/>
            </a:stretch>
          </p:blipFill>
          <p:spPr bwMode="auto">
            <a:xfrm rot="5400000" flipH="1">
              <a:off x="-180" y="3240"/>
              <a:ext cx="600" cy="240"/>
            </a:xfrm>
            <a:prstGeom prst="rect">
              <a:avLst/>
            </a:prstGeom>
            <a:noFill/>
            <a:ln w="9525">
              <a:noFill/>
              <a:miter lim="800000"/>
              <a:headEnd/>
              <a:tailEnd/>
            </a:ln>
          </p:spPr>
        </p:pic>
        <p:pic>
          <p:nvPicPr>
            <p:cNvPr id="151571" name="Picture 19" descr="fire"/>
            <p:cNvPicPr>
              <a:picLocks noChangeAspect="1" noChangeArrowheads="1" noCrop="1"/>
            </p:cNvPicPr>
            <p:nvPr/>
          </p:nvPicPr>
          <p:blipFill>
            <a:blip r:embed="rId4" cstate="print"/>
            <a:srcRect/>
            <a:stretch>
              <a:fillRect/>
            </a:stretch>
          </p:blipFill>
          <p:spPr bwMode="auto">
            <a:xfrm rot="5400000" flipH="1">
              <a:off x="-180" y="990"/>
              <a:ext cx="600" cy="240"/>
            </a:xfrm>
            <a:prstGeom prst="rect">
              <a:avLst/>
            </a:prstGeom>
            <a:noFill/>
            <a:ln w="9525">
              <a:noFill/>
              <a:miter lim="800000"/>
              <a:headEnd/>
              <a:tailEnd/>
            </a:ln>
          </p:spPr>
        </p:pic>
        <p:pic>
          <p:nvPicPr>
            <p:cNvPr id="151572" name="Picture 20" descr="fire"/>
            <p:cNvPicPr>
              <a:picLocks noChangeAspect="1" noChangeArrowheads="1" noCrop="1"/>
            </p:cNvPicPr>
            <p:nvPr/>
          </p:nvPicPr>
          <p:blipFill>
            <a:blip r:embed="rId4" cstate="print"/>
            <a:srcRect/>
            <a:stretch>
              <a:fillRect/>
            </a:stretch>
          </p:blipFill>
          <p:spPr bwMode="auto">
            <a:xfrm rot="-5400000" flipH="1" flipV="1">
              <a:off x="-180" y="1566"/>
              <a:ext cx="600" cy="240"/>
            </a:xfrm>
            <a:prstGeom prst="rect">
              <a:avLst/>
            </a:prstGeom>
            <a:noFill/>
            <a:ln w="9525">
              <a:noFill/>
              <a:miter lim="800000"/>
              <a:headEnd/>
              <a:tailEnd/>
            </a:ln>
          </p:spPr>
        </p:pic>
        <p:pic>
          <p:nvPicPr>
            <p:cNvPr id="151573" name="Picture 21" descr="fire"/>
            <p:cNvPicPr>
              <a:picLocks noChangeAspect="1" noChangeArrowheads="1" noCrop="1"/>
            </p:cNvPicPr>
            <p:nvPr/>
          </p:nvPicPr>
          <p:blipFill>
            <a:blip r:embed="rId4" cstate="print"/>
            <a:srcRect/>
            <a:stretch>
              <a:fillRect/>
            </a:stretch>
          </p:blipFill>
          <p:spPr bwMode="auto">
            <a:xfrm rot="-5400000" flipH="1" flipV="1">
              <a:off x="-180" y="2646"/>
              <a:ext cx="600" cy="240"/>
            </a:xfrm>
            <a:prstGeom prst="rect">
              <a:avLst/>
            </a:prstGeom>
            <a:noFill/>
            <a:ln w="9525">
              <a:noFill/>
              <a:miter lim="800000"/>
              <a:headEnd/>
              <a:tailEnd/>
            </a:ln>
          </p:spPr>
        </p:pic>
        <p:pic>
          <p:nvPicPr>
            <p:cNvPr id="151574" name="Picture 22" descr="fire"/>
            <p:cNvPicPr>
              <a:picLocks noChangeAspect="1" noChangeArrowheads="1" noCrop="1"/>
            </p:cNvPicPr>
            <p:nvPr/>
          </p:nvPicPr>
          <p:blipFill>
            <a:blip r:embed="rId4" cstate="print"/>
            <a:srcRect/>
            <a:stretch>
              <a:fillRect/>
            </a:stretch>
          </p:blipFill>
          <p:spPr bwMode="auto">
            <a:xfrm rot="-5400000" flipH="1" flipV="1">
              <a:off x="-180" y="3822"/>
              <a:ext cx="600" cy="240"/>
            </a:xfrm>
            <a:prstGeom prst="rect">
              <a:avLst/>
            </a:prstGeom>
            <a:noFill/>
            <a:ln w="9525">
              <a:noFill/>
              <a:miter lim="800000"/>
              <a:headEnd/>
              <a:tailEnd/>
            </a:ln>
          </p:spPr>
        </p:pic>
        <p:pic>
          <p:nvPicPr>
            <p:cNvPr id="151575" name="Picture 23" descr="fire"/>
            <p:cNvPicPr>
              <a:picLocks noChangeAspect="1" noChangeArrowheads="1" noCrop="1"/>
            </p:cNvPicPr>
            <p:nvPr/>
          </p:nvPicPr>
          <p:blipFill>
            <a:blip r:embed="rId4" cstate="print"/>
            <a:srcRect/>
            <a:stretch>
              <a:fillRect/>
            </a:stretch>
          </p:blipFill>
          <p:spPr bwMode="auto">
            <a:xfrm rot="-5400000" flipH="1" flipV="1">
              <a:off x="-180" y="414"/>
              <a:ext cx="600" cy="240"/>
            </a:xfrm>
            <a:prstGeom prst="rect">
              <a:avLst/>
            </a:prstGeom>
            <a:noFill/>
            <a:ln w="9525">
              <a:noFill/>
              <a:miter lim="800000"/>
              <a:headEnd/>
              <a:tailEnd/>
            </a:ln>
          </p:spPr>
        </p:pic>
        <p:pic>
          <p:nvPicPr>
            <p:cNvPr id="151576" name="Picture 24" descr="fire"/>
            <p:cNvPicPr>
              <a:picLocks noChangeAspect="1" noChangeArrowheads="1" noCrop="1"/>
            </p:cNvPicPr>
            <p:nvPr/>
          </p:nvPicPr>
          <p:blipFill>
            <a:blip r:embed="rId4" cstate="print"/>
            <a:srcRect/>
            <a:stretch>
              <a:fillRect/>
            </a:stretch>
          </p:blipFill>
          <p:spPr bwMode="auto">
            <a:xfrm>
              <a:off x="2700" y="4086"/>
              <a:ext cx="600" cy="240"/>
            </a:xfrm>
            <a:prstGeom prst="rect">
              <a:avLst/>
            </a:prstGeom>
            <a:noFill/>
            <a:ln w="9525">
              <a:noFill/>
              <a:miter lim="800000"/>
              <a:headEnd/>
              <a:tailEnd/>
            </a:ln>
          </p:spPr>
        </p:pic>
        <p:pic>
          <p:nvPicPr>
            <p:cNvPr id="151577" name="Picture 25" descr="fire"/>
            <p:cNvPicPr>
              <a:picLocks noChangeAspect="1" noChangeArrowheads="1" noCrop="1"/>
            </p:cNvPicPr>
            <p:nvPr/>
          </p:nvPicPr>
          <p:blipFill>
            <a:blip r:embed="rId4" cstate="print"/>
            <a:srcRect/>
            <a:stretch>
              <a:fillRect/>
            </a:stretch>
          </p:blipFill>
          <p:spPr bwMode="auto">
            <a:xfrm>
              <a:off x="2106" y="4086"/>
              <a:ext cx="600" cy="240"/>
            </a:xfrm>
            <a:prstGeom prst="rect">
              <a:avLst/>
            </a:prstGeom>
            <a:noFill/>
            <a:ln w="9525">
              <a:noFill/>
              <a:miter lim="800000"/>
              <a:headEnd/>
              <a:tailEnd/>
            </a:ln>
          </p:spPr>
        </p:pic>
        <p:pic>
          <p:nvPicPr>
            <p:cNvPr id="151578" name="Picture 26" descr="fire"/>
            <p:cNvPicPr>
              <a:picLocks noChangeAspect="1" noChangeArrowheads="1" noCrop="1"/>
            </p:cNvPicPr>
            <p:nvPr/>
          </p:nvPicPr>
          <p:blipFill>
            <a:blip r:embed="rId4" cstate="print"/>
            <a:srcRect/>
            <a:stretch>
              <a:fillRect/>
            </a:stretch>
          </p:blipFill>
          <p:spPr bwMode="auto">
            <a:xfrm>
              <a:off x="1530" y="4086"/>
              <a:ext cx="600" cy="240"/>
            </a:xfrm>
            <a:prstGeom prst="rect">
              <a:avLst/>
            </a:prstGeom>
            <a:noFill/>
            <a:ln w="9525">
              <a:noFill/>
              <a:miter lim="800000"/>
              <a:headEnd/>
              <a:tailEnd/>
            </a:ln>
          </p:spPr>
        </p:pic>
        <p:pic>
          <p:nvPicPr>
            <p:cNvPr id="151579" name="Picture 27" descr="fire"/>
            <p:cNvPicPr>
              <a:picLocks noChangeAspect="1" noChangeArrowheads="1" noCrop="1"/>
            </p:cNvPicPr>
            <p:nvPr/>
          </p:nvPicPr>
          <p:blipFill>
            <a:blip r:embed="rId4" cstate="print"/>
            <a:srcRect/>
            <a:stretch>
              <a:fillRect/>
            </a:stretch>
          </p:blipFill>
          <p:spPr bwMode="auto">
            <a:xfrm>
              <a:off x="936" y="4086"/>
              <a:ext cx="600" cy="240"/>
            </a:xfrm>
            <a:prstGeom prst="rect">
              <a:avLst/>
            </a:prstGeom>
            <a:noFill/>
            <a:ln w="9525">
              <a:noFill/>
              <a:miter lim="800000"/>
              <a:headEnd/>
              <a:tailEnd/>
            </a:ln>
          </p:spPr>
        </p:pic>
        <p:pic>
          <p:nvPicPr>
            <p:cNvPr id="151580" name="Picture 28" descr="fire"/>
            <p:cNvPicPr>
              <a:picLocks noChangeAspect="1" noChangeArrowheads="1" noCrop="1"/>
            </p:cNvPicPr>
            <p:nvPr/>
          </p:nvPicPr>
          <p:blipFill>
            <a:blip r:embed="rId4" cstate="print"/>
            <a:srcRect/>
            <a:stretch>
              <a:fillRect/>
            </a:stretch>
          </p:blipFill>
          <p:spPr bwMode="auto">
            <a:xfrm rot="-5400000">
              <a:off x="5340" y="1860"/>
              <a:ext cx="600" cy="240"/>
            </a:xfrm>
            <a:prstGeom prst="rect">
              <a:avLst/>
            </a:prstGeom>
            <a:noFill/>
            <a:ln w="9525">
              <a:noFill/>
              <a:miter lim="800000"/>
              <a:headEnd/>
              <a:tailEnd/>
            </a:ln>
          </p:spPr>
        </p:pic>
        <p:pic>
          <p:nvPicPr>
            <p:cNvPr id="151581" name="Picture 29" descr="fire"/>
            <p:cNvPicPr>
              <a:picLocks noChangeAspect="1" noChangeArrowheads="1" noCrop="1"/>
            </p:cNvPicPr>
            <p:nvPr/>
          </p:nvPicPr>
          <p:blipFill>
            <a:blip r:embed="rId4" cstate="print"/>
            <a:srcRect/>
            <a:stretch>
              <a:fillRect/>
            </a:stretch>
          </p:blipFill>
          <p:spPr bwMode="auto">
            <a:xfrm rot="-5400000">
              <a:off x="5340" y="720"/>
              <a:ext cx="600" cy="240"/>
            </a:xfrm>
            <a:prstGeom prst="rect">
              <a:avLst/>
            </a:prstGeom>
            <a:noFill/>
            <a:ln w="9525">
              <a:noFill/>
              <a:miter lim="800000"/>
              <a:headEnd/>
              <a:tailEnd/>
            </a:ln>
          </p:spPr>
        </p:pic>
        <p:pic>
          <p:nvPicPr>
            <p:cNvPr id="151582" name="Picture 30" descr="fire"/>
            <p:cNvPicPr>
              <a:picLocks noChangeAspect="1" noChangeArrowheads="1" noCrop="1"/>
            </p:cNvPicPr>
            <p:nvPr/>
          </p:nvPicPr>
          <p:blipFill>
            <a:blip r:embed="rId4" cstate="print"/>
            <a:srcRect/>
            <a:stretch>
              <a:fillRect/>
            </a:stretch>
          </p:blipFill>
          <p:spPr bwMode="auto">
            <a:xfrm rot="-5400000">
              <a:off x="5340" y="3018"/>
              <a:ext cx="600" cy="240"/>
            </a:xfrm>
            <a:prstGeom prst="rect">
              <a:avLst/>
            </a:prstGeom>
            <a:noFill/>
            <a:ln w="9525">
              <a:noFill/>
              <a:miter lim="800000"/>
              <a:headEnd/>
              <a:tailEnd/>
            </a:ln>
          </p:spPr>
        </p:pic>
        <p:pic>
          <p:nvPicPr>
            <p:cNvPr id="151583" name="Picture 31" descr="fire"/>
            <p:cNvPicPr>
              <a:picLocks noChangeAspect="1" noChangeArrowheads="1" noCrop="1"/>
            </p:cNvPicPr>
            <p:nvPr/>
          </p:nvPicPr>
          <p:blipFill>
            <a:blip r:embed="rId4" cstate="print"/>
            <a:srcRect/>
            <a:stretch>
              <a:fillRect/>
            </a:stretch>
          </p:blipFill>
          <p:spPr bwMode="auto">
            <a:xfrm rot="-5400000">
              <a:off x="5340" y="3468"/>
              <a:ext cx="600" cy="240"/>
            </a:xfrm>
            <a:prstGeom prst="rect">
              <a:avLst/>
            </a:prstGeom>
            <a:noFill/>
            <a:ln w="9525">
              <a:noFill/>
              <a:miter lim="800000"/>
              <a:headEnd/>
              <a:tailEnd/>
            </a:ln>
          </p:spPr>
        </p:pic>
        <p:pic>
          <p:nvPicPr>
            <p:cNvPr id="151584" name="Picture 33" descr="fire"/>
            <p:cNvPicPr>
              <a:picLocks noChangeAspect="1" noChangeArrowheads="1" noCrop="1"/>
            </p:cNvPicPr>
            <p:nvPr/>
          </p:nvPicPr>
          <p:blipFill>
            <a:blip r:embed="rId4" cstate="print"/>
            <a:srcRect/>
            <a:stretch>
              <a:fillRect/>
            </a:stretch>
          </p:blipFill>
          <p:spPr bwMode="auto">
            <a:xfrm rot="10800000">
              <a:off x="462" y="0"/>
              <a:ext cx="600" cy="240"/>
            </a:xfrm>
            <a:prstGeom prst="rect">
              <a:avLst/>
            </a:prstGeom>
            <a:noFill/>
            <a:ln w="9525">
              <a:noFill/>
              <a:miter lim="800000"/>
              <a:headEnd/>
              <a:tailEnd/>
            </a:ln>
          </p:spPr>
        </p:pic>
        <p:pic>
          <p:nvPicPr>
            <p:cNvPr id="151585" name="Picture 34" descr="fire"/>
            <p:cNvPicPr>
              <a:picLocks noChangeAspect="1" noChangeArrowheads="1" noCrop="1"/>
            </p:cNvPicPr>
            <p:nvPr/>
          </p:nvPicPr>
          <p:blipFill>
            <a:blip r:embed="rId4" cstate="print"/>
            <a:srcRect/>
            <a:stretch>
              <a:fillRect/>
            </a:stretch>
          </p:blipFill>
          <p:spPr bwMode="auto">
            <a:xfrm rot="10800000">
              <a:off x="972" y="0"/>
              <a:ext cx="600" cy="240"/>
            </a:xfrm>
            <a:prstGeom prst="rect">
              <a:avLst/>
            </a:prstGeom>
            <a:noFill/>
            <a:ln w="9525">
              <a:noFill/>
              <a:miter lim="800000"/>
              <a:headEnd/>
              <a:tailEnd/>
            </a:ln>
          </p:spPr>
        </p:pic>
        <p:pic>
          <p:nvPicPr>
            <p:cNvPr id="151586" name="Picture 35" descr="fire"/>
            <p:cNvPicPr>
              <a:picLocks noChangeAspect="1" noChangeArrowheads="1" noCrop="1"/>
            </p:cNvPicPr>
            <p:nvPr/>
          </p:nvPicPr>
          <p:blipFill>
            <a:blip r:embed="rId4" cstate="print"/>
            <a:srcRect/>
            <a:stretch>
              <a:fillRect/>
            </a:stretch>
          </p:blipFill>
          <p:spPr bwMode="auto">
            <a:xfrm rot="10800000">
              <a:off x="1542" y="0"/>
              <a:ext cx="600" cy="240"/>
            </a:xfrm>
            <a:prstGeom prst="rect">
              <a:avLst/>
            </a:prstGeom>
            <a:noFill/>
            <a:ln w="9525">
              <a:noFill/>
              <a:miter lim="800000"/>
              <a:headEnd/>
              <a:tailEnd/>
            </a:ln>
          </p:spPr>
        </p:pic>
        <p:pic>
          <p:nvPicPr>
            <p:cNvPr id="151587" name="Picture 36" descr="fire"/>
            <p:cNvPicPr>
              <a:picLocks noChangeAspect="1" noChangeArrowheads="1" noCrop="1"/>
            </p:cNvPicPr>
            <p:nvPr/>
          </p:nvPicPr>
          <p:blipFill>
            <a:blip r:embed="rId4" cstate="print"/>
            <a:srcRect/>
            <a:stretch>
              <a:fillRect/>
            </a:stretch>
          </p:blipFill>
          <p:spPr bwMode="auto">
            <a:xfrm rot="10800000">
              <a:off x="2076" y="0"/>
              <a:ext cx="600" cy="240"/>
            </a:xfrm>
            <a:prstGeom prst="rect">
              <a:avLst/>
            </a:prstGeom>
            <a:noFill/>
            <a:ln w="9525">
              <a:noFill/>
              <a:miter lim="800000"/>
              <a:headEnd/>
              <a:tailEnd/>
            </a:ln>
          </p:spPr>
        </p:pic>
        <p:pic>
          <p:nvPicPr>
            <p:cNvPr id="151588" name="Picture 37" descr="fire"/>
            <p:cNvPicPr>
              <a:picLocks noChangeAspect="1" noChangeArrowheads="1" noCrop="1"/>
            </p:cNvPicPr>
            <p:nvPr/>
          </p:nvPicPr>
          <p:blipFill>
            <a:blip r:embed="rId4" cstate="print"/>
            <a:srcRect/>
            <a:stretch>
              <a:fillRect/>
            </a:stretch>
          </p:blipFill>
          <p:spPr bwMode="auto">
            <a:xfrm rot="10800000">
              <a:off x="2652" y="0"/>
              <a:ext cx="600" cy="240"/>
            </a:xfrm>
            <a:prstGeom prst="rect">
              <a:avLst/>
            </a:prstGeom>
            <a:noFill/>
            <a:ln w="9525">
              <a:noFill/>
              <a:miter lim="800000"/>
              <a:headEnd/>
              <a:tailEnd/>
            </a:ln>
          </p:spPr>
        </p:pic>
        <p:pic>
          <p:nvPicPr>
            <p:cNvPr id="151589" name="Picture 38" descr="fire"/>
            <p:cNvPicPr>
              <a:picLocks noChangeAspect="1" noChangeArrowheads="1" noCrop="1"/>
            </p:cNvPicPr>
            <p:nvPr/>
          </p:nvPicPr>
          <p:blipFill>
            <a:blip r:embed="rId4" cstate="print"/>
            <a:srcRect/>
            <a:stretch>
              <a:fillRect/>
            </a:stretch>
          </p:blipFill>
          <p:spPr bwMode="auto">
            <a:xfrm rot="10800000">
              <a:off x="3216" y="0"/>
              <a:ext cx="600" cy="240"/>
            </a:xfrm>
            <a:prstGeom prst="rect">
              <a:avLst/>
            </a:prstGeom>
            <a:noFill/>
            <a:ln w="9525">
              <a:noFill/>
              <a:miter lim="800000"/>
              <a:headEnd/>
              <a:tailEnd/>
            </a:ln>
          </p:spPr>
        </p:pic>
        <p:pic>
          <p:nvPicPr>
            <p:cNvPr id="151590" name="Picture 39" descr="fire"/>
            <p:cNvPicPr>
              <a:picLocks noChangeAspect="1" noChangeArrowheads="1" noCrop="1"/>
            </p:cNvPicPr>
            <p:nvPr/>
          </p:nvPicPr>
          <p:blipFill>
            <a:blip r:embed="rId4" cstate="print"/>
            <a:srcRect/>
            <a:stretch>
              <a:fillRect/>
            </a:stretch>
          </p:blipFill>
          <p:spPr bwMode="auto">
            <a:xfrm rot="10800000">
              <a:off x="3738" y="0"/>
              <a:ext cx="600" cy="240"/>
            </a:xfrm>
            <a:prstGeom prst="rect">
              <a:avLst/>
            </a:prstGeom>
            <a:noFill/>
            <a:ln w="9525">
              <a:noFill/>
              <a:miter lim="800000"/>
              <a:headEnd/>
              <a:tailEnd/>
            </a:ln>
          </p:spPr>
        </p:pic>
        <p:pic>
          <p:nvPicPr>
            <p:cNvPr id="151591" name="Picture 40" descr="fire"/>
            <p:cNvPicPr>
              <a:picLocks noChangeAspect="1" noChangeArrowheads="1" noCrop="1"/>
            </p:cNvPicPr>
            <p:nvPr/>
          </p:nvPicPr>
          <p:blipFill>
            <a:blip r:embed="rId4" cstate="print"/>
            <a:srcRect/>
            <a:stretch>
              <a:fillRect/>
            </a:stretch>
          </p:blipFill>
          <p:spPr bwMode="auto">
            <a:xfrm rot="10800000">
              <a:off x="4308" y="0"/>
              <a:ext cx="600" cy="240"/>
            </a:xfrm>
            <a:prstGeom prst="rect">
              <a:avLst/>
            </a:prstGeom>
            <a:noFill/>
            <a:ln w="9525">
              <a:noFill/>
              <a:miter lim="800000"/>
              <a:headEnd/>
              <a:tailEnd/>
            </a:ln>
          </p:spPr>
        </p:pic>
        <p:pic>
          <p:nvPicPr>
            <p:cNvPr id="151592" name="Picture 41" descr="fire"/>
            <p:cNvPicPr>
              <a:picLocks noChangeAspect="1" noChangeArrowheads="1" noCrop="1"/>
            </p:cNvPicPr>
            <p:nvPr/>
          </p:nvPicPr>
          <p:blipFill>
            <a:blip r:embed="rId4" cstate="print"/>
            <a:srcRect/>
            <a:stretch>
              <a:fillRect/>
            </a:stretch>
          </p:blipFill>
          <p:spPr bwMode="auto">
            <a:xfrm rot="10800000">
              <a:off x="4902" y="0"/>
              <a:ext cx="600" cy="240"/>
            </a:xfrm>
            <a:prstGeom prst="rect">
              <a:avLst/>
            </a:prstGeom>
            <a:noFill/>
            <a:ln w="9525">
              <a:noFill/>
              <a:miter lim="800000"/>
              <a:headEnd/>
              <a:tailEnd/>
            </a:ln>
          </p:spPr>
        </p:pic>
        <p:pic>
          <p:nvPicPr>
            <p:cNvPr id="151593" name="Picture 42" descr="fire"/>
            <p:cNvPicPr>
              <a:picLocks noChangeAspect="1" noChangeArrowheads="1" noCrop="1"/>
            </p:cNvPicPr>
            <p:nvPr/>
          </p:nvPicPr>
          <p:blipFill>
            <a:blip r:embed="rId4" cstate="print"/>
            <a:srcRect/>
            <a:stretch>
              <a:fillRect/>
            </a:stretch>
          </p:blipFill>
          <p:spPr bwMode="auto">
            <a:xfrm rot="10800000">
              <a:off x="5160" y="0"/>
              <a:ext cx="600" cy="240"/>
            </a:xfrm>
            <a:prstGeom prst="rect">
              <a:avLst/>
            </a:prstGeom>
            <a:noFill/>
            <a:ln w="9525">
              <a:noFill/>
              <a:miter lim="800000"/>
              <a:headEnd/>
              <a:tailEnd/>
            </a:ln>
          </p:spPr>
        </p:pic>
        <p:pic>
          <p:nvPicPr>
            <p:cNvPr id="151594" name="Picture 43" descr="fire"/>
            <p:cNvPicPr>
              <a:picLocks noChangeAspect="1" noChangeArrowheads="1" noCrop="1"/>
            </p:cNvPicPr>
            <p:nvPr/>
          </p:nvPicPr>
          <p:blipFill>
            <a:blip r:embed="rId4" cstate="print"/>
            <a:srcRect/>
            <a:stretch>
              <a:fillRect/>
            </a:stretch>
          </p:blipFill>
          <p:spPr bwMode="auto">
            <a:xfrm>
              <a:off x="372" y="4086"/>
              <a:ext cx="600" cy="240"/>
            </a:xfrm>
            <a:prstGeom prst="rect">
              <a:avLst/>
            </a:prstGeom>
            <a:noFill/>
            <a:ln w="9525">
              <a:noFill/>
              <a:miter lim="800000"/>
              <a:headEnd/>
              <a:tailEnd/>
            </a:ln>
          </p:spPr>
        </p:pic>
        <p:pic>
          <p:nvPicPr>
            <p:cNvPr id="151595" name="Picture 44" descr="fire"/>
            <p:cNvPicPr>
              <a:picLocks noChangeAspect="1" noChangeArrowheads="1" noCrop="1"/>
            </p:cNvPicPr>
            <p:nvPr/>
          </p:nvPicPr>
          <p:blipFill>
            <a:blip r:embed="rId4" cstate="print"/>
            <a:srcRect/>
            <a:stretch>
              <a:fillRect/>
            </a:stretch>
          </p:blipFill>
          <p:spPr bwMode="auto">
            <a:xfrm>
              <a:off x="0" y="4086"/>
              <a:ext cx="600" cy="240"/>
            </a:xfrm>
            <a:prstGeom prst="rect">
              <a:avLst/>
            </a:prstGeom>
            <a:noFill/>
            <a:ln w="9525">
              <a:noFill/>
              <a:miter lim="800000"/>
              <a:headEnd/>
              <a:tailEnd/>
            </a:ln>
          </p:spPr>
        </p:pic>
      </p:grpSp>
      <p:sp>
        <p:nvSpPr>
          <p:cNvPr id="151559" name="AutoShape 6">
            <a:hlinkClick r:id="rId5" action="ppaction://hlinksldjump" highlightClick="1"/>
          </p:cNvPr>
          <p:cNvSpPr>
            <a:spLocks noChangeArrowheads="1"/>
          </p:cNvSpPr>
          <p:nvPr/>
        </p:nvSpPr>
        <p:spPr bwMode="auto">
          <a:xfrm>
            <a:off x="0" y="6281738"/>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8867">
                                            <p:txEl>
                                              <p:pRg st="0" end="0"/>
                                            </p:txEl>
                                          </p:spTgt>
                                        </p:tgtEl>
                                        <p:attrNameLst>
                                          <p:attrName>style.visibility</p:attrName>
                                        </p:attrNameLst>
                                      </p:cBhvr>
                                      <p:to>
                                        <p:strVal val="visible"/>
                                      </p:to>
                                    </p:set>
                                    <p:animEffect transition="in" filter="dissolve">
                                      <p:cBhvr>
                                        <p:cTn id="12" dur="1000"/>
                                        <p:tgtEl>
                                          <p:spTgt spid="5488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48867">
                                            <p:txEl>
                                              <p:pRg st="1" end="1"/>
                                            </p:txEl>
                                          </p:spTgt>
                                        </p:tgtEl>
                                        <p:attrNameLst>
                                          <p:attrName>style.visibility</p:attrName>
                                        </p:attrNameLst>
                                      </p:cBhvr>
                                      <p:to>
                                        <p:strVal val="visible"/>
                                      </p:to>
                                    </p:set>
                                    <p:animEffect transition="in" filter="dissolve">
                                      <p:cBhvr>
                                        <p:cTn id="17" dur="1000"/>
                                        <p:tgtEl>
                                          <p:spTgt spid="548867">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48867">
                                            <p:txEl>
                                              <p:pRg st="2" end="2"/>
                                            </p:txEl>
                                          </p:spTgt>
                                        </p:tgtEl>
                                        <p:attrNameLst>
                                          <p:attrName>style.visibility</p:attrName>
                                        </p:attrNameLst>
                                      </p:cBhvr>
                                      <p:to>
                                        <p:strVal val="visible"/>
                                      </p:to>
                                    </p:set>
                                    <p:animEffect transition="in" filter="dissolve">
                                      <p:cBhvr>
                                        <p:cTn id="20" dur="1000"/>
                                        <p:tgtEl>
                                          <p:spTgt spid="548867">
                                            <p:txEl>
                                              <p:pRg st="2" end="2"/>
                                            </p:txEl>
                                          </p:spTgt>
                                        </p:tgtEl>
                                      </p:cBhvr>
                                    </p:animEffect>
                                  </p:childTnLst>
                                </p:cTn>
                              </p:par>
                            </p:childTnLst>
                          </p:cTn>
                        </p:par>
                        <p:par>
                          <p:cTn id="21" fill="hold">
                            <p:stCondLst>
                              <p:cond delay="1000"/>
                            </p:stCondLst>
                            <p:childTnLst>
                              <p:par>
                                <p:cTn id="22" presetID="9" presetClass="entr" presetSubtype="0" fill="hold" nodeType="afterEffect">
                                  <p:stCondLst>
                                    <p:cond delay="4000"/>
                                  </p:stCondLst>
                                  <p:childTnLst>
                                    <p:set>
                                      <p:cBhvr>
                                        <p:cTn id="23" dur="1" fill="hold">
                                          <p:stCondLst>
                                            <p:cond delay="0"/>
                                          </p:stCondLst>
                                        </p:cTn>
                                        <p:tgtEl>
                                          <p:spTgt spid="548868"/>
                                        </p:tgtEl>
                                        <p:attrNameLst>
                                          <p:attrName>style.visibility</p:attrName>
                                        </p:attrNameLst>
                                      </p:cBhvr>
                                      <p:to>
                                        <p:strVal val="visible"/>
                                      </p:to>
                                    </p:set>
                                    <p:animEffect transition="in" filter="dissolve">
                                      <p:cBhvr>
                                        <p:cTn id="24" dur="1000"/>
                                        <p:tgtEl>
                                          <p:spTgt spid="54886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48867">
                                            <p:txEl>
                                              <p:pRg st="3" end="3"/>
                                            </p:txEl>
                                          </p:spTgt>
                                        </p:tgtEl>
                                        <p:attrNameLst>
                                          <p:attrName>style.visibility</p:attrName>
                                        </p:attrNameLst>
                                      </p:cBhvr>
                                      <p:to>
                                        <p:strVal val="visible"/>
                                      </p:to>
                                    </p:set>
                                    <p:animEffect transition="in" filter="dissolve">
                                      <p:cBhvr>
                                        <p:cTn id="29" dur="1000"/>
                                        <p:tgtEl>
                                          <p:spTgt spid="54886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48867">
                                            <p:txEl>
                                              <p:pRg st="4" end="4"/>
                                            </p:txEl>
                                          </p:spTgt>
                                        </p:tgtEl>
                                        <p:attrNameLst>
                                          <p:attrName>style.visibility</p:attrName>
                                        </p:attrNameLst>
                                      </p:cBhvr>
                                      <p:to>
                                        <p:strVal val="visible"/>
                                      </p:to>
                                    </p:set>
                                    <p:animEffect transition="in" filter="dissolve">
                                      <p:cBhvr>
                                        <p:cTn id="34" dur="1000"/>
                                        <p:tgtEl>
                                          <p:spTgt spid="548867">
                                            <p:txEl>
                                              <p:pRg st="4" end="4"/>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548867">
                                            <p:txEl>
                                              <p:pRg st="5" end="5"/>
                                            </p:txEl>
                                          </p:spTgt>
                                        </p:tgtEl>
                                        <p:attrNameLst>
                                          <p:attrName>style.visibility</p:attrName>
                                        </p:attrNameLst>
                                      </p:cBhvr>
                                      <p:to>
                                        <p:strVal val="visible"/>
                                      </p:to>
                                    </p:set>
                                    <p:animEffect transition="in" filter="dissolve">
                                      <p:cBhvr>
                                        <p:cTn id="37" dur="1000"/>
                                        <p:tgtEl>
                                          <p:spTgt spid="548867">
                                            <p:txEl>
                                              <p:pRg st="5" end="5"/>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548867">
                                            <p:txEl>
                                              <p:pRg st="6" end="6"/>
                                            </p:txEl>
                                          </p:spTgt>
                                        </p:tgtEl>
                                        <p:attrNameLst>
                                          <p:attrName>style.visibility</p:attrName>
                                        </p:attrNameLst>
                                      </p:cBhvr>
                                      <p:to>
                                        <p:strVal val="visible"/>
                                      </p:to>
                                    </p:set>
                                    <p:animEffect transition="in" filter="dissolve">
                                      <p:cBhvr>
                                        <p:cTn id="40" dur="1000"/>
                                        <p:tgtEl>
                                          <p:spTgt spid="548867">
                                            <p:txEl>
                                              <p:pRg st="6" end="6"/>
                                            </p:txEl>
                                          </p:spTgt>
                                        </p:tgtEl>
                                      </p:cBhvr>
                                    </p:animEffect>
                                  </p:childTnLst>
                                </p:cTn>
                              </p:par>
                            </p:childTnLst>
                          </p:cTn>
                        </p:par>
                        <p:par>
                          <p:cTn id="41" fill="hold">
                            <p:stCondLst>
                              <p:cond delay="1000"/>
                            </p:stCondLst>
                            <p:childTnLst>
                              <p:par>
                                <p:cTn id="42" presetID="9" presetClass="entr" presetSubtype="0" fill="hold" grpId="0" nodeType="afterEffect">
                                  <p:stCondLst>
                                    <p:cond delay="10000"/>
                                  </p:stCondLst>
                                  <p:childTnLst>
                                    <p:set>
                                      <p:cBhvr>
                                        <p:cTn id="43" dur="1" fill="hold">
                                          <p:stCondLst>
                                            <p:cond delay="0"/>
                                          </p:stCondLst>
                                        </p:cTn>
                                        <p:tgtEl>
                                          <p:spTgt spid="548869"/>
                                        </p:tgtEl>
                                        <p:attrNameLst>
                                          <p:attrName>style.visibility</p:attrName>
                                        </p:attrNameLst>
                                      </p:cBhvr>
                                      <p:to>
                                        <p:strVal val="visible"/>
                                      </p:to>
                                    </p:set>
                                    <p:animEffect transition="in" filter="dissolve">
                                      <p:cBhvr>
                                        <p:cTn id="44" dur="2000"/>
                                        <p:tgtEl>
                                          <p:spTgt spid="548869"/>
                                        </p:tgtEl>
                                      </p:cBhvr>
                                    </p:animEffect>
                                  </p:childTnLst>
                                </p:cTn>
                              </p:par>
                              <p:par>
                                <p:cTn id="45" presetID="10" presetClass="exit" presetSubtype="0" fill="hold" nodeType="withEffect">
                                  <p:stCondLst>
                                    <p:cond delay="10000"/>
                                  </p:stCondLst>
                                  <p:childTnLst>
                                    <p:animEffect transition="out" filter="fade">
                                      <p:cBhvr>
                                        <p:cTn id="46" dur="5000"/>
                                        <p:tgtEl>
                                          <p:spTgt spid="2"/>
                                        </p:tgtEl>
                                      </p:cBhvr>
                                    </p:animEffect>
                                    <p:set>
                                      <p:cBhvr>
                                        <p:cTn id="47"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sg%20campfire"/>
          <p:cNvPicPr>
            <a:picLocks noChangeAspect="1" noChangeArrowheads="1"/>
          </p:cNvPicPr>
          <p:nvPr/>
        </p:nvPicPr>
        <p:blipFill>
          <a:blip r:embed="rId4" cstate="print"/>
          <a:srcRect/>
          <a:stretch>
            <a:fillRect/>
          </a:stretch>
        </p:blipFill>
        <p:spPr bwMode="auto">
          <a:xfrm>
            <a:off x="1514475" y="3505200"/>
            <a:ext cx="1533525" cy="1666875"/>
          </a:xfrm>
          <a:prstGeom prst="rect">
            <a:avLst/>
          </a:prstGeom>
          <a:noFill/>
          <a:ln w="9525">
            <a:noFill/>
            <a:miter lim="800000"/>
            <a:headEnd/>
            <a:tailEnd/>
          </a:ln>
        </p:spPr>
      </p:pic>
      <p:sp>
        <p:nvSpPr>
          <p:cNvPr id="43011" name="Rectangle 3"/>
          <p:cNvSpPr>
            <a:spLocks noGrp="1" noChangeArrowheads="1"/>
          </p:cNvSpPr>
          <p:nvPr>
            <p:ph type="title"/>
          </p:nvPr>
        </p:nvSpPr>
        <p:spPr/>
        <p:txBody>
          <a:bodyPr/>
          <a:lstStyle/>
          <a:p>
            <a:pPr eaLnBrk="1" hangingPunct="1"/>
            <a:r>
              <a:rPr lang="en-US" smtClean="0"/>
              <a:t>A Lost Child Keeping Warm</a:t>
            </a:r>
          </a:p>
        </p:txBody>
      </p:sp>
      <p:sp>
        <p:nvSpPr>
          <p:cNvPr id="43012" name="Rectangle 4"/>
          <p:cNvSpPr>
            <a:spLocks noChangeArrowheads="1"/>
          </p:cNvSpPr>
          <p:nvPr/>
        </p:nvSpPr>
        <p:spPr bwMode="auto">
          <a:xfrm>
            <a:off x="838200" y="1660525"/>
            <a:ext cx="7162800" cy="2225675"/>
          </a:xfrm>
          <a:prstGeom prst="rect">
            <a:avLst/>
          </a:prstGeom>
          <a:noFill/>
          <a:ln w="9525">
            <a:noFill/>
            <a:miter lim="800000"/>
            <a:headEnd/>
            <a:tailEnd/>
          </a:ln>
        </p:spPr>
        <p:txBody>
          <a:bodyPr>
            <a:spAutoFit/>
          </a:bodyPr>
          <a:lstStyle/>
          <a:p>
            <a:r>
              <a:rPr lang="en-US" sz="2000"/>
              <a:t>     Once upon a time a small child became lost.  Because the weather was cold, he decided to gather material for a </a:t>
            </a:r>
            <a:r>
              <a:rPr lang="en-US" sz="2000">
                <a:solidFill>
                  <a:srgbClr val="FF6600"/>
                </a:solidFill>
              </a:rPr>
              <a:t>fire</a:t>
            </a:r>
            <a:r>
              <a:rPr lang="en-US" sz="2000"/>
              <a:t>.    As he brought objects back to his campfire, he discovered that some of them burned and some of them didn’t burn. </a:t>
            </a:r>
          </a:p>
          <a:p>
            <a:r>
              <a:rPr lang="en-US" sz="2000"/>
              <a:t>To avoid collecting useless substances, the child began </a:t>
            </a:r>
          </a:p>
          <a:p>
            <a:r>
              <a:rPr lang="en-US" sz="2000"/>
              <a:t>to keep track of those objects that burned and those that </a:t>
            </a:r>
          </a:p>
          <a:p>
            <a:r>
              <a:rPr lang="en-US" sz="2000"/>
              <a:t>did not.</a:t>
            </a:r>
          </a:p>
        </p:txBody>
      </p:sp>
      <p:sp>
        <p:nvSpPr>
          <p:cNvPr id="812037" name="Rectangle 5"/>
          <p:cNvSpPr>
            <a:spLocks noChangeArrowheads="1"/>
          </p:cNvSpPr>
          <p:nvPr/>
        </p:nvSpPr>
        <p:spPr bwMode="auto">
          <a:xfrm>
            <a:off x="685800" y="4845050"/>
            <a:ext cx="7696200" cy="2012950"/>
          </a:xfrm>
          <a:prstGeom prst="rect">
            <a:avLst/>
          </a:prstGeom>
          <a:noFill/>
          <a:ln w="9525">
            <a:noFill/>
            <a:miter lim="800000"/>
            <a:headEnd/>
            <a:tailEnd/>
          </a:ln>
        </p:spPr>
        <p:txBody>
          <a:bodyPr>
            <a:spAutoFit/>
          </a:bodyPr>
          <a:lstStyle/>
          <a:p>
            <a:r>
              <a:rPr lang="en-US" sz="2000"/>
              <a:t>This procedure if one of the elementary logical thought processes by which information is systematized. </a:t>
            </a:r>
          </a:p>
          <a:p>
            <a:endParaRPr lang="en-US" sz="2000"/>
          </a:p>
          <a:p>
            <a:r>
              <a:rPr lang="en-US" sz="2000"/>
              <a:t>It is called </a:t>
            </a:r>
            <a:r>
              <a:rPr lang="en-US" sz="2000" b="1"/>
              <a:t>inductive reasoning</a:t>
            </a:r>
            <a:r>
              <a:rPr lang="en-US" sz="2000"/>
              <a:t> (</a:t>
            </a:r>
            <a:r>
              <a:rPr lang="en-US" sz="2000" i="1"/>
              <a:t>a general rule is framed on the basis of a collection of individual observations</a:t>
            </a:r>
            <a:r>
              <a:rPr lang="en-US" sz="2000"/>
              <a:t> (or facts)).</a:t>
            </a:r>
          </a:p>
          <a:p>
            <a:pPr>
              <a:lnSpc>
                <a:spcPct val="80000"/>
              </a:lnSpc>
              <a:spcBef>
                <a:spcPct val="50000"/>
              </a:spcBef>
            </a:pPr>
            <a:endParaRPr lang="en-US" sz="2000"/>
          </a:p>
        </p:txBody>
      </p:sp>
      <p:sp>
        <p:nvSpPr>
          <p:cNvPr id="812038" name="Text Box 6"/>
          <p:cNvSpPr txBox="1">
            <a:spLocks noChangeArrowheads="1"/>
          </p:cNvSpPr>
          <p:nvPr/>
        </p:nvSpPr>
        <p:spPr bwMode="auto">
          <a:xfrm>
            <a:off x="2992438" y="3900488"/>
            <a:ext cx="5313362" cy="976312"/>
          </a:xfrm>
          <a:prstGeom prst="rect">
            <a:avLst/>
          </a:prstGeom>
          <a:noFill/>
          <a:ln w="9525">
            <a:noFill/>
            <a:miter lim="800000"/>
            <a:headEnd/>
            <a:tailEnd/>
          </a:ln>
        </p:spPr>
        <p:txBody>
          <a:bodyPr wrap="none">
            <a:spAutoFit/>
          </a:bodyPr>
          <a:lstStyle/>
          <a:p>
            <a:r>
              <a:rPr lang="en-US" sz="2000"/>
              <a:t>He proposed a possible “generalization.” </a:t>
            </a:r>
          </a:p>
          <a:p>
            <a:r>
              <a:rPr lang="en-US" sz="2000"/>
              <a:t>	</a:t>
            </a:r>
            <a:r>
              <a:rPr lang="en-US" sz="2000">
                <a:solidFill>
                  <a:srgbClr val="FF0000"/>
                </a:solidFill>
              </a:rPr>
              <a:t>Perhaps: “</a:t>
            </a:r>
            <a:r>
              <a:rPr lang="en-US" sz="2000" b="1" i="1">
                <a:solidFill>
                  <a:srgbClr val="FF0000"/>
                </a:solidFill>
              </a:rPr>
              <a:t>Cylindrical objects burn</a:t>
            </a:r>
            <a:r>
              <a:rPr lang="en-US" sz="2000">
                <a:solidFill>
                  <a:srgbClr val="FF0000"/>
                </a:solidFill>
              </a:rPr>
              <a:t>.”</a:t>
            </a:r>
          </a:p>
          <a:p>
            <a:endParaRPr lang="en-US" sz="1800"/>
          </a:p>
        </p:txBody>
      </p:sp>
      <p:pic>
        <p:nvPicPr>
          <p:cNvPr id="43015" name="Picture 7" descr="campfireonwhite"/>
          <p:cNvPicPr>
            <a:picLocks noChangeAspect="1" noChangeArrowheads="1"/>
          </p:cNvPicPr>
          <p:nvPr/>
        </p:nvPicPr>
        <p:blipFill>
          <a:blip r:embed="rId5" cstate="print"/>
          <a:srcRect/>
          <a:stretch>
            <a:fillRect/>
          </a:stretch>
        </p:blipFill>
        <p:spPr bwMode="auto">
          <a:xfrm>
            <a:off x="7391400" y="1828800"/>
            <a:ext cx="885825" cy="1533525"/>
          </a:xfrm>
          <a:prstGeom prst="rect">
            <a:avLst/>
          </a:prstGeom>
          <a:noFill/>
          <a:ln w="9525">
            <a:noFill/>
            <a:miter lim="800000"/>
            <a:headEnd/>
            <a:tailEnd/>
          </a:ln>
        </p:spPr>
      </p:pic>
      <p:sp>
        <p:nvSpPr>
          <p:cNvPr id="43016" name="Rectangle 8"/>
          <p:cNvSpPr>
            <a:spLocks noChangeArrowheads="1"/>
          </p:cNvSpPr>
          <p:nvPr/>
        </p:nvSpPr>
        <p:spPr bwMode="auto">
          <a:xfrm>
            <a:off x="76200" y="6567488"/>
            <a:ext cx="2308225" cy="214312"/>
          </a:xfrm>
          <a:prstGeom prst="rect">
            <a:avLst/>
          </a:prstGeom>
          <a:noFill/>
          <a:ln w="9525">
            <a:noFill/>
            <a:miter lim="800000"/>
            <a:headEnd/>
            <a:tailEnd/>
          </a:ln>
        </p:spPr>
        <p:txBody>
          <a:bodyPr wrap="none">
            <a:spAutoFit/>
          </a:bodyPr>
          <a:lstStyle/>
          <a:p>
            <a:r>
              <a:rPr lang="en-US" sz="800"/>
              <a:t>Jaffe, </a:t>
            </a:r>
            <a:r>
              <a:rPr lang="en-US" sz="800" u="sng"/>
              <a:t>New World of Chemistry</a:t>
            </a:r>
            <a:r>
              <a:rPr lang="en-US" sz="800"/>
              <a:t>, 1955, page 3-4</a:t>
            </a:r>
          </a:p>
        </p:txBody>
      </p:sp>
      <p:pic>
        <p:nvPicPr>
          <p:cNvPr id="812041" name="Picture 9">
            <a:hlinkClick r:id="" action="ppaction://media"/>
          </p:cNvPr>
          <p:cNvPicPr>
            <a:picLocks noRot="1" noChangeAspect="1" noChangeArrowheads="1"/>
          </p:cNvPicPr>
          <p:nvPr>
            <a:wavAudioFile r:embed="rId1" name="MSj00750620000[1].wav"/>
          </p:nvPr>
        </p:nvPicPr>
        <p:blipFill>
          <a:blip r:embed="rId6" cstate="print"/>
          <a:srcRect/>
          <a:stretch>
            <a:fillRect/>
          </a:stretch>
        </p:blipFill>
        <p:spPr bwMode="auto">
          <a:xfrm>
            <a:off x="0" y="6172200"/>
            <a:ext cx="304800" cy="304800"/>
          </a:xfrm>
          <a:prstGeom prst="rect">
            <a:avLst/>
          </a:prstGeom>
          <a:noFill/>
          <a:ln w="9525">
            <a:noFill/>
            <a:miter lim="800000"/>
            <a:headEnd/>
            <a:tailEnd/>
          </a:ln>
        </p:spPr>
      </p:pic>
      <p:sp>
        <p:nvSpPr>
          <p:cNvPr id="43018" name="AutoShape 11">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3019" name="Picture 13" descr="fire"/>
          <p:cNvPicPr>
            <a:picLocks noChangeAspect="1" noChangeArrowheads="1" noCrop="1"/>
          </p:cNvPicPr>
          <p:nvPr/>
        </p:nvPicPr>
        <p:blipFill>
          <a:blip r:embed="rId8" cstate="print"/>
          <a:srcRect/>
          <a:stretch>
            <a:fillRect/>
          </a:stretch>
        </p:blipFill>
        <p:spPr bwMode="auto">
          <a:xfrm>
            <a:off x="2360613" y="3829050"/>
            <a:ext cx="457200" cy="74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500"/>
                                  </p:stCondLst>
                                  <p:childTnLst>
                                    <p:cmd type="call" cmd="playFrom(0.0)">
                                      <p:cBhvr>
                                        <p:cTn id="6" dur="14334" fill="hold"/>
                                        <p:tgtEl>
                                          <p:spTgt spid="812041"/>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12038"/>
                                        </p:tgtEl>
                                        <p:attrNameLst>
                                          <p:attrName>style.visibility</p:attrName>
                                        </p:attrNameLst>
                                      </p:cBhvr>
                                      <p:to>
                                        <p:strVal val="visible"/>
                                      </p:to>
                                    </p:set>
                                    <p:animEffect transition="in" filter="fade">
                                      <p:cBhvr>
                                        <p:cTn id="11" dur="1000"/>
                                        <p:tgtEl>
                                          <p:spTgt spid="812038"/>
                                        </p:tgtEl>
                                      </p:cBhvr>
                                    </p:animEffect>
                                    <p:anim calcmode="lin" valueType="num">
                                      <p:cBhvr>
                                        <p:cTn id="12" dur="1000" fill="hold"/>
                                        <p:tgtEl>
                                          <p:spTgt spid="812038"/>
                                        </p:tgtEl>
                                        <p:attrNameLst>
                                          <p:attrName>ppt_x</p:attrName>
                                        </p:attrNameLst>
                                      </p:cBhvr>
                                      <p:tavLst>
                                        <p:tav tm="0">
                                          <p:val>
                                            <p:strVal val="#ppt_x"/>
                                          </p:val>
                                        </p:tav>
                                        <p:tav tm="100000">
                                          <p:val>
                                            <p:strVal val="#ppt_x"/>
                                          </p:val>
                                        </p:tav>
                                      </p:tavLst>
                                    </p:anim>
                                    <p:anim calcmode="lin" valueType="num">
                                      <p:cBhvr>
                                        <p:cTn id="13" dur="1000" fill="hold"/>
                                        <p:tgtEl>
                                          <p:spTgt spid="81203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12037"/>
                                        </p:tgtEl>
                                        <p:attrNameLst>
                                          <p:attrName>style.visibility</p:attrName>
                                        </p:attrNameLst>
                                      </p:cBhvr>
                                      <p:to>
                                        <p:strVal val="visible"/>
                                      </p:to>
                                    </p:set>
                                    <p:animEffect transition="in" filter="dissolve">
                                      <p:cBhvr>
                                        <p:cTn id="18" dur="500"/>
                                        <p:tgtEl>
                                          <p:spTgt spid="8120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812041"/>
                </p:tgtEl>
              </p:cMediaNode>
            </p:audio>
          </p:childTnLst>
        </p:cTn>
      </p:par>
    </p:tnLst>
    <p:bldLst>
      <p:bldP spid="812037" grpId="0"/>
      <p:bldP spid="81203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762000" y="990600"/>
            <a:ext cx="7772400" cy="1143000"/>
          </a:xfrm>
        </p:spPr>
        <p:txBody>
          <a:bodyPr/>
          <a:lstStyle/>
          <a:p>
            <a:pPr eaLnBrk="1" hangingPunct="1"/>
            <a:r>
              <a:rPr lang="en-US" smtClean="0">
                <a:latin typeface="Arial" charset="0"/>
              </a:rPr>
              <a:t>Burning Magnesium Metal in an Open Container</a:t>
            </a:r>
          </a:p>
        </p:txBody>
      </p:sp>
      <p:sp>
        <p:nvSpPr>
          <p:cNvPr id="152579" name="Rectangle 3"/>
          <p:cNvSpPr>
            <a:spLocks noChangeArrowheads="1"/>
          </p:cNvSpPr>
          <p:nvPr/>
        </p:nvSpPr>
        <p:spPr bwMode="auto">
          <a:xfrm>
            <a:off x="76200" y="6567488"/>
            <a:ext cx="3916363" cy="214312"/>
          </a:xfrm>
          <a:prstGeom prst="rect">
            <a:avLst/>
          </a:prstGeom>
          <a:noFill/>
          <a:ln w="9525">
            <a:noFill/>
            <a:miter lim="800000"/>
            <a:headEnd/>
            <a:tailEnd/>
          </a:ln>
        </p:spPr>
        <p:txBody>
          <a:bodyPr wrap="none">
            <a:spAutoFit/>
          </a:bodyPr>
          <a:lstStyle/>
          <a:p>
            <a:r>
              <a:rPr lang="en-US" sz="800"/>
              <a:t>Dorin, Demmin, Gabel, </a:t>
            </a:r>
            <a:r>
              <a:rPr lang="en-US" sz="800" u="sng"/>
              <a:t>Chemistry The Study of Matter </a:t>
            </a:r>
            <a:r>
              <a:rPr lang="en-US" sz="800"/>
              <a:t> , 3</a:t>
            </a:r>
            <a:r>
              <a:rPr lang="en-US" sz="800" baseline="30000"/>
              <a:t>rd</a:t>
            </a:r>
            <a:r>
              <a:rPr lang="en-US" sz="800"/>
              <a:t> Edition, 1990, page 77</a:t>
            </a:r>
          </a:p>
        </p:txBody>
      </p:sp>
      <p:sp>
        <p:nvSpPr>
          <p:cNvPr id="152580"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5"/>
          <p:cNvGrpSpPr>
            <a:grpSpLocks/>
          </p:cNvGrpSpPr>
          <p:nvPr/>
        </p:nvGrpSpPr>
        <p:grpSpPr bwMode="auto">
          <a:xfrm>
            <a:off x="1171575" y="4321175"/>
            <a:ext cx="663575" cy="385763"/>
            <a:chOff x="738" y="2722"/>
            <a:chExt cx="418" cy="243"/>
          </a:xfrm>
        </p:grpSpPr>
        <p:sp>
          <p:nvSpPr>
            <p:cNvPr id="152653" name="Freeform 6"/>
            <p:cNvSpPr>
              <a:spLocks noChangeAspect="1"/>
            </p:cNvSpPr>
            <p:nvPr/>
          </p:nvSpPr>
          <p:spPr bwMode="auto">
            <a:xfrm>
              <a:off x="863" y="2742"/>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2654" name="Freeform 7"/>
            <p:cNvSpPr>
              <a:spLocks noChangeAspect="1"/>
            </p:cNvSpPr>
            <p:nvPr/>
          </p:nvSpPr>
          <p:spPr bwMode="auto">
            <a:xfrm>
              <a:off x="738" y="2723"/>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2655" name="Freeform 8"/>
            <p:cNvSpPr>
              <a:spLocks noChangeAspect="1"/>
            </p:cNvSpPr>
            <p:nvPr/>
          </p:nvSpPr>
          <p:spPr bwMode="auto">
            <a:xfrm>
              <a:off x="738" y="2722"/>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2656" name="Freeform 9"/>
            <p:cNvSpPr>
              <a:spLocks noChangeAspect="1"/>
            </p:cNvSpPr>
            <p:nvPr/>
          </p:nvSpPr>
          <p:spPr bwMode="auto">
            <a:xfrm>
              <a:off x="791" y="2753"/>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2657" name="Freeform 10"/>
            <p:cNvSpPr>
              <a:spLocks noChangeAspect="1"/>
            </p:cNvSpPr>
            <p:nvPr/>
          </p:nvSpPr>
          <p:spPr bwMode="auto">
            <a:xfrm>
              <a:off x="798" y="2841"/>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2658" name="Freeform 11"/>
            <p:cNvSpPr>
              <a:spLocks noChangeAspect="1"/>
            </p:cNvSpPr>
            <p:nvPr/>
          </p:nvSpPr>
          <p:spPr bwMode="auto">
            <a:xfrm>
              <a:off x="862" y="2743"/>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2659" name="Freeform 12"/>
            <p:cNvSpPr>
              <a:spLocks noChangeAspect="1"/>
            </p:cNvSpPr>
            <p:nvPr/>
          </p:nvSpPr>
          <p:spPr bwMode="auto">
            <a:xfrm>
              <a:off x="927" y="2769"/>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grpSp>
        <p:nvGrpSpPr>
          <p:cNvPr id="152582" name="Group 13"/>
          <p:cNvGrpSpPr>
            <a:grpSpLocks/>
          </p:cNvGrpSpPr>
          <p:nvPr/>
        </p:nvGrpSpPr>
        <p:grpSpPr bwMode="auto">
          <a:xfrm>
            <a:off x="946150" y="3649663"/>
            <a:ext cx="1087438" cy="1195387"/>
            <a:chOff x="596" y="2299"/>
            <a:chExt cx="685" cy="753"/>
          </a:xfrm>
        </p:grpSpPr>
        <p:sp>
          <p:nvSpPr>
            <p:cNvPr id="152640" name="Oval 14"/>
            <p:cNvSpPr>
              <a:spLocks noChangeAspect="1" noChangeArrowheads="1"/>
            </p:cNvSpPr>
            <p:nvPr/>
          </p:nvSpPr>
          <p:spPr bwMode="auto">
            <a:xfrm>
              <a:off x="596" y="2299"/>
              <a:ext cx="685" cy="146"/>
            </a:xfrm>
            <a:prstGeom prst="ellipse">
              <a:avLst/>
            </a:prstGeom>
            <a:solidFill>
              <a:srgbClr val="F8F8F8">
                <a:alpha val="27058"/>
              </a:srgbClr>
            </a:solidFill>
            <a:ln w="15875">
              <a:solidFill>
                <a:schemeClr val="tx1"/>
              </a:solidFill>
              <a:miter lim="800000"/>
              <a:headEnd/>
              <a:tailEnd/>
            </a:ln>
          </p:spPr>
          <p:txBody>
            <a:bodyPr wrap="none" anchor="ctr"/>
            <a:lstStyle/>
            <a:p>
              <a:endParaRPr lang="en-US"/>
            </a:p>
          </p:txBody>
        </p:sp>
        <p:sp>
          <p:nvSpPr>
            <p:cNvPr id="152641" name="Line 15"/>
            <p:cNvSpPr>
              <a:spLocks noChangeAspect="1" noChangeShapeType="1"/>
            </p:cNvSpPr>
            <p:nvPr/>
          </p:nvSpPr>
          <p:spPr bwMode="auto">
            <a:xfrm>
              <a:off x="701" y="2342"/>
              <a:ext cx="1" cy="61"/>
            </a:xfrm>
            <a:prstGeom prst="line">
              <a:avLst/>
            </a:prstGeom>
            <a:noFill/>
            <a:ln w="9525">
              <a:solidFill>
                <a:schemeClr val="tx1"/>
              </a:solidFill>
              <a:miter lim="800000"/>
              <a:headEnd/>
              <a:tailEnd/>
            </a:ln>
          </p:spPr>
          <p:txBody>
            <a:bodyPr wrap="none"/>
            <a:lstStyle/>
            <a:p>
              <a:endParaRPr lang="en-US"/>
            </a:p>
          </p:txBody>
        </p:sp>
        <p:sp>
          <p:nvSpPr>
            <p:cNvPr id="152642" name="Line 16"/>
            <p:cNvSpPr>
              <a:spLocks noChangeAspect="1" noChangeShapeType="1"/>
            </p:cNvSpPr>
            <p:nvPr/>
          </p:nvSpPr>
          <p:spPr bwMode="auto">
            <a:xfrm>
              <a:off x="729" y="2336"/>
              <a:ext cx="0" cy="72"/>
            </a:xfrm>
            <a:prstGeom prst="line">
              <a:avLst/>
            </a:prstGeom>
            <a:noFill/>
            <a:ln w="9525">
              <a:solidFill>
                <a:schemeClr val="tx1"/>
              </a:solidFill>
              <a:miter lim="800000"/>
              <a:headEnd/>
              <a:tailEnd/>
            </a:ln>
          </p:spPr>
          <p:txBody>
            <a:bodyPr wrap="none"/>
            <a:lstStyle/>
            <a:p>
              <a:endParaRPr lang="en-US"/>
            </a:p>
          </p:txBody>
        </p:sp>
        <p:sp>
          <p:nvSpPr>
            <p:cNvPr id="152643" name="Line 17"/>
            <p:cNvSpPr>
              <a:spLocks noChangeAspect="1" noChangeShapeType="1"/>
            </p:cNvSpPr>
            <p:nvPr/>
          </p:nvSpPr>
          <p:spPr bwMode="auto">
            <a:xfrm>
              <a:off x="754" y="2332"/>
              <a:ext cx="0" cy="78"/>
            </a:xfrm>
            <a:prstGeom prst="line">
              <a:avLst/>
            </a:prstGeom>
            <a:noFill/>
            <a:ln w="9525">
              <a:solidFill>
                <a:schemeClr val="tx1"/>
              </a:solidFill>
              <a:miter lim="800000"/>
              <a:headEnd/>
              <a:tailEnd/>
            </a:ln>
          </p:spPr>
          <p:txBody>
            <a:bodyPr wrap="none"/>
            <a:lstStyle/>
            <a:p>
              <a:endParaRPr lang="en-US"/>
            </a:p>
          </p:txBody>
        </p:sp>
        <p:sp>
          <p:nvSpPr>
            <p:cNvPr id="152644" name="Line 18"/>
            <p:cNvSpPr>
              <a:spLocks noChangeAspect="1" noChangeShapeType="1"/>
            </p:cNvSpPr>
            <p:nvPr/>
          </p:nvSpPr>
          <p:spPr bwMode="auto">
            <a:xfrm>
              <a:off x="887" y="2326"/>
              <a:ext cx="0" cy="93"/>
            </a:xfrm>
            <a:prstGeom prst="line">
              <a:avLst/>
            </a:prstGeom>
            <a:noFill/>
            <a:ln w="9525">
              <a:solidFill>
                <a:schemeClr val="tx1"/>
              </a:solidFill>
              <a:miter lim="800000"/>
              <a:headEnd/>
              <a:tailEnd/>
            </a:ln>
          </p:spPr>
          <p:txBody>
            <a:bodyPr wrap="none"/>
            <a:lstStyle/>
            <a:p>
              <a:endParaRPr lang="en-US"/>
            </a:p>
          </p:txBody>
        </p:sp>
        <p:sp>
          <p:nvSpPr>
            <p:cNvPr id="152645" name="Line 19"/>
            <p:cNvSpPr>
              <a:spLocks noChangeAspect="1" noChangeShapeType="1"/>
            </p:cNvSpPr>
            <p:nvPr/>
          </p:nvSpPr>
          <p:spPr bwMode="auto">
            <a:xfrm>
              <a:off x="912" y="2323"/>
              <a:ext cx="0" cy="96"/>
            </a:xfrm>
            <a:prstGeom prst="line">
              <a:avLst/>
            </a:prstGeom>
            <a:noFill/>
            <a:ln w="9525">
              <a:solidFill>
                <a:schemeClr val="tx1"/>
              </a:solidFill>
              <a:miter lim="800000"/>
              <a:headEnd/>
              <a:tailEnd/>
            </a:ln>
          </p:spPr>
          <p:txBody>
            <a:bodyPr wrap="none"/>
            <a:lstStyle/>
            <a:p>
              <a:endParaRPr lang="en-US"/>
            </a:p>
          </p:txBody>
        </p:sp>
        <p:sp>
          <p:nvSpPr>
            <p:cNvPr id="152646" name="Line 20"/>
            <p:cNvSpPr>
              <a:spLocks noChangeAspect="1" noChangeShapeType="1"/>
            </p:cNvSpPr>
            <p:nvPr/>
          </p:nvSpPr>
          <p:spPr bwMode="auto">
            <a:xfrm>
              <a:off x="1148" y="2334"/>
              <a:ext cx="3" cy="69"/>
            </a:xfrm>
            <a:prstGeom prst="line">
              <a:avLst/>
            </a:prstGeom>
            <a:noFill/>
            <a:ln w="9525">
              <a:solidFill>
                <a:schemeClr val="tx1"/>
              </a:solidFill>
              <a:miter lim="800000"/>
              <a:headEnd/>
              <a:tailEnd/>
            </a:ln>
          </p:spPr>
          <p:txBody>
            <a:bodyPr wrap="none"/>
            <a:lstStyle/>
            <a:p>
              <a:endParaRPr lang="en-US"/>
            </a:p>
          </p:txBody>
        </p:sp>
        <p:sp>
          <p:nvSpPr>
            <p:cNvPr id="152647" name="Line 21"/>
            <p:cNvSpPr>
              <a:spLocks noChangeAspect="1" noChangeShapeType="1"/>
            </p:cNvSpPr>
            <p:nvPr/>
          </p:nvSpPr>
          <p:spPr bwMode="auto">
            <a:xfrm>
              <a:off x="1171" y="2336"/>
              <a:ext cx="0" cy="66"/>
            </a:xfrm>
            <a:prstGeom prst="line">
              <a:avLst/>
            </a:prstGeom>
            <a:noFill/>
            <a:ln w="9525">
              <a:solidFill>
                <a:schemeClr val="tx1"/>
              </a:solidFill>
              <a:miter lim="800000"/>
              <a:headEnd/>
              <a:tailEnd/>
            </a:ln>
          </p:spPr>
          <p:txBody>
            <a:bodyPr wrap="none"/>
            <a:lstStyle/>
            <a:p>
              <a:endParaRPr lang="en-US"/>
            </a:p>
          </p:txBody>
        </p:sp>
        <p:sp>
          <p:nvSpPr>
            <p:cNvPr id="152648" name="Freeform 22"/>
            <p:cNvSpPr>
              <a:spLocks noChangeAspect="1"/>
            </p:cNvSpPr>
            <p:nvPr/>
          </p:nvSpPr>
          <p:spPr bwMode="auto">
            <a:xfrm>
              <a:off x="668" y="2417"/>
              <a:ext cx="51" cy="374"/>
            </a:xfrm>
            <a:custGeom>
              <a:avLst/>
              <a:gdLst>
                <a:gd name="T0" fmla="*/ 0 w 102"/>
                <a:gd name="T1" fmla="*/ 0 h 750"/>
                <a:gd name="T2" fmla="*/ 18 w 102"/>
                <a:gd name="T3" fmla="*/ 184 h 750"/>
                <a:gd name="T4" fmla="*/ 30 w 102"/>
                <a:gd name="T5" fmla="*/ 334 h 750"/>
                <a:gd name="T6" fmla="*/ 40 w 102"/>
                <a:gd name="T7" fmla="*/ 428 h 750"/>
                <a:gd name="T8" fmla="*/ 102 w 102"/>
                <a:gd name="T9" fmla="*/ 750 h 750"/>
                <a:gd name="T10" fmla="*/ 0 60000 65536"/>
                <a:gd name="T11" fmla="*/ 0 60000 65536"/>
                <a:gd name="T12" fmla="*/ 0 60000 65536"/>
                <a:gd name="T13" fmla="*/ 0 60000 65536"/>
                <a:gd name="T14" fmla="*/ 0 60000 65536"/>
                <a:gd name="T15" fmla="*/ 0 w 102"/>
                <a:gd name="T16" fmla="*/ 0 h 750"/>
                <a:gd name="T17" fmla="*/ 102 w 102"/>
                <a:gd name="T18" fmla="*/ 750 h 750"/>
              </a:gdLst>
              <a:ahLst/>
              <a:cxnLst>
                <a:cxn ang="T10">
                  <a:pos x="T0" y="T1"/>
                </a:cxn>
                <a:cxn ang="T11">
                  <a:pos x="T2" y="T3"/>
                </a:cxn>
                <a:cxn ang="T12">
                  <a:pos x="T4" y="T5"/>
                </a:cxn>
                <a:cxn ang="T13">
                  <a:pos x="T6" y="T7"/>
                </a:cxn>
                <a:cxn ang="T14">
                  <a:pos x="T8" y="T9"/>
                </a:cxn>
              </a:cxnLst>
              <a:rect l="T15" t="T16" r="T17" b="T18"/>
              <a:pathLst>
                <a:path w="102" h="750">
                  <a:moveTo>
                    <a:pt x="0" y="0"/>
                  </a:moveTo>
                  <a:cubicBezTo>
                    <a:pt x="6" y="64"/>
                    <a:pt x="13" y="128"/>
                    <a:pt x="18" y="184"/>
                  </a:cubicBezTo>
                  <a:cubicBezTo>
                    <a:pt x="23" y="240"/>
                    <a:pt x="26" y="293"/>
                    <a:pt x="30" y="334"/>
                  </a:cubicBezTo>
                  <a:cubicBezTo>
                    <a:pt x="34" y="375"/>
                    <a:pt x="28" y="359"/>
                    <a:pt x="40" y="428"/>
                  </a:cubicBezTo>
                  <a:cubicBezTo>
                    <a:pt x="52" y="497"/>
                    <a:pt x="77" y="623"/>
                    <a:pt x="102" y="750"/>
                  </a:cubicBezTo>
                </a:path>
              </a:pathLst>
            </a:custGeom>
            <a:noFill/>
            <a:ln w="9525">
              <a:solidFill>
                <a:schemeClr val="tx1"/>
              </a:solidFill>
              <a:miter lim="800000"/>
              <a:headEnd/>
              <a:tailEnd/>
            </a:ln>
          </p:spPr>
          <p:txBody>
            <a:bodyPr wrap="none"/>
            <a:lstStyle/>
            <a:p>
              <a:endParaRPr lang="en-US"/>
            </a:p>
          </p:txBody>
        </p:sp>
        <p:sp>
          <p:nvSpPr>
            <p:cNvPr id="152649" name="Freeform 23"/>
            <p:cNvSpPr>
              <a:spLocks noChangeAspect="1"/>
            </p:cNvSpPr>
            <p:nvPr/>
          </p:nvSpPr>
          <p:spPr bwMode="auto">
            <a:xfrm>
              <a:off x="1170" y="2415"/>
              <a:ext cx="39" cy="294"/>
            </a:xfrm>
            <a:custGeom>
              <a:avLst/>
              <a:gdLst>
                <a:gd name="T0" fmla="*/ 78 w 78"/>
                <a:gd name="T1" fmla="*/ 0 h 590"/>
                <a:gd name="T2" fmla="*/ 72 w 78"/>
                <a:gd name="T3" fmla="*/ 146 h 590"/>
                <a:gd name="T4" fmla="*/ 46 w 78"/>
                <a:gd name="T5" fmla="*/ 358 h 590"/>
                <a:gd name="T6" fmla="*/ 0 w 78"/>
                <a:gd name="T7" fmla="*/ 590 h 590"/>
                <a:gd name="T8" fmla="*/ 0 60000 65536"/>
                <a:gd name="T9" fmla="*/ 0 60000 65536"/>
                <a:gd name="T10" fmla="*/ 0 60000 65536"/>
                <a:gd name="T11" fmla="*/ 0 60000 65536"/>
                <a:gd name="T12" fmla="*/ 0 w 78"/>
                <a:gd name="T13" fmla="*/ 0 h 590"/>
                <a:gd name="T14" fmla="*/ 78 w 78"/>
                <a:gd name="T15" fmla="*/ 590 h 590"/>
              </a:gdLst>
              <a:ahLst/>
              <a:cxnLst>
                <a:cxn ang="T8">
                  <a:pos x="T0" y="T1"/>
                </a:cxn>
                <a:cxn ang="T9">
                  <a:pos x="T2" y="T3"/>
                </a:cxn>
                <a:cxn ang="T10">
                  <a:pos x="T4" y="T5"/>
                </a:cxn>
                <a:cxn ang="T11">
                  <a:pos x="T6" y="T7"/>
                </a:cxn>
              </a:cxnLst>
              <a:rect l="T12" t="T13" r="T14" b="T15"/>
              <a:pathLst>
                <a:path w="78" h="590">
                  <a:moveTo>
                    <a:pt x="78" y="0"/>
                  </a:moveTo>
                  <a:cubicBezTo>
                    <a:pt x="77" y="43"/>
                    <a:pt x="77" y="86"/>
                    <a:pt x="72" y="146"/>
                  </a:cubicBezTo>
                  <a:cubicBezTo>
                    <a:pt x="67" y="206"/>
                    <a:pt x="58" y="284"/>
                    <a:pt x="46" y="358"/>
                  </a:cubicBezTo>
                  <a:cubicBezTo>
                    <a:pt x="34" y="432"/>
                    <a:pt x="17" y="511"/>
                    <a:pt x="0" y="590"/>
                  </a:cubicBezTo>
                </a:path>
              </a:pathLst>
            </a:custGeom>
            <a:noFill/>
            <a:ln w="9525">
              <a:solidFill>
                <a:srgbClr val="333333"/>
              </a:solidFill>
              <a:miter lim="800000"/>
              <a:headEnd/>
              <a:tailEnd/>
            </a:ln>
          </p:spPr>
          <p:txBody>
            <a:bodyPr wrap="none"/>
            <a:lstStyle/>
            <a:p>
              <a:endParaRPr lang="en-US"/>
            </a:p>
          </p:txBody>
        </p:sp>
        <p:sp>
          <p:nvSpPr>
            <p:cNvPr id="152650" name="Freeform 24"/>
            <p:cNvSpPr>
              <a:spLocks noChangeAspect="1"/>
            </p:cNvSpPr>
            <p:nvPr/>
          </p:nvSpPr>
          <p:spPr bwMode="auto">
            <a:xfrm>
              <a:off x="603" y="2385"/>
              <a:ext cx="674" cy="667"/>
            </a:xfrm>
            <a:custGeom>
              <a:avLst/>
              <a:gdLst>
                <a:gd name="T0" fmla="*/ 0 w 1352"/>
                <a:gd name="T1" fmla="*/ 2 h 1338"/>
                <a:gd name="T2" fmla="*/ 2 w 1352"/>
                <a:gd name="T3" fmla="*/ 132 h 1338"/>
                <a:gd name="T4" fmla="*/ 18 w 1352"/>
                <a:gd name="T5" fmla="*/ 360 h 1338"/>
                <a:gd name="T6" fmla="*/ 66 w 1352"/>
                <a:gd name="T7" fmla="*/ 640 h 1338"/>
                <a:gd name="T8" fmla="*/ 128 w 1352"/>
                <a:gd name="T9" fmla="*/ 856 h 1338"/>
                <a:gd name="T10" fmla="*/ 214 w 1352"/>
                <a:gd name="T11" fmla="*/ 1066 h 1338"/>
                <a:gd name="T12" fmla="*/ 294 w 1352"/>
                <a:gd name="T13" fmla="*/ 1268 h 1338"/>
                <a:gd name="T14" fmla="*/ 330 w 1352"/>
                <a:gd name="T15" fmla="*/ 1290 h 1338"/>
                <a:gd name="T16" fmla="*/ 408 w 1352"/>
                <a:gd name="T17" fmla="*/ 1312 h 1338"/>
                <a:gd name="T18" fmla="*/ 516 w 1352"/>
                <a:gd name="T19" fmla="*/ 1330 h 1338"/>
                <a:gd name="T20" fmla="*/ 638 w 1352"/>
                <a:gd name="T21" fmla="*/ 1338 h 1338"/>
                <a:gd name="T22" fmla="*/ 734 w 1352"/>
                <a:gd name="T23" fmla="*/ 1338 h 1338"/>
                <a:gd name="T24" fmla="*/ 826 w 1352"/>
                <a:gd name="T25" fmla="*/ 1330 h 1338"/>
                <a:gd name="T26" fmla="*/ 926 w 1352"/>
                <a:gd name="T27" fmla="*/ 1316 h 1338"/>
                <a:gd name="T28" fmla="*/ 1032 w 1352"/>
                <a:gd name="T29" fmla="*/ 1288 h 1338"/>
                <a:gd name="T30" fmla="*/ 1064 w 1352"/>
                <a:gd name="T31" fmla="*/ 1266 h 1338"/>
                <a:gd name="T32" fmla="*/ 1124 w 1352"/>
                <a:gd name="T33" fmla="*/ 1122 h 1338"/>
                <a:gd name="T34" fmla="*/ 1186 w 1352"/>
                <a:gd name="T35" fmla="*/ 952 h 1338"/>
                <a:gd name="T36" fmla="*/ 1242 w 1352"/>
                <a:gd name="T37" fmla="*/ 792 h 1338"/>
                <a:gd name="T38" fmla="*/ 1294 w 1352"/>
                <a:gd name="T39" fmla="*/ 594 h 1338"/>
                <a:gd name="T40" fmla="*/ 1326 w 1352"/>
                <a:gd name="T41" fmla="*/ 406 h 1338"/>
                <a:gd name="T42" fmla="*/ 1348 w 1352"/>
                <a:gd name="T43" fmla="*/ 232 h 1338"/>
                <a:gd name="T44" fmla="*/ 1352 w 1352"/>
                <a:gd name="T45" fmla="*/ 78 h 1338"/>
                <a:gd name="T46" fmla="*/ 1352 w 1352"/>
                <a:gd name="T47" fmla="*/ 0 h 13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2"/>
                <a:gd name="T73" fmla="*/ 0 h 1338"/>
                <a:gd name="T74" fmla="*/ 1352 w 1352"/>
                <a:gd name="T75" fmla="*/ 1338 h 13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2" h="1338">
                  <a:moveTo>
                    <a:pt x="0" y="2"/>
                  </a:moveTo>
                  <a:lnTo>
                    <a:pt x="2" y="132"/>
                  </a:lnTo>
                  <a:lnTo>
                    <a:pt x="18" y="360"/>
                  </a:lnTo>
                  <a:lnTo>
                    <a:pt x="66" y="640"/>
                  </a:lnTo>
                  <a:lnTo>
                    <a:pt x="128" y="856"/>
                  </a:lnTo>
                  <a:lnTo>
                    <a:pt x="214" y="1066"/>
                  </a:lnTo>
                  <a:lnTo>
                    <a:pt x="294" y="1268"/>
                  </a:lnTo>
                  <a:lnTo>
                    <a:pt x="330" y="1290"/>
                  </a:lnTo>
                  <a:lnTo>
                    <a:pt x="408" y="1312"/>
                  </a:lnTo>
                  <a:lnTo>
                    <a:pt x="516" y="1330"/>
                  </a:lnTo>
                  <a:lnTo>
                    <a:pt x="638" y="1338"/>
                  </a:lnTo>
                  <a:lnTo>
                    <a:pt x="734" y="1338"/>
                  </a:lnTo>
                  <a:lnTo>
                    <a:pt x="826" y="1330"/>
                  </a:lnTo>
                  <a:lnTo>
                    <a:pt x="926" y="1316"/>
                  </a:lnTo>
                  <a:lnTo>
                    <a:pt x="1032" y="1288"/>
                  </a:lnTo>
                  <a:lnTo>
                    <a:pt x="1064" y="1266"/>
                  </a:lnTo>
                  <a:lnTo>
                    <a:pt x="1124" y="1122"/>
                  </a:lnTo>
                  <a:lnTo>
                    <a:pt x="1186" y="952"/>
                  </a:lnTo>
                  <a:lnTo>
                    <a:pt x="1242" y="792"/>
                  </a:lnTo>
                  <a:lnTo>
                    <a:pt x="1294" y="594"/>
                  </a:lnTo>
                  <a:lnTo>
                    <a:pt x="1326" y="406"/>
                  </a:lnTo>
                  <a:lnTo>
                    <a:pt x="1348" y="232"/>
                  </a:lnTo>
                  <a:lnTo>
                    <a:pt x="1352" y="78"/>
                  </a:lnTo>
                  <a:lnTo>
                    <a:pt x="1352" y="0"/>
                  </a:lnTo>
                </a:path>
              </a:pathLst>
            </a:custGeom>
            <a:noFill/>
            <a:ln w="15875">
              <a:solidFill>
                <a:schemeClr val="tx1"/>
              </a:solidFill>
              <a:miter lim="800000"/>
              <a:headEnd/>
              <a:tailEnd/>
            </a:ln>
          </p:spPr>
          <p:txBody>
            <a:bodyPr wrap="none"/>
            <a:lstStyle/>
            <a:p>
              <a:endParaRPr lang="en-US"/>
            </a:p>
          </p:txBody>
        </p:sp>
        <p:sp>
          <p:nvSpPr>
            <p:cNvPr id="152651" name="Oval 25"/>
            <p:cNvSpPr>
              <a:spLocks noChangeAspect="1" noChangeArrowheads="1"/>
            </p:cNvSpPr>
            <p:nvPr/>
          </p:nvSpPr>
          <p:spPr bwMode="auto">
            <a:xfrm>
              <a:off x="618" y="2313"/>
              <a:ext cx="643" cy="106"/>
            </a:xfrm>
            <a:prstGeom prst="ellipse">
              <a:avLst/>
            </a:prstGeom>
            <a:gradFill rotWithShape="1">
              <a:gsLst>
                <a:gs pos="0">
                  <a:srgbClr val="F8F8F8">
                    <a:alpha val="4999"/>
                  </a:srgbClr>
                </a:gs>
                <a:gs pos="100000">
                  <a:srgbClr val="EAEAEA"/>
                </a:gs>
              </a:gsLst>
              <a:lin ang="5400000" scaled="1"/>
            </a:gradFill>
            <a:ln w="9525">
              <a:noFill/>
              <a:miter lim="800000"/>
              <a:headEnd/>
              <a:tailEnd/>
            </a:ln>
          </p:spPr>
          <p:txBody>
            <a:bodyPr wrap="none" anchor="ctr"/>
            <a:lstStyle/>
            <a:p>
              <a:endParaRPr lang="en-US"/>
            </a:p>
          </p:txBody>
        </p:sp>
        <p:sp>
          <p:nvSpPr>
            <p:cNvPr id="152652" name="Freeform 26"/>
            <p:cNvSpPr>
              <a:spLocks noChangeAspect="1"/>
            </p:cNvSpPr>
            <p:nvPr/>
          </p:nvSpPr>
          <p:spPr bwMode="auto">
            <a:xfrm>
              <a:off x="610" y="2370"/>
              <a:ext cx="650" cy="51"/>
            </a:xfrm>
            <a:custGeom>
              <a:avLst/>
              <a:gdLst>
                <a:gd name="T0" fmla="*/ 16 w 1303"/>
                <a:gd name="T1" fmla="*/ 4 h 103"/>
                <a:gd name="T2" fmla="*/ 30 w 1303"/>
                <a:gd name="T3" fmla="*/ 30 h 103"/>
                <a:gd name="T4" fmla="*/ 196 w 1303"/>
                <a:gd name="T5" fmla="*/ 72 h 103"/>
                <a:gd name="T6" fmla="*/ 520 w 1303"/>
                <a:gd name="T7" fmla="*/ 100 h 103"/>
                <a:gd name="T8" fmla="*/ 880 w 1303"/>
                <a:gd name="T9" fmla="*/ 90 h 103"/>
                <a:gd name="T10" fmla="*/ 1090 w 1303"/>
                <a:gd name="T11" fmla="*/ 70 h 103"/>
                <a:gd name="T12" fmla="*/ 1268 w 1303"/>
                <a:gd name="T13" fmla="*/ 26 h 103"/>
                <a:gd name="T14" fmla="*/ 1298 w 1303"/>
                <a:gd name="T15" fmla="*/ 0 h 103"/>
                <a:gd name="T16" fmla="*/ 0 60000 65536"/>
                <a:gd name="T17" fmla="*/ 0 60000 65536"/>
                <a:gd name="T18" fmla="*/ 0 60000 65536"/>
                <a:gd name="T19" fmla="*/ 0 60000 65536"/>
                <a:gd name="T20" fmla="*/ 0 60000 65536"/>
                <a:gd name="T21" fmla="*/ 0 60000 65536"/>
                <a:gd name="T22" fmla="*/ 0 60000 65536"/>
                <a:gd name="T23" fmla="*/ 0 60000 65536"/>
                <a:gd name="T24" fmla="*/ 0 w 1303"/>
                <a:gd name="T25" fmla="*/ 0 h 103"/>
                <a:gd name="T26" fmla="*/ 1303 w 1303"/>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3" h="103">
                  <a:moveTo>
                    <a:pt x="16" y="4"/>
                  </a:moveTo>
                  <a:cubicBezTo>
                    <a:pt x="8" y="11"/>
                    <a:pt x="0" y="19"/>
                    <a:pt x="30" y="30"/>
                  </a:cubicBezTo>
                  <a:cubicBezTo>
                    <a:pt x="60" y="41"/>
                    <a:pt x="114" y="60"/>
                    <a:pt x="196" y="72"/>
                  </a:cubicBezTo>
                  <a:cubicBezTo>
                    <a:pt x="278" y="84"/>
                    <a:pt x="406" y="97"/>
                    <a:pt x="520" y="100"/>
                  </a:cubicBezTo>
                  <a:cubicBezTo>
                    <a:pt x="634" y="103"/>
                    <a:pt x="785" y="95"/>
                    <a:pt x="880" y="90"/>
                  </a:cubicBezTo>
                  <a:cubicBezTo>
                    <a:pt x="975" y="85"/>
                    <a:pt x="1025" y="81"/>
                    <a:pt x="1090" y="70"/>
                  </a:cubicBezTo>
                  <a:cubicBezTo>
                    <a:pt x="1155" y="59"/>
                    <a:pt x="1233" y="38"/>
                    <a:pt x="1268" y="26"/>
                  </a:cubicBezTo>
                  <a:cubicBezTo>
                    <a:pt x="1303" y="14"/>
                    <a:pt x="1300" y="7"/>
                    <a:pt x="1298" y="0"/>
                  </a:cubicBezTo>
                </a:path>
              </a:pathLst>
            </a:custGeom>
            <a:noFill/>
            <a:ln w="12700">
              <a:solidFill>
                <a:schemeClr val="tx1"/>
              </a:solidFill>
              <a:miter lim="800000"/>
              <a:headEnd/>
              <a:tailEnd/>
            </a:ln>
          </p:spPr>
          <p:txBody>
            <a:bodyPr wrap="none"/>
            <a:lstStyle/>
            <a:p>
              <a:endParaRPr lang="en-US"/>
            </a:p>
          </p:txBody>
        </p:sp>
      </p:grpSp>
      <p:sp>
        <p:nvSpPr>
          <p:cNvPr id="152583" name="Text Box 27"/>
          <p:cNvSpPr txBox="1">
            <a:spLocks noChangeArrowheads="1"/>
          </p:cNvSpPr>
          <p:nvPr/>
        </p:nvSpPr>
        <p:spPr bwMode="auto">
          <a:xfrm>
            <a:off x="1627188" y="3065463"/>
            <a:ext cx="1233487" cy="825500"/>
          </a:xfrm>
          <a:prstGeom prst="rect">
            <a:avLst/>
          </a:prstGeom>
          <a:noFill/>
          <a:ln w="9525">
            <a:noFill/>
            <a:miter lim="800000"/>
            <a:headEnd/>
            <a:tailEnd/>
          </a:ln>
        </p:spPr>
        <p:txBody>
          <a:bodyPr wrap="none">
            <a:spAutoFit/>
          </a:bodyPr>
          <a:lstStyle/>
          <a:p>
            <a:pPr algn="r"/>
            <a:r>
              <a:rPr lang="en-US" sz="1600"/>
              <a:t>strip of</a:t>
            </a:r>
          </a:p>
          <a:p>
            <a:pPr algn="r"/>
            <a:r>
              <a:rPr lang="en-US" sz="1600"/>
              <a:t>magnesium</a:t>
            </a:r>
          </a:p>
          <a:p>
            <a:pPr algn="r"/>
            <a:r>
              <a:rPr lang="en-US" sz="1600"/>
              <a:t>metal</a:t>
            </a:r>
          </a:p>
        </p:txBody>
      </p:sp>
      <p:sp>
        <p:nvSpPr>
          <p:cNvPr id="152584" name="Text Box 28"/>
          <p:cNvSpPr txBox="1">
            <a:spLocks noChangeArrowheads="1"/>
          </p:cNvSpPr>
          <p:nvPr/>
        </p:nvSpPr>
        <p:spPr bwMode="auto">
          <a:xfrm>
            <a:off x="820738" y="5487988"/>
            <a:ext cx="1682750" cy="366712"/>
          </a:xfrm>
          <a:prstGeom prst="rect">
            <a:avLst/>
          </a:prstGeom>
          <a:noFill/>
          <a:ln w="9525">
            <a:noFill/>
            <a:miter lim="800000"/>
            <a:headEnd/>
            <a:tailEnd/>
          </a:ln>
        </p:spPr>
        <p:txBody>
          <a:bodyPr wrap="none">
            <a:spAutoFit/>
          </a:bodyPr>
          <a:lstStyle/>
          <a:p>
            <a:r>
              <a:rPr lang="en-US" sz="1800"/>
              <a:t>Before burning</a:t>
            </a:r>
          </a:p>
        </p:txBody>
      </p:sp>
      <p:sp>
        <p:nvSpPr>
          <p:cNvPr id="152585" name="Line 29"/>
          <p:cNvSpPr>
            <a:spLocks noChangeShapeType="1"/>
          </p:cNvSpPr>
          <p:nvPr/>
        </p:nvSpPr>
        <p:spPr bwMode="auto">
          <a:xfrm flipH="1">
            <a:off x="1590675" y="3687763"/>
            <a:ext cx="555625" cy="655637"/>
          </a:xfrm>
          <a:prstGeom prst="line">
            <a:avLst/>
          </a:prstGeom>
          <a:noFill/>
          <a:ln w="9525">
            <a:solidFill>
              <a:schemeClr val="tx1"/>
            </a:solidFill>
            <a:miter lim="800000"/>
            <a:headEnd/>
            <a:tailEnd/>
          </a:ln>
        </p:spPr>
        <p:txBody>
          <a:bodyPr wrap="none"/>
          <a:lstStyle/>
          <a:p>
            <a:endParaRPr lang="en-US"/>
          </a:p>
        </p:txBody>
      </p:sp>
      <p:grpSp>
        <p:nvGrpSpPr>
          <p:cNvPr id="152586" name="Group 30"/>
          <p:cNvGrpSpPr>
            <a:grpSpLocks/>
          </p:cNvGrpSpPr>
          <p:nvPr/>
        </p:nvGrpSpPr>
        <p:grpSpPr bwMode="auto">
          <a:xfrm>
            <a:off x="3071813" y="3975100"/>
            <a:ext cx="1087437" cy="1195388"/>
            <a:chOff x="749" y="2157"/>
            <a:chExt cx="685" cy="753"/>
          </a:xfrm>
        </p:grpSpPr>
        <p:sp>
          <p:nvSpPr>
            <p:cNvPr id="152627" name="Oval 31"/>
            <p:cNvSpPr>
              <a:spLocks noChangeAspect="1" noChangeArrowheads="1"/>
            </p:cNvSpPr>
            <p:nvPr/>
          </p:nvSpPr>
          <p:spPr bwMode="auto">
            <a:xfrm>
              <a:off x="749" y="2157"/>
              <a:ext cx="685" cy="146"/>
            </a:xfrm>
            <a:prstGeom prst="ellipse">
              <a:avLst/>
            </a:prstGeom>
            <a:solidFill>
              <a:srgbClr val="F8F8F8">
                <a:alpha val="27058"/>
              </a:srgbClr>
            </a:solidFill>
            <a:ln w="15875">
              <a:solidFill>
                <a:schemeClr val="tx1"/>
              </a:solidFill>
              <a:miter lim="800000"/>
              <a:headEnd/>
              <a:tailEnd/>
            </a:ln>
          </p:spPr>
          <p:txBody>
            <a:bodyPr wrap="none" anchor="ctr"/>
            <a:lstStyle/>
            <a:p>
              <a:endParaRPr lang="en-US"/>
            </a:p>
          </p:txBody>
        </p:sp>
        <p:sp>
          <p:nvSpPr>
            <p:cNvPr id="152628" name="Line 32"/>
            <p:cNvSpPr>
              <a:spLocks noChangeAspect="1" noChangeShapeType="1"/>
            </p:cNvSpPr>
            <p:nvPr/>
          </p:nvSpPr>
          <p:spPr bwMode="auto">
            <a:xfrm>
              <a:off x="854" y="2200"/>
              <a:ext cx="1" cy="61"/>
            </a:xfrm>
            <a:prstGeom prst="line">
              <a:avLst/>
            </a:prstGeom>
            <a:noFill/>
            <a:ln w="9525">
              <a:solidFill>
                <a:schemeClr val="tx1"/>
              </a:solidFill>
              <a:miter lim="800000"/>
              <a:headEnd/>
              <a:tailEnd/>
            </a:ln>
          </p:spPr>
          <p:txBody>
            <a:bodyPr wrap="none"/>
            <a:lstStyle/>
            <a:p>
              <a:endParaRPr lang="en-US"/>
            </a:p>
          </p:txBody>
        </p:sp>
        <p:sp>
          <p:nvSpPr>
            <p:cNvPr id="152629" name="Line 33"/>
            <p:cNvSpPr>
              <a:spLocks noChangeAspect="1" noChangeShapeType="1"/>
            </p:cNvSpPr>
            <p:nvPr/>
          </p:nvSpPr>
          <p:spPr bwMode="auto">
            <a:xfrm>
              <a:off x="882" y="2194"/>
              <a:ext cx="0" cy="72"/>
            </a:xfrm>
            <a:prstGeom prst="line">
              <a:avLst/>
            </a:prstGeom>
            <a:noFill/>
            <a:ln w="9525">
              <a:solidFill>
                <a:schemeClr val="tx1"/>
              </a:solidFill>
              <a:miter lim="800000"/>
              <a:headEnd/>
              <a:tailEnd/>
            </a:ln>
          </p:spPr>
          <p:txBody>
            <a:bodyPr wrap="none"/>
            <a:lstStyle/>
            <a:p>
              <a:endParaRPr lang="en-US"/>
            </a:p>
          </p:txBody>
        </p:sp>
        <p:sp>
          <p:nvSpPr>
            <p:cNvPr id="152630" name="Line 34"/>
            <p:cNvSpPr>
              <a:spLocks noChangeAspect="1" noChangeShapeType="1"/>
            </p:cNvSpPr>
            <p:nvPr/>
          </p:nvSpPr>
          <p:spPr bwMode="auto">
            <a:xfrm>
              <a:off x="907" y="2190"/>
              <a:ext cx="0" cy="78"/>
            </a:xfrm>
            <a:prstGeom prst="line">
              <a:avLst/>
            </a:prstGeom>
            <a:noFill/>
            <a:ln w="9525">
              <a:solidFill>
                <a:schemeClr val="tx1"/>
              </a:solidFill>
              <a:miter lim="800000"/>
              <a:headEnd/>
              <a:tailEnd/>
            </a:ln>
          </p:spPr>
          <p:txBody>
            <a:bodyPr wrap="none"/>
            <a:lstStyle/>
            <a:p>
              <a:endParaRPr lang="en-US"/>
            </a:p>
          </p:txBody>
        </p:sp>
        <p:sp>
          <p:nvSpPr>
            <p:cNvPr id="152631" name="Line 35"/>
            <p:cNvSpPr>
              <a:spLocks noChangeAspect="1" noChangeShapeType="1"/>
            </p:cNvSpPr>
            <p:nvPr/>
          </p:nvSpPr>
          <p:spPr bwMode="auto">
            <a:xfrm>
              <a:off x="1040" y="2184"/>
              <a:ext cx="0" cy="93"/>
            </a:xfrm>
            <a:prstGeom prst="line">
              <a:avLst/>
            </a:prstGeom>
            <a:noFill/>
            <a:ln w="9525">
              <a:solidFill>
                <a:schemeClr val="tx1"/>
              </a:solidFill>
              <a:miter lim="800000"/>
              <a:headEnd/>
              <a:tailEnd/>
            </a:ln>
          </p:spPr>
          <p:txBody>
            <a:bodyPr wrap="none"/>
            <a:lstStyle/>
            <a:p>
              <a:endParaRPr lang="en-US"/>
            </a:p>
          </p:txBody>
        </p:sp>
        <p:sp>
          <p:nvSpPr>
            <p:cNvPr id="152632" name="Line 36"/>
            <p:cNvSpPr>
              <a:spLocks noChangeAspect="1" noChangeShapeType="1"/>
            </p:cNvSpPr>
            <p:nvPr/>
          </p:nvSpPr>
          <p:spPr bwMode="auto">
            <a:xfrm>
              <a:off x="1065" y="2181"/>
              <a:ext cx="0" cy="96"/>
            </a:xfrm>
            <a:prstGeom prst="line">
              <a:avLst/>
            </a:prstGeom>
            <a:noFill/>
            <a:ln w="9525">
              <a:solidFill>
                <a:schemeClr val="tx1"/>
              </a:solidFill>
              <a:miter lim="800000"/>
              <a:headEnd/>
              <a:tailEnd/>
            </a:ln>
          </p:spPr>
          <p:txBody>
            <a:bodyPr wrap="none"/>
            <a:lstStyle/>
            <a:p>
              <a:endParaRPr lang="en-US"/>
            </a:p>
          </p:txBody>
        </p:sp>
        <p:sp>
          <p:nvSpPr>
            <p:cNvPr id="152633" name="Line 37"/>
            <p:cNvSpPr>
              <a:spLocks noChangeAspect="1" noChangeShapeType="1"/>
            </p:cNvSpPr>
            <p:nvPr/>
          </p:nvSpPr>
          <p:spPr bwMode="auto">
            <a:xfrm>
              <a:off x="1301" y="2192"/>
              <a:ext cx="3" cy="69"/>
            </a:xfrm>
            <a:prstGeom prst="line">
              <a:avLst/>
            </a:prstGeom>
            <a:noFill/>
            <a:ln w="9525">
              <a:solidFill>
                <a:schemeClr val="tx1"/>
              </a:solidFill>
              <a:miter lim="800000"/>
              <a:headEnd/>
              <a:tailEnd/>
            </a:ln>
          </p:spPr>
          <p:txBody>
            <a:bodyPr wrap="none"/>
            <a:lstStyle/>
            <a:p>
              <a:endParaRPr lang="en-US"/>
            </a:p>
          </p:txBody>
        </p:sp>
        <p:sp>
          <p:nvSpPr>
            <p:cNvPr id="152634" name="Line 38"/>
            <p:cNvSpPr>
              <a:spLocks noChangeAspect="1" noChangeShapeType="1"/>
            </p:cNvSpPr>
            <p:nvPr/>
          </p:nvSpPr>
          <p:spPr bwMode="auto">
            <a:xfrm>
              <a:off x="1324" y="2194"/>
              <a:ext cx="0" cy="66"/>
            </a:xfrm>
            <a:prstGeom prst="line">
              <a:avLst/>
            </a:prstGeom>
            <a:noFill/>
            <a:ln w="9525">
              <a:solidFill>
                <a:schemeClr val="tx1"/>
              </a:solidFill>
              <a:miter lim="800000"/>
              <a:headEnd/>
              <a:tailEnd/>
            </a:ln>
          </p:spPr>
          <p:txBody>
            <a:bodyPr wrap="none"/>
            <a:lstStyle/>
            <a:p>
              <a:endParaRPr lang="en-US"/>
            </a:p>
          </p:txBody>
        </p:sp>
        <p:sp>
          <p:nvSpPr>
            <p:cNvPr id="152635" name="Freeform 39"/>
            <p:cNvSpPr>
              <a:spLocks noChangeAspect="1"/>
            </p:cNvSpPr>
            <p:nvPr/>
          </p:nvSpPr>
          <p:spPr bwMode="auto">
            <a:xfrm>
              <a:off x="821" y="2275"/>
              <a:ext cx="51" cy="374"/>
            </a:xfrm>
            <a:custGeom>
              <a:avLst/>
              <a:gdLst>
                <a:gd name="T0" fmla="*/ 0 w 102"/>
                <a:gd name="T1" fmla="*/ 0 h 750"/>
                <a:gd name="T2" fmla="*/ 18 w 102"/>
                <a:gd name="T3" fmla="*/ 184 h 750"/>
                <a:gd name="T4" fmla="*/ 30 w 102"/>
                <a:gd name="T5" fmla="*/ 334 h 750"/>
                <a:gd name="T6" fmla="*/ 40 w 102"/>
                <a:gd name="T7" fmla="*/ 428 h 750"/>
                <a:gd name="T8" fmla="*/ 102 w 102"/>
                <a:gd name="T9" fmla="*/ 750 h 750"/>
                <a:gd name="T10" fmla="*/ 0 60000 65536"/>
                <a:gd name="T11" fmla="*/ 0 60000 65536"/>
                <a:gd name="T12" fmla="*/ 0 60000 65536"/>
                <a:gd name="T13" fmla="*/ 0 60000 65536"/>
                <a:gd name="T14" fmla="*/ 0 60000 65536"/>
                <a:gd name="T15" fmla="*/ 0 w 102"/>
                <a:gd name="T16" fmla="*/ 0 h 750"/>
                <a:gd name="T17" fmla="*/ 102 w 102"/>
                <a:gd name="T18" fmla="*/ 750 h 750"/>
              </a:gdLst>
              <a:ahLst/>
              <a:cxnLst>
                <a:cxn ang="T10">
                  <a:pos x="T0" y="T1"/>
                </a:cxn>
                <a:cxn ang="T11">
                  <a:pos x="T2" y="T3"/>
                </a:cxn>
                <a:cxn ang="T12">
                  <a:pos x="T4" y="T5"/>
                </a:cxn>
                <a:cxn ang="T13">
                  <a:pos x="T6" y="T7"/>
                </a:cxn>
                <a:cxn ang="T14">
                  <a:pos x="T8" y="T9"/>
                </a:cxn>
              </a:cxnLst>
              <a:rect l="T15" t="T16" r="T17" b="T18"/>
              <a:pathLst>
                <a:path w="102" h="750">
                  <a:moveTo>
                    <a:pt x="0" y="0"/>
                  </a:moveTo>
                  <a:cubicBezTo>
                    <a:pt x="6" y="64"/>
                    <a:pt x="13" y="128"/>
                    <a:pt x="18" y="184"/>
                  </a:cubicBezTo>
                  <a:cubicBezTo>
                    <a:pt x="23" y="240"/>
                    <a:pt x="26" y="293"/>
                    <a:pt x="30" y="334"/>
                  </a:cubicBezTo>
                  <a:cubicBezTo>
                    <a:pt x="34" y="375"/>
                    <a:pt x="28" y="359"/>
                    <a:pt x="40" y="428"/>
                  </a:cubicBezTo>
                  <a:cubicBezTo>
                    <a:pt x="52" y="497"/>
                    <a:pt x="77" y="623"/>
                    <a:pt x="102" y="750"/>
                  </a:cubicBezTo>
                </a:path>
              </a:pathLst>
            </a:custGeom>
            <a:noFill/>
            <a:ln w="9525">
              <a:solidFill>
                <a:schemeClr val="tx1"/>
              </a:solidFill>
              <a:miter lim="800000"/>
              <a:headEnd/>
              <a:tailEnd/>
            </a:ln>
          </p:spPr>
          <p:txBody>
            <a:bodyPr wrap="none"/>
            <a:lstStyle/>
            <a:p>
              <a:endParaRPr lang="en-US"/>
            </a:p>
          </p:txBody>
        </p:sp>
        <p:sp>
          <p:nvSpPr>
            <p:cNvPr id="152636" name="Freeform 40"/>
            <p:cNvSpPr>
              <a:spLocks noChangeAspect="1"/>
            </p:cNvSpPr>
            <p:nvPr/>
          </p:nvSpPr>
          <p:spPr bwMode="auto">
            <a:xfrm>
              <a:off x="1323" y="2273"/>
              <a:ext cx="39" cy="294"/>
            </a:xfrm>
            <a:custGeom>
              <a:avLst/>
              <a:gdLst>
                <a:gd name="T0" fmla="*/ 78 w 78"/>
                <a:gd name="T1" fmla="*/ 0 h 590"/>
                <a:gd name="T2" fmla="*/ 72 w 78"/>
                <a:gd name="T3" fmla="*/ 146 h 590"/>
                <a:gd name="T4" fmla="*/ 46 w 78"/>
                <a:gd name="T5" fmla="*/ 358 h 590"/>
                <a:gd name="T6" fmla="*/ 0 w 78"/>
                <a:gd name="T7" fmla="*/ 590 h 590"/>
                <a:gd name="T8" fmla="*/ 0 60000 65536"/>
                <a:gd name="T9" fmla="*/ 0 60000 65536"/>
                <a:gd name="T10" fmla="*/ 0 60000 65536"/>
                <a:gd name="T11" fmla="*/ 0 60000 65536"/>
                <a:gd name="T12" fmla="*/ 0 w 78"/>
                <a:gd name="T13" fmla="*/ 0 h 590"/>
                <a:gd name="T14" fmla="*/ 78 w 78"/>
                <a:gd name="T15" fmla="*/ 590 h 590"/>
              </a:gdLst>
              <a:ahLst/>
              <a:cxnLst>
                <a:cxn ang="T8">
                  <a:pos x="T0" y="T1"/>
                </a:cxn>
                <a:cxn ang="T9">
                  <a:pos x="T2" y="T3"/>
                </a:cxn>
                <a:cxn ang="T10">
                  <a:pos x="T4" y="T5"/>
                </a:cxn>
                <a:cxn ang="T11">
                  <a:pos x="T6" y="T7"/>
                </a:cxn>
              </a:cxnLst>
              <a:rect l="T12" t="T13" r="T14" b="T15"/>
              <a:pathLst>
                <a:path w="78" h="590">
                  <a:moveTo>
                    <a:pt x="78" y="0"/>
                  </a:moveTo>
                  <a:cubicBezTo>
                    <a:pt x="77" y="43"/>
                    <a:pt x="77" y="86"/>
                    <a:pt x="72" y="146"/>
                  </a:cubicBezTo>
                  <a:cubicBezTo>
                    <a:pt x="67" y="206"/>
                    <a:pt x="58" y="284"/>
                    <a:pt x="46" y="358"/>
                  </a:cubicBezTo>
                  <a:cubicBezTo>
                    <a:pt x="34" y="432"/>
                    <a:pt x="17" y="511"/>
                    <a:pt x="0" y="590"/>
                  </a:cubicBezTo>
                </a:path>
              </a:pathLst>
            </a:custGeom>
            <a:noFill/>
            <a:ln w="9525">
              <a:solidFill>
                <a:srgbClr val="333333"/>
              </a:solidFill>
              <a:miter lim="800000"/>
              <a:headEnd/>
              <a:tailEnd/>
            </a:ln>
          </p:spPr>
          <p:txBody>
            <a:bodyPr wrap="none"/>
            <a:lstStyle/>
            <a:p>
              <a:endParaRPr lang="en-US"/>
            </a:p>
          </p:txBody>
        </p:sp>
        <p:sp>
          <p:nvSpPr>
            <p:cNvPr id="152637" name="Freeform 41"/>
            <p:cNvSpPr>
              <a:spLocks noChangeAspect="1"/>
            </p:cNvSpPr>
            <p:nvPr/>
          </p:nvSpPr>
          <p:spPr bwMode="auto">
            <a:xfrm>
              <a:off x="756" y="2243"/>
              <a:ext cx="674" cy="667"/>
            </a:xfrm>
            <a:custGeom>
              <a:avLst/>
              <a:gdLst>
                <a:gd name="T0" fmla="*/ 0 w 1352"/>
                <a:gd name="T1" fmla="*/ 2 h 1338"/>
                <a:gd name="T2" fmla="*/ 2 w 1352"/>
                <a:gd name="T3" fmla="*/ 132 h 1338"/>
                <a:gd name="T4" fmla="*/ 18 w 1352"/>
                <a:gd name="T5" fmla="*/ 360 h 1338"/>
                <a:gd name="T6" fmla="*/ 66 w 1352"/>
                <a:gd name="T7" fmla="*/ 640 h 1338"/>
                <a:gd name="T8" fmla="*/ 128 w 1352"/>
                <a:gd name="T9" fmla="*/ 856 h 1338"/>
                <a:gd name="T10" fmla="*/ 214 w 1352"/>
                <a:gd name="T11" fmla="*/ 1066 h 1338"/>
                <a:gd name="T12" fmla="*/ 294 w 1352"/>
                <a:gd name="T13" fmla="*/ 1268 h 1338"/>
                <a:gd name="T14" fmla="*/ 330 w 1352"/>
                <a:gd name="T15" fmla="*/ 1290 h 1338"/>
                <a:gd name="T16" fmla="*/ 408 w 1352"/>
                <a:gd name="T17" fmla="*/ 1312 h 1338"/>
                <a:gd name="T18" fmla="*/ 516 w 1352"/>
                <a:gd name="T19" fmla="*/ 1330 h 1338"/>
                <a:gd name="T20" fmla="*/ 638 w 1352"/>
                <a:gd name="T21" fmla="*/ 1338 h 1338"/>
                <a:gd name="T22" fmla="*/ 734 w 1352"/>
                <a:gd name="T23" fmla="*/ 1338 h 1338"/>
                <a:gd name="T24" fmla="*/ 826 w 1352"/>
                <a:gd name="T25" fmla="*/ 1330 h 1338"/>
                <a:gd name="T26" fmla="*/ 926 w 1352"/>
                <a:gd name="T27" fmla="*/ 1316 h 1338"/>
                <a:gd name="T28" fmla="*/ 1032 w 1352"/>
                <a:gd name="T29" fmla="*/ 1288 h 1338"/>
                <a:gd name="T30" fmla="*/ 1064 w 1352"/>
                <a:gd name="T31" fmla="*/ 1266 h 1338"/>
                <a:gd name="T32" fmla="*/ 1124 w 1352"/>
                <a:gd name="T33" fmla="*/ 1122 h 1338"/>
                <a:gd name="T34" fmla="*/ 1186 w 1352"/>
                <a:gd name="T35" fmla="*/ 952 h 1338"/>
                <a:gd name="T36" fmla="*/ 1242 w 1352"/>
                <a:gd name="T37" fmla="*/ 792 h 1338"/>
                <a:gd name="T38" fmla="*/ 1294 w 1352"/>
                <a:gd name="T39" fmla="*/ 594 h 1338"/>
                <a:gd name="T40" fmla="*/ 1326 w 1352"/>
                <a:gd name="T41" fmla="*/ 406 h 1338"/>
                <a:gd name="T42" fmla="*/ 1348 w 1352"/>
                <a:gd name="T43" fmla="*/ 232 h 1338"/>
                <a:gd name="T44" fmla="*/ 1352 w 1352"/>
                <a:gd name="T45" fmla="*/ 78 h 1338"/>
                <a:gd name="T46" fmla="*/ 1352 w 1352"/>
                <a:gd name="T47" fmla="*/ 0 h 13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2"/>
                <a:gd name="T73" fmla="*/ 0 h 1338"/>
                <a:gd name="T74" fmla="*/ 1352 w 1352"/>
                <a:gd name="T75" fmla="*/ 1338 h 13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2" h="1338">
                  <a:moveTo>
                    <a:pt x="0" y="2"/>
                  </a:moveTo>
                  <a:lnTo>
                    <a:pt x="2" y="132"/>
                  </a:lnTo>
                  <a:lnTo>
                    <a:pt x="18" y="360"/>
                  </a:lnTo>
                  <a:lnTo>
                    <a:pt x="66" y="640"/>
                  </a:lnTo>
                  <a:lnTo>
                    <a:pt x="128" y="856"/>
                  </a:lnTo>
                  <a:lnTo>
                    <a:pt x="214" y="1066"/>
                  </a:lnTo>
                  <a:lnTo>
                    <a:pt x="294" y="1268"/>
                  </a:lnTo>
                  <a:lnTo>
                    <a:pt x="330" y="1290"/>
                  </a:lnTo>
                  <a:lnTo>
                    <a:pt x="408" y="1312"/>
                  </a:lnTo>
                  <a:lnTo>
                    <a:pt x="516" y="1330"/>
                  </a:lnTo>
                  <a:lnTo>
                    <a:pt x="638" y="1338"/>
                  </a:lnTo>
                  <a:lnTo>
                    <a:pt x="734" y="1338"/>
                  </a:lnTo>
                  <a:lnTo>
                    <a:pt x="826" y="1330"/>
                  </a:lnTo>
                  <a:lnTo>
                    <a:pt x="926" y="1316"/>
                  </a:lnTo>
                  <a:lnTo>
                    <a:pt x="1032" y="1288"/>
                  </a:lnTo>
                  <a:lnTo>
                    <a:pt x="1064" y="1266"/>
                  </a:lnTo>
                  <a:lnTo>
                    <a:pt x="1124" y="1122"/>
                  </a:lnTo>
                  <a:lnTo>
                    <a:pt x="1186" y="952"/>
                  </a:lnTo>
                  <a:lnTo>
                    <a:pt x="1242" y="792"/>
                  </a:lnTo>
                  <a:lnTo>
                    <a:pt x="1294" y="594"/>
                  </a:lnTo>
                  <a:lnTo>
                    <a:pt x="1326" y="406"/>
                  </a:lnTo>
                  <a:lnTo>
                    <a:pt x="1348" y="232"/>
                  </a:lnTo>
                  <a:lnTo>
                    <a:pt x="1352" y="78"/>
                  </a:lnTo>
                  <a:lnTo>
                    <a:pt x="1352" y="0"/>
                  </a:lnTo>
                </a:path>
              </a:pathLst>
            </a:custGeom>
            <a:noFill/>
            <a:ln w="15875">
              <a:solidFill>
                <a:schemeClr val="tx1"/>
              </a:solidFill>
              <a:miter lim="800000"/>
              <a:headEnd/>
              <a:tailEnd/>
            </a:ln>
          </p:spPr>
          <p:txBody>
            <a:bodyPr wrap="none"/>
            <a:lstStyle/>
            <a:p>
              <a:endParaRPr lang="en-US"/>
            </a:p>
          </p:txBody>
        </p:sp>
        <p:sp>
          <p:nvSpPr>
            <p:cNvPr id="152638" name="Oval 42"/>
            <p:cNvSpPr>
              <a:spLocks noChangeAspect="1" noChangeArrowheads="1"/>
            </p:cNvSpPr>
            <p:nvPr/>
          </p:nvSpPr>
          <p:spPr bwMode="auto">
            <a:xfrm>
              <a:off x="771" y="2171"/>
              <a:ext cx="643" cy="106"/>
            </a:xfrm>
            <a:prstGeom prst="ellipse">
              <a:avLst/>
            </a:prstGeom>
            <a:gradFill rotWithShape="1">
              <a:gsLst>
                <a:gs pos="0">
                  <a:srgbClr val="F8F8F8">
                    <a:alpha val="4999"/>
                  </a:srgbClr>
                </a:gs>
                <a:gs pos="100000">
                  <a:srgbClr val="EAEAEA"/>
                </a:gs>
              </a:gsLst>
              <a:lin ang="5400000" scaled="1"/>
            </a:gradFill>
            <a:ln w="9525">
              <a:noFill/>
              <a:miter lim="800000"/>
              <a:headEnd/>
              <a:tailEnd/>
            </a:ln>
          </p:spPr>
          <p:txBody>
            <a:bodyPr wrap="none" anchor="ctr"/>
            <a:lstStyle/>
            <a:p>
              <a:endParaRPr lang="en-US"/>
            </a:p>
          </p:txBody>
        </p:sp>
        <p:sp>
          <p:nvSpPr>
            <p:cNvPr id="152639" name="Freeform 43"/>
            <p:cNvSpPr>
              <a:spLocks noChangeAspect="1"/>
            </p:cNvSpPr>
            <p:nvPr/>
          </p:nvSpPr>
          <p:spPr bwMode="auto">
            <a:xfrm>
              <a:off x="763" y="2228"/>
              <a:ext cx="650" cy="51"/>
            </a:xfrm>
            <a:custGeom>
              <a:avLst/>
              <a:gdLst>
                <a:gd name="T0" fmla="*/ 16 w 1303"/>
                <a:gd name="T1" fmla="*/ 4 h 103"/>
                <a:gd name="T2" fmla="*/ 30 w 1303"/>
                <a:gd name="T3" fmla="*/ 30 h 103"/>
                <a:gd name="T4" fmla="*/ 196 w 1303"/>
                <a:gd name="T5" fmla="*/ 72 h 103"/>
                <a:gd name="T6" fmla="*/ 520 w 1303"/>
                <a:gd name="T7" fmla="*/ 100 h 103"/>
                <a:gd name="T8" fmla="*/ 880 w 1303"/>
                <a:gd name="T9" fmla="*/ 90 h 103"/>
                <a:gd name="T10" fmla="*/ 1090 w 1303"/>
                <a:gd name="T11" fmla="*/ 70 h 103"/>
                <a:gd name="T12" fmla="*/ 1268 w 1303"/>
                <a:gd name="T13" fmla="*/ 26 h 103"/>
                <a:gd name="T14" fmla="*/ 1298 w 1303"/>
                <a:gd name="T15" fmla="*/ 0 h 103"/>
                <a:gd name="T16" fmla="*/ 0 60000 65536"/>
                <a:gd name="T17" fmla="*/ 0 60000 65536"/>
                <a:gd name="T18" fmla="*/ 0 60000 65536"/>
                <a:gd name="T19" fmla="*/ 0 60000 65536"/>
                <a:gd name="T20" fmla="*/ 0 60000 65536"/>
                <a:gd name="T21" fmla="*/ 0 60000 65536"/>
                <a:gd name="T22" fmla="*/ 0 60000 65536"/>
                <a:gd name="T23" fmla="*/ 0 60000 65536"/>
                <a:gd name="T24" fmla="*/ 0 w 1303"/>
                <a:gd name="T25" fmla="*/ 0 h 103"/>
                <a:gd name="T26" fmla="*/ 1303 w 1303"/>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3" h="103">
                  <a:moveTo>
                    <a:pt x="16" y="4"/>
                  </a:moveTo>
                  <a:cubicBezTo>
                    <a:pt x="8" y="11"/>
                    <a:pt x="0" y="19"/>
                    <a:pt x="30" y="30"/>
                  </a:cubicBezTo>
                  <a:cubicBezTo>
                    <a:pt x="60" y="41"/>
                    <a:pt x="114" y="60"/>
                    <a:pt x="196" y="72"/>
                  </a:cubicBezTo>
                  <a:cubicBezTo>
                    <a:pt x="278" y="84"/>
                    <a:pt x="406" y="97"/>
                    <a:pt x="520" y="100"/>
                  </a:cubicBezTo>
                  <a:cubicBezTo>
                    <a:pt x="634" y="103"/>
                    <a:pt x="785" y="95"/>
                    <a:pt x="880" y="90"/>
                  </a:cubicBezTo>
                  <a:cubicBezTo>
                    <a:pt x="975" y="85"/>
                    <a:pt x="1025" y="81"/>
                    <a:pt x="1090" y="70"/>
                  </a:cubicBezTo>
                  <a:cubicBezTo>
                    <a:pt x="1155" y="59"/>
                    <a:pt x="1233" y="38"/>
                    <a:pt x="1268" y="26"/>
                  </a:cubicBezTo>
                  <a:cubicBezTo>
                    <a:pt x="1303" y="14"/>
                    <a:pt x="1300" y="7"/>
                    <a:pt x="1298" y="0"/>
                  </a:cubicBezTo>
                </a:path>
              </a:pathLst>
            </a:custGeom>
            <a:noFill/>
            <a:ln w="12700">
              <a:solidFill>
                <a:schemeClr val="tx1"/>
              </a:solidFill>
              <a:miter lim="800000"/>
              <a:headEnd/>
              <a:tailEnd/>
            </a:ln>
          </p:spPr>
          <p:txBody>
            <a:bodyPr wrap="none"/>
            <a:lstStyle/>
            <a:p>
              <a:endParaRPr lang="en-US"/>
            </a:p>
          </p:txBody>
        </p:sp>
      </p:grpSp>
      <p:sp>
        <p:nvSpPr>
          <p:cNvPr id="1563692" name="Freeform 44" descr="MgO"/>
          <p:cNvSpPr>
            <a:spLocks/>
          </p:cNvSpPr>
          <p:nvPr/>
        </p:nvSpPr>
        <p:spPr bwMode="auto">
          <a:xfrm>
            <a:off x="3249613" y="4552950"/>
            <a:ext cx="755650" cy="604838"/>
          </a:xfrm>
          <a:custGeom>
            <a:avLst/>
            <a:gdLst>
              <a:gd name="T0" fmla="*/ 14 w 476"/>
              <a:gd name="T1" fmla="*/ 272 h 381"/>
              <a:gd name="T2" fmla="*/ 48 w 476"/>
              <a:gd name="T3" fmla="*/ 352 h 381"/>
              <a:gd name="T4" fmla="*/ 85 w 476"/>
              <a:gd name="T5" fmla="*/ 364 h 381"/>
              <a:gd name="T6" fmla="*/ 148 w 476"/>
              <a:gd name="T7" fmla="*/ 377 h 381"/>
              <a:gd name="T8" fmla="*/ 222 w 476"/>
              <a:gd name="T9" fmla="*/ 380 h 381"/>
              <a:gd name="T10" fmla="*/ 336 w 476"/>
              <a:gd name="T11" fmla="*/ 373 h 381"/>
              <a:gd name="T12" fmla="*/ 415 w 476"/>
              <a:gd name="T13" fmla="*/ 349 h 381"/>
              <a:gd name="T14" fmla="*/ 475 w 476"/>
              <a:gd name="T15" fmla="*/ 211 h 381"/>
              <a:gd name="T16" fmla="*/ 409 w 476"/>
              <a:gd name="T17" fmla="*/ 143 h 381"/>
              <a:gd name="T18" fmla="*/ 350 w 476"/>
              <a:gd name="T19" fmla="*/ 42 h 381"/>
              <a:gd name="T20" fmla="*/ 285 w 476"/>
              <a:gd name="T21" fmla="*/ 6 h 381"/>
              <a:gd name="T22" fmla="*/ 234 w 476"/>
              <a:gd name="T23" fmla="*/ 8 h 381"/>
              <a:gd name="T24" fmla="*/ 218 w 476"/>
              <a:gd name="T25" fmla="*/ 21 h 381"/>
              <a:gd name="T26" fmla="*/ 209 w 476"/>
              <a:gd name="T27" fmla="*/ 22 h 381"/>
              <a:gd name="T28" fmla="*/ 188 w 476"/>
              <a:gd name="T29" fmla="*/ 35 h 381"/>
              <a:gd name="T30" fmla="*/ 166 w 476"/>
              <a:gd name="T31" fmla="*/ 59 h 381"/>
              <a:gd name="T32" fmla="*/ 146 w 476"/>
              <a:gd name="T33" fmla="*/ 79 h 381"/>
              <a:gd name="T34" fmla="*/ 127 w 476"/>
              <a:gd name="T35" fmla="*/ 96 h 381"/>
              <a:gd name="T36" fmla="*/ 116 w 476"/>
              <a:gd name="T37" fmla="*/ 109 h 381"/>
              <a:gd name="T38" fmla="*/ 94 w 476"/>
              <a:gd name="T39" fmla="*/ 126 h 381"/>
              <a:gd name="T40" fmla="*/ 64 w 476"/>
              <a:gd name="T41" fmla="*/ 138 h 381"/>
              <a:gd name="T42" fmla="*/ 44 w 476"/>
              <a:gd name="T43" fmla="*/ 167 h 381"/>
              <a:gd name="T44" fmla="*/ 22 w 476"/>
              <a:gd name="T45" fmla="*/ 188 h 381"/>
              <a:gd name="T46" fmla="*/ 8 w 476"/>
              <a:gd name="T47" fmla="*/ 212 h 381"/>
              <a:gd name="T48" fmla="*/ 1 w 476"/>
              <a:gd name="T49" fmla="*/ 230 h 381"/>
              <a:gd name="T50" fmla="*/ 14 w 476"/>
              <a:gd name="T51" fmla="*/ 272 h 3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381"/>
              <a:gd name="T80" fmla="*/ 476 w 476"/>
              <a:gd name="T81" fmla="*/ 381 h 3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381">
                <a:moveTo>
                  <a:pt x="14" y="272"/>
                </a:moveTo>
                <a:cubicBezTo>
                  <a:pt x="23" y="290"/>
                  <a:pt x="36" y="337"/>
                  <a:pt x="48" y="352"/>
                </a:cubicBezTo>
                <a:cubicBezTo>
                  <a:pt x="60" y="367"/>
                  <a:pt x="68" y="360"/>
                  <a:pt x="85" y="364"/>
                </a:cubicBezTo>
                <a:cubicBezTo>
                  <a:pt x="102" y="368"/>
                  <a:pt x="125" y="374"/>
                  <a:pt x="148" y="377"/>
                </a:cubicBezTo>
                <a:cubicBezTo>
                  <a:pt x="171" y="380"/>
                  <a:pt x="191" y="381"/>
                  <a:pt x="222" y="380"/>
                </a:cubicBezTo>
                <a:cubicBezTo>
                  <a:pt x="253" y="379"/>
                  <a:pt x="304" y="378"/>
                  <a:pt x="336" y="373"/>
                </a:cubicBezTo>
                <a:cubicBezTo>
                  <a:pt x="368" y="368"/>
                  <a:pt x="392" y="376"/>
                  <a:pt x="415" y="349"/>
                </a:cubicBezTo>
                <a:cubicBezTo>
                  <a:pt x="438" y="322"/>
                  <a:pt x="476" y="245"/>
                  <a:pt x="475" y="211"/>
                </a:cubicBezTo>
                <a:cubicBezTo>
                  <a:pt x="474" y="177"/>
                  <a:pt x="430" y="171"/>
                  <a:pt x="409" y="143"/>
                </a:cubicBezTo>
                <a:cubicBezTo>
                  <a:pt x="388" y="115"/>
                  <a:pt x="371" y="65"/>
                  <a:pt x="350" y="42"/>
                </a:cubicBezTo>
                <a:cubicBezTo>
                  <a:pt x="329" y="19"/>
                  <a:pt x="304" y="11"/>
                  <a:pt x="285" y="6"/>
                </a:cubicBezTo>
                <a:cubicBezTo>
                  <a:pt x="265" y="0"/>
                  <a:pt x="245" y="5"/>
                  <a:pt x="234" y="8"/>
                </a:cubicBezTo>
                <a:cubicBezTo>
                  <a:pt x="223" y="10"/>
                  <a:pt x="222" y="19"/>
                  <a:pt x="218" y="21"/>
                </a:cubicBezTo>
                <a:cubicBezTo>
                  <a:pt x="214" y="23"/>
                  <a:pt x="214" y="20"/>
                  <a:pt x="209" y="22"/>
                </a:cubicBezTo>
                <a:cubicBezTo>
                  <a:pt x="204" y="24"/>
                  <a:pt x="195" y="28"/>
                  <a:pt x="188" y="35"/>
                </a:cubicBezTo>
                <a:cubicBezTo>
                  <a:pt x="180" y="41"/>
                  <a:pt x="173" y="52"/>
                  <a:pt x="166" y="59"/>
                </a:cubicBezTo>
                <a:cubicBezTo>
                  <a:pt x="159" y="67"/>
                  <a:pt x="152" y="73"/>
                  <a:pt x="146" y="79"/>
                </a:cubicBezTo>
                <a:cubicBezTo>
                  <a:pt x="139" y="85"/>
                  <a:pt x="132" y="91"/>
                  <a:pt x="127" y="96"/>
                </a:cubicBezTo>
                <a:cubicBezTo>
                  <a:pt x="122" y="101"/>
                  <a:pt x="121" y="104"/>
                  <a:pt x="116" y="109"/>
                </a:cubicBezTo>
                <a:cubicBezTo>
                  <a:pt x="110" y="114"/>
                  <a:pt x="103" y="121"/>
                  <a:pt x="94" y="126"/>
                </a:cubicBezTo>
                <a:cubicBezTo>
                  <a:pt x="86" y="131"/>
                  <a:pt x="73" y="131"/>
                  <a:pt x="64" y="138"/>
                </a:cubicBezTo>
                <a:cubicBezTo>
                  <a:pt x="56" y="145"/>
                  <a:pt x="51" y="158"/>
                  <a:pt x="44" y="167"/>
                </a:cubicBezTo>
                <a:cubicBezTo>
                  <a:pt x="37" y="175"/>
                  <a:pt x="28" y="181"/>
                  <a:pt x="22" y="188"/>
                </a:cubicBezTo>
                <a:cubicBezTo>
                  <a:pt x="16" y="196"/>
                  <a:pt x="11" y="205"/>
                  <a:pt x="8" y="212"/>
                </a:cubicBezTo>
                <a:cubicBezTo>
                  <a:pt x="5" y="219"/>
                  <a:pt x="0" y="220"/>
                  <a:pt x="1" y="230"/>
                </a:cubicBezTo>
                <a:cubicBezTo>
                  <a:pt x="2" y="240"/>
                  <a:pt x="11" y="263"/>
                  <a:pt x="14" y="272"/>
                </a:cubicBezTo>
                <a:close/>
              </a:path>
            </a:pathLst>
          </a:custGeom>
          <a:blipFill dpi="0" rotWithShape="1">
            <a:blip r:embed="rId4" cstate="print"/>
            <a:srcRect/>
            <a:stretch>
              <a:fillRect/>
            </a:stretch>
          </a:blipFill>
          <a:ln w="9525">
            <a:noFill/>
            <a:miter lim="800000"/>
            <a:headEnd/>
            <a:tailEnd/>
          </a:ln>
        </p:spPr>
        <p:txBody>
          <a:bodyPr wrap="none"/>
          <a:lstStyle/>
          <a:p>
            <a:endParaRPr lang="en-US"/>
          </a:p>
        </p:txBody>
      </p:sp>
      <p:sp>
        <p:nvSpPr>
          <p:cNvPr id="152588" name="Text Box 45"/>
          <p:cNvSpPr txBox="1">
            <a:spLocks noChangeArrowheads="1"/>
          </p:cNvSpPr>
          <p:nvPr/>
        </p:nvSpPr>
        <p:spPr bwMode="auto">
          <a:xfrm>
            <a:off x="2887663" y="5481638"/>
            <a:ext cx="1492250" cy="366712"/>
          </a:xfrm>
          <a:prstGeom prst="rect">
            <a:avLst/>
          </a:prstGeom>
          <a:noFill/>
          <a:ln w="9525">
            <a:noFill/>
            <a:miter lim="800000"/>
            <a:headEnd/>
            <a:tailEnd/>
          </a:ln>
        </p:spPr>
        <p:txBody>
          <a:bodyPr wrap="none">
            <a:spAutoFit/>
          </a:bodyPr>
          <a:lstStyle/>
          <a:p>
            <a:r>
              <a:rPr lang="en-US" sz="1800"/>
              <a:t>After burning</a:t>
            </a:r>
          </a:p>
        </p:txBody>
      </p:sp>
      <p:sp>
        <p:nvSpPr>
          <p:cNvPr id="1563694" name="Text Box 46"/>
          <p:cNvSpPr txBox="1">
            <a:spLocks noChangeArrowheads="1"/>
          </p:cNvSpPr>
          <p:nvPr/>
        </p:nvSpPr>
        <p:spPr bwMode="auto">
          <a:xfrm>
            <a:off x="4222750" y="4252913"/>
            <a:ext cx="849313" cy="581025"/>
          </a:xfrm>
          <a:prstGeom prst="rect">
            <a:avLst/>
          </a:prstGeom>
          <a:noFill/>
          <a:ln w="9525">
            <a:noFill/>
            <a:miter lim="800000"/>
            <a:headEnd/>
            <a:tailEnd/>
          </a:ln>
        </p:spPr>
        <p:txBody>
          <a:bodyPr wrap="none">
            <a:spAutoFit/>
          </a:bodyPr>
          <a:lstStyle/>
          <a:p>
            <a:r>
              <a:rPr lang="en-US" sz="1600"/>
              <a:t>white</a:t>
            </a:r>
          </a:p>
          <a:p>
            <a:r>
              <a:rPr lang="en-US" sz="1600"/>
              <a:t>powder</a:t>
            </a:r>
          </a:p>
        </p:txBody>
      </p:sp>
      <p:sp>
        <p:nvSpPr>
          <p:cNvPr id="1563695" name="Line 47"/>
          <p:cNvSpPr>
            <a:spLocks noChangeShapeType="1"/>
          </p:cNvSpPr>
          <p:nvPr/>
        </p:nvSpPr>
        <p:spPr bwMode="auto">
          <a:xfrm flipH="1">
            <a:off x="3757613" y="4541838"/>
            <a:ext cx="525462" cy="388937"/>
          </a:xfrm>
          <a:prstGeom prst="line">
            <a:avLst/>
          </a:prstGeom>
          <a:noFill/>
          <a:ln w="9525">
            <a:solidFill>
              <a:srgbClr val="333333"/>
            </a:solidFill>
            <a:miter lim="800000"/>
            <a:headEnd/>
            <a:tailEnd/>
          </a:ln>
        </p:spPr>
        <p:txBody>
          <a:bodyPr wrap="none"/>
          <a:lstStyle/>
          <a:p>
            <a:endParaRPr lang="en-US"/>
          </a:p>
        </p:txBody>
      </p:sp>
      <p:pic>
        <p:nvPicPr>
          <p:cNvPr id="1563696" name="Picture 48" descr="matchflm"/>
          <p:cNvPicPr>
            <a:picLocks noChangeAspect="1" noChangeArrowheads="1" noCrop="1"/>
          </p:cNvPicPr>
          <p:nvPr/>
        </p:nvPicPr>
        <p:blipFill>
          <a:blip r:embed="rId5" cstate="print"/>
          <a:srcRect/>
          <a:stretch>
            <a:fillRect/>
          </a:stretch>
        </p:blipFill>
        <p:spPr bwMode="auto">
          <a:xfrm>
            <a:off x="1277938" y="4919663"/>
            <a:ext cx="433387" cy="534987"/>
          </a:xfrm>
          <a:prstGeom prst="rect">
            <a:avLst/>
          </a:prstGeom>
          <a:noFill/>
          <a:ln w="9525">
            <a:noFill/>
            <a:miter lim="800000"/>
            <a:headEnd/>
            <a:tailEnd/>
          </a:ln>
        </p:spPr>
      </p:pic>
      <p:grpSp>
        <p:nvGrpSpPr>
          <p:cNvPr id="5" name="Group 49"/>
          <p:cNvGrpSpPr>
            <a:grpSpLocks noChangeAspect="1"/>
          </p:cNvGrpSpPr>
          <p:nvPr/>
        </p:nvGrpSpPr>
        <p:grpSpPr bwMode="auto">
          <a:xfrm>
            <a:off x="6135688" y="3421063"/>
            <a:ext cx="2001837" cy="2133600"/>
            <a:chOff x="915" y="108"/>
            <a:chExt cx="3809" cy="4060"/>
          </a:xfrm>
        </p:grpSpPr>
        <p:grpSp>
          <p:nvGrpSpPr>
            <p:cNvPr id="152597" name="Group 50"/>
            <p:cNvGrpSpPr>
              <a:grpSpLocks noChangeAspect="1"/>
            </p:cNvGrpSpPr>
            <p:nvPr/>
          </p:nvGrpSpPr>
          <p:grpSpPr bwMode="auto">
            <a:xfrm>
              <a:off x="915" y="108"/>
              <a:ext cx="3809" cy="4060"/>
              <a:chOff x="915" y="108"/>
              <a:chExt cx="3809" cy="4060"/>
            </a:xfrm>
          </p:grpSpPr>
          <p:sp>
            <p:nvSpPr>
              <p:cNvPr id="1563699" name="Freeform 51"/>
              <p:cNvSpPr>
                <a:spLocks noChangeAspect="1"/>
              </p:cNvSpPr>
              <p:nvPr/>
            </p:nvSpPr>
            <p:spPr bwMode="auto">
              <a:xfrm>
                <a:off x="2628" y="171"/>
                <a:ext cx="405" cy="444"/>
              </a:xfrm>
              <a:custGeom>
                <a:avLst/>
                <a:gdLst/>
                <a:ahLst/>
                <a:cxnLst>
                  <a:cxn ang="0">
                    <a:pos x="128" y="444"/>
                  </a:cxn>
                  <a:cxn ang="0">
                    <a:pos x="0" y="4"/>
                  </a:cxn>
                  <a:cxn ang="0">
                    <a:pos x="404" y="0"/>
                  </a:cxn>
                  <a:cxn ang="0">
                    <a:pos x="336" y="444"/>
                  </a:cxn>
                  <a:cxn ang="0">
                    <a:pos x="128" y="444"/>
                  </a:cxn>
                </a:cxnLst>
                <a:rect l="0" t="0" r="r" b="b"/>
                <a:pathLst>
                  <a:path w="404" h="444">
                    <a:moveTo>
                      <a:pt x="128" y="444"/>
                    </a:moveTo>
                    <a:lnTo>
                      <a:pt x="0" y="4"/>
                    </a:lnTo>
                    <a:lnTo>
                      <a:pt x="404" y="0"/>
                    </a:lnTo>
                    <a:lnTo>
                      <a:pt x="336" y="444"/>
                    </a:lnTo>
                    <a:lnTo>
                      <a:pt x="128" y="444"/>
                    </a:lnTo>
                    <a:close/>
                  </a:path>
                </a:pathLst>
              </a:custGeom>
              <a:gradFill rotWithShape="1">
                <a:gsLst>
                  <a:gs pos="0">
                    <a:srgbClr val="FFCC00"/>
                  </a:gs>
                  <a:gs pos="50000">
                    <a:schemeClr val="bg1"/>
                  </a:gs>
                  <a:gs pos="100000">
                    <a:srgbClr val="FFCC00"/>
                  </a:gs>
                </a:gsLst>
                <a:lin ang="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2608" name="Freeform 52"/>
              <p:cNvSpPr>
                <a:spLocks noChangeAspect="1"/>
              </p:cNvSpPr>
              <p:nvPr/>
            </p:nvSpPr>
            <p:spPr bwMode="auto">
              <a:xfrm>
                <a:off x="2708" y="228"/>
                <a:ext cx="252" cy="160"/>
              </a:xfrm>
              <a:custGeom>
                <a:avLst/>
                <a:gdLst>
                  <a:gd name="T0" fmla="*/ 0 w 252"/>
                  <a:gd name="T1" fmla="*/ 0 h 160"/>
                  <a:gd name="T2" fmla="*/ 252 w 252"/>
                  <a:gd name="T3" fmla="*/ 4 h 160"/>
                  <a:gd name="T4" fmla="*/ 216 w 252"/>
                  <a:gd name="T5" fmla="*/ 160 h 160"/>
                  <a:gd name="T6" fmla="*/ 36 w 252"/>
                  <a:gd name="T7" fmla="*/ 160 h 160"/>
                  <a:gd name="T8" fmla="*/ 0 w 252"/>
                  <a:gd name="T9" fmla="*/ 0 h 160"/>
                  <a:gd name="T10" fmla="*/ 0 60000 65536"/>
                  <a:gd name="T11" fmla="*/ 0 60000 65536"/>
                  <a:gd name="T12" fmla="*/ 0 60000 65536"/>
                  <a:gd name="T13" fmla="*/ 0 60000 65536"/>
                  <a:gd name="T14" fmla="*/ 0 60000 65536"/>
                  <a:gd name="T15" fmla="*/ 0 w 252"/>
                  <a:gd name="T16" fmla="*/ 0 h 160"/>
                  <a:gd name="T17" fmla="*/ 252 w 252"/>
                  <a:gd name="T18" fmla="*/ 160 h 160"/>
                </a:gdLst>
                <a:ahLst/>
                <a:cxnLst>
                  <a:cxn ang="T10">
                    <a:pos x="T0" y="T1"/>
                  </a:cxn>
                  <a:cxn ang="T11">
                    <a:pos x="T2" y="T3"/>
                  </a:cxn>
                  <a:cxn ang="T12">
                    <a:pos x="T4" y="T5"/>
                  </a:cxn>
                  <a:cxn ang="T13">
                    <a:pos x="T6" y="T7"/>
                  </a:cxn>
                  <a:cxn ang="T14">
                    <a:pos x="T8" y="T9"/>
                  </a:cxn>
                </a:cxnLst>
                <a:rect l="T15" t="T16" r="T17" b="T18"/>
                <a:pathLst>
                  <a:path w="252" h="160">
                    <a:moveTo>
                      <a:pt x="0" y="0"/>
                    </a:moveTo>
                    <a:lnTo>
                      <a:pt x="252" y="4"/>
                    </a:lnTo>
                    <a:lnTo>
                      <a:pt x="216" y="160"/>
                    </a:lnTo>
                    <a:lnTo>
                      <a:pt x="36" y="160"/>
                    </a:lnTo>
                    <a:lnTo>
                      <a:pt x="0" y="0"/>
                    </a:lnTo>
                    <a:close/>
                  </a:path>
                </a:pathLst>
              </a:custGeom>
              <a:solidFill>
                <a:srgbClr val="EAEAEA"/>
              </a:solidFill>
              <a:ln w="9525">
                <a:solidFill>
                  <a:schemeClr val="tx1"/>
                </a:solidFill>
                <a:miter lim="800000"/>
                <a:headEnd/>
                <a:tailEnd/>
              </a:ln>
            </p:spPr>
            <p:txBody>
              <a:bodyPr wrap="none"/>
              <a:lstStyle/>
              <a:p>
                <a:endParaRPr lang="en-US"/>
              </a:p>
            </p:txBody>
          </p:sp>
          <p:sp>
            <p:nvSpPr>
              <p:cNvPr id="1563701" name="Freeform 53"/>
              <p:cNvSpPr>
                <a:spLocks noChangeAspect="1"/>
              </p:cNvSpPr>
              <p:nvPr/>
            </p:nvSpPr>
            <p:spPr bwMode="auto">
              <a:xfrm>
                <a:off x="2628" y="108"/>
                <a:ext cx="402" cy="73"/>
              </a:xfrm>
              <a:custGeom>
                <a:avLst/>
                <a:gdLst/>
                <a:ahLst/>
                <a:cxnLst>
                  <a:cxn ang="0">
                    <a:pos x="0" y="72"/>
                  </a:cxn>
                  <a:cxn ang="0">
                    <a:pos x="32" y="0"/>
                  </a:cxn>
                  <a:cxn ang="0">
                    <a:pos x="360" y="4"/>
                  </a:cxn>
                  <a:cxn ang="0">
                    <a:pos x="400" y="60"/>
                  </a:cxn>
                  <a:cxn ang="0">
                    <a:pos x="0" y="72"/>
                  </a:cxn>
                </a:cxnLst>
                <a:rect l="0" t="0" r="r" b="b"/>
                <a:pathLst>
                  <a:path w="400" h="72">
                    <a:moveTo>
                      <a:pt x="0" y="72"/>
                    </a:moveTo>
                    <a:lnTo>
                      <a:pt x="32" y="0"/>
                    </a:lnTo>
                    <a:lnTo>
                      <a:pt x="360" y="4"/>
                    </a:lnTo>
                    <a:lnTo>
                      <a:pt x="400" y="60"/>
                    </a:lnTo>
                    <a:lnTo>
                      <a:pt x="0" y="72"/>
                    </a:lnTo>
                    <a:close/>
                  </a:path>
                </a:pathLst>
              </a:custGeom>
              <a:gradFill rotWithShape="1">
                <a:gsLst>
                  <a:gs pos="0">
                    <a:srgbClr val="FFCC00"/>
                  </a:gs>
                  <a:gs pos="50000">
                    <a:schemeClr val="bg1"/>
                  </a:gs>
                  <a:gs pos="100000">
                    <a:srgbClr val="FFCC00"/>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2610" name="Oval 54"/>
              <p:cNvSpPr>
                <a:spLocks noChangeAspect="1" noChangeArrowheads="1"/>
              </p:cNvSpPr>
              <p:nvPr/>
            </p:nvSpPr>
            <p:spPr bwMode="auto">
              <a:xfrm>
                <a:off x="915" y="2476"/>
                <a:ext cx="1576" cy="524"/>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2611" name="Oval 55"/>
              <p:cNvSpPr>
                <a:spLocks noChangeAspect="1" noChangeArrowheads="1"/>
              </p:cNvSpPr>
              <p:nvPr/>
            </p:nvSpPr>
            <p:spPr bwMode="auto">
              <a:xfrm>
                <a:off x="970" y="2523"/>
                <a:ext cx="1447" cy="481"/>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2612" name="Oval 56"/>
              <p:cNvSpPr>
                <a:spLocks noChangeAspect="1" noChangeArrowheads="1"/>
              </p:cNvSpPr>
              <p:nvPr/>
            </p:nvSpPr>
            <p:spPr bwMode="auto">
              <a:xfrm>
                <a:off x="3146" y="2773"/>
                <a:ext cx="1576" cy="524"/>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2613" name="Oval 57"/>
              <p:cNvSpPr>
                <a:spLocks noChangeAspect="1" noChangeArrowheads="1"/>
              </p:cNvSpPr>
              <p:nvPr/>
            </p:nvSpPr>
            <p:spPr bwMode="auto">
              <a:xfrm>
                <a:off x="3201" y="2820"/>
                <a:ext cx="1447" cy="481"/>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2614" name="Freeform 58"/>
              <p:cNvSpPr>
                <a:spLocks noChangeAspect="1"/>
              </p:cNvSpPr>
              <p:nvPr/>
            </p:nvSpPr>
            <p:spPr bwMode="auto">
              <a:xfrm>
                <a:off x="1008" y="3548"/>
                <a:ext cx="3564" cy="416"/>
              </a:xfrm>
              <a:custGeom>
                <a:avLst/>
                <a:gdLst>
                  <a:gd name="T0" fmla="*/ 212 w 3564"/>
                  <a:gd name="T1" fmla="*/ 36 h 416"/>
                  <a:gd name="T2" fmla="*/ 3348 w 3564"/>
                  <a:gd name="T3" fmla="*/ 0 h 416"/>
                  <a:gd name="T4" fmla="*/ 3564 w 3564"/>
                  <a:gd name="T5" fmla="*/ 360 h 416"/>
                  <a:gd name="T6" fmla="*/ 0 w 3564"/>
                  <a:gd name="T7" fmla="*/ 416 h 416"/>
                  <a:gd name="T8" fmla="*/ 212 w 3564"/>
                  <a:gd name="T9" fmla="*/ 36 h 416"/>
                  <a:gd name="T10" fmla="*/ 0 60000 65536"/>
                  <a:gd name="T11" fmla="*/ 0 60000 65536"/>
                  <a:gd name="T12" fmla="*/ 0 60000 65536"/>
                  <a:gd name="T13" fmla="*/ 0 60000 65536"/>
                  <a:gd name="T14" fmla="*/ 0 60000 65536"/>
                  <a:gd name="T15" fmla="*/ 0 w 3564"/>
                  <a:gd name="T16" fmla="*/ 0 h 416"/>
                  <a:gd name="T17" fmla="*/ 3564 w 3564"/>
                  <a:gd name="T18" fmla="*/ 416 h 416"/>
                </a:gdLst>
                <a:ahLst/>
                <a:cxnLst>
                  <a:cxn ang="T10">
                    <a:pos x="T0" y="T1"/>
                  </a:cxn>
                  <a:cxn ang="T11">
                    <a:pos x="T2" y="T3"/>
                  </a:cxn>
                  <a:cxn ang="T12">
                    <a:pos x="T4" y="T5"/>
                  </a:cxn>
                  <a:cxn ang="T13">
                    <a:pos x="T6" y="T7"/>
                  </a:cxn>
                  <a:cxn ang="T14">
                    <a:pos x="T8" y="T9"/>
                  </a:cxn>
                </a:cxnLst>
                <a:rect l="T15" t="T16" r="T17" b="T18"/>
                <a:pathLst>
                  <a:path w="3564" h="416">
                    <a:moveTo>
                      <a:pt x="212" y="36"/>
                    </a:moveTo>
                    <a:lnTo>
                      <a:pt x="3348" y="0"/>
                    </a:lnTo>
                    <a:lnTo>
                      <a:pt x="3564" y="360"/>
                    </a:lnTo>
                    <a:lnTo>
                      <a:pt x="0" y="416"/>
                    </a:lnTo>
                    <a:lnTo>
                      <a:pt x="212" y="36"/>
                    </a:lnTo>
                    <a:close/>
                  </a:path>
                </a:pathLst>
              </a:custGeom>
              <a:gradFill rotWithShape="1">
                <a:gsLst>
                  <a:gs pos="0">
                    <a:srgbClr val="472F18"/>
                  </a:gs>
                  <a:gs pos="100000">
                    <a:srgbClr val="996633">
                      <a:alpha val="34000"/>
                    </a:srgbClr>
                  </a:gs>
                </a:gsLst>
                <a:lin ang="5400000" scaled="1"/>
              </a:gradFill>
              <a:ln w="15875">
                <a:solidFill>
                  <a:srgbClr val="322110"/>
                </a:solidFill>
                <a:miter lim="800000"/>
                <a:headEnd/>
                <a:tailEnd/>
              </a:ln>
            </p:spPr>
            <p:txBody>
              <a:bodyPr wrap="none"/>
              <a:lstStyle/>
              <a:p>
                <a:endParaRPr lang="en-US"/>
              </a:p>
            </p:txBody>
          </p:sp>
          <p:sp>
            <p:nvSpPr>
              <p:cNvPr id="152615" name="Freeform 59"/>
              <p:cNvSpPr>
                <a:spLocks noChangeAspect="1"/>
              </p:cNvSpPr>
              <p:nvPr/>
            </p:nvSpPr>
            <p:spPr bwMode="auto">
              <a:xfrm>
                <a:off x="964" y="3912"/>
                <a:ext cx="3668" cy="256"/>
              </a:xfrm>
              <a:custGeom>
                <a:avLst/>
                <a:gdLst>
                  <a:gd name="T0" fmla="*/ 44 w 3668"/>
                  <a:gd name="T1" fmla="*/ 56 h 256"/>
                  <a:gd name="T2" fmla="*/ 3612 w 3668"/>
                  <a:gd name="T3" fmla="*/ 0 h 256"/>
                  <a:gd name="T4" fmla="*/ 3668 w 3668"/>
                  <a:gd name="T5" fmla="*/ 196 h 256"/>
                  <a:gd name="T6" fmla="*/ 3356 w 3668"/>
                  <a:gd name="T7" fmla="*/ 208 h 256"/>
                  <a:gd name="T8" fmla="*/ 3300 w 3668"/>
                  <a:gd name="T9" fmla="*/ 116 h 256"/>
                  <a:gd name="T10" fmla="*/ 444 w 3668"/>
                  <a:gd name="T11" fmla="*/ 164 h 256"/>
                  <a:gd name="T12" fmla="*/ 376 w 3668"/>
                  <a:gd name="T13" fmla="*/ 256 h 256"/>
                  <a:gd name="T14" fmla="*/ 0 w 3668"/>
                  <a:gd name="T15" fmla="*/ 252 h 256"/>
                  <a:gd name="T16" fmla="*/ 44 w 3668"/>
                  <a:gd name="T17" fmla="*/ 56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8"/>
                  <a:gd name="T28" fmla="*/ 0 h 256"/>
                  <a:gd name="T29" fmla="*/ 3668 w 366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8" h="256">
                    <a:moveTo>
                      <a:pt x="44" y="56"/>
                    </a:moveTo>
                    <a:lnTo>
                      <a:pt x="3612" y="0"/>
                    </a:lnTo>
                    <a:lnTo>
                      <a:pt x="3668" y="196"/>
                    </a:lnTo>
                    <a:lnTo>
                      <a:pt x="3356" y="208"/>
                    </a:lnTo>
                    <a:lnTo>
                      <a:pt x="3300" y="116"/>
                    </a:lnTo>
                    <a:lnTo>
                      <a:pt x="444" y="164"/>
                    </a:lnTo>
                    <a:lnTo>
                      <a:pt x="376" y="256"/>
                    </a:lnTo>
                    <a:lnTo>
                      <a:pt x="0" y="252"/>
                    </a:lnTo>
                    <a:lnTo>
                      <a:pt x="44" y="56"/>
                    </a:lnTo>
                    <a:close/>
                  </a:path>
                </a:pathLst>
              </a:custGeom>
              <a:gradFill rotWithShape="1">
                <a:gsLst>
                  <a:gs pos="0">
                    <a:srgbClr val="996633"/>
                  </a:gs>
                  <a:gs pos="100000">
                    <a:srgbClr val="472F18"/>
                  </a:gs>
                </a:gsLst>
                <a:lin ang="5400000" scaled="1"/>
              </a:gradFill>
              <a:ln w="15875">
                <a:solidFill>
                  <a:srgbClr val="322110"/>
                </a:solidFill>
                <a:miter lim="800000"/>
                <a:headEnd/>
                <a:tailEnd/>
              </a:ln>
            </p:spPr>
            <p:txBody>
              <a:bodyPr wrap="none"/>
              <a:lstStyle/>
              <a:p>
                <a:endParaRPr lang="en-US"/>
              </a:p>
            </p:txBody>
          </p:sp>
          <p:sp>
            <p:nvSpPr>
              <p:cNvPr id="152616" name="Oval 60"/>
              <p:cNvSpPr>
                <a:spLocks noChangeAspect="1" noChangeArrowheads="1"/>
              </p:cNvSpPr>
              <p:nvPr/>
            </p:nvSpPr>
            <p:spPr bwMode="auto">
              <a:xfrm>
                <a:off x="2704" y="3600"/>
                <a:ext cx="316" cy="156"/>
              </a:xfrm>
              <a:prstGeom prst="ellipse">
                <a:avLst/>
              </a:prstGeom>
              <a:noFill/>
              <a:ln w="9525">
                <a:solidFill>
                  <a:srgbClr val="322110"/>
                </a:solidFill>
                <a:miter lim="800000"/>
                <a:headEnd/>
                <a:tailEnd/>
              </a:ln>
            </p:spPr>
            <p:txBody>
              <a:bodyPr wrap="none" anchor="ctr"/>
              <a:lstStyle/>
              <a:p>
                <a:endParaRPr lang="en-US"/>
              </a:p>
            </p:txBody>
          </p:sp>
          <p:sp>
            <p:nvSpPr>
              <p:cNvPr id="152617" name="AutoShape 61"/>
              <p:cNvSpPr>
                <a:spLocks noChangeAspect="1" noChangeArrowheads="1"/>
              </p:cNvSpPr>
              <p:nvPr/>
            </p:nvSpPr>
            <p:spPr bwMode="auto">
              <a:xfrm>
                <a:off x="2800" y="708"/>
                <a:ext cx="128" cy="2988"/>
              </a:xfrm>
              <a:prstGeom prst="can">
                <a:avLst>
                  <a:gd name="adj" fmla="val 43445"/>
                </a:avLst>
              </a:prstGeom>
              <a:gradFill rotWithShape="1">
                <a:gsLst>
                  <a:gs pos="0">
                    <a:srgbClr val="472F18"/>
                  </a:gs>
                  <a:gs pos="50000">
                    <a:srgbClr val="996633"/>
                  </a:gs>
                  <a:gs pos="100000">
                    <a:srgbClr val="472F18"/>
                  </a:gs>
                </a:gsLst>
                <a:lin ang="0" scaled="1"/>
              </a:gradFill>
              <a:ln w="15875">
                <a:solidFill>
                  <a:srgbClr val="322110"/>
                </a:solidFill>
                <a:miter lim="800000"/>
                <a:headEnd/>
                <a:tailEnd/>
              </a:ln>
            </p:spPr>
            <p:txBody>
              <a:bodyPr wrap="none" anchor="ctr"/>
              <a:lstStyle/>
              <a:p>
                <a:endParaRPr lang="en-US"/>
              </a:p>
            </p:txBody>
          </p:sp>
          <p:sp>
            <p:nvSpPr>
              <p:cNvPr id="152618" name="Freeform 62"/>
              <p:cNvSpPr>
                <a:spLocks noChangeAspect="1"/>
              </p:cNvSpPr>
              <p:nvPr/>
            </p:nvSpPr>
            <p:spPr bwMode="auto">
              <a:xfrm>
                <a:off x="2368" y="3712"/>
                <a:ext cx="460" cy="236"/>
              </a:xfrm>
              <a:custGeom>
                <a:avLst/>
                <a:gdLst>
                  <a:gd name="T0" fmla="*/ 340 w 460"/>
                  <a:gd name="T1" fmla="*/ 0 h 236"/>
                  <a:gd name="T2" fmla="*/ 0 w 460"/>
                  <a:gd name="T3" fmla="*/ 236 h 236"/>
                  <a:gd name="T4" fmla="*/ 220 w 460"/>
                  <a:gd name="T5" fmla="*/ 216 h 236"/>
                  <a:gd name="T6" fmla="*/ 460 w 460"/>
                  <a:gd name="T7" fmla="*/ 40 h 236"/>
                  <a:gd name="T8" fmla="*/ 400 w 460"/>
                  <a:gd name="T9" fmla="*/ 24 h 236"/>
                  <a:gd name="T10" fmla="*/ 340 w 460"/>
                  <a:gd name="T11" fmla="*/ 0 h 236"/>
                  <a:gd name="T12" fmla="*/ 0 60000 65536"/>
                  <a:gd name="T13" fmla="*/ 0 60000 65536"/>
                  <a:gd name="T14" fmla="*/ 0 60000 65536"/>
                  <a:gd name="T15" fmla="*/ 0 60000 65536"/>
                  <a:gd name="T16" fmla="*/ 0 60000 65536"/>
                  <a:gd name="T17" fmla="*/ 0 60000 65536"/>
                  <a:gd name="T18" fmla="*/ 0 w 460"/>
                  <a:gd name="T19" fmla="*/ 0 h 236"/>
                  <a:gd name="T20" fmla="*/ 460 w 46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460" h="236">
                    <a:moveTo>
                      <a:pt x="340" y="0"/>
                    </a:moveTo>
                    <a:lnTo>
                      <a:pt x="0" y="236"/>
                    </a:lnTo>
                    <a:lnTo>
                      <a:pt x="220" y="216"/>
                    </a:lnTo>
                    <a:lnTo>
                      <a:pt x="460" y="40"/>
                    </a:lnTo>
                    <a:lnTo>
                      <a:pt x="400" y="24"/>
                    </a:lnTo>
                    <a:lnTo>
                      <a:pt x="340" y="0"/>
                    </a:lnTo>
                    <a:close/>
                  </a:path>
                </a:pathLst>
              </a:custGeom>
              <a:solidFill>
                <a:srgbClr val="8D5E2F">
                  <a:alpha val="41176"/>
                </a:srgbClr>
              </a:solidFill>
              <a:ln w="9525">
                <a:noFill/>
                <a:miter lim="800000"/>
                <a:headEnd/>
                <a:tailEnd/>
              </a:ln>
            </p:spPr>
            <p:txBody>
              <a:bodyPr wrap="none"/>
              <a:lstStyle/>
              <a:p>
                <a:endParaRPr lang="en-US"/>
              </a:p>
            </p:txBody>
          </p:sp>
          <p:sp>
            <p:nvSpPr>
              <p:cNvPr id="152619" name="Freeform 63"/>
              <p:cNvSpPr>
                <a:spLocks noChangeAspect="1"/>
              </p:cNvSpPr>
              <p:nvPr/>
            </p:nvSpPr>
            <p:spPr bwMode="auto">
              <a:xfrm>
                <a:off x="1592" y="372"/>
                <a:ext cx="2448" cy="472"/>
              </a:xfrm>
              <a:custGeom>
                <a:avLst/>
                <a:gdLst>
                  <a:gd name="T0" fmla="*/ 0 w 2448"/>
                  <a:gd name="T1" fmla="*/ 40 h 472"/>
                  <a:gd name="T2" fmla="*/ 84 w 2448"/>
                  <a:gd name="T3" fmla="*/ 0 h 472"/>
                  <a:gd name="T4" fmla="*/ 2380 w 2448"/>
                  <a:gd name="T5" fmla="*/ 408 h 472"/>
                  <a:gd name="T6" fmla="*/ 2448 w 2448"/>
                  <a:gd name="T7" fmla="*/ 472 h 472"/>
                  <a:gd name="T8" fmla="*/ 0 w 2448"/>
                  <a:gd name="T9" fmla="*/ 40 h 472"/>
                  <a:gd name="T10" fmla="*/ 0 60000 65536"/>
                  <a:gd name="T11" fmla="*/ 0 60000 65536"/>
                  <a:gd name="T12" fmla="*/ 0 60000 65536"/>
                  <a:gd name="T13" fmla="*/ 0 60000 65536"/>
                  <a:gd name="T14" fmla="*/ 0 60000 65536"/>
                  <a:gd name="T15" fmla="*/ 0 w 2448"/>
                  <a:gd name="T16" fmla="*/ 0 h 472"/>
                  <a:gd name="T17" fmla="*/ 2448 w 2448"/>
                  <a:gd name="T18" fmla="*/ 472 h 472"/>
                </a:gdLst>
                <a:ahLst/>
                <a:cxnLst>
                  <a:cxn ang="T10">
                    <a:pos x="T0" y="T1"/>
                  </a:cxn>
                  <a:cxn ang="T11">
                    <a:pos x="T2" y="T3"/>
                  </a:cxn>
                  <a:cxn ang="T12">
                    <a:pos x="T4" y="T5"/>
                  </a:cxn>
                  <a:cxn ang="T13">
                    <a:pos x="T6" y="T7"/>
                  </a:cxn>
                  <a:cxn ang="T14">
                    <a:pos x="T8" y="T9"/>
                  </a:cxn>
                </a:cxnLst>
                <a:rect l="T15" t="T16" r="T17" b="T18"/>
                <a:pathLst>
                  <a:path w="2448" h="472">
                    <a:moveTo>
                      <a:pt x="0" y="40"/>
                    </a:moveTo>
                    <a:lnTo>
                      <a:pt x="84" y="0"/>
                    </a:lnTo>
                    <a:lnTo>
                      <a:pt x="2380" y="408"/>
                    </a:lnTo>
                    <a:lnTo>
                      <a:pt x="2448" y="472"/>
                    </a:lnTo>
                    <a:lnTo>
                      <a:pt x="0" y="40"/>
                    </a:lnTo>
                    <a:close/>
                  </a:path>
                </a:pathLst>
              </a:custGeom>
              <a:gradFill rotWithShape="1">
                <a:gsLst>
                  <a:gs pos="0">
                    <a:schemeClr val="bg1"/>
                  </a:gs>
                  <a:gs pos="100000">
                    <a:srgbClr val="99CCFF"/>
                  </a:gs>
                </a:gsLst>
                <a:lin ang="5400000" scaled="1"/>
              </a:gradFill>
              <a:ln w="15875">
                <a:noFill/>
                <a:miter lim="800000"/>
                <a:headEnd/>
                <a:tailEnd/>
              </a:ln>
            </p:spPr>
            <p:txBody>
              <a:bodyPr wrap="none"/>
              <a:lstStyle/>
              <a:p>
                <a:endParaRPr lang="en-US"/>
              </a:p>
            </p:txBody>
          </p:sp>
          <p:sp>
            <p:nvSpPr>
              <p:cNvPr id="152620" name="Freeform 64"/>
              <p:cNvSpPr>
                <a:spLocks noChangeAspect="1"/>
              </p:cNvSpPr>
              <p:nvPr/>
            </p:nvSpPr>
            <p:spPr bwMode="auto">
              <a:xfrm>
                <a:off x="1588" y="372"/>
                <a:ext cx="2452" cy="472"/>
              </a:xfrm>
              <a:custGeom>
                <a:avLst/>
                <a:gdLst>
                  <a:gd name="T0" fmla="*/ 0 w 2452"/>
                  <a:gd name="T1" fmla="*/ 44 h 472"/>
                  <a:gd name="T2" fmla="*/ 96 w 2452"/>
                  <a:gd name="T3" fmla="*/ 0 h 472"/>
                  <a:gd name="T4" fmla="*/ 2380 w 2452"/>
                  <a:gd name="T5" fmla="*/ 404 h 472"/>
                  <a:gd name="T6" fmla="*/ 2452 w 2452"/>
                  <a:gd name="T7" fmla="*/ 472 h 472"/>
                  <a:gd name="T8" fmla="*/ 0 60000 65536"/>
                  <a:gd name="T9" fmla="*/ 0 60000 65536"/>
                  <a:gd name="T10" fmla="*/ 0 60000 65536"/>
                  <a:gd name="T11" fmla="*/ 0 60000 65536"/>
                  <a:gd name="T12" fmla="*/ 0 w 2452"/>
                  <a:gd name="T13" fmla="*/ 0 h 472"/>
                  <a:gd name="T14" fmla="*/ 2452 w 2452"/>
                  <a:gd name="T15" fmla="*/ 472 h 472"/>
                </a:gdLst>
                <a:ahLst/>
                <a:cxnLst>
                  <a:cxn ang="T8">
                    <a:pos x="T0" y="T1"/>
                  </a:cxn>
                  <a:cxn ang="T9">
                    <a:pos x="T2" y="T3"/>
                  </a:cxn>
                  <a:cxn ang="T10">
                    <a:pos x="T4" y="T5"/>
                  </a:cxn>
                  <a:cxn ang="T11">
                    <a:pos x="T6" y="T7"/>
                  </a:cxn>
                </a:cxnLst>
                <a:rect l="T12" t="T13" r="T14" b="T15"/>
                <a:pathLst>
                  <a:path w="2452" h="472">
                    <a:moveTo>
                      <a:pt x="0" y="44"/>
                    </a:moveTo>
                    <a:lnTo>
                      <a:pt x="96" y="0"/>
                    </a:lnTo>
                    <a:lnTo>
                      <a:pt x="2380" y="404"/>
                    </a:lnTo>
                    <a:lnTo>
                      <a:pt x="2452" y="472"/>
                    </a:lnTo>
                  </a:path>
                </a:pathLst>
              </a:custGeom>
              <a:noFill/>
              <a:ln w="15875">
                <a:solidFill>
                  <a:schemeClr val="tx1"/>
                </a:solidFill>
                <a:miter lim="800000"/>
                <a:headEnd/>
                <a:tailEnd/>
              </a:ln>
            </p:spPr>
            <p:txBody>
              <a:bodyPr wrap="none"/>
              <a:lstStyle/>
              <a:p>
                <a:endParaRPr lang="en-US"/>
              </a:p>
            </p:txBody>
          </p:sp>
          <p:sp>
            <p:nvSpPr>
              <p:cNvPr id="1563713" name="Freeform 65"/>
              <p:cNvSpPr>
                <a:spLocks noChangeAspect="1"/>
              </p:cNvSpPr>
              <p:nvPr/>
            </p:nvSpPr>
            <p:spPr bwMode="auto">
              <a:xfrm>
                <a:off x="1592" y="277"/>
                <a:ext cx="2444" cy="631"/>
              </a:xfrm>
              <a:custGeom>
                <a:avLst/>
                <a:gdLst/>
                <a:ahLst/>
                <a:cxnLst>
                  <a:cxn ang="0">
                    <a:pos x="0" y="140"/>
                  </a:cxn>
                  <a:cxn ang="0">
                    <a:pos x="16" y="216"/>
                  </a:cxn>
                  <a:cxn ang="0">
                    <a:pos x="1284" y="512"/>
                  </a:cxn>
                  <a:cxn ang="0">
                    <a:pos x="2444" y="632"/>
                  </a:cxn>
                  <a:cxn ang="0">
                    <a:pos x="2444" y="580"/>
                  </a:cxn>
                  <a:cxn ang="0">
                    <a:pos x="1360" y="380"/>
                  </a:cxn>
                  <a:cxn ang="0">
                    <a:pos x="1344" y="0"/>
                  </a:cxn>
                  <a:cxn ang="0">
                    <a:pos x="1196" y="336"/>
                  </a:cxn>
                  <a:cxn ang="0">
                    <a:pos x="0" y="140"/>
                  </a:cxn>
                </a:cxnLst>
                <a:rect l="0" t="0" r="r" b="b"/>
                <a:pathLst>
                  <a:path w="2444" h="632">
                    <a:moveTo>
                      <a:pt x="0" y="140"/>
                    </a:moveTo>
                    <a:lnTo>
                      <a:pt x="16" y="216"/>
                    </a:lnTo>
                    <a:lnTo>
                      <a:pt x="1284" y="512"/>
                    </a:lnTo>
                    <a:lnTo>
                      <a:pt x="2444" y="632"/>
                    </a:lnTo>
                    <a:lnTo>
                      <a:pt x="2444" y="580"/>
                    </a:lnTo>
                    <a:lnTo>
                      <a:pt x="1360" y="380"/>
                    </a:lnTo>
                    <a:lnTo>
                      <a:pt x="1344" y="0"/>
                    </a:lnTo>
                    <a:lnTo>
                      <a:pt x="1196" y="336"/>
                    </a:lnTo>
                    <a:lnTo>
                      <a:pt x="0" y="140"/>
                    </a:lnTo>
                    <a:close/>
                  </a:path>
                </a:pathLst>
              </a:custGeom>
              <a:gradFill rotWithShape="1">
                <a:gsLst>
                  <a:gs pos="0">
                    <a:srgbClr val="99CCFF"/>
                  </a:gs>
                  <a:gs pos="50000">
                    <a:schemeClr val="bg1"/>
                  </a:gs>
                  <a:gs pos="100000">
                    <a:srgbClr val="99CCFF"/>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2622" name="Freeform 66"/>
              <p:cNvSpPr>
                <a:spLocks noChangeAspect="1"/>
              </p:cNvSpPr>
              <p:nvPr/>
            </p:nvSpPr>
            <p:spPr bwMode="auto">
              <a:xfrm>
                <a:off x="920" y="488"/>
                <a:ext cx="768" cy="2216"/>
              </a:xfrm>
              <a:custGeom>
                <a:avLst/>
                <a:gdLst>
                  <a:gd name="T0" fmla="*/ 768 w 768"/>
                  <a:gd name="T1" fmla="*/ 0 h 2216"/>
                  <a:gd name="T2" fmla="*/ 768 w 768"/>
                  <a:gd name="T3" fmla="*/ 204 h 2216"/>
                  <a:gd name="T4" fmla="*/ 152 w 768"/>
                  <a:gd name="T5" fmla="*/ 884 h 2216"/>
                  <a:gd name="T6" fmla="*/ 0 w 768"/>
                  <a:gd name="T7" fmla="*/ 2216 h 2216"/>
                  <a:gd name="T8" fmla="*/ 0 60000 65536"/>
                  <a:gd name="T9" fmla="*/ 0 60000 65536"/>
                  <a:gd name="T10" fmla="*/ 0 60000 65536"/>
                  <a:gd name="T11" fmla="*/ 0 60000 65536"/>
                  <a:gd name="T12" fmla="*/ 0 w 768"/>
                  <a:gd name="T13" fmla="*/ 0 h 2216"/>
                  <a:gd name="T14" fmla="*/ 768 w 768"/>
                  <a:gd name="T15" fmla="*/ 2216 h 2216"/>
                </a:gdLst>
                <a:ahLst/>
                <a:cxnLst>
                  <a:cxn ang="T8">
                    <a:pos x="T0" y="T1"/>
                  </a:cxn>
                  <a:cxn ang="T9">
                    <a:pos x="T2" y="T3"/>
                  </a:cxn>
                  <a:cxn ang="T10">
                    <a:pos x="T4" y="T5"/>
                  </a:cxn>
                  <a:cxn ang="T11">
                    <a:pos x="T6" y="T7"/>
                  </a:cxn>
                </a:cxnLst>
                <a:rect l="T12" t="T13" r="T14" b="T15"/>
                <a:pathLst>
                  <a:path w="768" h="2216">
                    <a:moveTo>
                      <a:pt x="768" y="0"/>
                    </a:moveTo>
                    <a:lnTo>
                      <a:pt x="768" y="204"/>
                    </a:lnTo>
                    <a:lnTo>
                      <a:pt x="152" y="884"/>
                    </a:lnTo>
                    <a:lnTo>
                      <a:pt x="0" y="2216"/>
                    </a:lnTo>
                  </a:path>
                </a:pathLst>
              </a:custGeom>
              <a:noFill/>
              <a:ln w="19050">
                <a:solidFill>
                  <a:schemeClr val="tx1"/>
                </a:solidFill>
                <a:miter lim="800000"/>
                <a:headEnd/>
                <a:tailEnd/>
              </a:ln>
            </p:spPr>
            <p:txBody>
              <a:bodyPr wrap="none"/>
              <a:lstStyle/>
              <a:p>
                <a:endParaRPr lang="en-US"/>
              </a:p>
            </p:txBody>
          </p:sp>
          <p:sp>
            <p:nvSpPr>
              <p:cNvPr id="152623" name="Freeform 67"/>
              <p:cNvSpPr>
                <a:spLocks noChangeAspect="1"/>
              </p:cNvSpPr>
              <p:nvPr/>
            </p:nvSpPr>
            <p:spPr bwMode="auto">
              <a:xfrm>
                <a:off x="1684" y="684"/>
                <a:ext cx="812" cy="2072"/>
              </a:xfrm>
              <a:custGeom>
                <a:avLst/>
                <a:gdLst>
                  <a:gd name="T0" fmla="*/ 0 w 812"/>
                  <a:gd name="T1" fmla="*/ 0 h 2072"/>
                  <a:gd name="T2" fmla="*/ 620 w 812"/>
                  <a:gd name="T3" fmla="*/ 640 h 2072"/>
                  <a:gd name="T4" fmla="*/ 812 w 812"/>
                  <a:gd name="T5" fmla="*/ 2072 h 2072"/>
                  <a:gd name="T6" fmla="*/ 0 60000 65536"/>
                  <a:gd name="T7" fmla="*/ 0 60000 65536"/>
                  <a:gd name="T8" fmla="*/ 0 60000 65536"/>
                  <a:gd name="T9" fmla="*/ 0 w 812"/>
                  <a:gd name="T10" fmla="*/ 0 h 2072"/>
                  <a:gd name="T11" fmla="*/ 812 w 812"/>
                  <a:gd name="T12" fmla="*/ 2072 h 2072"/>
                </a:gdLst>
                <a:ahLst/>
                <a:cxnLst>
                  <a:cxn ang="T6">
                    <a:pos x="T0" y="T1"/>
                  </a:cxn>
                  <a:cxn ang="T7">
                    <a:pos x="T2" y="T3"/>
                  </a:cxn>
                  <a:cxn ang="T8">
                    <a:pos x="T4" y="T5"/>
                  </a:cxn>
                </a:cxnLst>
                <a:rect l="T9" t="T10" r="T11" b="T12"/>
                <a:pathLst>
                  <a:path w="812" h="2072">
                    <a:moveTo>
                      <a:pt x="0" y="0"/>
                    </a:moveTo>
                    <a:lnTo>
                      <a:pt x="620" y="640"/>
                    </a:lnTo>
                    <a:lnTo>
                      <a:pt x="812" y="2072"/>
                    </a:lnTo>
                  </a:path>
                </a:pathLst>
              </a:custGeom>
              <a:noFill/>
              <a:ln w="19050">
                <a:solidFill>
                  <a:schemeClr val="tx1"/>
                </a:solidFill>
                <a:miter lim="800000"/>
                <a:headEnd/>
                <a:tailEnd/>
              </a:ln>
            </p:spPr>
            <p:txBody>
              <a:bodyPr wrap="none"/>
              <a:lstStyle/>
              <a:p>
                <a:endParaRPr lang="en-US"/>
              </a:p>
            </p:txBody>
          </p:sp>
          <p:sp>
            <p:nvSpPr>
              <p:cNvPr id="152624" name="Freeform 68"/>
              <p:cNvSpPr>
                <a:spLocks noChangeAspect="1"/>
              </p:cNvSpPr>
              <p:nvPr/>
            </p:nvSpPr>
            <p:spPr bwMode="auto">
              <a:xfrm>
                <a:off x="3140" y="872"/>
                <a:ext cx="764" cy="2152"/>
              </a:xfrm>
              <a:custGeom>
                <a:avLst/>
                <a:gdLst>
                  <a:gd name="T0" fmla="*/ 764 w 764"/>
                  <a:gd name="T1" fmla="*/ 0 h 2152"/>
                  <a:gd name="T2" fmla="*/ 760 w 764"/>
                  <a:gd name="T3" fmla="*/ 200 h 2152"/>
                  <a:gd name="T4" fmla="*/ 108 w 764"/>
                  <a:gd name="T5" fmla="*/ 1060 h 2152"/>
                  <a:gd name="T6" fmla="*/ 0 w 764"/>
                  <a:gd name="T7" fmla="*/ 2152 h 2152"/>
                  <a:gd name="T8" fmla="*/ 0 60000 65536"/>
                  <a:gd name="T9" fmla="*/ 0 60000 65536"/>
                  <a:gd name="T10" fmla="*/ 0 60000 65536"/>
                  <a:gd name="T11" fmla="*/ 0 60000 65536"/>
                  <a:gd name="T12" fmla="*/ 0 w 764"/>
                  <a:gd name="T13" fmla="*/ 0 h 2152"/>
                  <a:gd name="T14" fmla="*/ 764 w 764"/>
                  <a:gd name="T15" fmla="*/ 2152 h 2152"/>
                </a:gdLst>
                <a:ahLst/>
                <a:cxnLst>
                  <a:cxn ang="T8">
                    <a:pos x="T0" y="T1"/>
                  </a:cxn>
                  <a:cxn ang="T9">
                    <a:pos x="T2" y="T3"/>
                  </a:cxn>
                  <a:cxn ang="T10">
                    <a:pos x="T4" y="T5"/>
                  </a:cxn>
                  <a:cxn ang="T11">
                    <a:pos x="T6" y="T7"/>
                  </a:cxn>
                </a:cxnLst>
                <a:rect l="T12" t="T13" r="T14" b="T15"/>
                <a:pathLst>
                  <a:path w="764" h="2152">
                    <a:moveTo>
                      <a:pt x="764" y="0"/>
                    </a:moveTo>
                    <a:lnTo>
                      <a:pt x="760" y="200"/>
                    </a:lnTo>
                    <a:lnTo>
                      <a:pt x="108" y="1060"/>
                    </a:lnTo>
                    <a:lnTo>
                      <a:pt x="0" y="2152"/>
                    </a:lnTo>
                  </a:path>
                </a:pathLst>
              </a:custGeom>
              <a:noFill/>
              <a:ln w="19050">
                <a:solidFill>
                  <a:schemeClr val="tx1"/>
                </a:solidFill>
                <a:miter lim="800000"/>
                <a:headEnd/>
                <a:tailEnd/>
              </a:ln>
            </p:spPr>
            <p:txBody>
              <a:bodyPr wrap="none"/>
              <a:lstStyle/>
              <a:p>
                <a:endParaRPr lang="en-US"/>
              </a:p>
            </p:txBody>
          </p:sp>
          <p:sp>
            <p:nvSpPr>
              <p:cNvPr id="152625" name="Freeform 69"/>
              <p:cNvSpPr>
                <a:spLocks noChangeAspect="1"/>
              </p:cNvSpPr>
              <p:nvPr/>
            </p:nvSpPr>
            <p:spPr bwMode="auto">
              <a:xfrm>
                <a:off x="3900" y="1068"/>
                <a:ext cx="824" cy="1960"/>
              </a:xfrm>
              <a:custGeom>
                <a:avLst/>
                <a:gdLst>
                  <a:gd name="T0" fmla="*/ 0 w 824"/>
                  <a:gd name="T1" fmla="*/ 0 h 1960"/>
                  <a:gd name="T2" fmla="*/ 708 w 824"/>
                  <a:gd name="T3" fmla="*/ 876 h 1960"/>
                  <a:gd name="T4" fmla="*/ 824 w 824"/>
                  <a:gd name="T5" fmla="*/ 1960 h 1960"/>
                  <a:gd name="T6" fmla="*/ 0 60000 65536"/>
                  <a:gd name="T7" fmla="*/ 0 60000 65536"/>
                  <a:gd name="T8" fmla="*/ 0 60000 65536"/>
                  <a:gd name="T9" fmla="*/ 0 w 824"/>
                  <a:gd name="T10" fmla="*/ 0 h 1960"/>
                  <a:gd name="T11" fmla="*/ 824 w 824"/>
                  <a:gd name="T12" fmla="*/ 1960 h 1960"/>
                </a:gdLst>
                <a:ahLst/>
                <a:cxnLst>
                  <a:cxn ang="T6">
                    <a:pos x="T0" y="T1"/>
                  </a:cxn>
                  <a:cxn ang="T7">
                    <a:pos x="T2" y="T3"/>
                  </a:cxn>
                  <a:cxn ang="T8">
                    <a:pos x="T4" y="T5"/>
                  </a:cxn>
                </a:cxnLst>
                <a:rect l="T9" t="T10" r="T11" b="T12"/>
                <a:pathLst>
                  <a:path w="824" h="1960">
                    <a:moveTo>
                      <a:pt x="0" y="0"/>
                    </a:moveTo>
                    <a:lnTo>
                      <a:pt x="708" y="876"/>
                    </a:lnTo>
                    <a:lnTo>
                      <a:pt x="824" y="1960"/>
                    </a:lnTo>
                  </a:path>
                </a:pathLst>
              </a:custGeom>
              <a:noFill/>
              <a:ln w="19050">
                <a:solidFill>
                  <a:schemeClr val="tx1"/>
                </a:solidFill>
                <a:miter lim="800000"/>
                <a:headEnd/>
                <a:tailEnd/>
              </a:ln>
            </p:spPr>
            <p:txBody>
              <a:bodyPr wrap="none"/>
              <a:lstStyle/>
              <a:p>
                <a:endParaRPr lang="en-US"/>
              </a:p>
            </p:txBody>
          </p:sp>
          <p:sp>
            <p:nvSpPr>
              <p:cNvPr id="152626" name="Oval 70"/>
              <p:cNvSpPr>
                <a:spLocks noChangeAspect="1" noChangeArrowheads="1"/>
              </p:cNvSpPr>
              <p:nvPr/>
            </p:nvSpPr>
            <p:spPr bwMode="auto">
              <a:xfrm>
                <a:off x="2840" y="636"/>
                <a:ext cx="56" cy="56"/>
              </a:xfrm>
              <a:prstGeom prst="ellipse">
                <a:avLst/>
              </a:prstGeom>
              <a:solidFill>
                <a:srgbClr val="C0C0C0"/>
              </a:solidFill>
              <a:ln w="3175">
                <a:solidFill>
                  <a:schemeClr val="tx1"/>
                </a:solidFill>
                <a:miter lim="800000"/>
                <a:headEnd/>
                <a:tailEnd/>
              </a:ln>
            </p:spPr>
            <p:txBody>
              <a:bodyPr wrap="none" anchor="ctr"/>
              <a:lstStyle/>
              <a:p>
                <a:endParaRPr lang="en-US"/>
              </a:p>
            </p:txBody>
          </p:sp>
        </p:grpSp>
        <p:grpSp>
          <p:nvGrpSpPr>
            <p:cNvPr id="152598" name="Group 71"/>
            <p:cNvGrpSpPr>
              <a:grpSpLocks noChangeAspect="1"/>
            </p:cNvGrpSpPr>
            <p:nvPr/>
          </p:nvGrpSpPr>
          <p:grpSpPr bwMode="auto">
            <a:xfrm>
              <a:off x="1516" y="2603"/>
              <a:ext cx="418" cy="243"/>
              <a:chOff x="670" y="1289"/>
              <a:chExt cx="418" cy="243"/>
            </a:xfrm>
          </p:grpSpPr>
          <p:sp>
            <p:nvSpPr>
              <p:cNvPr id="152600" name="Freeform 72"/>
              <p:cNvSpPr>
                <a:spLocks noChangeAspect="1"/>
              </p:cNvSpPr>
              <p:nvPr/>
            </p:nvSpPr>
            <p:spPr bwMode="auto">
              <a:xfrm>
                <a:off x="795" y="1309"/>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2601" name="Freeform 73"/>
              <p:cNvSpPr>
                <a:spLocks noChangeAspect="1"/>
              </p:cNvSpPr>
              <p:nvPr/>
            </p:nvSpPr>
            <p:spPr bwMode="auto">
              <a:xfrm>
                <a:off x="670" y="1290"/>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2602" name="Freeform 74"/>
              <p:cNvSpPr>
                <a:spLocks noChangeAspect="1"/>
              </p:cNvSpPr>
              <p:nvPr/>
            </p:nvSpPr>
            <p:spPr bwMode="auto">
              <a:xfrm>
                <a:off x="670" y="1289"/>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2603" name="Freeform 75"/>
              <p:cNvSpPr>
                <a:spLocks noChangeAspect="1"/>
              </p:cNvSpPr>
              <p:nvPr/>
            </p:nvSpPr>
            <p:spPr bwMode="auto">
              <a:xfrm>
                <a:off x="723" y="1320"/>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2604" name="Freeform 76"/>
              <p:cNvSpPr>
                <a:spLocks noChangeAspect="1"/>
              </p:cNvSpPr>
              <p:nvPr/>
            </p:nvSpPr>
            <p:spPr bwMode="auto">
              <a:xfrm>
                <a:off x="730" y="1408"/>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2605" name="Freeform 77"/>
              <p:cNvSpPr>
                <a:spLocks noChangeAspect="1"/>
              </p:cNvSpPr>
              <p:nvPr/>
            </p:nvSpPr>
            <p:spPr bwMode="auto">
              <a:xfrm>
                <a:off x="794" y="1310"/>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2606" name="Freeform 78"/>
              <p:cNvSpPr>
                <a:spLocks noChangeAspect="1"/>
              </p:cNvSpPr>
              <p:nvPr/>
            </p:nvSpPr>
            <p:spPr bwMode="auto">
              <a:xfrm>
                <a:off x="859" y="1336"/>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sp>
          <p:nvSpPr>
            <p:cNvPr id="152599" name="Freeform 79" descr="MgO"/>
            <p:cNvSpPr>
              <a:spLocks noChangeAspect="1"/>
            </p:cNvSpPr>
            <p:nvPr/>
          </p:nvSpPr>
          <p:spPr bwMode="auto">
            <a:xfrm>
              <a:off x="3667" y="2829"/>
              <a:ext cx="476" cy="381"/>
            </a:xfrm>
            <a:custGeom>
              <a:avLst/>
              <a:gdLst>
                <a:gd name="T0" fmla="*/ 14 w 476"/>
                <a:gd name="T1" fmla="*/ 272 h 381"/>
                <a:gd name="T2" fmla="*/ 48 w 476"/>
                <a:gd name="T3" fmla="*/ 352 h 381"/>
                <a:gd name="T4" fmla="*/ 85 w 476"/>
                <a:gd name="T5" fmla="*/ 364 h 381"/>
                <a:gd name="T6" fmla="*/ 148 w 476"/>
                <a:gd name="T7" fmla="*/ 377 h 381"/>
                <a:gd name="T8" fmla="*/ 222 w 476"/>
                <a:gd name="T9" fmla="*/ 380 h 381"/>
                <a:gd name="T10" fmla="*/ 336 w 476"/>
                <a:gd name="T11" fmla="*/ 373 h 381"/>
                <a:gd name="T12" fmla="*/ 415 w 476"/>
                <a:gd name="T13" fmla="*/ 349 h 381"/>
                <a:gd name="T14" fmla="*/ 475 w 476"/>
                <a:gd name="T15" fmla="*/ 211 h 381"/>
                <a:gd name="T16" fmla="*/ 409 w 476"/>
                <a:gd name="T17" fmla="*/ 143 h 381"/>
                <a:gd name="T18" fmla="*/ 350 w 476"/>
                <a:gd name="T19" fmla="*/ 42 h 381"/>
                <a:gd name="T20" fmla="*/ 285 w 476"/>
                <a:gd name="T21" fmla="*/ 6 h 381"/>
                <a:gd name="T22" fmla="*/ 234 w 476"/>
                <a:gd name="T23" fmla="*/ 8 h 381"/>
                <a:gd name="T24" fmla="*/ 218 w 476"/>
                <a:gd name="T25" fmla="*/ 21 h 381"/>
                <a:gd name="T26" fmla="*/ 209 w 476"/>
                <a:gd name="T27" fmla="*/ 22 h 381"/>
                <a:gd name="T28" fmla="*/ 188 w 476"/>
                <a:gd name="T29" fmla="*/ 35 h 381"/>
                <a:gd name="T30" fmla="*/ 166 w 476"/>
                <a:gd name="T31" fmla="*/ 59 h 381"/>
                <a:gd name="T32" fmla="*/ 146 w 476"/>
                <a:gd name="T33" fmla="*/ 79 h 381"/>
                <a:gd name="T34" fmla="*/ 127 w 476"/>
                <a:gd name="T35" fmla="*/ 96 h 381"/>
                <a:gd name="T36" fmla="*/ 116 w 476"/>
                <a:gd name="T37" fmla="*/ 109 h 381"/>
                <a:gd name="T38" fmla="*/ 94 w 476"/>
                <a:gd name="T39" fmla="*/ 126 h 381"/>
                <a:gd name="T40" fmla="*/ 64 w 476"/>
                <a:gd name="T41" fmla="*/ 138 h 381"/>
                <a:gd name="T42" fmla="*/ 44 w 476"/>
                <a:gd name="T43" fmla="*/ 167 h 381"/>
                <a:gd name="T44" fmla="*/ 22 w 476"/>
                <a:gd name="T45" fmla="*/ 188 h 381"/>
                <a:gd name="T46" fmla="*/ 8 w 476"/>
                <a:gd name="T47" fmla="*/ 212 h 381"/>
                <a:gd name="T48" fmla="*/ 1 w 476"/>
                <a:gd name="T49" fmla="*/ 230 h 381"/>
                <a:gd name="T50" fmla="*/ 14 w 476"/>
                <a:gd name="T51" fmla="*/ 272 h 3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381"/>
                <a:gd name="T80" fmla="*/ 476 w 476"/>
                <a:gd name="T81" fmla="*/ 381 h 3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381">
                  <a:moveTo>
                    <a:pt x="14" y="272"/>
                  </a:moveTo>
                  <a:cubicBezTo>
                    <a:pt x="23" y="290"/>
                    <a:pt x="36" y="337"/>
                    <a:pt x="48" y="352"/>
                  </a:cubicBezTo>
                  <a:cubicBezTo>
                    <a:pt x="60" y="367"/>
                    <a:pt x="68" y="360"/>
                    <a:pt x="85" y="364"/>
                  </a:cubicBezTo>
                  <a:cubicBezTo>
                    <a:pt x="102" y="368"/>
                    <a:pt x="125" y="374"/>
                    <a:pt x="148" y="377"/>
                  </a:cubicBezTo>
                  <a:cubicBezTo>
                    <a:pt x="171" y="380"/>
                    <a:pt x="191" y="381"/>
                    <a:pt x="222" y="380"/>
                  </a:cubicBezTo>
                  <a:cubicBezTo>
                    <a:pt x="253" y="379"/>
                    <a:pt x="304" y="378"/>
                    <a:pt x="336" y="373"/>
                  </a:cubicBezTo>
                  <a:cubicBezTo>
                    <a:pt x="368" y="368"/>
                    <a:pt x="392" y="376"/>
                    <a:pt x="415" y="349"/>
                  </a:cubicBezTo>
                  <a:cubicBezTo>
                    <a:pt x="438" y="322"/>
                    <a:pt x="476" y="245"/>
                    <a:pt x="475" y="211"/>
                  </a:cubicBezTo>
                  <a:cubicBezTo>
                    <a:pt x="474" y="177"/>
                    <a:pt x="430" y="171"/>
                    <a:pt x="409" y="143"/>
                  </a:cubicBezTo>
                  <a:cubicBezTo>
                    <a:pt x="388" y="115"/>
                    <a:pt x="371" y="65"/>
                    <a:pt x="350" y="42"/>
                  </a:cubicBezTo>
                  <a:cubicBezTo>
                    <a:pt x="329" y="19"/>
                    <a:pt x="304" y="11"/>
                    <a:pt x="285" y="6"/>
                  </a:cubicBezTo>
                  <a:cubicBezTo>
                    <a:pt x="265" y="0"/>
                    <a:pt x="245" y="5"/>
                    <a:pt x="234" y="8"/>
                  </a:cubicBezTo>
                  <a:cubicBezTo>
                    <a:pt x="223" y="10"/>
                    <a:pt x="222" y="19"/>
                    <a:pt x="218" y="21"/>
                  </a:cubicBezTo>
                  <a:cubicBezTo>
                    <a:pt x="214" y="23"/>
                    <a:pt x="214" y="20"/>
                    <a:pt x="209" y="22"/>
                  </a:cubicBezTo>
                  <a:cubicBezTo>
                    <a:pt x="204" y="24"/>
                    <a:pt x="195" y="28"/>
                    <a:pt x="188" y="35"/>
                  </a:cubicBezTo>
                  <a:cubicBezTo>
                    <a:pt x="180" y="41"/>
                    <a:pt x="173" y="52"/>
                    <a:pt x="166" y="59"/>
                  </a:cubicBezTo>
                  <a:cubicBezTo>
                    <a:pt x="159" y="67"/>
                    <a:pt x="152" y="73"/>
                    <a:pt x="146" y="79"/>
                  </a:cubicBezTo>
                  <a:cubicBezTo>
                    <a:pt x="139" y="85"/>
                    <a:pt x="132" y="91"/>
                    <a:pt x="127" y="96"/>
                  </a:cubicBezTo>
                  <a:cubicBezTo>
                    <a:pt x="122" y="101"/>
                    <a:pt x="121" y="104"/>
                    <a:pt x="116" y="109"/>
                  </a:cubicBezTo>
                  <a:cubicBezTo>
                    <a:pt x="110" y="114"/>
                    <a:pt x="103" y="121"/>
                    <a:pt x="94" y="126"/>
                  </a:cubicBezTo>
                  <a:cubicBezTo>
                    <a:pt x="86" y="131"/>
                    <a:pt x="73" y="131"/>
                    <a:pt x="64" y="138"/>
                  </a:cubicBezTo>
                  <a:cubicBezTo>
                    <a:pt x="56" y="145"/>
                    <a:pt x="51" y="158"/>
                    <a:pt x="44" y="167"/>
                  </a:cubicBezTo>
                  <a:cubicBezTo>
                    <a:pt x="37" y="175"/>
                    <a:pt x="28" y="181"/>
                    <a:pt x="22" y="188"/>
                  </a:cubicBezTo>
                  <a:cubicBezTo>
                    <a:pt x="16" y="196"/>
                    <a:pt x="11" y="205"/>
                    <a:pt x="8" y="212"/>
                  </a:cubicBezTo>
                  <a:cubicBezTo>
                    <a:pt x="5" y="219"/>
                    <a:pt x="0" y="220"/>
                    <a:pt x="1" y="230"/>
                  </a:cubicBezTo>
                  <a:cubicBezTo>
                    <a:pt x="2" y="240"/>
                    <a:pt x="11" y="263"/>
                    <a:pt x="14" y="272"/>
                  </a:cubicBezTo>
                  <a:close/>
                </a:path>
              </a:pathLst>
            </a:custGeom>
            <a:blipFill dpi="0" rotWithShape="1">
              <a:blip r:embed="rId6" cstate="print"/>
              <a:srcRect/>
              <a:stretch>
                <a:fillRect/>
              </a:stretch>
            </a:blipFill>
            <a:ln w="9525">
              <a:noFill/>
              <a:miter lim="800000"/>
              <a:headEnd/>
              <a:tailEnd/>
            </a:ln>
          </p:spPr>
          <p:txBody>
            <a:bodyPr wrap="none"/>
            <a:lstStyle/>
            <a:p>
              <a:endParaRPr lang="en-US"/>
            </a:p>
          </p:txBody>
        </p:sp>
      </p:grpSp>
      <p:sp>
        <p:nvSpPr>
          <p:cNvPr id="1563728" name="Text Box 80"/>
          <p:cNvSpPr txBox="1">
            <a:spLocks noChangeArrowheads="1"/>
          </p:cNvSpPr>
          <p:nvPr/>
        </p:nvSpPr>
        <p:spPr bwMode="auto">
          <a:xfrm>
            <a:off x="5305425" y="4640263"/>
            <a:ext cx="1233488" cy="825500"/>
          </a:xfrm>
          <a:prstGeom prst="rect">
            <a:avLst/>
          </a:prstGeom>
          <a:noFill/>
          <a:ln w="9525">
            <a:noFill/>
            <a:miter lim="800000"/>
            <a:headEnd/>
            <a:tailEnd/>
          </a:ln>
        </p:spPr>
        <p:txBody>
          <a:bodyPr wrap="none">
            <a:spAutoFit/>
          </a:bodyPr>
          <a:lstStyle/>
          <a:p>
            <a:r>
              <a:rPr lang="en-US" sz="1600"/>
              <a:t>strip of</a:t>
            </a:r>
          </a:p>
          <a:p>
            <a:r>
              <a:rPr lang="en-US" sz="1600"/>
              <a:t>magnesium</a:t>
            </a:r>
          </a:p>
          <a:p>
            <a:r>
              <a:rPr lang="en-US" sz="1600"/>
              <a:t>metal</a:t>
            </a:r>
          </a:p>
        </p:txBody>
      </p:sp>
      <p:sp>
        <p:nvSpPr>
          <p:cNvPr id="1563729" name="Text Box 81"/>
          <p:cNvSpPr txBox="1">
            <a:spLocks noChangeArrowheads="1"/>
          </p:cNvSpPr>
          <p:nvPr/>
        </p:nvSpPr>
        <p:spPr bwMode="auto">
          <a:xfrm>
            <a:off x="8170863" y="4243388"/>
            <a:ext cx="849312" cy="581025"/>
          </a:xfrm>
          <a:prstGeom prst="rect">
            <a:avLst/>
          </a:prstGeom>
          <a:noFill/>
          <a:ln w="9525">
            <a:noFill/>
            <a:miter lim="800000"/>
            <a:headEnd/>
            <a:tailEnd/>
          </a:ln>
        </p:spPr>
        <p:txBody>
          <a:bodyPr wrap="none">
            <a:spAutoFit/>
          </a:bodyPr>
          <a:lstStyle/>
          <a:p>
            <a:r>
              <a:rPr lang="en-US" sz="1600"/>
              <a:t>white</a:t>
            </a:r>
          </a:p>
          <a:p>
            <a:r>
              <a:rPr lang="en-US" sz="1600"/>
              <a:t>powder</a:t>
            </a:r>
          </a:p>
        </p:txBody>
      </p:sp>
      <p:sp>
        <p:nvSpPr>
          <p:cNvPr id="1563730" name="Line 82"/>
          <p:cNvSpPr>
            <a:spLocks noChangeShapeType="1"/>
          </p:cNvSpPr>
          <p:nvPr/>
        </p:nvSpPr>
        <p:spPr bwMode="auto">
          <a:xfrm flipV="1">
            <a:off x="6142038" y="4800600"/>
            <a:ext cx="249237" cy="139700"/>
          </a:xfrm>
          <a:prstGeom prst="line">
            <a:avLst/>
          </a:prstGeom>
          <a:noFill/>
          <a:ln w="9525">
            <a:solidFill>
              <a:schemeClr val="tx1"/>
            </a:solidFill>
            <a:miter lim="800000"/>
            <a:headEnd/>
            <a:tailEnd/>
          </a:ln>
        </p:spPr>
        <p:txBody>
          <a:bodyPr wrap="none"/>
          <a:lstStyle/>
          <a:p>
            <a:endParaRPr lang="en-US"/>
          </a:p>
        </p:txBody>
      </p:sp>
      <p:sp>
        <p:nvSpPr>
          <p:cNvPr id="1563731" name="Line 83"/>
          <p:cNvSpPr>
            <a:spLocks noChangeShapeType="1"/>
          </p:cNvSpPr>
          <p:nvPr/>
        </p:nvSpPr>
        <p:spPr bwMode="auto">
          <a:xfrm flipH="1">
            <a:off x="7702550" y="4691063"/>
            <a:ext cx="487363" cy="238125"/>
          </a:xfrm>
          <a:prstGeom prst="line">
            <a:avLst/>
          </a:prstGeom>
          <a:noFill/>
          <a:ln w="9525">
            <a:solidFill>
              <a:schemeClr val="tx1"/>
            </a:solidFill>
            <a:miter lim="800000"/>
            <a:headEnd/>
            <a:tailEnd/>
          </a:ln>
        </p:spPr>
        <p:txBody>
          <a:bodyPr wrap="none"/>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63696"/>
                                        </p:tgtEl>
                                        <p:attrNameLst>
                                          <p:attrName>style.visibility</p:attrName>
                                        </p:attrNameLst>
                                      </p:cBhvr>
                                      <p:to>
                                        <p:strVal val="visible"/>
                                      </p:to>
                                    </p:set>
                                    <p:anim calcmode="lin" valueType="num">
                                      <p:cBhvr>
                                        <p:cTn id="7" dur="500" fill="hold"/>
                                        <p:tgtEl>
                                          <p:spTgt spid="1563696"/>
                                        </p:tgtEl>
                                        <p:attrNameLst>
                                          <p:attrName>ppt_w</p:attrName>
                                        </p:attrNameLst>
                                      </p:cBhvr>
                                      <p:tavLst>
                                        <p:tav tm="0">
                                          <p:val>
                                            <p:fltVal val="0"/>
                                          </p:val>
                                        </p:tav>
                                        <p:tav tm="100000">
                                          <p:val>
                                            <p:strVal val="#ppt_w"/>
                                          </p:val>
                                        </p:tav>
                                      </p:tavLst>
                                    </p:anim>
                                    <p:anim calcmode="lin" valueType="num">
                                      <p:cBhvr>
                                        <p:cTn id="8" dur="500" fill="hold"/>
                                        <p:tgtEl>
                                          <p:spTgt spid="15636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2"/>
                                        </p:tgtEl>
                                        <p:attrNameLst>
                                          <p:attrName>style.opacity</p:attrName>
                                        </p:attrNameLst>
                                      </p:cBhvr>
                                      <p:to>
                                        <p:strVal val="0.25"/>
                                      </p:to>
                                    </p:set>
                                    <p:animEffect filter="image" prLst="opacity: 0.25">
                                      <p:cBhvr rctx="IE">
                                        <p:cTn id="13" dur="indefinite"/>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63692"/>
                                        </p:tgtEl>
                                        <p:attrNameLst>
                                          <p:attrName>style.visibility</p:attrName>
                                        </p:attrNameLst>
                                      </p:cBhvr>
                                      <p:to>
                                        <p:strVal val="visible"/>
                                      </p:to>
                                    </p:set>
                                    <p:animEffect transition="in" filter="dissolve">
                                      <p:cBhvr>
                                        <p:cTn id="16" dur="2000"/>
                                        <p:tgtEl>
                                          <p:spTgt spid="1563692"/>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563695"/>
                                        </p:tgtEl>
                                        <p:attrNameLst>
                                          <p:attrName>style.visibility</p:attrName>
                                        </p:attrNameLst>
                                      </p:cBhvr>
                                      <p:to>
                                        <p:strVal val="visible"/>
                                      </p:to>
                                    </p:set>
                                    <p:animEffect transition="in" filter="wipe(down)">
                                      <p:cBhvr>
                                        <p:cTn id="20" dur="500"/>
                                        <p:tgtEl>
                                          <p:spTgt spid="1563695"/>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563694"/>
                                        </p:tgtEl>
                                        <p:attrNameLst>
                                          <p:attrName>style.visibility</p:attrName>
                                        </p:attrNameLst>
                                      </p:cBhvr>
                                      <p:to>
                                        <p:strVal val="visible"/>
                                      </p:to>
                                    </p:set>
                                    <p:anim calcmode="lin" valueType="num">
                                      <p:cBhvr>
                                        <p:cTn id="23" dur="500" fill="hold"/>
                                        <p:tgtEl>
                                          <p:spTgt spid="1563694"/>
                                        </p:tgtEl>
                                        <p:attrNameLst>
                                          <p:attrName>ppt_w</p:attrName>
                                        </p:attrNameLst>
                                      </p:cBhvr>
                                      <p:tavLst>
                                        <p:tav tm="0">
                                          <p:val>
                                            <p:fltVal val="0"/>
                                          </p:val>
                                        </p:tav>
                                        <p:tav tm="100000">
                                          <p:val>
                                            <p:strVal val="#ppt_w"/>
                                          </p:val>
                                        </p:tav>
                                      </p:tavLst>
                                    </p:anim>
                                    <p:anim calcmode="lin" valueType="num">
                                      <p:cBhvr>
                                        <p:cTn id="24" dur="500" fill="hold"/>
                                        <p:tgtEl>
                                          <p:spTgt spid="1563694"/>
                                        </p:tgtEl>
                                        <p:attrNameLst>
                                          <p:attrName>ppt_h</p:attrName>
                                        </p:attrNameLst>
                                      </p:cBhvr>
                                      <p:tavLst>
                                        <p:tav tm="0">
                                          <p:val>
                                            <p:fltVal val="0"/>
                                          </p:val>
                                        </p:tav>
                                        <p:tav tm="100000">
                                          <p:val>
                                            <p:strVal val="#ppt_h"/>
                                          </p:val>
                                        </p:tav>
                                      </p:tavLst>
                                    </p:anim>
                                    <p:animEffect transition="in" filter="fade">
                                      <p:cBhvr>
                                        <p:cTn id="25" dur="500"/>
                                        <p:tgtEl>
                                          <p:spTgt spid="15636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63696"/>
                                        </p:tgtEl>
                                      </p:cBhvr>
                                    </p:animEffect>
                                    <p:set>
                                      <p:cBhvr>
                                        <p:cTn id="30" dur="1" fill="hold">
                                          <p:stCondLst>
                                            <p:cond delay="499"/>
                                          </p:stCondLst>
                                        </p:cTn>
                                        <p:tgtEl>
                                          <p:spTgt spid="156369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1563728"/>
                                        </p:tgtEl>
                                        <p:attrNameLst>
                                          <p:attrName>style.visibility</p:attrName>
                                        </p:attrNameLst>
                                      </p:cBhvr>
                                      <p:to>
                                        <p:strVal val="visible"/>
                                      </p:to>
                                    </p:set>
                                    <p:anim calcmode="lin" valueType="num">
                                      <p:cBhvr>
                                        <p:cTn id="40" dur="1000" fill="hold"/>
                                        <p:tgtEl>
                                          <p:spTgt spid="1563728"/>
                                        </p:tgtEl>
                                        <p:attrNameLst>
                                          <p:attrName>ppt_x</p:attrName>
                                        </p:attrNameLst>
                                      </p:cBhvr>
                                      <p:tavLst>
                                        <p:tav tm="0">
                                          <p:val>
                                            <p:strVal val="#ppt_x-.2"/>
                                          </p:val>
                                        </p:tav>
                                        <p:tav tm="100000">
                                          <p:val>
                                            <p:strVal val="#ppt_x"/>
                                          </p:val>
                                        </p:tav>
                                      </p:tavLst>
                                    </p:anim>
                                    <p:anim calcmode="lin" valueType="num">
                                      <p:cBhvr>
                                        <p:cTn id="41" dur="1000" fill="hold"/>
                                        <p:tgtEl>
                                          <p:spTgt spid="1563728"/>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563728"/>
                                        </p:tgtEl>
                                      </p:cBhvr>
                                    </p:animEffect>
                                  </p:childTnLst>
                                </p:cTn>
                              </p:par>
                              <p:par>
                                <p:cTn id="43" presetID="29" presetClass="entr" presetSubtype="0" fill="hold" grpId="0" nodeType="withEffect">
                                  <p:stCondLst>
                                    <p:cond delay="0"/>
                                  </p:stCondLst>
                                  <p:childTnLst>
                                    <p:set>
                                      <p:cBhvr>
                                        <p:cTn id="44" dur="1" fill="hold">
                                          <p:stCondLst>
                                            <p:cond delay="0"/>
                                          </p:stCondLst>
                                        </p:cTn>
                                        <p:tgtEl>
                                          <p:spTgt spid="1563729"/>
                                        </p:tgtEl>
                                        <p:attrNameLst>
                                          <p:attrName>style.visibility</p:attrName>
                                        </p:attrNameLst>
                                      </p:cBhvr>
                                      <p:to>
                                        <p:strVal val="visible"/>
                                      </p:to>
                                    </p:set>
                                    <p:anim calcmode="lin" valueType="num">
                                      <p:cBhvr>
                                        <p:cTn id="45" dur="1000" fill="hold"/>
                                        <p:tgtEl>
                                          <p:spTgt spid="1563729"/>
                                        </p:tgtEl>
                                        <p:attrNameLst>
                                          <p:attrName>ppt_x</p:attrName>
                                        </p:attrNameLst>
                                      </p:cBhvr>
                                      <p:tavLst>
                                        <p:tav tm="0">
                                          <p:val>
                                            <p:strVal val="#ppt_x-.2"/>
                                          </p:val>
                                        </p:tav>
                                        <p:tav tm="100000">
                                          <p:val>
                                            <p:strVal val="#ppt_x"/>
                                          </p:val>
                                        </p:tav>
                                      </p:tavLst>
                                    </p:anim>
                                    <p:anim calcmode="lin" valueType="num">
                                      <p:cBhvr>
                                        <p:cTn id="46" dur="1000" fill="hold"/>
                                        <p:tgtEl>
                                          <p:spTgt spid="1563729"/>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563729"/>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1563730"/>
                                        </p:tgtEl>
                                        <p:attrNameLst>
                                          <p:attrName>style.visibility</p:attrName>
                                        </p:attrNameLst>
                                      </p:cBhvr>
                                      <p:to>
                                        <p:strVal val="visible"/>
                                      </p:to>
                                    </p:set>
                                    <p:anim calcmode="lin" valueType="num">
                                      <p:cBhvr>
                                        <p:cTn id="50" dur="1000" fill="hold"/>
                                        <p:tgtEl>
                                          <p:spTgt spid="1563730"/>
                                        </p:tgtEl>
                                        <p:attrNameLst>
                                          <p:attrName>ppt_x</p:attrName>
                                        </p:attrNameLst>
                                      </p:cBhvr>
                                      <p:tavLst>
                                        <p:tav tm="0">
                                          <p:val>
                                            <p:strVal val="#ppt_x-.2"/>
                                          </p:val>
                                        </p:tav>
                                        <p:tav tm="100000">
                                          <p:val>
                                            <p:strVal val="#ppt_x"/>
                                          </p:val>
                                        </p:tav>
                                      </p:tavLst>
                                    </p:anim>
                                    <p:anim calcmode="lin" valueType="num">
                                      <p:cBhvr>
                                        <p:cTn id="51" dur="1000" fill="hold"/>
                                        <p:tgtEl>
                                          <p:spTgt spid="1563730"/>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563730"/>
                                        </p:tgtEl>
                                      </p:cBhvr>
                                    </p:animEffect>
                                  </p:childTnLst>
                                </p:cTn>
                              </p:par>
                              <p:par>
                                <p:cTn id="53" presetID="29" presetClass="entr" presetSubtype="0" fill="hold" grpId="0" nodeType="withEffect">
                                  <p:stCondLst>
                                    <p:cond delay="0"/>
                                  </p:stCondLst>
                                  <p:childTnLst>
                                    <p:set>
                                      <p:cBhvr>
                                        <p:cTn id="54" dur="1" fill="hold">
                                          <p:stCondLst>
                                            <p:cond delay="0"/>
                                          </p:stCondLst>
                                        </p:cTn>
                                        <p:tgtEl>
                                          <p:spTgt spid="1563731"/>
                                        </p:tgtEl>
                                        <p:attrNameLst>
                                          <p:attrName>style.visibility</p:attrName>
                                        </p:attrNameLst>
                                      </p:cBhvr>
                                      <p:to>
                                        <p:strVal val="visible"/>
                                      </p:to>
                                    </p:set>
                                    <p:anim calcmode="lin" valueType="num">
                                      <p:cBhvr>
                                        <p:cTn id="55" dur="1000" fill="hold"/>
                                        <p:tgtEl>
                                          <p:spTgt spid="1563731"/>
                                        </p:tgtEl>
                                        <p:attrNameLst>
                                          <p:attrName>ppt_x</p:attrName>
                                        </p:attrNameLst>
                                      </p:cBhvr>
                                      <p:tavLst>
                                        <p:tav tm="0">
                                          <p:val>
                                            <p:strVal val="#ppt_x-.2"/>
                                          </p:val>
                                        </p:tav>
                                        <p:tav tm="100000">
                                          <p:val>
                                            <p:strVal val="#ppt_x"/>
                                          </p:val>
                                        </p:tav>
                                      </p:tavLst>
                                    </p:anim>
                                    <p:anim calcmode="lin" valueType="num">
                                      <p:cBhvr>
                                        <p:cTn id="56" dur="1000" fill="hold"/>
                                        <p:tgtEl>
                                          <p:spTgt spid="1563731"/>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56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692" grpId="0" animBg="1"/>
      <p:bldP spid="1563694" grpId="0"/>
      <p:bldP spid="1563695" grpId="0" animBg="1"/>
      <p:bldP spid="1563728" grpId="0"/>
      <p:bldP spid="1563729" grpId="0"/>
      <p:bldP spid="1563730" grpId="0" animBg="1"/>
      <p:bldP spid="156373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9"/>
          <p:cNvGrpSpPr>
            <a:grpSpLocks noChangeAspect="1"/>
          </p:cNvGrpSpPr>
          <p:nvPr/>
        </p:nvGrpSpPr>
        <p:grpSpPr bwMode="auto">
          <a:xfrm>
            <a:off x="6118225" y="3446463"/>
            <a:ext cx="2001838" cy="2133600"/>
            <a:chOff x="915" y="108"/>
            <a:chExt cx="3809" cy="4060"/>
          </a:xfrm>
        </p:grpSpPr>
        <p:grpSp>
          <p:nvGrpSpPr>
            <p:cNvPr id="153679" name="Group 90"/>
            <p:cNvGrpSpPr>
              <a:grpSpLocks noChangeAspect="1"/>
            </p:cNvGrpSpPr>
            <p:nvPr/>
          </p:nvGrpSpPr>
          <p:grpSpPr bwMode="auto">
            <a:xfrm>
              <a:off x="915" y="108"/>
              <a:ext cx="3809" cy="4060"/>
              <a:chOff x="915" y="108"/>
              <a:chExt cx="3809" cy="4060"/>
            </a:xfrm>
          </p:grpSpPr>
          <p:sp>
            <p:nvSpPr>
              <p:cNvPr id="1559643" name="Freeform 91"/>
              <p:cNvSpPr>
                <a:spLocks noChangeAspect="1"/>
              </p:cNvSpPr>
              <p:nvPr/>
            </p:nvSpPr>
            <p:spPr bwMode="auto">
              <a:xfrm>
                <a:off x="2628" y="171"/>
                <a:ext cx="405" cy="444"/>
              </a:xfrm>
              <a:custGeom>
                <a:avLst/>
                <a:gdLst/>
                <a:ahLst/>
                <a:cxnLst>
                  <a:cxn ang="0">
                    <a:pos x="128" y="444"/>
                  </a:cxn>
                  <a:cxn ang="0">
                    <a:pos x="0" y="4"/>
                  </a:cxn>
                  <a:cxn ang="0">
                    <a:pos x="404" y="0"/>
                  </a:cxn>
                  <a:cxn ang="0">
                    <a:pos x="336" y="444"/>
                  </a:cxn>
                  <a:cxn ang="0">
                    <a:pos x="128" y="444"/>
                  </a:cxn>
                </a:cxnLst>
                <a:rect l="0" t="0" r="r" b="b"/>
                <a:pathLst>
                  <a:path w="404" h="444">
                    <a:moveTo>
                      <a:pt x="128" y="444"/>
                    </a:moveTo>
                    <a:lnTo>
                      <a:pt x="0" y="4"/>
                    </a:lnTo>
                    <a:lnTo>
                      <a:pt x="404" y="0"/>
                    </a:lnTo>
                    <a:lnTo>
                      <a:pt x="336" y="444"/>
                    </a:lnTo>
                    <a:lnTo>
                      <a:pt x="128" y="444"/>
                    </a:lnTo>
                    <a:close/>
                  </a:path>
                </a:pathLst>
              </a:custGeom>
              <a:gradFill rotWithShape="1">
                <a:gsLst>
                  <a:gs pos="0">
                    <a:srgbClr val="FFCC00"/>
                  </a:gs>
                  <a:gs pos="50000">
                    <a:schemeClr val="bg1"/>
                  </a:gs>
                  <a:gs pos="100000">
                    <a:srgbClr val="FFCC00"/>
                  </a:gs>
                </a:gsLst>
                <a:lin ang="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3690" name="Freeform 92"/>
              <p:cNvSpPr>
                <a:spLocks noChangeAspect="1"/>
              </p:cNvSpPr>
              <p:nvPr/>
            </p:nvSpPr>
            <p:spPr bwMode="auto">
              <a:xfrm>
                <a:off x="2708" y="228"/>
                <a:ext cx="252" cy="160"/>
              </a:xfrm>
              <a:custGeom>
                <a:avLst/>
                <a:gdLst>
                  <a:gd name="T0" fmla="*/ 0 w 252"/>
                  <a:gd name="T1" fmla="*/ 0 h 160"/>
                  <a:gd name="T2" fmla="*/ 252 w 252"/>
                  <a:gd name="T3" fmla="*/ 4 h 160"/>
                  <a:gd name="T4" fmla="*/ 216 w 252"/>
                  <a:gd name="T5" fmla="*/ 160 h 160"/>
                  <a:gd name="T6" fmla="*/ 36 w 252"/>
                  <a:gd name="T7" fmla="*/ 160 h 160"/>
                  <a:gd name="T8" fmla="*/ 0 w 252"/>
                  <a:gd name="T9" fmla="*/ 0 h 160"/>
                  <a:gd name="T10" fmla="*/ 0 60000 65536"/>
                  <a:gd name="T11" fmla="*/ 0 60000 65536"/>
                  <a:gd name="T12" fmla="*/ 0 60000 65536"/>
                  <a:gd name="T13" fmla="*/ 0 60000 65536"/>
                  <a:gd name="T14" fmla="*/ 0 60000 65536"/>
                  <a:gd name="T15" fmla="*/ 0 w 252"/>
                  <a:gd name="T16" fmla="*/ 0 h 160"/>
                  <a:gd name="T17" fmla="*/ 252 w 252"/>
                  <a:gd name="T18" fmla="*/ 160 h 160"/>
                </a:gdLst>
                <a:ahLst/>
                <a:cxnLst>
                  <a:cxn ang="T10">
                    <a:pos x="T0" y="T1"/>
                  </a:cxn>
                  <a:cxn ang="T11">
                    <a:pos x="T2" y="T3"/>
                  </a:cxn>
                  <a:cxn ang="T12">
                    <a:pos x="T4" y="T5"/>
                  </a:cxn>
                  <a:cxn ang="T13">
                    <a:pos x="T6" y="T7"/>
                  </a:cxn>
                  <a:cxn ang="T14">
                    <a:pos x="T8" y="T9"/>
                  </a:cxn>
                </a:cxnLst>
                <a:rect l="T15" t="T16" r="T17" b="T18"/>
                <a:pathLst>
                  <a:path w="252" h="160">
                    <a:moveTo>
                      <a:pt x="0" y="0"/>
                    </a:moveTo>
                    <a:lnTo>
                      <a:pt x="252" y="4"/>
                    </a:lnTo>
                    <a:lnTo>
                      <a:pt x="216" y="160"/>
                    </a:lnTo>
                    <a:lnTo>
                      <a:pt x="36" y="160"/>
                    </a:lnTo>
                    <a:lnTo>
                      <a:pt x="0" y="0"/>
                    </a:lnTo>
                    <a:close/>
                  </a:path>
                </a:pathLst>
              </a:custGeom>
              <a:solidFill>
                <a:srgbClr val="EAEAEA"/>
              </a:solidFill>
              <a:ln w="9525">
                <a:solidFill>
                  <a:schemeClr val="tx1"/>
                </a:solidFill>
                <a:miter lim="800000"/>
                <a:headEnd/>
                <a:tailEnd/>
              </a:ln>
            </p:spPr>
            <p:txBody>
              <a:bodyPr wrap="none"/>
              <a:lstStyle/>
              <a:p>
                <a:endParaRPr lang="en-US"/>
              </a:p>
            </p:txBody>
          </p:sp>
          <p:sp>
            <p:nvSpPr>
              <p:cNvPr id="1559645" name="Freeform 93"/>
              <p:cNvSpPr>
                <a:spLocks noChangeAspect="1"/>
              </p:cNvSpPr>
              <p:nvPr/>
            </p:nvSpPr>
            <p:spPr bwMode="auto">
              <a:xfrm>
                <a:off x="2628" y="108"/>
                <a:ext cx="402" cy="73"/>
              </a:xfrm>
              <a:custGeom>
                <a:avLst/>
                <a:gdLst/>
                <a:ahLst/>
                <a:cxnLst>
                  <a:cxn ang="0">
                    <a:pos x="0" y="72"/>
                  </a:cxn>
                  <a:cxn ang="0">
                    <a:pos x="32" y="0"/>
                  </a:cxn>
                  <a:cxn ang="0">
                    <a:pos x="360" y="4"/>
                  </a:cxn>
                  <a:cxn ang="0">
                    <a:pos x="400" y="60"/>
                  </a:cxn>
                  <a:cxn ang="0">
                    <a:pos x="0" y="72"/>
                  </a:cxn>
                </a:cxnLst>
                <a:rect l="0" t="0" r="r" b="b"/>
                <a:pathLst>
                  <a:path w="400" h="72">
                    <a:moveTo>
                      <a:pt x="0" y="72"/>
                    </a:moveTo>
                    <a:lnTo>
                      <a:pt x="32" y="0"/>
                    </a:lnTo>
                    <a:lnTo>
                      <a:pt x="360" y="4"/>
                    </a:lnTo>
                    <a:lnTo>
                      <a:pt x="400" y="60"/>
                    </a:lnTo>
                    <a:lnTo>
                      <a:pt x="0" y="72"/>
                    </a:lnTo>
                    <a:close/>
                  </a:path>
                </a:pathLst>
              </a:custGeom>
              <a:gradFill rotWithShape="1">
                <a:gsLst>
                  <a:gs pos="0">
                    <a:srgbClr val="FFCC00"/>
                  </a:gs>
                  <a:gs pos="50000">
                    <a:schemeClr val="bg1"/>
                  </a:gs>
                  <a:gs pos="100000">
                    <a:srgbClr val="FFCC00"/>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3692" name="Oval 94"/>
              <p:cNvSpPr>
                <a:spLocks noChangeAspect="1" noChangeArrowheads="1"/>
              </p:cNvSpPr>
              <p:nvPr/>
            </p:nvSpPr>
            <p:spPr bwMode="auto">
              <a:xfrm>
                <a:off x="915" y="2476"/>
                <a:ext cx="1576" cy="524"/>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3693" name="Oval 95"/>
              <p:cNvSpPr>
                <a:spLocks noChangeAspect="1" noChangeArrowheads="1"/>
              </p:cNvSpPr>
              <p:nvPr/>
            </p:nvSpPr>
            <p:spPr bwMode="auto">
              <a:xfrm>
                <a:off x="970" y="2523"/>
                <a:ext cx="1447" cy="481"/>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3694" name="Oval 96"/>
              <p:cNvSpPr>
                <a:spLocks noChangeAspect="1" noChangeArrowheads="1"/>
              </p:cNvSpPr>
              <p:nvPr/>
            </p:nvSpPr>
            <p:spPr bwMode="auto">
              <a:xfrm>
                <a:off x="3146" y="2773"/>
                <a:ext cx="1576" cy="524"/>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3695" name="Oval 97"/>
              <p:cNvSpPr>
                <a:spLocks noChangeAspect="1" noChangeArrowheads="1"/>
              </p:cNvSpPr>
              <p:nvPr/>
            </p:nvSpPr>
            <p:spPr bwMode="auto">
              <a:xfrm>
                <a:off x="3201" y="2820"/>
                <a:ext cx="1447" cy="481"/>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3696" name="Freeform 98"/>
              <p:cNvSpPr>
                <a:spLocks noChangeAspect="1"/>
              </p:cNvSpPr>
              <p:nvPr/>
            </p:nvSpPr>
            <p:spPr bwMode="auto">
              <a:xfrm>
                <a:off x="1008" y="3548"/>
                <a:ext cx="3564" cy="416"/>
              </a:xfrm>
              <a:custGeom>
                <a:avLst/>
                <a:gdLst>
                  <a:gd name="T0" fmla="*/ 212 w 3564"/>
                  <a:gd name="T1" fmla="*/ 36 h 416"/>
                  <a:gd name="T2" fmla="*/ 3348 w 3564"/>
                  <a:gd name="T3" fmla="*/ 0 h 416"/>
                  <a:gd name="T4" fmla="*/ 3564 w 3564"/>
                  <a:gd name="T5" fmla="*/ 360 h 416"/>
                  <a:gd name="T6" fmla="*/ 0 w 3564"/>
                  <a:gd name="T7" fmla="*/ 416 h 416"/>
                  <a:gd name="T8" fmla="*/ 212 w 3564"/>
                  <a:gd name="T9" fmla="*/ 36 h 416"/>
                  <a:gd name="T10" fmla="*/ 0 60000 65536"/>
                  <a:gd name="T11" fmla="*/ 0 60000 65536"/>
                  <a:gd name="T12" fmla="*/ 0 60000 65536"/>
                  <a:gd name="T13" fmla="*/ 0 60000 65536"/>
                  <a:gd name="T14" fmla="*/ 0 60000 65536"/>
                  <a:gd name="T15" fmla="*/ 0 w 3564"/>
                  <a:gd name="T16" fmla="*/ 0 h 416"/>
                  <a:gd name="T17" fmla="*/ 3564 w 3564"/>
                  <a:gd name="T18" fmla="*/ 416 h 416"/>
                </a:gdLst>
                <a:ahLst/>
                <a:cxnLst>
                  <a:cxn ang="T10">
                    <a:pos x="T0" y="T1"/>
                  </a:cxn>
                  <a:cxn ang="T11">
                    <a:pos x="T2" y="T3"/>
                  </a:cxn>
                  <a:cxn ang="T12">
                    <a:pos x="T4" y="T5"/>
                  </a:cxn>
                  <a:cxn ang="T13">
                    <a:pos x="T6" y="T7"/>
                  </a:cxn>
                  <a:cxn ang="T14">
                    <a:pos x="T8" y="T9"/>
                  </a:cxn>
                </a:cxnLst>
                <a:rect l="T15" t="T16" r="T17" b="T18"/>
                <a:pathLst>
                  <a:path w="3564" h="416">
                    <a:moveTo>
                      <a:pt x="212" y="36"/>
                    </a:moveTo>
                    <a:lnTo>
                      <a:pt x="3348" y="0"/>
                    </a:lnTo>
                    <a:lnTo>
                      <a:pt x="3564" y="360"/>
                    </a:lnTo>
                    <a:lnTo>
                      <a:pt x="0" y="416"/>
                    </a:lnTo>
                    <a:lnTo>
                      <a:pt x="212" y="36"/>
                    </a:lnTo>
                    <a:close/>
                  </a:path>
                </a:pathLst>
              </a:custGeom>
              <a:gradFill rotWithShape="1">
                <a:gsLst>
                  <a:gs pos="0">
                    <a:srgbClr val="472F18"/>
                  </a:gs>
                  <a:gs pos="100000">
                    <a:srgbClr val="996633">
                      <a:alpha val="34000"/>
                    </a:srgbClr>
                  </a:gs>
                </a:gsLst>
                <a:lin ang="5400000" scaled="1"/>
              </a:gradFill>
              <a:ln w="15875">
                <a:solidFill>
                  <a:srgbClr val="322110"/>
                </a:solidFill>
                <a:miter lim="800000"/>
                <a:headEnd/>
                <a:tailEnd/>
              </a:ln>
            </p:spPr>
            <p:txBody>
              <a:bodyPr wrap="none"/>
              <a:lstStyle/>
              <a:p>
                <a:endParaRPr lang="en-US"/>
              </a:p>
            </p:txBody>
          </p:sp>
          <p:sp>
            <p:nvSpPr>
              <p:cNvPr id="153697" name="Freeform 99"/>
              <p:cNvSpPr>
                <a:spLocks noChangeAspect="1"/>
              </p:cNvSpPr>
              <p:nvPr/>
            </p:nvSpPr>
            <p:spPr bwMode="auto">
              <a:xfrm>
                <a:off x="964" y="3912"/>
                <a:ext cx="3668" cy="256"/>
              </a:xfrm>
              <a:custGeom>
                <a:avLst/>
                <a:gdLst>
                  <a:gd name="T0" fmla="*/ 44 w 3668"/>
                  <a:gd name="T1" fmla="*/ 56 h 256"/>
                  <a:gd name="T2" fmla="*/ 3612 w 3668"/>
                  <a:gd name="T3" fmla="*/ 0 h 256"/>
                  <a:gd name="T4" fmla="*/ 3668 w 3668"/>
                  <a:gd name="T5" fmla="*/ 196 h 256"/>
                  <a:gd name="T6" fmla="*/ 3356 w 3668"/>
                  <a:gd name="T7" fmla="*/ 208 h 256"/>
                  <a:gd name="T8" fmla="*/ 3300 w 3668"/>
                  <a:gd name="T9" fmla="*/ 116 h 256"/>
                  <a:gd name="T10" fmla="*/ 444 w 3668"/>
                  <a:gd name="T11" fmla="*/ 164 h 256"/>
                  <a:gd name="T12" fmla="*/ 376 w 3668"/>
                  <a:gd name="T13" fmla="*/ 256 h 256"/>
                  <a:gd name="T14" fmla="*/ 0 w 3668"/>
                  <a:gd name="T15" fmla="*/ 252 h 256"/>
                  <a:gd name="T16" fmla="*/ 44 w 3668"/>
                  <a:gd name="T17" fmla="*/ 56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8"/>
                  <a:gd name="T28" fmla="*/ 0 h 256"/>
                  <a:gd name="T29" fmla="*/ 3668 w 366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8" h="256">
                    <a:moveTo>
                      <a:pt x="44" y="56"/>
                    </a:moveTo>
                    <a:lnTo>
                      <a:pt x="3612" y="0"/>
                    </a:lnTo>
                    <a:lnTo>
                      <a:pt x="3668" y="196"/>
                    </a:lnTo>
                    <a:lnTo>
                      <a:pt x="3356" y="208"/>
                    </a:lnTo>
                    <a:lnTo>
                      <a:pt x="3300" y="116"/>
                    </a:lnTo>
                    <a:lnTo>
                      <a:pt x="444" y="164"/>
                    </a:lnTo>
                    <a:lnTo>
                      <a:pt x="376" y="256"/>
                    </a:lnTo>
                    <a:lnTo>
                      <a:pt x="0" y="252"/>
                    </a:lnTo>
                    <a:lnTo>
                      <a:pt x="44" y="56"/>
                    </a:lnTo>
                    <a:close/>
                  </a:path>
                </a:pathLst>
              </a:custGeom>
              <a:gradFill rotWithShape="1">
                <a:gsLst>
                  <a:gs pos="0">
                    <a:srgbClr val="996633"/>
                  </a:gs>
                  <a:gs pos="100000">
                    <a:srgbClr val="472F18"/>
                  </a:gs>
                </a:gsLst>
                <a:lin ang="5400000" scaled="1"/>
              </a:gradFill>
              <a:ln w="15875">
                <a:solidFill>
                  <a:srgbClr val="322110"/>
                </a:solidFill>
                <a:miter lim="800000"/>
                <a:headEnd/>
                <a:tailEnd/>
              </a:ln>
            </p:spPr>
            <p:txBody>
              <a:bodyPr wrap="none"/>
              <a:lstStyle/>
              <a:p>
                <a:endParaRPr lang="en-US"/>
              </a:p>
            </p:txBody>
          </p:sp>
          <p:sp>
            <p:nvSpPr>
              <p:cNvPr id="153698" name="Oval 100"/>
              <p:cNvSpPr>
                <a:spLocks noChangeAspect="1" noChangeArrowheads="1"/>
              </p:cNvSpPr>
              <p:nvPr/>
            </p:nvSpPr>
            <p:spPr bwMode="auto">
              <a:xfrm>
                <a:off x="2704" y="3600"/>
                <a:ext cx="316" cy="156"/>
              </a:xfrm>
              <a:prstGeom prst="ellipse">
                <a:avLst/>
              </a:prstGeom>
              <a:noFill/>
              <a:ln w="9525">
                <a:solidFill>
                  <a:srgbClr val="322110"/>
                </a:solidFill>
                <a:miter lim="800000"/>
                <a:headEnd/>
                <a:tailEnd/>
              </a:ln>
            </p:spPr>
            <p:txBody>
              <a:bodyPr wrap="none" anchor="ctr"/>
              <a:lstStyle/>
              <a:p>
                <a:endParaRPr lang="en-US"/>
              </a:p>
            </p:txBody>
          </p:sp>
          <p:sp>
            <p:nvSpPr>
              <p:cNvPr id="153699" name="AutoShape 101"/>
              <p:cNvSpPr>
                <a:spLocks noChangeAspect="1" noChangeArrowheads="1"/>
              </p:cNvSpPr>
              <p:nvPr/>
            </p:nvSpPr>
            <p:spPr bwMode="auto">
              <a:xfrm>
                <a:off x="2800" y="708"/>
                <a:ext cx="128" cy="2988"/>
              </a:xfrm>
              <a:prstGeom prst="can">
                <a:avLst>
                  <a:gd name="adj" fmla="val 43445"/>
                </a:avLst>
              </a:prstGeom>
              <a:gradFill rotWithShape="1">
                <a:gsLst>
                  <a:gs pos="0">
                    <a:srgbClr val="472F18"/>
                  </a:gs>
                  <a:gs pos="50000">
                    <a:srgbClr val="996633"/>
                  </a:gs>
                  <a:gs pos="100000">
                    <a:srgbClr val="472F18"/>
                  </a:gs>
                </a:gsLst>
                <a:lin ang="0" scaled="1"/>
              </a:gradFill>
              <a:ln w="15875">
                <a:solidFill>
                  <a:srgbClr val="322110"/>
                </a:solidFill>
                <a:miter lim="800000"/>
                <a:headEnd/>
                <a:tailEnd/>
              </a:ln>
            </p:spPr>
            <p:txBody>
              <a:bodyPr wrap="none" anchor="ctr"/>
              <a:lstStyle/>
              <a:p>
                <a:endParaRPr lang="en-US"/>
              </a:p>
            </p:txBody>
          </p:sp>
          <p:sp>
            <p:nvSpPr>
              <p:cNvPr id="153700" name="Freeform 102"/>
              <p:cNvSpPr>
                <a:spLocks noChangeAspect="1"/>
              </p:cNvSpPr>
              <p:nvPr/>
            </p:nvSpPr>
            <p:spPr bwMode="auto">
              <a:xfrm>
                <a:off x="2368" y="3712"/>
                <a:ext cx="460" cy="236"/>
              </a:xfrm>
              <a:custGeom>
                <a:avLst/>
                <a:gdLst>
                  <a:gd name="T0" fmla="*/ 340 w 460"/>
                  <a:gd name="T1" fmla="*/ 0 h 236"/>
                  <a:gd name="T2" fmla="*/ 0 w 460"/>
                  <a:gd name="T3" fmla="*/ 236 h 236"/>
                  <a:gd name="T4" fmla="*/ 220 w 460"/>
                  <a:gd name="T5" fmla="*/ 216 h 236"/>
                  <a:gd name="T6" fmla="*/ 460 w 460"/>
                  <a:gd name="T7" fmla="*/ 40 h 236"/>
                  <a:gd name="T8" fmla="*/ 400 w 460"/>
                  <a:gd name="T9" fmla="*/ 24 h 236"/>
                  <a:gd name="T10" fmla="*/ 340 w 460"/>
                  <a:gd name="T11" fmla="*/ 0 h 236"/>
                  <a:gd name="T12" fmla="*/ 0 60000 65536"/>
                  <a:gd name="T13" fmla="*/ 0 60000 65536"/>
                  <a:gd name="T14" fmla="*/ 0 60000 65536"/>
                  <a:gd name="T15" fmla="*/ 0 60000 65536"/>
                  <a:gd name="T16" fmla="*/ 0 60000 65536"/>
                  <a:gd name="T17" fmla="*/ 0 60000 65536"/>
                  <a:gd name="T18" fmla="*/ 0 w 460"/>
                  <a:gd name="T19" fmla="*/ 0 h 236"/>
                  <a:gd name="T20" fmla="*/ 460 w 46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460" h="236">
                    <a:moveTo>
                      <a:pt x="340" y="0"/>
                    </a:moveTo>
                    <a:lnTo>
                      <a:pt x="0" y="236"/>
                    </a:lnTo>
                    <a:lnTo>
                      <a:pt x="220" y="216"/>
                    </a:lnTo>
                    <a:lnTo>
                      <a:pt x="460" y="40"/>
                    </a:lnTo>
                    <a:lnTo>
                      <a:pt x="400" y="24"/>
                    </a:lnTo>
                    <a:lnTo>
                      <a:pt x="340" y="0"/>
                    </a:lnTo>
                    <a:close/>
                  </a:path>
                </a:pathLst>
              </a:custGeom>
              <a:solidFill>
                <a:srgbClr val="8D5E2F">
                  <a:alpha val="41176"/>
                </a:srgbClr>
              </a:solidFill>
              <a:ln w="9525">
                <a:noFill/>
                <a:miter lim="800000"/>
                <a:headEnd/>
                <a:tailEnd/>
              </a:ln>
            </p:spPr>
            <p:txBody>
              <a:bodyPr wrap="none"/>
              <a:lstStyle/>
              <a:p>
                <a:endParaRPr lang="en-US"/>
              </a:p>
            </p:txBody>
          </p:sp>
          <p:sp>
            <p:nvSpPr>
              <p:cNvPr id="153701" name="Freeform 103"/>
              <p:cNvSpPr>
                <a:spLocks noChangeAspect="1"/>
              </p:cNvSpPr>
              <p:nvPr/>
            </p:nvSpPr>
            <p:spPr bwMode="auto">
              <a:xfrm>
                <a:off x="1592" y="372"/>
                <a:ext cx="2448" cy="472"/>
              </a:xfrm>
              <a:custGeom>
                <a:avLst/>
                <a:gdLst>
                  <a:gd name="T0" fmla="*/ 0 w 2448"/>
                  <a:gd name="T1" fmla="*/ 40 h 472"/>
                  <a:gd name="T2" fmla="*/ 84 w 2448"/>
                  <a:gd name="T3" fmla="*/ 0 h 472"/>
                  <a:gd name="T4" fmla="*/ 2380 w 2448"/>
                  <a:gd name="T5" fmla="*/ 408 h 472"/>
                  <a:gd name="T6" fmla="*/ 2448 w 2448"/>
                  <a:gd name="T7" fmla="*/ 472 h 472"/>
                  <a:gd name="T8" fmla="*/ 0 w 2448"/>
                  <a:gd name="T9" fmla="*/ 40 h 472"/>
                  <a:gd name="T10" fmla="*/ 0 60000 65536"/>
                  <a:gd name="T11" fmla="*/ 0 60000 65536"/>
                  <a:gd name="T12" fmla="*/ 0 60000 65536"/>
                  <a:gd name="T13" fmla="*/ 0 60000 65536"/>
                  <a:gd name="T14" fmla="*/ 0 60000 65536"/>
                  <a:gd name="T15" fmla="*/ 0 w 2448"/>
                  <a:gd name="T16" fmla="*/ 0 h 472"/>
                  <a:gd name="T17" fmla="*/ 2448 w 2448"/>
                  <a:gd name="T18" fmla="*/ 472 h 472"/>
                </a:gdLst>
                <a:ahLst/>
                <a:cxnLst>
                  <a:cxn ang="T10">
                    <a:pos x="T0" y="T1"/>
                  </a:cxn>
                  <a:cxn ang="T11">
                    <a:pos x="T2" y="T3"/>
                  </a:cxn>
                  <a:cxn ang="T12">
                    <a:pos x="T4" y="T5"/>
                  </a:cxn>
                  <a:cxn ang="T13">
                    <a:pos x="T6" y="T7"/>
                  </a:cxn>
                  <a:cxn ang="T14">
                    <a:pos x="T8" y="T9"/>
                  </a:cxn>
                </a:cxnLst>
                <a:rect l="T15" t="T16" r="T17" b="T18"/>
                <a:pathLst>
                  <a:path w="2448" h="472">
                    <a:moveTo>
                      <a:pt x="0" y="40"/>
                    </a:moveTo>
                    <a:lnTo>
                      <a:pt x="84" y="0"/>
                    </a:lnTo>
                    <a:lnTo>
                      <a:pt x="2380" y="408"/>
                    </a:lnTo>
                    <a:lnTo>
                      <a:pt x="2448" y="472"/>
                    </a:lnTo>
                    <a:lnTo>
                      <a:pt x="0" y="40"/>
                    </a:lnTo>
                    <a:close/>
                  </a:path>
                </a:pathLst>
              </a:custGeom>
              <a:gradFill rotWithShape="1">
                <a:gsLst>
                  <a:gs pos="0">
                    <a:schemeClr val="bg1"/>
                  </a:gs>
                  <a:gs pos="100000">
                    <a:srgbClr val="99CCFF"/>
                  </a:gs>
                </a:gsLst>
                <a:lin ang="5400000" scaled="1"/>
              </a:gradFill>
              <a:ln w="15875">
                <a:noFill/>
                <a:miter lim="800000"/>
                <a:headEnd/>
                <a:tailEnd/>
              </a:ln>
            </p:spPr>
            <p:txBody>
              <a:bodyPr wrap="none"/>
              <a:lstStyle/>
              <a:p>
                <a:endParaRPr lang="en-US"/>
              </a:p>
            </p:txBody>
          </p:sp>
          <p:sp>
            <p:nvSpPr>
              <p:cNvPr id="153702" name="Freeform 104"/>
              <p:cNvSpPr>
                <a:spLocks noChangeAspect="1"/>
              </p:cNvSpPr>
              <p:nvPr/>
            </p:nvSpPr>
            <p:spPr bwMode="auto">
              <a:xfrm>
                <a:off x="1588" y="372"/>
                <a:ext cx="2452" cy="472"/>
              </a:xfrm>
              <a:custGeom>
                <a:avLst/>
                <a:gdLst>
                  <a:gd name="T0" fmla="*/ 0 w 2452"/>
                  <a:gd name="T1" fmla="*/ 44 h 472"/>
                  <a:gd name="T2" fmla="*/ 96 w 2452"/>
                  <a:gd name="T3" fmla="*/ 0 h 472"/>
                  <a:gd name="T4" fmla="*/ 2380 w 2452"/>
                  <a:gd name="T5" fmla="*/ 404 h 472"/>
                  <a:gd name="T6" fmla="*/ 2452 w 2452"/>
                  <a:gd name="T7" fmla="*/ 472 h 472"/>
                  <a:gd name="T8" fmla="*/ 0 60000 65536"/>
                  <a:gd name="T9" fmla="*/ 0 60000 65536"/>
                  <a:gd name="T10" fmla="*/ 0 60000 65536"/>
                  <a:gd name="T11" fmla="*/ 0 60000 65536"/>
                  <a:gd name="T12" fmla="*/ 0 w 2452"/>
                  <a:gd name="T13" fmla="*/ 0 h 472"/>
                  <a:gd name="T14" fmla="*/ 2452 w 2452"/>
                  <a:gd name="T15" fmla="*/ 472 h 472"/>
                </a:gdLst>
                <a:ahLst/>
                <a:cxnLst>
                  <a:cxn ang="T8">
                    <a:pos x="T0" y="T1"/>
                  </a:cxn>
                  <a:cxn ang="T9">
                    <a:pos x="T2" y="T3"/>
                  </a:cxn>
                  <a:cxn ang="T10">
                    <a:pos x="T4" y="T5"/>
                  </a:cxn>
                  <a:cxn ang="T11">
                    <a:pos x="T6" y="T7"/>
                  </a:cxn>
                </a:cxnLst>
                <a:rect l="T12" t="T13" r="T14" b="T15"/>
                <a:pathLst>
                  <a:path w="2452" h="472">
                    <a:moveTo>
                      <a:pt x="0" y="44"/>
                    </a:moveTo>
                    <a:lnTo>
                      <a:pt x="96" y="0"/>
                    </a:lnTo>
                    <a:lnTo>
                      <a:pt x="2380" y="404"/>
                    </a:lnTo>
                    <a:lnTo>
                      <a:pt x="2452" y="472"/>
                    </a:lnTo>
                  </a:path>
                </a:pathLst>
              </a:custGeom>
              <a:noFill/>
              <a:ln w="15875">
                <a:solidFill>
                  <a:schemeClr val="tx1"/>
                </a:solidFill>
                <a:miter lim="800000"/>
                <a:headEnd/>
                <a:tailEnd/>
              </a:ln>
            </p:spPr>
            <p:txBody>
              <a:bodyPr wrap="none"/>
              <a:lstStyle/>
              <a:p>
                <a:endParaRPr lang="en-US"/>
              </a:p>
            </p:txBody>
          </p:sp>
          <p:sp>
            <p:nvSpPr>
              <p:cNvPr id="1559657" name="Freeform 105"/>
              <p:cNvSpPr>
                <a:spLocks noChangeAspect="1"/>
              </p:cNvSpPr>
              <p:nvPr/>
            </p:nvSpPr>
            <p:spPr bwMode="auto">
              <a:xfrm>
                <a:off x="1592" y="277"/>
                <a:ext cx="2444" cy="631"/>
              </a:xfrm>
              <a:custGeom>
                <a:avLst/>
                <a:gdLst/>
                <a:ahLst/>
                <a:cxnLst>
                  <a:cxn ang="0">
                    <a:pos x="0" y="140"/>
                  </a:cxn>
                  <a:cxn ang="0">
                    <a:pos x="16" y="216"/>
                  </a:cxn>
                  <a:cxn ang="0">
                    <a:pos x="1284" y="512"/>
                  </a:cxn>
                  <a:cxn ang="0">
                    <a:pos x="2444" y="632"/>
                  </a:cxn>
                  <a:cxn ang="0">
                    <a:pos x="2444" y="580"/>
                  </a:cxn>
                  <a:cxn ang="0">
                    <a:pos x="1360" y="380"/>
                  </a:cxn>
                  <a:cxn ang="0">
                    <a:pos x="1344" y="0"/>
                  </a:cxn>
                  <a:cxn ang="0">
                    <a:pos x="1196" y="336"/>
                  </a:cxn>
                  <a:cxn ang="0">
                    <a:pos x="0" y="140"/>
                  </a:cxn>
                </a:cxnLst>
                <a:rect l="0" t="0" r="r" b="b"/>
                <a:pathLst>
                  <a:path w="2444" h="632">
                    <a:moveTo>
                      <a:pt x="0" y="140"/>
                    </a:moveTo>
                    <a:lnTo>
                      <a:pt x="16" y="216"/>
                    </a:lnTo>
                    <a:lnTo>
                      <a:pt x="1284" y="512"/>
                    </a:lnTo>
                    <a:lnTo>
                      <a:pt x="2444" y="632"/>
                    </a:lnTo>
                    <a:lnTo>
                      <a:pt x="2444" y="580"/>
                    </a:lnTo>
                    <a:lnTo>
                      <a:pt x="1360" y="380"/>
                    </a:lnTo>
                    <a:lnTo>
                      <a:pt x="1344" y="0"/>
                    </a:lnTo>
                    <a:lnTo>
                      <a:pt x="1196" y="336"/>
                    </a:lnTo>
                    <a:lnTo>
                      <a:pt x="0" y="140"/>
                    </a:lnTo>
                    <a:close/>
                  </a:path>
                </a:pathLst>
              </a:custGeom>
              <a:gradFill rotWithShape="1">
                <a:gsLst>
                  <a:gs pos="0">
                    <a:srgbClr val="99CCFF"/>
                  </a:gs>
                  <a:gs pos="50000">
                    <a:schemeClr val="bg1"/>
                  </a:gs>
                  <a:gs pos="100000">
                    <a:srgbClr val="99CCFF"/>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3704" name="Freeform 106"/>
              <p:cNvSpPr>
                <a:spLocks noChangeAspect="1"/>
              </p:cNvSpPr>
              <p:nvPr/>
            </p:nvSpPr>
            <p:spPr bwMode="auto">
              <a:xfrm>
                <a:off x="920" y="488"/>
                <a:ext cx="768" cy="2216"/>
              </a:xfrm>
              <a:custGeom>
                <a:avLst/>
                <a:gdLst>
                  <a:gd name="T0" fmla="*/ 768 w 768"/>
                  <a:gd name="T1" fmla="*/ 0 h 2216"/>
                  <a:gd name="T2" fmla="*/ 768 w 768"/>
                  <a:gd name="T3" fmla="*/ 204 h 2216"/>
                  <a:gd name="T4" fmla="*/ 152 w 768"/>
                  <a:gd name="T5" fmla="*/ 884 h 2216"/>
                  <a:gd name="T6" fmla="*/ 0 w 768"/>
                  <a:gd name="T7" fmla="*/ 2216 h 2216"/>
                  <a:gd name="T8" fmla="*/ 0 60000 65536"/>
                  <a:gd name="T9" fmla="*/ 0 60000 65536"/>
                  <a:gd name="T10" fmla="*/ 0 60000 65536"/>
                  <a:gd name="T11" fmla="*/ 0 60000 65536"/>
                  <a:gd name="T12" fmla="*/ 0 w 768"/>
                  <a:gd name="T13" fmla="*/ 0 h 2216"/>
                  <a:gd name="T14" fmla="*/ 768 w 768"/>
                  <a:gd name="T15" fmla="*/ 2216 h 2216"/>
                </a:gdLst>
                <a:ahLst/>
                <a:cxnLst>
                  <a:cxn ang="T8">
                    <a:pos x="T0" y="T1"/>
                  </a:cxn>
                  <a:cxn ang="T9">
                    <a:pos x="T2" y="T3"/>
                  </a:cxn>
                  <a:cxn ang="T10">
                    <a:pos x="T4" y="T5"/>
                  </a:cxn>
                  <a:cxn ang="T11">
                    <a:pos x="T6" y="T7"/>
                  </a:cxn>
                </a:cxnLst>
                <a:rect l="T12" t="T13" r="T14" b="T15"/>
                <a:pathLst>
                  <a:path w="768" h="2216">
                    <a:moveTo>
                      <a:pt x="768" y="0"/>
                    </a:moveTo>
                    <a:lnTo>
                      <a:pt x="768" y="204"/>
                    </a:lnTo>
                    <a:lnTo>
                      <a:pt x="152" y="884"/>
                    </a:lnTo>
                    <a:lnTo>
                      <a:pt x="0" y="2216"/>
                    </a:lnTo>
                  </a:path>
                </a:pathLst>
              </a:custGeom>
              <a:noFill/>
              <a:ln w="19050">
                <a:solidFill>
                  <a:schemeClr val="tx1"/>
                </a:solidFill>
                <a:miter lim="800000"/>
                <a:headEnd/>
                <a:tailEnd/>
              </a:ln>
            </p:spPr>
            <p:txBody>
              <a:bodyPr wrap="none"/>
              <a:lstStyle/>
              <a:p>
                <a:endParaRPr lang="en-US"/>
              </a:p>
            </p:txBody>
          </p:sp>
          <p:sp>
            <p:nvSpPr>
              <p:cNvPr id="153705" name="Freeform 107"/>
              <p:cNvSpPr>
                <a:spLocks noChangeAspect="1"/>
              </p:cNvSpPr>
              <p:nvPr/>
            </p:nvSpPr>
            <p:spPr bwMode="auto">
              <a:xfrm>
                <a:off x="1684" y="684"/>
                <a:ext cx="812" cy="2072"/>
              </a:xfrm>
              <a:custGeom>
                <a:avLst/>
                <a:gdLst>
                  <a:gd name="T0" fmla="*/ 0 w 812"/>
                  <a:gd name="T1" fmla="*/ 0 h 2072"/>
                  <a:gd name="T2" fmla="*/ 620 w 812"/>
                  <a:gd name="T3" fmla="*/ 640 h 2072"/>
                  <a:gd name="T4" fmla="*/ 812 w 812"/>
                  <a:gd name="T5" fmla="*/ 2072 h 2072"/>
                  <a:gd name="T6" fmla="*/ 0 60000 65536"/>
                  <a:gd name="T7" fmla="*/ 0 60000 65536"/>
                  <a:gd name="T8" fmla="*/ 0 60000 65536"/>
                  <a:gd name="T9" fmla="*/ 0 w 812"/>
                  <a:gd name="T10" fmla="*/ 0 h 2072"/>
                  <a:gd name="T11" fmla="*/ 812 w 812"/>
                  <a:gd name="T12" fmla="*/ 2072 h 2072"/>
                </a:gdLst>
                <a:ahLst/>
                <a:cxnLst>
                  <a:cxn ang="T6">
                    <a:pos x="T0" y="T1"/>
                  </a:cxn>
                  <a:cxn ang="T7">
                    <a:pos x="T2" y="T3"/>
                  </a:cxn>
                  <a:cxn ang="T8">
                    <a:pos x="T4" y="T5"/>
                  </a:cxn>
                </a:cxnLst>
                <a:rect l="T9" t="T10" r="T11" b="T12"/>
                <a:pathLst>
                  <a:path w="812" h="2072">
                    <a:moveTo>
                      <a:pt x="0" y="0"/>
                    </a:moveTo>
                    <a:lnTo>
                      <a:pt x="620" y="640"/>
                    </a:lnTo>
                    <a:lnTo>
                      <a:pt x="812" y="2072"/>
                    </a:lnTo>
                  </a:path>
                </a:pathLst>
              </a:custGeom>
              <a:noFill/>
              <a:ln w="19050">
                <a:solidFill>
                  <a:schemeClr val="tx1"/>
                </a:solidFill>
                <a:miter lim="800000"/>
                <a:headEnd/>
                <a:tailEnd/>
              </a:ln>
            </p:spPr>
            <p:txBody>
              <a:bodyPr wrap="none"/>
              <a:lstStyle/>
              <a:p>
                <a:endParaRPr lang="en-US"/>
              </a:p>
            </p:txBody>
          </p:sp>
          <p:sp>
            <p:nvSpPr>
              <p:cNvPr id="153706" name="Freeform 108"/>
              <p:cNvSpPr>
                <a:spLocks noChangeAspect="1"/>
              </p:cNvSpPr>
              <p:nvPr/>
            </p:nvSpPr>
            <p:spPr bwMode="auto">
              <a:xfrm>
                <a:off x="3140" y="872"/>
                <a:ext cx="764" cy="2152"/>
              </a:xfrm>
              <a:custGeom>
                <a:avLst/>
                <a:gdLst>
                  <a:gd name="T0" fmla="*/ 764 w 764"/>
                  <a:gd name="T1" fmla="*/ 0 h 2152"/>
                  <a:gd name="T2" fmla="*/ 760 w 764"/>
                  <a:gd name="T3" fmla="*/ 200 h 2152"/>
                  <a:gd name="T4" fmla="*/ 108 w 764"/>
                  <a:gd name="T5" fmla="*/ 1060 h 2152"/>
                  <a:gd name="T6" fmla="*/ 0 w 764"/>
                  <a:gd name="T7" fmla="*/ 2152 h 2152"/>
                  <a:gd name="T8" fmla="*/ 0 60000 65536"/>
                  <a:gd name="T9" fmla="*/ 0 60000 65536"/>
                  <a:gd name="T10" fmla="*/ 0 60000 65536"/>
                  <a:gd name="T11" fmla="*/ 0 60000 65536"/>
                  <a:gd name="T12" fmla="*/ 0 w 764"/>
                  <a:gd name="T13" fmla="*/ 0 h 2152"/>
                  <a:gd name="T14" fmla="*/ 764 w 764"/>
                  <a:gd name="T15" fmla="*/ 2152 h 2152"/>
                </a:gdLst>
                <a:ahLst/>
                <a:cxnLst>
                  <a:cxn ang="T8">
                    <a:pos x="T0" y="T1"/>
                  </a:cxn>
                  <a:cxn ang="T9">
                    <a:pos x="T2" y="T3"/>
                  </a:cxn>
                  <a:cxn ang="T10">
                    <a:pos x="T4" y="T5"/>
                  </a:cxn>
                  <a:cxn ang="T11">
                    <a:pos x="T6" y="T7"/>
                  </a:cxn>
                </a:cxnLst>
                <a:rect l="T12" t="T13" r="T14" b="T15"/>
                <a:pathLst>
                  <a:path w="764" h="2152">
                    <a:moveTo>
                      <a:pt x="764" y="0"/>
                    </a:moveTo>
                    <a:lnTo>
                      <a:pt x="760" y="200"/>
                    </a:lnTo>
                    <a:lnTo>
                      <a:pt x="108" y="1060"/>
                    </a:lnTo>
                    <a:lnTo>
                      <a:pt x="0" y="2152"/>
                    </a:lnTo>
                  </a:path>
                </a:pathLst>
              </a:custGeom>
              <a:noFill/>
              <a:ln w="19050">
                <a:solidFill>
                  <a:schemeClr val="tx1"/>
                </a:solidFill>
                <a:miter lim="800000"/>
                <a:headEnd/>
                <a:tailEnd/>
              </a:ln>
            </p:spPr>
            <p:txBody>
              <a:bodyPr wrap="none"/>
              <a:lstStyle/>
              <a:p>
                <a:endParaRPr lang="en-US"/>
              </a:p>
            </p:txBody>
          </p:sp>
          <p:sp>
            <p:nvSpPr>
              <p:cNvPr id="153707" name="Freeform 109"/>
              <p:cNvSpPr>
                <a:spLocks noChangeAspect="1"/>
              </p:cNvSpPr>
              <p:nvPr/>
            </p:nvSpPr>
            <p:spPr bwMode="auto">
              <a:xfrm>
                <a:off x="3900" y="1068"/>
                <a:ext cx="824" cy="1960"/>
              </a:xfrm>
              <a:custGeom>
                <a:avLst/>
                <a:gdLst>
                  <a:gd name="T0" fmla="*/ 0 w 824"/>
                  <a:gd name="T1" fmla="*/ 0 h 1960"/>
                  <a:gd name="T2" fmla="*/ 708 w 824"/>
                  <a:gd name="T3" fmla="*/ 876 h 1960"/>
                  <a:gd name="T4" fmla="*/ 824 w 824"/>
                  <a:gd name="T5" fmla="*/ 1960 h 1960"/>
                  <a:gd name="T6" fmla="*/ 0 60000 65536"/>
                  <a:gd name="T7" fmla="*/ 0 60000 65536"/>
                  <a:gd name="T8" fmla="*/ 0 60000 65536"/>
                  <a:gd name="T9" fmla="*/ 0 w 824"/>
                  <a:gd name="T10" fmla="*/ 0 h 1960"/>
                  <a:gd name="T11" fmla="*/ 824 w 824"/>
                  <a:gd name="T12" fmla="*/ 1960 h 1960"/>
                </a:gdLst>
                <a:ahLst/>
                <a:cxnLst>
                  <a:cxn ang="T6">
                    <a:pos x="T0" y="T1"/>
                  </a:cxn>
                  <a:cxn ang="T7">
                    <a:pos x="T2" y="T3"/>
                  </a:cxn>
                  <a:cxn ang="T8">
                    <a:pos x="T4" y="T5"/>
                  </a:cxn>
                </a:cxnLst>
                <a:rect l="T9" t="T10" r="T11" b="T12"/>
                <a:pathLst>
                  <a:path w="824" h="1960">
                    <a:moveTo>
                      <a:pt x="0" y="0"/>
                    </a:moveTo>
                    <a:lnTo>
                      <a:pt x="708" y="876"/>
                    </a:lnTo>
                    <a:lnTo>
                      <a:pt x="824" y="1960"/>
                    </a:lnTo>
                  </a:path>
                </a:pathLst>
              </a:custGeom>
              <a:noFill/>
              <a:ln w="19050">
                <a:solidFill>
                  <a:schemeClr val="tx1"/>
                </a:solidFill>
                <a:miter lim="800000"/>
                <a:headEnd/>
                <a:tailEnd/>
              </a:ln>
            </p:spPr>
            <p:txBody>
              <a:bodyPr wrap="none"/>
              <a:lstStyle/>
              <a:p>
                <a:endParaRPr lang="en-US"/>
              </a:p>
            </p:txBody>
          </p:sp>
          <p:sp>
            <p:nvSpPr>
              <p:cNvPr id="153708" name="Oval 110"/>
              <p:cNvSpPr>
                <a:spLocks noChangeAspect="1" noChangeArrowheads="1"/>
              </p:cNvSpPr>
              <p:nvPr/>
            </p:nvSpPr>
            <p:spPr bwMode="auto">
              <a:xfrm>
                <a:off x="2840" y="636"/>
                <a:ext cx="56" cy="56"/>
              </a:xfrm>
              <a:prstGeom prst="ellipse">
                <a:avLst/>
              </a:prstGeom>
              <a:solidFill>
                <a:srgbClr val="C0C0C0"/>
              </a:solidFill>
              <a:ln w="3175">
                <a:solidFill>
                  <a:schemeClr val="tx1"/>
                </a:solidFill>
                <a:miter lim="800000"/>
                <a:headEnd/>
                <a:tailEnd/>
              </a:ln>
            </p:spPr>
            <p:txBody>
              <a:bodyPr wrap="none" anchor="ctr"/>
              <a:lstStyle/>
              <a:p>
                <a:endParaRPr lang="en-US"/>
              </a:p>
            </p:txBody>
          </p:sp>
        </p:grpSp>
        <p:grpSp>
          <p:nvGrpSpPr>
            <p:cNvPr id="153680" name="Group 111"/>
            <p:cNvGrpSpPr>
              <a:grpSpLocks noChangeAspect="1"/>
            </p:cNvGrpSpPr>
            <p:nvPr/>
          </p:nvGrpSpPr>
          <p:grpSpPr bwMode="auto">
            <a:xfrm>
              <a:off x="1516" y="2603"/>
              <a:ext cx="418" cy="243"/>
              <a:chOff x="670" y="1289"/>
              <a:chExt cx="418" cy="243"/>
            </a:xfrm>
          </p:grpSpPr>
          <p:sp>
            <p:nvSpPr>
              <p:cNvPr id="153682" name="Freeform 112"/>
              <p:cNvSpPr>
                <a:spLocks noChangeAspect="1"/>
              </p:cNvSpPr>
              <p:nvPr/>
            </p:nvSpPr>
            <p:spPr bwMode="auto">
              <a:xfrm>
                <a:off x="795" y="1309"/>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3683" name="Freeform 113"/>
              <p:cNvSpPr>
                <a:spLocks noChangeAspect="1"/>
              </p:cNvSpPr>
              <p:nvPr/>
            </p:nvSpPr>
            <p:spPr bwMode="auto">
              <a:xfrm>
                <a:off x="670" y="1290"/>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3684" name="Freeform 114"/>
              <p:cNvSpPr>
                <a:spLocks noChangeAspect="1"/>
              </p:cNvSpPr>
              <p:nvPr/>
            </p:nvSpPr>
            <p:spPr bwMode="auto">
              <a:xfrm>
                <a:off x="670" y="1289"/>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3685" name="Freeform 115"/>
              <p:cNvSpPr>
                <a:spLocks noChangeAspect="1"/>
              </p:cNvSpPr>
              <p:nvPr/>
            </p:nvSpPr>
            <p:spPr bwMode="auto">
              <a:xfrm>
                <a:off x="723" y="1320"/>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3686" name="Freeform 116"/>
              <p:cNvSpPr>
                <a:spLocks noChangeAspect="1"/>
              </p:cNvSpPr>
              <p:nvPr/>
            </p:nvSpPr>
            <p:spPr bwMode="auto">
              <a:xfrm>
                <a:off x="730" y="1408"/>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3687" name="Freeform 117"/>
              <p:cNvSpPr>
                <a:spLocks noChangeAspect="1"/>
              </p:cNvSpPr>
              <p:nvPr/>
            </p:nvSpPr>
            <p:spPr bwMode="auto">
              <a:xfrm>
                <a:off x="794" y="1310"/>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3688" name="Freeform 118"/>
              <p:cNvSpPr>
                <a:spLocks noChangeAspect="1"/>
              </p:cNvSpPr>
              <p:nvPr/>
            </p:nvSpPr>
            <p:spPr bwMode="auto">
              <a:xfrm>
                <a:off x="859" y="1336"/>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sp>
          <p:nvSpPr>
            <p:cNvPr id="153681" name="Freeform 119" descr="MgO"/>
            <p:cNvSpPr>
              <a:spLocks noChangeAspect="1"/>
            </p:cNvSpPr>
            <p:nvPr/>
          </p:nvSpPr>
          <p:spPr bwMode="auto">
            <a:xfrm>
              <a:off x="3667" y="2829"/>
              <a:ext cx="476" cy="381"/>
            </a:xfrm>
            <a:custGeom>
              <a:avLst/>
              <a:gdLst>
                <a:gd name="T0" fmla="*/ 14 w 476"/>
                <a:gd name="T1" fmla="*/ 272 h 381"/>
                <a:gd name="T2" fmla="*/ 48 w 476"/>
                <a:gd name="T3" fmla="*/ 352 h 381"/>
                <a:gd name="T4" fmla="*/ 85 w 476"/>
                <a:gd name="T5" fmla="*/ 364 h 381"/>
                <a:gd name="T6" fmla="*/ 148 w 476"/>
                <a:gd name="T7" fmla="*/ 377 h 381"/>
                <a:gd name="T8" fmla="*/ 222 w 476"/>
                <a:gd name="T9" fmla="*/ 380 h 381"/>
                <a:gd name="T10" fmla="*/ 336 w 476"/>
                <a:gd name="T11" fmla="*/ 373 h 381"/>
                <a:gd name="T12" fmla="*/ 415 w 476"/>
                <a:gd name="T13" fmla="*/ 349 h 381"/>
                <a:gd name="T14" fmla="*/ 475 w 476"/>
                <a:gd name="T15" fmla="*/ 211 h 381"/>
                <a:gd name="T16" fmla="*/ 409 w 476"/>
                <a:gd name="T17" fmla="*/ 143 h 381"/>
                <a:gd name="T18" fmla="*/ 350 w 476"/>
                <a:gd name="T19" fmla="*/ 42 h 381"/>
                <a:gd name="T20" fmla="*/ 285 w 476"/>
                <a:gd name="T21" fmla="*/ 6 h 381"/>
                <a:gd name="T22" fmla="*/ 234 w 476"/>
                <a:gd name="T23" fmla="*/ 8 h 381"/>
                <a:gd name="T24" fmla="*/ 218 w 476"/>
                <a:gd name="T25" fmla="*/ 21 h 381"/>
                <a:gd name="T26" fmla="*/ 209 w 476"/>
                <a:gd name="T27" fmla="*/ 22 h 381"/>
                <a:gd name="T28" fmla="*/ 188 w 476"/>
                <a:gd name="T29" fmla="*/ 35 h 381"/>
                <a:gd name="T30" fmla="*/ 166 w 476"/>
                <a:gd name="T31" fmla="*/ 59 h 381"/>
                <a:gd name="T32" fmla="*/ 146 w 476"/>
                <a:gd name="T33" fmla="*/ 79 h 381"/>
                <a:gd name="T34" fmla="*/ 127 w 476"/>
                <a:gd name="T35" fmla="*/ 96 h 381"/>
                <a:gd name="T36" fmla="*/ 116 w 476"/>
                <a:gd name="T37" fmla="*/ 109 h 381"/>
                <a:gd name="T38" fmla="*/ 94 w 476"/>
                <a:gd name="T39" fmla="*/ 126 h 381"/>
                <a:gd name="T40" fmla="*/ 64 w 476"/>
                <a:gd name="T41" fmla="*/ 138 h 381"/>
                <a:gd name="T42" fmla="*/ 44 w 476"/>
                <a:gd name="T43" fmla="*/ 167 h 381"/>
                <a:gd name="T44" fmla="*/ 22 w 476"/>
                <a:gd name="T45" fmla="*/ 188 h 381"/>
                <a:gd name="T46" fmla="*/ 8 w 476"/>
                <a:gd name="T47" fmla="*/ 212 h 381"/>
                <a:gd name="T48" fmla="*/ 1 w 476"/>
                <a:gd name="T49" fmla="*/ 230 h 381"/>
                <a:gd name="T50" fmla="*/ 14 w 476"/>
                <a:gd name="T51" fmla="*/ 272 h 3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381"/>
                <a:gd name="T80" fmla="*/ 476 w 476"/>
                <a:gd name="T81" fmla="*/ 381 h 3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381">
                  <a:moveTo>
                    <a:pt x="14" y="272"/>
                  </a:moveTo>
                  <a:cubicBezTo>
                    <a:pt x="23" y="290"/>
                    <a:pt x="36" y="337"/>
                    <a:pt x="48" y="352"/>
                  </a:cubicBezTo>
                  <a:cubicBezTo>
                    <a:pt x="60" y="367"/>
                    <a:pt x="68" y="360"/>
                    <a:pt x="85" y="364"/>
                  </a:cubicBezTo>
                  <a:cubicBezTo>
                    <a:pt x="102" y="368"/>
                    <a:pt x="125" y="374"/>
                    <a:pt x="148" y="377"/>
                  </a:cubicBezTo>
                  <a:cubicBezTo>
                    <a:pt x="171" y="380"/>
                    <a:pt x="191" y="381"/>
                    <a:pt x="222" y="380"/>
                  </a:cubicBezTo>
                  <a:cubicBezTo>
                    <a:pt x="253" y="379"/>
                    <a:pt x="304" y="378"/>
                    <a:pt x="336" y="373"/>
                  </a:cubicBezTo>
                  <a:cubicBezTo>
                    <a:pt x="368" y="368"/>
                    <a:pt x="392" y="376"/>
                    <a:pt x="415" y="349"/>
                  </a:cubicBezTo>
                  <a:cubicBezTo>
                    <a:pt x="438" y="322"/>
                    <a:pt x="476" y="245"/>
                    <a:pt x="475" y="211"/>
                  </a:cubicBezTo>
                  <a:cubicBezTo>
                    <a:pt x="474" y="177"/>
                    <a:pt x="430" y="171"/>
                    <a:pt x="409" y="143"/>
                  </a:cubicBezTo>
                  <a:cubicBezTo>
                    <a:pt x="388" y="115"/>
                    <a:pt x="371" y="65"/>
                    <a:pt x="350" y="42"/>
                  </a:cubicBezTo>
                  <a:cubicBezTo>
                    <a:pt x="329" y="19"/>
                    <a:pt x="304" y="11"/>
                    <a:pt x="285" y="6"/>
                  </a:cubicBezTo>
                  <a:cubicBezTo>
                    <a:pt x="265" y="0"/>
                    <a:pt x="245" y="5"/>
                    <a:pt x="234" y="8"/>
                  </a:cubicBezTo>
                  <a:cubicBezTo>
                    <a:pt x="223" y="10"/>
                    <a:pt x="222" y="19"/>
                    <a:pt x="218" y="21"/>
                  </a:cubicBezTo>
                  <a:cubicBezTo>
                    <a:pt x="214" y="23"/>
                    <a:pt x="214" y="20"/>
                    <a:pt x="209" y="22"/>
                  </a:cubicBezTo>
                  <a:cubicBezTo>
                    <a:pt x="204" y="24"/>
                    <a:pt x="195" y="28"/>
                    <a:pt x="188" y="35"/>
                  </a:cubicBezTo>
                  <a:cubicBezTo>
                    <a:pt x="180" y="41"/>
                    <a:pt x="173" y="52"/>
                    <a:pt x="166" y="59"/>
                  </a:cubicBezTo>
                  <a:cubicBezTo>
                    <a:pt x="159" y="67"/>
                    <a:pt x="152" y="73"/>
                    <a:pt x="146" y="79"/>
                  </a:cubicBezTo>
                  <a:cubicBezTo>
                    <a:pt x="139" y="85"/>
                    <a:pt x="132" y="91"/>
                    <a:pt x="127" y="96"/>
                  </a:cubicBezTo>
                  <a:cubicBezTo>
                    <a:pt x="122" y="101"/>
                    <a:pt x="121" y="104"/>
                    <a:pt x="116" y="109"/>
                  </a:cubicBezTo>
                  <a:cubicBezTo>
                    <a:pt x="110" y="114"/>
                    <a:pt x="103" y="121"/>
                    <a:pt x="94" y="126"/>
                  </a:cubicBezTo>
                  <a:cubicBezTo>
                    <a:pt x="86" y="131"/>
                    <a:pt x="73" y="131"/>
                    <a:pt x="64" y="138"/>
                  </a:cubicBezTo>
                  <a:cubicBezTo>
                    <a:pt x="56" y="145"/>
                    <a:pt x="51" y="158"/>
                    <a:pt x="44" y="167"/>
                  </a:cubicBezTo>
                  <a:cubicBezTo>
                    <a:pt x="37" y="175"/>
                    <a:pt x="28" y="181"/>
                    <a:pt x="22" y="188"/>
                  </a:cubicBezTo>
                  <a:cubicBezTo>
                    <a:pt x="16" y="196"/>
                    <a:pt x="11" y="205"/>
                    <a:pt x="8" y="212"/>
                  </a:cubicBezTo>
                  <a:cubicBezTo>
                    <a:pt x="5" y="219"/>
                    <a:pt x="0" y="220"/>
                    <a:pt x="1" y="230"/>
                  </a:cubicBezTo>
                  <a:cubicBezTo>
                    <a:pt x="2" y="240"/>
                    <a:pt x="11" y="263"/>
                    <a:pt x="14" y="272"/>
                  </a:cubicBezTo>
                  <a:close/>
                </a:path>
              </a:pathLst>
            </a:custGeom>
            <a:blipFill dpi="0" rotWithShape="1">
              <a:blip r:embed="rId3" cstate="print"/>
              <a:srcRect/>
              <a:stretch>
                <a:fillRect/>
              </a:stretch>
            </a:blipFill>
            <a:ln w="9525">
              <a:noFill/>
              <a:miter lim="800000"/>
              <a:headEnd/>
              <a:tailEnd/>
            </a:ln>
          </p:spPr>
          <p:txBody>
            <a:bodyPr wrap="none"/>
            <a:lstStyle/>
            <a:p>
              <a:endParaRPr lang="en-US"/>
            </a:p>
          </p:txBody>
        </p:sp>
      </p:grpSp>
      <p:grpSp>
        <p:nvGrpSpPr>
          <p:cNvPr id="5" name="Group 120"/>
          <p:cNvGrpSpPr>
            <a:grpSpLocks/>
          </p:cNvGrpSpPr>
          <p:nvPr/>
        </p:nvGrpSpPr>
        <p:grpSpPr bwMode="auto">
          <a:xfrm>
            <a:off x="6113463" y="3451225"/>
            <a:ext cx="2001837" cy="2133600"/>
            <a:chOff x="2946" y="1531"/>
            <a:chExt cx="1261" cy="1344"/>
          </a:xfrm>
        </p:grpSpPr>
        <p:sp>
          <p:nvSpPr>
            <p:cNvPr id="1559673" name="Freeform 121"/>
            <p:cNvSpPr>
              <a:spLocks noChangeAspect="1"/>
            </p:cNvSpPr>
            <p:nvPr/>
          </p:nvSpPr>
          <p:spPr bwMode="auto">
            <a:xfrm>
              <a:off x="3521" y="1552"/>
              <a:ext cx="134" cy="147"/>
            </a:xfrm>
            <a:custGeom>
              <a:avLst/>
              <a:gdLst/>
              <a:ahLst/>
              <a:cxnLst>
                <a:cxn ang="0">
                  <a:pos x="128" y="444"/>
                </a:cxn>
                <a:cxn ang="0">
                  <a:pos x="0" y="4"/>
                </a:cxn>
                <a:cxn ang="0">
                  <a:pos x="404" y="0"/>
                </a:cxn>
                <a:cxn ang="0">
                  <a:pos x="336" y="444"/>
                </a:cxn>
                <a:cxn ang="0">
                  <a:pos x="128" y="444"/>
                </a:cxn>
              </a:cxnLst>
              <a:rect l="0" t="0" r="r" b="b"/>
              <a:pathLst>
                <a:path w="404" h="444">
                  <a:moveTo>
                    <a:pt x="128" y="444"/>
                  </a:moveTo>
                  <a:lnTo>
                    <a:pt x="0" y="4"/>
                  </a:lnTo>
                  <a:lnTo>
                    <a:pt x="404" y="0"/>
                  </a:lnTo>
                  <a:lnTo>
                    <a:pt x="336" y="444"/>
                  </a:lnTo>
                  <a:lnTo>
                    <a:pt x="128" y="444"/>
                  </a:lnTo>
                  <a:close/>
                </a:path>
              </a:pathLst>
            </a:custGeom>
            <a:gradFill rotWithShape="1">
              <a:gsLst>
                <a:gs pos="0">
                  <a:srgbClr val="FFCC00"/>
                </a:gs>
                <a:gs pos="50000">
                  <a:schemeClr val="bg1"/>
                </a:gs>
                <a:gs pos="100000">
                  <a:srgbClr val="FFCC00"/>
                </a:gs>
              </a:gsLst>
              <a:lin ang="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3659" name="Freeform 122"/>
            <p:cNvSpPr>
              <a:spLocks noChangeAspect="1"/>
            </p:cNvSpPr>
            <p:nvPr/>
          </p:nvSpPr>
          <p:spPr bwMode="auto">
            <a:xfrm>
              <a:off x="3548" y="1571"/>
              <a:ext cx="83" cy="53"/>
            </a:xfrm>
            <a:custGeom>
              <a:avLst/>
              <a:gdLst>
                <a:gd name="T0" fmla="*/ 0 w 252"/>
                <a:gd name="T1" fmla="*/ 0 h 160"/>
                <a:gd name="T2" fmla="*/ 252 w 252"/>
                <a:gd name="T3" fmla="*/ 4 h 160"/>
                <a:gd name="T4" fmla="*/ 216 w 252"/>
                <a:gd name="T5" fmla="*/ 160 h 160"/>
                <a:gd name="T6" fmla="*/ 36 w 252"/>
                <a:gd name="T7" fmla="*/ 160 h 160"/>
                <a:gd name="T8" fmla="*/ 0 w 252"/>
                <a:gd name="T9" fmla="*/ 0 h 160"/>
                <a:gd name="T10" fmla="*/ 0 60000 65536"/>
                <a:gd name="T11" fmla="*/ 0 60000 65536"/>
                <a:gd name="T12" fmla="*/ 0 60000 65536"/>
                <a:gd name="T13" fmla="*/ 0 60000 65536"/>
                <a:gd name="T14" fmla="*/ 0 60000 65536"/>
                <a:gd name="T15" fmla="*/ 0 w 252"/>
                <a:gd name="T16" fmla="*/ 0 h 160"/>
                <a:gd name="T17" fmla="*/ 252 w 252"/>
                <a:gd name="T18" fmla="*/ 160 h 160"/>
              </a:gdLst>
              <a:ahLst/>
              <a:cxnLst>
                <a:cxn ang="T10">
                  <a:pos x="T0" y="T1"/>
                </a:cxn>
                <a:cxn ang="T11">
                  <a:pos x="T2" y="T3"/>
                </a:cxn>
                <a:cxn ang="T12">
                  <a:pos x="T4" y="T5"/>
                </a:cxn>
                <a:cxn ang="T13">
                  <a:pos x="T6" y="T7"/>
                </a:cxn>
                <a:cxn ang="T14">
                  <a:pos x="T8" y="T9"/>
                </a:cxn>
              </a:cxnLst>
              <a:rect l="T15" t="T16" r="T17" b="T18"/>
              <a:pathLst>
                <a:path w="252" h="160">
                  <a:moveTo>
                    <a:pt x="0" y="0"/>
                  </a:moveTo>
                  <a:lnTo>
                    <a:pt x="252" y="4"/>
                  </a:lnTo>
                  <a:lnTo>
                    <a:pt x="216" y="160"/>
                  </a:lnTo>
                  <a:lnTo>
                    <a:pt x="36" y="160"/>
                  </a:lnTo>
                  <a:lnTo>
                    <a:pt x="0" y="0"/>
                  </a:lnTo>
                  <a:close/>
                </a:path>
              </a:pathLst>
            </a:custGeom>
            <a:solidFill>
              <a:srgbClr val="EAEAEA"/>
            </a:solidFill>
            <a:ln w="9525">
              <a:solidFill>
                <a:schemeClr val="tx1"/>
              </a:solidFill>
              <a:miter lim="800000"/>
              <a:headEnd/>
              <a:tailEnd/>
            </a:ln>
          </p:spPr>
          <p:txBody>
            <a:bodyPr wrap="none"/>
            <a:lstStyle/>
            <a:p>
              <a:endParaRPr lang="en-US"/>
            </a:p>
          </p:txBody>
        </p:sp>
        <p:sp>
          <p:nvSpPr>
            <p:cNvPr id="1559675" name="Freeform 123"/>
            <p:cNvSpPr>
              <a:spLocks noChangeAspect="1"/>
            </p:cNvSpPr>
            <p:nvPr/>
          </p:nvSpPr>
          <p:spPr bwMode="auto">
            <a:xfrm>
              <a:off x="3521" y="1531"/>
              <a:ext cx="133" cy="24"/>
            </a:xfrm>
            <a:custGeom>
              <a:avLst/>
              <a:gdLst/>
              <a:ahLst/>
              <a:cxnLst>
                <a:cxn ang="0">
                  <a:pos x="0" y="72"/>
                </a:cxn>
                <a:cxn ang="0">
                  <a:pos x="32" y="0"/>
                </a:cxn>
                <a:cxn ang="0">
                  <a:pos x="360" y="4"/>
                </a:cxn>
                <a:cxn ang="0">
                  <a:pos x="400" y="60"/>
                </a:cxn>
                <a:cxn ang="0">
                  <a:pos x="0" y="72"/>
                </a:cxn>
              </a:cxnLst>
              <a:rect l="0" t="0" r="r" b="b"/>
              <a:pathLst>
                <a:path w="400" h="72">
                  <a:moveTo>
                    <a:pt x="0" y="72"/>
                  </a:moveTo>
                  <a:lnTo>
                    <a:pt x="32" y="0"/>
                  </a:lnTo>
                  <a:lnTo>
                    <a:pt x="360" y="4"/>
                  </a:lnTo>
                  <a:lnTo>
                    <a:pt x="400" y="60"/>
                  </a:lnTo>
                  <a:lnTo>
                    <a:pt x="0" y="72"/>
                  </a:lnTo>
                  <a:close/>
                </a:path>
              </a:pathLst>
            </a:custGeom>
            <a:gradFill rotWithShape="1">
              <a:gsLst>
                <a:gs pos="0">
                  <a:srgbClr val="FFCC00"/>
                </a:gs>
                <a:gs pos="50000">
                  <a:schemeClr val="bg1"/>
                </a:gs>
                <a:gs pos="100000">
                  <a:srgbClr val="FFCC00"/>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3661" name="Oval 124"/>
            <p:cNvSpPr>
              <a:spLocks noChangeAspect="1" noChangeArrowheads="1"/>
            </p:cNvSpPr>
            <p:nvPr/>
          </p:nvSpPr>
          <p:spPr bwMode="auto">
            <a:xfrm>
              <a:off x="2946" y="2377"/>
              <a:ext cx="522" cy="173"/>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3662" name="Oval 125"/>
            <p:cNvSpPr>
              <a:spLocks noChangeAspect="1" noChangeArrowheads="1"/>
            </p:cNvSpPr>
            <p:nvPr/>
          </p:nvSpPr>
          <p:spPr bwMode="auto">
            <a:xfrm>
              <a:off x="2964" y="2392"/>
              <a:ext cx="479" cy="160"/>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3663" name="Oval 126"/>
            <p:cNvSpPr>
              <a:spLocks noChangeAspect="1" noChangeArrowheads="1"/>
            </p:cNvSpPr>
            <p:nvPr/>
          </p:nvSpPr>
          <p:spPr bwMode="auto">
            <a:xfrm>
              <a:off x="3685" y="2367"/>
              <a:ext cx="521" cy="174"/>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3664" name="Oval 127"/>
            <p:cNvSpPr>
              <a:spLocks noChangeAspect="1" noChangeArrowheads="1"/>
            </p:cNvSpPr>
            <p:nvPr/>
          </p:nvSpPr>
          <p:spPr bwMode="auto">
            <a:xfrm>
              <a:off x="3703" y="2383"/>
              <a:ext cx="479" cy="159"/>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3665" name="Freeform 128"/>
            <p:cNvSpPr>
              <a:spLocks noChangeAspect="1"/>
            </p:cNvSpPr>
            <p:nvPr/>
          </p:nvSpPr>
          <p:spPr bwMode="auto">
            <a:xfrm>
              <a:off x="2977" y="2670"/>
              <a:ext cx="1180" cy="137"/>
            </a:xfrm>
            <a:custGeom>
              <a:avLst/>
              <a:gdLst>
                <a:gd name="T0" fmla="*/ 212 w 3564"/>
                <a:gd name="T1" fmla="*/ 36 h 416"/>
                <a:gd name="T2" fmla="*/ 3348 w 3564"/>
                <a:gd name="T3" fmla="*/ 0 h 416"/>
                <a:gd name="T4" fmla="*/ 3564 w 3564"/>
                <a:gd name="T5" fmla="*/ 360 h 416"/>
                <a:gd name="T6" fmla="*/ 0 w 3564"/>
                <a:gd name="T7" fmla="*/ 416 h 416"/>
                <a:gd name="T8" fmla="*/ 212 w 3564"/>
                <a:gd name="T9" fmla="*/ 36 h 416"/>
                <a:gd name="T10" fmla="*/ 0 60000 65536"/>
                <a:gd name="T11" fmla="*/ 0 60000 65536"/>
                <a:gd name="T12" fmla="*/ 0 60000 65536"/>
                <a:gd name="T13" fmla="*/ 0 60000 65536"/>
                <a:gd name="T14" fmla="*/ 0 60000 65536"/>
                <a:gd name="T15" fmla="*/ 0 w 3564"/>
                <a:gd name="T16" fmla="*/ 0 h 416"/>
                <a:gd name="T17" fmla="*/ 3564 w 3564"/>
                <a:gd name="T18" fmla="*/ 416 h 416"/>
              </a:gdLst>
              <a:ahLst/>
              <a:cxnLst>
                <a:cxn ang="T10">
                  <a:pos x="T0" y="T1"/>
                </a:cxn>
                <a:cxn ang="T11">
                  <a:pos x="T2" y="T3"/>
                </a:cxn>
                <a:cxn ang="T12">
                  <a:pos x="T4" y="T5"/>
                </a:cxn>
                <a:cxn ang="T13">
                  <a:pos x="T6" y="T7"/>
                </a:cxn>
                <a:cxn ang="T14">
                  <a:pos x="T8" y="T9"/>
                </a:cxn>
              </a:cxnLst>
              <a:rect l="T15" t="T16" r="T17" b="T18"/>
              <a:pathLst>
                <a:path w="3564" h="416">
                  <a:moveTo>
                    <a:pt x="212" y="36"/>
                  </a:moveTo>
                  <a:lnTo>
                    <a:pt x="3348" y="0"/>
                  </a:lnTo>
                  <a:lnTo>
                    <a:pt x="3564" y="360"/>
                  </a:lnTo>
                  <a:lnTo>
                    <a:pt x="0" y="416"/>
                  </a:lnTo>
                  <a:lnTo>
                    <a:pt x="212" y="36"/>
                  </a:lnTo>
                  <a:close/>
                </a:path>
              </a:pathLst>
            </a:custGeom>
            <a:gradFill rotWithShape="1">
              <a:gsLst>
                <a:gs pos="0">
                  <a:srgbClr val="472F18"/>
                </a:gs>
                <a:gs pos="100000">
                  <a:srgbClr val="996633">
                    <a:alpha val="34000"/>
                  </a:srgbClr>
                </a:gs>
              </a:gsLst>
              <a:lin ang="5400000" scaled="1"/>
            </a:gradFill>
            <a:ln w="15875">
              <a:solidFill>
                <a:srgbClr val="322110"/>
              </a:solidFill>
              <a:miter lim="800000"/>
              <a:headEnd/>
              <a:tailEnd/>
            </a:ln>
          </p:spPr>
          <p:txBody>
            <a:bodyPr wrap="none"/>
            <a:lstStyle/>
            <a:p>
              <a:endParaRPr lang="en-US"/>
            </a:p>
          </p:txBody>
        </p:sp>
        <p:sp>
          <p:nvSpPr>
            <p:cNvPr id="153666" name="Freeform 129"/>
            <p:cNvSpPr>
              <a:spLocks noChangeAspect="1"/>
            </p:cNvSpPr>
            <p:nvPr/>
          </p:nvSpPr>
          <p:spPr bwMode="auto">
            <a:xfrm>
              <a:off x="2962" y="2790"/>
              <a:ext cx="1215" cy="85"/>
            </a:xfrm>
            <a:custGeom>
              <a:avLst/>
              <a:gdLst>
                <a:gd name="T0" fmla="*/ 44 w 3668"/>
                <a:gd name="T1" fmla="*/ 56 h 256"/>
                <a:gd name="T2" fmla="*/ 3612 w 3668"/>
                <a:gd name="T3" fmla="*/ 0 h 256"/>
                <a:gd name="T4" fmla="*/ 3668 w 3668"/>
                <a:gd name="T5" fmla="*/ 196 h 256"/>
                <a:gd name="T6" fmla="*/ 3356 w 3668"/>
                <a:gd name="T7" fmla="*/ 208 h 256"/>
                <a:gd name="T8" fmla="*/ 3300 w 3668"/>
                <a:gd name="T9" fmla="*/ 116 h 256"/>
                <a:gd name="T10" fmla="*/ 444 w 3668"/>
                <a:gd name="T11" fmla="*/ 164 h 256"/>
                <a:gd name="T12" fmla="*/ 376 w 3668"/>
                <a:gd name="T13" fmla="*/ 256 h 256"/>
                <a:gd name="T14" fmla="*/ 0 w 3668"/>
                <a:gd name="T15" fmla="*/ 252 h 256"/>
                <a:gd name="T16" fmla="*/ 44 w 3668"/>
                <a:gd name="T17" fmla="*/ 56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8"/>
                <a:gd name="T28" fmla="*/ 0 h 256"/>
                <a:gd name="T29" fmla="*/ 3668 w 366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8" h="256">
                  <a:moveTo>
                    <a:pt x="44" y="56"/>
                  </a:moveTo>
                  <a:lnTo>
                    <a:pt x="3612" y="0"/>
                  </a:lnTo>
                  <a:lnTo>
                    <a:pt x="3668" y="196"/>
                  </a:lnTo>
                  <a:lnTo>
                    <a:pt x="3356" y="208"/>
                  </a:lnTo>
                  <a:lnTo>
                    <a:pt x="3300" y="116"/>
                  </a:lnTo>
                  <a:lnTo>
                    <a:pt x="444" y="164"/>
                  </a:lnTo>
                  <a:lnTo>
                    <a:pt x="376" y="256"/>
                  </a:lnTo>
                  <a:lnTo>
                    <a:pt x="0" y="252"/>
                  </a:lnTo>
                  <a:lnTo>
                    <a:pt x="44" y="56"/>
                  </a:lnTo>
                  <a:close/>
                </a:path>
              </a:pathLst>
            </a:custGeom>
            <a:gradFill rotWithShape="1">
              <a:gsLst>
                <a:gs pos="0">
                  <a:srgbClr val="996633"/>
                </a:gs>
                <a:gs pos="100000">
                  <a:srgbClr val="472F18"/>
                </a:gs>
              </a:gsLst>
              <a:lin ang="5400000" scaled="1"/>
            </a:gradFill>
            <a:ln w="15875">
              <a:solidFill>
                <a:srgbClr val="322110"/>
              </a:solidFill>
              <a:miter lim="800000"/>
              <a:headEnd/>
              <a:tailEnd/>
            </a:ln>
          </p:spPr>
          <p:txBody>
            <a:bodyPr wrap="none"/>
            <a:lstStyle/>
            <a:p>
              <a:endParaRPr lang="en-US"/>
            </a:p>
          </p:txBody>
        </p:sp>
        <p:sp>
          <p:nvSpPr>
            <p:cNvPr id="153667" name="Oval 130"/>
            <p:cNvSpPr>
              <a:spLocks noChangeAspect="1" noChangeArrowheads="1"/>
            </p:cNvSpPr>
            <p:nvPr/>
          </p:nvSpPr>
          <p:spPr bwMode="auto">
            <a:xfrm>
              <a:off x="3538" y="2687"/>
              <a:ext cx="105" cy="52"/>
            </a:xfrm>
            <a:prstGeom prst="ellipse">
              <a:avLst/>
            </a:prstGeom>
            <a:noFill/>
            <a:ln w="9525">
              <a:solidFill>
                <a:srgbClr val="322110"/>
              </a:solidFill>
              <a:miter lim="800000"/>
              <a:headEnd/>
              <a:tailEnd/>
            </a:ln>
          </p:spPr>
          <p:txBody>
            <a:bodyPr wrap="none" anchor="ctr"/>
            <a:lstStyle/>
            <a:p>
              <a:endParaRPr lang="en-US"/>
            </a:p>
          </p:txBody>
        </p:sp>
        <p:sp>
          <p:nvSpPr>
            <p:cNvPr id="153668" name="AutoShape 131"/>
            <p:cNvSpPr>
              <a:spLocks noChangeAspect="1" noChangeArrowheads="1"/>
            </p:cNvSpPr>
            <p:nvPr/>
          </p:nvSpPr>
          <p:spPr bwMode="auto">
            <a:xfrm>
              <a:off x="3570" y="1730"/>
              <a:ext cx="42" cy="989"/>
            </a:xfrm>
            <a:prstGeom prst="can">
              <a:avLst>
                <a:gd name="adj" fmla="val 43825"/>
              </a:avLst>
            </a:prstGeom>
            <a:gradFill rotWithShape="1">
              <a:gsLst>
                <a:gs pos="0">
                  <a:srgbClr val="472F18"/>
                </a:gs>
                <a:gs pos="50000">
                  <a:srgbClr val="996633"/>
                </a:gs>
                <a:gs pos="100000">
                  <a:srgbClr val="472F18"/>
                </a:gs>
              </a:gsLst>
              <a:lin ang="0" scaled="1"/>
            </a:gradFill>
            <a:ln w="15875">
              <a:solidFill>
                <a:srgbClr val="322110"/>
              </a:solidFill>
              <a:miter lim="800000"/>
              <a:headEnd/>
              <a:tailEnd/>
            </a:ln>
          </p:spPr>
          <p:txBody>
            <a:bodyPr wrap="none" anchor="ctr"/>
            <a:lstStyle/>
            <a:p>
              <a:endParaRPr lang="en-US"/>
            </a:p>
          </p:txBody>
        </p:sp>
        <p:sp>
          <p:nvSpPr>
            <p:cNvPr id="153669" name="Freeform 132"/>
            <p:cNvSpPr>
              <a:spLocks noChangeAspect="1"/>
            </p:cNvSpPr>
            <p:nvPr/>
          </p:nvSpPr>
          <p:spPr bwMode="auto">
            <a:xfrm>
              <a:off x="3427" y="2724"/>
              <a:ext cx="152" cy="78"/>
            </a:xfrm>
            <a:custGeom>
              <a:avLst/>
              <a:gdLst>
                <a:gd name="T0" fmla="*/ 340 w 460"/>
                <a:gd name="T1" fmla="*/ 0 h 236"/>
                <a:gd name="T2" fmla="*/ 0 w 460"/>
                <a:gd name="T3" fmla="*/ 236 h 236"/>
                <a:gd name="T4" fmla="*/ 220 w 460"/>
                <a:gd name="T5" fmla="*/ 216 h 236"/>
                <a:gd name="T6" fmla="*/ 460 w 460"/>
                <a:gd name="T7" fmla="*/ 40 h 236"/>
                <a:gd name="T8" fmla="*/ 400 w 460"/>
                <a:gd name="T9" fmla="*/ 24 h 236"/>
                <a:gd name="T10" fmla="*/ 340 w 460"/>
                <a:gd name="T11" fmla="*/ 0 h 236"/>
                <a:gd name="T12" fmla="*/ 0 60000 65536"/>
                <a:gd name="T13" fmla="*/ 0 60000 65536"/>
                <a:gd name="T14" fmla="*/ 0 60000 65536"/>
                <a:gd name="T15" fmla="*/ 0 60000 65536"/>
                <a:gd name="T16" fmla="*/ 0 60000 65536"/>
                <a:gd name="T17" fmla="*/ 0 60000 65536"/>
                <a:gd name="T18" fmla="*/ 0 w 460"/>
                <a:gd name="T19" fmla="*/ 0 h 236"/>
                <a:gd name="T20" fmla="*/ 460 w 46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460" h="236">
                  <a:moveTo>
                    <a:pt x="340" y="0"/>
                  </a:moveTo>
                  <a:lnTo>
                    <a:pt x="0" y="236"/>
                  </a:lnTo>
                  <a:lnTo>
                    <a:pt x="220" y="216"/>
                  </a:lnTo>
                  <a:lnTo>
                    <a:pt x="460" y="40"/>
                  </a:lnTo>
                  <a:lnTo>
                    <a:pt x="400" y="24"/>
                  </a:lnTo>
                  <a:lnTo>
                    <a:pt x="340" y="0"/>
                  </a:lnTo>
                  <a:close/>
                </a:path>
              </a:pathLst>
            </a:custGeom>
            <a:solidFill>
              <a:srgbClr val="8D5E2F">
                <a:alpha val="41176"/>
              </a:srgbClr>
            </a:solidFill>
            <a:ln w="9525">
              <a:noFill/>
              <a:miter lim="800000"/>
              <a:headEnd/>
              <a:tailEnd/>
            </a:ln>
          </p:spPr>
          <p:txBody>
            <a:bodyPr wrap="none"/>
            <a:lstStyle/>
            <a:p>
              <a:endParaRPr lang="en-US"/>
            </a:p>
          </p:txBody>
        </p:sp>
        <p:sp>
          <p:nvSpPr>
            <p:cNvPr id="153670" name="Freeform 133"/>
            <p:cNvSpPr>
              <a:spLocks noChangeAspect="1"/>
            </p:cNvSpPr>
            <p:nvPr/>
          </p:nvSpPr>
          <p:spPr bwMode="auto">
            <a:xfrm rot="-523504">
              <a:off x="3170" y="1618"/>
              <a:ext cx="811" cy="157"/>
            </a:xfrm>
            <a:custGeom>
              <a:avLst/>
              <a:gdLst>
                <a:gd name="T0" fmla="*/ 0 w 2448"/>
                <a:gd name="T1" fmla="*/ 40 h 472"/>
                <a:gd name="T2" fmla="*/ 84 w 2448"/>
                <a:gd name="T3" fmla="*/ 0 h 472"/>
                <a:gd name="T4" fmla="*/ 2380 w 2448"/>
                <a:gd name="T5" fmla="*/ 408 h 472"/>
                <a:gd name="T6" fmla="*/ 2448 w 2448"/>
                <a:gd name="T7" fmla="*/ 472 h 472"/>
                <a:gd name="T8" fmla="*/ 0 w 2448"/>
                <a:gd name="T9" fmla="*/ 40 h 472"/>
                <a:gd name="T10" fmla="*/ 0 60000 65536"/>
                <a:gd name="T11" fmla="*/ 0 60000 65536"/>
                <a:gd name="T12" fmla="*/ 0 60000 65536"/>
                <a:gd name="T13" fmla="*/ 0 60000 65536"/>
                <a:gd name="T14" fmla="*/ 0 60000 65536"/>
                <a:gd name="T15" fmla="*/ 0 w 2448"/>
                <a:gd name="T16" fmla="*/ 0 h 472"/>
                <a:gd name="T17" fmla="*/ 2448 w 2448"/>
                <a:gd name="T18" fmla="*/ 472 h 472"/>
              </a:gdLst>
              <a:ahLst/>
              <a:cxnLst>
                <a:cxn ang="T10">
                  <a:pos x="T0" y="T1"/>
                </a:cxn>
                <a:cxn ang="T11">
                  <a:pos x="T2" y="T3"/>
                </a:cxn>
                <a:cxn ang="T12">
                  <a:pos x="T4" y="T5"/>
                </a:cxn>
                <a:cxn ang="T13">
                  <a:pos x="T6" y="T7"/>
                </a:cxn>
                <a:cxn ang="T14">
                  <a:pos x="T8" y="T9"/>
                </a:cxn>
              </a:cxnLst>
              <a:rect l="T15" t="T16" r="T17" b="T18"/>
              <a:pathLst>
                <a:path w="2448" h="472">
                  <a:moveTo>
                    <a:pt x="0" y="40"/>
                  </a:moveTo>
                  <a:lnTo>
                    <a:pt x="84" y="0"/>
                  </a:lnTo>
                  <a:lnTo>
                    <a:pt x="2380" y="408"/>
                  </a:lnTo>
                  <a:lnTo>
                    <a:pt x="2448" y="472"/>
                  </a:lnTo>
                  <a:lnTo>
                    <a:pt x="0" y="40"/>
                  </a:lnTo>
                  <a:close/>
                </a:path>
              </a:pathLst>
            </a:custGeom>
            <a:gradFill rotWithShape="1">
              <a:gsLst>
                <a:gs pos="0">
                  <a:schemeClr val="bg1"/>
                </a:gs>
                <a:gs pos="100000">
                  <a:srgbClr val="99CCFF"/>
                </a:gs>
              </a:gsLst>
              <a:lin ang="5400000" scaled="1"/>
            </a:gradFill>
            <a:ln w="15875">
              <a:noFill/>
              <a:miter lim="800000"/>
              <a:headEnd/>
              <a:tailEnd/>
            </a:ln>
          </p:spPr>
          <p:txBody>
            <a:bodyPr wrap="none"/>
            <a:lstStyle/>
            <a:p>
              <a:endParaRPr lang="en-US"/>
            </a:p>
          </p:txBody>
        </p:sp>
        <p:sp>
          <p:nvSpPr>
            <p:cNvPr id="153671" name="Freeform 134"/>
            <p:cNvSpPr>
              <a:spLocks noChangeAspect="1"/>
            </p:cNvSpPr>
            <p:nvPr/>
          </p:nvSpPr>
          <p:spPr bwMode="auto">
            <a:xfrm>
              <a:off x="2948" y="1719"/>
              <a:ext cx="254" cy="733"/>
            </a:xfrm>
            <a:custGeom>
              <a:avLst/>
              <a:gdLst>
                <a:gd name="T0" fmla="*/ 768 w 768"/>
                <a:gd name="T1" fmla="*/ 0 h 2216"/>
                <a:gd name="T2" fmla="*/ 768 w 768"/>
                <a:gd name="T3" fmla="*/ 204 h 2216"/>
                <a:gd name="T4" fmla="*/ 152 w 768"/>
                <a:gd name="T5" fmla="*/ 884 h 2216"/>
                <a:gd name="T6" fmla="*/ 0 w 768"/>
                <a:gd name="T7" fmla="*/ 2216 h 2216"/>
                <a:gd name="T8" fmla="*/ 0 60000 65536"/>
                <a:gd name="T9" fmla="*/ 0 60000 65536"/>
                <a:gd name="T10" fmla="*/ 0 60000 65536"/>
                <a:gd name="T11" fmla="*/ 0 60000 65536"/>
                <a:gd name="T12" fmla="*/ 0 w 768"/>
                <a:gd name="T13" fmla="*/ 0 h 2216"/>
                <a:gd name="T14" fmla="*/ 768 w 768"/>
                <a:gd name="T15" fmla="*/ 2216 h 2216"/>
              </a:gdLst>
              <a:ahLst/>
              <a:cxnLst>
                <a:cxn ang="T8">
                  <a:pos x="T0" y="T1"/>
                </a:cxn>
                <a:cxn ang="T9">
                  <a:pos x="T2" y="T3"/>
                </a:cxn>
                <a:cxn ang="T10">
                  <a:pos x="T4" y="T5"/>
                </a:cxn>
                <a:cxn ang="T11">
                  <a:pos x="T6" y="T7"/>
                </a:cxn>
              </a:cxnLst>
              <a:rect l="T12" t="T13" r="T14" b="T15"/>
              <a:pathLst>
                <a:path w="768" h="2216">
                  <a:moveTo>
                    <a:pt x="768" y="0"/>
                  </a:moveTo>
                  <a:lnTo>
                    <a:pt x="768" y="204"/>
                  </a:lnTo>
                  <a:lnTo>
                    <a:pt x="152" y="884"/>
                  </a:lnTo>
                  <a:lnTo>
                    <a:pt x="0" y="2216"/>
                  </a:lnTo>
                </a:path>
              </a:pathLst>
            </a:custGeom>
            <a:noFill/>
            <a:ln w="19050">
              <a:solidFill>
                <a:schemeClr val="tx1"/>
              </a:solidFill>
              <a:miter lim="800000"/>
              <a:headEnd/>
              <a:tailEnd/>
            </a:ln>
          </p:spPr>
          <p:txBody>
            <a:bodyPr wrap="none"/>
            <a:lstStyle/>
            <a:p>
              <a:endParaRPr lang="en-US"/>
            </a:p>
          </p:txBody>
        </p:sp>
        <p:sp>
          <p:nvSpPr>
            <p:cNvPr id="153672" name="Freeform 135"/>
            <p:cNvSpPr>
              <a:spLocks noChangeAspect="1"/>
            </p:cNvSpPr>
            <p:nvPr/>
          </p:nvSpPr>
          <p:spPr bwMode="auto">
            <a:xfrm>
              <a:off x="3201" y="1784"/>
              <a:ext cx="268" cy="686"/>
            </a:xfrm>
            <a:custGeom>
              <a:avLst/>
              <a:gdLst>
                <a:gd name="T0" fmla="*/ 0 w 812"/>
                <a:gd name="T1" fmla="*/ 0 h 2072"/>
                <a:gd name="T2" fmla="*/ 620 w 812"/>
                <a:gd name="T3" fmla="*/ 640 h 2072"/>
                <a:gd name="T4" fmla="*/ 812 w 812"/>
                <a:gd name="T5" fmla="*/ 2072 h 2072"/>
                <a:gd name="T6" fmla="*/ 0 60000 65536"/>
                <a:gd name="T7" fmla="*/ 0 60000 65536"/>
                <a:gd name="T8" fmla="*/ 0 60000 65536"/>
                <a:gd name="T9" fmla="*/ 0 w 812"/>
                <a:gd name="T10" fmla="*/ 0 h 2072"/>
                <a:gd name="T11" fmla="*/ 812 w 812"/>
                <a:gd name="T12" fmla="*/ 2072 h 2072"/>
              </a:gdLst>
              <a:ahLst/>
              <a:cxnLst>
                <a:cxn ang="T6">
                  <a:pos x="T0" y="T1"/>
                </a:cxn>
                <a:cxn ang="T7">
                  <a:pos x="T2" y="T3"/>
                </a:cxn>
                <a:cxn ang="T8">
                  <a:pos x="T4" y="T5"/>
                </a:cxn>
              </a:cxnLst>
              <a:rect l="T9" t="T10" r="T11" b="T12"/>
              <a:pathLst>
                <a:path w="812" h="2072">
                  <a:moveTo>
                    <a:pt x="0" y="0"/>
                  </a:moveTo>
                  <a:lnTo>
                    <a:pt x="620" y="640"/>
                  </a:lnTo>
                  <a:lnTo>
                    <a:pt x="812" y="2072"/>
                  </a:lnTo>
                </a:path>
              </a:pathLst>
            </a:custGeom>
            <a:noFill/>
            <a:ln w="19050">
              <a:solidFill>
                <a:schemeClr val="tx1"/>
              </a:solidFill>
              <a:miter lim="800000"/>
              <a:headEnd/>
              <a:tailEnd/>
            </a:ln>
          </p:spPr>
          <p:txBody>
            <a:bodyPr wrap="none"/>
            <a:lstStyle/>
            <a:p>
              <a:endParaRPr lang="en-US"/>
            </a:p>
          </p:txBody>
        </p:sp>
        <p:sp>
          <p:nvSpPr>
            <p:cNvPr id="153673" name="Freeform 136"/>
            <p:cNvSpPr>
              <a:spLocks noChangeAspect="1"/>
            </p:cNvSpPr>
            <p:nvPr/>
          </p:nvSpPr>
          <p:spPr bwMode="auto">
            <a:xfrm>
              <a:off x="3683" y="1738"/>
              <a:ext cx="253" cy="712"/>
            </a:xfrm>
            <a:custGeom>
              <a:avLst/>
              <a:gdLst>
                <a:gd name="T0" fmla="*/ 764 w 764"/>
                <a:gd name="T1" fmla="*/ 0 h 2152"/>
                <a:gd name="T2" fmla="*/ 760 w 764"/>
                <a:gd name="T3" fmla="*/ 200 h 2152"/>
                <a:gd name="T4" fmla="*/ 108 w 764"/>
                <a:gd name="T5" fmla="*/ 1060 h 2152"/>
                <a:gd name="T6" fmla="*/ 0 w 764"/>
                <a:gd name="T7" fmla="*/ 2152 h 2152"/>
                <a:gd name="T8" fmla="*/ 0 60000 65536"/>
                <a:gd name="T9" fmla="*/ 0 60000 65536"/>
                <a:gd name="T10" fmla="*/ 0 60000 65536"/>
                <a:gd name="T11" fmla="*/ 0 60000 65536"/>
                <a:gd name="T12" fmla="*/ 0 w 764"/>
                <a:gd name="T13" fmla="*/ 0 h 2152"/>
                <a:gd name="T14" fmla="*/ 764 w 764"/>
                <a:gd name="T15" fmla="*/ 2152 h 2152"/>
              </a:gdLst>
              <a:ahLst/>
              <a:cxnLst>
                <a:cxn ang="T8">
                  <a:pos x="T0" y="T1"/>
                </a:cxn>
                <a:cxn ang="T9">
                  <a:pos x="T2" y="T3"/>
                </a:cxn>
                <a:cxn ang="T10">
                  <a:pos x="T4" y="T5"/>
                </a:cxn>
                <a:cxn ang="T11">
                  <a:pos x="T6" y="T7"/>
                </a:cxn>
              </a:cxnLst>
              <a:rect l="T12" t="T13" r="T14" b="T15"/>
              <a:pathLst>
                <a:path w="764" h="2152">
                  <a:moveTo>
                    <a:pt x="764" y="0"/>
                  </a:moveTo>
                  <a:lnTo>
                    <a:pt x="760" y="200"/>
                  </a:lnTo>
                  <a:lnTo>
                    <a:pt x="108" y="1060"/>
                  </a:lnTo>
                  <a:lnTo>
                    <a:pt x="0" y="2152"/>
                  </a:lnTo>
                </a:path>
              </a:pathLst>
            </a:custGeom>
            <a:noFill/>
            <a:ln w="19050">
              <a:solidFill>
                <a:schemeClr val="tx1"/>
              </a:solidFill>
              <a:miter lim="800000"/>
              <a:headEnd/>
              <a:tailEnd/>
            </a:ln>
          </p:spPr>
          <p:txBody>
            <a:bodyPr wrap="none"/>
            <a:lstStyle/>
            <a:p>
              <a:endParaRPr lang="en-US"/>
            </a:p>
          </p:txBody>
        </p:sp>
        <p:sp>
          <p:nvSpPr>
            <p:cNvPr id="153674" name="Freeform 137"/>
            <p:cNvSpPr>
              <a:spLocks noChangeAspect="1"/>
            </p:cNvSpPr>
            <p:nvPr/>
          </p:nvSpPr>
          <p:spPr bwMode="auto">
            <a:xfrm>
              <a:off x="3934" y="1803"/>
              <a:ext cx="273" cy="649"/>
            </a:xfrm>
            <a:custGeom>
              <a:avLst/>
              <a:gdLst>
                <a:gd name="T0" fmla="*/ 0 w 824"/>
                <a:gd name="T1" fmla="*/ 0 h 1960"/>
                <a:gd name="T2" fmla="*/ 708 w 824"/>
                <a:gd name="T3" fmla="*/ 876 h 1960"/>
                <a:gd name="T4" fmla="*/ 824 w 824"/>
                <a:gd name="T5" fmla="*/ 1960 h 1960"/>
                <a:gd name="T6" fmla="*/ 0 60000 65536"/>
                <a:gd name="T7" fmla="*/ 0 60000 65536"/>
                <a:gd name="T8" fmla="*/ 0 60000 65536"/>
                <a:gd name="T9" fmla="*/ 0 w 824"/>
                <a:gd name="T10" fmla="*/ 0 h 1960"/>
                <a:gd name="T11" fmla="*/ 824 w 824"/>
                <a:gd name="T12" fmla="*/ 1960 h 1960"/>
              </a:gdLst>
              <a:ahLst/>
              <a:cxnLst>
                <a:cxn ang="T6">
                  <a:pos x="T0" y="T1"/>
                </a:cxn>
                <a:cxn ang="T7">
                  <a:pos x="T2" y="T3"/>
                </a:cxn>
                <a:cxn ang="T8">
                  <a:pos x="T4" y="T5"/>
                </a:cxn>
              </a:cxnLst>
              <a:rect l="T9" t="T10" r="T11" b="T12"/>
              <a:pathLst>
                <a:path w="824" h="1960">
                  <a:moveTo>
                    <a:pt x="0" y="0"/>
                  </a:moveTo>
                  <a:lnTo>
                    <a:pt x="708" y="876"/>
                  </a:lnTo>
                  <a:lnTo>
                    <a:pt x="824" y="1960"/>
                  </a:lnTo>
                </a:path>
              </a:pathLst>
            </a:custGeom>
            <a:noFill/>
            <a:ln w="19050">
              <a:solidFill>
                <a:schemeClr val="tx1"/>
              </a:solidFill>
              <a:miter lim="800000"/>
              <a:headEnd/>
              <a:tailEnd/>
            </a:ln>
          </p:spPr>
          <p:txBody>
            <a:bodyPr wrap="none"/>
            <a:lstStyle/>
            <a:p>
              <a:endParaRPr lang="en-US"/>
            </a:p>
          </p:txBody>
        </p:sp>
        <p:grpSp>
          <p:nvGrpSpPr>
            <p:cNvPr id="153675" name="Group 138"/>
            <p:cNvGrpSpPr>
              <a:grpSpLocks/>
            </p:cNvGrpSpPr>
            <p:nvPr/>
          </p:nvGrpSpPr>
          <p:grpSpPr bwMode="auto">
            <a:xfrm rot="-524769">
              <a:off x="3163" y="1587"/>
              <a:ext cx="812" cy="209"/>
              <a:chOff x="3169" y="1587"/>
              <a:chExt cx="812" cy="209"/>
            </a:xfrm>
          </p:grpSpPr>
          <p:sp>
            <p:nvSpPr>
              <p:cNvPr id="153676" name="Freeform 139"/>
              <p:cNvSpPr>
                <a:spLocks noChangeAspect="1"/>
              </p:cNvSpPr>
              <p:nvPr/>
            </p:nvSpPr>
            <p:spPr bwMode="auto">
              <a:xfrm>
                <a:off x="3169" y="1618"/>
                <a:ext cx="812" cy="157"/>
              </a:xfrm>
              <a:custGeom>
                <a:avLst/>
                <a:gdLst>
                  <a:gd name="T0" fmla="*/ 0 w 2452"/>
                  <a:gd name="T1" fmla="*/ 44 h 472"/>
                  <a:gd name="T2" fmla="*/ 96 w 2452"/>
                  <a:gd name="T3" fmla="*/ 0 h 472"/>
                  <a:gd name="T4" fmla="*/ 2380 w 2452"/>
                  <a:gd name="T5" fmla="*/ 404 h 472"/>
                  <a:gd name="T6" fmla="*/ 2452 w 2452"/>
                  <a:gd name="T7" fmla="*/ 472 h 472"/>
                  <a:gd name="T8" fmla="*/ 0 60000 65536"/>
                  <a:gd name="T9" fmla="*/ 0 60000 65536"/>
                  <a:gd name="T10" fmla="*/ 0 60000 65536"/>
                  <a:gd name="T11" fmla="*/ 0 60000 65536"/>
                  <a:gd name="T12" fmla="*/ 0 w 2452"/>
                  <a:gd name="T13" fmla="*/ 0 h 472"/>
                  <a:gd name="T14" fmla="*/ 2452 w 2452"/>
                  <a:gd name="T15" fmla="*/ 472 h 472"/>
                </a:gdLst>
                <a:ahLst/>
                <a:cxnLst>
                  <a:cxn ang="T8">
                    <a:pos x="T0" y="T1"/>
                  </a:cxn>
                  <a:cxn ang="T9">
                    <a:pos x="T2" y="T3"/>
                  </a:cxn>
                  <a:cxn ang="T10">
                    <a:pos x="T4" y="T5"/>
                  </a:cxn>
                  <a:cxn ang="T11">
                    <a:pos x="T6" y="T7"/>
                  </a:cxn>
                </a:cxnLst>
                <a:rect l="T12" t="T13" r="T14" b="T15"/>
                <a:pathLst>
                  <a:path w="2452" h="472">
                    <a:moveTo>
                      <a:pt x="0" y="44"/>
                    </a:moveTo>
                    <a:lnTo>
                      <a:pt x="96" y="0"/>
                    </a:lnTo>
                    <a:lnTo>
                      <a:pt x="2380" y="404"/>
                    </a:lnTo>
                    <a:lnTo>
                      <a:pt x="2452" y="472"/>
                    </a:lnTo>
                  </a:path>
                </a:pathLst>
              </a:custGeom>
              <a:noFill/>
              <a:ln w="15875">
                <a:solidFill>
                  <a:schemeClr val="tx1"/>
                </a:solidFill>
                <a:miter lim="800000"/>
                <a:headEnd/>
                <a:tailEnd/>
              </a:ln>
            </p:spPr>
            <p:txBody>
              <a:bodyPr wrap="none"/>
              <a:lstStyle/>
              <a:p>
                <a:endParaRPr lang="en-US"/>
              </a:p>
            </p:txBody>
          </p:sp>
          <p:sp>
            <p:nvSpPr>
              <p:cNvPr id="1559692" name="Freeform 140"/>
              <p:cNvSpPr>
                <a:spLocks noChangeAspect="1"/>
              </p:cNvSpPr>
              <p:nvPr/>
            </p:nvSpPr>
            <p:spPr bwMode="auto">
              <a:xfrm>
                <a:off x="3170" y="1587"/>
                <a:ext cx="809" cy="209"/>
              </a:xfrm>
              <a:custGeom>
                <a:avLst/>
                <a:gdLst/>
                <a:ahLst/>
                <a:cxnLst>
                  <a:cxn ang="0">
                    <a:pos x="0" y="140"/>
                  </a:cxn>
                  <a:cxn ang="0">
                    <a:pos x="16" y="216"/>
                  </a:cxn>
                  <a:cxn ang="0">
                    <a:pos x="1284" y="512"/>
                  </a:cxn>
                  <a:cxn ang="0">
                    <a:pos x="2444" y="632"/>
                  </a:cxn>
                  <a:cxn ang="0">
                    <a:pos x="2444" y="580"/>
                  </a:cxn>
                  <a:cxn ang="0">
                    <a:pos x="1360" y="380"/>
                  </a:cxn>
                  <a:cxn ang="0">
                    <a:pos x="1344" y="0"/>
                  </a:cxn>
                  <a:cxn ang="0">
                    <a:pos x="1196" y="336"/>
                  </a:cxn>
                  <a:cxn ang="0">
                    <a:pos x="0" y="140"/>
                  </a:cxn>
                </a:cxnLst>
                <a:rect l="0" t="0" r="r" b="b"/>
                <a:pathLst>
                  <a:path w="2444" h="632">
                    <a:moveTo>
                      <a:pt x="0" y="140"/>
                    </a:moveTo>
                    <a:lnTo>
                      <a:pt x="16" y="216"/>
                    </a:lnTo>
                    <a:lnTo>
                      <a:pt x="1284" y="512"/>
                    </a:lnTo>
                    <a:lnTo>
                      <a:pt x="2444" y="632"/>
                    </a:lnTo>
                    <a:lnTo>
                      <a:pt x="2444" y="580"/>
                    </a:lnTo>
                    <a:lnTo>
                      <a:pt x="1360" y="380"/>
                    </a:lnTo>
                    <a:lnTo>
                      <a:pt x="1344" y="0"/>
                    </a:lnTo>
                    <a:lnTo>
                      <a:pt x="1196" y="336"/>
                    </a:lnTo>
                    <a:lnTo>
                      <a:pt x="0" y="140"/>
                    </a:lnTo>
                    <a:close/>
                  </a:path>
                </a:pathLst>
              </a:custGeom>
              <a:gradFill rotWithShape="1">
                <a:gsLst>
                  <a:gs pos="0">
                    <a:srgbClr val="99CCFF"/>
                  </a:gs>
                  <a:gs pos="50000">
                    <a:schemeClr val="bg1"/>
                  </a:gs>
                  <a:gs pos="100000">
                    <a:srgbClr val="99CCFF"/>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3678" name="Oval 141"/>
              <p:cNvSpPr>
                <a:spLocks noChangeAspect="1" noChangeArrowheads="1"/>
              </p:cNvSpPr>
              <p:nvPr/>
            </p:nvSpPr>
            <p:spPr bwMode="auto">
              <a:xfrm>
                <a:off x="3583" y="1706"/>
                <a:ext cx="19" cy="18"/>
              </a:xfrm>
              <a:prstGeom prst="ellipse">
                <a:avLst/>
              </a:prstGeom>
              <a:solidFill>
                <a:srgbClr val="C0C0C0"/>
              </a:solidFill>
              <a:ln w="3175">
                <a:solidFill>
                  <a:schemeClr val="tx1"/>
                </a:solidFill>
                <a:miter lim="800000"/>
                <a:headEnd/>
                <a:tailEnd/>
              </a:ln>
            </p:spPr>
            <p:txBody>
              <a:bodyPr wrap="none" anchor="ctr"/>
              <a:lstStyle/>
              <a:p>
                <a:endParaRPr lang="en-US"/>
              </a:p>
            </p:txBody>
          </p:sp>
        </p:grpSp>
      </p:grpSp>
      <p:sp>
        <p:nvSpPr>
          <p:cNvPr id="153604" name="Rectangle 2"/>
          <p:cNvSpPr>
            <a:spLocks noGrp="1" noChangeArrowheads="1"/>
          </p:cNvSpPr>
          <p:nvPr>
            <p:ph type="title"/>
          </p:nvPr>
        </p:nvSpPr>
        <p:spPr>
          <a:xfrm>
            <a:off x="762000" y="990600"/>
            <a:ext cx="7772400" cy="1143000"/>
          </a:xfrm>
        </p:spPr>
        <p:txBody>
          <a:bodyPr/>
          <a:lstStyle/>
          <a:p>
            <a:pPr eaLnBrk="1" hangingPunct="1"/>
            <a:r>
              <a:rPr lang="en-US" smtClean="0">
                <a:latin typeface="Arial" charset="0"/>
              </a:rPr>
              <a:t>Burning Magnesium Metal in an Open Container</a:t>
            </a:r>
          </a:p>
        </p:txBody>
      </p:sp>
      <p:sp>
        <p:nvSpPr>
          <p:cNvPr id="153605" name="Rectangle 4"/>
          <p:cNvSpPr>
            <a:spLocks noChangeArrowheads="1"/>
          </p:cNvSpPr>
          <p:nvPr/>
        </p:nvSpPr>
        <p:spPr bwMode="auto">
          <a:xfrm>
            <a:off x="76200" y="6567488"/>
            <a:ext cx="3916363" cy="214312"/>
          </a:xfrm>
          <a:prstGeom prst="rect">
            <a:avLst/>
          </a:prstGeom>
          <a:noFill/>
          <a:ln w="9525">
            <a:noFill/>
            <a:miter lim="800000"/>
            <a:headEnd/>
            <a:tailEnd/>
          </a:ln>
        </p:spPr>
        <p:txBody>
          <a:bodyPr wrap="none">
            <a:spAutoFit/>
          </a:bodyPr>
          <a:lstStyle/>
          <a:p>
            <a:r>
              <a:rPr lang="en-US" sz="800"/>
              <a:t>Dorin, Demmin, Gabel, </a:t>
            </a:r>
            <a:r>
              <a:rPr lang="en-US" sz="800" u="sng"/>
              <a:t>Chemistry The Study of Matter </a:t>
            </a:r>
            <a:r>
              <a:rPr lang="en-US" sz="800"/>
              <a:t> , 3</a:t>
            </a:r>
            <a:r>
              <a:rPr lang="en-US" sz="800" baseline="30000"/>
              <a:t>rd</a:t>
            </a:r>
            <a:r>
              <a:rPr lang="en-US" sz="800"/>
              <a:t> Edition, 1990, page 77</a:t>
            </a:r>
          </a:p>
        </p:txBody>
      </p:sp>
      <p:sp>
        <p:nvSpPr>
          <p:cNvPr id="153606"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7" name="Group 51"/>
          <p:cNvGrpSpPr>
            <a:grpSpLocks/>
          </p:cNvGrpSpPr>
          <p:nvPr/>
        </p:nvGrpSpPr>
        <p:grpSpPr bwMode="auto">
          <a:xfrm>
            <a:off x="1171575" y="4321175"/>
            <a:ext cx="663575" cy="385763"/>
            <a:chOff x="738" y="2722"/>
            <a:chExt cx="418" cy="243"/>
          </a:xfrm>
        </p:grpSpPr>
        <p:sp>
          <p:nvSpPr>
            <p:cNvPr id="153651" name="Freeform 9"/>
            <p:cNvSpPr>
              <a:spLocks noChangeAspect="1"/>
            </p:cNvSpPr>
            <p:nvPr/>
          </p:nvSpPr>
          <p:spPr bwMode="auto">
            <a:xfrm>
              <a:off x="863" y="2742"/>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3652" name="Freeform 10"/>
            <p:cNvSpPr>
              <a:spLocks noChangeAspect="1"/>
            </p:cNvSpPr>
            <p:nvPr/>
          </p:nvSpPr>
          <p:spPr bwMode="auto">
            <a:xfrm>
              <a:off x="738" y="2723"/>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3653" name="Freeform 22"/>
            <p:cNvSpPr>
              <a:spLocks noChangeAspect="1"/>
            </p:cNvSpPr>
            <p:nvPr/>
          </p:nvSpPr>
          <p:spPr bwMode="auto">
            <a:xfrm>
              <a:off x="738" y="2722"/>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3654" name="Freeform 23"/>
            <p:cNvSpPr>
              <a:spLocks noChangeAspect="1"/>
            </p:cNvSpPr>
            <p:nvPr/>
          </p:nvSpPr>
          <p:spPr bwMode="auto">
            <a:xfrm>
              <a:off x="791" y="2753"/>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3655" name="Freeform 24"/>
            <p:cNvSpPr>
              <a:spLocks noChangeAspect="1"/>
            </p:cNvSpPr>
            <p:nvPr/>
          </p:nvSpPr>
          <p:spPr bwMode="auto">
            <a:xfrm>
              <a:off x="798" y="2841"/>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3656" name="Freeform 25"/>
            <p:cNvSpPr>
              <a:spLocks noChangeAspect="1"/>
            </p:cNvSpPr>
            <p:nvPr/>
          </p:nvSpPr>
          <p:spPr bwMode="auto">
            <a:xfrm>
              <a:off x="862" y="2743"/>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3657" name="Freeform 26"/>
            <p:cNvSpPr>
              <a:spLocks noChangeAspect="1"/>
            </p:cNvSpPr>
            <p:nvPr/>
          </p:nvSpPr>
          <p:spPr bwMode="auto">
            <a:xfrm>
              <a:off x="927" y="2769"/>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grpSp>
        <p:nvGrpSpPr>
          <p:cNvPr id="153608" name="Group 52"/>
          <p:cNvGrpSpPr>
            <a:grpSpLocks/>
          </p:cNvGrpSpPr>
          <p:nvPr/>
        </p:nvGrpSpPr>
        <p:grpSpPr bwMode="auto">
          <a:xfrm>
            <a:off x="946150" y="3649663"/>
            <a:ext cx="1087438" cy="1195387"/>
            <a:chOff x="596" y="2299"/>
            <a:chExt cx="685" cy="753"/>
          </a:xfrm>
        </p:grpSpPr>
        <p:sp>
          <p:nvSpPr>
            <p:cNvPr id="153638" name="Oval 11"/>
            <p:cNvSpPr>
              <a:spLocks noChangeAspect="1" noChangeArrowheads="1"/>
            </p:cNvSpPr>
            <p:nvPr/>
          </p:nvSpPr>
          <p:spPr bwMode="auto">
            <a:xfrm>
              <a:off x="596" y="2299"/>
              <a:ext cx="685" cy="146"/>
            </a:xfrm>
            <a:prstGeom prst="ellipse">
              <a:avLst/>
            </a:prstGeom>
            <a:solidFill>
              <a:srgbClr val="F8F8F8">
                <a:alpha val="27058"/>
              </a:srgbClr>
            </a:solidFill>
            <a:ln w="15875">
              <a:solidFill>
                <a:schemeClr val="tx1"/>
              </a:solidFill>
              <a:miter lim="800000"/>
              <a:headEnd/>
              <a:tailEnd/>
            </a:ln>
          </p:spPr>
          <p:txBody>
            <a:bodyPr wrap="none" anchor="ctr"/>
            <a:lstStyle/>
            <a:p>
              <a:endParaRPr lang="en-US"/>
            </a:p>
          </p:txBody>
        </p:sp>
        <p:sp>
          <p:nvSpPr>
            <p:cNvPr id="153639" name="Line 12"/>
            <p:cNvSpPr>
              <a:spLocks noChangeAspect="1" noChangeShapeType="1"/>
            </p:cNvSpPr>
            <p:nvPr/>
          </p:nvSpPr>
          <p:spPr bwMode="auto">
            <a:xfrm>
              <a:off x="701" y="2342"/>
              <a:ext cx="1" cy="61"/>
            </a:xfrm>
            <a:prstGeom prst="line">
              <a:avLst/>
            </a:prstGeom>
            <a:noFill/>
            <a:ln w="9525">
              <a:solidFill>
                <a:schemeClr val="tx1"/>
              </a:solidFill>
              <a:miter lim="800000"/>
              <a:headEnd/>
              <a:tailEnd/>
            </a:ln>
          </p:spPr>
          <p:txBody>
            <a:bodyPr wrap="none"/>
            <a:lstStyle/>
            <a:p>
              <a:endParaRPr lang="en-US"/>
            </a:p>
          </p:txBody>
        </p:sp>
        <p:sp>
          <p:nvSpPr>
            <p:cNvPr id="153640" name="Line 13"/>
            <p:cNvSpPr>
              <a:spLocks noChangeAspect="1" noChangeShapeType="1"/>
            </p:cNvSpPr>
            <p:nvPr/>
          </p:nvSpPr>
          <p:spPr bwMode="auto">
            <a:xfrm>
              <a:off x="729" y="2336"/>
              <a:ext cx="0" cy="72"/>
            </a:xfrm>
            <a:prstGeom prst="line">
              <a:avLst/>
            </a:prstGeom>
            <a:noFill/>
            <a:ln w="9525">
              <a:solidFill>
                <a:schemeClr val="tx1"/>
              </a:solidFill>
              <a:miter lim="800000"/>
              <a:headEnd/>
              <a:tailEnd/>
            </a:ln>
          </p:spPr>
          <p:txBody>
            <a:bodyPr wrap="none"/>
            <a:lstStyle/>
            <a:p>
              <a:endParaRPr lang="en-US"/>
            </a:p>
          </p:txBody>
        </p:sp>
        <p:sp>
          <p:nvSpPr>
            <p:cNvPr id="153641" name="Line 14"/>
            <p:cNvSpPr>
              <a:spLocks noChangeAspect="1" noChangeShapeType="1"/>
            </p:cNvSpPr>
            <p:nvPr/>
          </p:nvSpPr>
          <p:spPr bwMode="auto">
            <a:xfrm>
              <a:off x="754" y="2332"/>
              <a:ext cx="0" cy="78"/>
            </a:xfrm>
            <a:prstGeom prst="line">
              <a:avLst/>
            </a:prstGeom>
            <a:noFill/>
            <a:ln w="9525">
              <a:solidFill>
                <a:schemeClr val="tx1"/>
              </a:solidFill>
              <a:miter lim="800000"/>
              <a:headEnd/>
              <a:tailEnd/>
            </a:ln>
          </p:spPr>
          <p:txBody>
            <a:bodyPr wrap="none"/>
            <a:lstStyle/>
            <a:p>
              <a:endParaRPr lang="en-US"/>
            </a:p>
          </p:txBody>
        </p:sp>
        <p:sp>
          <p:nvSpPr>
            <p:cNvPr id="153642" name="Line 15"/>
            <p:cNvSpPr>
              <a:spLocks noChangeAspect="1" noChangeShapeType="1"/>
            </p:cNvSpPr>
            <p:nvPr/>
          </p:nvSpPr>
          <p:spPr bwMode="auto">
            <a:xfrm>
              <a:off x="887" y="2326"/>
              <a:ext cx="0" cy="93"/>
            </a:xfrm>
            <a:prstGeom prst="line">
              <a:avLst/>
            </a:prstGeom>
            <a:noFill/>
            <a:ln w="9525">
              <a:solidFill>
                <a:schemeClr val="tx1"/>
              </a:solidFill>
              <a:miter lim="800000"/>
              <a:headEnd/>
              <a:tailEnd/>
            </a:ln>
          </p:spPr>
          <p:txBody>
            <a:bodyPr wrap="none"/>
            <a:lstStyle/>
            <a:p>
              <a:endParaRPr lang="en-US"/>
            </a:p>
          </p:txBody>
        </p:sp>
        <p:sp>
          <p:nvSpPr>
            <p:cNvPr id="153643" name="Line 16"/>
            <p:cNvSpPr>
              <a:spLocks noChangeAspect="1" noChangeShapeType="1"/>
            </p:cNvSpPr>
            <p:nvPr/>
          </p:nvSpPr>
          <p:spPr bwMode="auto">
            <a:xfrm>
              <a:off x="912" y="2323"/>
              <a:ext cx="0" cy="96"/>
            </a:xfrm>
            <a:prstGeom prst="line">
              <a:avLst/>
            </a:prstGeom>
            <a:noFill/>
            <a:ln w="9525">
              <a:solidFill>
                <a:schemeClr val="tx1"/>
              </a:solidFill>
              <a:miter lim="800000"/>
              <a:headEnd/>
              <a:tailEnd/>
            </a:ln>
          </p:spPr>
          <p:txBody>
            <a:bodyPr wrap="none"/>
            <a:lstStyle/>
            <a:p>
              <a:endParaRPr lang="en-US"/>
            </a:p>
          </p:txBody>
        </p:sp>
        <p:sp>
          <p:nvSpPr>
            <p:cNvPr id="153644" name="Line 17"/>
            <p:cNvSpPr>
              <a:spLocks noChangeAspect="1" noChangeShapeType="1"/>
            </p:cNvSpPr>
            <p:nvPr/>
          </p:nvSpPr>
          <p:spPr bwMode="auto">
            <a:xfrm>
              <a:off x="1148" y="2334"/>
              <a:ext cx="3" cy="69"/>
            </a:xfrm>
            <a:prstGeom prst="line">
              <a:avLst/>
            </a:prstGeom>
            <a:noFill/>
            <a:ln w="9525">
              <a:solidFill>
                <a:schemeClr val="tx1"/>
              </a:solidFill>
              <a:miter lim="800000"/>
              <a:headEnd/>
              <a:tailEnd/>
            </a:ln>
          </p:spPr>
          <p:txBody>
            <a:bodyPr wrap="none"/>
            <a:lstStyle/>
            <a:p>
              <a:endParaRPr lang="en-US"/>
            </a:p>
          </p:txBody>
        </p:sp>
        <p:sp>
          <p:nvSpPr>
            <p:cNvPr id="153645" name="Line 18"/>
            <p:cNvSpPr>
              <a:spLocks noChangeAspect="1" noChangeShapeType="1"/>
            </p:cNvSpPr>
            <p:nvPr/>
          </p:nvSpPr>
          <p:spPr bwMode="auto">
            <a:xfrm>
              <a:off x="1171" y="2336"/>
              <a:ext cx="0" cy="66"/>
            </a:xfrm>
            <a:prstGeom prst="line">
              <a:avLst/>
            </a:prstGeom>
            <a:noFill/>
            <a:ln w="9525">
              <a:solidFill>
                <a:schemeClr val="tx1"/>
              </a:solidFill>
              <a:miter lim="800000"/>
              <a:headEnd/>
              <a:tailEnd/>
            </a:ln>
          </p:spPr>
          <p:txBody>
            <a:bodyPr wrap="none"/>
            <a:lstStyle/>
            <a:p>
              <a:endParaRPr lang="en-US"/>
            </a:p>
          </p:txBody>
        </p:sp>
        <p:sp>
          <p:nvSpPr>
            <p:cNvPr id="153646" name="Freeform 19"/>
            <p:cNvSpPr>
              <a:spLocks noChangeAspect="1"/>
            </p:cNvSpPr>
            <p:nvPr/>
          </p:nvSpPr>
          <p:spPr bwMode="auto">
            <a:xfrm>
              <a:off x="668" y="2417"/>
              <a:ext cx="51" cy="374"/>
            </a:xfrm>
            <a:custGeom>
              <a:avLst/>
              <a:gdLst>
                <a:gd name="T0" fmla="*/ 0 w 102"/>
                <a:gd name="T1" fmla="*/ 0 h 750"/>
                <a:gd name="T2" fmla="*/ 18 w 102"/>
                <a:gd name="T3" fmla="*/ 184 h 750"/>
                <a:gd name="T4" fmla="*/ 30 w 102"/>
                <a:gd name="T5" fmla="*/ 334 h 750"/>
                <a:gd name="T6" fmla="*/ 40 w 102"/>
                <a:gd name="T7" fmla="*/ 428 h 750"/>
                <a:gd name="T8" fmla="*/ 102 w 102"/>
                <a:gd name="T9" fmla="*/ 750 h 750"/>
                <a:gd name="T10" fmla="*/ 0 60000 65536"/>
                <a:gd name="T11" fmla="*/ 0 60000 65536"/>
                <a:gd name="T12" fmla="*/ 0 60000 65536"/>
                <a:gd name="T13" fmla="*/ 0 60000 65536"/>
                <a:gd name="T14" fmla="*/ 0 60000 65536"/>
                <a:gd name="T15" fmla="*/ 0 w 102"/>
                <a:gd name="T16" fmla="*/ 0 h 750"/>
                <a:gd name="T17" fmla="*/ 102 w 102"/>
                <a:gd name="T18" fmla="*/ 750 h 750"/>
              </a:gdLst>
              <a:ahLst/>
              <a:cxnLst>
                <a:cxn ang="T10">
                  <a:pos x="T0" y="T1"/>
                </a:cxn>
                <a:cxn ang="T11">
                  <a:pos x="T2" y="T3"/>
                </a:cxn>
                <a:cxn ang="T12">
                  <a:pos x="T4" y="T5"/>
                </a:cxn>
                <a:cxn ang="T13">
                  <a:pos x="T6" y="T7"/>
                </a:cxn>
                <a:cxn ang="T14">
                  <a:pos x="T8" y="T9"/>
                </a:cxn>
              </a:cxnLst>
              <a:rect l="T15" t="T16" r="T17" b="T18"/>
              <a:pathLst>
                <a:path w="102" h="750">
                  <a:moveTo>
                    <a:pt x="0" y="0"/>
                  </a:moveTo>
                  <a:cubicBezTo>
                    <a:pt x="6" y="64"/>
                    <a:pt x="13" y="128"/>
                    <a:pt x="18" y="184"/>
                  </a:cubicBezTo>
                  <a:cubicBezTo>
                    <a:pt x="23" y="240"/>
                    <a:pt x="26" y="293"/>
                    <a:pt x="30" y="334"/>
                  </a:cubicBezTo>
                  <a:cubicBezTo>
                    <a:pt x="34" y="375"/>
                    <a:pt x="28" y="359"/>
                    <a:pt x="40" y="428"/>
                  </a:cubicBezTo>
                  <a:cubicBezTo>
                    <a:pt x="52" y="497"/>
                    <a:pt x="77" y="623"/>
                    <a:pt x="102" y="750"/>
                  </a:cubicBezTo>
                </a:path>
              </a:pathLst>
            </a:custGeom>
            <a:noFill/>
            <a:ln w="9525">
              <a:solidFill>
                <a:schemeClr val="tx1"/>
              </a:solidFill>
              <a:miter lim="800000"/>
              <a:headEnd/>
              <a:tailEnd/>
            </a:ln>
          </p:spPr>
          <p:txBody>
            <a:bodyPr wrap="none"/>
            <a:lstStyle/>
            <a:p>
              <a:endParaRPr lang="en-US"/>
            </a:p>
          </p:txBody>
        </p:sp>
        <p:sp>
          <p:nvSpPr>
            <p:cNvPr id="153647" name="Freeform 20"/>
            <p:cNvSpPr>
              <a:spLocks noChangeAspect="1"/>
            </p:cNvSpPr>
            <p:nvPr/>
          </p:nvSpPr>
          <p:spPr bwMode="auto">
            <a:xfrm>
              <a:off x="1170" y="2415"/>
              <a:ext cx="39" cy="294"/>
            </a:xfrm>
            <a:custGeom>
              <a:avLst/>
              <a:gdLst>
                <a:gd name="T0" fmla="*/ 78 w 78"/>
                <a:gd name="T1" fmla="*/ 0 h 590"/>
                <a:gd name="T2" fmla="*/ 72 w 78"/>
                <a:gd name="T3" fmla="*/ 146 h 590"/>
                <a:gd name="T4" fmla="*/ 46 w 78"/>
                <a:gd name="T5" fmla="*/ 358 h 590"/>
                <a:gd name="T6" fmla="*/ 0 w 78"/>
                <a:gd name="T7" fmla="*/ 590 h 590"/>
                <a:gd name="T8" fmla="*/ 0 60000 65536"/>
                <a:gd name="T9" fmla="*/ 0 60000 65536"/>
                <a:gd name="T10" fmla="*/ 0 60000 65536"/>
                <a:gd name="T11" fmla="*/ 0 60000 65536"/>
                <a:gd name="T12" fmla="*/ 0 w 78"/>
                <a:gd name="T13" fmla="*/ 0 h 590"/>
                <a:gd name="T14" fmla="*/ 78 w 78"/>
                <a:gd name="T15" fmla="*/ 590 h 590"/>
              </a:gdLst>
              <a:ahLst/>
              <a:cxnLst>
                <a:cxn ang="T8">
                  <a:pos x="T0" y="T1"/>
                </a:cxn>
                <a:cxn ang="T9">
                  <a:pos x="T2" y="T3"/>
                </a:cxn>
                <a:cxn ang="T10">
                  <a:pos x="T4" y="T5"/>
                </a:cxn>
                <a:cxn ang="T11">
                  <a:pos x="T6" y="T7"/>
                </a:cxn>
              </a:cxnLst>
              <a:rect l="T12" t="T13" r="T14" b="T15"/>
              <a:pathLst>
                <a:path w="78" h="590">
                  <a:moveTo>
                    <a:pt x="78" y="0"/>
                  </a:moveTo>
                  <a:cubicBezTo>
                    <a:pt x="77" y="43"/>
                    <a:pt x="77" y="86"/>
                    <a:pt x="72" y="146"/>
                  </a:cubicBezTo>
                  <a:cubicBezTo>
                    <a:pt x="67" y="206"/>
                    <a:pt x="58" y="284"/>
                    <a:pt x="46" y="358"/>
                  </a:cubicBezTo>
                  <a:cubicBezTo>
                    <a:pt x="34" y="432"/>
                    <a:pt x="17" y="511"/>
                    <a:pt x="0" y="590"/>
                  </a:cubicBezTo>
                </a:path>
              </a:pathLst>
            </a:custGeom>
            <a:noFill/>
            <a:ln w="9525">
              <a:solidFill>
                <a:srgbClr val="333333"/>
              </a:solidFill>
              <a:miter lim="800000"/>
              <a:headEnd/>
              <a:tailEnd/>
            </a:ln>
          </p:spPr>
          <p:txBody>
            <a:bodyPr wrap="none"/>
            <a:lstStyle/>
            <a:p>
              <a:endParaRPr lang="en-US"/>
            </a:p>
          </p:txBody>
        </p:sp>
        <p:sp>
          <p:nvSpPr>
            <p:cNvPr id="153648" name="Freeform 21"/>
            <p:cNvSpPr>
              <a:spLocks noChangeAspect="1"/>
            </p:cNvSpPr>
            <p:nvPr/>
          </p:nvSpPr>
          <p:spPr bwMode="auto">
            <a:xfrm>
              <a:off x="603" y="2385"/>
              <a:ext cx="674" cy="667"/>
            </a:xfrm>
            <a:custGeom>
              <a:avLst/>
              <a:gdLst>
                <a:gd name="T0" fmla="*/ 0 w 1352"/>
                <a:gd name="T1" fmla="*/ 2 h 1338"/>
                <a:gd name="T2" fmla="*/ 2 w 1352"/>
                <a:gd name="T3" fmla="*/ 132 h 1338"/>
                <a:gd name="T4" fmla="*/ 18 w 1352"/>
                <a:gd name="T5" fmla="*/ 360 h 1338"/>
                <a:gd name="T6" fmla="*/ 66 w 1352"/>
                <a:gd name="T7" fmla="*/ 640 h 1338"/>
                <a:gd name="T8" fmla="*/ 128 w 1352"/>
                <a:gd name="T9" fmla="*/ 856 h 1338"/>
                <a:gd name="T10" fmla="*/ 214 w 1352"/>
                <a:gd name="T11" fmla="*/ 1066 h 1338"/>
                <a:gd name="T12" fmla="*/ 294 w 1352"/>
                <a:gd name="T13" fmla="*/ 1268 h 1338"/>
                <a:gd name="T14" fmla="*/ 330 w 1352"/>
                <a:gd name="T15" fmla="*/ 1290 h 1338"/>
                <a:gd name="T16" fmla="*/ 408 w 1352"/>
                <a:gd name="T17" fmla="*/ 1312 h 1338"/>
                <a:gd name="T18" fmla="*/ 516 w 1352"/>
                <a:gd name="T19" fmla="*/ 1330 h 1338"/>
                <a:gd name="T20" fmla="*/ 638 w 1352"/>
                <a:gd name="T21" fmla="*/ 1338 h 1338"/>
                <a:gd name="T22" fmla="*/ 734 w 1352"/>
                <a:gd name="T23" fmla="*/ 1338 h 1338"/>
                <a:gd name="T24" fmla="*/ 826 w 1352"/>
                <a:gd name="T25" fmla="*/ 1330 h 1338"/>
                <a:gd name="T26" fmla="*/ 926 w 1352"/>
                <a:gd name="T27" fmla="*/ 1316 h 1338"/>
                <a:gd name="T28" fmla="*/ 1032 w 1352"/>
                <a:gd name="T29" fmla="*/ 1288 h 1338"/>
                <a:gd name="T30" fmla="*/ 1064 w 1352"/>
                <a:gd name="T31" fmla="*/ 1266 h 1338"/>
                <a:gd name="T32" fmla="*/ 1124 w 1352"/>
                <a:gd name="T33" fmla="*/ 1122 h 1338"/>
                <a:gd name="T34" fmla="*/ 1186 w 1352"/>
                <a:gd name="T35" fmla="*/ 952 h 1338"/>
                <a:gd name="T36" fmla="*/ 1242 w 1352"/>
                <a:gd name="T37" fmla="*/ 792 h 1338"/>
                <a:gd name="T38" fmla="*/ 1294 w 1352"/>
                <a:gd name="T39" fmla="*/ 594 h 1338"/>
                <a:gd name="T40" fmla="*/ 1326 w 1352"/>
                <a:gd name="T41" fmla="*/ 406 h 1338"/>
                <a:gd name="T42" fmla="*/ 1348 w 1352"/>
                <a:gd name="T43" fmla="*/ 232 h 1338"/>
                <a:gd name="T44" fmla="*/ 1352 w 1352"/>
                <a:gd name="T45" fmla="*/ 78 h 1338"/>
                <a:gd name="T46" fmla="*/ 1352 w 1352"/>
                <a:gd name="T47" fmla="*/ 0 h 13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2"/>
                <a:gd name="T73" fmla="*/ 0 h 1338"/>
                <a:gd name="T74" fmla="*/ 1352 w 1352"/>
                <a:gd name="T75" fmla="*/ 1338 h 13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2" h="1338">
                  <a:moveTo>
                    <a:pt x="0" y="2"/>
                  </a:moveTo>
                  <a:lnTo>
                    <a:pt x="2" y="132"/>
                  </a:lnTo>
                  <a:lnTo>
                    <a:pt x="18" y="360"/>
                  </a:lnTo>
                  <a:lnTo>
                    <a:pt x="66" y="640"/>
                  </a:lnTo>
                  <a:lnTo>
                    <a:pt x="128" y="856"/>
                  </a:lnTo>
                  <a:lnTo>
                    <a:pt x="214" y="1066"/>
                  </a:lnTo>
                  <a:lnTo>
                    <a:pt x="294" y="1268"/>
                  </a:lnTo>
                  <a:lnTo>
                    <a:pt x="330" y="1290"/>
                  </a:lnTo>
                  <a:lnTo>
                    <a:pt x="408" y="1312"/>
                  </a:lnTo>
                  <a:lnTo>
                    <a:pt x="516" y="1330"/>
                  </a:lnTo>
                  <a:lnTo>
                    <a:pt x="638" y="1338"/>
                  </a:lnTo>
                  <a:lnTo>
                    <a:pt x="734" y="1338"/>
                  </a:lnTo>
                  <a:lnTo>
                    <a:pt x="826" y="1330"/>
                  </a:lnTo>
                  <a:lnTo>
                    <a:pt x="926" y="1316"/>
                  </a:lnTo>
                  <a:lnTo>
                    <a:pt x="1032" y="1288"/>
                  </a:lnTo>
                  <a:lnTo>
                    <a:pt x="1064" y="1266"/>
                  </a:lnTo>
                  <a:lnTo>
                    <a:pt x="1124" y="1122"/>
                  </a:lnTo>
                  <a:lnTo>
                    <a:pt x="1186" y="952"/>
                  </a:lnTo>
                  <a:lnTo>
                    <a:pt x="1242" y="792"/>
                  </a:lnTo>
                  <a:lnTo>
                    <a:pt x="1294" y="594"/>
                  </a:lnTo>
                  <a:lnTo>
                    <a:pt x="1326" y="406"/>
                  </a:lnTo>
                  <a:lnTo>
                    <a:pt x="1348" y="232"/>
                  </a:lnTo>
                  <a:lnTo>
                    <a:pt x="1352" y="78"/>
                  </a:lnTo>
                  <a:lnTo>
                    <a:pt x="1352" y="0"/>
                  </a:lnTo>
                </a:path>
              </a:pathLst>
            </a:custGeom>
            <a:noFill/>
            <a:ln w="15875">
              <a:solidFill>
                <a:schemeClr val="tx1"/>
              </a:solidFill>
              <a:miter lim="800000"/>
              <a:headEnd/>
              <a:tailEnd/>
            </a:ln>
          </p:spPr>
          <p:txBody>
            <a:bodyPr wrap="none"/>
            <a:lstStyle/>
            <a:p>
              <a:endParaRPr lang="en-US"/>
            </a:p>
          </p:txBody>
        </p:sp>
        <p:sp>
          <p:nvSpPr>
            <p:cNvPr id="153649" name="Oval 27"/>
            <p:cNvSpPr>
              <a:spLocks noChangeAspect="1" noChangeArrowheads="1"/>
            </p:cNvSpPr>
            <p:nvPr/>
          </p:nvSpPr>
          <p:spPr bwMode="auto">
            <a:xfrm>
              <a:off x="618" y="2313"/>
              <a:ext cx="643" cy="106"/>
            </a:xfrm>
            <a:prstGeom prst="ellipse">
              <a:avLst/>
            </a:prstGeom>
            <a:gradFill rotWithShape="1">
              <a:gsLst>
                <a:gs pos="0">
                  <a:srgbClr val="F8F8F8">
                    <a:alpha val="4999"/>
                  </a:srgbClr>
                </a:gs>
                <a:gs pos="100000">
                  <a:srgbClr val="EAEAEA"/>
                </a:gs>
              </a:gsLst>
              <a:lin ang="5400000" scaled="1"/>
            </a:gradFill>
            <a:ln w="9525">
              <a:noFill/>
              <a:miter lim="800000"/>
              <a:headEnd/>
              <a:tailEnd/>
            </a:ln>
          </p:spPr>
          <p:txBody>
            <a:bodyPr wrap="none" anchor="ctr"/>
            <a:lstStyle/>
            <a:p>
              <a:endParaRPr lang="en-US"/>
            </a:p>
          </p:txBody>
        </p:sp>
        <p:sp>
          <p:nvSpPr>
            <p:cNvPr id="153650" name="Freeform 28"/>
            <p:cNvSpPr>
              <a:spLocks noChangeAspect="1"/>
            </p:cNvSpPr>
            <p:nvPr/>
          </p:nvSpPr>
          <p:spPr bwMode="auto">
            <a:xfrm>
              <a:off x="610" y="2370"/>
              <a:ext cx="650" cy="51"/>
            </a:xfrm>
            <a:custGeom>
              <a:avLst/>
              <a:gdLst>
                <a:gd name="T0" fmla="*/ 16 w 1303"/>
                <a:gd name="T1" fmla="*/ 4 h 103"/>
                <a:gd name="T2" fmla="*/ 30 w 1303"/>
                <a:gd name="T3" fmla="*/ 30 h 103"/>
                <a:gd name="T4" fmla="*/ 196 w 1303"/>
                <a:gd name="T5" fmla="*/ 72 h 103"/>
                <a:gd name="T6" fmla="*/ 520 w 1303"/>
                <a:gd name="T7" fmla="*/ 100 h 103"/>
                <a:gd name="T8" fmla="*/ 880 w 1303"/>
                <a:gd name="T9" fmla="*/ 90 h 103"/>
                <a:gd name="T10" fmla="*/ 1090 w 1303"/>
                <a:gd name="T11" fmla="*/ 70 h 103"/>
                <a:gd name="T12" fmla="*/ 1268 w 1303"/>
                <a:gd name="T13" fmla="*/ 26 h 103"/>
                <a:gd name="T14" fmla="*/ 1298 w 1303"/>
                <a:gd name="T15" fmla="*/ 0 h 103"/>
                <a:gd name="T16" fmla="*/ 0 60000 65536"/>
                <a:gd name="T17" fmla="*/ 0 60000 65536"/>
                <a:gd name="T18" fmla="*/ 0 60000 65536"/>
                <a:gd name="T19" fmla="*/ 0 60000 65536"/>
                <a:gd name="T20" fmla="*/ 0 60000 65536"/>
                <a:gd name="T21" fmla="*/ 0 60000 65536"/>
                <a:gd name="T22" fmla="*/ 0 60000 65536"/>
                <a:gd name="T23" fmla="*/ 0 60000 65536"/>
                <a:gd name="T24" fmla="*/ 0 w 1303"/>
                <a:gd name="T25" fmla="*/ 0 h 103"/>
                <a:gd name="T26" fmla="*/ 1303 w 1303"/>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3" h="103">
                  <a:moveTo>
                    <a:pt x="16" y="4"/>
                  </a:moveTo>
                  <a:cubicBezTo>
                    <a:pt x="8" y="11"/>
                    <a:pt x="0" y="19"/>
                    <a:pt x="30" y="30"/>
                  </a:cubicBezTo>
                  <a:cubicBezTo>
                    <a:pt x="60" y="41"/>
                    <a:pt x="114" y="60"/>
                    <a:pt x="196" y="72"/>
                  </a:cubicBezTo>
                  <a:cubicBezTo>
                    <a:pt x="278" y="84"/>
                    <a:pt x="406" y="97"/>
                    <a:pt x="520" y="100"/>
                  </a:cubicBezTo>
                  <a:cubicBezTo>
                    <a:pt x="634" y="103"/>
                    <a:pt x="785" y="95"/>
                    <a:pt x="880" y="90"/>
                  </a:cubicBezTo>
                  <a:cubicBezTo>
                    <a:pt x="975" y="85"/>
                    <a:pt x="1025" y="81"/>
                    <a:pt x="1090" y="70"/>
                  </a:cubicBezTo>
                  <a:cubicBezTo>
                    <a:pt x="1155" y="59"/>
                    <a:pt x="1233" y="38"/>
                    <a:pt x="1268" y="26"/>
                  </a:cubicBezTo>
                  <a:cubicBezTo>
                    <a:pt x="1303" y="14"/>
                    <a:pt x="1300" y="7"/>
                    <a:pt x="1298" y="0"/>
                  </a:cubicBezTo>
                </a:path>
              </a:pathLst>
            </a:custGeom>
            <a:noFill/>
            <a:ln w="12700">
              <a:solidFill>
                <a:schemeClr val="tx1"/>
              </a:solidFill>
              <a:miter lim="800000"/>
              <a:headEnd/>
              <a:tailEnd/>
            </a:ln>
          </p:spPr>
          <p:txBody>
            <a:bodyPr wrap="none"/>
            <a:lstStyle/>
            <a:p>
              <a:endParaRPr lang="en-US"/>
            </a:p>
          </p:txBody>
        </p:sp>
      </p:grpSp>
      <p:sp>
        <p:nvSpPr>
          <p:cNvPr id="153609" name="Text Box 29"/>
          <p:cNvSpPr txBox="1">
            <a:spLocks noChangeArrowheads="1"/>
          </p:cNvSpPr>
          <p:nvPr/>
        </p:nvSpPr>
        <p:spPr bwMode="auto">
          <a:xfrm>
            <a:off x="1627188" y="3065463"/>
            <a:ext cx="1233487" cy="825500"/>
          </a:xfrm>
          <a:prstGeom prst="rect">
            <a:avLst/>
          </a:prstGeom>
          <a:noFill/>
          <a:ln w="9525">
            <a:noFill/>
            <a:miter lim="800000"/>
            <a:headEnd/>
            <a:tailEnd/>
          </a:ln>
        </p:spPr>
        <p:txBody>
          <a:bodyPr wrap="none">
            <a:spAutoFit/>
          </a:bodyPr>
          <a:lstStyle/>
          <a:p>
            <a:pPr algn="r"/>
            <a:r>
              <a:rPr lang="en-US" sz="1600"/>
              <a:t>strip of</a:t>
            </a:r>
          </a:p>
          <a:p>
            <a:pPr algn="r"/>
            <a:r>
              <a:rPr lang="en-US" sz="1600"/>
              <a:t>magnesium</a:t>
            </a:r>
          </a:p>
          <a:p>
            <a:pPr algn="r"/>
            <a:r>
              <a:rPr lang="en-US" sz="1600"/>
              <a:t>metal</a:t>
            </a:r>
          </a:p>
        </p:txBody>
      </p:sp>
      <p:sp>
        <p:nvSpPr>
          <p:cNvPr id="153610" name="Text Box 30"/>
          <p:cNvSpPr txBox="1">
            <a:spLocks noChangeArrowheads="1"/>
          </p:cNvSpPr>
          <p:nvPr/>
        </p:nvSpPr>
        <p:spPr bwMode="auto">
          <a:xfrm>
            <a:off x="820738" y="5487988"/>
            <a:ext cx="1682750" cy="366712"/>
          </a:xfrm>
          <a:prstGeom prst="rect">
            <a:avLst/>
          </a:prstGeom>
          <a:noFill/>
          <a:ln w="9525">
            <a:noFill/>
            <a:miter lim="800000"/>
            <a:headEnd/>
            <a:tailEnd/>
          </a:ln>
        </p:spPr>
        <p:txBody>
          <a:bodyPr wrap="none">
            <a:spAutoFit/>
          </a:bodyPr>
          <a:lstStyle/>
          <a:p>
            <a:r>
              <a:rPr lang="en-US" sz="1800"/>
              <a:t>Before burning</a:t>
            </a:r>
          </a:p>
        </p:txBody>
      </p:sp>
      <p:sp>
        <p:nvSpPr>
          <p:cNvPr id="153611" name="Line 32"/>
          <p:cNvSpPr>
            <a:spLocks noChangeShapeType="1"/>
          </p:cNvSpPr>
          <p:nvPr/>
        </p:nvSpPr>
        <p:spPr bwMode="auto">
          <a:xfrm flipH="1">
            <a:off x="1590675" y="3687763"/>
            <a:ext cx="555625" cy="655637"/>
          </a:xfrm>
          <a:prstGeom prst="line">
            <a:avLst/>
          </a:prstGeom>
          <a:noFill/>
          <a:ln w="9525">
            <a:solidFill>
              <a:schemeClr val="tx1"/>
            </a:solidFill>
            <a:miter lim="800000"/>
            <a:headEnd/>
            <a:tailEnd/>
          </a:ln>
        </p:spPr>
        <p:txBody>
          <a:bodyPr wrap="none"/>
          <a:lstStyle/>
          <a:p>
            <a:endParaRPr lang="en-US"/>
          </a:p>
        </p:txBody>
      </p:sp>
      <p:grpSp>
        <p:nvGrpSpPr>
          <p:cNvPr id="153612" name="Group 33"/>
          <p:cNvGrpSpPr>
            <a:grpSpLocks/>
          </p:cNvGrpSpPr>
          <p:nvPr/>
        </p:nvGrpSpPr>
        <p:grpSpPr bwMode="auto">
          <a:xfrm>
            <a:off x="3071813" y="3975100"/>
            <a:ext cx="1087437" cy="1195388"/>
            <a:chOff x="749" y="2157"/>
            <a:chExt cx="685" cy="753"/>
          </a:xfrm>
        </p:grpSpPr>
        <p:sp>
          <p:nvSpPr>
            <p:cNvPr id="153625" name="Oval 34"/>
            <p:cNvSpPr>
              <a:spLocks noChangeAspect="1" noChangeArrowheads="1"/>
            </p:cNvSpPr>
            <p:nvPr/>
          </p:nvSpPr>
          <p:spPr bwMode="auto">
            <a:xfrm>
              <a:off x="749" y="2157"/>
              <a:ext cx="685" cy="146"/>
            </a:xfrm>
            <a:prstGeom prst="ellipse">
              <a:avLst/>
            </a:prstGeom>
            <a:solidFill>
              <a:srgbClr val="F8F8F8">
                <a:alpha val="27058"/>
              </a:srgbClr>
            </a:solidFill>
            <a:ln w="15875">
              <a:solidFill>
                <a:schemeClr val="tx1"/>
              </a:solidFill>
              <a:miter lim="800000"/>
              <a:headEnd/>
              <a:tailEnd/>
            </a:ln>
          </p:spPr>
          <p:txBody>
            <a:bodyPr wrap="none" anchor="ctr"/>
            <a:lstStyle/>
            <a:p>
              <a:endParaRPr lang="en-US"/>
            </a:p>
          </p:txBody>
        </p:sp>
        <p:sp>
          <p:nvSpPr>
            <p:cNvPr id="153626" name="Line 35"/>
            <p:cNvSpPr>
              <a:spLocks noChangeAspect="1" noChangeShapeType="1"/>
            </p:cNvSpPr>
            <p:nvPr/>
          </p:nvSpPr>
          <p:spPr bwMode="auto">
            <a:xfrm>
              <a:off x="854" y="2200"/>
              <a:ext cx="1" cy="61"/>
            </a:xfrm>
            <a:prstGeom prst="line">
              <a:avLst/>
            </a:prstGeom>
            <a:noFill/>
            <a:ln w="9525">
              <a:solidFill>
                <a:schemeClr val="tx1"/>
              </a:solidFill>
              <a:miter lim="800000"/>
              <a:headEnd/>
              <a:tailEnd/>
            </a:ln>
          </p:spPr>
          <p:txBody>
            <a:bodyPr wrap="none"/>
            <a:lstStyle/>
            <a:p>
              <a:endParaRPr lang="en-US"/>
            </a:p>
          </p:txBody>
        </p:sp>
        <p:sp>
          <p:nvSpPr>
            <p:cNvPr id="153627" name="Line 36"/>
            <p:cNvSpPr>
              <a:spLocks noChangeAspect="1" noChangeShapeType="1"/>
            </p:cNvSpPr>
            <p:nvPr/>
          </p:nvSpPr>
          <p:spPr bwMode="auto">
            <a:xfrm>
              <a:off x="882" y="2194"/>
              <a:ext cx="0" cy="72"/>
            </a:xfrm>
            <a:prstGeom prst="line">
              <a:avLst/>
            </a:prstGeom>
            <a:noFill/>
            <a:ln w="9525">
              <a:solidFill>
                <a:schemeClr val="tx1"/>
              </a:solidFill>
              <a:miter lim="800000"/>
              <a:headEnd/>
              <a:tailEnd/>
            </a:ln>
          </p:spPr>
          <p:txBody>
            <a:bodyPr wrap="none"/>
            <a:lstStyle/>
            <a:p>
              <a:endParaRPr lang="en-US"/>
            </a:p>
          </p:txBody>
        </p:sp>
        <p:sp>
          <p:nvSpPr>
            <p:cNvPr id="153628" name="Line 37"/>
            <p:cNvSpPr>
              <a:spLocks noChangeAspect="1" noChangeShapeType="1"/>
            </p:cNvSpPr>
            <p:nvPr/>
          </p:nvSpPr>
          <p:spPr bwMode="auto">
            <a:xfrm>
              <a:off x="907" y="2190"/>
              <a:ext cx="0" cy="78"/>
            </a:xfrm>
            <a:prstGeom prst="line">
              <a:avLst/>
            </a:prstGeom>
            <a:noFill/>
            <a:ln w="9525">
              <a:solidFill>
                <a:schemeClr val="tx1"/>
              </a:solidFill>
              <a:miter lim="800000"/>
              <a:headEnd/>
              <a:tailEnd/>
            </a:ln>
          </p:spPr>
          <p:txBody>
            <a:bodyPr wrap="none"/>
            <a:lstStyle/>
            <a:p>
              <a:endParaRPr lang="en-US"/>
            </a:p>
          </p:txBody>
        </p:sp>
        <p:sp>
          <p:nvSpPr>
            <p:cNvPr id="153629" name="Line 38"/>
            <p:cNvSpPr>
              <a:spLocks noChangeAspect="1" noChangeShapeType="1"/>
            </p:cNvSpPr>
            <p:nvPr/>
          </p:nvSpPr>
          <p:spPr bwMode="auto">
            <a:xfrm>
              <a:off x="1040" y="2184"/>
              <a:ext cx="0" cy="93"/>
            </a:xfrm>
            <a:prstGeom prst="line">
              <a:avLst/>
            </a:prstGeom>
            <a:noFill/>
            <a:ln w="9525">
              <a:solidFill>
                <a:schemeClr val="tx1"/>
              </a:solidFill>
              <a:miter lim="800000"/>
              <a:headEnd/>
              <a:tailEnd/>
            </a:ln>
          </p:spPr>
          <p:txBody>
            <a:bodyPr wrap="none"/>
            <a:lstStyle/>
            <a:p>
              <a:endParaRPr lang="en-US"/>
            </a:p>
          </p:txBody>
        </p:sp>
        <p:sp>
          <p:nvSpPr>
            <p:cNvPr id="153630" name="Line 39"/>
            <p:cNvSpPr>
              <a:spLocks noChangeAspect="1" noChangeShapeType="1"/>
            </p:cNvSpPr>
            <p:nvPr/>
          </p:nvSpPr>
          <p:spPr bwMode="auto">
            <a:xfrm>
              <a:off x="1065" y="2181"/>
              <a:ext cx="0" cy="96"/>
            </a:xfrm>
            <a:prstGeom prst="line">
              <a:avLst/>
            </a:prstGeom>
            <a:noFill/>
            <a:ln w="9525">
              <a:solidFill>
                <a:schemeClr val="tx1"/>
              </a:solidFill>
              <a:miter lim="800000"/>
              <a:headEnd/>
              <a:tailEnd/>
            </a:ln>
          </p:spPr>
          <p:txBody>
            <a:bodyPr wrap="none"/>
            <a:lstStyle/>
            <a:p>
              <a:endParaRPr lang="en-US"/>
            </a:p>
          </p:txBody>
        </p:sp>
        <p:sp>
          <p:nvSpPr>
            <p:cNvPr id="153631" name="Line 40"/>
            <p:cNvSpPr>
              <a:spLocks noChangeAspect="1" noChangeShapeType="1"/>
            </p:cNvSpPr>
            <p:nvPr/>
          </p:nvSpPr>
          <p:spPr bwMode="auto">
            <a:xfrm>
              <a:off x="1301" y="2192"/>
              <a:ext cx="3" cy="69"/>
            </a:xfrm>
            <a:prstGeom prst="line">
              <a:avLst/>
            </a:prstGeom>
            <a:noFill/>
            <a:ln w="9525">
              <a:solidFill>
                <a:schemeClr val="tx1"/>
              </a:solidFill>
              <a:miter lim="800000"/>
              <a:headEnd/>
              <a:tailEnd/>
            </a:ln>
          </p:spPr>
          <p:txBody>
            <a:bodyPr wrap="none"/>
            <a:lstStyle/>
            <a:p>
              <a:endParaRPr lang="en-US"/>
            </a:p>
          </p:txBody>
        </p:sp>
        <p:sp>
          <p:nvSpPr>
            <p:cNvPr id="153632" name="Line 41"/>
            <p:cNvSpPr>
              <a:spLocks noChangeAspect="1" noChangeShapeType="1"/>
            </p:cNvSpPr>
            <p:nvPr/>
          </p:nvSpPr>
          <p:spPr bwMode="auto">
            <a:xfrm>
              <a:off x="1324" y="2194"/>
              <a:ext cx="0" cy="66"/>
            </a:xfrm>
            <a:prstGeom prst="line">
              <a:avLst/>
            </a:prstGeom>
            <a:noFill/>
            <a:ln w="9525">
              <a:solidFill>
                <a:schemeClr val="tx1"/>
              </a:solidFill>
              <a:miter lim="800000"/>
              <a:headEnd/>
              <a:tailEnd/>
            </a:ln>
          </p:spPr>
          <p:txBody>
            <a:bodyPr wrap="none"/>
            <a:lstStyle/>
            <a:p>
              <a:endParaRPr lang="en-US"/>
            </a:p>
          </p:txBody>
        </p:sp>
        <p:sp>
          <p:nvSpPr>
            <p:cNvPr id="153633" name="Freeform 42"/>
            <p:cNvSpPr>
              <a:spLocks noChangeAspect="1"/>
            </p:cNvSpPr>
            <p:nvPr/>
          </p:nvSpPr>
          <p:spPr bwMode="auto">
            <a:xfrm>
              <a:off x="821" y="2275"/>
              <a:ext cx="51" cy="374"/>
            </a:xfrm>
            <a:custGeom>
              <a:avLst/>
              <a:gdLst>
                <a:gd name="T0" fmla="*/ 0 w 102"/>
                <a:gd name="T1" fmla="*/ 0 h 750"/>
                <a:gd name="T2" fmla="*/ 18 w 102"/>
                <a:gd name="T3" fmla="*/ 184 h 750"/>
                <a:gd name="T4" fmla="*/ 30 w 102"/>
                <a:gd name="T5" fmla="*/ 334 h 750"/>
                <a:gd name="T6" fmla="*/ 40 w 102"/>
                <a:gd name="T7" fmla="*/ 428 h 750"/>
                <a:gd name="T8" fmla="*/ 102 w 102"/>
                <a:gd name="T9" fmla="*/ 750 h 750"/>
                <a:gd name="T10" fmla="*/ 0 60000 65536"/>
                <a:gd name="T11" fmla="*/ 0 60000 65536"/>
                <a:gd name="T12" fmla="*/ 0 60000 65536"/>
                <a:gd name="T13" fmla="*/ 0 60000 65536"/>
                <a:gd name="T14" fmla="*/ 0 60000 65536"/>
                <a:gd name="T15" fmla="*/ 0 w 102"/>
                <a:gd name="T16" fmla="*/ 0 h 750"/>
                <a:gd name="T17" fmla="*/ 102 w 102"/>
                <a:gd name="T18" fmla="*/ 750 h 750"/>
              </a:gdLst>
              <a:ahLst/>
              <a:cxnLst>
                <a:cxn ang="T10">
                  <a:pos x="T0" y="T1"/>
                </a:cxn>
                <a:cxn ang="T11">
                  <a:pos x="T2" y="T3"/>
                </a:cxn>
                <a:cxn ang="T12">
                  <a:pos x="T4" y="T5"/>
                </a:cxn>
                <a:cxn ang="T13">
                  <a:pos x="T6" y="T7"/>
                </a:cxn>
                <a:cxn ang="T14">
                  <a:pos x="T8" y="T9"/>
                </a:cxn>
              </a:cxnLst>
              <a:rect l="T15" t="T16" r="T17" b="T18"/>
              <a:pathLst>
                <a:path w="102" h="750">
                  <a:moveTo>
                    <a:pt x="0" y="0"/>
                  </a:moveTo>
                  <a:cubicBezTo>
                    <a:pt x="6" y="64"/>
                    <a:pt x="13" y="128"/>
                    <a:pt x="18" y="184"/>
                  </a:cubicBezTo>
                  <a:cubicBezTo>
                    <a:pt x="23" y="240"/>
                    <a:pt x="26" y="293"/>
                    <a:pt x="30" y="334"/>
                  </a:cubicBezTo>
                  <a:cubicBezTo>
                    <a:pt x="34" y="375"/>
                    <a:pt x="28" y="359"/>
                    <a:pt x="40" y="428"/>
                  </a:cubicBezTo>
                  <a:cubicBezTo>
                    <a:pt x="52" y="497"/>
                    <a:pt x="77" y="623"/>
                    <a:pt x="102" y="750"/>
                  </a:cubicBezTo>
                </a:path>
              </a:pathLst>
            </a:custGeom>
            <a:noFill/>
            <a:ln w="9525">
              <a:solidFill>
                <a:schemeClr val="tx1"/>
              </a:solidFill>
              <a:miter lim="800000"/>
              <a:headEnd/>
              <a:tailEnd/>
            </a:ln>
          </p:spPr>
          <p:txBody>
            <a:bodyPr wrap="none"/>
            <a:lstStyle/>
            <a:p>
              <a:endParaRPr lang="en-US"/>
            </a:p>
          </p:txBody>
        </p:sp>
        <p:sp>
          <p:nvSpPr>
            <p:cNvPr id="153634" name="Freeform 43"/>
            <p:cNvSpPr>
              <a:spLocks noChangeAspect="1"/>
            </p:cNvSpPr>
            <p:nvPr/>
          </p:nvSpPr>
          <p:spPr bwMode="auto">
            <a:xfrm>
              <a:off x="1323" y="2273"/>
              <a:ext cx="39" cy="294"/>
            </a:xfrm>
            <a:custGeom>
              <a:avLst/>
              <a:gdLst>
                <a:gd name="T0" fmla="*/ 78 w 78"/>
                <a:gd name="T1" fmla="*/ 0 h 590"/>
                <a:gd name="T2" fmla="*/ 72 w 78"/>
                <a:gd name="T3" fmla="*/ 146 h 590"/>
                <a:gd name="T4" fmla="*/ 46 w 78"/>
                <a:gd name="T5" fmla="*/ 358 h 590"/>
                <a:gd name="T6" fmla="*/ 0 w 78"/>
                <a:gd name="T7" fmla="*/ 590 h 590"/>
                <a:gd name="T8" fmla="*/ 0 60000 65536"/>
                <a:gd name="T9" fmla="*/ 0 60000 65536"/>
                <a:gd name="T10" fmla="*/ 0 60000 65536"/>
                <a:gd name="T11" fmla="*/ 0 60000 65536"/>
                <a:gd name="T12" fmla="*/ 0 w 78"/>
                <a:gd name="T13" fmla="*/ 0 h 590"/>
                <a:gd name="T14" fmla="*/ 78 w 78"/>
                <a:gd name="T15" fmla="*/ 590 h 590"/>
              </a:gdLst>
              <a:ahLst/>
              <a:cxnLst>
                <a:cxn ang="T8">
                  <a:pos x="T0" y="T1"/>
                </a:cxn>
                <a:cxn ang="T9">
                  <a:pos x="T2" y="T3"/>
                </a:cxn>
                <a:cxn ang="T10">
                  <a:pos x="T4" y="T5"/>
                </a:cxn>
                <a:cxn ang="T11">
                  <a:pos x="T6" y="T7"/>
                </a:cxn>
              </a:cxnLst>
              <a:rect l="T12" t="T13" r="T14" b="T15"/>
              <a:pathLst>
                <a:path w="78" h="590">
                  <a:moveTo>
                    <a:pt x="78" y="0"/>
                  </a:moveTo>
                  <a:cubicBezTo>
                    <a:pt x="77" y="43"/>
                    <a:pt x="77" y="86"/>
                    <a:pt x="72" y="146"/>
                  </a:cubicBezTo>
                  <a:cubicBezTo>
                    <a:pt x="67" y="206"/>
                    <a:pt x="58" y="284"/>
                    <a:pt x="46" y="358"/>
                  </a:cubicBezTo>
                  <a:cubicBezTo>
                    <a:pt x="34" y="432"/>
                    <a:pt x="17" y="511"/>
                    <a:pt x="0" y="590"/>
                  </a:cubicBezTo>
                </a:path>
              </a:pathLst>
            </a:custGeom>
            <a:noFill/>
            <a:ln w="9525">
              <a:solidFill>
                <a:srgbClr val="333333"/>
              </a:solidFill>
              <a:miter lim="800000"/>
              <a:headEnd/>
              <a:tailEnd/>
            </a:ln>
          </p:spPr>
          <p:txBody>
            <a:bodyPr wrap="none"/>
            <a:lstStyle/>
            <a:p>
              <a:endParaRPr lang="en-US"/>
            </a:p>
          </p:txBody>
        </p:sp>
        <p:sp>
          <p:nvSpPr>
            <p:cNvPr id="153635" name="Freeform 44"/>
            <p:cNvSpPr>
              <a:spLocks noChangeAspect="1"/>
            </p:cNvSpPr>
            <p:nvPr/>
          </p:nvSpPr>
          <p:spPr bwMode="auto">
            <a:xfrm>
              <a:off x="756" y="2243"/>
              <a:ext cx="674" cy="667"/>
            </a:xfrm>
            <a:custGeom>
              <a:avLst/>
              <a:gdLst>
                <a:gd name="T0" fmla="*/ 0 w 1352"/>
                <a:gd name="T1" fmla="*/ 2 h 1338"/>
                <a:gd name="T2" fmla="*/ 2 w 1352"/>
                <a:gd name="T3" fmla="*/ 132 h 1338"/>
                <a:gd name="T4" fmla="*/ 18 w 1352"/>
                <a:gd name="T5" fmla="*/ 360 h 1338"/>
                <a:gd name="T6" fmla="*/ 66 w 1352"/>
                <a:gd name="T7" fmla="*/ 640 h 1338"/>
                <a:gd name="T8" fmla="*/ 128 w 1352"/>
                <a:gd name="T9" fmla="*/ 856 h 1338"/>
                <a:gd name="T10" fmla="*/ 214 w 1352"/>
                <a:gd name="T11" fmla="*/ 1066 h 1338"/>
                <a:gd name="T12" fmla="*/ 294 w 1352"/>
                <a:gd name="T13" fmla="*/ 1268 h 1338"/>
                <a:gd name="T14" fmla="*/ 330 w 1352"/>
                <a:gd name="T15" fmla="*/ 1290 h 1338"/>
                <a:gd name="T16" fmla="*/ 408 w 1352"/>
                <a:gd name="T17" fmla="*/ 1312 h 1338"/>
                <a:gd name="T18" fmla="*/ 516 w 1352"/>
                <a:gd name="T19" fmla="*/ 1330 h 1338"/>
                <a:gd name="T20" fmla="*/ 638 w 1352"/>
                <a:gd name="T21" fmla="*/ 1338 h 1338"/>
                <a:gd name="T22" fmla="*/ 734 w 1352"/>
                <a:gd name="T23" fmla="*/ 1338 h 1338"/>
                <a:gd name="T24" fmla="*/ 826 w 1352"/>
                <a:gd name="T25" fmla="*/ 1330 h 1338"/>
                <a:gd name="T26" fmla="*/ 926 w 1352"/>
                <a:gd name="T27" fmla="*/ 1316 h 1338"/>
                <a:gd name="T28" fmla="*/ 1032 w 1352"/>
                <a:gd name="T29" fmla="*/ 1288 h 1338"/>
                <a:gd name="T30" fmla="*/ 1064 w 1352"/>
                <a:gd name="T31" fmla="*/ 1266 h 1338"/>
                <a:gd name="T32" fmla="*/ 1124 w 1352"/>
                <a:gd name="T33" fmla="*/ 1122 h 1338"/>
                <a:gd name="T34" fmla="*/ 1186 w 1352"/>
                <a:gd name="T35" fmla="*/ 952 h 1338"/>
                <a:gd name="T36" fmla="*/ 1242 w 1352"/>
                <a:gd name="T37" fmla="*/ 792 h 1338"/>
                <a:gd name="T38" fmla="*/ 1294 w 1352"/>
                <a:gd name="T39" fmla="*/ 594 h 1338"/>
                <a:gd name="T40" fmla="*/ 1326 w 1352"/>
                <a:gd name="T41" fmla="*/ 406 h 1338"/>
                <a:gd name="T42" fmla="*/ 1348 w 1352"/>
                <a:gd name="T43" fmla="*/ 232 h 1338"/>
                <a:gd name="T44" fmla="*/ 1352 w 1352"/>
                <a:gd name="T45" fmla="*/ 78 h 1338"/>
                <a:gd name="T46" fmla="*/ 1352 w 1352"/>
                <a:gd name="T47" fmla="*/ 0 h 13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2"/>
                <a:gd name="T73" fmla="*/ 0 h 1338"/>
                <a:gd name="T74" fmla="*/ 1352 w 1352"/>
                <a:gd name="T75" fmla="*/ 1338 h 13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2" h="1338">
                  <a:moveTo>
                    <a:pt x="0" y="2"/>
                  </a:moveTo>
                  <a:lnTo>
                    <a:pt x="2" y="132"/>
                  </a:lnTo>
                  <a:lnTo>
                    <a:pt x="18" y="360"/>
                  </a:lnTo>
                  <a:lnTo>
                    <a:pt x="66" y="640"/>
                  </a:lnTo>
                  <a:lnTo>
                    <a:pt x="128" y="856"/>
                  </a:lnTo>
                  <a:lnTo>
                    <a:pt x="214" y="1066"/>
                  </a:lnTo>
                  <a:lnTo>
                    <a:pt x="294" y="1268"/>
                  </a:lnTo>
                  <a:lnTo>
                    <a:pt x="330" y="1290"/>
                  </a:lnTo>
                  <a:lnTo>
                    <a:pt x="408" y="1312"/>
                  </a:lnTo>
                  <a:lnTo>
                    <a:pt x="516" y="1330"/>
                  </a:lnTo>
                  <a:lnTo>
                    <a:pt x="638" y="1338"/>
                  </a:lnTo>
                  <a:lnTo>
                    <a:pt x="734" y="1338"/>
                  </a:lnTo>
                  <a:lnTo>
                    <a:pt x="826" y="1330"/>
                  </a:lnTo>
                  <a:lnTo>
                    <a:pt x="926" y="1316"/>
                  </a:lnTo>
                  <a:lnTo>
                    <a:pt x="1032" y="1288"/>
                  </a:lnTo>
                  <a:lnTo>
                    <a:pt x="1064" y="1266"/>
                  </a:lnTo>
                  <a:lnTo>
                    <a:pt x="1124" y="1122"/>
                  </a:lnTo>
                  <a:lnTo>
                    <a:pt x="1186" y="952"/>
                  </a:lnTo>
                  <a:lnTo>
                    <a:pt x="1242" y="792"/>
                  </a:lnTo>
                  <a:lnTo>
                    <a:pt x="1294" y="594"/>
                  </a:lnTo>
                  <a:lnTo>
                    <a:pt x="1326" y="406"/>
                  </a:lnTo>
                  <a:lnTo>
                    <a:pt x="1348" y="232"/>
                  </a:lnTo>
                  <a:lnTo>
                    <a:pt x="1352" y="78"/>
                  </a:lnTo>
                  <a:lnTo>
                    <a:pt x="1352" y="0"/>
                  </a:lnTo>
                </a:path>
              </a:pathLst>
            </a:custGeom>
            <a:noFill/>
            <a:ln w="15875">
              <a:solidFill>
                <a:schemeClr val="tx1"/>
              </a:solidFill>
              <a:miter lim="800000"/>
              <a:headEnd/>
              <a:tailEnd/>
            </a:ln>
          </p:spPr>
          <p:txBody>
            <a:bodyPr wrap="none"/>
            <a:lstStyle/>
            <a:p>
              <a:endParaRPr lang="en-US"/>
            </a:p>
          </p:txBody>
        </p:sp>
        <p:sp>
          <p:nvSpPr>
            <p:cNvPr id="153636" name="Oval 45"/>
            <p:cNvSpPr>
              <a:spLocks noChangeAspect="1" noChangeArrowheads="1"/>
            </p:cNvSpPr>
            <p:nvPr/>
          </p:nvSpPr>
          <p:spPr bwMode="auto">
            <a:xfrm>
              <a:off x="771" y="2171"/>
              <a:ext cx="643" cy="106"/>
            </a:xfrm>
            <a:prstGeom prst="ellipse">
              <a:avLst/>
            </a:prstGeom>
            <a:gradFill rotWithShape="1">
              <a:gsLst>
                <a:gs pos="0">
                  <a:srgbClr val="F8F8F8">
                    <a:alpha val="4999"/>
                  </a:srgbClr>
                </a:gs>
                <a:gs pos="100000">
                  <a:srgbClr val="EAEAEA"/>
                </a:gs>
              </a:gsLst>
              <a:lin ang="5400000" scaled="1"/>
            </a:gradFill>
            <a:ln w="9525">
              <a:noFill/>
              <a:miter lim="800000"/>
              <a:headEnd/>
              <a:tailEnd/>
            </a:ln>
          </p:spPr>
          <p:txBody>
            <a:bodyPr wrap="none" anchor="ctr"/>
            <a:lstStyle/>
            <a:p>
              <a:endParaRPr lang="en-US"/>
            </a:p>
          </p:txBody>
        </p:sp>
        <p:sp>
          <p:nvSpPr>
            <p:cNvPr id="153637" name="Freeform 46"/>
            <p:cNvSpPr>
              <a:spLocks noChangeAspect="1"/>
            </p:cNvSpPr>
            <p:nvPr/>
          </p:nvSpPr>
          <p:spPr bwMode="auto">
            <a:xfrm>
              <a:off x="763" y="2228"/>
              <a:ext cx="650" cy="51"/>
            </a:xfrm>
            <a:custGeom>
              <a:avLst/>
              <a:gdLst>
                <a:gd name="T0" fmla="*/ 16 w 1303"/>
                <a:gd name="T1" fmla="*/ 4 h 103"/>
                <a:gd name="T2" fmla="*/ 30 w 1303"/>
                <a:gd name="T3" fmla="*/ 30 h 103"/>
                <a:gd name="T4" fmla="*/ 196 w 1303"/>
                <a:gd name="T5" fmla="*/ 72 h 103"/>
                <a:gd name="T6" fmla="*/ 520 w 1303"/>
                <a:gd name="T7" fmla="*/ 100 h 103"/>
                <a:gd name="T8" fmla="*/ 880 w 1303"/>
                <a:gd name="T9" fmla="*/ 90 h 103"/>
                <a:gd name="T10" fmla="*/ 1090 w 1303"/>
                <a:gd name="T11" fmla="*/ 70 h 103"/>
                <a:gd name="T12" fmla="*/ 1268 w 1303"/>
                <a:gd name="T13" fmla="*/ 26 h 103"/>
                <a:gd name="T14" fmla="*/ 1298 w 1303"/>
                <a:gd name="T15" fmla="*/ 0 h 103"/>
                <a:gd name="T16" fmla="*/ 0 60000 65536"/>
                <a:gd name="T17" fmla="*/ 0 60000 65536"/>
                <a:gd name="T18" fmla="*/ 0 60000 65536"/>
                <a:gd name="T19" fmla="*/ 0 60000 65536"/>
                <a:gd name="T20" fmla="*/ 0 60000 65536"/>
                <a:gd name="T21" fmla="*/ 0 60000 65536"/>
                <a:gd name="T22" fmla="*/ 0 60000 65536"/>
                <a:gd name="T23" fmla="*/ 0 60000 65536"/>
                <a:gd name="T24" fmla="*/ 0 w 1303"/>
                <a:gd name="T25" fmla="*/ 0 h 103"/>
                <a:gd name="T26" fmla="*/ 1303 w 1303"/>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3" h="103">
                  <a:moveTo>
                    <a:pt x="16" y="4"/>
                  </a:moveTo>
                  <a:cubicBezTo>
                    <a:pt x="8" y="11"/>
                    <a:pt x="0" y="19"/>
                    <a:pt x="30" y="30"/>
                  </a:cubicBezTo>
                  <a:cubicBezTo>
                    <a:pt x="60" y="41"/>
                    <a:pt x="114" y="60"/>
                    <a:pt x="196" y="72"/>
                  </a:cubicBezTo>
                  <a:cubicBezTo>
                    <a:pt x="278" y="84"/>
                    <a:pt x="406" y="97"/>
                    <a:pt x="520" y="100"/>
                  </a:cubicBezTo>
                  <a:cubicBezTo>
                    <a:pt x="634" y="103"/>
                    <a:pt x="785" y="95"/>
                    <a:pt x="880" y="90"/>
                  </a:cubicBezTo>
                  <a:cubicBezTo>
                    <a:pt x="975" y="85"/>
                    <a:pt x="1025" y="81"/>
                    <a:pt x="1090" y="70"/>
                  </a:cubicBezTo>
                  <a:cubicBezTo>
                    <a:pt x="1155" y="59"/>
                    <a:pt x="1233" y="38"/>
                    <a:pt x="1268" y="26"/>
                  </a:cubicBezTo>
                  <a:cubicBezTo>
                    <a:pt x="1303" y="14"/>
                    <a:pt x="1300" y="7"/>
                    <a:pt x="1298" y="0"/>
                  </a:cubicBezTo>
                </a:path>
              </a:pathLst>
            </a:custGeom>
            <a:noFill/>
            <a:ln w="12700">
              <a:solidFill>
                <a:schemeClr val="tx1"/>
              </a:solidFill>
              <a:miter lim="800000"/>
              <a:headEnd/>
              <a:tailEnd/>
            </a:ln>
          </p:spPr>
          <p:txBody>
            <a:bodyPr wrap="none"/>
            <a:lstStyle/>
            <a:p>
              <a:endParaRPr lang="en-US"/>
            </a:p>
          </p:txBody>
        </p:sp>
      </p:grpSp>
      <p:sp>
        <p:nvSpPr>
          <p:cNvPr id="1559599" name="Freeform 47" descr="MgO"/>
          <p:cNvSpPr>
            <a:spLocks/>
          </p:cNvSpPr>
          <p:nvPr/>
        </p:nvSpPr>
        <p:spPr bwMode="auto">
          <a:xfrm>
            <a:off x="3249613" y="4552950"/>
            <a:ext cx="755650" cy="604838"/>
          </a:xfrm>
          <a:custGeom>
            <a:avLst/>
            <a:gdLst>
              <a:gd name="T0" fmla="*/ 14 w 476"/>
              <a:gd name="T1" fmla="*/ 272 h 381"/>
              <a:gd name="T2" fmla="*/ 48 w 476"/>
              <a:gd name="T3" fmla="*/ 352 h 381"/>
              <a:gd name="T4" fmla="*/ 85 w 476"/>
              <a:gd name="T5" fmla="*/ 364 h 381"/>
              <a:gd name="T6" fmla="*/ 148 w 476"/>
              <a:gd name="T7" fmla="*/ 377 h 381"/>
              <a:gd name="T8" fmla="*/ 222 w 476"/>
              <a:gd name="T9" fmla="*/ 380 h 381"/>
              <a:gd name="T10" fmla="*/ 336 w 476"/>
              <a:gd name="T11" fmla="*/ 373 h 381"/>
              <a:gd name="T12" fmla="*/ 415 w 476"/>
              <a:gd name="T13" fmla="*/ 349 h 381"/>
              <a:gd name="T14" fmla="*/ 475 w 476"/>
              <a:gd name="T15" fmla="*/ 211 h 381"/>
              <a:gd name="T16" fmla="*/ 409 w 476"/>
              <a:gd name="T17" fmla="*/ 143 h 381"/>
              <a:gd name="T18" fmla="*/ 350 w 476"/>
              <a:gd name="T19" fmla="*/ 42 h 381"/>
              <a:gd name="T20" fmla="*/ 285 w 476"/>
              <a:gd name="T21" fmla="*/ 6 h 381"/>
              <a:gd name="T22" fmla="*/ 234 w 476"/>
              <a:gd name="T23" fmla="*/ 8 h 381"/>
              <a:gd name="T24" fmla="*/ 218 w 476"/>
              <a:gd name="T25" fmla="*/ 21 h 381"/>
              <a:gd name="T26" fmla="*/ 209 w 476"/>
              <a:gd name="T27" fmla="*/ 22 h 381"/>
              <a:gd name="T28" fmla="*/ 188 w 476"/>
              <a:gd name="T29" fmla="*/ 35 h 381"/>
              <a:gd name="T30" fmla="*/ 166 w 476"/>
              <a:gd name="T31" fmla="*/ 59 h 381"/>
              <a:gd name="T32" fmla="*/ 146 w 476"/>
              <a:gd name="T33" fmla="*/ 79 h 381"/>
              <a:gd name="T34" fmla="*/ 127 w 476"/>
              <a:gd name="T35" fmla="*/ 96 h 381"/>
              <a:gd name="T36" fmla="*/ 116 w 476"/>
              <a:gd name="T37" fmla="*/ 109 h 381"/>
              <a:gd name="T38" fmla="*/ 94 w 476"/>
              <a:gd name="T39" fmla="*/ 126 h 381"/>
              <a:gd name="T40" fmla="*/ 64 w 476"/>
              <a:gd name="T41" fmla="*/ 138 h 381"/>
              <a:gd name="T42" fmla="*/ 44 w 476"/>
              <a:gd name="T43" fmla="*/ 167 h 381"/>
              <a:gd name="T44" fmla="*/ 22 w 476"/>
              <a:gd name="T45" fmla="*/ 188 h 381"/>
              <a:gd name="T46" fmla="*/ 8 w 476"/>
              <a:gd name="T47" fmla="*/ 212 h 381"/>
              <a:gd name="T48" fmla="*/ 1 w 476"/>
              <a:gd name="T49" fmla="*/ 230 h 381"/>
              <a:gd name="T50" fmla="*/ 14 w 476"/>
              <a:gd name="T51" fmla="*/ 272 h 3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6"/>
              <a:gd name="T79" fmla="*/ 0 h 381"/>
              <a:gd name="T80" fmla="*/ 476 w 476"/>
              <a:gd name="T81" fmla="*/ 381 h 3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6" h="381">
                <a:moveTo>
                  <a:pt x="14" y="272"/>
                </a:moveTo>
                <a:cubicBezTo>
                  <a:pt x="23" y="290"/>
                  <a:pt x="36" y="337"/>
                  <a:pt x="48" y="352"/>
                </a:cubicBezTo>
                <a:cubicBezTo>
                  <a:pt x="60" y="367"/>
                  <a:pt x="68" y="360"/>
                  <a:pt x="85" y="364"/>
                </a:cubicBezTo>
                <a:cubicBezTo>
                  <a:pt x="102" y="368"/>
                  <a:pt x="125" y="374"/>
                  <a:pt x="148" y="377"/>
                </a:cubicBezTo>
                <a:cubicBezTo>
                  <a:pt x="171" y="380"/>
                  <a:pt x="191" y="381"/>
                  <a:pt x="222" y="380"/>
                </a:cubicBezTo>
                <a:cubicBezTo>
                  <a:pt x="253" y="379"/>
                  <a:pt x="304" y="378"/>
                  <a:pt x="336" y="373"/>
                </a:cubicBezTo>
                <a:cubicBezTo>
                  <a:pt x="368" y="368"/>
                  <a:pt x="392" y="376"/>
                  <a:pt x="415" y="349"/>
                </a:cubicBezTo>
                <a:cubicBezTo>
                  <a:pt x="438" y="322"/>
                  <a:pt x="476" y="245"/>
                  <a:pt x="475" y="211"/>
                </a:cubicBezTo>
                <a:cubicBezTo>
                  <a:pt x="474" y="177"/>
                  <a:pt x="430" y="171"/>
                  <a:pt x="409" y="143"/>
                </a:cubicBezTo>
                <a:cubicBezTo>
                  <a:pt x="388" y="115"/>
                  <a:pt x="371" y="65"/>
                  <a:pt x="350" y="42"/>
                </a:cubicBezTo>
                <a:cubicBezTo>
                  <a:pt x="329" y="19"/>
                  <a:pt x="304" y="11"/>
                  <a:pt x="285" y="6"/>
                </a:cubicBezTo>
                <a:cubicBezTo>
                  <a:pt x="265" y="0"/>
                  <a:pt x="245" y="5"/>
                  <a:pt x="234" y="8"/>
                </a:cubicBezTo>
                <a:cubicBezTo>
                  <a:pt x="223" y="10"/>
                  <a:pt x="222" y="19"/>
                  <a:pt x="218" y="21"/>
                </a:cubicBezTo>
                <a:cubicBezTo>
                  <a:pt x="214" y="23"/>
                  <a:pt x="214" y="20"/>
                  <a:pt x="209" y="22"/>
                </a:cubicBezTo>
                <a:cubicBezTo>
                  <a:pt x="204" y="24"/>
                  <a:pt x="195" y="28"/>
                  <a:pt x="188" y="35"/>
                </a:cubicBezTo>
                <a:cubicBezTo>
                  <a:pt x="180" y="41"/>
                  <a:pt x="173" y="52"/>
                  <a:pt x="166" y="59"/>
                </a:cubicBezTo>
                <a:cubicBezTo>
                  <a:pt x="159" y="67"/>
                  <a:pt x="152" y="73"/>
                  <a:pt x="146" y="79"/>
                </a:cubicBezTo>
                <a:cubicBezTo>
                  <a:pt x="139" y="85"/>
                  <a:pt x="132" y="91"/>
                  <a:pt x="127" y="96"/>
                </a:cubicBezTo>
                <a:cubicBezTo>
                  <a:pt x="122" y="101"/>
                  <a:pt x="121" y="104"/>
                  <a:pt x="116" y="109"/>
                </a:cubicBezTo>
                <a:cubicBezTo>
                  <a:pt x="110" y="114"/>
                  <a:pt x="103" y="121"/>
                  <a:pt x="94" y="126"/>
                </a:cubicBezTo>
                <a:cubicBezTo>
                  <a:pt x="86" y="131"/>
                  <a:pt x="73" y="131"/>
                  <a:pt x="64" y="138"/>
                </a:cubicBezTo>
                <a:cubicBezTo>
                  <a:pt x="56" y="145"/>
                  <a:pt x="51" y="158"/>
                  <a:pt x="44" y="167"/>
                </a:cubicBezTo>
                <a:cubicBezTo>
                  <a:pt x="37" y="175"/>
                  <a:pt x="28" y="181"/>
                  <a:pt x="22" y="188"/>
                </a:cubicBezTo>
                <a:cubicBezTo>
                  <a:pt x="16" y="196"/>
                  <a:pt x="11" y="205"/>
                  <a:pt x="8" y="212"/>
                </a:cubicBezTo>
                <a:cubicBezTo>
                  <a:pt x="5" y="219"/>
                  <a:pt x="0" y="220"/>
                  <a:pt x="1" y="230"/>
                </a:cubicBezTo>
                <a:cubicBezTo>
                  <a:pt x="2" y="240"/>
                  <a:pt x="11" y="263"/>
                  <a:pt x="14" y="272"/>
                </a:cubicBezTo>
                <a:close/>
              </a:path>
            </a:pathLst>
          </a:custGeom>
          <a:blipFill dpi="0" rotWithShape="1">
            <a:blip r:embed="rId5" cstate="print"/>
            <a:srcRect/>
            <a:stretch>
              <a:fillRect/>
            </a:stretch>
          </a:blipFill>
          <a:ln w="9525">
            <a:noFill/>
            <a:miter lim="800000"/>
            <a:headEnd/>
            <a:tailEnd/>
          </a:ln>
        </p:spPr>
        <p:txBody>
          <a:bodyPr wrap="none"/>
          <a:lstStyle/>
          <a:p>
            <a:endParaRPr lang="en-US"/>
          </a:p>
        </p:txBody>
      </p:sp>
      <p:sp>
        <p:nvSpPr>
          <p:cNvPr id="153614" name="Text Box 48"/>
          <p:cNvSpPr txBox="1">
            <a:spLocks noChangeArrowheads="1"/>
          </p:cNvSpPr>
          <p:nvPr/>
        </p:nvSpPr>
        <p:spPr bwMode="auto">
          <a:xfrm>
            <a:off x="2887663" y="5481638"/>
            <a:ext cx="1492250" cy="366712"/>
          </a:xfrm>
          <a:prstGeom prst="rect">
            <a:avLst/>
          </a:prstGeom>
          <a:noFill/>
          <a:ln w="9525">
            <a:noFill/>
            <a:miter lim="800000"/>
            <a:headEnd/>
            <a:tailEnd/>
          </a:ln>
        </p:spPr>
        <p:txBody>
          <a:bodyPr wrap="none">
            <a:spAutoFit/>
          </a:bodyPr>
          <a:lstStyle/>
          <a:p>
            <a:r>
              <a:rPr lang="en-US" sz="1800"/>
              <a:t>After burning</a:t>
            </a:r>
          </a:p>
        </p:txBody>
      </p:sp>
      <p:sp>
        <p:nvSpPr>
          <p:cNvPr id="1559601" name="Text Box 49"/>
          <p:cNvSpPr txBox="1">
            <a:spLocks noChangeArrowheads="1"/>
          </p:cNvSpPr>
          <p:nvPr/>
        </p:nvSpPr>
        <p:spPr bwMode="auto">
          <a:xfrm>
            <a:off x="4222750" y="4252913"/>
            <a:ext cx="849313" cy="581025"/>
          </a:xfrm>
          <a:prstGeom prst="rect">
            <a:avLst/>
          </a:prstGeom>
          <a:noFill/>
          <a:ln w="9525">
            <a:noFill/>
            <a:miter lim="800000"/>
            <a:headEnd/>
            <a:tailEnd/>
          </a:ln>
        </p:spPr>
        <p:txBody>
          <a:bodyPr wrap="none">
            <a:spAutoFit/>
          </a:bodyPr>
          <a:lstStyle/>
          <a:p>
            <a:r>
              <a:rPr lang="en-US" sz="1600"/>
              <a:t>white</a:t>
            </a:r>
          </a:p>
          <a:p>
            <a:r>
              <a:rPr lang="en-US" sz="1600"/>
              <a:t>powder</a:t>
            </a:r>
          </a:p>
        </p:txBody>
      </p:sp>
      <p:sp>
        <p:nvSpPr>
          <p:cNvPr id="1559602" name="Line 50"/>
          <p:cNvSpPr>
            <a:spLocks noChangeShapeType="1"/>
          </p:cNvSpPr>
          <p:nvPr/>
        </p:nvSpPr>
        <p:spPr bwMode="auto">
          <a:xfrm flipH="1">
            <a:off x="3757613" y="4541838"/>
            <a:ext cx="525462" cy="388937"/>
          </a:xfrm>
          <a:prstGeom prst="line">
            <a:avLst/>
          </a:prstGeom>
          <a:noFill/>
          <a:ln w="9525">
            <a:solidFill>
              <a:srgbClr val="333333"/>
            </a:solidFill>
            <a:miter lim="800000"/>
            <a:headEnd/>
            <a:tailEnd/>
          </a:ln>
        </p:spPr>
        <p:txBody>
          <a:bodyPr wrap="none"/>
          <a:lstStyle/>
          <a:p>
            <a:endParaRPr lang="en-US"/>
          </a:p>
        </p:txBody>
      </p:sp>
      <p:pic>
        <p:nvPicPr>
          <p:cNvPr id="1559605" name="Picture 53" descr="matchflm"/>
          <p:cNvPicPr>
            <a:picLocks noChangeAspect="1" noChangeArrowheads="1" noCrop="1"/>
          </p:cNvPicPr>
          <p:nvPr/>
        </p:nvPicPr>
        <p:blipFill>
          <a:blip r:embed="rId6" cstate="print"/>
          <a:srcRect/>
          <a:stretch>
            <a:fillRect/>
          </a:stretch>
        </p:blipFill>
        <p:spPr bwMode="auto">
          <a:xfrm>
            <a:off x="1277938" y="4919663"/>
            <a:ext cx="433387" cy="534987"/>
          </a:xfrm>
          <a:prstGeom prst="rect">
            <a:avLst/>
          </a:prstGeom>
          <a:noFill/>
          <a:ln w="9525">
            <a:noFill/>
            <a:miter lim="800000"/>
            <a:headEnd/>
            <a:tailEnd/>
          </a:ln>
        </p:spPr>
      </p:pic>
      <p:sp>
        <p:nvSpPr>
          <p:cNvPr id="1559637" name="Text Box 85"/>
          <p:cNvSpPr txBox="1">
            <a:spLocks noChangeArrowheads="1"/>
          </p:cNvSpPr>
          <p:nvPr/>
        </p:nvSpPr>
        <p:spPr bwMode="auto">
          <a:xfrm>
            <a:off x="5267325" y="4716463"/>
            <a:ext cx="1233488" cy="825500"/>
          </a:xfrm>
          <a:prstGeom prst="rect">
            <a:avLst/>
          </a:prstGeom>
          <a:noFill/>
          <a:ln w="9525">
            <a:noFill/>
            <a:miter lim="800000"/>
            <a:headEnd/>
            <a:tailEnd/>
          </a:ln>
        </p:spPr>
        <p:txBody>
          <a:bodyPr wrap="none">
            <a:spAutoFit/>
          </a:bodyPr>
          <a:lstStyle/>
          <a:p>
            <a:r>
              <a:rPr lang="en-US" sz="1600"/>
              <a:t>strip of</a:t>
            </a:r>
          </a:p>
          <a:p>
            <a:r>
              <a:rPr lang="en-US" sz="1600"/>
              <a:t>magnesium</a:t>
            </a:r>
          </a:p>
          <a:p>
            <a:r>
              <a:rPr lang="en-US" sz="1600"/>
              <a:t>metal</a:t>
            </a:r>
          </a:p>
        </p:txBody>
      </p:sp>
      <p:sp>
        <p:nvSpPr>
          <p:cNvPr id="1559638" name="Text Box 86"/>
          <p:cNvSpPr txBox="1">
            <a:spLocks noChangeArrowheads="1"/>
          </p:cNvSpPr>
          <p:nvPr/>
        </p:nvSpPr>
        <p:spPr bwMode="auto">
          <a:xfrm>
            <a:off x="8170863" y="4243388"/>
            <a:ext cx="849312" cy="581025"/>
          </a:xfrm>
          <a:prstGeom prst="rect">
            <a:avLst/>
          </a:prstGeom>
          <a:noFill/>
          <a:ln w="9525">
            <a:noFill/>
            <a:miter lim="800000"/>
            <a:headEnd/>
            <a:tailEnd/>
          </a:ln>
        </p:spPr>
        <p:txBody>
          <a:bodyPr wrap="none">
            <a:spAutoFit/>
          </a:bodyPr>
          <a:lstStyle/>
          <a:p>
            <a:r>
              <a:rPr lang="en-US" sz="1600"/>
              <a:t>white</a:t>
            </a:r>
          </a:p>
          <a:p>
            <a:r>
              <a:rPr lang="en-US" sz="1600"/>
              <a:t>powder</a:t>
            </a:r>
          </a:p>
        </p:txBody>
      </p:sp>
      <p:sp>
        <p:nvSpPr>
          <p:cNvPr id="1559639" name="Line 87"/>
          <p:cNvSpPr>
            <a:spLocks noChangeShapeType="1"/>
          </p:cNvSpPr>
          <p:nvPr/>
        </p:nvSpPr>
        <p:spPr bwMode="auto">
          <a:xfrm flipV="1">
            <a:off x="6142038" y="4800600"/>
            <a:ext cx="249237" cy="139700"/>
          </a:xfrm>
          <a:prstGeom prst="line">
            <a:avLst/>
          </a:prstGeom>
          <a:noFill/>
          <a:ln w="9525">
            <a:solidFill>
              <a:schemeClr val="tx1"/>
            </a:solidFill>
            <a:miter lim="800000"/>
            <a:headEnd/>
            <a:tailEnd/>
          </a:ln>
        </p:spPr>
        <p:txBody>
          <a:bodyPr wrap="none"/>
          <a:lstStyle/>
          <a:p>
            <a:endParaRPr lang="en-US"/>
          </a:p>
        </p:txBody>
      </p:sp>
      <p:sp>
        <p:nvSpPr>
          <p:cNvPr id="1559640" name="Line 88"/>
          <p:cNvSpPr>
            <a:spLocks noChangeShapeType="1"/>
          </p:cNvSpPr>
          <p:nvPr/>
        </p:nvSpPr>
        <p:spPr bwMode="auto">
          <a:xfrm flipH="1">
            <a:off x="7702550" y="4691063"/>
            <a:ext cx="487363" cy="238125"/>
          </a:xfrm>
          <a:prstGeom prst="line">
            <a:avLst/>
          </a:prstGeom>
          <a:noFill/>
          <a:ln w="9525">
            <a:solidFill>
              <a:schemeClr val="tx1"/>
            </a:solidFill>
            <a:miter lim="800000"/>
            <a:headEnd/>
            <a:tailEnd/>
          </a:ln>
        </p:spPr>
        <p:txBody>
          <a:bodyPr wrap="none"/>
          <a:lstStyle/>
          <a:p>
            <a:endParaRPr lang="en-US"/>
          </a:p>
        </p:txBody>
      </p:sp>
      <p:sp>
        <p:nvSpPr>
          <p:cNvPr id="1559694" name="Text Box 142"/>
          <p:cNvSpPr txBox="1">
            <a:spLocks noChangeArrowheads="1"/>
          </p:cNvSpPr>
          <p:nvPr/>
        </p:nvSpPr>
        <p:spPr bwMode="auto">
          <a:xfrm>
            <a:off x="6248400" y="5864225"/>
            <a:ext cx="1784350" cy="366713"/>
          </a:xfrm>
          <a:prstGeom prst="rect">
            <a:avLst/>
          </a:prstGeom>
          <a:noFill/>
          <a:ln w="9525">
            <a:noFill/>
            <a:miter lim="800000"/>
            <a:headEnd/>
            <a:tailEnd/>
          </a:ln>
        </p:spPr>
        <p:txBody>
          <a:bodyPr wrap="none">
            <a:spAutoFit/>
          </a:bodyPr>
          <a:lstStyle/>
          <a:p>
            <a:r>
              <a:rPr lang="en-US" sz="1800"/>
              <a:t>mass increased</a:t>
            </a:r>
          </a:p>
        </p:txBody>
      </p:sp>
      <p:sp>
        <p:nvSpPr>
          <p:cNvPr id="1559695" name="Text Box 143"/>
          <p:cNvSpPr txBox="1">
            <a:spLocks noChangeArrowheads="1"/>
          </p:cNvSpPr>
          <p:nvPr/>
        </p:nvSpPr>
        <p:spPr bwMode="auto">
          <a:xfrm>
            <a:off x="5715000" y="6172200"/>
            <a:ext cx="3117850" cy="366713"/>
          </a:xfrm>
          <a:prstGeom prst="rect">
            <a:avLst/>
          </a:prstGeom>
          <a:noFill/>
          <a:ln w="9525">
            <a:noFill/>
            <a:miter lim="800000"/>
            <a:headEnd/>
            <a:tailEnd/>
          </a:ln>
        </p:spPr>
        <p:txBody>
          <a:bodyPr wrap="none">
            <a:spAutoFit/>
          </a:bodyPr>
          <a:lstStyle/>
          <a:p>
            <a:r>
              <a:rPr lang="en-US" sz="1800"/>
              <a:t>Mg didn’t LOSE phlogiston…</a:t>
            </a:r>
          </a:p>
        </p:txBody>
      </p:sp>
      <p:sp>
        <p:nvSpPr>
          <p:cNvPr id="1559696" name="Text Box 144"/>
          <p:cNvSpPr txBox="1">
            <a:spLocks noChangeArrowheads="1"/>
          </p:cNvSpPr>
          <p:nvPr/>
        </p:nvSpPr>
        <p:spPr bwMode="auto">
          <a:xfrm>
            <a:off x="6129338" y="6461125"/>
            <a:ext cx="2114550" cy="366713"/>
          </a:xfrm>
          <a:prstGeom prst="rect">
            <a:avLst/>
          </a:prstGeom>
          <a:noFill/>
          <a:ln w="9525">
            <a:noFill/>
            <a:miter lim="800000"/>
            <a:headEnd/>
            <a:tailEnd/>
          </a:ln>
        </p:spPr>
        <p:txBody>
          <a:bodyPr wrap="none">
            <a:spAutoFit/>
          </a:bodyPr>
          <a:lstStyle/>
          <a:p>
            <a:r>
              <a:rPr lang="en-US" sz="1800"/>
              <a:t>but gained oxygen!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59605"/>
                                        </p:tgtEl>
                                        <p:attrNameLst>
                                          <p:attrName>style.visibility</p:attrName>
                                        </p:attrNameLst>
                                      </p:cBhvr>
                                      <p:to>
                                        <p:strVal val="visible"/>
                                      </p:to>
                                    </p:set>
                                    <p:anim calcmode="lin" valueType="num">
                                      <p:cBhvr>
                                        <p:cTn id="7" dur="500" fill="hold"/>
                                        <p:tgtEl>
                                          <p:spTgt spid="1559605"/>
                                        </p:tgtEl>
                                        <p:attrNameLst>
                                          <p:attrName>ppt_w</p:attrName>
                                        </p:attrNameLst>
                                      </p:cBhvr>
                                      <p:tavLst>
                                        <p:tav tm="0">
                                          <p:val>
                                            <p:fltVal val="0"/>
                                          </p:val>
                                        </p:tav>
                                        <p:tav tm="100000">
                                          <p:val>
                                            <p:strVal val="#ppt_w"/>
                                          </p:val>
                                        </p:tav>
                                      </p:tavLst>
                                    </p:anim>
                                    <p:anim calcmode="lin" valueType="num">
                                      <p:cBhvr>
                                        <p:cTn id="8" dur="500" fill="hold"/>
                                        <p:tgtEl>
                                          <p:spTgt spid="155960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7"/>
                                        </p:tgtEl>
                                        <p:attrNameLst>
                                          <p:attrName>style.opacity</p:attrName>
                                        </p:attrNameLst>
                                      </p:cBhvr>
                                      <p:to>
                                        <p:strVal val="0.25"/>
                                      </p:to>
                                    </p:set>
                                    <p:animEffect filter="image" prLst="opacity: 0.25">
                                      <p:cBhvr rctx="IE">
                                        <p:cTn id="13" dur="indefinite"/>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59599"/>
                                        </p:tgtEl>
                                        <p:attrNameLst>
                                          <p:attrName>style.visibility</p:attrName>
                                        </p:attrNameLst>
                                      </p:cBhvr>
                                      <p:to>
                                        <p:strVal val="visible"/>
                                      </p:to>
                                    </p:set>
                                    <p:animEffect transition="in" filter="dissolve">
                                      <p:cBhvr>
                                        <p:cTn id="16" dur="2000"/>
                                        <p:tgtEl>
                                          <p:spTgt spid="1559599"/>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559602"/>
                                        </p:tgtEl>
                                        <p:attrNameLst>
                                          <p:attrName>style.visibility</p:attrName>
                                        </p:attrNameLst>
                                      </p:cBhvr>
                                      <p:to>
                                        <p:strVal val="visible"/>
                                      </p:to>
                                    </p:set>
                                    <p:animEffect transition="in" filter="wipe(down)">
                                      <p:cBhvr>
                                        <p:cTn id="20" dur="500"/>
                                        <p:tgtEl>
                                          <p:spTgt spid="1559602"/>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559601"/>
                                        </p:tgtEl>
                                        <p:attrNameLst>
                                          <p:attrName>style.visibility</p:attrName>
                                        </p:attrNameLst>
                                      </p:cBhvr>
                                      <p:to>
                                        <p:strVal val="visible"/>
                                      </p:to>
                                    </p:set>
                                    <p:anim calcmode="lin" valueType="num">
                                      <p:cBhvr>
                                        <p:cTn id="23" dur="500" fill="hold"/>
                                        <p:tgtEl>
                                          <p:spTgt spid="1559601"/>
                                        </p:tgtEl>
                                        <p:attrNameLst>
                                          <p:attrName>ppt_w</p:attrName>
                                        </p:attrNameLst>
                                      </p:cBhvr>
                                      <p:tavLst>
                                        <p:tav tm="0">
                                          <p:val>
                                            <p:fltVal val="0"/>
                                          </p:val>
                                        </p:tav>
                                        <p:tav tm="100000">
                                          <p:val>
                                            <p:strVal val="#ppt_w"/>
                                          </p:val>
                                        </p:tav>
                                      </p:tavLst>
                                    </p:anim>
                                    <p:anim calcmode="lin" valueType="num">
                                      <p:cBhvr>
                                        <p:cTn id="24" dur="500" fill="hold"/>
                                        <p:tgtEl>
                                          <p:spTgt spid="1559601"/>
                                        </p:tgtEl>
                                        <p:attrNameLst>
                                          <p:attrName>ppt_h</p:attrName>
                                        </p:attrNameLst>
                                      </p:cBhvr>
                                      <p:tavLst>
                                        <p:tav tm="0">
                                          <p:val>
                                            <p:fltVal val="0"/>
                                          </p:val>
                                        </p:tav>
                                        <p:tav tm="100000">
                                          <p:val>
                                            <p:strVal val="#ppt_h"/>
                                          </p:val>
                                        </p:tav>
                                      </p:tavLst>
                                    </p:anim>
                                    <p:animEffect transition="in" filter="fade">
                                      <p:cBhvr>
                                        <p:cTn id="25" dur="500"/>
                                        <p:tgtEl>
                                          <p:spTgt spid="155960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59605"/>
                                        </p:tgtEl>
                                      </p:cBhvr>
                                    </p:animEffect>
                                    <p:set>
                                      <p:cBhvr>
                                        <p:cTn id="30" dur="1" fill="hold">
                                          <p:stCondLst>
                                            <p:cond delay="499"/>
                                          </p:stCondLst>
                                        </p:cTn>
                                        <p:tgtEl>
                                          <p:spTgt spid="155960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5"/>
                                        </p:tgtEl>
                                      </p:cBhvr>
                                    </p:animEffect>
                                    <p:set>
                                      <p:cBhvr>
                                        <p:cTn id="40" dur="1" fill="hold">
                                          <p:stCondLst>
                                            <p:cond delay="1999"/>
                                          </p:stCondLst>
                                        </p:cTn>
                                        <p:tgtEl>
                                          <p:spTgt spid="5"/>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59637"/>
                                        </p:tgtEl>
                                        <p:attrNameLst>
                                          <p:attrName>style.visibility</p:attrName>
                                        </p:attrNameLst>
                                      </p:cBhvr>
                                      <p:to>
                                        <p:strVal val="visible"/>
                                      </p:to>
                                    </p:set>
                                    <p:animEffect transition="in" filter="fade">
                                      <p:cBhvr>
                                        <p:cTn id="46" dur="500"/>
                                        <p:tgtEl>
                                          <p:spTgt spid="15596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59638"/>
                                        </p:tgtEl>
                                        <p:attrNameLst>
                                          <p:attrName>style.visibility</p:attrName>
                                        </p:attrNameLst>
                                      </p:cBhvr>
                                      <p:to>
                                        <p:strVal val="visible"/>
                                      </p:to>
                                    </p:set>
                                    <p:animEffect transition="in" filter="fade">
                                      <p:cBhvr>
                                        <p:cTn id="49" dur="500"/>
                                        <p:tgtEl>
                                          <p:spTgt spid="15596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59639"/>
                                        </p:tgtEl>
                                        <p:attrNameLst>
                                          <p:attrName>style.visibility</p:attrName>
                                        </p:attrNameLst>
                                      </p:cBhvr>
                                      <p:to>
                                        <p:strVal val="visible"/>
                                      </p:to>
                                    </p:set>
                                    <p:animEffect transition="in" filter="fade">
                                      <p:cBhvr>
                                        <p:cTn id="52" dur="500"/>
                                        <p:tgtEl>
                                          <p:spTgt spid="15596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59640"/>
                                        </p:tgtEl>
                                        <p:attrNameLst>
                                          <p:attrName>style.visibility</p:attrName>
                                        </p:attrNameLst>
                                      </p:cBhvr>
                                      <p:to>
                                        <p:strVal val="visible"/>
                                      </p:to>
                                    </p:set>
                                    <p:animEffect transition="in" filter="fade">
                                      <p:cBhvr>
                                        <p:cTn id="55" dur="500"/>
                                        <p:tgtEl>
                                          <p:spTgt spid="155964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559694"/>
                                        </p:tgtEl>
                                        <p:attrNameLst>
                                          <p:attrName>style.visibility</p:attrName>
                                        </p:attrNameLst>
                                      </p:cBhvr>
                                      <p:to>
                                        <p:strVal val="visible"/>
                                      </p:to>
                                    </p:set>
                                    <p:animEffect transition="in" filter="fade">
                                      <p:cBhvr>
                                        <p:cTn id="60" dur="1000"/>
                                        <p:tgtEl>
                                          <p:spTgt spid="1559694"/>
                                        </p:tgtEl>
                                      </p:cBhvr>
                                    </p:animEffect>
                                    <p:anim calcmode="lin" valueType="num">
                                      <p:cBhvr>
                                        <p:cTn id="61" dur="1000" fill="hold"/>
                                        <p:tgtEl>
                                          <p:spTgt spid="1559694"/>
                                        </p:tgtEl>
                                        <p:attrNameLst>
                                          <p:attrName>ppt_x</p:attrName>
                                        </p:attrNameLst>
                                      </p:cBhvr>
                                      <p:tavLst>
                                        <p:tav tm="0">
                                          <p:val>
                                            <p:strVal val="#ppt_x"/>
                                          </p:val>
                                        </p:tav>
                                        <p:tav tm="100000">
                                          <p:val>
                                            <p:strVal val="#ppt_x"/>
                                          </p:val>
                                        </p:tav>
                                      </p:tavLst>
                                    </p:anim>
                                    <p:anim calcmode="lin" valueType="num">
                                      <p:cBhvr>
                                        <p:cTn id="62" dur="1000" fill="hold"/>
                                        <p:tgtEl>
                                          <p:spTgt spid="155969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559695"/>
                                        </p:tgtEl>
                                        <p:attrNameLst>
                                          <p:attrName>style.visibility</p:attrName>
                                        </p:attrNameLst>
                                      </p:cBhvr>
                                      <p:to>
                                        <p:strVal val="visible"/>
                                      </p:to>
                                    </p:set>
                                    <p:anim calcmode="lin" valueType="num">
                                      <p:cBhvr>
                                        <p:cTn id="67" dur="500" fill="hold"/>
                                        <p:tgtEl>
                                          <p:spTgt spid="1559695"/>
                                        </p:tgtEl>
                                        <p:attrNameLst>
                                          <p:attrName>ppt_w</p:attrName>
                                        </p:attrNameLst>
                                      </p:cBhvr>
                                      <p:tavLst>
                                        <p:tav tm="0">
                                          <p:val>
                                            <p:fltVal val="0"/>
                                          </p:val>
                                        </p:tav>
                                        <p:tav tm="100000">
                                          <p:val>
                                            <p:strVal val="#ppt_w"/>
                                          </p:val>
                                        </p:tav>
                                      </p:tavLst>
                                    </p:anim>
                                    <p:anim calcmode="lin" valueType="num">
                                      <p:cBhvr>
                                        <p:cTn id="68" dur="500" fill="hold"/>
                                        <p:tgtEl>
                                          <p:spTgt spid="1559695"/>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559696"/>
                                        </p:tgtEl>
                                        <p:attrNameLst>
                                          <p:attrName>style.visibility</p:attrName>
                                        </p:attrNameLst>
                                      </p:cBhvr>
                                      <p:to>
                                        <p:strVal val="visible"/>
                                      </p:to>
                                    </p:set>
                                    <p:animEffect transition="in" filter="dissolve">
                                      <p:cBhvr>
                                        <p:cTn id="73" dur="500"/>
                                        <p:tgtEl>
                                          <p:spTgt spid="1559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99" grpId="0" animBg="1"/>
      <p:bldP spid="1559601" grpId="0"/>
      <p:bldP spid="1559602" grpId="0" animBg="1"/>
      <p:bldP spid="1559637" grpId="0"/>
      <p:bldP spid="1559638" grpId="0"/>
      <p:bldP spid="1559639" grpId="0" animBg="1"/>
      <p:bldP spid="1559640" grpId="0" animBg="1"/>
      <p:bldP spid="1559694" grpId="0"/>
      <p:bldP spid="1559695" grpId="0"/>
      <p:bldP spid="155969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914400"/>
            <a:ext cx="7772400" cy="1143000"/>
          </a:xfrm>
        </p:spPr>
        <p:txBody>
          <a:bodyPr/>
          <a:lstStyle/>
          <a:p>
            <a:pPr eaLnBrk="1" hangingPunct="1"/>
            <a:r>
              <a:rPr lang="en-US" smtClean="0">
                <a:latin typeface="Arial" charset="0"/>
              </a:rPr>
              <a:t>Burning Magnesium Metal in a Closed Container</a:t>
            </a:r>
          </a:p>
        </p:txBody>
      </p:sp>
      <p:sp>
        <p:nvSpPr>
          <p:cNvPr id="154627" name="Rectangle 4"/>
          <p:cNvSpPr>
            <a:spLocks noChangeArrowheads="1"/>
          </p:cNvSpPr>
          <p:nvPr/>
        </p:nvSpPr>
        <p:spPr bwMode="auto">
          <a:xfrm>
            <a:off x="76200" y="6567488"/>
            <a:ext cx="3916363" cy="214312"/>
          </a:xfrm>
          <a:prstGeom prst="rect">
            <a:avLst/>
          </a:prstGeom>
          <a:noFill/>
          <a:ln w="9525">
            <a:noFill/>
            <a:miter lim="800000"/>
            <a:headEnd/>
            <a:tailEnd/>
          </a:ln>
        </p:spPr>
        <p:txBody>
          <a:bodyPr wrap="none">
            <a:spAutoFit/>
          </a:bodyPr>
          <a:lstStyle/>
          <a:p>
            <a:r>
              <a:rPr lang="en-US" sz="800"/>
              <a:t>Dorin, Demmin, Gabel, </a:t>
            </a:r>
            <a:r>
              <a:rPr lang="en-US" sz="800" u="sng"/>
              <a:t>Chemistry The Study of Matter </a:t>
            </a:r>
            <a:r>
              <a:rPr lang="en-US" sz="800"/>
              <a:t> , 3</a:t>
            </a:r>
            <a:r>
              <a:rPr lang="en-US" sz="800" baseline="30000"/>
              <a:t>rd</a:t>
            </a:r>
            <a:r>
              <a:rPr lang="en-US" sz="800"/>
              <a:t> Edition, 1990, page 77</a:t>
            </a:r>
          </a:p>
        </p:txBody>
      </p:sp>
      <p:sp>
        <p:nvSpPr>
          <p:cNvPr id="154628"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154629" name="Group 6"/>
          <p:cNvGrpSpPr>
            <a:grpSpLocks/>
          </p:cNvGrpSpPr>
          <p:nvPr/>
        </p:nvGrpSpPr>
        <p:grpSpPr bwMode="auto">
          <a:xfrm>
            <a:off x="6113463" y="3451225"/>
            <a:ext cx="2001837" cy="2133600"/>
            <a:chOff x="2946" y="1531"/>
            <a:chExt cx="1261" cy="1344"/>
          </a:xfrm>
        </p:grpSpPr>
        <p:sp>
          <p:nvSpPr>
            <p:cNvPr id="1565703" name="Freeform 7"/>
            <p:cNvSpPr>
              <a:spLocks noChangeAspect="1"/>
            </p:cNvSpPr>
            <p:nvPr/>
          </p:nvSpPr>
          <p:spPr bwMode="auto">
            <a:xfrm>
              <a:off x="3521" y="1552"/>
              <a:ext cx="134" cy="147"/>
            </a:xfrm>
            <a:custGeom>
              <a:avLst/>
              <a:gdLst/>
              <a:ahLst/>
              <a:cxnLst>
                <a:cxn ang="0">
                  <a:pos x="128" y="444"/>
                </a:cxn>
                <a:cxn ang="0">
                  <a:pos x="0" y="4"/>
                </a:cxn>
                <a:cxn ang="0">
                  <a:pos x="404" y="0"/>
                </a:cxn>
                <a:cxn ang="0">
                  <a:pos x="336" y="444"/>
                </a:cxn>
                <a:cxn ang="0">
                  <a:pos x="128" y="444"/>
                </a:cxn>
              </a:cxnLst>
              <a:rect l="0" t="0" r="r" b="b"/>
              <a:pathLst>
                <a:path w="404" h="444">
                  <a:moveTo>
                    <a:pt x="128" y="444"/>
                  </a:moveTo>
                  <a:lnTo>
                    <a:pt x="0" y="4"/>
                  </a:lnTo>
                  <a:lnTo>
                    <a:pt x="404" y="0"/>
                  </a:lnTo>
                  <a:lnTo>
                    <a:pt x="336" y="444"/>
                  </a:lnTo>
                  <a:lnTo>
                    <a:pt x="128" y="444"/>
                  </a:lnTo>
                  <a:close/>
                </a:path>
              </a:pathLst>
            </a:custGeom>
            <a:gradFill rotWithShape="1">
              <a:gsLst>
                <a:gs pos="0">
                  <a:srgbClr val="FFCC00"/>
                </a:gs>
                <a:gs pos="50000">
                  <a:schemeClr val="bg1"/>
                </a:gs>
                <a:gs pos="100000">
                  <a:srgbClr val="FFCC00"/>
                </a:gs>
              </a:gsLst>
              <a:lin ang="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5070" name="Freeform 8"/>
            <p:cNvSpPr>
              <a:spLocks noChangeAspect="1"/>
            </p:cNvSpPr>
            <p:nvPr/>
          </p:nvSpPr>
          <p:spPr bwMode="auto">
            <a:xfrm>
              <a:off x="3548" y="1571"/>
              <a:ext cx="83" cy="53"/>
            </a:xfrm>
            <a:custGeom>
              <a:avLst/>
              <a:gdLst>
                <a:gd name="T0" fmla="*/ 0 w 252"/>
                <a:gd name="T1" fmla="*/ 0 h 160"/>
                <a:gd name="T2" fmla="*/ 252 w 252"/>
                <a:gd name="T3" fmla="*/ 4 h 160"/>
                <a:gd name="T4" fmla="*/ 216 w 252"/>
                <a:gd name="T5" fmla="*/ 160 h 160"/>
                <a:gd name="T6" fmla="*/ 36 w 252"/>
                <a:gd name="T7" fmla="*/ 160 h 160"/>
                <a:gd name="T8" fmla="*/ 0 w 252"/>
                <a:gd name="T9" fmla="*/ 0 h 160"/>
                <a:gd name="T10" fmla="*/ 0 60000 65536"/>
                <a:gd name="T11" fmla="*/ 0 60000 65536"/>
                <a:gd name="T12" fmla="*/ 0 60000 65536"/>
                <a:gd name="T13" fmla="*/ 0 60000 65536"/>
                <a:gd name="T14" fmla="*/ 0 60000 65536"/>
                <a:gd name="T15" fmla="*/ 0 w 252"/>
                <a:gd name="T16" fmla="*/ 0 h 160"/>
                <a:gd name="T17" fmla="*/ 252 w 252"/>
                <a:gd name="T18" fmla="*/ 160 h 160"/>
              </a:gdLst>
              <a:ahLst/>
              <a:cxnLst>
                <a:cxn ang="T10">
                  <a:pos x="T0" y="T1"/>
                </a:cxn>
                <a:cxn ang="T11">
                  <a:pos x="T2" y="T3"/>
                </a:cxn>
                <a:cxn ang="T12">
                  <a:pos x="T4" y="T5"/>
                </a:cxn>
                <a:cxn ang="T13">
                  <a:pos x="T6" y="T7"/>
                </a:cxn>
                <a:cxn ang="T14">
                  <a:pos x="T8" y="T9"/>
                </a:cxn>
              </a:cxnLst>
              <a:rect l="T15" t="T16" r="T17" b="T18"/>
              <a:pathLst>
                <a:path w="252" h="160">
                  <a:moveTo>
                    <a:pt x="0" y="0"/>
                  </a:moveTo>
                  <a:lnTo>
                    <a:pt x="252" y="4"/>
                  </a:lnTo>
                  <a:lnTo>
                    <a:pt x="216" y="160"/>
                  </a:lnTo>
                  <a:lnTo>
                    <a:pt x="36" y="160"/>
                  </a:lnTo>
                  <a:lnTo>
                    <a:pt x="0" y="0"/>
                  </a:lnTo>
                  <a:close/>
                </a:path>
              </a:pathLst>
            </a:custGeom>
            <a:solidFill>
              <a:srgbClr val="EAEAEA"/>
            </a:solidFill>
            <a:ln w="9525">
              <a:solidFill>
                <a:schemeClr val="tx1"/>
              </a:solidFill>
              <a:miter lim="800000"/>
              <a:headEnd/>
              <a:tailEnd/>
            </a:ln>
          </p:spPr>
          <p:txBody>
            <a:bodyPr wrap="none"/>
            <a:lstStyle/>
            <a:p>
              <a:endParaRPr lang="en-US"/>
            </a:p>
          </p:txBody>
        </p:sp>
        <p:sp>
          <p:nvSpPr>
            <p:cNvPr id="1565705" name="Freeform 9"/>
            <p:cNvSpPr>
              <a:spLocks noChangeAspect="1"/>
            </p:cNvSpPr>
            <p:nvPr/>
          </p:nvSpPr>
          <p:spPr bwMode="auto">
            <a:xfrm>
              <a:off x="3521" y="1531"/>
              <a:ext cx="133" cy="24"/>
            </a:xfrm>
            <a:custGeom>
              <a:avLst/>
              <a:gdLst/>
              <a:ahLst/>
              <a:cxnLst>
                <a:cxn ang="0">
                  <a:pos x="0" y="72"/>
                </a:cxn>
                <a:cxn ang="0">
                  <a:pos x="32" y="0"/>
                </a:cxn>
                <a:cxn ang="0">
                  <a:pos x="360" y="4"/>
                </a:cxn>
                <a:cxn ang="0">
                  <a:pos x="400" y="60"/>
                </a:cxn>
                <a:cxn ang="0">
                  <a:pos x="0" y="72"/>
                </a:cxn>
              </a:cxnLst>
              <a:rect l="0" t="0" r="r" b="b"/>
              <a:pathLst>
                <a:path w="400" h="72">
                  <a:moveTo>
                    <a:pt x="0" y="72"/>
                  </a:moveTo>
                  <a:lnTo>
                    <a:pt x="32" y="0"/>
                  </a:lnTo>
                  <a:lnTo>
                    <a:pt x="360" y="4"/>
                  </a:lnTo>
                  <a:lnTo>
                    <a:pt x="400" y="60"/>
                  </a:lnTo>
                  <a:lnTo>
                    <a:pt x="0" y="72"/>
                  </a:lnTo>
                  <a:close/>
                </a:path>
              </a:pathLst>
            </a:custGeom>
            <a:gradFill rotWithShape="1">
              <a:gsLst>
                <a:gs pos="0">
                  <a:srgbClr val="FFCC00"/>
                </a:gs>
                <a:gs pos="50000">
                  <a:schemeClr val="bg1"/>
                </a:gs>
                <a:gs pos="100000">
                  <a:srgbClr val="FFCC00"/>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5072" name="Oval 10"/>
            <p:cNvSpPr>
              <a:spLocks noChangeAspect="1" noChangeArrowheads="1"/>
            </p:cNvSpPr>
            <p:nvPr/>
          </p:nvSpPr>
          <p:spPr bwMode="auto">
            <a:xfrm>
              <a:off x="2946" y="2377"/>
              <a:ext cx="522" cy="173"/>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5073" name="Oval 11"/>
            <p:cNvSpPr>
              <a:spLocks noChangeAspect="1" noChangeArrowheads="1"/>
            </p:cNvSpPr>
            <p:nvPr/>
          </p:nvSpPr>
          <p:spPr bwMode="auto">
            <a:xfrm>
              <a:off x="2964" y="2392"/>
              <a:ext cx="479" cy="160"/>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5074" name="Oval 12"/>
            <p:cNvSpPr>
              <a:spLocks noChangeAspect="1" noChangeArrowheads="1"/>
            </p:cNvSpPr>
            <p:nvPr/>
          </p:nvSpPr>
          <p:spPr bwMode="auto">
            <a:xfrm>
              <a:off x="3685" y="2367"/>
              <a:ext cx="521" cy="174"/>
            </a:xfrm>
            <a:prstGeom prst="ellipse">
              <a:avLst/>
            </a:prstGeom>
            <a:gradFill rotWithShape="1">
              <a:gsLst>
                <a:gs pos="0">
                  <a:srgbClr val="EAEAEA"/>
                </a:gs>
                <a:gs pos="100000">
                  <a:srgbClr val="F8F8F8"/>
                </a:gs>
              </a:gsLst>
              <a:lin ang="5400000" scaled="1"/>
            </a:gradFill>
            <a:ln w="15875">
              <a:solidFill>
                <a:schemeClr val="tx1"/>
              </a:solidFill>
              <a:miter lim="800000"/>
              <a:headEnd/>
              <a:tailEnd/>
            </a:ln>
          </p:spPr>
          <p:txBody>
            <a:bodyPr wrap="none" anchor="ctr"/>
            <a:lstStyle/>
            <a:p>
              <a:endParaRPr lang="en-US"/>
            </a:p>
          </p:txBody>
        </p:sp>
        <p:sp>
          <p:nvSpPr>
            <p:cNvPr id="155075" name="Oval 13"/>
            <p:cNvSpPr>
              <a:spLocks noChangeAspect="1" noChangeArrowheads="1"/>
            </p:cNvSpPr>
            <p:nvPr/>
          </p:nvSpPr>
          <p:spPr bwMode="auto">
            <a:xfrm>
              <a:off x="3703" y="2383"/>
              <a:ext cx="479" cy="159"/>
            </a:xfrm>
            <a:prstGeom prst="ellipse">
              <a:avLst/>
            </a:prstGeom>
            <a:solidFill>
              <a:srgbClr val="F8F8F8"/>
            </a:solidFill>
            <a:ln w="15875">
              <a:solidFill>
                <a:schemeClr val="tx1"/>
              </a:solidFill>
              <a:miter lim="800000"/>
              <a:headEnd/>
              <a:tailEnd/>
            </a:ln>
          </p:spPr>
          <p:txBody>
            <a:bodyPr wrap="none" anchor="ctr"/>
            <a:lstStyle/>
            <a:p>
              <a:endParaRPr lang="en-US"/>
            </a:p>
          </p:txBody>
        </p:sp>
        <p:sp>
          <p:nvSpPr>
            <p:cNvPr id="155076" name="Freeform 14"/>
            <p:cNvSpPr>
              <a:spLocks noChangeAspect="1"/>
            </p:cNvSpPr>
            <p:nvPr/>
          </p:nvSpPr>
          <p:spPr bwMode="auto">
            <a:xfrm>
              <a:off x="2977" y="2670"/>
              <a:ext cx="1180" cy="137"/>
            </a:xfrm>
            <a:custGeom>
              <a:avLst/>
              <a:gdLst>
                <a:gd name="T0" fmla="*/ 212 w 3564"/>
                <a:gd name="T1" fmla="*/ 36 h 416"/>
                <a:gd name="T2" fmla="*/ 3348 w 3564"/>
                <a:gd name="T3" fmla="*/ 0 h 416"/>
                <a:gd name="T4" fmla="*/ 3564 w 3564"/>
                <a:gd name="T5" fmla="*/ 360 h 416"/>
                <a:gd name="T6" fmla="*/ 0 w 3564"/>
                <a:gd name="T7" fmla="*/ 416 h 416"/>
                <a:gd name="T8" fmla="*/ 212 w 3564"/>
                <a:gd name="T9" fmla="*/ 36 h 416"/>
                <a:gd name="T10" fmla="*/ 0 60000 65536"/>
                <a:gd name="T11" fmla="*/ 0 60000 65536"/>
                <a:gd name="T12" fmla="*/ 0 60000 65536"/>
                <a:gd name="T13" fmla="*/ 0 60000 65536"/>
                <a:gd name="T14" fmla="*/ 0 60000 65536"/>
                <a:gd name="T15" fmla="*/ 0 w 3564"/>
                <a:gd name="T16" fmla="*/ 0 h 416"/>
                <a:gd name="T17" fmla="*/ 3564 w 3564"/>
                <a:gd name="T18" fmla="*/ 416 h 416"/>
              </a:gdLst>
              <a:ahLst/>
              <a:cxnLst>
                <a:cxn ang="T10">
                  <a:pos x="T0" y="T1"/>
                </a:cxn>
                <a:cxn ang="T11">
                  <a:pos x="T2" y="T3"/>
                </a:cxn>
                <a:cxn ang="T12">
                  <a:pos x="T4" y="T5"/>
                </a:cxn>
                <a:cxn ang="T13">
                  <a:pos x="T6" y="T7"/>
                </a:cxn>
                <a:cxn ang="T14">
                  <a:pos x="T8" y="T9"/>
                </a:cxn>
              </a:cxnLst>
              <a:rect l="T15" t="T16" r="T17" b="T18"/>
              <a:pathLst>
                <a:path w="3564" h="416">
                  <a:moveTo>
                    <a:pt x="212" y="36"/>
                  </a:moveTo>
                  <a:lnTo>
                    <a:pt x="3348" y="0"/>
                  </a:lnTo>
                  <a:lnTo>
                    <a:pt x="3564" y="360"/>
                  </a:lnTo>
                  <a:lnTo>
                    <a:pt x="0" y="416"/>
                  </a:lnTo>
                  <a:lnTo>
                    <a:pt x="212" y="36"/>
                  </a:lnTo>
                  <a:close/>
                </a:path>
              </a:pathLst>
            </a:custGeom>
            <a:gradFill rotWithShape="1">
              <a:gsLst>
                <a:gs pos="0">
                  <a:srgbClr val="472F18"/>
                </a:gs>
                <a:gs pos="100000">
                  <a:srgbClr val="996633">
                    <a:alpha val="34000"/>
                  </a:srgbClr>
                </a:gs>
              </a:gsLst>
              <a:lin ang="5400000" scaled="1"/>
            </a:gradFill>
            <a:ln w="15875">
              <a:solidFill>
                <a:srgbClr val="322110"/>
              </a:solidFill>
              <a:miter lim="800000"/>
              <a:headEnd/>
              <a:tailEnd/>
            </a:ln>
          </p:spPr>
          <p:txBody>
            <a:bodyPr wrap="none"/>
            <a:lstStyle/>
            <a:p>
              <a:endParaRPr lang="en-US"/>
            </a:p>
          </p:txBody>
        </p:sp>
        <p:sp>
          <p:nvSpPr>
            <p:cNvPr id="155077" name="Freeform 15"/>
            <p:cNvSpPr>
              <a:spLocks noChangeAspect="1"/>
            </p:cNvSpPr>
            <p:nvPr/>
          </p:nvSpPr>
          <p:spPr bwMode="auto">
            <a:xfrm>
              <a:off x="2962" y="2790"/>
              <a:ext cx="1215" cy="85"/>
            </a:xfrm>
            <a:custGeom>
              <a:avLst/>
              <a:gdLst>
                <a:gd name="T0" fmla="*/ 44 w 3668"/>
                <a:gd name="T1" fmla="*/ 56 h 256"/>
                <a:gd name="T2" fmla="*/ 3612 w 3668"/>
                <a:gd name="T3" fmla="*/ 0 h 256"/>
                <a:gd name="T4" fmla="*/ 3668 w 3668"/>
                <a:gd name="T5" fmla="*/ 196 h 256"/>
                <a:gd name="T6" fmla="*/ 3356 w 3668"/>
                <a:gd name="T7" fmla="*/ 208 h 256"/>
                <a:gd name="T8" fmla="*/ 3300 w 3668"/>
                <a:gd name="T9" fmla="*/ 116 h 256"/>
                <a:gd name="T10" fmla="*/ 444 w 3668"/>
                <a:gd name="T11" fmla="*/ 164 h 256"/>
                <a:gd name="T12" fmla="*/ 376 w 3668"/>
                <a:gd name="T13" fmla="*/ 256 h 256"/>
                <a:gd name="T14" fmla="*/ 0 w 3668"/>
                <a:gd name="T15" fmla="*/ 252 h 256"/>
                <a:gd name="T16" fmla="*/ 44 w 3668"/>
                <a:gd name="T17" fmla="*/ 56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8"/>
                <a:gd name="T28" fmla="*/ 0 h 256"/>
                <a:gd name="T29" fmla="*/ 3668 w 366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8" h="256">
                  <a:moveTo>
                    <a:pt x="44" y="56"/>
                  </a:moveTo>
                  <a:lnTo>
                    <a:pt x="3612" y="0"/>
                  </a:lnTo>
                  <a:lnTo>
                    <a:pt x="3668" y="196"/>
                  </a:lnTo>
                  <a:lnTo>
                    <a:pt x="3356" y="208"/>
                  </a:lnTo>
                  <a:lnTo>
                    <a:pt x="3300" y="116"/>
                  </a:lnTo>
                  <a:lnTo>
                    <a:pt x="444" y="164"/>
                  </a:lnTo>
                  <a:lnTo>
                    <a:pt x="376" y="256"/>
                  </a:lnTo>
                  <a:lnTo>
                    <a:pt x="0" y="252"/>
                  </a:lnTo>
                  <a:lnTo>
                    <a:pt x="44" y="56"/>
                  </a:lnTo>
                  <a:close/>
                </a:path>
              </a:pathLst>
            </a:custGeom>
            <a:gradFill rotWithShape="1">
              <a:gsLst>
                <a:gs pos="0">
                  <a:srgbClr val="996633"/>
                </a:gs>
                <a:gs pos="100000">
                  <a:srgbClr val="472F18"/>
                </a:gs>
              </a:gsLst>
              <a:lin ang="5400000" scaled="1"/>
            </a:gradFill>
            <a:ln w="15875">
              <a:solidFill>
                <a:srgbClr val="322110"/>
              </a:solidFill>
              <a:miter lim="800000"/>
              <a:headEnd/>
              <a:tailEnd/>
            </a:ln>
          </p:spPr>
          <p:txBody>
            <a:bodyPr wrap="none"/>
            <a:lstStyle/>
            <a:p>
              <a:endParaRPr lang="en-US"/>
            </a:p>
          </p:txBody>
        </p:sp>
        <p:sp>
          <p:nvSpPr>
            <p:cNvPr id="155078" name="Oval 16"/>
            <p:cNvSpPr>
              <a:spLocks noChangeAspect="1" noChangeArrowheads="1"/>
            </p:cNvSpPr>
            <p:nvPr/>
          </p:nvSpPr>
          <p:spPr bwMode="auto">
            <a:xfrm>
              <a:off x="3538" y="2687"/>
              <a:ext cx="105" cy="52"/>
            </a:xfrm>
            <a:prstGeom prst="ellipse">
              <a:avLst/>
            </a:prstGeom>
            <a:noFill/>
            <a:ln w="9525">
              <a:solidFill>
                <a:srgbClr val="322110"/>
              </a:solidFill>
              <a:miter lim="800000"/>
              <a:headEnd/>
              <a:tailEnd/>
            </a:ln>
          </p:spPr>
          <p:txBody>
            <a:bodyPr wrap="none" anchor="ctr"/>
            <a:lstStyle/>
            <a:p>
              <a:endParaRPr lang="en-US"/>
            </a:p>
          </p:txBody>
        </p:sp>
        <p:sp>
          <p:nvSpPr>
            <p:cNvPr id="155079" name="AutoShape 17"/>
            <p:cNvSpPr>
              <a:spLocks noChangeAspect="1" noChangeArrowheads="1"/>
            </p:cNvSpPr>
            <p:nvPr/>
          </p:nvSpPr>
          <p:spPr bwMode="auto">
            <a:xfrm>
              <a:off x="3570" y="1730"/>
              <a:ext cx="42" cy="989"/>
            </a:xfrm>
            <a:prstGeom prst="can">
              <a:avLst>
                <a:gd name="adj" fmla="val 43825"/>
              </a:avLst>
            </a:prstGeom>
            <a:gradFill rotWithShape="1">
              <a:gsLst>
                <a:gs pos="0">
                  <a:srgbClr val="472F18"/>
                </a:gs>
                <a:gs pos="50000">
                  <a:srgbClr val="996633"/>
                </a:gs>
                <a:gs pos="100000">
                  <a:srgbClr val="472F18"/>
                </a:gs>
              </a:gsLst>
              <a:lin ang="0" scaled="1"/>
            </a:gradFill>
            <a:ln w="15875">
              <a:solidFill>
                <a:srgbClr val="322110"/>
              </a:solidFill>
              <a:miter lim="800000"/>
              <a:headEnd/>
              <a:tailEnd/>
            </a:ln>
          </p:spPr>
          <p:txBody>
            <a:bodyPr wrap="none" anchor="ctr"/>
            <a:lstStyle/>
            <a:p>
              <a:endParaRPr lang="en-US"/>
            </a:p>
          </p:txBody>
        </p:sp>
        <p:sp>
          <p:nvSpPr>
            <p:cNvPr id="155080" name="Freeform 18"/>
            <p:cNvSpPr>
              <a:spLocks noChangeAspect="1"/>
            </p:cNvSpPr>
            <p:nvPr/>
          </p:nvSpPr>
          <p:spPr bwMode="auto">
            <a:xfrm>
              <a:off x="3427" y="2724"/>
              <a:ext cx="152" cy="78"/>
            </a:xfrm>
            <a:custGeom>
              <a:avLst/>
              <a:gdLst>
                <a:gd name="T0" fmla="*/ 340 w 460"/>
                <a:gd name="T1" fmla="*/ 0 h 236"/>
                <a:gd name="T2" fmla="*/ 0 w 460"/>
                <a:gd name="T3" fmla="*/ 236 h 236"/>
                <a:gd name="T4" fmla="*/ 220 w 460"/>
                <a:gd name="T5" fmla="*/ 216 h 236"/>
                <a:gd name="T6" fmla="*/ 460 w 460"/>
                <a:gd name="T7" fmla="*/ 40 h 236"/>
                <a:gd name="T8" fmla="*/ 400 w 460"/>
                <a:gd name="T9" fmla="*/ 24 h 236"/>
                <a:gd name="T10" fmla="*/ 340 w 460"/>
                <a:gd name="T11" fmla="*/ 0 h 236"/>
                <a:gd name="T12" fmla="*/ 0 60000 65536"/>
                <a:gd name="T13" fmla="*/ 0 60000 65536"/>
                <a:gd name="T14" fmla="*/ 0 60000 65536"/>
                <a:gd name="T15" fmla="*/ 0 60000 65536"/>
                <a:gd name="T16" fmla="*/ 0 60000 65536"/>
                <a:gd name="T17" fmla="*/ 0 60000 65536"/>
                <a:gd name="T18" fmla="*/ 0 w 460"/>
                <a:gd name="T19" fmla="*/ 0 h 236"/>
                <a:gd name="T20" fmla="*/ 460 w 46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460" h="236">
                  <a:moveTo>
                    <a:pt x="340" y="0"/>
                  </a:moveTo>
                  <a:lnTo>
                    <a:pt x="0" y="236"/>
                  </a:lnTo>
                  <a:lnTo>
                    <a:pt x="220" y="216"/>
                  </a:lnTo>
                  <a:lnTo>
                    <a:pt x="460" y="40"/>
                  </a:lnTo>
                  <a:lnTo>
                    <a:pt x="400" y="24"/>
                  </a:lnTo>
                  <a:lnTo>
                    <a:pt x="340" y="0"/>
                  </a:lnTo>
                  <a:close/>
                </a:path>
              </a:pathLst>
            </a:custGeom>
            <a:solidFill>
              <a:srgbClr val="8D5E2F">
                <a:alpha val="41176"/>
              </a:srgbClr>
            </a:solidFill>
            <a:ln w="9525">
              <a:noFill/>
              <a:miter lim="800000"/>
              <a:headEnd/>
              <a:tailEnd/>
            </a:ln>
          </p:spPr>
          <p:txBody>
            <a:bodyPr wrap="none"/>
            <a:lstStyle/>
            <a:p>
              <a:endParaRPr lang="en-US"/>
            </a:p>
          </p:txBody>
        </p:sp>
        <p:sp>
          <p:nvSpPr>
            <p:cNvPr id="155081" name="Freeform 19"/>
            <p:cNvSpPr>
              <a:spLocks noChangeAspect="1"/>
            </p:cNvSpPr>
            <p:nvPr/>
          </p:nvSpPr>
          <p:spPr bwMode="auto">
            <a:xfrm rot="-523504">
              <a:off x="3170" y="1618"/>
              <a:ext cx="811" cy="157"/>
            </a:xfrm>
            <a:custGeom>
              <a:avLst/>
              <a:gdLst>
                <a:gd name="T0" fmla="*/ 0 w 2448"/>
                <a:gd name="T1" fmla="*/ 40 h 472"/>
                <a:gd name="T2" fmla="*/ 84 w 2448"/>
                <a:gd name="T3" fmla="*/ 0 h 472"/>
                <a:gd name="T4" fmla="*/ 2380 w 2448"/>
                <a:gd name="T5" fmla="*/ 408 h 472"/>
                <a:gd name="T6" fmla="*/ 2448 w 2448"/>
                <a:gd name="T7" fmla="*/ 472 h 472"/>
                <a:gd name="T8" fmla="*/ 0 w 2448"/>
                <a:gd name="T9" fmla="*/ 40 h 472"/>
                <a:gd name="T10" fmla="*/ 0 60000 65536"/>
                <a:gd name="T11" fmla="*/ 0 60000 65536"/>
                <a:gd name="T12" fmla="*/ 0 60000 65536"/>
                <a:gd name="T13" fmla="*/ 0 60000 65536"/>
                <a:gd name="T14" fmla="*/ 0 60000 65536"/>
                <a:gd name="T15" fmla="*/ 0 w 2448"/>
                <a:gd name="T16" fmla="*/ 0 h 472"/>
                <a:gd name="T17" fmla="*/ 2448 w 2448"/>
                <a:gd name="T18" fmla="*/ 472 h 472"/>
              </a:gdLst>
              <a:ahLst/>
              <a:cxnLst>
                <a:cxn ang="T10">
                  <a:pos x="T0" y="T1"/>
                </a:cxn>
                <a:cxn ang="T11">
                  <a:pos x="T2" y="T3"/>
                </a:cxn>
                <a:cxn ang="T12">
                  <a:pos x="T4" y="T5"/>
                </a:cxn>
                <a:cxn ang="T13">
                  <a:pos x="T6" y="T7"/>
                </a:cxn>
                <a:cxn ang="T14">
                  <a:pos x="T8" y="T9"/>
                </a:cxn>
              </a:cxnLst>
              <a:rect l="T15" t="T16" r="T17" b="T18"/>
              <a:pathLst>
                <a:path w="2448" h="472">
                  <a:moveTo>
                    <a:pt x="0" y="40"/>
                  </a:moveTo>
                  <a:lnTo>
                    <a:pt x="84" y="0"/>
                  </a:lnTo>
                  <a:lnTo>
                    <a:pt x="2380" y="408"/>
                  </a:lnTo>
                  <a:lnTo>
                    <a:pt x="2448" y="472"/>
                  </a:lnTo>
                  <a:lnTo>
                    <a:pt x="0" y="40"/>
                  </a:lnTo>
                  <a:close/>
                </a:path>
              </a:pathLst>
            </a:custGeom>
            <a:gradFill rotWithShape="1">
              <a:gsLst>
                <a:gs pos="0">
                  <a:schemeClr val="bg1"/>
                </a:gs>
                <a:gs pos="100000">
                  <a:srgbClr val="99CCFF"/>
                </a:gs>
              </a:gsLst>
              <a:lin ang="5400000" scaled="1"/>
            </a:gradFill>
            <a:ln w="15875">
              <a:noFill/>
              <a:miter lim="800000"/>
              <a:headEnd/>
              <a:tailEnd/>
            </a:ln>
          </p:spPr>
          <p:txBody>
            <a:bodyPr wrap="none"/>
            <a:lstStyle/>
            <a:p>
              <a:endParaRPr lang="en-US"/>
            </a:p>
          </p:txBody>
        </p:sp>
        <p:sp>
          <p:nvSpPr>
            <p:cNvPr id="155082" name="Freeform 20"/>
            <p:cNvSpPr>
              <a:spLocks noChangeAspect="1"/>
            </p:cNvSpPr>
            <p:nvPr/>
          </p:nvSpPr>
          <p:spPr bwMode="auto">
            <a:xfrm>
              <a:off x="2948" y="1719"/>
              <a:ext cx="254" cy="733"/>
            </a:xfrm>
            <a:custGeom>
              <a:avLst/>
              <a:gdLst>
                <a:gd name="T0" fmla="*/ 768 w 768"/>
                <a:gd name="T1" fmla="*/ 0 h 2216"/>
                <a:gd name="T2" fmla="*/ 768 w 768"/>
                <a:gd name="T3" fmla="*/ 204 h 2216"/>
                <a:gd name="T4" fmla="*/ 152 w 768"/>
                <a:gd name="T5" fmla="*/ 884 h 2216"/>
                <a:gd name="T6" fmla="*/ 0 w 768"/>
                <a:gd name="T7" fmla="*/ 2216 h 2216"/>
                <a:gd name="T8" fmla="*/ 0 60000 65536"/>
                <a:gd name="T9" fmla="*/ 0 60000 65536"/>
                <a:gd name="T10" fmla="*/ 0 60000 65536"/>
                <a:gd name="T11" fmla="*/ 0 60000 65536"/>
                <a:gd name="T12" fmla="*/ 0 w 768"/>
                <a:gd name="T13" fmla="*/ 0 h 2216"/>
                <a:gd name="T14" fmla="*/ 768 w 768"/>
                <a:gd name="T15" fmla="*/ 2216 h 2216"/>
              </a:gdLst>
              <a:ahLst/>
              <a:cxnLst>
                <a:cxn ang="T8">
                  <a:pos x="T0" y="T1"/>
                </a:cxn>
                <a:cxn ang="T9">
                  <a:pos x="T2" y="T3"/>
                </a:cxn>
                <a:cxn ang="T10">
                  <a:pos x="T4" y="T5"/>
                </a:cxn>
                <a:cxn ang="T11">
                  <a:pos x="T6" y="T7"/>
                </a:cxn>
              </a:cxnLst>
              <a:rect l="T12" t="T13" r="T14" b="T15"/>
              <a:pathLst>
                <a:path w="768" h="2216">
                  <a:moveTo>
                    <a:pt x="768" y="0"/>
                  </a:moveTo>
                  <a:lnTo>
                    <a:pt x="768" y="204"/>
                  </a:lnTo>
                  <a:lnTo>
                    <a:pt x="152" y="884"/>
                  </a:lnTo>
                  <a:lnTo>
                    <a:pt x="0" y="2216"/>
                  </a:lnTo>
                </a:path>
              </a:pathLst>
            </a:custGeom>
            <a:noFill/>
            <a:ln w="19050">
              <a:solidFill>
                <a:schemeClr val="tx1"/>
              </a:solidFill>
              <a:miter lim="800000"/>
              <a:headEnd/>
              <a:tailEnd/>
            </a:ln>
          </p:spPr>
          <p:txBody>
            <a:bodyPr wrap="none"/>
            <a:lstStyle/>
            <a:p>
              <a:endParaRPr lang="en-US"/>
            </a:p>
          </p:txBody>
        </p:sp>
        <p:sp>
          <p:nvSpPr>
            <p:cNvPr id="155083" name="Freeform 21"/>
            <p:cNvSpPr>
              <a:spLocks noChangeAspect="1"/>
            </p:cNvSpPr>
            <p:nvPr/>
          </p:nvSpPr>
          <p:spPr bwMode="auto">
            <a:xfrm>
              <a:off x="3201" y="1784"/>
              <a:ext cx="268" cy="686"/>
            </a:xfrm>
            <a:custGeom>
              <a:avLst/>
              <a:gdLst>
                <a:gd name="T0" fmla="*/ 0 w 812"/>
                <a:gd name="T1" fmla="*/ 0 h 2072"/>
                <a:gd name="T2" fmla="*/ 620 w 812"/>
                <a:gd name="T3" fmla="*/ 640 h 2072"/>
                <a:gd name="T4" fmla="*/ 812 w 812"/>
                <a:gd name="T5" fmla="*/ 2072 h 2072"/>
                <a:gd name="T6" fmla="*/ 0 60000 65536"/>
                <a:gd name="T7" fmla="*/ 0 60000 65536"/>
                <a:gd name="T8" fmla="*/ 0 60000 65536"/>
                <a:gd name="T9" fmla="*/ 0 w 812"/>
                <a:gd name="T10" fmla="*/ 0 h 2072"/>
                <a:gd name="T11" fmla="*/ 812 w 812"/>
                <a:gd name="T12" fmla="*/ 2072 h 2072"/>
              </a:gdLst>
              <a:ahLst/>
              <a:cxnLst>
                <a:cxn ang="T6">
                  <a:pos x="T0" y="T1"/>
                </a:cxn>
                <a:cxn ang="T7">
                  <a:pos x="T2" y="T3"/>
                </a:cxn>
                <a:cxn ang="T8">
                  <a:pos x="T4" y="T5"/>
                </a:cxn>
              </a:cxnLst>
              <a:rect l="T9" t="T10" r="T11" b="T12"/>
              <a:pathLst>
                <a:path w="812" h="2072">
                  <a:moveTo>
                    <a:pt x="0" y="0"/>
                  </a:moveTo>
                  <a:lnTo>
                    <a:pt x="620" y="640"/>
                  </a:lnTo>
                  <a:lnTo>
                    <a:pt x="812" y="2072"/>
                  </a:lnTo>
                </a:path>
              </a:pathLst>
            </a:custGeom>
            <a:noFill/>
            <a:ln w="19050">
              <a:solidFill>
                <a:schemeClr val="tx1"/>
              </a:solidFill>
              <a:miter lim="800000"/>
              <a:headEnd/>
              <a:tailEnd/>
            </a:ln>
          </p:spPr>
          <p:txBody>
            <a:bodyPr wrap="none"/>
            <a:lstStyle/>
            <a:p>
              <a:endParaRPr lang="en-US"/>
            </a:p>
          </p:txBody>
        </p:sp>
        <p:sp>
          <p:nvSpPr>
            <p:cNvPr id="155084" name="Freeform 22"/>
            <p:cNvSpPr>
              <a:spLocks noChangeAspect="1"/>
            </p:cNvSpPr>
            <p:nvPr/>
          </p:nvSpPr>
          <p:spPr bwMode="auto">
            <a:xfrm>
              <a:off x="3683" y="1738"/>
              <a:ext cx="253" cy="712"/>
            </a:xfrm>
            <a:custGeom>
              <a:avLst/>
              <a:gdLst>
                <a:gd name="T0" fmla="*/ 764 w 764"/>
                <a:gd name="T1" fmla="*/ 0 h 2152"/>
                <a:gd name="T2" fmla="*/ 760 w 764"/>
                <a:gd name="T3" fmla="*/ 200 h 2152"/>
                <a:gd name="T4" fmla="*/ 108 w 764"/>
                <a:gd name="T5" fmla="*/ 1060 h 2152"/>
                <a:gd name="T6" fmla="*/ 0 w 764"/>
                <a:gd name="T7" fmla="*/ 2152 h 2152"/>
                <a:gd name="T8" fmla="*/ 0 60000 65536"/>
                <a:gd name="T9" fmla="*/ 0 60000 65536"/>
                <a:gd name="T10" fmla="*/ 0 60000 65536"/>
                <a:gd name="T11" fmla="*/ 0 60000 65536"/>
                <a:gd name="T12" fmla="*/ 0 w 764"/>
                <a:gd name="T13" fmla="*/ 0 h 2152"/>
                <a:gd name="T14" fmla="*/ 764 w 764"/>
                <a:gd name="T15" fmla="*/ 2152 h 2152"/>
              </a:gdLst>
              <a:ahLst/>
              <a:cxnLst>
                <a:cxn ang="T8">
                  <a:pos x="T0" y="T1"/>
                </a:cxn>
                <a:cxn ang="T9">
                  <a:pos x="T2" y="T3"/>
                </a:cxn>
                <a:cxn ang="T10">
                  <a:pos x="T4" y="T5"/>
                </a:cxn>
                <a:cxn ang="T11">
                  <a:pos x="T6" y="T7"/>
                </a:cxn>
              </a:cxnLst>
              <a:rect l="T12" t="T13" r="T14" b="T15"/>
              <a:pathLst>
                <a:path w="764" h="2152">
                  <a:moveTo>
                    <a:pt x="764" y="0"/>
                  </a:moveTo>
                  <a:lnTo>
                    <a:pt x="760" y="200"/>
                  </a:lnTo>
                  <a:lnTo>
                    <a:pt x="108" y="1060"/>
                  </a:lnTo>
                  <a:lnTo>
                    <a:pt x="0" y="2152"/>
                  </a:lnTo>
                </a:path>
              </a:pathLst>
            </a:custGeom>
            <a:noFill/>
            <a:ln w="19050">
              <a:solidFill>
                <a:schemeClr val="tx1"/>
              </a:solidFill>
              <a:miter lim="800000"/>
              <a:headEnd/>
              <a:tailEnd/>
            </a:ln>
          </p:spPr>
          <p:txBody>
            <a:bodyPr wrap="none"/>
            <a:lstStyle/>
            <a:p>
              <a:endParaRPr lang="en-US"/>
            </a:p>
          </p:txBody>
        </p:sp>
        <p:sp>
          <p:nvSpPr>
            <p:cNvPr id="155085" name="Freeform 23"/>
            <p:cNvSpPr>
              <a:spLocks noChangeAspect="1"/>
            </p:cNvSpPr>
            <p:nvPr/>
          </p:nvSpPr>
          <p:spPr bwMode="auto">
            <a:xfrm>
              <a:off x="3934" y="1803"/>
              <a:ext cx="273" cy="649"/>
            </a:xfrm>
            <a:custGeom>
              <a:avLst/>
              <a:gdLst>
                <a:gd name="T0" fmla="*/ 0 w 824"/>
                <a:gd name="T1" fmla="*/ 0 h 1960"/>
                <a:gd name="T2" fmla="*/ 708 w 824"/>
                <a:gd name="T3" fmla="*/ 876 h 1960"/>
                <a:gd name="T4" fmla="*/ 824 w 824"/>
                <a:gd name="T5" fmla="*/ 1960 h 1960"/>
                <a:gd name="T6" fmla="*/ 0 60000 65536"/>
                <a:gd name="T7" fmla="*/ 0 60000 65536"/>
                <a:gd name="T8" fmla="*/ 0 60000 65536"/>
                <a:gd name="T9" fmla="*/ 0 w 824"/>
                <a:gd name="T10" fmla="*/ 0 h 1960"/>
                <a:gd name="T11" fmla="*/ 824 w 824"/>
                <a:gd name="T12" fmla="*/ 1960 h 1960"/>
              </a:gdLst>
              <a:ahLst/>
              <a:cxnLst>
                <a:cxn ang="T6">
                  <a:pos x="T0" y="T1"/>
                </a:cxn>
                <a:cxn ang="T7">
                  <a:pos x="T2" y="T3"/>
                </a:cxn>
                <a:cxn ang="T8">
                  <a:pos x="T4" y="T5"/>
                </a:cxn>
              </a:cxnLst>
              <a:rect l="T9" t="T10" r="T11" b="T12"/>
              <a:pathLst>
                <a:path w="824" h="1960">
                  <a:moveTo>
                    <a:pt x="0" y="0"/>
                  </a:moveTo>
                  <a:lnTo>
                    <a:pt x="708" y="876"/>
                  </a:lnTo>
                  <a:lnTo>
                    <a:pt x="824" y="1960"/>
                  </a:lnTo>
                </a:path>
              </a:pathLst>
            </a:custGeom>
            <a:noFill/>
            <a:ln w="19050">
              <a:solidFill>
                <a:schemeClr val="tx1"/>
              </a:solidFill>
              <a:miter lim="800000"/>
              <a:headEnd/>
              <a:tailEnd/>
            </a:ln>
          </p:spPr>
          <p:txBody>
            <a:bodyPr wrap="none"/>
            <a:lstStyle/>
            <a:p>
              <a:endParaRPr lang="en-US"/>
            </a:p>
          </p:txBody>
        </p:sp>
        <p:grpSp>
          <p:nvGrpSpPr>
            <p:cNvPr id="155086" name="Group 24"/>
            <p:cNvGrpSpPr>
              <a:grpSpLocks/>
            </p:cNvGrpSpPr>
            <p:nvPr/>
          </p:nvGrpSpPr>
          <p:grpSpPr bwMode="auto">
            <a:xfrm rot="-524769">
              <a:off x="3163" y="1587"/>
              <a:ext cx="812" cy="209"/>
              <a:chOff x="3169" y="1587"/>
              <a:chExt cx="812" cy="209"/>
            </a:xfrm>
          </p:grpSpPr>
          <p:sp>
            <p:nvSpPr>
              <p:cNvPr id="155087" name="Freeform 25"/>
              <p:cNvSpPr>
                <a:spLocks noChangeAspect="1"/>
              </p:cNvSpPr>
              <p:nvPr/>
            </p:nvSpPr>
            <p:spPr bwMode="auto">
              <a:xfrm>
                <a:off x="3169" y="1618"/>
                <a:ext cx="812" cy="157"/>
              </a:xfrm>
              <a:custGeom>
                <a:avLst/>
                <a:gdLst>
                  <a:gd name="T0" fmla="*/ 0 w 2452"/>
                  <a:gd name="T1" fmla="*/ 44 h 472"/>
                  <a:gd name="T2" fmla="*/ 96 w 2452"/>
                  <a:gd name="T3" fmla="*/ 0 h 472"/>
                  <a:gd name="T4" fmla="*/ 2380 w 2452"/>
                  <a:gd name="T5" fmla="*/ 404 h 472"/>
                  <a:gd name="T6" fmla="*/ 2452 w 2452"/>
                  <a:gd name="T7" fmla="*/ 472 h 472"/>
                  <a:gd name="T8" fmla="*/ 0 60000 65536"/>
                  <a:gd name="T9" fmla="*/ 0 60000 65536"/>
                  <a:gd name="T10" fmla="*/ 0 60000 65536"/>
                  <a:gd name="T11" fmla="*/ 0 60000 65536"/>
                  <a:gd name="T12" fmla="*/ 0 w 2452"/>
                  <a:gd name="T13" fmla="*/ 0 h 472"/>
                  <a:gd name="T14" fmla="*/ 2452 w 2452"/>
                  <a:gd name="T15" fmla="*/ 472 h 472"/>
                </a:gdLst>
                <a:ahLst/>
                <a:cxnLst>
                  <a:cxn ang="T8">
                    <a:pos x="T0" y="T1"/>
                  </a:cxn>
                  <a:cxn ang="T9">
                    <a:pos x="T2" y="T3"/>
                  </a:cxn>
                  <a:cxn ang="T10">
                    <a:pos x="T4" y="T5"/>
                  </a:cxn>
                  <a:cxn ang="T11">
                    <a:pos x="T6" y="T7"/>
                  </a:cxn>
                </a:cxnLst>
                <a:rect l="T12" t="T13" r="T14" b="T15"/>
                <a:pathLst>
                  <a:path w="2452" h="472">
                    <a:moveTo>
                      <a:pt x="0" y="44"/>
                    </a:moveTo>
                    <a:lnTo>
                      <a:pt x="96" y="0"/>
                    </a:lnTo>
                    <a:lnTo>
                      <a:pt x="2380" y="404"/>
                    </a:lnTo>
                    <a:lnTo>
                      <a:pt x="2452" y="472"/>
                    </a:lnTo>
                  </a:path>
                </a:pathLst>
              </a:custGeom>
              <a:noFill/>
              <a:ln w="15875">
                <a:solidFill>
                  <a:schemeClr val="tx1"/>
                </a:solidFill>
                <a:miter lim="800000"/>
                <a:headEnd/>
                <a:tailEnd/>
              </a:ln>
            </p:spPr>
            <p:txBody>
              <a:bodyPr wrap="none"/>
              <a:lstStyle/>
              <a:p>
                <a:endParaRPr lang="en-US"/>
              </a:p>
            </p:txBody>
          </p:sp>
          <p:sp>
            <p:nvSpPr>
              <p:cNvPr id="1565722" name="Freeform 26"/>
              <p:cNvSpPr>
                <a:spLocks noChangeAspect="1"/>
              </p:cNvSpPr>
              <p:nvPr/>
            </p:nvSpPr>
            <p:spPr bwMode="auto">
              <a:xfrm>
                <a:off x="3170" y="1587"/>
                <a:ext cx="809" cy="209"/>
              </a:xfrm>
              <a:custGeom>
                <a:avLst/>
                <a:gdLst/>
                <a:ahLst/>
                <a:cxnLst>
                  <a:cxn ang="0">
                    <a:pos x="0" y="140"/>
                  </a:cxn>
                  <a:cxn ang="0">
                    <a:pos x="16" y="216"/>
                  </a:cxn>
                  <a:cxn ang="0">
                    <a:pos x="1284" y="512"/>
                  </a:cxn>
                  <a:cxn ang="0">
                    <a:pos x="2444" y="632"/>
                  </a:cxn>
                  <a:cxn ang="0">
                    <a:pos x="2444" y="580"/>
                  </a:cxn>
                  <a:cxn ang="0">
                    <a:pos x="1360" y="380"/>
                  </a:cxn>
                  <a:cxn ang="0">
                    <a:pos x="1344" y="0"/>
                  </a:cxn>
                  <a:cxn ang="0">
                    <a:pos x="1196" y="336"/>
                  </a:cxn>
                  <a:cxn ang="0">
                    <a:pos x="0" y="140"/>
                  </a:cxn>
                </a:cxnLst>
                <a:rect l="0" t="0" r="r" b="b"/>
                <a:pathLst>
                  <a:path w="2444" h="632">
                    <a:moveTo>
                      <a:pt x="0" y="140"/>
                    </a:moveTo>
                    <a:lnTo>
                      <a:pt x="16" y="216"/>
                    </a:lnTo>
                    <a:lnTo>
                      <a:pt x="1284" y="512"/>
                    </a:lnTo>
                    <a:lnTo>
                      <a:pt x="2444" y="632"/>
                    </a:lnTo>
                    <a:lnTo>
                      <a:pt x="2444" y="580"/>
                    </a:lnTo>
                    <a:lnTo>
                      <a:pt x="1360" y="380"/>
                    </a:lnTo>
                    <a:lnTo>
                      <a:pt x="1344" y="0"/>
                    </a:lnTo>
                    <a:lnTo>
                      <a:pt x="1196" y="336"/>
                    </a:lnTo>
                    <a:lnTo>
                      <a:pt x="0" y="140"/>
                    </a:lnTo>
                    <a:close/>
                  </a:path>
                </a:pathLst>
              </a:custGeom>
              <a:gradFill rotWithShape="1">
                <a:gsLst>
                  <a:gs pos="0">
                    <a:srgbClr val="99CCFF"/>
                  </a:gs>
                  <a:gs pos="50000">
                    <a:schemeClr val="bg1"/>
                  </a:gs>
                  <a:gs pos="100000">
                    <a:srgbClr val="99CCFF"/>
                  </a:gs>
                </a:gsLst>
                <a:lin ang="5400000" scaled="1"/>
              </a:gradFill>
              <a:ln w="1587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55089" name="Oval 27"/>
              <p:cNvSpPr>
                <a:spLocks noChangeAspect="1" noChangeArrowheads="1"/>
              </p:cNvSpPr>
              <p:nvPr/>
            </p:nvSpPr>
            <p:spPr bwMode="auto">
              <a:xfrm>
                <a:off x="3583" y="1706"/>
                <a:ext cx="19" cy="18"/>
              </a:xfrm>
              <a:prstGeom prst="ellipse">
                <a:avLst/>
              </a:prstGeom>
              <a:solidFill>
                <a:srgbClr val="C0C0C0"/>
              </a:solidFill>
              <a:ln w="3175">
                <a:solidFill>
                  <a:schemeClr val="tx1"/>
                </a:solidFill>
                <a:miter lim="800000"/>
                <a:headEnd/>
                <a:tailEnd/>
              </a:ln>
            </p:spPr>
            <p:txBody>
              <a:bodyPr wrap="none" anchor="ctr"/>
              <a:lstStyle/>
              <a:p>
                <a:endParaRPr lang="en-US"/>
              </a:p>
            </p:txBody>
          </p:sp>
        </p:grpSp>
      </p:grpSp>
      <p:sp>
        <p:nvSpPr>
          <p:cNvPr id="154630" name="Text Box 78"/>
          <p:cNvSpPr txBox="1">
            <a:spLocks noChangeArrowheads="1"/>
          </p:cNvSpPr>
          <p:nvPr/>
        </p:nvSpPr>
        <p:spPr bwMode="auto">
          <a:xfrm>
            <a:off x="2170113" y="3827463"/>
            <a:ext cx="1233487" cy="825500"/>
          </a:xfrm>
          <a:prstGeom prst="rect">
            <a:avLst/>
          </a:prstGeom>
          <a:noFill/>
          <a:ln w="9525">
            <a:noFill/>
            <a:miter lim="800000"/>
            <a:headEnd/>
            <a:tailEnd/>
          </a:ln>
        </p:spPr>
        <p:txBody>
          <a:bodyPr wrap="none">
            <a:spAutoFit/>
          </a:bodyPr>
          <a:lstStyle/>
          <a:p>
            <a:pPr algn="r"/>
            <a:r>
              <a:rPr lang="en-US" sz="1600"/>
              <a:t>strip of</a:t>
            </a:r>
          </a:p>
          <a:p>
            <a:pPr algn="r"/>
            <a:r>
              <a:rPr lang="en-US" sz="1600"/>
              <a:t>magnesium</a:t>
            </a:r>
          </a:p>
          <a:p>
            <a:pPr algn="r"/>
            <a:r>
              <a:rPr lang="en-US" sz="1600"/>
              <a:t>metal</a:t>
            </a:r>
          </a:p>
        </p:txBody>
      </p:sp>
      <p:sp>
        <p:nvSpPr>
          <p:cNvPr id="154631" name="Text Box 79"/>
          <p:cNvSpPr txBox="1">
            <a:spLocks noChangeArrowheads="1"/>
          </p:cNvSpPr>
          <p:nvPr/>
        </p:nvSpPr>
        <p:spPr bwMode="auto">
          <a:xfrm>
            <a:off x="1116013" y="5487988"/>
            <a:ext cx="1682750" cy="366712"/>
          </a:xfrm>
          <a:prstGeom prst="rect">
            <a:avLst/>
          </a:prstGeom>
          <a:noFill/>
          <a:ln w="9525">
            <a:noFill/>
            <a:miter lim="800000"/>
            <a:headEnd/>
            <a:tailEnd/>
          </a:ln>
        </p:spPr>
        <p:txBody>
          <a:bodyPr wrap="none">
            <a:spAutoFit/>
          </a:bodyPr>
          <a:lstStyle/>
          <a:p>
            <a:r>
              <a:rPr lang="en-US" sz="1800"/>
              <a:t>Before burning</a:t>
            </a:r>
          </a:p>
        </p:txBody>
      </p:sp>
      <p:sp>
        <p:nvSpPr>
          <p:cNvPr id="154632" name="Line 80"/>
          <p:cNvSpPr>
            <a:spLocks noChangeShapeType="1"/>
          </p:cNvSpPr>
          <p:nvPr/>
        </p:nvSpPr>
        <p:spPr bwMode="auto">
          <a:xfrm flipH="1">
            <a:off x="2133600" y="4449763"/>
            <a:ext cx="555625" cy="655637"/>
          </a:xfrm>
          <a:prstGeom prst="line">
            <a:avLst/>
          </a:prstGeom>
          <a:noFill/>
          <a:ln w="9525">
            <a:solidFill>
              <a:schemeClr val="tx1"/>
            </a:solidFill>
            <a:miter lim="800000"/>
            <a:headEnd/>
            <a:tailEnd/>
          </a:ln>
        </p:spPr>
        <p:txBody>
          <a:bodyPr wrap="none"/>
          <a:lstStyle/>
          <a:p>
            <a:endParaRPr lang="en-US"/>
          </a:p>
        </p:txBody>
      </p:sp>
      <p:sp>
        <p:nvSpPr>
          <p:cNvPr id="154633" name="Text Box 81"/>
          <p:cNvSpPr txBox="1">
            <a:spLocks noChangeArrowheads="1"/>
          </p:cNvSpPr>
          <p:nvPr/>
        </p:nvSpPr>
        <p:spPr bwMode="auto">
          <a:xfrm>
            <a:off x="3649663" y="5481638"/>
            <a:ext cx="1492250" cy="366712"/>
          </a:xfrm>
          <a:prstGeom prst="rect">
            <a:avLst/>
          </a:prstGeom>
          <a:noFill/>
          <a:ln w="9525">
            <a:noFill/>
            <a:miter lim="800000"/>
            <a:headEnd/>
            <a:tailEnd/>
          </a:ln>
        </p:spPr>
        <p:txBody>
          <a:bodyPr wrap="none">
            <a:spAutoFit/>
          </a:bodyPr>
          <a:lstStyle/>
          <a:p>
            <a:r>
              <a:rPr lang="en-US" sz="1800"/>
              <a:t>After burning</a:t>
            </a:r>
          </a:p>
        </p:txBody>
      </p:sp>
      <p:sp>
        <p:nvSpPr>
          <p:cNvPr id="154634" name="Text Box 82"/>
          <p:cNvSpPr txBox="1">
            <a:spLocks noChangeArrowheads="1"/>
          </p:cNvSpPr>
          <p:nvPr/>
        </p:nvSpPr>
        <p:spPr bwMode="auto">
          <a:xfrm>
            <a:off x="4813300" y="4252913"/>
            <a:ext cx="849313" cy="581025"/>
          </a:xfrm>
          <a:prstGeom prst="rect">
            <a:avLst/>
          </a:prstGeom>
          <a:noFill/>
          <a:ln w="9525">
            <a:noFill/>
            <a:miter lim="800000"/>
            <a:headEnd/>
            <a:tailEnd/>
          </a:ln>
        </p:spPr>
        <p:txBody>
          <a:bodyPr wrap="none">
            <a:spAutoFit/>
          </a:bodyPr>
          <a:lstStyle/>
          <a:p>
            <a:r>
              <a:rPr lang="en-US" sz="1600"/>
              <a:t>white</a:t>
            </a:r>
          </a:p>
          <a:p>
            <a:r>
              <a:rPr lang="en-US" sz="1600"/>
              <a:t>powder</a:t>
            </a:r>
          </a:p>
        </p:txBody>
      </p:sp>
      <p:sp>
        <p:nvSpPr>
          <p:cNvPr id="154635" name="Line 83"/>
          <p:cNvSpPr>
            <a:spLocks noChangeShapeType="1"/>
          </p:cNvSpPr>
          <p:nvPr/>
        </p:nvSpPr>
        <p:spPr bwMode="auto">
          <a:xfrm flipH="1">
            <a:off x="4348163" y="4541838"/>
            <a:ext cx="525462" cy="388937"/>
          </a:xfrm>
          <a:prstGeom prst="line">
            <a:avLst/>
          </a:prstGeom>
          <a:noFill/>
          <a:ln w="9525">
            <a:solidFill>
              <a:srgbClr val="333333"/>
            </a:solidFill>
            <a:miter lim="800000"/>
            <a:headEnd/>
            <a:tailEnd/>
          </a:ln>
        </p:spPr>
        <p:txBody>
          <a:bodyPr wrap="none"/>
          <a:lstStyle/>
          <a:p>
            <a:endParaRPr lang="en-US"/>
          </a:p>
        </p:txBody>
      </p:sp>
      <p:sp>
        <p:nvSpPr>
          <p:cNvPr id="154636" name="Text Box 84"/>
          <p:cNvSpPr txBox="1">
            <a:spLocks noChangeArrowheads="1"/>
          </p:cNvSpPr>
          <p:nvPr/>
        </p:nvSpPr>
        <p:spPr bwMode="auto">
          <a:xfrm>
            <a:off x="101600" y="3582988"/>
            <a:ext cx="1606550" cy="825500"/>
          </a:xfrm>
          <a:prstGeom prst="rect">
            <a:avLst/>
          </a:prstGeom>
          <a:noFill/>
          <a:ln w="9525">
            <a:noFill/>
            <a:miter lim="800000"/>
            <a:headEnd/>
            <a:tailEnd/>
          </a:ln>
        </p:spPr>
        <p:txBody>
          <a:bodyPr wrap="none">
            <a:spAutoFit/>
          </a:bodyPr>
          <a:lstStyle/>
          <a:p>
            <a:pPr algn="ctr"/>
            <a:r>
              <a:rPr lang="en-US" sz="1600"/>
              <a:t>nichrome </a:t>
            </a:r>
          </a:p>
          <a:p>
            <a:pPr algn="ctr"/>
            <a:r>
              <a:rPr lang="en-US" sz="1600"/>
              <a:t>wire connected </a:t>
            </a:r>
          </a:p>
          <a:p>
            <a:pPr algn="ctr"/>
            <a:r>
              <a:rPr lang="en-US" sz="1600"/>
              <a:t>to a battery</a:t>
            </a:r>
          </a:p>
        </p:txBody>
      </p:sp>
      <p:sp>
        <p:nvSpPr>
          <p:cNvPr id="154637" name="Line 85"/>
          <p:cNvSpPr>
            <a:spLocks noChangeShapeType="1"/>
          </p:cNvSpPr>
          <p:nvPr/>
        </p:nvSpPr>
        <p:spPr bwMode="auto">
          <a:xfrm>
            <a:off x="1381125" y="3776663"/>
            <a:ext cx="407988" cy="79375"/>
          </a:xfrm>
          <a:prstGeom prst="line">
            <a:avLst/>
          </a:prstGeom>
          <a:noFill/>
          <a:ln w="9525">
            <a:solidFill>
              <a:srgbClr val="333333"/>
            </a:solidFill>
            <a:miter lim="800000"/>
            <a:headEnd/>
            <a:tailEnd/>
          </a:ln>
        </p:spPr>
        <p:txBody>
          <a:bodyPr wrap="none"/>
          <a:lstStyle/>
          <a:p>
            <a:endParaRPr lang="en-US"/>
          </a:p>
        </p:txBody>
      </p:sp>
      <p:grpSp>
        <p:nvGrpSpPr>
          <p:cNvPr id="154638" name="Group 249"/>
          <p:cNvGrpSpPr>
            <a:grpSpLocks/>
          </p:cNvGrpSpPr>
          <p:nvPr/>
        </p:nvGrpSpPr>
        <p:grpSpPr bwMode="auto">
          <a:xfrm>
            <a:off x="1395413" y="3197225"/>
            <a:ext cx="1060450" cy="2273300"/>
            <a:chOff x="879" y="2014"/>
            <a:chExt cx="668" cy="1432"/>
          </a:xfrm>
        </p:grpSpPr>
        <p:grpSp>
          <p:nvGrpSpPr>
            <p:cNvPr id="155035" name="Group 28"/>
            <p:cNvGrpSpPr>
              <a:grpSpLocks noChangeAspect="1"/>
            </p:cNvGrpSpPr>
            <p:nvPr/>
          </p:nvGrpSpPr>
          <p:grpSpPr bwMode="auto">
            <a:xfrm>
              <a:off x="879" y="2014"/>
              <a:ext cx="668" cy="1432"/>
              <a:chOff x="617" y="464"/>
              <a:chExt cx="1339" cy="2872"/>
            </a:xfrm>
          </p:grpSpPr>
          <p:grpSp>
            <p:nvGrpSpPr>
              <p:cNvPr id="155037" name="Group 29"/>
              <p:cNvGrpSpPr>
                <a:grpSpLocks noChangeAspect="1"/>
              </p:cNvGrpSpPr>
              <p:nvPr/>
            </p:nvGrpSpPr>
            <p:grpSpPr bwMode="auto">
              <a:xfrm>
                <a:off x="617" y="464"/>
                <a:ext cx="1339" cy="2872"/>
                <a:chOff x="617" y="464"/>
                <a:chExt cx="1339" cy="2872"/>
              </a:xfrm>
            </p:grpSpPr>
            <p:sp>
              <p:nvSpPr>
                <p:cNvPr id="155054" name="Oval 30"/>
                <p:cNvSpPr>
                  <a:spLocks noChangeAspect="1" noChangeArrowheads="1"/>
                </p:cNvSpPr>
                <p:nvPr/>
              </p:nvSpPr>
              <p:spPr bwMode="auto">
                <a:xfrm>
                  <a:off x="921" y="689"/>
                  <a:ext cx="629" cy="164"/>
                </a:xfrm>
                <a:prstGeom prst="ellipse">
                  <a:avLst/>
                </a:prstGeom>
                <a:noFill/>
                <a:ln w="12700">
                  <a:solidFill>
                    <a:schemeClr val="tx1"/>
                  </a:solidFill>
                  <a:miter lim="800000"/>
                  <a:headEnd/>
                  <a:tailEnd/>
                </a:ln>
              </p:spPr>
              <p:txBody>
                <a:bodyPr wrap="none" anchor="ctr"/>
                <a:lstStyle/>
                <a:p>
                  <a:endParaRPr lang="en-US"/>
                </a:p>
              </p:txBody>
            </p:sp>
            <p:grpSp>
              <p:nvGrpSpPr>
                <p:cNvPr id="155055" name="Group 31"/>
                <p:cNvGrpSpPr>
                  <a:grpSpLocks noChangeAspect="1"/>
                </p:cNvGrpSpPr>
                <p:nvPr/>
              </p:nvGrpSpPr>
              <p:grpSpPr bwMode="auto">
                <a:xfrm>
                  <a:off x="981" y="562"/>
                  <a:ext cx="475" cy="428"/>
                  <a:chOff x="983" y="553"/>
                  <a:chExt cx="475" cy="428"/>
                </a:xfrm>
              </p:grpSpPr>
              <p:sp>
                <p:nvSpPr>
                  <p:cNvPr id="155067" name="Freeform 32"/>
                  <p:cNvSpPr>
                    <a:spLocks noChangeAspect="1"/>
                  </p:cNvSpPr>
                  <p:nvPr/>
                </p:nvSpPr>
                <p:spPr bwMode="auto">
                  <a:xfrm>
                    <a:off x="983" y="618"/>
                    <a:ext cx="475" cy="363"/>
                  </a:xfrm>
                  <a:custGeom>
                    <a:avLst/>
                    <a:gdLst>
                      <a:gd name="T0" fmla="*/ 3 w 475"/>
                      <a:gd name="T1" fmla="*/ 9 h 363"/>
                      <a:gd name="T2" fmla="*/ 61 w 475"/>
                      <a:gd name="T3" fmla="*/ 317 h 363"/>
                      <a:gd name="T4" fmla="*/ 70 w 475"/>
                      <a:gd name="T5" fmla="*/ 330 h 363"/>
                      <a:gd name="T6" fmla="*/ 100 w 475"/>
                      <a:gd name="T7" fmla="*/ 348 h 363"/>
                      <a:gd name="T8" fmla="*/ 159 w 475"/>
                      <a:gd name="T9" fmla="*/ 359 h 363"/>
                      <a:gd name="T10" fmla="*/ 205 w 475"/>
                      <a:gd name="T11" fmla="*/ 363 h 363"/>
                      <a:gd name="T12" fmla="*/ 268 w 475"/>
                      <a:gd name="T13" fmla="*/ 363 h 363"/>
                      <a:gd name="T14" fmla="*/ 324 w 475"/>
                      <a:gd name="T15" fmla="*/ 359 h 363"/>
                      <a:gd name="T16" fmla="*/ 370 w 475"/>
                      <a:gd name="T17" fmla="*/ 353 h 363"/>
                      <a:gd name="T18" fmla="*/ 421 w 475"/>
                      <a:gd name="T19" fmla="*/ 336 h 363"/>
                      <a:gd name="T20" fmla="*/ 448 w 475"/>
                      <a:gd name="T21" fmla="*/ 321 h 363"/>
                      <a:gd name="T22" fmla="*/ 475 w 475"/>
                      <a:gd name="T23" fmla="*/ 0 h 363"/>
                      <a:gd name="T24" fmla="*/ 0 w 475"/>
                      <a:gd name="T25" fmla="*/ 8 h 363"/>
                      <a:gd name="T26" fmla="*/ 3 w 475"/>
                      <a:gd name="T27" fmla="*/ 9 h 3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5"/>
                      <a:gd name="T43" fmla="*/ 0 h 363"/>
                      <a:gd name="T44" fmla="*/ 475 w 475"/>
                      <a:gd name="T45" fmla="*/ 363 h 3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5" h="363">
                        <a:moveTo>
                          <a:pt x="3" y="9"/>
                        </a:moveTo>
                        <a:lnTo>
                          <a:pt x="61" y="317"/>
                        </a:lnTo>
                        <a:lnTo>
                          <a:pt x="70" y="330"/>
                        </a:lnTo>
                        <a:lnTo>
                          <a:pt x="100" y="348"/>
                        </a:lnTo>
                        <a:lnTo>
                          <a:pt x="159" y="359"/>
                        </a:lnTo>
                        <a:lnTo>
                          <a:pt x="205" y="363"/>
                        </a:lnTo>
                        <a:lnTo>
                          <a:pt x="268" y="363"/>
                        </a:lnTo>
                        <a:lnTo>
                          <a:pt x="324" y="359"/>
                        </a:lnTo>
                        <a:lnTo>
                          <a:pt x="370" y="353"/>
                        </a:lnTo>
                        <a:lnTo>
                          <a:pt x="421" y="336"/>
                        </a:lnTo>
                        <a:lnTo>
                          <a:pt x="448" y="321"/>
                        </a:lnTo>
                        <a:lnTo>
                          <a:pt x="475" y="0"/>
                        </a:lnTo>
                        <a:lnTo>
                          <a:pt x="0" y="8"/>
                        </a:lnTo>
                        <a:lnTo>
                          <a:pt x="3" y="9"/>
                        </a:lnTo>
                        <a:close/>
                      </a:path>
                    </a:pathLst>
                  </a:custGeom>
                  <a:gradFill rotWithShape="1">
                    <a:gsLst>
                      <a:gs pos="0">
                        <a:srgbClr val="181818"/>
                      </a:gs>
                      <a:gs pos="50000">
                        <a:srgbClr val="333333"/>
                      </a:gs>
                      <a:gs pos="100000">
                        <a:srgbClr val="181818"/>
                      </a:gs>
                    </a:gsLst>
                    <a:lin ang="0" scaled="1"/>
                  </a:gradFill>
                  <a:ln w="9525">
                    <a:solidFill>
                      <a:schemeClr val="tx1"/>
                    </a:solidFill>
                    <a:miter lim="800000"/>
                    <a:headEnd/>
                    <a:tailEnd/>
                  </a:ln>
                </p:spPr>
                <p:txBody>
                  <a:bodyPr wrap="none"/>
                  <a:lstStyle/>
                  <a:p>
                    <a:endParaRPr lang="en-US"/>
                  </a:p>
                </p:txBody>
              </p:sp>
              <p:sp>
                <p:nvSpPr>
                  <p:cNvPr id="155068" name="Oval 33"/>
                  <p:cNvSpPr>
                    <a:spLocks noChangeAspect="1" noChangeArrowheads="1"/>
                  </p:cNvSpPr>
                  <p:nvPr/>
                </p:nvSpPr>
                <p:spPr bwMode="auto">
                  <a:xfrm>
                    <a:off x="989" y="553"/>
                    <a:ext cx="469" cy="138"/>
                  </a:xfrm>
                  <a:prstGeom prst="ellipse">
                    <a:avLst/>
                  </a:prstGeom>
                  <a:gradFill rotWithShape="1">
                    <a:gsLst>
                      <a:gs pos="0">
                        <a:srgbClr val="181818"/>
                      </a:gs>
                      <a:gs pos="50000">
                        <a:srgbClr val="333333"/>
                      </a:gs>
                      <a:gs pos="100000">
                        <a:srgbClr val="181818"/>
                      </a:gs>
                    </a:gsLst>
                    <a:lin ang="5400000" scaled="1"/>
                  </a:gradFill>
                  <a:ln w="9525">
                    <a:solidFill>
                      <a:schemeClr val="tx1"/>
                    </a:solidFill>
                    <a:miter lim="800000"/>
                    <a:headEnd/>
                    <a:tailEnd/>
                  </a:ln>
                </p:spPr>
                <p:txBody>
                  <a:bodyPr wrap="none" anchor="ctr"/>
                  <a:lstStyle/>
                  <a:p>
                    <a:endParaRPr lang="en-US"/>
                  </a:p>
                </p:txBody>
              </p:sp>
            </p:grpSp>
            <p:sp>
              <p:nvSpPr>
                <p:cNvPr id="155056" name="Freeform 34"/>
                <p:cNvSpPr>
                  <a:spLocks noChangeAspect="1"/>
                </p:cNvSpPr>
                <p:nvPr/>
              </p:nvSpPr>
              <p:spPr bwMode="auto">
                <a:xfrm>
                  <a:off x="925" y="781"/>
                  <a:ext cx="625" cy="142"/>
                </a:xfrm>
                <a:custGeom>
                  <a:avLst/>
                  <a:gdLst>
                    <a:gd name="T0" fmla="*/ 0 w 625"/>
                    <a:gd name="T1" fmla="*/ 0 h 142"/>
                    <a:gd name="T2" fmla="*/ 0 w 625"/>
                    <a:gd name="T3" fmla="*/ 60 h 142"/>
                    <a:gd name="T4" fmla="*/ 18 w 625"/>
                    <a:gd name="T5" fmla="*/ 91 h 142"/>
                    <a:gd name="T6" fmla="*/ 70 w 625"/>
                    <a:gd name="T7" fmla="*/ 112 h 142"/>
                    <a:gd name="T8" fmla="*/ 145 w 625"/>
                    <a:gd name="T9" fmla="*/ 132 h 142"/>
                    <a:gd name="T10" fmla="*/ 228 w 625"/>
                    <a:gd name="T11" fmla="*/ 139 h 142"/>
                    <a:gd name="T12" fmla="*/ 306 w 625"/>
                    <a:gd name="T13" fmla="*/ 142 h 142"/>
                    <a:gd name="T14" fmla="*/ 375 w 625"/>
                    <a:gd name="T15" fmla="*/ 136 h 142"/>
                    <a:gd name="T16" fmla="*/ 453 w 625"/>
                    <a:gd name="T17" fmla="*/ 126 h 142"/>
                    <a:gd name="T18" fmla="*/ 526 w 625"/>
                    <a:gd name="T19" fmla="*/ 111 h 142"/>
                    <a:gd name="T20" fmla="*/ 577 w 625"/>
                    <a:gd name="T21" fmla="*/ 91 h 142"/>
                    <a:gd name="T22" fmla="*/ 616 w 625"/>
                    <a:gd name="T23" fmla="*/ 69 h 142"/>
                    <a:gd name="T24" fmla="*/ 621 w 625"/>
                    <a:gd name="T25" fmla="*/ 52 h 142"/>
                    <a:gd name="T26" fmla="*/ 625 w 625"/>
                    <a:gd name="T27" fmla="*/ 9 h 142"/>
                    <a:gd name="T28" fmla="*/ 582 w 625"/>
                    <a:gd name="T29" fmla="*/ 31 h 142"/>
                    <a:gd name="T30" fmla="*/ 528 w 625"/>
                    <a:gd name="T31" fmla="*/ 52 h 142"/>
                    <a:gd name="T32" fmla="*/ 430 w 625"/>
                    <a:gd name="T33" fmla="*/ 70 h 142"/>
                    <a:gd name="T34" fmla="*/ 345 w 625"/>
                    <a:gd name="T35" fmla="*/ 73 h 142"/>
                    <a:gd name="T36" fmla="*/ 250 w 625"/>
                    <a:gd name="T37" fmla="*/ 73 h 142"/>
                    <a:gd name="T38" fmla="*/ 138 w 625"/>
                    <a:gd name="T39" fmla="*/ 54 h 142"/>
                    <a:gd name="T40" fmla="*/ 61 w 625"/>
                    <a:gd name="T41" fmla="*/ 40 h 142"/>
                    <a:gd name="T42" fmla="*/ 12 w 625"/>
                    <a:gd name="T43" fmla="*/ 15 h 142"/>
                    <a:gd name="T44" fmla="*/ 0 w 625"/>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5"/>
                    <a:gd name="T70" fmla="*/ 0 h 142"/>
                    <a:gd name="T71" fmla="*/ 625 w 625"/>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5" h="142">
                      <a:moveTo>
                        <a:pt x="0" y="0"/>
                      </a:moveTo>
                      <a:lnTo>
                        <a:pt x="0" y="60"/>
                      </a:lnTo>
                      <a:lnTo>
                        <a:pt x="18" y="91"/>
                      </a:lnTo>
                      <a:lnTo>
                        <a:pt x="70" y="112"/>
                      </a:lnTo>
                      <a:lnTo>
                        <a:pt x="145" y="132"/>
                      </a:lnTo>
                      <a:lnTo>
                        <a:pt x="228" y="139"/>
                      </a:lnTo>
                      <a:lnTo>
                        <a:pt x="306" y="142"/>
                      </a:lnTo>
                      <a:lnTo>
                        <a:pt x="375" y="136"/>
                      </a:lnTo>
                      <a:lnTo>
                        <a:pt x="453" y="126"/>
                      </a:lnTo>
                      <a:lnTo>
                        <a:pt x="526" y="111"/>
                      </a:lnTo>
                      <a:lnTo>
                        <a:pt x="577" y="91"/>
                      </a:lnTo>
                      <a:lnTo>
                        <a:pt x="616" y="69"/>
                      </a:lnTo>
                      <a:lnTo>
                        <a:pt x="621" y="52"/>
                      </a:lnTo>
                      <a:lnTo>
                        <a:pt x="625" y="9"/>
                      </a:lnTo>
                      <a:lnTo>
                        <a:pt x="582" y="31"/>
                      </a:lnTo>
                      <a:lnTo>
                        <a:pt x="528" y="52"/>
                      </a:lnTo>
                      <a:lnTo>
                        <a:pt x="430" y="70"/>
                      </a:lnTo>
                      <a:lnTo>
                        <a:pt x="345" y="73"/>
                      </a:lnTo>
                      <a:lnTo>
                        <a:pt x="250" y="73"/>
                      </a:lnTo>
                      <a:lnTo>
                        <a:pt x="138" y="54"/>
                      </a:lnTo>
                      <a:lnTo>
                        <a:pt x="61" y="40"/>
                      </a:lnTo>
                      <a:lnTo>
                        <a:pt x="12" y="15"/>
                      </a:lnTo>
                      <a:lnTo>
                        <a:pt x="0" y="0"/>
                      </a:lnTo>
                      <a:close/>
                    </a:path>
                  </a:pathLst>
                </a:custGeom>
                <a:solidFill>
                  <a:schemeClr val="bg1"/>
                </a:solidFill>
                <a:ln w="9525">
                  <a:noFill/>
                  <a:miter lim="800000"/>
                  <a:headEnd/>
                  <a:tailEnd/>
                </a:ln>
              </p:spPr>
              <p:txBody>
                <a:bodyPr wrap="none"/>
                <a:lstStyle/>
                <a:p>
                  <a:endParaRPr lang="en-US"/>
                </a:p>
              </p:txBody>
            </p:sp>
            <p:sp>
              <p:nvSpPr>
                <p:cNvPr id="155057" name="Freeform 35"/>
                <p:cNvSpPr>
                  <a:spLocks noChangeAspect="1"/>
                </p:cNvSpPr>
                <p:nvPr/>
              </p:nvSpPr>
              <p:spPr bwMode="auto">
                <a:xfrm>
                  <a:off x="617" y="875"/>
                  <a:ext cx="1339" cy="2461"/>
                </a:xfrm>
                <a:custGeom>
                  <a:avLst/>
                  <a:gdLst>
                    <a:gd name="T0" fmla="*/ 355 w 1339"/>
                    <a:gd name="T1" fmla="*/ 13 h 2461"/>
                    <a:gd name="T2" fmla="*/ 367 w 1339"/>
                    <a:gd name="T3" fmla="*/ 485 h 2461"/>
                    <a:gd name="T4" fmla="*/ 367 w 1339"/>
                    <a:gd name="T5" fmla="*/ 514 h 2461"/>
                    <a:gd name="T6" fmla="*/ 364 w 1339"/>
                    <a:gd name="T7" fmla="*/ 552 h 2461"/>
                    <a:gd name="T8" fmla="*/ 16 w 1339"/>
                    <a:gd name="T9" fmla="*/ 1983 h 2461"/>
                    <a:gd name="T10" fmla="*/ 6 w 1339"/>
                    <a:gd name="T11" fmla="*/ 2026 h 2461"/>
                    <a:gd name="T12" fmla="*/ 3 w 1339"/>
                    <a:gd name="T13" fmla="*/ 2057 h 2461"/>
                    <a:gd name="T14" fmla="*/ 0 w 1339"/>
                    <a:gd name="T15" fmla="*/ 2095 h 2461"/>
                    <a:gd name="T16" fmla="*/ 7 w 1339"/>
                    <a:gd name="T17" fmla="*/ 2133 h 2461"/>
                    <a:gd name="T18" fmla="*/ 19 w 1339"/>
                    <a:gd name="T19" fmla="*/ 2163 h 2461"/>
                    <a:gd name="T20" fmla="*/ 46 w 1339"/>
                    <a:gd name="T21" fmla="*/ 2218 h 2461"/>
                    <a:gd name="T22" fmla="*/ 75 w 1339"/>
                    <a:gd name="T23" fmla="*/ 2251 h 2461"/>
                    <a:gd name="T24" fmla="*/ 126 w 1339"/>
                    <a:gd name="T25" fmla="*/ 2301 h 2461"/>
                    <a:gd name="T26" fmla="*/ 184 w 1339"/>
                    <a:gd name="T27" fmla="*/ 2337 h 2461"/>
                    <a:gd name="T28" fmla="*/ 240 w 1339"/>
                    <a:gd name="T29" fmla="*/ 2370 h 2461"/>
                    <a:gd name="T30" fmla="*/ 291 w 1339"/>
                    <a:gd name="T31" fmla="*/ 2391 h 2461"/>
                    <a:gd name="T32" fmla="*/ 342 w 1339"/>
                    <a:gd name="T33" fmla="*/ 2410 h 2461"/>
                    <a:gd name="T34" fmla="*/ 417 w 1339"/>
                    <a:gd name="T35" fmla="*/ 2431 h 2461"/>
                    <a:gd name="T36" fmla="*/ 481 w 1339"/>
                    <a:gd name="T37" fmla="*/ 2443 h 2461"/>
                    <a:gd name="T38" fmla="*/ 534 w 1339"/>
                    <a:gd name="T39" fmla="*/ 2451 h 2461"/>
                    <a:gd name="T40" fmla="*/ 598 w 1339"/>
                    <a:gd name="T41" fmla="*/ 2457 h 2461"/>
                    <a:gd name="T42" fmla="*/ 667 w 1339"/>
                    <a:gd name="T43" fmla="*/ 2461 h 2461"/>
                    <a:gd name="T44" fmla="*/ 717 w 1339"/>
                    <a:gd name="T45" fmla="*/ 2458 h 2461"/>
                    <a:gd name="T46" fmla="*/ 774 w 1339"/>
                    <a:gd name="T47" fmla="*/ 2454 h 2461"/>
                    <a:gd name="T48" fmla="*/ 852 w 1339"/>
                    <a:gd name="T49" fmla="*/ 2442 h 2461"/>
                    <a:gd name="T50" fmla="*/ 939 w 1339"/>
                    <a:gd name="T51" fmla="*/ 2421 h 2461"/>
                    <a:gd name="T52" fmla="*/ 1008 w 1339"/>
                    <a:gd name="T53" fmla="*/ 2397 h 2461"/>
                    <a:gd name="T54" fmla="*/ 1062 w 1339"/>
                    <a:gd name="T55" fmla="*/ 2374 h 2461"/>
                    <a:gd name="T56" fmla="*/ 1131 w 1339"/>
                    <a:gd name="T57" fmla="*/ 2341 h 2461"/>
                    <a:gd name="T58" fmla="*/ 1185 w 1339"/>
                    <a:gd name="T59" fmla="*/ 2304 h 2461"/>
                    <a:gd name="T60" fmla="*/ 1236 w 1339"/>
                    <a:gd name="T61" fmla="*/ 2262 h 2461"/>
                    <a:gd name="T62" fmla="*/ 1284 w 1339"/>
                    <a:gd name="T63" fmla="*/ 2209 h 2461"/>
                    <a:gd name="T64" fmla="*/ 1309 w 1339"/>
                    <a:gd name="T65" fmla="*/ 2163 h 2461"/>
                    <a:gd name="T66" fmla="*/ 1329 w 1339"/>
                    <a:gd name="T67" fmla="*/ 2121 h 2461"/>
                    <a:gd name="T68" fmla="*/ 1339 w 1339"/>
                    <a:gd name="T69" fmla="*/ 2069 h 2461"/>
                    <a:gd name="T70" fmla="*/ 1339 w 1339"/>
                    <a:gd name="T71" fmla="*/ 2038 h 2461"/>
                    <a:gd name="T72" fmla="*/ 1331 w 1339"/>
                    <a:gd name="T73" fmla="*/ 1997 h 2461"/>
                    <a:gd name="T74" fmla="*/ 921 w 1339"/>
                    <a:gd name="T75" fmla="*/ 591 h 2461"/>
                    <a:gd name="T76" fmla="*/ 906 w 1339"/>
                    <a:gd name="T77" fmla="*/ 537 h 2461"/>
                    <a:gd name="T78" fmla="*/ 901 w 1339"/>
                    <a:gd name="T79" fmla="*/ 498 h 2461"/>
                    <a:gd name="T80" fmla="*/ 886 w 1339"/>
                    <a:gd name="T81" fmla="*/ 0 h 24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9"/>
                    <a:gd name="T124" fmla="*/ 0 h 2461"/>
                    <a:gd name="T125" fmla="*/ 1339 w 1339"/>
                    <a:gd name="T126" fmla="*/ 2461 h 24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9" h="2461">
                      <a:moveTo>
                        <a:pt x="355" y="13"/>
                      </a:moveTo>
                      <a:lnTo>
                        <a:pt x="367" y="485"/>
                      </a:lnTo>
                      <a:lnTo>
                        <a:pt x="367" y="514"/>
                      </a:lnTo>
                      <a:lnTo>
                        <a:pt x="364" y="552"/>
                      </a:lnTo>
                      <a:lnTo>
                        <a:pt x="16" y="1983"/>
                      </a:lnTo>
                      <a:lnTo>
                        <a:pt x="6" y="2026"/>
                      </a:lnTo>
                      <a:lnTo>
                        <a:pt x="3" y="2057"/>
                      </a:lnTo>
                      <a:lnTo>
                        <a:pt x="0" y="2095"/>
                      </a:lnTo>
                      <a:lnTo>
                        <a:pt x="7" y="2133"/>
                      </a:lnTo>
                      <a:lnTo>
                        <a:pt x="19" y="2163"/>
                      </a:lnTo>
                      <a:lnTo>
                        <a:pt x="46" y="2218"/>
                      </a:lnTo>
                      <a:lnTo>
                        <a:pt x="75" y="2251"/>
                      </a:lnTo>
                      <a:lnTo>
                        <a:pt x="126" y="2301"/>
                      </a:lnTo>
                      <a:lnTo>
                        <a:pt x="184" y="2337"/>
                      </a:lnTo>
                      <a:lnTo>
                        <a:pt x="240" y="2370"/>
                      </a:lnTo>
                      <a:lnTo>
                        <a:pt x="291" y="2391"/>
                      </a:lnTo>
                      <a:lnTo>
                        <a:pt x="342" y="2410"/>
                      </a:lnTo>
                      <a:lnTo>
                        <a:pt x="417" y="2431"/>
                      </a:lnTo>
                      <a:lnTo>
                        <a:pt x="481" y="2443"/>
                      </a:lnTo>
                      <a:lnTo>
                        <a:pt x="534" y="2451"/>
                      </a:lnTo>
                      <a:lnTo>
                        <a:pt x="598" y="2457"/>
                      </a:lnTo>
                      <a:lnTo>
                        <a:pt x="667" y="2461"/>
                      </a:lnTo>
                      <a:lnTo>
                        <a:pt x="717" y="2458"/>
                      </a:lnTo>
                      <a:lnTo>
                        <a:pt x="774" y="2454"/>
                      </a:lnTo>
                      <a:lnTo>
                        <a:pt x="852" y="2442"/>
                      </a:lnTo>
                      <a:lnTo>
                        <a:pt x="939" y="2421"/>
                      </a:lnTo>
                      <a:lnTo>
                        <a:pt x="1008" y="2397"/>
                      </a:lnTo>
                      <a:lnTo>
                        <a:pt x="1062" y="2374"/>
                      </a:lnTo>
                      <a:lnTo>
                        <a:pt x="1131" y="2341"/>
                      </a:lnTo>
                      <a:lnTo>
                        <a:pt x="1185" y="2304"/>
                      </a:lnTo>
                      <a:lnTo>
                        <a:pt x="1236" y="2262"/>
                      </a:lnTo>
                      <a:lnTo>
                        <a:pt x="1284" y="2209"/>
                      </a:lnTo>
                      <a:lnTo>
                        <a:pt x="1309" y="2163"/>
                      </a:lnTo>
                      <a:lnTo>
                        <a:pt x="1329" y="2121"/>
                      </a:lnTo>
                      <a:lnTo>
                        <a:pt x="1339" y="2069"/>
                      </a:lnTo>
                      <a:lnTo>
                        <a:pt x="1339" y="2038"/>
                      </a:lnTo>
                      <a:lnTo>
                        <a:pt x="1331" y="1997"/>
                      </a:lnTo>
                      <a:lnTo>
                        <a:pt x="921" y="591"/>
                      </a:lnTo>
                      <a:lnTo>
                        <a:pt x="906" y="537"/>
                      </a:lnTo>
                      <a:lnTo>
                        <a:pt x="901" y="498"/>
                      </a:lnTo>
                      <a:lnTo>
                        <a:pt x="886" y="0"/>
                      </a:lnTo>
                    </a:path>
                  </a:pathLst>
                </a:custGeom>
                <a:noFill/>
                <a:ln w="19050">
                  <a:solidFill>
                    <a:srgbClr val="000000"/>
                  </a:solidFill>
                  <a:miter lim="800000"/>
                  <a:headEnd/>
                  <a:tailEnd/>
                </a:ln>
              </p:spPr>
              <p:txBody>
                <a:bodyPr wrap="none"/>
                <a:lstStyle/>
                <a:p>
                  <a:endParaRPr lang="en-US"/>
                </a:p>
              </p:txBody>
            </p:sp>
            <p:sp>
              <p:nvSpPr>
                <p:cNvPr id="155058" name="Line 36"/>
                <p:cNvSpPr>
                  <a:spLocks noChangeAspect="1" noChangeShapeType="1"/>
                </p:cNvSpPr>
                <p:nvPr/>
              </p:nvSpPr>
              <p:spPr bwMode="auto">
                <a:xfrm flipH="1">
                  <a:off x="780" y="1704"/>
                  <a:ext cx="248" cy="1216"/>
                </a:xfrm>
                <a:prstGeom prst="line">
                  <a:avLst/>
                </a:prstGeom>
                <a:noFill/>
                <a:ln w="9525">
                  <a:solidFill>
                    <a:srgbClr val="808080"/>
                  </a:solidFill>
                  <a:miter lim="800000"/>
                  <a:headEnd/>
                  <a:tailEnd/>
                </a:ln>
              </p:spPr>
              <p:txBody>
                <a:bodyPr wrap="none"/>
                <a:lstStyle/>
                <a:p>
                  <a:endParaRPr lang="en-US"/>
                </a:p>
              </p:txBody>
            </p:sp>
            <p:sp>
              <p:nvSpPr>
                <p:cNvPr id="155059" name="Line 37"/>
                <p:cNvSpPr>
                  <a:spLocks noChangeAspect="1" noChangeShapeType="1"/>
                </p:cNvSpPr>
                <p:nvPr/>
              </p:nvSpPr>
              <p:spPr bwMode="auto">
                <a:xfrm>
                  <a:off x="1460" y="1472"/>
                  <a:ext cx="360" cy="1480"/>
                </a:xfrm>
                <a:prstGeom prst="line">
                  <a:avLst/>
                </a:prstGeom>
                <a:noFill/>
                <a:ln w="9525">
                  <a:solidFill>
                    <a:srgbClr val="808080"/>
                  </a:solidFill>
                  <a:miter lim="800000"/>
                  <a:headEnd/>
                  <a:tailEnd/>
                </a:ln>
              </p:spPr>
              <p:txBody>
                <a:bodyPr wrap="none"/>
                <a:lstStyle/>
                <a:p>
                  <a:endParaRPr lang="en-US"/>
                </a:p>
              </p:txBody>
            </p:sp>
            <p:sp>
              <p:nvSpPr>
                <p:cNvPr id="155060" name="Line 38"/>
                <p:cNvSpPr>
                  <a:spLocks noChangeAspect="1" noChangeShapeType="1"/>
                </p:cNvSpPr>
                <p:nvPr/>
              </p:nvSpPr>
              <p:spPr bwMode="auto">
                <a:xfrm>
                  <a:off x="1428" y="1000"/>
                  <a:ext cx="0" cy="240"/>
                </a:xfrm>
                <a:prstGeom prst="line">
                  <a:avLst/>
                </a:prstGeom>
                <a:noFill/>
                <a:ln w="9525">
                  <a:solidFill>
                    <a:srgbClr val="808080"/>
                  </a:solidFill>
                  <a:miter lim="800000"/>
                  <a:headEnd/>
                  <a:tailEnd/>
                </a:ln>
              </p:spPr>
              <p:txBody>
                <a:bodyPr wrap="none"/>
                <a:lstStyle/>
                <a:p>
                  <a:endParaRPr lang="en-US"/>
                </a:p>
              </p:txBody>
            </p:sp>
            <p:sp>
              <p:nvSpPr>
                <p:cNvPr id="155061" name="Line 39"/>
                <p:cNvSpPr>
                  <a:spLocks noChangeAspect="1" noChangeShapeType="1"/>
                </p:cNvSpPr>
                <p:nvPr/>
              </p:nvSpPr>
              <p:spPr bwMode="auto">
                <a:xfrm flipH="1">
                  <a:off x="1028" y="1444"/>
                  <a:ext cx="144" cy="776"/>
                </a:xfrm>
                <a:prstGeom prst="line">
                  <a:avLst/>
                </a:prstGeom>
                <a:noFill/>
                <a:ln w="9525">
                  <a:solidFill>
                    <a:srgbClr val="808080"/>
                  </a:solidFill>
                  <a:miter lim="800000"/>
                  <a:headEnd/>
                  <a:tailEnd/>
                </a:ln>
              </p:spPr>
              <p:txBody>
                <a:bodyPr wrap="none"/>
                <a:lstStyle/>
                <a:p>
                  <a:endParaRPr lang="en-US"/>
                </a:p>
              </p:txBody>
            </p:sp>
            <p:sp>
              <p:nvSpPr>
                <p:cNvPr id="155062" name="Freeform 40"/>
                <p:cNvSpPr>
                  <a:spLocks noChangeAspect="1"/>
                </p:cNvSpPr>
                <p:nvPr/>
              </p:nvSpPr>
              <p:spPr bwMode="auto">
                <a:xfrm>
                  <a:off x="1348" y="2684"/>
                  <a:ext cx="452" cy="132"/>
                </a:xfrm>
                <a:custGeom>
                  <a:avLst/>
                  <a:gdLst>
                    <a:gd name="T0" fmla="*/ 452 w 452"/>
                    <a:gd name="T1" fmla="*/ 132 h 132"/>
                    <a:gd name="T2" fmla="*/ 280 w 452"/>
                    <a:gd name="T3" fmla="*/ 40 h 132"/>
                    <a:gd name="T4" fmla="*/ 0 w 452"/>
                    <a:gd name="T5" fmla="*/ 0 h 132"/>
                    <a:gd name="T6" fmla="*/ 0 60000 65536"/>
                    <a:gd name="T7" fmla="*/ 0 60000 65536"/>
                    <a:gd name="T8" fmla="*/ 0 60000 65536"/>
                    <a:gd name="T9" fmla="*/ 0 w 452"/>
                    <a:gd name="T10" fmla="*/ 0 h 132"/>
                    <a:gd name="T11" fmla="*/ 452 w 452"/>
                    <a:gd name="T12" fmla="*/ 132 h 132"/>
                  </a:gdLst>
                  <a:ahLst/>
                  <a:cxnLst>
                    <a:cxn ang="T6">
                      <a:pos x="T0" y="T1"/>
                    </a:cxn>
                    <a:cxn ang="T7">
                      <a:pos x="T2" y="T3"/>
                    </a:cxn>
                    <a:cxn ang="T8">
                      <a:pos x="T4" y="T5"/>
                    </a:cxn>
                  </a:cxnLst>
                  <a:rect l="T9" t="T10" r="T11" b="T12"/>
                  <a:pathLst>
                    <a:path w="452" h="132">
                      <a:moveTo>
                        <a:pt x="452" y="132"/>
                      </a:moveTo>
                      <a:cubicBezTo>
                        <a:pt x="403" y="97"/>
                        <a:pt x="355" y="62"/>
                        <a:pt x="280" y="40"/>
                      </a:cubicBezTo>
                      <a:cubicBezTo>
                        <a:pt x="205" y="18"/>
                        <a:pt x="102" y="9"/>
                        <a:pt x="0" y="0"/>
                      </a:cubicBezTo>
                    </a:path>
                  </a:pathLst>
                </a:custGeom>
                <a:noFill/>
                <a:ln w="9525">
                  <a:solidFill>
                    <a:srgbClr val="333333"/>
                  </a:solidFill>
                  <a:miter lim="800000"/>
                  <a:headEnd/>
                  <a:tailEnd/>
                </a:ln>
              </p:spPr>
              <p:txBody>
                <a:bodyPr wrap="none"/>
                <a:lstStyle/>
                <a:p>
                  <a:endParaRPr lang="en-US"/>
                </a:p>
              </p:txBody>
            </p:sp>
            <p:sp>
              <p:nvSpPr>
                <p:cNvPr id="155063" name="Freeform 41"/>
                <p:cNvSpPr>
                  <a:spLocks noChangeAspect="1"/>
                </p:cNvSpPr>
                <p:nvPr/>
              </p:nvSpPr>
              <p:spPr bwMode="auto">
                <a:xfrm>
                  <a:off x="720" y="2732"/>
                  <a:ext cx="192" cy="132"/>
                </a:xfrm>
                <a:custGeom>
                  <a:avLst/>
                  <a:gdLst>
                    <a:gd name="T0" fmla="*/ 192 w 192"/>
                    <a:gd name="T1" fmla="*/ 0 h 132"/>
                    <a:gd name="T2" fmla="*/ 68 w 192"/>
                    <a:gd name="T3" fmla="*/ 60 h 132"/>
                    <a:gd name="T4" fmla="*/ 0 w 192"/>
                    <a:gd name="T5" fmla="*/ 132 h 132"/>
                    <a:gd name="T6" fmla="*/ 0 60000 65536"/>
                    <a:gd name="T7" fmla="*/ 0 60000 65536"/>
                    <a:gd name="T8" fmla="*/ 0 60000 65536"/>
                    <a:gd name="T9" fmla="*/ 0 w 192"/>
                    <a:gd name="T10" fmla="*/ 0 h 132"/>
                    <a:gd name="T11" fmla="*/ 192 w 192"/>
                    <a:gd name="T12" fmla="*/ 132 h 132"/>
                  </a:gdLst>
                  <a:ahLst/>
                  <a:cxnLst>
                    <a:cxn ang="T6">
                      <a:pos x="T0" y="T1"/>
                    </a:cxn>
                    <a:cxn ang="T7">
                      <a:pos x="T2" y="T3"/>
                    </a:cxn>
                    <a:cxn ang="T8">
                      <a:pos x="T4" y="T5"/>
                    </a:cxn>
                  </a:cxnLst>
                  <a:rect l="T9" t="T10" r="T11" b="T12"/>
                  <a:pathLst>
                    <a:path w="192" h="132">
                      <a:moveTo>
                        <a:pt x="192" y="0"/>
                      </a:moveTo>
                      <a:cubicBezTo>
                        <a:pt x="146" y="19"/>
                        <a:pt x="100" y="38"/>
                        <a:pt x="68" y="60"/>
                      </a:cubicBezTo>
                      <a:cubicBezTo>
                        <a:pt x="36" y="82"/>
                        <a:pt x="18" y="107"/>
                        <a:pt x="0" y="132"/>
                      </a:cubicBezTo>
                    </a:path>
                  </a:pathLst>
                </a:custGeom>
                <a:noFill/>
                <a:ln w="9525">
                  <a:solidFill>
                    <a:srgbClr val="333333"/>
                  </a:solidFill>
                  <a:miter lim="800000"/>
                  <a:headEnd/>
                  <a:tailEnd/>
                </a:ln>
              </p:spPr>
              <p:txBody>
                <a:bodyPr wrap="none"/>
                <a:lstStyle/>
                <a:p>
                  <a:endParaRPr lang="en-US"/>
                </a:p>
              </p:txBody>
            </p:sp>
            <p:sp>
              <p:nvSpPr>
                <p:cNvPr id="155064" name="Freeform 42"/>
                <p:cNvSpPr>
                  <a:spLocks noChangeAspect="1"/>
                </p:cNvSpPr>
                <p:nvPr/>
              </p:nvSpPr>
              <p:spPr bwMode="auto">
                <a:xfrm>
                  <a:off x="992" y="464"/>
                  <a:ext cx="612" cy="2524"/>
                </a:xfrm>
                <a:custGeom>
                  <a:avLst/>
                  <a:gdLst>
                    <a:gd name="T0" fmla="*/ 0 w 612"/>
                    <a:gd name="T1" fmla="*/ 48 h 2524"/>
                    <a:gd name="T2" fmla="*/ 60 w 612"/>
                    <a:gd name="T3" fmla="*/ 124 h 2524"/>
                    <a:gd name="T4" fmla="*/ 88 w 612"/>
                    <a:gd name="T5" fmla="*/ 176 h 2524"/>
                    <a:gd name="T6" fmla="*/ 88 w 612"/>
                    <a:gd name="T7" fmla="*/ 240 h 2524"/>
                    <a:gd name="T8" fmla="*/ 88 w 612"/>
                    <a:gd name="T9" fmla="*/ 300 h 2524"/>
                    <a:gd name="T10" fmla="*/ 108 w 612"/>
                    <a:gd name="T11" fmla="*/ 364 h 2524"/>
                    <a:gd name="T12" fmla="*/ 112 w 612"/>
                    <a:gd name="T13" fmla="*/ 468 h 2524"/>
                    <a:gd name="T14" fmla="*/ 132 w 612"/>
                    <a:gd name="T15" fmla="*/ 608 h 2524"/>
                    <a:gd name="T16" fmla="*/ 132 w 612"/>
                    <a:gd name="T17" fmla="*/ 700 h 2524"/>
                    <a:gd name="T18" fmla="*/ 128 w 612"/>
                    <a:gd name="T19" fmla="*/ 796 h 2524"/>
                    <a:gd name="T20" fmla="*/ 100 w 612"/>
                    <a:gd name="T21" fmla="*/ 988 h 2524"/>
                    <a:gd name="T22" fmla="*/ 80 w 612"/>
                    <a:gd name="T23" fmla="*/ 1152 h 2524"/>
                    <a:gd name="T24" fmla="*/ 80 w 612"/>
                    <a:gd name="T25" fmla="*/ 1248 h 2524"/>
                    <a:gd name="T26" fmla="*/ 104 w 612"/>
                    <a:gd name="T27" fmla="*/ 1432 h 2524"/>
                    <a:gd name="T28" fmla="*/ 120 w 612"/>
                    <a:gd name="T29" fmla="*/ 1644 h 2524"/>
                    <a:gd name="T30" fmla="*/ 116 w 612"/>
                    <a:gd name="T31" fmla="*/ 1796 h 2524"/>
                    <a:gd name="T32" fmla="*/ 88 w 612"/>
                    <a:gd name="T33" fmla="*/ 1924 h 2524"/>
                    <a:gd name="T34" fmla="*/ 84 w 612"/>
                    <a:gd name="T35" fmla="*/ 2048 h 2524"/>
                    <a:gd name="T36" fmla="*/ 80 w 612"/>
                    <a:gd name="T37" fmla="*/ 2184 h 2524"/>
                    <a:gd name="T38" fmla="*/ 60 w 612"/>
                    <a:gd name="T39" fmla="*/ 2360 h 2524"/>
                    <a:gd name="T40" fmla="*/ 120 w 612"/>
                    <a:gd name="T41" fmla="*/ 2524 h 2524"/>
                    <a:gd name="T42" fmla="*/ 240 w 612"/>
                    <a:gd name="T43" fmla="*/ 2460 h 2524"/>
                    <a:gd name="T44" fmla="*/ 344 w 612"/>
                    <a:gd name="T45" fmla="*/ 2440 h 2524"/>
                    <a:gd name="T46" fmla="*/ 424 w 612"/>
                    <a:gd name="T47" fmla="*/ 2484 h 2524"/>
                    <a:gd name="T48" fmla="*/ 508 w 612"/>
                    <a:gd name="T49" fmla="*/ 2464 h 2524"/>
                    <a:gd name="T50" fmla="*/ 596 w 612"/>
                    <a:gd name="T51" fmla="*/ 2476 h 2524"/>
                    <a:gd name="T52" fmla="*/ 612 w 612"/>
                    <a:gd name="T53" fmla="*/ 2384 h 2524"/>
                    <a:gd name="T54" fmla="*/ 584 w 612"/>
                    <a:gd name="T55" fmla="*/ 2232 h 2524"/>
                    <a:gd name="T56" fmla="*/ 540 w 612"/>
                    <a:gd name="T57" fmla="*/ 2072 h 2524"/>
                    <a:gd name="T58" fmla="*/ 508 w 612"/>
                    <a:gd name="T59" fmla="*/ 1952 h 2524"/>
                    <a:gd name="T60" fmla="*/ 492 w 612"/>
                    <a:gd name="T61" fmla="*/ 1852 h 2524"/>
                    <a:gd name="T62" fmla="*/ 476 w 612"/>
                    <a:gd name="T63" fmla="*/ 1724 h 2524"/>
                    <a:gd name="T64" fmla="*/ 476 w 612"/>
                    <a:gd name="T65" fmla="*/ 1604 h 2524"/>
                    <a:gd name="T66" fmla="*/ 464 w 612"/>
                    <a:gd name="T67" fmla="*/ 1484 h 2524"/>
                    <a:gd name="T68" fmla="*/ 444 w 612"/>
                    <a:gd name="T69" fmla="*/ 1376 h 2524"/>
                    <a:gd name="T70" fmla="*/ 412 w 612"/>
                    <a:gd name="T71" fmla="*/ 1176 h 2524"/>
                    <a:gd name="T72" fmla="*/ 380 w 612"/>
                    <a:gd name="T73" fmla="*/ 1024 h 2524"/>
                    <a:gd name="T74" fmla="*/ 380 w 612"/>
                    <a:gd name="T75" fmla="*/ 960 h 2524"/>
                    <a:gd name="T76" fmla="*/ 372 w 612"/>
                    <a:gd name="T77" fmla="*/ 904 h 2524"/>
                    <a:gd name="T78" fmla="*/ 360 w 612"/>
                    <a:gd name="T79" fmla="*/ 788 h 2524"/>
                    <a:gd name="T80" fmla="*/ 372 w 612"/>
                    <a:gd name="T81" fmla="*/ 700 h 2524"/>
                    <a:gd name="T82" fmla="*/ 372 w 612"/>
                    <a:gd name="T83" fmla="*/ 564 h 2524"/>
                    <a:gd name="T84" fmla="*/ 364 w 612"/>
                    <a:gd name="T85" fmla="*/ 448 h 2524"/>
                    <a:gd name="T86" fmla="*/ 352 w 612"/>
                    <a:gd name="T87" fmla="*/ 352 h 2524"/>
                    <a:gd name="T88" fmla="*/ 368 w 612"/>
                    <a:gd name="T89" fmla="*/ 244 h 2524"/>
                    <a:gd name="T90" fmla="*/ 392 w 612"/>
                    <a:gd name="T91" fmla="*/ 136 h 2524"/>
                    <a:gd name="T92" fmla="*/ 436 w 612"/>
                    <a:gd name="T93" fmla="*/ 32 h 2524"/>
                    <a:gd name="T94" fmla="*/ 464 w 612"/>
                    <a:gd name="T95" fmla="*/ 0 h 25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2"/>
                    <a:gd name="T145" fmla="*/ 0 h 2524"/>
                    <a:gd name="T146" fmla="*/ 612 w 612"/>
                    <a:gd name="T147" fmla="*/ 2524 h 25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2" h="2524">
                      <a:moveTo>
                        <a:pt x="0" y="48"/>
                      </a:moveTo>
                      <a:lnTo>
                        <a:pt x="60" y="124"/>
                      </a:lnTo>
                      <a:lnTo>
                        <a:pt x="88" y="176"/>
                      </a:lnTo>
                      <a:lnTo>
                        <a:pt x="88" y="240"/>
                      </a:lnTo>
                      <a:lnTo>
                        <a:pt x="88" y="300"/>
                      </a:lnTo>
                      <a:lnTo>
                        <a:pt x="108" y="364"/>
                      </a:lnTo>
                      <a:lnTo>
                        <a:pt x="112" y="468"/>
                      </a:lnTo>
                      <a:lnTo>
                        <a:pt x="132" y="608"/>
                      </a:lnTo>
                      <a:lnTo>
                        <a:pt x="132" y="700"/>
                      </a:lnTo>
                      <a:lnTo>
                        <a:pt x="128" y="796"/>
                      </a:lnTo>
                      <a:lnTo>
                        <a:pt x="100" y="988"/>
                      </a:lnTo>
                      <a:lnTo>
                        <a:pt x="80" y="1152"/>
                      </a:lnTo>
                      <a:lnTo>
                        <a:pt x="80" y="1248"/>
                      </a:lnTo>
                      <a:lnTo>
                        <a:pt x="104" y="1432"/>
                      </a:lnTo>
                      <a:lnTo>
                        <a:pt x="120" y="1644"/>
                      </a:lnTo>
                      <a:lnTo>
                        <a:pt x="116" y="1796"/>
                      </a:lnTo>
                      <a:lnTo>
                        <a:pt x="88" y="1924"/>
                      </a:lnTo>
                      <a:lnTo>
                        <a:pt x="84" y="2048"/>
                      </a:lnTo>
                      <a:lnTo>
                        <a:pt x="80" y="2184"/>
                      </a:lnTo>
                      <a:lnTo>
                        <a:pt x="60" y="2360"/>
                      </a:lnTo>
                      <a:lnTo>
                        <a:pt x="120" y="2524"/>
                      </a:lnTo>
                      <a:lnTo>
                        <a:pt x="240" y="2460"/>
                      </a:lnTo>
                      <a:lnTo>
                        <a:pt x="344" y="2440"/>
                      </a:lnTo>
                      <a:lnTo>
                        <a:pt x="424" y="2484"/>
                      </a:lnTo>
                      <a:lnTo>
                        <a:pt x="508" y="2464"/>
                      </a:lnTo>
                      <a:lnTo>
                        <a:pt x="596" y="2476"/>
                      </a:lnTo>
                      <a:lnTo>
                        <a:pt x="612" y="2384"/>
                      </a:lnTo>
                      <a:lnTo>
                        <a:pt x="584" y="2232"/>
                      </a:lnTo>
                      <a:lnTo>
                        <a:pt x="540" y="2072"/>
                      </a:lnTo>
                      <a:lnTo>
                        <a:pt x="508" y="1952"/>
                      </a:lnTo>
                      <a:lnTo>
                        <a:pt x="492" y="1852"/>
                      </a:lnTo>
                      <a:lnTo>
                        <a:pt x="476" y="1724"/>
                      </a:lnTo>
                      <a:lnTo>
                        <a:pt x="476" y="1604"/>
                      </a:lnTo>
                      <a:lnTo>
                        <a:pt x="464" y="1484"/>
                      </a:lnTo>
                      <a:lnTo>
                        <a:pt x="444" y="1376"/>
                      </a:lnTo>
                      <a:lnTo>
                        <a:pt x="412" y="1176"/>
                      </a:lnTo>
                      <a:lnTo>
                        <a:pt x="380" y="1024"/>
                      </a:lnTo>
                      <a:lnTo>
                        <a:pt x="380" y="960"/>
                      </a:lnTo>
                      <a:lnTo>
                        <a:pt x="372" y="904"/>
                      </a:lnTo>
                      <a:lnTo>
                        <a:pt x="360" y="788"/>
                      </a:lnTo>
                      <a:lnTo>
                        <a:pt x="372" y="700"/>
                      </a:lnTo>
                      <a:lnTo>
                        <a:pt x="372" y="564"/>
                      </a:lnTo>
                      <a:lnTo>
                        <a:pt x="364" y="448"/>
                      </a:lnTo>
                      <a:lnTo>
                        <a:pt x="352" y="352"/>
                      </a:lnTo>
                      <a:lnTo>
                        <a:pt x="368" y="244"/>
                      </a:lnTo>
                      <a:lnTo>
                        <a:pt x="392" y="136"/>
                      </a:lnTo>
                      <a:lnTo>
                        <a:pt x="436" y="32"/>
                      </a:lnTo>
                      <a:lnTo>
                        <a:pt x="464" y="0"/>
                      </a:lnTo>
                    </a:path>
                  </a:pathLst>
                </a:custGeom>
                <a:noFill/>
                <a:ln w="15875">
                  <a:solidFill>
                    <a:srgbClr val="993300"/>
                  </a:solidFill>
                  <a:miter lim="800000"/>
                  <a:headEnd/>
                  <a:tailEnd/>
                </a:ln>
              </p:spPr>
              <p:txBody>
                <a:bodyPr wrap="none"/>
                <a:lstStyle/>
                <a:p>
                  <a:endParaRPr lang="en-US"/>
                </a:p>
              </p:txBody>
            </p:sp>
            <p:sp>
              <p:nvSpPr>
                <p:cNvPr id="155065" name="Freeform 43"/>
                <p:cNvSpPr>
                  <a:spLocks noChangeAspect="1"/>
                </p:cNvSpPr>
                <p:nvPr/>
              </p:nvSpPr>
              <p:spPr bwMode="auto">
                <a:xfrm>
                  <a:off x="918" y="705"/>
                  <a:ext cx="639" cy="153"/>
                </a:xfrm>
                <a:custGeom>
                  <a:avLst/>
                  <a:gdLst>
                    <a:gd name="T0" fmla="*/ 83 w 639"/>
                    <a:gd name="T1" fmla="*/ 14 h 153"/>
                    <a:gd name="T2" fmla="*/ 27 w 639"/>
                    <a:gd name="T3" fmla="*/ 31 h 153"/>
                    <a:gd name="T4" fmla="*/ 3 w 639"/>
                    <a:gd name="T5" fmla="*/ 70 h 153"/>
                    <a:gd name="T6" fmla="*/ 45 w 639"/>
                    <a:gd name="T7" fmla="*/ 110 h 153"/>
                    <a:gd name="T8" fmla="*/ 152 w 639"/>
                    <a:gd name="T9" fmla="*/ 134 h 153"/>
                    <a:gd name="T10" fmla="*/ 305 w 639"/>
                    <a:gd name="T11" fmla="*/ 152 h 153"/>
                    <a:gd name="T12" fmla="*/ 485 w 639"/>
                    <a:gd name="T13" fmla="*/ 139 h 153"/>
                    <a:gd name="T14" fmla="*/ 588 w 639"/>
                    <a:gd name="T15" fmla="*/ 107 h 153"/>
                    <a:gd name="T16" fmla="*/ 633 w 639"/>
                    <a:gd name="T17" fmla="*/ 76 h 153"/>
                    <a:gd name="T18" fmla="*/ 626 w 639"/>
                    <a:gd name="T19" fmla="*/ 50 h 153"/>
                    <a:gd name="T20" fmla="*/ 585 w 639"/>
                    <a:gd name="T21" fmla="*/ 22 h 153"/>
                    <a:gd name="T22" fmla="*/ 530 w 639"/>
                    <a:gd name="T23" fmla="*/ 7 h 153"/>
                    <a:gd name="T24" fmla="*/ 524 w 639"/>
                    <a:gd name="T25" fmla="*/ 65 h 153"/>
                    <a:gd name="T26" fmla="*/ 482 w 639"/>
                    <a:gd name="T27" fmla="*/ 98 h 153"/>
                    <a:gd name="T28" fmla="*/ 369 w 639"/>
                    <a:gd name="T29" fmla="*/ 118 h 153"/>
                    <a:gd name="T30" fmla="*/ 224 w 639"/>
                    <a:gd name="T31" fmla="*/ 124 h 153"/>
                    <a:gd name="T32" fmla="*/ 135 w 639"/>
                    <a:gd name="T33" fmla="*/ 101 h 153"/>
                    <a:gd name="T34" fmla="*/ 96 w 639"/>
                    <a:gd name="T35" fmla="*/ 83 h 153"/>
                    <a:gd name="T36" fmla="*/ 83 w 639"/>
                    <a:gd name="T37" fmla="*/ 14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9"/>
                    <a:gd name="T58" fmla="*/ 0 h 153"/>
                    <a:gd name="T59" fmla="*/ 639 w 639"/>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9" h="153">
                      <a:moveTo>
                        <a:pt x="83" y="14"/>
                      </a:moveTo>
                      <a:cubicBezTo>
                        <a:pt x="72" y="5"/>
                        <a:pt x="40" y="22"/>
                        <a:pt x="27" y="31"/>
                      </a:cubicBezTo>
                      <a:cubicBezTo>
                        <a:pt x="14" y="40"/>
                        <a:pt x="0" y="57"/>
                        <a:pt x="3" y="70"/>
                      </a:cubicBezTo>
                      <a:cubicBezTo>
                        <a:pt x="6" y="83"/>
                        <a:pt x="20" y="99"/>
                        <a:pt x="45" y="110"/>
                      </a:cubicBezTo>
                      <a:cubicBezTo>
                        <a:pt x="70" y="121"/>
                        <a:pt x="109" y="127"/>
                        <a:pt x="152" y="134"/>
                      </a:cubicBezTo>
                      <a:cubicBezTo>
                        <a:pt x="195" y="141"/>
                        <a:pt x="250" y="151"/>
                        <a:pt x="305" y="152"/>
                      </a:cubicBezTo>
                      <a:cubicBezTo>
                        <a:pt x="360" y="153"/>
                        <a:pt x="438" y="146"/>
                        <a:pt x="485" y="139"/>
                      </a:cubicBezTo>
                      <a:cubicBezTo>
                        <a:pt x="532" y="132"/>
                        <a:pt x="563" y="117"/>
                        <a:pt x="588" y="107"/>
                      </a:cubicBezTo>
                      <a:cubicBezTo>
                        <a:pt x="613" y="97"/>
                        <a:pt x="627" y="85"/>
                        <a:pt x="633" y="76"/>
                      </a:cubicBezTo>
                      <a:cubicBezTo>
                        <a:pt x="639" y="67"/>
                        <a:pt x="634" y="59"/>
                        <a:pt x="626" y="50"/>
                      </a:cubicBezTo>
                      <a:cubicBezTo>
                        <a:pt x="618" y="41"/>
                        <a:pt x="601" y="29"/>
                        <a:pt x="585" y="22"/>
                      </a:cubicBezTo>
                      <a:cubicBezTo>
                        <a:pt x="569" y="15"/>
                        <a:pt x="540" y="0"/>
                        <a:pt x="530" y="7"/>
                      </a:cubicBezTo>
                      <a:cubicBezTo>
                        <a:pt x="520" y="14"/>
                        <a:pt x="532" y="50"/>
                        <a:pt x="524" y="65"/>
                      </a:cubicBezTo>
                      <a:cubicBezTo>
                        <a:pt x="516" y="80"/>
                        <a:pt x="508" y="89"/>
                        <a:pt x="482" y="98"/>
                      </a:cubicBezTo>
                      <a:cubicBezTo>
                        <a:pt x="456" y="107"/>
                        <a:pt x="412" y="114"/>
                        <a:pt x="369" y="118"/>
                      </a:cubicBezTo>
                      <a:cubicBezTo>
                        <a:pt x="326" y="122"/>
                        <a:pt x="263" y="127"/>
                        <a:pt x="224" y="124"/>
                      </a:cubicBezTo>
                      <a:cubicBezTo>
                        <a:pt x="185" y="121"/>
                        <a:pt x="156" y="108"/>
                        <a:pt x="135" y="101"/>
                      </a:cubicBezTo>
                      <a:cubicBezTo>
                        <a:pt x="114" y="94"/>
                        <a:pt x="104" y="97"/>
                        <a:pt x="96" y="83"/>
                      </a:cubicBezTo>
                      <a:cubicBezTo>
                        <a:pt x="88" y="69"/>
                        <a:pt x="94" y="23"/>
                        <a:pt x="83" y="14"/>
                      </a:cubicBezTo>
                      <a:close/>
                    </a:path>
                  </a:pathLst>
                </a:custGeom>
                <a:solidFill>
                  <a:schemeClr val="bg1"/>
                </a:solidFill>
                <a:ln w="9525">
                  <a:solidFill>
                    <a:schemeClr val="tx1"/>
                  </a:solidFill>
                  <a:miter lim="800000"/>
                  <a:headEnd/>
                  <a:tailEnd/>
                </a:ln>
              </p:spPr>
              <p:txBody>
                <a:bodyPr wrap="none"/>
                <a:lstStyle/>
                <a:p>
                  <a:endParaRPr lang="en-US"/>
                </a:p>
              </p:txBody>
            </p:sp>
            <p:sp>
              <p:nvSpPr>
                <p:cNvPr id="155066" name="Freeform 44"/>
                <p:cNvSpPr>
                  <a:spLocks noChangeAspect="1"/>
                </p:cNvSpPr>
                <p:nvPr/>
              </p:nvSpPr>
              <p:spPr bwMode="auto">
                <a:xfrm>
                  <a:off x="924" y="780"/>
                  <a:ext cx="627" cy="143"/>
                </a:xfrm>
                <a:custGeom>
                  <a:avLst/>
                  <a:gdLst>
                    <a:gd name="T0" fmla="*/ 0 w 627"/>
                    <a:gd name="T1" fmla="*/ 0 h 143"/>
                    <a:gd name="T2" fmla="*/ 0 w 627"/>
                    <a:gd name="T3" fmla="*/ 65 h 143"/>
                    <a:gd name="T4" fmla="*/ 12 w 627"/>
                    <a:gd name="T5" fmla="*/ 90 h 143"/>
                    <a:gd name="T6" fmla="*/ 42 w 627"/>
                    <a:gd name="T7" fmla="*/ 110 h 143"/>
                    <a:gd name="T8" fmla="*/ 89 w 627"/>
                    <a:gd name="T9" fmla="*/ 119 h 143"/>
                    <a:gd name="T10" fmla="*/ 135 w 627"/>
                    <a:gd name="T11" fmla="*/ 132 h 143"/>
                    <a:gd name="T12" fmla="*/ 182 w 627"/>
                    <a:gd name="T13" fmla="*/ 137 h 143"/>
                    <a:gd name="T14" fmla="*/ 230 w 627"/>
                    <a:gd name="T15" fmla="*/ 141 h 143"/>
                    <a:gd name="T16" fmla="*/ 290 w 627"/>
                    <a:gd name="T17" fmla="*/ 143 h 143"/>
                    <a:gd name="T18" fmla="*/ 342 w 627"/>
                    <a:gd name="T19" fmla="*/ 141 h 143"/>
                    <a:gd name="T20" fmla="*/ 395 w 627"/>
                    <a:gd name="T21" fmla="*/ 135 h 143"/>
                    <a:gd name="T22" fmla="*/ 444 w 627"/>
                    <a:gd name="T23" fmla="*/ 128 h 143"/>
                    <a:gd name="T24" fmla="*/ 489 w 627"/>
                    <a:gd name="T25" fmla="*/ 120 h 143"/>
                    <a:gd name="T26" fmla="*/ 531 w 627"/>
                    <a:gd name="T27" fmla="*/ 108 h 143"/>
                    <a:gd name="T28" fmla="*/ 572 w 627"/>
                    <a:gd name="T29" fmla="*/ 95 h 143"/>
                    <a:gd name="T30" fmla="*/ 603 w 627"/>
                    <a:gd name="T31" fmla="*/ 77 h 143"/>
                    <a:gd name="T32" fmla="*/ 614 w 627"/>
                    <a:gd name="T33" fmla="*/ 60 h 143"/>
                    <a:gd name="T34" fmla="*/ 621 w 627"/>
                    <a:gd name="T35" fmla="*/ 32 h 143"/>
                    <a:gd name="T36" fmla="*/ 627 w 627"/>
                    <a:gd name="T37" fmla="*/ 5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7"/>
                    <a:gd name="T58" fmla="*/ 0 h 143"/>
                    <a:gd name="T59" fmla="*/ 627 w 627"/>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7" h="143">
                      <a:moveTo>
                        <a:pt x="0" y="0"/>
                      </a:moveTo>
                      <a:lnTo>
                        <a:pt x="0" y="65"/>
                      </a:lnTo>
                      <a:lnTo>
                        <a:pt x="12" y="90"/>
                      </a:lnTo>
                      <a:lnTo>
                        <a:pt x="42" y="110"/>
                      </a:lnTo>
                      <a:lnTo>
                        <a:pt x="89" y="119"/>
                      </a:lnTo>
                      <a:lnTo>
                        <a:pt x="135" y="132"/>
                      </a:lnTo>
                      <a:lnTo>
                        <a:pt x="182" y="137"/>
                      </a:lnTo>
                      <a:lnTo>
                        <a:pt x="230" y="141"/>
                      </a:lnTo>
                      <a:lnTo>
                        <a:pt x="290" y="143"/>
                      </a:lnTo>
                      <a:lnTo>
                        <a:pt x="342" y="141"/>
                      </a:lnTo>
                      <a:lnTo>
                        <a:pt x="395" y="135"/>
                      </a:lnTo>
                      <a:lnTo>
                        <a:pt x="444" y="128"/>
                      </a:lnTo>
                      <a:lnTo>
                        <a:pt x="489" y="120"/>
                      </a:lnTo>
                      <a:lnTo>
                        <a:pt x="531" y="108"/>
                      </a:lnTo>
                      <a:lnTo>
                        <a:pt x="572" y="95"/>
                      </a:lnTo>
                      <a:lnTo>
                        <a:pt x="603" y="77"/>
                      </a:lnTo>
                      <a:lnTo>
                        <a:pt x="614" y="60"/>
                      </a:lnTo>
                      <a:lnTo>
                        <a:pt x="621" y="32"/>
                      </a:lnTo>
                      <a:lnTo>
                        <a:pt x="627" y="5"/>
                      </a:lnTo>
                    </a:path>
                  </a:pathLst>
                </a:custGeom>
                <a:noFill/>
                <a:ln w="9525">
                  <a:solidFill>
                    <a:schemeClr val="tx1"/>
                  </a:solidFill>
                  <a:miter lim="800000"/>
                  <a:headEnd/>
                  <a:tailEnd/>
                </a:ln>
              </p:spPr>
              <p:txBody>
                <a:bodyPr wrap="none"/>
                <a:lstStyle/>
                <a:p>
                  <a:endParaRPr lang="en-US"/>
                </a:p>
              </p:txBody>
            </p:sp>
          </p:grpSp>
          <p:grpSp>
            <p:nvGrpSpPr>
              <p:cNvPr id="155038" name="Group 45"/>
              <p:cNvGrpSpPr>
                <a:grpSpLocks noChangeAspect="1"/>
              </p:cNvGrpSpPr>
              <p:nvPr/>
            </p:nvGrpSpPr>
            <p:grpSpPr bwMode="auto">
              <a:xfrm>
                <a:off x="958" y="2778"/>
                <a:ext cx="418" cy="243"/>
                <a:chOff x="738" y="2722"/>
                <a:chExt cx="418" cy="243"/>
              </a:xfrm>
            </p:grpSpPr>
            <p:sp>
              <p:nvSpPr>
                <p:cNvPr id="155047" name="Freeform 46"/>
                <p:cNvSpPr>
                  <a:spLocks noChangeAspect="1"/>
                </p:cNvSpPr>
                <p:nvPr/>
              </p:nvSpPr>
              <p:spPr bwMode="auto">
                <a:xfrm>
                  <a:off x="863" y="2742"/>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5048" name="Freeform 47"/>
                <p:cNvSpPr>
                  <a:spLocks noChangeAspect="1"/>
                </p:cNvSpPr>
                <p:nvPr/>
              </p:nvSpPr>
              <p:spPr bwMode="auto">
                <a:xfrm>
                  <a:off x="738" y="2723"/>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5049" name="Freeform 48"/>
                <p:cNvSpPr>
                  <a:spLocks noChangeAspect="1"/>
                </p:cNvSpPr>
                <p:nvPr/>
              </p:nvSpPr>
              <p:spPr bwMode="auto">
                <a:xfrm>
                  <a:off x="738" y="2722"/>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5050" name="Freeform 49"/>
                <p:cNvSpPr>
                  <a:spLocks noChangeAspect="1"/>
                </p:cNvSpPr>
                <p:nvPr/>
              </p:nvSpPr>
              <p:spPr bwMode="auto">
                <a:xfrm>
                  <a:off x="791" y="2753"/>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5051" name="Freeform 50"/>
                <p:cNvSpPr>
                  <a:spLocks noChangeAspect="1"/>
                </p:cNvSpPr>
                <p:nvPr/>
              </p:nvSpPr>
              <p:spPr bwMode="auto">
                <a:xfrm>
                  <a:off x="798" y="2841"/>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5052" name="Freeform 51"/>
                <p:cNvSpPr>
                  <a:spLocks noChangeAspect="1"/>
                </p:cNvSpPr>
                <p:nvPr/>
              </p:nvSpPr>
              <p:spPr bwMode="auto">
                <a:xfrm>
                  <a:off x="862" y="2743"/>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5053" name="Freeform 52"/>
                <p:cNvSpPr>
                  <a:spLocks noChangeAspect="1"/>
                </p:cNvSpPr>
                <p:nvPr/>
              </p:nvSpPr>
              <p:spPr bwMode="auto">
                <a:xfrm>
                  <a:off x="927" y="2769"/>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grpSp>
            <p:nvGrpSpPr>
              <p:cNvPr id="155039" name="Group 53"/>
              <p:cNvGrpSpPr>
                <a:grpSpLocks noChangeAspect="1"/>
              </p:cNvGrpSpPr>
              <p:nvPr/>
            </p:nvGrpSpPr>
            <p:grpSpPr bwMode="auto">
              <a:xfrm rot="10260171">
                <a:off x="1178" y="2770"/>
                <a:ext cx="418" cy="243"/>
                <a:chOff x="738" y="2722"/>
                <a:chExt cx="418" cy="243"/>
              </a:xfrm>
            </p:grpSpPr>
            <p:sp>
              <p:nvSpPr>
                <p:cNvPr id="155040" name="Freeform 54"/>
                <p:cNvSpPr>
                  <a:spLocks noChangeAspect="1"/>
                </p:cNvSpPr>
                <p:nvPr/>
              </p:nvSpPr>
              <p:spPr bwMode="auto">
                <a:xfrm>
                  <a:off x="863" y="2742"/>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5041" name="Freeform 55"/>
                <p:cNvSpPr>
                  <a:spLocks noChangeAspect="1"/>
                </p:cNvSpPr>
                <p:nvPr/>
              </p:nvSpPr>
              <p:spPr bwMode="auto">
                <a:xfrm>
                  <a:off x="738" y="2723"/>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5042" name="Freeform 56"/>
                <p:cNvSpPr>
                  <a:spLocks noChangeAspect="1"/>
                </p:cNvSpPr>
                <p:nvPr/>
              </p:nvSpPr>
              <p:spPr bwMode="auto">
                <a:xfrm>
                  <a:off x="738" y="2722"/>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5043" name="Freeform 57"/>
                <p:cNvSpPr>
                  <a:spLocks noChangeAspect="1"/>
                </p:cNvSpPr>
                <p:nvPr/>
              </p:nvSpPr>
              <p:spPr bwMode="auto">
                <a:xfrm>
                  <a:off x="791" y="2753"/>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5044" name="Freeform 58"/>
                <p:cNvSpPr>
                  <a:spLocks noChangeAspect="1"/>
                </p:cNvSpPr>
                <p:nvPr/>
              </p:nvSpPr>
              <p:spPr bwMode="auto">
                <a:xfrm>
                  <a:off x="798" y="2841"/>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5045" name="Freeform 59"/>
                <p:cNvSpPr>
                  <a:spLocks noChangeAspect="1"/>
                </p:cNvSpPr>
                <p:nvPr/>
              </p:nvSpPr>
              <p:spPr bwMode="auto">
                <a:xfrm>
                  <a:off x="862" y="2743"/>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5046" name="Freeform 60"/>
                <p:cNvSpPr>
                  <a:spLocks noChangeAspect="1"/>
                </p:cNvSpPr>
                <p:nvPr/>
              </p:nvSpPr>
              <p:spPr bwMode="auto">
                <a:xfrm>
                  <a:off x="927" y="2769"/>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grpSp>
        <p:sp>
          <p:nvSpPr>
            <p:cNvPr id="155036" name="Freeform 86"/>
            <p:cNvSpPr>
              <a:spLocks/>
            </p:cNvSpPr>
            <p:nvPr/>
          </p:nvSpPr>
          <p:spPr bwMode="auto">
            <a:xfrm>
              <a:off x="904" y="2276"/>
              <a:ext cx="620" cy="1142"/>
            </a:xfrm>
            <a:custGeom>
              <a:avLst/>
              <a:gdLst>
                <a:gd name="T0" fmla="*/ 182 w 620"/>
                <a:gd name="T1" fmla="*/ 24 h 1142"/>
                <a:gd name="T2" fmla="*/ 182 w 620"/>
                <a:gd name="T3" fmla="*/ 220 h 1142"/>
                <a:gd name="T4" fmla="*/ 2 w 620"/>
                <a:gd name="T5" fmla="*/ 946 h 1142"/>
                <a:gd name="T6" fmla="*/ 0 w 620"/>
                <a:gd name="T7" fmla="*/ 1000 h 1142"/>
                <a:gd name="T8" fmla="*/ 68 w 620"/>
                <a:gd name="T9" fmla="*/ 1084 h 1142"/>
                <a:gd name="T10" fmla="*/ 154 w 620"/>
                <a:gd name="T11" fmla="*/ 1124 h 1142"/>
                <a:gd name="T12" fmla="*/ 266 w 620"/>
                <a:gd name="T13" fmla="*/ 1142 h 1142"/>
                <a:gd name="T14" fmla="*/ 384 w 620"/>
                <a:gd name="T15" fmla="*/ 1140 h 1142"/>
                <a:gd name="T16" fmla="*/ 502 w 620"/>
                <a:gd name="T17" fmla="*/ 1100 h 1142"/>
                <a:gd name="T18" fmla="*/ 598 w 620"/>
                <a:gd name="T19" fmla="*/ 1028 h 1142"/>
                <a:gd name="T20" fmla="*/ 620 w 620"/>
                <a:gd name="T21" fmla="*/ 966 h 1142"/>
                <a:gd name="T22" fmla="*/ 402 w 620"/>
                <a:gd name="T23" fmla="*/ 228 h 1142"/>
                <a:gd name="T24" fmla="*/ 402 w 620"/>
                <a:gd name="T25" fmla="*/ 0 h 1142"/>
                <a:gd name="T26" fmla="*/ 340 w 620"/>
                <a:gd name="T27" fmla="*/ 18 h 1142"/>
                <a:gd name="T28" fmla="*/ 254 w 620"/>
                <a:gd name="T29" fmla="*/ 22 h 1142"/>
                <a:gd name="T30" fmla="*/ 188 w 620"/>
                <a:gd name="T31" fmla="*/ 14 h 1142"/>
                <a:gd name="T32" fmla="*/ 182 w 620"/>
                <a:gd name="T33" fmla="*/ 24 h 1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0"/>
                <a:gd name="T52" fmla="*/ 0 h 1142"/>
                <a:gd name="T53" fmla="*/ 620 w 620"/>
                <a:gd name="T54" fmla="*/ 1142 h 1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0" h="1142">
                  <a:moveTo>
                    <a:pt x="182" y="24"/>
                  </a:moveTo>
                  <a:lnTo>
                    <a:pt x="182" y="220"/>
                  </a:lnTo>
                  <a:lnTo>
                    <a:pt x="2" y="946"/>
                  </a:lnTo>
                  <a:lnTo>
                    <a:pt x="0" y="1000"/>
                  </a:lnTo>
                  <a:lnTo>
                    <a:pt x="68" y="1084"/>
                  </a:lnTo>
                  <a:lnTo>
                    <a:pt x="154" y="1124"/>
                  </a:lnTo>
                  <a:lnTo>
                    <a:pt x="266" y="1142"/>
                  </a:lnTo>
                  <a:lnTo>
                    <a:pt x="384" y="1140"/>
                  </a:lnTo>
                  <a:lnTo>
                    <a:pt x="502" y="1100"/>
                  </a:lnTo>
                  <a:lnTo>
                    <a:pt x="598" y="1028"/>
                  </a:lnTo>
                  <a:lnTo>
                    <a:pt x="620" y="966"/>
                  </a:lnTo>
                  <a:lnTo>
                    <a:pt x="402" y="228"/>
                  </a:lnTo>
                  <a:lnTo>
                    <a:pt x="402" y="0"/>
                  </a:lnTo>
                  <a:lnTo>
                    <a:pt x="340" y="18"/>
                  </a:lnTo>
                  <a:lnTo>
                    <a:pt x="254" y="22"/>
                  </a:lnTo>
                  <a:lnTo>
                    <a:pt x="188" y="14"/>
                  </a:lnTo>
                  <a:lnTo>
                    <a:pt x="182" y="24"/>
                  </a:lnTo>
                  <a:close/>
                </a:path>
              </a:pathLst>
            </a:custGeom>
            <a:solidFill>
              <a:srgbClr val="99CCFF">
                <a:alpha val="3137"/>
              </a:srgbClr>
            </a:solidFill>
            <a:ln w="9525">
              <a:noFill/>
              <a:miter lim="800000"/>
              <a:headEnd/>
              <a:tailEnd/>
            </a:ln>
          </p:spPr>
          <p:txBody>
            <a:bodyPr wrap="none"/>
            <a:lstStyle/>
            <a:p>
              <a:endParaRPr lang="en-US"/>
            </a:p>
          </p:txBody>
        </p:sp>
      </p:grpSp>
      <p:sp>
        <p:nvSpPr>
          <p:cNvPr id="154639" name="Freeform 87"/>
          <p:cNvSpPr>
            <a:spLocks/>
          </p:cNvSpPr>
          <p:nvPr/>
        </p:nvSpPr>
        <p:spPr bwMode="auto">
          <a:xfrm>
            <a:off x="3867150" y="3629025"/>
            <a:ext cx="984250" cy="1812925"/>
          </a:xfrm>
          <a:custGeom>
            <a:avLst/>
            <a:gdLst>
              <a:gd name="T0" fmla="*/ 182 w 620"/>
              <a:gd name="T1" fmla="*/ 24 h 1142"/>
              <a:gd name="T2" fmla="*/ 182 w 620"/>
              <a:gd name="T3" fmla="*/ 220 h 1142"/>
              <a:gd name="T4" fmla="*/ 2 w 620"/>
              <a:gd name="T5" fmla="*/ 946 h 1142"/>
              <a:gd name="T6" fmla="*/ 0 w 620"/>
              <a:gd name="T7" fmla="*/ 1000 h 1142"/>
              <a:gd name="T8" fmla="*/ 68 w 620"/>
              <a:gd name="T9" fmla="*/ 1084 h 1142"/>
              <a:gd name="T10" fmla="*/ 154 w 620"/>
              <a:gd name="T11" fmla="*/ 1124 h 1142"/>
              <a:gd name="T12" fmla="*/ 266 w 620"/>
              <a:gd name="T13" fmla="*/ 1142 h 1142"/>
              <a:gd name="T14" fmla="*/ 384 w 620"/>
              <a:gd name="T15" fmla="*/ 1140 h 1142"/>
              <a:gd name="T16" fmla="*/ 502 w 620"/>
              <a:gd name="T17" fmla="*/ 1100 h 1142"/>
              <a:gd name="T18" fmla="*/ 598 w 620"/>
              <a:gd name="T19" fmla="*/ 1028 h 1142"/>
              <a:gd name="T20" fmla="*/ 620 w 620"/>
              <a:gd name="T21" fmla="*/ 966 h 1142"/>
              <a:gd name="T22" fmla="*/ 402 w 620"/>
              <a:gd name="T23" fmla="*/ 228 h 1142"/>
              <a:gd name="T24" fmla="*/ 402 w 620"/>
              <a:gd name="T25" fmla="*/ 0 h 1142"/>
              <a:gd name="T26" fmla="*/ 340 w 620"/>
              <a:gd name="T27" fmla="*/ 18 h 1142"/>
              <a:gd name="T28" fmla="*/ 254 w 620"/>
              <a:gd name="T29" fmla="*/ 22 h 1142"/>
              <a:gd name="T30" fmla="*/ 188 w 620"/>
              <a:gd name="T31" fmla="*/ 14 h 1142"/>
              <a:gd name="T32" fmla="*/ 182 w 620"/>
              <a:gd name="T33" fmla="*/ 24 h 1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0"/>
              <a:gd name="T52" fmla="*/ 0 h 1142"/>
              <a:gd name="T53" fmla="*/ 620 w 620"/>
              <a:gd name="T54" fmla="*/ 1142 h 1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0" h="1142">
                <a:moveTo>
                  <a:pt x="182" y="24"/>
                </a:moveTo>
                <a:lnTo>
                  <a:pt x="182" y="220"/>
                </a:lnTo>
                <a:lnTo>
                  <a:pt x="2" y="946"/>
                </a:lnTo>
                <a:lnTo>
                  <a:pt x="0" y="1000"/>
                </a:lnTo>
                <a:lnTo>
                  <a:pt x="68" y="1084"/>
                </a:lnTo>
                <a:lnTo>
                  <a:pt x="154" y="1124"/>
                </a:lnTo>
                <a:lnTo>
                  <a:pt x="266" y="1142"/>
                </a:lnTo>
                <a:lnTo>
                  <a:pt x="384" y="1140"/>
                </a:lnTo>
                <a:lnTo>
                  <a:pt x="502" y="1100"/>
                </a:lnTo>
                <a:lnTo>
                  <a:pt x="598" y="1028"/>
                </a:lnTo>
                <a:lnTo>
                  <a:pt x="620" y="966"/>
                </a:lnTo>
                <a:lnTo>
                  <a:pt x="402" y="228"/>
                </a:lnTo>
                <a:lnTo>
                  <a:pt x="402" y="0"/>
                </a:lnTo>
                <a:lnTo>
                  <a:pt x="340" y="18"/>
                </a:lnTo>
                <a:lnTo>
                  <a:pt x="254" y="22"/>
                </a:lnTo>
                <a:lnTo>
                  <a:pt x="188" y="14"/>
                </a:lnTo>
                <a:lnTo>
                  <a:pt x="182" y="24"/>
                </a:lnTo>
                <a:close/>
              </a:path>
            </a:pathLst>
          </a:custGeom>
          <a:solidFill>
            <a:srgbClr val="99CCFF">
              <a:alpha val="7059"/>
            </a:srgbClr>
          </a:solidFill>
          <a:ln w="9525">
            <a:noFill/>
            <a:miter lim="800000"/>
            <a:headEnd/>
            <a:tailEnd/>
          </a:ln>
        </p:spPr>
        <p:txBody>
          <a:bodyPr wrap="none"/>
          <a:lstStyle/>
          <a:p>
            <a:endParaRPr lang="en-US"/>
          </a:p>
        </p:txBody>
      </p:sp>
      <p:grpSp>
        <p:nvGrpSpPr>
          <p:cNvPr id="154640" name="Group 285"/>
          <p:cNvGrpSpPr>
            <a:grpSpLocks/>
          </p:cNvGrpSpPr>
          <p:nvPr/>
        </p:nvGrpSpPr>
        <p:grpSpPr bwMode="auto">
          <a:xfrm>
            <a:off x="3825875" y="3163888"/>
            <a:ext cx="1060450" cy="2316162"/>
            <a:chOff x="2410" y="1993"/>
            <a:chExt cx="668" cy="1459"/>
          </a:xfrm>
        </p:grpSpPr>
        <p:grpSp>
          <p:nvGrpSpPr>
            <p:cNvPr id="154857" name="Group 61"/>
            <p:cNvGrpSpPr>
              <a:grpSpLocks noChangeAspect="1"/>
            </p:cNvGrpSpPr>
            <p:nvPr/>
          </p:nvGrpSpPr>
          <p:grpSpPr bwMode="auto">
            <a:xfrm>
              <a:off x="2410" y="1993"/>
              <a:ext cx="668" cy="1459"/>
              <a:chOff x="3848" y="548"/>
              <a:chExt cx="1336" cy="2918"/>
            </a:xfrm>
          </p:grpSpPr>
          <p:sp>
            <p:nvSpPr>
              <p:cNvPr id="155019" name="Oval 62"/>
              <p:cNvSpPr>
                <a:spLocks noChangeAspect="1" noChangeArrowheads="1"/>
              </p:cNvSpPr>
              <p:nvPr/>
            </p:nvSpPr>
            <p:spPr bwMode="auto">
              <a:xfrm>
                <a:off x="4151" y="826"/>
                <a:ext cx="628" cy="164"/>
              </a:xfrm>
              <a:prstGeom prst="ellipse">
                <a:avLst/>
              </a:prstGeom>
              <a:noFill/>
              <a:ln w="12700">
                <a:solidFill>
                  <a:schemeClr val="tx1"/>
                </a:solidFill>
                <a:miter lim="800000"/>
                <a:headEnd/>
                <a:tailEnd/>
              </a:ln>
            </p:spPr>
            <p:txBody>
              <a:bodyPr wrap="none" anchor="ctr"/>
              <a:lstStyle/>
              <a:p>
                <a:endParaRPr lang="en-US"/>
              </a:p>
            </p:txBody>
          </p:sp>
          <p:grpSp>
            <p:nvGrpSpPr>
              <p:cNvPr id="155020" name="Group 63"/>
              <p:cNvGrpSpPr>
                <a:grpSpLocks noChangeAspect="1"/>
              </p:cNvGrpSpPr>
              <p:nvPr/>
            </p:nvGrpSpPr>
            <p:grpSpPr bwMode="auto">
              <a:xfrm>
                <a:off x="4211" y="700"/>
                <a:ext cx="474" cy="427"/>
                <a:chOff x="983" y="553"/>
                <a:chExt cx="475" cy="428"/>
              </a:xfrm>
            </p:grpSpPr>
            <p:sp>
              <p:nvSpPr>
                <p:cNvPr id="155033" name="Freeform 64"/>
                <p:cNvSpPr>
                  <a:spLocks noChangeAspect="1"/>
                </p:cNvSpPr>
                <p:nvPr/>
              </p:nvSpPr>
              <p:spPr bwMode="auto">
                <a:xfrm>
                  <a:off x="983" y="618"/>
                  <a:ext cx="475" cy="363"/>
                </a:xfrm>
                <a:custGeom>
                  <a:avLst/>
                  <a:gdLst>
                    <a:gd name="T0" fmla="*/ 3 w 475"/>
                    <a:gd name="T1" fmla="*/ 9 h 363"/>
                    <a:gd name="T2" fmla="*/ 61 w 475"/>
                    <a:gd name="T3" fmla="*/ 317 h 363"/>
                    <a:gd name="T4" fmla="*/ 70 w 475"/>
                    <a:gd name="T5" fmla="*/ 330 h 363"/>
                    <a:gd name="T6" fmla="*/ 100 w 475"/>
                    <a:gd name="T7" fmla="*/ 348 h 363"/>
                    <a:gd name="T8" fmla="*/ 159 w 475"/>
                    <a:gd name="T9" fmla="*/ 359 h 363"/>
                    <a:gd name="T10" fmla="*/ 205 w 475"/>
                    <a:gd name="T11" fmla="*/ 363 h 363"/>
                    <a:gd name="T12" fmla="*/ 268 w 475"/>
                    <a:gd name="T13" fmla="*/ 363 h 363"/>
                    <a:gd name="T14" fmla="*/ 324 w 475"/>
                    <a:gd name="T15" fmla="*/ 359 h 363"/>
                    <a:gd name="T16" fmla="*/ 370 w 475"/>
                    <a:gd name="T17" fmla="*/ 353 h 363"/>
                    <a:gd name="T18" fmla="*/ 421 w 475"/>
                    <a:gd name="T19" fmla="*/ 336 h 363"/>
                    <a:gd name="T20" fmla="*/ 448 w 475"/>
                    <a:gd name="T21" fmla="*/ 321 h 363"/>
                    <a:gd name="T22" fmla="*/ 475 w 475"/>
                    <a:gd name="T23" fmla="*/ 0 h 363"/>
                    <a:gd name="T24" fmla="*/ 0 w 475"/>
                    <a:gd name="T25" fmla="*/ 8 h 363"/>
                    <a:gd name="T26" fmla="*/ 3 w 475"/>
                    <a:gd name="T27" fmla="*/ 9 h 3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5"/>
                    <a:gd name="T43" fmla="*/ 0 h 363"/>
                    <a:gd name="T44" fmla="*/ 475 w 475"/>
                    <a:gd name="T45" fmla="*/ 363 h 3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5" h="363">
                      <a:moveTo>
                        <a:pt x="3" y="9"/>
                      </a:moveTo>
                      <a:lnTo>
                        <a:pt x="61" y="317"/>
                      </a:lnTo>
                      <a:lnTo>
                        <a:pt x="70" y="330"/>
                      </a:lnTo>
                      <a:lnTo>
                        <a:pt x="100" y="348"/>
                      </a:lnTo>
                      <a:lnTo>
                        <a:pt x="159" y="359"/>
                      </a:lnTo>
                      <a:lnTo>
                        <a:pt x="205" y="363"/>
                      </a:lnTo>
                      <a:lnTo>
                        <a:pt x="268" y="363"/>
                      </a:lnTo>
                      <a:lnTo>
                        <a:pt x="324" y="359"/>
                      </a:lnTo>
                      <a:lnTo>
                        <a:pt x="370" y="353"/>
                      </a:lnTo>
                      <a:lnTo>
                        <a:pt x="421" y="336"/>
                      </a:lnTo>
                      <a:lnTo>
                        <a:pt x="448" y="321"/>
                      </a:lnTo>
                      <a:lnTo>
                        <a:pt x="475" y="0"/>
                      </a:lnTo>
                      <a:lnTo>
                        <a:pt x="0" y="8"/>
                      </a:lnTo>
                      <a:lnTo>
                        <a:pt x="3" y="9"/>
                      </a:lnTo>
                      <a:close/>
                    </a:path>
                  </a:pathLst>
                </a:custGeom>
                <a:gradFill rotWithShape="1">
                  <a:gsLst>
                    <a:gs pos="0">
                      <a:srgbClr val="181818"/>
                    </a:gs>
                    <a:gs pos="50000">
                      <a:srgbClr val="333333"/>
                    </a:gs>
                    <a:gs pos="100000">
                      <a:srgbClr val="181818"/>
                    </a:gs>
                  </a:gsLst>
                  <a:lin ang="0" scaled="1"/>
                </a:gradFill>
                <a:ln w="9525">
                  <a:solidFill>
                    <a:schemeClr val="tx1"/>
                  </a:solidFill>
                  <a:miter lim="800000"/>
                  <a:headEnd/>
                  <a:tailEnd/>
                </a:ln>
              </p:spPr>
              <p:txBody>
                <a:bodyPr wrap="none"/>
                <a:lstStyle/>
                <a:p>
                  <a:endParaRPr lang="en-US"/>
                </a:p>
              </p:txBody>
            </p:sp>
            <p:sp>
              <p:nvSpPr>
                <p:cNvPr id="155034" name="Oval 65"/>
                <p:cNvSpPr>
                  <a:spLocks noChangeAspect="1" noChangeArrowheads="1"/>
                </p:cNvSpPr>
                <p:nvPr/>
              </p:nvSpPr>
              <p:spPr bwMode="auto">
                <a:xfrm>
                  <a:off x="989" y="553"/>
                  <a:ext cx="469" cy="138"/>
                </a:xfrm>
                <a:prstGeom prst="ellipse">
                  <a:avLst/>
                </a:prstGeom>
                <a:gradFill rotWithShape="1">
                  <a:gsLst>
                    <a:gs pos="0">
                      <a:srgbClr val="181818"/>
                    </a:gs>
                    <a:gs pos="50000">
                      <a:srgbClr val="333333"/>
                    </a:gs>
                    <a:gs pos="100000">
                      <a:srgbClr val="181818"/>
                    </a:gs>
                  </a:gsLst>
                  <a:lin ang="5400000" scaled="1"/>
                </a:gradFill>
                <a:ln w="9525">
                  <a:solidFill>
                    <a:schemeClr val="tx1"/>
                  </a:solidFill>
                  <a:miter lim="800000"/>
                  <a:headEnd/>
                  <a:tailEnd/>
                </a:ln>
              </p:spPr>
              <p:txBody>
                <a:bodyPr wrap="none" anchor="ctr"/>
                <a:lstStyle/>
                <a:p>
                  <a:endParaRPr lang="en-US"/>
                </a:p>
              </p:txBody>
            </p:sp>
          </p:grpSp>
          <p:sp>
            <p:nvSpPr>
              <p:cNvPr id="155021" name="Freeform 66"/>
              <p:cNvSpPr>
                <a:spLocks noChangeAspect="1"/>
              </p:cNvSpPr>
              <p:nvPr/>
            </p:nvSpPr>
            <p:spPr bwMode="auto">
              <a:xfrm>
                <a:off x="3848" y="1012"/>
                <a:ext cx="1336" cy="2454"/>
              </a:xfrm>
              <a:custGeom>
                <a:avLst/>
                <a:gdLst>
                  <a:gd name="T0" fmla="*/ 355 w 1339"/>
                  <a:gd name="T1" fmla="*/ 13 h 2461"/>
                  <a:gd name="T2" fmla="*/ 367 w 1339"/>
                  <a:gd name="T3" fmla="*/ 485 h 2461"/>
                  <a:gd name="T4" fmla="*/ 367 w 1339"/>
                  <a:gd name="T5" fmla="*/ 514 h 2461"/>
                  <a:gd name="T6" fmla="*/ 364 w 1339"/>
                  <a:gd name="T7" fmla="*/ 552 h 2461"/>
                  <a:gd name="T8" fmla="*/ 16 w 1339"/>
                  <a:gd name="T9" fmla="*/ 1983 h 2461"/>
                  <a:gd name="T10" fmla="*/ 6 w 1339"/>
                  <a:gd name="T11" fmla="*/ 2026 h 2461"/>
                  <a:gd name="T12" fmla="*/ 3 w 1339"/>
                  <a:gd name="T13" fmla="*/ 2057 h 2461"/>
                  <a:gd name="T14" fmla="*/ 0 w 1339"/>
                  <a:gd name="T15" fmla="*/ 2095 h 2461"/>
                  <a:gd name="T16" fmla="*/ 7 w 1339"/>
                  <a:gd name="T17" fmla="*/ 2133 h 2461"/>
                  <a:gd name="T18" fmla="*/ 19 w 1339"/>
                  <a:gd name="T19" fmla="*/ 2163 h 2461"/>
                  <a:gd name="T20" fmla="*/ 46 w 1339"/>
                  <a:gd name="T21" fmla="*/ 2218 h 2461"/>
                  <a:gd name="T22" fmla="*/ 75 w 1339"/>
                  <a:gd name="T23" fmla="*/ 2251 h 2461"/>
                  <a:gd name="T24" fmla="*/ 126 w 1339"/>
                  <a:gd name="T25" fmla="*/ 2301 h 2461"/>
                  <a:gd name="T26" fmla="*/ 184 w 1339"/>
                  <a:gd name="T27" fmla="*/ 2337 h 2461"/>
                  <a:gd name="T28" fmla="*/ 240 w 1339"/>
                  <a:gd name="T29" fmla="*/ 2370 h 2461"/>
                  <a:gd name="T30" fmla="*/ 291 w 1339"/>
                  <a:gd name="T31" fmla="*/ 2391 h 2461"/>
                  <a:gd name="T32" fmla="*/ 342 w 1339"/>
                  <a:gd name="T33" fmla="*/ 2410 h 2461"/>
                  <a:gd name="T34" fmla="*/ 417 w 1339"/>
                  <a:gd name="T35" fmla="*/ 2431 h 2461"/>
                  <a:gd name="T36" fmla="*/ 481 w 1339"/>
                  <a:gd name="T37" fmla="*/ 2443 h 2461"/>
                  <a:gd name="T38" fmla="*/ 534 w 1339"/>
                  <a:gd name="T39" fmla="*/ 2451 h 2461"/>
                  <a:gd name="T40" fmla="*/ 598 w 1339"/>
                  <a:gd name="T41" fmla="*/ 2457 h 2461"/>
                  <a:gd name="T42" fmla="*/ 667 w 1339"/>
                  <a:gd name="T43" fmla="*/ 2461 h 2461"/>
                  <a:gd name="T44" fmla="*/ 717 w 1339"/>
                  <a:gd name="T45" fmla="*/ 2458 h 2461"/>
                  <a:gd name="T46" fmla="*/ 774 w 1339"/>
                  <a:gd name="T47" fmla="*/ 2454 h 2461"/>
                  <a:gd name="T48" fmla="*/ 852 w 1339"/>
                  <a:gd name="T49" fmla="*/ 2442 h 2461"/>
                  <a:gd name="T50" fmla="*/ 939 w 1339"/>
                  <a:gd name="T51" fmla="*/ 2421 h 2461"/>
                  <a:gd name="T52" fmla="*/ 1008 w 1339"/>
                  <a:gd name="T53" fmla="*/ 2397 h 2461"/>
                  <a:gd name="T54" fmla="*/ 1062 w 1339"/>
                  <a:gd name="T55" fmla="*/ 2374 h 2461"/>
                  <a:gd name="T56" fmla="*/ 1131 w 1339"/>
                  <a:gd name="T57" fmla="*/ 2341 h 2461"/>
                  <a:gd name="T58" fmla="*/ 1185 w 1339"/>
                  <a:gd name="T59" fmla="*/ 2304 h 2461"/>
                  <a:gd name="T60" fmla="*/ 1236 w 1339"/>
                  <a:gd name="T61" fmla="*/ 2262 h 2461"/>
                  <a:gd name="T62" fmla="*/ 1284 w 1339"/>
                  <a:gd name="T63" fmla="*/ 2209 h 2461"/>
                  <a:gd name="T64" fmla="*/ 1309 w 1339"/>
                  <a:gd name="T65" fmla="*/ 2163 h 2461"/>
                  <a:gd name="T66" fmla="*/ 1329 w 1339"/>
                  <a:gd name="T67" fmla="*/ 2121 h 2461"/>
                  <a:gd name="T68" fmla="*/ 1339 w 1339"/>
                  <a:gd name="T69" fmla="*/ 2069 h 2461"/>
                  <a:gd name="T70" fmla="*/ 1339 w 1339"/>
                  <a:gd name="T71" fmla="*/ 2038 h 2461"/>
                  <a:gd name="T72" fmla="*/ 1331 w 1339"/>
                  <a:gd name="T73" fmla="*/ 1997 h 2461"/>
                  <a:gd name="T74" fmla="*/ 921 w 1339"/>
                  <a:gd name="T75" fmla="*/ 591 h 2461"/>
                  <a:gd name="T76" fmla="*/ 906 w 1339"/>
                  <a:gd name="T77" fmla="*/ 537 h 2461"/>
                  <a:gd name="T78" fmla="*/ 901 w 1339"/>
                  <a:gd name="T79" fmla="*/ 498 h 2461"/>
                  <a:gd name="T80" fmla="*/ 886 w 1339"/>
                  <a:gd name="T81" fmla="*/ 0 h 24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9"/>
                  <a:gd name="T124" fmla="*/ 0 h 2461"/>
                  <a:gd name="T125" fmla="*/ 1339 w 1339"/>
                  <a:gd name="T126" fmla="*/ 2461 h 24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9" h="2461">
                    <a:moveTo>
                      <a:pt x="355" y="13"/>
                    </a:moveTo>
                    <a:lnTo>
                      <a:pt x="367" y="485"/>
                    </a:lnTo>
                    <a:lnTo>
                      <a:pt x="367" y="514"/>
                    </a:lnTo>
                    <a:lnTo>
                      <a:pt x="364" y="552"/>
                    </a:lnTo>
                    <a:lnTo>
                      <a:pt x="16" y="1983"/>
                    </a:lnTo>
                    <a:lnTo>
                      <a:pt x="6" y="2026"/>
                    </a:lnTo>
                    <a:lnTo>
                      <a:pt x="3" y="2057"/>
                    </a:lnTo>
                    <a:lnTo>
                      <a:pt x="0" y="2095"/>
                    </a:lnTo>
                    <a:lnTo>
                      <a:pt x="7" y="2133"/>
                    </a:lnTo>
                    <a:lnTo>
                      <a:pt x="19" y="2163"/>
                    </a:lnTo>
                    <a:lnTo>
                      <a:pt x="46" y="2218"/>
                    </a:lnTo>
                    <a:lnTo>
                      <a:pt x="75" y="2251"/>
                    </a:lnTo>
                    <a:lnTo>
                      <a:pt x="126" y="2301"/>
                    </a:lnTo>
                    <a:lnTo>
                      <a:pt x="184" y="2337"/>
                    </a:lnTo>
                    <a:lnTo>
                      <a:pt x="240" y="2370"/>
                    </a:lnTo>
                    <a:lnTo>
                      <a:pt x="291" y="2391"/>
                    </a:lnTo>
                    <a:lnTo>
                      <a:pt x="342" y="2410"/>
                    </a:lnTo>
                    <a:lnTo>
                      <a:pt x="417" y="2431"/>
                    </a:lnTo>
                    <a:lnTo>
                      <a:pt x="481" y="2443"/>
                    </a:lnTo>
                    <a:lnTo>
                      <a:pt x="534" y="2451"/>
                    </a:lnTo>
                    <a:lnTo>
                      <a:pt x="598" y="2457"/>
                    </a:lnTo>
                    <a:lnTo>
                      <a:pt x="667" y="2461"/>
                    </a:lnTo>
                    <a:lnTo>
                      <a:pt x="717" y="2458"/>
                    </a:lnTo>
                    <a:lnTo>
                      <a:pt x="774" y="2454"/>
                    </a:lnTo>
                    <a:lnTo>
                      <a:pt x="852" y="2442"/>
                    </a:lnTo>
                    <a:lnTo>
                      <a:pt x="939" y="2421"/>
                    </a:lnTo>
                    <a:lnTo>
                      <a:pt x="1008" y="2397"/>
                    </a:lnTo>
                    <a:lnTo>
                      <a:pt x="1062" y="2374"/>
                    </a:lnTo>
                    <a:lnTo>
                      <a:pt x="1131" y="2341"/>
                    </a:lnTo>
                    <a:lnTo>
                      <a:pt x="1185" y="2304"/>
                    </a:lnTo>
                    <a:lnTo>
                      <a:pt x="1236" y="2262"/>
                    </a:lnTo>
                    <a:lnTo>
                      <a:pt x="1284" y="2209"/>
                    </a:lnTo>
                    <a:lnTo>
                      <a:pt x="1309" y="2163"/>
                    </a:lnTo>
                    <a:lnTo>
                      <a:pt x="1329" y="2121"/>
                    </a:lnTo>
                    <a:lnTo>
                      <a:pt x="1339" y="2069"/>
                    </a:lnTo>
                    <a:lnTo>
                      <a:pt x="1339" y="2038"/>
                    </a:lnTo>
                    <a:lnTo>
                      <a:pt x="1331" y="1997"/>
                    </a:lnTo>
                    <a:lnTo>
                      <a:pt x="921" y="591"/>
                    </a:lnTo>
                    <a:lnTo>
                      <a:pt x="906" y="537"/>
                    </a:lnTo>
                    <a:lnTo>
                      <a:pt x="901" y="498"/>
                    </a:lnTo>
                    <a:lnTo>
                      <a:pt x="886" y="0"/>
                    </a:lnTo>
                  </a:path>
                </a:pathLst>
              </a:custGeom>
              <a:noFill/>
              <a:ln w="19050">
                <a:solidFill>
                  <a:srgbClr val="000000"/>
                </a:solidFill>
                <a:miter lim="800000"/>
                <a:headEnd/>
                <a:tailEnd/>
              </a:ln>
            </p:spPr>
            <p:txBody>
              <a:bodyPr wrap="none"/>
              <a:lstStyle/>
              <a:p>
                <a:endParaRPr lang="en-US"/>
              </a:p>
            </p:txBody>
          </p:sp>
          <p:sp>
            <p:nvSpPr>
              <p:cNvPr id="155022" name="Line 67"/>
              <p:cNvSpPr>
                <a:spLocks noChangeAspect="1" noChangeShapeType="1"/>
              </p:cNvSpPr>
              <p:nvPr/>
            </p:nvSpPr>
            <p:spPr bwMode="auto">
              <a:xfrm flipH="1">
                <a:off x="4011" y="1839"/>
                <a:ext cx="247" cy="1212"/>
              </a:xfrm>
              <a:prstGeom prst="line">
                <a:avLst/>
              </a:prstGeom>
              <a:noFill/>
              <a:ln w="9525">
                <a:solidFill>
                  <a:srgbClr val="808080"/>
                </a:solidFill>
                <a:miter lim="800000"/>
                <a:headEnd/>
                <a:tailEnd/>
              </a:ln>
            </p:spPr>
            <p:txBody>
              <a:bodyPr wrap="none"/>
              <a:lstStyle/>
              <a:p>
                <a:endParaRPr lang="en-US"/>
              </a:p>
            </p:txBody>
          </p:sp>
          <p:sp>
            <p:nvSpPr>
              <p:cNvPr id="155023" name="Line 68"/>
              <p:cNvSpPr>
                <a:spLocks noChangeAspect="1" noChangeShapeType="1"/>
              </p:cNvSpPr>
              <p:nvPr/>
            </p:nvSpPr>
            <p:spPr bwMode="auto">
              <a:xfrm>
                <a:off x="4689" y="1607"/>
                <a:ext cx="359" cy="1476"/>
              </a:xfrm>
              <a:prstGeom prst="line">
                <a:avLst/>
              </a:prstGeom>
              <a:noFill/>
              <a:ln w="9525">
                <a:solidFill>
                  <a:srgbClr val="808080"/>
                </a:solidFill>
                <a:miter lim="800000"/>
                <a:headEnd/>
                <a:tailEnd/>
              </a:ln>
            </p:spPr>
            <p:txBody>
              <a:bodyPr wrap="none"/>
              <a:lstStyle/>
              <a:p>
                <a:endParaRPr lang="en-US"/>
              </a:p>
            </p:txBody>
          </p:sp>
          <p:sp>
            <p:nvSpPr>
              <p:cNvPr id="155024" name="Line 69"/>
              <p:cNvSpPr>
                <a:spLocks noChangeAspect="1" noChangeShapeType="1"/>
              </p:cNvSpPr>
              <p:nvPr/>
            </p:nvSpPr>
            <p:spPr bwMode="auto">
              <a:xfrm>
                <a:off x="4657" y="1137"/>
                <a:ext cx="0" cy="239"/>
              </a:xfrm>
              <a:prstGeom prst="line">
                <a:avLst/>
              </a:prstGeom>
              <a:noFill/>
              <a:ln w="9525">
                <a:solidFill>
                  <a:srgbClr val="808080"/>
                </a:solidFill>
                <a:miter lim="800000"/>
                <a:headEnd/>
                <a:tailEnd/>
              </a:ln>
            </p:spPr>
            <p:txBody>
              <a:bodyPr wrap="none"/>
              <a:lstStyle/>
              <a:p>
                <a:endParaRPr lang="en-US"/>
              </a:p>
            </p:txBody>
          </p:sp>
          <p:sp>
            <p:nvSpPr>
              <p:cNvPr id="155025" name="Line 70"/>
              <p:cNvSpPr>
                <a:spLocks noChangeAspect="1" noChangeShapeType="1"/>
              </p:cNvSpPr>
              <p:nvPr/>
            </p:nvSpPr>
            <p:spPr bwMode="auto">
              <a:xfrm flipH="1">
                <a:off x="4258" y="1579"/>
                <a:ext cx="144" cy="774"/>
              </a:xfrm>
              <a:prstGeom prst="line">
                <a:avLst/>
              </a:prstGeom>
              <a:noFill/>
              <a:ln w="9525">
                <a:solidFill>
                  <a:srgbClr val="808080"/>
                </a:solidFill>
                <a:miter lim="800000"/>
                <a:headEnd/>
                <a:tailEnd/>
              </a:ln>
            </p:spPr>
            <p:txBody>
              <a:bodyPr wrap="none"/>
              <a:lstStyle/>
              <a:p>
                <a:endParaRPr lang="en-US"/>
              </a:p>
            </p:txBody>
          </p:sp>
          <p:sp>
            <p:nvSpPr>
              <p:cNvPr id="155026" name="Freeform 71"/>
              <p:cNvSpPr>
                <a:spLocks noChangeAspect="1"/>
              </p:cNvSpPr>
              <p:nvPr/>
            </p:nvSpPr>
            <p:spPr bwMode="auto">
              <a:xfrm>
                <a:off x="3951" y="2864"/>
                <a:ext cx="191" cy="131"/>
              </a:xfrm>
              <a:custGeom>
                <a:avLst/>
                <a:gdLst>
                  <a:gd name="T0" fmla="*/ 192 w 192"/>
                  <a:gd name="T1" fmla="*/ 0 h 132"/>
                  <a:gd name="T2" fmla="*/ 68 w 192"/>
                  <a:gd name="T3" fmla="*/ 60 h 132"/>
                  <a:gd name="T4" fmla="*/ 0 w 192"/>
                  <a:gd name="T5" fmla="*/ 132 h 132"/>
                  <a:gd name="T6" fmla="*/ 0 60000 65536"/>
                  <a:gd name="T7" fmla="*/ 0 60000 65536"/>
                  <a:gd name="T8" fmla="*/ 0 60000 65536"/>
                  <a:gd name="T9" fmla="*/ 0 w 192"/>
                  <a:gd name="T10" fmla="*/ 0 h 132"/>
                  <a:gd name="T11" fmla="*/ 192 w 192"/>
                  <a:gd name="T12" fmla="*/ 132 h 132"/>
                </a:gdLst>
                <a:ahLst/>
                <a:cxnLst>
                  <a:cxn ang="T6">
                    <a:pos x="T0" y="T1"/>
                  </a:cxn>
                  <a:cxn ang="T7">
                    <a:pos x="T2" y="T3"/>
                  </a:cxn>
                  <a:cxn ang="T8">
                    <a:pos x="T4" y="T5"/>
                  </a:cxn>
                </a:cxnLst>
                <a:rect l="T9" t="T10" r="T11" b="T12"/>
                <a:pathLst>
                  <a:path w="192" h="132">
                    <a:moveTo>
                      <a:pt x="192" y="0"/>
                    </a:moveTo>
                    <a:cubicBezTo>
                      <a:pt x="146" y="19"/>
                      <a:pt x="100" y="38"/>
                      <a:pt x="68" y="60"/>
                    </a:cubicBezTo>
                    <a:cubicBezTo>
                      <a:pt x="36" y="82"/>
                      <a:pt x="18" y="107"/>
                      <a:pt x="0" y="132"/>
                    </a:cubicBezTo>
                  </a:path>
                </a:pathLst>
              </a:custGeom>
              <a:noFill/>
              <a:ln w="9525">
                <a:solidFill>
                  <a:srgbClr val="333333"/>
                </a:solidFill>
                <a:miter lim="800000"/>
                <a:headEnd/>
                <a:tailEnd/>
              </a:ln>
            </p:spPr>
            <p:txBody>
              <a:bodyPr wrap="none"/>
              <a:lstStyle/>
              <a:p>
                <a:endParaRPr lang="en-US"/>
              </a:p>
            </p:txBody>
          </p:sp>
          <p:sp>
            <p:nvSpPr>
              <p:cNvPr id="155027" name="Freeform 72"/>
              <p:cNvSpPr>
                <a:spLocks noChangeAspect="1"/>
              </p:cNvSpPr>
              <p:nvPr/>
            </p:nvSpPr>
            <p:spPr bwMode="auto">
              <a:xfrm>
                <a:off x="4227" y="548"/>
                <a:ext cx="568" cy="2584"/>
              </a:xfrm>
              <a:custGeom>
                <a:avLst/>
                <a:gdLst>
                  <a:gd name="T0" fmla="*/ 65 w 568"/>
                  <a:gd name="T1" fmla="*/ 40 h 2584"/>
                  <a:gd name="T2" fmla="*/ 137 w 568"/>
                  <a:gd name="T3" fmla="*/ 260 h 2584"/>
                  <a:gd name="T4" fmla="*/ 137 w 568"/>
                  <a:gd name="T5" fmla="*/ 620 h 2584"/>
                  <a:gd name="T6" fmla="*/ 137 w 568"/>
                  <a:gd name="T7" fmla="*/ 848 h 2584"/>
                  <a:gd name="T8" fmla="*/ 157 w 568"/>
                  <a:gd name="T9" fmla="*/ 1192 h 2584"/>
                  <a:gd name="T10" fmla="*/ 157 w 568"/>
                  <a:gd name="T11" fmla="*/ 1496 h 2584"/>
                  <a:gd name="T12" fmla="*/ 129 w 568"/>
                  <a:gd name="T13" fmla="*/ 1872 h 2584"/>
                  <a:gd name="T14" fmla="*/ 93 w 568"/>
                  <a:gd name="T15" fmla="*/ 1940 h 2584"/>
                  <a:gd name="T16" fmla="*/ 49 w 568"/>
                  <a:gd name="T17" fmla="*/ 2196 h 2584"/>
                  <a:gd name="T18" fmla="*/ 37 w 568"/>
                  <a:gd name="T19" fmla="*/ 2356 h 2584"/>
                  <a:gd name="T20" fmla="*/ 1 w 568"/>
                  <a:gd name="T21" fmla="*/ 2468 h 2584"/>
                  <a:gd name="T22" fmla="*/ 45 w 568"/>
                  <a:gd name="T23" fmla="*/ 2576 h 2584"/>
                  <a:gd name="T24" fmla="*/ 97 w 568"/>
                  <a:gd name="T25" fmla="*/ 2516 h 2584"/>
                  <a:gd name="T26" fmla="*/ 109 w 568"/>
                  <a:gd name="T27" fmla="*/ 2424 h 2584"/>
                  <a:gd name="T28" fmla="*/ 73 w 568"/>
                  <a:gd name="T29" fmla="*/ 2408 h 2584"/>
                  <a:gd name="T30" fmla="*/ 69 w 568"/>
                  <a:gd name="T31" fmla="*/ 2480 h 2584"/>
                  <a:gd name="T32" fmla="*/ 125 w 568"/>
                  <a:gd name="T33" fmla="*/ 2556 h 2584"/>
                  <a:gd name="T34" fmla="*/ 189 w 568"/>
                  <a:gd name="T35" fmla="*/ 2532 h 2584"/>
                  <a:gd name="T36" fmla="*/ 201 w 568"/>
                  <a:gd name="T37" fmla="*/ 2440 h 2584"/>
                  <a:gd name="T38" fmla="*/ 165 w 568"/>
                  <a:gd name="T39" fmla="*/ 2412 h 2584"/>
                  <a:gd name="T40" fmla="*/ 157 w 568"/>
                  <a:gd name="T41" fmla="*/ 2496 h 2584"/>
                  <a:gd name="T42" fmla="*/ 205 w 568"/>
                  <a:gd name="T43" fmla="*/ 2560 h 2584"/>
                  <a:gd name="T44" fmla="*/ 265 w 568"/>
                  <a:gd name="T45" fmla="*/ 2548 h 2584"/>
                  <a:gd name="T46" fmla="*/ 281 w 568"/>
                  <a:gd name="T47" fmla="*/ 2460 h 2584"/>
                  <a:gd name="T48" fmla="*/ 245 w 568"/>
                  <a:gd name="T49" fmla="*/ 2428 h 2584"/>
                  <a:gd name="T50" fmla="*/ 229 w 568"/>
                  <a:gd name="T51" fmla="*/ 2488 h 2584"/>
                  <a:gd name="T52" fmla="*/ 293 w 568"/>
                  <a:gd name="T53" fmla="*/ 2556 h 2584"/>
                  <a:gd name="T54" fmla="*/ 353 w 568"/>
                  <a:gd name="T55" fmla="*/ 2548 h 2584"/>
                  <a:gd name="T56" fmla="*/ 369 w 568"/>
                  <a:gd name="T57" fmla="*/ 2448 h 2584"/>
                  <a:gd name="T58" fmla="*/ 333 w 568"/>
                  <a:gd name="T59" fmla="*/ 2428 h 2584"/>
                  <a:gd name="T60" fmla="*/ 325 w 568"/>
                  <a:gd name="T61" fmla="*/ 2484 h 2584"/>
                  <a:gd name="T62" fmla="*/ 369 w 568"/>
                  <a:gd name="T63" fmla="*/ 2556 h 2584"/>
                  <a:gd name="T64" fmla="*/ 445 w 568"/>
                  <a:gd name="T65" fmla="*/ 2532 h 2584"/>
                  <a:gd name="T66" fmla="*/ 473 w 568"/>
                  <a:gd name="T67" fmla="*/ 2452 h 2584"/>
                  <a:gd name="T68" fmla="*/ 437 w 568"/>
                  <a:gd name="T69" fmla="*/ 2420 h 2584"/>
                  <a:gd name="T70" fmla="*/ 409 w 568"/>
                  <a:gd name="T71" fmla="*/ 2468 h 2584"/>
                  <a:gd name="T72" fmla="*/ 457 w 568"/>
                  <a:gd name="T73" fmla="*/ 2544 h 2584"/>
                  <a:gd name="T74" fmla="*/ 517 w 568"/>
                  <a:gd name="T75" fmla="*/ 2544 h 2584"/>
                  <a:gd name="T76" fmla="*/ 561 w 568"/>
                  <a:gd name="T77" fmla="*/ 2440 h 2584"/>
                  <a:gd name="T78" fmla="*/ 561 w 568"/>
                  <a:gd name="T79" fmla="*/ 2332 h 2584"/>
                  <a:gd name="T80" fmla="*/ 525 w 568"/>
                  <a:gd name="T81" fmla="*/ 2180 h 2584"/>
                  <a:gd name="T82" fmla="*/ 521 w 568"/>
                  <a:gd name="T83" fmla="*/ 2140 h 2584"/>
                  <a:gd name="T84" fmla="*/ 473 w 568"/>
                  <a:gd name="T85" fmla="*/ 2084 h 2584"/>
                  <a:gd name="T86" fmla="*/ 473 w 568"/>
                  <a:gd name="T87" fmla="*/ 1684 h 2584"/>
                  <a:gd name="T88" fmla="*/ 473 w 568"/>
                  <a:gd name="T89" fmla="*/ 1384 h 2584"/>
                  <a:gd name="T90" fmla="*/ 465 w 568"/>
                  <a:gd name="T91" fmla="*/ 1304 h 2584"/>
                  <a:gd name="T92" fmla="*/ 425 w 568"/>
                  <a:gd name="T93" fmla="*/ 1264 h 2584"/>
                  <a:gd name="T94" fmla="*/ 425 w 568"/>
                  <a:gd name="T95" fmla="*/ 1128 h 2584"/>
                  <a:gd name="T96" fmla="*/ 397 w 568"/>
                  <a:gd name="T97" fmla="*/ 1036 h 2584"/>
                  <a:gd name="T98" fmla="*/ 397 w 568"/>
                  <a:gd name="T99" fmla="*/ 928 h 2584"/>
                  <a:gd name="T100" fmla="*/ 417 w 568"/>
                  <a:gd name="T101" fmla="*/ 780 h 2584"/>
                  <a:gd name="T102" fmla="*/ 433 w 568"/>
                  <a:gd name="T103" fmla="*/ 628 h 2584"/>
                  <a:gd name="T104" fmla="*/ 401 w 568"/>
                  <a:gd name="T105" fmla="*/ 548 h 2584"/>
                  <a:gd name="T106" fmla="*/ 377 w 568"/>
                  <a:gd name="T107" fmla="*/ 372 h 2584"/>
                  <a:gd name="T108" fmla="*/ 433 w 568"/>
                  <a:gd name="T109" fmla="*/ 140 h 2584"/>
                  <a:gd name="T110" fmla="*/ 501 w 568"/>
                  <a:gd name="T111" fmla="*/ 0 h 2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8"/>
                  <a:gd name="T169" fmla="*/ 0 h 2584"/>
                  <a:gd name="T170" fmla="*/ 568 w 568"/>
                  <a:gd name="T171" fmla="*/ 2584 h 2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8" h="2584">
                    <a:moveTo>
                      <a:pt x="65" y="40"/>
                    </a:moveTo>
                    <a:cubicBezTo>
                      <a:pt x="95" y="101"/>
                      <a:pt x="125" y="163"/>
                      <a:pt x="137" y="260"/>
                    </a:cubicBezTo>
                    <a:cubicBezTo>
                      <a:pt x="149" y="357"/>
                      <a:pt x="137" y="522"/>
                      <a:pt x="137" y="620"/>
                    </a:cubicBezTo>
                    <a:cubicBezTo>
                      <a:pt x="137" y="718"/>
                      <a:pt x="134" y="753"/>
                      <a:pt x="137" y="848"/>
                    </a:cubicBezTo>
                    <a:cubicBezTo>
                      <a:pt x="140" y="943"/>
                      <a:pt x="154" y="1084"/>
                      <a:pt x="157" y="1192"/>
                    </a:cubicBezTo>
                    <a:cubicBezTo>
                      <a:pt x="160" y="1300"/>
                      <a:pt x="162" y="1383"/>
                      <a:pt x="157" y="1496"/>
                    </a:cubicBezTo>
                    <a:cubicBezTo>
                      <a:pt x="152" y="1609"/>
                      <a:pt x="140" y="1798"/>
                      <a:pt x="129" y="1872"/>
                    </a:cubicBezTo>
                    <a:cubicBezTo>
                      <a:pt x="118" y="1946"/>
                      <a:pt x="106" y="1886"/>
                      <a:pt x="93" y="1940"/>
                    </a:cubicBezTo>
                    <a:cubicBezTo>
                      <a:pt x="80" y="1994"/>
                      <a:pt x="58" y="2127"/>
                      <a:pt x="49" y="2196"/>
                    </a:cubicBezTo>
                    <a:cubicBezTo>
                      <a:pt x="40" y="2265"/>
                      <a:pt x="45" y="2311"/>
                      <a:pt x="37" y="2356"/>
                    </a:cubicBezTo>
                    <a:cubicBezTo>
                      <a:pt x="29" y="2401"/>
                      <a:pt x="0" y="2431"/>
                      <a:pt x="1" y="2468"/>
                    </a:cubicBezTo>
                    <a:cubicBezTo>
                      <a:pt x="2" y="2505"/>
                      <a:pt x="29" y="2568"/>
                      <a:pt x="45" y="2576"/>
                    </a:cubicBezTo>
                    <a:cubicBezTo>
                      <a:pt x="61" y="2584"/>
                      <a:pt x="86" y="2541"/>
                      <a:pt x="97" y="2516"/>
                    </a:cubicBezTo>
                    <a:cubicBezTo>
                      <a:pt x="108" y="2491"/>
                      <a:pt x="113" y="2442"/>
                      <a:pt x="109" y="2424"/>
                    </a:cubicBezTo>
                    <a:cubicBezTo>
                      <a:pt x="105" y="2406"/>
                      <a:pt x="80" y="2399"/>
                      <a:pt x="73" y="2408"/>
                    </a:cubicBezTo>
                    <a:cubicBezTo>
                      <a:pt x="66" y="2417"/>
                      <a:pt x="60" y="2455"/>
                      <a:pt x="69" y="2480"/>
                    </a:cubicBezTo>
                    <a:cubicBezTo>
                      <a:pt x="78" y="2505"/>
                      <a:pt x="105" y="2547"/>
                      <a:pt x="125" y="2556"/>
                    </a:cubicBezTo>
                    <a:cubicBezTo>
                      <a:pt x="145" y="2565"/>
                      <a:pt x="176" y="2551"/>
                      <a:pt x="189" y="2532"/>
                    </a:cubicBezTo>
                    <a:cubicBezTo>
                      <a:pt x="202" y="2513"/>
                      <a:pt x="205" y="2460"/>
                      <a:pt x="201" y="2440"/>
                    </a:cubicBezTo>
                    <a:cubicBezTo>
                      <a:pt x="197" y="2420"/>
                      <a:pt x="172" y="2403"/>
                      <a:pt x="165" y="2412"/>
                    </a:cubicBezTo>
                    <a:cubicBezTo>
                      <a:pt x="158" y="2421"/>
                      <a:pt x="150" y="2471"/>
                      <a:pt x="157" y="2496"/>
                    </a:cubicBezTo>
                    <a:cubicBezTo>
                      <a:pt x="164" y="2521"/>
                      <a:pt x="187" y="2551"/>
                      <a:pt x="205" y="2560"/>
                    </a:cubicBezTo>
                    <a:cubicBezTo>
                      <a:pt x="223" y="2569"/>
                      <a:pt x="252" y="2565"/>
                      <a:pt x="265" y="2548"/>
                    </a:cubicBezTo>
                    <a:cubicBezTo>
                      <a:pt x="278" y="2531"/>
                      <a:pt x="284" y="2480"/>
                      <a:pt x="281" y="2460"/>
                    </a:cubicBezTo>
                    <a:cubicBezTo>
                      <a:pt x="278" y="2440"/>
                      <a:pt x="254" y="2423"/>
                      <a:pt x="245" y="2428"/>
                    </a:cubicBezTo>
                    <a:cubicBezTo>
                      <a:pt x="236" y="2433"/>
                      <a:pt x="221" y="2467"/>
                      <a:pt x="229" y="2488"/>
                    </a:cubicBezTo>
                    <a:cubicBezTo>
                      <a:pt x="237" y="2509"/>
                      <a:pt x="272" y="2546"/>
                      <a:pt x="293" y="2556"/>
                    </a:cubicBezTo>
                    <a:cubicBezTo>
                      <a:pt x="314" y="2566"/>
                      <a:pt x="340" y="2566"/>
                      <a:pt x="353" y="2548"/>
                    </a:cubicBezTo>
                    <a:cubicBezTo>
                      <a:pt x="366" y="2530"/>
                      <a:pt x="372" y="2468"/>
                      <a:pt x="369" y="2448"/>
                    </a:cubicBezTo>
                    <a:cubicBezTo>
                      <a:pt x="366" y="2428"/>
                      <a:pt x="340" y="2422"/>
                      <a:pt x="333" y="2428"/>
                    </a:cubicBezTo>
                    <a:cubicBezTo>
                      <a:pt x="326" y="2434"/>
                      <a:pt x="319" y="2463"/>
                      <a:pt x="325" y="2484"/>
                    </a:cubicBezTo>
                    <a:cubicBezTo>
                      <a:pt x="331" y="2505"/>
                      <a:pt x="349" y="2548"/>
                      <a:pt x="369" y="2556"/>
                    </a:cubicBezTo>
                    <a:cubicBezTo>
                      <a:pt x="389" y="2564"/>
                      <a:pt x="428" y="2549"/>
                      <a:pt x="445" y="2532"/>
                    </a:cubicBezTo>
                    <a:cubicBezTo>
                      <a:pt x="462" y="2515"/>
                      <a:pt x="474" y="2471"/>
                      <a:pt x="473" y="2452"/>
                    </a:cubicBezTo>
                    <a:cubicBezTo>
                      <a:pt x="472" y="2433"/>
                      <a:pt x="448" y="2417"/>
                      <a:pt x="437" y="2420"/>
                    </a:cubicBezTo>
                    <a:cubicBezTo>
                      <a:pt x="426" y="2423"/>
                      <a:pt x="406" y="2447"/>
                      <a:pt x="409" y="2468"/>
                    </a:cubicBezTo>
                    <a:cubicBezTo>
                      <a:pt x="412" y="2489"/>
                      <a:pt x="439" y="2531"/>
                      <a:pt x="457" y="2544"/>
                    </a:cubicBezTo>
                    <a:cubicBezTo>
                      <a:pt x="475" y="2557"/>
                      <a:pt x="500" y="2561"/>
                      <a:pt x="517" y="2544"/>
                    </a:cubicBezTo>
                    <a:cubicBezTo>
                      <a:pt x="534" y="2527"/>
                      <a:pt x="554" y="2475"/>
                      <a:pt x="561" y="2440"/>
                    </a:cubicBezTo>
                    <a:cubicBezTo>
                      <a:pt x="568" y="2405"/>
                      <a:pt x="567" y="2375"/>
                      <a:pt x="561" y="2332"/>
                    </a:cubicBezTo>
                    <a:cubicBezTo>
                      <a:pt x="555" y="2289"/>
                      <a:pt x="532" y="2212"/>
                      <a:pt x="525" y="2180"/>
                    </a:cubicBezTo>
                    <a:cubicBezTo>
                      <a:pt x="518" y="2148"/>
                      <a:pt x="530" y="2156"/>
                      <a:pt x="521" y="2140"/>
                    </a:cubicBezTo>
                    <a:cubicBezTo>
                      <a:pt x="512" y="2124"/>
                      <a:pt x="481" y="2160"/>
                      <a:pt x="473" y="2084"/>
                    </a:cubicBezTo>
                    <a:cubicBezTo>
                      <a:pt x="465" y="2008"/>
                      <a:pt x="473" y="1801"/>
                      <a:pt x="473" y="1684"/>
                    </a:cubicBezTo>
                    <a:cubicBezTo>
                      <a:pt x="473" y="1567"/>
                      <a:pt x="474" y="1447"/>
                      <a:pt x="473" y="1384"/>
                    </a:cubicBezTo>
                    <a:cubicBezTo>
                      <a:pt x="472" y="1321"/>
                      <a:pt x="473" y="1324"/>
                      <a:pt x="465" y="1304"/>
                    </a:cubicBezTo>
                    <a:cubicBezTo>
                      <a:pt x="457" y="1284"/>
                      <a:pt x="432" y="1293"/>
                      <a:pt x="425" y="1264"/>
                    </a:cubicBezTo>
                    <a:cubicBezTo>
                      <a:pt x="418" y="1235"/>
                      <a:pt x="430" y="1166"/>
                      <a:pt x="425" y="1128"/>
                    </a:cubicBezTo>
                    <a:cubicBezTo>
                      <a:pt x="420" y="1090"/>
                      <a:pt x="402" y="1069"/>
                      <a:pt x="397" y="1036"/>
                    </a:cubicBezTo>
                    <a:cubicBezTo>
                      <a:pt x="392" y="1003"/>
                      <a:pt x="394" y="971"/>
                      <a:pt x="397" y="928"/>
                    </a:cubicBezTo>
                    <a:cubicBezTo>
                      <a:pt x="400" y="885"/>
                      <a:pt x="411" y="830"/>
                      <a:pt x="417" y="780"/>
                    </a:cubicBezTo>
                    <a:cubicBezTo>
                      <a:pt x="423" y="730"/>
                      <a:pt x="436" y="667"/>
                      <a:pt x="433" y="628"/>
                    </a:cubicBezTo>
                    <a:cubicBezTo>
                      <a:pt x="430" y="589"/>
                      <a:pt x="410" y="591"/>
                      <a:pt x="401" y="548"/>
                    </a:cubicBezTo>
                    <a:cubicBezTo>
                      <a:pt x="392" y="505"/>
                      <a:pt x="372" y="440"/>
                      <a:pt x="377" y="372"/>
                    </a:cubicBezTo>
                    <a:cubicBezTo>
                      <a:pt x="382" y="304"/>
                      <a:pt x="412" y="202"/>
                      <a:pt x="433" y="140"/>
                    </a:cubicBezTo>
                    <a:cubicBezTo>
                      <a:pt x="454" y="78"/>
                      <a:pt x="477" y="39"/>
                      <a:pt x="501" y="0"/>
                    </a:cubicBezTo>
                  </a:path>
                </a:pathLst>
              </a:custGeom>
              <a:noFill/>
              <a:ln w="15875">
                <a:solidFill>
                  <a:srgbClr val="993300"/>
                </a:solidFill>
                <a:miter lim="800000"/>
                <a:headEnd/>
                <a:tailEnd/>
              </a:ln>
            </p:spPr>
            <p:txBody>
              <a:bodyPr wrap="none"/>
              <a:lstStyle/>
              <a:p>
                <a:endParaRPr lang="en-US"/>
              </a:p>
            </p:txBody>
          </p:sp>
          <p:sp>
            <p:nvSpPr>
              <p:cNvPr id="155028" name="Freeform 73"/>
              <p:cNvSpPr>
                <a:spLocks noChangeAspect="1"/>
              </p:cNvSpPr>
              <p:nvPr/>
            </p:nvSpPr>
            <p:spPr bwMode="auto">
              <a:xfrm>
                <a:off x="4152" y="919"/>
                <a:ext cx="624" cy="142"/>
              </a:xfrm>
              <a:custGeom>
                <a:avLst/>
                <a:gdLst>
                  <a:gd name="T0" fmla="*/ 0 w 625"/>
                  <a:gd name="T1" fmla="*/ 0 h 142"/>
                  <a:gd name="T2" fmla="*/ 0 w 625"/>
                  <a:gd name="T3" fmla="*/ 60 h 142"/>
                  <a:gd name="T4" fmla="*/ 18 w 625"/>
                  <a:gd name="T5" fmla="*/ 91 h 142"/>
                  <a:gd name="T6" fmla="*/ 70 w 625"/>
                  <a:gd name="T7" fmla="*/ 112 h 142"/>
                  <a:gd name="T8" fmla="*/ 145 w 625"/>
                  <a:gd name="T9" fmla="*/ 132 h 142"/>
                  <a:gd name="T10" fmla="*/ 228 w 625"/>
                  <a:gd name="T11" fmla="*/ 139 h 142"/>
                  <a:gd name="T12" fmla="*/ 306 w 625"/>
                  <a:gd name="T13" fmla="*/ 142 h 142"/>
                  <a:gd name="T14" fmla="*/ 375 w 625"/>
                  <a:gd name="T15" fmla="*/ 136 h 142"/>
                  <a:gd name="T16" fmla="*/ 453 w 625"/>
                  <a:gd name="T17" fmla="*/ 126 h 142"/>
                  <a:gd name="T18" fmla="*/ 526 w 625"/>
                  <a:gd name="T19" fmla="*/ 111 h 142"/>
                  <a:gd name="T20" fmla="*/ 577 w 625"/>
                  <a:gd name="T21" fmla="*/ 91 h 142"/>
                  <a:gd name="T22" fmla="*/ 616 w 625"/>
                  <a:gd name="T23" fmla="*/ 69 h 142"/>
                  <a:gd name="T24" fmla="*/ 621 w 625"/>
                  <a:gd name="T25" fmla="*/ 52 h 142"/>
                  <a:gd name="T26" fmla="*/ 625 w 625"/>
                  <a:gd name="T27" fmla="*/ 9 h 142"/>
                  <a:gd name="T28" fmla="*/ 582 w 625"/>
                  <a:gd name="T29" fmla="*/ 31 h 142"/>
                  <a:gd name="T30" fmla="*/ 528 w 625"/>
                  <a:gd name="T31" fmla="*/ 52 h 142"/>
                  <a:gd name="T32" fmla="*/ 430 w 625"/>
                  <a:gd name="T33" fmla="*/ 70 h 142"/>
                  <a:gd name="T34" fmla="*/ 345 w 625"/>
                  <a:gd name="T35" fmla="*/ 73 h 142"/>
                  <a:gd name="T36" fmla="*/ 250 w 625"/>
                  <a:gd name="T37" fmla="*/ 73 h 142"/>
                  <a:gd name="T38" fmla="*/ 138 w 625"/>
                  <a:gd name="T39" fmla="*/ 54 h 142"/>
                  <a:gd name="T40" fmla="*/ 61 w 625"/>
                  <a:gd name="T41" fmla="*/ 40 h 142"/>
                  <a:gd name="T42" fmla="*/ 12 w 625"/>
                  <a:gd name="T43" fmla="*/ 15 h 142"/>
                  <a:gd name="T44" fmla="*/ 0 w 625"/>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5"/>
                  <a:gd name="T70" fmla="*/ 0 h 142"/>
                  <a:gd name="T71" fmla="*/ 625 w 625"/>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5" h="142">
                    <a:moveTo>
                      <a:pt x="0" y="0"/>
                    </a:moveTo>
                    <a:lnTo>
                      <a:pt x="0" y="60"/>
                    </a:lnTo>
                    <a:lnTo>
                      <a:pt x="18" y="91"/>
                    </a:lnTo>
                    <a:lnTo>
                      <a:pt x="70" y="112"/>
                    </a:lnTo>
                    <a:lnTo>
                      <a:pt x="145" y="132"/>
                    </a:lnTo>
                    <a:lnTo>
                      <a:pt x="228" y="139"/>
                    </a:lnTo>
                    <a:lnTo>
                      <a:pt x="306" y="142"/>
                    </a:lnTo>
                    <a:lnTo>
                      <a:pt x="375" y="136"/>
                    </a:lnTo>
                    <a:lnTo>
                      <a:pt x="453" y="126"/>
                    </a:lnTo>
                    <a:lnTo>
                      <a:pt x="526" y="111"/>
                    </a:lnTo>
                    <a:lnTo>
                      <a:pt x="577" y="91"/>
                    </a:lnTo>
                    <a:lnTo>
                      <a:pt x="616" y="69"/>
                    </a:lnTo>
                    <a:lnTo>
                      <a:pt x="621" y="52"/>
                    </a:lnTo>
                    <a:lnTo>
                      <a:pt x="625" y="9"/>
                    </a:lnTo>
                    <a:lnTo>
                      <a:pt x="582" y="31"/>
                    </a:lnTo>
                    <a:lnTo>
                      <a:pt x="528" y="52"/>
                    </a:lnTo>
                    <a:lnTo>
                      <a:pt x="430" y="70"/>
                    </a:lnTo>
                    <a:lnTo>
                      <a:pt x="345" y="73"/>
                    </a:lnTo>
                    <a:lnTo>
                      <a:pt x="250" y="73"/>
                    </a:lnTo>
                    <a:lnTo>
                      <a:pt x="138" y="54"/>
                    </a:lnTo>
                    <a:lnTo>
                      <a:pt x="61" y="40"/>
                    </a:lnTo>
                    <a:lnTo>
                      <a:pt x="12" y="15"/>
                    </a:lnTo>
                    <a:lnTo>
                      <a:pt x="0" y="0"/>
                    </a:lnTo>
                    <a:close/>
                  </a:path>
                </a:pathLst>
              </a:custGeom>
              <a:solidFill>
                <a:schemeClr val="bg1"/>
              </a:solidFill>
              <a:ln w="9525">
                <a:noFill/>
                <a:miter lim="800000"/>
                <a:headEnd/>
                <a:tailEnd/>
              </a:ln>
            </p:spPr>
            <p:txBody>
              <a:bodyPr wrap="none"/>
              <a:lstStyle/>
              <a:p>
                <a:endParaRPr lang="en-US"/>
              </a:p>
            </p:txBody>
          </p:sp>
          <p:sp>
            <p:nvSpPr>
              <p:cNvPr id="155029" name="Freeform 74"/>
              <p:cNvSpPr>
                <a:spLocks noChangeAspect="1"/>
              </p:cNvSpPr>
              <p:nvPr/>
            </p:nvSpPr>
            <p:spPr bwMode="auto">
              <a:xfrm>
                <a:off x="4148" y="842"/>
                <a:ext cx="638" cy="153"/>
              </a:xfrm>
              <a:custGeom>
                <a:avLst/>
                <a:gdLst>
                  <a:gd name="T0" fmla="*/ 83 w 639"/>
                  <a:gd name="T1" fmla="*/ 14 h 153"/>
                  <a:gd name="T2" fmla="*/ 27 w 639"/>
                  <a:gd name="T3" fmla="*/ 31 h 153"/>
                  <a:gd name="T4" fmla="*/ 3 w 639"/>
                  <a:gd name="T5" fmla="*/ 70 h 153"/>
                  <a:gd name="T6" fmla="*/ 45 w 639"/>
                  <a:gd name="T7" fmla="*/ 110 h 153"/>
                  <a:gd name="T8" fmla="*/ 152 w 639"/>
                  <a:gd name="T9" fmla="*/ 134 h 153"/>
                  <a:gd name="T10" fmla="*/ 305 w 639"/>
                  <a:gd name="T11" fmla="*/ 152 h 153"/>
                  <a:gd name="T12" fmla="*/ 485 w 639"/>
                  <a:gd name="T13" fmla="*/ 139 h 153"/>
                  <a:gd name="T14" fmla="*/ 588 w 639"/>
                  <a:gd name="T15" fmla="*/ 107 h 153"/>
                  <a:gd name="T16" fmla="*/ 633 w 639"/>
                  <a:gd name="T17" fmla="*/ 76 h 153"/>
                  <a:gd name="T18" fmla="*/ 626 w 639"/>
                  <a:gd name="T19" fmla="*/ 50 h 153"/>
                  <a:gd name="T20" fmla="*/ 585 w 639"/>
                  <a:gd name="T21" fmla="*/ 22 h 153"/>
                  <a:gd name="T22" fmla="*/ 530 w 639"/>
                  <a:gd name="T23" fmla="*/ 7 h 153"/>
                  <a:gd name="T24" fmla="*/ 524 w 639"/>
                  <a:gd name="T25" fmla="*/ 65 h 153"/>
                  <a:gd name="T26" fmla="*/ 482 w 639"/>
                  <a:gd name="T27" fmla="*/ 98 h 153"/>
                  <a:gd name="T28" fmla="*/ 369 w 639"/>
                  <a:gd name="T29" fmla="*/ 118 h 153"/>
                  <a:gd name="T30" fmla="*/ 224 w 639"/>
                  <a:gd name="T31" fmla="*/ 124 h 153"/>
                  <a:gd name="T32" fmla="*/ 135 w 639"/>
                  <a:gd name="T33" fmla="*/ 101 h 153"/>
                  <a:gd name="T34" fmla="*/ 96 w 639"/>
                  <a:gd name="T35" fmla="*/ 83 h 153"/>
                  <a:gd name="T36" fmla="*/ 83 w 639"/>
                  <a:gd name="T37" fmla="*/ 14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9"/>
                  <a:gd name="T58" fmla="*/ 0 h 153"/>
                  <a:gd name="T59" fmla="*/ 639 w 639"/>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9" h="153">
                    <a:moveTo>
                      <a:pt x="83" y="14"/>
                    </a:moveTo>
                    <a:cubicBezTo>
                      <a:pt x="72" y="5"/>
                      <a:pt x="40" y="22"/>
                      <a:pt x="27" y="31"/>
                    </a:cubicBezTo>
                    <a:cubicBezTo>
                      <a:pt x="14" y="40"/>
                      <a:pt x="0" y="57"/>
                      <a:pt x="3" y="70"/>
                    </a:cubicBezTo>
                    <a:cubicBezTo>
                      <a:pt x="6" y="83"/>
                      <a:pt x="20" y="99"/>
                      <a:pt x="45" y="110"/>
                    </a:cubicBezTo>
                    <a:cubicBezTo>
                      <a:pt x="70" y="121"/>
                      <a:pt x="109" y="127"/>
                      <a:pt x="152" y="134"/>
                    </a:cubicBezTo>
                    <a:cubicBezTo>
                      <a:pt x="195" y="141"/>
                      <a:pt x="250" y="151"/>
                      <a:pt x="305" y="152"/>
                    </a:cubicBezTo>
                    <a:cubicBezTo>
                      <a:pt x="360" y="153"/>
                      <a:pt x="438" y="146"/>
                      <a:pt x="485" y="139"/>
                    </a:cubicBezTo>
                    <a:cubicBezTo>
                      <a:pt x="532" y="132"/>
                      <a:pt x="563" y="117"/>
                      <a:pt x="588" y="107"/>
                    </a:cubicBezTo>
                    <a:cubicBezTo>
                      <a:pt x="613" y="97"/>
                      <a:pt x="627" y="85"/>
                      <a:pt x="633" y="76"/>
                    </a:cubicBezTo>
                    <a:cubicBezTo>
                      <a:pt x="639" y="67"/>
                      <a:pt x="634" y="59"/>
                      <a:pt x="626" y="50"/>
                    </a:cubicBezTo>
                    <a:cubicBezTo>
                      <a:pt x="618" y="41"/>
                      <a:pt x="601" y="29"/>
                      <a:pt x="585" y="22"/>
                    </a:cubicBezTo>
                    <a:cubicBezTo>
                      <a:pt x="569" y="15"/>
                      <a:pt x="540" y="0"/>
                      <a:pt x="530" y="7"/>
                    </a:cubicBezTo>
                    <a:cubicBezTo>
                      <a:pt x="520" y="14"/>
                      <a:pt x="532" y="50"/>
                      <a:pt x="524" y="65"/>
                    </a:cubicBezTo>
                    <a:cubicBezTo>
                      <a:pt x="516" y="80"/>
                      <a:pt x="508" y="89"/>
                      <a:pt x="482" y="98"/>
                    </a:cubicBezTo>
                    <a:cubicBezTo>
                      <a:pt x="456" y="107"/>
                      <a:pt x="412" y="114"/>
                      <a:pt x="369" y="118"/>
                    </a:cubicBezTo>
                    <a:cubicBezTo>
                      <a:pt x="326" y="122"/>
                      <a:pt x="263" y="127"/>
                      <a:pt x="224" y="124"/>
                    </a:cubicBezTo>
                    <a:cubicBezTo>
                      <a:pt x="185" y="121"/>
                      <a:pt x="156" y="108"/>
                      <a:pt x="135" y="101"/>
                    </a:cubicBezTo>
                    <a:cubicBezTo>
                      <a:pt x="114" y="94"/>
                      <a:pt x="104" y="97"/>
                      <a:pt x="96" y="83"/>
                    </a:cubicBezTo>
                    <a:cubicBezTo>
                      <a:pt x="88" y="69"/>
                      <a:pt x="94" y="23"/>
                      <a:pt x="83" y="14"/>
                    </a:cubicBezTo>
                    <a:close/>
                  </a:path>
                </a:pathLst>
              </a:custGeom>
              <a:solidFill>
                <a:schemeClr val="bg1"/>
              </a:solidFill>
              <a:ln w="9525">
                <a:solidFill>
                  <a:schemeClr val="tx1"/>
                </a:solidFill>
                <a:miter lim="800000"/>
                <a:headEnd/>
                <a:tailEnd/>
              </a:ln>
            </p:spPr>
            <p:txBody>
              <a:bodyPr wrap="none"/>
              <a:lstStyle/>
              <a:p>
                <a:endParaRPr lang="en-US"/>
              </a:p>
            </p:txBody>
          </p:sp>
          <p:sp>
            <p:nvSpPr>
              <p:cNvPr id="155030" name="Freeform 75"/>
              <p:cNvSpPr>
                <a:spLocks noChangeAspect="1"/>
              </p:cNvSpPr>
              <p:nvPr/>
            </p:nvSpPr>
            <p:spPr bwMode="auto">
              <a:xfrm>
                <a:off x="4154" y="917"/>
                <a:ext cx="626" cy="143"/>
              </a:xfrm>
              <a:custGeom>
                <a:avLst/>
                <a:gdLst>
                  <a:gd name="T0" fmla="*/ 0 w 627"/>
                  <a:gd name="T1" fmla="*/ 0 h 143"/>
                  <a:gd name="T2" fmla="*/ 0 w 627"/>
                  <a:gd name="T3" fmla="*/ 65 h 143"/>
                  <a:gd name="T4" fmla="*/ 12 w 627"/>
                  <a:gd name="T5" fmla="*/ 90 h 143"/>
                  <a:gd name="T6" fmla="*/ 42 w 627"/>
                  <a:gd name="T7" fmla="*/ 110 h 143"/>
                  <a:gd name="T8" fmla="*/ 89 w 627"/>
                  <a:gd name="T9" fmla="*/ 119 h 143"/>
                  <a:gd name="T10" fmla="*/ 135 w 627"/>
                  <a:gd name="T11" fmla="*/ 132 h 143"/>
                  <a:gd name="T12" fmla="*/ 182 w 627"/>
                  <a:gd name="T13" fmla="*/ 137 h 143"/>
                  <a:gd name="T14" fmla="*/ 230 w 627"/>
                  <a:gd name="T15" fmla="*/ 141 h 143"/>
                  <a:gd name="T16" fmla="*/ 290 w 627"/>
                  <a:gd name="T17" fmla="*/ 143 h 143"/>
                  <a:gd name="T18" fmla="*/ 342 w 627"/>
                  <a:gd name="T19" fmla="*/ 141 h 143"/>
                  <a:gd name="T20" fmla="*/ 395 w 627"/>
                  <a:gd name="T21" fmla="*/ 135 h 143"/>
                  <a:gd name="T22" fmla="*/ 444 w 627"/>
                  <a:gd name="T23" fmla="*/ 128 h 143"/>
                  <a:gd name="T24" fmla="*/ 489 w 627"/>
                  <a:gd name="T25" fmla="*/ 120 h 143"/>
                  <a:gd name="T26" fmla="*/ 531 w 627"/>
                  <a:gd name="T27" fmla="*/ 108 h 143"/>
                  <a:gd name="T28" fmla="*/ 572 w 627"/>
                  <a:gd name="T29" fmla="*/ 95 h 143"/>
                  <a:gd name="T30" fmla="*/ 603 w 627"/>
                  <a:gd name="T31" fmla="*/ 77 h 143"/>
                  <a:gd name="T32" fmla="*/ 614 w 627"/>
                  <a:gd name="T33" fmla="*/ 60 h 143"/>
                  <a:gd name="T34" fmla="*/ 621 w 627"/>
                  <a:gd name="T35" fmla="*/ 32 h 143"/>
                  <a:gd name="T36" fmla="*/ 627 w 627"/>
                  <a:gd name="T37" fmla="*/ 5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7"/>
                  <a:gd name="T58" fmla="*/ 0 h 143"/>
                  <a:gd name="T59" fmla="*/ 627 w 627"/>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7" h="143">
                    <a:moveTo>
                      <a:pt x="0" y="0"/>
                    </a:moveTo>
                    <a:lnTo>
                      <a:pt x="0" y="65"/>
                    </a:lnTo>
                    <a:lnTo>
                      <a:pt x="12" y="90"/>
                    </a:lnTo>
                    <a:lnTo>
                      <a:pt x="42" y="110"/>
                    </a:lnTo>
                    <a:lnTo>
                      <a:pt x="89" y="119"/>
                    </a:lnTo>
                    <a:lnTo>
                      <a:pt x="135" y="132"/>
                    </a:lnTo>
                    <a:lnTo>
                      <a:pt x="182" y="137"/>
                    </a:lnTo>
                    <a:lnTo>
                      <a:pt x="230" y="141"/>
                    </a:lnTo>
                    <a:lnTo>
                      <a:pt x="290" y="143"/>
                    </a:lnTo>
                    <a:lnTo>
                      <a:pt x="342" y="141"/>
                    </a:lnTo>
                    <a:lnTo>
                      <a:pt x="395" y="135"/>
                    </a:lnTo>
                    <a:lnTo>
                      <a:pt x="444" y="128"/>
                    </a:lnTo>
                    <a:lnTo>
                      <a:pt x="489" y="120"/>
                    </a:lnTo>
                    <a:lnTo>
                      <a:pt x="531" y="108"/>
                    </a:lnTo>
                    <a:lnTo>
                      <a:pt x="572" y="95"/>
                    </a:lnTo>
                    <a:lnTo>
                      <a:pt x="603" y="77"/>
                    </a:lnTo>
                    <a:lnTo>
                      <a:pt x="614" y="60"/>
                    </a:lnTo>
                    <a:lnTo>
                      <a:pt x="621" y="32"/>
                    </a:lnTo>
                    <a:lnTo>
                      <a:pt x="627" y="5"/>
                    </a:lnTo>
                  </a:path>
                </a:pathLst>
              </a:custGeom>
              <a:noFill/>
              <a:ln w="9525">
                <a:solidFill>
                  <a:schemeClr val="tx1"/>
                </a:solidFill>
                <a:miter lim="800000"/>
                <a:headEnd/>
                <a:tailEnd/>
              </a:ln>
            </p:spPr>
            <p:txBody>
              <a:bodyPr wrap="none"/>
              <a:lstStyle/>
              <a:p>
                <a:endParaRPr lang="en-US"/>
              </a:p>
            </p:txBody>
          </p:sp>
          <p:sp>
            <p:nvSpPr>
              <p:cNvPr id="155031" name="Freeform 76"/>
              <p:cNvSpPr>
                <a:spLocks noChangeAspect="1"/>
              </p:cNvSpPr>
              <p:nvPr/>
            </p:nvSpPr>
            <p:spPr bwMode="auto">
              <a:xfrm>
                <a:off x="3929" y="2260"/>
                <a:ext cx="1212" cy="937"/>
              </a:xfrm>
              <a:custGeom>
                <a:avLst/>
                <a:gdLst>
                  <a:gd name="T0" fmla="*/ 186 w 1212"/>
                  <a:gd name="T1" fmla="*/ 64 h 937"/>
                  <a:gd name="T2" fmla="*/ 385 w 1212"/>
                  <a:gd name="T3" fmla="*/ 5 h 937"/>
                  <a:gd name="T4" fmla="*/ 582 w 1212"/>
                  <a:gd name="T5" fmla="*/ 32 h 937"/>
                  <a:gd name="T6" fmla="*/ 874 w 1212"/>
                  <a:gd name="T7" fmla="*/ 122 h 937"/>
                  <a:gd name="T8" fmla="*/ 961 w 1212"/>
                  <a:gd name="T9" fmla="*/ 341 h 937"/>
                  <a:gd name="T10" fmla="*/ 1182 w 1212"/>
                  <a:gd name="T11" fmla="*/ 725 h 937"/>
                  <a:gd name="T12" fmla="*/ 1140 w 1212"/>
                  <a:gd name="T13" fmla="*/ 896 h 937"/>
                  <a:gd name="T14" fmla="*/ 994 w 1212"/>
                  <a:gd name="T15" fmla="*/ 931 h 937"/>
                  <a:gd name="T16" fmla="*/ 646 w 1212"/>
                  <a:gd name="T17" fmla="*/ 931 h 937"/>
                  <a:gd name="T18" fmla="*/ 264 w 1212"/>
                  <a:gd name="T19" fmla="*/ 931 h 937"/>
                  <a:gd name="T20" fmla="*/ 73 w 1212"/>
                  <a:gd name="T21" fmla="*/ 892 h 937"/>
                  <a:gd name="T22" fmla="*/ 3 w 1212"/>
                  <a:gd name="T23" fmla="*/ 739 h 937"/>
                  <a:gd name="T24" fmla="*/ 57 w 1212"/>
                  <a:gd name="T25" fmla="*/ 499 h 937"/>
                  <a:gd name="T26" fmla="*/ 147 w 1212"/>
                  <a:gd name="T27" fmla="*/ 257 h 937"/>
                  <a:gd name="T28" fmla="*/ 258 w 1212"/>
                  <a:gd name="T29" fmla="*/ 158 h 937"/>
                  <a:gd name="T30" fmla="*/ 186 w 1212"/>
                  <a:gd name="T31" fmla="*/ 64 h 9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2"/>
                  <a:gd name="T49" fmla="*/ 0 h 937"/>
                  <a:gd name="T50" fmla="*/ 1212 w 1212"/>
                  <a:gd name="T51" fmla="*/ 937 h 9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2" h="937">
                    <a:moveTo>
                      <a:pt x="186" y="64"/>
                    </a:moveTo>
                    <a:cubicBezTo>
                      <a:pt x="207" y="39"/>
                      <a:pt x="319" y="10"/>
                      <a:pt x="385" y="5"/>
                    </a:cubicBezTo>
                    <a:cubicBezTo>
                      <a:pt x="451" y="0"/>
                      <a:pt x="501" y="13"/>
                      <a:pt x="582" y="32"/>
                    </a:cubicBezTo>
                    <a:cubicBezTo>
                      <a:pt x="663" y="51"/>
                      <a:pt x="811" y="71"/>
                      <a:pt x="874" y="122"/>
                    </a:cubicBezTo>
                    <a:cubicBezTo>
                      <a:pt x="937" y="173"/>
                      <a:pt x="910" y="240"/>
                      <a:pt x="961" y="341"/>
                    </a:cubicBezTo>
                    <a:cubicBezTo>
                      <a:pt x="1012" y="442"/>
                      <a:pt x="1152" y="633"/>
                      <a:pt x="1182" y="725"/>
                    </a:cubicBezTo>
                    <a:cubicBezTo>
                      <a:pt x="1212" y="817"/>
                      <a:pt x="1171" y="862"/>
                      <a:pt x="1140" y="896"/>
                    </a:cubicBezTo>
                    <a:cubicBezTo>
                      <a:pt x="1109" y="930"/>
                      <a:pt x="1076" y="925"/>
                      <a:pt x="994" y="931"/>
                    </a:cubicBezTo>
                    <a:cubicBezTo>
                      <a:pt x="912" y="937"/>
                      <a:pt x="768" y="931"/>
                      <a:pt x="646" y="931"/>
                    </a:cubicBezTo>
                    <a:cubicBezTo>
                      <a:pt x="524" y="931"/>
                      <a:pt x="359" y="937"/>
                      <a:pt x="264" y="931"/>
                    </a:cubicBezTo>
                    <a:cubicBezTo>
                      <a:pt x="169" y="925"/>
                      <a:pt x="117" y="924"/>
                      <a:pt x="73" y="892"/>
                    </a:cubicBezTo>
                    <a:cubicBezTo>
                      <a:pt x="29" y="860"/>
                      <a:pt x="6" y="804"/>
                      <a:pt x="3" y="739"/>
                    </a:cubicBezTo>
                    <a:cubicBezTo>
                      <a:pt x="0" y="674"/>
                      <a:pt x="33" y="579"/>
                      <a:pt x="57" y="499"/>
                    </a:cubicBezTo>
                    <a:cubicBezTo>
                      <a:pt x="81" y="419"/>
                      <a:pt x="114" y="314"/>
                      <a:pt x="147" y="257"/>
                    </a:cubicBezTo>
                    <a:cubicBezTo>
                      <a:pt x="180" y="200"/>
                      <a:pt x="250" y="190"/>
                      <a:pt x="258" y="158"/>
                    </a:cubicBezTo>
                    <a:cubicBezTo>
                      <a:pt x="266" y="126"/>
                      <a:pt x="165" y="89"/>
                      <a:pt x="186" y="64"/>
                    </a:cubicBezTo>
                    <a:close/>
                  </a:path>
                </a:pathLst>
              </a:custGeom>
              <a:solidFill>
                <a:srgbClr val="EAEAEA">
                  <a:alpha val="5098"/>
                </a:srgbClr>
              </a:solidFill>
              <a:ln w="9525">
                <a:noFill/>
                <a:miter lim="800000"/>
                <a:headEnd/>
                <a:tailEnd/>
              </a:ln>
            </p:spPr>
            <p:txBody>
              <a:bodyPr wrap="none"/>
              <a:lstStyle/>
              <a:p>
                <a:endParaRPr lang="en-US"/>
              </a:p>
            </p:txBody>
          </p:sp>
          <p:sp>
            <p:nvSpPr>
              <p:cNvPr id="155032" name="Freeform 77"/>
              <p:cNvSpPr>
                <a:spLocks noChangeAspect="1"/>
              </p:cNvSpPr>
              <p:nvPr/>
            </p:nvSpPr>
            <p:spPr bwMode="auto">
              <a:xfrm>
                <a:off x="4504" y="2820"/>
                <a:ext cx="502" cy="108"/>
              </a:xfrm>
              <a:custGeom>
                <a:avLst/>
                <a:gdLst>
                  <a:gd name="T0" fmla="*/ 0 w 502"/>
                  <a:gd name="T1" fmla="*/ 0 h 108"/>
                  <a:gd name="T2" fmla="*/ 244 w 502"/>
                  <a:gd name="T3" fmla="*/ 14 h 108"/>
                  <a:gd name="T4" fmla="*/ 454 w 502"/>
                  <a:gd name="T5" fmla="*/ 82 h 108"/>
                  <a:gd name="T6" fmla="*/ 502 w 502"/>
                  <a:gd name="T7" fmla="*/ 108 h 108"/>
                  <a:gd name="T8" fmla="*/ 0 60000 65536"/>
                  <a:gd name="T9" fmla="*/ 0 60000 65536"/>
                  <a:gd name="T10" fmla="*/ 0 60000 65536"/>
                  <a:gd name="T11" fmla="*/ 0 60000 65536"/>
                  <a:gd name="T12" fmla="*/ 0 w 502"/>
                  <a:gd name="T13" fmla="*/ 0 h 108"/>
                  <a:gd name="T14" fmla="*/ 502 w 502"/>
                  <a:gd name="T15" fmla="*/ 108 h 108"/>
                </a:gdLst>
                <a:ahLst/>
                <a:cxnLst>
                  <a:cxn ang="T8">
                    <a:pos x="T0" y="T1"/>
                  </a:cxn>
                  <a:cxn ang="T9">
                    <a:pos x="T2" y="T3"/>
                  </a:cxn>
                  <a:cxn ang="T10">
                    <a:pos x="T4" y="T5"/>
                  </a:cxn>
                  <a:cxn ang="T11">
                    <a:pos x="T6" y="T7"/>
                  </a:cxn>
                </a:cxnLst>
                <a:rect l="T12" t="T13" r="T14" b="T15"/>
                <a:pathLst>
                  <a:path w="502" h="108">
                    <a:moveTo>
                      <a:pt x="0" y="0"/>
                    </a:moveTo>
                    <a:cubicBezTo>
                      <a:pt x="84" y="0"/>
                      <a:pt x="168" y="0"/>
                      <a:pt x="244" y="14"/>
                    </a:cubicBezTo>
                    <a:cubicBezTo>
                      <a:pt x="320" y="28"/>
                      <a:pt x="411" y="66"/>
                      <a:pt x="454" y="82"/>
                    </a:cubicBezTo>
                    <a:cubicBezTo>
                      <a:pt x="497" y="98"/>
                      <a:pt x="499" y="103"/>
                      <a:pt x="502" y="108"/>
                    </a:cubicBezTo>
                  </a:path>
                </a:pathLst>
              </a:custGeom>
              <a:noFill/>
              <a:ln w="9525">
                <a:solidFill>
                  <a:srgbClr val="808080"/>
                </a:solidFill>
                <a:miter lim="800000"/>
                <a:headEnd/>
                <a:tailEnd/>
              </a:ln>
            </p:spPr>
            <p:txBody>
              <a:bodyPr wrap="none"/>
              <a:lstStyle/>
              <a:p>
                <a:endParaRPr lang="en-US"/>
              </a:p>
            </p:txBody>
          </p:sp>
        </p:grpSp>
        <p:sp>
          <p:nvSpPr>
            <p:cNvPr id="154858" name="Oval 88"/>
            <p:cNvSpPr>
              <a:spLocks noChangeAspect="1" noChangeArrowheads="1"/>
            </p:cNvSpPr>
            <p:nvPr/>
          </p:nvSpPr>
          <p:spPr bwMode="auto">
            <a:xfrm>
              <a:off x="2576" y="307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59" name="Oval 89"/>
            <p:cNvSpPr>
              <a:spLocks noChangeAspect="1" noChangeArrowheads="1"/>
            </p:cNvSpPr>
            <p:nvPr/>
          </p:nvSpPr>
          <p:spPr bwMode="auto">
            <a:xfrm>
              <a:off x="2672"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0" name="Oval 90"/>
            <p:cNvSpPr>
              <a:spLocks noChangeAspect="1" noChangeArrowheads="1"/>
            </p:cNvSpPr>
            <p:nvPr/>
          </p:nvSpPr>
          <p:spPr bwMode="auto">
            <a:xfrm>
              <a:off x="2768"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1" name="Oval 91"/>
            <p:cNvSpPr>
              <a:spLocks noChangeAspect="1" noChangeArrowheads="1"/>
            </p:cNvSpPr>
            <p:nvPr/>
          </p:nvSpPr>
          <p:spPr bwMode="auto">
            <a:xfrm>
              <a:off x="2864" y="336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2" name="Oval 104"/>
            <p:cNvSpPr>
              <a:spLocks noChangeAspect="1" noChangeArrowheads="1"/>
            </p:cNvSpPr>
            <p:nvPr/>
          </p:nvSpPr>
          <p:spPr bwMode="auto">
            <a:xfrm>
              <a:off x="2687" y="311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3" name="Oval 105"/>
            <p:cNvSpPr>
              <a:spLocks noChangeAspect="1" noChangeArrowheads="1"/>
            </p:cNvSpPr>
            <p:nvPr/>
          </p:nvSpPr>
          <p:spPr bwMode="auto">
            <a:xfrm>
              <a:off x="2729" y="316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4" name="Oval 106"/>
            <p:cNvSpPr>
              <a:spLocks noChangeAspect="1" noChangeArrowheads="1"/>
            </p:cNvSpPr>
            <p:nvPr/>
          </p:nvSpPr>
          <p:spPr bwMode="auto">
            <a:xfrm>
              <a:off x="2733" y="308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5" name="Oval 107"/>
            <p:cNvSpPr>
              <a:spLocks noChangeAspect="1" noChangeArrowheads="1"/>
            </p:cNvSpPr>
            <p:nvPr/>
          </p:nvSpPr>
          <p:spPr bwMode="auto">
            <a:xfrm>
              <a:off x="2758" y="3119"/>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6" name="Oval 108"/>
            <p:cNvSpPr>
              <a:spLocks noChangeAspect="1" noChangeArrowheads="1"/>
            </p:cNvSpPr>
            <p:nvPr/>
          </p:nvSpPr>
          <p:spPr bwMode="auto">
            <a:xfrm>
              <a:off x="2684" y="321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7" name="Oval 109"/>
            <p:cNvSpPr>
              <a:spLocks noChangeAspect="1" noChangeArrowheads="1"/>
            </p:cNvSpPr>
            <p:nvPr/>
          </p:nvSpPr>
          <p:spPr bwMode="auto">
            <a:xfrm>
              <a:off x="2628" y="3050"/>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8" name="Oval 110"/>
            <p:cNvSpPr>
              <a:spLocks noChangeAspect="1" noChangeArrowheads="1"/>
            </p:cNvSpPr>
            <p:nvPr/>
          </p:nvSpPr>
          <p:spPr bwMode="auto">
            <a:xfrm>
              <a:off x="2891" y="312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69" name="Oval 111"/>
            <p:cNvSpPr>
              <a:spLocks noChangeAspect="1" noChangeArrowheads="1"/>
            </p:cNvSpPr>
            <p:nvPr/>
          </p:nvSpPr>
          <p:spPr bwMode="auto">
            <a:xfrm>
              <a:off x="2933" y="317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0" name="Oval 112"/>
            <p:cNvSpPr>
              <a:spLocks noChangeAspect="1" noChangeArrowheads="1"/>
            </p:cNvSpPr>
            <p:nvPr/>
          </p:nvSpPr>
          <p:spPr bwMode="auto">
            <a:xfrm>
              <a:off x="2937" y="309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1" name="Oval 113"/>
            <p:cNvSpPr>
              <a:spLocks noChangeAspect="1" noChangeArrowheads="1"/>
            </p:cNvSpPr>
            <p:nvPr/>
          </p:nvSpPr>
          <p:spPr bwMode="auto">
            <a:xfrm>
              <a:off x="2962" y="31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2" name="Oval 114"/>
            <p:cNvSpPr>
              <a:spLocks noChangeAspect="1" noChangeArrowheads="1"/>
            </p:cNvSpPr>
            <p:nvPr/>
          </p:nvSpPr>
          <p:spPr bwMode="auto">
            <a:xfrm>
              <a:off x="2926" y="314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3" name="Oval 115"/>
            <p:cNvSpPr>
              <a:spLocks noChangeAspect="1" noChangeArrowheads="1"/>
            </p:cNvSpPr>
            <p:nvPr/>
          </p:nvSpPr>
          <p:spPr bwMode="auto">
            <a:xfrm>
              <a:off x="2832" y="306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4" name="Oval 116"/>
            <p:cNvSpPr>
              <a:spLocks noChangeAspect="1" noChangeArrowheads="1"/>
            </p:cNvSpPr>
            <p:nvPr/>
          </p:nvSpPr>
          <p:spPr bwMode="auto">
            <a:xfrm>
              <a:off x="2627"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5" name="Oval 117"/>
            <p:cNvSpPr>
              <a:spLocks noChangeAspect="1" noChangeArrowheads="1"/>
            </p:cNvSpPr>
            <p:nvPr/>
          </p:nvSpPr>
          <p:spPr bwMode="auto">
            <a:xfrm>
              <a:off x="2669" y="32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6" name="Oval 118"/>
            <p:cNvSpPr>
              <a:spLocks noChangeAspect="1" noChangeArrowheads="1"/>
            </p:cNvSpPr>
            <p:nvPr/>
          </p:nvSpPr>
          <p:spPr bwMode="auto">
            <a:xfrm>
              <a:off x="2673" y="321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7" name="Oval 119"/>
            <p:cNvSpPr>
              <a:spLocks noChangeAspect="1" noChangeArrowheads="1"/>
            </p:cNvSpPr>
            <p:nvPr/>
          </p:nvSpPr>
          <p:spPr bwMode="auto">
            <a:xfrm>
              <a:off x="2698" y="324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8" name="Oval 120"/>
            <p:cNvSpPr>
              <a:spLocks noChangeAspect="1" noChangeArrowheads="1"/>
            </p:cNvSpPr>
            <p:nvPr/>
          </p:nvSpPr>
          <p:spPr bwMode="auto">
            <a:xfrm>
              <a:off x="2624" y="334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79" name="Oval 121"/>
            <p:cNvSpPr>
              <a:spLocks noChangeAspect="1" noChangeArrowheads="1"/>
            </p:cNvSpPr>
            <p:nvPr/>
          </p:nvSpPr>
          <p:spPr bwMode="auto">
            <a:xfrm>
              <a:off x="2568" y="3179"/>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80" name="Oval 122"/>
            <p:cNvSpPr>
              <a:spLocks noChangeAspect="1" noChangeArrowheads="1"/>
            </p:cNvSpPr>
            <p:nvPr/>
          </p:nvSpPr>
          <p:spPr bwMode="auto">
            <a:xfrm>
              <a:off x="2633" y="297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81" name="Oval 123"/>
            <p:cNvSpPr>
              <a:spLocks noChangeAspect="1" noChangeArrowheads="1"/>
            </p:cNvSpPr>
            <p:nvPr/>
          </p:nvSpPr>
          <p:spPr bwMode="auto">
            <a:xfrm>
              <a:off x="2675" y="302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82" name="Oval 124"/>
            <p:cNvSpPr>
              <a:spLocks noChangeAspect="1" noChangeArrowheads="1"/>
            </p:cNvSpPr>
            <p:nvPr/>
          </p:nvSpPr>
          <p:spPr bwMode="auto">
            <a:xfrm>
              <a:off x="2679" y="294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83" name="Oval 125"/>
            <p:cNvSpPr>
              <a:spLocks noChangeAspect="1" noChangeArrowheads="1"/>
            </p:cNvSpPr>
            <p:nvPr/>
          </p:nvSpPr>
          <p:spPr bwMode="auto">
            <a:xfrm>
              <a:off x="2704" y="29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84" name="Oval 126"/>
            <p:cNvSpPr>
              <a:spLocks noChangeAspect="1" noChangeArrowheads="1"/>
            </p:cNvSpPr>
            <p:nvPr/>
          </p:nvSpPr>
          <p:spPr bwMode="auto">
            <a:xfrm>
              <a:off x="2630" y="307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85" name="Oval 127"/>
            <p:cNvSpPr>
              <a:spLocks noChangeAspect="1" noChangeArrowheads="1"/>
            </p:cNvSpPr>
            <p:nvPr/>
          </p:nvSpPr>
          <p:spPr bwMode="auto">
            <a:xfrm>
              <a:off x="2574" y="2915"/>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nvGrpSpPr>
            <p:cNvPr id="154886" name="Group 134"/>
            <p:cNvGrpSpPr>
              <a:grpSpLocks/>
            </p:cNvGrpSpPr>
            <p:nvPr/>
          </p:nvGrpSpPr>
          <p:grpSpPr bwMode="auto">
            <a:xfrm>
              <a:off x="2604" y="2981"/>
              <a:ext cx="249" cy="315"/>
              <a:chOff x="3120" y="3122"/>
              <a:chExt cx="249" cy="315"/>
            </a:xfrm>
          </p:grpSpPr>
          <p:sp>
            <p:nvSpPr>
              <p:cNvPr id="155001" name="Oval 92"/>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2" name="Oval 93"/>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3" name="Oval 94"/>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4" name="Oval 95"/>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5" name="Oval 96"/>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6" name="Oval 97"/>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7" name="Oval 98"/>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8" name="Oval 99"/>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9" name="Oval 100"/>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0" name="Oval 101"/>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1" name="Oval 102"/>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2" name="Oval 103"/>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3" name="Oval 128"/>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4" name="Oval 129"/>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5" name="Oval 130"/>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6" name="Oval 131"/>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7" name="Oval 132"/>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18" name="Oval 133"/>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887" name="Group 135"/>
            <p:cNvGrpSpPr>
              <a:grpSpLocks/>
            </p:cNvGrpSpPr>
            <p:nvPr/>
          </p:nvGrpSpPr>
          <p:grpSpPr bwMode="auto">
            <a:xfrm>
              <a:off x="2700" y="3077"/>
              <a:ext cx="249" cy="315"/>
              <a:chOff x="3120" y="3122"/>
              <a:chExt cx="249" cy="315"/>
            </a:xfrm>
          </p:grpSpPr>
          <p:sp>
            <p:nvSpPr>
              <p:cNvPr id="154983" name="Oval 136"/>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4" name="Oval 137"/>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5" name="Oval 138"/>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6" name="Oval 139"/>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7" name="Oval 140"/>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8" name="Oval 141"/>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9" name="Oval 142"/>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0" name="Oval 143"/>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1" name="Oval 144"/>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2" name="Oval 145"/>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3" name="Oval 146"/>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4" name="Oval 147"/>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5" name="Oval 148"/>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6" name="Oval 149"/>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7" name="Oval 150"/>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8" name="Oval 151"/>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99" name="Oval 152"/>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5000" name="Oval 153"/>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888" name="Group 154"/>
            <p:cNvGrpSpPr>
              <a:grpSpLocks/>
            </p:cNvGrpSpPr>
            <p:nvPr/>
          </p:nvGrpSpPr>
          <p:grpSpPr bwMode="auto">
            <a:xfrm>
              <a:off x="2502" y="3053"/>
              <a:ext cx="249" cy="315"/>
              <a:chOff x="3120" y="3122"/>
              <a:chExt cx="249" cy="315"/>
            </a:xfrm>
          </p:grpSpPr>
          <p:sp>
            <p:nvSpPr>
              <p:cNvPr id="154965" name="Oval 155"/>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6" name="Oval 156"/>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7" name="Oval 157"/>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8" name="Oval 158"/>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9" name="Oval 159"/>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0" name="Oval 160"/>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1" name="Oval 161"/>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2" name="Oval 162"/>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3" name="Oval 163"/>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4" name="Oval 164"/>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5" name="Oval 165"/>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6" name="Oval 166"/>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7" name="Oval 167"/>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8" name="Oval 168"/>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79" name="Oval 169"/>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0" name="Oval 170"/>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1" name="Oval 171"/>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82" name="Oval 172"/>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889" name="Group 173"/>
            <p:cNvGrpSpPr>
              <a:grpSpLocks/>
            </p:cNvGrpSpPr>
            <p:nvPr/>
          </p:nvGrpSpPr>
          <p:grpSpPr bwMode="auto">
            <a:xfrm>
              <a:off x="2647" y="2824"/>
              <a:ext cx="249" cy="315"/>
              <a:chOff x="3120" y="3122"/>
              <a:chExt cx="249" cy="315"/>
            </a:xfrm>
          </p:grpSpPr>
          <p:sp>
            <p:nvSpPr>
              <p:cNvPr id="154947" name="Oval 174"/>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8" name="Oval 175"/>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9" name="Oval 176"/>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0" name="Oval 177"/>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1" name="Oval 178"/>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2" name="Oval 179"/>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3" name="Oval 180"/>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4" name="Oval 181"/>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5" name="Oval 182"/>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6" name="Oval 183"/>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7" name="Oval 184"/>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8" name="Oval 185"/>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59" name="Oval 186"/>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0" name="Oval 187"/>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1" name="Oval 188"/>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2" name="Oval 189"/>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3" name="Oval 190"/>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64" name="Oval 191"/>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890" name="Group 192"/>
            <p:cNvGrpSpPr>
              <a:grpSpLocks/>
            </p:cNvGrpSpPr>
            <p:nvPr/>
          </p:nvGrpSpPr>
          <p:grpSpPr bwMode="auto">
            <a:xfrm rot="6126072">
              <a:off x="2562" y="3125"/>
              <a:ext cx="249" cy="315"/>
              <a:chOff x="3120" y="3122"/>
              <a:chExt cx="249" cy="315"/>
            </a:xfrm>
          </p:grpSpPr>
          <p:sp>
            <p:nvSpPr>
              <p:cNvPr id="154929" name="Oval 193"/>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0" name="Oval 194"/>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1" name="Oval 195"/>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2" name="Oval 196"/>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3" name="Oval 197"/>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4" name="Oval 198"/>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5" name="Oval 199"/>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6" name="Oval 200"/>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7" name="Oval 201"/>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8" name="Oval 202"/>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39" name="Oval 203"/>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0" name="Oval 204"/>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1" name="Oval 205"/>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2" name="Oval 206"/>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3" name="Oval 207"/>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4" name="Oval 208"/>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5" name="Oval 209"/>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46" name="Oval 210"/>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891" name="Group 211"/>
            <p:cNvGrpSpPr>
              <a:grpSpLocks/>
            </p:cNvGrpSpPr>
            <p:nvPr/>
          </p:nvGrpSpPr>
          <p:grpSpPr bwMode="auto">
            <a:xfrm rot="6126072">
              <a:off x="2684" y="2894"/>
              <a:ext cx="249" cy="315"/>
              <a:chOff x="3120" y="3122"/>
              <a:chExt cx="249" cy="315"/>
            </a:xfrm>
          </p:grpSpPr>
          <p:sp>
            <p:nvSpPr>
              <p:cNvPr id="154911" name="Oval 212"/>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2" name="Oval 213"/>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3" name="Oval 214"/>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4" name="Oval 215"/>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5" name="Oval 216"/>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6" name="Oval 217"/>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7" name="Oval 218"/>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8" name="Oval 219"/>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9" name="Oval 220"/>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0" name="Oval 221"/>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1" name="Oval 222"/>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2" name="Oval 223"/>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3" name="Oval 224"/>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4" name="Oval 225"/>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5" name="Oval 226"/>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6" name="Oval 227"/>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7" name="Oval 228"/>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28" name="Oval 229"/>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892" name="Group 230"/>
            <p:cNvGrpSpPr>
              <a:grpSpLocks/>
            </p:cNvGrpSpPr>
            <p:nvPr/>
          </p:nvGrpSpPr>
          <p:grpSpPr bwMode="auto">
            <a:xfrm rot="8567323">
              <a:off x="2526" y="2885"/>
              <a:ext cx="249" cy="315"/>
              <a:chOff x="3120" y="3122"/>
              <a:chExt cx="249" cy="315"/>
            </a:xfrm>
          </p:grpSpPr>
          <p:sp>
            <p:nvSpPr>
              <p:cNvPr id="154893" name="Oval 231"/>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94" name="Oval 232"/>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95" name="Oval 233"/>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96" name="Oval 234"/>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97" name="Oval 235"/>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98" name="Oval 236"/>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99" name="Oval 237"/>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0" name="Oval 238"/>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1" name="Oval 239"/>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2" name="Oval 240"/>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3" name="Oval 241"/>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4" name="Oval 242"/>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5" name="Oval 243"/>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6" name="Oval 244"/>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7" name="Oval 245"/>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8" name="Oval 246"/>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09" name="Oval 247"/>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910" name="Oval 248"/>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grpSp>
        <p:nvGrpSpPr>
          <p:cNvPr id="154641" name="Group 465"/>
          <p:cNvGrpSpPr>
            <a:grpSpLocks/>
          </p:cNvGrpSpPr>
          <p:nvPr/>
        </p:nvGrpSpPr>
        <p:grpSpPr bwMode="auto">
          <a:xfrm>
            <a:off x="6294438" y="4070350"/>
            <a:ext cx="450850" cy="966788"/>
            <a:chOff x="879" y="2014"/>
            <a:chExt cx="668" cy="1432"/>
          </a:xfrm>
        </p:grpSpPr>
        <p:grpSp>
          <p:nvGrpSpPr>
            <p:cNvPr id="154823" name="Group 466"/>
            <p:cNvGrpSpPr>
              <a:grpSpLocks noChangeAspect="1"/>
            </p:cNvGrpSpPr>
            <p:nvPr/>
          </p:nvGrpSpPr>
          <p:grpSpPr bwMode="auto">
            <a:xfrm>
              <a:off x="879" y="2014"/>
              <a:ext cx="668" cy="1432"/>
              <a:chOff x="617" y="464"/>
              <a:chExt cx="1339" cy="2872"/>
            </a:xfrm>
          </p:grpSpPr>
          <p:grpSp>
            <p:nvGrpSpPr>
              <p:cNvPr id="154825" name="Group 467"/>
              <p:cNvGrpSpPr>
                <a:grpSpLocks noChangeAspect="1"/>
              </p:cNvGrpSpPr>
              <p:nvPr/>
            </p:nvGrpSpPr>
            <p:grpSpPr bwMode="auto">
              <a:xfrm>
                <a:off x="617" y="464"/>
                <a:ext cx="1339" cy="2872"/>
                <a:chOff x="617" y="464"/>
                <a:chExt cx="1339" cy="2872"/>
              </a:xfrm>
            </p:grpSpPr>
            <p:sp>
              <p:nvSpPr>
                <p:cNvPr id="154842" name="Oval 468"/>
                <p:cNvSpPr>
                  <a:spLocks noChangeAspect="1" noChangeArrowheads="1"/>
                </p:cNvSpPr>
                <p:nvPr/>
              </p:nvSpPr>
              <p:spPr bwMode="auto">
                <a:xfrm>
                  <a:off x="921" y="689"/>
                  <a:ext cx="629" cy="164"/>
                </a:xfrm>
                <a:prstGeom prst="ellipse">
                  <a:avLst/>
                </a:prstGeom>
                <a:noFill/>
                <a:ln w="12700">
                  <a:solidFill>
                    <a:schemeClr val="tx1"/>
                  </a:solidFill>
                  <a:miter lim="800000"/>
                  <a:headEnd/>
                  <a:tailEnd/>
                </a:ln>
              </p:spPr>
              <p:txBody>
                <a:bodyPr wrap="none" anchor="ctr"/>
                <a:lstStyle/>
                <a:p>
                  <a:endParaRPr lang="en-US"/>
                </a:p>
              </p:txBody>
            </p:sp>
            <p:grpSp>
              <p:nvGrpSpPr>
                <p:cNvPr id="154843" name="Group 469"/>
                <p:cNvGrpSpPr>
                  <a:grpSpLocks noChangeAspect="1"/>
                </p:cNvGrpSpPr>
                <p:nvPr/>
              </p:nvGrpSpPr>
              <p:grpSpPr bwMode="auto">
                <a:xfrm>
                  <a:off x="981" y="562"/>
                  <a:ext cx="475" cy="428"/>
                  <a:chOff x="983" y="553"/>
                  <a:chExt cx="475" cy="428"/>
                </a:xfrm>
              </p:grpSpPr>
              <p:sp>
                <p:nvSpPr>
                  <p:cNvPr id="154855" name="Freeform 470"/>
                  <p:cNvSpPr>
                    <a:spLocks noChangeAspect="1"/>
                  </p:cNvSpPr>
                  <p:nvPr/>
                </p:nvSpPr>
                <p:spPr bwMode="auto">
                  <a:xfrm>
                    <a:off x="983" y="618"/>
                    <a:ext cx="475" cy="363"/>
                  </a:xfrm>
                  <a:custGeom>
                    <a:avLst/>
                    <a:gdLst>
                      <a:gd name="T0" fmla="*/ 3 w 475"/>
                      <a:gd name="T1" fmla="*/ 9 h 363"/>
                      <a:gd name="T2" fmla="*/ 61 w 475"/>
                      <a:gd name="T3" fmla="*/ 317 h 363"/>
                      <a:gd name="T4" fmla="*/ 70 w 475"/>
                      <a:gd name="T5" fmla="*/ 330 h 363"/>
                      <a:gd name="T6" fmla="*/ 100 w 475"/>
                      <a:gd name="T7" fmla="*/ 348 h 363"/>
                      <a:gd name="T8" fmla="*/ 159 w 475"/>
                      <a:gd name="T9" fmla="*/ 359 h 363"/>
                      <a:gd name="T10" fmla="*/ 205 w 475"/>
                      <a:gd name="T11" fmla="*/ 363 h 363"/>
                      <a:gd name="T12" fmla="*/ 268 w 475"/>
                      <a:gd name="T13" fmla="*/ 363 h 363"/>
                      <a:gd name="T14" fmla="*/ 324 w 475"/>
                      <a:gd name="T15" fmla="*/ 359 h 363"/>
                      <a:gd name="T16" fmla="*/ 370 w 475"/>
                      <a:gd name="T17" fmla="*/ 353 h 363"/>
                      <a:gd name="T18" fmla="*/ 421 w 475"/>
                      <a:gd name="T19" fmla="*/ 336 h 363"/>
                      <a:gd name="T20" fmla="*/ 448 w 475"/>
                      <a:gd name="T21" fmla="*/ 321 h 363"/>
                      <a:gd name="T22" fmla="*/ 475 w 475"/>
                      <a:gd name="T23" fmla="*/ 0 h 363"/>
                      <a:gd name="T24" fmla="*/ 0 w 475"/>
                      <a:gd name="T25" fmla="*/ 8 h 363"/>
                      <a:gd name="T26" fmla="*/ 3 w 475"/>
                      <a:gd name="T27" fmla="*/ 9 h 3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5"/>
                      <a:gd name="T43" fmla="*/ 0 h 363"/>
                      <a:gd name="T44" fmla="*/ 475 w 475"/>
                      <a:gd name="T45" fmla="*/ 363 h 3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5" h="363">
                        <a:moveTo>
                          <a:pt x="3" y="9"/>
                        </a:moveTo>
                        <a:lnTo>
                          <a:pt x="61" y="317"/>
                        </a:lnTo>
                        <a:lnTo>
                          <a:pt x="70" y="330"/>
                        </a:lnTo>
                        <a:lnTo>
                          <a:pt x="100" y="348"/>
                        </a:lnTo>
                        <a:lnTo>
                          <a:pt x="159" y="359"/>
                        </a:lnTo>
                        <a:lnTo>
                          <a:pt x="205" y="363"/>
                        </a:lnTo>
                        <a:lnTo>
                          <a:pt x="268" y="363"/>
                        </a:lnTo>
                        <a:lnTo>
                          <a:pt x="324" y="359"/>
                        </a:lnTo>
                        <a:lnTo>
                          <a:pt x="370" y="353"/>
                        </a:lnTo>
                        <a:lnTo>
                          <a:pt x="421" y="336"/>
                        </a:lnTo>
                        <a:lnTo>
                          <a:pt x="448" y="321"/>
                        </a:lnTo>
                        <a:lnTo>
                          <a:pt x="475" y="0"/>
                        </a:lnTo>
                        <a:lnTo>
                          <a:pt x="0" y="8"/>
                        </a:lnTo>
                        <a:lnTo>
                          <a:pt x="3" y="9"/>
                        </a:lnTo>
                        <a:close/>
                      </a:path>
                    </a:pathLst>
                  </a:custGeom>
                  <a:gradFill rotWithShape="1">
                    <a:gsLst>
                      <a:gs pos="0">
                        <a:srgbClr val="181818"/>
                      </a:gs>
                      <a:gs pos="50000">
                        <a:srgbClr val="333333"/>
                      </a:gs>
                      <a:gs pos="100000">
                        <a:srgbClr val="181818"/>
                      </a:gs>
                    </a:gsLst>
                    <a:lin ang="0" scaled="1"/>
                  </a:gradFill>
                  <a:ln w="9525">
                    <a:solidFill>
                      <a:schemeClr val="tx1"/>
                    </a:solidFill>
                    <a:miter lim="800000"/>
                    <a:headEnd/>
                    <a:tailEnd/>
                  </a:ln>
                </p:spPr>
                <p:txBody>
                  <a:bodyPr wrap="none"/>
                  <a:lstStyle/>
                  <a:p>
                    <a:endParaRPr lang="en-US"/>
                  </a:p>
                </p:txBody>
              </p:sp>
              <p:sp>
                <p:nvSpPr>
                  <p:cNvPr id="154856" name="Oval 471"/>
                  <p:cNvSpPr>
                    <a:spLocks noChangeAspect="1" noChangeArrowheads="1"/>
                  </p:cNvSpPr>
                  <p:nvPr/>
                </p:nvSpPr>
                <p:spPr bwMode="auto">
                  <a:xfrm>
                    <a:off x="989" y="553"/>
                    <a:ext cx="469" cy="138"/>
                  </a:xfrm>
                  <a:prstGeom prst="ellipse">
                    <a:avLst/>
                  </a:prstGeom>
                  <a:gradFill rotWithShape="1">
                    <a:gsLst>
                      <a:gs pos="0">
                        <a:srgbClr val="181818"/>
                      </a:gs>
                      <a:gs pos="50000">
                        <a:srgbClr val="333333"/>
                      </a:gs>
                      <a:gs pos="100000">
                        <a:srgbClr val="181818"/>
                      </a:gs>
                    </a:gsLst>
                    <a:lin ang="5400000" scaled="1"/>
                  </a:gradFill>
                  <a:ln w="9525">
                    <a:solidFill>
                      <a:schemeClr val="tx1"/>
                    </a:solidFill>
                    <a:miter lim="800000"/>
                    <a:headEnd/>
                    <a:tailEnd/>
                  </a:ln>
                </p:spPr>
                <p:txBody>
                  <a:bodyPr wrap="none" anchor="ctr"/>
                  <a:lstStyle/>
                  <a:p>
                    <a:endParaRPr lang="en-US"/>
                  </a:p>
                </p:txBody>
              </p:sp>
            </p:grpSp>
            <p:sp>
              <p:nvSpPr>
                <p:cNvPr id="154844" name="Freeform 472"/>
                <p:cNvSpPr>
                  <a:spLocks noChangeAspect="1"/>
                </p:cNvSpPr>
                <p:nvPr/>
              </p:nvSpPr>
              <p:spPr bwMode="auto">
                <a:xfrm>
                  <a:off x="925" y="781"/>
                  <a:ext cx="625" cy="142"/>
                </a:xfrm>
                <a:custGeom>
                  <a:avLst/>
                  <a:gdLst>
                    <a:gd name="T0" fmla="*/ 0 w 625"/>
                    <a:gd name="T1" fmla="*/ 0 h 142"/>
                    <a:gd name="T2" fmla="*/ 0 w 625"/>
                    <a:gd name="T3" fmla="*/ 60 h 142"/>
                    <a:gd name="T4" fmla="*/ 18 w 625"/>
                    <a:gd name="T5" fmla="*/ 91 h 142"/>
                    <a:gd name="T6" fmla="*/ 70 w 625"/>
                    <a:gd name="T7" fmla="*/ 112 h 142"/>
                    <a:gd name="T8" fmla="*/ 145 w 625"/>
                    <a:gd name="T9" fmla="*/ 132 h 142"/>
                    <a:gd name="T10" fmla="*/ 228 w 625"/>
                    <a:gd name="T11" fmla="*/ 139 h 142"/>
                    <a:gd name="T12" fmla="*/ 306 w 625"/>
                    <a:gd name="T13" fmla="*/ 142 h 142"/>
                    <a:gd name="T14" fmla="*/ 375 w 625"/>
                    <a:gd name="T15" fmla="*/ 136 h 142"/>
                    <a:gd name="T16" fmla="*/ 453 w 625"/>
                    <a:gd name="T17" fmla="*/ 126 h 142"/>
                    <a:gd name="T18" fmla="*/ 526 w 625"/>
                    <a:gd name="T19" fmla="*/ 111 h 142"/>
                    <a:gd name="T20" fmla="*/ 577 w 625"/>
                    <a:gd name="T21" fmla="*/ 91 h 142"/>
                    <a:gd name="T22" fmla="*/ 616 w 625"/>
                    <a:gd name="T23" fmla="*/ 69 h 142"/>
                    <a:gd name="T24" fmla="*/ 621 w 625"/>
                    <a:gd name="T25" fmla="*/ 52 h 142"/>
                    <a:gd name="T26" fmla="*/ 625 w 625"/>
                    <a:gd name="T27" fmla="*/ 9 h 142"/>
                    <a:gd name="T28" fmla="*/ 582 w 625"/>
                    <a:gd name="T29" fmla="*/ 31 h 142"/>
                    <a:gd name="T30" fmla="*/ 528 w 625"/>
                    <a:gd name="T31" fmla="*/ 52 h 142"/>
                    <a:gd name="T32" fmla="*/ 430 w 625"/>
                    <a:gd name="T33" fmla="*/ 70 h 142"/>
                    <a:gd name="T34" fmla="*/ 345 w 625"/>
                    <a:gd name="T35" fmla="*/ 73 h 142"/>
                    <a:gd name="T36" fmla="*/ 250 w 625"/>
                    <a:gd name="T37" fmla="*/ 73 h 142"/>
                    <a:gd name="T38" fmla="*/ 138 w 625"/>
                    <a:gd name="T39" fmla="*/ 54 h 142"/>
                    <a:gd name="T40" fmla="*/ 61 w 625"/>
                    <a:gd name="T41" fmla="*/ 40 h 142"/>
                    <a:gd name="T42" fmla="*/ 12 w 625"/>
                    <a:gd name="T43" fmla="*/ 15 h 142"/>
                    <a:gd name="T44" fmla="*/ 0 w 625"/>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5"/>
                    <a:gd name="T70" fmla="*/ 0 h 142"/>
                    <a:gd name="T71" fmla="*/ 625 w 625"/>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5" h="142">
                      <a:moveTo>
                        <a:pt x="0" y="0"/>
                      </a:moveTo>
                      <a:lnTo>
                        <a:pt x="0" y="60"/>
                      </a:lnTo>
                      <a:lnTo>
                        <a:pt x="18" y="91"/>
                      </a:lnTo>
                      <a:lnTo>
                        <a:pt x="70" y="112"/>
                      </a:lnTo>
                      <a:lnTo>
                        <a:pt x="145" y="132"/>
                      </a:lnTo>
                      <a:lnTo>
                        <a:pt x="228" y="139"/>
                      </a:lnTo>
                      <a:lnTo>
                        <a:pt x="306" y="142"/>
                      </a:lnTo>
                      <a:lnTo>
                        <a:pt x="375" y="136"/>
                      </a:lnTo>
                      <a:lnTo>
                        <a:pt x="453" y="126"/>
                      </a:lnTo>
                      <a:lnTo>
                        <a:pt x="526" y="111"/>
                      </a:lnTo>
                      <a:lnTo>
                        <a:pt x="577" y="91"/>
                      </a:lnTo>
                      <a:lnTo>
                        <a:pt x="616" y="69"/>
                      </a:lnTo>
                      <a:lnTo>
                        <a:pt x="621" y="52"/>
                      </a:lnTo>
                      <a:lnTo>
                        <a:pt x="625" y="9"/>
                      </a:lnTo>
                      <a:lnTo>
                        <a:pt x="582" y="31"/>
                      </a:lnTo>
                      <a:lnTo>
                        <a:pt x="528" y="52"/>
                      </a:lnTo>
                      <a:lnTo>
                        <a:pt x="430" y="70"/>
                      </a:lnTo>
                      <a:lnTo>
                        <a:pt x="345" y="73"/>
                      </a:lnTo>
                      <a:lnTo>
                        <a:pt x="250" y="73"/>
                      </a:lnTo>
                      <a:lnTo>
                        <a:pt x="138" y="54"/>
                      </a:lnTo>
                      <a:lnTo>
                        <a:pt x="61" y="40"/>
                      </a:lnTo>
                      <a:lnTo>
                        <a:pt x="12" y="15"/>
                      </a:lnTo>
                      <a:lnTo>
                        <a:pt x="0" y="0"/>
                      </a:lnTo>
                      <a:close/>
                    </a:path>
                  </a:pathLst>
                </a:custGeom>
                <a:solidFill>
                  <a:schemeClr val="bg1"/>
                </a:solidFill>
                <a:ln w="9525">
                  <a:noFill/>
                  <a:miter lim="800000"/>
                  <a:headEnd/>
                  <a:tailEnd/>
                </a:ln>
              </p:spPr>
              <p:txBody>
                <a:bodyPr wrap="none"/>
                <a:lstStyle/>
                <a:p>
                  <a:endParaRPr lang="en-US"/>
                </a:p>
              </p:txBody>
            </p:sp>
            <p:sp>
              <p:nvSpPr>
                <p:cNvPr id="154845" name="Freeform 473"/>
                <p:cNvSpPr>
                  <a:spLocks noChangeAspect="1"/>
                </p:cNvSpPr>
                <p:nvPr/>
              </p:nvSpPr>
              <p:spPr bwMode="auto">
                <a:xfrm>
                  <a:off x="617" y="875"/>
                  <a:ext cx="1339" cy="2461"/>
                </a:xfrm>
                <a:custGeom>
                  <a:avLst/>
                  <a:gdLst>
                    <a:gd name="T0" fmla="*/ 355 w 1339"/>
                    <a:gd name="T1" fmla="*/ 13 h 2461"/>
                    <a:gd name="T2" fmla="*/ 367 w 1339"/>
                    <a:gd name="T3" fmla="*/ 485 h 2461"/>
                    <a:gd name="T4" fmla="*/ 367 w 1339"/>
                    <a:gd name="T5" fmla="*/ 514 h 2461"/>
                    <a:gd name="T6" fmla="*/ 364 w 1339"/>
                    <a:gd name="T7" fmla="*/ 552 h 2461"/>
                    <a:gd name="T8" fmla="*/ 16 w 1339"/>
                    <a:gd name="T9" fmla="*/ 1983 h 2461"/>
                    <a:gd name="T10" fmla="*/ 6 w 1339"/>
                    <a:gd name="T11" fmla="*/ 2026 h 2461"/>
                    <a:gd name="T12" fmla="*/ 3 w 1339"/>
                    <a:gd name="T13" fmla="*/ 2057 h 2461"/>
                    <a:gd name="T14" fmla="*/ 0 w 1339"/>
                    <a:gd name="T15" fmla="*/ 2095 h 2461"/>
                    <a:gd name="T16" fmla="*/ 7 w 1339"/>
                    <a:gd name="T17" fmla="*/ 2133 h 2461"/>
                    <a:gd name="T18" fmla="*/ 19 w 1339"/>
                    <a:gd name="T19" fmla="*/ 2163 h 2461"/>
                    <a:gd name="T20" fmla="*/ 46 w 1339"/>
                    <a:gd name="T21" fmla="*/ 2218 h 2461"/>
                    <a:gd name="T22" fmla="*/ 75 w 1339"/>
                    <a:gd name="T23" fmla="*/ 2251 h 2461"/>
                    <a:gd name="T24" fmla="*/ 126 w 1339"/>
                    <a:gd name="T25" fmla="*/ 2301 h 2461"/>
                    <a:gd name="T26" fmla="*/ 184 w 1339"/>
                    <a:gd name="T27" fmla="*/ 2337 h 2461"/>
                    <a:gd name="T28" fmla="*/ 240 w 1339"/>
                    <a:gd name="T29" fmla="*/ 2370 h 2461"/>
                    <a:gd name="T30" fmla="*/ 291 w 1339"/>
                    <a:gd name="T31" fmla="*/ 2391 h 2461"/>
                    <a:gd name="T32" fmla="*/ 342 w 1339"/>
                    <a:gd name="T33" fmla="*/ 2410 h 2461"/>
                    <a:gd name="T34" fmla="*/ 417 w 1339"/>
                    <a:gd name="T35" fmla="*/ 2431 h 2461"/>
                    <a:gd name="T36" fmla="*/ 481 w 1339"/>
                    <a:gd name="T37" fmla="*/ 2443 h 2461"/>
                    <a:gd name="T38" fmla="*/ 534 w 1339"/>
                    <a:gd name="T39" fmla="*/ 2451 h 2461"/>
                    <a:gd name="T40" fmla="*/ 598 w 1339"/>
                    <a:gd name="T41" fmla="*/ 2457 h 2461"/>
                    <a:gd name="T42" fmla="*/ 667 w 1339"/>
                    <a:gd name="T43" fmla="*/ 2461 h 2461"/>
                    <a:gd name="T44" fmla="*/ 717 w 1339"/>
                    <a:gd name="T45" fmla="*/ 2458 h 2461"/>
                    <a:gd name="T46" fmla="*/ 774 w 1339"/>
                    <a:gd name="T47" fmla="*/ 2454 h 2461"/>
                    <a:gd name="T48" fmla="*/ 852 w 1339"/>
                    <a:gd name="T49" fmla="*/ 2442 h 2461"/>
                    <a:gd name="T50" fmla="*/ 939 w 1339"/>
                    <a:gd name="T51" fmla="*/ 2421 h 2461"/>
                    <a:gd name="T52" fmla="*/ 1008 w 1339"/>
                    <a:gd name="T53" fmla="*/ 2397 h 2461"/>
                    <a:gd name="T54" fmla="*/ 1062 w 1339"/>
                    <a:gd name="T55" fmla="*/ 2374 h 2461"/>
                    <a:gd name="T56" fmla="*/ 1131 w 1339"/>
                    <a:gd name="T57" fmla="*/ 2341 h 2461"/>
                    <a:gd name="T58" fmla="*/ 1185 w 1339"/>
                    <a:gd name="T59" fmla="*/ 2304 h 2461"/>
                    <a:gd name="T60" fmla="*/ 1236 w 1339"/>
                    <a:gd name="T61" fmla="*/ 2262 h 2461"/>
                    <a:gd name="T62" fmla="*/ 1284 w 1339"/>
                    <a:gd name="T63" fmla="*/ 2209 h 2461"/>
                    <a:gd name="T64" fmla="*/ 1309 w 1339"/>
                    <a:gd name="T65" fmla="*/ 2163 h 2461"/>
                    <a:gd name="T66" fmla="*/ 1329 w 1339"/>
                    <a:gd name="T67" fmla="*/ 2121 h 2461"/>
                    <a:gd name="T68" fmla="*/ 1339 w 1339"/>
                    <a:gd name="T69" fmla="*/ 2069 h 2461"/>
                    <a:gd name="T70" fmla="*/ 1339 w 1339"/>
                    <a:gd name="T71" fmla="*/ 2038 h 2461"/>
                    <a:gd name="T72" fmla="*/ 1331 w 1339"/>
                    <a:gd name="T73" fmla="*/ 1997 h 2461"/>
                    <a:gd name="T74" fmla="*/ 921 w 1339"/>
                    <a:gd name="T75" fmla="*/ 591 h 2461"/>
                    <a:gd name="T76" fmla="*/ 906 w 1339"/>
                    <a:gd name="T77" fmla="*/ 537 h 2461"/>
                    <a:gd name="T78" fmla="*/ 901 w 1339"/>
                    <a:gd name="T79" fmla="*/ 498 h 2461"/>
                    <a:gd name="T80" fmla="*/ 886 w 1339"/>
                    <a:gd name="T81" fmla="*/ 0 h 24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9"/>
                    <a:gd name="T124" fmla="*/ 0 h 2461"/>
                    <a:gd name="T125" fmla="*/ 1339 w 1339"/>
                    <a:gd name="T126" fmla="*/ 2461 h 24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9" h="2461">
                      <a:moveTo>
                        <a:pt x="355" y="13"/>
                      </a:moveTo>
                      <a:lnTo>
                        <a:pt x="367" y="485"/>
                      </a:lnTo>
                      <a:lnTo>
                        <a:pt x="367" y="514"/>
                      </a:lnTo>
                      <a:lnTo>
                        <a:pt x="364" y="552"/>
                      </a:lnTo>
                      <a:lnTo>
                        <a:pt x="16" y="1983"/>
                      </a:lnTo>
                      <a:lnTo>
                        <a:pt x="6" y="2026"/>
                      </a:lnTo>
                      <a:lnTo>
                        <a:pt x="3" y="2057"/>
                      </a:lnTo>
                      <a:lnTo>
                        <a:pt x="0" y="2095"/>
                      </a:lnTo>
                      <a:lnTo>
                        <a:pt x="7" y="2133"/>
                      </a:lnTo>
                      <a:lnTo>
                        <a:pt x="19" y="2163"/>
                      </a:lnTo>
                      <a:lnTo>
                        <a:pt x="46" y="2218"/>
                      </a:lnTo>
                      <a:lnTo>
                        <a:pt x="75" y="2251"/>
                      </a:lnTo>
                      <a:lnTo>
                        <a:pt x="126" y="2301"/>
                      </a:lnTo>
                      <a:lnTo>
                        <a:pt x="184" y="2337"/>
                      </a:lnTo>
                      <a:lnTo>
                        <a:pt x="240" y="2370"/>
                      </a:lnTo>
                      <a:lnTo>
                        <a:pt x="291" y="2391"/>
                      </a:lnTo>
                      <a:lnTo>
                        <a:pt x="342" y="2410"/>
                      </a:lnTo>
                      <a:lnTo>
                        <a:pt x="417" y="2431"/>
                      </a:lnTo>
                      <a:lnTo>
                        <a:pt x="481" y="2443"/>
                      </a:lnTo>
                      <a:lnTo>
                        <a:pt x="534" y="2451"/>
                      </a:lnTo>
                      <a:lnTo>
                        <a:pt x="598" y="2457"/>
                      </a:lnTo>
                      <a:lnTo>
                        <a:pt x="667" y="2461"/>
                      </a:lnTo>
                      <a:lnTo>
                        <a:pt x="717" y="2458"/>
                      </a:lnTo>
                      <a:lnTo>
                        <a:pt x="774" y="2454"/>
                      </a:lnTo>
                      <a:lnTo>
                        <a:pt x="852" y="2442"/>
                      </a:lnTo>
                      <a:lnTo>
                        <a:pt x="939" y="2421"/>
                      </a:lnTo>
                      <a:lnTo>
                        <a:pt x="1008" y="2397"/>
                      </a:lnTo>
                      <a:lnTo>
                        <a:pt x="1062" y="2374"/>
                      </a:lnTo>
                      <a:lnTo>
                        <a:pt x="1131" y="2341"/>
                      </a:lnTo>
                      <a:lnTo>
                        <a:pt x="1185" y="2304"/>
                      </a:lnTo>
                      <a:lnTo>
                        <a:pt x="1236" y="2262"/>
                      </a:lnTo>
                      <a:lnTo>
                        <a:pt x="1284" y="2209"/>
                      </a:lnTo>
                      <a:lnTo>
                        <a:pt x="1309" y="2163"/>
                      </a:lnTo>
                      <a:lnTo>
                        <a:pt x="1329" y="2121"/>
                      </a:lnTo>
                      <a:lnTo>
                        <a:pt x="1339" y="2069"/>
                      </a:lnTo>
                      <a:lnTo>
                        <a:pt x="1339" y="2038"/>
                      </a:lnTo>
                      <a:lnTo>
                        <a:pt x="1331" y="1997"/>
                      </a:lnTo>
                      <a:lnTo>
                        <a:pt x="921" y="591"/>
                      </a:lnTo>
                      <a:lnTo>
                        <a:pt x="906" y="537"/>
                      </a:lnTo>
                      <a:lnTo>
                        <a:pt x="901" y="498"/>
                      </a:lnTo>
                      <a:lnTo>
                        <a:pt x="886" y="0"/>
                      </a:lnTo>
                    </a:path>
                  </a:pathLst>
                </a:custGeom>
                <a:noFill/>
                <a:ln w="19050">
                  <a:solidFill>
                    <a:srgbClr val="000000"/>
                  </a:solidFill>
                  <a:miter lim="800000"/>
                  <a:headEnd/>
                  <a:tailEnd/>
                </a:ln>
              </p:spPr>
              <p:txBody>
                <a:bodyPr wrap="none"/>
                <a:lstStyle/>
                <a:p>
                  <a:endParaRPr lang="en-US"/>
                </a:p>
              </p:txBody>
            </p:sp>
            <p:sp>
              <p:nvSpPr>
                <p:cNvPr id="154846" name="Line 474"/>
                <p:cNvSpPr>
                  <a:spLocks noChangeAspect="1" noChangeShapeType="1"/>
                </p:cNvSpPr>
                <p:nvPr/>
              </p:nvSpPr>
              <p:spPr bwMode="auto">
                <a:xfrm flipH="1">
                  <a:off x="780" y="1704"/>
                  <a:ext cx="248" cy="1216"/>
                </a:xfrm>
                <a:prstGeom prst="line">
                  <a:avLst/>
                </a:prstGeom>
                <a:noFill/>
                <a:ln w="9525">
                  <a:solidFill>
                    <a:srgbClr val="808080"/>
                  </a:solidFill>
                  <a:miter lim="800000"/>
                  <a:headEnd/>
                  <a:tailEnd/>
                </a:ln>
              </p:spPr>
              <p:txBody>
                <a:bodyPr wrap="none"/>
                <a:lstStyle/>
                <a:p>
                  <a:endParaRPr lang="en-US"/>
                </a:p>
              </p:txBody>
            </p:sp>
            <p:sp>
              <p:nvSpPr>
                <p:cNvPr id="154847" name="Line 475"/>
                <p:cNvSpPr>
                  <a:spLocks noChangeAspect="1" noChangeShapeType="1"/>
                </p:cNvSpPr>
                <p:nvPr/>
              </p:nvSpPr>
              <p:spPr bwMode="auto">
                <a:xfrm>
                  <a:off x="1460" y="1472"/>
                  <a:ext cx="360" cy="1480"/>
                </a:xfrm>
                <a:prstGeom prst="line">
                  <a:avLst/>
                </a:prstGeom>
                <a:noFill/>
                <a:ln w="9525">
                  <a:solidFill>
                    <a:srgbClr val="808080"/>
                  </a:solidFill>
                  <a:miter lim="800000"/>
                  <a:headEnd/>
                  <a:tailEnd/>
                </a:ln>
              </p:spPr>
              <p:txBody>
                <a:bodyPr wrap="none"/>
                <a:lstStyle/>
                <a:p>
                  <a:endParaRPr lang="en-US"/>
                </a:p>
              </p:txBody>
            </p:sp>
            <p:sp>
              <p:nvSpPr>
                <p:cNvPr id="154848" name="Line 476"/>
                <p:cNvSpPr>
                  <a:spLocks noChangeAspect="1" noChangeShapeType="1"/>
                </p:cNvSpPr>
                <p:nvPr/>
              </p:nvSpPr>
              <p:spPr bwMode="auto">
                <a:xfrm>
                  <a:off x="1428" y="1000"/>
                  <a:ext cx="0" cy="240"/>
                </a:xfrm>
                <a:prstGeom prst="line">
                  <a:avLst/>
                </a:prstGeom>
                <a:noFill/>
                <a:ln w="9525">
                  <a:solidFill>
                    <a:srgbClr val="808080"/>
                  </a:solidFill>
                  <a:miter lim="800000"/>
                  <a:headEnd/>
                  <a:tailEnd/>
                </a:ln>
              </p:spPr>
              <p:txBody>
                <a:bodyPr wrap="none"/>
                <a:lstStyle/>
                <a:p>
                  <a:endParaRPr lang="en-US"/>
                </a:p>
              </p:txBody>
            </p:sp>
            <p:sp>
              <p:nvSpPr>
                <p:cNvPr id="154849" name="Line 477"/>
                <p:cNvSpPr>
                  <a:spLocks noChangeAspect="1" noChangeShapeType="1"/>
                </p:cNvSpPr>
                <p:nvPr/>
              </p:nvSpPr>
              <p:spPr bwMode="auto">
                <a:xfrm flipH="1">
                  <a:off x="1028" y="1444"/>
                  <a:ext cx="144" cy="776"/>
                </a:xfrm>
                <a:prstGeom prst="line">
                  <a:avLst/>
                </a:prstGeom>
                <a:noFill/>
                <a:ln w="9525">
                  <a:solidFill>
                    <a:srgbClr val="808080"/>
                  </a:solidFill>
                  <a:miter lim="800000"/>
                  <a:headEnd/>
                  <a:tailEnd/>
                </a:ln>
              </p:spPr>
              <p:txBody>
                <a:bodyPr wrap="none"/>
                <a:lstStyle/>
                <a:p>
                  <a:endParaRPr lang="en-US"/>
                </a:p>
              </p:txBody>
            </p:sp>
            <p:sp>
              <p:nvSpPr>
                <p:cNvPr id="154850" name="Freeform 478"/>
                <p:cNvSpPr>
                  <a:spLocks noChangeAspect="1"/>
                </p:cNvSpPr>
                <p:nvPr/>
              </p:nvSpPr>
              <p:spPr bwMode="auto">
                <a:xfrm>
                  <a:off x="1348" y="2684"/>
                  <a:ext cx="452" cy="132"/>
                </a:xfrm>
                <a:custGeom>
                  <a:avLst/>
                  <a:gdLst>
                    <a:gd name="T0" fmla="*/ 452 w 452"/>
                    <a:gd name="T1" fmla="*/ 132 h 132"/>
                    <a:gd name="T2" fmla="*/ 280 w 452"/>
                    <a:gd name="T3" fmla="*/ 40 h 132"/>
                    <a:gd name="T4" fmla="*/ 0 w 452"/>
                    <a:gd name="T5" fmla="*/ 0 h 132"/>
                    <a:gd name="T6" fmla="*/ 0 60000 65536"/>
                    <a:gd name="T7" fmla="*/ 0 60000 65536"/>
                    <a:gd name="T8" fmla="*/ 0 60000 65536"/>
                    <a:gd name="T9" fmla="*/ 0 w 452"/>
                    <a:gd name="T10" fmla="*/ 0 h 132"/>
                    <a:gd name="T11" fmla="*/ 452 w 452"/>
                    <a:gd name="T12" fmla="*/ 132 h 132"/>
                  </a:gdLst>
                  <a:ahLst/>
                  <a:cxnLst>
                    <a:cxn ang="T6">
                      <a:pos x="T0" y="T1"/>
                    </a:cxn>
                    <a:cxn ang="T7">
                      <a:pos x="T2" y="T3"/>
                    </a:cxn>
                    <a:cxn ang="T8">
                      <a:pos x="T4" y="T5"/>
                    </a:cxn>
                  </a:cxnLst>
                  <a:rect l="T9" t="T10" r="T11" b="T12"/>
                  <a:pathLst>
                    <a:path w="452" h="132">
                      <a:moveTo>
                        <a:pt x="452" y="132"/>
                      </a:moveTo>
                      <a:cubicBezTo>
                        <a:pt x="403" y="97"/>
                        <a:pt x="355" y="62"/>
                        <a:pt x="280" y="40"/>
                      </a:cubicBezTo>
                      <a:cubicBezTo>
                        <a:pt x="205" y="18"/>
                        <a:pt x="102" y="9"/>
                        <a:pt x="0" y="0"/>
                      </a:cubicBezTo>
                    </a:path>
                  </a:pathLst>
                </a:custGeom>
                <a:noFill/>
                <a:ln w="9525">
                  <a:solidFill>
                    <a:srgbClr val="333333"/>
                  </a:solidFill>
                  <a:miter lim="800000"/>
                  <a:headEnd/>
                  <a:tailEnd/>
                </a:ln>
              </p:spPr>
              <p:txBody>
                <a:bodyPr wrap="none"/>
                <a:lstStyle/>
                <a:p>
                  <a:endParaRPr lang="en-US"/>
                </a:p>
              </p:txBody>
            </p:sp>
            <p:sp>
              <p:nvSpPr>
                <p:cNvPr id="154851" name="Freeform 479"/>
                <p:cNvSpPr>
                  <a:spLocks noChangeAspect="1"/>
                </p:cNvSpPr>
                <p:nvPr/>
              </p:nvSpPr>
              <p:spPr bwMode="auto">
                <a:xfrm>
                  <a:off x="720" y="2732"/>
                  <a:ext cx="192" cy="132"/>
                </a:xfrm>
                <a:custGeom>
                  <a:avLst/>
                  <a:gdLst>
                    <a:gd name="T0" fmla="*/ 192 w 192"/>
                    <a:gd name="T1" fmla="*/ 0 h 132"/>
                    <a:gd name="T2" fmla="*/ 68 w 192"/>
                    <a:gd name="T3" fmla="*/ 60 h 132"/>
                    <a:gd name="T4" fmla="*/ 0 w 192"/>
                    <a:gd name="T5" fmla="*/ 132 h 132"/>
                    <a:gd name="T6" fmla="*/ 0 60000 65536"/>
                    <a:gd name="T7" fmla="*/ 0 60000 65536"/>
                    <a:gd name="T8" fmla="*/ 0 60000 65536"/>
                    <a:gd name="T9" fmla="*/ 0 w 192"/>
                    <a:gd name="T10" fmla="*/ 0 h 132"/>
                    <a:gd name="T11" fmla="*/ 192 w 192"/>
                    <a:gd name="T12" fmla="*/ 132 h 132"/>
                  </a:gdLst>
                  <a:ahLst/>
                  <a:cxnLst>
                    <a:cxn ang="T6">
                      <a:pos x="T0" y="T1"/>
                    </a:cxn>
                    <a:cxn ang="T7">
                      <a:pos x="T2" y="T3"/>
                    </a:cxn>
                    <a:cxn ang="T8">
                      <a:pos x="T4" y="T5"/>
                    </a:cxn>
                  </a:cxnLst>
                  <a:rect l="T9" t="T10" r="T11" b="T12"/>
                  <a:pathLst>
                    <a:path w="192" h="132">
                      <a:moveTo>
                        <a:pt x="192" y="0"/>
                      </a:moveTo>
                      <a:cubicBezTo>
                        <a:pt x="146" y="19"/>
                        <a:pt x="100" y="38"/>
                        <a:pt x="68" y="60"/>
                      </a:cubicBezTo>
                      <a:cubicBezTo>
                        <a:pt x="36" y="82"/>
                        <a:pt x="18" y="107"/>
                        <a:pt x="0" y="132"/>
                      </a:cubicBezTo>
                    </a:path>
                  </a:pathLst>
                </a:custGeom>
                <a:noFill/>
                <a:ln w="9525">
                  <a:solidFill>
                    <a:srgbClr val="333333"/>
                  </a:solidFill>
                  <a:miter lim="800000"/>
                  <a:headEnd/>
                  <a:tailEnd/>
                </a:ln>
              </p:spPr>
              <p:txBody>
                <a:bodyPr wrap="none"/>
                <a:lstStyle/>
                <a:p>
                  <a:endParaRPr lang="en-US"/>
                </a:p>
              </p:txBody>
            </p:sp>
            <p:sp>
              <p:nvSpPr>
                <p:cNvPr id="154852" name="Freeform 480"/>
                <p:cNvSpPr>
                  <a:spLocks noChangeAspect="1"/>
                </p:cNvSpPr>
                <p:nvPr/>
              </p:nvSpPr>
              <p:spPr bwMode="auto">
                <a:xfrm>
                  <a:off x="992" y="464"/>
                  <a:ext cx="612" cy="2524"/>
                </a:xfrm>
                <a:custGeom>
                  <a:avLst/>
                  <a:gdLst>
                    <a:gd name="T0" fmla="*/ 0 w 612"/>
                    <a:gd name="T1" fmla="*/ 48 h 2524"/>
                    <a:gd name="T2" fmla="*/ 60 w 612"/>
                    <a:gd name="T3" fmla="*/ 124 h 2524"/>
                    <a:gd name="T4" fmla="*/ 88 w 612"/>
                    <a:gd name="T5" fmla="*/ 176 h 2524"/>
                    <a:gd name="T6" fmla="*/ 88 w 612"/>
                    <a:gd name="T7" fmla="*/ 240 h 2524"/>
                    <a:gd name="T8" fmla="*/ 88 w 612"/>
                    <a:gd name="T9" fmla="*/ 300 h 2524"/>
                    <a:gd name="T10" fmla="*/ 108 w 612"/>
                    <a:gd name="T11" fmla="*/ 364 h 2524"/>
                    <a:gd name="T12" fmla="*/ 112 w 612"/>
                    <a:gd name="T13" fmla="*/ 468 h 2524"/>
                    <a:gd name="T14" fmla="*/ 132 w 612"/>
                    <a:gd name="T15" fmla="*/ 608 h 2524"/>
                    <a:gd name="T16" fmla="*/ 132 w 612"/>
                    <a:gd name="T17" fmla="*/ 700 h 2524"/>
                    <a:gd name="T18" fmla="*/ 128 w 612"/>
                    <a:gd name="T19" fmla="*/ 796 h 2524"/>
                    <a:gd name="T20" fmla="*/ 100 w 612"/>
                    <a:gd name="T21" fmla="*/ 988 h 2524"/>
                    <a:gd name="T22" fmla="*/ 80 w 612"/>
                    <a:gd name="T23" fmla="*/ 1152 h 2524"/>
                    <a:gd name="T24" fmla="*/ 80 w 612"/>
                    <a:gd name="T25" fmla="*/ 1248 h 2524"/>
                    <a:gd name="T26" fmla="*/ 104 w 612"/>
                    <a:gd name="T27" fmla="*/ 1432 h 2524"/>
                    <a:gd name="T28" fmla="*/ 120 w 612"/>
                    <a:gd name="T29" fmla="*/ 1644 h 2524"/>
                    <a:gd name="T30" fmla="*/ 116 w 612"/>
                    <a:gd name="T31" fmla="*/ 1796 h 2524"/>
                    <a:gd name="T32" fmla="*/ 88 w 612"/>
                    <a:gd name="T33" fmla="*/ 1924 h 2524"/>
                    <a:gd name="T34" fmla="*/ 84 w 612"/>
                    <a:gd name="T35" fmla="*/ 2048 h 2524"/>
                    <a:gd name="T36" fmla="*/ 80 w 612"/>
                    <a:gd name="T37" fmla="*/ 2184 h 2524"/>
                    <a:gd name="T38" fmla="*/ 60 w 612"/>
                    <a:gd name="T39" fmla="*/ 2360 h 2524"/>
                    <a:gd name="T40" fmla="*/ 120 w 612"/>
                    <a:gd name="T41" fmla="*/ 2524 h 2524"/>
                    <a:gd name="T42" fmla="*/ 240 w 612"/>
                    <a:gd name="T43" fmla="*/ 2460 h 2524"/>
                    <a:gd name="T44" fmla="*/ 344 w 612"/>
                    <a:gd name="T45" fmla="*/ 2440 h 2524"/>
                    <a:gd name="T46" fmla="*/ 424 w 612"/>
                    <a:gd name="T47" fmla="*/ 2484 h 2524"/>
                    <a:gd name="T48" fmla="*/ 508 w 612"/>
                    <a:gd name="T49" fmla="*/ 2464 h 2524"/>
                    <a:gd name="T50" fmla="*/ 596 w 612"/>
                    <a:gd name="T51" fmla="*/ 2476 h 2524"/>
                    <a:gd name="T52" fmla="*/ 612 w 612"/>
                    <a:gd name="T53" fmla="*/ 2384 h 2524"/>
                    <a:gd name="T54" fmla="*/ 584 w 612"/>
                    <a:gd name="T55" fmla="*/ 2232 h 2524"/>
                    <a:gd name="T56" fmla="*/ 540 w 612"/>
                    <a:gd name="T57" fmla="*/ 2072 h 2524"/>
                    <a:gd name="T58" fmla="*/ 508 w 612"/>
                    <a:gd name="T59" fmla="*/ 1952 h 2524"/>
                    <a:gd name="T60" fmla="*/ 492 w 612"/>
                    <a:gd name="T61" fmla="*/ 1852 h 2524"/>
                    <a:gd name="T62" fmla="*/ 476 w 612"/>
                    <a:gd name="T63" fmla="*/ 1724 h 2524"/>
                    <a:gd name="T64" fmla="*/ 476 w 612"/>
                    <a:gd name="T65" fmla="*/ 1604 h 2524"/>
                    <a:gd name="T66" fmla="*/ 464 w 612"/>
                    <a:gd name="T67" fmla="*/ 1484 h 2524"/>
                    <a:gd name="T68" fmla="*/ 444 w 612"/>
                    <a:gd name="T69" fmla="*/ 1376 h 2524"/>
                    <a:gd name="T70" fmla="*/ 412 w 612"/>
                    <a:gd name="T71" fmla="*/ 1176 h 2524"/>
                    <a:gd name="T72" fmla="*/ 380 w 612"/>
                    <a:gd name="T73" fmla="*/ 1024 h 2524"/>
                    <a:gd name="T74" fmla="*/ 380 w 612"/>
                    <a:gd name="T75" fmla="*/ 960 h 2524"/>
                    <a:gd name="T76" fmla="*/ 372 w 612"/>
                    <a:gd name="T77" fmla="*/ 904 h 2524"/>
                    <a:gd name="T78" fmla="*/ 360 w 612"/>
                    <a:gd name="T79" fmla="*/ 788 h 2524"/>
                    <a:gd name="T80" fmla="*/ 372 w 612"/>
                    <a:gd name="T81" fmla="*/ 700 h 2524"/>
                    <a:gd name="T82" fmla="*/ 372 w 612"/>
                    <a:gd name="T83" fmla="*/ 564 h 2524"/>
                    <a:gd name="T84" fmla="*/ 364 w 612"/>
                    <a:gd name="T85" fmla="*/ 448 h 2524"/>
                    <a:gd name="T86" fmla="*/ 352 w 612"/>
                    <a:gd name="T87" fmla="*/ 352 h 2524"/>
                    <a:gd name="T88" fmla="*/ 368 w 612"/>
                    <a:gd name="T89" fmla="*/ 244 h 2524"/>
                    <a:gd name="T90" fmla="*/ 392 w 612"/>
                    <a:gd name="T91" fmla="*/ 136 h 2524"/>
                    <a:gd name="T92" fmla="*/ 436 w 612"/>
                    <a:gd name="T93" fmla="*/ 32 h 2524"/>
                    <a:gd name="T94" fmla="*/ 464 w 612"/>
                    <a:gd name="T95" fmla="*/ 0 h 25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2"/>
                    <a:gd name="T145" fmla="*/ 0 h 2524"/>
                    <a:gd name="T146" fmla="*/ 612 w 612"/>
                    <a:gd name="T147" fmla="*/ 2524 h 25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2" h="2524">
                      <a:moveTo>
                        <a:pt x="0" y="48"/>
                      </a:moveTo>
                      <a:lnTo>
                        <a:pt x="60" y="124"/>
                      </a:lnTo>
                      <a:lnTo>
                        <a:pt x="88" y="176"/>
                      </a:lnTo>
                      <a:lnTo>
                        <a:pt x="88" y="240"/>
                      </a:lnTo>
                      <a:lnTo>
                        <a:pt x="88" y="300"/>
                      </a:lnTo>
                      <a:lnTo>
                        <a:pt x="108" y="364"/>
                      </a:lnTo>
                      <a:lnTo>
                        <a:pt x="112" y="468"/>
                      </a:lnTo>
                      <a:lnTo>
                        <a:pt x="132" y="608"/>
                      </a:lnTo>
                      <a:lnTo>
                        <a:pt x="132" y="700"/>
                      </a:lnTo>
                      <a:lnTo>
                        <a:pt x="128" y="796"/>
                      </a:lnTo>
                      <a:lnTo>
                        <a:pt x="100" y="988"/>
                      </a:lnTo>
                      <a:lnTo>
                        <a:pt x="80" y="1152"/>
                      </a:lnTo>
                      <a:lnTo>
                        <a:pt x="80" y="1248"/>
                      </a:lnTo>
                      <a:lnTo>
                        <a:pt x="104" y="1432"/>
                      </a:lnTo>
                      <a:lnTo>
                        <a:pt x="120" y="1644"/>
                      </a:lnTo>
                      <a:lnTo>
                        <a:pt x="116" y="1796"/>
                      </a:lnTo>
                      <a:lnTo>
                        <a:pt x="88" y="1924"/>
                      </a:lnTo>
                      <a:lnTo>
                        <a:pt x="84" y="2048"/>
                      </a:lnTo>
                      <a:lnTo>
                        <a:pt x="80" y="2184"/>
                      </a:lnTo>
                      <a:lnTo>
                        <a:pt x="60" y="2360"/>
                      </a:lnTo>
                      <a:lnTo>
                        <a:pt x="120" y="2524"/>
                      </a:lnTo>
                      <a:lnTo>
                        <a:pt x="240" y="2460"/>
                      </a:lnTo>
                      <a:lnTo>
                        <a:pt x="344" y="2440"/>
                      </a:lnTo>
                      <a:lnTo>
                        <a:pt x="424" y="2484"/>
                      </a:lnTo>
                      <a:lnTo>
                        <a:pt x="508" y="2464"/>
                      </a:lnTo>
                      <a:lnTo>
                        <a:pt x="596" y="2476"/>
                      </a:lnTo>
                      <a:lnTo>
                        <a:pt x="612" y="2384"/>
                      </a:lnTo>
                      <a:lnTo>
                        <a:pt x="584" y="2232"/>
                      </a:lnTo>
                      <a:lnTo>
                        <a:pt x="540" y="2072"/>
                      </a:lnTo>
                      <a:lnTo>
                        <a:pt x="508" y="1952"/>
                      </a:lnTo>
                      <a:lnTo>
                        <a:pt x="492" y="1852"/>
                      </a:lnTo>
                      <a:lnTo>
                        <a:pt x="476" y="1724"/>
                      </a:lnTo>
                      <a:lnTo>
                        <a:pt x="476" y="1604"/>
                      </a:lnTo>
                      <a:lnTo>
                        <a:pt x="464" y="1484"/>
                      </a:lnTo>
                      <a:lnTo>
                        <a:pt x="444" y="1376"/>
                      </a:lnTo>
                      <a:lnTo>
                        <a:pt x="412" y="1176"/>
                      </a:lnTo>
                      <a:lnTo>
                        <a:pt x="380" y="1024"/>
                      </a:lnTo>
                      <a:lnTo>
                        <a:pt x="380" y="960"/>
                      </a:lnTo>
                      <a:lnTo>
                        <a:pt x="372" y="904"/>
                      </a:lnTo>
                      <a:lnTo>
                        <a:pt x="360" y="788"/>
                      </a:lnTo>
                      <a:lnTo>
                        <a:pt x="372" y="700"/>
                      </a:lnTo>
                      <a:lnTo>
                        <a:pt x="372" y="564"/>
                      </a:lnTo>
                      <a:lnTo>
                        <a:pt x="364" y="448"/>
                      </a:lnTo>
                      <a:lnTo>
                        <a:pt x="352" y="352"/>
                      </a:lnTo>
                      <a:lnTo>
                        <a:pt x="368" y="244"/>
                      </a:lnTo>
                      <a:lnTo>
                        <a:pt x="392" y="136"/>
                      </a:lnTo>
                      <a:lnTo>
                        <a:pt x="436" y="32"/>
                      </a:lnTo>
                      <a:lnTo>
                        <a:pt x="464" y="0"/>
                      </a:lnTo>
                    </a:path>
                  </a:pathLst>
                </a:custGeom>
                <a:noFill/>
                <a:ln w="15875">
                  <a:solidFill>
                    <a:srgbClr val="993300"/>
                  </a:solidFill>
                  <a:miter lim="800000"/>
                  <a:headEnd/>
                  <a:tailEnd/>
                </a:ln>
              </p:spPr>
              <p:txBody>
                <a:bodyPr wrap="none"/>
                <a:lstStyle/>
                <a:p>
                  <a:endParaRPr lang="en-US"/>
                </a:p>
              </p:txBody>
            </p:sp>
            <p:sp>
              <p:nvSpPr>
                <p:cNvPr id="154853" name="Freeform 481"/>
                <p:cNvSpPr>
                  <a:spLocks noChangeAspect="1"/>
                </p:cNvSpPr>
                <p:nvPr/>
              </p:nvSpPr>
              <p:spPr bwMode="auto">
                <a:xfrm>
                  <a:off x="918" y="705"/>
                  <a:ext cx="639" cy="153"/>
                </a:xfrm>
                <a:custGeom>
                  <a:avLst/>
                  <a:gdLst>
                    <a:gd name="T0" fmla="*/ 83 w 639"/>
                    <a:gd name="T1" fmla="*/ 14 h 153"/>
                    <a:gd name="T2" fmla="*/ 27 w 639"/>
                    <a:gd name="T3" fmla="*/ 31 h 153"/>
                    <a:gd name="T4" fmla="*/ 3 w 639"/>
                    <a:gd name="T5" fmla="*/ 70 h 153"/>
                    <a:gd name="T6" fmla="*/ 45 w 639"/>
                    <a:gd name="T7" fmla="*/ 110 h 153"/>
                    <a:gd name="T8" fmla="*/ 152 w 639"/>
                    <a:gd name="T9" fmla="*/ 134 h 153"/>
                    <a:gd name="T10" fmla="*/ 305 w 639"/>
                    <a:gd name="T11" fmla="*/ 152 h 153"/>
                    <a:gd name="T12" fmla="*/ 485 w 639"/>
                    <a:gd name="T13" fmla="*/ 139 h 153"/>
                    <a:gd name="T14" fmla="*/ 588 w 639"/>
                    <a:gd name="T15" fmla="*/ 107 h 153"/>
                    <a:gd name="T16" fmla="*/ 633 w 639"/>
                    <a:gd name="T17" fmla="*/ 76 h 153"/>
                    <a:gd name="T18" fmla="*/ 626 w 639"/>
                    <a:gd name="T19" fmla="*/ 50 h 153"/>
                    <a:gd name="T20" fmla="*/ 585 w 639"/>
                    <a:gd name="T21" fmla="*/ 22 h 153"/>
                    <a:gd name="T22" fmla="*/ 530 w 639"/>
                    <a:gd name="T23" fmla="*/ 7 h 153"/>
                    <a:gd name="T24" fmla="*/ 524 w 639"/>
                    <a:gd name="T25" fmla="*/ 65 h 153"/>
                    <a:gd name="T26" fmla="*/ 482 w 639"/>
                    <a:gd name="T27" fmla="*/ 98 h 153"/>
                    <a:gd name="T28" fmla="*/ 369 w 639"/>
                    <a:gd name="T29" fmla="*/ 118 h 153"/>
                    <a:gd name="T30" fmla="*/ 224 w 639"/>
                    <a:gd name="T31" fmla="*/ 124 h 153"/>
                    <a:gd name="T32" fmla="*/ 135 w 639"/>
                    <a:gd name="T33" fmla="*/ 101 h 153"/>
                    <a:gd name="T34" fmla="*/ 96 w 639"/>
                    <a:gd name="T35" fmla="*/ 83 h 153"/>
                    <a:gd name="T36" fmla="*/ 83 w 639"/>
                    <a:gd name="T37" fmla="*/ 14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9"/>
                    <a:gd name="T58" fmla="*/ 0 h 153"/>
                    <a:gd name="T59" fmla="*/ 639 w 639"/>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9" h="153">
                      <a:moveTo>
                        <a:pt x="83" y="14"/>
                      </a:moveTo>
                      <a:cubicBezTo>
                        <a:pt x="72" y="5"/>
                        <a:pt x="40" y="22"/>
                        <a:pt x="27" y="31"/>
                      </a:cubicBezTo>
                      <a:cubicBezTo>
                        <a:pt x="14" y="40"/>
                        <a:pt x="0" y="57"/>
                        <a:pt x="3" y="70"/>
                      </a:cubicBezTo>
                      <a:cubicBezTo>
                        <a:pt x="6" y="83"/>
                        <a:pt x="20" y="99"/>
                        <a:pt x="45" y="110"/>
                      </a:cubicBezTo>
                      <a:cubicBezTo>
                        <a:pt x="70" y="121"/>
                        <a:pt x="109" y="127"/>
                        <a:pt x="152" y="134"/>
                      </a:cubicBezTo>
                      <a:cubicBezTo>
                        <a:pt x="195" y="141"/>
                        <a:pt x="250" y="151"/>
                        <a:pt x="305" y="152"/>
                      </a:cubicBezTo>
                      <a:cubicBezTo>
                        <a:pt x="360" y="153"/>
                        <a:pt x="438" y="146"/>
                        <a:pt x="485" y="139"/>
                      </a:cubicBezTo>
                      <a:cubicBezTo>
                        <a:pt x="532" y="132"/>
                        <a:pt x="563" y="117"/>
                        <a:pt x="588" y="107"/>
                      </a:cubicBezTo>
                      <a:cubicBezTo>
                        <a:pt x="613" y="97"/>
                        <a:pt x="627" y="85"/>
                        <a:pt x="633" y="76"/>
                      </a:cubicBezTo>
                      <a:cubicBezTo>
                        <a:pt x="639" y="67"/>
                        <a:pt x="634" y="59"/>
                        <a:pt x="626" y="50"/>
                      </a:cubicBezTo>
                      <a:cubicBezTo>
                        <a:pt x="618" y="41"/>
                        <a:pt x="601" y="29"/>
                        <a:pt x="585" y="22"/>
                      </a:cubicBezTo>
                      <a:cubicBezTo>
                        <a:pt x="569" y="15"/>
                        <a:pt x="540" y="0"/>
                        <a:pt x="530" y="7"/>
                      </a:cubicBezTo>
                      <a:cubicBezTo>
                        <a:pt x="520" y="14"/>
                        <a:pt x="532" y="50"/>
                        <a:pt x="524" y="65"/>
                      </a:cubicBezTo>
                      <a:cubicBezTo>
                        <a:pt x="516" y="80"/>
                        <a:pt x="508" y="89"/>
                        <a:pt x="482" y="98"/>
                      </a:cubicBezTo>
                      <a:cubicBezTo>
                        <a:pt x="456" y="107"/>
                        <a:pt x="412" y="114"/>
                        <a:pt x="369" y="118"/>
                      </a:cubicBezTo>
                      <a:cubicBezTo>
                        <a:pt x="326" y="122"/>
                        <a:pt x="263" y="127"/>
                        <a:pt x="224" y="124"/>
                      </a:cubicBezTo>
                      <a:cubicBezTo>
                        <a:pt x="185" y="121"/>
                        <a:pt x="156" y="108"/>
                        <a:pt x="135" y="101"/>
                      </a:cubicBezTo>
                      <a:cubicBezTo>
                        <a:pt x="114" y="94"/>
                        <a:pt x="104" y="97"/>
                        <a:pt x="96" y="83"/>
                      </a:cubicBezTo>
                      <a:cubicBezTo>
                        <a:pt x="88" y="69"/>
                        <a:pt x="94" y="23"/>
                        <a:pt x="83" y="14"/>
                      </a:cubicBezTo>
                      <a:close/>
                    </a:path>
                  </a:pathLst>
                </a:custGeom>
                <a:solidFill>
                  <a:schemeClr val="bg1"/>
                </a:solidFill>
                <a:ln w="9525">
                  <a:solidFill>
                    <a:schemeClr val="tx1"/>
                  </a:solidFill>
                  <a:miter lim="800000"/>
                  <a:headEnd/>
                  <a:tailEnd/>
                </a:ln>
              </p:spPr>
              <p:txBody>
                <a:bodyPr wrap="none"/>
                <a:lstStyle/>
                <a:p>
                  <a:endParaRPr lang="en-US"/>
                </a:p>
              </p:txBody>
            </p:sp>
            <p:sp>
              <p:nvSpPr>
                <p:cNvPr id="154854" name="Freeform 482"/>
                <p:cNvSpPr>
                  <a:spLocks noChangeAspect="1"/>
                </p:cNvSpPr>
                <p:nvPr/>
              </p:nvSpPr>
              <p:spPr bwMode="auto">
                <a:xfrm>
                  <a:off x="924" y="780"/>
                  <a:ext cx="627" cy="143"/>
                </a:xfrm>
                <a:custGeom>
                  <a:avLst/>
                  <a:gdLst>
                    <a:gd name="T0" fmla="*/ 0 w 627"/>
                    <a:gd name="T1" fmla="*/ 0 h 143"/>
                    <a:gd name="T2" fmla="*/ 0 w 627"/>
                    <a:gd name="T3" fmla="*/ 65 h 143"/>
                    <a:gd name="T4" fmla="*/ 12 w 627"/>
                    <a:gd name="T5" fmla="*/ 90 h 143"/>
                    <a:gd name="T6" fmla="*/ 42 w 627"/>
                    <a:gd name="T7" fmla="*/ 110 h 143"/>
                    <a:gd name="T8" fmla="*/ 89 w 627"/>
                    <a:gd name="T9" fmla="*/ 119 h 143"/>
                    <a:gd name="T10" fmla="*/ 135 w 627"/>
                    <a:gd name="T11" fmla="*/ 132 h 143"/>
                    <a:gd name="T12" fmla="*/ 182 w 627"/>
                    <a:gd name="T13" fmla="*/ 137 h 143"/>
                    <a:gd name="T14" fmla="*/ 230 w 627"/>
                    <a:gd name="T15" fmla="*/ 141 h 143"/>
                    <a:gd name="T16" fmla="*/ 290 w 627"/>
                    <a:gd name="T17" fmla="*/ 143 h 143"/>
                    <a:gd name="T18" fmla="*/ 342 w 627"/>
                    <a:gd name="T19" fmla="*/ 141 h 143"/>
                    <a:gd name="T20" fmla="*/ 395 w 627"/>
                    <a:gd name="T21" fmla="*/ 135 h 143"/>
                    <a:gd name="T22" fmla="*/ 444 w 627"/>
                    <a:gd name="T23" fmla="*/ 128 h 143"/>
                    <a:gd name="T24" fmla="*/ 489 w 627"/>
                    <a:gd name="T25" fmla="*/ 120 h 143"/>
                    <a:gd name="T26" fmla="*/ 531 w 627"/>
                    <a:gd name="T27" fmla="*/ 108 h 143"/>
                    <a:gd name="T28" fmla="*/ 572 w 627"/>
                    <a:gd name="T29" fmla="*/ 95 h 143"/>
                    <a:gd name="T30" fmla="*/ 603 w 627"/>
                    <a:gd name="T31" fmla="*/ 77 h 143"/>
                    <a:gd name="T32" fmla="*/ 614 w 627"/>
                    <a:gd name="T33" fmla="*/ 60 h 143"/>
                    <a:gd name="T34" fmla="*/ 621 w 627"/>
                    <a:gd name="T35" fmla="*/ 32 h 143"/>
                    <a:gd name="T36" fmla="*/ 627 w 627"/>
                    <a:gd name="T37" fmla="*/ 5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7"/>
                    <a:gd name="T58" fmla="*/ 0 h 143"/>
                    <a:gd name="T59" fmla="*/ 627 w 627"/>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7" h="143">
                      <a:moveTo>
                        <a:pt x="0" y="0"/>
                      </a:moveTo>
                      <a:lnTo>
                        <a:pt x="0" y="65"/>
                      </a:lnTo>
                      <a:lnTo>
                        <a:pt x="12" y="90"/>
                      </a:lnTo>
                      <a:lnTo>
                        <a:pt x="42" y="110"/>
                      </a:lnTo>
                      <a:lnTo>
                        <a:pt x="89" y="119"/>
                      </a:lnTo>
                      <a:lnTo>
                        <a:pt x="135" y="132"/>
                      </a:lnTo>
                      <a:lnTo>
                        <a:pt x="182" y="137"/>
                      </a:lnTo>
                      <a:lnTo>
                        <a:pt x="230" y="141"/>
                      </a:lnTo>
                      <a:lnTo>
                        <a:pt x="290" y="143"/>
                      </a:lnTo>
                      <a:lnTo>
                        <a:pt x="342" y="141"/>
                      </a:lnTo>
                      <a:lnTo>
                        <a:pt x="395" y="135"/>
                      </a:lnTo>
                      <a:lnTo>
                        <a:pt x="444" y="128"/>
                      </a:lnTo>
                      <a:lnTo>
                        <a:pt x="489" y="120"/>
                      </a:lnTo>
                      <a:lnTo>
                        <a:pt x="531" y="108"/>
                      </a:lnTo>
                      <a:lnTo>
                        <a:pt x="572" y="95"/>
                      </a:lnTo>
                      <a:lnTo>
                        <a:pt x="603" y="77"/>
                      </a:lnTo>
                      <a:lnTo>
                        <a:pt x="614" y="60"/>
                      </a:lnTo>
                      <a:lnTo>
                        <a:pt x="621" y="32"/>
                      </a:lnTo>
                      <a:lnTo>
                        <a:pt x="627" y="5"/>
                      </a:lnTo>
                    </a:path>
                  </a:pathLst>
                </a:custGeom>
                <a:noFill/>
                <a:ln w="9525">
                  <a:solidFill>
                    <a:schemeClr val="tx1"/>
                  </a:solidFill>
                  <a:miter lim="800000"/>
                  <a:headEnd/>
                  <a:tailEnd/>
                </a:ln>
              </p:spPr>
              <p:txBody>
                <a:bodyPr wrap="none"/>
                <a:lstStyle/>
                <a:p>
                  <a:endParaRPr lang="en-US"/>
                </a:p>
              </p:txBody>
            </p:sp>
          </p:grpSp>
          <p:grpSp>
            <p:nvGrpSpPr>
              <p:cNvPr id="154826" name="Group 483"/>
              <p:cNvGrpSpPr>
                <a:grpSpLocks noChangeAspect="1"/>
              </p:cNvGrpSpPr>
              <p:nvPr/>
            </p:nvGrpSpPr>
            <p:grpSpPr bwMode="auto">
              <a:xfrm>
                <a:off x="958" y="2778"/>
                <a:ext cx="418" cy="243"/>
                <a:chOff x="738" y="2722"/>
                <a:chExt cx="418" cy="243"/>
              </a:xfrm>
            </p:grpSpPr>
            <p:sp>
              <p:nvSpPr>
                <p:cNvPr id="154835" name="Freeform 484"/>
                <p:cNvSpPr>
                  <a:spLocks noChangeAspect="1"/>
                </p:cNvSpPr>
                <p:nvPr/>
              </p:nvSpPr>
              <p:spPr bwMode="auto">
                <a:xfrm>
                  <a:off x="863" y="2742"/>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4836" name="Freeform 485"/>
                <p:cNvSpPr>
                  <a:spLocks noChangeAspect="1"/>
                </p:cNvSpPr>
                <p:nvPr/>
              </p:nvSpPr>
              <p:spPr bwMode="auto">
                <a:xfrm>
                  <a:off x="738" y="2723"/>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4837" name="Freeform 486"/>
                <p:cNvSpPr>
                  <a:spLocks noChangeAspect="1"/>
                </p:cNvSpPr>
                <p:nvPr/>
              </p:nvSpPr>
              <p:spPr bwMode="auto">
                <a:xfrm>
                  <a:off x="738" y="2722"/>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4838" name="Freeform 487"/>
                <p:cNvSpPr>
                  <a:spLocks noChangeAspect="1"/>
                </p:cNvSpPr>
                <p:nvPr/>
              </p:nvSpPr>
              <p:spPr bwMode="auto">
                <a:xfrm>
                  <a:off x="791" y="2753"/>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4839" name="Freeform 488"/>
                <p:cNvSpPr>
                  <a:spLocks noChangeAspect="1"/>
                </p:cNvSpPr>
                <p:nvPr/>
              </p:nvSpPr>
              <p:spPr bwMode="auto">
                <a:xfrm>
                  <a:off x="798" y="2841"/>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4840" name="Freeform 489"/>
                <p:cNvSpPr>
                  <a:spLocks noChangeAspect="1"/>
                </p:cNvSpPr>
                <p:nvPr/>
              </p:nvSpPr>
              <p:spPr bwMode="auto">
                <a:xfrm>
                  <a:off x="862" y="2743"/>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4841" name="Freeform 490"/>
                <p:cNvSpPr>
                  <a:spLocks noChangeAspect="1"/>
                </p:cNvSpPr>
                <p:nvPr/>
              </p:nvSpPr>
              <p:spPr bwMode="auto">
                <a:xfrm>
                  <a:off x="927" y="2769"/>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grpSp>
            <p:nvGrpSpPr>
              <p:cNvPr id="154827" name="Group 491"/>
              <p:cNvGrpSpPr>
                <a:grpSpLocks noChangeAspect="1"/>
              </p:cNvGrpSpPr>
              <p:nvPr/>
            </p:nvGrpSpPr>
            <p:grpSpPr bwMode="auto">
              <a:xfrm rot="10260171">
                <a:off x="1178" y="2770"/>
                <a:ext cx="418" cy="243"/>
                <a:chOff x="738" y="2722"/>
                <a:chExt cx="418" cy="243"/>
              </a:xfrm>
            </p:grpSpPr>
            <p:sp>
              <p:nvSpPr>
                <p:cNvPr id="154828" name="Freeform 492"/>
                <p:cNvSpPr>
                  <a:spLocks noChangeAspect="1"/>
                </p:cNvSpPr>
                <p:nvPr/>
              </p:nvSpPr>
              <p:spPr bwMode="auto">
                <a:xfrm>
                  <a:off x="863" y="2742"/>
                  <a:ext cx="289" cy="221"/>
                </a:xfrm>
                <a:custGeom>
                  <a:avLst/>
                  <a:gdLst>
                    <a:gd name="T0" fmla="*/ 451 w 580"/>
                    <a:gd name="T1" fmla="*/ 51 h 443"/>
                    <a:gd name="T2" fmla="*/ 571 w 580"/>
                    <a:gd name="T3" fmla="*/ 134 h 443"/>
                    <a:gd name="T4" fmla="*/ 580 w 580"/>
                    <a:gd name="T5" fmla="*/ 144 h 443"/>
                    <a:gd name="T6" fmla="*/ 570 w 580"/>
                    <a:gd name="T7" fmla="*/ 147 h 443"/>
                    <a:gd name="T8" fmla="*/ 547 w 580"/>
                    <a:gd name="T9" fmla="*/ 206 h 443"/>
                    <a:gd name="T10" fmla="*/ 502 w 580"/>
                    <a:gd name="T11" fmla="*/ 266 h 443"/>
                    <a:gd name="T12" fmla="*/ 430 w 580"/>
                    <a:gd name="T13" fmla="*/ 330 h 443"/>
                    <a:gd name="T14" fmla="*/ 375 w 580"/>
                    <a:gd name="T15" fmla="*/ 378 h 443"/>
                    <a:gd name="T16" fmla="*/ 295 w 580"/>
                    <a:gd name="T17" fmla="*/ 420 h 443"/>
                    <a:gd name="T18" fmla="*/ 225 w 580"/>
                    <a:gd name="T19" fmla="*/ 441 h 443"/>
                    <a:gd name="T20" fmla="*/ 168 w 580"/>
                    <a:gd name="T21" fmla="*/ 443 h 443"/>
                    <a:gd name="T22" fmla="*/ 124 w 580"/>
                    <a:gd name="T23" fmla="*/ 431 h 443"/>
                    <a:gd name="T24" fmla="*/ 51 w 580"/>
                    <a:gd name="T25" fmla="*/ 399 h 443"/>
                    <a:gd name="T26" fmla="*/ 27 w 580"/>
                    <a:gd name="T27" fmla="*/ 386 h 443"/>
                    <a:gd name="T28" fmla="*/ 12 w 580"/>
                    <a:gd name="T29" fmla="*/ 362 h 443"/>
                    <a:gd name="T30" fmla="*/ 0 w 580"/>
                    <a:gd name="T31" fmla="*/ 285 h 443"/>
                    <a:gd name="T32" fmla="*/ 0 w 580"/>
                    <a:gd name="T33" fmla="*/ 224 h 443"/>
                    <a:gd name="T34" fmla="*/ 10 w 580"/>
                    <a:gd name="T35" fmla="*/ 167 h 443"/>
                    <a:gd name="T36" fmla="*/ 42 w 580"/>
                    <a:gd name="T37" fmla="*/ 96 h 443"/>
                    <a:gd name="T38" fmla="*/ 87 w 580"/>
                    <a:gd name="T39" fmla="*/ 38 h 443"/>
                    <a:gd name="T40" fmla="*/ 115 w 580"/>
                    <a:gd name="T41" fmla="*/ 11 h 443"/>
                    <a:gd name="T42" fmla="*/ 153 w 580"/>
                    <a:gd name="T43" fmla="*/ 0 h 443"/>
                    <a:gd name="T44" fmla="*/ 168 w 580"/>
                    <a:gd name="T45" fmla="*/ 0 h 443"/>
                    <a:gd name="T46" fmla="*/ 190 w 580"/>
                    <a:gd name="T47" fmla="*/ 9 h 443"/>
                    <a:gd name="T48" fmla="*/ 250 w 580"/>
                    <a:gd name="T49" fmla="*/ 50 h 443"/>
                    <a:gd name="T50" fmla="*/ 274 w 580"/>
                    <a:gd name="T51" fmla="*/ 66 h 443"/>
                    <a:gd name="T52" fmla="*/ 280 w 580"/>
                    <a:gd name="T53" fmla="*/ 95 h 443"/>
                    <a:gd name="T54" fmla="*/ 255 w 580"/>
                    <a:gd name="T55" fmla="*/ 147 h 443"/>
                    <a:gd name="T56" fmla="*/ 219 w 580"/>
                    <a:gd name="T57" fmla="*/ 203 h 443"/>
                    <a:gd name="T58" fmla="*/ 192 w 580"/>
                    <a:gd name="T59" fmla="*/ 236 h 443"/>
                    <a:gd name="T60" fmla="*/ 153 w 580"/>
                    <a:gd name="T61" fmla="*/ 270 h 443"/>
                    <a:gd name="T62" fmla="*/ 133 w 580"/>
                    <a:gd name="T63" fmla="*/ 291 h 443"/>
                    <a:gd name="T64" fmla="*/ 127 w 580"/>
                    <a:gd name="T65" fmla="*/ 314 h 443"/>
                    <a:gd name="T66" fmla="*/ 127 w 580"/>
                    <a:gd name="T67" fmla="*/ 345 h 443"/>
                    <a:gd name="T68" fmla="*/ 157 w 580"/>
                    <a:gd name="T69" fmla="*/ 338 h 443"/>
                    <a:gd name="T70" fmla="*/ 220 w 580"/>
                    <a:gd name="T71" fmla="*/ 317 h 443"/>
                    <a:gd name="T72" fmla="*/ 273 w 580"/>
                    <a:gd name="T73" fmla="*/ 279 h 443"/>
                    <a:gd name="T74" fmla="*/ 331 w 580"/>
                    <a:gd name="T75" fmla="*/ 230 h 443"/>
                    <a:gd name="T76" fmla="*/ 367 w 580"/>
                    <a:gd name="T77" fmla="*/ 185 h 443"/>
                    <a:gd name="T78" fmla="*/ 402 w 580"/>
                    <a:gd name="T79" fmla="*/ 140 h 443"/>
                    <a:gd name="T80" fmla="*/ 430 w 580"/>
                    <a:gd name="T81" fmla="*/ 78 h 443"/>
                    <a:gd name="T82" fmla="*/ 451 w 580"/>
                    <a:gd name="T83" fmla="*/ 5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0"/>
                    <a:gd name="T127" fmla="*/ 0 h 443"/>
                    <a:gd name="T128" fmla="*/ 580 w 580"/>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0" h="443">
                      <a:moveTo>
                        <a:pt x="451" y="51"/>
                      </a:moveTo>
                      <a:lnTo>
                        <a:pt x="571" y="134"/>
                      </a:lnTo>
                      <a:lnTo>
                        <a:pt x="580" y="144"/>
                      </a:lnTo>
                      <a:lnTo>
                        <a:pt x="570" y="147"/>
                      </a:lnTo>
                      <a:lnTo>
                        <a:pt x="547" y="206"/>
                      </a:lnTo>
                      <a:lnTo>
                        <a:pt x="502" y="266"/>
                      </a:lnTo>
                      <a:lnTo>
                        <a:pt x="430" y="330"/>
                      </a:lnTo>
                      <a:lnTo>
                        <a:pt x="375" y="378"/>
                      </a:lnTo>
                      <a:lnTo>
                        <a:pt x="295" y="420"/>
                      </a:lnTo>
                      <a:lnTo>
                        <a:pt x="225" y="441"/>
                      </a:lnTo>
                      <a:lnTo>
                        <a:pt x="168" y="443"/>
                      </a:lnTo>
                      <a:lnTo>
                        <a:pt x="124" y="431"/>
                      </a:lnTo>
                      <a:lnTo>
                        <a:pt x="51" y="399"/>
                      </a:lnTo>
                      <a:lnTo>
                        <a:pt x="27" y="386"/>
                      </a:lnTo>
                      <a:lnTo>
                        <a:pt x="12" y="362"/>
                      </a:lnTo>
                      <a:lnTo>
                        <a:pt x="0" y="285"/>
                      </a:lnTo>
                      <a:lnTo>
                        <a:pt x="0" y="224"/>
                      </a:lnTo>
                      <a:lnTo>
                        <a:pt x="10" y="167"/>
                      </a:lnTo>
                      <a:lnTo>
                        <a:pt x="42" y="96"/>
                      </a:lnTo>
                      <a:lnTo>
                        <a:pt x="87" y="38"/>
                      </a:lnTo>
                      <a:lnTo>
                        <a:pt x="115" y="11"/>
                      </a:lnTo>
                      <a:lnTo>
                        <a:pt x="153" y="0"/>
                      </a:lnTo>
                      <a:lnTo>
                        <a:pt x="168" y="0"/>
                      </a:lnTo>
                      <a:lnTo>
                        <a:pt x="190" y="9"/>
                      </a:lnTo>
                      <a:lnTo>
                        <a:pt x="250" y="50"/>
                      </a:lnTo>
                      <a:lnTo>
                        <a:pt x="274" y="66"/>
                      </a:lnTo>
                      <a:lnTo>
                        <a:pt x="280" y="95"/>
                      </a:lnTo>
                      <a:lnTo>
                        <a:pt x="255" y="147"/>
                      </a:lnTo>
                      <a:lnTo>
                        <a:pt x="219" y="203"/>
                      </a:lnTo>
                      <a:lnTo>
                        <a:pt x="192" y="236"/>
                      </a:lnTo>
                      <a:lnTo>
                        <a:pt x="153" y="270"/>
                      </a:lnTo>
                      <a:lnTo>
                        <a:pt x="133" y="291"/>
                      </a:lnTo>
                      <a:lnTo>
                        <a:pt x="127" y="314"/>
                      </a:lnTo>
                      <a:lnTo>
                        <a:pt x="127" y="345"/>
                      </a:lnTo>
                      <a:lnTo>
                        <a:pt x="157" y="338"/>
                      </a:lnTo>
                      <a:lnTo>
                        <a:pt x="220" y="317"/>
                      </a:lnTo>
                      <a:lnTo>
                        <a:pt x="273" y="279"/>
                      </a:lnTo>
                      <a:lnTo>
                        <a:pt x="331" y="230"/>
                      </a:lnTo>
                      <a:lnTo>
                        <a:pt x="367" y="185"/>
                      </a:lnTo>
                      <a:lnTo>
                        <a:pt x="402" y="140"/>
                      </a:lnTo>
                      <a:lnTo>
                        <a:pt x="430" y="78"/>
                      </a:lnTo>
                      <a:lnTo>
                        <a:pt x="451" y="51"/>
                      </a:lnTo>
                      <a:close/>
                    </a:path>
                  </a:pathLst>
                </a:custGeom>
                <a:gradFill rotWithShape="1">
                  <a:gsLst>
                    <a:gs pos="0">
                      <a:srgbClr val="B2B2B2"/>
                    </a:gs>
                    <a:gs pos="50000">
                      <a:srgbClr val="525252"/>
                    </a:gs>
                    <a:gs pos="100000">
                      <a:srgbClr val="B2B2B2"/>
                    </a:gs>
                  </a:gsLst>
                  <a:lin ang="2700000" scaled="1"/>
                </a:gradFill>
                <a:ln w="9525">
                  <a:noFill/>
                  <a:miter lim="800000"/>
                  <a:headEnd/>
                  <a:tailEnd/>
                </a:ln>
              </p:spPr>
              <p:txBody>
                <a:bodyPr wrap="none"/>
                <a:lstStyle/>
                <a:p>
                  <a:endParaRPr lang="en-US"/>
                </a:p>
              </p:txBody>
            </p:sp>
            <p:sp>
              <p:nvSpPr>
                <p:cNvPr id="154829" name="Freeform 493"/>
                <p:cNvSpPr>
                  <a:spLocks noChangeAspect="1"/>
                </p:cNvSpPr>
                <p:nvPr/>
              </p:nvSpPr>
              <p:spPr bwMode="auto">
                <a:xfrm>
                  <a:off x="738" y="2723"/>
                  <a:ext cx="133" cy="207"/>
                </a:xfrm>
                <a:custGeom>
                  <a:avLst/>
                  <a:gdLst>
                    <a:gd name="T0" fmla="*/ 135 w 266"/>
                    <a:gd name="T1" fmla="*/ 87 h 416"/>
                    <a:gd name="T2" fmla="*/ 185 w 266"/>
                    <a:gd name="T3" fmla="*/ 105 h 416"/>
                    <a:gd name="T4" fmla="*/ 203 w 266"/>
                    <a:gd name="T5" fmla="*/ 110 h 416"/>
                    <a:gd name="T6" fmla="*/ 207 w 266"/>
                    <a:gd name="T7" fmla="*/ 96 h 416"/>
                    <a:gd name="T8" fmla="*/ 195 w 266"/>
                    <a:gd name="T9" fmla="*/ 57 h 416"/>
                    <a:gd name="T10" fmla="*/ 167 w 266"/>
                    <a:gd name="T11" fmla="*/ 32 h 416"/>
                    <a:gd name="T12" fmla="*/ 113 w 266"/>
                    <a:gd name="T13" fmla="*/ 9 h 416"/>
                    <a:gd name="T14" fmla="*/ 81 w 266"/>
                    <a:gd name="T15" fmla="*/ 0 h 416"/>
                    <a:gd name="T16" fmla="*/ 65 w 266"/>
                    <a:gd name="T17" fmla="*/ 3 h 416"/>
                    <a:gd name="T18" fmla="*/ 39 w 266"/>
                    <a:gd name="T19" fmla="*/ 23 h 416"/>
                    <a:gd name="T20" fmla="*/ 17 w 266"/>
                    <a:gd name="T21" fmla="*/ 59 h 416"/>
                    <a:gd name="T22" fmla="*/ 0 w 266"/>
                    <a:gd name="T23" fmla="*/ 126 h 416"/>
                    <a:gd name="T24" fmla="*/ 0 w 266"/>
                    <a:gd name="T25" fmla="*/ 197 h 416"/>
                    <a:gd name="T26" fmla="*/ 18 w 266"/>
                    <a:gd name="T27" fmla="*/ 281 h 416"/>
                    <a:gd name="T28" fmla="*/ 48 w 266"/>
                    <a:gd name="T29" fmla="*/ 347 h 416"/>
                    <a:gd name="T30" fmla="*/ 80 w 266"/>
                    <a:gd name="T31" fmla="*/ 380 h 416"/>
                    <a:gd name="T32" fmla="*/ 128 w 266"/>
                    <a:gd name="T33" fmla="*/ 401 h 416"/>
                    <a:gd name="T34" fmla="*/ 183 w 266"/>
                    <a:gd name="T35" fmla="*/ 416 h 416"/>
                    <a:gd name="T36" fmla="*/ 266 w 266"/>
                    <a:gd name="T37" fmla="*/ 401 h 416"/>
                    <a:gd name="T38" fmla="*/ 249 w 266"/>
                    <a:gd name="T39" fmla="*/ 326 h 416"/>
                    <a:gd name="T40" fmla="*/ 251 w 266"/>
                    <a:gd name="T41" fmla="*/ 263 h 416"/>
                    <a:gd name="T42" fmla="*/ 255 w 266"/>
                    <a:gd name="T43" fmla="*/ 242 h 416"/>
                    <a:gd name="T44" fmla="*/ 216 w 266"/>
                    <a:gd name="T45" fmla="*/ 275 h 416"/>
                    <a:gd name="T46" fmla="*/ 165 w 266"/>
                    <a:gd name="T47" fmla="*/ 308 h 416"/>
                    <a:gd name="T48" fmla="*/ 122 w 266"/>
                    <a:gd name="T49" fmla="*/ 323 h 416"/>
                    <a:gd name="T50" fmla="*/ 116 w 266"/>
                    <a:gd name="T51" fmla="*/ 312 h 416"/>
                    <a:gd name="T52" fmla="*/ 107 w 266"/>
                    <a:gd name="T53" fmla="*/ 266 h 416"/>
                    <a:gd name="T54" fmla="*/ 107 w 266"/>
                    <a:gd name="T55" fmla="*/ 195 h 416"/>
                    <a:gd name="T56" fmla="*/ 119 w 266"/>
                    <a:gd name="T57" fmla="*/ 129 h 416"/>
                    <a:gd name="T58" fmla="*/ 135 w 266"/>
                    <a:gd name="T59" fmla="*/ 87 h 4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6"/>
                    <a:gd name="T91" fmla="*/ 0 h 416"/>
                    <a:gd name="T92" fmla="*/ 266 w 266"/>
                    <a:gd name="T93" fmla="*/ 416 h 4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6" h="416">
                      <a:moveTo>
                        <a:pt x="135" y="87"/>
                      </a:moveTo>
                      <a:lnTo>
                        <a:pt x="185" y="105"/>
                      </a:lnTo>
                      <a:lnTo>
                        <a:pt x="203" y="110"/>
                      </a:lnTo>
                      <a:lnTo>
                        <a:pt x="207" y="96"/>
                      </a:lnTo>
                      <a:lnTo>
                        <a:pt x="195" y="57"/>
                      </a:lnTo>
                      <a:lnTo>
                        <a:pt x="167" y="32"/>
                      </a:lnTo>
                      <a:lnTo>
                        <a:pt x="113" y="9"/>
                      </a:lnTo>
                      <a:lnTo>
                        <a:pt x="81" y="0"/>
                      </a:lnTo>
                      <a:lnTo>
                        <a:pt x="65" y="3"/>
                      </a:lnTo>
                      <a:lnTo>
                        <a:pt x="39" y="23"/>
                      </a:lnTo>
                      <a:lnTo>
                        <a:pt x="17" y="59"/>
                      </a:lnTo>
                      <a:lnTo>
                        <a:pt x="0" y="126"/>
                      </a:lnTo>
                      <a:lnTo>
                        <a:pt x="0" y="197"/>
                      </a:lnTo>
                      <a:lnTo>
                        <a:pt x="18" y="281"/>
                      </a:lnTo>
                      <a:lnTo>
                        <a:pt x="48" y="347"/>
                      </a:lnTo>
                      <a:lnTo>
                        <a:pt x="80" y="380"/>
                      </a:lnTo>
                      <a:lnTo>
                        <a:pt x="128" y="401"/>
                      </a:lnTo>
                      <a:lnTo>
                        <a:pt x="183" y="416"/>
                      </a:lnTo>
                      <a:lnTo>
                        <a:pt x="266" y="401"/>
                      </a:lnTo>
                      <a:lnTo>
                        <a:pt x="249" y="326"/>
                      </a:lnTo>
                      <a:lnTo>
                        <a:pt x="251" y="263"/>
                      </a:lnTo>
                      <a:lnTo>
                        <a:pt x="255" y="242"/>
                      </a:lnTo>
                      <a:lnTo>
                        <a:pt x="216" y="275"/>
                      </a:lnTo>
                      <a:lnTo>
                        <a:pt x="165" y="308"/>
                      </a:lnTo>
                      <a:lnTo>
                        <a:pt x="122" y="323"/>
                      </a:lnTo>
                      <a:lnTo>
                        <a:pt x="116" y="312"/>
                      </a:lnTo>
                      <a:lnTo>
                        <a:pt x="107" y="266"/>
                      </a:lnTo>
                      <a:lnTo>
                        <a:pt x="107" y="195"/>
                      </a:lnTo>
                      <a:lnTo>
                        <a:pt x="119" y="129"/>
                      </a:lnTo>
                      <a:lnTo>
                        <a:pt x="135" y="87"/>
                      </a:lnTo>
                      <a:close/>
                    </a:path>
                  </a:pathLst>
                </a:custGeom>
                <a:gradFill rotWithShape="1">
                  <a:gsLst>
                    <a:gs pos="0">
                      <a:srgbClr val="C0C0C0"/>
                    </a:gs>
                    <a:gs pos="50000">
                      <a:srgbClr val="595959"/>
                    </a:gs>
                    <a:gs pos="100000">
                      <a:srgbClr val="C0C0C0"/>
                    </a:gs>
                  </a:gsLst>
                  <a:lin ang="2700000" scaled="1"/>
                </a:gradFill>
                <a:ln w="9525">
                  <a:noFill/>
                  <a:miter lim="800000"/>
                  <a:headEnd/>
                  <a:tailEnd/>
                </a:ln>
              </p:spPr>
              <p:txBody>
                <a:bodyPr wrap="none"/>
                <a:lstStyle/>
                <a:p>
                  <a:endParaRPr lang="en-US"/>
                </a:p>
              </p:txBody>
            </p:sp>
            <p:sp>
              <p:nvSpPr>
                <p:cNvPr id="154830" name="Freeform 494"/>
                <p:cNvSpPr>
                  <a:spLocks noChangeAspect="1"/>
                </p:cNvSpPr>
                <p:nvPr/>
              </p:nvSpPr>
              <p:spPr bwMode="auto">
                <a:xfrm>
                  <a:off x="738" y="2722"/>
                  <a:ext cx="130" cy="210"/>
                </a:xfrm>
                <a:custGeom>
                  <a:avLst/>
                  <a:gdLst>
                    <a:gd name="T0" fmla="*/ 138 w 261"/>
                    <a:gd name="T1" fmla="*/ 91 h 420"/>
                    <a:gd name="T2" fmla="*/ 205 w 261"/>
                    <a:gd name="T3" fmla="*/ 111 h 420"/>
                    <a:gd name="T4" fmla="*/ 193 w 261"/>
                    <a:gd name="T5" fmla="*/ 57 h 420"/>
                    <a:gd name="T6" fmla="*/ 159 w 261"/>
                    <a:gd name="T7" fmla="*/ 29 h 420"/>
                    <a:gd name="T8" fmla="*/ 87 w 261"/>
                    <a:gd name="T9" fmla="*/ 3 h 420"/>
                    <a:gd name="T10" fmla="*/ 59 w 261"/>
                    <a:gd name="T11" fmla="*/ 9 h 420"/>
                    <a:gd name="T12" fmla="*/ 19 w 261"/>
                    <a:gd name="T13" fmla="*/ 53 h 420"/>
                    <a:gd name="T14" fmla="*/ 1 w 261"/>
                    <a:gd name="T15" fmla="*/ 169 h 420"/>
                    <a:gd name="T16" fmla="*/ 23 w 261"/>
                    <a:gd name="T17" fmla="*/ 297 h 420"/>
                    <a:gd name="T18" fmla="*/ 75 w 261"/>
                    <a:gd name="T19" fmla="*/ 375 h 420"/>
                    <a:gd name="T20" fmla="*/ 169 w 261"/>
                    <a:gd name="T21" fmla="*/ 415 h 420"/>
                    <a:gd name="T22" fmla="*/ 261 w 261"/>
                    <a:gd name="T23" fmla="*/ 403 h 4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420"/>
                    <a:gd name="T38" fmla="*/ 261 w 261"/>
                    <a:gd name="T39" fmla="*/ 420 h 4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420">
                      <a:moveTo>
                        <a:pt x="138" y="91"/>
                      </a:moveTo>
                      <a:cubicBezTo>
                        <a:pt x="149" y="94"/>
                        <a:pt x="196" y="117"/>
                        <a:pt x="205" y="111"/>
                      </a:cubicBezTo>
                      <a:cubicBezTo>
                        <a:pt x="214" y="105"/>
                        <a:pt x="201" y="71"/>
                        <a:pt x="193" y="57"/>
                      </a:cubicBezTo>
                      <a:cubicBezTo>
                        <a:pt x="185" y="43"/>
                        <a:pt x="177" y="38"/>
                        <a:pt x="159" y="29"/>
                      </a:cubicBezTo>
                      <a:cubicBezTo>
                        <a:pt x="141" y="20"/>
                        <a:pt x="104" y="6"/>
                        <a:pt x="87" y="3"/>
                      </a:cubicBezTo>
                      <a:cubicBezTo>
                        <a:pt x="70" y="0"/>
                        <a:pt x="70" y="1"/>
                        <a:pt x="59" y="9"/>
                      </a:cubicBezTo>
                      <a:cubicBezTo>
                        <a:pt x="48" y="17"/>
                        <a:pt x="29" y="26"/>
                        <a:pt x="19" y="53"/>
                      </a:cubicBezTo>
                      <a:cubicBezTo>
                        <a:pt x="9" y="80"/>
                        <a:pt x="0" y="128"/>
                        <a:pt x="1" y="169"/>
                      </a:cubicBezTo>
                      <a:cubicBezTo>
                        <a:pt x="2" y="210"/>
                        <a:pt x="11" y="263"/>
                        <a:pt x="23" y="297"/>
                      </a:cubicBezTo>
                      <a:cubicBezTo>
                        <a:pt x="35" y="331"/>
                        <a:pt x="51" y="355"/>
                        <a:pt x="75" y="375"/>
                      </a:cubicBezTo>
                      <a:cubicBezTo>
                        <a:pt x="99" y="395"/>
                        <a:pt x="138" y="410"/>
                        <a:pt x="169" y="415"/>
                      </a:cubicBezTo>
                      <a:cubicBezTo>
                        <a:pt x="200" y="420"/>
                        <a:pt x="246" y="405"/>
                        <a:pt x="261" y="403"/>
                      </a:cubicBezTo>
                    </a:path>
                  </a:pathLst>
                </a:custGeom>
                <a:noFill/>
                <a:ln w="9525">
                  <a:solidFill>
                    <a:schemeClr val="tx1"/>
                  </a:solidFill>
                  <a:miter lim="800000"/>
                  <a:headEnd/>
                  <a:tailEnd/>
                </a:ln>
              </p:spPr>
              <p:txBody>
                <a:bodyPr wrap="none"/>
                <a:lstStyle/>
                <a:p>
                  <a:endParaRPr lang="en-US"/>
                </a:p>
              </p:txBody>
            </p:sp>
            <p:sp>
              <p:nvSpPr>
                <p:cNvPr id="154831" name="Freeform 495"/>
                <p:cNvSpPr>
                  <a:spLocks noChangeAspect="1"/>
                </p:cNvSpPr>
                <p:nvPr/>
              </p:nvSpPr>
              <p:spPr bwMode="auto">
                <a:xfrm>
                  <a:off x="791" y="2753"/>
                  <a:ext cx="29" cy="176"/>
                </a:xfrm>
                <a:custGeom>
                  <a:avLst/>
                  <a:gdLst>
                    <a:gd name="T0" fmla="*/ 52 w 58"/>
                    <a:gd name="T1" fmla="*/ 0 h 354"/>
                    <a:gd name="T2" fmla="*/ 16 w 58"/>
                    <a:gd name="T3" fmla="*/ 54 h 354"/>
                    <a:gd name="T4" fmla="*/ 0 w 58"/>
                    <a:gd name="T5" fmla="*/ 176 h 354"/>
                    <a:gd name="T6" fmla="*/ 16 w 58"/>
                    <a:gd name="T7" fmla="*/ 274 h 354"/>
                    <a:gd name="T8" fmla="*/ 58 w 58"/>
                    <a:gd name="T9" fmla="*/ 354 h 354"/>
                    <a:gd name="T10" fmla="*/ 0 60000 65536"/>
                    <a:gd name="T11" fmla="*/ 0 60000 65536"/>
                    <a:gd name="T12" fmla="*/ 0 60000 65536"/>
                    <a:gd name="T13" fmla="*/ 0 60000 65536"/>
                    <a:gd name="T14" fmla="*/ 0 60000 65536"/>
                    <a:gd name="T15" fmla="*/ 0 w 58"/>
                    <a:gd name="T16" fmla="*/ 0 h 354"/>
                    <a:gd name="T17" fmla="*/ 58 w 58"/>
                    <a:gd name="T18" fmla="*/ 354 h 354"/>
                  </a:gdLst>
                  <a:ahLst/>
                  <a:cxnLst>
                    <a:cxn ang="T10">
                      <a:pos x="T0" y="T1"/>
                    </a:cxn>
                    <a:cxn ang="T11">
                      <a:pos x="T2" y="T3"/>
                    </a:cxn>
                    <a:cxn ang="T12">
                      <a:pos x="T4" y="T5"/>
                    </a:cxn>
                    <a:cxn ang="T13">
                      <a:pos x="T6" y="T7"/>
                    </a:cxn>
                    <a:cxn ang="T14">
                      <a:pos x="T8" y="T9"/>
                    </a:cxn>
                  </a:cxnLst>
                  <a:rect l="T15" t="T16" r="T17" b="T18"/>
                  <a:pathLst>
                    <a:path w="58" h="354">
                      <a:moveTo>
                        <a:pt x="52" y="0"/>
                      </a:moveTo>
                      <a:cubicBezTo>
                        <a:pt x="38" y="12"/>
                        <a:pt x="25" y="25"/>
                        <a:pt x="16" y="54"/>
                      </a:cubicBezTo>
                      <a:cubicBezTo>
                        <a:pt x="7" y="83"/>
                        <a:pt x="0" y="139"/>
                        <a:pt x="0" y="176"/>
                      </a:cubicBezTo>
                      <a:cubicBezTo>
                        <a:pt x="0" y="213"/>
                        <a:pt x="6" y="244"/>
                        <a:pt x="16" y="274"/>
                      </a:cubicBezTo>
                      <a:cubicBezTo>
                        <a:pt x="26" y="304"/>
                        <a:pt x="42" y="329"/>
                        <a:pt x="58" y="354"/>
                      </a:cubicBezTo>
                    </a:path>
                  </a:pathLst>
                </a:custGeom>
                <a:noFill/>
                <a:ln w="9525">
                  <a:solidFill>
                    <a:schemeClr val="tx1"/>
                  </a:solidFill>
                  <a:miter lim="800000"/>
                  <a:headEnd/>
                  <a:tailEnd/>
                </a:ln>
              </p:spPr>
              <p:txBody>
                <a:bodyPr wrap="none"/>
                <a:lstStyle/>
                <a:p>
                  <a:endParaRPr lang="en-US"/>
                </a:p>
              </p:txBody>
            </p:sp>
            <p:sp>
              <p:nvSpPr>
                <p:cNvPr id="154832" name="Freeform 496"/>
                <p:cNvSpPr>
                  <a:spLocks noChangeAspect="1"/>
                </p:cNvSpPr>
                <p:nvPr/>
              </p:nvSpPr>
              <p:spPr bwMode="auto">
                <a:xfrm>
                  <a:off x="798" y="2841"/>
                  <a:ext cx="68" cy="43"/>
                </a:xfrm>
                <a:custGeom>
                  <a:avLst/>
                  <a:gdLst>
                    <a:gd name="T0" fmla="*/ 0 w 136"/>
                    <a:gd name="T1" fmla="*/ 88 h 88"/>
                    <a:gd name="T2" fmla="*/ 68 w 136"/>
                    <a:gd name="T3" fmla="*/ 56 h 88"/>
                    <a:gd name="T4" fmla="*/ 136 w 136"/>
                    <a:gd name="T5" fmla="*/ 0 h 88"/>
                    <a:gd name="T6" fmla="*/ 0 60000 65536"/>
                    <a:gd name="T7" fmla="*/ 0 60000 65536"/>
                    <a:gd name="T8" fmla="*/ 0 60000 65536"/>
                    <a:gd name="T9" fmla="*/ 0 w 136"/>
                    <a:gd name="T10" fmla="*/ 0 h 88"/>
                    <a:gd name="T11" fmla="*/ 136 w 136"/>
                    <a:gd name="T12" fmla="*/ 88 h 88"/>
                  </a:gdLst>
                  <a:ahLst/>
                  <a:cxnLst>
                    <a:cxn ang="T6">
                      <a:pos x="T0" y="T1"/>
                    </a:cxn>
                    <a:cxn ang="T7">
                      <a:pos x="T2" y="T3"/>
                    </a:cxn>
                    <a:cxn ang="T8">
                      <a:pos x="T4" y="T5"/>
                    </a:cxn>
                  </a:cxnLst>
                  <a:rect l="T9" t="T10" r="T11" b="T12"/>
                  <a:pathLst>
                    <a:path w="136" h="88">
                      <a:moveTo>
                        <a:pt x="0" y="88"/>
                      </a:moveTo>
                      <a:cubicBezTo>
                        <a:pt x="22" y="79"/>
                        <a:pt x="45" y="71"/>
                        <a:pt x="68" y="56"/>
                      </a:cubicBezTo>
                      <a:cubicBezTo>
                        <a:pt x="91" y="41"/>
                        <a:pt x="113" y="20"/>
                        <a:pt x="136" y="0"/>
                      </a:cubicBezTo>
                    </a:path>
                  </a:pathLst>
                </a:custGeom>
                <a:noFill/>
                <a:ln w="9525">
                  <a:solidFill>
                    <a:schemeClr val="tx1"/>
                  </a:solidFill>
                  <a:miter lim="800000"/>
                  <a:headEnd/>
                  <a:tailEnd/>
                </a:ln>
              </p:spPr>
              <p:txBody>
                <a:bodyPr wrap="none"/>
                <a:lstStyle/>
                <a:p>
                  <a:endParaRPr lang="en-US"/>
                </a:p>
              </p:txBody>
            </p:sp>
            <p:sp>
              <p:nvSpPr>
                <p:cNvPr id="154833" name="Freeform 497"/>
                <p:cNvSpPr>
                  <a:spLocks noChangeAspect="1"/>
                </p:cNvSpPr>
                <p:nvPr/>
              </p:nvSpPr>
              <p:spPr bwMode="auto">
                <a:xfrm>
                  <a:off x="862" y="2743"/>
                  <a:ext cx="294" cy="222"/>
                </a:xfrm>
                <a:custGeom>
                  <a:avLst/>
                  <a:gdLst>
                    <a:gd name="T0" fmla="*/ 139 w 590"/>
                    <a:gd name="T1" fmla="*/ 290 h 446"/>
                    <a:gd name="T2" fmla="*/ 219 w 590"/>
                    <a:gd name="T3" fmla="*/ 206 h 446"/>
                    <a:gd name="T4" fmla="*/ 283 w 590"/>
                    <a:gd name="T5" fmla="*/ 88 h 446"/>
                    <a:gd name="T6" fmla="*/ 245 w 590"/>
                    <a:gd name="T7" fmla="*/ 46 h 446"/>
                    <a:gd name="T8" fmla="*/ 195 w 590"/>
                    <a:gd name="T9" fmla="*/ 12 h 446"/>
                    <a:gd name="T10" fmla="*/ 159 w 590"/>
                    <a:gd name="T11" fmla="*/ 2 h 446"/>
                    <a:gd name="T12" fmla="*/ 99 w 590"/>
                    <a:gd name="T13" fmla="*/ 26 h 446"/>
                    <a:gd name="T14" fmla="*/ 33 w 590"/>
                    <a:gd name="T15" fmla="*/ 116 h 446"/>
                    <a:gd name="T16" fmla="*/ 5 w 590"/>
                    <a:gd name="T17" fmla="*/ 208 h 446"/>
                    <a:gd name="T18" fmla="*/ 5 w 590"/>
                    <a:gd name="T19" fmla="*/ 292 h 446"/>
                    <a:gd name="T20" fmla="*/ 19 w 590"/>
                    <a:gd name="T21" fmla="*/ 366 h 446"/>
                    <a:gd name="T22" fmla="*/ 51 w 590"/>
                    <a:gd name="T23" fmla="*/ 398 h 446"/>
                    <a:gd name="T24" fmla="*/ 159 w 590"/>
                    <a:gd name="T25" fmla="*/ 440 h 446"/>
                    <a:gd name="T26" fmla="*/ 241 w 590"/>
                    <a:gd name="T27" fmla="*/ 436 h 446"/>
                    <a:gd name="T28" fmla="*/ 373 w 590"/>
                    <a:gd name="T29" fmla="*/ 380 h 446"/>
                    <a:gd name="T30" fmla="*/ 517 w 590"/>
                    <a:gd name="T31" fmla="*/ 248 h 446"/>
                    <a:gd name="T32" fmla="*/ 573 w 590"/>
                    <a:gd name="T33" fmla="*/ 154 h 446"/>
                    <a:gd name="T34" fmla="*/ 573 w 590"/>
                    <a:gd name="T35" fmla="*/ 136 h 446"/>
                    <a:gd name="T36" fmla="*/ 473 w 590"/>
                    <a:gd name="T37" fmla="*/ 62 h 446"/>
                    <a:gd name="T38" fmla="*/ 445 w 590"/>
                    <a:gd name="T39" fmla="*/ 62 h 446"/>
                    <a:gd name="T40" fmla="*/ 405 w 590"/>
                    <a:gd name="T41" fmla="*/ 136 h 446"/>
                    <a:gd name="T42" fmla="*/ 331 w 590"/>
                    <a:gd name="T43" fmla="*/ 228 h 446"/>
                    <a:gd name="T44" fmla="*/ 233 w 590"/>
                    <a:gd name="T45" fmla="*/ 306 h 446"/>
                    <a:gd name="T46" fmla="*/ 151 w 590"/>
                    <a:gd name="T47" fmla="*/ 340 h 446"/>
                    <a:gd name="T48" fmla="*/ 133 w 590"/>
                    <a:gd name="T49" fmla="*/ 340 h 446"/>
                    <a:gd name="T50" fmla="*/ 139 w 590"/>
                    <a:gd name="T51" fmla="*/ 290 h 4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0"/>
                    <a:gd name="T79" fmla="*/ 0 h 446"/>
                    <a:gd name="T80" fmla="*/ 590 w 590"/>
                    <a:gd name="T81" fmla="*/ 446 h 4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0" h="446">
                      <a:moveTo>
                        <a:pt x="139" y="290"/>
                      </a:moveTo>
                      <a:cubicBezTo>
                        <a:pt x="153" y="268"/>
                        <a:pt x="195" y="240"/>
                        <a:pt x="219" y="206"/>
                      </a:cubicBezTo>
                      <a:cubicBezTo>
                        <a:pt x="243" y="172"/>
                        <a:pt x="279" y="115"/>
                        <a:pt x="283" y="88"/>
                      </a:cubicBezTo>
                      <a:cubicBezTo>
                        <a:pt x="287" y="61"/>
                        <a:pt x="260" y="59"/>
                        <a:pt x="245" y="46"/>
                      </a:cubicBezTo>
                      <a:cubicBezTo>
                        <a:pt x="230" y="33"/>
                        <a:pt x="209" y="19"/>
                        <a:pt x="195" y="12"/>
                      </a:cubicBezTo>
                      <a:cubicBezTo>
                        <a:pt x="181" y="5"/>
                        <a:pt x="175" y="0"/>
                        <a:pt x="159" y="2"/>
                      </a:cubicBezTo>
                      <a:cubicBezTo>
                        <a:pt x="143" y="4"/>
                        <a:pt x="120" y="7"/>
                        <a:pt x="99" y="26"/>
                      </a:cubicBezTo>
                      <a:cubicBezTo>
                        <a:pt x="78" y="45"/>
                        <a:pt x="49" y="86"/>
                        <a:pt x="33" y="116"/>
                      </a:cubicBezTo>
                      <a:cubicBezTo>
                        <a:pt x="17" y="146"/>
                        <a:pt x="10" y="179"/>
                        <a:pt x="5" y="208"/>
                      </a:cubicBezTo>
                      <a:cubicBezTo>
                        <a:pt x="0" y="237"/>
                        <a:pt x="3" y="266"/>
                        <a:pt x="5" y="292"/>
                      </a:cubicBezTo>
                      <a:cubicBezTo>
                        <a:pt x="7" y="318"/>
                        <a:pt x="11" y="348"/>
                        <a:pt x="19" y="366"/>
                      </a:cubicBezTo>
                      <a:cubicBezTo>
                        <a:pt x="27" y="384"/>
                        <a:pt x="28" y="386"/>
                        <a:pt x="51" y="398"/>
                      </a:cubicBezTo>
                      <a:cubicBezTo>
                        <a:pt x="74" y="410"/>
                        <a:pt x="127" y="434"/>
                        <a:pt x="159" y="440"/>
                      </a:cubicBezTo>
                      <a:cubicBezTo>
                        <a:pt x="191" y="446"/>
                        <a:pt x="205" y="446"/>
                        <a:pt x="241" y="436"/>
                      </a:cubicBezTo>
                      <a:cubicBezTo>
                        <a:pt x="277" y="426"/>
                        <a:pt x="327" y="411"/>
                        <a:pt x="373" y="380"/>
                      </a:cubicBezTo>
                      <a:cubicBezTo>
                        <a:pt x="419" y="349"/>
                        <a:pt x="484" y="286"/>
                        <a:pt x="517" y="248"/>
                      </a:cubicBezTo>
                      <a:cubicBezTo>
                        <a:pt x="550" y="210"/>
                        <a:pt x="564" y="173"/>
                        <a:pt x="573" y="154"/>
                      </a:cubicBezTo>
                      <a:cubicBezTo>
                        <a:pt x="582" y="135"/>
                        <a:pt x="590" y="151"/>
                        <a:pt x="573" y="136"/>
                      </a:cubicBezTo>
                      <a:cubicBezTo>
                        <a:pt x="556" y="121"/>
                        <a:pt x="494" y="74"/>
                        <a:pt x="473" y="62"/>
                      </a:cubicBezTo>
                      <a:cubicBezTo>
                        <a:pt x="452" y="50"/>
                        <a:pt x="456" y="50"/>
                        <a:pt x="445" y="62"/>
                      </a:cubicBezTo>
                      <a:cubicBezTo>
                        <a:pt x="434" y="74"/>
                        <a:pt x="424" y="108"/>
                        <a:pt x="405" y="136"/>
                      </a:cubicBezTo>
                      <a:cubicBezTo>
                        <a:pt x="386" y="164"/>
                        <a:pt x="360" y="200"/>
                        <a:pt x="331" y="228"/>
                      </a:cubicBezTo>
                      <a:cubicBezTo>
                        <a:pt x="302" y="256"/>
                        <a:pt x="263" y="287"/>
                        <a:pt x="233" y="306"/>
                      </a:cubicBezTo>
                      <a:cubicBezTo>
                        <a:pt x="203" y="325"/>
                        <a:pt x="168" y="334"/>
                        <a:pt x="151" y="340"/>
                      </a:cubicBezTo>
                      <a:cubicBezTo>
                        <a:pt x="134" y="346"/>
                        <a:pt x="136" y="349"/>
                        <a:pt x="133" y="340"/>
                      </a:cubicBezTo>
                      <a:cubicBezTo>
                        <a:pt x="130" y="331"/>
                        <a:pt x="125" y="312"/>
                        <a:pt x="139" y="290"/>
                      </a:cubicBezTo>
                      <a:close/>
                    </a:path>
                  </a:pathLst>
                </a:custGeom>
                <a:noFill/>
                <a:ln w="9525">
                  <a:solidFill>
                    <a:schemeClr val="tx1"/>
                  </a:solidFill>
                  <a:miter lim="800000"/>
                  <a:headEnd/>
                  <a:tailEnd/>
                </a:ln>
              </p:spPr>
              <p:txBody>
                <a:bodyPr wrap="none"/>
                <a:lstStyle/>
                <a:p>
                  <a:endParaRPr lang="en-US"/>
                </a:p>
              </p:txBody>
            </p:sp>
            <p:sp>
              <p:nvSpPr>
                <p:cNvPr id="154834" name="Freeform 498"/>
                <p:cNvSpPr>
                  <a:spLocks noChangeAspect="1"/>
                </p:cNvSpPr>
                <p:nvPr/>
              </p:nvSpPr>
              <p:spPr bwMode="auto">
                <a:xfrm>
                  <a:off x="927" y="2769"/>
                  <a:ext cx="66" cy="194"/>
                </a:xfrm>
                <a:custGeom>
                  <a:avLst/>
                  <a:gdLst>
                    <a:gd name="T0" fmla="*/ 132 w 132"/>
                    <a:gd name="T1" fmla="*/ 2 h 390"/>
                    <a:gd name="T2" fmla="*/ 78 w 132"/>
                    <a:gd name="T3" fmla="*/ 22 h 390"/>
                    <a:gd name="T4" fmla="*/ 24 w 132"/>
                    <a:gd name="T5" fmla="*/ 134 h 390"/>
                    <a:gd name="T6" fmla="*/ 2 w 132"/>
                    <a:gd name="T7" fmla="*/ 260 h 390"/>
                    <a:gd name="T8" fmla="*/ 14 w 132"/>
                    <a:gd name="T9" fmla="*/ 358 h 390"/>
                    <a:gd name="T10" fmla="*/ 48 w 132"/>
                    <a:gd name="T11" fmla="*/ 390 h 390"/>
                    <a:gd name="T12" fmla="*/ 0 60000 65536"/>
                    <a:gd name="T13" fmla="*/ 0 60000 65536"/>
                    <a:gd name="T14" fmla="*/ 0 60000 65536"/>
                    <a:gd name="T15" fmla="*/ 0 60000 65536"/>
                    <a:gd name="T16" fmla="*/ 0 60000 65536"/>
                    <a:gd name="T17" fmla="*/ 0 60000 65536"/>
                    <a:gd name="T18" fmla="*/ 0 w 132"/>
                    <a:gd name="T19" fmla="*/ 0 h 390"/>
                    <a:gd name="T20" fmla="*/ 132 w 132"/>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132" h="390">
                      <a:moveTo>
                        <a:pt x="132" y="2"/>
                      </a:moveTo>
                      <a:cubicBezTo>
                        <a:pt x="114" y="1"/>
                        <a:pt x="96" y="0"/>
                        <a:pt x="78" y="22"/>
                      </a:cubicBezTo>
                      <a:cubicBezTo>
                        <a:pt x="60" y="44"/>
                        <a:pt x="37" y="94"/>
                        <a:pt x="24" y="134"/>
                      </a:cubicBezTo>
                      <a:cubicBezTo>
                        <a:pt x="11" y="174"/>
                        <a:pt x="4" y="223"/>
                        <a:pt x="2" y="260"/>
                      </a:cubicBezTo>
                      <a:cubicBezTo>
                        <a:pt x="0" y="297"/>
                        <a:pt x="6" y="336"/>
                        <a:pt x="14" y="358"/>
                      </a:cubicBezTo>
                      <a:cubicBezTo>
                        <a:pt x="22" y="380"/>
                        <a:pt x="35" y="385"/>
                        <a:pt x="48" y="390"/>
                      </a:cubicBezTo>
                    </a:path>
                  </a:pathLst>
                </a:custGeom>
                <a:noFill/>
                <a:ln w="9525">
                  <a:solidFill>
                    <a:schemeClr val="tx1"/>
                  </a:solidFill>
                  <a:miter lim="800000"/>
                  <a:headEnd/>
                  <a:tailEnd/>
                </a:ln>
              </p:spPr>
              <p:txBody>
                <a:bodyPr wrap="none"/>
                <a:lstStyle/>
                <a:p>
                  <a:endParaRPr lang="en-US"/>
                </a:p>
              </p:txBody>
            </p:sp>
          </p:grpSp>
        </p:grpSp>
        <p:sp>
          <p:nvSpPr>
            <p:cNvPr id="154824" name="Freeform 499"/>
            <p:cNvSpPr>
              <a:spLocks/>
            </p:cNvSpPr>
            <p:nvPr/>
          </p:nvSpPr>
          <p:spPr bwMode="auto">
            <a:xfrm>
              <a:off x="904" y="2276"/>
              <a:ext cx="620" cy="1142"/>
            </a:xfrm>
            <a:custGeom>
              <a:avLst/>
              <a:gdLst>
                <a:gd name="T0" fmla="*/ 182 w 620"/>
                <a:gd name="T1" fmla="*/ 24 h 1142"/>
                <a:gd name="T2" fmla="*/ 182 w 620"/>
                <a:gd name="T3" fmla="*/ 220 h 1142"/>
                <a:gd name="T4" fmla="*/ 2 w 620"/>
                <a:gd name="T5" fmla="*/ 946 h 1142"/>
                <a:gd name="T6" fmla="*/ 0 w 620"/>
                <a:gd name="T7" fmla="*/ 1000 h 1142"/>
                <a:gd name="T8" fmla="*/ 68 w 620"/>
                <a:gd name="T9" fmla="*/ 1084 h 1142"/>
                <a:gd name="T10" fmla="*/ 154 w 620"/>
                <a:gd name="T11" fmla="*/ 1124 h 1142"/>
                <a:gd name="T12" fmla="*/ 266 w 620"/>
                <a:gd name="T13" fmla="*/ 1142 h 1142"/>
                <a:gd name="T14" fmla="*/ 384 w 620"/>
                <a:gd name="T15" fmla="*/ 1140 h 1142"/>
                <a:gd name="T16" fmla="*/ 502 w 620"/>
                <a:gd name="T17" fmla="*/ 1100 h 1142"/>
                <a:gd name="T18" fmla="*/ 598 w 620"/>
                <a:gd name="T19" fmla="*/ 1028 h 1142"/>
                <a:gd name="T20" fmla="*/ 620 w 620"/>
                <a:gd name="T21" fmla="*/ 966 h 1142"/>
                <a:gd name="T22" fmla="*/ 402 w 620"/>
                <a:gd name="T23" fmla="*/ 228 h 1142"/>
                <a:gd name="T24" fmla="*/ 402 w 620"/>
                <a:gd name="T25" fmla="*/ 0 h 1142"/>
                <a:gd name="T26" fmla="*/ 340 w 620"/>
                <a:gd name="T27" fmla="*/ 18 h 1142"/>
                <a:gd name="T28" fmla="*/ 254 w 620"/>
                <a:gd name="T29" fmla="*/ 22 h 1142"/>
                <a:gd name="T30" fmla="*/ 188 w 620"/>
                <a:gd name="T31" fmla="*/ 14 h 1142"/>
                <a:gd name="T32" fmla="*/ 182 w 620"/>
                <a:gd name="T33" fmla="*/ 24 h 1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0"/>
                <a:gd name="T52" fmla="*/ 0 h 1142"/>
                <a:gd name="T53" fmla="*/ 620 w 620"/>
                <a:gd name="T54" fmla="*/ 1142 h 1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0" h="1142">
                  <a:moveTo>
                    <a:pt x="182" y="24"/>
                  </a:moveTo>
                  <a:lnTo>
                    <a:pt x="182" y="220"/>
                  </a:lnTo>
                  <a:lnTo>
                    <a:pt x="2" y="946"/>
                  </a:lnTo>
                  <a:lnTo>
                    <a:pt x="0" y="1000"/>
                  </a:lnTo>
                  <a:lnTo>
                    <a:pt x="68" y="1084"/>
                  </a:lnTo>
                  <a:lnTo>
                    <a:pt x="154" y="1124"/>
                  </a:lnTo>
                  <a:lnTo>
                    <a:pt x="266" y="1142"/>
                  </a:lnTo>
                  <a:lnTo>
                    <a:pt x="384" y="1140"/>
                  </a:lnTo>
                  <a:lnTo>
                    <a:pt x="502" y="1100"/>
                  </a:lnTo>
                  <a:lnTo>
                    <a:pt x="598" y="1028"/>
                  </a:lnTo>
                  <a:lnTo>
                    <a:pt x="620" y="966"/>
                  </a:lnTo>
                  <a:lnTo>
                    <a:pt x="402" y="228"/>
                  </a:lnTo>
                  <a:lnTo>
                    <a:pt x="402" y="0"/>
                  </a:lnTo>
                  <a:lnTo>
                    <a:pt x="340" y="18"/>
                  </a:lnTo>
                  <a:lnTo>
                    <a:pt x="254" y="22"/>
                  </a:lnTo>
                  <a:lnTo>
                    <a:pt x="188" y="14"/>
                  </a:lnTo>
                  <a:lnTo>
                    <a:pt x="182" y="24"/>
                  </a:lnTo>
                  <a:close/>
                </a:path>
              </a:pathLst>
            </a:custGeom>
            <a:solidFill>
              <a:srgbClr val="99CCFF">
                <a:alpha val="7059"/>
              </a:srgbClr>
            </a:solidFill>
            <a:ln w="9525">
              <a:noFill/>
              <a:miter lim="800000"/>
              <a:headEnd/>
              <a:tailEnd/>
            </a:ln>
          </p:spPr>
          <p:txBody>
            <a:bodyPr wrap="none"/>
            <a:lstStyle/>
            <a:p>
              <a:endParaRPr lang="en-US"/>
            </a:p>
          </p:txBody>
        </p:sp>
      </p:grpSp>
      <p:grpSp>
        <p:nvGrpSpPr>
          <p:cNvPr id="154642" name="Group 500"/>
          <p:cNvGrpSpPr>
            <a:grpSpLocks/>
          </p:cNvGrpSpPr>
          <p:nvPr/>
        </p:nvGrpSpPr>
        <p:grpSpPr bwMode="auto">
          <a:xfrm>
            <a:off x="7485063" y="4030663"/>
            <a:ext cx="450850" cy="984250"/>
            <a:chOff x="2410" y="1993"/>
            <a:chExt cx="668" cy="1459"/>
          </a:xfrm>
        </p:grpSpPr>
        <p:grpSp>
          <p:nvGrpSpPr>
            <p:cNvPr id="154645" name="Group 501"/>
            <p:cNvGrpSpPr>
              <a:grpSpLocks noChangeAspect="1"/>
            </p:cNvGrpSpPr>
            <p:nvPr/>
          </p:nvGrpSpPr>
          <p:grpSpPr bwMode="auto">
            <a:xfrm>
              <a:off x="2410" y="1993"/>
              <a:ext cx="668" cy="1459"/>
              <a:chOff x="3848" y="548"/>
              <a:chExt cx="1336" cy="2918"/>
            </a:xfrm>
          </p:grpSpPr>
          <p:sp>
            <p:nvSpPr>
              <p:cNvPr id="154807" name="Oval 502"/>
              <p:cNvSpPr>
                <a:spLocks noChangeAspect="1" noChangeArrowheads="1"/>
              </p:cNvSpPr>
              <p:nvPr/>
            </p:nvSpPr>
            <p:spPr bwMode="auto">
              <a:xfrm>
                <a:off x="4151" y="826"/>
                <a:ext cx="628" cy="164"/>
              </a:xfrm>
              <a:prstGeom prst="ellipse">
                <a:avLst/>
              </a:prstGeom>
              <a:noFill/>
              <a:ln w="12700">
                <a:solidFill>
                  <a:schemeClr val="tx1"/>
                </a:solidFill>
                <a:miter lim="800000"/>
                <a:headEnd/>
                <a:tailEnd/>
              </a:ln>
            </p:spPr>
            <p:txBody>
              <a:bodyPr wrap="none" anchor="ctr"/>
              <a:lstStyle/>
              <a:p>
                <a:endParaRPr lang="en-US"/>
              </a:p>
            </p:txBody>
          </p:sp>
          <p:grpSp>
            <p:nvGrpSpPr>
              <p:cNvPr id="154808" name="Group 503"/>
              <p:cNvGrpSpPr>
                <a:grpSpLocks noChangeAspect="1"/>
              </p:cNvGrpSpPr>
              <p:nvPr/>
            </p:nvGrpSpPr>
            <p:grpSpPr bwMode="auto">
              <a:xfrm>
                <a:off x="4211" y="700"/>
                <a:ext cx="474" cy="427"/>
                <a:chOff x="983" y="553"/>
                <a:chExt cx="475" cy="428"/>
              </a:xfrm>
            </p:grpSpPr>
            <p:sp>
              <p:nvSpPr>
                <p:cNvPr id="154821" name="Freeform 504"/>
                <p:cNvSpPr>
                  <a:spLocks noChangeAspect="1"/>
                </p:cNvSpPr>
                <p:nvPr/>
              </p:nvSpPr>
              <p:spPr bwMode="auto">
                <a:xfrm>
                  <a:off x="983" y="618"/>
                  <a:ext cx="475" cy="363"/>
                </a:xfrm>
                <a:custGeom>
                  <a:avLst/>
                  <a:gdLst>
                    <a:gd name="T0" fmla="*/ 3 w 475"/>
                    <a:gd name="T1" fmla="*/ 9 h 363"/>
                    <a:gd name="T2" fmla="*/ 61 w 475"/>
                    <a:gd name="T3" fmla="*/ 317 h 363"/>
                    <a:gd name="T4" fmla="*/ 70 w 475"/>
                    <a:gd name="T5" fmla="*/ 330 h 363"/>
                    <a:gd name="T6" fmla="*/ 100 w 475"/>
                    <a:gd name="T7" fmla="*/ 348 h 363"/>
                    <a:gd name="T8" fmla="*/ 159 w 475"/>
                    <a:gd name="T9" fmla="*/ 359 h 363"/>
                    <a:gd name="T10" fmla="*/ 205 w 475"/>
                    <a:gd name="T11" fmla="*/ 363 h 363"/>
                    <a:gd name="T12" fmla="*/ 268 w 475"/>
                    <a:gd name="T13" fmla="*/ 363 h 363"/>
                    <a:gd name="T14" fmla="*/ 324 w 475"/>
                    <a:gd name="T15" fmla="*/ 359 h 363"/>
                    <a:gd name="T16" fmla="*/ 370 w 475"/>
                    <a:gd name="T17" fmla="*/ 353 h 363"/>
                    <a:gd name="T18" fmla="*/ 421 w 475"/>
                    <a:gd name="T19" fmla="*/ 336 h 363"/>
                    <a:gd name="T20" fmla="*/ 448 w 475"/>
                    <a:gd name="T21" fmla="*/ 321 h 363"/>
                    <a:gd name="T22" fmla="*/ 475 w 475"/>
                    <a:gd name="T23" fmla="*/ 0 h 363"/>
                    <a:gd name="T24" fmla="*/ 0 w 475"/>
                    <a:gd name="T25" fmla="*/ 8 h 363"/>
                    <a:gd name="T26" fmla="*/ 3 w 475"/>
                    <a:gd name="T27" fmla="*/ 9 h 3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5"/>
                    <a:gd name="T43" fmla="*/ 0 h 363"/>
                    <a:gd name="T44" fmla="*/ 475 w 475"/>
                    <a:gd name="T45" fmla="*/ 363 h 3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5" h="363">
                      <a:moveTo>
                        <a:pt x="3" y="9"/>
                      </a:moveTo>
                      <a:lnTo>
                        <a:pt x="61" y="317"/>
                      </a:lnTo>
                      <a:lnTo>
                        <a:pt x="70" y="330"/>
                      </a:lnTo>
                      <a:lnTo>
                        <a:pt x="100" y="348"/>
                      </a:lnTo>
                      <a:lnTo>
                        <a:pt x="159" y="359"/>
                      </a:lnTo>
                      <a:lnTo>
                        <a:pt x="205" y="363"/>
                      </a:lnTo>
                      <a:lnTo>
                        <a:pt x="268" y="363"/>
                      </a:lnTo>
                      <a:lnTo>
                        <a:pt x="324" y="359"/>
                      </a:lnTo>
                      <a:lnTo>
                        <a:pt x="370" y="353"/>
                      </a:lnTo>
                      <a:lnTo>
                        <a:pt x="421" y="336"/>
                      </a:lnTo>
                      <a:lnTo>
                        <a:pt x="448" y="321"/>
                      </a:lnTo>
                      <a:lnTo>
                        <a:pt x="475" y="0"/>
                      </a:lnTo>
                      <a:lnTo>
                        <a:pt x="0" y="8"/>
                      </a:lnTo>
                      <a:lnTo>
                        <a:pt x="3" y="9"/>
                      </a:lnTo>
                      <a:close/>
                    </a:path>
                  </a:pathLst>
                </a:custGeom>
                <a:gradFill rotWithShape="1">
                  <a:gsLst>
                    <a:gs pos="0">
                      <a:srgbClr val="181818"/>
                    </a:gs>
                    <a:gs pos="50000">
                      <a:srgbClr val="333333"/>
                    </a:gs>
                    <a:gs pos="100000">
                      <a:srgbClr val="181818"/>
                    </a:gs>
                  </a:gsLst>
                  <a:lin ang="0" scaled="1"/>
                </a:gradFill>
                <a:ln w="9525">
                  <a:solidFill>
                    <a:schemeClr val="tx1"/>
                  </a:solidFill>
                  <a:miter lim="800000"/>
                  <a:headEnd/>
                  <a:tailEnd/>
                </a:ln>
              </p:spPr>
              <p:txBody>
                <a:bodyPr wrap="none"/>
                <a:lstStyle/>
                <a:p>
                  <a:endParaRPr lang="en-US"/>
                </a:p>
              </p:txBody>
            </p:sp>
            <p:sp>
              <p:nvSpPr>
                <p:cNvPr id="154822" name="Oval 505"/>
                <p:cNvSpPr>
                  <a:spLocks noChangeAspect="1" noChangeArrowheads="1"/>
                </p:cNvSpPr>
                <p:nvPr/>
              </p:nvSpPr>
              <p:spPr bwMode="auto">
                <a:xfrm>
                  <a:off x="989" y="553"/>
                  <a:ext cx="469" cy="138"/>
                </a:xfrm>
                <a:prstGeom prst="ellipse">
                  <a:avLst/>
                </a:prstGeom>
                <a:gradFill rotWithShape="1">
                  <a:gsLst>
                    <a:gs pos="0">
                      <a:srgbClr val="181818"/>
                    </a:gs>
                    <a:gs pos="50000">
                      <a:srgbClr val="333333"/>
                    </a:gs>
                    <a:gs pos="100000">
                      <a:srgbClr val="181818"/>
                    </a:gs>
                  </a:gsLst>
                  <a:lin ang="5400000" scaled="1"/>
                </a:gradFill>
                <a:ln w="9525">
                  <a:solidFill>
                    <a:schemeClr val="tx1"/>
                  </a:solidFill>
                  <a:miter lim="800000"/>
                  <a:headEnd/>
                  <a:tailEnd/>
                </a:ln>
              </p:spPr>
              <p:txBody>
                <a:bodyPr wrap="none" anchor="ctr"/>
                <a:lstStyle/>
                <a:p>
                  <a:endParaRPr lang="en-US"/>
                </a:p>
              </p:txBody>
            </p:sp>
          </p:grpSp>
          <p:sp>
            <p:nvSpPr>
              <p:cNvPr id="154809" name="Freeform 506"/>
              <p:cNvSpPr>
                <a:spLocks noChangeAspect="1"/>
              </p:cNvSpPr>
              <p:nvPr/>
            </p:nvSpPr>
            <p:spPr bwMode="auto">
              <a:xfrm>
                <a:off x="3848" y="1012"/>
                <a:ext cx="1336" cy="2454"/>
              </a:xfrm>
              <a:custGeom>
                <a:avLst/>
                <a:gdLst>
                  <a:gd name="T0" fmla="*/ 355 w 1339"/>
                  <a:gd name="T1" fmla="*/ 13 h 2461"/>
                  <a:gd name="T2" fmla="*/ 367 w 1339"/>
                  <a:gd name="T3" fmla="*/ 485 h 2461"/>
                  <a:gd name="T4" fmla="*/ 367 w 1339"/>
                  <a:gd name="T5" fmla="*/ 514 h 2461"/>
                  <a:gd name="T6" fmla="*/ 364 w 1339"/>
                  <a:gd name="T7" fmla="*/ 552 h 2461"/>
                  <a:gd name="T8" fmla="*/ 16 w 1339"/>
                  <a:gd name="T9" fmla="*/ 1983 h 2461"/>
                  <a:gd name="T10" fmla="*/ 6 w 1339"/>
                  <a:gd name="T11" fmla="*/ 2026 h 2461"/>
                  <a:gd name="T12" fmla="*/ 3 w 1339"/>
                  <a:gd name="T13" fmla="*/ 2057 h 2461"/>
                  <a:gd name="T14" fmla="*/ 0 w 1339"/>
                  <a:gd name="T15" fmla="*/ 2095 h 2461"/>
                  <a:gd name="T16" fmla="*/ 7 w 1339"/>
                  <a:gd name="T17" fmla="*/ 2133 h 2461"/>
                  <a:gd name="T18" fmla="*/ 19 w 1339"/>
                  <a:gd name="T19" fmla="*/ 2163 h 2461"/>
                  <a:gd name="T20" fmla="*/ 46 w 1339"/>
                  <a:gd name="T21" fmla="*/ 2218 h 2461"/>
                  <a:gd name="T22" fmla="*/ 75 w 1339"/>
                  <a:gd name="T23" fmla="*/ 2251 h 2461"/>
                  <a:gd name="T24" fmla="*/ 126 w 1339"/>
                  <a:gd name="T25" fmla="*/ 2301 h 2461"/>
                  <a:gd name="T26" fmla="*/ 184 w 1339"/>
                  <a:gd name="T27" fmla="*/ 2337 h 2461"/>
                  <a:gd name="T28" fmla="*/ 240 w 1339"/>
                  <a:gd name="T29" fmla="*/ 2370 h 2461"/>
                  <a:gd name="T30" fmla="*/ 291 w 1339"/>
                  <a:gd name="T31" fmla="*/ 2391 h 2461"/>
                  <a:gd name="T32" fmla="*/ 342 w 1339"/>
                  <a:gd name="T33" fmla="*/ 2410 h 2461"/>
                  <a:gd name="T34" fmla="*/ 417 w 1339"/>
                  <a:gd name="T35" fmla="*/ 2431 h 2461"/>
                  <a:gd name="T36" fmla="*/ 481 w 1339"/>
                  <a:gd name="T37" fmla="*/ 2443 h 2461"/>
                  <a:gd name="T38" fmla="*/ 534 w 1339"/>
                  <a:gd name="T39" fmla="*/ 2451 h 2461"/>
                  <a:gd name="T40" fmla="*/ 598 w 1339"/>
                  <a:gd name="T41" fmla="*/ 2457 h 2461"/>
                  <a:gd name="T42" fmla="*/ 667 w 1339"/>
                  <a:gd name="T43" fmla="*/ 2461 h 2461"/>
                  <a:gd name="T44" fmla="*/ 717 w 1339"/>
                  <a:gd name="T45" fmla="*/ 2458 h 2461"/>
                  <a:gd name="T46" fmla="*/ 774 w 1339"/>
                  <a:gd name="T47" fmla="*/ 2454 h 2461"/>
                  <a:gd name="T48" fmla="*/ 852 w 1339"/>
                  <a:gd name="T49" fmla="*/ 2442 h 2461"/>
                  <a:gd name="T50" fmla="*/ 939 w 1339"/>
                  <a:gd name="T51" fmla="*/ 2421 h 2461"/>
                  <a:gd name="T52" fmla="*/ 1008 w 1339"/>
                  <a:gd name="T53" fmla="*/ 2397 h 2461"/>
                  <a:gd name="T54" fmla="*/ 1062 w 1339"/>
                  <a:gd name="T55" fmla="*/ 2374 h 2461"/>
                  <a:gd name="T56" fmla="*/ 1131 w 1339"/>
                  <a:gd name="T57" fmla="*/ 2341 h 2461"/>
                  <a:gd name="T58" fmla="*/ 1185 w 1339"/>
                  <a:gd name="T59" fmla="*/ 2304 h 2461"/>
                  <a:gd name="T60" fmla="*/ 1236 w 1339"/>
                  <a:gd name="T61" fmla="*/ 2262 h 2461"/>
                  <a:gd name="T62" fmla="*/ 1284 w 1339"/>
                  <a:gd name="T63" fmla="*/ 2209 h 2461"/>
                  <a:gd name="T64" fmla="*/ 1309 w 1339"/>
                  <a:gd name="T65" fmla="*/ 2163 h 2461"/>
                  <a:gd name="T66" fmla="*/ 1329 w 1339"/>
                  <a:gd name="T67" fmla="*/ 2121 h 2461"/>
                  <a:gd name="T68" fmla="*/ 1339 w 1339"/>
                  <a:gd name="T69" fmla="*/ 2069 h 2461"/>
                  <a:gd name="T70" fmla="*/ 1339 w 1339"/>
                  <a:gd name="T71" fmla="*/ 2038 h 2461"/>
                  <a:gd name="T72" fmla="*/ 1331 w 1339"/>
                  <a:gd name="T73" fmla="*/ 1997 h 2461"/>
                  <a:gd name="T74" fmla="*/ 921 w 1339"/>
                  <a:gd name="T75" fmla="*/ 591 h 2461"/>
                  <a:gd name="T76" fmla="*/ 906 w 1339"/>
                  <a:gd name="T77" fmla="*/ 537 h 2461"/>
                  <a:gd name="T78" fmla="*/ 901 w 1339"/>
                  <a:gd name="T79" fmla="*/ 498 h 2461"/>
                  <a:gd name="T80" fmla="*/ 886 w 1339"/>
                  <a:gd name="T81" fmla="*/ 0 h 24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9"/>
                  <a:gd name="T124" fmla="*/ 0 h 2461"/>
                  <a:gd name="T125" fmla="*/ 1339 w 1339"/>
                  <a:gd name="T126" fmla="*/ 2461 h 24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9" h="2461">
                    <a:moveTo>
                      <a:pt x="355" y="13"/>
                    </a:moveTo>
                    <a:lnTo>
                      <a:pt x="367" y="485"/>
                    </a:lnTo>
                    <a:lnTo>
                      <a:pt x="367" y="514"/>
                    </a:lnTo>
                    <a:lnTo>
                      <a:pt x="364" y="552"/>
                    </a:lnTo>
                    <a:lnTo>
                      <a:pt x="16" y="1983"/>
                    </a:lnTo>
                    <a:lnTo>
                      <a:pt x="6" y="2026"/>
                    </a:lnTo>
                    <a:lnTo>
                      <a:pt x="3" y="2057"/>
                    </a:lnTo>
                    <a:lnTo>
                      <a:pt x="0" y="2095"/>
                    </a:lnTo>
                    <a:lnTo>
                      <a:pt x="7" y="2133"/>
                    </a:lnTo>
                    <a:lnTo>
                      <a:pt x="19" y="2163"/>
                    </a:lnTo>
                    <a:lnTo>
                      <a:pt x="46" y="2218"/>
                    </a:lnTo>
                    <a:lnTo>
                      <a:pt x="75" y="2251"/>
                    </a:lnTo>
                    <a:lnTo>
                      <a:pt x="126" y="2301"/>
                    </a:lnTo>
                    <a:lnTo>
                      <a:pt x="184" y="2337"/>
                    </a:lnTo>
                    <a:lnTo>
                      <a:pt x="240" y="2370"/>
                    </a:lnTo>
                    <a:lnTo>
                      <a:pt x="291" y="2391"/>
                    </a:lnTo>
                    <a:lnTo>
                      <a:pt x="342" y="2410"/>
                    </a:lnTo>
                    <a:lnTo>
                      <a:pt x="417" y="2431"/>
                    </a:lnTo>
                    <a:lnTo>
                      <a:pt x="481" y="2443"/>
                    </a:lnTo>
                    <a:lnTo>
                      <a:pt x="534" y="2451"/>
                    </a:lnTo>
                    <a:lnTo>
                      <a:pt x="598" y="2457"/>
                    </a:lnTo>
                    <a:lnTo>
                      <a:pt x="667" y="2461"/>
                    </a:lnTo>
                    <a:lnTo>
                      <a:pt x="717" y="2458"/>
                    </a:lnTo>
                    <a:lnTo>
                      <a:pt x="774" y="2454"/>
                    </a:lnTo>
                    <a:lnTo>
                      <a:pt x="852" y="2442"/>
                    </a:lnTo>
                    <a:lnTo>
                      <a:pt x="939" y="2421"/>
                    </a:lnTo>
                    <a:lnTo>
                      <a:pt x="1008" y="2397"/>
                    </a:lnTo>
                    <a:lnTo>
                      <a:pt x="1062" y="2374"/>
                    </a:lnTo>
                    <a:lnTo>
                      <a:pt x="1131" y="2341"/>
                    </a:lnTo>
                    <a:lnTo>
                      <a:pt x="1185" y="2304"/>
                    </a:lnTo>
                    <a:lnTo>
                      <a:pt x="1236" y="2262"/>
                    </a:lnTo>
                    <a:lnTo>
                      <a:pt x="1284" y="2209"/>
                    </a:lnTo>
                    <a:lnTo>
                      <a:pt x="1309" y="2163"/>
                    </a:lnTo>
                    <a:lnTo>
                      <a:pt x="1329" y="2121"/>
                    </a:lnTo>
                    <a:lnTo>
                      <a:pt x="1339" y="2069"/>
                    </a:lnTo>
                    <a:lnTo>
                      <a:pt x="1339" y="2038"/>
                    </a:lnTo>
                    <a:lnTo>
                      <a:pt x="1331" y="1997"/>
                    </a:lnTo>
                    <a:lnTo>
                      <a:pt x="921" y="591"/>
                    </a:lnTo>
                    <a:lnTo>
                      <a:pt x="906" y="537"/>
                    </a:lnTo>
                    <a:lnTo>
                      <a:pt x="901" y="498"/>
                    </a:lnTo>
                    <a:lnTo>
                      <a:pt x="886" y="0"/>
                    </a:lnTo>
                  </a:path>
                </a:pathLst>
              </a:custGeom>
              <a:noFill/>
              <a:ln w="19050">
                <a:solidFill>
                  <a:srgbClr val="000000"/>
                </a:solidFill>
                <a:miter lim="800000"/>
                <a:headEnd/>
                <a:tailEnd/>
              </a:ln>
            </p:spPr>
            <p:txBody>
              <a:bodyPr wrap="none"/>
              <a:lstStyle/>
              <a:p>
                <a:endParaRPr lang="en-US"/>
              </a:p>
            </p:txBody>
          </p:sp>
          <p:sp>
            <p:nvSpPr>
              <p:cNvPr id="154810" name="Line 507"/>
              <p:cNvSpPr>
                <a:spLocks noChangeAspect="1" noChangeShapeType="1"/>
              </p:cNvSpPr>
              <p:nvPr/>
            </p:nvSpPr>
            <p:spPr bwMode="auto">
              <a:xfrm flipH="1">
                <a:off x="4011" y="1839"/>
                <a:ext cx="247" cy="1212"/>
              </a:xfrm>
              <a:prstGeom prst="line">
                <a:avLst/>
              </a:prstGeom>
              <a:noFill/>
              <a:ln w="9525">
                <a:solidFill>
                  <a:srgbClr val="808080"/>
                </a:solidFill>
                <a:miter lim="800000"/>
                <a:headEnd/>
                <a:tailEnd/>
              </a:ln>
            </p:spPr>
            <p:txBody>
              <a:bodyPr wrap="none"/>
              <a:lstStyle/>
              <a:p>
                <a:endParaRPr lang="en-US"/>
              </a:p>
            </p:txBody>
          </p:sp>
          <p:sp>
            <p:nvSpPr>
              <p:cNvPr id="154811" name="Line 508"/>
              <p:cNvSpPr>
                <a:spLocks noChangeAspect="1" noChangeShapeType="1"/>
              </p:cNvSpPr>
              <p:nvPr/>
            </p:nvSpPr>
            <p:spPr bwMode="auto">
              <a:xfrm>
                <a:off x="4689" y="1607"/>
                <a:ext cx="359" cy="1476"/>
              </a:xfrm>
              <a:prstGeom prst="line">
                <a:avLst/>
              </a:prstGeom>
              <a:noFill/>
              <a:ln w="9525">
                <a:solidFill>
                  <a:srgbClr val="808080"/>
                </a:solidFill>
                <a:miter lim="800000"/>
                <a:headEnd/>
                <a:tailEnd/>
              </a:ln>
            </p:spPr>
            <p:txBody>
              <a:bodyPr wrap="none"/>
              <a:lstStyle/>
              <a:p>
                <a:endParaRPr lang="en-US"/>
              </a:p>
            </p:txBody>
          </p:sp>
          <p:sp>
            <p:nvSpPr>
              <p:cNvPr id="154812" name="Line 509"/>
              <p:cNvSpPr>
                <a:spLocks noChangeAspect="1" noChangeShapeType="1"/>
              </p:cNvSpPr>
              <p:nvPr/>
            </p:nvSpPr>
            <p:spPr bwMode="auto">
              <a:xfrm>
                <a:off x="4657" y="1137"/>
                <a:ext cx="0" cy="239"/>
              </a:xfrm>
              <a:prstGeom prst="line">
                <a:avLst/>
              </a:prstGeom>
              <a:noFill/>
              <a:ln w="9525">
                <a:solidFill>
                  <a:srgbClr val="808080"/>
                </a:solidFill>
                <a:miter lim="800000"/>
                <a:headEnd/>
                <a:tailEnd/>
              </a:ln>
            </p:spPr>
            <p:txBody>
              <a:bodyPr wrap="none"/>
              <a:lstStyle/>
              <a:p>
                <a:endParaRPr lang="en-US"/>
              </a:p>
            </p:txBody>
          </p:sp>
          <p:sp>
            <p:nvSpPr>
              <p:cNvPr id="154813" name="Line 510"/>
              <p:cNvSpPr>
                <a:spLocks noChangeAspect="1" noChangeShapeType="1"/>
              </p:cNvSpPr>
              <p:nvPr/>
            </p:nvSpPr>
            <p:spPr bwMode="auto">
              <a:xfrm flipH="1">
                <a:off x="4258" y="1579"/>
                <a:ext cx="144" cy="774"/>
              </a:xfrm>
              <a:prstGeom prst="line">
                <a:avLst/>
              </a:prstGeom>
              <a:noFill/>
              <a:ln w="9525">
                <a:solidFill>
                  <a:srgbClr val="808080"/>
                </a:solidFill>
                <a:miter lim="800000"/>
                <a:headEnd/>
                <a:tailEnd/>
              </a:ln>
            </p:spPr>
            <p:txBody>
              <a:bodyPr wrap="none"/>
              <a:lstStyle/>
              <a:p>
                <a:endParaRPr lang="en-US"/>
              </a:p>
            </p:txBody>
          </p:sp>
          <p:sp>
            <p:nvSpPr>
              <p:cNvPr id="154814" name="Freeform 511"/>
              <p:cNvSpPr>
                <a:spLocks noChangeAspect="1"/>
              </p:cNvSpPr>
              <p:nvPr/>
            </p:nvSpPr>
            <p:spPr bwMode="auto">
              <a:xfrm>
                <a:off x="3951" y="2864"/>
                <a:ext cx="191" cy="131"/>
              </a:xfrm>
              <a:custGeom>
                <a:avLst/>
                <a:gdLst>
                  <a:gd name="T0" fmla="*/ 192 w 192"/>
                  <a:gd name="T1" fmla="*/ 0 h 132"/>
                  <a:gd name="T2" fmla="*/ 68 w 192"/>
                  <a:gd name="T3" fmla="*/ 60 h 132"/>
                  <a:gd name="T4" fmla="*/ 0 w 192"/>
                  <a:gd name="T5" fmla="*/ 132 h 132"/>
                  <a:gd name="T6" fmla="*/ 0 60000 65536"/>
                  <a:gd name="T7" fmla="*/ 0 60000 65536"/>
                  <a:gd name="T8" fmla="*/ 0 60000 65536"/>
                  <a:gd name="T9" fmla="*/ 0 w 192"/>
                  <a:gd name="T10" fmla="*/ 0 h 132"/>
                  <a:gd name="T11" fmla="*/ 192 w 192"/>
                  <a:gd name="T12" fmla="*/ 132 h 132"/>
                </a:gdLst>
                <a:ahLst/>
                <a:cxnLst>
                  <a:cxn ang="T6">
                    <a:pos x="T0" y="T1"/>
                  </a:cxn>
                  <a:cxn ang="T7">
                    <a:pos x="T2" y="T3"/>
                  </a:cxn>
                  <a:cxn ang="T8">
                    <a:pos x="T4" y="T5"/>
                  </a:cxn>
                </a:cxnLst>
                <a:rect l="T9" t="T10" r="T11" b="T12"/>
                <a:pathLst>
                  <a:path w="192" h="132">
                    <a:moveTo>
                      <a:pt x="192" y="0"/>
                    </a:moveTo>
                    <a:cubicBezTo>
                      <a:pt x="146" y="19"/>
                      <a:pt x="100" y="38"/>
                      <a:pt x="68" y="60"/>
                    </a:cubicBezTo>
                    <a:cubicBezTo>
                      <a:pt x="36" y="82"/>
                      <a:pt x="18" y="107"/>
                      <a:pt x="0" y="132"/>
                    </a:cubicBezTo>
                  </a:path>
                </a:pathLst>
              </a:custGeom>
              <a:noFill/>
              <a:ln w="9525">
                <a:solidFill>
                  <a:srgbClr val="333333"/>
                </a:solidFill>
                <a:miter lim="800000"/>
                <a:headEnd/>
                <a:tailEnd/>
              </a:ln>
            </p:spPr>
            <p:txBody>
              <a:bodyPr wrap="none"/>
              <a:lstStyle/>
              <a:p>
                <a:endParaRPr lang="en-US"/>
              </a:p>
            </p:txBody>
          </p:sp>
          <p:sp>
            <p:nvSpPr>
              <p:cNvPr id="154815" name="Freeform 512"/>
              <p:cNvSpPr>
                <a:spLocks noChangeAspect="1"/>
              </p:cNvSpPr>
              <p:nvPr/>
            </p:nvSpPr>
            <p:spPr bwMode="auto">
              <a:xfrm>
                <a:off x="4227" y="548"/>
                <a:ext cx="568" cy="2584"/>
              </a:xfrm>
              <a:custGeom>
                <a:avLst/>
                <a:gdLst>
                  <a:gd name="T0" fmla="*/ 65 w 568"/>
                  <a:gd name="T1" fmla="*/ 40 h 2584"/>
                  <a:gd name="T2" fmla="*/ 137 w 568"/>
                  <a:gd name="T3" fmla="*/ 260 h 2584"/>
                  <a:gd name="T4" fmla="*/ 137 w 568"/>
                  <a:gd name="T5" fmla="*/ 620 h 2584"/>
                  <a:gd name="T6" fmla="*/ 137 w 568"/>
                  <a:gd name="T7" fmla="*/ 848 h 2584"/>
                  <a:gd name="T8" fmla="*/ 157 w 568"/>
                  <a:gd name="T9" fmla="*/ 1192 h 2584"/>
                  <a:gd name="T10" fmla="*/ 157 w 568"/>
                  <a:gd name="T11" fmla="*/ 1496 h 2584"/>
                  <a:gd name="T12" fmla="*/ 129 w 568"/>
                  <a:gd name="T13" fmla="*/ 1872 h 2584"/>
                  <a:gd name="T14" fmla="*/ 93 w 568"/>
                  <a:gd name="T15" fmla="*/ 1940 h 2584"/>
                  <a:gd name="T16" fmla="*/ 49 w 568"/>
                  <a:gd name="T17" fmla="*/ 2196 h 2584"/>
                  <a:gd name="T18" fmla="*/ 37 w 568"/>
                  <a:gd name="T19" fmla="*/ 2356 h 2584"/>
                  <a:gd name="T20" fmla="*/ 1 w 568"/>
                  <a:gd name="T21" fmla="*/ 2468 h 2584"/>
                  <a:gd name="T22" fmla="*/ 45 w 568"/>
                  <a:gd name="T23" fmla="*/ 2576 h 2584"/>
                  <a:gd name="T24" fmla="*/ 97 w 568"/>
                  <a:gd name="T25" fmla="*/ 2516 h 2584"/>
                  <a:gd name="T26" fmla="*/ 109 w 568"/>
                  <a:gd name="T27" fmla="*/ 2424 h 2584"/>
                  <a:gd name="T28" fmla="*/ 73 w 568"/>
                  <a:gd name="T29" fmla="*/ 2408 h 2584"/>
                  <a:gd name="T30" fmla="*/ 69 w 568"/>
                  <a:gd name="T31" fmla="*/ 2480 h 2584"/>
                  <a:gd name="T32" fmla="*/ 125 w 568"/>
                  <a:gd name="T33" fmla="*/ 2556 h 2584"/>
                  <a:gd name="T34" fmla="*/ 189 w 568"/>
                  <a:gd name="T35" fmla="*/ 2532 h 2584"/>
                  <a:gd name="T36" fmla="*/ 201 w 568"/>
                  <a:gd name="T37" fmla="*/ 2440 h 2584"/>
                  <a:gd name="T38" fmla="*/ 165 w 568"/>
                  <a:gd name="T39" fmla="*/ 2412 h 2584"/>
                  <a:gd name="T40" fmla="*/ 157 w 568"/>
                  <a:gd name="T41" fmla="*/ 2496 h 2584"/>
                  <a:gd name="T42" fmla="*/ 205 w 568"/>
                  <a:gd name="T43" fmla="*/ 2560 h 2584"/>
                  <a:gd name="T44" fmla="*/ 265 w 568"/>
                  <a:gd name="T45" fmla="*/ 2548 h 2584"/>
                  <a:gd name="T46" fmla="*/ 281 w 568"/>
                  <a:gd name="T47" fmla="*/ 2460 h 2584"/>
                  <a:gd name="T48" fmla="*/ 245 w 568"/>
                  <a:gd name="T49" fmla="*/ 2428 h 2584"/>
                  <a:gd name="T50" fmla="*/ 229 w 568"/>
                  <a:gd name="T51" fmla="*/ 2488 h 2584"/>
                  <a:gd name="T52" fmla="*/ 293 w 568"/>
                  <a:gd name="T53" fmla="*/ 2556 h 2584"/>
                  <a:gd name="T54" fmla="*/ 353 w 568"/>
                  <a:gd name="T55" fmla="*/ 2548 h 2584"/>
                  <a:gd name="T56" fmla="*/ 369 w 568"/>
                  <a:gd name="T57" fmla="*/ 2448 h 2584"/>
                  <a:gd name="T58" fmla="*/ 333 w 568"/>
                  <a:gd name="T59" fmla="*/ 2428 h 2584"/>
                  <a:gd name="T60" fmla="*/ 325 w 568"/>
                  <a:gd name="T61" fmla="*/ 2484 h 2584"/>
                  <a:gd name="T62" fmla="*/ 369 w 568"/>
                  <a:gd name="T63" fmla="*/ 2556 h 2584"/>
                  <a:gd name="T64" fmla="*/ 445 w 568"/>
                  <a:gd name="T65" fmla="*/ 2532 h 2584"/>
                  <a:gd name="T66" fmla="*/ 473 w 568"/>
                  <a:gd name="T67" fmla="*/ 2452 h 2584"/>
                  <a:gd name="T68" fmla="*/ 437 w 568"/>
                  <a:gd name="T69" fmla="*/ 2420 h 2584"/>
                  <a:gd name="T70" fmla="*/ 409 w 568"/>
                  <a:gd name="T71" fmla="*/ 2468 h 2584"/>
                  <a:gd name="T72" fmla="*/ 457 w 568"/>
                  <a:gd name="T73" fmla="*/ 2544 h 2584"/>
                  <a:gd name="T74" fmla="*/ 517 w 568"/>
                  <a:gd name="T75" fmla="*/ 2544 h 2584"/>
                  <a:gd name="T76" fmla="*/ 561 w 568"/>
                  <a:gd name="T77" fmla="*/ 2440 h 2584"/>
                  <a:gd name="T78" fmla="*/ 561 w 568"/>
                  <a:gd name="T79" fmla="*/ 2332 h 2584"/>
                  <a:gd name="T80" fmla="*/ 525 w 568"/>
                  <a:gd name="T81" fmla="*/ 2180 h 2584"/>
                  <a:gd name="T82" fmla="*/ 521 w 568"/>
                  <a:gd name="T83" fmla="*/ 2140 h 2584"/>
                  <a:gd name="T84" fmla="*/ 473 w 568"/>
                  <a:gd name="T85" fmla="*/ 2084 h 2584"/>
                  <a:gd name="T86" fmla="*/ 473 w 568"/>
                  <a:gd name="T87" fmla="*/ 1684 h 2584"/>
                  <a:gd name="T88" fmla="*/ 473 w 568"/>
                  <a:gd name="T89" fmla="*/ 1384 h 2584"/>
                  <a:gd name="T90" fmla="*/ 465 w 568"/>
                  <a:gd name="T91" fmla="*/ 1304 h 2584"/>
                  <a:gd name="T92" fmla="*/ 425 w 568"/>
                  <a:gd name="T93" fmla="*/ 1264 h 2584"/>
                  <a:gd name="T94" fmla="*/ 425 w 568"/>
                  <a:gd name="T95" fmla="*/ 1128 h 2584"/>
                  <a:gd name="T96" fmla="*/ 397 w 568"/>
                  <a:gd name="T97" fmla="*/ 1036 h 2584"/>
                  <a:gd name="T98" fmla="*/ 397 w 568"/>
                  <a:gd name="T99" fmla="*/ 928 h 2584"/>
                  <a:gd name="T100" fmla="*/ 417 w 568"/>
                  <a:gd name="T101" fmla="*/ 780 h 2584"/>
                  <a:gd name="T102" fmla="*/ 433 w 568"/>
                  <a:gd name="T103" fmla="*/ 628 h 2584"/>
                  <a:gd name="T104" fmla="*/ 401 w 568"/>
                  <a:gd name="T105" fmla="*/ 548 h 2584"/>
                  <a:gd name="T106" fmla="*/ 377 w 568"/>
                  <a:gd name="T107" fmla="*/ 372 h 2584"/>
                  <a:gd name="T108" fmla="*/ 433 w 568"/>
                  <a:gd name="T109" fmla="*/ 140 h 2584"/>
                  <a:gd name="T110" fmla="*/ 501 w 568"/>
                  <a:gd name="T111" fmla="*/ 0 h 2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8"/>
                  <a:gd name="T169" fmla="*/ 0 h 2584"/>
                  <a:gd name="T170" fmla="*/ 568 w 568"/>
                  <a:gd name="T171" fmla="*/ 2584 h 2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8" h="2584">
                    <a:moveTo>
                      <a:pt x="65" y="40"/>
                    </a:moveTo>
                    <a:cubicBezTo>
                      <a:pt x="95" y="101"/>
                      <a:pt x="125" y="163"/>
                      <a:pt x="137" y="260"/>
                    </a:cubicBezTo>
                    <a:cubicBezTo>
                      <a:pt x="149" y="357"/>
                      <a:pt x="137" y="522"/>
                      <a:pt x="137" y="620"/>
                    </a:cubicBezTo>
                    <a:cubicBezTo>
                      <a:pt x="137" y="718"/>
                      <a:pt x="134" y="753"/>
                      <a:pt x="137" y="848"/>
                    </a:cubicBezTo>
                    <a:cubicBezTo>
                      <a:pt x="140" y="943"/>
                      <a:pt x="154" y="1084"/>
                      <a:pt x="157" y="1192"/>
                    </a:cubicBezTo>
                    <a:cubicBezTo>
                      <a:pt x="160" y="1300"/>
                      <a:pt x="162" y="1383"/>
                      <a:pt x="157" y="1496"/>
                    </a:cubicBezTo>
                    <a:cubicBezTo>
                      <a:pt x="152" y="1609"/>
                      <a:pt x="140" y="1798"/>
                      <a:pt x="129" y="1872"/>
                    </a:cubicBezTo>
                    <a:cubicBezTo>
                      <a:pt x="118" y="1946"/>
                      <a:pt x="106" y="1886"/>
                      <a:pt x="93" y="1940"/>
                    </a:cubicBezTo>
                    <a:cubicBezTo>
                      <a:pt x="80" y="1994"/>
                      <a:pt x="58" y="2127"/>
                      <a:pt x="49" y="2196"/>
                    </a:cubicBezTo>
                    <a:cubicBezTo>
                      <a:pt x="40" y="2265"/>
                      <a:pt x="45" y="2311"/>
                      <a:pt x="37" y="2356"/>
                    </a:cubicBezTo>
                    <a:cubicBezTo>
                      <a:pt x="29" y="2401"/>
                      <a:pt x="0" y="2431"/>
                      <a:pt x="1" y="2468"/>
                    </a:cubicBezTo>
                    <a:cubicBezTo>
                      <a:pt x="2" y="2505"/>
                      <a:pt x="29" y="2568"/>
                      <a:pt x="45" y="2576"/>
                    </a:cubicBezTo>
                    <a:cubicBezTo>
                      <a:pt x="61" y="2584"/>
                      <a:pt x="86" y="2541"/>
                      <a:pt x="97" y="2516"/>
                    </a:cubicBezTo>
                    <a:cubicBezTo>
                      <a:pt x="108" y="2491"/>
                      <a:pt x="113" y="2442"/>
                      <a:pt x="109" y="2424"/>
                    </a:cubicBezTo>
                    <a:cubicBezTo>
                      <a:pt x="105" y="2406"/>
                      <a:pt x="80" y="2399"/>
                      <a:pt x="73" y="2408"/>
                    </a:cubicBezTo>
                    <a:cubicBezTo>
                      <a:pt x="66" y="2417"/>
                      <a:pt x="60" y="2455"/>
                      <a:pt x="69" y="2480"/>
                    </a:cubicBezTo>
                    <a:cubicBezTo>
                      <a:pt x="78" y="2505"/>
                      <a:pt x="105" y="2547"/>
                      <a:pt x="125" y="2556"/>
                    </a:cubicBezTo>
                    <a:cubicBezTo>
                      <a:pt x="145" y="2565"/>
                      <a:pt x="176" y="2551"/>
                      <a:pt x="189" y="2532"/>
                    </a:cubicBezTo>
                    <a:cubicBezTo>
                      <a:pt x="202" y="2513"/>
                      <a:pt x="205" y="2460"/>
                      <a:pt x="201" y="2440"/>
                    </a:cubicBezTo>
                    <a:cubicBezTo>
                      <a:pt x="197" y="2420"/>
                      <a:pt x="172" y="2403"/>
                      <a:pt x="165" y="2412"/>
                    </a:cubicBezTo>
                    <a:cubicBezTo>
                      <a:pt x="158" y="2421"/>
                      <a:pt x="150" y="2471"/>
                      <a:pt x="157" y="2496"/>
                    </a:cubicBezTo>
                    <a:cubicBezTo>
                      <a:pt x="164" y="2521"/>
                      <a:pt x="187" y="2551"/>
                      <a:pt x="205" y="2560"/>
                    </a:cubicBezTo>
                    <a:cubicBezTo>
                      <a:pt x="223" y="2569"/>
                      <a:pt x="252" y="2565"/>
                      <a:pt x="265" y="2548"/>
                    </a:cubicBezTo>
                    <a:cubicBezTo>
                      <a:pt x="278" y="2531"/>
                      <a:pt x="284" y="2480"/>
                      <a:pt x="281" y="2460"/>
                    </a:cubicBezTo>
                    <a:cubicBezTo>
                      <a:pt x="278" y="2440"/>
                      <a:pt x="254" y="2423"/>
                      <a:pt x="245" y="2428"/>
                    </a:cubicBezTo>
                    <a:cubicBezTo>
                      <a:pt x="236" y="2433"/>
                      <a:pt x="221" y="2467"/>
                      <a:pt x="229" y="2488"/>
                    </a:cubicBezTo>
                    <a:cubicBezTo>
                      <a:pt x="237" y="2509"/>
                      <a:pt x="272" y="2546"/>
                      <a:pt x="293" y="2556"/>
                    </a:cubicBezTo>
                    <a:cubicBezTo>
                      <a:pt x="314" y="2566"/>
                      <a:pt x="340" y="2566"/>
                      <a:pt x="353" y="2548"/>
                    </a:cubicBezTo>
                    <a:cubicBezTo>
                      <a:pt x="366" y="2530"/>
                      <a:pt x="372" y="2468"/>
                      <a:pt x="369" y="2448"/>
                    </a:cubicBezTo>
                    <a:cubicBezTo>
                      <a:pt x="366" y="2428"/>
                      <a:pt x="340" y="2422"/>
                      <a:pt x="333" y="2428"/>
                    </a:cubicBezTo>
                    <a:cubicBezTo>
                      <a:pt x="326" y="2434"/>
                      <a:pt x="319" y="2463"/>
                      <a:pt x="325" y="2484"/>
                    </a:cubicBezTo>
                    <a:cubicBezTo>
                      <a:pt x="331" y="2505"/>
                      <a:pt x="349" y="2548"/>
                      <a:pt x="369" y="2556"/>
                    </a:cubicBezTo>
                    <a:cubicBezTo>
                      <a:pt x="389" y="2564"/>
                      <a:pt x="428" y="2549"/>
                      <a:pt x="445" y="2532"/>
                    </a:cubicBezTo>
                    <a:cubicBezTo>
                      <a:pt x="462" y="2515"/>
                      <a:pt x="474" y="2471"/>
                      <a:pt x="473" y="2452"/>
                    </a:cubicBezTo>
                    <a:cubicBezTo>
                      <a:pt x="472" y="2433"/>
                      <a:pt x="448" y="2417"/>
                      <a:pt x="437" y="2420"/>
                    </a:cubicBezTo>
                    <a:cubicBezTo>
                      <a:pt x="426" y="2423"/>
                      <a:pt x="406" y="2447"/>
                      <a:pt x="409" y="2468"/>
                    </a:cubicBezTo>
                    <a:cubicBezTo>
                      <a:pt x="412" y="2489"/>
                      <a:pt x="439" y="2531"/>
                      <a:pt x="457" y="2544"/>
                    </a:cubicBezTo>
                    <a:cubicBezTo>
                      <a:pt x="475" y="2557"/>
                      <a:pt x="500" y="2561"/>
                      <a:pt x="517" y="2544"/>
                    </a:cubicBezTo>
                    <a:cubicBezTo>
                      <a:pt x="534" y="2527"/>
                      <a:pt x="554" y="2475"/>
                      <a:pt x="561" y="2440"/>
                    </a:cubicBezTo>
                    <a:cubicBezTo>
                      <a:pt x="568" y="2405"/>
                      <a:pt x="567" y="2375"/>
                      <a:pt x="561" y="2332"/>
                    </a:cubicBezTo>
                    <a:cubicBezTo>
                      <a:pt x="555" y="2289"/>
                      <a:pt x="532" y="2212"/>
                      <a:pt x="525" y="2180"/>
                    </a:cubicBezTo>
                    <a:cubicBezTo>
                      <a:pt x="518" y="2148"/>
                      <a:pt x="530" y="2156"/>
                      <a:pt x="521" y="2140"/>
                    </a:cubicBezTo>
                    <a:cubicBezTo>
                      <a:pt x="512" y="2124"/>
                      <a:pt x="481" y="2160"/>
                      <a:pt x="473" y="2084"/>
                    </a:cubicBezTo>
                    <a:cubicBezTo>
                      <a:pt x="465" y="2008"/>
                      <a:pt x="473" y="1801"/>
                      <a:pt x="473" y="1684"/>
                    </a:cubicBezTo>
                    <a:cubicBezTo>
                      <a:pt x="473" y="1567"/>
                      <a:pt x="474" y="1447"/>
                      <a:pt x="473" y="1384"/>
                    </a:cubicBezTo>
                    <a:cubicBezTo>
                      <a:pt x="472" y="1321"/>
                      <a:pt x="473" y="1324"/>
                      <a:pt x="465" y="1304"/>
                    </a:cubicBezTo>
                    <a:cubicBezTo>
                      <a:pt x="457" y="1284"/>
                      <a:pt x="432" y="1293"/>
                      <a:pt x="425" y="1264"/>
                    </a:cubicBezTo>
                    <a:cubicBezTo>
                      <a:pt x="418" y="1235"/>
                      <a:pt x="430" y="1166"/>
                      <a:pt x="425" y="1128"/>
                    </a:cubicBezTo>
                    <a:cubicBezTo>
                      <a:pt x="420" y="1090"/>
                      <a:pt x="402" y="1069"/>
                      <a:pt x="397" y="1036"/>
                    </a:cubicBezTo>
                    <a:cubicBezTo>
                      <a:pt x="392" y="1003"/>
                      <a:pt x="394" y="971"/>
                      <a:pt x="397" y="928"/>
                    </a:cubicBezTo>
                    <a:cubicBezTo>
                      <a:pt x="400" y="885"/>
                      <a:pt x="411" y="830"/>
                      <a:pt x="417" y="780"/>
                    </a:cubicBezTo>
                    <a:cubicBezTo>
                      <a:pt x="423" y="730"/>
                      <a:pt x="436" y="667"/>
                      <a:pt x="433" y="628"/>
                    </a:cubicBezTo>
                    <a:cubicBezTo>
                      <a:pt x="430" y="589"/>
                      <a:pt x="410" y="591"/>
                      <a:pt x="401" y="548"/>
                    </a:cubicBezTo>
                    <a:cubicBezTo>
                      <a:pt x="392" y="505"/>
                      <a:pt x="372" y="440"/>
                      <a:pt x="377" y="372"/>
                    </a:cubicBezTo>
                    <a:cubicBezTo>
                      <a:pt x="382" y="304"/>
                      <a:pt x="412" y="202"/>
                      <a:pt x="433" y="140"/>
                    </a:cubicBezTo>
                    <a:cubicBezTo>
                      <a:pt x="454" y="78"/>
                      <a:pt x="477" y="39"/>
                      <a:pt x="501" y="0"/>
                    </a:cubicBezTo>
                  </a:path>
                </a:pathLst>
              </a:custGeom>
              <a:noFill/>
              <a:ln w="15875">
                <a:solidFill>
                  <a:srgbClr val="993300"/>
                </a:solidFill>
                <a:miter lim="800000"/>
                <a:headEnd/>
                <a:tailEnd/>
              </a:ln>
            </p:spPr>
            <p:txBody>
              <a:bodyPr wrap="none"/>
              <a:lstStyle/>
              <a:p>
                <a:endParaRPr lang="en-US"/>
              </a:p>
            </p:txBody>
          </p:sp>
          <p:sp>
            <p:nvSpPr>
              <p:cNvPr id="154816" name="Freeform 513"/>
              <p:cNvSpPr>
                <a:spLocks noChangeAspect="1"/>
              </p:cNvSpPr>
              <p:nvPr/>
            </p:nvSpPr>
            <p:spPr bwMode="auto">
              <a:xfrm>
                <a:off x="4152" y="919"/>
                <a:ext cx="624" cy="142"/>
              </a:xfrm>
              <a:custGeom>
                <a:avLst/>
                <a:gdLst>
                  <a:gd name="T0" fmla="*/ 0 w 625"/>
                  <a:gd name="T1" fmla="*/ 0 h 142"/>
                  <a:gd name="T2" fmla="*/ 0 w 625"/>
                  <a:gd name="T3" fmla="*/ 60 h 142"/>
                  <a:gd name="T4" fmla="*/ 18 w 625"/>
                  <a:gd name="T5" fmla="*/ 91 h 142"/>
                  <a:gd name="T6" fmla="*/ 70 w 625"/>
                  <a:gd name="T7" fmla="*/ 112 h 142"/>
                  <a:gd name="T8" fmla="*/ 145 w 625"/>
                  <a:gd name="T9" fmla="*/ 132 h 142"/>
                  <a:gd name="T10" fmla="*/ 228 w 625"/>
                  <a:gd name="T11" fmla="*/ 139 h 142"/>
                  <a:gd name="T12" fmla="*/ 306 w 625"/>
                  <a:gd name="T13" fmla="*/ 142 h 142"/>
                  <a:gd name="T14" fmla="*/ 375 w 625"/>
                  <a:gd name="T15" fmla="*/ 136 h 142"/>
                  <a:gd name="T16" fmla="*/ 453 w 625"/>
                  <a:gd name="T17" fmla="*/ 126 h 142"/>
                  <a:gd name="T18" fmla="*/ 526 w 625"/>
                  <a:gd name="T19" fmla="*/ 111 h 142"/>
                  <a:gd name="T20" fmla="*/ 577 w 625"/>
                  <a:gd name="T21" fmla="*/ 91 h 142"/>
                  <a:gd name="T22" fmla="*/ 616 w 625"/>
                  <a:gd name="T23" fmla="*/ 69 h 142"/>
                  <a:gd name="T24" fmla="*/ 621 w 625"/>
                  <a:gd name="T25" fmla="*/ 52 h 142"/>
                  <a:gd name="T26" fmla="*/ 625 w 625"/>
                  <a:gd name="T27" fmla="*/ 9 h 142"/>
                  <a:gd name="T28" fmla="*/ 582 w 625"/>
                  <a:gd name="T29" fmla="*/ 31 h 142"/>
                  <a:gd name="T30" fmla="*/ 528 w 625"/>
                  <a:gd name="T31" fmla="*/ 52 h 142"/>
                  <a:gd name="T32" fmla="*/ 430 w 625"/>
                  <a:gd name="T33" fmla="*/ 70 h 142"/>
                  <a:gd name="T34" fmla="*/ 345 w 625"/>
                  <a:gd name="T35" fmla="*/ 73 h 142"/>
                  <a:gd name="T36" fmla="*/ 250 w 625"/>
                  <a:gd name="T37" fmla="*/ 73 h 142"/>
                  <a:gd name="T38" fmla="*/ 138 w 625"/>
                  <a:gd name="T39" fmla="*/ 54 h 142"/>
                  <a:gd name="T40" fmla="*/ 61 w 625"/>
                  <a:gd name="T41" fmla="*/ 40 h 142"/>
                  <a:gd name="T42" fmla="*/ 12 w 625"/>
                  <a:gd name="T43" fmla="*/ 15 h 142"/>
                  <a:gd name="T44" fmla="*/ 0 w 625"/>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5"/>
                  <a:gd name="T70" fmla="*/ 0 h 142"/>
                  <a:gd name="T71" fmla="*/ 625 w 625"/>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5" h="142">
                    <a:moveTo>
                      <a:pt x="0" y="0"/>
                    </a:moveTo>
                    <a:lnTo>
                      <a:pt x="0" y="60"/>
                    </a:lnTo>
                    <a:lnTo>
                      <a:pt x="18" y="91"/>
                    </a:lnTo>
                    <a:lnTo>
                      <a:pt x="70" y="112"/>
                    </a:lnTo>
                    <a:lnTo>
                      <a:pt x="145" y="132"/>
                    </a:lnTo>
                    <a:lnTo>
                      <a:pt x="228" y="139"/>
                    </a:lnTo>
                    <a:lnTo>
                      <a:pt x="306" y="142"/>
                    </a:lnTo>
                    <a:lnTo>
                      <a:pt x="375" y="136"/>
                    </a:lnTo>
                    <a:lnTo>
                      <a:pt x="453" y="126"/>
                    </a:lnTo>
                    <a:lnTo>
                      <a:pt x="526" y="111"/>
                    </a:lnTo>
                    <a:lnTo>
                      <a:pt x="577" y="91"/>
                    </a:lnTo>
                    <a:lnTo>
                      <a:pt x="616" y="69"/>
                    </a:lnTo>
                    <a:lnTo>
                      <a:pt x="621" y="52"/>
                    </a:lnTo>
                    <a:lnTo>
                      <a:pt x="625" y="9"/>
                    </a:lnTo>
                    <a:lnTo>
                      <a:pt x="582" y="31"/>
                    </a:lnTo>
                    <a:lnTo>
                      <a:pt x="528" y="52"/>
                    </a:lnTo>
                    <a:lnTo>
                      <a:pt x="430" y="70"/>
                    </a:lnTo>
                    <a:lnTo>
                      <a:pt x="345" y="73"/>
                    </a:lnTo>
                    <a:lnTo>
                      <a:pt x="250" y="73"/>
                    </a:lnTo>
                    <a:lnTo>
                      <a:pt x="138" y="54"/>
                    </a:lnTo>
                    <a:lnTo>
                      <a:pt x="61" y="40"/>
                    </a:lnTo>
                    <a:lnTo>
                      <a:pt x="12" y="15"/>
                    </a:lnTo>
                    <a:lnTo>
                      <a:pt x="0" y="0"/>
                    </a:lnTo>
                    <a:close/>
                  </a:path>
                </a:pathLst>
              </a:custGeom>
              <a:solidFill>
                <a:schemeClr val="bg1"/>
              </a:solidFill>
              <a:ln w="9525">
                <a:noFill/>
                <a:miter lim="800000"/>
                <a:headEnd/>
                <a:tailEnd/>
              </a:ln>
            </p:spPr>
            <p:txBody>
              <a:bodyPr wrap="none"/>
              <a:lstStyle/>
              <a:p>
                <a:endParaRPr lang="en-US"/>
              </a:p>
            </p:txBody>
          </p:sp>
          <p:sp>
            <p:nvSpPr>
              <p:cNvPr id="154817" name="Freeform 514"/>
              <p:cNvSpPr>
                <a:spLocks noChangeAspect="1"/>
              </p:cNvSpPr>
              <p:nvPr/>
            </p:nvSpPr>
            <p:spPr bwMode="auto">
              <a:xfrm>
                <a:off x="4148" y="842"/>
                <a:ext cx="638" cy="153"/>
              </a:xfrm>
              <a:custGeom>
                <a:avLst/>
                <a:gdLst>
                  <a:gd name="T0" fmla="*/ 83 w 639"/>
                  <a:gd name="T1" fmla="*/ 14 h 153"/>
                  <a:gd name="T2" fmla="*/ 27 w 639"/>
                  <a:gd name="T3" fmla="*/ 31 h 153"/>
                  <a:gd name="T4" fmla="*/ 3 w 639"/>
                  <a:gd name="T5" fmla="*/ 70 h 153"/>
                  <a:gd name="T6" fmla="*/ 45 w 639"/>
                  <a:gd name="T7" fmla="*/ 110 h 153"/>
                  <a:gd name="T8" fmla="*/ 152 w 639"/>
                  <a:gd name="T9" fmla="*/ 134 h 153"/>
                  <a:gd name="T10" fmla="*/ 305 w 639"/>
                  <a:gd name="T11" fmla="*/ 152 h 153"/>
                  <a:gd name="T12" fmla="*/ 485 w 639"/>
                  <a:gd name="T13" fmla="*/ 139 h 153"/>
                  <a:gd name="T14" fmla="*/ 588 w 639"/>
                  <a:gd name="T15" fmla="*/ 107 h 153"/>
                  <a:gd name="T16" fmla="*/ 633 w 639"/>
                  <a:gd name="T17" fmla="*/ 76 h 153"/>
                  <a:gd name="T18" fmla="*/ 626 w 639"/>
                  <a:gd name="T19" fmla="*/ 50 h 153"/>
                  <a:gd name="T20" fmla="*/ 585 w 639"/>
                  <a:gd name="T21" fmla="*/ 22 h 153"/>
                  <a:gd name="T22" fmla="*/ 530 w 639"/>
                  <a:gd name="T23" fmla="*/ 7 h 153"/>
                  <a:gd name="T24" fmla="*/ 524 w 639"/>
                  <a:gd name="T25" fmla="*/ 65 h 153"/>
                  <a:gd name="T26" fmla="*/ 482 w 639"/>
                  <a:gd name="T27" fmla="*/ 98 h 153"/>
                  <a:gd name="T28" fmla="*/ 369 w 639"/>
                  <a:gd name="T29" fmla="*/ 118 h 153"/>
                  <a:gd name="T30" fmla="*/ 224 w 639"/>
                  <a:gd name="T31" fmla="*/ 124 h 153"/>
                  <a:gd name="T32" fmla="*/ 135 w 639"/>
                  <a:gd name="T33" fmla="*/ 101 h 153"/>
                  <a:gd name="T34" fmla="*/ 96 w 639"/>
                  <a:gd name="T35" fmla="*/ 83 h 153"/>
                  <a:gd name="T36" fmla="*/ 83 w 639"/>
                  <a:gd name="T37" fmla="*/ 14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9"/>
                  <a:gd name="T58" fmla="*/ 0 h 153"/>
                  <a:gd name="T59" fmla="*/ 639 w 639"/>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9" h="153">
                    <a:moveTo>
                      <a:pt x="83" y="14"/>
                    </a:moveTo>
                    <a:cubicBezTo>
                      <a:pt x="72" y="5"/>
                      <a:pt x="40" y="22"/>
                      <a:pt x="27" y="31"/>
                    </a:cubicBezTo>
                    <a:cubicBezTo>
                      <a:pt x="14" y="40"/>
                      <a:pt x="0" y="57"/>
                      <a:pt x="3" y="70"/>
                    </a:cubicBezTo>
                    <a:cubicBezTo>
                      <a:pt x="6" y="83"/>
                      <a:pt x="20" y="99"/>
                      <a:pt x="45" y="110"/>
                    </a:cubicBezTo>
                    <a:cubicBezTo>
                      <a:pt x="70" y="121"/>
                      <a:pt x="109" y="127"/>
                      <a:pt x="152" y="134"/>
                    </a:cubicBezTo>
                    <a:cubicBezTo>
                      <a:pt x="195" y="141"/>
                      <a:pt x="250" y="151"/>
                      <a:pt x="305" y="152"/>
                    </a:cubicBezTo>
                    <a:cubicBezTo>
                      <a:pt x="360" y="153"/>
                      <a:pt x="438" y="146"/>
                      <a:pt x="485" y="139"/>
                    </a:cubicBezTo>
                    <a:cubicBezTo>
                      <a:pt x="532" y="132"/>
                      <a:pt x="563" y="117"/>
                      <a:pt x="588" y="107"/>
                    </a:cubicBezTo>
                    <a:cubicBezTo>
                      <a:pt x="613" y="97"/>
                      <a:pt x="627" y="85"/>
                      <a:pt x="633" y="76"/>
                    </a:cubicBezTo>
                    <a:cubicBezTo>
                      <a:pt x="639" y="67"/>
                      <a:pt x="634" y="59"/>
                      <a:pt x="626" y="50"/>
                    </a:cubicBezTo>
                    <a:cubicBezTo>
                      <a:pt x="618" y="41"/>
                      <a:pt x="601" y="29"/>
                      <a:pt x="585" y="22"/>
                    </a:cubicBezTo>
                    <a:cubicBezTo>
                      <a:pt x="569" y="15"/>
                      <a:pt x="540" y="0"/>
                      <a:pt x="530" y="7"/>
                    </a:cubicBezTo>
                    <a:cubicBezTo>
                      <a:pt x="520" y="14"/>
                      <a:pt x="532" y="50"/>
                      <a:pt x="524" y="65"/>
                    </a:cubicBezTo>
                    <a:cubicBezTo>
                      <a:pt x="516" y="80"/>
                      <a:pt x="508" y="89"/>
                      <a:pt x="482" y="98"/>
                    </a:cubicBezTo>
                    <a:cubicBezTo>
                      <a:pt x="456" y="107"/>
                      <a:pt x="412" y="114"/>
                      <a:pt x="369" y="118"/>
                    </a:cubicBezTo>
                    <a:cubicBezTo>
                      <a:pt x="326" y="122"/>
                      <a:pt x="263" y="127"/>
                      <a:pt x="224" y="124"/>
                    </a:cubicBezTo>
                    <a:cubicBezTo>
                      <a:pt x="185" y="121"/>
                      <a:pt x="156" y="108"/>
                      <a:pt x="135" y="101"/>
                    </a:cubicBezTo>
                    <a:cubicBezTo>
                      <a:pt x="114" y="94"/>
                      <a:pt x="104" y="97"/>
                      <a:pt x="96" y="83"/>
                    </a:cubicBezTo>
                    <a:cubicBezTo>
                      <a:pt x="88" y="69"/>
                      <a:pt x="94" y="23"/>
                      <a:pt x="83" y="14"/>
                    </a:cubicBezTo>
                    <a:close/>
                  </a:path>
                </a:pathLst>
              </a:custGeom>
              <a:solidFill>
                <a:schemeClr val="bg1"/>
              </a:solidFill>
              <a:ln w="9525">
                <a:solidFill>
                  <a:schemeClr val="tx1"/>
                </a:solidFill>
                <a:miter lim="800000"/>
                <a:headEnd/>
                <a:tailEnd/>
              </a:ln>
            </p:spPr>
            <p:txBody>
              <a:bodyPr wrap="none"/>
              <a:lstStyle/>
              <a:p>
                <a:endParaRPr lang="en-US"/>
              </a:p>
            </p:txBody>
          </p:sp>
          <p:sp>
            <p:nvSpPr>
              <p:cNvPr id="154818" name="Freeform 515"/>
              <p:cNvSpPr>
                <a:spLocks noChangeAspect="1"/>
              </p:cNvSpPr>
              <p:nvPr/>
            </p:nvSpPr>
            <p:spPr bwMode="auto">
              <a:xfrm>
                <a:off x="4154" y="917"/>
                <a:ext cx="626" cy="143"/>
              </a:xfrm>
              <a:custGeom>
                <a:avLst/>
                <a:gdLst>
                  <a:gd name="T0" fmla="*/ 0 w 627"/>
                  <a:gd name="T1" fmla="*/ 0 h 143"/>
                  <a:gd name="T2" fmla="*/ 0 w 627"/>
                  <a:gd name="T3" fmla="*/ 65 h 143"/>
                  <a:gd name="T4" fmla="*/ 12 w 627"/>
                  <a:gd name="T5" fmla="*/ 90 h 143"/>
                  <a:gd name="T6" fmla="*/ 42 w 627"/>
                  <a:gd name="T7" fmla="*/ 110 h 143"/>
                  <a:gd name="T8" fmla="*/ 89 w 627"/>
                  <a:gd name="T9" fmla="*/ 119 h 143"/>
                  <a:gd name="T10" fmla="*/ 135 w 627"/>
                  <a:gd name="T11" fmla="*/ 132 h 143"/>
                  <a:gd name="T12" fmla="*/ 182 w 627"/>
                  <a:gd name="T13" fmla="*/ 137 h 143"/>
                  <a:gd name="T14" fmla="*/ 230 w 627"/>
                  <a:gd name="T15" fmla="*/ 141 h 143"/>
                  <a:gd name="T16" fmla="*/ 290 w 627"/>
                  <a:gd name="T17" fmla="*/ 143 h 143"/>
                  <a:gd name="T18" fmla="*/ 342 w 627"/>
                  <a:gd name="T19" fmla="*/ 141 h 143"/>
                  <a:gd name="T20" fmla="*/ 395 w 627"/>
                  <a:gd name="T21" fmla="*/ 135 h 143"/>
                  <a:gd name="T22" fmla="*/ 444 w 627"/>
                  <a:gd name="T23" fmla="*/ 128 h 143"/>
                  <a:gd name="T24" fmla="*/ 489 w 627"/>
                  <a:gd name="T25" fmla="*/ 120 h 143"/>
                  <a:gd name="T26" fmla="*/ 531 w 627"/>
                  <a:gd name="T27" fmla="*/ 108 h 143"/>
                  <a:gd name="T28" fmla="*/ 572 w 627"/>
                  <a:gd name="T29" fmla="*/ 95 h 143"/>
                  <a:gd name="T30" fmla="*/ 603 w 627"/>
                  <a:gd name="T31" fmla="*/ 77 h 143"/>
                  <a:gd name="T32" fmla="*/ 614 w 627"/>
                  <a:gd name="T33" fmla="*/ 60 h 143"/>
                  <a:gd name="T34" fmla="*/ 621 w 627"/>
                  <a:gd name="T35" fmla="*/ 32 h 143"/>
                  <a:gd name="T36" fmla="*/ 627 w 627"/>
                  <a:gd name="T37" fmla="*/ 5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7"/>
                  <a:gd name="T58" fmla="*/ 0 h 143"/>
                  <a:gd name="T59" fmla="*/ 627 w 627"/>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7" h="143">
                    <a:moveTo>
                      <a:pt x="0" y="0"/>
                    </a:moveTo>
                    <a:lnTo>
                      <a:pt x="0" y="65"/>
                    </a:lnTo>
                    <a:lnTo>
                      <a:pt x="12" y="90"/>
                    </a:lnTo>
                    <a:lnTo>
                      <a:pt x="42" y="110"/>
                    </a:lnTo>
                    <a:lnTo>
                      <a:pt x="89" y="119"/>
                    </a:lnTo>
                    <a:lnTo>
                      <a:pt x="135" y="132"/>
                    </a:lnTo>
                    <a:lnTo>
                      <a:pt x="182" y="137"/>
                    </a:lnTo>
                    <a:lnTo>
                      <a:pt x="230" y="141"/>
                    </a:lnTo>
                    <a:lnTo>
                      <a:pt x="290" y="143"/>
                    </a:lnTo>
                    <a:lnTo>
                      <a:pt x="342" y="141"/>
                    </a:lnTo>
                    <a:lnTo>
                      <a:pt x="395" y="135"/>
                    </a:lnTo>
                    <a:lnTo>
                      <a:pt x="444" y="128"/>
                    </a:lnTo>
                    <a:lnTo>
                      <a:pt x="489" y="120"/>
                    </a:lnTo>
                    <a:lnTo>
                      <a:pt x="531" y="108"/>
                    </a:lnTo>
                    <a:lnTo>
                      <a:pt x="572" y="95"/>
                    </a:lnTo>
                    <a:lnTo>
                      <a:pt x="603" y="77"/>
                    </a:lnTo>
                    <a:lnTo>
                      <a:pt x="614" y="60"/>
                    </a:lnTo>
                    <a:lnTo>
                      <a:pt x="621" y="32"/>
                    </a:lnTo>
                    <a:lnTo>
                      <a:pt x="627" y="5"/>
                    </a:lnTo>
                  </a:path>
                </a:pathLst>
              </a:custGeom>
              <a:noFill/>
              <a:ln w="9525">
                <a:solidFill>
                  <a:schemeClr val="tx1"/>
                </a:solidFill>
                <a:miter lim="800000"/>
                <a:headEnd/>
                <a:tailEnd/>
              </a:ln>
            </p:spPr>
            <p:txBody>
              <a:bodyPr wrap="none"/>
              <a:lstStyle/>
              <a:p>
                <a:endParaRPr lang="en-US"/>
              </a:p>
            </p:txBody>
          </p:sp>
          <p:sp>
            <p:nvSpPr>
              <p:cNvPr id="154819" name="Freeform 516"/>
              <p:cNvSpPr>
                <a:spLocks noChangeAspect="1"/>
              </p:cNvSpPr>
              <p:nvPr/>
            </p:nvSpPr>
            <p:spPr bwMode="auto">
              <a:xfrm>
                <a:off x="3929" y="2260"/>
                <a:ext cx="1212" cy="937"/>
              </a:xfrm>
              <a:custGeom>
                <a:avLst/>
                <a:gdLst>
                  <a:gd name="T0" fmla="*/ 186 w 1212"/>
                  <a:gd name="T1" fmla="*/ 64 h 937"/>
                  <a:gd name="T2" fmla="*/ 385 w 1212"/>
                  <a:gd name="T3" fmla="*/ 5 h 937"/>
                  <a:gd name="T4" fmla="*/ 582 w 1212"/>
                  <a:gd name="T5" fmla="*/ 32 h 937"/>
                  <a:gd name="T6" fmla="*/ 874 w 1212"/>
                  <a:gd name="T7" fmla="*/ 122 h 937"/>
                  <a:gd name="T8" fmla="*/ 961 w 1212"/>
                  <a:gd name="T9" fmla="*/ 341 h 937"/>
                  <a:gd name="T10" fmla="*/ 1182 w 1212"/>
                  <a:gd name="T11" fmla="*/ 725 h 937"/>
                  <a:gd name="T12" fmla="*/ 1140 w 1212"/>
                  <a:gd name="T13" fmla="*/ 896 h 937"/>
                  <a:gd name="T14" fmla="*/ 994 w 1212"/>
                  <a:gd name="T15" fmla="*/ 931 h 937"/>
                  <a:gd name="T16" fmla="*/ 646 w 1212"/>
                  <a:gd name="T17" fmla="*/ 931 h 937"/>
                  <a:gd name="T18" fmla="*/ 264 w 1212"/>
                  <a:gd name="T19" fmla="*/ 931 h 937"/>
                  <a:gd name="T20" fmla="*/ 73 w 1212"/>
                  <a:gd name="T21" fmla="*/ 892 h 937"/>
                  <a:gd name="T22" fmla="*/ 3 w 1212"/>
                  <a:gd name="T23" fmla="*/ 739 h 937"/>
                  <a:gd name="T24" fmla="*/ 57 w 1212"/>
                  <a:gd name="T25" fmla="*/ 499 h 937"/>
                  <a:gd name="T26" fmla="*/ 147 w 1212"/>
                  <a:gd name="T27" fmla="*/ 257 h 937"/>
                  <a:gd name="T28" fmla="*/ 258 w 1212"/>
                  <a:gd name="T29" fmla="*/ 158 h 937"/>
                  <a:gd name="T30" fmla="*/ 186 w 1212"/>
                  <a:gd name="T31" fmla="*/ 64 h 9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2"/>
                  <a:gd name="T49" fmla="*/ 0 h 937"/>
                  <a:gd name="T50" fmla="*/ 1212 w 1212"/>
                  <a:gd name="T51" fmla="*/ 937 h 9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2" h="937">
                    <a:moveTo>
                      <a:pt x="186" y="64"/>
                    </a:moveTo>
                    <a:cubicBezTo>
                      <a:pt x="207" y="39"/>
                      <a:pt x="319" y="10"/>
                      <a:pt x="385" y="5"/>
                    </a:cubicBezTo>
                    <a:cubicBezTo>
                      <a:pt x="451" y="0"/>
                      <a:pt x="501" y="13"/>
                      <a:pt x="582" y="32"/>
                    </a:cubicBezTo>
                    <a:cubicBezTo>
                      <a:pt x="663" y="51"/>
                      <a:pt x="811" y="71"/>
                      <a:pt x="874" y="122"/>
                    </a:cubicBezTo>
                    <a:cubicBezTo>
                      <a:pt x="937" y="173"/>
                      <a:pt x="910" y="240"/>
                      <a:pt x="961" y="341"/>
                    </a:cubicBezTo>
                    <a:cubicBezTo>
                      <a:pt x="1012" y="442"/>
                      <a:pt x="1152" y="633"/>
                      <a:pt x="1182" y="725"/>
                    </a:cubicBezTo>
                    <a:cubicBezTo>
                      <a:pt x="1212" y="817"/>
                      <a:pt x="1171" y="862"/>
                      <a:pt x="1140" y="896"/>
                    </a:cubicBezTo>
                    <a:cubicBezTo>
                      <a:pt x="1109" y="930"/>
                      <a:pt x="1076" y="925"/>
                      <a:pt x="994" y="931"/>
                    </a:cubicBezTo>
                    <a:cubicBezTo>
                      <a:pt x="912" y="937"/>
                      <a:pt x="768" y="931"/>
                      <a:pt x="646" y="931"/>
                    </a:cubicBezTo>
                    <a:cubicBezTo>
                      <a:pt x="524" y="931"/>
                      <a:pt x="359" y="937"/>
                      <a:pt x="264" y="931"/>
                    </a:cubicBezTo>
                    <a:cubicBezTo>
                      <a:pt x="169" y="925"/>
                      <a:pt x="117" y="924"/>
                      <a:pt x="73" y="892"/>
                    </a:cubicBezTo>
                    <a:cubicBezTo>
                      <a:pt x="29" y="860"/>
                      <a:pt x="6" y="804"/>
                      <a:pt x="3" y="739"/>
                    </a:cubicBezTo>
                    <a:cubicBezTo>
                      <a:pt x="0" y="674"/>
                      <a:pt x="33" y="579"/>
                      <a:pt x="57" y="499"/>
                    </a:cubicBezTo>
                    <a:cubicBezTo>
                      <a:pt x="81" y="419"/>
                      <a:pt x="114" y="314"/>
                      <a:pt x="147" y="257"/>
                    </a:cubicBezTo>
                    <a:cubicBezTo>
                      <a:pt x="180" y="200"/>
                      <a:pt x="250" y="190"/>
                      <a:pt x="258" y="158"/>
                    </a:cubicBezTo>
                    <a:cubicBezTo>
                      <a:pt x="266" y="126"/>
                      <a:pt x="165" y="89"/>
                      <a:pt x="186" y="64"/>
                    </a:cubicBezTo>
                    <a:close/>
                  </a:path>
                </a:pathLst>
              </a:custGeom>
              <a:solidFill>
                <a:srgbClr val="EAEAEA">
                  <a:alpha val="5098"/>
                </a:srgbClr>
              </a:solidFill>
              <a:ln w="9525">
                <a:noFill/>
                <a:miter lim="800000"/>
                <a:headEnd/>
                <a:tailEnd/>
              </a:ln>
            </p:spPr>
            <p:txBody>
              <a:bodyPr wrap="none"/>
              <a:lstStyle/>
              <a:p>
                <a:endParaRPr lang="en-US"/>
              </a:p>
            </p:txBody>
          </p:sp>
          <p:sp>
            <p:nvSpPr>
              <p:cNvPr id="154820" name="Freeform 517"/>
              <p:cNvSpPr>
                <a:spLocks noChangeAspect="1"/>
              </p:cNvSpPr>
              <p:nvPr/>
            </p:nvSpPr>
            <p:spPr bwMode="auto">
              <a:xfrm>
                <a:off x="4504" y="2820"/>
                <a:ext cx="502" cy="108"/>
              </a:xfrm>
              <a:custGeom>
                <a:avLst/>
                <a:gdLst>
                  <a:gd name="T0" fmla="*/ 0 w 502"/>
                  <a:gd name="T1" fmla="*/ 0 h 108"/>
                  <a:gd name="T2" fmla="*/ 244 w 502"/>
                  <a:gd name="T3" fmla="*/ 14 h 108"/>
                  <a:gd name="T4" fmla="*/ 454 w 502"/>
                  <a:gd name="T5" fmla="*/ 82 h 108"/>
                  <a:gd name="T6" fmla="*/ 502 w 502"/>
                  <a:gd name="T7" fmla="*/ 108 h 108"/>
                  <a:gd name="T8" fmla="*/ 0 60000 65536"/>
                  <a:gd name="T9" fmla="*/ 0 60000 65536"/>
                  <a:gd name="T10" fmla="*/ 0 60000 65536"/>
                  <a:gd name="T11" fmla="*/ 0 60000 65536"/>
                  <a:gd name="T12" fmla="*/ 0 w 502"/>
                  <a:gd name="T13" fmla="*/ 0 h 108"/>
                  <a:gd name="T14" fmla="*/ 502 w 502"/>
                  <a:gd name="T15" fmla="*/ 108 h 108"/>
                </a:gdLst>
                <a:ahLst/>
                <a:cxnLst>
                  <a:cxn ang="T8">
                    <a:pos x="T0" y="T1"/>
                  </a:cxn>
                  <a:cxn ang="T9">
                    <a:pos x="T2" y="T3"/>
                  </a:cxn>
                  <a:cxn ang="T10">
                    <a:pos x="T4" y="T5"/>
                  </a:cxn>
                  <a:cxn ang="T11">
                    <a:pos x="T6" y="T7"/>
                  </a:cxn>
                </a:cxnLst>
                <a:rect l="T12" t="T13" r="T14" b="T15"/>
                <a:pathLst>
                  <a:path w="502" h="108">
                    <a:moveTo>
                      <a:pt x="0" y="0"/>
                    </a:moveTo>
                    <a:cubicBezTo>
                      <a:pt x="84" y="0"/>
                      <a:pt x="168" y="0"/>
                      <a:pt x="244" y="14"/>
                    </a:cubicBezTo>
                    <a:cubicBezTo>
                      <a:pt x="320" y="28"/>
                      <a:pt x="411" y="66"/>
                      <a:pt x="454" y="82"/>
                    </a:cubicBezTo>
                    <a:cubicBezTo>
                      <a:pt x="497" y="98"/>
                      <a:pt x="499" y="103"/>
                      <a:pt x="502" y="108"/>
                    </a:cubicBezTo>
                  </a:path>
                </a:pathLst>
              </a:custGeom>
              <a:noFill/>
              <a:ln w="9525">
                <a:solidFill>
                  <a:srgbClr val="808080"/>
                </a:solidFill>
                <a:miter lim="800000"/>
                <a:headEnd/>
                <a:tailEnd/>
              </a:ln>
            </p:spPr>
            <p:txBody>
              <a:bodyPr wrap="none"/>
              <a:lstStyle/>
              <a:p>
                <a:endParaRPr lang="en-US"/>
              </a:p>
            </p:txBody>
          </p:sp>
        </p:grpSp>
        <p:sp>
          <p:nvSpPr>
            <p:cNvPr id="154646" name="Oval 518"/>
            <p:cNvSpPr>
              <a:spLocks noChangeAspect="1" noChangeArrowheads="1"/>
            </p:cNvSpPr>
            <p:nvPr/>
          </p:nvSpPr>
          <p:spPr bwMode="auto">
            <a:xfrm>
              <a:off x="2576" y="307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47" name="Oval 519"/>
            <p:cNvSpPr>
              <a:spLocks noChangeAspect="1" noChangeArrowheads="1"/>
            </p:cNvSpPr>
            <p:nvPr/>
          </p:nvSpPr>
          <p:spPr bwMode="auto">
            <a:xfrm>
              <a:off x="2672"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48" name="Oval 520"/>
            <p:cNvSpPr>
              <a:spLocks noChangeAspect="1" noChangeArrowheads="1"/>
            </p:cNvSpPr>
            <p:nvPr/>
          </p:nvSpPr>
          <p:spPr bwMode="auto">
            <a:xfrm>
              <a:off x="2768"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49" name="Oval 521"/>
            <p:cNvSpPr>
              <a:spLocks noChangeAspect="1" noChangeArrowheads="1"/>
            </p:cNvSpPr>
            <p:nvPr/>
          </p:nvSpPr>
          <p:spPr bwMode="auto">
            <a:xfrm>
              <a:off x="2864" y="336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0" name="Oval 522"/>
            <p:cNvSpPr>
              <a:spLocks noChangeAspect="1" noChangeArrowheads="1"/>
            </p:cNvSpPr>
            <p:nvPr/>
          </p:nvSpPr>
          <p:spPr bwMode="auto">
            <a:xfrm>
              <a:off x="2687" y="311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1" name="Oval 523"/>
            <p:cNvSpPr>
              <a:spLocks noChangeAspect="1" noChangeArrowheads="1"/>
            </p:cNvSpPr>
            <p:nvPr/>
          </p:nvSpPr>
          <p:spPr bwMode="auto">
            <a:xfrm>
              <a:off x="2729" y="316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2" name="Oval 524"/>
            <p:cNvSpPr>
              <a:spLocks noChangeAspect="1" noChangeArrowheads="1"/>
            </p:cNvSpPr>
            <p:nvPr/>
          </p:nvSpPr>
          <p:spPr bwMode="auto">
            <a:xfrm>
              <a:off x="2733" y="308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3" name="Oval 525"/>
            <p:cNvSpPr>
              <a:spLocks noChangeAspect="1" noChangeArrowheads="1"/>
            </p:cNvSpPr>
            <p:nvPr/>
          </p:nvSpPr>
          <p:spPr bwMode="auto">
            <a:xfrm>
              <a:off x="2758" y="3119"/>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4" name="Oval 526"/>
            <p:cNvSpPr>
              <a:spLocks noChangeAspect="1" noChangeArrowheads="1"/>
            </p:cNvSpPr>
            <p:nvPr/>
          </p:nvSpPr>
          <p:spPr bwMode="auto">
            <a:xfrm>
              <a:off x="2684" y="321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5" name="Oval 527"/>
            <p:cNvSpPr>
              <a:spLocks noChangeAspect="1" noChangeArrowheads="1"/>
            </p:cNvSpPr>
            <p:nvPr/>
          </p:nvSpPr>
          <p:spPr bwMode="auto">
            <a:xfrm>
              <a:off x="2628" y="3050"/>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6" name="Oval 528"/>
            <p:cNvSpPr>
              <a:spLocks noChangeAspect="1" noChangeArrowheads="1"/>
            </p:cNvSpPr>
            <p:nvPr/>
          </p:nvSpPr>
          <p:spPr bwMode="auto">
            <a:xfrm>
              <a:off x="2891" y="312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7" name="Oval 529"/>
            <p:cNvSpPr>
              <a:spLocks noChangeAspect="1" noChangeArrowheads="1"/>
            </p:cNvSpPr>
            <p:nvPr/>
          </p:nvSpPr>
          <p:spPr bwMode="auto">
            <a:xfrm>
              <a:off x="2933" y="317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8" name="Oval 530"/>
            <p:cNvSpPr>
              <a:spLocks noChangeAspect="1" noChangeArrowheads="1"/>
            </p:cNvSpPr>
            <p:nvPr/>
          </p:nvSpPr>
          <p:spPr bwMode="auto">
            <a:xfrm>
              <a:off x="2937" y="309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59" name="Oval 531"/>
            <p:cNvSpPr>
              <a:spLocks noChangeAspect="1" noChangeArrowheads="1"/>
            </p:cNvSpPr>
            <p:nvPr/>
          </p:nvSpPr>
          <p:spPr bwMode="auto">
            <a:xfrm>
              <a:off x="2962" y="31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0" name="Oval 532"/>
            <p:cNvSpPr>
              <a:spLocks noChangeAspect="1" noChangeArrowheads="1"/>
            </p:cNvSpPr>
            <p:nvPr/>
          </p:nvSpPr>
          <p:spPr bwMode="auto">
            <a:xfrm>
              <a:off x="2926" y="314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1" name="Oval 533"/>
            <p:cNvSpPr>
              <a:spLocks noChangeAspect="1" noChangeArrowheads="1"/>
            </p:cNvSpPr>
            <p:nvPr/>
          </p:nvSpPr>
          <p:spPr bwMode="auto">
            <a:xfrm>
              <a:off x="2832" y="306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2" name="Oval 534"/>
            <p:cNvSpPr>
              <a:spLocks noChangeAspect="1" noChangeArrowheads="1"/>
            </p:cNvSpPr>
            <p:nvPr/>
          </p:nvSpPr>
          <p:spPr bwMode="auto">
            <a:xfrm>
              <a:off x="2627"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3" name="Oval 535"/>
            <p:cNvSpPr>
              <a:spLocks noChangeAspect="1" noChangeArrowheads="1"/>
            </p:cNvSpPr>
            <p:nvPr/>
          </p:nvSpPr>
          <p:spPr bwMode="auto">
            <a:xfrm>
              <a:off x="2669" y="32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4" name="Oval 536"/>
            <p:cNvSpPr>
              <a:spLocks noChangeAspect="1" noChangeArrowheads="1"/>
            </p:cNvSpPr>
            <p:nvPr/>
          </p:nvSpPr>
          <p:spPr bwMode="auto">
            <a:xfrm>
              <a:off x="2673" y="321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5" name="Oval 537"/>
            <p:cNvSpPr>
              <a:spLocks noChangeAspect="1" noChangeArrowheads="1"/>
            </p:cNvSpPr>
            <p:nvPr/>
          </p:nvSpPr>
          <p:spPr bwMode="auto">
            <a:xfrm>
              <a:off x="2698" y="324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6" name="Oval 538"/>
            <p:cNvSpPr>
              <a:spLocks noChangeAspect="1" noChangeArrowheads="1"/>
            </p:cNvSpPr>
            <p:nvPr/>
          </p:nvSpPr>
          <p:spPr bwMode="auto">
            <a:xfrm>
              <a:off x="2624" y="334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7" name="Oval 539"/>
            <p:cNvSpPr>
              <a:spLocks noChangeAspect="1" noChangeArrowheads="1"/>
            </p:cNvSpPr>
            <p:nvPr/>
          </p:nvSpPr>
          <p:spPr bwMode="auto">
            <a:xfrm>
              <a:off x="2568" y="3179"/>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8" name="Oval 540"/>
            <p:cNvSpPr>
              <a:spLocks noChangeAspect="1" noChangeArrowheads="1"/>
            </p:cNvSpPr>
            <p:nvPr/>
          </p:nvSpPr>
          <p:spPr bwMode="auto">
            <a:xfrm>
              <a:off x="2633" y="297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69" name="Oval 541"/>
            <p:cNvSpPr>
              <a:spLocks noChangeAspect="1" noChangeArrowheads="1"/>
            </p:cNvSpPr>
            <p:nvPr/>
          </p:nvSpPr>
          <p:spPr bwMode="auto">
            <a:xfrm>
              <a:off x="2675" y="302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70" name="Oval 542"/>
            <p:cNvSpPr>
              <a:spLocks noChangeAspect="1" noChangeArrowheads="1"/>
            </p:cNvSpPr>
            <p:nvPr/>
          </p:nvSpPr>
          <p:spPr bwMode="auto">
            <a:xfrm>
              <a:off x="2679" y="294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71" name="Oval 543"/>
            <p:cNvSpPr>
              <a:spLocks noChangeAspect="1" noChangeArrowheads="1"/>
            </p:cNvSpPr>
            <p:nvPr/>
          </p:nvSpPr>
          <p:spPr bwMode="auto">
            <a:xfrm>
              <a:off x="2704" y="29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72" name="Oval 544"/>
            <p:cNvSpPr>
              <a:spLocks noChangeAspect="1" noChangeArrowheads="1"/>
            </p:cNvSpPr>
            <p:nvPr/>
          </p:nvSpPr>
          <p:spPr bwMode="auto">
            <a:xfrm>
              <a:off x="2630" y="3077"/>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73" name="Oval 545"/>
            <p:cNvSpPr>
              <a:spLocks noChangeAspect="1" noChangeArrowheads="1"/>
            </p:cNvSpPr>
            <p:nvPr/>
          </p:nvSpPr>
          <p:spPr bwMode="auto">
            <a:xfrm>
              <a:off x="2574" y="2915"/>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nvGrpSpPr>
            <p:cNvPr id="154674" name="Group 546"/>
            <p:cNvGrpSpPr>
              <a:grpSpLocks/>
            </p:cNvGrpSpPr>
            <p:nvPr/>
          </p:nvGrpSpPr>
          <p:grpSpPr bwMode="auto">
            <a:xfrm>
              <a:off x="2604" y="2981"/>
              <a:ext cx="249" cy="315"/>
              <a:chOff x="3120" y="3122"/>
              <a:chExt cx="249" cy="315"/>
            </a:xfrm>
          </p:grpSpPr>
          <p:sp>
            <p:nvSpPr>
              <p:cNvPr id="154789" name="Oval 547"/>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0" name="Oval 548"/>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1" name="Oval 549"/>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2" name="Oval 550"/>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3" name="Oval 551"/>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4" name="Oval 552"/>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5" name="Oval 553"/>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6" name="Oval 554"/>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7" name="Oval 555"/>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8" name="Oval 556"/>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99" name="Oval 557"/>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00" name="Oval 558"/>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01" name="Oval 559"/>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02" name="Oval 560"/>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03" name="Oval 561"/>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04" name="Oval 562"/>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05" name="Oval 563"/>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806" name="Oval 564"/>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675" name="Group 565"/>
            <p:cNvGrpSpPr>
              <a:grpSpLocks/>
            </p:cNvGrpSpPr>
            <p:nvPr/>
          </p:nvGrpSpPr>
          <p:grpSpPr bwMode="auto">
            <a:xfrm>
              <a:off x="2700" y="3077"/>
              <a:ext cx="249" cy="315"/>
              <a:chOff x="3120" y="3122"/>
              <a:chExt cx="249" cy="315"/>
            </a:xfrm>
          </p:grpSpPr>
          <p:sp>
            <p:nvSpPr>
              <p:cNvPr id="154771" name="Oval 566"/>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2" name="Oval 567"/>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3" name="Oval 568"/>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4" name="Oval 569"/>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5" name="Oval 570"/>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6" name="Oval 571"/>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7" name="Oval 572"/>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8" name="Oval 573"/>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9" name="Oval 574"/>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0" name="Oval 575"/>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1" name="Oval 576"/>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2" name="Oval 577"/>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3" name="Oval 578"/>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4" name="Oval 579"/>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5" name="Oval 580"/>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6" name="Oval 581"/>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7" name="Oval 582"/>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88" name="Oval 583"/>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676" name="Group 584"/>
            <p:cNvGrpSpPr>
              <a:grpSpLocks/>
            </p:cNvGrpSpPr>
            <p:nvPr/>
          </p:nvGrpSpPr>
          <p:grpSpPr bwMode="auto">
            <a:xfrm>
              <a:off x="2502" y="3053"/>
              <a:ext cx="249" cy="315"/>
              <a:chOff x="3120" y="3122"/>
              <a:chExt cx="249" cy="315"/>
            </a:xfrm>
          </p:grpSpPr>
          <p:sp>
            <p:nvSpPr>
              <p:cNvPr id="154753" name="Oval 585"/>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4" name="Oval 586"/>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5" name="Oval 587"/>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6" name="Oval 588"/>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7" name="Oval 589"/>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8" name="Oval 590"/>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9" name="Oval 591"/>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0" name="Oval 592"/>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1" name="Oval 593"/>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2" name="Oval 594"/>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3" name="Oval 595"/>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4" name="Oval 596"/>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5" name="Oval 597"/>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6" name="Oval 598"/>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7" name="Oval 599"/>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8" name="Oval 600"/>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69" name="Oval 601"/>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70" name="Oval 602"/>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677" name="Group 603"/>
            <p:cNvGrpSpPr>
              <a:grpSpLocks/>
            </p:cNvGrpSpPr>
            <p:nvPr/>
          </p:nvGrpSpPr>
          <p:grpSpPr bwMode="auto">
            <a:xfrm>
              <a:off x="2647" y="2824"/>
              <a:ext cx="249" cy="315"/>
              <a:chOff x="3120" y="3122"/>
              <a:chExt cx="249" cy="315"/>
            </a:xfrm>
          </p:grpSpPr>
          <p:sp>
            <p:nvSpPr>
              <p:cNvPr id="154735" name="Oval 604"/>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6" name="Oval 605"/>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7" name="Oval 606"/>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8" name="Oval 607"/>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9" name="Oval 608"/>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0" name="Oval 609"/>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1" name="Oval 610"/>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2" name="Oval 611"/>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3" name="Oval 612"/>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4" name="Oval 613"/>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5" name="Oval 614"/>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6" name="Oval 615"/>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7" name="Oval 616"/>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8" name="Oval 617"/>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49" name="Oval 618"/>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0" name="Oval 619"/>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1" name="Oval 620"/>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52" name="Oval 621"/>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678" name="Group 622"/>
            <p:cNvGrpSpPr>
              <a:grpSpLocks/>
            </p:cNvGrpSpPr>
            <p:nvPr/>
          </p:nvGrpSpPr>
          <p:grpSpPr bwMode="auto">
            <a:xfrm rot="6126072">
              <a:off x="2562" y="3125"/>
              <a:ext cx="249" cy="315"/>
              <a:chOff x="3120" y="3122"/>
              <a:chExt cx="249" cy="315"/>
            </a:xfrm>
          </p:grpSpPr>
          <p:sp>
            <p:nvSpPr>
              <p:cNvPr id="154717" name="Oval 623"/>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8" name="Oval 624"/>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9" name="Oval 625"/>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0" name="Oval 626"/>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1" name="Oval 627"/>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2" name="Oval 628"/>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3" name="Oval 629"/>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4" name="Oval 630"/>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5" name="Oval 631"/>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6" name="Oval 632"/>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7" name="Oval 633"/>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8" name="Oval 634"/>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29" name="Oval 635"/>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0" name="Oval 636"/>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1" name="Oval 637"/>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2" name="Oval 638"/>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3" name="Oval 639"/>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34" name="Oval 640"/>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679" name="Group 641"/>
            <p:cNvGrpSpPr>
              <a:grpSpLocks/>
            </p:cNvGrpSpPr>
            <p:nvPr/>
          </p:nvGrpSpPr>
          <p:grpSpPr bwMode="auto">
            <a:xfrm rot="6126072">
              <a:off x="2684" y="2894"/>
              <a:ext cx="249" cy="315"/>
              <a:chOff x="3120" y="3122"/>
              <a:chExt cx="249" cy="315"/>
            </a:xfrm>
          </p:grpSpPr>
          <p:sp>
            <p:nvSpPr>
              <p:cNvPr id="154699" name="Oval 642"/>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0" name="Oval 643"/>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1" name="Oval 644"/>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2" name="Oval 645"/>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3" name="Oval 646"/>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4" name="Oval 647"/>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5" name="Oval 648"/>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6" name="Oval 649"/>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7" name="Oval 650"/>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8" name="Oval 651"/>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09" name="Oval 652"/>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0" name="Oval 653"/>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1" name="Oval 654"/>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2" name="Oval 655"/>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3" name="Oval 656"/>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4" name="Oval 657"/>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5" name="Oval 658"/>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716" name="Oval 659"/>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nvGrpSpPr>
            <p:cNvPr id="154680" name="Group 660"/>
            <p:cNvGrpSpPr>
              <a:grpSpLocks/>
            </p:cNvGrpSpPr>
            <p:nvPr/>
          </p:nvGrpSpPr>
          <p:grpSpPr bwMode="auto">
            <a:xfrm rot="8567323">
              <a:off x="2526" y="2885"/>
              <a:ext cx="249" cy="315"/>
              <a:chOff x="3120" y="3122"/>
              <a:chExt cx="249" cy="315"/>
            </a:xfrm>
          </p:grpSpPr>
          <p:sp>
            <p:nvSpPr>
              <p:cNvPr id="154681" name="Oval 661"/>
              <p:cNvSpPr>
                <a:spLocks noChangeAspect="1" noChangeArrowheads="1"/>
              </p:cNvSpPr>
              <p:nvPr/>
            </p:nvSpPr>
            <p:spPr bwMode="auto">
              <a:xfrm>
                <a:off x="3179" y="3236"/>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2" name="Oval 662"/>
              <p:cNvSpPr>
                <a:spLocks noChangeAspect="1" noChangeArrowheads="1"/>
              </p:cNvSpPr>
              <p:nvPr/>
            </p:nvSpPr>
            <p:spPr bwMode="auto">
              <a:xfrm>
                <a:off x="3221" y="32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3" name="Oval 663"/>
              <p:cNvSpPr>
                <a:spLocks noChangeAspect="1" noChangeArrowheads="1"/>
              </p:cNvSpPr>
              <p:nvPr/>
            </p:nvSpPr>
            <p:spPr bwMode="auto">
              <a:xfrm>
                <a:off x="3225" y="320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4" name="Oval 664"/>
              <p:cNvSpPr>
                <a:spLocks noChangeAspect="1" noChangeArrowheads="1"/>
              </p:cNvSpPr>
              <p:nvPr/>
            </p:nvSpPr>
            <p:spPr bwMode="auto">
              <a:xfrm>
                <a:off x="3250" y="324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5" name="Oval 665"/>
              <p:cNvSpPr>
                <a:spLocks noChangeAspect="1" noChangeArrowheads="1"/>
              </p:cNvSpPr>
              <p:nvPr/>
            </p:nvSpPr>
            <p:spPr bwMode="auto">
              <a:xfrm>
                <a:off x="3176" y="333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6" name="Oval 666"/>
              <p:cNvSpPr>
                <a:spLocks noChangeAspect="1" noChangeArrowheads="1"/>
              </p:cNvSpPr>
              <p:nvPr/>
            </p:nvSpPr>
            <p:spPr bwMode="auto">
              <a:xfrm>
                <a:off x="3120" y="3173"/>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7" name="Oval 667"/>
              <p:cNvSpPr>
                <a:spLocks noChangeAspect="1" noChangeArrowheads="1"/>
              </p:cNvSpPr>
              <p:nvPr/>
            </p:nvSpPr>
            <p:spPr bwMode="auto">
              <a:xfrm>
                <a:off x="3292" y="3185"/>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8" name="Oval 668"/>
              <p:cNvSpPr>
                <a:spLocks noChangeAspect="1" noChangeArrowheads="1"/>
              </p:cNvSpPr>
              <p:nvPr/>
            </p:nvSpPr>
            <p:spPr bwMode="auto">
              <a:xfrm>
                <a:off x="3334" y="323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89" name="Oval 669"/>
              <p:cNvSpPr>
                <a:spLocks noChangeAspect="1" noChangeArrowheads="1"/>
              </p:cNvSpPr>
              <p:nvPr/>
            </p:nvSpPr>
            <p:spPr bwMode="auto">
              <a:xfrm>
                <a:off x="3338" y="315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0" name="Oval 670"/>
              <p:cNvSpPr>
                <a:spLocks noChangeAspect="1" noChangeArrowheads="1"/>
              </p:cNvSpPr>
              <p:nvPr/>
            </p:nvSpPr>
            <p:spPr bwMode="auto">
              <a:xfrm>
                <a:off x="3363" y="319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1" name="Oval 671"/>
              <p:cNvSpPr>
                <a:spLocks noChangeAspect="1" noChangeArrowheads="1"/>
              </p:cNvSpPr>
              <p:nvPr/>
            </p:nvSpPr>
            <p:spPr bwMode="auto">
              <a:xfrm>
                <a:off x="3289" y="3284"/>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2" name="Oval 672"/>
              <p:cNvSpPr>
                <a:spLocks noChangeAspect="1" noChangeArrowheads="1"/>
              </p:cNvSpPr>
              <p:nvPr/>
            </p:nvSpPr>
            <p:spPr bwMode="auto">
              <a:xfrm>
                <a:off x="3233" y="312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3" name="Oval 673"/>
              <p:cNvSpPr>
                <a:spLocks noChangeAspect="1" noChangeArrowheads="1"/>
              </p:cNvSpPr>
              <p:nvPr/>
            </p:nvSpPr>
            <p:spPr bwMode="auto">
              <a:xfrm>
                <a:off x="3275" y="3332"/>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4" name="Oval 674"/>
              <p:cNvSpPr>
                <a:spLocks noChangeAspect="1" noChangeArrowheads="1"/>
              </p:cNvSpPr>
              <p:nvPr/>
            </p:nvSpPr>
            <p:spPr bwMode="auto">
              <a:xfrm>
                <a:off x="3317" y="338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5" name="Oval 675"/>
              <p:cNvSpPr>
                <a:spLocks noChangeAspect="1" noChangeArrowheads="1"/>
              </p:cNvSpPr>
              <p:nvPr/>
            </p:nvSpPr>
            <p:spPr bwMode="auto">
              <a:xfrm>
                <a:off x="3321" y="330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6" name="Oval 676"/>
              <p:cNvSpPr>
                <a:spLocks noChangeAspect="1" noChangeArrowheads="1"/>
              </p:cNvSpPr>
              <p:nvPr/>
            </p:nvSpPr>
            <p:spPr bwMode="auto">
              <a:xfrm>
                <a:off x="3346" y="3338"/>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7" name="Oval 677"/>
              <p:cNvSpPr>
                <a:spLocks noChangeAspect="1" noChangeArrowheads="1"/>
              </p:cNvSpPr>
              <p:nvPr/>
            </p:nvSpPr>
            <p:spPr bwMode="auto">
              <a:xfrm>
                <a:off x="3272" y="3431"/>
                <a:ext cx="6" cy="6"/>
              </a:xfrm>
              <a:prstGeom prst="ellipse">
                <a:avLst/>
              </a:prstGeom>
              <a:solidFill>
                <a:srgbClr val="333333"/>
              </a:solidFill>
              <a:ln w="0">
                <a:solidFill>
                  <a:schemeClr val="tx1"/>
                </a:solidFill>
                <a:miter lim="800000"/>
                <a:headEnd/>
                <a:tailEnd/>
              </a:ln>
            </p:spPr>
            <p:txBody>
              <a:bodyPr wrap="none" anchor="ctr"/>
              <a:lstStyle/>
              <a:p>
                <a:endParaRPr lang="en-US"/>
              </a:p>
            </p:txBody>
          </p:sp>
          <p:sp>
            <p:nvSpPr>
              <p:cNvPr id="154698" name="Oval 678"/>
              <p:cNvSpPr>
                <a:spLocks noChangeAspect="1" noChangeArrowheads="1"/>
              </p:cNvSpPr>
              <p:nvPr/>
            </p:nvSpPr>
            <p:spPr bwMode="auto">
              <a:xfrm>
                <a:off x="3216" y="3269"/>
                <a:ext cx="6" cy="6"/>
              </a:xfrm>
              <a:prstGeom prst="ellipse">
                <a:avLst/>
              </a:prstGeom>
              <a:solidFill>
                <a:srgbClr val="333333"/>
              </a:solidFill>
              <a:ln w="0">
                <a:solidFill>
                  <a:schemeClr val="tx1"/>
                </a:solidFill>
                <a:miter lim="800000"/>
                <a:headEnd/>
                <a:tailEnd/>
              </a:ln>
            </p:spPr>
            <p:txBody>
              <a:bodyPr wrap="none" anchor="ctr"/>
              <a:lstStyle/>
              <a:p>
                <a:endParaRPr lang="en-US"/>
              </a:p>
            </p:txBody>
          </p:sp>
        </p:grpSp>
      </p:grpSp>
      <p:sp>
        <p:nvSpPr>
          <p:cNvPr id="1566376" name="Text Box 680"/>
          <p:cNvSpPr txBox="1">
            <a:spLocks noChangeArrowheads="1"/>
          </p:cNvSpPr>
          <p:nvPr/>
        </p:nvSpPr>
        <p:spPr bwMode="auto">
          <a:xfrm>
            <a:off x="1516063" y="5940425"/>
            <a:ext cx="3443287" cy="457200"/>
          </a:xfrm>
          <a:prstGeom prst="rect">
            <a:avLst/>
          </a:prstGeom>
          <a:noFill/>
          <a:ln w="9525">
            <a:noFill/>
            <a:miter lim="800000"/>
            <a:headEnd/>
            <a:tailEnd/>
          </a:ln>
        </p:spPr>
        <p:txBody>
          <a:bodyPr wrap="none">
            <a:spAutoFit/>
          </a:bodyPr>
          <a:lstStyle/>
          <a:p>
            <a:r>
              <a:rPr lang="en-US"/>
              <a:t>2 Mg  +  O</a:t>
            </a:r>
            <a:r>
              <a:rPr lang="en-US" baseline="-25000"/>
              <a:t>2</a:t>
            </a:r>
            <a:r>
              <a:rPr lang="en-US"/>
              <a:t>   </a:t>
            </a:r>
            <a:r>
              <a:rPr lang="en-US">
                <a:sym typeface="Wingdings" pitchFamily="2" charset="2"/>
              </a:rPr>
              <a:t>   2 MgO</a:t>
            </a:r>
            <a:endParaRPr lang="en-US"/>
          </a:p>
        </p:txBody>
      </p:sp>
      <p:sp>
        <p:nvSpPr>
          <p:cNvPr id="1566377" name="Text Box 681"/>
          <p:cNvSpPr txBox="1">
            <a:spLocks noChangeArrowheads="1"/>
          </p:cNvSpPr>
          <p:nvPr/>
        </p:nvSpPr>
        <p:spPr bwMode="auto">
          <a:xfrm>
            <a:off x="6248400" y="5864225"/>
            <a:ext cx="1847850" cy="366713"/>
          </a:xfrm>
          <a:prstGeom prst="rect">
            <a:avLst/>
          </a:prstGeom>
          <a:noFill/>
          <a:ln w="9525">
            <a:noFill/>
            <a:miter lim="800000"/>
            <a:headEnd/>
            <a:tailEnd/>
          </a:ln>
        </p:spPr>
        <p:txBody>
          <a:bodyPr wrap="none">
            <a:spAutoFit/>
          </a:bodyPr>
          <a:lstStyle/>
          <a:p>
            <a:r>
              <a:rPr lang="en-US" sz="1800"/>
              <a:t>mass conserved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66376"/>
                                        </p:tgtEl>
                                        <p:attrNameLst>
                                          <p:attrName>style.visibility</p:attrName>
                                        </p:attrNameLst>
                                      </p:cBhvr>
                                      <p:to>
                                        <p:strVal val="visible"/>
                                      </p:to>
                                    </p:set>
                                    <p:animEffect transition="in" filter="fade">
                                      <p:cBhvr>
                                        <p:cTn id="7" dur="1000"/>
                                        <p:tgtEl>
                                          <p:spTgt spid="1566376"/>
                                        </p:tgtEl>
                                      </p:cBhvr>
                                    </p:animEffect>
                                    <p:anim calcmode="lin" valueType="num">
                                      <p:cBhvr>
                                        <p:cTn id="8" dur="1000" fill="hold"/>
                                        <p:tgtEl>
                                          <p:spTgt spid="1566376"/>
                                        </p:tgtEl>
                                        <p:attrNameLst>
                                          <p:attrName>ppt_x</p:attrName>
                                        </p:attrNameLst>
                                      </p:cBhvr>
                                      <p:tavLst>
                                        <p:tav tm="0">
                                          <p:val>
                                            <p:strVal val="#ppt_x"/>
                                          </p:val>
                                        </p:tav>
                                        <p:tav tm="100000">
                                          <p:val>
                                            <p:strVal val="#ppt_x"/>
                                          </p:val>
                                        </p:tav>
                                      </p:tavLst>
                                    </p:anim>
                                    <p:anim calcmode="lin" valueType="num">
                                      <p:cBhvr>
                                        <p:cTn id="9" dur="1000" fill="hold"/>
                                        <p:tgtEl>
                                          <p:spTgt spid="15663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66377"/>
                                        </p:tgtEl>
                                        <p:attrNameLst>
                                          <p:attrName>style.visibility</p:attrName>
                                        </p:attrNameLst>
                                      </p:cBhvr>
                                      <p:to>
                                        <p:strVal val="visible"/>
                                      </p:to>
                                    </p:set>
                                    <p:animEffect transition="in" filter="fade">
                                      <p:cBhvr>
                                        <p:cTn id="14" dur="1000"/>
                                        <p:tgtEl>
                                          <p:spTgt spid="1566377"/>
                                        </p:tgtEl>
                                      </p:cBhvr>
                                    </p:animEffect>
                                    <p:anim calcmode="lin" valueType="num">
                                      <p:cBhvr>
                                        <p:cTn id="15" dur="1000" fill="hold"/>
                                        <p:tgtEl>
                                          <p:spTgt spid="1566377"/>
                                        </p:tgtEl>
                                        <p:attrNameLst>
                                          <p:attrName>ppt_x</p:attrName>
                                        </p:attrNameLst>
                                      </p:cBhvr>
                                      <p:tavLst>
                                        <p:tav tm="0">
                                          <p:val>
                                            <p:strVal val="#ppt_x"/>
                                          </p:val>
                                        </p:tav>
                                        <p:tav tm="100000">
                                          <p:val>
                                            <p:strVal val="#ppt_x"/>
                                          </p:val>
                                        </p:tav>
                                      </p:tavLst>
                                    </p:anim>
                                    <p:anim calcmode="lin" valueType="num">
                                      <p:cBhvr>
                                        <p:cTn id="16" dur="1000" fill="hold"/>
                                        <p:tgtEl>
                                          <p:spTgt spid="1566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376" grpId="0"/>
      <p:bldP spid="156637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762000" y="381000"/>
            <a:ext cx="7772400" cy="1143000"/>
          </a:xfrm>
        </p:spPr>
        <p:txBody>
          <a:bodyPr/>
          <a:lstStyle/>
          <a:p>
            <a:pPr eaLnBrk="1" hangingPunct="1"/>
            <a:r>
              <a:rPr lang="en-US" smtClean="0"/>
              <a:t>The Bunsen Burner</a:t>
            </a:r>
          </a:p>
        </p:txBody>
      </p:sp>
      <p:sp>
        <p:nvSpPr>
          <p:cNvPr id="155651" name="Oval 3"/>
          <p:cNvSpPr>
            <a:spLocks noChangeArrowheads="1"/>
          </p:cNvSpPr>
          <p:nvPr/>
        </p:nvSpPr>
        <p:spPr bwMode="auto">
          <a:xfrm>
            <a:off x="2819400" y="2667000"/>
            <a:ext cx="304800" cy="76200"/>
          </a:xfrm>
          <a:prstGeom prst="ellipse">
            <a:avLst/>
          </a:prstGeom>
          <a:solidFill>
            <a:srgbClr val="C0C0C0"/>
          </a:solidFill>
          <a:ln w="25400">
            <a:solidFill>
              <a:schemeClr val="bg2"/>
            </a:solidFill>
            <a:round/>
            <a:headEnd/>
            <a:tailEnd/>
          </a:ln>
        </p:spPr>
        <p:txBody>
          <a:bodyPr wrap="none" anchor="ctr"/>
          <a:lstStyle/>
          <a:p>
            <a:endParaRPr lang="en-US"/>
          </a:p>
        </p:txBody>
      </p:sp>
      <p:grpSp>
        <p:nvGrpSpPr>
          <p:cNvPr id="155652" name="Group 4"/>
          <p:cNvGrpSpPr>
            <a:grpSpLocks/>
          </p:cNvGrpSpPr>
          <p:nvPr/>
        </p:nvGrpSpPr>
        <p:grpSpPr bwMode="auto">
          <a:xfrm>
            <a:off x="1981200" y="6248400"/>
            <a:ext cx="1981200" cy="304800"/>
            <a:chOff x="1248" y="3936"/>
            <a:chExt cx="1248" cy="192"/>
          </a:xfrm>
        </p:grpSpPr>
        <p:sp>
          <p:nvSpPr>
            <p:cNvPr id="155695" name="Freeform 5"/>
            <p:cNvSpPr>
              <a:spLocks/>
            </p:cNvSpPr>
            <p:nvPr/>
          </p:nvSpPr>
          <p:spPr bwMode="auto">
            <a:xfrm>
              <a:off x="1920" y="3936"/>
              <a:ext cx="576" cy="192"/>
            </a:xfrm>
            <a:custGeom>
              <a:avLst/>
              <a:gdLst>
                <a:gd name="T0" fmla="*/ 0 w 576"/>
                <a:gd name="T1" fmla="*/ 0 h 192"/>
                <a:gd name="T2" fmla="*/ 96 w 576"/>
                <a:gd name="T3" fmla="*/ 0 h 192"/>
                <a:gd name="T4" fmla="*/ 351 w 576"/>
                <a:gd name="T5" fmla="*/ 56 h 192"/>
                <a:gd name="T6" fmla="*/ 432 w 576"/>
                <a:gd name="T7" fmla="*/ 90 h 192"/>
                <a:gd name="T8" fmla="*/ 527 w 576"/>
                <a:gd name="T9" fmla="*/ 113 h 192"/>
                <a:gd name="T10" fmla="*/ 555 w 576"/>
                <a:gd name="T11" fmla="*/ 152 h 192"/>
                <a:gd name="T12" fmla="*/ 576 w 576"/>
                <a:gd name="T13" fmla="*/ 192 h 192"/>
                <a:gd name="T14" fmla="*/ 528 w 576"/>
                <a:gd name="T15" fmla="*/ 192 h 192"/>
                <a:gd name="T16" fmla="*/ 479 w 576"/>
                <a:gd name="T17" fmla="*/ 155 h 192"/>
                <a:gd name="T18" fmla="*/ 386 w 576"/>
                <a:gd name="T19" fmla="*/ 134 h 192"/>
                <a:gd name="T20" fmla="*/ 288 w 576"/>
                <a:gd name="T21" fmla="*/ 96 h 192"/>
                <a:gd name="T22" fmla="*/ 0 w 576"/>
                <a:gd name="T23" fmla="*/ 96 h 192"/>
                <a:gd name="T24" fmla="*/ 0 w 57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192"/>
                <a:gd name="T41" fmla="*/ 576 w 57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192">
                  <a:moveTo>
                    <a:pt x="0" y="0"/>
                  </a:moveTo>
                  <a:lnTo>
                    <a:pt x="96" y="0"/>
                  </a:lnTo>
                  <a:lnTo>
                    <a:pt x="351" y="56"/>
                  </a:lnTo>
                  <a:lnTo>
                    <a:pt x="432" y="90"/>
                  </a:lnTo>
                  <a:lnTo>
                    <a:pt x="527" y="113"/>
                  </a:lnTo>
                  <a:lnTo>
                    <a:pt x="555" y="152"/>
                  </a:lnTo>
                  <a:lnTo>
                    <a:pt x="576" y="192"/>
                  </a:lnTo>
                  <a:lnTo>
                    <a:pt x="528" y="192"/>
                  </a:lnTo>
                  <a:lnTo>
                    <a:pt x="479" y="155"/>
                  </a:lnTo>
                  <a:lnTo>
                    <a:pt x="386" y="134"/>
                  </a:lnTo>
                  <a:lnTo>
                    <a:pt x="288" y="96"/>
                  </a:lnTo>
                  <a:lnTo>
                    <a:pt x="0" y="96"/>
                  </a:lnTo>
                  <a:lnTo>
                    <a:pt x="0" y="0"/>
                  </a:lnTo>
                  <a:close/>
                </a:path>
              </a:pathLst>
            </a:custGeom>
            <a:solidFill>
              <a:srgbClr val="800000"/>
            </a:solidFill>
            <a:ln w="9525">
              <a:solidFill>
                <a:schemeClr val="tx1"/>
              </a:solidFill>
              <a:round/>
              <a:headEnd/>
              <a:tailEnd/>
            </a:ln>
          </p:spPr>
          <p:txBody>
            <a:bodyPr/>
            <a:lstStyle/>
            <a:p>
              <a:endParaRPr lang="en-US"/>
            </a:p>
          </p:txBody>
        </p:sp>
        <p:sp>
          <p:nvSpPr>
            <p:cNvPr id="155696" name="Freeform 6"/>
            <p:cNvSpPr>
              <a:spLocks/>
            </p:cNvSpPr>
            <p:nvPr/>
          </p:nvSpPr>
          <p:spPr bwMode="auto">
            <a:xfrm flipH="1">
              <a:off x="1248" y="3936"/>
              <a:ext cx="576" cy="192"/>
            </a:xfrm>
            <a:custGeom>
              <a:avLst/>
              <a:gdLst>
                <a:gd name="T0" fmla="*/ 0 w 576"/>
                <a:gd name="T1" fmla="*/ 0 h 192"/>
                <a:gd name="T2" fmla="*/ 96 w 576"/>
                <a:gd name="T3" fmla="*/ 0 h 192"/>
                <a:gd name="T4" fmla="*/ 351 w 576"/>
                <a:gd name="T5" fmla="*/ 56 h 192"/>
                <a:gd name="T6" fmla="*/ 432 w 576"/>
                <a:gd name="T7" fmla="*/ 90 h 192"/>
                <a:gd name="T8" fmla="*/ 527 w 576"/>
                <a:gd name="T9" fmla="*/ 113 h 192"/>
                <a:gd name="T10" fmla="*/ 555 w 576"/>
                <a:gd name="T11" fmla="*/ 152 h 192"/>
                <a:gd name="T12" fmla="*/ 576 w 576"/>
                <a:gd name="T13" fmla="*/ 192 h 192"/>
                <a:gd name="T14" fmla="*/ 528 w 576"/>
                <a:gd name="T15" fmla="*/ 192 h 192"/>
                <a:gd name="T16" fmla="*/ 479 w 576"/>
                <a:gd name="T17" fmla="*/ 155 h 192"/>
                <a:gd name="T18" fmla="*/ 386 w 576"/>
                <a:gd name="T19" fmla="*/ 134 h 192"/>
                <a:gd name="T20" fmla="*/ 288 w 576"/>
                <a:gd name="T21" fmla="*/ 96 h 192"/>
                <a:gd name="T22" fmla="*/ 0 w 576"/>
                <a:gd name="T23" fmla="*/ 96 h 192"/>
                <a:gd name="T24" fmla="*/ 0 w 57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192"/>
                <a:gd name="T41" fmla="*/ 576 w 57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192">
                  <a:moveTo>
                    <a:pt x="0" y="0"/>
                  </a:moveTo>
                  <a:lnTo>
                    <a:pt x="96" y="0"/>
                  </a:lnTo>
                  <a:lnTo>
                    <a:pt x="351" y="56"/>
                  </a:lnTo>
                  <a:lnTo>
                    <a:pt x="432" y="90"/>
                  </a:lnTo>
                  <a:lnTo>
                    <a:pt x="527" y="113"/>
                  </a:lnTo>
                  <a:lnTo>
                    <a:pt x="555" y="152"/>
                  </a:lnTo>
                  <a:lnTo>
                    <a:pt x="576" y="192"/>
                  </a:lnTo>
                  <a:lnTo>
                    <a:pt x="528" y="192"/>
                  </a:lnTo>
                  <a:lnTo>
                    <a:pt x="479" y="155"/>
                  </a:lnTo>
                  <a:lnTo>
                    <a:pt x="386" y="134"/>
                  </a:lnTo>
                  <a:lnTo>
                    <a:pt x="288" y="96"/>
                  </a:lnTo>
                  <a:lnTo>
                    <a:pt x="0" y="96"/>
                  </a:lnTo>
                  <a:lnTo>
                    <a:pt x="0" y="0"/>
                  </a:lnTo>
                  <a:close/>
                </a:path>
              </a:pathLst>
            </a:custGeom>
            <a:solidFill>
              <a:srgbClr val="800000"/>
            </a:solidFill>
            <a:ln w="9525">
              <a:solidFill>
                <a:schemeClr val="tx1"/>
              </a:solidFill>
              <a:round/>
              <a:headEnd/>
              <a:tailEnd/>
            </a:ln>
          </p:spPr>
          <p:txBody>
            <a:bodyPr/>
            <a:lstStyle/>
            <a:p>
              <a:endParaRPr lang="en-US"/>
            </a:p>
          </p:txBody>
        </p:sp>
      </p:grpSp>
      <p:sp>
        <p:nvSpPr>
          <p:cNvPr id="155653" name="AutoShape 7"/>
          <p:cNvSpPr>
            <a:spLocks noChangeArrowheads="1"/>
          </p:cNvSpPr>
          <p:nvPr/>
        </p:nvSpPr>
        <p:spPr bwMode="auto">
          <a:xfrm>
            <a:off x="2819400" y="2667000"/>
            <a:ext cx="304800" cy="3581400"/>
          </a:xfrm>
          <a:prstGeom prst="can">
            <a:avLst>
              <a:gd name="adj" fmla="val 16809"/>
            </a:avLst>
          </a:prstGeom>
          <a:solidFill>
            <a:srgbClr val="C0C0C0">
              <a:alpha val="23921"/>
            </a:srgbClr>
          </a:solidFill>
          <a:ln w="9525">
            <a:noFill/>
            <a:round/>
            <a:headEnd/>
            <a:tailEnd/>
          </a:ln>
        </p:spPr>
        <p:txBody>
          <a:bodyPr wrap="none" anchor="ctr"/>
          <a:lstStyle/>
          <a:p>
            <a:endParaRPr lang="en-US"/>
          </a:p>
        </p:txBody>
      </p:sp>
      <p:sp>
        <p:nvSpPr>
          <p:cNvPr id="155654" name="Rectangle 8"/>
          <p:cNvSpPr>
            <a:spLocks noChangeArrowheads="1"/>
          </p:cNvSpPr>
          <p:nvPr/>
        </p:nvSpPr>
        <p:spPr bwMode="auto">
          <a:xfrm>
            <a:off x="2819400" y="6096000"/>
            <a:ext cx="304800" cy="228600"/>
          </a:xfrm>
          <a:prstGeom prst="rect">
            <a:avLst/>
          </a:prstGeom>
          <a:solidFill>
            <a:srgbClr val="FF9900"/>
          </a:solidFill>
          <a:ln w="9525">
            <a:noFill/>
            <a:miter lim="800000"/>
            <a:headEnd/>
            <a:tailEnd/>
          </a:ln>
        </p:spPr>
        <p:txBody>
          <a:bodyPr wrap="none" anchor="ctr"/>
          <a:lstStyle/>
          <a:p>
            <a:endParaRPr lang="en-US"/>
          </a:p>
        </p:txBody>
      </p:sp>
      <p:sp>
        <p:nvSpPr>
          <p:cNvPr id="816137" name="Freeform 9"/>
          <p:cNvSpPr>
            <a:spLocks/>
          </p:cNvSpPr>
          <p:nvPr/>
        </p:nvSpPr>
        <p:spPr bwMode="auto">
          <a:xfrm>
            <a:off x="2873375" y="1752600"/>
            <a:ext cx="215900" cy="1025525"/>
          </a:xfrm>
          <a:custGeom>
            <a:avLst/>
            <a:gdLst>
              <a:gd name="T0" fmla="*/ 9 w 136"/>
              <a:gd name="T1" fmla="*/ 454 h 575"/>
              <a:gd name="T2" fmla="*/ 69 w 136"/>
              <a:gd name="T3" fmla="*/ 1 h 575"/>
              <a:gd name="T4" fmla="*/ 126 w 136"/>
              <a:gd name="T5" fmla="*/ 463 h 575"/>
              <a:gd name="T6" fmla="*/ 9 w 136"/>
              <a:gd name="T7" fmla="*/ 454 h 575"/>
              <a:gd name="T8" fmla="*/ 0 60000 65536"/>
              <a:gd name="T9" fmla="*/ 0 60000 65536"/>
              <a:gd name="T10" fmla="*/ 0 60000 65536"/>
              <a:gd name="T11" fmla="*/ 0 60000 65536"/>
              <a:gd name="T12" fmla="*/ 0 w 136"/>
              <a:gd name="T13" fmla="*/ 0 h 575"/>
              <a:gd name="T14" fmla="*/ 136 w 136"/>
              <a:gd name="T15" fmla="*/ 575 h 575"/>
            </a:gdLst>
            <a:ahLst/>
            <a:cxnLst>
              <a:cxn ang="T8">
                <a:pos x="T0" y="T1"/>
              </a:cxn>
              <a:cxn ang="T9">
                <a:pos x="T2" y="T3"/>
              </a:cxn>
              <a:cxn ang="T10">
                <a:pos x="T4" y="T5"/>
              </a:cxn>
              <a:cxn ang="T11">
                <a:pos x="T6" y="T7"/>
              </a:cxn>
            </a:cxnLst>
            <a:rect l="T12" t="T13" r="T14" b="T15"/>
            <a:pathLst>
              <a:path w="136" h="575">
                <a:moveTo>
                  <a:pt x="9" y="454"/>
                </a:moveTo>
                <a:cubicBezTo>
                  <a:pt x="0" y="377"/>
                  <a:pt x="50" y="0"/>
                  <a:pt x="69" y="1"/>
                </a:cubicBezTo>
                <a:cubicBezTo>
                  <a:pt x="88" y="2"/>
                  <a:pt x="136" y="388"/>
                  <a:pt x="126" y="463"/>
                </a:cubicBezTo>
                <a:cubicBezTo>
                  <a:pt x="116" y="538"/>
                  <a:pt x="18" y="575"/>
                  <a:pt x="9" y="454"/>
                </a:cubicBezTo>
                <a:close/>
              </a:path>
            </a:pathLst>
          </a:custGeom>
          <a:gradFill rotWithShape="1">
            <a:gsLst>
              <a:gs pos="0">
                <a:srgbClr val="FF9966"/>
              </a:gs>
              <a:gs pos="50000">
                <a:srgbClr val="66CCFF"/>
              </a:gs>
              <a:gs pos="100000">
                <a:srgbClr val="FF9966"/>
              </a:gs>
            </a:gsLst>
            <a:lin ang="0" scaled="1"/>
          </a:gradFill>
          <a:ln w="9525">
            <a:noFill/>
            <a:round/>
            <a:headEnd/>
            <a:tailEnd/>
          </a:ln>
        </p:spPr>
        <p:txBody>
          <a:bodyPr/>
          <a:lstStyle/>
          <a:p>
            <a:endParaRPr lang="en-US"/>
          </a:p>
        </p:txBody>
      </p:sp>
      <p:sp>
        <p:nvSpPr>
          <p:cNvPr id="155656" name="Line 10"/>
          <p:cNvSpPr>
            <a:spLocks noChangeShapeType="1"/>
          </p:cNvSpPr>
          <p:nvPr/>
        </p:nvSpPr>
        <p:spPr bwMode="auto">
          <a:xfrm flipV="1">
            <a:off x="3063875" y="6324600"/>
            <a:ext cx="0" cy="152400"/>
          </a:xfrm>
          <a:prstGeom prst="line">
            <a:avLst/>
          </a:prstGeom>
          <a:noFill/>
          <a:ln w="9525">
            <a:solidFill>
              <a:schemeClr val="tx1"/>
            </a:solidFill>
            <a:round/>
            <a:headEnd/>
            <a:tailEnd/>
          </a:ln>
        </p:spPr>
        <p:txBody>
          <a:bodyPr/>
          <a:lstStyle/>
          <a:p>
            <a:endParaRPr lang="en-US"/>
          </a:p>
        </p:txBody>
      </p:sp>
      <p:grpSp>
        <p:nvGrpSpPr>
          <p:cNvPr id="3" name="Group 11"/>
          <p:cNvGrpSpPr>
            <a:grpSpLocks/>
          </p:cNvGrpSpPr>
          <p:nvPr/>
        </p:nvGrpSpPr>
        <p:grpSpPr bwMode="auto">
          <a:xfrm>
            <a:off x="2751138" y="1304925"/>
            <a:ext cx="471487" cy="1362075"/>
            <a:chOff x="2155" y="1248"/>
            <a:chExt cx="297" cy="858"/>
          </a:xfrm>
        </p:grpSpPr>
        <p:sp>
          <p:nvSpPr>
            <p:cNvPr id="155693" name="Freeform 12"/>
            <p:cNvSpPr>
              <a:spLocks/>
            </p:cNvSpPr>
            <p:nvPr/>
          </p:nvSpPr>
          <p:spPr bwMode="auto">
            <a:xfrm>
              <a:off x="2155" y="1248"/>
              <a:ext cx="149" cy="849"/>
            </a:xfrm>
            <a:custGeom>
              <a:avLst/>
              <a:gdLst>
                <a:gd name="T0" fmla="*/ 149 w 149"/>
                <a:gd name="T1" fmla="*/ 0 h 849"/>
                <a:gd name="T2" fmla="*/ 10 w 149"/>
                <a:gd name="T3" fmla="*/ 480 h 849"/>
                <a:gd name="T4" fmla="*/ 86 w 149"/>
                <a:gd name="T5" fmla="*/ 849 h 849"/>
                <a:gd name="T6" fmla="*/ 0 60000 65536"/>
                <a:gd name="T7" fmla="*/ 0 60000 65536"/>
                <a:gd name="T8" fmla="*/ 0 60000 65536"/>
                <a:gd name="T9" fmla="*/ 0 w 149"/>
                <a:gd name="T10" fmla="*/ 0 h 849"/>
                <a:gd name="T11" fmla="*/ 149 w 149"/>
                <a:gd name="T12" fmla="*/ 849 h 849"/>
              </a:gdLst>
              <a:ahLst/>
              <a:cxnLst>
                <a:cxn ang="T6">
                  <a:pos x="T0" y="T1"/>
                </a:cxn>
                <a:cxn ang="T7">
                  <a:pos x="T2" y="T3"/>
                </a:cxn>
                <a:cxn ang="T8">
                  <a:pos x="T4" y="T5"/>
                </a:cxn>
              </a:cxnLst>
              <a:rect l="T9" t="T10" r="T11" b="T12"/>
              <a:pathLst>
                <a:path w="149" h="849">
                  <a:moveTo>
                    <a:pt x="149" y="0"/>
                  </a:moveTo>
                  <a:cubicBezTo>
                    <a:pt x="82" y="168"/>
                    <a:pt x="20" y="339"/>
                    <a:pt x="10" y="480"/>
                  </a:cubicBezTo>
                  <a:cubicBezTo>
                    <a:pt x="0" y="621"/>
                    <a:pt x="70" y="772"/>
                    <a:pt x="86" y="849"/>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sp>
          <p:nvSpPr>
            <p:cNvPr id="155694" name="Freeform 13"/>
            <p:cNvSpPr>
              <a:spLocks/>
            </p:cNvSpPr>
            <p:nvPr/>
          </p:nvSpPr>
          <p:spPr bwMode="auto">
            <a:xfrm>
              <a:off x="2304" y="1248"/>
              <a:ext cx="148" cy="858"/>
            </a:xfrm>
            <a:custGeom>
              <a:avLst/>
              <a:gdLst>
                <a:gd name="T0" fmla="*/ 0 w 148"/>
                <a:gd name="T1" fmla="*/ 0 h 858"/>
                <a:gd name="T2" fmla="*/ 139 w 148"/>
                <a:gd name="T3" fmla="*/ 480 h 858"/>
                <a:gd name="T4" fmla="*/ 54 w 148"/>
                <a:gd name="T5" fmla="*/ 858 h 858"/>
                <a:gd name="T6" fmla="*/ 0 60000 65536"/>
                <a:gd name="T7" fmla="*/ 0 60000 65536"/>
                <a:gd name="T8" fmla="*/ 0 60000 65536"/>
                <a:gd name="T9" fmla="*/ 0 w 148"/>
                <a:gd name="T10" fmla="*/ 0 h 858"/>
                <a:gd name="T11" fmla="*/ 148 w 148"/>
                <a:gd name="T12" fmla="*/ 858 h 858"/>
              </a:gdLst>
              <a:ahLst/>
              <a:cxnLst>
                <a:cxn ang="T6">
                  <a:pos x="T0" y="T1"/>
                </a:cxn>
                <a:cxn ang="T7">
                  <a:pos x="T2" y="T3"/>
                </a:cxn>
                <a:cxn ang="T8">
                  <a:pos x="T4" y="T5"/>
                </a:cxn>
              </a:cxnLst>
              <a:rect l="T9" t="T10" r="T11" b="T12"/>
              <a:pathLst>
                <a:path w="148" h="858">
                  <a:moveTo>
                    <a:pt x="0" y="0"/>
                  </a:moveTo>
                  <a:cubicBezTo>
                    <a:pt x="67" y="168"/>
                    <a:pt x="130" y="337"/>
                    <a:pt x="139" y="480"/>
                  </a:cubicBezTo>
                  <a:cubicBezTo>
                    <a:pt x="148" y="623"/>
                    <a:pt x="72" y="779"/>
                    <a:pt x="54" y="858"/>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grpSp>
      <p:sp>
        <p:nvSpPr>
          <p:cNvPr id="155658" name="Text Box 14"/>
          <p:cNvSpPr txBox="1">
            <a:spLocks noChangeArrowheads="1"/>
          </p:cNvSpPr>
          <p:nvPr/>
        </p:nvSpPr>
        <p:spPr bwMode="auto">
          <a:xfrm>
            <a:off x="2819400" y="2743200"/>
            <a:ext cx="244475" cy="2959100"/>
          </a:xfrm>
          <a:prstGeom prst="rect">
            <a:avLst/>
          </a:prstGeom>
          <a:noFill/>
          <a:ln w="9525">
            <a:noFill/>
            <a:miter lim="800000"/>
            <a:headEnd/>
            <a:tailEnd/>
          </a:ln>
        </p:spPr>
        <p:txBody>
          <a:bodyPr>
            <a:spAutoFit/>
          </a:bodyPr>
          <a:lstStyle/>
          <a:p>
            <a:pPr algn="ctr"/>
            <a:r>
              <a:rPr lang="en-US" sz="900"/>
              <a:t>Mi xt  r e</a:t>
            </a:r>
          </a:p>
          <a:p>
            <a:pPr algn="ctr"/>
            <a:endParaRPr lang="en-US" sz="900"/>
          </a:p>
          <a:p>
            <a:pPr algn="ctr"/>
            <a:r>
              <a:rPr lang="en-US" sz="900"/>
              <a:t>of </a:t>
            </a:r>
          </a:p>
          <a:p>
            <a:pPr algn="ctr"/>
            <a:endParaRPr lang="en-US" sz="900"/>
          </a:p>
          <a:p>
            <a:pPr algn="ctr"/>
            <a:r>
              <a:rPr lang="en-US" sz="900"/>
              <a:t>GAS</a:t>
            </a:r>
          </a:p>
          <a:p>
            <a:pPr algn="ctr"/>
            <a:r>
              <a:rPr lang="en-US" sz="900"/>
              <a:t> and</a:t>
            </a:r>
          </a:p>
          <a:p>
            <a:pPr algn="ctr"/>
            <a:r>
              <a:rPr lang="en-US" sz="900"/>
              <a:t> AIR</a:t>
            </a:r>
          </a:p>
        </p:txBody>
      </p:sp>
      <p:sp>
        <p:nvSpPr>
          <p:cNvPr id="155659" name="Freeform 15"/>
          <p:cNvSpPr>
            <a:spLocks/>
          </p:cNvSpPr>
          <p:nvPr/>
        </p:nvSpPr>
        <p:spPr bwMode="auto">
          <a:xfrm>
            <a:off x="2871788" y="2066925"/>
            <a:ext cx="219075" cy="676275"/>
          </a:xfrm>
          <a:custGeom>
            <a:avLst/>
            <a:gdLst>
              <a:gd name="T0" fmla="*/ 13 w 138"/>
              <a:gd name="T1" fmla="*/ 364 h 426"/>
              <a:gd name="T2" fmla="*/ 70 w 138"/>
              <a:gd name="T3" fmla="*/ 0 h 426"/>
              <a:gd name="T4" fmla="*/ 127 w 138"/>
              <a:gd name="T5" fmla="*/ 364 h 426"/>
              <a:gd name="T6" fmla="*/ 127 w 138"/>
              <a:gd name="T7" fmla="*/ 373 h 426"/>
              <a:gd name="T8" fmla="*/ 121 w 138"/>
              <a:gd name="T9" fmla="*/ 376 h 426"/>
              <a:gd name="T10" fmla="*/ 115 w 138"/>
              <a:gd name="T11" fmla="*/ 376 h 426"/>
              <a:gd name="T12" fmla="*/ 138 w 138"/>
              <a:gd name="T13" fmla="*/ 284 h 426"/>
              <a:gd name="T14" fmla="*/ 113 w 138"/>
              <a:gd name="T15" fmla="*/ 245 h 426"/>
              <a:gd name="T16" fmla="*/ 114 w 138"/>
              <a:gd name="T17" fmla="*/ 239 h 426"/>
              <a:gd name="T18" fmla="*/ 43 w 138"/>
              <a:gd name="T19" fmla="*/ 370 h 426"/>
              <a:gd name="T20" fmla="*/ 3 w 138"/>
              <a:gd name="T21" fmla="*/ 266 h 426"/>
              <a:gd name="T22" fmla="*/ 22 w 138"/>
              <a:gd name="T23" fmla="*/ 370 h 426"/>
              <a:gd name="T24" fmla="*/ 13 w 138"/>
              <a:gd name="T25" fmla="*/ 364 h 4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426"/>
              <a:gd name="T41" fmla="*/ 138 w 138"/>
              <a:gd name="T42" fmla="*/ 426 h 4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426">
                <a:moveTo>
                  <a:pt x="13" y="364"/>
                </a:moveTo>
                <a:cubicBezTo>
                  <a:pt x="21" y="303"/>
                  <a:pt x="51" y="0"/>
                  <a:pt x="70" y="0"/>
                </a:cubicBezTo>
                <a:cubicBezTo>
                  <a:pt x="89" y="0"/>
                  <a:pt x="117" y="302"/>
                  <a:pt x="127" y="364"/>
                </a:cubicBezTo>
                <a:cubicBezTo>
                  <a:pt x="137" y="426"/>
                  <a:pt x="128" y="371"/>
                  <a:pt x="127" y="373"/>
                </a:cubicBezTo>
                <a:cubicBezTo>
                  <a:pt x="126" y="375"/>
                  <a:pt x="123" y="375"/>
                  <a:pt x="121" y="376"/>
                </a:cubicBezTo>
                <a:cubicBezTo>
                  <a:pt x="119" y="377"/>
                  <a:pt x="112" y="391"/>
                  <a:pt x="115" y="376"/>
                </a:cubicBezTo>
                <a:cubicBezTo>
                  <a:pt x="118" y="361"/>
                  <a:pt x="138" y="306"/>
                  <a:pt x="138" y="284"/>
                </a:cubicBezTo>
                <a:cubicBezTo>
                  <a:pt x="138" y="262"/>
                  <a:pt x="117" y="252"/>
                  <a:pt x="113" y="245"/>
                </a:cubicBezTo>
                <a:cubicBezTo>
                  <a:pt x="109" y="238"/>
                  <a:pt x="126" y="218"/>
                  <a:pt x="114" y="239"/>
                </a:cubicBezTo>
                <a:cubicBezTo>
                  <a:pt x="102" y="260"/>
                  <a:pt x="61" y="366"/>
                  <a:pt x="43" y="370"/>
                </a:cubicBezTo>
                <a:cubicBezTo>
                  <a:pt x="25" y="374"/>
                  <a:pt x="6" y="266"/>
                  <a:pt x="3" y="266"/>
                </a:cubicBezTo>
                <a:cubicBezTo>
                  <a:pt x="0" y="266"/>
                  <a:pt x="20" y="354"/>
                  <a:pt x="22" y="370"/>
                </a:cubicBezTo>
                <a:cubicBezTo>
                  <a:pt x="24" y="386"/>
                  <a:pt x="15" y="365"/>
                  <a:pt x="13" y="364"/>
                </a:cubicBezTo>
                <a:close/>
              </a:path>
            </a:pathLst>
          </a:custGeom>
          <a:gradFill rotWithShape="1">
            <a:gsLst>
              <a:gs pos="0">
                <a:srgbClr val="CCECFF"/>
              </a:gs>
              <a:gs pos="50000">
                <a:srgbClr val="3399FF"/>
              </a:gs>
              <a:gs pos="100000">
                <a:srgbClr val="CCECFF"/>
              </a:gs>
            </a:gsLst>
            <a:lin ang="0" scaled="1"/>
          </a:gradFill>
          <a:ln w="9525">
            <a:noFill/>
            <a:round/>
            <a:headEnd/>
            <a:tailEnd/>
          </a:ln>
        </p:spPr>
        <p:txBody>
          <a:bodyPr/>
          <a:lstStyle/>
          <a:p>
            <a:endParaRPr lang="en-US"/>
          </a:p>
        </p:txBody>
      </p:sp>
      <p:grpSp>
        <p:nvGrpSpPr>
          <p:cNvPr id="155660" name="Group 16"/>
          <p:cNvGrpSpPr>
            <a:grpSpLocks/>
          </p:cNvGrpSpPr>
          <p:nvPr/>
        </p:nvGrpSpPr>
        <p:grpSpPr bwMode="auto">
          <a:xfrm>
            <a:off x="2835275" y="1447800"/>
            <a:ext cx="304800" cy="1143000"/>
            <a:chOff x="2155" y="1248"/>
            <a:chExt cx="297" cy="858"/>
          </a:xfrm>
        </p:grpSpPr>
        <p:sp>
          <p:nvSpPr>
            <p:cNvPr id="155691" name="Freeform 17"/>
            <p:cNvSpPr>
              <a:spLocks/>
            </p:cNvSpPr>
            <p:nvPr/>
          </p:nvSpPr>
          <p:spPr bwMode="auto">
            <a:xfrm>
              <a:off x="2155" y="1248"/>
              <a:ext cx="149" cy="849"/>
            </a:xfrm>
            <a:custGeom>
              <a:avLst/>
              <a:gdLst>
                <a:gd name="T0" fmla="*/ 149 w 149"/>
                <a:gd name="T1" fmla="*/ 0 h 849"/>
                <a:gd name="T2" fmla="*/ 10 w 149"/>
                <a:gd name="T3" fmla="*/ 480 h 849"/>
                <a:gd name="T4" fmla="*/ 86 w 149"/>
                <a:gd name="T5" fmla="*/ 849 h 849"/>
                <a:gd name="T6" fmla="*/ 0 60000 65536"/>
                <a:gd name="T7" fmla="*/ 0 60000 65536"/>
                <a:gd name="T8" fmla="*/ 0 60000 65536"/>
                <a:gd name="T9" fmla="*/ 0 w 149"/>
                <a:gd name="T10" fmla="*/ 0 h 849"/>
                <a:gd name="T11" fmla="*/ 149 w 149"/>
                <a:gd name="T12" fmla="*/ 849 h 849"/>
              </a:gdLst>
              <a:ahLst/>
              <a:cxnLst>
                <a:cxn ang="T6">
                  <a:pos x="T0" y="T1"/>
                </a:cxn>
                <a:cxn ang="T7">
                  <a:pos x="T2" y="T3"/>
                </a:cxn>
                <a:cxn ang="T8">
                  <a:pos x="T4" y="T5"/>
                </a:cxn>
              </a:cxnLst>
              <a:rect l="T9" t="T10" r="T11" b="T12"/>
              <a:pathLst>
                <a:path w="149" h="849">
                  <a:moveTo>
                    <a:pt x="149" y="0"/>
                  </a:moveTo>
                  <a:cubicBezTo>
                    <a:pt x="82" y="168"/>
                    <a:pt x="20" y="339"/>
                    <a:pt x="10" y="480"/>
                  </a:cubicBezTo>
                  <a:cubicBezTo>
                    <a:pt x="0" y="621"/>
                    <a:pt x="70" y="772"/>
                    <a:pt x="86" y="849"/>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sp>
          <p:nvSpPr>
            <p:cNvPr id="155692" name="Freeform 18"/>
            <p:cNvSpPr>
              <a:spLocks/>
            </p:cNvSpPr>
            <p:nvPr/>
          </p:nvSpPr>
          <p:spPr bwMode="auto">
            <a:xfrm>
              <a:off x="2304" y="1248"/>
              <a:ext cx="148" cy="858"/>
            </a:xfrm>
            <a:custGeom>
              <a:avLst/>
              <a:gdLst>
                <a:gd name="T0" fmla="*/ 0 w 148"/>
                <a:gd name="T1" fmla="*/ 0 h 858"/>
                <a:gd name="T2" fmla="*/ 139 w 148"/>
                <a:gd name="T3" fmla="*/ 480 h 858"/>
                <a:gd name="T4" fmla="*/ 54 w 148"/>
                <a:gd name="T5" fmla="*/ 858 h 858"/>
                <a:gd name="T6" fmla="*/ 0 60000 65536"/>
                <a:gd name="T7" fmla="*/ 0 60000 65536"/>
                <a:gd name="T8" fmla="*/ 0 60000 65536"/>
                <a:gd name="T9" fmla="*/ 0 w 148"/>
                <a:gd name="T10" fmla="*/ 0 h 858"/>
                <a:gd name="T11" fmla="*/ 148 w 148"/>
                <a:gd name="T12" fmla="*/ 858 h 858"/>
              </a:gdLst>
              <a:ahLst/>
              <a:cxnLst>
                <a:cxn ang="T6">
                  <a:pos x="T0" y="T1"/>
                </a:cxn>
                <a:cxn ang="T7">
                  <a:pos x="T2" y="T3"/>
                </a:cxn>
                <a:cxn ang="T8">
                  <a:pos x="T4" y="T5"/>
                </a:cxn>
              </a:cxnLst>
              <a:rect l="T9" t="T10" r="T11" b="T12"/>
              <a:pathLst>
                <a:path w="148" h="858">
                  <a:moveTo>
                    <a:pt x="0" y="0"/>
                  </a:moveTo>
                  <a:cubicBezTo>
                    <a:pt x="67" y="168"/>
                    <a:pt x="130" y="337"/>
                    <a:pt x="139" y="480"/>
                  </a:cubicBezTo>
                  <a:cubicBezTo>
                    <a:pt x="148" y="623"/>
                    <a:pt x="72" y="779"/>
                    <a:pt x="54" y="858"/>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grpSp>
      <p:sp>
        <p:nvSpPr>
          <p:cNvPr id="155661" name="Freeform 19"/>
          <p:cNvSpPr>
            <a:spLocks/>
          </p:cNvSpPr>
          <p:nvPr/>
        </p:nvSpPr>
        <p:spPr bwMode="auto">
          <a:xfrm>
            <a:off x="2835275" y="5791200"/>
            <a:ext cx="41275" cy="152400"/>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5662" name="Freeform 20"/>
          <p:cNvSpPr>
            <a:spLocks/>
          </p:cNvSpPr>
          <p:nvPr/>
        </p:nvSpPr>
        <p:spPr bwMode="auto">
          <a:xfrm>
            <a:off x="2814638" y="2709863"/>
            <a:ext cx="6350" cy="3081337"/>
          </a:xfrm>
          <a:custGeom>
            <a:avLst/>
            <a:gdLst>
              <a:gd name="T0" fmla="*/ 0 w 4"/>
              <a:gd name="T1" fmla="*/ 0 h 1941"/>
              <a:gd name="T2" fmla="*/ 4 w 4"/>
              <a:gd name="T3" fmla="*/ 1941 h 1941"/>
              <a:gd name="T4" fmla="*/ 0 60000 65536"/>
              <a:gd name="T5" fmla="*/ 0 60000 65536"/>
              <a:gd name="T6" fmla="*/ 0 w 4"/>
              <a:gd name="T7" fmla="*/ 0 h 1941"/>
              <a:gd name="T8" fmla="*/ 4 w 4"/>
              <a:gd name="T9" fmla="*/ 1941 h 1941"/>
            </a:gdLst>
            <a:ahLst/>
            <a:cxnLst>
              <a:cxn ang="T4">
                <a:pos x="T0" y="T1"/>
              </a:cxn>
              <a:cxn ang="T5">
                <a:pos x="T2" y="T3"/>
              </a:cxn>
            </a:cxnLst>
            <a:rect l="T6" t="T7" r="T8" b="T9"/>
            <a:pathLst>
              <a:path w="4" h="1941">
                <a:moveTo>
                  <a:pt x="0" y="0"/>
                </a:moveTo>
                <a:lnTo>
                  <a:pt x="4" y="1941"/>
                </a:lnTo>
              </a:path>
            </a:pathLst>
          </a:custGeom>
          <a:noFill/>
          <a:ln w="25400">
            <a:solidFill>
              <a:schemeClr val="bg2"/>
            </a:solidFill>
            <a:round/>
            <a:headEnd/>
            <a:tailEnd/>
          </a:ln>
        </p:spPr>
        <p:txBody>
          <a:bodyPr/>
          <a:lstStyle/>
          <a:p>
            <a:endParaRPr lang="en-US"/>
          </a:p>
        </p:txBody>
      </p:sp>
      <p:sp>
        <p:nvSpPr>
          <p:cNvPr id="155663" name="Freeform 21"/>
          <p:cNvSpPr>
            <a:spLocks/>
          </p:cNvSpPr>
          <p:nvPr/>
        </p:nvSpPr>
        <p:spPr bwMode="auto">
          <a:xfrm>
            <a:off x="3124200" y="2705100"/>
            <a:ext cx="1588" cy="3086100"/>
          </a:xfrm>
          <a:custGeom>
            <a:avLst/>
            <a:gdLst>
              <a:gd name="T0" fmla="*/ 0 w 1"/>
              <a:gd name="T1" fmla="*/ 0 h 1944"/>
              <a:gd name="T2" fmla="*/ 1 w 1"/>
              <a:gd name="T3" fmla="*/ 1944 h 1944"/>
              <a:gd name="T4" fmla="*/ 0 60000 65536"/>
              <a:gd name="T5" fmla="*/ 0 60000 65536"/>
              <a:gd name="T6" fmla="*/ 0 w 1"/>
              <a:gd name="T7" fmla="*/ 0 h 1944"/>
              <a:gd name="T8" fmla="*/ 1 w 1"/>
              <a:gd name="T9" fmla="*/ 1944 h 1944"/>
            </a:gdLst>
            <a:ahLst/>
            <a:cxnLst>
              <a:cxn ang="T4">
                <a:pos x="T0" y="T1"/>
              </a:cxn>
              <a:cxn ang="T5">
                <a:pos x="T2" y="T3"/>
              </a:cxn>
            </a:cxnLst>
            <a:rect l="T6" t="T7" r="T8" b="T9"/>
            <a:pathLst>
              <a:path w="1" h="1944">
                <a:moveTo>
                  <a:pt x="0" y="0"/>
                </a:moveTo>
                <a:lnTo>
                  <a:pt x="1" y="1944"/>
                </a:lnTo>
              </a:path>
            </a:pathLst>
          </a:custGeom>
          <a:noFill/>
          <a:ln w="25400">
            <a:solidFill>
              <a:schemeClr val="bg2"/>
            </a:solidFill>
            <a:round/>
            <a:headEnd/>
            <a:tailEnd/>
          </a:ln>
        </p:spPr>
        <p:txBody>
          <a:bodyPr/>
          <a:lstStyle/>
          <a:p>
            <a:endParaRPr lang="en-US"/>
          </a:p>
        </p:txBody>
      </p:sp>
      <p:sp>
        <p:nvSpPr>
          <p:cNvPr id="155664" name="Line 22"/>
          <p:cNvSpPr>
            <a:spLocks noChangeShapeType="1"/>
          </p:cNvSpPr>
          <p:nvPr/>
        </p:nvSpPr>
        <p:spPr bwMode="auto">
          <a:xfrm>
            <a:off x="2819400" y="5943600"/>
            <a:ext cx="0" cy="304800"/>
          </a:xfrm>
          <a:prstGeom prst="line">
            <a:avLst/>
          </a:prstGeom>
          <a:noFill/>
          <a:ln w="25400">
            <a:solidFill>
              <a:schemeClr val="bg2"/>
            </a:solidFill>
            <a:round/>
            <a:headEnd/>
            <a:tailEnd/>
          </a:ln>
        </p:spPr>
        <p:txBody>
          <a:bodyPr/>
          <a:lstStyle/>
          <a:p>
            <a:endParaRPr lang="en-US"/>
          </a:p>
        </p:txBody>
      </p:sp>
      <p:sp>
        <p:nvSpPr>
          <p:cNvPr id="155665" name="Line 23"/>
          <p:cNvSpPr>
            <a:spLocks noChangeShapeType="1"/>
          </p:cNvSpPr>
          <p:nvPr/>
        </p:nvSpPr>
        <p:spPr bwMode="auto">
          <a:xfrm>
            <a:off x="3124200" y="5943600"/>
            <a:ext cx="0" cy="304800"/>
          </a:xfrm>
          <a:prstGeom prst="line">
            <a:avLst/>
          </a:prstGeom>
          <a:noFill/>
          <a:ln w="25400">
            <a:solidFill>
              <a:schemeClr val="bg2"/>
            </a:solidFill>
            <a:round/>
            <a:headEnd/>
            <a:tailEnd/>
          </a:ln>
        </p:spPr>
        <p:txBody>
          <a:bodyPr/>
          <a:lstStyle/>
          <a:p>
            <a:endParaRPr lang="en-US"/>
          </a:p>
        </p:txBody>
      </p:sp>
      <p:sp>
        <p:nvSpPr>
          <p:cNvPr id="155666" name="Line 24"/>
          <p:cNvSpPr>
            <a:spLocks noChangeShapeType="1"/>
          </p:cNvSpPr>
          <p:nvPr/>
        </p:nvSpPr>
        <p:spPr bwMode="auto">
          <a:xfrm>
            <a:off x="2743200" y="5943600"/>
            <a:ext cx="0" cy="304800"/>
          </a:xfrm>
          <a:prstGeom prst="line">
            <a:avLst/>
          </a:prstGeom>
          <a:noFill/>
          <a:ln w="25400">
            <a:solidFill>
              <a:schemeClr val="bg2"/>
            </a:solidFill>
            <a:round/>
            <a:headEnd/>
            <a:tailEnd/>
          </a:ln>
        </p:spPr>
        <p:txBody>
          <a:bodyPr/>
          <a:lstStyle/>
          <a:p>
            <a:endParaRPr lang="en-US"/>
          </a:p>
        </p:txBody>
      </p:sp>
      <p:sp>
        <p:nvSpPr>
          <p:cNvPr id="155667" name="Line 25"/>
          <p:cNvSpPr>
            <a:spLocks noChangeShapeType="1"/>
          </p:cNvSpPr>
          <p:nvPr/>
        </p:nvSpPr>
        <p:spPr bwMode="auto">
          <a:xfrm>
            <a:off x="3200400" y="5943600"/>
            <a:ext cx="0" cy="304800"/>
          </a:xfrm>
          <a:prstGeom prst="line">
            <a:avLst/>
          </a:prstGeom>
          <a:noFill/>
          <a:ln w="25400">
            <a:solidFill>
              <a:schemeClr val="bg2"/>
            </a:solidFill>
            <a:round/>
            <a:headEnd/>
            <a:tailEnd/>
          </a:ln>
        </p:spPr>
        <p:txBody>
          <a:bodyPr/>
          <a:lstStyle/>
          <a:p>
            <a:endParaRPr lang="en-US"/>
          </a:p>
        </p:txBody>
      </p:sp>
      <p:sp>
        <p:nvSpPr>
          <p:cNvPr id="155668" name="Line 26"/>
          <p:cNvSpPr>
            <a:spLocks noChangeShapeType="1"/>
          </p:cNvSpPr>
          <p:nvPr/>
        </p:nvSpPr>
        <p:spPr bwMode="auto">
          <a:xfrm>
            <a:off x="2743200" y="5486400"/>
            <a:ext cx="0" cy="304800"/>
          </a:xfrm>
          <a:prstGeom prst="line">
            <a:avLst/>
          </a:prstGeom>
          <a:noFill/>
          <a:ln w="25400">
            <a:solidFill>
              <a:schemeClr val="bg2"/>
            </a:solidFill>
            <a:round/>
            <a:headEnd/>
            <a:tailEnd/>
          </a:ln>
        </p:spPr>
        <p:txBody>
          <a:bodyPr/>
          <a:lstStyle/>
          <a:p>
            <a:endParaRPr lang="en-US"/>
          </a:p>
        </p:txBody>
      </p:sp>
      <p:sp>
        <p:nvSpPr>
          <p:cNvPr id="155669" name="Line 27"/>
          <p:cNvSpPr>
            <a:spLocks noChangeShapeType="1"/>
          </p:cNvSpPr>
          <p:nvPr/>
        </p:nvSpPr>
        <p:spPr bwMode="auto">
          <a:xfrm>
            <a:off x="3200400" y="5486400"/>
            <a:ext cx="0" cy="304800"/>
          </a:xfrm>
          <a:prstGeom prst="line">
            <a:avLst/>
          </a:prstGeom>
          <a:noFill/>
          <a:ln w="25400">
            <a:solidFill>
              <a:schemeClr val="bg2"/>
            </a:solidFill>
            <a:round/>
            <a:headEnd/>
            <a:tailEnd/>
          </a:ln>
        </p:spPr>
        <p:txBody>
          <a:bodyPr/>
          <a:lstStyle/>
          <a:p>
            <a:endParaRPr lang="en-US"/>
          </a:p>
        </p:txBody>
      </p:sp>
      <p:sp>
        <p:nvSpPr>
          <p:cNvPr id="155670" name="Freeform 28"/>
          <p:cNvSpPr>
            <a:spLocks/>
          </p:cNvSpPr>
          <p:nvPr/>
        </p:nvSpPr>
        <p:spPr bwMode="auto">
          <a:xfrm>
            <a:off x="2743200" y="5791200"/>
            <a:ext cx="41275" cy="152400"/>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5671" name="Freeform 29"/>
          <p:cNvSpPr>
            <a:spLocks/>
          </p:cNvSpPr>
          <p:nvPr/>
        </p:nvSpPr>
        <p:spPr bwMode="auto">
          <a:xfrm flipH="1">
            <a:off x="3082925" y="5791200"/>
            <a:ext cx="41275" cy="152400"/>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5672" name="Freeform 30"/>
          <p:cNvSpPr>
            <a:spLocks/>
          </p:cNvSpPr>
          <p:nvPr/>
        </p:nvSpPr>
        <p:spPr bwMode="auto">
          <a:xfrm flipH="1">
            <a:off x="3159125" y="5791200"/>
            <a:ext cx="41275" cy="152400"/>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5673" name="Text Box 31"/>
          <p:cNvSpPr txBox="1">
            <a:spLocks noChangeArrowheads="1"/>
          </p:cNvSpPr>
          <p:nvPr/>
        </p:nvSpPr>
        <p:spPr bwMode="auto">
          <a:xfrm>
            <a:off x="1752600" y="3617913"/>
            <a:ext cx="793750" cy="366712"/>
          </a:xfrm>
          <a:prstGeom prst="rect">
            <a:avLst/>
          </a:prstGeom>
          <a:noFill/>
          <a:ln w="9525">
            <a:noFill/>
            <a:miter lim="800000"/>
            <a:headEnd/>
            <a:tailEnd/>
          </a:ln>
        </p:spPr>
        <p:txBody>
          <a:bodyPr wrap="none">
            <a:spAutoFit/>
          </a:bodyPr>
          <a:lstStyle/>
          <a:p>
            <a:r>
              <a:rPr lang="en-US" sz="1800"/>
              <a:t>Barrel</a:t>
            </a:r>
          </a:p>
        </p:txBody>
      </p:sp>
      <p:sp>
        <p:nvSpPr>
          <p:cNvPr id="155674" name="Text Box 32"/>
          <p:cNvSpPr txBox="1">
            <a:spLocks noChangeArrowheads="1"/>
          </p:cNvSpPr>
          <p:nvPr/>
        </p:nvSpPr>
        <p:spPr bwMode="auto">
          <a:xfrm>
            <a:off x="1898650" y="5638800"/>
            <a:ext cx="463550" cy="366713"/>
          </a:xfrm>
          <a:prstGeom prst="rect">
            <a:avLst/>
          </a:prstGeom>
          <a:noFill/>
          <a:ln w="9525">
            <a:noFill/>
            <a:miter lim="800000"/>
            <a:headEnd/>
            <a:tailEnd/>
          </a:ln>
        </p:spPr>
        <p:txBody>
          <a:bodyPr wrap="none">
            <a:spAutoFit/>
          </a:bodyPr>
          <a:lstStyle/>
          <a:p>
            <a:r>
              <a:rPr lang="en-US" sz="1800"/>
              <a:t>Air</a:t>
            </a:r>
          </a:p>
        </p:txBody>
      </p:sp>
      <p:sp>
        <p:nvSpPr>
          <p:cNvPr id="155675" name="Text Box 33"/>
          <p:cNvSpPr txBox="1">
            <a:spLocks noChangeArrowheads="1"/>
          </p:cNvSpPr>
          <p:nvPr/>
        </p:nvSpPr>
        <p:spPr bwMode="auto">
          <a:xfrm>
            <a:off x="762000" y="6186488"/>
            <a:ext cx="603250" cy="366712"/>
          </a:xfrm>
          <a:prstGeom prst="rect">
            <a:avLst/>
          </a:prstGeom>
          <a:noFill/>
          <a:ln w="9525">
            <a:noFill/>
            <a:miter lim="800000"/>
            <a:headEnd/>
            <a:tailEnd/>
          </a:ln>
        </p:spPr>
        <p:txBody>
          <a:bodyPr wrap="none">
            <a:spAutoFit/>
          </a:bodyPr>
          <a:lstStyle/>
          <a:p>
            <a:r>
              <a:rPr lang="en-US" sz="1800"/>
              <a:t>Gas</a:t>
            </a:r>
          </a:p>
        </p:txBody>
      </p:sp>
      <p:sp>
        <p:nvSpPr>
          <p:cNvPr id="155676" name="Text Box 34"/>
          <p:cNvSpPr txBox="1">
            <a:spLocks noChangeArrowheads="1"/>
          </p:cNvSpPr>
          <p:nvPr/>
        </p:nvSpPr>
        <p:spPr bwMode="auto">
          <a:xfrm>
            <a:off x="3867150" y="5357813"/>
            <a:ext cx="712788" cy="336550"/>
          </a:xfrm>
          <a:prstGeom prst="rect">
            <a:avLst/>
          </a:prstGeom>
          <a:noFill/>
          <a:ln w="9525">
            <a:noFill/>
            <a:miter lim="800000"/>
            <a:headEnd/>
            <a:tailEnd/>
          </a:ln>
        </p:spPr>
        <p:txBody>
          <a:bodyPr wrap="none">
            <a:spAutoFit/>
          </a:bodyPr>
          <a:lstStyle/>
          <a:p>
            <a:r>
              <a:rPr lang="en-US" sz="1600"/>
              <a:t>Collar</a:t>
            </a:r>
          </a:p>
        </p:txBody>
      </p:sp>
      <p:sp>
        <p:nvSpPr>
          <p:cNvPr id="155677" name="Text Box 35"/>
          <p:cNvSpPr txBox="1">
            <a:spLocks noChangeArrowheads="1"/>
          </p:cNvSpPr>
          <p:nvPr/>
        </p:nvSpPr>
        <p:spPr bwMode="auto">
          <a:xfrm>
            <a:off x="3548063" y="2117725"/>
            <a:ext cx="885825" cy="581025"/>
          </a:xfrm>
          <a:prstGeom prst="rect">
            <a:avLst/>
          </a:prstGeom>
          <a:noFill/>
          <a:ln w="9525">
            <a:noFill/>
            <a:miter lim="800000"/>
            <a:headEnd/>
            <a:tailEnd/>
          </a:ln>
        </p:spPr>
        <p:txBody>
          <a:bodyPr wrap="none">
            <a:spAutoFit/>
          </a:bodyPr>
          <a:lstStyle/>
          <a:p>
            <a:pPr algn="ctr"/>
            <a:r>
              <a:rPr lang="en-US" sz="1600"/>
              <a:t>Hottest </a:t>
            </a:r>
          </a:p>
          <a:p>
            <a:pPr algn="ctr"/>
            <a:r>
              <a:rPr lang="en-US" sz="1600"/>
              <a:t>part</a:t>
            </a:r>
          </a:p>
        </p:txBody>
      </p:sp>
      <p:sp>
        <p:nvSpPr>
          <p:cNvPr id="155678" name="Text Box 36"/>
          <p:cNvSpPr txBox="1">
            <a:spLocks noChangeArrowheads="1"/>
          </p:cNvSpPr>
          <p:nvPr/>
        </p:nvSpPr>
        <p:spPr bwMode="auto">
          <a:xfrm>
            <a:off x="3621088" y="1395413"/>
            <a:ext cx="1074737" cy="581025"/>
          </a:xfrm>
          <a:prstGeom prst="rect">
            <a:avLst/>
          </a:prstGeom>
          <a:noFill/>
          <a:ln w="9525">
            <a:noFill/>
            <a:miter lim="800000"/>
            <a:headEnd/>
            <a:tailEnd/>
          </a:ln>
        </p:spPr>
        <p:txBody>
          <a:bodyPr wrap="none">
            <a:spAutoFit/>
          </a:bodyPr>
          <a:lstStyle/>
          <a:p>
            <a:pPr algn="ctr"/>
            <a:r>
              <a:rPr lang="en-US" sz="1600"/>
              <a:t>Oxidizing </a:t>
            </a:r>
          </a:p>
          <a:p>
            <a:pPr algn="ctr"/>
            <a:r>
              <a:rPr lang="en-US" sz="1600"/>
              <a:t>flame</a:t>
            </a:r>
          </a:p>
        </p:txBody>
      </p:sp>
      <p:sp>
        <p:nvSpPr>
          <p:cNvPr id="155679" name="Line 37"/>
          <p:cNvSpPr>
            <a:spLocks noChangeShapeType="1"/>
          </p:cNvSpPr>
          <p:nvPr/>
        </p:nvSpPr>
        <p:spPr bwMode="auto">
          <a:xfrm>
            <a:off x="1371600" y="6400800"/>
            <a:ext cx="381000" cy="0"/>
          </a:xfrm>
          <a:prstGeom prst="line">
            <a:avLst/>
          </a:prstGeom>
          <a:noFill/>
          <a:ln w="9525">
            <a:solidFill>
              <a:schemeClr val="tx1"/>
            </a:solidFill>
            <a:round/>
            <a:headEnd/>
            <a:tailEnd type="triangle" w="med" len="med"/>
          </a:ln>
        </p:spPr>
        <p:txBody>
          <a:bodyPr/>
          <a:lstStyle/>
          <a:p>
            <a:endParaRPr lang="en-US"/>
          </a:p>
        </p:txBody>
      </p:sp>
      <p:sp>
        <p:nvSpPr>
          <p:cNvPr id="155680" name="Line 38"/>
          <p:cNvSpPr>
            <a:spLocks noChangeShapeType="1"/>
          </p:cNvSpPr>
          <p:nvPr/>
        </p:nvSpPr>
        <p:spPr bwMode="auto">
          <a:xfrm>
            <a:off x="2362200" y="5867400"/>
            <a:ext cx="304800" cy="0"/>
          </a:xfrm>
          <a:prstGeom prst="line">
            <a:avLst/>
          </a:prstGeom>
          <a:noFill/>
          <a:ln w="9525">
            <a:solidFill>
              <a:schemeClr val="tx1"/>
            </a:solidFill>
            <a:round/>
            <a:headEnd/>
            <a:tailEnd type="triangle" w="med" len="med"/>
          </a:ln>
        </p:spPr>
        <p:txBody>
          <a:bodyPr/>
          <a:lstStyle/>
          <a:p>
            <a:endParaRPr lang="en-US"/>
          </a:p>
        </p:txBody>
      </p:sp>
      <p:sp>
        <p:nvSpPr>
          <p:cNvPr id="155681" name="Freeform 39"/>
          <p:cNvSpPr>
            <a:spLocks/>
          </p:cNvSpPr>
          <p:nvPr/>
        </p:nvSpPr>
        <p:spPr bwMode="auto">
          <a:xfrm>
            <a:off x="3276600" y="5600700"/>
            <a:ext cx="623888" cy="106363"/>
          </a:xfrm>
          <a:custGeom>
            <a:avLst/>
            <a:gdLst>
              <a:gd name="T0" fmla="*/ 393 w 393"/>
              <a:gd name="T1" fmla="*/ 0 h 67"/>
              <a:gd name="T2" fmla="*/ 207 w 393"/>
              <a:gd name="T3" fmla="*/ 63 h 67"/>
              <a:gd name="T4" fmla="*/ 0 w 393"/>
              <a:gd name="T5" fmla="*/ 24 h 67"/>
              <a:gd name="T6" fmla="*/ 0 60000 65536"/>
              <a:gd name="T7" fmla="*/ 0 60000 65536"/>
              <a:gd name="T8" fmla="*/ 0 60000 65536"/>
              <a:gd name="T9" fmla="*/ 0 w 393"/>
              <a:gd name="T10" fmla="*/ 0 h 67"/>
              <a:gd name="T11" fmla="*/ 393 w 393"/>
              <a:gd name="T12" fmla="*/ 67 h 67"/>
            </a:gdLst>
            <a:ahLst/>
            <a:cxnLst>
              <a:cxn ang="T6">
                <a:pos x="T0" y="T1"/>
              </a:cxn>
              <a:cxn ang="T7">
                <a:pos x="T2" y="T3"/>
              </a:cxn>
              <a:cxn ang="T8">
                <a:pos x="T4" y="T5"/>
              </a:cxn>
            </a:cxnLst>
            <a:rect l="T9" t="T10" r="T11" b="T12"/>
            <a:pathLst>
              <a:path w="393" h="67">
                <a:moveTo>
                  <a:pt x="393" y="0"/>
                </a:moveTo>
                <a:cubicBezTo>
                  <a:pt x="362" y="11"/>
                  <a:pt x="272" y="59"/>
                  <a:pt x="207" y="63"/>
                </a:cubicBezTo>
                <a:cubicBezTo>
                  <a:pt x="142" y="67"/>
                  <a:pt x="43" y="32"/>
                  <a:pt x="0" y="24"/>
                </a:cubicBezTo>
              </a:path>
            </a:pathLst>
          </a:custGeom>
          <a:noFill/>
          <a:ln w="9525">
            <a:solidFill>
              <a:schemeClr val="tx1"/>
            </a:solidFill>
            <a:round/>
            <a:headEnd/>
            <a:tailEnd type="triangle" w="med" len="med"/>
          </a:ln>
        </p:spPr>
        <p:txBody>
          <a:bodyPr/>
          <a:lstStyle/>
          <a:p>
            <a:endParaRPr lang="en-US"/>
          </a:p>
        </p:txBody>
      </p:sp>
      <p:sp>
        <p:nvSpPr>
          <p:cNvPr id="155682" name="Freeform 40"/>
          <p:cNvSpPr>
            <a:spLocks/>
          </p:cNvSpPr>
          <p:nvPr/>
        </p:nvSpPr>
        <p:spPr bwMode="auto">
          <a:xfrm>
            <a:off x="3005138" y="2105025"/>
            <a:ext cx="614362" cy="328613"/>
          </a:xfrm>
          <a:custGeom>
            <a:avLst/>
            <a:gdLst>
              <a:gd name="T0" fmla="*/ 387 w 387"/>
              <a:gd name="T1" fmla="*/ 207 h 207"/>
              <a:gd name="T2" fmla="*/ 0 w 387"/>
              <a:gd name="T3" fmla="*/ 0 h 207"/>
              <a:gd name="T4" fmla="*/ 0 60000 65536"/>
              <a:gd name="T5" fmla="*/ 0 60000 65536"/>
              <a:gd name="T6" fmla="*/ 0 w 387"/>
              <a:gd name="T7" fmla="*/ 0 h 207"/>
              <a:gd name="T8" fmla="*/ 387 w 387"/>
              <a:gd name="T9" fmla="*/ 207 h 207"/>
            </a:gdLst>
            <a:ahLst/>
            <a:cxnLst>
              <a:cxn ang="T4">
                <a:pos x="T0" y="T1"/>
              </a:cxn>
              <a:cxn ang="T5">
                <a:pos x="T2" y="T3"/>
              </a:cxn>
            </a:cxnLst>
            <a:rect l="T6" t="T7" r="T8" b="T9"/>
            <a:pathLst>
              <a:path w="387" h="207">
                <a:moveTo>
                  <a:pt x="387" y="207"/>
                </a:moveTo>
                <a:lnTo>
                  <a:pt x="0" y="0"/>
                </a:lnTo>
              </a:path>
            </a:pathLst>
          </a:custGeom>
          <a:noFill/>
          <a:ln w="9525">
            <a:solidFill>
              <a:schemeClr val="tx1"/>
            </a:solidFill>
            <a:round/>
            <a:headEnd/>
            <a:tailEnd type="triangle" w="med" len="med"/>
          </a:ln>
        </p:spPr>
        <p:txBody>
          <a:bodyPr/>
          <a:lstStyle/>
          <a:p>
            <a:endParaRPr lang="en-US"/>
          </a:p>
        </p:txBody>
      </p:sp>
      <p:sp>
        <p:nvSpPr>
          <p:cNvPr id="155683" name="Line 41"/>
          <p:cNvSpPr>
            <a:spLocks noChangeShapeType="1"/>
          </p:cNvSpPr>
          <p:nvPr/>
        </p:nvSpPr>
        <p:spPr bwMode="auto">
          <a:xfrm flipH="1" flipV="1">
            <a:off x="3124200" y="1676400"/>
            <a:ext cx="609600" cy="76200"/>
          </a:xfrm>
          <a:prstGeom prst="line">
            <a:avLst/>
          </a:prstGeom>
          <a:noFill/>
          <a:ln w="9525">
            <a:solidFill>
              <a:schemeClr val="tx1"/>
            </a:solidFill>
            <a:round/>
            <a:headEnd/>
            <a:tailEnd type="triangle" w="med" len="med"/>
          </a:ln>
        </p:spPr>
        <p:txBody>
          <a:bodyPr/>
          <a:lstStyle/>
          <a:p>
            <a:endParaRPr lang="en-US"/>
          </a:p>
        </p:txBody>
      </p:sp>
      <p:sp>
        <p:nvSpPr>
          <p:cNvPr id="155684" name="Text Box 42"/>
          <p:cNvSpPr txBox="1">
            <a:spLocks noChangeArrowheads="1"/>
          </p:cNvSpPr>
          <p:nvPr/>
        </p:nvSpPr>
        <p:spPr bwMode="auto">
          <a:xfrm>
            <a:off x="3457575" y="5905500"/>
            <a:ext cx="657225" cy="336550"/>
          </a:xfrm>
          <a:prstGeom prst="rect">
            <a:avLst/>
          </a:prstGeom>
          <a:noFill/>
          <a:ln w="9525">
            <a:noFill/>
            <a:miter lim="800000"/>
            <a:headEnd/>
            <a:tailEnd/>
          </a:ln>
        </p:spPr>
        <p:txBody>
          <a:bodyPr wrap="none">
            <a:spAutoFit/>
          </a:bodyPr>
          <a:lstStyle/>
          <a:p>
            <a:r>
              <a:rPr lang="en-US" sz="1600"/>
              <a:t>Spud</a:t>
            </a:r>
          </a:p>
        </p:txBody>
      </p:sp>
      <p:sp>
        <p:nvSpPr>
          <p:cNvPr id="155685" name="Freeform 43"/>
          <p:cNvSpPr>
            <a:spLocks/>
          </p:cNvSpPr>
          <p:nvPr/>
        </p:nvSpPr>
        <p:spPr bwMode="auto">
          <a:xfrm>
            <a:off x="3033713" y="5981700"/>
            <a:ext cx="457200" cy="219075"/>
          </a:xfrm>
          <a:custGeom>
            <a:avLst/>
            <a:gdLst>
              <a:gd name="T0" fmla="*/ 288 w 288"/>
              <a:gd name="T1" fmla="*/ 98 h 138"/>
              <a:gd name="T2" fmla="*/ 183 w 288"/>
              <a:gd name="T3" fmla="*/ 122 h 138"/>
              <a:gd name="T4" fmla="*/ 0 w 288"/>
              <a:gd name="T5" fmla="*/ 0 h 138"/>
              <a:gd name="T6" fmla="*/ 0 60000 65536"/>
              <a:gd name="T7" fmla="*/ 0 60000 65536"/>
              <a:gd name="T8" fmla="*/ 0 60000 65536"/>
              <a:gd name="T9" fmla="*/ 0 w 288"/>
              <a:gd name="T10" fmla="*/ 0 h 138"/>
              <a:gd name="T11" fmla="*/ 288 w 288"/>
              <a:gd name="T12" fmla="*/ 138 h 138"/>
            </a:gdLst>
            <a:ahLst/>
            <a:cxnLst>
              <a:cxn ang="T6">
                <a:pos x="T0" y="T1"/>
              </a:cxn>
              <a:cxn ang="T7">
                <a:pos x="T2" y="T3"/>
              </a:cxn>
              <a:cxn ang="T8">
                <a:pos x="T4" y="T5"/>
              </a:cxn>
            </a:cxnLst>
            <a:rect l="T9" t="T10" r="T11" b="T12"/>
            <a:pathLst>
              <a:path w="288" h="138">
                <a:moveTo>
                  <a:pt x="288" y="98"/>
                </a:moveTo>
                <a:cubicBezTo>
                  <a:pt x="270" y="102"/>
                  <a:pt x="231" y="138"/>
                  <a:pt x="183" y="122"/>
                </a:cubicBezTo>
                <a:cubicBezTo>
                  <a:pt x="135" y="106"/>
                  <a:pt x="38" y="26"/>
                  <a:pt x="0" y="0"/>
                </a:cubicBezTo>
              </a:path>
            </a:pathLst>
          </a:custGeom>
          <a:noFill/>
          <a:ln w="9525">
            <a:solidFill>
              <a:schemeClr val="tx1"/>
            </a:solidFill>
            <a:round/>
            <a:headEnd/>
            <a:tailEnd type="triangle" w="med" len="med"/>
          </a:ln>
        </p:spPr>
        <p:txBody>
          <a:bodyPr/>
          <a:lstStyle/>
          <a:p>
            <a:endParaRPr lang="en-US"/>
          </a:p>
        </p:txBody>
      </p:sp>
      <p:sp>
        <p:nvSpPr>
          <p:cNvPr id="155686" name="Freeform 44"/>
          <p:cNvSpPr>
            <a:spLocks/>
          </p:cNvSpPr>
          <p:nvPr/>
        </p:nvSpPr>
        <p:spPr bwMode="auto">
          <a:xfrm>
            <a:off x="2876550" y="5943600"/>
            <a:ext cx="198438" cy="384175"/>
          </a:xfrm>
          <a:custGeom>
            <a:avLst/>
            <a:gdLst>
              <a:gd name="T0" fmla="*/ 60 w 125"/>
              <a:gd name="T1" fmla="*/ 0 h 242"/>
              <a:gd name="T2" fmla="*/ 57 w 125"/>
              <a:gd name="T3" fmla="*/ 53 h 242"/>
              <a:gd name="T4" fmla="*/ 24 w 125"/>
              <a:gd name="T5" fmla="*/ 98 h 242"/>
              <a:gd name="T6" fmla="*/ 9 w 125"/>
              <a:gd name="T7" fmla="*/ 114 h 242"/>
              <a:gd name="T8" fmla="*/ 17 w 125"/>
              <a:gd name="T9" fmla="*/ 129 h 242"/>
              <a:gd name="T10" fmla="*/ 8 w 125"/>
              <a:gd name="T11" fmla="*/ 147 h 242"/>
              <a:gd name="T12" fmla="*/ 15 w 125"/>
              <a:gd name="T13" fmla="*/ 164 h 242"/>
              <a:gd name="T14" fmla="*/ 5 w 125"/>
              <a:gd name="T15" fmla="*/ 182 h 242"/>
              <a:gd name="T16" fmla="*/ 11 w 125"/>
              <a:gd name="T17" fmla="*/ 198 h 242"/>
              <a:gd name="T18" fmla="*/ 0 w 125"/>
              <a:gd name="T19" fmla="*/ 215 h 242"/>
              <a:gd name="T20" fmla="*/ 14 w 125"/>
              <a:gd name="T21" fmla="*/ 228 h 242"/>
              <a:gd name="T22" fmla="*/ 17 w 125"/>
              <a:gd name="T23" fmla="*/ 239 h 242"/>
              <a:gd name="T24" fmla="*/ 108 w 125"/>
              <a:gd name="T25" fmla="*/ 240 h 242"/>
              <a:gd name="T26" fmla="*/ 120 w 125"/>
              <a:gd name="T27" fmla="*/ 227 h 242"/>
              <a:gd name="T28" fmla="*/ 113 w 125"/>
              <a:gd name="T29" fmla="*/ 210 h 242"/>
              <a:gd name="T30" fmla="*/ 119 w 125"/>
              <a:gd name="T31" fmla="*/ 192 h 242"/>
              <a:gd name="T32" fmla="*/ 111 w 125"/>
              <a:gd name="T33" fmla="*/ 171 h 242"/>
              <a:gd name="T34" fmla="*/ 120 w 125"/>
              <a:gd name="T35" fmla="*/ 152 h 242"/>
              <a:gd name="T36" fmla="*/ 111 w 125"/>
              <a:gd name="T37" fmla="*/ 134 h 242"/>
              <a:gd name="T38" fmla="*/ 120 w 125"/>
              <a:gd name="T39" fmla="*/ 113 h 242"/>
              <a:gd name="T40" fmla="*/ 113 w 125"/>
              <a:gd name="T41" fmla="*/ 95 h 242"/>
              <a:gd name="T42" fmla="*/ 93 w 125"/>
              <a:gd name="T43" fmla="*/ 53 h 242"/>
              <a:gd name="T44" fmla="*/ 87 w 125"/>
              <a:gd name="T45" fmla="*/ 2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
              <a:gd name="T70" fmla="*/ 0 h 242"/>
              <a:gd name="T71" fmla="*/ 125 w 125"/>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 h="242">
                <a:moveTo>
                  <a:pt x="60" y="0"/>
                </a:moveTo>
                <a:cubicBezTo>
                  <a:pt x="60" y="9"/>
                  <a:pt x="63" y="37"/>
                  <a:pt x="57" y="53"/>
                </a:cubicBezTo>
                <a:cubicBezTo>
                  <a:pt x="51" y="69"/>
                  <a:pt x="32" y="88"/>
                  <a:pt x="24" y="98"/>
                </a:cubicBezTo>
                <a:cubicBezTo>
                  <a:pt x="16" y="108"/>
                  <a:pt x="10" y="109"/>
                  <a:pt x="9" y="114"/>
                </a:cubicBezTo>
                <a:cubicBezTo>
                  <a:pt x="8" y="119"/>
                  <a:pt x="17" y="124"/>
                  <a:pt x="17" y="129"/>
                </a:cubicBezTo>
                <a:cubicBezTo>
                  <a:pt x="17" y="134"/>
                  <a:pt x="8" y="141"/>
                  <a:pt x="8" y="147"/>
                </a:cubicBezTo>
                <a:cubicBezTo>
                  <a:pt x="8" y="153"/>
                  <a:pt x="15" y="158"/>
                  <a:pt x="15" y="164"/>
                </a:cubicBezTo>
                <a:cubicBezTo>
                  <a:pt x="15" y="170"/>
                  <a:pt x="6" y="176"/>
                  <a:pt x="5" y="182"/>
                </a:cubicBezTo>
                <a:cubicBezTo>
                  <a:pt x="4" y="188"/>
                  <a:pt x="12" y="193"/>
                  <a:pt x="11" y="198"/>
                </a:cubicBezTo>
                <a:cubicBezTo>
                  <a:pt x="10" y="203"/>
                  <a:pt x="0" y="210"/>
                  <a:pt x="0" y="215"/>
                </a:cubicBezTo>
                <a:cubicBezTo>
                  <a:pt x="0" y="220"/>
                  <a:pt x="11" y="224"/>
                  <a:pt x="14" y="228"/>
                </a:cubicBezTo>
                <a:cubicBezTo>
                  <a:pt x="17" y="232"/>
                  <a:pt x="1" y="237"/>
                  <a:pt x="17" y="239"/>
                </a:cubicBezTo>
                <a:cubicBezTo>
                  <a:pt x="33" y="241"/>
                  <a:pt x="91" y="242"/>
                  <a:pt x="108" y="240"/>
                </a:cubicBezTo>
                <a:cubicBezTo>
                  <a:pt x="125" y="238"/>
                  <a:pt x="119" y="232"/>
                  <a:pt x="120" y="227"/>
                </a:cubicBezTo>
                <a:cubicBezTo>
                  <a:pt x="121" y="222"/>
                  <a:pt x="113" y="216"/>
                  <a:pt x="113" y="210"/>
                </a:cubicBezTo>
                <a:cubicBezTo>
                  <a:pt x="113" y="204"/>
                  <a:pt x="119" y="198"/>
                  <a:pt x="119" y="192"/>
                </a:cubicBezTo>
                <a:cubicBezTo>
                  <a:pt x="119" y="186"/>
                  <a:pt x="111" y="178"/>
                  <a:pt x="111" y="171"/>
                </a:cubicBezTo>
                <a:cubicBezTo>
                  <a:pt x="111" y="164"/>
                  <a:pt x="120" y="158"/>
                  <a:pt x="120" y="152"/>
                </a:cubicBezTo>
                <a:cubicBezTo>
                  <a:pt x="120" y="146"/>
                  <a:pt x="111" y="140"/>
                  <a:pt x="111" y="134"/>
                </a:cubicBezTo>
                <a:cubicBezTo>
                  <a:pt x="111" y="128"/>
                  <a:pt x="120" y="119"/>
                  <a:pt x="120" y="113"/>
                </a:cubicBezTo>
                <a:cubicBezTo>
                  <a:pt x="120" y="107"/>
                  <a:pt x="117" y="105"/>
                  <a:pt x="113" y="95"/>
                </a:cubicBezTo>
                <a:cubicBezTo>
                  <a:pt x="109" y="85"/>
                  <a:pt x="97" y="68"/>
                  <a:pt x="93" y="53"/>
                </a:cubicBezTo>
                <a:cubicBezTo>
                  <a:pt x="89" y="38"/>
                  <a:pt x="88" y="13"/>
                  <a:pt x="87" y="2"/>
                </a:cubicBezTo>
              </a:path>
            </a:pathLst>
          </a:custGeom>
          <a:solidFill>
            <a:srgbClr val="FFCC00"/>
          </a:solidFill>
          <a:ln w="9525">
            <a:solidFill>
              <a:schemeClr val="tx1"/>
            </a:solidFill>
            <a:round/>
            <a:headEnd/>
            <a:tailEnd/>
          </a:ln>
        </p:spPr>
        <p:txBody>
          <a:bodyPr/>
          <a:lstStyle/>
          <a:p>
            <a:endParaRPr lang="en-US"/>
          </a:p>
        </p:txBody>
      </p:sp>
      <p:sp>
        <p:nvSpPr>
          <p:cNvPr id="155687" name="Rectangle 45"/>
          <p:cNvSpPr>
            <a:spLocks noChangeArrowheads="1"/>
          </p:cNvSpPr>
          <p:nvPr/>
        </p:nvSpPr>
        <p:spPr bwMode="auto">
          <a:xfrm>
            <a:off x="2895600" y="6324600"/>
            <a:ext cx="152400" cy="76200"/>
          </a:xfrm>
          <a:prstGeom prst="rect">
            <a:avLst/>
          </a:prstGeom>
          <a:solidFill>
            <a:schemeClr val="bg1"/>
          </a:solidFill>
          <a:ln w="15875">
            <a:solidFill>
              <a:schemeClr val="bg1"/>
            </a:solidFill>
            <a:miter lim="800000"/>
            <a:headEnd/>
            <a:tailEnd/>
          </a:ln>
        </p:spPr>
        <p:txBody>
          <a:bodyPr wrap="none" anchor="ctr"/>
          <a:lstStyle/>
          <a:p>
            <a:endParaRPr lang="en-US"/>
          </a:p>
        </p:txBody>
      </p:sp>
      <p:sp>
        <p:nvSpPr>
          <p:cNvPr id="155688" name="Rectangle 46"/>
          <p:cNvSpPr>
            <a:spLocks noChangeArrowheads="1"/>
          </p:cNvSpPr>
          <p:nvPr/>
        </p:nvSpPr>
        <p:spPr bwMode="auto">
          <a:xfrm>
            <a:off x="1752600" y="6324600"/>
            <a:ext cx="1295400" cy="152400"/>
          </a:xfrm>
          <a:prstGeom prst="rect">
            <a:avLst/>
          </a:prstGeom>
          <a:solidFill>
            <a:schemeClr val="bg1"/>
          </a:solidFill>
          <a:ln w="9525">
            <a:noFill/>
            <a:miter lim="800000"/>
            <a:headEnd/>
            <a:tailEnd/>
          </a:ln>
        </p:spPr>
        <p:txBody>
          <a:bodyPr wrap="none" anchor="ctr"/>
          <a:lstStyle/>
          <a:p>
            <a:endParaRPr lang="en-US"/>
          </a:p>
        </p:txBody>
      </p:sp>
      <p:sp>
        <p:nvSpPr>
          <p:cNvPr id="155689" name="Line 47"/>
          <p:cNvSpPr>
            <a:spLocks noChangeShapeType="1"/>
          </p:cNvSpPr>
          <p:nvPr/>
        </p:nvSpPr>
        <p:spPr bwMode="auto">
          <a:xfrm>
            <a:off x="1463675" y="6324600"/>
            <a:ext cx="1447800" cy="0"/>
          </a:xfrm>
          <a:prstGeom prst="line">
            <a:avLst/>
          </a:prstGeom>
          <a:noFill/>
          <a:ln w="9525">
            <a:solidFill>
              <a:schemeClr val="tx1"/>
            </a:solidFill>
            <a:round/>
            <a:headEnd/>
            <a:tailEnd/>
          </a:ln>
        </p:spPr>
        <p:txBody>
          <a:bodyPr/>
          <a:lstStyle/>
          <a:p>
            <a:endParaRPr lang="en-US"/>
          </a:p>
        </p:txBody>
      </p:sp>
      <p:sp>
        <p:nvSpPr>
          <p:cNvPr id="155690" name="Line 48"/>
          <p:cNvSpPr>
            <a:spLocks noChangeShapeType="1"/>
          </p:cNvSpPr>
          <p:nvPr/>
        </p:nvSpPr>
        <p:spPr bwMode="auto">
          <a:xfrm>
            <a:off x="1463675" y="6477000"/>
            <a:ext cx="16002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par>
                                <p:cTn id="8" presetID="27" presetClass="emph" presetSubtype="0" repeatCount="indefinite" fill="hold" grpId="0" nodeType="withEffect">
                                  <p:stCondLst>
                                    <p:cond delay="0"/>
                                  </p:stCondLst>
                                  <p:childTnLst>
                                    <p:animClr clrSpc="rgb" dir="cw">
                                      <p:cBhvr override="childStyle">
                                        <p:cTn id="9" dur="1000" autoRev="1" fill="hold"/>
                                        <p:tgtEl>
                                          <p:spTgt spid="816137"/>
                                        </p:tgtEl>
                                        <p:attrNameLst>
                                          <p:attrName>style.color</p:attrName>
                                        </p:attrNameLst>
                                      </p:cBhvr>
                                      <p:to>
                                        <a:schemeClr val="bg1"/>
                                      </p:to>
                                    </p:animClr>
                                    <p:animClr clrSpc="rgb" dir="cw">
                                      <p:cBhvr>
                                        <p:cTn id="10" dur="1000" autoRev="1" fill="hold"/>
                                        <p:tgtEl>
                                          <p:spTgt spid="816137"/>
                                        </p:tgtEl>
                                        <p:attrNameLst>
                                          <p:attrName>fillcolor</p:attrName>
                                        </p:attrNameLst>
                                      </p:cBhvr>
                                      <p:to>
                                        <a:schemeClr val="bg1"/>
                                      </p:to>
                                    </p:animClr>
                                    <p:set>
                                      <p:cBhvr>
                                        <p:cTn id="11" dur="1000" autoRev="1" fill="hold"/>
                                        <p:tgtEl>
                                          <p:spTgt spid="816137"/>
                                        </p:tgtEl>
                                        <p:attrNameLst>
                                          <p:attrName>fill.type</p:attrName>
                                        </p:attrNameLst>
                                      </p:cBhvr>
                                      <p:to>
                                        <p:strVal val="solid"/>
                                      </p:to>
                                    </p:set>
                                    <p:set>
                                      <p:cBhvr>
                                        <p:cTn id="12" dur="1000" autoRev="1" fill="hold"/>
                                        <p:tgtEl>
                                          <p:spTgt spid="8161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13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2819400" y="2667000"/>
            <a:ext cx="304800" cy="3429000"/>
          </a:xfrm>
          <a:prstGeom prst="rect">
            <a:avLst/>
          </a:prstGeom>
          <a:solidFill>
            <a:srgbClr val="C0C0C0">
              <a:alpha val="21960"/>
            </a:srgbClr>
          </a:solidFill>
          <a:ln w="9525">
            <a:noFill/>
            <a:miter lim="800000"/>
            <a:headEnd/>
            <a:tailEnd/>
          </a:ln>
        </p:spPr>
        <p:txBody>
          <a:bodyPr wrap="none" anchor="ctr"/>
          <a:lstStyle/>
          <a:p>
            <a:endParaRPr lang="en-US"/>
          </a:p>
        </p:txBody>
      </p:sp>
      <p:sp>
        <p:nvSpPr>
          <p:cNvPr id="817155" name="Freeform 3"/>
          <p:cNvSpPr>
            <a:spLocks/>
          </p:cNvSpPr>
          <p:nvPr/>
        </p:nvSpPr>
        <p:spPr bwMode="auto">
          <a:xfrm>
            <a:off x="2873375" y="1752600"/>
            <a:ext cx="215900" cy="1025525"/>
          </a:xfrm>
          <a:custGeom>
            <a:avLst/>
            <a:gdLst>
              <a:gd name="T0" fmla="*/ 9 w 136"/>
              <a:gd name="T1" fmla="*/ 454 h 575"/>
              <a:gd name="T2" fmla="*/ 69 w 136"/>
              <a:gd name="T3" fmla="*/ 1 h 575"/>
              <a:gd name="T4" fmla="*/ 126 w 136"/>
              <a:gd name="T5" fmla="*/ 463 h 575"/>
              <a:gd name="T6" fmla="*/ 9 w 136"/>
              <a:gd name="T7" fmla="*/ 454 h 575"/>
              <a:gd name="T8" fmla="*/ 0 60000 65536"/>
              <a:gd name="T9" fmla="*/ 0 60000 65536"/>
              <a:gd name="T10" fmla="*/ 0 60000 65536"/>
              <a:gd name="T11" fmla="*/ 0 60000 65536"/>
              <a:gd name="T12" fmla="*/ 0 w 136"/>
              <a:gd name="T13" fmla="*/ 0 h 575"/>
              <a:gd name="T14" fmla="*/ 136 w 136"/>
              <a:gd name="T15" fmla="*/ 575 h 575"/>
            </a:gdLst>
            <a:ahLst/>
            <a:cxnLst>
              <a:cxn ang="T8">
                <a:pos x="T0" y="T1"/>
              </a:cxn>
              <a:cxn ang="T9">
                <a:pos x="T2" y="T3"/>
              </a:cxn>
              <a:cxn ang="T10">
                <a:pos x="T4" y="T5"/>
              </a:cxn>
              <a:cxn ang="T11">
                <a:pos x="T6" y="T7"/>
              </a:cxn>
            </a:cxnLst>
            <a:rect l="T12" t="T13" r="T14" b="T15"/>
            <a:pathLst>
              <a:path w="136" h="575">
                <a:moveTo>
                  <a:pt x="9" y="454"/>
                </a:moveTo>
                <a:cubicBezTo>
                  <a:pt x="0" y="377"/>
                  <a:pt x="50" y="0"/>
                  <a:pt x="69" y="1"/>
                </a:cubicBezTo>
                <a:cubicBezTo>
                  <a:pt x="88" y="2"/>
                  <a:pt x="136" y="388"/>
                  <a:pt x="126" y="463"/>
                </a:cubicBezTo>
                <a:cubicBezTo>
                  <a:pt x="116" y="538"/>
                  <a:pt x="18" y="575"/>
                  <a:pt x="9" y="454"/>
                </a:cubicBezTo>
                <a:close/>
              </a:path>
            </a:pathLst>
          </a:custGeom>
          <a:gradFill rotWithShape="1">
            <a:gsLst>
              <a:gs pos="0">
                <a:srgbClr val="FF9966"/>
              </a:gs>
              <a:gs pos="50000">
                <a:srgbClr val="66CCFF"/>
              </a:gs>
              <a:gs pos="100000">
                <a:srgbClr val="FF9966"/>
              </a:gs>
            </a:gsLst>
            <a:lin ang="0" scaled="1"/>
          </a:gradFill>
          <a:ln w="9525">
            <a:noFill/>
            <a:round/>
            <a:headEnd/>
            <a:tailEnd/>
          </a:ln>
        </p:spPr>
        <p:txBody>
          <a:bodyPr/>
          <a:lstStyle/>
          <a:p>
            <a:endParaRPr lang="en-US"/>
          </a:p>
        </p:txBody>
      </p:sp>
      <p:sp>
        <p:nvSpPr>
          <p:cNvPr id="156676" name="Rectangle 4"/>
          <p:cNvSpPr>
            <a:spLocks noGrp="1" noChangeArrowheads="1"/>
          </p:cNvSpPr>
          <p:nvPr>
            <p:ph type="title"/>
          </p:nvPr>
        </p:nvSpPr>
        <p:spPr>
          <a:xfrm>
            <a:off x="-762000" y="0"/>
            <a:ext cx="7772400" cy="1143000"/>
          </a:xfrm>
        </p:spPr>
        <p:txBody>
          <a:bodyPr/>
          <a:lstStyle/>
          <a:p>
            <a:pPr eaLnBrk="1" hangingPunct="1"/>
            <a:r>
              <a:rPr lang="en-US" smtClean="0"/>
              <a:t>The Bunsen Burner</a:t>
            </a:r>
          </a:p>
        </p:txBody>
      </p:sp>
      <p:grpSp>
        <p:nvGrpSpPr>
          <p:cNvPr id="2" name="Group 5"/>
          <p:cNvGrpSpPr>
            <a:grpSpLocks/>
          </p:cNvGrpSpPr>
          <p:nvPr/>
        </p:nvGrpSpPr>
        <p:grpSpPr bwMode="auto">
          <a:xfrm>
            <a:off x="2751138" y="1304925"/>
            <a:ext cx="471487" cy="1362075"/>
            <a:chOff x="2155" y="1248"/>
            <a:chExt cx="297" cy="858"/>
          </a:xfrm>
        </p:grpSpPr>
        <p:sp>
          <p:nvSpPr>
            <p:cNvPr id="156754" name="Freeform 6"/>
            <p:cNvSpPr>
              <a:spLocks/>
            </p:cNvSpPr>
            <p:nvPr/>
          </p:nvSpPr>
          <p:spPr bwMode="auto">
            <a:xfrm>
              <a:off x="2155" y="1248"/>
              <a:ext cx="149" cy="849"/>
            </a:xfrm>
            <a:custGeom>
              <a:avLst/>
              <a:gdLst>
                <a:gd name="T0" fmla="*/ 149 w 149"/>
                <a:gd name="T1" fmla="*/ 0 h 849"/>
                <a:gd name="T2" fmla="*/ 10 w 149"/>
                <a:gd name="T3" fmla="*/ 480 h 849"/>
                <a:gd name="T4" fmla="*/ 86 w 149"/>
                <a:gd name="T5" fmla="*/ 849 h 849"/>
                <a:gd name="T6" fmla="*/ 0 60000 65536"/>
                <a:gd name="T7" fmla="*/ 0 60000 65536"/>
                <a:gd name="T8" fmla="*/ 0 60000 65536"/>
                <a:gd name="T9" fmla="*/ 0 w 149"/>
                <a:gd name="T10" fmla="*/ 0 h 849"/>
                <a:gd name="T11" fmla="*/ 149 w 149"/>
                <a:gd name="T12" fmla="*/ 849 h 849"/>
              </a:gdLst>
              <a:ahLst/>
              <a:cxnLst>
                <a:cxn ang="T6">
                  <a:pos x="T0" y="T1"/>
                </a:cxn>
                <a:cxn ang="T7">
                  <a:pos x="T2" y="T3"/>
                </a:cxn>
                <a:cxn ang="T8">
                  <a:pos x="T4" y="T5"/>
                </a:cxn>
              </a:cxnLst>
              <a:rect l="T9" t="T10" r="T11" b="T12"/>
              <a:pathLst>
                <a:path w="149" h="849">
                  <a:moveTo>
                    <a:pt x="149" y="0"/>
                  </a:moveTo>
                  <a:cubicBezTo>
                    <a:pt x="82" y="168"/>
                    <a:pt x="20" y="339"/>
                    <a:pt x="10" y="480"/>
                  </a:cubicBezTo>
                  <a:cubicBezTo>
                    <a:pt x="0" y="621"/>
                    <a:pt x="70" y="772"/>
                    <a:pt x="86" y="849"/>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sp>
          <p:nvSpPr>
            <p:cNvPr id="156755" name="Freeform 7"/>
            <p:cNvSpPr>
              <a:spLocks/>
            </p:cNvSpPr>
            <p:nvPr/>
          </p:nvSpPr>
          <p:spPr bwMode="auto">
            <a:xfrm>
              <a:off x="2304" y="1248"/>
              <a:ext cx="148" cy="858"/>
            </a:xfrm>
            <a:custGeom>
              <a:avLst/>
              <a:gdLst>
                <a:gd name="T0" fmla="*/ 0 w 148"/>
                <a:gd name="T1" fmla="*/ 0 h 858"/>
                <a:gd name="T2" fmla="*/ 139 w 148"/>
                <a:gd name="T3" fmla="*/ 480 h 858"/>
                <a:gd name="T4" fmla="*/ 54 w 148"/>
                <a:gd name="T5" fmla="*/ 858 h 858"/>
                <a:gd name="T6" fmla="*/ 0 60000 65536"/>
                <a:gd name="T7" fmla="*/ 0 60000 65536"/>
                <a:gd name="T8" fmla="*/ 0 60000 65536"/>
                <a:gd name="T9" fmla="*/ 0 w 148"/>
                <a:gd name="T10" fmla="*/ 0 h 858"/>
                <a:gd name="T11" fmla="*/ 148 w 148"/>
                <a:gd name="T12" fmla="*/ 858 h 858"/>
              </a:gdLst>
              <a:ahLst/>
              <a:cxnLst>
                <a:cxn ang="T6">
                  <a:pos x="T0" y="T1"/>
                </a:cxn>
                <a:cxn ang="T7">
                  <a:pos x="T2" y="T3"/>
                </a:cxn>
                <a:cxn ang="T8">
                  <a:pos x="T4" y="T5"/>
                </a:cxn>
              </a:cxnLst>
              <a:rect l="T9" t="T10" r="T11" b="T12"/>
              <a:pathLst>
                <a:path w="148" h="858">
                  <a:moveTo>
                    <a:pt x="0" y="0"/>
                  </a:moveTo>
                  <a:cubicBezTo>
                    <a:pt x="67" y="168"/>
                    <a:pt x="130" y="337"/>
                    <a:pt x="139" y="480"/>
                  </a:cubicBezTo>
                  <a:cubicBezTo>
                    <a:pt x="148" y="623"/>
                    <a:pt x="72" y="779"/>
                    <a:pt x="54" y="858"/>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grpSp>
      <p:sp>
        <p:nvSpPr>
          <p:cNvPr id="156678" name="Freeform 8"/>
          <p:cNvSpPr>
            <a:spLocks/>
          </p:cNvSpPr>
          <p:nvPr/>
        </p:nvSpPr>
        <p:spPr bwMode="auto">
          <a:xfrm>
            <a:off x="2871788" y="2066925"/>
            <a:ext cx="219075" cy="676275"/>
          </a:xfrm>
          <a:custGeom>
            <a:avLst/>
            <a:gdLst>
              <a:gd name="T0" fmla="*/ 13 w 138"/>
              <a:gd name="T1" fmla="*/ 364 h 426"/>
              <a:gd name="T2" fmla="*/ 70 w 138"/>
              <a:gd name="T3" fmla="*/ 0 h 426"/>
              <a:gd name="T4" fmla="*/ 127 w 138"/>
              <a:gd name="T5" fmla="*/ 364 h 426"/>
              <a:gd name="T6" fmla="*/ 127 w 138"/>
              <a:gd name="T7" fmla="*/ 373 h 426"/>
              <a:gd name="T8" fmla="*/ 121 w 138"/>
              <a:gd name="T9" fmla="*/ 376 h 426"/>
              <a:gd name="T10" fmla="*/ 115 w 138"/>
              <a:gd name="T11" fmla="*/ 376 h 426"/>
              <a:gd name="T12" fmla="*/ 138 w 138"/>
              <a:gd name="T13" fmla="*/ 284 h 426"/>
              <a:gd name="T14" fmla="*/ 113 w 138"/>
              <a:gd name="T15" fmla="*/ 245 h 426"/>
              <a:gd name="T16" fmla="*/ 114 w 138"/>
              <a:gd name="T17" fmla="*/ 239 h 426"/>
              <a:gd name="T18" fmla="*/ 43 w 138"/>
              <a:gd name="T19" fmla="*/ 370 h 426"/>
              <a:gd name="T20" fmla="*/ 3 w 138"/>
              <a:gd name="T21" fmla="*/ 266 h 426"/>
              <a:gd name="T22" fmla="*/ 22 w 138"/>
              <a:gd name="T23" fmla="*/ 370 h 426"/>
              <a:gd name="T24" fmla="*/ 13 w 138"/>
              <a:gd name="T25" fmla="*/ 364 h 4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426"/>
              <a:gd name="T41" fmla="*/ 138 w 138"/>
              <a:gd name="T42" fmla="*/ 426 h 4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426">
                <a:moveTo>
                  <a:pt x="13" y="364"/>
                </a:moveTo>
                <a:cubicBezTo>
                  <a:pt x="21" y="303"/>
                  <a:pt x="51" y="0"/>
                  <a:pt x="70" y="0"/>
                </a:cubicBezTo>
                <a:cubicBezTo>
                  <a:pt x="89" y="0"/>
                  <a:pt x="117" y="302"/>
                  <a:pt x="127" y="364"/>
                </a:cubicBezTo>
                <a:cubicBezTo>
                  <a:pt x="137" y="426"/>
                  <a:pt x="128" y="371"/>
                  <a:pt x="127" y="373"/>
                </a:cubicBezTo>
                <a:cubicBezTo>
                  <a:pt x="126" y="375"/>
                  <a:pt x="123" y="375"/>
                  <a:pt x="121" y="376"/>
                </a:cubicBezTo>
                <a:cubicBezTo>
                  <a:pt x="119" y="377"/>
                  <a:pt x="112" y="391"/>
                  <a:pt x="115" y="376"/>
                </a:cubicBezTo>
                <a:cubicBezTo>
                  <a:pt x="118" y="361"/>
                  <a:pt x="138" y="306"/>
                  <a:pt x="138" y="284"/>
                </a:cubicBezTo>
                <a:cubicBezTo>
                  <a:pt x="138" y="262"/>
                  <a:pt x="117" y="252"/>
                  <a:pt x="113" y="245"/>
                </a:cubicBezTo>
                <a:cubicBezTo>
                  <a:pt x="109" y="238"/>
                  <a:pt x="126" y="218"/>
                  <a:pt x="114" y="239"/>
                </a:cubicBezTo>
                <a:cubicBezTo>
                  <a:pt x="102" y="260"/>
                  <a:pt x="61" y="366"/>
                  <a:pt x="43" y="370"/>
                </a:cubicBezTo>
                <a:cubicBezTo>
                  <a:pt x="25" y="374"/>
                  <a:pt x="6" y="266"/>
                  <a:pt x="3" y="266"/>
                </a:cubicBezTo>
                <a:cubicBezTo>
                  <a:pt x="0" y="266"/>
                  <a:pt x="20" y="354"/>
                  <a:pt x="22" y="370"/>
                </a:cubicBezTo>
                <a:cubicBezTo>
                  <a:pt x="24" y="386"/>
                  <a:pt x="15" y="365"/>
                  <a:pt x="13" y="364"/>
                </a:cubicBezTo>
                <a:close/>
              </a:path>
            </a:pathLst>
          </a:custGeom>
          <a:gradFill rotWithShape="1">
            <a:gsLst>
              <a:gs pos="0">
                <a:srgbClr val="CCECFF"/>
              </a:gs>
              <a:gs pos="50000">
                <a:srgbClr val="3399FF"/>
              </a:gs>
              <a:gs pos="100000">
                <a:srgbClr val="CCECFF"/>
              </a:gs>
            </a:gsLst>
            <a:lin ang="0" scaled="1"/>
          </a:gradFill>
          <a:ln w="9525">
            <a:noFill/>
            <a:round/>
            <a:headEnd/>
            <a:tailEnd/>
          </a:ln>
        </p:spPr>
        <p:txBody>
          <a:bodyPr/>
          <a:lstStyle/>
          <a:p>
            <a:endParaRPr lang="en-US"/>
          </a:p>
        </p:txBody>
      </p:sp>
      <p:grpSp>
        <p:nvGrpSpPr>
          <p:cNvPr id="156679" name="Group 9"/>
          <p:cNvGrpSpPr>
            <a:grpSpLocks/>
          </p:cNvGrpSpPr>
          <p:nvPr/>
        </p:nvGrpSpPr>
        <p:grpSpPr bwMode="auto">
          <a:xfrm>
            <a:off x="2835275" y="1447800"/>
            <a:ext cx="304800" cy="1143000"/>
            <a:chOff x="2155" y="1248"/>
            <a:chExt cx="297" cy="858"/>
          </a:xfrm>
        </p:grpSpPr>
        <p:sp>
          <p:nvSpPr>
            <p:cNvPr id="156752" name="Freeform 10"/>
            <p:cNvSpPr>
              <a:spLocks/>
            </p:cNvSpPr>
            <p:nvPr/>
          </p:nvSpPr>
          <p:spPr bwMode="auto">
            <a:xfrm>
              <a:off x="2155" y="1248"/>
              <a:ext cx="149" cy="849"/>
            </a:xfrm>
            <a:custGeom>
              <a:avLst/>
              <a:gdLst>
                <a:gd name="T0" fmla="*/ 149 w 149"/>
                <a:gd name="T1" fmla="*/ 0 h 849"/>
                <a:gd name="T2" fmla="*/ 10 w 149"/>
                <a:gd name="T3" fmla="*/ 480 h 849"/>
                <a:gd name="T4" fmla="*/ 86 w 149"/>
                <a:gd name="T5" fmla="*/ 849 h 849"/>
                <a:gd name="T6" fmla="*/ 0 60000 65536"/>
                <a:gd name="T7" fmla="*/ 0 60000 65536"/>
                <a:gd name="T8" fmla="*/ 0 60000 65536"/>
                <a:gd name="T9" fmla="*/ 0 w 149"/>
                <a:gd name="T10" fmla="*/ 0 h 849"/>
                <a:gd name="T11" fmla="*/ 149 w 149"/>
                <a:gd name="T12" fmla="*/ 849 h 849"/>
              </a:gdLst>
              <a:ahLst/>
              <a:cxnLst>
                <a:cxn ang="T6">
                  <a:pos x="T0" y="T1"/>
                </a:cxn>
                <a:cxn ang="T7">
                  <a:pos x="T2" y="T3"/>
                </a:cxn>
                <a:cxn ang="T8">
                  <a:pos x="T4" y="T5"/>
                </a:cxn>
              </a:cxnLst>
              <a:rect l="T9" t="T10" r="T11" b="T12"/>
              <a:pathLst>
                <a:path w="149" h="849">
                  <a:moveTo>
                    <a:pt x="149" y="0"/>
                  </a:moveTo>
                  <a:cubicBezTo>
                    <a:pt x="82" y="168"/>
                    <a:pt x="20" y="339"/>
                    <a:pt x="10" y="480"/>
                  </a:cubicBezTo>
                  <a:cubicBezTo>
                    <a:pt x="0" y="621"/>
                    <a:pt x="70" y="772"/>
                    <a:pt x="86" y="849"/>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sp>
          <p:nvSpPr>
            <p:cNvPr id="156753" name="Freeform 11"/>
            <p:cNvSpPr>
              <a:spLocks/>
            </p:cNvSpPr>
            <p:nvPr/>
          </p:nvSpPr>
          <p:spPr bwMode="auto">
            <a:xfrm>
              <a:off x="2304" y="1248"/>
              <a:ext cx="148" cy="858"/>
            </a:xfrm>
            <a:custGeom>
              <a:avLst/>
              <a:gdLst>
                <a:gd name="T0" fmla="*/ 0 w 148"/>
                <a:gd name="T1" fmla="*/ 0 h 858"/>
                <a:gd name="T2" fmla="*/ 139 w 148"/>
                <a:gd name="T3" fmla="*/ 480 h 858"/>
                <a:gd name="T4" fmla="*/ 54 w 148"/>
                <a:gd name="T5" fmla="*/ 858 h 858"/>
                <a:gd name="T6" fmla="*/ 0 60000 65536"/>
                <a:gd name="T7" fmla="*/ 0 60000 65536"/>
                <a:gd name="T8" fmla="*/ 0 60000 65536"/>
                <a:gd name="T9" fmla="*/ 0 w 148"/>
                <a:gd name="T10" fmla="*/ 0 h 858"/>
                <a:gd name="T11" fmla="*/ 148 w 148"/>
                <a:gd name="T12" fmla="*/ 858 h 858"/>
              </a:gdLst>
              <a:ahLst/>
              <a:cxnLst>
                <a:cxn ang="T6">
                  <a:pos x="T0" y="T1"/>
                </a:cxn>
                <a:cxn ang="T7">
                  <a:pos x="T2" y="T3"/>
                </a:cxn>
                <a:cxn ang="T8">
                  <a:pos x="T4" y="T5"/>
                </a:cxn>
              </a:cxnLst>
              <a:rect l="T9" t="T10" r="T11" b="T12"/>
              <a:pathLst>
                <a:path w="148" h="858">
                  <a:moveTo>
                    <a:pt x="0" y="0"/>
                  </a:moveTo>
                  <a:cubicBezTo>
                    <a:pt x="67" y="168"/>
                    <a:pt x="130" y="337"/>
                    <a:pt x="139" y="480"/>
                  </a:cubicBezTo>
                  <a:cubicBezTo>
                    <a:pt x="148" y="623"/>
                    <a:pt x="72" y="779"/>
                    <a:pt x="54" y="858"/>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grpSp>
      <p:grpSp>
        <p:nvGrpSpPr>
          <p:cNvPr id="4" name="Group 12"/>
          <p:cNvGrpSpPr>
            <a:grpSpLocks/>
          </p:cNvGrpSpPr>
          <p:nvPr/>
        </p:nvGrpSpPr>
        <p:grpSpPr bwMode="auto">
          <a:xfrm>
            <a:off x="3124200" y="1395413"/>
            <a:ext cx="1571625" cy="581025"/>
            <a:chOff x="1968" y="879"/>
            <a:chExt cx="990" cy="366"/>
          </a:xfrm>
        </p:grpSpPr>
        <p:sp>
          <p:nvSpPr>
            <p:cNvPr id="156750" name="Text Box 13"/>
            <p:cNvSpPr txBox="1">
              <a:spLocks noChangeArrowheads="1"/>
            </p:cNvSpPr>
            <p:nvPr/>
          </p:nvSpPr>
          <p:spPr bwMode="auto">
            <a:xfrm>
              <a:off x="2281" y="879"/>
              <a:ext cx="677" cy="366"/>
            </a:xfrm>
            <a:prstGeom prst="rect">
              <a:avLst/>
            </a:prstGeom>
            <a:noFill/>
            <a:ln w="9525">
              <a:noFill/>
              <a:miter lim="800000"/>
              <a:headEnd/>
              <a:tailEnd/>
            </a:ln>
          </p:spPr>
          <p:txBody>
            <a:bodyPr wrap="none">
              <a:spAutoFit/>
            </a:bodyPr>
            <a:lstStyle/>
            <a:p>
              <a:pPr algn="ctr"/>
              <a:r>
                <a:rPr lang="en-US" sz="1600"/>
                <a:t>Oxidizing </a:t>
              </a:r>
            </a:p>
            <a:p>
              <a:pPr algn="ctr"/>
              <a:r>
                <a:rPr lang="en-US" sz="1600"/>
                <a:t>flame</a:t>
              </a:r>
            </a:p>
          </p:txBody>
        </p:sp>
        <p:sp>
          <p:nvSpPr>
            <p:cNvPr id="156751" name="Line 14"/>
            <p:cNvSpPr>
              <a:spLocks noChangeShapeType="1"/>
            </p:cNvSpPr>
            <p:nvPr/>
          </p:nvSpPr>
          <p:spPr bwMode="auto">
            <a:xfrm flipH="1" flipV="1">
              <a:off x="1968" y="1056"/>
              <a:ext cx="384" cy="48"/>
            </a:xfrm>
            <a:prstGeom prst="line">
              <a:avLst/>
            </a:prstGeom>
            <a:noFill/>
            <a:ln w="9525">
              <a:solidFill>
                <a:schemeClr val="tx1"/>
              </a:solidFill>
              <a:round/>
              <a:headEnd/>
              <a:tailEnd type="triangle" w="med" len="med"/>
            </a:ln>
          </p:spPr>
          <p:txBody>
            <a:bodyPr/>
            <a:lstStyle/>
            <a:p>
              <a:endParaRPr lang="en-US"/>
            </a:p>
          </p:txBody>
        </p:sp>
      </p:grpSp>
      <p:grpSp>
        <p:nvGrpSpPr>
          <p:cNvPr id="5" name="Group 15"/>
          <p:cNvGrpSpPr>
            <a:grpSpLocks/>
          </p:cNvGrpSpPr>
          <p:nvPr/>
        </p:nvGrpSpPr>
        <p:grpSpPr bwMode="auto">
          <a:xfrm>
            <a:off x="762000" y="2705100"/>
            <a:ext cx="3817938" cy="3848100"/>
            <a:chOff x="480" y="1704"/>
            <a:chExt cx="2405" cy="2424"/>
          </a:xfrm>
        </p:grpSpPr>
        <p:grpSp>
          <p:nvGrpSpPr>
            <p:cNvPr id="156718" name="Group 16"/>
            <p:cNvGrpSpPr>
              <a:grpSpLocks/>
            </p:cNvGrpSpPr>
            <p:nvPr/>
          </p:nvGrpSpPr>
          <p:grpSpPr bwMode="auto">
            <a:xfrm>
              <a:off x="1248" y="3936"/>
              <a:ext cx="1248" cy="192"/>
              <a:chOff x="1248" y="3936"/>
              <a:chExt cx="1248" cy="192"/>
            </a:xfrm>
          </p:grpSpPr>
          <p:sp>
            <p:nvSpPr>
              <p:cNvPr id="156748" name="Freeform 17"/>
              <p:cNvSpPr>
                <a:spLocks/>
              </p:cNvSpPr>
              <p:nvPr/>
            </p:nvSpPr>
            <p:spPr bwMode="auto">
              <a:xfrm>
                <a:off x="1920" y="3936"/>
                <a:ext cx="576" cy="192"/>
              </a:xfrm>
              <a:custGeom>
                <a:avLst/>
                <a:gdLst>
                  <a:gd name="T0" fmla="*/ 0 w 576"/>
                  <a:gd name="T1" fmla="*/ 0 h 192"/>
                  <a:gd name="T2" fmla="*/ 96 w 576"/>
                  <a:gd name="T3" fmla="*/ 0 h 192"/>
                  <a:gd name="T4" fmla="*/ 351 w 576"/>
                  <a:gd name="T5" fmla="*/ 56 h 192"/>
                  <a:gd name="T6" fmla="*/ 432 w 576"/>
                  <a:gd name="T7" fmla="*/ 90 h 192"/>
                  <a:gd name="T8" fmla="*/ 527 w 576"/>
                  <a:gd name="T9" fmla="*/ 113 h 192"/>
                  <a:gd name="T10" fmla="*/ 555 w 576"/>
                  <a:gd name="T11" fmla="*/ 152 h 192"/>
                  <a:gd name="T12" fmla="*/ 576 w 576"/>
                  <a:gd name="T13" fmla="*/ 192 h 192"/>
                  <a:gd name="T14" fmla="*/ 528 w 576"/>
                  <a:gd name="T15" fmla="*/ 192 h 192"/>
                  <a:gd name="T16" fmla="*/ 479 w 576"/>
                  <a:gd name="T17" fmla="*/ 155 h 192"/>
                  <a:gd name="T18" fmla="*/ 386 w 576"/>
                  <a:gd name="T19" fmla="*/ 134 h 192"/>
                  <a:gd name="T20" fmla="*/ 288 w 576"/>
                  <a:gd name="T21" fmla="*/ 96 h 192"/>
                  <a:gd name="T22" fmla="*/ 0 w 576"/>
                  <a:gd name="T23" fmla="*/ 96 h 192"/>
                  <a:gd name="T24" fmla="*/ 0 w 57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192"/>
                  <a:gd name="T41" fmla="*/ 576 w 57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192">
                    <a:moveTo>
                      <a:pt x="0" y="0"/>
                    </a:moveTo>
                    <a:lnTo>
                      <a:pt x="96" y="0"/>
                    </a:lnTo>
                    <a:lnTo>
                      <a:pt x="351" y="56"/>
                    </a:lnTo>
                    <a:lnTo>
                      <a:pt x="432" y="90"/>
                    </a:lnTo>
                    <a:lnTo>
                      <a:pt x="527" y="113"/>
                    </a:lnTo>
                    <a:lnTo>
                      <a:pt x="555" y="152"/>
                    </a:lnTo>
                    <a:lnTo>
                      <a:pt x="576" y="192"/>
                    </a:lnTo>
                    <a:lnTo>
                      <a:pt x="528" y="192"/>
                    </a:lnTo>
                    <a:lnTo>
                      <a:pt x="479" y="155"/>
                    </a:lnTo>
                    <a:lnTo>
                      <a:pt x="386" y="134"/>
                    </a:lnTo>
                    <a:lnTo>
                      <a:pt x="288" y="96"/>
                    </a:lnTo>
                    <a:lnTo>
                      <a:pt x="0" y="96"/>
                    </a:lnTo>
                    <a:lnTo>
                      <a:pt x="0" y="0"/>
                    </a:lnTo>
                    <a:close/>
                  </a:path>
                </a:pathLst>
              </a:custGeom>
              <a:solidFill>
                <a:srgbClr val="800000"/>
              </a:solidFill>
              <a:ln w="9525">
                <a:solidFill>
                  <a:schemeClr val="tx1"/>
                </a:solidFill>
                <a:round/>
                <a:headEnd/>
                <a:tailEnd/>
              </a:ln>
            </p:spPr>
            <p:txBody>
              <a:bodyPr/>
              <a:lstStyle/>
              <a:p>
                <a:endParaRPr lang="en-US"/>
              </a:p>
            </p:txBody>
          </p:sp>
          <p:sp>
            <p:nvSpPr>
              <p:cNvPr id="156749" name="Freeform 18"/>
              <p:cNvSpPr>
                <a:spLocks/>
              </p:cNvSpPr>
              <p:nvPr/>
            </p:nvSpPr>
            <p:spPr bwMode="auto">
              <a:xfrm flipH="1">
                <a:off x="1248" y="3936"/>
                <a:ext cx="576" cy="192"/>
              </a:xfrm>
              <a:custGeom>
                <a:avLst/>
                <a:gdLst>
                  <a:gd name="T0" fmla="*/ 0 w 576"/>
                  <a:gd name="T1" fmla="*/ 0 h 192"/>
                  <a:gd name="T2" fmla="*/ 96 w 576"/>
                  <a:gd name="T3" fmla="*/ 0 h 192"/>
                  <a:gd name="T4" fmla="*/ 351 w 576"/>
                  <a:gd name="T5" fmla="*/ 56 h 192"/>
                  <a:gd name="T6" fmla="*/ 432 w 576"/>
                  <a:gd name="T7" fmla="*/ 90 h 192"/>
                  <a:gd name="T8" fmla="*/ 527 w 576"/>
                  <a:gd name="T9" fmla="*/ 113 h 192"/>
                  <a:gd name="T10" fmla="*/ 555 w 576"/>
                  <a:gd name="T11" fmla="*/ 152 h 192"/>
                  <a:gd name="T12" fmla="*/ 576 w 576"/>
                  <a:gd name="T13" fmla="*/ 192 h 192"/>
                  <a:gd name="T14" fmla="*/ 528 w 576"/>
                  <a:gd name="T15" fmla="*/ 192 h 192"/>
                  <a:gd name="T16" fmla="*/ 479 w 576"/>
                  <a:gd name="T17" fmla="*/ 155 h 192"/>
                  <a:gd name="T18" fmla="*/ 386 w 576"/>
                  <a:gd name="T19" fmla="*/ 134 h 192"/>
                  <a:gd name="T20" fmla="*/ 288 w 576"/>
                  <a:gd name="T21" fmla="*/ 96 h 192"/>
                  <a:gd name="T22" fmla="*/ 0 w 576"/>
                  <a:gd name="T23" fmla="*/ 96 h 192"/>
                  <a:gd name="T24" fmla="*/ 0 w 576"/>
                  <a:gd name="T25" fmla="*/ 0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192"/>
                  <a:gd name="T41" fmla="*/ 576 w 57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192">
                    <a:moveTo>
                      <a:pt x="0" y="0"/>
                    </a:moveTo>
                    <a:lnTo>
                      <a:pt x="96" y="0"/>
                    </a:lnTo>
                    <a:lnTo>
                      <a:pt x="351" y="56"/>
                    </a:lnTo>
                    <a:lnTo>
                      <a:pt x="432" y="90"/>
                    </a:lnTo>
                    <a:lnTo>
                      <a:pt x="527" y="113"/>
                    </a:lnTo>
                    <a:lnTo>
                      <a:pt x="555" y="152"/>
                    </a:lnTo>
                    <a:lnTo>
                      <a:pt x="576" y="192"/>
                    </a:lnTo>
                    <a:lnTo>
                      <a:pt x="528" y="192"/>
                    </a:lnTo>
                    <a:lnTo>
                      <a:pt x="479" y="155"/>
                    </a:lnTo>
                    <a:lnTo>
                      <a:pt x="386" y="134"/>
                    </a:lnTo>
                    <a:lnTo>
                      <a:pt x="288" y="96"/>
                    </a:lnTo>
                    <a:lnTo>
                      <a:pt x="0" y="96"/>
                    </a:lnTo>
                    <a:lnTo>
                      <a:pt x="0" y="0"/>
                    </a:lnTo>
                    <a:close/>
                  </a:path>
                </a:pathLst>
              </a:custGeom>
              <a:solidFill>
                <a:srgbClr val="800000"/>
              </a:solidFill>
              <a:ln w="9525">
                <a:solidFill>
                  <a:schemeClr val="tx1"/>
                </a:solidFill>
                <a:round/>
                <a:headEnd/>
                <a:tailEnd/>
              </a:ln>
            </p:spPr>
            <p:txBody>
              <a:bodyPr/>
              <a:lstStyle/>
              <a:p>
                <a:endParaRPr lang="en-US"/>
              </a:p>
            </p:txBody>
          </p:sp>
        </p:grpSp>
        <p:sp>
          <p:nvSpPr>
            <p:cNvPr id="156719" name="Rectangle 19"/>
            <p:cNvSpPr>
              <a:spLocks noChangeArrowheads="1"/>
            </p:cNvSpPr>
            <p:nvPr/>
          </p:nvSpPr>
          <p:spPr bwMode="auto">
            <a:xfrm>
              <a:off x="1776" y="3840"/>
              <a:ext cx="192" cy="144"/>
            </a:xfrm>
            <a:prstGeom prst="rect">
              <a:avLst/>
            </a:prstGeom>
            <a:solidFill>
              <a:srgbClr val="FF9900"/>
            </a:solidFill>
            <a:ln w="9525">
              <a:noFill/>
              <a:miter lim="800000"/>
              <a:headEnd/>
              <a:tailEnd/>
            </a:ln>
          </p:spPr>
          <p:txBody>
            <a:bodyPr wrap="none" anchor="ctr"/>
            <a:lstStyle/>
            <a:p>
              <a:endParaRPr lang="en-US"/>
            </a:p>
          </p:txBody>
        </p:sp>
        <p:sp>
          <p:nvSpPr>
            <p:cNvPr id="156720" name="Line 20"/>
            <p:cNvSpPr>
              <a:spLocks noChangeShapeType="1"/>
            </p:cNvSpPr>
            <p:nvPr/>
          </p:nvSpPr>
          <p:spPr bwMode="auto">
            <a:xfrm flipV="1">
              <a:off x="1930" y="3984"/>
              <a:ext cx="0" cy="96"/>
            </a:xfrm>
            <a:prstGeom prst="line">
              <a:avLst/>
            </a:prstGeom>
            <a:noFill/>
            <a:ln w="9525">
              <a:solidFill>
                <a:schemeClr val="tx1"/>
              </a:solidFill>
              <a:round/>
              <a:headEnd/>
              <a:tailEnd/>
            </a:ln>
          </p:spPr>
          <p:txBody>
            <a:bodyPr/>
            <a:lstStyle/>
            <a:p>
              <a:endParaRPr lang="en-US"/>
            </a:p>
          </p:txBody>
        </p:sp>
        <p:sp>
          <p:nvSpPr>
            <p:cNvPr id="156721" name="Text Box 21"/>
            <p:cNvSpPr txBox="1">
              <a:spLocks noChangeArrowheads="1"/>
            </p:cNvSpPr>
            <p:nvPr/>
          </p:nvSpPr>
          <p:spPr bwMode="auto">
            <a:xfrm>
              <a:off x="1776" y="1728"/>
              <a:ext cx="154" cy="1864"/>
            </a:xfrm>
            <a:prstGeom prst="rect">
              <a:avLst/>
            </a:prstGeom>
            <a:noFill/>
            <a:ln w="9525">
              <a:noFill/>
              <a:miter lim="800000"/>
              <a:headEnd/>
              <a:tailEnd/>
            </a:ln>
          </p:spPr>
          <p:txBody>
            <a:bodyPr>
              <a:spAutoFit/>
            </a:bodyPr>
            <a:lstStyle/>
            <a:p>
              <a:pPr algn="ctr"/>
              <a:r>
                <a:rPr lang="en-US" sz="900"/>
                <a:t>Mi xt  r e</a:t>
              </a:r>
            </a:p>
            <a:p>
              <a:pPr algn="ctr"/>
              <a:endParaRPr lang="en-US" sz="900"/>
            </a:p>
            <a:p>
              <a:pPr algn="ctr"/>
              <a:r>
                <a:rPr lang="en-US" sz="900"/>
                <a:t>of </a:t>
              </a:r>
            </a:p>
            <a:p>
              <a:pPr algn="ctr"/>
              <a:endParaRPr lang="en-US" sz="900"/>
            </a:p>
            <a:p>
              <a:pPr algn="ctr"/>
              <a:r>
                <a:rPr lang="en-US" sz="900"/>
                <a:t>GAS</a:t>
              </a:r>
            </a:p>
            <a:p>
              <a:pPr algn="ctr"/>
              <a:r>
                <a:rPr lang="en-US" sz="900"/>
                <a:t> and</a:t>
              </a:r>
            </a:p>
            <a:p>
              <a:pPr algn="ctr"/>
              <a:r>
                <a:rPr lang="en-US" sz="900"/>
                <a:t> AIR</a:t>
              </a:r>
            </a:p>
          </p:txBody>
        </p:sp>
        <p:sp>
          <p:nvSpPr>
            <p:cNvPr id="156722" name="Freeform 22"/>
            <p:cNvSpPr>
              <a:spLocks/>
            </p:cNvSpPr>
            <p:nvPr/>
          </p:nvSpPr>
          <p:spPr bwMode="auto">
            <a:xfrm>
              <a:off x="1786" y="3648"/>
              <a:ext cx="26" cy="96"/>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6723" name="Freeform 23"/>
            <p:cNvSpPr>
              <a:spLocks/>
            </p:cNvSpPr>
            <p:nvPr/>
          </p:nvSpPr>
          <p:spPr bwMode="auto">
            <a:xfrm>
              <a:off x="1773" y="1707"/>
              <a:ext cx="4" cy="1941"/>
            </a:xfrm>
            <a:custGeom>
              <a:avLst/>
              <a:gdLst>
                <a:gd name="T0" fmla="*/ 0 w 4"/>
                <a:gd name="T1" fmla="*/ 0 h 1941"/>
                <a:gd name="T2" fmla="*/ 4 w 4"/>
                <a:gd name="T3" fmla="*/ 1941 h 1941"/>
                <a:gd name="T4" fmla="*/ 0 60000 65536"/>
                <a:gd name="T5" fmla="*/ 0 60000 65536"/>
                <a:gd name="T6" fmla="*/ 0 w 4"/>
                <a:gd name="T7" fmla="*/ 0 h 1941"/>
                <a:gd name="T8" fmla="*/ 4 w 4"/>
                <a:gd name="T9" fmla="*/ 1941 h 1941"/>
              </a:gdLst>
              <a:ahLst/>
              <a:cxnLst>
                <a:cxn ang="T4">
                  <a:pos x="T0" y="T1"/>
                </a:cxn>
                <a:cxn ang="T5">
                  <a:pos x="T2" y="T3"/>
                </a:cxn>
              </a:cxnLst>
              <a:rect l="T6" t="T7" r="T8" b="T9"/>
              <a:pathLst>
                <a:path w="4" h="1941">
                  <a:moveTo>
                    <a:pt x="0" y="0"/>
                  </a:moveTo>
                  <a:lnTo>
                    <a:pt x="4" y="1941"/>
                  </a:lnTo>
                </a:path>
              </a:pathLst>
            </a:custGeom>
            <a:noFill/>
            <a:ln w="25400">
              <a:solidFill>
                <a:schemeClr val="bg2"/>
              </a:solidFill>
              <a:round/>
              <a:headEnd/>
              <a:tailEnd/>
            </a:ln>
          </p:spPr>
          <p:txBody>
            <a:bodyPr/>
            <a:lstStyle/>
            <a:p>
              <a:endParaRPr lang="en-US"/>
            </a:p>
          </p:txBody>
        </p:sp>
        <p:sp>
          <p:nvSpPr>
            <p:cNvPr id="156724" name="Freeform 24"/>
            <p:cNvSpPr>
              <a:spLocks/>
            </p:cNvSpPr>
            <p:nvPr/>
          </p:nvSpPr>
          <p:spPr bwMode="auto">
            <a:xfrm>
              <a:off x="1968" y="1704"/>
              <a:ext cx="1" cy="1944"/>
            </a:xfrm>
            <a:custGeom>
              <a:avLst/>
              <a:gdLst>
                <a:gd name="T0" fmla="*/ 0 w 1"/>
                <a:gd name="T1" fmla="*/ 0 h 1944"/>
                <a:gd name="T2" fmla="*/ 1 w 1"/>
                <a:gd name="T3" fmla="*/ 1944 h 1944"/>
                <a:gd name="T4" fmla="*/ 0 60000 65536"/>
                <a:gd name="T5" fmla="*/ 0 60000 65536"/>
                <a:gd name="T6" fmla="*/ 0 w 1"/>
                <a:gd name="T7" fmla="*/ 0 h 1944"/>
                <a:gd name="T8" fmla="*/ 1 w 1"/>
                <a:gd name="T9" fmla="*/ 1944 h 1944"/>
              </a:gdLst>
              <a:ahLst/>
              <a:cxnLst>
                <a:cxn ang="T4">
                  <a:pos x="T0" y="T1"/>
                </a:cxn>
                <a:cxn ang="T5">
                  <a:pos x="T2" y="T3"/>
                </a:cxn>
              </a:cxnLst>
              <a:rect l="T6" t="T7" r="T8" b="T9"/>
              <a:pathLst>
                <a:path w="1" h="1944">
                  <a:moveTo>
                    <a:pt x="0" y="0"/>
                  </a:moveTo>
                  <a:lnTo>
                    <a:pt x="1" y="1944"/>
                  </a:lnTo>
                </a:path>
              </a:pathLst>
            </a:custGeom>
            <a:noFill/>
            <a:ln w="25400">
              <a:solidFill>
                <a:schemeClr val="bg2"/>
              </a:solidFill>
              <a:round/>
              <a:headEnd/>
              <a:tailEnd/>
            </a:ln>
          </p:spPr>
          <p:txBody>
            <a:bodyPr/>
            <a:lstStyle/>
            <a:p>
              <a:endParaRPr lang="en-US"/>
            </a:p>
          </p:txBody>
        </p:sp>
        <p:sp>
          <p:nvSpPr>
            <p:cNvPr id="156725" name="Line 25"/>
            <p:cNvSpPr>
              <a:spLocks noChangeShapeType="1"/>
            </p:cNvSpPr>
            <p:nvPr/>
          </p:nvSpPr>
          <p:spPr bwMode="auto">
            <a:xfrm>
              <a:off x="1776" y="3744"/>
              <a:ext cx="0" cy="192"/>
            </a:xfrm>
            <a:prstGeom prst="line">
              <a:avLst/>
            </a:prstGeom>
            <a:noFill/>
            <a:ln w="25400">
              <a:solidFill>
                <a:schemeClr val="bg2"/>
              </a:solidFill>
              <a:round/>
              <a:headEnd/>
              <a:tailEnd/>
            </a:ln>
          </p:spPr>
          <p:txBody>
            <a:bodyPr/>
            <a:lstStyle/>
            <a:p>
              <a:endParaRPr lang="en-US"/>
            </a:p>
          </p:txBody>
        </p:sp>
        <p:sp>
          <p:nvSpPr>
            <p:cNvPr id="156726" name="Line 26"/>
            <p:cNvSpPr>
              <a:spLocks noChangeShapeType="1"/>
            </p:cNvSpPr>
            <p:nvPr/>
          </p:nvSpPr>
          <p:spPr bwMode="auto">
            <a:xfrm>
              <a:off x="1968" y="3744"/>
              <a:ext cx="0" cy="192"/>
            </a:xfrm>
            <a:prstGeom prst="line">
              <a:avLst/>
            </a:prstGeom>
            <a:noFill/>
            <a:ln w="25400">
              <a:solidFill>
                <a:schemeClr val="bg2"/>
              </a:solidFill>
              <a:round/>
              <a:headEnd/>
              <a:tailEnd/>
            </a:ln>
          </p:spPr>
          <p:txBody>
            <a:bodyPr/>
            <a:lstStyle/>
            <a:p>
              <a:endParaRPr lang="en-US"/>
            </a:p>
          </p:txBody>
        </p:sp>
        <p:sp>
          <p:nvSpPr>
            <p:cNvPr id="156727" name="Line 27"/>
            <p:cNvSpPr>
              <a:spLocks noChangeShapeType="1"/>
            </p:cNvSpPr>
            <p:nvPr/>
          </p:nvSpPr>
          <p:spPr bwMode="auto">
            <a:xfrm>
              <a:off x="1728" y="3744"/>
              <a:ext cx="0" cy="192"/>
            </a:xfrm>
            <a:prstGeom prst="line">
              <a:avLst/>
            </a:prstGeom>
            <a:noFill/>
            <a:ln w="25400">
              <a:solidFill>
                <a:schemeClr val="bg2"/>
              </a:solidFill>
              <a:round/>
              <a:headEnd/>
              <a:tailEnd/>
            </a:ln>
          </p:spPr>
          <p:txBody>
            <a:bodyPr/>
            <a:lstStyle/>
            <a:p>
              <a:endParaRPr lang="en-US"/>
            </a:p>
          </p:txBody>
        </p:sp>
        <p:sp>
          <p:nvSpPr>
            <p:cNvPr id="156728" name="Line 28"/>
            <p:cNvSpPr>
              <a:spLocks noChangeShapeType="1"/>
            </p:cNvSpPr>
            <p:nvPr/>
          </p:nvSpPr>
          <p:spPr bwMode="auto">
            <a:xfrm>
              <a:off x="2016" y="3744"/>
              <a:ext cx="0" cy="192"/>
            </a:xfrm>
            <a:prstGeom prst="line">
              <a:avLst/>
            </a:prstGeom>
            <a:noFill/>
            <a:ln w="25400">
              <a:solidFill>
                <a:schemeClr val="bg2"/>
              </a:solidFill>
              <a:round/>
              <a:headEnd/>
              <a:tailEnd/>
            </a:ln>
          </p:spPr>
          <p:txBody>
            <a:bodyPr/>
            <a:lstStyle/>
            <a:p>
              <a:endParaRPr lang="en-US"/>
            </a:p>
          </p:txBody>
        </p:sp>
        <p:sp>
          <p:nvSpPr>
            <p:cNvPr id="156729" name="Line 29"/>
            <p:cNvSpPr>
              <a:spLocks noChangeShapeType="1"/>
            </p:cNvSpPr>
            <p:nvPr/>
          </p:nvSpPr>
          <p:spPr bwMode="auto">
            <a:xfrm>
              <a:off x="1728" y="3456"/>
              <a:ext cx="0" cy="192"/>
            </a:xfrm>
            <a:prstGeom prst="line">
              <a:avLst/>
            </a:prstGeom>
            <a:noFill/>
            <a:ln w="25400">
              <a:solidFill>
                <a:schemeClr val="bg2"/>
              </a:solidFill>
              <a:round/>
              <a:headEnd/>
              <a:tailEnd/>
            </a:ln>
          </p:spPr>
          <p:txBody>
            <a:bodyPr/>
            <a:lstStyle/>
            <a:p>
              <a:endParaRPr lang="en-US"/>
            </a:p>
          </p:txBody>
        </p:sp>
        <p:sp>
          <p:nvSpPr>
            <p:cNvPr id="156730" name="Line 30"/>
            <p:cNvSpPr>
              <a:spLocks noChangeShapeType="1"/>
            </p:cNvSpPr>
            <p:nvPr/>
          </p:nvSpPr>
          <p:spPr bwMode="auto">
            <a:xfrm>
              <a:off x="2016" y="3456"/>
              <a:ext cx="0" cy="192"/>
            </a:xfrm>
            <a:prstGeom prst="line">
              <a:avLst/>
            </a:prstGeom>
            <a:noFill/>
            <a:ln w="25400">
              <a:solidFill>
                <a:schemeClr val="bg2"/>
              </a:solidFill>
              <a:round/>
              <a:headEnd/>
              <a:tailEnd/>
            </a:ln>
          </p:spPr>
          <p:txBody>
            <a:bodyPr/>
            <a:lstStyle/>
            <a:p>
              <a:endParaRPr lang="en-US"/>
            </a:p>
          </p:txBody>
        </p:sp>
        <p:sp>
          <p:nvSpPr>
            <p:cNvPr id="156731" name="Freeform 31"/>
            <p:cNvSpPr>
              <a:spLocks/>
            </p:cNvSpPr>
            <p:nvPr/>
          </p:nvSpPr>
          <p:spPr bwMode="auto">
            <a:xfrm>
              <a:off x="1728" y="3648"/>
              <a:ext cx="26" cy="96"/>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6732" name="Freeform 32"/>
            <p:cNvSpPr>
              <a:spLocks/>
            </p:cNvSpPr>
            <p:nvPr/>
          </p:nvSpPr>
          <p:spPr bwMode="auto">
            <a:xfrm flipH="1">
              <a:off x="1942" y="3648"/>
              <a:ext cx="26" cy="96"/>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6733" name="Freeform 33"/>
            <p:cNvSpPr>
              <a:spLocks/>
            </p:cNvSpPr>
            <p:nvPr/>
          </p:nvSpPr>
          <p:spPr bwMode="auto">
            <a:xfrm flipH="1">
              <a:off x="1990" y="3648"/>
              <a:ext cx="26" cy="96"/>
            </a:xfrm>
            <a:custGeom>
              <a:avLst/>
              <a:gdLst>
                <a:gd name="T0" fmla="*/ 0 w 26"/>
                <a:gd name="T1" fmla="*/ 0 h 96"/>
                <a:gd name="T2" fmla="*/ 26 w 26"/>
                <a:gd name="T3" fmla="*/ 50 h 96"/>
                <a:gd name="T4" fmla="*/ 0 w 26"/>
                <a:gd name="T5" fmla="*/ 96 h 96"/>
                <a:gd name="T6" fmla="*/ 0 60000 65536"/>
                <a:gd name="T7" fmla="*/ 0 60000 65536"/>
                <a:gd name="T8" fmla="*/ 0 60000 65536"/>
                <a:gd name="T9" fmla="*/ 0 w 26"/>
                <a:gd name="T10" fmla="*/ 0 h 96"/>
                <a:gd name="T11" fmla="*/ 26 w 26"/>
                <a:gd name="T12" fmla="*/ 96 h 96"/>
              </a:gdLst>
              <a:ahLst/>
              <a:cxnLst>
                <a:cxn ang="T6">
                  <a:pos x="T0" y="T1"/>
                </a:cxn>
                <a:cxn ang="T7">
                  <a:pos x="T2" y="T3"/>
                </a:cxn>
                <a:cxn ang="T8">
                  <a:pos x="T4" y="T5"/>
                </a:cxn>
              </a:cxnLst>
              <a:rect l="T9" t="T10" r="T11" b="T12"/>
              <a:pathLst>
                <a:path w="26" h="96">
                  <a:moveTo>
                    <a:pt x="0" y="0"/>
                  </a:moveTo>
                  <a:cubicBezTo>
                    <a:pt x="4" y="8"/>
                    <a:pt x="26" y="34"/>
                    <a:pt x="26" y="50"/>
                  </a:cubicBezTo>
                  <a:cubicBezTo>
                    <a:pt x="26" y="66"/>
                    <a:pt x="5" y="87"/>
                    <a:pt x="0" y="96"/>
                  </a:cubicBezTo>
                </a:path>
              </a:pathLst>
            </a:custGeom>
            <a:noFill/>
            <a:ln w="9525">
              <a:solidFill>
                <a:schemeClr val="bg2"/>
              </a:solidFill>
              <a:round/>
              <a:headEnd/>
              <a:tailEnd/>
            </a:ln>
          </p:spPr>
          <p:txBody>
            <a:bodyPr/>
            <a:lstStyle/>
            <a:p>
              <a:endParaRPr lang="en-US"/>
            </a:p>
          </p:txBody>
        </p:sp>
        <p:sp>
          <p:nvSpPr>
            <p:cNvPr id="156734" name="Text Box 34"/>
            <p:cNvSpPr txBox="1">
              <a:spLocks noChangeArrowheads="1"/>
            </p:cNvSpPr>
            <p:nvPr/>
          </p:nvSpPr>
          <p:spPr bwMode="auto">
            <a:xfrm>
              <a:off x="1104" y="2279"/>
              <a:ext cx="500" cy="231"/>
            </a:xfrm>
            <a:prstGeom prst="rect">
              <a:avLst/>
            </a:prstGeom>
            <a:noFill/>
            <a:ln w="9525">
              <a:noFill/>
              <a:miter lim="800000"/>
              <a:headEnd/>
              <a:tailEnd/>
            </a:ln>
          </p:spPr>
          <p:txBody>
            <a:bodyPr wrap="none">
              <a:spAutoFit/>
            </a:bodyPr>
            <a:lstStyle/>
            <a:p>
              <a:r>
                <a:rPr lang="en-US" sz="1800"/>
                <a:t>Barrel</a:t>
              </a:r>
            </a:p>
          </p:txBody>
        </p:sp>
        <p:sp>
          <p:nvSpPr>
            <p:cNvPr id="156735" name="Text Box 35"/>
            <p:cNvSpPr txBox="1">
              <a:spLocks noChangeArrowheads="1"/>
            </p:cNvSpPr>
            <p:nvPr/>
          </p:nvSpPr>
          <p:spPr bwMode="auto">
            <a:xfrm>
              <a:off x="1196" y="3552"/>
              <a:ext cx="292" cy="231"/>
            </a:xfrm>
            <a:prstGeom prst="rect">
              <a:avLst/>
            </a:prstGeom>
            <a:noFill/>
            <a:ln w="9525">
              <a:noFill/>
              <a:miter lim="800000"/>
              <a:headEnd/>
              <a:tailEnd/>
            </a:ln>
          </p:spPr>
          <p:txBody>
            <a:bodyPr wrap="none">
              <a:spAutoFit/>
            </a:bodyPr>
            <a:lstStyle/>
            <a:p>
              <a:r>
                <a:rPr lang="en-US" sz="1800"/>
                <a:t>Air</a:t>
              </a:r>
            </a:p>
          </p:txBody>
        </p:sp>
        <p:sp>
          <p:nvSpPr>
            <p:cNvPr id="156736" name="Text Box 36"/>
            <p:cNvSpPr txBox="1">
              <a:spLocks noChangeArrowheads="1"/>
            </p:cNvSpPr>
            <p:nvPr/>
          </p:nvSpPr>
          <p:spPr bwMode="auto">
            <a:xfrm>
              <a:off x="480" y="3897"/>
              <a:ext cx="380" cy="231"/>
            </a:xfrm>
            <a:prstGeom prst="rect">
              <a:avLst/>
            </a:prstGeom>
            <a:noFill/>
            <a:ln w="9525">
              <a:noFill/>
              <a:miter lim="800000"/>
              <a:headEnd/>
              <a:tailEnd/>
            </a:ln>
          </p:spPr>
          <p:txBody>
            <a:bodyPr wrap="none">
              <a:spAutoFit/>
            </a:bodyPr>
            <a:lstStyle/>
            <a:p>
              <a:r>
                <a:rPr lang="en-US" sz="1800"/>
                <a:t>Gas</a:t>
              </a:r>
            </a:p>
          </p:txBody>
        </p:sp>
        <p:sp>
          <p:nvSpPr>
            <p:cNvPr id="156737" name="Text Box 37"/>
            <p:cNvSpPr txBox="1">
              <a:spLocks noChangeArrowheads="1"/>
            </p:cNvSpPr>
            <p:nvPr/>
          </p:nvSpPr>
          <p:spPr bwMode="auto">
            <a:xfrm>
              <a:off x="2436" y="3375"/>
              <a:ext cx="449" cy="212"/>
            </a:xfrm>
            <a:prstGeom prst="rect">
              <a:avLst/>
            </a:prstGeom>
            <a:noFill/>
            <a:ln w="9525">
              <a:noFill/>
              <a:miter lim="800000"/>
              <a:headEnd/>
              <a:tailEnd/>
            </a:ln>
          </p:spPr>
          <p:txBody>
            <a:bodyPr wrap="none">
              <a:spAutoFit/>
            </a:bodyPr>
            <a:lstStyle/>
            <a:p>
              <a:r>
                <a:rPr lang="en-US" sz="1600"/>
                <a:t>Collar</a:t>
              </a:r>
            </a:p>
          </p:txBody>
        </p:sp>
        <p:sp>
          <p:nvSpPr>
            <p:cNvPr id="156738" name="Line 38"/>
            <p:cNvSpPr>
              <a:spLocks noChangeShapeType="1"/>
            </p:cNvSpPr>
            <p:nvPr/>
          </p:nvSpPr>
          <p:spPr bwMode="auto">
            <a:xfrm>
              <a:off x="864" y="4032"/>
              <a:ext cx="240" cy="0"/>
            </a:xfrm>
            <a:prstGeom prst="line">
              <a:avLst/>
            </a:prstGeom>
            <a:noFill/>
            <a:ln w="9525">
              <a:solidFill>
                <a:schemeClr val="tx1"/>
              </a:solidFill>
              <a:round/>
              <a:headEnd/>
              <a:tailEnd type="triangle" w="med" len="med"/>
            </a:ln>
          </p:spPr>
          <p:txBody>
            <a:bodyPr/>
            <a:lstStyle/>
            <a:p>
              <a:endParaRPr lang="en-US"/>
            </a:p>
          </p:txBody>
        </p:sp>
        <p:sp>
          <p:nvSpPr>
            <p:cNvPr id="156739" name="Line 39"/>
            <p:cNvSpPr>
              <a:spLocks noChangeShapeType="1"/>
            </p:cNvSpPr>
            <p:nvPr/>
          </p:nvSpPr>
          <p:spPr bwMode="auto">
            <a:xfrm>
              <a:off x="1488" y="3696"/>
              <a:ext cx="192" cy="0"/>
            </a:xfrm>
            <a:prstGeom prst="line">
              <a:avLst/>
            </a:prstGeom>
            <a:noFill/>
            <a:ln w="9525">
              <a:solidFill>
                <a:schemeClr val="tx1"/>
              </a:solidFill>
              <a:round/>
              <a:headEnd/>
              <a:tailEnd type="triangle" w="med" len="med"/>
            </a:ln>
          </p:spPr>
          <p:txBody>
            <a:bodyPr/>
            <a:lstStyle/>
            <a:p>
              <a:endParaRPr lang="en-US"/>
            </a:p>
          </p:txBody>
        </p:sp>
        <p:sp>
          <p:nvSpPr>
            <p:cNvPr id="156740" name="Freeform 40"/>
            <p:cNvSpPr>
              <a:spLocks/>
            </p:cNvSpPr>
            <p:nvPr/>
          </p:nvSpPr>
          <p:spPr bwMode="auto">
            <a:xfrm>
              <a:off x="2064" y="3528"/>
              <a:ext cx="393" cy="67"/>
            </a:xfrm>
            <a:custGeom>
              <a:avLst/>
              <a:gdLst>
                <a:gd name="T0" fmla="*/ 393 w 393"/>
                <a:gd name="T1" fmla="*/ 0 h 67"/>
                <a:gd name="T2" fmla="*/ 207 w 393"/>
                <a:gd name="T3" fmla="*/ 63 h 67"/>
                <a:gd name="T4" fmla="*/ 0 w 393"/>
                <a:gd name="T5" fmla="*/ 24 h 67"/>
                <a:gd name="T6" fmla="*/ 0 60000 65536"/>
                <a:gd name="T7" fmla="*/ 0 60000 65536"/>
                <a:gd name="T8" fmla="*/ 0 60000 65536"/>
                <a:gd name="T9" fmla="*/ 0 w 393"/>
                <a:gd name="T10" fmla="*/ 0 h 67"/>
                <a:gd name="T11" fmla="*/ 393 w 393"/>
                <a:gd name="T12" fmla="*/ 67 h 67"/>
              </a:gdLst>
              <a:ahLst/>
              <a:cxnLst>
                <a:cxn ang="T6">
                  <a:pos x="T0" y="T1"/>
                </a:cxn>
                <a:cxn ang="T7">
                  <a:pos x="T2" y="T3"/>
                </a:cxn>
                <a:cxn ang="T8">
                  <a:pos x="T4" y="T5"/>
                </a:cxn>
              </a:cxnLst>
              <a:rect l="T9" t="T10" r="T11" b="T12"/>
              <a:pathLst>
                <a:path w="393" h="67">
                  <a:moveTo>
                    <a:pt x="393" y="0"/>
                  </a:moveTo>
                  <a:cubicBezTo>
                    <a:pt x="362" y="11"/>
                    <a:pt x="272" y="59"/>
                    <a:pt x="207" y="63"/>
                  </a:cubicBezTo>
                  <a:cubicBezTo>
                    <a:pt x="142" y="67"/>
                    <a:pt x="43" y="32"/>
                    <a:pt x="0" y="24"/>
                  </a:cubicBezTo>
                </a:path>
              </a:pathLst>
            </a:custGeom>
            <a:noFill/>
            <a:ln w="9525">
              <a:solidFill>
                <a:schemeClr val="tx1"/>
              </a:solidFill>
              <a:round/>
              <a:headEnd/>
              <a:tailEnd type="triangle" w="med" len="med"/>
            </a:ln>
          </p:spPr>
          <p:txBody>
            <a:bodyPr/>
            <a:lstStyle/>
            <a:p>
              <a:endParaRPr lang="en-US"/>
            </a:p>
          </p:txBody>
        </p:sp>
        <p:sp>
          <p:nvSpPr>
            <p:cNvPr id="156741" name="Text Box 41"/>
            <p:cNvSpPr txBox="1">
              <a:spLocks noChangeArrowheads="1"/>
            </p:cNvSpPr>
            <p:nvPr/>
          </p:nvSpPr>
          <p:spPr bwMode="auto">
            <a:xfrm>
              <a:off x="2178" y="3720"/>
              <a:ext cx="414" cy="212"/>
            </a:xfrm>
            <a:prstGeom prst="rect">
              <a:avLst/>
            </a:prstGeom>
            <a:noFill/>
            <a:ln w="9525">
              <a:noFill/>
              <a:miter lim="800000"/>
              <a:headEnd/>
              <a:tailEnd/>
            </a:ln>
          </p:spPr>
          <p:txBody>
            <a:bodyPr wrap="none">
              <a:spAutoFit/>
            </a:bodyPr>
            <a:lstStyle/>
            <a:p>
              <a:r>
                <a:rPr lang="en-US" sz="1600"/>
                <a:t>Spud</a:t>
              </a:r>
            </a:p>
          </p:txBody>
        </p:sp>
        <p:sp>
          <p:nvSpPr>
            <p:cNvPr id="156742" name="Freeform 42"/>
            <p:cNvSpPr>
              <a:spLocks/>
            </p:cNvSpPr>
            <p:nvPr/>
          </p:nvSpPr>
          <p:spPr bwMode="auto">
            <a:xfrm>
              <a:off x="1911" y="3768"/>
              <a:ext cx="288" cy="138"/>
            </a:xfrm>
            <a:custGeom>
              <a:avLst/>
              <a:gdLst>
                <a:gd name="T0" fmla="*/ 288 w 288"/>
                <a:gd name="T1" fmla="*/ 98 h 138"/>
                <a:gd name="T2" fmla="*/ 183 w 288"/>
                <a:gd name="T3" fmla="*/ 122 h 138"/>
                <a:gd name="T4" fmla="*/ 0 w 288"/>
                <a:gd name="T5" fmla="*/ 0 h 138"/>
                <a:gd name="T6" fmla="*/ 0 60000 65536"/>
                <a:gd name="T7" fmla="*/ 0 60000 65536"/>
                <a:gd name="T8" fmla="*/ 0 60000 65536"/>
                <a:gd name="T9" fmla="*/ 0 w 288"/>
                <a:gd name="T10" fmla="*/ 0 h 138"/>
                <a:gd name="T11" fmla="*/ 288 w 288"/>
                <a:gd name="T12" fmla="*/ 138 h 138"/>
              </a:gdLst>
              <a:ahLst/>
              <a:cxnLst>
                <a:cxn ang="T6">
                  <a:pos x="T0" y="T1"/>
                </a:cxn>
                <a:cxn ang="T7">
                  <a:pos x="T2" y="T3"/>
                </a:cxn>
                <a:cxn ang="T8">
                  <a:pos x="T4" y="T5"/>
                </a:cxn>
              </a:cxnLst>
              <a:rect l="T9" t="T10" r="T11" b="T12"/>
              <a:pathLst>
                <a:path w="288" h="138">
                  <a:moveTo>
                    <a:pt x="288" y="98"/>
                  </a:moveTo>
                  <a:cubicBezTo>
                    <a:pt x="270" y="102"/>
                    <a:pt x="231" y="138"/>
                    <a:pt x="183" y="122"/>
                  </a:cubicBezTo>
                  <a:cubicBezTo>
                    <a:pt x="135" y="106"/>
                    <a:pt x="38" y="26"/>
                    <a:pt x="0" y="0"/>
                  </a:cubicBezTo>
                </a:path>
              </a:pathLst>
            </a:custGeom>
            <a:noFill/>
            <a:ln w="9525">
              <a:solidFill>
                <a:schemeClr val="tx1"/>
              </a:solidFill>
              <a:round/>
              <a:headEnd/>
              <a:tailEnd type="triangle" w="med" len="med"/>
            </a:ln>
          </p:spPr>
          <p:txBody>
            <a:bodyPr/>
            <a:lstStyle/>
            <a:p>
              <a:endParaRPr lang="en-US"/>
            </a:p>
          </p:txBody>
        </p:sp>
        <p:sp>
          <p:nvSpPr>
            <p:cNvPr id="156743" name="Freeform 43"/>
            <p:cNvSpPr>
              <a:spLocks/>
            </p:cNvSpPr>
            <p:nvPr/>
          </p:nvSpPr>
          <p:spPr bwMode="auto">
            <a:xfrm>
              <a:off x="1812" y="3744"/>
              <a:ext cx="125" cy="242"/>
            </a:xfrm>
            <a:custGeom>
              <a:avLst/>
              <a:gdLst>
                <a:gd name="T0" fmla="*/ 60 w 125"/>
                <a:gd name="T1" fmla="*/ 0 h 242"/>
                <a:gd name="T2" fmla="*/ 57 w 125"/>
                <a:gd name="T3" fmla="*/ 53 h 242"/>
                <a:gd name="T4" fmla="*/ 24 w 125"/>
                <a:gd name="T5" fmla="*/ 98 h 242"/>
                <a:gd name="T6" fmla="*/ 9 w 125"/>
                <a:gd name="T7" fmla="*/ 114 h 242"/>
                <a:gd name="T8" fmla="*/ 17 w 125"/>
                <a:gd name="T9" fmla="*/ 129 h 242"/>
                <a:gd name="T10" fmla="*/ 8 w 125"/>
                <a:gd name="T11" fmla="*/ 147 h 242"/>
                <a:gd name="T12" fmla="*/ 15 w 125"/>
                <a:gd name="T13" fmla="*/ 164 h 242"/>
                <a:gd name="T14" fmla="*/ 5 w 125"/>
                <a:gd name="T15" fmla="*/ 182 h 242"/>
                <a:gd name="T16" fmla="*/ 11 w 125"/>
                <a:gd name="T17" fmla="*/ 198 h 242"/>
                <a:gd name="T18" fmla="*/ 0 w 125"/>
                <a:gd name="T19" fmla="*/ 215 h 242"/>
                <a:gd name="T20" fmla="*/ 14 w 125"/>
                <a:gd name="T21" fmla="*/ 228 h 242"/>
                <a:gd name="T22" fmla="*/ 17 w 125"/>
                <a:gd name="T23" fmla="*/ 239 h 242"/>
                <a:gd name="T24" fmla="*/ 108 w 125"/>
                <a:gd name="T25" fmla="*/ 240 h 242"/>
                <a:gd name="T26" fmla="*/ 120 w 125"/>
                <a:gd name="T27" fmla="*/ 227 h 242"/>
                <a:gd name="T28" fmla="*/ 113 w 125"/>
                <a:gd name="T29" fmla="*/ 210 h 242"/>
                <a:gd name="T30" fmla="*/ 119 w 125"/>
                <a:gd name="T31" fmla="*/ 192 h 242"/>
                <a:gd name="T32" fmla="*/ 111 w 125"/>
                <a:gd name="T33" fmla="*/ 171 h 242"/>
                <a:gd name="T34" fmla="*/ 120 w 125"/>
                <a:gd name="T35" fmla="*/ 152 h 242"/>
                <a:gd name="T36" fmla="*/ 111 w 125"/>
                <a:gd name="T37" fmla="*/ 134 h 242"/>
                <a:gd name="T38" fmla="*/ 120 w 125"/>
                <a:gd name="T39" fmla="*/ 113 h 242"/>
                <a:gd name="T40" fmla="*/ 113 w 125"/>
                <a:gd name="T41" fmla="*/ 95 h 242"/>
                <a:gd name="T42" fmla="*/ 93 w 125"/>
                <a:gd name="T43" fmla="*/ 53 h 242"/>
                <a:gd name="T44" fmla="*/ 87 w 125"/>
                <a:gd name="T45" fmla="*/ 2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
                <a:gd name="T70" fmla="*/ 0 h 242"/>
                <a:gd name="T71" fmla="*/ 125 w 125"/>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 h="242">
                  <a:moveTo>
                    <a:pt x="60" y="0"/>
                  </a:moveTo>
                  <a:cubicBezTo>
                    <a:pt x="60" y="9"/>
                    <a:pt x="63" y="37"/>
                    <a:pt x="57" y="53"/>
                  </a:cubicBezTo>
                  <a:cubicBezTo>
                    <a:pt x="51" y="69"/>
                    <a:pt x="32" y="88"/>
                    <a:pt x="24" y="98"/>
                  </a:cubicBezTo>
                  <a:cubicBezTo>
                    <a:pt x="16" y="108"/>
                    <a:pt x="10" y="109"/>
                    <a:pt x="9" y="114"/>
                  </a:cubicBezTo>
                  <a:cubicBezTo>
                    <a:pt x="8" y="119"/>
                    <a:pt x="17" y="124"/>
                    <a:pt x="17" y="129"/>
                  </a:cubicBezTo>
                  <a:cubicBezTo>
                    <a:pt x="17" y="134"/>
                    <a:pt x="8" y="141"/>
                    <a:pt x="8" y="147"/>
                  </a:cubicBezTo>
                  <a:cubicBezTo>
                    <a:pt x="8" y="153"/>
                    <a:pt x="15" y="158"/>
                    <a:pt x="15" y="164"/>
                  </a:cubicBezTo>
                  <a:cubicBezTo>
                    <a:pt x="15" y="170"/>
                    <a:pt x="6" y="176"/>
                    <a:pt x="5" y="182"/>
                  </a:cubicBezTo>
                  <a:cubicBezTo>
                    <a:pt x="4" y="188"/>
                    <a:pt x="12" y="193"/>
                    <a:pt x="11" y="198"/>
                  </a:cubicBezTo>
                  <a:cubicBezTo>
                    <a:pt x="10" y="203"/>
                    <a:pt x="0" y="210"/>
                    <a:pt x="0" y="215"/>
                  </a:cubicBezTo>
                  <a:cubicBezTo>
                    <a:pt x="0" y="220"/>
                    <a:pt x="11" y="224"/>
                    <a:pt x="14" y="228"/>
                  </a:cubicBezTo>
                  <a:cubicBezTo>
                    <a:pt x="17" y="232"/>
                    <a:pt x="1" y="237"/>
                    <a:pt x="17" y="239"/>
                  </a:cubicBezTo>
                  <a:cubicBezTo>
                    <a:pt x="33" y="241"/>
                    <a:pt x="91" y="242"/>
                    <a:pt x="108" y="240"/>
                  </a:cubicBezTo>
                  <a:cubicBezTo>
                    <a:pt x="125" y="238"/>
                    <a:pt x="119" y="232"/>
                    <a:pt x="120" y="227"/>
                  </a:cubicBezTo>
                  <a:cubicBezTo>
                    <a:pt x="121" y="222"/>
                    <a:pt x="113" y="216"/>
                    <a:pt x="113" y="210"/>
                  </a:cubicBezTo>
                  <a:cubicBezTo>
                    <a:pt x="113" y="204"/>
                    <a:pt x="119" y="198"/>
                    <a:pt x="119" y="192"/>
                  </a:cubicBezTo>
                  <a:cubicBezTo>
                    <a:pt x="119" y="186"/>
                    <a:pt x="111" y="178"/>
                    <a:pt x="111" y="171"/>
                  </a:cubicBezTo>
                  <a:cubicBezTo>
                    <a:pt x="111" y="164"/>
                    <a:pt x="120" y="158"/>
                    <a:pt x="120" y="152"/>
                  </a:cubicBezTo>
                  <a:cubicBezTo>
                    <a:pt x="120" y="146"/>
                    <a:pt x="111" y="140"/>
                    <a:pt x="111" y="134"/>
                  </a:cubicBezTo>
                  <a:cubicBezTo>
                    <a:pt x="111" y="128"/>
                    <a:pt x="120" y="119"/>
                    <a:pt x="120" y="113"/>
                  </a:cubicBezTo>
                  <a:cubicBezTo>
                    <a:pt x="120" y="107"/>
                    <a:pt x="117" y="105"/>
                    <a:pt x="113" y="95"/>
                  </a:cubicBezTo>
                  <a:cubicBezTo>
                    <a:pt x="109" y="85"/>
                    <a:pt x="97" y="68"/>
                    <a:pt x="93" y="53"/>
                  </a:cubicBezTo>
                  <a:cubicBezTo>
                    <a:pt x="89" y="38"/>
                    <a:pt x="88" y="13"/>
                    <a:pt x="87" y="2"/>
                  </a:cubicBezTo>
                </a:path>
              </a:pathLst>
            </a:custGeom>
            <a:solidFill>
              <a:srgbClr val="FFCC00"/>
            </a:solidFill>
            <a:ln w="9525">
              <a:solidFill>
                <a:schemeClr val="tx1"/>
              </a:solidFill>
              <a:round/>
              <a:headEnd/>
              <a:tailEnd/>
            </a:ln>
          </p:spPr>
          <p:txBody>
            <a:bodyPr/>
            <a:lstStyle/>
            <a:p>
              <a:endParaRPr lang="en-US"/>
            </a:p>
          </p:txBody>
        </p:sp>
        <p:sp>
          <p:nvSpPr>
            <p:cNvPr id="156744" name="Rectangle 44"/>
            <p:cNvSpPr>
              <a:spLocks noChangeArrowheads="1"/>
            </p:cNvSpPr>
            <p:nvPr/>
          </p:nvSpPr>
          <p:spPr bwMode="auto">
            <a:xfrm>
              <a:off x="1824" y="3984"/>
              <a:ext cx="96" cy="48"/>
            </a:xfrm>
            <a:prstGeom prst="rect">
              <a:avLst/>
            </a:prstGeom>
            <a:solidFill>
              <a:schemeClr val="bg1"/>
            </a:solidFill>
            <a:ln w="15875">
              <a:solidFill>
                <a:schemeClr val="bg1"/>
              </a:solidFill>
              <a:miter lim="800000"/>
              <a:headEnd/>
              <a:tailEnd/>
            </a:ln>
          </p:spPr>
          <p:txBody>
            <a:bodyPr wrap="none" anchor="ctr"/>
            <a:lstStyle/>
            <a:p>
              <a:endParaRPr lang="en-US"/>
            </a:p>
          </p:txBody>
        </p:sp>
        <p:sp>
          <p:nvSpPr>
            <p:cNvPr id="156745" name="Rectangle 45"/>
            <p:cNvSpPr>
              <a:spLocks noChangeArrowheads="1"/>
            </p:cNvSpPr>
            <p:nvPr/>
          </p:nvSpPr>
          <p:spPr bwMode="auto">
            <a:xfrm>
              <a:off x="1104" y="3984"/>
              <a:ext cx="816" cy="96"/>
            </a:xfrm>
            <a:prstGeom prst="rect">
              <a:avLst/>
            </a:prstGeom>
            <a:solidFill>
              <a:schemeClr val="bg1"/>
            </a:solidFill>
            <a:ln w="9525">
              <a:noFill/>
              <a:miter lim="800000"/>
              <a:headEnd/>
              <a:tailEnd/>
            </a:ln>
          </p:spPr>
          <p:txBody>
            <a:bodyPr wrap="none" anchor="ctr"/>
            <a:lstStyle/>
            <a:p>
              <a:endParaRPr lang="en-US"/>
            </a:p>
          </p:txBody>
        </p:sp>
        <p:sp>
          <p:nvSpPr>
            <p:cNvPr id="156746" name="Line 46"/>
            <p:cNvSpPr>
              <a:spLocks noChangeShapeType="1"/>
            </p:cNvSpPr>
            <p:nvPr/>
          </p:nvSpPr>
          <p:spPr bwMode="auto">
            <a:xfrm>
              <a:off x="922" y="3984"/>
              <a:ext cx="912" cy="0"/>
            </a:xfrm>
            <a:prstGeom prst="line">
              <a:avLst/>
            </a:prstGeom>
            <a:noFill/>
            <a:ln w="9525">
              <a:solidFill>
                <a:schemeClr val="tx1"/>
              </a:solidFill>
              <a:round/>
              <a:headEnd/>
              <a:tailEnd/>
            </a:ln>
          </p:spPr>
          <p:txBody>
            <a:bodyPr/>
            <a:lstStyle/>
            <a:p>
              <a:endParaRPr lang="en-US"/>
            </a:p>
          </p:txBody>
        </p:sp>
        <p:sp>
          <p:nvSpPr>
            <p:cNvPr id="156747" name="Line 47"/>
            <p:cNvSpPr>
              <a:spLocks noChangeShapeType="1"/>
            </p:cNvSpPr>
            <p:nvPr/>
          </p:nvSpPr>
          <p:spPr bwMode="auto">
            <a:xfrm>
              <a:off x="922" y="4080"/>
              <a:ext cx="1008" cy="0"/>
            </a:xfrm>
            <a:prstGeom prst="line">
              <a:avLst/>
            </a:prstGeom>
            <a:noFill/>
            <a:ln w="9525">
              <a:solidFill>
                <a:schemeClr val="tx1"/>
              </a:solidFill>
              <a:round/>
              <a:headEnd/>
              <a:tailEnd/>
            </a:ln>
          </p:spPr>
          <p:txBody>
            <a:bodyPr/>
            <a:lstStyle/>
            <a:p>
              <a:endParaRPr lang="en-US"/>
            </a:p>
          </p:txBody>
        </p:sp>
      </p:grpSp>
      <p:sp>
        <p:nvSpPr>
          <p:cNvPr id="156682" name="Rectangle 48"/>
          <p:cNvSpPr>
            <a:spLocks noChangeArrowheads="1"/>
          </p:cNvSpPr>
          <p:nvPr/>
        </p:nvSpPr>
        <p:spPr bwMode="auto">
          <a:xfrm>
            <a:off x="1676400" y="1066800"/>
            <a:ext cx="1066800" cy="381000"/>
          </a:xfrm>
          <a:prstGeom prst="rect">
            <a:avLst/>
          </a:prstGeom>
          <a:solidFill>
            <a:schemeClr val="bg1"/>
          </a:solidFill>
          <a:ln w="9525">
            <a:noFill/>
            <a:miter lim="800000"/>
            <a:headEnd/>
            <a:tailEnd/>
          </a:ln>
        </p:spPr>
        <p:txBody>
          <a:bodyPr wrap="none" anchor="ctr"/>
          <a:lstStyle/>
          <a:p>
            <a:endParaRPr lang="en-US"/>
          </a:p>
        </p:txBody>
      </p:sp>
      <p:grpSp>
        <p:nvGrpSpPr>
          <p:cNvPr id="7" name="Group 49"/>
          <p:cNvGrpSpPr>
            <a:grpSpLocks/>
          </p:cNvGrpSpPr>
          <p:nvPr/>
        </p:nvGrpSpPr>
        <p:grpSpPr bwMode="auto">
          <a:xfrm>
            <a:off x="1600200" y="1400175"/>
            <a:ext cx="1320800" cy="650875"/>
            <a:chOff x="1008" y="882"/>
            <a:chExt cx="832" cy="410"/>
          </a:xfrm>
        </p:grpSpPr>
        <p:sp>
          <p:nvSpPr>
            <p:cNvPr id="156716" name="Freeform 50"/>
            <p:cNvSpPr>
              <a:spLocks/>
            </p:cNvSpPr>
            <p:nvPr/>
          </p:nvSpPr>
          <p:spPr bwMode="auto">
            <a:xfrm>
              <a:off x="1489" y="1110"/>
              <a:ext cx="351" cy="182"/>
            </a:xfrm>
            <a:custGeom>
              <a:avLst/>
              <a:gdLst>
                <a:gd name="T0" fmla="*/ 351 w 351"/>
                <a:gd name="T1" fmla="*/ 182 h 182"/>
                <a:gd name="T2" fmla="*/ 0 w 351"/>
                <a:gd name="T3" fmla="*/ 0 h 182"/>
                <a:gd name="T4" fmla="*/ 0 60000 65536"/>
                <a:gd name="T5" fmla="*/ 0 60000 65536"/>
                <a:gd name="T6" fmla="*/ 0 w 351"/>
                <a:gd name="T7" fmla="*/ 0 h 182"/>
                <a:gd name="T8" fmla="*/ 351 w 351"/>
                <a:gd name="T9" fmla="*/ 182 h 182"/>
              </a:gdLst>
              <a:ahLst/>
              <a:cxnLst>
                <a:cxn ang="T4">
                  <a:pos x="T0" y="T1"/>
                </a:cxn>
                <a:cxn ang="T5">
                  <a:pos x="T2" y="T3"/>
                </a:cxn>
              </a:cxnLst>
              <a:rect l="T6" t="T7" r="T8" b="T9"/>
              <a:pathLst>
                <a:path w="351" h="182">
                  <a:moveTo>
                    <a:pt x="351" y="182"/>
                  </a:moveTo>
                  <a:lnTo>
                    <a:pt x="0" y="0"/>
                  </a:lnTo>
                </a:path>
              </a:pathLst>
            </a:custGeom>
            <a:noFill/>
            <a:ln w="9525">
              <a:solidFill>
                <a:schemeClr val="tx1"/>
              </a:solidFill>
              <a:round/>
              <a:headEnd type="triangle" w="med" len="med"/>
              <a:tailEnd/>
            </a:ln>
          </p:spPr>
          <p:txBody>
            <a:bodyPr/>
            <a:lstStyle/>
            <a:p>
              <a:endParaRPr lang="en-US"/>
            </a:p>
          </p:txBody>
        </p:sp>
        <p:sp>
          <p:nvSpPr>
            <p:cNvPr id="156717" name="Text Box 51"/>
            <p:cNvSpPr txBox="1">
              <a:spLocks noChangeArrowheads="1"/>
            </p:cNvSpPr>
            <p:nvPr/>
          </p:nvSpPr>
          <p:spPr bwMode="auto">
            <a:xfrm>
              <a:off x="1008" y="882"/>
              <a:ext cx="558" cy="366"/>
            </a:xfrm>
            <a:prstGeom prst="rect">
              <a:avLst/>
            </a:prstGeom>
            <a:noFill/>
            <a:ln w="9525">
              <a:noFill/>
              <a:miter lim="800000"/>
              <a:headEnd/>
              <a:tailEnd/>
            </a:ln>
          </p:spPr>
          <p:txBody>
            <a:bodyPr wrap="none">
              <a:spAutoFit/>
            </a:bodyPr>
            <a:lstStyle/>
            <a:p>
              <a:pPr algn="ctr"/>
              <a:r>
                <a:rPr lang="en-US" sz="1600"/>
                <a:t>Hottest </a:t>
              </a:r>
            </a:p>
            <a:p>
              <a:pPr algn="ctr"/>
              <a:r>
                <a:rPr lang="en-US" sz="1600"/>
                <a:t>part</a:t>
              </a:r>
            </a:p>
          </p:txBody>
        </p:sp>
      </p:grpSp>
      <p:grpSp>
        <p:nvGrpSpPr>
          <p:cNvPr id="8" name="Group 52"/>
          <p:cNvGrpSpPr>
            <a:grpSpLocks/>
          </p:cNvGrpSpPr>
          <p:nvPr/>
        </p:nvGrpSpPr>
        <p:grpSpPr bwMode="auto">
          <a:xfrm>
            <a:off x="304800" y="2590800"/>
            <a:ext cx="3657600" cy="3733800"/>
            <a:chOff x="192" y="1632"/>
            <a:chExt cx="2304" cy="2352"/>
          </a:xfrm>
        </p:grpSpPr>
        <p:sp>
          <p:nvSpPr>
            <p:cNvPr id="156689" name="Oval 53"/>
            <p:cNvSpPr>
              <a:spLocks noChangeArrowheads="1"/>
            </p:cNvSpPr>
            <p:nvPr/>
          </p:nvSpPr>
          <p:spPr bwMode="auto">
            <a:xfrm>
              <a:off x="1776" y="1680"/>
              <a:ext cx="192" cy="48"/>
            </a:xfrm>
            <a:prstGeom prst="ellipse">
              <a:avLst/>
            </a:prstGeom>
            <a:solidFill>
              <a:srgbClr val="C0C0C0"/>
            </a:solidFill>
            <a:ln w="25400">
              <a:solidFill>
                <a:schemeClr val="bg2"/>
              </a:solidFill>
              <a:round/>
              <a:headEnd/>
              <a:tailEnd/>
            </a:ln>
          </p:spPr>
          <p:txBody>
            <a:bodyPr wrap="none" anchor="ctr"/>
            <a:lstStyle/>
            <a:p>
              <a:endParaRPr lang="en-US"/>
            </a:p>
          </p:txBody>
        </p:sp>
        <p:sp>
          <p:nvSpPr>
            <p:cNvPr id="817206" name="Rectangle 54"/>
            <p:cNvSpPr>
              <a:spLocks noChangeArrowheads="1"/>
            </p:cNvSpPr>
            <p:nvPr/>
          </p:nvSpPr>
          <p:spPr bwMode="auto">
            <a:xfrm>
              <a:off x="1776" y="1680"/>
              <a:ext cx="240" cy="336"/>
            </a:xfrm>
            <a:prstGeom prst="rect">
              <a:avLst/>
            </a:prstGeom>
            <a:gradFill rotWithShape="1">
              <a:gsLst>
                <a:gs pos="0">
                  <a:schemeClr val="bg2"/>
                </a:gs>
                <a:gs pos="50000">
                  <a:schemeClr val="bg1"/>
                </a:gs>
                <a:gs pos="100000">
                  <a:schemeClr val="bg2"/>
                </a:gs>
              </a:gsLst>
              <a:lin ang="0" scaled="1"/>
            </a:gradFill>
            <a:ln w="19050">
              <a:solidFill>
                <a:schemeClr val="bg2"/>
              </a:solidFill>
              <a:miter lim="800000"/>
              <a:headEnd/>
              <a:tailEnd/>
            </a:ln>
            <a:effectLst/>
          </p:spPr>
          <p:txBody>
            <a:bodyPr wrap="none" anchor="ctr"/>
            <a:lstStyle/>
            <a:p>
              <a:pPr>
                <a:defRPr/>
              </a:pPr>
              <a:endParaRPr lang="en-US"/>
            </a:p>
          </p:txBody>
        </p:sp>
        <p:sp>
          <p:nvSpPr>
            <p:cNvPr id="817207" name="Rectangle 55"/>
            <p:cNvSpPr>
              <a:spLocks noChangeArrowheads="1"/>
            </p:cNvSpPr>
            <p:nvPr/>
          </p:nvSpPr>
          <p:spPr bwMode="auto">
            <a:xfrm>
              <a:off x="1801" y="2016"/>
              <a:ext cx="184" cy="720"/>
            </a:xfrm>
            <a:prstGeom prst="rect">
              <a:avLst/>
            </a:prstGeom>
            <a:gradFill rotWithShape="1">
              <a:gsLst>
                <a:gs pos="0">
                  <a:schemeClr val="bg2"/>
                </a:gs>
                <a:gs pos="50000">
                  <a:schemeClr val="bg1"/>
                </a:gs>
                <a:gs pos="100000">
                  <a:schemeClr val="bg2"/>
                </a:gs>
              </a:gsLst>
              <a:lin ang="0" scaled="1"/>
            </a:gradFill>
            <a:ln w="25400">
              <a:solidFill>
                <a:schemeClr val="bg2"/>
              </a:solidFill>
              <a:miter lim="800000"/>
              <a:headEnd/>
              <a:tailEnd/>
            </a:ln>
            <a:effectLst/>
          </p:spPr>
          <p:txBody>
            <a:bodyPr wrap="none" anchor="ctr"/>
            <a:lstStyle/>
            <a:p>
              <a:pPr>
                <a:defRPr/>
              </a:pPr>
              <a:endParaRPr lang="en-US"/>
            </a:p>
          </p:txBody>
        </p:sp>
        <p:sp>
          <p:nvSpPr>
            <p:cNvPr id="156692" name="Freeform 56"/>
            <p:cNvSpPr>
              <a:spLocks/>
            </p:cNvSpPr>
            <p:nvPr/>
          </p:nvSpPr>
          <p:spPr bwMode="auto">
            <a:xfrm>
              <a:off x="1344" y="3360"/>
              <a:ext cx="1152" cy="624"/>
            </a:xfrm>
            <a:custGeom>
              <a:avLst/>
              <a:gdLst>
                <a:gd name="T0" fmla="*/ 432 w 1152"/>
                <a:gd name="T1" fmla="*/ 0 h 624"/>
                <a:gd name="T2" fmla="*/ 684 w 1152"/>
                <a:gd name="T3" fmla="*/ 0 h 624"/>
                <a:gd name="T4" fmla="*/ 690 w 1152"/>
                <a:gd name="T5" fmla="*/ 414 h 624"/>
                <a:gd name="T6" fmla="*/ 1152 w 1152"/>
                <a:gd name="T7" fmla="*/ 624 h 624"/>
                <a:gd name="T8" fmla="*/ 0 w 1152"/>
                <a:gd name="T9" fmla="*/ 624 h 624"/>
                <a:gd name="T10" fmla="*/ 432 w 1152"/>
                <a:gd name="T11" fmla="*/ 432 h 624"/>
                <a:gd name="T12" fmla="*/ 432 w 1152"/>
                <a:gd name="T13" fmla="*/ 240 h 624"/>
                <a:gd name="T14" fmla="*/ 48 w 1152"/>
                <a:gd name="T15" fmla="*/ 240 h 624"/>
                <a:gd name="T16" fmla="*/ 48 w 1152"/>
                <a:gd name="T17" fmla="*/ 192 h 624"/>
                <a:gd name="T18" fmla="*/ 0 w 1152"/>
                <a:gd name="T19" fmla="*/ 144 h 624"/>
                <a:gd name="T20" fmla="*/ 48 w 1152"/>
                <a:gd name="T21" fmla="*/ 144 h 624"/>
                <a:gd name="T22" fmla="*/ 40 w 1152"/>
                <a:gd name="T23" fmla="*/ 132 h 624"/>
                <a:gd name="T24" fmla="*/ 432 w 1152"/>
                <a:gd name="T25" fmla="*/ 0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2"/>
                <a:gd name="T40" fmla="*/ 0 h 624"/>
                <a:gd name="T41" fmla="*/ 1152 w 1152"/>
                <a:gd name="T42" fmla="*/ 624 h 6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2" h="624">
                  <a:moveTo>
                    <a:pt x="432" y="0"/>
                  </a:moveTo>
                  <a:lnTo>
                    <a:pt x="684" y="0"/>
                  </a:lnTo>
                  <a:lnTo>
                    <a:pt x="690" y="414"/>
                  </a:lnTo>
                  <a:lnTo>
                    <a:pt x="1152" y="624"/>
                  </a:lnTo>
                  <a:lnTo>
                    <a:pt x="0" y="624"/>
                  </a:lnTo>
                  <a:lnTo>
                    <a:pt x="432" y="432"/>
                  </a:lnTo>
                  <a:lnTo>
                    <a:pt x="432" y="240"/>
                  </a:lnTo>
                  <a:lnTo>
                    <a:pt x="48" y="240"/>
                  </a:lnTo>
                  <a:lnTo>
                    <a:pt x="48" y="192"/>
                  </a:lnTo>
                  <a:lnTo>
                    <a:pt x="0" y="144"/>
                  </a:lnTo>
                  <a:lnTo>
                    <a:pt x="48" y="144"/>
                  </a:lnTo>
                  <a:lnTo>
                    <a:pt x="40" y="132"/>
                  </a:lnTo>
                  <a:cubicBezTo>
                    <a:pt x="462" y="129"/>
                    <a:pt x="449" y="223"/>
                    <a:pt x="432" y="0"/>
                  </a:cubicBezTo>
                  <a:close/>
                </a:path>
              </a:pathLst>
            </a:custGeom>
            <a:gradFill rotWithShape="1">
              <a:gsLst>
                <a:gs pos="0">
                  <a:srgbClr val="FFE161"/>
                </a:gs>
                <a:gs pos="100000">
                  <a:srgbClr val="CC9900"/>
                </a:gs>
              </a:gsLst>
              <a:path path="rect">
                <a:fillToRect l="50000" t="50000" r="50000" b="50000"/>
              </a:path>
            </a:gradFill>
            <a:ln w="9525">
              <a:noFill/>
              <a:round/>
              <a:headEnd/>
              <a:tailEnd/>
            </a:ln>
          </p:spPr>
          <p:txBody>
            <a:bodyPr/>
            <a:lstStyle/>
            <a:p>
              <a:endParaRPr lang="en-US"/>
            </a:p>
          </p:txBody>
        </p:sp>
        <p:sp>
          <p:nvSpPr>
            <p:cNvPr id="156693" name="Oval 57"/>
            <p:cNvSpPr>
              <a:spLocks noChangeArrowheads="1"/>
            </p:cNvSpPr>
            <p:nvPr/>
          </p:nvSpPr>
          <p:spPr bwMode="auto">
            <a:xfrm>
              <a:off x="1536" y="3456"/>
              <a:ext cx="192" cy="192"/>
            </a:xfrm>
            <a:prstGeom prst="ellipse">
              <a:avLst/>
            </a:prstGeom>
            <a:solidFill>
              <a:srgbClr val="339966"/>
            </a:solidFill>
            <a:ln w="9525">
              <a:solidFill>
                <a:schemeClr val="tx1"/>
              </a:solidFill>
              <a:round/>
              <a:headEnd/>
              <a:tailEnd/>
            </a:ln>
          </p:spPr>
          <p:txBody>
            <a:bodyPr wrap="none" anchor="ctr"/>
            <a:lstStyle/>
            <a:p>
              <a:endParaRPr lang="en-US"/>
            </a:p>
          </p:txBody>
        </p:sp>
        <p:sp>
          <p:nvSpPr>
            <p:cNvPr id="156694" name="Rectangle 58"/>
            <p:cNvSpPr>
              <a:spLocks noChangeArrowheads="1"/>
            </p:cNvSpPr>
            <p:nvPr/>
          </p:nvSpPr>
          <p:spPr bwMode="auto">
            <a:xfrm>
              <a:off x="1776" y="2832"/>
              <a:ext cx="240" cy="432"/>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56695" name="Oval 59"/>
            <p:cNvSpPr>
              <a:spLocks noChangeArrowheads="1"/>
            </p:cNvSpPr>
            <p:nvPr/>
          </p:nvSpPr>
          <p:spPr bwMode="auto">
            <a:xfrm>
              <a:off x="1776" y="2880"/>
              <a:ext cx="48" cy="336"/>
            </a:xfrm>
            <a:prstGeom prst="ellipse">
              <a:avLst/>
            </a:prstGeom>
            <a:solidFill>
              <a:srgbClr val="C0C0C0"/>
            </a:solidFill>
            <a:ln w="9525">
              <a:solidFill>
                <a:schemeClr val="tx1"/>
              </a:solidFill>
              <a:round/>
              <a:headEnd/>
              <a:tailEnd/>
            </a:ln>
          </p:spPr>
          <p:txBody>
            <a:bodyPr wrap="none" anchor="ctr"/>
            <a:lstStyle/>
            <a:p>
              <a:endParaRPr lang="en-US"/>
            </a:p>
          </p:txBody>
        </p:sp>
        <p:sp>
          <p:nvSpPr>
            <p:cNvPr id="156696" name="Oval 60"/>
            <p:cNvSpPr>
              <a:spLocks noChangeArrowheads="1"/>
            </p:cNvSpPr>
            <p:nvPr/>
          </p:nvSpPr>
          <p:spPr bwMode="auto">
            <a:xfrm>
              <a:off x="1872" y="2880"/>
              <a:ext cx="48" cy="336"/>
            </a:xfrm>
            <a:prstGeom prst="ellipse">
              <a:avLst/>
            </a:prstGeom>
            <a:solidFill>
              <a:srgbClr val="C0C0C0"/>
            </a:solidFill>
            <a:ln w="9525">
              <a:solidFill>
                <a:schemeClr val="tx1"/>
              </a:solidFill>
              <a:round/>
              <a:headEnd/>
              <a:tailEnd/>
            </a:ln>
          </p:spPr>
          <p:txBody>
            <a:bodyPr wrap="none" anchor="ctr"/>
            <a:lstStyle/>
            <a:p>
              <a:endParaRPr lang="en-US"/>
            </a:p>
          </p:txBody>
        </p:sp>
        <p:sp>
          <p:nvSpPr>
            <p:cNvPr id="156697" name="Oval 61"/>
            <p:cNvSpPr>
              <a:spLocks noChangeArrowheads="1"/>
            </p:cNvSpPr>
            <p:nvPr/>
          </p:nvSpPr>
          <p:spPr bwMode="auto">
            <a:xfrm>
              <a:off x="1968" y="2880"/>
              <a:ext cx="48" cy="336"/>
            </a:xfrm>
            <a:prstGeom prst="ellipse">
              <a:avLst/>
            </a:prstGeom>
            <a:solidFill>
              <a:srgbClr val="C0C0C0"/>
            </a:solidFill>
            <a:ln w="9525">
              <a:solidFill>
                <a:schemeClr val="tx1"/>
              </a:solidFill>
              <a:round/>
              <a:headEnd/>
              <a:tailEnd/>
            </a:ln>
          </p:spPr>
          <p:txBody>
            <a:bodyPr wrap="none" anchor="ctr"/>
            <a:lstStyle/>
            <a:p>
              <a:endParaRPr lang="en-US"/>
            </a:p>
          </p:txBody>
        </p:sp>
        <p:sp>
          <p:nvSpPr>
            <p:cNvPr id="156698" name="Freeform 62"/>
            <p:cNvSpPr>
              <a:spLocks/>
            </p:cNvSpPr>
            <p:nvPr/>
          </p:nvSpPr>
          <p:spPr bwMode="auto">
            <a:xfrm>
              <a:off x="192" y="2892"/>
              <a:ext cx="1310" cy="948"/>
            </a:xfrm>
            <a:custGeom>
              <a:avLst/>
              <a:gdLst>
                <a:gd name="T0" fmla="*/ 0 w 1310"/>
                <a:gd name="T1" fmla="*/ 907 h 948"/>
                <a:gd name="T2" fmla="*/ 282 w 1310"/>
                <a:gd name="T3" fmla="*/ 130 h 948"/>
                <a:gd name="T4" fmla="*/ 546 w 1310"/>
                <a:gd name="T5" fmla="*/ 130 h 948"/>
                <a:gd name="T6" fmla="*/ 906 w 1310"/>
                <a:gd name="T7" fmla="*/ 556 h 948"/>
                <a:gd name="T8" fmla="*/ 1251 w 1310"/>
                <a:gd name="T9" fmla="*/ 571 h 948"/>
                <a:gd name="T10" fmla="*/ 1263 w 1310"/>
                <a:gd name="T11" fmla="*/ 583 h 948"/>
                <a:gd name="T12" fmla="*/ 1257 w 1310"/>
                <a:gd name="T13" fmla="*/ 715 h 948"/>
                <a:gd name="T14" fmla="*/ 1092 w 1310"/>
                <a:gd name="T15" fmla="*/ 724 h 948"/>
                <a:gd name="T16" fmla="*/ 858 w 1310"/>
                <a:gd name="T17" fmla="*/ 697 h 948"/>
                <a:gd name="T18" fmla="*/ 576 w 1310"/>
                <a:gd name="T19" fmla="*/ 379 h 948"/>
                <a:gd name="T20" fmla="*/ 438 w 1310"/>
                <a:gd name="T21" fmla="*/ 208 h 948"/>
                <a:gd name="T22" fmla="*/ 336 w 1310"/>
                <a:gd name="T23" fmla="*/ 283 h 948"/>
                <a:gd name="T24" fmla="*/ 246 w 1310"/>
                <a:gd name="T25" fmla="*/ 529 h 948"/>
                <a:gd name="T26" fmla="*/ 141 w 1310"/>
                <a:gd name="T27" fmla="*/ 880 h 948"/>
                <a:gd name="T28" fmla="*/ 117 w 1310"/>
                <a:gd name="T29" fmla="*/ 940 h 948"/>
                <a:gd name="T30" fmla="*/ 0 w 1310"/>
                <a:gd name="T31" fmla="*/ 895 h 9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0"/>
                <a:gd name="T49" fmla="*/ 0 h 948"/>
                <a:gd name="T50" fmla="*/ 1310 w 1310"/>
                <a:gd name="T51" fmla="*/ 948 h 9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0" h="948">
                  <a:moveTo>
                    <a:pt x="0" y="907"/>
                  </a:moveTo>
                  <a:cubicBezTo>
                    <a:pt x="47" y="778"/>
                    <a:pt x="191" y="260"/>
                    <a:pt x="282" y="130"/>
                  </a:cubicBezTo>
                  <a:cubicBezTo>
                    <a:pt x="373" y="0"/>
                    <a:pt x="442" y="59"/>
                    <a:pt x="546" y="130"/>
                  </a:cubicBezTo>
                  <a:cubicBezTo>
                    <a:pt x="650" y="201"/>
                    <a:pt x="788" y="483"/>
                    <a:pt x="906" y="556"/>
                  </a:cubicBezTo>
                  <a:cubicBezTo>
                    <a:pt x="1024" y="629"/>
                    <a:pt x="1192" y="567"/>
                    <a:pt x="1251" y="571"/>
                  </a:cubicBezTo>
                  <a:cubicBezTo>
                    <a:pt x="1310" y="575"/>
                    <a:pt x="1262" y="559"/>
                    <a:pt x="1263" y="583"/>
                  </a:cubicBezTo>
                  <a:cubicBezTo>
                    <a:pt x="1264" y="607"/>
                    <a:pt x="1285" y="692"/>
                    <a:pt x="1257" y="715"/>
                  </a:cubicBezTo>
                  <a:cubicBezTo>
                    <a:pt x="1229" y="738"/>
                    <a:pt x="1158" y="727"/>
                    <a:pt x="1092" y="724"/>
                  </a:cubicBezTo>
                  <a:cubicBezTo>
                    <a:pt x="1026" y="721"/>
                    <a:pt x="944" y="754"/>
                    <a:pt x="858" y="697"/>
                  </a:cubicBezTo>
                  <a:cubicBezTo>
                    <a:pt x="772" y="640"/>
                    <a:pt x="646" y="461"/>
                    <a:pt x="576" y="379"/>
                  </a:cubicBezTo>
                  <a:cubicBezTo>
                    <a:pt x="506" y="297"/>
                    <a:pt x="478" y="224"/>
                    <a:pt x="438" y="208"/>
                  </a:cubicBezTo>
                  <a:cubicBezTo>
                    <a:pt x="398" y="192"/>
                    <a:pt x="368" y="230"/>
                    <a:pt x="336" y="283"/>
                  </a:cubicBezTo>
                  <a:cubicBezTo>
                    <a:pt x="304" y="336"/>
                    <a:pt x="279" y="429"/>
                    <a:pt x="246" y="529"/>
                  </a:cubicBezTo>
                  <a:cubicBezTo>
                    <a:pt x="213" y="629"/>
                    <a:pt x="162" y="812"/>
                    <a:pt x="141" y="880"/>
                  </a:cubicBezTo>
                  <a:cubicBezTo>
                    <a:pt x="120" y="948"/>
                    <a:pt x="140" y="937"/>
                    <a:pt x="117" y="940"/>
                  </a:cubicBezTo>
                  <a:cubicBezTo>
                    <a:pt x="94" y="943"/>
                    <a:pt x="24" y="904"/>
                    <a:pt x="0" y="895"/>
                  </a:cubicBezTo>
                </a:path>
              </a:pathLst>
            </a:custGeom>
            <a:solidFill>
              <a:srgbClr val="993300"/>
            </a:solidFill>
            <a:ln w="9525">
              <a:noFill/>
              <a:round/>
              <a:headEnd/>
              <a:tailEnd/>
            </a:ln>
          </p:spPr>
          <p:txBody>
            <a:bodyPr/>
            <a:lstStyle/>
            <a:p>
              <a:endParaRPr lang="en-US"/>
            </a:p>
          </p:txBody>
        </p:sp>
        <p:grpSp>
          <p:nvGrpSpPr>
            <p:cNvPr id="156699" name="Group 63"/>
            <p:cNvGrpSpPr>
              <a:grpSpLocks/>
            </p:cNvGrpSpPr>
            <p:nvPr/>
          </p:nvGrpSpPr>
          <p:grpSpPr bwMode="auto">
            <a:xfrm>
              <a:off x="1728" y="3264"/>
              <a:ext cx="336" cy="96"/>
              <a:chOff x="864" y="2832"/>
              <a:chExt cx="336" cy="96"/>
            </a:xfrm>
          </p:grpSpPr>
          <p:sp>
            <p:nvSpPr>
              <p:cNvPr id="156709" name="Rectangle 64"/>
              <p:cNvSpPr>
                <a:spLocks noChangeArrowheads="1"/>
              </p:cNvSpPr>
              <p:nvPr/>
            </p:nvSpPr>
            <p:spPr bwMode="auto">
              <a:xfrm>
                <a:off x="864" y="2832"/>
                <a:ext cx="336" cy="96"/>
              </a:xfrm>
              <a:prstGeom prst="rect">
                <a:avLst/>
              </a:prstGeom>
              <a:solidFill>
                <a:srgbClr val="808000"/>
              </a:solidFill>
              <a:ln w="9525">
                <a:solidFill>
                  <a:schemeClr val="tx1"/>
                </a:solidFill>
                <a:miter lim="800000"/>
                <a:headEnd/>
                <a:tailEnd/>
              </a:ln>
            </p:spPr>
            <p:txBody>
              <a:bodyPr wrap="none" anchor="ctr"/>
              <a:lstStyle/>
              <a:p>
                <a:endParaRPr lang="en-US"/>
              </a:p>
            </p:txBody>
          </p:sp>
          <p:sp>
            <p:nvSpPr>
              <p:cNvPr id="156710" name="Line 65"/>
              <p:cNvSpPr>
                <a:spLocks noChangeShapeType="1"/>
              </p:cNvSpPr>
              <p:nvPr/>
            </p:nvSpPr>
            <p:spPr bwMode="auto">
              <a:xfrm>
                <a:off x="912" y="2832"/>
                <a:ext cx="0" cy="96"/>
              </a:xfrm>
              <a:prstGeom prst="line">
                <a:avLst/>
              </a:prstGeom>
              <a:noFill/>
              <a:ln w="9525">
                <a:solidFill>
                  <a:schemeClr val="tx1"/>
                </a:solidFill>
                <a:round/>
                <a:headEnd/>
                <a:tailEnd/>
              </a:ln>
            </p:spPr>
            <p:txBody>
              <a:bodyPr/>
              <a:lstStyle/>
              <a:p>
                <a:endParaRPr lang="en-US"/>
              </a:p>
            </p:txBody>
          </p:sp>
          <p:sp>
            <p:nvSpPr>
              <p:cNvPr id="156711" name="Line 66"/>
              <p:cNvSpPr>
                <a:spLocks noChangeShapeType="1"/>
              </p:cNvSpPr>
              <p:nvPr/>
            </p:nvSpPr>
            <p:spPr bwMode="auto">
              <a:xfrm>
                <a:off x="960" y="2832"/>
                <a:ext cx="0" cy="96"/>
              </a:xfrm>
              <a:prstGeom prst="line">
                <a:avLst/>
              </a:prstGeom>
              <a:noFill/>
              <a:ln w="9525">
                <a:solidFill>
                  <a:schemeClr val="tx1"/>
                </a:solidFill>
                <a:round/>
                <a:headEnd/>
                <a:tailEnd/>
              </a:ln>
            </p:spPr>
            <p:txBody>
              <a:bodyPr/>
              <a:lstStyle/>
              <a:p>
                <a:endParaRPr lang="en-US"/>
              </a:p>
            </p:txBody>
          </p:sp>
          <p:sp>
            <p:nvSpPr>
              <p:cNvPr id="156712" name="Line 67"/>
              <p:cNvSpPr>
                <a:spLocks noChangeShapeType="1"/>
              </p:cNvSpPr>
              <p:nvPr/>
            </p:nvSpPr>
            <p:spPr bwMode="auto">
              <a:xfrm>
                <a:off x="1008" y="2832"/>
                <a:ext cx="0" cy="96"/>
              </a:xfrm>
              <a:prstGeom prst="line">
                <a:avLst/>
              </a:prstGeom>
              <a:noFill/>
              <a:ln w="9525">
                <a:solidFill>
                  <a:schemeClr val="tx1"/>
                </a:solidFill>
                <a:round/>
                <a:headEnd/>
                <a:tailEnd/>
              </a:ln>
            </p:spPr>
            <p:txBody>
              <a:bodyPr/>
              <a:lstStyle/>
              <a:p>
                <a:endParaRPr lang="en-US"/>
              </a:p>
            </p:txBody>
          </p:sp>
          <p:sp>
            <p:nvSpPr>
              <p:cNvPr id="156713" name="Line 68"/>
              <p:cNvSpPr>
                <a:spLocks noChangeShapeType="1"/>
              </p:cNvSpPr>
              <p:nvPr/>
            </p:nvSpPr>
            <p:spPr bwMode="auto">
              <a:xfrm>
                <a:off x="1056" y="2832"/>
                <a:ext cx="0" cy="96"/>
              </a:xfrm>
              <a:prstGeom prst="line">
                <a:avLst/>
              </a:prstGeom>
              <a:noFill/>
              <a:ln w="9525">
                <a:solidFill>
                  <a:schemeClr val="tx1"/>
                </a:solidFill>
                <a:round/>
                <a:headEnd/>
                <a:tailEnd/>
              </a:ln>
            </p:spPr>
            <p:txBody>
              <a:bodyPr/>
              <a:lstStyle/>
              <a:p>
                <a:endParaRPr lang="en-US"/>
              </a:p>
            </p:txBody>
          </p:sp>
          <p:sp>
            <p:nvSpPr>
              <p:cNvPr id="156714" name="Line 69"/>
              <p:cNvSpPr>
                <a:spLocks noChangeShapeType="1"/>
              </p:cNvSpPr>
              <p:nvPr/>
            </p:nvSpPr>
            <p:spPr bwMode="auto">
              <a:xfrm>
                <a:off x="1104" y="2832"/>
                <a:ext cx="0" cy="96"/>
              </a:xfrm>
              <a:prstGeom prst="line">
                <a:avLst/>
              </a:prstGeom>
              <a:noFill/>
              <a:ln w="9525">
                <a:solidFill>
                  <a:schemeClr val="tx1"/>
                </a:solidFill>
                <a:round/>
                <a:headEnd/>
                <a:tailEnd/>
              </a:ln>
            </p:spPr>
            <p:txBody>
              <a:bodyPr/>
              <a:lstStyle/>
              <a:p>
                <a:endParaRPr lang="en-US"/>
              </a:p>
            </p:txBody>
          </p:sp>
          <p:sp>
            <p:nvSpPr>
              <p:cNvPr id="156715" name="Line 70"/>
              <p:cNvSpPr>
                <a:spLocks noChangeShapeType="1"/>
              </p:cNvSpPr>
              <p:nvPr/>
            </p:nvSpPr>
            <p:spPr bwMode="auto">
              <a:xfrm>
                <a:off x="1152" y="2832"/>
                <a:ext cx="0" cy="96"/>
              </a:xfrm>
              <a:prstGeom prst="line">
                <a:avLst/>
              </a:prstGeom>
              <a:noFill/>
              <a:ln w="9525">
                <a:solidFill>
                  <a:schemeClr val="tx1"/>
                </a:solidFill>
                <a:round/>
                <a:headEnd/>
                <a:tailEnd/>
              </a:ln>
            </p:spPr>
            <p:txBody>
              <a:bodyPr/>
              <a:lstStyle/>
              <a:p>
                <a:endParaRPr lang="en-US"/>
              </a:p>
            </p:txBody>
          </p:sp>
        </p:grpSp>
        <p:grpSp>
          <p:nvGrpSpPr>
            <p:cNvPr id="156700" name="Group 71"/>
            <p:cNvGrpSpPr>
              <a:grpSpLocks/>
            </p:cNvGrpSpPr>
            <p:nvPr/>
          </p:nvGrpSpPr>
          <p:grpSpPr bwMode="auto">
            <a:xfrm>
              <a:off x="1728" y="2736"/>
              <a:ext cx="336" cy="96"/>
              <a:chOff x="864" y="2832"/>
              <a:chExt cx="336" cy="96"/>
            </a:xfrm>
          </p:grpSpPr>
          <p:sp>
            <p:nvSpPr>
              <p:cNvPr id="156702" name="Rectangle 72"/>
              <p:cNvSpPr>
                <a:spLocks noChangeArrowheads="1"/>
              </p:cNvSpPr>
              <p:nvPr/>
            </p:nvSpPr>
            <p:spPr bwMode="auto">
              <a:xfrm>
                <a:off x="864" y="2832"/>
                <a:ext cx="336" cy="96"/>
              </a:xfrm>
              <a:prstGeom prst="rect">
                <a:avLst/>
              </a:prstGeom>
              <a:solidFill>
                <a:srgbClr val="808000"/>
              </a:solidFill>
              <a:ln w="9525">
                <a:solidFill>
                  <a:schemeClr val="tx1"/>
                </a:solidFill>
                <a:miter lim="800000"/>
                <a:headEnd/>
                <a:tailEnd/>
              </a:ln>
            </p:spPr>
            <p:txBody>
              <a:bodyPr wrap="none" anchor="ctr"/>
              <a:lstStyle/>
              <a:p>
                <a:endParaRPr lang="en-US"/>
              </a:p>
            </p:txBody>
          </p:sp>
          <p:sp>
            <p:nvSpPr>
              <p:cNvPr id="156703" name="Line 73"/>
              <p:cNvSpPr>
                <a:spLocks noChangeShapeType="1"/>
              </p:cNvSpPr>
              <p:nvPr/>
            </p:nvSpPr>
            <p:spPr bwMode="auto">
              <a:xfrm>
                <a:off x="912" y="2832"/>
                <a:ext cx="0" cy="96"/>
              </a:xfrm>
              <a:prstGeom prst="line">
                <a:avLst/>
              </a:prstGeom>
              <a:noFill/>
              <a:ln w="9525">
                <a:solidFill>
                  <a:schemeClr val="tx1"/>
                </a:solidFill>
                <a:round/>
                <a:headEnd/>
                <a:tailEnd/>
              </a:ln>
            </p:spPr>
            <p:txBody>
              <a:bodyPr/>
              <a:lstStyle/>
              <a:p>
                <a:endParaRPr lang="en-US"/>
              </a:p>
            </p:txBody>
          </p:sp>
          <p:sp>
            <p:nvSpPr>
              <p:cNvPr id="156704" name="Line 74"/>
              <p:cNvSpPr>
                <a:spLocks noChangeShapeType="1"/>
              </p:cNvSpPr>
              <p:nvPr/>
            </p:nvSpPr>
            <p:spPr bwMode="auto">
              <a:xfrm>
                <a:off x="960" y="2832"/>
                <a:ext cx="0" cy="96"/>
              </a:xfrm>
              <a:prstGeom prst="line">
                <a:avLst/>
              </a:prstGeom>
              <a:noFill/>
              <a:ln w="9525">
                <a:solidFill>
                  <a:schemeClr val="tx1"/>
                </a:solidFill>
                <a:round/>
                <a:headEnd/>
                <a:tailEnd/>
              </a:ln>
            </p:spPr>
            <p:txBody>
              <a:bodyPr/>
              <a:lstStyle/>
              <a:p>
                <a:endParaRPr lang="en-US"/>
              </a:p>
            </p:txBody>
          </p:sp>
          <p:sp>
            <p:nvSpPr>
              <p:cNvPr id="156705" name="Line 75"/>
              <p:cNvSpPr>
                <a:spLocks noChangeShapeType="1"/>
              </p:cNvSpPr>
              <p:nvPr/>
            </p:nvSpPr>
            <p:spPr bwMode="auto">
              <a:xfrm>
                <a:off x="1008" y="2832"/>
                <a:ext cx="0" cy="96"/>
              </a:xfrm>
              <a:prstGeom prst="line">
                <a:avLst/>
              </a:prstGeom>
              <a:noFill/>
              <a:ln w="9525">
                <a:solidFill>
                  <a:schemeClr val="tx1"/>
                </a:solidFill>
                <a:round/>
                <a:headEnd/>
                <a:tailEnd/>
              </a:ln>
            </p:spPr>
            <p:txBody>
              <a:bodyPr/>
              <a:lstStyle/>
              <a:p>
                <a:endParaRPr lang="en-US"/>
              </a:p>
            </p:txBody>
          </p:sp>
          <p:sp>
            <p:nvSpPr>
              <p:cNvPr id="156706" name="Line 76"/>
              <p:cNvSpPr>
                <a:spLocks noChangeShapeType="1"/>
              </p:cNvSpPr>
              <p:nvPr/>
            </p:nvSpPr>
            <p:spPr bwMode="auto">
              <a:xfrm>
                <a:off x="1056" y="2832"/>
                <a:ext cx="0" cy="96"/>
              </a:xfrm>
              <a:prstGeom prst="line">
                <a:avLst/>
              </a:prstGeom>
              <a:noFill/>
              <a:ln w="9525">
                <a:solidFill>
                  <a:schemeClr val="tx1"/>
                </a:solidFill>
                <a:round/>
                <a:headEnd/>
                <a:tailEnd/>
              </a:ln>
            </p:spPr>
            <p:txBody>
              <a:bodyPr/>
              <a:lstStyle/>
              <a:p>
                <a:endParaRPr lang="en-US"/>
              </a:p>
            </p:txBody>
          </p:sp>
          <p:sp>
            <p:nvSpPr>
              <p:cNvPr id="156707" name="Line 77"/>
              <p:cNvSpPr>
                <a:spLocks noChangeShapeType="1"/>
              </p:cNvSpPr>
              <p:nvPr/>
            </p:nvSpPr>
            <p:spPr bwMode="auto">
              <a:xfrm>
                <a:off x="1104" y="2832"/>
                <a:ext cx="0" cy="96"/>
              </a:xfrm>
              <a:prstGeom prst="line">
                <a:avLst/>
              </a:prstGeom>
              <a:noFill/>
              <a:ln w="9525">
                <a:solidFill>
                  <a:schemeClr val="tx1"/>
                </a:solidFill>
                <a:round/>
                <a:headEnd/>
                <a:tailEnd/>
              </a:ln>
            </p:spPr>
            <p:txBody>
              <a:bodyPr/>
              <a:lstStyle/>
              <a:p>
                <a:endParaRPr lang="en-US"/>
              </a:p>
            </p:txBody>
          </p:sp>
          <p:sp>
            <p:nvSpPr>
              <p:cNvPr id="156708" name="Line 78"/>
              <p:cNvSpPr>
                <a:spLocks noChangeShapeType="1"/>
              </p:cNvSpPr>
              <p:nvPr/>
            </p:nvSpPr>
            <p:spPr bwMode="auto">
              <a:xfrm>
                <a:off x="1152" y="2832"/>
                <a:ext cx="0" cy="96"/>
              </a:xfrm>
              <a:prstGeom prst="line">
                <a:avLst/>
              </a:prstGeom>
              <a:noFill/>
              <a:ln w="9525">
                <a:solidFill>
                  <a:schemeClr val="tx1"/>
                </a:solidFill>
                <a:round/>
                <a:headEnd/>
                <a:tailEnd/>
              </a:ln>
            </p:spPr>
            <p:txBody>
              <a:bodyPr/>
              <a:lstStyle/>
              <a:p>
                <a:endParaRPr lang="en-US"/>
              </a:p>
            </p:txBody>
          </p:sp>
        </p:grpSp>
        <p:sp>
          <p:nvSpPr>
            <p:cNvPr id="156701" name="Oval 79"/>
            <p:cNvSpPr>
              <a:spLocks noChangeArrowheads="1"/>
            </p:cNvSpPr>
            <p:nvPr/>
          </p:nvSpPr>
          <p:spPr bwMode="auto">
            <a:xfrm>
              <a:off x="1776" y="1632"/>
              <a:ext cx="240" cy="48"/>
            </a:xfrm>
            <a:prstGeom prst="ellipse">
              <a:avLst/>
            </a:prstGeom>
            <a:solidFill>
              <a:schemeClr val="bg2"/>
            </a:solidFill>
            <a:ln w="9525">
              <a:solidFill>
                <a:srgbClr val="C0C0C0"/>
              </a:solidFill>
              <a:round/>
              <a:headEnd/>
              <a:tailEnd/>
            </a:ln>
          </p:spPr>
          <p:txBody>
            <a:bodyPr wrap="none" anchor="ctr"/>
            <a:lstStyle/>
            <a:p>
              <a:endParaRPr lang="en-US"/>
            </a:p>
          </p:txBody>
        </p:sp>
      </p:grpSp>
      <p:pic>
        <p:nvPicPr>
          <p:cNvPr id="817232" name="Picture 80" descr="A bunsen burner with needle valve. The hose barb for the gas tube is facing left, the valve opposite it">
            <a:hlinkClick r:id="rId3" tooltip="A bunsen burner with needle valve. The hose barb for the gas tube is facing left, the valve opposite it"/>
          </p:cNvPr>
          <p:cNvPicPr>
            <a:picLocks noChangeAspect="1" noChangeArrowheads="1"/>
          </p:cNvPicPr>
          <p:nvPr/>
        </p:nvPicPr>
        <p:blipFill>
          <a:blip r:embed="rId4" cstate="print"/>
          <a:srcRect l="14333" t="9944" r="12981" b="7504"/>
          <a:stretch>
            <a:fillRect/>
          </a:stretch>
        </p:blipFill>
        <p:spPr bwMode="auto">
          <a:xfrm>
            <a:off x="1981200" y="2590800"/>
            <a:ext cx="2133600" cy="4191000"/>
          </a:xfrm>
          <a:prstGeom prst="rect">
            <a:avLst/>
          </a:prstGeom>
          <a:noFill/>
          <a:ln w="9525">
            <a:noFill/>
            <a:miter lim="800000"/>
            <a:headEnd/>
            <a:tailEnd/>
          </a:ln>
        </p:spPr>
      </p:pic>
      <p:pic>
        <p:nvPicPr>
          <p:cNvPr id="156686" name="Picture 98" descr="Portrait of Robert Bunsen">
            <a:hlinkClick r:id="rId5"/>
          </p:cNvPr>
          <p:cNvPicPr>
            <a:picLocks noChangeAspect="1" noChangeArrowheads="1"/>
          </p:cNvPicPr>
          <p:nvPr/>
        </p:nvPicPr>
        <p:blipFill>
          <a:blip r:embed="rId6" cstate="print"/>
          <a:srcRect/>
          <a:stretch>
            <a:fillRect/>
          </a:stretch>
        </p:blipFill>
        <p:spPr bwMode="auto">
          <a:xfrm>
            <a:off x="7789863" y="203200"/>
            <a:ext cx="1085850" cy="1466850"/>
          </a:xfrm>
          <a:prstGeom prst="rect">
            <a:avLst/>
          </a:prstGeom>
          <a:noFill/>
          <a:ln w="9525">
            <a:noFill/>
            <a:miter lim="800000"/>
            <a:headEnd/>
            <a:tailEnd/>
          </a:ln>
        </p:spPr>
      </p:pic>
      <p:sp>
        <p:nvSpPr>
          <p:cNvPr id="156687" name="Text Box 99"/>
          <p:cNvSpPr txBox="1">
            <a:spLocks noChangeArrowheads="1"/>
          </p:cNvSpPr>
          <p:nvPr/>
        </p:nvSpPr>
        <p:spPr bwMode="auto">
          <a:xfrm>
            <a:off x="7820025" y="1728788"/>
            <a:ext cx="1025525" cy="244475"/>
          </a:xfrm>
          <a:prstGeom prst="rect">
            <a:avLst/>
          </a:prstGeom>
          <a:noFill/>
          <a:ln w="9525">
            <a:noFill/>
            <a:miter lim="800000"/>
            <a:headEnd/>
            <a:tailEnd/>
          </a:ln>
        </p:spPr>
        <p:txBody>
          <a:bodyPr wrap="none">
            <a:spAutoFit/>
          </a:bodyPr>
          <a:lstStyle/>
          <a:p>
            <a:r>
              <a:rPr lang="en-US" sz="1000"/>
              <a:t>Robert Bunsen</a:t>
            </a:r>
          </a:p>
        </p:txBody>
      </p:sp>
      <p:sp>
        <p:nvSpPr>
          <p:cNvPr id="156688" name="Rectangle 104">
            <a:hlinkClick r:id="rId7" tooltip="Wikipedia -  R O B E R T   B U N S E N"/>
          </p:cNvPr>
          <p:cNvSpPr>
            <a:spLocks noChangeArrowheads="1"/>
          </p:cNvSpPr>
          <p:nvPr/>
        </p:nvSpPr>
        <p:spPr bwMode="auto">
          <a:xfrm>
            <a:off x="7845425" y="1762125"/>
            <a:ext cx="954088" cy="212725"/>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cTn>
                              </p:par>
                              <p:par>
                                <p:cTn id="8" presetID="27" presetClass="emph" presetSubtype="0" repeatCount="indefinite" fill="hold" grpId="0" nodeType="withEffect">
                                  <p:stCondLst>
                                    <p:cond delay="0"/>
                                  </p:stCondLst>
                                  <p:childTnLst>
                                    <p:animClr clrSpc="rgb" dir="cw">
                                      <p:cBhvr override="childStyle">
                                        <p:cTn id="9" dur="1000" autoRev="1" fill="hold"/>
                                        <p:tgtEl>
                                          <p:spTgt spid="817155"/>
                                        </p:tgtEl>
                                        <p:attrNameLst>
                                          <p:attrName>style.color</p:attrName>
                                        </p:attrNameLst>
                                      </p:cBhvr>
                                      <p:to>
                                        <a:schemeClr val="bg1"/>
                                      </p:to>
                                    </p:animClr>
                                    <p:animClr clrSpc="rgb" dir="cw">
                                      <p:cBhvr>
                                        <p:cTn id="10" dur="1000" autoRev="1" fill="hold"/>
                                        <p:tgtEl>
                                          <p:spTgt spid="817155"/>
                                        </p:tgtEl>
                                        <p:attrNameLst>
                                          <p:attrName>fillcolor</p:attrName>
                                        </p:attrNameLst>
                                      </p:cBhvr>
                                      <p:to>
                                        <a:schemeClr val="bg1"/>
                                      </p:to>
                                    </p:animClr>
                                    <p:set>
                                      <p:cBhvr>
                                        <p:cTn id="11" dur="1000" autoRev="1" fill="hold"/>
                                        <p:tgtEl>
                                          <p:spTgt spid="817155"/>
                                        </p:tgtEl>
                                        <p:attrNameLst>
                                          <p:attrName>fill.type</p:attrName>
                                        </p:attrNameLst>
                                      </p:cBhvr>
                                      <p:to>
                                        <p:strVal val="solid"/>
                                      </p:to>
                                    </p:set>
                                    <p:set>
                                      <p:cBhvr>
                                        <p:cTn id="12" dur="1000" autoRev="1" fill="hold"/>
                                        <p:tgtEl>
                                          <p:spTgt spid="817155"/>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xit" presetSubtype="0" fill="hold" nodeType="clickEffect">
                                  <p:stCondLst>
                                    <p:cond delay="0"/>
                                  </p:stCondLst>
                                  <p:childTnLst>
                                    <p:anim calcmode="lin" valueType="num">
                                      <p:cBhvr>
                                        <p:cTn id="26" dur="1000"/>
                                        <p:tgtEl>
                                          <p:spTgt spid="7"/>
                                        </p:tgtEl>
                                        <p:attrNameLst>
                                          <p:attrName>ppt_w</p:attrName>
                                        </p:attrNameLst>
                                      </p:cBhvr>
                                      <p:tavLst>
                                        <p:tav tm="0">
                                          <p:val>
                                            <p:strVal val="ppt_w"/>
                                          </p:val>
                                        </p:tav>
                                        <p:tav tm="100000">
                                          <p:val>
                                            <p:strVal val="ppt_w*0.70"/>
                                          </p:val>
                                        </p:tav>
                                      </p:tavLst>
                                    </p:anim>
                                    <p:anim calcmode="lin" valueType="num">
                                      <p:cBhvr>
                                        <p:cTn id="27" dur="1000"/>
                                        <p:tgtEl>
                                          <p:spTgt spid="7"/>
                                        </p:tgtEl>
                                        <p:attrNameLst>
                                          <p:attrName>ppt_h</p:attrName>
                                        </p:attrNameLst>
                                      </p:cBhvr>
                                      <p:tavLst>
                                        <p:tav tm="0">
                                          <p:val>
                                            <p:strVal val="ppt_h"/>
                                          </p:val>
                                        </p:tav>
                                        <p:tav tm="100000">
                                          <p:val>
                                            <p:strVal val="ppt_h"/>
                                          </p:val>
                                        </p:tav>
                                      </p:tavLst>
                                    </p:anim>
                                    <p:animEffect transition="out" filter="fade">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par>
                                <p:cTn id="30" presetID="55" presetClass="exit" presetSubtype="0" fill="hold" nodeType="withEffect">
                                  <p:stCondLst>
                                    <p:cond delay="0"/>
                                  </p:stCondLst>
                                  <p:childTnLst>
                                    <p:anim calcmode="lin" valueType="num">
                                      <p:cBhvr>
                                        <p:cTn id="31" dur="1000"/>
                                        <p:tgtEl>
                                          <p:spTgt spid="4"/>
                                        </p:tgtEl>
                                        <p:attrNameLst>
                                          <p:attrName>ppt_w</p:attrName>
                                        </p:attrNameLst>
                                      </p:cBhvr>
                                      <p:tavLst>
                                        <p:tav tm="0">
                                          <p:val>
                                            <p:strVal val="ppt_w"/>
                                          </p:val>
                                        </p:tav>
                                        <p:tav tm="100000">
                                          <p:val>
                                            <p:strVal val="ppt_w*0.70"/>
                                          </p:val>
                                        </p:tav>
                                      </p:tavLst>
                                    </p:anim>
                                    <p:anim calcmode="lin" valueType="num">
                                      <p:cBhvr>
                                        <p:cTn id="32" dur="1000"/>
                                        <p:tgtEl>
                                          <p:spTgt spid="4"/>
                                        </p:tgtEl>
                                        <p:attrNameLst>
                                          <p:attrName>ppt_h</p:attrName>
                                        </p:attrNameLst>
                                      </p:cBhvr>
                                      <p:tavLst>
                                        <p:tav tm="0">
                                          <p:val>
                                            <p:strVal val="ppt_h"/>
                                          </p:val>
                                        </p:tav>
                                        <p:tav tm="100000">
                                          <p:val>
                                            <p:strVal val="ppt_h"/>
                                          </p:val>
                                        </p:tav>
                                      </p:tavLst>
                                    </p:anim>
                                    <p:animEffect transition="out" filter="fade">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childTnLst>
                                </p:cTn>
                              </p:par>
                              <p:par>
                                <p:cTn id="39" presetID="9" presetClass="exit" presetSubtype="0" fill="hold" nodeType="withEffect">
                                  <p:stCondLst>
                                    <p:cond delay="0"/>
                                  </p:stCondLst>
                                  <p:childTnLst>
                                    <p:animEffect transition="out" filter="dissolv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817232"/>
                                        </p:tgtEl>
                                        <p:attrNameLst>
                                          <p:attrName>style.visibility</p:attrName>
                                        </p:attrNameLst>
                                      </p:cBhvr>
                                      <p:to>
                                        <p:strVal val="visible"/>
                                      </p:to>
                                    </p:set>
                                    <p:animEffect transition="in" filter="dissolve">
                                      <p:cBhvr>
                                        <p:cTn id="46" dur="500"/>
                                        <p:tgtEl>
                                          <p:spTgt spid="817232"/>
                                        </p:tgtEl>
                                      </p:cBhvr>
                                    </p:animEffect>
                                  </p:childTnLst>
                                </p:cTn>
                              </p:par>
                              <p:par>
                                <p:cTn id="47" presetID="10" presetClass="exit" presetSubtype="0" fill="hold" nodeType="withEffect">
                                  <p:stCondLst>
                                    <p:cond delay="0"/>
                                  </p:stCondLst>
                                  <p:childTnLst>
                                    <p:animEffect transition="out" filter="fade">
                                      <p:cBhvr>
                                        <p:cTn id="48" dur="2000"/>
                                        <p:tgtEl>
                                          <p:spTgt spid="5"/>
                                        </p:tgtEl>
                                      </p:cBhvr>
                                    </p:animEffect>
                                    <p:set>
                                      <p:cBhvr>
                                        <p:cTn id="4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5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smtClean="0">
                <a:latin typeface="Arial" charset="0"/>
              </a:rPr>
              <a:t>Lighting a Bunsen Burner</a:t>
            </a:r>
          </a:p>
        </p:txBody>
      </p:sp>
      <p:sp>
        <p:nvSpPr>
          <p:cNvPr id="467973" name="Text Box 5"/>
          <p:cNvSpPr txBox="1">
            <a:spLocks noChangeArrowheads="1"/>
          </p:cNvSpPr>
          <p:nvPr/>
        </p:nvSpPr>
        <p:spPr bwMode="auto">
          <a:xfrm>
            <a:off x="2251075" y="5988050"/>
            <a:ext cx="4454525" cy="336550"/>
          </a:xfrm>
          <a:prstGeom prst="rect">
            <a:avLst/>
          </a:prstGeom>
          <a:noFill/>
          <a:ln w="9525">
            <a:noFill/>
            <a:miter lim="800000"/>
            <a:headEnd/>
            <a:tailEnd/>
          </a:ln>
        </p:spPr>
        <p:txBody>
          <a:bodyPr wrap="none">
            <a:spAutoFit/>
          </a:bodyPr>
          <a:lstStyle/>
          <a:p>
            <a:pPr algn="ctr"/>
            <a:r>
              <a:rPr lang="en-US" sz="1600" b="1">
                <a:solidFill>
                  <a:srgbClr val="FF3300"/>
                </a:solidFill>
              </a:rPr>
              <a:t>Always light match BEFORE turning on gas.</a:t>
            </a:r>
          </a:p>
        </p:txBody>
      </p:sp>
      <p:sp>
        <p:nvSpPr>
          <p:cNvPr id="157700"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468000" name="Text Box 32"/>
          <p:cNvSpPr txBox="1">
            <a:spLocks noChangeArrowheads="1"/>
          </p:cNvSpPr>
          <p:nvPr/>
        </p:nvSpPr>
        <p:spPr bwMode="auto">
          <a:xfrm>
            <a:off x="6486525" y="2413000"/>
            <a:ext cx="1568450" cy="1739900"/>
          </a:xfrm>
          <a:prstGeom prst="rect">
            <a:avLst/>
          </a:prstGeom>
          <a:noFill/>
          <a:ln w="9525">
            <a:noFill/>
            <a:miter lim="800000"/>
            <a:headEnd/>
            <a:tailEnd/>
          </a:ln>
        </p:spPr>
        <p:txBody>
          <a:bodyPr wrap="none">
            <a:spAutoFit/>
          </a:bodyPr>
          <a:lstStyle/>
          <a:p>
            <a:r>
              <a:rPr lang="en-US" sz="1800"/>
              <a:t>inner,</a:t>
            </a:r>
          </a:p>
          <a:p>
            <a:r>
              <a:rPr lang="en-US" sz="1800"/>
              <a:t>less</a:t>
            </a:r>
          </a:p>
          <a:p>
            <a:r>
              <a:rPr lang="en-US" sz="1800"/>
              <a:t>transparent,</a:t>
            </a:r>
          </a:p>
          <a:p>
            <a:r>
              <a:rPr lang="en-US" sz="1800"/>
              <a:t>brighter,</a:t>
            </a:r>
          </a:p>
          <a:p>
            <a:r>
              <a:rPr lang="en-US" sz="1800"/>
              <a:t>greenish-blue</a:t>
            </a:r>
          </a:p>
          <a:p>
            <a:r>
              <a:rPr lang="en-US" sz="1800"/>
              <a:t>cone</a:t>
            </a:r>
          </a:p>
        </p:txBody>
      </p:sp>
      <p:sp>
        <p:nvSpPr>
          <p:cNvPr id="468001" name="Text Box 33"/>
          <p:cNvSpPr txBox="1">
            <a:spLocks noChangeArrowheads="1"/>
          </p:cNvSpPr>
          <p:nvPr/>
        </p:nvSpPr>
        <p:spPr bwMode="auto">
          <a:xfrm>
            <a:off x="4244975" y="2727325"/>
            <a:ext cx="1403350" cy="1190625"/>
          </a:xfrm>
          <a:prstGeom prst="rect">
            <a:avLst/>
          </a:prstGeom>
          <a:noFill/>
          <a:ln w="9525">
            <a:noFill/>
            <a:miter lim="800000"/>
            <a:headEnd/>
            <a:tailEnd/>
          </a:ln>
        </p:spPr>
        <p:txBody>
          <a:bodyPr wrap="none">
            <a:spAutoFit/>
          </a:bodyPr>
          <a:lstStyle/>
          <a:p>
            <a:r>
              <a:rPr lang="en-US" sz="1800"/>
              <a:t>outer,</a:t>
            </a:r>
          </a:p>
          <a:p>
            <a:r>
              <a:rPr lang="en-US" sz="1800"/>
              <a:t>transparent,</a:t>
            </a:r>
          </a:p>
          <a:p>
            <a:r>
              <a:rPr lang="en-US" sz="1800"/>
              <a:t>dim blue</a:t>
            </a:r>
          </a:p>
          <a:p>
            <a:r>
              <a:rPr lang="en-US" sz="1800"/>
              <a:t>cone</a:t>
            </a:r>
          </a:p>
        </p:txBody>
      </p:sp>
      <p:sp>
        <p:nvSpPr>
          <p:cNvPr id="468013" name="Text Box 45"/>
          <p:cNvSpPr txBox="1">
            <a:spLocks noChangeArrowheads="1"/>
          </p:cNvSpPr>
          <p:nvPr/>
        </p:nvSpPr>
        <p:spPr bwMode="auto">
          <a:xfrm>
            <a:off x="2487613" y="2566988"/>
            <a:ext cx="1149350" cy="366712"/>
          </a:xfrm>
          <a:prstGeom prst="rect">
            <a:avLst/>
          </a:prstGeom>
          <a:noFill/>
          <a:ln w="9525">
            <a:noFill/>
            <a:miter lim="800000"/>
            <a:headEnd/>
            <a:tailEnd/>
          </a:ln>
        </p:spPr>
        <p:txBody>
          <a:bodyPr wrap="none">
            <a:spAutoFit/>
          </a:bodyPr>
          <a:lstStyle/>
          <a:p>
            <a:r>
              <a:rPr lang="en-US" sz="1800"/>
              <a:t>gas valve</a:t>
            </a:r>
          </a:p>
        </p:txBody>
      </p:sp>
      <p:sp>
        <p:nvSpPr>
          <p:cNvPr id="468014" name="Text Box 46"/>
          <p:cNvSpPr txBox="1">
            <a:spLocks noChangeArrowheads="1"/>
          </p:cNvSpPr>
          <p:nvPr/>
        </p:nvSpPr>
        <p:spPr bwMode="auto">
          <a:xfrm>
            <a:off x="2789238" y="4360863"/>
            <a:ext cx="1619250" cy="366712"/>
          </a:xfrm>
          <a:prstGeom prst="rect">
            <a:avLst/>
          </a:prstGeom>
          <a:noFill/>
          <a:ln w="9525">
            <a:noFill/>
            <a:miter lim="800000"/>
            <a:headEnd/>
            <a:tailEnd/>
          </a:ln>
        </p:spPr>
        <p:txBody>
          <a:bodyPr wrap="none">
            <a:spAutoFit/>
          </a:bodyPr>
          <a:lstStyle/>
          <a:p>
            <a:r>
              <a:rPr lang="en-US" sz="1800"/>
              <a:t>air adjustment</a:t>
            </a:r>
          </a:p>
        </p:txBody>
      </p:sp>
      <p:sp>
        <p:nvSpPr>
          <p:cNvPr id="468015" name="Text Box 47"/>
          <p:cNvSpPr txBox="1">
            <a:spLocks noChangeArrowheads="1"/>
          </p:cNvSpPr>
          <p:nvPr/>
        </p:nvSpPr>
        <p:spPr bwMode="auto">
          <a:xfrm>
            <a:off x="3121025" y="4941888"/>
            <a:ext cx="1301750" cy="641350"/>
          </a:xfrm>
          <a:prstGeom prst="rect">
            <a:avLst/>
          </a:prstGeom>
          <a:noFill/>
          <a:ln w="9525">
            <a:noFill/>
            <a:miter lim="800000"/>
            <a:headEnd/>
            <a:tailEnd/>
          </a:ln>
        </p:spPr>
        <p:txBody>
          <a:bodyPr wrap="none">
            <a:spAutoFit/>
          </a:bodyPr>
          <a:lstStyle/>
          <a:p>
            <a:r>
              <a:rPr lang="en-US" sz="1800"/>
              <a:t>gas </a:t>
            </a:r>
          </a:p>
          <a:p>
            <a:r>
              <a:rPr lang="en-US" sz="1800"/>
              <a:t>adjustment</a:t>
            </a:r>
          </a:p>
        </p:txBody>
      </p:sp>
      <p:grpSp>
        <p:nvGrpSpPr>
          <p:cNvPr id="2" name="Group 112"/>
          <p:cNvGrpSpPr>
            <a:grpSpLocks/>
          </p:cNvGrpSpPr>
          <p:nvPr/>
        </p:nvGrpSpPr>
        <p:grpSpPr bwMode="auto">
          <a:xfrm>
            <a:off x="5386388" y="3290888"/>
            <a:ext cx="1784350" cy="1985962"/>
            <a:chOff x="3393" y="2073"/>
            <a:chExt cx="1124" cy="1251"/>
          </a:xfrm>
        </p:grpSpPr>
        <p:sp>
          <p:nvSpPr>
            <p:cNvPr id="157774" name="AutoShape 8"/>
            <p:cNvSpPr>
              <a:spLocks noChangeArrowheads="1"/>
            </p:cNvSpPr>
            <p:nvPr/>
          </p:nvSpPr>
          <p:spPr bwMode="auto">
            <a:xfrm>
              <a:off x="3792" y="2076"/>
              <a:ext cx="103" cy="705"/>
            </a:xfrm>
            <a:prstGeom prst="can">
              <a:avLst>
                <a:gd name="adj" fmla="val 25256"/>
              </a:avLst>
            </a:prstGeom>
            <a:noFill/>
            <a:ln w="19050">
              <a:solidFill>
                <a:schemeClr val="tx1"/>
              </a:solidFill>
              <a:miter lim="800000"/>
              <a:headEnd/>
              <a:tailEnd/>
            </a:ln>
          </p:spPr>
          <p:txBody>
            <a:bodyPr wrap="none" anchor="ctr"/>
            <a:lstStyle/>
            <a:p>
              <a:endParaRPr lang="en-US"/>
            </a:p>
          </p:txBody>
        </p:sp>
        <p:sp>
          <p:nvSpPr>
            <p:cNvPr id="157775" name="Freeform 9"/>
            <p:cNvSpPr>
              <a:spLocks/>
            </p:cNvSpPr>
            <p:nvPr/>
          </p:nvSpPr>
          <p:spPr bwMode="auto">
            <a:xfrm>
              <a:off x="3602" y="2735"/>
              <a:ext cx="673" cy="589"/>
            </a:xfrm>
            <a:custGeom>
              <a:avLst/>
              <a:gdLst>
                <a:gd name="T0" fmla="*/ 291 w 673"/>
                <a:gd name="T1" fmla="*/ 0 h 589"/>
                <a:gd name="T2" fmla="*/ 328 w 673"/>
                <a:gd name="T3" fmla="*/ 30 h 589"/>
                <a:gd name="T4" fmla="*/ 336 w 673"/>
                <a:gd name="T5" fmla="*/ 46 h 589"/>
                <a:gd name="T6" fmla="*/ 348 w 673"/>
                <a:gd name="T7" fmla="*/ 63 h 589"/>
                <a:gd name="T8" fmla="*/ 352 w 673"/>
                <a:gd name="T9" fmla="*/ 85 h 589"/>
                <a:gd name="T10" fmla="*/ 352 w 673"/>
                <a:gd name="T11" fmla="*/ 261 h 589"/>
                <a:gd name="T12" fmla="*/ 367 w 673"/>
                <a:gd name="T13" fmla="*/ 276 h 589"/>
                <a:gd name="T14" fmla="*/ 384 w 673"/>
                <a:gd name="T15" fmla="*/ 286 h 589"/>
                <a:gd name="T16" fmla="*/ 396 w 673"/>
                <a:gd name="T17" fmla="*/ 307 h 589"/>
                <a:gd name="T18" fmla="*/ 412 w 673"/>
                <a:gd name="T19" fmla="*/ 334 h 589"/>
                <a:gd name="T20" fmla="*/ 424 w 673"/>
                <a:gd name="T21" fmla="*/ 360 h 589"/>
                <a:gd name="T22" fmla="*/ 450 w 673"/>
                <a:gd name="T23" fmla="*/ 376 h 589"/>
                <a:gd name="T24" fmla="*/ 480 w 673"/>
                <a:gd name="T25" fmla="*/ 387 h 589"/>
                <a:gd name="T26" fmla="*/ 630 w 673"/>
                <a:gd name="T27" fmla="*/ 406 h 589"/>
                <a:gd name="T28" fmla="*/ 648 w 673"/>
                <a:gd name="T29" fmla="*/ 412 h 589"/>
                <a:gd name="T30" fmla="*/ 655 w 673"/>
                <a:gd name="T31" fmla="*/ 426 h 589"/>
                <a:gd name="T32" fmla="*/ 667 w 673"/>
                <a:gd name="T33" fmla="*/ 447 h 589"/>
                <a:gd name="T34" fmla="*/ 673 w 673"/>
                <a:gd name="T35" fmla="*/ 474 h 589"/>
                <a:gd name="T36" fmla="*/ 673 w 673"/>
                <a:gd name="T37" fmla="*/ 496 h 589"/>
                <a:gd name="T38" fmla="*/ 673 w 673"/>
                <a:gd name="T39" fmla="*/ 513 h 589"/>
                <a:gd name="T40" fmla="*/ 664 w 673"/>
                <a:gd name="T41" fmla="*/ 517 h 589"/>
                <a:gd name="T42" fmla="*/ 642 w 673"/>
                <a:gd name="T43" fmla="*/ 519 h 589"/>
                <a:gd name="T44" fmla="*/ 624 w 673"/>
                <a:gd name="T45" fmla="*/ 520 h 589"/>
                <a:gd name="T46" fmla="*/ 610 w 673"/>
                <a:gd name="T47" fmla="*/ 520 h 589"/>
                <a:gd name="T48" fmla="*/ 594 w 673"/>
                <a:gd name="T49" fmla="*/ 501 h 589"/>
                <a:gd name="T50" fmla="*/ 586 w 673"/>
                <a:gd name="T51" fmla="*/ 487 h 589"/>
                <a:gd name="T52" fmla="*/ 573 w 673"/>
                <a:gd name="T53" fmla="*/ 478 h 589"/>
                <a:gd name="T54" fmla="*/ 115 w 673"/>
                <a:gd name="T55" fmla="*/ 531 h 589"/>
                <a:gd name="T56" fmla="*/ 94 w 673"/>
                <a:gd name="T57" fmla="*/ 543 h 589"/>
                <a:gd name="T58" fmla="*/ 81 w 673"/>
                <a:gd name="T59" fmla="*/ 555 h 589"/>
                <a:gd name="T60" fmla="*/ 78 w 673"/>
                <a:gd name="T61" fmla="*/ 570 h 589"/>
                <a:gd name="T62" fmla="*/ 69 w 673"/>
                <a:gd name="T63" fmla="*/ 589 h 589"/>
                <a:gd name="T64" fmla="*/ 13 w 673"/>
                <a:gd name="T65" fmla="*/ 589 h 589"/>
                <a:gd name="T66" fmla="*/ 1 w 673"/>
                <a:gd name="T67" fmla="*/ 574 h 589"/>
                <a:gd name="T68" fmla="*/ 0 w 673"/>
                <a:gd name="T69" fmla="*/ 561 h 589"/>
                <a:gd name="T70" fmla="*/ 0 w 673"/>
                <a:gd name="T71" fmla="*/ 544 h 589"/>
                <a:gd name="T72" fmla="*/ 0 w 673"/>
                <a:gd name="T73" fmla="*/ 526 h 589"/>
                <a:gd name="T74" fmla="*/ 9 w 673"/>
                <a:gd name="T75" fmla="*/ 505 h 589"/>
                <a:gd name="T76" fmla="*/ 21 w 673"/>
                <a:gd name="T77" fmla="*/ 492 h 589"/>
                <a:gd name="T78" fmla="*/ 39 w 673"/>
                <a:gd name="T79" fmla="*/ 478 h 589"/>
                <a:gd name="T80" fmla="*/ 55 w 673"/>
                <a:gd name="T81" fmla="*/ 469 h 589"/>
                <a:gd name="T82" fmla="*/ 196 w 673"/>
                <a:gd name="T83" fmla="*/ 424 h 589"/>
                <a:gd name="T84" fmla="*/ 207 w 673"/>
                <a:gd name="T85" fmla="*/ 403 h 589"/>
                <a:gd name="T86" fmla="*/ 213 w 673"/>
                <a:gd name="T87" fmla="*/ 379 h 589"/>
                <a:gd name="T88" fmla="*/ 205 w 673"/>
                <a:gd name="T89" fmla="*/ 357 h 589"/>
                <a:gd name="T90" fmla="*/ 201 w 673"/>
                <a:gd name="T91" fmla="*/ 343 h 589"/>
                <a:gd name="T92" fmla="*/ 190 w 673"/>
                <a:gd name="T93" fmla="*/ 333 h 589"/>
                <a:gd name="T94" fmla="*/ 178 w 673"/>
                <a:gd name="T95" fmla="*/ 309 h 5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73"/>
                <a:gd name="T145" fmla="*/ 0 h 589"/>
                <a:gd name="T146" fmla="*/ 673 w 673"/>
                <a:gd name="T147" fmla="*/ 589 h 5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73" h="589">
                  <a:moveTo>
                    <a:pt x="291" y="0"/>
                  </a:moveTo>
                  <a:lnTo>
                    <a:pt x="328" y="30"/>
                  </a:lnTo>
                  <a:lnTo>
                    <a:pt x="336" y="46"/>
                  </a:lnTo>
                  <a:lnTo>
                    <a:pt x="348" y="63"/>
                  </a:lnTo>
                  <a:lnTo>
                    <a:pt x="352" y="85"/>
                  </a:lnTo>
                  <a:lnTo>
                    <a:pt x="352" y="261"/>
                  </a:lnTo>
                  <a:lnTo>
                    <a:pt x="367" y="276"/>
                  </a:lnTo>
                  <a:lnTo>
                    <a:pt x="384" y="286"/>
                  </a:lnTo>
                  <a:lnTo>
                    <a:pt x="396" y="307"/>
                  </a:lnTo>
                  <a:lnTo>
                    <a:pt x="412" y="334"/>
                  </a:lnTo>
                  <a:lnTo>
                    <a:pt x="424" y="360"/>
                  </a:lnTo>
                  <a:lnTo>
                    <a:pt x="450" y="376"/>
                  </a:lnTo>
                  <a:lnTo>
                    <a:pt x="480" y="387"/>
                  </a:lnTo>
                  <a:lnTo>
                    <a:pt x="630" y="406"/>
                  </a:lnTo>
                  <a:lnTo>
                    <a:pt x="648" y="412"/>
                  </a:lnTo>
                  <a:lnTo>
                    <a:pt x="655" y="426"/>
                  </a:lnTo>
                  <a:lnTo>
                    <a:pt x="667" y="447"/>
                  </a:lnTo>
                  <a:lnTo>
                    <a:pt x="673" y="474"/>
                  </a:lnTo>
                  <a:lnTo>
                    <a:pt x="673" y="496"/>
                  </a:lnTo>
                  <a:lnTo>
                    <a:pt x="673" y="513"/>
                  </a:lnTo>
                  <a:lnTo>
                    <a:pt x="664" y="517"/>
                  </a:lnTo>
                  <a:lnTo>
                    <a:pt x="642" y="519"/>
                  </a:lnTo>
                  <a:lnTo>
                    <a:pt x="624" y="520"/>
                  </a:lnTo>
                  <a:lnTo>
                    <a:pt x="610" y="520"/>
                  </a:lnTo>
                  <a:lnTo>
                    <a:pt x="594" y="501"/>
                  </a:lnTo>
                  <a:lnTo>
                    <a:pt x="586" y="487"/>
                  </a:lnTo>
                  <a:lnTo>
                    <a:pt x="573" y="478"/>
                  </a:lnTo>
                  <a:lnTo>
                    <a:pt x="115" y="531"/>
                  </a:lnTo>
                  <a:lnTo>
                    <a:pt x="94" y="543"/>
                  </a:lnTo>
                  <a:lnTo>
                    <a:pt x="81" y="555"/>
                  </a:lnTo>
                  <a:lnTo>
                    <a:pt x="78" y="570"/>
                  </a:lnTo>
                  <a:lnTo>
                    <a:pt x="69" y="589"/>
                  </a:lnTo>
                  <a:lnTo>
                    <a:pt x="13" y="589"/>
                  </a:lnTo>
                  <a:lnTo>
                    <a:pt x="1" y="574"/>
                  </a:lnTo>
                  <a:lnTo>
                    <a:pt x="0" y="561"/>
                  </a:lnTo>
                  <a:lnTo>
                    <a:pt x="0" y="544"/>
                  </a:lnTo>
                  <a:lnTo>
                    <a:pt x="0" y="526"/>
                  </a:lnTo>
                  <a:lnTo>
                    <a:pt x="9" y="505"/>
                  </a:lnTo>
                  <a:lnTo>
                    <a:pt x="21" y="492"/>
                  </a:lnTo>
                  <a:lnTo>
                    <a:pt x="39" y="478"/>
                  </a:lnTo>
                  <a:lnTo>
                    <a:pt x="55" y="469"/>
                  </a:lnTo>
                  <a:lnTo>
                    <a:pt x="196" y="424"/>
                  </a:lnTo>
                  <a:lnTo>
                    <a:pt x="207" y="403"/>
                  </a:lnTo>
                  <a:lnTo>
                    <a:pt x="213" y="379"/>
                  </a:lnTo>
                  <a:lnTo>
                    <a:pt x="205" y="357"/>
                  </a:lnTo>
                  <a:lnTo>
                    <a:pt x="201" y="343"/>
                  </a:lnTo>
                  <a:lnTo>
                    <a:pt x="190" y="333"/>
                  </a:lnTo>
                  <a:lnTo>
                    <a:pt x="178" y="309"/>
                  </a:lnTo>
                </a:path>
              </a:pathLst>
            </a:custGeom>
            <a:noFill/>
            <a:ln w="19050">
              <a:solidFill>
                <a:schemeClr val="tx1"/>
              </a:solidFill>
              <a:miter lim="800000"/>
              <a:headEnd/>
              <a:tailEnd/>
            </a:ln>
          </p:spPr>
          <p:txBody>
            <a:bodyPr wrap="none"/>
            <a:lstStyle/>
            <a:p>
              <a:endParaRPr lang="en-US"/>
            </a:p>
          </p:txBody>
        </p:sp>
        <p:sp>
          <p:nvSpPr>
            <p:cNvPr id="157776" name="Freeform 10"/>
            <p:cNvSpPr>
              <a:spLocks/>
            </p:cNvSpPr>
            <p:nvPr/>
          </p:nvSpPr>
          <p:spPr bwMode="auto">
            <a:xfrm>
              <a:off x="3857" y="2994"/>
              <a:ext cx="114" cy="156"/>
            </a:xfrm>
            <a:custGeom>
              <a:avLst/>
              <a:gdLst>
                <a:gd name="T0" fmla="*/ 0 w 114"/>
                <a:gd name="T1" fmla="*/ 0 h 156"/>
                <a:gd name="T2" fmla="*/ 22 w 114"/>
                <a:gd name="T3" fmla="*/ 44 h 156"/>
                <a:gd name="T4" fmla="*/ 36 w 114"/>
                <a:gd name="T5" fmla="*/ 63 h 156"/>
                <a:gd name="T6" fmla="*/ 39 w 114"/>
                <a:gd name="T7" fmla="*/ 81 h 156"/>
                <a:gd name="T8" fmla="*/ 46 w 114"/>
                <a:gd name="T9" fmla="*/ 149 h 156"/>
                <a:gd name="T10" fmla="*/ 57 w 114"/>
                <a:gd name="T11" fmla="*/ 156 h 156"/>
                <a:gd name="T12" fmla="*/ 79 w 114"/>
                <a:gd name="T13" fmla="*/ 153 h 156"/>
                <a:gd name="T14" fmla="*/ 103 w 114"/>
                <a:gd name="T15" fmla="*/ 147 h 156"/>
                <a:gd name="T16" fmla="*/ 114 w 114"/>
                <a:gd name="T17" fmla="*/ 132 h 156"/>
                <a:gd name="T18" fmla="*/ 108 w 114"/>
                <a:gd name="T19" fmla="*/ 111 h 156"/>
                <a:gd name="T20" fmla="*/ 91 w 114"/>
                <a:gd name="T21" fmla="*/ 68 h 156"/>
                <a:gd name="T22" fmla="*/ 63 w 114"/>
                <a:gd name="T23" fmla="*/ 29 h 156"/>
                <a:gd name="T24" fmla="*/ 48 w 114"/>
                <a:gd name="T25" fmla="*/ 17 h 156"/>
                <a:gd name="T26" fmla="*/ 28 w 114"/>
                <a:gd name="T27" fmla="*/ 6 h 156"/>
                <a:gd name="T28" fmla="*/ 0 w 114"/>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
                <a:gd name="T46" fmla="*/ 0 h 156"/>
                <a:gd name="T47" fmla="*/ 114 w 114"/>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 h="156">
                  <a:moveTo>
                    <a:pt x="0" y="0"/>
                  </a:moveTo>
                  <a:lnTo>
                    <a:pt x="22" y="44"/>
                  </a:lnTo>
                  <a:lnTo>
                    <a:pt x="36" y="63"/>
                  </a:lnTo>
                  <a:lnTo>
                    <a:pt x="39" y="81"/>
                  </a:lnTo>
                  <a:lnTo>
                    <a:pt x="46" y="149"/>
                  </a:lnTo>
                  <a:lnTo>
                    <a:pt x="57" y="156"/>
                  </a:lnTo>
                  <a:lnTo>
                    <a:pt x="79" y="153"/>
                  </a:lnTo>
                  <a:lnTo>
                    <a:pt x="103" y="147"/>
                  </a:lnTo>
                  <a:lnTo>
                    <a:pt x="114" y="132"/>
                  </a:lnTo>
                  <a:lnTo>
                    <a:pt x="108" y="111"/>
                  </a:lnTo>
                  <a:lnTo>
                    <a:pt x="91" y="68"/>
                  </a:lnTo>
                  <a:lnTo>
                    <a:pt x="63" y="29"/>
                  </a:lnTo>
                  <a:lnTo>
                    <a:pt x="48" y="17"/>
                  </a:lnTo>
                  <a:lnTo>
                    <a:pt x="28" y="6"/>
                  </a:lnTo>
                  <a:lnTo>
                    <a:pt x="0" y="0"/>
                  </a:lnTo>
                  <a:close/>
                </a:path>
              </a:pathLst>
            </a:custGeom>
            <a:noFill/>
            <a:ln w="19050">
              <a:solidFill>
                <a:schemeClr val="tx1"/>
              </a:solidFill>
              <a:miter lim="800000"/>
              <a:headEnd/>
              <a:tailEnd/>
            </a:ln>
          </p:spPr>
          <p:txBody>
            <a:bodyPr wrap="none"/>
            <a:lstStyle/>
            <a:p>
              <a:endParaRPr lang="en-US"/>
            </a:p>
          </p:txBody>
        </p:sp>
        <p:sp>
          <p:nvSpPr>
            <p:cNvPr id="157777" name="Freeform 11"/>
            <p:cNvSpPr>
              <a:spLocks/>
            </p:cNvSpPr>
            <p:nvPr/>
          </p:nvSpPr>
          <p:spPr bwMode="auto">
            <a:xfrm>
              <a:off x="3764" y="2837"/>
              <a:ext cx="132" cy="28"/>
            </a:xfrm>
            <a:custGeom>
              <a:avLst/>
              <a:gdLst>
                <a:gd name="T0" fmla="*/ 0 w 132"/>
                <a:gd name="T1" fmla="*/ 0 h 28"/>
                <a:gd name="T2" fmla="*/ 66 w 132"/>
                <a:gd name="T3" fmla="*/ 25 h 28"/>
                <a:gd name="T4" fmla="*/ 132 w 132"/>
                <a:gd name="T5" fmla="*/ 16 h 28"/>
                <a:gd name="T6" fmla="*/ 0 60000 65536"/>
                <a:gd name="T7" fmla="*/ 0 60000 65536"/>
                <a:gd name="T8" fmla="*/ 0 60000 65536"/>
                <a:gd name="T9" fmla="*/ 0 w 132"/>
                <a:gd name="T10" fmla="*/ 0 h 28"/>
                <a:gd name="T11" fmla="*/ 132 w 132"/>
                <a:gd name="T12" fmla="*/ 28 h 28"/>
              </a:gdLst>
              <a:ahLst/>
              <a:cxnLst>
                <a:cxn ang="T6">
                  <a:pos x="T0" y="T1"/>
                </a:cxn>
                <a:cxn ang="T7">
                  <a:pos x="T2" y="T3"/>
                </a:cxn>
                <a:cxn ang="T8">
                  <a:pos x="T4" y="T5"/>
                </a:cxn>
              </a:cxnLst>
              <a:rect l="T9" t="T10" r="T11" b="T12"/>
              <a:pathLst>
                <a:path w="132" h="28">
                  <a:moveTo>
                    <a:pt x="0" y="0"/>
                  </a:moveTo>
                  <a:cubicBezTo>
                    <a:pt x="22" y="11"/>
                    <a:pt x="44" y="22"/>
                    <a:pt x="66" y="25"/>
                  </a:cubicBezTo>
                  <a:cubicBezTo>
                    <a:pt x="88" y="28"/>
                    <a:pt x="110" y="22"/>
                    <a:pt x="132" y="16"/>
                  </a:cubicBezTo>
                </a:path>
              </a:pathLst>
            </a:custGeom>
            <a:noFill/>
            <a:ln w="19050">
              <a:solidFill>
                <a:schemeClr val="tx1"/>
              </a:solidFill>
              <a:miter lim="800000"/>
              <a:headEnd/>
              <a:tailEnd/>
            </a:ln>
          </p:spPr>
          <p:txBody>
            <a:bodyPr wrap="none"/>
            <a:lstStyle/>
            <a:p>
              <a:endParaRPr lang="en-US"/>
            </a:p>
          </p:txBody>
        </p:sp>
        <p:sp>
          <p:nvSpPr>
            <p:cNvPr id="157778" name="Freeform 12"/>
            <p:cNvSpPr>
              <a:spLocks/>
            </p:cNvSpPr>
            <p:nvPr/>
          </p:nvSpPr>
          <p:spPr bwMode="auto">
            <a:xfrm>
              <a:off x="3393" y="2856"/>
              <a:ext cx="339" cy="278"/>
            </a:xfrm>
            <a:custGeom>
              <a:avLst/>
              <a:gdLst>
                <a:gd name="T0" fmla="*/ 339 w 339"/>
                <a:gd name="T1" fmla="*/ 3 h 278"/>
                <a:gd name="T2" fmla="*/ 296 w 339"/>
                <a:gd name="T3" fmla="*/ 0 h 278"/>
                <a:gd name="T4" fmla="*/ 227 w 339"/>
                <a:gd name="T5" fmla="*/ 36 h 278"/>
                <a:gd name="T6" fmla="*/ 36 w 339"/>
                <a:gd name="T7" fmla="*/ 84 h 278"/>
                <a:gd name="T8" fmla="*/ 24 w 339"/>
                <a:gd name="T9" fmla="*/ 90 h 278"/>
                <a:gd name="T10" fmla="*/ 14 w 339"/>
                <a:gd name="T11" fmla="*/ 104 h 278"/>
                <a:gd name="T12" fmla="*/ 0 w 339"/>
                <a:gd name="T13" fmla="*/ 140 h 278"/>
                <a:gd name="T14" fmla="*/ 0 w 339"/>
                <a:gd name="T15" fmla="*/ 158 h 278"/>
                <a:gd name="T16" fmla="*/ 45 w 339"/>
                <a:gd name="T17" fmla="*/ 191 h 278"/>
                <a:gd name="T18" fmla="*/ 62 w 339"/>
                <a:gd name="T19" fmla="*/ 195 h 278"/>
                <a:gd name="T20" fmla="*/ 77 w 339"/>
                <a:gd name="T21" fmla="*/ 155 h 278"/>
                <a:gd name="T22" fmla="*/ 81 w 339"/>
                <a:gd name="T23" fmla="*/ 143 h 278"/>
                <a:gd name="T24" fmla="*/ 246 w 339"/>
                <a:gd name="T25" fmla="*/ 119 h 278"/>
                <a:gd name="T26" fmla="*/ 257 w 339"/>
                <a:gd name="T27" fmla="*/ 123 h 278"/>
                <a:gd name="T28" fmla="*/ 266 w 339"/>
                <a:gd name="T29" fmla="*/ 131 h 278"/>
                <a:gd name="T30" fmla="*/ 278 w 339"/>
                <a:gd name="T31" fmla="*/ 140 h 278"/>
                <a:gd name="T32" fmla="*/ 278 w 339"/>
                <a:gd name="T33" fmla="*/ 204 h 278"/>
                <a:gd name="T34" fmla="*/ 221 w 339"/>
                <a:gd name="T35" fmla="*/ 221 h 278"/>
                <a:gd name="T36" fmla="*/ 213 w 339"/>
                <a:gd name="T37" fmla="*/ 212 h 278"/>
                <a:gd name="T38" fmla="*/ 204 w 339"/>
                <a:gd name="T39" fmla="*/ 206 h 278"/>
                <a:gd name="T40" fmla="*/ 192 w 339"/>
                <a:gd name="T41" fmla="*/ 198 h 278"/>
                <a:gd name="T42" fmla="*/ 179 w 339"/>
                <a:gd name="T43" fmla="*/ 201 h 278"/>
                <a:gd name="T44" fmla="*/ 170 w 339"/>
                <a:gd name="T45" fmla="*/ 210 h 278"/>
                <a:gd name="T46" fmla="*/ 158 w 339"/>
                <a:gd name="T47" fmla="*/ 227 h 278"/>
                <a:gd name="T48" fmla="*/ 155 w 339"/>
                <a:gd name="T49" fmla="*/ 239 h 278"/>
                <a:gd name="T50" fmla="*/ 206 w 339"/>
                <a:gd name="T51" fmla="*/ 275 h 278"/>
                <a:gd name="T52" fmla="*/ 218 w 339"/>
                <a:gd name="T53" fmla="*/ 278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9"/>
                <a:gd name="T82" fmla="*/ 0 h 278"/>
                <a:gd name="T83" fmla="*/ 339 w 339"/>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9" h="278">
                  <a:moveTo>
                    <a:pt x="339" y="3"/>
                  </a:moveTo>
                  <a:lnTo>
                    <a:pt x="296" y="0"/>
                  </a:lnTo>
                  <a:lnTo>
                    <a:pt x="227" y="36"/>
                  </a:lnTo>
                  <a:lnTo>
                    <a:pt x="36" y="84"/>
                  </a:lnTo>
                  <a:lnTo>
                    <a:pt x="24" y="90"/>
                  </a:lnTo>
                  <a:lnTo>
                    <a:pt x="14" y="104"/>
                  </a:lnTo>
                  <a:lnTo>
                    <a:pt x="0" y="140"/>
                  </a:lnTo>
                  <a:lnTo>
                    <a:pt x="0" y="158"/>
                  </a:lnTo>
                  <a:lnTo>
                    <a:pt x="45" y="191"/>
                  </a:lnTo>
                  <a:lnTo>
                    <a:pt x="62" y="195"/>
                  </a:lnTo>
                  <a:lnTo>
                    <a:pt x="77" y="155"/>
                  </a:lnTo>
                  <a:lnTo>
                    <a:pt x="81" y="143"/>
                  </a:lnTo>
                  <a:lnTo>
                    <a:pt x="246" y="119"/>
                  </a:lnTo>
                  <a:lnTo>
                    <a:pt x="257" y="123"/>
                  </a:lnTo>
                  <a:lnTo>
                    <a:pt x="266" y="131"/>
                  </a:lnTo>
                  <a:lnTo>
                    <a:pt x="278" y="140"/>
                  </a:lnTo>
                  <a:lnTo>
                    <a:pt x="278" y="204"/>
                  </a:lnTo>
                  <a:lnTo>
                    <a:pt x="221" y="221"/>
                  </a:lnTo>
                  <a:lnTo>
                    <a:pt x="213" y="212"/>
                  </a:lnTo>
                  <a:lnTo>
                    <a:pt x="204" y="206"/>
                  </a:lnTo>
                  <a:lnTo>
                    <a:pt x="192" y="198"/>
                  </a:lnTo>
                  <a:lnTo>
                    <a:pt x="179" y="201"/>
                  </a:lnTo>
                  <a:lnTo>
                    <a:pt x="170" y="210"/>
                  </a:lnTo>
                  <a:lnTo>
                    <a:pt x="158" y="227"/>
                  </a:lnTo>
                  <a:lnTo>
                    <a:pt x="155" y="239"/>
                  </a:lnTo>
                  <a:lnTo>
                    <a:pt x="206" y="275"/>
                  </a:lnTo>
                  <a:lnTo>
                    <a:pt x="218" y="278"/>
                  </a:lnTo>
                </a:path>
              </a:pathLst>
            </a:custGeom>
            <a:noFill/>
            <a:ln w="19050">
              <a:solidFill>
                <a:schemeClr val="tx1"/>
              </a:solidFill>
              <a:miter lim="800000"/>
              <a:headEnd/>
              <a:tailEnd/>
            </a:ln>
          </p:spPr>
          <p:txBody>
            <a:bodyPr wrap="none"/>
            <a:lstStyle/>
            <a:p>
              <a:endParaRPr lang="en-US"/>
            </a:p>
          </p:txBody>
        </p:sp>
        <p:sp>
          <p:nvSpPr>
            <p:cNvPr id="157779" name="Freeform 13"/>
            <p:cNvSpPr>
              <a:spLocks/>
            </p:cNvSpPr>
            <p:nvPr/>
          </p:nvSpPr>
          <p:spPr bwMode="auto">
            <a:xfrm>
              <a:off x="3957" y="2925"/>
              <a:ext cx="560" cy="129"/>
            </a:xfrm>
            <a:custGeom>
              <a:avLst/>
              <a:gdLst>
                <a:gd name="T0" fmla="*/ 0 w 560"/>
                <a:gd name="T1" fmla="*/ 8 h 129"/>
                <a:gd name="T2" fmla="*/ 146 w 560"/>
                <a:gd name="T3" fmla="*/ 0 h 129"/>
                <a:gd name="T4" fmla="*/ 165 w 560"/>
                <a:gd name="T5" fmla="*/ 0 h 129"/>
                <a:gd name="T6" fmla="*/ 179 w 560"/>
                <a:gd name="T7" fmla="*/ 3 h 129"/>
                <a:gd name="T8" fmla="*/ 200 w 560"/>
                <a:gd name="T9" fmla="*/ 9 h 129"/>
                <a:gd name="T10" fmla="*/ 224 w 560"/>
                <a:gd name="T11" fmla="*/ 9 h 129"/>
                <a:gd name="T12" fmla="*/ 240 w 560"/>
                <a:gd name="T13" fmla="*/ 14 h 129"/>
                <a:gd name="T14" fmla="*/ 251 w 560"/>
                <a:gd name="T15" fmla="*/ 24 h 129"/>
                <a:gd name="T16" fmla="*/ 254 w 560"/>
                <a:gd name="T17" fmla="*/ 48 h 129"/>
                <a:gd name="T18" fmla="*/ 258 w 560"/>
                <a:gd name="T19" fmla="*/ 74 h 129"/>
                <a:gd name="T20" fmla="*/ 258 w 560"/>
                <a:gd name="T21" fmla="*/ 89 h 129"/>
                <a:gd name="T22" fmla="*/ 258 w 560"/>
                <a:gd name="T23" fmla="*/ 101 h 129"/>
                <a:gd name="T24" fmla="*/ 249 w 560"/>
                <a:gd name="T25" fmla="*/ 110 h 129"/>
                <a:gd name="T26" fmla="*/ 260 w 560"/>
                <a:gd name="T27" fmla="*/ 122 h 129"/>
                <a:gd name="T28" fmla="*/ 273 w 560"/>
                <a:gd name="T29" fmla="*/ 126 h 129"/>
                <a:gd name="T30" fmla="*/ 287 w 560"/>
                <a:gd name="T31" fmla="*/ 129 h 129"/>
                <a:gd name="T32" fmla="*/ 359 w 560"/>
                <a:gd name="T33" fmla="*/ 128 h 129"/>
                <a:gd name="T34" fmla="*/ 380 w 560"/>
                <a:gd name="T35" fmla="*/ 114 h 129"/>
                <a:gd name="T36" fmla="*/ 413 w 560"/>
                <a:gd name="T37" fmla="*/ 102 h 129"/>
                <a:gd name="T38" fmla="*/ 432 w 560"/>
                <a:gd name="T39" fmla="*/ 98 h 129"/>
                <a:gd name="T40" fmla="*/ 560 w 560"/>
                <a:gd name="T41" fmla="*/ 87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0"/>
                <a:gd name="T64" fmla="*/ 0 h 129"/>
                <a:gd name="T65" fmla="*/ 560 w 560"/>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0" h="129">
                  <a:moveTo>
                    <a:pt x="0" y="8"/>
                  </a:moveTo>
                  <a:lnTo>
                    <a:pt x="146" y="0"/>
                  </a:lnTo>
                  <a:lnTo>
                    <a:pt x="165" y="0"/>
                  </a:lnTo>
                  <a:lnTo>
                    <a:pt x="179" y="3"/>
                  </a:lnTo>
                  <a:lnTo>
                    <a:pt x="200" y="9"/>
                  </a:lnTo>
                  <a:lnTo>
                    <a:pt x="224" y="9"/>
                  </a:lnTo>
                  <a:lnTo>
                    <a:pt x="240" y="14"/>
                  </a:lnTo>
                  <a:lnTo>
                    <a:pt x="251" y="24"/>
                  </a:lnTo>
                  <a:lnTo>
                    <a:pt x="254" y="48"/>
                  </a:lnTo>
                  <a:lnTo>
                    <a:pt x="258" y="74"/>
                  </a:lnTo>
                  <a:lnTo>
                    <a:pt x="258" y="89"/>
                  </a:lnTo>
                  <a:lnTo>
                    <a:pt x="258" y="101"/>
                  </a:lnTo>
                  <a:lnTo>
                    <a:pt x="249" y="110"/>
                  </a:lnTo>
                  <a:lnTo>
                    <a:pt x="260" y="122"/>
                  </a:lnTo>
                  <a:lnTo>
                    <a:pt x="273" y="126"/>
                  </a:lnTo>
                  <a:lnTo>
                    <a:pt x="287" y="129"/>
                  </a:lnTo>
                  <a:lnTo>
                    <a:pt x="359" y="128"/>
                  </a:lnTo>
                  <a:lnTo>
                    <a:pt x="380" y="114"/>
                  </a:lnTo>
                  <a:lnTo>
                    <a:pt x="413" y="102"/>
                  </a:lnTo>
                  <a:lnTo>
                    <a:pt x="432" y="98"/>
                  </a:lnTo>
                  <a:lnTo>
                    <a:pt x="560" y="87"/>
                  </a:lnTo>
                </a:path>
              </a:pathLst>
            </a:custGeom>
            <a:noFill/>
            <a:ln w="19050">
              <a:solidFill>
                <a:schemeClr val="tx1"/>
              </a:solidFill>
              <a:miter lim="800000"/>
              <a:headEnd/>
              <a:tailEnd/>
            </a:ln>
          </p:spPr>
          <p:txBody>
            <a:bodyPr wrap="none"/>
            <a:lstStyle/>
            <a:p>
              <a:endParaRPr lang="en-US"/>
            </a:p>
          </p:txBody>
        </p:sp>
        <p:sp>
          <p:nvSpPr>
            <p:cNvPr id="157780" name="Freeform 14"/>
            <p:cNvSpPr>
              <a:spLocks/>
            </p:cNvSpPr>
            <p:nvPr/>
          </p:nvSpPr>
          <p:spPr bwMode="auto">
            <a:xfrm>
              <a:off x="4220" y="2900"/>
              <a:ext cx="289" cy="148"/>
            </a:xfrm>
            <a:custGeom>
              <a:avLst/>
              <a:gdLst>
                <a:gd name="T0" fmla="*/ 0 w 289"/>
                <a:gd name="T1" fmla="*/ 148 h 148"/>
                <a:gd name="T2" fmla="*/ 19 w 289"/>
                <a:gd name="T3" fmla="*/ 129 h 148"/>
                <a:gd name="T4" fmla="*/ 21 w 289"/>
                <a:gd name="T5" fmla="*/ 108 h 148"/>
                <a:gd name="T6" fmla="*/ 22 w 289"/>
                <a:gd name="T7" fmla="*/ 96 h 148"/>
                <a:gd name="T8" fmla="*/ 24 w 289"/>
                <a:gd name="T9" fmla="*/ 81 h 148"/>
                <a:gd name="T10" fmla="*/ 24 w 289"/>
                <a:gd name="T11" fmla="*/ 64 h 148"/>
                <a:gd name="T12" fmla="*/ 24 w 289"/>
                <a:gd name="T13" fmla="*/ 51 h 148"/>
                <a:gd name="T14" fmla="*/ 24 w 289"/>
                <a:gd name="T15" fmla="*/ 37 h 148"/>
                <a:gd name="T16" fmla="*/ 19 w 289"/>
                <a:gd name="T17" fmla="*/ 25 h 148"/>
                <a:gd name="T18" fmla="*/ 13 w 289"/>
                <a:gd name="T19" fmla="*/ 16 h 148"/>
                <a:gd name="T20" fmla="*/ 3 w 289"/>
                <a:gd name="T21" fmla="*/ 9 h 148"/>
                <a:gd name="T22" fmla="*/ 84 w 289"/>
                <a:gd name="T23" fmla="*/ 0 h 148"/>
                <a:gd name="T24" fmla="*/ 105 w 289"/>
                <a:gd name="T25" fmla="*/ 3 h 148"/>
                <a:gd name="T26" fmla="*/ 157 w 289"/>
                <a:gd name="T27" fmla="*/ 25 h 148"/>
                <a:gd name="T28" fmla="*/ 172 w 289"/>
                <a:gd name="T29" fmla="*/ 22 h 148"/>
                <a:gd name="T30" fmla="*/ 289 w 289"/>
                <a:gd name="T31" fmla="*/ 18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9"/>
                <a:gd name="T49" fmla="*/ 0 h 148"/>
                <a:gd name="T50" fmla="*/ 289 w 289"/>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9" h="148">
                  <a:moveTo>
                    <a:pt x="0" y="148"/>
                  </a:moveTo>
                  <a:lnTo>
                    <a:pt x="19" y="129"/>
                  </a:lnTo>
                  <a:lnTo>
                    <a:pt x="21" y="108"/>
                  </a:lnTo>
                  <a:lnTo>
                    <a:pt x="22" y="96"/>
                  </a:lnTo>
                  <a:lnTo>
                    <a:pt x="24" y="81"/>
                  </a:lnTo>
                  <a:lnTo>
                    <a:pt x="24" y="64"/>
                  </a:lnTo>
                  <a:lnTo>
                    <a:pt x="24" y="51"/>
                  </a:lnTo>
                  <a:lnTo>
                    <a:pt x="24" y="37"/>
                  </a:lnTo>
                  <a:lnTo>
                    <a:pt x="19" y="25"/>
                  </a:lnTo>
                  <a:lnTo>
                    <a:pt x="13" y="16"/>
                  </a:lnTo>
                  <a:lnTo>
                    <a:pt x="3" y="9"/>
                  </a:lnTo>
                  <a:lnTo>
                    <a:pt x="84" y="0"/>
                  </a:lnTo>
                  <a:lnTo>
                    <a:pt x="105" y="3"/>
                  </a:lnTo>
                  <a:lnTo>
                    <a:pt x="157" y="25"/>
                  </a:lnTo>
                  <a:lnTo>
                    <a:pt x="172" y="22"/>
                  </a:lnTo>
                  <a:lnTo>
                    <a:pt x="289" y="18"/>
                  </a:lnTo>
                </a:path>
              </a:pathLst>
            </a:custGeom>
            <a:noFill/>
            <a:ln w="19050">
              <a:solidFill>
                <a:schemeClr val="tx1"/>
              </a:solidFill>
              <a:miter lim="800000"/>
              <a:headEnd/>
              <a:tailEnd/>
            </a:ln>
          </p:spPr>
          <p:txBody>
            <a:bodyPr wrap="none"/>
            <a:lstStyle/>
            <a:p>
              <a:endParaRPr lang="en-US"/>
            </a:p>
          </p:txBody>
        </p:sp>
        <p:sp>
          <p:nvSpPr>
            <p:cNvPr id="157781" name="Freeform 15"/>
            <p:cNvSpPr>
              <a:spLocks/>
            </p:cNvSpPr>
            <p:nvPr/>
          </p:nvSpPr>
          <p:spPr bwMode="auto">
            <a:xfrm>
              <a:off x="3756" y="2991"/>
              <a:ext cx="2" cy="63"/>
            </a:xfrm>
            <a:custGeom>
              <a:avLst/>
              <a:gdLst>
                <a:gd name="T0" fmla="*/ 0 w 2"/>
                <a:gd name="T1" fmla="*/ 0 h 63"/>
                <a:gd name="T2" fmla="*/ 2 w 2"/>
                <a:gd name="T3" fmla="*/ 20 h 63"/>
                <a:gd name="T4" fmla="*/ 2 w 2"/>
                <a:gd name="T5" fmla="*/ 63 h 63"/>
                <a:gd name="T6" fmla="*/ 0 60000 65536"/>
                <a:gd name="T7" fmla="*/ 0 60000 65536"/>
                <a:gd name="T8" fmla="*/ 0 60000 65536"/>
                <a:gd name="T9" fmla="*/ 0 w 2"/>
                <a:gd name="T10" fmla="*/ 0 h 63"/>
                <a:gd name="T11" fmla="*/ 2 w 2"/>
                <a:gd name="T12" fmla="*/ 63 h 63"/>
              </a:gdLst>
              <a:ahLst/>
              <a:cxnLst>
                <a:cxn ang="T6">
                  <a:pos x="T0" y="T1"/>
                </a:cxn>
                <a:cxn ang="T7">
                  <a:pos x="T2" y="T3"/>
                </a:cxn>
                <a:cxn ang="T8">
                  <a:pos x="T4" y="T5"/>
                </a:cxn>
              </a:cxnLst>
              <a:rect l="T9" t="T10" r="T11" b="T12"/>
              <a:pathLst>
                <a:path w="2" h="63">
                  <a:moveTo>
                    <a:pt x="0" y="0"/>
                  </a:moveTo>
                  <a:lnTo>
                    <a:pt x="2" y="20"/>
                  </a:lnTo>
                  <a:lnTo>
                    <a:pt x="2" y="63"/>
                  </a:lnTo>
                </a:path>
              </a:pathLst>
            </a:custGeom>
            <a:noFill/>
            <a:ln w="19050">
              <a:solidFill>
                <a:schemeClr val="tx1"/>
              </a:solidFill>
              <a:miter lim="800000"/>
              <a:headEnd/>
              <a:tailEnd/>
            </a:ln>
          </p:spPr>
          <p:txBody>
            <a:bodyPr wrap="none"/>
            <a:lstStyle/>
            <a:p>
              <a:endParaRPr lang="en-US"/>
            </a:p>
          </p:txBody>
        </p:sp>
        <p:sp>
          <p:nvSpPr>
            <p:cNvPr id="157782" name="Freeform 16"/>
            <p:cNvSpPr>
              <a:spLocks/>
            </p:cNvSpPr>
            <p:nvPr/>
          </p:nvSpPr>
          <p:spPr bwMode="auto">
            <a:xfrm>
              <a:off x="3675" y="2738"/>
              <a:ext cx="129" cy="372"/>
            </a:xfrm>
            <a:custGeom>
              <a:avLst/>
              <a:gdLst>
                <a:gd name="T0" fmla="*/ 129 w 129"/>
                <a:gd name="T1" fmla="*/ 361 h 372"/>
                <a:gd name="T2" fmla="*/ 30 w 129"/>
                <a:gd name="T3" fmla="*/ 372 h 372"/>
                <a:gd name="T4" fmla="*/ 15 w 129"/>
                <a:gd name="T5" fmla="*/ 351 h 372"/>
                <a:gd name="T6" fmla="*/ 21 w 129"/>
                <a:gd name="T7" fmla="*/ 228 h 372"/>
                <a:gd name="T8" fmla="*/ 0 w 129"/>
                <a:gd name="T9" fmla="*/ 211 h 372"/>
                <a:gd name="T10" fmla="*/ 6 w 129"/>
                <a:gd name="T11" fmla="*/ 201 h 372"/>
                <a:gd name="T12" fmla="*/ 44 w 129"/>
                <a:gd name="T13" fmla="*/ 196 h 372"/>
                <a:gd name="T14" fmla="*/ 56 w 129"/>
                <a:gd name="T15" fmla="*/ 195 h 372"/>
                <a:gd name="T16" fmla="*/ 59 w 129"/>
                <a:gd name="T17" fmla="*/ 61 h 372"/>
                <a:gd name="T18" fmla="*/ 62 w 129"/>
                <a:gd name="T19" fmla="*/ 42 h 372"/>
                <a:gd name="T20" fmla="*/ 72 w 129"/>
                <a:gd name="T21" fmla="*/ 25 h 372"/>
                <a:gd name="T22" fmla="*/ 80 w 129"/>
                <a:gd name="T23" fmla="*/ 16 h 372"/>
                <a:gd name="T24" fmla="*/ 89 w 129"/>
                <a:gd name="T25" fmla="*/ 6 h 372"/>
                <a:gd name="T26" fmla="*/ 104 w 129"/>
                <a:gd name="T27" fmla="*/ 0 h 372"/>
                <a:gd name="T28" fmla="*/ 116 w 129"/>
                <a:gd name="T29" fmla="*/ 0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372"/>
                <a:gd name="T47" fmla="*/ 129 w 129"/>
                <a:gd name="T48" fmla="*/ 372 h 3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372">
                  <a:moveTo>
                    <a:pt x="129" y="361"/>
                  </a:moveTo>
                  <a:lnTo>
                    <a:pt x="30" y="372"/>
                  </a:lnTo>
                  <a:lnTo>
                    <a:pt x="15" y="351"/>
                  </a:lnTo>
                  <a:lnTo>
                    <a:pt x="21" y="228"/>
                  </a:lnTo>
                  <a:lnTo>
                    <a:pt x="0" y="211"/>
                  </a:lnTo>
                  <a:lnTo>
                    <a:pt x="6" y="201"/>
                  </a:lnTo>
                  <a:lnTo>
                    <a:pt x="44" y="196"/>
                  </a:lnTo>
                  <a:lnTo>
                    <a:pt x="56" y="195"/>
                  </a:lnTo>
                  <a:lnTo>
                    <a:pt x="59" y="61"/>
                  </a:lnTo>
                  <a:lnTo>
                    <a:pt x="62" y="42"/>
                  </a:lnTo>
                  <a:lnTo>
                    <a:pt x="72" y="25"/>
                  </a:lnTo>
                  <a:lnTo>
                    <a:pt x="80" y="16"/>
                  </a:lnTo>
                  <a:lnTo>
                    <a:pt x="89" y="6"/>
                  </a:lnTo>
                  <a:lnTo>
                    <a:pt x="104" y="0"/>
                  </a:lnTo>
                  <a:lnTo>
                    <a:pt x="116" y="0"/>
                  </a:lnTo>
                </a:path>
              </a:pathLst>
            </a:custGeom>
            <a:noFill/>
            <a:ln w="19050">
              <a:solidFill>
                <a:schemeClr val="tx1"/>
              </a:solidFill>
              <a:miter lim="800000"/>
              <a:headEnd/>
              <a:tailEnd/>
            </a:ln>
          </p:spPr>
          <p:txBody>
            <a:bodyPr wrap="none"/>
            <a:lstStyle/>
            <a:p>
              <a:endParaRPr lang="en-US"/>
            </a:p>
          </p:txBody>
        </p:sp>
        <p:sp>
          <p:nvSpPr>
            <p:cNvPr id="157783" name="Freeform 17"/>
            <p:cNvSpPr>
              <a:spLocks/>
            </p:cNvSpPr>
            <p:nvPr/>
          </p:nvSpPr>
          <p:spPr bwMode="auto">
            <a:xfrm>
              <a:off x="3606" y="3128"/>
              <a:ext cx="170" cy="31"/>
            </a:xfrm>
            <a:custGeom>
              <a:avLst/>
              <a:gdLst>
                <a:gd name="T0" fmla="*/ 0 w 170"/>
                <a:gd name="T1" fmla="*/ 4 h 31"/>
                <a:gd name="T2" fmla="*/ 45 w 170"/>
                <a:gd name="T3" fmla="*/ 0 h 31"/>
                <a:gd name="T4" fmla="*/ 74 w 170"/>
                <a:gd name="T5" fmla="*/ 9 h 31"/>
                <a:gd name="T6" fmla="*/ 95 w 170"/>
                <a:gd name="T7" fmla="*/ 10 h 31"/>
                <a:gd name="T8" fmla="*/ 113 w 170"/>
                <a:gd name="T9" fmla="*/ 16 h 31"/>
                <a:gd name="T10" fmla="*/ 131 w 170"/>
                <a:gd name="T11" fmla="*/ 19 h 31"/>
                <a:gd name="T12" fmla="*/ 150 w 170"/>
                <a:gd name="T13" fmla="*/ 25 h 31"/>
                <a:gd name="T14" fmla="*/ 170 w 170"/>
                <a:gd name="T15" fmla="*/ 31 h 31"/>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31"/>
                <a:gd name="T26" fmla="*/ 170 w 17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31">
                  <a:moveTo>
                    <a:pt x="0" y="4"/>
                  </a:moveTo>
                  <a:lnTo>
                    <a:pt x="45" y="0"/>
                  </a:lnTo>
                  <a:lnTo>
                    <a:pt x="74" y="9"/>
                  </a:lnTo>
                  <a:lnTo>
                    <a:pt x="95" y="10"/>
                  </a:lnTo>
                  <a:lnTo>
                    <a:pt x="113" y="16"/>
                  </a:lnTo>
                  <a:lnTo>
                    <a:pt x="131" y="19"/>
                  </a:lnTo>
                  <a:lnTo>
                    <a:pt x="150" y="25"/>
                  </a:lnTo>
                  <a:lnTo>
                    <a:pt x="170" y="31"/>
                  </a:lnTo>
                </a:path>
              </a:pathLst>
            </a:custGeom>
            <a:noFill/>
            <a:ln w="19050">
              <a:solidFill>
                <a:schemeClr val="tx1"/>
              </a:solidFill>
              <a:miter lim="800000"/>
              <a:headEnd/>
              <a:tailEnd/>
            </a:ln>
          </p:spPr>
          <p:txBody>
            <a:bodyPr wrap="none"/>
            <a:lstStyle/>
            <a:p>
              <a:endParaRPr lang="en-US"/>
            </a:p>
          </p:txBody>
        </p:sp>
        <p:sp>
          <p:nvSpPr>
            <p:cNvPr id="157784" name="Freeform 18"/>
            <p:cNvSpPr>
              <a:spLocks/>
            </p:cNvSpPr>
            <p:nvPr/>
          </p:nvSpPr>
          <p:spPr bwMode="auto">
            <a:xfrm>
              <a:off x="3956" y="2894"/>
              <a:ext cx="55" cy="33"/>
            </a:xfrm>
            <a:custGeom>
              <a:avLst/>
              <a:gdLst>
                <a:gd name="T0" fmla="*/ 0 w 55"/>
                <a:gd name="T1" fmla="*/ 0 h 33"/>
                <a:gd name="T2" fmla="*/ 46 w 55"/>
                <a:gd name="T3" fmla="*/ 10 h 33"/>
                <a:gd name="T4" fmla="*/ 52 w 55"/>
                <a:gd name="T5" fmla="*/ 33 h 33"/>
                <a:gd name="T6" fmla="*/ 0 60000 65536"/>
                <a:gd name="T7" fmla="*/ 0 60000 65536"/>
                <a:gd name="T8" fmla="*/ 0 60000 65536"/>
                <a:gd name="T9" fmla="*/ 0 w 55"/>
                <a:gd name="T10" fmla="*/ 0 h 33"/>
                <a:gd name="T11" fmla="*/ 55 w 55"/>
                <a:gd name="T12" fmla="*/ 33 h 33"/>
              </a:gdLst>
              <a:ahLst/>
              <a:cxnLst>
                <a:cxn ang="T6">
                  <a:pos x="T0" y="T1"/>
                </a:cxn>
                <a:cxn ang="T7">
                  <a:pos x="T2" y="T3"/>
                </a:cxn>
                <a:cxn ang="T8">
                  <a:pos x="T4" y="T5"/>
                </a:cxn>
              </a:cxnLst>
              <a:rect l="T9" t="T10" r="T11" b="T12"/>
              <a:pathLst>
                <a:path w="55" h="33">
                  <a:moveTo>
                    <a:pt x="0" y="0"/>
                  </a:moveTo>
                  <a:cubicBezTo>
                    <a:pt x="18" y="2"/>
                    <a:pt x="37" y="4"/>
                    <a:pt x="46" y="10"/>
                  </a:cubicBezTo>
                  <a:cubicBezTo>
                    <a:pt x="55" y="16"/>
                    <a:pt x="53" y="24"/>
                    <a:pt x="52" y="33"/>
                  </a:cubicBezTo>
                </a:path>
              </a:pathLst>
            </a:custGeom>
            <a:noFill/>
            <a:ln w="19050">
              <a:solidFill>
                <a:schemeClr val="tx1"/>
              </a:solidFill>
              <a:miter lim="800000"/>
              <a:headEnd/>
              <a:tailEnd/>
            </a:ln>
          </p:spPr>
          <p:txBody>
            <a:bodyPr wrap="none"/>
            <a:lstStyle/>
            <a:p>
              <a:endParaRPr lang="en-US"/>
            </a:p>
          </p:txBody>
        </p:sp>
        <p:sp>
          <p:nvSpPr>
            <p:cNvPr id="157785" name="Freeform 19"/>
            <p:cNvSpPr>
              <a:spLocks/>
            </p:cNvSpPr>
            <p:nvPr/>
          </p:nvSpPr>
          <p:spPr bwMode="auto">
            <a:xfrm>
              <a:off x="4050" y="3035"/>
              <a:ext cx="153" cy="75"/>
            </a:xfrm>
            <a:custGeom>
              <a:avLst/>
              <a:gdLst>
                <a:gd name="T0" fmla="*/ 6 w 153"/>
                <a:gd name="T1" fmla="*/ 75 h 75"/>
                <a:gd name="T2" fmla="*/ 24 w 153"/>
                <a:gd name="T3" fmla="*/ 15 h 75"/>
                <a:gd name="T4" fmla="*/ 153 w 153"/>
                <a:gd name="T5" fmla="*/ 0 h 75"/>
                <a:gd name="T6" fmla="*/ 0 60000 65536"/>
                <a:gd name="T7" fmla="*/ 0 60000 65536"/>
                <a:gd name="T8" fmla="*/ 0 60000 65536"/>
                <a:gd name="T9" fmla="*/ 0 w 153"/>
                <a:gd name="T10" fmla="*/ 0 h 75"/>
                <a:gd name="T11" fmla="*/ 153 w 153"/>
                <a:gd name="T12" fmla="*/ 75 h 75"/>
              </a:gdLst>
              <a:ahLst/>
              <a:cxnLst>
                <a:cxn ang="T6">
                  <a:pos x="T0" y="T1"/>
                </a:cxn>
                <a:cxn ang="T7">
                  <a:pos x="T2" y="T3"/>
                </a:cxn>
                <a:cxn ang="T8">
                  <a:pos x="T4" y="T5"/>
                </a:cxn>
              </a:cxnLst>
              <a:rect l="T9" t="T10" r="T11" b="T12"/>
              <a:pathLst>
                <a:path w="153" h="75">
                  <a:moveTo>
                    <a:pt x="6" y="75"/>
                  </a:moveTo>
                  <a:cubicBezTo>
                    <a:pt x="9" y="65"/>
                    <a:pt x="0" y="27"/>
                    <a:pt x="24" y="15"/>
                  </a:cubicBezTo>
                  <a:cubicBezTo>
                    <a:pt x="48" y="3"/>
                    <a:pt x="126" y="3"/>
                    <a:pt x="153" y="0"/>
                  </a:cubicBezTo>
                </a:path>
              </a:pathLst>
            </a:custGeom>
            <a:noFill/>
            <a:ln w="19050">
              <a:solidFill>
                <a:schemeClr val="tx1"/>
              </a:solidFill>
              <a:miter lim="800000"/>
              <a:headEnd/>
              <a:tailEnd/>
            </a:ln>
          </p:spPr>
          <p:txBody>
            <a:bodyPr wrap="none"/>
            <a:lstStyle/>
            <a:p>
              <a:endParaRPr lang="en-US"/>
            </a:p>
          </p:txBody>
        </p:sp>
        <p:sp>
          <p:nvSpPr>
            <p:cNvPr id="157786" name="Freeform 24"/>
            <p:cNvSpPr>
              <a:spLocks/>
            </p:cNvSpPr>
            <p:nvPr/>
          </p:nvSpPr>
          <p:spPr bwMode="auto">
            <a:xfrm>
              <a:off x="4188" y="2906"/>
              <a:ext cx="29" cy="33"/>
            </a:xfrm>
            <a:custGeom>
              <a:avLst/>
              <a:gdLst>
                <a:gd name="T0" fmla="*/ 0 w 29"/>
                <a:gd name="T1" fmla="*/ 33 h 33"/>
                <a:gd name="T2" fmla="*/ 11 w 29"/>
                <a:gd name="T3" fmla="*/ 13 h 33"/>
                <a:gd name="T4" fmla="*/ 29 w 29"/>
                <a:gd name="T5" fmla="*/ 0 h 33"/>
                <a:gd name="T6" fmla="*/ 0 60000 65536"/>
                <a:gd name="T7" fmla="*/ 0 60000 65536"/>
                <a:gd name="T8" fmla="*/ 0 60000 65536"/>
                <a:gd name="T9" fmla="*/ 0 w 29"/>
                <a:gd name="T10" fmla="*/ 0 h 33"/>
                <a:gd name="T11" fmla="*/ 29 w 29"/>
                <a:gd name="T12" fmla="*/ 33 h 33"/>
              </a:gdLst>
              <a:ahLst/>
              <a:cxnLst>
                <a:cxn ang="T6">
                  <a:pos x="T0" y="T1"/>
                </a:cxn>
                <a:cxn ang="T7">
                  <a:pos x="T2" y="T3"/>
                </a:cxn>
                <a:cxn ang="T8">
                  <a:pos x="T4" y="T5"/>
                </a:cxn>
              </a:cxnLst>
              <a:rect l="T9" t="T10" r="T11" b="T12"/>
              <a:pathLst>
                <a:path w="29" h="33">
                  <a:moveTo>
                    <a:pt x="0" y="33"/>
                  </a:moveTo>
                  <a:cubicBezTo>
                    <a:pt x="3" y="25"/>
                    <a:pt x="6" y="18"/>
                    <a:pt x="11" y="13"/>
                  </a:cubicBezTo>
                  <a:cubicBezTo>
                    <a:pt x="16" y="8"/>
                    <a:pt x="22" y="4"/>
                    <a:pt x="29" y="0"/>
                  </a:cubicBezTo>
                </a:path>
              </a:pathLst>
            </a:custGeom>
            <a:noFill/>
            <a:ln w="19050">
              <a:solidFill>
                <a:schemeClr val="tx1"/>
              </a:solidFill>
              <a:miter lim="800000"/>
              <a:headEnd/>
              <a:tailEnd/>
            </a:ln>
          </p:spPr>
          <p:txBody>
            <a:bodyPr wrap="none"/>
            <a:lstStyle/>
            <a:p>
              <a:endParaRPr lang="en-US"/>
            </a:p>
          </p:txBody>
        </p:sp>
        <p:sp>
          <p:nvSpPr>
            <p:cNvPr id="157787" name="Line 27"/>
            <p:cNvSpPr>
              <a:spLocks noChangeShapeType="1"/>
            </p:cNvSpPr>
            <p:nvPr/>
          </p:nvSpPr>
          <p:spPr bwMode="auto">
            <a:xfrm flipV="1">
              <a:off x="3663" y="2946"/>
              <a:ext cx="11" cy="44"/>
            </a:xfrm>
            <a:prstGeom prst="line">
              <a:avLst/>
            </a:prstGeom>
            <a:noFill/>
            <a:ln w="19050">
              <a:solidFill>
                <a:schemeClr val="tx1"/>
              </a:solidFill>
              <a:miter lim="800000"/>
              <a:headEnd/>
              <a:tailEnd/>
            </a:ln>
          </p:spPr>
          <p:txBody>
            <a:bodyPr wrap="none"/>
            <a:lstStyle/>
            <a:p>
              <a:endParaRPr lang="en-US"/>
            </a:p>
          </p:txBody>
        </p:sp>
        <p:sp>
          <p:nvSpPr>
            <p:cNvPr id="157788" name="Line 28"/>
            <p:cNvSpPr>
              <a:spLocks noChangeShapeType="1"/>
            </p:cNvSpPr>
            <p:nvPr/>
          </p:nvSpPr>
          <p:spPr bwMode="auto">
            <a:xfrm flipH="1" flipV="1">
              <a:off x="3672" y="3059"/>
              <a:ext cx="15" cy="28"/>
            </a:xfrm>
            <a:prstGeom prst="line">
              <a:avLst/>
            </a:prstGeom>
            <a:noFill/>
            <a:ln w="15875">
              <a:solidFill>
                <a:schemeClr val="tx1"/>
              </a:solidFill>
              <a:miter lim="800000"/>
              <a:headEnd/>
              <a:tailEnd/>
            </a:ln>
          </p:spPr>
          <p:txBody>
            <a:bodyPr wrap="none"/>
            <a:lstStyle/>
            <a:p>
              <a:endParaRPr lang="en-US"/>
            </a:p>
          </p:txBody>
        </p:sp>
        <p:sp>
          <p:nvSpPr>
            <p:cNvPr id="157789" name="Freeform 29"/>
            <p:cNvSpPr>
              <a:spLocks/>
            </p:cNvSpPr>
            <p:nvPr/>
          </p:nvSpPr>
          <p:spPr bwMode="auto">
            <a:xfrm>
              <a:off x="3606" y="3069"/>
              <a:ext cx="12" cy="62"/>
            </a:xfrm>
            <a:custGeom>
              <a:avLst/>
              <a:gdLst>
                <a:gd name="T0" fmla="*/ 5 w 12"/>
                <a:gd name="T1" fmla="*/ 62 h 62"/>
                <a:gd name="T2" fmla="*/ 11 w 12"/>
                <a:gd name="T3" fmla="*/ 26 h 62"/>
                <a:gd name="T4" fmla="*/ 0 w 12"/>
                <a:gd name="T5" fmla="*/ 0 h 62"/>
                <a:gd name="T6" fmla="*/ 0 60000 65536"/>
                <a:gd name="T7" fmla="*/ 0 60000 65536"/>
                <a:gd name="T8" fmla="*/ 0 60000 65536"/>
                <a:gd name="T9" fmla="*/ 0 w 12"/>
                <a:gd name="T10" fmla="*/ 0 h 62"/>
                <a:gd name="T11" fmla="*/ 12 w 12"/>
                <a:gd name="T12" fmla="*/ 62 h 62"/>
              </a:gdLst>
              <a:ahLst/>
              <a:cxnLst>
                <a:cxn ang="T6">
                  <a:pos x="T0" y="T1"/>
                </a:cxn>
                <a:cxn ang="T7">
                  <a:pos x="T2" y="T3"/>
                </a:cxn>
                <a:cxn ang="T8">
                  <a:pos x="T4" y="T5"/>
                </a:cxn>
              </a:cxnLst>
              <a:rect l="T9" t="T10" r="T11" b="T12"/>
              <a:pathLst>
                <a:path w="12" h="62">
                  <a:moveTo>
                    <a:pt x="5" y="62"/>
                  </a:moveTo>
                  <a:cubicBezTo>
                    <a:pt x="8" y="49"/>
                    <a:pt x="12" y="36"/>
                    <a:pt x="11" y="26"/>
                  </a:cubicBezTo>
                  <a:cubicBezTo>
                    <a:pt x="10" y="16"/>
                    <a:pt x="5" y="8"/>
                    <a:pt x="0" y="0"/>
                  </a:cubicBezTo>
                </a:path>
              </a:pathLst>
            </a:custGeom>
            <a:noFill/>
            <a:ln w="19050">
              <a:solidFill>
                <a:schemeClr val="tx1"/>
              </a:solidFill>
              <a:miter lim="800000"/>
              <a:headEnd/>
              <a:tailEnd/>
            </a:ln>
          </p:spPr>
          <p:txBody>
            <a:bodyPr wrap="none"/>
            <a:lstStyle/>
            <a:p>
              <a:endParaRPr lang="en-US"/>
            </a:p>
          </p:txBody>
        </p:sp>
        <p:sp>
          <p:nvSpPr>
            <p:cNvPr id="157790" name="Freeform 30"/>
            <p:cNvSpPr>
              <a:spLocks/>
            </p:cNvSpPr>
            <p:nvPr/>
          </p:nvSpPr>
          <p:spPr bwMode="auto">
            <a:xfrm>
              <a:off x="3924" y="2952"/>
              <a:ext cx="35" cy="47"/>
            </a:xfrm>
            <a:custGeom>
              <a:avLst/>
              <a:gdLst>
                <a:gd name="T0" fmla="*/ 35 w 35"/>
                <a:gd name="T1" fmla="*/ 47 h 47"/>
                <a:gd name="T2" fmla="*/ 5 w 35"/>
                <a:gd name="T3" fmla="*/ 30 h 47"/>
                <a:gd name="T4" fmla="*/ 5 w 35"/>
                <a:gd name="T5" fmla="*/ 0 h 47"/>
                <a:gd name="T6" fmla="*/ 0 60000 65536"/>
                <a:gd name="T7" fmla="*/ 0 60000 65536"/>
                <a:gd name="T8" fmla="*/ 0 60000 65536"/>
                <a:gd name="T9" fmla="*/ 0 w 35"/>
                <a:gd name="T10" fmla="*/ 0 h 47"/>
                <a:gd name="T11" fmla="*/ 35 w 35"/>
                <a:gd name="T12" fmla="*/ 47 h 47"/>
              </a:gdLst>
              <a:ahLst/>
              <a:cxnLst>
                <a:cxn ang="T6">
                  <a:pos x="T0" y="T1"/>
                </a:cxn>
                <a:cxn ang="T7">
                  <a:pos x="T2" y="T3"/>
                </a:cxn>
                <a:cxn ang="T8">
                  <a:pos x="T4" y="T5"/>
                </a:cxn>
              </a:cxnLst>
              <a:rect l="T9" t="T10" r="T11" b="T12"/>
              <a:pathLst>
                <a:path w="35" h="47">
                  <a:moveTo>
                    <a:pt x="35" y="47"/>
                  </a:moveTo>
                  <a:cubicBezTo>
                    <a:pt x="30" y="44"/>
                    <a:pt x="10" y="38"/>
                    <a:pt x="5" y="30"/>
                  </a:cubicBezTo>
                  <a:cubicBezTo>
                    <a:pt x="0" y="22"/>
                    <a:pt x="3" y="11"/>
                    <a:pt x="5" y="0"/>
                  </a:cubicBezTo>
                </a:path>
              </a:pathLst>
            </a:custGeom>
            <a:noFill/>
            <a:ln w="19050">
              <a:solidFill>
                <a:schemeClr val="tx1"/>
              </a:solidFill>
              <a:miter lim="800000"/>
              <a:headEnd/>
              <a:tailEnd/>
            </a:ln>
          </p:spPr>
          <p:txBody>
            <a:bodyPr wrap="none"/>
            <a:lstStyle/>
            <a:p>
              <a:endParaRPr lang="en-US"/>
            </a:p>
          </p:txBody>
        </p:sp>
        <p:sp>
          <p:nvSpPr>
            <p:cNvPr id="157791" name="Freeform 31"/>
            <p:cNvSpPr>
              <a:spLocks/>
            </p:cNvSpPr>
            <p:nvPr/>
          </p:nvSpPr>
          <p:spPr bwMode="auto">
            <a:xfrm>
              <a:off x="3693" y="2930"/>
              <a:ext cx="68" cy="36"/>
            </a:xfrm>
            <a:custGeom>
              <a:avLst/>
              <a:gdLst>
                <a:gd name="T0" fmla="*/ 38 w 68"/>
                <a:gd name="T1" fmla="*/ 0 h 36"/>
                <a:gd name="T2" fmla="*/ 68 w 68"/>
                <a:gd name="T3" fmla="*/ 28 h 36"/>
                <a:gd name="T4" fmla="*/ 0 w 68"/>
                <a:gd name="T5" fmla="*/ 36 h 36"/>
                <a:gd name="T6" fmla="*/ 0 60000 65536"/>
                <a:gd name="T7" fmla="*/ 0 60000 65536"/>
                <a:gd name="T8" fmla="*/ 0 60000 65536"/>
                <a:gd name="T9" fmla="*/ 0 w 68"/>
                <a:gd name="T10" fmla="*/ 0 h 36"/>
                <a:gd name="T11" fmla="*/ 68 w 68"/>
                <a:gd name="T12" fmla="*/ 36 h 36"/>
              </a:gdLst>
              <a:ahLst/>
              <a:cxnLst>
                <a:cxn ang="T6">
                  <a:pos x="T0" y="T1"/>
                </a:cxn>
                <a:cxn ang="T7">
                  <a:pos x="T2" y="T3"/>
                </a:cxn>
                <a:cxn ang="T8">
                  <a:pos x="T4" y="T5"/>
                </a:cxn>
              </a:cxnLst>
              <a:rect l="T9" t="T10" r="T11" b="T12"/>
              <a:pathLst>
                <a:path w="68" h="36">
                  <a:moveTo>
                    <a:pt x="38" y="0"/>
                  </a:moveTo>
                  <a:lnTo>
                    <a:pt x="68" y="28"/>
                  </a:lnTo>
                  <a:lnTo>
                    <a:pt x="0" y="36"/>
                  </a:lnTo>
                </a:path>
              </a:pathLst>
            </a:custGeom>
            <a:noFill/>
            <a:ln w="19050">
              <a:solidFill>
                <a:schemeClr val="tx1"/>
              </a:solidFill>
              <a:miter lim="800000"/>
              <a:headEnd/>
              <a:tailEnd/>
            </a:ln>
          </p:spPr>
          <p:txBody>
            <a:bodyPr wrap="none"/>
            <a:lstStyle/>
            <a:p>
              <a:endParaRPr lang="en-US"/>
            </a:p>
          </p:txBody>
        </p:sp>
        <p:sp>
          <p:nvSpPr>
            <p:cNvPr id="157792" name="Oval 48"/>
            <p:cNvSpPr>
              <a:spLocks noChangeArrowheads="1"/>
            </p:cNvSpPr>
            <p:nvPr/>
          </p:nvSpPr>
          <p:spPr bwMode="auto">
            <a:xfrm>
              <a:off x="3799" y="2073"/>
              <a:ext cx="90" cy="28"/>
            </a:xfrm>
            <a:prstGeom prst="ellipse">
              <a:avLst/>
            </a:prstGeom>
            <a:gradFill rotWithShape="1">
              <a:gsLst>
                <a:gs pos="0">
                  <a:srgbClr val="333333"/>
                </a:gs>
                <a:gs pos="100000">
                  <a:srgbClr val="181818"/>
                </a:gs>
              </a:gsLst>
              <a:lin ang="5400000" scaled="1"/>
            </a:gradFill>
            <a:ln w="9525">
              <a:noFill/>
              <a:miter lim="800000"/>
              <a:headEnd/>
              <a:tailEnd/>
            </a:ln>
          </p:spPr>
          <p:txBody>
            <a:bodyPr wrap="none" anchor="ctr"/>
            <a:lstStyle/>
            <a:p>
              <a:endParaRPr lang="en-US"/>
            </a:p>
          </p:txBody>
        </p:sp>
      </p:grpSp>
      <p:sp>
        <p:nvSpPr>
          <p:cNvPr id="468068" name="Line 100"/>
          <p:cNvSpPr>
            <a:spLocks noChangeShapeType="1"/>
          </p:cNvSpPr>
          <p:nvPr/>
        </p:nvSpPr>
        <p:spPr bwMode="auto">
          <a:xfrm>
            <a:off x="2371725" y="4217988"/>
            <a:ext cx="433388" cy="309562"/>
          </a:xfrm>
          <a:prstGeom prst="line">
            <a:avLst/>
          </a:prstGeom>
          <a:noFill/>
          <a:ln w="9525">
            <a:solidFill>
              <a:schemeClr val="tx1"/>
            </a:solidFill>
            <a:miter lim="800000"/>
            <a:headEnd/>
            <a:tailEnd/>
          </a:ln>
        </p:spPr>
        <p:txBody>
          <a:bodyPr wrap="none"/>
          <a:lstStyle/>
          <a:p>
            <a:endParaRPr lang="en-US"/>
          </a:p>
        </p:txBody>
      </p:sp>
      <p:sp>
        <p:nvSpPr>
          <p:cNvPr id="468069" name="Line 101"/>
          <p:cNvSpPr>
            <a:spLocks noChangeShapeType="1"/>
          </p:cNvSpPr>
          <p:nvPr/>
        </p:nvSpPr>
        <p:spPr bwMode="auto">
          <a:xfrm>
            <a:off x="2403475" y="5076825"/>
            <a:ext cx="763588" cy="57150"/>
          </a:xfrm>
          <a:prstGeom prst="line">
            <a:avLst/>
          </a:prstGeom>
          <a:noFill/>
          <a:ln w="9525">
            <a:solidFill>
              <a:schemeClr val="tx1"/>
            </a:solidFill>
            <a:miter lim="800000"/>
            <a:headEnd/>
            <a:tailEnd/>
          </a:ln>
        </p:spPr>
        <p:txBody>
          <a:bodyPr wrap="none"/>
          <a:lstStyle/>
          <a:p>
            <a:endParaRPr lang="en-US"/>
          </a:p>
        </p:txBody>
      </p:sp>
      <p:grpSp>
        <p:nvGrpSpPr>
          <p:cNvPr id="157709" name="Group 111"/>
          <p:cNvGrpSpPr>
            <a:grpSpLocks/>
          </p:cNvGrpSpPr>
          <p:nvPr/>
        </p:nvGrpSpPr>
        <p:grpSpPr bwMode="auto">
          <a:xfrm>
            <a:off x="1425575" y="2951163"/>
            <a:ext cx="2497138" cy="2349500"/>
            <a:chOff x="898" y="1859"/>
            <a:chExt cx="1573" cy="1480"/>
          </a:xfrm>
        </p:grpSpPr>
        <p:sp>
          <p:nvSpPr>
            <p:cNvPr id="157720" name="Freeform 82"/>
            <p:cNvSpPr>
              <a:spLocks/>
            </p:cNvSpPr>
            <p:nvPr/>
          </p:nvSpPr>
          <p:spPr bwMode="auto">
            <a:xfrm>
              <a:off x="1257" y="3071"/>
              <a:ext cx="357" cy="24"/>
            </a:xfrm>
            <a:custGeom>
              <a:avLst/>
              <a:gdLst>
                <a:gd name="T0" fmla="*/ 0 w 357"/>
                <a:gd name="T1" fmla="*/ 0 h 24"/>
                <a:gd name="T2" fmla="*/ 296 w 357"/>
                <a:gd name="T3" fmla="*/ 1 h 24"/>
                <a:gd name="T4" fmla="*/ 357 w 357"/>
                <a:gd name="T5" fmla="*/ 24 h 24"/>
                <a:gd name="T6" fmla="*/ 0 60000 65536"/>
                <a:gd name="T7" fmla="*/ 0 60000 65536"/>
                <a:gd name="T8" fmla="*/ 0 60000 65536"/>
                <a:gd name="T9" fmla="*/ 0 w 357"/>
                <a:gd name="T10" fmla="*/ 0 h 24"/>
                <a:gd name="T11" fmla="*/ 357 w 357"/>
                <a:gd name="T12" fmla="*/ 24 h 24"/>
              </a:gdLst>
              <a:ahLst/>
              <a:cxnLst>
                <a:cxn ang="T6">
                  <a:pos x="T0" y="T1"/>
                </a:cxn>
                <a:cxn ang="T7">
                  <a:pos x="T2" y="T3"/>
                </a:cxn>
                <a:cxn ang="T8">
                  <a:pos x="T4" y="T5"/>
                </a:cxn>
              </a:cxnLst>
              <a:rect l="T9" t="T10" r="T11" b="T12"/>
              <a:pathLst>
                <a:path w="357" h="24">
                  <a:moveTo>
                    <a:pt x="0" y="0"/>
                  </a:moveTo>
                  <a:lnTo>
                    <a:pt x="296" y="1"/>
                  </a:lnTo>
                  <a:lnTo>
                    <a:pt x="357" y="24"/>
                  </a:lnTo>
                </a:path>
              </a:pathLst>
            </a:custGeom>
            <a:noFill/>
            <a:ln w="19050">
              <a:solidFill>
                <a:schemeClr val="tx1"/>
              </a:solidFill>
              <a:miter lim="800000"/>
              <a:headEnd/>
              <a:tailEnd/>
            </a:ln>
          </p:spPr>
          <p:txBody>
            <a:bodyPr wrap="none"/>
            <a:lstStyle/>
            <a:p>
              <a:endParaRPr lang="en-US"/>
            </a:p>
          </p:txBody>
        </p:sp>
        <p:sp>
          <p:nvSpPr>
            <p:cNvPr id="157721" name="Freeform 74"/>
            <p:cNvSpPr>
              <a:spLocks/>
            </p:cNvSpPr>
            <p:nvPr/>
          </p:nvSpPr>
          <p:spPr bwMode="auto">
            <a:xfrm>
              <a:off x="1208" y="3120"/>
              <a:ext cx="439" cy="47"/>
            </a:xfrm>
            <a:custGeom>
              <a:avLst/>
              <a:gdLst>
                <a:gd name="T0" fmla="*/ 0 w 439"/>
                <a:gd name="T1" fmla="*/ 47 h 47"/>
                <a:gd name="T2" fmla="*/ 81 w 439"/>
                <a:gd name="T3" fmla="*/ 0 h 47"/>
                <a:gd name="T4" fmla="*/ 291 w 439"/>
                <a:gd name="T5" fmla="*/ 0 h 47"/>
                <a:gd name="T6" fmla="*/ 439 w 439"/>
                <a:gd name="T7" fmla="*/ 42 h 47"/>
                <a:gd name="T8" fmla="*/ 0 60000 65536"/>
                <a:gd name="T9" fmla="*/ 0 60000 65536"/>
                <a:gd name="T10" fmla="*/ 0 60000 65536"/>
                <a:gd name="T11" fmla="*/ 0 60000 65536"/>
                <a:gd name="T12" fmla="*/ 0 w 439"/>
                <a:gd name="T13" fmla="*/ 0 h 47"/>
                <a:gd name="T14" fmla="*/ 439 w 439"/>
                <a:gd name="T15" fmla="*/ 47 h 47"/>
              </a:gdLst>
              <a:ahLst/>
              <a:cxnLst>
                <a:cxn ang="T8">
                  <a:pos x="T0" y="T1"/>
                </a:cxn>
                <a:cxn ang="T9">
                  <a:pos x="T2" y="T3"/>
                </a:cxn>
                <a:cxn ang="T10">
                  <a:pos x="T4" y="T5"/>
                </a:cxn>
                <a:cxn ang="T11">
                  <a:pos x="T6" y="T7"/>
                </a:cxn>
              </a:cxnLst>
              <a:rect l="T12" t="T13" r="T14" b="T15"/>
              <a:pathLst>
                <a:path w="439" h="47">
                  <a:moveTo>
                    <a:pt x="0" y="47"/>
                  </a:moveTo>
                  <a:lnTo>
                    <a:pt x="81" y="0"/>
                  </a:lnTo>
                  <a:lnTo>
                    <a:pt x="291" y="0"/>
                  </a:lnTo>
                  <a:lnTo>
                    <a:pt x="439" y="42"/>
                  </a:lnTo>
                </a:path>
              </a:pathLst>
            </a:custGeom>
            <a:noFill/>
            <a:ln w="28575">
              <a:solidFill>
                <a:schemeClr val="tx1"/>
              </a:solidFill>
              <a:miter lim="800000"/>
              <a:headEnd/>
              <a:tailEnd/>
            </a:ln>
          </p:spPr>
          <p:txBody>
            <a:bodyPr wrap="none"/>
            <a:lstStyle/>
            <a:p>
              <a:endParaRPr lang="en-US"/>
            </a:p>
          </p:txBody>
        </p:sp>
        <p:sp>
          <p:nvSpPr>
            <p:cNvPr id="157722" name="AutoShape 49"/>
            <p:cNvSpPr>
              <a:spLocks noChangeArrowheads="1"/>
            </p:cNvSpPr>
            <p:nvPr/>
          </p:nvSpPr>
          <p:spPr bwMode="auto">
            <a:xfrm>
              <a:off x="1326" y="1862"/>
              <a:ext cx="128" cy="673"/>
            </a:xfrm>
            <a:prstGeom prst="can">
              <a:avLst>
                <a:gd name="adj" fmla="val 19400"/>
              </a:avLst>
            </a:prstGeom>
            <a:noFill/>
            <a:ln w="19050">
              <a:solidFill>
                <a:schemeClr val="tx1"/>
              </a:solidFill>
              <a:miter lim="800000"/>
              <a:headEnd/>
              <a:tailEnd/>
            </a:ln>
          </p:spPr>
          <p:txBody>
            <a:bodyPr wrap="none" anchor="ctr"/>
            <a:lstStyle/>
            <a:p>
              <a:endParaRPr lang="en-US"/>
            </a:p>
          </p:txBody>
        </p:sp>
        <p:sp>
          <p:nvSpPr>
            <p:cNvPr id="157723" name="Oval 50"/>
            <p:cNvSpPr>
              <a:spLocks noChangeArrowheads="1"/>
            </p:cNvSpPr>
            <p:nvPr/>
          </p:nvSpPr>
          <p:spPr bwMode="auto">
            <a:xfrm>
              <a:off x="1334" y="1859"/>
              <a:ext cx="112" cy="27"/>
            </a:xfrm>
            <a:prstGeom prst="ellipse">
              <a:avLst/>
            </a:prstGeom>
            <a:gradFill rotWithShape="1">
              <a:gsLst>
                <a:gs pos="0">
                  <a:srgbClr val="333333"/>
                </a:gs>
                <a:gs pos="100000">
                  <a:srgbClr val="181818"/>
                </a:gs>
              </a:gsLst>
              <a:lin ang="5400000" scaled="1"/>
            </a:gradFill>
            <a:ln w="9525">
              <a:noFill/>
              <a:miter lim="800000"/>
              <a:headEnd/>
              <a:tailEnd/>
            </a:ln>
          </p:spPr>
          <p:txBody>
            <a:bodyPr wrap="none" anchor="ctr"/>
            <a:lstStyle/>
            <a:p>
              <a:endParaRPr lang="en-US"/>
            </a:p>
          </p:txBody>
        </p:sp>
        <p:sp>
          <p:nvSpPr>
            <p:cNvPr id="157724" name="Freeform 51"/>
            <p:cNvSpPr>
              <a:spLocks/>
            </p:cNvSpPr>
            <p:nvPr/>
          </p:nvSpPr>
          <p:spPr bwMode="auto">
            <a:xfrm>
              <a:off x="1062" y="3149"/>
              <a:ext cx="735" cy="190"/>
            </a:xfrm>
            <a:custGeom>
              <a:avLst/>
              <a:gdLst>
                <a:gd name="T0" fmla="*/ 2 w 735"/>
                <a:gd name="T1" fmla="*/ 0 h 190"/>
                <a:gd name="T2" fmla="*/ 2 w 735"/>
                <a:gd name="T3" fmla="*/ 54 h 190"/>
                <a:gd name="T4" fmla="*/ 2 w 735"/>
                <a:gd name="T5" fmla="*/ 78 h 190"/>
                <a:gd name="T6" fmla="*/ 0 w 735"/>
                <a:gd name="T7" fmla="*/ 123 h 190"/>
                <a:gd name="T8" fmla="*/ 186 w 735"/>
                <a:gd name="T9" fmla="*/ 190 h 190"/>
                <a:gd name="T10" fmla="*/ 513 w 735"/>
                <a:gd name="T11" fmla="*/ 190 h 190"/>
                <a:gd name="T12" fmla="*/ 735 w 735"/>
                <a:gd name="T13" fmla="*/ 123 h 190"/>
                <a:gd name="T14" fmla="*/ 734 w 735"/>
                <a:gd name="T15" fmla="*/ 85 h 190"/>
                <a:gd name="T16" fmla="*/ 518 w 735"/>
                <a:gd name="T17" fmla="*/ 154 h 190"/>
                <a:gd name="T18" fmla="*/ 192 w 735"/>
                <a:gd name="T19" fmla="*/ 154 h 190"/>
                <a:gd name="T20" fmla="*/ 9 w 735"/>
                <a:gd name="T21" fmla="*/ 96 h 190"/>
                <a:gd name="T22" fmla="*/ 5 w 735"/>
                <a:gd name="T23" fmla="*/ 55 h 190"/>
                <a:gd name="T24" fmla="*/ 29 w 735"/>
                <a:gd name="T25" fmla="*/ 54 h 190"/>
                <a:gd name="T26" fmla="*/ 57 w 735"/>
                <a:gd name="T27" fmla="*/ 64 h 190"/>
                <a:gd name="T28" fmla="*/ 86 w 735"/>
                <a:gd name="T29" fmla="*/ 66 h 190"/>
                <a:gd name="T30" fmla="*/ 111 w 735"/>
                <a:gd name="T31" fmla="*/ 66 h 190"/>
                <a:gd name="T32" fmla="*/ 128 w 735"/>
                <a:gd name="T33" fmla="*/ 58 h 190"/>
                <a:gd name="T34" fmla="*/ 216 w 735"/>
                <a:gd name="T35" fmla="*/ 99 h 190"/>
                <a:gd name="T36" fmla="*/ 491 w 735"/>
                <a:gd name="T37" fmla="*/ 103 h 190"/>
                <a:gd name="T38" fmla="*/ 597 w 735"/>
                <a:gd name="T39" fmla="*/ 45 h 190"/>
                <a:gd name="T40" fmla="*/ 642 w 735"/>
                <a:gd name="T41" fmla="*/ 46 h 190"/>
                <a:gd name="T42" fmla="*/ 657 w 735"/>
                <a:gd name="T43" fmla="*/ 46 h 190"/>
                <a:gd name="T44" fmla="*/ 672 w 735"/>
                <a:gd name="T45" fmla="*/ 42 h 190"/>
                <a:gd name="T46" fmla="*/ 686 w 735"/>
                <a:gd name="T47" fmla="*/ 39 h 190"/>
                <a:gd name="T48" fmla="*/ 704 w 735"/>
                <a:gd name="T49" fmla="*/ 36 h 190"/>
                <a:gd name="T50" fmla="*/ 714 w 735"/>
                <a:gd name="T51" fmla="*/ 30 h 190"/>
                <a:gd name="T52" fmla="*/ 725 w 735"/>
                <a:gd name="T53" fmla="*/ 52 h 190"/>
                <a:gd name="T54" fmla="*/ 725 w 735"/>
                <a:gd name="T55" fmla="*/ 67 h 190"/>
                <a:gd name="T56" fmla="*/ 732 w 735"/>
                <a:gd name="T57" fmla="*/ 87 h 1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5"/>
                <a:gd name="T88" fmla="*/ 0 h 190"/>
                <a:gd name="T89" fmla="*/ 735 w 735"/>
                <a:gd name="T90" fmla="*/ 190 h 1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5" h="190">
                  <a:moveTo>
                    <a:pt x="2" y="0"/>
                  </a:moveTo>
                  <a:lnTo>
                    <a:pt x="2" y="54"/>
                  </a:lnTo>
                  <a:lnTo>
                    <a:pt x="2" y="78"/>
                  </a:lnTo>
                  <a:lnTo>
                    <a:pt x="0" y="123"/>
                  </a:lnTo>
                  <a:lnTo>
                    <a:pt x="186" y="190"/>
                  </a:lnTo>
                  <a:lnTo>
                    <a:pt x="513" y="190"/>
                  </a:lnTo>
                  <a:lnTo>
                    <a:pt x="735" y="123"/>
                  </a:lnTo>
                  <a:lnTo>
                    <a:pt x="734" y="85"/>
                  </a:lnTo>
                  <a:lnTo>
                    <a:pt x="518" y="154"/>
                  </a:lnTo>
                  <a:lnTo>
                    <a:pt x="192" y="154"/>
                  </a:lnTo>
                  <a:lnTo>
                    <a:pt x="9" y="96"/>
                  </a:lnTo>
                  <a:lnTo>
                    <a:pt x="5" y="55"/>
                  </a:lnTo>
                  <a:lnTo>
                    <a:pt x="29" y="54"/>
                  </a:lnTo>
                  <a:lnTo>
                    <a:pt x="57" y="64"/>
                  </a:lnTo>
                  <a:lnTo>
                    <a:pt x="86" y="66"/>
                  </a:lnTo>
                  <a:lnTo>
                    <a:pt x="111" y="66"/>
                  </a:lnTo>
                  <a:lnTo>
                    <a:pt x="128" y="58"/>
                  </a:lnTo>
                  <a:lnTo>
                    <a:pt x="216" y="99"/>
                  </a:lnTo>
                  <a:lnTo>
                    <a:pt x="491" y="103"/>
                  </a:lnTo>
                  <a:lnTo>
                    <a:pt x="597" y="45"/>
                  </a:lnTo>
                  <a:lnTo>
                    <a:pt x="642" y="46"/>
                  </a:lnTo>
                  <a:lnTo>
                    <a:pt x="657" y="46"/>
                  </a:lnTo>
                  <a:lnTo>
                    <a:pt x="672" y="42"/>
                  </a:lnTo>
                  <a:lnTo>
                    <a:pt x="686" y="39"/>
                  </a:lnTo>
                  <a:lnTo>
                    <a:pt x="704" y="36"/>
                  </a:lnTo>
                  <a:lnTo>
                    <a:pt x="714" y="30"/>
                  </a:lnTo>
                  <a:lnTo>
                    <a:pt x="725" y="52"/>
                  </a:lnTo>
                  <a:lnTo>
                    <a:pt x="725" y="67"/>
                  </a:lnTo>
                  <a:lnTo>
                    <a:pt x="732" y="87"/>
                  </a:lnTo>
                </a:path>
              </a:pathLst>
            </a:custGeom>
            <a:noFill/>
            <a:ln w="19050">
              <a:solidFill>
                <a:schemeClr val="tx1"/>
              </a:solidFill>
              <a:miter lim="800000"/>
              <a:headEnd/>
              <a:tailEnd/>
            </a:ln>
          </p:spPr>
          <p:txBody>
            <a:bodyPr wrap="none"/>
            <a:lstStyle/>
            <a:p>
              <a:endParaRPr lang="en-US"/>
            </a:p>
          </p:txBody>
        </p:sp>
        <p:sp>
          <p:nvSpPr>
            <p:cNvPr id="157725" name="Line 52"/>
            <p:cNvSpPr>
              <a:spLocks noChangeShapeType="1"/>
            </p:cNvSpPr>
            <p:nvPr/>
          </p:nvSpPr>
          <p:spPr bwMode="auto">
            <a:xfrm>
              <a:off x="1308" y="2778"/>
              <a:ext cx="0" cy="248"/>
            </a:xfrm>
            <a:prstGeom prst="line">
              <a:avLst/>
            </a:prstGeom>
            <a:noFill/>
            <a:ln w="19050">
              <a:solidFill>
                <a:schemeClr val="tx1"/>
              </a:solidFill>
              <a:miter lim="800000"/>
              <a:headEnd/>
              <a:tailEnd/>
            </a:ln>
          </p:spPr>
          <p:txBody>
            <a:bodyPr wrap="none"/>
            <a:lstStyle/>
            <a:p>
              <a:endParaRPr lang="en-US"/>
            </a:p>
          </p:txBody>
        </p:sp>
        <p:sp>
          <p:nvSpPr>
            <p:cNvPr id="157726" name="Line 53"/>
            <p:cNvSpPr>
              <a:spLocks noChangeShapeType="1"/>
            </p:cNvSpPr>
            <p:nvPr/>
          </p:nvSpPr>
          <p:spPr bwMode="auto">
            <a:xfrm>
              <a:off x="1468" y="2782"/>
              <a:ext cx="0" cy="248"/>
            </a:xfrm>
            <a:prstGeom prst="line">
              <a:avLst/>
            </a:prstGeom>
            <a:noFill/>
            <a:ln w="19050">
              <a:solidFill>
                <a:schemeClr val="tx1"/>
              </a:solidFill>
              <a:miter lim="800000"/>
              <a:headEnd/>
              <a:tailEnd/>
            </a:ln>
          </p:spPr>
          <p:txBody>
            <a:bodyPr wrap="none"/>
            <a:lstStyle/>
            <a:p>
              <a:endParaRPr lang="en-US"/>
            </a:p>
          </p:txBody>
        </p:sp>
        <p:sp>
          <p:nvSpPr>
            <p:cNvPr id="157727" name="Freeform 54"/>
            <p:cNvSpPr>
              <a:spLocks/>
            </p:cNvSpPr>
            <p:nvPr/>
          </p:nvSpPr>
          <p:spPr bwMode="auto">
            <a:xfrm>
              <a:off x="1311" y="2871"/>
              <a:ext cx="159" cy="23"/>
            </a:xfrm>
            <a:custGeom>
              <a:avLst/>
              <a:gdLst>
                <a:gd name="T0" fmla="*/ 0 w 159"/>
                <a:gd name="T1" fmla="*/ 0 h 23"/>
                <a:gd name="T2" fmla="*/ 75 w 159"/>
                <a:gd name="T3" fmla="*/ 23 h 23"/>
                <a:gd name="T4" fmla="*/ 159 w 159"/>
                <a:gd name="T5" fmla="*/ 0 h 23"/>
                <a:gd name="T6" fmla="*/ 0 60000 65536"/>
                <a:gd name="T7" fmla="*/ 0 60000 65536"/>
                <a:gd name="T8" fmla="*/ 0 60000 65536"/>
                <a:gd name="T9" fmla="*/ 0 w 159"/>
                <a:gd name="T10" fmla="*/ 0 h 23"/>
                <a:gd name="T11" fmla="*/ 159 w 159"/>
                <a:gd name="T12" fmla="*/ 23 h 23"/>
              </a:gdLst>
              <a:ahLst/>
              <a:cxnLst>
                <a:cxn ang="T6">
                  <a:pos x="T0" y="T1"/>
                </a:cxn>
                <a:cxn ang="T7">
                  <a:pos x="T2" y="T3"/>
                </a:cxn>
                <a:cxn ang="T8">
                  <a:pos x="T4" y="T5"/>
                </a:cxn>
              </a:cxnLst>
              <a:rect l="T9" t="T10" r="T11" b="T12"/>
              <a:pathLst>
                <a:path w="159" h="23">
                  <a:moveTo>
                    <a:pt x="0" y="0"/>
                  </a:moveTo>
                  <a:cubicBezTo>
                    <a:pt x="24" y="11"/>
                    <a:pt x="49" y="23"/>
                    <a:pt x="75" y="23"/>
                  </a:cubicBezTo>
                  <a:cubicBezTo>
                    <a:pt x="101" y="23"/>
                    <a:pt x="130" y="11"/>
                    <a:pt x="159" y="0"/>
                  </a:cubicBezTo>
                </a:path>
              </a:pathLst>
            </a:custGeom>
            <a:noFill/>
            <a:ln w="19050">
              <a:solidFill>
                <a:schemeClr val="tx1"/>
              </a:solidFill>
              <a:miter lim="800000"/>
              <a:headEnd/>
              <a:tailEnd/>
            </a:ln>
          </p:spPr>
          <p:txBody>
            <a:bodyPr wrap="none"/>
            <a:lstStyle/>
            <a:p>
              <a:endParaRPr lang="en-US"/>
            </a:p>
          </p:txBody>
        </p:sp>
        <p:grpSp>
          <p:nvGrpSpPr>
            <p:cNvPr id="157728" name="Group 58"/>
            <p:cNvGrpSpPr>
              <a:grpSpLocks/>
            </p:cNvGrpSpPr>
            <p:nvPr/>
          </p:nvGrpSpPr>
          <p:grpSpPr bwMode="auto">
            <a:xfrm>
              <a:off x="1062" y="2930"/>
              <a:ext cx="246" cy="277"/>
              <a:chOff x="1062" y="2930"/>
              <a:chExt cx="246" cy="277"/>
            </a:xfrm>
          </p:grpSpPr>
          <p:sp>
            <p:nvSpPr>
              <p:cNvPr id="157772" name="Freeform 56"/>
              <p:cNvSpPr>
                <a:spLocks/>
              </p:cNvSpPr>
              <p:nvPr/>
            </p:nvSpPr>
            <p:spPr bwMode="auto">
              <a:xfrm>
                <a:off x="1062" y="2930"/>
                <a:ext cx="245" cy="223"/>
              </a:xfrm>
              <a:custGeom>
                <a:avLst/>
                <a:gdLst>
                  <a:gd name="T0" fmla="*/ 0 w 245"/>
                  <a:gd name="T1" fmla="*/ 223 h 223"/>
                  <a:gd name="T2" fmla="*/ 33 w 245"/>
                  <a:gd name="T3" fmla="*/ 157 h 223"/>
                  <a:gd name="T4" fmla="*/ 125 w 245"/>
                  <a:gd name="T5" fmla="*/ 60 h 223"/>
                  <a:gd name="T6" fmla="*/ 245 w 245"/>
                  <a:gd name="T7" fmla="*/ 0 h 223"/>
                  <a:gd name="T8" fmla="*/ 0 60000 65536"/>
                  <a:gd name="T9" fmla="*/ 0 60000 65536"/>
                  <a:gd name="T10" fmla="*/ 0 60000 65536"/>
                  <a:gd name="T11" fmla="*/ 0 60000 65536"/>
                  <a:gd name="T12" fmla="*/ 0 w 245"/>
                  <a:gd name="T13" fmla="*/ 0 h 223"/>
                  <a:gd name="T14" fmla="*/ 245 w 245"/>
                  <a:gd name="T15" fmla="*/ 223 h 223"/>
                </a:gdLst>
                <a:ahLst/>
                <a:cxnLst>
                  <a:cxn ang="T8">
                    <a:pos x="T0" y="T1"/>
                  </a:cxn>
                  <a:cxn ang="T9">
                    <a:pos x="T2" y="T3"/>
                  </a:cxn>
                  <a:cxn ang="T10">
                    <a:pos x="T4" y="T5"/>
                  </a:cxn>
                  <a:cxn ang="T11">
                    <a:pos x="T6" y="T7"/>
                  </a:cxn>
                </a:cxnLst>
                <a:rect l="T12" t="T13" r="T14" b="T15"/>
                <a:pathLst>
                  <a:path w="245" h="223">
                    <a:moveTo>
                      <a:pt x="0" y="223"/>
                    </a:moveTo>
                    <a:cubicBezTo>
                      <a:pt x="5" y="212"/>
                      <a:pt x="12" y="184"/>
                      <a:pt x="33" y="157"/>
                    </a:cubicBezTo>
                    <a:cubicBezTo>
                      <a:pt x="54" y="130"/>
                      <a:pt x="90" y="86"/>
                      <a:pt x="125" y="60"/>
                    </a:cubicBezTo>
                    <a:cubicBezTo>
                      <a:pt x="160" y="34"/>
                      <a:pt x="220" y="12"/>
                      <a:pt x="245" y="0"/>
                    </a:cubicBezTo>
                  </a:path>
                </a:pathLst>
              </a:custGeom>
              <a:noFill/>
              <a:ln w="19050">
                <a:solidFill>
                  <a:schemeClr val="tx1"/>
                </a:solidFill>
                <a:miter lim="800000"/>
                <a:headEnd/>
                <a:tailEnd/>
              </a:ln>
            </p:spPr>
            <p:txBody>
              <a:bodyPr wrap="none"/>
              <a:lstStyle/>
              <a:p>
                <a:endParaRPr lang="en-US"/>
              </a:p>
            </p:txBody>
          </p:sp>
          <p:sp>
            <p:nvSpPr>
              <p:cNvPr id="157773" name="Freeform 57"/>
              <p:cNvSpPr>
                <a:spLocks/>
              </p:cNvSpPr>
              <p:nvPr/>
            </p:nvSpPr>
            <p:spPr bwMode="auto">
              <a:xfrm>
                <a:off x="1194" y="3023"/>
                <a:ext cx="114" cy="184"/>
              </a:xfrm>
              <a:custGeom>
                <a:avLst/>
                <a:gdLst>
                  <a:gd name="T0" fmla="*/ 0 w 114"/>
                  <a:gd name="T1" fmla="*/ 184 h 184"/>
                  <a:gd name="T2" fmla="*/ 42 w 114"/>
                  <a:gd name="T3" fmla="*/ 81 h 184"/>
                  <a:gd name="T4" fmla="*/ 114 w 114"/>
                  <a:gd name="T5" fmla="*/ 0 h 184"/>
                  <a:gd name="T6" fmla="*/ 0 60000 65536"/>
                  <a:gd name="T7" fmla="*/ 0 60000 65536"/>
                  <a:gd name="T8" fmla="*/ 0 60000 65536"/>
                  <a:gd name="T9" fmla="*/ 0 w 114"/>
                  <a:gd name="T10" fmla="*/ 0 h 184"/>
                  <a:gd name="T11" fmla="*/ 114 w 114"/>
                  <a:gd name="T12" fmla="*/ 184 h 184"/>
                </a:gdLst>
                <a:ahLst/>
                <a:cxnLst>
                  <a:cxn ang="T6">
                    <a:pos x="T0" y="T1"/>
                  </a:cxn>
                  <a:cxn ang="T7">
                    <a:pos x="T2" y="T3"/>
                  </a:cxn>
                  <a:cxn ang="T8">
                    <a:pos x="T4" y="T5"/>
                  </a:cxn>
                </a:cxnLst>
                <a:rect l="T9" t="T10" r="T11" b="T12"/>
                <a:pathLst>
                  <a:path w="114" h="184">
                    <a:moveTo>
                      <a:pt x="0" y="184"/>
                    </a:moveTo>
                    <a:cubicBezTo>
                      <a:pt x="11" y="148"/>
                      <a:pt x="23" y="112"/>
                      <a:pt x="42" y="81"/>
                    </a:cubicBezTo>
                    <a:cubicBezTo>
                      <a:pt x="61" y="50"/>
                      <a:pt x="87" y="25"/>
                      <a:pt x="114" y="0"/>
                    </a:cubicBezTo>
                  </a:path>
                </a:pathLst>
              </a:custGeom>
              <a:noFill/>
              <a:ln w="19050">
                <a:solidFill>
                  <a:schemeClr val="tx1"/>
                </a:solidFill>
                <a:miter lim="800000"/>
                <a:headEnd/>
                <a:tailEnd/>
              </a:ln>
            </p:spPr>
            <p:txBody>
              <a:bodyPr wrap="none"/>
              <a:lstStyle/>
              <a:p>
                <a:endParaRPr lang="en-US"/>
              </a:p>
            </p:txBody>
          </p:sp>
        </p:grpSp>
        <p:sp>
          <p:nvSpPr>
            <p:cNvPr id="157729" name="Freeform 60"/>
            <p:cNvSpPr>
              <a:spLocks/>
            </p:cNvSpPr>
            <p:nvPr/>
          </p:nvSpPr>
          <p:spPr bwMode="auto">
            <a:xfrm>
              <a:off x="1470" y="2912"/>
              <a:ext cx="302" cy="267"/>
            </a:xfrm>
            <a:custGeom>
              <a:avLst/>
              <a:gdLst>
                <a:gd name="T0" fmla="*/ 302 w 302"/>
                <a:gd name="T1" fmla="*/ 267 h 267"/>
                <a:gd name="T2" fmla="*/ 254 w 302"/>
                <a:gd name="T3" fmla="*/ 159 h 267"/>
                <a:gd name="T4" fmla="*/ 126 w 302"/>
                <a:gd name="T5" fmla="*/ 48 h 267"/>
                <a:gd name="T6" fmla="*/ 0 w 302"/>
                <a:gd name="T7" fmla="*/ 0 h 267"/>
                <a:gd name="T8" fmla="*/ 0 60000 65536"/>
                <a:gd name="T9" fmla="*/ 0 60000 65536"/>
                <a:gd name="T10" fmla="*/ 0 60000 65536"/>
                <a:gd name="T11" fmla="*/ 0 60000 65536"/>
                <a:gd name="T12" fmla="*/ 0 w 302"/>
                <a:gd name="T13" fmla="*/ 0 h 267"/>
                <a:gd name="T14" fmla="*/ 302 w 302"/>
                <a:gd name="T15" fmla="*/ 267 h 267"/>
              </a:gdLst>
              <a:ahLst/>
              <a:cxnLst>
                <a:cxn ang="T8">
                  <a:pos x="T0" y="T1"/>
                </a:cxn>
                <a:cxn ang="T9">
                  <a:pos x="T2" y="T3"/>
                </a:cxn>
                <a:cxn ang="T10">
                  <a:pos x="T4" y="T5"/>
                </a:cxn>
                <a:cxn ang="T11">
                  <a:pos x="T6" y="T7"/>
                </a:cxn>
              </a:cxnLst>
              <a:rect l="T12" t="T13" r="T14" b="T15"/>
              <a:pathLst>
                <a:path w="302" h="267">
                  <a:moveTo>
                    <a:pt x="302" y="267"/>
                  </a:moveTo>
                  <a:cubicBezTo>
                    <a:pt x="294" y="249"/>
                    <a:pt x="283" y="196"/>
                    <a:pt x="254" y="159"/>
                  </a:cubicBezTo>
                  <a:cubicBezTo>
                    <a:pt x="225" y="122"/>
                    <a:pt x="168" y="74"/>
                    <a:pt x="126" y="48"/>
                  </a:cubicBezTo>
                  <a:cubicBezTo>
                    <a:pt x="84" y="22"/>
                    <a:pt x="26" y="10"/>
                    <a:pt x="0" y="0"/>
                  </a:cubicBezTo>
                </a:path>
              </a:pathLst>
            </a:custGeom>
            <a:noFill/>
            <a:ln w="19050">
              <a:solidFill>
                <a:schemeClr val="tx1"/>
              </a:solidFill>
              <a:miter lim="800000"/>
              <a:headEnd/>
              <a:tailEnd/>
            </a:ln>
          </p:spPr>
          <p:txBody>
            <a:bodyPr wrap="none"/>
            <a:lstStyle/>
            <a:p>
              <a:endParaRPr lang="en-US"/>
            </a:p>
          </p:txBody>
        </p:sp>
        <p:sp>
          <p:nvSpPr>
            <p:cNvPr id="157730" name="Freeform 61"/>
            <p:cNvSpPr>
              <a:spLocks/>
            </p:cNvSpPr>
            <p:nvPr/>
          </p:nvSpPr>
          <p:spPr bwMode="auto">
            <a:xfrm>
              <a:off x="1470" y="2996"/>
              <a:ext cx="205" cy="212"/>
            </a:xfrm>
            <a:custGeom>
              <a:avLst/>
              <a:gdLst>
                <a:gd name="T0" fmla="*/ 195 w 205"/>
                <a:gd name="T1" fmla="*/ 198 h 212"/>
                <a:gd name="T2" fmla="*/ 191 w 205"/>
                <a:gd name="T3" fmla="*/ 189 h 212"/>
                <a:gd name="T4" fmla="*/ 111 w 205"/>
                <a:gd name="T5" fmla="*/ 57 h 212"/>
                <a:gd name="T6" fmla="*/ 0 w 205"/>
                <a:gd name="T7" fmla="*/ 0 h 212"/>
                <a:gd name="T8" fmla="*/ 0 60000 65536"/>
                <a:gd name="T9" fmla="*/ 0 60000 65536"/>
                <a:gd name="T10" fmla="*/ 0 60000 65536"/>
                <a:gd name="T11" fmla="*/ 0 60000 65536"/>
                <a:gd name="T12" fmla="*/ 0 w 205"/>
                <a:gd name="T13" fmla="*/ 0 h 212"/>
                <a:gd name="T14" fmla="*/ 205 w 205"/>
                <a:gd name="T15" fmla="*/ 212 h 212"/>
              </a:gdLst>
              <a:ahLst/>
              <a:cxnLst>
                <a:cxn ang="T8">
                  <a:pos x="T0" y="T1"/>
                </a:cxn>
                <a:cxn ang="T9">
                  <a:pos x="T2" y="T3"/>
                </a:cxn>
                <a:cxn ang="T10">
                  <a:pos x="T4" y="T5"/>
                </a:cxn>
                <a:cxn ang="T11">
                  <a:pos x="T6" y="T7"/>
                </a:cxn>
              </a:cxnLst>
              <a:rect l="T12" t="T13" r="T14" b="T15"/>
              <a:pathLst>
                <a:path w="205" h="212">
                  <a:moveTo>
                    <a:pt x="195" y="198"/>
                  </a:moveTo>
                  <a:cubicBezTo>
                    <a:pt x="194" y="197"/>
                    <a:pt x="205" y="212"/>
                    <a:pt x="191" y="189"/>
                  </a:cubicBezTo>
                  <a:cubicBezTo>
                    <a:pt x="177" y="166"/>
                    <a:pt x="143" y="88"/>
                    <a:pt x="111" y="57"/>
                  </a:cubicBezTo>
                  <a:cubicBezTo>
                    <a:pt x="79" y="26"/>
                    <a:pt x="23" y="12"/>
                    <a:pt x="0" y="0"/>
                  </a:cubicBezTo>
                </a:path>
              </a:pathLst>
            </a:custGeom>
            <a:noFill/>
            <a:ln w="19050">
              <a:solidFill>
                <a:schemeClr val="tx1"/>
              </a:solidFill>
              <a:miter lim="800000"/>
              <a:headEnd/>
              <a:tailEnd/>
            </a:ln>
          </p:spPr>
          <p:txBody>
            <a:bodyPr wrap="none"/>
            <a:lstStyle/>
            <a:p>
              <a:endParaRPr lang="en-US"/>
            </a:p>
          </p:txBody>
        </p:sp>
        <p:sp>
          <p:nvSpPr>
            <p:cNvPr id="157731" name="Freeform 64"/>
            <p:cNvSpPr>
              <a:spLocks/>
            </p:cNvSpPr>
            <p:nvPr/>
          </p:nvSpPr>
          <p:spPr bwMode="auto">
            <a:xfrm>
              <a:off x="1292" y="2550"/>
              <a:ext cx="190" cy="23"/>
            </a:xfrm>
            <a:custGeom>
              <a:avLst/>
              <a:gdLst>
                <a:gd name="T0" fmla="*/ 0 w 190"/>
                <a:gd name="T1" fmla="*/ 0 h 23"/>
                <a:gd name="T2" fmla="*/ 100 w 190"/>
                <a:gd name="T3" fmla="*/ 23 h 23"/>
                <a:gd name="T4" fmla="*/ 190 w 190"/>
                <a:gd name="T5" fmla="*/ 2 h 23"/>
                <a:gd name="T6" fmla="*/ 0 60000 65536"/>
                <a:gd name="T7" fmla="*/ 0 60000 65536"/>
                <a:gd name="T8" fmla="*/ 0 60000 65536"/>
                <a:gd name="T9" fmla="*/ 0 w 190"/>
                <a:gd name="T10" fmla="*/ 0 h 23"/>
                <a:gd name="T11" fmla="*/ 190 w 190"/>
                <a:gd name="T12" fmla="*/ 23 h 23"/>
              </a:gdLst>
              <a:ahLst/>
              <a:cxnLst>
                <a:cxn ang="T6">
                  <a:pos x="T0" y="T1"/>
                </a:cxn>
                <a:cxn ang="T7">
                  <a:pos x="T2" y="T3"/>
                </a:cxn>
                <a:cxn ang="T8">
                  <a:pos x="T4" y="T5"/>
                </a:cxn>
              </a:cxnLst>
              <a:rect l="T9" t="T10" r="T11" b="T12"/>
              <a:pathLst>
                <a:path w="190" h="23">
                  <a:moveTo>
                    <a:pt x="0" y="0"/>
                  </a:moveTo>
                  <a:cubicBezTo>
                    <a:pt x="34" y="11"/>
                    <a:pt x="68" y="23"/>
                    <a:pt x="100" y="23"/>
                  </a:cubicBezTo>
                  <a:cubicBezTo>
                    <a:pt x="132" y="23"/>
                    <a:pt x="161" y="12"/>
                    <a:pt x="190" y="2"/>
                  </a:cubicBezTo>
                </a:path>
              </a:pathLst>
            </a:custGeom>
            <a:noFill/>
            <a:ln w="19050">
              <a:solidFill>
                <a:schemeClr val="tx1"/>
              </a:solidFill>
              <a:miter lim="800000"/>
              <a:headEnd/>
              <a:tailEnd/>
            </a:ln>
          </p:spPr>
          <p:txBody>
            <a:bodyPr wrap="none"/>
            <a:lstStyle/>
            <a:p>
              <a:endParaRPr lang="en-US"/>
            </a:p>
          </p:txBody>
        </p:sp>
        <p:sp>
          <p:nvSpPr>
            <p:cNvPr id="157732" name="Line 68"/>
            <p:cNvSpPr>
              <a:spLocks noChangeShapeType="1"/>
            </p:cNvSpPr>
            <p:nvPr/>
          </p:nvSpPr>
          <p:spPr bwMode="auto">
            <a:xfrm flipV="1">
              <a:off x="1293" y="2523"/>
              <a:ext cx="35" cy="27"/>
            </a:xfrm>
            <a:prstGeom prst="line">
              <a:avLst/>
            </a:prstGeom>
            <a:noFill/>
            <a:ln w="19050">
              <a:solidFill>
                <a:schemeClr val="tx1"/>
              </a:solidFill>
              <a:miter lim="800000"/>
              <a:headEnd/>
              <a:tailEnd/>
            </a:ln>
          </p:spPr>
          <p:txBody>
            <a:bodyPr wrap="none"/>
            <a:lstStyle/>
            <a:p>
              <a:endParaRPr lang="en-US"/>
            </a:p>
          </p:txBody>
        </p:sp>
        <p:sp>
          <p:nvSpPr>
            <p:cNvPr id="157733" name="AutoShape 69"/>
            <p:cNvSpPr>
              <a:spLocks noChangeArrowheads="1"/>
            </p:cNvSpPr>
            <p:nvPr/>
          </p:nvSpPr>
          <p:spPr bwMode="auto">
            <a:xfrm>
              <a:off x="1299" y="2634"/>
              <a:ext cx="34" cy="27"/>
            </a:xfrm>
            <a:prstGeom prst="roundRect">
              <a:avLst>
                <a:gd name="adj" fmla="val 16667"/>
              </a:avLst>
            </a:prstGeom>
            <a:gradFill rotWithShape="1">
              <a:gsLst>
                <a:gs pos="0">
                  <a:srgbClr val="808080"/>
                </a:gs>
                <a:gs pos="100000">
                  <a:srgbClr val="3B3B3B"/>
                </a:gs>
              </a:gsLst>
              <a:lin ang="0" scaled="1"/>
            </a:gradFill>
            <a:ln w="9525">
              <a:noFill/>
              <a:miter lim="800000"/>
              <a:headEnd/>
              <a:tailEnd/>
            </a:ln>
          </p:spPr>
          <p:txBody>
            <a:bodyPr wrap="none" anchor="ctr"/>
            <a:lstStyle/>
            <a:p>
              <a:endParaRPr lang="en-US"/>
            </a:p>
          </p:txBody>
        </p:sp>
        <p:sp>
          <p:nvSpPr>
            <p:cNvPr id="157734" name="AutoShape 70"/>
            <p:cNvSpPr>
              <a:spLocks noChangeArrowheads="1"/>
            </p:cNvSpPr>
            <p:nvPr/>
          </p:nvSpPr>
          <p:spPr bwMode="auto">
            <a:xfrm>
              <a:off x="1414" y="2637"/>
              <a:ext cx="58" cy="27"/>
            </a:xfrm>
            <a:prstGeom prst="roundRect">
              <a:avLst>
                <a:gd name="adj" fmla="val 16667"/>
              </a:avLst>
            </a:prstGeom>
            <a:gradFill rotWithShape="1">
              <a:gsLst>
                <a:gs pos="0">
                  <a:srgbClr val="3B3B3B"/>
                </a:gs>
                <a:gs pos="100000">
                  <a:srgbClr val="808080"/>
                </a:gs>
              </a:gsLst>
              <a:lin ang="0" scaled="1"/>
            </a:gradFill>
            <a:ln w="9525">
              <a:noFill/>
              <a:miter lim="800000"/>
              <a:headEnd/>
              <a:tailEnd/>
            </a:ln>
          </p:spPr>
          <p:txBody>
            <a:bodyPr wrap="none" anchor="ctr"/>
            <a:lstStyle/>
            <a:p>
              <a:endParaRPr lang="en-US"/>
            </a:p>
          </p:txBody>
        </p:sp>
        <p:sp>
          <p:nvSpPr>
            <p:cNvPr id="157735" name="Freeform 71"/>
            <p:cNvSpPr>
              <a:spLocks/>
            </p:cNvSpPr>
            <p:nvPr/>
          </p:nvSpPr>
          <p:spPr bwMode="auto">
            <a:xfrm>
              <a:off x="1313" y="2765"/>
              <a:ext cx="148" cy="19"/>
            </a:xfrm>
            <a:custGeom>
              <a:avLst/>
              <a:gdLst>
                <a:gd name="T0" fmla="*/ 0 w 148"/>
                <a:gd name="T1" fmla="*/ 0 h 19"/>
                <a:gd name="T2" fmla="*/ 79 w 148"/>
                <a:gd name="T3" fmla="*/ 18 h 19"/>
                <a:gd name="T4" fmla="*/ 148 w 148"/>
                <a:gd name="T5" fmla="*/ 7 h 19"/>
                <a:gd name="T6" fmla="*/ 0 60000 65536"/>
                <a:gd name="T7" fmla="*/ 0 60000 65536"/>
                <a:gd name="T8" fmla="*/ 0 60000 65536"/>
                <a:gd name="T9" fmla="*/ 0 w 148"/>
                <a:gd name="T10" fmla="*/ 0 h 19"/>
                <a:gd name="T11" fmla="*/ 148 w 148"/>
                <a:gd name="T12" fmla="*/ 19 h 19"/>
              </a:gdLst>
              <a:ahLst/>
              <a:cxnLst>
                <a:cxn ang="T6">
                  <a:pos x="T0" y="T1"/>
                </a:cxn>
                <a:cxn ang="T7">
                  <a:pos x="T2" y="T3"/>
                </a:cxn>
                <a:cxn ang="T8">
                  <a:pos x="T4" y="T5"/>
                </a:cxn>
              </a:cxnLst>
              <a:rect l="T9" t="T10" r="T11" b="T12"/>
              <a:pathLst>
                <a:path w="148" h="19">
                  <a:moveTo>
                    <a:pt x="0" y="0"/>
                  </a:moveTo>
                  <a:cubicBezTo>
                    <a:pt x="27" y="8"/>
                    <a:pt x="54" y="17"/>
                    <a:pt x="79" y="18"/>
                  </a:cubicBezTo>
                  <a:cubicBezTo>
                    <a:pt x="104" y="19"/>
                    <a:pt x="126" y="13"/>
                    <a:pt x="148" y="7"/>
                  </a:cubicBezTo>
                </a:path>
              </a:pathLst>
            </a:custGeom>
            <a:noFill/>
            <a:ln w="19050">
              <a:solidFill>
                <a:schemeClr val="tx1"/>
              </a:solidFill>
              <a:miter lim="800000"/>
              <a:headEnd/>
              <a:tailEnd/>
            </a:ln>
          </p:spPr>
          <p:txBody>
            <a:bodyPr wrap="none"/>
            <a:lstStyle/>
            <a:p>
              <a:endParaRPr lang="en-US"/>
            </a:p>
          </p:txBody>
        </p:sp>
        <p:sp>
          <p:nvSpPr>
            <p:cNvPr id="157736" name="Oval 72"/>
            <p:cNvSpPr>
              <a:spLocks noChangeArrowheads="1"/>
            </p:cNvSpPr>
            <p:nvPr/>
          </p:nvSpPr>
          <p:spPr bwMode="auto">
            <a:xfrm>
              <a:off x="1295" y="3120"/>
              <a:ext cx="183" cy="56"/>
            </a:xfrm>
            <a:prstGeom prst="ellipse">
              <a:avLst/>
            </a:prstGeom>
            <a:noFill/>
            <a:ln w="9525">
              <a:solidFill>
                <a:schemeClr val="tx1"/>
              </a:solidFill>
              <a:miter lim="800000"/>
              <a:headEnd/>
              <a:tailEnd/>
            </a:ln>
          </p:spPr>
          <p:txBody>
            <a:bodyPr wrap="none" anchor="ctr"/>
            <a:lstStyle/>
            <a:p>
              <a:endParaRPr lang="en-US"/>
            </a:p>
          </p:txBody>
        </p:sp>
        <p:sp>
          <p:nvSpPr>
            <p:cNvPr id="157737" name="Freeform 73"/>
            <p:cNvSpPr>
              <a:spLocks/>
            </p:cNvSpPr>
            <p:nvPr/>
          </p:nvSpPr>
          <p:spPr bwMode="auto">
            <a:xfrm>
              <a:off x="1361" y="3050"/>
              <a:ext cx="58" cy="97"/>
            </a:xfrm>
            <a:custGeom>
              <a:avLst/>
              <a:gdLst>
                <a:gd name="T0" fmla="*/ 4 w 58"/>
                <a:gd name="T1" fmla="*/ 1 h 97"/>
                <a:gd name="T2" fmla="*/ 4 w 58"/>
                <a:gd name="T3" fmla="*/ 79 h 97"/>
                <a:gd name="T4" fmla="*/ 28 w 58"/>
                <a:gd name="T5" fmla="*/ 97 h 97"/>
                <a:gd name="T6" fmla="*/ 54 w 58"/>
                <a:gd name="T7" fmla="*/ 79 h 97"/>
                <a:gd name="T8" fmla="*/ 52 w 58"/>
                <a:gd name="T9" fmla="*/ 0 h 97"/>
                <a:gd name="T10" fmla="*/ 0 60000 65536"/>
                <a:gd name="T11" fmla="*/ 0 60000 65536"/>
                <a:gd name="T12" fmla="*/ 0 60000 65536"/>
                <a:gd name="T13" fmla="*/ 0 60000 65536"/>
                <a:gd name="T14" fmla="*/ 0 60000 65536"/>
                <a:gd name="T15" fmla="*/ 0 w 58"/>
                <a:gd name="T16" fmla="*/ 0 h 97"/>
                <a:gd name="T17" fmla="*/ 58 w 58"/>
                <a:gd name="T18" fmla="*/ 97 h 97"/>
              </a:gdLst>
              <a:ahLst/>
              <a:cxnLst>
                <a:cxn ang="T10">
                  <a:pos x="T0" y="T1"/>
                </a:cxn>
                <a:cxn ang="T11">
                  <a:pos x="T2" y="T3"/>
                </a:cxn>
                <a:cxn ang="T12">
                  <a:pos x="T4" y="T5"/>
                </a:cxn>
                <a:cxn ang="T13">
                  <a:pos x="T6" y="T7"/>
                </a:cxn>
                <a:cxn ang="T14">
                  <a:pos x="T8" y="T9"/>
                </a:cxn>
              </a:cxnLst>
              <a:rect l="T15" t="T16" r="T17" b="T18"/>
              <a:pathLst>
                <a:path w="58" h="97">
                  <a:moveTo>
                    <a:pt x="4" y="1"/>
                  </a:moveTo>
                  <a:cubicBezTo>
                    <a:pt x="2" y="32"/>
                    <a:pt x="0" y="63"/>
                    <a:pt x="4" y="79"/>
                  </a:cubicBezTo>
                  <a:cubicBezTo>
                    <a:pt x="8" y="95"/>
                    <a:pt x="20" y="97"/>
                    <a:pt x="28" y="97"/>
                  </a:cubicBezTo>
                  <a:cubicBezTo>
                    <a:pt x="36" y="97"/>
                    <a:pt x="50" y="95"/>
                    <a:pt x="54" y="79"/>
                  </a:cubicBezTo>
                  <a:cubicBezTo>
                    <a:pt x="58" y="63"/>
                    <a:pt x="55" y="31"/>
                    <a:pt x="52" y="0"/>
                  </a:cubicBezTo>
                </a:path>
              </a:pathLst>
            </a:custGeom>
            <a:solidFill>
              <a:schemeClr val="bg1"/>
            </a:solidFill>
            <a:ln w="19050">
              <a:solidFill>
                <a:schemeClr val="tx1"/>
              </a:solidFill>
              <a:miter lim="800000"/>
              <a:headEnd/>
              <a:tailEnd/>
            </a:ln>
          </p:spPr>
          <p:txBody>
            <a:bodyPr wrap="none"/>
            <a:lstStyle/>
            <a:p>
              <a:endParaRPr lang="en-US"/>
            </a:p>
          </p:txBody>
        </p:sp>
        <p:sp>
          <p:nvSpPr>
            <p:cNvPr id="157738" name="Freeform 55"/>
            <p:cNvSpPr>
              <a:spLocks/>
            </p:cNvSpPr>
            <p:nvPr/>
          </p:nvSpPr>
          <p:spPr bwMode="auto">
            <a:xfrm>
              <a:off x="1309" y="3035"/>
              <a:ext cx="159" cy="23"/>
            </a:xfrm>
            <a:custGeom>
              <a:avLst/>
              <a:gdLst>
                <a:gd name="T0" fmla="*/ 0 w 159"/>
                <a:gd name="T1" fmla="*/ 0 h 23"/>
                <a:gd name="T2" fmla="*/ 75 w 159"/>
                <a:gd name="T3" fmla="*/ 23 h 23"/>
                <a:gd name="T4" fmla="*/ 159 w 159"/>
                <a:gd name="T5" fmla="*/ 0 h 23"/>
                <a:gd name="T6" fmla="*/ 0 60000 65536"/>
                <a:gd name="T7" fmla="*/ 0 60000 65536"/>
                <a:gd name="T8" fmla="*/ 0 60000 65536"/>
                <a:gd name="T9" fmla="*/ 0 w 159"/>
                <a:gd name="T10" fmla="*/ 0 h 23"/>
                <a:gd name="T11" fmla="*/ 159 w 159"/>
                <a:gd name="T12" fmla="*/ 23 h 23"/>
              </a:gdLst>
              <a:ahLst/>
              <a:cxnLst>
                <a:cxn ang="T6">
                  <a:pos x="T0" y="T1"/>
                </a:cxn>
                <a:cxn ang="T7">
                  <a:pos x="T2" y="T3"/>
                </a:cxn>
                <a:cxn ang="T8">
                  <a:pos x="T4" y="T5"/>
                </a:cxn>
              </a:cxnLst>
              <a:rect l="T9" t="T10" r="T11" b="T12"/>
              <a:pathLst>
                <a:path w="159" h="23">
                  <a:moveTo>
                    <a:pt x="0" y="0"/>
                  </a:moveTo>
                  <a:cubicBezTo>
                    <a:pt x="24" y="11"/>
                    <a:pt x="49" y="23"/>
                    <a:pt x="75" y="23"/>
                  </a:cubicBezTo>
                  <a:cubicBezTo>
                    <a:pt x="101" y="23"/>
                    <a:pt x="130" y="11"/>
                    <a:pt x="159" y="0"/>
                  </a:cubicBezTo>
                </a:path>
              </a:pathLst>
            </a:custGeom>
            <a:noFill/>
            <a:ln w="19050">
              <a:solidFill>
                <a:schemeClr val="tx1"/>
              </a:solidFill>
              <a:miter lim="800000"/>
              <a:headEnd/>
              <a:tailEnd/>
            </a:ln>
          </p:spPr>
          <p:txBody>
            <a:bodyPr wrap="none"/>
            <a:lstStyle/>
            <a:p>
              <a:endParaRPr lang="en-US"/>
            </a:p>
          </p:txBody>
        </p:sp>
        <p:sp>
          <p:nvSpPr>
            <p:cNvPr id="157739" name="Freeform 75"/>
            <p:cNvSpPr>
              <a:spLocks/>
            </p:cNvSpPr>
            <p:nvPr/>
          </p:nvSpPr>
          <p:spPr bwMode="auto">
            <a:xfrm>
              <a:off x="898" y="2758"/>
              <a:ext cx="338" cy="383"/>
            </a:xfrm>
            <a:custGeom>
              <a:avLst/>
              <a:gdLst>
                <a:gd name="T0" fmla="*/ 338 w 338"/>
                <a:gd name="T1" fmla="*/ 23 h 383"/>
                <a:gd name="T2" fmla="*/ 319 w 338"/>
                <a:gd name="T3" fmla="*/ 7 h 383"/>
                <a:gd name="T4" fmla="*/ 245 w 338"/>
                <a:gd name="T5" fmla="*/ 4 h 383"/>
                <a:gd name="T6" fmla="*/ 182 w 338"/>
                <a:gd name="T7" fmla="*/ 34 h 383"/>
                <a:gd name="T8" fmla="*/ 125 w 338"/>
                <a:gd name="T9" fmla="*/ 44 h 383"/>
                <a:gd name="T10" fmla="*/ 44 w 338"/>
                <a:gd name="T11" fmla="*/ 101 h 383"/>
                <a:gd name="T12" fmla="*/ 1 w 338"/>
                <a:gd name="T13" fmla="*/ 211 h 383"/>
                <a:gd name="T14" fmla="*/ 52 w 338"/>
                <a:gd name="T15" fmla="*/ 338 h 383"/>
                <a:gd name="T16" fmla="*/ 161 w 338"/>
                <a:gd name="T17" fmla="*/ 383 h 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8"/>
                <a:gd name="T28" fmla="*/ 0 h 383"/>
                <a:gd name="T29" fmla="*/ 338 w 338"/>
                <a:gd name="T30" fmla="*/ 383 h 3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8" h="383">
                  <a:moveTo>
                    <a:pt x="338" y="23"/>
                  </a:moveTo>
                  <a:cubicBezTo>
                    <a:pt x="335" y="20"/>
                    <a:pt x="334" y="10"/>
                    <a:pt x="319" y="7"/>
                  </a:cubicBezTo>
                  <a:cubicBezTo>
                    <a:pt x="304" y="4"/>
                    <a:pt x="268" y="0"/>
                    <a:pt x="245" y="4"/>
                  </a:cubicBezTo>
                  <a:cubicBezTo>
                    <a:pt x="222" y="8"/>
                    <a:pt x="202" y="27"/>
                    <a:pt x="182" y="34"/>
                  </a:cubicBezTo>
                  <a:cubicBezTo>
                    <a:pt x="162" y="41"/>
                    <a:pt x="148" y="33"/>
                    <a:pt x="125" y="44"/>
                  </a:cubicBezTo>
                  <a:cubicBezTo>
                    <a:pt x="102" y="55"/>
                    <a:pt x="65" y="73"/>
                    <a:pt x="44" y="101"/>
                  </a:cubicBezTo>
                  <a:cubicBezTo>
                    <a:pt x="23" y="129"/>
                    <a:pt x="0" y="172"/>
                    <a:pt x="1" y="211"/>
                  </a:cubicBezTo>
                  <a:cubicBezTo>
                    <a:pt x="2" y="250"/>
                    <a:pt x="25" y="309"/>
                    <a:pt x="52" y="338"/>
                  </a:cubicBezTo>
                  <a:cubicBezTo>
                    <a:pt x="79" y="367"/>
                    <a:pt x="120" y="375"/>
                    <a:pt x="161" y="383"/>
                  </a:cubicBezTo>
                </a:path>
              </a:pathLst>
            </a:custGeom>
            <a:noFill/>
            <a:ln w="19050">
              <a:solidFill>
                <a:schemeClr val="tx1"/>
              </a:solidFill>
              <a:miter lim="800000"/>
              <a:headEnd/>
              <a:tailEnd/>
            </a:ln>
          </p:spPr>
          <p:txBody>
            <a:bodyPr wrap="none"/>
            <a:lstStyle/>
            <a:p>
              <a:endParaRPr lang="en-US"/>
            </a:p>
          </p:txBody>
        </p:sp>
        <p:sp>
          <p:nvSpPr>
            <p:cNvPr id="157740" name="Freeform 76"/>
            <p:cNvSpPr>
              <a:spLocks/>
            </p:cNvSpPr>
            <p:nvPr/>
          </p:nvSpPr>
          <p:spPr bwMode="auto">
            <a:xfrm>
              <a:off x="964" y="2858"/>
              <a:ext cx="275" cy="223"/>
            </a:xfrm>
            <a:custGeom>
              <a:avLst/>
              <a:gdLst>
                <a:gd name="T0" fmla="*/ 275 w 275"/>
                <a:gd name="T1" fmla="*/ 1 h 223"/>
                <a:gd name="T2" fmla="*/ 254 w 275"/>
                <a:gd name="T3" fmla="*/ 21 h 223"/>
                <a:gd name="T4" fmla="*/ 146 w 275"/>
                <a:gd name="T5" fmla="*/ 27 h 223"/>
                <a:gd name="T6" fmla="*/ 121 w 275"/>
                <a:gd name="T7" fmla="*/ 6 h 223"/>
                <a:gd name="T8" fmla="*/ 56 w 275"/>
                <a:gd name="T9" fmla="*/ 13 h 223"/>
                <a:gd name="T10" fmla="*/ 4 w 275"/>
                <a:gd name="T11" fmla="*/ 84 h 223"/>
                <a:gd name="T12" fmla="*/ 31 w 275"/>
                <a:gd name="T13" fmla="*/ 190 h 223"/>
                <a:gd name="T14" fmla="*/ 107 w 275"/>
                <a:gd name="T15" fmla="*/ 219 h 223"/>
                <a:gd name="T16" fmla="*/ 137 w 275"/>
                <a:gd name="T17" fmla="*/ 217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5"/>
                <a:gd name="T28" fmla="*/ 0 h 223"/>
                <a:gd name="T29" fmla="*/ 275 w 275"/>
                <a:gd name="T30" fmla="*/ 223 h 2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5" h="223">
                  <a:moveTo>
                    <a:pt x="275" y="1"/>
                  </a:moveTo>
                  <a:cubicBezTo>
                    <a:pt x="275" y="9"/>
                    <a:pt x="275" y="17"/>
                    <a:pt x="254" y="21"/>
                  </a:cubicBezTo>
                  <a:cubicBezTo>
                    <a:pt x="233" y="25"/>
                    <a:pt x="168" y="30"/>
                    <a:pt x="146" y="27"/>
                  </a:cubicBezTo>
                  <a:cubicBezTo>
                    <a:pt x="124" y="24"/>
                    <a:pt x="136" y="8"/>
                    <a:pt x="121" y="6"/>
                  </a:cubicBezTo>
                  <a:cubicBezTo>
                    <a:pt x="106" y="4"/>
                    <a:pt x="76" y="0"/>
                    <a:pt x="56" y="13"/>
                  </a:cubicBezTo>
                  <a:cubicBezTo>
                    <a:pt x="36" y="26"/>
                    <a:pt x="8" y="55"/>
                    <a:pt x="4" y="84"/>
                  </a:cubicBezTo>
                  <a:cubicBezTo>
                    <a:pt x="0" y="113"/>
                    <a:pt x="14" y="168"/>
                    <a:pt x="31" y="190"/>
                  </a:cubicBezTo>
                  <a:cubicBezTo>
                    <a:pt x="48" y="212"/>
                    <a:pt x="89" y="215"/>
                    <a:pt x="107" y="219"/>
                  </a:cubicBezTo>
                  <a:cubicBezTo>
                    <a:pt x="125" y="223"/>
                    <a:pt x="131" y="220"/>
                    <a:pt x="137" y="217"/>
                  </a:cubicBezTo>
                </a:path>
              </a:pathLst>
            </a:custGeom>
            <a:noFill/>
            <a:ln w="19050">
              <a:solidFill>
                <a:schemeClr val="tx1"/>
              </a:solidFill>
              <a:miter lim="800000"/>
              <a:headEnd/>
              <a:tailEnd/>
            </a:ln>
          </p:spPr>
          <p:txBody>
            <a:bodyPr wrap="none"/>
            <a:lstStyle/>
            <a:p>
              <a:endParaRPr lang="en-US"/>
            </a:p>
          </p:txBody>
        </p:sp>
        <p:sp>
          <p:nvSpPr>
            <p:cNvPr id="157741" name="Freeform 63"/>
            <p:cNvSpPr>
              <a:spLocks/>
            </p:cNvSpPr>
            <p:nvPr/>
          </p:nvSpPr>
          <p:spPr bwMode="auto">
            <a:xfrm>
              <a:off x="1289" y="2522"/>
              <a:ext cx="192" cy="219"/>
            </a:xfrm>
            <a:custGeom>
              <a:avLst/>
              <a:gdLst>
                <a:gd name="T0" fmla="*/ 6 w 192"/>
                <a:gd name="T1" fmla="*/ 28 h 219"/>
                <a:gd name="T2" fmla="*/ 0 w 192"/>
                <a:gd name="T3" fmla="*/ 57 h 219"/>
                <a:gd name="T4" fmla="*/ 0 w 192"/>
                <a:gd name="T5" fmla="*/ 105 h 219"/>
                <a:gd name="T6" fmla="*/ 28 w 192"/>
                <a:gd name="T7" fmla="*/ 115 h 219"/>
                <a:gd name="T8" fmla="*/ 45 w 192"/>
                <a:gd name="T9" fmla="*/ 115 h 219"/>
                <a:gd name="T10" fmla="*/ 46 w 192"/>
                <a:gd name="T11" fmla="*/ 127 h 219"/>
                <a:gd name="T12" fmla="*/ 42 w 192"/>
                <a:gd name="T13" fmla="*/ 136 h 219"/>
                <a:gd name="T14" fmla="*/ 30 w 192"/>
                <a:gd name="T15" fmla="*/ 136 h 219"/>
                <a:gd name="T16" fmla="*/ 16 w 192"/>
                <a:gd name="T17" fmla="*/ 136 h 219"/>
                <a:gd name="T18" fmla="*/ 6 w 192"/>
                <a:gd name="T19" fmla="*/ 154 h 219"/>
                <a:gd name="T20" fmla="*/ 6 w 192"/>
                <a:gd name="T21" fmla="*/ 177 h 219"/>
                <a:gd name="T22" fmla="*/ 6 w 192"/>
                <a:gd name="T23" fmla="*/ 189 h 219"/>
                <a:gd name="T24" fmla="*/ 6 w 192"/>
                <a:gd name="T25" fmla="*/ 199 h 219"/>
                <a:gd name="T26" fmla="*/ 18 w 192"/>
                <a:gd name="T27" fmla="*/ 210 h 219"/>
                <a:gd name="T28" fmla="*/ 37 w 192"/>
                <a:gd name="T29" fmla="*/ 213 h 219"/>
                <a:gd name="T30" fmla="*/ 57 w 192"/>
                <a:gd name="T31" fmla="*/ 216 h 219"/>
                <a:gd name="T32" fmla="*/ 82 w 192"/>
                <a:gd name="T33" fmla="*/ 219 h 219"/>
                <a:gd name="T34" fmla="*/ 103 w 192"/>
                <a:gd name="T35" fmla="*/ 219 h 219"/>
                <a:gd name="T36" fmla="*/ 147 w 192"/>
                <a:gd name="T37" fmla="*/ 216 h 219"/>
                <a:gd name="T38" fmla="*/ 184 w 192"/>
                <a:gd name="T39" fmla="*/ 207 h 219"/>
                <a:gd name="T40" fmla="*/ 192 w 192"/>
                <a:gd name="T41" fmla="*/ 199 h 219"/>
                <a:gd name="T42" fmla="*/ 190 w 192"/>
                <a:gd name="T43" fmla="*/ 147 h 219"/>
                <a:gd name="T44" fmla="*/ 181 w 192"/>
                <a:gd name="T45" fmla="*/ 139 h 219"/>
                <a:gd name="T46" fmla="*/ 165 w 192"/>
                <a:gd name="T47" fmla="*/ 139 h 219"/>
                <a:gd name="T48" fmla="*/ 148 w 192"/>
                <a:gd name="T49" fmla="*/ 142 h 219"/>
                <a:gd name="T50" fmla="*/ 133 w 192"/>
                <a:gd name="T51" fmla="*/ 142 h 219"/>
                <a:gd name="T52" fmla="*/ 124 w 192"/>
                <a:gd name="T53" fmla="*/ 126 h 219"/>
                <a:gd name="T54" fmla="*/ 142 w 192"/>
                <a:gd name="T55" fmla="*/ 118 h 219"/>
                <a:gd name="T56" fmla="*/ 157 w 192"/>
                <a:gd name="T57" fmla="*/ 118 h 219"/>
                <a:gd name="T58" fmla="*/ 175 w 192"/>
                <a:gd name="T59" fmla="*/ 118 h 219"/>
                <a:gd name="T60" fmla="*/ 187 w 192"/>
                <a:gd name="T61" fmla="*/ 112 h 219"/>
                <a:gd name="T62" fmla="*/ 192 w 192"/>
                <a:gd name="T63" fmla="*/ 103 h 219"/>
                <a:gd name="T64" fmla="*/ 192 w 192"/>
                <a:gd name="T65" fmla="*/ 37 h 219"/>
                <a:gd name="T66" fmla="*/ 192 w 192"/>
                <a:gd name="T67" fmla="*/ 25 h 219"/>
                <a:gd name="T68" fmla="*/ 184 w 192"/>
                <a:gd name="T69" fmla="*/ 15 h 219"/>
                <a:gd name="T70" fmla="*/ 169 w 192"/>
                <a:gd name="T71" fmla="*/ 0 h 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219"/>
                <a:gd name="T110" fmla="*/ 192 w 192"/>
                <a:gd name="T111" fmla="*/ 219 h 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219">
                  <a:moveTo>
                    <a:pt x="6" y="28"/>
                  </a:moveTo>
                  <a:lnTo>
                    <a:pt x="0" y="57"/>
                  </a:lnTo>
                  <a:lnTo>
                    <a:pt x="0" y="105"/>
                  </a:lnTo>
                  <a:lnTo>
                    <a:pt x="28" y="115"/>
                  </a:lnTo>
                  <a:lnTo>
                    <a:pt x="45" y="115"/>
                  </a:lnTo>
                  <a:lnTo>
                    <a:pt x="46" y="127"/>
                  </a:lnTo>
                  <a:lnTo>
                    <a:pt x="42" y="136"/>
                  </a:lnTo>
                  <a:lnTo>
                    <a:pt x="30" y="136"/>
                  </a:lnTo>
                  <a:lnTo>
                    <a:pt x="16" y="136"/>
                  </a:lnTo>
                  <a:lnTo>
                    <a:pt x="6" y="154"/>
                  </a:lnTo>
                  <a:lnTo>
                    <a:pt x="6" y="177"/>
                  </a:lnTo>
                  <a:lnTo>
                    <a:pt x="6" y="189"/>
                  </a:lnTo>
                  <a:lnTo>
                    <a:pt x="6" y="199"/>
                  </a:lnTo>
                  <a:lnTo>
                    <a:pt x="18" y="210"/>
                  </a:lnTo>
                  <a:lnTo>
                    <a:pt x="37" y="213"/>
                  </a:lnTo>
                  <a:lnTo>
                    <a:pt x="57" y="216"/>
                  </a:lnTo>
                  <a:lnTo>
                    <a:pt x="82" y="219"/>
                  </a:lnTo>
                  <a:lnTo>
                    <a:pt x="103" y="219"/>
                  </a:lnTo>
                  <a:lnTo>
                    <a:pt x="147" y="216"/>
                  </a:lnTo>
                  <a:lnTo>
                    <a:pt x="184" y="207"/>
                  </a:lnTo>
                  <a:lnTo>
                    <a:pt x="192" y="199"/>
                  </a:lnTo>
                  <a:lnTo>
                    <a:pt x="190" y="147"/>
                  </a:lnTo>
                  <a:lnTo>
                    <a:pt x="181" y="139"/>
                  </a:lnTo>
                  <a:lnTo>
                    <a:pt x="165" y="139"/>
                  </a:lnTo>
                  <a:lnTo>
                    <a:pt x="148" y="142"/>
                  </a:lnTo>
                  <a:lnTo>
                    <a:pt x="133" y="142"/>
                  </a:lnTo>
                  <a:lnTo>
                    <a:pt x="124" y="126"/>
                  </a:lnTo>
                  <a:lnTo>
                    <a:pt x="142" y="118"/>
                  </a:lnTo>
                  <a:lnTo>
                    <a:pt x="157" y="118"/>
                  </a:lnTo>
                  <a:lnTo>
                    <a:pt x="175" y="118"/>
                  </a:lnTo>
                  <a:lnTo>
                    <a:pt x="187" y="112"/>
                  </a:lnTo>
                  <a:lnTo>
                    <a:pt x="192" y="103"/>
                  </a:lnTo>
                  <a:lnTo>
                    <a:pt x="192" y="37"/>
                  </a:lnTo>
                  <a:lnTo>
                    <a:pt x="192" y="25"/>
                  </a:lnTo>
                  <a:lnTo>
                    <a:pt x="184" y="15"/>
                  </a:lnTo>
                  <a:lnTo>
                    <a:pt x="169" y="0"/>
                  </a:lnTo>
                </a:path>
              </a:pathLst>
            </a:custGeom>
            <a:noFill/>
            <a:ln w="19050">
              <a:solidFill>
                <a:schemeClr val="tx1"/>
              </a:solidFill>
              <a:miter lim="800000"/>
              <a:headEnd/>
              <a:tailEnd/>
            </a:ln>
          </p:spPr>
          <p:txBody>
            <a:bodyPr wrap="none"/>
            <a:lstStyle/>
            <a:p>
              <a:endParaRPr lang="en-US"/>
            </a:p>
          </p:txBody>
        </p:sp>
        <p:sp>
          <p:nvSpPr>
            <p:cNvPr id="157742" name="Freeform 77"/>
            <p:cNvSpPr>
              <a:spLocks/>
            </p:cNvSpPr>
            <p:nvPr/>
          </p:nvSpPr>
          <p:spPr bwMode="auto">
            <a:xfrm>
              <a:off x="1316" y="2741"/>
              <a:ext cx="15" cy="18"/>
            </a:xfrm>
            <a:custGeom>
              <a:avLst/>
              <a:gdLst>
                <a:gd name="T0" fmla="*/ 0 w 15"/>
                <a:gd name="T1" fmla="*/ 18 h 18"/>
                <a:gd name="T2" fmla="*/ 13 w 15"/>
                <a:gd name="T3" fmla="*/ 4 h 18"/>
                <a:gd name="T4" fmla="*/ 15 w 15"/>
                <a:gd name="T5" fmla="*/ 0 h 18"/>
                <a:gd name="T6" fmla="*/ 0 60000 65536"/>
                <a:gd name="T7" fmla="*/ 0 60000 65536"/>
                <a:gd name="T8" fmla="*/ 0 60000 65536"/>
                <a:gd name="T9" fmla="*/ 0 w 15"/>
                <a:gd name="T10" fmla="*/ 0 h 18"/>
                <a:gd name="T11" fmla="*/ 15 w 15"/>
                <a:gd name="T12" fmla="*/ 18 h 18"/>
              </a:gdLst>
              <a:ahLst/>
              <a:cxnLst>
                <a:cxn ang="T6">
                  <a:pos x="T0" y="T1"/>
                </a:cxn>
                <a:cxn ang="T7">
                  <a:pos x="T2" y="T3"/>
                </a:cxn>
                <a:cxn ang="T8">
                  <a:pos x="T4" y="T5"/>
                </a:cxn>
              </a:cxnLst>
              <a:rect l="T9" t="T10" r="T11" b="T12"/>
              <a:pathLst>
                <a:path w="15" h="18">
                  <a:moveTo>
                    <a:pt x="0" y="18"/>
                  </a:moveTo>
                  <a:cubicBezTo>
                    <a:pt x="6" y="15"/>
                    <a:pt x="7" y="8"/>
                    <a:pt x="13" y="4"/>
                  </a:cubicBezTo>
                  <a:cubicBezTo>
                    <a:pt x="14" y="3"/>
                    <a:pt x="15" y="0"/>
                    <a:pt x="15" y="0"/>
                  </a:cubicBezTo>
                </a:path>
              </a:pathLst>
            </a:custGeom>
            <a:noFill/>
            <a:ln w="19050">
              <a:solidFill>
                <a:schemeClr val="tx1"/>
              </a:solidFill>
              <a:miter lim="800000"/>
              <a:headEnd/>
              <a:tailEnd/>
            </a:ln>
          </p:spPr>
          <p:txBody>
            <a:bodyPr wrap="none"/>
            <a:lstStyle/>
            <a:p>
              <a:endParaRPr lang="en-US"/>
            </a:p>
          </p:txBody>
        </p:sp>
        <p:sp>
          <p:nvSpPr>
            <p:cNvPr id="157743" name="Line 79"/>
            <p:cNvSpPr>
              <a:spLocks noChangeShapeType="1"/>
            </p:cNvSpPr>
            <p:nvPr/>
          </p:nvSpPr>
          <p:spPr bwMode="auto">
            <a:xfrm flipH="1" flipV="1">
              <a:off x="1448" y="2738"/>
              <a:ext cx="21" cy="46"/>
            </a:xfrm>
            <a:prstGeom prst="line">
              <a:avLst/>
            </a:prstGeom>
            <a:noFill/>
            <a:ln w="19050">
              <a:solidFill>
                <a:schemeClr val="tx1"/>
              </a:solidFill>
              <a:miter lim="800000"/>
              <a:headEnd/>
              <a:tailEnd/>
            </a:ln>
          </p:spPr>
          <p:txBody>
            <a:bodyPr wrap="none"/>
            <a:lstStyle/>
            <a:p>
              <a:endParaRPr lang="en-US"/>
            </a:p>
          </p:txBody>
        </p:sp>
        <p:sp>
          <p:nvSpPr>
            <p:cNvPr id="157744" name="Freeform 81"/>
            <p:cNvSpPr>
              <a:spLocks/>
            </p:cNvSpPr>
            <p:nvPr/>
          </p:nvSpPr>
          <p:spPr bwMode="auto">
            <a:xfrm>
              <a:off x="1215" y="2784"/>
              <a:ext cx="92" cy="78"/>
            </a:xfrm>
            <a:custGeom>
              <a:avLst/>
              <a:gdLst>
                <a:gd name="T0" fmla="*/ 92 w 92"/>
                <a:gd name="T1" fmla="*/ 0 h 78"/>
                <a:gd name="T2" fmla="*/ 12 w 92"/>
                <a:gd name="T3" fmla="*/ 0 h 78"/>
                <a:gd name="T4" fmla="*/ 2 w 92"/>
                <a:gd name="T5" fmla="*/ 12 h 78"/>
                <a:gd name="T6" fmla="*/ 0 w 92"/>
                <a:gd name="T7" fmla="*/ 33 h 78"/>
                <a:gd name="T8" fmla="*/ 0 w 92"/>
                <a:gd name="T9" fmla="*/ 60 h 78"/>
                <a:gd name="T10" fmla="*/ 5 w 92"/>
                <a:gd name="T11" fmla="*/ 68 h 78"/>
                <a:gd name="T12" fmla="*/ 21 w 92"/>
                <a:gd name="T13" fmla="*/ 75 h 78"/>
                <a:gd name="T14" fmla="*/ 92 w 92"/>
                <a:gd name="T15" fmla="*/ 78 h 78"/>
                <a:gd name="T16" fmla="*/ 0 60000 65536"/>
                <a:gd name="T17" fmla="*/ 0 60000 65536"/>
                <a:gd name="T18" fmla="*/ 0 60000 65536"/>
                <a:gd name="T19" fmla="*/ 0 60000 65536"/>
                <a:gd name="T20" fmla="*/ 0 60000 65536"/>
                <a:gd name="T21" fmla="*/ 0 60000 65536"/>
                <a:gd name="T22" fmla="*/ 0 60000 65536"/>
                <a:gd name="T23" fmla="*/ 0 60000 65536"/>
                <a:gd name="T24" fmla="*/ 0 w 92"/>
                <a:gd name="T25" fmla="*/ 0 h 78"/>
                <a:gd name="T26" fmla="*/ 92 w 92"/>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 h="78">
                  <a:moveTo>
                    <a:pt x="92" y="0"/>
                  </a:moveTo>
                  <a:lnTo>
                    <a:pt x="12" y="0"/>
                  </a:lnTo>
                  <a:lnTo>
                    <a:pt x="2" y="12"/>
                  </a:lnTo>
                  <a:lnTo>
                    <a:pt x="0" y="33"/>
                  </a:lnTo>
                  <a:lnTo>
                    <a:pt x="0" y="60"/>
                  </a:lnTo>
                  <a:lnTo>
                    <a:pt x="5" y="68"/>
                  </a:lnTo>
                  <a:lnTo>
                    <a:pt x="21" y="75"/>
                  </a:lnTo>
                  <a:lnTo>
                    <a:pt x="92" y="78"/>
                  </a:lnTo>
                </a:path>
              </a:pathLst>
            </a:custGeom>
            <a:noFill/>
            <a:ln w="19050">
              <a:solidFill>
                <a:schemeClr val="tx1"/>
              </a:solidFill>
              <a:miter lim="800000"/>
              <a:headEnd/>
              <a:tailEnd/>
            </a:ln>
          </p:spPr>
          <p:txBody>
            <a:bodyPr wrap="none"/>
            <a:lstStyle/>
            <a:p>
              <a:endParaRPr lang="en-US"/>
            </a:p>
          </p:txBody>
        </p:sp>
        <p:sp>
          <p:nvSpPr>
            <p:cNvPr id="157745" name="Freeform 83"/>
            <p:cNvSpPr>
              <a:spLocks/>
            </p:cNvSpPr>
            <p:nvPr/>
          </p:nvSpPr>
          <p:spPr bwMode="auto">
            <a:xfrm>
              <a:off x="1470" y="2123"/>
              <a:ext cx="1001" cy="799"/>
            </a:xfrm>
            <a:custGeom>
              <a:avLst/>
              <a:gdLst>
                <a:gd name="T0" fmla="*/ 0 w 1001"/>
                <a:gd name="T1" fmla="*/ 742 h 799"/>
                <a:gd name="T2" fmla="*/ 75 w 1001"/>
                <a:gd name="T3" fmla="*/ 679 h 799"/>
                <a:gd name="T4" fmla="*/ 150 w 1001"/>
                <a:gd name="T5" fmla="*/ 591 h 799"/>
                <a:gd name="T6" fmla="*/ 227 w 1001"/>
                <a:gd name="T7" fmla="*/ 522 h 799"/>
                <a:gd name="T8" fmla="*/ 339 w 1001"/>
                <a:gd name="T9" fmla="*/ 486 h 799"/>
                <a:gd name="T10" fmla="*/ 515 w 1001"/>
                <a:gd name="T11" fmla="*/ 484 h 799"/>
                <a:gd name="T12" fmla="*/ 662 w 1001"/>
                <a:gd name="T13" fmla="*/ 501 h 799"/>
                <a:gd name="T14" fmla="*/ 806 w 1001"/>
                <a:gd name="T15" fmla="*/ 457 h 799"/>
                <a:gd name="T16" fmla="*/ 920 w 1001"/>
                <a:gd name="T17" fmla="*/ 349 h 799"/>
                <a:gd name="T18" fmla="*/ 938 w 1001"/>
                <a:gd name="T19" fmla="*/ 225 h 799"/>
                <a:gd name="T20" fmla="*/ 876 w 1001"/>
                <a:gd name="T21" fmla="*/ 123 h 799"/>
                <a:gd name="T22" fmla="*/ 813 w 1001"/>
                <a:gd name="T23" fmla="*/ 103 h 799"/>
                <a:gd name="T24" fmla="*/ 765 w 1001"/>
                <a:gd name="T25" fmla="*/ 112 h 799"/>
                <a:gd name="T26" fmla="*/ 723 w 1001"/>
                <a:gd name="T27" fmla="*/ 118 h 799"/>
                <a:gd name="T28" fmla="*/ 695 w 1001"/>
                <a:gd name="T29" fmla="*/ 102 h 799"/>
                <a:gd name="T30" fmla="*/ 687 w 1001"/>
                <a:gd name="T31" fmla="*/ 40 h 799"/>
                <a:gd name="T32" fmla="*/ 710 w 1001"/>
                <a:gd name="T33" fmla="*/ 6 h 799"/>
                <a:gd name="T34" fmla="*/ 776 w 1001"/>
                <a:gd name="T35" fmla="*/ 4 h 799"/>
                <a:gd name="T36" fmla="*/ 803 w 1001"/>
                <a:gd name="T37" fmla="*/ 27 h 799"/>
                <a:gd name="T38" fmla="*/ 866 w 1001"/>
                <a:gd name="T39" fmla="*/ 40 h 799"/>
                <a:gd name="T40" fmla="*/ 953 w 1001"/>
                <a:gd name="T41" fmla="*/ 117 h 799"/>
                <a:gd name="T42" fmla="*/ 998 w 1001"/>
                <a:gd name="T43" fmla="*/ 241 h 799"/>
                <a:gd name="T44" fmla="*/ 969 w 1001"/>
                <a:gd name="T45" fmla="*/ 373 h 799"/>
                <a:gd name="T46" fmla="*/ 899 w 1001"/>
                <a:gd name="T47" fmla="*/ 469 h 799"/>
                <a:gd name="T48" fmla="*/ 803 w 1001"/>
                <a:gd name="T49" fmla="*/ 537 h 799"/>
                <a:gd name="T50" fmla="*/ 659 w 1001"/>
                <a:gd name="T51" fmla="*/ 571 h 799"/>
                <a:gd name="T52" fmla="*/ 506 w 1001"/>
                <a:gd name="T53" fmla="*/ 553 h 799"/>
                <a:gd name="T54" fmla="*/ 341 w 1001"/>
                <a:gd name="T55" fmla="*/ 558 h 799"/>
                <a:gd name="T56" fmla="*/ 231 w 1001"/>
                <a:gd name="T57" fmla="*/ 609 h 799"/>
                <a:gd name="T58" fmla="*/ 108 w 1001"/>
                <a:gd name="T59" fmla="*/ 735 h 799"/>
                <a:gd name="T60" fmla="*/ 44 w 1001"/>
                <a:gd name="T61" fmla="*/ 799 h 7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01"/>
                <a:gd name="T94" fmla="*/ 0 h 799"/>
                <a:gd name="T95" fmla="*/ 1001 w 1001"/>
                <a:gd name="T96" fmla="*/ 799 h 7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01" h="799">
                  <a:moveTo>
                    <a:pt x="0" y="742"/>
                  </a:moveTo>
                  <a:cubicBezTo>
                    <a:pt x="13" y="731"/>
                    <a:pt x="50" y="704"/>
                    <a:pt x="75" y="679"/>
                  </a:cubicBezTo>
                  <a:cubicBezTo>
                    <a:pt x="100" y="654"/>
                    <a:pt x="125" y="617"/>
                    <a:pt x="150" y="591"/>
                  </a:cubicBezTo>
                  <a:cubicBezTo>
                    <a:pt x="175" y="565"/>
                    <a:pt x="196" y="539"/>
                    <a:pt x="227" y="522"/>
                  </a:cubicBezTo>
                  <a:cubicBezTo>
                    <a:pt x="258" y="505"/>
                    <a:pt x="291" y="492"/>
                    <a:pt x="339" y="486"/>
                  </a:cubicBezTo>
                  <a:cubicBezTo>
                    <a:pt x="387" y="480"/>
                    <a:pt x="461" y="482"/>
                    <a:pt x="515" y="484"/>
                  </a:cubicBezTo>
                  <a:cubicBezTo>
                    <a:pt x="569" y="486"/>
                    <a:pt x="614" y="505"/>
                    <a:pt x="662" y="501"/>
                  </a:cubicBezTo>
                  <a:cubicBezTo>
                    <a:pt x="710" y="497"/>
                    <a:pt x="763" y="482"/>
                    <a:pt x="806" y="457"/>
                  </a:cubicBezTo>
                  <a:cubicBezTo>
                    <a:pt x="849" y="432"/>
                    <a:pt x="898" y="388"/>
                    <a:pt x="920" y="349"/>
                  </a:cubicBezTo>
                  <a:cubicBezTo>
                    <a:pt x="942" y="310"/>
                    <a:pt x="945" y="263"/>
                    <a:pt x="938" y="225"/>
                  </a:cubicBezTo>
                  <a:cubicBezTo>
                    <a:pt x="931" y="187"/>
                    <a:pt x="897" y="143"/>
                    <a:pt x="876" y="123"/>
                  </a:cubicBezTo>
                  <a:cubicBezTo>
                    <a:pt x="855" y="103"/>
                    <a:pt x="831" y="105"/>
                    <a:pt x="813" y="103"/>
                  </a:cubicBezTo>
                  <a:cubicBezTo>
                    <a:pt x="795" y="101"/>
                    <a:pt x="780" y="110"/>
                    <a:pt x="765" y="112"/>
                  </a:cubicBezTo>
                  <a:cubicBezTo>
                    <a:pt x="750" y="114"/>
                    <a:pt x="735" y="120"/>
                    <a:pt x="723" y="118"/>
                  </a:cubicBezTo>
                  <a:cubicBezTo>
                    <a:pt x="711" y="116"/>
                    <a:pt x="701" y="115"/>
                    <a:pt x="695" y="102"/>
                  </a:cubicBezTo>
                  <a:cubicBezTo>
                    <a:pt x="689" y="89"/>
                    <a:pt x="685" y="56"/>
                    <a:pt x="687" y="40"/>
                  </a:cubicBezTo>
                  <a:cubicBezTo>
                    <a:pt x="689" y="24"/>
                    <a:pt x="695" y="12"/>
                    <a:pt x="710" y="6"/>
                  </a:cubicBezTo>
                  <a:cubicBezTo>
                    <a:pt x="725" y="0"/>
                    <a:pt x="761" y="1"/>
                    <a:pt x="776" y="4"/>
                  </a:cubicBezTo>
                  <a:cubicBezTo>
                    <a:pt x="791" y="7"/>
                    <a:pt x="788" y="21"/>
                    <a:pt x="803" y="27"/>
                  </a:cubicBezTo>
                  <a:cubicBezTo>
                    <a:pt x="818" y="33"/>
                    <a:pt x="841" y="25"/>
                    <a:pt x="866" y="40"/>
                  </a:cubicBezTo>
                  <a:cubicBezTo>
                    <a:pt x="891" y="55"/>
                    <a:pt x="931" y="83"/>
                    <a:pt x="953" y="117"/>
                  </a:cubicBezTo>
                  <a:cubicBezTo>
                    <a:pt x="975" y="151"/>
                    <a:pt x="995" y="198"/>
                    <a:pt x="998" y="241"/>
                  </a:cubicBezTo>
                  <a:cubicBezTo>
                    <a:pt x="1001" y="284"/>
                    <a:pt x="985" y="335"/>
                    <a:pt x="969" y="373"/>
                  </a:cubicBezTo>
                  <a:cubicBezTo>
                    <a:pt x="953" y="411"/>
                    <a:pt x="927" y="442"/>
                    <a:pt x="899" y="469"/>
                  </a:cubicBezTo>
                  <a:cubicBezTo>
                    <a:pt x="871" y="496"/>
                    <a:pt x="843" y="520"/>
                    <a:pt x="803" y="537"/>
                  </a:cubicBezTo>
                  <a:cubicBezTo>
                    <a:pt x="763" y="554"/>
                    <a:pt x="708" y="568"/>
                    <a:pt x="659" y="571"/>
                  </a:cubicBezTo>
                  <a:cubicBezTo>
                    <a:pt x="610" y="574"/>
                    <a:pt x="559" y="555"/>
                    <a:pt x="506" y="553"/>
                  </a:cubicBezTo>
                  <a:cubicBezTo>
                    <a:pt x="453" y="551"/>
                    <a:pt x="387" y="549"/>
                    <a:pt x="341" y="558"/>
                  </a:cubicBezTo>
                  <a:cubicBezTo>
                    <a:pt x="295" y="567"/>
                    <a:pt x="270" y="580"/>
                    <a:pt x="231" y="609"/>
                  </a:cubicBezTo>
                  <a:cubicBezTo>
                    <a:pt x="192" y="638"/>
                    <a:pt x="139" y="703"/>
                    <a:pt x="108" y="735"/>
                  </a:cubicBezTo>
                  <a:cubicBezTo>
                    <a:pt x="77" y="767"/>
                    <a:pt x="60" y="783"/>
                    <a:pt x="44" y="799"/>
                  </a:cubicBezTo>
                </a:path>
              </a:pathLst>
            </a:custGeom>
            <a:noFill/>
            <a:ln w="19050">
              <a:solidFill>
                <a:schemeClr val="tx1"/>
              </a:solidFill>
              <a:miter lim="800000"/>
              <a:headEnd/>
              <a:tailEnd/>
            </a:ln>
          </p:spPr>
          <p:txBody>
            <a:bodyPr wrap="none"/>
            <a:lstStyle/>
            <a:p>
              <a:endParaRPr lang="en-US"/>
            </a:p>
          </p:txBody>
        </p:sp>
        <p:sp>
          <p:nvSpPr>
            <p:cNvPr id="157746" name="Freeform 84"/>
            <p:cNvSpPr>
              <a:spLocks/>
            </p:cNvSpPr>
            <p:nvPr/>
          </p:nvSpPr>
          <p:spPr bwMode="auto">
            <a:xfrm>
              <a:off x="1875" y="2069"/>
              <a:ext cx="35" cy="30"/>
            </a:xfrm>
            <a:custGeom>
              <a:avLst/>
              <a:gdLst>
                <a:gd name="T0" fmla="*/ 0 w 35"/>
                <a:gd name="T1" fmla="*/ 30 h 30"/>
                <a:gd name="T2" fmla="*/ 21 w 35"/>
                <a:gd name="T3" fmla="*/ 4 h 30"/>
                <a:gd name="T4" fmla="*/ 35 w 35"/>
                <a:gd name="T5" fmla="*/ 4 h 30"/>
                <a:gd name="T6" fmla="*/ 0 60000 65536"/>
                <a:gd name="T7" fmla="*/ 0 60000 65536"/>
                <a:gd name="T8" fmla="*/ 0 60000 65536"/>
                <a:gd name="T9" fmla="*/ 0 w 35"/>
                <a:gd name="T10" fmla="*/ 0 h 30"/>
                <a:gd name="T11" fmla="*/ 35 w 35"/>
                <a:gd name="T12" fmla="*/ 30 h 30"/>
              </a:gdLst>
              <a:ahLst/>
              <a:cxnLst>
                <a:cxn ang="T6">
                  <a:pos x="T0" y="T1"/>
                </a:cxn>
                <a:cxn ang="T7">
                  <a:pos x="T2" y="T3"/>
                </a:cxn>
                <a:cxn ang="T8">
                  <a:pos x="T4" y="T5"/>
                </a:cxn>
              </a:cxnLst>
              <a:rect l="T9" t="T10" r="T11" b="T12"/>
              <a:pathLst>
                <a:path w="35" h="30">
                  <a:moveTo>
                    <a:pt x="0" y="30"/>
                  </a:moveTo>
                  <a:cubicBezTo>
                    <a:pt x="7" y="19"/>
                    <a:pt x="15" y="8"/>
                    <a:pt x="21" y="4"/>
                  </a:cubicBezTo>
                  <a:cubicBezTo>
                    <a:pt x="27" y="0"/>
                    <a:pt x="33" y="3"/>
                    <a:pt x="35" y="4"/>
                  </a:cubicBezTo>
                </a:path>
              </a:pathLst>
            </a:custGeom>
            <a:noFill/>
            <a:ln w="9525">
              <a:solidFill>
                <a:schemeClr val="tx1"/>
              </a:solidFill>
              <a:miter lim="800000"/>
              <a:headEnd/>
              <a:tailEnd/>
            </a:ln>
          </p:spPr>
          <p:txBody>
            <a:bodyPr wrap="none"/>
            <a:lstStyle/>
            <a:p>
              <a:endParaRPr lang="en-US"/>
            </a:p>
          </p:txBody>
        </p:sp>
        <p:sp>
          <p:nvSpPr>
            <p:cNvPr id="157747" name="Freeform 85"/>
            <p:cNvSpPr>
              <a:spLocks/>
            </p:cNvSpPr>
            <p:nvPr/>
          </p:nvSpPr>
          <p:spPr bwMode="auto">
            <a:xfrm>
              <a:off x="2003" y="2232"/>
              <a:ext cx="13" cy="41"/>
            </a:xfrm>
            <a:custGeom>
              <a:avLst/>
              <a:gdLst>
                <a:gd name="T0" fmla="*/ 13 w 13"/>
                <a:gd name="T1" fmla="*/ 0 h 41"/>
                <a:gd name="T2" fmla="*/ 0 w 13"/>
                <a:gd name="T3" fmla="*/ 41 h 41"/>
                <a:gd name="T4" fmla="*/ 0 60000 65536"/>
                <a:gd name="T5" fmla="*/ 0 60000 65536"/>
                <a:gd name="T6" fmla="*/ 0 w 13"/>
                <a:gd name="T7" fmla="*/ 0 h 41"/>
                <a:gd name="T8" fmla="*/ 13 w 13"/>
                <a:gd name="T9" fmla="*/ 41 h 41"/>
              </a:gdLst>
              <a:ahLst/>
              <a:cxnLst>
                <a:cxn ang="T4">
                  <a:pos x="T0" y="T1"/>
                </a:cxn>
                <a:cxn ang="T5">
                  <a:pos x="T2" y="T3"/>
                </a:cxn>
              </a:cxnLst>
              <a:rect l="T6" t="T7" r="T8" b="T9"/>
              <a:pathLst>
                <a:path w="13" h="41">
                  <a:moveTo>
                    <a:pt x="13" y="0"/>
                  </a:moveTo>
                  <a:cubicBezTo>
                    <a:pt x="13" y="0"/>
                    <a:pt x="6" y="20"/>
                    <a:pt x="0" y="41"/>
                  </a:cubicBezTo>
                </a:path>
              </a:pathLst>
            </a:custGeom>
            <a:noFill/>
            <a:ln w="9525">
              <a:solidFill>
                <a:schemeClr val="tx1"/>
              </a:solidFill>
              <a:miter lim="800000"/>
              <a:headEnd/>
              <a:tailEnd/>
            </a:ln>
          </p:spPr>
          <p:txBody>
            <a:bodyPr wrap="none"/>
            <a:lstStyle/>
            <a:p>
              <a:endParaRPr lang="en-US"/>
            </a:p>
          </p:txBody>
        </p:sp>
        <p:sp>
          <p:nvSpPr>
            <p:cNvPr id="157748" name="Freeform 86"/>
            <p:cNvSpPr>
              <a:spLocks/>
            </p:cNvSpPr>
            <p:nvPr/>
          </p:nvSpPr>
          <p:spPr bwMode="auto">
            <a:xfrm>
              <a:off x="1980" y="2289"/>
              <a:ext cx="36" cy="27"/>
            </a:xfrm>
            <a:custGeom>
              <a:avLst/>
              <a:gdLst>
                <a:gd name="T0" fmla="*/ 36 w 36"/>
                <a:gd name="T1" fmla="*/ 0 h 27"/>
                <a:gd name="T2" fmla="*/ 24 w 36"/>
                <a:gd name="T3" fmla="*/ 21 h 27"/>
                <a:gd name="T4" fmla="*/ 0 w 36"/>
                <a:gd name="T5" fmla="*/ 27 h 27"/>
                <a:gd name="T6" fmla="*/ 0 60000 65536"/>
                <a:gd name="T7" fmla="*/ 0 60000 65536"/>
                <a:gd name="T8" fmla="*/ 0 60000 65536"/>
                <a:gd name="T9" fmla="*/ 0 w 36"/>
                <a:gd name="T10" fmla="*/ 0 h 27"/>
                <a:gd name="T11" fmla="*/ 36 w 36"/>
                <a:gd name="T12" fmla="*/ 27 h 27"/>
              </a:gdLst>
              <a:ahLst/>
              <a:cxnLst>
                <a:cxn ang="T6">
                  <a:pos x="T0" y="T1"/>
                </a:cxn>
                <a:cxn ang="T7">
                  <a:pos x="T2" y="T3"/>
                </a:cxn>
                <a:cxn ang="T8">
                  <a:pos x="T4" y="T5"/>
                </a:cxn>
              </a:cxnLst>
              <a:rect l="T9" t="T10" r="T11" b="T12"/>
              <a:pathLst>
                <a:path w="36" h="27">
                  <a:moveTo>
                    <a:pt x="36" y="0"/>
                  </a:moveTo>
                  <a:cubicBezTo>
                    <a:pt x="33" y="8"/>
                    <a:pt x="30" y="17"/>
                    <a:pt x="24" y="21"/>
                  </a:cubicBezTo>
                  <a:cubicBezTo>
                    <a:pt x="18" y="25"/>
                    <a:pt x="9" y="26"/>
                    <a:pt x="0" y="27"/>
                  </a:cubicBezTo>
                </a:path>
              </a:pathLst>
            </a:custGeom>
            <a:noFill/>
            <a:ln w="9525">
              <a:solidFill>
                <a:schemeClr val="tx1"/>
              </a:solidFill>
              <a:miter lim="800000"/>
              <a:headEnd/>
              <a:tailEnd/>
            </a:ln>
          </p:spPr>
          <p:txBody>
            <a:bodyPr wrap="none"/>
            <a:lstStyle/>
            <a:p>
              <a:endParaRPr lang="en-US"/>
            </a:p>
          </p:txBody>
        </p:sp>
        <p:sp>
          <p:nvSpPr>
            <p:cNvPr id="157749" name="Freeform 87"/>
            <p:cNvSpPr>
              <a:spLocks/>
            </p:cNvSpPr>
            <p:nvPr/>
          </p:nvSpPr>
          <p:spPr bwMode="auto">
            <a:xfrm>
              <a:off x="1901" y="1899"/>
              <a:ext cx="232" cy="89"/>
            </a:xfrm>
            <a:custGeom>
              <a:avLst/>
              <a:gdLst>
                <a:gd name="T0" fmla="*/ 213 w 232"/>
                <a:gd name="T1" fmla="*/ 0 h 89"/>
                <a:gd name="T2" fmla="*/ 228 w 232"/>
                <a:gd name="T3" fmla="*/ 12 h 89"/>
                <a:gd name="T4" fmla="*/ 232 w 232"/>
                <a:gd name="T5" fmla="*/ 32 h 89"/>
                <a:gd name="T6" fmla="*/ 232 w 232"/>
                <a:gd name="T7" fmla="*/ 47 h 89"/>
                <a:gd name="T8" fmla="*/ 232 w 232"/>
                <a:gd name="T9" fmla="*/ 57 h 89"/>
                <a:gd name="T10" fmla="*/ 222 w 232"/>
                <a:gd name="T11" fmla="*/ 83 h 89"/>
                <a:gd name="T12" fmla="*/ 208 w 232"/>
                <a:gd name="T13" fmla="*/ 89 h 89"/>
                <a:gd name="T14" fmla="*/ 196 w 232"/>
                <a:gd name="T15" fmla="*/ 89 h 89"/>
                <a:gd name="T16" fmla="*/ 91 w 232"/>
                <a:gd name="T17" fmla="*/ 72 h 89"/>
                <a:gd name="T18" fmla="*/ 75 w 232"/>
                <a:gd name="T19" fmla="*/ 80 h 89"/>
                <a:gd name="T20" fmla="*/ 66 w 232"/>
                <a:gd name="T21" fmla="*/ 84 h 89"/>
                <a:gd name="T22" fmla="*/ 51 w 232"/>
                <a:gd name="T23" fmla="*/ 86 h 89"/>
                <a:gd name="T24" fmla="*/ 39 w 232"/>
                <a:gd name="T25" fmla="*/ 86 h 89"/>
                <a:gd name="T26" fmla="*/ 27 w 232"/>
                <a:gd name="T27" fmla="*/ 86 h 89"/>
                <a:gd name="T28" fmla="*/ 13 w 232"/>
                <a:gd name="T29" fmla="*/ 78 h 89"/>
                <a:gd name="T30" fmla="*/ 1 w 232"/>
                <a:gd name="T31" fmla="*/ 57 h 89"/>
                <a:gd name="T32" fmla="*/ 0 w 232"/>
                <a:gd name="T33" fmla="*/ 44 h 89"/>
                <a:gd name="T34" fmla="*/ 0 w 232"/>
                <a:gd name="T35" fmla="*/ 30 h 89"/>
                <a:gd name="T36" fmla="*/ 6 w 232"/>
                <a:gd name="T37" fmla="*/ 18 h 89"/>
                <a:gd name="T38" fmla="*/ 15 w 232"/>
                <a:gd name="T39" fmla="*/ 11 h 89"/>
                <a:gd name="T40" fmla="*/ 31 w 232"/>
                <a:gd name="T41" fmla="*/ 3 h 89"/>
                <a:gd name="T42" fmla="*/ 46 w 232"/>
                <a:gd name="T43" fmla="*/ 3 h 89"/>
                <a:gd name="T44" fmla="*/ 55 w 232"/>
                <a:gd name="T45" fmla="*/ 8 h 89"/>
                <a:gd name="T46" fmla="*/ 72 w 232"/>
                <a:gd name="T47" fmla="*/ 20 h 89"/>
                <a:gd name="T48" fmla="*/ 213 w 232"/>
                <a:gd name="T49" fmla="*/ 0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2"/>
                <a:gd name="T76" fmla="*/ 0 h 89"/>
                <a:gd name="T77" fmla="*/ 232 w 232"/>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2" h="89">
                  <a:moveTo>
                    <a:pt x="213" y="0"/>
                  </a:moveTo>
                  <a:lnTo>
                    <a:pt x="228" y="12"/>
                  </a:lnTo>
                  <a:lnTo>
                    <a:pt x="232" y="32"/>
                  </a:lnTo>
                  <a:lnTo>
                    <a:pt x="232" y="47"/>
                  </a:lnTo>
                  <a:lnTo>
                    <a:pt x="232" y="57"/>
                  </a:lnTo>
                  <a:lnTo>
                    <a:pt x="222" y="83"/>
                  </a:lnTo>
                  <a:lnTo>
                    <a:pt x="208" y="89"/>
                  </a:lnTo>
                  <a:lnTo>
                    <a:pt x="196" y="89"/>
                  </a:lnTo>
                  <a:lnTo>
                    <a:pt x="91" y="72"/>
                  </a:lnTo>
                  <a:lnTo>
                    <a:pt x="75" y="80"/>
                  </a:lnTo>
                  <a:lnTo>
                    <a:pt x="66" y="84"/>
                  </a:lnTo>
                  <a:lnTo>
                    <a:pt x="51" y="86"/>
                  </a:lnTo>
                  <a:lnTo>
                    <a:pt x="39" y="86"/>
                  </a:lnTo>
                  <a:lnTo>
                    <a:pt x="27" y="86"/>
                  </a:lnTo>
                  <a:lnTo>
                    <a:pt x="13" y="78"/>
                  </a:lnTo>
                  <a:lnTo>
                    <a:pt x="1" y="57"/>
                  </a:lnTo>
                  <a:lnTo>
                    <a:pt x="0" y="44"/>
                  </a:lnTo>
                  <a:lnTo>
                    <a:pt x="0" y="30"/>
                  </a:lnTo>
                  <a:lnTo>
                    <a:pt x="6" y="18"/>
                  </a:lnTo>
                  <a:lnTo>
                    <a:pt x="15" y="11"/>
                  </a:lnTo>
                  <a:lnTo>
                    <a:pt x="31" y="3"/>
                  </a:lnTo>
                  <a:lnTo>
                    <a:pt x="46" y="3"/>
                  </a:lnTo>
                  <a:lnTo>
                    <a:pt x="55" y="8"/>
                  </a:lnTo>
                  <a:lnTo>
                    <a:pt x="72" y="20"/>
                  </a:lnTo>
                  <a:lnTo>
                    <a:pt x="213" y="0"/>
                  </a:lnTo>
                  <a:close/>
                </a:path>
              </a:pathLst>
            </a:custGeom>
            <a:noFill/>
            <a:ln w="19050">
              <a:solidFill>
                <a:schemeClr val="tx1"/>
              </a:solidFill>
              <a:miter lim="800000"/>
              <a:headEnd/>
              <a:tailEnd/>
            </a:ln>
          </p:spPr>
          <p:txBody>
            <a:bodyPr wrap="none"/>
            <a:lstStyle/>
            <a:p>
              <a:endParaRPr lang="en-US"/>
            </a:p>
          </p:txBody>
        </p:sp>
        <p:sp>
          <p:nvSpPr>
            <p:cNvPr id="157750" name="Freeform 88"/>
            <p:cNvSpPr>
              <a:spLocks/>
            </p:cNvSpPr>
            <p:nvPr/>
          </p:nvSpPr>
          <p:spPr bwMode="auto">
            <a:xfrm>
              <a:off x="1904" y="1985"/>
              <a:ext cx="24" cy="42"/>
            </a:xfrm>
            <a:custGeom>
              <a:avLst/>
              <a:gdLst>
                <a:gd name="T0" fmla="*/ 24 w 24"/>
                <a:gd name="T1" fmla="*/ 0 h 42"/>
                <a:gd name="T2" fmla="*/ 3 w 24"/>
                <a:gd name="T3" fmla="*/ 15 h 42"/>
                <a:gd name="T4" fmla="*/ 6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24" y="0"/>
                  </a:moveTo>
                  <a:cubicBezTo>
                    <a:pt x="15" y="4"/>
                    <a:pt x="6" y="8"/>
                    <a:pt x="3" y="15"/>
                  </a:cubicBezTo>
                  <a:cubicBezTo>
                    <a:pt x="0" y="22"/>
                    <a:pt x="3" y="32"/>
                    <a:pt x="6" y="42"/>
                  </a:cubicBezTo>
                </a:path>
              </a:pathLst>
            </a:custGeom>
            <a:noFill/>
            <a:ln w="19050">
              <a:solidFill>
                <a:schemeClr val="tx1"/>
              </a:solidFill>
              <a:miter lim="800000"/>
              <a:headEnd/>
              <a:tailEnd/>
            </a:ln>
          </p:spPr>
          <p:txBody>
            <a:bodyPr wrap="none"/>
            <a:lstStyle/>
            <a:p>
              <a:endParaRPr lang="en-US"/>
            </a:p>
          </p:txBody>
        </p:sp>
        <p:sp>
          <p:nvSpPr>
            <p:cNvPr id="157751" name="Freeform 89"/>
            <p:cNvSpPr>
              <a:spLocks/>
            </p:cNvSpPr>
            <p:nvPr/>
          </p:nvSpPr>
          <p:spPr bwMode="auto">
            <a:xfrm>
              <a:off x="1965" y="1980"/>
              <a:ext cx="20" cy="48"/>
            </a:xfrm>
            <a:custGeom>
              <a:avLst/>
              <a:gdLst>
                <a:gd name="T0" fmla="*/ 0 w 20"/>
                <a:gd name="T1" fmla="*/ 0 h 48"/>
                <a:gd name="T2" fmla="*/ 17 w 20"/>
                <a:gd name="T3" fmla="*/ 20 h 48"/>
                <a:gd name="T4" fmla="*/ 17 w 20"/>
                <a:gd name="T5" fmla="*/ 48 h 48"/>
                <a:gd name="T6" fmla="*/ 0 60000 65536"/>
                <a:gd name="T7" fmla="*/ 0 60000 65536"/>
                <a:gd name="T8" fmla="*/ 0 60000 65536"/>
                <a:gd name="T9" fmla="*/ 0 w 20"/>
                <a:gd name="T10" fmla="*/ 0 h 48"/>
                <a:gd name="T11" fmla="*/ 20 w 20"/>
                <a:gd name="T12" fmla="*/ 48 h 48"/>
              </a:gdLst>
              <a:ahLst/>
              <a:cxnLst>
                <a:cxn ang="T6">
                  <a:pos x="T0" y="T1"/>
                </a:cxn>
                <a:cxn ang="T7">
                  <a:pos x="T2" y="T3"/>
                </a:cxn>
                <a:cxn ang="T8">
                  <a:pos x="T4" y="T5"/>
                </a:cxn>
              </a:cxnLst>
              <a:rect l="T9" t="T10" r="T11" b="T12"/>
              <a:pathLst>
                <a:path w="20" h="48">
                  <a:moveTo>
                    <a:pt x="0" y="0"/>
                  </a:moveTo>
                  <a:cubicBezTo>
                    <a:pt x="7" y="6"/>
                    <a:pt x="14" y="12"/>
                    <a:pt x="17" y="20"/>
                  </a:cubicBezTo>
                  <a:cubicBezTo>
                    <a:pt x="20" y="28"/>
                    <a:pt x="18" y="38"/>
                    <a:pt x="17" y="48"/>
                  </a:cubicBezTo>
                </a:path>
              </a:pathLst>
            </a:custGeom>
            <a:noFill/>
            <a:ln w="19050">
              <a:solidFill>
                <a:schemeClr val="tx1"/>
              </a:solidFill>
              <a:miter lim="800000"/>
              <a:headEnd/>
              <a:tailEnd/>
            </a:ln>
          </p:spPr>
          <p:txBody>
            <a:bodyPr wrap="none"/>
            <a:lstStyle/>
            <a:p>
              <a:endParaRPr lang="en-US"/>
            </a:p>
          </p:txBody>
        </p:sp>
        <p:sp>
          <p:nvSpPr>
            <p:cNvPr id="157752" name="Freeform 90"/>
            <p:cNvSpPr>
              <a:spLocks/>
            </p:cNvSpPr>
            <p:nvPr/>
          </p:nvSpPr>
          <p:spPr bwMode="auto">
            <a:xfrm>
              <a:off x="1524" y="2127"/>
              <a:ext cx="290" cy="27"/>
            </a:xfrm>
            <a:custGeom>
              <a:avLst/>
              <a:gdLst>
                <a:gd name="T0" fmla="*/ 0 w 290"/>
                <a:gd name="T1" fmla="*/ 21 h 27"/>
                <a:gd name="T2" fmla="*/ 92 w 290"/>
                <a:gd name="T3" fmla="*/ 24 h 27"/>
                <a:gd name="T4" fmla="*/ 146 w 290"/>
                <a:gd name="T5" fmla="*/ 2 h 27"/>
                <a:gd name="T6" fmla="*/ 210 w 290"/>
                <a:gd name="T7" fmla="*/ 12 h 27"/>
                <a:gd name="T8" fmla="*/ 233 w 290"/>
                <a:gd name="T9" fmla="*/ 18 h 27"/>
                <a:gd name="T10" fmla="*/ 290 w 290"/>
                <a:gd name="T11" fmla="*/ 9 h 27"/>
                <a:gd name="T12" fmla="*/ 0 60000 65536"/>
                <a:gd name="T13" fmla="*/ 0 60000 65536"/>
                <a:gd name="T14" fmla="*/ 0 60000 65536"/>
                <a:gd name="T15" fmla="*/ 0 60000 65536"/>
                <a:gd name="T16" fmla="*/ 0 60000 65536"/>
                <a:gd name="T17" fmla="*/ 0 60000 65536"/>
                <a:gd name="T18" fmla="*/ 0 w 290"/>
                <a:gd name="T19" fmla="*/ 0 h 27"/>
                <a:gd name="T20" fmla="*/ 290 w 290"/>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90" h="27">
                  <a:moveTo>
                    <a:pt x="0" y="21"/>
                  </a:moveTo>
                  <a:cubicBezTo>
                    <a:pt x="15" y="21"/>
                    <a:pt x="68" y="27"/>
                    <a:pt x="92" y="24"/>
                  </a:cubicBezTo>
                  <a:cubicBezTo>
                    <a:pt x="116" y="21"/>
                    <a:pt x="126" y="4"/>
                    <a:pt x="146" y="2"/>
                  </a:cubicBezTo>
                  <a:cubicBezTo>
                    <a:pt x="166" y="0"/>
                    <a:pt x="196" y="9"/>
                    <a:pt x="210" y="12"/>
                  </a:cubicBezTo>
                  <a:cubicBezTo>
                    <a:pt x="224" y="15"/>
                    <a:pt x="220" y="19"/>
                    <a:pt x="233" y="18"/>
                  </a:cubicBezTo>
                  <a:cubicBezTo>
                    <a:pt x="246" y="17"/>
                    <a:pt x="268" y="13"/>
                    <a:pt x="290" y="9"/>
                  </a:cubicBezTo>
                </a:path>
              </a:pathLst>
            </a:custGeom>
            <a:noFill/>
            <a:ln w="19050">
              <a:solidFill>
                <a:schemeClr val="tx1"/>
              </a:solidFill>
              <a:miter lim="800000"/>
              <a:headEnd/>
              <a:tailEnd/>
            </a:ln>
          </p:spPr>
          <p:txBody>
            <a:bodyPr wrap="none"/>
            <a:lstStyle/>
            <a:p>
              <a:endParaRPr lang="en-US"/>
            </a:p>
          </p:txBody>
        </p:sp>
        <p:sp>
          <p:nvSpPr>
            <p:cNvPr id="157753" name="Freeform 91"/>
            <p:cNvSpPr>
              <a:spLocks/>
            </p:cNvSpPr>
            <p:nvPr/>
          </p:nvSpPr>
          <p:spPr bwMode="auto">
            <a:xfrm>
              <a:off x="1533" y="2214"/>
              <a:ext cx="278" cy="27"/>
            </a:xfrm>
            <a:custGeom>
              <a:avLst/>
              <a:gdLst>
                <a:gd name="T0" fmla="*/ 0 w 278"/>
                <a:gd name="T1" fmla="*/ 3 h 27"/>
                <a:gd name="T2" fmla="*/ 74 w 278"/>
                <a:gd name="T3" fmla="*/ 3 h 27"/>
                <a:gd name="T4" fmla="*/ 137 w 278"/>
                <a:gd name="T5" fmla="*/ 24 h 27"/>
                <a:gd name="T6" fmla="*/ 179 w 278"/>
                <a:gd name="T7" fmla="*/ 23 h 27"/>
                <a:gd name="T8" fmla="*/ 227 w 278"/>
                <a:gd name="T9" fmla="*/ 6 h 27"/>
                <a:gd name="T10" fmla="*/ 278 w 278"/>
                <a:gd name="T11" fmla="*/ 8 h 27"/>
                <a:gd name="T12" fmla="*/ 0 60000 65536"/>
                <a:gd name="T13" fmla="*/ 0 60000 65536"/>
                <a:gd name="T14" fmla="*/ 0 60000 65536"/>
                <a:gd name="T15" fmla="*/ 0 60000 65536"/>
                <a:gd name="T16" fmla="*/ 0 60000 65536"/>
                <a:gd name="T17" fmla="*/ 0 60000 65536"/>
                <a:gd name="T18" fmla="*/ 0 w 278"/>
                <a:gd name="T19" fmla="*/ 0 h 27"/>
                <a:gd name="T20" fmla="*/ 278 w 278"/>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78" h="27">
                  <a:moveTo>
                    <a:pt x="0" y="3"/>
                  </a:moveTo>
                  <a:cubicBezTo>
                    <a:pt x="12" y="3"/>
                    <a:pt x="51" y="0"/>
                    <a:pt x="74" y="3"/>
                  </a:cubicBezTo>
                  <a:cubicBezTo>
                    <a:pt x="97" y="6"/>
                    <a:pt x="120" y="21"/>
                    <a:pt x="137" y="24"/>
                  </a:cubicBezTo>
                  <a:cubicBezTo>
                    <a:pt x="154" y="27"/>
                    <a:pt x="164" y="26"/>
                    <a:pt x="179" y="23"/>
                  </a:cubicBezTo>
                  <a:cubicBezTo>
                    <a:pt x="194" y="20"/>
                    <a:pt x="211" y="8"/>
                    <a:pt x="227" y="6"/>
                  </a:cubicBezTo>
                  <a:cubicBezTo>
                    <a:pt x="243" y="4"/>
                    <a:pt x="260" y="6"/>
                    <a:pt x="278" y="8"/>
                  </a:cubicBezTo>
                </a:path>
              </a:pathLst>
            </a:custGeom>
            <a:noFill/>
            <a:ln w="19050">
              <a:solidFill>
                <a:schemeClr val="tx1"/>
              </a:solidFill>
              <a:miter lim="800000"/>
              <a:headEnd/>
              <a:tailEnd/>
            </a:ln>
          </p:spPr>
          <p:txBody>
            <a:bodyPr wrap="none"/>
            <a:lstStyle/>
            <a:p>
              <a:endParaRPr lang="en-US"/>
            </a:p>
          </p:txBody>
        </p:sp>
        <p:sp>
          <p:nvSpPr>
            <p:cNvPr id="157754" name="Freeform 92"/>
            <p:cNvSpPr>
              <a:spLocks/>
            </p:cNvSpPr>
            <p:nvPr/>
          </p:nvSpPr>
          <p:spPr bwMode="auto">
            <a:xfrm>
              <a:off x="1716" y="2135"/>
              <a:ext cx="24" cy="91"/>
            </a:xfrm>
            <a:custGeom>
              <a:avLst/>
              <a:gdLst>
                <a:gd name="T0" fmla="*/ 14 w 24"/>
                <a:gd name="T1" fmla="*/ 0 h 91"/>
                <a:gd name="T2" fmla="*/ 2 w 24"/>
                <a:gd name="T3" fmla="*/ 48 h 91"/>
                <a:gd name="T4" fmla="*/ 24 w 24"/>
                <a:gd name="T5" fmla="*/ 91 h 91"/>
                <a:gd name="T6" fmla="*/ 0 60000 65536"/>
                <a:gd name="T7" fmla="*/ 0 60000 65536"/>
                <a:gd name="T8" fmla="*/ 0 60000 65536"/>
                <a:gd name="T9" fmla="*/ 0 w 24"/>
                <a:gd name="T10" fmla="*/ 0 h 91"/>
                <a:gd name="T11" fmla="*/ 24 w 24"/>
                <a:gd name="T12" fmla="*/ 91 h 91"/>
              </a:gdLst>
              <a:ahLst/>
              <a:cxnLst>
                <a:cxn ang="T6">
                  <a:pos x="T0" y="T1"/>
                </a:cxn>
                <a:cxn ang="T7">
                  <a:pos x="T2" y="T3"/>
                </a:cxn>
                <a:cxn ang="T8">
                  <a:pos x="T4" y="T5"/>
                </a:cxn>
              </a:cxnLst>
              <a:rect l="T9" t="T10" r="T11" b="T12"/>
              <a:pathLst>
                <a:path w="24" h="91">
                  <a:moveTo>
                    <a:pt x="14" y="0"/>
                  </a:moveTo>
                  <a:cubicBezTo>
                    <a:pt x="7" y="16"/>
                    <a:pt x="0" y="33"/>
                    <a:pt x="2" y="48"/>
                  </a:cubicBezTo>
                  <a:cubicBezTo>
                    <a:pt x="4" y="63"/>
                    <a:pt x="14" y="77"/>
                    <a:pt x="24" y="91"/>
                  </a:cubicBezTo>
                </a:path>
              </a:pathLst>
            </a:custGeom>
            <a:noFill/>
            <a:ln w="19050">
              <a:solidFill>
                <a:schemeClr val="tx1"/>
              </a:solidFill>
              <a:miter lim="800000"/>
              <a:headEnd/>
              <a:tailEnd/>
            </a:ln>
          </p:spPr>
          <p:txBody>
            <a:bodyPr wrap="none"/>
            <a:lstStyle/>
            <a:p>
              <a:endParaRPr lang="en-US"/>
            </a:p>
          </p:txBody>
        </p:sp>
        <p:sp>
          <p:nvSpPr>
            <p:cNvPr id="157755" name="Freeform 93"/>
            <p:cNvSpPr>
              <a:spLocks/>
            </p:cNvSpPr>
            <p:nvPr/>
          </p:nvSpPr>
          <p:spPr bwMode="auto">
            <a:xfrm>
              <a:off x="1752" y="2145"/>
              <a:ext cx="20" cy="75"/>
            </a:xfrm>
            <a:custGeom>
              <a:avLst/>
              <a:gdLst>
                <a:gd name="T0" fmla="*/ 9 w 20"/>
                <a:gd name="T1" fmla="*/ 0 h 75"/>
                <a:gd name="T2" fmla="*/ 2 w 20"/>
                <a:gd name="T3" fmla="*/ 41 h 75"/>
                <a:gd name="T4" fmla="*/ 20 w 20"/>
                <a:gd name="T5" fmla="*/ 75 h 75"/>
                <a:gd name="T6" fmla="*/ 0 60000 65536"/>
                <a:gd name="T7" fmla="*/ 0 60000 65536"/>
                <a:gd name="T8" fmla="*/ 0 60000 65536"/>
                <a:gd name="T9" fmla="*/ 0 w 20"/>
                <a:gd name="T10" fmla="*/ 0 h 75"/>
                <a:gd name="T11" fmla="*/ 20 w 20"/>
                <a:gd name="T12" fmla="*/ 75 h 75"/>
              </a:gdLst>
              <a:ahLst/>
              <a:cxnLst>
                <a:cxn ang="T6">
                  <a:pos x="T0" y="T1"/>
                </a:cxn>
                <a:cxn ang="T7">
                  <a:pos x="T2" y="T3"/>
                </a:cxn>
                <a:cxn ang="T8">
                  <a:pos x="T4" y="T5"/>
                </a:cxn>
              </a:cxnLst>
              <a:rect l="T9" t="T10" r="T11" b="T12"/>
              <a:pathLst>
                <a:path w="20" h="75">
                  <a:moveTo>
                    <a:pt x="9" y="0"/>
                  </a:moveTo>
                  <a:cubicBezTo>
                    <a:pt x="4" y="14"/>
                    <a:pt x="0" y="29"/>
                    <a:pt x="2" y="41"/>
                  </a:cubicBezTo>
                  <a:cubicBezTo>
                    <a:pt x="4" y="53"/>
                    <a:pt x="12" y="64"/>
                    <a:pt x="20" y="75"/>
                  </a:cubicBezTo>
                </a:path>
              </a:pathLst>
            </a:custGeom>
            <a:noFill/>
            <a:ln w="19050">
              <a:solidFill>
                <a:schemeClr val="tx1"/>
              </a:solidFill>
              <a:miter lim="800000"/>
              <a:headEnd/>
              <a:tailEnd/>
            </a:ln>
          </p:spPr>
          <p:txBody>
            <a:bodyPr wrap="none"/>
            <a:lstStyle/>
            <a:p>
              <a:endParaRPr lang="en-US"/>
            </a:p>
          </p:txBody>
        </p:sp>
        <p:sp>
          <p:nvSpPr>
            <p:cNvPr id="157756" name="Freeform 94"/>
            <p:cNvSpPr>
              <a:spLocks/>
            </p:cNvSpPr>
            <p:nvPr/>
          </p:nvSpPr>
          <p:spPr bwMode="auto">
            <a:xfrm>
              <a:off x="2084" y="2139"/>
              <a:ext cx="76" cy="8"/>
            </a:xfrm>
            <a:custGeom>
              <a:avLst/>
              <a:gdLst>
                <a:gd name="T0" fmla="*/ 76 w 76"/>
                <a:gd name="T1" fmla="*/ 3 h 8"/>
                <a:gd name="T2" fmla="*/ 36 w 76"/>
                <a:gd name="T3" fmla="*/ 8 h 8"/>
                <a:gd name="T4" fmla="*/ 0 w 76"/>
                <a:gd name="T5" fmla="*/ 0 h 8"/>
                <a:gd name="T6" fmla="*/ 0 60000 65536"/>
                <a:gd name="T7" fmla="*/ 0 60000 65536"/>
                <a:gd name="T8" fmla="*/ 0 60000 65536"/>
                <a:gd name="T9" fmla="*/ 0 w 76"/>
                <a:gd name="T10" fmla="*/ 0 h 8"/>
                <a:gd name="T11" fmla="*/ 76 w 76"/>
                <a:gd name="T12" fmla="*/ 8 h 8"/>
              </a:gdLst>
              <a:ahLst/>
              <a:cxnLst>
                <a:cxn ang="T6">
                  <a:pos x="T0" y="T1"/>
                </a:cxn>
                <a:cxn ang="T7">
                  <a:pos x="T2" y="T3"/>
                </a:cxn>
                <a:cxn ang="T8">
                  <a:pos x="T4" y="T5"/>
                </a:cxn>
              </a:cxnLst>
              <a:rect l="T9" t="T10" r="T11" b="T12"/>
              <a:pathLst>
                <a:path w="76" h="8">
                  <a:moveTo>
                    <a:pt x="76" y="3"/>
                  </a:moveTo>
                  <a:lnTo>
                    <a:pt x="36" y="8"/>
                  </a:lnTo>
                  <a:lnTo>
                    <a:pt x="0" y="0"/>
                  </a:lnTo>
                </a:path>
              </a:pathLst>
            </a:custGeom>
            <a:noFill/>
            <a:ln w="19050">
              <a:solidFill>
                <a:schemeClr val="tx1"/>
              </a:solidFill>
              <a:miter lim="800000"/>
              <a:headEnd/>
              <a:tailEnd/>
            </a:ln>
          </p:spPr>
          <p:txBody>
            <a:bodyPr wrap="none"/>
            <a:lstStyle/>
            <a:p>
              <a:endParaRPr lang="en-US"/>
            </a:p>
          </p:txBody>
        </p:sp>
        <p:sp>
          <p:nvSpPr>
            <p:cNvPr id="157757" name="Freeform 95"/>
            <p:cNvSpPr>
              <a:spLocks/>
            </p:cNvSpPr>
            <p:nvPr/>
          </p:nvSpPr>
          <p:spPr bwMode="auto">
            <a:xfrm>
              <a:off x="2093" y="2213"/>
              <a:ext cx="72" cy="9"/>
            </a:xfrm>
            <a:custGeom>
              <a:avLst/>
              <a:gdLst>
                <a:gd name="T0" fmla="*/ 72 w 72"/>
                <a:gd name="T1" fmla="*/ 0 h 9"/>
                <a:gd name="T2" fmla="*/ 37 w 72"/>
                <a:gd name="T3" fmla="*/ 9 h 9"/>
                <a:gd name="T4" fmla="*/ 19 w 72"/>
                <a:gd name="T5" fmla="*/ 9 h 9"/>
                <a:gd name="T6" fmla="*/ 0 w 72"/>
                <a:gd name="T7" fmla="*/ 6 h 9"/>
                <a:gd name="T8" fmla="*/ 0 60000 65536"/>
                <a:gd name="T9" fmla="*/ 0 60000 65536"/>
                <a:gd name="T10" fmla="*/ 0 60000 65536"/>
                <a:gd name="T11" fmla="*/ 0 60000 65536"/>
                <a:gd name="T12" fmla="*/ 0 w 72"/>
                <a:gd name="T13" fmla="*/ 0 h 9"/>
                <a:gd name="T14" fmla="*/ 72 w 72"/>
                <a:gd name="T15" fmla="*/ 9 h 9"/>
              </a:gdLst>
              <a:ahLst/>
              <a:cxnLst>
                <a:cxn ang="T8">
                  <a:pos x="T0" y="T1"/>
                </a:cxn>
                <a:cxn ang="T9">
                  <a:pos x="T2" y="T3"/>
                </a:cxn>
                <a:cxn ang="T10">
                  <a:pos x="T4" y="T5"/>
                </a:cxn>
                <a:cxn ang="T11">
                  <a:pos x="T6" y="T7"/>
                </a:cxn>
              </a:cxnLst>
              <a:rect l="T12" t="T13" r="T14" b="T15"/>
              <a:pathLst>
                <a:path w="72" h="9">
                  <a:moveTo>
                    <a:pt x="72" y="0"/>
                  </a:moveTo>
                  <a:lnTo>
                    <a:pt x="37" y="9"/>
                  </a:lnTo>
                  <a:lnTo>
                    <a:pt x="19" y="9"/>
                  </a:lnTo>
                  <a:lnTo>
                    <a:pt x="0" y="6"/>
                  </a:lnTo>
                </a:path>
              </a:pathLst>
            </a:custGeom>
            <a:noFill/>
            <a:ln w="19050">
              <a:solidFill>
                <a:schemeClr val="tx1"/>
              </a:solidFill>
              <a:miter lim="800000"/>
              <a:headEnd/>
              <a:tailEnd/>
            </a:ln>
          </p:spPr>
          <p:txBody>
            <a:bodyPr wrap="none"/>
            <a:lstStyle/>
            <a:p>
              <a:endParaRPr lang="en-US"/>
            </a:p>
          </p:txBody>
        </p:sp>
        <p:sp>
          <p:nvSpPr>
            <p:cNvPr id="157758" name="Freeform 96"/>
            <p:cNvSpPr>
              <a:spLocks/>
            </p:cNvSpPr>
            <p:nvPr/>
          </p:nvSpPr>
          <p:spPr bwMode="auto">
            <a:xfrm>
              <a:off x="2114" y="2144"/>
              <a:ext cx="16" cy="76"/>
            </a:xfrm>
            <a:custGeom>
              <a:avLst/>
              <a:gdLst>
                <a:gd name="T0" fmla="*/ 16 w 16"/>
                <a:gd name="T1" fmla="*/ 0 h 76"/>
                <a:gd name="T2" fmla="*/ 1 w 16"/>
                <a:gd name="T3" fmla="*/ 37 h 76"/>
                <a:gd name="T4" fmla="*/ 12 w 16"/>
                <a:gd name="T5" fmla="*/ 76 h 76"/>
                <a:gd name="T6" fmla="*/ 0 60000 65536"/>
                <a:gd name="T7" fmla="*/ 0 60000 65536"/>
                <a:gd name="T8" fmla="*/ 0 60000 65536"/>
                <a:gd name="T9" fmla="*/ 0 w 16"/>
                <a:gd name="T10" fmla="*/ 0 h 76"/>
                <a:gd name="T11" fmla="*/ 16 w 16"/>
                <a:gd name="T12" fmla="*/ 76 h 76"/>
              </a:gdLst>
              <a:ahLst/>
              <a:cxnLst>
                <a:cxn ang="T6">
                  <a:pos x="T0" y="T1"/>
                </a:cxn>
                <a:cxn ang="T7">
                  <a:pos x="T2" y="T3"/>
                </a:cxn>
                <a:cxn ang="T8">
                  <a:pos x="T4" y="T5"/>
                </a:cxn>
              </a:cxnLst>
              <a:rect l="T9" t="T10" r="T11" b="T12"/>
              <a:pathLst>
                <a:path w="16" h="76">
                  <a:moveTo>
                    <a:pt x="16" y="0"/>
                  </a:moveTo>
                  <a:cubicBezTo>
                    <a:pt x="9" y="12"/>
                    <a:pt x="2" y="24"/>
                    <a:pt x="1" y="37"/>
                  </a:cubicBezTo>
                  <a:cubicBezTo>
                    <a:pt x="0" y="50"/>
                    <a:pt x="6" y="63"/>
                    <a:pt x="12" y="76"/>
                  </a:cubicBezTo>
                </a:path>
              </a:pathLst>
            </a:custGeom>
            <a:noFill/>
            <a:ln w="19050">
              <a:solidFill>
                <a:schemeClr val="tx1"/>
              </a:solidFill>
              <a:miter lim="800000"/>
              <a:headEnd/>
              <a:tailEnd/>
            </a:ln>
          </p:spPr>
          <p:txBody>
            <a:bodyPr wrap="none"/>
            <a:lstStyle/>
            <a:p>
              <a:endParaRPr lang="en-US"/>
            </a:p>
          </p:txBody>
        </p:sp>
        <p:sp>
          <p:nvSpPr>
            <p:cNvPr id="157759" name="AutoShape 98"/>
            <p:cNvSpPr>
              <a:spLocks noChangeArrowheads="1"/>
            </p:cNvSpPr>
            <p:nvPr/>
          </p:nvSpPr>
          <p:spPr bwMode="auto">
            <a:xfrm flipV="1">
              <a:off x="1909" y="2364"/>
              <a:ext cx="75" cy="30"/>
            </a:xfrm>
            <a:prstGeom prst="can">
              <a:avLst>
                <a:gd name="adj" fmla="val 25000"/>
              </a:avLst>
            </a:prstGeom>
            <a:gradFill rotWithShape="1">
              <a:gsLst>
                <a:gs pos="0">
                  <a:srgbClr val="3B3B3B"/>
                </a:gs>
                <a:gs pos="100000">
                  <a:srgbClr val="808080"/>
                </a:gs>
              </a:gsLst>
              <a:lin ang="5400000" scaled="1"/>
            </a:gradFill>
            <a:ln w="9525">
              <a:solidFill>
                <a:schemeClr val="tx1"/>
              </a:solidFill>
              <a:miter lim="800000"/>
              <a:headEnd/>
              <a:tailEnd/>
            </a:ln>
          </p:spPr>
          <p:txBody>
            <a:bodyPr wrap="none" anchor="ctr"/>
            <a:lstStyle/>
            <a:p>
              <a:endParaRPr lang="en-US"/>
            </a:p>
          </p:txBody>
        </p:sp>
        <p:sp>
          <p:nvSpPr>
            <p:cNvPr id="157760" name="AutoShape 99"/>
            <p:cNvSpPr>
              <a:spLocks noChangeArrowheads="1"/>
            </p:cNvSpPr>
            <p:nvPr/>
          </p:nvSpPr>
          <p:spPr bwMode="auto">
            <a:xfrm flipV="1">
              <a:off x="1927" y="2387"/>
              <a:ext cx="41" cy="27"/>
            </a:xfrm>
            <a:prstGeom prst="can">
              <a:avLst>
                <a:gd name="adj" fmla="val 25000"/>
              </a:avLst>
            </a:prstGeom>
            <a:gradFill rotWithShape="1">
              <a:gsLst>
                <a:gs pos="0">
                  <a:srgbClr val="3B3B3B"/>
                </a:gs>
                <a:gs pos="100000">
                  <a:srgbClr val="808080"/>
                </a:gs>
              </a:gsLst>
              <a:lin ang="5400000" scaled="1"/>
            </a:gradFill>
            <a:ln w="9525">
              <a:solidFill>
                <a:schemeClr val="tx1"/>
              </a:solidFill>
              <a:miter lim="800000"/>
              <a:headEnd/>
              <a:tailEnd/>
            </a:ln>
          </p:spPr>
          <p:txBody>
            <a:bodyPr wrap="none" anchor="ctr"/>
            <a:lstStyle/>
            <a:p>
              <a:endParaRPr lang="en-US"/>
            </a:p>
          </p:txBody>
        </p:sp>
        <p:sp>
          <p:nvSpPr>
            <p:cNvPr id="157761" name="Oval 62"/>
            <p:cNvSpPr>
              <a:spLocks noChangeArrowheads="1"/>
            </p:cNvSpPr>
            <p:nvPr/>
          </p:nvSpPr>
          <p:spPr bwMode="auto">
            <a:xfrm>
              <a:off x="1804" y="2027"/>
              <a:ext cx="287" cy="336"/>
            </a:xfrm>
            <a:prstGeom prst="ellipse">
              <a:avLst/>
            </a:prstGeom>
            <a:noFill/>
            <a:ln w="19050">
              <a:solidFill>
                <a:schemeClr val="tx1"/>
              </a:solidFill>
              <a:miter lim="800000"/>
              <a:headEnd/>
              <a:tailEnd/>
            </a:ln>
          </p:spPr>
          <p:txBody>
            <a:bodyPr wrap="none" anchor="ctr"/>
            <a:lstStyle/>
            <a:p>
              <a:endParaRPr lang="en-US"/>
            </a:p>
          </p:txBody>
        </p:sp>
        <p:sp>
          <p:nvSpPr>
            <p:cNvPr id="157762" name="Freeform 97"/>
            <p:cNvSpPr>
              <a:spLocks/>
            </p:cNvSpPr>
            <p:nvPr/>
          </p:nvSpPr>
          <p:spPr bwMode="auto">
            <a:xfrm>
              <a:off x="2067" y="2132"/>
              <a:ext cx="71" cy="94"/>
            </a:xfrm>
            <a:custGeom>
              <a:avLst/>
              <a:gdLst>
                <a:gd name="T0" fmla="*/ 24 w 71"/>
                <a:gd name="T1" fmla="*/ 6 h 94"/>
                <a:gd name="T2" fmla="*/ 2 w 71"/>
                <a:gd name="T3" fmla="*/ 48 h 94"/>
                <a:gd name="T4" fmla="*/ 14 w 71"/>
                <a:gd name="T5" fmla="*/ 87 h 94"/>
                <a:gd name="T6" fmla="*/ 57 w 71"/>
                <a:gd name="T7" fmla="*/ 88 h 94"/>
                <a:gd name="T8" fmla="*/ 47 w 71"/>
                <a:gd name="T9" fmla="*/ 52 h 94"/>
                <a:gd name="T10" fmla="*/ 68 w 71"/>
                <a:gd name="T11" fmla="*/ 10 h 94"/>
                <a:gd name="T12" fmla="*/ 24 w 71"/>
                <a:gd name="T13" fmla="*/ 6 h 94"/>
                <a:gd name="T14" fmla="*/ 0 60000 65536"/>
                <a:gd name="T15" fmla="*/ 0 60000 65536"/>
                <a:gd name="T16" fmla="*/ 0 60000 65536"/>
                <a:gd name="T17" fmla="*/ 0 60000 65536"/>
                <a:gd name="T18" fmla="*/ 0 60000 65536"/>
                <a:gd name="T19" fmla="*/ 0 60000 65536"/>
                <a:gd name="T20" fmla="*/ 0 60000 65536"/>
                <a:gd name="T21" fmla="*/ 0 w 71"/>
                <a:gd name="T22" fmla="*/ 0 h 94"/>
                <a:gd name="T23" fmla="*/ 71 w 71"/>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94">
                  <a:moveTo>
                    <a:pt x="24" y="6"/>
                  </a:moveTo>
                  <a:cubicBezTo>
                    <a:pt x="13" y="12"/>
                    <a:pt x="4" y="35"/>
                    <a:pt x="2" y="48"/>
                  </a:cubicBezTo>
                  <a:cubicBezTo>
                    <a:pt x="0" y="61"/>
                    <a:pt x="5" y="80"/>
                    <a:pt x="14" y="87"/>
                  </a:cubicBezTo>
                  <a:cubicBezTo>
                    <a:pt x="23" y="94"/>
                    <a:pt x="52" y="94"/>
                    <a:pt x="57" y="88"/>
                  </a:cubicBezTo>
                  <a:cubicBezTo>
                    <a:pt x="62" y="82"/>
                    <a:pt x="45" y="65"/>
                    <a:pt x="47" y="52"/>
                  </a:cubicBezTo>
                  <a:cubicBezTo>
                    <a:pt x="49" y="39"/>
                    <a:pt x="71" y="17"/>
                    <a:pt x="68" y="10"/>
                  </a:cubicBezTo>
                  <a:cubicBezTo>
                    <a:pt x="65" y="3"/>
                    <a:pt x="35" y="0"/>
                    <a:pt x="24" y="6"/>
                  </a:cubicBezTo>
                  <a:close/>
                </a:path>
              </a:pathLst>
            </a:custGeom>
            <a:solidFill>
              <a:schemeClr val="bg1"/>
            </a:solidFill>
            <a:ln w="19050">
              <a:solidFill>
                <a:schemeClr val="tx1"/>
              </a:solidFill>
              <a:miter lim="800000"/>
              <a:headEnd/>
              <a:tailEnd/>
            </a:ln>
          </p:spPr>
          <p:txBody>
            <a:bodyPr wrap="none"/>
            <a:lstStyle/>
            <a:p>
              <a:endParaRPr lang="en-US"/>
            </a:p>
          </p:txBody>
        </p:sp>
        <p:sp>
          <p:nvSpPr>
            <p:cNvPr id="157763" name="Freeform 102"/>
            <p:cNvSpPr>
              <a:spLocks/>
            </p:cNvSpPr>
            <p:nvPr/>
          </p:nvSpPr>
          <p:spPr bwMode="auto">
            <a:xfrm>
              <a:off x="1277" y="3135"/>
              <a:ext cx="236" cy="93"/>
            </a:xfrm>
            <a:custGeom>
              <a:avLst/>
              <a:gdLst>
                <a:gd name="T0" fmla="*/ 16 w 236"/>
                <a:gd name="T1" fmla="*/ 18 h 93"/>
                <a:gd name="T2" fmla="*/ 6 w 236"/>
                <a:gd name="T3" fmla="*/ 60 h 93"/>
                <a:gd name="T4" fmla="*/ 54 w 236"/>
                <a:gd name="T5" fmla="*/ 84 h 93"/>
                <a:gd name="T6" fmla="*/ 138 w 236"/>
                <a:gd name="T7" fmla="*/ 90 h 93"/>
                <a:gd name="T8" fmla="*/ 222 w 236"/>
                <a:gd name="T9" fmla="*/ 68 h 93"/>
                <a:gd name="T10" fmla="*/ 220 w 236"/>
                <a:gd name="T11" fmla="*/ 44 h 93"/>
                <a:gd name="T12" fmla="*/ 217 w 236"/>
                <a:gd name="T13" fmla="*/ 18 h 93"/>
                <a:gd name="T14" fmla="*/ 199 w 236"/>
                <a:gd name="T15" fmla="*/ 5 h 93"/>
                <a:gd name="T16" fmla="*/ 187 w 236"/>
                <a:gd name="T17" fmla="*/ 0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93"/>
                <a:gd name="T29" fmla="*/ 236 w 236"/>
                <a:gd name="T30" fmla="*/ 93 h 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93">
                  <a:moveTo>
                    <a:pt x="16" y="18"/>
                  </a:moveTo>
                  <a:cubicBezTo>
                    <a:pt x="8" y="33"/>
                    <a:pt x="0" y="49"/>
                    <a:pt x="6" y="60"/>
                  </a:cubicBezTo>
                  <a:cubicBezTo>
                    <a:pt x="12" y="71"/>
                    <a:pt x="32" y="79"/>
                    <a:pt x="54" y="84"/>
                  </a:cubicBezTo>
                  <a:cubicBezTo>
                    <a:pt x="76" y="89"/>
                    <a:pt x="110" y="93"/>
                    <a:pt x="138" y="90"/>
                  </a:cubicBezTo>
                  <a:cubicBezTo>
                    <a:pt x="166" y="87"/>
                    <a:pt x="208" y="76"/>
                    <a:pt x="222" y="68"/>
                  </a:cubicBezTo>
                  <a:cubicBezTo>
                    <a:pt x="236" y="60"/>
                    <a:pt x="221" y="52"/>
                    <a:pt x="220" y="44"/>
                  </a:cubicBezTo>
                  <a:cubicBezTo>
                    <a:pt x="219" y="36"/>
                    <a:pt x="220" y="24"/>
                    <a:pt x="217" y="18"/>
                  </a:cubicBezTo>
                  <a:cubicBezTo>
                    <a:pt x="214" y="12"/>
                    <a:pt x="204" y="8"/>
                    <a:pt x="199" y="5"/>
                  </a:cubicBezTo>
                  <a:cubicBezTo>
                    <a:pt x="194" y="2"/>
                    <a:pt x="190" y="1"/>
                    <a:pt x="187" y="0"/>
                  </a:cubicBezTo>
                </a:path>
              </a:pathLst>
            </a:custGeom>
            <a:noFill/>
            <a:ln w="19050">
              <a:solidFill>
                <a:schemeClr val="tx1"/>
              </a:solidFill>
              <a:miter lim="800000"/>
              <a:headEnd/>
              <a:tailEnd/>
            </a:ln>
          </p:spPr>
          <p:txBody>
            <a:bodyPr wrap="none"/>
            <a:lstStyle/>
            <a:p>
              <a:endParaRPr lang="en-US"/>
            </a:p>
          </p:txBody>
        </p:sp>
        <p:sp>
          <p:nvSpPr>
            <p:cNvPr id="157764" name="Freeform 103"/>
            <p:cNvSpPr>
              <a:spLocks/>
            </p:cNvSpPr>
            <p:nvPr/>
          </p:nvSpPr>
          <p:spPr bwMode="auto">
            <a:xfrm>
              <a:off x="1316" y="3167"/>
              <a:ext cx="13" cy="51"/>
            </a:xfrm>
            <a:custGeom>
              <a:avLst/>
              <a:gdLst>
                <a:gd name="T0" fmla="*/ 13 w 13"/>
                <a:gd name="T1" fmla="*/ 0 h 51"/>
                <a:gd name="T2" fmla="*/ 1 w 13"/>
                <a:gd name="T3" fmla="*/ 24 h 51"/>
                <a:gd name="T4" fmla="*/ 6 w 13"/>
                <a:gd name="T5" fmla="*/ 51 h 51"/>
                <a:gd name="T6" fmla="*/ 0 60000 65536"/>
                <a:gd name="T7" fmla="*/ 0 60000 65536"/>
                <a:gd name="T8" fmla="*/ 0 60000 65536"/>
                <a:gd name="T9" fmla="*/ 0 w 13"/>
                <a:gd name="T10" fmla="*/ 0 h 51"/>
                <a:gd name="T11" fmla="*/ 13 w 13"/>
                <a:gd name="T12" fmla="*/ 51 h 51"/>
              </a:gdLst>
              <a:ahLst/>
              <a:cxnLst>
                <a:cxn ang="T6">
                  <a:pos x="T0" y="T1"/>
                </a:cxn>
                <a:cxn ang="T7">
                  <a:pos x="T2" y="T3"/>
                </a:cxn>
                <a:cxn ang="T8">
                  <a:pos x="T4" y="T5"/>
                </a:cxn>
              </a:cxnLst>
              <a:rect l="T9" t="T10" r="T11" b="T12"/>
              <a:pathLst>
                <a:path w="13" h="51">
                  <a:moveTo>
                    <a:pt x="13" y="0"/>
                  </a:moveTo>
                  <a:cubicBezTo>
                    <a:pt x="7" y="8"/>
                    <a:pt x="2" y="16"/>
                    <a:pt x="1" y="24"/>
                  </a:cubicBezTo>
                  <a:cubicBezTo>
                    <a:pt x="0" y="32"/>
                    <a:pt x="3" y="41"/>
                    <a:pt x="6" y="51"/>
                  </a:cubicBezTo>
                </a:path>
              </a:pathLst>
            </a:custGeom>
            <a:noFill/>
            <a:ln w="28575">
              <a:solidFill>
                <a:schemeClr val="tx1"/>
              </a:solidFill>
              <a:miter lim="800000"/>
              <a:headEnd/>
              <a:tailEnd/>
            </a:ln>
          </p:spPr>
          <p:txBody>
            <a:bodyPr wrap="none"/>
            <a:lstStyle/>
            <a:p>
              <a:endParaRPr lang="en-US"/>
            </a:p>
          </p:txBody>
        </p:sp>
        <p:sp>
          <p:nvSpPr>
            <p:cNvPr id="157765" name="Freeform 104"/>
            <p:cNvSpPr>
              <a:spLocks/>
            </p:cNvSpPr>
            <p:nvPr/>
          </p:nvSpPr>
          <p:spPr bwMode="auto">
            <a:xfrm>
              <a:off x="1346" y="3177"/>
              <a:ext cx="13" cy="47"/>
            </a:xfrm>
            <a:custGeom>
              <a:avLst/>
              <a:gdLst>
                <a:gd name="T0" fmla="*/ 13 w 13"/>
                <a:gd name="T1" fmla="*/ 0 h 47"/>
                <a:gd name="T2" fmla="*/ 1 w 13"/>
                <a:gd name="T3" fmla="*/ 23 h 47"/>
                <a:gd name="T4" fmla="*/ 7 w 13"/>
                <a:gd name="T5" fmla="*/ 47 h 47"/>
                <a:gd name="T6" fmla="*/ 0 60000 65536"/>
                <a:gd name="T7" fmla="*/ 0 60000 65536"/>
                <a:gd name="T8" fmla="*/ 0 60000 65536"/>
                <a:gd name="T9" fmla="*/ 0 w 13"/>
                <a:gd name="T10" fmla="*/ 0 h 47"/>
                <a:gd name="T11" fmla="*/ 13 w 13"/>
                <a:gd name="T12" fmla="*/ 47 h 47"/>
              </a:gdLst>
              <a:ahLst/>
              <a:cxnLst>
                <a:cxn ang="T6">
                  <a:pos x="T0" y="T1"/>
                </a:cxn>
                <a:cxn ang="T7">
                  <a:pos x="T2" y="T3"/>
                </a:cxn>
                <a:cxn ang="T8">
                  <a:pos x="T4" y="T5"/>
                </a:cxn>
              </a:cxnLst>
              <a:rect l="T9" t="T10" r="T11" b="T12"/>
              <a:pathLst>
                <a:path w="13" h="47">
                  <a:moveTo>
                    <a:pt x="13" y="0"/>
                  </a:moveTo>
                  <a:cubicBezTo>
                    <a:pt x="7" y="7"/>
                    <a:pt x="2" y="15"/>
                    <a:pt x="1" y="23"/>
                  </a:cubicBezTo>
                  <a:cubicBezTo>
                    <a:pt x="0" y="31"/>
                    <a:pt x="3" y="39"/>
                    <a:pt x="7" y="47"/>
                  </a:cubicBezTo>
                </a:path>
              </a:pathLst>
            </a:custGeom>
            <a:noFill/>
            <a:ln w="28575">
              <a:solidFill>
                <a:schemeClr val="tx1"/>
              </a:solidFill>
              <a:miter lim="800000"/>
              <a:headEnd/>
              <a:tailEnd/>
            </a:ln>
          </p:spPr>
          <p:txBody>
            <a:bodyPr wrap="none"/>
            <a:lstStyle/>
            <a:p>
              <a:endParaRPr lang="en-US"/>
            </a:p>
          </p:txBody>
        </p:sp>
        <p:sp>
          <p:nvSpPr>
            <p:cNvPr id="157766" name="Freeform 105"/>
            <p:cNvSpPr>
              <a:spLocks/>
            </p:cNvSpPr>
            <p:nvPr/>
          </p:nvSpPr>
          <p:spPr bwMode="auto">
            <a:xfrm>
              <a:off x="1377" y="3180"/>
              <a:ext cx="5" cy="45"/>
            </a:xfrm>
            <a:custGeom>
              <a:avLst/>
              <a:gdLst>
                <a:gd name="T0" fmla="*/ 5 w 5"/>
                <a:gd name="T1" fmla="*/ 0 h 45"/>
                <a:gd name="T2" fmla="*/ 0 w 5"/>
                <a:gd name="T3" fmla="*/ 24 h 45"/>
                <a:gd name="T4" fmla="*/ 5 w 5"/>
                <a:gd name="T5" fmla="*/ 45 h 45"/>
                <a:gd name="T6" fmla="*/ 0 60000 65536"/>
                <a:gd name="T7" fmla="*/ 0 60000 65536"/>
                <a:gd name="T8" fmla="*/ 0 60000 65536"/>
                <a:gd name="T9" fmla="*/ 0 w 5"/>
                <a:gd name="T10" fmla="*/ 0 h 45"/>
                <a:gd name="T11" fmla="*/ 5 w 5"/>
                <a:gd name="T12" fmla="*/ 45 h 45"/>
              </a:gdLst>
              <a:ahLst/>
              <a:cxnLst>
                <a:cxn ang="T6">
                  <a:pos x="T0" y="T1"/>
                </a:cxn>
                <a:cxn ang="T7">
                  <a:pos x="T2" y="T3"/>
                </a:cxn>
                <a:cxn ang="T8">
                  <a:pos x="T4" y="T5"/>
                </a:cxn>
              </a:cxnLst>
              <a:rect l="T9" t="T10" r="T11" b="T12"/>
              <a:pathLst>
                <a:path w="5" h="45">
                  <a:moveTo>
                    <a:pt x="5" y="0"/>
                  </a:moveTo>
                  <a:cubicBezTo>
                    <a:pt x="2" y="8"/>
                    <a:pt x="0" y="17"/>
                    <a:pt x="0" y="24"/>
                  </a:cubicBezTo>
                  <a:cubicBezTo>
                    <a:pt x="0" y="31"/>
                    <a:pt x="2" y="38"/>
                    <a:pt x="5" y="45"/>
                  </a:cubicBezTo>
                </a:path>
              </a:pathLst>
            </a:custGeom>
            <a:noFill/>
            <a:ln w="28575">
              <a:solidFill>
                <a:schemeClr val="tx1"/>
              </a:solidFill>
              <a:miter lim="800000"/>
              <a:headEnd/>
              <a:tailEnd/>
            </a:ln>
          </p:spPr>
          <p:txBody>
            <a:bodyPr wrap="none"/>
            <a:lstStyle/>
            <a:p>
              <a:endParaRPr lang="en-US"/>
            </a:p>
          </p:txBody>
        </p:sp>
        <p:sp>
          <p:nvSpPr>
            <p:cNvPr id="157767" name="Freeform 106"/>
            <p:cNvSpPr>
              <a:spLocks/>
            </p:cNvSpPr>
            <p:nvPr/>
          </p:nvSpPr>
          <p:spPr bwMode="auto">
            <a:xfrm>
              <a:off x="1418" y="3174"/>
              <a:ext cx="6" cy="48"/>
            </a:xfrm>
            <a:custGeom>
              <a:avLst/>
              <a:gdLst>
                <a:gd name="T0" fmla="*/ 6 w 6"/>
                <a:gd name="T1" fmla="*/ 0 h 48"/>
                <a:gd name="T2" fmla="*/ 0 w 6"/>
                <a:gd name="T3" fmla="*/ 26 h 48"/>
                <a:gd name="T4" fmla="*/ 4 w 6"/>
                <a:gd name="T5" fmla="*/ 48 h 48"/>
                <a:gd name="T6" fmla="*/ 0 60000 65536"/>
                <a:gd name="T7" fmla="*/ 0 60000 65536"/>
                <a:gd name="T8" fmla="*/ 0 60000 65536"/>
                <a:gd name="T9" fmla="*/ 0 w 6"/>
                <a:gd name="T10" fmla="*/ 0 h 48"/>
                <a:gd name="T11" fmla="*/ 6 w 6"/>
                <a:gd name="T12" fmla="*/ 48 h 48"/>
              </a:gdLst>
              <a:ahLst/>
              <a:cxnLst>
                <a:cxn ang="T6">
                  <a:pos x="T0" y="T1"/>
                </a:cxn>
                <a:cxn ang="T7">
                  <a:pos x="T2" y="T3"/>
                </a:cxn>
                <a:cxn ang="T8">
                  <a:pos x="T4" y="T5"/>
                </a:cxn>
              </a:cxnLst>
              <a:rect l="T9" t="T10" r="T11" b="T12"/>
              <a:pathLst>
                <a:path w="6" h="48">
                  <a:moveTo>
                    <a:pt x="6" y="0"/>
                  </a:moveTo>
                  <a:cubicBezTo>
                    <a:pt x="3" y="9"/>
                    <a:pt x="0" y="18"/>
                    <a:pt x="0" y="26"/>
                  </a:cubicBezTo>
                  <a:cubicBezTo>
                    <a:pt x="0" y="34"/>
                    <a:pt x="2" y="41"/>
                    <a:pt x="4" y="48"/>
                  </a:cubicBezTo>
                </a:path>
              </a:pathLst>
            </a:custGeom>
            <a:noFill/>
            <a:ln w="25400">
              <a:solidFill>
                <a:schemeClr val="tx1"/>
              </a:solidFill>
              <a:miter lim="800000"/>
              <a:headEnd/>
              <a:tailEnd/>
            </a:ln>
          </p:spPr>
          <p:txBody>
            <a:bodyPr wrap="none"/>
            <a:lstStyle/>
            <a:p>
              <a:endParaRPr lang="en-US"/>
            </a:p>
          </p:txBody>
        </p:sp>
        <p:sp>
          <p:nvSpPr>
            <p:cNvPr id="157768" name="Freeform 107"/>
            <p:cNvSpPr>
              <a:spLocks/>
            </p:cNvSpPr>
            <p:nvPr/>
          </p:nvSpPr>
          <p:spPr bwMode="auto">
            <a:xfrm>
              <a:off x="1434" y="3176"/>
              <a:ext cx="12" cy="45"/>
            </a:xfrm>
            <a:custGeom>
              <a:avLst/>
              <a:gdLst>
                <a:gd name="T0" fmla="*/ 0 w 12"/>
                <a:gd name="T1" fmla="*/ 0 h 45"/>
                <a:gd name="T2" fmla="*/ 11 w 12"/>
                <a:gd name="T3" fmla="*/ 18 h 45"/>
                <a:gd name="T4" fmla="*/ 6 w 12"/>
                <a:gd name="T5" fmla="*/ 45 h 45"/>
                <a:gd name="T6" fmla="*/ 0 60000 65536"/>
                <a:gd name="T7" fmla="*/ 0 60000 65536"/>
                <a:gd name="T8" fmla="*/ 0 60000 65536"/>
                <a:gd name="T9" fmla="*/ 0 w 12"/>
                <a:gd name="T10" fmla="*/ 0 h 45"/>
                <a:gd name="T11" fmla="*/ 12 w 12"/>
                <a:gd name="T12" fmla="*/ 45 h 45"/>
              </a:gdLst>
              <a:ahLst/>
              <a:cxnLst>
                <a:cxn ang="T6">
                  <a:pos x="T0" y="T1"/>
                </a:cxn>
                <a:cxn ang="T7">
                  <a:pos x="T2" y="T3"/>
                </a:cxn>
                <a:cxn ang="T8">
                  <a:pos x="T4" y="T5"/>
                </a:cxn>
              </a:cxnLst>
              <a:rect l="T9" t="T10" r="T11" b="T12"/>
              <a:pathLst>
                <a:path w="12" h="45">
                  <a:moveTo>
                    <a:pt x="0" y="0"/>
                  </a:moveTo>
                  <a:cubicBezTo>
                    <a:pt x="5" y="5"/>
                    <a:pt x="10" y="11"/>
                    <a:pt x="11" y="18"/>
                  </a:cubicBezTo>
                  <a:cubicBezTo>
                    <a:pt x="12" y="25"/>
                    <a:pt x="9" y="35"/>
                    <a:pt x="6" y="45"/>
                  </a:cubicBezTo>
                </a:path>
              </a:pathLst>
            </a:custGeom>
            <a:noFill/>
            <a:ln w="22225">
              <a:solidFill>
                <a:schemeClr val="tx1"/>
              </a:solidFill>
              <a:miter lim="800000"/>
              <a:headEnd/>
              <a:tailEnd/>
            </a:ln>
          </p:spPr>
          <p:txBody>
            <a:bodyPr wrap="none"/>
            <a:lstStyle/>
            <a:p>
              <a:endParaRPr lang="en-US"/>
            </a:p>
          </p:txBody>
        </p:sp>
        <p:sp>
          <p:nvSpPr>
            <p:cNvPr id="157769" name="Freeform 108"/>
            <p:cNvSpPr>
              <a:spLocks/>
            </p:cNvSpPr>
            <p:nvPr/>
          </p:nvSpPr>
          <p:spPr bwMode="auto">
            <a:xfrm>
              <a:off x="1452" y="3171"/>
              <a:ext cx="12" cy="45"/>
            </a:xfrm>
            <a:custGeom>
              <a:avLst/>
              <a:gdLst>
                <a:gd name="T0" fmla="*/ 0 w 12"/>
                <a:gd name="T1" fmla="*/ 0 h 45"/>
                <a:gd name="T2" fmla="*/ 11 w 12"/>
                <a:gd name="T3" fmla="*/ 18 h 45"/>
                <a:gd name="T4" fmla="*/ 6 w 12"/>
                <a:gd name="T5" fmla="*/ 45 h 45"/>
                <a:gd name="T6" fmla="*/ 0 60000 65536"/>
                <a:gd name="T7" fmla="*/ 0 60000 65536"/>
                <a:gd name="T8" fmla="*/ 0 60000 65536"/>
                <a:gd name="T9" fmla="*/ 0 w 12"/>
                <a:gd name="T10" fmla="*/ 0 h 45"/>
                <a:gd name="T11" fmla="*/ 12 w 12"/>
                <a:gd name="T12" fmla="*/ 45 h 45"/>
              </a:gdLst>
              <a:ahLst/>
              <a:cxnLst>
                <a:cxn ang="T6">
                  <a:pos x="T0" y="T1"/>
                </a:cxn>
                <a:cxn ang="T7">
                  <a:pos x="T2" y="T3"/>
                </a:cxn>
                <a:cxn ang="T8">
                  <a:pos x="T4" y="T5"/>
                </a:cxn>
              </a:cxnLst>
              <a:rect l="T9" t="T10" r="T11" b="T12"/>
              <a:pathLst>
                <a:path w="12" h="45">
                  <a:moveTo>
                    <a:pt x="0" y="0"/>
                  </a:moveTo>
                  <a:cubicBezTo>
                    <a:pt x="5" y="5"/>
                    <a:pt x="10" y="11"/>
                    <a:pt x="11" y="18"/>
                  </a:cubicBezTo>
                  <a:cubicBezTo>
                    <a:pt x="12" y="25"/>
                    <a:pt x="9" y="35"/>
                    <a:pt x="6" y="45"/>
                  </a:cubicBezTo>
                </a:path>
              </a:pathLst>
            </a:custGeom>
            <a:noFill/>
            <a:ln w="22225">
              <a:solidFill>
                <a:schemeClr val="tx1"/>
              </a:solidFill>
              <a:miter lim="800000"/>
              <a:headEnd/>
              <a:tailEnd/>
            </a:ln>
          </p:spPr>
          <p:txBody>
            <a:bodyPr wrap="none"/>
            <a:lstStyle/>
            <a:p>
              <a:endParaRPr lang="en-US"/>
            </a:p>
          </p:txBody>
        </p:sp>
        <p:sp>
          <p:nvSpPr>
            <p:cNvPr id="157770" name="Freeform 109"/>
            <p:cNvSpPr>
              <a:spLocks/>
            </p:cNvSpPr>
            <p:nvPr/>
          </p:nvSpPr>
          <p:spPr bwMode="auto">
            <a:xfrm>
              <a:off x="1471" y="3167"/>
              <a:ext cx="12" cy="45"/>
            </a:xfrm>
            <a:custGeom>
              <a:avLst/>
              <a:gdLst>
                <a:gd name="T0" fmla="*/ 0 w 12"/>
                <a:gd name="T1" fmla="*/ 0 h 45"/>
                <a:gd name="T2" fmla="*/ 11 w 12"/>
                <a:gd name="T3" fmla="*/ 18 h 45"/>
                <a:gd name="T4" fmla="*/ 6 w 12"/>
                <a:gd name="T5" fmla="*/ 45 h 45"/>
                <a:gd name="T6" fmla="*/ 0 60000 65536"/>
                <a:gd name="T7" fmla="*/ 0 60000 65536"/>
                <a:gd name="T8" fmla="*/ 0 60000 65536"/>
                <a:gd name="T9" fmla="*/ 0 w 12"/>
                <a:gd name="T10" fmla="*/ 0 h 45"/>
                <a:gd name="T11" fmla="*/ 12 w 12"/>
                <a:gd name="T12" fmla="*/ 45 h 45"/>
              </a:gdLst>
              <a:ahLst/>
              <a:cxnLst>
                <a:cxn ang="T6">
                  <a:pos x="T0" y="T1"/>
                </a:cxn>
                <a:cxn ang="T7">
                  <a:pos x="T2" y="T3"/>
                </a:cxn>
                <a:cxn ang="T8">
                  <a:pos x="T4" y="T5"/>
                </a:cxn>
              </a:cxnLst>
              <a:rect l="T9" t="T10" r="T11" b="T12"/>
              <a:pathLst>
                <a:path w="12" h="45">
                  <a:moveTo>
                    <a:pt x="0" y="0"/>
                  </a:moveTo>
                  <a:cubicBezTo>
                    <a:pt x="5" y="5"/>
                    <a:pt x="10" y="11"/>
                    <a:pt x="11" y="18"/>
                  </a:cubicBezTo>
                  <a:cubicBezTo>
                    <a:pt x="12" y="25"/>
                    <a:pt x="9" y="35"/>
                    <a:pt x="6" y="45"/>
                  </a:cubicBezTo>
                </a:path>
              </a:pathLst>
            </a:custGeom>
            <a:noFill/>
            <a:ln w="22225">
              <a:solidFill>
                <a:schemeClr val="tx1"/>
              </a:solidFill>
              <a:miter lim="800000"/>
              <a:headEnd/>
              <a:tailEnd/>
            </a:ln>
          </p:spPr>
          <p:txBody>
            <a:bodyPr wrap="none"/>
            <a:lstStyle/>
            <a:p>
              <a:endParaRPr lang="en-US"/>
            </a:p>
          </p:txBody>
        </p:sp>
        <p:sp>
          <p:nvSpPr>
            <p:cNvPr id="157771" name="Freeform 110"/>
            <p:cNvSpPr>
              <a:spLocks/>
            </p:cNvSpPr>
            <p:nvPr/>
          </p:nvSpPr>
          <p:spPr bwMode="auto">
            <a:xfrm>
              <a:off x="1488" y="3156"/>
              <a:ext cx="12" cy="45"/>
            </a:xfrm>
            <a:custGeom>
              <a:avLst/>
              <a:gdLst>
                <a:gd name="T0" fmla="*/ 0 w 12"/>
                <a:gd name="T1" fmla="*/ 0 h 45"/>
                <a:gd name="T2" fmla="*/ 11 w 12"/>
                <a:gd name="T3" fmla="*/ 18 h 45"/>
                <a:gd name="T4" fmla="*/ 6 w 12"/>
                <a:gd name="T5" fmla="*/ 45 h 45"/>
                <a:gd name="T6" fmla="*/ 0 60000 65536"/>
                <a:gd name="T7" fmla="*/ 0 60000 65536"/>
                <a:gd name="T8" fmla="*/ 0 60000 65536"/>
                <a:gd name="T9" fmla="*/ 0 w 12"/>
                <a:gd name="T10" fmla="*/ 0 h 45"/>
                <a:gd name="T11" fmla="*/ 12 w 12"/>
                <a:gd name="T12" fmla="*/ 45 h 45"/>
              </a:gdLst>
              <a:ahLst/>
              <a:cxnLst>
                <a:cxn ang="T6">
                  <a:pos x="T0" y="T1"/>
                </a:cxn>
                <a:cxn ang="T7">
                  <a:pos x="T2" y="T3"/>
                </a:cxn>
                <a:cxn ang="T8">
                  <a:pos x="T4" y="T5"/>
                </a:cxn>
              </a:cxnLst>
              <a:rect l="T9" t="T10" r="T11" b="T12"/>
              <a:pathLst>
                <a:path w="12" h="45">
                  <a:moveTo>
                    <a:pt x="0" y="0"/>
                  </a:moveTo>
                  <a:cubicBezTo>
                    <a:pt x="5" y="5"/>
                    <a:pt x="10" y="11"/>
                    <a:pt x="11" y="18"/>
                  </a:cubicBezTo>
                  <a:cubicBezTo>
                    <a:pt x="12" y="25"/>
                    <a:pt x="9" y="35"/>
                    <a:pt x="6" y="45"/>
                  </a:cubicBezTo>
                </a:path>
              </a:pathLst>
            </a:custGeom>
            <a:noFill/>
            <a:ln w="22225">
              <a:solidFill>
                <a:schemeClr val="tx1"/>
              </a:solidFill>
              <a:miter lim="800000"/>
              <a:headEnd/>
              <a:tailEnd/>
            </a:ln>
          </p:spPr>
          <p:txBody>
            <a:bodyPr wrap="none"/>
            <a:lstStyle/>
            <a:p>
              <a:endParaRPr lang="en-US"/>
            </a:p>
          </p:txBody>
        </p:sp>
      </p:grpSp>
      <p:sp>
        <p:nvSpPr>
          <p:cNvPr id="468081" name="Freeform 113"/>
          <p:cNvSpPr>
            <a:spLocks noChangeAspect="1"/>
          </p:cNvSpPr>
          <p:nvPr/>
        </p:nvSpPr>
        <p:spPr bwMode="auto">
          <a:xfrm>
            <a:off x="6019800" y="2495550"/>
            <a:ext cx="173038" cy="820738"/>
          </a:xfrm>
          <a:custGeom>
            <a:avLst/>
            <a:gdLst>
              <a:gd name="T0" fmla="*/ 9 w 136"/>
              <a:gd name="T1" fmla="*/ 454 h 575"/>
              <a:gd name="T2" fmla="*/ 69 w 136"/>
              <a:gd name="T3" fmla="*/ 1 h 575"/>
              <a:gd name="T4" fmla="*/ 126 w 136"/>
              <a:gd name="T5" fmla="*/ 463 h 575"/>
              <a:gd name="T6" fmla="*/ 9 w 136"/>
              <a:gd name="T7" fmla="*/ 454 h 575"/>
              <a:gd name="T8" fmla="*/ 0 60000 65536"/>
              <a:gd name="T9" fmla="*/ 0 60000 65536"/>
              <a:gd name="T10" fmla="*/ 0 60000 65536"/>
              <a:gd name="T11" fmla="*/ 0 60000 65536"/>
              <a:gd name="T12" fmla="*/ 0 w 136"/>
              <a:gd name="T13" fmla="*/ 0 h 575"/>
              <a:gd name="T14" fmla="*/ 136 w 136"/>
              <a:gd name="T15" fmla="*/ 575 h 575"/>
            </a:gdLst>
            <a:ahLst/>
            <a:cxnLst>
              <a:cxn ang="T8">
                <a:pos x="T0" y="T1"/>
              </a:cxn>
              <a:cxn ang="T9">
                <a:pos x="T2" y="T3"/>
              </a:cxn>
              <a:cxn ang="T10">
                <a:pos x="T4" y="T5"/>
              </a:cxn>
              <a:cxn ang="T11">
                <a:pos x="T6" y="T7"/>
              </a:cxn>
            </a:cxnLst>
            <a:rect l="T12" t="T13" r="T14" b="T15"/>
            <a:pathLst>
              <a:path w="136" h="575">
                <a:moveTo>
                  <a:pt x="9" y="454"/>
                </a:moveTo>
                <a:cubicBezTo>
                  <a:pt x="0" y="377"/>
                  <a:pt x="50" y="0"/>
                  <a:pt x="69" y="1"/>
                </a:cubicBezTo>
                <a:cubicBezTo>
                  <a:pt x="88" y="2"/>
                  <a:pt x="136" y="388"/>
                  <a:pt x="126" y="463"/>
                </a:cubicBezTo>
                <a:cubicBezTo>
                  <a:pt x="116" y="538"/>
                  <a:pt x="18" y="575"/>
                  <a:pt x="9" y="454"/>
                </a:cubicBezTo>
                <a:close/>
              </a:path>
            </a:pathLst>
          </a:custGeom>
          <a:gradFill rotWithShape="1">
            <a:gsLst>
              <a:gs pos="0">
                <a:srgbClr val="FF9966"/>
              </a:gs>
              <a:gs pos="50000">
                <a:srgbClr val="66CCFF"/>
              </a:gs>
              <a:gs pos="100000">
                <a:srgbClr val="FF9966"/>
              </a:gs>
            </a:gsLst>
            <a:lin ang="0" scaled="1"/>
          </a:gradFill>
          <a:ln w="9525">
            <a:noFill/>
            <a:round/>
            <a:headEnd/>
            <a:tailEnd/>
          </a:ln>
        </p:spPr>
        <p:txBody>
          <a:bodyPr/>
          <a:lstStyle/>
          <a:p>
            <a:endParaRPr lang="en-US"/>
          </a:p>
        </p:txBody>
      </p:sp>
      <p:grpSp>
        <p:nvGrpSpPr>
          <p:cNvPr id="5" name="Group 114"/>
          <p:cNvGrpSpPr>
            <a:grpSpLocks noChangeAspect="1"/>
          </p:cNvGrpSpPr>
          <p:nvPr/>
        </p:nvGrpSpPr>
        <p:grpSpPr bwMode="auto">
          <a:xfrm>
            <a:off x="5908675" y="2136775"/>
            <a:ext cx="377825" cy="1089025"/>
            <a:chOff x="2155" y="1248"/>
            <a:chExt cx="297" cy="858"/>
          </a:xfrm>
        </p:grpSpPr>
        <p:sp>
          <p:nvSpPr>
            <p:cNvPr id="157718" name="Freeform 115"/>
            <p:cNvSpPr>
              <a:spLocks noChangeAspect="1"/>
            </p:cNvSpPr>
            <p:nvPr/>
          </p:nvSpPr>
          <p:spPr bwMode="auto">
            <a:xfrm>
              <a:off x="2155" y="1248"/>
              <a:ext cx="149" cy="849"/>
            </a:xfrm>
            <a:custGeom>
              <a:avLst/>
              <a:gdLst>
                <a:gd name="T0" fmla="*/ 149 w 149"/>
                <a:gd name="T1" fmla="*/ 0 h 849"/>
                <a:gd name="T2" fmla="*/ 10 w 149"/>
                <a:gd name="T3" fmla="*/ 480 h 849"/>
                <a:gd name="T4" fmla="*/ 86 w 149"/>
                <a:gd name="T5" fmla="*/ 849 h 849"/>
                <a:gd name="T6" fmla="*/ 0 60000 65536"/>
                <a:gd name="T7" fmla="*/ 0 60000 65536"/>
                <a:gd name="T8" fmla="*/ 0 60000 65536"/>
                <a:gd name="T9" fmla="*/ 0 w 149"/>
                <a:gd name="T10" fmla="*/ 0 h 849"/>
                <a:gd name="T11" fmla="*/ 149 w 149"/>
                <a:gd name="T12" fmla="*/ 849 h 849"/>
              </a:gdLst>
              <a:ahLst/>
              <a:cxnLst>
                <a:cxn ang="T6">
                  <a:pos x="T0" y="T1"/>
                </a:cxn>
                <a:cxn ang="T7">
                  <a:pos x="T2" y="T3"/>
                </a:cxn>
                <a:cxn ang="T8">
                  <a:pos x="T4" y="T5"/>
                </a:cxn>
              </a:cxnLst>
              <a:rect l="T9" t="T10" r="T11" b="T12"/>
              <a:pathLst>
                <a:path w="149" h="849">
                  <a:moveTo>
                    <a:pt x="149" y="0"/>
                  </a:moveTo>
                  <a:cubicBezTo>
                    <a:pt x="82" y="168"/>
                    <a:pt x="20" y="339"/>
                    <a:pt x="10" y="480"/>
                  </a:cubicBezTo>
                  <a:cubicBezTo>
                    <a:pt x="0" y="621"/>
                    <a:pt x="70" y="772"/>
                    <a:pt x="86" y="849"/>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sp>
          <p:nvSpPr>
            <p:cNvPr id="157719" name="Freeform 116"/>
            <p:cNvSpPr>
              <a:spLocks noChangeAspect="1"/>
            </p:cNvSpPr>
            <p:nvPr/>
          </p:nvSpPr>
          <p:spPr bwMode="auto">
            <a:xfrm>
              <a:off x="2304" y="1248"/>
              <a:ext cx="148" cy="858"/>
            </a:xfrm>
            <a:custGeom>
              <a:avLst/>
              <a:gdLst>
                <a:gd name="T0" fmla="*/ 0 w 148"/>
                <a:gd name="T1" fmla="*/ 0 h 858"/>
                <a:gd name="T2" fmla="*/ 139 w 148"/>
                <a:gd name="T3" fmla="*/ 480 h 858"/>
                <a:gd name="T4" fmla="*/ 54 w 148"/>
                <a:gd name="T5" fmla="*/ 858 h 858"/>
                <a:gd name="T6" fmla="*/ 0 60000 65536"/>
                <a:gd name="T7" fmla="*/ 0 60000 65536"/>
                <a:gd name="T8" fmla="*/ 0 60000 65536"/>
                <a:gd name="T9" fmla="*/ 0 w 148"/>
                <a:gd name="T10" fmla="*/ 0 h 858"/>
                <a:gd name="T11" fmla="*/ 148 w 148"/>
                <a:gd name="T12" fmla="*/ 858 h 858"/>
              </a:gdLst>
              <a:ahLst/>
              <a:cxnLst>
                <a:cxn ang="T6">
                  <a:pos x="T0" y="T1"/>
                </a:cxn>
                <a:cxn ang="T7">
                  <a:pos x="T2" y="T3"/>
                </a:cxn>
                <a:cxn ang="T8">
                  <a:pos x="T4" y="T5"/>
                </a:cxn>
              </a:cxnLst>
              <a:rect l="T9" t="T10" r="T11" b="T12"/>
              <a:pathLst>
                <a:path w="148" h="858">
                  <a:moveTo>
                    <a:pt x="0" y="0"/>
                  </a:moveTo>
                  <a:cubicBezTo>
                    <a:pt x="67" y="168"/>
                    <a:pt x="130" y="337"/>
                    <a:pt x="139" y="480"/>
                  </a:cubicBezTo>
                  <a:cubicBezTo>
                    <a:pt x="148" y="623"/>
                    <a:pt x="72" y="779"/>
                    <a:pt x="54" y="858"/>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grpSp>
      <p:sp>
        <p:nvSpPr>
          <p:cNvPr id="468085" name="Freeform 117"/>
          <p:cNvSpPr>
            <a:spLocks noChangeAspect="1"/>
          </p:cNvSpPr>
          <p:nvPr/>
        </p:nvSpPr>
        <p:spPr bwMode="auto">
          <a:xfrm>
            <a:off x="6018213" y="2809875"/>
            <a:ext cx="174625" cy="541338"/>
          </a:xfrm>
          <a:custGeom>
            <a:avLst/>
            <a:gdLst>
              <a:gd name="T0" fmla="*/ 13 w 138"/>
              <a:gd name="T1" fmla="*/ 364 h 426"/>
              <a:gd name="T2" fmla="*/ 70 w 138"/>
              <a:gd name="T3" fmla="*/ 0 h 426"/>
              <a:gd name="T4" fmla="*/ 127 w 138"/>
              <a:gd name="T5" fmla="*/ 364 h 426"/>
              <a:gd name="T6" fmla="*/ 127 w 138"/>
              <a:gd name="T7" fmla="*/ 373 h 426"/>
              <a:gd name="T8" fmla="*/ 121 w 138"/>
              <a:gd name="T9" fmla="*/ 376 h 426"/>
              <a:gd name="T10" fmla="*/ 115 w 138"/>
              <a:gd name="T11" fmla="*/ 376 h 426"/>
              <a:gd name="T12" fmla="*/ 138 w 138"/>
              <a:gd name="T13" fmla="*/ 284 h 426"/>
              <a:gd name="T14" fmla="*/ 113 w 138"/>
              <a:gd name="T15" fmla="*/ 245 h 426"/>
              <a:gd name="T16" fmla="*/ 114 w 138"/>
              <a:gd name="T17" fmla="*/ 239 h 426"/>
              <a:gd name="T18" fmla="*/ 43 w 138"/>
              <a:gd name="T19" fmla="*/ 370 h 426"/>
              <a:gd name="T20" fmla="*/ 3 w 138"/>
              <a:gd name="T21" fmla="*/ 266 h 426"/>
              <a:gd name="T22" fmla="*/ 22 w 138"/>
              <a:gd name="T23" fmla="*/ 370 h 426"/>
              <a:gd name="T24" fmla="*/ 13 w 138"/>
              <a:gd name="T25" fmla="*/ 364 h 4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426"/>
              <a:gd name="T41" fmla="*/ 138 w 138"/>
              <a:gd name="T42" fmla="*/ 426 h 4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426">
                <a:moveTo>
                  <a:pt x="13" y="364"/>
                </a:moveTo>
                <a:cubicBezTo>
                  <a:pt x="21" y="303"/>
                  <a:pt x="51" y="0"/>
                  <a:pt x="70" y="0"/>
                </a:cubicBezTo>
                <a:cubicBezTo>
                  <a:pt x="89" y="0"/>
                  <a:pt x="117" y="302"/>
                  <a:pt x="127" y="364"/>
                </a:cubicBezTo>
                <a:cubicBezTo>
                  <a:pt x="137" y="426"/>
                  <a:pt x="128" y="371"/>
                  <a:pt x="127" y="373"/>
                </a:cubicBezTo>
                <a:cubicBezTo>
                  <a:pt x="126" y="375"/>
                  <a:pt x="123" y="375"/>
                  <a:pt x="121" y="376"/>
                </a:cubicBezTo>
                <a:cubicBezTo>
                  <a:pt x="119" y="377"/>
                  <a:pt x="112" y="391"/>
                  <a:pt x="115" y="376"/>
                </a:cubicBezTo>
                <a:cubicBezTo>
                  <a:pt x="118" y="361"/>
                  <a:pt x="138" y="306"/>
                  <a:pt x="138" y="284"/>
                </a:cubicBezTo>
                <a:cubicBezTo>
                  <a:pt x="138" y="262"/>
                  <a:pt x="117" y="252"/>
                  <a:pt x="113" y="245"/>
                </a:cubicBezTo>
                <a:cubicBezTo>
                  <a:pt x="109" y="238"/>
                  <a:pt x="126" y="218"/>
                  <a:pt x="114" y="239"/>
                </a:cubicBezTo>
                <a:cubicBezTo>
                  <a:pt x="102" y="260"/>
                  <a:pt x="61" y="366"/>
                  <a:pt x="43" y="370"/>
                </a:cubicBezTo>
                <a:cubicBezTo>
                  <a:pt x="25" y="374"/>
                  <a:pt x="6" y="266"/>
                  <a:pt x="3" y="266"/>
                </a:cubicBezTo>
                <a:cubicBezTo>
                  <a:pt x="0" y="266"/>
                  <a:pt x="20" y="354"/>
                  <a:pt x="22" y="370"/>
                </a:cubicBezTo>
                <a:cubicBezTo>
                  <a:pt x="24" y="386"/>
                  <a:pt x="15" y="365"/>
                  <a:pt x="13" y="364"/>
                </a:cubicBezTo>
                <a:close/>
              </a:path>
            </a:pathLst>
          </a:custGeom>
          <a:gradFill rotWithShape="1">
            <a:gsLst>
              <a:gs pos="0">
                <a:srgbClr val="CCECFF"/>
              </a:gs>
              <a:gs pos="50000">
                <a:srgbClr val="3399FF"/>
              </a:gs>
              <a:gs pos="100000">
                <a:srgbClr val="CCECFF"/>
              </a:gs>
            </a:gsLst>
            <a:lin ang="0" scaled="1"/>
          </a:gradFill>
          <a:ln w="9525">
            <a:noFill/>
            <a:round/>
            <a:headEnd/>
            <a:tailEnd/>
          </a:ln>
        </p:spPr>
        <p:txBody>
          <a:bodyPr/>
          <a:lstStyle/>
          <a:p>
            <a:endParaRPr lang="en-US"/>
          </a:p>
        </p:txBody>
      </p:sp>
      <p:grpSp>
        <p:nvGrpSpPr>
          <p:cNvPr id="6" name="Group 118"/>
          <p:cNvGrpSpPr>
            <a:grpSpLocks noChangeAspect="1"/>
          </p:cNvGrpSpPr>
          <p:nvPr/>
        </p:nvGrpSpPr>
        <p:grpSpPr bwMode="auto">
          <a:xfrm>
            <a:off x="5981700" y="2279650"/>
            <a:ext cx="244475" cy="914400"/>
            <a:chOff x="2155" y="1248"/>
            <a:chExt cx="297" cy="858"/>
          </a:xfrm>
        </p:grpSpPr>
        <p:sp>
          <p:nvSpPr>
            <p:cNvPr id="157716" name="Freeform 119"/>
            <p:cNvSpPr>
              <a:spLocks noChangeAspect="1"/>
            </p:cNvSpPr>
            <p:nvPr/>
          </p:nvSpPr>
          <p:spPr bwMode="auto">
            <a:xfrm>
              <a:off x="2155" y="1248"/>
              <a:ext cx="149" cy="849"/>
            </a:xfrm>
            <a:custGeom>
              <a:avLst/>
              <a:gdLst>
                <a:gd name="T0" fmla="*/ 149 w 149"/>
                <a:gd name="T1" fmla="*/ 0 h 849"/>
                <a:gd name="T2" fmla="*/ 10 w 149"/>
                <a:gd name="T3" fmla="*/ 480 h 849"/>
                <a:gd name="T4" fmla="*/ 86 w 149"/>
                <a:gd name="T5" fmla="*/ 849 h 849"/>
                <a:gd name="T6" fmla="*/ 0 60000 65536"/>
                <a:gd name="T7" fmla="*/ 0 60000 65536"/>
                <a:gd name="T8" fmla="*/ 0 60000 65536"/>
                <a:gd name="T9" fmla="*/ 0 w 149"/>
                <a:gd name="T10" fmla="*/ 0 h 849"/>
                <a:gd name="T11" fmla="*/ 149 w 149"/>
                <a:gd name="T12" fmla="*/ 849 h 849"/>
              </a:gdLst>
              <a:ahLst/>
              <a:cxnLst>
                <a:cxn ang="T6">
                  <a:pos x="T0" y="T1"/>
                </a:cxn>
                <a:cxn ang="T7">
                  <a:pos x="T2" y="T3"/>
                </a:cxn>
                <a:cxn ang="T8">
                  <a:pos x="T4" y="T5"/>
                </a:cxn>
              </a:cxnLst>
              <a:rect l="T9" t="T10" r="T11" b="T12"/>
              <a:pathLst>
                <a:path w="149" h="849">
                  <a:moveTo>
                    <a:pt x="149" y="0"/>
                  </a:moveTo>
                  <a:cubicBezTo>
                    <a:pt x="82" y="168"/>
                    <a:pt x="20" y="339"/>
                    <a:pt x="10" y="480"/>
                  </a:cubicBezTo>
                  <a:cubicBezTo>
                    <a:pt x="0" y="621"/>
                    <a:pt x="70" y="772"/>
                    <a:pt x="86" y="849"/>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sp>
          <p:nvSpPr>
            <p:cNvPr id="157717" name="Freeform 120"/>
            <p:cNvSpPr>
              <a:spLocks noChangeAspect="1"/>
            </p:cNvSpPr>
            <p:nvPr/>
          </p:nvSpPr>
          <p:spPr bwMode="auto">
            <a:xfrm>
              <a:off x="2304" y="1248"/>
              <a:ext cx="148" cy="858"/>
            </a:xfrm>
            <a:custGeom>
              <a:avLst/>
              <a:gdLst>
                <a:gd name="T0" fmla="*/ 0 w 148"/>
                <a:gd name="T1" fmla="*/ 0 h 858"/>
                <a:gd name="T2" fmla="*/ 139 w 148"/>
                <a:gd name="T3" fmla="*/ 480 h 858"/>
                <a:gd name="T4" fmla="*/ 54 w 148"/>
                <a:gd name="T5" fmla="*/ 858 h 858"/>
                <a:gd name="T6" fmla="*/ 0 60000 65536"/>
                <a:gd name="T7" fmla="*/ 0 60000 65536"/>
                <a:gd name="T8" fmla="*/ 0 60000 65536"/>
                <a:gd name="T9" fmla="*/ 0 w 148"/>
                <a:gd name="T10" fmla="*/ 0 h 858"/>
                <a:gd name="T11" fmla="*/ 148 w 148"/>
                <a:gd name="T12" fmla="*/ 858 h 858"/>
              </a:gdLst>
              <a:ahLst/>
              <a:cxnLst>
                <a:cxn ang="T6">
                  <a:pos x="T0" y="T1"/>
                </a:cxn>
                <a:cxn ang="T7">
                  <a:pos x="T2" y="T3"/>
                </a:cxn>
                <a:cxn ang="T8">
                  <a:pos x="T4" y="T5"/>
                </a:cxn>
              </a:cxnLst>
              <a:rect l="T9" t="T10" r="T11" b="T12"/>
              <a:pathLst>
                <a:path w="148" h="858">
                  <a:moveTo>
                    <a:pt x="0" y="0"/>
                  </a:moveTo>
                  <a:cubicBezTo>
                    <a:pt x="67" y="168"/>
                    <a:pt x="130" y="337"/>
                    <a:pt x="139" y="480"/>
                  </a:cubicBezTo>
                  <a:cubicBezTo>
                    <a:pt x="148" y="623"/>
                    <a:pt x="72" y="779"/>
                    <a:pt x="54" y="858"/>
                  </a:cubicBezTo>
                </a:path>
              </a:pathLst>
            </a:custGeom>
            <a:gradFill rotWithShape="1">
              <a:gsLst>
                <a:gs pos="0">
                  <a:srgbClr val="FFFF66"/>
                </a:gs>
                <a:gs pos="50000">
                  <a:srgbClr val="FF6600"/>
                </a:gs>
                <a:gs pos="100000">
                  <a:srgbClr val="FFFF66"/>
                </a:gs>
              </a:gsLst>
              <a:lin ang="0" scaled="1"/>
            </a:gradFill>
            <a:ln w="9525">
              <a:noFill/>
              <a:round/>
              <a:headEnd/>
              <a:tailEnd/>
            </a:ln>
          </p:spPr>
          <p:txBody>
            <a:bodyPr/>
            <a:lstStyle/>
            <a:p>
              <a:endParaRPr lang="en-US"/>
            </a:p>
          </p:txBody>
        </p:sp>
      </p:grpSp>
      <p:sp>
        <p:nvSpPr>
          <p:cNvPr id="468002" name="Line 34"/>
          <p:cNvSpPr>
            <a:spLocks noChangeShapeType="1"/>
          </p:cNvSpPr>
          <p:nvPr/>
        </p:nvSpPr>
        <p:spPr bwMode="auto">
          <a:xfrm flipV="1">
            <a:off x="5124450" y="2889250"/>
            <a:ext cx="846138" cy="41275"/>
          </a:xfrm>
          <a:prstGeom prst="line">
            <a:avLst/>
          </a:prstGeom>
          <a:noFill/>
          <a:ln w="9525">
            <a:solidFill>
              <a:schemeClr val="tx1"/>
            </a:solidFill>
            <a:miter lim="800000"/>
            <a:headEnd/>
            <a:tailEnd/>
          </a:ln>
        </p:spPr>
        <p:txBody>
          <a:bodyPr wrap="none"/>
          <a:lstStyle/>
          <a:p>
            <a:endParaRPr lang="en-US"/>
          </a:p>
        </p:txBody>
      </p:sp>
      <p:sp>
        <p:nvSpPr>
          <p:cNvPr id="468003" name="Line 35"/>
          <p:cNvSpPr>
            <a:spLocks noChangeShapeType="1"/>
          </p:cNvSpPr>
          <p:nvPr/>
        </p:nvSpPr>
        <p:spPr bwMode="auto">
          <a:xfrm flipH="1">
            <a:off x="6083300" y="2838450"/>
            <a:ext cx="392113" cy="315913"/>
          </a:xfrm>
          <a:prstGeom prst="line">
            <a:avLst/>
          </a:prstGeom>
          <a:noFill/>
          <a:ln w="9525">
            <a:solidFill>
              <a:schemeClr val="tx1"/>
            </a:solidFill>
            <a:miter lim="800000"/>
            <a:headEnd/>
            <a:tailEn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8013"/>
                                        </p:tgtEl>
                                        <p:attrNameLst>
                                          <p:attrName>style.visibility</p:attrName>
                                        </p:attrNameLst>
                                      </p:cBhvr>
                                      <p:to>
                                        <p:strVal val="visible"/>
                                      </p:to>
                                    </p:set>
                                    <p:animEffect transition="in" filter="fade">
                                      <p:cBhvr>
                                        <p:cTn id="7" dur="1000"/>
                                        <p:tgtEl>
                                          <p:spTgt spid="468013"/>
                                        </p:tgtEl>
                                      </p:cBhvr>
                                    </p:animEffect>
                                    <p:anim calcmode="lin" valueType="num">
                                      <p:cBhvr>
                                        <p:cTn id="8" dur="1000" fill="hold"/>
                                        <p:tgtEl>
                                          <p:spTgt spid="468013"/>
                                        </p:tgtEl>
                                        <p:attrNameLst>
                                          <p:attrName>ppt_x</p:attrName>
                                        </p:attrNameLst>
                                      </p:cBhvr>
                                      <p:tavLst>
                                        <p:tav tm="0">
                                          <p:val>
                                            <p:strVal val="#ppt_x"/>
                                          </p:val>
                                        </p:tav>
                                        <p:tav tm="100000">
                                          <p:val>
                                            <p:strVal val="#ppt_x"/>
                                          </p:val>
                                        </p:tav>
                                      </p:tavLst>
                                    </p:anim>
                                    <p:anim calcmode="lin" valueType="num">
                                      <p:cBhvr>
                                        <p:cTn id="9" dur="1000" fill="hold"/>
                                        <p:tgtEl>
                                          <p:spTgt spid="4680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468014"/>
                                        </p:tgtEl>
                                        <p:attrNameLst>
                                          <p:attrName>style.visibility</p:attrName>
                                        </p:attrNameLst>
                                      </p:cBhvr>
                                      <p:to>
                                        <p:strVal val="visible"/>
                                      </p:to>
                                    </p:set>
                                    <p:anim calcmode="lin" valueType="num">
                                      <p:cBhvr>
                                        <p:cTn id="14" dur="500" fill="hold"/>
                                        <p:tgtEl>
                                          <p:spTgt spid="46801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6801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6801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6801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68068"/>
                                        </p:tgtEl>
                                        <p:attrNameLst>
                                          <p:attrName>style.visibility</p:attrName>
                                        </p:attrNameLst>
                                      </p:cBhvr>
                                      <p:to>
                                        <p:strVal val="visible"/>
                                      </p:to>
                                    </p:set>
                                    <p:animEffect transition="in" filter="wipe(down)">
                                      <p:cBhvr>
                                        <p:cTn id="21" dur="500"/>
                                        <p:tgtEl>
                                          <p:spTgt spid="468068"/>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468015"/>
                                        </p:tgtEl>
                                        <p:attrNameLst>
                                          <p:attrName>style.visibility</p:attrName>
                                        </p:attrNameLst>
                                      </p:cBhvr>
                                      <p:to>
                                        <p:strVal val="visible"/>
                                      </p:to>
                                    </p:set>
                                    <p:anim calcmode="lin" valueType="num">
                                      <p:cBhvr>
                                        <p:cTn id="26" dur="500" fill="hold"/>
                                        <p:tgtEl>
                                          <p:spTgt spid="468015"/>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468015"/>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468015"/>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468015"/>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468069"/>
                                        </p:tgtEl>
                                        <p:attrNameLst>
                                          <p:attrName>style.visibility</p:attrName>
                                        </p:attrNameLst>
                                      </p:cBhvr>
                                      <p:to>
                                        <p:strVal val="visible"/>
                                      </p:to>
                                    </p:set>
                                    <p:animEffect transition="in" filter="wipe(down)">
                                      <p:cBhvr>
                                        <p:cTn id="33" dur="500"/>
                                        <p:tgtEl>
                                          <p:spTgt spid="468069"/>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strVal val="#ppt_w*0.70"/>
                                          </p:val>
                                        </p:tav>
                                        <p:tav tm="100000">
                                          <p:val>
                                            <p:strVal val="#ppt_w"/>
                                          </p:val>
                                        </p:tav>
                                      </p:tavLst>
                                    </p:anim>
                                    <p:anim calcmode="lin" valueType="num">
                                      <p:cBhvr>
                                        <p:cTn id="39" dur="1000" fill="hold"/>
                                        <p:tgtEl>
                                          <p:spTgt spid="2"/>
                                        </p:tgtEl>
                                        <p:attrNameLst>
                                          <p:attrName>ppt_h</p:attrName>
                                        </p:attrNameLst>
                                      </p:cBhvr>
                                      <p:tavLst>
                                        <p:tav tm="0">
                                          <p:val>
                                            <p:strVal val="#ppt_h"/>
                                          </p:val>
                                        </p:tav>
                                        <p:tav tm="100000">
                                          <p:val>
                                            <p:strVal val="#ppt_h"/>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468081"/>
                                        </p:tgtEl>
                                        <p:attrNameLst>
                                          <p:attrName>style.visibility</p:attrName>
                                        </p:attrNameLst>
                                      </p:cBhvr>
                                      <p:to>
                                        <p:strVal val="visible"/>
                                      </p:to>
                                    </p:set>
                                    <p:anim calcmode="lin" valueType="num">
                                      <p:cBhvr>
                                        <p:cTn id="45" dur="500" fill="hold"/>
                                        <p:tgtEl>
                                          <p:spTgt spid="468081"/>
                                        </p:tgtEl>
                                        <p:attrNameLst>
                                          <p:attrName>ppt_w</p:attrName>
                                        </p:attrNameLst>
                                      </p:cBhvr>
                                      <p:tavLst>
                                        <p:tav tm="0">
                                          <p:val>
                                            <p:fltVal val="0"/>
                                          </p:val>
                                        </p:tav>
                                        <p:tav tm="100000">
                                          <p:val>
                                            <p:strVal val="#ppt_w"/>
                                          </p:val>
                                        </p:tav>
                                      </p:tavLst>
                                    </p:anim>
                                    <p:anim calcmode="lin" valueType="num">
                                      <p:cBhvr>
                                        <p:cTn id="46" dur="500" fill="hold"/>
                                        <p:tgtEl>
                                          <p:spTgt spid="468081"/>
                                        </p:tgtEl>
                                        <p:attrNameLst>
                                          <p:attrName>ppt_h</p:attrName>
                                        </p:attrNameLst>
                                      </p:cBhvr>
                                      <p:tavLst>
                                        <p:tav tm="0">
                                          <p:val>
                                            <p:fltVal val="0"/>
                                          </p:val>
                                        </p:tav>
                                        <p:tav tm="100000">
                                          <p:val>
                                            <p:strVal val="#ppt_h"/>
                                          </p:val>
                                        </p:tav>
                                      </p:tavLst>
                                    </p:anim>
                                    <p:animEffect transition="in" filter="fade">
                                      <p:cBhvr>
                                        <p:cTn id="47" dur="500"/>
                                        <p:tgtEl>
                                          <p:spTgt spid="468081"/>
                                        </p:tgtEl>
                                      </p:cBhvr>
                                    </p:animEffect>
                                  </p:childTnLst>
                                </p:cTn>
                              </p:par>
                              <p:par>
                                <p:cTn id="48" presetID="53"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468085"/>
                                        </p:tgtEl>
                                        <p:attrNameLst>
                                          <p:attrName>style.visibility</p:attrName>
                                        </p:attrNameLst>
                                      </p:cBhvr>
                                      <p:to>
                                        <p:strVal val="visible"/>
                                      </p:to>
                                    </p:set>
                                    <p:anim calcmode="lin" valueType="num">
                                      <p:cBhvr>
                                        <p:cTn id="55" dur="500" fill="hold"/>
                                        <p:tgtEl>
                                          <p:spTgt spid="468085"/>
                                        </p:tgtEl>
                                        <p:attrNameLst>
                                          <p:attrName>ppt_w</p:attrName>
                                        </p:attrNameLst>
                                      </p:cBhvr>
                                      <p:tavLst>
                                        <p:tav tm="0">
                                          <p:val>
                                            <p:fltVal val="0"/>
                                          </p:val>
                                        </p:tav>
                                        <p:tav tm="100000">
                                          <p:val>
                                            <p:strVal val="#ppt_w"/>
                                          </p:val>
                                        </p:tav>
                                      </p:tavLst>
                                    </p:anim>
                                    <p:anim calcmode="lin" valueType="num">
                                      <p:cBhvr>
                                        <p:cTn id="56" dur="500" fill="hold"/>
                                        <p:tgtEl>
                                          <p:spTgt spid="468085"/>
                                        </p:tgtEl>
                                        <p:attrNameLst>
                                          <p:attrName>ppt_h</p:attrName>
                                        </p:attrNameLst>
                                      </p:cBhvr>
                                      <p:tavLst>
                                        <p:tav tm="0">
                                          <p:val>
                                            <p:fltVal val="0"/>
                                          </p:val>
                                        </p:tav>
                                        <p:tav tm="100000">
                                          <p:val>
                                            <p:strVal val="#ppt_h"/>
                                          </p:val>
                                        </p:tav>
                                      </p:tavLst>
                                    </p:anim>
                                    <p:animEffect transition="in" filter="fade">
                                      <p:cBhvr>
                                        <p:cTn id="57" dur="500"/>
                                        <p:tgtEl>
                                          <p:spTgt spid="468085"/>
                                        </p:tgtEl>
                                      </p:cBhvr>
                                    </p:animEffect>
                                  </p:childTnLst>
                                </p:cTn>
                              </p:par>
                              <p:par>
                                <p:cTn id="58" presetID="53"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childTnLst>
                          </p:cTn>
                        </p:par>
                        <p:par>
                          <p:cTn id="63" fill="hold">
                            <p:stCondLst>
                              <p:cond delay="500"/>
                            </p:stCondLst>
                            <p:childTnLst>
                              <p:par>
                                <p:cTn id="64" presetID="26" presetClass="emph" presetSubtype="0" repeatCount="indefinite" fill="hold" nodeType="afterEffect">
                                  <p:stCondLst>
                                    <p:cond delay="0"/>
                                  </p:stCondLst>
                                  <p:childTnLst>
                                    <p:animEffect transition="out" filter="fade">
                                      <p:cBhvr>
                                        <p:cTn id="65" dur="1000" tmFilter="0, 0; .2, .5; .8, .5; 1, 0"/>
                                        <p:tgtEl>
                                          <p:spTgt spid="5"/>
                                        </p:tgtEl>
                                      </p:cBhvr>
                                    </p:animEffect>
                                    <p:animScale>
                                      <p:cBhvr>
                                        <p:cTn id="66" dur="500" autoRev="1" fill="hold"/>
                                        <p:tgtEl>
                                          <p:spTgt spid="5"/>
                                        </p:tgtEl>
                                      </p:cBhvr>
                                      <p:by x="105000" y="105000"/>
                                    </p:animScale>
                                  </p:childTnLst>
                                </p:cTn>
                              </p:par>
                              <p:par>
                                <p:cTn id="67" presetID="27" presetClass="emph" presetSubtype="0" repeatCount="indefinite" fill="hold" grpId="1" nodeType="withEffect">
                                  <p:stCondLst>
                                    <p:cond delay="0"/>
                                  </p:stCondLst>
                                  <p:childTnLst>
                                    <p:animClr clrSpc="rgb" dir="cw">
                                      <p:cBhvr override="childStyle">
                                        <p:cTn id="68" dur="1000" autoRev="1" fill="hold"/>
                                        <p:tgtEl>
                                          <p:spTgt spid="468081"/>
                                        </p:tgtEl>
                                        <p:attrNameLst>
                                          <p:attrName>style.color</p:attrName>
                                        </p:attrNameLst>
                                      </p:cBhvr>
                                      <p:to>
                                        <a:schemeClr val="bg1"/>
                                      </p:to>
                                    </p:animClr>
                                    <p:animClr clrSpc="rgb" dir="cw">
                                      <p:cBhvr>
                                        <p:cTn id="69" dur="1000" autoRev="1" fill="hold"/>
                                        <p:tgtEl>
                                          <p:spTgt spid="468081"/>
                                        </p:tgtEl>
                                        <p:attrNameLst>
                                          <p:attrName>fillcolor</p:attrName>
                                        </p:attrNameLst>
                                      </p:cBhvr>
                                      <p:to>
                                        <a:schemeClr val="bg1"/>
                                      </p:to>
                                    </p:animClr>
                                    <p:set>
                                      <p:cBhvr>
                                        <p:cTn id="70" dur="1000" autoRev="1" fill="hold"/>
                                        <p:tgtEl>
                                          <p:spTgt spid="468081"/>
                                        </p:tgtEl>
                                        <p:attrNameLst>
                                          <p:attrName>fill.type</p:attrName>
                                        </p:attrNameLst>
                                      </p:cBhvr>
                                      <p:to>
                                        <p:strVal val="solid"/>
                                      </p:to>
                                    </p:set>
                                    <p:set>
                                      <p:cBhvr>
                                        <p:cTn id="71" dur="1000" autoRev="1" fill="hold"/>
                                        <p:tgtEl>
                                          <p:spTgt spid="468081"/>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7" presetClass="entr" presetSubtype="10" fill="hold" grpId="0" nodeType="clickEffect">
                                  <p:stCondLst>
                                    <p:cond delay="0"/>
                                  </p:stCondLst>
                                  <p:childTnLst>
                                    <p:set>
                                      <p:cBhvr>
                                        <p:cTn id="75" dur="1" fill="hold">
                                          <p:stCondLst>
                                            <p:cond delay="0"/>
                                          </p:stCondLst>
                                        </p:cTn>
                                        <p:tgtEl>
                                          <p:spTgt spid="468001"/>
                                        </p:tgtEl>
                                        <p:attrNameLst>
                                          <p:attrName>style.visibility</p:attrName>
                                        </p:attrNameLst>
                                      </p:cBhvr>
                                      <p:to>
                                        <p:strVal val="visible"/>
                                      </p:to>
                                    </p:set>
                                    <p:anim calcmode="lin" valueType="num">
                                      <p:cBhvr>
                                        <p:cTn id="76" dur="500" fill="hold"/>
                                        <p:tgtEl>
                                          <p:spTgt spid="468001"/>
                                        </p:tgtEl>
                                        <p:attrNameLst>
                                          <p:attrName>ppt_w</p:attrName>
                                        </p:attrNameLst>
                                      </p:cBhvr>
                                      <p:tavLst>
                                        <p:tav tm="0">
                                          <p:val>
                                            <p:fltVal val="0"/>
                                          </p:val>
                                        </p:tav>
                                        <p:tav tm="100000">
                                          <p:val>
                                            <p:strVal val="#ppt_w"/>
                                          </p:val>
                                        </p:tav>
                                      </p:tavLst>
                                    </p:anim>
                                    <p:anim calcmode="lin" valueType="num">
                                      <p:cBhvr>
                                        <p:cTn id="77" dur="500" fill="hold"/>
                                        <p:tgtEl>
                                          <p:spTgt spid="468001"/>
                                        </p:tgtEl>
                                        <p:attrNameLst>
                                          <p:attrName>ppt_h</p:attrName>
                                        </p:attrNameLst>
                                      </p:cBhvr>
                                      <p:tavLst>
                                        <p:tav tm="0">
                                          <p:val>
                                            <p:strVal val="#ppt_h"/>
                                          </p:val>
                                        </p:tav>
                                        <p:tav tm="100000">
                                          <p:val>
                                            <p:strVal val="#ppt_h"/>
                                          </p:val>
                                        </p:tav>
                                      </p:tavLst>
                                    </p:anim>
                                  </p:childTnLst>
                                </p:cTn>
                              </p:par>
                            </p:childTnLst>
                          </p:cTn>
                        </p:par>
                        <p:par>
                          <p:cTn id="78" fill="hold">
                            <p:stCondLst>
                              <p:cond delay="500"/>
                            </p:stCondLst>
                            <p:childTnLst>
                              <p:par>
                                <p:cTn id="79" presetID="22" presetClass="entr" presetSubtype="4" fill="hold" grpId="0" nodeType="afterEffect">
                                  <p:stCondLst>
                                    <p:cond delay="0"/>
                                  </p:stCondLst>
                                  <p:childTnLst>
                                    <p:set>
                                      <p:cBhvr>
                                        <p:cTn id="80" dur="1" fill="hold">
                                          <p:stCondLst>
                                            <p:cond delay="0"/>
                                          </p:stCondLst>
                                        </p:cTn>
                                        <p:tgtEl>
                                          <p:spTgt spid="468002"/>
                                        </p:tgtEl>
                                        <p:attrNameLst>
                                          <p:attrName>style.visibility</p:attrName>
                                        </p:attrNameLst>
                                      </p:cBhvr>
                                      <p:to>
                                        <p:strVal val="visible"/>
                                      </p:to>
                                    </p:set>
                                    <p:animEffect transition="in" filter="wipe(down)">
                                      <p:cBhvr>
                                        <p:cTn id="81" dur="500"/>
                                        <p:tgtEl>
                                          <p:spTgt spid="468002"/>
                                        </p:tgtEl>
                                      </p:cBhvr>
                                    </p:animEffect>
                                  </p:childTnLst>
                                </p:cTn>
                              </p:par>
                            </p:childTnLst>
                          </p:cTn>
                        </p:par>
                      </p:childTnLst>
                    </p:cTn>
                  </p:par>
                  <p:par>
                    <p:cTn id="82" fill="hold">
                      <p:stCondLst>
                        <p:cond delay="indefinite"/>
                      </p:stCondLst>
                      <p:childTnLst>
                        <p:par>
                          <p:cTn id="83" fill="hold">
                            <p:stCondLst>
                              <p:cond delay="0"/>
                            </p:stCondLst>
                            <p:childTnLst>
                              <p:par>
                                <p:cTn id="84" presetID="17" presetClass="entr" presetSubtype="10" fill="hold" grpId="0" nodeType="clickEffect">
                                  <p:stCondLst>
                                    <p:cond delay="0"/>
                                  </p:stCondLst>
                                  <p:childTnLst>
                                    <p:set>
                                      <p:cBhvr>
                                        <p:cTn id="85" dur="1" fill="hold">
                                          <p:stCondLst>
                                            <p:cond delay="0"/>
                                          </p:stCondLst>
                                        </p:cTn>
                                        <p:tgtEl>
                                          <p:spTgt spid="468000"/>
                                        </p:tgtEl>
                                        <p:attrNameLst>
                                          <p:attrName>style.visibility</p:attrName>
                                        </p:attrNameLst>
                                      </p:cBhvr>
                                      <p:to>
                                        <p:strVal val="visible"/>
                                      </p:to>
                                    </p:set>
                                    <p:anim calcmode="lin" valueType="num">
                                      <p:cBhvr>
                                        <p:cTn id="86" dur="500" fill="hold"/>
                                        <p:tgtEl>
                                          <p:spTgt spid="468000"/>
                                        </p:tgtEl>
                                        <p:attrNameLst>
                                          <p:attrName>ppt_w</p:attrName>
                                        </p:attrNameLst>
                                      </p:cBhvr>
                                      <p:tavLst>
                                        <p:tav tm="0">
                                          <p:val>
                                            <p:fltVal val="0"/>
                                          </p:val>
                                        </p:tav>
                                        <p:tav tm="100000">
                                          <p:val>
                                            <p:strVal val="#ppt_w"/>
                                          </p:val>
                                        </p:tav>
                                      </p:tavLst>
                                    </p:anim>
                                    <p:anim calcmode="lin" valueType="num">
                                      <p:cBhvr>
                                        <p:cTn id="87" dur="500" fill="hold"/>
                                        <p:tgtEl>
                                          <p:spTgt spid="468000"/>
                                        </p:tgtEl>
                                        <p:attrNameLst>
                                          <p:attrName>ppt_h</p:attrName>
                                        </p:attrNameLst>
                                      </p:cBhvr>
                                      <p:tavLst>
                                        <p:tav tm="0">
                                          <p:val>
                                            <p:strVal val="#ppt_h"/>
                                          </p:val>
                                        </p:tav>
                                        <p:tav tm="100000">
                                          <p:val>
                                            <p:strVal val="#ppt_h"/>
                                          </p:val>
                                        </p:tav>
                                      </p:tavLst>
                                    </p:anim>
                                  </p:childTnLst>
                                </p:cTn>
                              </p:par>
                            </p:childTnLst>
                          </p:cTn>
                        </p:par>
                        <p:par>
                          <p:cTn id="88" fill="hold">
                            <p:stCondLst>
                              <p:cond delay="500"/>
                            </p:stCondLst>
                            <p:childTnLst>
                              <p:par>
                                <p:cTn id="89" presetID="22" presetClass="entr" presetSubtype="4" fill="hold" grpId="0" nodeType="afterEffect">
                                  <p:stCondLst>
                                    <p:cond delay="0"/>
                                  </p:stCondLst>
                                  <p:childTnLst>
                                    <p:set>
                                      <p:cBhvr>
                                        <p:cTn id="90" dur="1" fill="hold">
                                          <p:stCondLst>
                                            <p:cond delay="0"/>
                                          </p:stCondLst>
                                        </p:cTn>
                                        <p:tgtEl>
                                          <p:spTgt spid="468003"/>
                                        </p:tgtEl>
                                        <p:attrNameLst>
                                          <p:attrName>style.visibility</p:attrName>
                                        </p:attrNameLst>
                                      </p:cBhvr>
                                      <p:to>
                                        <p:strVal val="visible"/>
                                      </p:to>
                                    </p:set>
                                    <p:animEffect transition="in" filter="wipe(down)">
                                      <p:cBhvr>
                                        <p:cTn id="91" dur="500"/>
                                        <p:tgtEl>
                                          <p:spTgt spid="468003"/>
                                        </p:tgtEl>
                                      </p:cBhvr>
                                    </p:animEffect>
                                  </p:childTnLst>
                                </p:cTn>
                              </p:par>
                            </p:childTnLst>
                          </p:cTn>
                        </p:par>
                      </p:childTnLst>
                    </p:cTn>
                  </p:par>
                  <p:par>
                    <p:cTn id="92" fill="hold">
                      <p:stCondLst>
                        <p:cond delay="indefinite"/>
                      </p:stCondLst>
                      <p:childTnLst>
                        <p:par>
                          <p:cTn id="93" fill="hold">
                            <p:stCondLst>
                              <p:cond delay="0"/>
                            </p:stCondLst>
                            <p:childTnLst>
                              <p:par>
                                <p:cTn id="94" presetID="15" presetClass="entr" presetSubtype="0" fill="hold" grpId="0" nodeType="clickEffect">
                                  <p:stCondLst>
                                    <p:cond delay="0"/>
                                  </p:stCondLst>
                                  <p:childTnLst>
                                    <p:set>
                                      <p:cBhvr>
                                        <p:cTn id="95" dur="1" fill="hold">
                                          <p:stCondLst>
                                            <p:cond delay="0"/>
                                          </p:stCondLst>
                                        </p:cTn>
                                        <p:tgtEl>
                                          <p:spTgt spid="467973"/>
                                        </p:tgtEl>
                                        <p:attrNameLst>
                                          <p:attrName>style.visibility</p:attrName>
                                        </p:attrNameLst>
                                      </p:cBhvr>
                                      <p:to>
                                        <p:strVal val="visible"/>
                                      </p:to>
                                    </p:set>
                                    <p:anim calcmode="lin" valueType="num">
                                      <p:cBhvr>
                                        <p:cTn id="96" dur="1000" fill="hold"/>
                                        <p:tgtEl>
                                          <p:spTgt spid="467973"/>
                                        </p:tgtEl>
                                        <p:attrNameLst>
                                          <p:attrName>ppt_w</p:attrName>
                                        </p:attrNameLst>
                                      </p:cBhvr>
                                      <p:tavLst>
                                        <p:tav tm="0">
                                          <p:val>
                                            <p:fltVal val="0"/>
                                          </p:val>
                                        </p:tav>
                                        <p:tav tm="100000">
                                          <p:val>
                                            <p:strVal val="#ppt_w"/>
                                          </p:val>
                                        </p:tav>
                                      </p:tavLst>
                                    </p:anim>
                                    <p:anim calcmode="lin" valueType="num">
                                      <p:cBhvr>
                                        <p:cTn id="97" dur="1000" fill="hold"/>
                                        <p:tgtEl>
                                          <p:spTgt spid="467973"/>
                                        </p:tgtEl>
                                        <p:attrNameLst>
                                          <p:attrName>ppt_h</p:attrName>
                                        </p:attrNameLst>
                                      </p:cBhvr>
                                      <p:tavLst>
                                        <p:tav tm="0">
                                          <p:val>
                                            <p:fltVal val="0"/>
                                          </p:val>
                                        </p:tav>
                                        <p:tav tm="100000">
                                          <p:val>
                                            <p:strVal val="#ppt_h"/>
                                          </p:val>
                                        </p:tav>
                                      </p:tavLst>
                                    </p:anim>
                                    <p:anim calcmode="lin" valueType="num">
                                      <p:cBhvr>
                                        <p:cTn id="98" dur="1000" fill="hold"/>
                                        <p:tgtEl>
                                          <p:spTgt spid="467973"/>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46797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3" grpId="0" autoUpdateAnimBg="0"/>
      <p:bldP spid="468000" grpId="0"/>
      <p:bldP spid="468001" grpId="0"/>
      <p:bldP spid="468013" grpId="0"/>
      <p:bldP spid="468014" grpId="0"/>
      <p:bldP spid="468015" grpId="0"/>
      <p:bldP spid="468068" grpId="0" animBg="1"/>
      <p:bldP spid="468069" grpId="0" animBg="1"/>
      <p:bldP spid="468081" grpId="0" animBg="1"/>
      <p:bldP spid="468081" grpId="1" animBg="1"/>
      <p:bldP spid="468085" grpId="0" animBg="1"/>
      <p:bldP spid="468002" grpId="0" animBg="1"/>
      <p:bldP spid="46800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4000" smtClean="0">
                <a:latin typeface="Arial" charset="0"/>
              </a:rPr>
              <a:t>Flame Temperature Distribution</a:t>
            </a:r>
          </a:p>
        </p:txBody>
      </p:sp>
      <p:sp>
        <p:nvSpPr>
          <p:cNvPr id="158723" name="Text Box 5"/>
          <p:cNvSpPr txBox="1">
            <a:spLocks noChangeArrowheads="1"/>
          </p:cNvSpPr>
          <p:nvPr/>
        </p:nvSpPr>
        <p:spPr bwMode="auto">
          <a:xfrm>
            <a:off x="990600" y="2482850"/>
            <a:ext cx="1784350" cy="641350"/>
          </a:xfrm>
          <a:prstGeom prst="rect">
            <a:avLst/>
          </a:prstGeom>
          <a:solidFill>
            <a:schemeClr val="bg1"/>
          </a:solidFill>
          <a:ln w="9525">
            <a:noFill/>
            <a:miter lim="800000"/>
            <a:headEnd/>
            <a:tailEnd/>
          </a:ln>
        </p:spPr>
        <p:txBody>
          <a:bodyPr wrap="none">
            <a:spAutoFit/>
          </a:bodyPr>
          <a:lstStyle/>
          <a:p>
            <a:r>
              <a:rPr lang="en-US" sz="1800" b="1"/>
              <a:t>Bunsen / Tirrill</a:t>
            </a:r>
          </a:p>
          <a:p>
            <a:r>
              <a:rPr lang="en-US" sz="1800" b="1"/>
              <a:t>Burner Flame</a:t>
            </a:r>
          </a:p>
        </p:txBody>
      </p:sp>
      <p:sp>
        <p:nvSpPr>
          <p:cNvPr id="1054727" name="Text Box 7"/>
          <p:cNvSpPr txBox="1">
            <a:spLocks noChangeArrowheads="1"/>
          </p:cNvSpPr>
          <p:nvPr/>
        </p:nvSpPr>
        <p:spPr bwMode="auto">
          <a:xfrm>
            <a:off x="762000" y="5410200"/>
            <a:ext cx="7585075" cy="581025"/>
          </a:xfrm>
          <a:prstGeom prst="rect">
            <a:avLst/>
          </a:prstGeom>
          <a:solidFill>
            <a:srgbClr val="DDDDDD">
              <a:alpha val="50195"/>
            </a:srgbClr>
          </a:solidFill>
          <a:ln w="9525">
            <a:noFill/>
            <a:miter lim="800000"/>
            <a:headEnd/>
            <a:tailEnd/>
          </a:ln>
        </p:spPr>
        <p:txBody>
          <a:bodyPr wrap="none">
            <a:spAutoFit/>
          </a:bodyPr>
          <a:lstStyle/>
          <a:p>
            <a:r>
              <a:rPr lang="en-US" sz="1600"/>
              <a:t>The Bunsen / Tirrill burner and Meker burner differ not only in the higher maximum</a:t>
            </a:r>
          </a:p>
          <a:p>
            <a:r>
              <a:rPr lang="en-US" sz="1600"/>
              <a:t>temperature produced, but also in heat distribution within the flame.</a:t>
            </a:r>
          </a:p>
        </p:txBody>
      </p:sp>
      <p:sp>
        <p:nvSpPr>
          <p:cNvPr id="158725" name="AutoShape 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58726" name="Freeform 9"/>
          <p:cNvSpPr>
            <a:spLocks/>
          </p:cNvSpPr>
          <p:nvPr/>
        </p:nvSpPr>
        <p:spPr bwMode="auto">
          <a:xfrm>
            <a:off x="3794125" y="4270375"/>
            <a:ext cx="304800" cy="757238"/>
          </a:xfrm>
          <a:custGeom>
            <a:avLst/>
            <a:gdLst>
              <a:gd name="T0" fmla="*/ 0 w 192"/>
              <a:gd name="T1" fmla="*/ 477 h 477"/>
              <a:gd name="T2" fmla="*/ 0 w 192"/>
              <a:gd name="T3" fmla="*/ 0 h 477"/>
              <a:gd name="T4" fmla="*/ 192 w 192"/>
              <a:gd name="T5" fmla="*/ 0 h 477"/>
              <a:gd name="T6" fmla="*/ 192 w 192"/>
              <a:gd name="T7" fmla="*/ 477 h 477"/>
              <a:gd name="T8" fmla="*/ 0 60000 65536"/>
              <a:gd name="T9" fmla="*/ 0 60000 65536"/>
              <a:gd name="T10" fmla="*/ 0 60000 65536"/>
              <a:gd name="T11" fmla="*/ 0 60000 65536"/>
              <a:gd name="T12" fmla="*/ 0 w 192"/>
              <a:gd name="T13" fmla="*/ 0 h 477"/>
              <a:gd name="T14" fmla="*/ 192 w 192"/>
              <a:gd name="T15" fmla="*/ 477 h 477"/>
            </a:gdLst>
            <a:ahLst/>
            <a:cxnLst>
              <a:cxn ang="T8">
                <a:pos x="T0" y="T1"/>
              </a:cxn>
              <a:cxn ang="T9">
                <a:pos x="T2" y="T3"/>
              </a:cxn>
              <a:cxn ang="T10">
                <a:pos x="T4" y="T5"/>
              </a:cxn>
              <a:cxn ang="T11">
                <a:pos x="T6" y="T7"/>
              </a:cxn>
            </a:cxnLst>
            <a:rect l="T12" t="T13" r="T14" b="T15"/>
            <a:pathLst>
              <a:path w="192" h="477">
                <a:moveTo>
                  <a:pt x="0" y="477"/>
                </a:moveTo>
                <a:lnTo>
                  <a:pt x="0" y="0"/>
                </a:lnTo>
                <a:lnTo>
                  <a:pt x="192" y="0"/>
                </a:lnTo>
                <a:lnTo>
                  <a:pt x="192" y="477"/>
                </a:lnTo>
              </a:path>
            </a:pathLst>
          </a:custGeom>
          <a:noFill/>
          <a:ln w="19050">
            <a:solidFill>
              <a:schemeClr val="tx1"/>
            </a:solidFill>
            <a:miter lim="800000"/>
            <a:headEnd/>
            <a:tailEnd/>
          </a:ln>
        </p:spPr>
        <p:txBody>
          <a:bodyPr wrap="none"/>
          <a:lstStyle/>
          <a:p>
            <a:endParaRPr lang="en-US"/>
          </a:p>
        </p:txBody>
      </p:sp>
      <p:sp>
        <p:nvSpPr>
          <p:cNvPr id="158727" name="Freeform 10" descr="50%"/>
          <p:cNvSpPr>
            <a:spLocks/>
          </p:cNvSpPr>
          <p:nvPr/>
        </p:nvSpPr>
        <p:spPr bwMode="auto">
          <a:xfrm>
            <a:off x="3667125" y="2473325"/>
            <a:ext cx="531813" cy="1801813"/>
          </a:xfrm>
          <a:custGeom>
            <a:avLst/>
            <a:gdLst>
              <a:gd name="T0" fmla="*/ 75 w 335"/>
              <a:gd name="T1" fmla="*/ 1114 h 1135"/>
              <a:gd name="T2" fmla="*/ 11 w 335"/>
              <a:gd name="T3" fmla="*/ 965 h 1135"/>
              <a:gd name="T4" fmla="*/ 12 w 335"/>
              <a:gd name="T5" fmla="*/ 701 h 1135"/>
              <a:gd name="T6" fmla="*/ 63 w 335"/>
              <a:gd name="T7" fmla="*/ 389 h 1135"/>
              <a:gd name="T8" fmla="*/ 116 w 335"/>
              <a:gd name="T9" fmla="*/ 193 h 1135"/>
              <a:gd name="T10" fmla="*/ 132 w 335"/>
              <a:gd name="T11" fmla="*/ 128 h 1135"/>
              <a:gd name="T12" fmla="*/ 153 w 335"/>
              <a:gd name="T13" fmla="*/ 2 h 1135"/>
              <a:gd name="T14" fmla="*/ 189 w 335"/>
              <a:gd name="T15" fmla="*/ 143 h 1135"/>
              <a:gd name="T16" fmla="*/ 263 w 335"/>
              <a:gd name="T17" fmla="*/ 413 h 1135"/>
              <a:gd name="T18" fmla="*/ 327 w 335"/>
              <a:gd name="T19" fmla="*/ 701 h 1135"/>
              <a:gd name="T20" fmla="*/ 312 w 335"/>
              <a:gd name="T21" fmla="*/ 943 h 1135"/>
              <a:gd name="T22" fmla="*/ 270 w 335"/>
              <a:gd name="T23" fmla="*/ 1118 h 1135"/>
              <a:gd name="T24" fmla="*/ 284 w 335"/>
              <a:gd name="T25" fmla="*/ 983 h 1135"/>
              <a:gd name="T26" fmla="*/ 287 w 335"/>
              <a:gd name="T27" fmla="*/ 742 h 1135"/>
              <a:gd name="T28" fmla="*/ 243 w 335"/>
              <a:gd name="T29" fmla="*/ 565 h 1135"/>
              <a:gd name="T30" fmla="*/ 195 w 335"/>
              <a:gd name="T31" fmla="*/ 461 h 1135"/>
              <a:gd name="T32" fmla="*/ 156 w 335"/>
              <a:gd name="T33" fmla="*/ 418 h 1135"/>
              <a:gd name="T34" fmla="*/ 92 w 335"/>
              <a:gd name="T35" fmla="*/ 601 h 1135"/>
              <a:gd name="T36" fmla="*/ 57 w 335"/>
              <a:gd name="T37" fmla="*/ 742 h 1135"/>
              <a:gd name="T38" fmla="*/ 41 w 335"/>
              <a:gd name="T39" fmla="*/ 886 h 1135"/>
              <a:gd name="T40" fmla="*/ 51 w 335"/>
              <a:gd name="T41" fmla="*/ 994 h 1135"/>
              <a:gd name="T42" fmla="*/ 83 w 335"/>
              <a:gd name="T43" fmla="*/ 1094 h 1135"/>
              <a:gd name="T44" fmla="*/ 75 w 335"/>
              <a:gd name="T45" fmla="*/ 1114 h 11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1135"/>
              <a:gd name="T71" fmla="*/ 335 w 335"/>
              <a:gd name="T72" fmla="*/ 1135 h 11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1135">
                <a:moveTo>
                  <a:pt x="75" y="1114"/>
                </a:moveTo>
                <a:cubicBezTo>
                  <a:pt x="63" y="1093"/>
                  <a:pt x="22" y="1034"/>
                  <a:pt x="11" y="965"/>
                </a:cubicBezTo>
                <a:cubicBezTo>
                  <a:pt x="0" y="896"/>
                  <a:pt x="3" y="797"/>
                  <a:pt x="12" y="701"/>
                </a:cubicBezTo>
                <a:cubicBezTo>
                  <a:pt x="21" y="605"/>
                  <a:pt x="46" y="474"/>
                  <a:pt x="63" y="389"/>
                </a:cubicBezTo>
                <a:cubicBezTo>
                  <a:pt x="80" y="304"/>
                  <a:pt x="105" y="236"/>
                  <a:pt x="116" y="193"/>
                </a:cubicBezTo>
                <a:cubicBezTo>
                  <a:pt x="127" y="150"/>
                  <a:pt x="126" y="160"/>
                  <a:pt x="132" y="128"/>
                </a:cubicBezTo>
                <a:cubicBezTo>
                  <a:pt x="138" y="96"/>
                  <a:pt x="144" y="0"/>
                  <a:pt x="153" y="2"/>
                </a:cubicBezTo>
                <a:cubicBezTo>
                  <a:pt x="162" y="4"/>
                  <a:pt x="171" y="75"/>
                  <a:pt x="189" y="143"/>
                </a:cubicBezTo>
                <a:cubicBezTo>
                  <a:pt x="207" y="211"/>
                  <a:pt x="240" y="320"/>
                  <a:pt x="263" y="413"/>
                </a:cubicBezTo>
                <a:cubicBezTo>
                  <a:pt x="286" y="506"/>
                  <a:pt x="319" y="613"/>
                  <a:pt x="327" y="701"/>
                </a:cubicBezTo>
                <a:cubicBezTo>
                  <a:pt x="335" y="789"/>
                  <a:pt x="321" y="874"/>
                  <a:pt x="312" y="943"/>
                </a:cubicBezTo>
                <a:cubicBezTo>
                  <a:pt x="303" y="1012"/>
                  <a:pt x="275" y="1111"/>
                  <a:pt x="270" y="1118"/>
                </a:cubicBezTo>
                <a:cubicBezTo>
                  <a:pt x="265" y="1125"/>
                  <a:pt x="281" y="1046"/>
                  <a:pt x="284" y="983"/>
                </a:cubicBezTo>
                <a:cubicBezTo>
                  <a:pt x="287" y="920"/>
                  <a:pt x="294" y="812"/>
                  <a:pt x="287" y="742"/>
                </a:cubicBezTo>
                <a:cubicBezTo>
                  <a:pt x="280" y="672"/>
                  <a:pt x="258" y="612"/>
                  <a:pt x="243" y="565"/>
                </a:cubicBezTo>
                <a:cubicBezTo>
                  <a:pt x="228" y="518"/>
                  <a:pt x="209" y="485"/>
                  <a:pt x="195" y="461"/>
                </a:cubicBezTo>
                <a:cubicBezTo>
                  <a:pt x="181" y="437"/>
                  <a:pt x="173" y="395"/>
                  <a:pt x="156" y="418"/>
                </a:cubicBezTo>
                <a:cubicBezTo>
                  <a:pt x="139" y="441"/>
                  <a:pt x="108" y="547"/>
                  <a:pt x="92" y="601"/>
                </a:cubicBezTo>
                <a:cubicBezTo>
                  <a:pt x="76" y="655"/>
                  <a:pt x="65" y="695"/>
                  <a:pt x="57" y="742"/>
                </a:cubicBezTo>
                <a:cubicBezTo>
                  <a:pt x="49" y="789"/>
                  <a:pt x="42" y="844"/>
                  <a:pt x="41" y="886"/>
                </a:cubicBezTo>
                <a:cubicBezTo>
                  <a:pt x="40" y="928"/>
                  <a:pt x="44" y="959"/>
                  <a:pt x="51" y="994"/>
                </a:cubicBezTo>
                <a:cubicBezTo>
                  <a:pt x="58" y="1029"/>
                  <a:pt x="79" y="1074"/>
                  <a:pt x="83" y="1094"/>
                </a:cubicBezTo>
                <a:cubicBezTo>
                  <a:pt x="87" y="1114"/>
                  <a:pt x="87" y="1135"/>
                  <a:pt x="75" y="1114"/>
                </a:cubicBezTo>
                <a:close/>
              </a:path>
            </a:pathLst>
          </a:custGeom>
          <a:pattFill prst="pct50">
            <a:fgClr>
              <a:srgbClr val="FF6600">
                <a:alpha val="39999"/>
              </a:srgbClr>
            </a:fgClr>
            <a:bgClr>
              <a:schemeClr val="bg1">
                <a:alpha val="39999"/>
              </a:schemeClr>
            </a:bgClr>
          </a:pattFill>
          <a:ln w="3175">
            <a:solidFill>
              <a:srgbClr val="800000"/>
            </a:solidFill>
            <a:miter lim="800000"/>
            <a:headEnd/>
            <a:tailEnd/>
          </a:ln>
        </p:spPr>
        <p:txBody>
          <a:bodyPr wrap="none"/>
          <a:lstStyle/>
          <a:p>
            <a:endParaRPr lang="en-US"/>
          </a:p>
        </p:txBody>
      </p:sp>
      <p:sp>
        <p:nvSpPr>
          <p:cNvPr id="158728" name="Freeform 11" descr="50%"/>
          <p:cNvSpPr>
            <a:spLocks/>
          </p:cNvSpPr>
          <p:nvPr/>
        </p:nvSpPr>
        <p:spPr bwMode="auto">
          <a:xfrm>
            <a:off x="3810000" y="3678238"/>
            <a:ext cx="268288" cy="542925"/>
          </a:xfrm>
          <a:custGeom>
            <a:avLst/>
            <a:gdLst>
              <a:gd name="T0" fmla="*/ 0 w 169"/>
              <a:gd name="T1" fmla="*/ 320 h 342"/>
              <a:gd name="T2" fmla="*/ 21 w 169"/>
              <a:gd name="T3" fmla="*/ 178 h 342"/>
              <a:gd name="T4" fmla="*/ 81 w 169"/>
              <a:gd name="T5" fmla="*/ 1 h 342"/>
              <a:gd name="T6" fmla="*/ 138 w 169"/>
              <a:gd name="T7" fmla="*/ 172 h 342"/>
              <a:gd name="T8" fmla="*/ 165 w 169"/>
              <a:gd name="T9" fmla="*/ 331 h 342"/>
              <a:gd name="T10" fmla="*/ 116 w 169"/>
              <a:gd name="T11" fmla="*/ 239 h 342"/>
              <a:gd name="T12" fmla="*/ 86 w 169"/>
              <a:gd name="T13" fmla="*/ 175 h 342"/>
              <a:gd name="T14" fmla="*/ 59 w 169"/>
              <a:gd name="T15" fmla="*/ 202 h 342"/>
              <a:gd name="T16" fmla="*/ 23 w 169"/>
              <a:gd name="T17" fmla="*/ 284 h 342"/>
              <a:gd name="T18" fmla="*/ 0 w 169"/>
              <a:gd name="T19" fmla="*/ 320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342"/>
              <a:gd name="T32" fmla="*/ 169 w 169"/>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342">
                <a:moveTo>
                  <a:pt x="0" y="320"/>
                </a:moveTo>
                <a:cubicBezTo>
                  <a:pt x="0" y="302"/>
                  <a:pt x="8" y="231"/>
                  <a:pt x="21" y="178"/>
                </a:cubicBezTo>
                <a:cubicBezTo>
                  <a:pt x="34" y="125"/>
                  <a:pt x="62" y="2"/>
                  <a:pt x="81" y="1"/>
                </a:cubicBezTo>
                <a:cubicBezTo>
                  <a:pt x="100" y="0"/>
                  <a:pt x="124" y="117"/>
                  <a:pt x="138" y="172"/>
                </a:cubicBezTo>
                <a:cubicBezTo>
                  <a:pt x="152" y="227"/>
                  <a:pt x="169" y="320"/>
                  <a:pt x="165" y="331"/>
                </a:cubicBezTo>
                <a:cubicBezTo>
                  <a:pt x="161" y="342"/>
                  <a:pt x="129" y="265"/>
                  <a:pt x="116" y="239"/>
                </a:cubicBezTo>
                <a:cubicBezTo>
                  <a:pt x="103" y="213"/>
                  <a:pt x="96" y="181"/>
                  <a:pt x="86" y="175"/>
                </a:cubicBezTo>
                <a:cubicBezTo>
                  <a:pt x="76" y="169"/>
                  <a:pt x="70" y="184"/>
                  <a:pt x="59" y="202"/>
                </a:cubicBezTo>
                <a:cubicBezTo>
                  <a:pt x="48" y="220"/>
                  <a:pt x="32" y="265"/>
                  <a:pt x="23" y="284"/>
                </a:cubicBezTo>
                <a:cubicBezTo>
                  <a:pt x="14" y="303"/>
                  <a:pt x="0" y="338"/>
                  <a:pt x="0" y="320"/>
                </a:cubicBezTo>
                <a:close/>
              </a:path>
            </a:pathLst>
          </a:custGeom>
          <a:pattFill prst="pct50">
            <a:fgClr>
              <a:schemeClr val="accent2">
                <a:alpha val="36862"/>
              </a:schemeClr>
            </a:fgClr>
            <a:bgClr>
              <a:schemeClr val="bg1">
                <a:alpha val="36862"/>
              </a:schemeClr>
            </a:bgClr>
          </a:pattFill>
          <a:ln w="0">
            <a:solidFill>
              <a:srgbClr val="7B7BD3"/>
            </a:solidFill>
            <a:miter lim="800000"/>
            <a:headEnd/>
            <a:tailEnd/>
          </a:ln>
        </p:spPr>
        <p:txBody>
          <a:bodyPr wrap="none"/>
          <a:lstStyle/>
          <a:p>
            <a:endParaRPr lang="en-US"/>
          </a:p>
        </p:txBody>
      </p:sp>
      <p:sp>
        <p:nvSpPr>
          <p:cNvPr id="158729" name="Text Box 12"/>
          <p:cNvSpPr txBox="1">
            <a:spLocks noChangeArrowheads="1"/>
          </p:cNvSpPr>
          <p:nvPr/>
        </p:nvSpPr>
        <p:spPr bwMode="auto">
          <a:xfrm>
            <a:off x="2809875" y="2381250"/>
            <a:ext cx="769938" cy="2219325"/>
          </a:xfrm>
          <a:prstGeom prst="rect">
            <a:avLst/>
          </a:prstGeom>
          <a:noFill/>
          <a:ln w="9525">
            <a:noFill/>
            <a:miter lim="800000"/>
            <a:headEnd/>
            <a:tailEnd/>
          </a:ln>
        </p:spPr>
        <p:txBody>
          <a:bodyPr wrap="none">
            <a:spAutoFit/>
          </a:bodyPr>
          <a:lstStyle/>
          <a:p>
            <a:r>
              <a:rPr lang="en-US" sz="1400"/>
              <a:t>1540</a:t>
            </a:r>
            <a:r>
              <a:rPr lang="en-US" sz="1400" baseline="30000"/>
              <a:t>o</a:t>
            </a:r>
            <a:r>
              <a:rPr lang="en-US" sz="1400"/>
              <a:t>C</a:t>
            </a:r>
          </a:p>
          <a:p>
            <a:r>
              <a:rPr lang="en-US" sz="1400"/>
              <a:t>1550</a:t>
            </a:r>
            <a:r>
              <a:rPr lang="en-US" sz="1400" baseline="30000"/>
              <a:t>o</a:t>
            </a:r>
            <a:r>
              <a:rPr lang="en-US" sz="1400"/>
              <a:t>C</a:t>
            </a:r>
          </a:p>
          <a:p>
            <a:r>
              <a:rPr lang="en-US" sz="1400"/>
              <a:t>1560</a:t>
            </a:r>
            <a:r>
              <a:rPr lang="en-US" sz="1400" baseline="30000"/>
              <a:t>o</a:t>
            </a:r>
            <a:r>
              <a:rPr lang="en-US" sz="1400"/>
              <a:t>C</a:t>
            </a:r>
          </a:p>
          <a:p>
            <a:r>
              <a:rPr lang="en-US" sz="1400"/>
              <a:t>1540</a:t>
            </a:r>
            <a:r>
              <a:rPr lang="en-US" sz="1400" baseline="30000"/>
              <a:t>o</a:t>
            </a:r>
            <a:r>
              <a:rPr lang="en-US" sz="1400"/>
              <a:t>C</a:t>
            </a:r>
          </a:p>
          <a:p>
            <a:r>
              <a:rPr lang="en-US" sz="1400"/>
              <a:t>1470</a:t>
            </a:r>
            <a:r>
              <a:rPr lang="en-US" sz="1400" baseline="30000"/>
              <a:t>o</a:t>
            </a:r>
            <a:r>
              <a:rPr lang="en-US" sz="1400"/>
              <a:t>C</a:t>
            </a:r>
          </a:p>
          <a:p>
            <a:r>
              <a:rPr lang="en-US" sz="1400"/>
              <a:t>1560</a:t>
            </a:r>
            <a:r>
              <a:rPr lang="en-US" sz="1400" baseline="30000"/>
              <a:t>o</a:t>
            </a:r>
            <a:r>
              <a:rPr lang="en-US" sz="1400"/>
              <a:t>C</a:t>
            </a:r>
          </a:p>
          <a:p>
            <a:r>
              <a:rPr lang="en-US" sz="1400"/>
              <a:t>  520</a:t>
            </a:r>
            <a:r>
              <a:rPr lang="en-US" sz="1400" baseline="30000"/>
              <a:t>o</a:t>
            </a:r>
            <a:r>
              <a:rPr lang="en-US" sz="1400"/>
              <a:t>C</a:t>
            </a:r>
          </a:p>
          <a:p>
            <a:r>
              <a:rPr lang="en-US" sz="1400"/>
              <a:t>1450</a:t>
            </a:r>
            <a:r>
              <a:rPr lang="en-US" sz="1400" baseline="30000"/>
              <a:t>o</a:t>
            </a:r>
            <a:r>
              <a:rPr lang="en-US" sz="1400"/>
              <a:t>C</a:t>
            </a:r>
          </a:p>
          <a:p>
            <a:r>
              <a:rPr lang="en-US" sz="1400"/>
              <a:t>  350</a:t>
            </a:r>
            <a:r>
              <a:rPr lang="en-US" sz="1400" baseline="30000"/>
              <a:t>o</a:t>
            </a:r>
            <a:r>
              <a:rPr lang="en-US" sz="1400"/>
              <a:t>C</a:t>
            </a:r>
          </a:p>
          <a:p>
            <a:r>
              <a:rPr lang="en-US" sz="1400"/>
              <a:t>  300</a:t>
            </a:r>
            <a:r>
              <a:rPr lang="en-US" sz="1400" baseline="30000"/>
              <a:t>o</a:t>
            </a:r>
            <a:r>
              <a:rPr lang="en-US" sz="1400"/>
              <a:t>C</a:t>
            </a:r>
          </a:p>
        </p:txBody>
      </p:sp>
      <p:sp>
        <p:nvSpPr>
          <p:cNvPr id="158730" name="Line 13"/>
          <p:cNvSpPr>
            <a:spLocks noChangeShapeType="1"/>
          </p:cNvSpPr>
          <p:nvPr/>
        </p:nvSpPr>
        <p:spPr bwMode="auto">
          <a:xfrm>
            <a:off x="3489325" y="2570163"/>
            <a:ext cx="373063" cy="152400"/>
          </a:xfrm>
          <a:prstGeom prst="line">
            <a:avLst/>
          </a:prstGeom>
          <a:noFill/>
          <a:ln w="9525">
            <a:solidFill>
              <a:srgbClr val="333333"/>
            </a:solidFill>
            <a:miter lim="800000"/>
            <a:headEnd/>
            <a:tailEnd type="triangle" w="med" len="med"/>
          </a:ln>
        </p:spPr>
        <p:txBody>
          <a:bodyPr wrap="none"/>
          <a:lstStyle/>
          <a:p>
            <a:endParaRPr lang="en-US"/>
          </a:p>
        </p:txBody>
      </p:sp>
      <p:sp>
        <p:nvSpPr>
          <p:cNvPr id="158731" name="Line 14"/>
          <p:cNvSpPr>
            <a:spLocks noChangeShapeType="1"/>
          </p:cNvSpPr>
          <p:nvPr/>
        </p:nvSpPr>
        <p:spPr bwMode="auto">
          <a:xfrm>
            <a:off x="3484563" y="2786063"/>
            <a:ext cx="396875" cy="341312"/>
          </a:xfrm>
          <a:prstGeom prst="line">
            <a:avLst/>
          </a:prstGeom>
          <a:noFill/>
          <a:ln w="9525">
            <a:solidFill>
              <a:srgbClr val="333333"/>
            </a:solidFill>
            <a:miter lim="800000"/>
            <a:headEnd/>
            <a:tailEnd type="triangle" w="med" len="med"/>
          </a:ln>
        </p:spPr>
        <p:txBody>
          <a:bodyPr wrap="none"/>
          <a:lstStyle/>
          <a:p>
            <a:endParaRPr lang="en-US"/>
          </a:p>
        </p:txBody>
      </p:sp>
      <p:sp>
        <p:nvSpPr>
          <p:cNvPr id="158732" name="Line 15"/>
          <p:cNvSpPr>
            <a:spLocks noChangeShapeType="1"/>
          </p:cNvSpPr>
          <p:nvPr/>
        </p:nvSpPr>
        <p:spPr bwMode="auto">
          <a:xfrm>
            <a:off x="3481388" y="3022600"/>
            <a:ext cx="304800" cy="258763"/>
          </a:xfrm>
          <a:prstGeom prst="line">
            <a:avLst/>
          </a:prstGeom>
          <a:noFill/>
          <a:ln w="9525">
            <a:solidFill>
              <a:srgbClr val="333333"/>
            </a:solidFill>
            <a:miter lim="800000"/>
            <a:headEnd/>
            <a:tailEnd type="triangle" w="med" len="med"/>
          </a:ln>
        </p:spPr>
        <p:txBody>
          <a:bodyPr wrap="none"/>
          <a:lstStyle/>
          <a:p>
            <a:endParaRPr lang="en-US"/>
          </a:p>
        </p:txBody>
      </p:sp>
      <p:sp>
        <p:nvSpPr>
          <p:cNvPr id="158733" name="Line 16"/>
          <p:cNvSpPr>
            <a:spLocks noChangeShapeType="1"/>
          </p:cNvSpPr>
          <p:nvPr/>
        </p:nvSpPr>
        <p:spPr bwMode="auto">
          <a:xfrm>
            <a:off x="3489325" y="3217863"/>
            <a:ext cx="285750" cy="247650"/>
          </a:xfrm>
          <a:prstGeom prst="line">
            <a:avLst/>
          </a:prstGeom>
          <a:noFill/>
          <a:ln w="9525">
            <a:solidFill>
              <a:srgbClr val="333333"/>
            </a:solidFill>
            <a:miter lim="800000"/>
            <a:headEnd/>
            <a:tailEnd type="triangle" w="med" len="med"/>
          </a:ln>
        </p:spPr>
        <p:txBody>
          <a:bodyPr wrap="none"/>
          <a:lstStyle/>
          <a:p>
            <a:endParaRPr lang="en-US"/>
          </a:p>
        </p:txBody>
      </p:sp>
      <p:sp>
        <p:nvSpPr>
          <p:cNvPr id="158734" name="Line 17"/>
          <p:cNvSpPr>
            <a:spLocks noChangeShapeType="1"/>
          </p:cNvSpPr>
          <p:nvPr/>
        </p:nvSpPr>
        <p:spPr bwMode="auto">
          <a:xfrm>
            <a:off x="3489325" y="3419475"/>
            <a:ext cx="200025" cy="80963"/>
          </a:xfrm>
          <a:prstGeom prst="line">
            <a:avLst/>
          </a:prstGeom>
          <a:noFill/>
          <a:ln w="9525">
            <a:solidFill>
              <a:srgbClr val="333333"/>
            </a:solidFill>
            <a:miter lim="800000"/>
            <a:headEnd/>
            <a:tailEnd type="triangle" w="med" len="med"/>
          </a:ln>
        </p:spPr>
        <p:txBody>
          <a:bodyPr wrap="none"/>
          <a:lstStyle/>
          <a:p>
            <a:endParaRPr lang="en-US"/>
          </a:p>
        </p:txBody>
      </p:sp>
      <p:sp>
        <p:nvSpPr>
          <p:cNvPr id="158735" name="Line 18"/>
          <p:cNvSpPr>
            <a:spLocks noChangeShapeType="1"/>
          </p:cNvSpPr>
          <p:nvPr/>
        </p:nvSpPr>
        <p:spPr bwMode="auto">
          <a:xfrm>
            <a:off x="3490913" y="3608388"/>
            <a:ext cx="369887" cy="104775"/>
          </a:xfrm>
          <a:prstGeom prst="line">
            <a:avLst/>
          </a:prstGeom>
          <a:noFill/>
          <a:ln w="9525">
            <a:solidFill>
              <a:srgbClr val="333333"/>
            </a:solidFill>
            <a:miter lim="800000"/>
            <a:headEnd/>
            <a:tailEnd type="triangle" w="med" len="med"/>
          </a:ln>
        </p:spPr>
        <p:txBody>
          <a:bodyPr wrap="none"/>
          <a:lstStyle/>
          <a:p>
            <a:endParaRPr lang="en-US"/>
          </a:p>
        </p:txBody>
      </p:sp>
      <p:sp>
        <p:nvSpPr>
          <p:cNvPr id="158736" name="Line 19"/>
          <p:cNvSpPr>
            <a:spLocks noChangeShapeType="1"/>
          </p:cNvSpPr>
          <p:nvPr/>
        </p:nvSpPr>
        <p:spPr bwMode="auto">
          <a:xfrm>
            <a:off x="3500438" y="3798888"/>
            <a:ext cx="371475" cy="0"/>
          </a:xfrm>
          <a:prstGeom prst="line">
            <a:avLst/>
          </a:prstGeom>
          <a:noFill/>
          <a:ln w="9525">
            <a:solidFill>
              <a:srgbClr val="333333"/>
            </a:solidFill>
            <a:miter lim="800000"/>
            <a:headEnd/>
            <a:tailEnd type="triangle" w="med" len="med"/>
          </a:ln>
        </p:spPr>
        <p:txBody>
          <a:bodyPr wrap="none"/>
          <a:lstStyle/>
          <a:p>
            <a:endParaRPr lang="en-US"/>
          </a:p>
        </p:txBody>
      </p:sp>
      <p:sp>
        <p:nvSpPr>
          <p:cNvPr id="158737" name="Line 20"/>
          <p:cNvSpPr>
            <a:spLocks noChangeShapeType="1"/>
          </p:cNvSpPr>
          <p:nvPr/>
        </p:nvSpPr>
        <p:spPr bwMode="auto">
          <a:xfrm flipV="1">
            <a:off x="3503613" y="3984625"/>
            <a:ext cx="176212" cy="34925"/>
          </a:xfrm>
          <a:prstGeom prst="line">
            <a:avLst/>
          </a:prstGeom>
          <a:noFill/>
          <a:ln w="9525">
            <a:solidFill>
              <a:srgbClr val="333333"/>
            </a:solidFill>
            <a:miter lim="800000"/>
            <a:headEnd/>
            <a:tailEnd type="triangle" w="med" len="med"/>
          </a:ln>
        </p:spPr>
        <p:txBody>
          <a:bodyPr wrap="none"/>
          <a:lstStyle/>
          <a:p>
            <a:endParaRPr lang="en-US"/>
          </a:p>
        </p:txBody>
      </p:sp>
      <p:sp>
        <p:nvSpPr>
          <p:cNvPr id="158738" name="Line 21"/>
          <p:cNvSpPr>
            <a:spLocks noChangeShapeType="1"/>
          </p:cNvSpPr>
          <p:nvPr/>
        </p:nvSpPr>
        <p:spPr bwMode="auto">
          <a:xfrm flipV="1">
            <a:off x="3514725" y="4175125"/>
            <a:ext cx="338138" cy="38100"/>
          </a:xfrm>
          <a:prstGeom prst="line">
            <a:avLst/>
          </a:prstGeom>
          <a:noFill/>
          <a:ln w="9525">
            <a:solidFill>
              <a:srgbClr val="333333"/>
            </a:solidFill>
            <a:miter lim="800000"/>
            <a:headEnd/>
            <a:tailEnd type="triangle" w="med" len="med"/>
          </a:ln>
        </p:spPr>
        <p:txBody>
          <a:bodyPr wrap="none"/>
          <a:lstStyle/>
          <a:p>
            <a:endParaRPr lang="en-US"/>
          </a:p>
        </p:txBody>
      </p:sp>
      <p:sp>
        <p:nvSpPr>
          <p:cNvPr id="158739" name="Line 22"/>
          <p:cNvSpPr>
            <a:spLocks noChangeShapeType="1"/>
          </p:cNvSpPr>
          <p:nvPr/>
        </p:nvSpPr>
        <p:spPr bwMode="auto">
          <a:xfrm flipV="1">
            <a:off x="3498850" y="4248150"/>
            <a:ext cx="311150" cy="184150"/>
          </a:xfrm>
          <a:prstGeom prst="line">
            <a:avLst/>
          </a:prstGeom>
          <a:noFill/>
          <a:ln w="9525">
            <a:solidFill>
              <a:srgbClr val="333333"/>
            </a:solidFill>
            <a:miter lim="800000"/>
            <a:headEnd/>
            <a:tailEnd type="triangle" w="med" len="med"/>
          </a:ln>
        </p:spPr>
        <p:txBody>
          <a:bodyPr wrap="none"/>
          <a:lstStyle/>
          <a:p>
            <a:endParaRPr lang="en-US"/>
          </a:p>
        </p:txBody>
      </p:sp>
      <p:grpSp>
        <p:nvGrpSpPr>
          <p:cNvPr id="2" name="Group 47"/>
          <p:cNvGrpSpPr>
            <a:grpSpLocks/>
          </p:cNvGrpSpPr>
          <p:nvPr/>
        </p:nvGrpSpPr>
        <p:grpSpPr bwMode="auto">
          <a:xfrm>
            <a:off x="5100638" y="2222500"/>
            <a:ext cx="3414712" cy="2840038"/>
            <a:chOff x="3213" y="1400"/>
            <a:chExt cx="2151" cy="1789"/>
          </a:xfrm>
        </p:grpSpPr>
        <p:sp>
          <p:nvSpPr>
            <p:cNvPr id="158741" name="Text Box 6"/>
            <p:cNvSpPr txBox="1">
              <a:spLocks noChangeArrowheads="1"/>
            </p:cNvSpPr>
            <p:nvPr/>
          </p:nvSpPr>
          <p:spPr bwMode="auto">
            <a:xfrm>
              <a:off x="4320" y="1584"/>
              <a:ext cx="1044" cy="404"/>
            </a:xfrm>
            <a:prstGeom prst="rect">
              <a:avLst/>
            </a:prstGeom>
            <a:solidFill>
              <a:schemeClr val="bg1"/>
            </a:solidFill>
            <a:ln w="9525">
              <a:noFill/>
              <a:miter lim="800000"/>
              <a:headEnd/>
              <a:tailEnd/>
            </a:ln>
          </p:spPr>
          <p:txBody>
            <a:bodyPr wrap="none">
              <a:spAutoFit/>
            </a:bodyPr>
            <a:lstStyle/>
            <a:p>
              <a:r>
                <a:rPr lang="en-US" sz="1800" b="1"/>
                <a:t>Meker</a:t>
              </a:r>
            </a:p>
            <a:p>
              <a:r>
                <a:rPr lang="en-US" sz="1800" b="1"/>
                <a:t>Burner Flame</a:t>
              </a:r>
            </a:p>
          </p:txBody>
        </p:sp>
        <p:sp>
          <p:nvSpPr>
            <p:cNvPr id="158742" name="Rectangle 24"/>
            <p:cNvSpPr>
              <a:spLocks noChangeArrowheads="1"/>
            </p:cNvSpPr>
            <p:nvPr/>
          </p:nvSpPr>
          <p:spPr bwMode="auto">
            <a:xfrm>
              <a:off x="3813" y="2810"/>
              <a:ext cx="416" cy="199"/>
            </a:xfrm>
            <a:prstGeom prst="rect">
              <a:avLst/>
            </a:prstGeom>
            <a:noFill/>
            <a:ln w="19050">
              <a:solidFill>
                <a:schemeClr val="tx1"/>
              </a:solidFill>
              <a:miter lim="800000"/>
              <a:headEnd/>
              <a:tailEnd/>
            </a:ln>
          </p:spPr>
          <p:txBody>
            <a:bodyPr wrap="none" anchor="ctr"/>
            <a:lstStyle/>
            <a:p>
              <a:endParaRPr lang="en-US"/>
            </a:p>
          </p:txBody>
        </p:sp>
        <p:sp>
          <p:nvSpPr>
            <p:cNvPr id="158743" name="Line 25"/>
            <p:cNvSpPr>
              <a:spLocks noChangeShapeType="1"/>
            </p:cNvSpPr>
            <p:nvPr/>
          </p:nvSpPr>
          <p:spPr bwMode="auto">
            <a:xfrm>
              <a:off x="3843" y="3007"/>
              <a:ext cx="0" cy="180"/>
            </a:xfrm>
            <a:prstGeom prst="line">
              <a:avLst/>
            </a:prstGeom>
            <a:noFill/>
            <a:ln w="19050">
              <a:solidFill>
                <a:schemeClr val="tx1"/>
              </a:solidFill>
              <a:miter lim="800000"/>
              <a:headEnd/>
              <a:tailEnd/>
            </a:ln>
          </p:spPr>
          <p:txBody>
            <a:bodyPr wrap="none"/>
            <a:lstStyle/>
            <a:p>
              <a:endParaRPr lang="en-US"/>
            </a:p>
          </p:txBody>
        </p:sp>
        <p:sp>
          <p:nvSpPr>
            <p:cNvPr id="158744" name="Line 26"/>
            <p:cNvSpPr>
              <a:spLocks noChangeShapeType="1"/>
            </p:cNvSpPr>
            <p:nvPr/>
          </p:nvSpPr>
          <p:spPr bwMode="auto">
            <a:xfrm>
              <a:off x="4201" y="3009"/>
              <a:ext cx="0" cy="180"/>
            </a:xfrm>
            <a:prstGeom prst="line">
              <a:avLst/>
            </a:prstGeom>
            <a:noFill/>
            <a:ln w="19050">
              <a:solidFill>
                <a:schemeClr val="tx1"/>
              </a:solidFill>
              <a:miter lim="800000"/>
              <a:headEnd/>
              <a:tailEnd/>
            </a:ln>
          </p:spPr>
          <p:txBody>
            <a:bodyPr wrap="none"/>
            <a:lstStyle/>
            <a:p>
              <a:endParaRPr lang="en-US"/>
            </a:p>
          </p:txBody>
        </p:sp>
        <p:sp>
          <p:nvSpPr>
            <p:cNvPr id="158745" name="Freeform 27"/>
            <p:cNvSpPr>
              <a:spLocks/>
            </p:cNvSpPr>
            <p:nvPr/>
          </p:nvSpPr>
          <p:spPr bwMode="auto">
            <a:xfrm>
              <a:off x="3884" y="2711"/>
              <a:ext cx="52" cy="93"/>
            </a:xfrm>
            <a:custGeom>
              <a:avLst/>
              <a:gdLst>
                <a:gd name="T0" fmla="*/ 0 w 52"/>
                <a:gd name="T1" fmla="*/ 93 h 93"/>
                <a:gd name="T2" fmla="*/ 4 w 52"/>
                <a:gd name="T3" fmla="*/ 45 h 93"/>
                <a:gd name="T4" fmla="*/ 22 w 52"/>
                <a:gd name="T5" fmla="*/ 1 h 93"/>
                <a:gd name="T6" fmla="*/ 45 w 52"/>
                <a:gd name="T7" fmla="*/ 51 h 93"/>
                <a:gd name="T8" fmla="*/ 52 w 52"/>
                <a:gd name="T9" fmla="*/ 93 h 93"/>
                <a:gd name="T10" fmla="*/ 0 60000 65536"/>
                <a:gd name="T11" fmla="*/ 0 60000 65536"/>
                <a:gd name="T12" fmla="*/ 0 60000 65536"/>
                <a:gd name="T13" fmla="*/ 0 60000 65536"/>
                <a:gd name="T14" fmla="*/ 0 60000 65536"/>
                <a:gd name="T15" fmla="*/ 0 w 52"/>
                <a:gd name="T16" fmla="*/ 0 h 93"/>
                <a:gd name="T17" fmla="*/ 52 w 52"/>
                <a:gd name="T18" fmla="*/ 93 h 93"/>
              </a:gdLst>
              <a:ahLst/>
              <a:cxnLst>
                <a:cxn ang="T10">
                  <a:pos x="T0" y="T1"/>
                </a:cxn>
                <a:cxn ang="T11">
                  <a:pos x="T2" y="T3"/>
                </a:cxn>
                <a:cxn ang="T12">
                  <a:pos x="T4" y="T5"/>
                </a:cxn>
                <a:cxn ang="T13">
                  <a:pos x="T6" y="T7"/>
                </a:cxn>
                <a:cxn ang="T14">
                  <a:pos x="T8" y="T9"/>
                </a:cxn>
              </a:cxnLst>
              <a:rect l="T15" t="T16" r="T17" b="T18"/>
              <a:pathLst>
                <a:path w="52" h="93">
                  <a:moveTo>
                    <a:pt x="0" y="93"/>
                  </a:moveTo>
                  <a:cubicBezTo>
                    <a:pt x="0" y="76"/>
                    <a:pt x="0" y="60"/>
                    <a:pt x="4" y="45"/>
                  </a:cubicBezTo>
                  <a:cubicBezTo>
                    <a:pt x="8" y="30"/>
                    <a:pt x="15" y="0"/>
                    <a:pt x="22" y="1"/>
                  </a:cubicBezTo>
                  <a:cubicBezTo>
                    <a:pt x="29" y="2"/>
                    <a:pt x="40" y="36"/>
                    <a:pt x="45" y="51"/>
                  </a:cubicBezTo>
                  <a:cubicBezTo>
                    <a:pt x="50" y="66"/>
                    <a:pt x="51" y="79"/>
                    <a:pt x="52" y="93"/>
                  </a:cubicBezTo>
                </a:path>
              </a:pathLst>
            </a:custGeom>
            <a:gradFill rotWithShape="1">
              <a:gsLst>
                <a:gs pos="0">
                  <a:schemeClr val="accent2">
                    <a:alpha val="57001"/>
                  </a:schemeClr>
                </a:gs>
                <a:gs pos="100000">
                  <a:schemeClr val="bg1">
                    <a:alpha val="70000"/>
                  </a:schemeClr>
                </a:gs>
              </a:gsLst>
              <a:lin ang="5400000" scaled="1"/>
            </a:gradFill>
            <a:ln w="6350">
              <a:solidFill>
                <a:schemeClr val="hlink"/>
              </a:solidFill>
              <a:miter lim="800000"/>
              <a:headEnd/>
              <a:tailEnd/>
            </a:ln>
          </p:spPr>
          <p:txBody>
            <a:bodyPr wrap="none"/>
            <a:lstStyle/>
            <a:p>
              <a:endParaRPr lang="en-US"/>
            </a:p>
          </p:txBody>
        </p:sp>
        <p:sp>
          <p:nvSpPr>
            <p:cNvPr id="158746" name="Freeform 28"/>
            <p:cNvSpPr>
              <a:spLocks/>
            </p:cNvSpPr>
            <p:nvPr/>
          </p:nvSpPr>
          <p:spPr bwMode="auto">
            <a:xfrm>
              <a:off x="3936" y="2717"/>
              <a:ext cx="52" cy="93"/>
            </a:xfrm>
            <a:custGeom>
              <a:avLst/>
              <a:gdLst>
                <a:gd name="T0" fmla="*/ 0 w 52"/>
                <a:gd name="T1" fmla="*/ 93 h 93"/>
                <a:gd name="T2" fmla="*/ 4 w 52"/>
                <a:gd name="T3" fmla="*/ 45 h 93"/>
                <a:gd name="T4" fmla="*/ 22 w 52"/>
                <a:gd name="T5" fmla="*/ 1 h 93"/>
                <a:gd name="T6" fmla="*/ 45 w 52"/>
                <a:gd name="T7" fmla="*/ 51 h 93"/>
                <a:gd name="T8" fmla="*/ 52 w 52"/>
                <a:gd name="T9" fmla="*/ 93 h 93"/>
                <a:gd name="T10" fmla="*/ 0 60000 65536"/>
                <a:gd name="T11" fmla="*/ 0 60000 65536"/>
                <a:gd name="T12" fmla="*/ 0 60000 65536"/>
                <a:gd name="T13" fmla="*/ 0 60000 65536"/>
                <a:gd name="T14" fmla="*/ 0 60000 65536"/>
                <a:gd name="T15" fmla="*/ 0 w 52"/>
                <a:gd name="T16" fmla="*/ 0 h 93"/>
                <a:gd name="T17" fmla="*/ 52 w 52"/>
                <a:gd name="T18" fmla="*/ 93 h 93"/>
              </a:gdLst>
              <a:ahLst/>
              <a:cxnLst>
                <a:cxn ang="T10">
                  <a:pos x="T0" y="T1"/>
                </a:cxn>
                <a:cxn ang="T11">
                  <a:pos x="T2" y="T3"/>
                </a:cxn>
                <a:cxn ang="T12">
                  <a:pos x="T4" y="T5"/>
                </a:cxn>
                <a:cxn ang="T13">
                  <a:pos x="T6" y="T7"/>
                </a:cxn>
                <a:cxn ang="T14">
                  <a:pos x="T8" y="T9"/>
                </a:cxn>
              </a:cxnLst>
              <a:rect l="T15" t="T16" r="T17" b="T18"/>
              <a:pathLst>
                <a:path w="52" h="93">
                  <a:moveTo>
                    <a:pt x="0" y="93"/>
                  </a:moveTo>
                  <a:cubicBezTo>
                    <a:pt x="0" y="76"/>
                    <a:pt x="0" y="60"/>
                    <a:pt x="4" y="45"/>
                  </a:cubicBezTo>
                  <a:cubicBezTo>
                    <a:pt x="8" y="30"/>
                    <a:pt x="15" y="0"/>
                    <a:pt x="22" y="1"/>
                  </a:cubicBezTo>
                  <a:cubicBezTo>
                    <a:pt x="29" y="2"/>
                    <a:pt x="40" y="36"/>
                    <a:pt x="45" y="51"/>
                  </a:cubicBezTo>
                  <a:cubicBezTo>
                    <a:pt x="50" y="66"/>
                    <a:pt x="51" y="79"/>
                    <a:pt x="52" y="93"/>
                  </a:cubicBezTo>
                </a:path>
              </a:pathLst>
            </a:custGeom>
            <a:gradFill rotWithShape="1">
              <a:gsLst>
                <a:gs pos="0">
                  <a:schemeClr val="accent2">
                    <a:alpha val="57001"/>
                  </a:schemeClr>
                </a:gs>
                <a:gs pos="100000">
                  <a:schemeClr val="bg1">
                    <a:alpha val="70000"/>
                  </a:schemeClr>
                </a:gs>
              </a:gsLst>
              <a:lin ang="5400000" scaled="1"/>
            </a:gradFill>
            <a:ln w="6350">
              <a:solidFill>
                <a:schemeClr val="hlink"/>
              </a:solidFill>
              <a:miter lim="800000"/>
              <a:headEnd/>
              <a:tailEnd/>
            </a:ln>
          </p:spPr>
          <p:txBody>
            <a:bodyPr wrap="none"/>
            <a:lstStyle/>
            <a:p>
              <a:endParaRPr lang="en-US"/>
            </a:p>
          </p:txBody>
        </p:sp>
        <p:sp>
          <p:nvSpPr>
            <p:cNvPr id="158747" name="Freeform 29"/>
            <p:cNvSpPr>
              <a:spLocks/>
            </p:cNvSpPr>
            <p:nvPr/>
          </p:nvSpPr>
          <p:spPr bwMode="auto">
            <a:xfrm>
              <a:off x="3992" y="2713"/>
              <a:ext cx="52" cy="93"/>
            </a:xfrm>
            <a:custGeom>
              <a:avLst/>
              <a:gdLst>
                <a:gd name="T0" fmla="*/ 0 w 52"/>
                <a:gd name="T1" fmla="*/ 93 h 93"/>
                <a:gd name="T2" fmla="*/ 4 w 52"/>
                <a:gd name="T3" fmla="*/ 45 h 93"/>
                <a:gd name="T4" fmla="*/ 22 w 52"/>
                <a:gd name="T5" fmla="*/ 1 h 93"/>
                <a:gd name="T6" fmla="*/ 45 w 52"/>
                <a:gd name="T7" fmla="*/ 51 h 93"/>
                <a:gd name="T8" fmla="*/ 52 w 52"/>
                <a:gd name="T9" fmla="*/ 93 h 93"/>
                <a:gd name="T10" fmla="*/ 0 60000 65536"/>
                <a:gd name="T11" fmla="*/ 0 60000 65536"/>
                <a:gd name="T12" fmla="*/ 0 60000 65536"/>
                <a:gd name="T13" fmla="*/ 0 60000 65536"/>
                <a:gd name="T14" fmla="*/ 0 60000 65536"/>
                <a:gd name="T15" fmla="*/ 0 w 52"/>
                <a:gd name="T16" fmla="*/ 0 h 93"/>
                <a:gd name="T17" fmla="*/ 52 w 52"/>
                <a:gd name="T18" fmla="*/ 93 h 93"/>
              </a:gdLst>
              <a:ahLst/>
              <a:cxnLst>
                <a:cxn ang="T10">
                  <a:pos x="T0" y="T1"/>
                </a:cxn>
                <a:cxn ang="T11">
                  <a:pos x="T2" y="T3"/>
                </a:cxn>
                <a:cxn ang="T12">
                  <a:pos x="T4" y="T5"/>
                </a:cxn>
                <a:cxn ang="T13">
                  <a:pos x="T6" y="T7"/>
                </a:cxn>
                <a:cxn ang="T14">
                  <a:pos x="T8" y="T9"/>
                </a:cxn>
              </a:cxnLst>
              <a:rect l="T15" t="T16" r="T17" b="T18"/>
              <a:pathLst>
                <a:path w="52" h="93">
                  <a:moveTo>
                    <a:pt x="0" y="93"/>
                  </a:moveTo>
                  <a:cubicBezTo>
                    <a:pt x="0" y="76"/>
                    <a:pt x="0" y="60"/>
                    <a:pt x="4" y="45"/>
                  </a:cubicBezTo>
                  <a:cubicBezTo>
                    <a:pt x="8" y="30"/>
                    <a:pt x="15" y="0"/>
                    <a:pt x="22" y="1"/>
                  </a:cubicBezTo>
                  <a:cubicBezTo>
                    <a:pt x="29" y="2"/>
                    <a:pt x="40" y="36"/>
                    <a:pt x="45" y="51"/>
                  </a:cubicBezTo>
                  <a:cubicBezTo>
                    <a:pt x="50" y="66"/>
                    <a:pt x="51" y="79"/>
                    <a:pt x="52" y="93"/>
                  </a:cubicBezTo>
                </a:path>
              </a:pathLst>
            </a:custGeom>
            <a:gradFill rotWithShape="1">
              <a:gsLst>
                <a:gs pos="0">
                  <a:schemeClr val="accent2">
                    <a:alpha val="57001"/>
                  </a:schemeClr>
                </a:gs>
                <a:gs pos="100000">
                  <a:schemeClr val="bg1">
                    <a:alpha val="70000"/>
                  </a:schemeClr>
                </a:gs>
              </a:gsLst>
              <a:lin ang="5400000" scaled="1"/>
            </a:gradFill>
            <a:ln w="6350">
              <a:solidFill>
                <a:schemeClr val="hlink"/>
              </a:solidFill>
              <a:miter lim="800000"/>
              <a:headEnd/>
              <a:tailEnd/>
            </a:ln>
          </p:spPr>
          <p:txBody>
            <a:bodyPr wrap="none"/>
            <a:lstStyle/>
            <a:p>
              <a:endParaRPr lang="en-US"/>
            </a:p>
          </p:txBody>
        </p:sp>
        <p:sp>
          <p:nvSpPr>
            <p:cNvPr id="158748" name="Freeform 30"/>
            <p:cNvSpPr>
              <a:spLocks/>
            </p:cNvSpPr>
            <p:nvPr/>
          </p:nvSpPr>
          <p:spPr bwMode="auto">
            <a:xfrm>
              <a:off x="4048" y="2715"/>
              <a:ext cx="52" cy="93"/>
            </a:xfrm>
            <a:custGeom>
              <a:avLst/>
              <a:gdLst>
                <a:gd name="T0" fmla="*/ 0 w 52"/>
                <a:gd name="T1" fmla="*/ 93 h 93"/>
                <a:gd name="T2" fmla="*/ 4 w 52"/>
                <a:gd name="T3" fmla="*/ 45 h 93"/>
                <a:gd name="T4" fmla="*/ 22 w 52"/>
                <a:gd name="T5" fmla="*/ 1 h 93"/>
                <a:gd name="T6" fmla="*/ 45 w 52"/>
                <a:gd name="T7" fmla="*/ 51 h 93"/>
                <a:gd name="T8" fmla="*/ 52 w 52"/>
                <a:gd name="T9" fmla="*/ 93 h 93"/>
                <a:gd name="T10" fmla="*/ 0 60000 65536"/>
                <a:gd name="T11" fmla="*/ 0 60000 65536"/>
                <a:gd name="T12" fmla="*/ 0 60000 65536"/>
                <a:gd name="T13" fmla="*/ 0 60000 65536"/>
                <a:gd name="T14" fmla="*/ 0 60000 65536"/>
                <a:gd name="T15" fmla="*/ 0 w 52"/>
                <a:gd name="T16" fmla="*/ 0 h 93"/>
                <a:gd name="T17" fmla="*/ 52 w 52"/>
                <a:gd name="T18" fmla="*/ 93 h 93"/>
              </a:gdLst>
              <a:ahLst/>
              <a:cxnLst>
                <a:cxn ang="T10">
                  <a:pos x="T0" y="T1"/>
                </a:cxn>
                <a:cxn ang="T11">
                  <a:pos x="T2" y="T3"/>
                </a:cxn>
                <a:cxn ang="T12">
                  <a:pos x="T4" y="T5"/>
                </a:cxn>
                <a:cxn ang="T13">
                  <a:pos x="T6" y="T7"/>
                </a:cxn>
                <a:cxn ang="T14">
                  <a:pos x="T8" y="T9"/>
                </a:cxn>
              </a:cxnLst>
              <a:rect l="T15" t="T16" r="T17" b="T18"/>
              <a:pathLst>
                <a:path w="52" h="93">
                  <a:moveTo>
                    <a:pt x="0" y="93"/>
                  </a:moveTo>
                  <a:cubicBezTo>
                    <a:pt x="0" y="76"/>
                    <a:pt x="0" y="60"/>
                    <a:pt x="4" y="45"/>
                  </a:cubicBezTo>
                  <a:cubicBezTo>
                    <a:pt x="8" y="30"/>
                    <a:pt x="15" y="0"/>
                    <a:pt x="22" y="1"/>
                  </a:cubicBezTo>
                  <a:cubicBezTo>
                    <a:pt x="29" y="2"/>
                    <a:pt x="40" y="36"/>
                    <a:pt x="45" y="51"/>
                  </a:cubicBezTo>
                  <a:cubicBezTo>
                    <a:pt x="50" y="66"/>
                    <a:pt x="51" y="79"/>
                    <a:pt x="52" y="93"/>
                  </a:cubicBezTo>
                </a:path>
              </a:pathLst>
            </a:custGeom>
            <a:gradFill rotWithShape="1">
              <a:gsLst>
                <a:gs pos="0">
                  <a:schemeClr val="accent2">
                    <a:alpha val="57001"/>
                  </a:schemeClr>
                </a:gs>
                <a:gs pos="100000">
                  <a:schemeClr val="bg1">
                    <a:alpha val="70000"/>
                  </a:schemeClr>
                </a:gs>
              </a:gsLst>
              <a:lin ang="5400000" scaled="1"/>
            </a:gradFill>
            <a:ln w="6350">
              <a:solidFill>
                <a:schemeClr val="hlink"/>
              </a:solidFill>
              <a:miter lim="800000"/>
              <a:headEnd/>
              <a:tailEnd/>
            </a:ln>
          </p:spPr>
          <p:txBody>
            <a:bodyPr wrap="none"/>
            <a:lstStyle/>
            <a:p>
              <a:endParaRPr lang="en-US"/>
            </a:p>
          </p:txBody>
        </p:sp>
        <p:sp>
          <p:nvSpPr>
            <p:cNvPr id="158749" name="Freeform 31"/>
            <p:cNvSpPr>
              <a:spLocks/>
            </p:cNvSpPr>
            <p:nvPr/>
          </p:nvSpPr>
          <p:spPr bwMode="auto">
            <a:xfrm>
              <a:off x="3832" y="2715"/>
              <a:ext cx="52" cy="93"/>
            </a:xfrm>
            <a:custGeom>
              <a:avLst/>
              <a:gdLst>
                <a:gd name="T0" fmla="*/ 0 w 52"/>
                <a:gd name="T1" fmla="*/ 93 h 93"/>
                <a:gd name="T2" fmla="*/ 4 w 52"/>
                <a:gd name="T3" fmla="*/ 45 h 93"/>
                <a:gd name="T4" fmla="*/ 22 w 52"/>
                <a:gd name="T5" fmla="*/ 1 h 93"/>
                <a:gd name="T6" fmla="*/ 45 w 52"/>
                <a:gd name="T7" fmla="*/ 51 h 93"/>
                <a:gd name="T8" fmla="*/ 52 w 52"/>
                <a:gd name="T9" fmla="*/ 93 h 93"/>
                <a:gd name="T10" fmla="*/ 0 60000 65536"/>
                <a:gd name="T11" fmla="*/ 0 60000 65536"/>
                <a:gd name="T12" fmla="*/ 0 60000 65536"/>
                <a:gd name="T13" fmla="*/ 0 60000 65536"/>
                <a:gd name="T14" fmla="*/ 0 60000 65536"/>
                <a:gd name="T15" fmla="*/ 0 w 52"/>
                <a:gd name="T16" fmla="*/ 0 h 93"/>
                <a:gd name="T17" fmla="*/ 52 w 52"/>
                <a:gd name="T18" fmla="*/ 93 h 93"/>
              </a:gdLst>
              <a:ahLst/>
              <a:cxnLst>
                <a:cxn ang="T10">
                  <a:pos x="T0" y="T1"/>
                </a:cxn>
                <a:cxn ang="T11">
                  <a:pos x="T2" y="T3"/>
                </a:cxn>
                <a:cxn ang="T12">
                  <a:pos x="T4" y="T5"/>
                </a:cxn>
                <a:cxn ang="T13">
                  <a:pos x="T6" y="T7"/>
                </a:cxn>
                <a:cxn ang="T14">
                  <a:pos x="T8" y="T9"/>
                </a:cxn>
              </a:cxnLst>
              <a:rect l="T15" t="T16" r="T17" b="T18"/>
              <a:pathLst>
                <a:path w="52" h="93">
                  <a:moveTo>
                    <a:pt x="0" y="93"/>
                  </a:moveTo>
                  <a:cubicBezTo>
                    <a:pt x="0" y="76"/>
                    <a:pt x="0" y="60"/>
                    <a:pt x="4" y="45"/>
                  </a:cubicBezTo>
                  <a:cubicBezTo>
                    <a:pt x="8" y="30"/>
                    <a:pt x="15" y="0"/>
                    <a:pt x="22" y="1"/>
                  </a:cubicBezTo>
                  <a:cubicBezTo>
                    <a:pt x="29" y="2"/>
                    <a:pt x="40" y="36"/>
                    <a:pt x="45" y="51"/>
                  </a:cubicBezTo>
                  <a:cubicBezTo>
                    <a:pt x="50" y="66"/>
                    <a:pt x="51" y="79"/>
                    <a:pt x="52" y="93"/>
                  </a:cubicBezTo>
                </a:path>
              </a:pathLst>
            </a:custGeom>
            <a:gradFill rotWithShape="1">
              <a:gsLst>
                <a:gs pos="0">
                  <a:schemeClr val="accent2">
                    <a:alpha val="57001"/>
                  </a:schemeClr>
                </a:gs>
                <a:gs pos="100000">
                  <a:schemeClr val="bg1">
                    <a:alpha val="70000"/>
                  </a:schemeClr>
                </a:gs>
              </a:gsLst>
              <a:lin ang="5400000" scaled="1"/>
            </a:gradFill>
            <a:ln w="6350">
              <a:solidFill>
                <a:schemeClr val="hlink"/>
              </a:solidFill>
              <a:miter lim="800000"/>
              <a:headEnd/>
              <a:tailEnd/>
            </a:ln>
          </p:spPr>
          <p:txBody>
            <a:bodyPr wrap="none"/>
            <a:lstStyle/>
            <a:p>
              <a:endParaRPr lang="en-US"/>
            </a:p>
          </p:txBody>
        </p:sp>
        <p:sp>
          <p:nvSpPr>
            <p:cNvPr id="158750" name="Freeform 32"/>
            <p:cNvSpPr>
              <a:spLocks/>
            </p:cNvSpPr>
            <p:nvPr/>
          </p:nvSpPr>
          <p:spPr bwMode="auto">
            <a:xfrm>
              <a:off x="4104" y="2713"/>
              <a:ext cx="52" cy="93"/>
            </a:xfrm>
            <a:custGeom>
              <a:avLst/>
              <a:gdLst>
                <a:gd name="T0" fmla="*/ 0 w 52"/>
                <a:gd name="T1" fmla="*/ 93 h 93"/>
                <a:gd name="T2" fmla="*/ 4 w 52"/>
                <a:gd name="T3" fmla="*/ 45 h 93"/>
                <a:gd name="T4" fmla="*/ 22 w 52"/>
                <a:gd name="T5" fmla="*/ 1 h 93"/>
                <a:gd name="T6" fmla="*/ 45 w 52"/>
                <a:gd name="T7" fmla="*/ 51 h 93"/>
                <a:gd name="T8" fmla="*/ 52 w 52"/>
                <a:gd name="T9" fmla="*/ 93 h 93"/>
                <a:gd name="T10" fmla="*/ 0 60000 65536"/>
                <a:gd name="T11" fmla="*/ 0 60000 65536"/>
                <a:gd name="T12" fmla="*/ 0 60000 65536"/>
                <a:gd name="T13" fmla="*/ 0 60000 65536"/>
                <a:gd name="T14" fmla="*/ 0 60000 65536"/>
                <a:gd name="T15" fmla="*/ 0 w 52"/>
                <a:gd name="T16" fmla="*/ 0 h 93"/>
                <a:gd name="T17" fmla="*/ 52 w 52"/>
                <a:gd name="T18" fmla="*/ 93 h 93"/>
              </a:gdLst>
              <a:ahLst/>
              <a:cxnLst>
                <a:cxn ang="T10">
                  <a:pos x="T0" y="T1"/>
                </a:cxn>
                <a:cxn ang="T11">
                  <a:pos x="T2" y="T3"/>
                </a:cxn>
                <a:cxn ang="T12">
                  <a:pos x="T4" y="T5"/>
                </a:cxn>
                <a:cxn ang="T13">
                  <a:pos x="T6" y="T7"/>
                </a:cxn>
                <a:cxn ang="T14">
                  <a:pos x="T8" y="T9"/>
                </a:cxn>
              </a:cxnLst>
              <a:rect l="T15" t="T16" r="T17" b="T18"/>
              <a:pathLst>
                <a:path w="52" h="93">
                  <a:moveTo>
                    <a:pt x="0" y="93"/>
                  </a:moveTo>
                  <a:cubicBezTo>
                    <a:pt x="0" y="76"/>
                    <a:pt x="0" y="60"/>
                    <a:pt x="4" y="45"/>
                  </a:cubicBezTo>
                  <a:cubicBezTo>
                    <a:pt x="8" y="30"/>
                    <a:pt x="15" y="0"/>
                    <a:pt x="22" y="1"/>
                  </a:cubicBezTo>
                  <a:cubicBezTo>
                    <a:pt x="29" y="2"/>
                    <a:pt x="40" y="36"/>
                    <a:pt x="45" y="51"/>
                  </a:cubicBezTo>
                  <a:cubicBezTo>
                    <a:pt x="50" y="66"/>
                    <a:pt x="51" y="79"/>
                    <a:pt x="52" y="93"/>
                  </a:cubicBezTo>
                </a:path>
              </a:pathLst>
            </a:custGeom>
            <a:gradFill rotWithShape="1">
              <a:gsLst>
                <a:gs pos="0">
                  <a:schemeClr val="accent2">
                    <a:alpha val="57001"/>
                  </a:schemeClr>
                </a:gs>
                <a:gs pos="100000">
                  <a:schemeClr val="bg1">
                    <a:alpha val="70000"/>
                  </a:schemeClr>
                </a:gs>
              </a:gsLst>
              <a:lin ang="5400000" scaled="1"/>
            </a:gradFill>
            <a:ln w="6350">
              <a:solidFill>
                <a:schemeClr val="hlink"/>
              </a:solidFill>
              <a:miter lim="800000"/>
              <a:headEnd/>
              <a:tailEnd/>
            </a:ln>
          </p:spPr>
          <p:txBody>
            <a:bodyPr wrap="none"/>
            <a:lstStyle/>
            <a:p>
              <a:endParaRPr lang="en-US"/>
            </a:p>
          </p:txBody>
        </p:sp>
        <p:sp>
          <p:nvSpPr>
            <p:cNvPr id="158751" name="Freeform 33"/>
            <p:cNvSpPr>
              <a:spLocks/>
            </p:cNvSpPr>
            <p:nvPr/>
          </p:nvSpPr>
          <p:spPr bwMode="auto">
            <a:xfrm>
              <a:off x="4160" y="2717"/>
              <a:ext cx="52" cy="93"/>
            </a:xfrm>
            <a:custGeom>
              <a:avLst/>
              <a:gdLst>
                <a:gd name="T0" fmla="*/ 0 w 52"/>
                <a:gd name="T1" fmla="*/ 93 h 93"/>
                <a:gd name="T2" fmla="*/ 4 w 52"/>
                <a:gd name="T3" fmla="*/ 45 h 93"/>
                <a:gd name="T4" fmla="*/ 22 w 52"/>
                <a:gd name="T5" fmla="*/ 1 h 93"/>
                <a:gd name="T6" fmla="*/ 45 w 52"/>
                <a:gd name="T7" fmla="*/ 51 h 93"/>
                <a:gd name="T8" fmla="*/ 52 w 52"/>
                <a:gd name="T9" fmla="*/ 93 h 93"/>
                <a:gd name="T10" fmla="*/ 0 60000 65536"/>
                <a:gd name="T11" fmla="*/ 0 60000 65536"/>
                <a:gd name="T12" fmla="*/ 0 60000 65536"/>
                <a:gd name="T13" fmla="*/ 0 60000 65536"/>
                <a:gd name="T14" fmla="*/ 0 60000 65536"/>
                <a:gd name="T15" fmla="*/ 0 w 52"/>
                <a:gd name="T16" fmla="*/ 0 h 93"/>
                <a:gd name="T17" fmla="*/ 52 w 52"/>
                <a:gd name="T18" fmla="*/ 93 h 93"/>
              </a:gdLst>
              <a:ahLst/>
              <a:cxnLst>
                <a:cxn ang="T10">
                  <a:pos x="T0" y="T1"/>
                </a:cxn>
                <a:cxn ang="T11">
                  <a:pos x="T2" y="T3"/>
                </a:cxn>
                <a:cxn ang="T12">
                  <a:pos x="T4" y="T5"/>
                </a:cxn>
                <a:cxn ang="T13">
                  <a:pos x="T6" y="T7"/>
                </a:cxn>
                <a:cxn ang="T14">
                  <a:pos x="T8" y="T9"/>
                </a:cxn>
              </a:cxnLst>
              <a:rect l="T15" t="T16" r="T17" b="T18"/>
              <a:pathLst>
                <a:path w="52" h="93">
                  <a:moveTo>
                    <a:pt x="0" y="93"/>
                  </a:moveTo>
                  <a:cubicBezTo>
                    <a:pt x="0" y="76"/>
                    <a:pt x="0" y="60"/>
                    <a:pt x="4" y="45"/>
                  </a:cubicBezTo>
                  <a:cubicBezTo>
                    <a:pt x="8" y="30"/>
                    <a:pt x="15" y="0"/>
                    <a:pt x="22" y="1"/>
                  </a:cubicBezTo>
                  <a:cubicBezTo>
                    <a:pt x="29" y="2"/>
                    <a:pt x="40" y="36"/>
                    <a:pt x="45" y="51"/>
                  </a:cubicBezTo>
                  <a:cubicBezTo>
                    <a:pt x="50" y="66"/>
                    <a:pt x="51" y="79"/>
                    <a:pt x="52" y="93"/>
                  </a:cubicBezTo>
                </a:path>
              </a:pathLst>
            </a:custGeom>
            <a:gradFill rotWithShape="1">
              <a:gsLst>
                <a:gs pos="0">
                  <a:schemeClr val="accent2">
                    <a:alpha val="57001"/>
                  </a:schemeClr>
                </a:gs>
                <a:gs pos="100000">
                  <a:schemeClr val="bg1">
                    <a:alpha val="70000"/>
                  </a:schemeClr>
                </a:gs>
              </a:gsLst>
              <a:lin ang="5400000" scaled="1"/>
            </a:gradFill>
            <a:ln w="6350">
              <a:solidFill>
                <a:schemeClr val="hlink"/>
              </a:solidFill>
              <a:miter lim="800000"/>
              <a:headEnd/>
              <a:tailEnd/>
            </a:ln>
          </p:spPr>
          <p:txBody>
            <a:bodyPr wrap="none"/>
            <a:lstStyle/>
            <a:p>
              <a:endParaRPr lang="en-US"/>
            </a:p>
          </p:txBody>
        </p:sp>
        <p:sp>
          <p:nvSpPr>
            <p:cNvPr id="158752" name="Freeform 23" descr="50%"/>
            <p:cNvSpPr>
              <a:spLocks/>
            </p:cNvSpPr>
            <p:nvPr/>
          </p:nvSpPr>
          <p:spPr bwMode="auto">
            <a:xfrm>
              <a:off x="3758" y="1400"/>
              <a:ext cx="523" cy="1431"/>
            </a:xfrm>
            <a:custGeom>
              <a:avLst/>
              <a:gdLst>
                <a:gd name="T0" fmla="*/ 61 w 523"/>
                <a:gd name="T1" fmla="*/ 1399 h 1431"/>
                <a:gd name="T2" fmla="*/ 27 w 523"/>
                <a:gd name="T3" fmla="*/ 1260 h 1431"/>
                <a:gd name="T4" fmla="*/ 9 w 523"/>
                <a:gd name="T5" fmla="*/ 942 h 1431"/>
                <a:gd name="T6" fmla="*/ 78 w 523"/>
                <a:gd name="T7" fmla="*/ 648 h 1431"/>
                <a:gd name="T8" fmla="*/ 150 w 523"/>
                <a:gd name="T9" fmla="*/ 451 h 1431"/>
                <a:gd name="T10" fmla="*/ 202 w 523"/>
                <a:gd name="T11" fmla="*/ 252 h 1431"/>
                <a:gd name="T12" fmla="*/ 279 w 523"/>
                <a:gd name="T13" fmla="*/ 21 h 1431"/>
                <a:gd name="T14" fmla="*/ 384 w 523"/>
                <a:gd name="T15" fmla="*/ 375 h 1431"/>
                <a:gd name="T16" fmla="*/ 472 w 523"/>
                <a:gd name="T17" fmla="*/ 657 h 1431"/>
                <a:gd name="T18" fmla="*/ 519 w 523"/>
                <a:gd name="T19" fmla="*/ 964 h 1431"/>
                <a:gd name="T20" fmla="*/ 498 w 523"/>
                <a:gd name="T21" fmla="*/ 1245 h 1431"/>
                <a:gd name="T22" fmla="*/ 474 w 523"/>
                <a:gd name="T23" fmla="*/ 1405 h 1431"/>
                <a:gd name="T24" fmla="*/ 462 w 523"/>
                <a:gd name="T25" fmla="*/ 1399 h 1431"/>
                <a:gd name="T26" fmla="*/ 444 w 523"/>
                <a:gd name="T27" fmla="*/ 1311 h 1431"/>
                <a:gd name="T28" fmla="*/ 457 w 523"/>
                <a:gd name="T29" fmla="*/ 1224 h 1431"/>
                <a:gd name="T30" fmla="*/ 462 w 523"/>
                <a:gd name="T31" fmla="*/ 985 h 1431"/>
                <a:gd name="T32" fmla="*/ 421 w 523"/>
                <a:gd name="T33" fmla="*/ 796 h 1431"/>
                <a:gd name="T34" fmla="*/ 378 w 523"/>
                <a:gd name="T35" fmla="*/ 649 h 1431"/>
                <a:gd name="T36" fmla="*/ 274 w 523"/>
                <a:gd name="T37" fmla="*/ 471 h 1431"/>
                <a:gd name="T38" fmla="*/ 153 w 523"/>
                <a:gd name="T39" fmla="*/ 696 h 1431"/>
                <a:gd name="T40" fmla="*/ 84 w 523"/>
                <a:gd name="T41" fmla="*/ 942 h 1431"/>
                <a:gd name="T42" fmla="*/ 78 w 523"/>
                <a:gd name="T43" fmla="*/ 1146 h 1431"/>
                <a:gd name="T44" fmla="*/ 84 w 523"/>
                <a:gd name="T45" fmla="*/ 1318 h 1431"/>
                <a:gd name="T46" fmla="*/ 79 w 523"/>
                <a:gd name="T47" fmla="*/ 1339 h 1431"/>
                <a:gd name="T48" fmla="*/ 72 w 523"/>
                <a:gd name="T49" fmla="*/ 1365 h 1431"/>
                <a:gd name="T50" fmla="*/ 72 w 523"/>
                <a:gd name="T51" fmla="*/ 1401 h 1431"/>
                <a:gd name="T52" fmla="*/ 61 w 523"/>
                <a:gd name="T53" fmla="*/ 1399 h 14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3"/>
                <a:gd name="T82" fmla="*/ 0 h 1431"/>
                <a:gd name="T83" fmla="*/ 523 w 523"/>
                <a:gd name="T84" fmla="*/ 1431 h 14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3" h="1431">
                  <a:moveTo>
                    <a:pt x="61" y="1399"/>
                  </a:moveTo>
                  <a:cubicBezTo>
                    <a:pt x="53" y="1376"/>
                    <a:pt x="36" y="1336"/>
                    <a:pt x="27" y="1260"/>
                  </a:cubicBezTo>
                  <a:cubicBezTo>
                    <a:pt x="18" y="1184"/>
                    <a:pt x="0" y="1044"/>
                    <a:pt x="9" y="942"/>
                  </a:cubicBezTo>
                  <a:cubicBezTo>
                    <a:pt x="18" y="840"/>
                    <a:pt x="55" y="730"/>
                    <a:pt x="78" y="648"/>
                  </a:cubicBezTo>
                  <a:cubicBezTo>
                    <a:pt x="101" y="566"/>
                    <a:pt x="129" y="517"/>
                    <a:pt x="150" y="451"/>
                  </a:cubicBezTo>
                  <a:cubicBezTo>
                    <a:pt x="171" y="385"/>
                    <a:pt x="181" y="324"/>
                    <a:pt x="202" y="252"/>
                  </a:cubicBezTo>
                  <a:cubicBezTo>
                    <a:pt x="223" y="180"/>
                    <a:pt x="249" y="0"/>
                    <a:pt x="279" y="21"/>
                  </a:cubicBezTo>
                  <a:cubicBezTo>
                    <a:pt x="309" y="42"/>
                    <a:pt x="352" y="269"/>
                    <a:pt x="384" y="375"/>
                  </a:cubicBezTo>
                  <a:cubicBezTo>
                    <a:pt x="416" y="481"/>
                    <a:pt x="450" y="559"/>
                    <a:pt x="472" y="657"/>
                  </a:cubicBezTo>
                  <a:cubicBezTo>
                    <a:pt x="494" y="755"/>
                    <a:pt x="515" y="866"/>
                    <a:pt x="519" y="964"/>
                  </a:cubicBezTo>
                  <a:cubicBezTo>
                    <a:pt x="523" y="1062"/>
                    <a:pt x="505" y="1172"/>
                    <a:pt x="498" y="1245"/>
                  </a:cubicBezTo>
                  <a:cubicBezTo>
                    <a:pt x="491" y="1318"/>
                    <a:pt x="480" y="1379"/>
                    <a:pt x="474" y="1405"/>
                  </a:cubicBezTo>
                  <a:cubicBezTo>
                    <a:pt x="468" y="1431"/>
                    <a:pt x="467" y="1415"/>
                    <a:pt x="462" y="1399"/>
                  </a:cubicBezTo>
                  <a:cubicBezTo>
                    <a:pt x="457" y="1383"/>
                    <a:pt x="445" y="1340"/>
                    <a:pt x="444" y="1311"/>
                  </a:cubicBezTo>
                  <a:cubicBezTo>
                    <a:pt x="443" y="1282"/>
                    <a:pt x="454" y="1278"/>
                    <a:pt x="457" y="1224"/>
                  </a:cubicBezTo>
                  <a:cubicBezTo>
                    <a:pt x="460" y="1170"/>
                    <a:pt x="468" y="1056"/>
                    <a:pt x="462" y="985"/>
                  </a:cubicBezTo>
                  <a:cubicBezTo>
                    <a:pt x="456" y="914"/>
                    <a:pt x="435" y="852"/>
                    <a:pt x="421" y="796"/>
                  </a:cubicBezTo>
                  <a:cubicBezTo>
                    <a:pt x="407" y="740"/>
                    <a:pt x="402" y="703"/>
                    <a:pt x="378" y="649"/>
                  </a:cubicBezTo>
                  <a:cubicBezTo>
                    <a:pt x="354" y="595"/>
                    <a:pt x="311" y="463"/>
                    <a:pt x="274" y="471"/>
                  </a:cubicBezTo>
                  <a:cubicBezTo>
                    <a:pt x="237" y="479"/>
                    <a:pt x="185" y="618"/>
                    <a:pt x="153" y="696"/>
                  </a:cubicBezTo>
                  <a:cubicBezTo>
                    <a:pt x="121" y="774"/>
                    <a:pt x="96" y="867"/>
                    <a:pt x="84" y="942"/>
                  </a:cubicBezTo>
                  <a:cubicBezTo>
                    <a:pt x="72" y="1017"/>
                    <a:pt x="78" y="1083"/>
                    <a:pt x="78" y="1146"/>
                  </a:cubicBezTo>
                  <a:cubicBezTo>
                    <a:pt x="78" y="1209"/>
                    <a:pt x="84" y="1286"/>
                    <a:pt x="84" y="1318"/>
                  </a:cubicBezTo>
                  <a:cubicBezTo>
                    <a:pt x="84" y="1350"/>
                    <a:pt x="81" y="1331"/>
                    <a:pt x="79" y="1339"/>
                  </a:cubicBezTo>
                  <a:cubicBezTo>
                    <a:pt x="77" y="1347"/>
                    <a:pt x="73" y="1355"/>
                    <a:pt x="72" y="1365"/>
                  </a:cubicBezTo>
                  <a:cubicBezTo>
                    <a:pt x="71" y="1375"/>
                    <a:pt x="74" y="1395"/>
                    <a:pt x="72" y="1401"/>
                  </a:cubicBezTo>
                  <a:cubicBezTo>
                    <a:pt x="70" y="1407"/>
                    <a:pt x="63" y="1400"/>
                    <a:pt x="61" y="1399"/>
                  </a:cubicBezTo>
                  <a:close/>
                </a:path>
              </a:pathLst>
            </a:custGeom>
            <a:pattFill prst="pct50">
              <a:fgClr>
                <a:srgbClr val="FF6600">
                  <a:alpha val="39999"/>
                </a:srgbClr>
              </a:fgClr>
              <a:bgClr>
                <a:schemeClr val="bg1">
                  <a:alpha val="39999"/>
                </a:schemeClr>
              </a:bgClr>
            </a:pattFill>
            <a:ln w="3175">
              <a:solidFill>
                <a:srgbClr val="800000"/>
              </a:solidFill>
              <a:miter lim="800000"/>
              <a:headEnd/>
              <a:tailEnd/>
            </a:ln>
          </p:spPr>
          <p:txBody>
            <a:bodyPr wrap="none"/>
            <a:lstStyle/>
            <a:p>
              <a:endParaRPr lang="en-US"/>
            </a:p>
          </p:txBody>
        </p:sp>
        <p:sp>
          <p:nvSpPr>
            <p:cNvPr id="158753" name="Text Box 34"/>
            <p:cNvSpPr txBox="1">
              <a:spLocks noChangeArrowheads="1"/>
            </p:cNvSpPr>
            <p:nvPr/>
          </p:nvSpPr>
          <p:spPr bwMode="auto">
            <a:xfrm>
              <a:off x="3213" y="1502"/>
              <a:ext cx="485" cy="1475"/>
            </a:xfrm>
            <a:prstGeom prst="rect">
              <a:avLst/>
            </a:prstGeom>
            <a:noFill/>
            <a:ln w="9525">
              <a:noFill/>
              <a:miter lim="800000"/>
              <a:headEnd/>
              <a:tailEnd/>
            </a:ln>
          </p:spPr>
          <p:txBody>
            <a:bodyPr wrap="none">
              <a:spAutoFit/>
            </a:bodyPr>
            <a:lstStyle/>
            <a:p>
              <a:r>
                <a:rPr lang="en-US" sz="1400"/>
                <a:t>1640</a:t>
              </a:r>
              <a:r>
                <a:rPr lang="en-US" sz="1400" baseline="30000"/>
                <a:t>o</a:t>
              </a:r>
              <a:r>
                <a:rPr lang="en-US" sz="1400"/>
                <a:t>C</a:t>
              </a:r>
            </a:p>
            <a:p>
              <a:endParaRPr lang="en-US" sz="900"/>
            </a:p>
            <a:p>
              <a:r>
                <a:rPr lang="en-US" sz="1400"/>
                <a:t>1660</a:t>
              </a:r>
              <a:r>
                <a:rPr lang="en-US" sz="1400" baseline="30000"/>
                <a:t>o</a:t>
              </a:r>
              <a:r>
                <a:rPr lang="en-US" sz="1400"/>
                <a:t>C</a:t>
              </a:r>
            </a:p>
            <a:p>
              <a:endParaRPr lang="en-US" sz="1000"/>
            </a:p>
            <a:p>
              <a:endParaRPr lang="en-US" sz="900"/>
            </a:p>
            <a:p>
              <a:r>
                <a:rPr lang="en-US" sz="1400"/>
                <a:t>1660</a:t>
              </a:r>
              <a:r>
                <a:rPr lang="en-US" sz="1400" baseline="30000"/>
                <a:t>o</a:t>
              </a:r>
              <a:r>
                <a:rPr lang="en-US" sz="1400"/>
                <a:t>C</a:t>
              </a:r>
            </a:p>
            <a:p>
              <a:endParaRPr lang="en-US" sz="1400"/>
            </a:p>
            <a:p>
              <a:r>
                <a:rPr lang="en-US" sz="1400"/>
                <a:t>1660</a:t>
              </a:r>
              <a:r>
                <a:rPr lang="en-US" sz="1400" baseline="30000"/>
                <a:t>o</a:t>
              </a:r>
              <a:r>
                <a:rPr lang="en-US" sz="1400"/>
                <a:t>C</a:t>
              </a:r>
              <a:endParaRPr lang="en-US" sz="800"/>
            </a:p>
            <a:p>
              <a:endParaRPr lang="en-US" sz="800"/>
            </a:p>
            <a:p>
              <a:r>
                <a:rPr lang="en-US" sz="1400"/>
                <a:t>1670</a:t>
              </a:r>
              <a:r>
                <a:rPr lang="en-US" sz="1400" baseline="30000"/>
                <a:t>o</a:t>
              </a:r>
              <a:r>
                <a:rPr lang="en-US" sz="1400"/>
                <a:t>C</a:t>
              </a:r>
            </a:p>
            <a:p>
              <a:r>
                <a:rPr lang="en-US" sz="1400"/>
                <a:t>1720</a:t>
              </a:r>
              <a:r>
                <a:rPr lang="en-US" sz="1400" baseline="30000"/>
                <a:t>o</a:t>
              </a:r>
              <a:r>
                <a:rPr lang="en-US" sz="1400"/>
                <a:t>C</a:t>
              </a:r>
            </a:p>
            <a:p>
              <a:r>
                <a:rPr lang="en-US" sz="1400"/>
                <a:t>1720</a:t>
              </a:r>
              <a:r>
                <a:rPr lang="en-US" sz="1400" baseline="30000"/>
                <a:t>o</a:t>
              </a:r>
              <a:r>
                <a:rPr lang="en-US" sz="1400"/>
                <a:t>C</a:t>
              </a:r>
            </a:p>
          </p:txBody>
        </p:sp>
        <p:sp>
          <p:nvSpPr>
            <p:cNvPr id="158754" name="Text Box 35"/>
            <p:cNvSpPr txBox="1">
              <a:spLocks noChangeArrowheads="1"/>
            </p:cNvSpPr>
            <p:nvPr/>
          </p:nvSpPr>
          <p:spPr bwMode="auto">
            <a:xfrm>
              <a:off x="4367" y="2310"/>
              <a:ext cx="485" cy="680"/>
            </a:xfrm>
            <a:prstGeom prst="rect">
              <a:avLst/>
            </a:prstGeom>
            <a:noFill/>
            <a:ln w="9525">
              <a:noFill/>
              <a:miter lim="800000"/>
              <a:headEnd/>
              <a:tailEnd/>
            </a:ln>
          </p:spPr>
          <p:txBody>
            <a:bodyPr wrap="none">
              <a:spAutoFit/>
            </a:bodyPr>
            <a:lstStyle/>
            <a:p>
              <a:r>
                <a:rPr lang="en-US" sz="1400"/>
                <a:t>1670</a:t>
              </a:r>
              <a:r>
                <a:rPr lang="en-US" sz="1400" baseline="30000"/>
                <a:t>o</a:t>
              </a:r>
              <a:r>
                <a:rPr lang="en-US" sz="1400"/>
                <a:t>C</a:t>
              </a:r>
            </a:p>
            <a:p>
              <a:endParaRPr lang="en-US" sz="900"/>
            </a:p>
            <a:p>
              <a:r>
                <a:rPr lang="en-US" sz="1400"/>
                <a:t>1680</a:t>
              </a:r>
              <a:r>
                <a:rPr lang="en-US" sz="1400" baseline="30000"/>
                <a:t>o</a:t>
              </a:r>
              <a:r>
                <a:rPr lang="en-US" sz="1400"/>
                <a:t>C</a:t>
              </a:r>
              <a:endParaRPr lang="en-US" sz="900"/>
            </a:p>
            <a:p>
              <a:r>
                <a:rPr lang="en-US" sz="1400"/>
                <a:t>1720</a:t>
              </a:r>
              <a:r>
                <a:rPr lang="en-US" sz="1400" baseline="30000"/>
                <a:t>o</a:t>
              </a:r>
              <a:r>
                <a:rPr lang="en-US" sz="1400"/>
                <a:t>C</a:t>
              </a:r>
            </a:p>
            <a:p>
              <a:r>
                <a:rPr lang="en-US" sz="1400"/>
                <a:t>1775</a:t>
              </a:r>
              <a:r>
                <a:rPr lang="en-US" sz="1400" baseline="30000"/>
                <a:t>o</a:t>
              </a:r>
              <a:r>
                <a:rPr lang="en-US" sz="1400"/>
                <a:t>C</a:t>
              </a:r>
              <a:endParaRPr lang="en-US" sz="800"/>
            </a:p>
          </p:txBody>
        </p:sp>
        <p:sp>
          <p:nvSpPr>
            <p:cNvPr id="158755" name="Line 36"/>
            <p:cNvSpPr>
              <a:spLocks noChangeShapeType="1"/>
            </p:cNvSpPr>
            <p:nvPr/>
          </p:nvSpPr>
          <p:spPr bwMode="auto">
            <a:xfrm>
              <a:off x="3681" y="1611"/>
              <a:ext cx="351" cy="9"/>
            </a:xfrm>
            <a:prstGeom prst="line">
              <a:avLst/>
            </a:prstGeom>
            <a:noFill/>
            <a:ln w="9525">
              <a:solidFill>
                <a:srgbClr val="333333"/>
              </a:solidFill>
              <a:miter lim="800000"/>
              <a:headEnd/>
              <a:tailEnd type="triangle" w="med" len="med"/>
            </a:ln>
          </p:spPr>
          <p:txBody>
            <a:bodyPr wrap="none"/>
            <a:lstStyle/>
            <a:p>
              <a:endParaRPr lang="en-US"/>
            </a:p>
          </p:txBody>
        </p:sp>
        <p:sp>
          <p:nvSpPr>
            <p:cNvPr id="158756" name="Line 37"/>
            <p:cNvSpPr>
              <a:spLocks noChangeShapeType="1"/>
            </p:cNvSpPr>
            <p:nvPr/>
          </p:nvSpPr>
          <p:spPr bwMode="auto">
            <a:xfrm>
              <a:off x="3680" y="1821"/>
              <a:ext cx="349" cy="8"/>
            </a:xfrm>
            <a:prstGeom prst="line">
              <a:avLst/>
            </a:prstGeom>
            <a:noFill/>
            <a:ln w="9525">
              <a:solidFill>
                <a:srgbClr val="333333"/>
              </a:solidFill>
              <a:miter lim="800000"/>
              <a:headEnd/>
              <a:tailEnd type="triangle" w="med" len="med"/>
            </a:ln>
          </p:spPr>
          <p:txBody>
            <a:bodyPr wrap="none"/>
            <a:lstStyle/>
            <a:p>
              <a:endParaRPr lang="en-US"/>
            </a:p>
          </p:txBody>
        </p:sp>
        <p:sp>
          <p:nvSpPr>
            <p:cNvPr id="158757" name="Line 38"/>
            <p:cNvSpPr>
              <a:spLocks noChangeShapeType="1"/>
            </p:cNvSpPr>
            <p:nvPr/>
          </p:nvSpPr>
          <p:spPr bwMode="auto">
            <a:xfrm>
              <a:off x="3677" y="2145"/>
              <a:ext cx="357" cy="9"/>
            </a:xfrm>
            <a:prstGeom prst="line">
              <a:avLst/>
            </a:prstGeom>
            <a:noFill/>
            <a:ln w="9525">
              <a:solidFill>
                <a:srgbClr val="333333"/>
              </a:solidFill>
              <a:miter lim="800000"/>
              <a:headEnd/>
              <a:tailEnd type="triangle" w="med" len="med"/>
            </a:ln>
          </p:spPr>
          <p:txBody>
            <a:bodyPr wrap="none"/>
            <a:lstStyle/>
            <a:p>
              <a:endParaRPr lang="en-US"/>
            </a:p>
          </p:txBody>
        </p:sp>
        <p:sp>
          <p:nvSpPr>
            <p:cNvPr id="158758" name="Line 39"/>
            <p:cNvSpPr>
              <a:spLocks noChangeShapeType="1"/>
            </p:cNvSpPr>
            <p:nvPr/>
          </p:nvSpPr>
          <p:spPr bwMode="auto">
            <a:xfrm>
              <a:off x="3677" y="2438"/>
              <a:ext cx="354" cy="6"/>
            </a:xfrm>
            <a:prstGeom prst="line">
              <a:avLst/>
            </a:prstGeom>
            <a:noFill/>
            <a:ln w="9525">
              <a:solidFill>
                <a:srgbClr val="333333"/>
              </a:solidFill>
              <a:miter lim="800000"/>
              <a:headEnd/>
              <a:tailEnd type="triangle" w="med" len="med"/>
            </a:ln>
          </p:spPr>
          <p:txBody>
            <a:bodyPr wrap="none"/>
            <a:lstStyle/>
            <a:p>
              <a:endParaRPr lang="en-US"/>
            </a:p>
          </p:txBody>
        </p:sp>
        <p:sp>
          <p:nvSpPr>
            <p:cNvPr id="158759" name="Line 40"/>
            <p:cNvSpPr>
              <a:spLocks noChangeShapeType="1"/>
            </p:cNvSpPr>
            <p:nvPr/>
          </p:nvSpPr>
          <p:spPr bwMode="auto">
            <a:xfrm>
              <a:off x="3680" y="2613"/>
              <a:ext cx="295" cy="63"/>
            </a:xfrm>
            <a:prstGeom prst="line">
              <a:avLst/>
            </a:prstGeom>
            <a:noFill/>
            <a:ln w="9525">
              <a:solidFill>
                <a:srgbClr val="333333"/>
              </a:solidFill>
              <a:miter lim="800000"/>
              <a:headEnd/>
              <a:tailEnd type="triangle" w="med" len="med"/>
            </a:ln>
          </p:spPr>
          <p:txBody>
            <a:bodyPr wrap="none"/>
            <a:lstStyle/>
            <a:p>
              <a:endParaRPr lang="en-US"/>
            </a:p>
          </p:txBody>
        </p:sp>
        <p:sp>
          <p:nvSpPr>
            <p:cNvPr id="158760" name="Line 41"/>
            <p:cNvSpPr>
              <a:spLocks noChangeShapeType="1"/>
            </p:cNvSpPr>
            <p:nvPr/>
          </p:nvSpPr>
          <p:spPr bwMode="auto">
            <a:xfrm>
              <a:off x="3674" y="2730"/>
              <a:ext cx="331" cy="6"/>
            </a:xfrm>
            <a:prstGeom prst="line">
              <a:avLst/>
            </a:prstGeom>
            <a:noFill/>
            <a:ln w="9525">
              <a:solidFill>
                <a:srgbClr val="333333"/>
              </a:solidFill>
              <a:miter lim="800000"/>
              <a:headEnd/>
              <a:tailEnd type="triangle" w="med" len="med"/>
            </a:ln>
          </p:spPr>
          <p:txBody>
            <a:bodyPr wrap="none"/>
            <a:lstStyle/>
            <a:p>
              <a:endParaRPr lang="en-US"/>
            </a:p>
          </p:txBody>
        </p:sp>
        <p:sp>
          <p:nvSpPr>
            <p:cNvPr id="158761" name="Line 42"/>
            <p:cNvSpPr>
              <a:spLocks noChangeShapeType="1"/>
            </p:cNvSpPr>
            <p:nvPr/>
          </p:nvSpPr>
          <p:spPr bwMode="auto">
            <a:xfrm flipV="1">
              <a:off x="3681" y="2786"/>
              <a:ext cx="338" cy="90"/>
            </a:xfrm>
            <a:prstGeom prst="line">
              <a:avLst/>
            </a:prstGeom>
            <a:noFill/>
            <a:ln w="9525">
              <a:solidFill>
                <a:srgbClr val="333333"/>
              </a:solidFill>
              <a:miter lim="800000"/>
              <a:headEnd/>
              <a:tailEnd type="triangle" w="med" len="med"/>
            </a:ln>
          </p:spPr>
          <p:txBody>
            <a:bodyPr wrap="none"/>
            <a:lstStyle/>
            <a:p>
              <a:endParaRPr lang="en-US"/>
            </a:p>
          </p:txBody>
        </p:sp>
        <p:sp>
          <p:nvSpPr>
            <p:cNvPr id="158762" name="Line 43"/>
            <p:cNvSpPr>
              <a:spLocks noChangeShapeType="1"/>
            </p:cNvSpPr>
            <p:nvPr/>
          </p:nvSpPr>
          <p:spPr bwMode="auto">
            <a:xfrm flipH="1" flipV="1">
              <a:off x="4242" y="2793"/>
              <a:ext cx="149" cy="74"/>
            </a:xfrm>
            <a:prstGeom prst="line">
              <a:avLst/>
            </a:prstGeom>
            <a:noFill/>
            <a:ln w="9525">
              <a:solidFill>
                <a:srgbClr val="333333"/>
              </a:solidFill>
              <a:miter lim="800000"/>
              <a:headEnd/>
              <a:tailEnd type="triangle" w="med" len="med"/>
            </a:ln>
          </p:spPr>
          <p:txBody>
            <a:bodyPr wrap="none"/>
            <a:lstStyle/>
            <a:p>
              <a:endParaRPr lang="en-US"/>
            </a:p>
          </p:txBody>
        </p:sp>
        <p:sp>
          <p:nvSpPr>
            <p:cNvPr id="158763" name="Line 44"/>
            <p:cNvSpPr>
              <a:spLocks noChangeShapeType="1"/>
            </p:cNvSpPr>
            <p:nvPr/>
          </p:nvSpPr>
          <p:spPr bwMode="auto">
            <a:xfrm flipH="1" flipV="1">
              <a:off x="4220" y="2730"/>
              <a:ext cx="175" cy="6"/>
            </a:xfrm>
            <a:prstGeom prst="line">
              <a:avLst/>
            </a:prstGeom>
            <a:noFill/>
            <a:ln w="9525">
              <a:solidFill>
                <a:srgbClr val="333333"/>
              </a:solidFill>
              <a:miter lim="800000"/>
              <a:headEnd/>
              <a:tailEnd type="triangle" w="med" len="med"/>
            </a:ln>
          </p:spPr>
          <p:txBody>
            <a:bodyPr wrap="none"/>
            <a:lstStyle/>
            <a:p>
              <a:endParaRPr lang="en-US"/>
            </a:p>
          </p:txBody>
        </p:sp>
        <p:sp>
          <p:nvSpPr>
            <p:cNvPr id="158764" name="Line 45"/>
            <p:cNvSpPr>
              <a:spLocks noChangeShapeType="1"/>
            </p:cNvSpPr>
            <p:nvPr/>
          </p:nvSpPr>
          <p:spPr bwMode="auto">
            <a:xfrm flipH="1">
              <a:off x="4265" y="2622"/>
              <a:ext cx="123" cy="36"/>
            </a:xfrm>
            <a:prstGeom prst="line">
              <a:avLst/>
            </a:prstGeom>
            <a:noFill/>
            <a:ln w="9525">
              <a:solidFill>
                <a:srgbClr val="333333"/>
              </a:solidFill>
              <a:miter lim="800000"/>
              <a:headEnd/>
              <a:tailEnd type="triangle" w="med" len="med"/>
            </a:ln>
          </p:spPr>
          <p:txBody>
            <a:bodyPr wrap="none"/>
            <a:lstStyle/>
            <a:p>
              <a:endParaRPr lang="en-US"/>
            </a:p>
          </p:txBody>
        </p:sp>
        <p:sp>
          <p:nvSpPr>
            <p:cNvPr id="158765" name="Line 46"/>
            <p:cNvSpPr>
              <a:spLocks noChangeShapeType="1"/>
            </p:cNvSpPr>
            <p:nvPr/>
          </p:nvSpPr>
          <p:spPr bwMode="auto">
            <a:xfrm flipH="1">
              <a:off x="4272" y="2423"/>
              <a:ext cx="125" cy="0"/>
            </a:xfrm>
            <a:prstGeom prst="line">
              <a:avLst/>
            </a:prstGeom>
            <a:noFill/>
            <a:ln w="9525">
              <a:solidFill>
                <a:srgbClr val="333333"/>
              </a:solidFill>
              <a:miter lim="800000"/>
              <a:headEnd/>
              <a:tailEnd type="triangle" w="med" len="med"/>
            </a:ln>
          </p:spPr>
          <p:txBody>
            <a:bodyPr wrap="none"/>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054727"/>
                                        </p:tgtEl>
                                        <p:attrNameLst>
                                          <p:attrName>style.visibility</p:attrName>
                                        </p:attrNameLst>
                                      </p:cBhvr>
                                      <p:to>
                                        <p:strVal val="visible"/>
                                      </p:to>
                                    </p:set>
                                    <p:anim calcmode="lin" valueType="num">
                                      <p:cBhvr>
                                        <p:cTn id="12" dur="1000" fill="hold"/>
                                        <p:tgtEl>
                                          <p:spTgt spid="1054727"/>
                                        </p:tgtEl>
                                        <p:attrNameLst>
                                          <p:attrName>ppt_w</p:attrName>
                                        </p:attrNameLst>
                                      </p:cBhvr>
                                      <p:tavLst>
                                        <p:tav tm="0">
                                          <p:val>
                                            <p:fltVal val="0"/>
                                          </p:val>
                                        </p:tav>
                                        <p:tav tm="100000">
                                          <p:val>
                                            <p:strVal val="#ppt_w"/>
                                          </p:val>
                                        </p:tav>
                                      </p:tavLst>
                                    </p:anim>
                                    <p:anim calcmode="lin" valueType="num">
                                      <p:cBhvr>
                                        <p:cTn id="13" dur="1000" fill="hold"/>
                                        <p:tgtEl>
                                          <p:spTgt spid="10547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4"/>
          <p:cNvSpPr>
            <a:spLocks noGrp="1" noChangeArrowheads="1"/>
          </p:cNvSpPr>
          <p:nvPr>
            <p:ph type="title"/>
          </p:nvPr>
        </p:nvSpPr>
        <p:spPr>
          <a:xfrm>
            <a:off x="685800" y="0"/>
            <a:ext cx="7772400" cy="1143000"/>
          </a:xfrm>
        </p:spPr>
        <p:txBody>
          <a:bodyPr/>
          <a:lstStyle/>
          <a:p>
            <a:pPr eaLnBrk="1" hangingPunct="1"/>
            <a:r>
              <a:rPr lang="en-US" smtClean="0">
                <a:latin typeface="Arial" charset="0"/>
              </a:rPr>
              <a:t>Laboratory Equipment</a:t>
            </a:r>
          </a:p>
        </p:txBody>
      </p:sp>
      <p:pic>
        <p:nvPicPr>
          <p:cNvPr id="159747" name="Picture 5" descr="laboratory equipment"/>
          <p:cNvPicPr>
            <a:picLocks noChangeAspect="1" noChangeArrowheads="1"/>
          </p:cNvPicPr>
          <p:nvPr/>
        </p:nvPicPr>
        <p:blipFill>
          <a:blip r:embed="rId3" cstate="print">
            <a:lum bright="12000" contrast="18000"/>
          </a:blip>
          <a:srcRect l="868" t="3142" b="3926"/>
          <a:stretch>
            <a:fillRect/>
          </a:stretch>
        </p:blipFill>
        <p:spPr bwMode="auto">
          <a:xfrm>
            <a:off x="377825" y="1219200"/>
            <a:ext cx="8358188" cy="5410200"/>
          </a:xfrm>
          <a:prstGeom prst="rect">
            <a:avLst/>
          </a:prstGeom>
          <a:noFill/>
          <a:ln w="9525">
            <a:noFill/>
            <a:miter lim="800000"/>
            <a:headEnd/>
            <a:tailEnd/>
          </a:ln>
        </p:spPr>
      </p:pic>
      <p:sp>
        <p:nvSpPr>
          <p:cNvPr id="159748"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381000" y="1219200"/>
            <a:ext cx="3048000" cy="1143000"/>
          </a:xfrm>
        </p:spPr>
        <p:txBody>
          <a:bodyPr/>
          <a:lstStyle/>
          <a:p>
            <a:pPr eaLnBrk="1" hangingPunct="1"/>
            <a:r>
              <a:rPr lang="en-US" smtClean="0">
                <a:latin typeface="Arial" charset="0"/>
              </a:rPr>
              <a:t>Laboratory Equipment</a:t>
            </a:r>
          </a:p>
        </p:txBody>
      </p:sp>
      <p:pic>
        <p:nvPicPr>
          <p:cNvPr id="160771" name="Picture 3" descr="laboratory equipment"/>
          <p:cNvPicPr>
            <a:picLocks noChangeAspect="1" noChangeArrowheads="1"/>
          </p:cNvPicPr>
          <p:nvPr/>
        </p:nvPicPr>
        <p:blipFill>
          <a:blip r:embed="rId3" cstate="print">
            <a:lum contrast="12000"/>
          </a:blip>
          <a:srcRect/>
          <a:stretch>
            <a:fillRect/>
          </a:stretch>
        </p:blipFill>
        <p:spPr bwMode="auto">
          <a:xfrm>
            <a:off x="3352800" y="228600"/>
            <a:ext cx="4857750" cy="6629400"/>
          </a:xfrm>
          <a:prstGeom prst="rect">
            <a:avLst/>
          </a:prstGeom>
          <a:noFill/>
          <a:ln w="9525">
            <a:noFill/>
            <a:miter lim="800000"/>
            <a:headEnd/>
            <a:tailEnd/>
          </a:ln>
        </p:spPr>
      </p:pic>
      <p:sp>
        <p:nvSpPr>
          <p:cNvPr id="160772"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ctrTitle"/>
          </p:nvPr>
        </p:nvSpPr>
        <p:spPr>
          <a:xfrm>
            <a:off x="838200" y="1273175"/>
            <a:ext cx="7772400" cy="1470025"/>
          </a:xfrm>
        </p:spPr>
        <p:txBody>
          <a:bodyPr/>
          <a:lstStyle/>
          <a:p>
            <a:pPr eaLnBrk="1" hangingPunct="1"/>
            <a:r>
              <a:rPr lang="en-US" sz="4000" b="1" i="1" smtClean="0"/>
              <a:t>Chemistry</a:t>
            </a:r>
          </a:p>
        </p:txBody>
      </p:sp>
      <p:pic>
        <p:nvPicPr>
          <p:cNvPr id="161795" name="Picture 3" descr="erlenmeyer flasks"/>
          <p:cNvPicPr>
            <a:picLocks noChangeAspect="1" noChangeArrowheads="1"/>
          </p:cNvPicPr>
          <p:nvPr/>
        </p:nvPicPr>
        <p:blipFill>
          <a:blip r:embed="rId3" cstate="print"/>
          <a:srcRect/>
          <a:stretch>
            <a:fillRect/>
          </a:stretch>
        </p:blipFill>
        <p:spPr bwMode="auto">
          <a:xfrm>
            <a:off x="3124200" y="2819400"/>
            <a:ext cx="3048000" cy="2624138"/>
          </a:xfrm>
          <a:prstGeom prst="rect">
            <a:avLst/>
          </a:prstGeom>
          <a:noFill/>
          <a:ln w="9525">
            <a:noFill/>
            <a:miter lim="800000"/>
            <a:headEnd/>
            <a:tailEnd/>
          </a:ln>
        </p:spPr>
      </p:pic>
      <p:sp>
        <p:nvSpPr>
          <p:cNvPr id="161796"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04800"/>
            <a:ext cx="8229600" cy="1143000"/>
          </a:xfrm>
        </p:spPr>
        <p:txBody>
          <a:bodyPr/>
          <a:lstStyle/>
          <a:p>
            <a:pPr eaLnBrk="1" hangingPunct="1"/>
            <a:r>
              <a:rPr lang="en-US" smtClean="0"/>
              <a:t>“Cylindrical Objects Burn”</a:t>
            </a:r>
          </a:p>
        </p:txBody>
      </p:sp>
      <p:sp>
        <p:nvSpPr>
          <p:cNvPr id="44035" name="Text Box 3"/>
          <p:cNvSpPr txBox="1">
            <a:spLocks noChangeArrowheads="1"/>
          </p:cNvSpPr>
          <p:nvPr/>
        </p:nvSpPr>
        <p:spPr bwMode="auto">
          <a:xfrm>
            <a:off x="1954213" y="1792288"/>
            <a:ext cx="1844675" cy="457200"/>
          </a:xfrm>
          <a:prstGeom prst="rect">
            <a:avLst/>
          </a:prstGeom>
          <a:noFill/>
          <a:ln w="9525">
            <a:noFill/>
            <a:miter lim="800000"/>
            <a:headEnd/>
            <a:tailEnd/>
          </a:ln>
        </p:spPr>
        <p:txBody>
          <a:bodyPr wrap="none">
            <a:spAutoFit/>
          </a:bodyPr>
          <a:lstStyle/>
          <a:p>
            <a:r>
              <a:rPr lang="en-US"/>
              <a:t>WILL BURN</a:t>
            </a:r>
          </a:p>
        </p:txBody>
      </p:sp>
      <p:sp>
        <p:nvSpPr>
          <p:cNvPr id="44036" name="Text Box 4"/>
          <p:cNvSpPr txBox="1">
            <a:spLocks noChangeArrowheads="1"/>
          </p:cNvSpPr>
          <p:nvPr/>
        </p:nvSpPr>
        <p:spPr bwMode="auto">
          <a:xfrm>
            <a:off x="1954213" y="2554288"/>
            <a:ext cx="2236787" cy="3743325"/>
          </a:xfrm>
          <a:prstGeom prst="rect">
            <a:avLst/>
          </a:prstGeom>
          <a:noFill/>
          <a:ln w="9525">
            <a:noFill/>
            <a:miter lim="800000"/>
            <a:headEnd/>
            <a:tailEnd/>
          </a:ln>
        </p:spPr>
        <p:txBody>
          <a:bodyPr wrap="none">
            <a:spAutoFit/>
          </a:bodyPr>
          <a:lstStyle/>
          <a:p>
            <a:r>
              <a:rPr lang="en-US"/>
              <a:t>Tree limbs</a:t>
            </a:r>
          </a:p>
          <a:p>
            <a:endParaRPr lang="en-US"/>
          </a:p>
          <a:p>
            <a:r>
              <a:rPr lang="en-US"/>
              <a:t>Broom handles</a:t>
            </a:r>
          </a:p>
          <a:p>
            <a:endParaRPr lang="en-US"/>
          </a:p>
          <a:p>
            <a:r>
              <a:rPr lang="en-US"/>
              <a:t>Pencils</a:t>
            </a:r>
          </a:p>
          <a:p>
            <a:endParaRPr lang="en-US"/>
          </a:p>
          <a:p>
            <a:r>
              <a:rPr lang="en-US"/>
              <a:t>Chair legs</a:t>
            </a:r>
          </a:p>
          <a:p>
            <a:endParaRPr lang="en-US"/>
          </a:p>
          <a:p>
            <a:r>
              <a:rPr lang="en-US"/>
              <a:t>Flagpoles</a:t>
            </a:r>
          </a:p>
          <a:p>
            <a:endParaRPr lang="en-US"/>
          </a:p>
        </p:txBody>
      </p:sp>
      <p:sp>
        <p:nvSpPr>
          <p:cNvPr id="44037" name="Text Box 5"/>
          <p:cNvSpPr txBox="1">
            <a:spLocks noChangeArrowheads="1"/>
          </p:cNvSpPr>
          <p:nvPr/>
        </p:nvSpPr>
        <p:spPr bwMode="auto">
          <a:xfrm>
            <a:off x="5106988" y="1803400"/>
            <a:ext cx="2132012" cy="457200"/>
          </a:xfrm>
          <a:prstGeom prst="rect">
            <a:avLst/>
          </a:prstGeom>
          <a:noFill/>
          <a:ln w="9525">
            <a:noFill/>
            <a:miter lim="800000"/>
            <a:headEnd/>
            <a:tailEnd/>
          </a:ln>
        </p:spPr>
        <p:txBody>
          <a:bodyPr wrap="none">
            <a:spAutoFit/>
          </a:bodyPr>
          <a:lstStyle/>
          <a:p>
            <a:r>
              <a:rPr lang="en-US"/>
              <a:t>WON’T BURN</a:t>
            </a:r>
          </a:p>
        </p:txBody>
      </p:sp>
      <p:sp>
        <p:nvSpPr>
          <p:cNvPr id="44038" name="Text Box 6"/>
          <p:cNvSpPr txBox="1">
            <a:spLocks noChangeArrowheads="1"/>
          </p:cNvSpPr>
          <p:nvPr/>
        </p:nvSpPr>
        <p:spPr bwMode="auto">
          <a:xfrm>
            <a:off x="5106988" y="2565400"/>
            <a:ext cx="2033587" cy="3013075"/>
          </a:xfrm>
          <a:prstGeom prst="rect">
            <a:avLst/>
          </a:prstGeom>
          <a:noFill/>
          <a:ln w="9525">
            <a:noFill/>
            <a:miter lim="800000"/>
            <a:headEnd/>
            <a:tailEnd/>
          </a:ln>
        </p:spPr>
        <p:txBody>
          <a:bodyPr wrap="none">
            <a:spAutoFit/>
          </a:bodyPr>
          <a:lstStyle/>
          <a:p>
            <a:r>
              <a:rPr lang="en-US"/>
              <a:t>Rocks</a:t>
            </a:r>
          </a:p>
          <a:p>
            <a:endParaRPr lang="en-US"/>
          </a:p>
          <a:p>
            <a:r>
              <a:rPr lang="en-US"/>
              <a:t>Blackberries</a:t>
            </a:r>
          </a:p>
          <a:p>
            <a:endParaRPr lang="en-US"/>
          </a:p>
          <a:p>
            <a:r>
              <a:rPr lang="en-US"/>
              <a:t>Marbles</a:t>
            </a:r>
          </a:p>
          <a:p>
            <a:endParaRPr lang="en-US"/>
          </a:p>
          <a:p>
            <a:r>
              <a:rPr lang="en-US"/>
              <a:t>Paperweights</a:t>
            </a:r>
          </a:p>
          <a:p>
            <a:endParaRPr lang="en-US"/>
          </a:p>
        </p:txBody>
      </p:sp>
      <p:sp>
        <p:nvSpPr>
          <p:cNvPr id="44039" name="Line 7"/>
          <p:cNvSpPr>
            <a:spLocks noChangeShapeType="1"/>
          </p:cNvSpPr>
          <p:nvPr/>
        </p:nvSpPr>
        <p:spPr bwMode="auto">
          <a:xfrm>
            <a:off x="533400" y="2362200"/>
            <a:ext cx="7467600" cy="0"/>
          </a:xfrm>
          <a:prstGeom prst="line">
            <a:avLst/>
          </a:prstGeom>
          <a:noFill/>
          <a:ln w="9525">
            <a:solidFill>
              <a:srgbClr val="000080"/>
            </a:solidFill>
            <a:round/>
            <a:headEnd/>
            <a:tailEnd/>
          </a:ln>
        </p:spPr>
        <p:txBody>
          <a:bodyPr/>
          <a:lstStyle/>
          <a:p>
            <a:endParaRPr lang="en-US"/>
          </a:p>
        </p:txBody>
      </p:sp>
      <p:sp>
        <p:nvSpPr>
          <p:cNvPr id="44040" name="Line 8"/>
          <p:cNvSpPr>
            <a:spLocks noChangeShapeType="1"/>
          </p:cNvSpPr>
          <p:nvPr/>
        </p:nvSpPr>
        <p:spPr bwMode="auto">
          <a:xfrm>
            <a:off x="533400" y="6096000"/>
            <a:ext cx="7467600" cy="0"/>
          </a:xfrm>
          <a:prstGeom prst="line">
            <a:avLst/>
          </a:prstGeom>
          <a:noFill/>
          <a:ln w="38100" cmpd="dbl">
            <a:solidFill>
              <a:srgbClr val="000080"/>
            </a:solidFill>
            <a:round/>
            <a:headEnd/>
            <a:tailEnd/>
          </a:ln>
        </p:spPr>
        <p:txBody>
          <a:bodyPr/>
          <a:lstStyle/>
          <a:p>
            <a:endParaRPr lang="en-US"/>
          </a:p>
        </p:txBody>
      </p:sp>
      <p:sp>
        <p:nvSpPr>
          <p:cNvPr id="44041" name="Rectangle 9"/>
          <p:cNvSpPr>
            <a:spLocks noChangeArrowheads="1"/>
          </p:cNvSpPr>
          <p:nvPr/>
        </p:nvSpPr>
        <p:spPr bwMode="auto">
          <a:xfrm>
            <a:off x="76200" y="6567488"/>
            <a:ext cx="2308225" cy="214312"/>
          </a:xfrm>
          <a:prstGeom prst="rect">
            <a:avLst/>
          </a:prstGeom>
          <a:noFill/>
          <a:ln w="9525">
            <a:noFill/>
            <a:miter lim="800000"/>
            <a:headEnd/>
            <a:tailEnd/>
          </a:ln>
        </p:spPr>
        <p:txBody>
          <a:bodyPr wrap="none">
            <a:spAutoFit/>
          </a:bodyPr>
          <a:lstStyle/>
          <a:p>
            <a:r>
              <a:rPr lang="en-US" sz="800"/>
              <a:t>Jaffe, </a:t>
            </a:r>
            <a:r>
              <a:rPr lang="en-US" sz="800" u="sng"/>
              <a:t>New World of Chemistry</a:t>
            </a:r>
            <a:r>
              <a:rPr lang="en-US" sz="800"/>
              <a:t>, 1955, page 3-4</a:t>
            </a:r>
          </a:p>
        </p:txBody>
      </p:sp>
      <p:pic>
        <p:nvPicPr>
          <p:cNvPr id="44042" name="Picture 10" descr="boy at camp fire"/>
          <p:cNvPicPr>
            <a:picLocks noChangeAspect="1" noChangeArrowheads="1"/>
          </p:cNvPicPr>
          <p:nvPr/>
        </p:nvPicPr>
        <p:blipFill>
          <a:blip r:embed="rId3" cstate="print"/>
          <a:srcRect/>
          <a:stretch>
            <a:fillRect/>
          </a:stretch>
        </p:blipFill>
        <p:spPr bwMode="auto">
          <a:xfrm>
            <a:off x="228600" y="4343400"/>
            <a:ext cx="1533525" cy="1666875"/>
          </a:xfrm>
          <a:prstGeom prst="rect">
            <a:avLst/>
          </a:prstGeom>
          <a:noFill/>
          <a:ln w="9525">
            <a:noFill/>
            <a:miter lim="800000"/>
            <a:headEnd/>
            <a:tailEnd/>
          </a:ln>
        </p:spPr>
      </p:pic>
      <p:pic>
        <p:nvPicPr>
          <p:cNvPr id="44043" name="Picture 11" descr="marbles"/>
          <p:cNvPicPr>
            <a:picLocks noChangeAspect="1" noChangeArrowheads="1"/>
          </p:cNvPicPr>
          <p:nvPr/>
        </p:nvPicPr>
        <p:blipFill>
          <a:blip r:embed="rId4" cstate="print"/>
          <a:srcRect/>
          <a:stretch>
            <a:fillRect/>
          </a:stretch>
        </p:blipFill>
        <p:spPr bwMode="auto">
          <a:xfrm>
            <a:off x="6553200" y="3978275"/>
            <a:ext cx="1514475" cy="898525"/>
          </a:xfrm>
          <a:prstGeom prst="rect">
            <a:avLst/>
          </a:prstGeom>
          <a:noFill/>
          <a:ln w="9525">
            <a:noFill/>
            <a:miter lim="800000"/>
            <a:headEnd/>
            <a:tailEnd/>
          </a:ln>
        </p:spPr>
      </p:pic>
      <p:pic>
        <p:nvPicPr>
          <p:cNvPr id="44044" name="Picture 12" descr="black berries"/>
          <p:cNvPicPr>
            <a:picLocks noChangeAspect="1" noChangeArrowheads="1"/>
          </p:cNvPicPr>
          <p:nvPr/>
        </p:nvPicPr>
        <p:blipFill>
          <a:blip r:embed="rId5" cstate="print"/>
          <a:srcRect/>
          <a:stretch>
            <a:fillRect/>
          </a:stretch>
        </p:blipFill>
        <p:spPr bwMode="auto">
          <a:xfrm>
            <a:off x="7620000" y="2819400"/>
            <a:ext cx="993775" cy="1104900"/>
          </a:xfrm>
          <a:prstGeom prst="rect">
            <a:avLst/>
          </a:prstGeom>
          <a:noFill/>
          <a:ln w="9525">
            <a:noFill/>
            <a:miter lim="800000"/>
            <a:headEnd/>
            <a:tailEnd/>
          </a:ln>
        </p:spPr>
      </p:pic>
      <p:pic>
        <p:nvPicPr>
          <p:cNvPr id="44045" name="Picture 13" descr="rocks"/>
          <p:cNvPicPr>
            <a:picLocks noChangeAspect="1" noChangeArrowheads="1"/>
          </p:cNvPicPr>
          <p:nvPr/>
        </p:nvPicPr>
        <p:blipFill>
          <a:blip r:embed="rId6" cstate="print"/>
          <a:srcRect/>
          <a:stretch>
            <a:fillRect/>
          </a:stretch>
        </p:blipFill>
        <p:spPr bwMode="auto">
          <a:xfrm>
            <a:off x="6400800" y="2514600"/>
            <a:ext cx="1066800" cy="703263"/>
          </a:xfrm>
          <a:prstGeom prst="rect">
            <a:avLst/>
          </a:prstGeom>
          <a:noFill/>
          <a:ln w="9525">
            <a:noFill/>
            <a:miter lim="800000"/>
            <a:headEnd/>
            <a:tailEnd/>
          </a:ln>
        </p:spPr>
      </p:pic>
      <p:pic>
        <p:nvPicPr>
          <p:cNvPr id="44046" name="Picture 14" descr="pencils"/>
          <p:cNvPicPr>
            <a:picLocks noChangeAspect="1" noChangeArrowheads="1"/>
          </p:cNvPicPr>
          <p:nvPr/>
        </p:nvPicPr>
        <p:blipFill>
          <a:blip r:embed="rId7" cstate="print"/>
          <a:srcRect/>
          <a:stretch>
            <a:fillRect/>
          </a:stretch>
        </p:blipFill>
        <p:spPr bwMode="auto">
          <a:xfrm>
            <a:off x="1066800" y="3429000"/>
            <a:ext cx="785813" cy="1023938"/>
          </a:xfrm>
          <a:prstGeom prst="rect">
            <a:avLst/>
          </a:prstGeom>
          <a:noFill/>
          <a:ln w="9525">
            <a:noFill/>
            <a:miter lim="800000"/>
            <a:headEnd/>
            <a:tailEnd/>
          </a:ln>
        </p:spPr>
      </p:pic>
      <p:pic>
        <p:nvPicPr>
          <p:cNvPr id="44047" name="Picture 15" descr="camp fire"/>
          <p:cNvPicPr>
            <a:picLocks noChangeAspect="1" noChangeArrowheads="1"/>
          </p:cNvPicPr>
          <p:nvPr/>
        </p:nvPicPr>
        <p:blipFill>
          <a:blip r:embed="rId8" cstate="print"/>
          <a:srcRect/>
          <a:stretch>
            <a:fillRect/>
          </a:stretch>
        </p:blipFill>
        <p:spPr bwMode="auto">
          <a:xfrm>
            <a:off x="457200" y="685800"/>
            <a:ext cx="885825" cy="1533525"/>
          </a:xfrm>
          <a:prstGeom prst="rect">
            <a:avLst/>
          </a:prstGeom>
          <a:noFill/>
          <a:ln w="9525">
            <a:noFill/>
            <a:miter lim="800000"/>
            <a:headEnd/>
            <a:tailEnd/>
          </a:ln>
        </p:spPr>
      </p:pic>
      <p:sp>
        <p:nvSpPr>
          <p:cNvPr id="44048" name="Line 16"/>
          <p:cNvSpPr>
            <a:spLocks noChangeShapeType="1"/>
          </p:cNvSpPr>
          <p:nvPr/>
        </p:nvSpPr>
        <p:spPr bwMode="auto">
          <a:xfrm>
            <a:off x="4495800" y="2362200"/>
            <a:ext cx="0" cy="3733800"/>
          </a:xfrm>
          <a:prstGeom prst="line">
            <a:avLst/>
          </a:prstGeom>
          <a:noFill/>
          <a:ln w="9525">
            <a:solidFill>
              <a:schemeClr val="tx1"/>
            </a:solidFill>
            <a:round/>
            <a:headEnd/>
            <a:tailEnd/>
          </a:ln>
        </p:spPr>
        <p:txBody>
          <a:bodyPr/>
          <a:lstStyle/>
          <a:p>
            <a:endParaRPr lang="en-US"/>
          </a:p>
        </p:txBody>
      </p:sp>
      <p:sp>
        <p:nvSpPr>
          <p:cNvPr id="44049" name="AutoShape 18">
            <a:hlinkClick r:id="rId9"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a:xfrm>
            <a:off x="601663" y="1084263"/>
            <a:ext cx="3689350" cy="3298825"/>
          </a:xfrm>
        </p:spPr>
        <p:txBody>
          <a:bodyPr/>
          <a:lstStyle/>
          <a:p>
            <a:pPr eaLnBrk="1" hangingPunct="1"/>
            <a:r>
              <a:rPr lang="en-US" smtClean="0">
                <a:solidFill>
                  <a:srgbClr val="FFE9E9"/>
                </a:solidFill>
              </a:rPr>
              <a:t>How did Chemistry Become a Science?</a:t>
            </a:r>
          </a:p>
        </p:txBody>
      </p:sp>
      <p:pic>
        <p:nvPicPr>
          <p:cNvPr id="162819" name="Picture 3" descr="Merlin"/>
          <p:cNvPicPr>
            <a:picLocks noChangeAspect="1" noChangeArrowheads="1"/>
          </p:cNvPicPr>
          <p:nvPr/>
        </p:nvPicPr>
        <p:blipFill>
          <a:blip r:embed="rId4" cstate="print"/>
          <a:srcRect/>
          <a:stretch>
            <a:fillRect/>
          </a:stretch>
        </p:blipFill>
        <p:spPr bwMode="auto">
          <a:xfrm>
            <a:off x="3816350" y="0"/>
            <a:ext cx="5327650" cy="6858000"/>
          </a:xfrm>
          <a:prstGeom prst="rect">
            <a:avLst/>
          </a:prstGeom>
          <a:noFill/>
          <a:ln w="9525">
            <a:noFill/>
            <a:miter lim="800000"/>
            <a:headEnd/>
            <a:tailEnd/>
          </a:ln>
        </p:spPr>
      </p:pic>
      <p:sp>
        <p:nvSpPr>
          <p:cNvPr id="1136644" name="Rectangle 4"/>
          <p:cNvSpPr>
            <a:spLocks noChangeArrowheads="1"/>
          </p:cNvSpPr>
          <p:nvPr/>
        </p:nvSpPr>
        <p:spPr bwMode="auto">
          <a:xfrm>
            <a:off x="3816350" y="0"/>
            <a:ext cx="2097088" cy="6858000"/>
          </a:xfrm>
          <a:prstGeom prst="rect">
            <a:avLst/>
          </a:prstGeom>
          <a:gradFill rotWithShape="1">
            <a:gsLst>
              <a:gs pos="0">
                <a:schemeClr val="bg1"/>
              </a:gs>
              <a:gs pos="100000">
                <a:schemeClr val="bg1">
                  <a:gamma/>
                  <a:tint val="0"/>
                  <a:invGamma/>
                  <a:alpha val="0"/>
                </a:schemeClr>
              </a:gs>
            </a:gsLst>
            <a:lin ang="0" scaled="1"/>
          </a:gradFill>
          <a:ln w="9525">
            <a:noFill/>
            <a:miter lim="800000"/>
            <a:headEnd/>
            <a:tailEnd/>
          </a:ln>
          <a:effectLst/>
        </p:spPr>
        <p:txBody>
          <a:bodyPr wrap="none" anchor="ctr"/>
          <a:lstStyle/>
          <a:p>
            <a:pPr>
              <a:defRPr/>
            </a:pPr>
            <a:endParaRPr lang="en-US"/>
          </a:p>
        </p:txBody>
      </p:sp>
      <p:sp>
        <p:nvSpPr>
          <p:cNvPr id="162821" name="Text Box 5"/>
          <p:cNvSpPr txBox="1">
            <a:spLocks noChangeArrowheads="1"/>
          </p:cNvSpPr>
          <p:nvPr/>
        </p:nvSpPr>
        <p:spPr bwMode="auto">
          <a:xfrm>
            <a:off x="322263" y="6523038"/>
            <a:ext cx="2876550" cy="396875"/>
          </a:xfrm>
          <a:prstGeom prst="rect">
            <a:avLst/>
          </a:prstGeom>
          <a:noFill/>
          <a:ln w="9525">
            <a:noFill/>
            <a:miter lim="800000"/>
            <a:headEnd/>
            <a:tailEnd/>
          </a:ln>
        </p:spPr>
        <p:txBody>
          <a:bodyPr wrap="none">
            <a:spAutoFit/>
          </a:bodyPr>
          <a:lstStyle/>
          <a:p>
            <a:r>
              <a:rPr lang="en-US" sz="1000">
                <a:solidFill>
                  <a:schemeClr val="tx2"/>
                </a:solidFill>
                <a:hlinkClick r:id="rId5"/>
              </a:rPr>
              <a:t>http://en.wikipedia.org/wiki/History_of_chemistry</a:t>
            </a:r>
            <a:endParaRPr lang="en-US" sz="1000">
              <a:solidFill>
                <a:schemeClr val="tx2"/>
              </a:solidFill>
            </a:endParaRPr>
          </a:p>
          <a:p>
            <a:endParaRPr lang="en-US" sz="1000">
              <a:solidFill>
                <a:schemeClr val="tx2"/>
              </a:solidFill>
            </a:endParaRPr>
          </a:p>
        </p:txBody>
      </p:sp>
    </p:spTree>
  </p:cSld>
  <p:clrMapOvr>
    <a:overrideClrMapping bg1="dk2" tx1="lt1" bg2="dk1" tx2="lt2" accent1="accent1" accent2="accent2" accent3="accent3" accent4="accent4" accent5="accent5" accent6="accent6" hlink="hlink" folHlink="folHlink"/>
  </p:clrMapOvr>
  <p:transition spd="slow">
    <p:zo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latin typeface="Arial" charset="0"/>
              </a:rPr>
              <a:t>Alchemy vs. Chemistry</a:t>
            </a:r>
          </a:p>
        </p:txBody>
      </p:sp>
      <p:sp>
        <p:nvSpPr>
          <p:cNvPr id="163843" name="Rectangle 3"/>
          <p:cNvSpPr>
            <a:spLocks noGrp="1" noChangeArrowheads="1"/>
          </p:cNvSpPr>
          <p:nvPr>
            <p:ph type="body" idx="1"/>
          </p:nvPr>
        </p:nvSpPr>
        <p:spPr>
          <a:xfrm>
            <a:off x="914400" y="2057400"/>
            <a:ext cx="3657600" cy="4114800"/>
          </a:xfrm>
        </p:spPr>
        <p:txBody>
          <a:bodyPr/>
          <a:lstStyle/>
          <a:p>
            <a:pPr eaLnBrk="1" hangingPunct="1">
              <a:buFontTx/>
              <a:buNone/>
            </a:pPr>
            <a:r>
              <a:rPr lang="en-US" sz="2400" smtClean="0">
                <a:latin typeface="Arial" charset="0"/>
              </a:rPr>
              <a:t>The Alchemist</a:t>
            </a:r>
          </a:p>
          <a:p>
            <a:pPr eaLnBrk="1" hangingPunct="1">
              <a:buFontTx/>
              <a:buNone/>
            </a:pPr>
            <a:r>
              <a:rPr lang="en-US" sz="2400" smtClean="0">
                <a:latin typeface="Arial" charset="0"/>
              </a:rPr>
              <a:t>The Alchemist’s Dream</a:t>
            </a:r>
          </a:p>
          <a:p>
            <a:pPr eaLnBrk="1" hangingPunct="1">
              <a:buFontTx/>
              <a:buNone/>
            </a:pPr>
            <a:r>
              <a:rPr lang="en-US" sz="2400" smtClean="0">
                <a:latin typeface="Arial" charset="0"/>
              </a:rPr>
              <a:t>Zinc Pennies</a:t>
            </a:r>
          </a:p>
          <a:p>
            <a:pPr eaLnBrk="1" hangingPunct="1">
              <a:buFontTx/>
              <a:buNone/>
            </a:pPr>
            <a:r>
              <a:rPr lang="en-US" sz="2400" smtClean="0">
                <a:latin typeface="Arial" charset="0"/>
              </a:rPr>
              <a:t>Alchemy   vs.  Chemistry</a:t>
            </a:r>
          </a:p>
          <a:p>
            <a:pPr eaLnBrk="1" hangingPunct="1">
              <a:buFontTx/>
              <a:buNone/>
            </a:pPr>
            <a:r>
              <a:rPr lang="en-US" sz="2400" smtClean="0">
                <a:latin typeface="Arial" charset="0"/>
              </a:rPr>
              <a:t>Pure Science</a:t>
            </a:r>
          </a:p>
          <a:p>
            <a:pPr eaLnBrk="1" hangingPunct="1">
              <a:buFontTx/>
              <a:buNone/>
            </a:pPr>
            <a:r>
              <a:rPr lang="en-US" sz="2400" smtClean="0">
                <a:latin typeface="Arial" charset="0"/>
              </a:rPr>
              <a:t>Applied Science</a:t>
            </a:r>
          </a:p>
          <a:p>
            <a:pPr eaLnBrk="1" hangingPunct="1">
              <a:buFontTx/>
              <a:buNone/>
            </a:pPr>
            <a:r>
              <a:rPr lang="en-US" sz="2400" smtClean="0">
                <a:latin typeface="Arial" charset="0"/>
              </a:rPr>
              <a:t>Aluminum Mining</a:t>
            </a:r>
          </a:p>
          <a:p>
            <a:pPr eaLnBrk="1" hangingPunct="1">
              <a:buFontTx/>
              <a:buNone/>
            </a:pPr>
            <a:r>
              <a:rPr lang="en-US" sz="2400" smtClean="0">
                <a:latin typeface="Arial" charset="0"/>
              </a:rPr>
              <a:t>Corning Glass</a:t>
            </a:r>
          </a:p>
        </p:txBody>
      </p:sp>
      <p:sp>
        <p:nvSpPr>
          <p:cNvPr id="163844" name="Rectangle 5"/>
          <p:cNvSpPr>
            <a:spLocks noChangeArrowheads="1"/>
          </p:cNvSpPr>
          <p:nvPr/>
        </p:nvSpPr>
        <p:spPr bwMode="auto">
          <a:xfrm>
            <a:off x="4876800" y="2057400"/>
            <a:ext cx="3810000" cy="3743325"/>
          </a:xfrm>
          <a:prstGeom prst="rect">
            <a:avLst/>
          </a:prstGeom>
          <a:noFill/>
          <a:ln w="9525">
            <a:noFill/>
            <a:miter lim="800000"/>
            <a:headEnd/>
            <a:tailEnd/>
          </a:ln>
        </p:spPr>
        <p:txBody>
          <a:bodyPr>
            <a:spAutoFit/>
          </a:bodyPr>
          <a:lstStyle/>
          <a:p>
            <a:pPr>
              <a:spcBef>
                <a:spcPct val="50000"/>
              </a:spcBef>
            </a:pPr>
            <a:r>
              <a:rPr lang="en-US"/>
              <a:t>Fertilizers (5-15-10)</a:t>
            </a:r>
          </a:p>
          <a:p>
            <a:pPr>
              <a:spcBef>
                <a:spcPct val="50000"/>
              </a:spcBef>
            </a:pPr>
            <a:r>
              <a:rPr lang="en-US"/>
              <a:t>Areas of Chemistry</a:t>
            </a:r>
          </a:p>
          <a:p>
            <a:pPr>
              <a:spcBef>
                <a:spcPct val="50000"/>
              </a:spcBef>
            </a:pPr>
            <a:r>
              <a:rPr lang="en-US"/>
              <a:t>Stereotypes of Chemists</a:t>
            </a:r>
          </a:p>
          <a:p>
            <a:pPr>
              <a:spcBef>
                <a:spcPct val="50000"/>
              </a:spcBef>
            </a:pPr>
            <a:r>
              <a:rPr lang="en-US"/>
              <a:t>A Career in Chemistry</a:t>
            </a:r>
          </a:p>
          <a:p>
            <a:pPr>
              <a:spcBef>
                <a:spcPct val="50000"/>
              </a:spcBef>
            </a:pPr>
            <a:r>
              <a:rPr lang="en-US"/>
              <a:t>Forensic Scientist</a:t>
            </a:r>
          </a:p>
          <a:p>
            <a:pPr>
              <a:spcBef>
                <a:spcPct val="50000"/>
              </a:spcBef>
            </a:pPr>
            <a:r>
              <a:rPr lang="en-US"/>
              <a:t>The Scope of Chemistry</a:t>
            </a:r>
          </a:p>
          <a:p>
            <a:pPr>
              <a:spcBef>
                <a:spcPct val="50000"/>
              </a:spcBef>
            </a:pPr>
            <a:r>
              <a:rPr lang="en-US"/>
              <a:t>Starting Salaries</a:t>
            </a:r>
          </a:p>
        </p:txBody>
      </p:sp>
      <p:pic>
        <p:nvPicPr>
          <p:cNvPr id="397318" name="Picture 6">
            <a:hlinkClick r:id="" action="ppaction://media"/>
          </p:cNvPr>
          <p:cNvPicPr>
            <a:picLocks noRot="1" noChangeAspect="1" noChangeArrowheads="1"/>
          </p:cNvPicPr>
          <p:nvPr>
            <a:wavAudioFile r:embed="rId1" name="~PP1311.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163846" name="AutoShape 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73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7318"/>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667000" y="533400"/>
            <a:ext cx="3581400" cy="685800"/>
          </a:xfrm>
        </p:spPr>
        <p:txBody>
          <a:bodyPr/>
          <a:lstStyle/>
          <a:p>
            <a:pPr eaLnBrk="1" hangingPunct="1"/>
            <a:r>
              <a:rPr lang="en-US" sz="4800" smtClean="0">
                <a:latin typeface="Blackletter686 BT" pitchFamily="66" charset="0"/>
              </a:rPr>
              <a:t>The Alchemist</a:t>
            </a:r>
          </a:p>
        </p:txBody>
      </p:sp>
      <p:pic>
        <p:nvPicPr>
          <p:cNvPr id="164867" name="Picture 3" descr="The alchemist complaining (cartoon drawing)"/>
          <p:cNvPicPr>
            <a:picLocks noChangeAspect="1" noChangeArrowheads="1"/>
          </p:cNvPicPr>
          <p:nvPr/>
        </p:nvPicPr>
        <p:blipFill>
          <a:blip r:embed="rId4" cstate="print">
            <a:lum contrast="18000"/>
          </a:blip>
          <a:srcRect l="5769" t="3151" r="5769" b="14577"/>
          <a:stretch>
            <a:fillRect/>
          </a:stretch>
        </p:blipFill>
        <p:spPr bwMode="auto">
          <a:xfrm>
            <a:off x="2743200" y="2211388"/>
            <a:ext cx="3505200" cy="4040187"/>
          </a:xfrm>
          <a:prstGeom prst="rect">
            <a:avLst/>
          </a:prstGeom>
          <a:noFill/>
          <a:ln w="38100">
            <a:solidFill>
              <a:schemeClr val="tx1"/>
            </a:solidFill>
            <a:miter lim="800000"/>
            <a:headEnd/>
            <a:tailEnd/>
          </a:ln>
        </p:spPr>
      </p:pic>
      <p:sp>
        <p:nvSpPr>
          <p:cNvPr id="164868" name="AutoShape 4"/>
          <p:cNvSpPr>
            <a:spLocks noChangeArrowheads="1"/>
          </p:cNvSpPr>
          <p:nvPr/>
        </p:nvSpPr>
        <p:spPr bwMode="auto">
          <a:xfrm>
            <a:off x="5638800" y="1600200"/>
            <a:ext cx="2895600" cy="1524000"/>
          </a:xfrm>
          <a:prstGeom prst="cloudCallout">
            <a:avLst>
              <a:gd name="adj1" fmla="val -56690"/>
              <a:gd name="adj2" fmla="val 68648"/>
            </a:avLst>
          </a:prstGeom>
          <a:solidFill>
            <a:schemeClr val="bg1"/>
          </a:solidFill>
          <a:ln w="19050">
            <a:solidFill>
              <a:schemeClr val="tx1"/>
            </a:solidFill>
            <a:miter lim="800000"/>
            <a:headEnd/>
            <a:tailEnd/>
          </a:ln>
        </p:spPr>
        <p:txBody>
          <a:bodyPr/>
          <a:lstStyle/>
          <a:p>
            <a:pPr algn="ctr"/>
            <a:endParaRPr lang="en-US" sz="1600"/>
          </a:p>
        </p:txBody>
      </p:sp>
      <p:sp>
        <p:nvSpPr>
          <p:cNvPr id="164869" name="Text Box 5"/>
          <p:cNvSpPr txBox="1">
            <a:spLocks noChangeArrowheads="1"/>
          </p:cNvSpPr>
          <p:nvPr/>
        </p:nvSpPr>
        <p:spPr bwMode="auto">
          <a:xfrm>
            <a:off x="5943600" y="1993900"/>
            <a:ext cx="2319338" cy="825500"/>
          </a:xfrm>
          <a:prstGeom prst="rect">
            <a:avLst/>
          </a:prstGeom>
          <a:noFill/>
          <a:ln w="9525">
            <a:noFill/>
            <a:miter lim="800000"/>
            <a:headEnd/>
            <a:tailEnd/>
          </a:ln>
        </p:spPr>
        <p:txBody>
          <a:bodyPr wrap="none">
            <a:spAutoFit/>
          </a:bodyPr>
          <a:lstStyle/>
          <a:p>
            <a:pPr algn="ctr"/>
            <a:r>
              <a:rPr lang="en-US" sz="1600"/>
              <a:t>Frankly, I’d be satisfied </a:t>
            </a:r>
          </a:p>
          <a:p>
            <a:pPr algn="ctr"/>
            <a:r>
              <a:rPr lang="en-US" sz="1600"/>
              <a:t>if I could turn gold</a:t>
            </a:r>
          </a:p>
          <a:p>
            <a:pPr algn="ctr"/>
            <a:r>
              <a:rPr lang="en-US" sz="1600"/>
              <a:t>into lead!</a:t>
            </a:r>
          </a:p>
        </p:txBody>
      </p:sp>
      <p:pic>
        <p:nvPicPr>
          <p:cNvPr id="821254" name="Picture 6">
            <a:hlinkClick r:id="" action="ppaction://media"/>
          </p:cNvPr>
          <p:cNvPicPr>
            <a:picLocks noRot="1" noChangeAspect="1" noChangeArrowheads="1"/>
          </p:cNvPicPr>
          <p:nvPr>
            <a:wavAudioFile r:embed="rId1" name="~PP3421.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164871"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12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21254"/>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609600" y="609600"/>
            <a:ext cx="7772400" cy="1143000"/>
          </a:xfrm>
        </p:spPr>
        <p:txBody>
          <a:bodyPr/>
          <a:lstStyle/>
          <a:p>
            <a:pPr eaLnBrk="1" hangingPunct="1"/>
            <a:r>
              <a:rPr lang="en-US" smtClean="0">
                <a:latin typeface="Arial" charset="0"/>
              </a:rPr>
              <a:t>The Alchemist’s Dream</a:t>
            </a:r>
          </a:p>
        </p:txBody>
      </p:sp>
      <p:sp>
        <p:nvSpPr>
          <p:cNvPr id="400387" name="Text Box 3"/>
          <p:cNvSpPr txBox="1">
            <a:spLocks noChangeArrowheads="1"/>
          </p:cNvSpPr>
          <p:nvPr/>
        </p:nvSpPr>
        <p:spPr bwMode="auto">
          <a:xfrm>
            <a:off x="1101725" y="4244975"/>
            <a:ext cx="6975475" cy="466725"/>
          </a:xfrm>
          <a:prstGeom prst="rect">
            <a:avLst/>
          </a:prstGeom>
          <a:noFill/>
          <a:ln w="9525">
            <a:solidFill>
              <a:srgbClr val="FF7C80"/>
            </a:solidFill>
            <a:miter lim="800000"/>
            <a:headEnd/>
            <a:tailEnd/>
          </a:ln>
        </p:spPr>
        <p:txBody>
          <a:bodyPr>
            <a:spAutoFit/>
          </a:bodyPr>
          <a:lstStyle/>
          <a:p>
            <a:r>
              <a:rPr lang="en-US">
                <a:solidFill>
                  <a:srgbClr val="FF9966"/>
                </a:solidFill>
              </a:rPr>
              <a:t> COPPER</a:t>
            </a:r>
            <a:r>
              <a:rPr lang="en-US"/>
              <a:t>		“</a:t>
            </a:r>
            <a:r>
              <a:rPr lang="en-US">
                <a:solidFill>
                  <a:schemeClr val="bg2"/>
                </a:solidFill>
              </a:rPr>
              <a:t>SILVER</a:t>
            </a:r>
            <a:r>
              <a:rPr lang="en-US"/>
              <a:t>”	         “</a:t>
            </a:r>
            <a:r>
              <a:rPr lang="en-US">
                <a:solidFill>
                  <a:srgbClr val="F8C900"/>
                </a:solidFill>
              </a:rPr>
              <a:t>GOLD</a:t>
            </a:r>
            <a:r>
              <a:rPr lang="en-US"/>
              <a:t>”</a:t>
            </a:r>
          </a:p>
        </p:txBody>
      </p:sp>
      <p:sp>
        <p:nvSpPr>
          <p:cNvPr id="400388" name="Text Box 4"/>
          <p:cNvSpPr txBox="1">
            <a:spLocks noChangeArrowheads="1"/>
          </p:cNvSpPr>
          <p:nvPr/>
        </p:nvSpPr>
        <p:spPr bwMode="auto">
          <a:xfrm>
            <a:off x="3892550" y="4891088"/>
            <a:ext cx="4489450" cy="366712"/>
          </a:xfrm>
          <a:prstGeom prst="rect">
            <a:avLst/>
          </a:prstGeom>
          <a:noFill/>
          <a:ln w="9525">
            <a:noFill/>
            <a:miter lim="800000"/>
            <a:headEnd/>
            <a:tailEnd/>
          </a:ln>
        </p:spPr>
        <p:txBody>
          <a:bodyPr wrap="none">
            <a:spAutoFit/>
          </a:bodyPr>
          <a:lstStyle/>
          <a:p>
            <a:r>
              <a:rPr lang="en-US" sz="1800"/>
              <a:t>Zinc coated 	   Brass = Copper + Zinc</a:t>
            </a:r>
          </a:p>
        </p:txBody>
      </p:sp>
      <p:pic>
        <p:nvPicPr>
          <p:cNvPr id="165893" name="Picture 5" descr="copper penny"/>
          <p:cNvPicPr>
            <a:picLocks noChangeAspect="1" noChangeArrowheads="1"/>
          </p:cNvPicPr>
          <p:nvPr/>
        </p:nvPicPr>
        <p:blipFill>
          <a:blip r:embed="rId8" cstate="print">
            <a:lum bright="-6000"/>
          </a:blip>
          <a:srcRect/>
          <a:stretch>
            <a:fillRect/>
          </a:stretch>
        </p:blipFill>
        <p:spPr bwMode="auto">
          <a:xfrm>
            <a:off x="1108075" y="2035175"/>
            <a:ext cx="1939925" cy="2057400"/>
          </a:xfrm>
          <a:prstGeom prst="rect">
            <a:avLst/>
          </a:prstGeom>
          <a:noFill/>
          <a:ln w="3175">
            <a:solidFill>
              <a:srgbClr val="333333"/>
            </a:solidFill>
            <a:miter lim="800000"/>
            <a:headEnd/>
            <a:tailEnd/>
          </a:ln>
        </p:spPr>
      </p:pic>
      <p:pic>
        <p:nvPicPr>
          <p:cNvPr id="165894" name="Picture 6" descr="gold penny"/>
          <p:cNvPicPr>
            <a:picLocks noChangeAspect="1" noChangeArrowheads="1"/>
          </p:cNvPicPr>
          <p:nvPr/>
        </p:nvPicPr>
        <p:blipFill>
          <a:blip r:embed="rId9" cstate="print">
            <a:lum bright="-6000"/>
          </a:blip>
          <a:srcRect/>
          <a:stretch>
            <a:fillRect/>
          </a:stretch>
        </p:blipFill>
        <p:spPr bwMode="auto">
          <a:xfrm>
            <a:off x="6096000" y="2035175"/>
            <a:ext cx="1939925" cy="2057400"/>
          </a:xfrm>
          <a:prstGeom prst="rect">
            <a:avLst/>
          </a:prstGeom>
          <a:noFill/>
          <a:ln w="3175">
            <a:solidFill>
              <a:srgbClr val="333333"/>
            </a:solidFill>
            <a:miter lim="800000"/>
            <a:headEnd/>
            <a:tailEnd/>
          </a:ln>
        </p:spPr>
      </p:pic>
      <p:pic>
        <p:nvPicPr>
          <p:cNvPr id="165895" name="Picture 7" descr="silver penny"/>
          <p:cNvPicPr>
            <a:picLocks noChangeAspect="1" noChangeArrowheads="1"/>
          </p:cNvPicPr>
          <p:nvPr/>
        </p:nvPicPr>
        <p:blipFill>
          <a:blip r:embed="rId10" cstate="print">
            <a:lum bright="-6000"/>
          </a:blip>
          <a:srcRect/>
          <a:stretch>
            <a:fillRect/>
          </a:stretch>
        </p:blipFill>
        <p:spPr bwMode="auto">
          <a:xfrm>
            <a:off x="3624263" y="2035175"/>
            <a:ext cx="1938337" cy="2057400"/>
          </a:xfrm>
          <a:prstGeom prst="rect">
            <a:avLst/>
          </a:prstGeom>
          <a:noFill/>
          <a:ln w="3175">
            <a:solidFill>
              <a:srgbClr val="333333"/>
            </a:solidFill>
            <a:miter lim="800000"/>
            <a:headEnd/>
            <a:tailEnd/>
          </a:ln>
        </p:spPr>
      </p:pic>
      <p:pic>
        <p:nvPicPr>
          <p:cNvPr id="400393" name="Picture 9">
            <a:hlinkClick r:id="" action="ppaction://media"/>
          </p:cNvPr>
          <p:cNvPicPr>
            <a:picLocks noRot="1" noChangeAspect="1" noChangeArrowheads="1"/>
          </p:cNvPicPr>
          <p:nvPr>
            <a:wavAudioFile r:embed="rId2" name="~PP299.WAV"/>
          </p:nvPr>
        </p:nvPicPr>
        <p:blipFill>
          <a:blip r:embed="rId11" cstate="print"/>
          <a:srcRect/>
          <a:stretch>
            <a:fillRect/>
          </a:stretch>
        </p:blipFill>
        <p:spPr bwMode="auto">
          <a:xfrm>
            <a:off x="8772525" y="6486525"/>
            <a:ext cx="304800" cy="304800"/>
          </a:xfrm>
          <a:prstGeom prst="rect">
            <a:avLst/>
          </a:prstGeom>
          <a:noFill/>
          <a:ln w="9525">
            <a:noFill/>
            <a:miter lim="800000"/>
            <a:headEnd/>
            <a:tailEnd/>
          </a:ln>
        </p:spPr>
      </p:pic>
      <p:sp>
        <p:nvSpPr>
          <p:cNvPr id="165897" name="AutoShape 10">
            <a:hlinkClick r:id="rId12"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5898" name="Rectangle 11"/>
          <p:cNvSpPr>
            <a:spLocks noChangeArrowheads="1"/>
          </p:cNvSpPr>
          <p:nvPr/>
        </p:nvSpPr>
        <p:spPr bwMode="auto">
          <a:xfrm>
            <a:off x="1981200" y="6172200"/>
            <a:ext cx="5030788" cy="457200"/>
          </a:xfrm>
          <a:prstGeom prst="rect">
            <a:avLst/>
          </a:prstGeom>
          <a:noFill/>
          <a:ln w="9525">
            <a:noFill/>
            <a:miter lim="800000"/>
            <a:headEnd/>
            <a:tailEnd/>
          </a:ln>
        </p:spPr>
        <p:txBody>
          <a:bodyPr wrap="none" anchor="ctr">
            <a:spAutoFit/>
          </a:bodyPr>
          <a:lstStyle/>
          <a:p>
            <a:r>
              <a:rPr lang="en-US">
                <a:hlinkClick r:id="rId13"/>
              </a:rPr>
              <a:t>Penny into Gold - </a:t>
            </a:r>
            <a:r>
              <a:rPr lang="en-US" i="1">
                <a:hlinkClick r:id="rId13"/>
              </a:rPr>
              <a:t>Alchemist Dream</a:t>
            </a:r>
            <a:r>
              <a:rPr lang="en-US"/>
              <a:t> </a:t>
            </a:r>
          </a:p>
        </p:txBody>
      </p:sp>
    </p:spTree>
    <p:custDataLst>
      <p:tags r:id="rId1"/>
    </p:custDataLst>
  </p:cSld>
  <p:clrMapOvr>
    <a:masterClrMapping/>
  </p:clrMapOvr>
  <p:transition>
    <p:randomBar/>
    <p:sndAc>
      <p:stSnd>
        <p:snd r:embed="rId5"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039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00386">
                                            <p:txEl>
                                              <p:pRg st="0" end="0"/>
                                            </p:txEl>
                                          </p:spTgt>
                                        </p:tgtEl>
                                        <p:attrNameLst>
                                          <p:attrName>style.visibility</p:attrName>
                                        </p:attrNameLst>
                                      </p:cBhvr>
                                      <p:to>
                                        <p:strVal val="visible"/>
                                      </p:to>
                                    </p:set>
                                    <p:animEffect transition="in" filter="dissolve">
                                      <p:cBhvr>
                                        <p:cTn id="11" dur="500"/>
                                        <p:tgtEl>
                                          <p:spTgt spid="4003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400387"/>
                                        </p:tgtEl>
                                        <p:attrNameLst>
                                          <p:attrName>style.visibility</p:attrName>
                                        </p:attrNameLst>
                                      </p:cBhvr>
                                      <p:to>
                                        <p:strVal val="visible"/>
                                      </p:to>
                                    </p:set>
                                    <p:anim calcmode="lin" valueType="num">
                                      <p:cBhvr>
                                        <p:cTn id="16" dur="5000" fill="hold"/>
                                        <p:tgtEl>
                                          <p:spTgt spid="400387"/>
                                        </p:tgtEl>
                                        <p:attrNameLst>
                                          <p:attrName>ppt_w</p:attrName>
                                        </p:attrNameLst>
                                      </p:cBhvr>
                                      <p:tavLst>
                                        <p:tav tm="0" fmla="#ppt_w*sin(2.5*pi*$)">
                                          <p:val>
                                            <p:fltVal val="0"/>
                                          </p:val>
                                        </p:tav>
                                        <p:tav tm="100000">
                                          <p:val>
                                            <p:fltVal val="1"/>
                                          </p:val>
                                        </p:tav>
                                      </p:tavLst>
                                    </p:anim>
                                    <p:anim calcmode="lin" valueType="num">
                                      <p:cBhvr>
                                        <p:cTn id="17" dur="5000" fill="hold"/>
                                        <p:tgtEl>
                                          <p:spTgt spid="4003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6"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400388"/>
                                        </p:tgtEl>
                                        <p:attrNameLst>
                                          <p:attrName>style.visibility</p:attrName>
                                        </p:attrNameLst>
                                      </p:cBhvr>
                                      <p:to>
                                        <p:strVal val="visible"/>
                                      </p:to>
                                    </p:set>
                                    <p:anim calcmode="lin" valueType="num">
                                      <p:cBhvr>
                                        <p:cTn id="22" dur="500" fill="hold"/>
                                        <p:tgtEl>
                                          <p:spTgt spid="400388"/>
                                        </p:tgtEl>
                                        <p:attrNameLst>
                                          <p:attrName>ppt_w</p:attrName>
                                        </p:attrNameLst>
                                      </p:cBhvr>
                                      <p:tavLst>
                                        <p:tav tm="0">
                                          <p:val>
                                            <p:fltVal val="0"/>
                                          </p:val>
                                        </p:tav>
                                        <p:tav tm="100000">
                                          <p:val>
                                            <p:strVal val="#ppt_w"/>
                                          </p:val>
                                        </p:tav>
                                      </p:tavLst>
                                    </p:anim>
                                    <p:anim calcmode="lin" valueType="num">
                                      <p:cBhvr>
                                        <p:cTn id="23" dur="500" fill="hold"/>
                                        <p:tgtEl>
                                          <p:spTgt spid="40038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4" fill="hold" display="0">
                  <p:stCondLst>
                    <p:cond delay="indefinite"/>
                  </p:stCondLst>
                  <p:endCondLst>
                    <p:cond evt="onPrev" delay="0">
                      <p:tgtEl>
                        <p:sldTgt/>
                      </p:tgtEl>
                    </p:cond>
                    <p:cond evt="onStopAudio" delay="0">
                      <p:tgtEl>
                        <p:sldTgt/>
                      </p:tgtEl>
                    </p:cond>
                  </p:endCondLst>
                </p:cTn>
                <p:tgtEl>
                  <p:spTgt spid="400393"/>
                </p:tgtEl>
              </p:cMediaNode>
            </p:audio>
          </p:childTnLst>
        </p:cTn>
      </p:par>
    </p:tnLst>
    <p:bldLst>
      <p:bldP spid="400386" grpId="0" build="p" autoUpdateAnimBg="0"/>
      <p:bldP spid="400387" grpId="0" animBg="1" autoUpdateAnimBg="0"/>
      <p:bldP spid="400388"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Oval 17" descr="1943"/>
          <p:cNvSpPr>
            <a:spLocks noChangeArrowheads="1"/>
          </p:cNvSpPr>
          <p:nvPr/>
        </p:nvSpPr>
        <p:spPr bwMode="auto">
          <a:xfrm>
            <a:off x="5526088" y="2298700"/>
            <a:ext cx="1358900" cy="1358900"/>
          </a:xfrm>
          <a:prstGeom prst="ellipse">
            <a:avLst/>
          </a:prstGeom>
          <a:blipFill dpi="0" rotWithShape="1">
            <a:blip r:embed="rId3" cstate="print"/>
            <a:srcRect/>
            <a:stretch>
              <a:fillRect/>
            </a:stretch>
          </a:blipFill>
          <a:ln w="9525">
            <a:noFill/>
            <a:miter lim="800000"/>
            <a:headEnd/>
            <a:tailEnd/>
          </a:ln>
        </p:spPr>
        <p:txBody>
          <a:bodyPr wrap="none" anchor="ctr"/>
          <a:lstStyle/>
          <a:p>
            <a:endParaRPr lang="en-US"/>
          </a:p>
        </p:txBody>
      </p:sp>
      <p:sp>
        <p:nvSpPr>
          <p:cNvPr id="166915" name="Text Box 4"/>
          <p:cNvSpPr txBox="1">
            <a:spLocks noChangeArrowheads="1"/>
          </p:cNvSpPr>
          <p:nvPr/>
        </p:nvSpPr>
        <p:spPr bwMode="auto">
          <a:xfrm>
            <a:off x="793750" y="1600200"/>
            <a:ext cx="3397250" cy="4486275"/>
          </a:xfrm>
          <a:prstGeom prst="rect">
            <a:avLst/>
          </a:prstGeom>
          <a:noFill/>
          <a:ln w="9525">
            <a:noFill/>
            <a:miter lim="800000"/>
            <a:headEnd/>
            <a:tailEnd/>
          </a:ln>
        </p:spPr>
        <p:txBody>
          <a:bodyPr wrap="none">
            <a:spAutoFit/>
          </a:bodyPr>
          <a:lstStyle/>
          <a:p>
            <a:r>
              <a:rPr lang="en-US" sz="1800"/>
              <a:t>   Copper was used to make</a:t>
            </a:r>
          </a:p>
          <a:p>
            <a:r>
              <a:rPr lang="en-US" sz="1800"/>
              <a:t>bullet shells in WW II.  By </a:t>
            </a:r>
          </a:p>
          <a:p>
            <a:r>
              <a:rPr lang="en-US" sz="1800"/>
              <a:t>1943, the supply of copper</a:t>
            </a:r>
          </a:p>
          <a:p>
            <a:r>
              <a:rPr lang="en-US" sz="1800"/>
              <a:t>metal was in short supply.  The </a:t>
            </a:r>
          </a:p>
          <a:p>
            <a:r>
              <a:rPr lang="en-US" sz="1800"/>
              <a:t>US government did not want </a:t>
            </a:r>
          </a:p>
          <a:p>
            <a:r>
              <a:rPr lang="en-US" sz="1800"/>
              <a:t>to ‘waste’ copper on making </a:t>
            </a:r>
          </a:p>
          <a:p>
            <a:r>
              <a:rPr lang="en-US" sz="1800"/>
              <a:t>pennies.  </a:t>
            </a:r>
          </a:p>
          <a:p>
            <a:endParaRPr lang="en-US" sz="1800"/>
          </a:p>
          <a:p>
            <a:endParaRPr lang="en-US" sz="1800"/>
          </a:p>
          <a:p>
            <a:endParaRPr lang="en-US" sz="1800"/>
          </a:p>
          <a:p>
            <a:endParaRPr lang="en-US" sz="1800"/>
          </a:p>
          <a:p>
            <a:endParaRPr lang="en-US" sz="1800"/>
          </a:p>
          <a:p>
            <a:endParaRPr lang="en-US" sz="1800"/>
          </a:p>
          <a:p>
            <a:endParaRPr lang="en-US" sz="1800"/>
          </a:p>
          <a:p>
            <a:r>
              <a:rPr lang="en-US" sz="1800"/>
              <a:t>Pennies were made with steel </a:t>
            </a:r>
          </a:p>
          <a:p>
            <a:r>
              <a:rPr lang="en-US" sz="1800"/>
              <a:t>metal.  They looked silver.  </a:t>
            </a:r>
          </a:p>
        </p:txBody>
      </p:sp>
      <p:sp>
        <p:nvSpPr>
          <p:cNvPr id="166916" name="Rectangle 2"/>
          <p:cNvSpPr>
            <a:spLocks noGrp="1" noChangeArrowheads="1"/>
          </p:cNvSpPr>
          <p:nvPr>
            <p:ph type="title"/>
          </p:nvPr>
        </p:nvSpPr>
        <p:spPr>
          <a:xfrm>
            <a:off x="228600" y="304800"/>
            <a:ext cx="5029200" cy="1143000"/>
          </a:xfrm>
        </p:spPr>
        <p:txBody>
          <a:bodyPr/>
          <a:lstStyle/>
          <a:p>
            <a:pPr eaLnBrk="1" hangingPunct="1"/>
            <a:r>
              <a:rPr lang="en-US" smtClean="0">
                <a:latin typeface="Arial" charset="0"/>
              </a:rPr>
              <a:t>Zinc Pennies</a:t>
            </a:r>
          </a:p>
        </p:txBody>
      </p:sp>
      <p:pic>
        <p:nvPicPr>
          <p:cNvPr id="166917" name="Picture 3" descr="shell casings"/>
          <p:cNvPicPr>
            <a:picLocks noChangeAspect="1" noChangeArrowheads="1"/>
          </p:cNvPicPr>
          <p:nvPr/>
        </p:nvPicPr>
        <p:blipFill>
          <a:blip r:embed="rId4" cstate="print"/>
          <a:srcRect/>
          <a:stretch>
            <a:fillRect/>
          </a:stretch>
        </p:blipFill>
        <p:spPr bwMode="auto">
          <a:xfrm>
            <a:off x="1828800" y="3733800"/>
            <a:ext cx="2057400" cy="1543050"/>
          </a:xfrm>
          <a:prstGeom prst="rect">
            <a:avLst/>
          </a:prstGeom>
          <a:noFill/>
          <a:ln w="3175">
            <a:solidFill>
              <a:srgbClr val="461700"/>
            </a:solidFill>
            <a:miter lim="800000"/>
            <a:headEnd/>
            <a:tailEnd/>
          </a:ln>
        </p:spPr>
      </p:pic>
      <p:sp>
        <p:nvSpPr>
          <p:cNvPr id="166918" name="Text Box 5"/>
          <p:cNvSpPr txBox="1">
            <a:spLocks noChangeArrowheads="1"/>
          </p:cNvSpPr>
          <p:nvPr/>
        </p:nvSpPr>
        <p:spPr bwMode="auto">
          <a:xfrm>
            <a:off x="5181600" y="1524000"/>
            <a:ext cx="3397250" cy="641350"/>
          </a:xfrm>
          <a:prstGeom prst="rect">
            <a:avLst/>
          </a:prstGeom>
          <a:noFill/>
          <a:ln w="9525">
            <a:noFill/>
            <a:miter lim="800000"/>
            <a:headEnd/>
            <a:tailEnd/>
          </a:ln>
        </p:spPr>
        <p:txBody>
          <a:bodyPr wrap="none">
            <a:spAutoFit/>
          </a:bodyPr>
          <a:lstStyle/>
          <a:p>
            <a:r>
              <a:rPr lang="en-US" sz="1800"/>
              <a:t>   Before 1982, all pennies were</a:t>
            </a:r>
          </a:p>
          <a:p>
            <a:r>
              <a:rPr lang="en-US" sz="1800"/>
              <a:t>solid copper (except 1943).</a:t>
            </a:r>
          </a:p>
        </p:txBody>
      </p:sp>
      <p:sp>
        <p:nvSpPr>
          <p:cNvPr id="166919" name="Text Box 6"/>
          <p:cNvSpPr txBox="1">
            <a:spLocks noChangeArrowheads="1"/>
          </p:cNvSpPr>
          <p:nvPr/>
        </p:nvSpPr>
        <p:spPr bwMode="auto">
          <a:xfrm>
            <a:off x="5181600" y="5332413"/>
            <a:ext cx="3549650" cy="915987"/>
          </a:xfrm>
          <a:prstGeom prst="rect">
            <a:avLst/>
          </a:prstGeom>
          <a:noFill/>
          <a:ln w="9525">
            <a:noFill/>
            <a:miter lim="800000"/>
            <a:headEnd/>
            <a:tailEnd/>
          </a:ln>
        </p:spPr>
        <p:txBody>
          <a:bodyPr wrap="none">
            <a:spAutoFit/>
          </a:bodyPr>
          <a:lstStyle/>
          <a:p>
            <a:r>
              <a:rPr lang="en-US" sz="1800"/>
              <a:t>   After 1982, pennies were made</a:t>
            </a:r>
          </a:p>
          <a:p>
            <a:r>
              <a:rPr lang="en-US" sz="1800"/>
              <a:t>from zinc.   A thin coating of</a:t>
            </a:r>
          </a:p>
          <a:p>
            <a:r>
              <a:rPr lang="en-US" sz="1800"/>
              <a:t>copper was pressed on the zinc.</a:t>
            </a:r>
          </a:p>
        </p:txBody>
      </p:sp>
      <p:sp>
        <p:nvSpPr>
          <p:cNvPr id="166920" name="Text Box 7"/>
          <p:cNvSpPr txBox="1">
            <a:spLocks noChangeArrowheads="1"/>
          </p:cNvSpPr>
          <p:nvPr/>
        </p:nvSpPr>
        <p:spPr bwMode="auto">
          <a:xfrm>
            <a:off x="5165725" y="3792538"/>
            <a:ext cx="3752850" cy="1465262"/>
          </a:xfrm>
          <a:prstGeom prst="rect">
            <a:avLst/>
          </a:prstGeom>
          <a:noFill/>
          <a:ln w="9525">
            <a:noFill/>
            <a:miter lim="800000"/>
            <a:headEnd/>
            <a:tailEnd/>
          </a:ln>
        </p:spPr>
        <p:txBody>
          <a:bodyPr wrap="none">
            <a:spAutoFit/>
          </a:bodyPr>
          <a:lstStyle/>
          <a:p>
            <a:r>
              <a:rPr lang="en-US" sz="1800"/>
              <a:t>   A shortage of copper drove the</a:t>
            </a:r>
          </a:p>
          <a:p>
            <a:r>
              <a:rPr lang="en-US" sz="1800"/>
              <a:t>price of copper up in the early</a:t>
            </a:r>
          </a:p>
          <a:p>
            <a:r>
              <a:rPr lang="en-US" sz="1800"/>
              <a:t>1980s.  If melted down, the copper </a:t>
            </a:r>
          </a:p>
          <a:p>
            <a:r>
              <a:rPr lang="en-US" sz="1800"/>
              <a:t>could be sold for more than one </a:t>
            </a:r>
          </a:p>
          <a:p>
            <a:r>
              <a:rPr lang="en-US" sz="1800"/>
              <a:t>cent.</a:t>
            </a:r>
          </a:p>
        </p:txBody>
      </p:sp>
      <p:pic>
        <p:nvPicPr>
          <p:cNvPr id="166921" name="Picture 9" descr="pennies (wheatback)"/>
          <p:cNvPicPr>
            <a:picLocks noChangeAspect="1" noChangeArrowheads="1"/>
          </p:cNvPicPr>
          <p:nvPr/>
        </p:nvPicPr>
        <p:blipFill>
          <a:blip r:embed="rId5" cstate="print">
            <a:lum bright="-6000"/>
          </a:blip>
          <a:srcRect t="7039"/>
          <a:stretch>
            <a:fillRect/>
          </a:stretch>
        </p:blipFill>
        <p:spPr bwMode="auto">
          <a:xfrm>
            <a:off x="5410200" y="377825"/>
            <a:ext cx="3078163" cy="966788"/>
          </a:xfrm>
          <a:prstGeom prst="rect">
            <a:avLst/>
          </a:prstGeom>
          <a:noFill/>
          <a:ln w="3175">
            <a:solidFill>
              <a:srgbClr val="333333"/>
            </a:solidFill>
            <a:miter lim="800000"/>
            <a:headEnd/>
            <a:tailEnd/>
          </a:ln>
        </p:spPr>
      </p:pic>
      <p:sp>
        <p:nvSpPr>
          <p:cNvPr id="166922" name="AutoShape 11">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02448" name="Picture 16" descr="1943 Copper Penny">
            <a:hlinkClick r:id="rId7"/>
          </p:cNvPr>
          <p:cNvPicPr>
            <a:picLocks noChangeAspect="1" noChangeArrowheads="1"/>
          </p:cNvPicPr>
          <p:nvPr/>
        </p:nvPicPr>
        <p:blipFill>
          <a:blip r:embed="rId8" cstate="print"/>
          <a:srcRect/>
          <a:stretch>
            <a:fillRect/>
          </a:stretch>
        </p:blipFill>
        <p:spPr bwMode="auto">
          <a:xfrm>
            <a:off x="7162800" y="2298700"/>
            <a:ext cx="1371600" cy="1371600"/>
          </a:xfrm>
          <a:prstGeom prst="rect">
            <a:avLst/>
          </a:prstGeom>
          <a:noFill/>
          <a:ln w="9525">
            <a:noFill/>
            <a:miter lim="800000"/>
            <a:headEnd/>
            <a:tailEnd/>
          </a:ln>
        </p:spPr>
      </p:pic>
      <p:sp>
        <p:nvSpPr>
          <p:cNvPr id="166924" name="Oval 23" descr="lincoln"/>
          <p:cNvSpPr>
            <a:spLocks noChangeArrowheads="1"/>
          </p:cNvSpPr>
          <p:nvPr/>
        </p:nvSpPr>
        <p:spPr bwMode="auto">
          <a:xfrm>
            <a:off x="7566025" y="452438"/>
            <a:ext cx="825500" cy="825500"/>
          </a:xfrm>
          <a:prstGeom prst="ellipse">
            <a:avLst/>
          </a:prstGeom>
          <a:blipFill dpi="0" rotWithShape="1">
            <a:blip r:embed="rId9" cstate="print"/>
            <a:srcRect/>
            <a:stretch>
              <a:fillRect/>
            </a:stretch>
          </a:blipFill>
          <a:ln w="9525">
            <a:noFill/>
            <a:miter lim="800000"/>
            <a:headEnd/>
            <a:tailEnd/>
          </a:ln>
        </p:spPr>
        <p:txBody>
          <a:bodyPr wrap="none" anchor="ctr"/>
          <a:lstStyle/>
          <a:p>
            <a:endParaRPr lang="en-US"/>
          </a:p>
        </p:txBody>
      </p:sp>
      <p:sp>
        <p:nvSpPr>
          <p:cNvPr id="166925" name="Oval 24" descr="lincolnzinc"/>
          <p:cNvSpPr>
            <a:spLocks noChangeArrowheads="1"/>
          </p:cNvSpPr>
          <p:nvPr/>
        </p:nvSpPr>
        <p:spPr bwMode="auto">
          <a:xfrm>
            <a:off x="5508625" y="452438"/>
            <a:ext cx="825500" cy="825500"/>
          </a:xfrm>
          <a:prstGeom prst="ellipse">
            <a:avLst/>
          </a:prstGeom>
          <a:blipFill dpi="0" rotWithShape="1">
            <a:blip r:embed="rId10" cstate="print"/>
            <a:srcRect/>
            <a:stretch>
              <a:fillRect/>
            </a:stretch>
          </a:blipFill>
          <a:ln w="9525">
            <a:noFill/>
            <a:miter lim="800000"/>
            <a:headEnd/>
            <a:tailEnd/>
          </a:ln>
        </p:spPr>
        <p:txBody>
          <a:bodyPr wrap="none" anchor="ctr"/>
          <a:lstStyle/>
          <a:p>
            <a:endParaRPr lang="en-US"/>
          </a:p>
        </p:txBody>
      </p:sp>
      <p:sp>
        <p:nvSpPr>
          <p:cNvPr id="166926" name="Oval 25" descr="wheatbackz"/>
          <p:cNvSpPr>
            <a:spLocks noChangeArrowheads="1"/>
          </p:cNvSpPr>
          <p:nvPr/>
        </p:nvSpPr>
        <p:spPr bwMode="auto">
          <a:xfrm>
            <a:off x="6527800" y="442913"/>
            <a:ext cx="825500" cy="825500"/>
          </a:xfrm>
          <a:prstGeom prst="ellipse">
            <a:avLst/>
          </a:prstGeom>
          <a:blipFill dpi="0" rotWithShape="1">
            <a:blip r:embed="rId11" cstate="print"/>
            <a:srcRect/>
            <a:stretch>
              <a:fillRect/>
            </a:stretch>
          </a:blip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2448"/>
                                        </p:tgtEl>
                                        <p:attrNameLst>
                                          <p:attrName>style.visibility</p:attrName>
                                        </p:attrNameLst>
                                      </p:cBhvr>
                                      <p:to>
                                        <p:strVal val="visible"/>
                                      </p:to>
                                    </p:set>
                                    <p:anim calcmode="lin" valueType="num">
                                      <p:cBhvr>
                                        <p:cTn id="7" dur="1000" fill="hold"/>
                                        <p:tgtEl>
                                          <p:spTgt spid="402448"/>
                                        </p:tgtEl>
                                        <p:attrNameLst>
                                          <p:attrName>ppt_x</p:attrName>
                                        </p:attrNameLst>
                                      </p:cBhvr>
                                      <p:tavLst>
                                        <p:tav tm="0">
                                          <p:val>
                                            <p:strVal val="#ppt_x-.2"/>
                                          </p:val>
                                        </p:tav>
                                        <p:tav tm="100000">
                                          <p:val>
                                            <p:strVal val="#ppt_x"/>
                                          </p:val>
                                        </p:tav>
                                      </p:tavLst>
                                    </p:anim>
                                    <p:anim calcmode="lin" valueType="num">
                                      <p:cBhvr>
                                        <p:cTn id="8" dur="1000" fill="hold"/>
                                        <p:tgtEl>
                                          <p:spTgt spid="4024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2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76200"/>
            <a:ext cx="7772400" cy="1143000"/>
          </a:xfrm>
        </p:spPr>
        <p:txBody>
          <a:bodyPr/>
          <a:lstStyle/>
          <a:p>
            <a:pPr eaLnBrk="1" hangingPunct="1"/>
            <a:r>
              <a:rPr lang="en-US" sz="4800" smtClean="0">
                <a:latin typeface="Blackletter686 BT" pitchFamily="66" charset="0"/>
              </a:rPr>
              <a:t>Democrat vs. Republican</a:t>
            </a:r>
            <a:endParaRPr lang="en-US" smtClean="0">
              <a:latin typeface="Arial" charset="0"/>
            </a:endParaRPr>
          </a:p>
        </p:txBody>
      </p:sp>
      <p:sp>
        <p:nvSpPr>
          <p:cNvPr id="167939" name="Rectangle 3"/>
          <p:cNvSpPr>
            <a:spLocks noChangeArrowheads="1"/>
          </p:cNvSpPr>
          <p:nvPr/>
        </p:nvSpPr>
        <p:spPr bwMode="auto">
          <a:xfrm>
            <a:off x="2514600"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pPr algn="ctr"/>
            <a:r>
              <a:rPr lang="en-US" sz="2000">
                <a:solidFill>
                  <a:schemeClr val="tx2"/>
                </a:solidFill>
              </a:rPr>
              <a:t> </a:t>
            </a:r>
          </a:p>
        </p:txBody>
      </p:sp>
      <p:sp>
        <p:nvSpPr>
          <p:cNvPr id="167940" name="Oval 4"/>
          <p:cNvSpPr>
            <a:spLocks noChangeArrowheads="1"/>
          </p:cNvSpPr>
          <p:nvPr/>
        </p:nvSpPr>
        <p:spPr bwMode="auto">
          <a:xfrm>
            <a:off x="70866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7941" name="Oval 5"/>
          <p:cNvSpPr>
            <a:spLocks noChangeArrowheads="1"/>
          </p:cNvSpPr>
          <p:nvPr/>
        </p:nvSpPr>
        <p:spPr bwMode="auto">
          <a:xfrm>
            <a:off x="70866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7942" name="Oval 6"/>
          <p:cNvSpPr>
            <a:spLocks noChangeArrowheads="1"/>
          </p:cNvSpPr>
          <p:nvPr/>
        </p:nvSpPr>
        <p:spPr bwMode="auto">
          <a:xfrm>
            <a:off x="70866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7943" name="Oval 7"/>
          <p:cNvSpPr>
            <a:spLocks noChangeArrowheads="1"/>
          </p:cNvSpPr>
          <p:nvPr/>
        </p:nvSpPr>
        <p:spPr bwMode="auto">
          <a:xfrm>
            <a:off x="5334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7944" name="Oval 8"/>
          <p:cNvSpPr>
            <a:spLocks noChangeArrowheads="1"/>
          </p:cNvSpPr>
          <p:nvPr/>
        </p:nvSpPr>
        <p:spPr bwMode="auto">
          <a:xfrm>
            <a:off x="5334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7945" name="Oval 9"/>
          <p:cNvSpPr>
            <a:spLocks noChangeArrowheads="1"/>
          </p:cNvSpPr>
          <p:nvPr/>
        </p:nvSpPr>
        <p:spPr bwMode="auto">
          <a:xfrm>
            <a:off x="5334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7946" name="Text Box 10"/>
          <p:cNvSpPr txBox="1">
            <a:spLocks noChangeArrowheads="1"/>
          </p:cNvSpPr>
          <p:nvPr/>
        </p:nvSpPr>
        <p:spPr bwMode="auto">
          <a:xfrm>
            <a:off x="4292600" y="1219200"/>
            <a:ext cx="736600" cy="396875"/>
          </a:xfrm>
          <a:prstGeom prst="rect">
            <a:avLst/>
          </a:prstGeom>
          <a:noFill/>
          <a:ln w="9525">
            <a:noFill/>
            <a:miter lim="800000"/>
            <a:headEnd/>
            <a:tailEnd/>
          </a:ln>
        </p:spPr>
        <p:txBody>
          <a:bodyPr wrap="none">
            <a:spAutoFit/>
          </a:bodyPr>
          <a:lstStyle/>
          <a:p>
            <a:r>
              <a:rPr lang="en-US" sz="2000"/>
              <a:t>Alike</a:t>
            </a:r>
          </a:p>
        </p:txBody>
      </p:sp>
      <p:sp>
        <p:nvSpPr>
          <p:cNvPr id="167947" name="Text Box 11"/>
          <p:cNvSpPr txBox="1">
            <a:spLocks noChangeArrowheads="1"/>
          </p:cNvSpPr>
          <p:nvPr/>
        </p:nvSpPr>
        <p:spPr bwMode="auto">
          <a:xfrm>
            <a:off x="7391400" y="1273175"/>
            <a:ext cx="1143000" cy="396875"/>
          </a:xfrm>
          <a:prstGeom prst="rect">
            <a:avLst/>
          </a:prstGeom>
          <a:noFill/>
          <a:ln w="9525">
            <a:noFill/>
            <a:miter lim="800000"/>
            <a:headEnd/>
            <a:tailEnd/>
          </a:ln>
        </p:spPr>
        <p:txBody>
          <a:bodyPr wrap="none">
            <a:spAutoFit/>
          </a:bodyPr>
          <a:lstStyle/>
          <a:p>
            <a:r>
              <a:rPr lang="en-US" sz="2000"/>
              <a:t>Different</a:t>
            </a:r>
          </a:p>
        </p:txBody>
      </p:sp>
      <p:sp>
        <p:nvSpPr>
          <p:cNvPr id="167948" name="Oval 12"/>
          <p:cNvSpPr>
            <a:spLocks noChangeArrowheads="1"/>
          </p:cNvSpPr>
          <p:nvPr/>
        </p:nvSpPr>
        <p:spPr bwMode="auto">
          <a:xfrm>
            <a:off x="3962400" y="3276600"/>
            <a:ext cx="1295400" cy="1295400"/>
          </a:xfrm>
          <a:prstGeom prst="ellipse">
            <a:avLst/>
          </a:prstGeom>
          <a:solidFill>
            <a:srgbClr val="CCCCFF">
              <a:alpha val="50195"/>
            </a:srgbClr>
          </a:solidFill>
          <a:ln w="9525">
            <a:solidFill>
              <a:schemeClr val="tx1"/>
            </a:solidFill>
            <a:round/>
            <a:headEnd/>
            <a:tailEnd/>
          </a:ln>
        </p:spPr>
        <p:txBody>
          <a:bodyPr wrap="none" anchor="ctr"/>
          <a:lstStyle/>
          <a:p>
            <a:pPr algn="ctr"/>
            <a:endParaRPr lang="en-US" sz="1200"/>
          </a:p>
        </p:txBody>
      </p:sp>
      <p:sp>
        <p:nvSpPr>
          <p:cNvPr id="167949" name="Oval 13"/>
          <p:cNvSpPr>
            <a:spLocks noChangeArrowheads="1"/>
          </p:cNvSpPr>
          <p:nvPr/>
        </p:nvSpPr>
        <p:spPr bwMode="auto">
          <a:xfrm>
            <a:off x="3962400" y="4800600"/>
            <a:ext cx="1295400" cy="1295400"/>
          </a:xfrm>
          <a:prstGeom prst="ellipse">
            <a:avLst/>
          </a:prstGeom>
          <a:solidFill>
            <a:srgbClr val="CCCCFF">
              <a:alpha val="50195"/>
            </a:srgbClr>
          </a:solidFill>
          <a:ln w="9525">
            <a:solidFill>
              <a:schemeClr val="tx1"/>
            </a:solidFill>
            <a:round/>
            <a:headEnd/>
            <a:tailEnd/>
          </a:ln>
        </p:spPr>
        <p:txBody>
          <a:bodyPr wrap="none" anchor="ctr"/>
          <a:lstStyle/>
          <a:p>
            <a:pPr algn="ctr"/>
            <a:endParaRPr lang="en-US" sz="1200"/>
          </a:p>
        </p:txBody>
      </p:sp>
      <p:sp>
        <p:nvSpPr>
          <p:cNvPr id="167950" name="Oval 14"/>
          <p:cNvSpPr>
            <a:spLocks noChangeArrowheads="1"/>
          </p:cNvSpPr>
          <p:nvPr/>
        </p:nvSpPr>
        <p:spPr bwMode="auto">
          <a:xfrm>
            <a:off x="3962400" y="1676400"/>
            <a:ext cx="1295400" cy="1295400"/>
          </a:xfrm>
          <a:prstGeom prst="ellipse">
            <a:avLst/>
          </a:prstGeom>
          <a:solidFill>
            <a:srgbClr val="CCCCFF">
              <a:alpha val="50195"/>
            </a:srgbClr>
          </a:solidFill>
          <a:ln w="9525">
            <a:solidFill>
              <a:schemeClr val="tx1"/>
            </a:solidFill>
            <a:round/>
            <a:headEnd/>
            <a:tailEnd/>
          </a:ln>
        </p:spPr>
        <p:txBody>
          <a:bodyPr wrap="none" anchor="ctr"/>
          <a:lstStyle/>
          <a:p>
            <a:pPr algn="ctr"/>
            <a:endParaRPr lang="en-US" sz="1200"/>
          </a:p>
        </p:txBody>
      </p:sp>
      <p:sp>
        <p:nvSpPr>
          <p:cNvPr id="167951" name="Rectangle 15"/>
          <p:cNvSpPr>
            <a:spLocks noChangeArrowheads="1"/>
          </p:cNvSpPr>
          <p:nvPr/>
        </p:nvSpPr>
        <p:spPr bwMode="auto">
          <a:xfrm>
            <a:off x="5630863"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pPr algn="ctr"/>
            <a:endParaRPr lang="en-US" sz="1600">
              <a:solidFill>
                <a:schemeClr val="tx2"/>
              </a:solidFill>
            </a:endParaRPr>
          </a:p>
        </p:txBody>
      </p:sp>
      <p:sp>
        <p:nvSpPr>
          <p:cNvPr id="167952" name="Text Box 16"/>
          <p:cNvSpPr txBox="1">
            <a:spLocks noChangeArrowheads="1"/>
          </p:cNvSpPr>
          <p:nvPr/>
        </p:nvSpPr>
        <p:spPr bwMode="auto">
          <a:xfrm>
            <a:off x="762000" y="1273175"/>
            <a:ext cx="1143000" cy="396875"/>
          </a:xfrm>
          <a:prstGeom prst="rect">
            <a:avLst/>
          </a:prstGeom>
          <a:noFill/>
          <a:ln w="9525">
            <a:noFill/>
            <a:miter lim="800000"/>
            <a:headEnd/>
            <a:tailEnd/>
          </a:ln>
        </p:spPr>
        <p:txBody>
          <a:bodyPr wrap="none">
            <a:spAutoFit/>
          </a:bodyPr>
          <a:lstStyle/>
          <a:p>
            <a:r>
              <a:rPr lang="en-US" sz="2000"/>
              <a:t>Different</a:t>
            </a:r>
          </a:p>
        </p:txBody>
      </p:sp>
      <p:sp>
        <p:nvSpPr>
          <p:cNvPr id="167953" name="Text Box 17"/>
          <p:cNvSpPr txBox="1">
            <a:spLocks noChangeArrowheads="1"/>
          </p:cNvSpPr>
          <p:nvPr/>
        </p:nvSpPr>
        <p:spPr bwMode="auto">
          <a:xfrm>
            <a:off x="2622550" y="2955925"/>
            <a:ext cx="806450" cy="396875"/>
          </a:xfrm>
          <a:prstGeom prst="rect">
            <a:avLst/>
          </a:prstGeom>
          <a:noFill/>
          <a:ln w="9525">
            <a:noFill/>
            <a:miter lim="800000"/>
            <a:headEnd/>
            <a:tailEnd/>
          </a:ln>
        </p:spPr>
        <p:txBody>
          <a:bodyPr wrap="none">
            <a:spAutoFit/>
          </a:bodyPr>
          <a:lstStyle/>
          <a:p>
            <a:r>
              <a:rPr lang="en-US" sz="2000"/>
              <a:t>Topic</a:t>
            </a:r>
          </a:p>
        </p:txBody>
      </p:sp>
      <p:sp>
        <p:nvSpPr>
          <p:cNvPr id="167954" name="Text Box 18"/>
          <p:cNvSpPr txBox="1">
            <a:spLocks noChangeArrowheads="1"/>
          </p:cNvSpPr>
          <p:nvPr/>
        </p:nvSpPr>
        <p:spPr bwMode="auto">
          <a:xfrm>
            <a:off x="5746750" y="2955925"/>
            <a:ext cx="806450" cy="396875"/>
          </a:xfrm>
          <a:prstGeom prst="rect">
            <a:avLst/>
          </a:prstGeom>
          <a:noFill/>
          <a:ln w="9525">
            <a:noFill/>
            <a:miter lim="800000"/>
            <a:headEnd/>
            <a:tailEnd/>
          </a:ln>
        </p:spPr>
        <p:txBody>
          <a:bodyPr wrap="none">
            <a:spAutoFit/>
          </a:bodyPr>
          <a:lstStyle/>
          <a:p>
            <a:r>
              <a:rPr lang="en-US" sz="2000"/>
              <a:t>Topic</a:t>
            </a:r>
          </a:p>
        </p:txBody>
      </p:sp>
      <p:sp>
        <p:nvSpPr>
          <p:cNvPr id="167955" name="Line 19"/>
          <p:cNvSpPr>
            <a:spLocks noChangeShapeType="1"/>
          </p:cNvSpPr>
          <p:nvPr/>
        </p:nvSpPr>
        <p:spPr bwMode="auto">
          <a:xfrm>
            <a:off x="1905000" y="2743200"/>
            <a:ext cx="609600" cy="685800"/>
          </a:xfrm>
          <a:prstGeom prst="line">
            <a:avLst/>
          </a:prstGeom>
          <a:noFill/>
          <a:ln w="28575">
            <a:solidFill>
              <a:schemeClr val="tx1"/>
            </a:solidFill>
            <a:round/>
            <a:headEnd/>
            <a:tailEnd/>
          </a:ln>
        </p:spPr>
        <p:txBody>
          <a:bodyPr/>
          <a:lstStyle/>
          <a:p>
            <a:endParaRPr lang="en-US"/>
          </a:p>
        </p:txBody>
      </p:sp>
      <p:sp>
        <p:nvSpPr>
          <p:cNvPr id="167956" name="Line 20"/>
          <p:cNvSpPr>
            <a:spLocks noChangeShapeType="1"/>
          </p:cNvSpPr>
          <p:nvPr/>
        </p:nvSpPr>
        <p:spPr bwMode="auto">
          <a:xfrm>
            <a:off x="2057400" y="3886200"/>
            <a:ext cx="457200" cy="0"/>
          </a:xfrm>
          <a:prstGeom prst="line">
            <a:avLst/>
          </a:prstGeom>
          <a:noFill/>
          <a:ln w="28575">
            <a:solidFill>
              <a:schemeClr val="tx1"/>
            </a:solidFill>
            <a:round/>
            <a:headEnd/>
            <a:tailEnd/>
          </a:ln>
        </p:spPr>
        <p:txBody>
          <a:bodyPr/>
          <a:lstStyle/>
          <a:p>
            <a:endParaRPr lang="en-US"/>
          </a:p>
        </p:txBody>
      </p:sp>
      <p:sp>
        <p:nvSpPr>
          <p:cNvPr id="167957" name="Line 21"/>
          <p:cNvSpPr>
            <a:spLocks noChangeShapeType="1"/>
          </p:cNvSpPr>
          <p:nvPr/>
        </p:nvSpPr>
        <p:spPr bwMode="auto">
          <a:xfrm flipV="1">
            <a:off x="1905000" y="4267200"/>
            <a:ext cx="609600" cy="762000"/>
          </a:xfrm>
          <a:prstGeom prst="line">
            <a:avLst/>
          </a:prstGeom>
          <a:noFill/>
          <a:ln w="28575">
            <a:solidFill>
              <a:schemeClr val="tx1"/>
            </a:solidFill>
            <a:round/>
            <a:headEnd/>
            <a:tailEnd/>
          </a:ln>
        </p:spPr>
        <p:txBody>
          <a:bodyPr/>
          <a:lstStyle/>
          <a:p>
            <a:endParaRPr lang="en-US"/>
          </a:p>
        </p:txBody>
      </p:sp>
      <p:sp>
        <p:nvSpPr>
          <p:cNvPr id="167958" name="Line 22"/>
          <p:cNvSpPr>
            <a:spLocks noChangeShapeType="1"/>
          </p:cNvSpPr>
          <p:nvPr/>
        </p:nvSpPr>
        <p:spPr bwMode="auto">
          <a:xfrm flipV="1">
            <a:off x="3581400" y="2819400"/>
            <a:ext cx="609600" cy="609600"/>
          </a:xfrm>
          <a:prstGeom prst="line">
            <a:avLst/>
          </a:prstGeom>
          <a:noFill/>
          <a:ln w="28575">
            <a:solidFill>
              <a:schemeClr val="tx1"/>
            </a:solidFill>
            <a:round/>
            <a:headEnd/>
            <a:tailEnd/>
          </a:ln>
        </p:spPr>
        <p:txBody>
          <a:bodyPr/>
          <a:lstStyle/>
          <a:p>
            <a:endParaRPr lang="en-US"/>
          </a:p>
        </p:txBody>
      </p:sp>
      <p:sp>
        <p:nvSpPr>
          <p:cNvPr id="167959" name="Line 23"/>
          <p:cNvSpPr>
            <a:spLocks noChangeShapeType="1"/>
          </p:cNvSpPr>
          <p:nvPr/>
        </p:nvSpPr>
        <p:spPr bwMode="auto">
          <a:xfrm>
            <a:off x="3581400" y="3886200"/>
            <a:ext cx="381000" cy="0"/>
          </a:xfrm>
          <a:prstGeom prst="line">
            <a:avLst/>
          </a:prstGeom>
          <a:noFill/>
          <a:ln w="28575">
            <a:solidFill>
              <a:schemeClr val="tx1"/>
            </a:solidFill>
            <a:round/>
            <a:headEnd/>
            <a:tailEnd/>
          </a:ln>
        </p:spPr>
        <p:txBody>
          <a:bodyPr/>
          <a:lstStyle/>
          <a:p>
            <a:endParaRPr lang="en-US"/>
          </a:p>
        </p:txBody>
      </p:sp>
      <p:sp>
        <p:nvSpPr>
          <p:cNvPr id="167960" name="Line 24"/>
          <p:cNvSpPr>
            <a:spLocks noChangeShapeType="1"/>
          </p:cNvSpPr>
          <p:nvPr/>
        </p:nvSpPr>
        <p:spPr bwMode="auto">
          <a:xfrm>
            <a:off x="3581400" y="4267200"/>
            <a:ext cx="609600" cy="685800"/>
          </a:xfrm>
          <a:prstGeom prst="line">
            <a:avLst/>
          </a:prstGeom>
          <a:noFill/>
          <a:ln w="28575">
            <a:solidFill>
              <a:schemeClr val="tx1"/>
            </a:solidFill>
            <a:round/>
            <a:headEnd/>
            <a:tailEnd/>
          </a:ln>
        </p:spPr>
        <p:txBody>
          <a:bodyPr/>
          <a:lstStyle/>
          <a:p>
            <a:endParaRPr lang="en-US"/>
          </a:p>
        </p:txBody>
      </p:sp>
      <p:sp>
        <p:nvSpPr>
          <p:cNvPr id="167961" name="Line 25"/>
          <p:cNvSpPr>
            <a:spLocks noChangeShapeType="1"/>
          </p:cNvSpPr>
          <p:nvPr/>
        </p:nvSpPr>
        <p:spPr bwMode="auto">
          <a:xfrm>
            <a:off x="5105400" y="2743200"/>
            <a:ext cx="533400" cy="685800"/>
          </a:xfrm>
          <a:prstGeom prst="line">
            <a:avLst/>
          </a:prstGeom>
          <a:noFill/>
          <a:ln w="28575">
            <a:solidFill>
              <a:schemeClr val="tx1"/>
            </a:solidFill>
            <a:round/>
            <a:headEnd/>
            <a:tailEnd/>
          </a:ln>
        </p:spPr>
        <p:txBody>
          <a:bodyPr/>
          <a:lstStyle/>
          <a:p>
            <a:endParaRPr lang="en-US"/>
          </a:p>
        </p:txBody>
      </p:sp>
      <p:sp>
        <p:nvSpPr>
          <p:cNvPr id="167962" name="Line 26"/>
          <p:cNvSpPr>
            <a:spLocks noChangeShapeType="1"/>
          </p:cNvSpPr>
          <p:nvPr/>
        </p:nvSpPr>
        <p:spPr bwMode="auto">
          <a:xfrm>
            <a:off x="5257800" y="3886200"/>
            <a:ext cx="381000" cy="0"/>
          </a:xfrm>
          <a:prstGeom prst="line">
            <a:avLst/>
          </a:prstGeom>
          <a:noFill/>
          <a:ln w="28575">
            <a:solidFill>
              <a:schemeClr val="tx1"/>
            </a:solidFill>
            <a:round/>
            <a:headEnd/>
            <a:tailEnd/>
          </a:ln>
        </p:spPr>
        <p:txBody>
          <a:bodyPr/>
          <a:lstStyle/>
          <a:p>
            <a:endParaRPr lang="en-US"/>
          </a:p>
        </p:txBody>
      </p:sp>
      <p:sp>
        <p:nvSpPr>
          <p:cNvPr id="167963" name="Line 27"/>
          <p:cNvSpPr>
            <a:spLocks noChangeShapeType="1"/>
          </p:cNvSpPr>
          <p:nvPr/>
        </p:nvSpPr>
        <p:spPr bwMode="auto">
          <a:xfrm flipV="1">
            <a:off x="5105400" y="4267200"/>
            <a:ext cx="533400" cy="762000"/>
          </a:xfrm>
          <a:prstGeom prst="line">
            <a:avLst/>
          </a:prstGeom>
          <a:noFill/>
          <a:ln w="28575">
            <a:solidFill>
              <a:schemeClr val="tx1"/>
            </a:solidFill>
            <a:round/>
            <a:headEnd/>
            <a:tailEnd/>
          </a:ln>
        </p:spPr>
        <p:txBody>
          <a:bodyPr/>
          <a:lstStyle/>
          <a:p>
            <a:endParaRPr lang="en-US"/>
          </a:p>
        </p:txBody>
      </p:sp>
      <p:sp>
        <p:nvSpPr>
          <p:cNvPr id="167964" name="Line 28"/>
          <p:cNvSpPr>
            <a:spLocks noChangeShapeType="1"/>
          </p:cNvSpPr>
          <p:nvPr/>
        </p:nvSpPr>
        <p:spPr bwMode="auto">
          <a:xfrm flipV="1">
            <a:off x="6705600" y="2743200"/>
            <a:ext cx="533400" cy="685800"/>
          </a:xfrm>
          <a:prstGeom prst="line">
            <a:avLst/>
          </a:prstGeom>
          <a:noFill/>
          <a:ln w="28575">
            <a:solidFill>
              <a:schemeClr val="tx1"/>
            </a:solidFill>
            <a:round/>
            <a:headEnd/>
            <a:tailEnd/>
          </a:ln>
        </p:spPr>
        <p:txBody>
          <a:bodyPr/>
          <a:lstStyle/>
          <a:p>
            <a:endParaRPr lang="en-US"/>
          </a:p>
        </p:txBody>
      </p:sp>
      <p:sp>
        <p:nvSpPr>
          <p:cNvPr id="167965" name="Line 29"/>
          <p:cNvSpPr>
            <a:spLocks noChangeShapeType="1"/>
          </p:cNvSpPr>
          <p:nvPr/>
        </p:nvSpPr>
        <p:spPr bwMode="auto">
          <a:xfrm>
            <a:off x="6705600" y="3886200"/>
            <a:ext cx="381000" cy="0"/>
          </a:xfrm>
          <a:prstGeom prst="line">
            <a:avLst/>
          </a:prstGeom>
          <a:noFill/>
          <a:ln w="28575">
            <a:solidFill>
              <a:schemeClr val="tx1"/>
            </a:solidFill>
            <a:round/>
            <a:headEnd/>
            <a:tailEnd/>
          </a:ln>
        </p:spPr>
        <p:txBody>
          <a:bodyPr/>
          <a:lstStyle/>
          <a:p>
            <a:endParaRPr lang="en-US"/>
          </a:p>
        </p:txBody>
      </p:sp>
      <p:sp>
        <p:nvSpPr>
          <p:cNvPr id="167966" name="Line 30"/>
          <p:cNvSpPr>
            <a:spLocks noChangeShapeType="1"/>
          </p:cNvSpPr>
          <p:nvPr/>
        </p:nvSpPr>
        <p:spPr bwMode="auto">
          <a:xfrm>
            <a:off x="6705600" y="4267200"/>
            <a:ext cx="609600" cy="685800"/>
          </a:xfrm>
          <a:prstGeom prst="line">
            <a:avLst/>
          </a:prstGeom>
          <a:noFill/>
          <a:ln w="28575">
            <a:solidFill>
              <a:schemeClr val="tx1"/>
            </a:solidFill>
            <a:round/>
            <a:headEnd/>
            <a:tailEnd/>
          </a:ln>
        </p:spPr>
        <p:txBody>
          <a:bodyPr/>
          <a:lstStyle/>
          <a:p>
            <a:endParaRPr lang="en-US"/>
          </a:p>
        </p:txBody>
      </p:sp>
      <p:sp>
        <p:nvSpPr>
          <p:cNvPr id="1037345" name="Text Box 33"/>
          <p:cNvSpPr txBox="1">
            <a:spLocks noChangeArrowheads="1"/>
          </p:cNvSpPr>
          <p:nvPr/>
        </p:nvSpPr>
        <p:spPr bwMode="auto">
          <a:xfrm>
            <a:off x="2505075" y="3641725"/>
            <a:ext cx="1065213" cy="336550"/>
          </a:xfrm>
          <a:prstGeom prst="rect">
            <a:avLst/>
          </a:prstGeom>
          <a:noFill/>
          <a:ln w="9525">
            <a:noFill/>
            <a:miter lim="800000"/>
            <a:headEnd/>
            <a:tailEnd/>
          </a:ln>
        </p:spPr>
        <p:txBody>
          <a:bodyPr wrap="none">
            <a:spAutoFit/>
          </a:bodyPr>
          <a:lstStyle/>
          <a:p>
            <a:r>
              <a:rPr lang="en-US" sz="1600">
                <a:solidFill>
                  <a:schemeClr val="tx2"/>
                </a:solidFill>
              </a:rPr>
              <a:t>Democrat</a:t>
            </a:r>
          </a:p>
        </p:txBody>
      </p:sp>
      <p:sp>
        <p:nvSpPr>
          <p:cNvPr id="167968" name="AutoShape 3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37347" name="Text Box 35"/>
          <p:cNvSpPr txBox="1">
            <a:spLocks noChangeArrowheads="1"/>
          </p:cNvSpPr>
          <p:nvPr/>
        </p:nvSpPr>
        <p:spPr bwMode="auto">
          <a:xfrm>
            <a:off x="4067175" y="2138363"/>
            <a:ext cx="1073150" cy="336550"/>
          </a:xfrm>
          <a:prstGeom prst="rect">
            <a:avLst/>
          </a:prstGeom>
          <a:noFill/>
          <a:ln w="9525">
            <a:noFill/>
            <a:miter lim="800000"/>
            <a:headEnd/>
            <a:tailEnd/>
          </a:ln>
        </p:spPr>
        <p:txBody>
          <a:bodyPr wrap="none">
            <a:spAutoFit/>
          </a:bodyPr>
          <a:lstStyle/>
          <a:p>
            <a:r>
              <a:rPr lang="en-US" sz="1600"/>
              <a:t>politicians</a:t>
            </a:r>
          </a:p>
        </p:txBody>
      </p:sp>
      <p:sp>
        <p:nvSpPr>
          <p:cNvPr id="1037348" name="Text Box 36"/>
          <p:cNvSpPr txBox="1">
            <a:spLocks noChangeArrowheads="1"/>
          </p:cNvSpPr>
          <p:nvPr/>
        </p:nvSpPr>
        <p:spPr bwMode="auto">
          <a:xfrm>
            <a:off x="4327525" y="3760788"/>
            <a:ext cx="769938" cy="336550"/>
          </a:xfrm>
          <a:prstGeom prst="rect">
            <a:avLst/>
          </a:prstGeom>
          <a:noFill/>
          <a:ln w="9525">
            <a:noFill/>
            <a:miter lim="800000"/>
            <a:headEnd/>
            <a:tailEnd/>
          </a:ln>
        </p:spPr>
        <p:txBody>
          <a:bodyPr wrap="none">
            <a:spAutoFit/>
          </a:bodyPr>
          <a:lstStyle/>
          <a:p>
            <a:r>
              <a:rPr lang="en-US" sz="1600"/>
              <a:t>ethical</a:t>
            </a:r>
          </a:p>
        </p:txBody>
      </p:sp>
      <p:sp>
        <p:nvSpPr>
          <p:cNvPr id="1037349" name="Text Box 37"/>
          <p:cNvSpPr txBox="1">
            <a:spLocks noChangeArrowheads="1"/>
          </p:cNvSpPr>
          <p:nvPr/>
        </p:nvSpPr>
        <p:spPr bwMode="auto">
          <a:xfrm>
            <a:off x="4086225" y="3754438"/>
            <a:ext cx="409575" cy="336550"/>
          </a:xfrm>
          <a:prstGeom prst="rect">
            <a:avLst/>
          </a:prstGeom>
          <a:noFill/>
          <a:ln w="9525">
            <a:noFill/>
            <a:miter lim="800000"/>
            <a:headEnd/>
            <a:tailEnd/>
          </a:ln>
        </p:spPr>
        <p:txBody>
          <a:bodyPr wrap="none">
            <a:spAutoFit/>
          </a:bodyPr>
          <a:lstStyle/>
          <a:p>
            <a:r>
              <a:rPr lang="en-US" sz="1600" i="1"/>
              <a:t>un</a:t>
            </a:r>
          </a:p>
        </p:txBody>
      </p:sp>
      <p:sp>
        <p:nvSpPr>
          <p:cNvPr id="1037350" name="Text Box 38"/>
          <p:cNvSpPr txBox="1">
            <a:spLocks noChangeArrowheads="1"/>
          </p:cNvSpPr>
          <p:nvPr/>
        </p:nvSpPr>
        <p:spPr bwMode="auto">
          <a:xfrm>
            <a:off x="7183438" y="3717925"/>
            <a:ext cx="1323975" cy="336550"/>
          </a:xfrm>
          <a:prstGeom prst="rect">
            <a:avLst/>
          </a:prstGeom>
          <a:noFill/>
          <a:ln w="9525">
            <a:noFill/>
            <a:miter lim="800000"/>
            <a:headEnd/>
            <a:tailEnd/>
          </a:ln>
        </p:spPr>
        <p:txBody>
          <a:bodyPr wrap="none">
            <a:spAutoFit/>
          </a:bodyPr>
          <a:lstStyle/>
          <a:p>
            <a:r>
              <a:rPr lang="en-US" sz="1600"/>
              <a:t>conservative</a:t>
            </a:r>
          </a:p>
        </p:txBody>
      </p:sp>
      <p:sp>
        <p:nvSpPr>
          <p:cNvPr id="1037351" name="Text Box 39"/>
          <p:cNvSpPr txBox="1">
            <a:spLocks noChangeArrowheads="1"/>
          </p:cNvSpPr>
          <p:nvPr/>
        </p:nvSpPr>
        <p:spPr bwMode="auto">
          <a:xfrm>
            <a:off x="912813" y="3700463"/>
            <a:ext cx="723900" cy="336550"/>
          </a:xfrm>
          <a:prstGeom prst="rect">
            <a:avLst/>
          </a:prstGeom>
          <a:noFill/>
          <a:ln w="9525">
            <a:noFill/>
            <a:miter lim="800000"/>
            <a:headEnd/>
            <a:tailEnd/>
          </a:ln>
        </p:spPr>
        <p:txBody>
          <a:bodyPr wrap="none">
            <a:spAutoFit/>
          </a:bodyPr>
          <a:lstStyle/>
          <a:p>
            <a:r>
              <a:rPr lang="en-US" sz="1600"/>
              <a:t>liberal</a:t>
            </a:r>
          </a:p>
        </p:txBody>
      </p:sp>
      <p:sp>
        <p:nvSpPr>
          <p:cNvPr id="1037352" name="Text Box 40"/>
          <p:cNvSpPr txBox="1">
            <a:spLocks noChangeArrowheads="1"/>
          </p:cNvSpPr>
          <p:nvPr/>
        </p:nvSpPr>
        <p:spPr bwMode="auto">
          <a:xfrm>
            <a:off x="7551738" y="2228850"/>
            <a:ext cx="579437" cy="336550"/>
          </a:xfrm>
          <a:prstGeom prst="rect">
            <a:avLst/>
          </a:prstGeom>
          <a:noFill/>
          <a:ln w="9525">
            <a:noFill/>
            <a:miter lim="800000"/>
            <a:headEnd/>
            <a:tailEnd/>
          </a:ln>
        </p:spPr>
        <p:txBody>
          <a:bodyPr wrap="none">
            <a:spAutoFit/>
          </a:bodyPr>
          <a:lstStyle/>
          <a:p>
            <a:r>
              <a:rPr lang="en-US" sz="1600"/>
              <a:t>right</a:t>
            </a:r>
          </a:p>
        </p:txBody>
      </p:sp>
      <p:sp>
        <p:nvSpPr>
          <p:cNvPr id="1037353" name="Text Box 41"/>
          <p:cNvSpPr txBox="1">
            <a:spLocks noChangeArrowheads="1"/>
          </p:cNvSpPr>
          <p:nvPr/>
        </p:nvSpPr>
        <p:spPr bwMode="auto">
          <a:xfrm>
            <a:off x="1033463" y="2263775"/>
            <a:ext cx="455612" cy="336550"/>
          </a:xfrm>
          <a:prstGeom prst="rect">
            <a:avLst/>
          </a:prstGeom>
          <a:noFill/>
          <a:ln w="9525">
            <a:noFill/>
            <a:miter lim="800000"/>
            <a:headEnd/>
            <a:tailEnd/>
          </a:ln>
        </p:spPr>
        <p:txBody>
          <a:bodyPr wrap="none">
            <a:spAutoFit/>
          </a:bodyPr>
          <a:lstStyle/>
          <a:p>
            <a:r>
              <a:rPr lang="en-US" sz="1600"/>
              <a:t>left</a:t>
            </a:r>
          </a:p>
        </p:txBody>
      </p:sp>
      <p:sp>
        <p:nvSpPr>
          <p:cNvPr id="1037354" name="Text Box 42"/>
          <p:cNvSpPr txBox="1">
            <a:spLocks noChangeArrowheads="1"/>
          </p:cNvSpPr>
          <p:nvPr/>
        </p:nvSpPr>
        <p:spPr bwMode="auto">
          <a:xfrm>
            <a:off x="7185025" y="5056188"/>
            <a:ext cx="1311275" cy="581025"/>
          </a:xfrm>
          <a:prstGeom prst="rect">
            <a:avLst/>
          </a:prstGeom>
          <a:noFill/>
          <a:ln w="9525">
            <a:noFill/>
            <a:miter lim="800000"/>
            <a:headEnd/>
            <a:tailEnd/>
          </a:ln>
        </p:spPr>
        <p:txBody>
          <a:bodyPr wrap="none">
            <a:spAutoFit/>
          </a:bodyPr>
          <a:lstStyle/>
          <a:p>
            <a:pPr algn="ctr"/>
            <a:r>
              <a:rPr lang="en-US" sz="1600"/>
              <a:t>support </a:t>
            </a:r>
          </a:p>
          <a:p>
            <a:pPr algn="ctr"/>
            <a:r>
              <a:rPr lang="en-US" sz="1600"/>
              <a:t>big business</a:t>
            </a:r>
          </a:p>
        </p:txBody>
      </p:sp>
      <p:sp>
        <p:nvSpPr>
          <p:cNvPr id="1037355" name="Text Box 43"/>
          <p:cNvSpPr txBox="1">
            <a:spLocks noChangeArrowheads="1"/>
          </p:cNvSpPr>
          <p:nvPr/>
        </p:nvSpPr>
        <p:spPr bwMode="auto">
          <a:xfrm>
            <a:off x="749300" y="5075238"/>
            <a:ext cx="1073150" cy="581025"/>
          </a:xfrm>
          <a:prstGeom prst="rect">
            <a:avLst/>
          </a:prstGeom>
          <a:noFill/>
          <a:ln w="9525">
            <a:noFill/>
            <a:miter lim="800000"/>
            <a:headEnd/>
            <a:tailEnd/>
          </a:ln>
        </p:spPr>
        <p:txBody>
          <a:bodyPr wrap="none">
            <a:spAutoFit/>
          </a:bodyPr>
          <a:lstStyle/>
          <a:p>
            <a:pPr algn="ctr"/>
            <a:r>
              <a:rPr lang="en-US" sz="1600"/>
              <a:t>support </a:t>
            </a:r>
          </a:p>
          <a:p>
            <a:pPr algn="ctr"/>
            <a:r>
              <a:rPr lang="en-US" sz="1600"/>
              <a:t>'little man'</a:t>
            </a:r>
          </a:p>
        </p:txBody>
      </p:sp>
      <p:sp>
        <p:nvSpPr>
          <p:cNvPr id="1037356" name="Text Box 44"/>
          <p:cNvSpPr txBox="1">
            <a:spLocks noChangeArrowheads="1"/>
          </p:cNvSpPr>
          <p:nvPr/>
        </p:nvSpPr>
        <p:spPr bwMode="auto">
          <a:xfrm>
            <a:off x="4387850" y="5216525"/>
            <a:ext cx="354013" cy="457200"/>
          </a:xfrm>
          <a:prstGeom prst="rect">
            <a:avLst/>
          </a:prstGeom>
          <a:noFill/>
          <a:ln w="9525">
            <a:noFill/>
            <a:miter lim="800000"/>
            <a:headEnd/>
            <a:tailEnd/>
          </a:ln>
        </p:spPr>
        <p:txBody>
          <a:bodyPr wrap="none">
            <a:spAutoFit/>
          </a:bodyPr>
          <a:lstStyle/>
          <a:p>
            <a:pPr algn="ctr"/>
            <a:r>
              <a:rPr lang="en-US"/>
              <a:t>?</a:t>
            </a:r>
          </a:p>
        </p:txBody>
      </p:sp>
      <p:sp>
        <p:nvSpPr>
          <p:cNvPr id="1037357" name="Text Box 45"/>
          <p:cNvSpPr txBox="1">
            <a:spLocks noChangeArrowheads="1"/>
          </p:cNvSpPr>
          <p:nvPr/>
        </p:nvSpPr>
        <p:spPr bwMode="auto">
          <a:xfrm>
            <a:off x="5573713" y="3673475"/>
            <a:ext cx="1196975" cy="336550"/>
          </a:xfrm>
          <a:prstGeom prst="rect">
            <a:avLst/>
          </a:prstGeom>
          <a:noFill/>
          <a:ln w="9525">
            <a:noFill/>
            <a:miter lim="800000"/>
            <a:headEnd/>
            <a:tailEnd/>
          </a:ln>
        </p:spPr>
        <p:txBody>
          <a:bodyPr wrap="none">
            <a:spAutoFit/>
          </a:bodyPr>
          <a:lstStyle/>
          <a:p>
            <a:r>
              <a:rPr lang="en-US" sz="1600">
                <a:solidFill>
                  <a:schemeClr val="tx2"/>
                </a:solidFill>
              </a:rPr>
              <a:t>Republican</a:t>
            </a:r>
          </a:p>
        </p:txBody>
      </p:sp>
      <p:pic>
        <p:nvPicPr>
          <p:cNvPr id="1037358" name="Picture 46" descr="democrat60"/>
          <p:cNvPicPr>
            <a:picLocks noChangeAspect="1" noChangeArrowheads="1"/>
          </p:cNvPicPr>
          <p:nvPr/>
        </p:nvPicPr>
        <p:blipFill>
          <a:blip r:embed="rId4" cstate="print"/>
          <a:srcRect/>
          <a:stretch>
            <a:fillRect/>
          </a:stretch>
        </p:blipFill>
        <p:spPr bwMode="auto">
          <a:xfrm>
            <a:off x="2565400" y="4276725"/>
            <a:ext cx="952500" cy="571500"/>
          </a:xfrm>
          <a:prstGeom prst="rect">
            <a:avLst/>
          </a:prstGeom>
          <a:noFill/>
          <a:ln w="9525">
            <a:noFill/>
            <a:miter lim="800000"/>
            <a:headEnd/>
            <a:tailEnd/>
          </a:ln>
        </p:spPr>
      </p:pic>
      <p:pic>
        <p:nvPicPr>
          <p:cNvPr id="1037359" name="Picture 47" descr="republican60"/>
          <p:cNvPicPr>
            <a:picLocks noChangeAspect="1" noChangeArrowheads="1"/>
          </p:cNvPicPr>
          <p:nvPr/>
        </p:nvPicPr>
        <p:blipFill>
          <a:blip r:embed="rId5" cstate="print"/>
          <a:srcRect/>
          <a:stretch>
            <a:fillRect/>
          </a:stretch>
        </p:blipFill>
        <p:spPr bwMode="auto">
          <a:xfrm>
            <a:off x="5680075" y="4275138"/>
            <a:ext cx="952500" cy="571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7358"/>
                                        </p:tgtEl>
                                        <p:attrNameLst>
                                          <p:attrName>style.visibility</p:attrName>
                                        </p:attrNameLst>
                                      </p:cBhvr>
                                      <p:to>
                                        <p:strVal val="visible"/>
                                      </p:to>
                                    </p:set>
                                    <p:anim calcmode="lin" valueType="num">
                                      <p:cBhvr>
                                        <p:cTn id="7" dur="500" fill="hold"/>
                                        <p:tgtEl>
                                          <p:spTgt spid="1037358"/>
                                        </p:tgtEl>
                                        <p:attrNameLst>
                                          <p:attrName>ppt_w</p:attrName>
                                        </p:attrNameLst>
                                      </p:cBhvr>
                                      <p:tavLst>
                                        <p:tav tm="0">
                                          <p:val>
                                            <p:fltVal val="0"/>
                                          </p:val>
                                        </p:tav>
                                        <p:tav tm="100000">
                                          <p:val>
                                            <p:strVal val="#ppt_w"/>
                                          </p:val>
                                        </p:tav>
                                      </p:tavLst>
                                    </p:anim>
                                    <p:anim calcmode="lin" valueType="num">
                                      <p:cBhvr>
                                        <p:cTn id="8" dur="500" fill="hold"/>
                                        <p:tgtEl>
                                          <p:spTgt spid="1037358"/>
                                        </p:tgtEl>
                                        <p:attrNameLst>
                                          <p:attrName>ppt_h</p:attrName>
                                        </p:attrNameLst>
                                      </p:cBhvr>
                                      <p:tavLst>
                                        <p:tav tm="0">
                                          <p:val>
                                            <p:fltVal val="0"/>
                                          </p:val>
                                        </p:tav>
                                        <p:tav tm="100000">
                                          <p:val>
                                            <p:strVal val="#ppt_h"/>
                                          </p:val>
                                        </p:tav>
                                      </p:tavLst>
                                    </p:anim>
                                    <p:animEffect transition="in" filter="fade">
                                      <p:cBhvr>
                                        <p:cTn id="9" dur="500"/>
                                        <p:tgtEl>
                                          <p:spTgt spid="103735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037359"/>
                                        </p:tgtEl>
                                        <p:attrNameLst>
                                          <p:attrName>style.visibility</p:attrName>
                                        </p:attrNameLst>
                                      </p:cBhvr>
                                      <p:to>
                                        <p:strVal val="visible"/>
                                      </p:to>
                                    </p:set>
                                    <p:anim calcmode="lin" valueType="num">
                                      <p:cBhvr>
                                        <p:cTn id="13" dur="500" fill="hold"/>
                                        <p:tgtEl>
                                          <p:spTgt spid="1037359"/>
                                        </p:tgtEl>
                                        <p:attrNameLst>
                                          <p:attrName>ppt_w</p:attrName>
                                        </p:attrNameLst>
                                      </p:cBhvr>
                                      <p:tavLst>
                                        <p:tav tm="0">
                                          <p:val>
                                            <p:fltVal val="0"/>
                                          </p:val>
                                        </p:tav>
                                        <p:tav tm="100000">
                                          <p:val>
                                            <p:strVal val="#ppt_w"/>
                                          </p:val>
                                        </p:tav>
                                      </p:tavLst>
                                    </p:anim>
                                    <p:anim calcmode="lin" valueType="num">
                                      <p:cBhvr>
                                        <p:cTn id="14" dur="500" fill="hold"/>
                                        <p:tgtEl>
                                          <p:spTgt spid="1037359"/>
                                        </p:tgtEl>
                                        <p:attrNameLst>
                                          <p:attrName>ppt_h</p:attrName>
                                        </p:attrNameLst>
                                      </p:cBhvr>
                                      <p:tavLst>
                                        <p:tav tm="0">
                                          <p:val>
                                            <p:fltVal val="0"/>
                                          </p:val>
                                        </p:tav>
                                        <p:tav tm="100000">
                                          <p:val>
                                            <p:strVal val="#ppt_h"/>
                                          </p:val>
                                        </p:tav>
                                      </p:tavLst>
                                    </p:anim>
                                    <p:animEffect transition="in" filter="fade">
                                      <p:cBhvr>
                                        <p:cTn id="15" dur="500"/>
                                        <p:tgtEl>
                                          <p:spTgt spid="10373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7345">
                                            <p:txEl>
                                              <p:pRg st="0" end="0"/>
                                            </p:txEl>
                                          </p:spTgt>
                                        </p:tgtEl>
                                        <p:attrNameLst>
                                          <p:attrName>style.visibility</p:attrName>
                                        </p:attrNameLst>
                                      </p:cBhvr>
                                      <p:to>
                                        <p:strVal val="visible"/>
                                      </p:to>
                                    </p:set>
                                    <p:animEffect transition="in" filter="fade">
                                      <p:cBhvr>
                                        <p:cTn id="20" dur="2000"/>
                                        <p:tgtEl>
                                          <p:spTgt spid="103734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7357">
                                            <p:txEl>
                                              <p:pRg st="0" end="0"/>
                                            </p:txEl>
                                          </p:spTgt>
                                        </p:tgtEl>
                                        <p:attrNameLst>
                                          <p:attrName>style.visibility</p:attrName>
                                        </p:attrNameLst>
                                      </p:cBhvr>
                                      <p:to>
                                        <p:strVal val="visible"/>
                                      </p:to>
                                    </p:set>
                                    <p:animEffect transition="in" filter="fade">
                                      <p:cBhvr>
                                        <p:cTn id="25" dur="2000"/>
                                        <p:tgtEl>
                                          <p:spTgt spid="103735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037347"/>
                                        </p:tgtEl>
                                        <p:attrNameLst>
                                          <p:attrName>style.visibility</p:attrName>
                                        </p:attrNameLst>
                                      </p:cBhvr>
                                      <p:to>
                                        <p:strVal val="visible"/>
                                      </p:to>
                                    </p:set>
                                    <p:anim calcmode="lin" valueType="num">
                                      <p:cBhvr>
                                        <p:cTn id="30" dur="500" fill="hold"/>
                                        <p:tgtEl>
                                          <p:spTgt spid="1037347"/>
                                        </p:tgtEl>
                                        <p:attrNameLst>
                                          <p:attrName>ppt_w</p:attrName>
                                        </p:attrNameLst>
                                      </p:cBhvr>
                                      <p:tavLst>
                                        <p:tav tm="0">
                                          <p:val>
                                            <p:fltVal val="0"/>
                                          </p:val>
                                        </p:tav>
                                        <p:tav tm="100000">
                                          <p:val>
                                            <p:strVal val="#ppt_w"/>
                                          </p:val>
                                        </p:tav>
                                      </p:tavLst>
                                    </p:anim>
                                    <p:anim calcmode="lin" valueType="num">
                                      <p:cBhvr>
                                        <p:cTn id="31" dur="500" fill="hold"/>
                                        <p:tgtEl>
                                          <p:spTgt spid="1037347"/>
                                        </p:tgtEl>
                                        <p:attrNameLst>
                                          <p:attrName>ppt_h</p:attrName>
                                        </p:attrNameLst>
                                      </p:cBhvr>
                                      <p:tavLst>
                                        <p:tav tm="0">
                                          <p:val>
                                            <p:fltVal val="0"/>
                                          </p:val>
                                        </p:tav>
                                        <p:tav tm="100000">
                                          <p:val>
                                            <p:strVal val="#ppt_h"/>
                                          </p:val>
                                        </p:tav>
                                      </p:tavLst>
                                    </p:anim>
                                    <p:animEffect transition="in" filter="fade">
                                      <p:cBhvr>
                                        <p:cTn id="32" dur="500"/>
                                        <p:tgtEl>
                                          <p:spTgt spid="103734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037348"/>
                                        </p:tgtEl>
                                        <p:attrNameLst>
                                          <p:attrName>style.visibility</p:attrName>
                                        </p:attrNameLst>
                                      </p:cBhvr>
                                      <p:to>
                                        <p:strVal val="visible"/>
                                      </p:to>
                                    </p:set>
                                    <p:anim calcmode="lin" valueType="num">
                                      <p:cBhvr>
                                        <p:cTn id="37" dur="500" fill="hold"/>
                                        <p:tgtEl>
                                          <p:spTgt spid="1037348"/>
                                        </p:tgtEl>
                                        <p:attrNameLst>
                                          <p:attrName>ppt_w</p:attrName>
                                        </p:attrNameLst>
                                      </p:cBhvr>
                                      <p:tavLst>
                                        <p:tav tm="0">
                                          <p:val>
                                            <p:fltVal val="0"/>
                                          </p:val>
                                        </p:tav>
                                        <p:tav tm="100000">
                                          <p:val>
                                            <p:strVal val="#ppt_w"/>
                                          </p:val>
                                        </p:tav>
                                      </p:tavLst>
                                    </p:anim>
                                    <p:anim calcmode="lin" valueType="num">
                                      <p:cBhvr>
                                        <p:cTn id="38" dur="500" fill="hold"/>
                                        <p:tgtEl>
                                          <p:spTgt spid="1037348"/>
                                        </p:tgtEl>
                                        <p:attrNameLst>
                                          <p:attrName>ppt_h</p:attrName>
                                        </p:attrNameLst>
                                      </p:cBhvr>
                                      <p:tavLst>
                                        <p:tav tm="0">
                                          <p:val>
                                            <p:fltVal val="0"/>
                                          </p:val>
                                        </p:tav>
                                        <p:tav tm="100000">
                                          <p:val>
                                            <p:strVal val="#ppt_h"/>
                                          </p:val>
                                        </p:tav>
                                      </p:tavLst>
                                    </p:anim>
                                    <p:animEffect transition="in" filter="fade">
                                      <p:cBhvr>
                                        <p:cTn id="39" dur="500"/>
                                        <p:tgtEl>
                                          <p:spTgt spid="103734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37349"/>
                                        </p:tgtEl>
                                        <p:attrNameLst>
                                          <p:attrName>style.visibility</p:attrName>
                                        </p:attrNameLst>
                                      </p:cBhvr>
                                      <p:to>
                                        <p:strVal val="visible"/>
                                      </p:to>
                                    </p:set>
                                    <p:animEffect transition="in" filter="dissolve">
                                      <p:cBhvr>
                                        <p:cTn id="44" dur="500"/>
                                        <p:tgtEl>
                                          <p:spTgt spid="1037349"/>
                                        </p:tgtEl>
                                      </p:cBhvr>
                                    </p:animEffect>
                                  </p:childTnLst>
                                </p:cTn>
                              </p:par>
                            </p:childTnLst>
                          </p:cTn>
                        </p:par>
                      </p:childTnLst>
                    </p:cTn>
                  </p:par>
                  <p:par>
                    <p:cTn id="45" fill="hold">
                      <p:stCondLst>
                        <p:cond delay="indefinite"/>
                      </p:stCondLst>
                      <p:childTnLst>
                        <p:par>
                          <p:cTn id="46" fill="hold">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1037350"/>
                                        </p:tgtEl>
                                        <p:attrNameLst>
                                          <p:attrName>style.visibility</p:attrName>
                                        </p:attrNameLst>
                                      </p:cBhvr>
                                      <p:to>
                                        <p:strVal val="visible"/>
                                      </p:to>
                                    </p:set>
                                    <p:animEffect transition="in" filter="fade">
                                      <p:cBhvr>
                                        <p:cTn id="49" dur="1000"/>
                                        <p:tgtEl>
                                          <p:spTgt spid="1037350"/>
                                        </p:tgtEl>
                                      </p:cBhvr>
                                    </p:animEffect>
                                    <p:anim calcmode="lin" valueType="num">
                                      <p:cBhvr>
                                        <p:cTn id="50" dur="1000" fill="hold"/>
                                        <p:tgtEl>
                                          <p:spTgt spid="1037350"/>
                                        </p:tgtEl>
                                        <p:attrNameLst>
                                          <p:attrName>ppt_x</p:attrName>
                                        </p:attrNameLst>
                                      </p:cBhvr>
                                      <p:tavLst>
                                        <p:tav tm="0">
                                          <p:val>
                                            <p:strVal val="#ppt_x-.1"/>
                                          </p:val>
                                        </p:tav>
                                        <p:tav tm="100000">
                                          <p:val>
                                            <p:strVal val="#ppt_x"/>
                                          </p:val>
                                        </p:tav>
                                      </p:tavLst>
                                    </p:anim>
                                    <p:anim calcmode="lin" valueType="num">
                                      <p:cBhvr>
                                        <p:cTn id="51" dur="1000" fill="hold"/>
                                        <p:tgtEl>
                                          <p:spTgt spid="103735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0" presetClass="entr" presetSubtype="0" fill="hold" grpId="0" nodeType="clickEffect">
                                  <p:stCondLst>
                                    <p:cond delay="0"/>
                                  </p:stCondLst>
                                  <p:iterate type="lt">
                                    <p:tmPct val="10000"/>
                                  </p:iterate>
                                  <p:childTnLst>
                                    <p:set>
                                      <p:cBhvr>
                                        <p:cTn id="55" dur="1" fill="hold">
                                          <p:stCondLst>
                                            <p:cond delay="0"/>
                                          </p:stCondLst>
                                        </p:cTn>
                                        <p:tgtEl>
                                          <p:spTgt spid="1037351"/>
                                        </p:tgtEl>
                                        <p:attrNameLst>
                                          <p:attrName>style.visibility</p:attrName>
                                        </p:attrNameLst>
                                      </p:cBhvr>
                                      <p:to>
                                        <p:strVal val="visible"/>
                                      </p:to>
                                    </p:set>
                                    <p:animEffect transition="in" filter="fade">
                                      <p:cBhvr>
                                        <p:cTn id="56" dur="1000"/>
                                        <p:tgtEl>
                                          <p:spTgt spid="1037351"/>
                                        </p:tgtEl>
                                      </p:cBhvr>
                                    </p:animEffect>
                                    <p:anim calcmode="lin" valueType="num">
                                      <p:cBhvr>
                                        <p:cTn id="57" dur="1000" fill="hold"/>
                                        <p:tgtEl>
                                          <p:spTgt spid="1037351"/>
                                        </p:tgtEl>
                                        <p:attrNameLst>
                                          <p:attrName>ppt_x</p:attrName>
                                        </p:attrNameLst>
                                      </p:cBhvr>
                                      <p:tavLst>
                                        <p:tav tm="0">
                                          <p:val>
                                            <p:strVal val="#ppt_x-.1"/>
                                          </p:val>
                                        </p:tav>
                                        <p:tav tm="100000">
                                          <p:val>
                                            <p:strVal val="#ppt_x"/>
                                          </p:val>
                                        </p:tav>
                                      </p:tavLst>
                                    </p:anim>
                                    <p:anim calcmode="lin" valueType="num">
                                      <p:cBhvr>
                                        <p:cTn id="58" dur="1000" fill="hold"/>
                                        <p:tgtEl>
                                          <p:spTgt spid="103735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1037352"/>
                                        </p:tgtEl>
                                        <p:attrNameLst>
                                          <p:attrName>style.visibility</p:attrName>
                                        </p:attrNameLst>
                                      </p:cBhvr>
                                      <p:to>
                                        <p:strVal val="visible"/>
                                      </p:to>
                                    </p:set>
                                    <p:animEffect transition="in" filter="wipe(right)">
                                      <p:cBhvr>
                                        <p:cTn id="63" dur="500"/>
                                        <p:tgtEl>
                                          <p:spTgt spid="103735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037353"/>
                                        </p:tgtEl>
                                        <p:attrNameLst>
                                          <p:attrName>style.visibility</p:attrName>
                                        </p:attrNameLst>
                                      </p:cBhvr>
                                      <p:to>
                                        <p:strVal val="visible"/>
                                      </p:to>
                                    </p:set>
                                    <p:animEffect transition="in" filter="wipe(left)">
                                      <p:cBhvr>
                                        <p:cTn id="68" dur="500"/>
                                        <p:tgtEl>
                                          <p:spTgt spid="1037353"/>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037355"/>
                                        </p:tgtEl>
                                        <p:attrNameLst>
                                          <p:attrName>style.visibility</p:attrName>
                                        </p:attrNameLst>
                                      </p:cBhvr>
                                      <p:to>
                                        <p:strVal val="visible"/>
                                      </p:to>
                                    </p:set>
                                    <p:animEffect transition="in" filter="fade">
                                      <p:cBhvr>
                                        <p:cTn id="73" dur="1000"/>
                                        <p:tgtEl>
                                          <p:spTgt spid="1037355"/>
                                        </p:tgtEl>
                                      </p:cBhvr>
                                    </p:animEffect>
                                    <p:anim calcmode="lin" valueType="num">
                                      <p:cBhvr>
                                        <p:cTn id="74" dur="1000" fill="hold"/>
                                        <p:tgtEl>
                                          <p:spTgt spid="1037355"/>
                                        </p:tgtEl>
                                        <p:attrNameLst>
                                          <p:attrName>ppt_x</p:attrName>
                                        </p:attrNameLst>
                                      </p:cBhvr>
                                      <p:tavLst>
                                        <p:tav tm="0">
                                          <p:val>
                                            <p:strVal val="#ppt_x"/>
                                          </p:val>
                                        </p:tav>
                                        <p:tav tm="100000">
                                          <p:val>
                                            <p:strVal val="#ppt_x"/>
                                          </p:val>
                                        </p:tav>
                                      </p:tavLst>
                                    </p:anim>
                                    <p:anim calcmode="lin" valueType="num">
                                      <p:cBhvr>
                                        <p:cTn id="75" dur="1000" fill="hold"/>
                                        <p:tgtEl>
                                          <p:spTgt spid="103735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1037354"/>
                                        </p:tgtEl>
                                        <p:attrNameLst>
                                          <p:attrName>style.visibility</p:attrName>
                                        </p:attrNameLst>
                                      </p:cBhvr>
                                      <p:to>
                                        <p:strVal val="visible"/>
                                      </p:to>
                                    </p:set>
                                    <p:animEffect transition="in" filter="fade">
                                      <p:cBhvr>
                                        <p:cTn id="80" dur="1000"/>
                                        <p:tgtEl>
                                          <p:spTgt spid="1037354"/>
                                        </p:tgtEl>
                                      </p:cBhvr>
                                    </p:animEffect>
                                    <p:anim calcmode="lin" valueType="num">
                                      <p:cBhvr>
                                        <p:cTn id="81" dur="1000" fill="hold"/>
                                        <p:tgtEl>
                                          <p:spTgt spid="1037354"/>
                                        </p:tgtEl>
                                        <p:attrNameLst>
                                          <p:attrName>ppt_x</p:attrName>
                                        </p:attrNameLst>
                                      </p:cBhvr>
                                      <p:tavLst>
                                        <p:tav tm="0">
                                          <p:val>
                                            <p:strVal val="#ppt_x"/>
                                          </p:val>
                                        </p:tav>
                                        <p:tav tm="100000">
                                          <p:val>
                                            <p:strVal val="#ppt_x"/>
                                          </p:val>
                                        </p:tav>
                                      </p:tavLst>
                                    </p:anim>
                                    <p:anim calcmode="lin" valueType="num">
                                      <p:cBhvr>
                                        <p:cTn id="82" dur="1000" fill="hold"/>
                                        <p:tgtEl>
                                          <p:spTgt spid="103735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037356"/>
                                        </p:tgtEl>
                                        <p:attrNameLst>
                                          <p:attrName>style.visibility</p:attrName>
                                        </p:attrNameLst>
                                      </p:cBhvr>
                                      <p:to>
                                        <p:strVal val="visible"/>
                                      </p:to>
                                    </p:set>
                                    <p:animEffect transition="in" filter="dissolve">
                                      <p:cBhvr>
                                        <p:cTn id="87" dur="500"/>
                                        <p:tgtEl>
                                          <p:spTgt spid="103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47" grpId="0"/>
      <p:bldP spid="1037348" grpId="0"/>
      <p:bldP spid="1037349" grpId="0"/>
      <p:bldP spid="1037350" grpId="0"/>
      <p:bldP spid="1037351" grpId="0"/>
      <p:bldP spid="1037352" grpId="0"/>
      <p:bldP spid="1037353" grpId="0"/>
      <p:bldP spid="1037354" grpId="0"/>
      <p:bldP spid="1037355" grpId="0"/>
      <p:bldP spid="103735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85800" y="76200"/>
            <a:ext cx="7772400" cy="1143000"/>
          </a:xfrm>
        </p:spPr>
        <p:txBody>
          <a:bodyPr/>
          <a:lstStyle/>
          <a:p>
            <a:pPr eaLnBrk="1" hangingPunct="1"/>
            <a:r>
              <a:rPr lang="en-US" sz="4800" smtClean="0">
                <a:latin typeface="Blackletter686 BT" pitchFamily="66" charset="0"/>
              </a:rPr>
              <a:t>Alchemy   vs.  </a:t>
            </a:r>
            <a:r>
              <a:rPr lang="en-US" smtClean="0">
                <a:latin typeface="Arial" charset="0"/>
              </a:rPr>
              <a:t>Chemistry</a:t>
            </a:r>
          </a:p>
        </p:txBody>
      </p:sp>
      <p:sp>
        <p:nvSpPr>
          <p:cNvPr id="168963" name="Rectangle 3"/>
          <p:cNvSpPr>
            <a:spLocks noChangeArrowheads="1"/>
          </p:cNvSpPr>
          <p:nvPr/>
        </p:nvSpPr>
        <p:spPr bwMode="auto">
          <a:xfrm>
            <a:off x="2514600"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pPr algn="ctr"/>
            <a:r>
              <a:rPr lang="en-US" sz="2000">
                <a:solidFill>
                  <a:schemeClr val="tx2"/>
                </a:solidFill>
              </a:rPr>
              <a:t> </a:t>
            </a:r>
          </a:p>
        </p:txBody>
      </p:sp>
      <p:sp>
        <p:nvSpPr>
          <p:cNvPr id="168964" name="Oval 4"/>
          <p:cNvSpPr>
            <a:spLocks noChangeArrowheads="1"/>
          </p:cNvSpPr>
          <p:nvPr/>
        </p:nvSpPr>
        <p:spPr bwMode="auto">
          <a:xfrm>
            <a:off x="70866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8965" name="Oval 5"/>
          <p:cNvSpPr>
            <a:spLocks noChangeArrowheads="1"/>
          </p:cNvSpPr>
          <p:nvPr/>
        </p:nvSpPr>
        <p:spPr bwMode="auto">
          <a:xfrm>
            <a:off x="70866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8966" name="Oval 6"/>
          <p:cNvSpPr>
            <a:spLocks noChangeArrowheads="1"/>
          </p:cNvSpPr>
          <p:nvPr/>
        </p:nvSpPr>
        <p:spPr bwMode="auto">
          <a:xfrm>
            <a:off x="70866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8967" name="Oval 7"/>
          <p:cNvSpPr>
            <a:spLocks noChangeArrowheads="1"/>
          </p:cNvSpPr>
          <p:nvPr/>
        </p:nvSpPr>
        <p:spPr bwMode="auto">
          <a:xfrm>
            <a:off x="5334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8968" name="Oval 8"/>
          <p:cNvSpPr>
            <a:spLocks noChangeArrowheads="1"/>
          </p:cNvSpPr>
          <p:nvPr/>
        </p:nvSpPr>
        <p:spPr bwMode="auto">
          <a:xfrm>
            <a:off x="5334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8969" name="Oval 9"/>
          <p:cNvSpPr>
            <a:spLocks noChangeArrowheads="1"/>
          </p:cNvSpPr>
          <p:nvPr/>
        </p:nvSpPr>
        <p:spPr bwMode="auto">
          <a:xfrm>
            <a:off x="5334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a:p>
        </p:txBody>
      </p:sp>
      <p:sp>
        <p:nvSpPr>
          <p:cNvPr id="168970" name="Text Box 10"/>
          <p:cNvSpPr txBox="1">
            <a:spLocks noChangeArrowheads="1"/>
          </p:cNvSpPr>
          <p:nvPr/>
        </p:nvSpPr>
        <p:spPr bwMode="auto">
          <a:xfrm>
            <a:off x="4292600" y="1219200"/>
            <a:ext cx="736600" cy="396875"/>
          </a:xfrm>
          <a:prstGeom prst="rect">
            <a:avLst/>
          </a:prstGeom>
          <a:noFill/>
          <a:ln w="9525">
            <a:noFill/>
            <a:miter lim="800000"/>
            <a:headEnd/>
            <a:tailEnd/>
          </a:ln>
        </p:spPr>
        <p:txBody>
          <a:bodyPr wrap="none">
            <a:spAutoFit/>
          </a:bodyPr>
          <a:lstStyle/>
          <a:p>
            <a:r>
              <a:rPr lang="en-US" sz="2000"/>
              <a:t>Alike</a:t>
            </a:r>
          </a:p>
        </p:txBody>
      </p:sp>
      <p:sp>
        <p:nvSpPr>
          <p:cNvPr id="168971" name="Text Box 11"/>
          <p:cNvSpPr txBox="1">
            <a:spLocks noChangeArrowheads="1"/>
          </p:cNvSpPr>
          <p:nvPr/>
        </p:nvSpPr>
        <p:spPr bwMode="auto">
          <a:xfrm>
            <a:off x="7391400" y="1273175"/>
            <a:ext cx="1143000" cy="396875"/>
          </a:xfrm>
          <a:prstGeom prst="rect">
            <a:avLst/>
          </a:prstGeom>
          <a:noFill/>
          <a:ln w="9525">
            <a:noFill/>
            <a:miter lim="800000"/>
            <a:headEnd/>
            <a:tailEnd/>
          </a:ln>
        </p:spPr>
        <p:txBody>
          <a:bodyPr wrap="none">
            <a:spAutoFit/>
          </a:bodyPr>
          <a:lstStyle/>
          <a:p>
            <a:r>
              <a:rPr lang="en-US" sz="2000"/>
              <a:t>Different</a:t>
            </a:r>
          </a:p>
        </p:txBody>
      </p:sp>
      <p:sp>
        <p:nvSpPr>
          <p:cNvPr id="168972" name="Oval 12"/>
          <p:cNvSpPr>
            <a:spLocks noChangeArrowheads="1"/>
          </p:cNvSpPr>
          <p:nvPr/>
        </p:nvSpPr>
        <p:spPr bwMode="auto">
          <a:xfrm>
            <a:off x="3962400" y="3276600"/>
            <a:ext cx="1295400" cy="1295400"/>
          </a:xfrm>
          <a:prstGeom prst="ellipse">
            <a:avLst/>
          </a:prstGeom>
          <a:solidFill>
            <a:srgbClr val="CCCCFF">
              <a:alpha val="50195"/>
            </a:srgbClr>
          </a:solidFill>
          <a:ln w="9525">
            <a:solidFill>
              <a:schemeClr val="tx1"/>
            </a:solidFill>
            <a:round/>
            <a:headEnd/>
            <a:tailEnd/>
          </a:ln>
        </p:spPr>
        <p:txBody>
          <a:bodyPr wrap="none" anchor="ctr"/>
          <a:lstStyle/>
          <a:p>
            <a:pPr algn="ctr"/>
            <a:endParaRPr lang="en-US" sz="1200"/>
          </a:p>
        </p:txBody>
      </p:sp>
      <p:sp>
        <p:nvSpPr>
          <p:cNvPr id="168973" name="Oval 13"/>
          <p:cNvSpPr>
            <a:spLocks noChangeArrowheads="1"/>
          </p:cNvSpPr>
          <p:nvPr/>
        </p:nvSpPr>
        <p:spPr bwMode="auto">
          <a:xfrm>
            <a:off x="3962400" y="4800600"/>
            <a:ext cx="1295400" cy="1295400"/>
          </a:xfrm>
          <a:prstGeom prst="ellipse">
            <a:avLst/>
          </a:prstGeom>
          <a:solidFill>
            <a:srgbClr val="CCCCFF">
              <a:alpha val="50195"/>
            </a:srgbClr>
          </a:solidFill>
          <a:ln w="9525">
            <a:solidFill>
              <a:schemeClr val="tx1"/>
            </a:solidFill>
            <a:round/>
            <a:headEnd/>
            <a:tailEnd/>
          </a:ln>
        </p:spPr>
        <p:txBody>
          <a:bodyPr wrap="none" anchor="ctr"/>
          <a:lstStyle/>
          <a:p>
            <a:pPr algn="ctr"/>
            <a:endParaRPr lang="en-US" sz="1200"/>
          </a:p>
        </p:txBody>
      </p:sp>
      <p:sp>
        <p:nvSpPr>
          <p:cNvPr id="168974" name="Oval 14"/>
          <p:cNvSpPr>
            <a:spLocks noChangeArrowheads="1"/>
          </p:cNvSpPr>
          <p:nvPr/>
        </p:nvSpPr>
        <p:spPr bwMode="auto">
          <a:xfrm>
            <a:off x="3962400" y="1676400"/>
            <a:ext cx="1295400" cy="1295400"/>
          </a:xfrm>
          <a:prstGeom prst="ellipse">
            <a:avLst/>
          </a:prstGeom>
          <a:solidFill>
            <a:srgbClr val="CCCCFF">
              <a:alpha val="50195"/>
            </a:srgbClr>
          </a:solidFill>
          <a:ln w="9525">
            <a:solidFill>
              <a:schemeClr val="tx1"/>
            </a:solidFill>
            <a:round/>
            <a:headEnd/>
            <a:tailEnd/>
          </a:ln>
        </p:spPr>
        <p:txBody>
          <a:bodyPr wrap="none" anchor="ctr"/>
          <a:lstStyle/>
          <a:p>
            <a:pPr algn="ctr"/>
            <a:endParaRPr lang="en-US" sz="1200"/>
          </a:p>
        </p:txBody>
      </p:sp>
      <p:sp>
        <p:nvSpPr>
          <p:cNvPr id="168975" name="Rectangle 15"/>
          <p:cNvSpPr>
            <a:spLocks noChangeArrowheads="1"/>
          </p:cNvSpPr>
          <p:nvPr/>
        </p:nvSpPr>
        <p:spPr bwMode="auto">
          <a:xfrm>
            <a:off x="5638800"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pPr algn="ctr"/>
            <a:r>
              <a:rPr lang="en-US" sz="1800">
                <a:solidFill>
                  <a:schemeClr val="tx2"/>
                </a:solidFill>
              </a:rPr>
              <a:t>Chemistry</a:t>
            </a:r>
          </a:p>
        </p:txBody>
      </p:sp>
      <p:sp>
        <p:nvSpPr>
          <p:cNvPr id="168976" name="Text Box 16"/>
          <p:cNvSpPr txBox="1">
            <a:spLocks noChangeArrowheads="1"/>
          </p:cNvSpPr>
          <p:nvPr/>
        </p:nvSpPr>
        <p:spPr bwMode="auto">
          <a:xfrm>
            <a:off x="762000" y="1273175"/>
            <a:ext cx="1143000" cy="396875"/>
          </a:xfrm>
          <a:prstGeom prst="rect">
            <a:avLst/>
          </a:prstGeom>
          <a:noFill/>
          <a:ln w="9525">
            <a:noFill/>
            <a:miter lim="800000"/>
            <a:headEnd/>
            <a:tailEnd/>
          </a:ln>
        </p:spPr>
        <p:txBody>
          <a:bodyPr wrap="none">
            <a:spAutoFit/>
          </a:bodyPr>
          <a:lstStyle/>
          <a:p>
            <a:r>
              <a:rPr lang="en-US" sz="2000"/>
              <a:t>Different</a:t>
            </a:r>
          </a:p>
        </p:txBody>
      </p:sp>
      <p:sp>
        <p:nvSpPr>
          <p:cNvPr id="168977" name="Text Box 17"/>
          <p:cNvSpPr txBox="1">
            <a:spLocks noChangeArrowheads="1"/>
          </p:cNvSpPr>
          <p:nvPr/>
        </p:nvSpPr>
        <p:spPr bwMode="auto">
          <a:xfrm>
            <a:off x="2622550" y="2955925"/>
            <a:ext cx="806450" cy="396875"/>
          </a:xfrm>
          <a:prstGeom prst="rect">
            <a:avLst/>
          </a:prstGeom>
          <a:noFill/>
          <a:ln w="9525">
            <a:noFill/>
            <a:miter lim="800000"/>
            <a:headEnd/>
            <a:tailEnd/>
          </a:ln>
        </p:spPr>
        <p:txBody>
          <a:bodyPr wrap="none">
            <a:spAutoFit/>
          </a:bodyPr>
          <a:lstStyle/>
          <a:p>
            <a:r>
              <a:rPr lang="en-US" sz="2000"/>
              <a:t>Topic</a:t>
            </a:r>
          </a:p>
        </p:txBody>
      </p:sp>
      <p:sp>
        <p:nvSpPr>
          <p:cNvPr id="168978" name="Text Box 18"/>
          <p:cNvSpPr txBox="1">
            <a:spLocks noChangeArrowheads="1"/>
          </p:cNvSpPr>
          <p:nvPr/>
        </p:nvSpPr>
        <p:spPr bwMode="auto">
          <a:xfrm>
            <a:off x="5746750" y="2955925"/>
            <a:ext cx="806450" cy="396875"/>
          </a:xfrm>
          <a:prstGeom prst="rect">
            <a:avLst/>
          </a:prstGeom>
          <a:noFill/>
          <a:ln w="9525">
            <a:noFill/>
            <a:miter lim="800000"/>
            <a:headEnd/>
            <a:tailEnd/>
          </a:ln>
        </p:spPr>
        <p:txBody>
          <a:bodyPr wrap="none">
            <a:spAutoFit/>
          </a:bodyPr>
          <a:lstStyle/>
          <a:p>
            <a:r>
              <a:rPr lang="en-US" sz="2000"/>
              <a:t>Topic</a:t>
            </a:r>
          </a:p>
        </p:txBody>
      </p:sp>
      <p:sp>
        <p:nvSpPr>
          <p:cNvPr id="168979" name="Line 19"/>
          <p:cNvSpPr>
            <a:spLocks noChangeShapeType="1"/>
          </p:cNvSpPr>
          <p:nvPr/>
        </p:nvSpPr>
        <p:spPr bwMode="auto">
          <a:xfrm>
            <a:off x="1905000" y="2743200"/>
            <a:ext cx="609600" cy="685800"/>
          </a:xfrm>
          <a:prstGeom prst="line">
            <a:avLst/>
          </a:prstGeom>
          <a:noFill/>
          <a:ln w="28575">
            <a:solidFill>
              <a:schemeClr val="tx1"/>
            </a:solidFill>
            <a:round/>
            <a:headEnd/>
            <a:tailEnd/>
          </a:ln>
        </p:spPr>
        <p:txBody>
          <a:bodyPr/>
          <a:lstStyle/>
          <a:p>
            <a:endParaRPr lang="en-US"/>
          </a:p>
        </p:txBody>
      </p:sp>
      <p:sp>
        <p:nvSpPr>
          <p:cNvPr id="168980" name="Line 20"/>
          <p:cNvSpPr>
            <a:spLocks noChangeShapeType="1"/>
          </p:cNvSpPr>
          <p:nvPr/>
        </p:nvSpPr>
        <p:spPr bwMode="auto">
          <a:xfrm>
            <a:off x="2057400" y="3886200"/>
            <a:ext cx="457200" cy="0"/>
          </a:xfrm>
          <a:prstGeom prst="line">
            <a:avLst/>
          </a:prstGeom>
          <a:noFill/>
          <a:ln w="28575">
            <a:solidFill>
              <a:schemeClr val="tx1"/>
            </a:solidFill>
            <a:round/>
            <a:headEnd/>
            <a:tailEnd/>
          </a:ln>
        </p:spPr>
        <p:txBody>
          <a:bodyPr/>
          <a:lstStyle/>
          <a:p>
            <a:endParaRPr lang="en-US"/>
          </a:p>
        </p:txBody>
      </p:sp>
      <p:sp>
        <p:nvSpPr>
          <p:cNvPr id="168981" name="Line 21"/>
          <p:cNvSpPr>
            <a:spLocks noChangeShapeType="1"/>
          </p:cNvSpPr>
          <p:nvPr/>
        </p:nvSpPr>
        <p:spPr bwMode="auto">
          <a:xfrm flipV="1">
            <a:off x="1905000" y="4267200"/>
            <a:ext cx="609600" cy="762000"/>
          </a:xfrm>
          <a:prstGeom prst="line">
            <a:avLst/>
          </a:prstGeom>
          <a:noFill/>
          <a:ln w="28575">
            <a:solidFill>
              <a:schemeClr val="tx1"/>
            </a:solidFill>
            <a:round/>
            <a:headEnd/>
            <a:tailEnd/>
          </a:ln>
        </p:spPr>
        <p:txBody>
          <a:bodyPr/>
          <a:lstStyle/>
          <a:p>
            <a:endParaRPr lang="en-US"/>
          </a:p>
        </p:txBody>
      </p:sp>
      <p:sp>
        <p:nvSpPr>
          <p:cNvPr id="168982" name="Line 22"/>
          <p:cNvSpPr>
            <a:spLocks noChangeShapeType="1"/>
          </p:cNvSpPr>
          <p:nvPr/>
        </p:nvSpPr>
        <p:spPr bwMode="auto">
          <a:xfrm flipV="1">
            <a:off x="3581400" y="2819400"/>
            <a:ext cx="609600" cy="609600"/>
          </a:xfrm>
          <a:prstGeom prst="line">
            <a:avLst/>
          </a:prstGeom>
          <a:noFill/>
          <a:ln w="28575">
            <a:solidFill>
              <a:schemeClr val="tx1"/>
            </a:solidFill>
            <a:round/>
            <a:headEnd/>
            <a:tailEnd/>
          </a:ln>
        </p:spPr>
        <p:txBody>
          <a:bodyPr/>
          <a:lstStyle/>
          <a:p>
            <a:endParaRPr lang="en-US"/>
          </a:p>
        </p:txBody>
      </p:sp>
      <p:sp>
        <p:nvSpPr>
          <p:cNvPr id="168983" name="Line 23"/>
          <p:cNvSpPr>
            <a:spLocks noChangeShapeType="1"/>
          </p:cNvSpPr>
          <p:nvPr/>
        </p:nvSpPr>
        <p:spPr bwMode="auto">
          <a:xfrm>
            <a:off x="3581400" y="3886200"/>
            <a:ext cx="381000" cy="0"/>
          </a:xfrm>
          <a:prstGeom prst="line">
            <a:avLst/>
          </a:prstGeom>
          <a:noFill/>
          <a:ln w="28575">
            <a:solidFill>
              <a:schemeClr val="tx1"/>
            </a:solidFill>
            <a:round/>
            <a:headEnd/>
            <a:tailEnd/>
          </a:ln>
        </p:spPr>
        <p:txBody>
          <a:bodyPr/>
          <a:lstStyle/>
          <a:p>
            <a:endParaRPr lang="en-US"/>
          </a:p>
        </p:txBody>
      </p:sp>
      <p:sp>
        <p:nvSpPr>
          <p:cNvPr id="168984" name="Line 24"/>
          <p:cNvSpPr>
            <a:spLocks noChangeShapeType="1"/>
          </p:cNvSpPr>
          <p:nvPr/>
        </p:nvSpPr>
        <p:spPr bwMode="auto">
          <a:xfrm>
            <a:off x="3581400" y="4267200"/>
            <a:ext cx="609600" cy="685800"/>
          </a:xfrm>
          <a:prstGeom prst="line">
            <a:avLst/>
          </a:prstGeom>
          <a:noFill/>
          <a:ln w="28575">
            <a:solidFill>
              <a:schemeClr val="tx1"/>
            </a:solidFill>
            <a:round/>
            <a:headEnd/>
            <a:tailEnd/>
          </a:ln>
        </p:spPr>
        <p:txBody>
          <a:bodyPr/>
          <a:lstStyle/>
          <a:p>
            <a:endParaRPr lang="en-US"/>
          </a:p>
        </p:txBody>
      </p:sp>
      <p:sp>
        <p:nvSpPr>
          <p:cNvPr id="168985" name="Line 25"/>
          <p:cNvSpPr>
            <a:spLocks noChangeShapeType="1"/>
          </p:cNvSpPr>
          <p:nvPr/>
        </p:nvSpPr>
        <p:spPr bwMode="auto">
          <a:xfrm>
            <a:off x="5105400" y="2743200"/>
            <a:ext cx="533400" cy="685800"/>
          </a:xfrm>
          <a:prstGeom prst="line">
            <a:avLst/>
          </a:prstGeom>
          <a:noFill/>
          <a:ln w="28575">
            <a:solidFill>
              <a:schemeClr val="tx1"/>
            </a:solidFill>
            <a:round/>
            <a:headEnd/>
            <a:tailEnd/>
          </a:ln>
        </p:spPr>
        <p:txBody>
          <a:bodyPr/>
          <a:lstStyle/>
          <a:p>
            <a:endParaRPr lang="en-US"/>
          </a:p>
        </p:txBody>
      </p:sp>
      <p:sp>
        <p:nvSpPr>
          <p:cNvPr id="168986" name="Line 26"/>
          <p:cNvSpPr>
            <a:spLocks noChangeShapeType="1"/>
          </p:cNvSpPr>
          <p:nvPr/>
        </p:nvSpPr>
        <p:spPr bwMode="auto">
          <a:xfrm>
            <a:off x="5257800" y="3886200"/>
            <a:ext cx="381000" cy="0"/>
          </a:xfrm>
          <a:prstGeom prst="line">
            <a:avLst/>
          </a:prstGeom>
          <a:noFill/>
          <a:ln w="28575">
            <a:solidFill>
              <a:schemeClr val="tx1"/>
            </a:solidFill>
            <a:round/>
            <a:headEnd/>
            <a:tailEnd/>
          </a:ln>
        </p:spPr>
        <p:txBody>
          <a:bodyPr/>
          <a:lstStyle/>
          <a:p>
            <a:endParaRPr lang="en-US"/>
          </a:p>
        </p:txBody>
      </p:sp>
      <p:sp>
        <p:nvSpPr>
          <p:cNvPr id="168987" name="Line 27"/>
          <p:cNvSpPr>
            <a:spLocks noChangeShapeType="1"/>
          </p:cNvSpPr>
          <p:nvPr/>
        </p:nvSpPr>
        <p:spPr bwMode="auto">
          <a:xfrm flipV="1">
            <a:off x="5105400" y="4267200"/>
            <a:ext cx="533400" cy="762000"/>
          </a:xfrm>
          <a:prstGeom prst="line">
            <a:avLst/>
          </a:prstGeom>
          <a:noFill/>
          <a:ln w="28575">
            <a:solidFill>
              <a:schemeClr val="tx1"/>
            </a:solidFill>
            <a:round/>
            <a:headEnd/>
            <a:tailEnd/>
          </a:ln>
        </p:spPr>
        <p:txBody>
          <a:bodyPr/>
          <a:lstStyle/>
          <a:p>
            <a:endParaRPr lang="en-US"/>
          </a:p>
        </p:txBody>
      </p:sp>
      <p:sp>
        <p:nvSpPr>
          <p:cNvPr id="168988" name="Line 28"/>
          <p:cNvSpPr>
            <a:spLocks noChangeShapeType="1"/>
          </p:cNvSpPr>
          <p:nvPr/>
        </p:nvSpPr>
        <p:spPr bwMode="auto">
          <a:xfrm flipV="1">
            <a:off x="6705600" y="2743200"/>
            <a:ext cx="533400" cy="685800"/>
          </a:xfrm>
          <a:prstGeom prst="line">
            <a:avLst/>
          </a:prstGeom>
          <a:noFill/>
          <a:ln w="28575">
            <a:solidFill>
              <a:schemeClr val="tx1"/>
            </a:solidFill>
            <a:round/>
            <a:headEnd/>
            <a:tailEnd/>
          </a:ln>
        </p:spPr>
        <p:txBody>
          <a:bodyPr/>
          <a:lstStyle/>
          <a:p>
            <a:endParaRPr lang="en-US"/>
          </a:p>
        </p:txBody>
      </p:sp>
      <p:sp>
        <p:nvSpPr>
          <p:cNvPr id="168989" name="Line 29"/>
          <p:cNvSpPr>
            <a:spLocks noChangeShapeType="1"/>
          </p:cNvSpPr>
          <p:nvPr/>
        </p:nvSpPr>
        <p:spPr bwMode="auto">
          <a:xfrm>
            <a:off x="6705600" y="3886200"/>
            <a:ext cx="381000" cy="0"/>
          </a:xfrm>
          <a:prstGeom prst="line">
            <a:avLst/>
          </a:prstGeom>
          <a:noFill/>
          <a:ln w="28575">
            <a:solidFill>
              <a:schemeClr val="tx1"/>
            </a:solidFill>
            <a:round/>
            <a:headEnd/>
            <a:tailEnd/>
          </a:ln>
        </p:spPr>
        <p:txBody>
          <a:bodyPr/>
          <a:lstStyle/>
          <a:p>
            <a:endParaRPr lang="en-US"/>
          </a:p>
        </p:txBody>
      </p:sp>
      <p:sp>
        <p:nvSpPr>
          <p:cNvPr id="168990" name="Line 30"/>
          <p:cNvSpPr>
            <a:spLocks noChangeShapeType="1"/>
          </p:cNvSpPr>
          <p:nvPr/>
        </p:nvSpPr>
        <p:spPr bwMode="auto">
          <a:xfrm>
            <a:off x="6705600" y="4267200"/>
            <a:ext cx="609600" cy="685800"/>
          </a:xfrm>
          <a:prstGeom prst="line">
            <a:avLst/>
          </a:prstGeom>
          <a:noFill/>
          <a:ln w="28575">
            <a:solidFill>
              <a:schemeClr val="tx1"/>
            </a:solidFill>
            <a:round/>
            <a:headEnd/>
            <a:tailEnd/>
          </a:ln>
        </p:spPr>
        <p:txBody>
          <a:bodyPr/>
          <a:lstStyle/>
          <a:p>
            <a:endParaRPr lang="en-US"/>
          </a:p>
        </p:txBody>
      </p:sp>
      <p:pic>
        <p:nvPicPr>
          <p:cNvPr id="168991" name="Picture 31" descr="alchemist"/>
          <p:cNvPicPr>
            <a:picLocks noChangeAspect="1" noChangeArrowheads="1"/>
          </p:cNvPicPr>
          <p:nvPr/>
        </p:nvPicPr>
        <p:blipFill>
          <a:blip r:embed="rId3" cstate="print"/>
          <a:srcRect/>
          <a:stretch>
            <a:fillRect/>
          </a:stretch>
        </p:blipFill>
        <p:spPr bwMode="auto">
          <a:xfrm>
            <a:off x="2590800" y="4343400"/>
            <a:ext cx="952500" cy="955675"/>
          </a:xfrm>
          <a:prstGeom prst="rect">
            <a:avLst/>
          </a:prstGeom>
          <a:noFill/>
          <a:ln w="9525">
            <a:noFill/>
            <a:miter lim="800000"/>
            <a:headEnd/>
            <a:tailEnd/>
          </a:ln>
        </p:spPr>
      </p:pic>
      <p:pic>
        <p:nvPicPr>
          <p:cNvPr id="168992" name="Picture 32" descr="chemist"/>
          <p:cNvPicPr>
            <a:picLocks noChangeAspect="1" noChangeArrowheads="1"/>
          </p:cNvPicPr>
          <p:nvPr/>
        </p:nvPicPr>
        <p:blipFill>
          <a:blip r:embed="rId4" cstate="print"/>
          <a:srcRect/>
          <a:stretch>
            <a:fillRect/>
          </a:stretch>
        </p:blipFill>
        <p:spPr bwMode="auto">
          <a:xfrm>
            <a:off x="5867400" y="4343400"/>
            <a:ext cx="652463" cy="917575"/>
          </a:xfrm>
          <a:prstGeom prst="rect">
            <a:avLst/>
          </a:prstGeom>
          <a:noFill/>
          <a:ln w="9525">
            <a:noFill/>
            <a:miter lim="800000"/>
            <a:headEnd/>
            <a:tailEnd/>
          </a:ln>
        </p:spPr>
      </p:pic>
      <p:sp>
        <p:nvSpPr>
          <p:cNvPr id="168993" name="Text Box 33"/>
          <p:cNvSpPr txBox="1">
            <a:spLocks noChangeArrowheads="1"/>
          </p:cNvSpPr>
          <p:nvPr/>
        </p:nvSpPr>
        <p:spPr bwMode="auto">
          <a:xfrm>
            <a:off x="2520950" y="3617913"/>
            <a:ext cx="1060450" cy="366712"/>
          </a:xfrm>
          <a:prstGeom prst="rect">
            <a:avLst/>
          </a:prstGeom>
          <a:noFill/>
          <a:ln w="9525">
            <a:noFill/>
            <a:miter lim="800000"/>
            <a:headEnd/>
            <a:tailEnd/>
          </a:ln>
        </p:spPr>
        <p:txBody>
          <a:bodyPr wrap="none">
            <a:spAutoFit/>
          </a:bodyPr>
          <a:lstStyle/>
          <a:p>
            <a:r>
              <a:rPr lang="en-US" sz="1800">
                <a:solidFill>
                  <a:schemeClr val="tx2"/>
                </a:solidFill>
              </a:rPr>
              <a:t>Alchemy</a:t>
            </a:r>
          </a:p>
        </p:txBody>
      </p:sp>
      <p:sp>
        <p:nvSpPr>
          <p:cNvPr id="168994" name="AutoShape 3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5" descr="alchemist cooking (cartoon drawing)"/>
          <p:cNvPicPr>
            <a:picLocks noChangeAspect="1" noChangeArrowheads="1"/>
          </p:cNvPicPr>
          <p:nvPr/>
        </p:nvPicPr>
        <p:blipFill>
          <a:blip r:embed="rId3" cstate="print">
            <a:lum bright="6000" contrast="6000"/>
          </a:blip>
          <a:srcRect b="14255"/>
          <a:stretch>
            <a:fillRect/>
          </a:stretch>
        </p:blipFill>
        <p:spPr bwMode="auto">
          <a:xfrm>
            <a:off x="2209800" y="304800"/>
            <a:ext cx="4876800" cy="5500688"/>
          </a:xfrm>
          <a:prstGeom prst="rect">
            <a:avLst/>
          </a:prstGeom>
          <a:noFill/>
          <a:ln w="9525">
            <a:noFill/>
            <a:miter lim="800000"/>
            <a:headEnd/>
            <a:tailEnd/>
          </a:ln>
        </p:spPr>
      </p:pic>
      <p:sp>
        <p:nvSpPr>
          <p:cNvPr id="169987" name="Text Box 6"/>
          <p:cNvSpPr txBox="1">
            <a:spLocks noChangeArrowheads="1"/>
          </p:cNvSpPr>
          <p:nvPr/>
        </p:nvSpPr>
        <p:spPr bwMode="auto">
          <a:xfrm>
            <a:off x="2286000" y="5791200"/>
            <a:ext cx="5030788" cy="822325"/>
          </a:xfrm>
          <a:prstGeom prst="rect">
            <a:avLst/>
          </a:prstGeom>
          <a:noFill/>
          <a:ln w="9525">
            <a:noFill/>
            <a:miter lim="800000"/>
            <a:headEnd/>
            <a:tailEnd/>
          </a:ln>
        </p:spPr>
        <p:txBody>
          <a:bodyPr wrap="none">
            <a:spAutoFit/>
          </a:bodyPr>
          <a:lstStyle/>
          <a:p>
            <a:r>
              <a:rPr lang="en-US"/>
              <a:t>“I think you’ve crossed that thin line </a:t>
            </a:r>
          </a:p>
          <a:p>
            <a:r>
              <a:rPr lang="en-US"/>
              <a:t>between transmuting and cooking.”</a:t>
            </a:r>
          </a:p>
        </p:txBody>
      </p:sp>
      <p:sp>
        <p:nvSpPr>
          <p:cNvPr id="169988" name="AutoShape 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smtClean="0"/>
              <a:t>Paracelsus</a:t>
            </a:r>
          </a:p>
        </p:txBody>
      </p:sp>
      <p:sp>
        <p:nvSpPr>
          <p:cNvPr id="824323" name="Text Box 3"/>
          <p:cNvSpPr txBox="1">
            <a:spLocks noChangeArrowheads="1"/>
          </p:cNvSpPr>
          <p:nvPr/>
        </p:nvSpPr>
        <p:spPr bwMode="auto">
          <a:xfrm>
            <a:off x="3070225" y="1544638"/>
            <a:ext cx="4827588" cy="1552575"/>
          </a:xfrm>
          <a:prstGeom prst="rect">
            <a:avLst/>
          </a:prstGeom>
          <a:noFill/>
          <a:ln w="9525">
            <a:noFill/>
            <a:miter lim="800000"/>
            <a:headEnd/>
            <a:tailEnd/>
          </a:ln>
        </p:spPr>
        <p:txBody>
          <a:bodyPr wrap="none">
            <a:spAutoFit/>
          </a:bodyPr>
          <a:lstStyle/>
          <a:p>
            <a:r>
              <a:rPr lang="en-US"/>
              <a:t>Man consisted of three elements</a:t>
            </a:r>
          </a:p>
          <a:p>
            <a:r>
              <a:rPr lang="en-US"/>
              <a:t>	SALT represented the body</a:t>
            </a:r>
          </a:p>
          <a:p>
            <a:r>
              <a:rPr lang="en-US"/>
              <a:t>	SULFUR the soul</a:t>
            </a:r>
          </a:p>
          <a:p>
            <a:r>
              <a:rPr lang="en-US"/>
              <a:t>	MERCURY the spirit</a:t>
            </a:r>
          </a:p>
        </p:txBody>
      </p:sp>
      <p:sp>
        <p:nvSpPr>
          <p:cNvPr id="824324" name="Text Box 4"/>
          <p:cNvSpPr txBox="1">
            <a:spLocks noChangeArrowheads="1"/>
          </p:cNvSpPr>
          <p:nvPr/>
        </p:nvSpPr>
        <p:spPr bwMode="auto">
          <a:xfrm>
            <a:off x="914400" y="3444875"/>
            <a:ext cx="7015163" cy="822325"/>
          </a:xfrm>
          <a:prstGeom prst="rect">
            <a:avLst/>
          </a:prstGeom>
          <a:noFill/>
          <a:ln w="9525">
            <a:noFill/>
            <a:miter lim="800000"/>
            <a:headEnd/>
            <a:tailEnd/>
          </a:ln>
        </p:spPr>
        <p:txBody>
          <a:bodyPr wrap="none">
            <a:spAutoFit/>
          </a:bodyPr>
          <a:lstStyle/>
          <a:p>
            <a:r>
              <a:rPr lang="en-US"/>
              <a:t>He thought he could rearrange the amounts of the </a:t>
            </a:r>
          </a:p>
          <a:p>
            <a:r>
              <a:rPr lang="en-US"/>
              <a:t>elements to change man.</a:t>
            </a:r>
          </a:p>
        </p:txBody>
      </p:sp>
      <p:sp>
        <p:nvSpPr>
          <p:cNvPr id="171013"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24326" name="Text Box 6"/>
          <p:cNvSpPr txBox="1">
            <a:spLocks noChangeArrowheads="1"/>
          </p:cNvSpPr>
          <p:nvPr/>
        </p:nvSpPr>
        <p:spPr bwMode="auto">
          <a:xfrm>
            <a:off x="914400" y="4416425"/>
            <a:ext cx="3795713" cy="1187450"/>
          </a:xfrm>
          <a:prstGeom prst="rect">
            <a:avLst/>
          </a:prstGeom>
          <a:noFill/>
          <a:ln w="9525">
            <a:noFill/>
            <a:miter lim="800000"/>
            <a:headEnd/>
            <a:tailEnd/>
          </a:ln>
        </p:spPr>
        <p:txBody>
          <a:bodyPr>
            <a:spAutoFit/>
          </a:bodyPr>
          <a:lstStyle/>
          <a:p>
            <a:r>
              <a:rPr lang="en-US"/>
              <a:t>He desired immortality </a:t>
            </a:r>
          </a:p>
          <a:p>
            <a:r>
              <a:rPr lang="en-US"/>
              <a:t>and searched for a </a:t>
            </a:r>
          </a:p>
          <a:p>
            <a:r>
              <a:rPr lang="en-US"/>
              <a:t>mystical elixir of life.</a:t>
            </a:r>
          </a:p>
        </p:txBody>
      </p:sp>
      <p:grpSp>
        <p:nvGrpSpPr>
          <p:cNvPr id="171015" name="Group 15"/>
          <p:cNvGrpSpPr>
            <a:grpSpLocks/>
          </p:cNvGrpSpPr>
          <p:nvPr/>
        </p:nvGrpSpPr>
        <p:grpSpPr bwMode="auto">
          <a:xfrm>
            <a:off x="1112838" y="1438275"/>
            <a:ext cx="1692275" cy="1819275"/>
            <a:chOff x="4201" y="1018"/>
            <a:chExt cx="1066" cy="1146"/>
          </a:xfrm>
        </p:grpSpPr>
        <p:sp>
          <p:nvSpPr>
            <p:cNvPr id="171018" name="AutoShape 8"/>
            <p:cNvSpPr>
              <a:spLocks noChangeAspect="1" noChangeArrowheads="1" noTextEdit="1"/>
            </p:cNvSpPr>
            <p:nvPr/>
          </p:nvSpPr>
          <p:spPr bwMode="auto">
            <a:xfrm>
              <a:off x="4201" y="1018"/>
              <a:ext cx="1066" cy="1146"/>
            </a:xfrm>
            <a:prstGeom prst="rect">
              <a:avLst/>
            </a:prstGeom>
            <a:noFill/>
            <a:ln w="9525">
              <a:noFill/>
              <a:miter lim="800000"/>
              <a:headEnd/>
              <a:tailEnd/>
            </a:ln>
          </p:spPr>
          <p:txBody>
            <a:bodyPr/>
            <a:lstStyle/>
            <a:p>
              <a:endParaRPr lang="en-US"/>
            </a:p>
          </p:txBody>
        </p:sp>
        <p:sp>
          <p:nvSpPr>
            <p:cNvPr id="171019" name="Freeform 10">
              <a:hlinkClick r:id="rId4" action="ppaction://hlinkfile" tooltip="Paracelsus' thoughts on matter"/>
            </p:cNvPr>
            <p:cNvSpPr>
              <a:spLocks/>
            </p:cNvSpPr>
            <p:nvPr/>
          </p:nvSpPr>
          <p:spPr bwMode="auto">
            <a:xfrm>
              <a:off x="4201" y="1067"/>
              <a:ext cx="1066" cy="1097"/>
            </a:xfrm>
            <a:custGeom>
              <a:avLst/>
              <a:gdLst>
                <a:gd name="T0" fmla="*/ 1951 w 2132"/>
                <a:gd name="T1" fmla="*/ 1806 h 2194"/>
                <a:gd name="T2" fmla="*/ 1652 w 2132"/>
                <a:gd name="T3" fmla="*/ 1157 h 2194"/>
                <a:gd name="T4" fmla="*/ 1791 w 2132"/>
                <a:gd name="T5" fmla="*/ 1147 h 2194"/>
                <a:gd name="T6" fmla="*/ 1800 w 2132"/>
                <a:gd name="T7" fmla="*/ 1108 h 2194"/>
                <a:gd name="T8" fmla="*/ 1780 w 2132"/>
                <a:gd name="T9" fmla="*/ 1077 h 2194"/>
                <a:gd name="T10" fmla="*/ 1682 w 2132"/>
                <a:gd name="T11" fmla="*/ 1059 h 2194"/>
                <a:gd name="T12" fmla="*/ 1742 w 2132"/>
                <a:gd name="T13" fmla="*/ 1004 h 2194"/>
                <a:gd name="T14" fmla="*/ 1792 w 2132"/>
                <a:gd name="T15" fmla="*/ 941 h 2194"/>
                <a:gd name="T16" fmla="*/ 1834 w 2132"/>
                <a:gd name="T17" fmla="*/ 870 h 2194"/>
                <a:gd name="T18" fmla="*/ 1866 w 2132"/>
                <a:gd name="T19" fmla="*/ 793 h 2194"/>
                <a:gd name="T20" fmla="*/ 1888 w 2132"/>
                <a:gd name="T21" fmla="*/ 709 h 2194"/>
                <a:gd name="T22" fmla="*/ 1892 w 2132"/>
                <a:gd name="T23" fmla="*/ 525 h 2194"/>
                <a:gd name="T24" fmla="*/ 1844 w 2132"/>
                <a:gd name="T25" fmla="*/ 354 h 2194"/>
                <a:gd name="T26" fmla="*/ 1751 w 2132"/>
                <a:gd name="T27" fmla="*/ 204 h 2194"/>
                <a:gd name="T28" fmla="*/ 1619 w 2132"/>
                <a:gd name="T29" fmla="*/ 89 h 2194"/>
                <a:gd name="T30" fmla="*/ 1455 w 2132"/>
                <a:gd name="T31" fmla="*/ 17 h 2194"/>
                <a:gd name="T32" fmla="*/ 1258 w 2132"/>
                <a:gd name="T33" fmla="*/ 2 h 2194"/>
                <a:gd name="T34" fmla="*/ 1059 w 2132"/>
                <a:gd name="T35" fmla="*/ 51 h 2194"/>
                <a:gd name="T36" fmla="*/ 868 w 2132"/>
                <a:gd name="T37" fmla="*/ 151 h 2194"/>
                <a:gd name="T38" fmla="*/ 689 w 2132"/>
                <a:gd name="T39" fmla="*/ 290 h 2194"/>
                <a:gd name="T40" fmla="*/ 524 w 2132"/>
                <a:gd name="T41" fmla="*/ 454 h 2194"/>
                <a:gd name="T42" fmla="*/ 377 w 2132"/>
                <a:gd name="T43" fmla="*/ 630 h 2194"/>
                <a:gd name="T44" fmla="*/ 249 w 2132"/>
                <a:gd name="T45" fmla="*/ 804 h 2194"/>
                <a:gd name="T46" fmla="*/ 144 w 2132"/>
                <a:gd name="T47" fmla="*/ 963 h 2194"/>
                <a:gd name="T48" fmla="*/ 66 w 2132"/>
                <a:gd name="T49" fmla="*/ 1094 h 2194"/>
                <a:gd name="T50" fmla="*/ 17 w 2132"/>
                <a:gd name="T51" fmla="*/ 1182 h 2194"/>
                <a:gd name="T52" fmla="*/ 0 w 2132"/>
                <a:gd name="T53" fmla="*/ 1215 h 2194"/>
                <a:gd name="T54" fmla="*/ 226 w 2132"/>
                <a:gd name="T55" fmla="*/ 1203 h 2194"/>
                <a:gd name="T56" fmla="*/ 278 w 2132"/>
                <a:gd name="T57" fmla="*/ 1140 h 2194"/>
                <a:gd name="T58" fmla="*/ 363 w 2132"/>
                <a:gd name="T59" fmla="*/ 1051 h 2194"/>
                <a:gd name="T60" fmla="*/ 465 w 2132"/>
                <a:gd name="T61" fmla="*/ 964 h 2194"/>
                <a:gd name="T62" fmla="*/ 575 w 2132"/>
                <a:gd name="T63" fmla="*/ 906 h 2194"/>
                <a:gd name="T64" fmla="*/ 662 w 2132"/>
                <a:gd name="T65" fmla="*/ 898 h 2194"/>
                <a:gd name="T66" fmla="*/ 714 w 2132"/>
                <a:gd name="T67" fmla="*/ 914 h 2194"/>
                <a:gd name="T68" fmla="*/ 766 w 2132"/>
                <a:gd name="T69" fmla="*/ 945 h 2194"/>
                <a:gd name="T70" fmla="*/ 818 w 2132"/>
                <a:gd name="T71" fmla="*/ 984 h 2194"/>
                <a:gd name="T72" fmla="*/ 871 w 2132"/>
                <a:gd name="T73" fmla="*/ 1029 h 2194"/>
                <a:gd name="T74" fmla="*/ 926 w 2132"/>
                <a:gd name="T75" fmla="*/ 1075 h 2194"/>
                <a:gd name="T76" fmla="*/ 735 w 2132"/>
                <a:gd name="T77" fmla="*/ 1084 h 2194"/>
                <a:gd name="T78" fmla="*/ 724 w 2132"/>
                <a:gd name="T79" fmla="*/ 1123 h 2194"/>
                <a:gd name="T80" fmla="*/ 745 w 2132"/>
                <a:gd name="T81" fmla="*/ 1155 h 2194"/>
                <a:gd name="T82" fmla="*/ 569 w 2132"/>
                <a:gd name="T83" fmla="*/ 1919 h 2194"/>
                <a:gd name="T84" fmla="*/ 572 w 2132"/>
                <a:gd name="T85" fmla="*/ 2187 h 2194"/>
                <a:gd name="T86" fmla="*/ 1048 w 2132"/>
                <a:gd name="T87" fmla="*/ 1158 h 2194"/>
                <a:gd name="T88" fmla="*/ 1098 w 2132"/>
                <a:gd name="T89" fmla="*/ 1180 h 2194"/>
                <a:gd name="T90" fmla="*/ 1150 w 2132"/>
                <a:gd name="T91" fmla="*/ 1195 h 2194"/>
                <a:gd name="T92" fmla="*/ 1207 w 2132"/>
                <a:gd name="T93" fmla="*/ 1202 h 2194"/>
                <a:gd name="T94" fmla="*/ 1270 w 2132"/>
                <a:gd name="T95" fmla="*/ 1203 h 2194"/>
                <a:gd name="T96" fmla="*/ 1333 w 2132"/>
                <a:gd name="T97" fmla="*/ 1200 h 2194"/>
                <a:gd name="T98" fmla="*/ 1393 w 2132"/>
                <a:gd name="T99" fmla="*/ 1190 h 2194"/>
                <a:gd name="T100" fmla="*/ 1452 w 2132"/>
                <a:gd name="T101" fmla="*/ 1176 h 2194"/>
                <a:gd name="T102" fmla="*/ 1509 w 2132"/>
                <a:gd name="T103" fmla="*/ 1157 h 2194"/>
                <a:gd name="T104" fmla="*/ 1841 w 2132"/>
                <a:gd name="T105" fmla="*/ 1860 h 2194"/>
                <a:gd name="T106" fmla="*/ 1952 w 2132"/>
                <a:gd name="T107" fmla="*/ 1806 h 21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32"/>
                <a:gd name="T163" fmla="*/ 0 h 2194"/>
                <a:gd name="T164" fmla="*/ 2132 w 2132"/>
                <a:gd name="T165" fmla="*/ 2194 h 219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32" h="2194">
                  <a:moveTo>
                    <a:pt x="1952" y="1806"/>
                  </a:moveTo>
                  <a:lnTo>
                    <a:pt x="1951" y="1806"/>
                  </a:lnTo>
                  <a:lnTo>
                    <a:pt x="1652" y="1157"/>
                  </a:lnTo>
                  <a:lnTo>
                    <a:pt x="1767" y="1157"/>
                  </a:lnTo>
                  <a:lnTo>
                    <a:pt x="1780" y="1155"/>
                  </a:lnTo>
                  <a:lnTo>
                    <a:pt x="1791" y="1147"/>
                  </a:lnTo>
                  <a:lnTo>
                    <a:pt x="1798" y="1136"/>
                  </a:lnTo>
                  <a:lnTo>
                    <a:pt x="1800" y="1123"/>
                  </a:lnTo>
                  <a:lnTo>
                    <a:pt x="1800" y="1108"/>
                  </a:lnTo>
                  <a:lnTo>
                    <a:pt x="1798" y="1096"/>
                  </a:lnTo>
                  <a:lnTo>
                    <a:pt x="1791" y="1084"/>
                  </a:lnTo>
                  <a:lnTo>
                    <a:pt x="1780" y="1077"/>
                  </a:lnTo>
                  <a:lnTo>
                    <a:pt x="1767" y="1075"/>
                  </a:lnTo>
                  <a:lnTo>
                    <a:pt x="1661" y="1075"/>
                  </a:lnTo>
                  <a:lnTo>
                    <a:pt x="1682" y="1059"/>
                  </a:lnTo>
                  <a:lnTo>
                    <a:pt x="1702" y="1042"/>
                  </a:lnTo>
                  <a:lnTo>
                    <a:pt x="1722" y="1023"/>
                  </a:lnTo>
                  <a:lnTo>
                    <a:pt x="1742" y="1004"/>
                  </a:lnTo>
                  <a:lnTo>
                    <a:pt x="1759" y="984"/>
                  </a:lnTo>
                  <a:lnTo>
                    <a:pt x="1776" y="962"/>
                  </a:lnTo>
                  <a:lnTo>
                    <a:pt x="1792" y="941"/>
                  </a:lnTo>
                  <a:lnTo>
                    <a:pt x="1807" y="918"/>
                  </a:lnTo>
                  <a:lnTo>
                    <a:pt x="1821" y="895"/>
                  </a:lnTo>
                  <a:lnTo>
                    <a:pt x="1834" y="870"/>
                  </a:lnTo>
                  <a:lnTo>
                    <a:pt x="1846" y="846"/>
                  </a:lnTo>
                  <a:lnTo>
                    <a:pt x="1857" y="819"/>
                  </a:lnTo>
                  <a:lnTo>
                    <a:pt x="1866" y="793"/>
                  </a:lnTo>
                  <a:lnTo>
                    <a:pt x="1875" y="765"/>
                  </a:lnTo>
                  <a:lnTo>
                    <a:pt x="1882" y="737"/>
                  </a:lnTo>
                  <a:lnTo>
                    <a:pt x="1888" y="709"/>
                  </a:lnTo>
                  <a:lnTo>
                    <a:pt x="1896" y="646"/>
                  </a:lnTo>
                  <a:lnTo>
                    <a:pt x="1897" y="585"/>
                  </a:lnTo>
                  <a:lnTo>
                    <a:pt x="1892" y="525"/>
                  </a:lnTo>
                  <a:lnTo>
                    <a:pt x="1882" y="465"/>
                  </a:lnTo>
                  <a:lnTo>
                    <a:pt x="1866" y="409"/>
                  </a:lnTo>
                  <a:lnTo>
                    <a:pt x="1844" y="354"/>
                  </a:lnTo>
                  <a:lnTo>
                    <a:pt x="1818" y="301"/>
                  </a:lnTo>
                  <a:lnTo>
                    <a:pt x="1786" y="251"/>
                  </a:lnTo>
                  <a:lnTo>
                    <a:pt x="1751" y="204"/>
                  </a:lnTo>
                  <a:lnTo>
                    <a:pt x="1710" y="161"/>
                  </a:lnTo>
                  <a:lnTo>
                    <a:pt x="1667" y="123"/>
                  </a:lnTo>
                  <a:lnTo>
                    <a:pt x="1619" y="89"/>
                  </a:lnTo>
                  <a:lnTo>
                    <a:pt x="1568" y="60"/>
                  </a:lnTo>
                  <a:lnTo>
                    <a:pt x="1512" y="36"/>
                  </a:lnTo>
                  <a:lnTo>
                    <a:pt x="1455" y="17"/>
                  </a:lnTo>
                  <a:lnTo>
                    <a:pt x="1394" y="6"/>
                  </a:lnTo>
                  <a:lnTo>
                    <a:pt x="1326" y="0"/>
                  </a:lnTo>
                  <a:lnTo>
                    <a:pt x="1258" y="2"/>
                  </a:lnTo>
                  <a:lnTo>
                    <a:pt x="1191" y="11"/>
                  </a:lnTo>
                  <a:lnTo>
                    <a:pt x="1124" y="28"/>
                  </a:lnTo>
                  <a:lnTo>
                    <a:pt x="1059" y="51"/>
                  </a:lnTo>
                  <a:lnTo>
                    <a:pt x="994" y="78"/>
                  </a:lnTo>
                  <a:lnTo>
                    <a:pt x="931" y="113"/>
                  </a:lnTo>
                  <a:lnTo>
                    <a:pt x="868" y="151"/>
                  </a:lnTo>
                  <a:lnTo>
                    <a:pt x="807" y="194"/>
                  </a:lnTo>
                  <a:lnTo>
                    <a:pt x="748" y="240"/>
                  </a:lnTo>
                  <a:lnTo>
                    <a:pt x="689" y="290"/>
                  </a:lnTo>
                  <a:lnTo>
                    <a:pt x="632" y="342"/>
                  </a:lnTo>
                  <a:lnTo>
                    <a:pt x="577" y="398"/>
                  </a:lnTo>
                  <a:lnTo>
                    <a:pt x="524" y="454"/>
                  </a:lnTo>
                  <a:lnTo>
                    <a:pt x="472" y="513"/>
                  </a:lnTo>
                  <a:lnTo>
                    <a:pt x="424" y="572"/>
                  </a:lnTo>
                  <a:lnTo>
                    <a:pt x="377" y="630"/>
                  </a:lnTo>
                  <a:lnTo>
                    <a:pt x="332" y="689"/>
                  </a:lnTo>
                  <a:lnTo>
                    <a:pt x="289" y="748"/>
                  </a:lnTo>
                  <a:lnTo>
                    <a:pt x="249" y="804"/>
                  </a:lnTo>
                  <a:lnTo>
                    <a:pt x="211" y="860"/>
                  </a:lnTo>
                  <a:lnTo>
                    <a:pt x="176" y="914"/>
                  </a:lnTo>
                  <a:lnTo>
                    <a:pt x="144" y="963"/>
                  </a:lnTo>
                  <a:lnTo>
                    <a:pt x="115" y="1011"/>
                  </a:lnTo>
                  <a:lnTo>
                    <a:pt x="89" y="1054"/>
                  </a:lnTo>
                  <a:lnTo>
                    <a:pt x="66" y="1094"/>
                  </a:lnTo>
                  <a:lnTo>
                    <a:pt x="46" y="1129"/>
                  </a:lnTo>
                  <a:lnTo>
                    <a:pt x="30" y="1158"/>
                  </a:lnTo>
                  <a:lnTo>
                    <a:pt x="17" y="1182"/>
                  </a:lnTo>
                  <a:lnTo>
                    <a:pt x="8" y="1200"/>
                  </a:lnTo>
                  <a:lnTo>
                    <a:pt x="2" y="1211"/>
                  </a:lnTo>
                  <a:lnTo>
                    <a:pt x="0" y="1215"/>
                  </a:lnTo>
                  <a:lnTo>
                    <a:pt x="214" y="1217"/>
                  </a:lnTo>
                  <a:lnTo>
                    <a:pt x="217" y="1213"/>
                  </a:lnTo>
                  <a:lnTo>
                    <a:pt x="226" y="1203"/>
                  </a:lnTo>
                  <a:lnTo>
                    <a:pt x="238" y="1186"/>
                  </a:lnTo>
                  <a:lnTo>
                    <a:pt x="257" y="1165"/>
                  </a:lnTo>
                  <a:lnTo>
                    <a:pt x="278" y="1140"/>
                  </a:lnTo>
                  <a:lnTo>
                    <a:pt x="303" y="1112"/>
                  </a:lnTo>
                  <a:lnTo>
                    <a:pt x="332" y="1082"/>
                  </a:lnTo>
                  <a:lnTo>
                    <a:pt x="363" y="1051"/>
                  </a:lnTo>
                  <a:lnTo>
                    <a:pt x="395" y="1021"/>
                  </a:lnTo>
                  <a:lnTo>
                    <a:pt x="430" y="991"/>
                  </a:lnTo>
                  <a:lnTo>
                    <a:pt x="465" y="964"/>
                  </a:lnTo>
                  <a:lnTo>
                    <a:pt x="502" y="940"/>
                  </a:lnTo>
                  <a:lnTo>
                    <a:pt x="539" y="921"/>
                  </a:lnTo>
                  <a:lnTo>
                    <a:pt x="575" y="906"/>
                  </a:lnTo>
                  <a:lnTo>
                    <a:pt x="610" y="896"/>
                  </a:lnTo>
                  <a:lnTo>
                    <a:pt x="645" y="895"/>
                  </a:lnTo>
                  <a:lnTo>
                    <a:pt x="662" y="898"/>
                  </a:lnTo>
                  <a:lnTo>
                    <a:pt x="680" y="901"/>
                  </a:lnTo>
                  <a:lnTo>
                    <a:pt x="697" y="907"/>
                  </a:lnTo>
                  <a:lnTo>
                    <a:pt x="714" y="914"/>
                  </a:lnTo>
                  <a:lnTo>
                    <a:pt x="731" y="923"/>
                  </a:lnTo>
                  <a:lnTo>
                    <a:pt x="749" y="933"/>
                  </a:lnTo>
                  <a:lnTo>
                    <a:pt x="766" y="945"/>
                  </a:lnTo>
                  <a:lnTo>
                    <a:pt x="783" y="956"/>
                  </a:lnTo>
                  <a:lnTo>
                    <a:pt x="801" y="970"/>
                  </a:lnTo>
                  <a:lnTo>
                    <a:pt x="818" y="984"/>
                  </a:lnTo>
                  <a:lnTo>
                    <a:pt x="835" y="998"/>
                  </a:lnTo>
                  <a:lnTo>
                    <a:pt x="853" y="1013"/>
                  </a:lnTo>
                  <a:lnTo>
                    <a:pt x="871" y="1029"/>
                  </a:lnTo>
                  <a:lnTo>
                    <a:pt x="889" y="1044"/>
                  </a:lnTo>
                  <a:lnTo>
                    <a:pt x="908" y="1060"/>
                  </a:lnTo>
                  <a:lnTo>
                    <a:pt x="926" y="1075"/>
                  </a:lnTo>
                  <a:lnTo>
                    <a:pt x="758" y="1075"/>
                  </a:lnTo>
                  <a:lnTo>
                    <a:pt x="745" y="1077"/>
                  </a:lnTo>
                  <a:lnTo>
                    <a:pt x="735" y="1084"/>
                  </a:lnTo>
                  <a:lnTo>
                    <a:pt x="727" y="1096"/>
                  </a:lnTo>
                  <a:lnTo>
                    <a:pt x="724" y="1108"/>
                  </a:lnTo>
                  <a:lnTo>
                    <a:pt x="724" y="1123"/>
                  </a:lnTo>
                  <a:lnTo>
                    <a:pt x="727" y="1136"/>
                  </a:lnTo>
                  <a:lnTo>
                    <a:pt x="735" y="1147"/>
                  </a:lnTo>
                  <a:lnTo>
                    <a:pt x="745" y="1155"/>
                  </a:lnTo>
                  <a:lnTo>
                    <a:pt x="758" y="1157"/>
                  </a:lnTo>
                  <a:lnTo>
                    <a:pt x="921" y="1157"/>
                  </a:lnTo>
                  <a:lnTo>
                    <a:pt x="569" y="1919"/>
                  </a:lnTo>
                  <a:lnTo>
                    <a:pt x="445" y="2187"/>
                  </a:lnTo>
                  <a:lnTo>
                    <a:pt x="572" y="2187"/>
                  </a:lnTo>
                  <a:lnTo>
                    <a:pt x="658" y="1998"/>
                  </a:lnTo>
                  <a:lnTo>
                    <a:pt x="1048" y="1158"/>
                  </a:lnTo>
                  <a:lnTo>
                    <a:pt x="1064" y="1166"/>
                  </a:lnTo>
                  <a:lnTo>
                    <a:pt x="1080" y="1173"/>
                  </a:lnTo>
                  <a:lnTo>
                    <a:pt x="1098" y="1180"/>
                  </a:lnTo>
                  <a:lnTo>
                    <a:pt x="1115" y="1186"/>
                  </a:lnTo>
                  <a:lnTo>
                    <a:pt x="1132" y="1191"/>
                  </a:lnTo>
                  <a:lnTo>
                    <a:pt x="1150" y="1195"/>
                  </a:lnTo>
                  <a:lnTo>
                    <a:pt x="1168" y="1198"/>
                  </a:lnTo>
                  <a:lnTo>
                    <a:pt x="1186" y="1201"/>
                  </a:lnTo>
                  <a:lnTo>
                    <a:pt x="1207" y="1202"/>
                  </a:lnTo>
                  <a:lnTo>
                    <a:pt x="1229" y="1203"/>
                  </a:lnTo>
                  <a:lnTo>
                    <a:pt x="1250" y="1204"/>
                  </a:lnTo>
                  <a:lnTo>
                    <a:pt x="1270" y="1203"/>
                  </a:lnTo>
                  <a:lnTo>
                    <a:pt x="1291" y="1203"/>
                  </a:lnTo>
                  <a:lnTo>
                    <a:pt x="1312" y="1202"/>
                  </a:lnTo>
                  <a:lnTo>
                    <a:pt x="1333" y="1200"/>
                  </a:lnTo>
                  <a:lnTo>
                    <a:pt x="1353" y="1197"/>
                  </a:lnTo>
                  <a:lnTo>
                    <a:pt x="1373" y="1194"/>
                  </a:lnTo>
                  <a:lnTo>
                    <a:pt x="1393" y="1190"/>
                  </a:lnTo>
                  <a:lnTo>
                    <a:pt x="1413" y="1186"/>
                  </a:lnTo>
                  <a:lnTo>
                    <a:pt x="1433" y="1181"/>
                  </a:lnTo>
                  <a:lnTo>
                    <a:pt x="1452" y="1176"/>
                  </a:lnTo>
                  <a:lnTo>
                    <a:pt x="1471" y="1170"/>
                  </a:lnTo>
                  <a:lnTo>
                    <a:pt x="1490" y="1164"/>
                  </a:lnTo>
                  <a:lnTo>
                    <a:pt x="1509" y="1157"/>
                  </a:lnTo>
                  <a:lnTo>
                    <a:pt x="1515" y="1157"/>
                  </a:lnTo>
                  <a:lnTo>
                    <a:pt x="1839" y="1861"/>
                  </a:lnTo>
                  <a:lnTo>
                    <a:pt x="1841" y="1860"/>
                  </a:lnTo>
                  <a:lnTo>
                    <a:pt x="1995" y="2194"/>
                  </a:lnTo>
                  <a:lnTo>
                    <a:pt x="2132" y="2194"/>
                  </a:lnTo>
                  <a:lnTo>
                    <a:pt x="1952" y="1806"/>
                  </a:lnTo>
                  <a:close/>
                </a:path>
              </a:pathLst>
            </a:custGeom>
            <a:gradFill rotWithShape="1">
              <a:gsLst>
                <a:gs pos="0">
                  <a:srgbClr val="DDDDDD"/>
                </a:gs>
                <a:gs pos="100000">
                  <a:srgbClr val="D3D3D3"/>
                </a:gs>
              </a:gsLst>
              <a:lin ang="5400000" scaled="1"/>
            </a:gradFill>
            <a:ln w="3175">
              <a:noFill/>
              <a:round/>
              <a:headEnd/>
              <a:tailEnd/>
            </a:ln>
          </p:spPr>
          <p:txBody>
            <a:bodyPr/>
            <a:lstStyle/>
            <a:p>
              <a:endParaRPr lang="en-US"/>
            </a:p>
          </p:txBody>
        </p:sp>
        <p:sp>
          <p:nvSpPr>
            <p:cNvPr id="171020" name="Freeform 11"/>
            <p:cNvSpPr>
              <a:spLocks/>
            </p:cNvSpPr>
            <p:nvPr/>
          </p:nvSpPr>
          <p:spPr bwMode="auto">
            <a:xfrm>
              <a:off x="4524" y="1421"/>
              <a:ext cx="532" cy="170"/>
            </a:xfrm>
            <a:custGeom>
              <a:avLst/>
              <a:gdLst>
                <a:gd name="T0" fmla="*/ 741 w 1065"/>
                <a:gd name="T1" fmla="*/ 0 h 340"/>
                <a:gd name="T2" fmla="*/ 735 w 1065"/>
                <a:gd name="T3" fmla="*/ 20 h 340"/>
                <a:gd name="T4" fmla="*/ 727 w 1065"/>
                <a:gd name="T5" fmla="*/ 37 h 340"/>
                <a:gd name="T6" fmla="*/ 715 w 1065"/>
                <a:gd name="T7" fmla="*/ 53 h 340"/>
                <a:gd name="T8" fmla="*/ 701 w 1065"/>
                <a:gd name="T9" fmla="*/ 66 h 340"/>
                <a:gd name="T10" fmla="*/ 685 w 1065"/>
                <a:gd name="T11" fmla="*/ 78 h 340"/>
                <a:gd name="T12" fmla="*/ 668 w 1065"/>
                <a:gd name="T13" fmla="*/ 86 h 340"/>
                <a:gd name="T14" fmla="*/ 648 w 1065"/>
                <a:gd name="T15" fmla="*/ 90 h 340"/>
                <a:gd name="T16" fmla="*/ 629 w 1065"/>
                <a:gd name="T17" fmla="*/ 93 h 340"/>
                <a:gd name="T18" fmla="*/ 608 w 1065"/>
                <a:gd name="T19" fmla="*/ 90 h 340"/>
                <a:gd name="T20" fmla="*/ 589 w 1065"/>
                <a:gd name="T21" fmla="*/ 86 h 340"/>
                <a:gd name="T22" fmla="*/ 571 w 1065"/>
                <a:gd name="T23" fmla="*/ 78 h 340"/>
                <a:gd name="T24" fmla="*/ 555 w 1065"/>
                <a:gd name="T25" fmla="*/ 66 h 340"/>
                <a:gd name="T26" fmla="*/ 541 w 1065"/>
                <a:gd name="T27" fmla="*/ 53 h 340"/>
                <a:gd name="T28" fmla="*/ 530 w 1065"/>
                <a:gd name="T29" fmla="*/ 37 h 340"/>
                <a:gd name="T30" fmla="*/ 521 w 1065"/>
                <a:gd name="T31" fmla="*/ 20 h 340"/>
                <a:gd name="T32" fmla="*/ 515 w 1065"/>
                <a:gd name="T33" fmla="*/ 0 h 340"/>
                <a:gd name="T34" fmla="*/ 0 w 1065"/>
                <a:gd name="T35" fmla="*/ 0 h 340"/>
                <a:gd name="T36" fmla="*/ 60 w 1065"/>
                <a:gd name="T37" fmla="*/ 22 h 340"/>
                <a:gd name="T38" fmla="*/ 114 w 1065"/>
                <a:gd name="T39" fmla="*/ 47 h 340"/>
                <a:gd name="T40" fmla="*/ 162 w 1065"/>
                <a:gd name="T41" fmla="*/ 73 h 340"/>
                <a:gd name="T42" fmla="*/ 205 w 1065"/>
                <a:gd name="T43" fmla="*/ 101 h 340"/>
                <a:gd name="T44" fmla="*/ 243 w 1065"/>
                <a:gd name="T45" fmla="*/ 128 h 340"/>
                <a:gd name="T46" fmla="*/ 279 w 1065"/>
                <a:gd name="T47" fmla="*/ 157 h 340"/>
                <a:gd name="T48" fmla="*/ 310 w 1065"/>
                <a:gd name="T49" fmla="*/ 185 h 340"/>
                <a:gd name="T50" fmla="*/ 339 w 1065"/>
                <a:gd name="T51" fmla="*/ 211 h 340"/>
                <a:gd name="T52" fmla="*/ 366 w 1065"/>
                <a:gd name="T53" fmla="*/ 238 h 340"/>
                <a:gd name="T54" fmla="*/ 394 w 1065"/>
                <a:gd name="T55" fmla="*/ 262 h 340"/>
                <a:gd name="T56" fmla="*/ 420 w 1065"/>
                <a:gd name="T57" fmla="*/ 284 h 340"/>
                <a:gd name="T58" fmla="*/ 447 w 1065"/>
                <a:gd name="T59" fmla="*/ 302 h 340"/>
                <a:gd name="T60" fmla="*/ 475 w 1065"/>
                <a:gd name="T61" fmla="*/ 319 h 340"/>
                <a:gd name="T62" fmla="*/ 505 w 1065"/>
                <a:gd name="T63" fmla="*/ 330 h 340"/>
                <a:gd name="T64" fmla="*/ 538 w 1065"/>
                <a:gd name="T65" fmla="*/ 338 h 340"/>
                <a:gd name="T66" fmla="*/ 574 w 1065"/>
                <a:gd name="T67" fmla="*/ 340 h 340"/>
                <a:gd name="T68" fmla="*/ 657 w 1065"/>
                <a:gd name="T69" fmla="*/ 337 h 340"/>
                <a:gd name="T70" fmla="*/ 729 w 1065"/>
                <a:gd name="T71" fmla="*/ 325 h 340"/>
                <a:gd name="T72" fmla="*/ 794 w 1065"/>
                <a:gd name="T73" fmla="*/ 309 h 340"/>
                <a:gd name="T74" fmla="*/ 849 w 1065"/>
                <a:gd name="T75" fmla="*/ 287 h 340"/>
                <a:gd name="T76" fmla="*/ 896 w 1065"/>
                <a:gd name="T77" fmla="*/ 262 h 340"/>
                <a:gd name="T78" fmla="*/ 935 w 1065"/>
                <a:gd name="T79" fmla="*/ 233 h 340"/>
                <a:gd name="T80" fmla="*/ 969 w 1065"/>
                <a:gd name="T81" fmla="*/ 202 h 340"/>
                <a:gd name="T82" fmla="*/ 996 w 1065"/>
                <a:gd name="T83" fmla="*/ 170 h 340"/>
                <a:gd name="T84" fmla="*/ 1017 w 1065"/>
                <a:gd name="T85" fmla="*/ 139 h 340"/>
                <a:gd name="T86" fmla="*/ 1033 w 1065"/>
                <a:gd name="T87" fmla="*/ 108 h 340"/>
                <a:gd name="T88" fmla="*/ 1046 w 1065"/>
                <a:gd name="T89" fmla="*/ 79 h 340"/>
                <a:gd name="T90" fmla="*/ 1055 w 1065"/>
                <a:gd name="T91" fmla="*/ 53 h 340"/>
                <a:gd name="T92" fmla="*/ 1061 w 1065"/>
                <a:gd name="T93" fmla="*/ 32 h 340"/>
                <a:gd name="T94" fmla="*/ 1063 w 1065"/>
                <a:gd name="T95" fmla="*/ 15 h 340"/>
                <a:gd name="T96" fmla="*/ 1065 w 1065"/>
                <a:gd name="T97" fmla="*/ 4 h 340"/>
                <a:gd name="T98" fmla="*/ 1065 w 1065"/>
                <a:gd name="T99" fmla="*/ 0 h 340"/>
                <a:gd name="T100" fmla="*/ 741 w 1065"/>
                <a:gd name="T101" fmla="*/ 0 h 3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5"/>
                <a:gd name="T154" fmla="*/ 0 h 340"/>
                <a:gd name="T155" fmla="*/ 1065 w 1065"/>
                <a:gd name="T156" fmla="*/ 340 h 3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5" h="340">
                  <a:moveTo>
                    <a:pt x="741" y="0"/>
                  </a:moveTo>
                  <a:lnTo>
                    <a:pt x="735" y="20"/>
                  </a:lnTo>
                  <a:lnTo>
                    <a:pt x="727" y="37"/>
                  </a:lnTo>
                  <a:lnTo>
                    <a:pt x="715" y="53"/>
                  </a:lnTo>
                  <a:lnTo>
                    <a:pt x="701" y="66"/>
                  </a:lnTo>
                  <a:lnTo>
                    <a:pt x="685" y="78"/>
                  </a:lnTo>
                  <a:lnTo>
                    <a:pt x="668" y="86"/>
                  </a:lnTo>
                  <a:lnTo>
                    <a:pt x="648" y="90"/>
                  </a:lnTo>
                  <a:lnTo>
                    <a:pt x="629" y="93"/>
                  </a:lnTo>
                  <a:lnTo>
                    <a:pt x="608" y="90"/>
                  </a:lnTo>
                  <a:lnTo>
                    <a:pt x="589" y="86"/>
                  </a:lnTo>
                  <a:lnTo>
                    <a:pt x="571" y="78"/>
                  </a:lnTo>
                  <a:lnTo>
                    <a:pt x="555" y="66"/>
                  </a:lnTo>
                  <a:lnTo>
                    <a:pt x="541" y="53"/>
                  </a:lnTo>
                  <a:lnTo>
                    <a:pt x="530" y="37"/>
                  </a:lnTo>
                  <a:lnTo>
                    <a:pt x="521" y="20"/>
                  </a:lnTo>
                  <a:lnTo>
                    <a:pt x="515" y="0"/>
                  </a:lnTo>
                  <a:lnTo>
                    <a:pt x="0" y="0"/>
                  </a:lnTo>
                  <a:lnTo>
                    <a:pt x="60" y="22"/>
                  </a:lnTo>
                  <a:lnTo>
                    <a:pt x="114" y="47"/>
                  </a:lnTo>
                  <a:lnTo>
                    <a:pt x="162" y="73"/>
                  </a:lnTo>
                  <a:lnTo>
                    <a:pt x="205" y="101"/>
                  </a:lnTo>
                  <a:lnTo>
                    <a:pt x="243" y="128"/>
                  </a:lnTo>
                  <a:lnTo>
                    <a:pt x="279" y="157"/>
                  </a:lnTo>
                  <a:lnTo>
                    <a:pt x="310" y="185"/>
                  </a:lnTo>
                  <a:lnTo>
                    <a:pt x="339" y="211"/>
                  </a:lnTo>
                  <a:lnTo>
                    <a:pt x="366" y="238"/>
                  </a:lnTo>
                  <a:lnTo>
                    <a:pt x="394" y="262"/>
                  </a:lnTo>
                  <a:lnTo>
                    <a:pt x="420" y="284"/>
                  </a:lnTo>
                  <a:lnTo>
                    <a:pt x="447" y="302"/>
                  </a:lnTo>
                  <a:lnTo>
                    <a:pt x="475" y="319"/>
                  </a:lnTo>
                  <a:lnTo>
                    <a:pt x="505" y="330"/>
                  </a:lnTo>
                  <a:lnTo>
                    <a:pt x="538" y="338"/>
                  </a:lnTo>
                  <a:lnTo>
                    <a:pt x="574" y="340"/>
                  </a:lnTo>
                  <a:lnTo>
                    <a:pt x="657" y="337"/>
                  </a:lnTo>
                  <a:lnTo>
                    <a:pt x="729" y="325"/>
                  </a:lnTo>
                  <a:lnTo>
                    <a:pt x="794" y="309"/>
                  </a:lnTo>
                  <a:lnTo>
                    <a:pt x="849" y="287"/>
                  </a:lnTo>
                  <a:lnTo>
                    <a:pt x="896" y="262"/>
                  </a:lnTo>
                  <a:lnTo>
                    <a:pt x="935" y="233"/>
                  </a:lnTo>
                  <a:lnTo>
                    <a:pt x="969" y="202"/>
                  </a:lnTo>
                  <a:lnTo>
                    <a:pt x="996" y="170"/>
                  </a:lnTo>
                  <a:lnTo>
                    <a:pt x="1017" y="139"/>
                  </a:lnTo>
                  <a:lnTo>
                    <a:pt x="1033" y="108"/>
                  </a:lnTo>
                  <a:lnTo>
                    <a:pt x="1046" y="79"/>
                  </a:lnTo>
                  <a:lnTo>
                    <a:pt x="1055" y="53"/>
                  </a:lnTo>
                  <a:lnTo>
                    <a:pt x="1061" y="32"/>
                  </a:lnTo>
                  <a:lnTo>
                    <a:pt x="1063" y="15"/>
                  </a:lnTo>
                  <a:lnTo>
                    <a:pt x="1065" y="4"/>
                  </a:lnTo>
                  <a:lnTo>
                    <a:pt x="1065" y="0"/>
                  </a:lnTo>
                  <a:lnTo>
                    <a:pt x="741" y="0"/>
                  </a:lnTo>
                  <a:close/>
                </a:path>
              </a:pathLst>
            </a:custGeom>
            <a:solidFill>
              <a:srgbClr val="FFFF99">
                <a:alpha val="70979"/>
              </a:srgbClr>
            </a:solidFill>
            <a:ln w="9525">
              <a:noFill/>
              <a:round/>
              <a:headEnd/>
              <a:tailEnd/>
            </a:ln>
          </p:spPr>
          <p:txBody>
            <a:bodyPr/>
            <a:lstStyle/>
            <a:p>
              <a:endParaRPr lang="en-US"/>
            </a:p>
          </p:txBody>
        </p:sp>
        <p:sp>
          <p:nvSpPr>
            <p:cNvPr id="171021" name="Freeform 12"/>
            <p:cNvSpPr>
              <a:spLocks/>
            </p:cNvSpPr>
            <p:nvPr/>
          </p:nvSpPr>
          <p:spPr bwMode="auto">
            <a:xfrm>
              <a:off x="4810" y="1190"/>
              <a:ext cx="57" cy="58"/>
            </a:xfrm>
            <a:custGeom>
              <a:avLst/>
              <a:gdLst>
                <a:gd name="T0" fmla="*/ 57 w 114"/>
                <a:gd name="T1" fmla="*/ 115 h 115"/>
                <a:gd name="T2" fmla="*/ 69 w 114"/>
                <a:gd name="T3" fmla="*/ 114 h 115"/>
                <a:gd name="T4" fmla="*/ 79 w 114"/>
                <a:gd name="T5" fmla="*/ 110 h 115"/>
                <a:gd name="T6" fmla="*/ 89 w 114"/>
                <a:gd name="T7" fmla="*/ 106 h 115"/>
                <a:gd name="T8" fmla="*/ 98 w 114"/>
                <a:gd name="T9" fmla="*/ 97 h 115"/>
                <a:gd name="T10" fmla="*/ 104 w 114"/>
                <a:gd name="T11" fmla="*/ 89 h 115"/>
                <a:gd name="T12" fmla="*/ 109 w 114"/>
                <a:gd name="T13" fmla="*/ 80 h 115"/>
                <a:gd name="T14" fmla="*/ 112 w 114"/>
                <a:gd name="T15" fmla="*/ 69 h 115"/>
                <a:gd name="T16" fmla="*/ 114 w 114"/>
                <a:gd name="T17" fmla="*/ 57 h 115"/>
                <a:gd name="T18" fmla="*/ 112 w 114"/>
                <a:gd name="T19" fmla="*/ 46 h 115"/>
                <a:gd name="T20" fmla="*/ 109 w 114"/>
                <a:gd name="T21" fmla="*/ 34 h 115"/>
                <a:gd name="T22" fmla="*/ 104 w 114"/>
                <a:gd name="T23" fmla="*/ 25 h 115"/>
                <a:gd name="T24" fmla="*/ 98 w 114"/>
                <a:gd name="T25" fmla="*/ 16 h 115"/>
                <a:gd name="T26" fmla="*/ 89 w 114"/>
                <a:gd name="T27" fmla="*/ 9 h 115"/>
                <a:gd name="T28" fmla="*/ 79 w 114"/>
                <a:gd name="T29" fmla="*/ 4 h 115"/>
                <a:gd name="T30" fmla="*/ 69 w 114"/>
                <a:gd name="T31" fmla="*/ 1 h 115"/>
                <a:gd name="T32" fmla="*/ 57 w 114"/>
                <a:gd name="T33" fmla="*/ 0 h 115"/>
                <a:gd name="T34" fmla="*/ 46 w 114"/>
                <a:gd name="T35" fmla="*/ 1 h 115"/>
                <a:gd name="T36" fmla="*/ 35 w 114"/>
                <a:gd name="T37" fmla="*/ 4 h 115"/>
                <a:gd name="T38" fmla="*/ 25 w 114"/>
                <a:gd name="T39" fmla="*/ 9 h 115"/>
                <a:gd name="T40" fmla="*/ 17 w 114"/>
                <a:gd name="T41" fmla="*/ 16 h 115"/>
                <a:gd name="T42" fmla="*/ 10 w 114"/>
                <a:gd name="T43" fmla="*/ 25 h 115"/>
                <a:gd name="T44" fmla="*/ 4 w 114"/>
                <a:gd name="T45" fmla="*/ 34 h 115"/>
                <a:gd name="T46" fmla="*/ 1 w 114"/>
                <a:gd name="T47" fmla="*/ 46 h 115"/>
                <a:gd name="T48" fmla="*/ 0 w 114"/>
                <a:gd name="T49" fmla="*/ 57 h 115"/>
                <a:gd name="T50" fmla="*/ 1 w 114"/>
                <a:gd name="T51" fmla="*/ 69 h 115"/>
                <a:gd name="T52" fmla="*/ 4 w 114"/>
                <a:gd name="T53" fmla="*/ 80 h 115"/>
                <a:gd name="T54" fmla="*/ 10 w 114"/>
                <a:gd name="T55" fmla="*/ 89 h 115"/>
                <a:gd name="T56" fmla="*/ 17 w 114"/>
                <a:gd name="T57" fmla="*/ 97 h 115"/>
                <a:gd name="T58" fmla="*/ 25 w 114"/>
                <a:gd name="T59" fmla="*/ 106 h 115"/>
                <a:gd name="T60" fmla="*/ 35 w 114"/>
                <a:gd name="T61" fmla="*/ 110 h 115"/>
                <a:gd name="T62" fmla="*/ 46 w 114"/>
                <a:gd name="T63" fmla="*/ 114 h 115"/>
                <a:gd name="T64" fmla="*/ 57 w 114"/>
                <a:gd name="T65" fmla="*/ 115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15"/>
                <a:gd name="T101" fmla="*/ 114 w 114"/>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15">
                  <a:moveTo>
                    <a:pt x="57" y="115"/>
                  </a:moveTo>
                  <a:lnTo>
                    <a:pt x="69" y="114"/>
                  </a:lnTo>
                  <a:lnTo>
                    <a:pt x="79" y="110"/>
                  </a:lnTo>
                  <a:lnTo>
                    <a:pt x="89" y="106"/>
                  </a:lnTo>
                  <a:lnTo>
                    <a:pt x="98" y="97"/>
                  </a:lnTo>
                  <a:lnTo>
                    <a:pt x="104" y="89"/>
                  </a:lnTo>
                  <a:lnTo>
                    <a:pt x="109" y="80"/>
                  </a:lnTo>
                  <a:lnTo>
                    <a:pt x="112" y="69"/>
                  </a:lnTo>
                  <a:lnTo>
                    <a:pt x="114" y="57"/>
                  </a:lnTo>
                  <a:lnTo>
                    <a:pt x="112" y="46"/>
                  </a:lnTo>
                  <a:lnTo>
                    <a:pt x="109" y="34"/>
                  </a:lnTo>
                  <a:lnTo>
                    <a:pt x="104" y="25"/>
                  </a:lnTo>
                  <a:lnTo>
                    <a:pt x="98" y="16"/>
                  </a:lnTo>
                  <a:lnTo>
                    <a:pt x="89" y="9"/>
                  </a:lnTo>
                  <a:lnTo>
                    <a:pt x="79" y="4"/>
                  </a:lnTo>
                  <a:lnTo>
                    <a:pt x="69" y="1"/>
                  </a:lnTo>
                  <a:lnTo>
                    <a:pt x="57" y="0"/>
                  </a:lnTo>
                  <a:lnTo>
                    <a:pt x="46" y="1"/>
                  </a:lnTo>
                  <a:lnTo>
                    <a:pt x="35" y="4"/>
                  </a:lnTo>
                  <a:lnTo>
                    <a:pt x="25" y="9"/>
                  </a:lnTo>
                  <a:lnTo>
                    <a:pt x="17" y="16"/>
                  </a:lnTo>
                  <a:lnTo>
                    <a:pt x="10" y="25"/>
                  </a:lnTo>
                  <a:lnTo>
                    <a:pt x="4" y="34"/>
                  </a:lnTo>
                  <a:lnTo>
                    <a:pt x="1" y="46"/>
                  </a:lnTo>
                  <a:lnTo>
                    <a:pt x="0" y="57"/>
                  </a:lnTo>
                  <a:lnTo>
                    <a:pt x="1" y="69"/>
                  </a:lnTo>
                  <a:lnTo>
                    <a:pt x="4" y="80"/>
                  </a:lnTo>
                  <a:lnTo>
                    <a:pt x="10" y="89"/>
                  </a:lnTo>
                  <a:lnTo>
                    <a:pt x="17" y="97"/>
                  </a:lnTo>
                  <a:lnTo>
                    <a:pt x="25" y="106"/>
                  </a:lnTo>
                  <a:lnTo>
                    <a:pt x="35" y="110"/>
                  </a:lnTo>
                  <a:lnTo>
                    <a:pt x="46" y="114"/>
                  </a:lnTo>
                  <a:lnTo>
                    <a:pt x="57" y="115"/>
                  </a:lnTo>
                  <a:close/>
                </a:path>
              </a:pathLst>
            </a:custGeom>
            <a:solidFill>
              <a:srgbClr val="FFFF99">
                <a:alpha val="70979"/>
              </a:srgbClr>
            </a:solidFill>
            <a:ln w="9525">
              <a:noFill/>
              <a:round/>
              <a:headEnd/>
              <a:tailEnd/>
            </a:ln>
          </p:spPr>
          <p:txBody>
            <a:bodyPr/>
            <a:lstStyle/>
            <a:p>
              <a:endParaRPr lang="en-US"/>
            </a:p>
          </p:txBody>
        </p:sp>
        <p:sp>
          <p:nvSpPr>
            <p:cNvPr id="171022" name="Freeform 13"/>
            <p:cNvSpPr>
              <a:spLocks/>
            </p:cNvSpPr>
            <p:nvPr/>
          </p:nvSpPr>
          <p:spPr bwMode="auto">
            <a:xfrm>
              <a:off x="4861" y="1240"/>
              <a:ext cx="116" cy="116"/>
            </a:xfrm>
            <a:custGeom>
              <a:avLst/>
              <a:gdLst>
                <a:gd name="T0" fmla="*/ 116 w 231"/>
                <a:gd name="T1" fmla="*/ 231 h 231"/>
                <a:gd name="T2" fmla="*/ 139 w 231"/>
                <a:gd name="T3" fmla="*/ 229 h 231"/>
                <a:gd name="T4" fmla="*/ 161 w 231"/>
                <a:gd name="T5" fmla="*/ 222 h 231"/>
                <a:gd name="T6" fmla="*/ 181 w 231"/>
                <a:gd name="T7" fmla="*/ 212 h 231"/>
                <a:gd name="T8" fmla="*/ 198 w 231"/>
                <a:gd name="T9" fmla="*/ 198 h 231"/>
                <a:gd name="T10" fmla="*/ 212 w 231"/>
                <a:gd name="T11" fmla="*/ 181 h 231"/>
                <a:gd name="T12" fmla="*/ 222 w 231"/>
                <a:gd name="T13" fmla="*/ 161 h 231"/>
                <a:gd name="T14" fmla="*/ 229 w 231"/>
                <a:gd name="T15" fmla="*/ 139 h 231"/>
                <a:gd name="T16" fmla="*/ 231 w 231"/>
                <a:gd name="T17" fmla="*/ 116 h 231"/>
                <a:gd name="T18" fmla="*/ 229 w 231"/>
                <a:gd name="T19" fmla="*/ 93 h 231"/>
                <a:gd name="T20" fmla="*/ 222 w 231"/>
                <a:gd name="T21" fmla="*/ 71 h 231"/>
                <a:gd name="T22" fmla="*/ 212 w 231"/>
                <a:gd name="T23" fmla="*/ 51 h 231"/>
                <a:gd name="T24" fmla="*/ 198 w 231"/>
                <a:gd name="T25" fmla="*/ 33 h 231"/>
                <a:gd name="T26" fmla="*/ 181 w 231"/>
                <a:gd name="T27" fmla="*/ 19 h 231"/>
                <a:gd name="T28" fmla="*/ 161 w 231"/>
                <a:gd name="T29" fmla="*/ 9 h 231"/>
                <a:gd name="T30" fmla="*/ 139 w 231"/>
                <a:gd name="T31" fmla="*/ 2 h 231"/>
                <a:gd name="T32" fmla="*/ 116 w 231"/>
                <a:gd name="T33" fmla="*/ 0 h 231"/>
                <a:gd name="T34" fmla="*/ 93 w 231"/>
                <a:gd name="T35" fmla="*/ 2 h 231"/>
                <a:gd name="T36" fmla="*/ 71 w 231"/>
                <a:gd name="T37" fmla="*/ 9 h 231"/>
                <a:gd name="T38" fmla="*/ 51 w 231"/>
                <a:gd name="T39" fmla="*/ 19 h 231"/>
                <a:gd name="T40" fmla="*/ 35 w 231"/>
                <a:gd name="T41" fmla="*/ 33 h 231"/>
                <a:gd name="T42" fmla="*/ 20 w 231"/>
                <a:gd name="T43" fmla="*/ 51 h 231"/>
                <a:gd name="T44" fmla="*/ 9 w 231"/>
                <a:gd name="T45" fmla="*/ 71 h 231"/>
                <a:gd name="T46" fmla="*/ 2 w 231"/>
                <a:gd name="T47" fmla="*/ 93 h 231"/>
                <a:gd name="T48" fmla="*/ 0 w 231"/>
                <a:gd name="T49" fmla="*/ 116 h 231"/>
                <a:gd name="T50" fmla="*/ 2 w 231"/>
                <a:gd name="T51" fmla="*/ 139 h 231"/>
                <a:gd name="T52" fmla="*/ 9 w 231"/>
                <a:gd name="T53" fmla="*/ 161 h 231"/>
                <a:gd name="T54" fmla="*/ 20 w 231"/>
                <a:gd name="T55" fmla="*/ 181 h 231"/>
                <a:gd name="T56" fmla="*/ 35 w 231"/>
                <a:gd name="T57" fmla="*/ 198 h 231"/>
                <a:gd name="T58" fmla="*/ 51 w 231"/>
                <a:gd name="T59" fmla="*/ 212 h 231"/>
                <a:gd name="T60" fmla="*/ 71 w 231"/>
                <a:gd name="T61" fmla="*/ 222 h 231"/>
                <a:gd name="T62" fmla="*/ 93 w 231"/>
                <a:gd name="T63" fmla="*/ 229 h 231"/>
                <a:gd name="T64" fmla="*/ 116 w 231"/>
                <a:gd name="T65" fmla="*/ 231 h 2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31"/>
                <a:gd name="T101" fmla="*/ 231 w 231"/>
                <a:gd name="T102" fmla="*/ 231 h 2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31">
                  <a:moveTo>
                    <a:pt x="116" y="231"/>
                  </a:moveTo>
                  <a:lnTo>
                    <a:pt x="139" y="229"/>
                  </a:lnTo>
                  <a:lnTo>
                    <a:pt x="161" y="222"/>
                  </a:lnTo>
                  <a:lnTo>
                    <a:pt x="181" y="212"/>
                  </a:lnTo>
                  <a:lnTo>
                    <a:pt x="198" y="198"/>
                  </a:lnTo>
                  <a:lnTo>
                    <a:pt x="212" y="181"/>
                  </a:lnTo>
                  <a:lnTo>
                    <a:pt x="222" y="161"/>
                  </a:lnTo>
                  <a:lnTo>
                    <a:pt x="229" y="139"/>
                  </a:lnTo>
                  <a:lnTo>
                    <a:pt x="231" y="116"/>
                  </a:lnTo>
                  <a:lnTo>
                    <a:pt x="229" y="93"/>
                  </a:lnTo>
                  <a:lnTo>
                    <a:pt x="222" y="71"/>
                  </a:lnTo>
                  <a:lnTo>
                    <a:pt x="212" y="51"/>
                  </a:lnTo>
                  <a:lnTo>
                    <a:pt x="198" y="33"/>
                  </a:lnTo>
                  <a:lnTo>
                    <a:pt x="181" y="19"/>
                  </a:lnTo>
                  <a:lnTo>
                    <a:pt x="161" y="9"/>
                  </a:lnTo>
                  <a:lnTo>
                    <a:pt x="139" y="2"/>
                  </a:lnTo>
                  <a:lnTo>
                    <a:pt x="116" y="0"/>
                  </a:lnTo>
                  <a:lnTo>
                    <a:pt x="93" y="2"/>
                  </a:lnTo>
                  <a:lnTo>
                    <a:pt x="71" y="9"/>
                  </a:lnTo>
                  <a:lnTo>
                    <a:pt x="51" y="19"/>
                  </a:lnTo>
                  <a:lnTo>
                    <a:pt x="35" y="33"/>
                  </a:lnTo>
                  <a:lnTo>
                    <a:pt x="20" y="51"/>
                  </a:lnTo>
                  <a:lnTo>
                    <a:pt x="9" y="71"/>
                  </a:lnTo>
                  <a:lnTo>
                    <a:pt x="2" y="93"/>
                  </a:lnTo>
                  <a:lnTo>
                    <a:pt x="0" y="116"/>
                  </a:lnTo>
                  <a:lnTo>
                    <a:pt x="2" y="139"/>
                  </a:lnTo>
                  <a:lnTo>
                    <a:pt x="9" y="161"/>
                  </a:lnTo>
                  <a:lnTo>
                    <a:pt x="20" y="181"/>
                  </a:lnTo>
                  <a:lnTo>
                    <a:pt x="35" y="198"/>
                  </a:lnTo>
                  <a:lnTo>
                    <a:pt x="51" y="212"/>
                  </a:lnTo>
                  <a:lnTo>
                    <a:pt x="71" y="222"/>
                  </a:lnTo>
                  <a:lnTo>
                    <a:pt x="93" y="229"/>
                  </a:lnTo>
                  <a:lnTo>
                    <a:pt x="116" y="231"/>
                  </a:lnTo>
                  <a:close/>
                </a:path>
              </a:pathLst>
            </a:custGeom>
            <a:solidFill>
              <a:srgbClr val="FFFF99">
                <a:alpha val="70979"/>
              </a:srgbClr>
            </a:solidFill>
            <a:ln w="9525">
              <a:noFill/>
              <a:round/>
              <a:headEnd/>
              <a:tailEnd/>
            </a:ln>
          </p:spPr>
          <p:txBody>
            <a:bodyPr/>
            <a:lstStyle/>
            <a:p>
              <a:endParaRPr lang="en-US"/>
            </a:p>
          </p:txBody>
        </p:sp>
        <p:sp>
          <p:nvSpPr>
            <p:cNvPr id="171023" name="Freeform 14"/>
            <p:cNvSpPr>
              <a:spLocks/>
            </p:cNvSpPr>
            <p:nvPr/>
          </p:nvSpPr>
          <p:spPr bwMode="auto">
            <a:xfrm>
              <a:off x="4540" y="1715"/>
              <a:ext cx="457" cy="392"/>
            </a:xfrm>
            <a:custGeom>
              <a:avLst/>
              <a:gdLst>
                <a:gd name="T0" fmla="*/ 12 w 915"/>
                <a:gd name="T1" fmla="*/ 711 h 784"/>
                <a:gd name="T2" fmla="*/ 77 w 915"/>
                <a:gd name="T3" fmla="*/ 714 h 784"/>
                <a:gd name="T4" fmla="*/ 170 w 915"/>
                <a:gd name="T5" fmla="*/ 715 h 784"/>
                <a:gd name="T6" fmla="*/ 280 w 915"/>
                <a:gd name="T7" fmla="*/ 709 h 784"/>
                <a:gd name="T8" fmla="*/ 398 w 915"/>
                <a:gd name="T9" fmla="*/ 694 h 784"/>
                <a:gd name="T10" fmla="*/ 515 w 915"/>
                <a:gd name="T11" fmla="*/ 666 h 784"/>
                <a:gd name="T12" fmla="*/ 622 w 915"/>
                <a:gd name="T13" fmla="*/ 623 h 784"/>
                <a:gd name="T14" fmla="*/ 711 w 915"/>
                <a:gd name="T15" fmla="*/ 559 h 784"/>
                <a:gd name="T16" fmla="*/ 775 w 915"/>
                <a:gd name="T17" fmla="*/ 462 h 784"/>
                <a:gd name="T18" fmla="*/ 780 w 915"/>
                <a:gd name="T19" fmla="*/ 351 h 784"/>
                <a:gd name="T20" fmla="*/ 766 w 915"/>
                <a:gd name="T21" fmla="*/ 326 h 784"/>
                <a:gd name="T22" fmla="*/ 717 w 915"/>
                <a:gd name="T23" fmla="*/ 421 h 784"/>
                <a:gd name="T24" fmla="*/ 634 w 915"/>
                <a:gd name="T25" fmla="*/ 538 h 784"/>
                <a:gd name="T26" fmla="*/ 572 w 915"/>
                <a:gd name="T27" fmla="*/ 602 h 784"/>
                <a:gd name="T28" fmla="*/ 557 w 915"/>
                <a:gd name="T29" fmla="*/ 610 h 784"/>
                <a:gd name="T30" fmla="*/ 592 w 915"/>
                <a:gd name="T31" fmla="*/ 512 h 784"/>
                <a:gd name="T32" fmla="*/ 600 w 915"/>
                <a:gd name="T33" fmla="*/ 371 h 784"/>
                <a:gd name="T34" fmla="*/ 576 w 915"/>
                <a:gd name="T35" fmla="*/ 300 h 784"/>
                <a:gd name="T36" fmla="*/ 565 w 915"/>
                <a:gd name="T37" fmla="*/ 292 h 784"/>
                <a:gd name="T38" fmla="*/ 551 w 915"/>
                <a:gd name="T39" fmla="*/ 421 h 784"/>
                <a:gd name="T40" fmla="*/ 519 w 915"/>
                <a:gd name="T41" fmla="*/ 495 h 784"/>
                <a:gd name="T42" fmla="*/ 505 w 915"/>
                <a:gd name="T43" fmla="*/ 504 h 784"/>
                <a:gd name="T44" fmla="*/ 483 w 915"/>
                <a:gd name="T45" fmla="*/ 443 h 784"/>
                <a:gd name="T46" fmla="*/ 462 w 915"/>
                <a:gd name="T47" fmla="*/ 550 h 784"/>
                <a:gd name="T48" fmla="*/ 440 w 915"/>
                <a:gd name="T49" fmla="*/ 519 h 784"/>
                <a:gd name="T50" fmla="*/ 406 w 915"/>
                <a:gd name="T51" fmla="*/ 460 h 784"/>
                <a:gd name="T52" fmla="*/ 369 w 915"/>
                <a:gd name="T53" fmla="*/ 394 h 784"/>
                <a:gd name="T54" fmla="*/ 355 w 915"/>
                <a:gd name="T55" fmla="*/ 374 h 784"/>
                <a:gd name="T56" fmla="*/ 347 w 915"/>
                <a:gd name="T57" fmla="*/ 430 h 784"/>
                <a:gd name="T58" fmla="*/ 377 w 915"/>
                <a:gd name="T59" fmla="*/ 518 h 784"/>
                <a:gd name="T60" fmla="*/ 403 w 915"/>
                <a:gd name="T61" fmla="*/ 590 h 784"/>
                <a:gd name="T62" fmla="*/ 398 w 915"/>
                <a:gd name="T63" fmla="*/ 604 h 784"/>
                <a:gd name="T64" fmla="*/ 317 w 915"/>
                <a:gd name="T65" fmla="*/ 553 h 784"/>
                <a:gd name="T66" fmla="*/ 239 w 915"/>
                <a:gd name="T67" fmla="*/ 444 h 784"/>
                <a:gd name="T68" fmla="*/ 292 w 915"/>
                <a:gd name="T69" fmla="*/ 263 h 784"/>
                <a:gd name="T70" fmla="*/ 337 w 915"/>
                <a:gd name="T71" fmla="*/ 209 h 784"/>
                <a:gd name="T72" fmla="*/ 364 w 915"/>
                <a:gd name="T73" fmla="*/ 299 h 784"/>
                <a:gd name="T74" fmla="*/ 441 w 915"/>
                <a:gd name="T75" fmla="*/ 390 h 784"/>
                <a:gd name="T76" fmla="*/ 498 w 915"/>
                <a:gd name="T77" fmla="*/ 281 h 784"/>
                <a:gd name="T78" fmla="*/ 516 w 915"/>
                <a:gd name="T79" fmla="*/ 60 h 784"/>
                <a:gd name="T80" fmla="*/ 490 w 915"/>
                <a:gd name="T81" fmla="*/ 3 h 784"/>
                <a:gd name="T82" fmla="*/ 529 w 915"/>
                <a:gd name="T83" fmla="*/ 44 h 784"/>
                <a:gd name="T84" fmla="*/ 595 w 915"/>
                <a:gd name="T85" fmla="*/ 131 h 784"/>
                <a:gd name="T86" fmla="*/ 654 w 915"/>
                <a:gd name="T87" fmla="*/ 245 h 784"/>
                <a:gd name="T88" fmla="*/ 716 w 915"/>
                <a:gd name="T89" fmla="*/ 298 h 784"/>
                <a:gd name="T90" fmla="*/ 770 w 915"/>
                <a:gd name="T91" fmla="*/ 140 h 784"/>
                <a:gd name="T92" fmla="*/ 771 w 915"/>
                <a:gd name="T93" fmla="*/ 94 h 784"/>
                <a:gd name="T94" fmla="*/ 842 w 915"/>
                <a:gd name="T95" fmla="*/ 190 h 784"/>
                <a:gd name="T96" fmla="*/ 894 w 915"/>
                <a:gd name="T97" fmla="*/ 356 h 784"/>
                <a:gd name="T98" fmla="*/ 883 w 915"/>
                <a:gd name="T99" fmla="*/ 510 h 784"/>
                <a:gd name="T100" fmla="*/ 830 w 915"/>
                <a:gd name="T101" fmla="*/ 591 h 784"/>
                <a:gd name="T102" fmla="*/ 758 w 915"/>
                <a:gd name="T103" fmla="*/ 646 h 784"/>
                <a:gd name="T104" fmla="*/ 675 w 915"/>
                <a:gd name="T105" fmla="*/ 683 h 784"/>
                <a:gd name="T106" fmla="*/ 915 w 915"/>
                <a:gd name="T107" fmla="*/ 703 h 7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5"/>
                <a:gd name="T163" fmla="*/ 0 h 784"/>
                <a:gd name="T164" fmla="*/ 915 w 915"/>
                <a:gd name="T165" fmla="*/ 784 h 7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5" h="784">
                  <a:moveTo>
                    <a:pt x="781" y="784"/>
                  </a:moveTo>
                  <a:lnTo>
                    <a:pt x="84" y="784"/>
                  </a:lnTo>
                  <a:lnTo>
                    <a:pt x="0" y="710"/>
                  </a:lnTo>
                  <a:lnTo>
                    <a:pt x="12" y="711"/>
                  </a:lnTo>
                  <a:lnTo>
                    <a:pt x="26" y="711"/>
                  </a:lnTo>
                  <a:lnTo>
                    <a:pt x="41" y="712"/>
                  </a:lnTo>
                  <a:lnTo>
                    <a:pt x="58" y="714"/>
                  </a:lnTo>
                  <a:lnTo>
                    <a:pt x="77" y="714"/>
                  </a:lnTo>
                  <a:lnTo>
                    <a:pt x="98" y="715"/>
                  </a:lnTo>
                  <a:lnTo>
                    <a:pt x="121" y="715"/>
                  </a:lnTo>
                  <a:lnTo>
                    <a:pt x="145" y="715"/>
                  </a:lnTo>
                  <a:lnTo>
                    <a:pt x="170" y="715"/>
                  </a:lnTo>
                  <a:lnTo>
                    <a:pt x="196" y="714"/>
                  </a:lnTo>
                  <a:lnTo>
                    <a:pt x="224" y="712"/>
                  </a:lnTo>
                  <a:lnTo>
                    <a:pt x="251" y="710"/>
                  </a:lnTo>
                  <a:lnTo>
                    <a:pt x="280" y="709"/>
                  </a:lnTo>
                  <a:lnTo>
                    <a:pt x="309" y="706"/>
                  </a:lnTo>
                  <a:lnTo>
                    <a:pt x="339" y="702"/>
                  </a:lnTo>
                  <a:lnTo>
                    <a:pt x="368" y="699"/>
                  </a:lnTo>
                  <a:lnTo>
                    <a:pt x="398" y="694"/>
                  </a:lnTo>
                  <a:lnTo>
                    <a:pt x="428" y="688"/>
                  </a:lnTo>
                  <a:lnTo>
                    <a:pt x="458" y="681"/>
                  </a:lnTo>
                  <a:lnTo>
                    <a:pt x="486" y="674"/>
                  </a:lnTo>
                  <a:lnTo>
                    <a:pt x="515" y="666"/>
                  </a:lnTo>
                  <a:lnTo>
                    <a:pt x="543" y="657"/>
                  </a:lnTo>
                  <a:lnTo>
                    <a:pt x="570" y="647"/>
                  </a:lnTo>
                  <a:lnTo>
                    <a:pt x="597" y="635"/>
                  </a:lnTo>
                  <a:lnTo>
                    <a:pt x="622" y="623"/>
                  </a:lnTo>
                  <a:lnTo>
                    <a:pt x="646" y="609"/>
                  </a:lnTo>
                  <a:lnTo>
                    <a:pt x="669" y="594"/>
                  </a:lnTo>
                  <a:lnTo>
                    <a:pt x="691" y="578"/>
                  </a:lnTo>
                  <a:lnTo>
                    <a:pt x="711" y="559"/>
                  </a:lnTo>
                  <a:lnTo>
                    <a:pt x="729" y="541"/>
                  </a:lnTo>
                  <a:lnTo>
                    <a:pt x="745" y="520"/>
                  </a:lnTo>
                  <a:lnTo>
                    <a:pt x="759" y="498"/>
                  </a:lnTo>
                  <a:lnTo>
                    <a:pt x="775" y="462"/>
                  </a:lnTo>
                  <a:lnTo>
                    <a:pt x="785" y="429"/>
                  </a:lnTo>
                  <a:lnTo>
                    <a:pt x="787" y="399"/>
                  </a:lnTo>
                  <a:lnTo>
                    <a:pt x="785" y="373"/>
                  </a:lnTo>
                  <a:lnTo>
                    <a:pt x="780" y="351"/>
                  </a:lnTo>
                  <a:lnTo>
                    <a:pt x="775" y="335"/>
                  </a:lnTo>
                  <a:lnTo>
                    <a:pt x="771" y="324"/>
                  </a:lnTo>
                  <a:lnTo>
                    <a:pt x="769" y="321"/>
                  </a:lnTo>
                  <a:lnTo>
                    <a:pt x="766" y="326"/>
                  </a:lnTo>
                  <a:lnTo>
                    <a:pt x="759" y="340"/>
                  </a:lnTo>
                  <a:lnTo>
                    <a:pt x="748" y="362"/>
                  </a:lnTo>
                  <a:lnTo>
                    <a:pt x="734" y="390"/>
                  </a:lnTo>
                  <a:lnTo>
                    <a:pt x="717" y="421"/>
                  </a:lnTo>
                  <a:lnTo>
                    <a:pt x="697" y="453"/>
                  </a:lnTo>
                  <a:lnTo>
                    <a:pt x="676" y="484"/>
                  </a:lnTo>
                  <a:lnTo>
                    <a:pt x="654" y="513"/>
                  </a:lnTo>
                  <a:lnTo>
                    <a:pt x="634" y="538"/>
                  </a:lnTo>
                  <a:lnTo>
                    <a:pt x="615" y="559"/>
                  </a:lnTo>
                  <a:lnTo>
                    <a:pt x="598" y="576"/>
                  </a:lnTo>
                  <a:lnTo>
                    <a:pt x="583" y="590"/>
                  </a:lnTo>
                  <a:lnTo>
                    <a:pt x="572" y="602"/>
                  </a:lnTo>
                  <a:lnTo>
                    <a:pt x="562" y="609"/>
                  </a:lnTo>
                  <a:lnTo>
                    <a:pt x="557" y="613"/>
                  </a:lnTo>
                  <a:lnTo>
                    <a:pt x="554" y="615"/>
                  </a:lnTo>
                  <a:lnTo>
                    <a:pt x="557" y="610"/>
                  </a:lnTo>
                  <a:lnTo>
                    <a:pt x="563" y="596"/>
                  </a:lnTo>
                  <a:lnTo>
                    <a:pt x="573" y="574"/>
                  </a:lnTo>
                  <a:lnTo>
                    <a:pt x="583" y="545"/>
                  </a:lnTo>
                  <a:lnTo>
                    <a:pt x="592" y="512"/>
                  </a:lnTo>
                  <a:lnTo>
                    <a:pt x="600" y="475"/>
                  </a:lnTo>
                  <a:lnTo>
                    <a:pt x="604" y="436"/>
                  </a:lnTo>
                  <a:lnTo>
                    <a:pt x="604" y="396"/>
                  </a:lnTo>
                  <a:lnTo>
                    <a:pt x="600" y="371"/>
                  </a:lnTo>
                  <a:lnTo>
                    <a:pt x="596" y="349"/>
                  </a:lnTo>
                  <a:lnTo>
                    <a:pt x="589" y="331"/>
                  </a:lnTo>
                  <a:lnTo>
                    <a:pt x="583" y="314"/>
                  </a:lnTo>
                  <a:lnTo>
                    <a:pt x="576" y="300"/>
                  </a:lnTo>
                  <a:lnTo>
                    <a:pt x="570" y="290"/>
                  </a:lnTo>
                  <a:lnTo>
                    <a:pt x="566" y="284"/>
                  </a:lnTo>
                  <a:lnTo>
                    <a:pt x="565" y="281"/>
                  </a:lnTo>
                  <a:lnTo>
                    <a:pt x="565" y="292"/>
                  </a:lnTo>
                  <a:lnTo>
                    <a:pt x="565" y="318"/>
                  </a:lnTo>
                  <a:lnTo>
                    <a:pt x="561" y="356"/>
                  </a:lnTo>
                  <a:lnTo>
                    <a:pt x="557" y="398"/>
                  </a:lnTo>
                  <a:lnTo>
                    <a:pt x="551" y="421"/>
                  </a:lnTo>
                  <a:lnTo>
                    <a:pt x="544" y="443"/>
                  </a:lnTo>
                  <a:lnTo>
                    <a:pt x="536" y="462"/>
                  </a:lnTo>
                  <a:lnTo>
                    <a:pt x="527" y="481"/>
                  </a:lnTo>
                  <a:lnTo>
                    <a:pt x="519" y="495"/>
                  </a:lnTo>
                  <a:lnTo>
                    <a:pt x="512" y="506"/>
                  </a:lnTo>
                  <a:lnTo>
                    <a:pt x="507" y="513"/>
                  </a:lnTo>
                  <a:lnTo>
                    <a:pt x="505" y="515"/>
                  </a:lnTo>
                  <a:lnTo>
                    <a:pt x="505" y="504"/>
                  </a:lnTo>
                  <a:lnTo>
                    <a:pt x="502" y="477"/>
                  </a:lnTo>
                  <a:lnTo>
                    <a:pt x="498" y="447"/>
                  </a:lnTo>
                  <a:lnTo>
                    <a:pt x="490" y="426"/>
                  </a:lnTo>
                  <a:lnTo>
                    <a:pt x="483" y="443"/>
                  </a:lnTo>
                  <a:lnTo>
                    <a:pt x="474" y="466"/>
                  </a:lnTo>
                  <a:lnTo>
                    <a:pt x="466" y="499"/>
                  </a:lnTo>
                  <a:lnTo>
                    <a:pt x="463" y="551"/>
                  </a:lnTo>
                  <a:lnTo>
                    <a:pt x="462" y="550"/>
                  </a:lnTo>
                  <a:lnTo>
                    <a:pt x="459" y="545"/>
                  </a:lnTo>
                  <a:lnTo>
                    <a:pt x="454" y="538"/>
                  </a:lnTo>
                  <a:lnTo>
                    <a:pt x="447" y="529"/>
                  </a:lnTo>
                  <a:lnTo>
                    <a:pt x="440" y="519"/>
                  </a:lnTo>
                  <a:lnTo>
                    <a:pt x="432" y="505"/>
                  </a:lnTo>
                  <a:lnTo>
                    <a:pt x="423" y="491"/>
                  </a:lnTo>
                  <a:lnTo>
                    <a:pt x="414" y="475"/>
                  </a:lnTo>
                  <a:lnTo>
                    <a:pt x="406" y="460"/>
                  </a:lnTo>
                  <a:lnTo>
                    <a:pt x="396" y="443"/>
                  </a:lnTo>
                  <a:lnTo>
                    <a:pt x="386" y="426"/>
                  </a:lnTo>
                  <a:lnTo>
                    <a:pt x="377" y="409"/>
                  </a:lnTo>
                  <a:lnTo>
                    <a:pt x="369" y="394"/>
                  </a:lnTo>
                  <a:lnTo>
                    <a:pt x="362" y="382"/>
                  </a:lnTo>
                  <a:lnTo>
                    <a:pt x="357" y="375"/>
                  </a:lnTo>
                  <a:lnTo>
                    <a:pt x="356" y="371"/>
                  </a:lnTo>
                  <a:lnTo>
                    <a:pt x="355" y="374"/>
                  </a:lnTo>
                  <a:lnTo>
                    <a:pt x="353" y="382"/>
                  </a:lnTo>
                  <a:lnTo>
                    <a:pt x="349" y="394"/>
                  </a:lnTo>
                  <a:lnTo>
                    <a:pt x="348" y="411"/>
                  </a:lnTo>
                  <a:lnTo>
                    <a:pt x="347" y="430"/>
                  </a:lnTo>
                  <a:lnTo>
                    <a:pt x="350" y="452"/>
                  </a:lnTo>
                  <a:lnTo>
                    <a:pt x="356" y="475"/>
                  </a:lnTo>
                  <a:lnTo>
                    <a:pt x="368" y="500"/>
                  </a:lnTo>
                  <a:lnTo>
                    <a:pt x="377" y="518"/>
                  </a:lnTo>
                  <a:lnTo>
                    <a:pt x="385" y="537"/>
                  </a:lnTo>
                  <a:lnTo>
                    <a:pt x="392" y="556"/>
                  </a:lnTo>
                  <a:lnTo>
                    <a:pt x="398" y="574"/>
                  </a:lnTo>
                  <a:lnTo>
                    <a:pt x="403" y="590"/>
                  </a:lnTo>
                  <a:lnTo>
                    <a:pt x="407" y="603"/>
                  </a:lnTo>
                  <a:lnTo>
                    <a:pt x="409" y="611"/>
                  </a:lnTo>
                  <a:lnTo>
                    <a:pt x="410" y="615"/>
                  </a:lnTo>
                  <a:lnTo>
                    <a:pt x="398" y="604"/>
                  </a:lnTo>
                  <a:lnTo>
                    <a:pt x="382" y="593"/>
                  </a:lnTo>
                  <a:lnTo>
                    <a:pt x="362" y="581"/>
                  </a:lnTo>
                  <a:lnTo>
                    <a:pt x="340" y="568"/>
                  </a:lnTo>
                  <a:lnTo>
                    <a:pt x="317" y="553"/>
                  </a:lnTo>
                  <a:lnTo>
                    <a:pt x="294" y="536"/>
                  </a:lnTo>
                  <a:lnTo>
                    <a:pt x="273" y="515"/>
                  </a:lnTo>
                  <a:lnTo>
                    <a:pt x="256" y="491"/>
                  </a:lnTo>
                  <a:lnTo>
                    <a:pt x="239" y="444"/>
                  </a:lnTo>
                  <a:lnTo>
                    <a:pt x="238" y="394"/>
                  </a:lnTo>
                  <a:lnTo>
                    <a:pt x="249" y="346"/>
                  </a:lnTo>
                  <a:lnTo>
                    <a:pt x="269" y="301"/>
                  </a:lnTo>
                  <a:lnTo>
                    <a:pt x="292" y="263"/>
                  </a:lnTo>
                  <a:lnTo>
                    <a:pt x="314" y="232"/>
                  </a:lnTo>
                  <a:lnTo>
                    <a:pt x="330" y="211"/>
                  </a:lnTo>
                  <a:lnTo>
                    <a:pt x="337" y="204"/>
                  </a:lnTo>
                  <a:lnTo>
                    <a:pt x="337" y="209"/>
                  </a:lnTo>
                  <a:lnTo>
                    <a:pt x="339" y="222"/>
                  </a:lnTo>
                  <a:lnTo>
                    <a:pt x="344" y="242"/>
                  </a:lnTo>
                  <a:lnTo>
                    <a:pt x="352" y="268"/>
                  </a:lnTo>
                  <a:lnTo>
                    <a:pt x="364" y="299"/>
                  </a:lnTo>
                  <a:lnTo>
                    <a:pt x="383" y="332"/>
                  </a:lnTo>
                  <a:lnTo>
                    <a:pt x="408" y="367"/>
                  </a:lnTo>
                  <a:lnTo>
                    <a:pt x="441" y="401"/>
                  </a:lnTo>
                  <a:lnTo>
                    <a:pt x="441" y="390"/>
                  </a:lnTo>
                  <a:lnTo>
                    <a:pt x="445" y="375"/>
                  </a:lnTo>
                  <a:lnTo>
                    <a:pt x="448" y="362"/>
                  </a:lnTo>
                  <a:lnTo>
                    <a:pt x="454" y="352"/>
                  </a:lnTo>
                  <a:lnTo>
                    <a:pt x="498" y="281"/>
                  </a:lnTo>
                  <a:lnTo>
                    <a:pt x="522" y="215"/>
                  </a:lnTo>
                  <a:lnTo>
                    <a:pt x="530" y="156"/>
                  </a:lnTo>
                  <a:lnTo>
                    <a:pt x="527" y="103"/>
                  </a:lnTo>
                  <a:lnTo>
                    <a:pt x="516" y="60"/>
                  </a:lnTo>
                  <a:lnTo>
                    <a:pt x="504" y="28"/>
                  </a:lnTo>
                  <a:lnTo>
                    <a:pt x="492" y="7"/>
                  </a:lnTo>
                  <a:lnTo>
                    <a:pt x="487" y="0"/>
                  </a:lnTo>
                  <a:lnTo>
                    <a:pt x="490" y="3"/>
                  </a:lnTo>
                  <a:lnTo>
                    <a:pt x="496" y="8"/>
                  </a:lnTo>
                  <a:lnTo>
                    <a:pt x="504" y="16"/>
                  </a:lnTo>
                  <a:lnTo>
                    <a:pt x="515" y="29"/>
                  </a:lnTo>
                  <a:lnTo>
                    <a:pt x="529" y="44"/>
                  </a:lnTo>
                  <a:lnTo>
                    <a:pt x="544" y="63"/>
                  </a:lnTo>
                  <a:lnTo>
                    <a:pt x="560" y="83"/>
                  </a:lnTo>
                  <a:lnTo>
                    <a:pt x="577" y="105"/>
                  </a:lnTo>
                  <a:lnTo>
                    <a:pt x="595" y="131"/>
                  </a:lnTo>
                  <a:lnTo>
                    <a:pt x="612" y="157"/>
                  </a:lnTo>
                  <a:lnTo>
                    <a:pt x="627" y="185"/>
                  </a:lnTo>
                  <a:lnTo>
                    <a:pt x="642" y="215"/>
                  </a:lnTo>
                  <a:lnTo>
                    <a:pt x="654" y="245"/>
                  </a:lnTo>
                  <a:lnTo>
                    <a:pt x="665" y="276"/>
                  </a:lnTo>
                  <a:lnTo>
                    <a:pt x="673" y="307"/>
                  </a:lnTo>
                  <a:lnTo>
                    <a:pt x="678" y="339"/>
                  </a:lnTo>
                  <a:lnTo>
                    <a:pt x="716" y="298"/>
                  </a:lnTo>
                  <a:lnTo>
                    <a:pt x="741" y="255"/>
                  </a:lnTo>
                  <a:lnTo>
                    <a:pt x="758" y="212"/>
                  </a:lnTo>
                  <a:lnTo>
                    <a:pt x="766" y="174"/>
                  </a:lnTo>
                  <a:lnTo>
                    <a:pt x="770" y="140"/>
                  </a:lnTo>
                  <a:lnTo>
                    <a:pt x="769" y="113"/>
                  </a:lnTo>
                  <a:lnTo>
                    <a:pt x="767" y="96"/>
                  </a:lnTo>
                  <a:lnTo>
                    <a:pt x="766" y="89"/>
                  </a:lnTo>
                  <a:lnTo>
                    <a:pt x="771" y="94"/>
                  </a:lnTo>
                  <a:lnTo>
                    <a:pt x="782" y="107"/>
                  </a:lnTo>
                  <a:lnTo>
                    <a:pt x="800" y="128"/>
                  </a:lnTo>
                  <a:lnTo>
                    <a:pt x="820" y="156"/>
                  </a:lnTo>
                  <a:lnTo>
                    <a:pt x="842" y="190"/>
                  </a:lnTo>
                  <a:lnTo>
                    <a:pt x="862" y="230"/>
                  </a:lnTo>
                  <a:lnTo>
                    <a:pt x="879" y="273"/>
                  </a:lnTo>
                  <a:lnTo>
                    <a:pt x="889" y="321"/>
                  </a:lnTo>
                  <a:lnTo>
                    <a:pt x="894" y="356"/>
                  </a:lnTo>
                  <a:lnTo>
                    <a:pt x="898" y="400"/>
                  </a:lnTo>
                  <a:lnTo>
                    <a:pt x="898" y="445"/>
                  </a:lnTo>
                  <a:lnTo>
                    <a:pt x="892" y="484"/>
                  </a:lnTo>
                  <a:lnTo>
                    <a:pt x="883" y="510"/>
                  </a:lnTo>
                  <a:lnTo>
                    <a:pt x="871" y="533"/>
                  </a:lnTo>
                  <a:lnTo>
                    <a:pt x="858" y="555"/>
                  </a:lnTo>
                  <a:lnTo>
                    <a:pt x="845" y="574"/>
                  </a:lnTo>
                  <a:lnTo>
                    <a:pt x="830" y="591"/>
                  </a:lnTo>
                  <a:lnTo>
                    <a:pt x="813" y="606"/>
                  </a:lnTo>
                  <a:lnTo>
                    <a:pt x="796" y="621"/>
                  </a:lnTo>
                  <a:lnTo>
                    <a:pt x="778" y="634"/>
                  </a:lnTo>
                  <a:lnTo>
                    <a:pt x="758" y="646"/>
                  </a:lnTo>
                  <a:lnTo>
                    <a:pt x="737" y="656"/>
                  </a:lnTo>
                  <a:lnTo>
                    <a:pt x="718" y="665"/>
                  </a:lnTo>
                  <a:lnTo>
                    <a:pt x="696" y="674"/>
                  </a:lnTo>
                  <a:lnTo>
                    <a:pt x="675" y="683"/>
                  </a:lnTo>
                  <a:lnTo>
                    <a:pt x="653" y="689"/>
                  </a:lnTo>
                  <a:lnTo>
                    <a:pt x="633" y="696"/>
                  </a:lnTo>
                  <a:lnTo>
                    <a:pt x="611" y="703"/>
                  </a:lnTo>
                  <a:lnTo>
                    <a:pt x="915" y="703"/>
                  </a:lnTo>
                  <a:lnTo>
                    <a:pt x="781" y="784"/>
                  </a:lnTo>
                  <a:close/>
                </a:path>
              </a:pathLst>
            </a:custGeom>
            <a:solidFill>
              <a:srgbClr val="840000"/>
            </a:solidFill>
            <a:ln w="9525">
              <a:noFill/>
              <a:round/>
              <a:headEnd/>
              <a:tailEnd/>
            </a:ln>
          </p:spPr>
          <p:txBody>
            <a:bodyPr/>
            <a:lstStyle/>
            <a:p>
              <a:endParaRPr lang="en-US"/>
            </a:p>
          </p:txBody>
        </p:sp>
      </p:grpSp>
      <p:pic>
        <p:nvPicPr>
          <p:cNvPr id="171016" name="Picture 17" descr="11%20-%20Paracelsus"/>
          <p:cNvPicPr>
            <a:picLocks noChangeAspect="1" noChangeArrowheads="1"/>
          </p:cNvPicPr>
          <p:nvPr/>
        </p:nvPicPr>
        <p:blipFill>
          <a:blip r:embed="rId5" cstate="print"/>
          <a:srcRect/>
          <a:stretch>
            <a:fillRect/>
          </a:stretch>
        </p:blipFill>
        <p:spPr bwMode="auto">
          <a:xfrm>
            <a:off x="4860925" y="4286250"/>
            <a:ext cx="3003550" cy="2001838"/>
          </a:xfrm>
          <a:prstGeom prst="rect">
            <a:avLst/>
          </a:prstGeom>
          <a:noFill/>
          <a:ln w="9525">
            <a:noFill/>
            <a:miter lim="800000"/>
            <a:headEnd/>
            <a:tailEnd/>
          </a:ln>
        </p:spPr>
      </p:pic>
      <p:sp>
        <p:nvSpPr>
          <p:cNvPr id="171017" name="Rectangle 18">
            <a:hlinkClick r:id="rId6" tooltip="Wikipedia -  P A R A C E L S U S"/>
          </p:cNvPr>
          <p:cNvSpPr>
            <a:spLocks noChangeArrowheads="1"/>
          </p:cNvSpPr>
          <p:nvPr/>
        </p:nvSpPr>
        <p:spPr bwMode="auto">
          <a:xfrm>
            <a:off x="3127375" y="582613"/>
            <a:ext cx="2849563" cy="557212"/>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4323">
                                            <p:txEl>
                                              <p:pRg st="1" end="1"/>
                                            </p:txEl>
                                          </p:spTgt>
                                        </p:tgtEl>
                                        <p:attrNameLst>
                                          <p:attrName>style.visibility</p:attrName>
                                        </p:attrNameLst>
                                      </p:cBhvr>
                                      <p:to>
                                        <p:strVal val="visible"/>
                                      </p:to>
                                    </p:set>
                                    <p:animEffect transition="in" filter="dissolve">
                                      <p:cBhvr>
                                        <p:cTn id="7" dur="500"/>
                                        <p:tgtEl>
                                          <p:spTgt spid="8243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24323">
                                            <p:txEl>
                                              <p:pRg st="2" end="2"/>
                                            </p:txEl>
                                          </p:spTgt>
                                        </p:tgtEl>
                                        <p:attrNameLst>
                                          <p:attrName>style.visibility</p:attrName>
                                        </p:attrNameLst>
                                      </p:cBhvr>
                                      <p:to>
                                        <p:strVal val="visible"/>
                                      </p:to>
                                    </p:set>
                                    <p:animEffect transition="in" filter="dissolve">
                                      <p:cBhvr>
                                        <p:cTn id="12" dur="500"/>
                                        <p:tgtEl>
                                          <p:spTgt spid="8243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24323">
                                            <p:txEl>
                                              <p:pRg st="3" end="3"/>
                                            </p:txEl>
                                          </p:spTgt>
                                        </p:tgtEl>
                                        <p:attrNameLst>
                                          <p:attrName>style.visibility</p:attrName>
                                        </p:attrNameLst>
                                      </p:cBhvr>
                                      <p:to>
                                        <p:strVal val="visible"/>
                                      </p:to>
                                    </p:set>
                                    <p:animEffect transition="in" filter="dissolve">
                                      <p:cBhvr>
                                        <p:cTn id="17" dur="500"/>
                                        <p:tgtEl>
                                          <p:spTgt spid="8243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824324">
                                            <p:txEl>
                                              <p:pRg st="0" end="0"/>
                                            </p:txEl>
                                          </p:spTgt>
                                        </p:tgtEl>
                                        <p:attrNameLst>
                                          <p:attrName>style.visibility</p:attrName>
                                        </p:attrNameLst>
                                      </p:cBhvr>
                                      <p:to>
                                        <p:strVal val="visible"/>
                                      </p:to>
                                    </p:set>
                                    <p:anim calcmode="lin" valueType="num">
                                      <p:cBhvr>
                                        <p:cTn id="22" dur="500" fill="hold"/>
                                        <p:tgtEl>
                                          <p:spTgt spid="82432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82432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82432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824324">
                                            <p:txEl>
                                              <p:pRg st="0" end="0"/>
                                            </p:txEl>
                                          </p:spTgt>
                                        </p:tgtEl>
                                        <p:attrNameLst>
                                          <p:attrName>ppt_y</p:attrName>
                                        </p:attrNameLst>
                                      </p:cBhvr>
                                      <p:tavLst>
                                        <p:tav tm="0">
                                          <p:val>
                                            <p:strVal val="#ppt_y"/>
                                          </p:val>
                                        </p:tav>
                                        <p:tav tm="100000">
                                          <p:val>
                                            <p:strVal val="#ppt_y"/>
                                          </p:val>
                                        </p:tav>
                                      </p:tavLst>
                                    </p:anim>
                                  </p:childTnLst>
                                </p:cTn>
                              </p:par>
                              <p:par>
                                <p:cTn id="26" presetID="39" presetClass="entr" presetSubtype="0" accel="100000" fill="hold" nodeType="withEffect">
                                  <p:stCondLst>
                                    <p:cond delay="0"/>
                                  </p:stCondLst>
                                  <p:childTnLst>
                                    <p:set>
                                      <p:cBhvr>
                                        <p:cTn id="27" dur="1" fill="hold">
                                          <p:stCondLst>
                                            <p:cond delay="0"/>
                                          </p:stCondLst>
                                        </p:cTn>
                                        <p:tgtEl>
                                          <p:spTgt spid="824324">
                                            <p:txEl>
                                              <p:pRg st="1" end="1"/>
                                            </p:txEl>
                                          </p:spTgt>
                                        </p:tgtEl>
                                        <p:attrNameLst>
                                          <p:attrName>style.visibility</p:attrName>
                                        </p:attrNameLst>
                                      </p:cBhvr>
                                      <p:to>
                                        <p:strVal val="visible"/>
                                      </p:to>
                                    </p:set>
                                    <p:anim calcmode="lin" valueType="num">
                                      <p:cBhvr>
                                        <p:cTn id="28" dur="500" fill="hold"/>
                                        <p:tgtEl>
                                          <p:spTgt spid="82432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82432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82432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8243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824326">
                                            <p:txEl>
                                              <p:pRg st="0" end="0"/>
                                            </p:txEl>
                                          </p:spTgt>
                                        </p:tgtEl>
                                        <p:attrNameLst>
                                          <p:attrName>style.visibility</p:attrName>
                                        </p:attrNameLst>
                                      </p:cBhvr>
                                      <p:to>
                                        <p:strVal val="visible"/>
                                      </p:to>
                                    </p:set>
                                    <p:animEffect transition="in" filter="fade">
                                      <p:cBhvr>
                                        <p:cTn id="36" dur="1000"/>
                                        <p:tgtEl>
                                          <p:spTgt spid="824326">
                                            <p:txEl>
                                              <p:pRg st="0" end="0"/>
                                            </p:txEl>
                                          </p:spTgt>
                                        </p:tgtEl>
                                      </p:cBhvr>
                                    </p:animEffect>
                                    <p:anim calcmode="lin" valueType="num">
                                      <p:cBhvr>
                                        <p:cTn id="37" dur="1000" fill="hold"/>
                                        <p:tgtEl>
                                          <p:spTgt spid="82432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824326">
                                            <p:txEl>
                                              <p:pRg st="0" end="0"/>
                                            </p:txEl>
                                          </p:spTgt>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824326">
                                            <p:txEl>
                                              <p:pRg st="1" end="1"/>
                                            </p:txEl>
                                          </p:spTgt>
                                        </p:tgtEl>
                                        <p:attrNameLst>
                                          <p:attrName>style.visibility</p:attrName>
                                        </p:attrNameLst>
                                      </p:cBhvr>
                                      <p:to>
                                        <p:strVal val="visible"/>
                                      </p:to>
                                    </p:set>
                                    <p:animEffect transition="in" filter="fade">
                                      <p:cBhvr>
                                        <p:cTn id="41" dur="1000"/>
                                        <p:tgtEl>
                                          <p:spTgt spid="824326">
                                            <p:txEl>
                                              <p:pRg st="1" end="1"/>
                                            </p:txEl>
                                          </p:spTgt>
                                        </p:tgtEl>
                                      </p:cBhvr>
                                    </p:animEffect>
                                    <p:anim calcmode="lin" valueType="num">
                                      <p:cBhvr>
                                        <p:cTn id="42" dur="1000" fill="hold"/>
                                        <p:tgtEl>
                                          <p:spTgt spid="824326">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824326">
                                            <p:txEl>
                                              <p:pRg st="1" end="1"/>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824326">
                                            <p:txEl>
                                              <p:pRg st="2" end="2"/>
                                            </p:txEl>
                                          </p:spTgt>
                                        </p:tgtEl>
                                        <p:attrNameLst>
                                          <p:attrName>style.visibility</p:attrName>
                                        </p:attrNameLst>
                                      </p:cBhvr>
                                      <p:to>
                                        <p:strVal val="visible"/>
                                      </p:to>
                                    </p:set>
                                    <p:animEffect transition="in" filter="fade">
                                      <p:cBhvr>
                                        <p:cTn id="46" dur="1000"/>
                                        <p:tgtEl>
                                          <p:spTgt spid="824326">
                                            <p:txEl>
                                              <p:pRg st="2" end="2"/>
                                            </p:txEl>
                                          </p:spTgt>
                                        </p:tgtEl>
                                      </p:cBhvr>
                                    </p:animEffect>
                                    <p:anim calcmode="lin" valueType="num">
                                      <p:cBhvr>
                                        <p:cTn id="47" dur="1000" fill="hold"/>
                                        <p:tgtEl>
                                          <p:spTgt spid="824326">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82432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685800" y="381000"/>
            <a:ext cx="7772400" cy="762000"/>
          </a:xfrm>
        </p:spPr>
        <p:txBody>
          <a:bodyPr/>
          <a:lstStyle/>
          <a:p>
            <a:pPr eaLnBrk="1" hangingPunct="1"/>
            <a:r>
              <a:rPr lang="en-US" b="1" i="1" smtClean="0"/>
              <a:t>The Beginnings</a:t>
            </a:r>
          </a:p>
        </p:txBody>
      </p:sp>
      <p:sp>
        <p:nvSpPr>
          <p:cNvPr id="826371" name="Rectangle 3"/>
          <p:cNvSpPr>
            <a:spLocks noGrp="1" noChangeArrowheads="1"/>
          </p:cNvSpPr>
          <p:nvPr>
            <p:ph type="subTitle" idx="1"/>
          </p:nvPr>
        </p:nvSpPr>
        <p:spPr>
          <a:xfrm>
            <a:off x="2133600" y="3657600"/>
            <a:ext cx="5105400" cy="1371600"/>
          </a:xfrm>
        </p:spPr>
        <p:txBody>
          <a:bodyPr/>
          <a:lstStyle/>
          <a:p>
            <a:pPr eaLnBrk="1" hangingPunct="1"/>
            <a:r>
              <a:rPr lang="en-US" smtClean="0"/>
              <a:t>The Greeks believed there</a:t>
            </a:r>
          </a:p>
          <a:p>
            <a:pPr eaLnBrk="1" hangingPunct="1"/>
            <a:r>
              <a:rPr lang="en-US" smtClean="0"/>
              <a:t>were four elements.</a:t>
            </a:r>
          </a:p>
        </p:txBody>
      </p:sp>
      <p:sp>
        <p:nvSpPr>
          <p:cNvPr id="826372" name="Rectangle 4"/>
          <p:cNvSpPr>
            <a:spLocks noChangeArrowheads="1"/>
          </p:cNvSpPr>
          <p:nvPr/>
        </p:nvSpPr>
        <p:spPr bwMode="auto">
          <a:xfrm>
            <a:off x="457200" y="1447800"/>
            <a:ext cx="5638800" cy="1981200"/>
          </a:xfrm>
          <a:prstGeom prst="rect">
            <a:avLst/>
          </a:prstGeom>
          <a:noFill/>
          <a:ln w="9525">
            <a:noFill/>
            <a:miter lim="800000"/>
            <a:headEnd/>
            <a:tailEnd/>
          </a:ln>
        </p:spPr>
        <p:txBody>
          <a:bodyPr/>
          <a:lstStyle/>
          <a:p>
            <a:pPr algn="ctr">
              <a:spcBef>
                <a:spcPct val="20000"/>
              </a:spcBef>
            </a:pPr>
            <a:r>
              <a:rPr lang="en-US" sz="3200"/>
              <a:t>early practical chemistry:</a:t>
            </a:r>
          </a:p>
          <a:p>
            <a:pPr algn="ctr">
              <a:spcBef>
                <a:spcPct val="20000"/>
              </a:spcBef>
            </a:pPr>
            <a:r>
              <a:rPr lang="en-US" sz="3200"/>
              <a:t>household goods, weapons, </a:t>
            </a:r>
          </a:p>
          <a:p>
            <a:pPr algn="ctr">
              <a:spcBef>
                <a:spcPct val="20000"/>
              </a:spcBef>
            </a:pPr>
            <a:r>
              <a:rPr lang="en-US" sz="3200"/>
              <a:t>soap, wine, basic medicine</a:t>
            </a:r>
          </a:p>
          <a:p>
            <a:pPr algn="ctr">
              <a:spcBef>
                <a:spcPct val="20000"/>
              </a:spcBef>
            </a:pPr>
            <a:endParaRPr lang="en-US" sz="3200"/>
          </a:p>
          <a:p>
            <a:pPr algn="ctr">
              <a:spcBef>
                <a:spcPct val="20000"/>
              </a:spcBef>
            </a:pPr>
            <a:endParaRPr lang="en-US" sz="3200"/>
          </a:p>
          <a:p>
            <a:pPr algn="ctr">
              <a:spcBef>
                <a:spcPct val="20000"/>
              </a:spcBef>
            </a:pPr>
            <a:endParaRPr lang="en-US" sz="3200"/>
          </a:p>
        </p:txBody>
      </p:sp>
      <p:sp>
        <p:nvSpPr>
          <p:cNvPr id="826373" name="Rectangle 5"/>
          <p:cNvSpPr>
            <a:spLocks noChangeArrowheads="1"/>
          </p:cNvSpPr>
          <p:nvPr/>
        </p:nvSpPr>
        <p:spPr bwMode="auto">
          <a:xfrm>
            <a:off x="685800" y="5638800"/>
            <a:ext cx="7696200" cy="762000"/>
          </a:xfrm>
          <a:prstGeom prst="rect">
            <a:avLst/>
          </a:prstGeom>
          <a:noFill/>
          <a:ln w="9525">
            <a:noFill/>
            <a:miter lim="800000"/>
            <a:headEnd/>
            <a:tailEnd/>
          </a:ln>
        </p:spPr>
        <p:txBody>
          <a:bodyPr/>
          <a:lstStyle/>
          <a:p>
            <a:pPr>
              <a:spcBef>
                <a:spcPct val="20000"/>
              </a:spcBef>
            </a:pPr>
            <a:r>
              <a:rPr lang="en-US" sz="3200"/>
              <a:t>	earth	  air		fire	    water</a:t>
            </a:r>
          </a:p>
          <a:p>
            <a:pPr>
              <a:spcBef>
                <a:spcPct val="20000"/>
              </a:spcBef>
            </a:pPr>
            <a:endParaRPr lang="en-US" sz="3200"/>
          </a:p>
        </p:txBody>
      </p:sp>
      <p:pic>
        <p:nvPicPr>
          <p:cNvPr id="826374" name="Picture 6" descr="chinese vase"/>
          <p:cNvPicPr>
            <a:picLocks noChangeAspect="1" noChangeArrowheads="1"/>
          </p:cNvPicPr>
          <p:nvPr/>
        </p:nvPicPr>
        <p:blipFill>
          <a:blip r:embed="rId3" cstate="print"/>
          <a:srcRect/>
          <a:stretch>
            <a:fillRect/>
          </a:stretch>
        </p:blipFill>
        <p:spPr bwMode="auto">
          <a:xfrm>
            <a:off x="6477000" y="1295400"/>
            <a:ext cx="1898650" cy="2209800"/>
          </a:xfrm>
          <a:prstGeom prst="rect">
            <a:avLst/>
          </a:prstGeom>
          <a:noFill/>
          <a:ln w="9525">
            <a:noFill/>
            <a:miter lim="800000"/>
            <a:headEnd/>
            <a:tailEnd/>
          </a:ln>
        </p:spPr>
      </p:pic>
      <p:sp>
        <p:nvSpPr>
          <p:cNvPr id="826375" name="Text Box 7"/>
          <p:cNvSpPr txBox="1">
            <a:spLocks noChangeArrowheads="1"/>
          </p:cNvSpPr>
          <p:nvPr/>
        </p:nvSpPr>
        <p:spPr bwMode="auto">
          <a:xfrm>
            <a:off x="5340350" y="4724400"/>
            <a:ext cx="603250" cy="914400"/>
          </a:xfrm>
          <a:prstGeom prst="rect">
            <a:avLst/>
          </a:prstGeom>
          <a:noFill/>
          <a:ln w="9525">
            <a:noFill/>
            <a:miter lim="800000"/>
            <a:headEnd/>
            <a:tailEnd/>
          </a:ln>
        </p:spPr>
        <p:txBody>
          <a:bodyPr wrap="none">
            <a:spAutoFit/>
          </a:bodyPr>
          <a:lstStyle/>
          <a:p>
            <a:r>
              <a:rPr lang="en-US" sz="5400">
                <a:latin typeface="Symbol" pitchFamily="18" charset="2"/>
              </a:rPr>
              <a:t>D</a:t>
            </a:r>
          </a:p>
        </p:txBody>
      </p:sp>
      <p:grpSp>
        <p:nvGrpSpPr>
          <p:cNvPr id="2" name="Group 8"/>
          <p:cNvGrpSpPr>
            <a:grpSpLocks/>
          </p:cNvGrpSpPr>
          <p:nvPr/>
        </p:nvGrpSpPr>
        <p:grpSpPr bwMode="auto">
          <a:xfrm>
            <a:off x="6826250" y="4572000"/>
            <a:ext cx="749300" cy="1341438"/>
            <a:chOff x="4300" y="2880"/>
            <a:chExt cx="472" cy="845"/>
          </a:xfrm>
        </p:grpSpPr>
        <p:sp>
          <p:nvSpPr>
            <p:cNvPr id="172048" name="Text Box 9"/>
            <p:cNvSpPr txBox="1">
              <a:spLocks noChangeArrowheads="1"/>
            </p:cNvSpPr>
            <p:nvPr/>
          </p:nvSpPr>
          <p:spPr bwMode="auto">
            <a:xfrm>
              <a:off x="4300" y="2880"/>
              <a:ext cx="452" cy="749"/>
            </a:xfrm>
            <a:prstGeom prst="rect">
              <a:avLst/>
            </a:prstGeom>
            <a:noFill/>
            <a:ln w="9525">
              <a:noFill/>
              <a:miter lim="800000"/>
              <a:headEnd/>
              <a:tailEnd/>
            </a:ln>
          </p:spPr>
          <p:txBody>
            <a:bodyPr wrap="none">
              <a:spAutoFit/>
            </a:bodyPr>
            <a:lstStyle/>
            <a:p>
              <a:r>
                <a:rPr lang="en-US" sz="7200"/>
                <a:t>~</a:t>
              </a:r>
            </a:p>
          </p:txBody>
        </p:sp>
        <p:sp>
          <p:nvSpPr>
            <p:cNvPr id="172049" name="Text Box 10"/>
            <p:cNvSpPr txBox="1">
              <a:spLocks noChangeArrowheads="1"/>
            </p:cNvSpPr>
            <p:nvPr/>
          </p:nvSpPr>
          <p:spPr bwMode="auto">
            <a:xfrm>
              <a:off x="4320" y="2976"/>
              <a:ext cx="452" cy="749"/>
            </a:xfrm>
            <a:prstGeom prst="rect">
              <a:avLst/>
            </a:prstGeom>
            <a:noFill/>
            <a:ln w="9525">
              <a:noFill/>
              <a:miter lim="800000"/>
              <a:headEnd/>
              <a:tailEnd/>
            </a:ln>
          </p:spPr>
          <p:txBody>
            <a:bodyPr wrap="none">
              <a:spAutoFit/>
            </a:bodyPr>
            <a:lstStyle/>
            <a:p>
              <a:r>
                <a:rPr lang="en-US" sz="7200"/>
                <a:t>~</a:t>
              </a:r>
            </a:p>
          </p:txBody>
        </p:sp>
      </p:grpSp>
      <p:grpSp>
        <p:nvGrpSpPr>
          <p:cNvPr id="3" name="Group 11"/>
          <p:cNvGrpSpPr>
            <a:grpSpLocks/>
          </p:cNvGrpSpPr>
          <p:nvPr/>
        </p:nvGrpSpPr>
        <p:grpSpPr bwMode="auto">
          <a:xfrm>
            <a:off x="3657600" y="4733925"/>
            <a:ext cx="679450" cy="914400"/>
            <a:chOff x="2304" y="2982"/>
            <a:chExt cx="428" cy="576"/>
          </a:xfrm>
        </p:grpSpPr>
        <p:sp>
          <p:nvSpPr>
            <p:cNvPr id="172046" name="Text Box 12"/>
            <p:cNvSpPr txBox="1">
              <a:spLocks noChangeArrowheads="1"/>
            </p:cNvSpPr>
            <p:nvPr/>
          </p:nvSpPr>
          <p:spPr bwMode="auto">
            <a:xfrm>
              <a:off x="2304" y="2982"/>
              <a:ext cx="428" cy="576"/>
            </a:xfrm>
            <a:prstGeom prst="rect">
              <a:avLst/>
            </a:prstGeom>
            <a:noFill/>
            <a:ln w="9525">
              <a:noFill/>
              <a:miter lim="800000"/>
              <a:headEnd/>
              <a:tailEnd/>
            </a:ln>
          </p:spPr>
          <p:txBody>
            <a:bodyPr wrap="none">
              <a:spAutoFit/>
            </a:bodyPr>
            <a:lstStyle/>
            <a:p>
              <a:r>
                <a:rPr lang="en-US" sz="5400">
                  <a:latin typeface="Symbol" pitchFamily="18" charset="2"/>
                </a:rPr>
                <a:t>D</a:t>
              </a:r>
            </a:p>
          </p:txBody>
        </p:sp>
        <p:sp>
          <p:nvSpPr>
            <p:cNvPr id="172047" name="Text Box 13"/>
            <p:cNvSpPr txBox="1">
              <a:spLocks noChangeArrowheads="1"/>
            </p:cNvSpPr>
            <p:nvPr/>
          </p:nvSpPr>
          <p:spPr bwMode="auto">
            <a:xfrm>
              <a:off x="2304" y="3072"/>
              <a:ext cx="356" cy="231"/>
            </a:xfrm>
            <a:prstGeom prst="rect">
              <a:avLst/>
            </a:prstGeom>
            <a:noFill/>
            <a:ln w="9525">
              <a:noFill/>
              <a:miter lim="800000"/>
              <a:headEnd/>
              <a:tailEnd/>
            </a:ln>
          </p:spPr>
          <p:txBody>
            <a:bodyPr wrap="none">
              <a:spAutoFit/>
            </a:bodyPr>
            <a:lstStyle/>
            <a:p>
              <a:r>
                <a:rPr lang="en-US" sz="1800"/>
                <a:t>___</a:t>
              </a:r>
            </a:p>
          </p:txBody>
        </p:sp>
      </p:grpSp>
      <p:grpSp>
        <p:nvGrpSpPr>
          <p:cNvPr id="4" name="Group 14"/>
          <p:cNvGrpSpPr>
            <a:grpSpLocks/>
          </p:cNvGrpSpPr>
          <p:nvPr/>
        </p:nvGrpSpPr>
        <p:grpSpPr bwMode="auto">
          <a:xfrm>
            <a:off x="1828800" y="4791075"/>
            <a:ext cx="679450" cy="914400"/>
            <a:chOff x="1152" y="3018"/>
            <a:chExt cx="428" cy="576"/>
          </a:xfrm>
        </p:grpSpPr>
        <p:sp>
          <p:nvSpPr>
            <p:cNvPr id="172044" name="Text Box 15"/>
            <p:cNvSpPr txBox="1">
              <a:spLocks noChangeArrowheads="1"/>
            </p:cNvSpPr>
            <p:nvPr/>
          </p:nvSpPr>
          <p:spPr bwMode="auto">
            <a:xfrm rot="10800000">
              <a:off x="1152" y="3018"/>
              <a:ext cx="428" cy="576"/>
            </a:xfrm>
            <a:prstGeom prst="rect">
              <a:avLst/>
            </a:prstGeom>
            <a:noFill/>
            <a:ln w="9525">
              <a:noFill/>
              <a:miter lim="800000"/>
              <a:headEnd/>
              <a:tailEnd/>
            </a:ln>
          </p:spPr>
          <p:txBody>
            <a:bodyPr wrap="none">
              <a:spAutoFit/>
            </a:bodyPr>
            <a:lstStyle/>
            <a:p>
              <a:r>
                <a:rPr lang="en-US" sz="5400">
                  <a:latin typeface="Symbol" pitchFamily="18" charset="2"/>
                </a:rPr>
                <a:t>D</a:t>
              </a:r>
            </a:p>
          </p:txBody>
        </p:sp>
        <p:sp>
          <p:nvSpPr>
            <p:cNvPr id="172045" name="Text Box 16"/>
            <p:cNvSpPr txBox="1">
              <a:spLocks noChangeArrowheads="1"/>
            </p:cNvSpPr>
            <p:nvPr/>
          </p:nvSpPr>
          <p:spPr bwMode="auto">
            <a:xfrm>
              <a:off x="1200" y="3129"/>
              <a:ext cx="356" cy="231"/>
            </a:xfrm>
            <a:prstGeom prst="rect">
              <a:avLst/>
            </a:prstGeom>
            <a:noFill/>
            <a:ln w="9525">
              <a:noFill/>
              <a:miter lim="800000"/>
              <a:headEnd/>
              <a:tailEnd/>
            </a:ln>
          </p:spPr>
          <p:txBody>
            <a:bodyPr wrap="none">
              <a:spAutoFit/>
            </a:bodyPr>
            <a:lstStyle/>
            <a:p>
              <a:r>
                <a:rPr lang="en-US" sz="1800"/>
                <a:t>___</a:t>
              </a:r>
            </a:p>
          </p:txBody>
        </p:sp>
      </p:grpSp>
      <p:sp>
        <p:nvSpPr>
          <p:cNvPr id="172043" name="AutoShape 1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6372">
                                            <p:txEl>
                                              <p:pRg st="1" end="1"/>
                                            </p:txEl>
                                          </p:spTgt>
                                        </p:tgtEl>
                                        <p:attrNameLst>
                                          <p:attrName>style.visibility</p:attrName>
                                        </p:attrNameLst>
                                      </p:cBhvr>
                                      <p:to>
                                        <p:strVal val="visible"/>
                                      </p:to>
                                    </p:set>
                                    <p:anim calcmode="lin" valueType="num">
                                      <p:cBhvr additive="base">
                                        <p:cTn id="7" dur="1000" fill="hold"/>
                                        <p:tgtEl>
                                          <p:spTgt spid="826372">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26372">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6372">
                                            <p:txEl>
                                              <p:pRg st="2" end="2"/>
                                            </p:txEl>
                                          </p:spTgt>
                                        </p:tgtEl>
                                        <p:attrNameLst>
                                          <p:attrName>style.visibility</p:attrName>
                                        </p:attrNameLst>
                                      </p:cBhvr>
                                      <p:to>
                                        <p:strVal val="visible"/>
                                      </p:to>
                                    </p:set>
                                    <p:anim calcmode="lin" valueType="num">
                                      <p:cBhvr additive="base">
                                        <p:cTn id="11" dur="1000" fill="hold"/>
                                        <p:tgtEl>
                                          <p:spTgt spid="826372">
                                            <p:txEl>
                                              <p:pRg st="2" end="2"/>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826372">
                                            <p:txEl>
                                              <p:pRg st="2" end="2"/>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5000"/>
                                  </p:stCondLst>
                                  <p:childTnLst>
                                    <p:set>
                                      <p:cBhvr>
                                        <p:cTn id="15" dur="1" fill="hold">
                                          <p:stCondLst>
                                            <p:cond delay="0"/>
                                          </p:stCondLst>
                                        </p:cTn>
                                        <p:tgtEl>
                                          <p:spTgt spid="826374"/>
                                        </p:tgtEl>
                                        <p:attrNameLst>
                                          <p:attrName>style.visibility</p:attrName>
                                        </p:attrNameLst>
                                      </p:cBhvr>
                                      <p:to>
                                        <p:strVal val="visible"/>
                                      </p:to>
                                    </p:set>
                                    <p:animEffect transition="in" filter="fade">
                                      <p:cBhvr>
                                        <p:cTn id="16" dur="1000"/>
                                        <p:tgtEl>
                                          <p:spTgt spid="826374"/>
                                        </p:tgtEl>
                                      </p:cBhvr>
                                    </p:animEffect>
                                    <p:anim calcmode="lin" valueType="num">
                                      <p:cBhvr>
                                        <p:cTn id="17" dur="1000" fill="hold"/>
                                        <p:tgtEl>
                                          <p:spTgt spid="826374"/>
                                        </p:tgtEl>
                                        <p:attrNameLst>
                                          <p:attrName>ppt_x</p:attrName>
                                        </p:attrNameLst>
                                      </p:cBhvr>
                                      <p:tavLst>
                                        <p:tav tm="0">
                                          <p:val>
                                            <p:strVal val="#ppt_x"/>
                                          </p:val>
                                        </p:tav>
                                        <p:tav tm="100000">
                                          <p:val>
                                            <p:strVal val="#ppt_x"/>
                                          </p:val>
                                        </p:tav>
                                      </p:tavLst>
                                    </p:anim>
                                    <p:anim calcmode="lin" valueType="num">
                                      <p:cBhvr>
                                        <p:cTn id="18" dur="1000" fill="hold"/>
                                        <p:tgtEl>
                                          <p:spTgt spid="82637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6371">
                                            <p:txEl>
                                              <p:pRg st="0" end="0"/>
                                            </p:txEl>
                                          </p:spTgt>
                                        </p:tgtEl>
                                        <p:attrNameLst>
                                          <p:attrName>style.visibility</p:attrName>
                                        </p:attrNameLst>
                                      </p:cBhvr>
                                      <p:to>
                                        <p:strVal val="visible"/>
                                      </p:to>
                                    </p:set>
                                    <p:anim calcmode="lin" valueType="num">
                                      <p:cBhvr additive="base">
                                        <p:cTn id="23" dur="1000" fill="hold"/>
                                        <p:tgtEl>
                                          <p:spTgt spid="826371">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826371">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6371">
                                            <p:txEl>
                                              <p:pRg st="1" end="1"/>
                                            </p:txEl>
                                          </p:spTgt>
                                        </p:tgtEl>
                                        <p:attrNameLst>
                                          <p:attrName>style.visibility</p:attrName>
                                        </p:attrNameLst>
                                      </p:cBhvr>
                                      <p:to>
                                        <p:strVal val="visible"/>
                                      </p:to>
                                    </p:set>
                                    <p:anim calcmode="lin" valueType="num">
                                      <p:cBhvr additive="base">
                                        <p:cTn id="27" dur="1000" fill="hold"/>
                                        <p:tgtEl>
                                          <p:spTgt spid="826371">
                                            <p:txEl>
                                              <p:pRg st="1" end="1"/>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826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26373"/>
                                        </p:tgtEl>
                                        <p:attrNameLst>
                                          <p:attrName>style.visibility</p:attrName>
                                        </p:attrNameLst>
                                      </p:cBhvr>
                                      <p:to>
                                        <p:strVal val="visible"/>
                                      </p:to>
                                    </p:set>
                                    <p:anim calcmode="lin" valueType="num">
                                      <p:cBhvr additive="base">
                                        <p:cTn id="33" dur="1000" fill="hold"/>
                                        <p:tgtEl>
                                          <p:spTgt spid="826373"/>
                                        </p:tgtEl>
                                        <p:attrNameLst>
                                          <p:attrName>ppt_x</p:attrName>
                                        </p:attrNameLst>
                                      </p:cBhvr>
                                      <p:tavLst>
                                        <p:tav tm="0">
                                          <p:val>
                                            <p:strVal val="#ppt_x"/>
                                          </p:val>
                                        </p:tav>
                                        <p:tav tm="100000">
                                          <p:val>
                                            <p:strVal val="#ppt_x"/>
                                          </p:val>
                                        </p:tav>
                                      </p:tavLst>
                                    </p:anim>
                                    <p:anim calcmode="lin" valueType="num">
                                      <p:cBhvr additive="base">
                                        <p:cTn id="34" dur="1000" fill="hold"/>
                                        <p:tgtEl>
                                          <p:spTgt spid="82637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2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2400" decel="100000"/>
                                        <p:tgtEl>
                                          <p:spTgt spid="3"/>
                                        </p:tgtEl>
                                      </p:cBhvr>
                                    </p:animEffect>
                                    <p:anim calcmode="lin" valueType="num">
                                      <p:cBhvr>
                                        <p:cTn id="45" dur="2400" decel="100000" fill="hold"/>
                                        <p:tgtEl>
                                          <p:spTgt spid="3"/>
                                        </p:tgtEl>
                                        <p:attrNameLst>
                                          <p:attrName>style.rotation</p:attrName>
                                        </p:attrNameLst>
                                      </p:cBhvr>
                                      <p:tavLst>
                                        <p:tav tm="0">
                                          <p:val>
                                            <p:fltVal val="-90"/>
                                          </p:val>
                                        </p:tav>
                                        <p:tav tm="100000">
                                          <p:val>
                                            <p:fltVal val="0"/>
                                          </p:val>
                                        </p:tav>
                                      </p:tavLst>
                                    </p:anim>
                                    <p:anim calcmode="lin" valueType="num">
                                      <p:cBhvr>
                                        <p:cTn id="46" dur="2400" decel="100000" fill="hold"/>
                                        <p:tgtEl>
                                          <p:spTgt spid="3"/>
                                        </p:tgtEl>
                                        <p:attrNameLst>
                                          <p:attrName>ppt_x</p:attrName>
                                        </p:attrNameLst>
                                      </p:cBhvr>
                                      <p:tavLst>
                                        <p:tav tm="0">
                                          <p:val>
                                            <p:strVal val="#ppt_x+0.4"/>
                                          </p:val>
                                        </p:tav>
                                        <p:tav tm="100000">
                                          <p:val>
                                            <p:strVal val="#ppt_x-0.05"/>
                                          </p:val>
                                        </p:tav>
                                      </p:tavLst>
                                    </p:anim>
                                    <p:anim calcmode="lin" valueType="num">
                                      <p:cBhvr>
                                        <p:cTn id="47" dur="2400" decel="100000" fill="hold"/>
                                        <p:tgtEl>
                                          <p:spTgt spid="3"/>
                                        </p:tgtEl>
                                        <p:attrNameLst>
                                          <p:attrName>ppt_y</p:attrName>
                                        </p:attrNameLst>
                                      </p:cBhvr>
                                      <p:tavLst>
                                        <p:tav tm="0">
                                          <p:val>
                                            <p:strVal val="#ppt_y-0.4"/>
                                          </p:val>
                                        </p:tav>
                                        <p:tav tm="100000">
                                          <p:val>
                                            <p:strVal val="#ppt_y+0.1"/>
                                          </p:val>
                                        </p:tav>
                                      </p:tavLst>
                                    </p:anim>
                                    <p:anim calcmode="lin" valueType="num">
                                      <p:cBhvr>
                                        <p:cTn id="48" dur="600" accel="100000" fill="hold">
                                          <p:stCondLst>
                                            <p:cond delay="2400"/>
                                          </p:stCondLst>
                                        </p:cTn>
                                        <p:tgtEl>
                                          <p:spTgt spid="3"/>
                                        </p:tgtEl>
                                        <p:attrNameLst>
                                          <p:attrName>ppt_x</p:attrName>
                                        </p:attrNameLst>
                                      </p:cBhvr>
                                      <p:tavLst>
                                        <p:tav tm="0">
                                          <p:val>
                                            <p:strVal val="#ppt_x-0.05"/>
                                          </p:val>
                                        </p:tav>
                                        <p:tav tm="100000">
                                          <p:val>
                                            <p:strVal val="#ppt_x"/>
                                          </p:val>
                                        </p:tav>
                                      </p:tavLst>
                                    </p:anim>
                                    <p:anim calcmode="lin" valueType="num">
                                      <p:cBhvr>
                                        <p:cTn id="49" dur="600" accel="100000" fill="hold">
                                          <p:stCondLst>
                                            <p:cond delay="24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826375"/>
                                        </p:tgtEl>
                                        <p:attrNameLst>
                                          <p:attrName>style.visibility</p:attrName>
                                        </p:attrNameLst>
                                      </p:cBhvr>
                                      <p:to>
                                        <p:strVal val="visible"/>
                                      </p:to>
                                    </p:set>
                                    <p:animEffect transition="in" filter="dissolve">
                                      <p:cBhvr>
                                        <p:cTn id="54" dur="3000"/>
                                        <p:tgtEl>
                                          <p:spTgt spid="826375"/>
                                        </p:tgtEl>
                                      </p:cBhvr>
                                    </p:animEffect>
                                  </p:childTnLst>
                                </p:cTn>
                              </p:par>
                            </p:childTnLst>
                          </p:cTn>
                        </p:par>
                      </p:childTnLst>
                    </p:cTn>
                  </p:par>
                  <p:par>
                    <p:cTn id="55" fill="hold">
                      <p:stCondLst>
                        <p:cond delay="indefinite"/>
                      </p:stCondLst>
                      <p:childTnLst>
                        <p:par>
                          <p:cTn id="56" fill="hold">
                            <p:stCondLst>
                              <p:cond delay="0"/>
                            </p:stCondLst>
                            <p:childTnLst>
                              <p:par>
                                <p:cTn id="57" presetID="19" presetClass="entr" presetSubtype="1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0" fill="hold"/>
                                        <p:tgtEl>
                                          <p:spTgt spid="2"/>
                                        </p:tgtEl>
                                        <p:attrNameLst>
                                          <p:attrName>ppt_w</p:attrName>
                                        </p:attrNameLst>
                                      </p:cBhvr>
                                      <p:tavLst>
                                        <p:tav tm="0" fmla="#ppt_w*sin(2.5*pi*$)">
                                          <p:val>
                                            <p:fltVal val="0"/>
                                          </p:val>
                                        </p:tav>
                                        <p:tav tm="100000">
                                          <p:val>
                                            <p:fltVal val="1"/>
                                          </p:val>
                                        </p:tav>
                                      </p:tavLst>
                                    </p:anim>
                                    <p:anim calcmode="lin" valueType="num">
                                      <p:cBhvr>
                                        <p:cTn id="60"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1" grpId="0" build="p"/>
      <p:bldP spid="826373" grpId="0"/>
      <p:bldP spid="8263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57200" y="990600"/>
            <a:ext cx="8077200" cy="1920875"/>
          </a:xfrm>
          <a:prstGeom prst="rect">
            <a:avLst/>
          </a:prstGeom>
          <a:noFill/>
          <a:ln w="9525">
            <a:noFill/>
            <a:miter lim="800000"/>
            <a:headEnd/>
            <a:tailEnd/>
          </a:ln>
        </p:spPr>
        <p:txBody>
          <a:bodyPr>
            <a:spAutoFit/>
          </a:bodyPr>
          <a:lstStyle/>
          <a:p>
            <a:r>
              <a:rPr lang="en-US" sz="2000"/>
              <a:t>Using his generalization, the boy gathered more substances to burn.</a:t>
            </a:r>
          </a:p>
          <a:p>
            <a:endParaRPr lang="en-US" sz="2000"/>
          </a:p>
          <a:p>
            <a:r>
              <a:rPr lang="en-US" sz="2000"/>
              <a:t>He collected three pieces of pipe, two ginger ale bottles, and the </a:t>
            </a:r>
          </a:p>
          <a:p>
            <a:r>
              <a:rPr lang="en-US" sz="2000"/>
              <a:t>axle from an old car, while leaving a huge cardboard box full of newspapers.</a:t>
            </a:r>
          </a:p>
          <a:p>
            <a:endParaRPr lang="en-US" sz="2000"/>
          </a:p>
        </p:txBody>
      </p:sp>
      <p:sp>
        <p:nvSpPr>
          <p:cNvPr id="815107" name="Text Box 3"/>
          <p:cNvSpPr txBox="1">
            <a:spLocks noChangeArrowheads="1"/>
          </p:cNvSpPr>
          <p:nvPr/>
        </p:nvSpPr>
        <p:spPr bwMode="auto">
          <a:xfrm>
            <a:off x="441325" y="3413125"/>
            <a:ext cx="8339138" cy="1920875"/>
          </a:xfrm>
          <a:prstGeom prst="rect">
            <a:avLst/>
          </a:prstGeom>
          <a:noFill/>
          <a:ln w="9525">
            <a:noFill/>
            <a:miter lim="800000"/>
            <a:headEnd/>
            <a:tailEnd/>
          </a:ln>
        </p:spPr>
        <p:txBody>
          <a:bodyPr wrap="none">
            <a:spAutoFit/>
          </a:bodyPr>
          <a:lstStyle/>
          <a:p>
            <a:r>
              <a:rPr lang="en-US" sz="2000"/>
              <a:t>During the long cold night that followed he drew these </a:t>
            </a:r>
            <a:r>
              <a:rPr lang="en-US" sz="2000" b="1"/>
              <a:t>conclusions</a:t>
            </a:r>
            <a:r>
              <a:rPr lang="en-US" sz="2000"/>
              <a:t>:</a:t>
            </a:r>
          </a:p>
          <a:p>
            <a:r>
              <a:rPr lang="en-US" sz="2000"/>
              <a:t>	(1) </a:t>
            </a:r>
            <a:r>
              <a:rPr lang="en-US" sz="2000" i="1"/>
              <a:t>The cylindrical shape of a burnable object </a:t>
            </a:r>
            <a:r>
              <a:rPr lang="en-US" sz="2000" b="1" i="1"/>
              <a:t>may not</a:t>
            </a:r>
            <a:r>
              <a:rPr lang="en-US" sz="2000" i="1"/>
              <a:t> be </a:t>
            </a:r>
          </a:p>
          <a:p>
            <a:r>
              <a:rPr lang="en-US" sz="2000" i="1"/>
              <a:t>	      intimately associated with its flammability after all</a:t>
            </a:r>
            <a:r>
              <a:rPr lang="en-US" sz="2000"/>
              <a:t>.</a:t>
            </a:r>
          </a:p>
          <a:p>
            <a:r>
              <a:rPr lang="en-US" sz="2000"/>
              <a:t>	(2) </a:t>
            </a:r>
            <a:r>
              <a:rPr lang="en-US" sz="2000" i="1"/>
              <a:t>Even though the “cylindrical” rule is no longer useful, tree </a:t>
            </a:r>
          </a:p>
          <a:p>
            <a:r>
              <a:rPr lang="en-US" sz="2000" i="1"/>
              <a:t>                   limbs, broom handles, pencils, and other burnables still burn</a:t>
            </a:r>
            <a:r>
              <a:rPr lang="en-US" sz="2000"/>
              <a:t>.</a:t>
            </a:r>
          </a:p>
          <a:p>
            <a:r>
              <a:rPr lang="en-US" sz="2000"/>
              <a:t>	(3)  </a:t>
            </a:r>
            <a:r>
              <a:rPr lang="en-US" sz="2000" i="1"/>
              <a:t>He’d better bring the list along tomorrow.</a:t>
            </a:r>
          </a:p>
        </p:txBody>
      </p:sp>
      <p:sp>
        <p:nvSpPr>
          <p:cNvPr id="815108" name="Text Box 4"/>
          <p:cNvSpPr txBox="1">
            <a:spLocks noChangeArrowheads="1"/>
          </p:cNvSpPr>
          <p:nvPr/>
        </p:nvSpPr>
        <p:spPr bwMode="auto">
          <a:xfrm>
            <a:off x="1933575" y="5726113"/>
            <a:ext cx="5305425" cy="701675"/>
          </a:xfrm>
          <a:prstGeom prst="rect">
            <a:avLst/>
          </a:prstGeom>
          <a:noFill/>
          <a:ln w="9525">
            <a:noFill/>
            <a:miter lim="800000"/>
            <a:headEnd/>
            <a:tailEnd/>
          </a:ln>
        </p:spPr>
        <p:txBody>
          <a:bodyPr wrap="none">
            <a:spAutoFit/>
          </a:bodyPr>
          <a:lstStyle/>
          <a:p>
            <a:r>
              <a:rPr lang="en-US" sz="2000">
                <a:solidFill>
                  <a:srgbClr val="FF0000"/>
                </a:solidFill>
              </a:rPr>
              <a:t>New idea:  Perhaps “</a:t>
            </a:r>
            <a:r>
              <a:rPr lang="en-US" sz="2000" b="1" i="1">
                <a:solidFill>
                  <a:srgbClr val="FF0000"/>
                </a:solidFill>
              </a:rPr>
              <a:t>Wooden objects burn</a:t>
            </a:r>
            <a:r>
              <a:rPr lang="en-US" sz="2000">
                <a:solidFill>
                  <a:srgbClr val="FF0000"/>
                </a:solidFill>
              </a:rPr>
              <a:t>.”</a:t>
            </a:r>
          </a:p>
          <a:p>
            <a:endParaRPr lang="en-US" sz="2000">
              <a:solidFill>
                <a:srgbClr val="FF0000"/>
              </a:solidFill>
            </a:endParaRPr>
          </a:p>
        </p:txBody>
      </p:sp>
      <p:pic>
        <p:nvPicPr>
          <p:cNvPr id="45061" name="Picture 5" descr="camp fire"/>
          <p:cNvPicPr>
            <a:picLocks noChangeAspect="1" noChangeArrowheads="1"/>
          </p:cNvPicPr>
          <p:nvPr/>
        </p:nvPicPr>
        <p:blipFill>
          <a:blip r:embed="rId3" cstate="print"/>
          <a:srcRect r="1831"/>
          <a:stretch>
            <a:fillRect/>
          </a:stretch>
        </p:blipFill>
        <p:spPr bwMode="auto">
          <a:xfrm>
            <a:off x="201613" y="4648200"/>
            <a:ext cx="1095375" cy="1819275"/>
          </a:xfrm>
          <a:prstGeom prst="rect">
            <a:avLst/>
          </a:prstGeom>
          <a:noFill/>
          <a:ln w="9525">
            <a:noFill/>
            <a:miter lim="800000"/>
            <a:headEnd/>
            <a:tailEnd/>
          </a:ln>
        </p:spPr>
      </p:pic>
      <p:pic>
        <p:nvPicPr>
          <p:cNvPr id="815110" name="Picture 6" descr="car axle"/>
          <p:cNvPicPr>
            <a:picLocks noChangeAspect="1" noChangeArrowheads="1"/>
          </p:cNvPicPr>
          <p:nvPr/>
        </p:nvPicPr>
        <p:blipFill>
          <a:blip r:embed="rId4" cstate="print"/>
          <a:srcRect/>
          <a:stretch>
            <a:fillRect/>
          </a:stretch>
        </p:blipFill>
        <p:spPr bwMode="auto">
          <a:xfrm>
            <a:off x="3200400" y="2438400"/>
            <a:ext cx="1524000" cy="784225"/>
          </a:xfrm>
          <a:prstGeom prst="rect">
            <a:avLst/>
          </a:prstGeom>
          <a:noFill/>
          <a:ln w="9525">
            <a:noFill/>
            <a:miter lim="800000"/>
            <a:headEnd/>
            <a:tailEnd/>
          </a:ln>
        </p:spPr>
      </p:pic>
      <p:sp>
        <p:nvSpPr>
          <p:cNvPr id="45063" name="Rectangle 7"/>
          <p:cNvSpPr>
            <a:spLocks noChangeArrowheads="1"/>
          </p:cNvSpPr>
          <p:nvPr/>
        </p:nvSpPr>
        <p:spPr bwMode="auto">
          <a:xfrm>
            <a:off x="76200" y="6567488"/>
            <a:ext cx="2308225" cy="214312"/>
          </a:xfrm>
          <a:prstGeom prst="rect">
            <a:avLst/>
          </a:prstGeom>
          <a:noFill/>
          <a:ln w="9525">
            <a:noFill/>
            <a:miter lim="800000"/>
            <a:headEnd/>
            <a:tailEnd/>
          </a:ln>
        </p:spPr>
        <p:txBody>
          <a:bodyPr wrap="none">
            <a:spAutoFit/>
          </a:bodyPr>
          <a:lstStyle/>
          <a:p>
            <a:r>
              <a:rPr lang="en-US" sz="800"/>
              <a:t>Jaffe, </a:t>
            </a:r>
            <a:r>
              <a:rPr lang="en-US" sz="800" u="sng"/>
              <a:t>New World of Chemistry</a:t>
            </a:r>
            <a:r>
              <a:rPr lang="en-US" sz="800"/>
              <a:t>, 1955, page 3-4</a:t>
            </a:r>
          </a:p>
        </p:txBody>
      </p:sp>
      <p:pic>
        <p:nvPicPr>
          <p:cNvPr id="815112" name="Picture 8" descr="newspaper bundle"/>
          <p:cNvPicPr>
            <a:picLocks noChangeAspect="1" noChangeArrowheads="1"/>
          </p:cNvPicPr>
          <p:nvPr/>
        </p:nvPicPr>
        <p:blipFill>
          <a:blip r:embed="rId5" cstate="print"/>
          <a:srcRect t="10657"/>
          <a:stretch>
            <a:fillRect/>
          </a:stretch>
        </p:blipFill>
        <p:spPr bwMode="auto">
          <a:xfrm>
            <a:off x="7772400" y="2132013"/>
            <a:ext cx="1135063" cy="1268412"/>
          </a:xfrm>
          <a:prstGeom prst="rect">
            <a:avLst/>
          </a:prstGeom>
          <a:noFill/>
          <a:ln w="9525">
            <a:noFill/>
            <a:miter lim="800000"/>
            <a:headEnd/>
            <a:tailEnd/>
          </a:ln>
        </p:spPr>
      </p:pic>
      <p:grpSp>
        <p:nvGrpSpPr>
          <p:cNvPr id="2" name="Group 9"/>
          <p:cNvGrpSpPr>
            <a:grpSpLocks/>
          </p:cNvGrpSpPr>
          <p:nvPr/>
        </p:nvGrpSpPr>
        <p:grpSpPr bwMode="auto">
          <a:xfrm>
            <a:off x="7696200" y="2133600"/>
            <a:ext cx="1295400" cy="1295400"/>
            <a:chOff x="4848" y="1344"/>
            <a:chExt cx="816" cy="816"/>
          </a:xfrm>
        </p:grpSpPr>
        <p:sp>
          <p:nvSpPr>
            <p:cNvPr id="45071" name="Oval 10"/>
            <p:cNvSpPr>
              <a:spLocks noChangeArrowheads="1"/>
            </p:cNvSpPr>
            <p:nvPr/>
          </p:nvSpPr>
          <p:spPr bwMode="auto">
            <a:xfrm>
              <a:off x="4848" y="1344"/>
              <a:ext cx="816" cy="816"/>
            </a:xfrm>
            <a:prstGeom prst="ellipse">
              <a:avLst/>
            </a:prstGeom>
            <a:noFill/>
            <a:ln w="28575">
              <a:solidFill>
                <a:srgbClr val="FF0000"/>
              </a:solidFill>
              <a:round/>
              <a:headEnd/>
              <a:tailEnd/>
            </a:ln>
          </p:spPr>
          <p:txBody>
            <a:bodyPr wrap="none" anchor="ctr"/>
            <a:lstStyle/>
            <a:p>
              <a:endParaRPr lang="en-US"/>
            </a:p>
          </p:txBody>
        </p:sp>
        <p:sp>
          <p:nvSpPr>
            <p:cNvPr id="45072" name="Line 11"/>
            <p:cNvSpPr>
              <a:spLocks noChangeShapeType="1"/>
            </p:cNvSpPr>
            <p:nvPr/>
          </p:nvSpPr>
          <p:spPr bwMode="auto">
            <a:xfrm>
              <a:off x="4944" y="1488"/>
              <a:ext cx="576" cy="576"/>
            </a:xfrm>
            <a:prstGeom prst="line">
              <a:avLst/>
            </a:prstGeom>
            <a:noFill/>
            <a:ln w="28575">
              <a:solidFill>
                <a:srgbClr val="FF0000"/>
              </a:solidFill>
              <a:round/>
              <a:headEnd/>
              <a:tailEnd/>
            </a:ln>
          </p:spPr>
          <p:txBody>
            <a:bodyPr/>
            <a:lstStyle/>
            <a:p>
              <a:endParaRPr lang="en-US"/>
            </a:p>
          </p:txBody>
        </p:sp>
      </p:grpSp>
      <p:pic>
        <p:nvPicPr>
          <p:cNvPr id="815116" name="Picture 12" descr="pieces of pipe"/>
          <p:cNvPicPr>
            <a:picLocks noChangeAspect="1" noChangeArrowheads="1"/>
          </p:cNvPicPr>
          <p:nvPr/>
        </p:nvPicPr>
        <p:blipFill>
          <a:blip r:embed="rId6" cstate="print"/>
          <a:srcRect/>
          <a:stretch>
            <a:fillRect/>
          </a:stretch>
        </p:blipFill>
        <p:spPr bwMode="auto">
          <a:xfrm>
            <a:off x="2057400" y="2609850"/>
            <a:ext cx="990600" cy="809625"/>
          </a:xfrm>
          <a:prstGeom prst="rect">
            <a:avLst/>
          </a:prstGeom>
          <a:noFill/>
          <a:ln w="9525">
            <a:noFill/>
            <a:miter lim="800000"/>
            <a:headEnd/>
            <a:tailEnd/>
          </a:ln>
        </p:spPr>
      </p:pic>
      <p:grpSp>
        <p:nvGrpSpPr>
          <p:cNvPr id="3" name="Group 13" descr="Mountain Dew bottles"/>
          <p:cNvGrpSpPr>
            <a:grpSpLocks/>
          </p:cNvGrpSpPr>
          <p:nvPr/>
        </p:nvGrpSpPr>
        <p:grpSpPr bwMode="auto">
          <a:xfrm>
            <a:off x="4953000" y="2438400"/>
            <a:ext cx="1371600" cy="990600"/>
            <a:chOff x="3120" y="1536"/>
            <a:chExt cx="864" cy="624"/>
          </a:xfrm>
        </p:grpSpPr>
        <p:pic>
          <p:nvPicPr>
            <p:cNvPr id="45069" name="Picture 14" descr="ginger-ale"/>
            <p:cNvPicPr>
              <a:picLocks noChangeAspect="1" noChangeArrowheads="1"/>
            </p:cNvPicPr>
            <p:nvPr/>
          </p:nvPicPr>
          <p:blipFill>
            <a:blip r:embed="rId7" cstate="print"/>
            <a:srcRect/>
            <a:stretch>
              <a:fillRect/>
            </a:stretch>
          </p:blipFill>
          <p:spPr bwMode="auto">
            <a:xfrm>
              <a:off x="3120" y="1536"/>
              <a:ext cx="624" cy="624"/>
            </a:xfrm>
            <a:prstGeom prst="rect">
              <a:avLst/>
            </a:prstGeom>
            <a:noFill/>
            <a:ln w="9525">
              <a:noFill/>
              <a:miter lim="800000"/>
              <a:headEnd/>
              <a:tailEnd/>
            </a:ln>
          </p:spPr>
        </p:pic>
        <p:pic>
          <p:nvPicPr>
            <p:cNvPr id="45070" name="Picture 15" descr="ginger-ale"/>
            <p:cNvPicPr>
              <a:picLocks noChangeAspect="1" noChangeArrowheads="1"/>
            </p:cNvPicPr>
            <p:nvPr/>
          </p:nvPicPr>
          <p:blipFill>
            <a:blip r:embed="rId7" cstate="print"/>
            <a:srcRect/>
            <a:stretch>
              <a:fillRect/>
            </a:stretch>
          </p:blipFill>
          <p:spPr bwMode="auto">
            <a:xfrm>
              <a:off x="3552" y="1632"/>
              <a:ext cx="432" cy="432"/>
            </a:xfrm>
            <a:prstGeom prst="rect">
              <a:avLst/>
            </a:prstGeom>
            <a:noFill/>
            <a:ln w="9525">
              <a:noFill/>
              <a:miter lim="800000"/>
              <a:headEnd/>
              <a:tailEnd/>
            </a:ln>
          </p:spPr>
        </p:pic>
      </p:grpSp>
      <p:sp>
        <p:nvSpPr>
          <p:cNvPr id="45068" name="AutoShape 17">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4500"/>
                                  </p:stCondLst>
                                  <p:childTnLst>
                                    <p:set>
                                      <p:cBhvr>
                                        <p:cTn id="6" dur="1" fill="hold">
                                          <p:stCondLst>
                                            <p:cond delay="0"/>
                                          </p:stCondLst>
                                        </p:cTn>
                                        <p:tgtEl>
                                          <p:spTgt spid="815116"/>
                                        </p:tgtEl>
                                        <p:attrNameLst>
                                          <p:attrName>style.visibility</p:attrName>
                                        </p:attrNameLst>
                                      </p:cBhvr>
                                      <p:to>
                                        <p:strVal val="visible"/>
                                      </p:to>
                                    </p:set>
                                    <p:anim calcmode="lin" valueType="num">
                                      <p:cBhvr>
                                        <p:cTn id="7" dur="500" fill="hold"/>
                                        <p:tgtEl>
                                          <p:spTgt spid="815116"/>
                                        </p:tgtEl>
                                        <p:attrNameLst>
                                          <p:attrName>ppt_w</p:attrName>
                                        </p:attrNameLst>
                                      </p:cBhvr>
                                      <p:tavLst>
                                        <p:tav tm="0">
                                          <p:val>
                                            <p:fltVal val="0"/>
                                          </p:val>
                                        </p:tav>
                                        <p:tav tm="100000">
                                          <p:val>
                                            <p:strVal val="#ppt_w"/>
                                          </p:val>
                                        </p:tav>
                                      </p:tavLst>
                                    </p:anim>
                                    <p:anim calcmode="lin" valueType="num">
                                      <p:cBhvr>
                                        <p:cTn id="8" dur="500" fill="hold"/>
                                        <p:tgtEl>
                                          <p:spTgt spid="815116"/>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17" presetClass="entr" presetSubtype="10"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6000"/>
                            </p:stCondLst>
                            <p:childTnLst>
                              <p:par>
                                <p:cTn id="15" presetID="39" presetClass="entr" presetSubtype="0" accel="100000" fill="hold" nodeType="afterEffect">
                                  <p:stCondLst>
                                    <p:cond delay="1000"/>
                                  </p:stCondLst>
                                  <p:childTnLst>
                                    <p:set>
                                      <p:cBhvr>
                                        <p:cTn id="16" dur="1" fill="hold">
                                          <p:stCondLst>
                                            <p:cond delay="0"/>
                                          </p:stCondLst>
                                        </p:cTn>
                                        <p:tgtEl>
                                          <p:spTgt spid="815110"/>
                                        </p:tgtEl>
                                        <p:attrNameLst>
                                          <p:attrName>style.visibility</p:attrName>
                                        </p:attrNameLst>
                                      </p:cBhvr>
                                      <p:to>
                                        <p:strVal val="visible"/>
                                      </p:to>
                                    </p:set>
                                    <p:anim calcmode="lin" valueType="num">
                                      <p:cBhvr>
                                        <p:cTn id="17" dur="500" fill="hold"/>
                                        <p:tgtEl>
                                          <p:spTgt spid="815110"/>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815110"/>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815110"/>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815110"/>
                                        </p:tgtEl>
                                        <p:attrNameLst>
                                          <p:attrName>ppt_y</p:attrName>
                                        </p:attrNameLst>
                                      </p:cBhvr>
                                      <p:tavLst>
                                        <p:tav tm="0">
                                          <p:val>
                                            <p:strVal val="#ppt_y"/>
                                          </p:val>
                                        </p:tav>
                                        <p:tav tm="100000">
                                          <p:val>
                                            <p:strVal val="#ppt_y"/>
                                          </p:val>
                                        </p:tav>
                                      </p:tavLst>
                                    </p:anim>
                                  </p:childTnLst>
                                </p:cTn>
                              </p:par>
                            </p:childTnLst>
                          </p:cTn>
                        </p:par>
                        <p:par>
                          <p:cTn id="21" fill="hold">
                            <p:stCondLst>
                              <p:cond delay="7500"/>
                            </p:stCondLst>
                            <p:childTnLst>
                              <p:par>
                                <p:cTn id="22" presetID="2" presetClass="entr" presetSubtype="1" fill="hold" nodeType="afterEffect">
                                  <p:stCondLst>
                                    <p:cond delay="2000"/>
                                  </p:stCondLst>
                                  <p:childTnLst>
                                    <p:set>
                                      <p:cBhvr>
                                        <p:cTn id="23" dur="1" fill="hold">
                                          <p:stCondLst>
                                            <p:cond delay="0"/>
                                          </p:stCondLst>
                                        </p:cTn>
                                        <p:tgtEl>
                                          <p:spTgt spid="815112"/>
                                        </p:tgtEl>
                                        <p:attrNameLst>
                                          <p:attrName>style.visibility</p:attrName>
                                        </p:attrNameLst>
                                      </p:cBhvr>
                                      <p:to>
                                        <p:strVal val="visible"/>
                                      </p:to>
                                    </p:set>
                                    <p:anim calcmode="lin" valueType="num">
                                      <p:cBhvr additive="base">
                                        <p:cTn id="24" dur="500" fill="hold"/>
                                        <p:tgtEl>
                                          <p:spTgt spid="815112"/>
                                        </p:tgtEl>
                                        <p:attrNameLst>
                                          <p:attrName>ppt_x</p:attrName>
                                        </p:attrNameLst>
                                      </p:cBhvr>
                                      <p:tavLst>
                                        <p:tav tm="0">
                                          <p:val>
                                            <p:strVal val="#ppt_x"/>
                                          </p:val>
                                        </p:tav>
                                        <p:tav tm="100000">
                                          <p:val>
                                            <p:strVal val="#ppt_x"/>
                                          </p:val>
                                        </p:tav>
                                      </p:tavLst>
                                    </p:anim>
                                    <p:anim calcmode="lin" valueType="num">
                                      <p:cBhvr additive="base">
                                        <p:cTn id="25" dur="500" fill="hold"/>
                                        <p:tgtEl>
                                          <p:spTgt spid="815112"/>
                                        </p:tgtEl>
                                        <p:attrNameLst>
                                          <p:attrName>ppt_y</p:attrName>
                                        </p:attrNameLst>
                                      </p:cBhvr>
                                      <p:tavLst>
                                        <p:tav tm="0">
                                          <p:val>
                                            <p:strVal val="0-#ppt_h/2"/>
                                          </p:val>
                                        </p:tav>
                                        <p:tav tm="100000">
                                          <p:val>
                                            <p:strVal val="#ppt_y"/>
                                          </p:val>
                                        </p:tav>
                                      </p:tavLst>
                                    </p:anim>
                                  </p:childTnLst>
                                </p:cTn>
                              </p:par>
                            </p:childTnLst>
                          </p:cTn>
                        </p:par>
                        <p:par>
                          <p:cTn id="26" fill="hold">
                            <p:stCondLst>
                              <p:cond delay="10000"/>
                            </p:stCondLst>
                            <p:childTnLst>
                              <p:par>
                                <p:cTn id="27" presetID="53"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15107"/>
                                        </p:tgtEl>
                                        <p:attrNameLst>
                                          <p:attrName>style.visibility</p:attrName>
                                        </p:attrNameLst>
                                      </p:cBhvr>
                                      <p:to>
                                        <p:strVal val="visible"/>
                                      </p:to>
                                    </p:set>
                                    <p:anim calcmode="lin" valueType="num">
                                      <p:cBhvr additive="base">
                                        <p:cTn id="36" dur="500" fill="hold"/>
                                        <p:tgtEl>
                                          <p:spTgt spid="815107"/>
                                        </p:tgtEl>
                                        <p:attrNameLst>
                                          <p:attrName>ppt_x</p:attrName>
                                        </p:attrNameLst>
                                      </p:cBhvr>
                                      <p:tavLst>
                                        <p:tav tm="0">
                                          <p:val>
                                            <p:strVal val="#ppt_x"/>
                                          </p:val>
                                        </p:tav>
                                        <p:tav tm="100000">
                                          <p:val>
                                            <p:strVal val="#ppt_x"/>
                                          </p:val>
                                        </p:tav>
                                      </p:tavLst>
                                    </p:anim>
                                    <p:anim calcmode="lin" valueType="num">
                                      <p:cBhvr additive="base">
                                        <p:cTn id="37" dur="500" fill="hold"/>
                                        <p:tgtEl>
                                          <p:spTgt spid="81510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815108"/>
                                        </p:tgtEl>
                                        <p:attrNameLst>
                                          <p:attrName>style.visibility</p:attrName>
                                        </p:attrNameLst>
                                      </p:cBhvr>
                                      <p:to>
                                        <p:strVal val="visible"/>
                                      </p:to>
                                    </p:set>
                                    <p:animEffect transition="in" filter="fade">
                                      <p:cBhvr>
                                        <p:cTn id="42" dur="800" decel="100000"/>
                                        <p:tgtEl>
                                          <p:spTgt spid="815108"/>
                                        </p:tgtEl>
                                      </p:cBhvr>
                                    </p:animEffect>
                                    <p:anim calcmode="lin" valueType="num">
                                      <p:cBhvr>
                                        <p:cTn id="43" dur="800" decel="100000" fill="hold"/>
                                        <p:tgtEl>
                                          <p:spTgt spid="815108"/>
                                        </p:tgtEl>
                                        <p:attrNameLst>
                                          <p:attrName>style.rotation</p:attrName>
                                        </p:attrNameLst>
                                      </p:cBhvr>
                                      <p:tavLst>
                                        <p:tav tm="0">
                                          <p:val>
                                            <p:fltVal val="-90"/>
                                          </p:val>
                                        </p:tav>
                                        <p:tav tm="100000">
                                          <p:val>
                                            <p:fltVal val="0"/>
                                          </p:val>
                                        </p:tav>
                                      </p:tavLst>
                                    </p:anim>
                                    <p:anim calcmode="lin" valueType="num">
                                      <p:cBhvr>
                                        <p:cTn id="44" dur="800" decel="100000" fill="hold"/>
                                        <p:tgtEl>
                                          <p:spTgt spid="815108"/>
                                        </p:tgtEl>
                                        <p:attrNameLst>
                                          <p:attrName>ppt_x</p:attrName>
                                        </p:attrNameLst>
                                      </p:cBhvr>
                                      <p:tavLst>
                                        <p:tav tm="0">
                                          <p:val>
                                            <p:strVal val="#ppt_x+0.4"/>
                                          </p:val>
                                        </p:tav>
                                        <p:tav tm="100000">
                                          <p:val>
                                            <p:strVal val="#ppt_x-0.05"/>
                                          </p:val>
                                        </p:tav>
                                      </p:tavLst>
                                    </p:anim>
                                    <p:anim calcmode="lin" valueType="num">
                                      <p:cBhvr>
                                        <p:cTn id="45" dur="800" decel="100000" fill="hold"/>
                                        <p:tgtEl>
                                          <p:spTgt spid="815108"/>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815108"/>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81510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7" grpId="0"/>
      <p:bldP spid="81510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smtClean="0">
                <a:latin typeface="Arial" charset="0"/>
              </a:rPr>
              <a:t>Timeline</a:t>
            </a:r>
          </a:p>
        </p:txBody>
      </p:sp>
      <p:sp>
        <p:nvSpPr>
          <p:cNvPr id="173059" name="Line 3"/>
          <p:cNvSpPr>
            <a:spLocks noChangeShapeType="1"/>
          </p:cNvSpPr>
          <p:nvPr/>
        </p:nvSpPr>
        <p:spPr bwMode="auto">
          <a:xfrm>
            <a:off x="2763838" y="3124200"/>
            <a:ext cx="0" cy="304800"/>
          </a:xfrm>
          <a:prstGeom prst="line">
            <a:avLst/>
          </a:prstGeom>
          <a:noFill/>
          <a:ln w="9525">
            <a:solidFill>
              <a:schemeClr val="tx1"/>
            </a:solidFill>
            <a:round/>
            <a:headEnd/>
            <a:tailEnd/>
          </a:ln>
        </p:spPr>
        <p:txBody>
          <a:bodyPr/>
          <a:lstStyle/>
          <a:p>
            <a:endParaRPr lang="en-US"/>
          </a:p>
        </p:txBody>
      </p:sp>
      <p:sp>
        <p:nvSpPr>
          <p:cNvPr id="173060" name="Line 4"/>
          <p:cNvSpPr>
            <a:spLocks noChangeShapeType="1"/>
          </p:cNvSpPr>
          <p:nvPr/>
        </p:nvSpPr>
        <p:spPr bwMode="auto">
          <a:xfrm>
            <a:off x="3068638" y="3124200"/>
            <a:ext cx="0" cy="304800"/>
          </a:xfrm>
          <a:prstGeom prst="line">
            <a:avLst/>
          </a:prstGeom>
          <a:noFill/>
          <a:ln w="9525">
            <a:solidFill>
              <a:schemeClr val="tx1"/>
            </a:solidFill>
            <a:round/>
            <a:headEnd/>
            <a:tailEnd/>
          </a:ln>
        </p:spPr>
        <p:txBody>
          <a:bodyPr/>
          <a:lstStyle/>
          <a:p>
            <a:endParaRPr lang="en-US"/>
          </a:p>
        </p:txBody>
      </p:sp>
      <p:sp>
        <p:nvSpPr>
          <p:cNvPr id="173061" name="Line 5"/>
          <p:cNvSpPr>
            <a:spLocks noChangeShapeType="1"/>
          </p:cNvSpPr>
          <p:nvPr/>
        </p:nvSpPr>
        <p:spPr bwMode="auto">
          <a:xfrm>
            <a:off x="3373438" y="3124200"/>
            <a:ext cx="0" cy="304800"/>
          </a:xfrm>
          <a:prstGeom prst="line">
            <a:avLst/>
          </a:prstGeom>
          <a:noFill/>
          <a:ln w="9525">
            <a:solidFill>
              <a:schemeClr val="tx1"/>
            </a:solidFill>
            <a:round/>
            <a:headEnd/>
            <a:tailEnd/>
          </a:ln>
        </p:spPr>
        <p:txBody>
          <a:bodyPr/>
          <a:lstStyle/>
          <a:p>
            <a:endParaRPr lang="en-US"/>
          </a:p>
        </p:txBody>
      </p:sp>
      <p:sp>
        <p:nvSpPr>
          <p:cNvPr id="173062" name="Line 6"/>
          <p:cNvSpPr>
            <a:spLocks noChangeShapeType="1"/>
          </p:cNvSpPr>
          <p:nvPr/>
        </p:nvSpPr>
        <p:spPr bwMode="auto">
          <a:xfrm>
            <a:off x="6421438" y="3124200"/>
            <a:ext cx="0" cy="304800"/>
          </a:xfrm>
          <a:prstGeom prst="line">
            <a:avLst/>
          </a:prstGeom>
          <a:noFill/>
          <a:ln w="9525">
            <a:solidFill>
              <a:srgbClr val="FF0000"/>
            </a:solidFill>
            <a:round/>
            <a:headEnd/>
            <a:tailEnd/>
          </a:ln>
        </p:spPr>
        <p:txBody>
          <a:bodyPr/>
          <a:lstStyle/>
          <a:p>
            <a:endParaRPr lang="en-US"/>
          </a:p>
        </p:txBody>
      </p:sp>
      <p:sp>
        <p:nvSpPr>
          <p:cNvPr id="173063" name="Line 7"/>
          <p:cNvSpPr>
            <a:spLocks noChangeShapeType="1"/>
          </p:cNvSpPr>
          <p:nvPr/>
        </p:nvSpPr>
        <p:spPr bwMode="auto">
          <a:xfrm>
            <a:off x="3983038" y="3124200"/>
            <a:ext cx="0" cy="304800"/>
          </a:xfrm>
          <a:prstGeom prst="line">
            <a:avLst/>
          </a:prstGeom>
          <a:noFill/>
          <a:ln w="9525">
            <a:solidFill>
              <a:srgbClr val="FF0000"/>
            </a:solidFill>
            <a:round/>
            <a:headEnd/>
            <a:tailEnd/>
          </a:ln>
        </p:spPr>
        <p:txBody>
          <a:bodyPr/>
          <a:lstStyle/>
          <a:p>
            <a:endParaRPr lang="en-US"/>
          </a:p>
        </p:txBody>
      </p:sp>
      <p:sp>
        <p:nvSpPr>
          <p:cNvPr id="173064" name="Line 8"/>
          <p:cNvSpPr>
            <a:spLocks noChangeShapeType="1"/>
          </p:cNvSpPr>
          <p:nvPr/>
        </p:nvSpPr>
        <p:spPr bwMode="auto">
          <a:xfrm>
            <a:off x="4287838" y="3124200"/>
            <a:ext cx="0" cy="304800"/>
          </a:xfrm>
          <a:prstGeom prst="line">
            <a:avLst/>
          </a:prstGeom>
          <a:noFill/>
          <a:ln w="9525">
            <a:solidFill>
              <a:srgbClr val="FF2D2D"/>
            </a:solidFill>
            <a:round/>
            <a:headEnd/>
            <a:tailEnd/>
          </a:ln>
        </p:spPr>
        <p:txBody>
          <a:bodyPr/>
          <a:lstStyle/>
          <a:p>
            <a:endParaRPr lang="en-US"/>
          </a:p>
        </p:txBody>
      </p:sp>
      <p:sp>
        <p:nvSpPr>
          <p:cNvPr id="173065" name="Line 9"/>
          <p:cNvSpPr>
            <a:spLocks noChangeShapeType="1"/>
          </p:cNvSpPr>
          <p:nvPr/>
        </p:nvSpPr>
        <p:spPr bwMode="auto">
          <a:xfrm>
            <a:off x="4592638" y="3124200"/>
            <a:ext cx="0" cy="304800"/>
          </a:xfrm>
          <a:prstGeom prst="line">
            <a:avLst/>
          </a:prstGeom>
          <a:noFill/>
          <a:ln w="9525">
            <a:solidFill>
              <a:srgbClr val="FF0000"/>
            </a:solidFill>
            <a:round/>
            <a:headEnd/>
            <a:tailEnd/>
          </a:ln>
        </p:spPr>
        <p:txBody>
          <a:bodyPr/>
          <a:lstStyle/>
          <a:p>
            <a:endParaRPr lang="en-US"/>
          </a:p>
        </p:txBody>
      </p:sp>
      <p:sp>
        <p:nvSpPr>
          <p:cNvPr id="173066" name="Line 10"/>
          <p:cNvSpPr>
            <a:spLocks noChangeShapeType="1"/>
          </p:cNvSpPr>
          <p:nvPr/>
        </p:nvSpPr>
        <p:spPr bwMode="auto">
          <a:xfrm>
            <a:off x="4897438" y="3124200"/>
            <a:ext cx="0" cy="304800"/>
          </a:xfrm>
          <a:prstGeom prst="line">
            <a:avLst/>
          </a:prstGeom>
          <a:noFill/>
          <a:ln w="9525">
            <a:solidFill>
              <a:srgbClr val="FF0000"/>
            </a:solidFill>
            <a:round/>
            <a:headEnd/>
            <a:tailEnd/>
          </a:ln>
        </p:spPr>
        <p:txBody>
          <a:bodyPr/>
          <a:lstStyle/>
          <a:p>
            <a:endParaRPr lang="en-US"/>
          </a:p>
        </p:txBody>
      </p:sp>
      <p:sp>
        <p:nvSpPr>
          <p:cNvPr id="173067" name="Line 11"/>
          <p:cNvSpPr>
            <a:spLocks noChangeShapeType="1"/>
          </p:cNvSpPr>
          <p:nvPr/>
        </p:nvSpPr>
        <p:spPr bwMode="auto">
          <a:xfrm>
            <a:off x="5202238" y="3124200"/>
            <a:ext cx="0" cy="304800"/>
          </a:xfrm>
          <a:prstGeom prst="line">
            <a:avLst/>
          </a:prstGeom>
          <a:noFill/>
          <a:ln w="9525">
            <a:solidFill>
              <a:srgbClr val="FF0000"/>
            </a:solidFill>
            <a:round/>
            <a:headEnd/>
            <a:tailEnd/>
          </a:ln>
        </p:spPr>
        <p:txBody>
          <a:bodyPr/>
          <a:lstStyle/>
          <a:p>
            <a:endParaRPr lang="en-US"/>
          </a:p>
        </p:txBody>
      </p:sp>
      <p:sp>
        <p:nvSpPr>
          <p:cNvPr id="173068" name="Line 12"/>
          <p:cNvSpPr>
            <a:spLocks noChangeShapeType="1"/>
          </p:cNvSpPr>
          <p:nvPr/>
        </p:nvSpPr>
        <p:spPr bwMode="auto">
          <a:xfrm>
            <a:off x="5811838" y="3124200"/>
            <a:ext cx="0" cy="304800"/>
          </a:xfrm>
          <a:prstGeom prst="line">
            <a:avLst/>
          </a:prstGeom>
          <a:noFill/>
          <a:ln w="9525">
            <a:solidFill>
              <a:srgbClr val="FF0000"/>
            </a:solidFill>
            <a:round/>
            <a:headEnd/>
            <a:tailEnd/>
          </a:ln>
        </p:spPr>
        <p:txBody>
          <a:bodyPr/>
          <a:lstStyle/>
          <a:p>
            <a:endParaRPr lang="en-US"/>
          </a:p>
        </p:txBody>
      </p:sp>
      <p:sp>
        <p:nvSpPr>
          <p:cNvPr id="173069" name="Line 13"/>
          <p:cNvSpPr>
            <a:spLocks noChangeShapeType="1"/>
          </p:cNvSpPr>
          <p:nvPr/>
        </p:nvSpPr>
        <p:spPr bwMode="auto">
          <a:xfrm>
            <a:off x="6116638" y="3124200"/>
            <a:ext cx="0" cy="304800"/>
          </a:xfrm>
          <a:prstGeom prst="line">
            <a:avLst/>
          </a:prstGeom>
          <a:noFill/>
          <a:ln w="9525">
            <a:solidFill>
              <a:srgbClr val="FF0000"/>
            </a:solidFill>
            <a:round/>
            <a:headEnd/>
            <a:tailEnd/>
          </a:ln>
        </p:spPr>
        <p:txBody>
          <a:bodyPr/>
          <a:lstStyle/>
          <a:p>
            <a:endParaRPr lang="en-US"/>
          </a:p>
        </p:txBody>
      </p:sp>
      <p:sp>
        <p:nvSpPr>
          <p:cNvPr id="173070" name="Line 14"/>
          <p:cNvSpPr>
            <a:spLocks noChangeShapeType="1"/>
          </p:cNvSpPr>
          <p:nvPr/>
        </p:nvSpPr>
        <p:spPr bwMode="auto">
          <a:xfrm>
            <a:off x="3678238" y="3124200"/>
            <a:ext cx="0" cy="304800"/>
          </a:xfrm>
          <a:prstGeom prst="line">
            <a:avLst/>
          </a:prstGeom>
          <a:noFill/>
          <a:ln w="9525">
            <a:solidFill>
              <a:schemeClr val="tx1"/>
            </a:solidFill>
            <a:round/>
            <a:headEnd/>
            <a:tailEnd/>
          </a:ln>
        </p:spPr>
        <p:txBody>
          <a:bodyPr/>
          <a:lstStyle/>
          <a:p>
            <a:endParaRPr lang="en-US"/>
          </a:p>
        </p:txBody>
      </p:sp>
      <p:sp>
        <p:nvSpPr>
          <p:cNvPr id="173071" name="Line 15"/>
          <p:cNvSpPr>
            <a:spLocks noChangeShapeType="1"/>
          </p:cNvSpPr>
          <p:nvPr/>
        </p:nvSpPr>
        <p:spPr bwMode="auto">
          <a:xfrm>
            <a:off x="6726238" y="3124200"/>
            <a:ext cx="0" cy="304800"/>
          </a:xfrm>
          <a:prstGeom prst="line">
            <a:avLst/>
          </a:prstGeom>
          <a:noFill/>
          <a:ln w="9525">
            <a:solidFill>
              <a:schemeClr val="tx1"/>
            </a:solidFill>
            <a:round/>
            <a:headEnd/>
            <a:tailEnd/>
          </a:ln>
        </p:spPr>
        <p:txBody>
          <a:bodyPr/>
          <a:lstStyle/>
          <a:p>
            <a:endParaRPr lang="en-US"/>
          </a:p>
        </p:txBody>
      </p:sp>
      <p:sp>
        <p:nvSpPr>
          <p:cNvPr id="173072" name="Line 16"/>
          <p:cNvSpPr>
            <a:spLocks noChangeShapeType="1"/>
          </p:cNvSpPr>
          <p:nvPr/>
        </p:nvSpPr>
        <p:spPr bwMode="auto">
          <a:xfrm>
            <a:off x="7031038" y="3124200"/>
            <a:ext cx="0" cy="304800"/>
          </a:xfrm>
          <a:prstGeom prst="line">
            <a:avLst/>
          </a:prstGeom>
          <a:noFill/>
          <a:ln w="9525">
            <a:solidFill>
              <a:schemeClr val="tx1"/>
            </a:solidFill>
            <a:round/>
            <a:headEnd/>
            <a:tailEnd/>
          </a:ln>
        </p:spPr>
        <p:txBody>
          <a:bodyPr/>
          <a:lstStyle/>
          <a:p>
            <a:endParaRPr lang="en-US"/>
          </a:p>
        </p:txBody>
      </p:sp>
      <p:sp>
        <p:nvSpPr>
          <p:cNvPr id="173073" name="Line 17"/>
          <p:cNvSpPr>
            <a:spLocks noChangeShapeType="1"/>
          </p:cNvSpPr>
          <p:nvPr/>
        </p:nvSpPr>
        <p:spPr bwMode="auto">
          <a:xfrm>
            <a:off x="7335838" y="3124200"/>
            <a:ext cx="0" cy="304800"/>
          </a:xfrm>
          <a:prstGeom prst="line">
            <a:avLst/>
          </a:prstGeom>
          <a:noFill/>
          <a:ln w="9525">
            <a:solidFill>
              <a:schemeClr val="tx1"/>
            </a:solidFill>
            <a:round/>
            <a:headEnd/>
            <a:tailEnd/>
          </a:ln>
        </p:spPr>
        <p:txBody>
          <a:bodyPr/>
          <a:lstStyle/>
          <a:p>
            <a:endParaRPr lang="en-US"/>
          </a:p>
        </p:txBody>
      </p:sp>
      <p:sp>
        <p:nvSpPr>
          <p:cNvPr id="173074" name="Line 18"/>
          <p:cNvSpPr>
            <a:spLocks noChangeShapeType="1"/>
          </p:cNvSpPr>
          <p:nvPr/>
        </p:nvSpPr>
        <p:spPr bwMode="auto">
          <a:xfrm>
            <a:off x="7640638" y="3124200"/>
            <a:ext cx="0" cy="304800"/>
          </a:xfrm>
          <a:prstGeom prst="line">
            <a:avLst/>
          </a:prstGeom>
          <a:noFill/>
          <a:ln w="9525">
            <a:solidFill>
              <a:schemeClr val="tx1"/>
            </a:solidFill>
            <a:round/>
            <a:headEnd/>
            <a:tailEnd/>
          </a:ln>
        </p:spPr>
        <p:txBody>
          <a:bodyPr/>
          <a:lstStyle/>
          <a:p>
            <a:endParaRPr lang="en-US"/>
          </a:p>
        </p:txBody>
      </p:sp>
      <p:sp>
        <p:nvSpPr>
          <p:cNvPr id="173075" name="Line 19"/>
          <p:cNvSpPr>
            <a:spLocks noChangeShapeType="1"/>
          </p:cNvSpPr>
          <p:nvPr/>
        </p:nvSpPr>
        <p:spPr bwMode="auto">
          <a:xfrm>
            <a:off x="7945438" y="3124200"/>
            <a:ext cx="0" cy="304800"/>
          </a:xfrm>
          <a:prstGeom prst="line">
            <a:avLst/>
          </a:prstGeom>
          <a:noFill/>
          <a:ln w="9525">
            <a:solidFill>
              <a:schemeClr val="tx1"/>
            </a:solidFill>
            <a:round/>
            <a:headEnd/>
            <a:tailEnd/>
          </a:ln>
        </p:spPr>
        <p:txBody>
          <a:bodyPr/>
          <a:lstStyle/>
          <a:p>
            <a:endParaRPr lang="en-US"/>
          </a:p>
        </p:txBody>
      </p:sp>
      <p:sp>
        <p:nvSpPr>
          <p:cNvPr id="173076" name="Line 20"/>
          <p:cNvSpPr>
            <a:spLocks noChangeShapeType="1"/>
          </p:cNvSpPr>
          <p:nvPr/>
        </p:nvSpPr>
        <p:spPr bwMode="auto">
          <a:xfrm>
            <a:off x="8250238" y="3124200"/>
            <a:ext cx="0" cy="304800"/>
          </a:xfrm>
          <a:prstGeom prst="line">
            <a:avLst/>
          </a:prstGeom>
          <a:noFill/>
          <a:ln w="9525">
            <a:solidFill>
              <a:schemeClr val="tx1"/>
            </a:solidFill>
            <a:round/>
            <a:headEnd/>
            <a:tailEnd/>
          </a:ln>
        </p:spPr>
        <p:txBody>
          <a:bodyPr/>
          <a:lstStyle/>
          <a:p>
            <a:endParaRPr lang="en-US"/>
          </a:p>
        </p:txBody>
      </p:sp>
      <p:sp>
        <p:nvSpPr>
          <p:cNvPr id="173077" name="Line 21"/>
          <p:cNvSpPr>
            <a:spLocks noChangeShapeType="1"/>
          </p:cNvSpPr>
          <p:nvPr/>
        </p:nvSpPr>
        <p:spPr bwMode="auto">
          <a:xfrm>
            <a:off x="8555038" y="3124200"/>
            <a:ext cx="0" cy="304800"/>
          </a:xfrm>
          <a:prstGeom prst="line">
            <a:avLst/>
          </a:prstGeom>
          <a:noFill/>
          <a:ln w="9525">
            <a:solidFill>
              <a:schemeClr val="tx1"/>
            </a:solidFill>
            <a:round/>
            <a:headEnd/>
            <a:tailEnd/>
          </a:ln>
        </p:spPr>
        <p:txBody>
          <a:bodyPr/>
          <a:lstStyle/>
          <a:p>
            <a:endParaRPr lang="en-US"/>
          </a:p>
        </p:txBody>
      </p:sp>
      <p:sp>
        <p:nvSpPr>
          <p:cNvPr id="173078" name="Text Box 22"/>
          <p:cNvSpPr txBox="1">
            <a:spLocks noChangeArrowheads="1"/>
          </p:cNvSpPr>
          <p:nvPr/>
        </p:nvSpPr>
        <p:spPr bwMode="auto">
          <a:xfrm>
            <a:off x="8285163" y="3505200"/>
            <a:ext cx="498475" cy="244475"/>
          </a:xfrm>
          <a:prstGeom prst="rect">
            <a:avLst/>
          </a:prstGeom>
          <a:noFill/>
          <a:ln w="9525">
            <a:noFill/>
            <a:miter lim="800000"/>
            <a:headEnd/>
            <a:tailEnd/>
          </a:ln>
        </p:spPr>
        <p:txBody>
          <a:bodyPr wrap="none">
            <a:spAutoFit/>
          </a:bodyPr>
          <a:lstStyle/>
          <a:p>
            <a:r>
              <a:rPr lang="en-US" sz="1000"/>
              <a:t>2000 </a:t>
            </a:r>
          </a:p>
        </p:txBody>
      </p:sp>
      <p:sp>
        <p:nvSpPr>
          <p:cNvPr id="173079" name="Text Box 23"/>
          <p:cNvSpPr txBox="1">
            <a:spLocks noChangeArrowheads="1"/>
          </p:cNvSpPr>
          <p:nvPr/>
        </p:nvSpPr>
        <p:spPr bwMode="auto">
          <a:xfrm>
            <a:off x="5257800" y="3505200"/>
            <a:ext cx="498475" cy="244475"/>
          </a:xfrm>
          <a:prstGeom prst="rect">
            <a:avLst/>
          </a:prstGeom>
          <a:noFill/>
          <a:ln w="9525">
            <a:noFill/>
            <a:miter lim="800000"/>
            <a:headEnd/>
            <a:tailEnd/>
          </a:ln>
        </p:spPr>
        <p:txBody>
          <a:bodyPr wrap="none">
            <a:spAutoFit/>
          </a:bodyPr>
          <a:lstStyle/>
          <a:p>
            <a:r>
              <a:rPr lang="en-US" sz="1000"/>
              <a:t>1000 </a:t>
            </a:r>
          </a:p>
        </p:txBody>
      </p:sp>
      <p:sp>
        <p:nvSpPr>
          <p:cNvPr id="173080" name="Text Box 24"/>
          <p:cNvSpPr txBox="1">
            <a:spLocks noChangeArrowheads="1"/>
          </p:cNvSpPr>
          <p:nvPr/>
        </p:nvSpPr>
        <p:spPr bwMode="auto">
          <a:xfrm>
            <a:off x="3048000" y="3505200"/>
            <a:ext cx="639763" cy="244475"/>
          </a:xfrm>
          <a:prstGeom prst="rect">
            <a:avLst/>
          </a:prstGeom>
          <a:noFill/>
          <a:ln w="9525">
            <a:noFill/>
            <a:miter lim="800000"/>
            <a:headEnd/>
            <a:tailEnd/>
          </a:ln>
        </p:spPr>
        <p:txBody>
          <a:bodyPr wrap="none">
            <a:spAutoFit/>
          </a:bodyPr>
          <a:lstStyle/>
          <a:p>
            <a:r>
              <a:rPr lang="en-US" sz="1000"/>
              <a:t>300 AD </a:t>
            </a:r>
          </a:p>
        </p:txBody>
      </p:sp>
      <p:sp>
        <p:nvSpPr>
          <p:cNvPr id="173081" name="AutoShape 25"/>
          <p:cNvSpPr>
            <a:spLocks/>
          </p:cNvSpPr>
          <p:nvPr/>
        </p:nvSpPr>
        <p:spPr bwMode="auto">
          <a:xfrm rot="-5400000">
            <a:off x="5011738" y="1638300"/>
            <a:ext cx="381000" cy="2438400"/>
          </a:xfrm>
          <a:prstGeom prst="rightBrace">
            <a:avLst>
              <a:gd name="adj1" fmla="val 53333"/>
              <a:gd name="adj2" fmla="val 50000"/>
            </a:avLst>
          </a:prstGeom>
          <a:noFill/>
          <a:ln w="9525">
            <a:solidFill>
              <a:srgbClr val="FF0000"/>
            </a:solidFill>
            <a:round/>
            <a:headEnd/>
            <a:tailEnd/>
          </a:ln>
        </p:spPr>
        <p:txBody>
          <a:bodyPr wrap="none" anchor="ctr"/>
          <a:lstStyle/>
          <a:p>
            <a:endParaRPr lang="en-US"/>
          </a:p>
        </p:txBody>
      </p:sp>
      <p:sp>
        <p:nvSpPr>
          <p:cNvPr id="173082" name="Line 26"/>
          <p:cNvSpPr>
            <a:spLocks noChangeShapeType="1"/>
          </p:cNvSpPr>
          <p:nvPr/>
        </p:nvSpPr>
        <p:spPr bwMode="auto">
          <a:xfrm flipV="1">
            <a:off x="7869238" y="3276600"/>
            <a:ext cx="0" cy="1219200"/>
          </a:xfrm>
          <a:prstGeom prst="line">
            <a:avLst/>
          </a:prstGeom>
          <a:noFill/>
          <a:ln w="9525">
            <a:solidFill>
              <a:schemeClr val="tx1"/>
            </a:solidFill>
            <a:round/>
            <a:headEnd/>
            <a:tailEnd type="triangle" w="med" len="med"/>
          </a:ln>
        </p:spPr>
        <p:txBody>
          <a:bodyPr/>
          <a:lstStyle/>
          <a:p>
            <a:endParaRPr lang="en-US"/>
          </a:p>
        </p:txBody>
      </p:sp>
      <p:sp>
        <p:nvSpPr>
          <p:cNvPr id="173083" name="Text Box 27"/>
          <p:cNvSpPr txBox="1">
            <a:spLocks noChangeArrowheads="1"/>
          </p:cNvSpPr>
          <p:nvPr/>
        </p:nvSpPr>
        <p:spPr bwMode="auto">
          <a:xfrm>
            <a:off x="7345363" y="4630738"/>
            <a:ext cx="981075" cy="549275"/>
          </a:xfrm>
          <a:prstGeom prst="rect">
            <a:avLst/>
          </a:prstGeom>
          <a:noFill/>
          <a:ln w="9525">
            <a:noFill/>
            <a:miter lim="800000"/>
            <a:headEnd/>
            <a:tailEnd/>
          </a:ln>
        </p:spPr>
        <p:txBody>
          <a:bodyPr wrap="none">
            <a:spAutoFit/>
          </a:bodyPr>
          <a:lstStyle/>
          <a:p>
            <a:pPr algn="ctr"/>
            <a:r>
              <a:rPr lang="en-US" sz="1000"/>
              <a:t>American </a:t>
            </a:r>
          </a:p>
          <a:p>
            <a:pPr algn="ctr"/>
            <a:r>
              <a:rPr lang="en-US" sz="1000"/>
              <a:t>Independence</a:t>
            </a:r>
          </a:p>
          <a:p>
            <a:pPr algn="ctr"/>
            <a:r>
              <a:rPr lang="en-US" sz="1000"/>
              <a:t>(1776)</a:t>
            </a:r>
          </a:p>
        </p:txBody>
      </p:sp>
      <p:sp>
        <p:nvSpPr>
          <p:cNvPr id="173084" name="Line 28"/>
          <p:cNvSpPr>
            <a:spLocks noChangeShapeType="1"/>
          </p:cNvSpPr>
          <p:nvPr/>
        </p:nvSpPr>
        <p:spPr bwMode="auto">
          <a:xfrm>
            <a:off x="7564438" y="2514600"/>
            <a:ext cx="0" cy="609600"/>
          </a:xfrm>
          <a:prstGeom prst="line">
            <a:avLst/>
          </a:prstGeom>
          <a:noFill/>
          <a:ln w="9525">
            <a:solidFill>
              <a:schemeClr val="tx1"/>
            </a:solidFill>
            <a:round/>
            <a:headEnd/>
            <a:tailEnd type="triangle" w="med" len="med"/>
          </a:ln>
        </p:spPr>
        <p:txBody>
          <a:bodyPr/>
          <a:lstStyle/>
          <a:p>
            <a:endParaRPr lang="en-US"/>
          </a:p>
        </p:txBody>
      </p:sp>
      <p:sp>
        <p:nvSpPr>
          <p:cNvPr id="173085" name="Text Box 29"/>
          <p:cNvSpPr txBox="1">
            <a:spLocks noChangeArrowheads="1"/>
          </p:cNvSpPr>
          <p:nvPr/>
        </p:nvSpPr>
        <p:spPr bwMode="auto">
          <a:xfrm>
            <a:off x="7031038" y="2116138"/>
            <a:ext cx="942975" cy="396875"/>
          </a:xfrm>
          <a:prstGeom prst="rect">
            <a:avLst/>
          </a:prstGeom>
          <a:noFill/>
          <a:ln w="9525">
            <a:noFill/>
            <a:miter lim="800000"/>
            <a:headEnd/>
            <a:tailEnd/>
          </a:ln>
        </p:spPr>
        <p:txBody>
          <a:bodyPr wrap="none">
            <a:spAutoFit/>
          </a:bodyPr>
          <a:lstStyle/>
          <a:p>
            <a:r>
              <a:rPr lang="en-US" sz="1000"/>
              <a:t>Issac Newton</a:t>
            </a:r>
          </a:p>
          <a:p>
            <a:r>
              <a:rPr lang="en-US" sz="1000"/>
              <a:t>(1642 - 1727)</a:t>
            </a:r>
          </a:p>
        </p:txBody>
      </p:sp>
      <p:sp>
        <p:nvSpPr>
          <p:cNvPr id="173086" name="Line 30"/>
          <p:cNvSpPr>
            <a:spLocks noChangeShapeType="1"/>
          </p:cNvSpPr>
          <p:nvPr/>
        </p:nvSpPr>
        <p:spPr bwMode="auto">
          <a:xfrm>
            <a:off x="1849438" y="3124200"/>
            <a:ext cx="0" cy="304800"/>
          </a:xfrm>
          <a:prstGeom prst="line">
            <a:avLst/>
          </a:prstGeom>
          <a:noFill/>
          <a:ln w="9525">
            <a:solidFill>
              <a:schemeClr val="tx1"/>
            </a:solidFill>
            <a:round/>
            <a:headEnd/>
            <a:tailEnd/>
          </a:ln>
        </p:spPr>
        <p:txBody>
          <a:bodyPr/>
          <a:lstStyle/>
          <a:p>
            <a:endParaRPr lang="en-US"/>
          </a:p>
        </p:txBody>
      </p:sp>
      <p:sp>
        <p:nvSpPr>
          <p:cNvPr id="173087" name="Line 31"/>
          <p:cNvSpPr>
            <a:spLocks noChangeShapeType="1"/>
          </p:cNvSpPr>
          <p:nvPr/>
        </p:nvSpPr>
        <p:spPr bwMode="auto">
          <a:xfrm>
            <a:off x="2154238" y="3124200"/>
            <a:ext cx="0" cy="304800"/>
          </a:xfrm>
          <a:prstGeom prst="line">
            <a:avLst/>
          </a:prstGeom>
          <a:noFill/>
          <a:ln w="9525">
            <a:solidFill>
              <a:schemeClr val="tx1"/>
            </a:solidFill>
            <a:round/>
            <a:headEnd/>
            <a:tailEnd/>
          </a:ln>
        </p:spPr>
        <p:txBody>
          <a:bodyPr/>
          <a:lstStyle/>
          <a:p>
            <a:endParaRPr lang="en-US"/>
          </a:p>
        </p:txBody>
      </p:sp>
      <p:sp>
        <p:nvSpPr>
          <p:cNvPr id="173088" name="Line 32"/>
          <p:cNvSpPr>
            <a:spLocks noChangeShapeType="1"/>
          </p:cNvSpPr>
          <p:nvPr/>
        </p:nvSpPr>
        <p:spPr bwMode="auto">
          <a:xfrm>
            <a:off x="2459038" y="3124200"/>
            <a:ext cx="0" cy="304800"/>
          </a:xfrm>
          <a:prstGeom prst="line">
            <a:avLst/>
          </a:prstGeom>
          <a:noFill/>
          <a:ln w="9525">
            <a:solidFill>
              <a:schemeClr val="tx1"/>
            </a:solidFill>
            <a:round/>
            <a:headEnd/>
            <a:tailEnd/>
          </a:ln>
        </p:spPr>
        <p:txBody>
          <a:bodyPr/>
          <a:lstStyle/>
          <a:p>
            <a:endParaRPr lang="en-US"/>
          </a:p>
        </p:txBody>
      </p:sp>
      <p:sp>
        <p:nvSpPr>
          <p:cNvPr id="173089" name="Line 33"/>
          <p:cNvSpPr>
            <a:spLocks noChangeShapeType="1"/>
          </p:cNvSpPr>
          <p:nvPr/>
        </p:nvSpPr>
        <p:spPr bwMode="auto">
          <a:xfrm>
            <a:off x="935038" y="3124200"/>
            <a:ext cx="0" cy="304800"/>
          </a:xfrm>
          <a:prstGeom prst="line">
            <a:avLst/>
          </a:prstGeom>
          <a:noFill/>
          <a:ln w="9525">
            <a:solidFill>
              <a:schemeClr val="tx1"/>
            </a:solidFill>
            <a:round/>
            <a:headEnd/>
            <a:tailEnd/>
          </a:ln>
        </p:spPr>
        <p:txBody>
          <a:bodyPr/>
          <a:lstStyle/>
          <a:p>
            <a:endParaRPr lang="en-US"/>
          </a:p>
        </p:txBody>
      </p:sp>
      <p:sp>
        <p:nvSpPr>
          <p:cNvPr id="173090" name="Line 34"/>
          <p:cNvSpPr>
            <a:spLocks noChangeShapeType="1"/>
          </p:cNvSpPr>
          <p:nvPr/>
        </p:nvSpPr>
        <p:spPr bwMode="auto">
          <a:xfrm>
            <a:off x="1239838" y="3124200"/>
            <a:ext cx="0" cy="304800"/>
          </a:xfrm>
          <a:prstGeom prst="line">
            <a:avLst/>
          </a:prstGeom>
          <a:noFill/>
          <a:ln w="9525">
            <a:solidFill>
              <a:schemeClr val="tx1"/>
            </a:solidFill>
            <a:round/>
            <a:headEnd/>
            <a:tailEnd/>
          </a:ln>
        </p:spPr>
        <p:txBody>
          <a:bodyPr/>
          <a:lstStyle/>
          <a:p>
            <a:endParaRPr lang="en-US"/>
          </a:p>
        </p:txBody>
      </p:sp>
      <p:sp>
        <p:nvSpPr>
          <p:cNvPr id="173091" name="Line 35"/>
          <p:cNvSpPr>
            <a:spLocks noChangeShapeType="1"/>
          </p:cNvSpPr>
          <p:nvPr/>
        </p:nvSpPr>
        <p:spPr bwMode="auto">
          <a:xfrm>
            <a:off x="1544638" y="3124200"/>
            <a:ext cx="0" cy="304800"/>
          </a:xfrm>
          <a:prstGeom prst="line">
            <a:avLst/>
          </a:prstGeom>
          <a:noFill/>
          <a:ln w="9525">
            <a:solidFill>
              <a:schemeClr val="tx1"/>
            </a:solidFill>
            <a:round/>
            <a:headEnd/>
            <a:tailEnd/>
          </a:ln>
        </p:spPr>
        <p:txBody>
          <a:bodyPr/>
          <a:lstStyle/>
          <a:p>
            <a:endParaRPr lang="en-US"/>
          </a:p>
        </p:txBody>
      </p:sp>
      <p:sp>
        <p:nvSpPr>
          <p:cNvPr id="173092" name="Text Box 36"/>
          <p:cNvSpPr txBox="1">
            <a:spLocks noChangeArrowheads="1"/>
          </p:cNvSpPr>
          <p:nvPr/>
        </p:nvSpPr>
        <p:spPr bwMode="auto">
          <a:xfrm>
            <a:off x="914400" y="3505200"/>
            <a:ext cx="639763" cy="244475"/>
          </a:xfrm>
          <a:prstGeom prst="rect">
            <a:avLst/>
          </a:prstGeom>
          <a:noFill/>
          <a:ln w="9525">
            <a:noFill/>
            <a:miter lim="800000"/>
            <a:headEnd/>
            <a:tailEnd/>
          </a:ln>
        </p:spPr>
        <p:txBody>
          <a:bodyPr wrap="none">
            <a:spAutoFit/>
          </a:bodyPr>
          <a:lstStyle/>
          <a:p>
            <a:r>
              <a:rPr lang="en-US" sz="1000"/>
              <a:t>400 BC </a:t>
            </a:r>
          </a:p>
        </p:txBody>
      </p:sp>
      <p:sp>
        <p:nvSpPr>
          <p:cNvPr id="173093" name="Text Box 37"/>
          <p:cNvSpPr txBox="1">
            <a:spLocks noChangeArrowheads="1"/>
          </p:cNvSpPr>
          <p:nvPr/>
        </p:nvSpPr>
        <p:spPr bwMode="auto">
          <a:xfrm>
            <a:off x="446088" y="1752600"/>
            <a:ext cx="1517650" cy="854075"/>
          </a:xfrm>
          <a:prstGeom prst="rect">
            <a:avLst/>
          </a:prstGeom>
          <a:noFill/>
          <a:ln w="9525">
            <a:noFill/>
            <a:miter lim="800000"/>
            <a:headEnd/>
            <a:tailEnd/>
          </a:ln>
        </p:spPr>
        <p:txBody>
          <a:bodyPr wrap="none">
            <a:spAutoFit/>
          </a:bodyPr>
          <a:lstStyle/>
          <a:p>
            <a:pPr algn="ctr"/>
            <a:r>
              <a:rPr lang="en-US" sz="1000"/>
              <a:t>Greeks </a:t>
            </a:r>
          </a:p>
          <a:p>
            <a:pPr algn="ctr"/>
            <a:r>
              <a:rPr lang="en-US" sz="1000"/>
              <a:t>(Democratus  ~450 BC)</a:t>
            </a:r>
          </a:p>
          <a:p>
            <a:pPr algn="ctr"/>
            <a:r>
              <a:rPr lang="en-US" sz="1000" i="1"/>
              <a:t>Discontinuous </a:t>
            </a:r>
          </a:p>
          <a:p>
            <a:pPr algn="ctr"/>
            <a:r>
              <a:rPr lang="en-US" sz="1000" i="1"/>
              <a:t>theory of matter</a:t>
            </a:r>
          </a:p>
          <a:p>
            <a:pPr algn="ctr"/>
            <a:endParaRPr lang="en-US" sz="1000"/>
          </a:p>
        </p:txBody>
      </p:sp>
      <p:pic>
        <p:nvPicPr>
          <p:cNvPr id="173094" name="Picture 38" descr="Greek building"/>
          <p:cNvPicPr>
            <a:picLocks noChangeAspect="1" noChangeArrowheads="1"/>
          </p:cNvPicPr>
          <p:nvPr/>
        </p:nvPicPr>
        <p:blipFill>
          <a:blip r:embed="rId5" cstate="print"/>
          <a:srcRect/>
          <a:stretch>
            <a:fillRect/>
          </a:stretch>
        </p:blipFill>
        <p:spPr bwMode="auto">
          <a:xfrm>
            <a:off x="838200" y="2514600"/>
            <a:ext cx="762000" cy="596900"/>
          </a:xfrm>
          <a:prstGeom prst="rect">
            <a:avLst/>
          </a:prstGeom>
          <a:noFill/>
          <a:ln w="9525">
            <a:noFill/>
            <a:miter lim="800000"/>
            <a:headEnd/>
            <a:tailEnd/>
          </a:ln>
        </p:spPr>
      </p:pic>
      <p:grpSp>
        <p:nvGrpSpPr>
          <p:cNvPr id="2" name="Group 39"/>
          <p:cNvGrpSpPr>
            <a:grpSpLocks/>
          </p:cNvGrpSpPr>
          <p:nvPr/>
        </p:nvGrpSpPr>
        <p:grpSpPr bwMode="auto">
          <a:xfrm>
            <a:off x="4821238" y="1828800"/>
            <a:ext cx="1579562" cy="966788"/>
            <a:chOff x="3037" y="1152"/>
            <a:chExt cx="995" cy="609"/>
          </a:xfrm>
        </p:grpSpPr>
        <p:sp>
          <p:nvSpPr>
            <p:cNvPr id="173103" name="Text Box 40"/>
            <p:cNvSpPr txBox="1">
              <a:spLocks noChangeArrowheads="1"/>
            </p:cNvSpPr>
            <p:nvPr/>
          </p:nvSpPr>
          <p:spPr bwMode="auto">
            <a:xfrm>
              <a:off x="3037" y="1488"/>
              <a:ext cx="502" cy="154"/>
            </a:xfrm>
            <a:prstGeom prst="rect">
              <a:avLst/>
            </a:prstGeom>
            <a:noFill/>
            <a:ln w="9525">
              <a:noFill/>
              <a:miter lim="800000"/>
              <a:headEnd/>
              <a:tailEnd/>
            </a:ln>
          </p:spPr>
          <p:txBody>
            <a:bodyPr wrap="none">
              <a:spAutoFit/>
            </a:bodyPr>
            <a:lstStyle/>
            <a:p>
              <a:r>
                <a:rPr lang="en-US" sz="1000">
                  <a:solidFill>
                    <a:srgbClr val="FF2D2D"/>
                  </a:solidFill>
                </a:rPr>
                <a:t>ALCHEMY</a:t>
              </a:r>
            </a:p>
          </p:txBody>
        </p:sp>
        <p:pic>
          <p:nvPicPr>
            <p:cNvPr id="173104" name="Picture 41" descr="alchemist"/>
            <p:cNvPicPr>
              <a:picLocks noChangeAspect="1" noChangeArrowheads="1"/>
            </p:cNvPicPr>
            <p:nvPr/>
          </p:nvPicPr>
          <p:blipFill>
            <a:blip r:embed="rId6" cstate="print"/>
            <a:srcRect/>
            <a:stretch>
              <a:fillRect/>
            </a:stretch>
          </p:blipFill>
          <p:spPr bwMode="auto">
            <a:xfrm>
              <a:off x="3613" y="1152"/>
              <a:ext cx="419" cy="609"/>
            </a:xfrm>
            <a:prstGeom prst="rect">
              <a:avLst/>
            </a:prstGeom>
            <a:noFill/>
            <a:ln w="9525">
              <a:noFill/>
              <a:miter lim="800000"/>
              <a:headEnd/>
              <a:tailEnd/>
            </a:ln>
          </p:spPr>
        </p:pic>
      </p:grpSp>
      <p:pic>
        <p:nvPicPr>
          <p:cNvPr id="173096" name="Picture 42" descr="Newton"/>
          <p:cNvPicPr>
            <a:picLocks noChangeAspect="1" noChangeArrowheads="1"/>
          </p:cNvPicPr>
          <p:nvPr/>
        </p:nvPicPr>
        <p:blipFill>
          <a:blip r:embed="rId7" cstate="print"/>
          <a:srcRect/>
          <a:stretch>
            <a:fillRect/>
          </a:stretch>
        </p:blipFill>
        <p:spPr bwMode="auto">
          <a:xfrm>
            <a:off x="7135813" y="1219200"/>
            <a:ext cx="733425" cy="914400"/>
          </a:xfrm>
          <a:prstGeom prst="rect">
            <a:avLst/>
          </a:prstGeom>
          <a:noFill/>
          <a:ln w="9525">
            <a:noFill/>
            <a:miter lim="800000"/>
            <a:headEnd/>
            <a:tailEnd/>
          </a:ln>
        </p:spPr>
      </p:pic>
      <p:sp>
        <p:nvSpPr>
          <p:cNvPr id="173097" name="Line 43"/>
          <p:cNvSpPr>
            <a:spLocks noChangeShapeType="1"/>
          </p:cNvSpPr>
          <p:nvPr/>
        </p:nvSpPr>
        <p:spPr bwMode="auto">
          <a:xfrm>
            <a:off x="5507038" y="3124200"/>
            <a:ext cx="0" cy="304800"/>
          </a:xfrm>
          <a:prstGeom prst="line">
            <a:avLst/>
          </a:prstGeom>
          <a:noFill/>
          <a:ln w="9525">
            <a:solidFill>
              <a:srgbClr val="FF0000"/>
            </a:solidFill>
            <a:round/>
            <a:headEnd/>
            <a:tailEnd/>
          </a:ln>
        </p:spPr>
        <p:txBody>
          <a:bodyPr/>
          <a:lstStyle/>
          <a:p>
            <a:endParaRPr lang="en-US"/>
          </a:p>
        </p:txBody>
      </p:sp>
      <p:sp>
        <p:nvSpPr>
          <p:cNvPr id="173098" name="Line 44"/>
          <p:cNvSpPr>
            <a:spLocks noChangeShapeType="1"/>
          </p:cNvSpPr>
          <p:nvPr/>
        </p:nvSpPr>
        <p:spPr bwMode="auto">
          <a:xfrm>
            <a:off x="381000" y="3200400"/>
            <a:ext cx="8610600" cy="0"/>
          </a:xfrm>
          <a:prstGeom prst="line">
            <a:avLst/>
          </a:prstGeom>
          <a:noFill/>
          <a:ln w="9525">
            <a:solidFill>
              <a:schemeClr val="tx1"/>
            </a:solidFill>
            <a:round/>
            <a:headEnd/>
            <a:tailEnd/>
          </a:ln>
        </p:spPr>
        <p:txBody>
          <a:bodyPr/>
          <a:lstStyle/>
          <a:p>
            <a:endParaRPr lang="en-US"/>
          </a:p>
        </p:txBody>
      </p:sp>
      <p:sp>
        <p:nvSpPr>
          <p:cNvPr id="869421" name="Rectangle 45"/>
          <p:cNvSpPr>
            <a:spLocks noChangeArrowheads="1"/>
          </p:cNvSpPr>
          <p:nvPr/>
        </p:nvSpPr>
        <p:spPr bwMode="auto">
          <a:xfrm>
            <a:off x="3983038" y="3124200"/>
            <a:ext cx="2438400" cy="152400"/>
          </a:xfrm>
          <a:prstGeom prst="rect">
            <a:avLst/>
          </a:prstGeom>
          <a:gradFill rotWithShape="1">
            <a:gsLst>
              <a:gs pos="0">
                <a:srgbClr val="760000"/>
              </a:gs>
              <a:gs pos="50000">
                <a:srgbClr val="FF0000"/>
              </a:gs>
              <a:gs pos="100000">
                <a:srgbClr val="760000"/>
              </a:gs>
            </a:gsLst>
            <a:lin ang="5400000" scaled="1"/>
          </a:gradFill>
          <a:ln w="3175">
            <a:solidFill>
              <a:schemeClr val="tx1"/>
            </a:solidFill>
            <a:miter lim="800000"/>
            <a:headEnd/>
            <a:tailEnd/>
          </a:ln>
        </p:spPr>
        <p:txBody>
          <a:bodyPr wrap="none" anchor="ctr"/>
          <a:lstStyle/>
          <a:p>
            <a:endParaRPr lang="en-US"/>
          </a:p>
        </p:txBody>
      </p:sp>
      <p:sp>
        <p:nvSpPr>
          <p:cNvPr id="173100" name="Text Box 46"/>
          <p:cNvSpPr txBox="1">
            <a:spLocks noChangeArrowheads="1"/>
          </p:cNvSpPr>
          <p:nvPr/>
        </p:nvSpPr>
        <p:spPr bwMode="auto">
          <a:xfrm>
            <a:off x="804863" y="3870325"/>
            <a:ext cx="1335087" cy="854075"/>
          </a:xfrm>
          <a:prstGeom prst="rect">
            <a:avLst/>
          </a:prstGeom>
          <a:noFill/>
          <a:ln w="9525">
            <a:noFill/>
            <a:miter lim="800000"/>
            <a:headEnd/>
            <a:tailEnd/>
          </a:ln>
        </p:spPr>
        <p:txBody>
          <a:bodyPr wrap="none">
            <a:spAutoFit/>
          </a:bodyPr>
          <a:lstStyle/>
          <a:p>
            <a:pPr algn="ctr"/>
            <a:r>
              <a:rPr lang="en-US" sz="1000"/>
              <a:t>Greeks </a:t>
            </a:r>
          </a:p>
          <a:p>
            <a:pPr algn="ctr"/>
            <a:r>
              <a:rPr lang="en-US" sz="1000"/>
              <a:t>(Aristotle  ~350 BC))</a:t>
            </a:r>
          </a:p>
          <a:p>
            <a:pPr algn="ctr"/>
            <a:r>
              <a:rPr lang="en-US" sz="1000" i="1"/>
              <a:t>Continuous </a:t>
            </a:r>
          </a:p>
          <a:p>
            <a:pPr algn="ctr"/>
            <a:r>
              <a:rPr lang="en-US" sz="1000" i="1"/>
              <a:t>theory of matter</a:t>
            </a:r>
          </a:p>
          <a:p>
            <a:pPr algn="ctr"/>
            <a:endParaRPr lang="en-US" sz="1000"/>
          </a:p>
        </p:txBody>
      </p:sp>
      <p:pic>
        <p:nvPicPr>
          <p:cNvPr id="869423" name="Picture 47">
            <a:hlinkClick r:id="" action="ppaction://media"/>
          </p:cNvPr>
          <p:cNvPicPr>
            <a:picLocks noRot="1" noChangeAspect="1" noChangeArrowheads="1"/>
          </p:cNvPicPr>
          <p:nvPr>
            <p:ph idx="1"/>
            <a:wavAudioFile r:embed="rId2" name="MSj03884070000[1].wav"/>
          </p:nvPr>
        </p:nvPicPr>
        <p:blipFill>
          <a:blip r:embed="rId8" cstate="print"/>
          <a:srcRect/>
          <a:stretch>
            <a:fillRect/>
          </a:stretch>
        </p:blipFill>
        <p:spPr>
          <a:xfrm>
            <a:off x="76200" y="6096000"/>
            <a:ext cx="304800" cy="304800"/>
          </a:xfrm>
        </p:spPr>
      </p:pic>
      <p:sp>
        <p:nvSpPr>
          <p:cNvPr id="173102" name="AutoShape 48">
            <a:hlinkClick r:id="rId9"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1" fill="hold"/>
                                        <p:tgtEl>
                                          <p:spTgt spid="8694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16" fill="hold" grpId="0" nodeType="afterEffect">
                                  <p:stCondLst>
                                    <p:cond delay="1000"/>
                                  </p:stCondLst>
                                  <p:childTnLst>
                                    <p:set>
                                      <p:cBhvr>
                                        <p:cTn id="16" dur="1" fill="hold">
                                          <p:stCondLst>
                                            <p:cond delay="0"/>
                                          </p:stCondLst>
                                        </p:cTn>
                                        <p:tgtEl>
                                          <p:spTgt spid="869421"/>
                                        </p:tgtEl>
                                        <p:attrNameLst>
                                          <p:attrName>style.visibility</p:attrName>
                                        </p:attrNameLst>
                                      </p:cBhvr>
                                      <p:to>
                                        <p:strVal val="visible"/>
                                      </p:to>
                                    </p:set>
                                    <p:anim calcmode="lin" valueType="num">
                                      <p:cBhvr>
                                        <p:cTn id="17" dur="2000" fill="hold"/>
                                        <p:tgtEl>
                                          <p:spTgt spid="869421"/>
                                        </p:tgtEl>
                                        <p:attrNameLst>
                                          <p:attrName>ppt_w</p:attrName>
                                        </p:attrNameLst>
                                      </p:cBhvr>
                                      <p:tavLst>
                                        <p:tav tm="0">
                                          <p:val>
                                            <p:fltVal val="0"/>
                                          </p:val>
                                        </p:tav>
                                        <p:tav tm="100000">
                                          <p:val>
                                            <p:strVal val="#ppt_w"/>
                                          </p:val>
                                        </p:tav>
                                      </p:tavLst>
                                    </p:anim>
                                    <p:anim calcmode="lin" valueType="num">
                                      <p:cBhvr>
                                        <p:cTn id="18" dur="2000" fill="hold"/>
                                        <p:tgtEl>
                                          <p:spTgt spid="8694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869423"/>
                </p:tgtEl>
              </p:cMediaNode>
            </p:audio>
          </p:childTnLst>
        </p:cTn>
      </p:par>
    </p:tnLst>
    <p:bldLst>
      <p:bldP spid="86942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2057400" y="914400"/>
            <a:ext cx="4876800" cy="765175"/>
          </a:xfrm>
        </p:spPr>
        <p:txBody>
          <a:bodyPr/>
          <a:lstStyle/>
          <a:p>
            <a:pPr eaLnBrk="1" hangingPunct="1"/>
            <a:r>
              <a:rPr lang="en-US" sz="4000" b="1" i="1" smtClean="0">
                <a:latin typeface="Arial" charset="0"/>
              </a:rPr>
              <a:t>Alchemy</a:t>
            </a:r>
          </a:p>
        </p:txBody>
      </p:sp>
      <p:sp>
        <p:nvSpPr>
          <p:cNvPr id="551939" name="Rectangle 3"/>
          <p:cNvSpPr>
            <a:spLocks noGrp="1" noChangeArrowheads="1"/>
          </p:cNvSpPr>
          <p:nvPr>
            <p:ph type="subTitle" idx="1"/>
          </p:nvPr>
        </p:nvSpPr>
        <p:spPr>
          <a:xfrm>
            <a:off x="1143000" y="4953000"/>
            <a:ext cx="7010400" cy="1143000"/>
          </a:xfrm>
        </p:spPr>
        <p:txBody>
          <a:bodyPr/>
          <a:lstStyle/>
          <a:p>
            <a:pPr eaLnBrk="1" hangingPunct="1">
              <a:lnSpc>
                <a:spcPct val="90000"/>
              </a:lnSpc>
            </a:pPr>
            <a:r>
              <a:rPr lang="en-US" smtClean="0">
                <a:latin typeface="Arial" charset="0"/>
              </a:rPr>
              <a:t>Allegedly, this substance would turn </a:t>
            </a:r>
          </a:p>
          <a:p>
            <a:pPr eaLnBrk="1" hangingPunct="1">
              <a:lnSpc>
                <a:spcPct val="90000"/>
              </a:lnSpc>
            </a:pPr>
            <a:r>
              <a:rPr lang="en-US" smtClean="0">
                <a:latin typeface="Arial" charset="0"/>
              </a:rPr>
              <a:t>cheap metals into gold.</a:t>
            </a:r>
          </a:p>
          <a:p>
            <a:pPr algn="l" eaLnBrk="1" hangingPunct="1"/>
            <a:endParaRPr lang="en-US" smtClean="0">
              <a:latin typeface="Arial" charset="0"/>
            </a:endParaRPr>
          </a:p>
        </p:txBody>
      </p:sp>
      <p:pic>
        <p:nvPicPr>
          <p:cNvPr id="174084" name="Picture 4" descr="alchemist"/>
          <p:cNvPicPr>
            <a:picLocks noChangeAspect="1" noChangeArrowheads="1"/>
          </p:cNvPicPr>
          <p:nvPr/>
        </p:nvPicPr>
        <p:blipFill>
          <a:blip r:embed="rId3" cstate="print"/>
          <a:srcRect/>
          <a:stretch>
            <a:fillRect/>
          </a:stretch>
        </p:blipFill>
        <p:spPr bwMode="auto">
          <a:xfrm>
            <a:off x="768350" y="1295400"/>
            <a:ext cx="2051050" cy="2057400"/>
          </a:xfrm>
          <a:prstGeom prst="rect">
            <a:avLst/>
          </a:prstGeom>
          <a:noFill/>
          <a:ln w="9525">
            <a:noFill/>
            <a:miter lim="800000"/>
            <a:headEnd/>
            <a:tailEnd/>
          </a:ln>
        </p:spPr>
      </p:pic>
      <p:pic>
        <p:nvPicPr>
          <p:cNvPr id="174085" name="Picture 5" descr="pot of gold"/>
          <p:cNvPicPr>
            <a:picLocks noChangeAspect="1" noChangeArrowheads="1"/>
          </p:cNvPicPr>
          <p:nvPr/>
        </p:nvPicPr>
        <p:blipFill>
          <a:blip r:embed="rId4" cstate="print">
            <a:lum bright="-6000" contrast="54000"/>
          </a:blip>
          <a:srcRect/>
          <a:stretch>
            <a:fillRect/>
          </a:stretch>
        </p:blipFill>
        <p:spPr bwMode="auto">
          <a:xfrm>
            <a:off x="6248400" y="1370013"/>
            <a:ext cx="2263775" cy="1982787"/>
          </a:xfrm>
          <a:prstGeom prst="rect">
            <a:avLst/>
          </a:prstGeom>
          <a:noFill/>
          <a:ln w="9525">
            <a:noFill/>
            <a:miter lim="800000"/>
            <a:headEnd/>
            <a:tailEnd/>
          </a:ln>
        </p:spPr>
      </p:pic>
      <p:sp>
        <p:nvSpPr>
          <p:cNvPr id="174086" name="Text Box 6"/>
          <p:cNvSpPr txBox="1">
            <a:spLocks noChangeArrowheads="1"/>
          </p:cNvSpPr>
          <p:nvPr/>
        </p:nvSpPr>
        <p:spPr bwMode="auto">
          <a:xfrm>
            <a:off x="3336925" y="2743200"/>
            <a:ext cx="2530475" cy="1066800"/>
          </a:xfrm>
          <a:prstGeom prst="rect">
            <a:avLst/>
          </a:prstGeom>
          <a:noFill/>
          <a:ln w="9525">
            <a:noFill/>
            <a:miter lim="800000"/>
            <a:headEnd/>
            <a:tailEnd/>
          </a:ln>
        </p:spPr>
        <p:txBody>
          <a:bodyPr wrap="none">
            <a:spAutoFit/>
          </a:bodyPr>
          <a:lstStyle/>
          <a:p>
            <a:pPr algn="ctr"/>
            <a:r>
              <a:rPr lang="en-US" sz="3200"/>
              <a:t>In Europe,</a:t>
            </a:r>
          </a:p>
          <a:p>
            <a:pPr algn="ctr"/>
            <a:r>
              <a:rPr lang="en-US" sz="3200"/>
              <a:t>alchemy was</a:t>
            </a:r>
          </a:p>
        </p:txBody>
      </p:sp>
      <p:sp>
        <p:nvSpPr>
          <p:cNvPr id="174087" name="Rectangle 7"/>
          <p:cNvSpPr>
            <a:spLocks noChangeArrowheads="1"/>
          </p:cNvSpPr>
          <p:nvPr/>
        </p:nvSpPr>
        <p:spPr bwMode="auto">
          <a:xfrm>
            <a:off x="1143000" y="3810000"/>
            <a:ext cx="7010400" cy="1143000"/>
          </a:xfrm>
          <a:prstGeom prst="rect">
            <a:avLst/>
          </a:prstGeom>
          <a:noFill/>
          <a:ln w="9525">
            <a:noFill/>
            <a:miter lim="800000"/>
            <a:headEnd/>
            <a:tailEnd/>
          </a:ln>
        </p:spPr>
        <p:txBody>
          <a:bodyPr/>
          <a:lstStyle/>
          <a:p>
            <a:pPr algn="ctr">
              <a:lnSpc>
                <a:spcPct val="90000"/>
              </a:lnSpc>
              <a:spcBef>
                <a:spcPct val="20000"/>
              </a:spcBef>
            </a:pPr>
            <a:r>
              <a:rPr lang="en-US" sz="3200"/>
              <a:t>the quest for the Philosopher’s Stone</a:t>
            </a:r>
          </a:p>
          <a:p>
            <a:pPr algn="ctr">
              <a:lnSpc>
                <a:spcPct val="90000"/>
              </a:lnSpc>
              <a:spcBef>
                <a:spcPct val="20000"/>
              </a:spcBef>
            </a:pPr>
            <a:r>
              <a:rPr lang="en-US" sz="3200"/>
              <a:t>(the elixir, the Sorcerer’s Stone).</a:t>
            </a:r>
          </a:p>
          <a:p>
            <a:pPr algn="ctr">
              <a:lnSpc>
                <a:spcPct val="90000"/>
              </a:lnSpc>
              <a:spcBef>
                <a:spcPct val="20000"/>
              </a:spcBef>
            </a:pPr>
            <a:endParaRPr lang="en-US" sz="3200">
              <a:latin typeface="Times New Roman" pitchFamily="18" charset="0"/>
            </a:endParaRPr>
          </a:p>
          <a:p>
            <a:pPr>
              <a:spcBef>
                <a:spcPct val="20000"/>
              </a:spcBef>
            </a:pPr>
            <a:endParaRPr lang="en-US" sz="3200">
              <a:latin typeface="Times New Roman" pitchFamily="18" charset="0"/>
            </a:endParaRPr>
          </a:p>
        </p:txBody>
      </p:sp>
      <p:sp>
        <p:nvSpPr>
          <p:cNvPr id="174088" name="AutoShape 8">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9">
                                            <p:txEl>
                                              <p:pRg st="0" end="0"/>
                                            </p:txEl>
                                          </p:spTgt>
                                        </p:tgtEl>
                                        <p:attrNameLst>
                                          <p:attrName>style.visibility</p:attrName>
                                        </p:attrNameLst>
                                      </p:cBhvr>
                                      <p:to>
                                        <p:strVal val="visible"/>
                                      </p:to>
                                    </p:set>
                                    <p:anim calcmode="lin" valueType="num">
                                      <p:cBhvr additive="base">
                                        <p:cTn id="7" dur="1000" fill="hold"/>
                                        <p:tgtEl>
                                          <p:spTgt spid="55193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519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1939">
                                            <p:txEl>
                                              <p:pRg st="1" end="1"/>
                                            </p:txEl>
                                          </p:spTgt>
                                        </p:tgtEl>
                                        <p:attrNameLst>
                                          <p:attrName>style.visibility</p:attrName>
                                        </p:attrNameLst>
                                      </p:cBhvr>
                                      <p:to>
                                        <p:strVal val="visible"/>
                                      </p:to>
                                    </p:set>
                                    <p:anim calcmode="lin" valueType="num">
                                      <p:cBhvr additive="base">
                                        <p:cTn id="11" dur="1000" fill="hold"/>
                                        <p:tgtEl>
                                          <p:spTgt spid="551939">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519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9"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subTitle" idx="1"/>
          </p:nvPr>
        </p:nvSpPr>
        <p:spPr>
          <a:xfrm>
            <a:off x="2971800" y="381000"/>
            <a:ext cx="3048000" cy="685800"/>
          </a:xfrm>
        </p:spPr>
        <p:txBody>
          <a:bodyPr/>
          <a:lstStyle/>
          <a:p>
            <a:pPr eaLnBrk="1" hangingPunct="1"/>
            <a:r>
              <a:rPr lang="en-US" b="1" smtClean="0">
                <a:solidFill>
                  <a:srgbClr val="0000FF"/>
                </a:solidFill>
                <a:latin typeface="Arial" charset="0"/>
              </a:rPr>
              <a:t>transmutation</a:t>
            </a:r>
          </a:p>
          <a:p>
            <a:pPr algn="l" eaLnBrk="1" hangingPunct="1"/>
            <a:endParaRPr lang="en-US" smtClean="0">
              <a:latin typeface="Arial" charset="0"/>
            </a:endParaRPr>
          </a:p>
        </p:txBody>
      </p:sp>
      <p:sp>
        <p:nvSpPr>
          <p:cNvPr id="552963" name="Rectangle 3"/>
          <p:cNvSpPr>
            <a:spLocks noChangeArrowheads="1"/>
          </p:cNvSpPr>
          <p:nvPr/>
        </p:nvSpPr>
        <p:spPr bwMode="auto">
          <a:xfrm>
            <a:off x="381000" y="5334000"/>
            <a:ext cx="8458200" cy="1371600"/>
          </a:xfrm>
          <a:prstGeom prst="rect">
            <a:avLst/>
          </a:prstGeom>
          <a:noFill/>
          <a:ln w="9525">
            <a:noFill/>
            <a:miter lim="800000"/>
            <a:headEnd/>
            <a:tailEnd/>
          </a:ln>
        </p:spPr>
        <p:txBody>
          <a:bodyPr/>
          <a:lstStyle/>
          <a:p>
            <a:pPr algn="ctr">
              <a:spcBef>
                <a:spcPct val="20000"/>
              </a:spcBef>
            </a:pPr>
            <a:r>
              <a:rPr lang="en-US" sz="3200"/>
              <a:t>In ordinary chemical reactions, we cannot</a:t>
            </a:r>
          </a:p>
          <a:p>
            <a:pPr algn="ctr">
              <a:spcBef>
                <a:spcPct val="20000"/>
              </a:spcBef>
            </a:pPr>
            <a:r>
              <a:rPr lang="en-US" sz="3200"/>
              <a:t>transmute elements into different elements.</a:t>
            </a:r>
          </a:p>
        </p:txBody>
      </p:sp>
      <p:sp>
        <p:nvSpPr>
          <p:cNvPr id="552964" name="Rectangle 4"/>
          <p:cNvSpPr>
            <a:spLocks noChangeArrowheads="1"/>
          </p:cNvSpPr>
          <p:nvPr/>
        </p:nvSpPr>
        <p:spPr bwMode="auto">
          <a:xfrm>
            <a:off x="1066800" y="1066800"/>
            <a:ext cx="6858000" cy="685800"/>
          </a:xfrm>
          <a:prstGeom prst="rect">
            <a:avLst/>
          </a:prstGeom>
          <a:noFill/>
          <a:ln w="9525">
            <a:noFill/>
            <a:miter lim="800000"/>
            <a:headEnd/>
            <a:tailEnd/>
          </a:ln>
        </p:spPr>
        <p:txBody>
          <a:bodyPr/>
          <a:lstStyle/>
          <a:p>
            <a:pPr algn="ctr">
              <a:spcBef>
                <a:spcPct val="20000"/>
              </a:spcBef>
            </a:pPr>
            <a:r>
              <a:rPr lang="en-US" sz="3200"/>
              <a:t>changing one substance into another</a:t>
            </a:r>
          </a:p>
        </p:txBody>
      </p:sp>
      <p:grpSp>
        <p:nvGrpSpPr>
          <p:cNvPr id="2" name="Group 5" descr="copper pipe"/>
          <p:cNvGrpSpPr>
            <a:grpSpLocks/>
          </p:cNvGrpSpPr>
          <p:nvPr/>
        </p:nvGrpSpPr>
        <p:grpSpPr bwMode="auto">
          <a:xfrm>
            <a:off x="1219200" y="2057400"/>
            <a:ext cx="2286000" cy="3048000"/>
            <a:chOff x="768" y="1200"/>
            <a:chExt cx="1440" cy="1920"/>
          </a:xfrm>
        </p:grpSpPr>
        <p:pic>
          <p:nvPicPr>
            <p:cNvPr id="175118" name="Picture 6" descr="MPj02898080000[1]"/>
            <p:cNvPicPr>
              <a:picLocks noChangeAspect="1" noChangeArrowheads="1"/>
            </p:cNvPicPr>
            <p:nvPr/>
          </p:nvPicPr>
          <p:blipFill>
            <a:blip r:embed="rId3" cstate="print"/>
            <a:srcRect/>
            <a:stretch>
              <a:fillRect/>
            </a:stretch>
          </p:blipFill>
          <p:spPr bwMode="auto">
            <a:xfrm>
              <a:off x="864" y="1200"/>
              <a:ext cx="1344" cy="1095"/>
            </a:xfrm>
            <a:prstGeom prst="rect">
              <a:avLst/>
            </a:prstGeom>
            <a:noFill/>
            <a:ln w="9525">
              <a:noFill/>
              <a:miter lim="800000"/>
              <a:headEnd/>
              <a:tailEnd/>
            </a:ln>
          </p:spPr>
        </p:pic>
        <p:sp>
          <p:nvSpPr>
            <p:cNvPr id="175119" name="Rectangle 7"/>
            <p:cNvSpPr>
              <a:spLocks noChangeArrowheads="1"/>
            </p:cNvSpPr>
            <p:nvPr/>
          </p:nvSpPr>
          <p:spPr bwMode="auto">
            <a:xfrm>
              <a:off x="768" y="2688"/>
              <a:ext cx="1344" cy="432"/>
            </a:xfrm>
            <a:prstGeom prst="rect">
              <a:avLst/>
            </a:prstGeom>
            <a:noFill/>
            <a:ln w="9525">
              <a:noFill/>
              <a:miter lim="800000"/>
              <a:headEnd/>
              <a:tailEnd/>
            </a:ln>
          </p:spPr>
          <p:txBody>
            <a:bodyPr/>
            <a:lstStyle/>
            <a:p>
              <a:pPr algn="ctr">
                <a:spcBef>
                  <a:spcPct val="20000"/>
                </a:spcBef>
              </a:pPr>
              <a:r>
                <a:rPr lang="en-US" sz="3200"/>
                <a:t>COPPER</a:t>
              </a:r>
            </a:p>
          </p:txBody>
        </p:sp>
      </p:grpSp>
      <p:grpSp>
        <p:nvGrpSpPr>
          <p:cNvPr id="3" name="Group 8" descr="gold bars"/>
          <p:cNvGrpSpPr>
            <a:grpSpLocks/>
          </p:cNvGrpSpPr>
          <p:nvPr/>
        </p:nvGrpSpPr>
        <p:grpSpPr bwMode="auto">
          <a:xfrm>
            <a:off x="5638800" y="2209800"/>
            <a:ext cx="2133600" cy="2895600"/>
            <a:chOff x="3552" y="1296"/>
            <a:chExt cx="1344" cy="1824"/>
          </a:xfrm>
        </p:grpSpPr>
        <p:pic>
          <p:nvPicPr>
            <p:cNvPr id="175116" name="Picture 9" descr="MPj03959000000[1]"/>
            <p:cNvPicPr>
              <a:picLocks noChangeAspect="1" noChangeArrowheads="1"/>
            </p:cNvPicPr>
            <p:nvPr/>
          </p:nvPicPr>
          <p:blipFill>
            <a:blip r:embed="rId4" cstate="print"/>
            <a:srcRect/>
            <a:stretch>
              <a:fillRect/>
            </a:stretch>
          </p:blipFill>
          <p:spPr bwMode="auto">
            <a:xfrm>
              <a:off x="3552" y="1296"/>
              <a:ext cx="1152" cy="1152"/>
            </a:xfrm>
            <a:prstGeom prst="rect">
              <a:avLst/>
            </a:prstGeom>
            <a:noFill/>
            <a:ln w="9525">
              <a:noFill/>
              <a:miter lim="800000"/>
              <a:headEnd/>
              <a:tailEnd/>
            </a:ln>
          </p:spPr>
        </p:pic>
        <p:sp>
          <p:nvSpPr>
            <p:cNvPr id="175117" name="Rectangle 10"/>
            <p:cNvSpPr>
              <a:spLocks noChangeArrowheads="1"/>
            </p:cNvSpPr>
            <p:nvPr/>
          </p:nvSpPr>
          <p:spPr bwMode="auto">
            <a:xfrm>
              <a:off x="3552" y="2688"/>
              <a:ext cx="1344" cy="432"/>
            </a:xfrm>
            <a:prstGeom prst="rect">
              <a:avLst/>
            </a:prstGeom>
            <a:noFill/>
            <a:ln w="9525">
              <a:noFill/>
              <a:miter lim="800000"/>
              <a:headEnd/>
              <a:tailEnd/>
            </a:ln>
          </p:spPr>
          <p:txBody>
            <a:bodyPr/>
            <a:lstStyle/>
            <a:p>
              <a:pPr algn="ctr">
                <a:spcBef>
                  <a:spcPct val="20000"/>
                </a:spcBef>
              </a:pPr>
              <a:r>
                <a:rPr lang="en-US" sz="3200"/>
                <a:t>GOLD</a:t>
              </a:r>
            </a:p>
          </p:txBody>
        </p:sp>
      </p:grpSp>
      <p:grpSp>
        <p:nvGrpSpPr>
          <p:cNvPr id="4" name="Group 11"/>
          <p:cNvGrpSpPr>
            <a:grpSpLocks/>
          </p:cNvGrpSpPr>
          <p:nvPr/>
        </p:nvGrpSpPr>
        <p:grpSpPr bwMode="auto">
          <a:xfrm>
            <a:off x="2971800" y="2590800"/>
            <a:ext cx="3200400" cy="2362200"/>
            <a:chOff x="1872" y="1536"/>
            <a:chExt cx="2016" cy="1488"/>
          </a:xfrm>
        </p:grpSpPr>
        <p:sp>
          <p:nvSpPr>
            <p:cNvPr id="175113" name="Rectangle 12"/>
            <p:cNvSpPr>
              <a:spLocks noChangeArrowheads="1"/>
            </p:cNvSpPr>
            <p:nvPr/>
          </p:nvSpPr>
          <p:spPr bwMode="auto">
            <a:xfrm>
              <a:off x="2160" y="1536"/>
              <a:ext cx="1344" cy="432"/>
            </a:xfrm>
            <a:prstGeom prst="rect">
              <a:avLst/>
            </a:prstGeom>
            <a:noFill/>
            <a:ln w="9525">
              <a:noFill/>
              <a:miter lim="800000"/>
              <a:headEnd/>
              <a:tailEnd/>
            </a:ln>
          </p:spPr>
          <p:txBody>
            <a:bodyPr/>
            <a:lstStyle/>
            <a:p>
              <a:pPr algn="ctr">
                <a:spcBef>
                  <a:spcPct val="20000"/>
                </a:spcBef>
              </a:pPr>
              <a:r>
                <a:rPr lang="en-US" sz="3200">
                  <a:sym typeface="Wingdings" pitchFamily="2" charset="2"/>
                </a:rPr>
                <a:t></a:t>
              </a:r>
              <a:endParaRPr lang="en-US" sz="3200"/>
            </a:p>
          </p:txBody>
        </p:sp>
        <p:sp>
          <p:nvSpPr>
            <p:cNvPr id="175114" name="Rectangle 13"/>
            <p:cNvSpPr>
              <a:spLocks noChangeArrowheads="1"/>
            </p:cNvSpPr>
            <p:nvPr/>
          </p:nvSpPr>
          <p:spPr bwMode="auto">
            <a:xfrm>
              <a:off x="2544" y="2688"/>
              <a:ext cx="576" cy="336"/>
            </a:xfrm>
            <a:prstGeom prst="rect">
              <a:avLst/>
            </a:prstGeom>
            <a:noFill/>
            <a:ln w="9525">
              <a:noFill/>
              <a:miter lim="800000"/>
              <a:headEnd/>
              <a:tailEnd/>
            </a:ln>
          </p:spPr>
          <p:txBody>
            <a:bodyPr/>
            <a:lstStyle/>
            <a:p>
              <a:pPr algn="ctr">
                <a:spcBef>
                  <a:spcPct val="20000"/>
                </a:spcBef>
              </a:pPr>
              <a:r>
                <a:rPr lang="en-US" sz="3200">
                  <a:sym typeface="Wingdings" pitchFamily="2" charset="2"/>
                </a:rPr>
                <a:t></a:t>
              </a:r>
              <a:endParaRPr lang="en-US" sz="3200"/>
            </a:p>
          </p:txBody>
        </p:sp>
        <p:sp>
          <p:nvSpPr>
            <p:cNvPr id="175115" name="Rectangle 14"/>
            <p:cNvSpPr>
              <a:spLocks noChangeArrowheads="1"/>
            </p:cNvSpPr>
            <p:nvPr/>
          </p:nvSpPr>
          <p:spPr bwMode="auto">
            <a:xfrm>
              <a:off x="1872" y="2496"/>
              <a:ext cx="2016" cy="336"/>
            </a:xfrm>
            <a:prstGeom prst="rect">
              <a:avLst/>
            </a:prstGeom>
            <a:noFill/>
            <a:ln w="9525">
              <a:noFill/>
              <a:miter lim="800000"/>
              <a:headEnd/>
              <a:tailEnd/>
            </a:ln>
          </p:spPr>
          <p:txBody>
            <a:bodyPr/>
            <a:lstStyle/>
            <a:p>
              <a:pPr algn="ctr">
                <a:spcBef>
                  <a:spcPct val="20000"/>
                </a:spcBef>
              </a:pPr>
              <a:r>
                <a:rPr lang="en-US" sz="2000">
                  <a:sym typeface="Wingdings" pitchFamily="2" charset="2"/>
                </a:rPr>
                <a:t>Philosopher’s Stone</a:t>
              </a:r>
              <a:endParaRPr lang="en-US" sz="2000"/>
            </a:p>
          </p:txBody>
        </p:sp>
      </p:grpSp>
      <p:sp>
        <p:nvSpPr>
          <p:cNvPr id="175112" name="AutoShape 1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64"/>
                                        </p:tgtEl>
                                        <p:attrNameLst>
                                          <p:attrName>style.visibility</p:attrName>
                                        </p:attrNameLst>
                                      </p:cBhvr>
                                      <p:to>
                                        <p:strVal val="visible"/>
                                      </p:to>
                                    </p:set>
                                    <p:anim calcmode="lin" valueType="num">
                                      <p:cBhvr additive="base">
                                        <p:cTn id="7" dur="1000" fill="hold"/>
                                        <p:tgtEl>
                                          <p:spTgt spid="552964"/>
                                        </p:tgtEl>
                                        <p:attrNameLst>
                                          <p:attrName>ppt_x</p:attrName>
                                        </p:attrNameLst>
                                      </p:cBhvr>
                                      <p:tavLst>
                                        <p:tav tm="0">
                                          <p:val>
                                            <p:strVal val="0-#ppt_w/2"/>
                                          </p:val>
                                        </p:tav>
                                        <p:tav tm="100000">
                                          <p:val>
                                            <p:strVal val="#ppt_x"/>
                                          </p:val>
                                        </p:tav>
                                      </p:tavLst>
                                    </p:anim>
                                    <p:anim calcmode="lin" valueType="num">
                                      <p:cBhvr additive="base">
                                        <p:cTn id="8" dur="1000" fill="hold"/>
                                        <p:tgtEl>
                                          <p:spTgt spid="5529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000"/>
                                        <p:tgtEl>
                                          <p:spTgt spid="2"/>
                                        </p:tgtEl>
                                      </p:cBhvr>
                                    </p:animEffect>
                                  </p:childTnLst>
                                </p:cTn>
                              </p:par>
                            </p:childTnLst>
                          </p:cTn>
                        </p:par>
                        <p:par>
                          <p:cTn id="14" fill="hold">
                            <p:stCondLst>
                              <p:cond delay="1000"/>
                            </p:stCondLst>
                            <p:childTnLst>
                              <p:par>
                                <p:cTn id="15" presetID="9" presetClass="entr" presetSubtype="0" fill="hold" nodeType="afterEffect">
                                  <p:stCondLst>
                                    <p:cond delay="300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000"/>
                                        <p:tgtEl>
                                          <p:spTgt spid="4"/>
                                        </p:tgtEl>
                                      </p:cBhvr>
                                    </p:animEffect>
                                  </p:childTnLst>
                                </p:cTn>
                              </p:par>
                            </p:childTnLst>
                          </p:cTn>
                        </p:par>
                        <p:par>
                          <p:cTn id="18" fill="hold">
                            <p:stCondLst>
                              <p:cond delay="5000"/>
                            </p:stCondLst>
                            <p:childTnLst>
                              <p:par>
                                <p:cTn id="19" presetID="9" presetClass="entr" presetSubtype="0" fill="hold" nodeType="afterEffect">
                                  <p:stCondLst>
                                    <p:cond delay="300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52963"/>
                                        </p:tgtEl>
                                        <p:attrNameLst>
                                          <p:attrName>style.visibility</p:attrName>
                                        </p:attrNameLst>
                                      </p:cBhvr>
                                      <p:to>
                                        <p:strVal val="visible"/>
                                      </p:to>
                                    </p:set>
                                    <p:anim calcmode="lin" valueType="num">
                                      <p:cBhvr additive="base">
                                        <p:cTn id="26" dur="1000" fill="hold"/>
                                        <p:tgtEl>
                                          <p:spTgt spid="552963"/>
                                        </p:tgtEl>
                                        <p:attrNameLst>
                                          <p:attrName>ppt_x</p:attrName>
                                        </p:attrNameLst>
                                      </p:cBhvr>
                                      <p:tavLst>
                                        <p:tav tm="0">
                                          <p:val>
                                            <p:strVal val="#ppt_x"/>
                                          </p:val>
                                        </p:tav>
                                        <p:tav tm="100000">
                                          <p:val>
                                            <p:strVal val="#ppt_x"/>
                                          </p:val>
                                        </p:tav>
                                      </p:tavLst>
                                    </p:anim>
                                    <p:anim calcmode="lin" valueType="num">
                                      <p:cBhvr additive="base">
                                        <p:cTn id="27" dur="1000" fill="hold"/>
                                        <p:tgtEl>
                                          <p:spTgt spid="552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p:bldP spid="55296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Early Ideas on Elements</a:t>
            </a:r>
          </a:p>
        </p:txBody>
      </p:sp>
      <p:sp>
        <p:nvSpPr>
          <p:cNvPr id="868355" name="Rectangle 3"/>
          <p:cNvSpPr>
            <a:spLocks noGrp="1" noChangeArrowheads="1"/>
          </p:cNvSpPr>
          <p:nvPr>
            <p:ph type="body" sz="half" idx="1"/>
          </p:nvPr>
        </p:nvSpPr>
        <p:spPr>
          <a:xfrm>
            <a:off x="457200" y="1600200"/>
            <a:ext cx="4267200" cy="4525963"/>
          </a:xfrm>
        </p:spPr>
        <p:txBody>
          <a:bodyPr/>
          <a:lstStyle/>
          <a:p>
            <a:pPr eaLnBrk="1" hangingPunct="1">
              <a:buFontTx/>
              <a:buNone/>
            </a:pPr>
            <a:r>
              <a:rPr lang="en-US" sz="2800" smtClean="0"/>
              <a:t>Robert Boyle stated...</a:t>
            </a:r>
          </a:p>
          <a:p>
            <a:pPr lvl="1" eaLnBrk="1" hangingPunct="1"/>
            <a:r>
              <a:rPr lang="en-US" sz="2400" smtClean="0"/>
              <a:t>A substance was an element unless it could be broken down to two or more simpler substances.</a:t>
            </a:r>
          </a:p>
          <a:p>
            <a:pPr lvl="1" eaLnBrk="1" hangingPunct="1">
              <a:buFontTx/>
              <a:buNone/>
            </a:pPr>
            <a:endParaRPr lang="en-US" sz="2400" smtClean="0"/>
          </a:p>
          <a:p>
            <a:pPr lvl="1" eaLnBrk="1" hangingPunct="1"/>
            <a:r>
              <a:rPr lang="en-US" sz="2400" smtClean="0"/>
              <a:t>Air therefore could not be an element because it could be broken down in to many pure substances.</a:t>
            </a:r>
          </a:p>
        </p:txBody>
      </p:sp>
      <p:graphicFrame>
        <p:nvGraphicFramePr>
          <p:cNvPr id="3074" name="Object 4" descr="Robert Boyle"/>
          <p:cNvGraphicFramePr>
            <a:graphicFrameLocks noChangeAspect="1"/>
          </p:cNvGraphicFramePr>
          <p:nvPr>
            <p:ph sz="half" idx="2"/>
          </p:nvPr>
        </p:nvGraphicFramePr>
        <p:xfrm>
          <a:off x="4975225" y="1600200"/>
          <a:ext cx="3389313" cy="4525963"/>
        </p:xfrm>
        <a:graphic>
          <a:graphicData uri="http://schemas.openxmlformats.org/presentationml/2006/ole">
            <p:oleObj spid="_x0000_s3074" name="Bitmap Image" r:id="rId4" imgW="3200000" imgH="4114286" progId="Paint.Picture">
              <p:embed/>
            </p:oleObj>
          </a:graphicData>
        </a:graphic>
      </p:graphicFrame>
      <p:sp>
        <p:nvSpPr>
          <p:cNvPr id="3077" name="AutoShape 5">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3078" name="Rectangle 6"/>
          <p:cNvSpPr>
            <a:spLocks noChangeArrowheads="1"/>
          </p:cNvSpPr>
          <p:nvPr/>
        </p:nvSpPr>
        <p:spPr bwMode="auto">
          <a:xfrm>
            <a:off x="6034088" y="6140450"/>
            <a:ext cx="1357312" cy="336550"/>
          </a:xfrm>
          <a:prstGeom prst="rect">
            <a:avLst/>
          </a:prstGeom>
          <a:noFill/>
          <a:ln w="9525">
            <a:noFill/>
            <a:miter lim="800000"/>
            <a:headEnd/>
            <a:tailEnd/>
          </a:ln>
        </p:spPr>
        <p:txBody>
          <a:bodyPr wrap="none">
            <a:spAutoFit/>
          </a:bodyPr>
          <a:lstStyle/>
          <a:p>
            <a:r>
              <a:rPr lang="en-US" sz="1600"/>
              <a:t>Robert Boyle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68355">
                                            <p:txEl>
                                              <p:pRg st="0" end="0"/>
                                            </p:txEl>
                                          </p:spTgt>
                                        </p:tgtEl>
                                        <p:attrNameLst>
                                          <p:attrName>style.visibility</p:attrName>
                                        </p:attrNameLst>
                                      </p:cBhvr>
                                      <p:to>
                                        <p:strVal val="visible"/>
                                      </p:to>
                                    </p:set>
                                    <p:anim calcmode="lin" valueType="num">
                                      <p:cBhvr additive="base">
                                        <p:cTn id="7" dur="500" fill="hold"/>
                                        <p:tgtEl>
                                          <p:spTgt spid="8683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68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68355">
                                            <p:txEl>
                                              <p:pRg st="1" end="1"/>
                                            </p:txEl>
                                          </p:spTgt>
                                        </p:tgtEl>
                                        <p:attrNameLst>
                                          <p:attrName>style.visibility</p:attrName>
                                        </p:attrNameLst>
                                      </p:cBhvr>
                                      <p:to>
                                        <p:strVal val="visible"/>
                                      </p:to>
                                    </p:set>
                                    <p:animEffect transition="in" filter="dissolve">
                                      <p:cBhvr>
                                        <p:cTn id="13" dur="500"/>
                                        <p:tgtEl>
                                          <p:spTgt spid="86835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68355">
                                            <p:txEl>
                                              <p:pRg st="3" end="3"/>
                                            </p:txEl>
                                          </p:spTgt>
                                        </p:tgtEl>
                                        <p:attrNameLst>
                                          <p:attrName>style.visibility</p:attrName>
                                        </p:attrNameLst>
                                      </p:cBhvr>
                                      <p:to>
                                        <p:strVal val="visible"/>
                                      </p:to>
                                    </p:set>
                                    <p:animEffect transition="in" filter="dissolve">
                                      <p:cBhvr>
                                        <p:cTn id="18" dur="500"/>
                                        <p:tgtEl>
                                          <p:spTgt spid="868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smtClean="0">
                <a:latin typeface="Arial" charset="0"/>
              </a:rPr>
              <a:t>Alchemy</a:t>
            </a:r>
          </a:p>
        </p:txBody>
      </p:sp>
      <p:sp>
        <p:nvSpPr>
          <p:cNvPr id="865283" name="Rectangle 3"/>
          <p:cNvSpPr>
            <a:spLocks noGrp="1" noChangeArrowheads="1"/>
          </p:cNvSpPr>
          <p:nvPr>
            <p:ph type="body" sz="half" idx="2"/>
          </p:nvPr>
        </p:nvSpPr>
        <p:spPr>
          <a:xfrm>
            <a:off x="4648200" y="1981200"/>
            <a:ext cx="4191000" cy="4114800"/>
          </a:xfrm>
        </p:spPr>
        <p:txBody>
          <a:bodyPr/>
          <a:lstStyle/>
          <a:p>
            <a:pPr eaLnBrk="1" hangingPunct="1"/>
            <a:r>
              <a:rPr lang="en-US" sz="2400" smtClean="0">
                <a:latin typeface="Arial" charset="0"/>
              </a:rPr>
              <a:t>After that 'chemistry' was ruled by alchemy.</a:t>
            </a:r>
          </a:p>
          <a:p>
            <a:pPr eaLnBrk="1" hangingPunct="1"/>
            <a:r>
              <a:rPr lang="en-US" sz="2400" smtClean="0">
                <a:latin typeface="Arial" charset="0"/>
              </a:rPr>
              <a:t>They believed that that could take any cheap metals and turn them into gold.</a:t>
            </a:r>
          </a:p>
          <a:p>
            <a:pPr eaLnBrk="1" hangingPunct="1"/>
            <a:r>
              <a:rPr lang="en-US" sz="2400" smtClean="0">
                <a:latin typeface="Arial" charset="0"/>
              </a:rPr>
              <a:t>Alchemists were almost like magicians.</a:t>
            </a:r>
          </a:p>
          <a:p>
            <a:pPr lvl="1" eaLnBrk="1" hangingPunct="1"/>
            <a:r>
              <a:rPr lang="en-US" sz="2000" smtClean="0">
                <a:latin typeface="Arial" charset="0"/>
              </a:rPr>
              <a:t>elixirs, physical immortality</a:t>
            </a:r>
          </a:p>
        </p:txBody>
      </p:sp>
      <p:pic>
        <p:nvPicPr>
          <p:cNvPr id="176132" name="Picture 4" descr="alchemist"/>
          <p:cNvPicPr>
            <a:picLocks noChangeAspect="1" noChangeArrowheads="1"/>
          </p:cNvPicPr>
          <p:nvPr>
            <p:ph type="clipArt" sz="half" idx="1"/>
          </p:nvPr>
        </p:nvPicPr>
        <p:blipFill>
          <a:blip r:embed="rId4" cstate="print"/>
          <a:srcRect/>
          <a:stretch>
            <a:fillRect/>
          </a:stretch>
        </p:blipFill>
        <p:spPr>
          <a:xfrm>
            <a:off x="990600" y="1981200"/>
            <a:ext cx="2816225" cy="4090988"/>
          </a:xfrm>
          <a:noFill/>
        </p:spPr>
      </p:pic>
      <p:sp>
        <p:nvSpPr>
          <p:cNvPr id="176133" name="AutoShape 5">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65283">
                                            <p:txEl>
                                              <p:pRg st="0" end="0"/>
                                            </p:txEl>
                                          </p:spTgt>
                                        </p:tgtEl>
                                        <p:attrNameLst>
                                          <p:attrName>style.visibility</p:attrName>
                                        </p:attrNameLst>
                                      </p:cBhvr>
                                      <p:to>
                                        <p:strVal val="visible"/>
                                      </p:to>
                                    </p:set>
                                    <p:animEffect transition="in" filter="fade">
                                      <p:cBhvr>
                                        <p:cTn id="7" dur="1000"/>
                                        <p:tgtEl>
                                          <p:spTgt spid="865283">
                                            <p:txEl>
                                              <p:pRg st="0" end="0"/>
                                            </p:txEl>
                                          </p:spTgt>
                                        </p:tgtEl>
                                      </p:cBhvr>
                                    </p:animEffect>
                                    <p:anim calcmode="lin" valueType="num">
                                      <p:cBhvr>
                                        <p:cTn id="8" dur="1000" fill="hold"/>
                                        <p:tgtEl>
                                          <p:spTgt spid="8652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652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65283">
                                            <p:txEl>
                                              <p:pRg st="1" end="1"/>
                                            </p:txEl>
                                          </p:spTgt>
                                        </p:tgtEl>
                                        <p:attrNameLst>
                                          <p:attrName>style.visibility</p:attrName>
                                        </p:attrNameLst>
                                      </p:cBhvr>
                                      <p:to>
                                        <p:strVal val="visible"/>
                                      </p:to>
                                    </p:set>
                                    <p:animEffect transition="in" filter="fade">
                                      <p:cBhvr>
                                        <p:cTn id="14" dur="1000"/>
                                        <p:tgtEl>
                                          <p:spTgt spid="865283">
                                            <p:txEl>
                                              <p:pRg st="1" end="1"/>
                                            </p:txEl>
                                          </p:spTgt>
                                        </p:tgtEl>
                                      </p:cBhvr>
                                    </p:animEffect>
                                    <p:anim calcmode="lin" valueType="num">
                                      <p:cBhvr>
                                        <p:cTn id="15" dur="1000" fill="hold"/>
                                        <p:tgtEl>
                                          <p:spTgt spid="86528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652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5283">
                                            <p:txEl>
                                              <p:pRg st="2" end="2"/>
                                            </p:txEl>
                                          </p:spTgt>
                                        </p:tgtEl>
                                        <p:attrNameLst>
                                          <p:attrName>style.visibility</p:attrName>
                                        </p:attrNameLst>
                                      </p:cBhvr>
                                      <p:to>
                                        <p:strVal val="visible"/>
                                      </p:to>
                                    </p:set>
                                    <p:animEffect transition="in" filter="fade">
                                      <p:cBhvr>
                                        <p:cTn id="21" dur="1000"/>
                                        <p:tgtEl>
                                          <p:spTgt spid="865283">
                                            <p:txEl>
                                              <p:pRg st="2" end="2"/>
                                            </p:txEl>
                                          </p:spTgt>
                                        </p:tgtEl>
                                      </p:cBhvr>
                                    </p:animEffect>
                                    <p:anim calcmode="lin" valueType="num">
                                      <p:cBhvr>
                                        <p:cTn id="22" dur="1000" fill="hold"/>
                                        <p:tgtEl>
                                          <p:spTgt spid="86528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652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65283">
                                            <p:txEl>
                                              <p:pRg st="3" end="3"/>
                                            </p:txEl>
                                          </p:spTgt>
                                        </p:tgtEl>
                                        <p:attrNameLst>
                                          <p:attrName>style.visibility</p:attrName>
                                        </p:attrNameLst>
                                      </p:cBhvr>
                                      <p:to>
                                        <p:strVal val="visible"/>
                                      </p:to>
                                    </p:set>
                                    <p:animEffect transition="in" filter="dissolve">
                                      <p:cBhvr>
                                        <p:cTn id="28" dur="500"/>
                                        <p:tgtEl>
                                          <p:spTgt spid="8652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8" name="Rectangle 2"/>
          <p:cNvSpPr>
            <a:spLocks noChangeArrowheads="1"/>
          </p:cNvSpPr>
          <p:nvPr/>
        </p:nvSpPr>
        <p:spPr bwMode="auto">
          <a:xfrm>
            <a:off x="452438" y="69850"/>
            <a:ext cx="8229600" cy="1143000"/>
          </a:xfrm>
          <a:prstGeom prst="rect">
            <a:avLst/>
          </a:prstGeom>
          <a:noFill/>
          <a:ln w="9525">
            <a:noFill/>
            <a:miter lim="800000"/>
            <a:headEnd/>
            <a:tailEnd/>
          </a:ln>
        </p:spPr>
        <p:txBody>
          <a:bodyPr anchor="ctr"/>
          <a:lstStyle/>
          <a:p>
            <a:pPr algn="ctr"/>
            <a:r>
              <a:rPr lang="en-US" sz="4400">
                <a:solidFill>
                  <a:schemeClr val="tx2"/>
                </a:solidFill>
                <a:latin typeface="Symbol" pitchFamily="18" charset="2"/>
              </a:rPr>
              <a:t>Alchemy Symbols</a:t>
            </a:r>
          </a:p>
        </p:txBody>
      </p:sp>
      <p:pic>
        <p:nvPicPr>
          <p:cNvPr id="177155" name="Picture 3" descr="symbols"/>
          <p:cNvPicPr>
            <a:picLocks noChangeAspect="1" noChangeArrowheads="1"/>
          </p:cNvPicPr>
          <p:nvPr/>
        </p:nvPicPr>
        <p:blipFill>
          <a:blip r:embed="rId3" cstate="print">
            <a:clrChange>
              <a:clrFrom>
                <a:srgbClr val="FFF6F9"/>
              </a:clrFrom>
              <a:clrTo>
                <a:srgbClr val="FFF6F9">
                  <a:alpha val="0"/>
                </a:srgbClr>
              </a:clrTo>
            </a:clrChange>
            <a:lum contrast="12000"/>
            <a:grayscl/>
          </a:blip>
          <a:srcRect t="10178"/>
          <a:stretch>
            <a:fillRect/>
          </a:stretch>
        </p:blipFill>
        <p:spPr bwMode="auto">
          <a:xfrm>
            <a:off x="211138" y="1084263"/>
            <a:ext cx="4048125" cy="4902200"/>
          </a:xfrm>
          <a:prstGeom prst="rect">
            <a:avLst/>
          </a:prstGeom>
          <a:noFill/>
          <a:ln w="3175">
            <a:solidFill>
              <a:schemeClr val="bg2"/>
            </a:solidFill>
            <a:miter lim="800000"/>
            <a:headEnd/>
            <a:tailEnd/>
          </a:ln>
        </p:spPr>
      </p:pic>
      <p:pic>
        <p:nvPicPr>
          <p:cNvPr id="177156" name="Picture 4" descr="symbols2"/>
          <p:cNvPicPr>
            <a:picLocks noChangeAspect="1" noChangeArrowheads="1"/>
          </p:cNvPicPr>
          <p:nvPr/>
        </p:nvPicPr>
        <p:blipFill>
          <a:blip r:embed="rId4" cstate="print">
            <a:clrChange>
              <a:clrFrom>
                <a:srgbClr val="FFF4EE"/>
              </a:clrFrom>
              <a:clrTo>
                <a:srgbClr val="FFF4EE">
                  <a:alpha val="0"/>
                </a:srgbClr>
              </a:clrTo>
            </a:clrChange>
            <a:lum contrast="12000"/>
            <a:grayscl/>
          </a:blip>
          <a:srcRect t="11732"/>
          <a:stretch>
            <a:fillRect/>
          </a:stretch>
        </p:blipFill>
        <p:spPr bwMode="auto">
          <a:xfrm>
            <a:off x="4552950" y="1089025"/>
            <a:ext cx="4181475" cy="4902200"/>
          </a:xfrm>
          <a:prstGeom prst="rect">
            <a:avLst/>
          </a:prstGeom>
          <a:noFill/>
          <a:ln w="3175">
            <a:solidFill>
              <a:schemeClr val="bg2"/>
            </a:solidFill>
            <a:miter lim="800000"/>
            <a:headEnd/>
            <a:tailEnd/>
          </a:ln>
        </p:spPr>
      </p:pic>
      <p:pic>
        <p:nvPicPr>
          <p:cNvPr id="177157" name="Picture 5" descr="gason"/>
          <p:cNvPicPr>
            <a:picLocks noChangeAspect="1" noChangeArrowheads="1"/>
          </p:cNvPicPr>
          <p:nvPr/>
        </p:nvPicPr>
        <p:blipFill>
          <a:blip r:embed="rId5" cstate="print">
            <a:lum bright="-12000" contrast="6000"/>
          </a:blip>
          <a:srcRect l="1852" t="13434" r="1579"/>
          <a:stretch>
            <a:fillRect/>
          </a:stretch>
        </p:blipFill>
        <p:spPr bwMode="auto">
          <a:xfrm>
            <a:off x="2200275" y="2892425"/>
            <a:ext cx="4524375" cy="3790950"/>
          </a:xfrm>
          <a:prstGeom prst="rect">
            <a:avLst/>
          </a:prstGeom>
          <a:noFill/>
          <a:ln w="6350">
            <a:solidFill>
              <a:schemeClr val="tx1"/>
            </a:solidFill>
            <a:miter lim="800000"/>
            <a:headEnd/>
            <a:tailEnd/>
          </a:ln>
        </p:spPr>
      </p:pic>
      <p:sp>
        <p:nvSpPr>
          <p:cNvPr id="1232902" name="Rectangle 6"/>
          <p:cNvSpPr>
            <a:spLocks noGrp="1" noChangeArrowheads="1"/>
          </p:cNvSpPr>
          <p:nvPr>
            <p:ph type="title"/>
          </p:nvPr>
        </p:nvSpPr>
        <p:spPr>
          <a:xfrm>
            <a:off x="457200" y="60325"/>
            <a:ext cx="8229600" cy="1143000"/>
          </a:xfrm>
        </p:spPr>
        <p:txBody>
          <a:bodyPr/>
          <a:lstStyle/>
          <a:p>
            <a:pPr eaLnBrk="1" hangingPunct="1"/>
            <a:r>
              <a:rPr lang="en-US" smtClean="0"/>
              <a:t>Alchemy Symbols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232898"/>
                                        </p:tgtEl>
                                        <p:attrNameLst>
                                          <p:attrName>ppt_w</p:attrName>
                                        </p:attrNameLst>
                                      </p:cBhvr>
                                      <p:tavLst>
                                        <p:tav tm="0">
                                          <p:val>
                                            <p:strVal val="ppt_w"/>
                                          </p:val>
                                        </p:tav>
                                        <p:tav tm="100000">
                                          <p:val>
                                            <p:strVal val="ppt_w*0.70"/>
                                          </p:val>
                                        </p:tav>
                                      </p:tavLst>
                                    </p:anim>
                                    <p:anim calcmode="lin" valueType="num">
                                      <p:cBhvr>
                                        <p:cTn id="7" dur="1000"/>
                                        <p:tgtEl>
                                          <p:spTgt spid="1232898"/>
                                        </p:tgtEl>
                                        <p:attrNameLst>
                                          <p:attrName>ppt_h</p:attrName>
                                        </p:attrNameLst>
                                      </p:cBhvr>
                                      <p:tavLst>
                                        <p:tav tm="0">
                                          <p:val>
                                            <p:strVal val="ppt_h"/>
                                          </p:val>
                                        </p:tav>
                                        <p:tav tm="100000">
                                          <p:val>
                                            <p:strVal val="ppt_h"/>
                                          </p:val>
                                        </p:tav>
                                      </p:tavLst>
                                    </p:anim>
                                    <p:animEffect transition="out" filter="fade">
                                      <p:cBhvr>
                                        <p:cTn id="8" dur="1000"/>
                                        <p:tgtEl>
                                          <p:spTgt spid="1232898"/>
                                        </p:tgtEl>
                                      </p:cBhvr>
                                    </p:animEffect>
                                    <p:set>
                                      <p:cBhvr>
                                        <p:cTn id="9" dur="1" fill="hold">
                                          <p:stCondLst>
                                            <p:cond delay="999"/>
                                          </p:stCondLst>
                                        </p:cTn>
                                        <p:tgtEl>
                                          <p:spTgt spid="1232898"/>
                                        </p:tgtEl>
                                        <p:attrNameLst>
                                          <p:attrName>style.visibility</p:attrName>
                                        </p:attrNameLst>
                                      </p:cBhvr>
                                      <p:to>
                                        <p:strVal val="hidden"/>
                                      </p:to>
                                    </p:set>
                                  </p:childTnLst>
                                </p:cTn>
                              </p:par>
                              <p:par>
                                <p:cTn id="10" presetID="55" presetClass="entr" presetSubtype="0" fill="hold" grpId="0" nodeType="withEffect">
                                  <p:stCondLst>
                                    <p:cond delay="0"/>
                                  </p:stCondLst>
                                  <p:childTnLst>
                                    <p:set>
                                      <p:cBhvr>
                                        <p:cTn id="11" dur="1" fill="hold">
                                          <p:stCondLst>
                                            <p:cond delay="0"/>
                                          </p:stCondLst>
                                        </p:cTn>
                                        <p:tgtEl>
                                          <p:spTgt spid="1232902"/>
                                        </p:tgtEl>
                                        <p:attrNameLst>
                                          <p:attrName>style.visibility</p:attrName>
                                        </p:attrNameLst>
                                      </p:cBhvr>
                                      <p:to>
                                        <p:strVal val="visible"/>
                                      </p:to>
                                    </p:set>
                                    <p:anim calcmode="lin" valueType="num">
                                      <p:cBhvr>
                                        <p:cTn id="12" dur="1000" fill="hold"/>
                                        <p:tgtEl>
                                          <p:spTgt spid="1232902"/>
                                        </p:tgtEl>
                                        <p:attrNameLst>
                                          <p:attrName>ppt_w</p:attrName>
                                        </p:attrNameLst>
                                      </p:cBhvr>
                                      <p:tavLst>
                                        <p:tav tm="0">
                                          <p:val>
                                            <p:strVal val="#ppt_w*0.70"/>
                                          </p:val>
                                        </p:tav>
                                        <p:tav tm="100000">
                                          <p:val>
                                            <p:strVal val="#ppt_w"/>
                                          </p:val>
                                        </p:tav>
                                      </p:tavLst>
                                    </p:anim>
                                    <p:anim calcmode="lin" valueType="num">
                                      <p:cBhvr>
                                        <p:cTn id="13" dur="1000" fill="hold"/>
                                        <p:tgtEl>
                                          <p:spTgt spid="1232902"/>
                                        </p:tgtEl>
                                        <p:attrNameLst>
                                          <p:attrName>ppt_h</p:attrName>
                                        </p:attrNameLst>
                                      </p:cBhvr>
                                      <p:tavLst>
                                        <p:tav tm="0">
                                          <p:val>
                                            <p:strVal val="#ppt_h"/>
                                          </p:val>
                                        </p:tav>
                                        <p:tav tm="100000">
                                          <p:val>
                                            <p:strVal val="#ppt_h"/>
                                          </p:val>
                                        </p:tav>
                                      </p:tavLst>
                                    </p:anim>
                                    <p:animEffect transition="in" filter="fade">
                                      <p:cBhvr>
                                        <p:cTn id="14" dur="1000"/>
                                        <p:tgtEl>
                                          <p:spTgt spid="123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898" grpId="0"/>
      <p:bldP spid="123290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mtClean="0">
                <a:latin typeface="Arial" charset="0"/>
              </a:rPr>
              <a:t>Alchemy</a:t>
            </a:r>
          </a:p>
        </p:txBody>
      </p:sp>
      <p:grpSp>
        <p:nvGrpSpPr>
          <p:cNvPr id="178179" name="Group 3"/>
          <p:cNvGrpSpPr>
            <a:grpSpLocks/>
          </p:cNvGrpSpPr>
          <p:nvPr/>
        </p:nvGrpSpPr>
        <p:grpSpPr bwMode="auto">
          <a:xfrm>
            <a:off x="1143000" y="2362200"/>
            <a:ext cx="5715000" cy="1374775"/>
            <a:chOff x="432" y="1536"/>
            <a:chExt cx="3600" cy="866"/>
          </a:xfrm>
        </p:grpSpPr>
        <p:sp>
          <p:nvSpPr>
            <p:cNvPr id="178201" name="Oval 4"/>
            <p:cNvSpPr>
              <a:spLocks noChangeArrowheads="1"/>
            </p:cNvSpPr>
            <p:nvPr/>
          </p:nvSpPr>
          <p:spPr bwMode="auto">
            <a:xfrm>
              <a:off x="504" y="1719"/>
              <a:ext cx="288" cy="288"/>
            </a:xfrm>
            <a:prstGeom prst="ellipse">
              <a:avLst/>
            </a:prstGeom>
            <a:solidFill>
              <a:srgbClr val="FFFFFF"/>
            </a:solidFill>
            <a:ln w="31750">
              <a:solidFill>
                <a:srgbClr val="000000"/>
              </a:solidFill>
              <a:round/>
              <a:headEnd/>
              <a:tailEnd/>
            </a:ln>
          </p:spPr>
          <p:txBody>
            <a:bodyPr/>
            <a:lstStyle/>
            <a:p>
              <a:endParaRPr lang="en-US"/>
            </a:p>
          </p:txBody>
        </p:sp>
        <p:grpSp>
          <p:nvGrpSpPr>
            <p:cNvPr id="178202" name="Group 5"/>
            <p:cNvGrpSpPr>
              <a:grpSpLocks/>
            </p:cNvGrpSpPr>
            <p:nvPr/>
          </p:nvGrpSpPr>
          <p:grpSpPr bwMode="auto">
            <a:xfrm>
              <a:off x="2520" y="1632"/>
              <a:ext cx="432" cy="432"/>
              <a:chOff x="6120" y="6633"/>
              <a:chExt cx="1080" cy="1080"/>
            </a:xfrm>
          </p:grpSpPr>
          <p:sp>
            <p:nvSpPr>
              <p:cNvPr id="178221" name="Oval 6"/>
              <p:cNvSpPr>
                <a:spLocks noChangeArrowheads="1"/>
              </p:cNvSpPr>
              <p:nvPr/>
            </p:nvSpPr>
            <p:spPr bwMode="auto">
              <a:xfrm>
                <a:off x="612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8222" name="Freeform 7"/>
              <p:cNvSpPr>
                <a:spLocks/>
              </p:cNvSpPr>
              <p:nvPr/>
            </p:nvSpPr>
            <p:spPr bwMode="auto">
              <a:xfrm>
                <a:off x="6730" y="6633"/>
                <a:ext cx="470" cy="463"/>
              </a:xfrm>
              <a:custGeom>
                <a:avLst/>
                <a:gdLst>
                  <a:gd name="T0" fmla="*/ 0 w 470"/>
                  <a:gd name="T1" fmla="*/ 463 h 463"/>
                  <a:gd name="T2" fmla="*/ 470 w 470"/>
                  <a:gd name="T3" fmla="*/ 0 h 463"/>
                  <a:gd name="T4" fmla="*/ 0 60000 65536"/>
                  <a:gd name="T5" fmla="*/ 0 60000 65536"/>
                  <a:gd name="T6" fmla="*/ 0 w 470"/>
                  <a:gd name="T7" fmla="*/ 0 h 463"/>
                  <a:gd name="T8" fmla="*/ 470 w 470"/>
                  <a:gd name="T9" fmla="*/ 463 h 463"/>
                </a:gdLst>
                <a:ahLst/>
                <a:cxnLst>
                  <a:cxn ang="T4">
                    <a:pos x="T0" y="T1"/>
                  </a:cxn>
                  <a:cxn ang="T5">
                    <a:pos x="T2" y="T3"/>
                  </a:cxn>
                </a:cxnLst>
                <a:rect l="T6" t="T7" r="T8" b="T9"/>
                <a:pathLst>
                  <a:path w="470" h="463">
                    <a:moveTo>
                      <a:pt x="0" y="463"/>
                    </a:moveTo>
                    <a:lnTo>
                      <a:pt x="470" y="0"/>
                    </a:lnTo>
                  </a:path>
                </a:pathLst>
              </a:custGeom>
              <a:noFill/>
              <a:ln w="31750">
                <a:solidFill>
                  <a:srgbClr val="000000"/>
                </a:solidFill>
                <a:round/>
                <a:headEnd/>
                <a:tailEnd type="triangle" w="med" len="med"/>
              </a:ln>
            </p:spPr>
            <p:txBody>
              <a:bodyPr/>
              <a:lstStyle/>
              <a:p>
                <a:endParaRPr lang="en-US"/>
              </a:p>
            </p:txBody>
          </p:sp>
        </p:grpSp>
        <p:grpSp>
          <p:nvGrpSpPr>
            <p:cNvPr id="178203" name="Group 8"/>
            <p:cNvGrpSpPr>
              <a:grpSpLocks/>
            </p:cNvGrpSpPr>
            <p:nvPr/>
          </p:nvGrpSpPr>
          <p:grpSpPr bwMode="auto">
            <a:xfrm>
              <a:off x="1872" y="1686"/>
              <a:ext cx="288" cy="432"/>
              <a:chOff x="7560" y="6993"/>
              <a:chExt cx="720" cy="1079"/>
            </a:xfrm>
          </p:grpSpPr>
          <p:sp>
            <p:nvSpPr>
              <p:cNvPr id="178218" name="Oval 9"/>
              <p:cNvSpPr>
                <a:spLocks noChangeArrowheads="1"/>
              </p:cNvSpPr>
              <p:nvPr/>
            </p:nvSpPr>
            <p:spPr bwMode="auto">
              <a:xfrm>
                <a:off x="756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8219" name="Line 10"/>
              <p:cNvSpPr>
                <a:spLocks noChangeShapeType="1"/>
              </p:cNvSpPr>
              <p:nvPr/>
            </p:nvSpPr>
            <p:spPr bwMode="auto">
              <a:xfrm>
                <a:off x="7920" y="7712"/>
                <a:ext cx="0" cy="360"/>
              </a:xfrm>
              <a:prstGeom prst="line">
                <a:avLst/>
              </a:prstGeom>
              <a:noFill/>
              <a:ln w="31750">
                <a:solidFill>
                  <a:srgbClr val="000000"/>
                </a:solidFill>
                <a:round/>
                <a:headEnd/>
                <a:tailEnd/>
              </a:ln>
            </p:spPr>
            <p:txBody>
              <a:bodyPr/>
              <a:lstStyle/>
              <a:p>
                <a:endParaRPr lang="en-US"/>
              </a:p>
            </p:txBody>
          </p:sp>
          <p:sp>
            <p:nvSpPr>
              <p:cNvPr id="178220" name="Line 11"/>
              <p:cNvSpPr>
                <a:spLocks noChangeShapeType="1"/>
              </p:cNvSpPr>
              <p:nvPr/>
            </p:nvSpPr>
            <p:spPr bwMode="auto">
              <a:xfrm>
                <a:off x="7740" y="7892"/>
                <a:ext cx="360" cy="0"/>
              </a:xfrm>
              <a:prstGeom prst="line">
                <a:avLst/>
              </a:prstGeom>
              <a:noFill/>
              <a:ln w="31750">
                <a:solidFill>
                  <a:srgbClr val="000000"/>
                </a:solidFill>
                <a:round/>
                <a:headEnd/>
                <a:tailEnd/>
              </a:ln>
            </p:spPr>
            <p:txBody>
              <a:bodyPr/>
              <a:lstStyle/>
              <a:p>
                <a:endParaRPr lang="en-US"/>
              </a:p>
            </p:txBody>
          </p:sp>
        </p:grpSp>
        <p:grpSp>
          <p:nvGrpSpPr>
            <p:cNvPr id="178204" name="Group 12"/>
            <p:cNvGrpSpPr>
              <a:grpSpLocks/>
            </p:cNvGrpSpPr>
            <p:nvPr/>
          </p:nvGrpSpPr>
          <p:grpSpPr bwMode="auto">
            <a:xfrm>
              <a:off x="3120" y="1536"/>
              <a:ext cx="720" cy="576"/>
              <a:chOff x="2880" y="7632"/>
              <a:chExt cx="1800" cy="1440"/>
            </a:xfrm>
          </p:grpSpPr>
          <p:sp>
            <p:nvSpPr>
              <p:cNvPr id="178213" name="Text Box 13"/>
              <p:cNvSpPr txBox="1">
                <a:spLocks noChangeArrowheads="1"/>
              </p:cNvSpPr>
              <p:nvPr/>
            </p:nvSpPr>
            <p:spPr bwMode="auto">
              <a:xfrm>
                <a:off x="2880" y="8352"/>
                <a:ext cx="1440" cy="720"/>
              </a:xfrm>
              <a:prstGeom prst="rect">
                <a:avLst/>
              </a:prstGeom>
              <a:noFill/>
              <a:ln w="9525">
                <a:noFill/>
                <a:miter lim="800000"/>
                <a:headEnd/>
                <a:tailEnd/>
              </a:ln>
            </p:spPr>
            <p:txBody>
              <a:bodyPr/>
              <a:lstStyle/>
              <a:p>
                <a:r>
                  <a:rPr lang="en-US" sz="2000" b="1">
                    <a:ea typeface="Times New Roman" pitchFamily="18" charset="0"/>
                    <a:cs typeface="Arial" charset="0"/>
                  </a:rPr>
                  <a:t>. . . . .</a:t>
                </a:r>
                <a:endParaRPr lang="en-US">
                  <a:latin typeface="Times New Roman" pitchFamily="18" charset="0"/>
                  <a:ea typeface="Times New Roman" pitchFamily="18" charset="0"/>
                  <a:cs typeface="Arial" charset="0"/>
                </a:endParaRPr>
              </a:p>
            </p:txBody>
          </p:sp>
          <p:sp>
            <p:nvSpPr>
              <p:cNvPr id="178214" name="Text Box 14"/>
              <p:cNvSpPr txBox="1">
                <a:spLocks noChangeArrowheads="1"/>
              </p:cNvSpPr>
              <p:nvPr/>
            </p:nvSpPr>
            <p:spPr bwMode="auto">
              <a:xfrm>
                <a:off x="2880" y="8172"/>
                <a:ext cx="1440" cy="720"/>
              </a:xfrm>
              <a:prstGeom prst="rect">
                <a:avLst/>
              </a:prstGeom>
              <a:noFill/>
              <a:ln w="9525">
                <a:noFill/>
                <a:miter lim="800000"/>
                <a:headEnd/>
                <a:tailEnd/>
              </a:ln>
            </p:spPr>
            <p:txBody>
              <a:bodyPr/>
              <a:lstStyle/>
              <a:p>
                <a:r>
                  <a:rPr lang="en-US" sz="2000" b="1">
                    <a:ea typeface="Times New Roman" pitchFamily="18" charset="0"/>
                    <a:cs typeface="Arial" charset="0"/>
                  </a:rPr>
                  <a:t> . . . .</a:t>
                </a:r>
                <a:endParaRPr lang="en-US">
                  <a:latin typeface="Times New Roman" pitchFamily="18" charset="0"/>
                  <a:ea typeface="Times New Roman" pitchFamily="18" charset="0"/>
                  <a:cs typeface="Arial" charset="0"/>
                </a:endParaRPr>
              </a:p>
            </p:txBody>
          </p:sp>
          <p:sp>
            <p:nvSpPr>
              <p:cNvPr id="178215" name="Text Box 15"/>
              <p:cNvSpPr txBox="1">
                <a:spLocks noChangeArrowheads="1"/>
              </p:cNvSpPr>
              <p:nvPr/>
            </p:nvSpPr>
            <p:spPr bwMode="auto">
              <a:xfrm>
                <a:off x="2880" y="7992"/>
                <a:ext cx="1440" cy="720"/>
              </a:xfrm>
              <a:prstGeom prst="rect">
                <a:avLst/>
              </a:prstGeom>
              <a:noFill/>
              <a:ln w="9525">
                <a:noFill/>
                <a:miter lim="800000"/>
                <a:headEnd/>
                <a:tailEnd/>
              </a:ln>
            </p:spPr>
            <p:txBody>
              <a:bodyPr/>
              <a:lstStyle/>
              <a:p>
                <a:r>
                  <a:rPr lang="en-US" sz="2000" b="1">
                    <a:ea typeface="Times New Roman" pitchFamily="18" charset="0"/>
                    <a:cs typeface="Arial" charset="0"/>
                  </a:rPr>
                  <a:t>  . . .</a:t>
                </a:r>
                <a:endParaRPr lang="en-US">
                  <a:latin typeface="Times New Roman" pitchFamily="18" charset="0"/>
                  <a:ea typeface="Times New Roman" pitchFamily="18" charset="0"/>
                  <a:cs typeface="Arial" charset="0"/>
                </a:endParaRPr>
              </a:p>
            </p:txBody>
          </p:sp>
          <p:sp>
            <p:nvSpPr>
              <p:cNvPr id="178216" name="Text Box 16"/>
              <p:cNvSpPr txBox="1">
                <a:spLocks noChangeArrowheads="1"/>
              </p:cNvSpPr>
              <p:nvPr/>
            </p:nvSpPr>
            <p:spPr bwMode="auto">
              <a:xfrm>
                <a:off x="3240" y="7812"/>
                <a:ext cx="1440" cy="720"/>
              </a:xfrm>
              <a:prstGeom prst="rect">
                <a:avLst/>
              </a:prstGeom>
              <a:noFill/>
              <a:ln w="9525">
                <a:noFill/>
                <a:miter lim="800000"/>
                <a:headEnd/>
                <a:tailEnd/>
              </a:ln>
            </p:spPr>
            <p:txBody>
              <a:bodyPr/>
              <a:lstStyle/>
              <a:p>
                <a:r>
                  <a:rPr lang="en-US" sz="2000" b="1">
                    <a:ea typeface="Times New Roman" pitchFamily="18" charset="0"/>
                    <a:cs typeface="Arial" charset="0"/>
                  </a:rPr>
                  <a:t>. .</a:t>
                </a:r>
                <a:endParaRPr lang="en-US">
                  <a:latin typeface="Times New Roman" pitchFamily="18" charset="0"/>
                  <a:ea typeface="Times New Roman" pitchFamily="18" charset="0"/>
                  <a:cs typeface="Arial" charset="0"/>
                </a:endParaRPr>
              </a:p>
            </p:txBody>
          </p:sp>
          <p:sp>
            <p:nvSpPr>
              <p:cNvPr id="178217" name="Text Box 17"/>
              <p:cNvSpPr txBox="1">
                <a:spLocks noChangeArrowheads="1"/>
              </p:cNvSpPr>
              <p:nvPr/>
            </p:nvSpPr>
            <p:spPr bwMode="auto">
              <a:xfrm>
                <a:off x="3240" y="7632"/>
                <a:ext cx="1440" cy="720"/>
              </a:xfrm>
              <a:prstGeom prst="rect">
                <a:avLst/>
              </a:prstGeom>
              <a:noFill/>
              <a:ln w="9525">
                <a:noFill/>
                <a:miter lim="800000"/>
                <a:headEnd/>
                <a:tailEnd/>
              </a:ln>
            </p:spPr>
            <p:txBody>
              <a:bodyPr/>
              <a:lstStyle/>
              <a:p>
                <a:r>
                  <a:rPr lang="en-US" sz="2000" b="1">
                    <a:ea typeface="Times New Roman" pitchFamily="18" charset="0"/>
                    <a:cs typeface="Arial" charset="0"/>
                  </a:rPr>
                  <a:t> .</a:t>
                </a:r>
                <a:endParaRPr lang="en-US">
                  <a:latin typeface="Times New Roman" pitchFamily="18" charset="0"/>
                  <a:ea typeface="Times New Roman" pitchFamily="18" charset="0"/>
                  <a:cs typeface="Arial" charset="0"/>
                </a:endParaRPr>
              </a:p>
            </p:txBody>
          </p:sp>
        </p:grpSp>
        <p:grpSp>
          <p:nvGrpSpPr>
            <p:cNvPr id="178205" name="Group 18"/>
            <p:cNvGrpSpPr>
              <a:grpSpLocks/>
            </p:cNvGrpSpPr>
            <p:nvPr/>
          </p:nvGrpSpPr>
          <p:grpSpPr bwMode="auto">
            <a:xfrm>
              <a:off x="1224" y="1686"/>
              <a:ext cx="360" cy="288"/>
              <a:chOff x="2700" y="8352"/>
              <a:chExt cx="900" cy="720"/>
            </a:xfrm>
          </p:grpSpPr>
          <p:sp>
            <p:nvSpPr>
              <p:cNvPr id="178211" name="Oval 19"/>
              <p:cNvSpPr>
                <a:spLocks noChangeArrowheads="1"/>
              </p:cNvSpPr>
              <p:nvPr/>
            </p:nvSpPr>
            <p:spPr bwMode="auto">
              <a:xfrm>
                <a:off x="2700" y="8352"/>
                <a:ext cx="720" cy="720"/>
              </a:xfrm>
              <a:prstGeom prst="ellipse">
                <a:avLst/>
              </a:prstGeom>
              <a:solidFill>
                <a:srgbClr val="333333"/>
              </a:solidFill>
              <a:ln w="31750">
                <a:solidFill>
                  <a:srgbClr val="000000"/>
                </a:solidFill>
                <a:round/>
                <a:headEnd/>
                <a:tailEnd/>
              </a:ln>
            </p:spPr>
            <p:txBody>
              <a:bodyPr/>
              <a:lstStyle/>
              <a:p>
                <a:endParaRPr lang="en-US"/>
              </a:p>
            </p:txBody>
          </p:sp>
          <p:sp>
            <p:nvSpPr>
              <p:cNvPr id="178212" name="Oval 20"/>
              <p:cNvSpPr>
                <a:spLocks noChangeArrowheads="1"/>
              </p:cNvSpPr>
              <p:nvPr/>
            </p:nvSpPr>
            <p:spPr bwMode="auto">
              <a:xfrm>
                <a:off x="2880" y="8352"/>
                <a:ext cx="720" cy="720"/>
              </a:xfrm>
              <a:prstGeom prst="ellipse">
                <a:avLst/>
              </a:prstGeom>
              <a:solidFill>
                <a:srgbClr val="FFFFFF"/>
              </a:solidFill>
              <a:ln w="31750">
                <a:noFill/>
                <a:round/>
                <a:headEnd/>
                <a:tailEnd/>
              </a:ln>
            </p:spPr>
            <p:txBody>
              <a:bodyPr/>
              <a:lstStyle/>
              <a:p>
                <a:endParaRPr lang="en-US"/>
              </a:p>
            </p:txBody>
          </p:sp>
        </p:grpSp>
        <p:sp>
          <p:nvSpPr>
            <p:cNvPr id="178206" name="Text Box 21"/>
            <p:cNvSpPr txBox="1">
              <a:spLocks noChangeArrowheads="1"/>
            </p:cNvSpPr>
            <p:nvPr/>
          </p:nvSpPr>
          <p:spPr bwMode="auto">
            <a:xfrm>
              <a:off x="432" y="2114"/>
              <a:ext cx="864" cy="288"/>
            </a:xfrm>
            <a:prstGeom prst="rect">
              <a:avLst/>
            </a:prstGeom>
            <a:noFill/>
            <a:ln w="9525">
              <a:noFill/>
              <a:miter lim="800000"/>
              <a:headEnd/>
              <a:tailEnd/>
            </a:ln>
          </p:spPr>
          <p:txBody>
            <a:bodyPr/>
            <a:lstStyle/>
            <a:p>
              <a:r>
                <a:rPr lang="en-US" sz="1400" b="1">
                  <a:ea typeface="Times New Roman" pitchFamily="18" charset="0"/>
                  <a:cs typeface="Arial" charset="0"/>
                </a:rPr>
                <a:t>GOLD</a:t>
              </a:r>
              <a:endParaRPr lang="en-US">
                <a:latin typeface="Times New Roman" pitchFamily="18" charset="0"/>
                <a:ea typeface="Times New Roman" pitchFamily="18" charset="0"/>
                <a:cs typeface="Arial" charset="0"/>
              </a:endParaRPr>
            </a:p>
          </p:txBody>
        </p:sp>
        <p:sp>
          <p:nvSpPr>
            <p:cNvPr id="178207" name="Text Box 22"/>
            <p:cNvSpPr txBox="1">
              <a:spLocks noChangeArrowheads="1"/>
            </p:cNvSpPr>
            <p:nvPr/>
          </p:nvSpPr>
          <p:spPr bwMode="auto">
            <a:xfrm>
              <a:off x="1080" y="2114"/>
              <a:ext cx="864" cy="288"/>
            </a:xfrm>
            <a:prstGeom prst="rect">
              <a:avLst/>
            </a:prstGeom>
            <a:noFill/>
            <a:ln w="9525">
              <a:noFill/>
              <a:miter lim="800000"/>
              <a:headEnd/>
              <a:tailEnd/>
            </a:ln>
          </p:spPr>
          <p:txBody>
            <a:bodyPr/>
            <a:lstStyle/>
            <a:p>
              <a:r>
                <a:rPr lang="en-US" sz="1400" b="1">
                  <a:ea typeface="Times New Roman" pitchFamily="18" charset="0"/>
                  <a:cs typeface="Arial" charset="0"/>
                </a:rPr>
                <a:t>SILVER</a:t>
              </a:r>
              <a:endParaRPr lang="en-US">
                <a:latin typeface="Times New Roman" pitchFamily="18" charset="0"/>
                <a:ea typeface="Times New Roman" pitchFamily="18" charset="0"/>
                <a:cs typeface="Arial" charset="0"/>
              </a:endParaRPr>
            </a:p>
          </p:txBody>
        </p:sp>
        <p:sp>
          <p:nvSpPr>
            <p:cNvPr id="178208" name="Text Box 23"/>
            <p:cNvSpPr txBox="1">
              <a:spLocks noChangeArrowheads="1"/>
            </p:cNvSpPr>
            <p:nvPr/>
          </p:nvSpPr>
          <p:spPr bwMode="auto">
            <a:xfrm>
              <a:off x="1728" y="2114"/>
              <a:ext cx="864" cy="288"/>
            </a:xfrm>
            <a:prstGeom prst="rect">
              <a:avLst/>
            </a:prstGeom>
            <a:noFill/>
            <a:ln w="9525">
              <a:noFill/>
              <a:miter lim="800000"/>
              <a:headEnd/>
              <a:tailEnd/>
            </a:ln>
          </p:spPr>
          <p:txBody>
            <a:bodyPr/>
            <a:lstStyle/>
            <a:p>
              <a:r>
                <a:rPr lang="en-US" sz="1400" b="1">
                  <a:ea typeface="Times New Roman" pitchFamily="18" charset="0"/>
                  <a:cs typeface="Arial" charset="0"/>
                </a:rPr>
                <a:t>COPPER</a:t>
              </a:r>
              <a:endParaRPr lang="en-US">
                <a:latin typeface="Times New Roman" pitchFamily="18" charset="0"/>
                <a:ea typeface="Times New Roman" pitchFamily="18" charset="0"/>
                <a:cs typeface="Arial" charset="0"/>
              </a:endParaRPr>
            </a:p>
          </p:txBody>
        </p:sp>
        <p:sp>
          <p:nvSpPr>
            <p:cNvPr id="178209" name="Text Box 24"/>
            <p:cNvSpPr txBox="1">
              <a:spLocks noChangeArrowheads="1"/>
            </p:cNvSpPr>
            <p:nvPr/>
          </p:nvSpPr>
          <p:spPr bwMode="auto">
            <a:xfrm>
              <a:off x="2448" y="2114"/>
              <a:ext cx="864" cy="288"/>
            </a:xfrm>
            <a:prstGeom prst="rect">
              <a:avLst/>
            </a:prstGeom>
            <a:noFill/>
            <a:ln w="9525">
              <a:noFill/>
              <a:miter lim="800000"/>
              <a:headEnd/>
              <a:tailEnd/>
            </a:ln>
          </p:spPr>
          <p:txBody>
            <a:bodyPr/>
            <a:lstStyle/>
            <a:p>
              <a:r>
                <a:rPr lang="en-US" sz="1400" b="1">
                  <a:ea typeface="Times New Roman" pitchFamily="18" charset="0"/>
                  <a:cs typeface="Arial" charset="0"/>
                </a:rPr>
                <a:t> IRON</a:t>
              </a:r>
              <a:endParaRPr lang="en-US">
                <a:latin typeface="Times New Roman" pitchFamily="18" charset="0"/>
                <a:ea typeface="Times New Roman" pitchFamily="18" charset="0"/>
                <a:cs typeface="Arial" charset="0"/>
              </a:endParaRPr>
            </a:p>
          </p:txBody>
        </p:sp>
        <p:sp>
          <p:nvSpPr>
            <p:cNvPr id="178210" name="Text Box 25"/>
            <p:cNvSpPr txBox="1">
              <a:spLocks noChangeArrowheads="1"/>
            </p:cNvSpPr>
            <p:nvPr/>
          </p:nvSpPr>
          <p:spPr bwMode="auto">
            <a:xfrm>
              <a:off x="3168" y="2114"/>
              <a:ext cx="864" cy="288"/>
            </a:xfrm>
            <a:prstGeom prst="rect">
              <a:avLst/>
            </a:prstGeom>
            <a:noFill/>
            <a:ln w="9525">
              <a:noFill/>
              <a:miter lim="800000"/>
              <a:headEnd/>
              <a:tailEnd/>
            </a:ln>
          </p:spPr>
          <p:txBody>
            <a:bodyPr/>
            <a:lstStyle/>
            <a:p>
              <a:r>
                <a:rPr lang="en-US" sz="1400" b="1">
                  <a:ea typeface="Times New Roman" pitchFamily="18" charset="0"/>
                  <a:cs typeface="Arial" charset="0"/>
                </a:rPr>
                <a:t>SAND</a:t>
              </a:r>
              <a:endParaRPr lang="en-US">
                <a:latin typeface="Times New Roman" pitchFamily="18" charset="0"/>
                <a:ea typeface="Times New Roman" pitchFamily="18" charset="0"/>
                <a:cs typeface="Arial" charset="0"/>
              </a:endParaRPr>
            </a:p>
          </p:txBody>
        </p:sp>
      </p:grpSp>
      <p:grpSp>
        <p:nvGrpSpPr>
          <p:cNvPr id="178180" name="Group 26"/>
          <p:cNvGrpSpPr>
            <a:grpSpLocks/>
          </p:cNvGrpSpPr>
          <p:nvPr/>
        </p:nvGrpSpPr>
        <p:grpSpPr bwMode="auto">
          <a:xfrm>
            <a:off x="1447800" y="4498975"/>
            <a:ext cx="685800" cy="685800"/>
            <a:chOff x="6120" y="6633"/>
            <a:chExt cx="1080" cy="1080"/>
          </a:xfrm>
        </p:grpSpPr>
        <p:sp>
          <p:nvSpPr>
            <p:cNvPr id="178199" name="Oval 27"/>
            <p:cNvSpPr>
              <a:spLocks noChangeArrowheads="1"/>
            </p:cNvSpPr>
            <p:nvPr/>
          </p:nvSpPr>
          <p:spPr bwMode="auto">
            <a:xfrm>
              <a:off x="612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8200" name="Freeform 28"/>
            <p:cNvSpPr>
              <a:spLocks/>
            </p:cNvSpPr>
            <p:nvPr/>
          </p:nvSpPr>
          <p:spPr bwMode="auto">
            <a:xfrm>
              <a:off x="6730" y="6633"/>
              <a:ext cx="470" cy="463"/>
            </a:xfrm>
            <a:custGeom>
              <a:avLst/>
              <a:gdLst>
                <a:gd name="T0" fmla="*/ 0 w 470"/>
                <a:gd name="T1" fmla="*/ 463 h 463"/>
                <a:gd name="T2" fmla="*/ 470 w 470"/>
                <a:gd name="T3" fmla="*/ 0 h 463"/>
                <a:gd name="T4" fmla="*/ 0 60000 65536"/>
                <a:gd name="T5" fmla="*/ 0 60000 65536"/>
                <a:gd name="T6" fmla="*/ 0 w 470"/>
                <a:gd name="T7" fmla="*/ 0 h 463"/>
                <a:gd name="T8" fmla="*/ 470 w 470"/>
                <a:gd name="T9" fmla="*/ 463 h 463"/>
              </a:gdLst>
              <a:ahLst/>
              <a:cxnLst>
                <a:cxn ang="T4">
                  <a:pos x="T0" y="T1"/>
                </a:cxn>
                <a:cxn ang="T5">
                  <a:pos x="T2" y="T3"/>
                </a:cxn>
              </a:cxnLst>
              <a:rect l="T6" t="T7" r="T8" b="T9"/>
              <a:pathLst>
                <a:path w="470" h="463">
                  <a:moveTo>
                    <a:pt x="0" y="463"/>
                  </a:moveTo>
                  <a:lnTo>
                    <a:pt x="470" y="0"/>
                  </a:lnTo>
                </a:path>
              </a:pathLst>
            </a:custGeom>
            <a:noFill/>
            <a:ln w="31750">
              <a:solidFill>
                <a:srgbClr val="000000"/>
              </a:solidFill>
              <a:round/>
              <a:headEnd/>
              <a:tailEnd type="triangle" w="med" len="med"/>
            </a:ln>
          </p:spPr>
          <p:txBody>
            <a:bodyPr/>
            <a:lstStyle/>
            <a:p>
              <a:endParaRPr lang="en-US"/>
            </a:p>
          </p:txBody>
        </p:sp>
      </p:grpSp>
      <p:grpSp>
        <p:nvGrpSpPr>
          <p:cNvPr id="178181" name="Group 29"/>
          <p:cNvGrpSpPr>
            <a:grpSpLocks/>
          </p:cNvGrpSpPr>
          <p:nvPr/>
        </p:nvGrpSpPr>
        <p:grpSpPr bwMode="auto">
          <a:xfrm>
            <a:off x="3048000" y="4724400"/>
            <a:ext cx="457200" cy="685800"/>
            <a:chOff x="7560" y="6993"/>
            <a:chExt cx="720" cy="1079"/>
          </a:xfrm>
        </p:grpSpPr>
        <p:sp>
          <p:nvSpPr>
            <p:cNvPr id="178196" name="Oval 30"/>
            <p:cNvSpPr>
              <a:spLocks noChangeArrowheads="1"/>
            </p:cNvSpPr>
            <p:nvPr/>
          </p:nvSpPr>
          <p:spPr bwMode="auto">
            <a:xfrm>
              <a:off x="756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8197" name="Line 31"/>
            <p:cNvSpPr>
              <a:spLocks noChangeShapeType="1"/>
            </p:cNvSpPr>
            <p:nvPr/>
          </p:nvSpPr>
          <p:spPr bwMode="auto">
            <a:xfrm>
              <a:off x="7920" y="7712"/>
              <a:ext cx="0" cy="360"/>
            </a:xfrm>
            <a:prstGeom prst="line">
              <a:avLst/>
            </a:prstGeom>
            <a:noFill/>
            <a:ln w="31750">
              <a:solidFill>
                <a:srgbClr val="000000"/>
              </a:solidFill>
              <a:round/>
              <a:headEnd/>
              <a:tailEnd/>
            </a:ln>
          </p:spPr>
          <p:txBody>
            <a:bodyPr/>
            <a:lstStyle/>
            <a:p>
              <a:endParaRPr lang="en-US"/>
            </a:p>
          </p:txBody>
        </p:sp>
        <p:sp>
          <p:nvSpPr>
            <p:cNvPr id="178198" name="Line 32"/>
            <p:cNvSpPr>
              <a:spLocks noChangeShapeType="1"/>
            </p:cNvSpPr>
            <p:nvPr/>
          </p:nvSpPr>
          <p:spPr bwMode="auto">
            <a:xfrm>
              <a:off x="7740" y="7892"/>
              <a:ext cx="360" cy="0"/>
            </a:xfrm>
            <a:prstGeom prst="line">
              <a:avLst/>
            </a:prstGeom>
            <a:noFill/>
            <a:ln w="31750">
              <a:solidFill>
                <a:srgbClr val="000000"/>
              </a:solidFill>
              <a:round/>
              <a:headEnd/>
              <a:tailEnd/>
            </a:ln>
          </p:spPr>
          <p:txBody>
            <a:bodyPr/>
            <a:lstStyle/>
            <a:p>
              <a:endParaRPr lang="en-US"/>
            </a:p>
          </p:txBody>
        </p:sp>
      </p:grpSp>
      <p:grpSp>
        <p:nvGrpSpPr>
          <p:cNvPr id="178182" name="Group 33"/>
          <p:cNvGrpSpPr>
            <a:grpSpLocks/>
          </p:cNvGrpSpPr>
          <p:nvPr/>
        </p:nvGrpSpPr>
        <p:grpSpPr bwMode="auto">
          <a:xfrm>
            <a:off x="4648200" y="4722813"/>
            <a:ext cx="571500" cy="457200"/>
            <a:chOff x="2700" y="8352"/>
            <a:chExt cx="900" cy="720"/>
          </a:xfrm>
        </p:grpSpPr>
        <p:sp>
          <p:nvSpPr>
            <p:cNvPr id="178194" name="Oval 34"/>
            <p:cNvSpPr>
              <a:spLocks noChangeArrowheads="1"/>
            </p:cNvSpPr>
            <p:nvPr/>
          </p:nvSpPr>
          <p:spPr bwMode="auto">
            <a:xfrm>
              <a:off x="2700" y="8352"/>
              <a:ext cx="720" cy="720"/>
            </a:xfrm>
            <a:prstGeom prst="ellipse">
              <a:avLst/>
            </a:prstGeom>
            <a:solidFill>
              <a:srgbClr val="333333"/>
            </a:solidFill>
            <a:ln w="31750">
              <a:solidFill>
                <a:srgbClr val="000000"/>
              </a:solidFill>
              <a:round/>
              <a:headEnd/>
              <a:tailEnd/>
            </a:ln>
          </p:spPr>
          <p:txBody>
            <a:bodyPr/>
            <a:lstStyle/>
            <a:p>
              <a:endParaRPr lang="en-US"/>
            </a:p>
          </p:txBody>
        </p:sp>
        <p:sp>
          <p:nvSpPr>
            <p:cNvPr id="178195" name="Oval 35"/>
            <p:cNvSpPr>
              <a:spLocks noChangeArrowheads="1"/>
            </p:cNvSpPr>
            <p:nvPr/>
          </p:nvSpPr>
          <p:spPr bwMode="auto">
            <a:xfrm>
              <a:off x="2880" y="8352"/>
              <a:ext cx="720" cy="720"/>
            </a:xfrm>
            <a:prstGeom prst="ellipse">
              <a:avLst/>
            </a:prstGeom>
            <a:solidFill>
              <a:srgbClr val="FFFFFF"/>
            </a:solidFill>
            <a:ln w="31750">
              <a:noFill/>
              <a:round/>
              <a:headEnd/>
              <a:tailEnd/>
            </a:ln>
          </p:spPr>
          <p:txBody>
            <a:bodyPr/>
            <a:lstStyle/>
            <a:p>
              <a:endParaRPr lang="en-US"/>
            </a:p>
          </p:txBody>
        </p:sp>
      </p:grpSp>
      <p:sp>
        <p:nvSpPr>
          <p:cNvPr id="178183" name="Oval 36"/>
          <p:cNvSpPr>
            <a:spLocks noChangeArrowheads="1"/>
          </p:cNvSpPr>
          <p:nvPr/>
        </p:nvSpPr>
        <p:spPr bwMode="auto">
          <a:xfrm>
            <a:off x="6134100" y="4722813"/>
            <a:ext cx="457200" cy="457200"/>
          </a:xfrm>
          <a:prstGeom prst="ellipse">
            <a:avLst/>
          </a:prstGeom>
          <a:solidFill>
            <a:srgbClr val="FFFFFF"/>
          </a:solidFill>
          <a:ln w="31750">
            <a:solidFill>
              <a:srgbClr val="000000"/>
            </a:solidFill>
            <a:round/>
            <a:headEnd/>
            <a:tailEnd/>
          </a:ln>
        </p:spPr>
        <p:txBody>
          <a:bodyPr/>
          <a:lstStyle/>
          <a:p>
            <a:endParaRPr lang="en-US"/>
          </a:p>
        </p:txBody>
      </p:sp>
      <p:sp>
        <p:nvSpPr>
          <p:cNvPr id="178184" name="Line 37"/>
          <p:cNvSpPr>
            <a:spLocks noChangeShapeType="1"/>
          </p:cNvSpPr>
          <p:nvPr/>
        </p:nvSpPr>
        <p:spPr bwMode="auto">
          <a:xfrm>
            <a:off x="2133600" y="4951413"/>
            <a:ext cx="685800" cy="0"/>
          </a:xfrm>
          <a:prstGeom prst="line">
            <a:avLst/>
          </a:prstGeom>
          <a:noFill/>
          <a:ln w="25400">
            <a:solidFill>
              <a:srgbClr val="000000"/>
            </a:solidFill>
            <a:round/>
            <a:headEnd/>
            <a:tailEnd type="triangle" w="med" len="med"/>
          </a:ln>
        </p:spPr>
        <p:txBody>
          <a:bodyPr/>
          <a:lstStyle/>
          <a:p>
            <a:endParaRPr lang="en-US"/>
          </a:p>
        </p:txBody>
      </p:sp>
      <p:sp>
        <p:nvSpPr>
          <p:cNvPr id="178185" name="Line 38"/>
          <p:cNvSpPr>
            <a:spLocks noChangeShapeType="1"/>
          </p:cNvSpPr>
          <p:nvPr/>
        </p:nvSpPr>
        <p:spPr bwMode="auto">
          <a:xfrm>
            <a:off x="3733800" y="4951413"/>
            <a:ext cx="685800" cy="0"/>
          </a:xfrm>
          <a:prstGeom prst="line">
            <a:avLst/>
          </a:prstGeom>
          <a:noFill/>
          <a:ln w="25400">
            <a:solidFill>
              <a:srgbClr val="000000"/>
            </a:solidFill>
            <a:round/>
            <a:headEnd/>
            <a:tailEnd type="triangle" w="med" len="med"/>
          </a:ln>
        </p:spPr>
        <p:txBody>
          <a:bodyPr/>
          <a:lstStyle/>
          <a:p>
            <a:endParaRPr lang="en-US"/>
          </a:p>
        </p:txBody>
      </p:sp>
      <p:sp>
        <p:nvSpPr>
          <p:cNvPr id="178186" name="Line 39"/>
          <p:cNvSpPr>
            <a:spLocks noChangeShapeType="1"/>
          </p:cNvSpPr>
          <p:nvPr/>
        </p:nvSpPr>
        <p:spPr bwMode="auto">
          <a:xfrm>
            <a:off x="5219700" y="4951413"/>
            <a:ext cx="685800" cy="0"/>
          </a:xfrm>
          <a:prstGeom prst="line">
            <a:avLst/>
          </a:prstGeom>
          <a:noFill/>
          <a:ln w="25400">
            <a:solidFill>
              <a:srgbClr val="000000"/>
            </a:solidFill>
            <a:round/>
            <a:headEnd/>
            <a:tailEnd type="triangle" w="med" len="med"/>
          </a:ln>
        </p:spPr>
        <p:txBody>
          <a:bodyPr/>
          <a:lstStyle/>
          <a:p>
            <a:endParaRPr lang="en-US"/>
          </a:p>
        </p:txBody>
      </p:sp>
      <p:sp>
        <p:nvSpPr>
          <p:cNvPr id="178187" name="Rectangle 40"/>
          <p:cNvSpPr>
            <a:spLocks noChangeArrowheads="1"/>
          </p:cNvSpPr>
          <p:nvPr/>
        </p:nvSpPr>
        <p:spPr bwMode="auto">
          <a:xfrm>
            <a:off x="0" y="1562100"/>
            <a:ext cx="9144000" cy="0"/>
          </a:xfrm>
          <a:prstGeom prst="rect">
            <a:avLst/>
          </a:prstGeom>
          <a:noFill/>
          <a:ln w="9525">
            <a:noFill/>
            <a:miter lim="800000"/>
            <a:headEnd/>
            <a:tailEnd/>
          </a:ln>
        </p:spPr>
        <p:txBody>
          <a:bodyPr wrap="none" anchor="ctr">
            <a:spAutoFit/>
          </a:bodyPr>
          <a:lstStyle/>
          <a:p>
            <a:endParaRPr lang="en-US"/>
          </a:p>
        </p:txBody>
      </p:sp>
      <p:sp>
        <p:nvSpPr>
          <p:cNvPr id="178188" name="Rectangle 41"/>
          <p:cNvSpPr>
            <a:spLocks noChangeArrowheads="1"/>
          </p:cNvSpPr>
          <p:nvPr/>
        </p:nvSpPr>
        <p:spPr bwMode="auto">
          <a:xfrm>
            <a:off x="533400" y="1660525"/>
            <a:ext cx="4243388" cy="1006475"/>
          </a:xfrm>
          <a:prstGeom prst="rect">
            <a:avLst/>
          </a:prstGeom>
          <a:noFill/>
          <a:ln w="9525">
            <a:noFill/>
            <a:miter lim="800000"/>
            <a:headEnd/>
            <a:tailEnd/>
          </a:ln>
        </p:spPr>
        <p:txBody>
          <a:bodyPr wrap="none" anchor="ctr">
            <a:spAutoFit/>
          </a:bodyPr>
          <a:lstStyle/>
          <a:p>
            <a:pPr indent="274638"/>
            <a:endParaRPr lang="en-US" sz="1800">
              <a:ea typeface="Times New Roman" pitchFamily="18" charset="0"/>
              <a:cs typeface="Arial" charset="0"/>
            </a:endParaRPr>
          </a:p>
          <a:p>
            <a:pPr indent="274638" eaLnBrk="0" hangingPunct="0"/>
            <a:r>
              <a:rPr lang="en-US" sz="1800">
                <a:ea typeface="Times New Roman" pitchFamily="18" charset="0"/>
                <a:cs typeface="Arial" charset="0"/>
              </a:rPr>
              <a:t>Alchemical symbols for substances…</a:t>
            </a:r>
            <a:endParaRPr lang="en-US" sz="1100">
              <a:ea typeface="Times New Roman" pitchFamily="18" charset="0"/>
              <a:cs typeface="Arial" charset="0"/>
            </a:endParaRPr>
          </a:p>
          <a:p>
            <a:pPr indent="274638" eaLnBrk="0" hangingPunct="0"/>
            <a:endParaRPr lang="en-US">
              <a:latin typeface="Times New Roman" pitchFamily="18" charset="0"/>
              <a:ea typeface="Times New Roman" pitchFamily="18" charset="0"/>
              <a:cs typeface="Arial" charset="0"/>
            </a:endParaRPr>
          </a:p>
        </p:txBody>
      </p:sp>
      <p:sp>
        <p:nvSpPr>
          <p:cNvPr id="178189" name="Rectangle 42"/>
          <p:cNvSpPr>
            <a:spLocks noChangeArrowheads="1"/>
          </p:cNvSpPr>
          <p:nvPr/>
        </p:nvSpPr>
        <p:spPr bwMode="auto">
          <a:xfrm>
            <a:off x="609600" y="3382963"/>
            <a:ext cx="5716588" cy="1265237"/>
          </a:xfrm>
          <a:prstGeom prst="rect">
            <a:avLst/>
          </a:prstGeom>
          <a:noFill/>
          <a:ln w="9525">
            <a:noFill/>
            <a:miter lim="800000"/>
            <a:headEnd/>
            <a:tailEnd/>
          </a:ln>
        </p:spPr>
        <p:txBody>
          <a:bodyPr wrap="none" anchor="ctr">
            <a:spAutoFit/>
          </a:bodyPr>
          <a:lstStyle/>
          <a:p>
            <a:pPr indent="274638"/>
            <a:r>
              <a:rPr lang="en-US" sz="1100"/>
              <a:t/>
            </a:r>
            <a:br>
              <a:rPr lang="en-US" sz="1100"/>
            </a:br>
            <a:endParaRPr lang="en-US">
              <a:latin typeface="Times New Roman" pitchFamily="18" charset="0"/>
            </a:endParaRPr>
          </a:p>
          <a:p>
            <a:pPr indent="274638" eaLnBrk="0" hangingPunct="0"/>
            <a:r>
              <a:rPr lang="en-US" sz="1800" u="sng">
                <a:ea typeface="Times New Roman" pitchFamily="18" charset="0"/>
                <a:cs typeface="Arial" charset="0"/>
              </a:rPr>
              <a:t>transmutation</a:t>
            </a:r>
            <a:r>
              <a:rPr lang="en-US" sz="1800">
                <a:ea typeface="Times New Roman" pitchFamily="18" charset="0"/>
                <a:cs typeface="Arial" charset="0"/>
              </a:rPr>
              <a:t>: changing one substance into another</a:t>
            </a:r>
            <a:endParaRPr lang="en-US" sz="1100"/>
          </a:p>
          <a:p>
            <a:pPr indent="274638" eaLnBrk="0" hangingPunct="0"/>
            <a:endParaRPr lang="en-US">
              <a:latin typeface="Times New Roman" pitchFamily="18" charset="0"/>
            </a:endParaRPr>
          </a:p>
        </p:txBody>
      </p:sp>
      <p:sp>
        <p:nvSpPr>
          <p:cNvPr id="178190" name="Rectangle 43"/>
          <p:cNvSpPr>
            <a:spLocks noChangeArrowheads="1"/>
          </p:cNvSpPr>
          <p:nvPr/>
        </p:nvSpPr>
        <p:spPr bwMode="auto">
          <a:xfrm>
            <a:off x="1219200" y="5592763"/>
            <a:ext cx="6584950" cy="731837"/>
          </a:xfrm>
          <a:prstGeom prst="rect">
            <a:avLst/>
          </a:prstGeom>
          <a:noFill/>
          <a:ln w="9525">
            <a:noFill/>
            <a:miter lim="800000"/>
            <a:headEnd/>
            <a:tailEnd/>
          </a:ln>
        </p:spPr>
        <p:txBody>
          <a:bodyPr anchor="ctr">
            <a:spAutoFit/>
          </a:bodyPr>
          <a:lstStyle/>
          <a:p>
            <a:r>
              <a:rPr lang="en-US" sz="1800">
                <a:ea typeface="Times New Roman" pitchFamily="18" charset="0"/>
                <a:cs typeface="Arial" charset="0"/>
              </a:rPr>
              <a:t>In ordinary chemistry, we cannot transmute elements. </a:t>
            </a:r>
            <a:endParaRPr lang="en-US" sz="1100">
              <a:ea typeface="Times New Roman" pitchFamily="18" charset="0"/>
              <a:cs typeface="Arial" charset="0"/>
            </a:endParaRPr>
          </a:p>
          <a:p>
            <a:pPr eaLnBrk="0" hangingPunct="0"/>
            <a:endParaRPr lang="en-US">
              <a:latin typeface="Times New Roman" pitchFamily="18" charset="0"/>
              <a:ea typeface="Times New Roman" pitchFamily="18" charset="0"/>
              <a:cs typeface="Arial" charset="0"/>
            </a:endParaRPr>
          </a:p>
        </p:txBody>
      </p:sp>
      <p:pic>
        <p:nvPicPr>
          <p:cNvPr id="178191" name="Picture 44" descr="Alchemist"/>
          <p:cNvPicPr>
            <a:picLocks noChangeAspect="1" noChangeArrowheads="1"/>
          </p:cNvPicPr>
          <p:nvPr/>
        </p:nvPicPr>
        <p:blipFill>
          <a:blip r:embed="rId4" cstate="print"/>
          <a:srcRect/>
          <a:stretch>
            <a:fillRect/>
          </a:stretch>
        </p:blipFill>
        <p:spPr bwMode="auto">
          <a:xfrm>
            <a:off x="6781800" y="381000"/>
            <a:ext cx="2133600" cy="3100388"/>
          </a:xfrm>
          <a:prstGeom prst="rect">
            <a:avLst/>
          </a:prstGeom>
          <a:noFill/>
          <a:ln w="9525">
            <a:noFill/>
            <a:miter lim="800000"/>
            <a:headEnd/>
            <a:tailEnd/>
          </a:ln>
        </p:spPr>
      </p:pic>
      <p:sp>
        <p:nvSpPr>
          <p:cNvPr id="178192" name="Text Box 45"/>
          <p:cNvSpPr txBox="1">
            <a:spLocks noChangeArrowheads="1"/>
          </p:cNvSpPr>
          <p:nvPr/>
        </p:nvSpPr>
        <p:spPr bwMode="auto">
          <a:xfrm>
            <a:off x="5407025" y="4997450"/>
            <a:ext cx="307975" cy="336550"/>
          </a:xfrm>
          <a:prstGeom prst="rect">
            <a:avLst/>
          </a:prstGeom>
          <a:noFill/>
          <a:ln w="9525">
            <a:noFill/>
            <a:miter lim="800000"/>
            <a:headEnd/>
            <a:tailEnd/>
          </a:ln>
        </p:spPr>
        <p:txBody>
          <a:bodyPr wrap="none">
            <a:spAutoFit/>
          </a:bodyPr>
          <a:lstStyle/>
          <a:p>
            <a:r>
              <a:rPr lang="en-US" sz="1600">
                <a:latin typeface="Symbol" pitchFamily="18" charset="2"/>
              </a:rPr>
              <a:t>D</a:t>
            </a:r>
          </a:p>
        </p:txBody>
      </p:sp>
      <p:sp>
        <p:nvSpPr>
          <p:cNvPr id="178193" name="AutoShape 46">
            <a:hlinkClick r:id="rId5"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49450" y="2698750"/>
            <a:ext cx="1371600" cy="1084263"/>
            <a:chOff x="1228" y="1700"/>
            <a:chExt cx="864" cy="683"/>
          </a:xfrm>
        </p:grpSpPr>
        <p:sp>
          <p:nvSpPr>
            <p:cNvPr id="179251" name="Oval 3"/>
            <p:cNvSpPr>
              <a:spLocks noChangeArrowheads="1"/>
            </p:cNvSpPr>
            <p:nvPr/>
          </p:nvSpPr>
          <p:spPr bwMode="auto">
            <a:xfrm>
              <a:off x="1300" y="1700"/>
              <a:ext cx="288" cy="288"/>
            </a:xfrm>
            <a:prstGeom prst="ellipse">
              <a:avLst/>
            </a:prstGeom>
            <a:solidFill>
              <a:srgbClr val="FFFFFF"/>
            </a:solidFill>
            <a:ln w="31750">
              <a:solidFill>
                <a:srgbClr val="000000"/>
              </a:solidFill>
              <a:round/>
              <a:headEnd/>
              <a:tailEnd/>
            </a:ln>
          </p:spPr>
          <p:txBody>
            <a:bodyPr/>
            <a:lstStyle/>
            <a:p>
              <a:endParaRPr lang="en-US"/>
            </a:p>
          </p:txBody>
        </p:sp>
        <p:sp>
          <p:nvSpPr>
            <p:cNvPr id="179252" name="Text Box 4"/>
            <p:cNvSpPr txBox="1">
              <a:spLocks noChangeArrowheads="1"/>
            </p:cNvSpPr>
            <p:nvPr/>
          </p:nvSpPr>
          <p:spPr bwMode="auto">
            <a:xfrm>
              <a:off x="1228" y="2095"/>
              <a:ext cx="864" cy="288"/>
            </a:xfrm>
            <a:prstGeom prst="rect">
              <a:avLst/>
            </a:prstGeom>
            <a:noFill/>
            <a:ln w="9525">
              <a:noFill/>
              <a:miter lim="800000"/>
              <a:headEnd/>
              <a:tailEnd/>
            </a:ln>
          </p:spPr>
          <p:txBody>
            <a:bodyPr/>
            <a:lstStyle/>
            <a:p>
              <a:r>
                <a:rPr lang="en-US" sz="1400" b="1">
                  <a:ea typeface="Times New Roman" pitchFamily="18" charset="0"/>
                  <a:cs typeface="Arial" charset="0"/>
                </a:rPr>
                <a:t>GOLD</a:t>
              </a:r>
              <a:endParaRPr lang="en-US" sz="1800">
                <a:ea typeface="Times New Roman" pitchFamily="18" charset="0"/>
                <a:cs typeface="Arial" charset="0"/>
              </a:endParaRPr>
            </a:p>
          </p:txBody>
        </p:sp>
      </p:grpSp>
      <p:grpSp>
        <p:nvGrpSpPr>
          <p:cNvPr id="3" name="Group 5"/>
          <p:cNvGrpSpPr>
            <a:grpSpLocks/>
          </p:cNvGrpSpPr>
          <p:nvPr/>
        </p:nvGrpSpPr>
        <p:grpSpPr bwMode="auto">
          <a:xfrm>
            <a:off x="2978150" y="2646363"/>
            <a:ext cx="1371600" cy="1136650"/>
            <a:chOff x="1876" y="1667"/>
            <a:chExt cx="864" cy="716"/>
          </a:xfrm>
        </p:grpSpPr>
        <p:grpSp>
          <p:nvGrpSpPr>
            <p:cNvPr id="179247" name="Group 6"/>
            <p:cNvGrpSpPr>
              <a:grpSpLocks/>
            </p:cNvGrpSpPr>
            <p:nvPr/>
          </p:nvGrpSpPr>
          <p:grpSpPr bwMode="auto">
            <a:xfrm>
              <a:off x="2020" y="1667"/>
              <a:ext cx="360" cy="288"/>
              <a:chOff x="2700" y="8352"/>
              <a:chExt cx="900" cy="720"/>
            </a:xfrm>
          </p:grpSpPr>
          <p:sp>
            <p:nvSpPr>
              <p:cNvPr id="179249" name="Oval 7"/>
              <p:cNvSpPr>
                <a:spLocks noChangeArrowheads="1"/>
              </p:cNvSpPr>
              <p:nvPr/>
            </p:nvSpPr>
            <p:spPr bwMode="auto">
              <a:xfrm>
                <a:off x="2700" y="8352"/>
                <a:ext cx="720" cy="720"/>
              </a:xfrm>
              <a:prstGeom prst="ellipse">
                <a:avLst/>
              </a:prstGeom>
              <a:solidFill>
                <a:srgbClr val="333333"/>
              </a:solidFill>
              <a:ln w="31750">
                <a:solidFill>
                  <a:srgbClr val="000000"/>
                </a:solidFill>
                <a:round/>
                <a:headEnd/>
                <a:tailEnd/>
              </a:ln>
            </p:spPr>
            <p:txBody>
              <a:bodyPr/>
              <a:lstStyle/>
              <a:p>
                <a:endParaRPr lang="en-US"/>
              </a:p>
            </p:txBody>
          </p:sp>
          <p:sp>
            <p:nvSpPr>
              <p:cNvPr id="179250" name="Oval 8"/>
              <p:cNvSpPr>
                <a:spLocks noChangeArrowheads="1"/>
              </p:cNvSpPr>
              <p:nvPr/>
            </p:nvSpPr>
            <p:spPr bwMode="auto">
              <a:xfrm>
                <a:off x="2880" y="8352"/>
                <a:ext cx="720" cy="720"/>
              </a:xfrm>
              <a:prstGeom prst="ellipse">
                <a:avLst/>
              </a:prstGeom>
              <a:solidFill>
                <a:srgbClr val="FFFFFF"/>
              </a:solidFill>
              <a:ln w="31750">
                <a:noFill/>
                <a:round/>
                <a:headEnd/>
                <a:tailEnd/>
              </a:ln>
            </p:spPr>
            <p:txBody>
              <a:bodyPr/>
              <a:lstStyle/>
              <a:p>
                <a:endParaRPr lang="en-US"/>
              </a:p>
            </p:txBody>
          </p:sp>
        </p:grpSp>
        <p:sp>
          <p:nvSpPr>
            <p:cNvPr id="179248" name="Text Box 9"/>
            <p:cNvSpPr txBox="1">
              <a:spLocks noChangeArrowheads="1"/>
            </p:cNvSpPr>
            <p:nvPr/>
          </p:nvSpPr>
          <p:spPr bwMode="auto">
            <a:xfrm>
              <a:off x="1876" y="2095"/>
              <a:ext cx="864" cy="288"/>
            </a:xfrm>
            <a:prstGeom prst="rect">
              <a:avLst/>
            </a:prstGeom>
            <a:noFill/>
            <a:ln w="9525">
              <a:noFill/>
              <a:miter lim="800000"/>
              <a:headEnd/>
              <a:tailEnd/>
            </a:ln>
          </p:spPr>
          <p:txBody>
            <a:bodyPr/>
            <a:lstStyle/>
            <a:p>
              <a:r>
                <a:rPr lang="en-US" sz="1400" b="1">
                  <a:ea typeface="Times New Roman" pitchFamily="18" charset="0"/>
                  <a:cs typeface="Arial" charset="0"/>
                </a:rPr>
                <a:t>SILVER</a:t>
              </a:r>
              <a:endParaRPr lang="en-US" sz="1800">
                <a:ea typeface="Times New Roman" pitchFamily="18" charset="0"/>
                <a:cs typeface="Arial" charset="0"/>
              </a:endParaRPr>
            </a:p>
          </p:txBody>
        </p:sp>
      </p:grpSp>
      <p:grpSp>
        <p:nvGrpSpPr>
          <p:cNvPr id="5" name="Group 10"/>
          <p:cNvGrpSpPr>
            <a:grpSpLocks/>
          </p:cNvGrpSpPr>
          <p:nvPr/>
        </p:nvGrpSpPr>
        <p:grpSpPr bwMode="auto">
          <a:xfrm>
            <a:off x="4006850" y="2646363"/>
            <a:ext cx="1371600" cy="1136650"/>
            <a:chOff x="2524" y="1667"/>
            <a:chExt cx="864" cy="716"/>
          </a:xfrm>
        </p:grpSpPr>
        <p:grpSp>
          <p:nvGrpSpPr>
            <p:cNvPr id="179242" name="Group 11"/>
            <p:cNvGrpSpPr>
              <a:grpSpLocks/>
            </p:cNvGrpSpPr>
            <p:nvPr/>
          </p:nvGrpSpPr>
          <p:grpSpPr bwMode="auto">
            <a:xfrm>
              <a:off x="2668" y="1667"/>
              <a:ext cx="288" cy="432"/>
              <a:chOff x="7560" y="6993"/>
              <a:chExt cx="720" cy="1079"/>
            </a:xfrm>
          </p:grpSpPr>
          <p:sp>
            <p:nvSpPr>
              <p:cNvPr id="179244" name="Oval 12"/>
              <p:cNvSpPr>
                <a:spLocks noChangeArrowheads="1"/>
              </p:cNvSpPr>
              <p:nvPr/>
            </p:nvSpPr>
            <p:spPr bwMode="auto">
              <a:xfrm>
                <a:off x="756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9245" name="Line 13"/>
              <p:cNvSpPr>
                <a:spLocks noChangeShapeType="1"/>
              </p:cNvSpPr>
              <p:nvPr/>
            </p:nvSpPr>
            <p:spPr bwMode="auto">
              <a:xfrm>
                <a:off x="7920" y="7712"/>
                <a:ext cx="0" cy="360"/>
              </a:xfrm>
              <a:prstGeom prst="line">
                <a:avLst/>
              </a:prstGeom>
              <a:noFill/>
              <a:ln w="31750">
                <a:solidFill>
                  <a:srgbClr val="000000"/>
                </a:solidFill>
                <a:round/>
                <a:headEnd/>
                <a:tailEnd/>
              </a:ln>
            </p:spPr>
            <p:txBody>
              <a:bodyPr/>
              <a:lstStyle/>
              <a:p>
                <a:endParaRPr lang="en-US"/>
              </a:p>
            </p:txBody>
          </p:sp>
          <p:sp>
            <p:nvSpPr>
              <p:cNvPr id="179246" name="Line 14"/>
              <p:cNvSpPr>
                <a:spLocks noChangeShapeType="1"/>
              </p:cNvSpPr>
              <p:nvPr/>
            </p:nvSpPr>
            <p:spPr bwMode="auto">
              <a:xfrm>
                <a:off x="7740" y="7892"/>
                <a:ext cx="360" cy="0"/>
              </a:xfrm>
              <a:prstGeom prst="line">
                <a:avLst/>
              </a:prstGeom>
              <a:noFill/>
              <a:ln w="31750">
                <a:solidFill>
                  <a:srgbClr val="000000"/>
                </a:solidFill>
                <a:round/>
                <a:headEnd/>
                <a:tailEnd/>
              </a:ln>
            </p:spPr>
            <p:txBody>
              <a:bodyPr/>
              <a:lstStyle/>
              <a:p>
                <a:endParaRPr lang="en-US"/>
              </a:p>
            </p:txBody>
          </p:sp>
        </p:grpSp>
        <p:sp>
          <p:nvSpPr>
            <p:cNvPr id="179243" name="Text Box 15"/>
            <p:cNvSpPr txBox="1">
              <a:spLocks noChangeArrowheads="1"/>
            </p:cNvSpPr>
            <p:nvPr/>
          </p:nvSpPr>
          <p:spPr bwMode="auto">
            <a:xfrm>
              <a:off x="2524" y="2095"/>
              <a:ext cx="864" cy="288"/>
            </a:xfrm>
            <a:prstGeom prst="rect">
              <a:avLst/>
            </a:prstGeom>
            <a:noFill/>
            <a:ln w="9525">
              <a:noFill/>
              <a:miter lim="800000"/>
              <a:headEnd/>
              <a:tailEnd/>
            </a:ln>
          </p:spPr>
          <p:txBody>
            <a:bodyPr/>
            <a:lstStyle/>
            <a:p>
              <a:r>
                <a:rPr lang="en-US" sz="1400" b="1">
                  <a:ea typeface="Times New Roman" pitchFamily="18" charset="0"/>
                  <a:cs typeface="Arial" charset="0"/>
                </a:rPr>
                <a:t>COPPER</a:t>
              </a:r>
              <a:endParaRPr lang="en-US" sz="1800">
                <a:ea typeface="Times New Roman" pitchFamily="18" charset="0"/>
                <a:cs typeface="Arial" charset="0"/>
              </a:endParaRPr>
            </a:p>
          </p:txBody>
        </p:sp>
      </p:grpSp>
      <p:grpSp>
        <p:nvGrpSpPr>
          <p:cNvPr id="7" name="Group 16"/>
          <p:cNvGrpSpPr>
            <a:grpSpLocks/>
          </p:cNvGrpSpPr>
          <p:nvPr/>
        </p:nvGrpSpPr>
        <p:grpSpPr bwMode="auto">
          <a:xfrm>
            <a:off x="5149850" y="2514600"/>
            <a:ext cx="1371600" cy="1268413"/>
            <a:chOff x="3244" y="1584"/>
            <a:chExt cx="864" cy="799"/>
          </a:xfrm>
        </p:grpSpPr>
        <p:grpSp>
          <p:nvGrpSpPr>
            <p:cNvPr id="179238" name="Group 17"/>
            <p:cNvGrpSpPr>
              <a:grpSpLocks/>
            </p:cNvGrpSpPr>
            <p:nvPr/>
          </p:nvGrpSpPr>
          <p:grpSpPr bwMode="auto">
            <a:xfrm>
              <a:off x="3312" y="1584"/>
              <a:ext cx="432" cy="432"/>
              <a:chOff x="6120" y="6633"/>
              <a:chExt cx="1080" cy="1080"/>
            </a:xfrm>
          </p:grpSpPr>
          <p:sp>
            <p:nvSpPr>
              <p:cNvPr id="179240" name="Oval 18"/>
              <p:cNvSpPr>
                <a:spLocks noChangeArrowheads="1"/>
              </p:cNvSpPr>
              <p:nvPr/>
            </p:nvSpPr>
            <p:spPr bwMode="auto">
              <a:xfrm>
                <a:off x="612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9241" name="Freeform 19"/>
              <p:cNvSpPr>
                <a:spLocks/>
              </p:cNvSpPr>
              <p:nvPr/>
            </p:nvSpPr>
            <p:spPr bwMode="auto">
              <a:xfrm>
                <a:off x="6730" y="6633"/>
                <a:ext cx="470" cy="463"/>
              </a:xfrm>
              <a:custGeom>
                <a:avLst/>
                <a:gdLst>
                  <a:gd name="T0" fmla="*/ 0 w 470"/>
                  <a:gd name="T1" fmla="*/ 463 h 463"/>
                  <a:gd name="T2" fmla="*/ 470 w 470"/>
                  <a:gd name="T3" fmla="*/ 0 h 463"/>
                  <a:gd name="T4" fmla="*/ 0 60000 65536"/>
                  <a:gd name="T5" fmla="*/ 0 60000 65536"/>
                  <a:gd name="T6" fmla="*/ 0 w 470"/>
                  <a:gd name="T7" fmla="*/ 0 h 463"/>
                  <a:gd name="T8" fmla="*/ 470 w 470"/>
                  <a:gd name="T9" fmla="*/ 463 h 463"/>
                </a:gdLst>
                <a:ahLst/>
                <a:cxnLst>
                  <a:cxn ang="T4">
                    <a:pos x="T0" y="T1"/>
                  </a:cxn>
                  <a:cxn ang="T5">
                    <a:pos x="T2" y="T3"/>
                  </a:cxn>
                </a:cxnLst>
                <a:rect l="T6" t="T7" r="T8" b="T9"/>
                <a:pathLst>
                  <a:path w="470" h="463">
                    <a:moveTo>
                      <a:pt x="0" y="463"/>
                    </a:moveTo>
                    <a:lnTo>
                      <a:pt x="470" y="0"/>
                    </a:lnTo>
                  </a:path>
                </a:pathLst>
              </a:custGeom>
              <a:noFill/>
              <a:ln w="31750">
                <a:solidFill>
                  <a:srgbClr val="000000"/>
                </a:solidFill>
                <a:round/>
                <a:headEnd/>
                <a:tailEnd type="triangle" w="med" len="med"/>
              </a:ln>
            </p:spPr>
            <p:txBody>
              <a:bodyPr/>
              <a:lstStyle/>
              <a:p>
                <a:endParaRPr lang="en-US"/>
              </a:p>
            </p:txBody>
          </p:sp>
        </p:grpSp>
        <p:sp>
          <p:nvSpPr>
            <p:cNvPr id="179239" name="Text Box 20"/>
            <p:cNvSpPr txBox="1">
              <a:spLocks noChangeArrowheads="1"/>
            </p:cNvSpPr>
            <p:nvPr/>
          </p:nvSpPr>
          <p:spPr bwMode="auto">
            <a:xfrm>
              <a:off x="3244" y="2095"/>
              <a:ext cx="864" cy="288"/>
            </a:xfrm>
            <a:prstGeom prst="rect">
              <a:avLst/>
            </a:prstGeom>
            <a:noFill/>
            <a:ln w="9525">
              <a:noFill/>
              <a:miter lim="800000"/>
              <a:headEnd/>
              <a:tailEnd/>
            </a:ln>
          </p:spPr>
          <p:txBody>
            <a:bodyPr/>
            <a:lstStyle/>
            <a:p>
              <a:r>
                <a:rPr lang="en-US" sz="1400" b="1">
                  <a:ea typeface="Times New Roman" pitchFamily="18" charset="0"/>
                  <a:cs typeface="Arial" charset="0"/>
                </a:rPr>
                <a:t> IRON</a:t>
              </a:r>
              <a:endParaRPr lang="en-US" sz="1800">
                <a:ea typeface="Times New Roman" pitchFamily="18" charset="0"/>
                <a:cs typeface="Arial" charset="0"/>
              </a:endParaRPr>
            </a:p>
          </p:txBody>
        </p:sp>
      </p:grpSp>
      <p:grpSp>
        <p:nvGrpSpPr>
          <p:cNvPr id="9" name="Group 21"/>
          <p:cNvGrpSpPr>
            <a:grpSpLocks/>
          </p:cNvGrpSpPr>
          <p:nvPr/>
        </p:nvGrpSpPr>
        <p:grpSpPr bwMode="auto">
          <a:xfrm>
            <a:off x="6248400" y="2362200"/>
            <a:ext cx="1416050" cy="1420813"/>
            <a:chOff x="3936" y="1488"/>
            <a:chExt cx="892" cy="895"/>
          </a:xfrm>
        </p:grpSpPr>
        <p:grpSp>
          <p:nvGrpSpPr>
            <p:cNvPr id="179231" name="Group 22"/>
            <p:cNvGrpSpPr>
              <a:grpSpLocks/>
            </p:cNvGrpSpPr>
            <p:nvPr/>
          </p:nvGrpSpPr>
          <p:grpSpPr bwMode="auto">
            <a:xfrm>
              <a:off x="3936" y="1488"/>
              <a:ext cx="720" cy="576"/>
              <a:chOff x="2880" y="7632"/>
              <a:chExt cx="1800" cy="1440"/>
            </a:xfrm>
          </p:grpSpPr>
          <p:sp>
            <p:nvSpPr>
              <p:cNvPr id="179233" name="Text Box 23"/>
              <p:cNvSpPr txBox="1">
                <a:spLocks noChangeArrowheads="1"/>
              </p:cNvSpPr>
              <p:nvPr/>
            </p:nvSpPr>
            <p:spPr bwMode="auto">
              <a:xfrm>
                <a:off x="2880" y="8352"/>
                <a:ext cx="1440" cy="720"/>
              </a:xfrm>
              <a:prstGeom prst="rect">
                <a:avLst/>
              </a:prstGeom>
              <a:noFill/>
              <a:ln w="9525">
                <a:noFill/>
                <a:miter lim="800000"/>
                <a:headEnd/>
                <a:tailEnd/>
              </a:ln>
            </p:spPr>
            <p:txBody>
              <a:bodyPr/>
              <a:lstStyle/>
              <a:p>
                <a:r>
                  <a:rPr lang="en-US" sz="2000" b="1">
                    <a:ea typeface="Times New Roman" pitchFamily="18" charset="0"/>
                    <a:cs typeface="Arial" charset="0"/>
                  </a:rPr>
                  <a:t>. . . . .</a:t>
                </a:r>
                <a:endParaRPr lang="en-US" sz="1800">
                  <a:ea typeface="Times New Roman" pitchFamily="18" charset="0"/>
                  <a:cs typeface="Arial" charset="0"/>
                </a:endParaRPr>
              </a:p>
            </p:txBody>
          </p:sp>
          <p:sp>
            <p:nvSpPr>
              <p:cNvPr id="179234" name="Text Box 24"/>
              <p:cNvSpPr txBox="1">
                <a:spLocks noChangeArrowheads="1"/>
              </p:cNvSpPr>
              <p:nvPr/>
            </p:nvSpPr>
            <p:spPr bwMode="auto">
              <a:xfrm>
                <a:off x="2880" y="8172"/>
                <a:ext cx="1440" cy="720"/>
              </a:xfrm>
              <a:prstGeom prst="rect">
                <a:avLst/>
              </a:prstGeom>
              <a:noFill/>
              <a:ln w="9525">
                <a:noFill/>
                <a:miter lim="800000"/>
                <a:headEnd/>
                <a:tailEnd/>
              </a:ln>
            </p:spPr>
            <p:txBody>
              <a:bodyPr/>
              <a:lstStyle/>
              <a:p>
                <a:r>
                  <a:rPr lang="en-US" sz="2000" b="1">
                    <a:ea typeface="Times New Roman" pitchFamily="18" charset="0"/>
                    <a:cs typeface="Arial" charset="0"/>
                  </a:rPr>
                  <a:t> . . . .</a:t>
                </a:r>
                <a:endParaRPr lang="en-US" sz="1800">
                  <a:ea typeface="Times New Roman" pitchFamily="18" charset="0"/>
                  <a:cs typeface="Arial" charset="0"/>
                </a:endParaRPr>
              </a:p>
            </p:txBody>
          </p:sp>
          <p:sp>
            <p:nvSpPr>
              <p:cNvPr id="179235" name="Text Box 25"/>
              <p:cNvSpPr txBox="1">
                <a:spLocks noChangeArrowheads="1"/>
              </p:cNvSpPr>
              <p:nvPr/>
            </p:nvSpPr>
            <p:spPr bwMode="auto">
              <a:xfrm>
                <a:off x="2880" y="7992"/>
                <a:ext cx="1440" cy="720"/>
              </a:xfrm>
              <a:prstGeom prst="rect">
                <a:avLst/>
              </a:prstGeom>
              <a:noFill/>
              <a:ln w="9525">
                <a:noFill/>
                <a:miter lim="800000"/>
                <a:headEnd/>
                <a:tailEnd/>
              </a:ln>
            </p:spPr>
            <p:txBody>
              <a:bodyPr/>
              <a:lstStyle/>
              <a:p>
                <a:r>
                  <a:rPr lang="en-US" sz="2000" b="1">
                    <a:ea typeface="Times New Roman" pitchFamily="18" charset="0"/>
                    <a:cs typeface="Arial" charset="0"/>
                  </a:rPr>
                  <a:t>  . . .</a:t>
                </a:r>
                <a:endParaRPr lang="en-US" sz="1800">
                  <a:ea typeface="Times New Roman" pitchFamily="18" charset="0"/>
                  <a:cs typeface="Arial" charset="0"/>
                </a:endParaRPr>
              </a:p>
            </p:txBody>
          </p:sp>
          <p:sp>
            <p:nvSpPr>
              <p:cNvPr id="179236" name="Text Box 26"/>
              <p:cNvSpPr txBox="1">
                <a:spLocks noChangeArrowheads="1"/>
              </p:cNvSpPr>
              <p:nvPr/>
            </p:nvSpPr>
            <p:spPr bwMode="auto">
              <a:xfrm>
                <a:off x="3240" y="7812"/>
                <a:ext cx="1440" cy="720"/>
              </a:xfrm>
              <a:prstGeom prst="rect">
                <a:avLst/>
              </a:prstGeom>
              <a:noFill/>
              <a:ln w="9525">
                <a:noFill/>
                <a:miter lim="800000"/>
                <a:headEnd/>
                <a:tailEnd/>
              </a:ln>
            </p:spPr>
            <p:txBody>
              <a:bodyPr/>
              <a:lstStyle/>
              <a:p>
                <a:r>
                  <a:rPr lang="en-US" sz="2000" b="1">
                    <a:ea typeface="Times New Roman" pitchFamily="18" charset="0"/>
                    <a:cs typeface="Arial" charset="0"/>
                  </a:rPr>
                  <a:t>. .</a:t>
                </a:r>
                <a:endParaRPr lang="en-US" sz="1800">
                  <a:ea typeface="Times New Roman" pitchFamily="18" charset="0"/>
                  <a:cs typeface="Arial" charset="0"/>
                </a:endParaRPr>
              </a:p>
            </p:txBody>
          </p:sp>
          <p:sp>
            <p:nvSpPr>
              <p:cNvPr id="179237" name="Text Box 27"/>
              <p:cNvSpPr txBox="1">
                <a:spLocks noChangeArrowheads="1"/>
              </p:cNvSpPr>
              <p:nvPr/>
            </p:nvSpPr>
            <p:spPr bwMode="auto">
              <a:xfrm>
                <a:off x="3240" y="7632"/>
                <a:ext cx="1440" cy="720"/>
              </a:xfrm>
              <a:prstGeom prst="rect">
                <a:avLst/>
              </a:prstGeom>
              <a:noFill/>
              <a:ln w="9525">
                <a:noFill/>
                <a:miter lim="800000"/>
                <a:headEnd/>
                <a:tailEnd/>
              </a:ln>
            </p:spPr>
            <p:txBody>
              <a:bodyPr/>
              <a:lstStyle/>
              <a:p>
                <a:r>
                  <a:rPr lang="en-US" sz="2000" b="1">
                    <a:ea typeface="Times New Roman" pitchFamily="18" charset="0"/>
                    <a:cs typeface="Arial" charset="0"/>
                  </a:rPr>
                  <a:t> .</a:t>
                </a:r>
                <a:endParaRPr lang="en-US" sz="1800">
                  <a:ea typeface="Times New Roman" pitchFamily="18" charset="0"/>
                  <a:cs typeface="Arial" charset="0"/>
                </a:endParaRPr>
              </a:p>
            </p:txBody>
          </p:sp>
        </p:grpSp>
        <p:sp>
          <p:nvSpPr>
            <p:cNvPr id="179232" name="Text Box 28"/>
            <p:cNvSpPr txBox="1">
              <a:spLocks noChangeArrowheads="1"/>
            </p:cNvSpPr>
            <p:nvPr/>
          </p:nvSpPr>
          <p:spPr bwMode="auto">
            <a:xfrm>
              <a:off x="3964" y="2095"/>
              <a:ext cx="864" cy="288"/>
            </a:xfrm>
            <a:prstGeom prst="rect">
              <a:avLst/>
            </a:prstGeom>
            <a:noFill/>
            <a:ln w="9525">
              <a:noFill/>
              <a:miter lim="800000"/>
              <a:headEnd/>
              <a:tailEnd/>
            </a:ln>
          </p:spPr>
          <p:txBody>
            <a:bodyPr/>
            <a:lstStyle/>
            <a:p>
              <a:r>
                <a:rPr lang="en-US" sz="1400" b="1">
                  <a:ea typeface="Times New Roman" pitchFamily="18" charset="0"/>
                  <a:cs typeface="Arial" charset="0"/>
                </a:rPr>
                <a:t>SAND</a:t>
              </a:r>
              <a:endParaRPr lang="en-US" sz="1800">
                <a:ea typeface="Times New Roman" pitchFamily="18" charset="0"/>
                <a:cs typeface="Arial" charset="0"/>
              </a:endParaRPr>
            </a:p>
          </p:txBody>
        </p:sp>
      </p:grpSp>
      <p:grpSp>
        <p:nvGrpSpPr>
          <p:cNvPr id="11" name="Group 29"/>
          <p:cNvGrpSpPr>
            <a:grpSpLocks/>
          </p:cNvGrpSpPr>
          <p:nvPr/>
        </p:nvGrpSpPr>
        <p:grpSpPr bwMode="auto">
          <a:xfrm>
            <a:off x="1720850" y="4243388"/>
            <a:ext cx="685800" cy="685800"/>
            <a:chOff x="6120" y="6633"/>
            <a:chExt cx="1080" cy="1080"/>
          </a:xfrm>
        </p:grpSpPr>
        <p:sp>
          <p:nvSpPr>
            <p:cNvPr id="179229" name="Oval 30"/>
            <p:cNvSpPr>
              <a:spLocks noChangeArrowheads="1"/>
            </p:cNvSpPr>
            <p:nvPr/>
          </p:nvSpPr>
          <p:spPr bwMode="auto">
            <a:xfrm>
              <a:off x="612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9230" name="Freeform 31"/>
            <p:cNvSpPr>
              <a:spLocks/>
            </p:cNvSpPr>
            <p:nvPr/>
          </p:nvSpPr>
          <p:spPr bwMode="auto">
            <a:xfrm>
              <a:off x="6730" y="6633"/>
              <a:ext cx="470" cy="463"/>
            </a:xfrm>
            <a:custGeom>
              <a:avLst/>
              <a:gdLst>
                <a:gd name="T0" fmla="*/ 0 w 470"/>
                <a:gd name="T1" fmla="*/ 463 h 463"/>
                <a:gd name="T2" fmla="*/ 470 w 470"/>
                <a:gd name="T3" fmla="*/ 0 h 463"/>
                <a:gd name="T4" fmla="*/ 0 60000 65536"/>
                <a:gd name="T5" fmla="*/ 0 60000 65536"/>
                <a:gd name="T6" fmla="*/ 0 w 470"/>
                <a:gd name="T7" fmla="*/ 0 h 463"/>
                <a:gd name="T8" fmla="*/ 470 w 470"/>
                <a:gd name="T9" fmla="*/ 463 h 463"/>
              </a:gdLst>
              <a:ahLst/>
              <a:cxnLst>
                <a:cxn ang="T4">
                  <a:pos x="T0" y="T1"/>
                </a:cxn>
                <a:cxn ang="T5">
                  <a:pos x="T2" y="T3"/>
                </a:cxn>
              </a:cxnLst>
              <a:rect l="T6" t="T7" r="T8" b="T9"/>
              <a:pathLst>
                <a:path w="470" h="463">
                  <a:moveTo>
                    <a:pt x="0" y="463"/>
                  </a:moveTo>
                  <a:lnTo>
                    <a:pt x="470" y="0"/>
                  </a:lnTo>
                </a:path>
              </a:pathLst>
            </a:custGeom>
            <a:noFill/>
            <a:ln w="31750">
              <a:solidFill>
                <a:srgbClr val="000000"/>
              </a:solidFill>
              <a:round/>
              <a:headEnd/>
              <a:tailEnd type="triangle" w="med" len="med"/>
            </a:ln>
          </p:spPr>
          <p:txBody>
            <a:bodyPr/>
            <a:lstStyle/>
            <a:p>
              <a:endParaRPr lang="en-US"/>
            </a:p>
          </p:txBody>
        </p:sp>
      </p:grpSp>
      <p:grpSp>
        <p:nvGrpSpPr>
          <p:cNvPr id="12" name="Group 32"/>
          <p:cNvGrpSpPr>
            <a:grpSpLocks/>
          </p:cNvGrpSpPr>
          <p:nvPr/>
        </p:nvGrpSpPr>
        <p:grpSpPr bwMode="auto">
          <a:xfrm>
            <a:off x="3321050" y="4468813"/>
            <a:ext cx="457200" cy="685800"/>
            <a:chOff x="7560" y="6993"/>
            <a:chExt cx="720" cy="1079"/>
          </a:xfrm>
        </p:grpSpPr>
        <p:sp>
          <p:nvSpPr>
            <p:cNvPr id="179226" name="Oval 33"/>
            <p:cNvSpPr>
              <a:spLocks noChangeArrowheads="1"/>
            </p:cNvSpPr>
            <p:nvPr/>
          </p:nvSpPr>
          <p:spPr bwMode="auto">
            <a:xfrm>
              <a:off x="7560" y="6993"/>
              <a:ext cx="720" cy="720"/>
            </a:xfrm>
            <a:prstGeom prst="ellipse">
              <a:avLst/>
            </a:prstGeom>
            <a:solidFill>
              <a:srgbClr val="FFFFFF"/>
            </a:solidFill>
            <a:ln w="31750">
              <a:solidFill>
                <a:srgbClr val="000000"/>
              </a:solidFill>
              <a:round/>
              <a:headEnd/>
              <a:tailEnd/>
            </a:ln>
          </p:spPr>
          <p:txBody>
            <a:bodyPr/>
            <a:lstStyle/>
            <a:p>
              <a:endParaRPr lang="en-US"/>
            </a:p>
          </p:txBody>
        </p:sp>
        <p:sp>
          <p:nvSpPr>
            <p:cNvPr id="179227" name="Line 34"/>
            <p:cNvSpPr>
              <a:spLocks noChangeShapeType="1"/>
            </p:cNvSpPr>
            <p:nvPr/>
          </p:nvSpPr>
          <p:spPr bwMode="auto">
            <a:xfrm>
              <a:off x="7920" y="7712"/>
              <a:ext cx="0" cy="360"/>
            </a:xfrm>
            <a:prstGeom prst="line">
              <a:avLst/>
            </a:prstGeom>
            <a:noFill/>
            <a:ln w="31750">
              <a:solidFill>
                <a:srgbClr val="000000"/>
              </a:solidFill>
              <a:round/>
              <a:headEnd/>
              <a:tailEnd/>
            </a:ln>
          </p:spPr>
          <p:txBody>
            <a:bodyPr/>
            <a:lstStyle/>
            <a:p>
              <a:endParaRPr lang="en-US"/>
            </a:p>
          </p:txBody>
        </p:sp>
        <p:sp>
          <p:nvSpPr>
            <p:cNvPr id="179228" name="Line 35"/>
            <p:cNvSpPr>
              <a:spLocks noChangeShapeType="1"/>
            </p:cNvSpPr>
            <p:nvPr/>
          </p:nvSpPr>
          <p:spPr bwMode="auto">
            <a:xfrm>
              <a:off x="7740" y="7892"/>
              <a:ext cx="360" cy="0"/>
            </a:xfrm>
            <a:prstGeom prst="line">
              <a:avLst/>
            </a:prstGeom>
            <a:noFill/>
            <a:ln w="31750">
              <a:solidFill>
                <a:srgbClr val="000000"/>
              </a:solidFill>
              <a:round/>
              <a:headEnd/>
              <a:tailEnd/>
            </a:ln>
          </p:spPr>
          <p:txBody>
            <a:bodyPr/>
            <a:lstStyle/>
            <a:p>
              <a:endParaRPr lang="en-US"/>
            </a:p>
          </p:txBody>
        </p:sp>
      </p:grpSp>
      <p:grpSp>
        <p:nvGrpSpPr>
          <p:cNvPr id="13" name="Group 36"/>
          <p:cNvGrpSpPr>
            <a:grpSpLocks/>
          </p:cNvGrpSpPr>
          <p:nvPr/>
        </p:nvGrpSpPr>
        <p:grpSpPr bwMode="auto">
          <a:xfrm>
            <a:off x="4921250" y="4467225"/>
            <a:ext cx="571500" cy="457200"/>
            <a:chOff x="2700" y="8352"/>
            <a:chExt cx="900" cy="720"/>
          </a:xfrm>
        </p:grpSpPr>
        <p:sp>
          <p:nvSpPr>
            <p:cNvPr id="179224" name="Oval 37"/>
            <p:cNvSpPr>
              <a:spLocks noChangeArrowheads="1"/>
            </p:cNvSpPr>
            <p:nvPr/>
          </p:nvSpPr>
          <p:spPr bwMode="auto">
            <a:xfrm>
              <a:off x="2700" y="8352"/>
              <a:ext cx="720" cy="720"/>
            </a:xfrm>
            <a:prstGeom prst="ellipse">
              <a:avLst/>
            </a:prstGeom>
            <a:solidFill>
              <a:srgbClr val="333333"/>
            </a:solidFill>
            <a:ln w="31750">
              <a:solidFill>
                <a:srgbClr val="000000"/>
              </a:solidFill>
              <a:round/>
              <a:headEnd/>
              <a:tailEnd/>
            </a:ln>
          </p:spPr>
          <p:txBody>
            <a:bodyPr/>
            <a:lstStyle/>
            <a:p>
              <a:endParaRPr lang="en-US"/>
            </a:p>
          </p:txBody>
        </p:sp>
        <p:sp>
          <p:nvSpPr>
            <p:cNvPr id="179225" name="Oval 38"/>
            <p:cNvSpPr>
              <a:spLocks noChangeArrowheads="1"/>
            </p:cNvSpPr>
            <p:nvPr/>
          </p:nvSpPr>
          <p:spPr bwMode="auto">
            <a:xfrm>
              <a:off x="2880" y="8352"/>
              <a:ext cx="720" cy="720"/>
            </a:xfrm>
            <a:prstGeom prst="ellipse">
              <a:avLst/>
            </a:prstGeom>
            <a:solidFill>
              <a:srgbClr val="FFFFFF"/>
            </a:solidFill>
            <a:ln w="31750">
              <a:noFill/>
              <a:round/>
              <a:headEnd/>
              <a:tailEnd/>
            </a:ln>
          </p:spPr>
          <p:txBody>
            <a:bodyPr/>
            <a:lstStyle/>
            <a:p>
              <a:endParaRPr lang="en-US"/>
            </a:p>
          </p:txBody>
        </p:sp>
      </p:grpSp>
      <p:sp>
        <p:nvSpPr>
          <p:cNvPr id="1149991" name="Oval 39"/>
          <p:cNvSpPr>
            <a:spLocks noChangeArrowheads="1"/>
          </p:cNvSpPr>
          <p:nvPr/>
        </p:nvSpPr>
        <p:spPr bwMode="auto">
          <a:xfrm>
            <a:off x="6407150" y="4467225"/>
            <a:ext cx="457200" cy="457200"/>
          </a:xfrm>
          <a:prstGeom prst="ellipse">
            <a:avLst/>
          </a:prstGeom>
          <a:solidFill>
            <a:srgbClr val="FFFFFF"/>
          </a:solidFill>
          <a:ln w="31750">
            <a:solidFill>
              <a:srgbClr val="000000"/>
            </a:solidFill>
            <a:round/>
            <a:headEnd/>
            <a:tailEnd/>
          </a:ln>
        </p:spPr>
        <p:txBody>
          <a:bodyPr/>
          <a:lstStyle/>
          <a:p>
            <a:endParaRPr lang="en-US"/>
          </a:p>
        </p:txBody>
      </p:sp>
      <p:sp>
        <p:nvSpPr>
          <p:cNvPr id="1149992" name="Line 40"/>
          <p:cNvSpPr>
            <a:spLocks noChangeShapeType="1"/>
          </p:cNvSpPr>
          <p:nvPr/>
        </p:nvSpPr>
        <p:spPr bwMode="auto">
          <a:xfrm>
            <a:off x="2406650" y="4695825"/>
            <a:ext cx="685800" cy="0"/>
          </a:xfrm>
          <a:prstGeom prst="line">
            <a:avLst/>
          </a:prstGeom>
          <a:noFill/>
          <a:ln w="25400">
            <a:solidFill>
              <a:srgbClr val="000000"/>
            </a:solidFill>
            <a:round/>
            <a:headEnd/>
            <a:tailEnd type="triangle" w="med" len="med"/>
          </a:ln>
        </p:spPr>
        <p:txBody>
          <a:bodyPr/>
          <a:lstStyle/>
          <a:p>
            <a:endParaRPr lang="en-US"/>
          </a:p>
        </p:txBody>
      </p:sp>
      <p:sp>
        <p:nvSpPr>
          <p:cNvPr id="1149993" name="Line 41"/>
          <p:cNvSpPr>
            <a:spLocks noChangeShapeType="1"/>
          </p:cNvSpPr>
          <p:nvPr/>
        </p:nvSpPr>
        <p:spPr bwMode="auto">
          <a:xfrm>
            <a:off x="4006850" y="4695825"/>
            <a:ext cx="685800" cy="0"/>
          </a:xfrm>
          <a:prstGeom prst="line">
            <a:avLst/>
          </a:prstGeom>
          <a:noFill/>
          <a:ln w="25400">
            <a:solidFill>
              <a:srgbClr val="000000"/>
            </a:solidFill>
            <a:round/>
            <a:headEnd/>
            <a:tailEnd type="triangle" w="med" len="med"/>
          </a:ln>
        </p:spPr>
        <p:txBody>
          <a:bodyPr/>
          <a:lstStyle/>
          <a:p>
            <a:endParaRPr lang="en-US"/>
          </a:p>
        </p:txBody>
      </p:sp>
      <p:sp>
        <p:nvSpPr>
          <p:cNvPr id="1149994" name="Line 42"/>
          <p:cNvSpPr>
            <a:spLocks noChangeShapeType="1"/>
          </p:cNvSpPr>
          <p:nvPr/>
        </p:nvSpPr>
        <p:spPr bwMode="auto">
          <a:xfrm>
            <a:off x="5492750" y="4695825"/>
            <a:ext cx="685800" cy="0"/>
          </a:xfrm>
          <a:prstGeom prst="line">
            <a:avLst/>
          </a:prstGeom>
          <a:noFill/>
          <a:ln w="25400">
            <a:solidFill>
              <a:srgbClr val="000000"/>
            </a:solidFill>
            <a:round/>
            <a:headEnd/>
            <a:tailEnd type="triangle" w="med" len="med"/>
          </a:ln>
        </p:spPr>
        <p:txBody>
          <a:bodyPr/>
          <a:lstStyle/>
          <a:p>
            <a:endParaRPr lang="en-US"/>
          </a:p>
        </p:txBody>
      </p:sp>
      <p:sp>
        <p:nvSpPr>
          <p:cNvPr id="179214" name="Rectangle 43"/>
          <p:cNvSpPr>
            <a:spLocks noChangeArrowheads="1"/>
          </p:cNvSpPr>
          <p:nvPr/>
        </p:nvSpPr>
        <p:spPr bwMode="auto">
          <a:xfrm>
            <a:off x="-1990725" y="568325"/>
            <a:ext cx="9144000" cy="0"/>
          </a:xfrm>
          <a:prstGeom prst="rect">
            <a:avLst/>
          </a:prstGeom>
          <a:noFill/>
          <a:ln w="9525">
            <a:noFill/>
            <a:miter lim="800000"/>
            <a:headEnd/>
            <a:tailEnd/>
          </a:ln>
        </p:spPr>
        <p:txBody>
          <a:bodyPr wrap="none" anchor="ctr">
            <a:spAutoFit/>
          </a:bodyPr>
          <a:lstStyle/>
          <a:p>
            <a:endParaRPr lang="en-US" sz="1800"/>
          </a:p>
        </p:txBody>
      </p:sp>
      <p:sp>
        <p:nvSpPr>
          <p:cNvPr id="179215" name="Rectangle 44"/>
          <p:cNvSpPr>
            <a:spLocks noChangeArrowheads="1"/>
          </p:cNvSpPr>
          <p:nvPr/>
        </p:nvSpPr>
        <p:spPr bwMode="auto">
          <a:xfrm>
            <a:off x="685800" y="685800"/>
            <a:ext cx="3411538" cy="366713"/>
          </a:xfrm>
          <a:prstGeom prst="rect">
            <a:avLst/>
          </a:prstGeom>
          <a:noFill/>
          <a:ln w="9525">
            <a:noFill/>
            <a:miter lim="800000"/>
            <a:headEnd/>
            <a:tailEnd/>
          </a:ln>
        </p:spPr>
        <p:txBody>
          <a:bodyPr wrap="none" anchor="ctr">
            <a:spAutoFit/>
          </a:bodyPr>
          <a:lstStyle/>
          <a:p>
            <a:pPr indent="274638">
              <a:tabLst>
                <a:tab pos="457200" algn="l"/>
              </a:tabLst>
            </a:pPr>
            <a:r>
              <a:rPr lang="en-US" sz="1800" b="1" i="1">
                <a:ea typeface="Times New Roman" pitchFamily="18" charset="0"/>
                <a:cs typeface="Arial" charset="0"/>
              </a:rPr>
              <a:t>Alchemy</a:t>
            </a:r>
            <a:r>
              <a:rPr lang="en-US" sz="1800">
                <a:ea typeface="Times New Roman" pitchFamily="18" charset="0"/>
                <a:cs typeface="Arial" charset="0"/>
              </a:rPr>
              <a:t> (~500 – 1300 A.D.)</a:t>
            </a:r>
            <a:endParaRPr lang="en-US" sz="900">
              <a:ea typeface="Times New Roman" pitchFamily="18" charset="0"/>
              <a:cs typeface="Arial" charset="0"/>
            </a:endParaRPr>
          </a:p>
        </p:txBody>
      </p:sp>
      <p:sp>
        <p:nvSpPr>
          <p:cNvPr id="1149997" name="Rectangle 45"/>
          <p:cNvSpPr>
            <a:spLocks noChangeArrowheads="1"/>
          </p:cNvSpPr>
          <p:nvPr/>
        </p:nvSpPr>
        <p:spPr bwMode="auto">
          <a:xfrm>
            <a:off x="1624013" y="2133600"/>
            <a:ext cx="4243387" cy="366713"/>
          </a:xfrm>
          <a:prstGeom prst="rect">
            <a:avLst/>
          </a:prstGeom>
          <a:noFill/>
          <a:ln w="9525">
            <a:noFill/>
            <a:miter lim="800000"/>
            <a:headEnd/>
            <a:tailEnd/>
          </a:ln>
        </p:spPr>
        <p:txBody>
          <a:bodyPr wrap="none" anchor="ctr">
            <a:spAutoFit/>
          </a:bodyPr>
          <a:lstStyle/>
          <a:p>
            <a:pPr indent="274638"/>
            <a:r>
              <a:rPr lang="en-US" sz="1800">
                <a:ea typeface="Times New Roman" pitchFamily="18" charset="0"/>
                <a:cs typeface="Arial" charset="0"/>
              </a:rPr>
              <a:t>Alchemical symbols for substances…</a:t>
            </a:r>
          </a:p>
        </p:txBody>
      </p:sp>
      <p:sp>
        <p:nvSpPr>
          <p:cNvPr id="1149998" name="Rectangle 46"/>
          <p:cNvSpPr>
            <a:spLocks noChangeArrowheads="1"/>
          </p:cNvSpPr>
          <p:nvPr/>
        </p:nvSpPr>
        <p:spPr bwMode="auto">
          <a:xfrm>
            <a:off x="1851025" y="3748088"/>
            <a:ext cx="5441950" cy="366712"/>
          </a:xfrm>
          <a:prstGeom prst="rect">
            <a:avLst/>
          </a:prstGeom>
          <a:noFill/>
          <a:ln w="9525">
            <a:noFill/>
            <a:miter lim="800000"/>
            <a:headEnd/>
            <a:tailEnd/>
          </a:ln>
        </p:spPr>
        <p:txBody>
          <a:bodyPr wrap="none">
            <a:spAutoFit/>
          </a:bodyPr>
          <a:lstStyle/>
          <a:p>
            <a:pPr eaLnBrk="0" hangingPunct="0"/>
            <a:r>
              <a:rPr lang="en-US" sz="1800" u="sng"/>
              <a:t>transmutation</a:t>
            </a:r>
            <a:r>
              <a:rPr lang="en-US" sz="1800"/>
              <a:t>: changing one substance into another</a:t>
            </a:r>
          </a:p>
        </p:txBody>
      </p:sp>
      <p:sp>
        <p:nvSpPr>
          <p:cNvPr id="1149999" name="Rectangle 47"/>
          <p:cNvSpPr>
            <a:spLocks noChangeArrowheads="1"/>
          </p:cNvSpPr>
          <p:nvPr/>
        </p:nvSpPr>
        <p:spPr bwMode="auto">
          <a:xfrm>
            <a:off x="1219200" y="958850"/>
            <a:ext cx="4572000" cy="641350"/>
          </a:xfrm>
          <a:prstGeom prst="rect">
            <a:avLst/>
          </a:prstGeom>
          <a:noFill/>
          <a:ln w="9525">
            <a:noFill/>
            <a:miter lim="800000"/>
            <a:headEnd/>
            <a:tailEnd/>
          </a:ln>
        </p:spPr>
        <p:txBody>
          <a:bodyPr>
            <a:spAutoFit/>
          </a:bodyPr>
          <a:lstStyle/>
          <a:p>
            <a:pPr eaLnBrk="0" hangingPunct="0"/>
            <a:r>
              <a:rPr lang="en-US" sz="1800">
                <a:ea typeface="Times New Roman" pitchFamily="18" charset="0"/>
                <a:cs typeface="Arial" charset="0"/>
              </a:rPr>
              <a:t>the quest for the</a:t>
            </a:r>
            <a:endParaRPr lang="en-US" sz="900">
              <a:ea typeface="Times New Roman" pitchFamily="18" charset="0"/>
              <a:cs typeface="Arial" charset="0"/>
            </a:endParaRPr>
          </a:p>
          <a:p>
            <a:pPr eaLnBrk="0" hangingPunct="0"/>
            <a:r>
              <a:rPr lang="en-US" sz="1800">
                <a:ea typeface="Times New Roman" pitchFamily="18" charset="0"/>
                <a:cs typeface="Arial" charset="0"/>
              </a:rPr>
              <a:t>  Philosopher’s Stone</a:t>
            </a:r>
          </a:p>
        </p:txBody>
      </p:sp>
      <p:sp>
        <p:nvSpPr>
          <p:cNvPr id="1150000" name="Rectangle 48"/>
          <p:cNvSpPr>
            <a:spLocks noChangeArrowheads="1"/>
          </p:cNvSpPr>
          <p:nvPr/>
        </p:nvSpPr>
        <p:spPr bwMode="auto">
          <a:xfrm>
            <a:off x="990600" y="1766888"/>
            <a:ext cx="5314950" cy="366712"/>
          </a:xfrm>
          <a:prstGeom prst="rect">
            <a:avLst/>
          </a:prstGeom>
          <a:noFill/>
          <a:ln w="9525">
            <a:noFill/>
            <a:miter lim="800000"/>
            <a:headEnd/>
            <a:tailEnd/>
          </a:ln>
        </p:spPr>
        <p:txBody>
          <a:bodyPr wrap="none">
            <a:spAutoFit/>
          </a:bodyPr>
          <a:lstStyle/>
          <a:p>
            <a:pPr eaLnBrk="0" hangingPunct="0"/>
            <a:r>
              <a:rPr lang="en-US" sz="1800">
                <a:ea typeface="Times New Roman" pitchFamily="18" charset="0"/>
                <a:cs typeface="Arial" charset="0"/>
              </a:rPr>
              <a:t>It was supposed to change cheap metals into gold.</a:t>
            </a:r>
          </a:p>
        </p:txBody>
      </p:sp>
      <p:sp>
        <p:nvSpPr>
          <p:cNvPr id="1150001" name="Rectangle 49"/>
          <p:cNvSpPr>
            <a:spLocks noChangeArrowheads="1"/>
          </p:cNvSpPr>
          <p:nvPr/>
        </p:nvSpPr>
        <p:spPr bwMode="auto">
          <a:xfrm>
            <a:off x="1263650" y="5257800"/>
            <a:ext cx="5670550" cy="366713"/>
          </a:xfrm>
          <a:prstGeom prst="rect">
            <a:avLst/>
          </a:prstGeom>
          <a:noFill/>
          <a:ln w="9525">
            <a:noFill/>
            <a:miter lim="800000"/>
            <a:headEnd/>
            <a:tailEnd/>
          </a:ln>
        </p:spPr>
        <p:txBody>
          <a:bodyPr wrap="none">
            <a:spAutoFit/>
          </a:bodyPr>
          <a:lstStyle/>
          <a:p>
            <a:r>
              <a:rPr lang="en-US" sz="1800">
                <a:ea typeface="Times New Roman" pitchFamily="18" charset="0"/>
                <a:cs typeface="Arial" charset="0"/>
              </a:rPr>
              <a:t>In ordinary chemistry, we cannot transmute elements. </a:t>
            </a:r>
          </a:p>
        </p:txBody>
      </p:sp>
      <p:sp>
        <p:nvSpPr>
          <p:cNvPr id="1150002" name="Rectangle 50"/>
          <p:cNvSpPr>
            <a:spLocks noChangeArrowheads="1"/>
          </p:cNvSpPr>
          <p:nvPr/>
        </p:nvSpPr>
        <p:spPr bwMode="auto">
          <a:xfrm>
            <a:off x="1295400" y="5591175"/>
            <a:ext cx="6858000" cy="1190625"/>
          </a:xfrm>
          <a:prstGeom prst="rect">
            <a:avLst/>
          </a:prstGeom>
          <a:noFill/>
          <a:ln w="9525">
            <a:noFill/>
            <a:miter lim="800000"/>
            <a:headEnd/>
            <a:tailEnd/>
          </a:ln>
        </p:spPr>
        <p:txBody>
          <a:bodyPr>
            <a:spAutoFit/>
          </a:bodyPr>
          <a:lstStyle/>
          <a:p>
            <a:pPr eaLnBrk="0" hangingPunct="0"/>
            <a:r>
              <a:rPr lang="en-US" sz="1800">
                <a:ea typeface="Times New Roman" pitchFamily="18" charset="0"/>
                <a:cs typeface="Arial" charset="0"/>
              </a:rPr>
              <a:t>Contributions of alchemists:  lab apparatus / procedures</a:t>
            </a:r>
          </a:p>
          <a:p>
            <a:pPr eaLnBrk="0" hangingPunct="0"/>
            <a:r>
              <a:rPr lang="en-US" sz="1800">
                <a:ea typeface="Times New Roman" pitchFamily="18" charset="0"/>
                <a:cs typeface="Arial" charset="0"/>
              </a:rPr>
              <a:t>			   how to make some alloys</a:t>
            </a:r>
            <a:endParaRPr lang="en-US" sz="900">
              <a:ea typeface="Times New Roman" pitchFamily="18" charset="0"/>
              <a:cs typeface="Arial" charset="0"/>
            </a:endParaRPr>
          </a:p>
          <a:p>
            <a:pPr eaLnBrk="0" hangingPunct="0"/>
            <a:r>
              <a:rPr lang="en-US" sz="1800">
                <a:ea typeface="Times New Roman" pitchFamily="18" charset="0"/>
                <a:cs typeface="Arial" charset="0"/>
              </a:rPr>
              <a:t>			   properties of some elements		</a:t>
            </a:r>
          </a:p>
        </p:txBody>
      </p:sp>
      <p:pic>
        <p:nvPicPr>
          <p:cNvPr id="179222" name="Picture 51" descr="teniers-alchemist"/>
          <p:cNvPicPr>
            <a:picLocks noChangeAspect="1" noChangeArrowheads="1"/>
          </p:cNvPicPr>
          <p:nvPr/>
        </p:nvPicPr>
        <p:blipFill>
          <a:blip r:embed="rId3" cstate="print"/>
          <a:srcRect/>
          <a:stretch>
            <a:fillRect/>
          </a:stretch>
        </p:blipFill>
        <p:spPr bwMode="auto">
          <a:xfrm>
            <a:off x="6970713" y="227013"/>
            <a:ext cx="1943100" cy="1728787"/>
          </a:xfrm>
          <a:prstGeom prst="rect">
            <a:avLst/>
          </a:prstGeom>
          <a:noFill/>
          <a:ln w="9525">
            <a:noFill/>
            <a:miter lim="800000"/>
            <a:headEnd/>
            <a:tailEnd/>
          </a:ln>
        </p:spPr>
      </p:pic>
      <p:sp>
        <p:nvSpPr>
          <p:cNvPr id="179223" name="Text Box 52"/>
          <p:cNvSpPr txBox="1">
            <a:spLocks noChangeArrowheads="1"/>
          </p:cNvSpPr>
          <p:nvPr/>
        </p:nvSpPr>
        <p:spPr bwMode="auto">
          <a:xfrm>
            <a:off x="7026275" y="2022475"/>
            <a:ext cx="1828800" cy="228600"/>
          </a:xfrm>
          <a:prstGeom prst="rect">
            <a:avLst/>
          </a:prstGeom>
          <a:noFill/>
          <a:ln w="9525">
            <a:noFill/>
            <a:miter lim="800000"/>
            <a:headEnd/>
            <a:tailEnd/>
          </a:ln>
        </p:spPr>
        <p:txBody>
          <a:bodyPr wrap="none">
            <a:spAutoFit/>
          </a:bodyPr>
          <a:lstStyle/>
          <a:p>
            <a:r>
              <a:rPr lang="en-US" sz="900">
                <a:solidFill>
                  <a:srgbClr val="044154"/>
                </a:solidFill>
              </a:rPr>
              <a:t>The Alchemist, by David Teniers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49999"/>
                                        </p:tgtEl>
                                        <p:attrNameLst>
                                          <p:attrName>style.visibility</p:attrName>
                                        </p:attrNameLst>
                                      </p:cBhvr>
                                      <p:to>
                                        <p:strVal val="visible"/>
                                      </p:to>
                                    </p:set>
                                    <p:anim calcmode="lin" valueType="num">
                                      <p:cBhvr>
                                        <p:cTn id="7" dur="500" fill="hold"/>
                                        <p:tgtEl>
                                          <p:spTgt spid="1149999"/>
                                        </p:tgtEl>
                                        <p:attrNameLst>
                                          <p:attrName>ppt_w</p:attrName>
                                        </p:attrNameLst>
                                      </p:cBhvr>
                                      <p:tavLst>
                                        <p:tav tm="0">
                                          <p:val>
                                            <p:fltVal val="0"/>
                                          </p:val>
                                        </p:tav>
                                        <p:tav tm="100000">
                                          <p:val>
                                            <p:strVal val="#ppt_w"/>
                                          </p:val>
                                        </p:tav>
                                      </p:tavLst>
                                    </p:anim>
                                    <p:anim calcmode="lin" valueType="num">
                                      <p:cBhvr>
                                        <p:cTn id="8" dur="500" fill="hold"/>
                                        <p:tgtEl>
                                          <p:spTgt spid="114999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00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49997"/>
                                        </p:tgtEl>
                                        <p:attrNameLst>
                                          <p:attrName>style.visibility</p:attrName>
                                        </p:attrNameLst>
                                      </p:cBhvr>
                                      <p:to>
                                        <p:strVal val="visible"/>
                                      </p:to>
                                    </p:set>
                                    <p:animEffect transition="in" filter="fade">
                                      <p:cBhvr>
                                        <p:cTn id="17" dur="1000"/>
                                        <p:tgtEl>
                                          <p:spTgt spid="1149997"/>
                                        </p:tgtEl>
                                      </p:cBhvr>
                                    </p:animEffect>
                                    <p:anim calcmode="lin" valueType="num">
                                      <p:cBhvr>
                                        <p:cTn id="18" dur="1000" fill="hold"/>
                                        <p:tgtEl>
                                          <p:spTgt spid="1149997"/>
                                        </p:tgtEl>
                                        <p:attrNameLst>
                                          <p:attrName>ppt_x</p:attrName>
                                        </p:attrNameLst>
                                      </p:cBhvr>
                                      <p:tavLst>
                                        <p:tav tm="0">
                                          <p:val>
                                            <p:strVal val="#ppt_x"/>
                                          </p:val>
                                        </p:tav>
                                        <p:tav tm="100000">
                                          <p:val>
                                            <p:strVal val="#ppt_x"/>
                                          </p:val>
                                        </p:tav>
                                      </p:tavLst>
                                    </p:anim>
                                    <p:anim calcmode="lin" valueType="num">
                                      <p:cBhvr>
                                        <p:cTn id="19" dur="1000" fill="hold"/>
                                        <p:tgtEl>
                                          <p:spTgt spid="114999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4999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149992"/>
                                        </p:tgtEl>
                                        <p:attrNameLst>
                                          <p:attrName>style.visibility</p:attrName>
                                        </p:attrNameLst>
                                      </p:cBhvr>
                                      <p:to>
                                        <p:strVal val="visible"/>
                                      </p:to>
                                    </p:set>
                                    <p:animEffect transition="in" filter="wipe(left)">
                                      <p:cBhvr>
                                        <p:cTn id="69" dur="500"/>
                                        <p:tgtEl>
                                          <p:spTgt spid="114999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Effect transition="in" filter="fade">
                                      <p:cBhvr>
                                        <p:cTn id="76" dur="500"/>
                                        <p:tgtEl>
                                          <p:spTgt spid="12"/>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49993"/>
                                        </p:tgtEl>
                                        <p:attrNameLst>
                                          <p:attrName>style.visibility</p:attrName>
                                        </p:attrNameLst>
                                      </p:cBhvr>
                                      <p:to>
                                        <p:strVal val="visible"/>
                                      </p:to>
                                    </p:set>
                                    <p:animEffect transition="in" filter="wipe(left)">
                                      <p:cBhvr>
                                        <p:cTn id="80" dur="500"/>
                                        <p:tgtEl>
                                          <p:spTgt spid="114999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0"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500" fill="hold"/>
                                        <p:tgtEl>
                                          <p:spTgt spid="13"/>
                                        </p:tgtEl>
                                        <p:attrNameLst>
                                          <p:attrName>ppt_w</p:attrName>
                                        </p:attrNameLst>
                                      </p:cBhvr>
                                      <p:tavLst>
                                        <p:tav tm="0">
                                          <p:val>
                                            <p:fltVal val="0"/>
                                          </p:val>
                                        </p:tav>
                                        <p:tav tm="100000">
                                          <p:val>
                                            <p:strVal val="#ppt_w"/>
                                          </p:val>
                                        </p:tav>
                                      </p:tavLst>
                                    </p:anim>
                                    <p:anim calcmode="lin" valueType="num">
                                      <p:cBhvr>
                                        <p:cTn id="86" dur="500" fill="hold"/>
                                        <p:tgtEl>
                                          <p:spTgt spid="13"/>
                                        </p:tgtEl>
                                        <p:attrNameLst>
                                          <p:attrName>ppt_h</p:attrName>
                                        </p:attrNameLst>
                                      </p:cBhvr>
                                      <p:tavLst>
                                        <p:tav tm="0">
                                          <p:val>
                                            <p:fltVal val="0"/>
                                          </p:val>
                                        </p:tav>
                                        <p:tav tm="100000">
                                          <p:val>
                                            <p:strVal val="#ppt_h"/>
                                          </p:val>
                                        </p:tav>
                                      </p:tavLst>
                                    </p:anim>
                                    <p:animEffect transition="in" filter="fade">
                                      <p:cBhvr>
                                        <p:cTn id="87" dur="500"/>
                                        <p:tgtEl>
                                          <p:spTgt spid="13"/>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1149994"/>
                                        </p:tgtEl>
                                        <p:attrNameLst>
                                          <p:attrName>style.visibility</p:attrName>
                                        </p:attrNameLst>
                                      </p:cBhvr>
                                      <p:to>
                                        <p:strVal val="visible"/>
                                      </p:to>
                                    </p:set>
                                    <p:animEffect transition="in" filter="wipe(left)">
                                      <p:cBhvr>
                                        <p:cTn id="91" dur="500"/>
                                        <p:tgtEl>
                                          <p:spTgt spid="1149994"/>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1149991"/>
                                        </p:tgtEl>
                                        <p:attrNameLst>
                                          <p:attrName>style.visibility</p:attrName>
                                        </p:attrNameLst>
                                      </p:cBhvr>
                                      <p:to>
                                        <p:strVal val="visible"/>
                                      </p:to>
                                    </p:set>
                                    <p:anim calcmode="lin" valueType="num">
                                      <p:cBhvr>
                                        <p:cTn id="96" dur="500" fill="hold"/>
                                        <p:tgtEl>
                                          <p:spTgt spid="1149991"/>
                                        </p:tgtEl>
                                        <p:attrNameLst>
                                          <p:attrName>ppt_w</p:attrName>
                                        </p:attrNameLst>
                                      </p:cBhvr>
                                      <p:tavLst>
                                        <p:tav tm="0">
                                          <p:val>
                                            <p:fltVal val="0"/>
                                          </p:val>
                                        </p:tav>
                                        <p:tav tm="100000">
                                          <p:val>
                                            <p:strVal val="#ppt_w"/>
                                          </p:val>
                                        </p:tav>
                                      </p:tavLst>
                                    </p:anim>
                                    <p:anim calcmode="lin" valueType="num">
                                      <p:cBhvr>
                                        <p:cTn id="97" dur="500" fill="hold"/>
                                        <p:tgtEl>
                                          <p:spTgt spid="1149991"/>
                                        </p:tgtEl>
                                        <p:attrNameLst>
                                          <p:attrName>ppt_h</p:attrName>
                                        </p:attrNameLst>
                                      </p:cBhvr>
                                      <p:tavLst>
                                        <p:tav tm="0">
                                          <p:val>
                                            <p:fltVal val="0"/>
                                          </p:val>
                                        </p:tav>
                                        <p:tav tm="100000">
                                          <p:val>
                                            <p:strVal val="#ppt_h"/>
                                          </p:val>
                                        </p:tav>
                                      </p:tavLst>
                                    </p:anim>
                                    <p:animEffect transition="in" filter="fade">
                                      <p:cBhvr>
                                        <p:cTn id="98" dur="500"/>
                                        <p:tgtEl>
                                          <p:spTgt spid="1149991"/>
                                        </p:tgtEl>
                                      </p:cBhvr>
                                    </p:animEffect>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1150001"/>
                                        </p:tgtEl>
                                        <p:attrNameLst>
                                          <p:attrName>style.visibility</p:attrName>
                                        </p:attrNameLst>
                                      </p:cBhvr>
                                      <p:to>
                                        <p:strVal val="visible"/>
                                      </p:to>
                                    </p:set>
                                    <p:animEffect transition="in" filter="fade">
                                      <p:cBhvr>
                                        <p:cTn id="103" dur="1000"/>
                                        <p:tgtEl>
                                          <p:spTgt spid="1150001"/>
                                        </p:tgtEl>
                                      </p:cBhvr>
                                    </p:animEffect>
                                    <p:anim calcmode="lin" valueType="num">
                                      <p:cBhvr>
                                        <p:cTn id="104" dur="1000" fill="hold"/>
                                        <p:tgtEl>
                                          <p:spTgt spid="1150001"/>
                                        </p:tgtEl>
                                        <p:attrNameLst>
                                          <p:attrName>ppt_x</p:attrName>
                                        </p:attrNameLst>
                                      </p:cBhvr>
                                      <p:tavLst>
                                        <p:tav tm="0">
                                          <p:val>
                                            <p:strVal val="#ppt_x"/>
                                          </p:val>
                                        </p:tav>
                                        <p:tav tm="100000">
                                          <p:val>
                                            <p:strVal val="#ppt_x"/>
                                          </p:val>
                                        </p:tav>
                                      </p:tavLst>
                                    </p:anim>
                                    <p:anim calcmode="lin" valueType="num">
                                      <p:cBhvr>
                                        <p:cTn id="105" dur="1000" fill="hold"/>
                                        <p:tgtEl>
                                          <p:spTgt spid="1150001"/>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1150002"/>
                                        </p:tgtEl>
                                        <p:attrNameLst>
                                          <p:attrName>style.visibility</p:attrName>
                                        </p:attrNameLst>
                                      </p:cBhvr>
                                      <p:to>
                                        <p:strVal val="visible"/>
                                      </p:to>
                                    </p:set>
                                    <p:animEffect transition="in" filter="randombar(horizontal)">
                                      <p:cBhvr>
                                        <p:cTn id="110" dur="500"/>
                                        <p:tgtEl>
                                          <p:spTgt spid="1150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91" grpId="0" animBg="1"/>
      <p:bldP spid="1149992" grpId="0" animBg="1"/>
      <p:bldP spid="1149993" grpId="0" animBg="1"/>
      <p:bldP spid="1149994" grpId="0" animBg="1"/>
      <p:bldP spid="1149997" grpId="0"/>
      <p:bldP spid="1149998" grpId="0"/>
      <p:bldP spid="1149999" grpId="0"/>
      <p:bldP spid="1150000" grpId="0"/>
      <p:bldP spid="1150001" grpId="0"/>
      <p:bldP spid="115000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subTitle" idx="1"/>
          </p:nvPr>
        </p:nvSpPr>
        <p:spPr>
          <a:xfrm>
            <a:off x="304800" y="609600"/>
            <a:ext cx="8458200" cy="1219200"/>
          </a:xfrm>
        </p:spPr>
        <p:txBody>
          <a:bodyPr/>
          <a:lstStyle/>
          <a:p>
            <a:pPr eaLnBrk="1" hangingPunct="1"/>
            <a:r>
              <a:rPr lang="en-US" smtClean="0">
                <a:latin typeface="Arial" charset="0"/>
              </a:rPr>
              <a:t>Alchemy was practiced in many regions of the</a:t>
            </a:r>
          </a:p>
          <a:p>
            <a:pPr eaLnBrk="1" hangingPunct="1"/>
            <a:r>
              <a:rPr lang="en-US" smtClean="0">
                <a:latin typeface="Arial" charset="0"/>
              </a:rPr>
              <a:t>world, including China and the Middle East.</a:t>
            </a:r>
          </a:p>
        </p:txBody>
      </p:sp>
      <p:sp>
        <p:nvSpPr>
          <p:cNvPr id="553987" name="Rectangle 3"/>
          <p:cNvSpPr>
            <a:spLocks noChangeArrowheads="1"/>
          </p:cNvSpPr>
          <p:nvPr/>
        </p:nvSpPr>
        <p:spPr bwMode="auto">
          <a:xfrm>
            <a:off x="152400" y="4398963"/>
            <a:ext cx="6705600" cy="1163637"/>
          </a:xfrm>
          <a:prstGeom prst="rect">
            <a:avLst/>
          </a:prstGeom>
          <a:noFill/>
          <a:ln w="9525">
            <a:noFill/>
            <a:miter lim="800000"/>
            <a:headEnd/>
            <a:tailEnd/>
          </a:ln>
        </p:spPr>
        <p:txBody>
          <a:bodyPr>
            <a:spAutoFit/>
          </a:bodyPr>
          <a:lstStyle/>
          <a:p>
            <a:pPr algn="ctr">
              <a:spcBef>
                <a:spcPct val="20000"/>
              </a:spcBef>
            </a:pPr>
            <a:r>
              <a:rPr lang="en-US" sz="3200"/>
              <a:t>Alchemy arrived in western Europe </a:t>
            </a:r>
          </a:p>
          <a:p>
            <a:pPr algn="ctr">
              <a:spcBef>
                <a:spcPct val="20000"/>
              </a:spcBef>
            </a:pPr>
            <a:r>
              <a:rPr lang="en-US" sz="3200"/>
              <a:t>around the year 500 C.E.</a:t>
            </a:r>
          </a:p>
        </p:txBody>
      </p:sp>
      <p:sp>
        <p:nvSpPr>
          <p:cNvPr id="553988" name="Rectangle 4"/>
          <p:cNvSpPr>
            <a:spLocks noChangeArrowheads="1"/>
          </p:cNvSpPr>
          <p:nvPr/>
        </p:nvSpPr>
        <p:spPr bwMode="auto">
          <a:xfrm>
            <a:off x="762000" y="5745163"/>
            <a:ext cx="7696200" cy="579437"/>
          </a:xfrm>
          <a:prstGeom prst="rect">
            <a:avLst/>
          </a:prstGeom>
          <a:noFill/>
          <a:ln w="9525">
            <a:noFill/>
            <a:miter lim="800000"/>
            <a:headEnd/>
            <a:tailEnd/>
          </a:ln>
        </p:spPr>
        <p:txBody>
          <a:bodyPr>
            <a:spAutoFit/>
          </a:bodyPr>
          <a:lstStyle/>
          <a:p>
            <a:pPr algn="ctr">
              <a:spcBef>
                <a:spcPct val="20000"/>
              </a:spcBef>
            </a:pPr>
            <a:r>
              <a:rPr lang="en-US" sz="3200"/>
              <a:t>Modern chemistry evolved from alchemy.</a:t>
            </a:r>
          </a:p>
        </p:txBody>
      </p:sp>
      <p:pic>
        <p:nvPicPr>
          <p:cNvPr id="553989" name="Picture 5" descr="church"/>
          <p:cNvPicPr>
            <a:picLocks noChangeAspect="1" noChangeArrowheads="1"/>
          </p:cNvPicPr>
          <p:nvPr/>
        </p:nvPicPr>
        <p:blipFill>
          <a:blip r:embed="rId3" cstate="print">
            <a:grayscl/>
            <a:biLevel thresh="50000"/>
          </a:blip>
          <a:srcRect/>
          <a:stretch>
            <a:fillRect/>
          </a:stretch>
        </p:blipFill>
        <p:spPr bwMode="auto">
          <a:xfrm>
            <a:off x="6553200" y="2133600"/>
            <a:ext cx="2363788" cy="3200400"/>
          </a:xfrm>
          <a:prstGeom prst="rect">
            <a:avLst/>
          </a:prstGeom>
          <a:noFill/>
          <a:ln w="9525">
            <a:noFill/>
            <a:miter lim="800000"/>
            <a:headEnd/>
            <a:tailEnd/>
          </a:ln>
        </p:spPr>
      </p:pic>
      <p:grpSp>
        <p:nvGrpSpPr>
          <p:cNvPr id="2" name="Group 6" descr="wall of china"/>
          <p:cNvGrpSpPr>
            <a:grpSpLocks/>
          </p:cNvGrpSpPr>
          <p:nvPr/>
        </p:nvGrpSpPr>
        <p:grpSpPr bwMode="auto">
          <a:xfrm>
            <a:off x="609600" y="2209800"/>
            <a:ext cx="5257800" cy="1911350"/>
            <a:chOff x="384" y="1392"/>
            <a:chExt cx="3312" cy="1204"/>
          </a:xfrm>
        </p:grpSpPr>
        <p:pic>
          <p:nvPicPr>
            <p:cNvPr id="180232" name="Picture 7" descr="MCj01952160000[1]"/>
            <p:cNvPicPr>
              <a:picLocks noChangeAspect="1" noChangeArrowheads="1"/>
            </p:cNvPicPr>
            <p:nvPr/>
          </p:nvPicPr>
          <p:blipFill>
            <a:blip r:embed="rId4" cstate="print">
              <a:grayscl/>
              <a:biLevel thresh="50000"/>
            </a:blip>
            <a:srcRect/>
            <a:stretch>
              <a:fillRect/>
            </a:stretch>
          </p:blipFill>
          <p:spPr bwMode="auto">
            <a:xfrm>
              <a:off x="384" y="1392"/>
              <a:ext cx="1394" cy="1204"/>
            </a:xfrm>
            <a:prstGeom prst="rect">
              <a:avLst/>
            </a:prstGeom>
            <a:noFill/>
            <a:ln w="9525">
              <a:noFill/>
              <a:miter lim="800000"/>
              <a:headEnd/>
              <a:tailEnd/>
            </a:ln>
          </p:spPr>
        </p:pic>
        <p:pic>
          <p:nvPicPr>
            <p:cNvPr id="180233" name="Picture 8" descr="MCj02003210000[1]"/>
            <p:cNvPicPr>
              <a:picLocks noChangeAspect="1" noChangeArrowheads="1"/>
            </p:cNvPicPr>
            <p:nvPr/>
          </p:nvPicPr>
          <p:blipFill>
            <a:blip r:embed="rId5" cstate="print"/>
            <a:srcRect/>
            <a:stretch>
              <a:fillRect/>
            </a:stretch>
          </p:blipFill>
          <p:spPr bwMode="auto">
            <a:xfrm>
              <a:off x="2208" y="1488"/>
              <a:ext cx="1488" cy="1038"/>
            </a:xfrm>
            <a:prstGeom prst="rect">
              <a:avLst/>
            </a:prstGeom>
            <a:noFill/>
            <a:ln w="9525">
              <a:noFill/>
              <a:miter lim="800000"/>
              <a:headEnd/>
              <a:tailEnd/>
            </a:ln>
          </p:spPr>
        </p:pic>
      </p:grpSp>
      <p:sp>
        <p:nvSpPr>
          <p:cNvPr id="180231" name="AutoShape 10">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53987"/>
                                        </p:tgtEl>
                                        <p:attrNameLst>
                                          <p:attrName>style.visibility</p:attrName>
                                        </p:attrNameLst>
                                      </p:cBhvr>
                                      <p:to>
                                        <p:strVal val="visible"/>
                                      </p:to>
                                    </p:set>
                                    <p:anim calcmode="lin" valueType="num">
                                      <p:cBhvr additive="base">
                                        <p:cTn id="12" dur="1000" fill="hold"/>
                                        <p:tgtEl>
                                          <p:spTgt spid="553987"/>
                                        </p:tgtEl>
                                        <p:attrNameLst>
                                          <p:attrName>ppt_x</p:attrName>
                                        </p:attrNameLst>
                                      </p:cBhvr>
                                      <p:tavLst>
                                        <p:tav tm="0">
                                          <p:val>
                                            <p:strVal val="0-#ppt_w/2"/>
                                          </p:val>
                                        </p:tav>
                                        <p:tav tm="100000">
                                          <p:val>
                                            <p:strVal val="#ppt_x"/>
                                          </p:val>
                                        </p:tav>
                                      </p:tavLst>
                                    </p:anim>
                                    <p:anim calcmode="lin" valueType="num">
                                      <p:cBhvr additive="base">
                                        <p:cTn id="13" dur="1000" fill="hold"/>
                                        <p:tgtEl>
                                          <p:spTgt spid="55398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5000"/>
                                  </p:stCondLst>
                                  <p:childTnLst>
                                    <p:set>
                                      <p:cBhvr>
                                        <p:cTn id="16" dur="1" fill="hold">
                                          <p:stCondLst>
                                            <p:cond delay="0"/>
                                          </p:stCondLst>
                                        </p:cTn>
                                        <p:tgtEl>
                                          <p:spTgt spid="553989"/>
                                        </p:tgtEl>
                                        <p:attrNameLst>
                                          <p:attrName>style.visibility</p:attrName>
                                        </p:attrNameLst>
                                      </p:cBhvr>
                                      <p:to>
                                        <p:strVal val="visible"/>
                                      </p:to>
                                    </p:set>
                                    <p:animEffect transition="in" filter="dissolve">
                                      <p:cBhvr>
                                        <p:cTn id="17" dur="1000"/>
                                        <p:tgtEl>
                                          <p:spTgt spid="55398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553988"/>
                                        </p:tgtEl>
                                        <p:attrNameLst>
                                          <p:attrName>style.visibility</p:attrName>
                                        </p:attrNameLst>
                                      </p:cBhvr>
                                      <p:to>
                                        <p:strVal val="visible"/>
                                      </p:to>
                                    </p:set>
                                    <p:anim calcmode="lin" valueType="num">
                                      <p:cBhvr additive="base">
                                        <p:cTn id="22" dur="1000" fill="hold"/>
                                        <p:tgtEl>
                                          <p:spTgt spid="553988"/>
                                        </p:tgtEl>
                                        <p:attrNameLst>
                                          <p:attrName>ppt_x</p:attrName>
                                        </p:attrNameLst>
                                      </p:cBhvr>
                                      <p:tavLst>
                                        <p:tav tm="0">
                                          <p:val>
                                            <p:strVal val="#ppt_x"/>
                                          </p:val>
                                        </p:tav>
                                        <p:tav tm="100000">
                                          <p:val>
                                            <p:strVal val="#ppt_x"/>
                                          </p:val>
                                        </p:tav>
                                      </p:tavLst>
                                    </p:anim>
                                    <p:anim calcmode="lin" valueType="num">
                                      <p:cBhvr additive="base">
                                        <p:cTn id="23" dur="1000" fill="hold"/>
                                        <p:tgtEl>
                                          <p:spTgt spid="5539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7" grpId="0"/>
      <p:bldP spid="553988"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457200" y="2667000"/>
            <a:ext cx="8229600" cy="579438"/>
          </a:xfrm>
          <a:prstGeom prst="rect">
            <a:avLst/>
          </a:prstGeom>
          <a:noFill/>
          <a:ln w="9525">
            <a:noFill/>
            <a:miter lim="800000"/>
            <a:headEnd/>
            <a:tailEnd/>
          </a:ln>
        </p:spPr>
        <p:txBody>
          <a:bodyPr>
            <a:spAutoFit/>
          </a:bodyPr>
          <a:lstStyle/>
          <a:p>
            <a:pPr>
              <a:spcBef>
                <a:spcPct val="20000"/>
              </a:spcBef>
            </a:pPr>
            <a:endParaRPr lang="en-US" sz="3200"/>
          </a:p>
        </p:txBody>
      </p:sp>
      <p:sp>
        <p:nvSpPr>
          <p:cNvPr id="181251" name="Rectangle 3"/>
          <p:cNvSpPr>
            <a:spLocks noChangeArrowheads="1"/>
          </p:cNvSpPr>
          <p:nvPr/>
        </p:nvSpPr>
        <p:spPr bwMode="auto">
          <a:xfrm>
            <a:off x="4486275" y="1012825"/>
            <a:ext cx="3602038" cy="1311275"/>
          </a:xfrm>
          <a:prstGeom prst="rect">
            <a:avLst/>
          </a:prstGeom>
          <a:noFill/>
          <a:ln w="9525">
            <a:noFill/>
            <a:miter lim="800000"/>
            <a:headEnd/>
            <a:tailEnd/>
          </a:ln>
        </p:spPr>
        <p:txBody>
          <a:bodyPr wrap="none" anchor="ctr">
            <a:spAutoFit/>
          </a:bodyPr>
          <a:lstStyle/>
          <a:p>
            <a:r>
              <a:rPr lang="en-US" sz="4000" b="1" i="1">
                <a:ea typeface="Times New Roman" pitchFamily="18" charset="0"/>
                <a:cs typeface="Arial" charset="0"/>
              </a:rPr>
              <a:t>Contributions</a:t>
            </a:r>
          </a:p>
          <a:p>
            <a:r>
              <a:rPr lang="en-US" sz="4000" b="1" i="1">
                <a:ea typeface="Times New Roman" pitchFamily="18" charset="0"/>
                <a:cs typeface="Arial" charset="0"/>
              </a:rPr>
              <a:t>of alchemists:</a:t>
            </a:r>
          </a:p>
        </p:txBody>
      </p:sp>
      <p:pic>
        <p:nvPicPr>
          <p:cNvPr id="181252" name="Picture 4" descr="alchemist"/>
          <p:cNvPicPr>
            <a:picLocks noChangeAspect="1" noChangeArrowheads="1"/>
          </p:cNvPicPr>
          <p:nvPr/>
        </p:nvPicPr>
        <p:blipFill>
          <a:blip r:embed="rId4" cstate="print"/>
          <a:srcRect/>
          <a:stretch>
            <a:fillRect/>
          </a:stretch>
        </p:blipFill>
        <p:spPr bwMode="auto">
          <a:xfrm>
            <a:off x="685800" y="417513"/>
            <a:ext cx="2819400" cy="2706687"/>
          </a:xfrm>
          <a:prstGeom prst="rect">
            <a:avLst/>
          </a:prstGeom>
          <a:noFill/>
          <a:ln w="9525">
            <a:noFill/>
            <a:miter lim="800000"/>
            <a:headEnd/>
            <a:tailEnd/>
          </a:ln>
        </p:spPr>
      </p:pic>
      <p:sp>
        <p:nvSpPr>
          <p:cNvPr id="867333" name="Text Box 5"/>
          <p:cNvSpPr txBox="1">
            <a:spLocks noChangeArrowheads="1"/>
          </p:cNvSpPr>
          <p:nvPr/>
        </p:nvSpPr>
        <p:spPr bwMode="auto">
          <a:xfrm>
            <a:off x="457200" y="3200400"/>
            <a:ext cx="7924800" cy="1006475"/>
          </a:xfrm>
          <a:prstGeom prst="rect">
            <a:avLst/>
          </a:prstGeom>
          <a:noFill/>
          <a:ln w="9525">
            <a:noFill/>
            <a:miter lim="800000"/>
            <a:headEnd/>
            <a:tailEnd/>
          </a:ln>
          <a:effectLst/>
        </p:spPr>
        <p:txBody>
          <a:bodyPr>
            <a:spAutoFit/>
          </a:bodyPr>
          <a:lstStyle/>
          <a:p>
            <a:pPr>
              <a:defRPr/>
            </a:pPr>
            <a:r>
              <a:rPr lang="en-US" sz="2000">
                <a:effectLst>
                  <a:outerShdw blurRad="38100" dist="38100" dir="2700000" algn="tl">
                    <a:srgbClr val="C0C0C0"/>
                  </a:outerShdw>
                </a:effectLst>
              </a:rPr>
              <a:t>Information about elements</a:t>
            </a:r>
            <a:r>
              <a:rPr lang="en-US" sz="2000"/>
              <a:t> </a:t>
            </a:r>
          </a:p>
          <a:p>
            <a:pPr lvl="1">
              <a:defRPr/>
            </a:pPr>
            <a:r>
              <a:rPr lang="en-US" sz="2000"/>
              <a:t>- the elements mercury, sulfur, and antimony were discovered</a:t>
            </a:r>
          </a:p>
          <a:p>
            <a:pPr lvl="1">
              <a:defRPr/>
            </a:pPr>
            <a:r>
              <a:rPr lang="en-US" sz="2000"/>
              <a:t>- properties of some elements</a:t>
            </a:r>
          </a:p>
        </p:txBody>
      </p:sp>
      <p:pic>
        <p:nvPicPr>
          <p:cNvPr id="867334" name="Picture 6" descr="retort"/>
          <p:cNvPicPr>
            <a:picLocks noChangeAspect="1" noChangeArrowheads="1"/>
          </p:cNvPicPr>
          <p:nvPr/>
        </p:nvPicPr>
        <p:blipFill>
          <a:blip r:embed="rId5" cstate="print"/>
          <a:srcRect/>
          <a:stretch>
            <a:fillRect/>
          </a:stretch>
        </p:blipFill>
        <p:spPr bwMode="auto">
          <a:xfrm>
            <a:off x="6400800" y="4953000"/>
            <a:ext cx="2286000" cy="1695450"/>
          </a:xfrm>
          <a:prstGeom prst="rect">
            <a:avLst/>
          </a:prstGeom>
          <a:noFill/>
          <a:ln w="9525">
            <a:noFill/>
            <a:miter lim="800000"/>
            <a:headEnd/>
            <a:tailEnd/>
          </a:ln>
        </p:spPr>
      </p:pic>
      <p:sp>
        <p:nvSpPr>
          <p:cNvPr id="181255" name="Rectangle 7"/>
          <p:cNvSpPr>
            <a:spLocks noChangeArrowheads="1"/>
          </p:cNvSpPr>
          <p:nvPr/>
        </p:nvSpPr>
        <p:spPr bwMode="auto">
          <a:xfrm>
            <a:off x="2971800" y="381000"/>
            <a:ext cx="6858000" cy="2362200"/>
          </a:xfrm>
          <a:prstGeom prst="rect">
            <a:avLst/>
          </a:prstGeom>
          <a:noFill/>
          <a:ln w="9525">
            <a:noFill/>
            <a:miter lim="800000"/>
            <a:headEnd/>
            <a:tailEnd/>
          </a:ln>
        </p:spPr>
        <p:txBody>
          <a:bodyPr/>
          <a:lstStyle/>
          <a:p>
            <a:pPr algn="ctr">
              <a:lnSpc>
                <a:spcPct val="90000"/>
              </a:lnSpc>
              <a:spcBef>
                <a:spcPct val="20000"/>
              </a:spcBef>
            </a:pPr>
            <a:endParaRPr lang="en-US" sz="2800"/>
          </a:p>
          <a:p>
            <a:pPr algn="ctr">
              <a:lnSpc>
                <a:spcPct val="90000"/>
              </a:lnSpc>
              <a:spcBef>
                <a:spcPct val="20000"/>
              </a:spcBef>
            </a:pPr>
            <a:endParaRPr lang="en-US"/>
          </a:p>
        </p:txBody>
      </p:sp>
      <p:sp>
        <p:nvSpPr>
          <p:cNvPr id="867336" name="Rectangle 8"/>
          <p:cNvSpPr>
            <a:spLocks noChangeArrowheads="1"/>
          </p:cNvSpPr>
          <p:nvPr/>
        </p:nvSpPr>
        <p:spPr bwMode="auto">
          <a:xfrm>
            <a:off x="457200" y="4479925"/>
            <a:ext cx="8305800" cy="1311275"/>
          </a:xfrm>
          <a:prstGeom prst="rect">
            <a:avLst/>
          </a:prstGeom>
          <a:noFill/>
          <a:ln w="9525">
            <a:noFill/>
            <a:miter lim="800000"/>
            <a:headEnd/>
            <a:tailEnd/>
          </a:ln>
          <a:effectLst/>
        </p:spPr>
        <p:txBody>
          <a:bodyPr>
            <a:spAutoFit/>
          </a:bodyPr>
          <a:lstStyle/>
          <a:p>
            <a:pPr>
              <a:defRPr/>
            </a:pPr>
            <a:r>
              <a:rPr lang="en-US" sz="2000">
                <a:effectLst>
                  <a:outerShdw blurRad="38100" dist="38100" dir="2700000" algn="tl">
                    <a:srgbClr val="C0C0C0"/>
                  </a:outerShdw>
                </a:effectLst>
              </a:rPr>
              <a:t>Develop lab apparatus / procedures / experimental techniques</a:t>
            </a:r>
          </a:p>
          <a:p>
            <a:pPr lvl="1">
              <a:defRPr/>
            </a:pPr>
            <a:r>
              <a:rPr lang="en-US" sz="2000"/>
              <a:t>      - alchemists learned how to prepare acids.</a:t>
            </a:r>
          </a:p>
          <a:p>
            <a:pPr lvl="1">
              <a:defRPr/>
            </a:pPr>
            <a:r>
              <a:rPr lang="en-US" sz="2000"/>
              <a:t>      - developed several alloys</a:t>
            </a:r>
          </a:p>
          <a:p>
            <a:pPr lvl="1">
              <a:defRPr/>
            </a:pPr>
            <a:r>
              <a:rPr lang="en-US" sz="2000"/>
              <a:t>      - new glassware</a:t>
            </a:r>
          </a:p>
        </p:txBody>
      </p:sp>
      <p:sp>
        <p:nvSpPr>
          <p:cNvPr id="181257" name="AutoShape 9">
            <a:hlinkClick r:id="rId6"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67333">
                                            <p:txEl>
                                              <p:pRg st="0" end="0"/>
                                            </p:txEl>
                                          </p:spTgt>
                                        </p:tgtEl>
                                        <p:attrNameLst>
                                          <p:attrName>style.visibility</p:attrName>
                                        </p:attrNameLst>
                                      </p:cBhvr>
                                      <p:to>
                                        <p:strVal val="visible"/>
                                      </p:to>
                                    </p:set>
                                    <p:animEffect transition="in" filter="fade">
                                      <p:cBhvr>
                                        <p:cTn id="7" dur="1000"/>
                                        <p:tgtEl>
                                          <p:spTgt spid="867333">
                                            <p:txEl>
                                              <p:pRg st="0" end="0"/>
                                            </p:txEl>
                                          </p:spTgt>
                                        </p:tgtEl>
                                      </p:cBhvr>
                                    </p:animEffect>
                                    <p:anim calcmode="lin" valueType="num">
                                      <p:cBhvr>
                                        <p:cTn id="8" dur="1000" fill="hold"/>
                                        <p:tgtEl>
                                          <p:spTgt spid="8673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673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nodeType="clickEffect">
                                  <p:stCondLst>
                                    <p:cond delay="0"/>
                                  </p:stCondLst>
                                  <p:childTnLst>
                                    <p:set>
                                      <p:cBhvr>
                                        <p:cTn id="13" dur="1" fill="hold">
                                          <p:stCondLst>
                                            <p:cond delay="0"/>
                                          </p:stCondLst>
                                        </p:cTn>
                                        <p:tgtEl>
                                          <p:spTgt spid="867333">
                                            <p:txEl>
                                              <p:pRg st="1" end="1"/>
                                            </p:txEl>
                                          </p:spTgt>
                                        </p:tgtEl>
                                        <p:attrNameLst>
                                          <p:attrName>style.visibility</p:attrName>
                                        </p:attrNameLst>
                                      </p:cBhvr>
                                      <p:to>
                                        <p:strVal val="visible"/>
                                      </p:to>
                                    </p:set>
                                    <p:anim calcmode="lin" valueType="num">
                                      <p:cBhvr>
                                        <p:cTn id="14" dur="500" fill="hold"/>
                                        <p:tgtEl>
                                          <p:spTgt spid="86733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86733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86733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8673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867333">
                                            <p:txEl>
                                              <p:pRg st="2" end="2"/>
                                            </p:txEl>
                                          </p:spTgt>
                                        </p:tgtEl>
                                        <p:attrNameLst>
                                          <p:attrName>style.visibility</p:attrName>
                                        </p:attrNameLst>
                                      </p:cBhvr>
                                      <p:to>
                                        <p:strVal val="visible"/>
                                      </p:to>
                                    </p:set>
                                    <p:anim calcmode="lin" valueType="num">
                                      <p:cBhvr>
                                        <p:cTn id="22" dur="500" fill="hold"/>
                                        <p:tgtEl>
                                          <p:spTgt spid="86733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86733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86733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8673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867336">
                                            <p:txEl>
                                              <p:pRg st="0" end="0"/>
                                            </p:txEl>
                                          </p:spTgt>
                                        </p:tgtEl>
                                        <p:attrNameLst>
                                          <p:attrName>style.visibility</p:attrName>
                                        </p:attrNameLst>
                                      </p:cBhvr>
                                      <p:to>
                                        <p:strVal val="visible"/>
                                      </p:to>
                                    </p:set>
                                    <p:animEffect transition="in" filter="fade">
                                      <p:cBhvr>
                                        <p:cTn id="30" dur="1000"/>
                                        <p:tgtEl>
                                          <p:spTgt spid="867336">
                                            <p:txEl>
                                              <p:pRg st="0" end="0"/>
                                            </p:txEl>
                                          </p:spTgt>
                                        </p:tgtEl>
                                      </p:cBhvr>
                                    </p:animEffect>
                                    <p:anim calcmode="lin" valueType="num">
                                      <p:cBhvr>
                                        <p:cTn id="31" dur="1000" fill="hold"/>
                                        <p:tgtEl>
                                          <p:spTgt spid="86733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867336">
                                            <p:txEl>
                                              <p:pRg st="0" end="0"/>
                                            </p:txEl>
                                          </p:spTgt>
                                        </p:tgtEl>
                                        <p:attrNameLst>
                                          <p:attrName>ppt_y</p:attrName>
                                        </p:attrNameLst>
                                      </p:cBhvr>
                                      <p:tavLst>
                                        <p:tav tm="0">
                                          <p:val>
                                            <p:strVal val="#ppt_y-.1"/>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867334"/>
                                        </p:tgtEl>
                                        <p:attrNameLst>
                                          <p:attrName>style.visibility</p:attrName>
                                        </p:attrNameLst>
                                      </p:cBhvr>
                                      <p:to>
                                        <p:strVal val="visible"/>
                                      </p:to>
                                    </p:set>
                                    <p:anim calcmode="lin" valueType="num">
                                      <p:cBhvr additive="base">
                                        <p:cTn id="35" dur="1000" fill="hold"/>
                                        <p:tgtEl>
                                          <p:spTgt spid="867334"/>
                                        </p:tgtEl>
                                        <p:attrNameLst>
                                          <p:attrName>ppt_x</p:attrName>
                                        </p:attrNameLst>
                                      </p:cBhvr>
                                      <p:tavLst>
                                        <p:tav tm="0">
                                          <p:val>
                                            <p:strVal val="0-#ppt_w/2"/>
                                          </p:val>
                                        </p:tav>
                                        <p:tav tm="100000">
                                          <p:val>
                                            <p:strVal val="#ppt_x"/>
                                          </p:val>
                                        </p:tav>
                                      </p:tavLst>
                                    </p:anim>
                                    <p:anim calcmode="lin" valueType="num">
                                      <p:cBhvr additive="base">
                                        <p:cTn id="36" dur="1000" fill="hold"/>
                                        <p:tgtEl>
                                          <p:spTgt spid="86733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867336">
                                            <p:txEl>
                                              <p:pRg st="1" end="1"/>
                                            </p:txEl>
                                          </p:spTgt>
                                        </p:tgtEl>
                                        <p:attrNameLst>
                                          <p:attrName>style.visibility</p:attrName>
                                        </p:attrNameLst>
                                      </p:cBhvr>
                                      <p:to>
                                        <p:strVal val="visible"/>
                                      </p:to>
                                    </p:set>
                                    <p:anim calcmode="lin" valueType="num">
                                      <p:cBhvr>
                                        <p:cTn id="41" dur="500" fill="hold"/>
                                        <p:tgtEl>
                                          <p:spTgt spid="86733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86733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86733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8673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867336">
                                            <p:txEl>
                                              <p:pRg st="2" end="2"/>
                                            </p:txEl>
                                          </p:spTgt>
                                        </p:tgtEl>
                                        <p:attrNameLst>
                                          <p:attrName>style.visibility</p:attrName>
                                        </p:attrNameLst>
                                      </p:cBhvr>
                                      <p:to>
                                        <p:strVal val="visible"/>
                                      </p:to>
                                    </p:set>
                                    <p:anim calcmode="lin" valueType="num">
                                      <p:cBhvr>
                                        <p:cTn id="49" dur="500" fill="hold"/>
                                        <p:tgtEl>
                                          <p:spTgt spid="86733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86733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86733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8673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9" presetClass="entr" presetSubtype="0" accel="100000" fill="hold" nodeType="clickEffect">
                                  <p:stCondLst>
                                    <p:cond delay="0"/>
                                  </p:stCondLst>
                                  <p:childTnLst>
                                    <p:set>
                                      <p:cBhvr>
                                        <p:cTn id="56" dur="1" fill="hold">
                                          <p:stCondLst>
                                            <p:cond delay="0"/>
                                          </p:stCondLst>
                                        </p:cTn>
                                        <p:tgtEl>
                                          <p:spTgt spid="867336">
                                            <p:txEl>
                                              <p:pRg st="3" end="3"/>
                                            </p:txEl>
                                          </p:spTgt>
                                        </p:tgtEl>
                                        <p:attrNameLst>
                                          <p:attrName>style.visibility</p:attrName>
                                        </p:attrNameLst>
                                      </p:cBhvr>
                                      <p:to>
                                        <p:strVal val="visible"/>
                                      </p:to>
                                    </p:set>
                                    <p:anim calcmode="lin" valueType="num">
                                      <p:cBhvr>
                                        <p:cTn id="57" dur="500" fill="hold"/>
                                        <p:tgtEl>
                                          <p:spTgt spid="86733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86733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86733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86733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105400" y="762000"/>
            <a:ext cx="3581400" cy="1143000"/>
          </a:xfrm>
        </p:spPr>
        <p:txBody>
          <a:bodyPr/>
          <a:lstStyle/>
          <a:p>
            <a:pPr eaLnBrk="1" hangingPunct="1"/>
            <a:r>
              <a:rPr lang="en-US" sz="4000" smtClean="0"/>
              <a:t>The Six Levels </a:t>
            </a:r>
            <a:br>
              <a:rPr lang="en-US" sz="4000" smtClean="0"/>
            </a:br>
            <a:r>
              <a:rPr lang="en-US" sz="4000" smtClean="0"/>
              <a:t>of Thought</a:t>
            </a:r>
          </a:p>
        </p:txBody>
      </p:sp>
      <p:sp>
        <p:nvSpPr>
          <p:cNvPr id="818179" name="AutoShape 3"/>
          <p:cNvSpPr>
            <a:spLocks noChangeArrowheads="1"/>
          </p:cNvSpPr>
          <p:nvPr/>
        </p:nvSpPr>
        <p:spPr bwMode="auto">
          <a:xfrm>
            <a:off x="914400" y="5486400"/>
            <a:ext cx="3352800" cy="990600"/>
          </a:xfrm>
          <a:prstGeom prst="upArrowCallout">
            <a:avLst>
              <a:gd name="adj1" fmla="val 39738"/>
              <a:gd name="adj2" fmla="val 48717"/>
              <a:gd name="adj3" fmla="val 20181"/>
              <a:gd name="adj4" fmla="val 66667"/>
            </a:avLst>
          </a:prstGeom>
          <a:solidFill>
            <a:srgbClr val="CC99FF"/>
          </a:solidFill>
          <a:ln w="9525">
            <a:noFill/>
            <a:miter lim="800000"/>
            <a:headEnd/>
            <a:tailEnd/>
          </a:ln>
          <a:effectLst>
            <a:outerShdw sy="50000" kx="-2453608" rotWithShape="0">
              <a:schemeClr val="bg2">
                <a:alpha val="50000"/>
              </a:schemeClr>
            </a:outerShdw>
          </a:effectLst>
        </p:spPr>
        <p:txBody>
          <a:bodyPr wrap="none" anchor="ctr"/>
          <a:lstStyle/>
          <a:p>
            <a:pPr algn="ctr">
              <a:defRPr/>
            </a:pPr>
            <a:r>
              <a:rPr lang="en-US"/>
              <a:t>Knowledge</a:t>
            </a:r>
          </a:p>
        </p:txBody>
      </p:sp>
      <p:sp>
        <p:nvSpPr>
          <p:cNvPr id="818180" name="AutoShape 4"/>
          <p:cNvSpPr>
            <a:spLocks noChangeArrowheads="1"/>
          </p:cNvSpPr>
          <p:nvPr/>
        </p:nvSpPr>
        <p:spPr bwMode="auto">
          <a:xfrm>
            <a:off x="914400" y="4495800"/>
            <a:ext cx="3352800" cy="990600"/>
          </a:xfrm>
          <a:prstGeom prst="upArrowCallout">
            <a:avLst>
              <a:gd name="adj1" fmla="val 39738"/>
              <a:gd name="adj2" fmla="val 48717"/>
              <a:gd name="adj3" fmla="val 20181"/>
              <a:gd name="adj4" fmla="val 66667"/>
            </a:avLst>
          </a:prstGeom>
          <a:solidFill>
            <a:srgbClr val="FFCC00"/>
          </a:solidFill>
          <a:ln w="9525">
            <a:noFill/>
            <a:miter lim="800000"/>
            <a:headEnd/>
            <a:tailEnd/>
          </a:ln>
          <a:effectLst>
            <a:outerShdw sy="50000" kx="-2453608" rotWithShape="0">
              <a:schemeClr val="bg2">
                <a:alpha val="50000"/>
              </a:schemeClr>
            </a:outerShdw>
          </a:effectLst>
        </p:spPr>
        <p:txBody>
          <a:bodyPr wrap="none" anchor="ctr"/>
          <a:lstStyle/>
          <a:p>
            <a:pPr algn="ctr">
              <a:defRPr/>
            </a:pPr>
            <a:r>
              <a:rPr lang="en-US"/>
              <a:t>Comprehension</a:t>
            </a:r>
          </a:p>
        </p:txBody>
      </p:sp>
      <p:sp>
        <p:nvSpPr>
          <p:cNvPr id="818181" name="AutoShape 5"/>
          <p:cNvSpPr>
            <a:spLocks noChangeArrowheads="1"/>
          </p:cNvSpPr>
          <p:nvPr/>
        </p:nvSpPr>
        <p:spPr bwMode="auto">
          <a:xfrm>
            <a:off x="914400" y="3505200"/>
            <a:ext cx="3352800" cy="990600"/>
          </a:xfrm>
          <a:prstGeom prst="upArrowCallout">
            <a:avLst>
              <a:gd name="adj1" fmla="val 39738"/>
              <a:gd name="adj2" fmla="val 48717"/>
              <a:gd name="adj3" fmla="val 20181"/>
              <a:gd name="adj4" fmla="val 66667"/>
            </a:avLst>
          </a:prstGeom>
          <a:solidFill>
            <a:srgbClr val="FFFF99"/>
          </a:solidFill>
          <a:ln w="9525">
            <a:noFill/>
            <a:miter lim="800000"/>
            <a:headEnd/>
            <a:tailEnd/>
          </a:ln>
          <a:effectLst>
            <a:outerShdw sy="50000" kx="-2453608" rotWithShape="0">
              <a:schemeClr val="bg2">
                <a:alpha val="50000"/>
              </a:schemeClr>
            </a:outerShdw>
          </a:effectLst>
        </p:spPr>
        <p:txBody>
          <a:bodyPr wrap="none" anchor="ctr"/>
          <a:lstStyle/>
          <a:p>
            <a:pPr algn="ctr">
              <a:defRPr/>
            </a:pPr>
            <a:r>
              <a:rPr lang="en-US"/>
              <a:t>Application</a:t>
            </a:r>
          </a:p>
        </p:txBody>
      </p:sp>
      <p:sp>
        <p:nvSpPr>
          <p:cNvPr id="818182" name="AutoShape 6"/>
          <p:cNvSpPr>
            <a:spLocks noChangeArrowheads="1"/>
          </p:cNvSpPr>
          <p:nvPr/>
        </p:nvSpPr>
        <p:spPr bwMode="auto">
          <a:xfrm>
            <a:off x="914400" y="2514600"/>
            <a:ext cx="3352800" cy="990600"/>
          </a:xfrm>
          <a:prstGeom prst="upArrowCallout">
            <a:avLst>
              <a:gd name="adj1" fmla="val 39738"/>
              <a:gd name="adj2" fmla="val 48717"/>
              <a:gd name="adj3" fmla="val 20181"/>
              <a:gd name="adj4" fmla="val 66667"/>
            </a:avLst>
          </a:prstGeom>
          <a:solidFill>
            <a:srgbClr val="99CCFF"/>
          </a:solidFill>
          <a:ln w="9525">
            <a:noFill/>
            <a:miter lim="800000"/>
            <a:headEnd/>
            <a:tailEnd/>
          </a:ln>
          <a:effectLst>
            <a:outerShdw sy="50000" kx="-2453608" rotWithShape="0">
              <a:schemeClr val="bg2">
                <a:alpha val="50000"/>
              </a:schemeClr>
            </a:outerShdw>
          </a:effectLst>
        </p:spPr>
        <p:txBody>
          <a:bodyPr wrap="none" anchor="ctr"/>
          <a:lstStyle/>
          <a:p>
            <a:pPr algn="ctr">
              <a:defRPr/>
            </a:pPr>
            <a:r>
              <a:rPr lang="en-US"/>
              <a:t>Analysis</a:t>
            </a:r>
          </a:p>
        </p:txBody>
      </p:sp>
      <p:sp>
        <p:nvSpPr>
          <p:cNvPr id="818183" name="AutoShape 7"/>
          <p:cNvSpPr>
            <a:spLocks noChangeArrowheads="1"/>
          </p:cNvSpPr>
          <p:nvPr/>
        </p:nvSpPr>
        <p:spPr bwMode="auto">
          <a:xfrm>
            <a:off x="914400" y="1524000"/>
            <a:ext cx="3352800" cy="990600"/>
          </a:xfrm>
          <a:prstGeom prst="upArrowCallout">
            <a:avLst>
              <a:gd name="adj1" fmla="val 39738"/>
              <a:gd name="adj2" fmla="val 48717"/>
              <a:gd name="adj3" fmla="val 20181"/>
              <a:gd name="adj4" fmla="val 66667"/>
            </a:avLst>
          </a:prstGeom>
          <a:solidFill>
            <a:srgbClr val="FF7C80"/>
          </a:solidFill>
          <a:ln w="9525">
            <a:noFill/>
            <a:miter lim="800000"/>
            <a:headEnd/>
            <a:tailEnd/>
          </a:ln>
          <a:effectLst>
            <a:outerShdw sy="50000" kx="-2453608" rotWithShape="0">
              <a:schemeClr val="bg2">
                <a:alpha val="50000"/>
              </a:schemeClr>
            </a:outerShdw>
          </a:effectLst>
        </p:spPr>
        <p:txBody>
          <a:bodyPr wrap="none" anchor="ctr"/>
          <a:lstStyle/>
          <a:p>
            <a:pPr algn="ctr">
              <a:defRPr/>
            </a:pPr>
            <a:r>
              <a:rPr lang="en-US"/>
              <a:t>Synthesis</a:t>
            </a:r>
          </a:p>
        </p:txBody>
      </p:sp>
      <p:sp>
        <p:nvSpPr>
          <p:cNvPr id="818184" name="AutoShape 8"/>
          <p:cNvSpPr>
            <a:spLocks noChangeArrowheads="1"/>
          </p:cNvSpPr>
          <p:nvPr/>
        </p:nvSpPr>
        <p:spPr bwMode="auto">
          <a:xfrm>
            <a:off x="914400" y="533400"/>
            <a:ext cx="3352800" cy="990600"/>
          </a:xfrm>
          <a:prstGeom prst="upArrowCallout">
            <a:avLst>
              <a:gd name="adj1" fmla="val 39738"/>
              <a:gd name="adj2" fmla="val 48717"/>
              <a:gd name="adj3" fmla="val 20181"/>
              <a:gd name="adj4" fmla="val 66667"/>
            </a:avLst>
          </a:prstGeom>
          <a:solidFill>
            <a:schemeClr val="accent1"/>
          </a:solidFill>
          <a:ln w="9525">
            <a:noFill/>
            <a:miter lim="800000"/>
            <a:headEnd/>
            <a:tailEnd/>
          </a:ln>
          <a:effectLst>
            <a:outerShdw sy="50000" kx="-2453608" rotWithShape="0">
              <a:schemeClr val="bg2">
                <a:alpha val="50000"/>
              </a:schemeClr>
            </a:outerShdw>
          </a:effectLst>
        </p:spPr>
        <p:txBody>
          <a:bodyPr wrap="none" anchor="ctr"/>
          <a:lstStyle/>
          <a:p>
            <a:pPr algn="ctr">
              <a:defRPr/>
            </a:pPr>
            <a:r>
              <a:rPr lang="en-US"/>
              <a:t>Evaluation</a:t>
            </a:r>
          </a:p>
        </p:txBody>
      </p:sp>
      <p:sp>
        <p:nvSpPr>
          <p:cNvPr id="818185" name="Text Box 9"/>
          <p:cNvSpPr txBox="1">
            <a:spLocks noChangeArrowheads="1"/>
          </p:cNvSpPr>
          <p:nvPr/>
        </p:nvSpPr>
        <p:spPr bwMode="auto">
          <a:xfrm>
            <a:off x="5241925" y="2560638"/>
            <a:ext cx="3376613" cy="517525"/>
          </a:xfrm>
          <a:prstGeom prst="rect">
            <a:avLst/>
          </a:prstGeom>
          <a:noFill/>
          <a:ln w="9525">
            <a:noFill/>
            <a:miter lim="800000"/>
            <a:headEnd/>
            <a:tailEnd/>
          </a:ln>
        </p:spPr>
        <p:txBody>
          <a:bodyPr wrap="none">
            <a:spAutoFit/>
          </a:bodyPr>
          <a:lstStyle/>
          <a:p>
            <a:r>
              <a:rPr lang="en-US" sz="1400"/>
              <a:t>“Success is a journey, not a destination.”</a:t>
            </a:r>
          </a:p>
          <a:p>
            <a:r>
              <a:rPr lang="en-US" sz="1400"/>
              <a:t>       -Ben Sweetland</a:t>
            </a:r>
          </a:p>
        </p:txBody>
      </p:sp>
      <p:sp>
        <p:nvSpPr>
          <p:cNvPr id="818186" name="Text Box 10"/>
          <p:cNvSpPr txBox="1">
            <a:spLocks noChangeArrowheads="1"/>
          </p:cNvSpPr>
          <p:nvPr/>
        </p:nvSpPr>
        <p:spPr bwMode="auto">
          <a:xfrm>
            <a:off x="5257800" y="3562350"/>
            <a:ext cx="3471863" cy="730250"/>
          </a:xfrm>
          <a:prstGeom prst="rect">
            <a:avLst/>
          </a:prstGeom>
          <a:noFill/>
          <a:ln w="9525">
            <a:noFill/>
            <a:miter lim="800000"/>
            <a:headEnd/>
            <a:tailEnd/>
          </a:ln>
        </p:spPr>
        <p:txBody>
          <a:bodyPr wrap="none">
            <a:spAutoFit/>
          </a:bodyPr>
          <a:lstStyle/>
          <a:p>
            <a:r>
              <a:rPr lang="en-US" sz="1400"/>
              <a:t>“Successful students make mistakes, </a:t>
            </a:r>
          </a:p>
          <a:p>
            <a:r>
              <a:rPr lang="en-US" sz="1400"/>
              <a:t>but they don’t quit. They learn from them.”</a:t>
            </a:r>
          </a:p>
          <a:p>
            <a:r>
              <a:rPr lang="en-US" sz="1400"/>
              <a:t>       -Ralph Burns</a:t>
            </a:r>
          </a:p>
        </p:txBody>
      </p:sp>
      <p:sp>
        <p:nvSpPr>
          <p:cNvPr id="818187" name="Text Box 11"/>
          <p:cNvSpPr txBox="1">
            <a:spLocks noChangeArrowheads="1"/>
          </p:cNvSpPr>
          <p:nvPr/>
        </p:nvSpPr>
        <p:spPr bwMode="auto">
          <a:xfrm>
            <a:off x="5257800" y="4949825"/>
            <a:ext cx="2628900" cy="730250"/>
          </a:xfrm>
          <a:prstGeom prst="rect">
            <a:avLst/>
          </a:prstGeom>
          <a:noFill/>
          <a:ln w="9525">
            <a:noFill/>
            <a:miter lim="800000"/>
            <a:headEnd/>
            <a:tailEnd/>
          </a:ln>
        </p:spPr>
        <p:txBody>
          <a:bodyPr wrap="none">
            <a:spAutoFit/>
          </a:bodyPr>
          <a:lstStyle/>
          <a:p>
            <a:r>
              <a:rPr lang="en-US" sz="1400"/>
              <a:t>“Success consist of a series of </a:t>
            </a:r>
          </a:p>
          <a:p>
            <a:r>
              <a:rPr lang="en-US" sz="1400"/>
              <a:t>little daily efforts.”</a:t>
            </a:r>
          </a:p>
          <a:p>
            <a:r>
              <a:rPr lang="en-US" sz="1400"/>
              <a:t>       -Marie McCuillough</a:t>
            </a:r>
          </a:p>
        </p:txBody>
      </p:sp>
      <p:pic>
        <p:nvPicPr>
          <p:cNvPr id="46092" name="Picture 12" descr="school book"/>
          <p:cNvPicPr>
            <a:picLocks noChangeAspect="1" noChangeArrowheads="1"/>
          </p:cNvPicPr>
          <p:nvPr/>
        </p:nvPicPr>
        <p:blipFill>
          <a:blip r:embed="rId3" cstate="print"/>
          <a:srcRect/>
          <a:stretch>
            <a:fillRect/>
          </a:stretch>
        </p:blipFill>
        <p:spPr bwMode="auto">
          <a:xfrm>
            <a:off x="76200" y="5364163"/>
            <a:ext cx="990600" cy="579437"/>
          </a:xfrm>
          <a:prstGeom prst="rect">
            <a:avLst/>
          </a:prstGeom>
          <a:noFill/>
          <a:ln w="9525">
            <a:noFill/>
            <a:miter lim="800000"/>
            <a:headEnd/>
            <a:tailEnd/>
          </a:ln>
        </p:spPr>
      </p:pic>
      <p:pic>
        <p:nvPicPr>
          <p:cNvPr id="46093" name="Picture 13" descr="thinking"/>
          <p:cNvPicPr>
            <a:picLocks noChangeAspect="1" noChangeArrowheads="1"/>
          </p:cNvPicPr>
          <p:nvPr/>
        </p:nvPicPr>
        <p:blipFill>
          <a:blip r:embed="rId4" cstate="print"/>
          <a:srcRect/>
          <a:stretch>
            <a:fillRect/>
          </a:stretch>
        </p:blipFill>
        <p:spPr bwMode="auto">
          <a:xfrm>
            <a:off x="76200" y="1293813"/>
            <a:ext cx="762000" cy="741362"/>
          </a:xfrm>
          <a:prstGeom prst="rect">
            <a:avLst/>
          </a:prstGeom>
          <a:noFill/>
          <a:ln w="9525">
            <a:noFill/>
            <a:miter lim="800000"/>
            <a:headEnd/>
            <a:tailEnd/>
          </a:ln>
        </p:spPr>
      </p:pic>
      <p:pic>
        <p:nvPicPr>
          <p:cNvPr id="818190" name="Picture 14" descr="MCj03182260000[1]"/>
          <p:cNvPicPr>
            <a:picLocks noChangeAspect="1" noChangeArrowheads="1"/>
          </p:cNvPicPr>
          <p:nvPr/>
        </p:nvPicPr>
        <p:blipFill>
          <a:blip r:embed="rId5" cstate="print"/>
          <a:srcRect/>
          <a:stretch>
            <a:fillRect/>
          </a:stretch>
        </p:blipFill>
        <p:spPr bwMode="auto">
          <a:xfrm>
            <a:off x="5715000" y="2209800"/>
            <a:ext cx="2436813" cy="3505200"/>
          </a:xfrm>
          <a:prstGeom prst="rect">
            <a:avLst/>
          </a:prstGeom>
          <a:noFill/>
          <a:ln w="9525">
            <a:noFill/>
            <a:miter lim="800000"/>
            <a:headEnd/>
            <a:tailEnd/>
          </a:ln>
        </p:spPr>
      </p:pic>
      <p:sp>
        <p:nvSpPr>
          <p:cNvPr id="46095" name="AutoShape 1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18190"/>
                                        </p:tgtEl>
                                      </p:cBhvr>
                                    </p:animEffect>
                                    <p:set>
                                      <p:cBhvr>
                                        <p:cTn id="7" dur="1" fill="hold">
                                          <p:stCondLst>
                                            <p:cond delay="499"/>
                                          </p:stCondLst>
                                        </p:cTn>
                                        <p:tgtEl>
                                          <p:spTgt spid="818190"/>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18180"/>
                                        </p:tgtEl>
                                        <p:attrNameLst>
                                          <p:attrName>style.visibility</p:attrName>
                                        </p:attrNameLst>
                                      </p:cBhvr>
                                      <p:to>
                                        <p:strVal val="visible"/>
                                      </p:to>
                                    </p:set>
                                    <p:animEffect transition="in" filter="fade">
                                      <p:cBhvr>
                                        <p:cTn id="11" dur="1000"/>
                                        <p:tgtEl>
                                          <p:spTgt spid="818180"/>
                                        </p:tgtEl>
                                      </p:cBhvr>
                                    </p:animEffect>
                                    <p:anim calcmode="lin" valueType="num">
                                      <p:cBhvr>
                                        <p:cTn id="12" dur="1000" fill="hold"/>
                                        <p:tgtEl>
                                          <p:spTgt spid="818180"/>
                                        </p:tgtEl>
                                        <p:attrNameLst>
                                          <p:attrName>ppt_x</p:attrName>
                                        </p:attrNameLst>
                                      </p:cBhvr>
                                      <p:tavLst>
                                        <p:tav tm="0">
                                          <p:val>
                                            <p:strVal val="#ppt_x"/>
                                          </p:val>
                                        </p:tav>
                                        <p:tav tm="100000">
                                          <p:val>
                                            <p:strVal val="#ppt_x"/>
                                          </p:val>
                                        </p:tav>
                                      </p:tavLst>
                                    </p:anim>
                                    <p:anim calcmode="lin" valueType="num">
                                      <p:cBhvr>
                                        <p:cTn id="13" dur="1000" fill="hold"/>
                                        <p:tgtEl>
                                          <p:spTgt spid="81818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1000"/>
                                  </p:stCondLst>
                                  <p:childTnLst>
                                    <p:set>
                                      <p:cBhvr>
                                        <p:cTn id="16" dur="1" fill="hold">
                                          <p:stCondLst>
                                            <p:cond delay="0"/>
                                          </p:stCondLst>
                                        </p:cTn>
                                        <p:tgtEl>
                                          <p:spTgt spid="818181"/>
                                        </p:tgtEl>
                                        <p:attrNameLst>
                                          <p:attrName>style.visibility</p:attrName>
                                        </p:attrNameLst>
                                      </p:cBhvr>
                                      <p:to>
                                        <p:strVal val="visible"/>
                                      </p:to>
                                    </p:set>
                                    <p:animEffect transition="in" filter="fade">
                                      <p:cBhvr>
                                        <p:cTn id="17" dur="1000"/>
                                        <p:tgtEl>
                                          <p:spTgt spid="818181"/>
                                        </p:tgtEl>
                                      </p:cBhvr>
                                    </p:animEffect>
                                    <p:anim calcmode="lin" valueType="num">
                                      <p:cBhvr>
                                        <p:cTn id="18" dur="1000" fill="hold"/>
                                        <p:tgtEl>
                                          <p:spTgt spid="818181"/>
                                        </p:tgtEl>
                                        <p:attrNameLst>
                                          <p:attrName>ppt_x</p:attrName>
                                        </p:attrNameLst>
                                      </p:cBhvr>
                                      <p:tavLst>
                                        <p:tav tm="0">
                                          <p:val>
                                            <p:strVal val="#ppt_x"/>
                                          </p:val>
                                        </p:tav>
                                        <p:tav tm="100000">
                                          <p:val>
                                            <p:strVal val="#ppt_x"/>
                                          </p:val>
                                        </p:tav>
                                      </p:tavLst>
                                    </p:anim>
                                    <p:anim calcmode="lin" valueType="num">
                                      <p:cBhvr>
                                        <p:cTn id="19" dur="1000" fill="hold"/>
                                        <p:tgtEl>
                                          <p:spTgt spid="818181"/>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1000"/>
                                  </p:stCondLst>
                                  <p:childTnLst>
                                    <p:set>
                                      <p:cBhvr>
                                        <p:cTn id="22" dur="1" fill="hold">
                                          <p:stCondLst>
                                            <p:cond delay="0"/>
                                          </p:stCondLst>
                                        </p:cTn>
                                        <p:tgtEl>
                                          <p:spTgt spid="818182"/>
                                        </p:tgtEl>
                                        <p:attrNameLst>
                                          <p:attrName>style.visibility</p:attrName>
                                        </p:attrNameLst>
                                      </p:cBhvr>
                                      <p:to>
                                        <p:strVal val="visible"/>
                                      </p:to>
                                    </p:set>
                                    <p:animEffect transition="in" filter="fade">
                                      <p:cBhvr>
                                        <p:cTn id="23" dur="1000"/>
                                        <p:tgtEl>
                                          <p:spTgt spid="818182"/>
                                        </p:tgtEl>
                                      </p:cBhvr>
                                    </p:animEffect>
                                    <p:anim calcmode="lin" valueType="num">
                                      <p:cBhvr>
                                        <p:cTn id="24" dur="1000" fill="hold"/>
                                        <p:tgtEl>
                                          <p:spTgt spid="818182"/>
                                        </p:tgtEl>
                                        <p:attrNameLst>
                                          <p:attrName>ppt_x</p:attrName>
                                        </p:attrNameLst>
                                      </p:cBhvr>
                                      <p:tavLst>
                                        <p:tav tm="0">
                                          <p:val>
                                            <p:strVal val="#ppt_x"/>
                                          </p:val>
                                        </p:tav>
                                        <p:tav tm="100000">
                                          <p:val>
                                            <p:strVal val="#ppt_x"/>
                                          </p:val>
                                        </p:tav>
                                      </p:tavLst>
                                    </p:anim>
                                    <p:anim calcmode="lin" valueType="num">
                                      <p:cBhvr>
                                        <p:cTn id="25" dur="1000" fill="hold"/>
                                        <p:tgtEl>
                                          <p:spTgt spid="818182"/>
                                        </p:tgtEl>
                                        <p:attrNameLst>
                                          <p:attrName>ppt_y</p:attrName>
                                        </p:attrNameLst>
                                      </p:cBhvr>
                                      <p:tavLst>
                                        <p:tav tm="0">
                                          <p:val>
                                            <p:strVal val="#ppt_y+.1"/>
                                          </p:val>
                                        </p:tav>
                                        <p:tav tm="100000">
                                          <p:val>
                                            <p:strVal val="#ppt_y"/>
                                          </p:val>
                                        </p:tav>
                                      </p:tavLst>
                                    </p:anim>
                                  </p:childTnLst>
                                </p:cTn>
                              </p:par>
                            </p:childTnLst>
                          </p:cTn>
                        </p:par>
                        <p:par>
                          <p:cTn id="26" fill="hold">
                            <p:stCondLst>
                              <p:cond delay="5500"/>
                            </p:stCondLst>
                            <p:childTnLst>
                              <p:par>
                                <p:cTn id="27" presetID="42" presetClass="entr" presetSubtype="0" fill="hold" grpId="0" nodeType="afterEffect">
                                  <p:stCondLst>
                                    <p:cond delay="1000"/>
                                  </p:stCondLst>
                                  <p:childTnLst>
                                    <p:set>
                                      <p:cBhvr>
                                        <p:cTn id="28" dur="1" fill="hold">
                                          <p:stCondLst>
                                            <p:cond delay="0"/>
                                          </p:stCondLst>
                                        </p:cTn>
                                        <p:tgtEl>
                                          <p:spTgt spid="818183"/>
                                        </p:tgtEl>
                                        <p:attrNameLst>
                                          <p:attrName>style.visibility</p:attrName>
                                        </p:attrNameLst>
                                      </p:cBhvr>
                                      <p:to>
                                        <p:strVal val="visible"/>
                                      </p:to>
                                    </p:set>
                                    <p:animEffect transition="in" filter="fade">
                                      <p:cBhvr>
                                        <p:cTn id="29" dur="1000"/>
                                        <p:tgtEl>
                                          <p:spTgt spid="818183"/>
                                        </p:tgtEl>
                                      </p:cBhvr>
                                    </p:animEffect>
                                    <p:anim calcmode="lin" valueType="num">
                                      <p:cBhvr>
                                        <p:cTn id="30" dur="1000" fill="hold"/>
                                        <p:tgtEl>
                                          <p:spTgt spid="818183"/>
                                        </p:tgtEl>
                                        <p:attrNameLst>
                                          <p:attrName>ppt_x</p:attrName>
                                        </p:attrNameLst>
                                      </p:cBhvr>
                                      <p:tavLst>
                                        <p:tav tm="0">
                                          <p:val>
                                            <p:strVal val="#ppt_x"/>
                                          </p:val>
                                        </p:tav>
                                        <p:tav tm="100000">
                                          <p:val>
                                            <p:strVal val="#ppt_x"/>
                                          </p:val>
                                        </p:tav>
                                      </p:tavLst>
                                    </p:anim>
                                    <p:anim calcmode="lin" valueType="num">
                                      <p:cBhvr>
                                        <p:cTn id="31" dur="1000" fill="hold"/>
                                        <p:tgtEl>
                                          <p:spTgt spid="818183"/>
                                        </p:tgtEl>
                                        <p:attrNameLst>
                                          <p:attrName>ppt_y</p:attrName>
                                        </p:attrNameLst>
                                      </p:cBhvr>
                                      <p:tavLst>
                                        <p:tav tm="0">
                                          <p:val>
                                            <p:strVal val="#ppt_y+.1"/>
                                          </p:val>
                                        </p:tav>
                                        <p:tav tm="100000">
                                          <p:val>
                                            <p:strVal val="#ppt_y"/>
                                          </p:val>
                                        </p:tav>
                                      </p:tavLst>
                                    </p:anim>
                                  </p:childTnLst>
                                </p:cTn>
                              </p:par>
                            </p:childTnLst>
                          </p:cTn>
                        </p:par>
                        <p:par>
                          <p:cTn id="32" fill="hold">
                            <p:stCondLst>
                              <p:cond delay="7500"/>
                            </p:stCondLst>
                            <p:childTnLst>
                              <p:par>
                                <p:cTn id="33" presetID="42" presetClass="entr" presetSubtype="0" fill="hold" grpId="0" nodeType="afterEffect">
                                  <p:stCondLst>
                                    <p:cond delay="1000"/>
                                  </p:stCondLst>
                                  <p:childTnLst>
                                    <p:set>
                                      <p:cBhvr>
                                        <p:cTn id="34" dur="1" fill="hold">
                                          <p:stCondLst>
                                            <p:cond delay="0"/>
                                          </p:stCondLst>
                                        </p:cTn>
                                        <p:tgtEl>
                                          <p:spTgt spid="818184"/>
                                        </p:tgtEl>
                                        <p:attrNameLst>
                                          <p:attrName>style.visibility</p:attrName>
                                        </p:attrNameLst>
                                      </p:cBhvr>
                                      <p:to>
                                        <p:strVal val="visible"/>
                                      </p:to>
                                    </p:set>
                                    <p:animEffect transition="in" filter="fade">
                                      <p:cBhvr>
                                        <p:cTn id="35" dur="1000"/>
                                        <p:tgtEl>
                                          <p:spTgt spid="818184"/>
                                        </p:tgtEl>
                                      </p:cBhvr>
                                    </p:animEffect>
                                    <p:anim calcmode="lin" valueType="num">
                                      <p:cBhvr>
                                        <p:cTn id="36" dur="1000" fill="hold"/>
                                        <p:tgtEl>
                                          <p:spTgt spid="818184"/>
                                        </p:tgtEl>
                                        <p:attrNameLst>
                                          <p:attrName>ppt_x</p:attrName>
                                        </p:attrNameLst>
                                      </p:cBhvr>
                                      <p:tavLst>
                                        <p:tav tm="0">
                                          <p:val>
                                            <p:strVal val="#ppt_x"/>
                                          </p:val>
                                        </p:tav>
                                        <p:tav tm="100000">
                                          <p:val>
                                            <p:strVal val="#ppt_x"/>
                                          </p:val>
                                        </p:tav>
                                      </p:tavLst>
                                    </p:anim>
                                    <p:anim calcmode="lin" valueType="num">
                                      <p:cBhvr>
                                        <p:cTn id="37" dur="1000" fill="hold"/>
                                        <p:tgtEl>
                                          <p:spTgt spid="81818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818187"/>
                                        </p:tgtEl>
                                        <p:attrNameLst>
                                          <p:attrName>style.visibility</p:attrName>
                                        </p:attrNameLst>
                                      </p:cBhvr>
                                      <p:to>
                                        <p:strVal val="visible"/>
                                      </p:to>
                                    </p:set>
                                    <p:anim calcmode="lin" valueType="num">
                                      <p:cBhvr>
                                        <p:cTn id="42" dur="500" fill="hold"/>
                                        <p:tgtEl>
                                          <p:spTgt spid="818187"/>
                                        </p:tgtEl>
                                        <p:attrNameLst>
                                          <p:attrName>ppt_w</p:attrName>
                                        </p:attrNameLst>
                                      </p:cBhvr>
                                      <p:tavLst>
                                        <p:tav tm="0">
                                          <p:val>
                                            <p:fltVal val="0"/>
                                          </p:val>
                                        </p:tav>
                                        <p:tav tm="100000">
                                          <p:val>
                                            <p:strVal val="#ppt_w"/>
                                          </p:val>
                                        </p:tav>
                                      </p:tavLst>
                                    </p:anim>
                                    <p:anim calcmode="lin" valueType="num">
                                      <p:cBhvr>
                                        <p:cTn id="43" dur="500" fill="hold"/>
                                        <p:tgtEl>
                                          <p:spTgt spid="81818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18186"/>
                                        </p:tgtEl>
                                        <p:attrNameLst>
                                          <p:attrName>style.visibility</p:attrName>
                                        </p:attrNameLst>
                                      </p:cBhvr>
                                      <p:to>
                                        <p:strVal val="visible"/>
                                      </p:to>
                                    </p:set>
                                    <p:anim calcmode="lin" valueType="num">
                                      <p:cBhvr additive="base">
                                        <p:cTn id="48" dur="500" fill="hold"/>
                                        <p:tgtEl>
                                          <p:spTgt spid="818186"/>
                                        </p:tgtEl>
                                        <p:attrNameLst>
                                          <p:attrName>ppt_x</p:attrName>
                                        </p:attrNameLst>
                                      </p:cBhvr>
                                      <p:tavLst>
                                        <p:tav tm="0">
                                          <p:val>
                                            <p:strVal val="#ppt_x"/>
                                          </p:val>
                                        </p:tav>
                                        <p:tav tm="100000">
                                          <p:val>
                                            <p:strVal val="#ppt_x"/>
                                          </p:val>
                                        </p:tav>
                                      </p:tavLst>
                                    </p:anim>
                                    <p:anim calcmode="lin" valueType="num">
                                      <p:cBhvr additive="base">
                                        <p:cTn id="49" dur="500" fill="hold"/>
                                        <p:tgtEl>
                                          <p:spTgt spid="81818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818185"/>
                                        </p:tgtEl>
                                        <p:attrNameLst>
                                          <p:attrName>style.visibility</p:attrName>
                                        </p:attrNameLst>
                                      </p:cBhvr>
                                      <p:to>
                                        <p:strVal val="visible"/>
                                      </p:to>
                                    </p:set>
                                    <p:animEffect transition="in" filter="dissolve">
                                      <p:cBhvr>
                                        <p:cTn id="54" dur="500"/>
                                        <p:tgtEl>
                                          <p:spTgt spid="81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80" grpId="0" animBg="1"/>
      <p:bldP spid="818181" grpId="0" animBg="1"/>
      <p:bldP spid="818182" grpId="0" animBg="1"/>
      <p:bldP spid="818183" grpId="0" animBg="1"/>
      <p:bldP spid="818184" grpId="0" animBg="1"/>
      <p:bldP spid="818185" grpId="0"/>
      <p:bldP spid="818186" grpId="0"/>
      <p:bldP spid="81818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143000" y="1066800"/>
            <a:ext cx="6705600" cy="1143000"/>
          </a:xfrm>
        </p:spPr>
        <p:txBody>
          <a:bodyPr/>
          <a:lstStyle/>
          <a:p>
            <a:pPr eaLnBrk="1" hangingPunct="1"/>
            <a:r>
              <a:rPr lang="en-US" b="1" i="1" smtClean="0">
                <a:latin typeface="Arial" charset="0"/>
              </a:rPr>
              <a:t>What is Chemistry?</a:t>
            </a:r>
          </a:p>
        </p:txBody>
      </p:sp>
      <p:sp>
        <p:nvSpPr>
          <p:cNvPr id="182275" name="Rectangle 3"/>
          <p:cNvSpPr>
            <a:spLocks noGrp="1" noChangeArrowheads="1"/>
          </p:cNvSpPr>
          <p:nvPr>
            <p:ph type="body" idx="1"/>
          </p:nvPr>
        </p:nvSpPr>
        <p:spPr>
          <a:xfrm>
            <a:off x="1549400" y="3505200"/>
            <a:ext cx="3886200" cy="1316038"/>
          </a:xfrm>
        </p:spPr>
        <p:txBody>
          <a:bodyPr/>
          <a:lstStyle/>
          <a:p>
            <a:pPr algn="ctr" eaLnBrk="1" hangingPunct="1">
              <a:buFontTx/>
              <a:buNone/>
            </a:pPr>
            <a:r>
              <a:rPr lang="en-US" smtClean="0">
                <a:latin typeface="Arial" charset="0"/>
              </a:rPr>
              <a:t>the study of matter</a:t>
            </a:r>
          </a:p>
          <a:p>
            <a:pPr algn="ctr" eaLnBrk="1" hangingPunct="1">
              <a:buFontTx/>
              <a:buNone/>
            </a:pPr>
            <a:r>
              <a:rPr lang="en-US" smtClean="0">
                <a:latin typeface="Arial" charset="0"/>
              </a:rPr>
              <a:t>and its changes</a:t>
            </a:r>
          </a:p>
        </p:txBody>
      </p:sp>
      <p:pic>
        <p:nvPicPr>
          <p:cNvPr id="182276" name="Picture 4" descr="beaker"/>
          <p:cNvPicPr>
            <a:picLocks noChangeAspect="1" noChangeArrowheads="1"/>
          </p:cNvPicPr>
          <p:nvPr/>
        </p:nvPicPr>
        <p:blipFill>
          <a:blip r:embed="rId3" cstate="print"/>
          <a:srcRect/>
          <a:stretch>
            <a:fillRect/>
          </a:stretch>
        </p:blipFill>
        <p:spPr bwMode="auto">
          <a:xfrm>
            <a:off x="6019800" y="1752600"/>
            <a:ext cx="2273300" cy="4325938"/>
          </a:xfrm>
          <a:prstGeom prst="rect">
            <a:avLst/>
          </a:prstGeom>
          <a:noFill/>
          <a:ln w="9525">
            <a:noFill/>
            <a:miter lim="800000"/>
            <a:headEnd/>
            <a:tailEnd/>
          </a:ln>
        </p:spPr>
      </p:pic>
      <p:sp>
        <p:nvSpPr>
          <p:cNvPr id="182277"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04262" name="AutoShape 6"/>
          <p:cNvSpPr>
            <a:spLocks noChangeArrowheads="1"/>
          </p:cNvSpPr>
          <p:nvPr/>
        </p:nvSpPr>
        <p:spPr bwMode="auto">
          <a:xfrm>
            <a:off x="1620838" y="1804988"/>
            <a:ext cx="5880100" cy="3543300"/>
          </a:xfrm>
          <a:prstGeom prst="roundRect">
            <a:avLst>
              <a:gd name="adj" fmla="val 16667"/>
            </a:avLst>
          </a:prstGeom>
          <a:solidFill>
            <a:schemeClr val="bg1"/>
          </a:solidFill>
          <a:ln w="57150" cmpd="thinThick">
            <a:solidFill>
              <a:srgbClr val="969696"/>
            </a:solidFill>
            <a:miter lim="800000"/>
            <a:headEnd/>
            <a:tailEnd/>
          </a:ln>
        </p:spPr>
        <p:txBody>
          <a:bodyPr wrap="none" anchor="ctr"/>
          <a:lstStyle/>
          <a:p>
            <a:endParaRPr lang="en-US"/>
          </a:p>
        </p:txBody>
      </p:sp>
      <p:sp>
        <p:nvSpPr>
          <p:cNvPr id="1504263" name="Text Box 7"/>
          <p:cNvSpPr txBox="1">
            <a:spLocks noChangeArrowheads="1"/>
          </p:cNvSpPr>
          <p:nvPr/>
        </p:nvSpPr>
        <p:spPr bwMode="auto">
          <a:xfrm>
            <a:off x="2295525" y="2149475"/>
            <a:ext cx="4551363" cy="701675"/>
          </a:xfrm>
          <a:prstGeom prst="rect">
            <a:avLst/>
          </a:prstGeom>
          <a:noFill/>
          <a:ln w="9525">
            <a:noFill/>
            <a:miter lim="800000"/>
            <a:headEnd/>
            <a:tailEnd/>
          </a:ln>
        </p:spPr>
        <p:txBody>
          <a:bodyPr wrap="none">
            <a:spAutoFit/>
          </a:bodyPr>
          <a:lstStyle/>
          <a:p>
            <a:r>
              <a:rPr lang="en-US" sz="4000">
                <a:solidFill>
                  <a:srgbClr val="D60000"/>
                </a:solidFill>
                <a:latin typeface="Stencil" pitchFamily="82" charset="0"/>
              </a:rPr>
              <a:t>C H E M Y S T E R Y</a:t>
            </a:r>
          </a:p>
        </p:txBody>
      </p:sp>
      <p:sp>
        <p:nvSpPr>
          <p:cNvPr id="1504264" name="Text Box 8"/>
          <p:cNvSpPr txBox="1">
            <a:spLocks noChangeArrowheads="1"/>
          </p:cNvSpPr>
          <p:nvPr/>
        </p:nvSpPr>
        <p:spPr bwMode="auto">
          <a:xfrm>
            <a:off x="2525713" y="2827338"/>
            <a:ext cx="4070350" cy="701675"/>
          </a:xfrm>
          <a:prstGeom prst="rect">
            <a:avLst/>
          </a:prstGeom>
          <a:noFill/>
          <a:ln w="9525">
            <a:noFill/>
            <a:miter lim="800000"/>
            <a:headEnd/>
            <a:tailEnd/>
          </a:ln>
        </p:spPr>
        <p:txBody>
          <a:bodyPr wrap="none">
            <a:spAutoFit/>
          </a:bodyPr>
          <a:lstStyle/>
          <a:p>
            <a:r>
              <a:rPr lang="en-US" sz="4000">
                <a:solidFill>
                  <a:srgbClr val="D60000"/>
                </a:solidFill>
                <a:latin typeface="Arial Narrow" pitchFamily="34" charset="0"/>
              </a:rPr>
              <a:t>C H E M - I S - T R Y</a:t>
            </a:r>
          </a:p>
        </p:txBody>
      </p:sp>
      <p:sp>
        <p:nvSpPr>
          <p:cNvPr id="1504265" name="Text Box 9"/>
          <p:cNvSpPr txBox="1">
            <a:spLocks noChangeArrowheads="1"/>
          </p:cNvSpPr>
          <p:nvPr/>
        </p:nvSpPr>
        <p:spPr bwMode="auto">
          <a:xfrm>
            <a:off x="2767013" y="3517900"/>
            <a:ext cx="3602037" cy="701675"/>
          </a:xfrm>
          <a:prstGeom prst="rect">
            <a:avLst/>
          </a:prstGeom>
          <a:noFill/>
          <a:ln w="9525">
            <a:noFill/>
            <a:miter lim="800000"/>
            <a:headEnd/>
            <a:tailEnd/>
          </a:ln>
        </p:spPr>
        <p:txBody>
          <a:bodyPr wrap="none">
            <a:spAutoFit/>
          </a:bodyPr>
          <a:lstStyle/>
          <a:p>
            <a:r>
              <a:rPr lang="en-US" sz="4000">
                <a:solidFill>
                  <a:srgbClr val="D60000"/>
                </a:solidFill>
                <a:latin typeface="Impact" pitchFamily="34" charset="0"/>
              </a:rPr>
              <a:t>C H E M A S T E R Y</a:t>
            </a:r>
          </a:p>
        </p:txBody>
      </p:sp>
      <p:sp>
        <p:nvSpPr>
          <p:cNvPr id="1504266" name="Text Box 10"/>
          <p:cNvSpPr txBox="1">
            <a:spLocks noChangeArrowheads="1"/>
          </p:cNvSpPr>
          <p:nvPr/>
        </p:nvSpPr>
        <p:spPr bwMode="auto">
          <a:xfrm>
            <a:off x="2987675" y="4264025"/>
            <a:ext cx="3140075" cy="701675"/>
          </a:xfrm>
          <a:prstGeom prst="rect">
            <a:avLst/>
          </a:prstGeom>
          <a:noFill/>
          <a:ln w="9525">
            <a:noFill/>
            <a:miter lim="800000"/>
            <a:headEnd/>
            <a:tailEnd/>
          </a:ln>
        </p:spPr>
        <p:txBody>
          <a:bodyPr wrap="none">
            <a:spAutoFit/>
          </a:bodyPr>
          <a:lstStyle/>
          <a:p>
            <a:r>
              <a:rPr lang="en-US" sz="4000">
                <a:solidFill>
                  <a:srgbClr val="D60000"/>
                </a:solidFill>
                <a:latin typeface="Mistral" pitchFamily="66" charset="0"/>
              </a:rPr>
              <a:t>C H E M I S E R Y</a:t>
            </a:r>
          </a:p>
        </p:txBody>
      </p:sp>
      <p:sp>
        <p:nvSpPr>
          <p:cNvPr id="1504268" name="Rectangle 12"/>
          <p:cNvSpPr>
            <a:spLocks noGrp="1" noChangeArrowheads="1"/>
          </p:cNvSpPr>
          <p:nvPr>
            <p:ph type="title"/>
          </p:nvPr>
        </p:nvSpPr>
        <p:spPr/>
        <p:txBody>
          <a:bodyPr/>
          <a:lstStyle/>
          <a:p>
            <a:pPr eaLnBrk="1" hangingPunct="1">
              <a:defRPr/>
            </a:pPr>
            <a:r>
              <a:rPr lang="en-US" smtClean="0">
                <a:solidFill>
                  <a:schemeClr val="bg1"/>
                </a:solidFill>
                <a:effectLst>
                  <a:outerShdw blurRad="38100" dist="38100" dir="2700000" algn="tl">
                    <a:srgbClr val="808080"/>
                  </a:outerShdw>
                </a:effectLst>
              </a:rPr>
              <a:t>C h e m i s t r 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04262"/>
                                        </p:tgtEl>
                                        <p:attrNameLst>
                                          <p:attrName>style.visibility</p:attrName>
                                        </p:attrNameLst>
                                      </p:cBhvr>
                                      <p:to>
                                        <p:strVal val="visible"/>
                                      </p:to>
                                    </p:set>
                                    <p:anim calcmode="lin" valueType="num">
                                      <p:cBhvr>
                                        <p:cTn id="7" dur="500" fill="hold"/>
                                        <p:tgtEl>
                                          <p:spTgt spid="1504262"/>
                                        </p:tgtEl>
                                        <p:attrNameLst>
                                          <p:attrName>ppt_w</p:attrName>
                                        </p:attrNameLst>
                                      </p:cBhvr>
                                      <p:tavLst>
                                        <p:tav tm="0">
                                          <p:val>
                                            <p:fltVal val="0"/>
                                          </p:val>
                                        </p:tav>
                                        <p:tav tm="100000">
                                          <p:val>
                                            <p:strVal val="#ppt_w"/>
                                          </p:val>
                                        </p:tav>
                                      </p:tavLst>
                                    </p:anim>
                                    <p:anim calcmode="lin" valueType="num">
                                      <p:cBhvr>
                                        <p:cTn id="8" dur="500" fill="hold"/>
                                        <p:tgtEl>
                                          <p:spTgt spid="1504262"/>
                                        </p:tgtEl>
                                        <p:attrNameLst>
                                          <p:attrName>ppt_h</p:attrName>
                                        </p:attrNameLst>
                                      </p:cBhvr>
                                      <p:tavLst>
                                        <p:tav tm="0">
                                          <p:val>
                                            <p:fltVal val="0"/>
                                          </p:val>
                                        </p:tav>
                                        <p:tav tm="100000">
                                          <p:val>
                                            <p:strVal val="#ppt_h"/>
                                          </p:val>
                                        </p:tav>
                                      </p:tavLst>
                                    </p:anim>
                                    <p:animEffect transition="in" filter="fade">
                                      <p:cBhvr>
                                        <p:cTn id="9" dur="500"/>
                                        <p:tgtEl>
                                          <p:spTgt spid="150426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504263"/>
                                        </p:tgtEl>
                                        <p:attrNameLst>
                                          <p:attrName>style.visibility</p:attrName>
                                        </p:attrNameLst>
                                      </p:cBhvr>
                                      <p:to>
                                        <p:strVal val="visible"/>
                                      </p:to>
                                    </p:set>
                                    <p:animEffect transition="in" filter="dissolve">
                                      <p:cBhvr>
                                        <p:cTn id="14" dur="500"/>
                                        <p:tgtEl>
                                          <p:spTgt spid="1504263"/>
                                        </p:tgtEl>
                                      </p:cBhvr>
                                    </p:animEffect>
                                  </p:childTnLst>
                                  <p:subTnLst>
                                    <p:animClr clrSpc="rgb" dir="cw">
                                      <p:cBhvr override="childStyle">
                                        <p:cTn dur="1" fill="hold" display="0" masterRel="nextClick" afterEffect="1"/>
                                        <p:tgtEl>
                                          <p:spTgt spid="1504263"/>
                                        </p:tgtEl>
                                        <p:attrNameLst>
                                          <p:attrName>ppt_c</p:attrName>
                                        </p:attrNameLst>
                                      </p:cBhvr>
                                      <p:to>
                                        <a:srgbClr val="333333"/>
                                      </p:to>
                                    </p:animClr>
                                  </p:sub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504264"/>
                                        </p:tgtEl>
                                        <p:attrNameLst>
                                          <p:attrName>style.visibility</p:attrName>
                                        </p:attrNameLst>
                                      </p:cBhvr>
                                      <p:to>
                                        <p:strVal val="visible"/>
                                      </p:to>
                                    </p:set>
                                    <p:animEffect transition="in" filter="fade">
                                      <p:cBhvr>
                                        <p:cTn id="19" dur="1000"/>
                                        <p:tgtEl>
                                          <p:spTgt spid="1504264"/>
                                        </p:tgtEl>
                                      </p:cBhvr>
                                    </p:animEffect>
                                    <p:anim calcmode="lin" valueType="num">
                                      <p:cBhvr>
                                        <p:cTn id="20" dur="1000" fill="hold"/>
                                        <p:tgtEl>
                                          <p:spTgt spid="1504264"/>
                                        </p:tgtEl>
                                        <p:attrNameLst>
                                          <p:attrName>ppt_x</p:attrName>
                                        </p:attrNameLst>
                                      </p:cBhvr>
                                      <p:tavLst>
                                        <p:tav tm="0">
                                          <p:val>
                                            <p:strVal val="#ppt_x"/>
                                          </p:val>
                                        </p:tav>
                                        <p:tav tm="100000">
                                          <p:val>
                                            <p:strVal val="#ppt_x"/>
                                          </p:val>
                                        </p:tav>
                                      </p:tavLst>
                                    </p:anim>
                                    <p:anim calcmode="lin" valueType="num">
                                      <p:cBhvr>
                                        <p:cTn id="21" dur="1000" fill="hold"/>
                                        <p:tgtEl>
                                          <p:spTgt spid="1504264"/>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504264"/>
                                        </p:tgtEl>
                                        <p:attrNameLst>
                                          <p:attrName>ppt_c</p:attrName>
                                        </p:attrNameLst>
                                      </p:cBhvr>
                                      <p:to>
                                        <a:srgbClr val="333333"/>
                                      </p:to>
                                    </p:animClr>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04265"/>
                                        </p:tgtEl>
                                        <p:attrNameLst>
                                          <p:attrName>style.visibility</p:attrName>
                                        </p:attrNameLst>
                                      </p:cBhvr>
                                      <p:to>
                                        <p:strVal val="visible"/>
                                      </p:to>
                                    </p:set>
                                    <p:animEffect transition="in" filter="fade">
                                      <p:cBhvr>
                                        <p:cTn id="26" dur="1000"/>
                                        <p:tgtEl>
                                          <p:spTgt spid="1504265"/>
                                        </p:tgtEl>
                                      </p:cBhvr>
                                    </p:animEffect>
                                    <p:anim calcmode="lin" valueType="num">
                                      <p:cBhvr>
                                        <p:cTn id="27" dur="1000" fill="hold"/>
                                        <p:tgtEl>
                                          <p:spTgt spid="1504265"/>
                                        </p:tgtEl>
                                        <p:attrNameLst>
                                          <p:attrName>ppt_x</p:attrName>
                                        </p:attrNameLst>
                                      </p:cBhvr>
                                      <p:tavLst>
                                        <p:tav tm="0">
                                          <p:val>
                                            <p:strVal val="#ppt_x"/>
                                          </p:val>
                                        </p:tav>
                                        <p:tav tm="100000">
                                          <p:val>
                                            <p:strVal val="#ppt_x"/>
                                          </p:val>
                                        </p:tav>
                                      </p:tavLst>
                                    </p:anim>
                                    <p:anim calcmode="lin" valueType="num">
                                      <p:cBhvr>
                                        <p:cTn id="28" dur="1000" fill="hold"/>
                                        <p:tgtEl>
                                          <p:spTgt spid="1504265"/>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504265"/>
                                        </p:tgtEl>
                                        <p:attrNameLst>
                                          <p:attrName>ppt_c</p:attrName>
                                        </p:attrNameLst>
                                      </p:cBhvr>
                                      <p:to>
                                        <a:srgbClr val="333333"/>
                                      </p:to>
                                    </p:animClr>
                                  </p:sub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04266"/>
                                        </p:tgtEl>
                                        <p:attrNameLst>
                                          <p:attrName>style.visibility</p:attrName>
                                        </p:attrNameLst>
                                      </p:cBhvr>
                                      <p:to>
                                        <p:strVal val="visible"/>
                                      </p:to>
                                    </p:set>
                                    <p:animEffect transition="in" filter="fade">
                                      <p:cBhvr>
                                        <p:cTn id="33" dur="1000"/>
                                        <p:tgtEl>
                                          <p:spTgt spid="1504266"/>
                                        </p:tgtEl>
                                      </p:cBhvr>
                                    </p:animEffect>
                                    <p:anim calcmode="lin" valueType="num">
                                      <p:cBhvr>
                                        <p:cTn id="34" dur="1000" fill="hold"/>
                                        <p:tgtEl>
                                          <p:spTgt spid="1504266"/>
                                        </p:tgtEl>
                                        <p:attrNameLst>
                                          <p:attrName>ppt_x</p:attrName>
                                        </p:attrNameLst>
                                      </p:cBhvr>
                                      <p:tavLst>
                                        <p:tav tm="0">
                                          <p:val>
                                            <p:strVal val="#ppt_x"/>
                                          </p:val>
                                        </p:tav>
                                        <p:tav tm="100000">
                                          <p:val>
                                            <p:strVal val="#ppt_x"/>
                                          </p:val>
                                        </p:tav>
                                      </p:tavLst>
                                    </p:anim>
                                    <p:anim calcmode="lin" valueType="num">
                                      <p:cBhvr>
                                        <p:cTn id="35" dur="1000" fill="hold"/>
                                        <p:tgtEl>
                                          <p:spTgt spid="1504266"/>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504266"/>
                                        </p:tgtEl>
                                        <p:attrNameLst>
                                          <p:attrName>ppt_c</p:attrName>
                                        </p:attrNameLst>
                                      </p:cBhvr>
                                      <p:to>
                                        <a:srgbClr val="333333"/>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4262" grpId="0" animBg="1"/>
      <p:bldP spid="1504263" grpId="0"/>
      <p:bldP spid="1504264" grpId="0"/>
      <p:bldP spid="1504265" grpId="0"/>
      <p:bldP spid="1504266" grpId="0"/>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1426" name="AutoShape 2"/>
          <p:cNvSpPr>
            <a:spLocks noChangeArrowheads="1"/>
          </p:cNvSpPr>
          <p:nvPr/>
        </p:nvSpPr>
        <p:spPr bwMode="auto">
          <a:xfrm>
            <a:off x="1620838" y="1804988"/>
            <a:ext cx="5880100" cy="3543300"/>
          </a:xfrm>
          <a:prstGeom prst="roundRect">
            <a:avLst>
              <a:gd name="adj" fmla="val 16667"/>
            </a:avLst>
          </a:prstGeom>
          <a:noFill/>
          <a:ln w="57150" cmpd="thinThick">
            <a:solidFill>
              <a:schemeClr val="tx1"/>
            </a:solidFill>
            <a:miter lim="800000"/>
            <a:headEnd/>
            <a:tailEnd/>
          </a:ln>
        </p:spPr>
        <p:txBody>
          <a:bodyPr wrap="none" anchor="ctr"/>
          <a:lstStyle/>
          <a:p>
            <a:endParaRPr lang="en-US"/>
          </a:p>
        </p:txBody>
      </p:sp>
      <p:sp>
        <p:nvSpPr>
          <p:cNvPr id="1511427" name="Text Box 3"/>
          <p:cNvSpPr txBox="1">
            <a:spLocks noChangeArrowheads="1"/>
          </p:cNvSpPr>
          <p:nvPr/>
        </p:nvSpPr>
        <p:spPr bwMode="auto">
          <a:xfrm>
            <a:off x="2073275" y="2122488"/>
            <a:ext cx="4979988" cy="701675"/>
          </a:xfrm>
          <a:prstGeom prst="rect">
            <a:avLst/>
          </a:prstGeom>
          <a:noFill/>
          <a:ln w="9525">
            <a:noFill/>
            <a:miter lim="800000"/>
            <a:headEnd/>
            <a:tailEnd/>
          </a:ln>
        </p:spPr>
        <p:txBody>
          <a:bodyPr wrap="none">
            <a:spAutoFit/>
          </a:bodyPr>
          <a:lstStyle/>
          <a:p>
            <a:r>
              <a:rPr lang="en-US" sz="4000">
                <a:solidFill>
                  <a:srgbClr val="D60000"/>
                </a:solidFill>
              </a:rPr>
              <a:t>C H E M Y S T E R Y</a:t>
            </a:r>
          </a:p>
        </p:txBody>
      </p:sp>
      <p:sp>
        <p:nvSpPr>
          <p:cNvPr id="1511428" name="Text Box 4"/>
          <p:cNvSpPr txBox="1">
            <a:spLocks noChangeArrowheads="1"/>
          </p:cNvSpPr>
          <p:nvPr/>
        </p:nvSpPr>
        <p:spPr bwMode="auto">
          <a:xfrm>
            <a:off x="2092325" y="2830513"/>
            <a:ext cx="4926013" cy="701675"/>
          </a:xfrm>
          <a:prstGeom prst="rect">
            <a:avLst/>
          </a:prstGeom>
          <a:noFill/>
          <a:ln w="9525">
            <a:noFill/>
            <a:miter lim="800000"/>
            <a:headEnd/>
            <a:tailEnd/>
          </a:ln>
        </p:spPr>
        <p:txBody>
          <a:bodyPr wrap="none">
            <a:spAutoFit/>
          </a:bodyPr>
          <a:lstStyle/>
          <a:p>
            <a:r>
              <a:rPr lang="en-US" sz="4000">
                <a:solidFill>
                  <a:srgbClr val="D60000"/>
                </a:solidFill>
              </a:rPr>
              <a:t>C H E M - I S - T R Y</a:t>
            </a:r>
          </a:p>
        </p:txBody>
      </p:sp>
      <p:sp>
        <p:nvSpPr>
          <p:cNvPr id="1511429" name="Text Box 5"/>
          <p:cNvSpPr txBox="1">
            <a:spLocks noChangeArrowheads="1"/>
          </p:cNvSpPr>
          <p:nvPr/>
        </p:nvSpPr>
        <p:spPr bwMode="auto">
          <a:xfrm>
            <a:off x="2078038" y="3527425"/>
            <a:ext cx="4979987" cy="701675"/>
          </a:xfrm>
          <a:prstGeom prst="rect">
            <a:avLst/>
          </a:prstGeom>
          <a:noFill/>
          <a:ln w="9525">
            <a:noFill/>
            <a:miter lim="800000"/>
            <a:headEnd/>
            <a:tailEnd/>
          </a:ln>
        </p:spPr>
        <p:txBody>
          <a:bodyPr wrap="none">
            <a:spAutoFit/>
          </a:bodyPr>
          <a:lstStyle/>
          <a:p>
            <a:r>
              <a:rPr lang="en-US" sz="4000">
                <a:solidFill>
                  <a:srgbClr val="D60000"/>
                </a:solidFill>
              </a:rPr>
              <a:t>C H E M A S T E R Y</a:t>
            </a:r>
          </a:p>
        </p:txBody>
      </p:sp>
      <p:sp>
        <p:nvSpPr>
          <p:cNvPr id="1511430" name="Text Box 6"/>
          <p:cNvSpPr txBox="1">
            <a:spLocks noChangeArrowheads="1"/>
          </p:cNvSpPr>
          <p:nvPr/>
        </p:nvSpPr>
        <p:spPr bwMode="auto">
          <a:xfrm>
            <a:off x="2398713" y="4222750"/>
            <a:ext cx="4332287" cy="701675"/>
          </a:xfrm>
          <a:prstGeom prst="rect">
            <a:avLst/>
          </a:prstGeom>
          <a:noFill/>
          <a:ln w="9525">
            <a:noFill/>
            <a:miter lim="800000"/>
            <a:headEnd/>
            <a:tailEnd/>
          </a:ln>
        </p:spPr>
        <p:txBody>
          <a:bodyPr wrap="none">
            <a:spAutoFit/>
          </a:bodyPr>
          <a:lstStyle/>
          <a:p>
            <a:r>
              <a:rPr lang="en-US" sz="4000">
                <a:solidFill>
                  <a:srgbClr val="D60000"/>
                </a:solidFill>
              </a:rPr>
              <a:t>C H E M I S E R Y</a:t>
            </a:r>
          </a:p>
        </p:txBody>
      </p:sp>
      <p:sp>
        <p:nvSpPr>
          <p:cNvPr id="184327" name="Rectangle 7"/>
          <p:cNvSpPr>
            <a:spLocks noGrp="1" noChangeArrowheads="1"/>
          </p:cNvSpPr>
          <p:nvPr>
            <p:ph type="title"/>
          </p:nvPr>
        </p:nvSpPr>
        <p:spPr/>
        <p:txBody>
          <a:bodyPr/>
          <a:lstStyle/>
          <a:p>
            <a:pPr eaLnBrk="1" hangingPunct="1"/>
            <a:r>
              <a:rPr lang="en-US" smtClean="0">
                <a:latin typeface="Arial" charset="0"/>
              </a:rPr>
              <a:t>C h e m i s t r 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11426"/>
                                        </p:tgtEl>
                                        <p:attrNameLst>
                                          <p:attrName>style.visibility</p:attrName>
                                        </p:attrNameLst>
                                      </p:cBhvr>
                                      <p:to>
                                        <p:strVal val="visible"/>
                                      </p:to>
                                    </p:set>
                                    <p:anim calcmode="lin" valueType="num">
                                      <p:cBhvr>
                                        <p:cTn id="7" dur="500" fill="hold"/>
                                        <p:tgtEl>
                                          <p:spTgt spid="1511426"/>
                                        </p:tgtEl>
                                        <p:attrNameLst>
                                          <p:attrName>ppt_w</p:attrName>
                                        </p:attrNameLst>
                                      </p:cBhvr>
                                      <p:tavLst>
                                        <p:tav tm="0">
                                          <p:val>
                                            <p:fltVal val="0"/>
                                          </p:val>
                                        </p:tav>
                                        <p:tav tm="100000">
                                          <p:val>
                                            <p:strVal val="#ppt_w"/>
                                          </p:val>
                                        </p:tav>
                                      </p:tavLst>
                                    </p:anim>
                                    <p:anim calcmode="lin" valueType="num">
                                      <p:cBhvr>
                                        <p:cTn id="8" dur="500" fill="hold"/>
                                        <p:tgtEl>
                                          <p:spTgt spid="1511426"/>
                                        </p:tgtEl>
                                        <p:attrNameLst>
                                          <p:attrName>ppt_h</p:attrName>
                                        </p:attrNameLst>
                                      </p:cBhvr>
                                      <p:tavLst>
                                        <p:tav tm="0">
                                          <p:val>
                                            <p:fltVal val="0"/>
                                          </p:val>
                                        </p:tav>
                                        <p:tav tm="100000">
                                          <p:val>
                                            <p:strVal val="#ppt_h"/>
                                          </p:val>
                                        </p:tav>
                                      </p:tavLst>
                                    </p:anim>
                                    <p:animEffect transition="in" filter="fade">
                                      <p:cBhvr>
                                        <p:cTn id="9" dur="500"/>
                                        <p:tgtEl>
                                          <p:spTgt spid="151142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511427"/>
                                        </p:tgtEl>
                                        <p:attrNameLst>
                                          <p:attrName>style.visibility</p:attrName>
                                        </p:attrNameLst>
                                      </p:cBhvr>
                                      <p:to>
                                        <p:strVal val="visible"/>
                                      </p:to>
                                    </p:set>
                                    <p:animEffect transition="in" filter="dissolve">
                                      <p:cBhvr>
                                        <p:cTn id="14" dur="500"/>
                                        <p:tgtEl>
                                          <p:spTgt spid="1511427"/>
                                        </p:tgtEl>
                                      </p:cBhvr>
                                    </p:animEffect>
                                  </p:childTnLst>
                                  <p:subTnLst>
                                    <p:animClr clrSpc="rgb" dir="cw">
                                      <p:cBhvr override="childStyle">
                                        <p:cTn dur="1" fill="hold" display="0" masterRel="nextClick" afterEffect="1"/>
                                        <p:tgtEl>
                                          <p:spTgt spid="1511427"/>
                                        </p:tgtEl>
                                        <p:attrNameLst>
                                          <p:attrName>ppt_c</p:attrName>
                                        </p:attrNameLst>
                                      </p:cBhvr>
                                      <p:to>
                                        <a:srgbClr val="333333"/>
                                      </p:to>
                                    </p:animClr>
                                  </p:sub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511428"/>
                                        </p:tgtEl>
                                        <p:attrNameLst>
                                          <p:attrName>style.visibility</p:attrName>
                                        </p:attrNameLst>
                                      </p:cBhvr>
                                      <p:to>
                                        <p:strVal val="visible"/>
                                      </p:to>
                                    </p:set>
                                    <p:animEffect transition="in" filter="fade">
                                      <p:cBhvr>
                                        <p:cTn id="19" dur="1000"/>
                                        <p:tgtEl>
                                          <p:spTgt spid="1511428"/>
                                        </p:tgtEl>
                                      </p:cBhvr>
                                    </p:animEffect>
                                    <p:anim calcmode="lin" valueType="num">
                                      <p:cBhvr>
                                        <p:cTn id="20" dur="1000" fill="hold"/>
                                        <p:tgtEl>
                                          <p:spTgt spid="1511428"/>
                                        </p:tgtEl>
                                        <p:attrNameLst>
                                          <p:attrName>ppt_x</p:attrName>
                                        </p:attrNameLst>
                                      </p:cBhvr>
                                      <p:tavLst>
                                        <p:tav tm="0">
                                          <p:val>
                                            <p:strVal val="#ppt_x"/>
                                          </p:val>
                                        </p:tav>
                                        <p:tav tm="100000">
                                          <p:val>
                                            <p:strVal val="#ppt_x"/>
                                          </p:val>
                                        </p:tav>
                                      </p:tavLst>
                                    </p:anim>
                                    <p:anim calcmode="lin" valueType="num">
                                      <p:cBhvr>
                                        <p:cTn id="21" dur="1000" fill="hold"/>
                                        <p:tgtEl>
                                          <p:spTgt spid="1511428"/>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511428"/>
                                        </p:tgtEl>
                                        <p:attrNameLst>
                                          <p:attrName>ppt_c</p:attrName>
                                        </p:attrNameLst>
                                      </p:cBhvr>
                                      <p:to>
                                        <a:srgbClr val="333333"/>
                                      </p:to>
                                    </p:animClr>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11429"/>
                                        </p:tgtEl>
                                        <p:attrNameLst>
                                          <p:attrName>style.visibility</p:attrName>
                                        </p:attrNameLst>
                                      </p:cBhvr>
                                      <p:to>
                                        <p:strVal val="visible"/>
                                      </p:to>
                                    </p:set>
                                    <p:animEffect transition="in" filter="fade">
                                      <p:cBhvr>
                                        <p:cTn id="26" dur="1000"/>
                                        <p:tgtEl>
                                          <p:spTgt spid="1511429"/>
                                        </p:tgtEl>
                                      </p:cBhvr>
                                    </p:animEffect>
                                    <p:anim calcmode="lin" valueType="num">
                                      <p:cBhvr>
                                        <p:cTn id="27" dur="1000" fill="hold"/>
                                        <p:tgtEl>
                                          <p:spTgt spid="1511429"/>
                                        </p:tgtEl>
                                        <p:attrNameLst>
                                          <p:attrName>ppt_x</p:attrName>
                                        </p:attrNameLst>
                                      </p:cBhvr>
                                      <p:tavLst>
                                        <p:tav tm="0">
                                          <p:val>
                                            <p:strVal val="#ppt_x"/>
                                          </p:val>
                                        </p:tav>
                                        <p:tav tm="100000">
                                          <p:val>
                                            <p:strVal val="#ppt_x"/>
                                          </p:val>
                                        </p:tav>
                                      </p:tavLst>
                                    </p:anim>
                                    <p:anim calcmode="lin" valueType="num">
                                      <p:cBhvr>
                                        <p:cTn id="28" dur="1000" fill="hold"/>
                                        <p:tgtEl>
                                          <p:spTgt spid="1511429"/>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511429"/>
                                        </p:tgtEl>
                                        <p:attrNameLst>
                                          <p:attrName>ppt_c</p:attrName>
                                        </p:attrNameLst>
                                      </p:cBhvr>
                                      <p:to>
                                        <a:srgbClr val="333333"/>
                                      </p:to>
                                    </p:animClr>
                                  </p:sub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11430"/>
                                        </p:tgtEl>
                                        <p:attrNameLst>
                                          <p:attrName>style.visibility</p:attrName>
                                        </p:attrNameLst>
                                      </p:cBhvr>
                                      <p:to>
                                        <p:strVal val="visible"/>
                                      </p:to>
                                    </p:set>
                                    <p:animEffect transition="in" filter="fade">
                                      <p:cBhvr>
                                        <p:cTn id="33" dur="1000"/>
                                        <p:tgtEl>
                                          <p:spTgt spid="1511430"/>
                                        </p:tgtEl>
                                      </p:cBhvr>
                                    </p:animEffect>
                                    <p:anim calcmode="lin" valueType="num">
                                      <p:cBhvr>
                                        <p:cTn id="34" dur="1000" fill="hold"/>
                                        <p:tgtEl>
                                          <p:spTgt spid="1511430"/>
                                        </p:tgtEl>
                                        <p:attrNameLst>
                                          <p:attrName>ppt_x</p:attrName>
                                        </p:attrNameLst>
                                      </p:cBhvr>
                                      <p:tavLst>
                                        <p:tav tm="0">
                                          <p:val>
                                            <p:strVal val="#ppt_x"/>
                                          </p:val>
                                        </p:tav>
                                        <p:tav tm="100000">
                                          <p:val>
                                            <p:strVal val="#ppt_x"/>
                                          </p:val>
                                        </p:tav>
                                      </p:tavLst>
                                    </p:anim>
                                    <p:anim calcmode="lin" valueType="num">
                                      <p:cBhvr>
                                        <p:cTn id="35" dur="1000" fill="hold"/>
                                        <p:tgtEl>
                                          <p:spTgt spid="1511430"/>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511430"/>
                                        </p:tgtEl>
                                        <p:attrNameLst>
                                          <p:attrName>ppt_c</p:attrName>
                                        </p:attrNameLst>
                                      </p:cBhvr>
                                      <p:to>
                                        <a:srgbClr val="333333"/>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426" grpId="0" animBg="1"/>
      <p:bldP spid="1511427" grpId="0"/>
      <p:bldP spid="1511428" grpId="0"/>
      <p:bldP spid="1511429" grpId="0"/>
      <p:bldP spid="1511430" grpId="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1600200" y="609600"/>
            <a:ext cx="6858000" cy="1143000"/>
          </a:xfrm>
        </p:spPr>
        <p:txBody>
          <a:bodyPr/>
          <a:lstStyle/>
          <a:p>
            <a:pPr eaLnBrk="1" hangingPunct="1"/>
            <a:r>
              <a:rPr lang="en-US" smtClean="0">
                <a:latin typeface="Arial" charset="0"/>
              </a:rPr>
              <a:t>Areas of Chemistry</a:t>
            </a:r>
          </a:p>
        </p:txBody>
      </p:sp>
      <p:sp>
        <p:nvSpPr>
          <p:cNvPr id="416771" name="Rectangle 3"/>
          <p:cNvSpPr>
            <a:spLocks noGrp="1" noChangeArrowheads="1"/>
          </p:cNvSpPr>
          <p:nvPr>
            <p:ph type="body" idx="1"/>
          </p:nvPr>
        </p:nvSpPr>
        <p:spPr>
          <a:xfrm>
            <a:off x="-152400" y="1981200"/>
            <a:ext cx="7010400" cy="4114800"/>
          </a:xfrm>
        </p:spPr>
        <p:txBody>
          <a:bodyPr/>
          <a:lstStyle/>
          <a:p>
            <a:pPr lvl="2" eaLnBrk="1" hangingPunct="1"/>
            <a:r>
              <a:rPr lang="en-US" smtClean="0">
                <a:latin typeface="Arial" charset="0"/>
              </a:rPr>
              <a:t>Organic</a:t>
            </a:r>
          </a:p>
          <a:p>
            <a:pPr lvl="2" eaLnBrk="1" hangingPunct="1">
              <a:buFontTx/>
              <a:buNone/>
            </a:pPr>
            <a:endParaRPr lang="en-US" smtClean="0">
              <a:latin typeface="Arial" charset="0"/>
            </a:endParaRPr>
          </a:p>
          <a:p>
            <a:pPr lvl="2" eaLnBrk="1" hangingPunct="1"/>
            <a:r>
              <a:rPr lang="en-US" smtClean="0">
                <a:latin typeface="Arial" charset="0"/>
              </a:rPr>
              <a:t>Inorganic</a:t>
            </a:r>
          </a:p>
          <a:p>
            <a:pPr lvl="2" eaLnBrk="1" hangingPunct="1"/>
            <a:endParaRPr lang="en-US" smtClean="0">
              <a:latin typeface="Arial" charset="0"/>
            </a:endParaRPr>
          </a:p>
          <a:p>
            <a:pPr lvl="2" eaLnBrk="1" hangingPunct="1"/>
            <a:r>
              <a:rPr lang="en-US" smtClean="0">
                <a:latin typeface="Arial" charset="0"/>
              </a:rPr>
              <a:t>Analytical</a:t>
            </a:r>
          </a:p>
          <a:p>
            <a:pPr lvl="2" eaLnBrk="1" hangingPunct="1"/>
            <a:endParaRPr lang="en-US" smtClean="0">
              <a:latin typeface="Arial" charset="0"/>
            </a:endParaRPr>
          </a:p>
          <a:p>
            <a:pPr lvl="2" eaLnBrk="1" hangingPunct="1"/>
            <a:r>
              <a:rPr lang="en-US" smtClean="0">
                <a:latin typeface="Arial" charset="0"/>
              </a:rPr>
              <a:t>Physical</a:t>
            </a:r>
          </a:p>
          <a:p>
            <a:pPr lvl="2" eaLnBrk="1" hangingPunct="1"/>
            <a:endParaRPr lang="en-US" smtClean="0">
              <a:latin typeface="Arial" charset="0"/>
            </a:endParaRPr>
          </a:p>
          <a:p>
            <a:pPr lvl="2" eaLnBrk="1" hangingPunct="1"/>
            <a:r>
              <a:rPr lang="en-US" smtClean="0">
                <a:latin typeface="Arial" charset="0"/>
              </a:rPr>
              <a:t>Biochemistry</a:t>
            </a:r>
          </a:p>
        </p:txBody>
      </p:sp>
      <p:pic>
        <p:nvPicPr>
          <p:cNvPr id="185348" name="Picture 4" descr="shaker bath"/>
          <p:cNvPicPr>
            <a:picLocks noChangeAspect="1" noChangeArrowheads="1"/>
          </p:cNvPicPr>
          <p:nvPr/>
        </p:nvPicPr>
        <p:blipFill>
          <a:blip r:embed="rId4" cstate="print"/>
          <a:srcRect/>
          <a:stretch>
            <a:fillRect/>
          </a:stretch>
        </p:blipFill>
        <p:spPr bwMode="auto">
          <a:xfrm>
            <a:off x="381000" y="381000"/>
            <a:ext cx="1600200" cy="1443038"/>
          </a:xfrm>
          <a:prstGeom prst="rect">
            <a:avLst/>
          </a:prstGeom>
          <a:noFill/>
          <a:ln w="9525">
            <a:noFill/>
            <a:miter lim="800000"/>
            <a:headEnd/>
            <a:tailEnd/>
          </a:ln>
        </p:spPr>
      </p:pic>
      <p:sp>
        <p:nvSpPr>
          <p:cNvPr id="416774" name="Text Box 6"/>
          <p:cNvSpPr txBox="1">
            <a:spLocks noChangeArrowheads="1"/>
          </p:cNvSpPr>
          <p:nvPr/>
        </p:nvSpPr>
        <p:spPr bwMode="auto">
          <a:xfrm>
            <a:off x="3028950" y="2082800"/>
            <a:ext cx="5124450" cy="366713"/>
          </a:xfrm>
          <a:prstGeom prst="rect">
            <a:avLst/>
          </a:prstGeom>
          <a:noFill/>
          <a:ln w="9525">
            <a:noFill/>
            <a:miter lim="800000"/>
            <a:headEnd/>
            <a:tailEnd/>
          </a:ln>
        </p:spPr>
        <p:txBody>
          <a:bodyPr wrap="none">
            <a:spAutoFit/>
          </a:bodyPr>
          <a:lstStyle/>
          <a:p>
            <a:r>
              <a:rPr lang="en-US" sz="1800"/>
              <a:t>The study of most </a:t>
            </a:r>
            <a:r>
              <a:rPr lang="en-US" sz="1800" i="1"/>
              <a:t>carbon</a:t>
            </a:r>
            <a:r>
              <a:rPr lang="en-US" sz="1800"/>
              <a:t>-containing compounds</a:t>
            </a:r>
          </a:p>
        </p:txBody>
      </p:sp>
      <p:sp>
        <p:nvSpPr>
          <p:cNvPr id="416775" name="Text Box 7"/>
          <p:cNvSpPr txBox="1">
            <a:spLocks noChangeArrowheads="1"/>
          </p:cNvSpPr>
          <p:nvPr/>
        </p:nvSpPr>
        <p:spPr bwMode="auto">
          <a:xfrm>
            <a:off x="2971800" y="2940050"/>
            <a:ext cx="5581650" cy="641350"/>
          </a:xfrm>
          <a:prstGeom prst="rect">
            <a:avLst/>
          </a:prstGeom>
          <a:noFill/>
          <a:ln w="9525">
            <a:noFill/>
            <a:miter lim="800000"/>
            <a:headEnd/>
            <a:tailEnd/>
          </a:ln>
        </p:spPr>
        <p:txBody>
          <a:bodyPr wrap="none">
            <a:spAutoFit/>
          </a:bodyPr>
          <a:lstStyle/>
          <a:p>
            <a:r>
              <a:rPr lang="en-US" sz="1800"/>
              <a:t>The study of all substances not classified as organic, </a:t>
            </a:r>
          </a:p>
          <a:p>
            <a:r>
              <a:rPr lang="en-US" sz="1800"/>
              <a:t>mainly those compounds that do not contain carbon</a:t>
            </a:r>
          </a:p>
        </p:txBody>
      </p:sp>
      <p:sp>
        <p:nvSpPr>
          <p:cNvPr id="416776" name="Text Box 8"/>
          <p:cNvSpPr txBox="1">
            <a:spLocks noChangeArrowheads="1"/>
          </p:cNvSpPr>
          <p:nvPr/>
        </p:nvSpPr>
        <p:spPr bwMode="auto">
          <a:xfrm>
            <a:off x="2971800" y="3778250"/>
            <a:ext cx="5645150" cy="641350"/>
          </a:xfrm>
          <a:prstGeom prst="rect">
            <a:avLst/>
          </a:prstGeom>
          <a:noFill/>
          <a:ln w="9525">
            <a:noFill/>
            <a:miter lim="800000"/>
            <a:headEnd/>
            <a:tailEnd/>
          </a:ln>
        </p:spPr>
        <p:txBody>
          <a:bodyPr wrap="none">
            <a:spAutoFit/>
          </a:bodyPr>
          <a:lstStyle/>
          <a:p>
            <a:r>
              <a:rPr lang="en-US" sz="1800"/>
              <a:t>The identification of the components and composition </a:t>
            </a:r>
          </a:p>
          <a:p>
            <a:r>
              <a:rPr lang="en-US" sz="1800"/>
              <a:t>of materials</a:t>
            </a:r>
          </a:p>
        </p:txBody>
      </p:sp>
      <p:sp>
        <p:nvSpPr>
          <p:cNvPr id="416777" name="Text Box 9"/>
          <p:cNvSpPr txBox="1">
            <a:spLocks noChangeArrowheads="1"/>
          </p:cNvSpPr>
          <p:nvPr/>
        </p:nvSpPr>
        <p:spPr bwMode="auto">
          <a:xfrm>
            <a:off x="2971800" y="4616450"/>
            <a:ext cx="5746750" cy="641350"/>
          </a:xfrm>
          <a:prstGeom prst="rect">
            <a:avLst/>
          </a:prstGeom>
          <a:noFill/>
          <a:ln w="9525">
            <a:noFill/>
            <a:miter lim="800000"/>
            <a:headEnd/>
            <a:tailEnd/>
          </a:ln>
        </p:spPr>
        <p:txBody>
          <a:bodyPr wrap="none">
            <a:spAutoFit/>
          </a:bodyPr>
          <a:lstStyle/>
          <a:p>
            <a:r>
              <a:rPr lang="en-US" sz="1800"/>
              <a:t>The study of the properties, changes, and relationships</a:t>
            </a:r>
          </a:p>
          <a:p>
            <a:r>
              <a:rPr lang="en-US" sz="1800"/>
              <a:t>between energy and matter</a:t>
            </a:r>
          </a:p>
        </p:txBody>
      </p:sp>
      <p:sp>
        <p:nvSpPr>
          <p:cNvPr id="416778" name="Text Box 10"/>
          <p:cNvSpPr txBox="1">
            <a:spLocks noChangeArrowheads="1"/>
          </p:cNvSpPr>
          <p:nvPr/>
        </p:nvSpPr>
        <p:spPr bwMode="auto">
          <a:xfrm>
            <a:off x="2971800" y="5530850"/>
            <a:ext cx="5454650" cy="641350"/>
          </a:xfrm>
          <a:prstGeom prst="rect">
            <a:avLst/>
          </a:prstGeom>
          <a:noFill/>
          <a:ln w="9525">
            <a:noFill/>
            <a:miter lim="800000"/>
            <a:headEnd/>
            <a:tailEnd/>
          </a:ln>
        </p:spPr>
        <p:txBody>
          <a:bodyPr wrap="none">
            <a:spAutoFit/>
          </a:bodyPr>
          <a:lstStyle/>
          <a:p>
            <a:r>
              <a:rPr lang="en-US" sz="1800"/>
              <a:t>The study of substances and processes occurring in</a:t>
            </a:r>
          </a:p>
          <a:p>
            <a:r>
              <a:rPr lang="en-US" sz="1800"/>
              <a:t>living things</a:t>
            </a:r>
          </a:p>
        </p:txBody>
      </p:sp>
      <p:sp>
        <p:nvSpPr>
          <p:cNvPr id="185354" name="AutoShape 1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blinds/>
    <p:sndAc>
      <p:stSnd>
        <p:snd r:embed="rId3" name="glas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6771">
                                            <p:txEl>
                                              <p:pRg st="0" end="0"/>
                                            </p:txEl>
                                          </p:spTgt>
                                        </p:tgtEl>
                                        <p:attrNameLst>
                                          <p:attrName>style.visibility</p:attrName>
                                        </p:attrNameLst>
                                      </p:cBhvr>
                                      <p:to>
                                        <p:strVal val="visible"/>
                                      </p:to>
                                    </p:set>
                                    <p:anim calcmode="lin" valueType="num">
                                      <p:cBhvr additive="base">
                                        <p:cTn id="7" dur="300" fill="hold"/>
                                        <p:tgtEl>
                                          <p:spTgt spid="41677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677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416771">
                                            <p:txEl>
                                              <p:pRg st="2" end="2"/>
                                            </p:txEl>
                                          </p:spTgt>
                                        </p:tgtEl>
                                        <p:attrNameLst>
                                          <p:attrName>style.visibility</p:attrName>
                                        </p:attrNameLst>
                                      </p:cBhvr>
                                      <p:to>
                                        <p:strVal val="visible"/>
                                      </p:to>
                                    </p:set>
                                    <p:anim calcmode="lin" valueType="num">
                                      <p:cBhvr additive="base">
                                        <p:cTn id="11" dur="300" fill="hold"/>
                                        <p:tgtEl>
                                          <p:spTgt spid="416771">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416771">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416771">
                                            <p:txEl>
                                              <p:pRg st="4" end="4"/>
                                            </p:txEl>
                                          </p:spTgt>
                                        </p:tgtEl>
                                        <p:attrNameLst>
                                          <p:attrName>style.visibility</p:attrName>
                                        </p:attrNameLst>
                                      </p:cBhvr>
                                      <p:to>
                                        <p:strVal val="visible"/>
                                      </p:to>
                                    </p:set>
                                    <p:anim calcmode="lin" valueType="num">
                                      <p:cBhvr additive="base">
                                        <p:cTn id="15" dur="300" fill="hold"/>
                                        <p:tgtEl>
                                          <p:spTgt spid="416771">
                                            <p:txEl>
                                              <p:pRg st="4" end="4"/>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416771">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iterate type="wd">
                                    <p:tmPct val="100000"/>
                                  </p:iterate>
                                  <p:childTnLst>
                                    <p:set>
                                      <p:cBhvr>
                                        <p:cTn id="18" dur="1" fill="hold">
                                          <p:stCondLst>
                                            <p:cond delay="0"/>
                                          </p:stCondLst>
                                        </p:cTn>
                                        <p:tgtEl>
                                          <p:spTgt spid="416771">
                                            <p:txEl>
                                              <p:pRg st="6" end="6"/>
                                            </p:txEl>
                                          </p:spTgt>
                                        </p:tgtEl>
                                        <p:attrNameLst>
                                          <p:attrName>style.visibility</p:attrName>
                                        </p:attrNameLst>
                                      </p:cBhvr>
                                      <p:to>
                                        <p:strVal val="visible"/>
                                      </p:to>
                                    </p:set>
                                    <p:anim calcmode="lin" valueType="num">
                                      <p:cBhvr additive="base">
                                        <p:cTn id="19" dur="300" fill="hold"/>
                                        <p:tgtEl>
                                          <p:spTgt spid="416771">
                                            <p:txEl>
                                              <p:pRg st="6" end="6"/>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6771">
                                            <p:txEl>
                                              <p:pRg st="6" end="6"/>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iterate type="wd">
                                    <p:tmPct val="100000"/>
                                  </p:iterate>
                                  <p:childTnLst>
                                    <p:set>
                                      <p:cBhvr>
                                        <p:cTn id="22" dur="1" fill="hold">
                                          <p:stCondLst>
                                            <p:cond delay="0"/>
                                          </p:stCondLst>
                                        </p:cTn>
                                        <p:tgtEl>
                                          <p:spTgt spid="416771">
                                            <p:txEl>
                                              <p:pRg st="8" end="8"/>
                                            </p:txEl>
                                          </p:spTgt>
                                        </p:tgtEl>
                                        <p:attrNameLst>
                                          <p:attrName>style.visibility</p:attrName>
                                        </p:attrNameLst>
                                      </p:cBhvr>
                                      <p:to>
                                        <p:strVal val="visible"/>
                                      </p:to>
                                    </p:set>
                                    <p:anim calcmode="lin" valueType="num">
                                      <p:cBhvr additive="base">
                                        <p:cTn id="23" dur="300" fill="hold"/>
                                        <p:tgtEl>
                                          <p:spTgt spid="416771">
                                            <p:txEl>
                                              <p:pRg st="8" end="8"/>
                                            </p:txEl>
                                          </p:spTgt>
                                        </p:tgtEl>
                                        <p:attrNameLst>
                                          <p:attrName>ppt_x</p:attrName>
                                        </p:attrNameLst>
                                      </p:cBhvr>
                                      <p:tavLst>
                                        <p:tav tm="0">
                                          <p:val>
                                            <p:strVal val="#ppt_x"/>
                                          </p:val>
                                        </p:tav>
                                        <p:tav tm="100000">
                                          <p:val>
                                            <p:strVal val="#ppt_x"/>
                                          </p:val>
                                        </p:tav>
                                      </p:tavLst>
                                    </p:anim>
                                    <p:anim calcmode="lin" valueType="num">
                                      <p:cBhvr additive="base">
                                        <p:cTn id="24" dur="300" fill="hold"/>
                                        <p:tgtEl>
                                          <p:spTgt spid="416771">
                                            <p:txEl>
                                              <p:pRg st="8" end="8"/>
                                            </p:txEl>
                                          </p:spTgt>
                                        </p:tgtEl>
                                        <p:attrNameLst>
                                          <p:attrName>ppt_y</p:attrName>
                                        </p:attrNameLst>
                                      </p:cBhvr>
                                      <p:tavLst>
                                        <p:tav tm="0">
                                          <p:val>
                                            <p:strVal val="0-#ppt_h/2"/>
                                          </p:val>
                                        </p:tav>
                                        <p:tav tm="100000">
                                          <p:val>
                                            <p:strVal val="#ppt_y"/>
                                          </p:val>
                                        </p:tav>
                                      </p:tavLst>
                                    </p:anim>
                                  </p:childTnLst>
                                </p:cTn>
                              </p:par>
                            </p:childTnLst>
                          </p:cTn>
                        </p:par>
                        <p:par>
                          <p:cTn id="25" fill="hold">
                            <p:stCondLst>
                              <p:cond delay="300"/>
                            </p:stCondLst>
                            <p:childTnLst>
                              <p:par>
                                <p:cTn id="26" presetID="9" presetClass="entr" presetSubtype="0" fill="hold" grpId="0" nodeType="afterEffect">
                                  <p:stCondLst>
                                    <p:cond delay="5000"/>
                                  </p:stCondLst>
                                  <p:childTnLst>
                                    <p:set>
                                      <p:cBhvr>
                                        <p:cTn id="27" dur="1" fill="hold">
                                          <p:stCondLst>
                                            <p:cond delay="0"/>
                                          </p:stCondLst>
                                        </p:cTn>
                                        <p:tgtEl>
                                          <p:spTgt spid="416774"/>
                                        </p:tgtEl>
                                        <p:attrNameLst>
                                          <p:attrName>style.visibility</p:attrName>
                                        </p:attrNameLst>
                                      </p:cBhvr>
                                      <p:to>
                                        <p:strVal val="visible"/>
                                      </p:to>
                                    </p:set>
                                    <p:animEffect transition="in" filter="dissolve">
                                      <p:cBhvr>
                                        <p:cTn id="28" dur="500"/>
                                        <p:tgtEl>
                                          <p:spTgt spid="416774"/>
                                        </p:tgtEl>
                                      </p:cBhvr>
                                    </p:animEffect>
                                  </p:childTnLst>
                                  <p:subTnLst>
                                    <p:animClr clrSpc="rgb" dir="cw">
                                      <p:cBhvr override="childStyle">
                                        <p:cTn dur="1" fill="hold" display="0" masterRel="nextClick" afterEffect="1"/>
                                        <p:tgtEl>
                                          <p:spTgt spid="416774"/>
                                        </p:tgtEl>
                                        <p:attrNameLst>
                                          <p:attrName>ppt_c</p:attrName>
                                        </p:attrNameLst>
                                      </p:cBhvr>
                                      <p:to>
                                        <a:schemeClr val="bg2"/>
                                      </p:to>
                                    </p:animClr>
                                  </p:subTnLst>
                                </p:cTn>
                              </p:par>
                            </p:childTnLst>
                          </p:cTn>
                        </p:par>
                        <p:par>
                          <p:cTn id="29" fill="hold">
                            <p:stCondLst>
                              <p:cond delay="5800"/>
                            </p:stCondLst>
                            <p:childTnLst>
                              <p:par>
                                <p:cTn id="30" presetID="9" presetClass="entr" presetSubtype="0" fill="hold" grpId="0" nodeType="afterEffect">
                                  <p:stCondLst>
                                    <p:cond delay="5000"/>
                                  </p:stCondLst>
                                  <p:childTnLst>
                                    <p:set>
                                      <p:cBhvr>
                                        <p:cTn id="31" dur="1" fill="hold">
                                          <p:stCondLst>
                                            <p:cond delay="0"/>
                                          </p:stCondLst>
                                        </p:cTn>
                                        <p:tgtEl>
                                          <p:spTgt spid="416775"/>
                                        </p:tgtEl>
                                        <p:attrNameLst>
                                          <p:attrName>style.visibility</p:attrName>
                                        </p:attrNameLst>
                                      </p:cBhvr>
                                      <p:to>
                                        <p:strVal val="visible"/>
                                      </p:to>
                                    </p:set>
                                    <p:animEffect transition="in" filter="dissolve">
                                      <p:cBhvr>
                                        <p:cTn id="32" dur="500"/>
                                        <p:tgtEl>
                                          <p:spTgt spid="416775"/>
                                        </p:tgtEl>
                                      </p:cBhvr>
                                    </p:animEffect>
                                  </p:childTnLst>
                                  <p:subTnLst>
                                    <p:animClr clrSpc="rgb" dir="cw">
                                      <p:cBhvr override="childStyle">
                                        <p:cTn dur="1" fill="hold" display="0" masterRel="nextClick" afterEffect="1"/>
                                        <p:tgtEl>
                                          <p:spTgt spid="416775"/>
                                        </p:tgtEl>
                                        <p:attrNameLst>
                                          <p:attrName>ppt_c</p:attrName>
                                        </p:attrNameLst>
                                      </p:cBhvr>
                                      <p:to>
                                        <a:schemeClr val="bg2"/>
                                      </p:to>
                                    </p:animClr>
                                  </p:subTnLst>
                                </p:cTn>
                              </p:par>
                            </p:childTnLst>
                          </p:cTn>
                        </p:par>
                        <p:par>
                          <p:cTn id="33" fill="hold">
                            <p:stCondLst>
                              <p:cond delay="11300"/>
                            </p:stCondLst>
                            <p:childTnLst>
                              <p:par>
                                <p:cTn id="34" presetID="9" presetClass="entr" presetSubtype="0" fill="hold" grpId="0" nodeType="afterEffect">
                                  <p:stCondLst>
                                    <p:cond delay="5000"/>
                                  </p:stCondLst>
                                  <p:childTnLst>
                                    <p:set>
                                      <p:cBhvr>
                                        <p:cTn id="35" dur="1" fill="hold">
                                          <p:stCondLst>
                                            <p:cond delay="0"/>
                                          </p:stCondLst>
                                        </p:cTn>
                                        <p:tgtEl>
                                          <p:spTgt spid="416776"/>
                                        </p:tgtEl>
                                        <p:attrNameLst>
                                          <p:attrName>style.visibility</p:attrName>
                                        </p:attrNameLst>
                                      </p:cBhvr>
                                      <p:to>
                                        <p:strVal val="visible"/>
                                      </p:to>
                                    </p:set>
                                    <p:animEffect transition="in" filter="dissolve">
                                      <p:cBhvr>
                                        <p:cTn id="36" dur="500"/>
                                        <p:tgtEl>
                                          <p:spTgt spid="416776"/>
                                        </p:tgtEl>
                                      </p:cBhvr>
                                    </p:animEffect>
                                  </p:childTnLst>
                                  <p:subTnLst>
                                    <p:animClr clrSpc="rgb" dir="cw">
                                      <p:cBhvr override="childStyle">
                                        <p:cTn dur="1" fill="hold" display="0" masterRel="nextClick" afterEffect="1"/>
                                        <p:tgtEl>
                                          <p:spTgt spid="416776"/>
                                        </p:tgtEl>
                                        <p:attrNameLst>
                                          <p:attrName>ppt_c</p:attrName>
                                        </p:attrNameLst>
                                      </p:cBhvr>
                                      <p:to>
                                        <a:schemeClr val="bg2"/>
                                      </p:to>
                                    </p:animClr>
                                  </p:subTnLst>
                                </p:cTn>
                              </p:par>
                            </p:childTnLst>
                          </p:cTn>
                        </p:par>
                        <p:par>
                          <p:cTn id="37" fill="hold">
                            <p:stCondLst>
                              <p:cond delay="16800"/>
                            </p:stCondLst>
                            <p:childTnLst>
                              <p:par>
                                <p:cTn id="38" presetID="9" presetClass="entr" presetSubtype="0" fill="hold" grpId="0" nodeType="afterEffect">
                                  <p:stCondLst>
                                    <p:cond delay="5000"/>
                                  </p:stCondLst>
                                  <p:childTnLst>
                                    <p:set>
                                      <p:cBhvr>
                                        <p:cTn id="39" dur="1" fill="hold">
                                          <p:stCondLst>
                                            <p:cond delay="0"/>
                                          </p:stCondLst>
                                        </p:cTn>
                                        <p:tgtEl>
                                          <p:spTgt spid="416777"/>
                                        </p:tgtEl>
                                        <p:attrNameLst>
                                          <p:attrName>style.visibility</p:attrName>
                                        </p:attrNameLst>
                                      </p:cBhvr>
                                      <p:to>
                                        <p:strVal val="visible"/>
                                      </p:to>
                                    </p:set>
                                    <p:animEffect transition="in" filter="dissolve">
                                      <p:cBhvr>
                                        <p:cTn id="40" dur="500"/>
                                        <p:tgtEl>
                                          <p:spTgt spid="416777"/>
                                        </p:tgtEl>
                                      </p:cBhvr>
                                    </p:animEffect>
                                  </p:childTnLst>
                                  <p:subTnLst>
                                    <p:animClr clrSpc="rgb" dir="cw">
                                      <p:cBhvr override="childStyle">
                                        <p:cTn dur="1" fill="hold" display="0" masterRel="nextClick" afterEffect="1"/>
                                        <p:tgtEl>
                                          <p:spTgt spid="416777"/>
                                        </p:tgtEl>
                                        <p:attrNameLst>
                                          <p:attrName>ppt_c</p:attrName>
                                        </p:attrNameLst>
                                      </p:cBhvr>
                                      <p:to>
                                        <a:schemeClr val="bg2"/>
                                      </p:to>
                                    </p:animClr>
                                  </p:subTnLst>
                                </p:cTn>
                              </p:par>
                            </p:childTnLst>
                          </p:cTn>
                        </p:par>
                        <p:par>
                          <p:cTn id="41" fill="hold">
                            <p:stCondLst>
                              <p:cond delay="22300"/>
                            </p:stCondLst>
                            <p:childTnLst>
                              <p:par>
                                <p:cTn id="42" presetID="9" presetClass="entr" presetSubtype="0" fill="hold" grpId="0" nodeType="afterEffect">
                                  <p:stCondLst>
                                    <p:cond delay="5000"/>
                                  </p:stCondLst>
                                  <p:childTnLst>
                                    <p:set>
                                      <p:cBhvr>
                                        <p:cTn id="43" dur="1" fill="hold">
                                          <p:stCondLst>
                                            <p:cond delay="0"/>
                                          </p:stCondLst>
                                        </p:cTn>
                                        <p:tgtEl>
                                          <p:spTgt spid="416778"/>
                                        </p:tgtEl>
                                        <p:attrNameLst>
                                          <p:attrName>style.visibility</p:attrName>
                                        </p:attrNameLst>
                                      </p:cBhvr>
                                      <p:to>
                                        <p:strVal val="visible"/>
                                      </p:to>
                                    </p:set>
                                    <p:animEffect transition="in" filter="dissolve">
                                      <p:cBhvr>
                                        <p:cTn id="44" dur="500"/>
                                        <p:tgtEl>
                                          <p:spTgt spid="416778"/>
                                        </p:tgtEl>
                                      </p:cBhvr>
                                    </p:animEffect>
                                  </p:childTnLst>
                                  <p:subTnLst>
                                    <p:animClr clrSpc="rgb" dir="cw">
                                      <p:cBhvr override="childStyle">
                                        <p:cTn dur="1" fill="hold" display="0" masterRel="nextClick" afterEffect="1"/>
                                        <p:tgtEl>
                                          <p:spTgt spid="416778"/>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1" grpId="0" build="p" autoUpdateAnimBg="0"/>
      <p:bldP spid="416774" grpId="0" autoUpdateAnimBg="0"/>
      <p:bldP spid="416775" grpId="0" autoUpdateAnimBg="0"/>
      <p:bldP spid="416776" grpId="0" autoUpdateAnimBg="0"/>
      <p:bldP spid="416777" grpId="0" autoUpdateAnimBg="0"/>
      <p:bldP spid="416778"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752600" y="152400"/>
            <a:ext cx="5867400" cy="868363"/>
          </a:xfrm>
        </p:spPr>
        <p:txBody>
          <a:bodyPr/>
          <a:lstStyle/>
          <a:p>
            <a:pPr eaLnBrk="1" hangingPunct="1"/>
            <a:r>
              <a:rPr lang="en-US" b="1" i="1" smtClean="0">
                <a:latin typeface="Arial" charset="0"/>
              </a:rPr>
              <a:t>Areas of Chemistry</a:t>
            </a:r>
          </a:p>
        </p:txBody>
      </p:sp>
      <p:sp>
        <p:nvSpPr>
          <p:cNvPr id="557059" name="Rectangle 3"/>
          <p:cNvSpPr>
            <a:spLocks noGrp="1" noChangeArrowheads="1"/>
          </p:cNvSpPr>
          <p:nvPr>
            <p:ph type="body" idx="1"/>
          </p:nvPr>
        </p:nvSpPr>
        <p:spPr>
          <a:xfrm>
            <a:off x="76200" y="1066800"/>
            <a:ext cx="4114800" cy="609600"/>
          </a:xfrm>
        </p:spPr>
        <p:txBody>
          <a:bodyPr/>
          <a:lstStyle/>
          <a:p>
            <a:pPr algn="ctr" eaLnBrk="1" hangingPunct="1">
              <a:buFontTx/>
              <a:buNone/>
            </a:pPr>
            <a:r>
              <a:rPr lang="en-US" sz="2800" b="1" smtClean="0">
                <a:solidFill>
                  <a:srgbClr val="0000FF"/>
                </a:solidFill>
                <a:latin typeface="Arial" charset="0"/>
                <a:ea typeface="Times New Roman" pitchFamily="18" charset="0"/>
                <a:cs typeface="Arial" charset="0"/>
              </a:rPr>
              <a:t>organic</a:t>
            </a:r>
            <a:endParaRPr lang="en-US" sz="2800" smtClean="0">
              <a:solidFill>
                <a:srgbClr val="000000"/>
              </a:solidFill>
              <a:latin typeface="Arial" charset="0"/>
              <a:ea typeface="Times New Roman" pitchFamily="18" charset="0"/>
              <a:cs typeface="Arial" charset="0"/>
            </a:endParaRPr>
          </a:p>
        </p:txBody>
      </p:sp>
      <p:sp>
        <p:nvSpPr>
          <p:cNvPr id="557060" name="Rectangle 4"/>
          <p:cNvSpPr>
            <a:spLocks noChangeArrowheads="1"/>
          </p:cNvSpPr>
          <p:nvPr/>
        </p:nvSpPr>
        <p:spPr bwMode="auto">
          <a:xfrm>
            <a:off x="4648200" y="1143000"/>
            <a:ext cx="4191000" cy="609600"/>
          </a:xfrm>
          <a:prstGeom prst="rect">
            <a:avLst/>
          </a:prstGeom>
          <a:noFill/>
          <a:ln w="9525">
            <a:noFill/>
            <a:miter lim="800000"/>
            <a:headEnd/>
            <a:tailEnd/>
          </a:ln>
        </p:spPr>
        <p:txBody>
          <a:bodyPr/>
          <a:lstStyle/>
          <a:p>
            <a:pPr marL="342900" indent="-342900" algn="ctr">
              <a:lnSpc>
                <a:spcPct val="90000"/>
              </a:lnSpc>
              <a:spcBef>
                <a:spcPct val="20000"/>
              </a:spcBef>
            </a:pPr>
            <a:r>
              <a:rPr lang="en-US" sz="2800" b="1">
                <a:solidFill>
                  <a:srgbClr val="0000FF"/>
                </a:solidFill>
                <a:ea typeface="Times New Roman" pitchFamily="18" charset="0"/>
                <a:cs typeface="Arial" charset="0"/>
              </a:rPr>
              <a:t>physical</a:t>
            </a:r>
            <a:endParaRPr lang="en-US" sz="2800">
              <a:solidFill>
                <a:srgbClr val="000000"/>
              </a:solidFill>
              <a:ea typeface="Times New Roman" pitchFamily="18" charset="0"/>
              <a:cs typeface="Arial" charset="0"/>
            </a:endParaRPr>
          </a:p>
        </p:txBody>
      </p:sp>
      <p:sp>
        <p:nvSpPr>
          <p:cNvPr id="557061" name="Rectangle 5"/>
          <p:cNvSpPr>
            <a:spLocks noChangeArrowheads="1"/>
          </p:cNvSpPr>
          <p:nvPr/>
        </p:nvSpPr>
        <p:spPr bwMode="auto">
          <a:xfrm>
            <a:off x="76200" y="3657600"/>
            <a:ext cx="4114800" cy="609600"/>
          </a:xfrm>
          <a:prstGeom prst="rect">
            <a:avLst/>
          </a:prstGeom>
          <a:noFill/>
          <a:ln w="9525">
            <a:noFill/>
            <a:miter lim="800000"/>
            <a:headEnd/>
            <a:tailEnd/>
          </a:ln>
        </p:spPr>
        <p:txBody>
          <a:bodyPr/>
          <a:lstStyle/>
          <a:p>
            <a:pPr marL="342900" indent="-342900" algn="ctr">
              <a:spcBef>
                <a:spcPct val="20000"/>
              </a:spcBef>
            </a:pPr>
            <a:r>
              <a:rPr lang="en-US" sz="2800" b="1">
                <a:solidFill>
                  <a:srgbClr val="0000FF"/>
                </a:solidFill>
                <a:ea typeface="Times New Roman" pitchFamily="18" charset="0"/>
                <a:cs typeface="Arial" charset="0"/>
              </a:rPr>
              <a:t>inorganic</a:t>
            </a:r>
            <a:endParaRPr lang="en-US" sz="2800">
              <a:solidFill>
                <a:srgbClr val="000000"/>
              </a:solidFill>
              <a:ea typeface="Times New Roman" pitchFamily="18" charset="0"/>
              <a:cs typeface="Arial" charset="0"/>
            </a:endParaRPr>
          </a:p>
        </p:txBody>
      </p:sp>
      <p:sp>
        <p:nvSpPr>
          <p:cNvPr id="557062" name="Rectangle 6"/>
          <p:cNvSpPr>
            <a:spLocks noChangeArrowheads="1"/>
          </p:cNvSpPr>
          <p:nvPr/>
        </p:nvSpPr>
        <p:spPr bwMode="auto">
          <a:xfrm>
            <a:off x="5029200" y="4800600"/>
            <a:ext cx="3429000" cy="533400"/>
          </a:xfrm>
          <a:prstGeom prst="rect">
            <a:avLst/>
          </a:prstGeom>
          <a:noFill/>
          <a:ln w="9525">
            <a:noFill/>
            <a:miter lim="800000"/>
            <a:headEnd/>
            <a:tailEnd/>
          </a:ln>
        </p:spPr>
        <p:txBody>
          <a:bodyPr/>
          <a:lstStyle/>
          <a:p>
            <a:pPr marL="342900" indent="-342900" algn="ctr">
              <a:lnSpc>
                <a:spcPct val="90000"/>
              </a:lnSpc>
              <a:spcBef>
                <a:spcPct val="20000"/>
              </a:spcBef>
            </a:pPr>
            <a:r>
              <a:rPr lang="en-US" sz="2800" b="1">
                <a:solidFill>
                  <a:srgbClr val="0000FF"/>
                </a:solidFill>
                <a:ea typeface="Times New Roman" pitchFamily="18" charset="0"/>
                <a:cs typeface="Arial" charset="0"/>
              </a:rPr>
              <a:t>biochemistry</a:t>
            </a:r>
          </a:p>
        </p:txBody>
      </p:sp>
      <p:sp>
        <p:nvSpPr>
          <p:cNvPr id="557063" name="Rectangle 7"/>
          <p:cNvSpPr>
            <a:spLocks noChangeArrowheads="1"/>
          </p:cNvSpPr>
          <p:nvPr/>
        </p:nvSpPr>
        <p:spPr bwMode="auto">
          <a:xfrm>
            <a:off x="228600" y="4191000"/>
            <a:ext cx="3810000" cy="2286000"/>
          </a:xfrm>
          <a:prstGeom prst="rect">
            <a:avLst/>
          </a:prstGeom>
          <a:noFill/>
          <a:ln w="9525">
            <a:noFill/>
            <a:miter lim="800000"/>
            <a:headEnd/>
            <a:tailEnd/>
          </a:ln>
        </p:spPr>
        <p:txBody>
          <a:bodyPr/>
          <a:lstStyle/>
          <a:p>
            <a:pPr marL="342900" indent="-342900" algn="ctr">
              <a:spcBef>
                <a:spcPct val="20000"/>
              </a:spcBef>
            </a:pPr>
            <a:r>
              <a:rPr lang="en-US" sz="2800">
                <a:solidFill>
                  <a:srgbClr val="000000"/>
                </a:solidFill>
                <a:ea typeface="Times New Roman" pitchFamily="18" charset="0"/>
                <a:cs typeface="Arial" charset="0"/>
              </a:rPr>
              <a:t>everything except</a:t>
            </a:r>
          </a:p>
          <a:p>
            <a:pPr marL="342900" indent="-342900" algn="ctr">
              <a:spcBef>
                <a:spcPct val="20000"/>
              </a:spcBef>
            </a:pPr>
            <a:r>
              <a:rPr lang="en-US" sz="2800">
                <a:solidFill>
                  <a:srgbClr val="000000"/>
                </a:solidFill>
                <a:ea typeface="Times New Roman" pitchFamily="18" charset="0"/>
                <a:cs typeface="Arial" charset="0"/>
              </a:rPr>
              <a:t>carbon</a:t>
            </a:r>
          </a:p>
          <a:p>
            <a:pPr marL="342900" indent="-342900" algn="ctr">
              <a:spcBef>
                <a:spcPct val="20000"/>
              </a:spcBef>
            </a:pPr>
            <a:r>
              <a:rPr lang="en-US" sz="2800">
                <a:solidFill>
                  <a:srgbClr val="000000"/>
                </a:solidFill>
                <a:ea typeface="Times New Roman" pitchFamily="18" charset="0"/>
                <a:cs typeface="Arial" charset="0"/>
              </a:rPr>
              <a:t>e.g., compounds</a:t>
            </a:r>
          </a:p>
          <a:p>
            <a:pPr marL="342900" indent="-342900" algn="ctr">
              <a:spcBef>
                <a:spcPct val="20000"/>
              </a:spcBef>
            </a:pPr>
            <a:r>
              <a:rPr lang="en-US" sz="2800">
                <a:solidFill>
                  <a:srgbClr val="000000"/>
                </a:solidFill>
                <a:ea typeface="Times New Roman" pitchFamily="18" charset="0"/>
                <a:cs typeface="Arial" charset="0"/>
              </a:rPr>
              <a:t>containing metals</a:t>
            </a:r>
          </a:p>
        </p:txBody>
      </p:sp>
      <p:sp>
        <p:nvSpPr>
          <p:cNvPr id="557064" name="Rectangle 8"/>
          <p:cNvSpPr>
            <a:spLocks noChangeArrowheads="1"/>
          </p:cNvSpPr>
          <p:nvPr/>
        </p:nvSpPr>
        <p:spPr bwMode="auto">
          <a:xfrm>
            <a:off x="228600" y="1676400"/>
            <a:ext cx="4114800" cy="1600200"/>
          </a:xfrm>
          <a:prstGeom prst="rect">
            <a:avLst/>
          </a:prstGeom>
          <a:noFill/>
          <a:ln w="9525">
            <a:noFill/>
            <a:miter lim="800000"/>
            <a:headEnd/>
            <a:tailEnd/>
          </a:ln>
        </p:spPr>
        <p:txBody>
          <a:bodyPr/>
          <a:lstStyle/>
          <a:p>
            <a:pPr marL="342900" indent="-342900" algn="ctr">
              <a:spcBef>
                <a:spcPct val="20000"/>
              </a:spcBef>
            </a:pPr>
            <a:r>
              <a:rPr lang="en-US" sz="2800">
                <a:solidFill>
                  <a:srgbClr val="000000"/>
                </a:solidFill>
                <a:ea typeface="Times New Roman" pitchFamily="18" charset="0"/>
                <a:cs typeface="Arial" charset="0"/>
              </a:rPr>
              <a:t>the study of carbon-</a:t>
            </a:r>
          </a:p>
          <a:p>
            <a:pPr marL="342900" indent="-342900" algn="ctr">
              <a:spcBef>
                <a:spcPct val="20000"/>
              </a:spcBef>
            </a:pPr>
            <a:r>
              <a:rPr lang="en-US" sz="2800">
                <a:solidFill>
                  <a:srgbClr val="000000"/>
                </a:solidFill>
                <a:ea typeface="Times New Roman" pitchFamily="18" charset="0"/>
                <a:cs typeface="Arial" charset="0"/>
              </a:rPr>
              <a:t>containing</a:t>
            </a:r>
          </a:p>
          <a:p>
            <a:pPr marL="342900" indent="-342900" algn="ctr">
              <a:spcBef>
                <a:spcPct val="20000"/>
              </a:spcBef>
            </a:pPr>
            <a:r>
              <a:rPr lang="en-US" sz="2800">
                <a:solidFill>
                  <a:srgbClr val="000000"/>
                </a:solidFill>
                <a:ea typeface="Times New Roman" pitchFamily="18" charset="0"/>
                <a:cs typeface="Arial" charset="0"/>
              </a:rPr>
              <a:t>compounds</a:t>
            </a:r>
          </a:p>
          <a:p>
            <a:pPr marL="342900" indent="-342900" algn="ctr">
              <a:spcBef>
                <a:spcPct val="20000"/>
              </a:spcBef>
              <a:buFontTx/>
              <a:buChar char="•"/>
            </a:pPr>
            <a:endParaRPr lang="en-US" sz="2800">
              <a:solidFill>
                <a:srgbClr val="000000"/>
              </a:solidFill>
              <a:ea typeface="Times New Roman" pitchFamily="18" charset="0"/>
              <a:cs typeface="Arial" charset="0"/>
            </a:endParaRPr>
          </a:p>
        </p:txBody>
      </p:sp>
      <p:sp>
        <p:nvSpPr>
          <p:cNvPr id="557065" name="Rectangle 9"/>
          <p:cNvSpPr>
            <a:spLocks noChangeArrowheads="1"/>
          </p:cNvSpPr>
          <p:nvPr/>
        </p:nvSpPr>
        <p:spPr bwMode="auto">
          <a:xfrm>
            <a:off x="4648200" y="1752600"/>
            <a:ext cx="4191000" cy="2743200"/>
          </a:xfrm>
          <a:prstGeom prst="rect">
            <a:avLst/>
          </a:prstGeom>
          <a:noFill/>
          <a:ln w="9525">
            <a:noFill/>
            <a:miter lim="800000"/>
            <a:headEnd/>
            <a:tailEnd/>
          </a:ln>
        </p:spPr>
        <p:txBody>
          <a:bodyPr/>
          <a:lstStyle/>
          <a:p>
            <a:pPr marL="342900" indent="-342900" algn="ctr">
              <a:lnSpc>
                <a:spcPct val="90000"/>
              </a:lnSpc>
              <a:spcBef>
                <a:spcPct val="20000"/>
              </a:spcBef>
            </a:pPr>
            <a:r>
              <a:rPr lang="en-US" sz="2800">
                <a:solidFill>
                  <a:srgbClr val="000000"/>
                </a:solidFill>
                <a:ea typeface="Times New Roman" pitchFamily="18" charset="0"/>
                <a:cs typeface="Arial" charset="0"/>
              </a:rPr>
              <a:t>measuring physical</a:t>
            </a:r>
          </a:p>
          <a:p>
            <a:pPr marL="342900" indent="-342900" algn="ctr">
              <a:lnSpc>
                <a:spcPct val="90000"/>
              </a:lnSpc>
              <a:spcBef>
                <a:spcPct val="20000"/>
              </a:spcBef>
            </a:pPr>
            <a:r>
              <a:rPr lang="en-US" sz="2800">
                <a:solidFill>
                  <a:srgbClr val="000000"/>
                </a:solidFill>
                <a:ea typeface="Times New Roman" pitchFamily="18" charset="0"/>
                <a:cs typeface="Arial" charset="0"/>
              </a:rPr>
              <a:t>properties of</a:t>
            </a:r>
          </a:p>
          <a:p>
            <a:pPr marL="342900" indent="-342900" algn="ctr">
              <a:lnSpc>
                <a:spcPct val="90000"/>
              </a:lnSpc>
              <a:spcBef>
                <a:spcPct val="20000"/>
              </a:spcBef>
            </a:pPr>
            <a:r>
              <a:rPr lang="en-US" sz="2800">
                <a:solidFill>
                  <a:srgbClr val="000000"/>
                </a:solidFill>
                <a:ea typeface="Times New Roman" pitchFamily="18" charset="0"/>
                <a:cs typeface="Arial" charset="0"/>
              </a:rPr>
              <a:t>substances</a:t>
            </a:r>
          </a:p>
          <a:p>
            <a:pPr marL="342900" indent="-342900" algn="ctr">
              <a:lnSpc>
                <a:spcPct val="90000"/>
              </a:lnSpc>
              <a:spcBef>
                <a:spcPct val="20000"/>
              </a:spcBef>
            </a:pPr>
            <a:r>
              <a:rPr lang="en-US" sz="2800">
                <a:solidFill>
                  <a:srgbClr val="000000"/>
                </a:solidFill>
                <a:ea typeface="Times New Roman" pitchFamily="18" charset="0"/>
                <a:cs typeface="Arial" charset="0"/>
              </a:rPr>
              <a:t>	e.g., the melting</a:t>
            </a:r>
          </a:p>
          <a:p>
            <a:pPr marL="342900" indent="-342900" algn="ctr">
              <a:lnSpc>
                <a:spcPct val="90000"/>
              </a:lnSpc>
              <a:spcBef>
                <a:spcPct val="20000"/>
              </a:spcBef>
            </a:pPr>
            <a:r>
              <a:rPr lang="en-US" sz="2800">
                <a:solidFill>
                  <a:srgbClr val="000000"/>
                </a:solidFill>
                <a:ea typeface="Times New Roman" pitchFamily="18" charset="0"/>
                <a:cs typeface="Arial" charset="0"/>
              </a:rPr>
              <a:t>point of gold</a:t>
            </a:r>
          </a:p>
        </p:txBody>
      </p:sp>
      <p:sp>
        <p:nvSpPr>
          <p:cNvPr id="557066" name="Rectangle 10"/>
          <p:cNvSpPr>
            <a:spLocks noChangeArrowheads="1"/>
          </p:cNvSpPr>
          <p:nvPr/>
        </p:nvSpPr>
        <p:spPr bwMode="auto">
          <a:xfrm>
            <a:off x="4953000" y="5410200"/>
            <a:ext cx="3429000" cy="1066800"/>
          </a:xfrm>
          <a:prstGeom prst="rect">
            <a:avLst/>
          </a:prstGeom>
          <a:noFill/>
          <a:ln w="9525">
            <a:noFill/>
            <a:miter lim="800000"/>
            <a:headEnd/>
            <a:tailEnd/>
          </a:ln>
        </p:spPr>
        <p:txBody>
          <a:bodyPr/>
          <a:lstStyle/>
          <a:p>
            <a:pPr marL="342900" indent="-342900" algn="ctr">
              <a:lnSpc>
                <a:spcPct val="90000"/>
              </a:lnSpc>
              <a:spcBef>
                <a:spcPct val="20000"/>
              </a:spcBef>
            </a:pPr>
            <a:r>
              <a:rPr lang="en-US" sz="2800">
                <a:solidFill>
                  <a:srgbClr val="000000"/>
                </a:solidFill>
                <a:ea typeface="Times New Roman" pitchFamily="18" charset="0"/>
                <a:cs typeface="Arial" charset="0"/>
              </a:rPr>
              <a:t>the chemistry of</a:t>
            </a:r>
          </a:p>
          <a:p>
            <a:pPr marL="342900" indent="-342900" algn="ctr">
              <a:lnSpc>
                <a:spcPct val="90000"/>
              </a:lnSpc>
              <a:spcBef>
                <a:spcPct val="20000"/>
              </a:spcBef>
            </a:pPr>
            <a:r>
              <a:rPr lang="en-US" sz="2800">
                <a:solidFill>
                  <a:srgbClr val="000000"/>
                </a:solidFill>
                <a:ea typeface="Times New Roman" pitchFamily="18" charset="0"/>
                <a:cs typeface="Arial" charset="0"/>
              </a:rPr>
              <a:t>living things</a:t>
            </a:r>
          </a:p>
        </p:txBody>
      </p:sp>
      <p:sp>
        <p:nvSpPr>
          <p:cNvPr id="186379" name="AutoShape 1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7059">
                                            <p:txEl>
                                              <p:pRg st="0" end="0"/>
                                            </p:txEl>
                                          </p:spTgt>
                                        </p:tgtEl>
                                        <p:attrNameLst>
                                          <p:attrName>style.visibility</p:attrName>
                                        </p:attrNameLst>
                                      </p:cBhvr>
                                      <p:to>
                                        <p:strVal val="visible"/>
                                      </p:to>
                                    </p:set>
                                    <p:anim calcmode="lin" valueType="num">
                                      <p:cBhvr additive="base">
                                        <p:cTn id="7" dur="1000" fill="hold"/>
                                        <p:tgtEl>
                                          <p:spTgt spid="55705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5705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57059">
                                            <p:txEl>
                                              <p:pRg st="0" end="0"/>
                                            </p:txEl>
                                          </p:spTgt>
                                        </p:tgtEl>
                                        <p:attrNameLst>
                                          <p:attrName>ppt_c</p:attrName>
                                        </p:attrNameLst>
                                      </p:cBhvr>
                                      <p:to>
                                        <a:schemeClr val="tx2"/>
                                      </p:to>
                                    </p:animClr>
                                  </p:sub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57064"/>
                                        </p:tgtEl>
                                        <p:attrNameLst>
                                          <p:attrName>style.visibility</p:attrName>
                                        </p:attrNameLst>
                                      </p:cBhvr>
                                      <p:to>
                                        <p:strVal val="visible"/>
                                      </p:to>
                                    </p:set>
                                    <p:animEffect transition="in" filter="dissolve">
                                      <p:cBhvr>
                                        <p:cTn id="13" dur="1000"/>
                                        <p:tgtEl>
                                          <p:spTgt spid="557064"/>
                                        </p:tgtEl>
                                      </p:cBhvr>
                                    </p:animEffect>
                                  </p:childTnLst>
                                  <p:subTnLst>
                                    <p:animClr clrSpc="rgb" dir="cw">
                                      <p:cBhvr override="childStyle">
                                        <p:cTn dur="1" fill="hold" display="0" masterRel="nextClick" afterEffect="1"/>
                                        <p:tgtEl>
                                          <p:spTgt spid="557064"/>
                                        </p:tgtEl>
                                        <p:attrNameLst>
                                          <p:attrName>ppt_c</p:attrName>
                                        </p:attrNameLst>
                                      </p:cBhvr>
                                      <p:to>
                                        <a:schemeClr val="bg2"/>
                                      </p:to>
                                    </p:animClr>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57061"/>
                                        </p:tgtEl>
                                        <p:attrNameLst>
                                          <p:attrName>style.visibility</p:attrName>
                                        </p:attrNameLst>
                                      </p:cBhvr>
                                      <p:to>
                                        <p:strVal val="visible"/>
                                      </p:to>
                                    </p:set>
                                    <p:anim calcmode="lin" valueType="num">
                                      <p:cBhvr additive="base">
                                        <p:cTn id="18" dur="1000" fill="hold"/>
                                        <p:tgtEl>
                                          <p:spTgt spid="557061"/>
                                        </p:tgtEl>
                                        <p:attrNameLst>
                                          <p:attrName>ppt_x</p:attrName>
                                        </p:attrNameLst>
                                      </p:cBhvr>
                                      <p:tavLst>
                                        <p:tav tm="0">
                                          <p:val>
                                            <p:strVal val="0-#ppt_w/2"/>
                                          </p:val>
                                        </p:tav>
                                        <p:tav tm="100000">
                                          <p:val>
                                            <p:strVal val="#ppt_x"/>
                                          </p:val>
                                        </p:tav>
                                      </p:tavLst>
                                    </p:anim>
                                    <p:anim calcmode="lin" valueType="num">
                                      <p:cBhvr additive="base">
                                        <p:cTn id="19" dur="1000" fill="hold"/>
                                        <p:tgtEl>
                                          <p:spTgt spid="55706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57061"/>
                                        </p:tgtEl>
                                        <p:attrNameLst>
                                          <p:attrName>ppt_c</p:attrName>
                                        </p:attrNameLst>
                                      </p:cBhvr>
                                      <p:to>
                                        <a:schemeClr val="tx2"/>
                                      </p:to>
                                    </p:animClr>
                                  </p:sub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57063"/>
                                        </p:tgtEl>
                                        <p:attrNameLst>
                                          <p:attrName>style.visibility</p:attrName>
                                        </p:attrNameLst>
                                      </p:cBhvr>
                                      <p:to>
                                        <p:strVal val="visible"/>
                                      </p:to>
                                    </p:set>
                                    <p:animEffect transition="in" filter="dissolve">
                                      <p:cBhvr>
                                        <p:cTn id="24" dur="1000"/>
                                        <p:tgtEl>
                                          <p:spTgt spid="557063"/>
                                        </p:tgtEl>
                                      </p:cBhvr>
                                    </p:animEffect>
                                  </p:childTnLst>
                                  <p:subTnLst>
                                    <p:animClr clrSpc="rgb" dir="cw">
                                      <p:cBhvr override="childStyle">
                                        <p:cTn dur="1" fill="hold" display="0" masterRel="nextClick" afterEffect="1"/>
                                        <p:tgtEl>
                                          <p:spTgt spid="557063"/>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557060"/>
                                        </p:tgtEl>
                                        <p:attrNameLst>
                                          <p:attrName>style.visibility</p:attrName>
                                        </p:attrNameLst>
                                      </p:cBhvr>
                                      <p:to>
                                        <p:strVal val="visible"/>
                                      </p:to>
                                    </p:set>
                                    <p:anim calcmode="lin" valueType="num">
                                      <p:cBhvr additive="base">
                                        <p:cTn id="29" dur="1000" fill="hold"/>
                                        <p:tgtEl>
                                          <p:spTgt spid="557060"/>
                                        </p:tgtEl>
                                        <p:attrNameLst>
                                          <p:attrName>ppt_x</p:attrName>
                                        </p:attrNameLst>
                                      </p:cBhvr>
                                      <p:tavLst>
                                        <p:tav tm="0">
                                          <p:val>
                                            <p:strVal val="1+#ppt_w/2"/>
                                          </p:val>
                                        </p:tav>
                                        <p:tav tm="100000">
                                          <p:val>
                                            <p:strVal val="#ppt_x"/>
                                          </p:val>
                                        </p:tav>
                                      </p:tavLst>
                                    </p:anim>
                                    <p:anim calcmode="lin" valueType="num">
                                      <p:cBhvr additive="base">
                                        <p:cTn id="30" dur="1000" fill="hold"/>
                                        <p:tgtEl>
                                          <p:spTgt spid="557060"/>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57060"/>
                                        </p:tgtEl>
                                        <p:attrNameLst>
                                          <p:attrName>ppt_c</p:attrName>
                                        </p:attrNameLst>
                                      </p:cBhvr>
                                      <p:to>
                                        <a:schemeClr val="tx2"/>
                                      </p:to>
                                    </p:animClr>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57065"/>
                                        </p:tgtEl>
                                        <p:attrNameLst>
                                          <p:attrName>style.visibility</p:attrName>
                                        </p:attrNameLst>
                                      </p:cBhvr>
                                      <p:to>
                                        <p:strVal val="visible"/>
                                      </p:to>
                                    </p:set>
                                    <p:animEffect transition="in" filter="dissolve">
                                      <p:cBhvr>
                                        <p:cTn id="35" dur="1000"/>
                                        <p:tgtEl>
                                          <p:spTgt spid="557065"/>
                                        </p:tgtEl>
                                      </p:cBhvr>
                                    </p:animEffect>
                                  </p:childTnLst>
                                  <p:subTnLst>
                                    <p:animClr clrSpc="rgb" dir="cw">
                                      <p:cBhvr override="childStyle">
                                        <p:cTn dur="1" fill="hold" display="0" masterRel="nextClick" afterEffect="1"/>
                                        <p:tgtEl>
                                          <p:spTgt spid="557065"/>
                                        </p:tgtEl>
                                        <p:attrNameLst>
                                          <p:attrName>ppt_c</p:attrName>
                                        </p:attrNameLst>
                                      </p:cBhvr>
                                      <p:to>
                                        <a:schemeClr val="bg2"/>
                                      </p:to>
                                    </p:animClr>
                                  </p:sub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557062"/>
                                        </p:tgtEl>
                                        <p:attrNameLst>
                                          <p:attrName>style.visibility</p:attrName>
                                        </p:attrNameLst>
                                      </p:cBhvr>
                                      <p:to>
                                        <p:strVal val="visible"/>
                                      </p:to>
                                    </p:set>
                                    <p:anim calcmode="lin" valueType="num">
                                      <p:cBhvr additive="base">
                                        <p:cTn id="40" dur="1000" fill="hold"/>
                                        <p:tgtEl>
                                          <p:spTgt spid="557062"/>
                                        </p:tgtEl>
                                        <p:attrNameLst>
                                          <p:attrName>ppt_x</p:attrName>
                                        </p:attrNameLst>
                                      </p:cBhvr>
                                      <p:tavLst>
                                        <p:tav tm="0">
                                          <p:val>
                                            <p:strVal val="1+#ppt_w/2"/>
                                          </p:val>
                                        </p:tav>
                                        <p:tav tm="100000">
                                          <p:val>
                                            <p:strVal val="#ppt_x"/>
                                          </p:val>
                                        </p:tav>
                                      </p:tavLst>
                                    </p:anim>
                                    <p:anim calcmode="lin" valueType="num">
                                      <p:cBhvr additive="base">
                                        <p:cTn id="41" dur="1000" fill="hold"/>
                                        <p:tgtEl>
                                          <p:spTgt spid="55706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57062"/>
                                        </p:tgtEl>
                                        <p:attrNameLst>
                                          <p:attrName>ppt_c</p:attrName>
                                        </p:attrNameLst>
                                      </p:cBhvr>
                                      <p:to>
                                        <a:schemeClr val="tx2"/>
                                      </p:to>
                                    </p:animClr>
                                  </p:sub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557066"/>
                                        </p:tgtEl>
                                        <p:attrNameLst>
                                          <p:attrName>style.visibility</p:attrName>
                                        </p:attrNameLst>
                                      </p:cBhvr>
                                      <p:to>
                                        <p:strVal val="visible"/>
                                      </p:to>
                                    </p:set>
                                    <p:animEffect transition="in" filter="dissolve">
                                      <p:cBhvr>
                                        <p:cTn id="46" dur="1000"/>
                                        <p:tgtEl>
                                          <p:spTgt spid="557066"/>
                                        </p:tgtEl>
                                      </p:cBhvr>
                                    </p:animEffect>
                                  </p:childTnLst>
                                  <p:subTnLst>
                                    <p:animClr clrSpc="rgb" dir="cw">
                                      <p:cBhvr override="childStyle">
                                        <p:cTn dur="1" fill="hold" display="0" masterRel="nextClick" afterEffect="1"/>
                                        <p:tgtEl>
                                          <p:spTgt spid="55706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9" grpId="0" build="p"/>
      <p:bldP spid="557060" grpId="0"/>
      <p:bldP spid="557061" grpId="0"/>
      <p:bldP spid="557062" grpId="0"/>
      <p:bldP spid="557063" grpId="0"/>
      <p:bldP spid="557064" grpId="0"/>
      <p:bldP spid="557065" grpId="0"/>
      <p:bldP spid="557066" grpId="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smtClean="0">
                <a:latin typeface="Arial" charset="0"/>
              </a:rPr>
              <a:t>Stereotypes of Chemists</a:t>
            </a:r>
          </a:p>
        </p:txBody>
      </p:sp>
      <p:sp>
        <p:nvSpPr>
          <p:cNvPr id="418819" name="Rectangle 3"/>
          <p:cNvSpPr>
            <a:spLocks noGrp="1" noChangeArrowheads="1"/>
          </p:cNvSpPr>
          <p:nvPr>
            <p:ph type="body" sz="half" idx="1"/>
          </p:nvPr>
        </p:nvSpPr>
        <p:spPr>
          <a:xfrm>
            <a:off x="1143000" y="2209800"/>
            <a:ext cx="2819400" cy="2819400"/>
          </a:xfrm>
        </p:spPr>
        <p:txBody>
          <a:bodyPr/>
          <a:lstStyle/>
          <a:p>
            <a:pPr eaLnBrk="1" hangingPunct="1"/>
            <a:r>
              <a:rPr lang="en-US" sz="2800" smtClean="0">
                <a:latin typeface="Arial" charset="0"/>
              </a:rPr>
              <a:t>Male</a:t>
            </a:r>
            <a:r>
              <a:rPr lang="en-US" sz="1600" smtClean="0">
                <a:latin typeface="Arial" charset="0"/>
              </a:rPr>
              <a:t>  </a:t>
            </a:r>
            <a:endParaRPr lang="en-US" sz="2800" smtClean="0">
              <a:latin typeface="Arial" charset="0"/>
            </a:endParaRPr>
          </a:p>
          <a:p>
            <a:pPr eaLnBrk="1" hangingPunct="1"/>
            <a:r>
              <a:rPr lang="en-US" sz="2800" smtClean="0">
                <a:latin typeface="Arial" charset="0"/>
              </a:rPr>
              <a:t>Middle-aged</a:t>
            </a:r>
          </a:p>
          <a:p>
            <a:pPr eaLnBrk="1" hangingPunct="1"/>
            <a:r>
              <a:rPr lang="en-US" sz="2800" smtClean="0">
                <a:latin typeface="Arial" charset="0"/>
              </a:rPr>
              <a:t>White</a:t>
            </a:r>
          </a:p>
          <a:p>
            <a:pPr eaLnBrk="1" hangingPunct="1"/>
            <a:r>
              <a:rPr lang="en-US" sz="2800" smtClean="0">
                <a:latin typeface="Arial" charset="0"/>
              </a:rPr>
              <a:t>Lab coat</a:t>
            </a:r>
          </a:p>
          <a:p>
            <a:pPr eaLnBrk="1" hangingPunct="1"/>
            <a:r>
              <a:rPr lang="en-US" sz="2800" smtClean="0">
                <a:latin typeface="Arial" charset="0"/>
              </a:rPr>
              <a:t>Nerd / Geek</a:t>
            </a:r>
          </a:p>
          <a:p>
            <a:pPr eaLnBrk="1" hangingPunct="1"/>
            <a:endParaRPr lang="en-US" sz="2800" smtClean="0">
              <a:latin typeface="Arial" charset="0"/>
            </a:endParaRPr>
          </a:p>
        </p:txBody>
      </p:sp>
      <p:pic>
        <p:nvPicPr>
          <p:cNvPr id="187396" name="Picture 4" descr="chemist"/>
          <p:cNvPicPr>
            <a:picLocks noChangeAspect="1" noChangeArrowheads="1" noCrop="1"/>
          </p:cNvPicPr>
          <p:nvPr>
            <p:ph type="clipArt" sz="half" idx="2"/>
          </p:nvPr>
        </p:nvPicPr>
        <p:blipFill>
          <a:blip r:embed="rId3" cstate="print"/>
          <a:srcRect/>
          <a:stretch>
            <a:fillRect/>
          </a:stretch>
        </p:blipFill>
        <p:spPr>
          <a:xfrm>
            <a:off x="5164138" y="1981200"/>
            <a:ext cx="2778125" cy="4114800"/>
          </a:xfrm>
          <a:noFill/>
        </p:spPr>
      </p:pic>
      <p:sp>
        <p:nvSpPr>
          <p:cNvPr id="187397"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418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418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418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wd">
                                    <p:tmAbs val="300"/>
                                  </p:iterate>
                                  <p:childTnLst>
                                    <p:set>
                                      <p:cBhvr>
                                        <p:cTn id="18" dur="1" fill="hold">
                                          <p:stCondLst>
                                            <p:cond delay="299"/>
                                          </p:stCondLst>
                                        </p:cTn>
                                        <p:tgtEl>
                                          <p:spTgt spid="4188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wd">
                                    <p:tmAbs val="300"/>
                                  </p:iterate>
                                  <p:childTnLst>
                                    <p:set>
                                      <p:cBhvr>
                                        <p:cTn id="22" dur="1" fill="hold">
                                          <p:stCondLst>
                                            <p:cond delay="299"/>
                                          </p:stCondLst>
                                        </p:cTn>
                                        <p:tgtEl>
                                          <p:spTgt spid="418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762000"/>
            <a:ext cx="8229600" cy="1143000"/>
          </a:xfrm>
        </p:spPr>
        <p:txBody>
          <a:bodyPr/>
          <a:lstStyle/>
          <a:p>
            <a:pPr eaLnBrk="1" hangingPunct="1"/>
            <a:r>
              <a:rPr lang="en-US" b="1" i="1" smtClean="0">
                <a:latin typeface="Arial" charset="0"/>
              </a:rPr>
              <a:t>Careers in Chemistry</a:t>
            </a:r>
          </a:p>
        </p:txBody>
      </p:sp>
      <p:sp>
        <p:nvSpPr>
          <p:cNvPr id="188419" name="Rectangle 3"/>
          <p:cNvSpPr>
            <a:spLocks noGrp="1" noChangeArrowheads="1"/>
          </p:cNvSpPr>
          <p:nvPr>
            <p:ph type="body" idx="1"/>
          </p:nvPr>
        </p:nvSpPr>
        <p:spPr>
          <a:xfrm>
            <a:off x="3200400" y="2286000"/>
            <a:ext cx="5867400" cy="3810000"/>
          </a:xfrm>
        </p:spPr>
        <p:txBody>
          <a:bodyPr/>
          <a:lstStyle/>
          <a:p>
            <a:pPr eaLnBrk="1" hangingPunct="1"/>
            <a:r>
              <a:rPr lang="en-US" smtClean="0">
                <a:latin typeface="Arial" charset="0"/>
              </a:rPr>
              <a:t>research (new products)</a:t>
            </a:r>
          </a:p>
          <a:p>
            <a:pPr eaLnBrk="1" hangingPunct="1"/>
            <a:r>
              <a:rPr lang="en-US" smtClean="0">
                <a:latin typeface="Arial" charset="0"/>
              </a:rPr>
              <a:t>production (quality control)</a:t>
            </a:r>
          </a:p>
          <a:p>
            <a:pPr eaLnBrk="1" hangingPunct="1"/>
            <a:r>
              <a:rPr lang="en-US" smtClean="0">
                <a:latin typeface="Arial" charset="0"/>
              </a:rPr>
              <a:t>development (manufacturing)</a:t>
            </a:r>
          </a:p>
          <a:p>
            <a:pPr eaLnBrk="1" hangingPunct="1"/>
            <a:r>
              <a:rPr lang="en-US" smtClean="0">
                <a:latin typeface="Arial" charset="0"/>
              </a:rPr>
              <a:t>chemical sales</a:t>
            </a:r>
          </a:p>
          <a:p>
            <a:pPr eaLnBrk="1" hangingPunct="1"/>
            <a:r>
              <a:rPr lang="en-US" smtClean="0">
                <a:latin typeface="Arial" charset="0"/>
              </a:rPr>
              <a:t>software engineering</a:t>
            </a:r>
          </a:p>
          <a:p>
            <a:pPr eaLnBrk="1" hangingPunct="1"/>
            <a:r>
              <a:rPr lang="en-US" smtClean="0">
                <a:latin typeface="Arial" charset="0"/>
              </a:rPr>
              <a:t>teaching </a:t>
            </a:r>
          </a:p>
        </p:txBody>
      </p:sp>
      <p:pic>
        <p:nvPicPr>
          <p:cNvPr id="188420" name="Picture 4" descr="chemist"/>
          <p:cNvPicPr>
            <a:picLocks noChangeAspect="1" noChangeArrowheads="1"/>
          </p:cNvPicPr>
          <p:nvPr/>
        </p:nvPicPr>
        <p:blipFill>
          <a:blip r:embed="rId3" cstate="print"/>
          <a:srcRect/>
          <a:stretch>
            <a:fillRect/>
          </a:stretch>
        </p:blipFill>
        <p:spPr bwMode="auto">
          <a:xfrm>
            <a:off x="762000" y="1981200"/>
            <a:ext cx="2159000" cy="4114800"/>
          </a:xfrm>
          <a:prstGeom prst="rect">
            <a:avLst/>
          </a:prstGeom>
          <a:noFill/>
          <a:ln w="9525">
            <a:noFill/>
            <a:miter lim="800000"/>
            <a:headEnd/>
            <a:tailEnd/>
          </a:ln>
        </p:spPr>
      </p:pic>
      <p:sp>
        <p:nvSpPr>
          <p:cNvPr id="188421"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sz="4000" smtClean="0">
                <a:solidFill>
                  <a:schemeClr val="tx1"/>
                </a:solidFill>
              </a:rPr>
              <a:t>Careers in Chemistry</a:t>
            </a:r>
          </a:p>
        </p:txBody>
      </p:sp>
      <p:sp>
        <p:nvSpPr>
          <p:cNvPr id="877573" name="Rectangle 5"/>
          <p:cNvSpPr>
            <a:spLocks noChangeArrowheads="1"/>
          </p:cNvSpPr>
          <p:nvPr/>
        </p:nvSpPr>
        <p:spPr bwMode="auto">
          <a:xfrm>
            <a:off x="2800350" y="1905000"/>
            <a:ext cx="2990850" cy="396875"/>
          </a:xfrm>
          <a:prstGeom prst="rect">
            <a:avLst/>
          </a:prstGeom>
          <a:noFill/>
          <a:ln w="9525">
            <a:noFill/>
            <a:miter lim="800000"/>
            <a:headEnd/>
            <a:tailEnd/>
          </a:ln>
        </p:spPr>
        <p:txBody>
          <a:bodyPr wrap="none">
            <a:spAutoFit/>
          </a:bodyPr>
          <a:lstStyle/>
          <a:p>
            <a:r>
              <a:rPr lang="en-US" sz="2000" b="1">
                <a:ea typeface="Times New Roman" pitchFamily="18" charset="0"/>
                <a:cs typeface="Arial" charset="0"/>
              </a:rPr>
              <a:t>research</a:t>
            </a:r>
            <a:r>
              <a:rPr lang="en-US" sz="2000">
                <a:ea typeface="Times New Roman" pitchFamily="18" charset="0"/>
                <a:cs typeface="Arial" charset="0"/>
              </a:rPr>
              <a:t> (new products)</a:t>
            </a:r>
          </a:p>
        </p:txBody>
      </p:sp>
      <p:sp>
        <p:nvSpPr>
          <p:cNvPr id="877574" name="Rectangle 6"/>
          <p:cNvSpPr>
            <a:spLocks noChangeArrowheads="1"/>
          </p:cNvSpPr>
          <p:nvPr/>
        </p:nvSpPr>
        <p:spPr bwMode="auto">
          <a:xfrm>
            <a:off x="2779713" y="2514600"/>
            <a:ext cx="3316287" cy="396875"/>
          </a:xfrm>
          <a:prstGeom prst="rect">
            <a:avLst/>
          </a:prstGeom>
          <a:noFill/>
          <a:ln w="9525">
            <a:noFill/>
            <a:miter lim="800000"/>
            <a:headEnd/>
            <a:tailEnd/>
          </a:ln>
        </p:spPr>
        <p:txBody>
          <a:bodyPr wrap="none">
            <a:spAutoFit/>
          </a:bodyPr>
          <a:lstStyle/>
          <a:p>
            <a:pPr eaLnBrk="0" hangingPunct="0"/>
            <a:r>
              <a:rPr lang="en-US" sz="2000" b="1">
                <a:ea typeface="Times New Roman" pitchFamily="18" charset="0"/>
                <a:cs typeface="Arial" charset="0"/>
              </a:rPr>
              <a:t>production</a:t>
            </a:r>
            <a:r>
              <a:rPr lang="en-US" sz="2000">
                <a:ea typeface="Times New Roman" pitchFamily="18" charset="0"/>
                <a:cs typeface="Arial" charset="0"/>
              </a:rPr>
              <a:t> (quality control)</a:t>
            </a:r>
          </a:p>
        </p:txBody>
      </p:sp>
      <p:sp>
        <p:nvSpPr>
          <p:cNvPr id="877575" name="Rectangle 7"/>
          <p:cNvSpPr>
            <a:spLocks noChangeArrowheads="1"/>
          </p:cNvSpPr>
          <p:nvPr/>
        </p:nvSpPr>
        <p:spPr bwMode="auto">
          <a:xfrm>
            <a:off x="2770188" y="3124200"/>
            <a:ext cx="5840412" cy="396875"/>
          </a:xfrm>
          <a:prstGeom prst="rect">
            <a:avLst/>
          </a:prstGeom>
          <a:noFill/>
          <a:ln w="9525">
            <a:noFill/>
            <a:miter lim="800000"/>
            <a:headEnd/>
            <a:tailEnd/>
          </a:ln>
        </p:spPr>
        <p:txBody>
          <a:bodyPr wrap="none">
            <a:spAutoFit/>
          </a:bodyPr>
          <a:lstStyle/>
          <a:p>
            <a:pPr eaLnBrk="0" hangingPunct="0"/>
            <a:r>
              <a:rPr lang="en-US" sz="2000" b="1">
                <a:ea typeface="Times New Roman" pitchFamily="18" charset="0"/>
                <a:cs typeface="Arial" charset="0"/>
              </a:rPr>
              <a:t>development</a:t>
            </a:r>
            <a:r>
              <a:rPr lang="en-US" sz="2000">
                <a:ea typeface="Times New Roman" pitchFamily="18" charset="0"/>
                <a:cs typeface="Arial" charset="0"/>
              </a:rPr>
              <a:t> (scale up manufacturing processes)</a:t>
            </a:r>
          </a:p>
        </p:txBody>
      </p:sp>
      <p:sp>
        <p:nvSpPr>
          <p:cNvPr id="877576" name="Rectangle 8"/>
          <p:cNvSpPr>
            <a:spLocks noChangeArrowheads="1"/>
          </p:cNvSpPr>
          <p:nvPr/>
        </p:nvSpPr>
        <p:spPr bwMode="auto">
          <a:xfrm>
            <a:off x="2749550" y="3733800"/>
            <a:ext cx="1974850" cy="396875"/>
          </a:xfrm>
          <a:prstGeom prst="rect">
            <a:avLst/>
          </a:prstGeom>
          <a:noFill/>
          <a:ln w="9525">
            <a:noFill/>
            <a:miter lim="800000"/>
            <a:headEnd/>
            <a:tailEnd/>
          </a:ln>
        </p:spPr>
        <p:txBody>
          <a:bodyPr wrap="none">
            <a:spAutoFit/>
          </a:bodyPr>
          <a:lstStyle/>
          <a:p>
            <a:pPr eaLnBrk="0" hangingPunct="0"/>
            <a:r>
              <a:rPr lang="en-US" sz="2000" b="1">
                <a:ea typeface="Times New Roman" pitchFamily="18" charset="0"/>
                <a:cs typeface="Arial" charset="0"/>
              </a:rPr>
              <a:t>chemical sales</a:t>
            </a:r>
          </a:p>
        </p:txBody>
      </p:sp>
      <p:sp>
        <p:nvSpPr>
          <p:cNvPr id="877577" name="Rectangle 9"/>
          <p:cNvSpPr>
            <a:spLocks noChangeArrowheads="1"/>
          </p:cNvSpPr>
          <p:nvPr/>
        </p:nvSpPr>
        <p:spPr bwMode="auto">
          <a:xfrm>
            <a:off x="2749550" y="4343400"/>
            <a:ext cx="2736850" cy="396875"/>
          </a:xfrm>
          <a:prstGeom prst="rect">
            <a:avLst/>
          </a:prstGeom>
          <a:noFill/>
          <a:ln w="9525">
            <a:noFill/>
            <a:miter lim="800000"/>
            <a:headEnd/>
            <a:tailEnd/>
          </a:ln>
        </p:spPr>
        <p:txBody>
          <a:bodyPr wrap="none">
            <a:spAutoFit/>
          </a:bodyPr>
          <a:lstStyle/>
          <a:p>
            <a:pPr eaLnBrk="0" hangingPunct="0"/>
            <a:r>
              <a:rPr lang="en-US" sz="2000" b="1">
                <a:ea typeface="Times New Roman" pitchFamily="18" charset="0"/>
                <a:cs typeface="Arial" charset="0"/>
              </a:rPr>
              <a:t>software engineering</a:t>
            </a:r>
          </a:p>
        </p:txBody>
      </p:sp>
      <p:sp>
        <p:nvSpPr>
          <p:cNvPr id="877578" name="Rectangle 10"/>
          <p:cNvSpPr>
            <a:spLocks noChangeArrowheads="1"/>
          </p:cNvSpPr>
          <p:nvPr/>
        </p:nvSpPr>
        <p:spPr bwMode="auto">
          <a:xfrm>
            <a:off x="2743200" y="4953000"/>
            <a:ext cx="1228725" cy="396875"/>
          </a:xfrm>
          <a:prstGeom prst="rect">
            <a:avLst/>
          </a:prstGeom>
          <a:noFill/>
          <a:ln w="9525">
            <a:noFill/>
            <a:miter lim="800000"/>
            <a:headEnd/>
            <a:tailEnd/>
          </a:ln>
        </p:spPr>
        <p:txBody>
          <a:bodyPr wrap="none">
            <a:spAutoFit/>
          </a:bodyPr>
          <a:lstStyle/>
          <a:p>
            <a:pPr eaLnBrk="0" hangingPunct="0"/>
            <a:r>
              <a:rPr lang="en-US" sz="2000" b="1">
                <a:ea typeface="Times New Roman" pitchFamily="18" charset="0"/>
                <a:cs typeface="Arial" charset="0"/>
              </a:rPr>
              <a:t>teaching</a:t>
            </a:r>
          </a:p>
        </p:txBody>
      </p:sp>
      <p:sp>
        <p:nvSpPr>
          <p:cNvPr id="877579" name="Rectangle 11"/>
          <p:cNvSpPr>
            <a:spLocks noChangeArrowheads="1"/>
          </p:cNvSpPr>
          <p:nvPr/>
        </p:nvSpPr>
        <p:spPr bwMode="auto">
          <a:xfrm>
            <a:off x="2133600" y="5851525"/>
            <a:ext cx="6248400" cy="701675"/>
          </a:xfrm>
          <a:prstGeom prst="rect">
            <a:avLst/>
          </a:prstGeom>
          <a:noFill/>
          <a:ln w="9525">
            <a:noFill/>
            <a:miter lim="800000"/>
            <a:headEnd/>
            <a:tailEnd/>
          </a:ln>
        </p:spPr>
        <p:txBody>
          <a:bodyPr>
            <a:spAutoFit/>
          </a:bodyPr>
          <a:lstStyle/>
          <a:p>
            <a:pPr eaLnBrk="0" hangingPunct="0"/>
            <a:r>
              <a:rPr lang="en-US" sz="2000">
                <a:ea typeface="Times New Roman" pitchFamily="18" charset="0"/>
                <a:cs typeface="Arial" charset="0"/>
              </a:rPr>
              <a:t>The skills you will develop by an earnest study of </a:t>
            </a:r>
          </a:p>
          <a:p>
            <a:pPr eaLnBrk="0" hangingPunct="0"/>
            <a:r>
              <a:rPr lang="en-US" sz="2000">
                <a:ea typeface="Times New Roman" pitchFamily="18" charset="0"/>
                <a:cs typeface="Arial" charset="0"/>
              </a:rPr>
              <a:t>  chemistry will help you in any career field.</a:t>
            </a:r>
          </a:p>
        </p:txBody>
      </p:sp>
      <p:pic>
        <p:nvPicPr>
          <p:cNvPr id="189450" name="Picture 12" descr="pharmacist"/>
          <p:cNvPicPr>
            <a:picLocks noChangeAspect="1" noChangeArrowheads="1"/>
          </p:cNvPicPr>
          <p:nvPr/>
        </p:nvPicPr>
        <p:blipFill>
          <a:blip r:embed="rId3" cstate="print"/>
          <a:srcRect/>
          <a:stretch>
            <a:fillRect/>
          </a:stretch>
        </p:blipFill>
        <p:spPr bwMode="auto">
          <a:xfrm>
            <a:off x="220663" y="2433638"/>
            <a:ext cx="2513012" cy="2725737"/>
          </a:xfrm>
          <a:prstGeom prst="rect">
            <a:avLst/>
          </a:prstGeom>
          <a:noFill/>
          <a:ln w="9525">
            <a:noFill/>
            <a:miter lim="800000"/>
            <a:headEnd/>
            <a:tailEnd/>
          </a:ln>
        </p:spPr>
      </p:pic>
      <p:sp>
        <p:nvSpPr>
          <p:cNvPr id="189451" name="Text Box 14"/>
          <p:cNvSpPr txBox="1">
            <a:spLocks noChangeArrowheads="1"/>
          </p:cNvSpPr>
          <p:nvPr/>
        </p:nvSpPr>
        <p:spPr bwMode="auto">
          <a:xfrm>
            <a:off x="787400" y="5105400"/>
            <a:ext cx="1071563" cy="304800"/>
          </a:xfrm>
          <a:prstGeom prst="rect">
            <a:avLst/>
          </a:prstGeom>
          <a:noFill/>
          <a:ln w="9525">
            <a:noFill/>
            <a:miter lim="800000"/>
            <a:headEnd/>
            <a:tailEnd/>
          </a:ln>
        </p:spPr>
        <p:txBody>
          <a:bodyPr wrap="none">
            <a:spAutoFit/>
          </a:bodyPr>
          <a:lstStyle/>
          <a:p>
            <a:r>
              <a:rPr lang="en-US" sz="1400"/>
              <a:t>Pharmacist</a:t>
            </a:r>
          </a:p>
        </p:txBody>
      </p:sp>
      <p:grpSp>
        <p:nvGrpSpPr>
          <p:cNvPr id="189452" name="Group 15"/>
          <p:cNvGrpSpPr>
            <a:grpSpLocks/>
          </p:cNvGrpSpPr>
          <p:nvPr/>
        </p:nvGrpSpPr>
        <p:grpSpPr bwMode="auto">
          <a:xfrm>
            <a:off x="7721600" y="292100"/>
            <a:ext cx="989013" cy="1114425"/>
            <a:chOff x="1221" y="360"/>
            <a:chExt cx="3353" cy="3777"/>
          </a:xfrm>
        </p:grpSpPr>
        <p:sp>
          <p:nvSpPr>
            <p:cNvPr id="189453" name="Freeform 16"/>
            <p:cNvSpPr>
              <a:spLocks/>
            </p:cNvSpPr>
            <p:nvPr/>
          </p:nvSpPr>
          <p:spPr bwMode="auto">
            <a:xfrm>
              <a:off x="1221" y="360"/>
              <a:ext cx="2197" cy="3386"/>
            </a:xfrm>
            <a:custGeom>
              <a:avLst/>
              <a:gdLst>
                <a:gd name="T0" fmla="*/ 1703 w 2197"/>
                <a:gd name="T1" fmla="*/ 2 h 3386"/>
                <a:gd name="T2" fmla="*/ 1764 w 2197"/>
                <a:gd name="T3" fmla="*/ 15 h 3386"/>
                <a:gd name="T4" fmla="*/ 1806 w 2197"/>
                <a:gd name="T5" fmla="*/ 66 h 3386"/>
                <a:gd name="T6" fmla="*/ 1806 w 2197"/>
                <a:gd name="T7" fmla="*/ 122 h 3386"/>
                <a:gd name="T8" fmla="*/ 1766 w 2197"/>
                <a:gd name="T9" fmla="*/ 171 h 3386"/>
                <a:gd name="T10" fmla="*/ 1707 w 2197"/>
                <a:gd name="T11" fmla="*/ 194 h 3386"/>
                <a:gd name="T12" fmla="*/ 1665 w 2197"/>
                <a:gd name="T13" fmla="*/ 236 h 3386"/>
                <a:gd name="T14" fmla="*/ 1652 w 2197"/>
                <a:gd name="T15" fmla="*/ 930 h 3386"/>
                <a:gd name="T16" fmla="*/ 1653 w 2197"/>
                <a:gd name="T17" fmla="*/ 1047 h 3386"/>
                <a:gd name="T18" fmla="*/ 1679 w 2197"/>
                <a:gd name="T19" fmla="*/ 1106 h 3386"/>
                <a:gd name="T20" fmla="*/ 2192 w 2197"/>
                <a:gd name="T21" fmla="*/ 2319 h 3386"/>
                <a:gd name="T22" fmla="*/ 2117 w 2197"/>
                <a:gd name="T23" fmla="*/ 2405 h 3386"/>
                <a:gd name="T24" fmla="*/ 2042 w 2197"/>
                <a:gd name="T25" fmla="*/ 2498 h 3386"/>
                <a:gd name="T26" fmla="*/ 1946 w 2197"/>
                <a:gd name="T27" fmla="*/ 2607 h 3386"/>
                <a:gd name="T28" fmla="*/ 1884 w 2197"/>
                <a:gd name="T29" fmla="*/ 2717 h 3386"/>
                <a:gd name="T30" fmla="*/ 1827 w 2197"/>
                <a:gd name="T31" fmla="*/ 2856 h 3386"/>
                <a:gd name="T32" fmla="*/ 1790 w 2197"/>
                <a:gd name="T33" fmla="*/ 2994 h 3386"/>
                <a:gd name="T34" fmla="*/ 1778 w 2197"/>
                <a:gd name="T35" fmla="*/ 3152 h 3386"/>
                <a:gd name="T36" fmla="*/ 1796 w 2197"/>
                <a:gd name="T37" fmla="*/ 3299 h 3386"/>
                <a:gd name="T38" fmla="*/ 1490 w 2197"/>
                <a:gd name="T39" fmla="*/ 3384 h 3386"/>
                <a:gd name="T40" fmla="*/ 419 w 2197"/>
                <a:gd name="T41" fmla="*/ 3384 h 3386"/>
                <a:gd name="T42" fmla="*/ 150 w 2197"/>
                <a:gd name="T43" fmla="*/ 3368 h 3386"/>
                <a:gd name="T44" fmla="*/ 54 w 2197"/>
                <a:gd name="T45" fmla="*/ 3305 h 3386"/>
                <a:gd name="T46" fmla="*/ 6 w 2197"/>
                <a:gd name="T47" fmla="*/ 3184 h 3386"/>
                <a:gd name="T48" fmla="*/ 6 w 2197"/>
                <a:gd name="T49" fmla="*/ 3109 h 3386"/>
                <a:gd name="T50" fmla="*/ 50 w 2197"/>
                <a:gd name="T51" fmla="*/ 2987 h 3386"/>
                <a:gd name="T52" fmla="*/ 889 w 2197"/>
                <a:gd name="T53" fmla="*/ 1193 h 3386"/>
                <a:gd name="T54" fmla="*/ 958 w 2197"/>
                <a:gd name="T55" fmla="*/ 1036 h 3386"/>
                <a:gd name="T56" fmla="*/ 964 w 2197"/>
                <a:gd name="T57" fmla="*/ 335 h 3386"/>
                <a:gd name="T58" fmla="*/ 948 w 2197"/>
                <a:gd name="T59" fmla="*/ 218 h 3386"/>
                <a:gd name="T60" fmla="*/ 879 w 2197"/>
                <a:gd name="T61" fmla="*/ 183 h 3386"/>
                <a:gd name="T62" fmla="*/ 813 w 2197"/>
                <a:gd name="T63" fmla="*/ 143 h 3386"/>
                <a:gd name="T64" fmla="*/ 810 w 2197"/>
                <a:gd name="T65" fmla="*/ 66 h 3386"/>
                <a:gd name="T66" fmla="*/ 832 w 2197"/>
                <a:gd name="T67" fmla="*/ 22 h 3386"/>
                <a:gd name="T68" fmla="*/ 876 w 2197"/>
                <a:gd name="T69" fmla="*/ 0 h 33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97"/>
                <a:gd name="T106" fmla="*/ 0 h 3386"/>
                <a:gd name="T107" fmla="*/ 2197 w 2197"/>
                <a:gd name="T108" fmla="*/ 3386 h 33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97" h="3386">
                  <a:moveTo>
                    <a:pt x="876" y="0"/>
                  </a:moveTo>
                  <a:lnTo>
                    <a:pt x="1703" y="2"/>
                  </a:lnTo>
                  <a:lnTo>
                    <a:pt x="1739" y="5"/>
                  </a:lnTo>
                  <a:lnTo>
                    <a:pt x="1764" y="15"/>
                  </a:lnTo>
                  <a:lnTo>
                    <a:pt x="1796" y="41"/>
                  </a:lnTo>
                  <a:lnTo>
                    <a:pt x="1806" y="66"/>
                  </a:lnTo>
                  <a:lnTo>
                    <a:pt x="1809" y="97"/>
                  </a:lnTo>
                  <a:lnTo>
                    <a:pt x="1806" y="122"/>
                  </a:lnTo>
                  <a:lnTo>
                    <a:pt x="1790" y="147"/>
                  </a:lnTo>
                  <a:lnTo>
                    <a:pt x="1766" y="171"/>
                  </a:lnTo>
                  <a:lnTo>
                    <a:pt x="1734" y="185"/>
                  </a:lnTo>
                  <a:lnTo>
                    <a:pt x="1707" y="194"/>
                  </a:lnTo>
                  <a:lnTo>
                    <a:pt x="1679" y="219"/>
                  </a:lnTo>
                  <a:lnTo>
                    <a:pt x="1665" y="236"/>
                  </a:lnTo>
                  <a:lnTo>
                    <a:pt x="1662" y="266"/>
                  </a:lnTo>
                  <a:lnTo>
                    <a:pt x="1652" y="930"/>
                  </a:lnTo>
                  <a:lnTo>
                    <a:pt x="1652" y="1017"/>
                  </a:lnTo>
                  <a:lnTo>
                    <a:pt x="1653" y="1047"/>
                  </a:lnTo>
                  <a:lnTo>
                    <a:pt x="1664" y="1074"/>
                  </a:lnTo>
                  <a:lnTo>
                    <a:pt x="1679" y="1106"/>
                  </a:lnTo>
                  <a:lnTo>
                    <a:pt x="2197" y="2301"/>
                  </a:lnTo>
                  <a:lnTo>
                    <a:pt x="2192" y="2319"/>
                  </a:lnTo>
                  <a:lnTo>
                    <a:pt x="2154" y="2360"/>
                  </a:lnTo>
                  <a:lnTo>
                    <a:pt x="2117" y="2405"/>
                  </a:lnTo>
                  <a:lnTo>
                    <a:pt x="2087" y="2442"/>
                  </a:lnTo>
                  <a:lnTo>
                    <a:pt x="2042" y="2498"/>
                  </a:lnTo>
                  <a:lnTo>
                    <a:pt x="1988" y="2556"/>
                  </a:lnTo>
                  <a:lnTo>
                    <a:pt x="1946" y="2607"/>
                  </a:lnTo>
                  <a:lnTo>
                    <a:pt x="1907" y="2672"/>
                  </a:lnTo>
                  <a:lnTo>
                    <a:pt x="1884" y="2717"/>
                  </a:lnTo>
                  <a:lnTo>
                    <a:pt x="1850" y="2792"/>
                  </a:lnTo>
                  <a:lnTo>
                    <a:pt x="1827" y="2856"/>
                  </a:lnTo>
                  <a:lnTo>
                    <a:pt x="1806" y="2921"/>
                  </a:lnTo>
                  <a:lnTo>
                    <a:pt x="1790" y="2994"/>
                  </a:lnTo>
                  <a:lnTo>
                    <a:pt x="1782" y="3066"/>
                  </a:lnTo>
                  <a:lnTo>
                    <a:pt x="1778" y="3152"/>
                  </a:lnTo>
                  <a:lnTo>
                    <a:pt x="1785" y="3228"/>
                  </a:lnTo>
                  <a:lnTo>
                    <a:pt x="1796" y="3299"/>
                  </a:lnTo>
                  <a:lnTo>
                    <a:pt x="1823" y="3386"/>
                  </a:lnTo>
                  <a:lnTo>
                    <a:pt x="1490" y="3384"/>
                  </a:lnTo>
                  <a:lnTo>
                    <a:pt x="983" y="3384"/>
                  </a:lnTo>
                  <a:lnTo>
                    <a:pt x="419" y="3384"/>
                  </a:lnTo>
                  <a:lnTo>
                    <a:pt x="201" y="3380"/>
                  </a:lnTo>
                  <a:lnTo>
                    <a:pt x="150" y="3368"/>
                  </a:lnTo>
                  <a:lnTo>
                    <a:pt x="110" y="3344"/>
                  </a:lnTo>
                  <a:lnTo>
                    <a:pt x="54" y="3305"/>
                  </a:lnTo>
                  <a:lnTo>
                    <a:pt x="24" y="3252"/>
                  </a:lnTo>
                  <a:lnTo>
                    <a:pt x="6" y="3184"/>
                  </a:lnTo>
                  <a:lnTo>
                    <a:pt x="0" y="3141"/>
                  </a:lnTo>
                  <a:lnTo>
                    <a:pt x="6" y="3109"/>
                  </a:lnTo>
                  <a:lnTo>
                    <a:pt x="14" y="3065"/>
                  </a:lnTo>
                  <a:lnTo>
                    <a:pt x="50" y="2987"/>
                  </a:lnTo>
                  <a:lnTo>
                    <a:pt x="444" y="2151"/>
                  </a:lnTo>
                  <a:lnTo>
                    <a:pt x="889" y="1193"/>
                  </a:lnTo>
                  <a:lnTo>
                    <a:pt x="953" y="1058"/>
                  </a:lnTo>
                  <a:lnTo>
                    <a:pt x="958" y="1036"/>
                  </a:lnTo>
                  <a:lnTo>
                    <a:pt x="962" y="1013"/>
                  </a:lnTo>
                  <a:lnTo>
                    <a:pt x="964" y="335"/>
                  </a:lnTo>
                  <a:lnTo>
                    <a:pt x="964" y="247"/>
                  </a:lnTo>
                  <a:lnTo>
                    <a:pt x="948" y="218"/>
                  </a:lnTo>
                  <a:lnTo>
                    <a:pt x="917" y="197"/>
                  </a:lnTo>
                  <a:lnTo>
                    <a:pt x="879" y="183"/>
                  </a:lnTo>
                  <a:lnTo>
                    <a:pt x="836" y="171"/>
                  </a:lnTo>
                  <a:lnTo>
                    <a:pt x="813" y="143"/>
                  </a:lnTo>
                  <a:lnTo>
                    <a:pt x="807" y="110"/>
                  </a:lnTo>
                  <a:lnTo>
                    <a:pt x="810" y="66"/>
                  </a:lnTo>
                  <a:lnTo>
                    <a:pt x="821" y="41"/>
                  </a:lnTo>
                  <a:lnTo>
                    <a:pt x="832" y="22"/>
                  </a:lnTo>
                  <a:lnTo>
                    <a:pt x="852" y="5"/>
                  </a:lnTo>
                  <a:lnTo>
                    <a:pt x="876" y="0"/>
                  </a:lnTo>
                  <a:close/>
                </a:path>
              </a:pathLst>
            </a:custGeom>
            <a:noFill/>
            <a:ln w="19050">
              <a:solidFill>
                <a:srgbClr val="333333"/>
              </a:solidFill>
              <a:miter lim="800000"/>
              <a:headEnd/>
              <a:tailEnd/>
            </a:ln>
          </p:spPr>
          <p:txBody>
            <a:bodyPr wrap="none"/>
            <a:lstStyle/>
            <a:p>
              <a:endParaRPr lang="en-US"/>
            </a:p>
          </p:txBody>
        </p:sp>
        <p:sp>
          <p:nvSpPr>
            <p:cNvPr id="189454" name="Freeform 17"/>
            <p:cNvSpPr>
              <a:spLocks/>
            </p:cNvSpPr>
            <p:nvPr/>
          </p:nvSpPr>
          <p:spPr bwMode="auto">
            <a:xfrm>
              <a:off x="2997" y="1380"/>
              <a:ext cx="1577" cy="2757"/>
            </a:xfrm>
            <a:custGeom>
              <a:avLst/>
              <a:gdLst>
                <a:gd name="T0" fmla="*/ 1027 w 1577"/>
                <a:gd name="T1" fmla="*/ 0 h 2757"/>
                <a:gd name="T2" fmla="*/ 1063 w 1577"/>
                <a:gd name="T3" fmla="*/ 12 h 2757"/>
                <a:gd name="T4" fmla="*/ 1079 w 1577"/>
                <a:gd name="T5" fmla="*/ 52 h 2757"/>
                <a:gd name="T6" fmla="*/ 1059 w 1577"/>
                <a:gd name="T7" fmla="*/ 84 h 2757"/>
                <a:gd name="T8" fmla="*/ 1003 w 1577"/>
                <a:gd name="T9" fmla="*/ 108 h 2757"/>
                <a:gd name="T10" fmla="*/ 991 w 1577"/>
                <a:gd name="T11" fmla="*/ 828 h 2757"/>
                <a:gd name="T12" fmla="*/ 999 w 1577"/>
                <a:gd name="T13" fmla="*/ 965 h 2757"/>
                <a:gd name="T14" fmla="*/ 1031 w 1577"/>
                <a:gd name="T15" fmla="*/ 1060 h 2757"/>
                <a:gd name="T16" fmla="*/ 1139 w 1577"/>
                <a:gd name="T17" fmla="*/ 1256 h 2757"/>
                <a:gd name="T18" fmla="*/ 1254 w 1577"/>
                <a:gd name="T19" fmla="*/ 1413 h 2757"/>
                <a:gd name="T20" fmla="*/ 1391 w 1577"/>
                <a:gd name="T21" fmla="*/ 1581 h 2757"/>
                <a:gd name="T22" fmla="*/ 1503 w 1577"/>
                <a:gd name="T23" fmla="*/ 1770 h 2757"/>
                <a:gd name="T24" fmla="*/ 1562 w 1577"/>
                <a:gd name="T25" fmla="*/ 1946 h 2757"/>
                <a:gd name="T26" fmla="*/ 1577 w 1577"/>
                <a:gd name="T27" fmla="*/ 2136 h 2757"/>
                <a:gd name="T28" fmla="*/ 1553 w 1577"/>
                <a:gd name="T29" fmla="*/ 2307 h 2757"/>
                <a:gd name="T30" fmla="*/ 1496 w 1577"/>
                <a:gd name="T31" fmla="*/ 2456 h 2757"/>
                <a:gd name="T32" fmla="*/ 1418 w 1577"/>
                <a:gd name="T33" fmla="*/ 2585 h 2757"/>
                <a:gd name="T34" fmla="*/ 1314 w 1577"/>
                <a:gd name="T35" fmla="*/ 2697 h 2757"/>
                <a:gd name="T36" fmla="*/ 1230 w 1577"/>
                <a:gd name="T37" fmla="*/ 2744 h 2757"/>
                <a:gd name="T38" fmla="*/ 1161 w 1577"/>
                <a:gd name="T39" fmla="*/ 2757 h 2757"/>
                <a:gd name="T40" fmla="*/ 377 w 1577"/>
                <a:gd name="T41" fmla="*/ 2741 h 2757"/>
                <a:gd name="T42" fmla="*/ 235 w 1577"/>
                <a:gd name="T43" fmla="*/ 2668 h 2757"/>
                <a:gd name="T44" fmla="*/ 155 w 1577"/>
                <a:gd name="T45" fmla="*/ 2576 h 2757"/>
                <a:gd name="T46" fmla="*/ 68 w 1577"/>
                <a:gd name="T47" fmla="*/ 2414 h 2757"/>
                <a:gd name="T48" fmla="*/ 18 w 1577"/>
                <a:gd name="T49" fmla="*/ 2273 h 2757"/>
                <a:gd name="T50" fmla="*/ 0 w 1577"/>
                <a:gd name="T51" fmla="*/ 2081 h 2757"/>
                <a:gd name="T52" fmla="*/ 45 w 1577"/>
                <a:gd name="T53" fmla="*/ 1847 h 2757"/>
                <a:gd name="T54" fmla="*/ 147 w 1577"/>
                <a:gd name="T55" fmla="*/ 1620 h 2757"/>
                <a:gd name="T56" fmla="*/ 254 w 1577"/>
                <a:gd name="T57" fmla="*/ 1491 h 2757"/>
                <a:gd name="T58" fmla="*/ 359 w 1577"/>
                <a:gd name="T59" fmla="*/ 1364 h 2757"/>
                <a:gd name="T60" fmla="*/ 459 w 1577"/>
                <a:gd name="T61" fmla="*/ 1242 h 2757"/>
                <a:gd name="T62" fmla="*/ 540 w 1577"/>
                <a:gd name="T63" fmla="*/ 1112 h 2757"/>
                <a:gd name="T64" fmla="*/ 609 w 1577"/>
                <a:gd name="T65" fmla="*/ 957 h 2757"/>
                <a:gd name="T66" fmla="*/ 639 w 1577"/>
                <a:gd name="T67" fmla="*/ 824 h 2757"/>
                <a:gd name="T68" fmla="*/ 643 w 1577"/>
                <a:gd name="T69" fmla="*/ 136 h 2757"/>
                <a:gd name="T70" fmla="*/ 607 w 1577"/>
                <a:gd name="T71" fmla="*/ 92 h 2757"/>
                <a:gd name="T72" fmla="*/ 578 w 1577"/>
                <a:gd name="T73" fmla="*/ 50 h 2757"/>
                <a:gd name="T74" fmla="*/ 587 w 1577"/>
                <a:gd name="T75" fmla="*/ 11 h 27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7"/>
                <a:gd name="T115" fmla="*/ 0 h 2757"/>
                <a:gd name="T116" fmla="*/ 1577 w 1577"/>
                <a:gd name="T117" fmla="*/ 2757 h 27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7" h="2757">
                  <a:moveTo>
                    <a:pt x="611" y="0"/>
                  </a:moveTo>
                  <a:lnTo>
                    <a:pt x="1027" y="0"/>
                  </a:lnTo>
                  <a:lnTo>
                    <a:pt x="1044" y="5"/>
                  </a:lnTo>
                  <a:lnTo>
                    <a:pt x="1063" y="12"/>
                  </a:lnTo>
                  <a:lnTo>
                    <a:pt x="1073" y="29"/>
                  </a:lnTo>
                  <a:lnTo>
                    <a:pt x="1079" y="52"/>
                  </a:lnTo>
                  <a:lnTo>
                    <a:pt x="1070" y="69"/>
                  </a:lnTo>
                  <a:lnTo>
                    <a:pt x="1059" y="84"/>
                  </a:lnTo>
                  <a:lnTo>
                    <a:pt x="1027" y="96"/>
                  </a:lnTo>
                  <a:lnTo>
                    <a:pt x="1003" y="108"/>
                  </a:lnTo>
                  <a:lnTo>
                    <a:pt x="991" y="140"/>
                  </a:lnTo>
                  <a:lnTo>
                    <a:pt x="991" y="828"/>
                  </a:lnTo>
                  <a:lnTo>
                    <a:pt x="991" y="904"/>
                  </a:lnTo>
                  <a:lnTo>
                    <a:pt x="999" y="965"/>
                  </a:lnTo>
                  <a:lnTo>
                    <a:pt x="1010" y="1008"/>
                  </a:lnTo>
                  <a:lnTo>
                    <a:pt x="1031" y="1060"/>
                  </a:lnTo>
                  <a:lnTo>
                    <a:pt x="1091" y="1180"/>
                  </a:lnTo>
                  <a:lnTo>
                    <a:pt x="1139" y="1256"/>
                  </a:lnTo>
                  <a:lnTo>
                    <a:pt x="1187" y="1324"/>
                  </a:lnTo>
                  <a:lnTo>
                    <a:pt x="1254" y="1413"/>
                  </a:lnTo>
                  <a:lnTo>
                    <a:pt x="1323" y="1492"/>
                  </a:lnTo>
                  <a:lnTo>
                    <a:pt x="1391" y="1581"/>
                  </a:lnTo>
                  <a:lnTo>
                    <a:pt x="1451" y="1676"/>
                  </a:lnTo>
                  <a:lnTo>
                    <a:pt x="1503" y="1770"/>
                  </a:lnTo>
                  <a:lnTo>
                    <a:pt x="1535" y="1854"/>
                  </a:lnTo>
                  <a:lnTo>
                    <a:pt x="1562" y="1946"/>
                  </a:lnTo>
                  <a:lnTo>
                    <a:pt x="1575" y="2042"/>
                  </a:lnTo>
                  <a:lnTo>
                    <a:pt x="1577" y="2136"/>
                  </a:lnTo>
                  <a:lnTo>
                    <a:pt x="1571" y="2214"/>
                  </a:lnTo>
                  <a:lnTo>
                    <a:pt x="1553" y="2307"/>
                  </a:lnTo>
                  <a:lnTo>
                    <a:pt x="1519" y="2400"/>
                  </a:lnTo>
                  <a:lnTo>
                    <a:pt x="1496" y="2456"/>
                  </a:lnTo>
                  <a:lnTo>
                    <a:pt x="1467" y="2512"/>
                  </a:lnTo>
                  <a:lnTo>
                    <a:pt x="1418" y="2585"/>
                  </a:lnTo>
                  <a:lnTo>
                    <a:pt x="1361" y="2652"/>
                  </a:lnTo>
                  <a:lnTo>
                    <a:pt x="1314" y="2697"/>
                  </a:lnTo>
                  <a:lnTo>
                    <a:pt x="1263" y="2732"/>
                  </a:lnTo>
                  <a:lnTo>
                    <a:pt x="1230" y="2744"/>
                  </a:lnTo>
                  <a:lnTo>
                    <a:pt x="1197" y="2753"/>
                  </a:lnTo>
                  <a:lnTo>
                    <a:pt x="1161" y="2757"/>
                  </a:lnTo>
                  <a:lnTo>
                    <a:pt x="444" y="2754"/>
                  </a:lnTo>
                  <a:lnTo>
                    <a:pt x="377" y="2741"/>
                  </a:lnTo>
                  <a:lnTo>
                    <a:pt x="315" y="2720"/>
                  </a:lnTo>
                  <a:lnTo>
                    <a:pt x="235" y="2668"/>
                  </a:lnTo>
                  <a:lnTo>
                    <a:pt x="191" y="2619"/>
                  </a:lnTo>
                  <a:lnTo>
                    <a:pt x="155" y="2576"/>
                  </a:lnTo>
                  <a:lnTo>
                    <a:pt x="102" y="2486"/>
                  </a:lnTo>
                  <a:lnTo>
                    <a:pt x="68" y="2414"/>
                  </a:lnTo>
                  <a:lnTo>
                    <a:pt x="42" y="2346"/>
                  </a:lnTo>
                  <a:lnTo>
                    <a:pt x="18" y="2273"/>
                  </a:lnTo>
                  <a:lnTo>
                    <a:pt x="6" y="2171"/>
                  </a:lnTo>
                  <a:lnTo>
                    <a:pt x="0" y="2081"/>
                  </a:lnTo>
                  <a:lnTo>
                    <a:pt x="9" y="1986"/>
                  </a:lnTo>
                  <a:lnTo>
                    <a:pt x="45" y="1847"/>
                  </a:lnTo>
                  <a:lnTo>
                    <a:pt x="78" y="1758"/>
                  </a:lnTo>
                  <a:lnTo>
                    <a:pt x="147" y="1620"/>
                  </a:lnTo>
                  <a:lnTo>
                    <a:pt x="200" y="1547"/>
                  </a:lnTo>
                  <a:lnTo>
                    <a:pt x="254" y="1491"/>
                  </a:lnTo>
                  <a:lnTo>
                    <a:pt x="299" y="1434"/>
                  </a:lnTo>
                  <a:lnTo>
                    <a:pt x="359" y="1364"/>
                  </a:lnTo>
                  <a:lnTo>
                    <a:pt x="416" y="1298"/>
                  </a:lnTo>
                  <a:lnTo>
                    <a:pt x="459" y="1242"/>
                  </a:lnTo>
                  <a:lnTo>
                    <a:pt x="503" y="1180"/>
                  </a:lnTo>
                  <a:lnTo>
                    <a:pt x="540" y="1112"/>
                  </a:lnTo>
                  <a:lnTo>
                    <a:pt x="576" y="1043"/>
                  </a:lnTo>
                  <a:lnTo>
                    <a:pt x="609" y="957"/>
                  </a:lnTo>
                  <a:lnTo>
                    <a:pt x="635" y="872"/>
                  </a:lnTo>
                  <a:lnTo>
                    <a:pt x="639" y="824"/>
                  </a:lnTo>
                  <a:lnTo>
                    <a:pt x="643" y="756"/>
                  </a:lnTo>
                  <a:lnTo>
                    <a:pt x="643" y="136"/>
                  </a:lnTo>
                  <a:lnTo>
                    <a:pt x="636" y="111"/>
                  </a:lnTo>
                  <a:lnTo>
                    <a:pt x="607" y="92"/>
                  </a:lnTo>
                  <a:lnTo>
                    <a:pt x="587" y="72"/>
                  </a:lnTo>
                  <a:lnTo>
                    <a:pt x="578" y="50"/>
                  </a:lnTo>
                  <a:lnTo>
                    <a:pt x="579" y="28"/>
                  </a:lnTo>
                  <a:lnTo>
                    <a:pt x="587" y="11"/>
                  </a:lnTo>
                  <a:lnTo>
                    <a:pt x="611" y="0"/>
                  </a:lnTo>
                  <a:close/>
                </a:path>
              </a:pathLst>
            </a:custGeom>
            <a:noFill/>
            <a:ln w="15875">
              <a:solidFill>
                <a:srgbClr val="333333"/>
              </a:solidFill>
              <a:miter lim="800000"/>
              <a:headEnd/>
              <a:tailEnd/>
            </a:ln>
          </p:spPr>
          <p:txBody>
            <a:bodyPr wrap="none"/>
            <a:lstStyle/>
            <a:p>
              <a:endParaRPr lang="en-US"/>
            </a:p>
          </p:txBody>
        </p:sp>
        <p:sp>
          <p:nvSpPr>
            <p:cNvPr id="189455" name="Line 18"/>
            <p:cNvSpPr>
              <a:spLocks noChangeShapeType="1"/>
            </p:cNvSpPr>
            <p:nvPr/>
          </p:nvSpPr>
          <p:spPr bwMode="auto">
            <a:xfrm>
              <a:off x="1928" y="2116"/>
              <a:ext cx="1152" cy="0"/>
            </a:xfrm>
            <a:prstGeom prst="line">
              <a:avLst/>
            </a:prstGeom>
            <a:noFill/>
            <a:ln w="6350">
              <a:solidFill>
                <a:srgbClr val="333333"/>
              </a:solidFill>
              <a:miter lim="800000"/>
              <a:headEnd/>
              <a:tailEnd/>
            </a:ln>
          </p:spPr>
          <p:txBody>
            <a:bodyPr wrap="none"/>
            <a:lstStyle/>
            <a:p>
              <a:endParaRPr lang="en-US"/>
            </a:p>
          </p:txBody>
        </p:sp>
        <p:sp>
          <p:nvSpPr>
            <p:cNvPr id="189456" name="Line 19"/>
            <p:cNvSpPr>
              <a:spLocks noChangeShapeType="1"/>
            </p:cNvSpPr>
            <p:nvPr/>
          </p:nvSpPr>
          <p:spPr bwMode="auto">
            <a:xfrm>
              <a:off x="3199" y="3062"/>
              <a:ext cx="1127" cy="0"/>
            </a:xfrm>
            <a:prstGeom prst="line">
              <a:avLst/>
            </a:prstGeom>
            <a:noFill/>
            <a:ln w="6350">
              <a:solidFill>
                <a:schemeClr val="tx1"/>
              </a:solidFill>
              <a:miter lim="800000"/>
              <a:headEnd/>
              <a:tailEnd/>
            </a:ln>
          </p:spPr>
          <p:txBody>
            <a:bodyPr wrap="none"/>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7573"/>
                                        </p:tgtEl>
                                        <p:attrNameLst>
                                          <p:attrName>style.visibility</p:attrName>
                                        </p:attrNameLst>
                                      </p:cBhvr>
                                      <p:to>
                                        <p:strVal val="visible"/>
                                      </p:to>
                                    </p:set>
                                    <p:animEffect transition="in" filter="wipe(left)">
                                      <p:cBhvr>
                                        <p:cTn id="7" dur="500"/>
                                        <p:tgtEl>
                                          <p:spTgt spid="8775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7574"/>
                                        </p:tgtEl>
                                        <p:attrNameLst>
                                          <p:attrName>style.visibility</p:attrName>
                                        </p:attrNameLst>
                                      </p:cBhvr>
                                      <p:to>
                                        <p:strVal val="visible"/>
                                      </p:to>
                                    </p:set>
                                    <p:animEffect transition="in" filter="wipe(left)">
                                      <p:cBhvr>
                                        <p:cTn id="12" dur="500"/>
                                        <p:tgtEl>
                                          <p:spTgt spid="8775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77575"/>
                                        </p:tgtEl>
                                        <p:attrNameLst>
                                          <p:attrName>style.visibility</p:attrName>
                                        </p:attrNameLst>
                                      </p:cBhvr>
                                      <p:to>
                                        <p:strVal val="visible"/>
                                      </p:to>
                                    </p:set>
                                    <p:animEffect transition="in" filter="wipe(left)">
                                      <p:cBhvr>
                                        <p:cTn id="17" dur="500"/>
                                        <p:tgtEl>
                                          <p:spTgt spid="8775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77576"/>
                                        </p:tgtEl>
                                        <p:attrNameLst>
                                          <p:attrName>style.visibility</p:attrName>
                                        </p:attrNameLst>
                                      </p:cBhvr>
                                      <p:to>
                                        <p:strVal val="visible"/>
                                      </p:to>
                                    </p:set>
                                    <p:animEffect transition="in" filter="wipe(left)">
                                      <p:cBhvr>
                                        <p:cTn id="22" dur="500"/>
                                        <p:tgtEl>
                                          <p:spTgt spid="8775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77577"/>
                                        </p:tgtEl>
                                        <p:attrNameLst>
                                          <p:attrName>style.visibility</p:attrName>
                                        </p:attrNameLst>
                                      </p:cBhvr>
                                      <p:to>
                                        <p:strVal val="visible"/>
                                      </p:to>
                                    </p:set>
                                    <p:animEffect transition="in" filter="wipe(left)">
                                      <p:cBhvr>
                                        <p:cTn id="27" dur="500"/>
                                        <p:tgtEl>
                                          <p:spTgt spid="8775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77578"/>
                                        </p:tgtEl>
                                        <p:attrNameLst>
                                          <p:attrName>style.visibility</p:attrName>
                                        </p:attrNameLst>
                                      </p:cBhvr>
                                      <p:to>
                                        <p:strVal val="visible"/>
                                      </p:to>
                                    </p:set>
                                    <p:animEffect transition="in" filter="wipe(left)">
                                      <p:cBhvr>
                                        <p:cTn id="32" dur="500"/>
                                        <p:tgtEl>
                                          <p:spTgt spid="877578"/>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77579"/>
                                        </p:tgtEl>
                                        <p:attrNameLst>
                                          <p:attrName>style.visibility</p:attrName>
                                        </p:attrNameLst>
                                      </p:cBhvr>
                                      <p:to>
                                        <p:strVal val="visible"/>
                                      </p:to>
                                    </p:set>
                                    <p:anim calcmode="lin" valueType="num">
                                      <p:cBhvr>
                                        <p:cTn id="37" dur="500" fill="hold"/>
                                        <p:tgtEl>
                                          <p:spTgt spid="877579"/>
                                        </p:tgtEl>
                                        <p:attrNameLst>
                                          <p:attrName>ppt_w</p:attrName>
                                        </p:attrNameLst>
                                      </p:cBhvr>
                                      <p:tavLst>
                                        <p:tav tm="0">
                                          <p:val>
                                            <p:fltVal val="0"/>
                                          </p:val>
                                        </p:tav>
                                        <p:tav tm="100000">
                                          <p:val>
                                            <p:strVal val="#ppt_w"/>
                                          </p:val>
                                        </p:tav>
                                      </p:tavLst>
                                    </p:anim>
                                    <p:anim calcmode="lin" valueType="num">
                                      <p:cBhvr>
                                        <p:cTn id="38" dur="500" fill="hold"/>
                                        <p:tgtEl>
                                          <p:spTgt spid="8775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3" grpId="0"/>
      <p:bldP spid="877574" grpId="0"/>
      <p:bldP spid="877575" grpId="0"/>
      <p:bldP spid="877576" grpId="0"/>
      <p:bldP spid="877577" grpId="0"/>
      <p:bldP spid="877578" grpId="0"/>
      <p:bldP spid="877579" grpId="0"/>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0466" name="Group 9"/>
          <p:cNvGrpSpPr>
            <a:grpSpLocks/>
          </p:cNvGrpSpPr>
          <p:nvPr/>
        </p:nvGrpSpPr>
        <p:grpSpPr bwMode="auto">
          <a:xfrm>
            <a:off x="1938338" y="446088"/>
            <a:ext cx="5432425" cy="6121400"/>
            <a:chOff x="1221" y="360"/>
            <a:chExt cx="3353" cy="3777"/>
          </a:xfrm>
        </p:grpSpPr>
        <p:sp>
          <p:nvSpPr>
            <p:cNvPr id="190467" name="Freeform 5"/>
            <p:cNvSpPr>
              <a:spLocks/>
            </p:cNvSpPr>
            <p:nvPr/>
          </p:nvSpPr>
          <p:spPr bwMode="auto">
            <a:xfrm>
              <a:off x="1221" y="360"/>
              <a:ext cx="2197" cy="3386"/>
            </a:xfrm>
            <a:custGeom>
              <a:avLst/>
              <a:gdLst>
                <a:gd name="T0" fmla="*/ 1703 w 2197"/>
                <a:gd name="T1" fmla="*/ 2 h 3386"/>
                <a:gd name="T2" fmla="*/ 1764 w 2197"/>
                <a:gd name="T3" fmla="*/ 15 h 3386"/>
                <a:gd name="T4" fmla="*/ 1806 w 2197"/>
                <a:gd name="T5" fmla="*/ 66 h 3386"/>
                <a:gd name="T6" fmla="*/ 1806 w 2197"/>
                <a:gd name="T7" fmla="*/ 122 h 3386"/>
                <a:gd name="T8" fmla="*/ 1766 w 2197"/>
                <a:gd name="T9" fmla="*/ 171 h 3386"/>
                <a:gd name="T10" fmla="*/ 1707 w 2197"/>
                <a:gd name="T11" fmla="*/ 194 h 3386"/>
                <a:gd name="T12" fmla="*/ 1665 w 2197"/>
                <a:gd name="T13" fmla="*/ 236 h 3386"/>
                <a:gd name="T14" fmla="*/ 1652 w 2197"/>
                <a:gd name="T15" fmla="*/ 930 h 3386"/>
                <a:gd name="T16" fmla="*/ 1653 w 2197"/>
                <a:gd name="T17" fmla="*/ 1047 h 3386"/>
                <a:gd name="T18" fmla="*/ 1679 w 2197"/>
                <a:gd name="T19" fmla="*/ 1106 h 3386"/>
                <a:gd name="T20" fmla="*/ 2192 w 2197"/>
                <a:gd name="T21" fmla="*/ 2319 h 3386"/>
                <a:gd name="T22" fmla="*/ 2117 w 2197"/>
                <a:gd name="T23" fmla="*/ 2405 h 3386"/>
                <a:gd name="T24" fmla="*/ 2042 w 2197"/>
                <a:gd name="T25" fmla="*/ 2498 h 3386"/>
                <a:gd name="T26" fmla="*/ 1946 w 2197"/>
                <a:gd name="T27" fmla="*/ 2607 h 3386"/>
                <a:gd name="T28" fmla="*/ 1884 w 2197"/>
                <a:gd name="T29" fmla="*/ 2717 h 3386"/>
                <a:gd name="T30" fmla="*/ 1827 w 2197"/>
                <a:gd name="T31" fmla="*/ 2856 h 3386"/>
                <a:gd name="T32" fmla="*/ 1790 w 2197"/>
                <a:gd name="T33" fmla="*/ 2994 h 3386"/>
                <a:gd name="T34" fmla="*/ 1778 w 2197"/>
                <a:gd name="T35" fmla="*/ 3152 h 3386"/>
                <a:gd name="T36" fmla="*/ 1796 w 2197"/>
                <a:gd name="T37" fmla="*/ 3299 h 3386"/>
                <a:gd name="T38" fmla="*/ 1490 w 2197"/>
                <a:gd name="T39" fmla="*/ 3384 h 3386"/>
                <a:gd name="T40" fmla="*/ 419 w 2197"/>
                <a:gd name="T41" fmla="*/ 3384 h 3386"/>
                <a:gd name="T42" fmla="*/ 150 w 2197"/>
                <a:gd name="T43" fmla="*/ 3368 h 3386"/>
                <a:gd name="T44" fmla="*/ 54 w 2197"/>
                <a:gd name="T45" fmla="*/ 3305 h 3386"/>
                <a:gd name="T46" fmla="*/ 6 w 2197"/>
                <a:gd name="T47" fmla="*/ 3184 h 3386"/>
                <a:gd name="T48" fmla="*/ 6 w 2197"/>
                <a:gd name="T49" fmla="*/ 3109 h 3386"/>
                <a:gd name="T50" fmla="*/ 50 w 2197"/>
                <a:gd name="T51" fmla="*/ 2987 h 3386"/>
                <a:gd name="T52" fmla="*/ 889 w 2197"/>
                <a:gd name="T53" fmla="*/ 1193 h 3386"/>
                <a:gd name="T54" fmla="*/ 958 w 2197"/>
                <a:gd name="T55" fmla="*/ 1036 h 3386"/>
                <a:gd name="T56" fmla="*/ 964 w 2197"/>
                <a:gd name="T57" fmla="*/ 335 h 3386"/>
                <a:gd name="T58" fmla="*/ 948 w 2197"/>
                <a:gd name="T59" fmla="*/ 218 h 3386"/>
                <a:gd name="T60" fmla="*/ 879 w 2197"/>
                <a:gd name="T61" fmla="*/ 183 h 3386"/>
                <a:gd name="T62" fmla="*/ 813 w 2197"/>
                <a:gd name="T63" fmla="*/ 143 h 3386"/>
                <a:gd name="T64" fmla="*/ 810 w 2197"/>
                <a:gd name="T65" fmla="*/ 66 h 3386"/>
                <a:gd name="T66" fmla="*/ 832 w 2197"/>
                <a:gd name="T67" fmla="*/ 22 h 3386"/>
                <a:gd name="T68" fmla="*/ 876 w 2197"/>
                <a:gd name="T69" fmla="*/ 0 h 33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97"/>
                <a:gd name="T106" fmla="*/ 0 h 3386"/>
                <a:gd name="T107" fmla="*/ 2197 w 2197"/>
                <a:gd name="T108" fmla="*/ 3386 h 33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97" h="3386">
                  <a:moveTo>
                    <a:pt x="876" y="0"/>
                  </a:moveTo>
                  <a:lnTo>
                    <a:pt x="1703" y="2"/>
                  </a:lnTo>
                  <a:lnTo>
                    <a:pt x="1739" y="5"/>
                  </a:lnTo>
                  <a:lnTo>
                    <a:pt x="1764" y="15"/>
                  </a:lnTo>
                  <a:lnTo>
                    <a:pt x="1796" y="41"/>
                  </a:lnTo>
                  <a:lnTo>
                    <a:pt x="1806" y="66"/>
                  </a:lnTo>
                  <a:lnTo>
                    <a:pt x="1809" y="97"/>
                  </a:lnTo>
                  <a:lnTo>
                    <a:pt x="1806" y="122"/>
                  </a:lnTo>
                  <a:lnTo>
                    <a:pt x="1790" y="147"/>
                  </a:lnTo>
                  <a:lnTo>
                    <a:pt x="1766" y="171"/>
                  </a:lnTo>
                  <a:lnTo>
                    <a:pt x="1734" y="185"/>
                  </a:lnTo>
                  <a:lnTo>
                    <a:pt x="1707" y="194"/>
                  </a:lnTo>
                  <a:lnTo>
                    <a:pt x="1679" y="219"/>
                  </a:lnTo>
                  <a:lnTo>
                    <a:pt x="1665" y="236"/>
                  </a:lnTo>
                  <a:lnTo>
                    <a:pt x="1662" y="266"/>
                  </a:lnTo>
                  <a:lnTo>
                    <a:pt x="1652" y="930"/>
                  </a:lnTo>
                  <a:lnTo>
                    <a:pt x="1652" y="1017"/>
                  </a:lnTo>
                  <a:lnTo>
                    <a:pt x="1653" y="1047"/>
                  </a:lnTo>
                  <a:lnTo>
                    <a:pt x="1664" y="1074"/>
                  </a:lnTo>
                  <a:lnTo>
                    <a:pt x="1679" y="1106"/>
                  </a:lnTo>
                  <a:lnTo>
                    <a:pt x="2197" y="2301"/>
                  </a:lnTo>
                  <a:lnTo>
                    <a:pt x="2192" y="2319"/>
                  </a:lnTo>
                  <a:lnTo>
                    <a:pt x="2154" y="2360"/>
                  </a:lnTo>
                  <a:lnTo>
                    <a:pt x="2117" y="2405"/>
                  </a:lnTo>
                  <a:lnTo>
                    <a:pt x="2087" y="2442"/>
                  </a:lnTo>
                  <a:lnTo>
                    <a:pt x="2042" y="2498"/>
                  </a:lnTo>
                  <a:lnTo>
                    <a:pt x="1988" y="2556"/>
                  </a:lnTo>
                  <a:lnTo>
                    <a:pt x="1946" y="2607"/>
                  </a:lnTo>
                  <a:lnTo>
                    <a:pt x="1907" y="2672"/>
                  </a:lnTo>
                  <a:lnTo>
                    <a:pt x="1884" y="2717"/>
                  </a:lnTo>
                  <a:lnTo>
                    <a:pt x="1850" y="2792"/>
                  </a:lnTo>
                  <a:lnTo>
                    <a:pt x="1827" y="2856"/>
                  </a:lnTo>
                  <a:lnTo>
                    <a:pt x="1806" y="2921"/>
                  </a:lnTo>
                  <a:lnTo>
                    <a:pt x="1790" y="2994"/>
                  </a:lnTo>
                  <a:lnTo>
                    <a:pt x="1782" y="3066"/>
                  </a:lnTo>
                  <a:lnTo>
                    <a:pt x="1778" y="3152"/>
                  </a:lnTo>
                  <a:lnTo>
                    <a:pt x="1785" y="3228"/>
                  </a:lnTo>
                  <a:lnTo>
                    <a:pt x="1796" y="3299"/>
                  </a:lnTo>
                  <a:lnTo>
                    <a:pt x="1823" y="3386"/>
                  </a:lnTo>
                  <a:lnTo>
                    <a:pt x="1490" y="3384"/>
                  </a:lnTo>
                  <a:lnTo>
                    <a:pt x="983" y="3384"/>
                  </a:lnTo>
                  <a:lnTo>
                    <a:pt x="419" y="3384"/>
                  </a:lnTo>
                  <a:lnTo>
                    <a:pt x="201" y="3380"/>
                  </a:lnTo>
                  <a:lnTo>
                    <a:pt x="150" y="3368"/>
                  </a:lnTo>
                  <a:lnTo>
                    <a:pt x="110" y="3344"/>
                  </a:lnTo>
                  <a:lnTo>
                    <a:pt x="54" y="3305"/>
                  </a:lnTo>
                  <a:lnTo>
                    <a:pt x="24" y="3252"/>
                  </a:lnTo>
                  <a:lnTo>
                    <a:pt x="6" y="3184"/>
                  </a:lnTo>
                  <a:lnTo>
                    <a:pt x="0" y="3141"/>
                  </a:lnTo>
                  <a:lnTo>
                    <a:pt x="6" y="3109"/>
                  </a:lnTo>
                  <a:lnTo>
                    <a:pt x="14" y="3065"/>
                  </a:lnTo>
                  <a:lnTo>
                    <a:pt x="50" y="2987"/>
                  </a:lnTo>
                  <a:lnTo>
                    <a:pt x="444" y="2151"/>
                  </a:lnTo>
                  <a:lnTo>
                    <a:pt x="889" y="1193"/>
                  </a:lnTo>
                  <a:lnTo>
                    <a:pt x="953" y="1058"/>
                  </a:lnTo>
                  <a:lnTo>
                    <a:pt x="958" y="1036"/>
                  </a:lnTo>
                  <a:lnTo>
                    <a:pt x="962" y="1013"/>
                  </a:lnTo>
                  <a:lnTo>
                    <a:pt x="964" y="335"/>
                  </a:lnTo>
                  <a:lnTo>
                    <a:pt x="964" y="247"/>
                  </a:lnTo>
                  <a:lnTo>
                    <a:pt x="948" y="218"/>
                  </a:lnTo>
                  <a:lnTo>
                    <a:pt x="917" y="197"/>
                  </a:lnTo>
                  <a:lnTo>
                    <a:pt x="879" y="183"/>
                  </a:lnTo>
                  <a:lnTo>
                    <a:pt x="836" y="171"/>
                  </a:lnTo>
                  <a:lnTo>
                    <a:pt x="813" y="143"/>
                  </a:lnTo>
                  <a:lnTo>
                    <a:pt x="807" y="110"/>
                  </a:lnTo>
                  <a:lnTo>
                    <a:pt x="810" y="66"/>
                  </a:lnTo>
                  <a:lnTo>
                    <a:pt x="821" y="41"/>
                  </a:lnTo>
                  <a:lnTo>
                    <a:pt x="832" y="22"/>
                  </a:lnTo>
                  <a:lnTo>
                    <a:pt x="852" y="5"/>
                  </a:lnTo>
                  <a:lnTo>
                    <a:pt x="876" y="0"/>
                  </a:lnTo>
                  <a:close/>
                </a:path>
              </a:pathLst>
            </a:custGeom>
            <a:noFill/>
            <a:ln w="19050">
              <a:solidFill>
                <a:srgbClr val="333333"/>
              </a:solidFill>
              <a:miter lim="800000"/>
              <a:headEnd/>
              <a:tailEnd/>
            </a:ln>
          </p:spPr>
          <p:txBody>
            <a:bodyPr wrap="none"/>
            <a:lstStyle/>
            <a:p>
              <a:endParaRPr lang="en-US"/>
            </a:p>
          </p:txBody>
        </p:sp>
        <p:sp>
          <p:nvSpPr>
            <p:cNvPr id="190468" name="Freeform 6"/>
            <p:cNvSpPr>
              <a:spLocks/>
            </p:cNvSpPr>
            <p:nvPr/>
          </p:nvSpPr>
          <p:spPr bwMode="auto">
            <a:xfrm>
              <a:off x="2997" y="1380"/>
              <a:ext cx="1577" cy="2757"/>
            </a:xfrm>
            <a:custGeom>
              <a:avLst/>
              <a:gdLst>
                <a:gd name="T0" fmla="*/ 1027 w 1577"/>
                <a:gd name="T1" fmla="*/ 0 h 2757"/>
                <a:gd name="T2" fmla="*/ 1063 w 1577"/>
                <a:gd name="T3" fmla="*/ 12 h 2757"/>
                <a:gd name="T4" fmla="*/ 1079 w 1577"/>
                <a:gd name="T5" fmla="*/ 52 h 2757"/>
                <a:gd name="T6" fmla="*/ 1059 w 1577"/>
                <a:gd name="T7" fmla="*/ 84 h 2757"/>
                <a:gd name="T8" fmla="*/ 1003 w 1577"/>
                <a:gd name="T9" fmla="*/ 108 h 2757"/>
                <a:gd name="T10" fmla="*/ 991 w 1577"/>
                <a:gd name="T11" fmla="*/ 828 h 2757"/>
                <a:gd name="T12" fmla="*/ 999 w 1577"/>
                <a:gd name="T13" fmla="*/ 965 h 2757"/>
                <a:gd name="T14" fmla="*/ 1031 w 1577"/>
                <a:gd name="T15" fmla="*/ 1060 h 2757"/>
                <a:gd name="T16" fmla="*/ 1139 w 1577"/>
                <a:gd name="T17" fmla="*/ 1256 h 2757"/>
                <a:gd name="T18" fmla="*/ 1254 w 1577"/>
                <a:gd name="T19" fmla="*/ 1413 h 2757"/>
                <a:gd name="T20" fmla="*/ 1391 w 1577"/>
                <a:gd name="T21" fmla="*/ 1581 h 2757"/>
                <a:gd name="T22" fmla="*/ 1503 w 1577"/>
                <a:gd name="T23" fmla="*/ 1770 h 2757"/>
                <a:gd name="T24" fmla="*/ 1562 w 1577"/>
                <a:gd name="T25" fmla="*/ 1946 h 2757"/>
                <a:gd name="T26" fmla="*/ 1577 w 1577"/>
                <a:gd name="T27" fmla="*/ 2136 h 2757"/>
                <a:gd name="T28" fmla="*/ 1553 w 1577"/>
                <a:gd name="T29" fmla="*/ 2307 h 2757"/>
                <a:gd name="T30" fmla="*/ 1496 w 1577"/>
                <a:gd name="T31" fmla="*/ 2456 h 2757"/>
                <a:gd name="T32" fmla="*/ 1418 w 1577"/>
                <a:gd name="T33" fmla="*/ 2585 h 2757"/>
                <a:gd name="T34" fmla="*/ 1314 w 1577"/>
                <a:gd name="T35" fmla="*/ 2697 h 2757"/>
                <a:gd name="T36" fmla="*/ 1230 w 1577"/>
                <a:gd name="T37" fmla="*/ 2744 h 2757"/>
                <a:gd name="T38" fmla="*/ 1161 w 1577"/>
                <a:gd name="T39" fmla="*/ 2757 h 2757"/>
                <a:gd name="T40" fmla="*/ 377 w 1577"/>
                <a:gd name="T41" fmla="*/ 2741 h 2757"/>
                <a:gd name="T42" fmla="*/ 235 w 1577"/>
                <a:gd name="T43" fmla="*/ 2668 h 2757"/>
                <a:gd name="T44" fmla="*/ 155 w 1577"/>
                <a:gd name="T45" fmla="*/ 2576 h 2757"/>
                <a:gd name="T46" fmla="*/ 68 w 1577"/>
                <a:gd name="T47" fmla="*/ 2414 h 2757"/>
                <a:gd name="T48" fmla="*/ 18 w 1577"/>
                <a:gd name="T49" fmla="*/ 2273 h 2757"/>
                <a:gd name="T50" fmla="*/ 0 w 1577"/>
                <a:gd name="T51" fmla="*/ 2081 h 2757"/>
                <a:gd name="T52" fmla="*/ 45 w 1577"/>
                <a:gd name="T53" fmla="*/ 1847 h 2757"/>
                <a:gd name="T54" fmla="*/ 147 w 1577"/>
                <a:gd name="T55" fmla="*/ 1620 h 2757"/>
                <a:gd name="T56" fmla="*/ 254 w 1577"/>
                <a:gd name="T57" fmla="*/ 1491 h 2757"/>
                <a:gd name="T58" fmla="*/ 359 w 1577"/>
                <a:gd name="T59" fmla="*/ 1364 h 2757"/>
                <a:gd name="T60" fmla="*/ 459 w 1577"/>
                <a:gd name="T61" fmla="*/ 1242 h 2757"/>
                <a:gd name="T62" fmla="*/ 540 w 1577"/>
                <a:gd name="T63" fmla="*/ 1112 h 2757"/>
                <a:gd name="T64" fmla="*/ 609 w 1577"/>
                <a:gd name="T65" fmla="*/ 957 h 2757"/>
                <a:gd name="T66" fmla="*/ 639 w 1577"/>
                <a:gd name="T67" fmla="*/ 824 h 2757"/>
                <a:gd name="T68" fmla="*/ 643 w 1577"/>
                <a:gd name="T69" fmla="*/ 136 h 2757"/>
                <a:gd name="T70" fmla="*/ 607 w 1577"/>
                <a:gd name="T71" fmla="*/ 92 h 2757"/>
                <a:gd name="T72" fmla="*/ 578 w 1577"/>
                <a:gd name="T73" fmla="*/ 50 h 2757"/>
                <a:gd name="T74" fmla="*/ 587 w 1577"/>
                <a:gd name="T75" fmla="*/ 11 h 27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7"/>
                <a:gd name="T115" fmla="*/ 0 h 2757"/>
                <a:gd name="T116" fmla="*/ 1577 w 1577"/>
                <a:gd name="T117" fmla="*/ 2757 h 27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7" h="2757">
                  <a:moveTo>
                    <a:pt x="611" y="0"/>
                  </a:moveTo>
                  <a:lnTo>
                    <a:pt x="1027" y="0"/>
                  </a:lnTo>
                  <a:lnTo>
                    <a:pt x="1044" y="5"/>
                  </a:lnTo>
                  <a:lnTo>
                    <a:pt x="1063" y="12"/>
                  </a:lnTo>
                  <a:lnTo>
                    <a:pt x="1073" y="29"/>
                  </a:lnTo>
                  <a:lnTo>
                    <a:pt x="1079" y="52"/>
                  </a:lnTo>
                  <a:lnTo>
                    <a:pt x="1070" y="69"/>
                  </a:lnTo>
                  <a:lnTo>
                    <a:pt x="1059" y="84"/>
                  </a:lnTo>
                  <a:lnTo>
                    <a:pt x="1027" y="96"/>
                  </a:lnTo>
                  <a:lnTo>
                    <a:pt x="1003" y="108"/>
                  </a:lnTo>
                  <a:lnTo>
                    <a:pt x="991" y="140"/>
                  </a:lnTo>
                  <a:lnTo>
                    <a:pt x="991" y="828"/>
                  </a:lnTo>
                  <a:lnTo>
                    <a:pt x="991" y="904"/>
                  </a:lnTo>
                  <a:lnTo>
                    <a:pt x="999" y="965"/>
                  </a:lnTo>
                  <a:lnTo>
                    <a:pt x="1010" y="1008"/>
                  </a:lnTo>
                  <a:lnTo>
                    <a:pt x="1031" y="1060"/>
                  </a:lnTo>
                  <a:lnTo>
                    <a:pt x="1091" y="1180"/>
                  </a:lnTo>
                  <a:lnTo>
                    <a:pt x="1139" y="1256"/>
                  </a:lnTo>
                  <a:lnTo>
                    <a:pt x="1187" y="1324"/>
                  </a:lnTo>
                  <a:lnTo>
                    <a:pt x="1254" y="1413"/>
                  </a:lnTo>
                  <a:lnTo>
                    <a:pt x="1323" y="1492"/>
                  </a:lnTo>
                  <a:lnTo>
                    <a:pt x="1391" y="1581"/>
                  </a:lnTo>
                  <a:lnTo>
                    <a:pt x="1451" y="1676"/>
                  </a:lnTo>
                  <a:lnTo>
                    <a:pt x="1503" y="1770"/>
                  </a:lnTo>
                  <a:lnTo>
                    <a:pt x="1535" y="1854"/>
                  </a:lnTo>
                  <a:lnTo>
                    <a:pt x="1562" y="1946"/>
                  </a:lnTo>
                  <a:lnTo>
                    <a:pt x="1575" y="2042"/>
                  </a:lnTo>
                  <a:lnTo>
                    <a:pt x="1577" y="2136"/>
                  </a:lnTo>
                  <a:lnTo>
                    <a:pt x="1571" y="2214"/>
                  </a:lnTo>
                  <a:lnTo>
                    <a:pt x="1553" y="2307"/>
                  </a:lnTo>
                  <a:lnTo>
                    <a:pt x="1519" y="2400"/>
                  </a:lnTo>
                  <a:lnTo>
                    <a:pt x="1496" y="2456"/>
                  </a:lnTo>
                  <a:lnTo>
                    <a:pt x="1467" y="2512"/>
                  </a:lnTo>
                  <a:lnTo>
                    <a:pt x="1418" y="2585"/>
                  </a:lnTo>
                  <a:lnTo>
                    <a:pt x="1361" y="2652"/>
                  </a:lnTo>
                  <a:lnTo>
                    <a:pt x="1314" y="2697"/>
                  </a:lnTo>
                  <a:lnTo>
                    <a:pt x="1263" y="2732"/>
                  </a:lnTo>
                  <a:lnTo>
                    <a:pt x="1230" y="2744"/>
                  </a:lnTo>
                  <a:lnTo>
                    <a:pt x="1197" y="2753"/>
                  </a:lnTo>
                  <a:lnTo>
                    <a:pt x="1161" y="2757"/>
                  </a:lnTo>
                  <a:lnTo>
                    <a:pt x="444" y="2754"/>
                  </a:lnTo>
                  <a:lnTo>
                    <a:pt x="377" y="2741"/>
                  </a:lnTo>
                  <a:lnTo>
                    <a:pt x="315" y="2720"/>
                  </a:lnTo>
                  <a:lnTo>
                    <a:pt x="235" y="2668"/>
                  </a:lnTo>
                  <a:lnTo>
                    <a:pt x="191" y="2619"/>
                  </a:lnTo>
                  <a:lnTo>
                    <a:pt x="155" y="2576"/>
                  </a:lnTo>
                  <a:lnTo>
                    <a:pt x="102" y="2486"/>
                  </a:lnTo>
                  <a:lnTo>
                    <a:pt x="68" y="2414"/>
                  </a:lnTo>
                  <a:lnTo>
                    <a:pt x="42" y="2346"/>
                  </a:lnTo>
                  <a:lnTo>
                    <a:pt x="18" y="2273"/>
                  </a:lnTo>
                  <a:lnTo>
                    <a:pt x="6" y="2171"/>
                  </a:lnTo>
                  <a:lnTo>
                    <a:pt x="0" y="2081"/>
                  </a:lnTo>
                  <a:lnTo>
                    <a:pt x="9" y="1986"/>
                  </a:lnTo>
                  <a:lnTo>
                    <a:pt x="45" y="1847"/>
                  </a:lnTo>
                  <a:lnTo>
                    <a:pt x="78" y="1758"/>
                  </a:lnTo>
                  <a:lnTo>
                    <a:pt x="147" y="1620"/>
                  </a:lnTo>
                  <a:lnTo>
                    <a:pt x="200" y="1547"/>
                  </a:lnTo>
                  <a:lnTo>
                    <a:pt x="254" y="1491"/>
                  </a:lnTo>
                  <a:lnTo>
                    <a:pt x="299" y="1434"/>
                  </a:lnTo>
                  <a:lnTo>
                    <a:pt x="359" y="1364"/>
                  </a:lnTo>
                  <a:lnTo>
                    <a:pt x="416" y="1298"/>
                  </a:lnTo>
                  <a:lnTo>
                    <a:pt x="459" y="1242"/>
                  </a:lnTo>
                  <a:lnTo>
                    <a:pt x="503" y="1180"/>
                  </a:lnTo>
                  <a:lnTo>
                    <a:pt x="540" y="1112"/>
                  </a:lnTo>
                  <a:lnTo>
                    <a:pt x="576" y="1043"/>
                  </a:lnTo>
                  <a:lnTo>
                    <a:pt x="609" y="957"/>
                  </a:lnTo>
                  <a:lnTo>
                    <a:pt x="635" y="872"/>
                  </a:lnTo>
                  <a:lnTo>
                    <a:pt x="639" y="824"/>
                  </a:lnTo>
                  <a:lnTo>
                    <a:pt x="643" y="756"/>
                  </a:lnTo>
                  <a:lnTo>
                    <a:pt x="643" y="136"/>
                  </a:lnTo>
                  <a:lnTo>
                    <a:pt x="636" y="111"/>
                  </a:lnTo>
                  <a:lnTo>
                    <a:pt x="607" y="92"/>
                  </a:lnTo>
                  <a:lnTo>
                    <a:pt x="587" y="72"/>
                  </a:lnTo>
                  <a:lnTo>
                    <a:pt x="578" y="50"/>
                  </a:lnTo>
                  <a:lnTo>
                    <a:pt x="579" y="28"/>
                  </a:lnTo>
                  <a:lnTo>
                    <a:pt x="587" y="11"/>
                  </a:lnTo>
                  <a:lnTo>
                    <a:pt x="611" y="0"/>
                  </a:lnTo>
                  <a:close/>
                </a:path>
              </a:pathLst>
            </a:custGeom>
            <a:noFill/>
            <a:ln w="15875">
              <a:solidFill>
                <a:srgbClr val="333333"/>
              </a:solidFill>
              <a:miter lim="800000"/>
              <a:headEnd/>
              <a:tailEnd/>
            </a:ln>
          </p:spPr>
          <p:txBody>
            <a:bodyPr wrap="none"/>
            <a:lstStyle/>
            <a:p>
              <a:endParaRPr lang="en-US"/>
            </a:p>
          </p:txBody>
        </p:sp>
        <p:sp>
          <p:nvSpPr>
            <p:cNvPr id="190469" name="Line 7"/>
            <p:cNvSpPr>
              <a:spLocks noChangeShapeType="1"/>
            </p:cNvSpPr>
            <p:nvPr/>
          </p:nvSpPr>
          <p:spPr bwMode="auto">
            <a:xfrm>
              <a:off x="1928" y="2116"/>
              <a:ext cx="1152" cy="0"/>
            </a:xfrm>
            <a:prstGeom prst="line">
              <a:avLst/>
            </a:prstGeom>
            <a:noFill/>
            <a:ln w="3175">
              <a:solidFill>
                <a:srgbClr val="333333"/>
              </a:solidFill>
              <a:miter lim="800000"/>
              <a:headEnd/>
              <a:tailEnd/>
            </a:ln>
          </p:spPr>
          <p:txBody>
            <a:bodyPr wrap="none"/>
            <a:lstStyle/>
            <a:p>
              <a:endParaRPr lang="en-US"/>
            </a:p>
          </p:txBody>
        </p:sp>
        <p:sp>
          <p:nvSpPr>
            <p:cNvPr id="190470" name="Line 8"/>
            <p:cNvSpPr>
              <a:spLocks noChangeShapeType="1"/>
            </p:cNvSpPr>
            <p:nvPr/>
          </p:nvSpPr>
          <p:spPr bwMode="auto">
            <a:xfrm>
              <a:off x="3199" y="3062"/>
              <a:ext cx="1127" cy="0"/>
            </a:xfrm>
            <a:prstGeom prst="line">
              <a:avLst/>
            </a:prstGeom>
            <a:noFill/>
            <a:ln w="3175">
              <a:solidFill>
                <a:schemeClr val="tx1"/>
              </a:solidFill>
              <a:miter lim="800000"/>
              <a:headEnd/>
              <a:tailEnd/>
            </a:ln>
          </p:spPr>
          <p:txBody>
            <a:bodyPr wrap="none"/>
            <a:lstStyle/>
            <a:p>
              <a:endParaRPr lang="en-US"/>
            </a:p>
          </p:txBody>
        </p:sp>
      </p:gr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endParaRPr lang="en-US" smtClean="0"/>
          </a:p>
        </p:txBody>
      </p:sp>
      <p:pic>
        <p:nvPicPr>
          <p:cNvPr id="191491" name="Picture 3"/>
          <p:cNvPicPr>
            <a:picLocks noChangeAspect="1" noChangeArrowheads="1"/>
          </p:cNvPicPr>
          <p:nvPr/>
        </p:nvPicPr>
        <p:blipFill>
          <a:blip r:embed="rId3" cstate="print"/>
          <a:srcRect/>
          <a:stretch>
            <a:fillRect/>
          </a:stretch>
        </p:blipFill>
        <p:spPr bwMode="auto">
          <a:xfrm>
            <a:off x="6705600" y="1600200"/>
            <a:ext cx="1223963" cy="1757363"/>
          </a:xfrm>
          <a:prstGeom prst="rect">
            <a:avLst/>
          </a:prstGeom>
          <a:noFill/>
          <a:ln w="9525">
            <a:noFill/>
            <a:miter lim="800000"/>
            <a:headEnd/>
            <a:tailEnd/>
          </a:ln>
        </p:spPr>
      </p:pic>
      <p:sp>
        <p:nvSpPr>
          <p:cNvPr id="876548" name="Rectangle 4"/>
          <p:cNvSpPr>
            <a:spLocks noChangeArrowheads="1"/>
          </p:cNvSpPr>
          <p:nvPr/>
        </p:nvSpPr>
        <p:spPr bwMode="auto">
          <a:xfrm>
            <a:off x="990600" y="2895600"/>
            <a:ext cx="2511425" cy="396875"/>
          </a:xfrm>
          <a:prstGeom prst="rect">
            <a:avLst/>
          </a:prstGeom>
          <a:noFill/>
          <a:ln w="9525">
            <a:noFill/>
            <a:miter lim="800000"/>
            <a:headEnd/>
            <a:tailEnd/>
          </a:ln>
        </p:spPr>
        <p:txBody>
          <a:bodyPr wrap="none">
            <a:spAutoFit/>
          </a:bodyPr>
          <a:lstStyle/>
          <a:p>
            <a:pPr eaLnBrk="0" hangingPunct="0"/>
            <a:r>
              <a:rPr lang="en-US" sz="2000" b="1" i="1">
                <a:cs typeface="Times New Roman" pitchFamily="18" charset="0"/>
              </a:rPr>
              <a:t>Areas of Chemistry</a:t>
            </a:r>
          </a:p>
        </p:txBody>
      </p:sp>
      <p:sp>
        <p:nvSpPr>
          <p:cNvPr id="876549" name="Rectangle 5"/>
          <p:cNvSpPr>
            <a:spLocks noChangeArrowheads="1"/>
          </p:cNvSpPr>
          <p:nvPr/>
        </p:nvSpPr>
        <p:spPr bwMode="auto">
          <a:xfrm>
            <a:off x="1371600" y="3505200"/>
            <a:ext cx="5938838" cy="396875"/>
          </a:xfrm>
          <a:prstGeom prst="rect">
            <a:avLst/>
          </a:prstGeom>
          <a:noFill/>
          <a:ln w="9525">
            <a:noFill/>
            <a:miter lim="800000"/>
            <a:headEnd/>
            <a:tailEnd/>
          </a:ln>
        </p:spPr>
        <p:txBody>
          <a:bodyPr wrap="none">
            <a:spAutoFit/>
          </a:bodyPr>
          <a:lstStyle/>
          <a:p>
            <a:pPr eaLnBrk="0" hangingPunct="0"/>
            <a:r>
              <a:rPr lang="en-US" sz="2000" i="1">
                <a:solidFill>
                  <a:schemeClr val="hlink"/>
                </a:solidFill>
                <a:cs typeface="Times New Roman" pitchFamily="18" charset="0"/>
              </a:rPr>
              <a:t>organic</a:t>
            </a:r>
            <a:r>
              <a:rPr lang="en-US" sz="2000">
                <a:cs typeface="Times New Roman" pitchFamily="18" charset="0"/>
              </a:rPr>
              <a:t>: the study of carbon-containing compounds</a:t>
            </a:r>
          </a:p>
        </p:txBody>
      </p:sp>
      <p:sp>
        <p:nvSpPr>
          <p:cNvPr id="876550" name="Rectangle 6"/>
          <p:cNvSpPr>
            <a:spLocks noChangeArrowheads="1"/>
          </p:cNvSpPr>
          <p:nvPr/>
        </p:nvSpPr>
        <p:spPr bwMode="auto">
          <a:xfrm>
            <a:off x="1371600" y="4114800"/>
            <a:ext cx="6613525" cy="396875"/>
          </a:xfrm>
          <a:prstGeom prst="rect">
            <a:avLst/>
          </a:prstGeom>
          <a:noFill/>
          <a:ln w="9525">
            <a:noFill/>
            <a:miter lim="800000"/>
            <a:headEnd/>
            <a:tailEnd/>
          </a:ln>
        </p:spPr>
        <p:txBody>
          <a:bodyPr wrap="none">
            <a:spAutoFit/>
          </a:bodyPr>
          <a:lstStyle/>
          <a:p>
            <a:pPr eaLnBrk="0" hangingPunct="0"/>
            <a:r>
              <a:rPr lang="en-US" sz="2000" i="1">
                <a:solidFill>
                  <a:schemeClr val="hlink"/>
                </a:solidFill>
                <a:cs typeface="Times New Roman" pitchFamily="18" charset="0"/>
              </a:rPr>
              <a:t>inorganic</a:t>
            </a:r>
            <a:r>
              <a:rPr lang="en-US" sz="2000">
                <a:cs typeface="Times New Roman" pitchFamily="18" charset="0"/>
              </a:rPr>
              <a:t>: studies everything except carbon (e.g., metals)</a:t>
            </a:r>
          </a:p>
        </p:txBody>
      </p:sp>
      <p:sp>
        <p:nvSpPr>
          <p:cNvPr id="876551" name="Rectangle 7"/>
          <p:cNvSpPr>
            <a:spLocks noChangeArrowheads="1"/>
          </p:cNvSpPr>
          <p:nvPr/>
        </p:nvSpPr>
        <p:spPr bwMode="auto">
          <a:xfrm>
            <a:off x="1371600" y="4724400"/>
            <a:ext cx="4937125" cy="396875"/>
          </a:xfrm>
          <a:prstGeom prst="rect">
            <a:avLst/>
          </a:prstGeom>
          <a:noFill/>
          <a:ln w="9525">
            <a:noFill/>
            <a:miter lim="800000"/>
            <a:headEnd/>
            <a:tailEnd/>
          </a:ln>
        </p:spPr>
        <p:txBody>
          <a:bodyPr wrap="none">
            <a:spAutoFit/>
          </a:bodyPr>
          <a:lstStyle/>
          <a:p>
            <a:pPr eaLnBrk="0" hangingPunct="0"/>
            <a:r>
              <a:rPr lang="en-US" sz="2000" i="1">
                <a:solidFill>
                  <a:schemeClr val="hlink"/>
                </a:solidFill>
                <a:cs typeface="Times New Roman" pitchFamily="18" charset="0"/>
              </a:rPr>
              <a:t>biochemistry</a:t>
            </a:r>
            <a:r>
              <a:rPr lang="en-US" sz="2000">
                <a:cs typeface="Times New Roman" pitchFamily="18" charset="0"/>
              </a:rPr>
              <a:t>: the chemistry of living things</a:t>
            </a:r>
          </a:p>
        </p:txBody>
      </p:sp>
      <p:sp>
        <p:nvSpPr>
          <p:cNvPr id="876552" name="Rectangle 8"/>
          <p:cNvSpPr>
            <a:spLocks noChangeArrowheads="1"/>
          </p:cNvSpPr>
          <p:nvPr/>
        </p:nvSpPr>
        <p:spPr bwMode="auto">
          <a:xfrm>
            <a:off x="1368425" y="5334000"/>
            <a:ext cx="6251575" cy="396875"/>
          </a:xfrm>
          <a:prstGeom prst="rect">
            <a:avLst/>
          </a:prstGeom>
          <a:noFill/>
          <a:ln w="9525">
            <a:noFill/>
            <a:miter lim="800000"/>
            <a:headEnd/>
            <a:tailEnd/>
          </a:ln>
        </p:spPr>
        <p:txBody>
          <a:bodyPr wrap="none">
            <a:spAutoFit/>
          </a:bodyPr>
          <a:lstStyle/>
          <a:p>
            <a:pPr eaLnBrk="0" hangingPunct="0"/>
            <a:r>
              <a:rPr lang="en-US" sz="2000" i="1">
                <a:solidFill>
                  <a:schemeClr val="hlink"/>
                </a:solidFill>
                <a:cs typeface="Times New Roman" pitchFamily="18" charset="0"/>
              </a:rPr>
              <a:t>physical</a:t>
            </a:r>
            <a:r>
              <a:rPr lang="en-US" sz="2000">
                <a:cs typeface="Times New Roman" pitchFamily="18" charset="0"/>
              </a:rPr>
              <a:t>: measuring physical properties of substances</a:t>
            </a:r>
          </a:p>
        </p:txBody>
      </p:sp>
      <p:sp>
        <p:nvSpPr>
          <p:cNvPr id="191497" name="Rectangle 9"/>
          <p:cNvSpPr>
            <a:spLocks noChangeArrowheads="1"/>
          </p:cNvSpPr>
          <p:nvPr/>
        </p:nvSpPr>
        <p:spPr bwMode="auto">
          <a:xfrm>
            <a:off x="990600" y="1676400"/>
            <a:ext cx="5354638" cy="396875"/>
          </a:xfrm>
          <a:prstGeom prst="rect">
            <a:avLst/>
          </a:prstGeom>
          <a:noFill/>
          <a:ln w="9525">
            <a:noFill/>
            <a:miter lim="800000"/>
            <a:headEnd/>
            <a:tailEnd/>
          </a:ln>
        </p:spPr>
        <p:txBody>
          <a:bodyPr wrap="none">
            <a:spAutoFit/>
          </a:bodyPr>
          <a:lstStyle/>
          <a:p>
            <a:pPr eaLnBrk="0" hangingPunct="0"/>
            <a:r>
              <a:rPr lang="en-US" sz="2000" i="1">
                <a:solidFill>
                  <a:schemeClr val="hlink"/>
                </a:solidFill>
                <a:ea typeface="Times New Roman" pitchFamily="18" charset="0"/>
                <a:cs typeface="Arial" charset="0"/>
              </a:rPr>
              <a:t>chemistry</a:t>
            </a:r>
            <a:r>
              <a:rPr lang="en-US" sz="2000">
                <a:ea typeface="Times New Roman" pitchFamily="18" charset="0"/>
                <a:cs typeface="Arial" charset="0"/>
              </a:rPr>
              <a:t>: the study of matter and its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76548"/>
                                        </p:tgtEl>
                                        <p:attrNameLst>
                                          <p:attrName>style.visibility</p:attrName>
                                        </p:attrNameLst>
                                      </p:cBhvr>
                                      <p:to>
                                        <p:strVal val="visible"/>
                                      </p:to>
                                    </p:set>
                                    <p:animEffect transition="in" filter="randombar(horizontal)">
                                      <p:cBhvr>
                                        <p:cTn id="7" dur="500"/>
                                        <p:tgtEl>
                                          <p:spTgt spid="87654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76549"/>
                                        </p:tgtEl>
                                        <p:attrNameLst>
                                          <p:attrName>style.visibility</p:attrName>
                                        </p:attrNameLst>
                                      </p:cBhvr>
                                      <p:to>
                                        <p:strVal val="visible"/>
                                      </p:to>
                                    </p:set>
                                    <p:animEffect transition="in" filter="fade">
                                      <p:cBhvr>
                                        <p:cTn id="12" dur="1000"/>
                                        <p:tgtEl>
                                          <p:spTgt spid="876549"/>
                                        </p:tgtEl>
                                      </p:cBhvr>
                                    </p:animEffect>
                                    <p:anim calcmode="lin" valueType="num">
                                      <p:cBhvr>
                                        <p:cTn id="13" dur="1000" fill="hold"/>
                                        <p:tgtEl>
                                          <p:spTgt spid="876549"/>
                                        </p:tgtEl>
                                        <p:attrNameLst>
                                          <p:attrName>ppt_x</p:attrName>
                                        </p:attrNameLst>
                                      </p:cBhvr>
                                      <p:tavLst>
                                        <p:tav tm="0">
                                          <p:val>
                                            <p:strVal val="#ppt_x"/>
                                          </p:val>
                                        </p:tav>
                                        <p:tav tm="100000">
                                          <p:val>
                                            <p:strVal val="#ppt_x"/>
                                          </p:val>
                                        </p:tav>
                                      </p:tavLst>
                                    </p:anim>
                                    <p:anim calcmode="lin" valueType="num">
                                      <p:cBhvr>
                                        <p:cTn id="14" dur="1000" fill="hold"/>
                                        <p:tgtEl>
                                          <p:spTgt spid="8765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76550"/>
                                        </p:tgtEl>
                                        <p:attrNameLst>
                                          <p:attrName>style.visibility</p:attrName>
                                        </p:attrNameLst>
                                      </p:cBhvr>
                                      <p:to>
                                        <p:strVal val="visible"/>
                                      </p:to>
                                    </p:set>
                                    <p:animEffect transition="in" filter="fade">
                                      <p:cBhvr>
                                        <p:cTn id="19" dur="1000"/>
                                        <p:tgtEl>
                                          <p:spTgt spid="876550"/>
                                        </p:tgtEl>
                                      </p:cBhvr>
                                    </p:animEffect>
                                    <p:anim calcmode="lin" valueType="num">
                                      <p:cBhvr>
                                        <p:cTn id="20" dur="1000" fill="hold"/>
                                        <p:tgtEl>
                                          <p:spTgt spid="876550"/>
                                        </p:tgtEl>
                                        <p:attrNameLst>
                                          <p:attrName>ppt_x</p:attrName>
                                        </p:attrNameLst>
                                      </p:cBhvr>
                                      <p:tavLst>
                                        <p:tav tm="0">
                                          <p:val>
                                            <p:strVal val="#ppt_x"/>
                                          </p:val>
                                        </p:tav>
                                        <p:tav tm="100000">
                                          <p:val>
                                            <p:strVal val="#ppt_x"/>
                                          </p:val>
                                        </p:tav>
                                      </p:tavLst>
                                    </p:anim>
                                    <p:anim calcmode="lin" valueType="num">
                                      <p:cBhvr>
                                        <p:cTn id="21" dur="1000" fill="hold"/>
                                        <p:tgtEl>
                                          <p:spTgt spid="87655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76551"/>
                                        </p:tgtEl>
                                        <p:attrNameLst>
                                          <p:attrName>style.visibility</p:attrName>
                                        </p:attrNameLst>
                                      </p:cBhvr>
                                      <p:to>
                                        <p:strVal val="visible"/>
                                      </p:to>
                                    </p:set>
                                    <p:animEffect transition="in" filter="fade">
                                      <p:cBhvr>
                                        <p:cTn id="26" dur="1000"/>
                                        <p:tgtEl>
                                          <p:spTgt spid="876551"/>
                                        </p:tgtEl>
                                      </p:cBhvr>
                                    </p:animEffect>
                                    <p:anim calcmode="lin" valueType="num">
                                      <p:cBhvr>
                                        <p:cTn id="27" dur="1000" fill="hold"/>
                                        <p:tgtEl>
                                          <p:spTgt spid="876551"/>
                                        </p:tgtEl>
                                        <p:attrNameLst>
                                          <p:attrName>ppt_x</p:attrName>
                                        </p:attrNameLst>
                                      </p:cBhvr>
                                      <p:tavLst>
                                        <p:tav tm="0">
                                          <p:val>
                                            <p:strVal val="#ppt_x"/>
                                          </p:val>
                                        </p:tav>
                                        <p:tav tm="100000">
                                          <p:val>
                                            <p:strVal val="#ppt_x"/>
                                          </p:val>
                                        </p:tav>
                                      </p:tavLst>
                                    </p:anim>
                                    <p:anim calcmode="lin" valueType="num">
                                      <p:cBhvr>
                                        <p:cTn id="28" dur="1000" fill="hold"/>
                                        <p:tgtEl>
                                          <p:spTgt spid="8765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76552"/>
                                        </p:tgtEl>
                                        <p:attrNameLst>
                                          <p:attrName>style.visibility</p:attrName>
                                        </p:attrNameLst>
                                      </p:cBhvr>
                                      <p:to>
                                        <p:strVal val="visible"/>
                                      </p:to>
                                    </p:set>
                                    <p:animEffect transition="in" filter="fade">
                                      <p:cBhvr>
                                        <p:cTn id="33" dur="1000"/>
                                        <p:tgtEl>
                                          <p:spTgt spid="876552"/>
                                        </p:tgtEl>
                                      </p:cBhvr>
                                    </p:animEffect>
                                    <p:anim calcmode="lin" valueType="num">
                                      <p:cBhvr>
                                        <p:cTn id="34" dur="1000" fill="hold"/>
                                        <p:tgtEl>
                                          <p:spTgt spid="876552"/>
                                        </p:tgtEl>
                                        <p:attrNameLst>
                                          <p:attrName>ppt_x</p:attrName>
                                        </p:attrNameLst>
                                      </p:cBhvr>
                                      <p:tavLst>
                                        <p:tav tm="0">
                                          <p:val>
                                            <p:strVal val="#ppt_x"/>
                                          </p:val>
                                        </p:tav>
                                        <p:tav tm="100000">
                                          <p:val>
                                            <p:strVal val="#ppt_x"/>
                                          </p:val>
                                        </p:tav>
                                      </p:tavLst>
                                    </p:anim>
                                    <p:anim calcmode="lin" valueType="num">
                                      <p:cBhvr>
                                        <p:cTn id="35" dur="1000" fill="hold"/>
                                        <p:tgtEl>
                                          <p:spTgt spid="8765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8" grpId="0"/>
      <p:bldP spid="876549" grpId="0"/>
      <p:bldP spid="876550" grpId="0"/>
      <p:bldP spid="876551" grpId="0"/>
      <p:bldP spid="8765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457200"/>
            <a:ext cx="7772400" cy="1143000"/>
          </a:xfrm>
        </p:spPr>
        <p:txBody>
          <a:bodyPr/>
          <a:lstStyle/>
          <a:p>
            <a:pPr eaLnBrk="1" hangingPunct="1"/>
            <a:r>
              <a:rPr lang="en-US" sz="4000" smtClean="0"/>
              <a:t>Food Elements Removed</a:t>
            </a:r>
            <a:br>
              <a:rPr lang="en-US" sz="4000" smtClean="0"/>
            </a:br>
            <a:r>
              <a:rPr lang="en-US" sz="2800" smtClean="0"/>
              <a:t>from the soil by various plants</a:t>
            </a:r>
            <a:endParaRPr lang="en-US" sz="4000" smtClean="0"/>
          </a:p>
        </p:txBody>
      </p:sp>
      <p:sp>
        <p:nvSpPr>
          <p:cNvPr id="47107" name="Rectangle 3"/>
          <p:cNvSpPr>
            <a:spLocks noChangeArrowheads="1"/>
          </p:cNvSpPr>
          <p:nvPr/>
        </p:nvSpPr>
        <p:spPr bwMode="auto">
          <a:xfrm>
            <a:off x="1143000" y="1752600"/>
            <a:ext cx="7467600" cy="4343400"/>
          </a:xfrm>
          <a:prstGeom prst="rect">
            <a:avLst/>
          </a:prstGeom>
          <a:solidFill>
            <a:srgbClr val="F8F8F8"/>
          </a:solidFill>
          <a:ln w="9525">
            <a:solidFill>
              <a:schemeClr val="tx1"/>
            </a:solidFill>
            <a:miter lim="800000"/>
            <a:headEnd/>
            <a:tailEnd/>
          </a:ln>
        </p:spPr>
        <p:txBody>
          <a:bodyPr wrap="none" anchor="ctr"/>
          <a:lstStyle/>
          <a:p>
            <a:endParaRPr lang="en-US"/>
          </a:p>
        </p:txBody>
      </p:sp>
      <p:sp>
        <p:nvSpPr>
          <p:cNvPr id="47108" name="Line 4"/>
          <p:cNvSpPr>
            <a:spLocks noChangeShapeType="1"/>
          </p:cNvSpPr>
          <p:nvPr/>
        </p:nvSpPr>
        <p:spPr bwMode="auto">
          <a:xfrm>
            <a:off x="1066800" y="4953000"/>
            <a:ext cx="7543800" cy="0"/>
          </a:xfrm>
          <a:prstGeom prst="line">
            <a:avLst/>
          </a:prstGeom>
          <a:noFill/>
          <a:ln w="9525">
            <a:solidFill>
              <a:schemeClr val="tx1"/>
            </a:solidFill>
            <a:round/>
            <a:headEnd/>
            <a:tailEnd/>
          </a:ln>
        </p:spPr>
        <p:txBody>
          <a:bodyPr/>
          <a:lstStyle/>
          <a:p>
            <a:endParaRPr lang="en-US"/>
          </a:p>
        </p:txBody>
      </p:sp>
      <p:sp>
        <p:nvSpPr>
          <p:cNvPr id="47109" name="Line 5"/>
          <p:cNvSpPr>
            <a:spLocks noChangeShapeType="1"/>
          </p:cNvSpPr>
          <p:nvPr/>
        </p:nvSpPr>
        <p:spPr bwMode="auto">
          <a:xfrm>
            <a:off x="1066800" y="3810000"/>
            <a:ext cx="7543800" cy="0"/>
          </a:xfrm>
          <a:prstGeom prst="line">
            <a:avLst/>
          </a:prstGeom>
          <a:noFill/>
          <a:ln w="9525">
            <a:solidFill>
              <a:schemeClr val="tx1"/>
            </a:solidFill>
            <a:round/>
            <a:headEnd/>
            <a:tailEnd/>
          </a:ln>
        </p:spPr>
        <p:txBody>
          <a:bodyPr/>
          <a:lstStyle/>
          <a:p>
            <a:endParaRPr lang="en-US"/>
          </a:p>
        </p:txBody>
      </p:sp>
      <p:sp>
        <p:nvSpPr>
          <p:cNvPr id="47110" name="Line 6"/>
          <p:cNvSpPr>
            <a:spLocks noChangeShapeType="1"/>
          </p:cNvSpPr>
          <p:nvPr/>
        </p:nvSpPr>
        <p:spPr bwMode="auto">
          <a:xfrm>
            <a:off x="1066800" y="2667000"/>
            <a:ext cx="7543800" cy="0"/>
          </a:xfrm>
          <a:prstGeom prst="line">
            <a:avLst/>
          </a:prstGeom>
          <a:noFill/>
          <a:ln w="9525">
            <a:solidFill>
              <a:schemeClr val="tx1"/>
            </a:solidFill>
            <a:round/>
            <a:headEnd/>
            <a:tailEnd/>
          </a:ln>
        </p:spPr>
        <p:txBody>
          <a:bodyPr/>
          <a:lstStyle/>
          <a:p>
            <a:endParaRPr lang="en-US"/>
          </a:p>
        </p:txBody>
      </p:sp>
      <p:sp>
        <p:nvSpPr>
          <p:cNvPr id="47111" name="Rectangle 7"/>
          <p:cNvSpPr>
            <a:spLocks noChangeArrowheads="1"/>
          </p:cNvSpPr>
          <p:nvPr/>
        </p:nvSpPr>
        <p:spPr bwMode="auto">
          <a:xfrm>
            <a:off x="1143000" y="6096000"/>
            <a:ext cx="1066800" cy="228600"/>
          </a:xfrm>
          <a:prstGeom prst="rect">
            <a:avLst/>
          </a:prstGeom>
          <a:noFill/>
          <a:ln w="9525">
            <a:solidFill>
              <a:schemeClr val="tx1"/>
            </a:solidFill>
            <a:miter lim="800000"/>
            <a:headEnd/>
            <a:tailEnd/>
          </a:ln>
        </p:spPr>
        <p:txBody>
          <a:bodyPr wrap="none" anchor="ctr"/>
          <a:lstStyle/>
          <a:p>
            <a:pPr algn="ctr"/>
            <a:r>
              <a:rPr lang="en-US" sz="1600"/>
              <a:t>Corn</a:t>
            </a:r>
          </a:p>
        </p:txBody>
      </p:sp>
      <p:sp>
        <p:nvSpPr>
          <p:cNvPr id="47112" name="Rectangle 8"/>
          <p:cNvSpPr>
            <a:spLocks noChangeArrowheads="1"/>
          </p:cNvSpPr>
          <p:nvPr/>
        </p:nvSpPr>
        <p:spPr bwMode="auto">
          <a:xfrm>
            <a:off x="2209800" y="6096000"/>
            <a:ext cx="1066800" cy="228600"/>
          </a:xfrm>
          <a:prstGeom prst="rect">
            <a:avLst/>
          </a:prstGeom>
          <a:noFill/>
          <a:ln w="9525">
            <a:solidFill>
              <a:schemeClr val="tx1"/>
            </a:solidFill>
            <a:miter lim="800000"/>
            <a:headEnd/>
            <a:tailEnd/>
          </a:ln>
        </p:spPr>
        <p:txBody>
          <a:bodyPr wrap="none" anchor="ctr"/>
          <a:lstStyle/>
          <a:p>
            <a:pPr algn="ctr"/>
            <a:r>
              <a:rPr lang="en-US" sz="1600"/>
              <a:t>Hay</a:t>
            </a:r>
          </a:p>
        </p:txBody>
      </p:sp>
      <p:sp>
        <p:nvSpPr>
          <p:cNvPr id="47113" name="Rectangle 9"/>
          <p:cNvSpPr>
            <a:spLocks noChangeArrowheads="1"/>
          </p:cNvSpPr>
          <p:nvPr/>
        </p:nvSpPr>
        <p:spPr bwMode="auto">
          <a:xfrm>
            <a:off x="3276600" y="6096000"/>
            <a:ext cx="1066800" cy="228600"/>
          </a:xfrm>
          <a:prstGeom prst="rect">
            <a:avLst/>
          </a:prstGeom>
          <a:noFill/>
          <a:ln w="9525">
            <a:solidFill>
              <a:schemeClr val="tx1"/>
            </a:solidFill>
            <a:miter lim="800000"/>
            <a:headEnd/>
            <a:tailEnd/>
          </a:ln>
        </p:spPr>
        <p:txBody>
          <a:bodyPr wrap="none" anchor="ctr"/>
          <a:lstStyle/>
          <a:p>
            <a:pPr algn="ctr"/>
            <a:r>
              <a:rPr lang="en-US" sz="1600"/>
              <a:t>Wheat</a:t>
            </a:r>
          </a:p>
        </p:txBody>
      </p:sp>
      <p:sp>
        <p:nvSpPr>
          <p:cNvPr id="47114" name="Rectangle 10"/>
          <p:cNvSpPr>
            <a:spLocks noChangeArrowheads="1"/>
          </p:cNvSpPr>
          <p:nvPr/>
        </p:nvSpPr>
        <p:spPr bwMode="auto">
          <a:xfrm>
            <a:off x="4343400" y="6096000"/>
            <a:ext cx="1066800" cy="228600"/>
          </a:xfrm>
          <a:prstGeom prst="rect">
            <a:avLst/>
          </a:prstGeom>
          <a:noFill/>
          <a:ln w="9525">
            <a:solidFill>
              <a:schemeClr val="tx1"/>
            </a:solidFill>
            <a:miter lim="800000"/>
            <a:headEnd/>
            <a:tailEnd/>
          </a:ln>
        </p:spPr>
        <p:txBody>
          <a:bodyPr wrap="none" anchor="ctr"/>
          <a:lstStyle/>
          <a:p>
            <a:pPr algn="ctr"/>
            <a:r>
              <a:rPr lang="en-US" sz="1600"/>
              <a:t>Cotton</a:t>
            </a:r>
          </a:p>
        </p:txBody>
      </p:sp>
      <p:sp>
        <p:nvSpPr>
          <p:cNvPr id="47115" name="Rectangle 11"/>
          <p:cNvSpPr>
            <a:spLocks noChangeArrowheads="1"/>
          </p:cNvSpPr>
          <p:nvPr/>
        </p:nvSpPr>
        <p:spPr bwMode="auto">
          <a:xfrm>
            <a:off x="5410200" y="6096000"/>
            <a:ext cx="1066800" cy="228600"/>
          </a:xfrm>
          <a:prstGeom prst="rect">
            <a:avLst/>
          </a:prstGeom>
          <a:noFill/>
          <a:ln w="9525">
            <a:solidFill>
              <a:schemeClr val="tx1"/>
            </a:solidFill>
            <a:miter lim="800000"/>
            <a:headEnd/>
            <a:tailEnd/>
          </a:ln>
        </p:spPr>
        <p:txBody>
          <a:bodyPr wrap="none" anchor="ctr"/>
          <a:lstStyle/>
          <a:p>
            <a:pPr algn="ctr"/>
            <a:r>
              <a:rPr lang="en-US" sz="1600"/>
              <a:t>Oats</a:t>
            </a:r>
          </a:p>
        </p:txBody>
      </p:sp>
      <p:sp>
        <p:nvSpPr>
          <p:cNvPr id="47116" name="Rectangle 12"/>
          <p:cNvSpPr>
            <a:spLocks noChangeArrowheads="1"/>
          </p:cNvSpPr>
          <p:nvPr/>
        </p:nvSpPr>
        <p:spPr bwMode="auto">
          <a:xfrm>
            <a:off x="6477000" y="6096000"/>
            <a:ext cx="1066800" cy="228600"/>
          </a:xfrm>
          <a:prstGeom prst="rect">
            <a:avLst/>
          </a:prstGeom>
          <a:noFill/>
          <a:ln w="9525">
            <a:solidFill>
              <a:schemeClr val="tx1"/>
            </a:solidFill>
            <a:miter lim="800000"/>
            <a:headEnd/>
            <a:tailEnd/>
          </a:ln>
        </p:spPr>
        <p:txBody>
          <a:bodyPr wrap="none" anchor="ctr"/>
          <a:lstStyle/>
          <a:p>
            <a:pPr algn="ctr"/>
            <a:r>
              <a:rPr lang="en-US" sz="1600"/>
              <a:t>Potatoes</a:t>
            </a:r>
          </a:p>
        </p:txBody>
      </p:sp>
      <p:sp>
        <p:nvSpPr>
          <p:cNvPr id="47117" name="Rectangle 13"/>
          <p:cNvSpPr>
            <a:spLocks noChangeArrowheads="1"/>
          </p:cNvSpPr>
          <p:nvPr/>
        </p:nvSpPr>
        <p:spPr bwMode="auto">
          <a:xfrm>
            <a:off x="7543800" y="6096000"/>
            <a:ext cx="1066800" cy="228600"/>
          </a:xfrm>
          <a:prstGeom prst="rect">
            <a:avLst/>
          </a:prstGeom>
          <a:noFill/>
          <a:ln w="9525">
            <a:solidFill>
              <a:schemeClr val="tx1"/>
            </a:solidFill>
            <a:miter lim="800000"/>
            <a:headEnd/>
            <a:tailEnd/>
          </a:ln>
        </p:spPr>
        <p:txBody>
          <a:bodyPr wrap="none" anchor="ctr"/>
          <a:lstStyle/>
          <a:p>
            <a:pPr algn="ctr"/>
            <a:r>
              <a:rPr lang="en-US" sz="1600"/>
              <a:t>Tobacco</a:t>
            </a:r>
          </a:p>
        </p:txBody>
      </p:sp>
      <p:sp>
        <p:nvSpPr>
          <p:cNvPr id="47118" name="Rectangle 14" descr="50%"/>
          <p:cNvSpPr>
            <a:spLocks noChangeArrowheads="1"/>
          </p:cNvSpPr>
          <p:nvPr/>
        </p:nvSpPr>
        <p:spPr bwMode="auto">
          <a:xfrm>
            <a:off x="1600200" y="5715000"/>
            <a:ext cx="152400" cy="3810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19" name="Rectangle 15" descr="30%"/>
          <p:cNvSpPr>
            <a:spLocks noChangeArrowheads="1"/>
          </p:cNvSpPr>
          <p:nvPr/>
        </p:nvSpPr>
        <p:spPr bwMode="auto">
          <a:xfrm>
            <a:off x="1905000" y="5791200"/>
            <a:ext cx="152400" cy="3048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sp>
        <p:nvSpPr>
          <p:cNvPr id="47120" name="Text Box 16"/>
          <p:cNvSpPr txBox="1">
            <a:spLocks noChangeArrowheads="1"/>
          </p:cNvSpPr>
          <p:nvPr/>
        </p:nvSpPr>
        <p:spPr bwMode="auto">
          <a:xfrm>
            <a:off x="628650" y="2452688"/>
            <a:ext cx="438150" cy="366712"/>
          </a:xfrm>
          <a:prstGeom prst="rect">
            <a:avLst/>
          </a:prstGeom>
          <a:noFill/>
          <a:ln w="9525">
            <a:noFill/>
            <a:miter lim="800000"/>
            <a:headEnd/>
            <a:tailEnd/>
          </a:ln>
        </p:spPr>
        <p:txBody>
          <a:bodyPr wrap="none">
            <a:spAutoFit/>
          </a:bodyPr>
          <a:lstStyle/>
          <a:p>
            <a:r>
              <a:rPr lang="en-US" sz="1800"/>
              <a:t>30</a:t>
            </a:r>
          </a:p>
        </p:txBody>
      </p:sp>
      <p:sp>
        <p:nvSpPr>
          <p:cNvPr id="47121" name="Text Box 17"/>
          <p:cNvSpPr txBox="1">
            <a:spLocks noChangeArrowheads="1"/>
          </p:cNvSpPr>
          <p:nvPr/>
        </p:nvSpPr>
        <p:spPr bwMode="auto">
          <a:xfrm>
            <a:off x="628650" y="3595688"/>
            <a:ext cx="438150" cy="366712"/>
          </a:xfrm>
          <a:prstGeom prst="rect">
            <a:avLst/>
          </a:prstGeom>
          <a:noFill/>
          <a:ln w="9525">
            <a:noFill/>
            <a:miter lim="800000"/>
            <a:headEnd/>
            <a:tailEnd/>
          </a:ln>
        </p:spPr>
        <p:txBody>
          <a:bodyPr wrap="none">
            <a:spAutoFit/>
          </a:bodyPr>
          <a:lstStyle/>
          <a:p>
            <a:r>
              <a:rPr lang="en-US" sz="1800"/>
              <a:t>20</a:t>
            </a:r>
          </a:p>
        </p:txBody>
      </p:sp>
      <p:sp>
        <p:nvSpPr>
          <p:cNvPr id="47122" name="Text Box 18"/>
          <p:cNvSpPr txBox="1">
            <a:spLocks noChangeArrowheads="1"/>
          </p:cNvSpPr>
          <p:nvPr/>
        </p:nvSpPr>
        <p:spPr bwMode="auto">
          <a:xfrm>
            <a:off x="628650" y="4738688"/>
            <a:ext cx="438150" cy="366712"/>
          </a:xfrm>
          <a:prstGeom prst="rect">
            <a:avLst/>
          </a:prstGeom>
          <a:noFill/>
          <a:ln w="9525">
            <a:noFill/>
            <a:miter lim="800000"/>
            <a:headEnd/>
            <a:tailEnd/>
          </a:ln>
        </p:spPr>
        <p:txBody>
          <a:bodyPr wrap="none">
            <a:spAutoFit/>
          </a:bodyPr>
          <a:lstStyle/>
          <a:p>
            <a:r>
              <a:rPr lang="en-US" sz="1800"/>
              <a:t>10</a:t>
            </a:r>
          </a:p>
        </p:txBody>
      </p:sp>
      <p:sp>
        <p:nvSpPr>
          <p:cNvPr id="47123" name="Text Box 19"/>
          <p:cNvSpPr txBox="1">
            <a:spLocks noChangeArrowheads="1"/>
          </p:cNvSpPr>
          <p:nvPr/>
        </p:nvSpPr>
        <p:spPr bwMode="auto">
          <a:xfrm rot="-5400000">
            <a:off x="-605631" y="3591719"/>
            <a:ext cx="1911350" cy="366712"/>
          </a:xfrm>
          <a:prstGeom prst="rect">
            <a:avLst/>
          </a:prstGeom>
          <a:noFill/>
          <a:ln w="9525">
            <a:noFill/>
            <a:miter lim="800000"/>
            <a:headEnd/>
            <a:tailEnd/>
          </a:ln>
        </p:spPr>
        <p:txBody>
          <a:bodyPr wrap="none">
            <a:spAutoFit/>
          </a:bodyPr>
          <a:lstStyle/>
          <a:p>
            <a:r>
              <a:rPr lang="en-US" sz="1800"/>
              <a:t>Pounds Per Acre</a:t>
            </a:r>
          </a:p>
        </p:txBody>
      </p:sp>
      <p:sp>
        <p:nvSpPr>
          <p:cNvPr id="47124" name="Rectangle 20" descr="50%"/>
          <p:cNvSpPr>
            <a:spLocks noChangeArrowheads="1"/>
          </p:cNvSpPr>
          <p:nvPr/>
        </p:nvSpPr>
        <p:spPr bwMode="auto">
          <a:xfrm>
            <a:off x="2667000" y="4495800"/>
            <a:ext cx="152400" cy="16002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25" name="Rectangle 21" descr="30%"/>
          <p:cNvSpPr>
            <a:spLocks noChangeArrowheads="1"/>
          </p:cNvSpPr>
          <p:nvPr/>
        </p:nvSpPr>
        <p:spPr bwMode="auto">
          <a:xfrm>
            <a:off x="2971800" y="5791200"/>
            <a:ext cx="152400" cy="3048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sp>
        <p:nvSpPr>
          <p:cNvPr id="47126" name="Rectangle 22" descr="50%"/>
          <p:cNvSpPr>
            <a:spLocks noChangeArrowheads="1"/>
          </p:cNvSpPr>
          <p:nvPr/>
        </p:nvSpPr>
        <p:spPr bwMode="auto">
          <a:xfrm>
            <a:off x="3733800" y="5867400"/>
            <a:ext cx="152400" cy="2286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27" name="Rectangle 23" descr="30%"/>
          <p:cNvSpPr>
            <a:spLocks noChangeArrowheads="1"/>
          </p:cNvSpPr>
          <p:nvPr/>
        </p:nvSpPr>
        <p:spPr bwMode="auto">
          <a:xfrm>
            <a:off x="4038600" y="5715000"/>
            <a:ext cx="152400" cy="3810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sp>
        <p:nvSpPr>
          <p:cNvPr id="47128" name="Rectangle 24" descr="50%"/>
          <p:cNvSpPr>
            <a:spLocks noChangeArrowheads="1"/>
          </p:cNvSpPr>
          <p:nvPr/>
        </p:nvSpPr>
        <p:spPr bwMode="auto">
          <a:xfrm>
            <a:off x="4800600" y="6019800"/>
            <a:ext cx="152400" cy="762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29" name="Rectangle 25" descr="30%"/>
          <p:cNvSpPr>
            <a:spLocks noChangeArrowheads="1"/>
          </p:cNvSpPr>
          <p:nvPr/>
        </p:nvSpPr>
        <p:spPr bwMode="auto">
          <a:xfrm>
            <a:off x="5105400" y="6019800"/>
            <a:ext cx="152400" cy="762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sp>
        <p:nvSpPr>
          <p:cNvPr id="47130" name="Rectangle 26" descr="50%"/>
          <p:cNvSpPr>
            <a:spLocks noChangeArrowheads="1"/>
          </p:cNvSpPr>
          <p:nvPr/>
        </p:nvSpPr>
        <p:spPr bwMode="auto">
          <a:xfrm>
            <a:off x="5867400" y="5638800"/>
            <a:ext cx="152400" cy="4572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31" name="Rectangle 27" descr="30%"/>
          <p:cNvSpPr>
            <a:spLocks noChangeArrowheads="1"/>
          </p:cNvSpPr>
          <p:nvPr/>
        </p:nvSpPr>
        <p:spPr bwMode="auto">
          <a:xfrm>
            <a:off x="6172200" y="5638800"/>
            <a:ext cx="152400" cy="4572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sp>
        <p:nvSpPr>
          <p:cNvPr id="47132" name="Rectangle 28" descr="50%"/>
          <p:cNvSpPr>
            <a:spLocks noChangeArrowheads="1"/>
          </p:cNvSpPr>
          <p:nvPr/>
        </p:nvSpPr>
        <p:spPr bwMode="auto">
          <a:xfrm>
            <a:off x="6934200" y="6019800"/>
            <a:ext cx="152400" cy="762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33" name="Rectangle 29" descr="30%"/>
          <p:cNvSpPr>
            <a:spLocks noChangeArrowheads="1"/>
          </p:cNvSpPr>
          <p:nvPr/>
        </p:nvSpPr>
        <p:spPr bwMode="auto">
          <a:xfrm>
            <a:off x="7239000" y="5943600"/>
            <a:ext cx="152400" cy="1524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grpSp>
        <p:nvGrpSpPr>
          <p:cNvPr id="2" name="Group 30"/>
          <p:cNvGrpSpPr>
            <a:grpSpLocks/>
          </p:cNvGrpSpPr>
          <p:nvPr/>
        </p:nvGrpSpPr>
        <p:grpSpPr bwMode="auto">
          <a:xfrm>
            <a:off x="1295400" y="5181600"/>
            <a:ext cx="6553200" cy="914400"/>
            <a:chOff x="816" y="3264"/>
            <a:chExt cx="4128" cy="576"/>
          </a:xfrm>
        </p:grpSpPr>
        <p:sp>
          <p:nvSpPr>
            <p:cNvPr id="47175" name="Rectangle 31"/>
            <p:cNvSpPr>
              <a:spLocks noChangeArrowheads="1"/>
            </p:cNvSpPr>
            <p:nvPr/>
          </p:nvSpPr>
          <p:spPr bwMode="auto">
            <a:xfrm>
              <a:off x="816" y="3264"/>
              <a:ext cx="96" cy="576"/>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47176" name="Rectangle 32"/>
            <p:cNvSpPr>
              <a:spLocks noChangeArrowheads="1"/>
            </p:cNvSpPr>
            <p:nvPr/>
          </p:nvSpPr>
          <p:spPr bwMode="auto">
            <a:xfrm>
              <a:off x="1488" y="3600"/>
              <a:ext cx="96" cy="240"/>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47177" name="Rectangle 33"/>
            <p:cNvSpPr>
              <a:spLocks noChangeArrowheads="1"/>
            </p:cNvSpPr>
            <p:nvPr/>
          </p:nvSpPr>
          <p:spPr bwMode="auto">
            <a:xfrm>
              <a:off x="2160" y="3648"/>
              <a:ext cx="96" cy="192"/>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47178" name="Rectangle 34"/>
            <p:cNvSpPr>
              <a:spLocks noChangeArrowheads="1"/>
            </p:cNvSpPr>
            <p:nvPr/>
          </p:nvSpPr>
          <p:spPr bwMode="auto">
            <a:xfrm>
              <a:off x="2832" y="3648"/>
              <a:ext cx="96" cy="192"/>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47179" name="Rectangle 35"/>
            <p:cNvSpPr>
              <a:spLocks noChangeArrowheads="1"/>
            </p:cNvSpPr>
            <p:nvPr/>
          </p:nvSpPr>
          <p:spPr bwMode="auto">
            <a:xfrm>
              <a:off x="3504" y="3552"/>
              <a:ext cx="96" cy="288"/>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47180" name="Rectangle 36"/>
            <p:cNvSpPr>
              <a:spLocks noChangeArrowheads="1"/>
            </p:cNvSpPr>
            <p:nvPr/>
          </p:nvSpPr>
          <p:spPr bwMode="auto">
            <a:xfrm>
              <a:off x="4176" y="3552"/>
              <a:ext cx="96" cy="288"/>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47181" name="Rectangle 37"/>
            <p:cNvSpPr>
              <a:spLocks noChangeArrowheads="1"/>
            </p:cNvSpPr>
            <p:nvPr/>
          </p:nvSpPr>
          <p:spPr bwMode="auto">
            <a:xfrm>
              <a:off x="4848" y="3600"/>
              <a:ext cx="96" cy="240"/>
            </a:xfrm>
            <a:prstGeom prst="rect">
              <a:avLst/>
            </a:prstGeom>
            <a:solidFill>
              <a:srgbClr val="FF99CC"/>
            </a:solidFill>
            <a:ln w="9525">
              <a:solidFill>
                <a:schemeClr val="tx1"/>
              </a:solidFill>
              <a:miter lim="800000"/>
              <a:headEnd/>
              <a:tailEnd/>
            </a:ln>
          </p:spPr>
          <p:txBody>
            <a:bodyPr wrap="none" anchor="ctr"/>
            <a:lstStyle/>
            <a:p>
              <a:endParaRPr lang="en-US"/>
            </a:p>
          </p:txBody>
        </p:sp>
      </p:grpSp>
      <p:grpSp>
        <p:nvGrpSpPr>
          <p:cNvPr id="3" name="Group 38"/>
          <p:cNvGrpSpPr>
            <a:grpSpLocks/>
          </p:cNvGrpSpPr>
          <p:nvPr/>
        </p:nvGrpSpPr>
        <p:grpSpPr bwMode="auto">
          <a:xfrm>
            <a:off x="1447800" y="1905000"/>
            <a:ext cx="6553200" cy="4191000"/>
            <a:chOff x="912" y="1200"/>
            <a:chExt cx="4128" cy="2640"/>
          </a:xfrm>
        </p:grpSpPr>
        <p:sp>
          <p:nvSpPr>
            <p:cNvPr id="47168" name="Rectangle 39" descr="50%"/>
            <p:cNvSpPr>
              <a:spLocks noChangeArrowheads="1"/>
            </p:cNvSpPr>
            <p:nvPr/>
          </p:nvSpPr>
          <p:spPr bwMode="auto">
            <a:xfrm>
              <a:off x="912" y="2784"/>
              <a:ext cx="96" cy="1056"/>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sp>
          <p:nvSpPr>
            <p:cNvPr id="47169" name="Rectangle 40" descr="50%"/>
            <p:cNvSpPr>
              <a:spLocks noChangeArrowheads="1"/>
            </p:cNvSpPr>
            <p:nvPr/>
          </p:nvSpPr>
          <p:spPr bwMode="auto">
            <a:xfrm>
              <a:off x="1584" y="1632"/>
              <a:ext cx="96" cy="2208"/>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sp>
          <p:nvSpPr>
            <p:cNvPr id="47170" name="Rectangle 41" descr="50%"/>
            <p:cNvSpPr>
              <a:spLocks noChangeArrowheads="1"/>
            </p:cNvSpPr>
            <p:nvPr/>
          </p:nvSpPr>
          <p:spPr bwMode="auto">
            <a:xfrm>
              <a:off x="2256" y="2832"/>
              <a:ext cx="96" cy="1008"/>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sp>
          <p:nvSpPr>
            <p:cNvPr id="47171" name="Rectangle 42" descr="50%"/>
            <p:cNvSpPr>
              <a:spLocks noChangeArrowheads="1"/>
            </p:cNvSpPr>
            <p:nvPr/>
          </p:nvSpPr>
          <p:spPr bwMode="auto">
            <a:xfrm>
              <a:off x="2928" y="3552"/>
              <a:ext cx="96" cy="288"/>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sp>
          <p:nvSpPr>
            <p:cNvPr id="47172" name="Rectangle 43" descr="50%"/>
            <p:cNvSpPr>
              <a:spLocks noChangeArrowheads="1"/>
            </p:cNvSpPr>
            <p:nvPr/>
          </p:nvSpPr>
          <p:spPr bwMode="auto">
            <a:xfrm>
              <a:off x="3600" y="2016"/>
              <a:ext cx="96" cy="1824"/>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sp>
          <p:nvSpPr>
            <p:cNvPr id="47173" name="Rectangle 44" descr="50%"/>
            <p:cNvSpPr>
              <a:spLocks noChangeArrowheads="1"/>
            </p:cNvSpPr>
            <p:nvPr/>
          </p:nvSpPr>
          <p:spPr bwMode="auto">
            <a:xfrm>
              <a:off x="4272" y="1200"/>
              <a:ext cx="96" cy="2640"/>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sp>
          <p:nvSpPr>
            <p:cNvPr id="47174" name="Rectangle 45" descr="50%"/>
            <p:cNvSpPr>
              <a:spLocks noChangeArrowheads="1"/>
            </p:cNvSpPr>
            <p:nvPr/>
          </p:nvSpPr>
          <p:spPr bwMode="auto">
            <a:xfrm>
              <a:off x="4944" y="1872"/>
              <a:ext cx="96" cy="1968"/>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grpSp>
      <p:sp>
        <p:nvSpPr>
          <p:cNvPr id="47136" name="Rectangle 46" descr="50%"/>
          <p:cNvSpPr>
            <a:spLocks noChangeArrowheads="1"/>
          </p:cNvSpPr>
          <p:nvPr/>
        </p:nvSpPr>
        <p:spPr bwMode="auto">
          <a:xfrm>
            <a:off x="8001000" y="2743200"/>
            <a:ext cx="152400" cy="33528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37" name="Rectangle 47" descr="30%"/>
          <p:cNvSpPr>
            <a:spLocks noChangeArrowheads="1"/>
          </p:cNvSpPr>
          <p:nvPr/>
        </p:nvSpPr>
        <p:spPr bwMode="auto">
          <a:xfrm>
            <a:off x="8305800" y="5486400"/>
            <a:ext cx="152400" cy="6096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grpSp>
        <p:nvGrpSpPr>
          <p:cNvPr id="4" name="Group 48"/>
          <p:cNvGrpSpPr>
            <a:grpSpLocks/>
          </p:cNvGrpSpPr>
          <p:nvPr/>
        </p:nvGrpSpPr>
        <p:grpSpPr bwMode="auto">
          <a:xfrm>
            <a:off x="1752600" y="5334000"/>
            <a:ext cx="6553200" cy="762000"/>
            <a:chOff x="1104" y="3360"/>
            <a:chExt cx="4128" cy="480"/>
          </a:xfrm>
        </p:grpSpPr>
        <p:sp>
          <p:nvSpPr>
            <p:cNvPr id="47161" name="Rectangle 49" descr="30%"/>
            <p:cNvSpPr>
              <a:spLocks noChangeArrowheads="1"/>
            </p:cNvSpPr>
            <p:nvPr/>
          </p:nvSpPr>
          <p:spPr bwMode="auto">
            <a:xfrm>
              <a:off x="1104" y="3552"/>
              <a:ext cx="96" cy="288"/>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sp>
          <p:nvSpPr>
            <p:cNvPr id="47162" name="Rectangle 50" descr="30%"/>
            <p:cNvSpPr>
              <a:spLocks noChangeArrowheads="1"/>
            </p:cNvSpPr>
            <p:nvPr/>
          </p:nvSpPr>
          <p:spPr bwMode="auto">
            <a:xfrm>
              <a:off x="1776" y="3552"/>
              <a:ext cx="96" cy="288"/>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sp>
          <p:nvSpPr>
            <p:cNvPr id="47163" name="Rectangle 51" descr="30%"/>
            <p:cNvSpPr>
              <a:spLocks noChangeArrowheads="1"/>
            </p:cNvSpPr>
            <p:nvPr/>
          </p:nvSpPr>
          <p:spPr bwMode="auto">
            <a:xfrm>
              <a:off x="2448" y="3648"/>
              <a:ext cx="96" cy="192"/>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sp>
          <p:nvSpPr>
            <p:cNvPr id="47164" name="Rectangle 52" descr="30%"/>
            <p:cNvSpPr>
              <a:spLocks noChangeArrowheads="1"/>
            </p:cNvSpPr>
            <p:nvPr/>
          </p:nvSpPr>
          <p:spPr bwMode="auto">
            <a:xfrm>
              <a:off x="3120" y="3744"/>
              <a:ext cx="96" cy="96"/>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sp>
          <p:nvSpPr>
            <p:cNvPr id="47165" name="Rectangle 53" descr="30%"/>
            <p:cNvSpPr>
              <a:spLocks noChangeArrowheads="1"/>
            </p:cNvSpPr>
            <p:nvPr/>
          </p:nvSpPr>
          <p:spPr bwMode="auto">
            <a:xfrm>
              <a:off x="3792" y="3600"/>
              <a:ext cx="96" cy="240"/>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sp>
          <p:nvSpPr>
            <p:cNvPr id="47166" name="Rectangle 54" descr="30%"/>
            <p:cNvSpPr>
              <a:spLocks noChangeArrowheads="1"/>
            </p:cNvSpPr>
            <p:nvPr/>
          </p:nvSpPr>
          <p:spPr bwMode="auto">
            <a:xfrm>
              <a:off x="4464" y="3696"/>
              <a:ext cx="96" cy="144"/>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sp>
          <p:nvSpPr>
            <p:cNvPr id="47167" name="Rectangle 55" descr="30%"/>
            <p:cNvSpPr>
              <a:spLocks noChangeArrowheads="1"/>
            </p:cNvSpPr>
            <p:nvPr/>
          </p:nvSpPr>
          <p:spPr bwMode="auto">
            <a:xfrm>
              <a:off x="5136" y="3360"/>
              <a:ext cx="96" cy="480"/>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grpSp>
      <p:grpSp>
        <p:nvGrpSpPr>
          <p:cNvPr id="5" name="Group 56"/>
          <p:cNvGrpSpPr>
            <a:grpSpLocks/>
          </p:cNvGrpSpPr>
          <p:nvPr/>
        </p:nvGrpSpPr>
        <p:grpSpPr bwMode="auto">
          <a:xfrm>
            <a:off x="1143000" y="2209800"/>
            <a:ext cx="6553200" cy="3886200"/>
            <a:chOff x="720" y="1392"/>
            <a:chExt cx="4128" cy="2448"/>
          </a:xfrm>
        </p:grpSpPr>
        <p:sp>
          <p:nvSpPr>
            <p:cNvPr id="47154" name="Rectangle 57" descr="50%"/>
            <p:cNvSpPr>
              <a:spLocks noChangeArrowheads="1"/>
            </p:cNvSpPr>
            <p:nvPr/>
          </p:nvSpPr>
          <p:spPr bwMode="auto">
            <a:xfrm>
              <a:off x="720" y="1584"/>
              <a:ext cx="96" cy="2256"/>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sp>
          <p:nvSpPr>
            <p:cNvPr id="47155" name="Rectangle 58" descr="50%"/>
            <p:cNvSpPr>
              <a:spLocks noChangeArrowheads="1"/>
            </p:cNvSpPr>
            <p:nvPr/>
          </p:nvSpPr>
          <p:spPr bwMode="auto">
            <a:xfrm>
              <a:off x="1392" y="1392"/>
              <a:ext cx="96" cy="2448"/>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sp>
          <p:nvSpPr>
            <p:cNvPr id="47156" name="Rectangle 59" descr="50%"/>
            <p:cNvSpPr>
              <a:spLocks noChangeArrowheads="1"/>
            </p:cNvSpPr>
            <p:nvPr/>
          </p:nvSpPr>
          <p:spPr bwMode="auto">
            <a:xfrm>
              <a:off x="2064" y="2304"/>
              <a:ext cx="96" cy="1536"/>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sp>
          <p:nvSpPr>
            <p:cNvPr id="47157" name="Rectangle 60" descr="50%"/>
            <p:cNvSpPr>
              <a:spLocks noChangeArrowheads="1"/>
            </p:cNvSpPr>
            <p:nvPr/>
          </p:nvSpPr>
          <p:spPr bwMode="auto">
            <a:xfrm>
              <a:off x="2736" y="3120"/>
              <a:ext cx="96" cy="720"/>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sp>
          <p:nvSpPr>
            <p:cNvPr id="47158" name="Rectangle 61" descr="50%"/>
            <p:cNvSpPr>
              <a:spLocks noChangeArrowheads="1"/>
            </p:cNvSpPr>
            <p:nvPr/>
          </p:nvSpPr>
          <p:spPr bwMode="auto">
            <a:xfrm>
              <a:off x="3408" y="2256"/>
              <a:ext cx="96" cy="1584"/>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sp>
          <p:nvSpPr>
            <p:cNvPr id="47159" name="Rectangle 62" descr="50%"/>
            <p:cNvSpPr>
              <a:spLocks noChangeArrowheads="1"/>
            </p:cNvSpPr>
            <p:nvPr/>
          </p:nvSpPr>
          <p:spPr bwMode="auto">
            <a:xfrm>
              <a:off x="4080" y="2160"/>
              <a:ext cx="96" cy="1680"/>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sp>
          <p:nvSpPr>
            <p:cNvPr id="47160" name="Rectangle 63" descr="50%"/>
            <p:cNvSpPr>
              <a:spLocks noChangeArrowheads="1"/>
            </p:cNvSpPr>
            <p:nvPr/>
          </p:nvSpPr>
          <p:spPr bwMode="auto">
            <a:xfrm>
              <a:off x="4752" y="1632"/>
              <a:ext cx="96" cy="2208"/>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grpSp>
      <p:sp>
        <p:nvSpPr>
          <p:cNvPr id="47140" name="Rectangle 64" descr="50%"/>
          <p:cNvSpPr>
            <a:spLocks noChangeArrowheads="1"/>
          </p:cNvSpPr>
          <p:nvPr/>
        </p:nvSpPr>
        <p:spPr bwMode="auto">
          <a:xfrm>
            <a:off x="2895600" y="1905000"/>
            <a:ext cx="228600" cy="228600"/>
          </a:xfrm>
          <a:prstGeom prst="rect">
            <a:avLst/>
          </a:prstGeom>
          <a:pattFill prst="pct50">
            <a:fgClr>
              <a:srgbClr val="008000"/>
            </a:fgClr>
            <a:bgClr>
              <a:schemeClr val="bg1"/>
            </a:bgClr>
          </a:pattFill>
          <a:ln w="9525">
            <a:solidFill>
              <a:schemeClr val="tx1"/>
            </a:solidFill>
            <a:miter lim="800000"/>
            <a:headEnd/>
            <a:tailEnd/>
          </a:ln>
        </p:spPr>
        <p:txBody>
          <a:bodyPr wrap="none" anchor="ctr"/>
          <a:lstStyle/>
          <a:p>
            <a:endParaRPr lang="en-US"/>
          </a:p>
        </p:txBody>
      </p:sp>
      <p:sp>
        <p:nvSpPr>
          <p:cNvPr id="47141" name="Text Box 65"/>
          <p:cNvSpPr txBox="1">
            <a:spLocks noChangeArrowheads="1"/>
          </p:cNvSpPr>
          <p:nvPr/>
        </p:nvSpPr>
        <p:spPr bwMode="auto">
          <a:xfrm>
            <a:off x="3124200" y="1927225"/>
            <a:ext cx="757238" cy="274638"/>
          </a:xfrm>
          <a:prstGeom prst="rect">
            <a:avLst/>
          </a:prstGeom>
          <a:noFill/>
          <a:ln w="9525">
            <a:noFill/>
            <a:miter lim="800000"/>
            <a:headEnd/>
            <a:tailEnd/>
          </a:ln>
        </p:spPr>
        <p:txBody>
          <a:bodyPr wrap="none">
            <a:spAutoFit/>
          </a:bodyPr>
          <a:lstStyle/>
          <a:p>
            <a:r>
              <a:rPr lang="en-US" sz="1200"/>
              <a:t>Nitrogen</a:t>
            </a:r>
          </a:p>
        </p:txBody>
      </p:sp>
      <p:sp>
        <p:nvSpPr>
          <p:cNvPr id="47142" name="Rectangle 66"/>
          <p:cNvSpPr>
            <a:spLocks noChangeArrowheads="1"/>
          </p:cNvSpPr>
          <p:nvPr/>
        </p:nvSpPr>
        <p:spPr bwMode="auto">
          <a:xfrm>
            <a:off x="4114800" y="1905000"/>
            <a:ext cx="228600" cy="228600"/>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47143" name="Text Box 67"/>
          <p:cNvSpPr txBox="1">
            <a:spLocks noChangeArrowheads="1"/>
          </p:cNvSpPr>
          <p:nvPr/>
        </p:nvSpPr>
        <p:spPr bwMode="auto">
          <a:xfrm>
            <a:off x="4343400" y="1905000"/>
            <a:ext cx="993775" cy="274638"/>
          </a:xfrm>
          <a:prstGeom prst="rect">
            <a:avLst/>
          </a:prstGeom>
          <a:noFill/>
          <a:ln w="9525">
            <a:noFill/>
            <a:miter lim="800000"/>
            <a:headEnd/>
            <a:tailEnd/>
          </a:ln>
        </p:spPr>
        <p:txBody>
          <a:bodyPr wrap="none">
            <a:spAutoFit/>
          </a:bodyPr>
          <a:lstStyle/>
          <a:p>
            <a:r>
              <a:rPr lang="en-US" sz="1200"/>
              <a:t>Phosphorus</a:t>
            </a:r>
          </a:p>
        </p:txBody>
      </p:sp>
      <p:sp>
        <p:nvSpPr>
          <p:cNvPr id="47144" name="Rectangle 68" descr="50%"/>
          <p:cNvSpPr>
            <a:spLocks noChangeArrowheads="1"/>
          </p:cNvSpPr>
          <p:nvPr/>
        </p:nvSpPr>
        <p:spPr bwMode="auto">
          <a:xfrm>
            <a:off x="5486400" y="1905000"/>
            <a:ext cx="228600" cy="228600"/>
          </a:xfrm>
          <a:prstGeom prst="rect">
            <a:avLst/>
          </a:prstGeom>
          <a:pattFill prst="pct50">
            <a:fgClr>
              <a:srgbClr val="4F79FF"/>
            </a:fgClr>
            <a:bgClr>
              <a:schemeClr val="bg1"/>
            </a:bgClr>
          </a:pattFill>
          <a:ln w="9525">
            <a:solidFill>
              <a:schemeClr val="tx1"/>
            </a:solidFill>
            <a:miter lim="800000"/>
            <a:headEnd/>
            <a:tailEnd/>
          </a:ln>
        </p:spPr>
        <p:txBody>
          <a:bodyPr wrap="none" anchor="ctr"/>
          <a:lstStyle/>
          <a:p>
            <a:endParaRPr lang="en-US"/>
          </a:p>
        </p:txBody>
      </p:sp>
      <p:sp>
        <p:nvSpPr>
          <p:cNvPr id="47145" name="Text Box 69"/>
          <p:cNvSpPr txBox="1">
            <a:spLocks noChangeArrowheads="1"/>
          </p:cNvSpPr>
          <p:nvPr/>
        </p:nvSpPr>
        <p:spPr bwMode="auto">
          <a:xfrm>
            <a:off x="5659438" y="1927225"/>
            <a:ext cx="893762" cy="274638"/>
          </a:xfrm>
          <a:prstGeom prst="rect">
            <a:avLst/>
          </a:prstGeom>
          <a:noFill/>
          <a:ln w="9525">
            <a:noFill/>
            <a:miter lim="800000"/>
            <a:headEnd/>
            <a:tailEnd/>
          </a:ln>
        </p:spPr>
        <p:txBody>
          <a:bodyPr wrap="none">
            <a:spAutoFit/>
          </a:bodyPr>
          <a:lstStyle/>
          <a:p>
            <a:r>
              <a:rPr lang="en-US" sz="1200"/>
              <a:t>Potassium</a:t>
            </a:r>
          </a:p>
        </p:txBody>
      </p:sp>
      <p:sp>
        <p:nvSpPr>
          <p:cNvPr id="47146" name="Rectangle 70" descr="50%"/>
          <p:cNvSpPr>
            <a:spLocks noChangeArrowheads="1"/>
          </p:cNvSpPr>
          <p:nvPr/>
        </p:nvSpPr>
        <p:spPr bwMode="auto">
          <a:xfrm>
            <a:off x="4114800" y="2209800"/>
            <a:ext cx="228600" cy="228600"/>
          </a:xfrm>
          <a:prstGeom prst="rect">
            <a:avLst/>
          </a:prstGeom>
          <a:pattFill prst="pct50">
            <a:fgClr>
              <a:srgbClr val="FFCC00"/>
            </a:fgClr>
            <a:bgClr>
              <a:schemeClr val="bg1"/>
            </a:bgClr>
          </a:pattFill>
          <a:ln w="9525">
            <a:solidFill>
              <a:schemeClr val="tx1"/>
            </a:solidFill>
            <a:miter lim="800000"/>
            <a:headEnd/>
            <a:tailEnd/>
          </a:ln>
        </p:spPr>
        <p:txBody>
          <a:bodyPr wrap="none" anchor="ctr"/>
          <a:lstStyle/>
          <a:p>
            <a:endParaRPr lang="en-US"/>
          </a:p>
        </p:txBody>
      </p:sp>
      <p:sp>
        <p:nvSpPr>
          <p:cNvPr id="47147" name="Text Box 71"/>
          <p:cNvSpPr txBox="1">
            <a:spLocks noChangeArrowheads="1"/>
          </p:cNvSpPr>
          <p:nvPr/>
        </p:nvSpPr>
        <p:spPr bwMode="auto">
          <a:xfrm>
            <a:off x="4327525" y="2232025"/>
            <a:ext cx="731838" cy="274638"/>
          </a:xfrm>
          <a:prstGeom prst="rect">
            <a:avLst/>
          </a:prstGeom>
          <a:noFill/>
          <a:ln w="9525">
            <a:noFill/>
            <a:miter lim="800000"/>
            <a:headEnd/>
            <a:tailEnd/>
          </a:ln>
        </p:spPr>
        <p:txBody>
          <a:bodyPr wrap="none">
            <a:spAutoFit/>
          </a:bodyPr>
          <a:lstStyle/>
          <a:p>
            <a:r>
              <a:rPr lang="en-US" sz="1200"/>
              <a:t>Calcium</a:t>
            </a:r>
          </a:p>
        </p:txBody>
      </p:sp>
      <p:sp>
        <p:nvSpPr>
          <p:cNvPr id="47148" name="Rectangle 72" descr="30%"/>
          <p:cNvSpPr>
            <a:spLocks noChangeArrowheads="1"/>
          </p:cNvSpPr>
          <p:nvPr/>
        </p:nvSpPr>
        <p:spPr bwMode="auto">
          <a:xfrm>
            <a:off x="2895600" y="2209800"/>
            <a:ext cx="228600" cy="228600"/>
          </a:xfrm>
          <a:prstGeom prst="rect">
            <a:avLst/>
          </a:prstGeom>
          <a:pattFill prst="pct30">
            <a:fgClr>
              <a:srgbClr val="993366"/>
            </a:fgClr>
            <a:bgClr>
              <a:schemeClr val="bg1"/>
            </a:bgClr>
          </a:pattFill>
          <a:ln w="9525">
            <a:solidFill>
              <a:schemeClr val="tx1"/>
            </a:solidFill>
            <a:miter lim="800000"/>
            <a:headEnd/>
            <a:tailEnd/>
          </a:ln>
        </p:spPr>
        <p:txBody>
          <a:bodyPr wrap="none" anchor="ctr"/>
          <a:lstStyle/>
          <a:p>
            <a:endParaRPr lang="en-US"/>
          </a:p>
        </p:txBody>
      </p:sp>
      <p:sp>
        <p:nvSpPr>
          <p:cNvPr id="47149" name="Text Box 73"/>
          <p:cNvSpPr txBox="1">
            <a:spLocks noChangeArrowheads="1"/>
          </p:cNvSpPr>
          <p:nvPr/>
        </p:nvSpPr>
        <p:spPr bwMode="auto">
          <a:xfrm>
            <a:off x="3124200" y="2239963"/>
            <a:ext cx="968375" cy="274637"/>
          </a:xfrm>
          <a:prstGeom prst="rect">
            <a:avLst/>
          </a:prstGeom>
          <a:noFill/>
          <a:ln w="9525">
            <a:noFill/>
            <a:miter lim="800000"/>
            <a:headEnd/>
            <a:tailEnd/>
          </a:ln>
        </p:spPr>
        <p:txBody>
          <a:bodyPr wrap="none">
            <a:spAutoFit/>
          </a:bodyPr>
          <a:lstStyle/>
          <a:p>
            <a:r>
              <a:rPr lang="en-US" sz="1200"/>
              <a:t>Magnesium</a:t>
            </a:r>
          </a:p>
        </p:txBody>
      </p:sp>
      <p:sp>
        <p:nvSpPr>
          <p:cNvPr id="47150" name="Rectangle 74" descr="30%"/>
          <p:cNvSpPr>
            <a:spLocks noChangeArrowheads="1"/>
          </p:cNvSpPr>
          <p:nvPr/>
        </p:nvSpPr>
        <p:spPr bwMode="auto">
          <a:xfrm>
            <a:off x="5486400" y="2209800"/>
            <a:ext cx="228600" cy="228600"/>
          </a:xfrm>
          <a:prstGeom prst="rect">
            <a:avLst/>
          </a:prstGeom>
          <a:pattFill prst="pct30">
            <a:fgClr>
              <a:srgbClr val="FF6600"/>
            </a:fgClr>
            <a:bgClr>
              <a:schemeClr val="bg1"/>
            </a:bgClr>
          </a:pattFill>
          <a:ln w="9525">
            <a:solidFill>
              <a:schemeClr val="tx1"/>
            </a:solidFill>
            <a:miter lim="800000"/>
            <a:headEnd/>
            <a:tailEnd/>
          </a:ln>
        </p:spPr>
        <p:txBody>
          <a:bodyPr wrap="none" anchor="ctr"/>
          <a:lstStyle/>
          <a:p>
            <a:endParaRPr lang="en-US"/>
          </a:p>
        </p:txBody>
      </p:sp>
      <p:sp>
        <p:nvSpPr>
          <p:cNvPr id="47151" name="Text Box 75"/>
          <p:cNvSpPr txBox="1">
            <a:spLocks noChangeArrowheads="1"/>
          </p:cNvSpPr>
          <p:nvPr/>
        </p:nvSpPr>
        <p:spPr bwMode="auto">
          <a:xfrm>
            <a:off x="5667375" y="2232025"/>
            <a:ext cx="581025" cy="274638"/>
          </a:xfrm>
          <a:prstGeom prst="rect">
            <a:avLst/>
          </a:prstGeom>
          <a:noFill/>
          <a:ln w="9525">
            <a:noFill/>
            <a:miter lim="800000"/>
            <a:headEnd/>
            <a:tailEnd/>
          </a:ln>
        </p:spPr>
        <p:txBody>
          <a:bodyPr wrap="none">
            <a:spAutoFit/>
          </a:bodyPr>
          <a:lstStyle/>
          <a:p>
            <a:r>
              <a:rPr lang="en-US" sz="1200"/>
              <a:t>Sulfur</a:t>
            </a:r>
          </a:p>
        </p:txBody>
      </p:sp>
      <p:sp>
        <p:nvSpPr>
          <p:cNvPr id="47152" name="Rectangle 76"/>
          <p:cNvSpPr>
            <a:spLocks noChangeArrowheads="1"/>
          </p:cNvSpPr>
          <p:nvPr/>
        </p:nvSpPr>
        <p:spPr bwMode="auto">
          <a:xfrm>
            <a:off x="76200" y="6567488"/>
            <a:ext cx="2332038" cy="214312"/>
          </a:xfrm>
          <a:prstGeom prst="rect">
            <a:avLst/>
          </a:prstGeom>
          <a:noFill/>
          <a:ln w="9525">
            <a:noFill/>
            <a:miter lim="800000"/>
            <a:headEnd/>
            <a:tailEnd/>
          </a:ln>
        </p:spPr>
        <p:txBody>
          <a:bodyPr wrap="none">
            <a:spAutoFit/>
          </a:bodyPr>
          <a:lstStyle/>
          <a:p>
            <a:r>
              <a:rPr lang="en-US" sz="800"/>
              <a:t>Jaffe, </a:t>
            </a:r>
            <a:r>
              <a:rPr lang="en-US" sz="800" u="sng"/>
              <a:t>New World of Chemistry</a:t>
            </a:r>
            <a:r>
              <a:rPr lang="en-US" sz="800"/>
              <a:t>, 1955, page 468</a:t>
            </a:r>
          </a:p>
        </p:txBody>
      </p:sp>
      <p:sp>
        <p:nvSpPr>
          <p:cNvPr id="47153" name="AutoShape 7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50" name="Line 18"/>
          <p:cNvSpPr>
            <a:spLocks noChangeShapeType="1"/>
          </p:cNvSpPr>
          <p:nvPr/>
        </p:nvSpPr>
        <p:spPr bwMode="auto">
          <a:xfrm flipV="1">
            <a:off x="3490913" y="3100388"/>
            <a:ext cx="0" cy="2028825"/>
          </a:xfrm>
          <a:prstGeom prst="line">
            <a:avLst/>
          </a:prstGeom>
          <a:noFill/>
          <a:ln w="47625">
            <a:solidFill>
              <a:srgbClr val="993300"/>
            </a:solidFill>
            <a:miter lim="800000"/>
            <a:headEnd type="stealth" w="lg" len="lg"/>
            <a:tailEnd type="none" w="lg" len="lg"/>
          </a:ln>
        </p:spPr>
        <p:txBody>
          <a:bodyPr wrap="none"/>
          <a:lstStyle/>
          <a:p>
            <a:endParaRPr lang="en-US"/>
          </a:p>
        </p:txBody>
      </p:sp>
      <p:sp>
        <p:nvSpPr>
          <p:cNvPr id="1119251" name="Line 19"/>
          <p:cNvSpPr>
            <a:spLocks noChangeShapeType="1"/>
          </p:cNvSpPr>
          <p:nvPr/>
        </p:nvSpPr>
        <p:spPr bwMode="auto">
          <a:xfrm flipV="1">
            <a:off x="5549900" y="3100388"/>
            <a:ext cx="0" cy="2028825"/>
          </a:xfrm>
          <a:prstGeom prst="line">
            <a:avLst/>
          </a:prstGeom>
          <a:noFill/>
          <a:ln w="47625">
            <a:solidFill>
              <a:srgbClr val="993300"/>
            </a:solidFill>
            <a:miter lim="800000"/>
            <a:headEnd type="stealth" w="lg" len="lg"/>
            <a:tailEnd type="none" w="lg" len="lg"/>
          </a:ln>
        </p:spPr>
        <p:txBody>
          <a:bodyPr wrap="none"/>
          <a:lstStyle/>
          <a:p>
            <a:endParaRPr lang="en-US"/>
          </a:p>
        </p:txBody>
      </p:sp>
      <p:sp>
        <p:nvSpPr>
          <p:cNvPr id="1119247" name="Line 15"/>
          <p:cNvSpPr>
            <a:spLocks noChangeShapeType="1"/>
          </p:cNvSpPr>
          <p:nvPr/>
        </p:nvSpPr>
        <p:spPr bwMode="auto">
          <a:xfrm flipV="1">
            <a:off x="1425575" y="3084513"/>
            <a:ext cx="0" cy="2028825"/>
          </a:xfrm>
          <a:prstGeom prst="line">
            <a:avLst/>
          </a:prstGeom>
          <a:noFill/>
          <a:ln w="47625">
            <a:solidFill>
              <a:srgbClr val="993300"/>
            </a:solidFill>
            <a:miter lim="800000"/>
            <a:headEnd type="stealth" w="lg" len="lg"/>
            <a:tailEnd type="none" w="lg" len="lg"/>
          </a:ln>
        </p:spPr>
        <p:txBody>
          <a:bodyPr wrap="none"/>
          <a:lstStyle/>
          <a:p>
            <a:endParaRPr lang="en-US"/>
          </a:p>
        </p:txBody>
      </p:sp>
      <p:sp>
        <p:nvSpPr>
          <p:cNvPr id="1119249" name="Line 17"/>
          <p:cNvSpPr>
            <a:spLocks noChangeShapeType="1"/>
          </p:cNvSpPr>
          <p:nvPr/>
        </p:nvSpPr>
        <p:spPr bwMode="auto">
          <a:xfrm flipV="1">
            <a:off x="7596188" y="3092450"/>
            <a:ext cx="0" cy="2028825"/>
          </a:xfrm>
          <a:prstGeom prst="line">
            <a:avLst/>
          </a:prstGeom>
          <a:noFill/>
          <a:ln w="47625">
            <a:solidFill>
              <a:srgbClr val="993300"/>
            </a:solidFill>
            <a:miter lim="800000"/>
            <a:headEnd type="stealth" w="lg" len="lg"/>
            <a:tailEnd/>
          </a:ln>
        </p:spPr>
        <p:txBody>
          <a:bodyPr wrap="none"/>
          <a:lstStyle/>
          <a:p>
            <a:endParaRPr lang="en-US"/>
          </a:p>
        </p:txBody>
      </p:sp>
      <p:sp>
        <p:nvSpPr>
          <p:cNvPr id="192518" name="Rectangle 4"/>
          <p:cNvSpPr>
            <a:spLocks noGrp="1" noChangeArrowheads="1"/>
          </p:cNvSpPr>
          <p:nvPr>
            <p:ph type="title"/>
          </p:nvPr>
        </p:nvSpPr>
        <p:spPr/>
        <p:txBody>
          <a:bodyPr/>
          <a:lstStyle/>
          <a:p>
            <a:pPr eaLnBrk="1" hangingPunct="1"/>
            <a:r>
              <a:rPr lang="en-US" smtClean="0"/>
              <a:t>Biological Compounds</a:t>
            </a:r>
          </a:p>
        </p:txBody>
      </p:sp>
      <p:sp>
        <p:nvSpPr>
          <p:cNvPr id="1119237" name="Rectangle 5"/>
          <p:cNvSpPr>
            <a:spLocks noChangeArrowheads="1"/>
          </p:cNvSpPr>
          <p:nvPr/>
        </p:nvSpPr>
        <p:spPr bwMode="auto">
          <a:xfrm>
            <a:off x="3382963" y="1462088"/>
            <a:ext cx="2470150" cy="977900"/>
          </a:xfrm>
          <a:prstGeom prst="rect">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wrap="none" anchor="ctr"/>
          <a:lstStyle/>
          <a:p>
            <a:pPr algn="ctr">
              <a:defRPr/>
            </a:pPr>
            <a:r>
              <a:rPr lang="en-US"/>
              <a:t>Biological</a:t>
            </a:r>
          </a:p>
          <a:p>
            <a:pPr algn="ctr">
              <a:defRPr/>
            </a:pPr>
            <a:r>
              <a:rPr lang="en-US"/>
              <a:t>Compounds</a:t>
            </a:r>
          </a:p>
        </p:txBody>
      </p:sp>
      <p:sp>
        <p:nvSpPr>
          <p:cNvPr id="1119238" name="Rectangle 6"/>
          <p:cNvSpPr>
            <a:spLocks noChangeArrowheads="1"/>
          </p:cNvSpPr>
          <p:nvPr/>
        </p:nvSpPr>
        <p:spPr bwMode="auto">
          <a:xfrm>
            <a:off x="581025" y="3621088"/>
            <a:ext cx="1665288" cy="730250"/>
          </a:xfrm>
          <a:prstGeom prst="rect">
            <a:avLst/>
          </a:prstGeom>
          <a:gradFill rotWithShape="1">
            <a:gsLst>
              <a:gs pos="0">
                <a:srgbClr val="FF9900"/>
              </a:gs>
              <a:gs pos="50000">
                <a:srgbClr val="FFCC99"/>
              </a:gs>
              <a:gs pos="100000">
                <a:srgbClr val="FF9900"/>
              </a:gs>
            </a:gsLst>
            <a:lin ang="2700000" scaled="1"/>
          </a:gradFill>
          <a:ln w="9525">
            <a:noFill/>
            <a:miter lim="800000"/>
            <a:headEnd/>
            <a:tailEnd/>
          </a:ln>
          <a:effectLst>
            <a:prstShdw prst="shdw17" dist="17961" dir="2700000">
              <a:srgbClr val="997A5C"/>
            </a:prstShdw>
          </a:effectLst>
        </p:spPr>
        <p:txBody>
          <a:bodyPr wrap="none" anchor="ctr"/>
          <a:lstStyle/>
          <a:p>
            <a:pPr algn="ctr"/>
            <a:r>
              <a:rPr lang="en-US" sz="1800"/>
              <a:t>Proteins</a:t>
            </a:r>
          </a:p>
        </p:txBody>
      </p:sp>
      <p:sp>
        <p:nvSpPr>
          <p:cNvPr id="1119239" name="Rectangle 7"/>
          <p:cNvSpPr>
            <a:spLocks noChangeArrowheads="1"/>
          </p:cNvSpPr>
          <p:nvPr/>
        </p:nvSpPr>
        <p:spPr bwMode="auto">
          <a:xfrm>
            <a:off x="2647950" y="3635375"/>
            <a:ext cx="1665288" cy="730250"/>
          </a:xfrm>
          <a:prstGeom prst="rect">
            <a:avLst/>
          </a:prstGeom>
          <a:gradFill rotWithShape="1">
            <a:gsLst>
              <a:gs pos="0">
                <a:srgbClr val="66FF66"/>
              </a:gs>
              <a:gs pos="50000">
                <a:srgbClr val="CCFFCC"/>
              </a:gs>
              <a:gs pos="100000">
                <a:srgbClr val="66FF66"/>
              </a:gs>
            </a:gsLst>
            <a:lin ang="2700000" scaled="1"/>
          </a:gradFill>
          <a:ln w="9525">
            <a:noFill/>
            <a:miter lim="800000"/>
            <a:headEnd/>
            <a:tailEnd/>
          </a:ln>
          <a:effectLst>
            <a:prstShdw prst="shdw17" dist="17961" dir="2700000">
              <a:srgbClr val="7A997A"/>
            </a:prstShdw>
          </a:effectLst>
        </p:spPr>
        <p:txBody>
          <a:bodyPr wrap="none" anchor="ctr"/>
          <a:lstStyle/>
          <a:p>
            <a:pPr algn="ctr"/>
            <a:r>
              <a:rPr lang="en-US" sz="1800"/>
              <a:t>Carbohydrates</a:t>
            </a:r>
          </a:p>
        </p:txBody>
      </p:sp>
      <p:sp>
        <p:nvSpPr>
          <p:cNvPr id="1119240" name="Rectangle 8"/>
          <p:cNvSpPr>
            <a:spLocks noChangeArrowheads="1"/>
          </p:cNvSpPr>
          <p:nvPr/>
        </p:nvSpPr>
        <p:spPr bwMode="auto">
          <a:xfrm>
            <a:off x="4713288" y="3627438"/>
            <a:ext cx="1665287" cy="730250"/>
          </a:xfrm>
          <a:prstGeom prst="rect">
            <a:avLst/>
          </a:prstGeom>
          <a:gradFill rotWithShape="1">
            <a:gsLst>
              <a:gs pos="0">
                <a:schemeClr val="accent1"/>
              </a:gs>
              <a:gs pos="50000">
                <a:srgbClr val="CCECFF"/>
              </a:gs>
              <a:gs pos="100000">
                <a:schemeClr val="accent1"/>
              </a:gs>
            </a:gsLst>
            <a:lin ang="2700000" scaled="1"/>
          </a:gradFill>
          <a:ln w="9525">
            <a:noFill/>
            <a:miter lim="800000"/>
            <a:headEnd/>
            <a:tailEnd/>
          </a:ln>
          <a:effectLst>
            <a:prstShdw prst="shdw17" dist="17961" dir="2700000">
              <a:srgbClr val="CCECFF">
                <a:gamma/>
                <a:shade val="60000"/>
                <a:invGamma/>
              </a:srgbClr>
            </a:prstShdw>
          </a:effectLst>
        </p:spPr>
        <p:txBody>
          <a:bodyPr wrap="none" anchor="ctr"/>
          <a:lstStyle/>
          <a:p>
            <a:pPr algn="ctr">
              <a:defRPr/>
            </a:pPr>
            <a:r>
              <a:rPr lang="en-US" sz="1800"/>
              <a:t>Lipids</a:t>
            </a:r>
          </a:p>
        </p:txBody>
      </p:sp>
      <p:sp>
        <p:nvSpPr>
          <p:cNvPr id="1119241" name="Rectangle 9"/>
          <p:cNvSpPr>
            <a:spLocks noChangeArrowheads="1"/>
          </p:cNvSpPr>
          <p:nvPr/>
        </p:nvSpPr>
        <p:spPr bwMode="auto">
          <a:xfrm>
            <a:off x="6777038" y="3627438"/>
            <a:ext cx="1665287" cy="730250"/>
          </a:xfrm>
          <a:prstGeom prst="rect">
            <a:avLst/>
          </a:prstGeom>
          <a:gradFill rotWithShape="1">
            <a:gsLst>
              <a:gs pos="0">
                <a:srgbClr val="9F6180"/>
              </a:gs>
              <a:gs pos="50000">
                <a:srgbClr val="FF99CC"/>
              </a:gs>
              <a:gs pos="100000">
                <a:srgbClr val="9F6180"/>
              </a:gs>
            </a:gsLst>
            <a:lin ang="2700000" scaled="1"/>
          </a:gradFill>
          <a:ln w="9525">
            <a:noFill/>
            <a:miter lim="800000"/>
            <a:headEnd/>
            <a:tailEnd/>
          </a:ln>
          <a:effectLst>
            <a:prstShdw prst="shdw17" dist="17961" dir="2700000">
              <a:srgbClr val="995C7A"/>
            </a:prstShdw>
          </a:effectLst>
        </p:spPr>
        <p:txBody>
          <a:bodyPr wrap="none" anchor="ctr"/>
          <a:lstStyle/>
          <a:p>
            <a:pPr algn="ctr"/>
            <a:r>
              <a:rPr lang="en-US" sz="1800"/>
              <a:t>Nucleic Acids</a:t>
            </a:r>
          </a:p>
        </p:txBody>
      </p:sp>
      <p:sp>
        <p:nvSpPr>
          <p:cNvPr id="1119243" name="Rectangle 11"/>
          <p:cNvSpPr>
            <a:spLocks noChangeArrowheads="1"/>
          </p:cNvSpPr>
          <p:nvPr/>
        </p:nvSpPr>
        <p:spPr bwMode="auto">
          <a:xfrm>
            <a:off x="771525" y="5135563"/>
            <a:ext cx="1290638" cy="730250"/>
          </a:xfrm>
          <a:prstGeom prst="rect">
            <a:avLst/>
          </a:prstGeom>
          <a:gradFill rotWithShape="1">
            <a:gsLst>
              <a:gs pos="0">
                <a:srgbClr val="FFCC00"/>
              </a:gs>
              <a:gs pos="50000">
                <a:srgbClr val="FFFF99"/>
              </a:gs>
              <a:gs pos="100000">
                <a:srgbClr val="FFCC00"/>
              </a:gs>
            </a:gsLst>
            <a:lin ang="2700000" scaled="1"/>
          </a:gradFill>
          <a:ln w="9525">
            <a:noFill/>
            <a:miter lim="800000"/>
            <a:headEnd/>
            <a:tailEnd/>
          </a:ln>
          <a:effectLst>
            <a:prstShdw prst="shdw17" dist="17961" dir="2700000">
              <a:srgbClr val="997A00"/>
            </a:prstShdw>
          </a:effectLst>
        </p:spPr>
        <p:txBody>
          <a:bodyPr wrap="none" anchor="ctr"/>
          <a:lstStyle/>
          <a:p>
            <a:pPr algn="ctr"/>
            <a:r>
              <a:rPr lang="en-US" sz="1200"/>
              <a:t>a polymer</a:t>
            </a:r>
          </a:p>
          <a:p>
            <a:pPr algn="ctr"/>
            <a:r>
              <a:rPr lang="en-US" sz="1200"/>
              <a:t>composed of</a:t>
            </a:r>
          </a:p>
          <a:p>
            <a:pPr algn="ctr"/>
            <a:r>
              <a:rPr lang="en-US" sz="1200"/>
              <a:t>amino acids</a:t>
            </a:r>
          </a:p>
        </p:txBody>
      </p:sp>
      <p:sp>
        <p:nvSpPr>
          <p:cNvPr id="1119244" name="Rectangle 12"/>
          <p:cNvSpPr>
            <a:spLocks noChangeArrowheads="1"/>
          </p:cNvSpPr>
          <p:nvPr/>
        </p:nvSpPr>
        <p:spPr bwMode="auto">
          <a:xfrm>
            <a:off x="2647950" y="5149850"/>
            <a:ext cx="1665288" cy="730250"/>
          </a:xfrm>
          <a:prstGeom prst="rect">
            <a:avLst/>
          </a:prstGeom>
          <a:gradFill rotWithShape="1">
            <a:gsLst>
              <a:gs pos="0">
                <a:srgbClr val="FFCC00"/>
              </a:gs>
              <a:gs pos="50000">
                <a:srgbClr val="FFFF99"/>
              </a:gs>
              <a:gs pos="100000">
                <a:srgbClr val="FFCC00"/>
              </a:gs>
            </a:gsLst>
            <a:lin ang="2700000" scaled="1"/>
          </a:gradFill>
          <a:ln w="9525">
            <a:noFill/>
            <a:miter lim="800000"/>
            <a:headEnd/>
            <a:tailEnd/>
          </a:ln>
          <a:effectLst>
            <a:prstShdw prst="shdw17" dist="17961" dir="2700000">
              <a:srgbClr val="997A00"/>
            </a:prstShdw>
          </a:effectLst>
        </p:spPr>
        <p:txBody>
          <a:bodyPr wrap="none" anchor="ctr"/>
          <a:lstStyle/>
          <a:p>
            <a:pPr algn="ctr"/>
            <a:r>
              <a:rPr lang="en-US" sz="1200"/>
              <a:t>a simple sugar or</a:t>
            </a:r>
          </a:p>
          <a:p>
            <a:pPr algn="ctr"/>
            <a:r>
              <a:rPr lang="en-US" sz="1200"/>
              <a:t>a polymer composed</a:t>
            </a:r>
          </a:p>
          <a:p>
            <a:pPr algn="ctr"/>
            <a:r>
              <a:rPr lang="en-US" sz="1200"/>
              <a:t>of simple sugars</a:t>
            </a:r>
          </a:p>
        </p:txBody>
      </p:sp>
      <p:sp>
        <p:nvSpPr>
          <p:cNvPr id="1119245" name="Rectangle 13"/>
          <p:cNvSpPr>
            <a:spLocks noChangeArrowheads="1"/>
          </p:cNvSpPr>
          <p:nvPr/>
        </p:nvSpPr>
        <p:spPr bwMode="auto">
          <a:xfrm>
            <a:off x="4941888" y="5141913"/>
            <a:ext cx="1208087" cy="730250"/>
          </a:xfrm>
          <a:prstGeom prst="rect">
            <a:avLst/>
          </a:prstGeom>
          <a:gradFill rotWithShape="1">
            <a:gsLst>
              <a:gs pos="0">
                <a:srgbClr val="FFCC00"/>
              </a:gs>
              <a:gs pos="50000">
                <a:srgbClr val="FFFF99"/>
              </a:gs>
              <a:gs pos="100000">
                <a:srgbClr val="FFCC00"/>
              </a:gs>
            </a:gsLst>
            <a:lin ang="2700000" scaled="1"/>
          </a:gradFill>
          <a:ln w="9525">
            <a:noFill/>
            <a:miter lim="800000"/>
            <a:headEnd/>
            <a:tailEnd/>
          </a:ln>
          <a:effectLst>
            <a:prstShdw prst="shdw17" dist="17961" dir="2700000">
              <a:srgbClr val="997A00"/>
            </a:prstShdw>
          </a:effectLst>
        </p:spPr>
        <p:txBody>
          <a:bodyPr wrap="none" anchor="ctr"/>
          <a:lstStyle/>
          <a:p>
            <a:pPr algn="ctr"/>
            <a:r>
              <a:rPr lang="en-US" sz="1200"/>
              <a:t>a fat, an oil,</a:t>
            </a:r>
          </a:p>
          <a:p>
            <a:pPr algn="ctr"/>
            <a:r>
              <a:rPr lang="en-US" sz="1200"/>
              <a:t>a wax, or a</a:t>
            </a:r>
          </a:p>
          <a:p>
            <a:pPr algn="ctr"/>
            <a:r>
              <a:rPr lang="en-US" sz="1200"/>
              <a:t>steroid</a:t>
            </a:r>
          </a:p>
        </p:txBody>
      </p:sp>
      <p:sp>
        <p:nvSpPr>
          <p:cNvPr id="1119246" name="Rectangle 14"/>
          <p:cNvSpPr>
            <a:spLocks noChangeArrowheads="1"/>
          </p:cNvSpPr>
          <p:nvPr/>
        </p:nvSpPr>
        <p:spPr bwMode="auto">
          <a:xfrm>
            <a:off x="6705600" y="5141913"/>
            <a:ext cx="1765300" cy="730250"/>
          </a:xfrm>
          <a:prstGeom prst="rect">
            <a:avLst/>
          </a:prstGeom>
          <a:gradFill rotWithShape="1">
            <a:gsLst>
              <a:gs pos="0">
                <a:srgbClr val="FFCC00"/>
              </a:gs>
              <a:gs pos="50000">
                <a:srgbClr val="FFFF99"/>
              </a:gs>
              <a:gs pos="100000">
                <a:srgbClr val="FFCC00"/>
              </a:gs>
            </a:gsLst>
            <a:lin ang="2700000" scaled="1"/>
          </a:gradFill>
          <a:ln w="9525">
            <a:noFill/>
            <a:miter lim="800000"/>
            <a:headEnd/>
            <a:tailEnd/>
          </a:ln>
          <a:effectLst>
            <a:prstShdw prst="shdw17" dist="17961" dir="2700000">
              <a:srgbClr val="997A00"/>
            </a:prstShdw>
          </a:effectLst>
        </p:spPr>
        <p:txBody>
          <a:bodyPr wrap="none" anchor="ctr"/>
          <a:lstStyle/>
          <a:p>
            <a:pPr algn="ctr"/>
            <a:r>
              <a:rPr lang="en-US" sz="1200"/>
              <a:t>a polymer composed of</a:t>
            </a:r>
          </a:p>
          <a:p>
            <a:pPr algn="ctr"/>
            <a:r>
              <a:rPr lang="en-US" sz="1200"/>
              <a:t>a sugar, an organic base,</a:t>
            </a:r>
          </a:p>
          <a:p>
            <a:pPr algn="ctr"/>
            <a:r>
              <a:rPr lang="en-US" sz="1200"/>
              <a:t>and phosphoric acid</a:t>
            </a:r>
          </a:p>
        </p:txBody>
      </p:sp>
      <p:sp>
        <p:nvSpPr>
          <p:cNvPr id="1119248" name="Line 16"/>
          <p:cNvSpPr>
            <a:spLocks noChangeShapeType="1"/>
          </p:cNvSpPr>
          <p:nvPr/>
        </p:nvSpPr>
        <p:spPr bwMode="auto">
          <a:xfrm>
            <a:off x="1401763" y="3092450"/>
            <a:ext cx="6218237" cy="0"/>
          </a:xfrm>
          <a:prstGeom prst="line">
            <a:avLst/>
          </a:prstGeom>
          <a:noFill/>
          <a:ln w="47625">
            <a:solidFill>
              <a:srgbClr val="993300"/>
            </a:solidFill>
            <a:miter lim="800000"/>
            <a:headEnd/>
            <a:tailEnd/>
          </a:ln>
        </p:spPr>
        <p:txBody>
          <a:bodyPr wrap="none"/>
          <a:lstStyle/>
          <a:p>
            <a:endParaRPr lang="en-US"/>
          </a:p>
        </p:txBody>
      </p:sp>
      <p:sp>
        <p:nvSpPr>
          <p:cNvPr id="1119252" name="Line 20"/>
          <p:cNvSpPr>
            <a:spLocks noChangeShapeType="1"/>
          </p:cNvSpPr>
          <p:nvPr/>
        </p:nvSpPr>
        <p:spPr bwMode="auto">
          <a:xfrm>
            <a:off x="4619625" y="2451100"/>
            <a:ext cx="0" cy="649288"/>
          </a:xfrm>
          <a:prstGeom prst="line">
            <a:avLst/>
          </a:prstGeom>
          <a:noFill/>
          <a:ln w="47625">
            <a:solidFill>
              <a:srgbClr val="993300"/>
            </a:solidFill>
            <a:miter lim="800000"/>
            <a:headEnd/>
            <a:tailEnd/>
          </a:ln>
        </p:spPr>
        <p:txBody>
          <a:bodyPr wrap="none"/>
          <a:lstStyle/>
          <a:p>
            <a:endParaRPr lang="en-US"/>
          </a:p>
        </p:txBody>
      </p:sp>
      <p:sp>
        <p:nvSpPr>
          <p:cNvPr id="192530" name="Rectangle 21"/>
          <p:cNvSpPr>
            <a:spLocks noChangeArrowheads="1"/>
          </p:cNvSpPr>
          <p:nvPr/>
        </p:nvSpPr>
        <p:spPr bwMode="auto">
          <a:xfrm>
            <a:off x="76200" y="6567488"/>
            <a:ext cx="2382838" cy="214312"/>
          </a:xfrm>
          <a:prstGeom prst="rect">
            <a:avLst/>
          </a:prstGeom>
          <a:noFill/>
          <a:ln w="9525">
            <a:noFill/>
            <a:miter lim="800000"/>
            <a:headEnd/>
            <a:tailEnd/>
          </a:ln>
        </p:spPr>
        <p:txBody>
          <a:bodyPr wrap="none">
            <a:spAutoFit/>
          </a:bodyPr>
          <a:lstStyle/>
          <a:p>
            <a:r>
              <a:rPr lang="en-US" sz="800"/>
              <a:t>Corwin, </a:t>
            </a:r>
            <a:r>
              <a:rPr lang="en-US" sz="800" u="sng"/>
              <a:t>Introductory Chemistry</a:t>
            </a:r>
            <a:r>
              <a:rPr lang="en-US" sz="800"/>
              <a:t>, 2005,  page 551</a:t>
            </a:r>
          </a:p>
        </p:txBody>
      </p:sp>
      <p:sp>
        <p:nvSpPr>
          <p:cNvPr id="1119254" name="Text Box 22"/>
          <p:cNvSpPr txBox="1">
            <a:spLocks noChangeArrowheads="1"/>
          </p:cNvSpPr>
          <p:nvPr/>
        </p:nvSpPr>
        <p:spPr bwMode="auto">
          <a:xfrm>
            <a:off x="814388" y="6151563"/>
            <a:ext cx="7564437" cy="274637"/>
          </a:xfrm>
          <a:prstGeom prst="rect">
            <a:avLst/>
          </a:prstGeom>
          <a:noFill/>
          <a:ln w="9525">
            <a:noFill/>
            <a:miter lim="800000"/>
            <a:headEnd/>
            <a:tailEnd/>
          </a:ln>
        </p:spPr>
        <p:txBody>
          <a:bodyPr wrap="none">
            <a:spAutoFit/>
          </a:bodyPr>
          <a:lstStyle/>
          <a:p>
            <a:r>
              <a:rPr lang="en-US" sz="1200"/>
              <a:t>Biochemical compounds can be classified as one of the following:  protein, carbohydrate, lipid, or nucleic acid.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19254"/>
                                        </p:tgtEl>
                                        <p:attrNameLst>
                                          <p:attrName>style.visibility</p:attrName>
                                        </p:attrNameLst>
                                      </p:cBhvr>
                                      <p:to>
                                        <p:strVal val="visible"/>
                                      </p:to>
                                    </p:set>
                                    <p:animEffect transition="in" filter="fade">
                                      <p:cBhvr>
                                        <p:cTn id="7" dur="1000"/>
                                        <p:tgtEl>
                                          <p:spTgt spid="1119254"/>
                                        </p:tgtEl>
                                      </p:cBhvr>
                                    </p:animEffect>
                                    <p:anim calcmode="lin" valueType="num">
                                      <p:cBhvr>
                                        <p:cTn id="8" dur="1000" fill="hold"/>
                                        <p:tgtEl>
                                          <p:spTgt spid="1119254"/>
                                        </p:tgtEl>
                                        <p:attrNameLst>
                                          <p:attrName>ppt_x</p:attrName>
                                        </p:attrNameLst>
                                      </p:cBhvr>
                                      <p:tavLst>
                                        <p:tav tm="0">
                                          <p:val>
                                            <p:strVal val="#ppt_x"/>
                                          </p:val>
                                        </p:tav>
                                        <p:tav tm="100000">
                                          <p:val>
                                            <p:strVal val="#ppt_x"/>
                                          </p:val>
                                        </p:tav>
                                      </p:tavLst>
                                    </p:anim>
                                    <p:anim calcmode="lin" valueType="num">
                                      <p:cBhvr>
                                        <p:cTn id="9" dur="1000" fill="hold"/>
                                        <p:tgtEl>
                                          <p:spTgt spid="11192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1119238"/>
                                        </p:tgtEl>
                                        <p:attrNameLst>
                                          <p:attrName>style.visibility</p:attrName>
                                        </p:attrNameLst>
                                      </p:cBhvr>
                                      <p:to>
                                        <p:strVal val="visible"/>
                                      </p:to>
                                    </p:set>
                                    <p:animEffect transition="in" filter="dissolve">
                                      <p:cBhvr>
                                        <p:cTn id="13" dur="500"/>
                                        <p:tgtEl>
                                          <p:spTgt spid="1119238"/>
                                        </p:tgtEl>
                                      </p:cBhvr>
                                    </p:animEffect>
                                  </p:childTnLst>
                                </p:cTn>
                              </p:par>
                            </p:childTnLst>
                          </p:cTn>
                        </p:par>
                        <p:par>
                          <p:cTn id="14" fill="hold">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1119239"/>
                                        </p:tgtEl>
                                        <p:attrNameLst>
                                          <p:attrName>style.visibility</p:attrName>
                                        </p:attrNameLst>
                                      </p:cBhvr>
                                      <p:to>
                                        <p:strVal val="visible"/>
                                      </p:to>
                                    </p:set>
                                    <p:animEffect transition="in" filter="dissolve">
                                      <p:cBhvr>
                                        <p:cTn id="17" dur="500"/>
                                        <p:tgtEl>
                                          <p:spTgt spid="1119239"/>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1119240"/>
                                        </p:tgtEl>
                                        <p:attrNameLst>
                                          <p:attrName>style.visibility</p:attrName>
                                        </p:attrNameLst>
                                      </p:cBhvr>
                                      <p:to>
                                        <p:strVal val="visible"/>
                                      </p:to>
                                    </p:set>
                                    <p:animEffect transition="in" filter="dissolve">
                                      <p:cBhvr>
                                        <p:cTn id="21" dur="500"/>
                                        <p:tgtEl>
                                          <p:spTgt spid="1119240"/>
                                        </p:tgtEl>
                                      </p:cBhvr>
                                    </p:animEffect>
                                  </p:childTnLst>
                                </p:cTn>
                              </p:par>
                            </p:childTnLst>
                          </p:cTn>
                        </p:par>
                        <p:par>
                          <p:cTn id="22" fill="hold">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1119241"/>
                                        </p:tgtEl>
                                        <p:attrNameLst>
                                          <p:attrName>style.visibility</p:attrName>
                                        </p:attrNameLst>
                                      </p:cBhvr>
                                      <p:to>
                                        <p:strVal val="visible"/>
                                      </p:to>
                                    </p:set>
                                    <p:animEffect transition="in" filter="dissolve">
                                      <p:cBhvr>
                                        <p:cTn id="25" dur="500"/>
                                        <p:tgtEl>
                                          <p:spTgt spid="11192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19252"/>
                                        </p:tgtEl>
                                        <p:attrNameLst>
                                          <p:attrName>style.visibility</p:attrName>
                                        </p:attrNameLst>
                                      </p:cBhvr>
                                      <p:to>
                                        <p:strVal val="visible"/>
                                      </p:to>
                                    </p:set>
                                    <p:animEffect transition="in" filter="wipe(up)">
                                      <p:cBhvr>
                                        <p:cTn id="30" dur="500"/>
                                        <p:tgtEl>
                                          <p:spTgt spid="1119252"/>
                                        </p:tgtEl>
                                      </p:cBhvr>
                                    </p:animEffect>
                                  </p:childTnLst>
                                </p:cTn>
                              </p:par>
                              <p:par>
                                <p:cTn id="31" presetID="17" presetClass="entr" presetSubtype="10" fill="hold" grpId="0" nodeType="withEffect">
                                  <p:stCondLst>
                                    <p:cond delay="0"/>
                                  </p:stCondLst>
                                  <p:childTnLst>
                                    <p:set>
                                      <p:cBhvr>
                                        <p:cTn id="32" dur="1" fill="hold">
                                          <p:stCondLst>
                                            <p:cond delay="0"/>
                                          </p:stCondLst>
                                        </p:cTn>
                                        <p:tgtEl>
                                          <p:spTgt spid="1119248"/>
                                        </p:tgtEl>
                                        <p:attrNameLst>
                                          <p:attrName>style.visibility</p:attrName>
                                        </p:attrNameLst>
                                      </p:cBhvr>
                                      <p:to>
                                        <p:strVal val="visible"/>
                                      </p:to>
                                    </p:set>
                                    <p:anim calcmode="lin" valueType="num">
                                      <p:cBhvr>
                                        <p:cTn id="33" dur="500" fill="hold"/>
                                        <p:tgtEl>
                                          <p:spTgt spid="1119248"/>
                                        </p:tgtEl>
                                        <p:attrNameLst>
                                          <p:attrName>ppt_w</p:attrName>
                                        </p:attrNameLst>
                                      </p:cBhvr>
                                      <p:tavLst>
                                        <p:tav tm="0">
                                          <p:val>
                                            <p:fltVal val="0"/>
                                          </p:val>
                                        </p:tav>
                                        <p:tav tm="100000">
                                          <p:val>
                                            <p:strVal val="#ppt_w"/>
                                          </p:val>
                                        </p:tav>
                                      </p:tavLst>
                                    </p:anim>
                                    <p:anim calcmode="lin" valueType="num">
                                      <p:cBhvr>
                                        <p:cTn id="34" dur="500" fill="hold"/>
                                        <p:tgtEl>
                                          <p:spTgt spid="111924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19247"/>
                                        </p:tgtEl>
                                        <p:attrNameLst>
                                          <p:attrName>style.visibility</p:attrName>
                                        </p:attrNameLst>
                                      </p:cBhvr>
                                      <p:to>
                                        <p:strVal val="visible"/>
                                      </p:to>
                                    </p:set>
                                    <p:animEffect transition="in" filter="wipe(up)">
                                      <p:cBhvr>
                                        <p:cTn id="39" dur="500"/>
                                        <p:tgtEl>
                                          <p:spTgt spid="1119247"/>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119243"/>
                                        </p:tgtEl>
                                        <p:attrNameLst>
                                          <p:attrName>style.visibility</p:attrName>
                                        </p:attrNameLst>
                                      </p:cBhvr>
                                      <p:to>
                                        <p:strVal val="visible"/>
                                      </p:to>
                                    </p:set>
                                    <p:anim calcmode="lin" valueType="num">
                                      <p:cBhvr>
                                        <p:cTn id="42" dur="500" fill="hold"/>
                                        <p:tgtEl>
                                          <p:spTgt spid="1119243"/>
                                        </p:tgtEl>
                                        <p:attrNameLst>
                                          <p:attrName>ppt_w</p:attrName>
                                        </p:attrNameLst>
                                      </p:cBhvr>
                                      <p:tavLst>
                                        <p:tav tm="0">
                                          <p:val>
                                            <p:fltVal val="0"/>
                                          </p:val>
                                        </p:tav>
                                        <p:tav tm="100000">
                                          <p:val>
                                            <p:strVal val="#ppt_w"/>
                                          </p:val>
                                        </p:tav>
                                      </p:tavLst>
                                    </p:anim>
                                    <p:anim calcmode="lin" valueType="num">
                                      <p:cBhvr>
                                        <p:cTn id="43" dur="500" fill="hold"/>
                                        <p:tgtEl>
                                          <p:spTgt spid="1119243"/>
                                        </p:tgtEl>
                                        <p:attrNameLst>
                                          <p:attrName>ppt_h</p:attrName>
                                        </p:attrNameLst>
                                      </p:cBhvr>
                                      <p:tavLst>
                                        <p:tav tm="0">
                                          <p:val>
                                            <p:fltVal val="0"/>
                                          </p:val>
                                        </p:tav>
                                        <p:tav tm="100000">
                                          <p:val>
                                            <p:strVal val="#ppt_h"/>
                                          </p:val>
                                        </p:tav>
                                      </p:tavLst>
                                    </p:anim>
                                    <p:animEffect transition="in" filter="fade">
                                      <p:cBhvr>
                                        <p:cTn id="44" dur="500"/>
                                        <p:tgtEl>
                                          <p:spTgt spid="11192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19250"/>
                                        </p:tgtEl>
                                        <p:attrNameLst>
                                          <p:attrName>style.visibility</p:attrName>
                                        </p:attrNameLst>
                                      </p:cBhvr>
                                      <p:to>
                                        <p:strVal val="visible"/>
                                      </p:to>
                                    </p:set>
                                    <p:animEffect transition="in" filter="wipe(up)">
                                      <p:cBhvr>
                                        <p:cTn id="49" dur="500"/>
                                        <p:tgtEl>
                                          <p:spTgt spid="1119250"/>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119244"/>
                                        </p:tgtEl>
                                        <p:attrNameLst>
                                          <p:attrName>style.visibility</p:attrName>
                                        </p:attrNameLst>
                                      </p:cBhvr>
                                      <p:to>
                                        <p:strVal val="visible"/>
                                      </p:to>
                                    </p:set>
                                    <p:anim calcmode="lin" valueType="num">
                                      <p:cBhvr>
                                        <p:cTn id="52" dur="500" fill="hold"/>
                                        <p:tgtEl>
                                          <p:spTgt spid="1119244"/>
                                        </p:tgtEl>
                                        <p:attrNameLst>
                                          <p:attrName>ppt_w</p:attrName>
                                        </p:attrNameLst>
                                      </p:cBhvr>
                                      <p:tavLst>
                                        <p:tav tm="0">
                                          <p:val>
                                            <p:fltVal val="0"/>
                                          </p:val>
                                        </p:tav>
                                        <p:tav tm="100000">
                                          <p:val>
                                            <p:strVal val="#ppt_w"/>
                                          </p:val>
                                        </p:tav>
                                      </p:tavLst>
                                    </p:anim>
                                    <p:anim calcmode="lin" valueType="num">
                                      <p:cBhvr>
                                        <p:cTn id="53" dur="500" fill="hold"/>
                                        <p:tgtEl>
                                          <p:spTgt spid="1119244"/>
                                        </p:tgtEl>
                                        <p:attrNameLst>
                                          <p:attrName>ppt_h</p:attrName>
                                        </p:attrNameLst>
                                      </p:cBhvr>
                                      <p:tavLst>
                                        <p:tav tm="0">
                                          <p:val>
                                            <p:fltVal val="0"/>
                                          </p:val>
                                        </p:tav>
                                        <p:tav tm="100000">
                                          <p:val>
                                            <p:strVal val="#ppt_h"/>
                                          </p:val>
                                        </p:tav>
                                      </p:tavLst>
                                    </p:anim>
                                    <p:animEffect transition="in" filter="fade">
                                      <p:cBhvr>
                                        <p:cTn id="54" dur="500"/>
                                        <p:tgtEl>
                                          <p:spTgt spid="11192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19251"/>
                                        </p:tgtEl>
                                        <p:attrNameLst>
                                          <p:attrName>style.visibility</p:attrName>
                                        </p:attrNameLst>
                                      </p:cBhvr>
                                      <p:to>
                                        <p:strVal val="visible"/>
                                      </p:to>
                                    </p:set>
                                    <p:animEffect transition="in" filter="wipe(up)">
                                      <p:cBhvr>
                                        <p:cTn id="59" dur="500"/>
                                        <p:tgtEl>
                                          <p:spTgt spid="1119251"/>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1119245"/>
                                        </p:tgtEl>
                                        <p:attrNameLst>
                                          <p:attrName>style.visibility</p:attrName>
                                        </p:attrNameLst>
                                      </p:cBhvr>
                                      <p:to>
                                        <p:strVal val="visible"/>
                                      </p:to>
                                    </p:set>
                                    <p:anim calcmode="lin" valueType="num">
                                      <p:cBhvr>
                                        <p:cTn id="62" dur="500" fill="hold"/>
                                        <p:tgtEl>
                                          <p:spTgt spid="1119245"/>
                                        </p:tgtEl>
                                        <p:attrNameLst>
                                          <p:attrName>ppt_w</p:attrName>
                                        </p:attrNameLst>
                                      </p:cBhvr>
                                      <p:tavLst>
                                        <p:tav tm="0">
                                          <p:val>
                                            <p:fltVal val="0"/>
                                          </p:val>
                                        </p:tav>
                                        <p:tav tm="100000">
                                          <p:val>
                                            <p:strVal val="#ppt_w"/>
                                          </p:val>
                                        </p:tav>
                                      </p:tavLst>
                                    </p:anim>
                                    <p:anim calcmode="lin" valueType="num">
                                      <p:cBhvr>
                                        <p:cTn id="63" dur="500" fill="hold"/>
                                        <p:tgtEl>
                                          <p:spTgt spid="1119245"/>
                                        </p:tgtEl>
                                        <p:attrNameLst>
                                          <p:attrName>ppt_h</p:attrName>
                                        </p:attrNameLst>
                                      </p:cBhvr>
                                      <p:tavLst>
                                        <p:tav tm="0">
                                          <p:val>
                                            <p:fltVal val="0"/>
                                          </p:val>
                                        </p:tav>
                                        <p:tav tm="100000">
                                          <p:val>
                                            <p:strVal val="#ppt_h"/>
                                          </p:val>
                                        </p:tav>
                                      </p:tavLst>
                                    </p:anim>
                                    <p:animEffect transition="in" filter="fade">
                                      <p:cBhvr>
                                        <p:cTn id="64" dur="500"/>
                                        <p:tgtEl>
                                          <p:spTgt spid="111924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1119249"/>
                                        </p:tgtEl>
                                        <p:attrNameLst>
                                          <p:attrName>style.visibility</p:attrName>
                                        </p:attrNameLst>
                                      </p:cBhvr>
                                      <p:to>
                                        <p:strVal val="visible"/>
                                      </p:to>
                                    </p:set>
                                    <p:animEffect transition="in" filter="wipe(up)">
                                      <p:cBhvr>
                                        <p:cTn id="69" dur="500"/>
                                        <p:tgtEl>
                                          <p:spTgt spid="1119249"/>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1119246"/>
                                        </p:tgtEl>
                                        <p:attrNameLst>
                                          <p:attrName>style.visibility</p:attrName>
                                        </p:attrNameLst>
                                      </p:cBhvr>
                                      <p:to>
                                        <p:strVal val="visible"/>
                                      </p:to>
                                    </p:set>
                                    <p:anim calcmode="lin" valueType="num">
                                      <p:cBhvr>
                                        <p:cTn id="72" dur="500" fill="hold"/>
                                        <p:tgtEl>
                                          <p:spTgt spid="1119246"/>
                                        </p:tgtEl>
                                        <p:attrNameLst>
                                          <p:attrName>ppt_w</p:attrName>
                                        </p:attrNameLst>
                                      </p:cBhvr>
                                      <p:tavLst>
                                        <p:tav tm="0">
                                          <p:val>
                                            <p:fltVal val="0"/>
                                          </p:val>
                                        </p:tav>
                                        <p:tav tm="100000">
                                          <p:val>
                                            <p:strVal val="#ppt_w"/>
                                          </p:val>
                                        </p:tav>
                                      </p:tavLst>
                                    </p:anim>
                                    <p:anim calcmode="lin" valueType="num">
                                      <p:cBhvr>
                                        <p:cTn id="73" dur="500" fill="hold"/>
                                        <p:tgtEl>
                                          <p:spTgt spid="1119246"/>
                                        </p:tgtEl>
                                        <p:attrNameLst>
                                          <p:attrName>ppt_h</p:attrName>
                                        </p:attrNameLst>
                                      </p:cBhvr>
                                      <p:tavLst>
                                        <p:tav tm="0">
                                          <p:val>
                                            <p:fltVal val="0"/>
                                          </p:val>
                                        </p:tav>
                                        <p:tav tm="100000">
                                          <p:val>
                                            <p:strVal val="#ppt_h"/>
                                          </p:val>
                                        </p:tav>
                                      </p:tavLst>
                                    </p:anim>
                                    <p:animEffect transition="in" filter="fade">
                                      <p:cBhvr>
                                        <p:cTn id="74" dur="500"/>
                                        <p:tgtEl>
                                          <p:spTgt spid="1119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250" grpId="0" animBg="1"/>
      <p:bldP spid="1119251" grpId="0" animBg="1"/>
      <p:bldP spid="1119247" grpId="0" animBg="1"/>
      <p:bldP spid="1119249" grpId="0" animBg="1"/>
      <p:bldP spid="1119238" grpId="0" animBg="1"/>
      <p:bldP spid="1119239" grpId="0" animBg="1"/>
      <p:bldP spid="1119240" grpId="0" animBg="1"/>
      <p:bldP spid="1119241" grpId="0" animBg="1"/>
      <p:bldP spid="1119243" grpId="0" animBg="1"/>
      <p:bldP spid="1119244" grpId="0" animBg="1"/>
      <p:bldP spid="1119245" grpId="0" animBg="1"/>
      <p:bldP spid="1119246" grpId="0" animBg="1"/>
      <p:bldP spid="1119248" grpId="0" animBg="1"/>
      <p:bldP spid="1119252" grpId="0" animBg="1"/>
      <p:bldP spid="111925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endParaRPr lang="en-US" smtClean="0"/>
          </a:p>
        </p:txBody>
      </p:sp>
      <p:pic>
        <p:nvPicPr>
          <p:cNvPr id="879619" name="Picture 3" descr="welder"/>
          <p:cNvPicPr>
            <a:picLocks noChangeAspect="1" noChangeArrowheads="1"/>
          </p:cNvPicPr>
          <p:nvPr/>
        </p:nvPicPr>
        <p:blipFill>
          <a:blip r:embed="rId3" cstate="print"/>
          <a:srcRect/>
          <a:stretch>
            <a:fillRect/>
          </a:stretch>
        </p:blipFill>
        <p:spPr bwMode="auto">
          <a:xfrm>
            <a:off x="6623050" y="3028950"/>
            <a:ext cx="1454150" cy="1765300"/>
          </a:xfrm>
          <a:prstGeom prst="rect">
            <a:avLst/>
          </a:prstGeom>
          <a:noFill/>
          <a:ln w="9525">
            <a:noFill/>
            <a:miter lim="800000"/>
            <a:headEnd/>
            <a:tailEnd/>
          </a:ln>
        </p:spPr>
      </p:pic>
      <p:pic>
        <p:nvPicPr>
          <p:cNvPr id="879620" name="Picture 4" descr="grocery checkout"/>
          <p:cNvPicPr>
            <a:picLocks noChangeAspect="1" noChangeArrowheads="1"/>
          </p:cNvPicPr>
          <p:nvPr/>
        </p:nvPicPr>
        <p:blipFill>
          <a:blip r:embed="rId4" cstate="print"/>
          <a:srcRect/>
          <a:stretch>
            <a:fillRect/>
          </a:stretch>
        </p:blipFill>
        <p:spPr bwMode="auto">
          <a:xfrm>
            <a:off x="3581400" y="3390900"/>
            <a:ext cx="2305050" cy="1144588"/>
          </a:xfrm>
          <a:prstGeom prst="rect">
            <a:avLst/>
          </a:prstGeom>
          <a:noFill/>
          <a:ln w="9525">
            <a:noFill/>
            <a:miter lim="800000"/>
            <a:headEnd/>
            <a:tailEnd/>
          </a:ln>
        </p:spPr>
      </p:pic>
      <p:pic>
        <p:nvPicPr>
          <p:cNvPr id="879621" name="Picture 5" descr="sunset over mountain"/>
          <p:cNvPicPr>
            <a:picLocks noChangeAspect="1" noChangeArrowheads="1"/>
          </p:cNvPicPr>
          <p:nvPr/>
        </p:nvPicPr>
        <p:blipFill>
          <a:blip r:embed="rId5" cstate="print"/>
          <a:srcRect/>
          <a:stretch>
            <a:fillRect/>
          </a:stretch>
        </p:blipFill>
        <p:spPr bwMode="auto">
          <a:xfrm>
            <a:off x="990600" y="3324225"/>
            <a:ext cx="1714500" cy="1781175"/>
          </a:xfrm>
          <a:prstGeom prst="rect">
            <a:avLst/>
          </a:prstGeom>
          <a:noFill/>
          <a:ln w="9525">
            <a:noFill/>
            <a:miter lim="800000"/>
            <a:headEnd/>
            <a:tailEnd/>
          </a:ln>
        </p:spPr>
      </p:pic>
      <p:sp>
        <p:nvSpPr>
          <p:cNvPr id="879622" name="Rectangle 6"/>
          <p:cNvSpPr>
            <a:spLocks noChangeArrowheads="1"/>
          </p:cNvSpPr>
          <p:nvPr/>
        </p:nvSpPr>
        <p:spPr bwMode="auto">
          <a:xfrm>
            <a:off x="1447800" y="5156200"/>
            <a:ext cx="693738" cy="396875"/>
          </a:xfrm>
          <a:prstGeom prst="rect">
            <a:avLst/>
          </a:prstGeom>
          <a:noFill/>
          <a:ln w="9525">
            <a:noFill/>
            <a:miter lim="800000"/>
            <a:headEnd/>
            <a:tailEnd/>
          </a:ln>
        </p:spPr>
        <p:txBody>
          <a:bodyPr wrap="none">
            <a:spAutoFit/>
          </a:bodyPr>
          <a:lstStyle/>
          <a:p>
            <a:pPr eaLnBrk="0" hangingPunct="0"/>
            <a:r>
              <a:rPr lang="en-US" sz="2000"/>
              <a:t>EPA</a:t>
            </a:r>
          </a:p>
        </p:txBody>
      </p:sp>
      <p:sp>
        <p:nvSpPr>
          <p:cNvPr id="879623" name="Rectangle 7"/>
          <p:cNvSpPr>
            <a:spLocks noChangeArrowheads="1"/>
          </p:cNvSpPr>
          <p:nvPr/>
        </p:nvSpPr>
        <p:spPr bwMode="auto">
          <a:xfrm>
            <a:off x="1111250" y="2641600"/>
            <a:ext cx="6921500" cy="396875"/>
          </a:xfrm>
          <a:prstGeom prst="rect">
            <a:avLst/>
          </a:prstGeom>
          <a:noFill/>
          <a:ln w="9525">
            <a:noFill/>
            <a:miter lim="800000"/>
            <a:headEnd/>
            <a:tailEnd/>
          </a:ln>
        </p:spPr>
        <p:txBody>
          <a:bodyPr wrap="none">
            <a:spAutoFit/>
          </a:bodyPr>
          <a:lstStyle/>
          <a:p>
            <a:pPr eaLnBrk="0" hangingPunct="0"/>
            <a:r>
              <a:rPr lang="en-US" sz="2000">
                <a:solidFill>
                  <a:srgbClr val="000000"/>
                </a:solidFill>
                <a:ea typeface="Times New Roman" pitchFamily="18" charset="0"/>
                <a:cs typeface="Arial" charset="0"/>
              </a:rPr>
              <a:t>environment	                 consumer		       worker</a:t>
            </a:r>
          </a:p>
        </p:txBody>
      </p:sp>
      <p:sp>
        <p:nvSpPr>
          <p:cNvPr id="879624" name="Rectangle 8"/>
          <p:cNvSpPr>
            <a:spLocks noChangeArrowheads="1"/>
          </p:cNvSpPr>
          <p:nvPr/>
        </p:nvSpPr>
        <p:spPr bwMode="auto">
          <a:xfrm>
            <a:off x="6934200" y="4953000"/>
            <a:ext cx="904875" cy="396875"/>
          </a:xfrm>
          <a:prstGeom prst="rect">
            <a:avLst/>
          </a:prstGeom>
          <a:noFill/>
          <a:ln w="9525">
            <a:noFill/>
            <a:miter lim="800000"/>
            <a:headEnd/>
            <a:tailEnd/>
          </a:ln>
        </p:spPr>
        <p:txBody>
          <a:bodyPr wrap="none">
            <a:spAutoFit/>
          </a:bodyPr>
          <a:lstStyle/>
          <a:p>
            <a:pPr eaLnBrk="0" hangingPunct="0"/>
            <a:r>
              <a:rPr lang="en-US" sz="2000"/>
              <a:t>OSHA</a:t>
            </a:r>
          </a:p>
        </p:txBody>
      </p:sp>
      <p:sp>
        <p:nvSpPr>
          <p:cNvPr id="879625" name="Rectangle 9"/>
          <p:cNvSpPr>
            <a:spLocks noChangeArrowheads="1"/>
          </p:cNvSpPr>
          <p:nvPr/>
        </p:nvSpPr>
        <p:spPr bwMode="auto">
          <a:xfrm>
            <a:off x="3581400" y="4851400"/>
            <a:ext cx="2441575" cy="1006475"/>
          </a:xfrm>
          <a:prstGeom prst="rect">
            <a:avLst/>
          </a:prstGeom>
          <a:noFill/>
          <a:ln w="9525">
            <a:noFill/>
            <a:miter lim="800000"/>
            <a:headEnd/>
            <a:tailEnd/>
          </a:ln>
        </p:spPr>
        <p:txBody>
          <a:bodyPr wrap="none">
            <a:spAutoFit/>
          </a:bodyPr>
          <a:lstStyle/>
          <a:p>
            <a:pPr eaLnBrk="0" hangingPunct="0"/>
            <a:r>
              <a:rPr lang="en-US" sz="2000"/>
              <a:t>Consumer Product</a:t>
            </a:r>
          </a:p>
          <a:p>
            <a:pPr eaLnBrk="0" hangingPunct="0"/>
            <a:r>
              <a:rPr lang="en-US" sz="2000"/>
              <a:t>Safety Commission,</a:t>
            </a:r>
          </a:p>
          <a:p>
            <a:pPr eaLnBrk="0" hangingPunct="0"/>
            <a:r>
              <a:rPr lang="en-US" sz="2000"/>
              <a:t>USDA, BATF, FDA</a:t>
            </a:r>
          </a:p>
        </p:txBody>
      </p:sp>
      <p:sp>
        <p:nvSpPr>
          <p:cNvPr id="193546" name="Rectangle 10"/>
          <p:cNvSpPr>
            <a:spLocks noChangeArrowheads="1"/>
          </p:cNvSpPr>
          <p:nvPr/>
        </p:nvSpPr>
        <p:spPr bwMode="auto">
          <a:xfrm>
            <a:off x="1295400" y="1524000"/>
            <a:ext cx="4711700" cy="396875"/>
          </a:xfrm>
          <a:prstGeom prst="rect">
            <a:avLst/>
          </a:prstGeom>
          <a:noFill/>
          <a:ln w="9525">
            <a:noFill/>
            <a:miter lim="800000"/>
            <a:headEnd/>
            <a:tailEnd/>
          </a:ln>
        </p:spPr>
        <p:txBody>
          <a:bodyPr wrap="none">
            <a:spAutoFit/>
          </a:bodyPr>
          <a:lstStyle/>
          <a:p>
            <a:pPr eaLnBrk="0" hangingPunct="0"/>
            <a:r>
              <a:rPr lang="en-US" sz="2000" b="1" i="1">
                <a:ea typeface="Times New Roman" pitchFamily="18" charset="0"/>
                <a:cs typeface="Arial" charset="0"/>
              </a:rPr>
              <a:t>Government Regulation of Chemicals</a:t>
            </a:r>
          </a:p>
        </p:txBody>
      </p:sp>
      <p:sp>
        <p:nvSpPr>
          <p:cNvPr id="879627" name="Rectangle 11"/>
          <p:cNvSpPr>
            <a:spLocks noChangeArrowheads="1"/>
          </p:cNvSpPr>
          <p:nvPr/>
        </p:nvSpPr>
        <p:spPr bwMode="auto">
          <a:xfrm>
            <a:off x="1563688" y="1905000"/>
            <a:ext cx="2170112" cy="396875"/>
          </a:xfrm>
          <a:prstGeom prst="rect">
            <a:avLst/>
          </a:prstGeom>
          <a:noFill/>
          <a:ln w="9525">
            <a:noFill/>
            <a:miter lim="800000"/>
            <a:headEnd/>
            <a:tailEnd/>
          </a:ln>
        </p:spPr>
        <p:txBody>
          <a:bodyPr wrap="none">
            <a:spAutoFit/>
          </a:bodyPr>
          <a:lstStyle/>
          <a:p>
            <a:pPr eaLnBrk="0" hangingPunct="0"/>
            <a:r>
              <a:rPr lang="en-US" sz="2000">
                <a:ea typeface="Times New Roman" pitchFamily="18" charset="0"/>
                <a:cs typeface="Arial" charset="0"/>
              </a:rPr>
              <a:t>…to protect the…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79627"/>
                                        </p:tgtEl>
                                        <p:attrNameLst>
                                          <p:attrName>style.visibility</p:attrName>
                                        </p:attrNameLst>
                                      </p:cBhvr>
                                      <p:to>
                                        <p:strVal val="visible"/>
                                      </p:to>
                                    </p:set>
                                    <p:anim calcmode="lin" valueType="num">
                                      <p:cBhvr>
                                        <p:cTn id="7" dur="500" fill="hold"/>
                                        <p:tgtEl>
                                          <p:spTgt spid="879627"/>
                                        </p:tgtEl>
                                        <p:attrNameLst>
                                          <p:attrName>ppt_w</p:attrName>
                                        </p:attrNameLst>
                                      </p:cBhvr>
                                      <p:tavLst>
                                        <p:tav tm="0">
                                          <p:val>
                                            <p:fltVal val="0"/>
                                          </p:val>
                                        </p:tav>
                                        <p:tav tm="100000">
                                          <p:val>
                                            <p:strVal val="#ppt_w"/>
                                          </p:val>
                                        </p:tav>
                                      </p:tavLst>
                                    </p:anim>
                                    <p:anim calcmode="lin" valueType="num">
                                      <p:cBhvr>
                                        <p:cTn id="8" dur="500" fill="hold"/>
                                        <p:tgtEl>
                                          <p:spTgt spid="8796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879623"/>
                                        </p:tgtEl>
                                        <p:attrNameLst>
                                          <p:attrName>style.visibility</p:attrName>
                                        </p:attrNameLst>
                                      </p:cBhvr>
                                      <p:to>
                                        <p:strVal val="visible"/>
                                      </p:to>
                                    </p:set>
                                    <p:anim calcmode="lin" valueType="num">
                                      <p:cBhvr>
                                        <p:cTn id="13" dur="500" fill="hold"/>
                                        <p:tgtEl>
                                          <p:spTgt spid="879623"/>
                                        </p:tgtEl>
                                        <p:attrNameLst>
                                          <p:attrName>ppt_w</p:attrName>
                                        </p:attrNameLst>
                                      </p:cBhvr>
                                      <p:tavLst>
                                        <p:tav tm="0">
                                          <p:val>
                                            <p:fltVal val="0"/>
                                          </p:val>
                                        </p:tav>
                                        <p:tav tm="100000">
                                          <p:val>
                                            <p:strVal val="#ppt_w"/>
                                          </p:val>
                                        </p:tav>
                                      </p:tavLst>
                                    </p:anim>
                                    <p:anim calcmode="lin" valueType="num">
                                      <p:cBhvr>
                                        <p:cTn id="14" dur="500" fill="hold"/>
                                        <p:tgtEl>
                                          <p:spTgt spid="879623"/>
                                        </p:tgtEl>
                                        <p:attrNameLst>
                                          <p:attrName>ppt_h</p:attrName>
                                        </p:attrNameLst>
                                      </p:cBhvr>
                                      <p:tavLst>
                                        <p:tav tm="0">
                                          <p:val>
                                            <p:fltVal val="0"/>
                                          </p:val>
                                        </p:tav>
                                        <p:tav tm="100000">
                                          <p:val>
                                            <p:strVal val="#ppt_h"/>
                                          </p:val>
                                        </p:tav>
                                      </p:tavLst>
                                    </p:anim>
                                    <p:animEffect transition="in" filter="fade">
                                      <p:cBhvr>
                                        <p:cTn id="15" dur="500"/>
                                        <p:tgtEl>
                                          <p:spTgt spid="87962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iterate type="lt">
                                    <p:tmPct val="5000"/>
                                  </p:iterate>
                                  <p:childTnLst>
                                    <p:set>
                                      <p:cBhvr>
                                        <p:cTn id="19" dur="1" fill="hold">
                                          <p:stCondLst>
                                            <p:cond delay="0"/>
                                          </p:stCondLst>
                                        </p:cTn>
                                        <p:tgtEl>
                                          <p:spTgt spid="879621"/>
                                        </p:tgtEl>
                                        <p:attrNameLst>
                                          <p:attrName>style.visibility</p:attrName>
                                        </p:attrNameLst>
                                      </p:cBhvr>
                                      <p:to>
                                        <p:strVal val="visible"/>
                                      </p:to>
                                    </p:set>
                                    <p:anim calcmode="lin" valueType="num">
                                      <p:cBhvr>
                                        <p:cTn id="20" dur="1000" fill="hold"/>
                                        <p:tgtEl>
                                          <p:spTgt spid="879621"/>
                                        </p:tgtEl>
                                        <p:attrNameLst>
                                          <p:attrName>ppt_w</p:attrName>
                                        </p:attrNameLst>
                                      </p:cBhvr>
                                      <p:tavLst>
                                        <p:tav tm="0">
                                          <p:val>
                                            <p:fltVal val="0"/>
                                          </p:val>
                                        </p:tav>
                                        <p:tav tm="100000">
                                          <p:val>
                                            <p:strVal val="#ppt_w"/>
                                          </p:val>
                                        </p:tav>
                                      </p:tavLst>
                                    </p:anim>
                                    <p:anim calcmode="lin" valueType="num">
                                      <p:cBhvr>
                                        <p:cTn id="21" dur="1000" fill="hold"/>
                                        <p:tgtEl>
                                          <p:spTgt spid="879621"/>
                                        </p:tgtEl>
                                        <p:attrNameLst>
                                          <p:attrName>ppt_h</p:attrName>
                                        </p:attrNameLst>
                                      </p:cBhvr>
                                      <p:tavLst>
                                        <p:tav tm="0">
                                          <p:val>
                                            <p:fltVal val="0"/>
                                          </p:val>
                                        </p:tav>
                                        <p:tav tm="100000">
                                          <p:val>
                                            <p:strVal val="#ppt_h"/>
                                          </p:val>
                                        </p:tav>
                                      </p:tavLst>
                                    </p:anim>
                                    <p:anim calcmode="lin" valueType="num">
                                      <p:cBhvr>
                                        <p:cTn id="22" dur="1000" fill="hold"/>
                                        <p:tgtEl>
                                          <p:spTgt spid="879621"/>
                                        </p:tgtEl>
                                        <p:attrNameLst>
                                          <p:attrName>style.rotation</p:attrName>
                                        </p:attrNameLst>
                                      </p:cBhvr>
                                      <p:tavLst>
                                        <p:tav tm="0">
                                          <p:val>
                                            <p:fltVal val="90"/>
                                          </p:val>
                                        </p:tav>
                                        <p:tav tm="100000">
                                          <p:val>
                                            <p:fltVal val="0"/>
                                          </p:val>
                                        </p:tav>
                                      </p:tavLst>
                                    </p:anim>
                                    <p:animEffect transition="in" filter="fade">
                                      <p:cBhvr>
                                        <p:cTn id="23" dur="1000"/>
                                        <p:tgtEl>
                                          <p:spTgt spid="879621"/>
                                        </p:tgtEl>
                                      </p:cBhvr>
                                    </p:animEffect>
                                  </p:childTnLst>
                                </p:cTn>
                              </p:par>
                              <p:par>
                                <p:cTn id="24" presetID="47" presetClass="entr" presetSubtype="0" fill="hold" grpId="0" nodeType="withEffect">
                                  <p:stCondLst>
                                    <p:cond delay="0"/>
                                  </p:stCondLst>
                                  <p:childTnLst>
                                    <p:set>
                                      <p:cBhvr>
                                        <p:cTn id="25" dur="1" fill="hold">
                                          <p:stCondLst>
                                            <p:cond delay="0"/>
                                          </p:stCondLst>
                                        </p:cTn>
                                        <p:tgtEl>
                                          <p:spTgt spid="879622"/>
                                        </p:tgtEl>
                                        <p:attrNameLst>
                                          <p:attrName>style.visibility</p:attrName>
                                        </p:attrNameLst>
                                      </p:cBhvr>
                                      <p:to>
                                        <p:strVal val="visible"/>
                                      </p:to>
                                    </p:set>
                                    <p:animEffect transition="in" filter="fade">
                                      <p:cBhvr>
                                        <p:cTn id="26" dur="1000"/>
                                        <p:tgtEl>
                                          <p:spTgt spid="879622"/>
                                        </p:tgtEl>
                                      </p:cBhvr>
                                    </p:animEffect>
                                    <p:anim calcmode="lin" valueType="num">
                                      <p:cBhvr>
                                        <p:cTn id="27" dur="1000" fill="hold"/>
                                        <p:tgtEl>
                                          <p:spTgt spid="879622"/>
                                        </p:tgtEl>
                                        <p:attrNameLst>
                                          <p:attrName>ppt_x</p:attrName>
                                        </p:attrNameLst>
                                      </p:cBhvr>
                                      <p:tavLst>
                                        <p:tav tm="0">
                                          <p:val>
                                            <p:strVal val="#ppt_x"/>
                                          </p:val>
                                        </p:tav>
                                        <p:tav tm="100000">
                                          <p:val>
                                            <p:strVal val="#ppt_x"/>
                                          </p:val>
                                        </p:tav>
                                      </p:tavLst>
                                    </p:anim>
                                    <p:anim calcmode="lin" valueType="num">
                                      <p:cBhvr>
                                        <p:cTn id="28" dur="1000" fill="hold"/>
                                        <p:tgtEl>
                                          <p:spTgt spid="8796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iterate type="lt">
                                    <p:tmPct val="5000"/>
                                  </p:iterate>
                                  <p:childTnLst>
                                    <p:set>
                                      <p:cBhvr>
                                        <p:cTn id="32" dur="1" fill="hold">
                                          <p:stCondLst>
                                            <p:cond delay="0"/>
                                          </p:stCondLst>
                                        </p:cTn>
                                        <p:tgtEl>
                                          <p:spTgt spid="879620"/>
                                        </p:tgtEl>
                                        <p:attrNameLst>
                                          <p:attrName>style.visibility</p:attrName>
                                        </p:attrNameLst>
                                      </p:cBhvr>
                                      <p:to>
                                        <p:strVal val="visible"/>
                                      </p:to>
                                    </p:set>
                                    <p:anim calcmode="lin" valueType="num">
                                      <p:cBhvr>
                                        <p:cTn id="33" dur="1000" fill="hold"/>
                                        <p:tgtEl>
                                          <p:spTgt spid="879620"/>
                                        </p:tgtEl>
                                        <p:attrNameLst>
                                          <p:attrName>ppt_w</p:attrName>
                                        </p:attrNameLst>
                                      </p:cBhvr>
                                      <p:tavLst>
                                        <p:tav tm="0">
                                          <p:val>
                                            <p:fltVal val="0"/>
                                          </p:val>
                                        </p:tav>
                                        <p:tav tm="100000">
                                          <p:val>
                                            <p:strVal val="#ppt_w"/>
                                          </p:val>
                                        </p:tav>
                                      </p:tavLst>
                                    </p:anim>
                                    <p:anim calcmode="lin" valueType="num">
                                      <p:cBhvr>
                                        <p:cTn id="34" dur="1000" fill="hold"/>
                                        <p:tgtEl>
                                          <p:spTgt spid="879620"/>
                                        </p:tgtEl>
                                        <p:attrNameLst>
                                          <p:attrName>ppt_h</p:attrName>
                                        </p:attrNameLst>
                                      </p:cBhvr>
                                      <p:tavLst>
                                        <p:tav tm="0">
                                          <p:val>
                                            <p:fltVal val="0"/>
                                          </p:val>
                                        </p:tav>
                                        <p:tav tm="100000">
                                          <p:val>
                                            <p:strVal val="#ppt_h"/>
                                          </p:val>
                                        </p:tav>
                                      </p:tavLst>
                                    </p:anim>
                                    <p:anim calcmode="lin" valueType="num">
                                      <p:cBhvr>
                                        <p:cTn id="35" dur="1000" fill="hold"/>
                                        <p:tgtEl>
                                          <p:spTgt spid="879620"/>
                                        </p:tgtEl>
                                        <p:attrNameLst>
                                          <p:attrName>style.rotation</p:attrName>
                                        </p:attrNameLst>
                                      </p:cBhvr>
                                      <p:tavLst>
                                        <p:tav tm="0">
                                          <p:val>
                                            <p:fltVal val="90"/>
                                          </p:val>
                                        </p:tav>
                                        <p:tav tm="100000">
                                          <p:val>
                                            <p:fltVal val="0"/>
                                          </p:val>
                                        </p:tav>
                                      </p:tavLst>
                                    </p:anim>
                                    <p:animEffect transition="in" filter="fade">
                                      <p:cBhvr>
                                        <p:cTn id="36" dur="1000"/>
                                        <p:tgtEl>
                                          <p:spTgt spid="879620"/>
                                        </p:tgtEl>
                                      </p:cBhvr>
                                    </p:animEffect>
                                  </p:childTnLst>
                                </p:cTn>
                              </p:par>
                              <p:par>
                                <p:cTn id="37" presetID="47" presetClass="entr" presetSubtype="0" fill="hold" grpId="0" nodeType="withEffect">
                                  <p:stCondLst>
                                    <p:cond delay="0"/>
                                  </p:stCondLst>
                                  <p:childTnLst>
                                    <p:set>
                                      <p:cBhvr>
                                        <p:cTn id="38" dur="1" fill="hold">
                                          <p:stCondLst>
                                            <p:cond delay="0"/>
                                          </p:stCondLst>
                                        </p:cTn>
                                        <p:tgtEl>
                                          <p:spTgt spid="879625"/>
                                        </p:tgtEl>
                                        <p:attrNameLst>
                                          <p:attrName>style.visibility</p:attrName>
                                        </p:attrNameLst>
                                      </p:cBhvr>
                                      <p:to>
                                        <p:strVal val="visible"/>
                                      </p:to>
                                    </p:set>
                                    <p:animEffect transition="in" filter="fade">
                                      <p:cBhvr>
                                        <p:cTn id="39" dur="1000"/>
                                        <p:tgtEl>
                                          <p:spTgt spid="879625"/>
                                        </p:tgtEl>
                                      </p:cBhvr>
                                    </p:animEffect>
                                    <p:anim calcmode="lin" valueType="num">
                                      <p:cBhvr>
                                        <p:cTn id="40" dur="1000" fill="hold"/>
                                        <p:tgtEl>
                                          <p:spTgt spid="879625"/>
                                        </p:tgtEl>
                                        <p:attrNameLst>
                                          <p:attrName>ppt_x</p:attrName>
                                        </p:attrNameLst>
                                      </p:cBhvr>
                                      <p:tavLst>
                                        <p:tav tm="0">
                                          <p:val>
                                            <p:strVal val="#ppt_x"/>
                                          </p:val>
                                        </p:tav>
                                        <p:tav tm="100000">
                                          <p:val>
                                            <p:strVal val="#ppt_x"/>
                                          </p:val>
                                        </p:tav>
                                      </p:tavLst>
                                    </p:anim>
                                    <p:anim calcmode="lin" valueType="num">
                                      <p:cBhvr>
                                        <p:cTn id="41" dur="1000" fill="hold"/>
                                        <p:tgtEl>
                                          <p:spTgt spid="8796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iterate type="lt">
                                    <p:tmPct val="5000"/>
                                  </p:iterate>
                                  <p:childTnLst>
                                    <p:set>
                                      <p:cBhvr>
                                        <p:cTn id="45" dur="1" fill="hold">
                                          <p:stCondLst>
                                            <p:cond delay="0"/>
                                          </p:stCondLst>
                                        </p:cTn>
                                        <p:tgtEl>
                                          <p:spTgt spid="879619"/>
                                        </p:tgtEl>
                                        <p:attrNameLst>
                                          <p:attrName>style.visibility</p:attrName>
                                        </p:attrNameLst>
                                      </p:cBhvr>
                                      <p:to>
                                        <p:strVal val="visible"/>
                                      </p:to>
                                    </p:set>
                                    <p:anim calcmode="lin" valueType="num">
                                      <p:cBhvr>
                                        <p:cTn id="46" dur="1000" fill="hold"/>
                                        <p:tgtEl>
                                          <p:spTgt spid="879619"/>
                                        </p:tgtEl>
                                        <p:attrNameLst>
                                          <p:attrName>ppt_w</p:attrName>
                                        </p:attrNameLst>
                                      </p:cBhvr>
                                      <p:tavLst>
                                        <p:tav tm="0">
                                          <p:val>
                                            <p:fltVal val="0"/>
                                          </p:val>
                                        </p:tav>
                                        <p:tav tm="100000">
                                          <p:val>
                                            <p:strVal val="#ppt_w"/>
                                          </p:val>
                                        </p:tav>
                                      </p:tavLst>
                                    </p:anim>
                                    <p:anim calcmode="lin" valueType="num">
                                      <p:cBhvr>
                                        <p:cTn id="47" dur="1000" fill="hold"/>
                                        <p:tgtEl>
                                          <p:spTgt spid="879619"/>
                                        </p:tgtEl>
                                        <p:attrNameLst>
                                          <p:attrName>ppt_h</p:attrName>
                                        </p:attrNameLst>
                                      </p:cBhvr>
                                      <p:tavLst>
                                        <p:tav tm="0">
                                          <p:val>
                                            <p:fltVal val="0"/>
                                          </p:val>
                                        </p:tav>
                                        <p:tav tm="100000">
                                          <p:val>
                                            <p:strVal val="#ppt_h"/>
                                          </p:val>
                                        </p:tav>
                                      </p:tavLst>
                                    </p:anim>
                                    <p:anim calcmode="lin" valueType="num">
                                      <p:cBhvr>
                                        <p:cTn id="48" dur="1000" fill="hold"/>
                                        <p:tgtEl>
                                          <p:spTgt spid="879619"/>
                                        </p:tgtEl>
                                        <p:attrNameLst>
                                          <p:attrName>style.rotation</p:attrName>
                                        </p:attrNameLst>
                                      </p:cBhvr>
                                      <p:tavLst>
                                        <p:tav tm="0">
                                          <p:val>
                                            <p:fltVal val="90"/>
                                          </p:val>
                                        </p:tav>
                                        <p:tav tm="100000">
                                          <p:val>
                                            <p:fltVal val="0"/>
                                          </p:val>
                                        </p:tav>
                                      </p:tavLst>
                                    </p:anim>
                                    <p:animEffect transition="in" filter="fade">
                                      <p:cBhvr>
                                        <p:cTn id="49" dur="1000"/>
                                        <p:tgtEl>
                                          <p:spTgt spid="879619"/>
                                        </p:tgtEl>
                                      </p:cBhvr>
                                    </p:animEffect>
                                  </p:childTnLst>
                                </p:cTn>
                              </p:par>
                              <p:par>
                                <p:cTn id="50" presetID="47" presetClass="entr" presetSubtype="0" fill="hold" grpId="0" nodeType="withEffect">
                                  <p:stCondLst>
                                    <p:cond delay="0"/>
                                  </p:stCondLst>
                                  <p:childTnLst>
                                    <p:set>
                                      <p:cBhvr>
                                        <p:cTn id="51" dur="1" fill="hold">
                                          <p:stCondLst>
                                            <p:cond delay="0"/>
                                          </p:stCondLst>
                                        </p:cTn>
                                        <p:tgtEl>
                                          <p:spTgt spid="879624"/>
                                        </p:tgtEl>
                                        <p:attrNameLst>
                                          <p:attrName>style.visibility</p:attrName>
                                        </p:attrNameLst>
                                      </p:cBhvr>
                                      <p:to>
                                        <p:strVal val="visible"/>
                                      </p:to>
                                    </p:set>
                                    <p:animEffect transition="in" filter="fade">
                                      <p:cBhvr>
                                        <p:cTn id="52" dur="1000"/>
                                        <p:tgtEl>
                                          <p:spTgt spid="879624"/>
                                        </p:tgtEl>
                                      </p:cBhvr>
                                    </p:animEffect>
                                    <p:anim calcmode="lin" valueType="num">
                                      <p:cBhvr>
                                        <p:cTn id="53" dur="1000" fill="hold"/>
                                        <p:tgtEl>
                                          <p:spTgt spid="879624"/>
                                        </p:tgtEl>
                                        <p:attrNameLst>
                                          <p:attrName>ppt_x</p:attrName>
                                        </p:attrNameLst>
                                      </p:cBhvr>
                                      <p:tavLst>
                                        <p:tav tm="0">
                                          <p:val>
                                            <p:strVal val="#ppt_x"/>
                                          </p:val>
                                        </p:tav>
                                        <p:tav tm="100000">
                                          <p:val>
                                            <p:strVal val="#ppt_x"/>
                                          </p:val>
                                        </p:tav>
                                      </p:tavLst>
                                    </p:anim>
                                    <p:anim calcmode="lin" valueType="num">
                                      <p:cBhvr>
                                        <p:cTn id="54" dur="1000" fill="hold"/>
                                        <p:tgtEl>
                                          <p:spTgt spid="8796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2" grpId="0"/>
      <p:bldP spid="879623" grpId="0"/>
      <p:bldP spid="879624" grpId="0"/>
      <p:bldP spid="879625" grpId="0"/>
      <p:bldP spid="879627"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mtClean="0">
                <a:latin typeface="Arial" charset="0"/>
              </a:rPr>
              <a:t>A Career in the Field of Chemistry</a:t>
            </a:r>
          </a:p>
        </p:txBody>
      </p:sp>
      <p:sp>
        <p:nvSpPr>
          <p:cNvPr id="420867" name="Rectangle 3"/>
          <p:cNvSpPr>
            <a:spLocks noGrp="1" noChangeArrowheads="1"/>
          </p:cNvSpPr>
          <p:nvPr>
            <p:ph type="body" idx="1"/>
          </p:nvPr>
        </p:nvSpPr>
        <p:spPr>
          <a:xfrm>
            <a:off x="762000" y="2514600"/>
            <a:ext cx="7772400" cy="4114800"/>
          </a:xfrm>
        </p:spPr>
        <p:txBody>
          <a:bodyPr/>
          <a:lstStyle/>
          <a:p>
            <a:pPr eaLnBrk="1" hangingPunct="1"/>
            <a:r>
              <a:rPr lang="en-US" smtClean="0">
                <a:latin typeface="Arial" charset="0"/>
              </a:rPr>
              <a:t>Research Chemist</a:t>
            </a:r>
          </a:p>
          <a:p>
            <a:pPr eaLnBrk="1" hangingPunct="1"/>
            <a:r>
              <a:rPr lang="en-US" smtClean="0">
                <a:latin typeface="Arial" charset="0"/>
              </a:rPr>
              <a:t>Chemist who works in Development</a:t>
            </a:r>
          </a:p>
        </p:txBody>
      </p:sp>
      <p:pic>
        <p:nvPicPr>
          <p:cNvPr id="194564" name="Picture 4" descr="textbooks"/>
          <p:cNvPicPr>
            <a:picLocks noChangeAspect="1" noChangeArrowheads="1"/>
          </p:cNvPicPr>
          <p:nvPr/>
        </p:nvPicPr>
        <p:blipFill>
          <a:blip r:embed="rId4" cstate="print"/>
          <a:srcRect/>
          <a:stretch>
            <a:fillRect/>
          </a:stretch>
        </p:blipFill>
        <p:spPr bwMode="auto">
          <a:xfrm>
            <a:off x="5867400" y="5486400"/>
            <a:ext cx="1143000" cy="998538"/>
          </a:xfrm>
          <a:prstGeom prst="rect">
            <a:avLst/>
          </a:prstGeom>
          <a:noFill/>
          <a:ln w="9525">
            <a:noFill/>
            <a:miter lim="800000"/>
            <a:headEnd/>
            <a:tailEnd/>
          </a:ln>
        </p:spPr>
      </p:pic>
      <p:pic>
        <p:nvPicPr>
          <p:cNvPr id="194565" name="Picture 5" descr="mad scientist"/>
          <p:cNvPicPr>
            <a:picLocks noChangeAspect="1" noChangeArrowheads="1"/>
          </p:cNvPicPr>
          <p:nvPr/>
        </p:nvPicPr>
        <p:blipFill>
          <a:blip r:embed="rId5" cstate="print"/>
          <a:srcRect/>
          <a:stretch>
            <a:fillRect/>
          </a:stretch>
        </p:blipFill>
        <p:spPr bwMode="auto">
          <a:xfrm>
            <a:off x="7050088" y="1219200"/>
            <a:ext cx="1408112" cy="1984375"/>
          </a:xfrm>
          <a:prstGeom prst="rect">
            <a:avLst/>
          </a:prstGeom>
          <a:noFill/>
          <a:ln w="9525">
            <a:noFill/>
            <a:miter lim="800000"/>
            <a:headEnd/>
            <a:tailEnd/>
          </a:ln>
        </p:spPr>
      </p:pic>
      <p:sp>
        <p:nvSpPr>
          <p:cNvPr id="194566"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0867">
                                            <p:txEl>
                                              <p:pRg st="0" end="0"/>
                                            </p:txEl>
                                          </p:spTgt>
                                        </p:tgtEl>
                                        <p:attrNameLst>
                                          <p:attrName>style.visibility</p:attrName>
                                        </p:attrNameLst>
                                      </p:cBhvr>
                                      <p:to>
                                        <p:strVal val="visible"/>
                                      </p:to>
                                    </p:set>
                                    <p:anim calcmode="lin" valueType="num">
                                      <p:cBhvr additive="base">
                                        <p:cTn id="7" dur="500" fill="hold"/>
                                        <p:tgtEl>
                                          <p:spTgt spid="420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086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20867">
                                            <p:txEl>
                                              <p:pRg st="0" end="0"/>
                                            </p:txEl>
                                          </p:spTgt>
                                        </p:tgtEl>
                                        <p:attrNameLst>
                                          <p:attrName>ppt_c</p:attrName>
                                        </p:attrNameLst>
                                      </p:cBhvr>
                                      <p:to>
                                        <a:schemeClr val="bg2"/>
                                      </p:to>
                                    </p:animClr>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0867">
                                            <p:txEl>
                                              <p:pRg st="1" end="1"/>
                                            </p:txEl>
                                          </p:spTgt>
                                        </p:tgtEl>
                                        <p:attrNameLst>
                                          <p:attrName>style.visibility</p:attrName>
                                        </p:attrNameLst>
                                      </p:cBhvr>
                                      <p:to>
                                        <p:strVal val="visible"/>
                                      </p:to>
                                    </p:set>
                                    <p:anim calcmode="lin" valueType="num">
                                      <p:cBhvr additive="base">
                                        <p:cTn id="13" dur="500" fill="hold"/>
                                        <p:tgtEl>
                                          <p:spTgt spid="420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2086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20867">
                                            <p:txEl>
                                              <p:pRg st="1" end="1"/>
                                            </p:txEl>
                                          </p:spTgt>
                                        </p:tgtEl>
                                        <p:attrNameLst>
                                          <p:attrName>ppt_c</p:attrName>
                                        </p:attrNameLst>
                                      </p:cBhvr>
                                      <p:to>
                                        <a:schemeClr val="bg2"/>
                                      </p:to>
                                    </p:animClr>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7"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latin typeface="Arial" charset="0"/>
              </a:rPr>
              <a:t>Production Chemists and Technicians</a:t>
            </a:r>
          </a:p>
        </p:txBody>
      </p:sp>
      <p:sp>
        <p:nvSpPr>
          <p:cNvPr id="195587" name="Rectangle 3"/>
          <p:cNvSpPr>
            <a:spLocks noGrp="1" noChangeArrowheads="1"/>
          </p:cNvSpPr>
          <p:nvPr>
            <p:ph type="body" idx="1"/>
          </p:nvPr>
        </p:nvSpPr>
        <p:spPr/>
        <p:txBody>
          <a:bodyPr/>
          <a:lstStyle/>
          <a:p>
            <a:pPr eaLnBrk="1" hangingPunct="1"/>
            <a:r>
              <a:rPr lang="en-US" smtClean="0">
                <a:latin typeface="Arial" charset="0"/>
              </a:rPr>
              <a:t>Other Jobs for Chemists</a:t>
            </a:r>
          </a:p>
          <a:p>
            <a:pPr lvl="1" eaLnBrk="1" hangingPunct="1"/>
            <a:r>
              <a:rPr lang="en-US" smtClean="0">
                <a:latin typeface="Arial" charset="0"/>
              </a:rPr>
              <a:t>Chemical sales, software engineering, patent law, teaching</a:t>
            </a:r>
          </a:p>
        </p:txBody>
      </p:sp>
      <p:sp>
        <p:nvSpPr>
          <p:cNvPr id="195588"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95589" name="Picture 6" descr="classroom"/>
          <p:cNvPicPr>
            <a:picLocks noChangeAspect="1" noChangeArrowheads="1"/>
          </p:cNvPicPr>
          <p:nvPr/>
        </p:nvPicPr>
        <p:blipFill>
          <a:blip r:embed="rId4" cstate="print"/>
          <a:srcRect/>
          <a:stretch>
            <a:fillRect/>
          </a:stretch>
        </p:blipFill>
        <p:spPr bwMode="auto">
          <a:xfrm>
            <a:off x="6278563" y="3711575"/>
            <a:ext cx="2298700" cy="2554288"/>
          </a:xfrm>
          <a:prstGeom prst="rect">
            <a:avLst/>
          </a:prstGeom>
          <a:noFill/>
          <a:ln w="9525">
            <a:noFill/>
            <a:miter lim="800000"/>
            <a:headEnd/>
            <a:tailEnd/>
          </a:ln>
        </p:spPr>
      </p:pic>
      <p:pic>
        <p:nvPicPr>
          <p:cNvPr id="195590" name="Picture 10" descr="patent"/>
          <p:cNvPicPr>
            <a:picLocks noChangeAspect="1" noChangeArrowheads="1"/>
          </p:cNvPicPr>
          <p:nvPr/>
        </p:nvPicPr>
        <p:blipFill>
          <a:blip r:embed="rId5" cstate="print"/>
          <a:srcRect/>
          <a:stretch>
            <a:fillRect/>
          </a:stretch>
        </p:blipFill>
        <p:spPr bwMode="auto">
          <a:xfrm>
            <a:off x="3357563" y="3884613"/>
            <a:ext cx="2816225" cy="2174875"/>
          </a:xfrm>
          <a:prstGeom prst="rect">
            <a:avLst/>
          </a:prstGeom>
          <a:noFill/>
          <a:ln w="9525">
            <a:noFill/>
            <a:miter lim="800000"/>
            <a:headEnd/>
            <a:tailEnd/>
          </a:ln>
        </p:spPr>
      </p:pic>
      <p:pic>
        <p:nvPicPr>
          <p:cNvPr id="195591" name="Picture 12" descr="computers"/>
          <p:cNvPicPr>
            <a:picLocks noChangeAspect="1" noChangeArrowheads="1"/>
          </p:cNvPicPr>
          <p:nvPr/>
        </p:nvPicPr>
        <p:blipFill>
          <a:blip r:embed="rId6" cstate="print"/>
          <a:srcRect/>
          <a:stretch>
            <a:fillRect/>
          </a:stretch>
        </p:blipFill>
        <p:spPr bwMode="auto">
          <a:xfrm>
            <a:off x="554038" y="4086225"/>
            <a:ext cx="2605087" cy="1954213"/>
          </a:xfrm>
          <a:prstGeom prst="rect">
            <a:avLst/>
          </a:prstGeom>
          <a:noFill/>
          <a:ln w="9525">
            <a:noFill/>
            <a:miter lim="800000"/>
            <a:headEnd/>
            <a:tailEnd/>
          </a:ln>
        </p:spPr>
      </p:pic>
      <p:pic>
        <p:nvPicPr>
          <p:cNvPr id="195592" name="Picture 14" descr="money"/>
          <p:cNvPicPr>
            <a:picLocks noChangeAspect="1" noChangeArrowheads="1"/>
          </p:cNvPicPr>
          <p:nvPr/>
        </p:nvPicPr>
        <p:blipFill>
          <a:blip r:embed="rId7" cstate="print"/>
          <a:srcRect/>
          <a:stretch>
            <a:fillRect/>
          </a:stretch>
        </p:blipFill>
        <p:spPr bwMode="auto">
          <a:xfrm>
            <a:off x="7667625" y="2089150"/>
            <a:ext cx="1087438" cy="1243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a:xfrm>
            <a:off x="457200" y="685800"/>
            <a:ext cx="8229600" cy="1981200"/>
          </a:xfrm>
        </p:spPr>
        <p:txBody>
          <a:bodyPr/>
          <a:lstStyle/>
          <a:p>
            <a:pPr algn="ctr" eaLnBrk="1" hangingPunct="1">
              <a:buFontTx/>
              <a:buNone/>
            </a:pPr>
            <a:r>
              <a:rPr lang="en-US" smtClean="0">
                <a:latin typeface="Arial" charset="0"/>
              </a:rPr>
              <a:t>The skills you will develop by an earnest</a:t>
            </a:r>
          </a:p>
          <a:p>
            <a:pPr algn="ctr" eaLnBrk="1" hangingPunct="1">
              <a:buFontTx/>
              <a:buNone/>
            </a:pPr>
            <a:r>
              <a:rPr lang="en-US" smtClean="0">
                <a:latin typeface="Arial" charset="0"/>
              </a:rPr>
              <a:t>study of chemistry will help you in any</a:t>
            </a:r>
          </a:p>
          <a:p>
            <a:pPr algn="ctr" eaLnBrk="1" hangingPunct="1">
              <a:buFontTx/>
              <a:buNone/>
            </a:pPr>
            <a:r>
              <a:rPr lang="en-US" smtClean="0">
                <a:latin typeface="Arial" charset="0"/>
              </a:rPr>
              <a:t>career field.</a:t>
            </a:r>
          </a:p>
        </p:txBody>
      </p:sp>
      <p:pic>
        <p:nvPicPr>
          <p:cNvPr id="196611" name="Picture 3" descr="salesman"/>
          <p:cNvPicPr>
            <a:picLocks noChangeAspect="1" noChangeArrowheads="1"/>
          </p:cNvPicPr>
          <p:nvPr/>
        </p:nvPicPr>
        <p:blipFill>
          <a:blip r:embed="rId3" cstate="print"/>
          <a:srcRect/>
          <a:stretch>
            <a:fillRect/>
          </a:stretch>
        </p:blipFill>
        <p:spPr bwMode="auto">
          <a:xfrm>
            <a:off x="1212850" y="3581400"/>
            <a:ext cx="1606550" cy="1752600"/>
          </a:xfrm>
          <a:prstGeom prst="rect">
            <a:avLst/>
          </a:prstGeom>
          <a:noFill/>
          <a:ln w="9525">
            <a:noFill/>
            <a:miter lim="800000"/>
            <a:headEnd/>
            <a:tailEnd/>
          </a:ln>
        </p:spPr>
      </p:pic>
      <p:pic>
        <p:nvPicPr>
          <p:cNvPr id="196612" name="Picture 4" descr="nurse"/>
          <p:cNvPicPr>
            <a:picLocks noChangeAspect="1" noChangeArrowheads="1"/>
          </p:cNvPicPr>
          <p:nvPr/>
        </p:nvPicPr>
        <p:blipFill>
          <a:blip r:embed="rId4" cstate="print"/>
          <a:srcRect/>
          <a:stretch>
            <a:fillRect/>
          </a:stretch>
        </p:blipFill>
        <p:spPr bwMode="auto">
          <a:xfrm>
            <a:off x="3444875" y="2895600"/>
            <a:ext cx="2193925" cy="2971800"/>
          </a:xfrm>
          <a:prstGeom prst="rect">
            <a:avLst/>
          </a:prstGeom>
          <a:noFill/>
          <a:ln w="9525">
            <a:noFill/>
            <a:miter lim="800000"/>
            <a:headEnd/>
            <a:tailEnd/>
          </a:ln>
        </p:spPr>
      </p:pic>
      <p:pic>
        <p:nvPicPr>
          <p:cNvPr id="196613" name="Picture 5" descr="boss"/>
          <p:cNvPicPr>
            <a:picLocks noChangeAspect="1" noChangeArrowheads="1"/>
          </p:cNvPicPr>
          <p:nvPr/>
        </p:nvPicPr>
        <p:blipFill>
          <a:blip r:embed="rId5" cstate="print"/>
          <a:srcRect/>
          <a:stretch>
            <a:fillRect/>
          </a:stretch>
        </p:blipFill>
        <p:spPr bwMode="auto">
          <a:xfrm>
            <a:off x="6400800" y="3527425"/>
            <a:ext cx="1828800" cy="1806575"/>
          </a:xfrm>
          <a:prstGeom prst="rect">
            <a:avLst/>
          </a:prstGeom>
          <a:noFill/>
          <a:ln w="9525">
            <a:noFill/>
            <a:miter lim="800000"/>
            <a:headEnd/>
            <a:tailEnd/>
          </a:ln>
        </p:spPr>
      </p:pic>
      <p:sp>
        <p:nvSpPr>
          <p:cNvPr id="196614" name="AutoShape 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sz="4000" i="1" smtClean="0">
                <a:solidFill>
                  <a:schemeClr val="tx1"/>
                </a:solidFill>
              </a:rPr>
              <a:t>The Scope of Chemistry</a:t>
            </a:r>
          </a:p>
        </p:txBody>
      </p:sp>
      <p:sp>
        <p:nvSpPr>
          <p:cNvPr id="197635" name="Rectangle 3"/>
          <p:cNvSpPr>
            <a:spLocks noChangeArrowheads="1"/>
          </p:cNvSpPr>
          <p:nvPr/>
        </p:nvSpPr>
        <p:spPr bwMode="auto">
          <a:xfrm>
            <a:off x="0" y="2422525"/>
            <a:ext cx="9144000" cy="0"/>
          </a:xfrm>
          <a:prstGeom prst="rect">
            <a:avLst/>
          </a:prstGeom>
          <a:noFill/>
          <a:ln w="9525">
            <a:noFill/>
            <a:miter lim="800000"/>
            <a:headEnd/>
            <a:tailEnd/>
          </a:ln>
        </p:spPr>
        <p:txBody>
          <a:bodyPr wrap="none" anchor="ctr">
            <a:spAutoFit/>
          </a:bodyPr>
          <a:lstStyle/>
          <a:p>
            <a:endParaRPr lang="en-US" sz="1800"/>
          </a:p>
        </p:txBody>
      </p:sp>
      <p:pic>
        <p:nvPicPr>
          <p:cNvPr id="197636" name="Picture 4"/>
          <p:cNvPicPr>
            <a:picLocks noChangeAspect="1" noChangeArrowheads="1"/>
          </p:cNvPicPr>
          <p:nvPr/>
        </p:nvPicPr>
        <p:blipFill>
          <a:blip r:embed="rId3" cstate="print"/>
          <a:srcRect/>
          <a:stretch>
            <a:fillRect/>
          </a:stretch>
        </p:blipFill>
        <p:spPr bwMode="auto">
          <a:xfrm>
            <a:off x="6197600" y="2209800"/>
            <a:ext cx="2184400" cy="1611313"/>
          </a:xfrm>
          <a:prstGeom prst="rect">
            <a:avLst/>
          </a:prstGeom>
          <a:noFill/>
          <a:ln w="9525">
            <a:noFill/>
            <a:miter lim="800000"/>
            <a:headEnd/>
            <a:tailEnd/>
          </a:ln>
        </p:spPr>
      </p:pic>
      <p:sp>
        <p:nvSpPr>
          <p:cNvPr id="878597" name="Rectangle 5"/>
          <p:cNvSpPr>
            <a:spLocks noChangeArrowheads="1"/>
          </p:cNvSpPr>
          <p:nvPr/>
        </p:nvSpPr>
        <p:spPr bwMode="auto">
          <a:xfrm>
            <a:off x="1447800" y="5562600"/>
            <a:ext cx="6589713" cy="457200"/>
          </a:xfrm>
          <a:prstGeom prst="rect">
            <a:avLst/>
          </a:prstGeom>
          <a:noFill/>
          <a:ln w="9525">
            <a:noFill/>
            <a:miter lim="800000"/>
            <a:headEnd/>
            <a:tailEnd/>
          </a:ln>
        </p:spPr>
        <p:txBody>
          <a:bodyPr wrap="none">
            <a:spAutoFit/>
          </a:bodyPr>
          <a:lstStyle/>
          <a:p>
            <a:pPr eaLnBrk="0" hangingPunct="0"/>
            <a:r>
              <a:rPr lang="en-US"/>
              <a:t>All fields of endeavor are affected by chemistry.</a:t>
            </a:r>
          </a:p>
        </p:txBody>
      </p:sp>
      <p:sp>
        <p:nvSpPr>
          <p:cNvPr id="878598" name="Rectangle 6"/>
          <p:cNvSpPr>
            <a:spLocks noChangeArrowheads="1"/>
          </p:cNvSpPr>
          <p:nvPr/>
        </p:nvSpPr>
        <p:spPr bwMode="auto">
          <a:xfrm>
            <a:off x="1447800" y="1905000"/>
            <a:ext cx="2806700" cy="396875"/>
          </a:xfrm>
          <a:prstGeom prst="rect">
            <a:avLst/>
          </a:prstGeom>
          <a:noFill/>
          <a:ln w="9525">
            <a:noFill/>
            <a:miter lim="800000"/>
            <a:headEnd/>
            <a:tailEnd/>
          </a:ln>
          <a:effectLst/>
        </p:spPr>
        <p:txBody>
          <a:bodyPr wrap="none">
            <a:spAutoFit/>
          </a:bodyPr>
          <a:lstStyle/>
          <a:p>
            <a:pPr eaLnBrk="0" hangingPunct="0">
              <a:defRPr/>
            </a:pPr>
            <a:r>
              <a:rPr lang="en-US" sz="2000">
                <a:ea typeface="Times New Roman" pitchFamily="18" charset="0"/>
                <a:cs typeface="Arial" charset="0"/>
              </a:rPr>
              <a:t>-- </a:t>
            </a:r>
            <a:r>
              <a:rPr lang="en-US" sz="2000" b="1">
                <a:solidFill>
                  <a:srgbClr val="336699"/>
                </a:solidFill>
                <a:effectLst>
                  <a:outerShdw blurRad="38100" dist="38100" dir="2700000" algn="tl">
                    <a:srgbClr val="C0C0C0"/>
                  </a:outerShdw>
                </a:effectLst>
                <a:ea typeface="Times New Roman" pitchFamily="18" charset="0"/>
                <a:cs typeface="Arial" charset="0"/>
              </a:rPr>
              <a:t>petroleum products</a:t>
            </a:r>
          </a:p>
        </p:txBody>
      </p:sp>
      <p:sp>
        <p:nvSpPr>
          <p:cNvPr id="878599" name="Rectangle 7"/>
          <p:cNvSpPr>
            <a:spLocks noChangeArrowheads="1"/>
          </p:cNvSpPr>
          <p:nvPr/>
        </p:nvSpPr>
        <p:spPr bwMode="auto">
          <a:xfrm>
            <a:off x="1450975" y="2743200"/>
            <a:ext cx="2297113" cy="396875"/>
          </a:xfrm>
          <a:prstGeom prst="rect">
            <a:avLst/>
          </a:prstGeom>
          <a:noFill/>
          <a:ln w="9525">
            <a:noFill/>
            <a:miter lim="800000"/>
            <a:headEnd/>
            <a:tailEnd/>
          </a:ln>
          <a:effectLst/>
        </p:spPr>
        <p:txBody>
          <a:bodyPr wrap="none">
            <a:spAutoFit/>
          </a:bodyPr>
          <a:lstStyle/>
          <a:p>
            <a:pPr eaLnBrk="0" hangingPunct="0">
              <a:defRPr/>
            </a:pPr>
            <a:r>
              <a:rPr lang="en-US" sz="2000">
                <a:ea typeface="Times New Roman" pitchFamily="18" charset="0"/>
                <a:cs typeface="Arial" charset="0"/>
              </a:rPr>
              <a:t>-- </a:t>
            </a:r>
            <a:r>
              <a:rPr lang="en-US" sz="2000" b="1">
                <a:solidFill>
                  <a:srgbClr val="336699"/>
                </a:solidFill>
                <a:effectLst>
                  <a:outerShdw blurRad="38100" dist="38100" dir="2700000" algn="tl">
                    <a:srgbClr val="C0C0C0"/>
                  </a:outerShdw>
                </a:effectLst>
                <a:ea typeface="Times New Roman" pitchFamily="18" charset="0"/>
                <a:cs typeface="Arial" charset="0"/>
              </a:rPr>
              <a:t>synthetic fibers</a:t>
            </a:r>
          </a:p>
        </p:txBody>
      </p:sp>
      <p:sp>
        <p:nvSpPr>
          <p:cNvPr id="878600" name="Rectangle 8"/>
          <p:cNvSpPr>
            <a:spLocks noChangeArrowheads="1"/>
          </p:cNvSpPr>
          <p:nvPr/>
        </p:nvSpPr>
        <p:spPr bwMode="auto">
          <a:xfrm>
            <a:off x="1450975" y="3489325"/>
            <a:ext cx="2425700" cy="396875"/>
          </a:xfrm>
          <a:prstGeom prst="rect">
            <a:avLst/>
          </a:prstGeom>
          <a:noFill/>
          <a:ln w="9525">
            <a:noFill/>
            <a:miter lim="800000"/>
            <a:headEnd/>
            <a:tailEnd/>
          </a:ln>
          <a:effectLst/>
        </p:spPr>
        <p:txBody>
          <a:bodyPr wrap="none">
            <a:spAutoFit/>
          </a:bodyPr>
          <a:lstStyle/>
          <a:p>
            <a:pPr eaLnBrk="0" hangingPunct="0">
              <a:defRPr/>
            </a:pPr>
            <a:r>
              <a:rPr lang="en-US" sz="2000">
                <a:ea typeface="Times New Roman" pitchFamily="18" charset="0"/>
                <a:cs typeface="Arial" charset="0"/>
              </a:rPr>
              <a:t>-- </a:t>
            </a:r>
            <a:r>
              <a:rPr lang="en-US" sz="2000" b="1">
                <a:solidFill>
                  <a:srgbClr val="336699"/>
                </a:solidFill>
                <a:effectLst>
                  <a:outerShdw blurRad="38100" dist="38100" dir="2700000" algn="tl">
                    <a:srgbClr val="C0C0C0"/>
                  </a:outerShdw>
                </a:effectLst>
                <a:ea typeface="Times New Roman" pitchFamily="18" charset="0"/>
                <a:cs typeface="Arial" charset="0"/>
              </a:rPr>
              <a:t>pharmaceuticals</a:t>
            </a:r>
          </a:p>
        </p:txBody>
      </p:sp>
      <p:sp>
        <p:nvSpPr>
          <p:cNvPr id="878601" name="Rectangle 9"/>
          <p:cNvSpPr>
            <a:spLocks noChangeArrowheads="1"/>
          </p:cNvSpPr>
          <p:nvPr/>
        </p:nvSpPr>
        <p:spPr bwMode="auto">
          <a:xfrm>
            <a:off x="1450975" y="4468813"/>
            <a:ext cx="3933825" cy="396875"/>
          </a:xfrm>
          <a:prstGeom prst="rect">
            <a:avLst/>
          </a:prstGeom>
          <a:noFill/>
          <a:ln w="9525">
            <a:noFill/>
            <a:miter lim="800000"/>
            <a:headEnd/>
            <a:tailEnd/>
          </a:ln>
          <a:effectLst/>
        </p:spPr>
        <p:txBody>
          <a:bodyPr wrap="none">
            <a:spAutoFit/>
          </a:bodyPr>
          <a:lstStyle/>
          <a:p>
            <a:pPr eaLnBrk="0" hangingPunct="0">
              <a:defRPr/>
            </a:pPr>
            <a:r>
              <a:rPr lang="en-US" sz="2000">
                <a:ea typeface="Times New Roman" pitchFamily="18" charset="0"/>
                <a:cs typeface="Arial" charset="0"/>
              </a:rPr>
              <a:t>-- </a:t>
            </a:r>
            <a:r>
              <a:rPr lang="en-US" sz="2000" b="1">
                <a:solidFill>
                  <a:srgbClr val="336699"/>
                </a:solidFill>
                <a:effectLst>
                  <a:outerShdw blurRad="38100" dist="38100" dir="2700000" algn="tl">
                    <a:srgbClr val="C0C0C0"/>
                  </a:outerShdw>
                </a:effectLst>
                <a:ea typeface="Times New Roman" pitchFamily="18" charset="0"/>
                <a:cs typeface="Arial" charset="0"/>
              </a:rPr>
              <a:t>bulk chemical manufacturing</a:t>
            </a:r>
          </a:p>
        </p:txBody>
      </p:sp>
      <p:sp>
        <p:nvSpPr>
          <p:cNvPr id="878602" name="Rectangle 10"/>
          <p:cNvSpPr>
            <a:spLocks noChangeArrowheads="1"/>
          </p:cNvSpPr>
          <p:nvPr/>
        </p:nvSpPr>
        <p:spPr bwMode="auto">
          <a:xfrm>
            <a:off x="1922463" y="4814888"/>
            <a:ext cx="3749675" cy="366712"/>
          </a:xfrm>
          <a:prstGeom prst="rect">
            <a:avLst/>
          </a:prstGeom>
          <a:noFill/>
          <a:ln w="9525">
            <a:noFill/>
            <a:miter lim="800000"/>
            <a:headEnd/>
            <a:tailEnd/>
          </a:ln>
        </p:spPr>
        <p:txBody>
          <a:bodyPr wrap="none">
            <a:spAutoFit/>
          </a:bodyPr>
          <a:lstStyle/>
          <a:p>
            <a:pPr eaLnBrk="0" hangingPunct="0"/>
            <a:r>
              <a:rPr lang="en-US" sz="1800">
                <a:ea typeface="Times New Roman" pitchFamily="18" charset="0"/>
                <a:cs typeface="Arial" charset="0"/>
              </a:rPr>
              <a:t>#1 chemical = sulfuric acid (H</a:t>
            </a:r>
            <a:r>
              <a:rPr lang="en-US" sz="1800" baseline="-30000">
                <a:ea typeface="Times New Roman" pitchFamily="18" charset="0"/>
                <a:cs typeface="Arial" charset="0"/>
              </a:rPr>
              <a:t>2</a:t>
            </a:r>
            <a:r>
              <a:rPr lang="en-US" sz="1800">
                <a:ea typeface="Times New Roman" pitchFamily="18" charset="0"/>
                <a:cs typeface="Arial" charset="0"/>
              </a:rPr>
              <a:t>SO</a:t>
            </a:r>
            <a:r>
              <a:rPr lang="en-US" sz="1800" baseline="-30000">
                <a:ea typeface="Times New Roman" pitchFamily="18" charset="0"/>
                <a:cs typeface="Arial" charset="0"/>
              </a:rPr>
              <a:t>4</a:t>
            </a:r>
            <a:r>
              <a:rPr lang="en-US" sz="1800">
                <a:ea typeface="Times New Roman" pitchFamily="18" charset="0"/>
                <a:cs typeface="Arial" charset="0"/>
              </a:rPr>
              <a:t>)</a:t>
            </a:r>
          </a:p>
        </p:txBody>
      </p:sp>
      <p:sp>
        <p:nvSpPr>
          <p:cNvPr id="878603" name="Text Box 11"/>
          <p:cNvSpPr txBox="1">
            <a:spLocks noChangeArrowheads="1"/>
          </p:cNvSpPr>
          <p:nvPr/>
        </p:nvSpPr>
        <p:spPr bwMode="auto">
          <a:xfrm>
            <a:off x="2197100" y="2224088"/>
            <a:ext cx="4578350" cy="366712"/>
          </a:xfrm>
          <a:prstGeom prst="rect">
            <a:avLst/>
          </a:prstGeom>
          <a:noFill/>
          <a:ln w="9525">
            <a:noFill/>
            <a:miter lim="800000"/>
            <a:headEnd/>
            <a:tailEnd/>
          </a:ln>
        </p:spPr>
        <p:txBody>
          <a:bodyPr wrap="none">
            <a:spAutoFit/>
          </a:bodyPr>
          <a:lstStyle/>
          <a:p>
            <a:pPr eaLnBrk="0" hangingPunct="0"/>
            <a:r>
              <a:rPr lang="en-US" sz="1800"/>
              <a:t>gasoline, oil, diesel fuel, heating oil, asphalt</a:t>
            </a:r>
          </a:p>
        </p:txBody>
      </p:sp>
      <p:sp>
        <p:nvSpPr>
          <p:cNvPr id="878604" name="Text Box 12"/>
          <p:cNvSpPr txBox="1">
            <a:spLocks noChangeArrowheads="1"/>
          </p:cNvSpPr>
          <p:nvPr/>
        </p:nvSpPr>
        <p:spPr bwMode="auto">
          <a:xfrm>
            <a:off x="2212975" y="3062288"/>
            <a:ext cx="3473450" cy="366712"/>
          </a:xfrm>
          <a:prstGeom prst="rect">
            <a:avLst/>
          </a:prstGeom>
          <a:noFill/>
          <a:ln w="9525">
            <a:noFill/>
            <a:miter lim="800000"/>
            <a:headEnd/>
            <a:tailEnd/>
          </a:ln>
        </p:spPr>
        <p:txBody>
          <a:bodyPr wrap="none">
            <a:spAutoFit/>
          </a:bodyPr>
          <a:lstStyle/>
          <a:p>
            <a:pPr eaLnBrk="0" hangingPunct="0"/>
            <a:r>
              <a:rPr lang="en-US" sz="1800"/>
              <a:t>nylon, polyester, rayon, spandex</a:t>
            </a:r>
          </a:p>
        </p:txBody>
      </p:sp>
      <p:sp>
        <p:nvSpPr>
          <p:cNvPr id="878605" name="Text Box 13"/>
          <p:cNvSpPr txBox="1">
            <a:spLocks noChangeArrowheads="1"/>
          </p:cNvSpPr>
          <p:nvPr/>
        </p:nvSpPr>
        <p:spPr bwMode="auto">
          <a:xfrm>
            <a:off x="2212975" y="3810000"/>
            <a:ext cx="3651250" cy="366713"/>
          </a:xfrm>
          <a:prstGeom prst="rect">
            <a:avLst/>
          </a:prstGeom>
          <a:noFill/>
          <a:ln w="9525">
            <a:noFill/>
            <a:miter lim="800000"/>
            <a:headEnd/>
            <a:tailEnd/>
          </a:ln>
        </p:spPr>
        <p:txBody>
          <a:bodyPr wrap="none">
            <a:spAutoFit/>
          </a:bodyPr>
          <a:lstStyle/>
          <a:p>
            <a:pPr eaLnBrk="0" hangingPunct="0"/>
            <a:r>
              <a:rPr lang="en-US" sz="1800"/>
              <a:t>medicines, cancer drugs, VIAGRA</a:t>
            </a:r>
          </a:p>
        </p:txBody>
      </p:sp>
      <p:sp>
        <p:nvSpPr>
          <p:cNvPr id="878606" name="Rectangle 14"/>
          <p:cNvSpPr>
            <a:spLocks noChangeArrowheads="1"/>
          </p:cNvSpPr>
          <p:nvPr/>
        </p:nvSpPr>
        <p:spPr bwMode="auto">
          <a:xfrm>
            <a:off x="2209800" y="4114800"/>
            <a:ext cx="4953000" cy="366713"/>
          </a:xfrm>
          <a:prstGeom prst="rect">
            <a:avLst/>
          </a:prstGeom>
          <a:noFill/>
          <a:ln w="9525">
            <a:noFill/>
            <a:miter lim="800000"/>
            <a:headEnd/>
            <a:tailEnd/>
          </a:ln>
        </p:spPr>
        <p:txBody>
          <a:bodyPr>
            <a:spAutoFit/>
          </a:bodyPr>
          <a:lstStyle/>
          <a:p>
            <a:r>
              <a:rPr lang="en-US" sz="1800">
                <a:solidFill>
                  <a:srgbClr val="000000"/>
                </a:solidFill>
              </a:rPr>
              <a:t>1 in 10,000 new products gets FDA approval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78598"/>
                                        </p:tgtEl>
                                        <p:attrNameLst>
                                          <p:attrName>style.visibility</p:attrName>
                                        </p:attrNameLst>
                                      </p:cBhvr>
                                      <p:to>
                                        <p:strVal val="visible"/>
                                      </p:to>
                                    </p:set>
                                    <p:anim calcmode="lin" valueType="num">
                                      <p:cBhvr>
                                        <p:cTn id="7" dur="500" fill="hold"/>
                                        <p:tgtEl>
                                          <p:spTgt spid="878598"/>
                                        </p:tgtEl>
                                        <p:attrNameLst>
                                          <p:attrName>ppt_w</p:attrName>
                                        </p:attrNameLst>
                                      </p:cBhvr>
                                      <p:tavLst>
                                        <p:tav tm="0">
                                          <p:val>
                                            <p:fltVal val="0"/>
                                          </p:val>
                                        </p:tav>
                                        <p:tav tm="100000">
                                          <p:val>
                                            <p:strVal val="#ppt_w"/>
                                          </p:val>
                                        </p:tav>
                                      </p:tavLst>
                                    </p:anim>
                                    <p:anim calcmode="lin" valueType="num">
                                      <p:cBhvr>
                                        <p:cTn id="8" dur="500" fill="hold"/>
                                        <p:tgtEl>
                                          <p:spTgt spid="878598"/>
                                        </p:tgtEl>
                                        <p:attrNameLst>
                                          <p:attrName>ppt_h</p:attrName>
                                        </p:attrNameLst>
                                      </p:cBhvr>
                                      <p:tavLst>
                                        <p:tav tm="0">
                                          <p:val>
                                            <p:fltVal val="0"/>
                                          </p:val>
                                        </p:tav>
                                        <p:tav tm="100000">
                                          <p:val>
                                            <p:strVal val="#ppt_h"/>
                                          </p:val>
                                        </p:tav>
                                      </p:tavLst>
                                    </p:anim>
                                    <p:animEffect transition="in" filter="fade">
                                      <p:cBhvr>
                                        <p:cTn id="9" dur="500"/>
                                        <p:tgtEl>
                                          <p:spTgt spid="878598"/>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878603"/>
                                        </p:tgtEl>
                                        <p:attrNameLst>
                                          <p:attrName>style.visibility</p:attrName>
                                        </p:attrNameLst>
                                      </p:cBhvr>
                                      <p:to>
                                        <p:strVal val="visible"/>
                                      </p:to>
                                    </p:set>
                                    <p:anim calcmode="lin" valueType="num">
                                      <p:cBhvr>
                                        <p:cTn id="14" dur="500" fill="hold"/>
                                        <p:tgtEl>
                                          <p:spTgt spid="878603"/>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878603"/>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878603"/>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87860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878599"/>
                                        </p:tgtEl>
                                        <p:attrNameLst>
                                          <p:attrName>style.visibility</p:attrName>
                                        </p:attrNameLst>
                                      </p:cBhvr>
                                      <p:to>
                                        <p:strVal val="visible"/>
                                      </p:to>
                                    </p:set>
                                    <p:anim calcmode="lin" valueType="num">
                                      <p:cBhvr>
                                        <p:cTn id="22" dur="500" fill="hold"/>
                                        <p:tgtEl>
                                          <p:spTgt spid="878599"/>
                                        </p:tgtEl>
                                        <p:attrNameLst>
                                          <p:attrName>ppt_w</p:attrName>
                                        </p:attrNameLst>
                                      </p:cBhvr>
                                      <p:tavLst>
                                        <p:tav tm="0">
                                          <p:val>
                                            <p:fltVal val="0"/>
                                          </p:val>
                                        </p:tav>
                                        <p:tav tm="100000">
                                          <p:val>
                                            <p:strVal val="#ppt_w"/>
                                          </p:val>
                                        </p:tav>
                                      </p:tavLst>
                                    </p:anim>
                                    <p:anim calcmode="lin" valueType="num">
                                      <p:cBhvr>
                                        <p:cTn id="23" dur="500" fill="hold"/>
                                        <p:tgtEl>
                                          <p:spTgt spid="878599"/>
                                        </p:tgtEl>
                                        <p:attrNameLst>
                                          <p:attrName>ppt_h</p:attrName>
                                        </p:attrNameLst>
                                      </p:cBhvr>
                                      <p:tavLst>
                                        <p:tav tm="0">
                                          <p:val>
                                            <p:fltVal val="0"/>
                                          </p:val>
                                        </p:tav>
                                        <p:tav tm="100000">
                                          <p:val>
                                            <p:strVal val="#ppt_h"/>
                                          </p:val>
                                        </p:tav>
                                      </p:tavLst>
                                    </p:anim>
                                    <p:animEffect transition="in" filter="fade">
                                      <p:cBhvr>
                                        <p:cTn id="24" dur="500"/>
                                        <p:tgtEl>
                                          <p:spTgt spid="878599"/>
                                        </p:tgtEl>
                                      </p:cBhvr>
                                    </p:animEffect>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878604"/>
                                        </p:tgtEl>
                                        <p:attrNameLst>
                                          <p:attrName>style.visibility</p:attrName>
                                        </p:attrNameLst>
                                      </p:cBhvr>
                                      <p:to>
                                        <p:strVal val="visible"/>
                                      </p:to>
                                    </p:set>
                                    <p:anim calcmode="lin" valueType="num">
                                      <p:cBhvr>
                                        <p:cTn id="29" dur="500" fill="hold"/>
                                        <p:tgtEl>
                                          <p:spTgt spid="878604"/>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878604"/>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878604"/>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8786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878600"/>
                                        </p:tgtEl>
                                        <p:attrNameLst>
                                          <p:attrName>style.visibility</p:attrName>
                                        </p:attrNameLst>
                                      </p:cBhvr>
                                      <p:to>
                                        <p:strVal val="visible"/>
                                      </p:to>
                                    </p:set>
                                    <p:anim calcmode="lin" valueType="num">
                                      <p:cBhvr>
                                        <p:cTn id="37" dur="500" fill="hold"/>
                                        <p:tgtEl>
                                          <p:spTgt spid="878600"/>
                                        </p:tgtEl>
                                        <p:attrNameLst>
                                          <p:attrName>ppt_w</p:attrName>
                                        </p:attrNameLst>
                                      </p:cBhvr>
                                      <p:tavLst>
                                        <p:tav tm="0">
                                          <p:val>
                                            <p:fltVal val="0"/>
                                          </p:val>
                                        </p:tav>
                                        <p:tav tm="100000">
                                          <p:val>
                                            <p:strVal val="#ppt_w"/>
                                          </p:val>
                                        </p:tav>
                                      </p:tavLst>
                                    </p:anim>
                                    <p:anim calcmode="lin" valueType="num">
                                      <p:cBhvr>
                                        <p:cTn id="38" dur="500" fill="hold"/>
                                        <p:tgtEl>
                                          <p:spTgt spid="878600"/>
                                        </p:tgtEl>
                                        <p:attrNameLst>
                                          <p:attrName>ppt_h</p:attrName>
                                        </p:attrNameLst>
                                      </p:cBhvr>
                                      <p:tavLst>
                                        <p:tav tm="0">
                                          <p:val>
                                            <p:fltVal val="0"/>
                                          </p:val>
                                        </p:tav>
                                        <p:tav tm="100000">
                                          <p:val>
                                            <p:strVal val="#ppt_h"/>
                                          </p:val>
                                        </p:tav>
                                      </p:tavLst>
                                    </p:anim>
                                    <p:animEffect transition="in" filter="fade">
                                      <p:cBhvr>
                                        <p:cTn id="39" dur="500"/>
                                        <p:tgtEl>
                                          <p:spTgt spid="878600"/>
                                        </p:tgtEl>
                                      </p:cBhvr>
                                    </p:animEffect>
                                  </p:child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878605"/>
                                        </p:tgtEl>
                                        <p:attrNameLst>
                                          <p:attrName>style.visibility</p:attrName>
                                        </p:attrNameLst>
                                      </p:cBhvr>
                                      <p:to>
                                        <p:strVal val="visible"/>
                                      </p:to>
                                    </p:set>
                                    <p:anim calcmode="lin" valueType="num">
                                      <p:cBhvr>
                                        <p:cTn id="44" dur="500" fill="hold"/>
                                        <p:tgtEl>
                                          <p:spTgt spid="878605"/>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878605"/>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878605"/>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87860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878606"/>
                                        </p:tgtEl>
                                        <p:attrNameLst>
                                          <p:attrName>style.visibility</p:attrName>
                                        </p:attrNameLst>
                                      </p:cBhvr>
                                      <p:to>
                                        <p:strVal val="visible"/>
                                      </p:to>
                                    </p:set>
                                    <p:animEffect transition="in" filter="fade">
                                      <p:cBhvr>
                                        <p:cTn id="52" dur="1000"/>
                                        <p:tgtEl>
                                          <p:spTgt spid="878606"/>
                                        </p:tgtEl>
                                      </p:cBhvr>
                                    </p:animEffect>
                                    <p:anim calcmode="lin" valueType="num">
                                      <p:cBhvr>
                                        <p:cTn id="53" dur="1000" fill="hold"/>
                                        <p:tgtEl>
                                          <p:spTgt spid="878606"/>
                                        </p:tgtEl>
                                        <p:attrNameLst>
                                          <p:attrName>ppt_x</p:attrName>
                                        </p:attrNameLst>
                                      </p:cBhvr>
                                      <p:tavLst>
                                        <p:tav tm="0">
                                          <p:val>
                                            <p:strVal val="#ppt_x"/>
                                          </p:val>
                                        </p:tav>
                                        <p:tav tm="100000">
                                          <p:val>
                                            <p:strVal val="#ppt_x"/>
                                          </p:val>
                                        </p:tav>
                                      </p:tavLst>
                                    </p:anim>
                                    <p:anim calcmode="lin" valueType="num">
                                      <p:cBhvr>
                                        <p:cTn id="54" dur="1000" fill="hold"/>
                                        <p:tgtEl>
                                          <p:spTgt spid="87860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878601"/>
                                        </p:tgtEl>
                                        <p:attrNameLst>
                                          <p:attrName>style.visibility</p:attrName>
                                        </p:attrNameLst>
                                      </p:cBhvr>
                                      <p:to>
                                        <p:strVal val="visible"/>
                                      </p:to>
                                    </p:set>
                                    <p:anim calcmode="lin" valueType="num">
                                      <p:cBhvr>
                                        <p:cTn id="59" dur="500" fill="hold"/>
                                        <p:tgtEl>
                                          <p:spTgt spid="878601"/>
                                        </p:tgtEl>
                                        <p:attrNameLst>
                                          <p:attrName>ppt_w</p:attrName>
                                        </p:attrNameLst>
                                      </p:cBhvr>
                                      <p:tavLst>
                                        <p:tav tm="0">
                                          <p:val>
                                            <p:fltVal val="0"/>
                                          </p:val>
                                        </p:tav>
                                        <p:tav tm="100000">
                                          <p:val>
                                            <p:strVal val="#ppt_w"/>
                                          </p:val>
                                        </p:tav>
                                      </p:tavLst>
                                    </p:anim>
                                    <p:anim calcmode="lin" valueType="num">
                                      <p:cBhvr>
                                        <p:cTn id="60" dur="500" fill="hold"/>
                                        <p:tgtEl>
                                          <p:spTgt spid="878601"/>
                                        </p:tgtEl>
                                        <p:attrNameLst>
                                          <p:attrName>ppt_h</p:attrName>
                                        </p:attrNameLst>
                                      </p:cBhvr>
                                      <p:tavLst>
                                        <p:tav tm="0">
                                          <p:val>
                                            <p:fltVal val="0"/>
                                          </p:val>
                                        </p:tav>
                                        <p:tav tm="100000">
                                          <p:val>
                                            <p:strVal val="#ppt_h"/>
                                          </p:val>
                                        </p:tav>
                                      </p:tavLst>
                                    </p:anim>
                                    <p:animEffect transition="in" filter="fade">
                                      <p:cBhvr>
                                        <p:cTn id="61" dur="500"/>
                                        <p:tgtEl>
                                          <p:spTgt spid="878601"/>
                                        </p:tgtEl>
                                      </p:cBhvr>
                                    </p:animEffect>
                                  </p:childTnLst>
                                </p:cTn>
                              </p:par>
                            </p:childTnLst>
                          </p:cTn>
                        </p:par>
                      </p:childTnLst>
                    </p:cTn>
                  </p:par>
                  <p:par>
                    <p:cTn id="62" fill="hold">
                      <p:stCondLst>
                        <p:cond delay="indefinite"/>
                      </p:stCondLst>
                      <p:childTnLst>
                        <p:par>
                          <p:cTn id="63" fill="hold">
                            <p:stCondLst>
                              <p:cond delay="0"/>
                            </p:stCondLst>
                            <p:childTnLst>
                              <p:par>
                                <p:cTn id="64" presetID="39" presetClass="entr" presetSubtype="0" accel="100000" fill="hold" grpId="0" nodeType="clickEffect">
                                  <p:stCondLst>
                                    <p:cond delay="0"/>
                                  </p:stCondLst>
                                  <p:childTnLst>
                                    <p:set>
                                      <p:cBhvr>
                                        <p:cTn id="65" dur="1" fill="hold">
                                          <p:stCondLst>
                                            <p:cond delay="0"/>
                                          </p:stCondLst>
                                        </p:cTn>
                                        <p:tgtEl>
                                          <p:spTgt spid="878602"/>
                                        </p:tgtEl>
                                        <p:attrNameLst>
                                          <p:attrName>style.visibility</p:attrName>
                                        </p:attrNameLst>
                                      </p:cBhvr>
                                      <p:to>
                                        <p:strVal val="visible"/>
                                      </p:to>
                                    </p:set>
                                    <p:anim calcmode="lin" valueType="num">
                                      <p:cBhvr>
                                        <p:cTn id="66" dur="500" fill="hold"/>
                                        <p:tgtEl>
                                          <p:spTgt spid="878602"/>
                                        </p:tgtEl>
                                        <p:attrNameLst>
                                          <p:attrName>ppt_h</p:attrName>
                                        </p:attrNameLst>
                                      </p:cBhvr>
                                      <p:tavLst>
                                        <p:tav tm="0">
                                          <p:val>
                                            <p:strVal val="#ppt_h/20"/>
                                          </p:val>
                                        </p:tav>
                                        <p:tav tm="50000">
                                          <p:val>
                                            <p:strVal val="#ppt_h/20"/>
                                          </p:val>
                                        </p:tav>
                                        <p:tav tm="100000">
                                          <p:val>
                                            <p:strVal val="#ppt_h"/>
                                          </p:val>
                                        </p:tav>
                                      </p:tavLst>
                                    </p:anim>
                                    <p:anim calcmode="lin" valueType="num">
                                      <p:cBhvr>
                                        <p:cTn id="67" dur="500" fill="hold"/>
                                        <p:tgtEl>
                                          <p:spTgt spid="878602"/>
                                        </p:tgtEl>
                                        <p:attrNameLst>
                                          <p:attrName>ppt_w</p:attrName>
                                        </p:attrNameLst>
                                      </p:cBhvr>
                                      <p:tavLst>
                                        <p:tav tm="0">
                                          <p:val>
                                            <p:strVal val="#ppt_w+.3"/>
                                          </p:val>
                                        </p:tav>
                                        <p:tav tm="50000">
                                          <p:val>
                                            <p:strVal val="#ppt_w+.3"/>
                                          </p:val>
                                        </p:tav>
                                        <p:tav tm="100000">
                                          <p:val>
                                            <p:strVal val="#ppt_w"/>
                                          </p:val>
                                        </p:tav>
                                      </p:tavLst>
                                    </p:anim>
                                    <p:anim calcmode="lin" valueType="num">
                                      <p:cBhvr>
                                        <p:cTn id="68" dur="500" fill="hold"/>
                                        <p:tgtEl>
                                          <p:spTgt spid="878602"/>
                                        </p:tgtEl>
                                        <p:attrNameLst>
                                          <p:attrName>ppt_x</p:attrName>
                                        </p:attrNameLst>
                                      </p:cBhvr>
                                      <p:tavLst>
                                        <p:tav tm="0">
                                          <p:val>
                                            <p:strVal val="#ppt_x-.3"/>
                                          </p:val>
                                        </p:tav>
                                        <p:tav tm="50000">
                                          <p:val>
                                            <p:strVal val="#ppt_x"/>
                                          </p:val>
                                        </p:tav>
                                        <p:tav tm="100000">
                                          <p:val>
                                            <p:strVal val="#ppt_x"/>
                                          </p:val>
                                        </p:tav>
                                      </p:tavLst>
                                    </p:anim>
                                    <p:anim calcmode="lin" valueType="num">
                                      <p:cBhvr>
                                        <p:cTn id="69" dur="500" fill="hold"/>
                                        <p:tgtEl>
                                          <p:spTgt spid="87860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grpId="0" nodeType="clickEffect">
                                  <p:stCondLst>
                                    <p:cond delay="0"/>
                                  </p:stCondLst>
                                  <p:childTnLst>
                                    <p:set>
                                      <p:cBhvr>
                                        <p:cTn id="73" dur="1" fill="hold">
                                          <p:stCondLst>
                                            <p:cond delay="0"/>
                                          </p:stCondLst>
                                        </p:cTn>
                                        <p:tgtEl>
                                          <p:spTgt spid="878597"/>
                                        </p:tgtEl>
                                        <p:attrNameLst>
                                          <p:attrName>style.visibility</p:attrName>
                                        </p:attrNameLst>
                                      </p:cBhvr>
                                      <p:to>
                                        <p:strVal val="visible"/>
                                      </p:to>
                                    </p:set>
                                    <p:anim calcmode="lin" valueType="num">
                                      <p:cBhvr>
                                        <p:cTn id="74" dur="500" decel="50000" fill="hold">
                                          <p:stCondLst>
                                            <p:cond delay="0"/>
                                          </p:stCondLst>
                                        </p:cTn>
                                        <p:tgtEl>
                                          <p:spTgt spid="878597"/>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878597"/>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878597"/>
                                        </p:tgtEl>
                                        <p:attrNameLst>
                                          <p:attrName>ppt_w</p:attrName>
                                        </p:attrNameLst>
                                      </p:cBhvr>
                                      <p:tavLst>
                                        <p:tav tm="0">
                                          <p:val>
                                            <p:strVal val="#ppt_w*.05"/>
                                          </p:val>
                                        </p:tav>
                                        <p:tav tm="100000">
                                          <p:val>
                                            <p:strVal val="#ppt_w"/>
                                          </p:val>
                                        </p:tav>
                                      </p:tavLst>
                                    </p:anim>
                                    <p:anim calcmode="lin" valueType="num">
                                      <p:cBhvr>
                                        <p:cTn id="77" dur="1000" fill="hold"/>
                                        <p:tgtEl>
                                          <p:spTgt spid="878597"/>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878597"/>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878597"/>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878597"/>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P spid="878598" grpId="0"/>
      <p:bldP spid="878599" grpId="0"/>
      <p:bldP spid="878600" grpId="0"/>
      <p:bldP spid="878601" grpId="0"/>
      <p:bldP spid="878602" grpId="0"/>
      <p:bldP spid="878603" grpId="0"/>
      <p:bldP spid="878604" grpId="0"/>
      <p:bldP spid="878605" grpId="0"/>
      <p:bldP spid="87860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r>
              <a:rPr lang="en-US" b="1" i="1" smtClean="0">
                <a:latin typeface="Arial" charset="0"/>
              </a:rPr>
              <a:t>The Scope of Chemistry</a:t>
            </a:r>
          </a:p>
        </p:txBody>
      </p:sp>
      <p:sp>
        <p:nvSpPr>
          <p:cNvPr id="560131" name="Rectangle 3"/>
          <p:cNvSpPr>
            <a:spLocks noGrp="1" noChangeArrowheads="1"/>
          </p:cNvSpPr>
          <p:nvPr>
            <p:ph type="body" idx="1"/>
          </p:nvPr>
        </p:nvSpPr>
        <p:spPr>
          <a:xfrm>
            <a:off x="533400" y="1676400"/>
            <a:ext cx="6553200" cy="5029200"/>
          </a:xfrm>
        </p:spPr>
        <p:txBody>
          <a:bodyPr/>
          <a:lstStyle/>
          <a:p>
            <a:pPr eaLnBrk="1" hangingPunct="1">
              <a:lnSpc>
                <a:spcPct val="90000"/>
              </a:lnSpc>
              <a:buFontTx/>
              <a:buNone/>
            </a:pPr>
            <a:r>
              <a:rPr lang="en-US" sz="2800" b="1" smtClean="0">
                <a:solidFill>
                  <a:srgbClr val="000000"/>
                </a:solidFill>
                <a:latin typeface="Arial" charset="0"/>
                <a:ea typeface="Times New Roman" pitchFamily="18" charset="0"/>
                <a:cs typeface="Arial" charset="0"/>
              </a:rPr>
              <a:t>bulk chemical manufacturing</a:t>
            </a:r>
          </a:p>
          <a:p>
            <a:pPr eaLnBrk="1" hangingPunct="1">
              <a:lnSpc>
                <a:spcPct val="90000"/>
              </a:lnSpc>
              <a:buFontTx/>
              <a:buNone/>
            </a:pPr>
            <a:r>
              <a:rPr lang="en-US" sz="2800" b="1" smtClean="0">
                <a:solidFill>
                  <a:srgbClr val="000000"/>
                </a:solidFill>
                <a:latin typeface="Arial" charset="0"/>
                <a:ea typeface="Times New Roman" pitchFamily="18" charset="0"/>
                <a:cs typeface="Arial" charset="0"/>
              </a:rPr>
              <a:t>	</a:t>
            </a:r>
          </a:p>
          <a:p>
            <a:pPr eaLnBrk="1" hangingPunct="1">
              <a:lnSpc>
                <a:spcPct val="90000"/>
              </a:lnSpc>
              <a:buFontTx/>
              <a:buNone/>
            </a:pPr>
            <a:r>
              <a:rPr lang="en-US" sz="2800" b="1" smtClean="0">
                <a:solidFill>
                  <a:srgbClr val="000000"/>
                </a:solidFill>
                <a:latin typeface="Arial" charset="0"/>
                <a:ea typeface="Times New Roman" pitchFamily="18" charset="0"/>
                <a:cs typeface="Arial" charset="0"/>
              </a:rPr>
              <a:t>petroleum products</a:t>
            </a:r>
          </a:p>
          <a:p>
            <a:pPr eaLnBrk="1" hangingPunct="1">
              <a:lnSpc>
                <a:spcPct val="90000"/>
              </a:lnSpc>
              <a:buFontTx/>
              <a:buNone/>
            </a:pPr>
            <a:r>
              <a:rPr lang="en-US" sz="2800" b="1" smtClean="0">
                <a:solidFill>
                  <a:srgbClr val="000000"/>
                </a:solidFill>
                <a:latin typeface="Arial" charset="0"/>
                <a:ea typeface="Times New Roman" pitchFamily="18" charset="0"/>
                <a:cs typeface="Arial" charset="0"/>
              </a:rPr>
              <a:t>	</a:t>
            </a:r>
          </a:p>
          <a:p>
            <a:pPr eaLnBrk="1" hangingPunct="1">
              <a:lnSpc>
                <a:spcPct val="90000"/>
              </a:lnSpc>
              <a:buFontTx/>
              <a:buNone/>
            </a:pPr>
            <a:r>
              <a:rPr lang="en-US" sz="2800" b="1" smtClean="0">
                <a:solidFill>
                  <a:srgbClr val="000000"/>
                </a:solidFill>
                <a:latin typeface="Arial" charset="0"/>
                <a:ea typeface="Times New Roman" pitchFamily="18" charset="0"/>
                <a:cs typeface="Arial" charset="0"/>
              </a:rPr>
              <a:t>pharmaceuticals</a:t>
            </a:r>
          </a:p>
          <a:p>
            <a:pPr eaLnBrk="1" hangingPunct="1">
              <a:lnSpc>
                <a:spcPct val="90000"/>
              </a:lnSpc>
              <a:buFontTx/>
              <a:buNone/>
            </a:pPr>
            <a:r>
              <a:rPr lang="en-US" sz="2800" b="1" smtClean="0">
                <a:solidFill>
                  <a:srgbClr val="000000"/>
                </a:solidFill>
                <a:latin typeface="Arial" charset="0"/>
                <a:ea typeface="Times New Roman" pitchFamily="18" charset="0"/>
                <a:cs typeface="Arial" charset="0"/>
              </a:rPr>
              <a:t>	</a:t>
            </a:r>
          </a:p>
          <a:p>
            <a:pPr eaLnBrk="1" hangingPunct="1">
              <a:lnSpc>
                <a:spcPct val="90000"/>
              </a:lnSpc>
              <a:buFontTx/>
              <a:buNone/>
            </a:pPr>
            <a:endParaRPr lang="en-US" sz="2800" b="1" smtClean="0">
              <a:solidFill>
                <a:srgbClr val="000000"/>
              </a:solidFill>
              <a:latin typeface="Arial" charset="0"/>
              <a:ea typeface="Times New Roman" pitchFamily="18" charset="0"/>
              <a:cs typeface="Arial" charset="0"/>
            </a:endParaRPr>
          </a:p>
          <a:p>
            <a:pPr eaLnBrk="1" hangingPunct="1">
              <a:lnSpc>
                <a:spcPct val="90000"/>
              </a:lnSpc>
              <a:buFontTx/>
              <a:buNone/>
            </a:pPr>
            <a:r>
              <a:rPr lang="en-US" sz="2800" b="1" smtClean="0">
                <a:solidFill>
                  <a:srgbClr val="000000"/>
                </a:solidFill>
                <a:latin typeface="Arial" charset="0"/>
                <a:ea typeface="Times New Roman" pitchFamily="18" charset="0"/>
                <a:cs typeface="Arial" charset="0"/>
              </a:rPr>
              <a:t>synthetic fibers</a:t>
            </a:r>
          </a:p>
          <a:p>
            <a:pPr eaLnBrk="1" hangingPunct="1">
              <a:lnSpc>
                <a:spcPct val="90000"/>
              </a:lnSpc>
              <a:buFontTx/>
              <a:buNone/>
            </a:pPr>
            <a:r>
              <a:rPr lang="en-US" b="1" smtClean="0">
                <a:solidFill>
                  <a:srgbClr val="000000"/>
                </a:solidFill>
                <a:latin typeface="Arial" charset="0"/>
                <a:ea typeface="Times New Roman" pitchFamily="18" charset="0"/>
                <a:cs typeface="Arial" charset="0"/>
              </a:rPr>
              <a:t>	</a:t>
            </a:r>
          </a:p>
        </p:txBody>
      </p:sp>
      <p:pic>
        <p:nvPicPr>
          <p:cNvPr id="560132" name="Picture 4" descr="industrial plant"/>
          <p:cNvPicPr>
            <a:picLocks noChangeAspect="1" noChangeArrowheads="1"/>
          </p:cNvPicPr>
          <p:nvPr/>
        </p:nvPicPr>
        <p:blipFill>
          <a:blip r:embed="rId3" cstate="print"/>
          <a:srcRect/>
          <a:stretch>
            <a:fillRect/>
          </a:stretch>
        </p:blipFill>
        <p:spPr bwMode="auto">
          <a:xfrm>
            <a:off x="6324600" y="1828800"/>
            <a:ext cx="2057400" cy="1587500"/>
          </a:xfrm>
          <a:prstGeom prst="rect">
            <a:avLst/>
          </a:prstGeom>
          <a:noFill/>
          <a:ln w="9525">
            <a:noFill/>
            <a:miter lim="800000"/>
            <a:headEnd/>
            <a:tailEnd/>
          </a:ln>
        </p:spPr>
      </p:pic>
      <p:pic>
        <p:nvPicPr>
          <p:cNvPr id="560133" name="Picture 5" descr="bowlind shirt"/>
          <p:cNvPicPr>
            <a:picLocks noChangeAspect="1" noChangeArrowheads="1"/>
          </p:cNvPicPr>
          <p:nvPr/>
        </p:nvPicPr>
        <p:blipFill>
          <a:blip r:embed="rId4" cstate="print"/>
          <a:srcRect/>
          <a:stretch>
            <a:fillRect/>
          </a:stretch>
        </p:blipFill>
        <p:spPr bwMode="auto">
          <a:xfrm>
            <a:off x="6524625" y="4038600"/>
            <a:ext cx="1628775" cy="1804988"/>
          </a:xfrm>
          <a:prstGeom prst="rect">
            <a:avLst/>
          </a:prstGeom>
          <a:noFill/>
          <a:ln w="9525">
            <a:noFill/>
            <a:miter lim="800000"/>
            <a:headEnd/>
            <a:tailEnd/>
          </a:ln>
        </p:spPr>
      </p:pic>
      <p:sp>
        <p:nvSpPr>
          <p:cNvPr id="560134" name="Rectangle 6"/>
          <p:cNvSpPr>
            <a:spLocks noChangeArrowheads="1"/>
          </p:cNvSpPr>
          <p:nvPr/>
        </p:nvSpPr>
        <p:spPr bwMode="auto">
          <a:xfrm>
            <a:off x="914400" y="1524000"/>
            <a:ext cx="6553200" cy="5029200"/>
          </a:xfrm>
          <a:prstGeom prst="rect">
            <a:avLst/>
          </a:prstGeom>
          <a:noFill/>
          <a:ln w="9525">
            <a:noFill/>
            <a:miter lim="800000"/>
            <a:headEnd/>
            <a:tailEnd/>
          </a:ln>
        </p:spPr>
        <p:txBody>
          <a:bodyPr/>
          <a:lstStyle/>
          <a:p>
            <a:pPr marL="342900" indent="-342900">
              <a:lnSpc>
                <a:spcPct val="90000"/>
              </a:lnSpc>
              <a:spcBef>
                <a:spcPct val="20000"/>
              </a:spcBef>
            </a:pPr>
            <a:endParaRPr lang="en-US" sz="3200">
              <a:solidFill>
                <a:srgbClr val="000000"/>
              </a:solidFill>
              <a:ea typeface="Times New Roman" pitchFamily="18" charset="0"/>
              <a:cs typeface="Arial" charset="0"/>
            </a:endParaRPr>
          </a:p>
          <a:p>
            <a:pPr marL="342900" indent="-342900">
              <a:lnSpc>
                <a:spcPct val="90000"/>
              </a:lnSpc>
              <a:spcBef>
                <a:spcPct val="20000"/>
              </a:spcBef>
            </a:pPr>
            <a:r>
              <a:rPr lang="en-US" sz="3200">
                <a:solidFill>
                  <a:srgbClr val="000000"/>
                </a:solidFill>
                <a:ea typeface="Times New Roman" pitchFamily="18" charset="0"/>
                <a:cs typeface="Arial" charset="0"/>
              </a:rPr>
              <a:t>	</a:t>
            </a:r>
            <a:r>
              <a:rPr lang="en-US" sz="2800">
                <a:solidFill>
                  <a:srgbClr val="000000"/>
                </a:solidFill>
                <a:ea typeface="Times New Roman" pitchFamily="18" charset="0"/>
                <a:cs typeface="Arial" charset="0"/>
              </a:rPr>
              <a:t>acids, bases, fertilizers</a:t>
            </a:r>
          </a:p>
          <a:p>
            <a:pPr marL="342900" indent="-342900">
              <a:lnSpc>
                <a:spcPct val="90000"/>
              </a:lnSpc>
              <a:spcBef>
                <a:spcPct val="20000"/>
              </a:spcBef>
            </a:pPr>
            <a:endParaRPr lang="en-US" sz="2800">
              <a:solidFill>
                <a:srgbClr val="000000"/>
              </a:solidFill>
              <a:ea typeface="Times New Roman" pitchFamily="18" charset="0"/>
              <a:cs typeface="Arial" charset="0"/>
            </a:endParaRPr>
          </a:p>
          <a:p>
            <a:pPr marL="342900" indent="-342900">
              <a:lnSpc>
                <a:spcPct val="90000"/>
              </a:lnSpc>
              <a:spcBef>
                <a:spcPct val="20000"/>
              </a:spcBef>
            </a:pPr>
            <a:r>
              <a:rPr lang="en-US" sz="2800">
                <a:solidFill>
                  <a:srgbClr val="000000"/>
                </a:solidFill>
                <a:ea typeface="Times New Roman" pitchFamily="18" charset="0"/>
                <a:cs typeface="Arial" charset="0"/>
              </a:rPr>
              <a:t>	fuels, oils, greases, asphalt</a:t>
            </a:r>
          </a:p>
          <a:p>
            <a:pPr marL="342900" indent="-342900">
              <a:lnSpc>
                <a:spcPct val="90000"/>
              </a:lnSpc>
              <a:spcBef>
                <a:spcPct val="20000"/>
              </a:spcBef>
            </a:pPr>
            <a:endParaRPr lang="en-US" sz="2800">
              <a:solidFill>
                <a:srgbClr val="000000"/>
              </a:solidFill>
              <a:ea typeface="Times New Roman" pitchFamily="18" charset="0"/>
              <a:cs typeface="Arial" charset="0"/>
            </a:endParaRPr>
          </a:p>
          <a:p>
            <a:pPr marL="342900" indent="-342900">
              <a:lnSpc>
                <a:spcPct val="90000"/>
              </a:lnSpc>
              <a:spcBef>
                <a:spcPct val="20000"/>
              </a:spcBef>
            </a:pPr>
            <a:r>
              <a:rPr lang="en-US" sz="2800">
                <a:solidFill>
                  <a:srgbClr val="000000"/>
                </a:solidFill>
                <a:ea typeface="Times New Roman" pitchFamily="18" charset="0"/>
                <a:cs typeface="Arial" charset="0"/>
              </a:rPr>
              <a:t>	1 in 10,000 new products </a:t>
            </a:r>
          </a:p>
          <a:p>
            <a:pPr marL="342900" indent="-342900">
              <a:lnSpc>
                <a:spcPct val="90000"/>
              </a:lnSpc>
              <a:spcBef>
                <a:spcPct val="20000"/>
              </a:spcBef>
            </a:pPr>
            <a:r>
              <a:rPr lang="en-US" sz="2800">
                <a:solidFill>
                  <a:srgbClr val="000000"/>
                </a:solidFill>
                <a:ea typeface="Times New Roman" pitchFamily="18" charset="0"/>
                <a:cs typeface="Arial" charset="0"/>
              </a:rPr>
              <a:t>		gets FDA approval</a:t>
            </a:r>
          </a:p>
          <a:p>
            <a:pPr marL="342900" indent="-342900">
              <a:lnSpc>
                <a:spcPct val="90000"/>
              </a:lnSpc>
              <a:spcBef>
                <a:spcPct val="20000"/>
              </a:spcBef>
            </a:pPr>
            <a:endParaRPr lang="en-US" sz="2800">
              <a:solidFill>
                <a:srgbClr val="000000"/>
              </a:solidFill>
              <a:ea typeface="Times New Roman" pitchFamily="18" charset="0"/>
              <a:cs typeface="Arial" charset="0"/>
            </a:endParaRPr>
          </a:p>
          <a:p>
            <a:pPr marL="342900" indent="-342900">
              <a:lnSpc>
                <a:spcPct val="90000"/>
              </a:lnSpc>
              <a:spcBef>
                <a:spcPct val="20000"/>
              </a:spcBef>
            </a:pPr>
            <a:r>
              <a:rPr lang="en-US" sz="2800">
                <a:solidFill>
                  <a:srgbClr val="000000"/>
                </a:solidFill>
                <a:ea typeface="Times New Roman" pitchFamily="18" charset="0"/>
                <a:cs typeface="Arial" charset="0"/>
              </a:rPr>
              <a:t>	nylon, polyester, rayon, spandex</a:t>
            </a:r>
          </a:p>
        </p:txBody>
      </p:sp>
      <p:sp>
        <p:nvSpPr>
          <p:cNvPr id="198663" name="AutoShape 7">
            <a:hlinkClick r:id="rId5" action="ppaction://hlinksldjump" highlightClick="1"/>
          </p:cNvPr>
          <p:cNvSpPr>
            <a:spLocks noChangeArrowheads="1"/>
          </p:cNvSpPr>
          <p:nvPr/>
        </p:nvSpPr>
        <p:spPr bwMode="auto">
          <a:xfrm>
            <a:off x="7620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0131">
                                            <p:txEl>
                                              <p:pRg st="0" end="0"/>
                                            </p:txEl>
                                          </p:spTgt>
                                        </p:tgtEl>
                                        <p:attrNameLst>
                                          <p:attrName>style.visibility</p:attrName>
                                        </p:attrNameLst>
                                      </p:cBhvr>
                                      <p:to>
                                        <p:strVal val="visible"/>
                                      </p:to>
                                    </p:set>
                                    <p:animEffect transition="in" filter="dissolve">
                                      <p:cBhvr>
                                        <p:cTn id="7" dur="1000"/>
                                        <p:tgtEl>
                                          <p:spTgt spid="560131">
                                            <p:txEl>
                                              <p:pRg st="0" end="0"/>
                                            </p:txEl>
                                          </p:spTgt>
                                        </p:tgtEl>
                                      </p:cBhvr>
                                    </p:animEffect>
                                  </p:childTnLst>
                                </p:cTn>
                              </p:par>
                            </p:childTnLst>
                          </p:cTn>
                        </p:par>
                        <p:par>
                          <p:cTn id="8" fill="hold">
                            <p:stCondLst>
                              <p:cond delay="1000"/>
                            </p:stCondLst>
                            <p:childTnLst>
                              <p:par>
                                <p:cTn id="9" presetID="9" presetClass="entr" presetSubtype="0" fill="hold" grpId="0" nodeType="afterEffect">
                                  <p:stCondLst>
                                    <p:cond delay="2000"/>
                                  </p:stCondLst>
                                  <p:childTnLst>
                                    <p:set>
                                      <p:cBhvr>
                                        <p:cTn id="10" dur="1" fill="hold">
                                          <p:stCondLst>
                                            <p:cond delay="0"/>
                                          </p:stCondLst>
                                        </p:cTn>
                                        <p:tgtEl>
                                          <p:spTgt spid="560131">
                                            <p:txEl>
                                              <p:pRg st="2" end="2"/>
                                            </p:txEl>
                                          </p:spTgt>
                                        </p:tgtEl>
                                        <p:attrNameLst>
                                          <p:attrName>style.visibility</p:attrName>
                                        </p:attrNameLst>
                                      </p:cBhvr>
                                      <p:to>
                                        <p:strVal val="visible"/>
                                      </p:to>
                                    </p:set>
                                    <p:animEffect transition="in" filter="dissolve">
                                      <p:cBhvr>
                                        <p:cTn id="11" dur="1000"/>
                                        <p:tgtEl>
                                          <p:spTgt spid="560131">
                                            <p:txEl>
                                              <p:pRg st="2" end="2"/>
                                            </p:txEl>
                                          </p:spTgt>
                                        </p:tgtEl>
                                      </p:cBhvr>
                                    </p:animEffect>
                                  </p:childTnLst>
                                </p:cTn>
                              </p:par>
                            </p:childTnLst>
                          </p:cTn>
                        </p:par>
                        <p:par>
                          <p:cTn id="12" fill="hold">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560131">
                                            <p:txEl>
                                              <p:pRg st="4" end="4"/>
                                            </p:txEl>
                                          </p:spTgt>
                                        </p:tgtEl>
                                        <p:attrNameLst>
                                          <p:attrName>style.visibility</p:attrName>
                                        </p:attrNameLst>
                                      </p:cBhvr>
                                      <p:to>
                                        <p:strVal val="visible"/>
                                      </p:to>
                                    </p:set>
                                    <p:animEffect transition="in" filter="dissolve">
                                      <p:cBhvr>
                                        <p:cTn id="15" dur="1000"/>
                                        <p:tgtEl>
                                          <p:spTgt spid="560131">
                                            <p:txEl>
                                              <p:pRg st="4" end="4"/>
                                            </p:txEl>
                                          </p:spTgt>
                                        </p:tgtEl>
                                      </p:cBhvr>
                                    </p:animEffect>
                                  </p:childTnLst>
                                </p:cTn>
                              </p:par>
                            </p:childTnLst>
                          </p:cTn>
                        </p:par>
                        <p:par>
                          <p:cTn id="16" fill="hold">
                            <p:stCondLst>
                              <p:cond delay="7000"/>
                            </p:stCondLst>
                            <p:childTnLst>
                              <p:par>
                                <p:cTn id="17" presetID="9" presetClass="entr" presetSubtype="0" fill="hold" grpId="0" nodeType="afterEffect">
                                  <p:stCondLst>
                                    <p:cond delay="2000"/>
                                  </p:stCondLst>
                                  <p:childTnLst>
                                    <p:set>
                                      <p:cBhvr>
                                        <p:cTn id="18" dur="1" fill="hold">
                                          <p:stCondLst>
                                            <p:cond delay="0"/>
                                          </p:stCondLst>
                                        </p:cTn>
                                        <p:tgtEl>
                                          <p:spTgt spid="560131">
                                            <p:txEl>
                                              <p:pRg st="7" end="7"/>
                                            </p:txEl>
                                          </p:spTgt>
                                        </p:tgtEl>
                                        <p:attrNameLst>
                                          <p:attrName>style.visibility</p:attrName>
                                        </p:attrNameLst>
                                      </p:cBhvr>
                                      <p:to>
                                        <p:strVal val="visible"/>
                                      </p:to>
                                    </p:set>
                                    <p:animEffect transition="in" filter="dissolve">
                                      <p:cBhvr>
                                        <p:cTn id="19" dur="1000"/>
                                        <p:tgtEl>
                                          <p:spTgt spid="560131">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60134">
                                            <p:txEl>
                                              <p:pRg st="1" end="1"/>
                                            </p:txEl>
                                          </p:spTgt>
                                        </p:tgtEl>
                                        <p:attrNameLst>
                                          <p:attrName>style.visibility</p:attrName>
                                        </p:attrNameLst>
                                      </p:cBhvr>
                                      <p:to>
                                        <p:strVal val="visible"/>
                                      </p:to>
                                    </p:set>
                                    <p:anim calcmode="lin" valueType="num">
                                      <p:cBhvr additive="base">
                                        <p:cTn id="24" dur="1000" fill="hold"/>
                                        <p:tgtEl>
                                          <p:spTgt spid="560134">
                                            <p:txEl>
                                              <p:pRg st="1" end="1"/>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5601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60134">
                                            <p:txEl>
                                              <p:pRg st="3" end="3"/>
                                            </p:txEl>
                                          </p:spTgt>
                                        </p:tgtEl>
                                        <p:attrNameLst>
                                          <p:attrName>style.visibility</p:attrName>
                                        </p:attrNameLst>
                                      </p:cBhvr>
                                      <p:to>
                                        <p:strVal val="visible"/>
                                      </p:to>
                                    </p:set>
                                    <p:anim calcmode="lin" valueType="num">
                                      <p:cBhvr additive="base">
                                        <p:cTn id="30" dur="1000" fill="hold"/>
                                        <p:tgtEl>
                                          <p:spTgt spid="560134">
                                            <p:txEl>
                                              <p:pRg st="3" end="3"/>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560134">
                                            <p:txEl>
                                              <p:pRg st="3" end="3"/>
                                            </p:txEl>
                                          </p:spTgt>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stCondLst>
                                    <p:cond delay="4000"/>
                                  </p:stCondLst>
                                  <p:childTnLst>
                                    <p:set>
                                      <p:cBhvr>
                                        <p:cTn id="34" dur="1" fill="hold">
                                          <p:stCondLst>
                                            <p:cond delay="0"/>
                                          </p:stCondLst>
                                        </p:cTn>
                                        <p:tgtEl>
                                          <p:spTgt spid="560132"/>
                                        </p:tgtEl>
                                        <p:attrNameLst>
                                          <p:attrName>style.visibility</p:attrName>
                                        </p:attrNameLst>
                                      </p:cBhvr>
                                      <p:to>
                                        <p:strVal val="visible"/>
                                      </p:to>
                                    </p:set>
                                    <p:anim calcmode="lin" valueType="num">
                                      <p:cBhvr additive="base">
                                        <p:cTn id="35" dur="1000" fill="hold"/>
                                        <p:tgtEl>
                                          <p:spTgt spid="560132"/>
                                        </p:tgtEl>
                                        <p:attrNameLst>
                                          <p:attrName>ppt_x</p:attrName>
                                        </p:attrNameLst>
                                      </p:cBhvr>
                                      <p:tavLst>
                                        <p:tav tm="0">
                                          <p:val>
                                            <p:strVal val="0-#ppt_w/2"/>
                                          </p:val>
                                        </p:tav>
                                        <p:tav tm="100000">
                                          <p:val>
                                            <p:strVal val="#ppt_x"/>
                                          </p:val>
                                        </p:tav>
                                      </p:tavLst>
                                    </p:anim>
                                    <p:anim calcmode="lin" valueType="num">
                                      <p:cBhvr additive="base">
                                        <p:cTn id="36" dur="1000" fill="hold"/>
                                        <p:tgtEl>
                                          <p:spTgt spid="5601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560134">
                                            <p:txEl>
                                              <p:pRg st="5" end="5"/>
                                            </p:txEl>
                                          </p:spTgt>
                                        </p:tgtEl>
                                        <p:attrNameLst>
                                          <p:attrName>style.visibility</p:attrName>
                                        </p:attrNameLst>
                                      </p:cBhvr>
                                      <p:to>
                                        <p:strVal val="visible"/>
                                      </p:to>
                                    </p:set>
                                    <p:anim calcmode="lin" valueType="num">
                                      <p:cBhvr additive="base">
                                        <p:cTn id="41" dur="1000" fill="hold"/>
                                        <p:tgtEl>
                                          <p:spTgt spid="560134">
                                            <p:txEl>
                                              <p:pRg st="5" end="5"/>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560134">
                                            <p:txEl>
                                              <p:pRg st="5" end="5"/>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560134">
                                            <p:txEl>
                                              <p:pRg st="6" end="6"/>
                                            </p:txEl>
                                          </p:spTgt>
                                        </p:tgtEl>
                                        <p:attrNameLst>
                                          <p:attrName>style.visibility</p:attrName>
                                        </p:attrNameLst>
                                      </p:cBhvr>
                                      <p:to>
                                        <p:strVal val="visible"/>
                                      </p:to>
                                    </p:set>
                                    <p:anim calcmode="lin" valueType="num">
                                      <p:cBhvr additive="base">
                                        <p:cTn id="45" dur="1000" fill="hold"/>
                                        <p:tgtEl>
                                          <p:spTgt spid="560134">
                                            <p:txEl>
                                              <p:pRg st="6" end="6"/>
                                            </p:txEl>
                                          </p:spTgt>
                                        </p:tgtEl>
                                        <p:attrNameLst>
                                          <p:attrName>ppt_x</p:attrName>
                                        </p:attrNameLst>
                                      </p:cBhvr>
                                      <p:tavLst>
                                        <p:tav tm="0">
                                          <p:val>
                                            <p:strVal val="0-#ppt_w/2"/>
                                          </p:val>
                                        </p:tav>
                                        <p:tav tm="100000">
                                          <p:val>
                                            <p:strVal val="#ppt_x"/>
                                          </p:val>
                                        </p:tav>
                                      </p:tavLst>
                                    </p:anim>
                                    <p:anim calcmode="lin" valueType="num">
                                      <p:cBhvr additive="base">
                                        <p:cTn id="46" dur="1000" fill="hold"/>
                                        <p:tgtEl>
                                          <p:spTgt spid="56013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560134">
                                            <p:txEl>
                                              <p:pRg st="8" end="8"/>
                                            </p:txEl>
                                          </p:spTgt>
                                        </p:tgtEl>
                                        <p:attrNameLst>
                                          <p:attrName>style.visibility</p:attrName>
                                        </p:attrNameLst>
                                      </p:cBhvr>
                                      <p:to>
                                        <p:strVal val="visible"/>
                                      </p:to>
                                    </p:set>
                                    <p:anim calcmode="lin" valueType="num">
                                      <p:cBhvr additive="base">
                                        <p:cTn id="51" dur="1000" fill="hold"/>
                                        <p:tgtEl>
                                          <p:spTgt spid="560134">
                                            <p:txEl>
                                              <p:pRg st="8" end="8"/>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560134">
                                            <p:txEl>
                                              <p:pRg st="8" end="8"/>
                                            </p:txEl>
                                          </p:spTgt>
                                        </p:tgtEl>
                                        <p:attrNameLst>
                                          <p:attrName>ppt_y</p:attrName>
                                        </p:attrNameLst>
                                      </p:cBhvr>
                                      <p:tavLst>
                                        <p:tav tm="0">
                                          <p:val>
                                            <p:strVal val="#ppt_y"/>
                                          </p:val>
                                        </p:tav>
                                        <p:tav tm="100000">
                                          <p:val>
                                            <p:strVal val="#ppt_y"/>
                                          </p:val>
                                        </p:tav>
                                      </p:tavLst>
                                    </p:anim>
                                  </p:childTnLst>
                                </p:cTn>
                              </p:par>
                            </p:childTnLst>
                          </p:cTn>
                        </p:par>
                        <p:par>
                          <p:cTn id="53" fill="hold">
                            <p:stCondLst>
                              <p:cond delay="1000"/>
                            </p:stCondLst>
                            <p:childTnLst>
                              <p:par>
                                <p:cTn id="54" presetID="2" presetClass="entr" presetSubtype="8" fill="hold" nodeType="afterEffect">
                                  <p:stCondLst>
                                    <p:cond delay="4000"/>
                                  </p:stCondLst>
                                  <p:childTnLst>
                                    <p:set>
                                      <p:cBhvr>
                                        <p:cTn id="55" dur="1" fill="hold">
                                          <p:stCondLst>
                                            <p:cond delay="0"/>
                                          </p:stCondLst>
                                        </p:cTn>
                                        <p:tgtEl>
                                          <p:spTgt spid="560133"/>
                                        </p:tgtEl>
                                        <p:attrNameLst>
                                          <p:attrName>style.visibility</p:attrName>
                                        </p:attrNameLst>
                                      </p:cBhvr>
                                      <p:to>
                                        <p:strVal val="visible"/>
                                      </p:to>
                                    </p:set>
                                    <p:anim calcmode="lin" valueType="num">
                                      <p:cBhvr additive="base">
                                        <p:cTn id="56" dur="1000" fill="hold"/>
                                        <p:tgtEl>
                                          <p:spTgt spid="560133"/>
                                        </p:tgtEl>
                                        <p:attrNameLst>
                                          <p:attrName>ppt_x</p:attrName>
                                        </p:attrNameLst>
                                      </p:cBhvr>
                                      <p:tavLst>
                                        <p:tav tm="0">
                                          <p:val>
                                            <p:strVal val="0-#ppt_w/2"/>
                                          </p:val>
                                        </p:tav>
                                        <p:tav tm="100000">
                                          <p:val>
                                            <p:strVal val="#ppt_x"/>
                                          </p:val>
                                        </p:tav>
                                      </p:tavLst>
                                    </p:anim>
                                    <p:anim calcmode="lin" valueType="num">
                                      <p:cBhvr additive="base">
                                        <p:cTn id="57" dur="1000" fill="hold"/>
                                        <p:tgtEl>
                                          <p:spTgt spid="560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1"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304800"/>
            <a:ext cx="7772400" cy="1143000"/>
          </a:xfrm>
        </p:spPr>
        <p:txBody>
          <a:bodyPr/>
          <a:lstStyle/>
          <a:p>
            <a:pPr eaLnBrk="1" hangingPunct="1"/>
            <a:r>
              <a:rPr lang="en-US" smtClean="0">
                <a:latin typeface="Arial" charset="0"/>
              </a:rPr>
              <a:t>Research</a:t>
            </a:r>
          </a:p>
        </p:txBody>
      </p:sp>
      <p:sp>
        <p:nvSpPr>
          <p:cNvPr id="199683" name="Rectangle 3"/>
          <p:cNvSpPr>
            <a:spLocks noGrp="1" noChangeArrowheads="1"/>
          </p:cNvSpPr>
          <p:nvPr>
            <p:ph type="body" idx="1"/>
          </p:nvPr>
        </p:nvSpPr>
        <p:spPr>
          <a:xfrm>
            <a:off x="685800" y="1600200"/>
            <a:ext cx="8077200" cy="4114800"/>
          </a:xfrm>
        </p:spPr>
        <p:txBody>
          <a:bodyPr/>
          <a:lstStyle/>
          <a:p>
            <a:pPr eaLnBrk="1" hangingPunct="1">
              <a:lnSpc>
                <a:spcPct val="90000"/>
              </a:lnSpc>
              <a:buFontTx/>
              <a:buNone/>
            </a:pPr>
            <a:r>
              <a:rPr lang="en-US" sz="2400" b="1" smtClean="0">
                <a:latin typeface="Arial" charset="0"/>
              </a:rPr>
              <a:t>Basic Research</a:t>
            </a:r>
          </a:p>
          <a:p>
            <a:pPr lvl="1" eaLnBrk="1" hangingPunct="1">
              <a:lnSpc>
                <a:spcPct val="90000"/>
              </a:lnSpc>
            </a:pPr>
            <a:r>
              <a:rPr lang="en-US" sz="2000" smtClean="0">
                <a:latin typeface="Arial" charset="0"/>
              </a:rPr>
              <a:t>Carried out for the sake of increasing knowledge</a:t>
            </a:r>
          </a:p>
          <a:p>
            <a:pPr lvl="1" eaLnBrk="1" hangingPunct="1">
              <a:lnSpc>
                <a:spcPct val="90000"/>
              </a:lnSpc>
            </a:pPr>
            <a:r>
              <a:rPr lang="en-US" sz="2000" smtClean="0">
                <a:latin typeface="Arial" charset="0"/>
              </a:rPr>
              <a:t>Driven by curiosity or a desire to know</a:t>
            </a:r>
          </a:p>
          <a:p>
            <a:pPr lvl="1" eaLnBrk="1" hangingPunct="1">
              <a:lnSpc>
                <a:spcPct val="90000"/>
              </a:lnSpc>
            </a:pPr>
            <a:r>
              <a:rPr lang="en-US" sz="2000" smtClean="0">
                <a:latin typeface="Arial" charset="0"/>
              </a:rPr>
              <a:t>Roy Plunkett ‘discovers’ Teflon is a nonstick material</a:t>
            </a:r>
          </a:p>
          <a:p>
            <a:pPr lvl="1" eaLnBrk="1" hangingPunct="1">
              <a:lnSpc>
                <a:spcPct val="90000"/>
              </a:lnSpc>
              <a:buFontTx/>
              <a:buNone/>
            </a:pPr>
            <a:endParaRPr lang="en-US" sz="2000" smtClean="0">
              <a:latin typeface="Arial" charset="0"/>
            </a:endParaRPr>
          </a:p>
          <a:p>
            <a:pPr eaLnBrk="1" hangingPunct="1">
              <a:lnSpc>
                <a:spcPct val="90000"/>
              </a:lnSpc>
              <a:buFontTx/>
              <a:buNone/>
            </a:pPr>
            <a:r>
              <a:rPr lang="en-US" sz="2400" b="1" smtClean="0">
                <a:latin typeface="Arial" charset="0"/>
              </a:rPr>
              <a:t>Applied Research</a:t>
            </a:r>
          </a:p>
          <a:p>
            <a:pPr lvl="1" eaLnBrk="1" hangingPunct="1">
              <a:lnSpc>
                <a:spcPct val="90000"/>
              </a:lnSpc>
            </a:pPr>
            <a:r>
              <a:rPr lang="en-US" sz="2000" smtClean="0">
                <a:latin typeface="Arial" charset="0"/>
              </a:rPr>
              <a:t>Carried out to solve a specific problem</a:t>
            </a:r>
          </a:p>
          <a:p>
            <a:pPr lvl="1" eaLnBrk="1" hangingPunct="1">
              <a:lnSpc>
                <a:spcPct val="90000"/>
              </a:lnSpc>
            </a:pPr>
            <a:r>
              <a:rPr lang="en-US" sz="2000" smtClean="0">
                <a:latin typeface="Arial" charset="0"/>
              </a:rPr>
              <a:t>Safer refrigerant that does not harm ozone layer</a:t>
            </a:r>
          </a:p>
          <a:p>
            <a:pPr lvl="1" eaLnBrk="1" hangingPunct="1">
              <a:lnSpc>
                <a:spcPct val="90000"/>
              </a:lnSpc>
              <a:buFontTx/>
              <a:buNone/>
            </a:pPr>
            <a:endParaRPr lang="en-US" sz="2400" smtClean="0">
              <a:latin typeface="Arial" charset="0"/>
            </a:endParaRPr>
          </a:p>
          <a:p>
            <a:pPr eaLnBrk="1" hangingPunct="1">
              <a:lnSpc>
                <a:spcPct val="90000"/>
              </a:lnSpc>
              <a:buFontTx/>
              <a:buNone/>
            </a:pPr>
            <a:r>
              <a:rPr lang="en-US" sz="2400" b="1" smtClean="0">
                <a:latin typeface="Arial" charset="0"/>
              </a:rPr>
              <a:t>Technological Development</a:t>
            </a:r>
          </a:p>
          <a:p>
            <a:pPr lvl="1" eaLnBrk="1" hangingPunct="1">
              <a:lnSpc>
                <a:spcPct val="90000"/>
              </a:lnSpc>
            </a:pPr>
            <a:r>
              <a:rPr lang="en-US" sz="2000" smtClean="0">
                <a:latin typeface="Arial" charset="0"/>
              </a:rPr>
              <a:t>Production and use of products that improve our quality of life</a:t>
            </a:r>
          </a:p>
          <a:p>
            <a:pPr lvl="1" eaLnBrk="1" hangingPunct="1">
              <a:lnSpc>
                <a:spcPct val="90000"/>
              </a:lnSpc>
            </a:pPr>
            <a:r>
              <a:rPr lang="en-US" sz="2000" smtClean="0">
                <a:latin typeface="Arial" charset="0"/>
              </a:rPr>
              <a:t>Computer chips, biodegradable materials, catalytic converters for automobiles</a:t>
            </a:r>
          </a:p>
        </p:txBody>
      </p:sp>
      <p:sp>
        <p:nvSpPr>
          <p:cNvPr id="199684"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99685" name="Picture 7" descr="research dictionary page"/>
          <p:cNvPicPr>
            <a:picLocks noChangeAspect="1" noChangeArrowheads="1"/>
          </p:cNvPicPr>
          <p:nvPr/>
        </p:nvPicPr>
        <p:blipFill>
          <a:blip r:embed="rId4" cstate="print"/>
          <a:srcRect/>
          <a:stretch>
            <a:fillRect/>
          </a:stretch>
        </p:blipFill>
        <p:spPr bwMode="auto">
          <a:xfrm>
            <a:off x="7367588" y="317500"/>
            <a:ext cx="1487487" cy="1060450"/>
          </a:xfrm>
          <a:prstGeom prst="rect">
            <a:avLst/>
          </a:prstGeom>
          <a:noFill/>
          <a:ln w="3175">
            <a:solidFill>
              <a:srgbClr val="993300"/>
            </a:solid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28600" y="990600"/>
            <a:ext cx="3962400" cy="1143000"/>
          </a:xfrm>
        </p:spPr>
        <p:txBody>
          <a:bodyPr/>
          <a:lstStyle/>
          <a:p>
            <a:pPr eaLnBrk="1" hangingPunct="1"/>
            <a:r>
              <a:rPr lang="en-US" sz="4000" smtClean="0">
                <a:latin typeface="Arial" charset="0"/>
              </a:rPr>
              <a:t>Forensic</a:t>
            </a:r>
            <a:r>
              <a:rPr lang="en-US" sz="4000" smtClean="0"/>
              <a:t> </a:t>
            </a:r>
            <a:br>
              <a:rPr lang="en-US" sz="4000" smtClean="0"/>
            </a:br>
            <a:r>
              <a:rPr lang="en-US" sz="4000" smtClean="0">
                <a:latin typeface="Arial" charset="0"/>
              </a:rPr>
              <a:t>Scientist</a:t>
            </a:r>
          </a:p>
        </p:txBody>
      </p:sp>
      <p:sp>
        <p:nvSpPr>
          <p:cNvPr id="200707" name="Rectangle 3"/>
          <p:cNvSpPr>
            <a:spLocks noGrp="1" noChangeArrowheads="1"/>
          </p:cNvSpPr>
          <p:nvPr>
            <p:ph type="body" sz="half" idx="1"/>
          </p:nvPr>
        </p:nvSpPr>
        <p:spPr/>
        <p:txBody>
          <a:bodyPr/>
          <a:lstStyle/>
          <a:p>
            <a:pPr eaLnBrk="1" hangingPunct="1"/>
            <a:endParaRPr lang="en-US" sz="2800" smtClean="0"/>
          </a:p>
          <a:p>
            <a:pPr eaLnBrk="1" hangingPunct="1"/>
            <a:endParaRPr lang="en-US" sz="2800" smtClean="0"/>
          </a:p>
        </p:txBody>
      </p:sp>
      <p:pic>
        <p:nvPicPr>
          <p:cNvPr id="200708" name="Picture 4" descr="arson A"/>
          <p:cNvPicPr>
            <a:picLocks noChangeAspect="1" noChangeArrowheads="1"/>
          </p:cNvPicPr>
          <p:nvPr/>
        </p:nvPicPr>
        <p:blipFill>
          <a:blip r:embed="rId4" cstate="print"/>
          <a:srcRect/>
          <a:stretch>
            <a:fillRect/>
          </a:stretch>
        </p:blipFill>
        <p:spPr bwMode="auto">
          <a:xfrm>
            <a:off x="6172200" y="4191000"/>
            <a:ext cx="2514600" cy="1885950"/>
          </a:xfrm>
          <a:prstGeom prst="rect">
            <a:avLst/>
          </a:prstGeom>
          <a:noFill/>
          <a:ln w="28575">
            <a:solidFill>
              <a:schemeClr val="tx1"/>
            </a:solidFill>
            <a:miter lim="800000"/>
            <a:headEnd/>
            <a:tailEnd/>
          </a:ln>
        </p:spPr>
      </p:pic>
      <p:pic>
        <p:nvPicPr>
          <p:cNvPr id="200709" name="Picture 5" descr="arson"/>
          <p:cNvPicPr>
            <a:picLocks noChangeAspect="1" noChangeArrowheads="1"/>
          </p:cNvPicPr>
          <p:nvPr/>
        </p:nvPicPr>
        <p:blipFill>
          <a:blip r:embed="rId5" cstate="print"/>
          <a:srcRect/>
          <a:stretch>
            <a:fillRect/>
          </a:stretch>
        </p:blipFill>
        <p:spPr bwMode="auto">
          <a:xfrm>
            <a:off x="3962400" y="533400"/>
            <a:ext cx="4572000" cy="3000375"/>
          </a:xfrm>
          <a:prstGeom prst="rect">
            <a:avLst/>
          </a:prstGeom>
          <a:noFill/>
          <a:ln w="28575">
            <a:solidFill>
              <a:schemeClr val="tx1"/>
            </a:solidFill>
            <a:miter lim="800000"/>
            <a:headEnd/>
            <a:tailEnd/>
          </a:ln>
        </p:spPr>
      </p:pic>
      <p:sp>
        <p:nvSpPr>
          <p:cNvPr id="200710" name="Text Box 6"/>
          <p:cNvSpPr txBox="1">
            <a:spLocks noChangeArrowheads="1"/>
          </p:cNvSpPr>
          <p:nvPr/>
        </p:nvSpPr>
        <p:spPr bwMode="auto">
          <a:xfrm>
            <a:off x="4079875" y="3565525"/>
            <a:ext cx="4454525" cy="336550"/>
          </a:xfrm>
          <a:prstGeom prst="rect">
            <a:avLst/>
          </a:prstGeom>
          <a:noFill/>
          <a:ln w="9525">
            <a:noFill/>
            <a:miter lim="800000"/>
            <a:headEnd/>
            <a:tailEnd/>
          </a:ln>
        </p:spPr>
        <p:txBody>
          <a:bodyPr wrap="none">
            <a:spAutoFit/>
          </a:bodyPr>
          <a:lstStyle/>
          <a:p>
            <a:r>
              <a:rPr lang="en-US" sz="1600"/>
              <a:t>Arson is suspected in the burning of this house.</a:t>
            </a:r>
          </a:p>
        </p:txBody>
      </p:sp>
      <p:sp>
        <p:nvSpPr>
          <p:cNvPr id="200711" name="Text Box 7"/>
          <p:cNvSpPr txBox="1">
            <a:spLocks noChangeArrowheads="1"/>
          </p:cNvSpPr>
          <p:nvPr/>
        </p:nvSpPr>
        <p:spPr bwMode="auto">
          <a:xfrm>
            <a:off x="6477000" y="6129338"/>
            <a:ext cx="2076450" cy="457200"/>
          </a:xfrm>
          <a:prstGeom prst="rect">
            <a:avLst/>
          </a:prstGeom>
          <a:noFill/>
          <a:ln w="9525">
            <a:noFill/>
            <a:miter lim="800000"/>
            <a:headEnd/>
            <a:tailEnd/>
          </a:ln>
        </p:spPr>
        <p:txBody>
          <a:bodyPr wrap="none">
            <a:spAutoFit/>
          </a:bodyPr>
          <a:lstStyle/>
          <a:p>
            <a:r>
              <a:rPr lang="en-US" sz="1200"/>
              <a:t>Gasoline, paint, and bottled </a:t>
            </a:r>
          </a:p>
          <a:p>
            <a:r>
              <a:rPr lang="en-US" sz="1200"/>
              <a:t>gas are extremely volatile.</a:t>
            </a:r>
          </a:p>
        </p:txBody>
      </p:sp>
      <p:sp>
        <p:nvSpPr>
          <p:cNvPr id="200712" name="Text Box 8"/>
          <p:cNvSpPr txBox="1">
            <a:spLocks noChangeArrowheads="1"/>
          </p:cNvSpPr>
          <p:nvPr/>
        </p:nvSpPr>
        <p:spPr bwMode="auto">
          <a:xfrm>
            <a:off x="669925" y="4146550"/>
            <a:ext cx="4238625" cy="1917700"/>
          </a:xfrm>
          <a:prstGeom prst="rect">
            <a:avLst/>
          </a:prstGeom>
          <a:noFill/>
          <a:ln w="9525">
            <a:noFill/>
            <a:miter lim="800000"/>
            <a:headEnd/>
            <a:tailEnd/>
          </a:ln>
        </p:spPr>
        <p:txBody>
          <a:bodyPr wrap="none">
            <a:spAutoFit/>
          </a:bodyPr>
          <a:lstStyle/>
          <a:p>
            <a:pPr>
              <a:buFontTx/>
              <a:buChar char="•"/>
            </a:pPr>
            <a:r>
              <a:rPr lang="en-US"/>
              <a:t>  Use science to solve crimes</a:t>
            </a:r>
          </a:p>
          <a:p>
            <a:pPr>
              <a:buFontTx/>
              <a:buChar char="•"/>
            </a:pPr>
            <a:r>
              <a:rPr lang="en-US"/>
              <a:t>  Arson investigation</a:t>
            </a:r>
          </a:p>
          <a:p>
            <a:pPr>
              <a:buFontTx/>
              <a:buChar char="•"/>
            </a:pPr>
            <a:r>
              <a:rPr lang="en-US"/>
              <a:t>  DNA fingerprinting</a:t>
            </a:r>
          </a:p>
          <a:p>
            <a:pPr>
              <a:buFontTx/>
              <a:buChar char="•"/>
            </a:pPr>
            <a:r>
              <a:rPr lang="en-US"/>
              <a:t>  Luminol test for blood</a:t>
            </a:r>
          </a:p>
          <a:p>
            <a:pPr>
              <a:buFontTx/>
              <a:buChar char="•"/>
            </a:pPr>
            <a:endParaRPr lang="en-US"/>
          </a:p>
        </p:txBody>
      </p:sp>
      <p:sp>
        <p:nvSpPr>
          <p:cNvPr id="200713" name="AutoShape 9">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24973" name="Picture 13">
            <a:hlinkClick r:id="" action="ppaction://media"/>
          </p:cNvPr>
          <p:cNvPicPr>
            <a:picLocks noRot="1" noChangeAspect="1" noChangeArrowheads="1"/>
          </p:cNvPicPr>
          <p:nvPr>
            <p:ph sz="half" idx="2"/>
            <a:wavAudioFile r:embed="rId1" name="MSSN01094A0000[1].wav"/>
          </p:nvPr>
        </p:nvPicPr>
        <p:blipFill>
          <a:blip r:embed="rId7" cstate="print"/>
          <a:srcRect/>
          <a:stretch>
            <a:fillRect/>
          </a:stretch>
        </p:blipFill>
        <p:spPr>
          <a:xfrm>
            <a:off x="6019800" y="1828800"/>
            <a:ext cx="304800" cy="304800"/>
          </a:xfrm>
        </p:spPr>
      </p:pic>
      <p:pic>
        <p:nvPicPr>
          <p:cNvPr id="424975" name="Picture 15" descr="fireman"/>
          <p:cNvPicPr>
            <a:picLocks noChangeAspect="1" noChangeArrowheads="1"/>
          </p:cNvPicPr>
          <p:nvPr/>
        </p:nvPicPr>
        <p:blipFill>
          <a:blip r:embed="rId5" cstate="print"/>
          <a:srcRect/>
          <a:stretch>
            <a:fillRect/>
          </a:stretch>
        </p:blipFill>
        <p:spPr bwMode="auto">
          <a:xfrm>
            <a:off x="0" y="0"/>
            <a:ext cx="10515600" cy="6900863"/>
          </a:xfrm>
          <a:prstGeom prst="rect">
            <a:avLst/>
          </a:prstGeom>
          <a:noFill/>
          <a:ln w="28575">
            <a:solidFill>
              <a:schemeClr val="tx1"/>
            </a:solidFill>
            <a:miter lim="800000"/>
            <a:headEnd/>
            <a:tailEnd/>
          </a:ln>
        </p:spPr>
      </p:pic>
      <p:sp>
        <p:nvSpPr>
          <p:cNvPr id="200716" name="AutoShape 16">
            <a:hlinkClick r:id="rId8" action="ppaction://hlinksldjump" highlightClick="1"/>
          </p:cNvPr>
          <p:cNvSpPr>
            <a:spLocks noChangeArrowheads="1"/>
          </p:cNvSpPr>
          <p:nvPr/>
        </p:nvSpPr>
        <p:spPr bwMode="auto">
          <a:xfrm>
            <a:off x="152400" y="62722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24973"/>
                                        </p:tgtEl>
                                      </p:cBhvr>
                                    </p:cmd>
                                  </p:childTnLst>
                                </p:cTn>
                              </p:par>
                            </p:childTnLst>
                          </p:cTn>
                        </p:par>
                        <p:par>
                          <p:cTn id="7" fill="hold">
                            <p:stCondLst>
                              <p:cond delay="0"/>
                            </p:stCondLst>
                            <p:childTnLst>
                              <p:par>
                                <p:cTn id="8" presetID="55" presetClass="exit" presetSubtype="0" fill="hold" nodeType="afterEffect">
                                  <p:stCondLst>
                                    <p:cond delay="5000"/>
                                  </p:stCondLst>
                                  <p:childTnLst>
                                    <p:anim calcmode="lin" valueType="num">
                                      <p:cBhvr>
                                        <p:cTn id="9" dur="2000"/>
                                        <p:tgtEl>
                                          <p:spTgt spid="424975"/>
                                        </p:tgtEl>
                                        <p:attrNameLst>
                                          <p:attrName>ppt_w</p:attrName>
                                        </p:attrNameLst>
                                      </p:cBhvr>
                                      <p:tavLst>
                                        <p:tav tm="0">
                                          <p:val>
                                            <p:strVal val="ppt_w"/>
                                          </p:val>
                                        </p:tav>
                                        <p:tav tm="100000">
                                          <p:val>
                                            <p:strVal val="ppt_w*0.70"/>
                                          </p:val>
                                        </p:tav>
                                      </p:tavLst>
                                    </p:anim>
                                    <p:anim calcmode="lin" valueType="num">
                                      <p:cBhvr>
                                        <p:cTn id="10" dur="2000"/>
                                        <p:tgtEl>
                                          <p:spTgt spid="424975"/>
                                        </p:tgtEl>
                                        <p:attrNameLst>
                                          <p:attrName>ppt_h</p:attrName>
                                        </p:attrNameLst>
                                      </p:cBhvr>
                                      <p:tavLst>
                                        <p:tav tm="0">
                                          <p:val>
                                            <p:strVal val="ppt_h"/>
                                          </p:val>
                                        </p:tav>
                                        <p:tav tm="100000">
                                          <p:val>
                                            <p:strVal val="ppt_h"/>
                                          </p:val>
                                        </p:tav>
                                      </p:tavLst>
                                    </p:anim>
                                    <p:animEffect transition="out" filter="fade">
                                      <p:cBhvr>
                                        <p:cTn id="11" dur="2000"/>
                                        <p:tgtEl>
                                          <p:spTgt spid="424975"/>
                                        </p:tgtEl>
                                      </p:cBhvr>
                                    </p:animEffect>
                                    <p:set>
                                      <p:cBhvr>
                                        <p:cTn id="12" dur="1" fill="hold">
                                          <p:stCondLst>
                                            <p:cond delay="1999"/>
                                          </p:stCondLst>
                                        </p:cTn>
                                        <p:tgtEl>
                                          <p:spTgt spid="4249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repeatCount="3000" fill="remove" display="0">
                  <p:stCondLst>
                    <p:cond delay="indefinite"/>
                  </p:stCondLst>
                  <p:endCondLst>
                    <p:cond evt="onPrev" delay="0">
                      <p:tgtEl>
                        <p:sldTgt/>
                      </p:tgtEl>
                    </p:cond>
                    <p:cond evt="onStopAudio" delay="0">
                      <p:tgtEl>
                        <p:sldTgt/>
                      </p:tgtEl>
                    </p:cond>
                  </p:endCondLst>
                </p:cTn>
                <p:tgtEl>
                  <p:spTgt spid="424973"/>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85800" y="609600"/>
            <a:ext cx="5029200" cy="1143000"/>
          </a:xfrm>
        </p:spPr>
        <p:txBody>
          <a:bodyPr/>
          <a:lstStyle/>
          <a:p>
            <a:pPr eaLnBrk="1" hangingPunct="1"/>
            <a:r>
              <a:rPr lang="en-US" smtClean="0">
                <a:latin typeface="Arial" charset="0"/>
              </a:rPr>
              <a:t>The Scope of Chemistry</a:t>
            </a:r>
          </a:p>
        </p:txBody>
      </p:sp>
      <p:sp>
        <p:nvSpPr>
          <p:cNvPr id="427011" name="Rectangle 3"/>
          <p:cNvSpPr>
            <a:spLocks noGrp="1" noChangeArrowheads="1"/>
          </p:cNvSpPr>
          <p:nvPr>
            <p:ph type="body" idx="1"/>
          </p:nvPr>
        </p:nvSpPr>
        <p:spPr>
          <a:xfrm>
            <a:off x="685800" y="2120900"/>
            <a:ext cx="7797800" cy="4114800"/>
          </a:xfrm>
        </p:spPr>
        <p:txBody>
          <a:bodyPr/>
          <a:lstStyle/>
          <a:p>
            <a:pPr eaLnBrk="1" hangingPunct="1">
              <a:lnSpc>
                <a:spcPct val="90000"/>
              </a:lnSpc>
              <a:buFontTx/>
              <a:buNone/>
            </a:pPr>
            <a:r>
              <a:rPr lang="en-US" smtClean="0">
                <a:latin typeface="Arial" charset="0"/>
              </a:rPr>
              <a:t>The chemical industry has a large effect on our lives.</a:t>
            </a:r>
          </a:p>
          <a:p>
            <a:pPr eaLnBrk="1" hangingPunct="1">
              <a:lnSpc>
                <a:spcPct val="90000"/>
              </a:lnSpc>
              <a:buClr>
                <a:schemeClr val="tx1"/>
              </a:buClr>
            </a:pPr>
            <a:r>
              <a:rPr lang="en-US" smtClean="0">
                <a:latin typeface="Arial" charset="0"/>
              </a:rPr>
              <a:t>bulk chemical manufacturing</a:t>
            </a:r>
          </a:p>
          <a:p>
            <a:pPr eaLnBrk="1" hangingPunct="1">
              <a:lnSpc>
                <a:spcPct val="90000"/>
              </a:lnSpc>
              <a:buClr>
                <a:schemeClr val="tx1"/>
              </a:buClr>
            </a:pPr>
            <a:r>
              <a:rPr lang="en-US" smtClean="0">
                <a:latin typeface="Arial" charset="0"/>
              </a:rPr>
              <a:t>synthetic fibers</a:t>
            </a:r>
          </a:p>
          <a:p>
            <a:pPr eaLnBrk="1" hangingPunct="1">
              <a:lnSpc>
                <a:spcPct val="90000"/>
              </a:lnSpc>
              <a:buClr>
                <a:schemeClr val="tx1"/>
              </a:buClr>
            </a:pPr>
            <a:r>
              <a:rPr lang="en-US" smtClean="0">
                <a:latin typeface="Arial" charset="0"/>
              </a:rPr>
              <a:t>petroleum products</a:t>
            </a:r>
          </a:p>
          <a:p>
            <a:pPr eaLnBrk="1" hangingPunct="1">
              <a:lnSpc>
                <a:spcPct val="90000"/>
              </a:lnSpc>
              <a:buClr>
                <a:schemeClr val="tx1"/>
              </a:buClr>
            </a:pPr>
            <a:r>
              <a:rPr lang="en-US" smtClean="0">
                <a:latin typeface="Arial" charset="0"/>
              </a:rPr>
              <a:t>pharmaceuticals</a:t>
            </a:r>
          </a:p>
          <a:p>
            <a:pPr eaLnBrk="1" hangingPunct="1">
              <a:lnSpc>
                <a:spcPct val="90000"/>
              </a:lnSpc>
              <a:buClr>
                <a:schemeClr val="tx1"/>
              </a:buClr>
            </a:pPr>
            <a:r>
              <a:rPr lang="en-US" smtClean="0">
                <a:latin typeface="Arial" charset="0"/>
              </a:rPr>
              <a:t>ALL fields of endeavor are affected by chemistry.</a:t>
            </a:r>
          </a:p>
        </p:txBody>
      </p:sp>
      <p:pic>
        <p:nvPicPr>
          <p:cNvPr id="201732" name="Picture 4" descr="industrial chemical plant"/>
          <p:cNvPicPr>
            <a:picLocks noChangeAspect="1" noChangeArrowheads="1"/>
          </p:cNvPicPr>
          <p:nvPr/>
        </p:nvPicPr>
        <p:blipFill>
          <a:blip r:embed="rId3" cstate="print"/>
          <a:srcRect/>
          <a:stretch>
            <a:fillRect/>
          </a:stretch>
        </p:blipFill>
        <p:spPr bwMode="auto">
          <a:xfrm>
            <a:off x="5562600" y="228600"/>
            <a:ext cx="2362200" cy="1725613"/>
          </a:xfrm>
          <a:prstGeom prst="rect">
            <a:avLst/>
          </a:prstGeom>
          <a:noFill/>
          <a:ln w="9525">
            <a:noFill/>
            <a:miter lim="800000"/>
            <a:headEnd/>
            <a:tailEnd/>
          </a:ln>
        </p:spPr>
      </p:pic>
      <p:sp>
        <p:nvSpPr>
          <p:cNvPr id="20173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7011">
                                            <p:txEl>
                                              <p:pRg st="0" end="0"/>
                                            </p:txEl>
                                          </p:spTgt>
                                        </p:tgtEl>
                                        <p:attrNameLst>
                                          <p:attrName>style.visibility</p:attrName>
                                        </p:attrNameLst>
                                      </p:cBhvr>
                                      <p:to>
                                        <p:strVal val="visible"/>
                                      </p:to>
                                    </p:set>
                                    <p:animEffect transition="in" filter="wipe(left)">
                                      <p:cBhvr>
                                        <p:cTn id="7" dur="500"/>
                                        <p:tgtEl>
                                          <p:spTgt spid="427011">
                                            <p:txEl>
                                              <p:pRg st="0" end="0"/>
                                            </p:txEl>
                                          </p:spTgt>
                                        </p:tgtEl>
                                      </p:cBhvr>
                                    </p:animEffect>
                                  </p:childTnLst>
                                  <p:subTnLst>
                                    <p:animClr clrSpc="rgb" dir="cw">
                                      <p:cBhvr override="childStyle">
                                        <p:cTn dur="1" fill="hold" display="0" masterRel="nextClick" afterEffect="1"/>
                                        <p:tgtEl>
                                          <p:spTgt spid="427011">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7011">
                                            <p:txEl>
                                              <p:pRg st="1" end="1"/>
                                            </p:txEl>
                                          </p:spTgt>
                                        </p:tgtEl>
                                        <p:attrNameLst>
                                          <p:attrName>style.visibility</p:attrName>
                                        </p:attrNameLst>
                                      </p:cBhvr>
                                      <p:to>
                                        <p:strVal val="visible"/>
                                      </p:to>
                                    </p:set>
                                    <p:animEffect transition="in" filter="wipe(left)">
                                      <p:cBhvr>
                                        <p:cTn id="12" dur="500"/>
                                        <p:tgtEl>
                                          <p:spTgt spid="427011">
                                            <p:txEl>
                                              <p:pRg st="1" end="1"/>
                                            </p:txEl>
                                          </p:spTgt>
                                        </p:tgtEl>
                                      </p:cBhvr>
                                    </p:animEffect>
                                  </p:childTnLst>
                                  <p:subTnLst>
                                    <p:animClr clrSpc="rgb" dir="cw">
                                      <p:cBhvr override="childStyle">
                                        <p:cTn dur="1" fill="hold" display="0" masterRel="nextClick" afterEffect="1"/>
                                        <p:tgtEl>
                                          <p:spTgt spid="427011">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7011">
                                            <p:txEl>
                                              <p:pRg st="2" end="2"/>
                                            </p:txEl>
                                          </p:spTgt>
                                        </p:tgtEl>
                                        <p:attrNameLst>
                                          <p:attrName>style.visibility</p:attrName>
                                        </p:attrNameLst>
                                      </p:cBhvr>
                                      <p:to>
                                        <p:strVal val="visible"/>
                                      </p:to>
                                    </p:set>
                                    <p:animEffect transition="in" filter="wipe(left)">
                                      <p:cBhvr>
                                        <p:cTn id="17" dur="500"/>
                                        <p:tgtEl>
                                          <p:spTgt spid="427011">
                                            <p:txEl>
                                              <p:pRg st="2" end="2"/>
                                            </p:txEl>
                                          </p:spTgt>
                                        </p:tgtEl>
                                      </p:cBhvr>
                                    </p:animEffect>
                                  </p:childTnLst>
                                  <p:subTnLst>
                                    <p:animClr clrSpc="rgb" dir="cw">
                                      <p:cBhvr override="childStyle">
                                        <p:cTn dur="1" fill="hold" display="0" masterRel="nextClick" afterEffect="1"/>
                                        <p:tgtEl>
                                          <p:spTgt spid="427011">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7011">
                                            <p:txEl>
                                              <p:pRg st="3" end="3"/>
                                            </p:txEl>
                                          </p:spTgt>
                                        </p:tgtEl>
                                        <p:attrNameLst>
                                          <p:attrName>style.visibility</p:attrName>
                                        </p:attrNameLst>
                                      </p:cBhvr>
                                      <p:to>
                                        <p:strVal val="visible"/>
                                      </p:to>
                                    </p:set>
                                    <p:animEffect transition="in" filter="wipe(left)">
                                      <p:cBhvr>
                                        <p:cTn id="22" dur="500"/>
                                        <p:tgtEl>
                                          <p:spTgt spid="427011">
                                            <p:txEl>
                                              <p:pRg st="3" end="3"/>
                                            </p:txEl>
                                          </p:spTgt>
                                        </p:tgtEl>
                                      </p:cBhvr>
                                    </p:animEffect>
                                  </p:childTnLst>
                                  <p:subTnLst>
                                    <p:animClr clrSpc="rgb" dir="cw">
                                      <p:cBhvr override="childStyle">
                                        <p:cTn dur="1" fill="hold" display="0" masterRel="nextClick" afterEffect="1"/>
                                        <p:tgtEl>
                                          <p:spTgt spid="427011">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7011">
                                            <p:txEl>
                                              <p:pRg st="4" end="4"/>
                                            </p:txEl>
                                          </p:spTgt>
                                        </p:tgtEl>
                                        <p:attrNameLst>
                                          <p:attrName>style.visibility</p:attrName>
                                        </p:attrNameLst>
                                      </p:cBhvr>
                                      <p:to>
                                        <p:strVal val="visible"/>
                                      </p:to>
                                    </p:set>
                                    <p:animEffect transition="in" filter="wipe(left)">
                                      <p:cBhvr>
                                        <p:cTn id="27" dur="500"/>
                                        <p:tgtEl>
                                          <p:spTgt spid="427011">
                                            <p:txEl>
                                              <p:pRg st="4" end="4"/>
                                            </p:txEl>
                                          </p:spTgt>
                                        </p:tgtEl>
                                      </p:cBhvr>
                                    </p:animEffect>
                                  </p:childTnLst>
                                  <p:subTnLst>
                                    <p:animClr clrSpc="rgb" dir="cw">
                                      <p:cBhvr override="childStyle">
                                        <p:cTn dur="1" fill="hold" display="0" masterRel="nextClick" afterEffect="1"/>
                                        <p:tgtEl>
                                          <p:spTgt spid="427011">
                                            <p:txEl>
                                              <p:pRg st="4" end="4"/>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27011">
                                            <p:txEl>
                                              <p:pRg st="5" end="5"/>
                                            </p:txEl>
                                          </p:spTgt>
                                        </p:tgtEl>
                                        <p:attrNameLst>
                                          <p:attrName>style.visibility</p:attrName>
                                        </p:attrNameLst>
                                      </p:cBhvr>
                                      <p:to>
                                        <p:strVal val="visible"/>
                                      </p:to>
                                    </p:set>
                                    <p:animEffect transition="in" filter="wipe(left)">
                                      <p:cBhvr>
                                        <p:cTn id="32" dur="500"/>
                                        <p:tgtEl>
                                          <p:spTgt spid="427011">
                                            <p:txEl>
                                              <p:pRg st="5" end="5"/>
                                            </p:txEl>
                                          </p:spTgt>
                                        </p:tgtEl>
                                      </p:cBhvr>
                                    </p:animEffect>
                                  </p:childTnLst>
                                  <p:subTnLst>
                                    <p:animClr clrSpc="rgb" dir="cw">
                                      <p:cBhvr override="childStyle">
                                        <p:cTn dur="1" fill="hold" display="0" masterRel="nextClick" afterEffect="1"/>
                                        <p:tgtEl>
                                          <p:spTgt spid="427011">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684713" y="320675"/>
            <a:ext cx="3079750" cy="915988"/>
          </a:xfrm>
          <a:prstGeom prst="rect">
            <a:avLst/>
          </a:prstGeom>
          <a:noFill/>
          <a:ln w="9525">
            <a:noFill/>
            <a:miter lim="800000"/>
            <a:headEnd/>
            <a:tailEnd/>
          </a:ln>
        </p:spPr>
        <p:txBody>
          <a:bodyPr wrap="none" anchor="ctr">
            <a:spAutoFit/>
          </a:bodyPr>
          <a:lstStyle/>
          <a:p>
            <a:r>
              <a:rPr lang="en-US" sz="1800" b="1"/>
              <a:t>Table:  Soybean nutrient </a:t>
            </a:r>
          </a:p>
          <a:p>
            <a:r>
              <a:rPr lang="en-US" sz="1800" b="1"/>
              <a:t>             requirements in </a:t>
            </a:r>
          </a:p>
          <a:p>
            <a:r>
              <a:rPr lang="en-US" sz="1800" b="1"/>
              <a:t>             pounds/40 bushels</a:t>
            </a:r>
            <a:endParaRPr lang="en-US" sz="1800"/>
          </a:p>
        </p:txBody>
      </p:sp>
      <p:graphicFrame>
        <p:nvGraphicFramePr>
          <p:cNvPr id="820227" name="Group 3"/>
          <p:cNvGraphicFramePr>
            <a:graphicFrameLocks noGrp="1"/>
          </p:cNvGraphicFramePr>
          <p:nvPr/>
        </p:nvGraphicFramePr>
        <p:xfrm>
          <a:off x="4953000" y="1366838"/>
          <a:ext cx="3962400" cy="4400556"/>
        </p:xfrm>
        <a:graphic>
          <a:graphicData uri="http://schemas.openxmlformats.org/drawingml/2006/table">
            <a:tbl>
              <a:tblPr/>
              <a:tblGrid>
                <a:gridCol w="1828800"/>
                <a:gridCol w="762000"/>
                <a:gridCol w="685800"/>
                <a:gridCol w="685800"/>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Nutrient</a:t>
                      </a:r>
                      <a:endParaRPr kumimoji="0" lang="en-US" sz="14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Seed</a:t>
                      </a:r>
                      <a:endParaRPr kumimoji="0" lang="en-US" sz="14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Plant</a:t>
                      </a:r>
                      <a:endParaRPr kumimoji="0" lang="en-US" sz="14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Total</a:t>
                      </a:r>
                      <a:endParaRPr kumimoji="0" lang="en-US" sz="14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Nitrogen (N)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150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30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180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Phosphorus (P</a:t>
                      </a:r>
                      <a:r>
                        <a:rPr kumimoji="0" lang="en-US" sz="1400" b="0" i="0" u="none" strike="noStrike" cap="none" normalizeH="0" baseline="-30000" smtClean="0">
                          <a:ln>
                            <a:noFill/>
                          </a:ln>
                          <a:solidFill>
                            <a:schemeClr val="tx1"/>
                          </a:solidFill>
                          <a:effectLst/>
                          <a:latin typeface="Arial" charset="0"/>
                        </a:rPr>
                        <a:t>2</a:t>
                      </a:r>
                      <a:r>
                        <a:rPr kumimoji="0" lang="en-US" sz="1400" b="0" i="0" u="none" strike="noStrike" cap="none" normalizeH="0" baseline="0" smtClean="0">
                          <a:ln>
                            <a:noFill/>
                          </a:ln>
                          <a:solidFill>
                            <a:schemeClr val="tx1"/>
                          </a:solidFill>
                          <a:effectLst/>
                          <a:latin typeface="Arial" charset="0"/>
                        </a:rPr>
                        <a:t>O</a:t>
                      </a:r>
                      <a:r>
                        <a:rPr kumimoji="0" lang="en-US" sz="1400" b="0" i="0" u="none" strike="noStrike" cap="none" normalizeH="0" baseline="-30000" smtClean="0">
                          <a:ln>
                            <a:noFill/>
                          </a:ln>
                          <a:solidFill>
                            <a:schemeClr val="tx1"/>
                          </a:solidFill>
                          <a:effectLst/>
                          <a:latin typeface="Arial" charset="0"/>
                        </a:rPr>
                        <a:t>5</a:t>
                      </a: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35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Potassium (K</a:t>
                      </a:r>
                      <a:r>
                        <a:rPr kumimoji="0" lang="en-US" sz="1400" b="0" i="0" u="none" strike="noStrike" cap="none" normalizeH="0" baseline="-30000" smtClean="0">
                          <a:ln>
                            <a:noFill/>
                          </a:ln>
                          <a:solidFill>
                            <a:schemeClr val="tx1"/>
                          </a:solidFill>
                          <a:effectLst/>
                          <a:latin typeface="Arial" charset="0"/>
                        </a:rPr>
                        <a:t>2</a:t>
                      </a:r>
                      <a:r>
                        <a:rPr kumimoji="0" lang="en-US" sz="1400" b="0" i="0" u="none" strike="noStrike" cap="none" normalizeH="0" baseline="0" smtClean="0">
                          <a:ln>
                            <a:noFill/>
                          </a:ln>
                          <a:solidFill>
                            <a:schemeClr val="tx1"/>
                          </a:solidFill>
                          <a:effectLst/>
                          <a:latin typeface="Arial" charset="0"/>
                        </a:rPr>
                        <a:t>O)</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57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52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109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Calcium (Ca)</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Magnesium (Mg)</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Sulfur (S)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Zinc (Zn)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Iron (Fe)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1.20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Manganese (Mn)</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0.05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Copper (Cu)</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0.04</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Molybdenum (Mo)</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0.008</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8198" name="Rectangle 70"/>
          <p:cNvSpPr>
            <a:spLocks noChangeArrowheads="1"/>
          </p:cNvSpPr>
          <p:nvPr/>
        </p:nvSpPr>
        <p:spPr bwMode="auto">
          <a:xfrm>
            <a:off x="4854575" y="6019800"/>
            <a:ext cx="4137025" cy="366713"/>
          </a:xfrm>
          <a:prstGeom prst="rect">
            <a:avLst/>
          </a:prstGeom>
          <a:noFill/>
          <a:ln w="9525">
            <a:noFill/>
            <a:miter lim="800000"/>
            <a:headEnd/>
            <a:tailEnd/>
          </a:ln>
        </p:spPr>
        <p:txBody>
          <a:bodyPr wrap="none" anchor="ctr">
            <a:spAutoFit/>
          </a:bodyPr>
          <a:lstStyle/>
          <a:p>
            <a:r>
              <a:rPr lang="en-US" sz="1400"/>
              <a:t>Most nutrients are obtained from residual sources</a:t>
            </a:r>
            <a:r>
              <a:rPr lang="en-US" sz="1800"/>
              <a:t> </a:t>
            </a:r>
          </a:p>
        </p:txBody>
      </p:sp>
      <p:sp>
        <p:nvSpPr>
          <p:cNvPr id="48199" name="Rectangle 71"/>
          <p:cNvSpPr>
            <a:spLocks noChangeArrowheads="1"/>
          </p:cNvSpPr>
          <p:nvPr/>
        </p:nvSpPr>
        <p:spPr bwMode="auto">
          <a:xfrm>
            <a:off x="701675" y="6462713"/>
            <a:ext cx="3567113" cy="336550"/>
          </a:xfrm>
          <a:prstGeom prst="rect">
            <a:avLst/>
          </a:prstGeom>
          <a:noFill/>
          <a:ln w="9525">
            <a:noFill/>
            <a:miter lim="800000"/>
            <a:headEnd/>
            <a:tailEnd/>
          </a:ln>
        </p:spPr>
        <p:txBody>
          <a:bodyPr wrap="none">
            <a:spAutoFit/>
          </a:bodyPr>
          <a:lstStyle/>
          <a:p>
            <a:r>
              <a:rPr lang="en-US" sz="800">
                <a:hlinkClick r:id="rId3"/>
              </a:rPr>
              <a:t>http://www.vaes.vt.edu/tidewater/soybean/soyproduction/soyguide.html#L4</a:t>
            </a:r>
            <a:endParaRPr lang="en-US" sz="800"/>
          </a:p>
          <a:p>
            <a:endParaRPr lang="en-US" sz="800"/>
          </a:p>
        </p:txBody>
      </p:sp>
      <p:sp>
        <p:nvSpPr>
          <p:cNvPr id="820296" name="Rectangle 72"/>
          <p:cNvSpPr>
            <a:spLocks noChangeArrowheads="1"/>
          </p:cNvSpPr>
          <p:nvPr/>
        </p:nvSpPr>
        <p:spPr bwMode="auto">
          <a:xfrm>
            <a:off x="4953000" y="1752600"/>
            <a:ext cx="3962400" cy="1066800"/>
          </a:xfrm>
          <a:prstGeom prst="rect">
            <a:avLst/>
          </a:prstGeom>
          <a:solidFill>
            <a:schemeClr val="accent2">
              <a:alpha val="9019"/>
            </a:schemeClr>
          </a:solidFill>
          <a:ln w="9525">
            <a:noFill/>
            <a:miter lim="800000"/>
            <a:headEnd/>
            <a:tailEnd/>
          </a:ln>
        </p:spPr>
        <p:txBody>
          <a:bodyPr wrap="none" anchor="ctr"/>
          <a:lstStyle/>
          <a:p>
            <a:endParaRPr lang="en-US"/>
          </a:p>
        </p:txBody>
      </p:sp>
      <p:sp>
        <p:nvSpPr>
          <p:cNvPr id="820297" name="Rectangle 73"/>
          <p:cNvSpPr>
            <a:spLocks noChangeArrowheads="1"/>
          </p:cNvSpPr>
          <p:nvPr/>
        </p:nvSpPr>
        <p:spPr bwMode="auto">
          <a:xfrm>
            <a:off x="7543800" y="2819400"/>
            <a:ext cx="685800" cy="2971800"/>
          </a:xfrm>
          <a:prstGeom prst="rect">
            <a:avLst/>
          </a:prstGeom>
          <a:solidFill>
            <a:srgbClr val="FFFF00">
              <a:alpha val="18823"/>
            </a:srgbClr>
          </a:solidFill>
          <a:ln w="9525">
            <a:noFill/>
            <a:miter lim="800000"/>
            <a:headEnd/>
            <a:tailEnd/>
          </a:ln>
        </p:spPr>
        <p:txBody>
          <a:bodyPr wrap="none" anchor="ctr"/>
          <a:lstStyle/>
          <a:p>
            <a:endParaRPr lang="en-US"/>
          </a:p>
        </p:txBody>
      </p:sp>
      <p:grpSp>
        <p:nvGrpSpPr>
          <p:cNvPr id="2" name="Group 74"/>
          <p:cNvGrpSpPr>
            <a:grpSpLocks/>
          </p:cNvGrpSpPr>
          <p:nvPr/>
        </p:nvGrpSpPr>
        <p:grpSpPr bwMode="auto">
          <a:xfrm>
            <a:off x="244475" y="838200"/>
            <a:ext cx="4479925" cy="5338763"/>
            <a:chOff x="154" y="573"/>
            <a:chExt cx="2822" cy="3363"/>
          </a:xfrm>
        </p:grpSpPr>
        <p:sp>
          <p:nvSpPr>
            <p:cNvPr id="48205" name="Freeform 75"/>
            <p:cNvSpPr>
              <a:spLocks/>
            </p:cNvSpPr>
            <p:nvPr/>
          </p:nvSpPr>
          <p:spPr bwMode="auto">
            <a:xfrm>
              <a:off x="443" y="1062"/>
              <a:ext cx="1" cy="2588"/>
            </a:xfrm>
            <a:custGeom>
              <a:avLst/>
              <a:gdLst>
                <a:gd name="T0" fmla="*/ 1 w 1"/>
                <a:gd name="T1" fmla="*/ 0 h 2588"/>
                <a:gd name="T2" fmla="*/ 0 w 1"/>
                <a:gd name="T3" fmla="*/ 2588 h 2588"/>
                <a:gd name="T4" fmla="*/ 0 60000 65536"/>
                <a:gd name="T5" fmla="*/ 0 60000 65536"/>
                <a:gd name="T6" fmla="*/ 0 w 1"/>
                <a:gd name="T7" fmla="*/ 0 h 2588"/>
                <a:gd name="T8" fmla="*/ 1 w 1"/>
                <a:gd name="T9" fmla="*/ 2588 h 2588"/>
              </a:gdLst>
              <a:ahLst/>
              <a:cxnLst>
                <a:cxn ang="T4">
                  <a:pos x="T0" y="T1"/>
                </a:cxn>
                <a:cxn ang="T5">
                  <a:pos x="T2" y="T3"/>
                </a:cxn>
              </a:cxnLst>
              <a:rect l="T6" t="T7" r="T8" b="T9"/>
              <a:pathLst>
                <a:path w="1" h="2588">
                  <a:moveTo>
                    <a:pt x="1" y="0"/>
                  </a:moveTo>
                  <a:lnTo>
                    <a:pt x="0" y="2588"/>
                  </a:lnTo>
                </a:path>
              </a:pathLst>
            </a:custGeom>
            <a:noFill/>
            <a:ln w="9525">
              <a:solidFill>
                <a:schemeClr val="tx1"/>
              </a:solidFill>
              <a:round/>
              <a:headEnd/>
              <a:tailEnd/>
            </a:ln>
          </p:spPr>
          <p:txBody>
            <a:bodyPr/>
            <a:lstStyle/>
            <a:p>
              <a:endParaRPr lang="en-US"/>
            </a:p>
          </p:txBody>
        </p:sp>
        <p:sp>
          <p:nvSpPr>
            <p:cNvPr id="48206" name="Line 76"/>
            <p:cNvSpPr>
              <a:spLocks noChangeShapeType="1"/>
            </p:cNvSpPr>
            <p:nvPr/>
          </p:nvSpPr>
          <p:spPr bwMode="auto">
            <a:xfrm>
              <a:off x="672" y="1056"/>
              <a:ext cx="0" cy="2592"/>
            </a:xfrm>
            <a:prstGeom prst="line">
              <a:avLst/>
            </a:prstGeom>
            <a:noFill/>
            <a:ln w="9525">
              <a:solidFill>
                <a:schemeClr val="tx1"/>
              </a:solidFill>
              <a:round/>
              <a:headEnd/>
              <a:tailEnd/>
            </a:ln>
          </p:spPr>
          <p:txBody>
            <a:bodyPr/>
            <a:lstStyle/>
            <a:p>
              <a:endParaRPr lang="en-US"/>
            </a:p>
          </p:txBody>
        </p:sp>
        <p:sp>
          <p:nvSpPr>
            <p:cNvPr id="48207" name="Line 77"/>
            <p:cNvSpPr>
              <a:spLocks noChangeShapeType="1"/>
            </p:cNvSpPr>
            <p:nvPr/>
          </p:nvSpPr>
          <p:spPr bwMode="auto">
            <a:xfrm>
              <a:off x="864" y="624"/>
              <a:ext cx="0" cy="3024"/>
            </a:xfrm>
            <a:prstGeom prst="line">
              <a:avLst/>
            </a:prstGeom>
            <a:noFill/>
            <a:ln w="9525">
              <a:solidFill>
                <a:schemeClr val="tx1"/>
              </a:solidFill>
              <a:round/>
              <a:headEnd/>
              <a:tailEnd/>
            </a:ln>
          </p:spPr>
          <p:txBody>
            <a:bodyPr/>
            <a:lstStyle/>
            <a:p>
              <a:endParaRPr lang="en-US"/>
            </a:p>
          </p:txBody>
        </p:sp>
        <p:sp>
          <p:nvSpPr>
            <p:cNvPr id="48208" name="Line 78"/>
            <p:cNvSpPr>
              <a:spLocks noChangeShapeType="1"/>
            </p:cNvSpPr>
            <p:nvPr/>
          </p:nvSpPr>
          <p:spPr bwMode="auto">
            <a:xfrm>
              <a:off x="1104" y="624"/>
              <a:ext cx="0" cy="3024"/>
            </a:xfrm>
            <a:prstGeom prst="line">
              <a:avLst/>
            </a:prstGeom>
            <a:noFill/>
            <a:ln w="9525">
              <a:solidFill>
                <a:schemeClr val="tx1"/>
              </a:solidFill>
              <a:round/>
              <a:headEnd/>
              <a:tailEnd/>
            </a:ln>
          </p:spPr>
          <p:txBody>
            <a:bodyPr/>
            <a:lstStyle/>
            <a:p>
              <a:endParaRPr lang="en-US"/>
            </a:p>
          </p:txBody>
        </p:sp>
        <p:sp>
          <p:nvSpPr>
            <p:cNvPr id="48209" name="Freeform 79"/>
            <p:cNvSpPr>
              <a:spLocks/>
            </p:cNvSpPr>
            <p:nvPr/>
          </p:nvSpPr>
          <p:spPr bwMode="auto">
            <a:xfrm>
              <a:off x="1331" y="623"/>
              <a:ext cx="1" cy="3025"/>
            </a:xfrm>
            <a:custGeom>
              <a:avLst/>
              <a:gdLst>
                <a:gd name="T0" fmla="*/ 0 w 1"/>
                <a:gd name="T1" fmla="*/ 0 h 3025"/>
                <a:gd name="T2" fmla="*/ 0 w 1"/>
                <a:gd name="T3" fmla="*/ 3025 h 3025"/>
                <a:gd name="T4" fmla="*/ 0 60000 65536"/>
                <a:gd name="T5" fmla="*/ 0 60000 65536"/>
                <a:gd name="T6" fmla="*/ 0 w 1"/>
                <a:gd name="T7" fmla="*/ 0 h 3025"/>
                <a:gd name="T8" fmla="*/ 1 w 1"/>
                <a:gd name="T9" fmla="*/ 3025 h 3025"/>
              </a:gdLst>
              <a:ahLst/>
              <a:cxnLst>
                <a:cxn ang="T4">
                  <a:pos x="T0" y="T1"/>
                </a:cxn>
                <a:cxn ang="T5">
                  <a:pos x="T2" y="T3"/>
                </a:cxn>
              </a:cxnLst>
              <a:rect l="T6" t="T7" r="T8" b="T9"/>
              <a:pathLst>
                <a:path w="1" h="3025">
                  <a:moveTo>
                    <a:pt x="0" y="0"/>
                  </a:moveTo>
                  <a:lnTo>
                    <a:pt x="0" y="3025"/>
                  </a:lnTo>
                </a:path>
              </a:pathLst>
            </a:custGeom>
            <a:noFill/>
            <a:ln w="9525">
              <a:solidFill>
                <a:schemeClr val="tx1"/>
              </a:solidFill>
              <a:round/>
              <a:headEnd/>
              <a:tailEnd/>
            </a:ln>
          </p:spPr>
          <p:txBody>
            <a:bodyPr/>
            <a:lstStyle/>
            <a:p>
              <a:endParaRPr lang="en-US"/>
            </a:p>
          </p:txBody>
        </p:sp>
        <p:sp>
          <p:nvSpPr>
            <p:cNvPr id="48210" name="Freeform 80"/>
            <p:cNvSpPr>
              <a:spLocks/>
            </p:cNvSpPr>
            <p:nvPr/>
          </p:nvSpPr>
          <p:spPr bwMode="auto">
            <a:xfrm>
              <a:off x="1562" y="630"/>
              <a:ext cx="4" cy="3020"/>
            </a:xfrm>
            <a:custGeom>
              <a:avLst/>
              <a:gdLst>
                <a:gd name="T0" fmla="*/ 4 w 4"/>
                <a:gd name="T1" fmla="*/ 0 h 3020"/>
                <a:gd name="T2" fmla="*/ 0 w 4"/>
                <a:gd name="T3" fmla="*/ 3020 h 3020"/>
                <a:gd name="T4" fmla="*/ 0 60000 65536"/>
                <a:gd name="T5" fmla="*/ 0 60000 65536"/>
                <a:gd name="T6" fmla="*/ 0 w 4"/>
                <a:gd name="T7" fmla="*/ 0 h 3020"/>
                <a:gd name="T8" fmla="*/ 4 w 4"/>
                <a:gd name="T9" fmla="*/ 3020 h 3020"/>
              </a:gdLst>
              <a:ahLst/>
              <a:cxnLst>
                <a:cxn ang="T4">
                  <a:pos x="T0" y="T1"/>
                </a:cxn>
                <a:cxn ang="T5">
                  <a:pos x="T2" y="T3"/>
                </a:cxn>
              </a:cxnLst>
              <a:rect l="T6" t="T7" r="T8" b="T9"/>
              <a:pathLst>
                <a:path w="4" h="3020">
                  <a:moveTo>
                    <a:pt x="4" y="0"/>
                  </a:moveTo>
                  <a:lnTo>
                    <a:pt x="0" y="3020"/>
                  </a:lnTo>
                </a:path>
              </a:pathLst>
            </a:custGeom>
            <a:noFill/>
            <a:ln w="9525">
              <a:solidFill>
                <a:schemeClr val="tx1"/>
              </a:solidFill>
              <a:round/>
              <a:headEnd/>
              <a:tailEnd/>
            </a:ln>
          </p:spPr>
          <p:txBody>
            <a:bodyPr/>
            <a:lstStyle/>
            <a:p>
              <a:endParaRPr lang="en-US"/>
            </a:p>
          </p:txBody>
        </p:sp>
        <p:sp>
          <p:nvSpPr>
            <p:cNvPr id="48211" name="Freeform 81"/>
            <p:cNvSpPr>
              <a:spLocks/>
            </p:cNvSpPr>
            <p:nvPr/>
          </p:nvSpPr>
          <p:spPr bwMode="auto">
            <a:xfrm>
              <a:off x="1782" y="623"/>
              <a:ext cx="5" cy="3019"/>
            </a:xfrm>
            <a:custGeom>
              <a:avLst/>
              <a:gdLst>
                <a:gd name="T0" fmla="*/ 5 w 5"/>
                <a:gd name="T1" fmla="*/ 0 h 3019"/>
                <a:gd name="T2" fmla="*/ 0 w 5"/>
                <a:gd name="T3" fmla="*/ 3019 h 3019"/>
                <a:gd name="T4" fmla="*/ 0 60000 65536"/>
                <a:gd name="T5" fmla="*/ 0 60000 65536"/>
                <a:gd name="T6" fmla="*/ 0 w 5"/>
                <a:gd name="T7" fmla="*/ 0 h 3019"/>
                <a:gd name="T8" fmla="*/ 5 w 5"/>
                <a:gd name="T9" fmla="*/ 3019 h 3019"/>
              </a:gdLst>
              <a:ahLst/>
              <a:cxnLst>
                <a:cxn ang="T4">
                  <a:pos x="T0" y="T1"/>
                </a:cxn>
                <a:cxn ang="T5">
                  <a:pos x="T2" y="T3"/>
                </a:cxn>
              </a:cxnLst>
              <a:rect l="T6" t="T7" r="T8" b="T9"/>
              <a:pathLst>
                <a:path w="5" h="3019">
                  <a:moveTo>
                    <a:pt x="5" y="0"/>
                  </a:moveTo>
                  <a:lnTo>
                    <a:pt x="0" y="3019"/>
                  </a:lnTo>
                </a:path>
              </a:pathLst>
            </a:custGeom>
            <a:noFill/>
            <a:ln w="9525">
              <a:solidFill>
                <a:schemeClr val="tx1"/>
              </a:solidFill>
              <a:round/>
              <a:headEnd/>
              <a:tailEnd/>
            </a:ln>
          </p:spPr>
          <p:txBody>
            <a:bodyPr/>
            <a:lstStyle/>
            <a:p>
              <a:endParaRPr lang="en-US"/>
            </a:p>
          </p:txBody>
        </p:sp>
        <p:sp>
          <p:nvSpPr>
            <p:cNvPr id="48212" name="Line 82"/>
            <p:cNvSpPr>
              <a:spLocks noChangeShapeType="1"/>
            </p:cNvSpPr>
            <p:nvPr/>
          </p:nvSpPr>
          <p:spPr bwMode="auto">
            <a:xfrm>
              <a:off x="2016" y="624"/>
              <a:ext cx="0" cy="3024"/>
            </a:xfrm>
            <a:prstGeom prst="line">
              <a:avLst/>
            </a:prstGeom>
            <a:noFill/>
            <a:ln w="9525">
              <a:solidFill>
                <a:schemeClr val="tx1"/>
              </a:solidFill>
              <a:round/>
              <a:headEnd/>
              <a:tailEnd/>
            </a:ln>
          </p:spPr>
          <p:txBody>
            <a:bodyPr/>
            <a:lstStyle/>
            <a:p>
              <a:endParaRPr lang="en-US"/>
            </a:p>
          </p:txBody>
        </p:sp>
        <p:sp>
          <p:nvSpPr>
            <p:cNvPr id="48213" name="Line 83"/>
            <p:cNvSpPr>
              <a:spLocks noChangeShapeType="1"/>
            </p:cNvSpPr>
            <p:nvPr/>
          </p:nvSpPr>
          <p:spPr bwMode="auto">
            <a:xfrm>
              <a:off x="2256" y="624"/>
              <a:ext cx="0" cy="3024"/>
            </a:xfrm>
            <a:prstGeom prst="line">
              <a:avLst/>
            </a:prstGeom>
            <a:noFill/>
            <a:ln w="9525">
              <a:solidFill>
                <a:schemeClr val="tx1"/>
              </a:solidFill>
              <a:round/>
              <a:headEnd/>
              <a:tailEnd/>
            </a:ln>
          </p:spPr>
          <p:txBody>
            <a:bodyPr/>
            <a:lstStyle/>
            <a:p>
              <a:endParaRPr lang="en-US"/>
            </a:p>
          </p:txBody>
        </p:sp>
        <p:sp>
          <p:nvSpPr>
            <p:cNvPr id="48214" name="Freeform 84"/>
            <p:cNvSpPr>
              <a:spLocks/>
            </p:cNvSpPr>
            <p:nvPr/>
          </p:nvSpPr>
          <p:spPr bwMode="auto">
            <a:xfrm>
              <a:off x="2472" y="1055"/>
              <a:ext cx="6" cy="2593"/>
            </a:xfrm>
            <a:custGeom>
              <a:avLst/>
              <a:gdLst>
                <a:gd name="T0" fmla="*/ 0 w 6"/>
                <a:gd name="T1" fmla="*/ 0 h 2593"/>
                <a:gd name="T2" fmla="*/ 6 w 6"/>
                <a:gd name="T3" fmla="*/ 2593 h 2593"/>
                <a:gd name="T4" fmla="*/ 0 60000 65536"/>
                <a:gd name="T5" fmla="*/ 0 60000 65536"/>
                <a:gd name="T6" fmla="*/ 0 w 6"/>
                <a:gd name="T7" fmla="*/ 0 h 2593"/>
                <a:gd name="T8" fmla="*/ 6 w 6"/>
                <a:gd name="T9" fmla="*/ 2593 h 2593"/>
              </a:gdLst>
              <a:ahLst/>
              <a:cxnLst>
                <a:cxn ang="T4">
                  <a:pos x="T0" y="T1"/>
                </a:cxn>
                <a:cxn ang="T5">
                  <a:pos x="T2" y="T3"/>
                </a:cxn>
              </a:cxnLst>
              <a:rect l="T6" t="T7" r="T8" b="T9"/>
              <a:pathLst>
                <a:path w="6" h="2593">
                  <a:moveTo>
                    <a:pt x="0" y="0"/>
                  </a:moveTo>
                  <a:lnTo>
                    <a:pt x="6" y="2593"/>
                  </a:lnTo>
                </a:path>
              </a:pathLst>
            </a:custGeom>
            <a:noFill/>
            <a:ln w="9525">
              <a:solidFill>
                <a:schemeClr val="tx1"/>
              </a:solidFill>
              <a:round/>
              <a:headEnd/>
              <a:tailEnd/>
            </a:ln>
          </p:spPr>
          <p:txBody>
            <a:bodyPr/>
            <a:lstStyle/>
            <a:p>
              <a:endParaRPr lang="en-US"/>
            </a:p>
          </p:txBody>
        </p:sp>
        <p:sp>
          <p:nvSpPr>
            <p:cNvPr id="48215" name="Line 85"/>
            <p:cNvSpPr>
              <a:spLocks noChangeShapeType="1"/>
            </p:cNvSpPr>
            <p:nvPr/>
          </p:nvSpPr>
          <p:spPr bwMode="auto">
            <a:xfrm>
              <a:off x="2688" y="1056"/>
              <a:ext cx="0" cy="2592"/>
            </a:xfrm>
            <a:prstGeom prst="line">
              <a:avLst/>
            </a:prstGeom>
            <a:noFill/>
            <a:ln w="9525">
              <a:solidFill>
                <a:schemeClr val="tx1"/>
              </a:solidFill>
              <a:round/>
              <a:headEnd/>
              <a:tailEnd/>
            </a:ln>
          </p:spPr>
          <p:txBody>
            <a:bodyPr/>
            <a:lstStyle/>
            <a:p>
              <a:endParaRPr lang="en-US"/>
            </a:p>
          </p:txBody>
        </p:sp>
        <p:sp>
          <p:nvSpPr>
            <p:cNvPr id="48216" name="Freeform 86"/>
            <p:cNvSpPr>
              <a:spLocks/>
            </p:cNvSpPr>
            <p:nvPr/>
          </p:nvSpPr>
          <p:spPr bwMode="auto">
            <a:xfrm>
              <a:off x="240" y="1158"/>
              <a:ext cx="2640" cy="108"/>
            </a:xfrm>
            <a:custGeom>
              <a:avLst/>
              <a:gdLst>
                <a:gd name="T0" fmla="*/ 0 w 2640"/>
                <a:gd name="T1" fmla="*/ 42 h 108"/>
                <a:gd name="T2" fmla="*/ 630 w 2640"/>
                <a:gd name="T3" fmla="*/ 0 h 108"/>
                <a:gd name="T4" fmla="*/ 1545 w 2640"/>
                <a:gd name="T5" fmla="*/ 0 h 108"/>
                <a:gd name="T6" fmla="*/ 2640 w 2640"/>
                <a:gd name="T7" fmla="*/ 42 h 108"/>
                <a:gd name="T8" fmla="*/ 1551 w 2640"/>
                <a:gd name="T9" fmla="*/ 99 h 108"/>
                <a:gd name="T10" fmla="*/ 630 w 2640"/>
                <a:gd name="T11" fmla="*/ 108 h 108"/>
                <a:gd name="T12" fmla="*/ 0 w 2640"/>
                <a:gd name="T13" fmla="*/ 42 h 108"/>
                <a:gd name="T14" fmla="*/ 0 60000 65536"/>
                <a:gd name="T15" fmla="*/ 0 60000 65536"/>
                <a:gd name="T16" fmla="*/ 0 60000 65536"/>
                <a:gd name="T17" fmla="*/ 0 60000 65536"/>
                <a:gd name="T18" fmla="*/ 0 60000 65536"/>
                <a:gd name="T19" fmla="*/ 0 60000 65536"/>
                <a:gd name="T20" fmla="*/ 0 60000 65536"/>
                <a:gd name="T21" fmla="*/ 0 w 2640"/>
                <a:gd name="T22" fmla="*/ 0 h 108"/>
                <a:gd name="T23" fmla="*/ 2640 w 2640"/>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0" h="108">
                  <a:moveTo>
                    <a:pt x="0" y="42"/>
                  </a:moveTo>
                  <a:lnTo>
                    <a:pt x="630" y="0"/>
                  </a:lnTo>
                  <a:lnTo>
                    <a:pt x="1545" y="0"/>
                  </a:lnTo>
                  <a:lnTo>
                    <a:pt x="2640" y="42"/>
                  </a:lnTo>
                  <a:lnTo>
                    <a:pt x="1551" y="99"/>
                  </a:lnTo>
                  <a:lnTo>
                    <a:pt x="630" y="108"/>
                  </a:lnTo>
                  <a:lnTo>
                    <a:pt x="0" y="42"/>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17" name="Freeform 87"/>
            <p:cNvSpPr>
              <a:spLocks/>
            </p:cNvSpPr>
            <p:nvPr/>
          </p:nvSpPr>
          <p:spPr bwMode="auto">
            <a:xfrm>
              <a:off x="240" y="1368"/>
              <a:ext cx="2664" cy="135"/>
            </a:xfrm>
            <a:custGeom>
              <a:avLst/>
              <a:gdLst>
                <a:gd name="T0" fmla="*/ 0 w 2664"/>
                <a:gd name="T1" fmla="*/ 72 h 135"/>
                <a:gd name="T2" fmla="*/ 858 w 2664"/>
                <a:gd name="T3" fmla="*/ 45 h 135"/>
                <a:gd name="T4" fmla="*/ 1083 w 2664"/>
                <a:gd name="T5" fmla="*/ 0 h 135"/>
                <a:gd name="T6" fmla="*/ 2013 w 2664"/>
                <a:gd name="T7" fmla="*/ 57 h 135"/>
                <a:gd name="T8" fmla="*/ 2112 w 2664"/>
                <a:gd name="T9" fmla="*/ 24 h 135"/>
                <a:gd name="T10" fmla="*/ 2664 w 2664"/>
                <a:gd name="T11" fmla="*/ 45 h 135"/>
                <a:gd name="T12" fmla="*/ 2658 w 2664"/>
                <a:gd name="T13" fmla="*/ 99 h 135"/>
                <a:gd name="T14" fmla="*/ 2115 w 2664"/>
                <a:gd name="T15" fmla="*/ 129 h 135"/>
                <a:gd name="T16" fmla="*/ 2001 w 2664"/>
                <a:gd name="T17" fmla="*/ 108 h 135"/>
                <a:gd name="T18" fmla="*/ 1089 w 2664"/>
                <a:gd name="T19" fmla="*/ 135 h 135"/>
                <a:gd name="T20" fmla="*/ 861 w 2664"/>
                <a:gd name="T21" fmla="*/ 102 h 135"/>
                <a:gd name="T22" fmla="*/ 0 w 2664"/>
                <a:gd name="T23" fmla="*/ 72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64"/>
                <a:gd name="T37" fmla="*/ 0 h 135"/>
                <a:gd name="T38" fmla="*/ 2664 w 2664"/>
                <a:gd name="T39" fmla="*/ 135 h 1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64" h="135">
                  <a:moveTo>
                    <a:pt x="0" y="72"/>
                  </a:moveTo>
                  <a:lnTo>
                    <a:pt x="858" y="45"/>
                  </a:lnTo>
                  <a:lnTo>
                    <a:pt x="1083" y="0"/>
                  </a:lnTo>
                  <a:lnTo>
                    <a:pt x="2013" y="57"/>
                  </a:lnTo>
                  <a:lnTo>
                    <a:pt x="2112" y="24"/>
                  </a:lnTo>
                  <a:lnTo>
                    <a:pt x="2664" y="45"/>
                  </a:lnTo>
                  <a:lnTo>
                    <a:pt x="2658" y="99"/>
                  </a:lnTo>
                  <a:lnTo>
                    <a:pt x="2115" y="129"/>
                  </a:lnTo>
                  <a:lnTo>
                    <a:pt x="2001" y="108"/>
                  </a:lnTo>
                  <a:lnTo>
                    <a:pt x="1089" y="135"/>
                  </a:lnTo>
                  <a:lnTo>
                    <a:pt x="861" y="102"/>
                  </a:lnTo>
                  <a:lnTo>
                    <a:pt x="0" y="72"/>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18" name="Freeform 88"/>
            <p:cNvSpPr>
              <a:spLocks/>
            </p:cNvSpPr>
            <p:nvPr/>
          </p:nvSpPr>
          <p:spPr bwMode="auto">
            <a:xfrm>
              <a:off x="231" y="1593"/>
              <a:ext cx="2667" cy="129"/>
            </a:xfrm>
            <a:custGeom>
              <a:avLst/>
              <a:gdLst>
                <a:gd name="T0" fmla="*/ 0 w 2667"/>
                <a:gd name="T1" fmla="*/ 87 h 129"/>
                <a:gd name="T2" fmla="*/ 876 w 2667"/>
                <a:gd name="T3" fmla="*/ 0 h 129"/>
                <a:gd name="T4" fmla="*/ 2667 w 2667"/>
                <a:gd name="T5" fmla="*/ 6 h 129"/>
                <a:gd name="T6" fmla="*/ 2667 w 2667"/>
                <a:gd name="T7" fmla="*/ 126 h 129"/>
                <a:gd name="T8" fmla="*/ 861 w 2667"/>
                <a:gd name="T9" fmla="*/ 129 h 129"/>
                <a:gd name="T10" fmla="*/ 0 w 2667"/>
                <a:gd name="T11" fmla="*/ 87 h 129"/>
                <a:gd name="T12" fmla="*/ 0 60000 65536"/>
                <a:gd name="T13" fmla="*/ 0 60000 65536"/>
                <a:gd name="T14" fmla="*/ 0 60000 65536"/>
                <a:gd name="T15" fmla="*/ 0 60000 65536"/>
                <a:gd name="T16" fmla="*/ 0 60000 65536"/>
                <a:gd name="T17" fmla="*/ 0 60000 65536"/>
                <a:gd name="T18" fmla="*/ 0 w 2667"/>
                <a:gd name="T19" fmla="*/ 0 h 129"/>
                <a:gd name="T20" fmla="*/ 2667 w 2667"/>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2667" h="129">
                  <a:moveTo>
                    <a:pt x="0" y="87"/>
                  </a:moveTo>
                  <a:lnTo>
                    <a:pt x="876" y="0"/>
                  </a:lnTo>
                  <a:lnTo>
                    <a:pt x="2667" y="6"/>
                  </a:lnTo>
                  <a:lnTo>
                    <a:pt x="2667" y="126"/>
                  </a:lnTo>
                  <a:lnTo>
                    <a:pt x="861" y="129"/>
                  </a:lnTo>
                  <a:lnTo>
                    <a:pt x="0" y="87"/>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19" name="Freeform 89"/>
            <p:cNvSpPr>
              <a:spLocks/>
            </p:cNvSpPr>
            <p:nvPr/>
          </p:nvSpPr>
          <p:spPr bwMode="auto">
            <a:xfrm>
              <a:off x="225" y="1848"/>
              <a:ext cx="2679" cy="105"/>
            </a:xfrm>
            <a:custGeom>
              <a:avLst/>
              <a:gdLst>
                <a:gd name="T0" fmla="*/ 0 w 2679"/>
                <a:gd name="T1" fmla="*/ 63 h 105"/>
                <a:gd name="T2" fmla="*/ 1353 w 2679"/>
                <a:gd name="T3" fmla="*/ 0 h 105"/>
                <a:gd name="T4" fmla="*/ 2679 w 2679"/>
                <a:gd name="T5" fmla="*/ 21 h 105"/>
                <a:gd name="T6" fmla="*/ 2679 w 2679"/>
                <a:gd name="T7" fmla="*/ 72 h 105"/>
                <a:gd name="T8" fmla="*/ 1359 w 2679"/>
                <a:gd name="T9" fmla="*/ 105 h 105"/>
                <a:gd name="T10" fmla="*/ 0 w 2679"/>
                <a:gd name="T11" fmla="*/ 63 h 105"/>
                <a:gd name="T12" fmla="*/ 0 60000 65536"/>
                <a:gd name="T13" fmla="*/ 0 60000 65536"/>
                <a:gd name="T14" fmla="*/ 0 60000 65536"/>
                <a:gd name="T15" fmla="*/ 0 60000 65536"/>
                <a:gd name="T16" fmla="*/ 0 60000 65536"/>
                <a:gd name="T17" fmla="*/ 0 60000 65536"/>
                <a:gd name="T18" fmla="*/ 0 w 2679"/>
                <a:gd name="T19" fmla="*/ 0 h 105"/>
                <a:gd name="T20" fmla="*/ 2679 w 2679"/>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2679" h="105">
                  <a:moveTo>
                    <a:pt x="0" y="63"/>
                  </a:moveTo>
                  <a:lnTo>
                    <a:pt x="1353" y="0"/>
                  </a:lnTo>
                  <a:lnTo>
                    <a:pt x="2679" y="21"/>
                  </a:lnTo>
                  <a:lnTo>
                    <a:pt x="2679" y="72"/>
                  </a:lnTo>
                  <a:lnTo>
                    <a:pt x="1359" y="105"/>
                  </a:lnTo>
                  <a:lnTo>
                    <a:pt x="0" y="63"/>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0" name="Freeform 90"/>
            <p:cNvSpPr>
              <a:spLocks/>
            </p:cNvSpPr>
            <p:nvPr/>
          </p:nvSpPr>
          <p:spPr bwMode="auto">
            <a:xfrm>
              <a:off x="228" y="2079"/>
              <a:ext cx="2676" cy="120"/>
            </a:xfrm>
            <a:custGeom>
              <a:avLst/>
              <a:gdLst>
                <a:gd name="T0" fmla="*/ 0 w 2676"/>
                <a:gd name="T1" fmla="*/ 54 h 120"/>
                <a:gd name="T2" fmla="*/ 1335 w 2676"/>
                <a:gd name="T3" fmla="*/ 0 h 120"/>
                <a:gd name="T4" fmla="*/ 2031 w 2676"/>
                <a:gd name="T5" fmla="*/ 6 h 120"/>
                <a:gd name="T6" fmla="*/ 2676 w 2676"/>
                <a:gd name="T7" fmla="*/ 33 h 120"/>
                <a:gd name="T8" fmla="*/ 2676 w 2676"/>
                <a:gd name="T9" fmla="*/ 81 h 120"/>
                <a:gd name="T10" fmla="*/ 2037 w 2676"/>
                <a:gd name="T11" fmla="*/ 114 h 120"/>
                <a:gd name="T12" fmla="*/ 1332 w 2676"/>
                <a:gd name="T13" fmla="*/ 120 h 120"/>
                <a:gd name="T14" fmla="*/ 60 w 2676"/>
                <a:gd name="T15" fmla="*/ 63 h 120"/>
                <a:gd name="T16" fmla="*/ 0 w 2676"/>
                <a:gd name="T17" fmla="*/ 54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76"/>
                <a:gd name="T28" fmla="*/ 0 h 120"/>
                <a:gd name="T29" fmla="*/ 2676 w 2676"/>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76" h="120">
                  <a:moveTo>
                    <a:pt x="0" y="54"/>
                  </a:moveTo>
                  <a:lnTo>
                    <a:pt x="1335" y="0"/>
                  </a:lnTo>
                  <a:lnTo>
                    <a:pt x="2031" y="6"/>
                  </a:lnTo>
                  <a:lnTo>
                    <a:pt x="2676" y="33"/>
                  </a:lnTo>
                  <a:lnTo>
                    <a:pt x="2676" y="81"/>
                  </a:lnTo>
                  <a:lnTo>
                    <a:pt x="2037" y="114"/>
                  </a:lnTo>
                  <a:lnTo>
                    <a:pt x="1332" y="120"/>
                  </a:lnTo>
                  <a:lnTo>
                    <a:pt x="60" y="63"/>
                  </a:lnTo>
                  <a:lnTo>
                    <a:pt x="0" y="54"/>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1" name="Freeform 91"/>
            <p:cNvSpPr>
              <a:spLocks/>
            </p:cNvSpPr>
            <p:nvPr/>
          </p:nvSpPr>
          <p:spPr bwMode="auto">
            <a:xfrm>
              <a:off x="225" y="2310"/>
              <a:ext cx="2676" cy="117"/>
            </a:xfrm>
            <a:custGeom>
              <a:avLst/>
              <a:gdLst>
                <a:gd name="T0" fmla="*/ 0 w 2676"/>
                <a:gd name="T1" fmla="*/ 57 h 117"/>
                <a:gd name="T2" fmla="*/ 876 w 2676"/>
                <a:gd name="T3" fmla="*/ 0 h 117"/>
                <a:gd name="T4" fmla="*/ 2676 w 2676"/>
                <a:gd name="T5" fmla="*/ 9 h 117"/>
                <a:gd name="T6" fmla="*/ 2676 w 2676"/>
                <a:gd name="T7" fmla="*/ 108 h 117"/>
                <a:gd name="T8" fmla="*/ 876 w 2676"/>
                <a:gd name="T9" fmla="*/ 117 h 117"/>
                <a:gd name="T10" fmla="*/ 0 w 2676"/>
                <a:gd name="T11" fmla="*/ 57 h 117"/>
                <a:gd name="T12" fmla="*/ 0 60000 65536"/>
                <a:gd name="T13" fmla="*/ 0 60000 65536"/>
                <a:gd name="T14" fmla="*/ 0 60000 65536"/>
                <a:gd name="T15" fmla="*/ 0 60000 65536"/>
                <a:gd name="T16" fmla="*/ 0 60000 65536"/>
                <a:gd name="T17" fmla="*/ 0 60000 65536"/>
                <a:gd name="T18" fmla="*/ 0 w 2676"/>
                <a:gd name="T19" fmla="*/ 0 h 117"/>
                <a:gd name="T20" fmla="*/ 2676 w 2676"/>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2676" h="117">
                  <a:moveTo>
                    <a:pt x="0" y="57"/>
                  </a:moveTo>
                  <a:lnTo>
                    <a:pt x="876" y="0"/>
                  </a:lnTo>
                  <a:lnTo>
                    <a:pt x="2676" y="9"/>
                  </a:lnTo>
                  <a:lnTo>
                    <a:pt x="2676" y="108"/>
                  </a:lnTo>
                  <a:lnTo>
                    <a:pt x="876" y="117"/>
                  </a:lnTo>
                  <a:lnTo>
                    <a:pt x="0" y="57"/>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2" name="Freeform 92"/>
            <p:cNvSpPr>
              <a:spLocks/>
            </p:cNvSpPr>
            <p:nvPr/>
          </p:nvSpPr>
          <p:spPr bwMode="auto">
            <a:xfrm>
              <a:off x="225" y="2544"/>
              <a:ext cx="2673" cy="114"/>
            </a:xfrm>
            <a:custGeom>
              <a:avLst/>
              <a:gdLst>
                <a:gd name="T0" fmla="*/ 0 w 2673"/>
                <a:gd name="T1" fmla="*/ 6 h 114"/>
                <a:gd name="T2" fmla="*/ 1023 w 2673"/>
                <a:gd name="T3" fmla="*/ 0 h 114"/>
                <a:gd name="T4" fmla="*/ 1791 w 2673"/>
                <a:gd name="T5" fmla="*/ 48 h 114"/>
                <a:gd name="T6" fmla="*/ 2673 w 2673"/>
                <a:gd name="T7" fmla="*/ 42 h 114"/>
                <a:gd name="T8" fmla="*/ 2673 w 2673"/>
                <a:gd name="T9" fmla="*/ 87 h 114"/>
                <a:gd name="T10" fmla="*/ 1791 w 2673"/>
                <a:gd name="T11" fmla="*/ 87 h 114"/>
                <a:gd name="T12" fmla="*/ 888 w 2673"/>
                <a:gd name="T13" fmla="*/ 114 h 114"/>
                <a:gd name="T14" fmla="*/ 0 w 2673"/>
                <a:gd name="T15" fmla="*/ 108 h 114"/>
                <a:gd name="T16" fmla="*/ 0 w 2673"/>
                <a:gd name="T17" fmla="*/ 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73"/>
                <a:gd name="T28" fmla="*/ 0 h 114"/>
                <a:gd name="T29" fmla="*/ 2673 w 2673"/>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73" h="114">
                  <a:moveTo>
                    <a:pt x="0" y="6"/>
                  </a:moveTo>
                  <a:lnTo>
                    <a:pt x="1023" y="0"/>
                  </a:lnTo>
                  <a:lnTo>
                    <a:pt x="1791" y="48"/>
                  </a:lnTo>
                  <a:lnTo>
                    <a:pt x="2673" y="42"/>
                  </a:lnTo>
                  <a:lnTo>
                    <a:pt x="2673" y="87"/>
                  </a:lnTo>
                  <a:lnTo>
                    <a:pt x="1791" y="87"/>
                  </a:lnTo>
                  <a:lnTo>
                    <a:pt x="888" y="114"/>
                  </a:lnTo>
                  <a:lnTo>
                    <a:pt x="0" y="108"/>
                  </a:lnTo>
                  <a:lnTo>
                    <a:pt x="0" y="6"/>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3" name="Freeform 93"/>
            <p:cNvSpPr>
              <a:spLocks/>
            </p:cNvSpPr>
            <p:nvPr/>
          </p:nvSpPr>
          <p:spPr bwMode="auto">
            <a:xfrm>
              <a:off x="225" y="2784"/>
              <a:ext cx="2703" cy="117"/>
            </a:xfrm>
            <a:custGeom>
              <a:avLst/>
              <a:gdLst>
                <a:gd name="T0" fmla="*/ 0 w 2703"/>
                <a:gd name="T1" fmla="*/ 54 h 117"/>
                <a:gd name="T2" fmla="*/ 447 w 2703"/>
                <a:gd name="T3" fmla="*/ 0 h 117"/>
                <a:gd name="T4" fmla="*/ 2703 w 2703"/>
                <a:gd name="T5" fmla="*/ 48 h 117"/>
                <a:gd name="T6" fmla="*/ 441 w 2703"/>
                <a:gd name="T7" fmla="*/ 117 h 117"/>
                <a:gd name="T8" fmla="*/ 0 w 2703"/>
                <a:gd name="T9" fmla="*/ 54 h 117"/>
                <a:gd name="T10" fmla="*/ 0 60000 65536"/>
                <a:gd name="T11" fmla="*/ 0 60000 65536"/>
                <a:gd name="T12" fmla="*/ 0 60000 65536"/>
                <a:gd name="T13" fmla="*/ 0 60000 65536"/>
                <a:gd name="T14" fmla="*/ 0 60000 65536"/>
                <a:gd name="T15" fmla="*/ 0 w 2703"/>
                <a:gd name="T16" fmla="*/ 0 h 117"/>
                <a:gd name="T17" fmla="*/ 2703 w 2703"/>
                <a:gd name="T18" fmla="*/ 117 h 117"/>
              </a:gdLst>
              <a:ahLst/>
              <a:cxnLst>
                <a:cxn ang="T10">
                  <a:pos x="T0" y="T1"/>
                </a:cxn>
                <a:cxn ang="T11">
                  <a:pos x="T2" y="T3"/>
                </a:cxn>
                <a:cxn ang="T12">
                  <a:pos x="T4" y="T5"/>
                </a:cxn>
                <a:cxn ang="T13">
                  <a:pos x="T6" y="T7"/>
                </a:cxn>
                <a:cxn ang="T14">
                  <a:pos x="T8" y="T9"/>
                </a:cxn>
              </a:cxnLst>
              <a:rect l="T15" t="T16" r="T17" b="T18"/>
              <a:pathLst>
                <a:path w="2703" h="117">
                  <a:moveTo>
                    <a:pt x="0" y="54"/>
                  </a:moveTo>
                  <a:lnTo>
                    <a:pt x="447" y="0"/>
                  </a:lnTo>
                  <a:lnTo>
                    <a:pt x="2703" y="48"/>
                  </a:lnTo>
                  <a:lnTo>
                    <a:pt x="441" y="117"/>
                  </a:lnTo>
                  <a:lnTo>
                    <a:pt x="0" y="54"/>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4" name="Freeform 94"/>
            <p:cNvSpPr>
              <a:spLocks/>
            </p:cNvSpPr>
            <p:nvPr/>
          </p:nvSpPr>
          <p:spPr bwMode="auto">
            <a:xfrm>
              <a:off x="225" y="2988"/>
              <a:ext cx="2673" cy="168"/>
            </a:xfrm>
            <a:custGeom>
              <a:avLst/>
              <a:gdLst>
                <a:gd name="T0" fmla="*/ 0 w 2673"/>
                <a:gd name="T1" fmla="*/ 54 h 168"/>
                <a:gd name="T2" fmla="*/ 444 w 2673"/>
                <a:gd name="T3" fmla="*/ 6 h 168"/>
                <a:gd name="T4" fmla="*/ 1332 w 2673"/>
                <a:gd name="T5" fmla="*/ 3 h 168"/>
                <a:gd name="T6" fmla="*/ 1782 w 2673"/>
                <a:gd name="T7" fmla="*/ 48 h 168"/>
                <a:gd name="T8" fmla="*/ 2013 w 2673"/>
                <a:gd name="T9" fmla="*/ 45 h 168"/>
                <a:gd name="T10" fmla="*/ 2136 w 2673"/>
                <a:gd name="T11" fmla="*/ 0 h 168"/>
                <a:gd name="T12" fmla="*/ 2673 w 2673"/>
                <a:gd name="T13" fmla="*/ 0 h 168"/>
                <a:gd name="T14" fmla="*/ 2670 w 2673"/>
                <a:gd name="T15" fmla="*/ 159 h 168"/>
                <a:gd name="T16" fmla="*/ 2142 w 2673"/>
                <a:gd name="T17" fmla="*/ 162 h 168"/>
                <a:gd name="T18" fmla="*/ 2031 w 2673"/>
                <a:gd name="T19" fmla="*/ 114 h 168"/>
                <a:gd name="T20" fmla="*/ 1773 w 2673"/>
                <a:gd name="T21" fmla="*/ 111 h 168"/>
                <a:gd name="T22" fmla="*/ 1341 w 2673"/>
                <a:gd name="T23" fmla="*/ 168 h 168"/>
                <a:gd name="T24" fmla="*/ 438 w 2673"/>
                <a:gd name="T25" fmla="*/ 150 h 168"/>
                <a:gd name="T26" fmla="*/ 9 w 2673"/>
                <a:gd name="T27" fmla="*/ 84 h 168"/>
                <a:gd name="T28" fmla="*/ 0 w 2673"/>
                <a:gd name="T29" fmla="*/ 5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73"/>
                <a:gd name="T46" fmla="*/ 0 h 168"/>
                <a:gd name="T47" fmla="*/ 2673 w 2673"/>
                <a:gd name="T48" fmla="*/ 168 h 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73" h="168">
                  <a:moveTo>
                    <a:pt x="0" y="54"/>
                  </a:moveTo>
                  <a:lnTo>
                    <a:pt x="444" y="6"/>
                  </a:lnTo>
                  <a:lnTo>
                    <a:pt x="1332" y="3"/>
                  </a:lnTo>
                  <a:lnTo>
                    <a:pt x="1782" y="48"/>
                  </a:lnTo>
                  <a:lnTo>
                    <a:pt x="2013" y="45"/>
                  </a:lnTo>
                  <a:lnTo>
                    <a:pt x="2136" y="0"/>
                  </a:lnTo>
                  <a:lnTo>
                    <a:pt x="2673" y="0"/>
                  </a:lnTo>
                  <a:lnTo>
                    <a:pt x="2670" y="159"/>
                  </a:lnTo>
                  <a:lnTo>
                    <a:pt x="2142" y="162"/>
                  </a:lnTo>
                  <a:lnTo>
                    <a:pt x="2031" y="114"/>
                  </a:lnTo>
                  <a:lnTo>
                    <a:pt x="1773" y="111"/>
                  </a:lnTo>
                  <a:lnTo>
                    <a:pt x="1341" y="168"/>
                  </a:lnTo>
                  <a:lnTo>
                    <a:pt x="438" y="150"/>
                  </a:lnTo>
                  <a:lnTo>
                    <a:pt x="9" y="84"/>
                  </a:lnTo>
                  <a:lnTo>
                    <a:pt x="0" y="54"/>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5" name="Freeform 95"/>
            <p:cNvSpPr>
              <a:spLocks/>
            </p:cNvSpPr>
            <p:nvPr/>
          </p:nvSpPr>
          <p:spPr bwMode="auto">
            <a:xfrm>
              <a:off x="225" y="3240"/>
              <a:ext cx="2679" cy="120"/>
            </a:xfrm>
            <a:custGeom>
              <a:avLst/>
              <a:gdLst>
                <a:gd name="T0" fmla="*/ 0 w 2679"/>
                <a:gd name="T1" fmla="*/ 50 h 120"/>
                <a:gd name="T2" fmla="*/ 447 w 2679"/>
                <a:gd name="T3" fmla="*/ 0 h 120"/>
                <a:gd name="T4" fmla="*/ 1329 w 2679"/>
                <a:gd name="T5" fmla="*/ 3 h 120"/>
                <a:gd name="T6" fmla="*/ 1746 w 2679"/>
                <a:gd name="T7" fmla="*/ 30 h 120"/>
                <a:gd name="T8" fmla="*/ 2676 w 2679"/>
                <a:gd name="T9" fmla="*/ 30 h 120"/>
                <a:gd name="T10" fmla="*/ 2679 w 2679"/>
                <a:gd name="T11" fmla="*/ 72 h 120"/>
                <a:gd name="T12" fmla="*/ 1791 w 2679"/>
                <a:gd name="T13" fmla="*/ 72 h 120"/>
                <a:gd name="T14" fmla="*/ 1311 w 2679"/>
                <a:gd name="T15" fmla="*/ 120 h 120"/>
                <a:gd name="T16" fmla="*/ 447 w 2679"/>
                <a:gd name="T17" fmla="*/ 120 h 120"/>
                <a:gd name="T18" fmla="*/ 2 w 2679"/>
                <a:gd name="T19" fmla="*/ 72 h 120"/>
                <a:gd name="T20" fmla="*/ 0 w 2679"/>
                <a:gd name="T21" fmla="*/ 50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79"/>
                <a:gd name="T34" fmla="*/ 0 h 120"/>
                <a:gd name="T35" fmla="*/ 2679 w 2679"/>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79" h="120">
                  <a:moveTo>
                    <a:pt x="0" y="50"/>
                  </a:moveTo>
                  <a:lnTo>
                    <a:pt x="447" y="0"/>
                  </a:lnTo>
                  <a:lnTo>
                    <a:pt x="1329" y="3"/>
                  </a:lnTo>
                  <a:lnTo>
                    <a:pt x="1746" y="30"/>
                  </a:lnTo>
                  <a:lnTo>
                    <a:pt x="2676" y="30"/>
                  </a:lnTo>
                  <a:lnTo>
                    <a:pt x="2679" y="72"/>
                  </a:lnTo>
                  <a:lnTo>
                    <a:pt x="1791" y="72"/>
                  </a:lnTo>
                  <a:lnTo>
                    <a:pt x="1311" y="120"/>
                  </a:lnTo>
                  <a:lnTo>
                    <a:pt x="447" y="120"/>
                  </a:lnTo>
                  <a:lnTo>
                    <a:pt x="2" y="72"/>
                  </a:lnTo>
                  <a:lnTo>
                    <a:pt x="0" y="50"/>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6" name="Freeform 96"/>
            <p:cNvSpPr>
              <a:spLocks/>
            </p:cNvSpPr>
            <p:nvPr/>
          </p:nvSpPr>
          <p:spPr bwMode="auto">
            <a:xfrm>
              <a:off x="228" y="3480"/>
              <a:ext cx="2667" cy="120"/>
            </a:xfrm>
            <a:custGeom>
              <a:avLst/>
              <a:gdLst>
                <a:gd name="T0" fmla="*/ 0 w 2667"/>
                <a:gd name="T1" fmla="*/ 51 h 120"/>
                <a:gd name="T2" fmla="*/ 1140 w 2667"/>
                <a:gd name="T3" fmla="*/ 0 h 120"/>
                <a:gd name="T4" fmla="*/ 2667 w 2667"/>
                <a:gd name="T5" fmla="*/ 0 h 120"/>
                <a:gd name="T6" fmla="*/ 2667 w 2667"/>
                <a:gd name="T7" fmla="*/ 120 h 120"/>
                <a:gd name="T8" fmla="*/ 1116 w 2667"/>
                <a:gd name="T9" fmla="*/ 120 h 120"/>
                <a:gd name="T10" fmla="*/ 0 w 2667"/>
                <a:gd name="T11" fmla="*/ 51 h 120"/>
                <a:gd name="T12" fmla="*/ 0 60000 65536"/>
                <a:gd name="T13" fmla="*/ 0 60000 65536"/>
                <a:gd name="T14" fmla="*/ 0 60000 65536"/>
                <a:gd name="T15" fmla="*/ 0 60000 65536"/>
                <a:gd name="T16" fmla="*/ 0 60000 65536"/>
                <a:gd name="T17" fmla="*/ 0 60000 65536"/>
                <a:gd name="T18" fmla="*/ 0 w 2667"/>
                <a:gd name="T19" fmla="*/ 0 h 120"/>
                <a:gd name="T20" fmla="*/ 2667 w 2667"/>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2667" h="120">
                  <a:moveTo>
                    <a:pt x="0" y="51"/>
                  </a:moveTo>
                  <a:lnTo>
                    <a:pt x="1140" y="0"/>
                  </a:lnTo>
                  <a:lnTo>
                    <a:pt x="2667" y="0"/>
                  </a:lnTo>
                  <a:lnTo>
                    <a:pt x="2667" y="120"/>
                  </a:lnTo>
                  <a:lnTo>
                    <a:pt x="1116" y="120"/>
                  </a:lnTo>
                  <a:lnTo>
                    <a:pt x="0" y="51"/>
                  </a:lnTo>
                  <a:close/>
                </a:path>
              </a:pathLst>
            </a:custGeom>
            <a:gradFill rotWithShape="1">
              <a:gsLst>
                <a:gs pos="0">
                  <a:srgbClr val="FF0000"/>
                </a:gs>
                <a:gs pos="100000">
                  <a:srgbClr val="B3D9FF"/>
                </a:gs>
              </a:gsLst>
              <a:lin ang="0" scaled="1"/>
            </a:gradFill>
            <a:ln w="9525">
              <a:noFill/>
              <a:round/>
              <a:headEnd/>
              <a:tailEnd/>
            </a:ln>
          </p:spPr>
          <p:txBody>
            <a:bodyPr/>
            <a:lstStyle/>
            <a:p>
              <a:endParaRPr lang="en-US"/>
            </a:p>
          </p:txBody>
        </p:sp>
        <p:sp>
          <p:nvSpPr>
            <p:cNvPr id="48227" name="Freeform 97"/>
            <p:cNvSpPr>
              <a:spLocks/>
            </p:cNvSpPr>
            <p:nvPr/>
          </p:nvSpPr>
          <p:spPr bwMode="auto">
            <a:xfrm>
              <a:off x="228" y="624"/>
              <a:ext cx="1" cy="3026"/>
            </a:xfrm>
            <a:custGeom>
              <a:avLst/>
              <a:gdLst>
                <a:gd name="T0" fmla="*/ 0 w 1"/>
                <a:gd name="T1" fmla="*/ 0 h 3026"/>
                <a:gd name="T2" fmla="*/ 0 w 1"/>
                <a:gd name="T3" fmla="*/ 3026 h 3026"/>
                <a:gd name="T4" fmla="*/ 0 60000 65536"/>
                <a:gd name="T5" fmla="*/ 0 60000 65536"/>
                <a:gd name="T6" fmla="*/ 0 w 1"/>
                <a:gd name="T7" fmla="*/ 0 h 3026"/>
                <a:gd name="T8" fmla="*/ 1 w 1"/>
                <a:gd name="T9" fmla="*/ 3026 h 3026"/>
              </a:gdLst>
              <a:ahLst/>
              <a:cxnLst>
                <a:cxn ang="T4">
                  <a:pos x="T0" y="T1"/>
                </a:cxn>
                <a:cxn ang="T5">
                  <a:pos x="T2" y="T3"/>
                </a:cxn>
              </a:cxnLst>
              <a:rect l="T6" t="T7" r="T8" b="T9"/>
              <a:pathLst>
                <a:path w="1" h="3026">
                  <a:moveTo>
                    <a:pt x="0" y="0"/>
                  </a:moveTo>
                  <a:lnTo>
                    <a:pt x="0" y="3026"/>
                  </a:lnTo>
                </a:path>
              </a:pathLst>
            </a:custGeom>
            <a:noFill/>
            <a:ln w="9525">
              <a:solidFill>
                <a:schemeClr val="tx1"/>
              </a:solidFill>
              <a:round/>
              <a:headEnd/>
              <a:tailEnd/>
            </a:ln>
          </p:spPr>
          <p:txBody>
            <a:bodyPr/>
            <a:lstStyle/>
            <a:p>
              <a:endParaRPr lang="en-US"/>
            </a:p>
          </p:txBody>
        </p:sp>
        <p:sp>
          <p:nvSpPr>
            <p:cNvPr id="48228" name="Freeform 98"/>
            <p:cNvSpPr>
              <a:spLocks/>
            </p:cNvSpPr>
            <p:nvPr/>
          </p:nvSpPr>
          <p:spPr bwMode="auto">
            <a:xfrm>
              <a:off x="2898" y="624"/>
              <a:ext cx="6" cy="3023"/>
            </a:xfrm>
            <a:custGeom>
              <a:avLst/>
              <a:gdLst>
                <a:gd name="T0" fmla="*/ 6 w 6"/>
                <a:gd name="T1" fmla="*/ 0 h 3023"/>
                <a:gd name="T2" fmla="*/ 0 w 6"/>
                <a:gd name="T3" fmla="*/ 3023 h 3023"/>
                <a:gd name="T4" fmla="*/ 0 60000 65536"/>
                <a:gd name="T5" fmla="*/ 0 60000 65536"/>
                <a:gd name="T6" fmla="*/ 0 w 6"/>
                <a:gd name="T7" fmla="*/ 0 h 3023"/>
                <a:gd name="T8" fmla="*/ 6 w 6"/>
                <a:gd name="T9" fmla="*/ 3023 h 3023"/>
              </a:gdLst>
              <a:ahLst/>
              <a:cxnLst>
                <a:cxn ang="T4">
                  <a:pos x="T0" y="T1"/>
                </a:cxn>
                <a:cxn ang="T5">
                  <a:pos x="T2" y="T3"/>
                </a:cxn>
              </a:cxnLst>
              <a:rect l="T6" t="T7" r="T8" b="T9"/>
              <a:pathLst>
                <a:path w="6" h="3023">
                  <a:moveTo>
                    <a:pt x="6" y="0"/>
                  </a:moveTo>
                  <a:lnTo>
                    <a:pt x="0" y="3023"/>
                  </a:lnTo>
                </a:path>
              </a:pathLst>
            </a:custGeom>
            <a:noFill/>
            <a:ln w="9525">
              <a:solidFill>
                <a:schemeClr val="tx1"/>
              </a:solidFill>
              <a:round/>
              <a:headEnd/>
              <a:tailEnd/>
            </a:ln>
          </p:spPr>
          <p:txBody>
            <a:bodyPr/>
            <a:lstStyle/>
            <a:p>
              <a:endParaRPr lang="en-US"/>
            </a:p>
          </p:txBody>
        </p:sp>
        <p:sp>
          <p:nvSpPr>
            <p:cNvPr id="48229" name="Freeform 99"/>
            <p:cNvSpPr>
              <a:spLocks/>
            </p:cNvSpPr>
            <p:nvPr/>
          </p:nvSpPr>
          <p:spPr bwMode="auto">
            <a:xfrm>
              <a:off x="230" y="1055"/>
              <a:ext cx="2671" cy="1"/>
            </a:xfrm>
            <a:custGeom>
              <a:avLst/>
              <a:gdLst>
                <a:gd name="T0" fmla="*/ 0 w 2671"/>
                <a:gd name="T1" fmla="*/ 0 h 1"/>
                <a:gd name="T2" fmla="*/ 2671 w 2671"/>
                <a:gd name="T3" fmla="*/ 1 h 1"/>
                <a:gd name="T4" fmla="*/ 0 60000 65536"/>
                <a:gd name="T5" fmla="*/ 0 60000 65536"/>
                <a:gd name="T6" fmla="*/ 0 w 2671"/>
                <a:gd name="T7" fmla="*/ 0 h 1"/>
                <a:gd name="T8" fmla="*/ 2671 w 2671"/>
                <a:gd name="T9" fmla="*/ 1 h 1"/>
              </a:gdLst>
              <a:ahLst/>
              <a:cxnLst>
                <a:cxn ang="T4">
                  <a:pos x="T0" y="T1"/>
                </a:cxn>
                <a:cxn ang="T5">
                  <a:pos x="T2" y="T3"/>
                </a:cxn>
              </a:cxnLst>
              <a:rect l="T6" t="T7" r="T8" b="T9"/>
              <a:pathLst>
                <a:path w="2671" h="1">
                  <a:moveTo>
                    <a:pt x="0" y="0"/>
                  </a:moveTo>
                  <a:lnTo>
                    <a:pt x="2671" y="1"/>
                  </a:lnTo>
                </a:path>
              </a:pathLst>
            </a:custGeom>
            <a:noFill/>
            <a:ln w="9525">
              <a:solidFill>
                <a:schemeClr val="tx1"/>
              </a:solidFill>
              <a:round/>
              <a:headEnd/>
              <a:tailEnd/>
            </a:ln>
          </p:spPr>
          <p:txBody>
            <a:bodyPr/>
            <a:lstStyle/>
            <a:p>
              <a:endParaRPr lang="en-US"/>
            </a:p>
          </p:txBody>
        </p:sp>
        <p:sp>
          <p:nvSpPr>
            <p:cNvPr id="48230" name="Freeform 100"/>
            <p:cNvSpPr>
              <a:spLocks/>
            </p:cNvSpPr>
            <p:nvPr/>
          </p:nvSpPr>
          <p:spPr bwMode="auto">
            <a:xfrm>
              <a:off x="230" y="621"/>
              <a:ext cx="2673" cy="5"/>
            </a:xfrm>
            <a:custGeom>
              <a:avLst/>
              <a:gdLst>
                <a:gd name="T0" fmla="*/ 0 w 2673"/>
                <a:gd name="T1" fmla="*/ 5 h 5"/>
                <a:gd name="T2" fmla="*/ 2673 w 2673"/>
                <a:gd name="T3" fmla="*/ 0 h 5"/>
                <a:gd name="T4" fmla="*/ 0 60000 65536"/>
                <a:gd name="T5" fmla="*/ 0 60000 65536"/>
                <a:gd name="T6" fmla="*/ 0 w 2673"/>
                <a:gd name="T7" fmla="*/ 0 h 5"/>
                <a:gd name="T8" fmla="*/ 2673 w 2673"/>
                <a:gd name="T9" fmla="*/ 5 h 5"/>
              </a:gdLst>
              <a:ahLst/>
              <a:cxnLst>
                <a:cxn ang="T4">
                  <a:pos x="T0" y="T1"/>
                </a:cxn>
                <a:cxn ang="T5">
                  <a:pos x="T2" y="T3"/>
                </a:cxn>
              </a:cxnLst>
              <a:rect l="T6" t="T7" r="T8" b="T9"/>
              <a:pathLst>
                <a:path w="2673" h="5">
                  <a:moveTo>
                    <a:pt x="0" y="5"/>
                  </a:moveTo>
                  <a:lnTo>
                    <a:pt x="2673" y="0"/>
                  </a:lnTo>
                </a:path>
              </a:pathLst>
            </a:custGeom>
            <a:noFill/>
            <a:ln w="9525">
              <a:solidFill>
                <a:schemeClr val="tx1"/>
              </a:solidFill>
              <a:round/>
              <a:headEnd/>
              <a:tailEnd/>
            </a:ln>
          </p:spPr>
          <p:txBody>
            <a:bodyPr/>
            <a:lstStyle/>
            <a:p>
              <a:endParaRPr lang="en-US"/>
            </a:p>
          </p:txBody>
        </p:sp>
        <p:sp>
          <p:nvSpPr>
            <p:cNvPr id="48231" name="Freeform 101"/>
            <p:cNvSpPr>
              <a:spLocks/>
            </p:cNvSpPr>
            <p:nvPr/>
          </p:nvSpPr>
          <p:spPr bwMode="auto">
            <a:xfrm>
              <a:off x="231" y="3648"/>
              <a:ext cx="2667" cy="2"/>
            </a:xfrm>
            <a:custGeom>
              <a:avLst/>
              <a:gdLst>
                <a:gd name="T0" fmla="*/ 0 w 2667"/>
                <a:gd name="T1" fmla="*/ 0 h 2"/>
                <a:gd name="T2" fmla="*/ 2667 w 2667"/>
                <a:gd name="T3" fmla="*/ 2 h 2"/>
                <a:gd name="T4" fmla="*/ 0 60000 65536"/>
                <a:gd name="T5" fmla="*/ 0 60000 65536"/>
                <a:gd name="T6" fmla="*/ 0 w 2667"/>
                <a:gd name="T7" fmla="*/ 0 h 2"/>
                <a:gd name="T8" fmla="*/ 2667 w 2667"/>
                <a:gd name="T9" fmla="*/ 2 h 2"/>
              </a:gdLst>
              <a:ahLst/>
              <a:cxnLst>
                <a:cxn ang="T4">
                  <a:pos x="T0" y="T1"/>
                </a:cxn>
                <a:cxn ang="T5">
                  <a:pos x="T2" y="T3"/>
                </a:cxn>
              </a:cxnLst>
              <a:rect l="T6" t="T7" r="T8" b="T9"/>
              <a:pathLst>
                <a:path w="2667" h="2">
                  <a:moveTo>
                    <a:pt x="0" y="0"/>
                  </a:moveTo>
                  <a:lnTo>
                    <a:pt x="2667" y="2"/>
                  </a:lnTo>
                </a:path>
              </a:pathLst>
            </a:custGeom>
            <a:noFill/>
            <a:ln w="9525">
              <a:solidFill>
                <a:schemeClr val="tx1"/>
              </a:solidFill>
              <a:round/>
              <a:headEnd/>
              <a:tailEnd/>
            </a:ln>
          </p:spPr>
          <p:txBody>
            <a:bodyPr/>
            <a:lstStyle/>
            <a:p>
              <a:endParaRPr lang="en-US"/>
            </a:p>
          </p:txBody>
        </p:sp>
        <p:sp>
          <p:nvSpPr>
            <p:cNvPr id="48232" name="Text Box 102"/>
            <p:cNvSpPr txBox="1">
              <a:spLocks noChangeArrowheads="1"/>
            </p:cNvSpPr>
            <p:nvPr/>
          </p:nvSpPr>
          <p:spPr bwMode="auto">
            <a:xfrm>
              <a:off x="154" y="3638"/>
              <a:ext cx="2822" cy="154"/>
            </a:xfrm>
            <a:prstGeom prst="rect">
              <a:avLst/>
            </a:prstGeom>
            <a:noFill/>
            <a:ln w="9525">
              <a:noFill/>
              <a:miter lim="800000"/>
              <a:headEnd/>
              <a:tailEnd/>
            </a:ln>
          </p:spPr>
          <p:txBody>
            <a:bodyPr wrap="none">
              <a:spAutoFit/>
            </a:bodyPr>
            <a:lstStyle/>
            <a:p>
              <a:r>
                <a:rPr lang="en-US" sz="1000"/>
                <a:t>4     4.5      5      5.5       6       6.5       7       7.5       8       8.5       9      9.5     10</a:t>
              </a:r>
            </a:p>
          </p:txBody>
        </p:sp>
        <p:sp>
          <p:nvSpPr>
            <p:cNvPr id="48233" name="Text Box 103"/>
            <p:cNvSpPr txBox="1">
              <a:spLocks noChangeArrowheads="1"/>
            </p:cNvSpPr>
            <p:nvPr/>
          </p:nvSpPr>
          <p:spPr bwMode="auto">
            <a:xfrm>
              <a:off x="278" y="765"/>
              <a:ext cx="572" cy="144"/>
            </a:xfrm>
            <a:prstGeom prst="rect">
              <a:avLst/>
            </a:prstGeom>
            <a:noFill/>
            <a:ln w="9525">
              <a:noFill/>
              <a:miter lim="800000"/>
              <a:headEnd/>
              <a:tailEnd/>
            </a:ln>
          </p:spPr>
          <p:txBody>
            <a:bodyPr wrap="none">
              <a:spAutoFit/>
            </a:bodyPr>
            <a:lstStyle/>
            <a:p>
              <a:r>
                <a:rPr lang="en-US" sz="900" b="1"/>
                <a:t>Strongly acid</a:t>
              </a:r>
            </a:p>
          </p:txBody>
        </p:sp>
        <p:sp>
          <p:nvSpPr>
            <p:cNvPr id="48234" name="Text Box 104"/>
            <p:cNvSpPr txBox="1">
              <a:spLocks noChangeArrowheads="1"/>
            </p:cNvSpPr>
            <p:nvPr/>
          </p:nvSpPr>
          <p:spPr bwMode="auto">
            <a:xfrm>
              <a:off x="2228" y="776"/>
              <a:ext cx="692" cy="144"/>
            </a:xfrm>
            <a:prstGeom prst="rect">
              <a:avLst/>
            </a:prstGeom>
            <a:noFill/>
            <a:ln w="9525">
              <a:noFill/>
              <a:miter lim="800000"/>
              <a:headEnd/>
              <a:tailEnd/>
            </a:ln>
          </p:spPr>
          <p:txBody>
            <a:bodyPr wrap="none">
              <a:spAutoFit/>
            </a:bodyPr>
            <a:lstStyle/>
            <a:p>
              <a:r>
                <a:rPr lang="en-US" sz="900" b="1"/>
                <a:t>Strongly alkaline</a:t>
              </a:r>
            </a:p>
          </p:txBody>
        </p:sp>
        <p:sp>
          <p:nvSpPr>
            <p:cNvPr id="48235" name="Text Box 105"/>
            <p:cNvSpPr txBox="1">
              <a:spLocks noChangeArrowheads="1"/>
            </p:cNvSpPr>
            <p:nvPr/>
          </p:nvSpPr>
          <p:spPr bwMode="auto">
            <a:xfrm rot="-5400000">
              <a:off x="783" y="718"/>
              <a:ext cx="408" cy="230"/>
            </a:xfrm>
            <a:prstGeom prst="rect">
              <a:avLst/>
            </a:prstGeom>
            <a:noFill/>
            <a:ln w="9525">
              <a:noFill/>
              <a:miter lim="800000"/>
              <a:headEnd/>
              <a:tailEnd/>
            </a:ln>
          </p:spPr>
          <p:txBody>
            <a:bodyPr wrap="none">
              <a:spAutoFit/>
            </a:bodyPr>
            <a:lstStyle/>
            <a:p>
              <a:pPr algn="ctr"/>
              <a:r>
                <a:rPr lang="en-US" sz="900" b="1"/>
                <a:t>Medium </a:t>
              </a:r>
            </a:p>
            <a:p>
              <a:pPr algn="ctr"/>
              <a:r>
                <a:rPr lang="en-US" sz="900" b="1"/>
                <a:t>acid</a:t>
              </a:r>
            </a:p>
          </p:txBody>
        </p:sp>
        <p:sp>
          <p:nvSpPr>
            <p:cNvPr id="48236" name="Text Box 106"/>
            <p:cNvSpPr txBox="1">
              <a:spLocks noChangeArrowheads="1"/>
            </p:cNvSpPr>
            <p:nvPr/>
          </p:nvSpPr>
          <p:spPr bwMode="auto">
            <a:xfrm rot="-5400000">
              <a:off x="1031" y="730"/>
              <a:ext cx="376" cy="230"/>
            </a:xfrm>
            <a:prstGeom prst="rect">
              <a:avLst/>
            </a:prstGeom>
            <a:noFill/>
            <a:ln w="9525">
              <a:noFill/>
              <a:miter lim="800000"/>
              <a:headEnd/>
              <a:tailEnd/>
            </a:ln>
          </p:spPr>
          <p:txBody>
            <a:bodyPr wrap="none">
              <a:spAutoFit/>
            </a:bodyPr>
            <a:lstStyle/>
            <a:p>
              <a:pPr algn="ctr"/>
              <a:r>
                <a:rPr lang="en-US" sz="900" b="1"/>
                <a:t>Slightly</a:t>
              </a:r>
            </a:p>
            <a:p>
              <a:pPr algn="ctr"/>
              <a:r>
                <a:rPr lang="en-US" sz="900" b="1"/>
                <a:t>acid</a:t>
              </a:r>
            </a:p>
          </p:txBody>
        </p:sp>
        <p:sp>
          <p:nvSpPr>
            <p:cNvPr id="48237" name="Text Box 107"/>
            <p:cNvSpPr txBox="1">
              <a:spLocks noChangeArrowheads="1"/>
            </p:cNvSpPr>
            <p:nvPr/>
          </p:nvSpPr>
          <p:spPr bwMode="auto">
            <a:xfrm rot="-5400000">
              <a:off x="1158" y="729"/>
              <a:ext cx="524" cy="212"/>
            </a:xfrm>
            <a:prstGeom prst="rect">
              <a:avLst/>
            </a:prstGeom>
            <a:noFill/>
            <a:ln w="9525">
              <a:noFill/>
              <a:miter lim="800000"/>
              <a:headEnd/>
              <a:tailEnd/>
            </a:ln>
          </p:spPr>
          <p:txBody>
            <a:bodyPr wrap="none">
              <a:spAutoFit/>
            </a:bodyPr>
            <a:lstStyle/>
            <a:p>
              <a:pPr algn="ctr"/>
              <a:r>
                <a:rPr lang="en-US" sz="800" b="1"/>
                <a:t>Very Slightly </a:t>
              </a:r>
            </a:p>
            <a:p>
              <a:pPr algn="ctr"/>
              <a:r>
                <a:rPr lang="en-US" sz="800" b="1"/>
                <a:t>acid</a:t>
              </a:r>
            </a:p>
          </p:txBody>
        </p:sp>
        <p:sp>
          <p:nvSpPr>
            <p:cNvPr id="48238" name="Text Box 108"/>
            <p:cNvSpPr txBox="1">
              <a:spLocks noChangeArrowheads="1"/>
            </p:cNvSpPr>
            <p:nvPr/>
          </p:nvSpPr>
          <p:spPr bwMode="auto">
            <a:xfrm rot="-5400000">
              <a:off x="1398" y="737"/>
              <a:ext cx="524" cy="212"/>
            </a:xfrm>
            <a:prstGeom prst="rect">
              <a:avLst/>
            </a:prstGeom>
            <a:noFill/>
            <a:ln w="9525">
              <a:noFill/>
              <a:miter lim="800000"/>
              <a:headEnd/>
              <a:tailEnd/>
            </a:ln>
          </p:spPr>
          <p:txBody>
            <a:bodyPr wrap="none">
              <a:spAutoFit/>
            </a:bodyPr>
            <a:lstStyle/>
            <a:p>
              <a:pPr algn="ctr"/>
              <a:r>
                <a:rPr lang="en-US" sz="800" b="1"/>
                <a:t>Very Slightly </a:t>
              </a:r>
            </a:p>
            <a:p>
              <a:pPr algn="ctr"/>
              <a:r>
                <a:rPr lang="en-US" sz="800" b="1"/>
                <a:t>alkaline</a:t>
              </a:r>
            </a:p>
          </p:txBody>
        </p:sp>
        <p:sp>
          <p:nvSpPr>
            <p:cNvPr id="48239" name="Text Box 109"/>
            <p:cNvSpPr txBox="1">
              <a:spLocks noChangeArrowheads="1"/>
            </p:cNvSpPr>
            <p:nvPr/>
          </p:nvSpPr>
          <p:spPr bwMode="auto">
            <a:xfrm rot="-5400000">
              <a:off x="1693" y="727"/>
              <a:ext cx="396" cy="230"/>
            </a:xfrm>
            <a:prstGeom prst="rect">
              <a:avLst/>
            </a:prstGeom>
            <a:noFill/>
            <a:ln w="9525">
              <a:noFill/>
              <a:miter lim="800000"/>
              <a:headEnd/>
              <a:tailEnd/>
            </a:ln>
          </p:spPr>
          <p:txBody>
            <a:bodyPr wrap="none">
              <a:spAutoFit/>
            </a:bodyPr>
            <a:lstStyle/>
            <a:p>
              <a:pPr algn="ctr"/>
              <a:r>
                <a:rPr lang="en-US" sz="900" b="1"/>
                <a:t>Slightly </a:t>
              </a:r>
            </a:p>
            <a:p>
              <a:pPr algn="ctr"/>
              <a:r>
                <a:rPr lang="en-US" sz="900" b="1"/>
                <a:t>alkaline</a:t>
              </a:r>
            </a:p>
          </p:txBody>
        </p:sp>
        <p:sp>
          <p:nvSpPr>
            <p:cNvPr id="48240" name="Text Box 110"/>
            <p:cNvSpPr txBox="1">
              <a:spLocks noChangeArrowheads="1"/>
            </p:cNvSpPr>
            <p:nvPr/>
          </p:nvSpPr>
          <p:spPr bwMode="auto">
            <a:xfrm rot="-5400000">
              <a:off x="1927" y="727"/>
              <a:ext cx="408" cy="230"/>
            </a:xfrm>
            <a:prstGeom prst="rect">
              <a:avLst/>
            </a:prstGeom>
            <a:noFill/>
            <a:ln w="9525">
              <a:noFill/>
              <a:miter lim="800000"/>
              <a:headEnd/>
              <a:tailEnd/>
            </a:ln>
          </p:spPr>
          <p:txBody>
            <a:bodyPr wrap="none">
              <a:spAutoFit/>
            </a:bodyPr>
            <a:lstStyle/>
            <a:p>
              <a:pPr algn="ctr"/>
              <a:r>
                <a:rPr lang="en-US" sz="900" b="1"/>
                <a:t>Medium </a:t>
              </a:r>
            </a:p>
            <a:p>
              <a:pPr algn="ctr"/>
              <a:r>
                <a:rPr lang="en-US" sz="900" b="1"/>
                <a:t>alkaline</a:t>
              </a:r>
            </a:p>
          </p:txBody>
        </p:sp>
        <p:sp>
          <p:nvSpPr>
            <p:cNvPr id="48241" name="Text Box 111"/>
            <p:cNvSpPr txBox="1">
              <a:spLocks noChangeArrowheads="1"/>
            </p:cNvSpPr>
            <p:nvPr/>
          </p:nvSpPr>
          <p:spPr bwMode="auto">
            <a:xfrm>
              <a:off x="1152" y="3782"/>
              <a:ext cx="910" cy="154"/>
            </a:xfrm>
            <a:prstGeom prst="rect">
              <a:avLst/>
            </a:prstGeom>
            <a:noFill/>
            <a:ln w="9525">
              <a:noFill/>
              <a:miter lim="800000"/>
              <a:headEnd/>
              <a:tailEnd/>
            </a:ln>
          </p:spPr>
          <p:txBody>
            <a:bodyPr wrap="none">
              <a:spAutoFit/>
            </a:bodyPr>
            <a:lstStyle/>
            <a:p>
              <a:r>
                <a:rPr lang="en-US" sz="1000"/>
                <a:t>Acidity / Alkalinity (pH)</a:t>
              </a:r>
            </a:p>
          </p:txBody>
        </p:sp>
      </p:grpSp>
      <p:sp>
        <p:nvSpPr>
          <p:cNvPr id="48203" name="AutoShape 11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8204" name="Picture 115" descr="soybean field"/>
          <p:cNvPicPr>
            <a:picLocks noChangeAspect="1" noChangeArrowheads="1"/>
          </p:cNvPicPr>
          <p:nvPr/>
        </p:nvPicPr>
        <p:blipFill>
          <a:blip r:embed="rId5" cstate="print"/>
          <a:srcRect/>
          <a:stretch>
            <a:fillRect/>
          </a:stretch>
        </p:blipFill>
        <p:spPr bwMode="auto">
          <a:xfrm>
            <a:off x="7764463" y="344488"/>
            <a:ext cx="1139825" cy="814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296"/>
                                        </p:tgtEl>
                                        <p:attrNameLst>
                                          <p:attrName>style.visibility</p:attrName>
                                        </p:attrNameLst>
                                      </p:cBhvr>
                                      <p:to>
                                        <p:strVal val="visible"/>
                                      </p:to>
                                    </p:set>
                                    <p:animEffect transition="in" filter="dissolve">
                                      <p:cBhvr>
                                        <p:cTn id="7" dur="500"/>
                                        <p:tgtEl>
                                          <p:spTgt spid="820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0297"/>
                                        </p:tgtEl>
                                        <p:attrNameLst>
                                          <p:attrName>style.visibility</p:attrName>
                                        </p:attrNameLst>
                                      </p:cBhvr>
                                      <p:to>
                                        <p:strVal val="visible"/>
                                      </p:to>
                                    </p:set>
                                    <p:animEffect transition="in" filter="fade">
                                      <p:cBhvr>
                                        <p:cTn id="12" dur="2000"/>
                                        <p:tgtEl>
                                          <p:spTgt spid="8202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96" grpId="0" animBg="1"/>
      <p:bldP spid="82029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eaLnBrk="1" hangingPunct="1"/>
            <a:r>
              <a:rPr lang="en-US" smtClean="0">
                <a:latin typeface="Arial" charset="0"/>
              </a:rPr>
              <a:t>Starting Yearly Salaries</a:t>
            </a:r>
          </a:p>
        </p:txBody>
      </p:sp>
      <p:sp>
        <p:nvSpPr>
          <p:cNvPr id="202755" name="Text Box 3"/>
          <p:cNvSpPr txBox="1">
            <a:spLocks noChangeArrowheads="1"/>
          </p:cNvSpPr>
          <p:nvPr/>
        </p:nvSpPr>
        <p:spPr bwMode="auto">
          <a:xfrm>
            <a:off x="762000" y="1992313"/>
            <a:ext cx="7867650" cy="2470150"/>
          </a:xfrm>
          <a:prstGeom prst="rect">
            <a:avLst/>
          </a:prstGeom>
          <a:noFill/>
          <a:ln w="9525">
            <a:noFill/>
            <a:miter lim="800000"/>
            <a:headEnd/>
            <a:tailEnd/>
          </a:ln>
        </p:spPr>
        <p:txBody>
          <a:bodyPr wrap="none">
            <a:spAutoFit/>
          </a:bodyPr>
          <a:lstStyle/>
          <a:p>
            <a:r>
              <a:rPr lang="en-US" sz="2000" b="1"/>
              <a:t>Chemist</a:t>
            </a:r>
            <a:r>
              <a:rPr lang="en-US" sz="2000"/>
              <a:t>	</a:t>
            </a:r>
          </a:p>
          <a:p>
            <a:r>
              <a:rPr lang="en-US" sz="2000"/>
              <a:t>	     BS       	$45,400</a:t>
            </a:r>
          </a:p>
          <a:p>
            <a:r>
              <a:rPr lang="en-US" sz="2000"/>
              <a:t>	     MS       	$53,500</a:t>
            </a:r>
          </a:p>
          <a:p>
            <a:r>
              <a:rPr lang="en-US" sz="2000"/>
              <a:t>	     PhD      	$66,000</a:t>
            </a:r>
          </a:p>
          <a:p>
            <a:endParaRPr lang="en-US" sz="2000"/>
          </a:p>
          <a:p>
            <a:endParaRPr lang="en-US" sz="2000"/>
          </a:p>
          <a:p>
            <a:r>
              <a:rPr lang="en-US" sz="1800" b="1"/>
              <a:t>Related Occupations</a:t>
            </a:r>
            <a:r>
              <a:rPr lang="en-US" sz="1800"/>
              <a:t>:  Chemical Engineering, biological scientist, </a:t>
            </a:r>
          </a:p>
          <a:p>
            <a:r>
              <a:rPr lang="en-US" sz="1800"/>
              <a:t>		          chemical technologist, physicists, medical scientists</a:t>
            </a:r>
          </a:p>
        </p:txBody>
      </p:sp>
      <p:sp>
        <p:nvSpPr>
          <p:cNvPr id="202756" name="Text Box 4"/>
          <p:cNvSpPr txBox="1">
            <a:spLocks noChangeArrowheads="1"/>
          </p:cNvSpPr>
          <p:nvPr/>
        </p:nvSpPr>
        <p:spPr bwMode="auto">
          <a:xfrm>
            <a:off x="4984750" y="2057400"/>
            <a:ext cx="2927350" cy="1069975"/>
          </a:xfrm>
          <a:prstGeom prst="rect">
            <a:avLst/>
          </a:prstGeom>
          <a:noFill/>
          <a:ln w="9525">
            <a:noFill/>
            <a:miter lim="800000"/>
            <a:headEnd/>
            <a:tailEnd/>
          </a:ln>
        </p:spPr>
        <p:txBody>
          <a:bodyPr wrap="none">
            <a:spAutoFit/>
          </a:bodyPr>
          <a:lstStyle/>
          <a:p>
            <a:r>
              <a:rPr lang="en-US" sz="1600"/>
              <a:t>vs.  Communications	</a:t>
            </a:r>
          </a:p>
          <a:p>
            <a:r>
              <a:rPr lang="en-US" sz="1600"/>
              <a:t>		     BS</a:t>
            </a:r>
          </a:p>
          <a:p>
            <a:r>
              <a:rPr lang="en-US" sz="1600"/>
              <a:t>		     MS</a:t>
            </a:r>
          </a:p>
          <a:p>
            <a:r>
              <a:rPr lang="en-US" sz="1600"/>
              <a:t>		     PhD</a:t>
            </a:r>
          </a:p>
        </p:txBody>
      </p:sp>
      <p:sp>
        <p:nvSpPr>
          <p:cNvPr id="202757" name="Text Box 6"/>
          <p:cNvSpPr txBox="1">
            <a:spLocks noChangeArrowheads="1"/>
          </p:cNvSpPr>
          <p:nvPr/>
        </p:nvSpPr>
        <p:spPr bwMode="auto">
          <a:xfrm>
            <a:off x="746125" y="4768850"/>
            <a:ext cx="5353050" cy="1250950"/>
          </a:xfrm>
          <a:prstGeom prst="rect">
            <a:avLst/>
          </a:prstGeom>
          <a:noFill/>
          <a:ln w="9525">
            <a:noFill/>
            <a:miter lim="800000"/>
            <a:headEnd/>
            <a:tailEnd/>
          </a:ln>
        </p:spPr>
        <p:txBody>
          <a:bodyPr wrap="none">
            <a:spAutoFit/>
          </a:bodyPr>
          <a:lstStyle/>
          <a:p>
            <a:r>
              <a:rPr lang="en-US" sz="2000" b="1"/>
              <a:t>Physician</a:t>
            </a:r>
          </a:p>
          <a:p>
            <a:endParaRPr lang="en-US" sz="2000" b="1"/>
          </a:p>
          <a:p>
            <a:r>
              <a:rPr lang="en-US" sz="1800"/>
              <a:t>	     Resident	       $30,753 - $41,895</a:t>
            </a:r>
          </a:p>
          <a:p>
            <a:r>
              <a:rPr lang="en-US" sz="1800"/>
              <a:t>	     Earning	     $120,000 - $240,000</a:t>
            </a:r>
          </a:p>
        </p:txBody>
      </p:sp>
      <p:sp>
        <p:nvSpPr>
          <p:cNvPr id="202758" name="Text Box 7"/>
          <p:cNvSpPr txBox="1">
            <a:spLocks noChangeArrowheads="1"/>
          </p:cNvSpPr>
          <p:nvPr/>
        </p:nvSpPr>
        <p:spPr bwMode="auto">
          <a:xfrm>
            <a:off x="7391400" y="6400800"/>
            <a:ext cx="1460500" cy="244475"/>
          </a:xfrm>
          <a:prstGeom prst="rect">
            <a:avLst/>
          </a:prstGeom>
          <a:noFill/>
          <a:ln w="9525">
            <a:noFill/>
            <a:miter lim="800000"/>
            <a:headEnd/>
            <a:tailEnd/>
          </a:ln>
        </p:spPr>
        <p:txBody>
          <a:bodyPr wrap="none">
            <a:spAutoFit/>
          </a:bodyPr>
          <a:lstStyle/>
          <a:p>
            <a:r>
              <a:rPr lang="en-US" sz="1000"/>
              <a:t>1998 Average Salaries</a:t>
            </a:r>
          </a:p>
        </p:txBody>
      </p:sp>
      <p:sp>
        <p:nvSpPr>
          <p:cNvPr id="202759" name="AutoShape 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02760" name="Picture 10" descr="pile of money"/>
          <p:cNvPicPr>
            <a:picLocks noChangeAspect="1" noChangeArrowheads="1"/>
          </p:cNvPicPr>
          <p:nvPr/>
        </p:nvPicPr>
        <p:blipFill>
          <a:blip r:embed="rId4" cstate="print"/>
          <a:srcRect/>
          <a:stretch>
            <a:fillRect/>
          </a:stretch>
        </p:blipFill>
        <p:spPr bwMode="auto">
          <a:xfrm>
            <a:off x="6553200" y="5175250"/>
            <a:ext cx="1255713" cy="1174750"/>
          </a:xfrm>
          <a:prstGeom prst="rect">
            <a:avLst/>
          </a:prstGeom>
          <a:noFill/>
          <a:ln w="9525">
            <a:noFill/>
            <a:miter lim="800000"/>
            <a:headEnd/>
            <a:tailEnd/>
          </a:ln>
        </p:spPr>
      </p:pic>
      <p:pic>
        <p:nvPicPr>
          <p:cNvPr id="202761" name="Picture 12" descr="fake money"/>
          <p:cNvPicPr>
            <a:picLocks noChangeAspect="1" noChangeArrowheads="1"/>
          </p:cNvPicPr>
          <p:nvPr/>
        </p:nvPicPr>
        <p:blipFill>
          <a:blip r:embed="rId5" cstate="print"/>
          <a:srcRect/>
          <a:stretch>
            <a:fillRect/>
          </a:stretch>
        </p:blipFill>
        <p:spPr bwMode="auto">
          <a:xfrm>
            <a:off x="7739063" y="2220913"/>
            <a:ext cx="1271587" cy="1104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body" idx="1"/>
          </p:nvPr>
        </p:nvSpPr>
        <p:spPr>
          <a:xfrm>
            <a:off x="2052638" y="4959350"/>
            <a:ext cx="4894262" cy="1109663"/>
          </a:xfrm>
        </p:spPr>
        <p:txBody>
          <a:bodyPr/>
          <a:lstStyle/>
          <a:p>
            <a:pPr algn="ctr" eaLnBrk="1" hangingPunct="1">
              <a:buFontTx/>
              <a:buNone/>
            </a:pPr>
            <a:r>
              <a:rPr lang="en-US" smtClean="0">
                <a:solidFill>
                  <a:srgbClr val="000000"/>
                </a:solidFill>
                <a:latin typeface="Arial" charset="0"/>
                <a:ea typeface="Times New Roman" pitchFamily="18" charset="0"/>
                <a:cs typeface="Arial" charset="0"/>
              </a:rPr>
              <a:t>All fields of endeavor </a:t>
            </a:r>
          </a:p>
          <a:p>
            <a:pPr algn="ctr" eaLnBrk="1" hangingPunct="1">
              <a:buFontTx/>
              <a:buNone/>
            </a:pPr>
            <a:r>
              <a:rPr lang="en-US" smtClean="0">
                <a:solidFill>
                  <a:srgbClr val="000000"/>
                </a:solidFill>
                <a:latin typeface="Arial" charset="0"/>
                <a:ea typeface="Times New Roman" pitchFamily="18" charset="0"/>
                <a:cs typeface="Arial" charset="0"/>
              </a:rPr>
              <a:t>are affected by chemistry</a:t>
            </a:r>
            <a:r>
              <a:rPr lang="en-US" smtClean="0">
                <a:solidFill>
                  <a:srgbClr val="000000"/>
                </a:solidFill>
                <a:ea typeface="Times New Roman" pitchFamily="18" charset="0"/>
                <a:cs typeface="Arial" charset="0"/>
              </a:rPr>
              <a:t>.</a:t>
            </a:r>
            <a:endParaRPr lang="en-US" smtClean="0">
              <a:ea typeface="Times New Roman" pitchFamily="18" charset="0"/>
              <a:cs typeface="Arial" charset="0"/>
            </a:endParaRPr>
          </a:p>
          <a:p>
            <a:pPr eaLnBrk="1" hangingPunct="1"/>
            <a:endParaRPr lang="en-US" smtClean="0">
              <a:ea typeface="Times New Roman" pitchFamily="18" charset="0"/>
              <a:cs typeface="Arial" charset="0"/>
            </a:endParaRPr>
          </a:p>
        </p:txBody>
      </p:sp>
      <p:pic>
        <p:nvPicPr>
          <p:cNvPr id="203779" name="Picture 3" descr="globe spinning"/>
          <p:cNvPicPr>
            <a:picLocks noChangeAspect="1" noChangeArrowheads="1"/>
          </p:cNvPicPr>
          <p:nvPr/>
        </p:nvPicPr>
        <p:blipFill>
          <a:blip r:embed="rId3" cstate="print"/>
          <a:srcRect/>
          <a:stretch>
            <a:fillRect/>
          </a:stretch>
        </p:blipFill>
        <p:spPr bwMode="auto">
          <a:xfrm>
            <a:off x="2362200" y="457200"/>
            <a:ext cx="4267200" cy="4252913"/>
          </a:xfrm>
          <a:prstGeom prst="rect">
            <a:avLst/>
          </a:prstGeom>
          <a:noFill/>
          <a:ln w="9525">
            <a:noFill/>
            <a:miter lim="800000"/>
            <a:headEnd/>
            <a:tailEnd/>
          </a:ln>
        </p:spPr>
      </p:pic>
      <p:sp>
        <p:nvSpPr>
          <p:cNvPr id="203780"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61158" name="Picture 6" descr="ln_cosmetics"/>
          <p:cNvPicPr>
            <a:picLocks noChangeAspect="1" noChangeArrowheads="1"/>
          </p:cNvPicPr>
          <p:nvPr/>
        </p:nvPicPr>
        <p:blipFill>
          <a:blip r:embed="rId5" cstate="print"/>
          <a:srcRect/>
          <a:stretch>
            <a:fillRect/>
          </a:stretch>
        </p:blipFill>
        <p:spPr bwMode="auto">
          <a:xfrm>
            <a:off x="479425" y="498475"/>
            <a:ext cx="1339850" cy="1268413"/>
          </a:xfrm>
          <a:prstGeom prst="rect">
            <a:avLst/>
          </a:prstGeom>
          <a:noFill/>
          <a:ln w="9525">
            <a:noFill/>
            <a:miter lim="800000"/>
            <a:headEnd/>
            <a:tailEnd/>
          </a:ln>
        </p:spPr>
      </p:pic>
      <p:pic>
        <p:nvPicPr>
          <p:cNvPr id="561160" name="Picture 8" descr="bigstockphoto_Cleaning_Supplies_946197"/>
          <p:cNvPicPr>
            <a:picLocks noChangeAspect="1" noChangeArrowheads="1"/>
          </p:cNvPicPr>
          <p:nvPr/>
        </p:nvPicPr>
        <p:blipFill>
          <a:blip r:embed="rId6" cstate="print"/>
          <a:srcRect/>
          <a:stretch>
            <a:fillRect/>
          </a:stretch>
        </p:blipFill>
        <p:spPr bwMode="auto">
          <a:xfrm>
            <a:off x="7008813" y="3486150"/>
            <a:ext cx="1700212" cy="1173163"/>
          </a:xfrm>
          <a:prstGeom prst="rect">
            <a:avLst/>
          </a:prstGeom>
          <a:noFill/>
          <a:ln w="9525">
            <a:noFill/>
            <a:miter lim="800000"/>
            <a:headEnd/>
            <a:tailEnd/>
          </a:ln>
        </p:spPr>
      </p:pic>
      <p:pic>
        <p:nvPicPr>
          <p:cNvPr id="561162" name="Picture 10" descr="7980157733"/>
          <p:cNvPicPr>
            <a:picLocks noChangeAspect="1" noChangeArrowheads="1"/>
          </p:cNvPicPr>
          <p:nvPr/>
        </p:nvPicPr>
        <p:blipFill>
          <a:blip r:embed="rId7" cstate="print"/>
          <a:srcRect/>
          <a:stretch>
            <a:fillRect/>
          </a:stretch>
        </p:blipFill>
        <p:spPr bwMode="auto">
          <a:xfrm>
            <a:off x="703263" y="3316288"/>
            <a:ext cx="1400175" cy="1400175"/>
          </a:xfrm>
          <a:prstGeom prst="rect">
            <a:avLst/>
          </a:prstGeom>
          <a:noFill/>
          <a:ln w="9525">
            <a:noFill/>
            <a:miter lim="800000"/>
            <a:headEnd/>
            <a:tailEnd/>
          </a:ln>
        </p:spPr>
      </p:pic>
      <p:pic>
        <p:nvPicPr>
          <p:cNvPr id="561164" name="Picture 12" descr="medical_supplies"/>
          <p:cNvPicPr>
            <a:picLocks noChangeAspect="1" noChangeArrowheads="1"/>
          </p:cNvPicPr>
          <p:nvPr/>
        </p:nvPicPr>
        <p:blipFill>
          <a:blip r:embed="rId8" cstate="print"/>
          <a:srcRect/>
          <a:stretch>
            <a:fillRect/>
          </a:stretch>
        </p:blipFill>
        <p:spPr bwMode="auto">
          <a:xfrm>
            <a:off x="7143750" y="503238"/>
            <a:ext cx="1506538" cy="1506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61158"/>
                                        </p:tgtEl>
                                        <p:attrNameLst>
                                          <p:attrName>style.visibility</p:attrName>
                                        </p:attrNameLst>
                                      </p:cBhvr>
                                      <p:to>
                                        <p:strVal val="visible"/>
                                      </p:to>
                                    </p:set>
                                    <p:anim calcmode="lin" valueType="num">
                                      <p:cBhvr>
                                        <p:cTn id="7" dur="500" fill="hold"/>
                                        <p:tgtEl>
                                          <p:spTgt spid="561158"/>
                                        </p:tgtEl>
                                        <p:attrNameLst>
                                          <p:attrName>ppt_w</p:attrName>
                                        </p:attrNameLst>
                                      </p:cBhvr>
                                      <p:tavLst>
                                        <p:tav tm="0">
                                          <p:val>
                                            <p:fltVal val="0"/>
                                          </p:val>
                                        </p:tav>
                                        <p:tav tm="100000">
                                          <p:val>
                                            <p:strVal val="#ppt_w"/>
                                          </p:val>
                                        </p:tav>
                                      </p:tavLst>
                                    </p:anim>
                                    <p:anim calcmode="lin" valueType="num">
                                      <p:cBhvr>
                                        <p:cTn id="8" dur="500" fill="hold"/>
                                        <p:tgtEl>
                                          <p:spTgt spid="561158"/>
                                        </p:tgtEl>
                                        <p:attrNameLst>
                                          <p:attrName>ppt_h</p:attrName>
                                        </p:attrNameLst>
                                      </p:cBhvr>
                                      <p:tavLst>
                                        <p:tav tm="0">
                                          <p:val>
                                            <p:fltVal val="0"/>
                                          </p:val>
                                        </p:tav>
                                        <p:tav tm="100000">
                                          <p:val>
                                            <p:strVal val="#ppt_h"/>
                                          </p:val>
                                        </p:tav>
                                      </p:tavLst>
                                    </p:anim>
                                    <p:animEffect transition="in" filter="fade">
                                      <p:cBhvr>
                                        <p:cTn id="9" dur="500"/>
                                        <p:tgtEl>
                                          <p:spTgt spid="56115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61164"/>
                                        </p:tgtEl>
                                        <p:attrNameLst>
                                          <p:attrName>style.visibility</p:attrName>
                                        </p:attrNameLst>
                                      </p:cBhvr>
                                      <p:to>
                                        <p:strVal val="visible"/>
                                      </p:to>
                                    </p:set>
                                    <p:anim calcmode="lin" valueType="num">
                                      <p:cBhvr>
                                        <p:cTn id="14" dur="500" fill="hold"/>
                                        <p:tgtEl>
                                          <p:spTgt spid="561164"/>
                                        </p:tgtEl>
                                        <p:attrNameLst>
                                          <p:attrName>ppt_w</p:attrName>
                                        </p:attrNameLst>
                                      </p:cBhvr>
                                      <p:tavLst>
                                        <p:tav tm="0">
                                          <p:val>
                                            <p:fltVal val="0"/>
                                          </p:val>
                                        </p:tav>
                                        <p:tav tm="100000">
                                          <p:val>
                                            <p:strVal val="#ppt_w"/>
                                          </p:val>
                                        </p:tav>
                                      </p:tavLst>
                                    </p:anim>
                                    <p:anim calcmode="lin" valueType="num">
                                      <p:cBhvr>
                                        <p:cTn id="15" dur="500" fill="hold"/>
                                        <p:tgtEl>
                                          <p:spTgt spid="561164"/>
                                        </p:tgtEl>
                                        <p:attrNameLst>
                                          <p:attrName>ppt_h</p:attrName>
                                        </p:attrNameLst>
                                      </p:cBhvr>
                                      <p:tavLst>
                                        <p:tav tm="0">
                                          <p:val>
                                            <p:fltVal val="0"/>
                                          </p:val>
                                        </p:tav>
                                        <p:tav tm="100000">
                                          <p:val>
                                            <p:strVal val="#ppt_h"/>
                                          </p:val>
                                        </p:tav>
                                      </p:tavLst>
                                    </p:anim>
                                    <p:animEffect transition="in" filter="fade">
                                      <p:cBhvr>
                                        <p:cTn id="16" dur="500"/>
                                        <p:tgtEl>
                                          <p:spTgt spid="561164"/>
                                        </p:tgtEl>
                                      </p:cBhvr>
                                    </p:animEffect>
                                  </p:childTnLst>
                                </p:cTn>
                              </p:par>
                            </p:childTnLst>
                          </p:cTn>
                        </p:par>
                        <p:par>
                          <p:cTn id="17" fill="hold">
                            <p:stCondLst>
                              <p:cond delay="500"/>
                            </p:stCondLst>
                            <p:childTnLst>
                              <p:par>
                                <p:cTn id="18" presetID="9" presetClass="emph" presetSubtype="0" nodeType="afterEffect">
                                  <p:stCondLst>
                                    <p:cond delay="0"/>
                                  </p:stCondLst>
                                  <p:childTnLst>
                                    <p:set>
                                      <p:cBhvr rctx="PPT">
                                        <p:cTn id="19" dur="indefinite"/>
                                        <p:tgtEl>
                                          <p:spTgt spid="561158"/>
                                        </p:tgtEl>
                                        <p:attrNameLst>
                                          <p:attrName>style.opacity</p:attrName>
                                        </p:attrNameLst>
                                      </p:cBhvr>
                                      <p:to>
                                        <p:strVal val="0.5"/>
                                      </p:to>
                                    </p:set>
                                    <p:animEffect filter="image" prLst="opacity: 0.5">
                                      <p:cBhvr rctx="IE">
                                        <p:cTn id="20" dur="indefinite"/>
                                        <p:tgtEl>
                                          <p:spTgt spid="56115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561162"/>
                                        </p:tgtEl>
                                        <p:attrNameLst>
                                          <p:attrName>style.visibility</p:attrName>
                                        </p:attrNameLst>
                                      </p:cBhvr>
                                      <p:to>
                                        <p:strVal val="visible"/>
                                      </p:to>
                                    </p:set>
                                    <p:anim calcmode="lin" valueType="num">
                                      <p:cBhvr>
                                        <p:cTn id="25" dur="500" fill="hold"/>
                                        <p:tgtEl>
                                          <p:spTgt spid="561162"/>
                                        </p:tgtEl>
                                        <p:attrNameLst>
                                          <p:attrName>ppt_w</p:attrName>
                                        </p:attrNameLst>
                                      </p:cBhvr>
                                      <p:tavLst>
                                        <p:tav tm="0">
                                          <p:val>
                                            <p:fltVal val="0"/>
                                          </p:val>
                                        </p:tav>
                                        <p:tav tm="100000">
                                          <p:val>
                                            <p:strVal val="#ppt_w"/>
                                          </p:val>
                                        </p:tav>
                                      </p:tavLst>
                                    </p:anim>
                                    <p:anim calcmode="lin" valueType="num">
                                      <p:cBhvr>
                                        <p:cTn id="26" dur="500" fill="hold"/>
                                        <p:tgtEl>
                                          <p:spTgt spid="561162"/>
                                        </p:tgtEl>
                                        <p:attrNameLst>
                                          <p:attrName>ppt_h</p:attrName>
                                        </p:attrNameLst>
                                      </p:cBhvr>
                                      <p:tavLst>
                                        <p:tav tm="0">
                                          <p:val>
                                            <p:fltVal val="0"/>
                                          </p:val>
                                        </p:tav>
                                        <p:tav tm="100000">
                                          <p:val>
                                            <p:strVal val="#ppt_h"/>
                                          </p:val>
                                        </p:tav>
                                      </p:tavLst>
                                    </p:anim>
                                    <p:animEffect transition="in" filter="fade">
                                      <p:cBhvr>
                                        <p:cTn id="27" dur="500"/>
                                        <p:tgtEl>
                                          <p:spTgt spid="561162"/>
                                        </p:tgtEl>
                                      </p:cBhvr>
                                    </p:animEffect>
                                  </p:childTnLst>
                                </p:cTn>
                              </p:par>
                            </p:childTnLst>
                          </p:cTn>
                        </p:par>
                        <p:par>
                          <p:cTn id="28" fill="hold">
                            <p:stCondLst>
                              <p:cond delay="500"/>
                            </p:stCondLst>
                            <p:childTnLst>
                              <p:par>
                                <p:cTn id="29" presetID="9" presetClass="emph" presetSubtype="0" nodeType="afterEffect">
                                  <p:stCondLst>
                                    <p:cond delay="0"/>
                                  </p:stCondLst>
                                  <p:childTnLst>
                                    <p:set>
                                      <p:cBhvr rctx="PPT">
                                        <p:cTn id="30" dur="indefinite"/>
                                        <p:tgtEl>
                                          <p:spTgt spid="561164"/>
                                        </p:tgtEl>
                                        <p:attrNameLst>
                                          <p:attrName>style.opacity</p:attrName>
                                        </p:attrNameLst>
                                      </p:cBhvr>
                                      <p:to>
                                        <p:strVal val="0.5"/>
                                      </p:to>
                                    </p:set>
                                    <p:animEffect filter="image" prLst="opacity: 0.5">
                                      <p:cBhvr rctx="IE">
                                        <p:cTn id="31" dur="indefinite"/>
                                        <p:tgtEl>
                                          <p:spTgt spid="56116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561160"/>
                                        </p:tgtEl>
                                        <p:attrNameLst>
                                          <p:attrName>style.visibility</p:attrName>
                                        </p:attrNameLst>
                                      </p:cBhvr>
                                      <p:to>
                                        <p:strVal val="visible"/>
                                      </p:to>
                                    </p:set>
                                    <p:anim calcmode="lin" valueType="num">
                                      <p:cBhvr>
                                        <p:cTn id="36" dur="500" fill="hold"/>
                                        <p:tgtEl>
                                          <p:spTgt spid="561160"/>
                                        </p:tgtEl>
                                        <p:attrNameLst>
                                          <p:attrName>ppt_w</p:attrName>
                                        </p:attrNameLst>
                                      </p:cBhvr>
                                      <p:tavLst>
                                        <p:tav tm="0">
                                          <p:val>
                                            <p:fltVal val="0"/>
                                          </p:val>
                                        </p:tav>
                                        <p:tav tm="100000">
                                          <p:val>
                                            <p:strVal val="#ppt_w"/>
                                          </p:val>
                                        </p:tav>
                                      </p:tavLst>
                                    </p:anim>
                                    <p:anim calcmode="lin" valueType="num">
                                      <p:cBhvr>
                                        <p:cTn id="37" dur="500" fill="hold"/>
                                        <p:tgtEl>
                                          <p:spTgt spid="561160"/>
                                        </p:tgtEl>
                                        <p:attrNameLst>
                                          <p:attrName>ppt_h</p:attrName>
                                        </p:attrNameLst>
                                      </p:cBhvr>
                                      <p:tavLst>
                                        <p:tav tm="0">
                                          <p:val>
                                            <p:fltVal val="0"/>
                                          </p:val>
                                        </p:tav>
                                        <p:tav tm="100000">
                                          <p:val>
                                            <p:strVal val="#ppt_h"/>
                                          </p:val>
                                        </p:tav>
                                      </p:tavLst>
                                    </p:anim>
                                    <p:animEffect transition="in" filter="fade">
                                      <p:cBhvr>
                                        <p:cTn id="38" dur="500"/>
                                        <p:tgtEl>
                                          <p:spTgt spid="561160"/>
                                        </p:tgtEl>
                                      </p:cBhvr>
                                    </p:animEffect>
                                  </p:childTnLst>
                                </p:cTn>
                              </p:par>
                            </p:childTnLst>
                          </p:cTn>
                        </p:par>
                        <p:par>
                          <p:cTn id="39" fill="hold">
                            <p:stCondLst>
                              <p:cond delay="500"/>
                            </p:stCondLst>
                            <p:childTnLst>
                              <p:par>
                                <p:cTn id="40" presetID="9" presetClass="emph" presetSubtype="0" nodeType="afterEffect">
                                  <p:stCondLst>
                                    <p:cond delay="0"/>
                                  </p:stCondLst>
                                  <p:childTnLst>
                                    <p:set>
                                      <p:cBhvr rctx="PPT">
                                        <p:cTn id="41" dur="indefinite"/>
                                        <p:tgtEl>
                                          <p:spTgt spid="561162"/>
                                        </p:tgtEl>
                                        <p:attrNameLst>
                                          <p:attrName>style.opacity</p:attrName>
                                        </p:attrNameLst>
                                      </p:cBhvr>
                                      <p:to>
                                        <p:strVal val="0.5"/>
                                      </p:to>
                                    </p:set>
                                    <p:animEffect filter="image" prLst="opacity: 0.5">
                                      <p:cBhvr rctx="IE">
                                        <p:cTn id="42" dur="indefinite"/>
                                        <p:tgtEl>
                                          <p:spTgt spid="56116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nodeType="clickEffect">
                                  <p:stCondLst>
                                    <p:cond delay="0"/>
                                  </p:stCondLst>
                                  <p:childTnLst>
                                    <p:set>
                                      <p:cBhvr rctx="PPT">
                                        <p:cTn id="46" dur="indefinite"/>
                                        <p:tgtEl>
                                          <p:spTgt spid="561160"/>
                                        </p:tgtEl>
                                        <p:attrNameLst>
                                          <p:attrName>style.opacity</p:attrName>
                                        </p:attrNameLst>
                                      </p:cBhvr>
                                      <p:to>
                                        <p:strVal val="0.5"/>
                                      </p:to>
                                    </p:set>
                                    <p:animEffect filter="image" prLst="opacity: 0.5">
                                      <p:cBhvr rctx="IE">
                                        <p:cTn id="47" dur="indefinite"/>
                                        <p:tgtEl>
                                          <p:spTgt spid="561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pPr eaLnBrk="1" hangingPunct="1"/>
            <a:r>
              <a:rPr lang="en-US" smtClean="0"/>
              <a:t>World of Chemistry</a:t>
            </a:r>
            <a:br>
              <a:rPr lang="en-US" smtClean="0"/>
            </a:br>
            <a:r>
              <a:rPr lang="en-US" sz="2400" smtClean="0"/>
              <a:t>The Annenberg Film Series</a:t>
            </a:r>
            <a:endParaRPr lang="en-US" smtClean="0"/>
          </a:p>
        </p:txBody>
      </p:sp>
      <p:sp>
        <p:nvSpPr>
          <p:cNvPr id="204803" name="AutoShape 5">
            <a:hlinkClick r:id="rId3" highlightClick="1"/>
          </p:cNvPr>
          <p:cNvSpPr>
            <a:spLocks noChangeArrowheads="1"/>
          </p:cNvSpPr>
          <p:nvPr/>
        </p:nvSpPr>
        <p:spPr bwMode="auto">
          <a:xfrm>
            <a:off x="852488" y="2082800"/>
            <a:ext cx="569912" cy="569913"/>
          </a:xfrm>
          <a:prstGeom prst="actionButtonMovie">
            <a:avLst/>
          </a:prstGeom>
          <a:solidFill>
            <a:schemeClr val="bg1"/>
          </a:solidFill>
          <a:ln w="9525">
            <a:noFill/>
            <a:miter lim="800000"/>
            <a:headEnd/>
            <a:tailEnd/>
          </a:ln>
        </p:spPr>
        <p:txBody>
          <a:bodyPr wrap="none" anchor="ctr"/>
          <a:lstStyle/>
          <a:p>
            <a:endParaRPr lang="en-US"/>
          </a:p>
        </p:txBody>
      </p:sp>
      <p:sp>
        <p:nvSpPr>
          <p:cNvPr id="204804" name="Rectangle 6"/>
          <p:cNvSpPr>
            <a:spLocks noChangeArrowheads="1"/>
          </p:cNvSpPr>
          <p:nvPr/>
        </p:nvSpPr>
        <p:spPr bwMode="auto">
          <a:xfrm>
            <a:off x="717550" y="2725738"/>
            <a:ext cx="3130550" cy="304800"/>
          </a:xfrm>
          <a:prstGeom prst="rect">
            <a:avLst/>
          </a:prstGeom>
          <a:noFill/>
          <a:ln w="9525">
            <a:noFill/>
            <a:miter lim="800000"/>
            <a:headEnd/>
            <a:tailEnd/>
          </a:ln>
        </p:spPr>
        <p:txBody>
          <a:bodyPr wrap="none">
            <a:spAutoFit/>
          </a:bodyPr>
          <a:lstStyle/>
          <a:p>
            <a:r>
              <a:rPr lang="en-US" sz="1400">
                <a:solidFill>
                  <a:srgbClr val="FFFFFF"/>
                </a:solidFill>
                <a:ea typeface="Times New Roman" pitchFamily="18" charset="0"/>
                <a:cs typeface="Arial" charset="0"/>
                <a:hlinkClick r:id="rId4" action="ppaction://hlinkfile" tooltip="The World of Chemistry"/>
              </a:rPr>
              <a:t>Episode 1</a:t>
            </a:r>
            <a:r>
              <a:rPr lang="en-US" sz="1400">
                <a:solidFill>
                  <a:srgbClr val="FFFFFF"/>
                </a:solidFill>
                <a:ea typeface="Times New Roman" pitchFamily="18" charset="0"/>
                <a:cs typeface="Arial" charset="0"/>
              </a:rPr>
              <a:t> </a:t>
            </a:r>
            <a:r>
              <a:rPr lang="en-US" sz="1400">
                <a:ea typeface="Times New Roman" pitchFamily="18" charset="0"/>
                <a:cs typeface="Arial" charset="0"/>
              </a:rPr>
              <a:t>- </a:t>
            </a:r>
            <a:r>
              <a:rPr lang="en-US" sz="1400" b="1">
                <a:ea typeface="Times New Roman" pitchFamily="18" charset="0"/>
                <a:cs typeface="Arial" charset="0"/>
              </a:rPr>
              <a:t>The World of Chemistry</a:t>
            </a:r>
          </a:p>
        </p:txBody>
      </p:sp>
      <p:sp>
        <p:nvSpPr>
          <p:cNvPr id="204805" name="Text Box 7"/>
          <p:cNvSpPr txBox="1">
            <a:spLocks noChangeArrowheads="1"/>
          </p:cNvSpPr>
          <p:nvPr/>
        </p:nvSpPr>
        <p:spPr bwMode="auto">
          <a:xfrm>
            <a:off x="1463675" y="2281238"/>
            <a:ext cx="1150938" cy="214312"/>
          </a:xfrm>
          <a:prstGeom prst="rect">
            <a:avLst/>
          </a:prstGeom>
          <a:noFill/>
          <a:ln w="9525">
            <a:noFill/>
            <a:miter lim="800000"/>
            <a:headEnd/>
            <a:tailEnd/>
          </a:ln>
        </p:spPr>
        <p:txBody>
          <a:bodyPr wrap="none">
            <a:spAutoFit/>
          </a:bodyPr>
          <a:lstStyle/>
          <a:p>
            <a:r>
              <a:rPr lang="en-US" sz="800"/>
              <a:t>VIDEO ON DEMAND</a:t>
            </a:r>
          </a:p>
        </p:txBody>
      </p:sp>
      <p:sp>
        <p:nvSpPr>
          <p:cNvPr id="204806" name="Text Box 8"/>
          <p:cNvSpPr txBox="1">
            <a:spLocks noChangeArrowheads="1"/>
          </p:cNvSpPr>
          <p:nvPr/>
        </p:nvSpPr>
        <p:spPr bwMode="auto">
          <a:xfrm>
            <a:off x="950913" y="3516313"/>
            <a:ext cx="7216775" cy="822325"/>
          </a:xfrm>
          <a:prstGeom prst="rect">
            <a:avLst/>
          </a:prstGeom>
          <a:noFill/>
          <a:ln w="9525">
            <a:noFill/>
            <a:miter lim="800000"/>
            <a:headEnd/>
            <a:tailEnd/>
          </a:ln>
        </p:spPr>
        <p:txBody>
          <a:bodyPr wrap="none">
            <a:spAutoFit/>
          </a:bodyPr>
          <a:lstStyle/>
          <a:p>
            <a:r>
              <a:rPr lang="en-US"/>
              <a:t>The relationships of chemistry to the other sciences </a:t>
            </a:r>
          </a:p>
          <a:p>
            <a:r>
              <a:rPr lang="en-US"/>
              <a:t>and to everyday life are presented. </a:t>
            </a:r>
          </a:p>
        </p:txBody>
      </p:sp>
      <p:sp>
        <p:nvSpPr>
          <p:cNvPr id="204807" name="Text Box 9"/>
          <p:cNvSpPr txBox="1">
            <a:spLocks noChangeArrowheads="1"/>
          </p:cNvSpPr>
          <p:nvPr/>
        </p:nvSpPr>
        <p:spPr bwMode="auto">
          <a:xfrm>
            <a:off x="463550" y="4437063"/>
            <a:ext cx="8215313" cy="1368425"/>
          </a:xfrm>
          <a:prstGeom prst="rect">
            <a:avLst/>
          </a:prstGeom>
          <a:noFill/>
          <a:ln w="9525">
            <a:noFill/>
            <a:miter lim="800000"/>
            <a:headEnd/>
            <a:tailEnd/>
          </a:ln>
        </p:spPr>
        <p:txBody>
          <a:bodyPr wrap="none">
            <a:spAutoFit/>
          </a:bodyPr>
          <a:lstStyle/>
          <a:p>
            <a:endParaRPr lang="en-US" sz="1400">
              <a:solidFill>
                <a:srgbClr val="000000"/>
              </a:solidFill>
              <a:ea typeface="Times New Roman" pitchFamily="18" charset="0"/>
              <a:cs typeface="Arial" charset="0"/>
            </a:endParaRPr>
          </a:p>
          <a:p>
            <a:r>
              <a:rPr lang="en-US" sz="1400">
                <a:solidFill>
                  <a:srgbClr val="000000"/>
                </a:solidFill>
                <a:ea typeface="Times New Roman" pitchFamily="18" charset="0"/>
                <a:cs typeface="Arial" charset="0"/>
              </a:rPr>
              <a:t>The world of chemistry is introduced by providing highlights of key sequences and themes from </a:t>
            </a:r>
          </a:p>
          <a:p>
            <a:r>
              <a:rPr lang="en-US" sz="1400">
                <a:solidFill>
                  <a:srgbClr val="000000"/>
                </a:solidFill>
                <a:ea typeface="Times New Roman" pitchFamily="18" charset="0"/>
                <a:cs typeface="Arial" charset="0"/>
              </a:rPr>
              <a:t>programs in the series.  The relationships of chemistry to the other sciences and to everyday life </a:t>
            </a:r>
          </a:p>
          <a:p>
            <a:r>
              <a:rPr lang="en-US" sz="1400">
                <a:solidFill>
                  <a:srgbClr val="000000"/>
                </a:solidFill>
                <a:ea typeface="Times New Roman" pitchFamily="18" charset="0"/>
                <a:cs typeface="Arial" charset="0"/>
              </a:rPr>
              <a:t>are presented.</a:t>
            </a:r>
          </a:p>
          <a:p>
            <a:r>
              <a:rPr lang="en-US" sz="1400">
                <a:solidFill>
                  <a:srgbClr val="000000"/>
                </a:solidFill>
                <a:ea typeface="Times New Roman" pitchFamily="18" charset="0"/>
                <a:cs typeface="Arial" charset="0"/>
              </a:rPr>
              <a:t> </a:t>
            </a:r>
            <a:endParaRPr lang="en-US" sz="1400" b="1">
              <a:solidFill>
                <a:srgbClr val="000000"/>
              </a:solidFill>
              <a:ea typeface="Times New Roman" pitchFamily="18" charset="0"/>
              <a:cs typeface="Arial" charset="0"/>
            </a:endParaRPr>
          </a:p>
          <a:p>
            <a:r>
              <a:rPr lang="en-US" sz="1400" b="1">
                <a:solidFill>
                  <a:srgbClr val="000000"/>
                </a:solidFill>
                <a:ea typeface="Times New Roman" pitchFamily="18" charset="0"/>
                <a:cs typeface="Arial" charset="0"/>
              </a:rPr>
              <a:t>						              Running Time:  28:38</a:t>
            </a:r>
            <a:endParaRPr lang="en-US" sz="1400">
              <a:solidFill>
                <a:srgbClr val="000000"/>
              </a:solidFill>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1219200"/>
            <a:ext cx="8229600" cy="1981200"/>
          </a:xfrm>
        </p:spPr>
        <p:txBody>
          <a:bodyPr/>
          <a:lstStyle/>
          <a:p>
            <a:pPr eaLnBrk="1" hangingPunct="1"/>
            <a:r>
              <a:rPr lang="en-US" sz="4000" smtClean="0"/>
              <a:t> </a:t>
            </a:r>
            <a:r>
              <a:rPr lang="en-US" sz="4000" b="1" i="1" smtClean="0">
                <a:latin typeface="Arial" charset="0"/>
              </a:rPr>
              <a:t>Chemistry and Manipulating Numerical Data</a:t>
            </a:r>
          </a:p>
        </p:txBody>
      </p:sp>
      <p:pic>
        <p:nvPicPr>
          <p:cNvPr id="205827" name="Picture 3" descr="calculator and notepaper"/>
          <p:cNvPicPr>
            <a:picLocks noChangeAspect="1" noChangeArrowheads="1"/>
          </p:cNvPicPr>
          <p:nvPr/>
        </p:nvPicPr>
        <p:blipFill>
          <a:blip r:embed="rId3" cstate="print"/>
          <a:srcRect/>
          <a:stretch>
            <a:fillRect/>
          </a:stretch>
        </p:blipFill>
        <p:spPr bwMode="auto">
          <a:xfrm>
            <a:off x="2819400" y="2971800"/>
            <a:ext cx="3581400" cy="2597150"/>
          </a:xfrm>
          <a:prstGeom prst="rect">
            <a:avLst/>
          </a:prstGeom>
          <a:noFill/>
          <a:ln w="9525">
            <a:noFill/>
            <a:miter lim="800000"/>
            <a:headEnd/>
            <a:tailEnd/>
          </a:ln>
        </p:spPr>
      </p:pic>
      <p:sp>
        <p:nvSpPr>
          <p:cNvPr id="205828"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5615" name="Group 15"/>
          <p:cNvGraphicFramePr>
            <a:graphicFrameLocks noGrp="1"/>
          </p:cNvGraphicFramePr>
          <p:nvPr/>
        </p:nvGraphicFramePr>
        <p:xfrm>
          <a:off x="1614488" y="779463"/>
          <a:ext cx="3929062" cy="5303837"/>
        </p:xfrm>
        <a:graphic>
          <a:graphicData uri="http://schemas.openxmlformats.org/drawingml/2006/table">
            <a:tbl>
              <a:tblPr/>
              <a:tblGrid>
                <a:gridCol w="3929062"/>
              </a:tblGrid>
              <a:tr h="4572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  </a:t>
                      </a:r>
                      <a:r>
                        <a:rPr kumimoji="0" lang="en-US" sz="27000" b="0" i="0" u="none" strike="noStrike" cap="none" normalizeH="0" baseline="0" smtClean="0">
                          <a:ln>
                            <a:noFill/>
                          </a:ln>
                          <a:solidFill>
                            <a:schemeClr val="tx1"/>
                          </a:solidFill>
                          <a:effectLst/>
                          <a:latin typeface="Times New Roman" pitchFamily="18" charset="0"/>
                        </a:rPr>
                        <a:t> </a:t>
                      </a:r>
                      <a:r>
                        <a:rPr kumimoji="0" lang="en-US" sz="2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206852" name="Rectangle 16"/>
          <p:cNvSpPr>
            <a:spLocks noChangeArrowheads="1"/>
          </p:cNvSpPr>
          <p:nvPr/>
        </p:nvSpPr>
        <p:spPr bwMode="auto">
          <a:xfrm>
            <a:off x="4738688" y="1316038"/>
            <a:ext cx="3078162" cy="4494212"/>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06853" name="Text Box 17"/>
          <p:cNvSpPr txBox="1">
            <a:spLocks noChangeArrowheads="1"/>
          </p:cNvSpPr>
          <p:nvPr/>
        </p:nvSpPr>
        <p:spPr bwMode="auto">
          <a:xfrm>
            <a:off x="1803400" y="1598613"/>
            <a:ext cx="2320925" cy="457200"/>
          </a:xfrm>
          <a:prstGeom prst="rect">
            <a:avLst/>
          </a:prstGeom>
          <a:noFill/>
          <a:ln w="9525">
            <a:noFill/>
            <a:miter lim="800000"/>
            <a:headEnd/>
            <a:tailEnd/>
          </a:ln>
        </p:spPr>
        <p:txBody>
          <a:bodyPr wrap="none">
            <a:spAutoFit/>
          </a:bodyPr>
          <a:lstStyle/>
          <a:p>
            <a:r>
              <a:rPr lang="en-US" b="1"/>
              <a:t>Measurements</a:t>
            </a:r>
          </a:p>
        </p:txBody>
      </p:sp>
      <p:sp>
        <p:nvSpPr>
          <p:cNvPr id="206854" name="Text Box 18"/>
          <p:cNvSpPr txBox="1">
            <a:spLocks noChangeArrowheads="1"/>
          </p:cNvSpPr>
          <p:nvPr/>
        </p:nvSpPr>
        <p:spPr bwMode="auto">
          <a:xfrm>
            <a:off x="5078413" y="1595438"/>
            <a:ext cx="1506537" cy="457200"/>
          </a:xfrm>
          <a:prstGeom prst="rect">
            <a:avLst/>
          </a:prstGeom>
          <a:noFill/>
          <a:ln w="9525">
            <a:noFill/>
            <a:miter lim="800000"/>
            <a:headEnd/>
            <a:tailEnd/>
          </a:ln>
        </p:spPr>
        <p:txBody>
          <a:bodyPr wrap="none">
            <a:spAutoFit/>
          </a:bodyPr>
          <a:lstStyle/>
          <a:p>
            <a:r>
              <a:rPr lang="en-US" b="1">
                <a:solidFill>
                  <a:schemeClr val="bg1"/>
                </a:solidFill>
              </a:rPr>
              <a:t>Numbers</a:t>
            </a:r>
          </a:p>
        </p:txBody>
      </p:sp>
      <p:sp>
        <p:nvSpPr>
          <p:cNvPr id="206855" name="Line 19"/>
          <p:cNvSpPr>
            <a:spLocks noChangeShapeType="1"/>
          </p:cNvSpPr>
          <p:nvPr/>
        </p:nvSpPr>
        <p:spPr bwMode="auto">
          <a:xfrm>
            <a:off x="1962150" y="2397125"/>
            <a:ext cx="2776538" cy="0"/>
          </a:xfrm>
          <a:prstGeom prst="line">
            <a:avLst/>
          </a:prstGeom>
          <a:noFill/>
          <a:ln w="19050">
            <a:solidFill>
              <a:schemeClr val="tx1"/>
            </a:solidFill>
            <a:miter lim="800000"/>
            <a:headEnd/>
            <a:tailEnd/>
          </a:ln>
        </p:spPr>
        <p:txBody>
          <a:bodyPr wrap="none"/>
          <a:lstStyle/>
          <a:p>
            <a:endParaRPr lang="en-US"/>
          </a:p>
        </p:txBody>
      </p:sp>
      <p:sp>
        <p:nvSpPr>
          <p:cNvPr id="206856" name="Line 20"/>
          <p:cNvSpPr>
            <a:spLocks noChangeShapeType="1"/>
          </p:cNvSpPr>
          <p:nvPr/>
        </p:nvSpPr>
        <p:spPr bwMode="auto">
          <a:xfrm>
            <a:off x="4737100" y="2393950"/>
            <a:ext cx="2776538" cy="0"/>
          </a:xfrm>
          <a:prstGeom prst="line">
            <a:avLst/>
          </a:prstGeom>
          <a:noFill/>
          <a:ln w="19050">
            <a:solidFill>
              <a:schemeClr val="bg1"/>
            </a:solidFill>
            <a:miter lim="800000"/>
            <a:headEnd/>
            <a:tailEnd/>
          </a:ln>
        </p:spPr>
        <p:txBody>
          <a:bodyPr wrap="none"/>
          <a:lstStyle/>
          <a:p>
            <a:endParaRPr lang="en-US"/>
          </a:p>
        </p:txBody>
      </p:sp>
      <p:sp>
        <p:nvSpPr>
          <p:cNvPr id="206857" name="Text Box 21"/>
          <p:cNvSpPr txBox="1">
            <a:spLocks noChangeArrowheads="1"/>
          </p:cNvSpPr>
          <p:nvPr/>
        </p:nvSpPr>
        <p:spPr bwMode="auto">
          <a:xfrm>
            <a:off x="1893888" y="2717800"/>
            <a:ext cx="2493962" cy="2530475"/>
          </a:xfrm>
          <a:prstGeom prst="rect">
            <a:avLst/>
          </a:prstGeom>
          <a:noFill/>
          <a:ln w="9525">
            <a:noFill/>
            <a:miter lim="800000"/>
            <a:headEnd/>
            <a:tailEnd/>
          </a:ln>
        </p:spPr>
        <p:txBody>
          <a:bodyPr wrap="none">
            <a:spAutoFit/>
          </a:bodyPr>
          <a:lstStyle/>
          <a:p>
            <a:pPr>
              <a:buFont typeface="Wingdings" pitchFamily="2" charset="2"/>
              <a:buChar char="v"/>
            </a:pPr>
            <a:r>
              <a:rPr lang="en-US" sz="1800"/>
              <a:t> </a:t>
            </a:r>
            <a:r>
              <a:rPr lang="en-US" sz="2000"/>
              <a:t>science is based </a:t>
            </a:r>
          </a:p>
          <a:p>
            <a:pPr>
              <a:buFont typeface="Wingdings" pitchFamily="2" charset="2"/>
              <a:buNone/>
            </a:pPr>
            <a:r>
              <a:rPr lang="en-US" sz="2000"/>
              <a:t>    on measurements</a:t>
            </a:r>
          </a:p>
          <a:p>
            <a:pPr>
              <a:buFont typeface="Wingdings" pitchFamily="2" charset="2"/>
              <a:buChar char="v"/>
            </a:pPr>
            <a:endParaRPr lang="en-US" sz="2000"/>
          </a:p>
          <a:p>
            <a:pPr>
              <a:buFont typeface="Wingdings" pitchFamily="2" charset="2"/>
              <a:buChar char="v"/>
            </a:pPr>
            <a:r>
              <a:rPr lang="en-US" sz="2000"/>
              <a:t> all measurements</a:t>
            </a:r>
          </a:p>
          <a:p>
            <a:pPr>
              <a:buFont typeface="Wingdings" pitchFamily="2" charset="2"/>
              <a:buNone/>
            </a:pPr>
            <a:r>
              <a:rPr lang="en-US" sz="2000"/>
              <a:t>    have:</a:t>
            </a:r>
          </a:p>
          <a:p>
            <a:r>
              <a:rPr lang="en-US" sz="2000"/>
              <a:t>    - magnitude</a:t>
            </a:r>
          </a:p>
          <a:p>
            <a:r>
              <a:rPr lang="en-US" sz="2000"/>
              <a:t>    - uncertainty</a:t>
            </a:r>
          </a:p>
          <a:p>
            <a:r>
              <a:rPr lang="en-US" sz="1800"/>
              <a:t>    </a:t>
            </a:r>
            <a:r>
              <a:rPr lang="en-US" sz="2000"/>
              <a:t>- units</a:t>
            </a:r>
          </a:p>
        </p:txBody>
      </p:sp>
      <p:sp>
        <p:nvSpPr>
          <p:cNvPr id="206858" name="Text Box 22"/>
          <p:cNvSpPr txBox="1">
            <a:spLocks noChangeArrowheads="1"/>
          </p:cNvSpPr>
          <p:nvPr/>
        </p:nvSpPr>
        <p:spPr bwMode="auto">
          <a:xfrm>
            <a:off x="4754563" y="2703513"/>
            <a:ext cx="2581275" cy="2500312"/>
          </a:xfrm>
          <a:prstGeom prst="rect">
            <a:avLst/>
          </a:prstGeom>
          <a:noFill/>
          <a:ln w="9525">
            <a:noFill/>
            <a:miter lim="800000"/>
            <a:headEnd/>
            <a:tailEnd/>
          </a:ln>
        </p:spPr>
        <p:txBody>
          <a:bodyPr wrap="none">
            <a:spAutoFit/>
          </a:bodyPr>
          <a:lstStyle/>
          <a:p>
            <a:pPr>
              <a:buFont typeface="Wingdings" pitchFamily="2" charset="2"/>
              <a:buChar char="v"/>
            </a:pPr>
            <a:r>
              <a:rPr lang="en-US" sz="1800">
                <a:solidFill>
                  <a:schemeClr val="bg1"/>
                </a:solidFill>
              </a:rPr>
              <a:t> </a:t>
            </a:r>
            <a:r>
              <a:rPr lang="en-US" sz="2000">
                <a:solidFill>
                  <a:schemeClr val="bg1"/>
                </a:solidFill>
              </a:rPr>
              <a:t>mathematics is </a:t>
            </a:r>
          </a:p>
          <a:p>
            <a:pPr>
              <a:buFont typeface="Wingdings" pitchFamily="2" charset="2"/>
              <a:buNone/>
            </a:pPr>
            <a:r>
              <a:rPr lang="en-US" sz="2000">
                <a:solidFill>
                  <a:schemeClr val="bg1"/>
                </a:solidFill>
              </a:rPr>
              <a:t>    based on numbers</a:t>
            </a:r>
          </a:p>
          <a:p>
            <a:pPr>
              <a:buFont typeface="Wingdings" pitchFamily="2" charset="2"/>
              <a:buChar char="v"/>
            </a:pPr>
            <a:endParaRPr lang="en-US" sz="2000">
              <a:solidFill>
                <a:schemeClr val="bg1"/>
              </a:solidFill>
            </a:endParaRPr>
          </a:p>
          <a:p>
            <a:pPr>
              <a:buFont typeface="Wingdings" pitchFamily="2" charset="2"/>
              <a:buChar char="v"/>
            </a:pPr>
            <a:r>
              <a:rPr lang="en-US" sz="2000">
                <a:solidFill>
                  <a:schemeClr val="bg1"/>
                </a:solidFill>
              </a:rPr>
              <a:t> exact numbers are</a:t>
            </a:r>
          </a:p>
          <a:p>
            <a:pPr>
              <a:buFont typeface="Wingdings" pitchFamily="2" charset="2"/>
              <a:buNone/>
            </a:pPr>
            <a:r>
              <a:rPr lang="en-US" sz="2000">
                <a:solidFill>
                  <a:schemeClr val="bg1"/>
                </a:solidFill>
              </a:rPr>
              <a:t>    obtained by:</a:t>
            </a:r>
          </a:p>
          <a:p>
            <a:r>
              <a:rPr lang="en-US" sz="2000">
                <a:solidFill>
                  <a:schemeClr val="bg1"/>
                </a:solidFill>
              </a:rPr>
              <a:t>    - counting</a:t>
            </a:r>
          </a:p>
          <a:p>
            <a:r>
              <a:rPr lang="en-US" sz="2000">
                <a:solidFill>
                  <a:schemeClr val="bg1"/>
                </a:solidFill>
              </a:rPr>
              <a:t>    - definition</a:t>
            </a:r>
          </a:p>
          <a:p>
            <a:r>
              <a:rPr lang="en-US" sz="1800"/>
              <a:t>    </a:t>
            </a:r>
          </a:p>
        </p:txBody>
      </p:sp>
      <p:sp>
        <p:nvSpPr>
          <p:cNvPr id="1305623" name="Rectangle 23"/>
          <p:cNvSpPr>
            <a:spLocks noChangeArrowheads="1"/>
          </p:cNvSpPr>
          <p:nvPr/>
        </p:nvSpPr>
        <p:spPr bwMode="auto">
          <a:xfrm>
            <a:off x="1535113" y="1314450"/>
            <a:ext cx="6280150" cy="4495800"/>
          </a:xfrm>
          <a:prstGeom prst="rect">
            <a:avLst/>
          </a:prstGeom>
          <a:no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1447800"/>
            <a:ext cx="8229600" cy="1143000"/>
          </a:xfrm>
        </p:spPr>
        <p:txBody>
          <a:bodyPr/>
          <a:lstStyle/>
          <a:p>
            <a:pPr eaLnBrk="1" hangingPunct="1"/>
            <a:r>
              <a:rPr lang="en-US" b="1" i="1" smtClean="0">
                <a:latin typeface="Arial" charset="0"/>
              </a:rPr>
              <a:t>Graphs</a:t>
            </a:r>
          </a:p>
        </p:txBody>
      </p:sp>
      <p:pic>
        <p:nvPicPr>
          <p:cNvPr id="207875" name="Picture 3" descr="graph"/>
          <p:cNvPicPr>
            <a:picLocks noChangeAspect="1" noChangeArrowheads="1"/>
          </p:cNvPicPr>
          <p:nvPr/>
        </p:nvPicPr>
        <p:blipFill>
          <a:blip r:embed="rId3" cstate="print"/>
          <a:srcRect/>
          <a:stretch>
            <a:fillRect/>
          </a:stretch>
        </p:blipFill>
        <p:spPr bwMode="auto">
          <a:xfrm>
            <a:off x="3276600" y="2514600"/>
            <a:ext cx="2657475" cy="3200400"/>
          </a:xfrm>
          <a:prstGeom prst="rect">
            <a:avLst/>
          </a:prstGeom>
          <a:noFill/>
          <a:ln w="9525">
            <a:noFill/>
            <a:miter lim="800000"/>
            <a:headEnd/>
            <a:tailEnd/>
          </a:ln>
        </p:spPr>
      </p:pic>
      <p:sp>
        <p:nvSpPr>
          <p:cNvPr id="207876"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2895600" y="228600"/>
            <a:ext cx="3200400" cy="1143000"/>
          </a:xfrm>
        </p:spPr>
        <p:txBody>
          <a:bodyPr/>
          <a:lstStyle/>
          <a:p>
            <a:pPr eaLnBrk="1" hangingPunct="1"/>
            <a:r>
              <a:rPr lang="en-US" b="1" i="1" smtClean="0">
                <a:latin typeface="Arial" charset="0"/>
              </a:rPr>
              <a:t>Bar Graph</a:t>
            </a:r>
          </a:p>
        </p:txBody>
      </p:sp>
      <p:sp>
        <p:nvSpPr>
          <p:cNvPr id="4100" name="Rectangle 3"/>
          <p:cNvSpPr>
            <a:spLocks noGrp="1" noChangeArrowheads="1"/>
          </p:cNvSpPr>
          <p:nvPr>
            <p:ph type="body" sz="half" idx="1"/>
          </p:nvPr>
        </p:nvSpPr>
        <p:spPr>
          <a:xfrm>
            <a:off x="1828800" y="1371600"/>
            <a:ext cx="5334000" cy="1066800"/>
          </a:xfrm>
        </p:spPr>
        <p:txBody>
          <a:bodyPr/>
          <a:lstStyle/>
          <a:p>
            <a:pPr algn="ctr" eaLnBrk="1" hangingPunct="1">
              <a:buFontTx/>
              <a:buNone/>
            </a:pPr>
            <a:r>
              <a:rPr lang="en-US" sz="2800" smtClean="0">
                <a:latin typeface="Arial" charset="0"/>
              </a:rPr>
              <a:t>shows how many of something</a:t>
            </a:r>
          </a:p>
          <a:p>
            <a:pPr algn="ctr" eaLnBrk="1" hangingPunct="1">
              <a:buFontTx/>
              <a:buNone/>
            </a:pPr>
            <a:r>
              <a:rPr lang="en-US" sz="2800" smtClean="0">
                <a:latin typeface="Arial" charset="0"/>
              </a:rPr>
              <a:t>are in each category</a:t>
            </a:r>
            <a:r>
              <a:rPr lang="en-US" sz="2800" smtClean="0"/>
              <a:t> </a:t>
            </a:r>
          </a:p>
        </p:txBody>
      </p:sp>
      <p:graphicFrame>
        <p:nvGraphicFramePr>
          <p:cNvPr id="4098" name="Object 4"/>
          <p:cNvGraphicFramePr>
            <a:graphicFrameLocks noChangeAspect="1"/>
          </p:cNvGraphicFramePr>
          <p:nvPr>
            <p:ph sz="half" idx="2"/>
          </p:nvPr>
        </p:nvGraphicFramePr>
        <p:xfrm>
          <a:off x="1143000" y="2362200"/>
          <a:ext cx="6705600" cy="4475163"/>
        </p:xfrm>
        <a:graphic>
          <a:graphicData uri="http://schemas.openxmlformats.org/presentationml/2006/ole">
            <p:oleObj spid="_x0000_s4098" name="Chart" r:id="rId4" imgW="6096000" imgH="4067251" progId="MSGraph.Chart.8">
              <p:embed followColorScheme="full"/>
            </p:oleObj>
          </a:graphicData>
        </a:graphic>
      </p:graphicFrame>
      <p:sp>
        <p:nvSpPr>
          <p:cNvPr id="4101" name="AutoShape 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r>
              <a:rPr lang="en-US" smtClean="0"/>
              <a:t>Unit 1 Test – Honor’s Chemistry</a:t>
            </a:r>
            <a:br>
              <a:rPr lang="en-US" smtClean="0"/>
            </a:br>
            <a:r>
              <a:rPr lang="en-US" sz="2400" i="1" smtClean="0"/>
              <a:t>Introduction to Chemistry</a:t>
            </a:r>
          </a:p>
        </p:txBody>
      </p:sp>
      <p:sp>
        <p:nvSpPr>
          <p:cNvPr id="208899" name="Line 3"/>
          <p:cNvSpPr>
            <a:spLocks noChangeShapeType="1"/>
          </p:cNvSpPr>
          <p:nvPr/>
        </p:nvSpPr>
        <p:spPr bwMode="auto">
          <a:xfrm>
            <a:off x="914400" y="5181600"/>
            <a:ext cx="7315200" cy="0"/>
          </a:xfrm>
          <a:prstGeom prst="line">
            <a:avLst/>
          </a:prstGeom>
          <a:noFill/>
          <a:ln w="76200">
            <a:solidFill>
              <a:schemeClr val="tx1"/>
            </a:solidFill>
            <a:round/>
            <a:headEnd/>
            <a:tailEnd/>
          </a:ln>
        </p:spPr>
        <p:txBody>
          <a:bodyPr/>
          <a:lstStyle/>
          <a:p>
            <a:endParaRPr lang="en-US"/>
          </a:p>
        </p:txBody>
      </p:sp>
      <p:sp>
        <p:nvSpPr>
          <p:cNvPr id="208900" name="Line 4"/>
          <p:cNvSpPr>
            <a:spLocks noChangeShapeType="1"/>
          </p:cNvSpPr>
          <p:nvPr/>
        </p:nvSpPr>
        <p:spPr bwMode="auto">
          <a:xfrm>
            <a:off x="8229600" y="5181600"/>
            <a:ext cx="914400" cy="0"/>
          </a:xfrm>
          <a:prstGeom prst="line">
            <a:avLst/>
          </a:prstGeom>
          <a:noFill/>
          <a:ln w="76200" cap="rnd">
            <a:solidFill>
              <a:schemeClr val="tx1"/>
            </a:solidFill>
            <a:prstDash val="sysDot"/>
            <a:round/>
            <a:headEnd/>
            <a:tailEnd/>
          </a:ln>
        </p:spPr>
        <p:txBody>
          <a:bodyPr/>
          <a:lstStyle/>
          <a:p>
            <a:endParaRPr lang="en-US"/>
          </a:p>
        </p:txBody>
      </p:sp>
      <p:sp>
        <p:nvSpPr>
          <p:cNvPr id="208901" name="Text Box 5"/>
          <p:cNvSpPr txBox="1">
            <a:spLocks noChangeArrowheads="1"/>
          </p:cNvSpPr>
          <p:nvPr/>
        </p:nvSpPr>
        <p:spPr bwMode="auto">
          <a:xfrm>
            <a:off x="685800" y="5294313"/>
            <a:ext cx="438150" cy="366712"/>
          </a:xfrm>
          <a:prstGeom prst="rect">
            <a:avLst/>
          </a:prstGeom>
          <a:noFill/>
          <a:ln w="9525">
            <a:noFill/>
            <a:miter lim="800000"/>
            <a:headEnd/>
            <a:tailEnd/>
          </a:ln>
        </p:spPr>
        <p:txBody>
          <a:bodyPr wrap="none">
            <a:spAutoFit/>
          </a:bodyPr>
          <a:lstStyle/>
          <a:p>
            <a:pPr eaLnBrk="0" hangingPunct="0"/>
            <a:r>
              <a:rPr lang="en-US" sz="1800"/>
              <a:t>50</a:t>
            </a:r>
          </a:p>
        </p:txBody>
      </p:sp>
      <p:sp>
        <p:nvSpPr>
          <p:cNvPr id="208902" name="Text Box 6"/>
          <p:cNvSpPr txBox="1">
            <a:spLocks noChangeArrowheads="1"/>
          </p:cNvSpPr>
          <p:nvPr/>
        </p:nvSpPr>
        <p:spPr bwMode="auto">
          <a:xfrm>
            <a:off x="2286000" y="5272088"/>
            <a:ext cx="438150" cy="366712"/>
          </a:xfrm>
          <a:prstGeom prst="rect">
            <a:avLst/>
          </a:prstGeom>
          <a:noFill/>
          <a:ln w="9525">
            <a:noFill/>
            <a:miter lim="800000"/>
            <a:headEnd/>
            <a:tailEnd/>
          </a:ln>
        </p:spPr>
        <p:txBody>
          <a:bodyPr wrap="none">
            <a:spAutoFit/>
          </a:bodyPr>
          <a:lstStyle/>
          <a:p>
            <a:pPr eaLnBrk="0" hangingPunct="0"/>
            <a:r>
              <a:rPr lang="en-US" sz="1800"/>
              <a:t>45</a:t>
            </a:r>
          </a:p>
        </p:txBody>
      </p:sp>
      <p:sp>
        <p:nvSpPr>
          <p:cNvPr id="208903" name="Text Box 7"/>
          <p:cNvSpPr txBox="1">
            <a:spLocks noChangeArrowheads="1"/>
          </p:cNvSpPr>
          <p:nvPr/>
        </p:nvSpPr>
        <p:spPr bwMode="auto">
          <a:xfrm>
            <a:off x="3810000" y="5272088"/>
            <a:ext cx="438150" cy="366712"/>
          </a:xfrm>
          <a:prstGeom prst="rect">
            <a:avLst/>
          </a:prstGeom>
          <a:noFill/>
          <a:ln w="9525">
            <a:noFill/>
            <a:miter lim="800000"/>
            <a:headEnd/>
            <a:tailEnd/>
          </a:ln>
        </p:spPr>
        <p:txBody>
          <a:bodyPr wrap="none">
            <a:spAutoFit/>
          </a:bodyPr>
          <a:lstStyle/>
          <a:p>
            <a:pPr eaLnBrk="0" hangingPunct="0"/>
            <a:r>
              <a:rPr lang="en-US" sz="1800"/>
              <a:t>40</a:t>
            </a:r>
          </a:p>
        </p:txBody>
      </p:sp>
      <p:sp>
        <p:nvSpPr>
          <p:cNvPr id="208904" name="Text Box 8"/>
          <p:cNvSpPr txBox="1">
            <a:spLocks noChangeArrowheads="1"/>
          </p:cNvSpPr>
          <p:nvPr/>
        </p:nvSpPr>
        <p:spPr bwMode="auto">
          <a:xfrm>
            <a:off x="5353050" y="5272088"/>
            <a:ext cx="438150" cy="366712"/>
          </a:xfrm>
          <a:prstGeom prst="rect">
            <a:avLst/>
          </a:prstGeom>
          <a:noFill/>
          <a:ln w="9525">
            <a:noFill/>
            <a:miter lim="800000"/>
            <a:headEnd/>
            <a:tailEnd/>
          </a:ln>
        </p:spPr>
        <p:txBody>
          <a:bodyPr wrap="none">
            <a:spAutoFit/>
          </a:bodyPr>
          <a:lstStyle/>
          <a:p>
            <a:pPr eaLnBrk="0" hangingPunct="0"/>
            <a:r>
              <a:rPr lang="en-US" sz="1800"/>
              <a:t>35</a:t>
            </a:r>
          </a:p>
        </p:txBody>
      </p:sp>
      <p:sp>
        <p:nvSpPr>
          <p:cNvPr id="208905" name="Text Box 9"/>
          <p:cNvSpPr txBox="1">
            <a:spLocks noChangeArrowheads="1"/>
          </p:cNvSpPr>
          <p:nvPr/>
        </p:nvSpPr>
        <p:spPr bwMode="auto">
          <a:xfrm>
            <a:off x="6877050" y="5272088"/>
            <a:ext cx="438150" cy="366712"/>
          </a:xfrm>
          <a:prstGeom prst="rect">
            <a:avLst/>
          </a:prstGeom>
          <a:noFill/>
          <a:ln w="9525">
            <a:noFill/>
            <a:miter lim="800000"/>
            <a:headEnd/>
            <a:tailEnd/>
          </a:ln>
        </p:spPr>
        <p:txBody>
          <a:bodyPr wrap="none">
            <a:spAutoFit/>
          </a:bodyPr>
          <a:lstStyle/>
          <a:p>
            <a:pPr eaLnBrk="0" hangingPunct="0"/>
            <a:r>
              <a:rPr lang="en-US" sz="1800"/>
              <a:t>30</a:t>
            </a:r>
          </a:p>
        </p:txBody>
      </p:sp>
      <p:sp>
        <p:nvSpPr>
          <p:cNvPr id="1258506" name="Oval 10"/>
          <p:cNvSpPr>
            <a:spLocks noChangeArrowheads="1"/>
          </p:cNvSpPr>
          <p:nvPr/>
        </p:nvSpPr>
        <p:spPr bwMode="auto">
          <a:xfrm>
            <a:off x="7620000" y="4953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nvGrpSpPr>
          <p:cNvPr id="2" name="Group 11"/>
          <p:cNvGrpSpPr>
            <a:grpSpLocks/>
          </p:cNvGrpSpPr>
          <p:nvPr/>
        </p:nvGrpSpPr>
        <p:grpSpPr bwMode="auto">
          <a:xfrm>
            <a:off x="5791200" y="4800600"/>
            <a:ext cx="1371600" cy="304800"/>
            <a:chOff x="3648" y="3024"/>
            <a:chExt cx="864" cy="192"/>
          </a:xfrm>
        </p:grpSpPr>
        <p:sp>
          <p:nvSpPr>
            <p:cNvPr id="209051" name="Oval 12"/>
            <p:cNvSpPr>
              <a:spLocks noChangeArrowheads="1"/>
            </p:cNvSpPr>
            <p:nvPr/>
          </p:nvSpPr>
          <p:spPr bwMode="auto">
            <a:xfrm>
              <a:off x="4032" y="302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52" name="Oval 13"/>
            <p:cNvSpPr>
              <a:spLocks noChangeArrowheads="1"/>
            </p:cNvSpPr>
            <p:nvPr/>
          </p:nvSpPr>
          <p:spPr bwMode="auto">
            <a:xfrm>
              <a:off x="4416" y="3120"/>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53" name="Oval 14"/>
            <p:cNvSpPr>
              <a:spLocks noChangeArrowheads="1"/>
            </p:cNvSpPr>
            <p:nvPr/>
          </p:nvSpPr>
          <p:spPr bwMode="auto">
            <a:xfrm>
              <a:off x="3648" y="3120"/>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54" name="Oval 15"/>
            <p:cNvSpPr>
              <a:spLocks noChangeArrowheads="1"/>
            </p:cNvSpPr>
            <p:nvPr/>
          </p:nvSpPr>
          <p:spPr bwMode="auto">
            <a:xfrm>
              <a:off x="3840" y="3120"/>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55" name="Oval 16"/>
            <p:cNvSpPr>
              <a:spLocks noChangeArrowheads="1"/>
            </p:cNvSpPr>
            <p:nvPr/>
          </p:nvSpPr>
          <p:spPr bwMode="auto">
            <a:xfrm>
              <a:off x="4032" y="3120"/>
              <a:ext cx="96" cy="96"/>
            </a:xfrm>
            <a:prstGeom prst="ellipse">
              <a:avLst/>
            </a:prstGeom>
            <a:solidFill>
              <a:srgbClr val="3366FF"/>
            </a:solidFill>
            <a:ln w="9525">
              <a:solidFill>
                <a:schemeClr val="tx1"/>
              </a:solidFill>
              <a:round/>
              <a:headEnd/>
              <a:tailEnd/>
            </a:ln>
          </p:spPr>
          <p:txBody>
            <a:bodyPr wrap="none" anchor="ctr"/>
            <a:lstStyle/>
            <a:p>
              <a:endParaRPr lang="en-US"/>
            </a:p>
          </p:txBody>
        </p:sp>
      </p:grpSp>
      <p:grpSp>
        <p:nvGrpSpPr>
          <p:cNvPr id="3" name="Group 17"/>
          <p:cNvGrpSpPr>
            <a:grpSpLocks/>
          </p:cNvGrpSpPr>
          <p:nvPr/>
        </p:nvGrpSpPr>
        <p:grpSpPr bwMode="auto">
          <a:xfrm>
            <a:off x="4267200" y="3276600"/>
            <a:ext cx="1371600" cy="1828800"/>
            <a:chOff x="2688" y="2064"/>
            <a:chExt cx="864" cy="1152"/>
          </a:xfrm>
        </p:grpSpPr>
        <p:sp>
          <p:nvSpPr>
            <p:cNvPr id="209017" name="Oval 18"/>
            <p:cNvSpPr>
              <a:spLocks noChangeArrowheads="1"/>
            </p:cNvSpPr>
            <p:nvPr/>
          </p:nvSpPr>
          <p:spPr bwMode="auto">
            <a:xfrm>
              <a:off x="2688" y="302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18" name="Oval 19"/>
            <p:cNvSpPr>
              <a:spLocks noChangeArrowheads="1"/>
            </p:cNvSpPr>
            <p:nvPr/>
          </p:nvSpPr>
          <p:spPr bwMode="auto">
            <a:xfrm>
              <a:off x="2880" y="3024"/>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19" name="Oval 20"/>
            <p:cNvSpPr>
              <a:spLocks noChangeArrowheads="1"/>
            </p:cNvSpPr>
            <p:nvPr/>
          </p:nvSpPr>
          <p:spPr bwMode="auto">
            <a:xfrm>
              <a:off x="3072" y="3024"/>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20" name="Oval 21"/>
            <p:cNvSpPr>
              <a:spLocks noChangeArrowheads="1"/>
            </p:cNvSpPr>
            <p:nvPr/>
          </p:nvSpPr>
          <p:spPr bwMode="auto">
            <a:xfrm>
              <a:off x="3264" y="302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21" name="Oval 22"/>
            <p:cNvSpPr>
              <a:spLocks noChangeArrowheads="1"/>
            </p:cNvSpPr>
            <p:nvPr/>
          </p:nvSpPr>
          <p:spPr bwMode="auto">
            <a:xfrm>
              <a:off x="3456" y="3024"/>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22" name="Oval 23"/>
            <p:cNvSpPr>
              <a:spLocks noChangeArrowheads="1"/>
            </p:cNvSpPr>
            <p:nvPr/>
          </p:nvSpPr>
          <p:spPr bwMode="auto">
            <a:xfrm>
              <a:off x="2688"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23" name="Oval 24"/>
            <p:cNvSpPr>
              <a:spLocks noChangeArrowheads="1"/>
            </p:cNvSpPr>
            <p:nvPr/>
          </p:nvSpPr>
          <p:spPr bwMode="auto">
            <a:xfrm>
              <a:off x="2880" y="3120"/>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24" name="Oval 25"/>
            <p:cNvSpPr>
              <a:spLocks noChangeArrowheads="1"/>
            </p:cNvSpPr>
            <p:nvPr/>
          </p:nvSpPr>
          <p:spPr bwMode="auto">
            <a:xfrm>
              <a:off x="3072" y="3120"/>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25" name="Oval 26"/>
            <p:cNvSpPr>
              <a:spLocks noChangeArrowheads="1"/>
            </p:cNvSpPr>
            <p:nvPr/>
          </p:nvSpPr>
          <p:spPr bwMode="auto">
            <a:xfrm>
              <a:off x="3264"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26" name="Oval 27"/>
            <p:cNvSpPr>
              <a:spLocks noChangeArrowheads="1"/>
            </p:cNvSpPr>
            <p:nvPr/>
          </p:nvSpPr>
          <p:spPr bwMode="auto">
            <a:xfrm>
              <a:off x="3456"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27" name="Oval 28"/>
            <p:cNvSpPr>
              <a:spLocks noChangeArrowheads="1"/>
            </p:cNvSpPr>
            <p:nvPr/>
          </p:nvSpPr>
          <p:spPr bwMode="auto">
            <a:xfrm>
              <a:off x="2688" y="2928"/>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28" name="Oval 29"/>
            <p:cNvSpPr>
              <a:spLocks noChangeArrowheads="1"/>
            </p:cNvSpPr>
            <p:nvPr/>
          </p:nvSpPr>
          <p:spPr bwMode="auto">
            <a:xfrm>
              <a:off x="2880" y="2928"/>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29" name="Oval 30"/>
            <p:cNvSpPr>
              <a:spLocks noChangeArrowheads="1"/>
            </p:cNvSpPr>
            <p:nvPr/>
          </p:nvSpPr>
          <p:spPr bwMode="auto">
            <a:xfrm>
              <a:off x="3072" y="2928"/>
              <a:ext cx="96" cy="96"/>
            </a:xfrm>
            <a:prstGeom prst="ellipse">
              <a:avLst/>
            </a:prstGeom>
            <a:solidFill>
              <a:srgbClr val="800080"/>
            </a:solidFill>
            <a:ln w="9525">
              <a:solidFill>
                <a:schemeClr val="tx1"/>
              </a:solidFill>
              <a:round/>
              <a:headEnd/>
              <a:tailEnd/>
            </a:ln>
          </p:spPr>
          <p:txBody>
            <a:bodyPr wrap="none" anchor="ctr"/>
            <a:lstStyle/>
            <a:p>
              <a:endParaRPr lang="en-US"/>
            </a:p>
          </p:txBody>
        </p:sp>
        <p:sp>
          <p:nvSpPr>
            <p:cNvPr id="209030" name="Oval 31"/>
            <p:cNvSpPr>
              <a:spLocks noChangeArrowheads="1"/>
            </p:cNvSpPr>
            <p:nvPr/>
          </p:nvSpPr>
          <p:spPr bwMode="auto">
            <a:xfrm>
              <a:off x="3264" y="2928"/>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31" name="Oval 32"/>
            <p:cNvSpPr>
              <a:spLocks noChangeArrowheads="1"/>
            </p:cNvSpPr>
            <p:nvPr/>
          </p:nvSpPr>
          <p:spPr bwMode="auto">
            <a:xfrm>
              <a:off x="3456" y="2928"/>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32" name="Oval 33"/>
            <p:cNvSpPr>
              <a:spLocks noChangeArrowheads="1"/>
            </p:cNvSpPr>
            <p:nvPr/>
          </p:nvSpPr>
          <p:spPr bwMode="auto">
            <a:xfrm>
              <a:off x="2688" y="2832"/>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33" name="Oval 34"/>
            <p:cNvSpPr>
              <a:spLocks noChangeArrowheads="1"/>
            </p:cNvSpPr>
            <p:nvPr/>
          </p:nvSpPr>
          <p:spPr bwMode="auto">
            <a:xfrm>
              <a:off x="2880" y="2832"/>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34" name="Oval 35"/>
            <p:cNvSpPr>
              <a:spLocks noChangeArrowheads="1"/>
            </p:cNvSpPr>
            <p:nvPr/>
          </p:nvSpPr>
          <p:spPr bwMode="auto">
            <a:xfrm>
              <a:off x="3264" y="2832"/>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35" name="Oval 36"/>
            <p:cNvSpPr>
              <a:spLocks noChangeArrowheads="1"/>
            </p:cNvSpPr>
            <p:nvPr/>
          </p:nvSpPr>
          <p:spPr bwMode="auto">
            <a:xfrm>
              <a:off x="3456" y="283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36" name="Oval 37"/>
            <p:cNvSpPr>
              <a:spLocks noChangeArrowheads="1"/>
            </p:cNvSpPr>
            <p:nvPr/>
          </p:nvSpPr>
          <p:spPr bwMode="auto">
            <a:xfrm>
              <a:off x="2688" y="2736"/>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37" name="Oval 38"/>
            <p:cNvSpPr>
              <a:spLocks noChangeArrowheads="1"/>
            </p:cNvSpPr>
            <p:nvPr/>
          </p:nvSpPr>
          <p:spPr bwMode="auto">
            <a:xfrm>
              <a:off x="2880" y="2736"/>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38" name="Oval 39"/>
            <p:cNvSpPr>
              <a:spLocks noChangeArrowheads="1"/>
            </p:cNvSpPr>
            <p:nvPr/>
          </p:nvSpPr>
          <p:spPr bwMode="auto">
            <a:xfrm>
              <a:off x="3264" y="2736"/>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39" name="Oval 40"/>
            <p:cNvSpPr>
              <a:spLocks noChangeArrowheads="1"/>
            </p:cNvSpPr>
            <p:nvPr/>
          </p:nvSpPr>
          <p:spPr bwMode="auto">
            <a:xfrm>
              <a:off x="3456" y="2736"/>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40" name="Oval 41"/>
            <p:cNvSpPr>
              <a:spLocks noChangeArrowheads="1"/>
            </p:cNvSpPr>
            <p:nvPr/>
          </p:nvSpPr>
          <p:spPr bwMode="auto">
            <a:xfrm>
              <a:off x="2688" y="2640"/>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41" name="Oval 42"/>
            <p:cNvSpPr>
              <a:spLocks noChangeArrowheads="1"/>
            </p:cNvSpPr>
            <p:nvPr/>
          </p:nvSpPr>
          <p:spPr bwMode="auto">
            <a:xfrm>
              <a:off x="2880" y="2640"/>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42" name="Oval 43"/>
            <p:cNvSpPr>
              <a:spLocks noChangeArrowheads="1"/>
            </p:cNvSpPr>
            <p:nvPr/>
          </p:nvSpPr>
          <p:spPr bwMode="auto">
            <a:xfrm>
              <a:off x="3264" y="2640"/>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43" name="Oval 44"/>
            <p:cNvSpPr>
              <a:spLocks noChangeArrowheads="1"/>
            </p:cNvSpPr>
            <p:nvPr/>
          </p:nvSpPr>
          <p:spPr bwMode="auto">
            <a:xfrm>
              <a:off x="2688" y="2544"/>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44" name="Oval 45"/>
            <p:cNvSpPr>
              <a:spLocks noChangeArrowheads="1"/>
            </p:cNvSpPr>
            <p:nvPr/>
          </p:nvSpPr>
          <p:spPr bwMode="auto">
            <a:xfrm>
              <a:off x="2880" y="254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45" name="Oval 46"/>
            <p:cNvSpPr>
              <a:spLocks noChangeArrowheads="1"/>
            </p:cNvSpPr>
            <p:nvPr/>
          </p:nvSpPr>
          <p:spPr bwMode="auto">
            <a:xfrm>
              <a:off x="3264" y="254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46" name="Oval 47"/>
            <p:cNvSpPr>
              <a:spLocks noChangeArrowheads="1"/>
            </p:cNvSpPr>
            <p:nvPr/>
          </p:nvSpPr>
          <p:spPr bwMode="auto">
            <a:xfrm>
              <a:off x="2688" y="2448"/>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47" name="Oval 48"/>
            <p:cNvSpPr>
              <a:spLocks noChangeArrowheads="1"/>
            </p:cNvSpPr>
            <p:nvPr/>
          </p:nvSpPr>
          <p:spPr bwMode="auto">
            <a:xfrm>
              <a:off x="2688" y="23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48" name="Oval 49"/>
            <p:cNvSpPr>
              <a:spLocks noChangeArrowheads="1"/>
            </p:cNvSpPr>
            <p:nvPr/>
          </p:nvSpPr>
          <p:spPr bwMode="auto">
            <a:xfrm>
              <a:off x="2688" y="2256"/>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49" name="Oval 50"/>
            <p:cNvSpPr>
              <a:spLocks noChangeArrowheads="1"/>
            </p:cNvSpPr>
            <p:nvPr/>
          </p:nvSpPr>
          <p:spPr bwMode="auto">
            <a:xfrm>
              <a:off x="2688" y="2160"/>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50" name="Oval 51"/>
            <p:cNvSpPr>
              <a:spLocks noChangeArrowheads="1"/>
            </p:cNvSpPr>
            <p:nvPr/>
          </p:nvSpPr>
          <p:spPr bwMode="auto">
            <a:xfrm>
              <a:off x="2688" y="2064"/>
              <a:ext cx="96" cy="96"/>
            </a:xfrm>
            <a:prstGeom prst="ellipse">
              <a:avLst/>
            </a:prstGeom>
            <a:solidFill>
              <a:srgbClr val="993366"/>
            </a:solidFill>
            <a:ln w="9525">
              <a:solidFill>
                <a:schemeClr val="tx1"/>
              </a:solidFill>
              <a:round/>
              <a:headEnd/>
              <a:tailEnd/>
            </a:ln>
          </p:spPr>
          <p:txBody>
            <a:bodyPr wrap="none" anchor="ctr"/>
            <a:lstStyle/>
            <a:p>
              <a:endParaRPr lang="en-US"/>
            </a:p>
          </p:txBody>
        </p:sp>
      </p:grpSp>
      <p:grpSp>
        <p:nvGrpSpPr>
          <p:cNvPr id="4" name="Group 52"/>
          <p:cNvGrpSpPr>
            <a:grpSpLocks/>
          </p:cNvGrpSpPr>
          <p:nvPr/>
        </p:nvGrpSpPr>
        <p:grpSpPr bwMode="auto">
          <a:xfrm>
            <a:off x="1219200" y="3124200"/>
            <a:ext cx="1371600" cy="1981200"/>
            <a:chOff x="768" y="1968"/>
            <a:chExt cx="864" cy="1248"/>
          </a:xfrm>
        </p:grpSpPr>
        <p:sp>
          <p:nvSpPr>
            <p:cNvPr id="208990" name="Oval 53"/>
            <p:cNvSpPr>
              <a:spLocks noChangeArrowheads="1"/>
            </p:cNvSpPr>
            <p:nvPr/>
          </p:nvSpPr>
          <p:spPr bwMode="auto">
            <a:xfrm>
              <a:off x="1152" y="2928"/>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91" name="Oval 54"/>
            <p:cNvSpPr>
              <a:spLocks noChangeArrowheads="1"/>
            </p:cNvSpPr>
            <p:nvPr/>
          </p:nvSpPr>
          <p:spPr bwMode="auto">
            <a:xfrm>
              <a:off x="1344" y="2928"/>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92" name="Oval 55"/>
            <p:cNvSpPr>
              <a:spLocks noChangeArrowheads="1"/>
            </p:cNvSpPr>
            <p:nvPr/>
          </p:nvSpPr>
          <p:spPr bwMode="auto">
            <a:xfrm>
              <a:off x="1536" y="2928"/>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93" name="Oval 56"/>
            <p:cNvSpPr>
              <a:spLocks noChangeArrowheads="1"/>
            </p:cNvSpPr>
            <p:nvPr/>
          </p:nvSpPr>
          <p:spPr bwMode="auto">
            <a:xfrm>
              <a:off x="768" y="3120"/>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94" name="Oval 57"/>
            <p:cNvSpPr>
              <a:spLocks noChangeArrowheads="1"/>
            </p:cNvSpPr>
            <p:nvPr/>
          </p:nvSpPr>
          <p:spPr bwMode="auto">
            <a:xfrm>
              <a:off x="960" y="3120"/>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95" name="Oval 58"/>
            <p:cNvSpPr>
              <a:spLocks noChangeArrowheads="1"/>
            </p:cNvSpPr>
            <p:nvPr/>
          </p:nvSpPr>
          <p:spPr bwMode="auto">
            <a:xfrm>
              <a:off x="1152" y="3120"/>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96" name="Oval 59"/>
            <p:cNvSpPr>
              <a:spLocks noChangeArrowheads="1"/>
            </p:cNvSpPr>
            <p:nvPr/>
          </p:nvSpPr>
          <p:spPr bwMode="auto">
            <a:xfrm>
              <a:off x="1344" y="3120"/>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97" name="Oval 60"/>
            <p:cNvSpPr>
              <a:spLocks noChangeArrowheads="1"/>
            </p:cNvSpPr>
            <p:nvPr/>
          </p:nvSpPr>
          <p:spPr bwMode="auto">
            <a:xfrm>
              <a:off x="1536"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98" name="Oval 61"/>
            <p:cNvSpPr>
              <a:spLocks noChangeArrowheads="1"/>
            </p:cNvSpPr>
            <p:nvPr/>
          </p:nvSpPr>
          <p:spPr bwMode="auto">
            <a:xfrm>
              <a:off x="768" y="302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99" name="Oval 62"/>
            <p:cNvSpPr>
              <a:spLocks noChangeArrowheads="1"/>
            </p:cNvSpPr>
            <p:nvPr/>
          </p:nvSpPr>
          <p:spPr bwMode="auto">
            <a:xfrm>
              <a:off x="960" y="302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00" name="Oval 63"/>
            <p:cNvSpPr>
              <a:spLocks noChangeArrowheads="1"/>
            </p:cNvSpPr>
            <p:nvPr/>
          </p:nvSpPr>
          <p:spPr bwMode="auto">
            <a:xfrm>
              <a:off x="1152" y="3024"/>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01" name="Oval 64"/>
            <p:cNvSpPr>
              <a:spLocks noChangeArrowheads="1"/>
            </p:cNvSpPr>
            <p:nvPr/>
          </p:nvSpPr>
          <p:spPr bwMode="auto">
            <a:xfrm>
              <a:off x="1344" y="3024"/>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02" name="Oval 65"/>
            <p:cNvSpPr>
              <a:spLocks noChangeArrowheads="1"/>
            </p:cNvSpPr>
            <p:nvPr/>
          </p:nvSpPr>
          <p:spPr bwMode="auto">
            <a:xfrm>
              <a:off x="1536" y="302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9003" name="Oval 66"/>
            <p:cNvSpPr>
              <a:spLocks noChangeArrowheads="1"/>
            </p:cNvSpPr>
            <p:nvPr/>
          </p:nvSpPr>
          <p:spPr bwMode="auto">
            <a:xfrm>
              <a:off x="1152" y="2832"/>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04" name="Oval 67"/>
            <p:cNvSpPr>
              <a:spLocks noChangeArrowheads="1"/>
            </p:cNvSpPr>
            <p:nvPr/>
          </p:nvSpPr>
          <p:spPr bwMode="auto">
            <a:xfrm>
              <a:off x="1344" y="2832"/>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05" name="Oval 68"/>
            <p:cNvSpPr>
              <a:spLocks noChangeArrowheads="1"/>
            </p:cNvSpPr>
            <p:nvPr/>
          </p:nvSpPr>
          <p:spPr bwMode="auto">
            <a:xfrm>
              <a:off x="1536" y="2832"/>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9006" name="Oval 69"/>
            <p:cNvSpPr>
              <a:spLocks noChangeArrowheads="1"/>
            </p:cNvSpPr>
            <p:nvPr/>
          </p:nvSpPr>
          <p:spPr bwMode="auto">
            <a:xfrm>
              <a:off x="1152" y="2736"/>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07" name="Oval 70"/>
            <p:cNvSpPr>
              <a:spLocks noChangeArrowheads="1"/>
            </p:cNvSpPr>
            <p:nvPr/>
          </p:nvSpPr>
          <p:spPr bwMode="auto">
            <a:xfrm>
              <a:off x="1344" y="2736"/>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08" name="Oval 71"/>
            <p:cNvSpPr>
              <a:spLocks noChangeArrowheads="1"/>
            </p:cNvSpPr>
            <p:nvPr/>
          </p:nvSpPr>
          <p:spPr bwMode="auto">
            <a:xfrm>
              <a:off x="1536" y="2736"/>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09" name="Oval 72"/>
            <p:cNvSpPr>
              <a:spLocks noChangeArrowheads="1"/>
            </p:cNvSpPr>
            <p:nvPr/>
          </p:nvSpPr>
          <p:spPr bwMode="auto">
            <a:xfrm>
              <a:off x="1536" y="2640"/>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10" name="Oval 73"/>
            <p:cNvSpPr>
              <a:spLocks noChangeArrowheads="1"/>
            </p:cNvSpPr>
            <p:nvPr/>
          </p:nvSpPr>
          <p:spPr bwMode="auto">
            <a:xfrm>
              <a:off x="1536" y="2544"/>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11" name="Oval 74"/>
            <p:cNvSpPr>
              <a:spLocks noChangeArrowheads="1"/>
            </p:cNvSpPr>
            <p:nvPr/>
          </p:nvSpPr>
          <p:spPr bwMode="auto">
            <a:xfrm>
              <a:off x="1536" y="2448"/>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9012" name="Oval 75"/>
            <p:cNvSpPr>
              <a:spLocks noChangeArrowheads="1"/>
            </p:cNvSpPr>
            <p:nvPr/>
          </p:nvSpPr>
          <p:spPr bwMode="auto">
            <a:xfrm>
              <a:off x="1536" y="23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13" name="Oval 76"/>
            <p:cNvSpPr>
              <a:spLocks noChangeArrowheads="1"/>
            </p:cNvSpPr>
            <p:nvPr/>
          </p:nvSpPr>
          <p:spPr bwMode="auto">
            <a:xfrm>
              <a:off x="1536" y="2256"/>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14" name="Oval 77"/>
            <p:cNvSpPr>
              <a:spLocks noChangeArrowheads="1"/>
            </p:cNvSpPr>
            <p:nvPr/>
          </p:nvSpPr>
          <p:spPr bwMode="auto">
            <a:xfrm>
              <a:off x="1536" y="2160"/>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9015" name="Oval 78"/>
            <p:cNvSpPr>
              <a:spLocks noChangeArrowheads="1"/>
            </p:cNvSpPr>
            <p:nvPr/>
          </p:nvSpPr>
          <p:spPr bwMode="auto">
            <a:xfrm>
              <a:off x="1536" y="206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9016" name="Oval 79"/>
            <p:cNvSpPr>
              <a:spLocks noChangeArrowheads="1"/>
            </p:cNvSpPr>
            <p:nvPr/>
          </p:nvSpPr>
          <p:spPr bwMode="auto">
            <a:xfrm>
              <a:off x="1536" y="1968"/>
              <a:ext cx="96" cy="96"/>
            </a:xfrm>
            <a:prstGeom prst="ellipse">
              <a:avLst/>
            </a:prstGeom>
            <a:solidFill>
              <a:srgbClr val="993366"/>
            </a:solidFill>
            <a:ln w="9525">
              <a:solidFill>
                <a:schemeClr val="tx1"/>
              </a:solidFill>
              <a:round/>
              <a:headEnd/>
              <a:tailEnd/>
            </a:ln>
          </p:spPr>
          <p:txBody>
            <a:bodyPr wrap="none" anchor="ctr"/>
            <a:lstStyle/>
            <a:p>
              <a:endParaRPr lang="en-US"/>
            </a:p>
          </p:txBody>
        </p:sp>
      </p:grpSp>
      <p:grpSp>
        <p:nvGrpSpPr>
          <p:cNvPr id="5" name="Group 80"/>
          <p:cNvGrpSpPr>
            <a:grpSpLocks/>
          </p:cNvGrpSpPr>
          <p:nvPr/>
        </p:nvGrpSpPr>
        <p:grpSpPr bwMode="auto">
          <a:xfrm>
            <a:off x="2743200" y="2667000"/>
            <a:ext cx="1371600" cy="2438400"/>
            <a:chOff x="1728" y="1680"/>
            <a:chExt cx="864" cy="1536"/>
          </a:xfrm>
        </p:grpSpPr>
        <p:sp>
          <p:nvSpPr>
            <p:cNvPr id="208935" name="Oval 81"/>
            <p:cNvSpPr>
              <a:spLocks noChangeArrowheads="1"/>
            </p:cNvSpPr>
            <p:nvPr/>
          </p:nvSpPr>
          <p:spPr bwMode="auto">
            <a:xfrm>
              <a:off x="1728" y="2928"/>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36" name="Oval 82"/>
            <p:cNvSpPr>
              <a:spLocks noChangeArrowheads="1"/>
            </p:cNvSpPr>
            <p:nvPr/>
          </p:nvSpPr>
          <p:spPr bwMode="auto">
            <a:xfrm>
              <a:off x="1920" y="2928"/>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37" name="Oval 83"/>
            <p:cNvSpPr>
              <a:spLocks noChangeArrowheads="1"/>
            </p:cNvSpPr>
            <p:nvPr/>
          </p:nvSpPr>
          <p:spPr bwMode="auto">
            <a:xfrm>
              <a:off x="2112" y="2928"/>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38" name="Oval 84"/>
            <p:cNvSpPr>
              <a:spLocks noChangeArrowheads="1"/>
            </p:cNvSpPr>
            <p:nvPr/>
          </p:nvSpPr>
          <p:spPr bwMode="auto">
            <a:xfrm>
              <a:off x="2304" y="2928"/>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39" name="Oval 85"/>
            <p:cNvSpPr>
              <a:spLocks noChangeArrowheads="1"/>
            </p:cNvSpPr>
            <p:nvPr/>
          </p:nvSpPr>
          <p:spPr bwMode="auto">
            <a:xfrm>
              <a:off x="2496" y="302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0" name="Oval 86"/>
            <p:cNvSpPr>
              <a:spLocks noChangeArrowheads="1"/>
            </p:cNvSpPr>
            <p:nvPr/>
          </p:nvSpPr>
          <p:spPr bwMode="auto">
            <a:xfrm>
              <a:off x="1728"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1" name="Oval 87"/>
            <p:cNvSpPr>
              <a:spLocks noChangeArrowheads="1"/>
            </p:cNvSpPr>
            <p:nvPr/>
          </p:nvSpPr>
          <p:spPr bwMode="auto">
            <a:xfrm>
              <a:off x="1920"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2" name="Oval 88"/>
            <p:cNvSpPr>
              <a:spLocks noChangeArrowheads="1"/>
            </p:cNvSpPr>
            <p:nvPr/>
          </p:nvSpPr>
          <p:spPr bwMode="auto">
            <a:xfrm>
              <a:off x="2112"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3" name="Oval 89"/>
            <p:cNvSpPr>
              <a:spLocks noChangeArrowheads="1"/>
            </p:cNvSpPr>
            <p:nvPr/>
          </p:nvSpPr>
          <p:spPr bwMode="auto">
            <a:xfrm>
              <a:off x="2304"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4" name="Oval 90"/>
            <p:cNvSpPr>
              <a:spLocks noChangeArrowheads="1"/>
            </p:cNvSpPr>
            <p:nvPr/>
          </p:nvSpPr>
          <p:spPr bwMode="auto">
            <a:xfrm>
              <a:off x="1728" y="302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5" name="Oval 91"/>
            <p:cNvSpPr>
              <a:spLocks noChangeArrowheads="1"/>
            </p:cNvSpPr>
            <p:nvPr/>
          </p:nvSpPr>
          <p:spPr bwMode="auto">
            <a:xfrm>
              <a:off x="1920" y="302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6" name="Oval 92"/>
            <p:cNvSpPr>
              <a:spLocks noChangeArrowheads="1"/>
            </p:cNvSpPr>
            <p:nvPr/>
          </p:nvSpPr>
          <p:spPr bwMode="auto">
            <a:xfrm>
              <a:off x="2112" y="3024"/>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47" name="Oval 93"/>
            <p:cNvSpPr>
              <a:spLocks noChangeArrowheads="1"/>
            </p:cNvSpPr>
            <p:nvPr/>
          </p:nvSpPr>
          <p:spPr bwMode="auto">
            <a:xfrm>
              <a:off x="2304" y="302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8" name="Oval 94"/>
            <p:cNvSpPr>
              <a:spLocks noChangeArrowheads="1"/>
            </p:cNvSpPr>
            <p:nvPr/>
          </p:nvSpPr>
          <p:spPr bwMode="auto">
            <a:xfrm>
              <a:off x="2496" y="3120"/>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49" name="Oval 95"/>
            <p:cNvSpPr>
              <a:spLocks noChangeArrowheads="1"/>
            </p:cNvSpPr>
            <p:nvPr/>
          </p:nvSpPr>
          <p:spPr bwMode="auto">
            <a:xfrm>
              <a:off x="2496" y="2928"/>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50" name="Oval 96"/>
            <p:cNvSpPr>
              <a:spLocks noChangeArrowheads="1"/>
            </p:cNvSpPr>
            <p:nvPr/>
          </p:nvSpPr>
          <p:spPr bwMode="auto">
            <a:xfrm>
              <a:off x="1728" y="2832"/>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51" name="Oval 97"/>
            <p:cNvSpPr>
              <a:spLocks noChangeArrowheads="1"/>
            </p:cNvSpPr>
            <p:nvPr/>
          </p:nvSpPr>
          <p:spPr bwMode="auto">
            <a:xfrm>
              <a:off x="1920" y="2832"/>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52" name="Oval 98"/>
            <p:cNvSpPr>
              <a:spLocks noChangeArrowheads="1"/>
            </p:cNvSpPr>
            <p:nvPr/>
          </p:nvSpPr>
          <p:spPr bwMode="auto">
            <a:xfrm>
              <a:off x="2112" y="2832"/>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53" name="Oval 99"/>
            <p:cNvSpPr>
              <a:spLocks noChangeArrowheads="1"/>
            </p:cNvSpPr>
            <p:nvPr/>
          </p:nvSpPr>
          <p:spPr bwMode="auto">
            <a:xfrm>
              <a:off x="2304" y="2832"/>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54" name="Oval 100"/>
            <p:cNvSpPr>
              <a:spLocks noChangeArrowheads="1"/>
            </p:cNvSpPr>
            <p:nvPr/>
          </p:nvSpPr>
          <p:spPr bwMode="auto">
            <a:xfrm>
              <a:off x="2496" y="2832"/>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55" name="Oval 101"/>
            <p:cNvSpPr>
              <a:spLocks noChangeArrowheads="1"/>
            </p:cNvSpPr>
            <p:nvPr/>
          </p:nvSpPr>
          <p:spPr bwMode="auto">
            <a:xfrm>
              <a:off x="1728" y="2736"/>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56" name="Oval 102"/>
            <p:cNvSpPr>
              <a:spLocks noChangeArrowheads="1"/>
            </p:cNvSpPr>
            <p:nvPr/>
          </p:nvSpPr>
          <p:spPr bwMode="auto">
            <a:xfrm>
              <a:off x="1920" y="2736"/>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57" name="Oval 103"/>
            <p:cNvSpPr>
              <a:spLocks noChangeArrowheads="1"/>
            </p:cNvSpPr>
            <p:nvPr/>
          </p:nvSpPr>
          <p:spPr bwMode="auto">
            <a:xfrm>
              <a:off x="2112" y="2736"/>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58" name="Oval 104"/>
            <p:cNvSpPr>
              <a:spLocks noChangeArrowheads="1"/>
            </p:cNvSpPr>
            <p:nvPr/>
          </p:nvSpPr>
          <p:spPr bwMode="auto">
            <a:xfrm>
              <a:off x="2304" y="2736"/>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59" name="Oval 105"/>
            <p:cNvSpPr>
              <a:spLocks noChangeArrowheads="1"/>
            </p:cNvSpPr>
            <p:nvPr/>
          </p:nvSpPr>
          <p:spPr bwMode="auto">
            <a:xfrm>
              <a:off x="2496" y="2736"/>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60" name="Oval 106"/>
            <p:cNvSpPr>
              <a:spLocks noChangeArrowheads="1"/>
            </p:cNvSpPr>
            <p:nvPr/>
          </p:nvSpPr>
          <p:spPr bwMode="auto">
            <a:xfrm>
              <a:off x="1728" y="2640"/>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61" name="Oval 107"/>
            <p:cNvSpPr>
              <a:spLocks noChangeArrowheads="1"/>
            </p:cNvSpPr>
            <p:nvPr/>
          </p:nvSpPr>
          <p:spPr bwMode="auto">
            <a:xfrm>
              <a:off x="1920" y="2640"/>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62" name="Oval 108"/>
            <p:cNvSpPr>
              <a:spLocks noChangeArrowheads="1"/>
            </p:cNvSpPr>
            <p:nvPr/>
          </p:nvSpPr>
          <p:spPr bwMode="auto">
            <a:xfrm>
              <a:off x="2112" y="2640"/>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63" name="Oval 109"/>
            <p:cNvSpPr>
              <a:spLocks noChangeArrowheads="1"/>
            </p:cNvSpPr>
            <p:nvPr/>
          </p:nvSpPr>
          <p:spPr bwMode="auto">
            <a:xfrm>
              <a:off x="2304" y="2640"/>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64" name="Oval 110"/>
            <p:cNvSpPr>
              <a:spLocks noChangeArrowheads="1"/>
            </p:cNvSpPr>
            <p:nvPr/>
          </p:nvSpPr>
          <p:spPr bwMode="auto">
            <a:xfrm>
              <a:off x="2496" y="2640"/>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65" name="Oval 111"/>
            <p:cNvSpPr>
              <a:spLocks noChangeArrowheads="1"/>
            </p:cNvSpPr>
            <p:nvPr/>
          </p:nvSpPr>
          <p:spPr bwMode="auto">
            <a:xfrm>
              <a:off x="1920" y="254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66" name="Oval 112"/>
            <p:cNvSpPr>
              <a:spLocks noChangeArrowheads="1"/>
            </p:cNvSpPr>
            <p:nvPr/>
          </p:nvSpPr>
          <p:spPr bwMode="auto">
            <a:xfrm>
              <a:off x="2112" y="2544"/>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67" name="Oval 113"/>
            <p:cNvSpPr>
              <a:spLocks noChangeArrowheads="1"/>
            </p:cNvSpPr>
            <p:nvPr/>
          </p:nvSpPr>
          <p:spPr bwMode="auto">
            <a:xfrm>
              <a:off x="2304" y="2544"/>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68" name="Oval 114"/>
            <p:cNvSpPr>
              <a:spLocks noChangeArrowheads="1"/>
            </p:cNvSpPr>
            <p:nvPr/>
          </p:nvSpPr>
          <p:spPr bwMode="auto">
            <a:xfrm>
              <a:off x="2496" y="2544"/>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69" name="Oval 115"/>
            <p:cNvSpPr>
              <a:spLocks noChangeArrowheads="1"/>
            </p:cNvSpPr>
            <p:nvPr/>
          </p:nvSpPr>
          <p:spPr bwMode="auto">
            <a:xfrm>
              <a:off x="1920" y="2448"/>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70" name="Oval 116"/>
            <p:cNvSpPr>
              <a:spLocks noChangeArrowheads="1"/>
            </p:cNvSpPr>
            <p:nvPr/>
          </p:nvSpPr>
          <p:spPr bwMode="auto">
            <a:xfrm>
              <a:off x="2112" y="2448"/>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71" name="Oval 117"/>
            <p:cNvSpPr>
              <a:spLocks noChangeArrowheads="1"/>
            </p:cNvSpPr>
            <p:nvPr/>
          </p:nvSpPr>
          <p:spPr bwMode="auto">
            <a:xfrm>
              <a:off x="2304" y="2448"/>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72" name="Oval 118"/>
            <p:cNvSpPr>
              <a:spLocks noChangeArrowheads="1"/>
            </p:cNvSpPr>
            <p:nvPr/>
          </p:nvSpPr>
          <p:spPr bwMode="auto">
            <a:xfrm>
              <a:off x="2496" y="2448"/>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73" name="Oval 119"/>
            <p:cNvSpPr>
              <a:spLocks noChangeArrowheads="1"/>
            </p:cNvSpPr>
            <p:nvPr/>
          </p:nvSpPr>
          <p:spPr bwMode="auto">
            <a:xfrm>
              <a:off x="2112" y="23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74" name="Oval 120"/>
            <p:cNvSpPr>
              <a:spLocks noChangeArrowheads="1"/>
            </p:cNvSpPr>
            <p:nvPr/>
          </p:nvSpPr>
          <p:spPr bwMode="auto">
            <a:xfrm>
              <a:off x="2304" y="23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75" name="Oval 121"/>
            <p:cNvSpPr>
              <a:spLocks noChangeArrowheads="1"/>
            </p:cNvSpPr>
            <p:nvPr/>
          </p:nvSpPr>
          <p:spPr bwMode="auto">
            <a:xfrm>
              <a:off x="2496" y="2352"/>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76" name="Oval 122"/>
            <p:cNvSpPr>
              <a:spLocks noChangeArrowheads="1"/>
            </p:cNvSpPr>
            <p:nvPr/>
          </p:nvSpPr>
          <p:spPr bwMode="auto">
            <a:xfrm>
              <a:off x="2112" y="2256"/>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77" name="Oval 123"/>
            <p:cNvSpPr>
              <a:spLocks noChangeArrowheads="1"/>
            </p:cNvSpPr>
            <p:nvPr/>
          </p:nvSpPr>
          <p:spPr bwMode="auto">
            <a:xfrm>
              <a:off x="2304" y="2256"/>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78" name="Oval 124"/>
            <p:cNvSpPr>
              <a:spLocks noChangeArrowheads="1"/>
            </p:cNvSpPr>
            <p:nvPr/>
          </p:nvSpPr>
          <p:spPr bwMode="auto">
            <a:xfrm>
              <a:off x="2496" y="2256"/>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79" name="Oval 125"/>
            <p:cNvSpPr>
              <a:spLocks noChangeArrowheads="1"/>
            </p:cNvSpPr>
            <p:nvPr/>
          </p:nvSpPr>
          <p:spPr bwMode="auto">
            <a:xfrm>
              <a:off x="2112" y="2160"/>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80" name="Oval 126"/>
            <p:cNvSpPr>
              <a:spLocks noChangeArrowheads="1"/>
            </p:cNvSpPr>
            <p:nvPr/>
          </p:nvSpPr>
          <p:spPr bwMode="auto">
            <a:xfrm>
              <a:off x="2496" y="2160"/>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81" name="Oval 127"/>
            <p:cNvSpPr>
              <a:spLocks noChangeArrowheads="1"/>
            </p:cNvSpPr>
            <p:nvPr/>
          </p:nvSpPr>
          <p:spPr bwMode="auto">
            <a:xfrm>
              <a:off x="2112" y="2064"/>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82" name="Oval 128"/>
            <p:cNvSpPr>
              <a:spLocks noChangeArrowheads="1"/>
            </p:cNvSpPr>
            <p:nvPr/>
          </p:nvSpPr>
          <p:spPr bwMode="auto">
            <a:xfrm>
              <a:off x="2496" y="2064"/>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83" name="Oval 129"/>
            <p:cNvSpPr>
              <a:spLocks noChangeArrowheads="1"/>
            </p:cNvSpPr>
            <p:nvPr/>
          </p:nvSpPr>
          <p:spPr bwMode="auto">
            <a:xfrm>
              <a:off x="2112" y="1968"/>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84" name="Oval 130"/>
            <p:cNvSpPr>
              <a:spLocks noChangeArrowheads="1"/>
            </p:cNvSpPr>
            <p:nvPr/>
          </p:nvSpPr>
          <p:spPr bwMode="auto">
            <a:xfrm>
              <a:off x="2496" y="1968"/>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85" name="Oval 131"/>
            <p:cNvSpPr>
              <a:spLocks noChangeArrowheads="1"/>
            </p:cNvSpPr>
            <p:nvPr/>
          </p:nvSpPr>
          <p:spPr bwMode="auto">
            <a:xfrm>
              <a:off x="2496" y="1776"/>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86" name="Oval 132"/>
            <p:cNvSpPr>
              <a:spLocks noChangeArrowheads="1"/>
            </p:cNvSpPr>
            <p:nvPr/>
          </p:nvSpPr>
          <p:spPr bwMode="auto">
            <a:xfrm>
              <a:off x="2112" y="1872"/>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87" name="Oval 133"/>
            <p:cNvSpPr>
              <a:spLocks noChangeArrowheads="1"/>
            </p:cNvSpPr>
            <p:nvPr/>
          </p:nvSpPr>
          <p:spPr bwMode="auto">
            <a:xfrm>
              <a:off x="2112" y="1776"/>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88" name="Oval 134"/>
            <p:cNvSpPr>
              <a:spLocks noChangeArrowheads="1"/>
            </p:cNvSpPr>
            <p:nvPr/>
          </p:nvSpPr>
          <p:spPr bwMode="auto">
            <a:xfrm>
              <a:off x="2496" y="187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89" name="Oval 135"/>
            <p:cNvSpPr>
              <a:spLocks noChangeArrowheads="1"/>
            </p:cNvSpPr>
            <p:nvPr/>
          </p:nvSpPr>
          <p:spPr bwMode="auto">
            <a:xfrm>
              <a:off x="2496" y="1680"/>
              <a:ext cx="96" cy="96"/>
            </a:xfrm>
            <a:prstGeom prst="ellipse">
              <a:avLst/>
            </a:prstGeom>
            <a:solidFill>
              <a:srgbClr val="993366"/>
            </a:solidFill>
            <a:ln w="9525">
              <a:solidFill>
                <a:schemeClr val="tx1"/>
              </a:solidFill>
              <a:round/>
              <a:headEnd/>
              <a:tailEnd/>
            </a:ln>
          </p:spPr>
          <p:txBody>
            <a:bodyPr wrap="none" anchor="ctr"/>
            <a:lstStyle/>
            <a:p>
              <a:endParaRPr lang="en-US"/>
            </a:p>
          </p:txBody>
        </p:sp>
      </p:grpSp>
      <p:grpSp>
        <p:nvGrpSpPr>
          <p:cNvPr id="6" name="Group 136"/>
          <p:cNvGrpSpPr>
            <a:grpSpLocks/>
          </p:cNvGrpSpPr>
          <p:nvPr/>
        </p:nvGrpSpPr>
        <p:grpSpPr bwMode="auto">
          <a:xfrm>
            <a:off x="7086600" y="1676400"/>
            <a:ext cx="1089025" cy="1219200"/>
            <a:chOff x="4464" y="1056"/>
            <a:chExt cx="686" cy="768"/>
          </a:xfrm>
        </p:grpSpPr>
        <p:sp>
          <p:nvSpPr>
            <p:cNvPr id="208924" name="Rectangle 137"/>
            <p:cNvSpPr>
              <a:spLocks noChangeArrowheads="1"/>
            </p:cNvSpPr>
            <p:nvPr/>
          </p:nvSpPr>
          <p:spPr bwMode="auto">
            <a:xfrm>
              <a:off x="4464" y="1056"/>
              <a:ext cx="672" cy="768"/>
            </a:xfrm>
            <a:prstGeom prst="rect">
              <a:avLst/>
            </a:prstGeom>
            <a:noFill/>
            <a:ln w="9525">
              <a:solidFill>
                <a:schemeClr val="tx1"/>
              </a:solidFill>
              <a:miter lim="800000"/>
              <a:headEnd/>
              <a:tailEnd/>
            </a:ln>
          </p:spPr>
          <p:txBody>
            <a:bodyPr wrap="none" anchor="ctr"/>
            <a:lstStyle/>
            <a:p>
              <a:endParaRPr lang="en-US"/>
            </a:p>
          </p:txBody>
        </p:sp>
        <p:sp>
          <p:nvSpPr>
            <p:cNvPr id="208925" name="Oval 138"/>
            <p:cNvSpPr>
              <a:spLocks noChangeArrowheads="1"/>
            </p:cNvSpPr>
            <p:nvPr/>
          </p:nvSpPr>
          <p:spPr bwMode="auto">
            <a:xfrm>
              <a:off x="4512" y="110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208926" name="Oval 139"/>
            <p:cNvSpPr>
              <a:spLocks noChangeArrowheads="1"/>
            </p:cNvSpPr>
            <p:nvPr/>
          </p:nvSpPr>
          <p:spPr bwMode="auto">
            <a:xfrm>
              <a:off x="4512" y="1248"/>
              <a:ext cx="96" cy="96"/>
            </a:xfrm>
            <a:prstGeom prst="ellipse">
              <a:avLst/>
            </a:prstGeom>
            <a:solidFill>
              <a:srgbClr val="FF6600"/>
            </a:solidFill>
            <a:ln w="9525">
              <a:solidFill>
                <a:schemeClr val="tx1"/>
              </a:solidFill>
              <a:round/>
              <a:headEnd/>
              <a:tailEnd/>
            </a:ln>
          </p:spPr>
          <p:txBody>
            <a:bodyPr wrap="none" anchor="ctr"/>
            <a:lstStyle/>
            <a:p>
              <a:endParaRPr lang="en-US"/>
            </a:p>
          </p:txBody>
        </p:sp>
        <p:sp>
          <p:nvSpPr>
            <p:cNvPr id="208927" name="Oval 140"/>
            <p:cNvSpPr>
              <a:spLocks noChangeArrowheads="1"/>
            </p:cNvSpPr>
            <p:nvPr/>
          </p:nvSpPr>
          <p:spPr bwMode="auto">
            <a:xfrm>
              <a:off x="4512" y="1392"/>
              <a:ext cx="96" cy="96"/>
            </a:xfrm>
            <a:prstGeom prst="ellipse">
              <a:avLst/>
            </a:prstGeom>
            <a:solidFill>
              <a:srgbClr val="99CC00"/>
            </a:solidFill>
            <a:ln w="9525">
              <a:solidFill>
                <a:schemeClr val="tx1"/>
              </a:solidFill>
              <a:round/>
              <a:headEnd/>
              <a:tailEnd/>
            </a:ln>
          </p:spPr>
          <p:txBody>
            <a:bodyPr wrap="none" anchor="ctr"/>
            <a:lstStyle/>
            <a:p>
              <a:endParaRPr lang="en-US"/>
            </a:p>
          </p:txBody>
        </p:sp>
        <p:sp>
          <p:nvSpPr>
            <p:cNvPr id="208928" name="Oval 141"/>
            <p:cNvSpPr>
              <a:spLocks noChangeArrowheads="1"/>
            </p:cNvSpPr>
            <p:nvPr/>
          </p:nvSpPr>
          <p:spPr bwMode="auto">
            <a:xfrm>
              <a:off x="4512" y="1536"/>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208929" name="Oval 142"/>
            <p:cNvSpPr>
              <a:spLocks noChangeArrowheads="1"/>
            </p:cNvSpPr>
            <p:nvPr/>
          </p:nvSpPr>
          <p:spPr bwMode="auto">
            <a:xfrm>
              <a:off x="4512" y="1680"/>
              <a:ext cx="96" cy="96"/>
            </a:xfrm>
            <a:prstGeom prst="ellipse">
              <a:avLst/>
            </a:prstGeom>
            <a:solidFill>
              <a:srgbClr val="993366"/>
            </a:solidFill>
            <a:ln w="9525">
              <a:solidFill>
                <a:schemeClr val="tx1"/>
              </a:solidFill>
              <a:round/>
              <a:headEnd/>
              <a:tailEnd/>
            </a:ln>
          </p:spPr>
          <p:txBody>
            <a:bodyPr wrap="none" anchor="ctr"/>
            <a:lstStyle/>
            <a:p>
              <a:endParaRPr lang="en-US"/>
            </a:p>
          </p:txBody>
        </p:sp>
        <p:sp>
          <p:nvSpPr>
            <p:cNvPr id="208930" name="Text Box 143"/>
            <p:cNvSpPr txBox="1">
              <a:spLocks noChangeArrowheads="1"/>
            </p:cNvSpPr>
            <p:nvPr/>
          </p:nvSpPr>
          <p:spPr bwMode="auto">
            <a:xfrm>
              <a:off x="4605" y="1200"/>
              <a:ext cx="531" cy="192"/>
            </a:xfrm>
            <a:prstGeom prst="rect">
              <a:avLst/>
            </a:prstGeom>
            <a:noFill/>
            <a:ln w="9525">
              <a:noFill/>
              <a:miter lim="800000"/>
              <a:headEnd/>
              <a:tailEnd/>
            </a:ln>
          </p:spPr>
          <p:txBody>
            <a:bodyPr wrap="none">
              <a:spAutoFit/>
            </a:bodyPr>
            <a:lstStyle/>
            <a:p>
              <a:pPr eaLnBrk="0" hangingPunct="0"/>
              <a:r>
                <a:rPr lang="en-US" sz="1400"/>
                <a:t>2</a:t>
              </a:r>
              <a:r>
                <a:rPr lang="en-US" sz="1400" baseline="30000"/>
                <a:t>nd</a:t>
              </a:r>
              <a:r>
                <a:rPr lang="en-US" sz="1400"/>
                <a:t> Hour</a:t>
              </a:r>
            </a:p>
          </p:txBody>
        </p:sp>
        <p:sp>
          <p:nvSpPr>
            <p:cNvPr id="208931" name="Text Box 144"/>
            <p:cNvSpPr txBox="1">
              <a:spLocks noChangeArrowheads="1"/>
            </p:cNvSpPr>
            <p:nvPr/>
          </p:nvSpPr>
          <p:spPr bwMode="auto">
            <a:xfrm>
              <a:off x="4608" y="1344"/>
              <a:ext cx="542" cy="192"/>
            </a:xfrm>
            <a:prstGeom prst="rect">
              <a:avLst/>
            </a:prstGeom>
            <a:noFill/>
            <a:ln w="9525">
              <a:noFill/>
              <a:miter lim="800000"/>
              <a:headEnd/>
              <a:tailEnd/>
            </a:ln>
          </p:spPr>
          <p:txBody>
            <a:bodyPr wrap="none">
              <a:spAutoFit/>
            </a:bodyPr>
            <a:lstStyle/>
            <a:p>
              <a:pPr eaLnBrk="0" hangingPunct="0"/>
              <a:r>
                <a:rPr lang="en-US" sz="1400"/>
                <a:t>5</a:t>
              </a:r>
              <a:r>
                <a:rPr lang="en-US" sz="1400" baseline="30000"/>
                <a:t>th</a:t>
              </a:r>
              <a:r>
                <a:rPr lang="en-US" sz="1400"/>
                <a:t>  Hour</a:t>
              </a:r>
            </a:p>
          </p:txBody>
        </p:sp>
        <p:sp>
          <p:nvSpPr>
            <p:cNvPr id="208932" name="Text Box 145"/>
            <p:cNvSpPr txBox="1">
              <a:spLocks noChangeArrowheads="1"/>
            </p:cNvSpPr>
            <p:nvPr/>
          </p:nvSpPr>
          <p:spPr bwMode="auto">
            <a:xfrm>
              <a:off x="4625" y="1488"/>
              <a:ext cx="511" cy="192"/>
            </a:xfrm>
            <a:prstGeom prst="rect">
              <a:avLst/>
            </a:prstGeom>
            <a:noFill/>
            <a:ln w="9525">
              <a:noFill/>
              <a:miter lim="800000"/>
              <a:headEnd/>
              <a:tailEnd/>
            </a:ln>
          </p:spPr>
          <p:txBody>
            <a:bodyPr wrap="none">
              <a:spAutoFit/>
            </a:bodyPr>
            <a:lstStyle/>
            <a:p>
              <a:pPr eaLnBrk="0" hangingPunct="0"/>
              <a:r>
                <a:rPr lang="en-US" sz="1400"/>
                <a:t>6</a:t>
              </a:r>
              <a:r>
                <a:rPr lang="en-US" sz="1400" baseline="30000"/>
                <a:t>th</a:t>
              </a:r>
              <a:r>
                <a:rPr lang="en-US" sz="1400"/>
                <a:t> Hour</a:t>
              </a:r>
            </a:p>
          </p:txBody>
        </p:sp>
        <p:sp>
          <p:nvSpPr>
            <p:cNvPr id="208933" name="Text Box 146"/>
            <p:cNvSpPr txBox="1">
              <a:spLocks noChangeArrowheads="1"/>
            </p:cNvSpPr>
            <p:nvPr/>
          </p:nvSpPr>
          <p:spPr bwMode="auto">
            <a:xfrm>
              <a:off x="4625" y="1632"/>
              <a:ext cx="511" cy="192"/>
            </a:xfrm>
            <a:prstGeom prst="rect">
              <a:avLst/>
            </a:prstGeom>
            <a:noFill/>
            <a:ln w="9525">
              <a:noFill/>
              <a:miter lim="800000"/>
              <a:headEnd/>
              <a:tailEnd/>
            </a:ln>
          </p:spPr>
          <p:txBody>
            <a:bodyPr wrap="none">
              <a:spAutoFit/>
            </a:bodyPr>
            <a:lstStyle/>
            <a:p>
              <a:pPr eaLnBrk="0" hangingPunct="0"/>
              <a:r>
                <a:rPr lang="en-US" sz="1400"/>
                <a:t>8</a:t>
              </a:r>
              <a:r>
                <a:rPr lang="en-US" sz="1400" baseline="30000"/>
                <a:t>th</a:t>
              </a:r>
              <a:r>
                <a:rPr lang="en-US" sz="1400"/>
                <a:t> Hour</a:t>
              </a:r>
            </a:p>
          </p:txBody>
        </p:sp>
        <p:sp>
          <p:nvSpPr>
            <p:cNvPr id="208934" name="Text Box 147"/>
            <p:cNvSpPr txBox="1">
              <a:spLocks noChangeArrowheads="1"/>
            </p:cNvSpPr>
            <p:nvPr/>
          </p:nvSpPr>
          <p:spPr bwMode="auto">
            <a:xfrm>
              <a:off x="4629" y="1056"/>
              <a:ext cx="507" cy="192"/>
            </a:xfrm>
            <a:prstGeom prst="rect">
              <a:avLst/>
            </a:prstGeom>
            <a:noFill/>
            <a:ln w="9525">
              <a:noFill/>
              <a:miter lim="800000"/>
              <a:headEnd/>
              <a:tailEnd/>
            </a:ln>
          </p:spPr>
          <p:txBody>
            <a:bodyPr wrap="none">
              <a:spAutoFit/>
            </a:bodyPr>
            <a:lstStyle/>
            <a:p>
              <a:pPr eaLnBrk="0" hangingPunct="0"/>
              <a:r>
                <a:rPr lang="en-US" sz="1400"/>
                <a:t>1</a:t>
              </a:r>
              <a:r>
                <a:rPr lang="en-US" sz="1400" baseline="30000"/>
                <a:t>st</a:t>
              </a:r>
              <a:r>
                <a:rPr lang="en-US" sz="1400"/>
                <a:t> Hour</a:t>
              </a:r>
            </a:p>
          </p:txBody>
        </p:sp>
      </p:grpSp>
      <p:sp>
        <p:nvSpPr>
          <p:cNvPr id="1258644" name="AutoShape 148"/>
          <p:cNvSpPr>
            <a:spLocks/>
          </p:cNvSpPr>
          <p:nvPr/>
        </p:nvSpPr>
        <p:spPr bwMode="auto">
          <a:xfrm rot="-5400000">
            <a:off x="1638300" y="2095500"/>
            <a:ext cx="228600" cy="1676400"/>
          </a:xfrm>
          <a:prstGeom prst="rightBrace">
            <a:avLst>
              <a:gd name="adj1" fmla="val 61111"/>
              <a:gd name="adj2" fmla="val 50000"/>
            </a:avLst>
          </a:prstGeom>
          <a:noFill/>
          <a:ln w="25400">
            <a:solidFill>
              <a:srgbClr val="333333"/>
            </a:solidFill>
            <a:round/>
            <a:headEnd/>
            <a:tailEnd/>
          </a:ln>
        </p:spPr>
        <p:txBody>
          <a:bodyPr wrap="none" anchor="ctr"/>
          <a:lstStyle/>
          <a:p>
            <a:endParaRPr lang="en-US"/>
          </a:p>
        </p:txBody>
      </p:sp>
      <p:sp>
        <p:nvSpPr>
          <p:cNvPr id="1258645" name="AutoShape 149"/>
          <p:cNvSpPr>
            <a:spLocks/>
          </p:cNvSpPr>
          <p:nvPr/>
        </p:nvSpPr>
        <p:spPr bwMode="auto">
          <a:xfrm rot="-5400000">
            <a:off x="3276600" y="1752600"/>
            <a:ext cx="228600" cy="1447800"/>
          </a:xfrm>
          <a:prstGeom prst="rightBrace">
            <a:avLst>
              <a:gd name="adj1" fmla="val 52778"/>
              <a:gd name="adj2" fmla="val 50000"/>
            </a:avLst>
          </a:prstGeom>
          <a:noFill/>
          <a:ln w="25400">
            <a:solidFill>
              <a:srgbClr val="333333"/>
            </a:solidFill>
            <a:round/>
            <a:headEnd/>
            <a:tailEnd/>
          </a:ln>
        </p:spPr>
        <p:txBody>
          <a:bodyPr wrap="none" anchor="ctr"/>
          <a:lstStyle/>
          <a:p>
            <a:endParaRPr lang="en-US"/>
          </a:p>
        </p:txBody>
      </p:sp>
      <p:sp>
        <p:nvSpPr>
          <p:cNvPr id="1258646" name="AutoShape 150"/>
          <p:cNvSpPr>
            <a:spLocks/>
          </p:cNvSpPr>
          <p:nvPr/>
        </p:nvSpPr>
        <p:spPr bwMode="auto">
          <a:xfrm rot="-5400000">
            <a:off x="4800600" y="2362200"/>
            <a:ext cx="228600" cy="1447800"/>
          </a:xfrm>
          <a:prstGeom prst="rightBrace">
            <a:avLst>
              <a:gd name="adj1" fmla="val 52778"/>
              <a:gd name="adj2" fmla="val 50000"/>
            </a:avLst>
          </a:prstGeom>
          <a:noFill/>
          <a:ln w="25400">
            <a:solidFill>
              <a:srgbClr val="333333"/>
            </a:solidFill>
            <a:round/>
            <a:headEnd/>
            <a:tailEnd/>
          </a:ln>
        </p:spPr>
        <p:txBody>
          <a:bodyPr wrap="none" anchor="ctr"/>
          <a:lstStyle/>
          <a:p>
            <a:endParaRPr lang="en-US"/>
          </a:p>
        </p:txBody>
      </p:sp>
      <p:sp>
        <p:nvSpPr>
          <p:cNvPr id="1258647" name="AutoShape 151"/>
          <p:cNvSpPr>
            <a:spLocks/>
          </p:cNvSpPr>
          <p:nvPr/>
        </p:nvSpPr>
        <p:spPr bwMode="auto">
          <a:xfrm rot="-5400000">
            <a:off x="6324600" y="3962400"/>
            <a:ext cx="228600" cy="1447800"/>
          </a:xfrm>
          <a:prstGeom prst="rightBrace">
            <a:avLst>
              <a:gd name="adj1" fmla="val 52778"/>
              <a:gd name="adj2" fmla="val 50000"/>
            </a:avLst>
          </a:prstGeom>
          <a:noFill/>
          <a:ln w="25400">
            <a:solidFill>
              <a:srgbClr val="333333"/>
            </a:solidFill>
            <a:round/>
            <a:headEnd/>
            <a:tailEnd/>
          </a:ln>
        </p:spPr>
        <p:txBody>
          <a:bodyPr wrap="none" anchor="ctr"/>
          <a:lstStyle/>
          <a:p>
            <a:endParaRPr lang="en-US"/>
          </a:p>
        </p:txBody>
      </p:sp>
      <p:sp>
        <p:nvSpPr>
          <p:cNvPr id="1258648" name="Text Box 152"/>
          <p:cNvSpPr txBox="1">
            <a:spLocks noChangeArrowheads="1"/>
          </p:cNvSpPr>
          <p:nvPr/>
        </p:nvSpPr>
        <p:spPr bwMode="auto">
          <a:xfrm>
            <a:off x="1371600" y="2452688"/>
            <a:ext cx="819150" cy="366712"/>
          </a:xfrm>
          <a:prstGeom prst="rect">
            <a:avLst/>
          </a:prstGeom>
          <a:noFill/>
          <a:ln w="9525">
            <a:noFill/>
            <a:miter lim="800000"/>
            <a:headEnd/>
            <a:tailEnd/>
          </a:ln>
        </p:spPr>
        <p:txBody>
          <a:bodyPr wrap="none">
            <a:spAutoFit/>
          </a:bodyPr>
          <a:lstStyle/>
          <a:p>
            <a:pPr eaLnBrk="0" hangingPunct="0"/>
            <a:r>
              <a:rPr lang="en-US" sz="1800"/>
              <a:t>27 A’s</a:t>
            </a:r>
          </a:p>
        </p:txBody>
      </p:sp>
      <p:sp>
        <p:nvSpPr>
          <p:cNvPr id="1258649" name="Text Box 153"/>
          <p:cNvSpPr txBox="1">
            <a:spLocks noChangeArrowheads="1"/>
          </p:cNvSpPr>
          <p:nvPr/>
        </p:nvSpPr>
        <p:spPr bwMode="auto">
          <a:xfrm>
            <a:off x="2971800" y="1995488"/>
            <a:ext cx="819150" cy="366712"/>
          </a:xfrm>
          <a:prstGeom prst="rect">
            <a:avLst/>
          </a:prstGeom>
          <a:noFill/>
          <a:ln w="9525">
            <a:noFill/>
            <a:miter lim="800000"/>
            <a:headEnd/>
            <a:tailEnd/>
          </a:ln>
        </p:spPr>
        <p:txBody>
          <a:bodyPr wrap="none">
            <a:spAutoFit/>
          </a:bodyPr>
          <a:lstStyle/>
          <a:p>
            <a:pPr eaLnBrk="0" hangingPunct="0"/>
            <a:r>
              <a:rPr lang="en-US" sz="1800"/>
              <a:t>55 B’s</a:t>
            </a:r>
          </a:p>
        </p:txBody>
      </p:sp>
      <p:sp>
        <p:nvSpPr>
          <p:cNvPr id="1258650" name="Text Box 154"/>
          <p:cNvSpPr txBox="1">
            <a:spLocks noChangeArrowheads="1"/>
          </p:cNvSpPr>
          <p:nvPr/>
        </p:nvSpPr>
        <p:spPr bwMode="auto">
          <a:xfrm>
            <a:off x="4514850" y="2605088"/>
            <a:ext cx="831850" cy="366712"/>
          </a:xfrm>
          <a:prstGeom prst="rect">
            <a:avLst/>
          </a:prstGeom>
          <a:noFill/>
          <a:ln w="9525">
            <a:noFill/>
            <a:miter lim="800000"/>
            <a:headEnd/>
            <a:tailEnd/>
          </a:ln>
        </p:spPr>
        <p:txBody>
          <a:bodyPr wrap="none">
            <a:spAutoFit/>
          </a:bodyPr>
          <a:lstStyle/>
          <a:p>
            <a:pPr eaLnBrk="0" hangingPunct="0"/>
            <a:r>
              <a:rPr lang="en-US" sz="1800"/>
              <a:t>35 C’s</a:t>
            </a:r>
          </a:p>
        </p:txBody>
      </p:sp>
      <p:sp>
        <p:nvSpPr>
          <p:cNvPr id="1258651" name="Text Box 155"/>
          <p:cNvSpPr txBox="1">
            <a:spLocks noChangeArrowheads="1"/>
          </p:cNvSpPr>
          <p:nvPr/>
        </p:nvSpPr>
        <p:spPr bwMode="auto">
          <a:xfrm>
            <a:off x="6153150" y="4267200"/>
            <a:ext cx="704850" cy="366713"/>
          </a:xfrm>
          <a:prstGeom prst="rect">
            <a:avLst/>
          </a:prstGeom>
          <a:noFill/>
          <a:ln w="9525">
            <a:noFill/>
            <a:miter lim="800000"/>
            <a:headEnd/>
            <a:tailEnd/>
          </a:ln>
        </p:spPr>
        <p:txBody>
          <a:bodyPr wrap="none">
            <a:spAutoFit/>
          </a:bodyPr>
          <a:lstStyle/>
          <a:p>
            <a:pPr eaLnBrk="0" hangingPunct="0"/>
            <a:r>
              <a:rPr lang="en-US" sz="1800"/>
              <a:t>5 D’s</a:t>
            </a:r>
          </a:p>
        </p:txBody>
      </p:sp>
      <p:sp>
        <p:nvSpPr>
          <p:cNvPr id="1258652" name="Text Box 156"/>
          <p:cNvSpPr txBox="1">
            <a:spLocks noChangeArrowheads="1"/>
          </p:cNvSpPr>
          <p:nvPr/>
        </p:nvSpPr>
        <p:spPr bwMode="auto">
          <a:xfrm>
            <a:off x="1676400" y="5980113"/>
            <a:ext cx="5772150" cy="366712"/>
          </a:xfrm>
          <a:prstGeom prst="rect">
            <a:avLst/>
          </a:prstGeom>
          <a:noFill/>
          <a:ln w="9525">
            <a:noFill/>
            <a:miter lim="800000"/>
            <a:headEnd/>
            <a:tailEnd/>
          </a:ln>
        </p:spPr>
        <p:txBody>
          <a:bodyPr wrap="none">
            <a:spAutoFit/>
          </a:bodyPr>
          <a:lstStyle/>
          <a:p>
            <a:pPr eaLnBrk="0" hangingPunct="0"/>
            <a:r>
              <a:rPr lang="en-US" sz="1800"/>
              <a:t>This is also about what the quarter grades will look like.</a:t>
            </a:r>
          </a:p>
        </p:txBody>
      </p:sp>
      <p:sp>
        <p:nvSpPr>
          <p:cNvPr id="208921" name="Text Box 157"/>
          <p:cNvSpPr txBox="1">
            <a:spLocks noChangeArrowheads="1"/>
          </p:cNvSpPr>
          <p:nvPr/>
        </p:nvSpPr>
        <p:spPr bwMode="auto">
          <a:xfrm>
            <a:off x="7908925" y="6596063"/>
            <a:ext cx="1219200" cy="228600"/>
          </a:xfrm>
          <a:prstGeom prst="rect">
            <a:avLst/>
          </a:prstGeom>
          <a:noFill/>
          <a:ln w="9525">
            <a:noFill/>
            <a:miter lim="800000"/>
            <a:headEnd/>
            <a:tailEnd/>
          </a:ln>
        </p:spPr>
        <p:txBody>
          <a:bodyPr wrap="none">
            <a:spAutoFit/>
          </a:bodyPr>
          <a:lstStyle/>
          <a:p>
            <a:r>
              <a:rPr lang="en-US" sz="900"/>
              <a:t>September 14, 2007</a:t>
            </a:r>
          </a:p>
        </p:txBody>
      </p:sp>
      <p:sp>
        <p:nvSpPr>
          <p:cNvPr id="208922" name="Text Box 158"/>
          <p:cNvSpPr txBox="1">
            <a:spLocks noChangeArrowheads="1"/>
          </p:cNvSpPr>
          <p:nvPr/>
        </p:nvSpPr>
        <p:spPr bwMode="auto">
          <a:xfrm>
            <a:off x="6640513" y="2962275"/>
            <a:ext cx="2241550" cy="457200"/>
          </a:xfrm>
          <a:prstGeom prst="rect">
            <a:avLst/>
          </a:prstGeom>
          <a:noFill/>
          <a:ln w="9525">
            <a:noFill/>
            <a:miter lim="800000"/>
            <a:headEnd/>
            <a:tailEnd/>
          </a:ln>
        </p:spPr>
        <p:txBody>
          <a:bodyPr wrap="none">
            <a:spAutoFit/>
          </a:bodyPr>
          <a:lstStyle/>
          <a:p>
            <a:r>
              <a:rPr lang="en-US"/>
              <a:t>Avg: 40.9 </a:t>
            </a:r>
            <a:r>
              <a:rPr lang="en-US" u="sng"/>
              <a:t>+</a:t>
            </a:r>
            <a:r>
              <a:rPr lang="en-US"/>
              <a:t> 4.0</a:t>
            </a:r>
          </a:p>
        </p:txBody>
      </p:sp>
      <p:sp>
        <p:nvSpPr>
          <p:cNvPr id="208923" name="Text Box 159"/>
          <p:cNvSpPr txBox="1">
            <a:spLocks noChangeArrowheads="1"/>
          </p:cNvSpPr>
          <p:nvPr/>
        </p:nvSpPr>
        <p:spPr bwMode="auto">
          <a:xfrm>
            <a:off x="6799263" y="3424238"/>
            <a:ext cx="1903412" cy="457200"/>
          </a:xfrm>
          <a:prstGeom prst="rect">
            <a:avLst/>
          </a:prstGeom>
          <a:noFill/>
          <a:ln w="9525">
            <a:noFill/>
            <a:miter lim="800000"/>
            <a:headEnd/>
            <a:tailEnd/>
          </a:ln>
        </p:spPr>
        <p:txBody>
          <a:bodyPr wrap="none">
            <a:spAutoFit/>
          </a:bodyPr>
          <a:lstStyle/>
          <a:p>
            <a:r>
              <a:rPr lang="en-US"/>
              <a:t>83.8 </a:t>
            </a:r>
            <a:r>
              <a:rPr lang="en-US" u="sng"/>
              <a:t>+</a:t>
            </a:r>
            <a:r>
              <a:rPr lang="en-US"/>
              <a:t> 8.0 %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edge">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258506"/>
                                        </p:tgtEl>
                                        <p:attrNameLst>
                                          <p:attrName>style.visibility</p:attrName>
                                        </p:attrNameLst>
                                      </p:cBhvr>
                                      <p:to>
                                        <p:strVal val="visible"/>
                                      </p:to>
                                    </p:set>
                                    <p:animEffect transition="in" filter="fade">
                                      <p:cBhvr>
                                        <p:cTn id="27" dur="770" decel="100000"/>
                                        <p:tgtEl>
                                          <p:spTgt spid="1258506"/>
                                        </p:tgtEl>
                                      </p:cBhvr>
                                    </p:animEffect>
                                    <p:animScale>
                                      <p:cBhvr>
                                        <p:cTn id="28" dur="770" decel="100000"/>
                                        <p:tgtEl>
                                          <p:spTgt spid="1258506"/>
                                        </p:tgtEl>
                                      </p:cBhvr>
                                      <p:from x="10000" y="10000"/>
                                      <p:to x="200000" y="450000"/>
                                    </p:animScale>
                                    <p:animScale>
                                      <p:cBhvr>
                                        <p:cTn id="29" dur="1230" accel="100000" fill="hold">
                                          <p:stCondLst>
                                            <p:cond delay="770"/>
                                          </p:stCondLst>
                                        </p:cTn>
                                        <p:tgtEl>
                                          <p:spTgt spid="1258506"/>
                                        </p:tgtEl>
                                      </p:cBhvr>
                                      <p:from x="200000" y="450000"/>
                                      <p:to x="100000" y="100000"/>
                                    </p:animScale>
                                    <p:set>
                                      <p:cBhvr>
                                        <p:cTn id="30" dur="770" fill="hold"/>
                                        <p:tgtEl>
                                          <p:spTgt spid="1258506"/>
                                        </p:tgtEl>
                                        <p:attrNameLst>
                                          <p:attrName>ppt_x</p:attrName>
                                        </p:attrNameLst>
                                      </p:cBhvr>
                                      <p:to>
                                        <p:strVal val="(0.5)"/>
                                      </p:to>
                                    </p:set>
                                    <p:anim from="(0.5)" to="(#ppt_x)" calcmode="lin" valueType="num">
                                      <p:cBhvr>
                                        <p:cTn id="31" dur="1230" accel="100000" fill="hold">
                                          <p:stCondLst>
                                            <p:cond delay="770"/>
                                          </p:stCondLst>
                                        </p:cTn>
                                        <p:tgtEl>
                                          <p:spTgt spid="1258506"/>
                                        </p:tgtEl>
                                        <p:attrNameLst>
                                          <p:attrName>ppt_x</p:attrName>
                                        </p:attrNameLst>
                                      </p:cBhvr>
                                    </p:anim>
                                    <p:set>
                                      <p:cBhvr>
                                        <p:cTn id="32" dur="770" fill="hold"/>
                                        <p:tgtEl>
                                          <p:spTgt spid="1258506"/>
                                        </p:tgtEl>
                                        <p:attrNameLst>
                                          <p:attrName>ppt_y</p:attrName>
                                        </p:attrNameLst>
                                      </p:cBhvr>
                                      <p:to>
                                        <p:strVal val="(#ppt_y+0.4)"/>
                                      </p:to>
                                    </p:set>
                                    <p:anim from="(#ppt_y+0.4)" to="(#ppt_y)" calcmode="lin" valueType="num">
                                      <p:cBhvr>
                                        <p:cTn id="33" dur="1230" accel="100000" fill="hold">
                                          <p:stCondLst>
                                            <p:cond delay="770"/>
                                          </p:stCondLst>
                                        </p:cTn>
                                        <p:tgtEl>
                                          <p:spTgt spid="1258506"/>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iterate type="lt">
                                    <p:tmPct val="5000"/>
                                  </p:iterate>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58644"/>
                                        </p:tgtEl>
                                        <p:attrNameLst>
                                          <p:attrName>style.visibility</p:attrName>
                                        </p:attrNameLst>
                                      </p:cBhvr>
                                      <p:to>
                                        <p:strVal val="visible"/>
                                      </p:to>
                                    </p:set>
                                    <p:animEffect transition="in" filter="fade">
                                      <p:cBhvr>
                                        <p:cTn id="46" dur="1000"/>
                                        <p:tgtEl>
                                          <p:spTgt spid="1258644"/>
                                        </p:tgtEl>
                                      </p:cBhvr>
                                    </p:animEffect>
                                    <p:anim calcmode="lin" valueType="num">
                                      <p:cBhvr>
                                        <p:cTn id="47" dur="1000" fill="hold"/>
                                        <p:tgtEl>
                                          <p:spTgt spid="1258644"/>
                                        </p:tgtEl>
                                        <p:attrNameLst>
                                          <p:attrName>ppt_x</p:attrName>
                                        </p:attrNameLst>
                                      </p:cBhvr>
                                      <p:tavLst>
                                        <p:tav tm="0">
                                          <p:val>
                                            <p:strVal val="#ppt_x"/>
                                          </p:val>
                                        </p:tav>
                                        <p:tav tm="100000">
                                          <p:val>
                                            <p:strVal val="#ppt_x"/>
                                          </p:val>
                                        </p:tav>
                                      </p:tavLst>
                                    </p:anim>
                                    <p:anim calcmode="lin" valueType="num">
                                      <p:cBhvr>
                                        <p:cTn id="48" dur="1000" fill="hold"/>
                                        <p:tgtEl>
                                          <p:spTgt spid="1258644"/>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53" presetClass="entr" presetSubtype="0" fill="hold" grpId="0" nodeType="afterEffect">
                                  <p:stCondLst>
                                    <p:cond delay="0"/>
                                  </p:stCondLst>
                                  <p:childTnLst>
                                    <p:set>
                                      <p:cBhvr>
                                        <p:cTn id="51" dur="1" fill="hold">
                                          <p:stCondLst>
                                            <p:cond delay="0"/>
                                          </p:stCondLst>
                                        </p:cTn>
                                        <p:tgtEl>
                                          <p:spTgt spid="1258648"/>
                                        </p:tgtEl>
                                        <p:attrNameLst>
                                          <p:attrName>style.visibility</p:attrName>
                                        </p:attrNameLst>
                                      </p:cBhvr>
                                      <p:to>
                                        <p:strVal val="visible"/>
                                      </p:to>
                                    </p:set>
                                    <p:anim calcmode="lin" valueType="num">
                                      <p:cBhvr>
                                        <p:cTn id="52" dur="500" fill="hold"/>
                                        <p:tgtEl>
                                          <p:spTgt spid="1258648"/>
                                        </p:tgtEl>
                                        <p:attrNameLst>
                                          <p:attrName>ppt_w</p:attrName>
                                        </p:attrNameLst>
                                      </p:cBhvr>
                                      <p:tavLst>
                                        <p:tav tm="0">
                                          <p:val>
                                            <p:fltVal val="0"/>
                                          </p:val>
                                        </p:tav>
                                        <p:tav tm="100000">
                                          <p:val>
                                            <p:strVal val="#ppt_w"/>
                                          </p:val>
                                        </p:tav>
                                      </p:tavLst>
                                    </p:anim>
                                    <p:anim calcmode="lin" valueType="num">
                                      <p:cBhvr>
                                        <p:cTn id="53" dur="500" fill="hold"/>
                                        <p:tgtEl>
                                          <p:spTgt spid="1258648"/>
                                        </p:tgtEl>
                                        <p:attrNameLst>
                                          <p:attrName>ppt_h</p:attrName>
                                        </p:attrNameLst>
                                      </p:cBhvr>
                                      <p:tavLst>
                                        <p:tav tm="0">
                                          <p:val>
                                            <p:fltVal val="0"/>
                                          </p:val>
                                        </p:tav>
                                        <p:tav tm="100000">
                                          <p:val>
                                            <p:strVal val="#ppt_h"/>
                                          </p:val>
                                        </p:tav>
                                      </p:tavLst>
                                    </p:anim>
                                    <p:animEffect transition="in" filter="fade">
                                      <p:cBhvr>
                                        <p:cTn id="54" dur="500"/>
                                        <p:tgtEl>
                                          <p:spTgt spid="125864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58645"/>
                                        </p:tgtEl>
                                        <p:attrNameLst>
                                          <p:attrName>style.visibility</p:attrName>
                                        </p:attrNameLst>
                                      </p:cBhvr>
                                      <p:to>
                                        <p:strVal val="visible"/>
                                      </p:to>
                                    </p:set>
                                    <p:animEffect transition="in" filter="fade">
                                      <p:cBhvr>
                                        <p:cTn id="59" dur="1000"/>
                                        <p:tgtEl>
                                          <p:spTgt spid="1258645"/>
                                        </p:tgtEl>
                                      </p:cBhvr>
                                    </p:animEffect>
                                    <p:anim calcmode="lin" valueType="num">
                                      <p:cBhvr>
                                        <p:cTn id="60" dur="1000" fill="hold"/>
                                        <p:tgtEl>
                                          <p:spTgt spid="1258645"/>
                                        </p:tgtEl>
                                        <p:attrNameLst>
                                          <p:attrName>ppt_x</p:attrName>
                                        </p:attrNameLst>
                                      </p:cBhvr>
                                      <p:tavLst>
                                        <p:tav tm="0">
                                          <p:val>
                                            <p:strVal val="#ppt_x"/>
                                          </p:val>
                                        </p:tav>
                                        <p:tav tm="100000">
                                          <p:val>
                                            <p:strVal val="#ppt_x"/>
                                          </p:val>
                                        </p:tav>
                                      </p:tavLst>
                                    </p:anim>
                                    <p:anim calcmode="lin" valueType="num">
                                      <p:cBhvr>
                                        <p:cTn id="61" dur="1000" fill="hold"/>
                                        <p:tgtEl>
                                          <p:spTgt spid="1258645"/>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53" presetClass="entr" presetSubtype="0" fill="hold" grpId="0" nodeType="afterEffect">
                                  <p:stCondLst>
                                    <p:cond delay="0"/>
                                  </p:stCondLst>
                                  <p:childTnLst>
                                    <p:set>
                                      <p:cBhvr>
                                        <p:cTn id="64" dur="1" fill="hold">
                                          <p:stCondLst>
                                            <p:cond delay="0"/>
                                          </p:stCondLst>
                                        </p:cTn>
                                        <p:tgtEl>
                                          <p:spTgt spid="1258649"/>
                                        </p:tgtEl>
                                        <p:attrNameLst>
                                          <p:attrName>style.visibility</p:attrName>
                                        </p:attrNameLst>
                                      </p:cBhvr>
                                      <p:to>
                                        <p:strVal val="visible"/>
                                      </p:to>
                                    </p:set>
                                    <p:anim calcmode="lin" valueType="num">
                                      <p:cBhvr>
                                        <p:cTn id="65" dur="500" fill="hold"/>
                                        <p:tgtEl>
                                          <p:spTgt spid="1258649"/>
                                        </p:tgtEl>
                                        <p:attrNameLst>
                                          <p:attrName>ppt_w</p:attrName>
                                        </p:attrNameLst>
                                      </p:cBhvr>
                                      <p:tavLst>
                                        <p:tav tm="0">
                                          <p:val>
                                            <p:fltVal val="0"/>
                                          </p:val>
                                        </p:tav>
                                        <p:tav tm="100000">
                                          <p:val>
                                            <p:strVal val="#ppt_w"/>
                                          </p:val>
                                        </p:tav>
                                      </p:tavLst>
                                    </p:anim>
                                    <p:anim calcmode="lin" valueType="num">
                                      <p:cBhvr>
                                        <p:cTn id="66" dur="500" fill="hold"/>
                                        <p:tgtEl>
                                          <p:spTgt spid="1258649"/>
                                        </p:tgtEl>
                                        <p:attrNameLst>
                                          <p:attrName>ppt_h</p:attrName>
                                        </p:attrNameLst>
                                      </p:cBhvr>
                                      <p:tavLst>
                                        <p:tav tm="0">
                                          <p:val>
                                            <p:fltVal val="0"/>
                                          </p:val>
                                        </p:tav>
                                        <p:tav tm="100000">
                                          <p:val>
                                            <p:strVal val="#ppt_h"/>
                                          </p:val>
                                        </p:tav>
                                      </p:tavLst>
                                    </p:anim>
                                    <p:animEffect transition="in" filter="fade">
                                      <p:cBhvr>
                                        <p:cTn id="67" dur="500"/>
                                        <p:tgtEl>
                                          <p:spTgt spid="125864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258646"/>
                                        </p:tgtEl>
                                        <p:attrNameLst>
                                          <p:attrName>style.visibility</p:attrName>
                                        </p:attrNameLst>
                                      </p:cBhvr>
                                      <p:to>
                                        <p:strVal val="visible"/>
                                      </p:to>
                                    </p:set>
                                    <p:animEffect transition="in" filter="fade">
                                      <p:cBhvr>
                                        <p:cTn id="72" dur="1000"/>
                                        <p:tgtEl>
                                          <p:spTgt spid="1258646"/>
                                        </p:tgtEl>
                                      </p:cBhvr>
                                    </p:animEffect>
                                    <p:anim calcmode="lin" valueType="num">
                                      <p:cBhvr>
                                        <p:cTn id="73" dur="1000" fill="hold"/>
                                        <p:tgtEl>
                                          <p:spTgt spid="1258646"/>
                                        </p:tgtEl>
                                        <p:attrNameLst>
                                          <p:attrName>ppt_x</p:attrName>
                                        </p:attrNameLst>
                                      </p:cBhvr>
                                      <p:tavLst>
                                        <p:tav tm="0">
                                          <p:val>
                                            <p:strVal val="#ppt_x"/>
                                          </p:val>
                                        </p:tav>
                                        <p:tav tm="100000">
                                          <p:val>
                                            <p:strVal val="#ppt_x"/>
                                          </p:val>
                                        </p:tav>
                                      </p:tavLst>
                                    </p:anim>
                                    <p:anim calcmode="lin" valueType="num">
                                      <p:cBhvr>
                                        <p:cTn id="74" dur="1000" fill="hold"/>
                                        <p:tgtEl>
                                          <p:spTgt spid="1258646"/>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53" presetClass="entr" presetSubtype="0" fill="hold" grpId="0" nodeType="afterEffect">
                                  <p:stCondLst>
                                    <p:cond delay="0"/>
                                  </p:stCondLst>
                                  <p:childTnLst>
                                    <p:set>
                                      <p:cBhvr>
                                        <p:cTn id="77" dur="1" fill="hold">
                                          <p:stCondLst>
                                            <p:cond delay="0"/>
                                          </p:stCondLst>
                                        </p:cTn>
                                        <p:tgtEl>
                                          <p:spTgt spid="1258650"/>
                                        </p:tgtEl>
                                        <p:attrNameLst>
                                          <p:attrName>style.visibility</p:attrName>
                                        </p:attrNameLst>
                                      </p:cBhvr>
                                      <p:to>
                                        <p:strVal val="visible"/>
                                      </p:to>
                                    </p:set>
                                    <p:anim calcmode="lin" valueType="num">
                                      <p:cBhvr>
                                        <p:cTn id="78" dur="500" fill="hold"/>
                                        <p:tgtEl>
                                          <p:spTgt spid="1258650"/>
                                        </p:tgtEl>
                                        <p:attrNameLst>
                                          <p:attrName>ppt_w</p:attrName>
                                        </p:attrNameLst>
                                      </p:cBhvr>
                                      <p:tavLst>
                                        <p:tav tm="0">
                                          <p:val>
                                            <p:fltVal val="0"/>
                                          </p:val>
                                        </p:tav>
                                        <p:tav tm="100000">
                                          <p:val>
                                            <p:strVal val="#ppt_w"/>
                                          </p:val>
                                        </p:tav>
                                      </p:tavLst>
                                    </p:anim>
                                    <p:anim calcmode="lin" valueType="num">
                                      <p:cBhvr>
                                        <p:cTn id="79" dur="500" fill="hold"/>
                                        <p:tgtEl>
                                          <p:spTgt spid="1258650"/>
                                        </p:tgtEl>
                                        <p:attrNameLst>
                                          <p:attrName>ppt_h</p:attrName>
                                        </p:attrNameLst>
                                      </p:cBhvr>
                                      <p:tavLst>
                                        <p:tav tm="0">
                                          <p:val>
                                            <p:fltVal val="0"/>
                                          </p:val>
                                        </p:tav>
                                        <p:tav tm="100000">
                                          <p:val>
                                            <p:strVal val="#ppt_h"/>
                                          </p:val>
                                        </p:tav>
                                      </p:tavLst>
                                    </p:anim>
                                    <p:animEffect transition="in" filter="fade">
                                      <p:cBhvr>
                                        <p:cTn id="80" dur="500"/>
                                        <p:tgtEl>
                                          <p:spTgt spid="125865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258647"/>
                                        </p:tgtEl>
                                        <p:attrNameLst>
                                          <p:attrName>style.visibility</p:attrName>
                                        </p:attrNameLst>
                                      </p:cBhvr>
                                      <p:to>
                                        <p:strVal val="visible"/>
                                      </p:to>
                                    </p:set>
                                    <p:animEffect transition="in" filter="fade">
                                      <p:cBhvr>
                                        <p:cTn id="85" dur="1000"/>
                                        <p:tgtEl>
                                          <p:spTgt spid="1258647"/>
                                        </p:tgtEl>
                                      </p:cBhvr>
                                    </p:animEffect>
                                    <p:anim calcmode="lin" valueType="num">
                                      <p:cBhvr>
                                        <p:cTn id="86" dur="1000" fill="hold"/>
                                        <p:tgtEl>
                                          <p:spTgt spid="1258647"/>
                                        </p:tgtEl>
                                        <p:attrNameLst>
                                          <p:attrName>ppt_x</p:attrName>
                                        </p:attrNameLst>
                                      </p:cBhvr>
                                      <p:tavLst>
                                        <p:tav tm="0">
                                          <p:val>
                                            <p:strVal val="#ppt_x"/>
                                          </p:val>
                                        </p:tav>
                                        <p:tav tm="100000">
                                          <p:val>
                                            <p:strVal val="#ppt_x"/>
                                          </p:val>
                                        </p:tav>
                                      </p:tavLst>
                                    </p:anim>
                                    <p:anim calcmode="lin" valueType="num">
                                      <p:cBhvr>
                                        <p:cTn id="87" dur="1000" fill="hold"/>
                                        <p:tgtEl>
                                          <p:spTgt spid="1258647"/>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53" presetClass="entr" presetSubtype="0" fill="hold" grpId="0" nodeType="afterEffect">
                                  <p:stCondLst>
                                    <p:cond delay="0"/>
                                  </p:stCondLst>
                                  <p:childTnLst>
                                    <p:set>
                                      <p:cBhvr>
                                        <p:cTn id="90" dur="1" fill="hold">
                                          <p:stCondLst>
                                            <p:cond delay="0"/>
                                          </p:stCondLst>
                                        </p:cTn>
                                        <p:tgtEl>
                                          <p:spTgt spid="1258651"/>
                                        </p:tgtEl>
                                        <p:attrNameLst>
                                          <p:attrName>style.visibility</p:attrName>
                                        </p:attrNameLst>
                                      </p:cBhvr>
                                      <p:to>
                                        <p:strVal val="visible"/>
                                      </p:to>
                                    </p:set>
                                    <p:anim calcmode="lin" valueType="num">
                                      <p:cBhvr>
                                        <p:cTn id="91" dur="500" fill="hold"/>
                                        <p:tgtEl>
                                          <p:spTgt spid="1258651"/>
                                        </p:tgtEl>
                                        <p:attrNameLst>
                                          <p:attrName>ppt_w</p:attrName>
                                        </p:attrNameLst>
                                      </p:cBhvr>
                                      <p:tavLst>
                                        <p:tav tm="0">
                                          <p:val>
                                            <p:fltVal val="0"/>
                                          </p:val>
                                        </p:tav>
                                        <p:tav tm="100000">
                                          <p:val>
                                            <p:strVal val="#ppt_w"/>
                                          </p:val>
                                        </p:tav>
                                      </p:tavLst>
                                    </p:anim>
                                    <p:anim calcmode="lin" valueType="num">
                                      <p:cBhvr>
                                        <p:cTn id="92" dur="500" fill="hold"/>
                                        <p:tgtEl>
                                          <p:spTgt spid="1258651"/>
                                        </p:tgtEl>
                                        <p:attrNameLst>
                                          <p:attrName>ppt_h</p:attrName>
                                        </p:attrNameLst>
                                      </p:cBhvr>
                                      <p:tavLst>
                                        <p:tav tm="0">
                                          <p:val>
                                            <p:fltVal val="0"/>
                                          </p:val>
                                        </p:tav>
                                        <p:tav tm="100000">
                                          <p:val>
                                            <p:strVal val="#ppt_h"/>
                                          </p:val>
                                        </p:tav>
                                      </p:tavLst>
                                    </p:anim>
                                    <p:animEffect transition="in" filter="fade">
                                      <p:cBhvr>
                                        <p:cTn id="93" dur="500"/>
                                        <p:tgtEl>
                                          <p:spTgt spid="1258651"/>
                                        </p:tgtEl>
                                      </p:cBhvr>
                                    </p:animEffect>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grpId="0" nodeType="clickEffect">
                                  <p:stCondLst>
                                    <p:cond delay="0"/>
                                  </p:stCondLst>
                                  <p:childTnLst>
                                    <p:set>
                                      <p:cBhvr>
                                        <p:cTn id="97" dur="1" fill="hold">
                                          <p:stCondLst>
                                            <p:cond delay="0"/>
                                          </p:stCondLst>
                                        </p:cTn>
                                        <p:tgtEl>
                                          <p:spTgt spid="1258652"/>
                                        </p:tgtEl>
                                        <p:attrNameLst>
                                          <p:attrName>style.visibility</p:attrName>
                                        </p:attrNameLst>
                                      </p:cBhvr>
                                      <p:to>
                                        <p:strVal val="visible"/>
                                      </p:to>
                                    </p:set>
                                    <p:animEffect transition="in" filter="wipe(down)">
                                      <p:cBhvr>
                                        <p:cTn id="98" dur="580">
                                          <p:stCondLst>
                                            <p:cond delay="0"/>
                                          </p:stCondLst>
                                        </p:cTn>
                                        <p:tgtEl>
                                          <p:spTgt spid="1258652"/>
                                        </p:tgtEl>
                                      </p:cBhvr>
                                    </p:animEffect>
                                    <p:anim calcmode="lin" valueType="num">
                                      <p:cBhvr>
                                        <p:cTn id="99" dur="1822" tmFilter="0,0; 0.14,0.36; 0.43,0.73; 0.71,0.91; 1.0,1.0">
                                          <p:stCondLst>
                                            <p:cond delay="0"/>
                                          </p:stCondLst>
                                        </p:cTn>
                                        <p:tgtEl>
                                          <p:spTgt spid="1258652"/>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1258652"/>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1258652"/>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1258652"/>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1258652"/>
                                        </p:tgtEl>
                                        <p:attrNameLst>
                                          <p:attrName>ppt_y</p:attrName>
                                        </p:attrNameLst>
                                      </p:cBhvr>
                                      <p:tavLst>
                                        <p:tav tm="0" fmla="#ppt_y-sin(pi*$)/81">
                                          <p:val>
                                            <p:fltVal val="0"/>
                                          </p:val>
                                        </p:tav>
                                        <p:tav tm="100000">
                                          <p:val>
                                            <p:fltVal val="1"/>
                                          </p:val>
                                        </p:tav>
                                      </p:tavLst>
                                    </p:anim>
                                    <p:animScale>
                                      <p:cBhvr>
                                        <p:cTn id="104" dur="26">
                                          <p:stCondLst>
                                            <p:cond delay="650"/>
                                          </p:stCondLst>
                                        </p:cTn>
                                        <p:tgtEl>
                                          <p:spTgt spid="1258652"/>
                                        </p:tgtEl>
                                      </p:cBhvr>
                                      <p:to x="100000" y="60000"/>
                                    </p:animScale>
                                    <p:animScale>
                                      <p:cBhvr>
                                        <p:cTn id="105" dur="166" decel="50000">
                                          <p:stCondLst>
                                            <p:cond delay="676"/>
                                          </p:stCondLst>
                                        </p:cTn>
                                        <p:tgtEl>
                                          <p:spTgt spid="1258652"/>
                                        </p:tgtEl>
                                      </p:cBhvr>
                                      <p:to x="100000" y="100000"/>
                                    </p:animScale>
                                    <p:animScale>
                                      <p:cBhvr>
                                        <p:cTn id="106" dur="26">
                                          <p:stCondLst>
                                            <p:cond delay="1312"/>
                                          </p:stCondLst>
                                        </p:cTn>
                                        <p:tgtEl>
                                          <p:spTgt spid="1258652"/>
                                        </p:tgtEl>
                                      </p:cBhvr>
                                      <p:to x="100000" y="80000"/>
                                    </p:animScale>
                                    <p:animScale>
                                      <p:cBhvr>
                                        <p:cTn id="107" dur="166" decel="50000">
                                          <p:stCondLst>
                                            <p:cond delay="1338"/>
                                          </p:stCondLst>
                                        </p:cTn>
                                        <p:tgtEl>
                                          <p:spTgt spid="1258652"/>
                                        </p:tgtEl>
                                      </p:cBhvr>
                                      <p:to x="100000" y="100000"/>
                                    </p:animScale>
                                    <p:animScale>
                                      <p:cBhvr>
                                        <p:cTn id="108" dur="26">
                                          <p:stCondLst>
                                            <p:cond delay="1642"/>
                                          </p:stCondLst>
                                        </p:cTn>
                                        <p:tgtEl>
                                          <p:spTgt spid="1258652"/>
                                        </p:tgtEl>
                                      </p:cBhvr>
                                      <p:to x="100000" y="90000"/>
                                    </p:animScale>
                                    <p:animScale>
                                      <p:cBhvr>
                                        <p:cTn id="109" dur="166" decel="50000">
                                          <p:stCondLst>
                                            <p:cond delay="1668"/>
                                          </p:stCondLst>
                                        </p:cTn>
                                        <p:tgtEl>
                                          <p:spTgt spid="1258652"/>
                                        </p:tgtEl>
                                      </p:cBhvr>
                                      <p:to x="100000" y="100000"/>
                                    </p:animScale>
                                    <p:animScale>
                                      <p:cBhvr>
                                        <p:cTn id="110" dur="26">
                                          <p:stCondLst>
                                            <p:cond delay="1808"/>
                                          </p:stCondLst>
                                        </p:cTn>
                                        <p:tgtEl>
                                          <p:spTgt spid="1258652"/>
                                        </p:tgtEl>
                                      </p:cBhvr>
                                      <p:to x="100000" y="95000"/>
                                    </p:animScale>
                                    <p:animScale>
                                      <p:cBhvr>
                                        <p:cTn id="111" dur="166" decel="50000">
                                          <p:stCondLst>
                                            <p:cond delay="1834"/>
                                          </p:stCondLst>
                                        </p:cTn>
                                        <p:tgtEl>
                                          <p:spTgt spid="12586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506" grpId="0" animBg="1"/>
      <p:bldP spid="1258644" grpId="0" animBg="1"/>
      <p:bldP spid="1258645" grpId="0" animBg="1"/>
      <p:bldP spid="1258646" grpId="0" animBg="1"/>
      <p:bldP spid="1258647" grpId="0" animBg="1"/>
      <p:bldP spid="1258648" grpId="0"/>
      <p:bldP spid="1258649" grpId="0"/>
      <p:bldP spid="1258650" grpId="0"/>
      <p:bldP spid="1258651" grpId="0"/>
      <p:bldP spid="125865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3048000" y="457200"/>
            <a:ext cx="3200400" cy="1143000"/>
          </a:xfrm>
        </p:spPr>
        <p:txBody>
          <a:bodyPr/>
          <a:lstStyle/>
          <a:p>
            <a:pPr eaLnBrk="1" hangingPunct="1"/>
            <a:r>
              <a:rPr lang="en-US" b="1" i="1" smtClean="0">
                <a:latin typeface="Arial" charset="0"/>
              </a:rPr>
              <a:t>Pie Graph</a:t>
            </a:r>
            <a:r>
              <a:rPr lang="en-US" smtClean="0"/>
              <a:t> </a:t>
            </a:r>
          </a:p>
        </p:txBody>
      </p:sp>
      <p:sp>
        <p:nvSpPr>
          <p:cNvPr id="5124" name="Rectangle 3"/>
          <p:cNvSpPr>
            <a:spLocks noGrp="1" noChangeArrowheads="1"/>
          </p:cNvSpPr>
          <p:nvPr>
            <p:ph type="body" sz="half" idx="1"/>
          </p:nvPr>
        </p:nvSpPr>
        <p:spPr>
          <a:xfrm>
            <a:off x="533400" y="1447800"/>
            <a:ext cx="8001000" cy="685800"/>
          </a:xfrm>
        </p:spPr>
        <p:txBody>
          <a:bodyPr/>
          <a:lstStyle/>
          <a:p>
            <a:pPr algn="ctr" eaLnBrk="1" hangingPunct="1">
              <a:buFontTx/>
              <a:buNone/>
            </a:pPr>
            <a:r>
              <a:rPr lang="en-US" sz="2800" smtClean="0">
                <a:latin typeface="Arial" charset="0"/>
              </a:rPr>
              <a:t>shows how a whole is broken into parts</a:t>
            </a:r>
          </a:p>
        </p:txBody>
      </p:sp>
      <p:grpSp>
        <p:nvGrpSpPr>
          <p:cNvPr id="5125" name="Group 4"/>
          <p:cNvGrpSpPr>
            <a:grpSpLocks/>
          </p:cNvGrpSpPr>
          <p:nvPr/>
        </p:nvGrpSpPr>
        <p:grpSpPr bwMode="auto">
          <a:xfrm>
            <a:off x="115888" y="2439988"/>
            <a:ext cx="8213725" cy="4059237"/>
            <a:chOff x="169" y="1585"/>
            <a:chExt cx="5174" cy="2557"/>
          </a:xfrm>
        </p:grpSpPr>
        <p:graphicFrame>
          <p:nvGraphicFramePr>
            <p:cNvPr id="5122" name="Object 5"/>
            <p:cNvGraphicFramePr>
              <a:graphicFrameLocks noChangeAspect="1"/>
            </p:cNvGraphicFramePr>
            <p:nvPr/>
          </p:nvGraphicFramePr>
          <p:xfrm>
            <a:off x="169" y="1585"/>
            <a:ext cx="5174" cy="2557"/>
          </p:xfrm>
          <a:graphic>
            <a:graphicData uri="http://schemas.openxmlformats.org/presentationml/2006/ole">
              <p:oleObj spid="_x0000_s5122" name="Chart" r:id="rId4" imgW="8229743" imgH="4067251" progId="MSGraph.Chart.8">
                <p:embed followColorScheme="full"/>
              </p:oleObj>
            </a:graphicData>
          </a:graphic>
        </p:graphicFrame>
        <p:sp>
          <p:nvSpPr>
            <p:cNvPr id="5127" name="Text Box 6"/>
            <p:cNvSpPr txBox="1">
              <a:spLocks noChangeArrowheads="1"/>
            </p:cNvSpPr>
            <p:nvPr/>
          </p:nvSpPr>
          <p:spPr bwMode="auto">
            <a:xfrm>
              <a:off x="3687" y="1882"/>
              <a:ext cx="1503" cy="518"/>
            </a:xfrm>
            <a:prstGeom prst="rect">
              <a:avLst/>
            </a:prstGeom>
            <a:noFill/>
            <a:ln w="9525">
              <a:noFill/>
              <a:miter lim="800000"/>
              <a:headEnd/>
              <a:tailEnd/>
            </a:ln>
          </p:spPr>
          <p:txBody>
            <a:bodyPr wrap="none">
              <a:spAutoFit/>
            </a:bodyPr>
            <a:lstStyle/>
            <a:p>
              <a:pPr algn="ctr"/>
              <a:r>
                <a:rPr lang="en-US" b="1"/>
                <a:t>Percentage of</a:t>
              </a:r>
            </a:p>
            <a:p>
              <a:pPr algn="ctr"/>
              <a:r>
                <a:rPr lang="en-US" b="1"/>
                <a:t>Weekly Income</a:t>
              </a:r>
            </a:p>
          </p:txBody>
        </p:sp>
      </p:grpSp>
      <p:sp>
        <p:nvSpPr>
          <p:cNvPr id="5126" name="AutoShape 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b="1" i="1" smtClean="0">
                <a:latin typeface="Arial" charset="0"/>
              </a:rPr>
              <a:t>Line Graph</a:t>
            </a:r>
            <a:endParaRPr lang="en-US" smtClean="0">
              <a:latin typeface="Arial" charset="0"/>
            </a:endParaRPr>
          </a:p>
        </p:txBody>
      </p:sp>
      <p:sp>
        <p:nvSpPr>
          <p:cNvPr id="6148" name="Rectangle 3"/>
          <p:cNvSpPr>
            <a:spLocks noGrp="1" noChangeArrowheads="1"/>
          </p:cNvSpPr>
          <p:nvPr>
            <p:ph type="body" sz="half" idx="1"/>
          </p:nvPr>
        </p:nvSpPr>
        <p:spPr>
          <a:xfrm>
            <a:off x="1524000" y="1371600"/>
            <a:ext cx="6019800" cy="685800"/>
          </a:xfrm>
        </p:spPr>
        <p:txBody>
          <a:bodyPr/>
          <a:lstStyle/>
          <a:p>
            <a:pPr algn="ctr" eaLnBrk="1" hangingPunct="1">
              <a:buFontTx/>
              <a:buNone/>
            </a:pPr>
            <a:r>
              <a:rPr lang="en-US" sz="2800" smtClean="0">
                <a:latin typeface="Arial" charset="0"/>
              </a:rPr>
              <a:t>shows continuous change </a:t>
            </a:r>
          </a:p>
        </p:txBody>
      </p:sp>
      <p:graphicFrame>
        <p:nvGraphicFramePr>
          <p:cNvPr id="6146" name="Object 5"/>
          <p:cNvGraphicFramePr>
            <a:graphicFrameLocks noChangeAspect="1"/>
          </p:cNvGraphicFramePr>
          <p:nvPr>
            <p:ph sz="half" idx="2"/>
          </p:nvPr>
        </p:nvGraphicFramePr>
        <p:xfrm>
          <a:off x="1066800" y="2335213"/>
          <a:ext cx="6323013" cy="4217987"/>
        </p:xfrm>
        <a:graphic>
          <a:graphicData uri="http://schemas.openxmlformats.org/presentationml/2006/ole">
            <p:oleObj spid="_x0000_s6146" name="Chart" r:id="rId4" imgW="6096000" imgH="4067251" progId="MSGraph.Chart.8">
              <p:embed followColorScheme="full"/>
            </p:oleObj>
          </a:graphicData>
        </a:graphic>
      </p:graphicFrame>
      <p:sp>
        <p:nvSpPr>
          <p:cNvPr id="6149" name="Text Box 6"/>
          <p:cNvSpPr txBox="1">
            <a:spLocks noChangeArrowheads="1"/>
          </p:cNvSpPr>
          <p:nvPr/>
        </p:nvSpPr>
        <p:spPr bwMode="auto">
          <a:xfrm>
            <a:off x="2971800" y="2106613"/>
            <a:ext cx="3368675" cy="457200"/>
          </a:xfrm>
          <a:prstGeom prst="rect">
            <a:avLst/>
          </a:prstGeom>
          <a:noFill/>
          <a:ln w="9525">
            <a:noFill/>
            <a:miter lim="800000"/>
            <a:headEnd/>
            <a:tailEnd/>
          </a:ln>
        </p:spPr>
        <p:txBody>
          <a:bodyPr wrap="none">
            <a:spAutoFit/>
          </a:bodyPr>
          <a:lstStyle/>
          <a:p>
            <a:r>
              <a:rPr lang="en-US" b="1"/>
              <a:t>Stock Price over Time</a:t>
            </a:r>
          </a:p>
        </p:txBody>
      </p:sp>
      <p:sp>
        <p:nvSpPr>
          <p:cNvPr id="6150" name="AutoShape 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6151" name="Picture 8" descr="Image:Red pog2.svg">
            <a:hlinkClick r:id="rId6"/>
          </p:cNvPr>
          <p:cNvPicPr>
            <a:picLocks noChangeAspect="1" noChangeArrowheads="1"/>
          </p:cNvPicPr>
          <p:nvPr/>
        </p:nvPicPr>
        <p:blipFill>
          <a:blip r:embed="rId7" cstate="print"/>
          <a:srcRect/>
          <a:stretch>
            <a:fillRect/>
          </a:stretch>
        </p:blipFill>
        <p:spPr bwMode="auto">
          <a:xfrm>
            <a:off x="4032250" y="3416300"/>
            <a:ext cx="73025" cy="73025"/>
          </a:xfrm>
          <a:prstGeom prst="rect">
            <a:avLst/>
          </a:prstGeom>
          <a:noFill/>
          <a:ln w="9525">
            <a:noFill/>
            <a:miter lim="800000"/>
            <a:headEnd/>
            <a:tailEnd/>
          </a:ln>
        </p:spPr>
      </p:pic>
      <p:pic>
        <p:nvPicPr>
          <p:cNvPr id="6152" name="Picture 9" descr="Image:Red pog2.svg">
            <a:hlinkClick r:id="rId6"/>
          </p:cNvPr>
          <p:cNvPicPr>
            <a:picLocks noChangeAspect="1" noChangeArrowheads="1"/>
          </p:cNvPicPr>
          <p:nvPr/>
        </p:nvPicPr>
        <p:blipFill>
          <a:blip r:embed="rId7" cstate="print"/>
          <a:srcRect/>
          <a:stretch>
            <a:fillRect/>
          </a:stretch>
        </p:blipFill>
        <p:spPr bwMode="auto">
          <a:xfrm>
            <a:off x="5295900" y="3641725"/>
            <a:ext cx="73025" cy="73025"/>
          </a:xfrm>
          <a:prstGeom prst="rect">
            <a:avLst/>
          </a:prstGeom>
          <a:noFill/>
          <a:ln w="9525">
            <a:noFill/>
            <a:miter lim="800000"/>
            <a:headEnd/>
            <a:tailEnd/>
          </a:ln>
        </p:spPr>
      </p:pic>
      <p:pic>
        <p:nvPicPr>
          <p:cNvPr id="6153" name="Picture 10" descr="Image:Red pog2.svg">
            <a:hlinkClick r:id="rId6"/>
          </p:cNvPr>
          <p:cNvPicPr>
            <a:picLocks noChangeAspect="1" noChangeArrowheads="1"/>
          </p:cNvPicPr>
          <p:nvPr/>
        </p:nvPicPr>
        <p:blipFill>
          <a:blip r:embed="rId7" cstate="print"/>
          <a:srcRect/>
          <a:stretch>
            <a:fillRect/>
          </a:stretch>
        </p:blipFill>
        <p:spPr bwMode="auto">
          <a:xfrm>
            <a:off x="6575425" y="2882900"/>
            <a:ext cx="73025" cy="73025"/>
          </a:xfrm>
          <a:prstGeom prst="rect">
            <a:avLst/>
          </a:prstGeom>
          <a:noFill/>
          <a:ln w="9525">
            <a:noFill/>
            <a:miter lim="800000"/>
            <a:headEnd/>
            <a:tailEnd/>
          </a:ln>
        </p:spPr>
      </p:pic>
      <p:pic>
        <p:nvPicPr>
          <p:cNvPr id="6154" name="Picture 11" descr="Image:Red pog2.svg">
            <a:hlinkClick r:id="rId6"/>
          </p:cNvPr>
          <p:cNvPicPr>
            <a:picLocks noChangeAspect="1" noChangeArrowheads="1"/>
          </p:cNvPicPr>
          <p:nvPr/>
        </p:nvPicPr>
        <p:blipFill>
          <a:blip r:embed="rId7" cstate="print"/>
          <a:srcRect/>
          <a:stretch>
            <a:fillRect/>
          </a:stretch>
        </p:blipFill>
        <p:spPr bwMode="auto">
          <a:xfrm>
            <a:off x="2759075" y="3908425"/>
            <a:ext cx="73025" cy="7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228600"/>
            <a:ext cx="7772400" cy="1143000"/>
          </a:xfrm>
        </p:spPr>
        <p:txBody>
          <a:bodyPr/>
          <a:lstStyle/>
          <a:p>
            <a:pPr eaLnBrk="1" hangingPunct="1"/>
            <a:r>
              <a:rPr lang="en-US" sz="4000" b="1" i="1" smtClean="0">
                <a:latin typeface="Arial" charset="0"/>
              </a:rPr>
              <a:t>Job Skills for the Future</a:t>
            </a:r>
          </a:p>
        </p:txBody>
      </p:sp>
      <p:sp>
        <p:nvSpPr>
          <p:cNvPr id="49155" name="Rectangle 3"/>
          <p:cNvSpPr>
            <a:spLocks noGrp="1" noChangeArrowheads="1"/>
          </p:cNvSpPr>
          <p:nvPr>
            <p:ph type="body" idx="1"/>
          </p:nvPr>
        </p:nvSpPr>
        <p:spPr>
          <a:xfrm>
            <a:off x="685800" y="1524000"/>
            <a:ext cx="7772400" cy="4114800"/>
          </a:xfrm>
        </p:spPr>
        <p:txBody>
          <a:bodyPr/>
          <a:lstStyle/>
          <a:p>
            <a:pPr eaLnBrk="1" hangingPunct="1"/>
            <a:r>
              <a:rPr lang="en-US" sz="2400" smtClean="0">
                <a:latin typeface="Arial" charset="0"/>
              </a:rPr>
              <a:t>Evaluate and Analyze</a:t>
            </a:r>
          </a:p>
          <a:p>
            <a:pPr eaLnBrk="1" hangingPunct="1"/>
            <a:r>
              <a:rPr lang="en-US" sz="2400" smtClean="0">
                <a:latin typeface="Arial" charset="0"/>
              </a:rPr>
              <a:t>Think Critically</a:t>
            </a:r>
          </a:p>
          <a:p>
            <a:pPr eaLnBrk="1" hangingPunct="1"/>
            <a:r>
              <a:rPr lang="en-US" sz="2400" smtClean="0">
                <a:latin typeface="Arial" charset="0"/>
              </a:rPr>
              <a:t>Solve Math Problems</a:t>
            </a:r>
          </a:p>
          <a:p>
            <a:pPr eaLnBrk="1" hangingPunct="1"/>
            <a:r>
              <a:rPr lang="en-US" sz="2400" smtClean="0">
                <a:latin typeface="Arial" charset="0"/>
              </a:rPr>
              <a:t>Organize and Use References</a:t>
            </a:r>
          </a:p>
          <a:p>
            <a:pPr eaLnBrk="1" hangingPunct="1"/>
            <a:r>
              <a:rPr lang="en-US" sz="2400" smtClean="0">
                <a:latin typeface="Arial" charset="0"/>
              </a:rPr>
              <a:t>Synthesize Ideas</a:t>
            </a:r>
          </a:p>
          <a:p>
            <a:pPr eaLnBrk="1" hangingPunct="1"/>
            <a:r>
              <a:rPr lang="en-US" sz="2400" smtClean="0">
                <a:latin typeface="Arial" charset="0"/>
              </a:rPr>
              <a:t>Apply Ideas to New Areas</a:t>
            </a:r>
          </a:p>
          <a:p>
            <a:pPr eaLnBrk="1" hangingPunct="1"/>
            <a:r>
              <a:rPr lang="en-US" sz="2400" smtClean="0">
                <a:latin typeface="Arial" charset="0"/>
              </a:rPr>
              <a:t>Be Creative</a:t>
            </a:r>
          </a:p>
          <a:p>
            <a:pPr eaLnBrk="1" hangingPunct="1"/>
            <a:r>
              <a:rPr lang="en-US" sz="2400" smtClean="0">
                <a:latin typeface="Arial" charset="0"/>
              </a:rPr>
              <a:t>Make Decisions with Incomplete Information</a:t>
            </a:r>
          </a:p>
          <a:p>
            <a:pPr eaLnBrk="1" hangingPunct="1"/>
            <a:r>
              <a:rPr lang="en-US" sz="2400" smtClean="0">
                <a:latin typeface="Arial" charset="0"/>
              </a:rPr>
              <a:t>Communicate in Many Modes</a:t>
            </a:r>
          </a:p>
        </p:txBody>
      </p:sp>
      <p:sp>
        <p:nvSpPr>
          <p:cNvPr id="49156" name="Text Box 4"/>
          <p:cNvSpPr txBox="1">
            <a:spLocks noChangeArrowheads="1"/>
          </p:cNvSpPr>
          <p:nvPr/>
        </p:nvSpPr>
        <p:spPr bwMode="auto">
          <a:xfrm>
            <a:off x="1127125" y="5867400"/>
            <a:ext cx="6913563" cy="457200"/>
          </a:xfrm>
          <a:prstGeom prst="rect">
            <a:avLst/>
          </a:prstGeom>
          <a:noFill/>
          <a:ln w="9525">
            <a:noFill/>
            <a:miter lim="800000"/>
            <a:headEnd/>
            <a:tailEnd/>
          </a:ln>
        </p:spPr>
        <p:txBody>
          <a:bodyPr wrap="none">
            <a:spAutoFit/>
          </a:bodyPr>
          <a:lstStyle/>
          <a:p>
            <a:r>
              <a:rPr lang="en-US">
                <a:solidFill>
                  <a:srgbClr val="FF0000"/>
                </a:solidFill>
              </a:rPr>
              <a:t>Chemistry will develop ALL of these skills in YOU!</a:t>
            </a:r>
          </a:p>
        </p:txBody>
      </p:sp>
      <p:pic>
        <p:nvPicPr>
          <p:cNvPr id="49157" name="Picture 5" descr="Physcian taking notes"/>
          <p:cNvPicPr>
            <a:picLocks noChangeAspect="1" noChangeArrowheads="1"/>
          </p:cNvPicPr>
          <p:nvPr/>
        </p:nvPicPr>
        <p:blipFill>
          <a:blip r:embed="rId4" cstate="print"/>
          <a:srcRect/>
          <a:stretch>
            <a:fillRect/>
          </a:stretch>
        </p:blipFill>
        <p:spPr bwMode="auto">
          <a:xfrm>
            <a:off x="5638800" y="2057400"/>
            <a:ext cx="2057400" cy="2057400"/>
          </a:xfrm>
          <a:prstGeom prst="rect">
            <a:avLst/>
          </a:prstGeom>
          <a:noFill/>
          <a:ln w="9525">
            <a:noFill/>
            <a:miter lim="800000"/>
            <a:headEnd/>
            <a:tailEnd/>
          </a:ln>
        </p:spPr>
      </p:pic>
      <p:pic>
        <p:nvPicPr>
          <p:cNvPr id="392199" name="Picture 7">
            <a:hlinkClick r:id="" action="ppaction://media"/>
          </p:cNvPr>
          <p:cNvPicPr>
            <a:picLocks noRot="1" noChangeAspect="1" noChangeArrowheads="1"/>
          </p:cNvPicPr>
          <p:nvPr>
            <a:wavAudioFile r:embed="rId1" name="~PP3162.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49159" name="AutoShape 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219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2199"/>
                </p:tgtEl>
              </p:cMediaNode>
            </p:audio>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533400"/>
            <a:ext cx="8229600" cy="1143000"/>
          </a:xfrm>
        </p:spPr>
        <p:txBody>
          <a:bodyPr/>
          <a:lstStyle/>
          <a:p>
            <a:pPr eaLnBrk="1" hangingPunct="1"/>
            <a:r>
              <a:rPr lang="en-US" sz="4000" b="1" i="1" smtClean="0">
                <a:latin typeface="Arial" charset="0"/>
              </a:rPr>
              <a:t>Elements of a “good” line graph</a:t>
            </a:r>
          </a:p>
        </p:txBody>
      </p:sp>
      <p:sp>
        <p:nvSpPr>
          <p:cNvPr id="7172" name="Rectangle 3"/>
          <p:cNvSpPr>
            <a:spLocks noGrp="1" noChangeArrowheads="1"/>
          </p:cNvSpPr>
          <p:nvPr>
            <p:ph type="body" sz="half" idx="1"/>
          </p:nvPr>
        </p:nvSpPr>
        <p:spPr>
          <a:xfrm>
            <a:off x="304800" y="1905000"/>
            <a:ext cx="3124200" cy="3657600"/>
          </a:xfrm>
        </p:spPr>
        <p:txBody>
          <a:bodyPr/>
          <a:lstStyle/>
          <a:p>
            <a:pPr eaLnBrk="1" hangingPunct="1">
              <a:buFontTx/>
              <a:buNone/>
            </a:pPr>
            <a:endParaRPr lang="en-US" sz="2800" smtClean="0">
              <a:latin typeface="Arial" charset="0"/>
            </a:endParaRPr>
          </a:p>
          <a:p>
            <a:pPr eaLnBrk="1" hangingPunct="1"/>
            <a:r>
              <a:rPr lang="en-US" sz="2800" smtClean="0">
                <a:latin typeface="Arial" charset="0"/>
              </a:rPr>
              <a:t>axes labeled, with units</a:t>
            </a:r>
          </a:p>
          <a:p>
            <a:pPr eaLnBrk="1" hangingPunct="1"/>
            <a:r>
              <a:rPr lang="en-US" sz="2800" smtClean="0">
                <a:latin typeface="Arial" charset="0"/>
              </a:rPr>
              <a:t>use the available space</a:t>
            </a:r>
          </a:p>
          <a:p>
            <a:pPr eaLnBrk="1" hangingPunct="1"/>
            <a:r>
              <a:rPr lang="en-US" sz="2800" smtClean="0">
                <a:latin typeface="Arial" charset="0"/>
              </a:rPr>
              <a:t>title</a:t>
            </a:r>
          </a:p>
          <a:p>
            <a:pPr eaLnBrk="1" hangingPunct="1"/>
            <a:r>
              <a:rPr lang="en-US" sz="2800" smtClean="0">
                <a:latin typeface="Arial" charset="0"/>
              </a:rPr>
              <a:t>neat</a:t>
            </a:r>
          </a:p>
        </p:txBody>
      </p:sp>
      <p:graphicFrame>
        <p:nvGraphicFramePr>
          <p:cNvPr id="7170" name="Object 4"/>
          <p:cNvGraphicFramePr>
            <a:graphicFrameLocks noChangeAspect="1"/>
          </p:cNvGraphicFramePr>
          <p:nvPr>
            <p:ph sz="half" idx="2"/>
          </p:nvPr>
        </p:nvGraphicFramePr>
        <p:xfrm>
          <a:off x="3440113" y="1633538"/>
          <a:ext cx="5316537" cy="4691062"/>
        </p:xfrm>
        <a:graphic>
          <a:graphicData uri="http://schemas.openxmlformats.org/presentationml/2006/ole">
            <p:oleObj spid="_x0000_s7170" name="Chart" r:id="rId4" imgW="6391190" imgH="5638935" progId="MSGraph.Chart.8">
              <p:embed followColorScheme="full"/>
            </p:oleObj>
          </a:graphicData>
        </a:graphic>
      </p:graphicFrame>
      <p:sp>
        <p:nvSpPr>
          <p:cNvPr id="7173" name="AutoShape 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7174" name="Picture 6" descr="Image:Red pog2.svg">
            <a:hlinkClick r:id="rId6"/>
          </p:cNvPr>
          <p:cNvPicPr>
            <a:picLocks noChangeAspect="1" noChangeArrowheads="1"/>
          </p:cNvPicPr>
          <p:nvPr/>
        </p:nvPicPr>
        <p:blipFill>
          <a:blip r:embed="rId7" cstate="print"/>
          <a:srcRect/>
          <a:stretch>
            <a:fillRect/>
          </a:stretch>
        </p:blipFill>
        <p:spPr bwMode="auto">
          <a:xfrm>
            <a:off x="4600575" y="3143250"/>
            <a:ext cx="73025" cy="73025"/>
          </a:xfrm>
          <a:prstGeom prst="rect">
            <a:avLst/>
          </a:prstGeom>
          <a:noFill/>
          <a:ln w="9525">
            <a:noFill/>
            <a:miter lim="800000"/>
            <a:headEnd/>
            <a:tailEnd/>
          </a:ln>
        </p:spPr>
      </p:pic>
      <p:pic>
        <p:nvPicPr>
          <p:cNvPr id="7175" name="Picture 7" descr="Image:Red pog2.svg">
            <a:hlinkClick r:id="rId6"/>
          </p:cNvPr>
          <p:cNvPicPr>
            <a:picLocks noChangeAspect="1" noChangeArrowheads="1"/>
          </p:cNvPicPr>
          <p:nvPr/>
        </p:nvPicPr>
        <p:blipFill>
          <a:blip r:embed="rId7" cstate="print"/>
          <a:srcRect/>
          <a:stretch>
            <a:fillRect/>
          </a:stretch>
        </p:blipFill>
        <p:spPr bwMode="auto">
          <a:xfrm>
            <a:off x="5216525" y="3448050"/>
            <a:ext cx="73025" cy="73025"/>
          </a:xfrm>
          <a:prstGeom prst="rect">
            <a:avLst/>
          </a:prstGeom>
          <a:noFill/>
          <a:ln w="9525">
            <a:noFill/>
            <a:miter lim="800000"/>
            <a:headEnd/>
            <a:tailEnd/>
          </a:ln>
        </p:spPr>
      </p:pic>
      <p:pic>
        <p:nvPicPr>
          <p:cNvPr id="7176" name="Picture 8" descr="Image:Red pog2.svg">
            <a:hlinkClick r:id="rId6"/>
          </p:cNvPr>
          <p:cNvPicPr>
            <a:picLocks noChangeAspect="1" noChangeArrowheads="1"/>
          </p:cNvPicPr>
          <p:nvPr/>
        </p:nvPicPr>
        <p:blipFill>
          <a:blip r:embed="rId7" cstate="print"/>
          <a:srcRect/>
          <a:stretch>
            <a:fillRect/>
          </a:stretch>
        </p:blipFill>
        <p:spPr bwMode="auto">
          <a:xfrm>
            <a:off x="5829300" y="3689350"/>
            <a:ext cx="73025" cy="73025"/>
          </a:xfrm>
          <a:prstGeom prst="rect">
            <a:avLst/>
          </a:prstGeom>
          <a:noFill/>
          <a:ln w="9525">
            <a:noFill/>
            <a:miter lim="800000"/>
            <a:headEnd/>
            <a:tailEnd/>
          </a:ln>
        </p:spPr>
      </p:pic>
      <p:pic>
        <p:nvPicPr>
          <p:cNvPr id="7177" name="Picture 9" descr="Image:Red pog2.svg">
            <a:hlinkClick r:id="rId6"/>
          </p:cNvPr>
          <p:cNvPicPr>
            <a:picLocks noChangeAspect="1" noChangeArrowheads="1"/>
          </p:cNvPicPr>
          <p:nvPr/>
        </p:nvPicPr>
        <p:blipFill>
          <a:blip r:embed="rId7" cstate="print"/>
          <a:srcRect/>
          <a:stretch>
            <a:fillRect/>
          </a:stretch>
        </p:blipFill>
        <p:spPr bwMode="auto">
          <a:xfrm>
            <a:off x="6445250" y="3873500"/>
            <a:ext cx="73025" cy="73025"/>
          </a:xfrm>
          <a:prstGeom prst="rect">
            <a:avLst/>
          </a:prstGeom>
          <a:noFill/>
          <a:ln w="9525">
            <a:noFill/>
            <a:miter lim="800000"/>
            <a:headEnd/>
            <a:tailEnd/>
          </a:ln>
        </p:spPr>
      </p:pic>
      <p:pic>
        <p:nvPicPr>
          <p:cNvPr id="7178" name="Picture 10" descr="Image:Red pog2.svg">
            <a:hlinkClick r:id="rId6"/>
          </p:cNvPr>
          <p:cNvPicPr>
            <a:picLocks noChangeAspect="1" noChangeArrowheads="1"/>
          </p:cNvPicPr>
          <p:nvPr/>
        </p:nvPicPr>
        <p:blipFill>
          <a:blip r:embed="rId7" cstate="print"/>
          <a:srcRect/>
          <a:stretch>
            <a:fillRect/>
          </a:stretch>
        </p:blipFill>
        <p:spPr bwMode="auto">
          <a:xfrm>
            <a:off x="7064375" y="4016375"/>
            <a:ext cx="73025" cy="73025"/>
          </a:xfrm>
          <a:prstGeom prst="rect">
            <a:avLst/>
          </a:prstGeom>
          <a:noFill/>
          <a:ln w="9525">
            <a:noFill/>
            <a:miter lim="800000"/>
            <a:headEnd/>
            <a:tailEnd/>
          </a:ln>
        </p:spPr>
      </p:pic>
      <p:pic>
        <p:nvPicPr>
          <p:cNvPr id="7179" name="Picture 11" descr="Image:Red pog2.svg">
            <a:hlinkClick r:id="rId6"/>
          </p:cNvPr>
          <p:cNvPicPr>
            <a:picLocks noChangeAspect="1" noChangeArrowheads="1"/>
          </p:cNvPicPr>
          <p:nvPr/>
        </p:nvPicPr>
        <p:blipFill>
          <a:blip r:embed="rId7" cstate="print"/>
          <a:srcRect/>
          <a:stretch>
            <a:fillRect/>
          </a:stretch>
        </p:blipFill>
        <p:spPr bwMode="auto">
          <a:xfrm>
            <a:off x="7673975" y="4143375"/>
            <a:ext cx="73025" cy="73025"/>
          </a:xfrm>
          <a:prstGeom prst="rect">
            <a:avLst/>
          </a:prstGeom>
          <a:noFill/>
          <a:ln w="9525">
            <a:noFill/>
            <a:miter lim="800000"/>
            <a:headEnd/>
            <a:tailEnd/>
          </a:ln>
        </p:spPr>
      </p:pic>
      <p:pic>
        <p:nvPicPr>
          <p:cNvPr id="7180" name="Picture 12" descr="Image:Red pog2.svg">
            <a:hlinkClick r:id="rId6"/>
          </p:cNvPr>
          <p:cNvPicPr>
            <a:picLocks noChangeAspect="1" noChangeArrowheads="1"/>
          </p:cNvPicPr>
          <p:nvPr/>
        </p:nvPicPr>
        <p:blipFill>
          <a:blip r:embed="rId7" cstate="print"/>
          <a:srcRect/>
          <a:stretch>
            <a:fillRect/>
          </a:stretch>
        </p:blipFill>
        <p:spPr bwMode="auto">
          <a:xfrm>
            <a:off x="8296275" y="4235450"/>
            <a:ext cx="73025" cy="7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457200" y="533400"/>
            <a:ext cx="8229600" cy="1143000"/>
          </a:xfrm>
        </p:spPr>
        <p:txBody>
          <a:bodyPr/>
          <a:lstStyle/>
          <a:p>
            <a:pPr eaLnBrk="1" hangingPunct="1"/>
            <a:r>
              <a:rPr lang="en-US" sz="4000" b="1" i="1" smtClean="0">
                <a:latin typeface="Arial" charset="0"/>
              </a:rPr>
              <a:t>How to read a graph</a:t>
            </a:r>
          </a:p>
        </p:txBody>
      </p:sp>
      <p:sp>
        <p:nvSpPr>
          <p:cNvPr id="1077251" name="Rectangle 3"/>
          <p:cNvSpPr>
            <a:spLocks noGrp="1" noChangeArrowheads="1"/>
          </p:cNvSpPr>
          <p:nvPr>
            <p:ph type="body" sz="half" idx="1"/>
          </p:nvPr>
        </p:nvSpPr>
        <p:spPr>
          <a:xfrm>
            <a:off x="304800" y="1905000"/>
            <a:ext cx="3124200" cy="3657600"/>
          </a:xfrm>
        </p:spPr>
        <p:txBody>
          <a:bodyPr/>
          <a:lstStyle/>
          <a:p>
            <a:pPr eaLnBrk="1" hangingPunct="1">
              <a:buFontTx/>
              <a:buNone/>
            </a:pPr>
            <a:endParaRPr lang="en-US" sz="2800" smtClean="0">
              <a:latin typeface="Arial" charset="0"/>
            </a:endParaRPr>
          </a:p>
          <a:p>
            <a:pPr eaLnBrk="1" hangingPunct="1"/>
            <a:r>
              <a:rPr lang="en-US" sz="1600" i="1" smtClean="0">
                <a:latin typeface="Arial" charset="0"/>
              </a:rPr>
              <a:t>Interpolate</a:t>
            </a:r>
            <a:r>
              <a:rPr lang="en-US" sz="1600" smtClean="0">
                <a:latin typeface="Arial" charset="0"/>
              </a:rPr>
              <a:t> - read between data points</a:t>
            </a:r>
          </a:p>
          <a:p>
            <a:pPr eaLnBrk="1" hangingPunct="1"/>
            <a:r>
              <a:rPr lang="en-US" sz="1600" smtClean="0">
                <a:latin typeface="Arial" charset="0"/>
              </a:rPr>
              <a:t>What volume would the gas occupy at a temperature of 150 K?  </a:t>
            </a:r>
          </a:p>
          <a:p>
            <a:pPr eaLnBrk="1" hangingPunct="1"/>
            <a:r>
              <a:rPr lang="en-US" sz="1600" i="1" smtClean="0">
                <a:latin typeface="Arial" charset="0"/>
              </a:rPr>
              <a:t>Extrapolate</a:t>
            </a:r>
            <a:r>
              <a:rPr lang="en-US" sz="1600" smtClean="0">
                <a:latin typeface="Arial" charset="0"/>
              </a:rPr>
              <a:t> - read data beyond data points</a:t>
            </a:r>
          </a:p>
          <a:p>
            <a:pPr eaLnBrk="1" hangingPunct="1"/>
            <a:r>
              <a:rPr lang="en-US" sz="1600" smtClean="0">
                <a:latin typeface="Arial" charset="0"/>
              </a:rPr>
              <a:t>What volume would the gas occupy at a temperature of 260 K?</a:t>
            </a:r>
          </a:p>
          <a:p>
            <a:pPr eaLnBrk="1" hangingPunct="1"/>
            <a:r>
              <a:rPr lang="en-US" sz="1600" smtClean="0">
                <a:latin typeface="Arial" charset="0"/>
              </a:rPr>
              <a:t>Which do you have more confidence in?  Why?</a:t>
            </a:r>
          </a:p>
        </p:txBody>
      </p:sp>
      <p:graphicFrame>
        <p:nvGraphicFramePr>
          <p:cNvPr id="8194" name="Object 4"/>
          <p:cNvGraphicFramePr>
            <a:graphicFrameLocks noChangeAspect="1"/>
          </p:cNvGraphicFramePr>
          <p:nvPr>
            <p:ph sz="half" idx="2"/>
          </p:nvPr>
        </p:nvGraphicFramePr>
        <p:xfrm>
          <a:off x="3440113" y="1633538"/>
          <a:ext cx="5316537" cy="4691062"/>
        </p:xfrm>
        <a:graphic>
          <a:graphicData uri="http://schemas.openxmlformats.org/presentationml/2006/ole">
            <p:oleObj spid="_x0000_s8194" name="Chart" r:id="rId4" imgW="6391190" imgH="5638935" progId="MSGraph.Chart.8">
              <p:embed followColorScheme="full"/>
            </p:oleObj>
          </a:graphicData>
        </a:graphic>
      </p:graphicFrame>
      <p:sp>
        <p:nvSpPr>
          <p:cNvPr id="8197" name="AutoShape 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198" name="Text Box 6"/>
          <p:cNvSpPr txBox="1">
            <a:spLocks noChangeArrowheads="1"/>
          </p:cNvSpPr>
          <p:nvPr/>
        </p:nvSpPr>
        <p:spPr bwMode="auto">
          <a:xfrm>
            <a:off x="5394325" y="6280150"/>
            <a:ext cx="2203450" cy="336550"/>
          </a:xfrm>
          <a:prstGeom prst="rect">
            <a:avLst/>
          </a:prstGeom>
          <a:noFill/>
          <a:ln w="9525">
            <a:noFill/>
            <a:miter lim="800000"/>
            <a:headEnd/>
            <a:tailEnd/>
          </a:ln>
        </p:spPr>
        <p:txBody>
          <a:bodyPr wrap="none">
            <a:spAutoFit/>
          </a:bodyPr>
          <a:lstStyle/>
          <a:p>
            <a:r>
              <a:rPr lang="en-US" sz="1600" i="1"/>
              <a:t>(independent variable)</a:t>
            </a:r>
          </a:p>
        </p:txBody>
      </p:sp>
      <p:sp>
        <p:nvSpPr>
          <p:cNvPr id="8199" name="Text Box 7"/>
          <p:cNvSpPr txBox="1">
            <a:spLocks noChangeArrowheads="1"/>
          </p:cNvSpPr>
          <p:nvPr/>
        </p:nvSpPr>
        <p:spPr bwMode="auto">
          <a:xfrm rot="-5400000">
            <a:off x="2347119" y="4064794"/>
            <a:ext cx="2046288" cy="336550"/>
          </a:xfrm>
          <a:prstGeom prst="rect">
            <a:avLst/>
          </a:prstGeom>
          <a:noFill/>
          <a:ln w="9525">
            <a:noFill/>
            <a:miter lim="800000"/>
            <a:headEnd/>
            <a:tailEnd/>
          </a:ln>
        </p:spPr>
        <p:txBody>
          <a:bodyPr wrap="none">
            <a:spAutoFit/>
          </a:bodyPr>
          <a:lstStyle/>
          <a:p>
            <a:r>
              <a:rPr lang="en-US" sz="1600" i="1"/>
              <a:t>(dependent variable)</a:t>
            </a:r>
          </a:p>
        </p:txBody>
      </p:sp>
      <p:sp>
        <p:nvSpPr>
          <p:cNvPr id="1077256" name="Text Box 8"/>
          <p:cNvSpPr txBox="1">
            <a:spLocks noChangeArrowheads="1"/>
          </p:cNvSpPr>
          <p:nvPr/>
        </p:nvSpPr>
        <p:spPr bwMode="auto">
          <a:xfrm>
            <a:off x="1433513" y="3402013"/>
            <a:ext cx="501650" cy="366712"/>
          </a:xfrm>
          <a:prstGeom prst="rect">
            <a:avLst/>
          </a:prstGeom>
          <a:noFill/>
          <a:ln w="9525">
            <a:noFill/>
            <a:miter lim="800000"/>
            <a:headEnd/>
            <a:tailEnd/>
          </a:ln>
        </p:spPr>
        <p:txBody>
          <a:bodyPr wrap="none">
            <a:spAutoFit/>
          </a:bodyPr>
          <a:lstStyle/>
          <a:p>
            <a:r>
              <a:rPr lang="en-US" sz="1800">
                <a:solidFill>
                  <a:schemeClr val="hlink"/>
                </a:solidFill>
              </a:rPr>
              <a:t>7 L</a:t>
            </a:r>
          </a:p>
        </p:txBody>
      </p:sp>
      <p:sp>
        <p:nvSpPr>
          <p:cNvPr id="1077257" name="Line 9"/>
          <p:cNvSpPr>
            <a:spLocks noChangeShapeType="1"/>
          </p:cNvSpPr>
          <p:nvPr/>
        </p:nvSpPr>
        <p:spPr bwMode="auto">
          <a:xfrm flipV="1">
            <a:off x="5548313" y="3613150"/>
            <a:ext cx="0" cy="1793875"/>
          </a:xfrm>
          <a:prstGeom prst="line">
            <a:avLst/>
          </a:prstGeom>
          <a:noFill/>
          <a:ln w="15875">
            <a:solidFill>
              <a:schemeClr val="hlink"/>
            </a:solidFill>
            <a:miter lim="800000"/>
            <a:headEnd/>
            <a:tailEnd/>
          </a:ln>
        </p:spPr>
        <p:txBody>
          <a:bodyPr wrap="none"/>
          <a:lstStyle/>
          <a:p>
            <a:endParaRPr lang="en-US"/>
          </a:p>
        </p:txBody>
      </p:sp>
      <p:sp>
        <p:nvSpPr>
          <p:cNvPr id="1077258" name="Line 10"/>
          <p:cNvSpPr>
            <a:spLocks noChangeShapeType="1"/>
          </p:cNvSpPr>
          <p:nvPr/>
        </p:nvSpPr>
        <p:spPr bwMode="auto">
          <a:xfrm flipH="1">
            <a:off x="4264025" y="3622675"/>
            <a:ext cx="1284288" cy="0"/>
          </a:xfrm>
          <a:prstGeom prst="line">
            <a:avLst/>
          </a:prstGeom>
          <a:noFill/>
          <a:ln w="15875">
            <a:solidFill>
              <a:schemeClr val="hlink"/>
            </a:solidFill>
            <a:miter lim="800000"/>
            <a:headEnd/>
            <a:tailEnd type="triangle" w="med" len="med"/>
          </a:ln>
        </p:spPr>
        <p:txBody>
          <a:bodyPr wrap="none"/>
          <a:lstStyle/>
          <a:p>
            <a:endParaRPr lang="en-US"/>
          </a:p>
        </p:txBody>
      </p:sp>
      <p:sp>
        <p:nvSpPr>
          <p:cNvPr id="1077259" name="Freeform 11"/>
          <p:cNvSpPr>
            <a:spLocks/>
          </p:cNvSpPr>
          <p:nvPr/>
        </p:nvSpPr>
        <p:spPr bwMode="auto">
          <a:xfrm>
            <a:off x="8316913" y="4273550"/>
            <a:ext cx="685800" cy="122238"/>
          </a:xfrm>
          <a:custGeom>
            <a:avLst/>
            <a:gdLst>
              <a:gd name="T0" fmla="*/ 0 w 432"/>
              <a:gd name="T1" fmla="*/ 0 h 77"/>
              <a:gd name="T2" fmla="*/ 311 w 432"/>
              <a:gd name="T3" fmla="*/ 55 h 77"/>
              <a:gd name="T4" fmla="*/ 432 w 432"/>
              <a:gd name="T5" fmla="*/ 77 h 77"/>
              <a:gd name="T6" fmla="*/ 0 60000 65536"/>
              <a:gd name="T7" fmla="*/ 0 60000 65536"/>
              <a:gd name="T8" fmla="*/ 0 60000 65536"/>
              <a:gd name="T9" fmla="*/ 0 w 432"/>
              <a:gd name="T10" fmla="*/ 0 h 77"/>
              <a:gd name="T11" fmla="*/ 432 w 432"/>
              <a:gd name="T12" fmla="*/ 77 h 77"/>
            </a:gdLst>
            <a:ahLst/>
            <a:cxnLst>
              <a:cxn ang="T6">
                <a:pos x="T0" y="T1"/>
              </a:cxn>
              <a:cxn ang="T7">
                <a:pos x="T2" y="T3"/>
              </a:cxn>
              <a:cxn ang="T8">
                <a:pos x="T4" y="T5"/>
              </a:cxn>
            </a:cxnLst>
            <a:rect l="T9" t="T10" r="T11" b="T12"/>
            <a:pathLst>
              <a:path w="432" h="77">
                <a:moveTo>
                  <a:pt x="0" y="0"/>
                </a:moveTo>
                <a:cubicBezTo>
                  <a:pt x="119" y="21"/>
                  <a:pt x="239" y="42"/>
                  <a:pt x="311" y="55"/>
                </a:cubicBezTo>
                <a:cubicBezTo>
                  <a:pt x="383" y="68"/>
                  <a:pt x="407" y="72"/>
                  <a:pt x="432" y="77"/>
                </a:cubicBezTo>
              </a:path>
            </a:pathLst>
          </a:custGeom>
          <a:noFill/>
          <a:ln w="12700">
            <a:solidFill>
              <a:srgbClr val="008000"/>
            </a:solidFill>
            <a:prstDash val="lgDash"/>
            <a:miter lim="800000"/>
            <a:headEnd/>
            <a:tailEnd/>
          </a:ln>
        </p:spPr>
        <p:txBody>
          <a:bodyPr wrap="none"/>
          <a:lstStyle/>
          <a:p>
            <a:endParaRPr lang="en-US"/>
          </a:p>
        </p:txBody>
      </p:sp>
      <p:sp>
        <p:nvSpPr>
          <p:cNvPr id="1077260" name="Text Box 12"/>
          <p:cNvSpPr txBox="1">
            <a:spLocks noChangeArrowheads="1"/>
          </p:cNvSpPr>
          <p:nvPr/>
        </p:nvSpPr>
        <p:spPr bwMode="auto">
          <a:xfrm>
            <a:off x="1443038" y="4713288"/>
            <a:ext cx="635000" cy="366712"/>
          </a:xfrm>
          <a:prstGeom prst="rect">
            <a:avLst/>
          </a:prstGeom>
          <a:noFill/>
          <a:ln w="9525">
            <a:noFill/>
            <a:miter lim="800000"/>
            <a:headEnd/>
            <a:tailEnd/>
          </a:ln>
        </p:spPr>
        <p:txBody>
          <a:bodyPr wrap="none">
            <a:spAutoFit/>
          </a:bodyPr>
          <a:lstStyle/>
          <a:p>
            <a:r>
              <a:rPr lang="en-US" sz="1800">
                <a:solidFill>
                  <a:srgbClr val="008000"/>
                </a:solidFill>
              </a:rPr>
              <a:t>~4 L</a:t>
            </a:r>
          </a:p>
        </p:txBody>
      </p:sp>
      <p:pic>
        <p:nvPicPr>
          <p:cNvPr id="8205" name="Picture 13" descr="Image:Red pog2.svg">
            <a:hlinkClick r:id="rId6"/>
          </p:cNvPr>
          <p:cNvPicPr>
            <a:picLocks noChangeAspect="1" noChangeArrowheads="1"/>
          </p:cNvPicPr>
          <p:nvPr/>
        </p:nvPicPr>
        <p:blipFill>
          <a:blip r:embed="rId7" cstate="print"/>
          <a:srcRect/>
          <a:stretch>
            <a:fillRect/>
          </a:stretch>
        </p:blipFill>
        <p:spPr bwMode="auto">
          <a:xfrm>
            <a:off x="5216525" y="3448050"/>
            <a:ext cx="73025" cy="73025"/>
          </a:xfrm>
          <a:prstGeom prst="rect">
            <a:avLst/>
          </a:prstGeom>
          <a:noFill/>
          <a:ln w="9525">
            <a:noFill/>
            <a:miter lim="800000"/>
            <a:headEnd/>
            <a:tailEnd/>
          </a:ln>
        </p:spPr>
      </p:pic>
      <p:pic>
        <p:nvPicPr>
          <p:cNvPr id="8206" name="Picture 14" descr="Image:Red pog2.svg">
            <a:hlinkClick r:id="rId6"/>
          </p:cNvPr>
          <p:cNvPicPr>
            <a:picLocks noChangeAspect="1" noChangeArrowheads="1"/>
          </p:cNvPicPr>
          <p:nvPr/>
        </p:nvPicPr>
        <p:blipFill>
          <a:blip r:embed="rId7" cstate="print"/>
          <a:srcRect/>
          <a:stretch>
            <a:fillRect/>
          </a:stretch>
        </p:blipFill>
        <p:spPr bwMode="auto">
          <a:xfrm>
            <a:off x="5829300" y="3686175"/>
            <a:ext cx="73025" cy="73025"/>
          </a:xfrm>
          <a:prstGeom prst="rect">
            <a:avLst/>
          </a:prstGeom>
          <a:noFill/>
          <a:ln w="9525">
            <a:noFill/>
            <a:miter lim="800000"/>
            <a:headEnd/>
            <a:tailEnd/>
          </a:ln>
        </p:spPr>
      </p:pic>
      <p:pic>
        <p:nvPicPr>
          <p:cNvPr id="8207" name="Picture 15" descr="Image:Red pog2.svg">
            <a:hlinkClick r:id="rId6"/>
          </p:cNvPr>
          <p:cNvPicPr>
            <a:picLocks noChangeAspect="1" noChangeArrowheads="1"/>
          </p:cNvPicPr>
          <p:nvPr/>
        </p:nvPicPr>
        <p:blipFill>
          <a:blip r:embed="rId7" cstate="print"/>
          <a:srcRect/>
          <a:stretch>
            <a:fillRect/>
          </a:stretch>
        </p:blipFill>
        <p:spPr bwMode="auto">
          <a:xfrm>
            <a:off x="4600575" y="3143250"/>
            <a:ext cx="73025" cy="73025"/>
          </a:xfrm>
          <a:prstGeom prst="rect">
            <a:avLst/>
          </a:prstGeom>
          <a:noFill/>
          <a:ln w="9525">
            <a:noFill/>
            <a:miter lim="800000"/>
            <a:headEnd/>
            <a:tailEnd/>
          </a:ln>
        </p:spPr>
      </p:pic>
      <p:pic>
        <p:nvPicPr>
          <p:cNvPr id="8208" name="Picture 16" descr="Image:Red pog2.svg">
            <a:hlinkClick r:id="rId6"/>
          </p:cNvPr>
          <p:cNvPicPr>
            <a:picLocks noChangeAspect="1" noChangeArrowheads="1"/>
          </p:cNvPicPr>
          <p:nvPr/>
        </p:nvPicPr>
        <p:blipFill>
          <a:blip r:embed="rId7" cstate="print"/>
          <a:srcRect/>
          <a:stretch>
            <a:fillRect/>
          </a:stretch>
        </p:blipFill>
        <p:spPr bwMode="auto">
          <a:xfrm>
            <a:off x="6442075" y="3873500"/>
            <a:ext cx="73025" cy="73025"/>
          </a:xfrm>
          <a:prstGeom prst="rect">
            <a:avLst/>
          </a:prstGeom>
          <a:noFill/>
          <a:ln w="9525">
            <a:noFill/>
            <a:miter lim="800000"/>
            <a:headEnd/>
            <a:tailEnd/>
          </a:ln>
        </p:spPr>
      </p:pic>
      <p:pic>
        <p:nvPicPr>
          <p:cNvPr id="8209" name="Picture 17" descr="Image:Red pog2.svg">
            <a:hlinkClick r:id="rId6"/>
          </p:cNvPr>
          <p:cNvPicPr>
            <a:picLocks noChangeAspect="1" noChangeArrowheads="1"/>
          </p:cNvPicPr>
          <p:nvPr/>
        </p:nvPicPr>
        <p:blipFill>
          <a:blip r:embed="rId7" cstate="print"/>
          <a:srcRect/>
          <a:stretch>
            <a:fillRect/>
          </a:stretch>
        </p:blipFill>
        <p:spPr bwMode="auto">
          <a:xfrm>
            <a:off x="7061200" y="4019550"/>
            <a:ext cx="73025" cy="73025"/>
          </a:xfrm>
          <a:prstGeom prst="rect">
            <a:avLst/>
          </a:prstGeom>
          <a:noFill/>
          <a:ln w="9525">
            <a:noFill/>
            <a:miter lim="800000"/>
            <a:headEnd/>
            <a:tailEnd/>
          </a:ln>
        </p:spPr>
      </p:pic>
      <p:pic>
        <p:nvPicPr>
          <p:cNvPr id="8210" name="Picture 18" descr="Image:Red pog2.svg">
            <a:hlinkClick r:id="rId6"/>
          </p:cNvPr>
          <p:cNvPicPr>
            <a:picLocks noChangeAspect="1" noChangeArrowheads="1"/>
          </p:cNvPicPr>
          <p:nvPr/>
        </p:nvPicPr>
        <p:blipFill>
          <a:blip r:embed="rId7" cstate="print"/>
          <a:srcRect/>
          <a:stretch>
            <a:fillRect/>
          </a:stretch>
        </p:blipFill>
        <p:spPr bwMode="auto">
          <a:xfrm>
            <a:off x="7673975" y="4140200"/>
            <a:ext cx="73025" cy="73025"/>
          </a:xfrm>
          <a:prstGeom prst="rect">
            <a:avLst/>
          </a:prstGeom>
          <a:noFill/>
          <a:ln w="9525">
            <a:noFill/>
            <a:miter lim="800000"/>
            <a:headEnd/>
            <a:tailEnd/>
          </a:ln>
        </p:spPr>
      </p:pic>
      <p:pic>
        <p:nvPicPr>
          <p:cNvPr id="8211" name="Picture 19" descr="Image:Red pog2.svg">
            <a:hlinkClick r:id="rId6"/>
          </p:cNvPr>
          <p:cNvPicPr>
            <a:picLocks noChangeAspect="1" noChangeArrowheads="1"/>
          </p:cNvPicPr>
          <p:nvPr/>
        </p:nvPicPr>
        <p:blipFill>
          <a:blip r:embed="rId7" cstate="print"/>
          <a:srcRect/>
          <a:stretch>
            <a:fillRect/>
          </a:stretch>
        </p:blipFill>
        <p:spPr bwMode="auto">
          <a:xfrm>
            <a:off x="8289925" y="4235450"/>
            <a:ext cx="73025" cy="73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7251">
                                            <p:txEl>
                                              <p:pRg st="1" end="1"/>
                                            </p:txEl>
                                          </p:spTgt>
                                        </p:tgtEl>
                                        <p:attrNameLst>
                                          <p:attrName>style.visibility</p:attrName>
                                        </p:attrNameLst>
                                      </p:cBhvr>
                                      <p:to>
                                        <p:strVal val="visible"/>
                                      </p:to>
                                    </p:set>
                                    <p:animEffect transition="in" filter="fade">
                                      <p:cBhvr>
                                        <p:cTn id="7" dur="2000"/>
                                        <p:tgtEl>
                                          <p:spTgt spid="1077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77251">
                                            <p:txEl>
                                              <p:pRg st="2" end="2"/>
                                            </p:txEl>
                                          </p:spTgt>
                                        </p:tgtEl>
                                        <p:attrNameLst>
                                          <p:attrName>style.visibility</p:attrName>
                                        </p:attrNameLst>
                                      </p:cBhvr>
                                      <p:to>
                                        <p:strVal val="visible"/>
                                      </p:to>
                                    </p:set>
                                    <p:anim calcmode="lin" valueType="num">
                                      <p:cBhvr>
                                        <p:cTn id="12" dur="500" fill="hold"/>
                                        <p:tgtEl>
                                          <p:spTgt spid="1077251">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077251">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077251">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77257"/>
                                        </p:tgtEl>
                                        <p:attrNameLst>
                                          <p:attrName>style.visibility</p:attrName>
                                        </p:attrNameLst>
                                      </p:cBhvr>
                                      <p:to>
                                        <p:strVal val="visible"/>
                                      </p:to>
                                    </p:set>
                                    <p:animEffect transition="in" filter="wipe(down)">
                                      <p:cBhvr>
                                        <p:cTn id="19" dur="500"/>
                                        <p:tgtEl>
                                          <p:spTgt spid="107725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1077258"/>
                                        </p:tgtEl>
                                        <p:attrNameLst>
                                          <p:attrName>style.visibility</p:attrName>
                                        </p:attrNameLst>
                                      </p:cBhvr>
                                      <p:to>
                                        <p:strVal val="visible"/>
                                      </p:to>
                                    </p:set>
                                    <p:animEffect transition="in" filter="wipe(right)">
                                      <p:cBhvr>
                                        <p:cTn id="23" dur="500"/>
                                        <p:tgtEl>
                                          <p:spTgt spid="107725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77256"/>
                                        </p:tgtEl>
                                        <p:attrNameLst>
                                          <p:attrName>style.visibility</p:attrName>
                                        </p:attrNameLst>
                                      </p:cBhvr>
                                      <p:to>
                                        <p:strVal val="visible"/>
                                      </p:to>
                                    </p:set>
                                    <p:animEffect transition="in" filter="dissolve">
                                      <p:cBhvr>
                                        <p:cTn id="28" dur="500"/>
                                        <p:tgtEl>
                                          <p:spTgt spid="10772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77251">
                                            <p:txEl>
                                              <p:pRg st="3" end="3"/>
                                            </p:txEl>
                                          </p:spTgt>
                                        </p:tgtEl>
                                        <p:attrNameLst>
                                          <p:attrName>style.visibility</p:attrName>
                                        </p:attrNameLst>
                                      </p:cBhvr>
                                      <p:to>
                                        <p:strVal val="visible"/>
                                      </p:to>
                                    </p:set>
                                    <p:animEffect transition="in" filter="fade">
                                      <p:cBhvr>
                                        <p:cTn id="33" dur="2000"/>
                                        <p:tgtEl>
                                          <p:spTgt spid="1077251">
                                            <p:txEl>
                                              <p:pRg st="3" end="3"/>
                                            </p:txEl>
                                          </p:spTgt>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07725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07725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077251">
                                            <p:txEl>
                                              <p:pRg st="4" end="4"/>
                                            </p:txEl>
                                          </p:spTgt>
                                        </p:tgtEl>
                                        <p:attrNameLst>
                                          <p:attrName>style.visibility</p:attrName>
                                        </p:attrNameLst>
                                      </p:cBhvr>
                                      <p:to>
                                        <p:strVal val="visible"/>
                                      </p:to>
                                    </p:set>
                                    <p:anim calcmode="lin" valueType="num">
                                      <p:cBhvr>
                                        <p:cTn id="42" dur="500" fill="hold"/>
                                        <p:tgtEl>
                                          <p:spTgt spid="1077251">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077251">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077251">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77259"/>
                                        </p:tgtEl>
                                        <p:attrNameLst>
                                          <p:attrName>style.visibility</p:attrName>
                                        </p:attrNameLst>
                                      </p:cBhvr>
                                      <p:to>
                                        <p:strVal val="visible"/>
                                      </p:to>
                                    </p:set>
                                    <p:animEffect transition="in" filter="wipe(left)">
                                      <p:cBhvr>
                                        <p:cTn id="49" dur="500"/>
                                        <p:tgtEl>
                                          <p:spTgt spid="107725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77260"/>
                                        </p:tgtEl>
                                        <p:attrNameLst>
                                          <p:attrName>style.visibility</p:attrName>
                                        </p:attrNameLst>
                                      </p:cBhvr>
                                      <p:to>
                                        <p:strVal val="visible"/>
                                      </p:to>
                                    </p:set>
                                    <p:animEffect transition="in" filter="dissolve">
                                      <p:cBhvr>
                                        <p:cTn id="54" dur="500"/>
                                        <p:tgtEl>
                                          <p:spTgt spid="107726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077251">
                                            <p:txEl>
                                              <p:pRg st="5" end="5"/>
                                            </p:txEl>
                                          </p:spTgt>
                                        </p:tgtEl>
                                        <p:attrNameLst>
                                          <p:attrName>style.visibility</p:attrName>
                                        </p:attrNameLst>
                                      </p:cBhvr>
                                      <p:to>
                                        <p:strVal val="visible"/>
                                      </p:to>
                                    </p:set>
                                    <p:anim calcmode="lin" valueType="num">
                                      <p:cBhvr>
                                        <p:cTn id="59" dur="500" fill="hold"/>
                                        <p:tgtEl>
                                          <p:spTgt spid="1077251">
                                            <p:txEl>
                                              <p:pRg st="5" end="5"/>
                                            </p:txEl>
                                          </p:spTgt>
                                        </p:tgtEl>
                                        <p:attrNameLst>
                                          <p:attrName>ppt_w</p:attrName>
                                        </p:attrNameLst>
                                      </p:cBhvr>
                                      <p:tavLst>
                                        <p:tav tm="0">
                                          <p:val>
                                            <p:fltVal val="0"/>
                                          </p:val>
                                        </p:tav>
                                        <p:tav tm="100000">
                                          <p:val>
                                            <p:strVal val="#ppt_w"/>
                                          </p:val>
                                        </p:tav>
                                      </p:tavLst>
                                    </p:anim>
                                    <p:anim calcmode="lin" valueType="num">
                                      <p:cBhvr>
                                        <p:cTn id="60" dur="500" fill="hold"/>
                                        <p:tgtEl>
                                          <p:spTgt spid="1077251">
                                            <p:txEl>
                                              <p:pRg st="5" end="5"/>
                                            </p:txEl>
                                          </p:spTgt>
                                        </p:tgtEl>
                                        <p:attrNameLst>
                                          <p:attrName>ppt_h</p:attrName>
                                        </p:attrNameLst>
                                      </p:cBhvr>
                                      <p:tavLst>
                                        <p:tav tm="0">
                                          <p:val>
                                            <p:fltVal val="0"/>
                                          </p:val>
                                        </p:tav>
                                        <p:tav tm="100000">
                                          <p:val>
                                            <p:strVal val="#ppt_h"/>
                                          </p:val>
                                        </p:tav>
                                      </p:tavLst>
                                    </p:anim>
                                    <p:animEffect transition="in" filter="fade">
                                      <p:cBhvr>
                                        <p:cTn id="61" dur="500"/>
                                        <p:tgtEl>
                                          <p:spTgt spid="10772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56" grpId="0"/>
      <p:bldP spid="1077257" grpId="0" animBg="1"/>
      <p:bldP spid="1077257" grpId="1" animBg="1"/>
      <p:bldP spid="1077258" grpId="0" animBg="1"/>
      <p:bldP spid="1077258" grpId="1" animBg="1"/>
      <p:bldP spid="1077259" grpId="0" animBg="1"/>
      <p:bldP spid="1077260" grpId="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mtClean="0">
                <a:latin typeface="Arial" charset="0"/>
              </a:rPr>
              <a:t>Graphs</a:t>
            </a:r>
          </a:p>
        </p:txBody>
      </p:sp>
      <p:sp>
        <p:nvSpPr>
          <p:cNvPr id="517123" name="Rectangle 3"/>
          <p:cNvSpPr>
            <a:spLocks noGrp="1" noChangeArrowheads="1"/>
          </p:cNvSpPr>
          <p:nvPr>
            <p:ph type="body" idx="1"/>
          </p:nvPr>
        </p:nvSpPr>
        <p:spPr>
          <a:xfrm>
            <a:off x="1066800" y="1905000"/>
            <a:ext cx="7772400" cy="4114800"/>
          </a:xfrm>
        </p:spPr>
        <p:txBody>
          <a:bodyPr/>
          <a:lstStyle/>
          <a:p>
            <a:pPr eaLnBrk="1" hangingPunct="1"/>
            <a:r>
              <a:rPr lang="en-US" sz="2800" smtClean="0">
                <a:solidFill>
                  <a:srgbClr val="663300"/>
                </a:solidFill>
                <a:latin typeface="Arial" charset="0"/>
              </a:rPr>
              <a:t>Line Graph</a:t>
            </a:r>
          </a:p>
          <a:p>
            <a:pPr lvl="1" eaLnBrk="1" hangingPunct="1"/>
            <a:r>
              <a:rPr lang="en-US" sz="2400" smtClean="0">
                <a:latin typeface="Arial" charset="0"/>
              </a:rPr>
              <a:t>Used to show trends or continuous change</a:t>
            </a:r>
          </a:p>
          <a:p>
            <a:pPr eaLnBrk="1" hangingPunct="1"/>
            <a:endParaRPr lang="en-US" sz="2400" smtClean="0">
              <a:latin typeface="Arial" charset="0"/>
            </a:endParaRPr>
          </a:p>
          <a:p>
            <a:pPr eaLnBrk="1" hangingPunct="1"/>
            <a:r>
              <a:rPr lang="en-US" sz="2800" smtClean="0">
                <a:solidFill>
                  <a:schemeClr val="accent2"/>
                </a:solidFill>
                <a:latin typeface="Arial" charset="0"/>
              </a:rPr>
              <a:t>Bar Graph</a:t>
            </a:r>
          </a:p>
          <a:p>
            <a:pPr lvl="1" eaLnBrk="1" hangingPunct="1"/>
            <a:r>
              <a:rPr lang="en-US" sz="2400" smtClean="0">
                <a:latin typeface="Arial" charset="0"/>
              </a:rPr>
              <a:t>Used to display information collected by counting</a:t>
            </a:r>
          </a:p>
          <a:p>
            <a:pPr lvl="1" eaLnBrk="1" hangingPunct="1"/>
            <a:endParaRPr lang="en-US" sz="2400" smtClean="0">
              <a:latin typeface="Arial" charset="0"/>
            </a:endParaRPr>
          </a:p>
          <a:p>
            <a:pPr eaLnBrk="1" hangingPunct="1"/>
            <a:r>
              <a:rPr lang="en-US" sz="2800" smtClean="0">
                <a:solidFill>
                  <a:srgbClr val="FF4D4D"/>
                </a:solidFill>
                <a:latin typeface="Arial" charset="0"/>
              </a:rPr>
              <a:t>Pie Graph</a:t>
            </a:r>
          </a:p>
          <a:p>
            <a:pPr lvl="1" eaLnBrk="1" hangingPunct="1"/>
            <a:r>
              <a:rPr lang="en-US" sz="2400" smtClean="0">
                <a:latin typeface="Arial" charset="0"/>
              </a:rPr>
              <a:t>Used to show how some fixed quantity is broken down into parts</a:t>
            </a:r>
          </a:p>
        </p:txBody>
      </p:sp>
      <p:pic>
        <p:nvPicPr>
          <p:cNvPr id="9221" name="Picture 4" descr="line graph"/>
          <p:cNvPicPr>
            <a:picLocks noChangeAspect="1" noChangeArrowheads="1"/>
          </p:cNvPicPr>
          <p:nvPr/>
        </p:nvPicPr>
        <p:blipFill>
          <a:blip r:embed="rId5" cstate="print"/>
          <a:srcRect/>
          <a:stretch>
            <a:fillRect/>
          </a:stretch>
        </p:blipFill>
        <p:spPr bwMode="auto">
          <a:xfrm>
            <a:off x="304800" y="2362200"/>
            <a:ext cx="1066800" cy="1063625"/>
          </a:xfrm>
          <a:prstGeom prst="rect">
            <a:avLst/>
          </a:prstGeom>
          <a:noFill/>
          <a:ln w="9525">
            <a:noFill/>
            <a:miter lim="800000"/>
            <a:headEnd/>
            <a:tailEnd/>
          </a:ln>
        </p:spPr>
      </p:pic>
      <p:graphicFrame>
        <p:nvGraphicFramePr>
          <p:cNvPr id="9218" name="Object 5" descr="bar graph"/>
          <p:cNvGraphicFramePr>
            <a:graphicFrameLocks noChangeAspect="1"/>
          </p:cNvGraphicFramePr>
          <p:nvPr/>
        </p:nvGraphicFramePr>
        <p:xfrm>
          <a:off x="12700" y="3505200"/>
          <a:ext cx="1587500" cy="1054100"/>
        </p:xfrm>
        <a:graphic>
          <a:graphicData uri="http://schemas.openxmlformats.org/presentationml/2006/ole">
            <p:oleObj spid="_x0000_s9218" name="Chart" r:id="rId6" imgW="1590697" imgH="1057182" progId="MSGraph.Chart.8">
              <p:embed followColorScheme="full"/>
            </p:oleObj>
          </a:graphicData>
        </a:graphic>
      </p:graphicFrame>
      <p:pic>
        <p:nvPicPr>
          <p:cNvPr id="9222" name="Picture 6" descr="pie graph"/>
          <p:cNvPicPr>
            <a:picLocks noChangeAspect="1" noChangeArrowheads="1"/>
          </p:cNvPicPr>
          <p:nvPr/>
        </p:nvPicPr>
        <p:blipFill>
          <a:blip r:embed="rId7" cstate="print">
            <a:lum contrast="20000"/>
          </a:blip>
          <a:srcRect/>
          <a:stretch>
            <a:fillRect/>
          </a:stretch>
        </p:blipFill>
        <p:spPr bwMode="auto">
          <a:xfrm>
            <a:off x="304800" y="5064125"/>
            <a:ext cx="1066800" cy="879475"/>
          </a:xfrm>
          <a:prstGeom prst="rect">
            <a:avLst/>
          </a:prstGeom>
          <a:noFill/>
          <a:ln w="9525">
            <a:noFill/>
            <a:miter lim="800000"/>
            <a:headEnd/>
            <a:tailEnd/>
          </a:ln>
        </p:spPr>
      </p:pic>
      <p:sp>
        <p:nvSpPr>
          <p:cNvPr id="9223" name="AutoShape 8">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thruBlk="1"/>
    <p:sndAc>
      <p:stSnd>
        <p:snd r:embed="rId4"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7123">
                                            <p:txEl>
                                              <p:pRg st="0" end="0"/>
                                            </p:txEl>
                                          </p:spTgt>
                                        </p:tgtEl>
                                        <p:attrNameLst>
                                          <p:attrName>style.visibility</p:attrName>
                                        </p:attrNameLst>
                                      </p:cBhvr>
                                      <p:to>
                                        <p:strVal val="visible"/>
                                      </p:to>
                                    </p:set>
                                    <p:animEffect transition="in" filter="wipe(left)">
                                      <p:cBhvr>
                                        <p:cTn id="7" dur="500"/>
                                        <p:tgtEl>
                                          <p:spTgt spid="517123">
                                            <p:txEl>
                                              <p:pRg st="0" end="0"/>
                                            </p:txEl>
                                          </p:spTgt>
                                        </p:tgtEl>
                                      </p:cBhvr>
                                    </p:animEffect>
                                  </p:childTnLst>
                                  <p:subTnLst>
                                    <p:animClr clrSpc="rgb" dir="cw">
                                      <p:cBhvr override="childStyle">
                                        <p:cTn dur="1" fill="hold" display="0" masterRel="nextClick" afterEffect="1"/>
                                        <p:tgtEl>
                                          <p:spTgt spid="517123">
                                            <p:txEl>
                                              <p:pRg st="0" end="0"/>
                                            </p:txEl>
                                          </p:spTgt>
                                        </p:tgtEl>
                                        <p:attrNameLst>
                                          <p:attrName>ppt_c</p:attrName>
                                        </p:attrNameLst>
                                      </p:cBhvr>
                                      <p:to>
                                        <a:schemeClr val="bg2"/>
                                      </p:to>
                                    </p:animClr>
                                  </p:subTnLst>
                                </p:cTn>
                              </p:par>
                              <p:par>
                                <p:cTn id="8" presetID="22" presetClass="entr" presetSubtype="8" fill="hold" grpId="0" nodeType="withEffect">
                                  <p:stCondLst>
                                    <p:cond delay="0"/>
                                  </p:stCondLst>
                                  <p:childTnLst>
                                    <p:set>
                                      <p:cBhvr>
                                        <p:cTn id="9" dur="1" fill="hold">
                                          <p:stCondLst>
                                            <p:cond delay="0"/>
                                          </p:stCondLst>
                                        </p:cTn>
                                        <p:tgtEl>
                                          <p:spTgt spid="517123">
                                            <p:txEl>
                                              <p:pRg st="1" end="1"/>
                                            </p:txEl>
                                          </p:spTgt>
                                        </p:tgtEl>
                                        <p:attrNameLst>
                                          <p:attrName>style.visibility</p:attrName>
                                        </p:attrNameLst>
                                      </p:cBhvr>
                                      <p:to>
                                        <p:strVal val="visible"/>
                                      </p:to>
                                    </p:set>
                                    <p:animEffect transition="in" filter="wipe(left)">
                                      <p:cBhvr>
                                        <p:cTn id="10" dur="500"/>
                                        <p:tgtEl>
                                          <p:spTgt spid="517123">
                                            <p:txEl>
                                              <p:pRg st="1" end="1"/>
                                            </p:txEl>
                                          </p:spTgt>
                                        </p:tgtEl>
                                      </p:cBhvr>
                                    </p:animEffect>
                                  </p:childTnLst>
                                  <p:subTnLst>
                                    <p:animClr clrSpc="rgb" dir="cw">
                                      <p:cBhvr override="childStyle">
                                        <p:cTn dur="1" fill="hold" display="0" masterRel="nextClick" afterEffect="1"/>
                                        <p:tgtEl>
                                          <p:spTgt spid="51712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17123">
                                            <p:txEl>
                                              <p:pRg st="3" end="3"/>
                                            </p:txEl>
                                          </p:spTgt>
                                        </p:tgtEl>
                                        <p:attrNameLst>
                                          <p:attrName>style.visibility</p:attrName>
                                        </p:attrNameLst>
                                      </p:cBhvr>
                                      <p:to>
                                        <p:strVal val="visible"/>
                                      </p:to>
                                    </p:set>
                                    <p:animEffect transition="in" filter="wipe(left)">
                                      <p:cBhvr>
                                        <p:cTn id="15" dur="500"/>
                                        <p:tgtEl>
                                          <p:spTgt spid="517123">
                                            <p:txEl>
                                              <p:pRg st="3" end="3"/>
                                            </p:txEl>
                                          </p:spTgt>
                                        </p:tgtEl>
                                      </p:cBhvr>
                                    </p:animEffect>
                                  </p:childTnLst>
                                  <p:subTnLst>
                                    <p:animClr clrSpc="rgb" dir="cw">
                                      <p:cBhvr override="childStyle">
                                        <p:cTn dur="1" fill="hold" display="0" masterRel="nextClick" afterEffect="1"/>
                                        <p:tgtEl>
                                          <p:spTgt spid="517123">
                                            <p:txEl>
                                              <p:pRg st="3" end="3"/>
                                            </p:txEl>
                                          </p:spTgt>
                                        </p:tgtEl>
                                        <p:attrNameLst>
                                          <p:attrName>ppt_c</p:attrName>
                                        </p:attrNameLst>
                                      </p:cBhvr>
                                      <p:to>
                                        <a:schemeClr val="bg2"/>
                                      </p:to>
                                    </p:animClr>
                                  </p:subTnLst>
                                </p:cTn>
                              </p:par>
                              <p:par>
                                <p:cTn id="16" presetID="22" presetClass="entr" presetSubtype="8" fill="hold" grpId="0" nodeType="withEffect">
                                  <p:stCondLst>
                                    <p:cond delay="0"/>
                                  </p:stCondLst>
                                  <p:childTnLst>
                                    <p:set>
                                      <p:cBhvr>
                                        <p:cTn id="17" dur="1" fill="hold">
                                          <p:stCondLst>
                                            <p:cond delay="0"/>
                                          </p:stCondLst>
                                        </p:cTn>
                                        <p:tgtEl>
                                          <p:spTgt spid="517123">
                                            <p:txEl>
                                              <p:pRg st="4" end="4"/>
                                            </p:txEl>
                                          </p:spTgt>
                                        </p:tgtEl>
                                        <p:attrNameLst>
                                          <p:attrName>style.visibility</p:attrName>
                                        </p:attrNameLst>
                                      </p:cBhvr>
                                      <p:to>
                                        <p:strVal val="visible"/>
                                      </p:to>
                                    </p:set>
                                    <p:animEffect transition="in" filter="wipe(left)">
                                      <p:cBhvr>
                                        <p:cTn id="18" dur="500"/>
                                        <p:tgtEl>
                                          <p:spTgt spid="517123">
                                            <p:txEl>
                                              <p:pRg st="4" end="4"/>
                                            </p:txEl>
                                          </p:spTgt>
                                        </p:tgtEl>
                                      </p:cBhvr>
                                    </p:animEffect>
                                  </p:childTnLst>
                                  <p:subTnLst>
                                    <p:animClr clrSpc="rgb" dir="cw">
                                      <p:cBhvr override="childStyle">
                                        <p:cTn dur="1" fill="hold" display="0" masterRel="nextClick" afterEffect="1"/>
                                        <p:tgtEl>
                                          <p:spTgt spid="517123">
                                            <p:txEl>
                                              <p:pRg st="4" end="4"/>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17123">
                                            <p:txEl>
                                              <p:pRg st="6" end="6"/>
                                            </p:txEl>
                                          </p:spTgt>
                                        </p:tgtEl>
                                        <p:attrNameLst>
                                          <p:attrName>style.visibility</p:attrName>
                                        </p:attrNameLst>
                                      </p:cBhvr>
                                      <p:to>
                                        <p:strVal val="visible"/>
                                      </p:to>
                                    </p:set>
                                    <p:animEffect transition="in" filter="wipe(left)">
                                      <p:cBhvr>
                                        <p:cTn id="23" dur="500"/>
                                        <p:tgtEl>
                                          <p:spTgt spid="517123">
                                            <p:txEl>
                                              <p:pRg st="6" end="6"/>
                                            </p:txEl>
                                          </p:spTgt>
                                        </p:tgtEl>
                                      </p:cBhvr>
                                    </p:animEffect>
                                  </p:childTnLst>
                                  <p:subTnLst>
                                    <p:animClr clrSpc="rgb" dir="cw">
                                      <p:cBhvr override="childStyle">
                                        <p:cTn dur="1" fill="hold" display="0" masterRel="nextClick" afterEffect="1"/>
                                        <p:tgtEl>
                                          <p:spTgt spid="517123">
                                            <p:txEl>
                                              <p:pRg st="6" end="6"/>
                                            </p:txEl>
                                          </p:spTgt>
                                        </p:tgtEl>
                                        <p:attrNameLst>
                                          <p:attrName>ppt_c</p:attrName>
                                        </p:attrNameLst>
                                      </p:cBhvr>
                                      <p:to>
                                        <a:schemeClr val="bg2"/>
                                      </p:to>
                                    </p:animClr>
                                  </p:subTnLst>
                                </p:cTn>
                              </p:par>
                              <p:par>
                                <p:cTn id="24" presetID="22" presetClass="entr" presetSubtype="8" fill="hold" grpId="0" nodeType="withEffect">
                                  <p:stCondLst>
                                    <p:cond delay="0"/>
                                  </p:stCondLst>
                                  <p:childTnLst>
                                    <p:set>
                                      <p:cBhvr>
                                        <p:cTn id="25" dur="1" fill="hold">
                                          <p:stCondLst>
                                            <p:cond delay="0"/>
                                          </p:stCondLst>
                                        </p:cTn>
                                        <p:tgtEl>
                                          <p:spTgt spid="517123">
                                            <p:txEl>
                                              <p:pRg st="7" end="7"/>
                                            </p:txEl>
                                          </p:spTgt>
                                        </p:tgtEl>
                                        <p:attrNameLst>
                                          <p:attrName>style.visibility</p:attrName>
                                        </p:attrNameLst>
                                      </p:cBhvr>
                                      <p:to>
                                        <p:strVal val="visible"/>
                                      </p:to>
                                    </p:set>
                                    <p:animEffect transition="in" filter="wipe(left)">
                                      <p:cBhvr>
                                        <p:cTn id="26" dur="500"/>
                                        <p:tgtEl>
                                          <p:spTgt spid="517123">
                                            <p:txEl>
                                              <p:pRg st="7" end="7"/>
                                            </p:txEl>
                                          </p:spTgt>
                                        </p:tgtEl>
                                      </p:cBhvr>
                                    </p:animEffect>
                                  </p:childTnLst>
                                  <p:subTnLst>
                                    <p:animClr clrSpc="rgb" dir="cw">
                                      <p:cBhvr override="childStyle">
                                        <p:cTn dur="1" fill="hold" display="0" masterRel="nextClick" afterEffect="1"/>
                                        <p:tgtEl>
                                          <p:spTgt spid="517123">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533400" y="152400"/>
            <a:ext cx="7772400" cy="1143000"/>
          </a:xfrm>
        </p:spPr>
        <p:txBody>
          <a:bodyPr/>
          <a:lstStyle/>
          <a:p>
            <a:pPr eaLnBrk="1" hangingPunct="1"/>
            <a:r>
              <a:rPr lang="en-US" smtClean="0">
                <a:latin typeface="Arial" charset="0"/>
              </a:rPr>
              <a:t>Line Graph</a:t>
            </a:r>
          </a:p>
        </p:txBody>
      </p:sp>
      <p:sp>
        <p:nvSpPr>
          <p:cNvPr id="519171" name="Line 3"/>
          <p:cNvSpPr>
            <a:spLocks noChangeShapeType="1"/>
          </p:cNvSpPr>
          <p:nvPr/>
        </p:nvSpPr>
        <p:spPr bwMode="auto">
          <a:xfrm>
            <a:off x="1752600" y="1905000"/>
            <a:ext cx="0" cy="1447800"/>
          </a:xfrm>
          <a:prstGeom prst="line">
            <a:avLst/>
          </a:prstGeom>
          <a:noFill/>
          <a:ln w="28575">
            <a:solidFill>
              <a:schemeClr val="tx1"/>
            </a:solidFill>
            <a:round/>
            <a:headEnd/>
            <a:tailEnd/>
          </a:ln>
        </p:spPr>
        <p:txBody>
          <a:bodyPr/>
          <a:lstStyle/>
          <a:p>
            <a:endParaRPr lang="en-US"/>
          </a:p>
        </p:txBody>
      </p:sp>
      <p:sp>
        <p:nvSpPr>
          <p:cNvPr id="519172" name="Line 4"/>
          <p:cNvSpPr>
            <a:spLocks noChangeShapeType="1"/>
          </p:cNvSpPr>
          <p:nvPr/>
        </p:nvSpPr>
        <p:spPr bwMode="auto">
          <a:xfrm>
            <a:off x="1752600" y="3352800"/>
            <a:ext cx="2438400" cy="0"/>
          </a:xfrm>
          <a:prstGeom prst="line">
            <a:avLst/>
          </a:prstGeom>
          <a:noFill/>
          <a:ln w="28575">
            <a:solidFill>
              <a:schemeClr val="tx1"/>
            </a:solidFill>
            <a:round/>
            <a:headEnd/>
            <a:tailEnd/>
          </a:ln>
        </p:spPr>
        <p:txBody>
          <a:bodyPr/>
          <a:lstStyle/>
          <a:p>
            <a:endParaRPr lang="en-US"/>
          </a:p>
        </p:txBody>
      </p:sp>
      <p:sp>
        <p:nvSpPr>
          <p:cNvPr id="519173" name="Text Box 5"/>
          <p:cNvSpPr txBox="1">
            <a:spLocks noChangeArrowheads="1"/>
          </p:cNvSpPr>
          <p:nvPr/>
        </p:nvSpPr>
        <p:spPr bwMode="auto">
          <a:xfrm>
            <a:off x="746125" y="2243138"/>
            <a:ext cx="776288" cy="274637"/>
          </a:xfrm>
          <a:prstGeom prst="rect">
            <a:avLst/>
          </a:prstGeom>
          <a:noFill/>
          <a:ln w="9525">
            <a:noFill/>
            <a:miter lim="800000"/>
            <a:headEnd/>
            <a:tailEnd/>
          </a:ln>
        </p:spPr>
        <p:txBody>
          <a:bodyPr wrap="none">
            <a:spAutoFit/>
          </a:bodyPr>
          <a:lstStyle/>
          <a:p>
            <a:r>
              <a:rPr lang="en-US" sz="1200"/>
              <a:t>Mass (g)</a:t>
            </a:r>
          </a:p>
        </p:txBody>
      </p:sp>
      <p:sp>
        <p:nvSpPr>
          <p:cNvPr id="519174" name="Text Box 6"/>
          <p:cNvSpPr txBox="1">
            <a:spLocks noChangeArrowheads="1"/>
          </p:cNvSpPr>
          <p:nvPr/>
        </p:nvSpPr>
        <p:spPr bwMode="auto">
          <a:xfrm>
            <a:off x="2209800" y="3538538"/>
            <a:ext cx="1562100" cy="274637"/>
          </a:xfrm>
          <a:prstGeom prst="rect">
            <a:avLst/>
          </a:prstGeom>
          <a:noFill/>
          <a:ln w="9525">
            <a:noFill/>
            <a:miter lim="800000"/>
            <a:headEnd/>
            <a:tailEnd/>
          </a:ln>
        </p:spPr>
        <p:txBody>
          <a:bodyPr wrap="none">
            <a:spAutoFit/>
          </a:bodyPr>
          <a:lstStyle/>
          <a:p>
            <a:r>
              <a:rPr lang="en-US" sz="1200"/>
              <a:t>Age (Year of Penny)</a:t>
            </a:r>
          </a:p>
        </p:txBody>
      </p:sp>
      <p:sp>
        <p:nvSpPr>
          <p:cNvPr id="519175" name="Line 7"/>
          <p:cNvSpPr>
            <a:spLocks noChangeShapeType="1"/>
          </p:cNvSpPr>
          <p:nvPr/>
        </p:nvSpPr>
        <p:spPr bwMode="auto">
          <a:xfrm>
            <a:off x="5715000" y="1905000"/>
            <a:ext cx="0" cy="1447800"/>
          </a:xfrm>
          <a:prstGeom prst="line">
            <a:avLst/>
          </a:prstGeom>
          <a:noFill/>
          <a:ln w="28575">
            <a:solidFill>
              <a:schemeClr val="tx1"/>
            </a:solidFill>
            <a:round/>
            <a:headEnd/>
            <a:tailEnd/>
          </a:ln>
        </p:spPr>
        <p:txBody>
          <a:bodyPr/>
          <a:lstStyle/>
          <a:p>
            <a:endParaRPr lang="en-US"/>
          </a:p>
        </p:txBody>
      </p:sp>
      <p:sp>
        <p:nvSpPr>
          <p:cNvPr id="519176" name="Line 8"/>
          <p:cNvSpPr>
            <a:spLocks noChangeShapeType="1"/>
          </p:cNvSpPr>
          <p:nvPr/>
        </p:nvSpPr>
        <p:spPr bwMode="auto">
          <a:xfrm>
            <a:off x="5715000" y="3352800"/>
            <a:ext cx="2438400" cy="0"/>
          </a:xfrm>
          <a:prstGeom prst="line">
            <a:avLst/>
          </a:prstGeom>
          <a:noFill/>
          <a:ln w="28575">
            <a:solidFill>
              <a:schemeClr val="tx1"/>
            </a:solidFill>
            <a:round/>
            <a:headEnd/>
            <a:tailEnd/>
          </a:ln>
        </p:spPr>
        <p:txBody>
          <a:bodyPr/>
          <a:lstStyle/>
          <a:p>
            <a:endParaRPr lang="en-US"/>
          </a:p>
        </p:txBody>
      </p:sp>
      <p:sp>
        <p:nvSpPr>
          <p:cNvPr id="519177" name="Text Box 9"/>
          <p:cNvSpPr txBox="1">
            <a:spLocks noChangeArrowheads="1"/>
          </p:cNvSpPr>
          <p:nvPr/>
        </p:nvSpPr>
        <p:spPr bwMode="auto">
          <a:xfrm>
            <a:off x="4708525" y="2243138"/>
            <a:ext cx="776288" cy="274637"/>
          </a:xfrm>
          <a:prstGeom prst="rect">
            <a:avLst/>
          </a:prstGeom>
          <a:noFill/>
          <a:ln w="9525">
            <a:noFill/>
            <a:miter lim="800000"/>
            <a:headEnd/>
            <a:tailEnd/>
          </a:ln>
        </p:spPr>
        <p:txBody>
          <a:bodyPr wrap="none">
            <a:spAutoFit/>
          </a:bodyPr>
          <a:lstStyle/>
          <a:p>
            <a:r>
              <a:rPr lang="en-US" sz="1200"/>
              <a:t>Mass (g)</a:t>
            </a:r>
          </a:p>
        </p:txBody>
      </p:sp>
      <p:sp>
        <p:nvSpPr>
          <p:cNvPr id="519178" name="Text Box 10"/>
          <p:cNvSpPr txBox="1">
            <a:spLocks noChangeArrowheads="1"/>
          </p:cNvSpPr>
          <p:nvPr/>
        </p:nvSpPr>
        <p:spPr bwMode="auto">
          <a:xfrm>
            <a:off x="6172200" y="3538538"/>
            <a:ext cx="1562100" cy="274637"/>
          </a:xfrm>
          <a:prstGeom prst="rect">
            <a:avLst/>
          </a:prstGeom>
          <a:noFill/>
          <a:ln w="9525">
            <a:noFill/>
            <a:miter lim="800000"/>
            <a:headEnd/>
            <a:tailEnd/>
          </a:ln>
        </p:spPr>
        <p:txBody>
          <a:bodyPr wrap="none">
            <a:spAutoFit/>
          </a:bodyPr>
          <a:lstStyle/>
          <a:p>
            <a:r>
              <a:rPr lang="en-US" sz="1200"/>
              <a:t>Age (Year of Penny)</a:t>
            </a:r>
          </a:p>
        </p:txBody>
      </p:sp>
      <p:sp>
        <p:nvSpPr>
          <p:cNvPr id="519179" name="Line 11"/>
          <p:cNvSpPr>
            <a:spLocks noChangeShapeType="1"/>
          </p:cNvSpPr>
          <p:nvPr/>
        </p:nvSpPr>
        <p:spPr bwMode="auto">
          <a:xfrm>
            <a:off x="1752600" y="4340225"/>
            <a:ext cx="0" cy="1447800"/>
          </a:xfrm>
          <a:prstGeom prst="line">
            <a:avLst/>
          </a:prstGeom>
          <a:noFill/>
          <a:ln w="28575">
            <a:solidFill>
              <a:schemeClr val="tx1"/>
            </a:solidFill>
            <a:round/>
            <a:headEnd/>
            <a:tailEnd/>
          </a:ln>
        </p:spPr>
        <p:txBody>
          <a:bodyPr/>
          <a:lstStyle/>
          <a:p>
            <a:endParaRPr lang="en-US"/>
          </a:p>
        </p:txBody>
      </p:sp>
      <p:sp>
        <p:nvSpPr>
          <p:cNvPr id="519180" name="Line 12"/>
          <p:cNvSpPr>
            <a:spLocks noChangeShapeType="1"/>
          </p:cNvSpPr>
          <p:nvPr/>
        </p:nvSpPr>
        <p:spPr bwMode="auto">
          <a:xfrm>
            <a:off x="1752600" y="5788025"/>
            <a:ext cx="2438400" cy="0"/>
          </a:xfrm>
          <a:prstGeom prst="line">
            <a:avLst/>
          </a:prstGeom>
          <a:noFill/>
          <a:ln w="28575">
            <a:solidFill>
              <a:schemeClr val="tx1"/>
            </a:solidFill>
            <a:round/>
            <a:headEnd/>
            <a:tailEnd/>
          </a:ln>
        </p:spPr>
        <p:txBody>
          <a:bodyPr/>
          <a:lstStyle/>
          <a:p>
            <a:endParaRPr lang="en-US"/>
          </a:p>
        </p:txBody>
      </p:sp>
      <p:sp>
        <p:nvSpPr>
          <p:cNvPr id="519181" name="Text Box 13"/>
          <p:cNvSpPr txBox="1">
            <a:spLocks noChangeArrowheads="1"/>
          </p:cNvSpPr>
          <p:nvPr/>
        </p:nvSpPr>
        <p:spPr bwMode="auto">
          <a:xfrm>
            <a:off x="746125" y="4678363"/>
            <a:ext cx="776288" cy="274637"/>
          </a:xfrm>
          <a:prstGeom prst="rect">
            <a:avLst/>
          </a:prstGeom>
          <a:noFill/>
          <a:ln w="9525">
            <a:noFill/>
            <a:miter lim="800000"/>
            <a:headEnd/>
            <a:tailEnd/>
          </a:ln>
        </p:spPr>
        <p:txBody>
          <a:bodyPr wrap="none">
            <a:spAutoFit/>
          </a:bodyPr>
          <a:lstStyle/>
          <a:p>
            <a:r>
              <a:rPr lang="en-US" sz="1200"/>
              <a:t>Mass (g)</a:t>
            </a:r>
          </a:p>
        </p:txBody>
      </p:sp>
      <p:sp>
        <p:nvSpPr>
          <p:cNvPr id="519182" name="Text Box 14"/>
          <p:cNvSpPr txBox="1">
            <a:spLocks noChangeArrowheads="1"/>
          </p:cNvSpPr>
          <p:nvPr/>
        </p:nvSpPr>
        <p:spPr bwMode="auto">
          <a:xfrm>
            <a:off x="2209800" y="5973763"/>
            <a:ext cx="1562100" cy="274637"/>
          </a:xfrm>
          <a:prstGeom prst="rect">
            <a:avLst/>
          </a:prstGeom>
          <a:noFill/>
          <a:ln w="9525">
            <a:noFill/>
            <a:miter lim="800000"/>
            <a:headEnd/>
            <a:tailEnd/>
          </a:ln>
        </p:spPr>
        <p:txBody>
          <a:bodyPr wrap="none">
            <a:spAutoFit/>
          </a:bodyPr>
          <a:lstStyle/>
          <a:p>
            <a:r>
              <a:rPr lang="en-US" sz="1200"/>
              <a:t>Age (Year of Penny)</a:t>
            </a:r>
          </a:p>
        </p:txBody>
      </p:sp>
      <p:sp>
        <p:nvSpPr>
          <p:cNvPr id="519183" name="Line 15"/>
          <p:cNvSpPr>
            <a:spLocks noChangeShapeType="1"/>
          </p:cNvSpPr>
          <p:nvPr/>
        </p:nvSpPr>
        <p:spPr bwMode="auto">
          <a:xfrm>
            <a:off x="5715000" y="4340225"/>
            <a:ext cx="0" cy="1447800"/>
          </a:xfrm>
          <a:prstGeom prst="line">
            <a:avLst/>
          </a:prstGeom>
          <a:noFill/>
          <a:ln w="28575">
            <a:solidFill>
              <a:schemeClr val="tx1"/>
            </a:solidFill>
            <a:round/>
            <a:headEnd/>
            <a:tailEnd/>
          </a:ln>
        </p:spPr>
        <p:txBody>
          <a:bodyPr/>
          <a:lstStyle/>
          <a:p>
            <a:endParaRPr lang="en-US"/>
          </a:p>
        </p:txBody>
      </p:sp>
      <p:sp>
        <p:nvSpPr>
          <p:cNvPr id="519184" name="Line 16"/>
          <p:cNvSpPr>
            <a:spLocks noChangeShapeType="1"/>
          </p:cNvSpPr>
          <p:nvPr/>
        </p:nvSpPr>
        <p:spPr bwMode="auto">
          <a:xfrm>
            <a:off x="5715000" y="5788025"/>
            <a:ext cx="2438400" cy="0"/>
          </a:xfrm>
          <a:prstGeom prst="line">
            <a:avLst/>
          </a:prstGeom>
          <a:noFill/>
          <a:ln w="28575">
            <a:solidFill>
              <a:schemeClr val="tx1"/>
            </a:solidFill>
            <a:round/>
            <a:headEnd/>
            <a:tailEnd/>
          </a:ln>
        </p:spPr>
        <p:txBody>
          <a:bodyPr/>
          <a:lstStyle/>
          <a:p>
            <a:endParaRPr lang="en-US"/>
          </a:p>
        </p:txBody>
      </p:sp>
      <p:sp>
        <p:nvSpPr>
          <p:cNvPr id="519185" name="Text Box 17"/>
          <p:cNvSpPr txBox="1">
            <a:spLocks noChangeArrowheads="1"/>
          </p:cNvSpPr>
          <p:nvPr/>
        </p:nvSpPr>
        <p:spPr bwMode="auto">
          <a:xfrm>
            <a:off x="4708525" y="4678363"/>
            <a:ext cx="776288" cy="274637"/>
          </a:xfrm>
          <a:prstGeom prst="rect">
            <a:avLst/>
          </a:prstGeom>
          <a:noFill/>
          <a:ln w="9525">
            <a:noFill/>
            <a:miter lim="800000"/>
            <a:headEnd/>
            <a:tailEnd/>
          </a:ln>
        </p:spPr>
        <p:txBody>
          <a:bodyPr wrap="none">
            <a:spAutoFit/>
          </a:bodyPr>
          <a:lstStyle/>
          <a:p>
            <a:r>
              <a:rPr lang="en-US" sz="1200"/>
              <a:t>Mass (g)</a:t>
            </a:r>
          </a:p>
        </p:txBody>
      </p:sp>
      <p:sp>
        <p:nvSpPr>
          <p:cNvPr id="519186" name="Text Box 18"/>
          <p:cNvSpPr txBox="1">
            <a:spLocks noChangeArrowheads="1"/>
          </p:cNvSpPr>
          <p:nvPr/>
        </p:nvSpPr>
        <p:spPr bwMode="auto">
          <a:xfrm>
            <a:off x="6172200" y="5973763"/>
            <a:ext cx="1562100" cy="274637"/>
          </a:xfrm>
          <a:prstGeom prst="rect">
            <a:avLst/>
          </a:prstGeom>
          <a:noFill/>
          <a:ln w="9525">
            <a:noFill/>
            <a:miter lim="800000"/>
            <a:headEnd/>
            <a:tailEnd/>
          </a:ln>
        </p:spPr>
        <p:txBody>
          <a:bodyPr wrap="none">
            <a:spAutoFit/>
          </a:bodyPr>
          <a:lstStyle/>
          <a:p>
            <a:r>
              <a:rPr lang="en-US" sz="1200"/>
              <a:t>Age (Year of Penny)</a:t>
            </a:r>
          </a:p>
        </p:txBody>
      </p:sp>
      <p:sp>
        <p:nvSpPr>
          <p:cNvPr id="209939" name="Text Box 19"/>
          <p:cNvSpPr txBox="1">
            <a:spLocks noChangeArrowheads="1"/>
          </p:cNvSpPr>
          <p:nvPr/>
        </p:nvSpPr>
        <p:spPr bwMode="auto">
          <a:xfrm>
            <a:off x="1371600" y="1066800"/>
            <a:ext cx="6846888" cy="457200"/>
          </a:xfrm>
          <a:prstGeom prst="rect">
            <a:avLst/>
          </a:prstGeom>
          <a:noFill/>
          <a:ln w="9525">
            <a:noFill/>
            <a:miter lim="800000"/>
            <a:headEnd/>
            <a:tailEnd/>
          </a:ln>
        </p:spPr>
        <p:txBody>
          <a:bodyPr wrap="none">
            <a:spAutoFit/>
          </a:bodyPr>
          <a:lstStyle/>
          <a:p>
            <a:r>
              <a:rPr lang="en-US" i="1"/>
              <a:t>How does the mass of a penny change with age?</a:t>
            </a:r>
          </a:p>
        </p:txBody>
      </p:sp>
      <p:sp>
        <p:nvSpPr>
          <p:cNvPr id="519188" name="Line 20"/>
          <p:cNvSpPr>
            <a:spLocks noChangeShapeType="1"/>
          </p:cNvSpPr>
          <p:nvPr/>
        </p:nvSpPr>
        <p:spPr bwMode="auto">
          <a:xfrm>
            <a:off x="1828800" y="2362200"/>
            <a:ext cx="1981200" cy="0"/>
          </a:xfrm>
          <a:prstGeom prst="line">
            <a:avLst/>
          </a:prstGeom>
          <a:noFill/>
          <a:ln w="38100">
            <a:solidFill>
              <a:srgbClr val="0099FF"/>
            </a:solidFill>
            <a:round/>
            <a:headEnd/>
            <a:tailEnd/>
          </a:ln>
        </p:spPr>
        <p:txBody>
          <a:bodyPr/>
          <a:lstStyle/>
          <a:p>
            <a:endParaRPr lang="en-US"/>
          </a:p>
        </p:txBody>
      </p:sp>
      <p:sp>
        <p:nvSpPr>
          <p:cNvPr id="519189" name="Line 21"/>
          <p:cNvSpPr>
            <a:spLocks noChangeShapeType="1"/>
          </p:cNvSpPr>
          <p:nvPr/>
        </p:nvSpPr>
        <p:spPr bwMode="auto">
          <a:xfrm>
            <a:off x="5867400" y="2286000"/>
            <a:ext cx="1981200" cy="228600"/>
          </a:xfrm>
          <a:prstGeom prst="line">
            <a:avLst/>
          </a:prstGeom>
          <a:noFill/>
          <a:ln w="38100">
            <a:solidFill>
              <a:srgbClr val="CC0099"/>
            </a:solidFill>
            <a:round/>
            <a:headEnd/>
            <a:tailEnd/>
          </a:ln>
        </p:spPr>
        <p:txBody>
          <a:bodyPr/>
          <a:lstStyle/>
          <a:p>
            <a:endParaRPr lang="en-US"/>
          </a:p>
        </p:txBody>
      </p:sp>
      <p:sp>
        <p:nvSpPr>
          <p:cNvPr id="519190" name="Line 22"/>
          <p:cNvSpPr>
            <a:spLocks noChangeShapeType="1"/>
          </p:cNvSpPr>
          <p:nvPr/>
        </p:nvSpPr>
        <p:spPr bwMode="auto">
          <a:xfrm flipV="1">
            <a:off x="1905000" y="4800600"/>
            <a:ext cx="1981200" cy="228600"/>
          </a:xfrm>
          <a:prstGeom prst="line">
            <a:avLst/>
          </a:prstGeom>
          <a:noFill/>
          <a:ln w="38100">
            <a:solidFill>
              <a:srgbClr val="009900"/>
            </a:solidFill>
            <a:round/>
            <a:headEnd/>
            <a:tailEnd/>
          </a:ln>
        </p:spPr>
        <p:txBody>
          <a:bodyPr/>
          <a:lstStyle/>
          <a:p>
            <a:endParaRPr lang="en-US"/>
          </a:p>
        </p:txBody>
      </p:sp>
      <p:sp>
        <p:nvSpPr>
          <p:cNvPr id="519191" name="Line 23"/>
          <p:cNvSpPr>
            <a:spLocks noChangeShapeType="1"/>
          </p:cNvSpPr>
          <p:nvPr/>
        </p:nvSpPr>
        <p:spPr bwMode="auto">
          <a:xfrm>
            <a:off x="5791200" y="4724400"/>
            <a:ext cx="1524000" cy="0"/>
          </a:xfrm>
          <a:prstGeom prst="line">
            <a:avLst/>
          </a:prstGeom>
          <a:noFill/>
          <a:ln w="38100">
            <a:solidFill>
              <a:srgbClr val="FF0000"/>
            </a:solidFill>
            <a:round/>
            <a:headEnd/>
            <a:tailEnd/>
          </a:ln>
        </p:spPr>
        <p:txBody>
          <a:bodyPr/>
          <a:lstStyle/>
          <a:p>
            <a:endParaRPr lang="en-US"/>
          </a:p>
        </p:txBody>
      </p:sp>
      <p:sp>
        <p:nvSpPr>
          <p:cNvPr id="519192" name="Line 24"/>
          <p:cNvSpPr>
            <a:spLocks noChangeShapeType="1"/>
          </p:cNvSpPr>
          <p:nvPr/>
        </p:nvSpPr>
        <p:spPr bwMode="auto">
          <a:xfrm>
            <a:off x="7315200" y="5105400"/>
            <a:ext cx="762000" cy="0"/>
          </a:xfrm>
          <a:prstGeom prst="line">
            <a:avLst/>
          </a:prstGeom>
          <a:noFill/>
          <a:ln w="38100">
            <a:solidFill>
              <a:srgbClr val="FF7C80"/>
            </a:solidFill>
            <a:round/>
            <a:headEnd/>
            <a:tailEnd/>
          </a:ln>
        </p:spPr>
        <p:txBody>
          <a:bodyPr/>
          <a:lstStyle/>
          <a:p>
            <a:endParaRPr lang="en-US"/>
          </a:p>
        </p:txBody>
      </p:sp>
      <p:sp>
        <p:nvSpPr>
          <p:cNvPr id="209945" name="Text Box 25"/>
          <p:cNvSpPr txBox="1">
            <a:spLocks noChangeArrowheads="1"/>
          </p:cNvSpPr>
          <p:nvPr/>
        </p:nvSpPr>
        <p:spPr bwMode="auto">
          <a:xfrm>
            <a:off x="569913" y="1766888"/>
            <a:ext cx="420687" cy="519112"/>
          </a:xfrm>
          <a:prstGeom prst="rect">
            <a:avLst/>
          </a:prstGeom>
          <a:noFill/>
          <a:ln w="9525">
            <a:noFill/>
            <a:miter lim="800000"/>
            <a:headEnd/>
            <a:tailEnd/>
          </a:ln>
        </p:spPr>
        <p:txBody>
          <a:bodyPr wrap="none">
            <a:spAutoFit/>
          </a:bodyPr>
          <a:lstStyle/>
          <a:p>
            <a:r>
              <a:rPr lang="en-US" sz="2800"/>
              <a:t>A</a:t>
            </a:r>
          </a:p>
        </p:txBody>
      </p:sp>
      <p:sp>
        <p:nvSpPr>
          <p:cNvPr id="209946" name="Text Box 26"/>
          <p:cNvSpPr txBox="1">
            <a:spLocks noChangeArrowheads="1"/>
          </p:cNvSpPr>
          <p:nvPr/>
        </p:nvSpPr>
        <p:spPr bwMode="auto">
          <a:xfrm>
            <a:off x="4495800" y="1752600"/>
            <a:ext cx="420688" cy="519113"/>
          </a:xfrm>
          <a:prstGeom prst="rect">
            <a:avLst/>
          </a:prstGeom>
          <a:noFill/>
          <a:ln w="9525">
            <a:noFill/>
            <a:miter lim="800000"/>
            <a:headEnd/>
            <a:tailEnd/>
          </a:ln>
        </p:spPr>
        <p:txBody>
          <a:bodyPr wrap="none">
            <a:spAutoFit/>
          </a:bodyPr>
          <a:lstStyle/>
          <a:p>
            <a:r>
              <a:rPr lang="en-US" sz="2800"/>
              <a:t>B</a:t>
            </a:r>
          </a:p>
        </p:txBody>
      </p:sp>
      <p:sp>
        <p:nvSpPr>
          <p:cNvPr id="209947" name="Text Box 27"/>
          <p:cNvSpPr txBox="1">
            <a:spLocks noChangeArrowheads="1"/>
          </p:cNvSpPr>
          <p:nvPr/>
        </p:nvSpPr>
        <p:spPr bwMode="auto">
          <a:xfrm>
            <a:off x="549275" y="4205288"/>
            <a:ext cx="441325" cy="519112"/>
          </a:xfrm>
          <a:prstGeom prst="rect">
            <a:avLst/>
          </a:prstGeom>
          <a:noFill/>
          <a:ln w="9525">
            <a:noFill/>
            <a:miter lim="800000"/>
            <a:headEnd/>
            <a:tailEnd/>
          </a:ln>
        </p:spPr>
        <p:txBody>
          <a:bodyPr wrap="none">
            <a:spAutoFit/>
          </a:bodyPr>
          <a:lstStyle/>
          <a:p>
            <a:r>
              <a:rPr lang="en-US" sz="2800"/>
              <a:t>C</a:t>
            </a:r>
          </a:p>
        </p:txBody>
      </p:sp>
      <p:sp>
        <p:nvSpPr>
          <p:cNvPr id="209948" name="Text Box 28"/>
          <p:cNvSpPr txBox="1">
            <a:spLocks noChangeArrowheads="1"/>
          </p:cNvSpPr>
          <p:nvPr/>
        </p:nvSpPr>
        <p:spPr bwMode="auto">
          <a:xfrm>
            <a:off x="4495800" y="4191000"/>
            <a:ext cx="441325" cy="519113"/>
          </a:xfrm>
          <a:prstGeom prst="rect">
            <a:avLst/>
          </a:prstGeom>
          <a:noFill/>
          <a:ln w="9525">
            <a:noFill/>
            <a:miter lim="800000"/>
            <a:headEnd/>
            <a:tailEnd/>
          </a:ln>
        </p:spPr>
        <p:txBody>
          <a:bodyPr wrap="none">
            <a:spAutoFit/>
          </a:bodyPr>
          <a:lstStyle/>
          <a:p>
            <a:r>
              <a:rPr lang="en-US" sz="2800"/>
              <a:t>D</a:t>
            </a:r>
          </a:p>
        </p:txBody>
      </p:sp>
      <p:pic>
        <p:nvPicPr>
          <p:cNvPr id="209949" name="Picture 29" descr="penny"/>
          <p:cNvPicPr>
            <a:picLocks noChangeAspect="1" noChangeArrowheads="1"/>
          </p:cNvPicPr>
          <p:nvPr/>
        </p:nvPicPr>
        <p:blipFill>
          <a:blip r:embed="rId4" cstate="print">
            <a:lum contrast="6000"/>
          </a:blip>
          <a:srcRect/>
          <a:stretch>
            <a:fillRect/>
          </a:stretch>
        </p:blipFill>
        <p:spPr bwMode="auto">
          <a:xfrm>
            <a:off x="381000" y="457200"/>
            <a:ext cx="854075" cy="884238"/>
          </a:xfrm>
          <a:prstGeom prst="rect">
            <a:avLst/>
          </a:prstGeom>
          <a:noFill/>
          <a:ln w="9525">
            <a:noFill/>
            <a:miter lim="800000"/>
            <a:headEnd/>
            <a:tailEnd/>
          </a:ln>
        </p:spPr>
      </p:pic>
      <p:sp>
        <p:nvSpPr>
          <p:cNvPr id="209950" name="AutoShape 3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09951" name="Picture 32" descr="j0395766[1]"/>
          <p:cNvPicPr>
            <a:picLocks noChangeAspect="1" noChangeArrowheads="1" noCrop="1"/>
          </p:cNvPicPr>
          <p:nvPr/>
        </p:nvPicPr>
        <p:blipFill>
          <a:blip r:embed="rId6" cstate="print"/>
          <a:srcRect/>
          <a:stretch>
            <a:fillRect/>
          </a:stretch>
        </p:blipFill>
        <p:spPr bwMode="auto">
          <a:xfrm>
            <a:off x="8039100" y="190500"/>
            <a:ext cx="952500" cy="95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9171"/>
                                        </p:tgtEl>
                                        <p:attrNameLst>
                                          <p:attrName>style.visibility</p:attrName>
                                        </p:attrNameLst>
                                      </p:cBhvr>
                                      <p:to>
                                        <p:strVal val="visible"/>
                                      </p:to>
                                    </p:set>
                                    <p:animEffect transition="in" filter="dissolve">
                                      <p:cBhvr>
                                        <p:cTn id="7" dur="500"/>
                                        <p:tgtEl>
                                          <p:spTgt spid="51917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9172"/>
                                        </p:tgtEl>
                                        <p:attrNameLst>
                                          <p:attrName>style.visibility</p:attrName>
                                        </p:attrNameLst>
                                      </p:cBhvr>
                                      <p:to>
                                        <p:strVal val="visible"/>
                                      </p:to>
                                    </p:set>
                                    <p:animEffect transition="in" filter="dissolve">
                                      <p:cBhvr>
                                        <p:cTn id="11" dur="500"/>
                                        <p:tgtEl>
                                          <p:spTgt spid="51917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9173">
                                            <p:txEl>
                                              <p:pRg st="0" end="0"/>
                                            </p:txEl>
                                          </p:spTgt>
                                        </p:tgtEl>
                                        <p:attrNameLst>
                                          <p:attrName>style.visibility</p:attrName>
                                        </p:attrNameLst>
                                      </p:cBhvr>
                                      <p:to>
                                        <p:strVal val="visible"/>
                                      </p:to>
                                    </p:set>
                                    <p:animEffect transition="in" filter="dissolve">
                                      <p:cBhvr>
                                        <p:cTn id="15" dur="500"/>
                                        <p:tgtEl>
                                          <p:spTgt spid="519173">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19174">
                                            <p:txEl>
                                              <p:pRg st="0" end="0"/>
                                            </p:txEl>
                                          </p:spTgt>
                                        </p:tgtEl>
                                        <p:attrNameLst>
                                          <p:attrName>style.visibility</p:attrName>
                                        </p:attrNameLst>
                                      </p:cBhvr>
                                      <p:to>
                                        <p:strVal val="visible"/>
                                      </p:to>
                                    </p:set>
                                    <p:animEffect transition="in" filter="dissolve">
                                      <p:cBhvr>
                                        <p:cTn id="19" dur="500"/>
                                        <p:tgtEl>
                                          <p:spTgt spid="519174">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519188"/>
                                        </p:tgtEl>
                                        <p:attrNameLst>
                                          <p:attrName>style.visibility</p:attrName>
                                        </p:attrNameLst>
                                      </p:cBhvr>
                                      <p:to>
                                        <p:strVal val="visible"/>
                                      </p:to>
                                    </p:set>
                                    <p:animEffect transition="in" filter="dissolve">
                                      <p:cBhvr>
                                        <p:cTn id="23" dur="500"/>
                                        <p:tgtEl>
                                          <p:spTgt spid="51918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19175"/>
                                        </p:tgtEl>
                                        <p:attrNameLst>
                                          <p:attrName>style.visibility</p:attrName>
                                        </p:attrNameLst>
                                      </p:cBhvr>
                                      <p:to>
                                        <p:strVal val="visible"/>
                                      </p:to>
                                    </p:set>
                                    <p:animEffect transition="in" filter="dissolve">
                                      <p:cBhvr>
                                        <p:cTn id="28" dur="500"/>
                                        <p:tgtEl>
                                          <p:spTgt spid="519175"/>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519176"/>
                                        </p:tgtEl>
                                        <p:attrNameLst>
                                          <p:attrName>style.visibility</p:attrName>
                                        </p:attrNameLst>
                                      </p:cBhvr>
                                      <p:to>
                                        <p:strVal val="visible"/>
                                      </p:to>
                                    </p:set>
                                    <p:animEffect transition="in" filter="dissolve">
                                      <p:cBhvr>
                                        <p:cTn id="32" dur="500"/>
                                        <p:tgtEl>
                                          <p:spTgt spid="519176"/>
                                        </p:tgtEl>
                                      </p:cBhvr>
                                    </p:animEffec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519177">
                                            <p:txEl>
                                              <p:pRg st="0" end="0"/>
                                            </p:txEl>
                                          </p:spTgt>
                                        </p:tgtEl>
                                        <p:attrNameLst>
                                          <p:attrName>style.visibility</p:attrName>
                                        </p:attrNameLst>
                                      </p:cBhvr>
                                      <p:to>
                                        <p:strVal val="visible"/>
                                      </p:to>
                                    </p:set>
                                    <p:animEffect transition="in" filter="dissolve">
                                      <p:cBhvr>
                                        <p:cTn id="36" dur="500"/>
                                        <p:tgtEl>
                                          <p:spTgt spid="519177">
                                            <p:txEl>
                                              <p:pRg st="0" end="0"/>
                                            </p:txEl>
                                          </p:spTgt>
                                        </p:tgtEl>
                                      </p:cBhvr>
                                    </p:animEffect>
                                  </p:childTnLst>
                                </p:cTn>
                              </p:par>
                            </p:childTnLst>
                          </p:cTn>
                        </p:par>
                        <p:par>
                          <p:cTn id="37" fill="hold">
                            <p:stCondLst>
                              <p:cond delay="1500"/>
                            </p:stCondLst>
                            <p:childTnLst>
                              <p:par>
                                <p:cTn id="38" presetID="9" presetClass="entr" presetSubtype="0" fill="hold" grpId="0" nodeType="afterEffect">
                                  <p:stCondLst>
                                    <p:cond delay="0"/>
                                  </p:stCondLst>
                                  <p:childTnLst>
                                    <p:set>
                                      <p:cBhvr>
                                        <p:cTn id="39" dur="1" fill="hold">
                                          <p:stCondLst>
                                            <p:cond delay="0"/>
                                          </p:stCondLst>
                                        </p:cTn>
                                        <p:tgtEl>
                                          <p:spTgt spid="519178">
                                            <p:txEl>
                                              <p:pRg st="0" end="0"/>
                                            </p:txEl>
                                          </p:spTgt>
                                        </p:tgtEl>
                                        <p:attrNameLst>
                                          <p:attrName>style.visibility</p:attrName>
                                        </p:attrNameLst>
                                      </p:cBhvr>
                                      <p:to>
                                        <p:strVal val="visible"/>
                                      </p:to>
                                    </p:set>
                                    <p:animEffect transition="in" filter="dissolve">
                                      <p:cBhvr>
                                        <p:cTn id="40" dur="500"/>
                                        <p:tgtEl>
                                          <p:spTgt spid="519178">
                                            <p:txEl>
                                              <p:pRg st="0" end="0"/>
                                            </p:txEl>
                                          </p:spTgt>
                                        </p:tgtEl>
                                      </p:cBhvr>
                                    </p:animEffect>
                                  </p:childTnLst>
                                </p:cTn>
                              </p:par>
                            </p:childTnLst>
                          </p:cTn>
                        </p:par>
                        <p:par>
                          <p:cTn id="41" fill="hold">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519189"/>
                                        </p:tgtEl>
                                        <p:attrNameLst>
                                          <p:attrName>style.visibility</p:attrName>
                                        </p:attrNameLst>
                                      </p:cBhvr>
                                      <p:to>
                                        <p:strVal val="visible"/>
                                      </p:to>
                                    </p:set>
                                    <p:animEffect transition="in" filter="dissolve">
                                      <p:cBhvr>
                                        <p:cTn id="44" dur="500"/>
                                        <p:tgtEl>
                                          <p:spTgt spid="51918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19179"/>
                                        </p:tgtEl>
                                        <p:attrNameLst>
                                          <p:attrName>style.visibility</p:attrName>
                                        </p:attrNameLst>
                                      </p:cBhvr>
                                      <p:to>
                                        <p:strVal val="visible"/>
                                      </p:to>
                                    </p:set>
                                    <p:animEffect transition="in" filter="dissolve">
                                      <p:cBhvr>
                                        <p:cTn id="49" dur="500"/>
                                        <p:tgtEl>
                                          <p:spTgt spid="519179"/>
                                        </p:tgtEl>
                                      </p:cBhvr>
                                    </p:animEffect>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519180"/>
                                        </p:tgtEl>
                                        <p:attrNameLst>
                                          <p:attrName>style.visibility</p:attrName>
                                        </p:attrNameLst>
                                      </p:cBhvr>
                                      <p:to>
                                        <p:strVal val="visible"/>
                                      </p:to>
                                    </p:set>
                                    <p:animEffect transition="in" filter="dissolve">
                                      <p:cBhvr>
                                        <p:cTn id="53" dur="500"/>
                                        <p:tgtEl>
                                          <p:spTgt spid="519180"/>
                                        </p:tgtEl>
                                      </p:cBhvr>
                                    </p:animEffect>
                                  </p:childTnLst>
                                </p:cTn>
                              </p:par>
                            </p:childTnLst>
                          </p:cTn>
                        </p:par>
                        <p:par>
                          <p:cTn id="54" fill="hold">
                            <p:stCondLst>
                              <p:cond delay="1000"/>
                            </p:stCondLst>
                            <p:childTnLst>
                              <p:par>
                                <p:cTn id="55" presetID="9" presetClass="entr" presetSubtype="0" fill="hold" grpId="0" nodeType="afterEffect">
                                  <p:stCondLst>
                                    <p:cond delay="0"/>
                                  </p:stCondLst>
                                  <p:childTnLst>
                                    <p:set>
                                      <p:cBhvr>
                                        <p:cTn id="56" dur="1" fill="hold">
                                          <p:stCondLst>
                                            <p:cond delay="0"/>
                                          </p:stCondLst>
                                        </p:cTn>
                                        <p:tgtEl>
                                          <p:spTgt spid="519181">
                                            <p:txEl>
                                              <p:pRg st="0" end="0"/>
                                            </p:txEl>
                                          </p:spTgt>
                                        </p:tgtEl>
                                        <p:attrNameLst>
                                          <p:attrName>style.visibility</p:attrName>
                                        </p:attrNameLst>
                                      </p:cBhvr>
                                      <p:to>
                                        <p:strVal val="visible"/>
                                      </p:to>
                                    </p:set>
                                    <p:animEffect transition="in" filter="dissolve">
                                      <p:cBhvr>
                                        <p:cTn id="57" dur="500"/>
                                        <p:tgtEl>
                                          <p:spTgt spid="519181">
                                            <p:txEl>
                                              <p:pRg st="0" end="0"/>
                                            </p:txEl>
                                          </p:spTgt>
                                        </p:tgtEl>
                                      </p:cBhvr>
                                    </p:animEffect>
                                  </p:childTnLst>
                                </p:cTn>
                              </p:par>
                            </p:childTnLst>
                          </p:cTn>
                        </p:par>
                        <p:par>
                          <p:cTn id="58" fill="hold">
                            <p:stCondLst>
                              <p:cond delay="1500"/>
                            </p:stCondLst>
                            <p:childTnLst>
                              <p:par>
                                <p:cTn id="59" presetID="9" presetClass="entr" presetSubtype="0" fill="hold" grpId="0" nodeType="afterEffect">
                                  <p:stCondLst>
                                    <p:cond delay="0"/>
                                  </p:stCondLst>
                                  <p:childTnLst>
                                    <p:set>
                                      <p:cBhvr>
                                        <p:cTn id="60" dur="1" fill="hold">
                                          <p:stCondLst>
                                            <p:cond delay="0"/>
                                          </p:stCondLst>
                                        </p:cTn>
                                        <p:tgtEl>
                                          <p:spTgt spid="519182">
                                            <p:txEl>
                                              <p:pRg st="0" end="0"/>
                                            </p:txEl>
                                          </p:spTgt>
                                        </p:tgtEl>
                                        <p:attrNameLst>
                                          <p:attrName>style.visibility</p:attrName>
                                        </p:attrNameLst>
                                      </p:cBhvr>
                                      <p:to>
                                        <p:strVal val="visible"/>
                                      </p:to>
                                    </p:set>
                                    <p:animEffect transition="in" filter="dissolve">
                                      <p:cBhvr>
                                        <p:cTn id="61" dur="500"/>
                                        <p:tgtEl>
                                          <p:spTgt spid="519182">
                                            <p:txEl>
                                              <p:pRg st="0" end="0"/>
                                            </p:txEl>
                                          </p:spTgt>
                                        </p:tgtEl>
                                      </p:cBhvr>
                                    </p:animEffect>
                                  </p:childTnLst>
                                </p:cTn>
                              </p:par>
                            </p:childTnLst>
                          </p:cTn>
                        </p:par>
                        <p:par>
                          <p:cTn id="62" fill="hold">
                            <p:stCondLst>
                              <p:cond delay="2000"/>
                            </p:stCondLst>
                            <p:childTnLst>
                              <p:par>
                                <p:cTn id="63" presetID="9" presetClass="entr" presetSubtype="0" fill="hold" grpId="0" nodeType="afterEffect">
                                  <p:stCondLst>
                                    <p:cond delay="0"/>
                                  </p:stCondLst>
                                  <p:childTnLst>
                                    <p:set>
                                      <p:cBhvr>
                                        <p:cTn id="64" dur="1" fill="hold">
                                          <p:stCondLst>
                                            <p:cond delay="0"/>
                                          </p:stCondLst>
                                        </p:cTn>
                                        <p:tgtEl>
                                          <p:spTgt spid="519190"/>
                                        </p:tgtEl>
                                        <p:attrNameLst>
                                          <p:attrName>style.visibility</p:attrName>
                                        </p:attrNameLst>
                                      </p:cBhvr>
                                      <p:to>
                                        <p:strVal val="visible"/>
                                      </p:to>
                                    </p:set>
                                    <p:animEffect transition="in" filter="dissolve">
                                      <p:cBhvr>
                                        <p:cTn id="65" dur="500"/>
                                        <p:tgtEl>
                                          <p:spTgt spid="519190"/>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519183"/>
                                        </p:tgtEl>
                                        <p:attrNameLst>
                                          <p:attrName>style.visibility</p:attrName>
                                        </p:attrNameLst>
                                      </p:cBhvr>
                                      <p:to>
                                        <p:strVal val="visible"/>
                                      </p:to>
                                    </p:set>
                                    <p:anim calcmode="lin" valueType="num">
                                      <p:cBhvr additive="base">
                                        <p:cTn id="70" dur="500" fill="hold"/>
                                        <p:tgtEl>
                                          <p:spTgt spid="519183"/>
                                        </p:tgtEl>
                                        <p:attrNameLst>
                                          <p:attrName>ppt_x</p:attrName>
                                        </p:attrNameLst>
                                      </p:cBhvr>
                                      <p:tavLst>
                                        <p:tav tm="0">
                                          <p:val>
                                            <p:strVal val="0-#ppt_w/2"/>
                                          </p:val>
                                        </p:tav>
                                        <p:tav tm="100000">
                                          <p:val>
                                            <p:strVal val="#ppt_x"/>
                                          </p:val>
                                        </p:tav>
                                      </p:tavLst>
                                    </p:anim>
                                    <p:anim calcmode="lin" valueType="num">
                                      <p:cBhvr additive="base">
                                        <p:cTn id="71" dur="500" fill="hold"/>
                                        <p:tgtEl>
                                          <p:spTgt spid="5191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whoosh.wav"/>
                                        </p:tgtEl>
                                      </p:cMediaNode>
                                    </p:audio>
                                  </p:subTnLst>
                                </p:cTn>
                              </p:par>
                            </p:childTnLst>
                          </p:cTn>
                        </p:par>
                        <p:par>
                          <p:cTn id="72" fill="hold">
                            <p:stCondLst>
                              <p:cond delay="500"/>
                            </p:stCondLst>
                            <p:childTnLst>
                              <p:par>
                                <p:cTn id="73" presetID="2" presetClass="entr" presetSubtype="8" fill="hold" grpId="0" nodeType="afterEffect">
                                  <p:stCondLst>
                                    <p:cond delay="0"/>
                                  </p:stCondLst>
                                  <p:childTnLst>
                                    <p:set>
                                      <p:cBhvr>
                                        <p:cTn id="74" dur="1" fill="hold">
                                          <p:stCondLst>
                                            <p:cond delay="0"/>
                                          </p:stCondLst>
                                        </p:cTn>
                                        <p:tgtEl>
                                          <p:spTgt spid="519184"/>
                                        </p:tgtEl>
                                        <p:attrNameLst>
                                          <p:attrName>style.visibility</p:attrName>
                                        </p:attrNameLst>
                                      </p:cBhvr>
                                      <p:to>
                                        <p:strVal val="visible"/>
                                      </p:to>
                                    </p:set>
                                    <p:anim calcmode="lin" valueType="num">
                                      <p:cBhvr additive="base">
                                        <p:cTn id="75" dur="500" fill="hold"/>
                                        <p:tgtEl>
                                          <p:spTgt spid="519184"/>
                                        </p:tgtEl>
                                        <p:attrNameLst>
                                          <p:attrName>ppt_x</p:attrName>
                                        </p:attrNameLst>
                                      </p:cBhvr>
                                      <p:tavLst>
                                        <p:tav tm="0">
                                          <p:val>
                                            <p:strVal val="0-#ppt_w/2"/>
                                          </p:val>
                                        </p:tav>
                                        <p:tav tm="100000">
                                          <p:val>
                                            <p:strVal val="#ppt_x"/>
                                          </p:val>
                                        </p:tav>
                                      </p:tavLst>
                                    </p:anim>
                                    <p:anim calcmode="lin" valueType="num">
                                      <p:cBhvr additive="base">
                                        <p:cTn id="76" dur="500" fill="hold"/>
                                        <p:tgtEl>
                                          <p:spTgt spid="5191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3" name="whoosh.wav"/>
                                        </p:tgtEl>
                                      </p:cMediaNode>
                                    </p:audio>
                                  </p:subTnLst>
                                </p:cTn>
                              </p:par>
                            </p:childTnLst>
                          </p:cTn>
                        </p:par>
                        <p:par>
                          <p:cTn id="77" fill="hold">
                            <p:stCondLst>
                              <p:cond delay="1000"/>
                            </p:stCondLst>
                            <p:childTnLst>
                              <p:par>
                                <p:cTn id="78" presetID="2" presetClass="entr" presetSubtype="8" fill="hold" grpId="0" nodeType="afterEffect">
                                  <p:stCondLst>
                                    <p:cond delay="0"/>
                                  </p:stCondLst>
                                  <p:childTnLst>
                                    <p:set>
                                      <p:cBhvr>
                                        <p:cTn id="79" dur="1" fill="hold">
                                          <p:stCondLst>
                                            <p:cond delay="0"/>
                                          </p:stCondLst>
                                        </p:cTn>
                                        <p:tgtEl>
                                          <p:spTgt spid="519185">
                                            <p:txEl>
                                              <p:pRg st="0" end="0"/>
                                            </p:txEl>
                                          </p:spTgt>
                                        </p:tgtEl>
                                        <p:attrNameLst>
                                          <p:attrName>style.visibility</p:attrName>
                                        </p:attrNameLst>
                                      </p:cBhvr>
                                      <p:to>
                                        <p:strVal val="visible"/>
                                      </p:to>
                                    </p:set>
                                    <p:anim calcmode="lin" valueType="num">
                                      <p:cBhvr additive="base">
                                        <p:cTn id="80" dur="500" fill="hold"/>
                                        <p:tgtEl>
                                          <p:spTgt spid="519185">
                                            <p:txEl>
                                              <p:pRg st="0" end="0"/>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51918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3" name="whoosh.wav"/>
                                        </p:tgtEl>
                                      </p:cMediaNode>
                                    </p:audio>
                                  </p:subTnLst>
                                </p:cTn>
                              </p:par>
                            </p:childTnLst>
                          </p:cTn>
                        </p:par>
                        <p:par>
                          <p:cTn id="82" fill="hold">
                            <p:stCondLst>
                              <p:cond delay="1500"/>
                            </p:stCondLst>
                            <p:childTnLst>
                              <p:par>
                                <p:cTn id="83" presetID="2" presetClass="entr" presetSubtype="8" fill="hold" grpId="0" nodeType="afterEffect">
                                  <p:stCondLst>
                                    <p:cond delay="0"/>
                                  </p:stCondLst>
                                  <p:childTnLst>
                                    <p:set>
                                      <p:cBhvr>
                                        <p:cTn id="84" dur="1" fill="hold">
                                          <p:stCondLst>
                                            <p:cond delay="0"/>
                                          </p:stCondLst>
                                        </p:cTn>
                                        <p:tgtEl>
                                          <p:spTgt spid="519186">
                                            <p:txEl>
                                              <p:pRg st="0" end="0"/>
                                            </p:txEl>
                                          </p:spTgt>
                                        </p:tgtEl>
                                        <p:attrNameLst>
                                          <p:attrName>style.visibility</p:attrName>
                                        </p:attrNameLst>
                                      </p:cBhvr>
                                      <p:to>
                                        <p:strVal val="visible"/>
                                      </p:to>
                                    </p:set>
                                    <p:anim calcmode="lin" valueType="num">
                                      <p:cBhvr additive="base">
                                        <p:cTn id="85" dur="500" fill="hold"/>
                                        <p:tgtEl>
                                          <p:spTgt spid="519186">
                                            <p:txEl>
                                              <p:pRg st="0" end="0"/>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51918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3" name="whoosh.wav"/>
                                        </p:tgtEl>
                                      </p:cMediaNode>
                                    </p:audio>
                                  </p:subTnLst>
                                </p:cTn>
                              </p:par>
                            </p:childTnLst>
                          </p:cTn>
                        </p:par>
                        <p:par>
                          <p:cTn id="87" fill="hold">
                            <p:stCondLst>
                              <p:cond delay="2000"/>
                            </p:stCondLst>
                            <p:childTnLst>
                              <p:par>
                                <p:cTn id="88" presetID="2" presetClass="entr" presetSubtype="8" fill="hold" grpId="0" nodeType="afterEffect">
                                  <p:stCondLst>
                                    <p:cond delay="0"/>
                                  </p:stCondLst>
                                  <p:childTnLst>
                                    <p:set>
                                      <p:cBhvr>
                                        <p:cTn id="89" dur="1" fill="hold">
                                          <p:stCondLst>
                                            <p:cond delay="0"/>
                                          </p:stCondLst>
                                        </p:cTn>
                                        <p:tgtEl>
                                          <p:spTgt spid="519191"/>
                                        </p:tgtEl>
                                        <p:attrNameLst>
                                          <p:attrName>style.visibility</p:attrName>
                                        </p:attrNameLst>
                                      </p:cBhvr>
                                      <p:to>
                                        <p:strVal val="visible"/>
                                      </p:to>
                                    </p:set>
                                    <p:anim calcmode="lin" valueType="num">
                                      <p:cBhvr additive="base">
                                        <p:cTn id="90" dur="500" fill="hold"/>
                                        <p:tgtEl>
                                          <p:spTgt spid="519191"/>
                                        </p:tgtEl>
                                        <p:attrNameLst>
                                          <p:attrName>ppt_x</p:attrName>
                                        </p:attrNameLst>
                                      </p:cBhvr>
                                      <p:tavLst>
                                        <p:tav tm="0">
                                          <p:val>
                                            <p:strVal val="0-#ppt_w/2"/>
                                          </p:val>
                                        </p:tav>
                                        <p:tav tm="100000">
                                          <p:val>
                                            <p:strVal val="#ppt_x"/>
                                          </p:val>
                                        </p:tav>
                                      </p:tavLst>
                                    </p:anim>
                                    <p:anim calcmode="lin" valueType="num">
                                      <p:cBhvr additive="base">
                                        <p:cTn id="91" dur="500" fill="hold"/>
                                        <p:tgtEl>
                                          <p:spTgt spid="51919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3" name="whoosh.wav"/>
                                        </p:tgtEl>
                                      </p:cMediaNode>
                                    </p:audio>
                                  </p:subTnLst>
                                </p:cTn>
                              </p:par>
                            </p:childTnLst>
                          </p:cTn>
                        </p:par>
                        <p:par>
                          <p:cTn id="92" fill="hold">
                            <p:stCondLst>
                              <p:cond delay="2500"/>
                            </p:stCondLst>
                            <p:childTnLst>
                              <p:par>
                                <p:cTn id="93" presetID="2" presetClass="entr" presetSubtype="8" fill="hold" grpId="0" nodeType="afterEffect">
                                  <p:stCondLst>
                                    <p:cond delay="0"/>
                                  </p:stCondLst>
                                  <p:childTnLst>
                                    <p:set>
                                      <p:cBhvr>
                                        <p:cTn id="94" dur="1" fill="hold">
                                          <p:stCondLst>
                                            <p:cond delay="0"/>
                                          </p:stCondLst>
                                        </p:cTn>
                                        <p:tgtEl>
                                          <p:spTgt spid="519192"/>
                                        </p:tgtEl>
                                        <p:attrNameLst>
                                          <p:attrName>style.visibility</p:attrName>
                                        </p:attrNameLst>
                                      </p:cBhvr>
                                      <p:to>
                                        <p:strVal val="visible"/>
                                      </p:to>
                                    </p:set>
                                    <p:anim calcmode="lin" valueType="num">
                                      <p:cBhvr additive="base">
                                        <p:cTn id="95" dur="500" fill="hold"/>
                                        <p:tgtEl>
                                          <p:spTgt spid="519192"/>
                                        </p:tgtEl>
                                        <p:attrNameLst>
                                          <p:attrName>ppt_x</p:attrName>
                                        </p:attrNameLst>
                                      </p:cBhvr>
                                      <p:tavLst>
                                        <p:tav tm="0">
                                          <p:val>
                                            <p:strVal val="0-#ppt_w/2"/>
                                          </p:val>
                                        </p:tav>
                                        <p:tav tm="100000">
                                          <p:val>
                                            <p:strVal val="#ppt_x"/>
                                          </p:val>
                                        </p:tav>
                                      </p:tavLst>
                                    </p:anim>
                                    <p:anim calcmode="lin" valueType="num">
                                      <p:cBhvr additive="base">
                                        <p:cTn id="96" dur="500" fill="hold"/>
                                        <p:tgtEl>
                                          <p:spTgt spid="51919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1" grpId="0" animBg="1"/>
      <p:bldP spid="519172" grpId="0" animBg="1"/>
      <p:bldP spid="519173" grpId="0" build="p" autoUpdateAnimBg="0" advAuto="0"/>
      <p:bldP spid="519174" grpId="0" build="p" autoUpdateAnimBg="0" advAuto="0"/>
      <p:bldP spid="519175" grpId="0" animBg="1"/>
      <p:bldP spid="519176" grpId="0" animBg="1"/>
      <p:bldP spid="519177" grpId="0" build="p" autoUpdateAnimBg="0" advAuto="0"/>
      <p:bldP spid="519178" grpId="0" build="p" autoUpdateAnimBg="0" advAuto="0"/>
      <p:bldP spid="519179" grpId="0" animBg="1"/>
      <p:bldP spid="519180" grpId="0" animBg="1"/>
      <p:bldP spid="519181" grpId="0" build="p" autoUpdateAnimBg="0" advAuto="0"/>
      <p:bldP spid="519182" grpId="0" build="p" autoUpdateAnimBg="0" advAuto="0"/>
      <p:bldP spid="519183" grpId="0" animBg="1"/>
      <p:bldP spid="519184" grpId="0" animBg="1"/>
      <p:bldP spid="519185" grpId="0" build="p" autoUpdateAnimBg="0" advAuto="0"/>
      <p:bldP spid="519186" grpId="0" build="p" autoUpdateAnimBg="0" advAuto="0"/>
      <p:bldP spid="519188" grpId="0" animBg="1"/>
      <p:bldP spid="519189" grpId="0" animBg="1"/>
      <p:bldP spid="519190" grpId="0" animBg="1"/>
      <p:bldP spid="519191" grpId="0" animBg="1"/>
      <p:bldP spid="51919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smtClean="0">
                <a:latin typeface="Arial" charset="0"/>
              </a:rPr>
              <a:t>Bar Graph</a:t>
            </a:r>
          </a:p>
        </p:txBody>
      </p:sp>
      <p:graphicFrame>
        <p:nvGraphicFramePr>
          <p:cNvPr id="10242" name="Object 3"/>
          <p:cNvGraphicFramePr>
            <a:graphicFrameLocks noChangeAspect="1"/>
          </p:cNvGraphicFramePr>
          <p:nvPr/>
        </p:nvGraphicFramePr>
        <p:xfrm>
          <a:off x="1524000" y="2028825"/>
          <a:ext cx="6096000" cy="4067175"/>
        </p:xfrm>
        <a:graphic>
          <a:graphicData uri="http://schemas.openxmlformats.org/presentationml/2006/ole">
            <p:oleObj spid="_x0000_s10242" name="Chart" r:id="rId4" imgW="6096000" imgH="4067251" progId="MSGraph.Chart.8">
              <p:embed followColorScheme="full"/>
            </p:oleObj>
          </a:graphicData>
        </a:graphic>
      </p:graphicFrame>
      <p:sp>
        <p:nvSpPr>
          <p:cNvPr id="10244" name="Text Box 4"/>
          <p:cNvSpPr txBox="1">
            <a:spLocks noChangeArrowheads="1"/>
          </p:cNvSpPr>
          <p:nvPr/>
        </p:nvSpPr>
        <p:spPr bwMode="auto">
          <a:xfrm rot="-5400000">
            <a:off x="475457" y="3569494"/>
            <a:ext cx="2125662" cy="336550"/>
          </a:xfrm>
          <a:prstGeom prst="rect">
            <a:avLst/>
          </a:prstGeom>
          <a:noFill/>
          <a:ln w="9525">
            <a:noFill/>
            <a:miter lim="800000"/>
            <a:headEnd/>
            <a:tailEnd/>
          </a:ln>
        </p:spPr>
        <p:txBody>
          <a:bodyPr wrap="none">
            <a:spAutoFit/>
          </a:bodyPr>
          <a:lstStyle/>
          <a:p>
            <a:r>
              <a:rPr lang="en-US" sz="1600" b="1"/>
              <a:t>Number of Students</a:t>
            </a:r>
          </a:p>
        </p:txBody>
      </p:sp>
      <p:sp>
        <p:nvSpPr>
          <p:cNvPr id="10245" name="Text Box 5"/>
          <p:cNvSpPr txBox="1">
            <a:spLocks noChangeArrowheads="1"/>
          </p:cNvSpPr>
          <p:nvPr/>
        </p:nvSpPr>
        <p:spPr bwMode="auto">
          <a:xfrm>
            <a:off x="3413125" y="1812925"/>
            <a:ext cx="2228850" cy="396875"/>
          </a:xfrm>
          <a:prstGeom prst="rect">
            <a:avLst/>
          </a:prstGeom>
          <a:noFill/>
          <a:ln w="9525">
            <a:noFill/>
            <a:miter lim="800000"/>
            <a:headEnd/>
            <a:tailEnd/>
          </a:ln>
        </p:spPr>
        <p:txBody>
          <a:bodyPr wrap="none">
            <a:spAutoFit/>
          </a:bodyPr>
          <a:lstStyle/>
          <a:p>
            <a:r>
              <a:rPr lang="en-US" sz="2000"/>
              <a:t>Chemistry Grades</a:t>
            </a:r>
          </a:p>
        </p:txBody>
      </p:sp>
      <p:sp>
        <p:nvSpPr>
          <p:cNvPr id="10246" name="Line 6"/>
          <p:cNvSpPr>
            <a:spLocks noChangeShapeType="1"/>
          </p:cNvSpPr>
          <p:nvPr/>
        </p:nvSpPr>
        <p:spPr bwMode="auto">
          <a:xfrm flipH="1">
            <a:off x="5638800" y="1524000"/>
            <a:ext cx="1295400" cy="457200"/>
          </a:xfrm>
          <a:prstGeom prst="line">
            <a:avLst/>
          </a:prstGeom>
          <a:noFill/>
          <a:ln w="9525">
            <a:solidFill>
              <a:schemeClr val="tx1"/>
            </a:solidFill>
            <a:miter lim="800000"/>
            <a:headEnd/>
            <a:tailEnd type="triangle" w="med" len="med"/>
          </a:ln>
        </p:spPr>
        <p:txBody>
          <a:bodyPr wrap="none"/>
          <a:lstStyle/>
          <a:p>
            <a:endParaRPr lang="en-US"/>
          </a:p>
        </p:txBody>
      </p:sp>
      <p:sp>
        <p:nvSpPr>
          <p:cNvPr id="10247" name="Text Box 7"/>
          <p:cNvSpPr txBox="1">
            <a:spLocks noChangeArrowheads="1"/>
          </p:cNvSpPr>
          <p:nvPr/>
        </p:nvSpPr>
        <p:spPr bwMode="auto">
          <a:xfrm>
            <a:off x="6994525" y="1355725"/>
            <a:ext cx="1560513" cy="336550"/>
          </a:xfrm>
          <a:prstGeom prst="rect">
            <a:avLst/>
          </a:prstGeom>
          <a:noFill/>
          <a:ln w="9525">
            <a:noFill/>
            <a:miter lim="800000"/>
            <a:headEnd/>
            <a:tailEnd/>
          </a:ln>
        </p:spPr>
        <p:txBody>
          <a:bodyPr wrap="none">
            <a:spAutoFit/>
          </a:bodyPr>
          <a:lstStyle/>
          <a:p>
            <a:r>
              <a:rPr lang="en-US" sz="1600">
                <a:solidFill>
                  <a:srgbClr val="FF3300"/>
                </a:solidFill>
              </a:rPr>
              <a:t>Descriptive title</a:t>
            </a:r>
          </a:p>
        </p:txBody>
      </p:sp>
      <p:sp>
        <p:nvSpPr>
          <p:cNvPr id="10248" name="Line 8"/>
          <p:cNvSpPr>
            <a:spLocks noChangeShapeType="1"/>
          </p:cNvSpPr>
          <p:nvPr/>
        </p:nvSpPr>
        <p:spPr bwMode="auto">
          <a:xfrm flipH="1">
            <a:off x="7543800" y="2743200"/>
            <a:ext cx="228600" cy="533400"/>
          </a:xfrm>
          <a:prstGeom prst="line">
            <a:avLst/>
          </a:prstGeom>
          <a:noFill/>
          <a:ln w="9525">
            <a:solidFill>
              <a:schemeClr val="tx1"/>
            </a:solidFill>
            <a:miter lim="800000"/>
            <a:headEnd/>
            <a:tailEnd type="triangle" w="med" len="med"/>
          </a:ln>
        </p:spPr>
        <p:txBody>
          <a:bodyPr wrap="none"/>
          <a:lstStyle/>
          <a:p>
            <a:endParaRPr lang="en-US"/>
          </a:p>
        </p:txBody>
      </p:sp>
      <p:sp>
        <p:nvSpPr>
          <p:cNvPr id="10249" name="Text Box 9"/>
          <p:cNvSpPr txBox="1">
            <a:spLocks noChangeArrowheads="1"/>
          </p:cNvSpPr>
          <p:nvPr/>
        </p:nvSpPr>
        <p:spPr bwMode="auto">
          <a:xfrm>
            <a:off x="7543800" y="2406650"/>
            <a:ext cx="860425" cy="336550"/>
          </a:xfrm>
          <a:prstGeom prst="rect">
            <a:avLst/>
          </a:prstGeom>
          <a:noFill/>
          <a:ln w="9525">
            <a:noFill/>
            <a:miter lim="800000"/>
            <a:headEnd/>
            <a:tailEnd/>
          </a:ln>
        </p:spPr>
        <p:txBody>
          <a:bodyPr wrap="none">
            <a:spAutoFit/>
          </a:bodyPr>
          <a:lstStyle/>
          <a:p>
            <a:r>
              <a:rPr lang="en-US" sz="1600">
                <a:solidFill>
                  <a:srgbClr val="FF3300"/>
                </a:solidFill>
              </a:rPr>
              <a:t>Legend</a:t>
            </a:r>
          </a:p>
        </p:txBody>
      </p:sp>
      <p:sp>
        <p:nvSpPr>
          <p:cNvPr id="10250" name="Line 10"/>
          <p:cNvSpPr>
            <a:spLocks noChangeShapeType="1"/>
          </p:cNvSpPr>
          <p:nvPr/>
        </p:nvSpPr>
        <p:spPr bwMode="auto">
          <a:xfrm flipV="1">
            <a:off x="1066800" y="4800600"/>
            <a:ext cx="381000" cy="990600"/>
          </a:xfrm>
          <a:prstGeom prst="line">
            <a:avLst/>
          </a:prstGeom>
          <a:noFill/>
          <a:ln w="9525">
            <a:solidFill>
              <a:schemeClr val="tx1"/>
            </a:solidFill>
            <a:miter lim="800000"/>
            <a:headEnd/>
            <a:tailEnd type="triangle" w="med" len="med"/>
          </a:ln>
        </p:spPr>
        <p:txBody>
          <a:bodyPr wrap="none"/>
          <a:lstStyle/>
          <a:p>
            <a:endParaRPr lang="en-US"/>
          </a:p>
        </p:txBody>
      </p:sp>
      <p:sp>
        <p:nvSpPr>
          <p:cNvPr id="10251" name="Line 11"/>
          <p:cNvSpPr>
            <a:spLocks noChangeShapeType="1"/>
          </p:cNvSpPr>
          <p:nvPr/>
        </p:nvSpPr>
        <p:spPr bwMode="auto">
          <a:xfrm>
            <a:off x="1066800" y="5791200"/>
            <a:ext cx="1295400" cy="0"/>
          </a:xfrm>
          <a:prstGeom prst="line">
            <a:avLst/>
          </a:prstGeom>
          <a:noFill/>
          <a:ln w="9525">
            <a:solidFill>
              <a:schemeClr val="tx1"/>
            </a:solidFill>
            <a:miter lim="800000"/>
            <a:headEnd/>
            <a:tailEnd type="triangle" w="med" len="med"/>
          </a:ln>
        </p:spPr>
        <p:txBody>
          <a:bodyPr wrap="none"/>
          <a:lstStyle/>
          <a:p>
            <a:endParaRPr lang="en-US"/>
          </a:p>
        </p:txBody>
      </p:sp>
      <p:sp>
        <p:nvSpPr>
          <p:cNvPr id="10252" name="Text Box 12"/>
          <p:cNvSpPr txBox="1">
            <a:spLocks noChangeArrowheads="1"/>
          </p:cNvSpPr>
          <p:nvPr/>
        </p:nvSpPr>
        <p:spPr bwMode="auto">
          <a:xfrm>
            <a:off x="441325" y="5819775"/>
            <a:ext cx="1276350" cy="581025"/>
          </a:xfrm>
          <a:prstGeom prst="rect">
            <a:avLst/>
          </a:prstGeom>
          <a:noFill/>
          <a:ln w="9525">
            <a:noFill/>
            <a:miter lim="800000"/>
            <a:headEnd/>
            <a:tailEnd/>
          </a:ln>
        </p:spPr>
        <p:txBody>
          <a:bodyPr wrap="none">
            <a:spAutoFit/>
          </a:bodyPr>
          <a:lstStyle/>
          <a:p>
            <a:r>
              <a:rPr lang="en-US" sz="1600">
                <a:solidFill>
                  <a:srgbClr val="FF3300"/>
                </a:solidFill>
              </a:rPr>
              <a:t>Axis labeled</a:t>
            </a:r>
          </a:p>
          <a:p>
            <a:r>
              <a:rPr lang="en-US" sz="1600">
                <a:solidFill>
                  <a:srgbClr val="FF3300"/>
                </a:solidFill>
              </a:rPr>
              <a:t> (with units)</a:t>
            </a:r>
          </a:p>
        </p:txBody>
      </p:sp>
      <p:sp>
        <p:nvSpPr>
          <p:cNvPr id="10253" name="AutoShape 14">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r>
              <a:rPr lang="en-US" smtClean="0">
                <a:latin typeface="Arial" charset="0"/>
              </a:rPr>
              <a:t>Pie Graph</a:t>
            </a:r>
          </a:p>
        </p:txBody>
      </p:sp>
      <p:pic>
        <p:nvPicPr>
          <p:cNvPr id="210947" name="Picture 3" descr="pie graph"/>
          <p:cNvPicPr>
            <a:picLocks noChangeAspect="1" noChangeArrowheads="1"/>
          </p:cNvPicPr>
          <p:nvPr/>
        </p:nvPicPr>
        <p:blipFill>
          <a:blip r:embed="rId3" cstate="print">
            <a:lum contrast="20000"/>
          </a:blip>
          <a:srcRect/>
          <a:stretch>
            <a:fillRect/>
          </a:stretch>
        </p:blipFill>
        <p:spPr bwMode="auto">
          <a:xfrm>
            <a:off x="685800" y="2209800"/>
            <a:ext cx="3733800" cy="3079750"/>
          </a:xfrm>
          <a:prstGeom prst="rect">
            <a:avLst/>
          </a:prstGeom>
          <a:noFill/>
          <a:ln w="9525">
            <a:noFill/>
            <a:miter lim="800000"/>
            <a:headEnd/>
            <a:tailEnd/>
          </a:ln>
        </p:spPr>
      </p:pic>
      <p:pic>
        <p:nvPicPr>
          <p:cNvPr id="210948" name="Picture 4" descr="pie graph"/>
          <p:cNvPicPr>
            <a:picLocks noChangeAspect="1" noChangeArrowheads="1"/>
          </p:cNvPicPr>
          <p:nvPr/>
        </p:nvPicPr>
        <p:blipFill>
          <a:blip r:embed="rId4" cstate="print">
            <a:lum contrast="20000"/>
          </a:blip>
          <a:srcRect l="4082" t="4948"/>
          <a:stretch>
            <a:fillRect/>
          </a:stretch>
        </p:blipFill>
        <p:spPr bwMode="auto">
          <a:xfrm>
            <a:off x="5029200" y="2362200"/>
            <a:ext cx="3581400" cy="2927350"/>
          </a:xfrm>
          <a:prstGeom prst="rect">
            <a:avLst/>
          </a:prstGeom>
          <a:noFill/>
          <a:ln w="9525">
            <a:noFill/>
            <a:miter lim="800000"/>
            <a:headEnd/>
            <a:tailEnd/>
          </a:ln>
        </p:spPr>
      </p:pic>
      <p:sp>
        <p:nvSpPr>
          <p:cNvPr id="210949"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209800" y="381000"/>
            <a:ext cx="4419600" cy="1143000"/>
          </a:xfrm>
        </p:spPr>
        <p:txBody>
          <a:bodyPr/>
          <a:lstStyle/>
          <a:p>
            <a:pPr eaLnBrk="1" hangingPunct="1"/>
            <a:r>
              <a:rPr lang="en-US" smtClean="0">
                <a:latin typeface="Arial" charset="0"/>
              </a:rPr>
              <a:t>Pie Graphs</a:t>
            </a:r>
          </a:p>
        </p:txBody>
      </p:sp>
      <p:graphicFrame>
        <p:nvGraphicFramePr>
          <p:cNvPr id="11266" name="Object 3"/>
          <p:cNvGraphicFramePr>
            <a:graphicFrameLocks noChangeAspect="1"/>
          </p:cNvGraphicFramePr>
          <p:nvPr>
            <p:ph type="chart" idx="1"/>
          </p:nvPr>
        </p:nvGraphicFramePr>
        <p:xfrm>
          <a:off x="-769938" y="684213"/>
          <a:ext cx="9478963" cy="5453062"/>
        </p:xfrm>
        <a:graphic>
          <a:graphicData uri="http://schemas.openxmlformats.org/presentationml/2006/ole">
            <p:oleObj spid="_x0000_s11266" name="Chart" r:id="rId4" imgW="7153405" imgH="4114935" progId="MSGraph.Chart.8">
              <p:embed followColorScheme="full"/>
            </p:oleObj>
          </a:graphicData>
        </a:graphic>
      </p:graphicFrame>
      <p:sp>
        <p:nvSpPr>
          <p:cNvPr id="11268" name="AutoShape 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sz="3600" smtClean="0">
                <a:latin typeface="Arial" charset="0"/>
              </a:rPr>
              <a:t>Graphing</a:t>
            </a:r>
          </a:p>
        </p:txBody>
      </p:sp>
      <p:sp>
        <p:nvSpPr>
          <p:cNvPr id="906243"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6244"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6245"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5"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211974" name="Rectangle 7"/>
          <p:cNvSpPr>
            <a:spLocks noChangeArrowheads="1"/>
          </p:cNvSpPr>
          <p:nvPr/>
        </p:nvSpPr>
        <p:spPr bwMode="auto">
          <a:xfrm>
            <a:off x="2362200" y="1960563"/>
            <a:ext cx="1524000" cy="457200"/>
          </a:xfrm>
          <a:prstGeom prst="rect">
            <a:avLst/>
          </a:prstGeom>
          <a:noFill/>
          <a:ln w="9525">
            <a:noFill/>
            <a:miter lim="800000"/>
            <a:headEnd/>
            <a:tailEnd/>
          </a:ln>
        </p:spPr>
        <p:txBody>
          <a:bodyPr wrap="none" anchor="ctr">
            <a:spAutoFit/>
          </a:bodyPr>
          <a:lstStyle/>
          <a:p>
            <a:r>
              <a:rPr lang="en-US">
                <a:hlinkClick r:id="rId6" action="ppaction://hlinkfile"/>
              </a:rPr>
              <a:t>Graphing</a:t>
            </a:r>
            <a:r>
              <a:rPr lang="en-US"/>
              <a:t> </a:t>
            </a:r>
          </a:p>
        </p:txBody>
      </p:sp>
      <p:pic>
        <p:nvPicPr>
          <p:cNvPr id="211975" name="Picture 8" descr="j0286674[2]"/>
          <p:cNvPicPr>
            <a:picLocks noChangeAspect="1" noChangeArrowheads="1" noCrop="1"/>
          </p:cNvPicPr>
          <p:nvPr/>
        </p:nvPicPr>
        <p:blipFill>
          <a:blip r:embed="rId7" cstate="print"/>
          <a:srcRect/>
          <a:stretch>
            <a:fillRect/>
          </a:stretch>
        </p:blipFill>
        <p:spPr bwMode="auto">
          <a:xfrm>
            <a:off x="7662863" y="466725"/>
            <a:ext cx="857250" cy="1133475"/>
          </a:xfrm>
          <a:prstGeom prst="rect">
            <a:avLst/>
          </a:prstGeom>
          <a:noFill/>
          <a:ln w="9525">
            <a:noFill/>
            <a:miter lim="800000"/>
            <a:headEnd/>
            <a:tailEnd/>
          </a:ln>
        </p:spPr>
      </p:pic>
      <p:sp>
        <p:nvSpPr>
          <p:cNvPr id="211976" name="Rectangle 9"/>
          <p:cNvSpPr>
            <a:spLocks noChangeArrowheads="1"/>
          </p:cNvSpPr>
          <p:nvPr/>
        </p:nvSpPr>
        <p:spPr bwMode="auto">
          <a:xfrm>
            <a:off x="2363788" y="4002088"/>
            <a:ext cx="1524000" cy="457200"/>
          </a:xfrm>
          <a:prstGeom prst="rect">
            <a:avLst/>
          </a:prstGeom>
          <a:noFill/>
          <a:ln w="9525">
            <a:noFill/>
            <a:miter lim="800000"/>
            <a:headEnd/>
            <a:tailEnd/>
          </a:ln>
        </p:spPr>
        <p:txBody>
          <a:bodyPr wrap="none" anchor="ctr">
            <a:spAutoFit/>
          </a:bodyPr>
          <a:lstStyle/>
          <a:p>
            <a:r>
              <a:rPr lang="en-US">
                <a:hlinkClick r:id="rId8"/>
              </a:rPr>
              <a:t>Graphing</a:t>
            </a:r>
            <a:r>
              <a:rPr lang="en-US"/>
              <a:t> </a:t>
            </a:r>
          </a:p>
        </p:txBody>
      </p:sp>
      <p:sp>
        <p:nvSpPr>
          <p:cNvPr id="211977" name="Text Box 10"/>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4F4FC5"/>
            </a:gs>
            <a:gs pos="50000">
              <a:srgbClr val="4F79FF"/>
            </a:gs>
            <a:gs pos="100000">
              <a:srgbClr val="4F4FC5"/>
            </a:gs>
          </a:gsLst>
          <a:lin ang="5400000" scaled="1"/>
        </a:gra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smtClean="0"/>
              <a:t>Reviewing Concepts</a:t>
            </a:r>
            <a:br>
              <a:rPr lang="en-US" smtClean="0"/>
            </a:br>
            <a:r>
              <a:rPr lang="en-US" sz="2400" i="1" smtClean="0">
                <a:solidFill>
                  <a:schemeClr val="bg1"/>
                </a:solidFill>
              </a:rPr>
              <a:t>Presenting Scientific Data</a:t>
            </a:r>
            <a:endParaRPr lang="en-US" smtClean="0">
              <a:solidFill>
                <a:schemeClr val="bg1"/>
              </a:solidFill>
            </a:endParaRPr>
          </a:p>
        </p:txBody>
      </p:sp>
      <p:sp>
        <p:nvSpPr>
          <p:cNvPr id="212995" name="Rectangle 3"/>
          <p:cNvSpPr>
            <a:spLocks noGrp="1" noChangeArrowheads="1"/>
          </p:cNvSpPr>
          <p:nvPr>
            <p:ph type="body" idx="1"/>
          </p:nvPr>
        </p:nvSpPr>
        <p:spPr/>
        <p:txBody>
          <a:bodyPr/>
          <a:lstStyle/>
          <a:p>
            <a:pPr eaLnBrk="1" hangingPunct="1"/>
            <a:r>
              <a:rPr lang="en-US" smtClean="0"/>
              <a:t>How do scientists organize data?</a:t>
            </a:r>
          </a:p>
          <a:p>
            <a:pPr eaLnBrk="1" hangingPunct="1"/>
            <a:r>
              <a:rPr lang="en-US" smtClean="0"/>
              <a:t>How can scientists communicate experimental results?</a:t>
            </a:r>
          </a:p>
          <a:p>
            <a:pPr eaLnBrk="1" hangingPunct="1"/>
            <a:r>
              <a:rPr lang="en-US" smtClean="0"/>
              <a:t>What does a given point represent on a line graph?</a:t>
            </a:r>
          </a:p>
          <a:p>
            <a:pPr eaLnBrk="1" hangingPunct="1"/>
            <a:r>
              <a:rPr lang="en-US" smtClean="0"/>
              <a:t>The density of copper is 8.92 g/cm</a:t>
            </a:r>
            <a:r>
              <a:rPr lang="en-US" baseline="30000" smtClean="0"/>
              <a:t>3</a:t>
            </a:r>
            <a:r>
              <a:rPr lang="en-US" smtClean="0"/>
              <a:t>.  If you plotted the volume in cubic centimeters, what would the slope of the line be?</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381000" y="2590800"/>
            <a:ext cx="8229600" cy="1143000"/>
          </a:xfrm>
        </p:spPr>
        <p:txBody>
          <a:bodyPr/>
          <a:lstStyle/>
          <a:p>
            <a:pPr eaLnBrk="1" hangingPunct="1"/>
            <a:r>
              <a:rPr lang="en-US" sz="4000" b="1" i="1" smtClean="0">
                <a:latin typeface="Arial" charset="0"/>
              </a:rPr>
              <a:t>Conversion Factors</a:t>
            </a:r>
            <a:br>
              <a:rPr lang="en-US" sz="4000" b="1" i="1" smtClean="0">
                <a:latin typeface="Arial" charset="0"/>
              </a:rPr>
            </a:br>
            <a:r>
              <a:rPr lang="en-US" sz="4000" b="1" i="1" smtClean="0">
                <a:latin typeface="Arial" charset="0"/>
              </a:rPr>
              <a:t>and</a:t>
            </a:r>
            <a:br>
              <a:rPr lang="en-US" sz="4000" b="1" i="1" smtClean="0">
                <a:latin typeface="Arial" charset="0"/>
              </a:rPr>
            </a:br>
            <a:r>
              <a:rPr lang="en-US" sz="4000" b="1" i="1" smtClean="0">
                <a:latin typeface="Arial" charset="0"/>
              </a:rPr>
              <a:t>Unit Cancellation</a:t>
            </a:r>
          </a:p>
        </p:txBody>
      </p:sp>
      <p:sp>
        <p:nvSpPr>
          <p:cNvPr id="214019"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b="1" i="1" smtClean="0">
                <a:latin typeface="Arial" charset="0"/>
              </a:rPr>
              <a:t>You’ve Finally Met Your Match</a:t>
            </a:r>
          </a:p>
        </p:txBody>
      </p:sp>
      <p:pic>
        <p:nvPicPr>
          <p:cNvPr id="394243" name="Picture 3" descr="Well, I see you've met your match!&#10;CARTOON drawing (Frank &amp; Ernest)"/>
          <p:cNvPicPr>
            <a:picLocks noChangeAspect="1" noChangeArrowheads="1"/>
          </p:cNvPicPr>
          <p:nvPr/>
        </p:nvPicPr>
        <p:blipFill>
          <a:blip r:embed="rId6" cstate="print">
            <a:lum bright="-6000" contrast="54000"/>
          </a:blip>
          <a:srcRect t="9389"/>
          <a:stretch>
            <a:fillRect/>
          </a:stretch>
        </p:blipFill>
        <p:spPr bwMode="auto">
          <a:xfrm>
            <a:off x="0" y="2276475"/>
            <a:ext cx="9144000" cy="3133725"/>
          </a:xfrm>
          <a:prstGeom prst="rect">
            <a:avLst/>
          </a:prstGeom>
          <a:noFill/>
          <a:ln w="9525">
            <a:noFill/>
            <a:miter lim="800000"/>
            <a:headEnd/>
            <a:tailEnd/>
          </a:ln>
        </p:spPr>
      </p:pic>
      <p:pic>
        <p:nvPicPr>
          <p:cNvPr id="394245" name="Picture 5">
            <a:hlinkClick r:id="" action="ppaction://media"/>
          </p:cNvPr>
          <p:cNvPicPr>
            <a:picLocks noRot="1" noChangeAspect="1" noChangeArrowheads="1"/>
          </p:cNvPicPr>
          <p:nvPr>
            <a:wavAudioFile r:embed="rId2" name="~PP266.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50181" name="AutoShape 11">
            <a:hlinkClick r:id="rId8" action="ppaction://hlinksldjump" highlightClick="1"/>
          </p:cNvPr>
          <p:cNvSpPr>
            <a:spLocks noChangeArrowheads="1"/>
          </p:cNvSpPr>
          <p:nvPr/>
        </p:nvSpPr>
        <p:spPr bwMode="auto">
          <a:xfrm>
            <a:off x="0" y="6119813"/>
            <a:ext cx="609600" cy="357187"/>
          </a:xfrm>
          <a:prstGeom prst="actionButtonBeginning">
            <a:avLst/>
          </a:prstGeom>
          <a:solidFill>
            <a:srgbClr val="FFFFFF">
              <a:alpha val="50195"/>
            </a:srgbClr>
          </a:solidFill>
          <a:ln w="9525">
            <a:solidFill>
              <a:srgbClr val="FFFFFF"/>
            </a:solidFill>
            <a:miter lim="800000"/>
            <a:headEnd/>
            <a:tailEnd/>
          </a:ln>
        </p:spPr>
        <p:txBody>
          <a:bodyPr wrap="none" anchor="ctr"/>
          <a:lstStyle/>
          <a:p>
            <a:endParaRPr lang="en-US"/>
          </a:p>
        </p:txBody>
      </p:sp>
    </p:spTree>
    <p:custDataLst>
      <p:tags r:id="rId1"/>
    </p:custDataLst>
  </p:cSld>
  <p:clrMapOvr>
    <a:masterClrMapping/>
  </p:clrMapOvr>
  <p:transition spd="slow">
    <p:split dir="in"/>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424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94243"/>
                                        </p:tgtEl>
                                        <p:attrNameLst>
                                          <p:attrName>style.visibility</p:attrName>
                                        </p:attrNameLst>
                                      </p:cBhvr>
                                      <p:to>
                                        <p:strVal val="visible"/>
                                      </p:to>
                                    </p:set>
                                    <p:animEffect transition="in" filter="fade">
                                      <p:cBhvr>
                                        <p:cTn id="10" dur="2000"/>
                                        <p:tgtEl>
                                          <p:spTgt spid="3942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394245"/>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00130" name="Text Box 2"/>
          <p:cNvSpPr txBox="1">
            <a:spLocks noChangeArrowheads="1"/>
          </p:cNvSpPr>
          <p:nvPr/>
        </p:nvSpPr>
        <p:spPr bwMode="auto">
          <a:xfrm>
            <a:off x="838200" y="1676400"/>
            <a:ext cx="7391400" cy="6286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Arial Black" pitchFamily="34" charset="0"/>
              </a:rPr>
              <a:t>A physical quantity must include:</a:t>
            </a:r>
            <a:endParaRPr lang="en-US">
              <a:solidFill>
                <a:srgbClr val="FFF30A"/>
              </a:solidFill>
              <a:latin typeface="Times"/>
            </a:endParaRPr>
          </a:p>
        </p:txBody>
      </p:sp>
      <p:sp>
        <p:nvSpPr>
          <p:cNvPr id="1200131" name="AutoShape 3"/>
          <p:cNvSpPr>
            <a:spLocks noChangeArrowheads="1"/>
          </p:cNvSpPr>
          <p:nvPr/>
        </p:nvSpPr>
        <p:spPr bwMode="auto">
          <a:xfrm>
            <a:off x="4400550" y="2667000"/>
            <a:ext cx="3581400" cy="2819400"/>
          </a:xfrm>
          <a:prstGeom prst="irregularSeal2">
            <a:avLst/>
          </a:prstGeom>
          <a:gradFill rotWithShape="1">
            <a:gsLst>
              <a:gs pos="0">
                <a:srgbClr val="E3403D"/>
              </a:gs>
              <a:gs pos="100000">
                <a:srgbClr val="691E1C"/>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200132" name="Text Box 4"/>
          <p:cNvSpPr txBox="1">
            <a:spLocks noChangeArrowheads="1"/>
          </p:cNvSpPr>
          <p:nvPr/>
        </p:nvSpPr>
        <p:spPr bwMode="auto">
          <a:xfrm>
            <a:off x="2362200" y="3733800"/>
            <a:ext cx="50292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en-US" sz="3600">
                <a:solidFill>
                  <a:srgbClr val="FFFF00"/>
                </a:solidFill>
                <a:latin typeface="Arial Black" pitchFamily="34" charset="0"/>
              </a:rPr>
              <a:t>Number</a:t>
            </a:r>
            <a:endParaRPr lang="en-US">
              <a:solidFill>
                <a:srgbClr val="FFF30A"/>
              </a:solidFill>
              <a:latin typeface="Times"/>
            </a:endParaRPr>
          </a:p>
        </p:txBody>
      </p:sp>
      <p:sp>
        <p:nvSpPr>
          <p:cNvPr id="1200133" name="Text Box 5"/>
          <p:cNvSpPr txBox="1">
            <a:spLocks noChangeArrowheads="1"/>
          </p:cNvSpPr>
          <p:nvPr/>
        </p:nvSpPr>
        <p:spPr bwMode="auto">
          <a:xfrm>
            <a:off x="3124200" y="3733800"/>
            <a:ext cx="50292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a:solidFill>
                  <a:srgbClr val="FFFF00"/>
                </a:solidFill>
                <a:latin typeface="Arial Black" pitchFamily="34" charset="0"/>
              </a:rPr>
              <a:t>+   Unit</a:t>
            </a:r>
            <a:endParaRPr lang="en-US">
              <a:solidFill>
                <a:srgbClr val="FFF30A"/>
              </a:solidFill>
              <a:latin typeface="Times"/>
            </a:endParaRP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1200132"/>
                                        </p:tgtEl>
                                        <p:attrNameLst>
                                          <p:attrName>style.visibility</p:attrName>
                                        </p:attrNameLst>
                                      </p:cBhvr>
                                      <p:to>
                                        <p:strVal val="visible"/>
                                      </p:to>
                                    </p:set>
                                    <p:anim calcmode="lin" valueType="num">
                                      <p:cBhvr additive="base">
                                        <p:cTn id="7" dur="300" fill="hold"/>
                                        <p:tgtEl>
                                          <p:spTgt spid="1200132"/>
                                        </p:tgtEl>
                                        <p:attrNameLst>
                                          <p:attrName>ppt_x</p:attrName>
                                        </p:attrNameLst>
                                      </p:cBhvr>
                                      <p:tavLst>
                                        <p:tav tm="0">
                                          <p:val>
                                            <p:strVal val="#ppt_x"/>
                                          </p:val>
                                        </p:tav>
                                        <p:tav tm="100000">
                                          <p:val>
                                            <p:strVal val="#ppt_x"/>
                                          </p:val>
                                        </p:tav>
                                      </p:tavLst>
                                    </p:anim>
                                    <p:anim calcmode="lin" valueType="num">
                                      <p:cBhvr additive="base">
                                        <p:cTn id="8" dur="300" fill="hold"/>
                                        <p:tgtEl>
                                          <p:spTgt spid="1200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1200133"/>
                                        </p:tgtEl>
                                        <p:attrNameLst>
                                          <p:attrName>style.visibility</p:attrName>
                                        </p:attrNameLst>
                                      </p:cBhvr>
                                      <p:to>
                                        <p:strVal val="visible"/>
                                      </p:to>
                                    </p:set>
                                    <p:anim calcmode="lin" valueType="num">
                                      <p:cBhvr additive="base">
                                        <p:cTn id="13" dur="300" fill="hold"/>
                                        <p:tgtEl>
                                          <p:spTgt spid="1200133"/>
                                        </p:tgtEl>
                                        <p:attrNameLst>
                                          <p:attrName>ppt_x</p:attrName>
                                        </p:attrNameLst>
                                      </p:cBhvr>
                                      <p:tavLst>
                                        <p:tav tm="0">
                                          <p:val>
                                            <p:strVal val="#ppt_x"/>
                                          </p:val>
                                        </p:tav>
                                        <p:tav tm="100000">
                                          <p:val>
                                            <p:strVal val="#ppt_x"/>
                                          </p:val>
                                        </p:tav>
                                      </p:tavLst>
                                    </p:anim>
                                    <p:anim calcmode="lin" valueType="num">
                                      <p:cBhvr additive="base">
                                        <p:cTn id="14" dur="300" fill="hold"/>
                                        <p:tgtEl>
                                          <p:spTgt spid="1200133"/>
                                        </p:tgtEl>
                                        <p:attrNameLst>
                                          <p:attrName>ppt_y</p:attrName>
                                        </p:attrNameLst>
                                      </p:cBhvr>
                                      <p:tavLst>
                                        <p:tav tm="0">
                                          <p:val>
                                            <p:strVal val="1+#ppt_h/2"/>
                                          </p:val>
                                        </p:tav>
                                        <p:tav tm="100000">
                                          <p:val>
                                            <p:strVal val="#ppt_y"/>
                                          </p:val>
                                        </p:tav>
                                      </p:tavLst>
                                    </p:anim>
                                  </p:childTnLst>
                                </p:cTn>
                              </p:par>
                            </p:childTnLst>
                          </p:cTn>
                        </p:par>
                        <p:par>
                          <p:cTn id="15" fill="hold">
                            <p:stCondLst>
                              <p:cond delay="600"/>
                            </p:stCondLst>
                            <p:childTnLst>
                              <p:par>
                                <p:cTn id="16" presetID="23" presetClass="entr" presetSubtype="16" fill="hold" grpId="0" nodeType="afterEffect">
                                  <p:stCondLst>
                                    <p:cond delay="0"/>
                                  </p:stCondLst>
                                  <p:childTnLst>
                                    <p:set>
                                      <p:cBhvr>
                                        <p:cTn id="17" dur="1" fill="hold">
                                          <p:stCondLst>
                                            <p:cond delay="0"/>
                                          </p:stCondLst>
                                        </p:cTn>
                                        <p:tgtEl>
                                          <p:spTgt spid="1200131"/>
                                        </p:tgtEl>
                                        <p:attrNameLst>
                                          <p:attrName>style.visibility</p:attrName>
                                        </p:attrNameLst>
                                      </p:cBhvr>
                                      <p:to>
                                        <p:strVal val="visible"/>
                                      </p:to>
                                    </p:set>
                                    <p:anim calcmode="lin" valueType="num">
                                      <p:cBhvr>
                                        <p:cTn id="18" dur="500" fill="hold"/>
                                        <p:tgtEl>
                                          <p:spTgt spid="1200131"/>
                                        </p:tgtEl>
                                        <p:attrNameLst>
                                          <p:attrName>ppt_w</p:attrName>
                                        </p:attrNameLst>
                                      </p:cBhvr>
                                      <p:tavLst>
                                        <p:tav tm="0">
                                          <p:val>
                                            <p:fltVal val="0"/>
                                          </p:val>
                                        </p:tav>
                                        <p:tav tm="100000">
                                          <p:val>
                                            <p:strVal val="#ppt_w"/>
                                          </p:val>
                                        </p:tav>
                                      </p:tavLst>
                                    </p:anim>
                                    <p:anim calcmode="lin" valueType="num">
                                      <p:cBhvr>
                                        <p:cTn id="19" dur="500" fill="hold"/>
                                        <p:tgtEl>
                                          <p:spTgt spid="12001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0131" grpId="0" animBg="1"/>
      <p:bldP spid="1200132" grpId="0" autoUpdateAnimBg="0"/>
      <p:bldP spid="1200133" grpId="0"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01155" name="Text Box 3"/>
          <p:cNvSpPr txBox="1">
            <a:spLocks noChangeArrowheads="1"/>
          </p:cNvSpPr>
          <p:nvPr/>
        </p:nvSpPr>
        <p:spPr bwMode="auto">
          <a:xfrm>
            <a:off x="381000" y="838200"/>
            <a:ext cx="7391400" cy="5492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Hanzel-Italic" charset="0"/>
              </a:rPr>
              <a:t>Calculation Corner: Unit Conversion</a:t>
            </a:r>
            <a:endParaRPr lang="en-US">
              <a:solidFill>
                <a:srgbClr val="FFF30A"/>
              </a:solidFill>
              <a:latin typeface="Times"/>
            </a:endParaRPr>
          </a:p>
        </p:txBody>
      </p:sp>
      <p:sp>
        <p:nvSpPr>
          <p:cNvPr id="1201156" name="Text Box 4"/>
          <p:cNvSpPr txBox="1">
            <a:spLocks noChangeArrowheads="1"/>
          </p:cNvSpPr>
          <p:nvPr/>
        </p:nvSpPr>
        <p:spPr bwMode="auto">
          <a:xfrm>
            <a:off x="2057400" y="1905000"/>
            <a:ext cx="50292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a:solidFill>
                  <a:srgbClr val="FFFF00"/>
                </a:solidFill>
                <a:latin typeface="Arial Black" pitchFamily="34" charset="0"/>
              </a:rPr>
              <a:t>1 foot = 12 inches</a:t>
            </a:r>
            <a:endParaRPr lang="en-US">
              <a:solidFill>
                <a:srgbClr val="FFF30A"/>
              </a:solidFill>
              <a:latin typeface="Times"/>
            </a:endParaRP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1201156"/>
                                        </p:tgtEl>
                                        <p:attrNameLst>
                                          <p:attrName>style.visibility</p:attrName>
                                        </p:attrNameLst>
                                      </p:cBhvr>
                                      <p:to>
                                        <p:strVal val="visible"/>
                                      </p:to>
                                    </p:set>
                                    <p:anim calcmode="lin" valueType="num">
                                      <p:cBhvr additive="base">
                                        <p:cTn id="7" dur="300" fill="hold"/>
                                        <p:tgtEl>
                                          <p:spTgt spid="1201156"/>
                                        </p:tgtEl>
                                        <p:attrNameLst>
                                          <p:attrName>ppt_x</p:attrName>
                                        </p:attrNameLst>
                                      </p:cBhvr>
                                      <p:tavLst>
                                        <p:tav tm="0">
                                          <p:val>
                                            <p:strVal val="#ppt_x"/>
                                          </p:val>
                                        </p:tav>
                                        <p:tav tm="100000">
                                          <p:val>
                                            <p:strVal val="#ppt_x"/>
                                          </p:val>
                                        </p:tav>
                                      </p:tavLst>
                                    </p:anim>
                                    <p:anim calcmode="lin" valueType="num">
                                      <p:cBhvr additive="base">
                                        <p:cTn id="8" dur="300" fill="hold"/>
                                        <p:tgtEl>
                                          <p:spTgt spid="1201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56"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02179" name="Text Box 3"/>
          <p:cNvSpPr txBox="1">
            <a:spLocks noChangeArrowheads="1"/>
          </p:cNvSpPr>
          <p:nvPr/>
        </p:nvSpPr>
        <p:spPr bwMode="auto">
          <a:xfrm>
            <a:off x="381000" y="838200"/>
            <a:ext cx="7391400" cy="5492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Hanzel-Italic" charset="0"/>
              </a:rPr>
              <a:t>Calculation Corner: Unit Conversion</a:t>
            </a:r>
            <a:endParaRPr lang="en-US">
              <a:solidFill>
                <a:srgbClr val="FFF30A"/>
              </a:solidFill>
              <a:latin typeface="Times"/>
            </a:endParaRPr>
          </a:p>
        </p:txBody>
      </p:sp>
      <p:sp>
        <p:nvSpPr>
          <p:cNvPr id="1202180" name="Text Box 4"/>
          <p:cNvSpPr txBox="1">
            <a:spLocks noChangeArrowheads="1"/>
          </p:cNvSpPr>
          <p:nvPr/>
        </p:nvSpPr>
        <p:spPr bwMode="auto">
          <a:xfrm>
            <a:off x="2057400" y="1905000"/>
            <a:ext cx="50292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a:solidFill>
                  <a:srgbClr val="FFFF00"/>
                </a:solidFill>
                <a:latin typeface="Arial Black" pitchFamily="34" charset="0"/>
              </a:rPr>
              <a:t>1 foot = 12 inches</a:t>
            </a:r>
            <a:endParaRPr lang="en-US">
              <a:solidFill>
                <a:srgbClr val="FFF30A"/>
              </a:solidFill>
              <a:latin typeface="Times"/>
            </a:endParaRPr>
          </a:p>
        </p:txBody>
      </p:sp>
      <p:sp>
        <p:nvSpPr>
          <p:cNvPr id="1202181" name="Text Box 5"/>
          <p:cNvSpPr txBox="1">
            <a:spLocks noChangeArrowheads="1"/>
          </p:cNvSpPr>
          <p:nvPr/>
        </p:nvSpPr>
        <p:spPr bwMode="auto">
          <a:xfrm>
            <a:off x="2057400" y="30480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 foot</a:t>
            </a:r>
            <a:endParaRPr lang="en-US">
              <a:solidFill>
                <a:srgbClr val="FFF30A"/>
              </a:solidFill>
              <a:latin typeface="Times"/>
            </a:endParaRPr>
          </a:p>
        </p:txBody>
      </p:sp>
      <p:sp>
        <p:nvSpPr>
          <p:cNvPr id="1202182" name="Text Box 6"/>
          <p:cNvSpPr txBox="1">
            <a:spLocks noChangeArrowheads="1"/>
          </p:cNvSpPr>
          <p:nvPr/>
        </p:nvSpPr>
        <p:spPr bwMode="auto">
          <a:xfrm>
            <a:off x="2057400" y="37338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12 inches</a:t>
            </a:r>
            <a:endParaRPr lang="en-US">
              <a:solidFill>
                <a:srgbClr val="FFF30A"/>
              </a:solidFill>
              <a:latin typeface="Times"/>
            </a:endParaRPr>
          </a:p>
        </p:txBody>
      </p:sp>
      <p:sp>
        <p:nvSpPr>
          <p:cNvPr id="217094" name="Line 7"/>
          <p:cNvSpPr>
            <a:spLocks noChangeShapeType="1"/>
          </p:cNvSpPr>
          <p:nvPr/>
        </p:nvSpPr>
        <p:spPr bwMode="auto">
          <a:xfrm>
            <a:off x="2209800" y="3733800"/>
            <a:ext cx="2209800" cy="0"/>
          </a:xfrm>
          <a:prstGeom prst="line">
            <a:avLst/>
          </a:prstGeom>
          <a:noFill/>
          <a:ln w="38100">
            <a:solidFill>
              <a:srgbClr val="FFF30A"/>
            </a:solidFill>
            <a:round/>
            <a:headEnd/>
            <a:tailEnd/>
          </a:ln>
        </p:spPr>
        <p:txBody>
          <a:bodyPr wrap="none" anchor="ctr"/>
          <a:lstStyle/>
          <a:p>
            <a:endParaRPr lang="en-US"/>
          </a:p>
        </p:txBody>
      </p:sp>
      <p:sp>
        <p:nvSpPr>
          <p:cNvPr id="1202184" name="Text Box 8"/>
          <p:cNvSpPr txBox="1">
            <a:spLocks noChangeArrowheads="1"/>
          </p:cNvSpPr>
          <p:nvPr/>
        </p:nvSpPr>
        <p:spPr bwMode="auto">
          <a:xfrm>
            <a:off x="4419600" y="3352800"/>
            <a:ext cx="24384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a:solidFill>
                  <a:srgbClr val="FFFF00"/>
                </a:solidFill>
                <a:latin typeface="Arial Black" pitchFamily="34" charset="0"/>
              </a:rPr>
              <a:t>=     1</a:t>
            </a:r>
            <a:endParaRPr lang="en-US">
              <a:solidFill>
                <a:srgbClr val="FFF30A"/>
              </a:solidFill>
              <a:latin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02184"/>
                                        </p:tgtEl>
                                        <p:attrNameLst>
                                          <p:attrName>style.visibility</p:attrName>
                                        </p:attrNameLst>
                                      </p:cBhvr>
                                      <p:to>
                                        <p:strVal val="visible"/>
                                      </p:to>
                                    </p:set>
                                    <p:anim calcmode="lin" valueType="num">
                                      <p:cBhvr additive="base">
                                        <p:cTn id="7" dur="500" fill="hold"/>
                                        <p:tgtEl>
                                          <p:spTgt spid="1202184"/>
                                        </p:tgtEl>
                                        <p:attrNameLst>
                                          <p:attrName>ppt_x</p:attrName>
                                        </p:attrNameLst>
                                      </p:cBhvr>
                                      <p:tavLst>
                                        <p:tav tm="0">
                                          <p:val>
                                            <p:strVal val="1+#ppt_w/2"/>
                                          </p:val>
                                        </p:tav>
                                        <p:tav tm="100000">
                                          <p:val>
                                            <p:strVal val="#ppt_x"/>
                                          </p:val>
                                        </p:tav>
                                      </p:tavLst>
                                    </p:anim>
                                    <p:anim calcmode="lin" valueType="num">
                                      <p:cBhvr additive="base">
                                        <p:cTn id="8" dur="500" fill="hold"/>
                                        <p:tgtEl>
                                          <p:spTgt spid="12021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84"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03203" name="Text Box 3"/>
          <p:cNvSpPr txBox="1">
            <a:spLocks noChangeArrowheads="1"/>
          </p:cNvSpPr>
          <p:nvPr/>
        </p:nvSpPr>
        <p:spPr bwMode="auto">
          <a:xfrm>
            <a:off x="381000" y="838200"/>
            <a:ext cx="7391400" cy="5492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Hanzel-Italic" charset="0"/>
              </a:rPr>
              <a:t>Calculation Corner: Unit Conversion</a:t>
            </a:r>
            <a:endParaRPr lang="en-US">
              <a:solidFill>
                <a:srgbClr val="FFF30A"/>
              </a:solidFill>
              <a:latin typeface="Times"/>
            </a:endParaRPr>
          </a:p>
        </p:txBody>
      </p:sp>
      <p:sp>
        <p:nvSpPr>
          <p:cNvPr id="1203204" name="Text Box 4"/>
          <p:cNvSpPr txBox="1">
            <a:spLocks noChangeArrowheads="1"/>
          </p:cNvSpPr>
          <p:nvPr/>
        </p:nvSpPr>
        <p:spPr bwMode="auto">
          <a:xfrm>
            <a:off x="2057400" y="1905000"/>
            <a:ext cx="50292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a:solidFill>
                  <a:srgbClr val="FFFF00"/>
                </a:solidFill>
                <a:latin typeface="Arial Black" pitchFamily="34" charset="0"/>
              </a:rPr>
              <a:t>1 foot = 12 inches</a:t>
            </a:r>
            <a:endParaRPr lang="en-US">
              <a:solidFill>
                <a:srgbClr val="F6FF70"/>
              </a:solidFill>
              <a:latin typeface="Times"/>
            </a:endParaRPr>
          </a:p>
        </p:txBody>
      </p:sp>
      <p:sp>
        <p:nvSpPr>
          <p:cNvPr id="1203205" name="Text Box 5"/>
          <p:cNvSpPr txBox="1">
            <a:spLocks noChangeArrowheads="1"/>
          </p:cNvSpPr>
          <p:nvPr/>
        </p:nvSpPr>
        <p:spPr bwMode="auto">
          <a:xfrm>
            <a:off x="2057400" y="30480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 foot</a:t>
            </a:r>
            <a:endParaRPr lang="en-US">
              <a:solidFill>
                <a:srgbClr val="F6FF70"/>
              </a:solidFill>
              <a:latin typeface="Times"/>
            </a:endParaRPr>
          </a:p>
        </p:txBody>
      </p:sp>
      <p:sp>
        <p:nvSpPr>
          <p:cNvPr id="1203206" name="Text Box 6"/>
          <p:cNvSpPr txBox="1">
            <a:spLocks noChangeArrowheads="1"/>
          </p:cNvSpPr>
          <p:nvPr/>
        </p:nvSpPr>
        <p:spPr bwMode="auto">
          <a:xfrm>
            <a:off x="2057400" y="37338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12 inches</a:t>
            </a:r>
            <a:endParaRPr lang="en-US">
              <a:solidFill>
                <a:srgbClr val="F6FF70"/>
              </a:solidFill>
              <a:latin typeface="Times"/>
            </a:endParaRPr>
          </a:p>
        </p:txBody>
      </p:sp>
      <p:sp>
        <p:nvSpPr>
          <p:cNvPr id="218118" name="Line 7"/>
          <p:cNvSpPr>
            <a:spLocks noChangeShapeType="1"/>
          </p:cNvSpPr>
          <p:nvPr/>
        </p:nvSpPr>
        <p:spPr bwMode="auto">
          <a:xfrm>
            <a:off x="2209800" y="3733800"/>
            <a:ext cx="2209800" cy="0"/>
          </a:xfrm>
          <a:prstGeom prst="line">
            <a:avLst/>
          </a:prstGeom>
          <a:noFill/>
          <a:ln w="38100">
            <a:solidFill>
              <a:srgbClr val="FFF30A"/>
            </a:solidFill>
            <a:round/>
            <a:headEnd/>
            <a:tailEnd/>
          </a:ln>
        </p:spPr>
        <p:txBody>
          <a:bodyPr wrap="none" anchor="ctr"/>
          <a:lstStyle/>
          <a:p>
            <a:endParaRPr lang="en-US"/>
          </a:p>
        </p:txBody>
      </p:sp>
      <p:sp>
        <p:nvSpPr>
          <p:cNvPr id="1203208" name="Text Box 8"/>
          <p:cNvSpPr txBox="1">
            <a:spLocks noChangeArrowheads="1"/>
          </p:cNvSpPr>
          <p:nvPr/>
        </p:nvSpPr>
        <p:spPr bwMode="auto">
          <a:xfrm>
            <a:off x="4419600" y="3352800"/>
            <a:ext cx="24384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a:solidFill>
                  <a:srgbClr val="FFFF00"/>
                </a:solidFill>
                <a:latin typeface="Arial Black" pitchFamily="34" charset="0"/>
              </a:rPr>
              <a:t>=     1</a:t>
            </a:r>
            <a:endParaRPr lang="en-US">
              <a:solidFill>
                <a:srgbClr val="F6FF70"/>
              </a:solidFill>
              <a:latin typeface="Times"/>
            </a:endParaRPr>
          </a:p>
        </p:txBody>
      </p:sp>
      <p:sp>
        <p:nvSpPr>
          <p:cNvPr id="1203209" name="Text Box 9"/>
          <p:cNvSpPr txBox="1">
            <a:spLocks noChangeArrowheads="1"/>
          </p:cNvSpPr>
          <p:nvPr/>
        </p:nvSpPr>
        <p:spPr bwMode="auto">
          <a:xfrm>
            <a:off x="2057400" y="50292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12 inches</a:t>
            </a:r>
            <a:endParaRPr lang="en-US">
              <a:solidFill>
                <a:srgbClr val="FFF30A"/>
              </a:solidFill>
              <a:latin typeface="Times"/>
            </a:endParaRPr>
          </a:p>
        </p:txBody>
      </p:sp>
      <p:sp>
        <p:nvSpPr>
          <p:cNvPr id="1203210" name="Text Box 10"/>
          <p:cNvSpPr txBox="1">
            <a:spLocks noChangeArrowheads="1"/>
          </p:cNvSpPr>
          <p:nvPr/>
        </p:nvSpPr>
        <p:spPr bwMode="auto">
          <a:xfrm>
            <a:off x="2057400" y="57150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 foot</a:t>
            </a:r>
            <a:endParaRPr lang="en-US">
              <a:solidFill>
                <a:srgbClr val="FFF30A"/>
              </a:solidFill>
              <a:latin typeface="Times"/>
            </a:endParaRPr>
          </a:p>
        </p:txBody>
      </p:sp>
      <p:sp>
        <p:nvSpPr>
          <p:cNvPr id="218122" name="Line 11"/>
          <p:cNvSpPr>
            <a:spLocks noChangeShapeType="1"/>
          </p:cNvSpPr>
          <p:nvPr/>
        </p:nvSpPr>
        <p:spPr bwMode="auto">
          <a:xfrm>
            <a:off x="2209800" y="5715000"/>
            <a:ext cx="2209800" cy="0"/>
          </a:xfrm>
          <a:prstGeom prst="line">
            <a:avLst/>
          </a:prstGeom>
          <a:noFill/>
          <a:ln w="38100">
            <a:solidFill>
              <a:srgbClr val="FFF30A"/>
            </a:solidFill>
            <a:round/>
            <a:headEnd/>
            <a:tailEnd/>
          </a:ln>
        </p:spPr>
        <p:txBody>
          <a:bodyPr wrap="none" anchor="ctr"/>
          <a:lstStyle/>
          <a:p>
            <a:endParaRPr lang="en-US"/>
          </a:p>
        </p:txBody>
      </p:sp>
      <p:sp>
        <p:nvSpPr>
          <p:cNvPr id="1203212" name="Text Box 12"/>
          <p:cNvSpPr txBox="1">
            <a:spLocks noChangeArrowheads="1"/>
          </p:cNvSpPr>
          <p:nvPr/>
        </p:nvSpPr>
        <p:spPr bwMode="auto">
          <a:xfrm>
            <a:off x="4419600" y="5334000"/>
            <a:ext cx="2438400" cy="7366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600">
                <a:solidFill>
                  <a:srgbClr val="FFFF00"/>
                </a:solidFill>
                <a:latin typeface="Arial Black" pitchFamily="34" charset="0"/>
              </a:rPr>
              <a:t>=     1</a:t>
            </a:r>
            <a:endParaRPr lang="en-US">
              <a:solidFill>
                <a:srgbClr val="FFF30A"/>
              </a:solidFill>
              <a:latin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03212"/>
                                        </p:tgtEl>
                                        <p:attrNameLst>
                                          <p:attrName>style.visibility</p:attrName>
                                        </p:attrNameLst>
                                      </p:cBhvr>
                                      <p:to>
                                        <p:strVal val="visible"/>
                                      </p:to>
                                    </p:set>
                                    <p:anim calcmode="lin" valueType="num">
                                      <p:cBhvr additive="base">
                                        <p:cTn id="7" dur="500" fill="hold"/>
                                        <p:tgtEl>
                                          <p:spTgt spid="1203212"/>
                                        </p:tgtEl>
                                        <p:attrNameLst>
                                          <p:attrName>ppt_x</p:attrName>
                                        </p:attrNameLst>
                                      </p:cBhvr>
                                      <p:tavLst>
                                        <p:tav tm="0">
                                          <p:val>
                                            <p:strVal val="1+#ppt_w/2"/>
                                          </p:val>
                                        </p:tav>
                                        <p:tav tm="100000">
                                          <p:val>
                                            <p:strVal val="#ppt_x"/>
                                          </p:val>
                                        </p:tav>
                                      </p:tavLst>
                                    </p:anim>
                                    <p:anim calcmode="lin" valueType="num">
                                      <p:cBhvr additive="base">
                                        <p:cTn id="8" dur="500" fill="hold"/>
                                        <p:tgtEl>
                                          <p:spTgt spid="12032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12"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04227" name="Text Box 3"/>
          <p:cNvSpPr txBox="1">
            <a:spLocks noChangeArrowheads="1"/>
          </p:cNvSpPr>
          <p:nvPr/>
        </p:nvSpPr>
        <p:spPr bwMode="auto">
          <a:xfrm>
            <a:off x="381000" y="838200"/>
            <a:ext cx="7391400" cy="5492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Hanzel-Italic" charset="0"/>
              </a:rPr>
              <a:t>Calculation Corner: Unit Conversion</a:t>
            </a:r>
            <a:endParaRPr lang="en-US">
              <a:solidFill>
                <a:srgbClr val="FFF30A"/>
              </a:solidFill>
              <a:latin typeface="Times"/>
            </a:endParaRPr>
          </a:p>
        </p:txBody>
      </p:sp>
      <p:sp>
        <p:nvSpPr>
          <p:cNvPr id="1204228" name="Text Box 4"/>
          <p:cNvSpPr txBox="1">
            <a:spLocks noChangeArrowheads="1"/>
          </p:cNvSpPr>
          <p:nvPr/>
        </p:nvSpPr>
        <p:spPr bwMode="auto">
          <a:xfrm>
            <a:off x="1295400" y="17526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 foot</a:t>
            </a:r>
            <a:endParaRPr lang="en-US">
              <a:solidFill>
                <a:srgbClr val="FFF30A"/>
              </a:solidFill>
              <a:latin typeface="Times"/>
            </a:endParaRPr>
          </a:p>
        </p:txBody>
      </p:sp>
      <p:sp>
        <p:nvSpPr>
          <p:cNvPr id="1204229" name="Text Box 5"/>
          <p:cNvSpPr txBox="1">
            <a:spLocks noChangeArrowheads="1"/>
          </p:cNvSpPr>
          <p:nvPr/>
        </p:nvSpPr>
        <p:spPr bwMode="auto">
          <a:xfrm>
            <a:off x="1295400" y="24384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12 inches</a:t>
            </a:r>
            <a:endParaRPr lang="en-US">
              <a:solidFill>
                <a:srgbClr val="FFF30A"/>
              </a:solidFill>
              <a:latin typeface="Times"/>
            </a:endParaRPr>
          </a:p>
        </p:txBody>
      </p:sp>
      <p:sp>
        <p:nvSpPr>
          <p:cNvPr id="219141" name="Line 6"/>
          <p:cNvSpPr>
            <a:spLocks noChangeShapeType="1"/>
          </p:cNvSpPr>
          <p:nvPr/>
        </p:nvSpPr>
        <p:spPr bwMode="auto">
          <a:xfrm>
            <a:off x="1447800" y="2438400"/>
            <a:ext cx="2209800" cy="0"/>
          </a:xfrm>
          <a:prstGeom prst="line">
            <a:avLst/>
          </a:prstGeom>
          <a:noFill/>
          <a:ln w="38100">
            <a:solidFill>
              <a:srgbClr val="FFF30A"/>
            </a:solidFill>
            <a:round/>
            <a:headEnd/>
            <a:tailEnd/>
          </a:ln>
        </p:spPr>
        <p:txBody>
          <a:bodyPr wrap="none" anchor="ctr"/>
          <a:lstStyle/>
          <a:p>
            <a:endParaRPr lang="en-US"/>
          </a:p>
        </p:txBody>
      </p:sp>
      <p:sp>
        <p:nvSpPr>
          <p:cNvPr id="1204231" name="Text Box 7"/>
          <p:cNvSpPr txBox="1">
            <a:spLocks noChangeArrowheads="1"/>
          </p:cNvSpPr>
          <p:nvPr/>
        </p:nvSpPr>
        <p:spPr bwMode="auto">
          <a:xfrm>
            <a:off x="5181600" y="17526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12 inches</a:t>
            </a:r>
            <a:endParaRPr lang="en-US">
              <a:solidFill>
                <a:srgbClr val="FFF30A"/>
              </a:solidFill>
              <a:latin typeface="Times"/>
            </a:endParaRPr>
          </a:p>
        </p:txBody>
      </p:sp>
      <p:sp>
        <p:nvSpPr>
          <p:cNvPr id="1204232" name="Text Box 8"/>
          <p:cNvSpPr txBox="1">
            <a:spLocks noChangeArrowheads="1"/>
          </p:cNvSpPr>
          <p:nvPr/>
        </p:nvSpPr>
        <p:spPr bwMode="auto">
          <a:xfrm>
            <a:off x="5181600" y="24384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 foot</a:t>
            </a:r>
            <a:endParaRPr lang="en-US">
              <a:solidFill>
                <a:srgbClr val="FFF30A"/>
              </a:solidFill>
              <a:latin typeface="Times"/>
            </a:endParaRPr>
          </a:p>
        </p:txBody>
      </p:sp>
      <p:sp>
        <p:nvSpPr>
          <p:cNvPr id="219144" name="Line 9"/>
          <p:cNvSpPr>
            <a:spLocks noChangeShapeType="1"/>
          </p:cNvSpPr>
          <p:nvPr/>
        </p:nvSpPr>
        <p:spPr bwMode="auto">
          <a:xfrm>
            <a:off x="5334000" y="2438400"/>
            <a:ext cx="2209800" cy="0"/>
          </a:xfrm>
          <a:prstGeom prst="line">
            <a:avLst/>
          </a:prstGeom>
          <a:noFill/>
          <a:ln w="38100">
            <a:solidFill>
              <a:srgbClr val="FFF30A"/>
            </a:solidFill>
            <a:round/>
            <a:headEnd/>
            <a:tailEnd/>
          </a:ln>
        </p:spPr>
        <p:txBody>
          <a:bodyPr wrap="none" anchor="ctr"/>
          <a:lstStyle/>
          <a:p>
            <a:endParaRPr lang="en-US"/>
          </a:p>
        </p:txBody>
      </p:sp>
      <p:sp>
        <p:nvSpPr>
          <p:cNvPr id="1204234" name="Text Box 10"/>
          <p:cNvSpPr txBox="1">
            <a:spLocks noChangeArrowheads="1"/>
          </p:cNvSpPr>
          <p:nvPr/>
        </p:nvSpPr>
        <p:spPr bwMode="auto">
          <a:xfrm>
            <a:off x="2362200" y="3124200"/>
            <a:ext cx="44958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chemeClr val="bg1"/>
                </a:solidFill>
                <a:latin typeface="Arial Black" pitchFamily="34" charset="0"/>
              </a:rPr>
              <a:t>“Conversion factors”</a:t>
            </a:r>
            <a:endParaRPr lang="en-US">
              <a:solidFill>
                <a:srgbClr val="FFF30A"/>
              </a:solidFill>
              <a:latin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4234"/>
                                        </p:tgtEl>
                                        <p:attrNameLst>
                                          <p:attrName>style.visibility</p:attrName>
                                        </p:attrNameLst>
                                      </p:cBhvr>
                                      <p:to>
                                        <p:strVal val="visible"/>
                                      </p:to>
                                    </p:set>
                                    <p:anim calcmode="lin" valueType="num">
                                      <p:cBhvr additive="base">
                                        <p:cTn id="7" dur="500" fill="hold"/>
                                        <p:tgtEl>
                                          <p:spTgt spid="1204234"/>
                                        </p:tgtEl>
                                        <p:attrNameLst>
                                          <p:attrName>ppt_x</p:attrName>
                                        </p:attrNameLst>
                                      </p:cBhvr>
                                      <p:tavLst>
                                        <p:tav tm="0">
                                          <p:val>
                                            <p:strVal val="#ppt_x"/>
                                          </p:val>
                                        </p:tav>
                                        <p:tav tm="100000">
                                          <p:val>
                                            <p:strVal val="#ppt_x"/>
                                          </p:val>
                                        </p:tav>
                                      </p:tavLst>
                                    </p:anim>
                                    <p:anim calcmode="lin" valueType="num">
                                      <p:cBhvr additive="base">
                                        <p:cTn id="8" dur="500" fill="hold"/>
                                        <p:tgtEl>
                                          <p:spTgt spid="1204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34"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05251" name="Text Box 3"/>
          <p:cNvSpPr txBox="1">
            <a:spLocks noChangeArrowheads="1"/>
          </p:cNvSpPr>
          <p:nvPr/>
        </p:nvSpPr>
        <p:spPr bwMode="auto">
          <a:xfrm>
            <a:off x="381000" y="838200"/>
            <a:ext cx="7391400" cy="5492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30A"/>
                </a:solidFill>
                <a:latin typeface="Hanzel-Italic" charset="0"/>
              </a:rPr>
              <a:t>Calculation Corner: Unit Conversion</a:t>
            </a:r>
            <a:endParaRPr lang="en-US">
              <a:solidFill>
                <a:srgbClr val="FFF30A"/>
              </a:solidFill>
              <a:latin typeface="Times"/>
            </a:endParaRPr>
          </a:p>
        </p:txBody>
      </p:sp>
      <p:sp>
        <p:nvSpPr>
          <p:cNvPr id="1205252" name="Text Box 4"/>
          <p:cNvSpPr txBox="1">
            <a:spLocks noChangeArrowheads="1"/>
          </p:cNvSpPr>
          <p:nvPr/>
        </p:nvSpPr>
        <p:spPr bwMode="auto">
          <a:xfrm>
            <a:off x="1295400" y="17526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30A"/>
                </a:solidFill>
                <a:latin typeface="Arial Black" pitchFamily="34" charset="0"/>
              </a:rPr>
              <a:t>1 foot</a:t>
            </a:r>
            <a:endParaRPr lang="en-US">
              <a:solidFill>
                <a:srgbClr val="FFF30A"/>
              </a:solidFill>
              <a:latin typeface="Times"/>
            </a:endParaRPr>
          </a:p>
        </p:txBody>
      </p:sp>
      <p:sp>
        <p:nvSpPr>
          <p:cNvPr id="1205253" name="Text Box 5"/>
          <p:cNvSpPr txBox="1">
            <a:spLocks noChangeArrowheads="1"/>
          </p:cNvSpPr>
          <p:nvPr/>
        </p:nvSpPr>
        <p:spPr bwMode="auto">
          <a:xfrm>
            <a:off x="1295400" y="24384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30A"/>
                </a:solidFill>
                <a:latin typeface="Arial Black" pitchFamily="34" charset="0"/>
              </a:rPr>
              <a:t>12 inches</a:t>
            </a:r>
            <a:endParaRPr lang="en-US">
              <a:solidFill>
                <a:srgbClr val="FFF30A"/>
              </a:solidFill>
              <a:latin typeface="Times"/>
            </a:endParaRPr>
          </a:p>
        </p:txBody>
      </p:sp>
      <p:sp>
        <p:nvSpPr>
          <p:cNvPr id="220165" name="Line 6"/>
          <p:cNvSpPr>
            <a:spLocks noChangeShapeType="1"/>
          </p:cNvSpPr>
          <p:nvPr/>
        </p:nvSpPr>
        <p:spPr bwMode="auto">
          <a:xfrm>
            <a:off x="1447800" y="2438400"/>
            <a:ext cx="2209800" cy="0"/>
          </a:xfrm>
          <a:prstGeom prst="line">
            <a:avLst/>
          </a:prstGeom>
          <a:noFill/>
          <a:ln w="38100">
            <a:solidFill>
              <a:srgbClr val="FFF30A"/>
            </a:solidFill>
            <a:round/>
            <a:headEnd/>
            <a:tailEnd/>
          </a:ln>
        </p:spPr>
        <p:txBody>
          <a:bodyPr wrap="none" anchor="ctr"/>
          <a:lstStyle/>
          <a:p>
            <a:endParaRPr lang="en-US"/>
          </a:p>
        </p:txBody>
      </p:sp>
      <p:sp>
        <p:nvSpPr>
          <p:cNvPr id="1205255" name="Text Box 7"/>
          <p:cNvSpPr txBox="1">
            <a:spLocks noChangeArrowheads="1"/>
          </p:cNvSpPr>
          <p:nvPr/>
        </p:nvSpPr>
        <p:spPr bwMode="auto">
          <a:xfrm>
            <a:off x="5181600" y="17526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30A"/>
                </a:solidFill>
                <a:latin typeface="Arial Black" pitchFamily="34" charset="0"/>
              </a:rPr>
              <a:t>12 inches</a:t>
            </a:r>
            <a:endParaRPr lang="en-US">
              <a:solidFill>
                <a:srgbClr val="FFF30A"/>
              </a:solidFill>
              <a:latin typeface="Times"/>
            </a:endParaRPr>
          </a:p>
        </p:txBody>
      </p:sp>
      <p:sp>
        <p:nvSpPr>
          <p:cNvPr id="1205256" name="Text Box 8"/>
          <p:cNvSpPr txBox="1">
            <a:spLocks noChangeArrowheads="1"/>
          </p:cNvSpPr>
          <p:nvPr/>
        </p:nvSpPr>
        <p:spPr bwMode="auto">
          <a:xfrm>
            <a:off x="5181600" y="24384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30A"/>
                </a:solidFill>
                <a:latin typeface="Arial Black" pitchFamily="34" charset="0"/>
              </a:rPr>
              <a:t>1 foot</a:t>
            </a:r>
            <a:endParaRPr lang="en-US">
              <a:solidFill>
                <a:srgbClr val="FFF30A"/>
              </a:solidFill>
              <a:latin typeface="Times"/>
            </a:endParaRPr>
          </a:p>
        </p:txBody>
      </p:sp>
      <p:sp>
        <p:nvSpPr>
          <p:cNvPr id="220168" name="Line 9"/>
          <p:cNvSpPr>
            <a:spLocks noChangeShapeType="1"/>
          </p:cNvSpPr>
          <p:nvPr/>
        </p:nvSpPr>
        <p:spPr bwMode="auto">
          <a:xfrm>
            <a:off x="5334000" y="2438400"/>
            <a:ext cx="2209800" cy="0"/>
          </a:xfrm>
          <a:prstGeom prst="line">
            <a:avLst/>
          </a:prstGeom>
          <a:noFill/>
          <a:ln w="38100">
            <a:solidFill>
              <a:srgbClr val="FFF30A"/>
            </a:solidFill>
            <a:round/>
            <a:headEnd/>
            <a:tailEnd/>
          </a:ln>
        </p:spPr>
        <p:txBody>
          <a:bodyPr wrap="none" anchor="ctr"/>
          <a:lstStyle/>
          <a:p>
            <a:endParaRPr lang="en-US"/>
          </a:p>
        </p:txBody>
      </p:sp>
      <p:sp>
        <p:nvSpPr>
          <p:cNvPr id="1205258" name="Text Box 10"/>
          <p:cNvSpPr txBox="1">
            <a:spLocks noChangeArrowheads="1"/>
          </p:cNvSpPr>
          <p:nvPr/>
        </p:nvSpPr>
        <p:spPr bwMode="auto">
          <a:xfrm>
            <a:off x="2314575" y="3124200"/>
            <a:ext cx="44958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chemeClr val="bg1"/>
                </a:solidFill>
                <a:latin typeface="Arial Black" pitchFamily="34" charset="0"/>
              </a:rPr>
              <a:t>“Conversion factors”</a:t>
            </a:r>
            <a:endParaRPr lang="en-US">
              <a:solidFill>
                <a:srgbClr val="FFF30A"/>
              </a:solidFill>
              <a:latin typeface="Times"/>
            </a:endParaRPr>
          </a:p>
        </p:txBody>
      </p:sp>
      <p:sp>
        <p:nvSpPr>
          <p:cNvPr id="1205259" name="Text Box 11"/>
          <p:cNvSpPr txBox="1">
            <a:spLocks noChangeArrowheads="1"/>
          </p:cNvSpPr>
          <p:nvPr/>
        </p:nvSpPr>
        <p:spPr bwMode="auto">
          <a:xfrm>
            <a:off x="990600" y="4892675"/>
            <a:ext cx="15240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3 feet</a:t>
            </a:r>
            <a:endParaRPr lang="en-US">
              <a:solidFill>
                <a:srgbClr val="FFF30A"/>
              </a:solidFill>
              <a:latin typeface="Times"/>
            </a:endParaRPr>
          </a:p>
        </p:txBody>
      </p:sp>
      <p:sp>
        <p:nvSpPr>
          <p:cNvPr id="1205260" name="Text Box 12"/>
          <p:cNvSpPr txBox="1">
            <a:spLocks noChangeArrowheads="1"/>
          </p:cNvSpPr>
          <p:nvPr/>
        </p:nvSpPr>
        <p:spPr bwMode="auto">
          <a:xfrm>
            <a:off x="2971800" y="4572000"/>
            <a:ext cx="24384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12 inches</a:t>
            </a:r>
            <a:endParaRPr lang="en-US">
              <a:solidFill>
                <a:srgbClr val="FFF30A"/>
              </a:solidFill>
              <a:latin typeface="Times"/>
            </a:endParaRPr>
          </a:p>
        </p:txBody>
      </p:sp>
      <p:sp>
        <p:nvSpPr>
          <p:cNvPr id="1205261" name="Text Box 13"/>
          <p:cNvSpPr txBox="1">
            <a:spLocks noChangeArrowheads="1"/>
          </p:cNvSpPr>
          <p:nvPr/>
        </p:nvSpPr>
        <p:spPr bwMode="auto">
          <a:xfrm>
            <a:off x="2971800" y="5257800"/>
            <a:ext cx="25146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1 foot</a:t>
            </a:r>
            <a:endParaRPr lang="en-US">
              <a:solidFill>
                <a:srgbClr val="FFF30A"/>
              </a:solidFill>
              <a:latin typeface="Times"/>
            </a:endParaRPr>
          </a:p>
        </p:txBody>
      </p:sp>
      <p:sp>
        <p:nvSpPr>
          <p:cNvPr id="1205262" name="Line 14"/>
          <p:cNvSpPr>
            <a:spLocks noChangeShapeType="1"/>
          </p:cNvSpPr>
          <p:nvPr/>
        </p:nvSpPr>
        <p:spPr bwMode="auto">
          <a:xfrm>
            <a:off x="3124200" y="5257800"/>
            <a:ext cx="2209800" cy="0"/>
          </a:xfrm>
          <a:prstGeom prst="line">
            <a:avLst/>
          </a:prstGeom>
          <a:noFill/>
          <a:ln w="38100">
            <a:solidFill>
              <a:srgbClr val="FFF30A"/>
            </a:solidFill>
            <a:round/>
            <a:headEnd/>
            <a:tailEnd/>
          </a:ln>
        </p:spPr>
        <p:txBody>
          <a:bodyPr wrap="none" anchor="ctr"/>
          <a:lstStyle/>
          <a:p>
            <a:endParaRPr lang="en-US"/>
          </a:p>
        </p:txBody>
      </p:sp>
      <p:sp>
        <p:nvSpPr>
          <p:cNvPr id="1205263" name="Text Box 15"/>
          <p:cNvSpPr txBox="1">
            <a:spLocks noChangeArrowheads="1"/>
          </p:cNvSpPr>
          <p:nvPr/>
        </p:nvSpPr>
        <p:spPr bwMode="auto">
          <a:xfrm>
            <a:off x="5638800" y="4876800"/>
            <a:ext cx="3124200" cy="5937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2800">
                <a:solidFill>
                  <a:srgbClr val="FFFF00"/>
                </a:solidFill>
                <a:latin typeface="Arial Black" pitchFamily="34" charset="0"/>
              </a:rPr>
              <a:t>=   36 inches</a:t>
            </a:r>
            <a:endParaRPr lang="en-US">
              <a:solidFill>
                <a:srgbClr val="FFF30A"/>
              </a:solidFill>
              <a:latin typeface="Times"/>
            </a:endParaRPr>
          </a:p>
        </p:txBody>
      </p:sp>
      <p:sp>
        <p:nvSpPr>
          <p:cNvPr id="1205264" name="Text Box 16"/>
          <p:cNvSpPr txBox="1">
            <a:spLocks noChangeArrowheads="1"/>
          </p:cNvSpPr>
          <p:nvPr/>
        </p:nvSpPr>
        <p:spPr bwMode="auto">
          <a:xfrm>
            <a:off x="2514600" y="4648200"/>
            <a:ext cx="685800" cy="10985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6600">
                <a:solidFill>
                  <a:srgbClr val="FFF30A"/>
                </a:solidFill>
              </a:rPr>
              <a:t>(</a:t>
            </a:r>
            <a:endParaRPr lang="en-US">
              <a:solidFill>
                <a:srgbClr val="FFF30A"/>
              </a:solidFill>
              <a:latin typeface="Times"/>
            </a:endParaRPr>
          </a:p>
        </p:txBody>
      </p:sp>
      <p:sp>
        <p:nvSpPr>
          <p:cNvPr id="1205265" name="Text Box 17"/>
          <p:cNvSpPr txBox="1">
            <a:spLocks noChangeArrowheads="1"/>
          </p:cNvSpPr>
          <p:nvPr/>
        </p:nvSpPr>
        <p:spPr bwMode="auto">
          <a:xfrm>
            <a:off x="5257800" y="4648200"/>
            <a:ext cx="685800" cy="10985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6600">
                <a:solidFill>
                  <a:srgbClr val="FFF30A"/>
                </a:solidFill>
              </a:rPr>
              <a:t>)</a:t>
            </a:r>
            <a:endParaRPr lang="en-US">
              <a:solidFill>
                <a:srgbClr val="FFF30A"/>
              </a:solidFill>
              <a:latin typeface="Times"/>
            </a:endParaRPr>
          </a:p>
        </p:txBody>
      </p:sp>
      <p:sp>
        <p:nvSpPr>
          <p:cNvPr id="1205266" name="Text Box 18"/>
          <p:cNvSpPr txBox="1">
            <a:spLocks noChangeArrowheads="1"/>
          </p:cNvSpPr>
          <p:nvPr/>
        </p:nvSpPr>
        <p:spPr bwMode="auto">
          <a:xfrm>
            <a:off x="685800" y="4648200"/>
            <a:ext cx="685800" cy="10985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6600">
                <a:solidFill>
                  <a:srgbClr val="FFF30A"/>
                </a:solidFill>
              </a:rPr>
              <a:t>(</a:t>
            </a:r>
            <a:endParaRPr lang="en-US">
              <a:solidFill>
                <a:srgbClr val="FFF30A"/>
              </a:solidFill>
              <a:latin typeface="Times"/>
            </a:endParaRPr>
          </a:p>
        </p:txBody>
      </p:sp>
      <p:sp>
        <p:nvSpPr>
          <p:cNvPr id="1205267" name="Text Box 19"/>
          <p:cNvSpPr txBox="1">
            <a:spLocks noChangeArrowheads="1"/>
          </p:cNvSpPr>
          <p:nvPr/>
        </p:nvSpPr>
        <p:spPr bwMode="auto">
          <a:xfrm>
            <a:off x="2209800" y="4648200"/>
            <a:ext cx="685800" cy="10985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6600">
                <a:solidFill>
                  <a:srgbClr val="FFF30A"/>
                </a:solidFill>
              </a:rPr>
              <a:t>)</a:t>
            </a:r>
            <a:endParaRPr lang="en-US">
              <a:solidFill>
                <a:srgbClr val="FFF30A"/>
              </a:solidFill>
              <a:latin typeface="Times"/>
            </a:endParaRPr>
          </a:p>
        </p:txBody>
      </p:sp>
      <p:sp>
        <p:nvSpPr>
          <p:cNvPr id="1205268" name="Line 20"/>
          <p:cNvSpPr>
            <a:spLocks noChangeShapeType="1"/>
          </p:cNvSpPr>
          <p:nvPr/>
        </p:nvSpPr>
        <p:spPr bwMode="auto">
          <a:xfrm>
            <a:off x="1524000" y="4953000"/>
            <a:ext cx="762000" cy="457200"/>
          </a:xfrm>
          <a:prstGeom prst="line">
            <a:avLst/>
          </a:prstGeom>
          <a:noFill/>
          <a:ln w="38100">
            <a:solidFill>
              <a:schemeClr val="bg1"/>
            </a:solidFill>
            <a:round/>
            <a:headEnd/>
            <a:tailEnd/>
          </a:ln>
        </p:spPr>
        <p:txBody>
          <a:bodyPr wrap="none" anchor="ctr"/>
          <a:lstStyle/>
          <a:p>
            <a:endParaRPr lang="en-US"/>
          </a:p>
        </p:txBody>
      </p:sp>
      <p:sp>
        <p:nvSpPr>
          <p:cNvPr id="1205269" name="Line 21"/>
          <p:cNvSpPr>
            <a:spLocks noChangeShapeType="1"/>
          </p:cNvSpPr>
          <p:nvPr/>
        </p:nvSpPr>
        <p:spPr bwMode="auto">
          <a:xfrm>
            <a:off x="4038600" y="5410200"/>
            <a:ext cx="762000" cy="381000"/>
          </a:xfrm>
          <a:prstGeom prst="line">
            <a:avLst/>
          </a:prstGeom>
          <a:noFill/>
          <a:ln w="38100">
            <a:solidFill>
              <a:schemeClr val="bg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1205259"/>
                                        </p:tgtEl>
                                        <p:attrNameLst>
                                          <p:attrName>style.visibility</p:attrName>
                                        </p:attrNameLst>
                                      </p:cBhvr>
                                      <p:to>
                                        <p:strVal val="visible"/>
                                      </p:to>
                                    </p:set>
                                    <p:anim calcmode="lin" valueType="num">
                                      <p:cBhvr additive="base">
                                        <p:cTn id="7" dur="300" fill="hold"/>
                                        <p:tgtEl>
                                          <p:spTgt spid="1205259"/>
                                        </p:tgtEl>
                                        <p:attrNameLst>
                                          <p:attrName>ppt_x</p:attrName>
                                        </p:attrNameLst>
                                      </p:cBhvr>
                                      <p:tavLst>
                                        <p:tav tm="0">
                                          <p:val>
                                            <p:strVal val="#ppt_x"/>
                                          </p:val>
                                        </p:tav>
                                        <p:tav tm="100000">
                                          <p:val>
                                            <p:strVal val="#ppt_x"/>
                                          </p:val>
                                        </p:tav>
                                      </p:tavLst>
                                    </p:anim>
                                    <p:anim calcmode="lin" valueType="num">
                                      <p:cBhvr additive="base">
                                        <p:cTn id="8" dur="300" fill="hold"/>
                                        <p:tgtEl>
                                          <p:spTgt spid="12052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1205266"/>
                                        </p:tgtEl>
                                        <p:attrNameLst>
                                          <p:attrName>style.visibility</p:attrName>
                                        </p:attrNameLst>
                                      </p:cBhvr>
                                      <p:to>
                                        <p:strVal val="visible"/>
                                      </p:to>
                                    </p:set>
                                    <p:anim calcmode="lin" valueType="num">
                                      <p:cBhvr additive="base">
                                        <p:cTn id="13" dur="300" fill="hold"/>
                                        <p:tgtEl>
                                          <p:spTgt spid="1205266"/>
                                        </p:tgtEl>
                                        <p:attrNameLst>
                                          <p:attrName>ppt_x</p:attrName>
                                        </p:attrNameLst>
                                      </p:cBhvr>
                                      <p:tavLst>
                                        <p:tav tm="0">
                                          <p:val>
                                            <p:strVal val="#ppt_x"/>
                                          </p:val>
                                        </p:tav>
                                        <p:tav tm="100000">
                                          <p:val>
                                            <p:strVal val="#ppt_x"/>
                                          </p:val>
                                        </p:tav>
                                      </p:tavLst>
                                    </p:anim>
                                    <p:anim calcmode="lin" valueType="num">
                                      <p:cBhvr additive="base">
                                        <p:cTn id="14" dur="300" fill="hold"/>
                                        <p:tgtEl>
                                          <p:spTgt spid="12052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1205267"/>
                                        </p:tgtEl>
                                        <p:attrNameLst>
                                          <p:attrName>style.visibility</p:attrName>
                                        </p:attrNameLst>
                                      </p:cBhvr>
                                      <p:to>
                                        <p:strVal val="visible"/>
                                      </p:to>
                                    </p:set>
                                    <p:anim calcmode="lin" valueType="num">
                                      <p:cBhvr additive="base">
                                        <p:cTn id="19" dur="300" fill="hold"/>
                                        <p:tgtEl>
                                          <p:spTgt spid="1205267"/>
                                        </p:tgtEl>
                                        <p:attrNameLst>
                                          <p:attrName>ppt_x</p:attrName>
                                        </p:attrNameLst>
                                      </p:cBhvr>
                                      <p:tavLst>
                                        <p:tav tm="0">
                                          <p:val>
                                            <p:strVal val="#ppt_x"/>
                                          </p:val>
                                        </p:tav>
                                        <p:tav tm="100000">
                                          <p:val>
                                            <p:strVal val="#ppt_x"/>
                                          </p:val>
                                        </p:tav>
                                      </p:tavLst>
                                    </p:anim>
                                    <p:anim calcmode="lin" valueType="num">
                                      <p:cBhvr additive="base">
                                        <p:cTn id="20" dur="300" fill="hold"/>
                                        <p:tgtEl>
                                          <p:spTgt spid="120526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wd">
                                    <p:tmAbs val="300"/>
                                  </p:iterate>
                                  <p:childTnLst>
                                    <p:set>
                                      <p:cBhvr>
                                        <p:cTn id="24" dur="1" fill="hold">
                                          <p:stCondLst>
                                            <p:cond delay="299"/>
                                          </p:stCondLst>
                                        </p:cTn>
                                        <p:tgtEl>
                                          <p:spTgt spid="12052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2052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wd">
                                    <p:tmAbs val="300"/>
                                  </p:iterate>
                                  <p:childTnLst>
                                    <p:set>
                                      <p:cBhvr>
                                        <p:cTn id="32" dur="1" fill="hold">
                                          <p:stCondLst>
                                            <p:cond delay="299"/>
                                          </p:stCondLst>
                                        </p:cTn>
                                        <p:tgtEl>
                                          <p:spTgt spid="12052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1205264"/>
                                        </p:tgtEl>
                                        <p:attrNameLst>
                                          <p:attrName>style.visibility</p:attrName>
                                        </p:attrNameLst>
                                      </p:cBhvr>
                                      <p:to>
                                        <p:strVal val="visible"/>
                                      </p:to>
                                    </p:set>
                                    <p:anim calcmode="lin" valueType="num">
                                      <p:cBhvr additive="base">
                                        <p:cTn id="37" dur="300" fill="hold"/>
                                        <p:tgtEl>
                                          <p:spTgt spid="1205264"/>
                                        </p:tgtEl>
                                        <p:attrNameLst>
                                          <p:attrName>ppt_x</p:attrName>
                                        </p:attrNameLst>
                                      </p:cBhvr>
                                      <p:tavLst>
                                        <p:tav tm="0">
                                          <p:val>
                                            <p:strVal val="#ppt_x"/>
                                          </p:val>
                                        </p:tav>
                                        <p:tav tm="100000">
                                          <p:val>
                                            <p:strVal val="#ppt_x"/>
                                          </p:val>
                                        </p:tav>
                                      </p:tavLst>
                                    </p:anim>
                                    <p:anim calcmode="lin" valueType="num">
                                      <p:cBhvr additive="base">
                                        <p:cTn id="38" dur="300" fill="hold"/>
                                        <p:tgtEl>
                                          <p:spTgt spid="120526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iterate type="wd">
                                    <p:tmPct val="100000"/>
                                  </p:iterate>
                                  <p:childTnLst>
                                    <p:set>
                                      <p:cBhvr>
                                        <p:cTn id="42" dur="1" fill="hold">
                                          <p:stCondLst>
                                            <p:cond delay="0"/>
                                          </p:stCondLst>
                                        </p:cTn>
                                        <p:tgtEl>
                                          <p:spTgt spid="1205265"/>
                                        </p:tgtEl>
                                        <p:attrNameLst>
                                          <p:attrName>style.visibility</p:attrName>
                                        </p:attrNameLst>
                                      </p:cBhvr>
                                      <p:to>
                                        <p:strVal val="visible"/>
                                      </p:to>
                                    </p:set>
                                    <p:anim calcmode="lin" valueType="num">
                                      <p:cBhvr additive="base">
                                        <p:cTn id="43" dur="300" fill="hold"/>
                                        <p:tgtEl>
                                          <p:spTgt spid="1205265"/>
                                        </p:tgtEl>
                                        <p:attrNameLst>
                                          <p:attrName>ppt_x</p:attrName>
                                        </p:attrNameLst>
                                      </p:cBhvr>
                                      <p:tavLst>
                                        <p:tav tm="0">
                                          <p:val>
                                            <p:strVal val="#ppt_x"/>
                                          </p:val>
                                        </p:tav>
                                        <p:tav tm="100000">
                                          <p:val>
                                            <p:strVal val="#ppt_x"/>
                                          </p:val>
                                        </p:tav>
                                      </p:tavLst>
                                    </p:anim>
                                    <p:anim calcmode="lin" valueType="num">
                                      <p:cBhvr additive="base">
                                        <p:cTn id="44" dur="300" fill="hold"/>
                                        <p:tgtEl>
                                          <p:spTgt spid="120526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05268"/>
                                        </p:tgtEl>
                                        <p:attrNameLst>
                                          <p:attrName>style.visibility</p:attrName>
                                        </p:attrNameLst>
                                      </p:cBhvr>
                                      <p:to>
                                        <p:strVal val="visible"/>
                                      </p:to>
                                    </p:set>
                                    <p:animEffect transition="in" filter="wipe(left)">
                                      <p:cBhvr>
                                        <p:cTn id="49" dur="500"/>
                                        <p:tgtEl>
                                          <p:spTgt spid="120526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05269"/>
                                        </p:tgtEl>
                                        <p:attrNameLst>
                                          <p:attrName>style.visibility</p:attrName>
                                        </p:attrNameLst>
                                      </p:cBhvr>
                                      <p:to>
                                        <p:strVal val="visible"/>
                                      </p:to>
                                    </p:set>
                                    <p:animEffect transition="in" filter="wipe(left)">
                                      <p:cBhvr>
                                        <p:cTn id="54" dur="500"/>
                                        <p:tgtEl>
                                          <p:spTgt spid="120526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205263"/>
                                        </p:tgtEl>
                                        <p:attrNameLst>
                                          <p:attrName>style.visibility</p:attrName>
                                        </p:attrNameLst>
                                      </p:cBhvr>
                                      <p:to>
                                        <p:strVal val="visible"/>
                                      </p:to>
                                    </p:set>
                                    <p:anim calcmode="lin" valueType="num">
                                      <p:cBhvr additive="base">
                                        <p:cTn id="59" dur="500" fill="hold"/>
                                        <p:tgtEl>
                                          <p:spTgt spid="1205263"/>
                                        </p:tgtEl>
                                        <p:attrNameLst>
                                          <p:attrName>ppt_x</p:attrName>
                                        </p:attrNameLst>
                                      </p:cBhvr>
                                      <p:tavLst>
                                        <p:tav tm="0">
                                          <p:val>
                                            <p:strVal val="1+#ppt_w/2"/>
                                          </p:val>
                                        </p:tav>
                                        <p:tav tm="100000">
                                          <p:val>
                                            <p:strVal val="#ppt_x"/>
                                          </p:val>
                                        </p:tav>
                                      </p:tavLst>
                                    </p:anim>
                                    <p:anim calcmode="lin" valueType="num">
                                      <p:cBhvr additive="base">
                                        <p:cTn id="60" dur="500" fill="hold"/>
                                        <p:tgtEl>
                                          <p:spTgt spid="12052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59" grpId="0" autoUpdateAnimBg="0"/>
      <p:bldP spid="1205260" grpId="0" autoUpdateAnimBg="0"/>
      <p:bldP spid="1205261" grpId="0" autoUpdateAnimBg="0"/>
      <p:bldP spid="1205262" grpId="0" animBg="1"/>
      <p:bldP spid="1205263" grpId="0" autoUpdateAnimBg="0"/>
      <p:bldP spid="1205264" grpId="0" autoUpdateAnimBg="0"/>
      <p:bldP spid="1205265" grpId="0" autoUpdateAnimBg="0"/>
      <p:bldP spid="1205266" grpId="0" autoUpdateAnimBg="0"/>
      <p:bldP spid="1205267" grpId="0" autoUpdateAnimBg="0"/>
      <p:bldP spid="1205268" grpId="0" animBg="1"/>
      <p:bldP spid="1205269"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body" sz="half" idx="1"/>
          </p:nvPr>
        </p:nvSpPr>
        <p:spPr>
          <a:xfrm>
            <a:off x="1066800" y="457200"/>
            <a:ext cx="7162800" cy="762000"/>
          </a:xfrm>
        </p:spPr>
        <p:txBody>
          <a:bodyPr/>
          <a:lstStyle/>
          <a:p>
            <a:pPr algn="ctr" eaLnBrk="1" hangingPunct="1">
              <a:buFontTx/>
              <a:buNone/>
            </a:pPr>
            <a:r>
              <a:rPr lang="en-US" sz="2800" smtClean="0">
                <a:latin typeface="Arial" charset="0"/>
              </a:rPr>
              <a:t>How many cm are in 1.32 meters?</a:t>
            </a:r>
          </a:p>
          <a:p>
            <a:pPr eaLnBrk="1" hangingPunct="1">
              <a:buFontTx/>
              <a:buNone/>
            </a:pPr>
            <a:endParaRPr lang="en-US" sz="2800" smtClean="0">
              <a:latin typeface="Arial" charset="0"/>
            </a:endParaRPr>
          </a:p>
        </p:txBody>
      </p:sp>
      <p:sp>
        <p:nvSpPr>
          <p:cNvPr id="579587" name="Rectangle 3"/>
          <p:cNvSpPr>
            <a:spLocks noChangeArrowheads="1"/>
          </p:cNvSpPr>
          <p:nvPr/>
        </p:nvSpPr>
        <p:spPr bwMode="auto">
          <a:xfrm>
            <a:off x="533400" y="1828800"/>
            <a:ext cx="5029200" cy="533400"/>
          </a:xfrm>
          <a:prstGeom prst="rect">
            <a:avLst/>
          </a:prstGeom>
          <a:noFill/>
          <a:ln w="9525">
            <a:noFill/>
            <a:miter lim="800000"/>
            <a:headEnd/>
            <a:tailEnd/>
          </a:ln>
        </p:spPr>
        <p:txBody>
          <a:bodyPr/>
          <a:lstStyle/>
          <a:p>
            <a:pPr marL="342900" indent="-342900">
              <a:spcBef>
                <a:spcPct val="20000"/>
              </a:spcBef>
            </a:pPr>
            <a:r>
              <a:rPr lang="en-US" sz="2800"/>
              <a:t>applicable conversion factors:	</a:t>
            </a:r>
          </a:p>
          <a:p>
            <a:pPr marL="342900" indent="-342900">
              <a:spcBef>
                <a:spcPct val="20000"/>
              </a:spcBef>
            </a:pPr>
            <a:endParaRPr lang="en-US" sz="2800"/>
          </a:p>
          <a:p>
            <a:pPr marL="342900" indent="-342900">
              <a:spcBef>
                <a:spcPct val="20000"/>
              </a:spcBef>
            </a:pPr>
            <a:endParaRPr lang="en-US" sz="2800"/>
          </a:p>
        </p:txBody>
      </p:sp>
      <p:sp>
        <p:nvSpPr>
          <p:cNvPr id="579588" name="Rectangle 4"/>
          <p:cNvSpPr>
            <a:spLocks noChangeArrowheads="1"/>
          </p:cNvSpPr>
          <p:nvPr/>
        </p:nvSpPr>
        <p:spPr bwMode="auto">
          <a:xfrm>
            <a:off x="533400" y="1219200"/>
            <a:ext cx="1600200" cy="685800"/>
          </a:xfrm>
          <a:prstGeom prst="rect">
            <a:avLst/>
          </a:prstGeom>
          <a:noFill/>
          <a:ln w="9525">
            <a:noFill/>
            <a:miter lim="800000"/>
            <a:headEnd/>
            <a:tailEnd/>
          </a:ln>
        </p:spPr>
        <p:txBody>
          <a:bodyPr/>
          <a:lstStyle/>
          <a:p>
            <a:pPr marL="342900" indent="-342900">
              <a:spcBef>
                <a:spcPct val="20000"/>
              </a:spcBef>
            </a:pPr>
            <a:r>
              <a:rPr lang="en-US" sz="2800"/>
              <a:t>equality:</a:t>
            </a:r>
          </a:p>
          <a:p>
            <a:pPr marL="342900" indent="-342900">
              <a:spcBef>
                <a:spcPct val="20000"/>
              </a:spcBef>
            </a:pPr>
            <a:endParaRPr lang="en-US" sz="2800"/>
          </a:p>
          <a:p>
            <a:pPr marL="342900" indent="-342900">
              <a:spcBef>
                <a:spcPct val="20000"/>
              </a:spcBef>
            </a:pPr>
            <a:endParaRPr lang="en-US" sz="2800"/>
          </a:p>
        </p:txBody>
      </p:sp>
      <p:sp>
        <p:nvSpPr>
          <p:cNvPr id="579589" name="Rectangle 5"/>
          <p:cNvSpPr>
            <a:spLocks noChangeArrowheads="1"/>
          </p:cNvSpPr>
          <p:nvPr/>
        </p:nvSpPr>
        <p:spPr bwMode="auto">
          <a:xfrm>
            <a:off x="4267200" y="2743200"/>
            <a:ext cx="609600" cy="609600"/>
          </a:xfrm>
          <a:prstGeom prst="rect">
            <a:avLst/>
          </a:prstGeom>
          <a:noFill/>
          <a:ln w="9525">
            <a:noFill/>
            <a:miter lim="800000"/>
            <a:headEnd/>
            <a:tailEnd/>
          </a:ln>
        </p:spPr>
        <p:txBody>
          <a:bodyPr/>
          <a:lstStyle/>
          <a:p>
            <a:pPr marL="342900" indent="-342900">
              <a:spcBef>
                <a:spcPct val="20000"/>
              </a:spcBef>
            </a:pPr>
            <a:r>
              <a:rPr lang="en-US" sz="2800"/>
              <a:t>or		</a:t>
            </a:r>
          </a:p>
          <a:p>
            <a:pPr marL="342900" indent="-342900">
              <a:spcBef>
                <a:spcPct val="20000"/>
              </a:spcBef>
            </a:pPr>
            <a:r>
              <a:rPr lang="en-US" sz="2800"/>
              <a:t> </a:t>
            </a:r>
          </a:p>
        </p:txBody>
      </p:sp>
      <p:sp>
        <p:nvSpPr>
          <p:cNvPr id="579590" name="Rectangle 6"/>
          <p:cNvSpPr>
            <a:spLocks noChangeArrowheads="1"/>
          </p:cNvSpPr>
          <p:nvPr/>
        </p:nvSpPr>
        <p:spPr bwMode="auto">
          <a:xfrm>
            <a:off x="1371600" y="3886200"/>
            <a:ext cx="2895600" cy="685800"/>
          </a:xfrm>
          <a:prstGeom prst="rect">
            <a:avLst/>
          </a:prstGeom>
          <a:noFill/>
          <a:ln w="9525">
            <a:noFill/>
            <a:miter lim="800000"/>
            <a:headEnd/>
            <a:tailEnd/>
          </a:ln>
        </p:spPr>
        <p:txBody>
          <a:bodyPr/>
          <a:lstStyle/>
          <a:p>
            <a:pPr marL="342900" indent="-342900">
              <a:spcBef>
                <a:spcPct val="20000"/>
              </a:spcBef>
            </a:pPr>
            <a:r>
              <a:rPr lang="en-US" sz="2800"/>
              <a:t>X cm = 1.32 m</a:t>
            </a:r>
          </a:p>
        </p:txBody>
      </p:sp>
      <p:sp>
        <p:nvSpPr>
          <p:cNvPr id="579591" name="Rectangle 7"/>
          <p:cNvSpPr>
            <a:spLocks noChangeArrowheads="1"/>
          </p:cNvSpPr>
          <p:nvPr/>
        </p:nvSpPr>
        <p:spPr bwMode="auto">
          <a:xfrm>
            <a:off x="5638800" y="3886200"/>
            <a:ext cx="3810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79592" name="Rectangle 8"/>
          <p:cNvSpPr>
            <a:spLocks noChangeArrowheads="1"/>
          </p:cNvSpPr>
          <p:nvPr/>
        </p:nvSpPr>
        <p:spPr bwMode="auto">
          <a:xfrm>
            <a:off x="2057400" y="1219200"/>
            <a:ext cx="2590800" cy="457200"/>
          </a:xfrm>
          <a:prstGeom prst="rect">
            <a:avLst/>
          </a:prstGeom>
          <a:noFill/>
          <a:ln w="9525">
            <a:noFill/>
            <a:miter lim="800000"/>
            <a:headEnd/>
            <a:tailEnd/>
          </a:ln>
        </p:spPr>
        <p:txBody>
          <a:bodyPr/>
          <a:lstStyle/>
          <a:p>
            <a:pPr marL="342900" indent="-342900">
              <a:spcBef>
                <a:spcPct val="20000"/>
              </a:spcBef>
            </a:pPr>
            <a:r>
              <a:rPr lang="en-US" sz="2800"/>
              <a:t>1 m = 100 cm</a:t>
            </a:r>
          </a:p>
          <a:p>
            <a:pPr marL="342900" indent="-342900">
              <a:spcBef>
                <a:spcPct val="20000"/>
              </a:spcBef>
            </a:pPr>
            <a:endParaRPr lang="en-US" sz="2800"/>
          </a:p>
          <a:p>
            <a:pPr marL="342900" indent="-342900">
              <a:spcBef>
                <a:spcPct val="20000"/>
              </a:spcBef>
            </a:pPr>
            <a:endParaRPr lang="en-US" sz="2800"/>
          </a:p>
        </p:txBody>
      </p:sp>
      <p:grpSp>
        <p:nvGrpSpPr>
          <p:cNvPr id="2" name="Group 9"/>
          <p:cNvGrpSpPr>
            <a:grpSpLocks/>
          </p:cNvGrpSpPr>
          <p:nvPr/>
        </p:nvGrpSpPr>
        <p:grpSpPr bwMode="auto">
          <a:xfrm>
            <a:off x="2133600" y="2590800"/>
            <a:ext cx="1600200" cy="990600"/>
            <a:chOff x="1056" y="2064"/>
            <a:chExt cx="1008" cy="624"/>
          </a:xfrm>
        </p:grpSpPr>
        <p:sp>
          <p:nvSpPr>
            <p:cNvPr id="221215" name="Rectangle 10"/>
            <p:cNvSpPr>
              <a:spLocks noChangeArrowheads="1"/>
            </p:cNvSpPr>
            <p:nvPr/>
          </p:nvSpPr>
          <p:spPr bwMode="auto">
            <a:xfrm>
              <a:off x="1056" y="2064"/>
              <a:ext cx="1008" cy="432"/>
            </a:xfrm>
            <a:prstGeom prst="rect">
              <a:avLst/>
            </a:prstGeom>
            <a:noFill/>
            <a:ln w="9525">
              <a:noFill/>
              <a:miter lim="800000"/>
              <a:headEnd/>
              <a:tailEnd/>
            </a:ln>
          </p:spPr>
          <p:txBody>
            <a:bodyPr/>
            <a:lstStyle/>
            <a:p>
              <a:pPr marL="342900" indent="-342900">
                <a:spcBef>
                  <a:spcPct val="20000"/>
                </a:spcBef>
              </a:pPr>
              <a:r>
                <a:rPr lang="en-US" sz="2800"/>
                <a:t>______</a:t>
              </a:r>
            </a:p>
          </p:txBody>
        </p:sp>
        <p:sp>
          <p:nvSpPr>
            <p:cNvPr id="221216" name="Rectangle 11"/>
            <p:cNvSpPr>
              <a:spLocks noChangeArrowheads="1"/>
            </p:cNvSpPr>
            <p:nvPr/>
          </p:nvSpPr>
          <p:spPr bwMode="auto">
            <a:xfrm>
              <a:off x="1248" y="2064"/>
              <a:ext cx="624" cy="336"/>
            </a:xfrm>
            <a:prstGeom prst="rect">
              <a:avLst/>
            </a:prstGeom>
            <a:noFill/>
            <a:ln w="9525">
              <a:noFill/>
              <a:miter lim="800000"/>
              <a:headEnd/>
              <a:tailEnd/>
            </a:ln>
          </p:spPr>
          <p:txBody>
            <a:bodyPr/>
            <a:lstStyle/>
            <a:p>
              <a:pPr marL="342900" indent="-342900">
                <a:spcBef>
                  <a:spcPct val="20000"/>
                </a:spcBef>
              </a:pPr>
              <a:r>
                <a:rPr lang="en-US" sz="2800"/>
                <a:t>1 m</a:t>
              </a:r>
            </a:p>
          </p:txBody>
        </p:sp>
        <p:sp>
          <p:nvSpPr>
            <p:cNvPr id="221217" name="Rectangle 12"/>
            <p:cNvSpPr>
              <a:spLocks noChangeArrowheads="1"/>
            </p:cNvSpPr>
            <p:nvPr/>
          </p:nvSpPr>
          <p:spPr bwMode="auto">
            <a:xfrm>
              <a:off x="1056" y="2352"/>
              <a:ext cx="960" cy="336"/>
            </a:xfrm>
            <a:prstGeom prst="rect">
              <a:avLst/>
            </a:prstGeom>
            <a:noFill/>
            <a:ln w="9525">
              <a:noFill/>
              <a:miter lim="800000"/>
              <a:headEnd/>
              <a:tailEnd/>
            </a:ln>
          </p:spPr>
          <p:txBody>
            <a:bodyPr/>
            <a:lstStyle/>
            <a:p>
              <a:pPr marL="342900" indent="-342900">
                <a:spcBef>
                  <a:spcPct val="20000"/>
                </a:spcBef>
              </a:pPr>
              <a:r>
                <a:rPr lang="en-US" sz="2800"/>
                <a:t>100 cm</a:t>
              </a:r>
            </a:p>
          </p:txBody>
        </p:sp>
      </p:grpSp>
      <p:sp>
        <p:nvSpPr>
          <p:cNvPr id="579597" name="Rectangle 13"/>
          <p:cNvSpPr>
            <a:spLocks noChangeArrowheads="1"/>
          </p:cNvSpPr>
          <p:nvPr/>
        </p:nvSpPr>
        <p:spPr bwMode="auto">
          <a:xfrm>
            <a:off x="1371600" y="5029200"/>
            <a:ext cx="6248400" cy="1371600"/>
          </a:xfrm>
          <a:prstGeom prst="rect">
            <a:avLst/>
          </a:prstGeom>
          <a:noFill/>
          <a:ln w="9525">
            <a:noFill/>
            <a:miter lim="800000"/>
            <a:headEnd/>
            <a:tailEnd/>
          </a:ln>
        </p:spPr>
        <p:txBody>
          <a:bodyPr/>
          <a:lstStyle/>
          <a:p>
            <a:pPr marL="342900" indent="-342900" algn="ctr">
              <a:spcBef>
                <a:spcPct val="20000"/>
              </a:spcBef>
            </a:pPr>
            <a:r>
              <a:rPr lang="en-US" sz="2800"/>
              <a:t>We use the idea of </a:t>
            </a:r>
            <a:r>
              <a:rPr lang="en-US" sz="2800" b="1">
                <a:solidFill>
                  <a:srgbClr val="0000FF"/>
                </a:solidFill>
              </a:rPr>
              <a:t>unit cancellation</a:t>
            </a:r>
            <a:endParaRPr lang="en-US" sz="2800"/>
          </a:p>
          <a:p>
            <a:pPr marL="342900" indent="-342900" algn="ctr">
              <a:spcBef>
                <a:spcPct val="20000"/>
              </a:spcBef>
            </a:pPr>
            <a:r>
              <a:rPr lang="en-US" sz="2800"/>
              <a:t>to decide upon which one of the two</a:t>
            </a:r>
          </a:p>
          <a:p>
            <a:pPr marL="342900" indent="-342900" algn="ctr">
              <a:spcBef>
                <a:spcPct val="20000"/>
              </a:spcBef>
            </a:pPr>
            <a:r>
              <a:rPr lang="en-US" sz="2800"/>
              <a:t>conversion factors we choose.</a:t>
            </a:r>
          </a:p>
        </p:txBody>
      </p:sp>
      <p:grpSp>
        <p:nvGrpSpPr>
          <p:cNvPr id="3" name="Group 14"/>
          <p:cNvGrpSpPr>
            <a:grpSpLocks/>
          </p:cNvGrpSpPr>
          <p:nvPr/>
        </p:nvGrpSpPr>
        <p:grpSpPr bwMode="auto">
          <a:xfrm>
            <a:off x="5486400" y="2590800"/>
            <a:ext cx="1600200" cy="990600"/>
            <a:chOff x="2688" y="1584"/>
            <a:chExt cx="1008" cy="624"/>
          </a:xfrm>
        </p:grpSpPr>
        <p:sp>
          <p:nvSpPr>
            <p:cNvPr id="221212" name="Rectangle 15"/>
            <p:cNvSpPr>
              <a:spLocks noChangeArrowheads="1"/>
            </p:cNvSpPr>
            <p:nvPr/>
          </p:nvSpPr>
          <p:spPr bwMode="auto">
            <a:xfrm>
              <a:off x="2688" y="1584"/>
              <a:ext cx="1008" cy="432"/>
            </a:xfrm>
            <a:prstGeom prst="rect">
              <a:avLst/>
            </a:prstGeom>
            <a:noFill/>
            <a:ln w="9525">
              <a:noFill/>
              <a:miter lim="800000"/>
              <a:headEnd/>
              <a:tailEnd/>
            </a:ln>
          </p:spPr>
          <p:txBody>
            <a:bodyPr/>
            <a:lstStyle/>
            <a:p>
              <a:pPr marL="342900" indent="-342900">
                <a:spcBef>
                  <a:spcPct val="20000"/>
                </a:spcBef>
              </a:pPr>
              <a:r>
                <a:rPr lang="en-US" sz="2800"/>
                <a:t>______</a:t>
              </a:r>
            </a:p>
          </p:txBody>
        </p:sp>
        <p:sp>
          <p:nvSpPr>
            <p:cNvPr id="221213" name="Rectangle 16"/>
            <p:cNvSpPr>
              <a:spLocks noChangeArrowheads="1"/>
            </p:cNvSpPr>
            <p:nvPr/>
          </p:nvSpPr>
          <p:spPr bwMode="auto">
            <a:xfrm>
              <a:off x="2880" y="1872"/>
              <a:ext cx="624" cy="336"/>
            </a:xfrm>
            <a:prstGeom prst="rect">
              <a:avLst/>
            </a:prstGeom>
            <a:noFill/>
            <a:ln w="9525">
              <a:noFill/>
              <a:miter lim="800000"/>
              <a:headEnd/>
              <a:tailEnd/>
            </a:ln>
          </p:spPr>
          <p:txBody>
            <a:bodyPr/>
            <a:lstStyle/>
            <a:p>
              <a:pPr marL="342900" indent="-342900">
                <a:spcBef>
                  <a:spcPct val="20000"/>
                </a:spcBef>
              </a:pPr>
              <a:r>
                <a:rPr lang="en-US" sz="2800"/>
                <a:t>1 m</a:t>
              </a:r>
            </a:p>
          </p:txBody>
        </p:sp>
        <p:sp>
          <p:nvSpPr>
            <p:cNvPr id="221214" name="Rectangle 17"/>
            <p:cNvSpPr>
              <a:spLocks noChangeArrowheads="1"/>
            </p:cNvSpPr>
            <p:nvPr/>
          </p:nvSpPr>
          <p:spPr bwMode="auto">
            <a:xfrm>
              <a:off x="2688" y="1584"/>
              <a:ext cx="960" cy="336"/>
            </a:xfrm>
            <a:prstGeom prst="rect">
              <a:avLst/>
            </a:prstGeom>
            <a:noFill/>
            <a:ln w="9525">
              <a:noFill/>
              <a:miter lim="800000"/>
              <a:headEnd/>
              <a:tailEnd/>
            </a:ln>
          </p:spPr>
          <p:txBody>
            <a:bodyPr/>
            <a:lstStyle/>
            <a:p>
              <a:pPr marL="342900" indent="-342900">
                <a:spcBef>
                  <a:spcPct val="20000"/>
                </a:spcBef>
              </a:pPr>
              <a:r>
                <a:rPr lang="en-US" sz="2800"/>
                <a:t>100 cm</a:t>
              </a:r>
            </a:p>
          </p:txBody>
        </p:sp>
      </p:grpSp>
      <p:grpSp>
        <p:nvGrpSpPr>
          <p:cNvPr id="4" name="Group 18"/>
          <p:cNvGrpSpPr>
            <a:grpSpLocks/>
          </p:cNvGrpSpPr>
          <p:nvPr/>
        </p:nvGrpSpPr>
        <p:grpSpPr bwMode="auto">
          <a:xfrm>
            <a:off x="3733800" y="3505200"/>
            <a:ext cx="2057400" cy="1524000"/>
            <a:chOff x="2352" y="2256"/>
            <a:chExt cx="1296" cy="960"/>
          </a:xfrm>
        </p:grpSpPr>
        <p:grpSp>
          <p:nvGrpSpPr>
            <p:cNvPr id="221208" name="Group 19"/>
            <p:cNvGrpSpPr>
              <a:grpSpLocks/>
            </p:cNvGrpSpPr>
            <p:nvPr/>
          </p:nvGrpSpPr>
          <p:grpSpPr bwMode="auto">
            <a:xfrm>
              <a:off x="2352" y="2256"/>
              <a:ext cx="1296" cy="960"/>
              <a:chOff x="1344" y="2784"/>
              <a:chExt cx="1296" cy="960"/>
            </a:xfrm>
          </p:grpSpPr>
          <p:sp>
            <p:nvSpPr>
              <p:cNvPr id="221210" name="Rectangle 20"/>
              <p:cNvSpPr>
                <a:spLocks noChangeArrowheads="1"/>
              </p:cNvSpPr>
              <p:nvPr/>
            </p:nvSpPr>
            <p:spPr bwMode="auto">
              <a:xfrm>
                <a:off x="1344" y="278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1211" name="Rectangle 21"/>
              <p:cNvSpPr>
                <a:spLocks noChangeArrowheads="1"/>
              </p:cNvSpPr>
              <p:nvPr/>
            </p:nvSpPr>
            <p:spPr bwMode="auto">
              <a:xfrm>
                <a:off x="2304" y="2784"/>
                <a:ext cx="336" cy="960"/>
              </a:xfrm>
              <a:prstGeom prst="rect">
                <a:avLst/>
              </a:prstGeom>
              <a:noFill/>
              <a:ln w="9525">
                <a:noFill/>
                <a:miter lim="800000"/>
                <a:headEnd/>
                <a:tailEnd/>
              </a:ln>
            </p:spPr>
            <p:txBody>
              <a:bodyPr/>
              <a:lstStyle/>
              <a:p>
                <a:pPr marL="342900" indent="-342900">
                  <a:spcBef>
                    <a:spcPct val="20000"/>
                  </a:spcBef>
                </a:pPr>
                <a:r>
                  <a:rPr lang="en-US" sz="7200"/>
                  <a:t>)</a:t>
                </a:r>
              </a:p>
            </p:txBody>
          </p:sp>
        </p:grpSp>
        <p:sp>
          <p:nvSpPr>
            <p:cNvPr id="221209" name="Rectangle 22"/>
            <p:cNvSpPr>
              <a:spLocks noChangeArrowheads="1"/>
            </p:cNvSpPr>
            <p:nvPr/>
          </p:nvSpPr>
          <p:spPr bwMode="auto">
            <a:xfrm>
              <a:off x="2496" y="2400"/>
              <a:ext cx="1008" cy="432"/>
            </a:xfrm>
            <a:prstGeom prst="rect">
              <a:avLst/>
            </a:prstGeom>
            <a:noFill/>
            <a:ln w="9525">
              <a:noFill/>
              <a:miter lim="800000"/>
              <a:headEnd/>
              <a:tailEnd/>
            </a:ln>
          </p:spPr>
          <p:txBody>
            <a:bodyPr/>
            <a:lstStyle/>
            <a:p>
              <a:pPr marL="342900" indent="-342900">
                <a:spcBef>
                  <a:spcPct val="20000"/>
                </a:spcBef>
              </a:pPr>
              <a:r>
                <a:rPr lang="en-US" sz="3200"/>
                <a:t>______</a:t>
              </a:r>
            </a:p>
          </p:txBody>
        </p:sp>
      </p:grpSp>
      <p:grpSp>
        <p:nvGrpSpPr>
          <p:cNvPr id="6" name="Group 23"/>
          <p:cNvGrpSpPr>
            <a:grpSpLocks/>
          </p:cNvGrpSpPr>
          <p:nvPr/>
        </p:nvGrpSpPr>
        <p:grpSpPr bwMode="auto">
          <a:xfrm>
            <a:off x="3962400" y="3733800"/>
            <a:ext cx="1524000" cy="990600"/>
            <a:chOff x="4800" y="1824"/>
            <a:chExt cx="960" cy="624"/>
          </a:xfrm>
        </p:grpSpPr>
        <p:sp>
          <p:nvSpPr>
            <p:cNvPr id="221206" name="Rectangle 24"/>
            <p:cNvSpPr>
              <a:spLocks noChangeArrowheads="1"/>
            </p:cNvSpPr>
            <p:nvPr/>
          </p:nvSpPr>
          <p:spPr bwMode="auto">
            <a:xfrm>
              <a:off x="4992" y="2112"/>
              <a:ext cx="624" cy="336"/>
            </a:xfrm>
            <a:prstGeom prst="rect">
              <a:avLst/>
            </a:prstGeom>
            <a:noFill/>
            <a:ln w="9525">
              <a:noFill/>
              <a:miter lim="800000"/>
              <a:headEnd/>
              <a:tailEnd/>
            </a:ln>
          </p:spPr>
          <p:txBody>
            <a:bodyPr/>
            <a:lstStyle/>
            <a:p>
              <a:pPr marL="342900" indent="-342900">
                <a:spcBef>
                  <a:spcPct val="20000"/>
                </a:spcBef>
              </a:pPr>
              <a:r>
                <a:rPr lang="en-US" sz="2800"/>
                <a:t>1 m</a:t>
              </a:r>
            </a:p>
          </p:txBody>
        </p:sp>
        <p:sp>
          <p:nvSpPr>
            <p:cNvPr id="221207" name="Rectangle 25"/>
            <p:cNvSpPr>
              <a:spLocks noChangeArrowheads="1"/>
            </p:cNvSpPr>
            <p:nvPr/>
          </p:nvSpPr>
          <p:spPr bwMode="auto">
            <a:xfrm>
              <a:off x="4800" y="1824"/>
              <a:ext cx="960" cy="336"/>
            </a:xfrm>
            <a:prstGeom prst="rect">
              <a:avLst/>
            </a:prstGeom>
            <a:noFill/>
            <a:ln w="9525">
              <a:noFill/>
              <a:miter lim="800000"/>
              <a:headEnd/>
              <a:tailEnd/>
            </a:ln>
          </p:spPr>
          <p:txBody>
            <a:bodyPr/>
            <a:lstStyle/>
            <a:p>
              <a:pPr marL="342900" indent="-342900">
                <a:spcBef>
                  <a:spcPct val="20000"/>
                </a:spcBef>
              </a:pPr>
              <a:r>
                <a:rPr lang="en-US" sz="2800"/>
                <a:t>100</a:t>
              </a:r>
              <a:r>
                <a:rPr lang="en-US" sz="3200"/>
                <a:t> cm</a:t>
              </a:r>
            </a:p>
          </p:txBody>
        </p:sp>
      </p:grpSp>
      <p:sp>
        <p:nvSpPr>
          <p:cNvPr id="579610" name="Line 26"/>
          <p:cNvSpPr>
            <a:spLocks noChangeShapeType="1"/>
          </p:cNvSpPr>
          <p:nvPr/>
        </p:nvSpPr>
        <p:spPr bwMode="auto">
          <a:xfrm>
            <a:off x="3505200" y="4038600"/>
            <a:ext cx="381000" cy="304800"/>
          </a:xfrm>
          <a:prstGeom prst="line">
            <a:avLst/>
          </a:prstGeom>
          <a:noFill/>
          <a:ln w="19050">
            <a:solidFill>
              <a:srgbClr val="FF0000"/>
            </a:solidFill>
            <a:round/>
            <a:headEnd/>
            <a:tailEnd/>
          </a:ln>
        </p:spPr>
        <p:txBody>
          <a:bodyPr/>
          <a:lstStyle/>
          <a:p>
            <a:endParaRPr lang="en-US"/>
          </a:p>
        </p:txBody>
      </p:sp>
      <p:sp>
        <p:nvSpPr>
          <p:cNvPr id="579611" name="Line 27"/>
          <p:cNvSpPr>
            <a:spLocks noChangeShapeType="1"/>
          </p:cNvSpPr>
          <p:nvPr/>
        </p:nvSpPr>
        <p:spPr bwMode="auto">
          <a:xfrm>
            <a:off x="4648200" y="4343400"/>
            <a:ext cx="381000" cy="304800"/>
          </a:xfrm>
          <a:prstGeom prst="line">
            <a:avLst/>
          </a:prstGeom>
          <a:noFill/>
          <a:ln w="19050">
            <a:solidFill>
              <a:srgbClr val="FF0000"/>
            </a:solidFill>
            <a:round/>
            <a:headEnd/>
            <a:tailEnd/>
          </a:ln>
        </p:spPr>
        <p:txBody>
          <a:bodyPr/>
          <a:lstStyle/>
          <a:p>
            <a:endParaRPr lang="en-US"/>
          </a:p>
        </p:txBody>
      </p:sp>
      <p:sp>
        <p:nvSpPr>
          <p:cNvPr id="579612" name="Line 28"/>
          <p:cNvSpPr>
            <a:spLocks noChangeShapeType="1"/>
          </p:cNvSpPr>
          <p:nvPr/>
        </p:nvSpPr>
        <p:spPr bwMode="auto">
          <a:xfrm flipH="1">
            <a:off x="5029200" y="3200400"/>
            <a:ext cx="533400" cy="533400"/>
          </a:xfrm>
          <a:prstGeom prst="line">
            <a:avLst/>
          </a:prstGeom>
          <a:noFill/>
          <a:ln w="19050">
            <a:solidFill>
              <a:srgbClr val="3366FF"/>
            </a:solidFill>
            <a:round/>
            <a:headEnd/>
            <a:tailEnd type="triangle" w="med" len="med"/>
          </a:ln>
        </p:spPr>
        <p:txBody>
          <a:bodyPr/>
          <a:lstStyle/>
          <a:p>
            <a:endParaRPr lang="en-US"/>
          </a:p>
        </p:txBody>
      </p:sp>
      <p:grpSp>
        <p:nvGrpSpPr>
          <p:cNvPr id="7" name="Group 29"/>
          <p:cNvGrpSpPr>
            <a:grpSpLocks/>
          </p:cNvGrpSpPr>
          <p:nvPr/>
        </p:nvGrpSpPr>
        <p:grpSpPr bwMode="auto">
          <a:xfrm>
            <a:off x="6096000" y="3810000"/>
            <a:ext cx="1600200" cy="762000"/>
            <a:chOff x="3840" y="2400"/>
            <a:chExt cx="1008" cy="480"/>
          </a:xfrm>
        </p:grpSpPr>
        <p:sp>
          <p:nvSpPr>
            <p:cNvPr id="221204" name="Rectangle 30"/>
            <p:cNvSpPr>
              <a:spLocks noChangeArrowheads="1"/>
            </p:cNvSpPr>
            <p:nvPr/>
          </p:nvSpPr>
          <p:spPr bwMode="auto">
            <a:xfrm>
              <a:off x="3840" y="2448"/>
              <a:ext cx="1008" cy="336"/>
            </a:xfrm>
            <a:prstGeom prst="rect">
              <a:avLst/>
            </a:prstGeom>
            <a:noFill/>
            <a:ln w="9525">
              <a:noFill/>
              <a:miter lim="800000"/>
              <a:headEnd/>
              <a:tailEnd/>
            </a:ln>
          </p:spPr>
          <p:txBody>
            <a:bodyPr/>
            <a:lstStyle/>
            <a:p>
              <a:pPr marL="342900" indent="-342900">
                <a:spcBef>
                  <a:spcPct val="20000"/>
                </a:spcBef>
              </a:pPr>
              <a:r>
                <a:rPr lang="en-US" sz="2800"/>
                <a:t>132 cm</a:t>
              </a:r>
            </a:p>
          </p:txBody>
        </p:sp>
        <p:sp>
          <p:nvSpPr>
            <p:cNvPr id="221205" name="Rectangle 31"/>
            <p:cNvSpPr>
              <a:spLocks noChangeArrowheads="1"/>
            </p:cNvSpPr>
            <p:nvPr/>
          </p:nvSpPr>
          <p:spPr bwMode="auto">
            <a:xfrm>
              <a:off x="3840" y="2400"/>
              <a:ext cx="960" cy="48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grpSp>
      <p:sp>
        <p:nvSpPr>
          <p:cNvPr id="579616" name="Text Box 32"/>
          <p:cNvSpPr txBox="1">
            <a:spLocks noChangeArrowheads="1"/>
          </p:cNvSpPr>
          <p:nvPr/>
        </p:nvSpPr>
        <p:spPr bwMode="auto">
          <a:xfrm>
            <a:off x="5257800" y="1233488"/>
            <a:ext cx="3103563" cy="519112"/>
          </a:xfrm>
          <a:prstGeom prst="rect">
            <a:avLst/>
          </a:prstGeom>
          <a:noFill/>
          <a:ln w="9525">
            <a:noFill/>
            <a:miter lim="800000"/>
            <a:headEnd/>
            <a:tailEnd/>
          </a:ln>
        </p:spPr>
        <p:txBody>
          <a:bodyPr wrap="none">
            <a:spAutoFit/>
          </a:bodyPr>
          <a:lstStyle/>
          <a:p>
            <a:r>
              <a:rPr lang="en-US" sz="2800"/>
              <a:t>(or 0.01 m = 1 cm)</a:t>
            </a:r>
          </a:p>
        </p:txBody>
      </p:sp>
      <p:sp>
        <p:nvSpPr>
          <p:cNvPr id="221203" name="AutoShape 3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anim calcmode="lin" valueType="num">
                                      <p:cBhvr additive="base">
                                        <p:cTn id="7" dur="1000" fill="hold"/>
                                        <p:tgtEl>
                                          <p:spTgt spid="579588"/>
                                        </p:tgtEl>
                                        <p:attrNameLst>
                                          <p:attrName>ppt_x</p:attrName>
                                        </p:attrNameLst>
                                      </p:cBhvr>
                                      <p:tavLst>
                                        <p:tav tm="0">
                                          <p:val>
                                            <p:strVal val="0-#ppt_w/2"/>
                                          </p:val>
                                        </p:tav>
                                        <p:tav tm="100000">
                                          <p:val>
                                            <p:strVal val="#ppt_x"/>
                                          </p:val>
                                        </p:tav>
                                      </p:tavLst>
                                    </p:anim>
                                    <p:anim calcmode="lin" valueType="num">
                                      <p:cBhvr additive="base">
                                        <p:cTn id="8" dur="1000" fill="hold"/>
                                        <p:tgtEl>
                                          <p:spTgt spid="5795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79592"/>
                                        </p:tgtEl>
                                        <p:attrNameLst>
                                          <p:attrName>style.visibility</p:attrName>
                                        </p:attrNameLst>
                                      </p:cBhvr>
                                      <p:to>
                                        <p:strVal val="visible"/>
                                      </p:to>
                                    </p:set>
                                    <p:anim calcmode="lin" valueType="num">
                                      <p:cBhvr additive="base">
                                        <p:cTn id="13" dur="1000" fill="hold"/>
                                        <p:tgtEl>
                                          <p:spTgt spid="579592"/>
                                        </p:tgtEl>
                                        <p:attrNameLst>
                                          <p:attrName>ppt_x</p:attrName>
                                        </p:attrNameLst>
                                      </p:cBhvr>
                                      <p:tavLst>
                                        <p:tav tm="0">
                                          <p:val>
                                            <p:strVal val="#ppt_x"/>
                                          </p:val>
                                        </p:tav>
                                        <p:tav tm="100000">
                                          <p:val>
                                            <p:strVal val="#ppt_x"/>
                                          </p:val>
                                        </p:tav>
                                      </p:tavLst>
                                    </p:anim>
                                    <p:anim calcmode="lin" valueType="num">
                                      <p:cBhvr additive="base">
                                        <p:cTn id="14" dur="1000" fill="hold"/>
                                        <p:tgtEl>
                                          <p:spTgt spid="579592"/>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9" presetClass="entr" presetSubtype="0" fill="hold" grpId="0" nodeType="afterEffect">
                                  <p:stCondLst>
                                    <p:cond delay="3000"/>
                                  </p:stCondLst>
                                  <p:childTnLst>
                                    <p:set>
                                      <p:cBhvr>
                                        <p:cTn id="17" dur="1" fill="hold">
                                          <p:stCondLst>
                                            <p:cond delay="0"/>
                                          </p:stCondLst>
                                        </p:cTn>
                                        <p:tgtEl>
                                          <p:spTgt spid="579616"/>
                                        </p:tgtEl>
                                        <p:attrNameLst>
                                          <p:attrName>style.visibility</p:attrName>
                                        </p:attrNameLst>
                                      </p:cBhvr>
                                      <p:to>
                                        <p:strVal val="visible"/>
                                      </p:to>
                                    </p:set>
                                    <p:animEffect transition="in" filter="dissolve">
                                      <p:cBhvr>
                                        <p:cTn id="18" dur="1000"/>
                                        <p:tgtEl>
                                          <p:spTgt spid="5796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79587"/>
                                        </p:tgtEl>
                                        <p:attrNameLst>
                                          <p:attrName>style.visibility</p:attrName>
                                        </p:attrNameLst>
                                      </p:cBhvr>
                                      <p:to>
                                        <p:strVal val="visible"/>
                                      </p:to>
                                    </p:set>
                                    <p:anim calcmode="lin" valueType="num">
                                      <p:cBhvr additive="base">
                                        <p:cTn id="23" dur="1000" fill="hold"/>
                                        <p:tgtEl>
                                          <p:spTgt spid="579587"/>
                                        </p:tgtEl>
                                        <p:attrNameLst>
                                          <p:attrName>ppt_x</p:attrName>
                                        </p:attrNameLst>
                                      </p:cBhvr>
                                      <p:tavLst>
                                        <p:tav tm="0">
                                          <p:val>
                                            <p:strVal val="0-#ppt_w/2"/>
                                          </p:val>
                                        </p:tav>
                                        <p:tav tm="100000">
                                          <p:val>
                                            <p:strVal val="#ppt_x"/>
                                          </p:val>
                                        </p:tav>
                                      </p:tavLst>
                                    </p:anim>
                                    <p:anim calcmode="lin" valueType="num">
                                      <p:cBhvr additive="base">
                                        <p:cTn id="24" dur="1000" fill="hold"/>
                                        <p:tgtEl>
                                          <p:spTgt spid="57958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000" fill="hold"/>
                                        <p:tgtEl>
                                          <p:spTgt spid="2"/>
                                        </p:tgtEl>
                                        <p:attrNameLst>
                                          <p:attrName>ppt_x</p:attrName>
                                        </p:attrNameLst>
                                      </p:cBhvr>
                                      <p:tavLst>
                                        <p:tav tm="0">
                                          <p:val>
                                            <p:strVal val="0-#ppt_w/2"/>
                                          </p:val>
                                        </p:tav>
                                        <p:tav tm="100000">
                                          <p:val>
                                            <p:strVal val="#ppt_x"/>
                                          </p:val>
                                        </p:tav>
                                      </p:tavLst>
                                    </p:anim>
                                    <p:anim calcmode="lin" valueType="num">
                                      <p:cBhvr additive="base">
                                        <p:cTn id="30" dur="1000" fill="hold"/>
                                        <p:tgtEl>
                                          <p:spTgt spid="2"/>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9" presetClass="entr" presetSubtype="0" fill="hold" grpId="0" nodeType="afterEffect">
                                  <p:stCondLst>
                                    <p:cond delay="3000"/>
                                  </p:stCondLst>
                                  <p:childTnLst>
                                    <p:set>
                                      <p:cBhvr>
                                        <p:cTn id="33" dur="1" fill="hold">
                                          <p:stCondLst>
                                            <p:cond delay="0"/>
                                          </p:stCondLst>
                                        </p:cTn>
                                        <p:tgtEl>
                                          <p:spTgt spid="579589"/>
                                        </p:tgtEl>
                                        <p:attrNameLst>
                                          <p:attrName>style.visibility</p:attrName>
                                        </p:attrNameLst>
                                      </p:cBhvr>
                                      <p:to>
                                        <p:strVal val="visible"/>
                                      </p:to>
                                    </p:set>
                                    <p:animEffect transition="in" filter="dissolve">
                                      <p:cBhvr>
                                        <p:cTn id="34" dur="1000"/>
                                        <p:tgtEl>
                                          <p:spTgt spid="57958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000" fill="hold"/>
                                        <p:tgtEl>
                                          <p:spTgt spid="3"/>
                                        </p:tgtEl>
                                        <p:attrNameLst>
                                          <p:attrName>ppt_x</p:attrName>
                                        </p:attrNameLst>
                                      </p:cBhvr>
                                      <p:tavLst>
                                        <p:tav tm="0">
                                          <p:val>
                                            <p:strVal val="1+#ppt_w/2"/>
                                          </p:val>
                                        </p:tav>
                                        <p:tav tm="100000">
                                          <p:val>
                                            <p:strVal val="#ppt_x"/>
                                          </p:val>
                                        </p:tav>
                                      </p:tavLst>
                                    </p:anim>
                                    <p:anim calcmode="lin" valueType="num">
                                      <p:cBhvr additive="base">
                                        <p:cTn id="4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79590"/>
                                        </p:tgtEl>
                                        <p:attrNameLst>
                                          <p:attrName>style.visibility</p:attrName>
                                        </p:attrNameLst>
                                      </p:cBhvr>
                                      <p:to>
                                        <p:strVal val="visible"/>
                                      </p:to>
                                    </p:set>
                                    <p:animEffect transition="in" filter="dissolve">
                                      <p:cBhvr>
                                        <p:cTn id="45" dur="1000"/>
                                        <p:tgtEl>
                                          <p:spTgt spid="57959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1000" fill="hold"/>
                                        <p:tgtEl>
                                          <p:spTgt spid="4"/>
                                        </p:tgtEl>
                                        <p:attrNameLst>
                                          <p:attrName>ppt_x</p:attrName>
                                        </p:attrNameLst>
                                      </p:cBhvr>
                                      <p:tavLst>
                                        <p:tav tm="0">
                                          <p:val>
                                            <p:strVal val="#ppt_x"/>
                                          </p:val>
                                        </p:tav>
                                        <p:tav tm="100000">
                                          <p:val>
                                            <p:strVal val="#ppt_x"/>
                                          </p:val>
                                        </p:tav>
                                      </p:tavLst>
                                    </p:anim>
                                    <p:anim calcmode="lin" valueType="num">
                                      <p:cBhvr additive="base">
                                        <p:cTn id="51"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79597"/>
                                        </p:tgtEl>
                                        <p:attrNameLst>
                                          <p:attrName>style.visibility</p:attrName>
                                        </p:attrNameLst>
                                      </p:cBhvr>
                                      <p:to>
                                        <p:strVal val="visible"/>
                                      </p:to>
                                    </p:set>
                                    <p:animEffect transition="in" filter="dissolve">
                                      <p:cBhvr>
                                        <p:cTn id="56" dur="1000"/>
                                        <p:tgtEl>
                                          <p:spTgt spid="579597"/>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iterate type="lt">
                                    <p:tmPct val="5000"/>
                                  </p:iterate>
                                  <p:childTnLst>
                                    <p:set>
                                      <p:cBhvr>
                                        <p:cTn id="60" dur="1" fill="hold">
                                          <p:stCondLst>
                                            <p:cond delay="0"/>
                                          </p:stCondLst>
                                        </p:cTn>
                                        <p:tgtEl>
                                          <p:spTgt spid="579612"/>
                                        </p:tgtEl>
                                        <p:attrNameLst>
                                          <p:attrName>style.visibility</p:attrName>
                                        </p:attrNameLst>
                                      </p:cBhvr>
                                      <p:to>
                                        <p:strVal val="visible"/>
                                      </p:to>
                                    </p:set>
                                    <p:anim calcmode="lin" valueType="num">
                                      <p:cBhvr>
                                        <p:cTn id="61" dur="1000" fill="hold"/>
                                        <p:tgtEl>
                                          <p:spTgt spid="579612"/>
                                        </p:tgtEl>
                                        <p:attrNameLst>
                                          <p:attrName>ppt_w</p:attrName>
                                        </p:attrNameLst>
                                      </p:cBhvr>
                                      <p:tavLst>
                                        <p:tav tm="0">
                                          <p:val>
                                            <p:fltVal val="0"/>
                                          </p:val>
                                        </p:tav>
                                        <p:tav tm="100000">
                                          <p:val>
                                            <p:strVal val="#ppt_w"/>
                                          </p:val>
                                        </p:tav>
                                      </p:tavLst>
                                    </p:anim>
                                    <p:anim calcmode="lin" valueType="num">
                                      <p:cBhvr>
                                        <p:cTn id="62" dur="1000" fill="hold"/>
                                        <p:tgtEl>
                                          <p:spTgt spid="579612"/>
                                        </p:tgtEl>
                                        <p:attrNameLst>
                                          <p:attrName>ppt_h</p:attrName>
                                        </p:attrNameLst>
                                      </p:cBhvr>
                                      <p:tavLst>
                                        <p:tav tm="0">
                                          <p:val>
                                            <p:fltVal val="0"/>
                                          </p:val>
                                        </p:tav>
                                        <p:tav tm="100000">
                                          <p:val>
                                            <p:strVal val="#ppt_h"/>
                                          </p:val>
                                        </p:tav>
                                      </p:tavLst>
                                    </p:anim>
                                    <p:anim calcmode="lin" valueType="num">
                                      <p:cBhvr>
                                        <p:cTn id="63" dur="1000" fill="hold"/>
                                        <p:tgtEl>
                                          <p:spTgt spid="579612"/>
                                        </p:tgtEl>
                                        <p:attrNameLst>
                                          <p:attrName>style.rotation</p:attrName>
                                        </p:attrNameLst>
                                      </p:cBhvr>
                                      <p:tavLst>
                                        <p:tav tm="0">
                                          <p:val>
                                            <p:fltVal val="90"/>
                                          </p:val>
                                        </p:tav>
                                        <p:tav tm="100000">
                                          <p:val>
                                            <p:fltVal val="0"/>
                                          </p:val>
                                        </p:tav>
                                      </p:tavLst>
                                    </p:anim>
                                    <p:animEffect transition="in" filter="fade">
                                      <p:cBhvr>
                                        <p:cTn id="64" dur="1000"/>
                                        <p:tgtEl>
                                          <p:spTgt spid="579612"/>
                                        </p:tgtEl>
                                      </p:cBhvr>
                                    </p:animEffect>
                                  </p:childTnLst>
                                </p:cTn>
                              </p:par>
                            </p:childTnLst>
                          </p:cTn>
                        </p:par>
                        <p:par>
                          <p:cTn id="65" fill="hold">
                            <p:stCondLst>
                              <p:cond delay="1000"/>
                            </p:stCondLst>
                            <p:childTnLst>
                              <p:par>
                                <p:cTn id="66" presetID="9" presetClass="entr" presetSubtype="0" fill="hold" nodeType="afterEffect">
                                  <p:stCondLst>
                                    <p:cond delay="3000"/>
                                  </p:stCondLst>
                                  <p:childTnLst>
                                    <p:set>
                                      <p:cBhvr>
                                        <p:cTn id="67" dur="1" fill="hold">
                                          <p:stCondLst>
                                            <p:cond delay="0"/>
                                          </p:stCondLst>
                                        </p:cTn>
                                        <p:tgtEl>
                                          <p:spTgt spid="6"/>
                                        </p:tgtEl>
                                        <p:attrNameLst>
                                          <p:attrName>style.visibility</p:attrName>
                                        </p:attrNameLst>
                                      </p:cBhvr>
                                      <p:to>
                                        <p:strVal val="visible"/>
                                      </p:to>
                                    </p:set>
                                    <p:animEffect transition="in" filter="dissolve">
                                      <p:cBhvr>
                                        <p:cTn id="68" dur="10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79610"/>
                                        </p:tgtEl>
                                        <p:attrNameLst>
                                          <p:attrName>style.visibility</p:attrName>
                                        </p:attrNameLst>
                                      </p:cBhvr>
                                      <p:to>
                                        <p:strVal val="visible"/>
                                      </p:to>
                                    </p:set>
                                    <p:anim calcmode="lin" valueType="num">
                                      <p:cBhvr>
                                        <p:cTn id="73" dur="1000" fill="hold"/>
                                        <p:tgtEl>
                                          <p:spTgt spid="579610"/>
                                        </p:tgtEl>
                                        <p:attrNameLst>
                                          <p:attrName>ppt_w</p:attrName>
                                        </p:attrNameLst>
                                      </p:cBhvr>
                                      <p:tavLst>
                                        <p:tav tm="0">
                                          <p:val>
                                            <p:fltVal val="0"/>
                                          </p:val>
                                        </p:tav>
                                        <p:tav tm="100000">
                                          <p:val>
                                            <p:strVal val="#ppt_w"/>
                                          </p:val>
                                        </p:tav>
                                      </p:tavLst>
                                    </p:anim>
                                    <p:anim calcmode="lin" valueType="num">
                                      <p:cBhvr>
                                        <p:cTn id="74" dur="1000" fill="hold"/>
                                        <p:tgtEl>
                                          <p:spTgt spid="579610"/>
                                        </p:tgtEl>
                                        <p:attrNameLst>
                                          <p:attrName>ppt_h</p:attrName>
                                        </p:attrNameLst>
                                      </p:cBhvr>
                                      <p:tavLst>
                                        <p:tav tm="0">
                                          <p:val>
                                            <p:fltVal val="0"/>
                                          </p:val>
                                        </p:tav>
                                        <p:tav tm="100000">
                                          <p:val>
                                            <p:strVal val="#ppt_h"/>
                                          </p:val>
                                        </p:tav>
                                      </p:tavLst>
                                    </p:anim>
                                    <p:anim calcmode="lin" valueType="num">
                                      <p:cBhvr>
                                        <p:cTn id="75" dur="1000" fill="hold"/>
                                        <p:tgtEl>
                                          <p:spTgt spid="579610"/>
                                        </p:tgtEl>
                                        <p:attrNameLst>
                                          <p:attrName>style.rotation</p:attrName>
                                        </p:attrNameLst>
                                      </p:cBhvr>
                                      <p:tavLst>
                                        <p:tav tm="0">
                                          <p:val>
                                            <p:fltVal val="360"/>
                                          </p:val>
                                        </p:tav>
                                        <p:tav tm="100000">
                                          <p:val>
                                            <p:fltVal val="0"/>
                                          </p:val>
                                        </p:tav>
                                      </p:tavLst>
                                    </p:anim>
                                    <p:animEffect transition="in" filter="fade">
                                      <p:cBhvr>
                                        <p:cTn id="76" dur="1000"/>
                                        <p:tgtEl>
                                          <p:spTgt spid="579610"/>
                                        </p:tgtEl>
                                      </p:cBhvr>
                                    </p:animEffect>
                                  </p:childTnLst>
                                </p:cTn>
                              </p:par>
                              <p:par>
                                <p:cTn id="77" presetID="49" presetClass="entr" presetSubtype="0" decel="100000" fill="hold" grpId="0" nodeType="withEffect">
                                  <p:stCondLst>
                                    <p:cond delay="0"/>
                                  </p:stCondLst>
                                  <p:childTnLst>
                                    <p:set>
                                      <p:cBhvr>
                                        <p:cTn id="78" dur="1" fill="hold">
                                          <p:stCondLst>
                                            <p:cond delay="0"/>
                                          </p:stCondLst>
                                        </p:cTn>
                                        <p:tgtEl>
                                          <p:spTgt spid="579611"/>
                                        </p:tgtEl>
                                        <p:attrNameLst>
                                          <p:attrName>style.visibility</p:attrName>
                                        </p:attrNameLst>
                                      </p:cBhvr>
                                      <p:to>
                                        <p:strVal val="visible"/>
                                      </p:to>
                                    </p:set>
                                    <p:anim calcmode="lin" valueType="num">
                                      <p:cBhvr>
                                        <p:cTn id="79" dur="1000" fill="hold"/>
                                        <p:tgtEl>
                                          <p:spTgt spid="579611"/>
                                        </p:tgtEl>
                                        <p:attrNameLst>
                                          <p:attrName>ppt_w</p:attrName>
                                        </p:attrNameLst>
                                      </p:cBhvr>
                                      <p:tavLst>
                                        <p:tav tm="0">
                                          <p:val>
                                            <p:fltVal val="0"/>
                                          </p:val>
                                        </p:tav>
                                        <p:tav tm="100000">
                                          <p:val>
                                            <p:strVal val="#ppt_w"/>
                                          </p:val>
                                        </p:tav>
                                      </p:tavLst>
                                    </p:anim>
                                    <p:anim calcmode="lin" valueType="num">
                                      <p:cBhvr>
                                        <p:cTn id="80" dur="1000" fill="hold"/>
                                        <p:tgtEl>
                                          <p:spTgt spid="579611"/>
                                        </p:tgtEl>
                                        <p:attrNameLst>
                                          <p:attrName>ppt_h</p:attrName>
                                        </p:attrNameLst>
                                      </p:cBhvr>
                                      <p:tavLst>
                                        <p:tav tm="0">
                                          <p:val>
                                            <p:fltVal val="0"/>
                                          </p:val>
                                        </p:tav>
                                        <p:tav tm="100000">
                                          <p:val>
                                            <p:strVal val="#ppt_h"/>
                                          </p:val>
                                        </p:tav>
                                      </p:tavLst>
                                    </p:anim>
                                    <p:anim calcmode="lin" valueType="num">
                                      <p:cBhvr>
                                        <p:cTn id="81" dur="1000" fill="hold"/>
                                        <p:tgtEl>
                                          <p:spTgt spid="579611"/>
                                        </p:tgtEl>
                                        <p:attrNameLst>
                                          <p:attrName>style.rotation</p:attrName>
                                        </p:attrNameLst>
                                      </p:cBhvr>
                                      <p:tavLst>
                                        <p:tav tm="0">
                                          <p:val>
                                            <p:fltVal val="360"/>
                                          </p:val>
                                        </p:tav>
                                        <p:tav tm="100000">
                                          <p:val>
                                            <p:fltVal val="0"/>
                                          </p:val>
                                        </p:tav>
                                      </p:tavLst>
                                    </p:anim>
                                    <p:animEffect transition="in" filter="fade">
                                      <p:cBhvr>
                                        <p:cTn id="82" dur="1000"/>
                                        <p:tgtEl>
                                          <p:spTgt spid="579611"/>
                                        </p:tgtEl>
                                      </p:cBhvr>
                                    </p:animEffect>
                                  </p:childTnLst>
                                </p:cTn>
                              </p:par>
                            </p:childTnLst>
                          </p:cTn>
                        </p:par>
                        <p:par>
                          <p:cTn id="83" fill="hold">
                            <p:stCondLst>
                              <p:cond delay="1000"/>
                            </p:stCondLst>
                            <p:childTnLst>
                              <p:par>
                                <p:cTn id="84" presetID="9" presetClass="entr" presetSubtype="0" fill="hold" grpId="0" nodeType="afterEffect">
                                  <p:stCondLst>
                                    <p:cond delay="3000"/>
                                  </p:stCondLst>
                                  <p:childTnLst>
                                    <p:set>
                                      <p:cBhvr>
                                        <p:cTn id="85" dur="1" fill="hold">
                                          <p:stCondLst>
                                            <p:cond delay="0"/>
                                          </p:stCondLst>
                                        </p:cTn>
                                        <p:tgtEl>
                                          <p:spTgt spid="579591"/>
                                        </p:tgtEl>
                                        <p:attrNameLst>
                                          <p:attrName>style.visibility</p:attrName>
                                        </p:attrNameLst>
                                      </p:cBhvr>
                                      <p:to>
                                        <p:strVal val="visible"/>
                                      </p:to>
                                    </p:set>
                                    <p:animEffect transition="in" filter="dissolve">
                                      <p:cBhvr>
                                        <p:cTn id="86" dur="1000"/>
                                        <p:tgtEl>
                                          <p:spTgt spid="579591"/>
                                        </p:tgtEl>
                                      </p:cBhvr>
                                    </p:animEffect>
                                  </p:childTnLst>
                                </p:cTn>
                              </p:par>
                            </p:childTnLst>
                          </p:cTn>
                        </p:par>
                        <p:par>
                          <p:cTn id="87" fill="hold">
                            <p:stCondLst>
                              <p:cond delay="5000"/>
                            </p:stCondLst>
                            <p:childTnLst>
                              <p:par>
                                <p:cTn id="88" presetID="9" presetClass="entr" presetSubtype="0" fill="hold" nodeType="afterEffect">
                                  <p:stCondLst>
                                    <p:cond delay="3000"/>
                                  </p:stCondLst>
                                  <p:childTnLst>
                                    <p:set>
                                      <p:cBhvr>
                                        <p:cTn id="89" dur="1" fill="hold">
                                          <p:stCondLst>
                                            <p:cond delay="0"/>
                                          </p:stCondLst>
                                        </p:cTn>
                                        <p:tgtEl>
                                          <p:spTgt spid="7"/>
                                        </p:tgtEl>
                                        <p:attrNameLst>
                                          <p:attrName>style.visibility</p:attrName>
                                        </p:attrNameLst>
                                      </p:cBhvr>
                                      <p:to>
                                        <p:strVal val="visible"/>
                                      </p:to>
                                    </p:set>
                                    <p:animEffect transition="in" filter="dissolve">
                                      <p:cBhvr>
                                        <p:cTn id="9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p:bldP spid="579588" grpId="0"/>
      <p:bldP spid="579589" grpId="0"/>
      <p:bldP spid="579590" grpId="0"/>
      <p:bldP spid="579591" grpId="0"/>
      <p:bldP spid="579592" grpId="0"/>
      <p:bldP spid="579597" grpId="0"/>
      <p:bldP spid="579610" grpId="0" animBg="1"/>
      <p:bldP spid="579611" grpId="0" animBg="1"/>
      <p:bldP spid="579612" grpId="0" animBg="1"/>
      <p:bldP spid="57961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body" sz="half" idx="1"/>
          </p:nvPr>
        </p:nvSpPr>
        <p:spPr>
          <a:xfrm>
            <a:off x="1066800" y="457200"/>
            <a:ext cx="7162800" cy="762000"/>
          </a:xfrm>
        </p:spPr>
        <p:txBody>
          <a:bodyPr/>
          <a:lstStyle/>
          <a:p>
            <a:pPr algn="ctr" eaLnBrk="1" hangingPunct="1">
              <a:buFontTx/>
              <a:buNone/>
            </a:pPr>
            <a:r>
              <a:rPr lang="en-US" sz="2800" smtClean="0">
                <a:latin typeface="Arial" charset="0"/>
              </a:rPr>
              <a:t>How many meters is 8.72 cm?</a:t>
            </a:r>
          </a:p>
          <a:p>
            <a:pPr eaLnBrk="1" hangingPunct="1">
              <a:buFontTx/>
              <a:buNone/>
            </a:pPr>
            <a:endParaRPr lang="en-US" sz="2800" smtClean="0">
              <a:latin typeface="Arial" charset="0"/>
            </a:endParaRPr>
          </a:p>
        </p:txBody>
      </p:sp>
      <p:sp>
        <p:nvSpPr>
          <p:cNvPr id="580611" name="Rectangle 3"/>
          <p:cNvSpPr>
            <a:spLocks noChangeArrowheads="1"/>
          </p:cNvSpPr>
          <p:nvPr/>
        </p:nvSpPr>
        <p:spPr bwMode="auto">
          <a:xfrm>
            <a:off x="533400" y="1828800"/>
            <a:ext cx="5029200" cy="533400"/>
          </a:xfrm>
          <a:prstGeom prst="rect">
            <a:avLst/>
          </a:prstGeom>
          <a:noFill/>
          <a:ln w="9525">
            <a:noFill/>
            <a:miter lim="800000"/>
            <a:headEnd/>
            <a:tailEnd/>
          </a:ln>
        </p:spPr>
        <p:txBody>
          <a:bodyPr/>
          <a:lstStyle/>
          <a:p>
            <a:pPr marL="342900" indent="-342900">
              <a:spcBef>
                <a:spcPct val="20000"/>
              </a:spcBef>
            </a:pPr>
            <a:r>
              <a:rPr lang="en-US" sz="2800"/>
              <a:t>applicable conversion factors:	</a:t>
            </a:r>
          </a:p>
          <a:p>
            <a:pPr marL="342900" indent="-342900">
              <a:spcBef>
                <a:spcPct val="20000"/>
              </a:spcBef>
            </a:pPr>
            <a:endParaRPr lang="en-US" sz="2800"/>
          </a:p>
          <a:p>
            <a:pPr marL="342900" indent="-342900">
              <a:spcBef>
                <a:spcPct val="20000"/>
              </a:spcBef>
            </a:pPr>
            <a:endParaRPr lang="en-US" sz="2800"/>
          </a:p>
        </p:txBody>
      </p:sp>
      <p:sp>
        <p:nvSpPr>
          <p:cNvPr id="580612" name="Rectangle 4"/>
          <p:cNvSpPr>
            <a:spLocks noChangeArrowheads="1"/>
          </p:cNvSpPr>
          <p:nvPr/>
        </p:nvSpPr>
        <p:spPr bwMode="auto">
          <a:xfrm>
            <a:off x="533400" y="1219200"/>
            <a:ext cx="1600200" cy="685800"/>
          </a:xfrm>
          <a:prstGeom prst="rect">
            <a:avLst/>
          </a:prstGeom>
          <a:noFill/>
          <a:ln w="9525">
            <a:noFill/>
            <a:miter lim="800000"/>
            <a:headEnd/>
            <a:tailEnd/>
          </a:ln>
        </p:spPr>
        <p:txBody>
          <a:bodyPr/>
          <a:lstStyle/>
          <a:p>
            <a:pPr marL="342900" indent="-342900">
              <a:spcBef>
                <a:spcPct val="20000"/>
              </a:spcBef>
            </a:pPr>
            <a:r>
              <a:rPr lang="en-US" sz="2800"/>
              <a:t>equality:</a:t>
            </a:r>
          </a:p>
          <a:p>
            <a:pPr marL="342900" indent="-342900">
              <a:spcBef>
                <a:spcPct val="20000"/>
              </a:spcBef>
            </a:pPr>
            <a:endParaRPr lang="en-US" sz="2800"/>
          </a:p>
          <a:p>
            <a:pPr marL="342900" indent="-342900">
              <a:spcBef>
                <a:spcPct val="20000"/>
              </a:spcBef>
            </a:pPr>
            <a:endParaRPr lang="en-US" sz="2800"/>
          </a:p>
        </p:txBody>
      </p:sp>
      <p:sp>
        <p:nvSpPr>
          <p:cNvPr id="580613" name="Rectangle 5"/>
          <p:cNvSpPr>
            <a:spLocks noChangeArrowheads="1"/>
          </p:cNvSpPr>
          <p:nvPr/>
        </p:nvSpPr>
        <p:spPr bwMode="auto">
          <a:xfrm>
            <a:off x="4267200" y="2743200"/>
            <a:ext cx="609600" cy="609600"/>
          </a:xfrm>
          <a:prstGeom prst="rect">
            <a:avLst/>
          </a:prstGeom>
          <a:noFill/>
          <a:ln w="9525">
            <a:noFill/>
            <a:miter lim="800000"/>
            <a:headEnd/>
            <a:tailEnd/>
          </a:ln>
        </p:spPr>
        <p:txBody>
          <a:bodyPr/>
          <a:lstStyle/>
          <a:p>
            <a:pPr marL="342900" indent="-342900">
              <a:spcBef>
                <a:spcPct val="20000"/>
              </a:spcBef>
            </a:pPr>
            <a:r>
              <a:rPr lang="en-US" sz="2800"/>
              <a:t>or		</a:t>
            </a:r>
          </a:p>
          <a:p>
            <a:pPr marL="342900" indent="-342900">
              <a:spcBef>
                <a:spcPct val="20000"/>
              </a:spcBef>
            </a:pPr>
            <a:r>
              <a:rPr lang="en-US" sz="2800"/>
              <a:t> </a:t>
            </a:r>
          </a:p>
        </p:txBody>
      </p:sp>
      <p:sp>
        <p:nvSpPr>
          <p:cNvPr id="580614" name="Rectangle 6"/>
          <p:cNvSpPr>
            <a:spLocks noChangeArrowheads="1"/>
          </p:cNvSpPr>
          <p:nvPr/>
        </p:nvSpPr>
        <p:spPr bwMode="auto">
          <a:xfrm>
            <a:off x="1371600" y="3886200"/>
            <a:ext cx="2895600" cy="685800"/>
          </a:xfrm>
          <a:prstGeom prst="rect">
            <a:avLst/>
          </a:prstGeom>
          <a:noFill/>
          <a:ln w="9525">
            <a:noFill/>
            <a:miter lim="800000"/>
            <a:headEnd/>
            <a:tailEnd/>
          </a:ln>
        </p:spPr>
        <p:txBody>
          <a:bodyPr/>
          <a:lstStyle/>
          <a:p>
            <a:pPr marL="342900" indent="-342900">
              <a:spcBef>
                <a:spcPct val="20000"/>
              </a:spcBef>
            </a:pPr>
            <a:r>
              <a:rPr lang="en-US" sz="2800"/>
              <a:t>X m = 8.72 cm</a:t>
            </a:r>
          </a:p>
        </p:txBody>
      </p:sp>
      <p:sp>
        <p:nvSpPr>
          <p:cNvPr id="580615" name="Rectangle 7"/>
          <p:cNvSpPr>
            <a:spLocks noChangeArrowheads="1"/>
          </p:cNvSpPr>
          <p:nvPr/>
        </p:nvSpPr>
        <p:spPr bwMode="auto">
          <a:xfrm>
            <a:off x="5638800" y="3886200"/>
            <a:ext cx="3810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0616" name="Rectangle 8"/>
          <p:cNvSpPr>
            <a:spLocks noChangeArrowheads="1"/>
          </p:cNvSpPr>
          <p:nvPr/>
        </p:nvSpPr>
        <p:spPr bwMode="auto">
          <a:xfrm>
            <a:off x="2057400" y="1219200"/>
            <a:ext cx="2590800" cy="457200"/>
          </a:xfrm>
          <a:prstGeom prst="rect">
            <a:avLst/>
          </a:prstGeom>
          <a:noFill/>
          <a:ln w="9525">
            <a:noFill/>
            <a:miter lim="800000"/>
            <a:headEnd/>
            <a:tailEnd/>
          </a:ln>
        </p:spPr>
        <p:txBody>
          <a:bodyPr/>
          <a:lstStyle/>
          <a:p>
            <a:pPr marL="342900" indent="-342900">
              <a:spcBef>
                <a:spcPct val="20000"/>
              </a:spcBef>
            </a:pPr>
            <a:r>
              <a:rPr lang="en-US" sz="2800"/>
              <a:t>1 m = 100 cm</a:t>
            </a:r>
          </a:p>
          <a:p>
            <a:pPr marL="342900" indent="-342900">
              <a:spcBef>
                <a:spcPct val="20000"/>
              </a:spcBef>
            </a:pPr>
            <a:endParaRPr lang="en-US" sz="2800"/>
          </a:p>
          <a:p>
            <a:pPr marL="342900" indent="-342900">
              <a:spcBef>
                <a:spcPct val="20000"/>
              </a:spcBef>
            </a:pPr>
            <a:endParaRPr lang="en-US" sz="2800"/>
          </a:p>
        </p:txBody>
      </p:sp>
      <p:grpSp>
        <p:nvGrpSpPr>
          <p:cNvPr id="2" name="Group 9"/>
          <p:cNvGrpSpPr>
            <a:grpSpLocks/>
          </p:cNvGrpSpPr>
          <p:nvPr/>
        </p:nvGrpSpPr>
        <p:grpSpPr bwMode="auto">
          <a:xfrm>
            <a:off x="2133600" y="2590800"/>
            <a:ext cx="1600200" cy="990600"/>
            <a:chOff x="1056" y="2064"/>
            <a:chExt cx="1008" cy="624"/>
          </a:xfrm>
        </p:grpSpPr>
        <p:sp>
          <p:nvSpPr>
            <p:cNvPr id="222238" name="Rectangle 10"/>
            <p:cNvSpPr>
              <a:spLocks noChangeArrowheads="1"/>
            </p:cNvSpPr>
            <p:nvPr/>
          </p:nvSpPr>
          <p:spPr bwMode="auto">
            <a:xfrm>
              <a:off x="1056" y="2064"/>
              <a:ext cx="1008" cy="432"/>
            </a:xfrm>
            <a:prstGeom prst="rect">
              <a:avLst/>
            </a:prstGeom>
            <a:noFill/>
            <a:ln w="9525">
              <a:noFill/>
              <a:miter lim="800000"/>
              <a:headEnd/>
              <a:tailEnd/>
            </a:ln>
          </p:spPr>
          <p:txBody>
            <a:bodyPr/>
            <a:lstStyle/>
            <a:p>
              <a:pPr marL="342900" indent="-342900">
                <a:spcBef>
                  <a:spcPct val="20000"/>
                </a:spcBef>
              </a:pPr>
              <a:r>
                <a:rPr lang="en-US" sz="2800"/>
                <a:t>______</a:t>
              </a:r>
            </a:p>
          </p:txBody>
        </p:sp>
        <p:sp>
          <p:nvSpPr>
            <p:cNvPr id="222239" name="Rectangle 11"/>
            <p:cNvSpPr>
              <a:spLocks noChangeArrowheads="1"/>
            </p:cNvSpPr>
            <p:nvPr/>
          </p:nvSpPr>
          <p:spPr bwMode="auto">
            <a:xfrm>
              <a:off x="1248" y="2064"/>
              <a:ext cx="624" cy="336"/>
            </a:xfrm>
            <a:prstGeom prst="rect">
              <a:avLst/>
            </a:prstGeom>
            <a:noFill/>
            <a:ln w="9525">
              <a:noFill/>
              <a:miter lim="800000"/>
              <a:headEnd/>
              <a:tailEnd/>
            </a:ln>
          </p:spPr>
          <p:txBody>
            <a:bodyPr/>
            <a:lstStyle/>
            <a:p>
              <a:pPr marL="342900" indent="-342900">
                <a:spcBef>
                  <a:spcPct val="20000"/>
                </a:spcBef>
              </a:pPr>
              <a:r>
                <a:rPr lang="en-US" sz="2800"/>
                <a:t>1 m</a:t>
              </a:r>
            </a:p>
          </p:txBody>
        </p:sp>
        <p:sp>
          <p:nvSpPr>
            <p:cNvPr id="222240" name="Rectangle 12"/>
            <p:cNvSpPr>
              <a:spLocks noChangeArrowheads="1"/>
            </p:cNvSpPr>
            <p:nvPr/>
          </p:nvSpPr>
          <p:spPr bwMode="auto">
            <a:xfrm>
              <a:off x="1056" y="2352"/>
              <a:ext cx="960" cy="336"/>
            </a:xfrm>
            <a:prstGeom prst="rect">
              <a:avLst/>
            </a:prstGeom>
            <a:noFill/>
            <a:ln w="9525">
              <a:noFill/>
              <a:miter lim="800000"/>
              <a:headEnd/>
              <a:tailEnd/>
            </a:ln>
          </p:spPr>
          <p:txBody>
            <a:bodyPr/>
            <a:lstStyle/>
            <a:p>
              <a:pPr marL="342900" indent="-342900">
                <a:spcBef>
                  <a:spcPct val="20000"/>
                </a:spcBef>
              </a:pPr>
              <a:r>
                <a:rPr lang="en-US" sz="2800"/>
                <a:t>100 cm</a:t>
              </a:r>
            </a:p>
          </p:txBody>
        </p:sp>
      </p:grpSp>
      <p:sp>
        <p:nvSpPr>
          <p:cNvPr id="580621" name="Rectangle 13"/>
          <p:cNvSpPr>
            <a:spLocks noChangeArrowheads="1"/>
          </p:cNvSpPr>
          <p:nvPr/>
        </p:nvSpPr>
        <p:spPr bwMode="auto">
          <a:xfrm>
            <a:off x="1371600" y="5029200"/>
            <a:ext cx="6248400" cy="685800"/>
          </a:xfrm>
          <a:prstGeom prst="rect">
            <a:avLst/>
          </a:prstGeom>
          <a:noFill/>
          <a:ln w="9525">
            <a:noFill/>
            <a:miter lim="800000"/>
            <a:headEnd/>
            <a:tailEnd/>
          </a:ln>
        </p:spPr>
        <p:txBody>
          <a:bodyPr/>
          <a:lstStyle/>
          <a:p>
            <a:pPr marL="342900" indent="-342900" algn="ctr">
              <a:spcBef>
                <a:spcPct val="20000"/>
              </a:spcBef>
            </a:pPr>
            <a:r>
              <a:rPr lang="en-US" sz="2800"/>
              <a:t>Again, the units must cancel.</a:t>
            </a:r>
          </a:p>
        </p:txBody>
      </p:sp>
      <p:grpSp>
        <p:nvGrpSpPr>
          <p:cNvPr id="3" name="Group 14"/>
          <p:cNvGrpSpPr>
            <a:grpSpLocks/>
          </p:cNvGrpSpPr>
          <p:nvPr/>
        </p:nvGrpSpPr>
        <p:grpSpPr bwMode="auto">
          <a:xfrm>
            <a:off x="5486400" y="2590800"/>
            <a:ext cx="1600200" cy="990600"/>
            <a:chOff x="2688" y="1584"/>
            <a:chExt cx="1008" cy="624"/>
          </a:xfrm>
        </p:grpSpPr>
        <p:sp>
          <p:nvSpPr>
            <p:cNvPr id="222235" name="Rectangle 15"/>
            <p:cNvSpPr>
              <a:spLocks noChangeArrowheads="1"/>
            </p:cNvSpPr>
            <p:nvPr/>
          </p:nvSpPr>
          <p:spPr bwMode="auto">
            <a:xfrm>
              <a:off x="2688" y="1584"/>
              <a:ext cx="1008" cy="432"/>
            </a:xfrm>
            <a:prstGeom prst="rect">
              <a:avLst/>
            </a:prstGeom>
            <a:noFill/>
            <a:ln w="9525">
              <a:noFill/>
              <a:miter lim="800000"/>
              <a:headEnd/>
              <a:tailEnd/>
            </a:ln>
          </p:spPr>
          <p:txBody>
            <a:bodyPr/>
            <a:lstStyle/>
            <a:p>
              <a:pPr marL="342900" indent="-342900">
                <a:spcBef>
                  <a:spcPct val="20000"/>
                </a:spcBef>
              </a:pPr>
              <a:r>
                <a:rPr lang="en-US" sz="2800"/>
                <a:t>______</a:t>
              </a:r>
            </a:p>
          </p:txBody>
        </p:sp>
        <p:sp>
          <p:nvSpPr>
            <p:cNvPr id="222236" name="Rectangle 16"/>
            <p:cNvSpPr>
              <a:spLocks noChangeArrowheads="1"/>
            </p:cNvSpPr>
            <p:nvPr/>
          </p:nvSpPr>
          <p:spPr bwMode="auto">
            <a:xfrm>
              <a:off x="2880" y="1872"/>
              <a:ext cx="624" cy="336"/>
            </a:xfrm>
            <a:prstGeom prst="rect">
              <a:avLst/>
            </a:prstGeom>
            <a:noFill/>
            <a:ln w="9525">
              <a:noFill/>
              <a:miter lim="800000"/>
              <a:headEnd/>
              <a:tailEnd/>
            </a:ln>
          </p:spPr>
          <p:txBody>
            <a:bodyPr/>
            <a:lstStyle/>
            <a:p>
              <a:pPr marL="342900" indent="-342900">
                <a:spcBef>
                  <a:spcPct val="20000"/>
                </a:spcBef>
              </a:pPr>
              <a:r>
                <a:rPr lang="en-US" sz="2800"/>
                <a:t>1 m</a:t>
              </a:r>
            </a:p>
          </p:txBody>
        </p:sp>
        <p:sp>
          <p:nvSpPr>
            <p:cNvPr id="222237" name="Rectangle 17"/>
            <p:cNvSpPr>
              <a:spLocks noChangeArrowheads="1"/>
            </p:cNvSpPr>
            <p:nvPr/>
          </p:nvSpPr>
          <p:spPr bwMode="auto">
            <a:xfrm>
              <a:off x="2688" y="1584"/>
              <a:ext cx="960" cy="336"/>
            </a:xfrm>
            <a:prstGeom prst="rect">
              <a:avLst/>
            </a:prstGeom>
            <a:noFill/>
            <a:ln w="9525">
              <a:noFill/>
              <a:miter lim="800000"/>
              <a:headEnd/>
              <a:tailEnd/>
            </a:ln>
          </p:spPr>
          <p:txBody>
            <a:bodyPr/>
            <a:lstStyle/>
            <a:p>
              <a:pPr marL="342900" indent="-342900">
                <a:spcBef>
                  <a:spcPct val="20000"/>
                </a:spcBef>
              </a:pPr>
              <a:r>
                <a:rPr lang="en-US" sz="2800"/>
                <a:t>100 cm</a:t>
              </a:r>
            </a:p>
          </p:txBody>
        </p:sp>
      </p:grpSp>
      <p:grpSp>
        <p:nvGrpSpPr>
          <p:cNvPr id="4" name="Group 18"/>
          <p:cNvGrpSpPr>
            <a:grpSpLocks/>
          </p:cNvGrpSpPr>
          <p:nvPr/>
        </p:nvGrpSpPr>
        <p:grpSpPr bwMode="auto">
          <a:xfrm>
            <a:off x="3733800" y="3505200"/>
            <a:ext cx="2057400" cy="1524000"/>
            <a:chOff x="2352" y="2256"/>
            <a:chExt cx="1296" cy="960"/>
          </a:xfrm>
        </p:grpSpPr>
        <p:grpSp>
          <p:nvGrpSpPr>
            <p:cNvPr id="222231" name="Group 19"/>
            <p:cNvGrpSpPr>
              <a:grpSpLocks/>
            </p:cNvGrpSpPr>
            <p:nvPr/>
          </p:nvGrpSpPr>
          <p:grpSpPr bwMode="auto">
            <a:xfrm>
              <a:off x="2352" y="2256"/>
              <a:ext cx="1296" cy="960"/>
              <a:chOff x="1344" y="2784"/>
              <a:chExt cx="1296" cy="960"/>
            </a:xfrm>
          </p:grpSpPr>
          <p:sp>
            <p:nvSpPr>
              <p:cNvPr id="222233" name="Rectangle 20"/>
              <p:cNvSpPr>
                <a:spLocks noChangeArrowheads="1"/>
              </p:cNvSpPr>
              <p:nvPr/>
            </p:nvSpPr>
            <p:spPr bwMode="auto">
              <a:xfrm>
                <a:off x="1344" y="278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2234" name="Rectangle 21"/>
              <p:cNvSpPr>
                <a:spLocks noChangeArrowheads="1"/>
              </p:cNvSpPr>
              <p:nvPr/>
            </p:nvSpPr>
            <p:spPr bwMode="auto">
              <a:xfrm>
                <a:off x="2304" y="2784"/>
                <a:ext cx="336" cy="960"/>
              </a:xfrm>
              <a:prstGeom prst="rect">
                <a:avLst/>
              </a:prstGeom>
              <a:noFill/>
              <a:ln w="9525">
                <a:noFill/>
                <a:miter lim="800000"/>
                <a:headEnd/>
                <a:tailEnd/>
              </a:ln>
            </p:spPr>
            <p:txBody>
              <a:bodyPr/>
              <a:lstStyle/>
              <a:p>
                <a:pPr marL="342900" indent="-342900">
                  <a:spcBef>
                    <a:spcPct val="20000"/>
                  </a:spcBef>
                </a:pPr>
                <a:r>
                  <a:rPr lang="en-US" sz="7200"/>
                  <a:t>)</a:t>
                </a:r>
              </a:p>
            </p:txBody>
          </p:sp>
        </p:grpSp>
        <p:sp>
          <p:nvSpPr>
            <p:cNvPr id="222232" name="Rectangle 22"/>
            <p:cNvSpPr>
              <a:spLocks noChangeArrowheads="1"/>
            </p:cNvSpPr>
            <p:nvPr/>
          </p:nvSpPr>
          <p:spPr bwMode="auto">
            <a:xfrm>
              <a:off x="2496" y="2400"/>
              <a:ext cx="1008" cy="432"/>
            </a:xfrm>
            <a:prstGeom prst="rect">
              <a:avLst/>
            </a:prstGeom>
            <a:noFill/>
            <a:ln w="9525">
              <a:noFill/>
              <a:miter lim="800000"/>
              <a:headEnd/>
              <a:tailEnd/>
            </a:ln>
          </p:spPr>
          <p:txBody>
            <a:bodyPr/>
            <a:lstStyle/>
            <a:p>
              <a:pPr marL="342900" indent="-342900">
                <a:spcBef>
                  <a:spcPct val="20000"/>
                </a:spcBef>
              </a:pPr>
              <a:r>
                <a:rPr lang="en-US" sz="3200"/>
                <a:t>______</a:t>
              </a:r>
            </a:p>
          </p:txBody>
        </p:sp>
      </p:grpSp>
      <p:sp>
        <p:nvSpPr>
          <p:cNvPr id="580631" name="Line 23"/>
          <p:cNvSpPr>
            <a:spLocks noChangeShapeType="1"/>
          </p:cNvSpPr>
          <p:nvPr/>
        </p:nvSpPr>
        <p:spPr bwMode="auto">
          <a:xfrm>
            <a:off x="3505200" y="3200400"/>
            <a:ext cx="762000" cy="533400"/>
          </a:xfrm>
          <a:prstGeom prst="line">
            <a:avLst/>
          </a:prstGeom>
          <a:noFill/>
          <a:ln w="19050">
            <a:solidFill>
              <a:srgbClr val="3366FF"/>
            </a:solidFill>
            <a:round/>
            <a:headEnd/>
            <a:tailEnd type="triangle" w="med" len="med"/>
          </a:ln>
        </p:spPr>
        <p:txBody>
          <a:bodyPr/>
          <a:lstStyle/>
          <a:p>
            <a:endParaRPr lang="en-US"/>
          </a:p>
        </p:txBody>
      </p:sp>
      <p:grpSp>
        <p:nvGrpSpPr>
          <p:cNvPr id="6" name="Group 24"/>
          <p:cNvGrpSpPr>
            <a:grpSpLocks/>
          </p:cNvGrpSpPr>
          <p:nvPr/>
        </p:nvGrpSpPr>
        <p:grpSpPr bwMode="auto">
          <a:xfrm>
            <a:off x="6019800" y="3810000"/>
            <a:ext cx="1981200" cy="762000"/>
            <a:chOff x="3984" y="1152"/>
            <a:chExt cx="1248" cy="480"/>
          </a:xfrm>
        </p:grpSpPr>
        <p:sp>
          <p:nvSpPr>
            <p:cNvPr id="222229" name="Rectangle 25"/>
            <p:cNvSpPr>
              <a:spLocks noChangeArrowheads="1"/>
            </p:cNvSpPr>
            <p:nvPr/>
          </p:nvSpPr>
          <p:spPr bwMode="auto">
            <a:xfrm>
              <a:off x="4080" y="1200"/>
              <a:ext cx="1152" cy="336"/>
            </a:xfrm>
            <a:prstGeom prst="rect">
              <a:avLst/>
            </a:prstGeom>
            <a:noFill/>
            <a:ln w="9525">
              <a:noFill/>
              <a:miter lim="800000"/>
              <a:headEnd/>
              <a:tailEnd/>
            </a:ln>
          </p:spPr>
          <p:txBody>
            <a:bodyPr/>
            <a:lstStyle/>
            <a:p>
              <a:pPr marL="342900" indent="-342900">
                <a:spcBef>
                  <a:spcPct val="20000"/>
                </a:spcBef>
              </a:pPr>
              <a:r>
                <a:rPr lang="en-US" sz="2800"/>
                <a:t>0.0872 m</a:t>
              </a:r>
            </a:p>
          </p:txBody>
        </p:sp>
        <p:sp>
          <p:nvSpPr>
            <p:cNvPr id="222230" name="Rectangle 26"/>
            <p:cNvSpPr>
              <a:spLocks noChangeArrowheads="1"/>
            </p:cNvSpPr>
            <p:nvPr/>
          </p:nvSpPr>
          <p:spPr bwMode="auto">
            <a:xfrm>
              <a:off x="3984" y="1152"/>
              <a:ext cx="1200" cy="48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grpSp>
      <p:grpSp>
        <p:nvGrpSpPr>
          <p:cNvPr id="7" name="Group 27"/>
          <p:cNvGrpSpPr>
            <a:grpSpLocks/>
          </p:cNvGrpSpPr>
          <p:nvPr/>
        </p:nvGrpSpPr>
        <p:grpSpPr bwMode="auto">
          <a:xfrm>
            <a:off x="3962400" y="3733800"/>
            <a:ext cx="1524000" cy="990600"/>
            <a:chOff x="4512" y="3264"/>
            <a:chExt cx="960" cy="624"/>
          </a:xfrm>
        </p:grpSpPr>
        <p:sp>
          <p:nvSpPr>
            <p:cNvPr id="222227" name="Rectangle 28"/>
            <p:cNvSpPr>
              <a:spLocks noChangeArrowheads="1"/>
            </p:cNvSpPr>
            <p:nvPr/>
          </p:nvSpPr>
          <p:spPr bwMode="auto">
            <a:xfrm>
              <a:off x="4704" y="3264"/>
              <a:ext cx="624" cy="336"/>
            </a:xfrm>
            <a:prstGeom prst="rect">
              <a:avLst/>
            </a:prstGeom>
            <a:noFill/>
            <a:ln w="9525">
              <a:noFill/>
              <a:miter lim="800000"/>
              <a:headEnd/>
              <a:tailEnd/>
            </a:ln>
          </p:spPr>
          <p:txBody>
            <a:bodyPr/>
            <a:lstStyle/>
            <a:p>
              <a:pPr marL="342900" indent="-342900">
                <a:spcBef>
                  <a:spcPct val="20000"/>
                </a:spcBef>
              </a:pPr>
              <a:r>
                <a:rPr lang="en-US" sz="2800"/>
                <a:t>1 m</a:t>
              </a:r>
            </a:p>
          </p:txBody>
        </p:sp>
        <p:sp>
          <p:nvSpPr>
            <p:cNvPr id="222228" name="Rectangle 29"/>
            <p:cNvSpPr>
              <a:spLocks noChangeArrowheads="1"/>
            </p:cNvSpPr>
            <p:nvPr/>
          </p:nvSpPr>
          <p:spPr bwMode="auto">
            <a:xfrm>
              <a:off x="4512" y="3552"/>
              <a:ext cx="960" cy="336"/>
            </a:xfrm>
            <a:prstGeom prst="rect">
              <a:avLst/>
            </a:prstGeom>
            <a:noFill/>
            <a:ln w="9525">
              <a:noFill/>
              <a:miter lim="800000"/>
              <a:headEnd/>
              <a:tailEnd/>
            </a:ln>
          </p:spPr>
          <p:txBody>
            <a:bodyPr/>
            <a:lstStyle/>
            <a:p>
              <a:pPr marL="342900" indent="-342900">
                <a:spcBef>
                  <a:spcPct val="20000"/>
                </a:spcBef>
              </a:pPr>
              <a:r>
                <a:rPr lang="en-US" sz="2800"/>
                <a:t>100 cm</a:t>
              </a:r>
            </a:p>
          </p:txBody>
        </p:sp>
      </p:grpSp>
      <p:sp>
        <p:nvSpPr>
          <p:cNvPr id="580638" name="Line 30"/>
          <p:cNvSpPr>
            <a:spLocks noChangeShapeType="1"/>
          </p:cNvSpPr>
          <p:nvPr/>
        </p:nvSpPr>
        <p:spPr bwMode="auto">
          <a:xfrm>
            <a:off x="3200400" y="3962400"/>
            <a:ext cx="762000" cy="381000"/>
          </a:xfrm>
          <a:prstGeom prst="line">
            <a:avLst/>
          </a:prstGeom>
          <a:noFill/>
          <a:ln w="19050">
            <a:solidFill>
              <a:srgbClr val="FF0000"/>
            </a:solidFill>
            <a:round/>
            <a:headEnd/>
            <a:tailEnd/>
          </a:ln>
        </p:spPr>
        <p:txBody>
          <a:bodyPr/>
          <a:lstStyle/>
          <a:p>
            <a:endParaRPr lang="en-US"/>
          </a:p>
        </p:txBody>
      </p:sp>
      <p:sp>
        <p:nvSpPr>
          <p:cNvPr id="580639" name="Line 31"/>
          <p:cNvSpPr>
            <a:spLocks noChangeShapeType="1"/>
          </p:cNvSpPr>
          <p:nvPr/>
        </p:nvSpPr>
        <p:spPr bwMode="auto">
          <a:xfrm>
            <a:off x="4648200" y="4267200"/>
            <a:ext cx="762000" cy="381000"/>
          </a:xfrm>
          <a:prstGeom prst="line">
            <a:avLst/>
          </a:prstGeom>
          <a:noFill/>
          <a:ln w="19050">
            <a:solidFill>
              <a:srgbClr val="FF0000"/>
            </a:solidFill>
            <a:round/>
            <a:headEnd/>
            <a:tailEnd/>
          </a:ln>
        </p:spPr>
        <p:txBody>
          <a:bodyPr/>
          <a:lstStyle/>
          <a:p>
            <a:endParaRPr lang="en-US"/>
          </a:p>
        </p:txBody>
      </p:sp>
      <p:sp>
        <p:nvSpPr>
          <p:cNvPr id="222226" name="AutoShape 32">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0612"/>
                                        </p:tgtEl>
                                        <p:attrNameLst>
                                          <p:attrName>style.visibility</p:attrName>
                                        </p:attrNameLst>
                                      </p:cBhvr>
                                      <p:to>
                                        <p:strVal val="visible"/>
                                      </p:to>
                                    </p:set>
                                    <p:anim calcmode="lin" valueType="num">
                                      <p:cBhvr additive="base">
                                        <p:cTn id="7" dur="1000" fill="hold"/>
                                        <p:tgtEl>
                                          <p:spTgt spid="580612"/>
                                        </p:tgtEl>
                                        <p:attrNameLst>
                                          <p:attrName>ppt_x</p:attrName>
                                        </p:attrNameLst>
                                      </p:cBhvr>
                                      <p:tavLst>
                                        <p:tav tm="0">
                                          <p:val>
                                            <p:strVal val="0-#ppt_w/2"/>
                                          </p:val>
                                        </p:tav>
                                        <p:tav tm="100000">
                                          <p:val>
                                            <p:strVal val="#ppt_x"/>
                                          </p:val>
                                        </p:tav>
                                      </p:tavLst>
                                    </p:anim>
                                    <p:anim calcmode="lin" valueType="num">
                                      <p:cBhvr additive="base">
                                        <p:cTn id="8" dur="1000" fill="hold"/>
                                        <p:tgtEl>
                                          <p:spTgt spid="5806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80616"/>
                                        </p:tgtEl>
                                        <p:attrNameLst>
                                          <p:attrName>style.visibility</p:attrName>
                                        </p:attrNameLst>
                                      </p:cBhvr>
                                      <p:to>
                                        <p:strVal val="visible"/>
                                      </p:to>
                                    </p:set>
                                    <p:anim calcmode="lin" valueType="num">
                                      <p:cBhvr additive="base">
                                        <p:cTn id="11" dur="1000" fill="hold"/>
                                        <p:tgtEl>
                                          <p:spTgt spid="580616"/>
                                        </p:tgtEl>
                                        <p:attrNameLst>
                                          <p:attrName>ppt_x</p:attrName>
                                        </p:attrNameLst>
                                      </p:cBhvr>
                                      <p:tavLst>
                                        <p:tav tm="0">
                                          <p:val>
                                            <p:strVal val="0-#ppt_w/2"/>
                                          </p:val>
                                        </p:tav>
                                        <p:tav tm="100000">
                                          <p:val>
                                            <p:strVal val="#ppt_x"/>
                                          </p:val>
                                        </p:tav>
                                      </p:tavLst>
                                    </p:anim>
                                    <p:anim calcmode="lin" valueType="num">
                                      <p:cBhvr additive="base">
                                        <p:cTn id="12" dur="1000" fill="hold"/>
                                        <p:tgtEl>
                                          <p:spTgt spid="5806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80611"/>
                                        </p:tgtEl>
                                        <p:attrNameLst>
                                          <p:attrName>style.visibility</p:attrName>
                                        </p:attrNameLst>
                                      </p:cBhvr>
                                      <p:to>
                                        <p:strVal val="visible"/>
                                      </p:to>
                                    </p:set>
                                    <p:anim calcmode="lin" valueType="num">
                                      <p:cBhvr additive="base">
                                        <p:cTn id="17" dur="1000" fill="hold"/>
                                        <p:tgtEl>
                                          <p:spTgt spid="580611"/>
                                        </p:tgtEl>
                                        <p:attrNameLst>
                                          <p:attrName>ppt_x</p:attrName>
                                        </p:attrNameLst>
                                      </p:cBhvr>
                                      <p:tavLst>
                                        <p:tav tm="0">
                                          <p:val>
                                            <p:strVal val="0-#ppt_w/2"/>
                                          </p:val>
                                        </p:tav>
                                        <p:tav tm="100000">
                                          <p:val>
                                            <p:strVal val="#ppt_x"/>
                                          </p:val>
                                        </p:tav>
                                      </p:tavLst>
                                    </p:anim>
                                    <p:anim calcmode="lin" valueType="num">
                                      <p:cBhvr additive="base">
                                        <p:cTn id="18" dur="1000" fill="hold"/>
                                        <p:tgtEl>
                                          <p:spTgt spid="58061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80613"/>
                                        </p:tgtEl>
                                        <p:attrNameLst>
                                          <p:attrName>style.visibility</p:attrName>
                                        </p:attrNameLst>
                                      </p:cBhvr>
                                      <p:to>
                                        <p:strVal val="visible"/>
                                      </p:to>
                                    </p:set>
                                    <p:anim calcmode="lin" valueType="num">
                                      <p:cBhvr additive="base">
                                        <p:cTn id="21" dur="1000" fill="hold"/>
                                        <p:tgtEl>
                                          <p:spTgt spid="580613"/>
                                        </p:tgtEl>
                                        <p:attrNameLst>
                                          <p:attrName>ppt_x</p:attrName>
                                        </p:attrNameLst>
                                      </p:cBhvr>
                                      <p:tavLst>
                                        <p:tav tm="0">
                                          <p:val>
                                            <p:strVal val="0-#ppt_w/2"/>
                                          </p:val>
                                        </p:tav>
                                        <p:tav tm="100000">
                                          <p:val>
                                            <p:strVal val="#ppt_x"/>
                                          </p:val>
                                        </p:tav>
                                      </p:tavLst>
                                    </p:anim>
                                    <p:anim calcmode="lin" valueType="num">
                                      <p:cBhvr additive="base">
                                        <p:cTn id="22" dur="1000" fill="hold"/>
                                        <p:tgtEl>
                                          <p:spTgt spid="58061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0-#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0-#ppt_w/2"/>
                                          </p:val>
                                        </p:tav>
                                        <p:tav tm="100000">
                                          <p:val>
                                            <p:strVal val="#ppt_x"/>
                                          </p:val>
                                        </p:tav>
                                      </p:tavLst>
                                    </p:anim>
                                    <p:anim calcmode="lin" valueType="num">
                                      <p:cBhvr additive="base">
                                        <p:cTn id="3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80614"/>
                                        </p:tgtEl>
                                        <p:attrNameLst>
                                          <p:attrName>style.visibility</p:attrName>
                                        </p:attrNameLst>
                                      </p:cBhvr>
                                      <p:to>
                                        <p:strVal val="visible"/>
                                      </p:to>
                                    </p:set>
                                    <p:animEffect transition="in" filter="dissolve">
                                      <p:cBhvr>
                                        <p:cTn id="35" dur="1000"/>
                                        <p:tgtEl>
                                          <p:spTgt spid="5806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1000" fill="hold"/>
                                        <p:tgtEl>
                                          <p:spTgt spid="4"/>
                                        </p:tgtEl>
                                        <p:attrNameLst>
                                          <p:attrName>ppt_x</p:attrName>
                                        </p:attrNameLst>
                                      </p:cBhvr>
                                      <p:tavLst>
                                        <p:tav tm="0">
                                          <p:val>
                                            <p:strVal val="#ppt_x"/>
                                          </p:val>
                                        </p:tav>
                                        <p:tav tm="100000">
                                          <p:val>
                                            <p:strVal val="#ppt_x"/>
                                          </p:val>
                                        </p:tav>
                                      </p:tavLst>
                                    </p:anim>
                                    <p:anim calcmode="lin" valueType="num">
                                      <p:cBhvr additive="base">
                                        <p:cTn id="41"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80621"/>
                                        </p:tgtEl>
                                        <p:attrNameLst>
                                          <p:attrName>style.visibility</p:attrName>
                                        </p:attrNameLst>
                                      </p:cBhvr>
                                      <p:to>
                                        <p:strVal val="visible"/>
                                      </p:to>
                                    </p:set>
                                    <p:anim calcmode="lin" valueType="num">
                                      <p:cBhvr additive="base">
                                        <p:cTn id="46" dur="1000" fill="hold"/>
                                        <p:tgtEl>
                                          <p:spTgt spid="580621"/>
                                        </p:tgtEl>
                                        <p:attrNameLst>
                                          <p:attrName>ppt_x</p:attrName>
                                        </p:attrNameLst>
                                      </p:cBhvr>
                                      <p:tavLst>
                                        <p:tav tm="0">
                                          <p:val>
                                            <p:strVal val="#ppt_x"/>
                                          </p:val>
                                        </p:tav>
                                        <p:tav tm="100000">
                                          <p:val>
                                            <p:strVal val="#ppt_x"/>
                                          </p:val>
                                        </p:tav>
                                      </p:tavLst>
                                    </p:anim>
                                    <p:anim calcmode="lin" valueType="num">
                                      <p:cBhvr additive="base">
                                        <p:cTn id="47" dur="1000" fill="hold"/>
                                        <p:tgtEl>
                                          <p:spTgt spid="5806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580631"/>
                                        </p:tgtEl>
                                        <p:attrNameLst>
                                          <p:attrName>style.visibility</p:attrName>
                                        </p:attrNameLst>
                                      </p:cBhvr>
                                      <p:to>
                                        <p:strVal val="visible"/>
                                      </p:to>
                                    </p:set>
                                    <p:anim calcmode="lin" valueType="num">
                                      <p:cBhvr>
                                        <p:cTn id="52" dur="1000" fill="hold"/>
                                        <p:tgtEl>
                                          <p:spTgt spid="580631"/>
                                        </p:tgtEl>
                                        <p:attrNameLst>
                                          <p:attrName>ppt_w</p:attrName>
                                        </p:attrNameLst>
                                      </p:cBhvr>
                                      <p:tavLst>
                                        <p:tav tm="0">
                                          <p:val>
                                            <p:fltVal val="0"/>
                                          </p:val>
                                        </p:tav>
                                        <p:tav tm="100000">
                                          <p:val>
                                            <p:strVal val="#ppt_w"/>
                                          </p:val>
                                        </p:tav>
                                      </p:tavLst>
                                    </p:anim>
                                    <p:anim calcmode="lin" valueType="num">
                                      <p:cBhvr>
                                        <p:cTn id="53" dur="1000" fill="hold"/>
                                        <p:tgtEl>
                                          <p:spTgt spid="580631"/>
                                        </p:tgtEl>
                                        <p:attrNameLst>
                                          <p:attrName>ppt_h</p:attrName>
                                        </p:attrNameLst>
                                      </p:cBhvr>
                                      <p:tavLst>
                                        <p:tav tm="0">
                                          <p:val>
                                            <p:fltVal val="0"/>
                                          </p:val>
                                        </p:tav>
                                        <p:tav tm="100000">
                                          <p:val>
                                            <p:strVal val="#ppt_h"/>
                                          </p:val>
                                        </p:tav>
                                      </p:tavLst>
                                    </p:anim>
                                    <p:anim calcmode="lin" valueType="num">
                                      <p:cBhvr>
                                        <p:cTn id="54" dur="1000" fill="hold"/>
                                        <p:tgtEl>
                                          <p:spTgt spid="580631"/>
                                        </p:tgtEl>
                                        <p:attrNameLst>
                                          <p:attrName>style.rotation</p:attrName>
                                        </p:attrNameLst>
                                      </p:cBhvr>
                                      <p:tavLst>
                                        <p:tav tm="0">
                                          <p:val>
                                            <p:fltVal val="90"/>
                                          </p:val>
                                        </p:tav>
                                        <p:tav tm="100000">
                                          <p:val>
                                            <p:fltVal val="0"/>
                                          </p:val>
                                        </p:tav>
                                      </p:tavLst>
                                    </p:anim>
                                    <p:animEffect transition="in" filter="fade">
                                      <p:cBhvr>
                                        <p:cTn id="55" dur="1000"/>
                                        <p:tgtEl>
                                          <p:spTgt spid="580631"/>
                                        </p:tgtEl>
                                      </p:cBhvr>
                                    </p:animEffect>
                                  </p:childTnLst>
                                </p:cTn>
                              </p:par>
                            </p:childTnLst>
                          </p:cTn>
                        </p:par>
                        <p:par>
                          <p:cTn id="56" fill="hold">
                            <p:stCondLst>
                              <p:cond delay="1000"/>
                            </p:stCondLst>
                            <p:childTnLst>
                              <p:par>
                                <p:cTn id="57" presetID="9" presetClass="entr" presetSubtype="0" fill="hold" nodeType="afterEffect">
                                  <p:stCondLst>
                                    <p:cond delay="3000"/>
                                  </p:stCondLst>
                                  <p:childTnLst>
                                    <p:set>
                                      <p:cBhvr>
                                        <p:cTn id="58" dur="1" fill="hold">
                                          <p:stCondLst>
                                            <p:cond delay="0"/>
                                          </p:stCondLst>
                                        </p:cTn>
                                        <p:tgtEl>
                                          <p:spTgt spid="7"/>
                                        </p:tgtEl>
                                        <p:attrNameLst>
                                          <p:attrName>style.visibility</p:attrName>
                                        </p:attrNameLst>
                                      </p:cBhvr>
                                      <p:to>
                                        <p:strVal val="visible"/>
                                      </p:to>
                                    </p:set>
                                    <p:animEffect transition="in" filter="dissolve">
                                      <p:cBhvr>
                                        <p:cTn id="59" dur="10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49" presetClass="entr" presetSubtype="0" decel="100000" fill="hold" grpId="0" nodeType="clickEffect">
                                  <p:stCondLst>
                                    <p:cond delay="0"/>
                                  </p:stCondLst>
                                  <p:childTnLst>
                                    <p:set>
                                      <p:cBhvr>
                                        <p:cTn id="63" dur="1" fill="hold">
                                          <p:stCondLst>
                                            <p:cond delay="0"/>
                                          </p:stCondLst>
                                        </p:cTn>
                                        <p:tgtEl>
                                          <p:spTgt spid="580638"/>
                                        </p:tgtEl>
                                        <p:attrNameLst>
                                          <p:attrName>style.visibility</p:attrName>
                                        </p:attrNameLst>
                                      </p:cBhvr>
                                      <p:to>
                                        <p:strVal val="visible"/>
                                      </p:to>
                                    </p:set>
                                    <p:anim calcmode="lin" valueType="num">
                                      <p:cBhvr>
                                        <p:cTn id="64" dur="1000" fill="hold"/>
                                        <p:tgtEl>
                                          <p:spTgt spid="580638"/>
                                        </p:tgtEl>
                                        <p:attrNameLst>
                                          <p:attrName>ppt_w</p:attrName>
                                        </p:attrNameLst>
                                      </p:cBhvr>
                                      <p:tavLst>
                                        <p:tav tm="0">
                                          <p:val>
                                            <p:fltVal val="0"/>
                                          </p:val>
                                        </p:tav>
                                        <p:tav tm="100000">
                                          <p:val>
                                            <p:strVal val="#ppt_w"/>
                                          </p:val>
                                        </p:tav>
                                      </p:tavLst>
                                    </p:anim>
                                    <p:anim calcmode="lin" valueType="num">
                                      <p:cBhvr>
                                        <p:cTn id="65" dur="1000" fill="hold"/>
                                        <p:tgtEl>
                                          <p:spTgt spid="580638"/>
                                        </p:tgtEl>
                                        <p:attrNameLst>
                                          <p:attrName>ppt_h</p:attrName>
                                        </p:attrNameLst>
                                      </p:cBhvr>
                                      <p:tavLst>
                                        <p:tav tm="0">
                                          <p:val>
                                            <p:fltVal val="0"/>
                                          </p:val>
                                        </p:tav>
                                        <p:tav tm="100000">
                                          <p:val>
                                            <p:strVal val="#ppt_h"/>
                                          </p:val>
                                        </p:tav>
                                      </p:tavLst>
                                    </p:anim>
                                    <p:anim calcmode="lin" valueType="num">
                                      <p:cBhvr>
                                        <p:cTn id="66" dur="1000" fill="hold"/>
                                        <p:tgtEl>
                                          <p:spTgt spid="580638"/>
                                        </p:tgtEl>
                                        <p:attrNameLst>
                                          <p:attrName>style.rotation</p:attrName>
                                        </p:attrNameLst>
                                      </p:cBhvr>
                                      <p:tavLst>
                                        <p:tav tm="0">
                                          <p:val>
                                            <p:fltVal val="360"/>
                                          </p:val>
                                        </p:tav>
                                        <p:tav tm="100000">
                                          <p:val>
                                            <p:fltVal val="0"/>
                                          </p:val>
                                        </p:tav>
                                      </p:tavLst>
                                    </p:anim>
                                    <p:animEffect transition="in" filter="fade">
                                      <p:cBhvr>
                                        <p:cTn id="67" dur="1000"/>
                                        <p:tgtEl>
                                          <p:spTgt spid="580638"/>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580639"/>
                                        </p:tgtEl>
                                        <p:attrNameLst>
                                          <p:attrName>style.visibility</p:attrName>
                                        </p:attrNameLst>
                                      </p:cBhvr>
                                      <p:to>
                                        <p:strVal val="visible"/>
                                      </p:to>
                                    </p:set>
                                    <p:anim calcmode="lin" valueType="num">
                                      <p:cBhvr>
                                        <p:cTn id="70" dur="1000" fill="hold"/>
                                        <p:tgtEl>
                                          <p:spTgt spid="580639"/>
                                        </p:tgtEl>
                                        <p:attrNameLst>
                                          <p:attrName>ppt_w</p:attrName>
                                        </p:attrNameLst>
                                      </p:cBhvr>
                                      <p:tavLst>
                                        <p:tav tm="0">
                                          <p:val>
                                            <p:fltVal val="0"/>
                                          </p:val>
                                        </p:tav>
                                        <p:tav tm="100000">
                                          <p:val>
                                            <p:strVal val="#ppt_w"/>
                                          </p:val>
                                        </p:tav>
                                      </p:tavLst>
                                    </p:anim>
                                    <p:anim calcmode="lin" valueType="num">
                                      <p:cBhvr>
                                        <p:cTn id="71" dur="1000" fill="hold"/>
                                        <p:tgtEl>
                                          <p:spTgt spid="580639"/>
                                        </p:tgtEl>
                                        <p:attrNameLst>
                                          <p:attrName>ppt_h</p:attrName>
                                        </p:attrNameLst>
                                      </p:cBhvr>
                                      <p:tavLst>
                                        <p:tav tm="0">
                                          <p:val>
                                            <p:fltVal val="0"/>
                                          </p:val>
                                        </p:tav>
                                        <p:tav tm="100000">
                                          <p:val>
                                            <p:strVal val="#ppt_h"/>
                                          </p:val>
                                        </p:tav>
                                      </p:tavLst>
                                    </p:anim>
                                    <p:anim calcmode="lin" valueType="num">
                                      <p:cBhvr>
                                        <p:cTn id="72" dur="1000" fill="hold"/>
                                        <p:tgtEl>
                                          <p:spTgt spid="580639"/>
                                        </p:tgtEl>
                                        <p:attrNameLst>
                                          <p:attrName>style.rotation</p:attrName>
                                        </p:attrNameLst>
                                      </p:cBhvr>
                                      <p:tavLst>
                                        <p:tav tm="0">
                                          <p:val>
                                            <p:fltVal val="360"/>
                                          </p:val>
                                        </p:tav>
                                        <p:tav tm="100000">
                                          <p:val>
                                            <p:fltVal val="0"/>
                                          </p:val>
                                        </p:tav>
                                      </p:tavLst>
                                    </p:anim>
                                    <p:animEffect transition="in" filter="fade">
                                      <p:cBhvr>
                                        <p:cTn id="73" dur="1000"/>
                                        <p:tgtEl>
                                          <p:spTgt spid="580639"/>
                                        </p:tgtEl>
                                      </p:cBhvr>
                                    </p:animEffect>
                                  </p:childTnLst>
                                </p:cTn>
                              </p:par>
                            </p:childTnLst>
                          </p:cTn>
                        </p:par>
                        <p:par>
                          <p:cTn id="74" fill="hold">
                            <p:stCondLst>
                              <p:cond delay="1000"/>
                            </p:stCondLst>
                            <p:childTnLst>
                              <p:par>
                                <p:cTn id="75" presetID="9" presetClass="entr" presetSubtype="0" fill="hold" grpId="0" nodeType="afterEffect">
                                  <p:stCondLst>
                                    <p:cond delay="3000"/>
                                  </p:stCondLst>
                                  <p:childTnLst>
                                    <p:set>
                                      <p:cBhvr>
                                        <p:cTn id="76" dur="1" fill="hold">
                                          <p:stCondLst>
                                            <p:cond delay="0"/>
                                          </p:stCondLst>
                                        </p:cTn>
                                        <p:tgtEl>
                                          <p:spTgt spid="580615"/>
                                        </p:tgtEl>
                                        <p:attrNameLst>
                                          <p:attrName>style.visibility</p:attrName>
                                        </p:attrNameLst>
                                      </p:cBhvr>
                                      <p:to>
                                        <p:strVal val="visible"/>
                                      </p:to>
                                    </p:set>
                                    <p:animEffect transition="in" filter="dissolve">
                                      <p:cBhvr>
                                        <p:cTn id="77" dur="1000"/>
                                        <p:tgtEl>
                                          <p:spTgt spid="580615"/>
                                        </p:tgtEl>
                                      </p:cBhvr>
                                    </p:animEffect>
                                  </p:childTnLst>
                                </p:cTn>
                              </p:par>
                            </p:childTnLst>
                          </p:cTn>
                        </p:par>
                        <p:par>
                          <p:cTn id="78" fill="hold">
                            <p:stCondLst>
                              <p:cond delay="5000"/>
                            </p:stCondLst>
                            <p:childTnLst>
                              <p:par>
                                <p:cTn id="79" presetID="9" presetClass="entr" presetSubtype="0" fill="hold" nodeType="afterEffect">
                                  <p:stCondLst>
                                    <p:cond delay="3000"/>
                                  </p:stCondLst>
                                  <p:childTnLst>
                                    <p:set>
                                      <p:cBhvr>
                                        <p:cTn id="80" dur="1" fill="hold">
                                          <p:stCondLst>
                                            <p:cond delay="0"/>
                                          </p:stCondLst>
                                        </p:cTn>
                                        <p:tgtEl>
                                          <p:spTgt spid="6"/>
                                        </p:tgtEl>
                                        <p:attrNameLst>
                                          <p:attrName>style.visibility</p:attrName>
                                        </p:attrNameLst>
                                      </p:cBhvr>
                                      <p:to>
                                        <p:strVal val="visible"/>
                                      </p:to>
                                    </p:set>
                                    <p:animEffect transition="in" filter="dissolve">
                                      <p:cBhvr>
                                        <p:cTn id="8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p:bldP spid="580612" grpId="0"/>
      <p:bldP spid="580613" grpId="0"/>
      <p:bldP spid="580614" grpId="0"/>
      <p:bldP spid="580615" grpId="0"/>
      <p:bldP spid="580616" grpId="0"/>
      <p:bldP spid="580621" grpId="0"/>
      <p:bldP spid="580631" grpId="0" animBg="1"/>
      <p:bldP spid="580638" grpId="0" animBg="1"/>
      <p:bldP spid="580639"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body" sz="half" idx="1"/>
          </p:nvPr>
        </p:nvSpPr>
        <p:spPr>
          <a:xfrm>
            <a:off x="0" y="685800"/>
            <a:ext cx="5486400" cy="609600"/>
          </a:xfrm>
        </p:spPr>
        <p:txBody>
          <a:bodyPr/>
          <a:lstStyle/>
          <a:p>
            <a:pPr algn="ctr" eaLnBrk="1" hangingPunct="1">
              <a:buFontTx/>
              <a:buNone/>
            </a:pPr>
            <a:r>
              <a:rPr lang="en-US" sz="2800" smtClean="0">
                <a:latin typeface="Arial" charset="0"/>
              </a:rPr>
              <a:t>How many feet is 39.37 inches?</a:t>
            </a:r>
          </a:p>
        </p:txBody>
      </p:sp>
      <p:sp>
        <p:nvSpPr>
          <p:cNvPr id="581635" name="Rectangle 3"/>
          <p:cNvSpPr>
            <a:spLocks noChangeArrowheads="1"/>
          </p:cNvSpPr>
          <p:nvPr/>
        </p:nvSpPr>
        <p:spPr bwMode="auto">
          <a:xfrm>
            <a:off x="533400" y="2057400"/>
            <a:ext cx="5029200" cy="533400"/>
          </a:xfrm>
          <a:prstGeom prst="rect">
            <a:avLst/>
          </a:prstGeom>
          <a:noFill/>
          <a:ln w="9525">
            <a:noFill/>
            <a:miter lim="800000"/>
            <a:headEnd/>
            <a:tailEnd/>
          </a:ln>
        </p:spPr>
        <p:txBody>
          <a:bodyPr/>
          <a:lstStyle/>
          <a:p>
            <a:pPr marL="342900" indent="-342900">
              <a:spcBef>
                <a:spcPct val="20000"/>
              </a:spcBef>
            </a:pPr>
            <a:r>
              <a:rPr lang="en-US" sz="2800"/>
              <a:t>applicable conversion factors:	</a:t>
            </a:r>
          </a:p>
          <a:p>
            <a:pPr marL="342900" indent="-342900">
              <a:spcBef>
                <a:spcPct val="20000"/>
              </a:spcBef>
            </a:pPr>
            <a:endParaRPr lang="en-US" sz="2800"/>
          </a:p>
          <a:p>
            <a:pPr marL="342900" indent="-342900">
              <a:spcBef>
                <a:spcPct val="20000"/>
              </a:spcBef>
            </a:pPr>
            <a:endParaRPr lang="en-US" sz="2800"/>
          </a:p>
        </p:txBody>
      </p:sp>
      <p:sp>
        <p:nvSpPr>
          <p:cNvPr id="581636" name="Rectangle 4"/>
          <p:cNvSpPr>
            <a:spLocks noChangeArrowheads="1"/>
          </p:cNvSpPr>
          <p:nvPr/>
        </p:nvSpPr>
        <p:spPr bwMode="auto">
          <a:xfrm>
            <a:off x="533400" y="1447800"/>
            <a:ext cx="1600200" cy="685800"/>
          </a:xfrm>
          <a:prstGeom prst="rect">
            <a:avLst/>
          </a:prstGeom>
          <a:noFill/>
          <a:ln w="9525">
            <a:noFill/>
            <a:miter lim="800000"/>
            <a:headEnd/>
            <a:tailEnd/>
          </a:ln>
        </p:spPr>
        <p:txBody>
          <a:bodyPr/>
          <a:lstStyle/>
          <a:p>
            <a:pPr marL="342900" indent="-342900">
              <a:spcBef>
                <a:spcPct val="20000"/>
              </a:spcBef>
            </a:pPr>
            <a:r>
              <a:rPr lang="en-US" sz="2800"/>
              <a:t>equality:</a:t>
            </a:r>
          </a:p>
          <a:p>
            <a:pPr marL="342900" indent="-342900">
              <a:spcBef>
                <a:spcPct val="20000"/>
              </a:spcBef>
            </a:pPr>
            <a:endParaRPr lang="en-US" sz="2800"/>
          </a:p>
          <a:p>
            <a:pPr marL="342900" indent="-342900">
              <a:spcBef>
                <a:spcPct val="20000"/>
              </a:spcBef>
            </a:pPr>
            <a:endParaRPr lang="en-US" sz="2800"/>
          </a:p>
        </p:txBody>
      </p:sp>
      <p:sp>
        <p:nvSpPr>
          <p:cNvPr id="581637" name="Rectangle 5"/>
          <p:cNvSpPr>
            <a:spLocks noChangeArrowheads="1"/>
          </p:cNvSpPr>
          <p:nvPr/>
        </p:nvSpPr>
        <p:spPr bwMode="auto">
          <a:xfrm>
            <a:off x="4267200" y="2971800"/>
            <a:ext cx="609600" cy="609600"/>
          </a:xfrm>
          <a:prstGeom prst="rect">
            <a:avLst/>
          </a:prstGeom>
          <a:noFill/>
          <a:ln w="9525">
            <a:noFill/>
            <a:miter lim="800000"/>
            <a:headEnd/>
            <a:tailEnd/>
          </a:ln>
        </p:spPr>
        <p:txBody>
          <a:bodyPr/>
          <a:lstStyle/>
          <a:p>
            <a:pPr marL="342900" indent="-342900">
              <a:spcBef>
                <a:spcPct val="20000"/>
              </a:spcBef>
            </a:pPr>
            <a:r>
              <a:rPr lang="en-US" sz="2800"/>
              <a:t>or		</a:t>
            </a:r>
          </a:p>
          <a:p>
            <a:pPr marL="342900" indent="-342900">
              <a:spcBef>
                <a:spcPct val="20000"/>
              </a:spcBef>
            </a:pPr>
            <a:r>
              <a:rPr lang="en-US" sz="2800"/>
              <a:t> </a:t>
            </a:r>
          </a:p>
        </p:txBody>
      </p:sp>
      <p:sp>
        <p:nvSpPr>
          <p:cNvPr id="581638" name="Rectangle 6"/>
          <p:cNvSpPr>
            <a:spLocks noChangeArrowheads="1"/>
          </p:cNvSpPr>
          <p:nvPr/>
        </p:nvSpPr>
        <p:spPr bwMode="auto">
          <a:xfrm>
            <a:off x="1371600" y="4114800"/>
            <a:ext cx="2895600" cy="685800"/>
          </a:xfrm>
          <a:prstGeom prst="rect">
            <a:avLst/>
          </a:prstGeom>
          <a:noFill/>
          <a:ln w="9525">
            <a:noFill/>
            <a:miter lim="800000"/>
            <a:headEnd/>
            <a:tailEnd/>
          </a:ln>
        </p:spPr>
        <p:txBody>
          <a:bodyPr/>
          <a:lstStyle/>
          <a:p>
            <a:pPr marL="342900" indent="-342900">
              <a:spcBef>
                <a:spcPct val="20000"/>
              </a:spcBef>
            </a:pPr>
            <a:r>
              <a:rPr lang="en-US" sz="2800"/>
              <a:t>X ft = 39.37 in</a:t>
            </a:r>
          </a:p>
        </p:txBody>
      </p:sp>
      <p:sp>
        <p:nvSpPr>
          <p:cNvPr id="581639" name="Rectangle 7"/>
          <p:cNvSpPr>
            <a:spLocks noChangeArrowheads="1"/>
          </p:cNvSpPr>
          <p:nvPr/>
        </p:nvSpPr>
        <p:spPr bwMode="auto">
          <a:xfrm>
            <a:off x="5181600" y="4114800"/>
            <a:ext cx="3810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1640" name="Rectangle 8"/>
          <p:cNvSpPr>
            <a:spLocks noChangeArrowheads="1"/>
          </p:cNvSpPr>
          <p:nvPr/>
        </p:nvSpPr>
        <p:spPr bwMode="auto">
          <a:xfrm>
            <a:off x="2057400" y="1447800"/>
            <a:ext cx="2590800" cy="457200"/>
          </a:xfrm>
          <a:prstGeom prst="rect">
            <a:avLst/>
          </a:prstGeom>
          <a:noFill/>
          <a:ln w="9525">
            <a:noFill/>
            <a:miter lim="800000"/>
            <a:headEnd/>
            <a:tailEnd/>
          </a:ln>
        </p:spPr>
        <p:txBody>
          <a:bodyPr/>
          <a:lstStyle/>
          <a:p>
            <a:pPr marL="342900" indent="-342900">
              <a:spcBef>
                <a:spcPct val="20000"/>
              </a:spcBef>
            </a:pPr>
            <a:r>
              <a:rPr lang="en-US" sz="2800"/>
              <a:t>1 ft = 12 in</a:t>
            </a:r>
          </a:p>
          <a:p>
            <a:pPr marL="342900" indent="-342900">
              <a:spcBef>
                <a:spcPct val="20000"/>
              </a:spcBef>
            </a:pPr>
            <a:endParaRPr lang="en-US" sz="2800"/>
          </a:p>
          <a:p>
            <a:pPr marL="342900" indent="-342900">
              <a:spcBef>
                <a:spcPct val="20000"/>
              </a:spcBef>
            </a:pPr>
            <a:endParaRPr lang="en-US" sz="2800"/>
          </a:p>
        </p:txBody>
      </p:sp>
      <p:grpSp>
        <p:nvGrpSpPr>
          <p:cNvPr id="2" name="Group 9"/>
          <p:cNvGrpSpPr>
            <a:grpSpLocks/>
          </p:cNvGrpSpPr>
          <p:nvPr/>
        </p:nvGrpSpPr>
        <p:grpSpPr bwMode="auto">
          <a:xfrm>
            <a:off x="2057400" y="2819400"/>
            <a:ext cx="1600200" cy="914400"/>
            <a:chOff x="4032" y="816"/>
            <a:chExt cx="1008" cy="576"/>
          </a:xfrm>
        </p:grpSpPr>
        <p:sp>
          <p:nvSpPr>
            <p:cNvPr id="223262" name="Rectangle 10"/>
            <p:cNvSpPr>
              <a:spLocks noChangeArrowheads="1"/>
            </p:cNvSpPr>
            <p:nvPr/>
          </p:nvSpPr>
          <p:spPr bwMode="auto">
            <a:xfrm>
              <a:off x="4032" y="816"/>
              <a:ext cx="1008" cy="432"/>
            </a:xfrm>
            <a:prstGeom prst="rect">
              <a:avLst/>
            </a:prstGeom>
            <a:noFill/>
            <a:ln w="9525">
              <a:noFill/>
              <a:miter lim="800000"/>
              <a:headEnd/>
              <a:tailEnd/>
            </a:ln>
          </p:spPr>
          <p:txBody>
            <a:bodyPr/>
            <a:lstStyle/>
            <a:p>
              <a:pPr marL="342900" indent="-342900">
                <a:spcBef>
                  <a:spcPct val="20000"/>
                </a:spcBef>
              </a:pPr>
              <a:r>
                <a:rPr lang="en-US" sz="2800"/>
                <a:t>______</a:t>
              </a:r>
            </a:p>
          </p:txBody>
        </p:sp>
        <p:grpSp>
          <p:nvGrpSpPr>
            <p:cNvPr id="223263" name="Group 11"/>
            <p:cNvGrpSpPr>
              <a:grpSpLocks/>
            </p:cNvGrpSpPr>
            <p:nvPr/>
          </p:nvGrpSpPr>
          <p:grpSpPr bwMode="auto">
            <a:xfrm>
              <a:off x="4032" y="816"/>
              <a:ext cx="960" cy="576"/>
              <a:chOff x="4032" y="816"/>
              <a:chExt cx="960" cy="576"/>
            </a:xfrm>
          </p:grpSpPr>
          <p:sp>
            <p:nvSpPr>
              <p:cNvPr id="223264" name="Rectangle 12"/>
              <p:cNvSpPr>
                <a:spLocks noChangeArrowheads="1"/>
              </p:cNvSpPr>
              <p:nvPr/>
            </p:nvSpPr>
            <p:spPr bwMode="auto">
              <a:xfrm>
                <a:off x="4224" y="816"/>
                <a:ext cx="624" cy="336"/>
              </a:xfrm>
              <a:prstGeom prst="rect">
                <a:avLst/>
              </a:prstGeom>
              <a:noFill/>
              <a:ln w="9525">
                <a:noFill/>
                <a:miter lim="800000"/>
                <a:headEnd/>
                <a:tailEnd/>
              </a:ln>
            </p:spPr>
            <p:txBody>
              <a:bodyPr/>
              <a:lstStyle/>
              <a:p>
                <a:pPr marL="342900" indent="-342900">
                  <a:spcBef>
                    <a:spcPct val="20000"/>
                  </a:spcBef>
                </a:pPr>
                <a:r>
                  <a:rPr lang="en-US" sz="2800"/>
                  <a:t>1 ft</a:t>
                </a:r>
              </a:p>
            </p:txBody>
          </p:sp>
          <p:sp>
            <p:nvSpPr>
              <p:cNvPr id="223265" name="Rectangle 13"/>
              <p:cNvSpPr>
                <a:spLocks noChangeArrowheads="1"/>
              </p:cNvSpPr>
              <p:nvPr/>
            </p:nvSpPr>
            <p:spPr bwMode="auto">
              <a:xfrm>
                <a:off x="4032" y="1056"/>
                <a:ext cx="960" cy="336"/>
              </a:xfrm>
              <a:prstGeom prst="rect">
                <a:avLst/>
              </a:prstGeom>
              <a:noFill/>
              <a:ln w="9525">
                <a:noFill/>
                <a:miter lim="800000"/>
                <a:headEnd/>
                <a:tailEnd/>
              </a:ln>
            </p:spPr>
            <p:txBody>
              <a:bodyPr/>
              <a:lstStyle/>
              <a:p>
                <a:pPr marL="342900" indent="-342900">
                  <a:spcBef>
                    <a:spcPct val="20000"/>
                  </a:spcBef>
                </a:pPr>
                <a:r>
                  <a:rPr lang="en-US" sz="2800"/>
                  <a:t>  12 in</a:t>
                </a:r>
              </a:p>
            </p:txBody>
          </p:sp>
        </p:grpSp>
      </p:grpSp>
      <p:sp>
        <p:nvSpPr>
          <p:cNvPr id="581646" name="Rectangle 14"/>
          <p:cNvSpPr>
            <a:spLocks noChangeArrowheads="1"/>
          </p:cNvSpPr>
          <p:nvPr/>
        </p:nvSpPr>
        <p:spPr bwMode="auto">
          <a:xfrm>
            <a:off x="1371600" y="5410200"/>
            <a:ext cx="6248400" cy="685800"/>
          </a:xfrm>
          <a:prstGeom prst="rect">
            <a:avLst/>
          </a:prstGeom>
          <a:noFill/>
          <a:ln w="9525">
            <a:noFill/>
            <a:miter lim="800000"/>
            <a:headEnd/>
            <a:tailEnd/>
          </a:ln>
        </p:spPr>
        <p:txBody>
          <a:bodyPr/>
          <a:lstStyle/>
          <a:p>
            <a:pPr marL="342900" indent="-342900" algn="ctr">
              <a:spcBef>
                <a:spcPct val="20000"/>
              </a:spcBef>
            </a:pPr>
            <a:r>
              <a:rPr lang="en-US" sz="2800"/>
              <a:t>Again, the units must cancel.</a:t>
            </a:r>
          </a:p>
        </p:txBody>
      </p:sp>
      <p:grpSp>
        <p:nvGrpSpPr>
          <p:cNvPr id="4" name="Group 15"/>
          <p:cNvGrpSpPr>
            <a:grpSpLocks/>
          </p:cNvGrpSpPr>
          <p:nvPr/>
        </p:nvGrpSpPr>
        <p:grpSpPr bwMode="auto">
          <a:xfrm>
            <a:off x="3657600" y="3657600"/>
            <a:ext cx="1828800" cy="1524000"/>
            <a:chOff x="4368" y="1392"/>
            <a:chExt cx="1152" cy="960"/>
          </a:xfrm>
        </p:grpSpPr>
        <p:sp>
          <p:nvSpPr>
            <p:cNvPr id="223259" name="Rectangle 16"/>
            <p:cNvSpPr>
              <a:spLocks noChangeArrowheads="1"/>
            </p:cNvSpPr>
            <p:nvPr/>
          </p:nvSpPr>
          <p:spPr bwMode="auto">
            <a:xfrm>
              <a:off x="4368" y="1392"/>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3260" name="Rectangle 17"/>
            <p:cNvSpPr>
              <a:spLocks noChangeArrowheads="1"/>
            </p:cNvSpPr>
            <p:nvPr/>
          </p:nvSpPr>
          <p:spPr bwMode="auto">
            <a:xfrm>
              <a:off x="5088" y="1392"/>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3261" name="Rectangle 18"/>
            <p:cNvSpPr>
              <a:spLocks noChangeArrowheads="1"/>
            </p:cNvSpPr>
            <p:nvPr/>
          </p:nvSpPr>
          <p:spPr bwMode="auto">
            <a:xfrm>
              <a:off x="4512" y="1536"/>
              <a:ext cx="1008" cy="432"/>
            </a:xfrm>
            <a:prstGeom prst="rect">
              <a:avLst/>
            </a:prstGeom>
            <a:noFill/>
            <a:ln w="9525">
              <a:noFill/>
              <a:miter lim="800000"/>
              <a:headEnd/>
              <a:tailEnd/>
            </a:ln>
          </p:spPr>
          <p:txBody>
            <a:bodyPr/>
            <a:lstStyle/>
            <a:p>
              <a:pPr marL="342900" indent="-342900">
                <a:spcBef>
                  <a:spcPct val="20000"/>
                </a:spcBef>
              </a:pPr>
              <a:r>
                <a:rPr lang="en-US" sz="3200"/>
                <a:t>____</a:t>
              </a:r>
            </a:p>
          </p:txBody>
        </p:sp>
      </p:grpSp>
      <p:sp>
        <p:nvSpPr>
          <p:cNvPr id="581651" name="Line 19"/>
          <p:cNvSpPr>
            <a:spLocks noChangeShapeType="1"/>
          </p:cNvSpPr>
          <p:nvPr/>
        </p:nvSpPr>
        <p:spPr bwMode="auto">
          <a:xfrm>
            <a:off x="3352800" y="3429000"/>
            <a:ext cx="762000" cy="533400"/>
          </a:xfrm>
          <a:prstGeom prst="line">
            <a:avLst/>
          </a:prstGeom>
          <a:noFill/>
          <a:ln w="19050">
            <a:solidFill>
              <a:srgbClr val="3366FF"/>
            </a:solidFill>
            <a:round/>
            <a:headEnd/>
            <a:tailEnd type="triangle" w="med" len="med"/>
          </a:ln>
        </p:spPr>
        <p:txBody>
          <a:bodyPr/>
          <a:lstStyle/>
          <a:p>
            <a:endParaRPr lang="en-US"/>
          </a:p>
        </p:txBody>
      </p:sp>
      <p:grpSp>
        <p:nvGrpSpPr>
          <p:cNvPr id="5" name="Group 20"/>
          <p:cNvGrpSpPr>
            <a:grpSpLocks/>
          </p:cNvGrpSpPr>
          <p:nvPr/>
        </p:nvGrpSpPr>
        <p:grpSpPr bwMode="auto">
          <a:xfrm>
            <a:off x="5638800" y="4038600"/>
            <a:ext cx="1447800" cy="685800"/>
            <a:chOff x="4464" y="3360"/>
            <a:chExt cx="912" cy="432"/>
          </a:xfrm>
        </p:grpSpPr>
        <p:sp>
          <p:nvSpPr>
            <p:cNvPr id="223257" name="Rectangle 21"/>
            <p:cNvSpPr>
              <a:spLocks noChangeArrowheads="1"/>
            </p:cNvSpPr>
            <p:nvPr/>
          </p:nvSpPr>
          <p:spPr bwMode="auto">
            <a:xfrm>
              <a:off x="4512" y="3408"/>
              <a:ext cx="864" cy="336"/>
            </a:xfrm>
            <a:prstGeom prst="rect">
              <a:avLst/>
            </a:prstGeom>
            <a:noFill/>
            <a:ln w="9525">
              <a:noFill/>
              <a:miter lim="800000"/>
              <a:headEnd/>
              <a:tailEnd/>
            </a:ln>
          </p:spPr>
          <p:txBody>
            <a:bodyPr/>
            <a:lstStyle/>
            <a:p>
              <a:pPr marL="342900" indent="-342900">
                <a:spcBef>
                  <a:spcPct val="20000"/>
                </a:spcBef>
              </a:pPr>
              <a:r>
                <a:rPr lang="en-US" sz="2800"/>
                <a:t>3.28 ft</a:t>
              </a:r>
            </a:p>
          </p:txBody>
        </p:sp>
        <p:sp>
          <p:nvSpPr>
            <p:cNvPr id="223258" name="Rectangle 22"/>
            <p:cNvSpPr>
              <a:spLocks noChangeArrowheads="1"/>
            </p:cNvSpPr>
            <p:nvPr/>
          </p:nvSpPr>
          <p:spPr bwMode="auto">
            <a:xfrm>
              <a:off x="4464" y="3360"/>
              <a:ext cx="912" cy="432"/>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grpSp>
      <p:grpSp>
        <p:nvGrpSpPr>
          <p:cNvPr id="6" name="Group 23"/>
          <p:cNvGrpSpPr>
            <a:grpSpLocks/>
          </p:cNvGrpSpPr>
          <p:nvPr/>
        </p:nvGrpSpPr>
        <p:grpSpPr bwMode="auto">
          <a:xfrm>
            <a:off x="3962400" y="3962400"/>
            <a:ext cx="1524000" cy="914400"/>
            <a:chOff x="4656" y="624"/>
            <a:chExt cx="960" cy="576"/>
          </a:xfrm>
        </p:grpSpPr>
        <p:sp>
          <p:nvSpPr>
            <p:cNvPr id="223255" name="Rectangle 24"/>
            <p:cNvSpPr>
              <a:spLocks noChangeArrowheads="1"/>
            </p:cNvSpPr>
            <p:nvPr/>
          </p:nvSpPr>
          <p:spPr bwMode="auto">
            <a:xfrm>
              <a:off x="4704" y="624"/>
              <a:ext cx="624" cy="336"/>
            </a:xfrm>
            <a:prstGeom prst="rect">
              <a:avLst/>
            </a:prstGeom>
            <a:noFill/>
            <a:ln w="9525">
              <a:noFill/>
              <a:miter lim="800000"/>
              <a:headEnd/>
              <a:tailEnd/>
            </a:ln>
          </p:spPr>
          <p:txBody>
            <a:bodyPr/>
            <a:lstStyle/>
            <a:p>
              <a:pPr marL="342900" indent="-342900">
                <a:spcBef>
                  <a:spcPct val="20000"/>
                </a:spcBef>
              </a:pPr>
              <a:r>
                <a:rPr lang="en-US" sz="2800"/>
                <a:t>1 ft</a:t>
              </a:r>
            </a:p>
          </p:txBody>
        </p:sp>
        <p:sp>
          <p:nvSpPr>
            <p:cNvPr id="223256" name="Rectangle 25"/>
            <p:cNvSpPr>
              <a:spLocks noChangeArrowheads="1"/>
            </p:cNvSpPr>
            <p:nvPr/>
          </p:nvSpPr>
          <p:spPr bwMode="auto">
            <a:xfrm>
              <a:off x="4656" y="864"/>
              <a:ext cx="960" cy="336"/>
            </a:xfrm>
            <a:prstGeom prst="rect">
              <a:avLst/>
            </a:prstGeom>
            <a:noFill/>
            <a:ln w="9525">
              <a:noFill/>
              <a:miter lim="800000"/>
              <a:headEnd/>
              <a:tailEnd/>
            </a:ln>
          </p:spPr>
          <p:txBody>
            <a:bodyPr/>
            <a:lstStyle/>
            <a:p>
              <a:pPr marL="342900" indent="-342900">
                <a:spcBef>
                  <a:spcPct val="20000"/>
                </a:spcBef>
              </a:pPr>
              <a:r>
                <a:rPr lang="en-US" sz="2800"/>
                <a:t>12 in</a:t>
              </a:r>
            </a:p>
          </p:txBody>
        </p:sp>
      </p:grpSp>
      <p:sp>
        <p:nvSpPr>
          <p:cNvPr id="581658" name="Line 26"/>
          <p:cNvSpPr>
            <a:spLocks noChangeShapeType="1"/>
          </p:cNvSpPr>
          <p:nvPr/>
        </p:nvSpPr>
        <p:spPr bwMode="auto">
          <a:xfrm>
            <a:off x="3352800" y="4267200"/>
            <a:ext cx="381000" cy="304800"/>
          </a:xfrm>
          <a:prstGeom prst="line">
            <a:avLst/>
          </a:prstGeom>
          <a:noFill/>
          <a:ln w="19050">
            <a:solidFill>
              <a:srgbClr val="FF0000"/>
            </a:solidFill>
            <a:round/>
            <a:headEnd/>
            <a:tailEnd/>
          </a:ln>
        </p:spPr>
        <p:txBody>
          <a:bodyPr/>
          <a:lstStyle/>
          <a:p>
            <a:endParaRPr lang="en-US"/>
          </a:p>
        </p:txBody>
      </p:sp>
      <p:sp>
        <p:nvSpPr>
          <p:cNvPr id="581659" name="Line 27"/>
          <p:cNvSpPr>
            <a:spLocks noChangeShapeType="1"/>
          </p:cNvSpPr>
          <p:nvPr/>
        </p:nvSpPr>
        <p:spPr bwMode="auto">
          <a:xfrm>
            <a:off x="4495800" y="4495800"/>
            <a:ext cx="457200" cy="304800"/>
          </a:xfrm>
          <a:prstGeom prst="line">
            <a:avLst/>
          </a:prstGeom>
          <a:noFill/>
          <a:ln w="19050">
            <a:solidFill>
              <a:srgbClr val="FF0000"/>
            </a:solidFill>
            <a:round/>
            <a:headEnd/>
            <a:tailEnd/>
          </a:ln>
        </p:spPr>
        <p:txBody>
          <a:bodyPr/>
          <a:lstStyle/>
          <a:p>
            <a:endParaRPr lang="en-US"/>
          </a:p>
        </p:txBody>
      </p:sp>
      <p:grpSp>
        <p:nvGrpSpPr>
          <p:cNvPr id="7" name="Group 28"/>
          <p:cNvGrpSpPr>
            <a:grpSpLocks/>
          </p:cNvGrpSpPr>
          <p:nvPr/>
        </p:nvGrpSpPr>
        <p:grpSpPr bwMode="auto">
          <a:xfrm>
            <a:off x="5486400" y="2819400"/>
            <a:ext cx="1600200" cy="914400"/>
            <a:chOff x="4464" y="1440"/>
            <a:chExt cx="1008" cy="576"/>
          </a:xfrm>
        </p:grpSpPr>
        <p:sp>
          <p:nvSpPr>
            <p:cNvPr id="223252" name="Rectangle 29"/>
            <p:cNvSpPr>
              <a:spLocks noChangeArrowheads="1"/>
            </p:cNvSpPr>
            <p:nvPr/>
          </p:nvSpPr>
          <p:spPr bwMode="auto">
            <a:xfrm>
              <a:off x="4464" y="1440"/>
              <a:ext cx="1008" cy="432"/>
            </a:xfrm>
            <a:prstGeom prst="rect">
              <a:avLst/>
            </a:prstGeom>
            <a:noFill/>
            <a:ln w="9525">
              <a:noFill/>
              <a:miter lim="800000"/>
              <a:headEnd/>
              <a:tailEnd/>
            </a:ln>
          </p:spPr>
          <p:txBody>
            <a:bodyPr/>
            <a:lstStyle/>
            <a:p>
              <a:pPr marL="342900" indent="-342900">
                <a:spcBef>
                  <a:spcPct val="20000"/>
                </a:spcBef>
              </a:pPr>
              <a:r>
                <a:rPr lang="en-US" sz="2800"/>
                <a:t>______</a:t>
              </a:r>
            </a:p>
          </p:txBody>
        </p:sp>
        <p:sp>
          <p:nvSpPr>
            <p:cNvPr id="223253" name="Rectangle 30"/>
            <p:cNvSpPr>
              <a:spLocks noChangeArrowheads="1"/>
            </p:cNvSpPr>
            <p:nvPr/>
          </p:nvSpPr>
          <p:spPr bwMode="auto">
            <a:xfrm>
              <a:off x="4656" y="1680"/>
              <a:ext cx="624" cy="336"/>
            </a:xfrm>
            <a:prstGeom prst="rect">
              <a:avLst/>
            </a:prstGeom>
            <a:noFill/>
            <a:ln w="9525">
              <a:noFill/>
              <a:miter lim="800000"/>
              <a:headEnd/>
              <a:tailEnd/>
            </a:ln>
          </p:spPr>
          <p:txBody>
            <a:bodyPr/>
            <a:lstStyle/>
            <a:p>
              <a:pPr marL="342900" indent="-342900">
                <a:spcBef>
                  <a:spcPct val="20000"/>
                </a:spcBef>
              </a:pPr>
              <a:r>
                <a:rPr lang="en-US" sz="2800"/>
                <a:t>1 ft</a:t>
              </a:r>
            </a:p>
          </p:txBody>
        </p:sp>
        <p:sp>
          <p:nvSpPr>
            <p:cNvPr id="223254" name="Rectangle 31"/>
            <p:cNvSpPr>
              <a:spLocks noChangeArrowheads="1"/>
            </p:cNvSpPr>
            <p:nvPr/>
          </p:nvSpPr>
          <p:spPr bwMode="auto">
            <a:xfrm>
              <a:off x="4464" y="1440"/>
              <a:ext cx="960" cy="336"/>
            </a:xfrm>
            <a:prstGeom prst="rect">
              <a:avLst/>
            </a:prstGeom>
            <a:noFill/>
            <a:ln w="9525">
              <a:noFill/>
              <a:miter lim="800000"/>
              <a:headEnd/>
              <a:tailEnd/>
            </a:ln>
          </p:spPr>
          <p:txBody>
            <a:bodyPr/>
            <a:lstStyle/>
            <a:p>
              <a:pPr marL="342900" indent="-342900">
                <a:spcBef>
                  <a:spcPct val="20000"/>
                </a:spcBef>
              </a:pPr>
              <a:r>
                <a:rPr lang="en-US" sz="2800"/>
                <a:t>  12 in</a:t>
              </a:r>
            </a:p>
          </p:txBody>
        </p:sp>
      </p:grpSp>
      <p:pic>
        <p:nvPicPr>
          <p:cNvPr id="223250" name="Picture 32" descr="rulers"/>
          <p:cNvPicPr>
            <a:picLocks noChangeAspect="1" noChangeArrowheads="1"/>
          </p:cNvPicPr>
          <p:nvPr/>
        </p:nvPicPr>
        <p:blipFill>
          <a:blip r:embed="rId3" cstate="print"/>
          <a:srcRect/>
          <a:stretch>
            <a:fillRect/>
          </a:stretch>
        </p:blipFill>
        <p:spPr bwMode="auto">
          <a:xfrm>
            <a:off x="5562600" y="533400"/>
            <a:ext cx="3276600" cy="2163763"/>
          </a:xfrm>
          <a:prstGeom prst="rect">
            <a:avLst/>
          </a:prstGeom>
          <a:noFill/>
          <a:ln w="9525">
            <a:noFill/>
            <a:miter lim="800000"/>
            <a:headEnd/>
            <a:tailEnd/>
          </a:ln>
        </p:spPr>
      </p:pic>
      <p:sp>
        <p:nvSpPr>
          <p:cNvPr id="223251" name="AutoShape 3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1636"/>
                                        </p:tgtEl>
                                        <p:attrNameLst>
                                          <p:attrName>style.visibility</p:attrName>
                                        </p:attrNameLst>
                                      </p:cBhvr>
                                      <p:to>
                                        <p:strVal val="visible"/>
                                      </p:to>
                                    </p:set>
                                    <p:anim calcmode="lin" valueType="num">
                                      <p:cBhvr additive="base">
                                        <p:cTn id="7" dur="1000" fill="hold"/>
                                        <p:tgtEl>
                                          <p:spTgt spid="581636"/>
                                        </p:tgtEl>
                                        <p:attrNameLst>
                                          <p:attrName>ppt_x</p:attrName>
                                        </p:attrNameLst>
                                      </p:cBhvr>
                                      <p:tavLst>
                                        <p:tav tm="0">
                                          <p:val>
                                            <p:strVal val="0-#ppt_w/2"/>
                                          </p:val>
                                        </p:tav>
                                        <p:tav tm="100000">
                                          <p:val>
                                            <p:strVal val="#ppt_x"/>
                                          </p:val>
                                        </p:tav>
                                      </p:tavLst>
                                    </p:anim>
                                    <p:anim calcmode="lin" valueType="num">
                                      <p:cBhvr additive="base">
                                        <p:cTn id="8" dur="1000" fill="hold"/>
                                        <p:tgtEl>
                                          <p:spTgt spid="5816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81640"/>
                                        </p:tgtEl>
                                        <p:attrNameLst>
                                          <p:attrName>style.visibility</p:attrName>
                                        </p:attrNameLst>
                                      </p:cBhvr>
                                      <p:to>
                                        <p:strVal val="visible"/>
                                      </p:to>
                                    </p:set>
                                    <p:anim calcmode="lin" valueType="num">
                                      <p:cBhvr additive="base">
                                        <p:cTn id="13" dur="1000" fill="hold"/>
                                        <p:tgtEl>
                                          <p:spTgt spid="581640"/>
                                        </p:tgtEl>
                                        <p:attrNameLst>
                                          <p:attrName>ppt_x</p:attrName>
                                        </p:attrNameLst>
                                      </p:cBhvr>
                                      <p:tavLst>
                                        <p:tav tm="0">
                                          <p:val>
                                            <p:strVal val="#ppt_x"/>
                                          </p:val>
                                        </p:tav>
                                        <p:tav tm="100000">
                                          <p:val>
                                            <p:strVal val="#ppt_x"/>
                                          </p:val>
                                        </p:tav>
                                      </p:tavLst>
                                    </p:anim>
                                    <p:anim calcmode="lin" valueType="num">
                                      <p:cBhvr additive="base">
                                        <p:cTn id="14" dur="1000" fill="hold"/>
                                        <p:tgtEl>
                                          <p:spTgt spid="58164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1635"/>
                                        </p:tgtEl>
                                        <p:attrNameLst>
                                          <p:attrName>style.visibility</p:attrName>
                                        </p:attrNameLst>
                                      </p:cBhvr>
                                      <p:to>
                                        <p:strVal val="visible"/>
                                      </p:to>
                                    </p:set>
                                    <p:anim calcmode="lin" valueType="num">
                                      <p:cBhvr additive="base">
                                        <p:cTn id="19" dur="1000" fill="hold"/>
                                        <p:tgtEl>
                                          <p:spTgt spid="581635"/>
                                        </p:tgtEl>
                                        <p:attrNameLst>
                                          <p:attrName>ppt_x</p:attrName>
                                        </p:attrNameLst>
                                      </p:cBhvr>
                                      <p:tavLst>
                                        <p:tav tm="0">
                                          <p:val>
                                            <p:strVal val="0-#ppt_w/2"/>
                                          </p:val>
                                        </p:tav>
                                        <p:tav tm="100000">
                                          <p:val>
                                            <p:strVal val="#ppt_x"/>
                                          </p:val>
                                        </p:tav>
                                      </p:tavLst>
                                    </p:anim>
                                    <p:anim calcmode="lin" valueType="num">
                                      <p:cBhvr additive="base">
                                        <p:cTn id="20" dur="1000" fill="hold"/>
                                        <p:tgtEl>
                                          <p:spTgt spid="5816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0-#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9" presetClass="entr" presetSubtype="0" fill="hold" grpId="0" nodeType="afterEffect">
                                  <p:stCondLst>
                                    <p:cond delay="2000"/>
                                  </p:stCondLst>
                                  <p:childTnLst>
                                    <p:set>
                                      <p:cBhvr>
                                        <p:cTn id="29" dur="1" fill="hold">
                                          <p:stCondLst>
                                            <p:cond delay="0"/>
                                          </p:stCondLst>
                                        </p:cTn>
                                        <p:tgtEl>
                                          <p:spTgt spid="581637"/>
                                        </p:tgtEl>
                                        <p:attrNameLst>
                                          <p:attrName>style.visibility</p:attrName>
                                        </p:attrNameLst>
                                      </p:cBhvr>
                                      <p:to>
                                        <p:strVal val="visible"/>
                                      </p:to>
                                    </p:set>
                                    <p:animEffect transition="in" filter="dissolve">
                                      <p:cBhvr>
                                        <p:cTn id="30" dur="1000"/>
                                        <p:tgtEl>
                                          <p:spTgt spid="581637"/>
                                        </p:tgtEl>
                                      </p:cBhvr>
                                    </p:animEffect>
                                  </p:childTnLst>
                                </p:cTn>
                              </p:par>
                            </p:childTnLst>
                          </p:cTn>
                        </p:par>
                        <p:par>
                          <p:cTn id="31" fill="hold">
                            <p:stCondLst>
                              <p:cond delay="4000"/>
                            </p:stCondLst>
                            <p:childTnLst>
                              <p:par>
                                <p:cTn id="32" presetID="2" presetClass="entr" presetSubtype="2" fill="hold" nodeType="afterEffect">
                                  <p:stCondLst>
                                    <p:cond delay="50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1+#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81638"/>
                                        </p:tgtEl>
                                        <p:attrNameLst>
                                          <p:attrName>style.visibility</p:attrName>
                                        </p:attrNameLst>
                                      </p:cBhvr>
                                      <p:to>
                                        <p:strVal val="visible"/>
                                      </p:to>
                                    </p:set>
                                    <p:animEffect transition="in" filter="dissolve">
                                      <p:cBhvr>
                                        <p:cTn id="40" dur="1000"/>
                                        <p:tgtEl>
                                          <p:spTgt spid="58163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1000" fill="hold"/>
                                        <p:tgtEl>
                                          <p:spTgt spid="4"/>
                                        </p:tgtEl>
                                        <p:attrNameLst>
                                          <p:attrName>ppt_x</p:attrName>
                                        </p:attrNameLst>
                                      </p:cBhvr>
                                      <p:tavLst>
                                        <p:tav tm="0">
                                          <p:val>
                                            <p:strVal val="#ppt_x"/>
                                          </p:val>
                                        </p:tav>
                                        <p:tav tm="100000">
                                          <p:val>
                                            <p:strVal val="#ppt_x"/>
                                          </p:val>
                                        </p:tav>
                                      </p:tavLst>
                                    </p:anim>
                                    <p:anim calcmode="lin" valueType="num">
                                      <p:cBhvr additive="base">
                                        <p:cTn id="4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581646"/>
                                        </p:tgtEl>
                                        <p:attrNameLst>
                                          <p:attrName>style.visibility</p:attrName>
                                        </p:attrNameLst>
                                      </p:cBhvr>
                                      <p:to>
                                        <p:strVal val="visible"/>
                                      </p:to>
                                    </p:set>
                                    <p:animEffect transition="in" filter="dissolve">
                                      <p:cBhvr>
                                        <p:cTn id="51" dur="1000"/>
                                        <p:tgtEl>
                                          <p:spTgt spid="581646"/>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iterate type="lt">
                                    <p:tmPct val="5000"/>
                                  </p:iterate>
                                  <p:childTnLst>
                                    <p:set>
                                      <p:cBhvr>
                                        <p:cTn id="55" dur="1" fill="hold">
                                          <p:stCondLst>
                                            <p:cond delay="0"/>
                                          </p:stCondLst>
                                        </p:cTn>
                                        <p:tgtEl>
                                          <p:spTgt spid="581651"/>
                                        </p:tgtEl>
                                        <p:attrNameLst>
                                          <p:attrName>style.visibility</p:attrName>
                                        </p:attrNameLst>
                                      </p:cBhvr>
                                      <p:to>
                                        <p:strVal val="visible"/>
                                      </p:to>
                                    </p:set>
                                    <p:anim calcmode="lin" valueType="num">
                                      <p:cBhvr>
                                        <p:cTn id="56" dur="1000" fill="hold"/>
                                        <p:tgtEl>
                                          <p:spTgt spid="581651"/>
                                        </p:tgtEl>
                                        <p:attrNameLst>
                                          <p:attrName>ppt_w</p:attrName>
                                        </p:attrNameLst>
                                      </p:cBhvr>
                                      <p:tavLst>
                                        <p:tav tm="0">
                                          <p:val>
                                            <p:fltVal val="0"/>
                                          </p:val>
                                        </p:tav>
                                        <p:tav tm="100000">
                                          <p:val>
                                            <p:strVal val="#ppt_w"/>
                                          </p:val>
                                        </p:tav>
                                      </p:tavLst>
                                    </p:anim>
                                    <p:anim calcmode="lin" valueType="num">
                                      <p:cBhvr>
                                        <p:cTn id="57" dur="1000" fill="hold"/>
                                        <p:tgtEl>
                                          <p:spTgt spid="581651"/>
                                        </p:tgtEl>
                                        <p:attrNameLst>
                                          <p:attrName>ppt_h</p:attrName>
                                        </p:attrNameLst>
                                      </p:cBhvr>
                                      <p:tavLst>
                                        <p:tav tm="0">
                                          <p:val>
                                            <p:fltVal val="0"/>
                                          </p:val>
                                        </p:tav>
                                        <p:tav tm="100000">
                                          <p:val>
                                            <p:strVal val="#ppt_h"/>
                                          </p:val>
                                        </p:tav>
                                      </p:tavLst>
                                    </p:anim>
                                    <p:anim calcmode="lin" valueType="num">
                                      <p:cBhvr>
                                        <p:cTn id="58" dur="1000" fill="hold"/>
                                        <p:tgtEl>
                                          <p:spTgt spid="581651"/>
                                        </p:tgtEl>
                                        <p:attrNameLst>
                                          <p:attrName>style.rotation</p:attrName>
                                        </p:attrNameLst>
                                      </p:cBhvr>
                                      <p:tavLst>
                                        <p:tav tm="0">
                                          <p:val>
                                            <p:fltVal val="90"/>
                                          </p:val>
                                        </p:tav>
                                        <p:tav tm="100000">
                                          <p:val>
                                            <p:fltVal val="0"/>
                                          </p:val>
                                        </p:tav>
                                      </p:tavLst>
                                    </p:anim>
                                    <p:animEffect transition="in" filter="fade">
                                      <p:cBhvr>
                                        <p:cTn id="59" dur="1000"/>
                                        <p:tgtEl>
                                          <p:spTgt spid="581651"/>
                                        </p:tgtEl>
                                      </p:cBhvr>
                                    </p:animEffect>
                                  </p:childTnLst>
                                </p:cTn>
                              </p:par>
                            </p:childTnLst>
                          </p:cTn>
                        </p:par>
                        <p:par>
                          <p:cTn id="60" fill="hold">
                            <p:stCondLst>
                              <p:cond delay="1000"/>
                            </p:stCondLst>
                            <p:childTnLst>
                              <p:par>
                                <p:cTn id="61" presetID="9" presetClass="entr" presetSubtype="0" fill="hold" nodeType="afterEffect">
                                  <p:stCondLst>
                                    <p:cond delay="3000"/>
                                  </p:stCondLst>
                                  <p:childTnLst>
                                    <p:set>
                                      <p:cBhvr>
                                        <p:cTn id="62" dur="1" fill="hold">
                                          <p:stCondLst>
                                            <p:cond delay="0"/>
                                          </p:stCondLst>
                                        </p:cTn>
                                        <p:tgtEl>
                                          <p:spTgt spid="6"/>
                                        </p:tgtEl>
                                        <p:attrNameLst>
                                          <p:attrName>style.visibility</p:attrName>
                                        </p:attrNameLst>
                                      </p:cBhvr>
                                      <p:to>
                                        <p:strVal val="visible"/>
                                      </p:to>
                                    </p:set>
                                    <p:animEffect transition="in" filter="dissolve">
                                      <p:cBhvr>
                                        <p:cTn id="63" dur="1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grpId="0" nodeType="clickEffect">
                                  <p:stCondLst>
                                    <p:cond delay="0"/>
                                  </p:stCondLst>
                                  <p:childTnLst>
                                    <p:set>
                                      <p:cBhvr>
                                        <p:cTn id="67" dur="1" fill="hold">
                                          <p:stCondLst>
                                            <p:cond delay="0"/>
                                          </p:stCondLst>
                                        </p:cTn>
                                        <p:tgtEl>
                                          <p:spTgt spid="581658"/>
                                        </p:tgtEl>
                                        <p:attrNameLst>
                                          <p:attrName>style.visibility</p:attrName>
                                        </p:attrNameLst>
                                      </p:cBhvr>
                                      <p:to>
                                        <p:strVal val="visible"/>
                                      </p:to>
                                    </p:set>
                                    <p:anim calcmode="lin" valueType="num">
                                      <p:cBhvr>
                                        <p:cTn id="68" dur="1000" fill="hold"/>
                                        <p:tgtEl>
                                          <p:spTgt spid="581658"/>
                                        </p:tgtEl>
                                        <p:attrNameLst>
                                          <p:attrName>ppt_w</p:attrName>
                                        </p:attrNameLst>
                                      </p:cBhvr>
                                      <p:tavLst>
                                        <p:tav tm="0">
                                          <p:val>
                                            <p:fltVal val="0"/>
                                          </p:val>
                                        </p:tav>
                                        <p:tav tm="100000">
                                          <p:val>
                                            <p:strVal val="#ppt_w"/>
                                          </p:val>
                                        </p:tav>
                                      </p:tavLst>
                                    </p:anim>
                                    <p:anim calcmode="lin" valueType="num">
                                      <p:cBhvr>
                                        <p:cTn id="69" dur="1000" fill="hold"/>
                                        <p:tgtEl>
                                          <p:spTgt spid="581658"/>
                                        </p:tgtEl>
                                        <p:attrNameLst>
                                          <p:attrName>ppt_h</p:attrName>
                                        </p:attrNameLst>
                                      </p:cBhvr>
                                      <p:tavLst>
                                        <p:tav tm="0">
                                          <p:val>
                                            <p:fltVal val="0"/>
                                          </p:val>
                                        </p:tav>
                                        <p:tav tm="100000">
                                          <p:val>
                                            <p:strVal val="#ppt_h"/>
                                          </p:val>
                                        </p:tav>
                                      </p:tavLst>
                                    </p:anim>
                                    <p:anim calcmode="lin" valueType="num">
                                      <p:cBhvr>
                                        <p:cTn id="70" dur="1000" fill="hold"/>
                                        <p:tgtEl>
                                          <p:spTgt spid="581658"/>
                                        </p:tgtEl>
                                        <p:attrNameLst>
                                          <p:attrName>style.rotation</p:attrName>
                                        </p:attrNameLst>
                                      </p:cBhvr>
                                      <p:tavLst>
                                        <p:tav tm="0">
                                          <p:val>
                                            <p:fltVal val="360"/>
                                          </p:val>
                                        </p:tav>
                                        <p:tav tm="100000">
                                          <p:val>
                                            <p:fltVal val="0"/>
                                          </p:val>
                                        </p:tav>
                                      </p:tavLst>
                                    </p:anim>
                                    <p:animEffect transition="in" filter="fade">
                                      <p:cBhvr>
                                        <p:cTn id="71" dur="1000"/>
                                        <p:tgtEl>
                                          <p:spTgt spid="581658"/>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581659"/>
                                        </p:tgtEl>
                                        <p:attrNameLst>
                                          <p:attrName>style.visibility</p:attrName>
                                        </p:attrNameLst>
                                      </p:cBhvr>
                                      <p:to>
                                        <p:strVal val="visible"/>
                                      </p:to>
                                    </p:set>
                                    <p:anim calcmode="lin" valueType="num">
                                      <p:cBhvr>
                                        <p:cTn id="74" dur="1000" fill="hold"/>
                                        <p:tgtEl>
                                          <p:spTgt spid="581659"/>
                                        </p:tgtEl>
                                        <p:attrNameLst>
                                          <p:attrName>ppt_w</p:attrName>
                                        </p:attrNameLst>
                                      </p:cBhvr>
                                      <p:tavLst>
                                        <p:tav tm="0">
                                          <p:val>
                                            <p:fltVal val="0"/>
                                          </p:val>
                                        </p:tav>
                                        <p:tav tm="100000">
                                          <p:val>
                                            <p:strVal val="#ppt_w"/>
                                          </p:val>
                                        </p:tav>
                                      </p:tavLst>
                                    </p:anim>
                                    <p:anim calcmode="lin" valueType="num">
                                      <p:cBhvr>
                                        <p:cTn id="75" dur="1000" fill="hold"/>
                                        <p:tgtEl>
                                          <p:spTgt spid="581659"/>
                                        </p:tgtEl>
                                        <p:attrNameLst>
                                          <p:attrName>ppt_h</p:attrName>
                                        </p:attrNameLst>
                                      </p:cBhvr>
                                      <p:tavLst>
                                        <p:tav tm="0">
                                          <p:val>
                                            <p:fltVal val="0"/>
                                          </p:val>
                                        </p:tav>
                                        <p:tav tm="100000">
                                          <p:val>
                                            <p:strVal val="#ppt_h"/>
                                          </p:val>
                                        </p:tav>
                                      </p:tavLst>
                                    </p:anim>
                                    <p:anim calcmode="lin" valueType="num">
                                      <p:cBhvr>
                                        <p:cTn id="76" dur="1000" fill="hold"/>
                                        <p:tgtEl>
                                          <p:spTgt spid="581659"/>
                                        </p:tgtEl>
                                        <p:attrNameLst>
                                          <p:attrName>style.rotation</p:attrName>
                                        </p:attrNameLst>
                                      </p:cBhvr>
                                      <p:tavLst>
                                        <p:tav tm="0">
                                          <p:val>
                                            <p:fltVal val="360"/>
                                          </p:val>
                                        </p:tav>
                                        <p:tav tm="100000">
                                          <p:val>
                                            <p:fltVal val="0"/>
                                          </p:val>
                                        </p:tav>
                                      </p:tavLst>
                                    </p:anim>
                                    <p:animEffect transition="in" filter="fade">
                                      <p:cBhvr>
                                        <p:cTn id="77" dur="1000"/>
                                        <p:tgtEl>
                                          <p:spTgt spid="581659"/>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581639"/>
                                        </p:tgtEl>
                                        <p:attrNameLst>
                                          <p:attrName>style.visibility</p:attrName>
                                        </p:attrNameLst>
                                      </p:cBhvr>
                                      <p:to>
                                        <p:strVal val="visible"/>
                                      </p:to>
                                    </p:set>
                                    <p:animEffect transition="in" filter="dissolve">
                                      <p:cBhvr>
                                        <p:cTn id="82" dur="1000"/>
                                        <p:tgtEl>
                                          <p:spTgt spid="581639"/>
                                        </p:tgtEl>
                                      </p:cBhvr>
                                    </p:animEffect>
                                  </p:childTnLst>
                                </p:cTn>
                              </p:par>
                            </p:childTnLst>
                          </p:cTn>
                        </p:par>
                        <p:par>
                          <p:cTn id="83" fill="hold">
                            <p:stCondLst>
                              <p:cond delay="1000"/>
                            </p:stCondLst>
                            <p:childTnLst>
                              <p:par>
                                <p:cTn id="84" presetID="9" presetClass="entr" presetSubtype="0" fill="hold" nodeType="afterEffect">
                                  <p:stCondLst>
                                    <p:cond delay="300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p:bldP spid="581636" grpId="0"/>
      <p:bldP spid="581637" grpId="0"/>
      <p:bldP spid="581638" grpId="0"/>
      <p:bldP spid="581639" grpId="0"/>
      <p:bldP spid="581640" grpId="0"/>
      <p:bldP spid="581646" grpId="0"/>
      <p:bldP spid="581651" grpId="0" animBg="1"/>
      <p:bldP spid="581658" grpId="0" animBg="1"/>
      <p:bldP spid="581659"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body" sz="half" idx="1"/>
          </p:nvPr>
        </p:nvSpPr>
        <p:spPr>
          <a:xfrm>
            <a:off x="533400" y="2133600"/>
            <a:ext cx="3959225" cy="1455738"/>
          </a:xfrm>
        </p:spPr>
        <p:txBody>
          <a:bodyPr/>
          <a:lstStyle/>
          <a:p>
            <a:pPr eaLnBrk="1" hangingPunct="1">
              <a:buFontTx/>
              <a:buNone/>
            </a:pPr>
            <a:r>
              <a:rPr lang="en-US" sz="2800" smtClean="0">
                <a:latin typeface="Arial" charset="0"/>
              </a:rPr>
              <a:t>How many kilometers is 15,000 decimeters?</a:t>
            </a:r>
          </a:p>
        </p:txBody>
      </p:sp>
      <p:sp>
        <p:nvSpPr>
          <p:cNvPr id="582659" name="Rectangle 3"/>
          <p:cNvSpPr>
            <a:spLocks noChangeArrowheads="1"/>
          </p:cNvSpPr>
          <p:nvPr/>
        </p:nvSpPr>
        <p:spPr bwMode="auto">
          <a:xfrm>
            <a:off x="457200" y="4343400"/>
            <a:ext cx="3276600" cy="685800"/>
          </a:xfrm>
          <a:prstGeom prst="rect">
            <a:avLst/>
          </a:prstGeom>
          <a:noFill/>
          <a:ln w="9525">
            <a:noFill/>
            <a:miter lim="800000"/>
            <a:headEnd/>
            <a:tailEnd/>
          </a:ln>
        </p:spPr>
        <p:txBody>
          <a:bodyPr/>
          <a:lstStyle/>
          <a:p>
            <a:pPr marL="342900" indent="-342900">
              <a:spcBef>
                <a:spcPct val="20000"/>
              </a:spcBef>
            </a:pPr>
            <a:r>
              <a:rPr lang="en-US" sz="2800"/>
              <a:t>X km = 15,000 dm</a:t>
            </a:r>
          </a:p>
        </p:txBody>
      </p:sp>
      <p:sp>
        <p:nvSpPr>
          <p:cNvPr id="582660" name="Rectangle 4"/>
          <p:cNvSpPr>
            <a:spLocks noChangeArrowheads="1"/>
          </p:cNvSpPr>
          <p:nvPr/>
        </p:nvSpPr>
        <p:spPr bwMode="auto">
          <a:xfrm>
            <a:off x="6781800" y="4343400"/>
            <a:ext cx="381000" cy="533400"/>
          </a:xfrm>
          <a:prstGeom prst="rect">
            <a:avLst/>
          </a:prstGeom>
          <a:noFill/>
          <a:ln w="9525">
            <a:noFill/>
            <a:miter lim="800000"/>
            <a:headEnd/>
            <a:tailEnd/>
          </a:ln>
        </p:spPr>
        <p:txBody>
          <a:bodyPr/>
          <a:lstStyle/>
          <a:p>
            <a:pPr marL="342900" indent="-342900">
              <a:spcBef>
                <a:spcPct val="20000"/>
              </a:spcBef>
            </a:pPr>
            <a:r>
              <a:rPr lang="en-US" sz="2800"/>
              <a:t>=</a:t>
            </a:r>
          </a:p>
        </p:txBody>
      </p:sp>
      <p:grpSp>
        <p:nvGrpSpPr>
          <p:cNvPr id="2" name="Group 5"/>
          <p:cNvGrpSpPr>
            <a:grpSpLocks/>
          </p:cNvGrpSpPr>
          <p:nvPr/>
        </p:nvGrpSpPr>
        <p:grpSpPr bwMode="auto">
          <a:xfrm>
            <a:off x="7239000" y="4267200"/>
            <a:ext cx="1524000" cy="685800"/>
            <a:chOff x="3168" y="3696"/>
            <a:chExt cx="960" cy="432"/>
          </a:xfrm>
        </p:grpSpPr>
        <p:sp>
          <p:nvSpPr>
            <p:cNvPr id="224282" name="Rectangle 6"/>
            <p:cNvSpPr>
              <a:spLocks noChangeArrowheads="1"/>
            </p:cNvSpPr>
            <p:nvPr/>
          </p:nvSpPr>
          <p:spPr bwMode="auto">
            <a:xfrm>
              <a:off x="3168" y="3696"/>
              <a:ext cx="912" cy="432"/>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sp>
          <p:nvSpPr>
            <p:cNvPr id="224283" name="Rectangle 7"/>
            <p:cNvSpPr>
              <a:spLocks noChangeArrowheads="1"/>
            </p:cNvSpPr>
            <p:nvPr/>
          </p:nvSpPr>
          <p:spPr bwMode="auto">
            <a:xfrm>
              <a:off x="3216" y="3744"/>
              <a:ext cx="912" cy="336"/>
            </a:xfrm>
            <a:prstGeom prst="rect">
              <a:avLst/>
            </a:prstGeom>
            <a:noFill/>
            <a:ln w="9525">
              <a:noFill/>
              <a:miter lim="800000"/>
              <a:headEnd/>
              <a:tailEnd/>
            </a:ln>
          </p:spPr>
          <p:txBody>
            <a:bodyPr/>
            <a:lstStyle/>
            <a:p>
              <a:pPr marL="342900" indent="-342900">
                <a:spcBef>
                  <a:spcPct val="20000"/>
                </a:spcBef>
              </a:pPr>
              <a:r>
                <a:rPr lang="en-US" sz="2800"/>
                <a:t>1.5 km</a:t>
              </a:r>
            </a:p>
          </p:txBody>
        </p:sp>
      </p:grpSp>
      <p:sp>
        <p:nvSpPr>
          <p:cNvPr id="582664" name="Line 8"/>
          <p:cNvSpPr>
            <a:spLocks noChangeShapeType="1"/>
          </p:cNvSpPr>
          <p:nvPr/>
        </p:nvSpPr>
        <p:spPr bwMode="auto">
          <a:xfrm flipV="1">
            <a:off x="4114800" y="4343400"/>
            <a:ext cx="457200" cy="304800"/>
          </a:xfrm>
          <a:prstGeom prst="line">
            <a:avLst/>
          </a:prstGeom>
          <a:noFill/>
          <a:ln w="19050">
            <a:solidFill>
              <a:srgbClr val="FF0000"/>
            </a:solidFill>
            <a:round/>
            <a:headEnd/>
            <a:tailEnd/>
          </a:ln>
        </p:spPr>
        <p:txBody>
          <a:bodyPr/>
          <a:lstStyle/>
          <a:p>
            <a:endParaRPr lang="en-US"/>
          </a:p>
        </p:txBody>
      </p:sp>
      <p:grpSp>
        <p:nvGrpSpPr>
          <p:cNvPr id="3" name="Group 9"/>
          <p:cNvGrpSpPr>
            <a:grpSpLocks/>
          </p:cNvGrpSpPr>
          <p:nvPr/>
        </p:nvGrpSpPr>
        <p:grpSpPr bwMode="auto">
          <a:xfrm>
            <a:off x="3429000" y="3962400"/>
            <a:ext cx="1828800" cy="1524000"/>
            <a:chOff x="4368" y="1392"/>
            <a:chExt cx="1152" cy="960"/>
          </a:xfrm>
        </p:grpSpPr>
        <p:sp>
          <p:nvSpPr>
            <p:cNvPr id="224279" name="Rectangle 10"/>
            <p:cNvSpPr>
              <a:spLocks noChangeArrowheads="1"/>
            </p:cNvSpPr>
            <p:nvPr/>
          </p:nvSpPr>
          <p:spPr bwMode="auto">
            <a:xfrm>
              <a:off x="4368" y="1392"/>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4280" name="Rectangle 11"/>
            <p:cNvSpPr>
              <a:spLocks noChangeArrowheads="1"/>
            </p:cNvSpPr>
            <p:nvPr/>
          </p:nvSpPr>
          <p:spPr bwMode="auto">
            <a:xfrm>
              <a:off x="5088" y="1392"/>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4281" name="Rectangle 12"/>
            <p:cNvSpPr>
              <a:spLocks noChangeArrowheads="1"/>
            </p:cNvSpPr>
            <p:nvPr/>
          </p:nvSpPr>
          <p:spPr bwMode="auto">
            <a:xfrm>
              <a:off x="4512" y="1536"/>
              <a:ext cx="1008" cy="432"/>
            </a:xfrm>
            <a:prstGeom prst="rect">
              <a:avLst/>
            </a:prstGeom>
            <a:noFill/>
            <a:ln w="9525">
              <a:noFill/>
              <a:miter lim="800000"/>
              <a:headEnd/>
              <a:tailEnd/>
            </a:ln>
          </p:spPr>
          <p:txBody>
            <a:bodyPr/>
            <a:lstStyle/>
            <a:p>
              <a:pPr marL="342900" indent="-342900">
                <a:spcBef>
                  <a:spcPct val="20000"/>
                </a:spcBef>
              </a:pPr>
              <a:r>
                <a:rPr lang="en-US" sz="3200"/>
                <a:t>____</a:t>
              </a:r>
            </a:p>
          </p:txBody>
        </p:sp>
      </p:grpSp>
      <p:grpSp>
        <p:nvGrpSpPr>
          <p:cNvPr id="4" name="Group 13"/>
          <p:cNvGrpSpPr>
            <a:grpSpLocks/>
          </p:cNvGrpSpPr>
          <p:nvPr/>
        </p:nvGrpSpPr>
        <p:grpSpPr bwMode="auto">
          <a:xfrm>
            <a:off x="5029200" y="4191000"/>
            <a:ext cx="1600200" cy="990600"/>
            <a:chOff x="4560" y="528"/>
            <a:chExt cx="1008" cy="624"/>
          </a:xfrm>
        </p:grpSpPr>
        <p:sp>
          <p:nvSpPr>
            <p:cNvPr id="224277" name="Rectangle 14"/>
            <p:cNvSpPr>
              <a:spLocks noChangeArrowheads="1"/>
            </p:cNvSpPr>
            <p:nvPr/>
          </p:nvSpPr>
          <p:spPr bwMode="auto">
            <a:xfrm>
              <a:off x="4560" y="816"/>
              <a:ext cx="1008" cy="336"/>
            </a:xfrm>
            <a:prstGeom prst="rect">
              <a:avLst/>
            </a:prstGeom>
            <a:noFill/>
            <a:ln w="9525">
              <a:noFill/>
              <a:miter lim="800000"/>
              <a:headEnd/>
              <a:tailEnd/>
            </a:ln>
          </p:spPr>
          <p:txBody>
            <a:bodyPr/>
            <a:lstStyle/>
            <a:p>
              <a:pPr marL="342900" indent="-342900">
                <a:spcBef>
                  <a:spcPct val="20000"/>
                </a:spcBef>
              </a:pPr>
              <a:r>
                <a:rPr lang="en-US" sz="2800"/>
                <a:t>1,000 m</a:t>
              </a:r>
            </a:p>
          </p:txBody>
        </p:sp>
        <p:sp>
          <p:nvSpPr>
            <p:cNvPr id="224278" name="Rectangle 15"/>
            <p:cNvSpPr>
              <a:spLocks noChangeArrowheads="1"/>
            </p:cNvSpPr>
            <p:nvPr/>
          </p:nvSpPr>
          <p:spPr bwMode="auto">
            <a:xfrm>
              <a:off x="4704" y="528"/>
              <a:ext cx="720" cy="336"/>
            </a:xfrm>
            <a:prstGeom prst="rect">
              <a:avLst/>
            </a:prstGeom>
            <a:noFill/>
            <a:ln w="9525">
              <a:noFill/>
              <a:miter lim="800000"/>
              <a:headEnd/>
              <a:tailEnd/>
            </a:ln>
          </p:spPr>
          <p:txBody>
            <a:bodyPr/>
            <a:lstStyle/>
            <a:p>
              <a:pPr marL="342900" indent="-342900">
                <a:spcBef>
                  <a:spcPct val="20000"/>
                </a:spcBef>
              </a:pPr>
              <a:r>
                <a:rPr lang="en-US" sz="2800"/>
                <a:t>1 km</a:t>
              </a:r>
            </a:p>
          </p:txBody>
        </p:sp>
      </p:grpSp>
      <p:grpSp>
        <p:nvGrpSpPr>
          <p:cNvPr id="5" name="Group 16"/>
          <p:cNvGrpSpPr>
            <a:grpSpLocks/>
          </p:cNvGrpSpPr>
          <p:nvPr/>
        </p:nvGrpSpPr>
        <p:grpSpPr bwMode="auto">
          <a:xfrm>
            <a:off x="3581400" y="4191000"/>
            <a:ext cx="1295400" cy="990600"/>
            <a:chOff x="912" y="2688"/>
            <a:chExt cx="816" cy="624"/>
          </a:xfrm>
        </p:grpSpPr>
        <p:sp>
          <p:nvSpPr>
            <p:cNvPr id="224275" name="Rectangle 17"/>
            <p:cNvSpPr>
              <a:spLocks noChangeArrowheads="1"/>
            </p:cNvSpPr>
            <p:nvPr/>
          </p:nvSpPr>
          <p:spPr bwMode="auto">
            <a:xfrm>
              <a:off x="912" y="2976"/>
              <a:ext cx="768" cy="336"/>
            </a:xfrm>
            <a:prstGeom prst="rect">
              <a:avLst/>
            </a:prstGeom>
            <a:noFill/>
            <a:ln w="9525">
              <a:noFill/>
              <a:miter lim="800000"/>
              <a:headEnd/>
              <a:tailEnd/>
            </a:ln>
          </p:spPr>
          <p:txBody>
            <a:bodyPr/>
            <a:lstStyle/>
            <a:p>
              <a:pPr marL="342900" indent="-342900">
                <a:spcBef>
                  <a:spcPct val="20000"/>
                </a:spcBef>
              </a:pPr>
              <a:r>
                <a:rPr lang="en-US" sz="2800"/>
                <a:t>10 dm</a:t>
              </a:r>
            </a:p>
          </p:txBody>
        </p:sp>
        <p:sp>
          <p:nvSpPr>
            <p:cNvPr id="224276" name="Rectangle 18"/>
            <p:cNvSpPr>
              <a:spLocks noChangeArrowheads="1"/>
            </p:cNvSpPr>
            <p:nvPr/>
          </p:nvSpPr>
          <p:spPr bwMode="auto">
            <a:xfrm>
              <a:off x="1056" y="2688"/>
              <a:ext cx="672" cy="336"/>
            </a:xfrm>
            <a:prstGeom prst="rect">
              <a:avLst/>
            </a:prstGeom>
            <a:noFill/>
            <a:ln w="9525">
              <a:noFill/>
              <a:miter lim="800000"/>
              <a:headEnd/>
              <a:tailEnd/>
            </a:ln>
          </p:spPr>
          <p:txBody>
            <a:bodyPr/>
            <a:lstStyle/>
            <a:p>
              <a:pPr marL="342900" indent="-342900">
                <a:spcBef>
                  <a:spcPct val="20000"/>
                </a:spcBef>
              </a:pPr>
              <a:r>
                <a:rPr lang="en-US" sz="2800"/>
                <a:t>1 m</a:t>
              </a:r>
            </a:p>
          </p:txBody>
        </p:sp>
      </p:grpSp>
      <p:grpSp>
        <p:nvGrpSpPr>
          <p:cNvPr id="6" name="Group 19"/>
          <p:cNvGrpSpPr>
            <a:grpSpLocks/>
          </p:cNvGrpSpPr>
          <p:nvPr/>
        </p:nvGrpSpPr>
        <p:grpSpPr bwMode="auto">
          <a:xfrm>
            <a:off x="4800600" y="3962400"/>
            <a:ext cx="2133600" cy="1524000"/>
            <a:chOff x="1488" y="960"/>
            <a:chExt cx="1344" cy="960"/>
          </a:xfrm>
        </p:grpSpPr>
        <p:sp>
          <p:nvSpPr>
            <p:cNvPr id="224272" name="Rectangle 20"/>
            <p:cNvSpPr>
              <a:spLocks noChangeArrowheads="1"/>
            </p:cNvSpPr>
            <p:nvPr/>
          </p:nvSpPr>
          <p:spPr bwMode="auto">
            <a:xfrm>
              <a:off x="1488" y="960"/>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4273" name="Rectangle 21"/>
            <p:cNvSpPr>
              <a:spLocks noChangeArrowheads="1"/>
            </p:cNvSpPr>
            <p:nvPr/>
          </p:nvSpPr>
          <p:spPr bwMode="auto">
            <a:xfrm>
              <a:off x="2496" y="960"/>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4274" name="Rectangle 22"/>
            <p:cNvSpPr>
              <a:spLocks noChangeArrowheads="1"/>
            </p:cNvSpPr>
            <p:nvPr/>
          </p:nvSpPr>
          <p:spPr bwMode="auto">
            <a:xfrm>
              <a:off x="1632" y="1104"/>
              <a:ext cx="1008" cy="432"/>
            </a:xfrm>
            <a:prstGeom prst="rect">
              <a:avLst/>
            </a:prstGeom>
            <a:noFill/>
            <a:ln w="9525">
              <a:noFill/>
              <a:miter lim="800000"/>
              <a:headEnd/>
              <a:tailEnd/>
            </a:ln>
          </p:spPr>
          <p:txBody>
            <a:bodyPr/>
            <a:lstStyle/>
            <a:p>
              <a:pPr marL="342900" indent="-342900">
                <a:spcBef>
                  <a:spcPct val="20000"/>
                </a:spcBef>
              </a:pPr>
              <a:r>
                <a:rPr lang="en-US" sz="3200"/>
                <a:t>______</a:t>
              </a:r>
            </a:p>
          </p:txBody>
        </p:sp>
      </p:grpSp>
      <p:sp>
        <p:nvSpPr>
          <p:cNvPr id="582679" name="Line 23"/>
          <p:cNvSpPr>
            <a:spLocks noChangeShapeType="1"/>
          </p:cNvSpPr>
          <p:nvPr/>
        </p:nvSpPr>
        <p:spPr bwMode="auto">
          <a:xfrm>
            <a:off x="4191000" y="4800600"/>
            <a:ext cx="457200" cy="304800"/>
          </a:xfrm>
          <a:prstGeom prst="line">
            <a:avLst/>
          </a:prstGeom>
          <a:noFill/>
          <a:ln w="19050">
            <a:solidFill>
              <a:srgbClr val="FF0000"/>
            </a:solidFill>
            <a:round/>
            <a:headEnd/>
            <a:tailEnd/>
          </a:ln>
        </p:spPr>
        <p:txBody>
          <a:bodyPr/>
          <a:lstStyle/>
          <a:p>
            <a:endParaRPr lang="en-US"/>
          </a:p>
        </p:txBody>
      </p:sp>
      <p:sp>
        <p:nvSpPr>
          <p:cNvPr id="582680" name="Line 24"/>
          <p:cNvSpPr>
            <a:spLocks noChangeShapeType="1"/>
          </p:cNvSpPr>
          <p:nvPr/>
        </p:nvSpPr>
        <p:spPr bwMode="auto">
          <a:xfrm>
            <a:off x="3048000" y="4495800"/>
            <a:ext cx="457200" cy="304800"/>
          </a:xfrm>
          <a:prstGeom prst="line">
            <a:avLst/>
          </a:prstGeom>
          <a:noFill/>
          <a:ln w="19050">
            <a:solidFill>
              <a:srgbClr val="FF0000"/>
            </a:solidFill>
            <a:round/>
            <a:headEnd/>
            <a:tailEnd/>
          </a:ln>
        </p:spPr>
        <p:txBody>
          <a:bodyPr/>
          <a:lstStyle/>
          <a:p>
            <a:endParaRPr lang="en-US"/>
          </a:p>
        </p:txBody>
      </p:sp>
      <p:sp>
        <p:nvSpPr>
          <p:cNvPr id="582681" name="Line 25"/>
          <p:cNvSpPr>
            <a:spLocks noChangeShapeType="1"/>
          </p:cNvSpPr>
          <p:nvPr/>
        </p:nvSpPr>
        <p:spPr bwMode="auto">
          <a:xfrm flipV="1">
            <a:off x="6019800" y="4800600"/>
            <a:ext cx="457200" cy="304800"/>
          </a:xfrm>
          <a:prstGeom prst="line">
            <a:avLst/>
          </a:prstGeom>
          <a:noFill/>
          <a:ln w="19050">
            <a:solidFill>
              <a:srgbClr val="FF0000"/>
            </a:solidFill>
            <a:round/>
            <a:headEnd/>
            <a:tailEnd/>
          </a:ln>
        </p:spPr>
        <p:txBody>
          <a:bodyPr/>
          <a:lstStyle/>
          <a:p>
            <a:endParaRPr lang="en-US"/>
          </a:p>
        </p:txBody>
      </p:sp>
      <p:pic>
        <p:nvPicPr>
          <p:cNvPr id="224270" name="Picture 26" descr="open road with sky"/>
          <p:cNvPicPr>
            <a:picLocks noChangeAspect="1" noChangeArrowheads="1"/>
          </p:cNvPicPr>
          <p:nvPr/>
        </p:nvPicPr>
        <p:blipFill>
          <a:blip r:embed="rId3" cstate="print"/>
          <a:srcRect/>
          <a:stretch>
            <a:fillRect/>
          </a:stretch>
        </p:blipFill>
        <p:spPr bwMode="auto">
          <a:xfrm>
            <a:off x="4724400" y="1143000"/>
            <a:ext cx="3657600" cy="2438400"/>
          </a:xfrm>
          <a:prstGeom prst="rect">
            <a:avLst/>
          </a:prstGeom>
          <a:noFill/>
          <a:ln w="9525">
            <a:noFill/>
            <a:miter lim="800000"/>
            <a:headEnd/>
            <a:tailEnd/>
          </a:ln>
        </p:spPr>
      </p:pic>
      <p:sp>
        <p:nvSpPr>
          <p:cNvPr id="224271" name="AutoShape 2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2659"/>
                                        </p:tgtEl>
                                        <p:attrNameLst>
                                          <p:attrName>style.visibility</p:attrName>
                                        </p:attrNameLst>
                                      </p:cBhvr>
                                      <p:to>
                                        <p:strVal val="visible"/>
                                      </p:to>
                                    </p:set>
                                    <p:animEffect transition="in" filter="dissolve">
                                      <p:cBhvr>
                                        <p:cTn id="7" dur="1000"/>
                                        <p:tgtEl>
                                          <p:spTgt spid="5826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582680"/>
                                        </p:tgtEl>
                                        <p:attrNameLst>
                                          <p:attrName>style.visibility</p:attrName>
                                        </p:attrNameLst>
                                      </p:cBhvr>
                                      <p:to>
                                        <p:strVal val="visible"/>
                                      </p:to>
                                    </p:set>
                                    <p:anim calcmode="lin" valueType="num">
                                      <p:cBhvr>
                                        <p:cTn id="23" dur="1000" fill="hold"/>
                                        <p:tgtEl>
                                          <p:spTgt spid="582680"/>
                                        </p:tgtEl>
                                        <p:attrNameLst>
                                          <p:attrName>ppt_w</p:attrName>
                                        </p:attrNameLst>
                                      </p:cBhvr>
                                      <p:tavLst>
                                        <p:tav tm="0">
                                          <p:val>
                                            <p:fltVal val="0"/>
                                          </p:val>
                                        </p:tav>
                                        <p:tav tm="100000">
                                          <p:val>
                                            <p:strVal val="#ppt_w"/>
                                          </p:val>
                                        </p:tav>
                                      </p:tavLst>
                                    </p:anim>
                                    <p:anim calcmode="lin" valueType="num">
                                      <p:cBhvr>
                                        <p:cTn id="24" dur="1000" fill="hold"/>
                                        <p:tgtEl>
                                          <p:spTgt spid="582680"/>
                                        </p:tgtEl>
                                        <p:attrNameLst>
                                          <p:attrName>ppt_h</p:attrName>
                                        </p:attrNameLst>
                                      </p:cBhvr>
                                      <p:tavLst>
                                        <p:tav tm="0">
                                          <p:val>
                                            <p:fltVal val="0"/>
                                          </p:val>
                                        </p:tav>
                                        <p:tav tm="100000">
                                          <p:val>
                                            <p:strVal val="#ppt_h"/>
                                          </p:val>
                                        </p:tav>
                                      </p:tavLst>
                                    </p:anim>
                                    <p:anim calcmode="lin" valueType="num">
                                      <p:cBhvr>
                                        <p:cTn id="25" dur="1000" fill="hold"/>
                                        <p:tgtEl>
                                          <p:spTgt spid="582680"/>
                                        </p:tgtEl>
                                        <p:attrNameLst>
                                          <p:attrName>style.rotation</p:attrName>
                                        </p:attrNameLst>
                                      </p:cBhvr>
                                      <p:tavLst>
                                        <p:tav tm="0">
                                          <p:val>
                                            <p:fltVal val="360"/>
                                          </p:val>
                                        </p:tav>
                                        <p:tav tm="100000">
                                          <p:val>
                                            <p:fltVal val="0"/>
                                          </p:val>
                                        </p:tav>
                                      </p:tavLst>
                                    </p:anim>
                                    <p:animEffect transition="in" filter="fade">
                                      <p:cBhvr>
                                        <p:cTn id="26" dur="1000"/>
                                        <p:tgtEl>
                                          <p:spTgt spid="582680"/>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582679"/>
                                        </p:tgtEl>
                                        <p:attrNameLst>
                                          <p:attrName>style.visibility</p:attrName>
                                        </p:attrNameLst>
                                      </p:cBhvr>
                                      <p:to>
                                        <p:strVal val="visible"/>
                                      </p:to>
                                    </p:set>
                                    <p:anim calcmode="lin" valueType="num">
                                      <p:cBhvr>
                                        <p:cTn id="29" dur="1000" fill="hold"/>
                                        <p:tgtEl>
                                          <p:spTgt spid="582679"/>
                                        </p:tgtEl>
                                        <p:attrNameLst>
                                          <p:attrName>ppt_w</p:attrName>
                                        </p:attrNameLst>
                                      </p:cBhvr>
                                      <p:tavLst>
                                        <p:tav tm="0">
                                          <p:val>
                                            <p:fltVal val="0"/>
                                          </p:val>
                                        </p:tav>
                                        <p:tav tm="100000">
                                          <p:val>
                                            <p:strVal val="#ppt_w"/>
                                          </p:val>
                                        </p:tav>
                                      </p:tavLst>
                                    </p:anim>
                                    <p:anim calcmode="lin" valueType="num">
                                      <p:cBhvr>
                                        <p:cTn id="30" dur="1000" fill="hold"/>
                                        <p:tgtEl>
                                          <p:spTgt spid="582679"/>
                                        </p:tgtEl>
                                        <p:attrNameLst>
                                          <p:attrName>ppt_h</p:attrName>
                                        </p:attrNameLst>
                                      </p:cBhvr>
                                      <p:tavLst>
                                        <p:tav tm="0">
                                          <p:val>
                                            <p:fltVal val="0"/>
                                          </p:val>
                                        </p:tav>
                                        <p:tav tm="100000">
                                          <p:val>
                                            <p:strVal val="#ppt_h"/>
                                          </p:val>
                                        </p:tav>
                                      </p:tavLst>
                                    </p:anim>
                                    <p:anim calcmode="lin" valueType="num">
                                      <p:cBhvr>
                                        <p:cTn id="31" dur="1000" fill="hold"/>
                                        <p:tgtEl>
                                          <p:spTgt spid="582679"/>
                                        </p:tgtEl>
                                        <p:attrNameLst>
                                          <p:attrName>style.rotation</p:attrName>
                                        </p:attrNameLst>
                                      </p:cBhvr>
                                      <p:tavLst>
                                        <p:tav tm="0">
                                          <p:val>
                                            <p:fltVal val="360"/>
                                          </p:val>
                                        </p:tav>
                                        <p:tav tm="100000">
                                          <p:val>
                                            <p:fltVal val="0"/>
                                          </p:val>
                                        </p:tav>
                                      </p:tavLst>
                                    </p:anim>
                                    <p:animEffect transition="in" filter="fade">
                                      <p:cBhvr>
                                        <p:cTn id="32" dur="1000"/>
                                        <p:tgtEl>
                                          <p:spTgt spid="58267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10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grpId="0" nodeType="clickEffect">
                                  <p:stCondLst>
                                    <p:cond delay="0"/>
                                  </p:stCondLst>
                                  <p:childTnLst>
                                    <p:set>
                                      <p:cBhvr>
                                        <p:cTn id="47" dur="1" fill="hold">
                                          <p:stCondLst>
                                            <p:cond delay="0"/>
                                          </p:stCondLst>
                                        </p:cTn>
                                        <p:tgtEl>
                                          <p:spTgt spid="582664"/>
                                        </p:tgtEl>
                                        <p:attrNameLst>
                                          <p:attrName>style.visibility</p:attrName>
                                        </p:attrNameLst>
                                      </p:cBhvr>
                                      <p:to>
                                        <p:strVal val="visible"/>
                                      </p:to>
                                    </p:set>
                                    <p:anim calcmode="lin" valueType="num">
                                      <p:cBhvr>
                                        <p:cTn id="48" dur="1000" fill="hold"/>
                                        <p:tgtEl>
                                          <p:spTgt spid="582664"/>
                                        </p:tgtEl>
                                        <p:attrNameLst>
                                          <p:attrName>ppt_w</p:attrName>
                                        </p:attrNameLst>
                                      </p:cBhvr>
                                      <p:tavLst>
                                        <p:tav tm="0">
                                          <p:val>
                                            <p:fltVal val="0"/>
                                          </p:val>
                                        </p:tav>
                                        <p:tav tm="100000">
                                          <p:val>
                                            <p:strVal val="#ppt_w"/>
                                          </p:val>
                                        </p:tav>
                                      </p:tavLst>
                                    </p:anim>
                                    <p:anim calcmode="lin" valueType="num">
                                      <p:cBhvr>
                                        <p:cTn id="49" dur="1000" fill="hold"/>
                                        <p:tgtEl>
                                          <p:spTgt spid="582664"/>
                                        </p:tgtEl>
                                        <p:attrNameLst>
                                          <p:attrName>ppt_h</p:attrName>
                                        </p:attrNameLst>
                                      </p:cBhvr>
                                      <p:tavLst>
                                        <p:tav tm="0">
                                          <p:val>
                                            <p:fltVal val="0"/>
                                          </p:val>
                                        </p:tav>
                                        <p:tav tm="100000">
                                          <p:val>
                                            <p:strVal val="#ppt_h"/>
                                          </p:val>
                                        </p:tav>
                                      </p:tavLst>
                                    </p:anim>
                                    <p:anim calcmode="lin" valueType="num">
                                      <p:cBhvr>
                                        <p:cTn id="50" dur="1000" fill="hold"/>
                                        <p:tgtEl>
                                          <p:spTgt spid="582664"/>
                                        </p:tgtEl>
                                        <p:attrNameLst>
                                          <p:attrName>style.rotation</p:attrName>
                                        </p:attrNameLst>
                                      </p:cBhvr>
                                      <p:tavLst>
                                        <p:tav tm="0">
                                          <p:val>
                                            <p:fltVal val="360"/>
                                          </p:val>
                                        </p:tav>
                                        <p:tav tm="100000">
                                          <p:val>
                                            <p:fltVal val="0"/>
                                          </p:val>
                                        </p:tav>
                                      </p:tavLst>
                                    </p:anim>
                                    <p:animEffect transition="in" filter="fade">
                                      <p:cBhvr>
                                        <p:cTn id="51" dur="1000"/>
                                        <p:tgtEl>
                                          <p:spTgt spid="582664"/>
                                        </p:tgtEl>
                                      </p:cBhvr>
                                    </p:animEffect>
                                  </p:childTnLst>
                                </p:cTn>
                              </p:par>
                              <p:par>
                                <p:cTn id="52" presetID="49" presetClass="entr" presetSubtype="0" decel="100000" fill="hold" grpId="0" nodeType="withEffect">
                                  <p:stCondLst>
                                    <p:cond delay="0"/>
                                  </p:stCondLst>
                                  <p:childTnLst>
                                    <p:set>
                                      <p:cBhvr>
                                        <p:cTn id="53" dur="1" fill="hold">
                                          <p:stCondLst>
                                            <p:cond delay="0"/>
                                          </p:stCondLst>
                                        </p:cTn>
                                        <p:tgtEl>
                                          <p:spTgt spid="582681"/>
                                        </p:tgtEl>
                                        <p:attrNameLst>
                                          <p:attrName>style.visibility</p:attrName>
                                        </p:attrNameLst>
                                      </p:cBhvr>
                                      <p:to>
                                        <p:strVal val="visible"/>
                                      </p:to>
                                    </p:set>
                                    <p:anim calcmode="lin" valueType="num">
                                      <p:cBhvr>
                                        <p:cTn id="54" dur="1000" fill="hold"/>
                                        <p:tgtEl>
                                          <p:spTgt spid="582681"/>
                                        </p:tgtEl>
                                        <p:attrNameLst>
                                          <p:attrName>ppt_w</p:attrName>
                                        </p:attrNameLst>
                                      </p:cBhvr>
                                      <p:tavLst>
                                        <p:tav tm="0">
                                          <p:val>
                                            <p:fltVal val="0"/>
                                          </p:val>
                                        </p:tav>
                                        <p:tav tm="100000">
                                          <p:val>
                                            <p:strVal val="#ppt_w"/>
                                          </p:val>
                                        </p:tav>
                                      </p:tavLst>
                                    </p:anim>
                                    <p:anim calcmode="lin" valueType="num">
                                      <p:cBhvr>
                                        <p:cTn id="55" dur="1000" fill="hold"/>
                                        <p:tgtEl>
                                          <p:spTgt spid="582681"/>
                                        </p:tgtEl>
                                        <p:attrNameLst>
                                          <p:attrName>ppt_h</p:attrName>
                                        </p:attrNameLst>
                                      </p:cBhvr>
                                      <p:tavLst>
                                        <p:tav tm="0">
                                          <p:val>
                                            <p:fltVal val="0"/>
                                          </p:val>
                                        </p:tav>
                                        <p:tav tm="100000">
                                          <p:val>
                                            <p:strVal val="#ppt_h"/>
                                          </p:val>
                                        </p:tav>
                                      </p:tavLst>
                                    </p:anim>
                                    <p:anim calcmode="lin" valueType="num">
                                      <p:cBhvr>
                                        <p:cTn id="56" dur="1000" fill="hold"/>
                                        <p:tgtEl>
                                          <p:spTgt spid="582681"/>
                                        </p:tgtEl>
                                        <p:attrNameLst>
                                          <p:attrName>style.rotation</p:attrName>
                                        </p:attrNameLst>
                                      </p:cBhvr>
                                      <p:tavLst>
                                        <p:tav tm="0">
                                          <p:val>
                                            <p:fltVal val="360"/>
                                          </p:val>
                                        </p:tav>
                                        <p:tav tm="100000">
                                          <p:val>
                                            <p:fltVal val="0"/>
                                          </p:val>
                                        </p:tav>
                                      </p:tavLst>
                                    </p:anim>
                                    <p:animEffect transition="in" filter="fade">
                                      <p:cBhvr>
                                        <p:cTn id="57" dur="1000"/>
                                        <p:tgtEl>
                                          <p:spTgt spid="582681"/>
                                        </p:tgtEl>
                                      </p:cBhvr>
                                    </p:animEffect>
                                  </p:childTnLst>
                                </p:cTn>
                              </p:par>
                            </p:childTnLst>
                          </p:cTn>
                        </p:par>
                        <p:par>
                          <p:cTn id="58" fill="hold">
                            <p:stCondLst>
                              <p:cond delay="1000"/>
                            </p:stCondLst>
                            <p:childTnLst>
                              <p:par>
                                <p:cTn id="59" presetID="9" presetClass="entr" presetSubtype="0" fill="hold" grpId="0" nodeType="afterEffect">
                                  <p:stCondLst>
                                    <p:cond delay="5000"/>
                                  </p:stCondLst>
                                  <p:childTnLst>
                                    <p:set>
                                      <p:cBhvr>
                                        <p:cTn id="60" dur="1" fill="hold">
                                          <p:stCondLst>
                                            <p:cond delay="0"/>
                                          </p:stCondLst>
                                        </p:cTn>
                                        <p:tgtEl>
                                          <p:spTgt spid="582660"/>
                                        </p:tgtEl>
                                        <p:attrNameLst>
                                          <p:attrName>style.visibility</p:attrName>
                                        </p:attrNameLst>
                                      </p:cBhvr>
                                      <p:to>
                                        <p:strVal val="visible"/>
                                      </p:to>
                                    </p:set>
                                    <p:animEffect transition="in" filter="dissolve">
                                      <p:cBhvr>
                                        <p:cTn id="61" dur="1000"/>
                                        <p:tgtEl>
                                          <p:spTgt spid="58266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dissolve">
                                      <p:cBhvr>
                                        <p:cTn id="6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9" grpId="0"/>
      <p:bldP spid="582660" grpId="0"/>
      <p:bldP spid="582664" grpId="0" animBg="1"/>
      <p:bldP spid="582679" grpId="0" animBg="1"/>
      <p:bldP spid="582680" grpId="0" animBg="1"/>
      <p:bldP spid="5826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0319" name="Picture 15" descr="mgm-logo"/>
          <p:cNvPicPr>
            <a:picLocks noChangeAspect="1" noChangeArrowheads="1"/>
          </p:cNvPicPr>
          <p:nvPr/>
        </p:nvPicPr>
        <p:blipFill>
          <a:blip r:embed="rId4" cstate="print">
            <a:lum bright="-12000"/>
          </a:blip>
          <a:srcRect/>
          <a:stretch>
            <a:fillRect/>
          </a:stretch>
        </p:blipFill>
        <p:spPr bwMode="auto">
          <a:xfrm>
            <a:off x="-434975" y="696913"/>
            <a:ext cx="9940925" cy="6207125"/>
          </a:xfrm>
          <a:prstGeom prst="rect">
            <a:avLst/>
          </a:prstGeom>
          <a:noFill/>
          <a:ln w="9525">
            <a:noFill/>
            <a:miter lim="800000"/>
            <a:headEnd/>
            <a:tailEnd/>
          </a:ln>
        </p:spPr>
      </p:pic>
      <p:pic>
        <p:nvPicPr>
          <p:cNvPr id="1250321" name="Picture 17" descr="roostercrowing"/>
          <p:cNvPicPr>
            <a:picLocks noChangeAspect="1" noChangeArrowheads="1"/>
          </p:cNvPicPr>
          <p:nvPr/>
        </p:nvPicPr>
        <p:blipFill>
          <a:blip r:embed="rId5" cstate="print"/>
          <a:srcRect b="4637"/>
          <a:stretch>
            <a:fillRect/>
          </a:stretch>
        </p:blipFill>
        <p:spPr bwMode="auto">
          <a:xfrm>
            <a:off x="161925" y="615950"/>
            <a:ext cx="5918200" cy="6242050"/>
          </a:xfrm>
          <a:prstGeom prst="rect">
            <a:avLst/>
          </a:prstGeom>
          <a:noFill/>
          <a:ln w="9525">
            <a:noFill/>
            <a:miter lim="800000"/>
            <a:headEnd/>
            <a:tailEnd/>
          </a:ln>
        </p:spPr>
      </p:pic>
      <p:pic>
        <p:nvPicPr>
          <p:cNvPr id="1250323" name="Picture 19" descr="roosteralarmclock2"/>
          <p:cNvPicPr>
            <a:picLocks noChangeAspect="1" noChangeArrowheads="1"/>
          </p:cNvPicPr>
          <p:nvPr/>
        </p:nvPicPr>
        <p:blipFill>
          <a:blip r:embed="rId6" cstate="print"/>
          <a:srcRect/>
          <a:stretch>
            <a:fillRect/>
          </a:stretch>
        </p:blipFill>
        <p:spPr bwMode="auto">
          <a:xfrm>
            <a:off x="6259513" y="2305050"/>
            <a:ext cx="2349500" cy="2608263"/>
          </a:xfrm>
          <a:prstGeom prst="rect">
            <a:avLst/>
          </a:prstGeom>
          <a:noFill/>
          <a:ln w="9525">
            <a:noFill/>
            <a:miter lim="800000"/>
            <a:headEnd/>
            <a:tailEnd/>
          </a:ln>
        </p:spPr>
      </p:pic>
      <p:pic>
        <p:nvPicPr>
          <p:cNvPr id="1250317" name="Picture 13" descr="09_sunrise_rays-700309"/>
          <p:cNvPicPr>
            <a:picLocks noChangeAspect="1" noChangeArrowheads="1"/>
          </p:cNvPicPr>
          <p:nvPr/>
        </p:nvPicPr>
        <p:blipFill>
          <a:blip r:embed="rId7" cstate="print"/>
          <a:srcRect/>
          <a:stretch>
            <a:fillRect/>
          </a:stretch>
        </p:blipFill>
        <p:spPr bwMode="auto">
          <a:xfrm>
            <a:off x="0" y="0"/>
            <a:ext cx="12074525" cy="7853363"/>
          </a:xfrm>
          <a:prstGeom prst="rect">
            <a:avLst/>
          </a:prstGeom>
          <a:noFill/>
          <a:ln w="9525">
            <a:noFill/>
            <a:miter lim="800000"/>
            <a:headEnd/>
            <a:tailEnd/>
          </a:ln>
        </p:spPr>
      </p:pic>
      <p:pic>
        <p:nvPicPr>
          <p:cNvPr id="1250309" name="Picture 5" descr="sunrise"/>
          <p:cNvPicPr>
            <a:picLocks noChangeAspect="1" noChangeArrowheads="1"/>
          </p:cNvPicPr>
          <p:nvPr/>
        </p:nvPicPr>
        <p:blipFill>
          <a:blip r:embed="rId8" cstate="print"/>
          <a:srcRect/>
          <a:stretch>
            <a:fillRect/>
          </a:stretch>
        </p:blipFill>
        <p:spPr bwMode="auto">
          <a:xfrm>
            <a:off x="0" y="0"/>
            <a:ext cx="10325100" cy="7562850"/>
          </a:xfrm>
          <a:prstGeom prst="rect">
            <a:avLst/>
          </a:prstGeom>
          <a:noFill/>
          <a:ln w="9525">
            <a:noFill/>
            <a:miter lim="800000"/>
            <a:headEnd/>
            <a:tailEnd/>
          </a:ln>
        </p:spPr>
      </p:pic>
      <p:pic>
        <p:nvPicPr>
          <p:cNvPr id="1250311" name="Picture 7" descr="sunrise%20Jan%201%202000"/>
          <p:cNvPicPr>
            <a:picLocks noChangeAspect="1" noChangeArrowheads="1"/>
          </p:cNvPicPr>
          <p:nvPr/>
        </p:nvPicPr>
        <p:blipFill>
          <a:blip r:embed="rId9" cstate="print"/>
          <a:srcRect/>
          <a:stretch>
            <a:fillRect/>
          </a:stretch>
        </p:blipFill>
        <p:spPr bwMode="auto">
          <a:xfrm>
            <a:off x="0" y="0"/>
            <a:ext cx="11258550" cy="7564438"/>
          </a:xfrm>
          <a:prstGeom prst="rect">
            <a:avLst/>
          </a:prstGeom>
          <a:noFill/>
          <a:ln w="9525">
            <a:noFill/>
            <a:miter lim="800000"/>
            <a:headEnd/>
            <a:tailEnd/>
          </a:ln>
        </p:spPr>
      </p:pic>
      <p:pic>
        <p:nvPicPr>
          <p:cNvPr id="1250313" name="Picture 9" descr="hampton_beach_sunrise"/>
          <p:cNvPicPr>
            <a:picLocks noChangeAspect="1" noChangeArrowheads="1"/>
          </p:cNvPicPr>
          <p:nvPr/>
        </p:nvPicPr>
        <p:blipFill>
          <a:blip r:embed="rId10" cstate="print"/>
          <a:srcRect/>
          <a:stretch>
            <a:fillRect/>
          </a:stretch>
        </p:blipFill>
        <p:spPr bwMode="auto">
          <a:xfrm>
            <a:off x="0" y="0"/>
            <a:ext cx="11615738" cy="7620000"/>
          </a:xfrm>
          <a:prstGeom prst="rect">
            <a:avLst/>
          </a:prstGeom>
          <a:noFill/>
          <a:ln w="9525">
            <a:noFill/>
            <a:miter lim="800000"/>
            <a:headEnd/>
            <a:tailEnd/>
          </a:ln>
        </p:spPr>
      </p:pic>
      <p:sp>
        <p:nvSpPr>
          <p:cNvPr id="1250333" name="Rectangle 29"/>
          <p:cNvSpPr>
            <a:spLocks noChangeArrowheads="1"/>
          </p:cNvSpPr>
          <p:nvPr/>
        </p:nvSpPr>
        <p:spPr bwMode="auto">
          <a:xfrm>
            <a:off x="0" y="0"/>
            <a:ext cx="10101263" cy="7910513"/>
          </a:xfrm>
          <a:prstGeom prst="rect">
            <a:avLst/>
          </a:prstGeom>
          <a:solidFill>
            <a:schemeClr val="bg1"/>
          </a:solidFill>
          <a:ln w="9525">
            <a:noFill/>
            <a:miter lim="800000"/>
            <a:headEnd/>
            <a:tailEnd/>
          </a:ln>
        </p:spPr>
        <p:txBody>
          <a:bodyPr wrap="none" anchor="ctr"/>
          <a:lstStyle/>
          <a:p>
            <a:endParaRPr lang="en-US"/>
          </a:p>
        </p:txBody>
      </p:sp>
      <p:pic>
        <p:nvPicPr>
          <p:cNvPr id="1250315" name="Picture 11" descr="sunrise_2"/>
          <p:cNvPicPr>
            <a:picLocks noChangeAspect="1" noChangeArrowheads="1"/>
          </p:cNvPicPr>
          <p:nvPr/>
        </p:nvPicPr>
        <p:blipFill>
          <a:blip r:embed="rId11" cstate="print"/>
          <a:srcRect/>
          <a:stretch>
            <a:fillRect/>
          </a:stretch>
        </p:blipFill>
        <p:spPr bwMode="auto">
          <a:xfrm>
            <a:off x="0" y="0"/>
            <a:ext cx="11585575" cy="7985125"/>
          </a:xfrm>
          <a:prstGeom prst="rect">
            <a:avLst/>
          </a:prstGeom>
          <a:noFill/>
          <a:ln w="9525">
            <a:noFill/>
            <a:miter lim="800000"/>
            <a:headEnd/>
            <a:tailEnd/>
          </a:ln>
        </p:spPr>
      </p:pic>
      <p:pic>
        <p:nvPicPr>
          <p:cNvPr id="1250325" name="Picture 21">
            <a:hlinkClick r:id="" action="ppaction://media"/>
          </p:cNvPr>
          <p:cNvPicPr>
            <a:picLocks noRot="1" noChangeAspect="1" noChangeArrowheads="1"/>
          </p:cNvPicPr>
          <p:nvPr>
            <a:wavAudioFile r:embed="rId1" name="GOOD MORNING TEACHER.wav"/>
          </p:nvPr>
        </p:nvPicPr>
        <p:blipFill>
          <a:blip r:embed="rId12" cstate="print"/>
          <a:srcRect/>
          <a:stretch>
            <a:fillRect/>
          </a:stretch>
        </p:blipFill>
        <p:spPr bwMode="auto">
          <a:xfrm>
            <a:off x="8991600" y="6553200"/>
            <a:ext cx="304800" cy="304800"/>
          </a:xfrm>
          <a:prstGeom prst="rect">
            <a:avLst/>
          </a:prstGeom>
          <a:noFill/>
          <a:ln w="9525">
            <a:noFill/>
            <a:miter lim="800000"/>
            <a:headEnd/>
            <a:tailEnd/>
          </a:ln>
        </p:spPr>
      </p:pic>
      <p:pic>
        <p:nvPicPr>
          <p:cNvPr id="1250327" name="Picture 23" descr="Good%20Morning%20Vietnam%201987"/>
          <p:cNvPicPr>
            <a:picLocks noChangeAspect="1" noChangeArrowheads="1"/>
          </p:cNvPicPr>
          <p:nvPr/>
        </p:nvPicPr>
        <p:blipFill>
          <a:blip r:embed="rId13" cstate="print"/>
          <a:srcRect l="2415" t="2150" r="5133" b="2628"/>
          <a:stretch>
            <a:fillRect/>
          </a:stretch>
        </p:blipFill>
        <p:spPr bwMode="auto">
          <a:xfrm>
            <a:off x="4089400" y="2206625"/>
            <a:ext cx="2800350" cy="3646488"/>
          </a:xfrm>
          <a:prstGeom prst="rect">
            <a:avLst/>
          </a:prstGeom>
          <a:noFill/>
          <a:ln w="3175">
            <a:solidFill>
              <a:schemeClr val="tx1"/>
            </a:solidFill>
            <a:miter lim="800000"/>
            <a:headEnd/>
            <a:tailEnd/>
          </a:ln>
        </p:spPr>
      </p:pic>
      <p:sp>
        <p:nvSpPr>
          <p:cNvPr id="1250328" name="Text Box 24"/>
          <p:cNvSpPr txBox="1">
            <a:spLocks noChangeArrowheads="1"/>
          </p:cNvSpPr>
          <p:nvPr/>
        </p:nvSpPr>
        <p:spPr bwMode="auto">
          <a:xfrm>
            <a:off x="2174875" y="5545138"/>
            <a:ext cx="7062788" cy="1187450"/>
          </a:xfrm>
          <a:prstGeom prst="rect">
            <a:avLst/>
          </a:prstGeom>
          <a:noFill/>
          <a:ln w="9525">
            <a:noFill/>
            <a:miter lim="800000"/>
            <a:headEnd/>
            <a:tailEnd/>
          </a:ln>
        </p:spPr>
        <p:txBody>
          <a:bodyPr wrap="none">
            <a:spAutoFit/>
          </a:bodyPr>
          <a:lstStyle/>
          <a:p>
            <a:r>
              <a:rPr lang="en-US">
                <a:solidFill>
                  <a:schemeClr val="bg1"/>
                </a:solidFill>
                <a:latin typeface="Lucida Handwriting" pitchFamily="66" charset="0"/>
              </a:rPr>
              <a:t>Believe that life is worth living,</a:t>
            </a:r>
          </a:p>
          <a:p>
            <a:r>
              <a:rPr lang="en-US">
                <a:solidFill>
                  <a:schemeClr val="bg1"/>
                </a:solidFill>
                <a:latin typeface="Lucida Handwriting" pitchFamily="66" charset="0"/>
              </a:rPr>
              <a:t>and your belief will help create the fact.</a:t>
            </a:r>
          </a:p>
          <a:p>
            <a:endParaRPr lang="en-US" sz="1200">
              <a:solidFill>
                <a:schemeClr val="bg1"/>
              </a:solidFill>
              <a:latin typeface="Lucida Handwriting" pitchFamily="66" charset="0"/>
            </a:endParaRPr>
          </a:p>
          <a:p>
            <a:r>
              <a:rPr lang="en-US" sz="1200">
                <a:solidFill>
                  <a:schemeClr val="bg1"/>
                </a:solidFill>
              </a:rPr>
              <a:t>William James, 1842-1910  American Psychologist and Philospher</a:t>
            </a:r>
          </a:p>
        </p:txBody>
      </p:sp>
      <p:sp>
        <p:nvSpPr>
          <p:cNvPr id="1250329" name="Text Box 25"/>
          <p:cNvSpPr txBox="1">
            <a:spLocks noChangeArrowheads="1"/>
          </p:cNvSpPr>
          <p:nvPr/>
        </p:nvSpPr>
        <p:spPr bwMode="auto">
          <a:xfrm>
            <a:off x="365125" y="269875"/>
            <a:ext cx="7013575" cy="1735138"/>
          </a:xfrm>
          <a:prstGeom prst="rect">
            <a:avLst/>
          </a:prstGeom>
          <a:noFill/>
          <a:ln w="9525">
            <a:noFill/>
            <a:miter lim="800000"/>
            <a:headEnd/>
            <a:tailEnd/>
          </a:ln>
        </p:spPr>
        <p:txBody>
          <a:bodyPr wrap="none">
            <a:spAutoFit/>
          </a:bodyPr>
          <a:lstStyle/>
          <a:p>
            <a:r>
              <a:rPr lang="en-US">
                <a:latin typeface="Lucida Handwriting" pitchFamily="66" charset="0"/>
              </a:rPr>
              <a:t>Whether you believe you can do a thing</a:t>
            </a:r>
          </a:p>
          <a:p>
            <a:r>
              <a:rPr lang="en-US">
                <a:latin typeface="Lucida Handwriting" pitchFamily="66" charset="0"/>
              </a:rPr>
              <a:t>or believe you can’t,</a:t>
            </a:r>
          </a:p>
          <a:p>
            <a:r>
              <a:rPr lang="en-US">
                <a:latin typeface="Lucida Handwriting" pitchFamily="66" charset="0"/>
              </a:rPr>
              <a:t>you are right.</a:t>
            </a:r>
          </a:p>
          <a:p>
            <a:endParaRPr lang="en-US">
              <a:latin typeface="Lucida Handwriting" pitchFamily="66" charset="0"/>
            </a:endParaRPr>
          </a:p>
          <a:p>
            <a:r>
              <a:rPr lang="en-US" sz="1200"/>
              <a:t>Henry Ford, 1863-1947  American Car Manufacturer</a:t>
            </a:r>
          </a:p>
        </p:txBody>
      </p:sp>
      <p:sp>
        <p:nvSpPr>
          <p:cNvPr id="1250330" name="Text Box 26"/>
          <p:cNvSpPr txBox="1">
            <a:spLocks noChangeArrowheads="1"/>
          </p:cNvSpPr>
          <p:nvPr/>
        </p:nvSpPr>
        <p:spPr bwMode="auto">
          <a:xfrm>
            <a:off x="3752850" y="4986338"/>
            <a:ext cx="5191125" cy="1735137"/>
          </a:xfrm>
          <a:prstGeom prst="rect">
            <a:avLst/>
          </a:prstGeom>
          <a:noFill/>
          <a:ln w="9525">
            <a:noFill/>
            <a:miter lim="800000"/>
            <a:headEnd/>
            <a:tailEnd/>
          </a:ln>
        </p:spPr>
        <p:txBody>
          <a:bodyPr wrap="none">
            <a:spAutoFit/>
          </a:bodyPr>
          <a:lstStyle/>
          <a:p>
            <a:r>
              <a:rPr lang="en-US">
                <a:solidFill>
                  <a:schemeClr val="bg1"/>
                </a:solidFill>
                <a:latin typeface="Lucida Handwriting" pitchFamily="66" charset="0"/>
              </a:rPr>
              <a:t>All through my life,</a:t>
            </a:r>
          </a:p>
          <a:p>
            <a:r>
              <a:rPr lang="en-US">
                <a:solidFill>
                  <a:schemeClr val="bg1"/>
                </a:solidFill>
                <a:latin typeface="Lucida Handwriting" pitchFamily="66" charset="0"/>
              </a:rPr>
              <a:t>the new sights of Nature</a:t>
            </a:r>
          </a:p>
          <a:p>
            <a:r>
              <a:rPr lang="en-US">
                <a:solidFill>
                  <a:schemeClr val="bg1"/>
                </a:solidFill>
                <a:latin typeface="Lucida Handwriting" pitchFamily="66" charset="0"/>
              </a:rPr>
              <a:t>made me rejoice like a child.</a:t>
            </a:r>
          </a:p>
          <a:p>
            <a:endParaRPr lang="en-US">
              <a:solidFill>
                <a:schemeClr val="bg1"/>
              </a:solidFill>
              <a:latin typeface="Lucida Handwriting" pitchFamily="66" charset="0"/>
            </a:endParaRPr>
          </a:p>
          <a:p>
            <a:r>
              <a:rPr lang="en-US" sz="1200">
                <a:solidFill>
                  <a:schemeClr val="bg1"/>
                </a:solidFill>
              </a:rPr>
              <a:t>Marie Curie, 1867-1934  Polish-Born French Chemist</a:t>
            </a:r>
          </a:p>
        </p:txBody>
      </p:sp>
      <p:sp>
        <p:nvSpPr>
          <p:cNvPr id="1250331" name="Text Box 27"/>
          <p:cNvSpPr txBox="1">
            <a:spLocks noChangeArrowheads="1"/>
          </p:cNvSpPr>
          <p:nvPr/>
        </p:nvSpPr>
        <p:spPr bwMode="auto">
          <a:xfrm>
            <a:off x="31750" y="307975"/>
            <a:ext cx="9124950" cy="2830513"/>
          </a:xfrm>
          <a:prstGeom prst="rect">
            <a:avLst/>
          </a:prstGeom>
          <a:noFill/>
          <a:ln w="9525">
            <a:noFill/>
            <a:miter lim="800000"/>
            <a:headEnd/>
            <a:tailEnd/>
          </a:ln>
        </p:spPr>
        <p:txBody>
          <a:bodyPr wrap="none">
            <a:spAutoFit/>
          </a:bodyPr>
          <a:lstStyle/>
          <a:p>
            <a:pPr algn="ctr"/>
            <a:r>
              <a:rPr lang="en-US">
                <a:latin typeface="Lucida Handwriting" pitchFamily="66" charset="0"/>
              </a:rPr>
              <a:t>Problems call forth our courage and our wisdom;</a:t>
            </a:r>
          </a:p>
          <a:p>
            <a:pPr algn="ctr"/>
            <a:r>
              <a:rPr lang="en-US">
                <a:latin typeface="Lucida Handwriting" pitchFamily="66" charset="0"/>
              </a:rPr>
              <a:t>indeed, they create our courage and our wisdom.</a:t>
            </a:r>
          </a:p>
          <a:p>
            <a:pPr algn="ctr"/>
            <a:r>
              <a:rPr lang="en-US">
                <a:latin typeface="Lucida Handwriting" pitchFamily="66" charset="0"/>
              </a:rPr>
              <a:t>it is only because of problems that we grow mentally</a:t>
            </a:r>
          </a:p>
          <a:p>
            <a:pPr algn="ctr"/>
            <a:r>
              <a:rPr lang="en-US">
                <a:latin typeface="Lucida Handwriting" pitchFamily="66" charset="0"/>
              </a:rPr>
              <a:t>and spiritually.  It is through the pain of</a:t>
            </a:r>
          </a:p>
          <a:p>
            <a:pPr algn="ctr"/>
            <a:r>
              <a:rPr lang="en-US">
                <a:latin typeface="Lucida Handwriting" pitchFamily="66" charset="0"/>
              </a:rPr>
              <a:t>confronting and resolving problems </a:t>
            </a:r>
          </a:p>
          <a:p>
            <a:pPr algn="ctr"/>
            <a:r>
              <a:rPr lang="en-US">
                <a:latin typeface="Lucida Handwriting" pitchFamily="66" charset="0"/>
              </a:rPr>
              <a:t>that we learn.</a:t>
            </a:r>
          </a:p>
          <a:p>
            <a:pPr algn="ctr"/>
            <a:endParaRPr lang="en-US">
              <a:latin typeface="Lucida Handwriting" pitchFamily="66" charset="0"/>
            </a:endParaRPr>
          </a:p>
          <a:p>
            <a:pPr algn="ctr"/>
            <a:r>
              <a:rPr lang="en-US" sz="1200"/>
              <a:t>M. Scott Peck, b. 1936  American Psychiatrist and Writer</a:t>
            </a:r>
          </a:p>
        </p:txBody>
      </p:sp>
      <p:sp>
        <p:nvSpPr>
          <p:cNvPr id="1250332" name="Text Box 28"/>
          <p:cNvSpPr txBox="1">
            <a:spLocks noChangeArrowheads="1"/>
          </p:cNvSpPr>
          <p:nvPr/>
        </p:nvSpPr>
        <p:spPr bwMode="auto">
          <a:xfrm>
            <a:off x="284163" y="1176338"/>
            <a:ext cx="5861050" cy="1917700"/>
          </a:xfrm>
          <a:prstGeom prst="rect">
            <a:avLst/>
          </a:prstGeom>
          <a:noFill/>
          <a:ln w="9525">
            <a:noFill/>
            <a:miter lim="800000"/>
            <a:headEnd/>
            <a:tailEnd/>
          </a:ln>
        </p:spPr>
        <p:txBody>
          <a:bodyPr wrap="none">
            <a:spAutoFit/>
          </a:bodyPr>
          <a:lstStyle/>
          <a:p>
            <a:pPr algn="ctr"/>
            <a:r>
              <a:rPr lang="en-US">
                <a:latin typeface="Lucida Handwriting" pitchFamily="66" charset="0"/>
              </a:rPr>
              <a:t>Don’t be afraid to take a big step</a:t>
            </a:r>
          </a:p>
          <a:p>
            <a:pPr algn="ctr"/>
            <a:r>
              <a:rPr lang="en-US">
                <a:latin typeface="Lucida Handwriting" pitchFamily="66" charset="0"/>
              </a:rPr>
              <a:t>if one is indicated.</a:t>
            </a:r>
          </a:p>
          <a:p>
            <a:pPr algn="ctr"/>
            <a:r>
              <a:rPr lang="en-US">
                <a:latin typeface="Lucida Handwriting" pitchFamily="66" charset="0"/>
              </a:rPr>
              <a:t>You can’t cross a chasm</a:t>
            </a:r>
          </a:p>
          <a:p>
            <a:pPr algn="ctr"/>
            <a:r>
              <a:rPr lang="en-US">
                <a:latin typeface="Lucida Handwriting" pitchFamily="66" charset="0"/>
              </a:rPr>
              <a:t>in two small jumps.</a:t>
            </a:r>
          </a:p>
          <a:p>
            <a:pPr algn="ctr"/>
            <a:endParaRPr lang="en-US" sz="1200">
              <a:latin typeface="Lucida Handwriting" pitchFamily="66" charset="0"/>
            </a:endParaRPr>
          </a:p>
          <a:p>
            <a:pPr algn="ctr"/>
            <a:r>
              <a:rPr lang="en-US" sz="1200"/>
              <a:t>David Lloyd George, 1863-1945  British Prime Minister and Statesman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365" fill="hold"/>
                                        <p:tgtEl>
                                          <p:spTgt spid="1250325"/>
                                        </p:tgtEl>
                                      </p:cBhvr>
                                    </p:cmd>
                                  </p:childTnLst>
                                </p:cTn>
                              </p:par>
                              <p:par>
                                <p:cTn id="7" presetID="14" presetClass="entr" presetSubtype="10" fill="hold" nodeType="withEffect">
                                  <p:stCondLst>
                                    <p:cond delay="1500"/>
                                  </p:stCondLst>
                                  <p:childTnLst>
                                    <p:set>
                                      <p:cBhvr>
                                        <p:cTn id="8" dur="1" fill="hold">
                                          <p:stCondLst>
                                            <p:cond delay="0"/>
                                          </p:stCondLst>
                                        </p:cTn>
                                        <p:tgtEl>
                                          <p:spTgt spid="1250319"/>
                                        </p:tgtEl>
                                        <p:attrNameLst>
                                          <p:attrName>style.visibility</p:attrName>
                                        </p:attrNameLst>
                                      </p:cBhvr>
                                      <p:to>
                                        <p:strVal val="visible"/>
                                      </p:to>
                                    </p:set>
                                    <p:animEffect transition="in" filter="randombar(horizontal)">
                                      <p:cBhvr>
                                        <p:cTn id="9" dur="500"/>
                                        <p:tgtEl>
                                          <p:spTgt spid="1250319"/>
                                        </p:tgtEl>
                                      </p:cBhvr>
                                    </p:animEffect>
                                  </p:childTnLst>
                                </p:cTn>
                              </p:par>
                              <p:par>
                                <p:cTn id="10" presetID="53" presetClass="entr" presetSubtype="0" fill="hold" nodeType="withEffect">
                                  <p:stCondLst>
                                    <p:cond delay="12000"/>
                                  </p:stCondLst>
                                  <p:childTnLst>
                                    <p:set>
                                      <p:cBhvr>
                                        <p:cTn id="11" dur="1" fill="hold">
                                          <p:stCondLst>
                                            <p:cond delay="0"/>
                                          </p:stCondLst>
                                        </p:cTn>
                                        <p:tgtEl>
                                          <p:spTgt spid="1250321"/>
                                        </p:tgtEl>
                                        <p:attrNameLst>
                                          <p:attrName>style.visibility</p:attrName>
                                        </p:attrNameLst>
                                      </p:cBhvr>
                                      <p:to>
                                        <p:strVal val="visible"/>
                                      </p:to>
                                    </p:set>
                                    <p:anim calcmode="lin" valueType="num">
                                      <p:cBhvr>
                                        <p:cTn id="12" dur="500" fill="hold"/>
                                        <p:tgtEl>
                                          <p:spTgt spid="1250321"/>
                                        </p:tgtEl>
                                        <p:attrNameLst>
                                          <p:attrName>ppt_w</p:attrName>
                                        </p:attrNameLst>
                                      </p:cBhvr>
                                      <p:tavLst>
                                        <p:tav tm="0">
                                          <p:val>
                                            <p:fltVal val="0"/>
                                          </p:val>
                                        </p:tav>
                                        <p:tav tm="100000">
                                          <p:val>
                                            <p:strVal val="#ppt_w"/>
                                          </p:val>
                                        </p:tav>
                                      </p:tavLst>
                                    </p:anim>
                                    <p:anim calcmode="lin" valueType="num">
                                      <p:cBhvr>
                                        <p:cTn id="13" dur="500" fill="hold"/>
                                        <p:tgtEl>
                                          <p:spTgt spid="1250321"/>
                                        </p:tgtEl>
                                        <p:attrNameLst>
                                          <p:attrName>ppt_h</p:attrName>
                                        </p:attrNameLst>
                                      </p:cBhvr>
                                      <p:tavLst>
                                        <p:tav tm="0">
                                          <p:val>
                                            <p:fltVal val="0"/>
                                          </p:val>
                                        </p:tav>
                                        <p:tav tm="100000">
                                          <p:val>
                                            <p:strVal val="#ppt_h"/>
                                          </p:val>
                                        </p:tav>
                                      </p:tavLst>
                                    </p:anim>
                                    <p:animEffect transition="in" filter="fade">
                                      <p:cBhvr>
                                        <p:cTn id="14" dur="500"/>
                                        <p:tgtEl>
                                          <p:spTgt spid="1250321"/>
                                        </p:tgtEl>
                                      </p:cBhvr>
                                    </p:animEffect>
                                  </p:childTnLst>
                                </p:cTn>
                              </p:par>
                              <p:par>
                                <p:cTn id="15" presetID="52" presetClass="entr" presetSubtype="0" fill="hold" nodeType="withEffect">
                                  <p:stCondLst>
                                    <p:cond delay="14500"/>
                                  </p:stCondLst>
                                  <p:childTnLst>
                                    <p:set>
                                      <p:cBhvr>
                                        <p:cTn id="16" dur="1" fill="hold">
                                          <p:stCondLst>
                                            <p:cond delay="0"/>
                                          </p:stCondLst>
                                        </p:cTn>
                                        <p:tgtEl>
                                          <p:spTgt spid="1250323"/>
                                        </p:tgtEl>
                                        <p:attrNameLst>
                                          <p:attrName>style.visibility</p:attrName>
                                        </p:attrNameLst>
                                      </p:cBhvr>
                                      <p:to>
                                        <p:strVal val="visible"/>
                                      </p:to>
                                    </p:set>
                                    <p:animScale>
                                      <p:cBhvr>
                                        <p:cTn id="17" dur="1000" decel="50000" fill="hold">
                                          <p:stCondLst>
                                            <p:cond delay="0"/>
                                          </p:stCondLst>
                                        </p:cTn>
                                        <p:tgtEl>
                                          <p:spTgt spid="12503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250323"/>
                                        </p:tgtEl>
                                        <p:attrNameLst>
                                          <p:attrName>ppt_x</p:attrName>
                                          <p:attrName>ppt_y</p:attrName>
                                        </p:attrNameLst>
                                      </p:cBhvr>
                                    </p:animMotion>
                                    <p:animEffect transition="in" filter="fade">
                                      <p:cBhvr>
                                        <p:cTn id="19" dur="1000"/>
                                        <p:tgtEl>
                                          <p:spTgt spid="1250323"/>
                                        </p:tgtEl>
                                      </p:cBhvr>
                                    </p:animEffect>
                                  </p:childTnLst>
                                </p:cTn>
                              </p:par>
                              <p:par>
                                <p:cTn id="20" presetID="37" presetClass="exit" presetSubtype="0" fill="hold" nodeType="withEffect">
                                  <p:stCondLst>
                                    <p:cond delay="8500"/>
                                  </p:stCondLst>
                                  <p:childTnLst>
                                    <p:animEffect transition="out" filter="fade">
                                      <p:cBhvr>
                                        <p:cTn id="21" dur="1000"/>
                                        <p:tgtEl>
                                          <p:spTgt spid="1250319"/>
                                        </p:tgtEl>
                                      </p:cBhvr>
                                    </p:animEffect>
                                    <p:anim calcmode="lin" valueType="num">
                                      <p:cBhvr>
                                        <p:cTn id="22" dur="1000"/>
                                        <p:tgtEl>
                                          <p:spTgt spid="1250319"/>
                                        </p:tgtEl>
                                        <p:attrNameLst>
                                          <p:attrName>ppt_x</p:attrName>
                                        </p:attrNameLst>
                                      </p:cBhvr>
                                      <p:tavLst>
                                        <p:tav tm="0">
                                          <p:val>
                                            <p:strVal val="ppt_x"/>
                                          </p:val>
                                        </p:tav>
                                        <p:tav tm="100000">
                                          <p:val>
                                            <p:strVal val="ppt_x"/>
                                          </p:val>
                                        </p:tav>
                                      </p:tavLst>
                                    </p:anim>
                                    <p:anim calcmode="lin" valueType="num">
                                      <p:cBhvr>
                                        <p:cTn id="23" dur="100" decel="100000"/>
                                        <p:tgtEl>
                                          <p:spTgt spid="125031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1250319"/>
                                        </p:tgtEl>
                                        <p:attrNameLst>
                                          <p:attrName>ppt_y</p:attrName>
                                        </p:attrNameLst>
                                      </p:cBhvr>
                                      <p:tavLst>
                                        <p:tav tm="0">
                                          <p:val>
                                            <p:strVal val="ppt_y"/>
                                          </p:val>
                                        </p:tav>
                                        <p:tav tm="100000">
                                          <p:val>
                                            <p:strVal val="ppt_y+1"/>
                                          </p:val>
                                        </p:tav>
                                      </p:tavLst>
                                    </p:anim>
                                    <p:set>
                                      <p:cBhvr>
                                        <p:cTn id="25" dur="1" fill="hold">
                                          <p:stCondLst>
                                            <p:cond delay="999"/>
                                          </p:stCondLst>
                                        </p:cTn>
                                        <p:tgtEl>
                                          <p:spTgt spid="1250319"/>
                                        </p:tgtEl>
                                        <p:attrNameLst>
                                          <p:attrName>style.visibility</p:attrName>
                                        </p:attrNameLst>
                                      </p:cBhvr>
                                      <p:to>
                                        <p:strVal val="hidden"/>
                                      </p:to>
                                    </p:set>
                                  </p:childTnLst>
                                </p:cTn>
                              </p:par>
                              <p:par>
                                <p:cTn id="26" presetID="22" presetClass="entr" presetSubtype="4" fill="hold" nodeType="withEffect">
                                  <p:stCondLst>
                                    <p:cond delay="19000"/>
                                  </p:stCondLst>
                                  <p:childTnLst>
                                    <p:set>
                                      <p:cBhvr>
                                        <p:cTn id="27" dur="1" fill="hold">
                                          <p:stCondLst>
                                            <p:cond delay="0"/>
                                          </p:stCondLst>
                                        </p:cTn>
                                        <p:tgtEl>
                                          <p:spTgt spid="1250317"/>
                                        </p:tgtEl>
                                        <p:attrNameLst>
                                          <p:attrName>style.visibility</p:attrName>
                                        </p:attrNameLst>
                                      </p:cBhvr>
                                      <p:to>
                                        <p:strVal val="visible"/>
                                      </p:to>
                                    </p:set>
                                    <p:animEffect transition="in" filter="wipe(down)">
                                      <p:cBhvr>
                                        <p:cTn id="28" dur="500"/>
                                        <p:tgtEl>
                                          <p:spTgt spid="1250317"/>
                                        </p:tgtEl>
                                      </p:cBhvr>
                                    </p:animEffect>
                                  </p:childTnLst>
                                </p:cTn>
                              </p:par>
                              <p:par>
                                <p:cTn id="29" presetID="3" presetClass="entr" presetSubtype="10" fill="hold" nodeType="withEffect">
                                  <p:stCondLst>
                                    <p:cond delay="28500"/>
                                  </p:stCondLst>
                                  <p:childTnLst>
                                    <p:set>
                                      <p:cBhvr>
                                        <p:cTn id="30" dur="1" fill="hold">
                                          <p:stCondLst>
                                            <p:cond delay="0"/>
                                          </p:stCondLst>
                                        </p:cTn>
                                        <p:tgtEl>
                                          <p:spTgt spid="1250309"/>
                                        </p:tgtEl>
                                        <p:attrNameLst>
                                          <p:attrName>style.visibility</p:attrName>
                                        </p:attrNameLst>
                                      </p:cBhvr>
                                      <p:to>
                                        <p:strVal val="visible"/>
                                      </p:to>
                                    </p:set>
                                    <p:animEffect transition="in" filter="blinds(horizontal)">
                                      <p:cBhvr>
                                        <p:cTn id="31" dur="500"/>
                                        <p:tgtEl>
                                          <p:spTgt spid="1250309"/>
                                        </p:tgtEl>
                                      </p:cBhvr>
                                    </p:animEffect>
                                  </p:childTnLst>
                                </p:cTn>
                              </p:par>
                              <p:par>
                                <p:cTn id="32" presetID="52" presetClass="entr" presetSubtype="0" fill="hold" nodeType="withEffect">
                                  <p:stCondLst>
                                    <p:cond delay="40000"/>
                                  </p:stCondLst>
                                  <p:childTnLst>
                                    <p:set>
                                      <p:cBhvr>
                                        <p:cTn id="33" dur="1" fill="hold">
                                          <p:stCondLst>
                                            <p:cond delay="0"/>
                                          </p:stCondLst>
                                        </p:cTn>
                                        <p:tgtEl>
                                          <p:spTgt spid="1250311"/>
                                        </p:tgtEl>
                                        <p:attrNameLst>
                                          <p:attrName>style.visibility</p:attrName>
                                        </p:attrNameLst>
                                      </p:cBhvr>
                                      <p:to>
                                        <p:strVal val="visible"/>
                                      </p:to>
                                    </p:set>
                                    <p:animScale>
                                      <p:cBhvr>
                                        <p:cTn id="34" dur="1000" decel="50000" fill="hold">
                                          <p:stCondLst>
                                            <p:cond delay="0"/>
                                          </p:stCondLst>
                                        </p:cTn>
                                        <p:tgtEl>
                                          <p:spTgt spid="12503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250311"/>
                                        </p:tgtEl>
                                        <p:attrNameLst>
                                          <p:attrName>ppt_x</p:attrName>
                                          <p:attrName>ppt_y</p:attrName>
                                        </p:attrNameLst>
                                      </p:cBhvr>
                                    </p:animMotion>
                                    <p:animEffect transition="in" filter="fade">
                                      <p:cBhvr>
                                        <p:cTn id="36" dur="1000"/>
                                        <p:tgtEl>
                                          <p:spTgt spid="1250311"/>
                                        </p:tgtEl>
                                      </p:cBhvr>
                                    </p:animEffect>
                                  </p:childTnLst>
                                </p:cTn>
                              </p:par>
                              <p:par>
                                <p:cTn id="37" presetID="55" presetClass="entr" presetSubtype="0" fill="hold" nodeType="withEffect">
                                  <p:stCondLst>
                                    <p:cond delay="52000"/>
                                  </p:stCondLst>
                                  <p:childTnLst>
                                    <p:set>
                                      <p:cBhvr>
                                        <p:cTn id="38" dur="1" fill="hold">
                                          <p:stCondLst>
                                            <p:cond delay="0"/>
                                          </p:stCondLst>
                                        </p:cTn>
                                        <p:tgtEl>
                                          <p:spTgt spid="1250313"/>
                                        </p:tgtEl>
                                        <p:attrNameLst>
                                          <p:attrName>style.visibility</p:attrName>
                                        </p:attrNameLst>
                                      </p:cBhvr>
                                      <p:to>
                                        <p:strVal val="visible"/>
                                      </p:to>
                                    </p:set>
                                    <p:anim calcmode="lin" valueType="num">
                                      <p:cBhvr>
                                        <p:cTn id="39" dur="1000" fill="hold"/>
                                        <p:tgtEl>
                                          <p:spTgt spid="1250313"/>
                                        </p:tgtEl>
                                        <p:attrNameLst>
                                          <p:attrName>ppt_w</p:attrName>
                                        </p:attrNameLst>
                                      </p:cBhvr>
                                      <p:tavLst>
                                        <p:tav tm="0">
                                          <p:val>
                                            <p:strVal val="#ppt_w*0.70"/>
                                          </p:val>
                                        </p:tav>
                                        <p:tav tm="100000">
                                          <p:val>
                                            <p:strVal val="#ppt_w"/>
                                          </p:val>
                                        </p:tav>
                                      </p:tavLst>
                                    </p:anim>
                                    <p:anim calcmode="lin" valueType="num">
                                      <p:cBhvr>
                                        <p:cTn id="40" dur="1000" fill="hold"/>
                                        <p:tgtEl>
                                          <p:spTgt spid="1250313"/>
                                        </p:tgtEl>
                                        <p:attrNameLst>
                                          <p:attrName>ppt_h</p:attrName>
                                        </p:attrNameLst>
                                      </p:cBhvr>
                                      <p:tavLst>
                                        <p:tav tm="0">
                                          <p:val>
                                            <p:strVal val="#ppt_h"/>
                                          </p:val>
                                        </p:tav>
                                        <p:tav tm="100000">
                                          <p:val>
                                            <p:strVal val="#ppt_h"/>
                                          </p:val>
                                        </p:tav>
                                      </p:tavLst>
                                    </p:anim>
                                    <p:animEffect transition="in" filter="fade">
                                      <p:cBhvr>
                                        <p:cTn id="41" dur="1000"/>
                                        <p:tgtEl>
                                          <p:spTgt spid="1250313"/>
                                        </p:tgtEl>
                                      </p:cBhvr>
                                    </p:animEffect>
                                  </p:childTnLst>
                                </p:cTn>
                              </p:par>
                              <p:par>
                                <p:cTn id="42" presetID="22" presetClass="entr" presetSubtype="8" fill="hold" nodeType="withEffect">
                                  <p:stCondLst>
                                    <p:cond delay="60500"/>
                                  </p:stCondLst>
                                  <p:childTnLst>
                                    <p:set>
                                      <p:cBhvr>
                                        <p:cTn id="43" dur="1" fill="hold">
                                          <p:stCondLst>
                                            <p:cond delay="0"/>
                                          </p:stCondLst>
                                        </p:cTn>
                                        <p:tgtEl>
                                          <p:spTgt spid="1250315"/>
                                        </p:tgtEl>
                                        <p:attrNameLst>
                                          <p:attrName>style.visibility</p:attrName>
                                        </p:attrNameLst>
                                      </p:cBhvr>
                                      <p:to>
                                        <p:strVal val="visible"/>
                                      </p:to>
                                    </p:set>
                                    <p:animEffect transition="in" filter="wipe(left)">
                                      <p:cBhvr>
                                        <p:cTn id="44" dur="500"/>
                                        <p:tgtEl>
                                          <p:spTgt spid="1250315"/>
                                        </p:tgtEl>
                                      </p:cBhvr>
                                    </p:animEffect>
                                  </p:childTnLst>
                                </p:cTn>
                              </p:par>
                              <p:par>
                                <p:cTn id="45" presetID="53" presetClass="entr" presetSubtype="0" fill="hold" nodeType="withEffect">
                                  <p:stCondLst>
                                    <p:cond delay="81500"/>
                                  </p:stCondLst>
                                  <p:childTnLst>
                                    <p:set>
                                      <p:cBhvr>
                                        <p:cTn id="46" dur="1" fill="hold">
                                          <p:stCondLst>
                                            <p:cond delay="0"/>
                                          </p:stCondLst>
                                        </p:cTn>
                                        <p:tgtEl>
                                          <p:spTgt spid="1250327"/>
                                        </p:tgtEl>
                                        <p:attrNameLst>
                                          <p:attrName>style.visibility</p:attrName>
                                        </p:attrNameLst>
                                      </p:cBhvr>
                                      <p:to>
                                        <p:strVal val="visible"/>
                                      </p:to>
                                    </p:set>
                                    <p:anim calcmode="lin" valueType="num">
                                      <p:cBhvr>
                                        <p:cTn id="47" dur="500" fill="hold"/>
                                        <p:tgtEl>
                                          <p:spTgt spid="1250327"/>
                                        </p:tgtEl>
                                        <p:attrNameLst>
                                          <p:attrName>ppt_w</p:attrName>
                                        </p:attrNameLst>
                                      </p:cBhvr>
                                      <p:tavLst>
                                        <p:tav tm="0">
                                          <p:val>
                                            <p:fltVal val="0"/>
                                          </p:val>
                                        </p:tav>
                                        <p:tav tm="100000">
                                          <p:val>
                                            <p:strVal val="#ppt_w"/>
                                          </p:val>
                                        </p:tav>
                                      </p:tavLst>
                                    </p:anim>
                                    <p:anim calcmode="lin" valueType="num">
                                      <p:cBhvr>
                                        <p:cTn id="48" dur="500" fill="hold"/>
                                        <p:tgtEl>
                                          <p:spTgt spid="1250327"/>
                                        </p:tgtEl>
                                        <p:attrNameLst>
                                          <p:attrName>ppt_h</p:attrName>
                                        </p:attrNameLst>
                                      </p:cBhvr>
                                      <p:tavLst>
                                        <p:tav tm="0">
                                          <p:val>
                                            <p:fltVal val="0"/>
                                          </p:val>
                                        </p:tav>
                                        <p:tav tm="100000">
                                          <p:val>
                                            <p:strVal val="#ppt_h"/>
                                          </p:val>
                                        </p:tav>
                                      </p:tavLst>
                                    </p:anim>
                                    <p:animEffect transition="in" filter="fade">
                                      <p:cBhvr>
                                        <p:cTn id="49" dur="500"/>
                                        <p:tgtEl>
                                          <p:spTgt spid="1250327"/>
                                        </p:tgtEl>
                                      </p:cBhvr>
                                    </p:animEffect>
                                  </p:childTnLst>
                                </p:cTn>
                              </p:par>
                              <p:par>
                                <p:cTn id="50" presetID="25" presetClass="exit" presetSubtype="0" fill="hold" nodeType="withEffect">
                                  <p:stCondLst>
                                    <p:cond delay="85000"/>
                                  </p:stCondLst>
                                  <p:childTnLst>
                                    <p:animEffect transition="out" filter="fade">
                                      <p:cBhvr>
                                        <p:cTn id="51" dur="1000" accel="50000">
                                          <p:stCondLst>
                                            <p:cond delay="0"/>
                                          </p:stCondLst>
                                        </p:cTn>
                                        <p:tgtEl>
                                          <p:spTgt spid="1250327"/>
                                        </p:tgtEl>
                                      </p:cBhvr>
                                    </p:animEffect>
                                    <p:anim calcmode="lin" valueType="num">
                                      <p:cBhvr>
                                        <p:cTn id="52" dur="500" accel="50000">
                                          <p:stCondLst>
                                            <p:cond delay="0"/>
                                          </p:stCondLst>
                                        </p:cTn>
                                        <p:tgtEl>
                                          <p:spTgt spid="1250327"/>
                                        </p:tgtEl>
                                        <p:attrNameLst>
                                          <p:attrName>ppt_y</p:attrName>
                                        </p:attrNameLst>
                                      </p:cBhvr>
                                      <p:tavLst>
                                        <p:tav tm="0">
                                          <p:val>
                                            <p:strVal val="ppt_y"/>
                                          </p:val>
                                        </p:tav>
                                        <p:tav tm="100000">
                                          <p:val>
                                            <p:strVal val="ppt_y+.1"/>
                                          </p:val>
                                        </p:tav>
                                      </p:tavLst>
                                    </p:anim>
                                    <p:anim calcmode="lin" valueType="num">
                                      <p:cBhvr>
                                        <p:cTn id="53" dur="500" decel="50000">
                                          <p:stCondLst>
                                            <p:cond delay="500"/>
                                          </p:stCondLst>
                                        </p:cTn>
                                        <p:tgtEl>
                                          <p:spTgt spid="1250327"/>
                                        </p:tgtEl>
                                        <p:attrNameLst>
                                          <p:attrName>ppt_y</p:attrName>
                                        </p:attrNameLst>
                                      </p:cBhvr>
                                      <p:tavLst>
                                        <p:tav tm="0">
                                          <p:val>
                                            <p:strVal val="ppt_y"/>
                                          </p:val>
                                        </p:tav>
                                        <p:tav tm="100000">
                                          <p:val>
                                            <p:strVal val="ppt_y-.1"/>
                                          </p:val>
                                        </p:tav>
                                      </p:tavLst>
                                    </p:anim>
                                    <p:anim calcmode="lin" valueType="num">
                                      <p:cBhvr>
                                        <p:cTn id="54" dur="500" accel="50000">
                                          <p:stCondLst>
                                            <p:cond delay="500"/>
                                          </p:stCondLst>
                                        </p:cTn>
                                        <p:tgtEl>
                                          <p:spTgt spid="1250327"/>
                                        </p:tgtEl>
                                        <p:attrNameLst>
                                          <p:attrName>ppt_x</p:attrName>
                                        </p:attrNameLst>
                                      </p:cBhvr>
                                      <p:tavLst>
                                        <p:tav tm="0">
                                          <p:val>
                                            <p:strVal val="ppt_x"/>
                                          </p:val>
                                        </p:tav>
                                        <p:tav tm="100000">
                                          <p:val>
                                            <p:strVal val="ppt_x+.4"/>
                                          </p:val>
                                        </p:tav>
                                      </p:tavLst>
                                    </p:anim>
                                    <p:anim calcmode="lin" valueType="num">
                                      <p:cBhvr>
                                        <p:cTn id="55" dur="1000"/>
                                        <p:tgtEl>
                                          <p:spTgt spid="1250327"/>
                                        </p:tgtEl>
                                        <p:attrNameLst>
                                          <p:attrName>ppt_h</p:attrName>
                                        </p:attrNameLst>
                                      </p:cBhvr>
                                      <p:tavLst>
                                        <p:tav tm="0">
                                          <p:val>
                                            <p:strVal val="ppt_h"/>
                                          </p:val>
                                        </p:tav>
                                        <p:tav tm="100000">
                                          <p:val>
                                            <p:strVal val="ppt_h"/>
                                          </p:val>
                                        </p:tav>
                                      </p:tavLst>
                                    </p:anim>
                                    <p:anim calcmode="lin" valueType="num">
                                      <p:cBhvr>
                                        <p:cTn id="56" dur="500" accel="50000">
                                          <p:stCondLst>
                                            <p:cond delay="0"/>
                                          </p:stCondLst>
                                        </p:cTn>
                                        <p:tgtEl>
                                          <p:spTgt spid="1250327"/>
                                        </p:tgtEl>
                                        <p:attrNameLst>
                                          <p:attrName>ppt_w</p:attrName>
                                        </p:attrNameLst>
                                      </p:cBhvr>
                                      <p:tavLst>
                                        <p:tav tm="0">
                                          <p:val>
                                            <p:strVal val="ppt_w"/>
                                          </p:val>
                                        </p:tav>
                                        <p:tav tm="100000">
                                          <p:val>
                                            <p:strVal val="ppt_w*.05"/>
                                          </p:val>
                                        </p:tav>
                                      </p:tavLst>
                                    </p:anim>
                                    <p:anim calcmode="lin" valueType="num">
                                      <p:cBhvr>
                                        <p:cTn id="57" dur="500" decel="50000">
                                          <p:stCondLst>
                                            <p:cond delay="500"/>
                                          </p:stCondLst>
                                        </p:cTn>
                                        <p:tgtEl>
                                          <p:spTgt spid="1250327"/>
                                        </p:tgtEl>
                                        <p:attrNameLst>
                                          <p:attrName>ppt_w</p:attrName>
                                        </p:attrNameLst>
                                      </p:cBhvr>
                                      <p:tavLst>
                                        <p:tav tm="0">
                                          <p:val>
                                            <p:strVal val="ppt_w"/>
                                          </p:val>
                                        </p:tav>
                                        <p:tav tm="100000">
                                          <p:val>
                                            <p:strVal val="ppt_w/.05"/>
                                          </p:val>
                                        </p:tav>
                                      </p:tavLst>
                                    </p:anim>
                                    <p:anim calcmode="lin" valueType="num">
                                      <p:cBhvr>
                                        <p:cTn id="58" dur="500" accel="50000">
                                          <p:stCondLst>
                                            <p:cond delay="500"/>
                                          </p:stCondLst>
                                        </p:cTn>
                                        <p:tgtEl>
                                          <p:spTgt spid="1250327"/>
                                        </p:tgtEl>
                                        <p:attrNameLst>
                                          <p:attrName>style.rotation</p:attrName>
                                        </p:attrNameLst>
                                      </p:cBhvr>
                                      <p:tavLst>
                                        <p:tav tm="0">
                                          <p:val>
                                            <p:fltVal val="0"/>
                                          </p:val>
                                        </p:tav>
                                        <p:tav tm="100000">
                                          <p:val>
                                            <p:fltVal val="-90"/>
                                          </p:val>
                                        </p:tav>
                                      </p:tavLst>
                                    </p:anim>
                                    <p:set>
                                      <p:cBhvr>
                                        <p:cTn id="59" dur="1" fill="hold">
                                          <p:stCondLst>
                                            <p:cond delay="999"/>
                                          </p:stCondLst>
                                        </p:cTn>
                                        <p:tgtEl>
                                          <p:spTgt spid="1250327"/>
                                        </p:tgtEl>
                                        <p:attrNameLst>
                                          <p:attrName>style.visibility</p:attrName>
                                        </p:attrNameLst>
                                      </p:cBhvr>
                                      <p:to>
                                        <p:strVal val="hidden"/>
                                      </p:to>
                                    </p:set>
                                  </p:childTnLst>
                                </p:cTn>
                              </p:par>
                              <p:par>
                                <p:cTn id="60" presetID="9" presetClass="emph" presetSubtype="0" nodeType="withEffect">
                                  <p:stCondLst>
                                    <p:cond delay="85000"/>
                                  </p:stCondLst>
                                  <p:childTnLst>
                                    <p:set>
                                      <p:cBhvr rctx="PPT">
                                        <p:cTn id="61" dur="indefinite"/>
                                        <p:tgtEl>
                                          <p:spTgt spid="1250315"/>
                                        </p:tgtEl>
                                        <p:attrNameLst>
                                          <p:attrName>style.opacity</p:attrName>
                                        </p:attrNameLst>
                                      </p:cBhvr>
                                      <p:to>
                                        <p:strVal val="0.5"/>
                                      </p:to>
                                    </p:set>
                                    <p:animEffect filter="image" prLst="opacity: 0.5">
                                      <p:cBhvr rctx="IE">
                                        <p:cTn id="62" dur="indefinite"/>
                                        <p:tgtEl>
                                          <p:spTgt spid="1250315"/>
                                        </p:tgtEl>
                                      </p:cBhvr>
                                    </p:animEffect>
                                  </p:childTnLst>
                                </p:cTn>
                              </p:par>
                              <p:par>
                                <p:cTn id="63" presetID="10" presetClass="entr" presetSubtype="0" fill="hold" grpId="0" nodeType="withEffect">
                                  <p:stCondLst>
                                    <p:cond delay="85000"/>
                                  </p:stCondLst>
                                  <p:childTnLst>
                                    <p:set>
                                      <p:cBhvr>
                                        <p:cTn id="64" dur="1" fill="hold">
                                          <p:stCondLst>
                                            <p:cond delay="0"/>
                                          </p:stCondLst>
                                        </p:cTn>
                                        <p:tgtEl>
                                          <p:spTgt spid="1250333"/>
                                        </p:tgtEl>
                                        <p:attrNameLst>
                                          <p:attrName>style.visibility</p:attrName>
                                        </p:attrNameLst>
                                      </p:cBhvr>
                                      <p:to>
                                        <p:strVal val="visible"/>
                                      </p:to>
                                    </p:set>
                                    <p:animEffect transition="in" filter="fade">
                                      <p:cBhvr>
                                        <p:cTn id="65" dur="2000"/>
                                        <p:tgtEl>
                                          <p:spTgt spid="1250333"/>
                                        </p:tgtEl>
                                      </p:cBhvr>
                                    </p:animEffect>
                                  </p:childTnLst>
                                </p:cTn>
                              </p:par>
                              <p:par>
                                <p:cTn id="66" presetID="30" presetClass="entr" presetSubtype="0" fill="hold" grpId="0" nodeType="withEffect">
                                  <p:stCondLst>
                                    <p:cond delay="87500"/>
                                  </p:stCondLst>
                                  <p:childTnLst>
                                    <p:set>
                                      <p:cBhvr>
                                        <p:cTn id="67" dur="1" fill="hold">
                                          <p:stCondLst>
                                            <p:cond delay="0"/>
                                          </p:stCondLst>
                                        </p:cTn>
                                        <p:tgtEl>
                                          <p:spTgt spid="1250329"/>
                                        </p:tgtEl>
                                        <p:attrNameLst>
                                          <p:attrName>style.visibility</p:attrName>
                                        </p:attrNameLst>
                                      </p:cBhvr>
                                      <p:to>
                                        <p:strVal val="visible"/>
                                      </p:to>
                                    </p:set>
                                    <p:animEffect transition="in" filter="fade">
                                      <p:cBhvr>
                                        <p:cTn id="68" dur="800" decel="100000"/>
                                        <p:tgtEl>
                                          <p:spTgt spid="1250329"/>
                                        </p:tgtEl>
                                      </p:cBhvr>
                                    </p:animEffect>
                                    <p:anim calcmode="lin" valueType="num">
                                      <p:cBhvr>
                                        <p:cTn id="69" dur="800" decel="100000" fill="hold"/>
                                        <p:tgtEl>
                                          <p:spTgt spid="1250329"/>
                                        </p:tgtEl>
                                        <p:attrNameLst>
                                          <p:attrName>style.rotation</p:attrName>
                                        </p:attrNameLst>
                                      </p:cBhvr>
                                      <p:tavLst>
                                        <p:tav tm="0">
                                          <p:val>
                                            <p:fltVal val="-90"/>
                                          </p:val>
                                        </p:tav>
                                        <p:tav tm="100000">
                                          <p:val>
                                            <p:fltVal val="0"/>
                                          </p:val>
                                        </p:tav>
                                      </p:tavLst>
                                    </p:anim>
                                    <p:anim calcmode="lin" valueType="num">
                                      <p:cBhvr>
                                        <p:cTn id="70" dur="800" decel="100000" fill="hold"/>
                                        <p:tgtEl>
                                          <p:spTgt spid="1250329"/>
                                        </p:tgtEl>
                                        <p:attrNameLst>
                                          <p:attrName>ppt_x</p:attrName>
                                        </p:attrNameLst>
                                      </p:cBhvr>
                                      <p:tavLst>
                                        <p:tav tm="0">
                                          <p:val>
                                            <p:strVal val="#ppt_x+0.4"/>
                                          </p:val>
                                        </p:tav>
                                        <p:tav tm="100000">
                                          <p:val>
                                            <p:strVal val="#ppt_x-0.05"/>
                                          </p:val>
                                        </p:tav>
                                      </p:tavLst>
                                    </p:anim>
                                    <p:anim calcmode="lin" valueType="num">
                                      <p:cBhvr>
                                        <p:cTn id="71" dur="800" decel="100000" fill="hold"/>
                                        <p:tgtEl>
                                          <p:spTgt spid="1250329"/>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250329"/>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250329"/>
                                        </p:tgtEl>
                                        <p:attrNameLst>
                                          <p:attrName>ppt_y</p:attrName>
                                        </p:attrNameLst>
                                      </p:cBhvr>
                                      <p:tavLst>
                                        <p:tav tm="0">
                                          <p:val>
                                            <p:strVal val="#ppt_y+0.1"/>
                                          </p:val>
                                        </p:tav>
                                        <p:tav tm="100000">
                                          <p:val>
                                            <p:strVal val="#ppt_y"/>
                                          </p:val>
                                        </p:tav>
                                      </p:tavLst>
                                    </p:anim>
                                  </p:childTnLst>
                                </p:cTn>
                              </p:par>
                              <p:par>
                                <p:cTn id="74" presetID="10" presetClass="exit" presetSubtype="0" fill="hold" grpId="1" nodeType="withEffect">
                                  <p:stCondLst>
                                    <p:cond delay="92500"/>
                                  </p:stCondLst>
                                  <p:childTnLst>
                                    <p:animEffect transition="out" filter="fade">
                                      <p:cBhvr>
                                        <p:cTn id="75" dur="500"/>
                                        <p:tgtEl>
                                          <p:spTgt spid="1250329"/>
                                        </p:tgtEl>
                                      </p:cBhvr>
                                    </p:animEffect>
                                    <p:set>
                                      <p:cBhvr>
                                        <p:cTn id="76" dur="1" fill="hold">
                                          <p:stCondLst>
                                            <p:cond delay="499"/>
                                          </p:stCondLst>
                                        </p:cTn>
                                        <p:tgtEl>
                                          <p:spTgt spid="1250329"/>
                                        </p:tgtEl>
                                        <p:attrNameLst>
                                          <p:attrName>style.visibility</p:attrName>
                                        </p:attrNameLst>
                                      </p:cBhvr>
                                      <p:to>
                                        <p:strVal val="hidden"/>
                                      </p:to>
                                    </p:set>
                                  </p:childTnLst>
                                </p:cTn>
                              </p:par>
                              <p:par>
                                <p:cTn id="77" presetID="30" presetClass="entr" presetSubtype="0" fill="hold" grpId="0" nodeType="withEffect">
                                  <p:stCondLst>
                                    <p:cond delay="91500"/>
                                  </p:stCondLst>
                                  <p:childTnLst>
                                    <p:set>
                                      <p:cBhvr>
                                        <p:cTn id="78" dur="1" fill="hold">
                                          <p:stCondLst>
                                            <p:cond delay="0"/>
                                          </p:stCondLst>
                                        </p:cTn>
                                        <p:tgtEl>
                                          <p:spTgt spid="1250332"/>
                                        </p:tgtEl>
                                        <p:attrNameLst>
                                          <p:attrName>style.visibility</p:attrName>
                                        </p:attrNameLst>
                                      </p:cBhvr>
                                      <p:to>
                                        <p:strVal val="visible"/>
                                      </p:to>
                                    </p:set>
                                    <p:animEffect transition="in" filter="fade">
                                      <p:cBhvr>
                                        <p:cTn id="79" dur="800" decel="100000"/>
                                        <p:tgtEl>
                                          <p:spTgt spid="1250332"/>
                                        </p:tgtEl>
                                      </p:cBhvr>
                                    </p:animEffect>
                                    <p:anim calcmode="lin" valueType="num">
                                      <p:cBhvr>
                                        <p:cTn id="80" dur="800" decel="100000" fill="hold"/>
                                        <p:tgtEl>
                                          <p:spTgt spid="1250332"/>
                                        </p:tgtEl>
                                        <p:attrNameLst>
                                          <p:attrName>style.rotation</p:attrName>
                                        </p:attrNameLst>
                                      </p:cBhvr>
                                      <p:tavLst>
                                        <p:tav tm="0">
                                          <p:val>
                                            <p:fltVal val="-90"/>
                                          </p:val>
                                        </p:tav>
                                        <p:tav tm="100000">
                                          <p:val>
                                            <p:fltVal val="0"/>
                                          </p:val>
                                        </p:tav>
                                      </p:tavLst>
                                    </p:anim>
                                    <p:anim calcmode="lin" valueType="num">
                                      <p:cBhvr>
                                        <p:cTn id="81" dur="800" decel="100000" fill="hold"/>
                                        <p:tgtEl>
                                          <p:spTgt spid="1250332"/>
                                        </p:tgtEl>
                                        <p:attrNameLst>
                                          <p:attrName>ppt_x</p:attrName>
                                        </p:attrNameLst>
                                      </p:cBhvr>
                                      <p:tavLst>
                                        <p:tav tm="0">
                                          <p:val>
                                            <p:strVal val="#ppt_x+0.4"/>
                                          </p:val>
                                        </p:tav>
                                        <p:tav tm="100000">
                                          <p:val>
                                            <p:strVal val="#ppt_x-0.05"/>
                                          </p:val>
                                        </p:tav>
                                      </p:tavLst>
                                    </p:anim>
                                    <p:anim calcmode="lin" valueType="num">
                                      <p:cBhvr>
                                        <p:cTn id="82" dur="800" decel="100000" fill="hold"/>
                                        <p:tgtEl>
                                          <p:spTgt spid="1250332"/>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250332"/>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250332"/>
                                        </p:tgtEl>
                                        <p:attrNameLst>
                                          <p:attrName>ppt_y</p:attrName>
                                        </p:attrNameLst>
                                      </p:cBhvr>
                                      <p:tavLst>
                                        <p:tav tm="0">
                                          <p:val>
                                            <p:strVal val="#ppt_y+0.1"/>
                                          </p:val>
                                        </p:tav>
                                        <p:tav tm="100000">
                                          <p:val>
                                            <p:strVal val="#ppt_y"/>
                                          </p:val>
                                        </p:tav>
                                      </p:tavLst>
                                    </p:anim>
                                  </p:childTnLst>
                                </p:cTn>
                              </p:par>
                              <p:par>
                                <p:cTn id="85" presetID="10" presetClass="exit" presetSubtype="0" fill="hold" grpId="1" nodeType="withEffect">
                                  <p:stCondLst>
                                    <p:cond delay="97000"/>
                                  </p:stCondLst>
                                  <p:childTnLst>
                                    <p:animEffect transition="out" filter="fade">
                                      <p:cBhvr>
                                        <p:cTn id="86" dur="1000"/>
                                        <p:tgtEl>
                                          <p:spTgt spid="1250332"/>
                                        </p:tgtEl>
                                      </p:cBhvr>
                                    </p:animEffect>
                                    <p:set>
                                      <p:cBhvr>
                                        <p:cTn id="87" dur="1" fill="hold">
                                          <p:stCondLst>
                                            <p:cond delay="999"/>
                                          </p:stCondLst>
                                        </p:cTn>
                                        <p:tgtEl>
                                          <p:spTgt spid="1250332"/>
                                        </p:tgtEl>
                                        <p:attrNameLst>
                                          <p:attrName>style.visibility</p:attrName>
                                        </p:attrNameLst>
                                      </p:cBhvr>
                                      <p:to>
                                        <p:strVal val="hidden"/>
                                      </p:to>
                                    </p:set>
                                  </p:childTnLst>
                                </p:cTn>
                              </p:par>
                              <p:par>
                                <p:cTn id="88" presetID="39" presetClass="entr" presetSubtype="0" accel="100000" fill="hold" grpId="0" nodeType="withEffect">
                                  <p:stCondLst>
                                    <p:cond delay="98000"/>
                                  </p:stCondLst>
                                  <p:childTnLst>
                                    <p:set>
                                      <p:cBhvr>
                                        <p:cTn id="89" dur="1" fill="hold">
                                          <p:stCondLst>
                                            <p:cond delay="0"/>
                                          </p:stCondLst>
                                        </p:cTn>
                                        <p:tgtEl>
                                          <p:spTgt spid="1250331"/>
                                        </p:tgtEl>
                                        <p:attrNameLst>
                                          <p:attrName>style.visibility</p:attrName>
                                        </p:attrNameLst>
                                      </p:cBhvr>
                                      <p:to>
                                        <p:strVal val="visible"/>
                                      </p:to>
                                    </p:set>
                                    <p:anim calcmode="lin" valueType="num">
                                      <p:cBhvr>
                                        <p:cTn id="90" dur="500" fill="hold"/>
                                        <p:tgtEl>
                                          <p:spTgt spid="1250331"/>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1250331"/>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1250331"/>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1250331"/>
                                        </p:tgtEl>
                                        <p:attrNameLst>
                                          <p:attrName>ppt_y</p:attrName>
                                        </p:attrNameLst>
                                      </p:cBhvr>
                                      <p:tavLst>
                                        <p:tav tm="0">
                                          <p:val>
                                            <p:strVal val="#ppt_y"/>
                                          </p:val>
                                        </p:tav>
                                        <p:tav tm="100000">
                                          <p:val>
                                            <p:strVal val="#ppt_y"/>
                                          </p:val>
                                        </p:tav>
                                      </p:tavLst>
                                    </p:anim>
                                  </p:childTnLst>
                                </p:cTn>
                              </p:par>
                              <p:par>
                                <p:cTn id="94" presetID="9" presetClass="exit" presetSubtype="0" fill="hold" grpId="1" nodeType="withEffect">
                                  <p:stCondLst>
                                    <p:cond delay="105500"/>
                                  </p:stCondLst>
                                  <p:childTnLst>
                                    <p:animEffect transition="out" filter="dissolve">
                                      <p:cBhvr>
                                        <p:cTn id="95" dur="500"/>
                                        <p:tgtEl>
                                          <p:spTgt spid="1250331"/>
                                        </p:tgtEl>
                                      </p:cBhvr>
                                    </p:animEffect>
                                    <p:set>
                                      <p:cBhvr>
                                        <p:cTn id="96" dur="1" fill="hold">
                                          <p:stCondLst>
                                            <p:cond delay="499"/>
                                          </p:stCondLst>
                                        </p:cTn>
                                        <p:tgtEl>
                                          <p:spTgt spid="1250331"/>
                                        </p:tgtEl>
                                        <p:attrNameLst>
                                          <p:attrName>style.visibility</p:attrName>
                                        </p:attrNameLst>
                                      </p:cBhvr>
                                      <p:to>
                                        <p:strVal val="hidden"/>
                                      </p:to>
                                    </p:set>
                                  </p:childTnLst>
                                </p:cTn>
                              </p:par>
                              <p:par>
                                <p:cTn id="97" presetID="47" presetClass="entr" presetSubtype="0" fill="hold" grpId="0" nodeType="withEffect">
                                  <p:stCondLst>
                                    <p:cond delay="106000"/>
                                  </p:stCondLst>
                                  <p:childTnLst>
                                    <p:set>
                                      <p:cBhvr>
                                        <p:cTn id="98" dur="1" fill="hold">
                                          <p:stCondLst>
                                            <p:cond delay="0"/>
                                          </p:stCondLst>
                                        </p:cTn>
                                        <p:tgtEl>
                                          <p:spTgt spid="1250328"/>
                                        </p:tgtEl>
                                        <p:attrNameLst>
                                          <p:attrName>style.visibility</p:attrName>
                                        </p:attrNameLst>
                                      </p:cBhvr>
                                      <p:to>
                                        <p:strVal val="visible"/>
                                      </p:to>
                                    </p:set>
                                    <p:animEffect transition="in" filter="fade">
                                      <p:cBhvr>
                                        <p:cTn id="99" dur="1000"/>
                                        <p:tgtEl>
                                          <p:spTgt spid="1250328"/>
                                        </p:tgtEl>
                                      </p:cBhvr>
                                    </p:animEffect>
                                    <p:anim calcmode="lin" valueType="num">
                                      <p:cBhvr>
                                        <p:cTn id="100" dur="1000" fill="hold"/>
                                        <p:tgtEl>
                                          <p:spTgt spid="1250328"/>
                                        </p:tgtEl>
                                        <p:attrNameLst>
                                          <p:attrName>ppt_x</p:attrName>
                                        </p:attrNameLst>
                                      </p:cBhvr>
                                      <p:tavLst>
                                        <p:tav tm="0">
                                          <p:val>
                                            <p:strVal val="#ppt_x"/>
                                          </p:val>
                                        </p:tav>
                                        <p:tav tm="100000">
                                          <p:val>
                                            <p:strVal val="#ppt_x"/>
                                          </p:val>
                                        </p:tav>
                                      </p:tavLst>
                                    </p:anim>
                                    <p:anim calcmode="lin" valueType="num">
                                      <p:cBhvr>
                                        <p:cTn id="101" dur="1000" fill="hold"/>
                                        <p:tgtEl>
                                          <p:spTgt spid="1250328"/>
                                        </p:tgtEl>
                                        <p:attrNameLst>
                                          <p:attrName>ppt_y</p:attrName>
                                        </p:attrNameLst>
                                      </p:cBhvr>
                                      <p:tavLst>
                                        <p:tav tm="0">
                                          <p:val>
                                            <p:strVal val="#ppt_y-.1"/>
                                          </p:val>
                                        </p:tav>
                                        <p:tav tm="100000">
                                          <p:val>
                                            <p:strVal val="#ppt_y"/>
                                          </p:val>
                                        </p:tav>
                                      </p:tavLst>
                                    </p:anim>
                                  </p:childTnLst>
                                </p:cTn>
                              </p:par>
                              <p:par>
                                <p:cTn id="102" presetID="37" presetClass="exit" presetSubtype="0" fill="hold" grpId="1" nodeType="withEffect">
                                  <p:stCondLst>
                                    <p:cond delay="110500"/>
                                  </p:stCondLst>
                                  <p:childTnLst>
                                    <p:animEffect transition="out" filter="fade">
                                      <p:cBhvr>
                                        <p:cTn id="103" dur="1000"/>
                                        <p:tgtEl>
                                          <p:spTgt spid="1250328"/>
                                        </p:tgtEl>
                                      </p:cBhvr>
                                    </p:animEffect>
                                    <p:anim calcmode="lin" valueType="num">
                                      <p:cBhvr>
                                        <p:cTn id="104" dur="1000"/>
                                        <p:tgtEl>
                                          <p:spTgt spid="1250328"/>
                                        </p:tgtEl>
                                        <p:attrNameLst>
                                          <p:attrName>ppt_x</p:attrName>
                                        </p:attrNameLst>
                                      </p:cBhvr>
                                      <p:tavLst>
                                        <p:tav tm="0">
                                          <p:val>
                                            <p:strVal val="ppt_x"/>
                                          </p:val>
                                        </p:tav>
                                        <p:tav tm="100000">
                                          <p:val>
                                            <p:strVal val="ppt_x"/>
                                          </p:val>
                                        </p:tav>
                                      </p:tavLst>
                                    </p:anim>
                                    <p:anim calcmode="lin" valueType="num">
                                      <p:cBhvr>
                                        <p:cTn id="105" dur="100" decel="100000"/>
                                        <p:tgtEl>
                                          <p:spTgt spid="1250328"/>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1250328"/>
                                        </p:tgtEl>
                                        <p:attrNameLst>
                                          <p:attrName>ppt_y</p:attrName>
                                        </p:attrNameLst>
                                      </p:cBhvr>
                                      <p:tavLst>
                                        <p:tav tm="0">
                                          <p:val>
                                            <p:strVal val="ppt_y"/>
                                          </p:val>
                                        </p:tav>
                                        <p:tav tm="100000">
                                          <p:val>
                                            <p:strVal val="ppt_y+1"/>
                                          </p:val>
                                        </p:tav>
                                      </p:tavLst>
                                    </p:anim>
                                    <p:set>
                                      <p:cBhvr>
                                        <p:cTn id="107" dur="1" fill="hold">
                                          <p:stCondLst>
                                            <p:cond delay="999"/>
                                          </p:stCondLst>
                                        </p:cTn>
                                        <p:tgtEl>
                                          <p:spTgt spid="1250328"/>
                                        </p:tgtEl>
                                        <p:attrNameLst>
                                          <p:attrName>style.visibility</p:attrName>
                                        </p:attrNameLst>
                                      </p:cBhvr>
                                      <p:to>
                                        <p:strVal val="hidden"/>
                                      </p:to>
                                    </p:set>
                                  </p:childTnLst>
                                </p:cTn>
                              </p:par>
                              <p:par>
                                <p:cTn id="108" presetID="53" presetClass="entr" presetSubtype="0" fill="hold" grpId="0" nodeType="withEffect">
                                  <p:stCondLst>
                                    <p:cond delay="112000"/>
                                  </p:stCondLst>
                                  <p:childTnLst>
                                    <p:set>
                                      <p:cBhvr>
                                        <p:cTn id="109" dur="1" fill="hold">
                                          <p:stCondLst>
                                            <p:cond delay="0"/>
                                          </p:stCondLst>
                                        </p:cTn>
                                        <p:tgtEl>
                                          <p:spTgt spid="1250330"/>
                                        </p:tgtEl>
                                        <p:attrNameLst>
                                          <p:attrName>style.visibility</p:attrName>
                                        </p:attrNameLst>
                                      </p:cBhvr>
                                      <p:to>
                                        <p:strVal val="visible"/>
                                      </p:to>
                                    </p:set>
                                    <p:anim calcmode="lin" valueType="num">
                                      <p:cBhvr>
                                        <p:cTn id="110" dur="500" fill="hold"/>
                                        <p:tgtEl>
                                          <p:spTgt spid="1250330"/>
                                        </p:tgtEl>
                                        <p:attrNameLst>
                                          <p:attrName>ppt_w</p:attrName>
                                        </p:attrNameLst>
                                      </p:cBhvr>
                                      <p:tavLst>
                                        <p:tav tm="0">
                                          <p:val>
                                            <p:fltVal val="0"/>
                                          </p:val>
                                        </p:tav>
                                        <p:tav tm="100000">
                                          <p:val>
                                            <p:strVal val="#ppt_w"/>
                                          </p:val>
                                        </p:tav>
                                      </p:tavLst>
                                    </p:anim>
                                    <p:anim calcmode="lin" valueType="num">
                                      <p:cBhvr>
                                        <p:cTn id="111" dur="500" fill="hold"/>
                                        <p:tgtEl>
                                          <p:spTgt spid="1250330"/>
                                        </p:tgtEl>
                                        <p:attrNameLst>
                                          <p:attrName>ppt_h</p:attrName>
                                        </p:attrNameLst>
                                      </p:cBhvr>
                                      <p:tavLst>
                                        <p:tav tm="0">
                                          <p:val>
                                            <p:fltVal val="0"/>
                                          </p:val>
                                        </p:tav>
                                        <p:tav tm="100000">
                                          <p:val>
                                            <p:strVal val="#ppt_h"/>
                                          </p:val>
                                        </p:tav>
                                      </p:tavLst>
                                    </p:anim>
                                    <p:animEffect transition="in" filter="fade">
                                      <p:cBhvr>
                                        <p:cTn id="112" dur="500"/>
                                        <p:tgtEl>
                                          <p:spTgt spid="12503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3" fill="hold" display="0">
                  <p:stCondLst>
                    <p:cond delay="indefinite"/>
                  </p:stCondLst>
                  <p:endCondLst>
                    <p:cond evt="onNext" delay="0">
                      <p:tgtEl>
                        <p:sldTgt/>
                      </p:tgtEl>
                    </p:cond>
                    <p:cond evt="onPrev" delay="0">
                      <p:tgtEl>
                        <p:sldTgt/>
                      </p:tgtEl>
                    </p:cond>
                    <p:cond evt="onStopAudio" delay="0">
                      <p:tgtEl>
                        <p:sldTgt/>
                      </p:tgtEl>
                    </p:cond>
                  </p:endCondLst>
                </p:cTn>
                <p:tgtEl>
                  <p:spTgt spid="1250325"/>
                </p:tgtEl>
              </p:cMediaNode>
            </p:audio>
          </p:childTnLst>
        </p:cTn>
      </p:par>
    </p:tnLst>
    <p:bldLst>
      <p:bldP spid="1250333" grpId="0" animBg="1"/>
      <p:bldP spid="1250328" grpId="0"/>
      <p:bldP spid="1250328" grpId="1"/>
      <p:bldP spid="1250329" grpId="0"/>
      <p:bldP spid="1250329" grpId="1"/>
      <p:bldP spid="1250330" grpId="0"/>
      <p:bldP spid="1250331" grpId="0"/>
      <p:bldP spid="1250331" grpId="1"/>
      <p:bldP spid="1250332" grpId="0"/>
      <p:bldP spid="1250332" grpId="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1600200" y="76200"/>
            <a:ext cx="4191000" cy="1143000"/>
          </a:xfrm>
        </p:spPr>
        <p:txBody>
          <a:bodyPr/>
          <a:lstStyle/>
          <a:p>
            <a:pPr eaLnBrk="1" hangingPunct="1"/>
            <a:r>
              <a:rPr lang="en-US" sz="3600" b="1" i="1" smtClean="0">
                <a:latin typeface="Arial" charset="0"/>
              </a:rPr>
              <a:t>A Description of a Burning Candle</a:t>
            </a:r>
          </a:p>
        </p:txBody>
      </p:sp>
      <p:sp>
        <p:nvSpPr>
          <p:cNvPr id="395267" name="Text Box 3"/>
          <p:cNvSpPr txBox="1">
            <a:spLocks noChangeArrowheads="1"/>
          </p:cNvSpPr>
          <p:nvPr/>
        </p:nvSpPr>
        <p:spPr bwMode="auto">
          <a:xfrm>
            <a:off x="457200" y="1295400"/>
            <a:ext cx="8321675" cy="5622925"/>
          </a:xfrm>
          <a:prstGeom prst="rect">
            <a:avLst/>
          </a:prstGeom>
          <a:noFill/>
          <a:ln w="9525">
            <a:noFill/>
            <a:miter lim="800000"/>
            <a:headEnd/>
            <a:tailEnd/>
          </a:ln>
        </p:spPr>
        <p:txBody>
          <a:bodyPr>
            <a:spAutoFit/>
          </a:bodyPr>
          <a:lstStyle/>
          <a:p>
            <a:r>
              <a:rPr lang="en-US" sz="1400">
                <a:cs typeface="Arial" charset="0"/>
              </a:rPr>
              <a:t>     A photograph of a burning candle is shown</a:t>
            </a:r>
            <a:r>
              <a:rPr lang="en-US" sz="1400" baseline="30000">
                <a:cs typeface="Arial" charset="0"/>
              </a:rPr>
              <a:t>1</a:t>
            </a:r>
            <a:r>
              <a:rPr lang="en-US" sz="1400">
                <a:cs typeface="Arial" charset="0"/>
              </a:rPr>
              <a:t> in the upper right corner. The candle is cylindrical</a:t>
            </a:r>
            <a:r>
              <a:rPr lang="en-US" sz="1400" baseline="30000">
                <a:cs typeface="Arial" charset="0"/>
              </a:rPr>
              <a:t>2</a:t>
            </a:r>
            <a:r>
              <a:rPr lang="en-US" sz="1400">
                <a:cs typeface="Arial" charset="0"/>
              </a:rPr>
              <a:t> and has a diameter</a:t>
            </a:r>
            <a:r>
              <a:rPr lang="en-US" sz="1400" baseline="30000">
                <a:cs typeface="Arial" charset="0"/>
              </a:rPr>
              <a:t>3</a:t>
            </a:r>
            <a:r>
              <a:rPr lang="en-US" sz="1400">
                <a:cs typeface="Arial" charset="0"/>
              </a:rPr>
              <a:t> of about 3 cm. The length of the candle was initially about 16 centimeters</a:t>
            </a:r>
            <a:r>
              <a:rPr lang="en-US" sz="1400" baseline="30000">
                <a:cs typeface="Arial" charset="0"/>
              </a:rPr>
              <a:t>4</a:t>
            </a:r>
            <a:r>
              <a:rPr lang="en-US" sz="1400">
                <a:cs typeface="Arial" charset="0"/>
              </a:rPr>
              <a:t>, and it changed slowly</a:t>
            </a:r>
            <a:r>
              <a:rPr lang="en-US" sz="1400" baseline="30000">
                <a:cs typeface="Arial" charset="0"/>
              </a:rPr>
              <a:t>5</a:t>
            </a:r>
            <a:r>
              <a:rPr lang="en-US" sz="1400">
                <a:cs typeface="Arial" charset="0"/>
              </a:rPr>
              <a:t> during observation, decreasing about 1 cm in one hour</a:t>
            </a:r>
            <a:r>
              <a:rPr lang="en-US" sz="1400" baseline="30000">
                <a:cs typeface="Arial" charset="0"/>
              </a:rPr>
              <a:t>6</a:t>
            </a:r>
            <a:r>
              <a:rPr lang="en-US" sz="1400">
                <a:cs typeface="Arial" charset="0"/>
              </a:rPr>
              <a:t>. The candle is made of a translucent</a:t>
            </a:r>
            <a:r>
              <a:rPr lang="en-US" sz="1400" baseline="30000">
                <a:cs typeface="Arial" charset="0"/>
              </a:rPr>
              <a:t>7</a:t>
            </a:r>
            <a:r>
              <a:rPr lang="en-US" sz="1400">
                <a:cs typeface="Arial" charset="0"/>
              </a:rPr>
              <a:t>, white</a:t>
            </a:r>
            <a:r>
              <a:rPr lang="en-US" sz="1400" baseline="30000">
                <a:cs typeface="Arial" charset="0"/>
              </a:rPr>
              <a:t>8</a:t>
            </a:r>
            <a:r>
              <a:rPr lang="en-US" sz="1400">
                <a:cs typeface="Arial" charset="0"/>
              </a:rPr>
              <a:t> solid</a:t>
            </a:r>
            <a:r>
              <a:rPr lang="en-US" sz="1400" baseline="30000">
                <a:cs typeface="Arial" charset="0"/>
              </a:rPr>
              <a:t>9</a:t>
            </a:r>
            <a:r>
              <a:rPr lang="en-US" sz="1400">
                <a:cs typeface="Arial" charset="0"/>
              </a:rPr>
              <a:t> which has a slight odor</a:t>
            </a:r>
            <a:r>
              <a:rPr lang="en-US" sz="1400" baseline="30000">
                <a:cs typeface="Arial" charset="0"/>
              </a:rPr>
              <a:t>10</a:t>
            </a:r>
            <a:r>
              <a:rPr lang="en-US" sz="1400">
                <a:cs typeface="Arial" charset="0"/>
              </a:rPr>
              <a:t> and no taste</a:t>
            </a:r>
            <a:r>
              <a:rPr lang="en-US" sz="1400" baseline="30000">
                <a:cs typeface="Arial" charset="0"/>
              </a:rPr>
              <a:t>11</a:t>
            </a:r>
            <a:r>
              <a:rPr lang="en-US" sz="1400">
                <a:cs typeface="Arial" charset="0"/>
              </a:rPr>
              <a:t>. It is soft enough to be scratched </a:t>
            </a:r>
          </a:p>
          <a:p>
            <a:r>
              <a:rPr lang="en-US" sz="1400">
                <a:cs typeface="Arial" charset="0"/>
              </a:rPr>
              <a:t>with the fingernail</a:t>
            </a:r>
            <a:r>
              <a:rPr lang="en-US" sz="1400" baseline="30000">
                <a:cs typeface="Arial" charset="0"/>
              </a:rPr>
              <a:t>12</a:t>
            </a:r>
            <a:r>
              <a:rPr lang="en-US" sz="1400">
                <a:cs typeface="Arial" charset="0"/>
              </a:rPr>
              <a:t>. There is a wick</a:t>
            </a:r>
            <a:r>
              <a:rPr lang="en-US" sz="1400" baseline="30000">
                <a:cs typeface="Arial" charset="0"/>
              </a:rPr>
              <a:t>13 </a:t>
            </a:r>
            <a:r>
              <a:rPr lang="en-US" sz="1400">
                <a:cs typeface="Arial" charset="0"/>
              </a:rPr>
              <a:t>which extends from top to bottom</a:t>
            </a:r>
            <a:r>
              <a:rPr lang="en-US" sz="1400" baseline="30000">
                <a:cs typeface="Arial" charset="0"/>
              </a:rPr>
              <a:t>14</a:t>
            </a:r>
            <a:r>
              <a:rPr lang="en-US" sz="1400">
                <a:cs typeface="Arial" charset="0"/>
              </a:rPr>
              <a:t> of the candle along its </a:t>
            </a:r>
          </a:p>
          <a:p>
            <a:r>
              <a:rPr lang="en-US" sz="1400">
                <a:cs typeface="Arial" charset="0"/>
              </a:rPr>
              <a:t>central axis</a:t>
            </a:r>
            <a:r>
              <a:rPr lang="en-US" sz="1400" baseline="30000">
                <a:cs typeface="Arial" charset="0"/>
              </a:rPr>
              <a:t>15</a:t>
            </a:r>
            <a:r>
              <a:rPr lang="en-US" sz="1400">
                <a:cs typeface="Arial" charset="0"/>
              </a:rPr>
              <a:t> and protrudes about 5 mm above the top of the candle</a:t>
            </a:r>
            <a:r>
              <a:rPr lang="en-US" sz="1400" baseline="30000">
                <a:cs typeface="Arial" charset="0"/>
              </a:rPr>
              <a:t>16</a:t>
            </a:r>
            <a:r>
              <a:rPr lang="en-US" sz="1400">
                <a:cs typeface="Arial" charset="0"/>
              </a:rPr>
              <a:t>. The wick is made of</a:t>
            </a:r>
          </a:p>
          <a:p>
            <a:r>
              <a:rPr lang="en-US" sz="1400">
                <a:cs typeface="Arial" charset="0"/>
              </a:rPr>
              <a:t> three strands of string braided together</a:t>
            </a:r>
            <a:r>
              <a:rPr lang="en-US" sz="1400" baseline="30000">
                <a:cs typeface="Arial" charset="0"/>
              </a:rPr>
              <a:t>17</a:t>
            </a:r>
            <a:r>
              <a:rPr lang="en-US" sz="1400">
                <a:cs typeface="Arial" charset="0"/>
              </a:rPr>
              <a:t>.</a:t>
            </a:r>
          </a:p>
          <a:p>
            <a:r>
              <a:rPr lang="en-US" sz="1400">
                <a:cs typeface="Arial" charset="0"/>
              </a:rPr>
              <a:t>     A candle is lit by holding a source of flame close to the wick for a few seconds. Thereafter the</a:t>
            </a:r>
          </a:p>
          <a:p>
            <a:r>
              <a:rPr lang="en-US" sz="1400">
                <a:cs typeface="Arial" charset="0"/>
              </a:rPr>
              <a:t> source of flame can be removed and the flame sustains itself at the wick</a:t>
            </a:r>
            <a:r>
              <a:rPr lang="en-US" sz="1400" baseline="30000">
                <a:cs typeface="Arial" charset="0"/>
              </a:rPr>
              <a:t>18</a:t>
            </a:r>
            <a:r>
              <a:rPr lang="en-US" sz="1400">
                <a:cs typeface="Arial" charset="0"/>
              </a:rPr>
              <a:t>. The </a:t>
            </a:r>
            <a:r>
              <a:rPr lang="en-US" sz="1400" i="1" u="sng">
                <a:solidFill>
                  <a:srgbClr val="FF0000"/>
                </a:solidFill>
                <a:cs typeface="Arial" charset="0"/>
              </a:rPr>
              <a:t>burning candle</a:t>
            </a:r>
          </a:p>
          <a:p>
            <a:r>
              <a:rPr lang="en-US" sz="1400" i="1" u="sng">
                <a:solidFill>
                  <a:srgbClr val="FF0000"/>
                </a:solidFill>
                <a:cs typeface="Arial" charset="0"/>
              </a:rPr>
              <a:t> makes no sound</a:t>
            </a:r>
            <a:r>
              <a:rPr lang="en-US" sz="1400" i="1" baseline="30000">
                <a:solidFill>
                  <a:srgbClr val="FF0000"/>
                </a:solidFill>
                <a:cs typeface="Arial" charset="0"/>
              </a:rPr>
              <a:t>19</a:t>
            </a:r>
            <a:r>
              <a:rPr lang="en-US" sz="1400">
                <a:cs typeface="Arial" charset="0"/>
              </a:rPr>
              <a:t>. While burning, </a:t>
            </a:r>
            <a:r>
              <a:rPr lang="en-US" sz="1400" i="1" u="sng">
                <a:solidFill>
                  <a:srgbClr val="FF0000"/>
                </a:solidFill>
                <a:cs typeface="Arial" charset="0"/>
              </a:rPr>
              <a:t>the</a:t>
            </a:r>
            <a:r>
              <a:rPr lang="en-US" sz="1400" u="sng">
                <a:solidFill>
                  <a:srgbClr val="FF0000"/>
                </a:solidFill>
                <a:cs typeface="Arial" charset="0"/>
              </a:rPr>
              <a:t> </a:t>
            </a:r>
            <a:r>
              <a:rPr lang="en-US" sz="1400" i="1" u="sng">
                <a:solidFill>
                  <a:srgbClr val="FF0000"/>
                </a:solidFill>
                <a:cs typeface="Arial" charset="0"/>
              </a:rPr>
              <a:t>body of the candle remains cool to the touch</a:t>
            </a:r>
            <a:r>
              <a:rPr lang="en-US" sz="1400" i="1" baseline="30000">
                <a:solidFill>
                  <a:srgbClr val="FF0000"/>
                </a:solidFill>
                <a:cs typeface="Arial" charset="0"/>
              </a:rPr>
              <a:t>20</a:t>
            </a:r>
            <a:r>
              <a:rPr lang="en-US" sz="1400">
                <a:cs typeface="Arial" charset="0"/>
              </a:rPr>
              <a:t> except near</a:t>
            </a:r>
          </a:p>
          <a:p>
            <a:r>
              <a:rPr lang="en-US" sz="1400">
                <a:cs typeface="Arial" charset="0"/>
              </a:rPr>
              <a:t> the top. Within about 1.5 cm of the top the candle is warm</a:t>
            </a:r>
            <a:r>
              <a:rPr lang="en-US" sz="1400" baseline="30000">
                <a:cs typeface="Arial" charset="0"/>
              </a:rPr>
              <a:t>21</a:t>
            </a:r>
            <a:r>
              <a:rPr lang="en-US" sz="1400">
                <a:cs typeface="Arial" charset="0"/>
              </a:rPr>
              <a:t> (but not hot) and sufficiently soft</a:t>
            </a:r>
          </a:p>
          <a:p>
            <a:r>
              <a:rPr lang="en-US" sz="1400">
                <a:cs typeface="Arial" charset="0"/>
              </a:rPr>
              <a:t> to mold easily</a:t>
            </a:r>
            <a:r>
              <a:rPr lang="en-US" sz="1400" baseline="30000">
                <a:cs typeface="Arial" charset="0"/>
              </a:rPr>
              <a:t>22</a:t>
            </a:r>
            <a:r>
              <a:rPr lang="en-US" sz="1400">
                <a:cs typeface="Arial" charset="0"/>
              </a:rPr>
              <a:t>. </a:t>
            </a:r>
          </a:p>
          <a:p>
            <a:r>
              <a:rPr lang="en-US" sz="1400">
                <a:cs typeface="Arial" charset="0"/>
              </a:rPr>
              <a:t>  The flame flickers in response to air currents</a:t>
            </a:r>
            <a:r>
              <a:rPr lang="en-US" sz="1400" baseline="30000">
                <a:cs typeface="Arial" charset="0"/>
              </a:rPr>
              <a:t>23 </a:t>
            </a:r>
            <a:r>
              <a:rPr lang="en-US" sz="1400">
                <a:cs typeface="Arial" charset="0"/>
              </a:rPr>
              <a:t>and tends to become quite smoky while flickering</a:t>
            </a:r>
            <a:r>
              <a:rPr lang="en-US" sz="1400" baseline="30000">
                <a:cs typeface="Arial" charset="0"/>
              </a:rPr>
              <a:t>24</a:t>
            </a:r>
            <a:r>
              <a:rPr lang="en-US" sz="1400">
                <a:cs typeface="Arial" charset="0"/>
              </a:rPr>
              <a:t>. </a:t>
            </a:r>
          </a:p>
          <a:p>
            <a:r>
              <a:rPr lang="en-US" sz="1400">
                <a:cs typeface="Arial" charset="0"/>
              </a:rPr>
              <a:t>In the absence of air currents, the flame is of the form shown in the photograph, though it retains some movement at all times</a:t>
            </a:r>
            <a:r>
              <a:rPr lang="en-US" sz="1400" baseline="30000">
                <a:cs typeface="Arial" charset="0"/>
              </a:rPr>
              <a:t>25</a:t>
            </a:r>
            <a:r>
              <a:rPr lang="en-US" sz="1400">
                <a:cs typeface="Arial" charset="0"/>
              </a:rPr>
              <a:t>. The flame begins about 2 mm above the top of the candle</a:t>
            </a:r>
            <a:r>
              <a:rPr lang="en-US" sz="1400" baseline="30000">
                <a:cs typeface="Arial" charset="0"/>
              </a:rPr>
              <a:t>26</a:t>
            </a:r>
            <a:r>
              <a:rPr lang="en-US" sz="1400">
                <a:cs typeface="Arial" charset="0"/>
              </a:rPr>
              <a:t>, and at its</a:t>
            </a:r>
          </a:p>
          <a:p>
            <a:r>
              <a:rPr lang="en-US" sz="1400">
                <a:cs typeface="Arial" charset="0"/>
              </a:rPr>
              <a:t>base the flame has a blue tint</a:t>
            </a:r>
            <a:r>
              <a:rPr lang="en-US" sz="1400" baseline="30000">
                <a:cs typeface="Arial" charset="0"/>
              </a:rPr>
              <a:t>27</a:t>
            </a:r>
            <a:r>
              <a:rPr lang="en-US" sz="1400">
                <a:cs typeface="Arial" charset="0"/>
              </a:rPr>
              <a:t>. Immediately around the wick in a region about 2 mm wide and extending about 5 mm above the top of the wick</a:t>
            </a:r>
            <a:r>
              <a:rPr lang="en-US" sz="1400" baseline="30000">
                <a:cs typeface="Arial" charset="0"/>
              </a:rPr>
              <a:t>28</a:t>
            </a:r>
            <a:r>
              <a:rPr lang="en-US" sz="1400">
                <a:cs typeface="Arial" charset="0"/>
              </a:rPr>
              <a:t> the flame is dark</a:t>
            </a:r>
            <a:r>
              <a:rPr lang="en-US" sz="1400" baseline="30000">
                <a:cs typeface="Arial" charset="0"/>
              </a:rPr>
              <a:t>29</a:t>
            </a:r>
            <a:r>
              <a:rPr lang="en-US" sz="1400">
                <a:cs typeface="Arial" charset="0"/>
              </a:rPr>
              <a:t>. This dark region is roughly conical in shape</a:t>
            </a:r>
            <a:r>
              <a:rPr lang="en-US" sz="1400" baseline="30000">
                <a:cs typeface="Arial" charset="0"/>
              </a:rPr>
              <a:t>30</a:t>
            </a:r>
            <a:r>
              <a:rPr lang="en-US" sz="1400">
                <a:cs typeface="Arial" charset="0"/>
              </a:rPr>
              <a:t>. Around this zone and extending about 1 cm above the dark zone is a </a:t>
            </a:r>
          </a:p>
          <a:p>
            <a:r>
              <a:rPr lang="en-US" sz="1400">
                <a:cs typeface="Arial" charset="0"/>
              </a:rPr>
              <a:t>region which </a:t>
            </a:r>
            <a:r>
              <a:rPr lang="en-US" sz="1400" i="1" u="sng">
                <a:solidFill>
                  <a:srgbClr val="FF0000"/>
                </a:solidFill>
                <a:cs typeface="Arial" charset="0"/>
              </a:rPr>
              <a:t>emits yellow light</a:t>
            </a:r>
            <a:r>
              <a:rPr lang="en-US" sz="1400" i="1" baseline="30000">
                <a:solidFill>
                  <a:srgbClr val="FF0000"/>
                </a:solidFill>
                <a:cs typeface="Arial" charset="0"/>
              </a:rPr>
              <a:t>31</a:t>
            </a:r>
            <a:r>
              <a:rPr lang="en-US" sz="1400" i="1" u="sng">
                <a:solidFill>
                  <a:srgbClr val="FF0000"/>
                </a:solidFill>
                <a:cs typeface="Arial" charset="0"/>
              </a:rPr>
              <a:t>, bright but not blinding</a:t>
            </a:r>
            <a:r>
              <a:rPr lang="en-US" sz="1400" i="1" baseline="30000">
                <a:solidFill>
                  <a:srgbClr val="FF0000"/>
                </a:solidFill>
                <a:cs typeface="Arial" charset="0"/>
              </a:rPr>
              <a:t>32</a:t>
            </a:r>
            <a:r>
              <a:rPr lang="en-US" sz="1400">
                <a:solidFill>
                  <a:srgbClr val="FF0000"/>
                </a:solidFill>
                <a:cs typeface="Arial" charset="0"/>
              </a:rPr>
              <a:t>.</a:t>
            </a:r>
            <a:r>
              <a:rPr lang="en-US" sz="1400">
                <a:cs typeface="Arial" charset="0"/>
              </a:rPr>
              <a:t> The flame has rather sharply defined </a:t>
            </a:r>
          </a:p>
          <a:p>
            <a:r>
              <a:rPr lang="en-US" sz="1400">
                <a:cs typeface="Arial" charset="0"/>
              </a:rPr>
              <a:t>sides</a:t>
            </a:r>
            <a:r>
              <a:rPr lang="en-US" sz="1400" baseline="30000">
                <a:cs typeface="Arial" charset="0"/>
              </a:rPr>
              <a:t>33 </a:t>
            </a:r>
            <a:r>
              <a:rPr lang="en-US" sz="1400">
                <a:cs typeface="Arial" charset="0"/>
              </a:rPr>
              <a:t>but a ragged top</a:t>
            </a:r>
            <a:r>
              <a:rPr lang="en-US" sz="1400" baseline="30000">
                <a:cs typeface="Arial" charset="0"/>
              </a:rPr>
              <a:t>34</a:t>
            </a:r>
            <a:r>
              <a:rPr lang="en-US" sz="1400">
                <a:cs typeface="Arial" charset="0"/>
              </a:rPr>
              <a:t>. The wick is white where it emerges from the candle</a:t>
            </a:r>
            <a:r>
              <a:rPr lang="en-US" sz="1400" baseline="30000">
                <a:cs typeface="Arial" charset="0"/>
              </a:rPr>
              <a:t>35</a:t>
            </a:r>
            <a:r>
              <a:rPr lang="en-US" sz="1400">
                <a:cs typeface="Arial" charset="0"/>
              </a:rPr>
              <a:t>, but from the base </a:t>
            </a:r>
          </a:p>
          <a:p>
            <a:r>
              <a:rPr lang="en-US" sz="1400">
                <a:cs typeface="Arial" charset="0"/>
              </a:rPr>
              <a:t>of the flame to the end of the wick</a:t>
            </a:r>
            <a:r>
              <a:rPr lang="en-US" sz="1400" baseline="30000">
                <a:cs typeface="Arial" charset="0"/>
              </a:rPr>
              <a:t>36 </a:t>
            </a:r>
            <a:r>
              <a:rPr lang="en-US" sz="1400">
                <a:cs typeface="Arial" charset="0"/>
              </a:rPr>
              <a:t>it is black, appearing burnt, except for the last 0,5 cm, where it glows red</a:t>
            </a:r>
            <a:r>
              <a:rPr lang="en-US" sz="1400" baseline="30000">
                <a:cs typeface="Arial" charset="0"/>
              </a:rPr>
              <a:t>37</a:t>
            </a:r>
            <a:r>
              <a:rPr lang="en-US" sz="1400">
                <a:cs typeface="Arial" charset="0"/>
              </a:rPr>
              <a:t>. The wick curls over about 3 mm  from its end</a:t>
            </a:r>
            <a:r>
              <a:rPr lang="en-US" sz="1400" baseline="30000">
                <a:cs typeface="Arial" charset="0"/>
              </a:rPr>
              <a:t>38</a:t>
            </a:r>
            <a:r>
              <a:rPr lang="en-US" sz="1400">
                <a:cs typeface="Arial" charset="0"/>
              </a:rPr>
              <a:t>. As the candle becomes shorter, the wick shortens too, so as to extend roughly a constant length above the top of the candle</a:t>
            </a:r>
            <a:r>
              <a:rPr lang="en-US" sz="1400" baseline="30000">
                <a:cs typeface="Arial" charset="0"/>
              </a:rPr>
              <a:t>39</a:t>
            </a:r>
            <a:r>
              <a:rPr lang="en-US" sz="1400">
                <a:cs typeface="Arial" charset="0"/>
              </a:rPr>
              <a:t>. Heat is emitted</a:t>
            </a:r>
          </a:p>
          <a:p>
            <a:r>
              <a:rPr lang="en-US" sz="1400">
                <a:cs typeface="Arial" charset="0"/>
              </a:rPr>
              <a:t> by the flame</a:t>
            </a:r>
            <a:r>
              <a:rPr lang="en-US" sz="1400" baseline="30000">
                <a:cs typeface="Arial" charset="0"/>
              </a:rPr>
              <a:t>40</a:t>
            </a:r>
            <a:r>
              <a:rPr lang="en-US" sz="1400">
                <a:cs typeface="Arial" charset="0"/>
              </a:rPr>
              <a:t>, enough so that it becomes uncomfortable in 10 to 20 seconds if one holds his finger </a:t>
            </a:r>
          </a:p>
          <a:p>
            <a:r>
              <a:rPr lang="en-US" sz="1400">
                <a:cs typeface="Arial" charset="0"/>
              </a:rPr>
              <a:t>10 cm  to the side of the quiet flame</a:t>
            </a:r>
            <a:r>
              <a:rPr lang="en-US" sz="1400" baseline="30000">
                <a:cs typeface="Arial" charset="0"/>
              </a:rPr>
              <a:t>41</a:t>
            </a:r>
            <a:r>
              <a:rPr lang="en-US" sz="1400">
                <a:cs typeface="Arial" charset="0"/>
              </a:rPr>
              <a:t> or 10 – 12 cm above the flame</a:t>
            </a:r>
            <a:r>
              <a:rPr lang="en-US" sz="1400" baseline="30000">
                <a:cs typeface="Arial" charset="0"/>
              </a:rPr>
              <a:t>42</a:t>
            </a:r>
            <a:r>
              <a:rPr lang="en-US" sz="1400">
                <a:cs typeface="Arial" charset="0"/>
              </a:rPr>
              <a:t>.</a:t>
            </a:r>
          </a:p>
          <a:p>
            <a:endParaRPr lang="en-US" sz="1400">
              <a:latin typeface="Times New Roman" pitchFamily="18" charset="0"/>
              <a:cs typeface="Times New Roman" pitchFamily="18" charset="0"/>
            </a:endParaRPr>
          </a:p>
        </p:txBody>
      </p:sp>
      <p:pic>
        <p:nvPicPr>
          <p:cNvPr id="51204" name="Picture 4" descr="Candle"/>
          <p:cNvPicPr>
            <a:picLocks noChangeAspect="1" noChangeArrowheads="1"/>
          </p:cNvPicPr>
          <p:nvPr/>
        </p:nvPicPr>
        <p:blipFill>
          <a:blip r:embed="rId4" cstate="print"/>
          <a:srcRect/>
          <a:stretch>
            <a:fillRect/>
          </a:stretch>
        </p:blipFill>
        <p:spPr bwMode="auto">
          <a:xfrm>
            <a:off x="6248400" y="92075"/>
            <a:ext cx="1295400" cy="1203325"/>
          </a:xfrm>
          <a:prstGeom prst="rect">
            <a:avLst/>
          </a:prstGeom>
          <a:noFill/>
          <a:ln w="9525">
            <a:noFill/>
            <a:miter lim="800000"/>
            <a:headEnd/>
            <a:tailEnd/>
          </a:ln>
        </p:spPr>
      </p:pic>
      <p:pic>
        <p:nvPicPr>
          <p:cNvPr id="395270" name="Picture 6">
            <a:hlinkClick r:id="" action="ppaction://media"/>
          </p:cNvPr>
          <p:cNvPicPr>
            <a:picLocks noRot="1" noChangeAspect="1" noChangeArrowheads="1"/>
          </p:cNvPicPr>
          <p:nvPr>
            <a:wavAudioFile r:embed="rId1" name="~PP424.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1206" name="Rectangle 7"/>
          <p:cNvSpPr>
            <a:spLocks noChangeArrowheads="1"/>
          </p:cNvSpPr>
          <p:nvPr/>
        </p:nvSpPr>
        <p:spPr bwMode="auto">
          <a:xfrm>
            <a:off x="58738" y="6629400"/>
            <a:ext cx="4618037" cy="214313"/>
          </a:xfrm>
          <a:prstGeom prst="rect">
            <a:avLst/>
          </a:prstGeom>
          <a:noFill/>
          <a:ln w="9525">
            <a:noFill/>
            <a:miter lim="800000"/>
            <a:headEnd/>
            <a:tailEnd/>
          </a:ln>
        </p:spPr>
        <p:txBody>
          <a:bodyPr wrap="none">
            <a:spAutoFit/>
          </a:bodyPr>
          <a:lstStyle/>
          <a:p>
            <a:r>
              <a:rPr lang="en-US" sz="800"/>
              <a:t>O’Connor Davis, MacNab, McClellan,  </a:t>
            </a:r>
            <a:r>
              <a:rPr lang="en-US" sz="800" u="sng"/>
              <a:t>CHEMISTRY Experiments and Principles</a:t>
            </a:r>
            <a:r>
              <a:rPr lang="en-US" sz="800"/>
              <a:t> </a:t>
            </a:r>
            <a:r>
              <a:rPr lang="en-US" sz="800">
                <a:latin typeface="Symbol" pitchFamily="18" charset="2"/>
              </a:rPr>
              <a:t> </a:t>
            </a:r>
            <a:r>
              <a:rPr lang="en-US" sz="800"/>
              <a:t>1982, page 462, </a:t>
            </a:r>
          </a:p>
        </p:txBody>
      </p:sp>
      <p:sp>
        <p:nvSpPr>
          <p:cNvPr id="51207" name="AutoShape 9">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1208" name="Picture 11" descr="matchflm"/>
          <p:cNvPicPr>
            <a:picLocks noChangeAspect="1" noChangeArrowheads="1" noCrop="1"/>
          </p:cNvPicPr>
          <p:nvPr/>
        </p:nvPicPr>
        <p:blipFill>
          <a:blip r:embed="rId7" cstate="print"/>
          <a:srcRect/>
          <a:stretch>
            <a:fillRect/>
          </a:stretch>
        </p:blipFill>
        <p:spPr bwMode="auto">
          <a:xfrm>
            <a:off x="6675438" y="188913"/>
            <a:ext cx="433387" cy="5349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5270"/>
                                        </p:tgtEl>
                                      </p:cBhvr>
                                    </p:cmd>
                                  </p:childTnLst>
                                </p:cTn>
                              </p:par>
                              <p:par>
                                <p:cTn id="7" presetID="2" presetClass="entr" presetSubtype="8" fill="hold" grpId="0" nodeType="withEffect">
                                  <p:stCondLst>
                                    <p:cond delay="0"/>
                                  </p:stCondLst>
                                  <p:childTnLst>
                                    <p:set>
                                      <p:cBhvr>
                                        <p:cTn id="8" dur="1" fill="hold">
                                          <p:stCondLst>
                                            <p:cond delay="0"/>
                                          </p:stCondLst>
                                        </p:cTn>
                                        <p:tgtEl>
                                          <p:spTgt spid="395266"/>
                                        </p:tgtEl>
                                        <p:attrNameLst>
                                          <p:attrName>style.visibility</p:attrName>
                                        </p:attrNameLst>
                                      </p:cBhvr>
                                      <p:to>
                                        <p:strVal val="visible"/>
                                      </p:to>
                                    </p:set>
                                    <p:anim calcmode="lin" valueType="num">
                                      <p:cBhvr additive="base">
                                        <p:cTn id="9" dur="500" fill="hold"/>
                                        <p:tgtEl>
                                          <p:spTgt spid="395266"/>
                                        </p:tgtEl>
                                        <p:attrNameLst>
                                          <p:attrName>ppt_x</p:attrName>
                                        </p:attrNameLst>
                                      </p:cBhvr>
                                      <p:tavLst>
                                        <p:tav tm="0">
                                          <p:val>
                                            <p:strVal val="0-#ppt_w/2"/>
                                          </p:val>
                                        </p:tav>
                                        <p:tav tm="100000">
                                          <p:val>
                                            <p:strVal val="#ppt_x"/>
                                          </p:val>
                                        </p:tav>
                                      </p:tavLst>
                                    </p:anim>
                                    <p:anim calcmode="lin" valueType="num">
                                      <p:cBhvr additive="base">
                                        <p:cTn id="10" dur="500" fill="hold"/>
                                        <p:tgtEl>
                                          <p:spTgt spid="395266"/>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17" presetClass="entr" presetSubtype="10" fill="hold" grpId="0" nodeType="afterEffect">
                                  <p:stCondLst>
                                    <p:cond delay="3000"/>
                                  </p:stCondLst>
                                  <p:childTnLst>
                                    <p:set>
                                      <p:cBhvr>
                                        <p:cTn id="13" dur="1" fill="hold">
                                          <p:stCondLst>
                                            <p:cond delay="0"/>
                                          </p:stCondLst>
                                        </p:cTn>
                                        <p:tgtEl>
                                          <p:spTgt spid="395267"/>
                                        </p:tgtEl>
                                        <p:attrNameLst>
                                          <p:attrName>style.visibility</p:attrName>
                                        </p:attrNameLst>
                                      </p:cBhvr>
                                      <p:to>
                                        <p:strVal val="visible"/>
                                      </p:to>
                                    </p:set>
                                    <p:anim calcmode="lin" valueType="num">
                                      <p:cBhvr>
                                        <p:cTn id="14" dur="500" fill="hold"/>
                                        <p:tgtEl>
                                          <p:spTgt spid="395267"/>
                                        </p:tgtEl>
                                        <p:attrNameLst>
                                          <p:attrName>ppt_w</p:attrName>
                                        </p:attrNameLst>
                                      </p:cBhvr>
                                      <p:tavLst>
                                        <p:tav tm="0">
                                          <p:val>
                                            <p:fltVal val="0"/>
                                          </p:val>
                                        </p:tav>
                                        <p:tav tm="100000">
                                          <p:val>
                                            <p:strVal val="#ppt_w"/>
                                          </p:val>
                                        </p:tav>
                                      </p:tavLst>
                                    </p:anim>
                                    <p:anim calcmode="lin" valueType="num">
                                      <p:cBhvr>
                                        <p:cTn id="15" dur="500" fill="hold"/>
                                        <p:tgtEl>
                                          <p:spTgt spid="3952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6" fill="hold" display="0">
                  <p:stCondLst>
                    <p:cond delay="indefinite"/>
                  </p:stCondLst>
                  <p:endCondLst>
                    <p:cond evt="onPrev" delay="0">
                      <p:tgtEl>
                        <p:sldTgt/>
                      </p:tgtEl>
                    </p:cond>
                    <p:cond evt="onStopAudio" delay="0">
                      <p:tgtEl>
                        <p:sldTgt/>
                      </p:tgtEl>
                    </p:cond>
                  </p:endCondLst>
                </p:cTn>
                <p:tgtEl>
                  <p:spTgt spid="395270"/>
                </p:tgtEl>
              </p:cMediaNode>
            </p:audio>
          </p:childTnLst>
        </p:cTn>
      </p:par>
    </p:tnLst>
    <p:bldLst>
      <p:bldP spid="395266" grpId="0" autoUpdateAnimBg="0"/>
      <p:bldP spid="395267" grpId="0"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1371600" y="1020763"/>
            <a:ext cx="3352800" cy="1371600"/>
          </a:xfrm>
          <a:prstGeom prst="rect">
            <a:avLst/>
          </a:prstGeom>
          <a:noFill/>
          <a:ln w="9525">
            <a:noFill/>
            <a:miter lim="800000"/>
            <a:headEnd/>
            <a:tailEnd/>
          </a:ln>
        </p:spPr>
        <p:txBody>
          <a:bodyPr/>
          <a:lstStyle/>
          <a:p>
            <a:pPr marL="342900" indent="-342900" algn="ctr">
              <a:spcBef>
                <a:spcPct val="20000"/>
              </a:spcBef>
            </a:pPr>
            <a:r>
              <a:rPr lang="en-US" sz="2800"/>
              <a:t>How many seconds is 4.38 days?</a:t>
            </a:r>
          </a:p>
        </p:txBody>
      </p:sp>
      <p:sp>
        <p:nvSpPr>
          <p:cNvPr id="583683" name="Rectangle 3"/>
          <p:cNvSpPr>
            <a:spLocks noChangeArrowheads="1"/>
          </p:cNvSpPr>
          <p:nvPr/>
        </p:nvSpPr>
        <p:spPr bwMode="auto">
          <a:xfrm>
            <a:off x="1905000" y="41148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3684" name="Line 4"/>
          <p:cNvSpPr>
            <a:spLocks noChangeShapeType="1"/>
          </p:cNvSpPr>
          <p:nvPr/>
        </p:nvSpPr>
        <p:spPr bwMode="auto">
          <a:xfrm flipV="1">
            <a:off x="3886200" y="3581400"/>
            <a:ext cx="381000" cy="228600"/>
          </a:xfrm>
          <a:prstGeom prst="line">
            <a:avLst/>
          </a:prstGeom>
          <a:noFill/>
          <a:ln w="19050">
            <a:solidFill>
              <a:srgbClr val="FF0000"/>
            </a:solidFill>
            <a:round/>
            <a:headEnd/>
            <a:tailEnd/>
          </a:ln>
        </p:spPr>
        <p:txBody>
          <a:bodyPr/>
          <a:lstStyle/>
          <a:p>
            <a:endParaRPr lang="en-US"/>
          </a:p>
        </p:txBody>
      </p:sp>
      <p:grpSp>
        <p:nvGrpSpPr>
          <p:cNvPr id="2" name="Group 5"/>
          <p:cNvGrpSpPr>
            <a:grpSpLocks/>
          </p:cNvGrpSpPr>
          <p:nvPr/>
        </p:nvGrpSpPr>
        <p:grpSpPr bwMode="auto">
          <a:xfrm>
            <a:off x="4800600" y="2971800"/>
            <a:ext cx="1447800" cy="990600"/>
            <a:chOff x="4320" y="2448"/>
            <a:chExt cx="912" cy="624"/>
          </a:xfrm>
        </p:grpSpPr>
        <p:sp>
          <p:nvSpPr>
            <p:cNvPr id="225325" name="Rectangle 6"/>
            <p:cNvSpPr>
              <a:spLocks noChangeArrowheads="1"/>
            </p:cNvSpPr>
            <p:nvPr/>
          </p:nvSpPr>
          <p:spPr bwMode="auto">
            <a:xfrm>
              <a:off x="4512" y="2736"/>
              <a:ext cx="720" cy="336"/>
            </a:xfrm>
            <a:prstGeom prst="rect">
              <a:avLst/>
            </a:prstGeom>
            <a:noFill/>
            <a:ln w="9525">
              <a:noFill/>
              <a:miter lim="800000"/>
              <a:headEnd/>
              <a:tailEnd/>
            </a:ln>
          </p:spPr>
          <p:txBody>
            <a:bodyPr/>
            <a:lstStyle/>
            <a:p>
              <a:pPr marL="342900" indent="-342900">
                <a:spcBef>
                  <a:spcPct val="20000"/>
                </a:spcBef>
              </a:pPr>
              <a:r>
                <a:rPr lang="en-US" sz="2800"/>
                <a:t>1 h</a:t>
              </a:r>
            </a:p>
          </p:txBody>
        </p:sp>
        <p:sp>
          <p:nvSpPr>
            <p:cNvPr id="225326" name="Rectangle 7"/>
            <p:cNvSpPr>
              <a:spLocks noChangeArrowheads="1"/>
            </p:cNvSpPr>
            <p:nvPr/>
          </p:nvSpPr>
          <p:spPr bwMode="auto">
            <a:xfrm>
              <a:off x="4320" y="2448"/>
              <a:ext cx="912" cy="336"/>
            </a:xfrm>
            <a:prstGeom prst="rect">
              <a:avLst/>
            </a:prstGeom>
            <a:noFill/>
            <a:ln w="9525">
              <a:noFill/>
              <a:miter lim="800000"/>
              <a:headEnd/>
              <a:tailEnd/>
            </a:ln>
          </p:spPr>
          <p:txBody>
            <a:bodyPr/>
            <a:lstStyle/>
            <a:p>
              <a:pPr marL="342900" indent="-342900">
                <a:spcBef>
                  <a:spcPct val="20000"/>
                </a:spcBef>
              </a:pPr>
              <a:r>
                <a:rPr lang="en-US" sz="2800"/>
                <a:t>60 min</a:t>
              </a:r>
            </a:p>
          </p:txBody>
        </p:sp>
      </p:grpSp>
      <p:grpSp>
        <p:nvGrpSpPr>
          <p:cNvPr id="3" name="Group 8"/>
          <p:cNvGrpSpPr>
            <a:grpSpLocks/>
          </p:cNvGrpSpPr>
          <p:nvPr/>
        </p:nvGrpSpPr>
        <p:grpSpPr bwMode="auto">
          <a:xfrm>
            <a:off x="3505200" y="2971800"/>
            <a:ext cx="1219200" cy="990600"/>
            <a:chOff x="2928" y="3504"/>
            <a:chExt cx="768" cy="624"/>
          </a:xfrm>
        </p:grpSpPr>
        <p:sp>
          <p:nvSpPr>
            <p:cNvPr id="225323" name="Rectangle 9"/>
            <p:cNvSpPr>
              <a:spLocks noChangeArrowheads="1"/>
            </p:cNvSpPr>
            <p:nvPr/>
          </p:nvSpPr>
          <p:spPr bwMode="auto">
            <a:xfrm>
              <a:off x="2928" y="3504"/>
              <a:ext cx="720" cy="336"/>
            </a:xfrm>
            <a:prstGeom prst="rect">
              <a:avLst/>
            </a:prstGeom>
            <a:noFill/>
            <a:ln w="9525">
              <a:noFill/>
              <a:miter lim="800000"/>
              <a:headEnd/>
              <a:tailEnd/>
            </a:ln>
          </p:spPr>
          <p:txBody>
            <a:bodyPr/>
            <a:lstStyle/>
            <a:p>
              <a:pPr marL="342900" indent="-342900">
                <a:spcBef>
                  <a:spcPct val="20000"/>
                </a:spcBef>
              </a:pPr>
              <a:r>
                <a:rPr lang="en-US" sz="2800"/>
                <a:t>24 h</a:t>
              </a:r>
            </a:p>
          </p:txBody>
        </p:sp>
        <p:sp>
          <p:nvSpPr>
            <p:cNvPr id="225324" name="Rectangle 10"/>
            <p:cNvSpPr>
              <a:spLocks noChangeArrowheads="1"/>
            </p:cNvSpPr>
            <p:nvPr/>
          </p:nvSpPr>
          <p:spPr bwMode="auto">
            <a:xfrm>
              <a:off x="2976" y="3792"/>
              <a:ext cx="720" cy="336"/>
            </a:xfrm>
            <a:prstGeom prst="rect">
              <a:avLst/>
            </a:prstGeom>
            <a:noFill/>
            <a:ln w="9525">
              <a:noFill/>
              <a:miter lim="800000"/>
              <a:headEnd/>
              <a:tailEnd/>
            </a:ln>
          </p:spPr>
          <p:txBody>
            <a:bodyPr/>
            <a:lstStyle/>
            <a:p>
              <a:pPr marL="342900" indent="-342900">
                <a:spcBef>
                  <a:spcPct val="20000"/>
                </a:spcBef>
              </a:pPr>
              <a:r>
                <a:rPr lang="en-US" sz="2800"/>
                <a:t>1 d</a:t>
              </a:r>
            </a:p>
          </p:txBody>
        </p:sp>
      </p:grpSp>
      <p:grpSp>
        <p:nvGrpSpPr>
          <p:cNvPr id="4" name="Group 11"/>
          <p:cNvGrpSpPr>
            <a:grpSpLocks/>
          </p:cNvGrpSpPr>
          <p:nvPr/>
        </p:nvGrpSpPr>
        <p:grpSpPr bwMode="auto">
          <a:xfrm>
            <a:off x="6400800" y="2971800"/>
            <a:ext cx="1295400" cy="990600"/>
            <a:chOff x="3888" y="3360"/>
            <a:chExt cx="816" cy="624"/>
          </a:xfrm>
        </p:grpSpPr>
        <p:sp>
          <p:nvSpPr>
            <p:cNvPr id="225321" name="Rectangle 12"/>
            <p:cNvSpPr>
              <a:spLocks noChangeArrowheads="1"/>
            </p:cNvSpPr>
            <p:nvPr/>
          </p:nvSpPr>
          <p:spPr bwMode="auto">
            <a:xfrm>
              <a:off x="3888" y="3648"/>
              <a:ext cx="720" cy="336"/>
            </a:xfrm>
            <a:prstGeom prst="rect">
              <a:avLst/>
            </a:prstGeom>
            <a:noFill/>
            <a:ln w="9525">
              <a:noFill/>
              <a:miter lim="800000"/>
              <a:headEnd/>
              <a:tailEnd/>
            </a:ln>
          </p:spPr>
          <p:txBody>
            <a:bodyPr/>
            <a:lstStyle/>
            <a:p>
              <a:pPr marL="342900" indent="-342900">
                <a:spcBef>
                  <a:spcPct val="20000"/>
                </a:spcBef>
              </a:pPr>
              <a:r>
                <a:rPr lang="en-US" sz="2800"/>
                <a:t>1 min</a:t>
              </a:r>
            </a:p>
          </p:txBody>
        </p:sp>
        <p:sp>
          <p:nvSpPr>
            <p:cNvPr id="225322" name="Rectangle 13"/>
            <p:cNvSpPr>
              <a:spLocks noChangeArrowheads="1"/>
            </p:cNvSpPr>
            <p:nvPr/>
          </p:nvSpPr>
          <p:spPr bwMode="auto">
            <a:xfrm>
              <a:off x="3984" y="3360"/>
              <a:ext cx="720" cy="336"/>
            </a:xfrm>
            <a:prstGeom prst="rect">
              <a:avLst/>
            </a:prstGeom>
            <a:noFill/>
            <a:ln w="9525">
              <a:noFill/>
              <a:miter lim="800000"/>
              <a:headEnd/>
              <a:tailEnd/>
            </a:ln>
          </p:spPr>
          <p:txBody>
            <a:bodyPr/>
            <a:lstStyle/>
            <a:p>
              <a:pPr marL="342900" indent="-342900">
                <a:spcBef>
                  <a:spcPct val="20000"/>
                </a:spcBef>
              </a:pPr>
              <a:r>
                <a:rPr lang="en-US" sz="2800"/>
                <a:t>60 s</a:t>
              </a:r>
            </a:p>
          </p:txBody>
        </p:sp>
      </p:grpSp>
      <p:grpSp>
        <p:nvGrpSpPr>
          <p:cNvPr id="5" name="Group 14"/>
          <p:cNvGrpSpPr>
            <a:grpSpLocks/>
          </p:cNvGrpSpPr>
          <p:nvPr/>
        </p:nvGrpSpPr>
        <p:grpSpPr bwMode="auto">
          <a:xfrm>
            <a:off x="3276600" y="2743200"/>
            <a:ext cx="1524000" cy="1524000"/>
            <a:chOff x="2784" y="3360"/>
            <a:chExt cx="960" cy="960"/>
          </a:xfrm>
        </p:grpSpPr>
        <p:sp>
          <p:nvSpPr>
            <p:cNvPr id="225317" name="Rectangle 15"/>
            <p:cNvSpPr>
              <a:spLocks noChangeArrowheads="1"/>
            </p:cNvSpPr>
            <p:nvPr/>
          </p:nvSpPr>
          <p:spPr bwMode="auto">
            <a:xfrm>
              <a:off x="2880" y="3504"/>
              <a:ext cx="720" cy="432"/>
            </a:xfrm>
            <a:prstGeom prst="rect">
              <a:avLst/>
            </a:prstGeom>
            <a:noFill/>
            <a:ln w="9525">
              <a:noFill/>
              <a:miter lim="800000"/>
              <a:headEnd/>
              <a:tailEnd/>
            </a:ln>
          </p:spPr>
          <p:txBody>
            <a:bodyPr/>
            <a:lstStyle/>
            <a:p>
              <a:pPr marL="342900" indent="-342900">
                <a:spcBef>
                  <a:spcPct val="20000"/>
                </a:spcBef>
              </a:pPr>
              <a:r>
                <a:rPr lang="en-US" sz="3200"/>
                <a:t>____</a:t>
              </a:r>
            </a:p>
          </p:txBody>
        </p:sp>
        <p:grpSp>
          <p:nvGrpSpPr>
            <p:cNvPr id="225318" name="Group 16"/>
            <p:cNvGrpSpPr>
              <a:grpSpLocks/>
            </p:cNvGrpSpPr>
            <p:nvPr/>
          </p:nvGrpSpPr>
          <p:grpSpPr bwMode="auto">
            <a:xfrm>
              <a:off x="2784" y="3360"/>
              <a:ext cx="960" cy="960"/>
              <a:chOff x="2784" y="3360"/>
              <a:chExt cx="960" cy="960"/>
            </a:xfrm>
          </p:grpSpPr>
          <p:sp>
            <p:nvSpPr>
              <p:cNvPr id="225319" name="Rectangle 17"/>
              <p:cNvSpPr>
                <a:spLocks noChangeArrowheads="1"/>
              </p:cNvSpPr>
              <p:nvPr/>
            </p:nvSpPr>
            <p:spPr bwMode="auto">
              <a:xfrm>
                <a:off x="2784" y="3360"/>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5320" name="Rectangle 18"/>
              <p:cNvSpPr>
                <a:spLocks noChangeArrowheads="1"/>
              </p:cNvSpPr>
              <p:nvPr/>
            </p:nvSpPr>
            <p:spPr bwMode="auto">
              <a:xfrm>
                <a:off x="3408" y="3360"/>
                <a:ext cx="336" cy="960"/>
              </a:xfrm>
              <a:prstGeom prst="rect">
                <a:avLst/>
              </a:prstGeom>
              <a:noFill/>
              <a:ln w="9525">
                <a:noFill/>
                <a:miter lim="800000"/>
                <a:headEnd/>
                <a:tailEnd/>
              </a:ln>
            </p:spPr>
            <p:txBody>
              <a:bodyPr/>
              <a:lstStyle/>
              <a:p>
                <a:pPr marL="342900" indent="-342900">
                  <a:spcBef>
                    <a:spcPct val="20000"/>
                  </a:spcBef>
                </a:pPr>
                <a:r>
                  <a:rPr lang="en-US" sz="7200"/>
                  <a:t>)</a:t>
                </a:r>
              </a:p>
            </p:txBody>
          </p:sp>
        </p:grpSp>
      </p:grpSp>
      <p:grpSp>
        <p:nvGrpSpPr>
          <p:cNvPr id="7" name="Group 19"/>
          <p:cNvGrpSpPr>
            <a:grpSpLocks/>
          </p:cNvGrpSpPr>
          <p:nvPr/>
        </p:nvGrpSpPr>
        <p:grpSpPr bwMode="auto">
          <a:xfrm>
            <a:off x="6172200" y="2743200"/>
            <a:ext cx="1676400" cy="1524000"/>
            <a:chOff x="3792" y="3216"/>
            <a:chExt cx="1056" cy="960"/>
          </a:xfrm>
        </p:grpSpPr>
        <p:sp>
          <p:nvSpPr>
            <p:cNvPr id="225314" name="Rectangle 20"/>
            <p:cNvSpPr>
              <a:spLocks noChangeArrowheads="1"/>
            </p:cNvSpPr>
            <p:nvPr/>
          </p:nvSpPr>
          <p:spPr bwMode="auto">
            <a:xfrm>
              <a:off x="3792" y="3216"/>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5315" name="Rectangle 21"/>
            <p:cNvSpPr>
              <a:spLocks noChangeArrowheads="1"/>
            </p:cNvSpPr>
            <p:nvPr/>
          </p:nvSpPr>
          <p:spPr bwMode="auto">
            <a:xfrm>
              <a:off x="4512" y="3216"/>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5316" name="Rectangle 22"/>
            <p:cNvSpPr>
              <a:spLocks noChangeArrowheads="1"/>
            </p:cNvSpPr>
            <p:nvPr/>
          </p:nvSpPr>
          <p:spPr bwMode="auto">
            <a:xfrm>
              <a:off x="3936" y="3360"/>
              <a:ext cx="768" cy="432"/>
            </a:xfrm>
            <a:prstGeom prst="rect">
              <a:avLst/>
            </a:prstGeom>
            <a:noFill/>
            <a:ln w="9525">
              <a:noFill/>
              <a:miter lim="800000"/>
              <a:headEnd/>
              <a:tailEnd/>
            </a:ln>
          </p:spPr>
          <p:txBody>
            <a:bodyPr/>
            <a:lstStyle/>
            <a:p>
              <a:pPr marL="342900" indent="-342900">
                <a:spcBef>
                  <a:spcPct val="20000"/>
                </a:spcBef>
              </a:pPr>
              <a:r>
                <a:rPr lang="en-US" sz="3200"/>
                <a:t>____</a:t>
              </a:r>
            </a:p>
          </p:txBody>
        </p:sp>
      </p:grpSp>
      <p:grpSp>
        <p:nvGrpSpPr>
          <p:cNvPr id="8" name="Group 23"/>
          <p:cNvGrpSpPr>
            <a:grpSpLocks/>
          </p:cNvGrpSpPr>
          <p:nvPr/>
        </p:nvGrpSpPr>
        <p:grpSpPr bwMode="auto">
          <a:xfrm>
            <a:off x="4572000" y="2743200"/>
            <a:ext cx="1828800" cy="1524000"/>
            <a:chOff x="4176" y="2304"/>
            <a:chExt cx="1152" cy="960"/>
          </a:xfrm>
        </p:grpSpPr>
        <p:sp>
          <p:nvSpPr>
            <p:cNvPr id="225311" name="Rectangle 24"/>
            <p:cNvSpPr>
              <a:spLocks noChangeArrowheads="1"/>
            </p:cNvSpPr>
            <p:nvPr/>
          </p:nvSpPr>
          <p:spPr bwMode="auto">
            <a:xfrm>
              <a:off x="4176" y="230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5312" name="Rectangle 25"/>
            <p:cNvSpPr>
              <a:spLocks noChangeArrowheads="1"/>
            </p:cNvSpPr>
            <p:nvPr/>
          </p:nvSpPr>
          <p:spPr bwMode="auto">
            <a:xfrm>
              <a:off x="4992" y="230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5313" name="Rectangle 26"/>
            <p:cNvSpPr>
              <a:spLocks noChangeArrowheads="1"/>
            </p:cNvSpPr>
            <p:nvPr/>
          </p:nvSpPr>
          <p:spPr bwMode="auto">
            <a:xfrm>
              <a:off x="4320" y="2448"/>
              <a:ext cx="864" cy="432"/>
            </a:xfrm>
            <a:prstGeom prst="rect">
              <a:avLst/>
            </a:prstGeom>
            <a:noFill/>
            <a:ln w="9525">
              <a:noFill/>
              <a:miter lim="800000"/>
              <a:headEnd/>
              <a:tailEnd/>
            </a:ln>
          </p:spPr>
          <p:txBody>
            <a:bodyPr/>
            <a:lstStyle/>
            <a:p>
              <a:pPr marL="342900" indent="-342900">
                <a:spcBef>
                  <a:spcPct val="20000"/>
                </a:spcBef>
              </a:pPr>
              <a:r>
                <a:rPr lang="en-US" sz="3200"/>
                <a:t>_____</a:t>
              </a:r>
            </a:p>
          </p:txBody>
        </p:sp>
      </p:grpSp>
      <p:sp>
        <p:nvSpPr>
          <p:cNvPr id="583707" name="Rectangle 27"/>
          <p:cNvSpPr>
            <a:spLocks noChangeArrowheads="1"/>
          </p:cNvSpPr>
          <p:nvPr/>
        </p:nvSpPr>
        <p:spPr bwMode="auto">
          <a:xfrm>
            <a:off x="1295400" y="3048000"/>
            <a:ext cx="2209800" cy="533400"/>
          </a:xfrm>
          <a:prstGeom prst="rect">
            <a:avLst/>
          </a:prstGeom>
          <a:noFill/>
          <a:ln w="9525">
            <a:noFill/>
            <a:miter lim="800000"/>
            <a:headEnd/>
            <a:tailEnd/>
          </a:ln>
        </p:spPr>
        <p:txBody>
          <a:bodyPr/>
          <a:lstStyle/>
          <a:p>
            <a:pPr marL="342900" indent="-342900">
              <a:spcBef>
                <a:spcPct val="20000"/>
              </a:spcBef>
            </a:pPr>
            <a:r>
              <a:rPr lang="en-US" sz="2800"/>
              <a:t>X s = 4.38 d</a:t>
            </a:r>
          </a:p>
        </p:txBody>
      </p:sp>
      <p:sp>
        <p:nvSpPr>
          <p:cNvPr id="583708" name="Line 28"/>
          <p:cNvSpPr>
            <a:spLocks noChangeShapeType="1"/>
          </p:cNvSpPr>
          <p:nvPr/>
        </p:nvSpPr>
        <p:spPr bwMode="auto">
          <a:xfrm flipV="1">
            <a:off x="3048000" y="3200400"/>
            <a:ext cx="381000" cy="228600"/>
          </a:xfrm>
          <a:prstGeom prst="line">
            <a:avLst/>
          </a:prstGeom>
          <a:noFill/>
          <a:ln w="19050">
            <a:solidFill>
              <a:srgbClr val="FF0000"/>
            </a:solidFill>
            <a:round/>
            <a:headEnd/>
            <a:tailEnd/>
          </a:ln>
        </p:spPr>
        <p:txBody>
          <a:bodyPr/>
          <a:lstStyle/>
          <a:p>
            <a:endParaRPr lang="en-US"/>
          </a:p>
        </p:txBody>
      </p:sp>
      <p:sp>
        <p:nvSpPr>
          <p:cNvPr id="583709" name="Line 29"/>
          <p:cNvSpPr>
            <a:spLocks noChangeShapeType="1"/>
          </p:cNvSpPr>
          <p:nvPr/>
        </p:nvSpPr>
        <p:spPr bwMode="auto">
          <a:xfrm flipH="1" flipV="1">
            <a:off x="4038600" y="3124200"/>
            <a:ext cx="381000" cy="304800"/>
          </a:xfrm>
          <a:prstGeom prst="line">
            <a:avLst/>
          </a:prstGeom>
          <a:noFill/>
          <a:ln w="19050">
            <a:solidFill>
              <a:srgbClr val="FF0000"/>
            </a:solidFill>
            <a:round/>
            <a:headEnd/>
            <a:tailEnd/>
          </a:ln>
        </p:spPr>
        <p:txBody>
          <a:bodyPr/>
          <a:lstStyle/>
          <a:p>
            <a:endParaRPr lang="en-US"/>
          </a:p>
        </p:txBody>
      </p:sp>
      <p:sp>
        <p:nvSpPr>
          <p:cNvPr id="583710" name="Line 30"/>
          <p:cNvSpPr>
            <a:spLocks noChangeShapeType="1"/>
          </p:cNvSpPr>
          <p:nvPr/>
        </p:nvSpPr>
        <p:spPr bwMode="auto">
          <a:xfrm flipH="1" flipV="1">
            <a:off x="5410200" y="3581400"/>
            <a:ext cx="381000" cy="304800"/>
          </a:xfrm>
          <a:prstGeom prst="line">
            <a:avLst/>
          </a:prstGeom>
          <a:noFill/>
          <a:ln w="19050">
            <a:solidFill>
              <a:srgbClr val="FF0000"/>
            </a:solidFill>
            <a:round/>
            <a:headEnd/>
            <a:tailEnd/>
          </a:ln>
        </p:spPr>
        <p:txBody>
          <a:bodyPr/>
          <a:lstStyle/>
          <a:p>
            <a:endParaRPr lang="en-US"/>
          </a:p>
        </p:txBody>
      </p:sp>
      <p:grpSp>
        <p:nvGrpSpPr>
          <p:cNvPr id="9" name="Group 31"/>
          <p:cNvGrpSpPr>
            <a:grpSpLocks/>
          </p:cNvGrpSpPr>
          <p:nvPr/>
        </p:nvGrpSpPr>
        <p:grpSpPr bwMode="auto">
          <a:xfrm>
            <a:off x="5486400" y="3048000"/>
            <a:ext cx="381000" cy="304800"/>
            <a:chOff x="2736" y="2976"/>
            <a:chExt cx="240" cy="192"/>
          </a:xfrm>
        </p:grpSpPr>
        <p:sp>
          <p:nvSpPr>
            <p:cNvPr id="225309" name="Line 32"/>
            <p:cNvSpPr>
              <a:spLocks noChangeShapeType="1"/>
            </p:cNvSpPr>
            <p:nvPr/>
          </p:nvSpPr>
          <p:spPr bwMode="auto">
            <a:xfrm flipH="1" flipV="1">
              <a:off x="2736" y="2976"/>
              <a:ext cx="240" cy="192"/>
            </a:xfrm>
            <a:prstGeom prst="line">
              <a:avLst/>
            </a:prstGeom>
            <a:noFill/>
            <a:ln w="19050">
              <a:solidFill>
                <a:srgbClr val="FF0000"/>
              </a:solidFill>
              <a:round/>
              <a:headEnd/>
              <a:tailEnd/>
            </a:ln>
          </p:spPr>
          <p:txBody>
            <a:bodyPr/>
            <a:lstStyle/>
            <a:p>
              <a:endParaRPr lang="en-US"/>
            </a:p>
          </p:txBody>
        </p:sp>
        <p:sp>
          <p:nvSpPr>
            <p:cNvPr id="225310" name="Line 33"/>
            <p:cNvSpPr>
              <a:spLocks noChangeShapeType="1"/>
            </p:cNvSpPr>
            <p:nvPr/>
          </p:nvSpPr>
          <p:spPr bwMode="auto">
            <a:xfrm flipV="1">
              <a:off x="2736" y="2976"/>
              <a:ext cx="240" cy="192"/>
            </a:xfrm>
            <a:prstGeom prst="line">
              <a:avLst/>
            </a:prstGeom>
            <a:noFill/>
            <a:ln w="19050">
              <a:solidFill>
                <a:srgbClr val="FF0000"/>
              </a:solidFill>
              <a:round/>
              <a:headEnd/>
              <a:tailEnd/>
            </a:ln>
          </p:spPr>
          <p:txBody>
            <a:bodyPr/>
            <a:lstStyle/>
            <a:p>
              <a:endParaRPr lang="en-US"/>
            </a:p>
          </p:txBody>
        </p:sp>
      </p:grpSp>
      <p:grpSp>
        <p:nvGrpSpPr>
          <p:cNvPr id="10" name="Group 34"/>
          <p:cNvGrpSpPr>
            <a:grpSpLocks/>
          </p:cNvGrpSpPr>
          <p:nvPr/>
        </p:nvGrpSpPr>
        <p:grpSpPr bwMode="auto">
          <a:xfrm>
            <a:off x="6934200" y="3581400"/>
            <a:ext cx="381000" cy="304800"/>
            <a:chOff x="2736" y="2976"/>
            <a:chExt cx="240" cy="192"/>
          </a:xfrm>
        </p:grpSpPr>
        <p:sp>
          <p:nvSpPr>
            <p:cNvPr id="225307" name="Line 35"/>
            <p:cNvSpPr>
              <a:spLocks noChangeShapeType="1"/>
            </p:cNvSpPr>
            <p:nvPr/>
          </p:nvSpPr>
          <p:spPr bwMode="auto">
            <a:xfrm flipH="1" flipV="1">
              <a:off x="2736" y="2976"/>
              <a:ext cx="240" cy="192"/>
            </a:xfrm>
            <a:prstGeom prst="line">
              <a:avLst/>
            </a:prstGeom>
            <a:noFill/>
            <a:ln w="19050">
              <a:solidFill>
                <a:srgbClr val="FF0000"/>
              </a:solidFill>
              <a:round/>
              <a:headEnd/>
              <a:tailEnd/>
            </a:ln>
          </p:spPr>
          <p:txBody>
            <a:bodyPr/>
            <a:lstStyle/>
            <a:p>
              <a:endParaRPr lang="en-US"/>
            </a:p>
          </p:txBody>
        </p:sp>
        <p:sp>
          <p:nvSpPr>
            <p:cNvPr id="225308" name="Line 36"/>
            <p:cNvSpPr>
              <a:spLocks noChangeShapeType="1"/>
            </p:cNvSpPr>
            <p:nvPr/>
          </p:nvSpPr>
          <p:spPr bwMode="auto">
            <a:xfrm flipV="1">
              <a:off x="2736" y="2976"/>
              <a:ext cx="240" cy="192"/>
            </a:xfrm>
            <a:prstGeom prst="line">
              <a:avLst/>
            </a:prstGeom>
            <a:noFill/>
            <a:ln w="19050">
              <a:solidFill>
                <a:srgbClr val="FF0000"/>
              </a:solidFill>
              <a:round/>
              <a:headEnd/>
              <a:tailEnd/>
            </a:ln>
          </p:spPr>
          <p:txBody>
            <a:bodyPr/>
            <a:lstStyle/>
            <a:p>
              <a:endParaRPr lang="en-US"/>
            </a:p>
          </p:txBody>
        </p:sp>
      </p:grpSp>
      <p:grpSp>
        <p:nvGrpSpPr>
          <p:cNvPr id="11" name="Group 37"/>
          <p:cNvGrpSpPr>
            <a:grpSpLocks/>
          </p:cNvGrpSpPr>
          <p:nvPr/>
        </p:nvGrpSpPr>
        <p:grpSpPr bwMode="auto">
          <a:xfrm>
            <a:off x="2359025" y="4038600"/>
            <a:ext cx="1908175" cy="685800"/>
            <a:chOff x="1344" y="2976"/>
            <a:chExt cx="1202" cy="432"/>
          </a:xfrm>
        </p:grpSpPr>
        <p:sp>
          <p:nvSpPr>
            <p:cNvPr id="225305" name="Rectangle 38"/>
            <p:cNvSpPr>
              <a:spLocks noChangeArrowheads="1"/>
            </p:cNvSpPr>
            <p:nvPr/>
          </p:nvSpPr>
          <p:spPr bwMode="auto">
            <a:xfrm>
              <a:off x="1387" y="3024"/>
              <a:ext cx="1159" cy="336"/>
            </a:xfrm>
            <a:prstGeom prst="rect">
              <a:avLst/>
            </a:prstGeom>
            <a:noFill/>
            <a:ln w="9525">
              <a:noFill/>
              <a:miter lim="800000"/>
              <a:headEnd/>
              <a:tailEnd/>
            </a:ln>
          </p:spPr>
          <p:txBody>
            <a:bodyPr/>
            <a:lstStyle/>
            <a:p>
              <a:pPr marL="342900" indent="-342900">
                <a:spcBef>
                  <a:spcPct val="20000"/>
                </a:spcBef>
              </a:pPr>
              <a:r>
                <a:rPr lang="en-US" sz="2800"/>
                <a:t>378,432 s</a:t>
              </a:r>
            </a:p>
          </p:txBody>
        </p:sp>
        <p:sp>
          <p:nvSpPr>
            <p:cNvPr id="225306" name="Rectangle 39"/>
            <p:cNvSpPr>
              <a:spLocks noChangeArrowheads="1"/>
            </p:cNvSpPr>
            <p:nvPr/>
          </p:nvSpPr>
          <p:spPr bwMode="auto">
            <a:xfrm>
              <a:off x="1344" y="2976"/>
              <a:ext cx="1200" cy="432"/>
            </a:xfrm>
            <a:prstGeom prst="rect">
              <a:avLst/>
            </a:prstGeom>
            <a:solidFill>
              <a:srgbClr val="FF9900">
                <a:alpha val="20000"/>
              </a:srgbClr>
            </a:solidFill>
            <a:ln w="9525">
              <a:solidFill>
                <a:schemeClr val="tx1"/>
              </a:solidFill>
              <a:miter lim="800000"/>
              <a:headEnd/>
              <a:tailEnd/>
            </a:ln>
          </p:spPr>
          <p:txBody>
            <a:bodyPr wrap="none" anchor="ctr"/>
            <a:lstStyle/>
            <a:p>
              <a:endParaRPr lang="en-US"/>
            </a:p>
          </p:txBody>
        </p:sp>
      </p:grpSp>
      <p:grpSp>
        <p:nvGrpSpPr>
          <p:cNvPr id="12" name="Group 40"/>
          <p:cNvGrpSpPr>
            <a:grpSpLocks/>
          </p:cNvGrpSpPr>
          <p:nvPr/>
        </p:nvGrpSpPr>
        <p:grpSpPr bwMode="auto">
          <a:xfrm>
            <a:off x="6400800" y="5410200"/>
            <a:ext cx="2514600" cy="685800"/>
            <a:chOff x="1728" y="3360"/>
            <a:chExt cx="1584" cy="432"/>
          </a:xfrm>
        </p:grpSpPr>
        <p:sp>
          <p:nvSpPr>
            <p:cNvPr id="225303" name="Rectangle 41"/>
            <p:cNvSpPr>
              <a:spLocks noChangeArrowheads="1"/>
            </p:cNvSpPr>
            <p:nvPr/>
          </p:nvSpPr>
          <p:spPr bwMode="auto">
            <a:xfrm>
              <a:off x="1776" y="3408"/>
              <a:ext cx="1536" cy="336"/>
            </a:xfrm>
            <a:prstGeom prst="rect">
              <a:avLst/>
            </a:prstGeom>
            <a:noFill/>
            <a:ln w="9525">
              <a:noFill/>
              <a:miter lim="800000"/>
              <a:headEnd/>
              <a:tailEnd/>
            </a:ln>
          </p:spPr>
          <p:txBody>
            <a:bodyPr/>
            <a:lstStyle/>
            <a:p>
              <a:pPr marL="342900" indent="-342900">
                <a:spcBef>
                  <a:spcPct val="20000"/>
                </a:spcBef>
              </a:pPr>
              <a:r>
                <a:rPr lang="en-US" sz="2800"/>
                <a:t>3.78 x 10</a:t>
              </a:r>
              <a:r>
                <a:rPr lang="en-US" sz="2800" baseline="30000"/>
                <a:t>5</a:t>
              </a:r>
              <a:r>
                <a:rPr lang="en-US" sz="2800"/>
                <a:t> s</a:t>
              </a:r>
            </a:p>
          </p:txBody>
        </p:sp>
        <p:sp>
          <p:nvSpPr>
            <p:cNvPr id="225304" name="Rectangle 42"/>
            <p:cNvSpPr>
              <a:spLocks noChangeArrowheads="1"/>
            </p:cNvSpPr>
            <p:nvPr/>
          </p:nvSpPr>
          <p:spPr bwMode="auto">
            <a:xfrm>
              <a:off x="1728" y="3360"/>
              <a:ext cx="1392" cy="432"/>
            </a:xfrm>
            <a:prstGeom prst="rect">
              <a:avLst/>
            </a:prstGeom>
            <a:solidFill>
              <a:srgbClr val="FF9900">
                <a:alpha val="20000"/>
              </a:srgbClr>
            </a:solidFill>
            <a:ln w="9525">
              <a:solidFill>
                <a:schemeClr val="tx1"/>
              </a:solidFill>
              <a:miter lim="800000"/>
              <a:headEnd/>
              <a:tailEnd/>
            </a:ln>
          </p:spPr>
          <p:txBody>
            <a:bodyPr wrap="none" anchor="ctr"/>
            <a:lstStyle/>
            <a:p>
              <a:endParaRPr lang="en-US"/>
            </a:p>
          </p:txBody>
        </p:sp>
      </p:grpSp>
      <p:sp>
        <p:nvSpPr>
          <p:cNvPr id="583723" name="Text Box 43"/>
          <p:cNvSpPr txBox="1">
            <a:spLocks noChangeArrowheads="1"/>
          </p:cNvSpPr>
          <p:nvPr/>
        </p:nvSpPr>
        <p:spPr bwMode="auto">
          <a:xfrm>
            <a:off x="533400" y="5181600"/>
            <a:ext cx="5943600" cy="946150"/>
          </a:xfrm>
          <a:prstGeom prst="rect">
            <a:avLst/>
          </a:prstGeom>
          <a:noFill/>
          <a:ln w="9525">
            <a:noFill/>
            <a:miter lim="800000"/>
            <a:headEnd/>
            <a:tailEnd/>
          </a:ln>
        </p:spPr>
        <p:txBody>
          <a:bodyPr>
            <a:spAutoFit/>
          </a:bodyPr>
          <a:lstStyle/>
          <a:p>
            <a:r>
              <a:rPr lang="en-US" sz="2800"/>
              <a:t>If we are accounting for significant figures, we would change this to…</a:t>
            </a:r>
          </a:p>
        </p:txBody>
      </p:sp>
      <p:pic>
        <p:nvPicPr>
          <p:cNvPr id="225300" name="Picture 44" descr="clock"/>
          <p:cNvPicPr>
            <a:picLocks noChangeAspect="1" noChangeArrowheads="1"/>
          </p:cNvPicPr>
          <p:nvPr/>
        </p:nvPicPr>
        <p:blipFill>
          <a:blip r:embed="rId4" cstate="print"/>
          <a:srcRect/>
          <a:stretch>
            <a:fillRect/>
          </a:stretch>
        </p:blipFill>
        <p:spPr bwMode="auto">
          <a:xfrm>
            <a:off x="5181600" y="609600"/>
            <a:ext cx="2819400" cy="2011363"/>
          </a:xfrm>
          <a:prstGeom prst="rect">
            <a:avLst/>
          </a:prstGeom>
          <a:noFill/>
          <a:ln w="9525">
            <a:noFill/>
            <a:miter lim="800000"/>
            <a:headEnd/>
            <a:tailEnd/>
          </a:ln>
        </p:spPr>
      </p:pic>
      <p:pic>
        <p:nvPicPr>
          <p:cNvPr id="583726" name="Picture 46">
            <a:hlinkClick r:id="" action="ppaction://media"/>
          </p:cNvPr>
          <p:cNvPicPr>
            <a:picLocks noRot="1" noChangeAspect="1" noChangeArrowheads="1"/>
          </p:cNvPicPr>
          <p:nvPr>
            <a:wavAudioFile r:embed="rId1" name="MSj03884070000[1].wav"/>
          </p:nvPr>
        </p:nvPicPr>
        <p:blipFill>
          <a:blip r:embed="rId5" cstate="print"/>
          <a:srcRect/>
          <a:stretch>
            <a:fillRect/>
          </a:stretch>
        </p:blipFill>
        <p:spPr bwMode="auto">
          <a:xfrm>
            <a:off x="76200" y="5791200"/>
            <a:ext cx="304800" cy="304800"/>
          </a:xfrm>
          <a:prstGeom prst="rect">
            <a:avLst/>
          </a:prstGeom>
          <a:noFill/>
          <a:ln w="9525">
            <a:noFill/>
            <a:miter lim="800000"/>
            <a:headEnd/>
            <a:tailEnd/>
          </a:ln>
        </p:spPr>
      </p:pic>
      <p:sp>
        <p:nvSpPr>
          <p:cNvPr id="225302" name="AutoShape 4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1" fill="hold"/>
                                        <p:tgtEl>
                                          <p:spTgt spid="58372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83707"/>
                                        </p:tgtEl>
                                        <p:attrNameLst>
                                          <p:attrName>style.visibility</p:attrName>
                                        </p:attrNameLst>
                                      </p:cBhvr>
                                      <p:to>
                                        <p:strVal val="visible"/>
                                      </p:to>
                                    </p:set>
                                    <p:anim calcmode="lin" valueType="num">
                                      <p:cBhvr additive="base">
                                        <p:cTn id="11" dur="1000" fill="hold"/>
                                        <p:tgtEl>
                                          <p:spTgt spid="583707"/>
                                        </p:tgtEl>
                                        <p:attrNameLst>
                                          <p:attrName>ppt_x</p:attrName>
                                        </p:attrNameLst>
                                      </p:cBhvr>
                                      <p:tavLst>
                                        <p:tav tm="0">
                                          <p:val>
                                            <p:strVal val="0-#ppt_w/2"/>
                                          </p:val>
                                        </p:tav>
                                        <p:tav tm="100000">
                                          <p:val>
                                            <p:strVal val="#ppt_x"/>
                                          </p:val>
                                        </p:tav>
                                      </p:tavLst>
                                    </p:anim>
                                    <p:anim calcmode="lin" valueType="num">
                                      <p:cBhvr additive="base">
                                        <p:cTn id="12" dur="1000" fill="hold"/>
                                        <p:tgtEl>
                                          <p:spTgt spid="58370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583708"/>
                                        </p:tgtEl>
                                        <p:attrNameLst>
                                          <p:attrName>style.visibility</p:attrName>
                                        </p:attrNameLst>
                                      </p:cBhvr>
                                      <p:to>
                                        <p:strVal val="visible"/>
                                      </p:to>
                                    </p:set>
                                    <p:anim calcmode="lin" valueType="num">
                                      <p:cBhvr>
                                        <p:cTn id="28" dur="1000" fill="hold"/>
                                        <p:tgtEl>
                                          <p:spTgt spid="583708"/>
                                        </p:tgtEl>
                                        <p:attrNameLst>
                                          <p:attrName>ppt_w</p:attrName>
                                        </p:attrNameLst>
                                      </p:cBhvr>
                                      <p:tavLst>
                                        <p:tav tm="0">
                                          <p:val>
                                            <p:fltVal val="0"/>
                                          </p:val>
                                        </p:tav>
                                        <p:tav tm="100000">
                                          <p:val>
                                            <p:strVal val="#ppt_w"/>
                                          </p:val>
                                        </p:tav>
                                      </p:tavLst>
                                    </p:anim>
                                    <p:anim calcmode="lin" valueType="num">
                                      <p:cBhvr>
                                        <p:cTn id="29" dur="1000" fill="hold"/>
                                        <p:tgtEl>
                                          <p:spTgt spid="583708"/>
                                        </p:tgtEl>
                                        <p:attrNameLst>
                                          <p:attrName>ppt_h</p:attrName>
                                        </p:attrNameLst>
                                      </p:cBhvr>
                                      <p:tavLst>
                                        <p:tav tm="0">
                                          <p:val>
                                            <p:fltVal val="0"/>
                                          </p:val>
                                        </p:tav>
                                        <p:tav tm="100000">
                                          <p:val>
                                            <p:strVal val="#ppt_h"/>
                                          </p:val>
                                        </p:tav>
                                      </p:tavLst>
                                    </p:anim>
                                    <p:anim calcmode="lin" valueType="num">
                                      <p:cBhvr>
                                        <p:cTn id="30" dur="1000" fill="hold"/>
                                        <p:tgtEl>
                                          <p:spTgt spid="583708"/>
                                        </p:tgtEl>
                                        <p:attrNameLst>
                                          <p:attrName>style.rotation</p:attrName>
                                        </p:attrNameLst>
                                      </p:cBhvr>
                                      <p:tavLst>
                                        <p:tav tm="0">
                                          <p:val>
                                            <p:fltVal val="360"/>
                                          </p:val>
                                        </p:tav>
                                        <p:tav tm="100000">
                                          <p:val>
                                            <p:fltVal val="0"/>
                                          </p:val>
                                        </p:tav>
                                      </p:tavLst>
                                    </p:anim>
                                    <p:animEffect transition="in" filter="fade">
                                      <p:cBhvr>
                                        <p:cTn id="31" dur="1000"/>
                                        <p:tgtEl>
                                          <p:spTgt spid="583708"/>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583684"/>
                                        </p:tgtEl>
                                        <p:attrNameLst>
                                          <p:attrName>style.visibility</p:attrName>
                                        </p:attrNameLst>
                                      </p:cBhvr>
                                      <p:to>
                                        <p:strVal val="visible"/>
                                      </p:to>
                                    </p:set>
                                    <p:anim calcmode="lin" valueType="num">
                                      <p:cBhvr>
                                        <p:cTn id="34" dur="1000" fill="hold"/>
                                        <p:tgtEl>
                                          <p:spTgt spid="583684"/>
                                        </p:tgtEl>
                                        <p:attrNameLst>
                                          <p:attrName>ppt_w</p:attrName>
                                        </p:attrNameLst>
                                      </p:cBhvr>
                                      <p:tavLst>
                                        <p:tav tm="0">
                                          <p:val>
                                            <p:fltVal val="0"/>
                                          </p:val>
                                        </p:tav>
                                        <p:tav tm="100000">
                                          <p:val>
                                            <p:strVal val="#ppt_w"/>
                                          </p:val>
                                        </p:tav>
                                      </p:tavLst>
                                    </p:anim>
                                    <p:anim calcmode="lin" valueType="num">
                                      <p:cBhvr>
                                        <p:cTn id="35" dur="1000" fill="hold"/>
                                        <p:tgtEl>
                                          <p:spTgt spid="583684"/>
                                        </p:tgtEl>
                                        <p:attrNameLst>
                                          <p:attrName>ppt_h</p:attrName>
                                        </p:attrNameLst>
                                      </p:cBhvr>
                                      <p:tavLst>
                                        <p:tav tm="0">
                                          <p:val>
                                            <p:fltVal val="0"/>
                                          </p:val>
                                        </p:tav>
                                        <p:tav tm="100000">
                                          <p:val>
                                            <p:strVal val="#ppt_h"/>
                                          </p:val>
                                        </p:tav>
                                      </p:tavLst>
                                    </p:anim>
                                    <p:anim calcmode="lin" valueType="num">
                                      <p:cBhvr>
                                        <p:cTn id="36" dur="1000" fill="hold"/>
                                        <p:tgtEl>
                                          <p:spTgt spid="583684"/>
                                        </p:tgtEl>
                                        <p:attrNameLst>
                                          <p:attrName>style.rotation</p:attrName>
                                        </p:attrNameLst>
                                      </p:cBhvr>
                                      <p:tavLst>
                                        <p:tav tm="0">
                                          <p:val>
                                            <p:fltVal val="360"/>
                                          </p:val>
                                        </p:tav>
                                        <p:tav tm="100000">
                                          <p:val>
                                            <p:fltVal val="0"/>
                                          </p:val>
                                        </p:tav>
                                      </p:tavLst>
                                    </p:anim>
                                    <p:animEffect transition="in" filter="fade">
                                      <p:cBhvr>
                                        <p:cTn id="37" dur="1000"/>
                                        <p:tgtEl>
                                          <p:spTgt spid="58368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10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583709"/>
                                        </p:tgtEl>
                                        <p:attrNameLst>
                                          <p:attrName>style.visibility</p:attrName>
                                        </p:attrNameLst>
                                      </p:cBhvr>
                                      <p:to>
                                        <p:strVal val="visible"/>
                                      </p:to>
                                    </p:set>
                                    <p:anim calcmode="lin" valueType="num">
                                      <p:cBhvr>
                                        <p:cTn id="53" dur="1000" fill="hold"/>
                                        <p:tgtEl>
                                          <p:spTgt spid="583709"/>
                                        </p:tgtEl>
                                        <p:attrNameLst>
                                          <p:attrName>ppt_w</p:attrName>
                                        </p:attrNameLst>
                                      </p:cBhvr>
                                      <p:tavLst>
                                        <p:tav tm="0">
                                          <p:val>
                                            <p:fltVal val="0"/>
                                          </p:val>
                                        </p:tav>
                                        <p:tav tm="100000">
                                          <p:val>
                                            <p:strVal val="#ppt_w"/>
                                          </p:val>
                                        </p:tav>
                                      </p:tavLst>
                                    </p:anim>
                                    <p:anim calcmode="lin" valueType="num">
                                      <p:cBhvr>
                                        <p:cTn id="54" dur="1000" fill="hold"/>
                                        <p:tgtEl>
                                          <p:spTgt spid="583709"/>
                                        </p:tgtEl>
                                        <p:attrNameLst>
                                          <p:attrName>ppt_h</p:attrName>
                                        </p:attrNameLst>
                                      </p:cBhvr>
                                      <p:tavLst>
                                        <p:tav tm="0">
                                          <p:val>
                                            <p:fltVal val="0"/>
                                          </p:val>
                                        </p:tav>
                                        <p:tav tm="100000">
                                          <p:val>
                                            <p:strVal val="#ppt_h"/>
                                          </p:val>
                                        </p:tav>
                                      </p:tavLst>
                                    </p:anim>
                                    <p:anim calcmode="lin" valueType="num">
                                      <p:cBhvr>
                                        <p:cTn id="55" dur="1000" fill="hold"/>
                                        <p:tgtEl>
                                          <p:spTgt spid="583709"/>
                                        </p:tgtEl>
                                        <p:attrNameLst>
                                          <p:attrName>style.rotation</p:attrName>
                                        </p:attrNameLst>
                                      </p:cBhvr>
                                      <p:tavLst>
                                        <p:tav tm="0">
                                          <p:val>
                                            <p:fltVal val="360"/>
                                          </p:val>
                                        </p:tav>
                                        <p:tav tm="100000">
                                          <p:val>
                                            <p:fltVal val="0"/>
                                          </p:val>
                                        </p:tav>
                                      </p:tavLst>
                                    </p:anim>
                                    <p:animEffect transition="in" filter="fade">
                                      <p:cBhvr>
                                        <p:cTn id="56" dur="1000"/>
                                        <p:tgtEl>
                                          <p:spTgt spid="583709"/>
                                        </p:tgtEl>
                                      </p:cBhvr>
                                    </p:animEffect>
                                  </p:childTnLst>
                                </p:cTn>
                              </p:par>
                              <p:par>
                                <p:cTn id="57" presetID="49" presetClass="entr" presetSubtype="0" decel="100000" fill="hold" grpId="0" nodeType="withEffect">
                                  <p:stCondLst>
                                    <p:cond delay="0"/>
                                  </p:stCondLst>
                                  <p:childTnLst>
                                    <p:set>
                                      <p:cBhvr>
                                        <p:cTn id="58" dur="1" fill="hold">
                                          <p:stCondLst>
                                            <p:cond delay="0"/>
                                          </p:stCondLst>
                                        </p:cTn>
                                        <p:tgtEl>
                                          <p:spTgt spid="583710"/>
                                        </p:tgtEl>
                                        <p:attrNameLst>
                                          <p:attrName>style.visibility</p:attrName>
                                        </p:attrNameLst>
                                      </p:cBhvr>
                                      <p:to>
                                        <p:strVal val="visible"/>
                                      </p:to>
                                    </p:set>
                                    <p:anim calcmode="lin" valueType="num">
                                      <p:cBhvr>
                                        <p:cTn id="59" dur="1000" fill="hold"/>
                                        <p:tgtEl>
                                          <p:spTgt spid="583710"/>
                                        </p:tgtEl>
                                        <p:attrNameLst>
                                          <p:attrName>ppt_w</p:attrName>
                                        </p:attrNameLst>
                                      </p:cBhvr>
                                      <p:tavLst>
                                        <p:tav tm="0">
                                          <p:val>
                                            <p:fltVal val="0"/>
                                          </p:val>
                                        </p:tav>
                                        <p:tav tm="100000">
                                          <p:val>
                                            <p:strVal val="#ppt_w"/>
                                          </p:val>
                                        </p:tav>
                                      </p:tavLst>
                                    </p:anim>
                                    <p:anim calcmode="lin" valueType="num">
                                      <p:cBhvr>
                                        <p:cTn id="60" dur="1000" fill="hold"/>
                                        <p:tgtEl>
                                          <p:spTgt spid="583710"/>
                                        </p:tgtEl>
                                        <p:attrNameLst>
                                          <p:attrName>ppt_h</p:attrName>
                                        </p:attrNameLst>
                                      </p:cBhvr>
                                      <p:tavLst>
                                        <p:tav tm="0">
                                          <p:val>
                                            <p:fltVal val="0"/>
                                          </p:val>
                                        </p:tav>
                                        <p:tav tm="100000">
                                          <p:val>
                                            <p:strVal val="#ppt_h"/>
                                          </p:val>
                                        </p:tav>
                                      </p:tavLst>
                                    </p:anim>
                                    <p:anim calcmode="lin" valueType="num">
                                      <p:cBhvr>
                                        <p:cTn id="61" dur="1000" fill="hold"/>
                                        <p:tgtEl>
                                          <p:spTgt spid="583710"/>
                                        </p:tgtEl>
                                        <p:attrNameLst>
                                          <p:attrName>style.rotation</p:attrName>
                                        </p:attrNameLst>
                                      </p:cBhvr>
                                      <p:tavLst>
                                        <p:tav tm="0">
                                          <p:val>
                                            <p:fltVal val="360"/>
                                          </p:val>
                                        </p:tav>
                                        <p:tav tm="100000">
                                          <p:val>
                                            <p:fltVal val="0"/>
                                          </p:val>
                                        </p:tav>
                                      </p:tavLst>
                                    </p:anim>
                                    <p:animEffect transition="in" filter="fade">
                                      <p:cBhvr>
                                        <p:cTn id="62" dur="1000"/>
                                        <p:tgtEl>
                                          <p:spTgt spid="583710"/>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1000" fill="hold"/>
                                        <p:tgtEl>
                                          <p:spTgt spid="7"/>
                                        </p:tgtEl>
                                        <p:attrNameLst>
                                          <p:attrName>ppt_x</p:attrName>
                                        </p:attrNameLst>
                                      </p:cBhvr>
                                      <p:tavLst>
                                        <p:tav tm="0">
                                          <p:val>
                                            <p:strVal val="#ppt_x"/>
                                          </p:val>
                                        </p:tav>
                                        <p:tav tm="100000">
                                          <p:val>
                                            <p:strVal val="#ppt_x"/>
                                          </p:val>
                                        </p:tav>
                                      </p:tavLst>
                                    </p:anim>
                                    <p:anim calcmode="lin" valueType="num">
                                      <p:cBhvr additive="base">
                                        <p:cTn id="6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10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1000" fill="hold"/>
                                        <p:tgtEl>
                                          <p:spTgt spid="9"/>
                                        </p:tgtEl>
                                        <p:attrNameLst>
                                          <p:attrName>ppt_w</p:attrName>
                                        </p:attrNameLst>
                                      </p:cBhvr>
                                      <p:tavLst>
                                        <p:tav tm="0">
                                          <p:val>
                                            <p:fltVal val="0"/>
                                          </p:val>
                                        </p:tav>
                                        <p:tav tm="100000">
                                          <p:val>
                                            <p:strVal val="#ppt_w"/>
                                          </p:val>
                                        </p:tav>
                                      </p:tavLst>
                                    </p:anim>
                                    <p:anim calcmode="lin" valueType="num">
                                      <p:cBhvr>
                                        <p:cTn id="79" dur="1000" fill="hold"/>
                                        <p:tgtEl>
                                          <p:spTgt spid="9"/>
                                        </p:tgtEl>
                                        <p:attrNameLst>
                                          <p:attrName>ppt_h</p:attrName>
                                        </p:attrNameLst>
                                      </p:cBhvr>
                                      <p:tavLst>
                                        <p:tav tm="0">
                                          <p:val>
                                            <p:fltVal val="0"/>
                                          </p:val>
                                        </p:tav>
                                        <p:tav tm="100000">
                                          <p:val>
                                            <p:strVal val="#ppt_h"/>
                                          </p:val>
                                        </p:tav>
                                      </p:tavLst>
                                    </p:anim>
                                    <p:anim calcmode="lin" valueType="num">
                                      <p:cBhvr>
                                        <p:cTn id="80" dur="1000" fill="hold"/>
                                        <p:tgtEl>
                                          <p:spTgt spid="9"/>
                                        </p:tgtEl>
                                        <p:attrNameLst>
                                          <p:attrName>style.rotation</p:attrName>
                                        </p:attrNameLst>
                                      </p:cBhvr>
                                      <p:tavLst>
                                        <p:tav tm="0">
                                          <p:val>
                                            <p:fltVal val="360"/>
                                          </p:val>
                                        </p:tav>
                                        <p:tav tm="100000">
                                          <p:val>
                                            <p:fltVal val="0"/>
                                          </p:val>
                                        </p:tav>
                                      </p:tavLst>
                                    </p:anim>
                                    <p:animEffect transition="in" filter="fade">
                                      <p:cBhvr>
                                        <p:cTn id="81" dur="1000"/>
                                        <p:tgtEl>
                                          <p:spTgt spid="9"/>
                                        </p:tgtEl>
                                      </p:cBhvr>
                                    </p:animEffect>
                                  </p:childTnLst>
                                </p:cTn>
                              </p:par>
                              <p:par>
                                <p:cTn id="82" presetID="49" presetClass="entr" presetSubtype="0" decel="10000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1000" fill="hold"/>
                                        <p:tgtEl>
                                          <p:spTgt spid="10"/>
                                        </p:tgtEl>
                                        <p:attrNameLst>
                                          <p:attrName>ppt_w</p:attrName>
                                        </p:attrNameLst>
                                      </p:cBhvr>
                                      <p:tavLst>
                                        <p:tav tm="0">
                                          <p:val>
                                            <p:fltVal val="0"/>
                                          </p:val>
                                        </p:tav>
                                        <p:tav tm="100000">
                                          <p:val>
                                            <p:strVal val="#ppt_w"/>
                                          </p:val>
                                        </p:tav>
                                      </p:tavLst>
                                    </p:anim>
                                    <p:anim calcmode="lin" valueType="num">
                                      <p:cBhvr>
                                        <p:cTn id="85" dur="1000" fill="hold"/>
                                        <p:tgtEl>
                                          <p:spTgt spid="10"/>
                                        </p:tgtEl>
                                        <p:attrNameLst>
                                          <p:attrName>ppt_h</p:attrName>
                                        </p:attrNameLst>
                                      </p:cBhvr>
                                      <p:tavLst>
                                        <p:tav tm="0">
                                          <p:val>
                                            <p:fltVal val="0"/>
                                          </p:val>
                                        </p:tav>
                                        <p:tav tm="100000">
                                          <p:val>
                                            <p:strVal val="#ppt_h"/>
                                          </p:val>
                                        </p:tav>
                                      </p:tavLst>
                                    </p:anim>
                                    <p:anim calcmode="lin" valueType="num">
                                      <p:cBhvr>
                                        <p:cTn id="86" dur="1000" fill="hold"/>
                                        <p:tgtEl>
                                          <p:spTgt spid="10"/>
                                        </p:tgtEl>
                                        <p:attrNameLst>
                                          <p:attrName>style.rotation</p:attrName>
                                        </p:attrNameLst>
                                      </p:cBhvr>
                                      <p:tavLst>
                                        <p:tav tm="0">
                                          <p:val>
                                            <p:fltVal val="360"/>
                                          </p:val>
                                        </p:tav>
                                        <p:tav tm="100000">
                                          <p:val>
                                            <p:fltVal val="0"/>
                                          </p:val>
                                        </p:tav>
                                      </p:tavLst>
                                    </p:anim>
                                    <p:animEffect transition="in" filter="fade">
                                      <p:cBhvr>
                                        <p:cTn id="87" dur="10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583683"/>
                                        </p:tgtEl>
                                        <p:attrNameLst>
                                          <p:attrName>style.visibility</p:attrName>
                                        </p:attrNameLst>
                                      </p:cBhvr>
                                      <p:to>
                                        <p:strVal val="visible"/>
                                      </p:to>
                                    </p:set>
                                    <p:animEffect transition="in" filter="dissolve">
                                      <p:cBhvr>
                                        <p:cTn id="92" dur="1000"/>
                                        <p:tgtEl>
                                          <p:spTgt spid="583683"/>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dissolve">
                                      <p:cBhvr>
                                        <p:cTn id="97" dur="1000"/>
                                        <p:tgtEl>
                                          <p:spTgt spid="11"/>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583723"/>
                                        </p:tgtEl>
                                        <p:attrNameLst>
                                          <p:attrName>style.visibility</p:attrName>
                                        </p:attrNameLst>
                                      </p:cBhvr>
                                      <p:to>
                                        <p:strVal val="visible"/>
                                      </p:to>
                                    </p:set>
                                    <p:anim calcmode="lin" valueType="num">
                                      <p:cBhvr additive="base">
                                        <p:cTn id="102" dur="1000" fill="hold"/>
                                        <p:tgtEl>
                                          <p:spTgt spid="583723"/>
                                        </p:tgtEl>
                                        <p:attrNameLst>
                                          <p:attrName>ppt_x</p:attrName>
                                        </p:attrNameLst>
                                      </p:cBhvr>
                                      <p:tavLst>
                                        <p:tav tm="0">
                                          <p:val>
                                            <p:strVal val="#ppt_x"/>
                                          </p:val>
                                        </p:tav>
                                        <p:tav tm="100000">
                                          <p:val>
                                            <p:strVal val="#ppt_x"/>
                                          </p:val>
                                        </p:tav>
                                      </p:tavLst>
                                    </p:anim>
                                    <p:anim calcmode="lin" valueType="num">
                                      <p:cBhvr additive="base">
                                        <p:cTn id="103" dur="1000" fill="hold"/>
                                        <p:tgtEl>
                                          <p:spTgt spid="583723"/>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dissolve">
                                      <p:cBhvr>
                                        <p:cTn id="10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9" fill="hold" display="0">
                  <p:stCondLst>
                    <p:cond delay="indefinite"/>
                  </p:stCondLst>
                  <p:endCondLst>
                    <p:cond evt="onNext" delay="0">
                      <p:tgtEl>
                        <p:sldTgt/>
                      </p:tgtEl>
                    </p:cond>
                    <p:cond evt="onPrev" delay="0">
                      <p:tgtEl>
                        <p:sldTgt/>
                      </p:tgtEl>
                    </p:cond>
                    <p:cond evt="onStopAudio" delay="0">
                      <p:tgtEl>
                        <p:sldTgt/>
                      </p:tgtEl>
                    </p:cond>
                  </p:endCondLst>
                </p:cTn>
                <p:tgtEl>
                  <p:spTgt spid="583726"/>
                </p:tgtEl>
              </p:cMediaNode>
            </p:audio>
          </p:childTnLst>
        </p:cTn>
      </p:par>
    </p:tnLst>
    <p:bldLst>
      <p:bldP spid="583683" grpId="0"/>
      <p:bldP spid="583684" grpId="0" animBg="1"/>
      <p:bldP spid="583707" grpId="0"/>
      <p:bldP spid="583708" grpId="0" animBg="1"/>
      <p:bldP spid="583709" grpId="0" animBg="1"/>
      <p:bldP spid="583710" grpId="0" animBg="1"/>
      <p:bldP spid="583723" grpId="0"/>
    </p:bldLst>
  </p:timing>
</p:sld>
</file>

<file path=ppt/slides/slide201.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sz="3600" smtClean="0">
                <a:latin typeface="Arial" charset="0"/>
              </a:rPr>
              <a:t>Real Life Chemistry</a:t>
            </a:r>
          </a:p>
        </p:txBody>
      </p:sp>
      <p:sp>
        <p:nvSpPr>
          <p:cNvPr id="889859"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8986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89861"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6"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226310" name="Rectangle 7"/>
          <p:cNvSpPr>
            <a:spLocks noChangeArrowheads="1"/>
          </p:cNvSpPr>
          <p:nvPr/>
        </p:nvSpPr>
        <p:spPr bwMode="auto">
          <a:xfrm>
            <a:off x="2362200" y="1952625"/>
            <a:ext cx="2930525" cy="457200"/>
          </a:xfrm>
          <a:prstGeom prst="rect">
            <a:avLst/>
          </a:prstGeom>
          <a:noFill/>
          <a:ln w="9525">
            <a:noFill/>
            <a:miter lim="800000"/>
            <a:headEnd/>
            <a:tailEnd/>
          </a:ln>
        </p:spPr>
        <p:txBody>
          <a:bodyPr wrap="none" anchor="ctr">
            <a:spAutoFit/>
          </a:bodyPr>
          <a:lstStyle/>
          <a:p>
            <a:r>
              <a:rPr lang="en-US">
                <a:hlinkClick r:id="rId4" action="ppaction://hlinkfile"/>
              </a:rPr>
              <a:t>Real Life Chemistry </a:t>
            </a:r>
            <a:endParaRPr lang="en-US"/>
          </a:p>
        </p:txBody>
      </p:sp>
      <p:sp>
        <p:nvSpPr>
          <p:cNvPr id="226311" name="Rectangle 8"/>
          <p:cNvSpPr>
            <a:spLocks noChangeArrowheads="1"/>
          </p:cNvSpPr>
          <p:nvPr/>
        </p:nvSpPr>
        <p:spPr bwMode="auto">
          <a:xfrm>
            <a:off x="2363788" y="4017963"/>
            <a:ext cx="2930525" cy="457200"/>
          </a:xfrm>
          <a:prstGeom prst="rect">
            <a:avLst/>
          </a:prstGeom>
          <a:noFill/>
          <a:ln w="9525">
            <a:noFill/>
            <a:miter lim="800000"/>
            <a:headEnd/>
            <a:tailEnd/>
          </a:ln>
        </p:spPr>
        <p:txBody>
          <a:bodyPr wrap="none" anchor="ctr">
            <a:spAutoFit/>
          </a:bodyPr>
          <a:lstStyle/>
          <a:p>
            <a:r>
              <a:rPr lang="en-US">
                <a:hlinkClick r:id="rId7"/>
              </a:rPr>
              <a:t>Real Life Chemistry</a:t>
            </a:r>
            <a:r>
              <a:rPr lang="en-US"/>
              <a:t> </a:t>
            </a:r>
          </a:p>
        </p:txBody>
      </p:sp>
      <p:sp>
        <p:nvSpPr>
          <p:cNvPr id="226312"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57200" y="1228725"/>
            <a:ext cx="8229600" cy="1143000"/>
          </a:xfrm>
        </p:spPr>
        <p:txBody>
          <a:bodyPr/>
          <a:lstStyle/>
          <a:p>
            <a:pPr eaLnBrk="1" hangingPunct="1"/>
            <a:r>
              <a:rPr lang="en-US" sz="4000" b="1" i="1" smtClean="0">
                <a:latin typeface="Arial" charset="0"/>
              </a:rPr>
              <a:t>Simple Math</a:t>
            </a:r>
            <a:br>
              <a:rPr lang="en-US" sz="4000" b="1" i="1" smtClean="0">
                <a:latin typeface="Arial" charset="0"/>
              </a:rPr>
            </a:br>
            <a:r>
              <a:rPr lang="en-US" sz="4000" b="1" i="1" smtClean="0">
                <a:latin typeface="Arial" charset="0"/>
              </a:rPr>
              <a:t>with</a:t>
            </a:r>
            <a:br>
              <a:rPr lang="en-US" sz="4000" b="1" i="1" smtClean="0">
                <a:latin typeface="Arial" charset="0"/>
              </a:rPr>
            </a:br>
            <a:r>
              <a:rPr lang="en-US" sz="4000" b="1" i="1" smtClean="0">
                <a:latin typeface="Arial" charset="0"/>
              </a:rPr>
              <a:t>Conversion Factors</a:t>
            </a:r>
          </a:p>
        </p:txBody>
      </p:sp>
      <p:sp>
        <p:nvSpPr>
          <p:cNvPr id="227331"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84708" name="Picture 4" descr="thinking cap"/>
          <p:cNvPicPr>
            <a:picLocks noChangeAspect="1" noChangeArrowheads="1" noCrop="1"/>
          </p:cNvPicPr>
          <p:nvPr/>
        </p:nvPicPr>
        <p:blipFill>
          <a:blip r:embed="rId4" cstate="print"/>
          <a:srcRect/>
          <a:stretch>
            <a:fillRect/>
          </a:stretch>
        </p:blipFill>
        <p:spPr bwMode="auto">
          <a:xfrm>
            <a:off x="3562350" y="3095625"/>
            <a:ext cx="2190750" cy="3209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84708"/>
                                        </p:tgtEl>
                                        <p:attrNameLst>
                                          <p:attrName>style.visibility</p:attrName>
                                        </p:attrNameLst>
                                      </p:cBhvr>
                                      <p:to>
                                        <p:strVal val="visible"/>
                                      </p:to>
                                    </p:set>
                                    <p:anim calcmode="lin" valueType="num">
                                      <p:cBhvr>
                                        <p:cTn id="7" dur="1000" fill="hold"/>
                                        <p:tgtEl>
                                          <p:spTgt spid="584708"/>
                                        </p:tgtEl>
                                        <p:attrNameLst>
                                          <p:attrName>ppt_w</p:attrName>
                                        </p:attrNameLst>
                                      </p:cBhvr>
                                      <p:tavLst>
                                        <p:tav tm="0">
                                          <p:val>
                                            <p:strVal val="#ppt_w*0.70"/>
                                          </p:val>
                                        </p:tav>
                                        <p:tav tm="100000">
                                          <p:val>
                                            <p:strVal val="#ppt_w"/>
                                          </p:val>
                                        </p:tav>
                                      </p:tavLst>
                                    </p:anim>
                                    <p:anim calcmode="lin" valueType="num">
                                      <p:cBhvr>
                                        <p:cTn id="8" dur="1000" fill="hold"/>
                                        <p:tgtEl>
                                          <p:spTgt spid="584708"/>
                                        </p:tgtEl>
                                        <p:attrNameLst>
                                          <p:attrName>ppt_h</p:attrName>
                                        </p:attrNameLst>
                                      </p:cBhvr>
                                      <p:tavLst>
                                        <p:tav tm="0">
                                          <p:val>
                                            <p:strVal val="#ppt_h"/>
                                          </p:val>
                                        </p:tav>
                                        <p:tav tm="100000">
                                          <p:val>
                                            <p:strVal val="#ppt_h"/>
                                          </p:val>
                                        </p:tav>
                                      </p:tavLst>
                                    </p:anim>
                                    <p:animEffect transition="in" filter="fade">
                                      <p:cBhvr>
                                        <p:cTn id="9" dur="1000"/>
                                        <p:tgtEl>
                                          <p:spTgt spid="584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44" name="Rectangle 16"/>
          <p:cNvSpPr>
            <a:spLocks noChangeArrowheads="1"/>
          </p:cNvSpPr>
          <p:nvPr/>
        </p:nvSpPr>
        <p:spPr bwMode="auto">
          <a:xfrm>
            <a:off x="2133600" y="5486400"/>
            <a:ext cx="1828800" cy="685800"/>
          </a:xfrm>
          <a:prstGeom prst="rect">
            <a:avLst/>
          </a:prstGeom>
          <a:solidFill>
            <a:srgbClr val="3366FF">
              <a:alpha val="20000"/>
            </a:srgbClr>
          </a:solidFill>
          <a:ln w="9525">
            <a:solidFill>
              <a:schemeClr val="tx1"/>
            </a:solidFill>
            <a:miter lim="800000"/>
            <a:headEnd/>
            <a:tailEnd/>
          </a:ln>
        </p:spPr>
        <p:txBody>
          <a:bodyPr wrap="none" anchor="ctr"/>
          <a:lstStyle/>
          <a:p>
            <a:pPr algn="ctr"/>
            <a:endParaRPr lang="en-US" sz="1800"/>
          </a:p>
        </p:txBody>
      </p:sp>
      <p:sp>
        <p:nvSpPr>
          <p:cNvPr id="228355" name="Rectangle 2"/>
          <p:cNvSpPr>
            <a:spLocks noGrp="1" noChangeArrowheads="1"/>
          </p:cNvSpPr>
          <p:nvPr>
            <p:ph type="body" idx="1"/>
          </p:nvPr>
        </p:nvSpPr>
        <p:spPr>
          <a:xfrm>
            <a:off x="762000" y="1295400"/>
            <a:ext cx="6934200" cy="685800"/>
          </a:xfrm>
        </p:spPr>
        <p:txBody>
          <a:bodyPr/>
          <a:lstStyle/>
          <a:p>
            <a:pPr eaLnBrk="1" hangingPunct="1">
              <a:buFontTx/>
              <a:buNone/>
            </a:pPr>
            <a:r>
              <a:rPr lang="en-US" sz="2800" smtClean="0">
                <a:latin typeface="Arial" charset="0"/>
              </a:rPr>
              <a:t>Measured dimensions of a rectangle:</a:t>
            </a:r>
          </a:p>
        </p:txBody>
      </p:sp>
      <p:sp>
        <p:nvSpPr>
          <p:cNvPr id="585731" name="Rectangle 3"/>
          <p:cNvSpPr>
            <a:spLocks noChangeArrowheads="1"/>
          </p:cNvSpPr>
          <p:nvPr/>
        </p:nvSpPr>
        <p:spPr bwMode="auto">
          <a:xfrm>
            <a:off x="762000" y="3352800"/>
            <a:ext cx="4267200" cy="609600"/>
          </a:xfrm>
          <a:prstGeom prst="rect">
            <a:avLst/>
          </a:prstGeom>
          <a:noFill/>
          <a:ln w="9525">
            <a:noFill/>
            <a:miter lim="800000"/>
            <a:headEnd/>
            <a:tailEnd/>
          </a:ln>
        </p:spPr>
        <p:txBody>
          <a:bodyPr/>
          <a:lstStyle/>
          <a:p>
            <a:pPr marL="342900" indent="-342900">
              <a:spcBef>
                <a:spcPct val="20000"/>
              </a:spcBef>
            </a:pPr>
            <a:r>
              <a:rPr lang="en-US" sz="2800"/>
              <a:t>Find area of rectangle.</a:t>
            </a:r>
          </a:p>
        </p:txBody>
      </p:sp>
      <p:sp>
        <p:nvSpPr>
          <p:cNvPr id="585732" name="Rectangle 4"/>
          <p:cNvSpPr>
            <a:spLocks noChangeArrowheads="1"/>
          </p:cNvSpPr>
          <p:nvPr/>
        </p:nvSpPr>
        <p:spPr bwMode="auto">
          <a:xfrm>
            <a:off x="990600" y="3962400"/>
            <a:ext cx="2286000" cy="639763"/>
          </a:xfrm>
          <a:prstGeom prst="rect">
            <a:avLst/>
          </a:prstGeom>
          <a:noFill/>
          <a:ln w="9525">
            <a:noFill/>
            <a:miter lim="800000"/>
            <a:headEnd/>
            <a:tailEnd/>
          </a:ln>
        </p:spPr>
        <p:txBody>
          <a:bodyPr/>
          <a:lstStyle/>
          <a:p>
            <a:pPr marL="342900" indent="-342900">
              <a:spcBef>
                <a:spcPct val="20000"/>
              </a:spcBef>
            </a:pPr>
            <a:r>
              <a:rPr lang="en-US" sz="2800"/>
              <a:t>	A = L </a:t>
            </a:r>
            <a:r>
              <a:rPr lang="en-US" sz="2800" b="1" baseline="30000"/>
              <a:t>.</a:t>
            </a:r>
            <a:r>
              <a:rPr lang="en-US" sz="2800"/>
              <a:t> W</a:t>
            </a:r>
          </a:p>
        </p:txBody>
      </p:sp>
      <p:sp>
        <p:nvSpPr>
          <p:cNvPr id="585733" name="Rectangle 5"/>
          <p:cNvSpPr>
            <a:spLocks noChangeArrowheads="1"/>
          </p:cNvSpPr>
          <p:nvPr/>
        </p:nvSpPr>
        <p:spPr bwMode="auto">
          <a:xfrm>
            <a:off x="1295400" y="4572000"/>
            <a:ext cx="4495800" cy="639763"/>
          </a:xfrm>
          <a:prstGeom prst="rect">
            <a:avLst/>
          </a:prstGeom>
          <a:noFill/>
          <a:ln w="9525">
            <a:noFill/>
            <a:miter lim="800000"/>
            <a:headEnd/>
            <a:tailEnd/>
          </a:ln>
        </p:spPr>
        <p:txBody>
          <a:bodyPr/>
          <a:lstStyle/>
          <a:p>
            <a:pPr marL="342900" indent="-342900">
              <a:spcBef>
                <a:spcPct val="20000"/>
              </a:spcBef>
            </a:pPr>
            <a:r>
              <a:rPr lang="en-US" sz="2800"/>
              <a:t>	= (9.70 cm)(4.25 cm)  </a:t>
            </a:r>
          </a:p>
        </p:txBody>
      </p:sp>
      <p:sp>
        <p:nvSpPr>
          <p:cNvPr id="228359" name="Rectangle 6"/>
          <p:cNvSpPr>
            <a:spLocks noChangeArrowheads="1"/>
          </p:cNvSpPr>
          <p:nvPr/>
        </p:nvSpPr>
        <p:spPr bwMode="auto">
          <a:xfrm>
            <a:off x="685800" y="1905000"/>
            <a:ext cx="4495800" cy="1295400"/>
          </a:xfrm>
          <a:prstGeom prst="rect">
            <a:avLst/>
          </a:prstGeom>
          <a:noFill/>
          <a:ln w="9525">
            <a:noFill/>
            <a:miter lim="800000"/>
            <a:headEnd/>
            <a:tailEnd/>
          </a:ln>
        </p:spPr>
        <p:txBody>
          <a:bodyPr/>
          <a:lstStyle/>
          <a:p>
            <a:pPr marL="342900" indent="-342900">
              <a:spcBef>
                <a:spcPct val="20000"/>
              </a:spcBef>
            </a:pPr>
            <a:r>
              <a:rPr lang="en-US" sz="2800"/>
              <a:t>	length (L) = 9.70 cm</a:t>
            </a:r>
          </a:p>
          <a:p>
            <a:pPr marL="342900" indent="-342900">
              <a:spcBef>
                <a:spcPct val="20000"/>
              </a:spcBef>
            </a:pPr>
            <a:r>
              <a:rPr lang="en-US" sz="2800"/>
              <a:t>	width (W) = 4.25 cm</a:t>
            </a:r>
          </a:p>
        </p:txBody>
      </p:sp>
      <p:grpSp>
        <p:nvGrpSpPr>
          <p:cNvPr id="228360" name="Group 7"/>
          <p:cNvGrpSpPr>
            <a:grpSpLocks/>
          </p:cNvGrpSpPr>
          <p:nvPr/>
        </p:nvGrpSpPr>
        <p:grpSpPr bwMode="auto">
          <a:xfrm>
            <a:off x="5943600" y="2247900"/>
            <a:ext cx="2057400" cy="4305300"/>
            <a:chOff x="3744" y="1416"/>
            <a:chExt cx="1296" cy="2712"/>
          </a:xfrm>
        </p:grpSpPr>
        <p:sp>
          <p:nvSpPr>
            <p:cNvPr id="228370" name="Rectangle 8"/>
            <p:cNvSpPr>
              <a:spLocks noChangeArrowheads="1"/>
            </p:cNvSpPr>
            <p:nvPr/>
          </p:nvSpPr>
          <p:spPr bwMode="auto">
            <a:xfrm rot="5400000">
              <a:off x="3369" y="2055"/>
              <a:ext cx="2309" cy="1032"/>
            </a:xfrm>
            <a:prstGeom prst="rect">
              <a:avLst/>
            </a:prstGeom>
            <a:solidFill>
              <a:srgbClr val="3366FF"/>
            </a:solidFill>
            <a:ln w="9525">
              <a:solidFill>
                <a:schemeClr val="tx1"/>
              </a:solidFill>
              <a:miter lim="800000"/>
              <a:headEnd/>
              <a:tailEnd/>
            </a:ln>
          </p:spPr>
          <p:txBody>
            <a:bodyPr wrap="none" anchor="ctr"/>
            <a:lstStyle/>
            <a:p>
              <a:endParaRPr lang="en-US"/>
            </a:p>
          </p:txBody>
        </p:sp>
        <p:sp>
          <p:nvSpPr>
            <p:cNvPr id="228371" name="Rectangle 9"/>
            <p:cNvSpPr>
              <a:spLocks noChangeArrowheads="1"/>
            </p:cNvSpPr>
            <p:nvPr/>
          </p:nvSpPr>
          <p:spPr bwMode="auto">
            <a:xfrm>
              <a:off x="3744" y="2410"/>
              <a:ext cx="432" cy="403"/>
            </a:xfrm>
            <a:prstGeom prst="rect">
              <a:avLst/>
            </a:prstGeom>
            <a:noFill/>
            <a:ln w="9525">
              <a:noFill/>
              <a:miter lim="800000"/>
              <a:headEnd/>
              <a:tailEnd/>
            </a:ln>
          </p:spPr>
          <p:txBody>
            <a:bodyPr/>
            <a:lstStyle/>
            <a:p>
              <a:pPr marL="342900" indent="-342900">
                <a:spcBef>
                  <a:spcPct val="20000"/>
                </a:spcBef>
              </a:pPr>
              <a:r>
                <a:rPr lang="en-US" sz="2800"/>
                <a:t>L</a:t>
              </a:r>
            </a:p>
          </p:txBody>
        </p:sp>
        <p:sp>
          <p:nvSpPr>
            <p:cNvPr id="228372" name="Rectangle 10"/>
            <p:cNvSpPr>
              <a:spLocks noChangeArrowheads="1"/>
            </p:cNvSpPr>
            <p:nvPr/>
          </p:nvSpPr>
          <p:spPr bwMode="auto">
            <a:xfrm>
              <a:off x="4392" y="3725"/>
              <a:ext cx="432" cy="403"/>
            </a:xfrm>
            <a:prstGeom prst="rect">
              <a:avLst/>
            </a:prstGeom>
            <a:noFill/>
            <a:ln w="9525">
              <a:noFill/>
              <a:miter lim="800000"/>
              <a:headEnd/>
              <a:tailEnd/>
            </a:ln>
          </p:spPr>
          <p:txBody>
            <a:bodyPr/>
            <a:lstStyle/>
            <a:p>
              <a:pPr marL="342900" indent="-342900">
                <a:spcBef>
                  <a:spcPct val="20000"/>
                </a:spcBef>
              </a:pPr>
              <a:r>
                <a:rPr lang="en-US" sz="2800"/>
                <a:t>W</a:t>
              </a:r>
            </a:p>
          </p:txBody>
        </p:sp>
      </p:grpSp>
      <p:sp>
        <p:nvSpPr>
          <p:cNvPr id="585739" name="Rectangle 11"/>
          <p:cNvSpPr>
            <a:spLocks noChangeArrowheads="1"/>
          </p:cNvSpPr>
          <p:nvPr/>
        </p:nvSpPr>
        <p:spPr bwMode="auto">
          <a:xfrm>
            <a:off x="1676400" y="5608638"/>
            <a:ext cx="457200" cy="639762"/>
          </a:xfrm>
          <a:prstGeom prst="rect">
            <a:avLst/>
          </a:prstGeom>
          <a:noFill/>
          <a:ln w="9525">
            <a:noFill/>
            <a:miter lim="800000"/>
            <a:headEnd/>
            <a:tailEnd/>
          </a:ln>
        </p:spPr>
        <p:txBody>
          <a:bodyPr/>
          <a:lstStyle/>
          <a:p>
            <a:pPr marL="342900" indent="-342900">
              <a:spcBef>
                <a:spcPct val="20000"/>
              </a:spcBef>
            </a:pPr>
            <a:r>
              <a:rPr lang="en-US" sz="2800"/>
              <a:t>=</a:t>
            </a:r>
          </a:p>
        </p:txBody>
      </p:sp>
      <p:sp>
        <p:nvSpPr>
          <p:cNvPr id="228362" name="Rectangle 12"/>
          <p:cNvSpPr>
            <a:spLocks noChangeArrowheads="1"/>
          </p:cNvSpPr>
          <p:nvPr/>
        </p:nvSpPr>
        <p:spPr bwMode="auto">
          <a:xfrm>
            <a:off x="2971800" y="427038"/>
            <a:ext cx="3505200" cy="639762"/>
          </a:xfrm>
          <a:prstGeom prst="rect">
            <a:avLst/>
          </a:prstGeom>
          <a:noFill/>
          <a:ln w="9525">
            <a:noFill/>
            <a:miter lim="800000"/>
            <a:headEnd/>
            <a:tailEnd/>
          </a:ln>
        </p:spPr>
        <p:txBody>
          <a:bodyPr/>
          <a:lstStyle/>
          <a:p>
            <a:pPr marL="342900" indent="-342900">
              <a:spcBef>
                <a:spcPct val="20000"/>
              </a:spcBef>
            </a:pPr>
            <a:r>
              <a:rPr lang="en-US" sz="3200"/>
              <a:t>Example Problem</a:t>
            </a:r>
          </a:p>
        </p:txBody>
      </p:sp>
      <p:sp>
        <p:nvSpPr>
          <p:cNvPr id="585741" name="Rectangle 13"/>
          <p:cNvSpPr>
            <a:spLocks noChangeArrowheads="1"/>
          </p:cNvSpPr>
          <p:nvPr/>
        </p:nvSpPr>
        <p:spPr bwMode="auto">
          <a:xfrm>
            <a:off x="2209800" y="5608638"/>
            <a:ext cx="1066800" cy="639762"/>
          </a:xfrm>
          <a:prstGeom prst="rect">
            <a:avLst/>
          </a:prstGeom>
          <a:noFill/>
          <a:ln w="9525">
            <a:noFill/>
            <a:miter lim="800000"/>
            <a:headEnd/>
            <a:tailEnd/>
          </a:ln>
        </p:spPr>
        <p:txBody>
          <a:bodyPr/>
          <a:lstStyle/>
          <a:p>
            <a:pPr marL="342900" indent="-342900">
              <a:spcBef>
                <a:spcPct val="20000"/>
              </a:spcBef>
            </a:pPr>
            <a:r>
              <a:rPr lang="en-US" sz="2800"/>
              <a:t>41.2</a:t>
            </a:r>
          </a:p>
        </p:txBody>
      </p:sp>
      <p:sp>
        <p:nvSpPr>
          <p:cNvPr id="585742" name="Rectangle 14"/>
          <p:cNvSpPr>
            <a:spLocks noChangeArrowheads="1"/>
          </p:cNvSpPr>
          <p:nvPr/>
        </p:nvSpPr>
        <p:spPr bwMode="auto">
          <a:xfrm>
            <a:off x="3048000" y="5608638"/>
            <a:ext cx="1066800" cy="639762"/>
          </a:xfrm>
          <a:prstGeom prst="rect">
            <a:avLst/>
          </a:prstGeom>
          <a:noFill/>
          <a:ln w="9525">
            <a:noFill/>
            <a:miter lim="800000"/>
            <a:headEnd/>
            <a:tailEnd/>
          </a:ln>
        </p:spPr>
        <p:txBody>
          <a:bodyPr/>
          <a:lstStyle/>
          <a:p>
            <a:pPr marL="342900" indent="-342900">
              <a:spcBef>
                <a:spcPct val="20000"/>
              </a:spcBef>
            </a:pPr>
            <a:r>
              <a:rPr lang="en-US" sz="2800"/>
              <a:t>cm</a:t>
            </a:r>
          </a:p>
        </p:txBody>
      </p:sp>
      <p:sp>
        <p:nvSpPr>
          <p:cNvPr id="585743" name="Rectangle 15"/>
          <p:cNvSpPr>
            <a:spLocks noChangeArrowheads="1"/>
          </p:cNvSpPr>
          <p:nvPr/>
        </p:nvSpPr>
        <p:spPr bwMode="auto">
          <a:xfrm>
            <a:off x="3505200" y="5608638"/>
            <a:ext cx="1066800" cy="639762"/>
          </a:xfrm>
          <a:prstGeom prst="rect">
            <a:avLst/>
          </a:prstGeom>
          <a:noFill/>
          <a:ln w="9525">
            <a:noFill/>
            <a:miter lim="800000"/>
            <a:headEnd/>
            <a:tailEnd/>
          </a:ln>
        </p:spPr>
        <p:txBody>
          <a:bodyPr/>
          <a:lstStyle/>
          <a:p>
            <a:pPr marL="342900" indent="-342900">
              <a:spcBef>
                <a:spcPct val="20000"/>
              </a:spcBef>
            </a:pPr>
            <a:r>
              <a:rPr lang="en-US" sz="2800" baseline="30000"/>
              <a:t>2</a:t>
            </a:r>
          </a:p>
        </p:txBody>
      </p:sp>
      <p:sp>
        <p:nvSpPr>
          <p:cNvPr id="585745" name="Text Box 17"/>
          <p:cNvSpPr txBox="1">
            <a:spLocks noChangeArrowheads="1"/>
          </p:cNvSpPr>
          <p:nvPr/>
        </p:nvSpPr>
        <p:spPr bwMode="auto">
          <a:xfrm>
            <a:off x="3627438" y="5608638"/>
            <a:ext cx="792162" cy="519112"/>
          </a:xfrm>
          <a:prstGeom prst="rect">
            <a:avLst/>
          </a:prstGeom>
          <a:noFill/>
          <a:ln w="9525">
            <a:noFill/>
            <a:miter lim="800000"/>
            <a:headEnd/>
            <a:tailEnd/>
          </a:ln>
        </p:spPr>
        <p:txBody>
          <a:bodyPr wrap="none">
            <a:spAutoFit/>
          </a:bodyPr>
          <a:lstStyle/>
          <a:p>
            <a:r>
              <a:rPr lang="en-US" sz="2800" b="1" baseline="30000"/>
              <a:t>. </a:t>
            </a:r>
            <a:r>
              <a:rPr lang="en-US" sz="2800"/>
              <a:t>cm</a:t>
            </a:r>
          </a:p>
        </p:txBody>
      </p:sp>
      <p:sp>
        <p:nvSpPr>
          <p:cNvPr id="585746" name="Line 18"/>
          <p:cNvSpPr>
            <a:spLocks noChangeShapeType="1"/>
          </p:cNvSpPr>
          <p:nvPr/>
        </p:nvSpPr>
        <p:spPr bwMode="auto">
          <a:xfrm>
            <a:off x="3200400" y="5029200"/>
            <a:ext cx="152400" cy="685800"/>
          </a:xfrm>
          <a:prstGeom prst="line">
            <a:avLst/>
          </a:prstGeom>
          <a:noFill/>
          <a:ln w="19050">
            <a:solidFill>
              <a:srgbClr val="3366FF"/>
            </a:solidFill>
            <a:round/>
            <a:headEnd/>
            <a:tailEnd type="triangle" w="med" len="med"/>
          </a:ln>
        </p:spPr>
        <p:txBody>
          <a:bodyPr/>
          <a:lstStyle/>
          <a:p>
            <a:endParaRPr lang="en-US"/>
          </a:p>
        </p:txBody>
      </p:sp>
      <p:sp>
        <p:nvSpPr>
          <p:cNvPr id="585747" name="Line 19"/>
          <p:cNvSpPr>
            <a:spLocks noChangeShapeType="1"/>
          </p:cNvSpPr>
          <p:nvPr/>
        </p:nvSpPr>
        <p:spPr bwMode="auto">
          <a:xfrm flipH="1">
            <a:off x="4114800" y="5029200"/>
            <a:ext cx="533400" cy="685800"/>
          </a:xfrm>
          <a:prstGeom prst="line">
            <a:avLst/>
          </a:prstGeom>
          <a:noFill/>
          <a:ln w="19050">
            <a:solidFill>
              <a:srgbClr val="3366FF"/>
            </a:solidFill>
            <a:round/>
            <a:headEnd/>
            <a:tailEnd type="triangle" w="med" len="med"/>
          </a:ln>
        </p:spPr>
        <p:txBody>
          <a:bodyPr/>
          <a:lstStyle/>
          <a:p>
            <a:endParaRPr lang="en-US"/>
          </a:p>
        </p:txBody>
      </p:sp>
      <p:sp>
        <p:nvSpPr>
          <p:cNvPr id="228369" name="AutoShape 20">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5731"/>
                                        </p:tgtEl>
                                        <p:attrNameLst>
                                          <p:attrName>style.visibility</p:attrName>
                                        </p:attrNameLst>
                                      </p:cBhvr>
                                      <p:to>
                                        <p:strVal val="visible"/>
                                      </p:to>
                                    </p:set>
                                    <p:anim calcmode="lin" valueType="num">
                                      <p:cBhvr additive="base">
                                        <p:cTn id="7" dur="1000" fill="hold"/>
                                        <p:tgtEl>
                                          <p:spTgt spid="585731"/>
                                        </p:tgtEl>
                                        <p:attrNameLst>
                                          <p:attrName>ppt_x</p:attrName>
                                        </p:attrNameLst>
                                      </p:cBhvr>
                                      <p:tavLst>
                                        <p:tav tm="0">
                                          <p:val>
                                            <p:strVal val="0-#ppt_w/2"/>
                                          </p:val>
                                        </p:tav>
                                        <p:tav tm="100000">
                                          <p:val>
                                            <p:strVal val="#ppt_x"/>
                                          </p:val>
                                        </p:tav>
                                      </p:tavLst>
                                    </p:anim>
                                    <p:anim calcmode="lin" valueType="num">
                                      <p:cBhvr additive="base">
                                        <p:cTn id="8" dur="1000" fill="hold"/>
                                        <p:tgtEl>
                                          <p:spTgt spid="5857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85732"/>
                                        </p:tgtEl>
                                        <p:attrNameLst>
                                          <p:attrName>style.visibility</p:attrName>
                                        </p:attrNameLst>
                                      </p:cBhvr>
                                      <p:to>
                                        <p:strVal val="visible"/>
                                      </p:to>
                                    </p:set>
                                    <p:animEffect transition="in" filter="dissolve">
                                      <p:cBhvr>
                                        <p:cTn id="13" dur="1000"/>
                                        <p:tgtEl>
                                          <p:spTgt spid="5857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85733"/>
                                        </p:tgtEl>
                                        <p:attrNameLst>
                                          <p:attrName>style.visibility</p:attrName>
                                        </p:attrNameLst>
                                      </p:cBhvr>
                                      <p:to>
                                        <p:strVal val="visible"/>
                                      </p:to>
                                    </p:set>
                                    <p:animEffect transition="in" filter="dissolve">
                                      <p:cBhvr>
                                        <p:cTn id="18" dur="1000"/>
                                        <p:tgtEl>
                                          <p:spTgt spid="585733"/>
                                        </p:tgtEl>
                                      </p:cBhvr>
                                    </p:animEffect>
                                  </p:childTnLst>
                                </p:cTn>
                              </p:par>
                            </p:childTnLst>
                          </p:cTn>
                        </p:par>
                        <p:par>
                          <p:cTn id="19" fill="hold">
                            <p:stCondLst>
                              <p:cond delay="1000"/>
                            </p:stCondLst>
                            <p:childTnLst>
                              <p:par>
                                <p:cTn id="20" presetID="9" presetClass="entr" presetSubtype="0" fill="hold" grpId="0" nodeType="afterEffect">
                                  <p:stCondLst>
                                    <p:cond delay="3000"/>
                                  </p:stCondLst>
                                  <p:childTnLst>
                                    <p:set>
                                      <p:cBhvr>
                                        <p:cTn id="21" dur="1" fill="hold">
                                          <p:stCondLst>
                                            <p:cond delay="0"/>
                                          </p:stCondLst>
                                        </p:cTn>
                                        <p:tgtEl>
                                          <p:spTgt spid="585739"/>
                                        </p:tgtEl>
                                        <p:attrNameLst>
                                          <p:attrName>style.visibility</p:attrName>
                                        </p:attrNameLst>
                                      </p:cBhvr>
                                      <p:to>
                                        <p:strVal val="visible"/>
                                      </p:to>
                                    </p:set>
                                    <p:animEffect transition="in" filter="dissolve">
                                      <p:cBhvr>
                                        <p:cTn id="22" dur="1000"/>
                                        <p:tgtEl>
                                          <p:spTgt spid="5857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85741"/>
                                        </p:tgtEl>
                                        <p:attrNameLst>
                                          <p:attrName>style.visibility</p:attrName>
                                        </p:attrNameLst>
                                      </p:cBhvr>
                                      <p:to>
                                        <p:strVal val="visible"/>
                                      </p:to>
                                    </p:set>
                                    <p:animEffect transition="in" filter="dissolve">
                                      <p:cBhvr>
                                        <p:cTn id="27" dur="1000"/>
                                        <p:tgtEl>
                                          <p:spTgt spid="58574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585746"/>
                                        </p:tgtEl>
                                        <p:attrNameLst>
                                          <p:attrName>style.visibility</p:attrName>
                                        </p:attrNameLst>
                                      </p:cBhvr>
                                      <p:to>
                                        <p:strVal val="visible"/>
                                      </p:to>
                                    </p:set>
                                    <p:anim calcmode="lin" valueType="num">
                                      <p:cBhvr>
                                        <p:cTn id="32" dur="1000" fill="hold"/>
                                        <p:tgtEl>
                                          <p:spTgt spid="585746"/>
                                        </p:tgtEl>
                                        <p:attrNameLst>
                                          <p:attrName>ppt_w</p:attrName>
                                        </p:attrNameLst>
                                      </p:cBhvr>
                                      <p:tavLst>
                                        <p:tav tm="0">
                                          <p:val>
                                            <p:fltVal val="0"/>
                                          </p:val>
                                        </p:tav>
                                        <p:tav tm="100000">
                                          <p:val>
                                            <p:strVal val="#ppt_w"/>
                                          </p:val>
                                        </p:tav>
                                      </p:tavLst>
                                    </p:anim>
                                    <p:anim calcmode="lin" valueType="num">
                                      <p:cBhvr>
                                        <p:cTn id="33" dur="1000" fill="hold"/>
                                        <p:tgtEl>
                                          <p:spTgt spid="585746"/>
                                        </p:tgtEl>
                                        <p:attrNameLst>
                                          <p:attrName>ppt_h</p:attrName>
                                        </p:attrNameLst>
                                      </p:cBhvr>
                                      <p:tavLst>
                                        <p:tav tm="0">
                                          <p:val>
                                            <p:fltVal val="0"/>
                                          </p:val>
                                        </p:tav>
                                        <p:tav tm="100000">
                                          <p:val>
                                            <p:strVal val="#ppt_h"/>
                                          </p:val>
                                        </p:tav>
                                      </p:tavLst>
                                    </p:anim>
                                    <p:anim calcmode="lin" valueType="num">
                                      <p:cBhvr>
                                        <p:cTn id="34" dur="1000" fill="hold"/>
                                        <p:tgtEl>
                                          <p:spTgt spid="585746"/>
                                        </p:tgtEl>
                                        <p:attrNameLst>
                                          <p:attrName>style.rotation</p:attrName>
                                        </p:attrNameLst>
                                      </p:cBhvr>
                                      <p:tavLst>
                                        <p:tav tm="0">
                                          <p:val>
                                            <p:fltVal val="90"/>
                                          </p:val>
                                        </p:tav>
                                        <p:tav tm="100000">
                                          <p:val>
                                            <p:fltVal val="0"/>
                                          </p:val>
                                        </p:tav>
                                      </p:tavLst>
                                    </p:anim>
                                    <p:animEffect transition="in" filter="fade">
                                      <p:cBhvr>
                                        <p:cTn id="35" dur="1000"/>
                                        <p:tgtEl>
                                          <p:spTgt spid="585746"/>
                                        </p:tgtEl>
                                      </p:cBhvr>
                                    </p:animEffect>
                                  </p:childTnLst>
                                </p:cTn>
                              </p:par>
                            </p:childTnLst>
                          </p:cTn>
                        </p:par>
                        <p:par>
                          <p:cTn id="36" fill="hold">
                            <p:stCondLst>
                              <p:cond delay="1000"/>
                            </p:stCondLst>
                            <p:childTnLst>
                              <p:par>
                                <p:cTn id="37" presetID="9" presetClass="entr" presetSubtype="0" fill="hold" grpId="0" nodeType="afterEffect">
                                  <p:stCondLst>
                                    <p:cond delay="500"/>
                                  </p:stCondLst>
                                  <p:childTnLst>
                                    <p:set>
                                      <p:cBhvr>
                                        <p:cTn id="38" dur="1" fill="hold">
                                          <p:stCondLst>
                                            <p:cond delay="0"/>
                                          </p:stCondLst>
                                        </p:cTn>
                                        <p:tgtEl>
                                          <p:spTgt spid="585742"/>
                                        </p:tgtEl>
                                        <p:attrNameLst>
                                          <p:attrName>style.visibility</p:attrName>
                                        </p:attrNameLst>
                                      </p:cBhvr>
                                      <p:to>
                                        <p:strVal val="visible"/>
                                      </p:to>
                                    </p:set>
                                    <p:animEffect transition="in" filter="dissolve">
                                      <p:cBhvr>
                                        <p:cTn id="39" dur="1000"/>
                                        <p:tgtEl>
                                          <p:spTgt spid="585742"/>
                                        </p:tgtEl>
                                      </p:cBhvr>
                                    </p:animEffect>
                                  </p:childTnLst>
                                </p:cTn>
                              </p:par>
                            </p:childTnLst>
                          </p:cTn>
                        </p:par>
                        <p:par>
                          <p:cTn id="40" fill="hold">
                            <p:stCondLst>
                              <p:cond delay="2500"/>
                            </p:stCondLst>
                            <p:childTnLst>
                              <p:par>
                                <p:cTn id="41" presetID="31" presetClass="entr" presetSubtype="0" fill="hold" grpId="0" nodeType="afterEffect">
                                  <p:stCondLst>
                                    <p:cond delay="0"/>
                                  </p:stCondLst>
                                  <p:iterate type="lt">
                                    <p:tmPct val="5000"/>
                                  </p:iterate>
                                  <p:childTnLst>
                                    <p:set>
                                      <p:cBhvr>
                                        <p:cTn id="42" dur="1" fill="hold">
                                          <p:stCondLst>
                                            <p:cond delay="0"/>
                                          </p:stCondLst>
                                        </p:cTn>
                                        <p:tgtEl>
                                          <p:spTgt spid="585747"/>
                                        </p:tgtEl>
                                        <p:attrNameLst>
                                          <p:attrName>style.visibility</p:attrName>
                                        </p:attrNameLst>
                                      </p:cBhvr>
                                      <p:to>
                                        <p:strVal val="visible"/>
                                      </p:to>
                                    </p:set>
                                    <p:anim calcmode="lin" valueType="num">
                                      <p:cBhvr>
                                        <p:cTn id="43" dur="1000" fill="hold"/>
                                        <p:tgtEl>
                                          <p:spTgt spid="585747"/>
                                        </p:tgtEl>
                                        <p:attrNameLst>
                                          <p:attrName>ppt_w</p:attrName>
                                        </p:attrNameLst>
                                      </p:cBhvr>
                                      <p:tavLst>
                                        <p:tav tm="0">
                                          <p:val>
                                            <p:fltVal val="0"/>
                                          </p:val>
                                        </p:tav>
                                        <p:tav tm="100000">
                                          <p:val>
                                            <p:strVal val="#ppt_w"/>
                                          </p:val>
                                        </p:tav>
                                      </p:tavLst>
                                    </p:anim>
                                    <p:anim calcmode="lin" valueType="num">
                                      <p:cBhvr>
                                        <p:cTn id="44" dur="1000" fill="hold"/>
                                        <p:tgtEl>
                                          <p:spTgt spid="585747"/>
                                        </p:tgtEl>
                                        <p:attrNameLst>
                                          <p:attrName>ppt_h</p:attrName>
                                        </p:attrNameLst>
                                      </p:cBhvr>
                                      <p:tavLst>
                                        <p:tav tm="0">
                                          <p:val>
                                            <p:fltVal val="0"/>
                                          </p:val>
                                        </p:tav>
                                        <p:tav tm="100000">
                                          <p:val>
                                            <p:strVal val="#ppt_h"/>
                                          </p:val>
                                        </p:tav>
                                      </p:tavLst>
                                    </p:anim>
                                    <p:anim calcmode="lin" valueType="num">
                                      <p:cBhvr>
                                        <p:cTn id="45" dur="1000" fill="hold"/>
                                        <p:tgtEl>
                                          <p:spTgt spid="585747"/>
                                        </p:tgtEl>
                                        <p:attrNameLst>
                                          <p:attrName>style.rotation</p:attrName>
                                        </p:attrNameLst>
                                      </p:cBhvr>
                                      <p:tavLst>
                                        <p:tav tm="0">
                                          <p:val>
                                            <p:fltVal val="90"/>
                                          </p:val>
                                        </p:tav>
                                        <p:tav tm="100000">
                                          <p:val>
                                            <p:fltVal val="0"/>
                                          </p:val>
                                        </p:tav>
                                      </p:tavLst>
                                    </p:anim>
                                    <p:animEffect transition="in" filter="fade">
                                      <p:cBhvr>
                                        <p:cTn id="46" dur="1000"/>
                                        <p:tgtEl>
                                          <p:spTgt spid="585747"/>
                                        </p:tgtEl>
                                      </p:cBhvr>
                                    </p:animEffect>
                                  </p:childTnLst>
                                </p:cTn>
                              </p:par>
                            </p:childTnLst>
                          </p:cTn>
                        </p:par>
                        <p:par>
                          <p:cTn id="47" fill="hold">
                            <p:stCondLst>
                              <p:cond delay="3500"/>
                            </p:stCondLst>
                            <p:childTnLst>
                              <p:par>
                                <p:cTn id="48" presetID="9" presetClass="entr" presetSubtype="0" fill="hold" grpId="0" nodeType="afterEffect">
                                  <p:stCondLst>
                                    <p:cond delay="500"/>
                                  </p:stCondLst>
                                  <p:childTnLst>
                                    <p:set>
                                      <p:cBhvr>
                                        <p:cTn id="49" dur="1" fill="hold">
                                          <p:stCondLst>
                                            <p:cond delay="0"/>
                                          </p:stCondLst>
                                        </p:cTn>
                                        <p:tgtEl>
                                          <p:spTgt spid="585745"/>
                                        </p:tgtEl>
                                        <p:attrNameLst>
                                          <p:attrName>style.visibility</p:attrName>
                                        </p:attrNameLst>
                                      </p:cBhvr>
                                      <p:to>
                                        <p:strVal val="visible"/>
                                      </p:to>
                                    </p:set>
                                    <p:animEffect transition="in" filter="dissolve">
                                      <p:cBhvr>
                                        <p:cTn id="50" dur="1000"/>
                                        <p:tgtEl>
                                          <p:spTgt spid="585745"/>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1" nodeType="clickEffect">
                                  <p:stCondLst>
                                    <p:cond delay="0"/>
                                  </p:stCondLst>
                                  <p:iterate type="lt">
                                    <p:tmPct val="5000"/>
                                  </p:iterate>
                                  <p:childTnLst>
                                    <p:anim calcmode="lin" valueType="num">
                                      <p:cBhvr>
                                        <p:cTn id="54" dur="1000"/>
                                        <p:tgtEl>
                                          <p:spTgt spid="585746"/>
                                        </p:tgtEl>
                                        <p:attrNameLst>
                                          <p:attrName>ppt_w</p:attrName>
                                        </p:attrNameLst>
                                      </p:cBhvr>
                                      <p:tavLst>
                                        <p:tav tm="0">
                                          <p:val>
                                            <p:strVal val="ppt_w"/>
                                          </p:val>
                                        </p:tav>
                                        <p:tav tm="100000">
                                          <p:val>
                                            <p:fltVal val="0"/>
                                          </p:val>
                                        </p:tav>
                                      </p:tavLst>
                                    </p:anim>
                                    <p:anim calcmode="lin" valueType="num">
                                      <p:cBhvr>
                                        <p:cTn id="55" dur="1000"/>
                                        <p:tgtEl>
                                          <p:spTgt spid="585746"/>
                                        </p:tgtEl>
                                        <p:attrNameLst>
                                          <p:attrName>ppt_h</p:attrName>
                                        </p:attrNameLst>
                                      </p:cBhvr>
                                      <p:tavLst>
                                        <p:tav tm="0">
                                          <p:val>
                                            <p:strVal val="ppt_h"/>
                                          </p:val>
                                        </p:tav>
                                        <p:tav tm="100000">
                                          <p:val>
                                            <p:fltVal val="0"/>
                                          </p:val>
                                        </p:tav>
                                      </p:tavLst>
                                    </p:anim>
                                    <p:anim calcmode="lin" valueType="num">
                                      <p:cBhvr>
                                        <p:cTn id="56" dur="1000"/>
                                        <p:tgtEl>
                                          <p:spTgt spid="585746"/>
                                        </p:tgtEl>
                                        <p:attrNameLst>
                                          <p:attrName>style.rotation</p:attrName>
                                        </p:attrNameLst>
                                      </p:cBhvr>
                                      <p:tavLst>
                                        <p:tav tm="0">
                                          <p:val>
                                            <p:fltVal val="0"/>
                                          </p:val>
                                        </p:tav>
                                        <p:tav tm="100000">
                                          <p:val>
                                            <p:fltVal val="90"/>
                                          </p:val>
                                        </p:tav>
                                      </p:tavLst>
                                    </p:anim>
                                    <p:animEffect transition="out" filter="fade">
                                      <p:cBhvr>
                                        <p:cTn id="57" dur="1000"/>
                                        <p:tgtEl>
                                          <p:spTgt spid="585746"/>
                                        </p:tgtEl>
                                      </p:cBhvr>
                                    </p:animEffect>
                                    <p:set>
                                      <p:cBhvr>
                                        <p:cTn id="58" dur="1" fill="hold">
                                          <p:stCondLst>
                                            <p:cond delay="999"/>
                                          </p:stCondLst>
                                        </p:cTn>
                                        <p:tgtEl>
                                          <p:spTgt spid="585746"/>
                                        </p:tgtEl>
                                        <p:attrNameLst>
                                          <p:attrName>style.visibility</p:attrName>
                                        </p:attrNameLst>
                                      </p:cBhvr>
                                      <p:to>
                                        <p:strVal val="hidden"/>
                                      </p:to>
                                    </p:set>
                                  </p:childTnLst>
                                </p:cTn>
                              </p:par>
                              <p:par>
                                <p:cTn id="59" presetID="31" presetClass="exit" presetSubtype="0" fill="hold" grpId="1" nodeType="withEffect">
                                  <p:stCondLst>
                                    <p:cond delay="0"/>
                                  </p:stCondLst>
                                  <p:iterate type="lt">
                                    <p:tmPct val="5000"/>
                                  </p:iterate>
                                  <p:childTnLst>
                                    <p:anim calcmode="lin" valueType="num">
                                      <p:cBhvr>
                                        <p:cTn id="60" dur="1000"/>
                                        <p:tgtEl>
                                          <p:spTgt spid="585747"/>
                                        </p:tgtEl>
                                        <p:attrNameLst>
                                          <p:attrName>ppt_w</p:attrName>
                                        </p:attrNameLst>
                                      </p:cBhvr>
                                      <p:tavLst>
                                        <p:tav tm="0">
                                          <p:val>
                                            <p:strVal val="ppt_w"/>
                                          </p:val>
                                        </p:tav>
                                        <p:tav tm="100000">
                                          <p:val>
                                            <p:fltVal val="0"/>
                                          </p:val>
                                        </p:tav>
                                      </p:tavLst>
                                    </p:anim>
                                    <p:anim calcmode="lin" valueType="num">
                                      <p:cBhvr>
                                        <p:cTn id="61" dur="1000"/>
                                        <p:tgtEl>
                                          <p:spTgt spid="585747"/>
                                        </p:tgtEl>
                                        <p:attrNameLst>
                                          <p:attrName>ppt_h</p:attrName>
                                        </p:attrNameLst>
                                      </p:cBhvr>
                                      <p:tavLst>
                                        <p:tav tm="0">
                                          <p:val>
                                            <p:strVal val="ppt_h"/>
                                          </p:val>
                                        </p:tav>
                                        <p:tav tm="100000">
                                          <p:val>
                                            <p:fltVal val="0"/>
                                          </p:val>
                                        </p:tav>
                                      </p:tavLst>
                                    </p:anim>
                                    <p:anim calcmode="lin" valueType="num">
                                      <p:cBhvr>
                                        <p:cTn id="62" dur="1000"/>
                                        <p:tgtEl>
                                          <p:spTgt spid="585747"/>
                                        </p:tgtEl>
                                        <p:attrNameLst>
                                          <p:attrName>style.rotation</p:attrName>
                                        </p:attrNameLst>
                                      </p:cBhvr>
                                      <p:tavLst>
                                        <p:tav tm="0">
                                          <p:val>
                                            <p:fltVal val="0"/>
                                          </p:val>
                                        </p:tav>
                                        <p:tav tm="100000">
                                          <p:val>
                                            <p:fltVal val="90"/>
                                          </p:val>
                                        </p:tav>
                                      </p:tavLst>
                                    </p:anim>
                                    <p:animEffect transition="out" filter="fade">
                                      <p:cBhvr>
                                        <p:cTn id="63" dur="1000"/>
                                        <p:tgtEl>
                                          <p:spTgt spid="585747"/>
                                        </p:tgtEl>
                                      </p:cBhvr>
                                    </p:animEffect>
                                    <p:set>
                                      <p:cBhvr>
                                        <p:cTn id="64" dur="1" fill="hold">
                                          <p:stCondLst>
                                            <p:cond delay="999"/>
                                          </p:stCondLst>
                                        </p:cTn>
                                        <p:tgtEl>
                                          <p:spTgt spid="585747"/>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585745"/>
                                        </p:tgtEl>
                                        <p:attrNameLst>
                                          <p:attrName>ppt_x</p:attrName>
                                        </p:attrNameLst>
                                      </p:cBhvr>
                                      <p:tavLst>
                                        <p:tav tm="0">
                                          <p:val>
                                            <p:strVal val="ppt_x"/>
                                          </p:val>
                                        </p:tav>
                                        <p:tav tm="100000">
                                          <p:val>
                                            <p:strVal val="ppt_x"/>
                                          </p:val>
                                        </p:tav>
                                      </p:tavLst>
                                    </p:anim>
                                    <p:anim calcmode="lin" valueType="num">
                                      <p:cBhvr additive="base">
                                        <p:cTn id="67" dur="500"/>
                                        <p:tgtEl>
                                          <p:spTgt spid="585745"/>
                                        </p:tgtEl>
                                        <p:attrNameLst>
                                          <p:attrName>ppt_y</p:attrName>
                                        </p:attrNameLst>
                                      </p:cBhvr>
                                      <p:tavLst>
                                        <p:tav tm="0">
                                          <p:val>
                                            <p:strVal val="ppt_y"/>
                                          </p:val>
                                        </p:tav>
                                        <p:tav tm="100000">
                                          <p:val>
                                            <p:strVal val="1+ppt_h/2"/>
                                          </p:val>
                                        </p:tav>
                                      </p:tavLst>
                                    </p:anim>
                                    <p:set>
                                      <p:cBhvr>
                                        <p:cTn id="68" dur="1" fill="hold">
                                          <p:stCondLst>
                                            <p:cond delay="499"/>
                                          </p:stCondLst>
                                        </p:cTn>
                                        <p:tgtEl>
                                          <p:spTgt spid="585745"/>
                                        </p:tgtEl>
                                        <p:attrNameLst>
                                          <p:attrName>style.visibility</p:attrName>
                                        </p:attrNameLst>
                                      </p:cBhvr>
                                      <p:to>
                                        <p:strVal val="hidden"/>
                                      </p:to>
                                    </p:set>
                                  </p:childTnLst>
                                </p:cTn>
                              </p:par>
                              <p:par>
                                <p:cTn id="69" presetID="9" presetClass="entr" presetSubtype="0" fill="hold" grpId="0" nodeType="withEffect">
                                  <p:stCondLst>
                                    <p:cond delay="0"/>
                                  </p:stCondLst>
                                  <p:childTnLst>
                                    <p:set>
                                      <p:cBhvr>
                                        <p:cTn id="70" dur="1" fill="hold">
                                          <p:stCondLst>
                                            <p:cond delay="0"/>
                                          </p:stCondLst>
                                        </p:cTn>
                                        <p:tgtEl>
                                          <p:spTgt spid="585743"/>
                                        </p:tgtEl>
                                        <p:attrNameLst>
                                          <p:attrName>style.visibility</p:attrName>
                                        </p:attrNameLst>
                                      </p:cBhvr>
                                      <p:to>
                                        <p:strVal val="visible"/>
                                      </p:to>
                                    </p:set>
                                    <p:animEffect transition="in" filter="dissolve">
                                      <p:cBhvr>
                                        <p:cTn id="71" dur="1000"/>
                                        <p:tgtEl>
                                          <p:spTgt spid="585743"/>
                                        </p:tgtEl>
                                      </p:cBhvr>
                                    </p:animEffect>
                                  </p:childTnLst>
                                </p:cTn>
                              </p:par>
                            </p:childTnLst>
                          </p:cTn>
                        </p:par>
                        <p:par>
                          <p:cTn id="72" fill="hold">
                            <p:stCondLst>
                              <p:cond delay="1000"/>
                            </p:stCondLst>
                            <p:childTnLst>
                              <p:par>
                                <p:cTn id="73" presetID="9" presetClass="entr" presetSubtype="0" fill="hold" grpId="0" nodeType="afterEffect">
                                  <p:stCondLst>
                                    <p:cond delay="4000"/>
                                  </p:stCondLst>
                                  <p:childTnLst>
                                    <p:set>
                                      <p:cBhvr>
                                        <p:cTn id="74" dur="1" fill="hold">
                                          <p:stCondLst>
                                            <p:cond delay="0"/>
                                          </p:stCondLst>
                                        </p:cTn>
                                        <p:tgtEl>
                                          <p:spTgt spid="585744"/>
                                        </p:tgtEl>
                                        <p:attrNameLst>
                                          <p:attrName>style.visibility</p:attrName>
                                        </p:attrNameLst>
                                      </p:cBhvr>
                                      <p:to>
                                        <p:strVal val="visible"/>
                                      </p:to>
                                    </p:set>
                                    <p:animEffect transition="in" filter="dissolve">
                                      <p:cBhvr>
                                        <p:cTn id="75" dur="1000"/>
                                        <p:tgtEl>
                                          <p:spTgt spid="585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44" grpId="0" animBg="1"/>
      <p:bldP spid="585731" grpId="0"/>
      <p:bldP spid="585732" grpId="0"/>
      <p:bldP spid="585733" grpId="0"/>
      <p:bldP spid="585739" grpId="0"/>
      <p:bldP spid="585741" grpId="0"/>
      <p:bldP spid="585742" grpId="0"/>
      <p:bldP spid="585743" grpId="0"/>
      <p:bldP spid="585745" grpId="0"/>
      <p:bldP spid="585745" grpId="1"/>
      <p:bldP spid="585746" grpId="0" animBg="1"/>
      <p:bldP spid="585746" grpId="1" animBg="1"/>
      <p:bldP spid="585747" grpId="0" animBg="1"/>
      <p:bldP spid="585747" grpId="1"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body" idx="1"/>
          </p:nvPr>
        </p:nvSpPr>
        <p:spPr>
          <a:xfrm>
            <a:off x="2133600" y="533400"/>
            <a:ext cx="4572000" cy="762000"/>
          </a:xfrm>
        </p:spPr>
        <p:txBody>
          <a:bodyPr/>
          <a:lstStyle/>
          <a:p>
            <a:pPr eaLnBrk="1" hangingPunct="1">
              <a:buFontTx/>
              <a:buNone/>
            </a:pPr>
            <a:r>
              <a:rPr lang="en-US" smtClean="0">
                <a:latin typeface="Arial" charset="0"/>
              </a:rPr>
              <a:t>Convert 41.2 cm</a:t>
            </a:r>
            <a:r>
              <a:rPr lang="en-US" baseline="30000" smtClean="0">
                <a:latin typeface="Arial" charset="0"/>
              </a:rPr>
              <a:t>2</a:t>
            </a:r>
            <a:r>
              <a:rPr lang="en-US" smtClean="0">
                <a:latin typeface="Arial" charset="0"/>
              </a:rPr>
              <a:t> to m</a:t>
            </a:r>
            <a:r>
              <a:rPr lang="en-US" baseline="30000" smtClean="0">
                <a:latin typeface="Arial" charset="0"/>
              </a:rPr>
              <a:t>2</a:t>
            </a:r>
            <a:r>
              <a:rPr lang="en-US" smtClean="0">
                <a:latin typeface="Arial" charset="0"/>
              </a:rPr>
              <a:t>. </a:t>
            </a:r>
          </a:p>
        </p:txBody>
      </p:sp>
      <p:sp>
        <p:nvSpPr>
          <p:cNvPr id="586755" name="Line 3"/>
          <p:cNvSpPr>
            <a:spLocks noChangeShapeType="1"/>
          </p:cNvSpPr>
          <p:nvPr/>
        </p:nvSpPr>
        <p:spPr bwMode="auto">
          <a:xfrm flipV="1">
            <a:off x="2743200" y="3962400"/>
            <a:ext cx="533400" cy="304800"/>
          </a:xfrm>
          <a:prstGeom prst="line">
            <a:avLst/>
          </a:prstGeom>
          <a:noFill/>
          <a:ln w="19050">
            <a:solidFill>
              <a:srgbClr val="FF0000"/>
            </a:solidFill>
            <a:round/>
            <a:headEnd/>
            <a:tailEnd/>
          </a:ln>
        </p:spPr>
        <p:txBody>
          <a:bodyPr/>
          <a:lstStyle/>
          <a:p>
            <a:endParaRPr lang="en-US"/>
          </a:p>
        </p:txBody>
      </p:sp>
      <p:grpSp>
        <p:nvGrpSpPr>
          <p:cNvPr id="2" name="Group 4"/>
          <p:cNvGrpSpPr>
            <a:grpSpLocks/>
          </p:cNvGrpSpPr>
          <p:nvPr/>
        </p:nvGrpSpPr>
        <p:grpSpPr bwMode="auto">
          <a:xfrm>
            <a:off x="3048000" y="1371600"/>
            <a:ext cx="1676400" cy="990600"/>
            <a:chOff x="4128" y="3072"/>
            <a:chExt cx="1056" cy="624"/>
          </a:xfrm>
        </p:grpSpPr>
        <p:sp>
          <p:nvSpPr>
            <p:cNvPr id="229430" name="Rectangle 5"/>
            <p:cNvSpPr>
              <a:spLocks noChangeArrowheads="1"/>
            </p:cNvSpPr>
            <p:nvPr/>
          </p:nvSpPr>
          <p:spPr bwMode="auto">
            <a:xfrm>
              <a:off x="4128" y="3360"/>
              <a:ext cx="1056"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29431" name="Rectangle 6"/>
            <p:cNvSpPr>
              <a:spLocks noChangeArrowheads="1"/>
            </p:cNvSpPr>
            <p:nvPr/>
          </p:nvSpPr>
          <p:spPr bwMode="auto">
            <a:xfrm>
              <a:off x="4320" y="3072"/>
              <a:ext cx="720" cy="336"/>
            </a:xfrm>
            <a:prstGeom prst="rect">
              <a:avLst/>
            </a:prstGeom>
            <a:noFill/>
            <a:ln w="9525">
              <a:noFill/>
              <a:miter lim="800000"/>
              <a:headEnd/>
              <a:tailEnd/>
            </a:ln>
          </p:spPr>
          <p:txBody>
            <a:bodyPr/>
            <a:lstStyle/>
            <a:p>
              <a:pPr marL="342900" indent="-342900">
                <a:spcBef>
                  <a:spcPct val="20000"/>
                </a:spcBef>
              </a:pPr>
              <a:r>
                <a:rPr lang="en-US" sz="2800"/>
                <a:t>1 m</a:t>
              </a:r>
            </a:p>
          </p:txBody>
        </p:sp>
      </p:grpSp>
      <p:grpSp>
        <p:nvGrpSpPr>
          <p:cNvPr id="3" name="Group 7"/>
          <p:cNvGrpSpPr>
            <a:grpSpLocks/>
          </p:cNvGrpSpPr>
          <p:nvPr/>
        </p:nvGrpSpPr>
        <p:grpSpPr bwMode="auto">
          <a:xfrm>
            <a:off x="2819400" y="1143000"/>
            <a:ext cx="2057400" cy="1524000"/>
            <a:chOff x="3888" y="624"/>
            <a:chExt cx="1296" cy="960"/>
          </a:xfrm>
        </p:grpSpPr>
        <p:sp>
          <p:nvSpPr>
            <p:cNvPr id="229427" name="Rectangle 8"/>
            <p:cNvSpPr>
              <a:spLocks noChangeArrowheads="1"/>
            </p:cNvSpPr>
            <p:nvPr/>
          </p:nvSpPr>
          <p:spPr bwMode="auto">
            <a:xfrm>
              <a:off x="3888" y="62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28" name="Rectangle 9"/>
            <p:cNvSpPr>
              <a:spLocks noChangeArrowheads="1"/>
            </p:cNvSpPr>
            <p:nvPr/>
          </p:nvSpPr>
          <p:spPr bwMode="auto">
            <a:xfrm>
              <a:off x="4848" y="62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29" name="Rectangle 10"/>
            <p:cNvSpPr>
              <a:spLocks noChangeArrowheads="1"/>
            </p:cNvSpPr>
            <p:nvPr/>
          </p:nvSpPr>
          <p:spPr bwMode="auto">
            <a:xfrm>
              <a:off x="4032" y="768"/>
              <a:ext cx="1008" cy="432"/>
            </a:xfrm>
            <a:prstGeom prst="rect">
              <a:avLst/>
            </a:prstGeom>
            <a:noFill/>
            <a:ln w="9525">
              <a:noFill/>
              <a:miter lim="800000"/>
              <a:headEnd/>
              <a:tailEnd/>
            </a:ln>
          </p:spPr>
          <p:txBody>
            <a:bodyPr/>
            <a:lstStyle/>
            <a:p>
              <a:pPr marL="342900" indent="-342900">
                <a:spcBef>
                  <a:spcPct val="20000"/>
                </a:spcBef>
              </a:pPr>
              <a:r>
                <a:rPr lang="en-US" sz="3200"/>
                <a:t>______</a:t>
              </a:r>
            </a:p>
          </p:txBody>
        </p:sp>
      </p:grpSp>
      <p:sp>
        <p:nvSpPr>
          <p:cNvPr id="586763" name="Rectangle 11"/>
          <p:cNvSpPr>
            <a:spLocks noChangeArrowheads="1"/>
          </p:cNvSpPr>
          <p:nvPr/>
        </p:nvSpPr>
        <p:spPr bwMode="auto">
          <a:xfrm>
            <a:off x="228600" y="5638800"/>
            <a:ext cx="2971800" cy="533400"/>
          </a:xfrm>
          <a:prstGeom prst="rect">
            <a:avLst/>
          </a:prstGeom>
          <a:noFill/>
          <a:ln w="9525">
            <a:noFill/>
            <a:miter lim="800000"/>
            <a:headEnd/>
            <a:tailEnd/>
          </a:ln>
        </p:spPr>
        <p:txBody>
          <a:bodyPr/>
          <a:lstStyle/>
          <a:p>
            <a:pPr marL="342900" indent="-342900">
              <a:spcBef>
                <a:spcPct val="20000"/>
              </a:spcBef>
            </a:pPr>
            <a:r>
              <a:rPr lang="en-US" sz="2800"/>
              <a:t>X m</a:t>
            </a:r>
            <a:r>
              <a:rPr lang="en-US" sz="2800" baseline="30000"/>
              <a:t>2</a:t>
            </a:r>
            <a:r>
              <a:rPr lang="en-US" sz="2800"/>
              <a:t> = 41.2 cm</a:t>
            </a:r>
            <a:r>
              <a:rPr lang="en-US" sz="2800" baseline="30000"/>
              <a:t>2</a:t>
            </a:r>
          </a:p>
        </p:txBody>
      </p:sp>
      <p:sp>
        <p:nvSpPr>
          <p:cNvPr id="586764" name="Line 12"/>
          <p:cNvSpPr>
            <a:spLocks noChangeShapeType="1"/>
          </p:cNvSpPr>
          <p:nvPr/>
        </p:nvSpPr>
        <p:spPr bwMode="auto">
          <a:xfrm flipV="1">
            <a:off x="6172200" y="4419600"/>
            <a:ext cx="533400" cy="304800"/>
          </a:xfrm>
          <a:prstGeom prst="line">
            <a:avLst/>
          </a:prstGeom>
          <a:noFill/>
          <a:ln w="19050">
            <a:solidFill>
              <a:srgbClr val="FF0000"/>
            </a:solidFill>
            <a:round/>
            <a:headEnd/>
            <a:tailEnd/>
          </a:ln>
        </p:spPr>
        <p:txBody>
          <a:bodyPr/>
          <a:lstStyle/>
          <a:p>
            <a:endParaRPr lang="en-US"/>
          </a:p>
        </p:txBody>
      </p:sp>
      <p:sp>
        <p:nvSpPr>
          <p:cNvPr id="586765" name="Line 13"/>
          <p:cNvSpPr>
            <a:spLocks noChangeShapeType="1"/>
          </p:cNvSpPr>
          <p:nvPr/>
        </p:nvSpPr>
        <p:spPr bwMode="auto">
          <a:xfrm flipH="1" flipV="1">
            <a:off x="4343400" y="4343400"/>
            <a:ext cx="457200" cy="381000"/>
          </a:xfrm>
          <a:prstGeom prst="line">
            <a:avLst/>
          </a:prstGeom>
          <a:noFill/>
          <a:ln w="19050">
            <a:solidFill>
              <a:srgbClr val="FF0000"/>
            </a:solidFill>
            <a:round/>
            <a:headEnd/>
            <a:tailEnd/>
          </a:ln>
        </p:spPr>
        <p:txBody>
          <a:bodyPr/>
          <a:lstStyle/>
          <a:p>
            <a:endParaRPr lang="en-US"/>
          </a:p>
        </p:txBody>
      </p:sp>
      <p:sp>
        <p:nvSpPr>
          <p:cNvPr id="586766" name="Line 14"/>
          <p:cNvSpPr>
            <a:spLocks noChangeShapeType="1"/>
          </p:cNvSpPr>
          <p:nvPr/>
        </p:nvSpPr>
        <p:spPr bwMode="auto">
          <a:xfrm flipH="1" flipV="1">
            <a:off x="2286000" y="3886200"/>
            <a:ext cx="457200" cy="381000"/>
          </a:xfrm>
          <a:prstGeom prst="line">
            <a:avLst/>
          </a:prstGeom>
          <a:noFill/>
          <a:ln w="19050">
            <a:solidFill>
              <a:srgbClr val="FF0000"/>
            </a:solidFill>
            <a:round/>
            <a:headEnd/>
            <a:tailEnd/>
          </a:ln>
        </p:spPr>
        <p:txBody>
          <a:bodyPr/>
          <a:lstStyle/>
          <a:p>
            <a:endParaRPr lang="en-US"/>
          </a:p>
        </p:txBody>
      </p:sp>
      <p:sp>
        <p:nvSpPr>
          <p:cNvPr id="586767" name="Rectangle 15"/>
          <p:cNvSpPr>
            <a:spLocks noChangeArrowheads="1"/>
          </p:cNvSpPr>
          <p:nvPr/>
        </p:nvSpPr>
        <p:spPr bwMode="auto">
          <a:xfrm>
            <a:off x="228600" y="3810000"/>
            <a:ext cx="3276600" cy="533400"/>
          </a:xfrm>
          <a:prstGeom prst="rect">
            <a:avLst/>
          </a:prstGeom>
          <a:noFill/>
          <a:ln w="9525">
            <a:noFill/>
            <a:miter lim="800000"/>
            <a:headEnd/>
            <a:tailEnd/>
          </a:ln>
        </p:spPr>
        <p:txBody>
          <a:bodyPr/>
          <a:lstStyle/>
          <a:p>
            <a:pPr marL="342900" indent="-342900">
              <a:spcBef>
                <a:spcPct val="20000"/>
              </a:spcBef>
            </a:pPr>
            <a:r>
              <a:rPr lang="en-US" sz="2800"/>
              <a:t>X m</a:t>
            </a:r>
            <a:r>
              <a:rPr lang="en-US" sz="2800" baseline="30000"/>
              <a:t>2</a:t>
            </a:r>
            <a:r>
              <a:rPr lang="en-US" sz="2800"/>
              <a:t> = 41.2 cm</a:t>
            </a:r>
            <a:r>
              <a:rPr lang="en-US" sz="2800" b="1" baseline="30000"/>
              <a:t>.</a:t>
            </a:r>
            <a:r>
              <a:rPr lang="en-US" sz="2800"/>
              <a:t>cm</a:t>
            </a:r>
            <a:endParaRPr lang="en-US" sz="2800" baseline="30000"/>
          </a:p>
        </p:txBody>
      </p:sp>
      <p:sp>
        <p:nvSpPr>
          <p:cNvPr id="586768" name="Rectangle 16"/>
          <p:cNvSpPr>
            <a:spLocks noChangeArrowheads="1"/>
          </p:cNvSpPr>
          <p:nvPr/>
        </p:nvSpPr>
        <p:spPr bwMode="auto">
          <a:xfrm>
            <a:off x="228600" y="3048000"/>
            <a:ext cx="7010400" cy="533400"/>
          </a:xfrm>
          <a:prstGeom prst="rect">
            <a:avLst/>
          </a:prstGeom>
          <a:noFill/>
          <a:ln w="9525">
            <a:noFill/>
            <a:miter lim="800000"/>
            <a:headEnd/>
            <a:tailEnd/>
          </a:ln>
        </p:spPr>
        <p:txBody>
          <a:bodyPr/>
          <a:lstStyle/>
          <a:p>
            <a:pPr marL="342900" indent="-342900">
              <a:spcBef>
                <a:spcPct val="20000"/>
              </a:spcBef>
            </a:pPr>
            <a:r>
              <a:rPr lang="en-US" sz="2800"/>
              <a:t>Recall that…	41.2 cm</a:t>
            </a:r>
            <a:r>
              <a:rPr lang="en-US" sz="2800" baseline="30000"/>
              <a:t>2</a:t>
            </a:r>
            <a:r>
              <a:rPr lang="en-US" sz="2800"/>
              <a:t> = 41.2 cm</a:t>
            </a:r>
            <a:r>
              <a:rPr lang="en-US" sz="2800" b="1" baseline="30000"/>
              <a:t>.</a:t>
            </a:r>
            <a:r>
              <a:rPr lang="en-US" sz="2800"/>
              <a:t>cm</a:t>
            </a:r>
            <a:endParaRPr lang="en-US" sz="2800" baseline="30000"/>
          </a:p>
        </p:txBody>
      </p:sp>
      <p:grpSp>
        <p:nvGrpSpPr>
          <p:cNvPr id="4" name="Group 17"/>
          <p:cNvGrpSpPr>
            <a:grpSpLocks/>
          </p:cNvGrpSpPr>
          <p:nvPr/>
        </p:nvGrpSpPr>
        <p:grpSpPr bwMode="auto">
          <a:xfrm>
            <a:off x="5410200" y="3810000"/>
            <a:ext cx="1676400" cy="990600"/>
            <a:chOff x="4128" y="3072"/>
            <a:chExt cx="1056" cy="624"/>
          </a:xfrm>
        </p:grpSpPr>
        <p:sp>
          <p:nvSpPr>
            <p:cNvPr id="229425" name="Rectangle 18"/>
            <p:cNvSpPr>
              <a:spLocks noChangeArrowheads="1"/>
            </p:cNvSpPr>
            <p:nvPr/>
          </p:nvSpPr>
          <p:spPr bwMode="auto">
            <a:xfrm>
              <a:off x="4128" y="3360"/>
              <a:ext cx="1056"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29426" name="Rectangle 19"/>
            <p:cNvSpPr>
              <a:spLocks noChangeArrowheads="1"/>
            </p:cNvSpPr>
            <p:nvPr/>
          </p:nvSpPr>
          <p:spPr bwMode="auto">
            <a:xfrm>
              <a:off x="4320" y="3072"/>
              <a:ext cx="720" cy="336"/>
            </a:xfrm>
            <a:prstGeom prst="rect">
              <a:avLst/>
            </a:prstGeom>
            <a:noFill/>
            <a:ln w="9525">
              <a:noFill/>
              <a:miter lim="800000"/>
              <a:headEnd/>
              <a:tailEnd/>
            </a:ln>
          </p:spPr>
          <p:txBody>
            <a:bodyPr/>
            <a:lstStyle/>
            <a:p>
              <a:pPr marL="342900" indent="-342900">
                <a:spcBef>
                  <a:spcPct val="20000"/>
                </a:spcBef>
              </a:pPr>
              <a:r>
                <a:rPr lang="en-US" sz="2800"/>
                <a:t>1 m</a:t>
              </a:r>
            </a:p>
          </p:txBody>
        </p:sp>
      </p:grpSp>
      <p:grpSp>
        <p:nvGrpSpPr>
          <p:cNvPr id="5" name="Group 20"/>
          <p:cNvGrpSpPr>
            <a:grpSpLocks/>
          </p:cNvGrpSpPr>
          <p:nvPr/>
        </p:nvGrpSpPr>
        <p:grpSpPr bwMode="auto">
          <a:xfrm>
            <a:off x="5181600" y="3581400"/>
            <a:ext cx="2057400" cy="1524000"/>
            <a:chOff x="3888" y="624"/>
            <a:chExt cx="1296" cy="960"/>
          </a:xfrm>
        </p:grpSpPr>
        <p:sp>
          <p:nvSpPr>
            <p:cNvPr id="229422" name="Rectangle 21"/>
            <p:cNvSpPr>
              <a:spLocks noChangeArrowheads="1"/>
            </p:cNvSpPr>
            <p:nvPr/>
          </p:nvSpPr>
          <p:spPr bwMode="auto">
            <a:xfrm>
              <a:off x="3888" y="62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23" name="Rectangle 22"/>
            <p:cNvSpPr>
              <a:spLocks noChangeArrowheads="1"/>
            </p:cNvSpPr>
            <p:nvPr/>
          </p:nvSpPr>
          <p:spPr bwMode="auto">
            <a:xfrm>
              <a:off x="4848" y="62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24" name="Rectangle 23"/>
            <p:cNvSpPr>
              <a:spLocks noChangeArrowheads="1"/>
            </p:cNvSpPr>
            <p:nvPr/>
          </p:nvSpPr>
          <p:spPr bwMode="auto">
            <a:xfrm>
              <a:off x="4032" y="768"/>
              <a:ext cx="1008" cy="432"/>
            </a:xfrm>
            <a:prstGeom prst="rect">
              <a:avLst/>
            </a:prstGeom>
            <a:noFill/>
            <a:ln w="9525">
              <a:noFill/>
              <a:miter lim="800000"/>
              <a:headEnd/>
              <a:tailEnd/>
            </a:ln>
          </p:spPr>
          <p:txBody>
            <a:bodyPr/>
            <a:lstStyle/>
            <a:p>
              <a:pPr marL="342900" indent="-342900">
                <a:spcBef>
                  <a:spcPct val="20000"/>
                </a:spcBef>
              </a:pPr>
              <a:r>
                <a:rPr lang="en-US" sz="3200"/>
                <a:t>______</a:t>
              </a:r>
            </a:p>
          </p:txBody>
        </p:sp>
      </p:grpSp>
      <p:sp>
        <p:nvSpPr>
          <p:cNvPr id="586776" name="Rectangle 24"/>
          <p:cNvSpPr>
            <a:spLocks noChangeArrowheads="1"/>
          </p:cNvSpPr>
          <p:nvPr/>
        </p:nvSpPr>
        <p:spPr bwMode="auto">
          <a:xfrm>
            <a:off x="228600" y="1447800"/>
            <a:ext cx="3276600" cy="533400"/>
          </a:xfrm>
          <a:prstGeom prst="rect">
            <a:avLst/>
          </a:prstGeom>
          <a:noFill/>
          <a:ln w="9525">
            <a:noFill/>
            <a:miter lim="800000"/>
            <a:headEnd/>
            <a:tailEnd/>
          </a:ln>
        </p:spPr>
        <p:txBody>
          <a:bodyPr/>
          <a:lstStyle/>
          <a:p>
            <a:pPr marL="342900" indent="-342900">
              <a:spcBef>
                <a:spcPct val="20000"/>
              </a:spcBef>
            </a:pPr>
            <a:r>
              <a:rPr lang="en-US" sz="2800"/>
              <a:t>X m</a:t>
            </a:r>
            <a:r>
              <a:rPr lang="en-US" sz="2800" baseline="30000"/>
              <a:t>2</a:t>
            </a:r>
            <a:r>
              <a:rPr lang="en-US" sz="2800"/>
              <a:t> = 41.2 cm</a:t>
            </a:r>
            <a:r>
              <a:rPr lang="en-US" sz="2800" baseline="30000"/>
              <a:t>2</a:t>
            </a:r>
          </a:p>
        </p:txBody>
      </p:sp>
      <p:sp>
        <p:nvSpPr>
          <p:cNvPr id="586777" name="Rectangle 25"/>
          <p:cNvSpPr>
            <a:spLocks noChangeArrowheads="1"/>
          </p:cNvSpPr>
          <p:nvPr/>
        </p:nvSpPr>
        <p:spPr bwMode="auto">
          <a:xfrm>
            <a:off x="4648200" y="14478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6778" name="Rectangle 26"/>
          <p:cNvSpPr>
            <a:spLocks noChangeArrowheads="1"/>
          </p:cNvSpPr>
          <p:nvPr/>
        </p:nvSpPr>
        <p:spPr bwMode="auto">
          <a:xfrm>
            <a:off x="5029200" y="1447800"/>
            <a:ext cx="1676400" cy="533400"/>
          </a:xfrm>
          <a:prstGeom prst="rect">
            <a:avLst/>
          </a:prstGeom>
          <a:noFill/>
          <a:ln w="9525">
            <a:noFill/>
            <a:miter lim="800000"/>
            <a:headEnd/>
            <a:tailEnd/>
          </a:ln>
        </p:spPr>
        <p:txBody>
          <a:bodyPr/>
          <a:lstStyle/>
          <a:p>
            <a:pPr marL="342900" indent="-342900">
              <a:spcBef>
                <a:spcPct val="20000"/>
              </a:spcBef>
            </a:pPr>
            <a:r>
              <a:rPr lang="en-US" sz="2800"/>
              <a:t>0.412 m</a:t>
            </a:r>
            <a:r>
              <a:rPr lang="en-US" sz="2800" baseline="30000"/>
              <a:t>2</a:t>
            </a:r>
          </a:p>
        </p:txBody>
      </p:sp>
      <p:sp>
        <p:nvSpPr>
          <p:cNvPr id="586779" name="Rectangle 27"/>
          <p:cNvSpPr>
            <a:spLocks noChangeArrowheads="1"/>
          </p:cNvSpPr>
          <p:nvPr/>
        </p:nvSpPr>
        <p:spPr bwMode="auto">
          <a:xfrm>
            <a:off x="4648200" y="22860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6780" name="Rectangle 28"/>
          <p:cNvSpPr>
            <a:spLocks noChangeArrowheads="1"/>
          </p:cNvSpPr>
          <p:nvPr/>
        </p:nvSpPr>
        <p:spPr bwMode="auto">
          <a:xfrm>
            <a:off x="5029200" y="2286000"/>
            <a:ext cx="2133600" cy="533400"/>
          </a:xfrm>
          <a:prstGeom prst="rect">
            <a:avLst/>
          </a:prstGeom>
          <a:noFill/>
          <a:ln w="9525">
            <a:noFill/>
            <a:miter lim="800000"/>
            <a:headEnd/>
            <a:tailEnd/>
          </a:ln>
        </p:spPr>
        <p:txBody>
          <a:bodyPr/>
          <a:lstStyle/>
          <a:p>
            <a:pPr marL="342900" indent="-342900">
              <a:spcBef>
                <a:spcPct val="20000"/>
              </a:spcBef>
            </a:pPr>
            <a:r>
              <a:rPr lang="en-US" sz="2800"/>
              <a:t>0.412 cm</a:t>
            </a:r>
            <a:r>
              <a:rPr lang="en-US" sz="2800" b="1" baseline="30000"/>
              <a:t>.</a:t>
            </a:r>
            <a:r>
              <a:rPr lang="en-US" sz="2800"/>
              <a:t>m</a:t>
            </a:r>
            <a:endParaRPr lang="en-US" sz="2800" baseline="30000"/>
          </a:p>
        </p:txBody>
      </p:sp>
      <p:sp>
        <p:nvSpPr>
          <p:cNvPr id="586781" name="Rectangle 29"/>
          <p:cNvSpPr>
            <a:spLocks noChangeArrowheads="1"/>
          </p:cNvSpPr>
          <p:nvPr/>
        </p:nvSpPr>
        <p:spPr bwMode="auto">
          <a:xfrm>
            <a:off x="7010400" y="1447800"/>
            <a:ext cx="1752600" cy="533400"/>
          </a:xfrm>
          <a:prstGeom prst="rect">
            <a:avLst/>
          </a:prstGeom>
          <a:noFill/>
          <a:ln w="9525">
            <a:noFill/>
            <a:miter lim="800000"/>
            <a:headEnd/>
            <a:tailEnd/>
          </a:ln>
        </p:spPr>
        <p:txBody>
          <a:bodyPr/>
          <a:lstStyle/>
          <a:p>
            <a:pPr marL="342900" indent="-342900">
              <a:spcBef>
                <a:spcPct val="20000"/>
              </a:spcBef>
            </a:pPr>
            <a:r>
              <a:rPr lang="en-US" sz="2800">
                <a:solidFill>
                  <a:srgbClr val="FF0000"/>
                </a:solidFill>
              </a:rPr>
              <a:t>WRONG!</a:t>
            </a:r>
          </a:p>
        </p:txBody>
      </p:sp>
      <p:grpSp>
        <p:nvGrpSpPr>
          <p:cNvPr id="6" name="Group 30"/>
          <p:cNvGrpSpPr>
            <a:grpSpLocks/>
          </p:cNvGrpSpPr>
          <p:nvPr/>
        </p:nvGrpSpPr>
        <p:grpSpPr bwMode="auto">
          <a:xfrm>
            <a:off x="3352800" y="3581400"/>
            <a:ext cx="2057400" cy="1524000"/>
            <a:chOff x="3888" y="624"/>
            <a:chExt cx="1296" cy="960"/>
          </a:xfrm>
        </p:grpSpPr>
        <p:sp>
          <p:nvSpPr>
            <p:cNvPr id="229419" name="Rectangle 31"/>
            <p:cNvSpPr>
              <a:spLocks noChangeArrowheads="1"/>
            </p:cNvSpPr>
            <p:nvPr/>
          </p:nvSpPr>
          <p:spPr bwMode="auto">
            <a:xfrm>
              <a:off x="3888" y="62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20" name="Rectangle 32"/>
            <p:cNvSpPr>
              <a:spLocks noChangeArrowheads="1"/>
            </p:cNvSpPr>
            <p:nvPr/>
          </p:nvSpPr>
          <p:spPr bwMode="auto">
            <a:xfrm>
              <a:off x="4848" y="62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21" name="Rectangle 33"/>
            <p:cNvSpPr>
              <a:spLocks noChangeArrowheads="1"/>
            </p:cNvSpPr>
            <p:nvPr/>
          </p:nvSpPr>
          <p:spPr bwMode="auto">
            <a:xfrm>
              <a:off x="4032" y="768"/>
              <a:ext cx="1008" cy="432"/>
            </a:xfrm>
            <a:prstGeom prst="rect">
              <a:avLst/>
            </a:prstGeom>
            <a:noFill/>
            <a:ln w="9525">
              <a:noFill/>
              <a:miter lim="800000"/>
              <a:headEnd/>
              <a:tailEnd/>
            </a:ln>
          </p:spPr>
          <p:txBody>
            <a:bodyPr/>
            <a:lstStyle/>
            <a:p>
              <a:pPr marL="342900" indent="-342900">
                <a:spcBef>
                  <a:spcPct val="20000"/>
                </a:spcBef>
              </a:pPr>
              <a:r>
                <a:rPr lang="en-US" sz="3200"/>
                <a:t>______</a:t>
              </a:r>
            </a:p>
          </p:txBody>
        </p:sp>
      </p:grpSp>
      <p:grpSp>
        <p:nvGrpSpPr>
          <p:cNvPr id="7" name="Group 34"/>
          <p:cNvGrpSpPr>
            <a:grpSpLocks/>
          </p:cNvGrpSpPr>
          <p:nvPr/>
        </p:nvGrpSpPr>
        <p:grpSpPr bwMode="auto">
          <a:xfrm>
            <a:off x="3581400" y="3810000"/>
            <a:ext cx="1676400" cy="990600"/>
            <a:chOff x="4128" y="3072"/>
            <a:chExt cx="1056" cy="624"/>
          </a:xfrm>
        </p:grpSpPr>
        <p:sp>
          <p:nvSpPr>
            <p:cNvPr id="229417" name="Rectangle 35"/>
            <p:cNvSpPr>
              <a:spLocks noChangeArrowheads="1"/>
            </p:cNvSpPr>
            <p:nvPr/>
          </p:nvSpPr>
          <p:spPr bwMode="auto">
            <a:xfrm>
              <a:off x="4128" y="3360"/>
              <a:ext cx="1056"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29418" name="Rectangle 36"/>
            <p:cNvSpPr>
              <a:spLocks noChangeArrowheads="1"/>
            </p:cNvSpPr>
            <p:nvPr/>
          </p:nvSpPr>
          <p:spPr bwMode="auto">
            <a:xfrm>
              <a:off x="4320" y="3072"/>
              <a:ext cx="720" cy="336"/>
            </a:xfrm>
            <a:prstGeom prst="rect">
              <a:avLst/>
            </a:prstGeom>
            <a:noFill/>
            <a:ln w="9525">
              <a:noFill/>
              <a:miter lim="800000"/>
              <a:headEnd/>
              <a:tailEnd/>
            </a:ln>
          </p:spPr>
          <p:txBody>
            <a:bodyPr/>
            <a:lstStyle/>
            <a:p>
              <a:pPr marL="342900" indent="-342900">
                <a:spcBef>
                  <a:spcPct val="20000"/>
                </a:spcBef>
              </a:pPr>
              <a:r>
                <a:rPr lang="en-US" sz="2800"/>
                <a:t>1 m</a:t>
              </a:r>
            </a:p>
          </p:txBody>
        </p:sp>
      </p:grpSp>
      <p:sp>
        <p:nvSpPr>
          <p:cNvPr id="586789" name="Rectangle 37"/>
          <p:cNvSpPr>
            <a:spLocks noChangeArrowheads="1"/>
          </p:cNvSpPr>
          <p:nvPr/>
        </p:nvSpPr>
        <p:spPr bwMode="auto">
          <a:xfrm>
            <a:off x="1143000" y="48768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6790" name="Rectangle 38"/>
          <p:cNvSpPr>
            <a:spLocks noChangeArrowheads="1"/>
          </p:cNvSpPr>
          <p:nvPr/>
        </p:nvSpPr>
        <p:spPr bwMode="auto">
          <a:xfrm>
            <a:off x="1600200" y="4876800"/>
            <a:ext cx="2362200" cy="533400"/>
          </a:xfrm>
          <a:prstGeom prst="rect">
            <a:avLst/>
          </a:prstGeom>
          <a:noFill/>
          <a:ln w="9525">
            <a:noFill/>
            <a:miter lim="800000"/>
            <a:headEnd/>
            <a:tailEnd/>
          </a:ln>
        </p:spPr>
        <p:txBody>
          <a:bodyPr/>
          <a:lstStyle/>
          <a:p>
            <a:pPr marL="342900" indent="-342900">
              <a:spcBef>
                <a:spcPct val="20000"/>
              </a:spcBef>
            </a:pPr>
            <a:r>
              <a:rPr lang="en-US" sz="2800"/>
              <a:t>0.00412 m</a:t>
            </a:r>
            <a:r>
              <a:rPr lang="en-US" sz="2800" baseline="30000"/>
              <a:t>2</a:t>
            </a:r>
          </a:p>
        </p:txBody>
      </p:sp>
      <p:grpSp>
        <p:nvGrpSpPr>
          <p:cNvPr id="8" name="Group 39"/>
          <p:cNvGrpSpPr>
            <a:grpSpLocks/>
          </p:cNvGrpSpPr>
          <p:nvPr/>
        </p:nvGrpSpPr>
        <p:grpSpPr bwMode="auto">
          <a:xfrm>
            <a:off x="2819400" y="5334000"/>
            <a:ext cx="2133600" cy="1524000"/>
            <a:chOff x="1776" y="3360"/>
            <a:chExt cx="1344" cy="960"/>
          </a:xfrm>
        </p:grpSpPr>
        <p:grpSp>
          <p:nvGrpSpPr>
            <p:cNvPr id="229408" name="Group 40"/>
            <p:cNvGrpSpPr>
              <a:grpSpLocks/>
            </p:cNvGrpSpPr>
            <p:nvPr/>
          </p:nvGrpSpPr>
          <p:grpSpPr bwMode="auto">
            <a:xfrm>
              <a:off x="1776" y="3360"/>
              <a:ext cx="1296" cy="960"/>
              <a:chOff x="3888" y="624"/>
              <a:chExt cx="1296" cy="960"/>
            </a:xfrm>
          </p:grpSpPr>
          <p:sp>
            <p:nvSpPr>
              <p:cNvPr id="229414" name="Rectangle 41"/>
              <p:cNvSpPr>
                <a:spLocks noChangeArrowheads="1"/>
              </p:cNvSpPr>
              <p:nvPr/>
            </p:nvSpPr>
            <p:spPr bwMode="auto">
              <a:xfrm>
                <a:off x="3888" y="62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15" name="Rectangle 42"/>
              <p:cNvSpPr>
                <a:spLocks noChangeArrowheads="1"/>
              </p:cNvSpPr>
              <p:nvPr/>
            </p:nvSpPr>
            <p:spPr bwMode="auto">
              <a:xfrm>
                <a:off x="4848" y="62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29416" name="Rectangle 43"/>
              <p:cNvSpPr>
                <a:spLocks noChangeArrowheads="1"/>
              </p:cNvSpPr>
              <p:nvPr/>
            </p:nvSpPr>
            <p:spPr bwMode="auto">
              <a:xfrm>
                <a:off x="4032" y="768"/>
                <a:ext cx="1008" cy="432"/>
              </a:xfrm>
              <a:prstGeom prst="rect">
                <a:avLst/>
              </a:prstGeom>
              <a:noFill/>
              <a:ln w="9525">
                <a:noFill/>
                <a:miter lim="800000"/>
                <a:headEnd/>
                <a:tailEnd/>
              </a:ln>
            </p:spPr>
            <p:txBody>
              <a:bodyPr/>
              <a:lstStyle/>
              <a:p>
                <a:pPr marL="342900" indent="-342900">
                  <a:spcBef>
                    <a:spcPct val="20000"/>
                  </a:spcBef>
                </a:pPr>
                <a:r>
                  <a:rPr lang="en-US" sz="3200"/>
                  <a:t>______</a:t>
                </a:r>
              </a:p>
            </p:txBody>
          </p:sp>
        </p:grpSp>
        <p:grpSp>
          <p:nvGrpSpPr>
            <p:cNvPr id="229409" name="Group 44"/>
            <p:cNvGrpSpPr>
              <a:grpSpLocks/>
            </p:cNvGrpSpPr>
            <p:nvPr/>
          </p:nvGrpSpPr>
          <p:grpSpPr bwMode="auto">
            <a:xfrm>
              <a:off x="1920" y="3504"/>
              <a:ext cx="1200" cy="624"/>
              <a:chOff x="1920" y="3504"/>
              <a:chExt cx="1200" cy="624"/>
            </a:xfrm>
          </p:grpSpPr>
          <p:grpSp>
            <p:nvGrpSpPr>
              <p:cNvPr id="229410" name="Group 45"/>
              <p:cNvGrpSpPr>
                <a:grpSpLocks/>
              </p:cNvGrpSpPr>
              <p:nvPr/>
            </p:nvGrpSpPr>
            <p:grpSpPr bwMode="auto">
              <a:xfrm>
                <a:off x="1920" y="3504"/>
                <a:ext cx="1056" cy="624"/>
                <a:chOff x="4128" y="3072"/>
                <a:chExt cx="1056" cy="624"/>
              </a:xfrm>
            </p:grpSpPr>
            <p:sp>
              <p:nvSpPr>
                <p:cNvPr id="229412" name="Rectangle 46"/>
                <p:cNvSpPr>
                  <a:spLocks noChangeArrowheads="1"/>
                </p:cNvSpPr>
                <p:nvPr/>
              </p:nvSpPr>
              <p:spPr bwMode="auto">
                <a:xfrm>
                  <a:off x="4128" y="3360"/>
                  <a:ext cx="1056"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29413" name="Rectangle 47"/>
                <p:cNvSpPr>
                  <a:spLocks noChangeArrowheads="1"/>
                </p:cNvSpPr>
                <p:nvPr/>
              </p:nvSpPr>
              <p:spPr bwMode="auto">
                <a:xfrm>
                  <a:off x="4320" y="3072"/>
                  <a:ext cx="720" cy="336"/>
                </a:xfrm>
                <a:prstGeom prst="rect">
                  <a:avLst/>
                </a:prstGeom>
                <a:noFill/>
                <a:ln w="9525">
                  <a:noFill/>
                  <a:miter lim="800000"/>
                  <a:headEnd/>
                  <a:tailEnd/>
                </a:ln>
              </p:spPr>
              <p:txBody>
                <a:bodyPr/>
                <a:lstStyle/>
                <a:p>
                  <a:pPr marL="342900" indent="-342900">
                    <a:spcBef>
                      <a:spcPct val="20000"/>
                    </a:spcBef>
                  </a:pPr>
                  <a:r>
                    <a:rPr lang="en-US" sz="2800"/>
                    <a:t>1 m</a:t>
                  </a:r>
                </a:p>
              </p:txBody>
            </p:sp>
          </p:grpSp>
          <p:sp>
            <p:nvSpPr>
              <p:cNvPr id="229411" name="Rectangle 48"/>
              <p:cNvSpPr>
                <a:spLocks noChangeArrowheads="1"/>
              </p:cNvSpPr>
              <p:nvPr/>
            </p:nvSpPr>
            <p:spPr bwMode="auto">
              <a:xfrm>
                <a:off x="2880" y="3552"/>
                <a:ext cx="240" cy="336"/>
              </a:xfrm>
              <a:prstGeom prst="rect">
                <a:avLst/>
              </a:prstGeom>
              <a:noFill/>
              <a:ln w="9525">
                <a:noFill/>
                <a:miter lim="800000"/>
                <a:headEnd/>
                <a:tailEnd/>
              </a:ln>
            </p:spPr>
            <p:txBody>
              <a:bodyPr/>
              <a:lstStyle/>
              <a:p>
                <a:pPr marL="342900" indent="-342900">
                  <a:spcBef>
                    <a:spcPct val="20000"/>
                  </a:spcBef>
                </a:pPr>
                <a:r>
                  <a:rPr lang="en-US" sz="2800" b="1" baseline="30000"/>
                  <a:t>2</a:t>
                </a:r>
              </a:p>
            </p:txBody>
          </p:sp>
        </p:grpSp>
      </p:grpSp>
      <p:sp>
        <p:nvSpPr>
          <p:cNvPr id="586801" name="Rectangle 49"/>
          <p:cNvSpPr>
            <a:spLocks noChangeArrowheads="1"/>
          </p:cNvSpPr>
          <p:nvPr/>
        </p:nvSpPr>
        <p:spPr bwMode="auto">
          <a:xfrm>
            <a:off x="1524000" y="4876800"/>
            <a:ext cx="2133600" cy="53340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sp>
        <p:nvSpPr>
          <p:cNvPr id="586802" name="Line 50"/>
          <p:cNvSpPr>
            <a:spLocks noChangeShapeType="1"/>
          </p:cNvSpPr>
          <p:nvPr/>
        </p:nvSpPr>
        <p:spPr bwMode="auto">
          <a:xfrm flipH="1">
            <a:off x="4038600" y="4724400"/>
            <a:ext cx="304800" cy="838200"/>
          </a:xfrm>
          <a:prstGeom prst="line">
            <a:avLst/>
          </a:prstGeom>
          <a:noFill/>
          <a:ln w="19050">
            <a:solidFill>
              <a:srgbClr val="3366FF"/>
            </a:solidFill>
            <a:round/>
            <a:headEnd/>
            <a:tailEnd type="triangle" w="med" len="med"/>
          </a:ln>
        </p:spPr>
        <p:txBody>
          <a:bodyPr/>
          <a:lstStyle/>
          <a:p>
            <a:endParaRPr lang="en-US"/>
          </a:p>
        </p:txBody>
      </p:sp>
      <p:sp>
        <p:nvSpPr>
          <p:cNvPr id="586803" name="Line 51"/>
          <p:cNvSpPr>
            <a:spLocks noChangeShapeType="1"/>
          </p:cNvSpPr>
          <p:nvPr/>
        </p:nvSpPr>
        <p:spPr bwMode="auto">
          <a:xfrm flipH="1">
            <a:off x="4800600" y="4800600"/>
            <a:ext cx="1066800" cy="685800"/>
          </a:xfrm>
          <a:prstGeom prst="line">
            <a:avLst/>
          </a:prstGeom>
          <a:noFill/>
          <a:ln w="19050">
            <a:solidFill>
              <a:srgbClr val="3366FF"/>
            </a:solidFill>
            <a:round/>
            <a:headEnd/>
            <a:tailEnd type="triangle" w="med" len="med"/>
          </a:ln>
        </p:spPr>
        <p:txBody>
          <a:bodyPr/>
          <a:lstStyle/>
          <a:p>
            <a:endParaRPr lang="en-US"/>
          </a:p>
        </p:txBody>
      </p:sp>
      <p:sp>
        <p:nvSpPr>
          <p:cNvPr id="586804" name="Rectangle 52"/>
          <p:cNvSpPr>
            <a:spLocks noChangeArrowheads="1"/>
          </p:cNvSpPr>
          <p:nvPr/>
        </p:nvSpPr>
        <p:spPr bwMode="auto">
          <a:xfrm>
            <a:off x="5105400" y="56388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6805" name="Rectangle 53"/>
          <p:cNvSpPr>
            <a:spLocks noChangeArrowheads="1"/>
          </p:cNvSpPr>
          <p:nvPr/>
        </p:nvSpPr>
        <p:spPr bwMode="auto">
          <a:xfrm>
            <a:off x="5715000" y="5638800"/>
            <a:ext cx="2362200" cy="533400"/>
          </a:xfrm>
          <a:prstGeom prst="rect">
            <a:avLst/>
          </a:prstGeom>
          <a:noFill/>
          <a:ln w="9525">
            <a:noFill/>
            <a:miter lim="800000"/>
            <a:headEnd/>
            <a:tailEnd/>
          </a:ln>
        </p:spPr>
        <p:txBody>
          <a:bodyPr/>
          <a:lstStyle/>
          <a:p>
            <a:pPr marL="342900" indent="-342900">
              <a:spcBef>
                <a:spcPct val="20000"/>
              </a:spcBef>
            </a:pPr>
            <a:r>
              <a:rPr lang="en-US" sz="2800"/>
              <a:t>0.00412 m</a:t>
            </a:r>
            <a:r>
              <a:rPr lang="en-US" sz="2800" baseline="30000"/>
              <a:t>2</a:t>
            </a:r>
          </a:p>
        </p:txBody>
      </p:sp>
      <p:sp>
        <p:nvSpPr>
          <p:cNvPr id="586806" name="Rectangle 54"/>
          <p:cNvSpPr>
            <a:spLocks noChangeArrowheads="1"/>
          </p:cNvSpPr>
          <p:nvPr/>
        </p:nvSpPr>
        <p:spPr bwMode="auto">
          <a:xfrm>
            <a:off x="5638800" y="5638800"/>
            <a:ext cx="2133600" cy="53340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sp>
        <p:nvSpPr>
          <p:cNvPr id="229407" name="AutoShape 5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6776"/>
                                        </p:tgtEl>
                                        <p:attrNameLst>
                                          <p:attrName>style.visibility</p:attrName>
                                        </p:attrNameLst>
                                      </p:cBhvr>
                                      <p:to>
                                        <p:strVal val="visible"/>
                                      </p:to>
                                    </p:set>
                                    <p:anim calcmode="lin" valueType="num">
                                      <p:cBhvr additive="base">
                                        <p:cTn id="7" dur="1000" fill="hold"/>
                                        <p:tgtEl>
                                          <p:spTgt spid="586776"/>
                                        </p:tgtEl>
                                        <p:attrNameLst>
                                          <p:attrName>ppt_x</p:attrName>
                                        </p:attrNameLst>
                                      </p:cBhvr>
                                      <p:tavLst>
                                        <p:tav tm="0">
                                          <p:val>
                                            <p:strVal val="0-#ppt_w/2"/>
                                          </p:val>
                                        </p:tav>
                                        <p:tav tm="100000">
                                          <p:val>
                                            <p:strVal val="#ppt_x"/>
                                          </p:val>
                                        </p:tav>
                                      </p:tavLst>
                                    </p:anim>
                                    <p:anim calcmode="lin" valueType="num">
                                      <p:cBhvr additive="base">
                                        <p:cTn id="8" dur="1000" fill="hold"/>
                                        <p:tgtEl>
                                          <p:spTgt spid="5867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1000"/>
                                        <p:tgtEl>
                                          <p:spTgt spid="2"/>
                                        </p:tgtEl>
                                      </p:cBhvr>
                                    </p:animEffect>
                                  </p:childTnLst>
                                </p:cTn>
                              </p:par>
                            </p:childTnLst>
                          </p:cTn>
                        </p:par>
                        <p:par>
                          <p:cTn id="20" fill="hold">
                            <p:stCondLst>
                              <p:cond delay="1000"/>
                            </p:stCondLst>
                            <p:childTnLst>
                              <p:par>
                                <p:cTn id="21" presetID="9" presetClass="entr" presetSubtype="0" fill="hold" grpId="0" nodeType="afterEffect">
                                  <p:stCondLst>
                                    <p:cond delay="2000"/>
                                  </p:stCondLst>
                                  <p:childTnLst>
                                    <p:set>
                                      <p:cBhvr>
                                        <p:cTn id="22" dur="1" fill="hold">
                                          <p:stCondLst>
                                            <p:cond delay="0"/>
                                          </p:stCondLst>
                                        </p:cTn>
                                        <p:tgtEl>
                                          <p:spTgt spid="586777"/>
                                        </p:tgtEl>
                                        <p:attrNameLst>
                                          <p:attrName>style.visibility</p:attrName>
                                        </p:attrNameLst>
                                      </p:cBhvr>
                                      <p:to>
                                        <p:strVal val="visible"/>
                                      </p:to>
                                    </p:set>
                                    <p:animEffect transition="in" filter="dissolve">
                                      <p:cBhvr>
                                        <p:cTn id="23" dur="1000"/>
                                        <p:tgtEl>
                                          <p:spTgt spid="586777"/>
                                        </p:tgtEl>
                                      </p:cBhvr>
                                    </p:animEffect>
                                  </p:childTnLst>
                                </p:cTn>
                              </p:par>
                            </p:childTnLst>
                          </p:cTn>
                        </p:par>
                        <p:par>
                          <p:cTn id="24" fill="hold">
                            <p:stCondLst>
                              <p:cond delay="4000"/>
                            </p:stCondLst>
                            <p:childTnLst>
                              <p:par>
                                <p:cTn id="25" presetID="9" presetClass="entr" presetSubtype="0" fill="hold" grpId="0" nodeType="afterEffect">
                                  <p:stCondLst>
                                    <p:cond delay="2000"/>
                                  </p:stCondLst>
                                  <p:childTnLst>
                                    <p:set>
                                      <p:cBhvr>
                                        <p:cTn id="26" dur="1" fill="hold">
                                          <p:stCondLst>
                                            <p:cond delay="0"/>
                                          </p:stCondLst>
                                        </p:cTn>
                                        <p:tgtEl>
                                          <p:spTgt spid="586778"/>
                                        </p:tgtEl>
                                        <p:attrNameLst>
                                          <p:attrName>style.visibility</p:attrName>
                                        </p:attrNameLst>
                                      </p:cBhvr>
                                      <p:to>
                                        <p:strVal val="visible"/>
                                      </p:to>
                                    </p:set>
                                    <p:animEffect transition="in" filter="dissolve">
                                      <p:cBhvr>
                                        <p:cTn id="27" dur="1000"/>
                                        <p:tgtEl>
                                          <p:spTgt spid="58677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586781"/>
                                        </p:tgtEl>
                                        <p:attrNameLst>
                                          <p:attrName>style.visibility</p:attrName>
                                        </p:attrNameLst>
                                      </p:cBhvr>
                                      <p:to>
                                        <p:strVal val="visible"/>
                                      </p:to>
                                    </p:set>
                                    <p:anim calcmode="lin" valueType="num">
                                      <p:cBhvr additive="base">
                                        <p:cTn id="32" dur="1000" fill="hold"/>
                                        <p:tgtEl>
                                          <p:spTgt spid="586781"/>
                                        </p:tgtEl>
                                        <p:attrNameLst>
                                          <p:attrName>ppt_x</p:attrName>
                                        </p:attrNameLst>
                                      </p:cBhvr>
                                      <p:tavLst>
                                        <p:tav tm="0">
                                          <p:val>
                                            <p:strVal val="1+#ppt_w/2"/>
                                          </p:val>
                                        </p:tav>
                                        <p:tav tm="100000">
                                          <p:val>
                                            <p:strVal val="#ppt_x"/>
                                          </p:val>
                                        </p:tav>
                                      </p:tavLst>
                                    </p:anim>
                                    <p:anim calcmode="lin" valueType="num">
                                      <p:cBhvr additive="base">
                                        <p:cTn id="33" dur="1000" fill="hold"/>
                                        <p:tgtEl>
                                          <p:spTgt spid="58678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6779"/>
                                        </p:tgtEl>
                                        <p:attrNameLst>
                                          <p:attrName>style.visibility</p:attrName>
                                        </p:attrNameLst>
                                      </p:cBhvr>
                                      <p:to>
                                        <p:strVal val="visible"/>
                                      </p:to>
                                    </p:set>
                                    <p:animEffect transition="in" filter="dissolve">
                                      <p:cBhvr>
                                        <p:cTn id="38" dur="1000"/>
                                        <p:tgtEl>
                                          <p:spTgt spid="58677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86780"/>
                                        </p:tgtEl>
                                        <p:attrNameLst>
                                          <p:attrName>style.visibility</p:attrName>
                                        </p:attrNameLst>
                                      </p:cBhvr>
                                      <p:to>
                                        <p:strVal val="visible"/>
                                      </p:to>
                                    </p:set>
                                    <p:animEffect transition="in" filter="dissolve">
                                      <p:cBhvr>
                                        <p:cTn id="41" dur="1000"/>
                                        <p:tgtEl>
                                          <p:spTgt spid="58678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586768"/>
                                        </p:tgtEl>
                                        <p:attrNameLst>
                                          <p:attrName>style.visibility</p:attrName>
                                        </p:attrNameLst>
                                      </p:cBhvr>
                                      <p:to>
                                        <p:strVal val="visible"/>
                                      </p:to>
                                    </p:set>
                                    <p:anim calcmode="lin" valueType="num">
                                      <p:cBhvr additive="base">
                                        <p:cTn id="46" dur="1000" fill="hold"/>
                                        <p:tgtEl>
                                          <p:spTgt spid="586768"/>
                                        </p:tgtEl>
                                        <p:attrNameLst>
                                          <p:attrName>ppt_x</p:attrName>
                                        </p:attrNameLst>
                                      </p:cBhvr>
                                      <p:tavLst>
                                        <p:tav tm="0">
                                          <p:val>
                                            <p:strVal val="0-#ppt_w/2"/>
                                          </p:val>
                                        </p:tav>
                                        <p:tav tm="100000">
                                          <p:val>
                                            <p:strVal val="#ppt_x"/>
                                          </p:val>
                                        </p:tav>
                                      </p:tavLst>
                                    </p:anim>
                                    <p:anim calcmode="lin" valueType="num">
                                      <p:cBhvr additive="base">
                                        <p:cTn id="47" dur="1000" fill="hold"/>
                                        <p:tgtEl>
                                          <p:spTgt spid="586768"/>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86767"/>
                                        </p:tgtEl>
                                        <p:attrNameLst>
                                          <p:attrName>style.visibility</p:attrName>
                                        </p:attrNameLst>
                                      </p:cBhvr>
                                      <p:to>
                                        <p:strVal val="visible"/>
                                      </p:to>
                                    </p:set>
                                    <p:anim calcmode="lin" valueType="num">
                                      <p:cBhvr additive="base">
                                        <p:cTn id="52" dur="1000" fill="hold"/>
                                        <p:tgtEl>
                                          <p:spTgt spid="586767"/>
                                        </p:tgtEl>
                                        <p:attrNameLst>
                                          <p:attrName>ppt_x</p:attrName>
                                        </p:attrNameLst>
                                      </p:cBhvr>
                                      <p:tavLst>
                                        <p:tav tm="0">
                                          <p:val>
                                            <p:strVal val="0-#ppt_w/2"/>
                                          </p:val>
                                        </p:tav>
                                        <p:tav tm="100000">
                                          <p:val>
                                            <p:strVal val="#ppt_x"/>
                                          </p:val>
                                        </p:tav>
                                      </p:tavLst>
                                    </p:anim>
                                    <p:anim calcmode="lin" valueType="num">
                                      <p:cBhvr additive="base">
                                        <p:cTn id="53" dur="1000" fill="hold"/>
                                        <p:tgtEl>
                                          <p:spTgt spid="58676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1000" fill="hold"/>
                                        <p:tgtEl>
                                          <p:spTgt spid="6"/>
                                        </p:tgtEl>
                                        <p:attrNameLst>
                                          <p:attrName>ppt_x</p:attrName>
                                        </p:attrNameLst>
                                      </p:cBhvr>
                                      <p:tavLst>
                                        <p:tav tm="0">
                                          <p:val>
                                            <p:strVal val="#ppt_x"/>
                                          </p:val>
                                        </p:tav>
                                        <p:tav tm="100000">
                                          <p:val>
                                            <p:strVal val="#ppt_x"/>
                                          </p:val>
                                        </p:tav>
                                      </p:tavLst>
                                    </p:anim>
                                    <p:anim calcmode="lin" valueType="num">
                                      <p:cBhvr additive="base">
                                        <p:cTn id="5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dissolve">
                                      <p:cBhvr>
                                        <p:cTn id="64" dur="10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586765"/>
                                        </p:tgtEl>
                                        <p:attrNameLst>
                                          <p:attrName>style.visibility</p:attrName>
                                        </p:attrNameLst>
                                      </p:cBhvr>
                                      <p:to>
                                        <p:strVal val="visible"/>
                                      </p:to>
                                    </p:set>
                                    <p:anim calcmode="lin" valueType="num">
                                      <p:cBhvr>
                                        <p:cTn id="69" dur="1000" fill="hold"/>
                                        <p:tgtEl>
                                          <p:spTgt spid="586765"/>
                                        </p:tgtEl>
                                        <p:attrNameLst>
                                          <p:attrName>ppt_w</p:attrName>
                                        </p:attrNameLst>
                                      </p:cBhvr>
                                      <p:tavLst>
                                        <p:tav tm="0">
                                          <p:val>
                                            <p:fltVal val="0"/>
                                          </p:val>
                                        </p:tav>
                                        <p:tav tm="100000">
                                          <p:val>
                                            <p:strVal val="#ppt_w"/>
                                          </p:val>
                                        </p:tav>
                                      </p:tavLst>
                                    </p:anim>
                                    <p:anim calcmode="lin" valueType="num">
                                      <p:cBhvr>
                                        <p:cTn id="70" dur="1000" fill="hold"/>
                                        <p:tgtEl>
                                          <p:spTgt spid="586765"/>
                                        </p:tgtEl>
                                        <p:attrNameLst>
                                          <p:attrName>ppt_h</p:attrName>
                                        </p:attrNameLst>
                                      </p:cBhvr>
                                      <p:tavLst>
                                        <p:tav tm="0">
                                          <p:val>
                                            <p:fltVal val="0"/>
                                          </p:val>
                                        </p:tav>
                                        <p:tav tm="100000">
                                          <p:val>
                                            <p:strVal val="#ppt_h"/>
                                          </p:val>
                                        </p:tav>
                                      </p:tavLst>
                                    </p:anim>
                                    <p:anim calcmode="lin" valueType="num">
                                      <p:cBhvr>
                                        <p:cTn id="71" dur="1000" fill="hold"/>
                                        <p:tgtEl>
                                          <p:spTgt spid="586765"/>
                                        </p:tgtEl>
                                        <p:attrNameLst>
                                          <p:attrName>style.rotation</p:attrName>
                                        </p:attrNameLst>
                                      </p:cBhvr>
                                      <p:tavLst>
                                        <p:tav tm="0">
                                          <p:val>
                                            <p:fltVal val="360"/>
                                          </p:val>
                                        </p:tav>
                                        <p:tav tm="100000">
                                          <p:val>
                                            <p:fltVal val="0"/>
                                          </p:val>
                                        </p:tav>
                                      </p:tavLst>
                                    </p:anim>
                                    <p:animEffect transition="in" filter="fade">
                                      <p:cBhvr>
                                        <p:cTn id="72" dur="1000"/>
                                        <p:tgtEl>
                                          <p:spTgt spid="586765"/>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586766"/>
                                        </p:tgtEl>
                                        <p:attrNameLst>
                                          <p:attrName>style.visibility</p:attrName>
                                        </p:attrNameLst>
                                      </p:cBhvr>
                                      <p:to>
                                        <p:strVal val="visible"/>
                                      </p:to>
                                    </p:set>
                                    <p:anim calcmode="lin" valueType="num">
                                      <p:cBhvr>
                                        <p:cTn id="75" dur="1000" fill="hold"/>
                                        <p:tgtEl>
                                          <p:spTgt spid="586766"/>
                                        </p:tgtEl>
                                        <p:attrNameLst>
                                          <p:attrName>ppt_w</p:attrName>
                                        </p:attrNameLst>
                                      </p:cBhvr>
                                      <p:tavLst>
                                        <p:tav tm="0">
                                          <p:val>
                                            <p:fltVal val="0"/>
                                          </p:val>
                                        </p:tav>
                                        <p:tav tm="100000">
                                          <p:val>
                                            <p:strVal val="#ppt_w"/>
                                          </p:val>
                                        </p:tav>
                                      </p:tavLst>
                                    </p:anim>
                                    <p:anim calcmode="lin" valueType="num">
                                      <p:cBhvr>
                                        <p:cTn id="76" dur="1000" fill="hold"/>
                                        <p:tgtEl>
                                          <p:spTgt spid="586766"/>
                                        </p:tgtEl>
                                        <p:attrNameLst>
                                          <p:attrName>ppt_h</p:attrName>
                                        </p:attrNameLst>
                                      </p:cBhvr>
                                      <p:tavLst>
                                        <p:tav tm="0">
                                          <p:val>
                                            <p:fltVal val="0"/>
                                          </p:val>
                                        </p:tav>
                                        <p:tav tm="100000">
                                          <p:val>
                                            <p:strVal val="#ppt_h"/>
                                          </p:val>
                                        </p:tav>
                                      </p:tavLst>
                                    </p:anim>
                                    <p:anim calcmode="lin" valueType="num">
                                      <p:cBhvr>
                                        <p:cTn id="77" dur="1000" fill="hold"/>
                                        <p:tgtEl>
                                          <p:spTgt spid="586766"/>
                                        </p:tgtEl>
                                        <p:attrNameLst>
                                          <p:attrName>style.rotation</p:attrName>
                                        </p:attrNameLst>
                                      </p:cBhvr>
                                      <p:tavLst>
                                        <p:tav tm="0">
                                          <p:val>
                                            <p:fltVal val="360"/>
                                          </p:val>
                                        </p:tav>
                                        <p:tav tm="100000">
                                          <p:val>
                                            <p:fltVal val="0"/>
                                          </p:val>
                                        </p:tav>
                                      </p:tavLst>
                                    </p:anim>
                                    <p:animEffect transition="in" filter="fade">
                                      <p:cBhvr>
                                        <p:cTn id="78" dur="1000"/>
                                        <p:tgtEl>
                                          <p:spTgt spid="586766"/>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1000" fill="hold"/>
                                        <p:tgtEl>
                                          <p:spTgt spid="5"/>
                                        </p:tgtEl>
                                        <p:attrNameLst>
                                          <p:attrName>ppt_x</p:attrName>
                                        </p:attrNameLst>
                                      </p:cBhvr>
                                      <p:tavLst>
                                        <p:tav tm="0">
                                          <p:val>
                                            <p:strVal val="#ppt_x"/>
                                          </p:val>
                                        </p:tav>
                                        <p:tav tm="100000">
                                          <p:val>
                                            <p:strVal val="#ppt_x"/>
                                          </p:val>
                                        </p:tav>
                                      </p:tavLst>
                                    </p:anim>
                                    <p:anim calcmode="lin" valueType="num">
                                      <p:cBhvr additive="base">
                                        <p:cTn id="8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dissolve">
                                      <p:cBhvr>
                                        <p:cTn id="89" dur="1000"/>
                                        <p:tgtEl>
                                          <p:spTgt spid="4"/>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entr" presetSubtype="0" decel="100000" fill="hold" grpId="0" nodeType="clickEffect">
                                  <p:stCondLst>
                                    <p:cond delay="0"/>
                                  </p:stCondLst>
                                  <p:childTnLst>
                                    <p:set>
                                      <p:cBhvr>
                                        <p:cTn id="93" dur="1" fill="hold">
                                          <p:stCondLst>
                                            <p:cond delay="0"/>
                                          </p:stCondLst>
                                        </p:cTn>
                                        <p:tgtEl>
                                          <p:spTgt spid="586755"/>
                                        </p:tgtEl>
                                        <p:attrNameLst>
                                          <p:attrName>style.visibility</p:attrName>
                                        </p:attrNameLst>
                                      </p:cBhvr>
                                      <p:to>
                                        <p:strVal val="visible"/>
                                      </p:to>
                                    </p:set>
                                    <p:anim calcmode="lin" valueType="num">
                                      <p:cBhvr>
                                        <p:cTn id="94" dur="1000" fill="hold"/>
                                        <p:tgtEl>
                                          <p:spTgt spid="586755"/>
                                        </p:tgtEl>
                                        <p:attrNameLst>
                                          <p:attrName>ppt_w</p:attrName>
                                        </p:attrNameLst>
                                      </p:cBhvr>
                                      <p:tavLst>
                                        <p:tav tm="0">
                                          <p:val>
                                            <p:fltVal val="0"/>
                                          </p:val>
                                        </p:tav>
                                        <p:tav tm="100000">
                                          <p:val>
                                            <p:strVal val="#ppt_w"/>
                                          </p:val>
                                        </p:tav>
                                      </p:tavLst>
                                    </p:anim>
                                    <p:anim calcmode="lin" valueType="num">
                                      <p:cBhvr>
                                        <p:cTn id="95" dur="1000" fill="hold"/>
                                        <p:tgtEl>
                                          <p:spTgt spid="586755"/>
                                        </p:tgtEl>
                                        <p:attrNameLst>
                                          <p:attrName>ppt_h</p:attrName>
                                        </p:attrNameLst>
                                      </p:cBhvr>
                                      <p:tavLst>
                                        <p:tav tm="0">
                                          <p:val>
                                            <p:fltVal val="0"/>
                                          </p:val>
                                        </p:tav>
                                        <p:tav tm="100000">
                                          <p:val>
                                            <p:strVal val="#ppt_h"/>
                                          </p:val>
                                        </p:tav>
                                      </p:tavLst>
                                    </p:anim>
                                    <p:anim calcmode="lin" valueType="num">
                                      <p:cBhvr>
                                        <p:cTn id="96" dur="1000" fill="hold"/>
                                        <p:tgtEl>
                                          <p:spTgt spid="586755"/>
                                        </p:tgtEl>
                                        <p:attrNameLst>
                                          <p:attrName>style.rotation</p:attrName>
                                        </p:attrNameLst>
                                      </p:cBhvr>
                                      <p:tavLst>
                                        <p:tav tm="0">
                                          <p:val>
                                            <p:fltVal val="360"/>
                                          </p:val>
                                        </p:tav>
                                        <p:tav tm="100000">
                                          <p:val>
                                            <p:fltVal val="0"/>
                                          </p:val>
                                        </p:tav>
                                      </p:tavLst>
                                    </p:anim>
                                    <p:animEffect transition="in" filter="fade">
                                      <p:cBhvr>
                                        <p:cTn id="97" dur="1000"/>
                                        <p:tgtEl>
                                          <p:spTgt spid="586755"/>
                                        </p:tgtEl>
                                      </p:cBhvr>
                                    </p:animEffect>
                                  </p:childTnLst>
                                </p:cTn>
                              </p:par>
                              <p:par>
                                <p:cTn id="98" presetID="49" presetClass="entr" presetSubtype="0" decel="100000" fill="hold" grpId="0" nodeType="withEffect">
                                  <p:stCondLst>
                                    <p:cond delay="0"/>
                                  </p:stCondLst>
                                  <p:childTnLst>
                                    <p:set>
                                      <p:cBhvr>
                                        <p:cTn id="99" dur="1" fill="hold">
                                          <p:stCondLst>
                                            <p:cond delay="0"/>
                                          </p:stCondLst>
                                        </p:cTn>
                                        <p:tgtEl>
                                          <p:spTgt spid="586764"/>
                                        </p:tgtEl>
                                        <p:attrNameLst>
                                          <p:attrName>style.visibility</p:attrName>
                                        </p:attrNameLst>
                                      </p:cBhvr>
                                      <p:to>
                                        <p:strVal val="visible"/>
                                      </p:to>
                                    </p:set>
                                    <p:anim calcmode="lin" valueType="num">
                                      <p:cBhvr>
                                        <p:cTn id="100" dur="1000" fill="hold"/>
                                        <p:tgtEl>
                                          <p:spTgt spid="586764"/>
                                        </p:tgtEl>
                                        <p:attrNameLst>
                                          <p:attrName>ppt_w</p:attrName>
                                        </p:attrNameLst>
                                      </p:cBhvr>
                                      <p:tavLst>
                                        <p:tav tm="0">
                                          <p:val>
                                            <p:fltVal val="0"/>
                                          </p:val>
                                        </p:tav>
                                        <p:tav tm="100000">
                                          <p:val>
                                            <p:strVal val="#ppt_w"/>
                                          </p:val>
                                        </p:tav>
                                      </p:tavLst>
                                    </p:anim>
                                    <p:anim calcmode="lin" valueType="num">
                                      <p:cBhvr>
                                        <p:cTn id="101" dur="1000" fill="hold"/>
                                        <p:tgtEl>
                                          <p:spTgt spid="586764"/>
                                        </p:tgtEl>
                                        <p:attrNameLst>
                                          <p:attrName>ppt_h</p:attrName>
                                        </p:attrNameLst>
                                      </p:cBhvr>
                                      <p:tavLst>
                                        <p:tav tm="0">
                                          <p:val>
                                            <p:fltVal val="0"/>
                                          </p:val>
                                        </p:tav>
                                        <p:tav tm="100000">
                                          <p:val>
                                            <p:strVal val="#ppt_h"/>
                                          </p:val>
                                        </p:tav>
                                      </p:tavLst>
                                    </p:anim>
                                    <p:anim calcmode="lin" valueType="num">
                                      <p:cBhvr>
                                        <p:cTn id="102" dur="1000" fill="hold"/>
                                        <p:tgtEl>
                                          <p:spTgt spid="586764"/>
                                        </p:tgtEl>
                                        <p:attrNameLst>
                                          <p:attrName>style.rotation</p:attrName>
                                        </p:attrNameLst>
                                      </p:cBhvr>
                                      <p:tavLst>
                                        <p:tav tm="0">
                                          <p:val>
                                            <p:fltVal val="360"/>
                                          </p:val>
                                        </p:tav>
                                        <p:tav tm="100000">
                                          <p:val>
                                            <p:fltVal val="0"/>
                                          </p:val>
                                        </p:tav>
                                      </p:tavLst>
                                    </p:anim>
                                    <p:animEffect transition="in" filter="fade">
                                      <p:cBhvr>
                                        <p:cTn id="103" dur="1000"/>
                                        <p:tgtEl>
                                          <p:spTgt spid="58676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586789"/>
                                        </p:tgtEl>
                                        <p:attrNameLst>
                                          <p:attrName>style.visibility</p:attrName>
                                        </p:attrNameLst>
                                      </p:cBhvr>
                                      <p:to>
                                        <p:strVal val="visible"/>
                                      </p:to>
                                    </p:set>
                                    <p:animEffect transition="in" filter="dissolve">
                                      <p:cBhvr>
                                        <p:cTn id="108" dur="1000"/>
                                        <p:tgtEl>
                                          <p:spTgt spid="586789"/>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586790"/>
                                        </p:tgtEl>
                                        <p:attrNameLst>
                                          <p:attrName>style.visibility</p:attrName>
                                        </p:attrNameLst>
                                      </p:cBhvr>
                                      <p:to>
                                        <p:strVal val="visible"/>
                                      </p:to>
                                    </p:set>
                                    <p:animEffect transition="in" filter="dissolve">
                                      <p:cBhvr>
                                        <p:cTn id="111" dur="1000"/>
                                        <p:tgtEl>
                                          <p:spTgt spid="586790"/>
                                        </p:tgtEl>
                                      </p:cBhvr>
                                    </p:animEffect>
                                  </p:childTnLst>
                                </p:cTn>
                              </p:par>
                              <p:par>
                                <p:cTn id="112" presetID="9" presetClass="entr" presetSubtype="0" fill="hold" grpId="0" nodeType="withEffect">
                                  <p:stCondLst>
                                    <p:cond delay="0"/>
                                  </p:stCondLst>
                                  <p:childTnLst>
                                    <p:set>
                                      <p:cBhvr>
                                        <p:cTn id="113" dur="1" fill="hold">
                                          <p:stCondLst>
                                            <p:cond delay="0"/>
                                          </p:stCondLst>
                                        </p:cTn>
                                        <p:tgtEl>
                                          <p:spTgt spid="586801"/>
                                        </p:tgtEl>
                                        <p:attrNameLst>
                                          <p:attrName>style.visibility</p:attrName>
                                        </p:attrNameLst>
                                      </p:cBhvr>
                                      <p:to>
                                        <p:strVal val="visible"/>
                                      </p:to>
                                    </p:set>
                                    <p:animEffect transition="in" filter="dissolve">
                                      <p:cBhvr>
                                        <p:cTn id="114" dur="1000"/>
                                        <p:tgtEl>
                                          <p:spTgt spid="586801"/>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586763"/>
                                        </p:tgtEl>
                                        <p:attrNameLst>
                                          <p:attrName>style.visibility</p:attrName>
                                        </p:attrNameLst>
                                      </p:cBhvr>
                                      <p:to>
                                        <p:strVal val="visible"/>
                                      </p:to>
                                    </p:set>
                                    <p:anim calcmode="lin" valueType="num">
                                      <p:cBhvr additive="base">
                                        <p:cTn id="119" dur="1000" fill="hold"/>
                                        <p:tgtEl>
                                          <p:spTgt spid="586763"/>
                                        </p:tgtEl>
                                        <p:attrNameLst>
                                          <p:attrName>ppt_x</p:attrName>
                                        </p:attrNameLst>
                                      </p:cBhvr>
                                      <p:tavLst>
                                        <p:tav tm="0">
                                          <p:val>
                                            <p:strVal val="0-#ppt_w/2"/>
                                          </p:val>
                                        </p:tav>
                                        <p:tav tm="100000">
                                          <p:val>
                                            <p:strVal val="#ppt_x"/>
                                          </p:val>
                                        </p:tav>
                                      </p:tavLst>
                                    </p:anim>
                                    <p:anim calcmode="lin" valueType="num">
                                      <p:cBhvr additive="base">
                                        <p:cTn id="120" dur="1000" fill="hold"/>
                                        <p:tgtEl>
                                          <p:spTgt spid="586763"/>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1" presetClass="entr" presetSubtype="0" fill="hold" grpId="0" nodeType="clickEffect">
                                  <p:stCondLst>
                                    <p:cond delay="0"/>
                                  </p:stCondLst>
                                  <p:iterate type="lt">
                                    <p:tmPct val="5000"/>
                                  </p:iterate>
                                  <p:childTnLst>
                                    <p:set>
                                      <p:cBhvr>
                                        <p:cTn id="124" dur="1" fill="hold">
                                          <p:stCondLst>
                                            <p:cond delay="0"/>
                                          </p:stCondLst>
                                        </p:cTn>
                                        <p:tgtEl>
                                          <p:spTgt spid="586802"/>
                                        </p:tgtEl>
                                        <p:attrNameLst>
                                          <p:attrName>style.visibility</p:attrName>
                                        </p:attrNameLst>
                                      </p:cBhvr>
                                      <p:to>
                                        <p:strVal val="visible"/>
                                      </p:to>
                                    </p:set>
                                    <p:anim calcmode="lin" valueType="num">
                                      <p:cBhvr>
                                        <p:cTn id="125" dur="1000" fill="hold"/>
                                        <p:tgtEl>
                                          <p:spTgt spid="586802"/>
                                        </p:tgtEl>
                                        <p:attrNameLst>
                                          <p:attrName>ppt_w</p:attrName>
                                        </p:attrNameLst>
                                      </p:cBhvr>
                                      <p:tavLst>
                                        <p:tav tm="0">
                                          <p:val>
                                            <p:fltVal val="0"/>
                                          </p:val>
                                        </p:tav>
                                        <p:tav tm="100000">
                                          <p:val>
                                            <p:strVal val="#ppt_w"/>
                                          </p:val>
                                        </p:tav>
                                      </p:tavLst>
                                    </p:anim>
                                    <p:anim calcmode="lin" valueType="num">
                                      <p:cBhvr>
                                        <p:cTn id="126" dur="1000" fill="hold"/>
                                        <p:tgtEl>
                                          <p:spTgt spid="586802"/>
                                        </p:tgtEl>
                                        <p:attrNameLst>
                                          <p:attrName>ppt_h</p:attrName>
                                        </p:attrNameLst>
                                      </p:cBhvr>
                                      <p:tavLst>
                                        <p:tav tm="0">
                                          <p:val>
                                            <p:fltVal val="0"/>
                                          </p:val>
                                        </p:tav>
                                        <p:tav tm="100000">
                                          <p:val>
                                            <p:strVal val="#ppt_h"/>
                                          </p:val>
                                        </p:tav>
                                      </p:tavLst>
                                    </p:anim>
                                    <p:anim calcmode="lin" valueType="num">
                                      <p:cBhvr>
                                        <p:cTn id="127" dur="1000" fill="hold"/>
                                        <p:tgtEl>
                                          <p:spTgt spid="586802"/>
                                        </p:tgtEl>
                                        <p:attrNameLst>
                                          <p:attrName>style.rotation</p:attrName>
                                        </p:attrNameLst>
                                      </p:cBhvr>
                                      <p:tavLst>
                                        <p:tav tm="0">
                                          <p:val>
                                            <p:fltVal val="90"/>
                                          </p:val>
                                        </p:tav>
                                        <p:tav tm="100000">
                                          <p:val>
                                            <p:fltVal val="0"/>
                                          </p:val>
                                        </p:tav>
                                      </p:tavLst>
                                    </p:anim>
                                    <p:animEffect transition="in" filter="fade">
                                      <p:cBhvr>
                                        <p:cTn id="128" dur="1000"/>
                                        <p:tgtEl>
                                          <p:spTgt spid="586802"/>
                                        </p:tgtEl>
                                      </p:cBhvr>
                                    </p:animEffect>
                                  </p:childTnLst>
                                </p:cTn>
                              </p:par>
                              <p:par>
                                <p:cTn id="129" presetID="31" presetClass="entr" presetSubtype="0" fill="hold" grpId="0" nodeType="withEffect">
                                  <p:stCondLst>
                                    <p:cond delay="0"/>
                                  </p:stCondLst>
                                  <p:iterate type="lt">
                                    <p:tmPct val="5000"/>
                                  </p:iterate>
                                  <p:childTnLst>
                                    <p:set>
                                      <p:cBhvr>
                                        <p:cTn id="130" dur="1" fill="hold">
                                          <p:stCondLst>
                                            <p:cond delay="0"/>
                                          </p:stCondLst>
                                        </p:cTn>
                                        <p:tgtEl>
                                          <p:spTgt spid="586803"/>
                                        </p:tgtEl>
                                        <p:attrNameLst>
                                          <p:attrName>style.visibility</p:attrName>
                                        </p:attrNameLst>
                                      </p:cBhvr>
                                      <p:to>
                                        <p:strVal val="visible"/>
                                      </p:to>
                                    </p:set>
                                    <p:anim calcmode="lin" valueType="num">
                                      <p:cBhvr>
                                        <p:cTn id="131" dur="1000" fill="hold"/>
                                        <p:tgtEl>
                                          <p:spTgt spid="586803"/>
                                        </p:tgtEl>
                                        <p:attrNameLst>
                                          <p:attrName>ppt_w</p:attrName>
                                        </p:attrNameLst>
                                      </p:cBhvr>
                                      <p:tavLst>
                                        <p:tav tm="0">
                                          <p:val>
                                            <p:fltVal val="0"/>
                                          </p:val>
                                        </p:tav>
                                        <p:tav tm="100000">
                                          <p:val>
                                            <p:strVal val="#ppt_w"/>
                                          </p:val>
                                        </p:tav>
                                      </p:tavLst>
                                    </p:anim>
                                    <p:anim calcmode="lin" valueType="num">
                                      <p:cBhvr>
                                        <p:cTn id="132" dur="1000" fill="hold"/>
                                        <p:tgtEl>
                                          <p:spTgt spid="586803"/>
                                        </p:tgtEl>
                                        <p:attrNameLst>
                                          <p:attrName>ppt_h</p:attrName>
                                        </p:attrNameLst>
                                      </p:cBhvr>
                                      <p:tavLst>
                                        <p:tav tm="0">
                                          <p:val>
                                            <p:fltVal val="0"/>
                                          </p:val>
                                        </p:tav>
                                        <p:tav tm="100000">
                                          <p:val>
                                            <p:strVal val="#ppt_h"/>
                                          </p:val>
                                        </p:tav>
                                      </p:tavLst>
                                    </p:anim>
                                    <p:anim calcmode="lin" valueType="num">
                                      <p:cBhvr>
                                        <p:cTn id="133" dur="1000" fill="hold"/>
                                        <p:tgtEl>
                                          <p:spTgt spid="586803"/>
                                        </p:tgtEl>
                                        <p:attrNameLst>
                                          <p:attrName>style.rotation</p:attrName>
                                        </p:attrNameLst>
                                      </p:cBhvr>
                                      <p:tavLst>
                                        <p:tav tm="0">
                                          <p:val>
                                            <p:fltVal val="90"/>
                                          </p:val>
                                        </p:tav>
                                        <p:tav tm="100000">
                                          <p:val>
                                            <p:fltVal val="0"/>
                                          </p:val>
                                        </p:tav>
                                      </p:tavLst>
                                    </p:anim>
                                    <p:animEffect transition="in" filter="fade">
                                      <p:cBhvr>
                                        <p:cTn id="134" dur="1000"/>
                                        <p:tgtEl>
                                          <p:spTgt spid="586803"/>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nodeType="click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dissolve">
                                      <p:cBhvr>
                                        <p:cTn id="139" dur="1000"/>
                                        <p:tgtEl>
                                          <p:spTgt spid="8"/>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grpId="0" nodeType="clickEffect">
                                  <p:stCondLst>
                                    <p:cond delay="0"/>
                                  </p:stCondLst>
                                  <p:childTnLst>
                                    <p:set>
                                      <p:cBhvr>
                                        <p:cTn id="143" dur="1" fill="hold">
                                          <p:stCondLst>
                                            <p:cond delay="0"/>
                                          </p:stCondLst>
                                        </p:cTn>
                                        <p:tgtEl>
                                          <p:spTgt spid="586804"/>
                                        </p:tgtEl>
                                        <p:attrNameLst>
                                          <p:attrName>style.visibility</p:attrName>
                                        </p:attrNameLst>
                                      </p:cBhvr>
                                      <p:to>
                                        <p:strVal val="visible"/>
                                      </p:to>
                                    </p:set>
                                    <p:animEffect transition="in" filter="dissolve">
                                      <p:cBhvr>
                                        <p:cTn id="144" dur="1000"/>
                                        <p:tgtEl>
                                          <p:spTgt spid="586804"/>
                                        </p:tgtEl>
                                      </p:cBhvr>
                                    </p:animEffect>
                                  </p:childTnLst>
                                </p:cTn>
                              </p:par>
                              <p:par>
                                <p:cTn id="145" presetID="9" presetClass="entr" presetSubtype="0" fill="hold" grpId="0" nodeType="withEffect">
                                  <p:stCondLst>
                                    <p:cond delay="0"/>
                                  </p:stCondLst>
                                  <p:childTnLst>
                                    <p:set>
                                      <p:cBhvr>
                                        <p:cTn id="146" dur="1" fill="hold">
                                          <p:stCondLst>
                                            <p:cond delay="0"/>
                                          </p:stCondLst>
                                        </p:cTn>
                                        <p:tgtEl>
                                          <p:spTgt spid="586805"/>
                                        </p:tgtEl>
                                        <p:attrNameLst>
                                          <p:attrName>style.visibility</p:attrName>
                                        </p:attrNameLst>
                                      </p:cBhvr>
                                      <p:to>
                                        <p:strVal val="visible"/>
                                      </p:to>
                                    </p:set>
                                    <p:animEffect transition="in" filter="dissolve">
                                      <p:cBhvr>
                                        <p:cTn id="147" dur="1000"/>
                                        <p:tgtEl>
                                          <p:spTgt spid="586805"/>
                                        </p:tgtEl>
                                      </p:cBhvr>
                                    </p:animEffect>
                                  </p:childTnLst>
                                </p:cTn>
                              </p:par>
                              <p:par>
                                <p:cTn id="148" presetID="9" presetClass="entr" presetSubtype="0" fill="hold" grpId="0" nodeType="withEffect">
                                  <p:stCondLst>
                                    <p:cond delay="0"/>
                                  </p:stCondLst>
                                  <p:childTnLst>
                                    <p:set>
                                      <p:cBhvr>
                                        <p:cTn id="149" dur="1" fill="hold">
                                          <p:stCondLst>
                                            <p:cond delay="0"/>
                                          </p:stCondLst>
                                        </p:cTn>
                                        <p:tgtEl>
                                          <p:spTgt spid="586806"/>
                                        </p:tgtEl>
                                        <p:attrNameLst>
                                          <p:attrName>style.visibility</p:attrName>
                                        </p:attrNameLst>
                                      </p:cBhvr>
                                      <p:to>
                                        <p:strVal val="visible"/>
                                      </p:to>
                                    </p:set>
                                    <p:animEffect transition="in" filter="dissolve">
                                      <p:cBhvr>
                                        <p:cTn id="150" dur="1000"/>
                                        <p:tgtEl>
                                          <p:spTgt spid="58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5" grpId="0" animBg="1"/>
      <p:bldP spid="586763" grpId="0"/>
      <p:bldP spid="586764" grpId="0" animBg="1"/>
      <p:bldP spid="586765" grpId="0" animBg="1"/>
      <p:bldP spid="586766" grpId="0" animBg="1"/>
      <p:bldP spid="586767" grpId="0"/>
      <p:bldP spid="586768" grpId="0"/>
      <p:bldP spid="586776" grpId="0"/>
      <p:bldP spid="586777" grpId="0"/>
      <p:bldP spid="586778" grpId="0"/>
      <p:bldP spid="586779" grpId="0"/>
      <p:bldP spid="586780" grpId="0"/>
      <p:bldP spid="586781" grpId="0"/>
      <p:bldP spid="586789" grpId="0"/>
      <p:bldP spid="586790" grpId="0"/>
      <p:bldP spid="586801" grpId="0" animBg="1"/>
      <p:bldP spid="586802" grpId="0" animBg="1"/>
      <p:bldP spid="586803" grpId="0" animBg="1"/>
      <p:bldP spid="586804" grpId="0"/>
      <p:bldP spid="586805" grpId="0"/>
      <p:bldP spid="586806"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1981200" y="533400"/>
            <a:ext cx="5638800" cy="762000"/>
          </a:xfrm>
        </p:spPr>
        <p:txBody>
          <a:bodyPr/>
          <a:lstStyle/>
          <a:p>
            <a:pPr eaLnBrk="1" hangingPunct="1">
              <a:buFontTx/>
              <a:buNone/>
            </a:pPr>
            <a:r>
              <a:rPr lang="en-US" smtClean="0">
                <a:latin typeface="Arial" charset="0"/>
              </a:rPr>
              <a:t>Convert 41.2 cm</a:t>
            </a:r>
            <a:r>
              <a:rPr lang="en-US" baseline="30000" smtClean="0">
                <a:latin typeface="Arial" charset="0"/>
              </a:rPr>
              <a:t>2</a:t>
            </a:r>
            <a:r>
              <a:rPr lang="en-US" smtClean="0">
                <a:latin typeface="Arial" charset="0"/>
              </a:rPr>
              <a:t> to mm</a:t>
            </a:r>
            <a:r>
              <a:rPr lang="en-US" baseline="30000" smtClean="0">
                <a:latin typeface="Arial" charset="0"/>
              </a:rPr>
              <a:t>2</a:t>
            </a:r>
            <a:r>
              <a:rPr lang="en-US" smtClean="0">
                <a:latin typeface="Arial" charset="0"/>
              </a:rPr>
              <a:t>. </a:t>
            </a:r>
          </a:p>
        </p:txBody>
      </p:sp>
      <p:sp>
        <p:nvSpPr>
          <p:cNvPr id="587779" name="Line 3"/>
          <p:cNvSpPr>
            <a:spLocks noChangeShapeType="1"/>
          </p:cNvSpPr>
          <p:nvPr/>
        </p:nvSpPr>
        <p:spPr bwMode="auto">
          <a:xfrm flipV="1">
            <a:off x="3429000" y="2819400"/>
            <a:ext cx="533400" cy="304800"/>
          </a:xfrm>
          <a:prstGeom prst="line">
            <a:avLst/>
          </a:prstGeom>
          <a:noFill/>
          <a:ln w="19050">
            <a:solidFill>
              <a:srgbClr val="FF0000"/>
            </a:solidFill>
            <a:round/>
            <a:headEnd/>
            <a:tailEnd/>
          </a:ln>
        </p:spPr>
        <p:txBody>
          <a:bodyPr/>
          <a:lstStyle/>
          <a:p>
            <a:endParaRPr lang="en-US"/>
          </a:p>
        </p:txBody>
      </p:sp>
      <p:sp>
        <p:nvSpPr>
          <p:cNvPr id="587780" name="Rectangle 4"/>
          <p:cNvSpPr>
            <a:spLocks noChangeArrowheads="1"/>
          </p:cNvSpPr>
          <p:nvPr/>
        </p:nvSpPr>
        <p:spPr bwMode="auto">
          <a:xfrm>
            <a:off x="533400" y="5105400"/>
            <a:ext cx="3276600" cy="533400"/>
          </a:xfrm>
          <a:prstGeom prst="rect">
            <a:avLst/>
          </a:prstGeom>
          <a:noFill/>
          <a:ln w="9525">
            <a:noFill/>
            <a:miter lim="800000"/>
            <a:headEnd/>
            <a:tailEnd/>
          </a:ln>
        </p:spPr>
        <p:txBody>
          <a:bodyPr/>
          <a:lstStyle/>
          <a:p>
            <a:pPr marL="342900" indent="-342900">
              <a:spcBef>
                <a:spcPct val="20000"/>
              </a:spcBef>
            </a:pPr>
            <a:r>
              <a:rPr lang="en-US" sz="2800"/>
              <a:t>X mm</a:t>
            </a:r>
            <a:r>
              <a:rPr lang="en-US" sz="2800" baseline="30000"/>
              <a:t>2</a:t>
            </a:r>
            <a:r>
              <a:rPr lang="en-US" sz="2800"/>
              <a:t> = 41.2 cm</a:t>
            </a:r>
            <a:r>
              <a:rPr lang="en-US" sz="2800" baseline="30000"/>
              <a:t>2</a:t>
            </a:r>
          </a:p>
        </p:txBody>
      </p:sp>
      <p:sp>
        <p:nvSpPr>
          <p:cNvPr id="587781" name="Line 5"/>
          <p:cNvSpPr>
            <a:spLocks noChangeShapeType="1"/>
          </p:cNvSpPr>
          <p:nvPr/>
        </p:nvSpPr>
        <p:spPr bwMode="auto">
          <a:xfrm flipV="1">
            <a:off x="6248400" y="3352800"/>
            <a:ext cx="533400" cy="304800"/>
          </a:xfrm>
          <a:prstGeom prst="line">
            <a:avLst/>
          </a:prstGeom>
          <a:noFill/>
          <a:ln w="19050">
            <a:solidFill>
              <a:srgbClr val="FF0000"/>
            </a:solidFill>
            <a:round/>
            <a:headEnd/>
            <a:tailEnd/>
          </a:ln>
        </p:spPr>
        <p:txBody>
          <a:bodyPr/>
          <a:lstStyle/>
          <a:p>
            <a:endParaRPr lang="en-US"/>
          </a:p>
        </p:txBody>
      </p:sp>
      <p:sp>
        <p:nvSpPr>
          <p:cNvPr id="587782" name="Line 6"/>
          <p:cNvSpPr>
            <a:spLocks noChangeShapeType="1"/>
          </p:cNvSpPr>
          <p:nvPr/>
        </p:nvSpPr>
        <p:spPr bwMode="auto">
          <a:xfrm flipH="1" flipV="1">
            <a:off x="4648200" y="3276600"/>
            <a:ext cx="457200" cy="381000"/>
          </a:xfrm>
          <a:prstGeom prst="line">
            <a:avLst/>
          </a:prstGeom>
          <a:noFill/>
          <a:ln w="19050">
            <a:solidFill>
              <a:srgbClr val="FF0000"/>
            </a:solidFill>
            <a:round/>
            <a:headEnd/>
            <a:tailEnd/>
          </a:ln>
        </p:spPr>
        <p:txBody>
          <a:bodyPr/>
          <a:lstStyle/>
          <a:p>
            <a:endParaRPr lang="en-US"/>
          </a:p>
        </p:txBody>
      </p:sp>
      <p:sp>
        <p:nvSpPr>
          <p:cNvPr id="587783" name="Line 7"/>
          <p:cNvSpPr>
            <a:spLocks noChangeShapeType="1"/>
          </p:cNvSpPr>
          <p:nvPr/>
        </p:nvSpPr>
        <p:spPr bwMode="auto">
          <a:xfrm flipH="1" flipV="1">
            <a:off x="2895600" y="2743200"/>
            <a:ext cx="457200" cy="381000"/>
          </a:xfrm>
          <a:prstGeom prst="line">
            <a:avLst/>
          </a:prstGeom>
          <a:noFill/>
          <a:ln w="19050">
            <a:solidFill>
              <a:srgbClr val="FF0000"/>
            </a:solidFill>
            <a:round/>
            <a:headEnd/>
            <a:tailEnd/>
          </a:ln>
        </p:spPr>
        <p:txBody>
          <a:bodyPr/>
          <a:lstStyle/>
          <a:p>
            <a:endParaRPr lang="en-US"/>
          </a:p>
        </p:txBody>
      </p:sp>
      <p:sp>
        <p:nvSpPr>
          <p:cNvPr id="587784" name="Rectangle 8"/>
          <p:cNvSpPr>
            <a:spLocks noChangeArrowheads="1"/>
          </p:cNvSpPr>
          <p:nvPr/>
        </p:nvSpPr>
        <p:spPr bwMode="auto">
          <a:xfrm>
            <a:off x="533400" y="2667000"/>
            <a:ext cx="3810000" cy="533400"/>
          </a:xfrm>
          <a:prstGeom prst="rect">
            <a:avLst/>
          </a:prstGeom>
          <a:noFill/>
          <a:ln w="9525">
            <a:noFill/>
            <a:miter lim="800000"/>
            <a:headEnd/>
            <a:tailEnd/>
          </a:ln>
        </p:spPr>
        <p:txBody>
          <a:bodyPr/>
          <a:lstStyle/>
          <a:p>
            <a:pPr marL="342900" indent="-342900">
              <a:spcBef>
                <a:spcPct val="20000"/>
              </a:spcBef>
            </a:pPr>
            <a:r>
              <a:rPr lang="en-US" sz="2800"/>
              <a:t>X mm</a:t>
            </a:r>
            <a:r>
              <a:rPr lang="en-US" sz="2800" baseline="30000"/>
              <a:t>2</a:t>
            </a:r>
            <a:r>
              <a:rPr lang="en-US" sz="2800"/>
              <a:t> = 41.2 cm</a:t>
            </a:r>
            <a:r>
              <a:rPr lang="en-US" sz="2800" b="1" baseline="30000"/>
              <a:t>.</a:t>
            </a:r>
            <a:r>
              <a:rPr lang="en-US" sz="2800"/>
              <a:t>cm</a:t>
            </a:r>
            <a:endParaRPr lang="en-US" sz="2800" baseline="30000"/>
          </a:p>
        </p:txBody>
      </p:sp>
      <p:sp>
        <p:nvSpPr>
          <p:cNvPr id="587785" name="Rectangle 9"/>
          <p:cNvSpPr>
            <a:spLocks noChangeArrowheads="1"/>
          </p:cNvSpPr>
          <p:nvPr/>
        </p:nvSpPr>
        <p:spPr bwMode="auto">
          <a:xfrm>
            <a:off x="457200" y="1600200"/>
            <a:ext cx="7010400" cy="533400"/>
          </a:xfrm>
          <a:prstGeom prst="rect">
            <a:avLst/>
          </a:prstGeom>
          <a:noFill/>
          <a:ln w="9525">
            <a:noFill/>
            <a:miter lim="800000"/>
            <a:headEnd/>
            <a:tailEnd/>
          </a:ln>
        </p:spPr>
        <p:txBody>
          <a:bodyPr/>
          <a:lstStyle/>
          <a:p>
            <a:pPr marL="342900" indent="-342900">
              <a:spcBef>
                <a:spcPct val="20000"/>
              </a:spcBef>
            </a:pPr>
            <a:r>
              <a:rPr lang="en-US" sz="2800"/>
              <a:t>Recall that…	41.2 cm</a:t>
            </a:r>
            <a:r>
              <a:rPr lang="en-US" sz="2800" baseline="30000"/>
              <a:t>2</a:t>
            </a:r>
            <a:r>
              <a:rPr lang="en-US" sz="2800"/>
              <a:t> = 41.2 cm</a:t>
            </a:r>
            <a:r>
              <a:rPr lang="en-US" sz="2800" b="1" baseline="30000"/>
              <a:t>.</a:t>
            </a:r>
            <a:r>
              <a:rPr lang="en-US" sz="2800"/>
              <a:t>cm</a:t>
            </a:r>
            <a:endParaRPr lang="en-US" sz="2800" baseline="30000"/>
          </a:p>
        </p:txBody>
      </p:sp>
      <p:grpSp>
        <p:nvGrpSpPr>
          <p:cNvPr id="2" name="Group 10"/>
          <p:cNvGrpSpPr>
            <a:grpSpLocks/>
          </p:cNvGrpSpPr>
          <p:nvPr/>
        </p:nvGrpSpPr>
        <p:grpSpPr bwMode="auto">
          <a:xfrm>
            <a:off x="5715000" y="2667000"/>
            <a:ext cx="1371600" cy="1066800"/>
            <a:chOff x="3600" y="288"/>
            <a:chExt cx="864" cy="672"/>
          </a:xfrm>
        </p:grpSpPr>
        <p:sp>
          <p:nvSpPr>
            <p:cNvPr id="230440" name="Rectangle 11"/>
            <p:cNvSpPr>
              <a:spLocks noChangeArrowheads="1"/>
            </p:cNvSpPr>
            <p:nvPr/>
          </p:nvSpPr>
          <p:spPr bwMode="auto">
            <a:xfrm>
              <a:off x="3696" y="624"/>
              <a:ext cx="672" cy="336"/>
            </a:xfrm>
            <a:prstGeom prst="rect">
              <a:avLst/>
            </a:prstGeom>
            <a:noFill/>
            <a:ln w="9525">
              <a:noFill/>
              <a:miter lim="800000"/>
              <a:headEnd/>
              <a:tailEnd/>
            </a:ln>
          </p:spPr>
          <p:txBody>
            <a:bodyPr/>
            <a:lstStyle/>
            <a:p>
              <a:pPr marL="342900" indent="-342900">
                <a:spcBef>
                  <a:spcPct val="20000"/>
                </a:spcBef>
              </a:pPr>
              <a:r>
                <a:rPr lang="en-US" sz="2800"/>
                <a:t>1 cm</a:t>
              </a:r>
            </a:p>
          </p:txBody>
        </p:sp>
        <p:sp>
          <p:nvSpPr>
            <p:cNvPr id="230441" name="Rectangle 12"/>
            <p:cNvSpPr>
              <a:spLocks noChangeArrowheads="1"/>
            </p:cNvSpPr>
            <p:nvPr/>
          </p:nvSpPr>
          <p:spPr bwMode="auto">
            <a:xfrm>
              <a:off x="3600" y="288"/>
              <a:ext cx="864" cy="336"/>
            </a:xfrm>
            <a:prstGeom prst="rect">
              <a:avLst/>
            </a:prstGeom>
            <a:noFill/>
            <a:ln w="9525">
              <a:noFill/>
              <a:miter lim="800000"/>
              <a:headEnd/>
              <a:tailEnd/>
            </a:ln>
          </p:spPr>
          <p:txBody>
            <a:bodyPr/>
            <a:lstStyle/>
            <a:p>
              <a:pPr marL="342900" indent="-342900">
                <a:spcBef>
                  <a:spcPct val="20000"/>
                </a:spcBef>
              </a:pPr>
              <a:r>
                <a:rPr lang="en-US" sz="2800"/>
                <a:t>10 mm</a:t>
              </a:r>
            </a:p>
          </p:txBody>
        </p:sp>
      </p:grpSp>
      <p:grpSp>
        <p:nvGrpSpPr>
          <p:cNvPr id="3" name="Group 13"/>
          <p:cNvGrpSpPr>
            <a:grpSpLocks/>
          </p:cNvGrpSpPr>
          <p:nvPr/>
        </p:nvGrpSpPr>
        <p:grpSpPr bwMode="auto">
          <a:xfrm>
            <a:off x="5486400" y="2438400"/>
            <a:ext cx="1905000" cy="1524000"/>
            <a:chOff x="3600" y="1776"/>
            <a:chExt cx="1200" cy="960"/>
          </a:xfrm>
        </p:grpSpPr>
        <p:sp>
          <p:nvSpPr>
            <p:cNvPr id="230437" name="Rectangle 14"/>
            <p:cNvSpPr>
              <a:spLocks noChangeArrowheads="1"/>
            </p:cNvSpPr>
            <p:nvPr/>
          </p:nvSpPr>
          <p:spPr bwMode="auto">
            <a:xfrm>
              <a:off x="3600" y="1776"/>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0438" name="Rectangle 15"/>
            <p:cNvSpPr>
              <a:spLocks noChangeArrowheads="1"/>
            </p:cNvSpPr>
            <p:nvPr/>
          </p:nvSpPr>
          <p:spPr bwMode="auto">
            <a:xfrm>
              <a:off x="4464" y="1776"/>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0439" name="Rectangle 16"/>
            <p:cNvSpPr>
              <a:spLocks noChangeArrowheads="1"/>
            </p:cNvSpPr>
            <p:nvPr/>
          </p:nvSpPr>
          <p:spPr bwMode="auto">
            <a:xfrm>
              <a:off x="3744" y="1920"/>
              <a:ext cx="1008" cy="432"/>
            </a:xfrm>
            <a:prstGeom prst="rect">
              <a:avLst/>
            </a:prstGeom>
            <a:noFill/>
            <a:ln w="9525">
              <a:noFill/>
              <a:miter lim="800000"/>
              <a:headEnd/>
              <a:tailEnd/>
            </a:ln>
          </p:spPr>
          <p:txBody>
            <a:bodyPr/>
            <a:lstStyle/>
            <a:p>
              <a:pPr marL="342900" indent="-342900">
                <a:spcBef>
                  <a:spcPct val="20000"/>
                </a:spcBef>
              </a:pPr>
              <a:r>
                <a:rPr lang="en-US" sz="3200"/>
                <a:t>_____</a:t>
              </a:r>
            </a:p>
          </p:txBody>
        </p:sp>
      </p:grpSp>
      <p:sp>
        <p:nvSpPr>
          <p:cNvPr id="587793" name="Rectangle 17"/>
          <p:cNvSpPr>
            <a:spLocks noChangeArrowheads="1"/>
          </p:cNvSpPr>
          <p:nvPr/>
        </p:nvSpPr>
        <p:spPr bwMode="auto">
          <a:xfrm>
            <a:off x="1676400" y="41148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7794" name="Rectangle 18"/>
          <p:cNvSpPr>
            <a:spLocks noChangeArrowheads="1"/>
          </p:cNvSpPr>
          <p:nvPr/>
        </p:nvSpPr>
        <p:spPr bwMode="auto">
          <a:xfrm>
            <a:off x="2133600" y="4114800"/>
            <a:ext cx="2057400" cy="533400"/>
          </a:xfrm>
          <a:prstGeom prst="rect">
            <a:avLst/>
          </a:prstGeom>
          <a:noFill/>
          <a:ln w="9525">
            <a:noFill/>
            <a:miter lim="800000"/>
            <a:headEnd/>
            <a:tailEnd/>
          </a:ln>
        </p:spPr>
        <p:txBody>
          <a:bodyPr/>
          <a:lstStyle/>
          <a:p>
            <a:pPr marL="342900" indent="-342900">
              <a:spcBef>
                <a:spcPct val="20000"/>
              </a:spcBef>
            </a:pPr>
            <a:r>
              <a:rPr lang="en-US" sz="2800"/>
              <a:t>4,120 mm</a:t>
            </a:r>
            <a:r>
              <a:rPr lang="en-US" sz="2800" baseline="30000"/>
              <a:t>2</a:t>
            </a:r>
          </a:p>
        </p:txBody>
      </p:sp>
      <p:sp>
        <p:nvSpPr>
          <p:cNvPr id="587795" name="Rectangle 19"/>
          <p:cNvSpPr>
            <a:spLocks noChangeArrowheads="1"/>
          </p:cNvSpPr>
          <p:nvPr/>
        </p:nvSpPr>
        <p:spPr bwMode="auto">
          <a:xfrm>
            <a:off x="2057400" y="4114800"/>
            <a:ext cx="2133600" cy="53340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sp>
        <p:nvSpPr>
          <p:cNvPr id="587796" name="Line 20"/>
          <p:cNvSpPr>
            <a:spLocks noChangeShapeType="1"/>
          </p:cNvSpPr>
          <p:nvPr/>
        </p:nvSpPr>
        <p:spPr bwMode="auto">
          <a:xfrm flipH="1">
            <a:off x="4445000" y="3657600"/>
            <a:ext cx="127000" cy="1371600"/>
          </a:xfrm>
          <a:prstGeom prst="line">
            <a:avLst/>
          </a:prstGeom>
          <a:noFill/>
          <a:ln w="19050">
            <a:solidFill>
              <a:srgbClr val="3366FF"/>
            </a:solidFill>
            <a:round/>
            <a:headEnd/>
            <a:tailEnd type="triangle" w="med" len="med"/>
          </a:ln>
        </p:spPr>
        <p:txBody>
          <a:bodyPr/>
          <a:lstStyle/>
          <a:p>
            <a:endParaRPr lang="en-US"/>
          </a:p>
        </p:txBody>
      </p:sp>
      <p:sp>
        <p:nvSpPr>
          <p:cNvPr id="587797" name="Line 21"/>
          <p:cNvSpPr>
            <a:spLocks noChangeShapeType="1"/>
          </p:cNvSpPr>
          <p:nvPr/>
        </p:nvSpPr>
        <p:spPr bwMode="auto">
          <a:xfrm flipH="1">
            <a:off x="4572000" y="3657600"/>
            <a:ext cx="1524000" cy="1447800"/>
          </a:xfrm>
          <a:prstGeom prst="line">
            <a:avLst/>
          </a:prstGeom>
          <a:noFill/>
          <a:ln w="19050">
            <a:solidFill>
              <a:srgbClr val="3366FF"/>
            </a:solidFill>
            <a:round/>
            <a:headEnd/>
            <a:tailEnd type="triangle" w="med" len="med"/>
          </a:ln>
        </p:spPr>
        <p:txBody>
          <a:bodyPr/>
          <a:lstStyle/>
          <a:p>
            <a:endParaRPr lang="en-US"/>
          </a:p>
        </p:txBody>
      </p:sp>
      <p:sp>
        <p:nvSpPr>
          <p:cNvPr id="587798" name="Rectangle 22"/>
          <p:cNvSpPr>
            <a:spLocks noChangeArrowheads="1"/>
          </p:cNvSpPr>
          <p:nvPr/>
        </p:nvSpPr>
        <p:spPr bwMode="auto">
          <a:xfrm>
            <a:off x="5270500" y="51054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7799" name="Rectangle 23"/>
          <p:cNvSpPr>
            <a:spLocks noChangeArrowheads="1"/>
          </p:cNvSpPr>
          <p:nvPr/>
        </p:nvSpPr>
        <p:spPr bwMode="auto">
          <a:xfrm>
            <a:off x="5880100" y="5105400"/>
            <a:ext cx="2133600" cy="53340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grpSp>
        <p:nvGrpSpPr>
          <p:cNvPr id="4" name="Group 24"/>
          <p:cNvGrpSpPr>
            <a:grpSpLocks/>
          </p:cNvGrpSpPr>
          <p:nvPr/>
        </p:nvGrpSpPr>
        <p:grpSpPr bwMode="auto">
          <a:xfrm>
            <a:off x="4114800" y="2667000"/>
            <a:ext cx="1371600" cy="1066800"/>
            <a:chOff x="3600" y="288"/>
            <a:chExt cx="864" cy="672"/>
          </a:xfrm>
        </p:grpSpPr>
        <p:sp>
          <p:nvSpPr>
            <p:cNvPr id="230435" name="Rectangle 25"/>
            <p:cNvSpPr>
              <a:spLocks noChangeArrowheads="1"/>
            </p:cNvSpPr>
            <p:nvPr/>
          </p:nvSpPr>
          <p:spPr bwMode="auto">
            <a:xfrm>
              <a:off x="3696" y="624"/>
              <a:ext cx="672" cy="336"/>
            </a:xfrm>
            <a:prstGeom prst="rect">
              <a:avLst/>
            </a:prstGeom>
            <a:noFill/>
            <a:ln w="9525">
              <a:noFill/>
              <a:miter lim="800000"/>
              <a:headEnd/>
              <a:tailEnd/>
            </a:ln>
          </p:spPr>
          <p:txBody>
            <a:bodyPr/>
            <a:lstStyle/>
            <a:p>
              <a:pPr marL="342900" indent="-342900">
                <a:spcBef>
                  <a:spcPct val="20000"/>
                </a:spcBef>
              </a:pPr>
              <a:r>
                <a:rPr lang="en-US" sz="2800"/>
                <a:t>1 cm</a:t>
              </a:r>
            </a:p>
          </p:txBody>
        </p:sp>
        <p:sp>
          <p:nvSpPr>
            <p:cNvPr id="230436" name="Rectangle 26"/>
            <p:cNvSpPr>
              <a:spLocks noChangeArrowheads="1"/>
            </p:cNvSpPr>
            <p:nvPr/>
          </p:nvSpPr>
          <p:spPr bwMode="auto">
            <a:xfrm>
              <a:off x="3600" y="288"/>
              <a:ext cx="864" cy="336"/>
            </a:xfrm>
            <a:prstGeom prst="rect">
              <a:avLst/>
            </a:prstGeom>
            <a:noFill/>
            <a:ln w="9525">
              <a:noFill/>
              <a:miter lim="800000"/>
              <a:headEnd/>
              <a:tailEnd/>
            </a:ln>
          </p:spPr>
          <p:txBody>
            <a:bodyPr/>
            <a:lstStyle/>
            <a:p>
              <a:pPr marL="342900" indent="-342900">
                <a:spcBef>
                  <a:spcPct val="20000"/>
                </a:spcBef>
              </a:pPr>
              <a:r>
                <a:rPr lang="en-US" sz="2800"/>
                <a:t>10 mm</a:t>
              </a:r>
            </a:p>
          </p:txBody>
        </p:sp>
      </p:grpSp>
      <p:grpSp>
        <p:nvGrpSpPr>
          <p:cNvPr id="5" name="Group 27"/>
          <p:cNvGrpSpPr>
            <a:grpSpLocks/>
          </p:cNvGrpSpPr>
          <p:nvPr/>
        </p:nvGrpSpPr>
        <p:grpSpPr bwMode="auto">
          <a:xfrm>
            <a:off x="3886200" y="2438400"/>
            <a:ext cx="1905000" cy="1524000"/>
            <a:chOff x="3600" y="1776"/>
            <a:chExt cx="1200" cy="960"/>
          </a:xfrm>
        </p:grpSpPr>
        <p:sp>
          <p:nvSpPr>
            <p:cNvPr id="230432" name="Rectangle 28"/>
            <p:cNvSpPr>
              <a:spLocks noChangeArrowheads="1"/>
            </p:cNvSpPr>
            <p:nvPr/>
          </p:nvSpPr>
          <p:spPr bwMode="auto">
            <a:xfrm>
              <a:off x="3600" y="1776"/>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0433" name="Rectangle 29"/>
            <p:cNvSpPr>
              <a:spLocks noChangeArrowheads="1"/>
            </p:cNvSpPr>
            <p:nvPr/>
          </p:nvSpPr>
          <p:spPr bwMode="auto">
            <a:xfrm>
              <a:off x="4464" y="1776"/>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0434" name="Rectangle 30"/>
            <p:cNvSpPr>
              <a:spLocks noChangeArrowheads="1"/>
            </p:cNvSpPr>
            <p:nvPr/>
          </p:nvSpPr>
          <p:spPr bwMode="auto">
            <a:xfrm>
              <a:off x="3744" y="1920"/>
              <a:ext cx="1008" cy="432"/>
            </a:xfrm>
            <a:prstGeom prst="rect">
              <a:avLst/>
            </a:prstGeom>
            <a:noFill/>
            <a:ln w="9525">
              <a:noFill/>
              <a:miter lim="800000"/>
              <a:headEnd/>
              <a:tailEnd/>
            </a:ln>
          </p:spPr>
          <p:txBody>
            <a:bodyPr/>
            <a:lstStyle/>
            <a:p>
              <a:pPr marL="342900" indent="-342900">
                <a:spcBef>
                  <a:spcPct val="20000"/>
                </a:spcBef>
              </a:pPr>
              <a:r>
                <a:rPr lang="en-US" sz="3200"/>
                <a:t>_____</a:t>
              </a:r>
            </a:p>
          </p:txBody>
        </p:sp>
      </p:grpSp>
      <p:sp>
        <p:nvSpPr>
          <p:cNvPr id="587807" name="Rectangle 31"/>
          <p:cNvSpPr>
            <a:spLocks noChangeArrowheads="1"/>
          </p:cNvSpPr>
          <p:nvPr/>
        </p:nvSpPr>
        <p:spPr bwMode="auto">
          <a:xfrm>
            <a:off x="5956300" y="5105400"/>
            <a:ext cx="2057400" cy="533400"/>
          </a:xfrm>
          <a:prstGeom prst="rect">
            <a:avLst/>
          </a:prstGeom>
          <a:noFill/>
          <a:ln w="9525">
            <a:noFill/>
            <a:miter lim="800000"/>
            <a:headEnd/>
            <a:tailEnd/>
          </a:ln>
        </p:spPr>
        <p:txBody>
          <a:bodyPr/>
          <a:lstStyle/>
          <a:p>
            <a:pPr marL="342900" indent="-342900">
              <a:spcBef>
                <a:spcPct val="20000"/>
              </a:spcBef>
            </a:pPr>
            <a:r>
              <a:rPr lang="en-US" sz="2800"/>
              <a:t>4,120 mm</a:t>
            </a:r>
            <a:r>
              <a:rPr lang="en-US" sz="2800" baseline="30000"/>
              <a:t>2</a:t>
            </a:r>
          </a:p>
        </p:txBody>
      </p:sp>
      <p:grpSp>
        <p:nvGrpSpPr>
          <p:cNvPr id="6" name="Group 32"/>
          <p:cNvGrpSpPr>
            <a:grpSpLocks/>
          </p:cNvGrpSpPr>
          <p:nvPr/>
        </p:nvGrpSpPr>
        <p:grpSpPr bwMode="auto">
          <a:xfrm>
            <a:off x="3670300" y="5029200"/>
            <a:ext cx="1371600" cy="1066800"/>
            <a:chOff x="3600" y="288"/>
            <a:chExt cx="864" cy="672"/>
          </a:xfrm>
        </p:grpSpPr>
        <p:sp>
          <p:nvSpPr>
            <p:cNvPr id="230430" name="Rectangle 33"/>
            <p:cNvSpPr>
              <a:spLocks noChangeArrowheads="1"/>
            </p:cNvSpPr>
            <p:nvPr/>
          </p:nvSpPr>
          <p:spPr bwMode="auto">
            <a:xfrm>
              <a:off x="3696" y="624"/>
              <a:ext cx="672" cy="336"/>
            </a:xfrm>
            <a:prstGeom prst="rect">
              <a:avLst/>
            </a:prstGeom>
            <a:noFill/>
            <a:ln w="9525">
              <a:noFill/>
              <a:miter lim="800000"/>
              <a:headEnd/>
              <a:tailEnd/>
            </a:ln>
          </p:spPr>
          <p:txBody>
            <a:bodyPr/>
            <a:lstStyle/>
            <a:p>
              <a:pPr marL="342900" indent="-342900">
                <a:spcBef>
                  <a:spcPct val="20000"/>
                </a:spcBef>
              </a:pPr>
              <a:r>
                <a:rPr lang="en-US" sz="2800"/>
                <a:t>1 cm</a:t>
              </a:r>
            </a:p>
          </p:txBody>
        </p:sp>
        <p:sp>
          <p:nvSpPr>
            <p:cNvPr id="230431" name="Rectangle 34"/>
            <p:cNvSpPr>
              <a:spLocks noChangeArrowheads="1"/>
            </p:cNvSpPr>
            <p:nvPr/>
          </p:nvSpPr>
          <p:spPr bwMode="auto">
            <a:xfrm>
              <a:off x="3600" y="288"/>
              <a:ext cx="864" cy="336"/>
            </a:xfrm>
            <a:prstGeom prst="rect">
              <a:avLst/>
            </a:prstGeom>
            <a:noFill/>
            <a:ln w="9525">
              <a:noFill/>
              <a:miter lim="800000"/>
              <a:headEnd/>
              <a:tailEnd/>
            </a:ln>
          </p:spPr>
          <p:txBody>
            <a:bodyPr/>
            <a:lstStyle/>
            <a:p>
              <a:pPr marL="342900" indent="-342900">
                <a:spcBef>
                  <a:spcPct val="20000"/>
                </a:spcBef>
              </a:pPr>
              <a:r>
                <a:rPr lang="en-US" sz="2800"/>
                <a:t>10 mm</a:t>
              </a:r>
            </a:p>
          </p:txBody>
        </p:sp>
      </p:grpSp>
      <p:grpSp>
        <p:nvGrpSpPr>
          <p:cNvPr id="7" name="Group 35"/>
          <p:cNvGrpSpPr>
            <a:grpSpLocks/>
          </p:cNvGrpSpPr>
          <p:nvPr/>
        </p:nvGrpSpPr>
        <p:grpSpPr bwMode="auto">
          <a:xfrm>
            <a:off x="3441700" y="4800600"/>
            <a:ext cx="1981200" cy="1524000"/>
            <a:chOff x="1776" y="3408"/>
            <a:chExt cx="1248" cy="960"/>
          </a:xfrm>
        </p:grpSpPr>
        <p:sp>
          <p:nvSpPr>
            <p:cNvPr id="230425" name="Rectangle 36"/>
            <p:cNvSpPr>
              <a:spLocks noChangeArrowheads="1"/>
            </p:cNvSpPr>
            <p:nvPr/>
          </p:nvSpPr>
          <p:spPr bwMode="auto">
            <a:xfrm>
              <a:off x="2784" y="3552"/>
              <a:ext cx="240" cy="336"/>
            </a:xfrm>
            <a:prstGeom prst="rect">
              <a:avLst/>
            </a:prstGeom>
            <a:noFill/>
            <a:ln w="9525">
              <a:noFill/>
              <a:miter lim="800000"/>
              <a:headEnd/>
              <a:tailEnd/>
            </a:ln>
          </p:spPr>
          <p:txBody>
            <a:bodyPr/>
            <a:lstStyle/>
            <a:p>
              <a:pPr marL="342900" indent="-342900">
                <a:spcBef>
                  <a:spcPct val="20000"/>
                </a:spcBef>
              </a:pPr>
              <a:r>
                <a:rPr lang="en-US" sz="2800" b="1" baseline="30000"/>
                <a:t>2</a:t>
              </a:r>
            </a:p>
          </p:txBody>
        </p:sp>
        <p:grpSp>
          <p:nvGrpSpPr>
            <p:cNvPr id="230426" name="Group 37"/>
            <p:cNvGrpSpPr>
              <a:grpSpLocks/>
            </p:cNvGrpSpPr>
            <p:nvPr/>
          </p:nvGrpSpPr>
          <p:grpSpPr bwMode="auto">
            <a:xfrm>
              <a:off x="1776" y="3408"/>
              <a:ext cx="1200" cy="960"/>
              <a:chOff x="3600" y="1776"/>
              <a:chExt cx="1200" cy="960"/>
            </a:xfrm>
          </p:grpSpPr>
          <p:sp>
            <p:nvSpPr>
              <p:cNvPr id="230427" name="Rectangle 38"/>
              <p:cNvSpPr>
                <a:spLocks noChangeArrowheads="1"/>
              </p:cNvSpPr>
              <p:nvPr/>
            </p:nvSpPr>
            <p:spPr bwMode="auto">
              <a:xfrm>
                <a:off x="3600" y="1776"/>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0428" name="Rectangle 39"/>
              <p:cNvSpPr>
                <a:spLocks noChangeArrowheads="1"/>
              </p:cNvSpPr>
              <p:nvPr/>
            </p:nvSpPr>
            <p:spPr bwMode="auto">
              <a:xfrm>
                <a:off x="4464" y="1776"/>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0429" name="Rectangle 40"/>
              <p:cNvSpPr>
                <a:spLocks noChangeArrowheads="1"/>
              </p:cNvSpPr>
              <p:nvPr/>
            </p:nvSpPr>
            <p:spPr bwMode="auto">
              <a:xfrm>
                <a:off x="3744" y="1920"/>
                <a:ext cx="1008" cy="432"/>
              </a:xfrm>
              <a:prstGeom prst="rect">
                <a:avLst/>
              </a:prstGeom>
              <a:noFill/>
              <a:ln w="9525">
                <a:noFill/>
                <a:miter lim="800000"/>
                <a:headEnd/>
                <a:tailEnd/>
              </a:ln>
            </p:spPr>
            <p:txBody>
              <a:bodyPr/>
              <a:lstStyle/>
              <a:p>
                <a:pPr marL="342900" indent="-342900">
                  <a:spcBef>
                    <a:spcPct val="20000"/>
                  </a:spcBef>
                </a:pPr>
                <a:r>
                  <a:rPr lang="en-US" sz="3200"/>
                  <a:t>_____</a:t>
                </a:r>
              </a:p>
            </p:txBody>
          </p:sp>
        </p:grpSp>
      </p:grpSp>
      <p:sp>
        <p:nvSpPr>
          <p:cNvPr id="230424" name="AutoShape 4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7785"/>
                                        </p:tgtEl>
                                        <p:attrNameLst>
                                          <p:attrName>style.visibility</p:attrName>
                                        </p:attrNameLst>
                                      </p:cBhvr>
                                      <p:to>
                                        <p:strVal val="visible"/>
                                      </p:to>
                                    </p:set>
                                    <p:anim calcmode="lin" valueType="num">
                                      <p:cBhvr additive="base">
                                        <p:cTn id="7" dur="1000" fill="hold"/>
                                        <p:tgtEl>
                                          <p:spTgt spid="587785"/>
                                        </p:tgtEl>
                                        <p:attrNameLst>
                                          <p:attrName>ppt_x</p:attrName>
                                        </p:attrNameLst>
                                      </p:cBhvr>
                                      <p:tavLst>
                                        <p:tav tm="0">
                                          <p:val>
                                            <p:strVal val="0-#ppt_w/2"/>
                                          </p:val>
                                        </p:tav>
                                        <p:tav tm="100000">
                                          <p:val>
                                            <p:strVal val="#ppt_x"/>
                                          </p:val>
                                        </p:tav>
                                      </p:tavLst>
                                    </p:anim>
                                    <p:anim calcmode="lin" valueType="num">
                                      <p:cBhvr additive="base">
                                        <p:cTn id="8" dur="1000" fill="hold"/>
                                        <p:tgtEl>
                                          <p:spTgt spid="5877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7784"/>
                                        </p:tgtEl>
                                        <p:attrNameLst>
                                          <p:attrName>style.visibility</p:attrName>
                                        </p:attrNameLst>
                                      </p:cBhvr>
                                      <p:to>
                                        <p:strVal val="visible"/>
                                      </p:to>
                                    </p:set>
                                    <p:anim calcmode="lin" valueType="num">
                                      <p:cBhvr additive="base">
                                        <p:cTn id="13" dur="1000" fill="hold"/>
                                        <p:tgtEl>
                                          <p:spTgt spid="587784"/>
                                        </p:tgtEl>
                                        <p:attrNameLst>
                                          <p:attrName>ppt_x</p:attrName>
                                        </p:attrNameLst>
                                      </p:cBhvr>
                                      <p:tavLst>
                                        <p:tav tm="0">
                                          <p:val>
                                            <p:strVal val="0-#ppt_w/2"/>
                                          </p:val>
                                        </p:tav>
                                        <p:tav tm="100000">
                                          <p:val>
                                            <p:strVal val="#ppt_x"/>
                                          </p:val>
                                        </p:tav>
                                      </p:tavLst>
                                    </p:anim>
                                    <p:anim calcmode="lin" valueType="num">
                                      <p:cBhvr additive="base">
                                        <p:cTn id="14" dur="1000" fill="hold"/>
                                        <p:tgtEl>
                                          <p:spTgt spid="58778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587783"/>
                                        </p:tgtEl>
                                        <p:attrNameLst>
                                          <p:attrName>style.visibility</p:attrName>
                                        </p:attrNameLst>
                                      </p:cBhvr>
                                      <p:to>
                                        <p:strVal val="visible"/>
                                      </p:to>
                                    </p:set>
                                    <p:anim calcmode="lin" valueType="num">
                                      <p:cBhvr>
                                        <p:cTn id="30" dur="1000" fill="hold"/>
                                        <p:tgtEl>
                                          <p:spTgt spid="587783"/>
                                        </p:tgtEl>
                                        <p:attrNameLst>
                                          <p:attrName>ppt_w</p:attrName>
                                        </p:attrNameLst>
                                      </p:cBhvr>
                                      <p:tavLst>
                                        <p:tav tm="0">
                                          <p:val>
                                            <p:fltVal val="0"/>
                                          </p:val>
                                        </p:tav>
                                        <p:tav tm="100000">
                                          <p:val>
                                            <p:strVal val="#ppt_w"/>
                                          </p:val>
                                        </p:tav>
                                      </p:tavLst>
                                    </p:anim>
                                    <p:anim calcmode="lin" valueType="num">
                                      <p:cBhvr>
                                        <p:cTn id="31" dur="1000" fill="hold"/>
                                        <p:tgtEl>
                                          <p:spTgt spid="587783"/>
                                        </p:tgtEl>
                                        <p:attrNameLst>
                                          <p:attrName>ppt_h</p:attrName>
                                        </p:attrNameLst>
                                      </p:cBhvr>
                                      <p:tavLst>
                                        <p:tav tm="0">
                                          <p:val>
                                            <p:fltVal val="0"/>
                                          </p:val>
                                        </p:tav>
                                        <p:tav tm="100000">
                                          <p:val>
                                            <p:strVal val="#ppt_h"/>
                                          </p:val>
                                        </p:tav>
                                      </p:tavLst>
                                    </p:anim>
                                    <p:anim calcmode="lin" valueType="num">
                                      <p:cBhvr>
                                        <p:cTn id="32" dur="1000" fill="hold"/>
                                        <p:tgtEl>
                                          <p:spTgt spid="587783"/>
                                        </p:tgtEl>
                                        <p:attrNameLst>
                                          <p:attrName>style.rotation</p:attrName>
                                        </p:attrNameLst>
                                      </p:cBhvr>
                                      <p:tavLst>
                                        <p:tav tm="0">
                                          <p:val>
                                            <p:fltVal val="360"/>
                                          </p:val>
                                        </p:tav>
                                        <p:tav tm="100000">
                                          <p:val>
                                            <p:fltVal val="0"/>
                                          </p:val>
                                        </p:tav>
                                      </p:tavLst>
                                    </p:anim>
                                    <p:animEffect transition="in" filter="fade">
                                      <p:cBhvr>
                                        <p:cTn id="33" dur="1000"/>
                                        <p:tgtEl>
                                          <p:spTgt spid="58778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587782"/>
                                        </p:tgtEl>
                                        <p:attrNameLst>
                                          <p:attrName>style.visibility</p:attrName>
                                        </p:attrNameLst>
                                      </p:cBhvr>
                                      <p:to>
                                        <p:strVal val="visible"/>
                                      </p:to>
                                    </p:set>
                                    <p:anim calcmode="lin" valueType="num">
                                      <p:cBhvr>
                                        <p:cTn id="36" dur="1000" fill="hold"/>
                                        <p:tgtEl>
                                          <p:spTgt spid="587782"/>
                                        </p:tgtEl>
                                        <p:attrNameLst>
                                          <p:attrName>ppt_w</p:attrName>
                                        </p:attrNameLst>
                                      </p:cBhvr>
                                      <p:tavLst>
                                        <p:tav tm="0">
                                          <p:val>
                                            <p:fltVal val="0"/>
                                          </p:val>
                                        </p:tav>
                                        <p:tav tm="100000">
                                          <p:val>
                                            <p:strVal val="#ppt_w"/>
                                          </p:val>
                                        </p:tav>
                                      </p:tavLst>
                                    </p:anim>
                                    <p:anim calcmode="lin" valueType="num">
                                      <p:cBhvr>
                                        <p:cTn id="37" dur="1000" fill="hold"/>
                                        <p:tgtEl>
                                          <p:spTgt spid="587782"/>
                                        </p:tgtEl>
                                        <p:attrNameLst>
                                          <p:attrName>ppt_h</p:attrName>
                                        </p:attrNameLst>
                                      </p:cBhvr>
                                      <p:tavLst>
                                        <p:tav tm="0">
                                          <p:val>
                                            <p:fltVal val="0"/>
                                          </p:val>
                                        </p:tav>
                                        <p:tav tm="100000">
                                          <p:val>
                                            <p:strVal val="#ppt_h"/>
                                          </p:val>
                                        </p:tav>
                                      </p:tavLst>
                                    </p:anim>
                                    <p:anim calcmode="lin" valueType="num">
                                      <p:cBhvr>
                                        <p:cTn id="38" dur="1000" fill="hold"/>
                                        <p:tgtEl>
                                          <p:spTgt spid="587782"/>
                                        </p:tgtEl>
                                        <p:attrNameLst>
                                          <p:attrName>style.rotation</p:attrName>
                                        </p:attrNameLst>
                                      </p:cBhvr>
                                      <p:tavLst>
                                        <p:tav tm="0">
                                          <p:val>
                                            <p:fltVal val="360"/>
                                          </p:val>
                                        </p:tav>
                                        <p:tav tm="100000">
                                          <p:val>
                                            <p:fltVal val="0"/>
                                          </p:val>
                                        </p:tav>
                                      </p:tavLst>
                                    </p:anim>
                                    <p:animEffect transition="in" filter="fade">
                                      <p:cBhvr>
                                        <p:cTn id="39" dur="1000"/>
                                        <p:tgtEl>
                                          <p:spTgt spid="58778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1000" fill="hold"/>
                                        <p:tgtEl>
                                          <p:spTgt spid="3"/>
                                        </p:tgtEl>
                                        <p:attrNameLst>
                                          <p:attrName>ppt_x</p:attrName>
                                        </p:attrNameLst>
                                      </p:cBhvr>
                                      <p:tavLst>
                                        <p:tav tm="0">
                                          <p:val>
                                            <p:strVal val="#ppt_x"/>
                                          </p:val>
                                        </p:tav>
                                        <p:tav tm="100000">
                                          <p:val>
                                            <p:strVal val="#ppt_x"/>
                                          </p:val>
                                        </p:tav>
                                      </p:tavLst>
                                    </p:anim>
                                    <p:anim calcmode="lin" valueType="num">
                                      <p:cBhvr additive="base">
                                        <p:cTn id="45"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dissolve">
                                      <p:cBhvr>
                                        <p:cTn id="50" dur="1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587779"/>
                                        </p:tgtEl>
                                        <p:attrNameLst>
                                          <p:attrName>style.visibility</p:attrName>
                                        </p:attrNameLst>
                                      </p:cBhvr>
                                      <p:to>
                                        <p:strVal val="visible"/>
                                      </p:to>
                                    </p:set>
                                    <p:anim calcmode="lin" valueType="num">
                                      <p:cBhvr>
                                        <p:cTn id="55" dur="1000" fill="hold"/>
                                        <p:tgtEl>
                                          <p:spTgt spid="587779"/>
                                        </p:tgtEl>
                                        <p:attrNameLst>
                                          <p:attrName>ppt_w</p:attrName>
                                        </p:attrNameLst>
                                      </p:cBhvr>
                                      <p:tavLst>
                                        <p:tav tm="0">
                                          <p:val>
                                            <p:fltVal val="0"/>
                                          </p:val>
                                        </p:tav>
                                        <p:tav tm="100000">
                                          <p:val>
                                            <p:strVal val="#ppt_w"/>
                                          </p:val>
                                        </p:tav>
                                      </p:tavLst>
                                    </p:anim>
                                    <p:anim calcmode="lin" valueType="num">
                                      <p:cBhvr>
                                        <p:cTn id="56" dur="1000" fill="hold"/>
                                        <p:tgtEl>
                                          <p:spTgt spid="587779"/>
                                        </p:tgtEl>
                                        <p:attrNameLst>
                                          <p:attrName>ppt_h</p:attrName>
                                        </p:attrNameLst>
                                      </p:cBhvr>
                                      <p:tavLst>
                                        <p:tav tm="0">
                                          <p:val>
                                            <p:fltVal val="0"/>
                                          </p:val>
                                        </p:tav>
                                        <p:tav tm="100000">
                                          <p:val>
                                            <p:strVal val="#ppt_h"/>
                                          </p:val>
                                        </p:tav>
                                      </p:tavLst>
                                    </p:anim>
                                    <p:anim calcmode="lin" valueType="num">
                                      <p:cBhvr>
                                        <p:cTn id="57" dur="1000" fill="hold"/>
                                        <p:tgtEl>
                                          <p:spTgt spid="587779"/>
                                        </p:tgtEl>
                                        <p:attrNameLst>
                                          <p:attrName>style.rotation</p:attrName>
                                        </p:attrNameLst>
                                      </p:cBhvr>
                                      <p:tavLst>
                                        <p:tav tm="0">
                                          <p:val>
                                            <p:fltVal val="360"/>
                                          </p:val>
                                        </p:tav>
                                        <p:tav tm="100000">
                                          <p:val>
                                            <p:fltVal val="0"/>
                                          </p:val>
                                        </p:tav>
                                      </p:tavLst>
                                    </p:anim>
                                    <p:animEffect transition="in" filter="fade">
                                      <p:cBhvr>
                                        <p:cTn id="58" dur="1000"/>
                                        <p:tgtEl>
                                          <p:spTgt spid="587779"/>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587781"/>
                                        </p:tgtEl>
                                        <p:attrNameLst>
                                          <p:attrName>style.visibility</p:attrName>
                                        </p:attrNameLst>
                                      </p:cBhvr>
                                      <p:to>
                                        <p:strVal val="visible"/>
                                      </p:to>
                                    </p:set>
                                    <p:anim calcmode="lin" valueType="num">
                                      <p:cBhvr>
                                        <p:cTn id="61" dur="1000" fill="hold"/>
                                        <p:tgtEl>
                                          <p:spTgt spid="587781"/>
                                        </p:tgtEl>
                                        <p:attrNameLst>
                                          <p:attrName>ppt_w</p:attrName>
                                        </p:attrNameLst>
                                      </p:cBhvr>
                                      <p:tavLst>
                                        <p:tav tm="0">
                                          <p:val>
                                            <p:fltVal val="0"/>
                                          </p:val>
                                        </p:tav>
                                        <p:tav tm="100000">
                                          <p:val>
                                            <p:strVal val="#ppt_w"/>
                                          </p:val>
                                        </p:tav>
                                      </p:tavLst>
                                    </p:anim>
                                    <p:anim calcmode="lin" valueType="num">
                                      <p:cBhvr>
                                        <p:cTn id="62" dur="1000" fill="hold"/>
                                        <p:tgtEl>
                                          <p:spTgt spid="587781"/>
                                        </p:tgtEl>
                                        <p:attrNameLst>
                                          <p:attrName>ppt_h</p:attrName>
                                        </p:attrNameLst>
                                      </p:cBhvr>
                                      <p:tavLst>
                                        <p:tav tm="0">
                                          <p:val>
                                            <p:fltVal val="0"/>
                                          </p:val>
                                        </p:tav>
                                        <p:tav tm="100000">
                                          <p:val>
                                            <p:strVal val="#ppt_h"/>
                                          </p:val>
                                        </p:tav>
                                      </p:tavLst>
                                    </p:anim>
                                    <p:anim calcmode="lin" valueType="num">
                                      <p:cBhvr>
                                        <p:cTn id="63" dur="1000" fill="hold"/>
                                        <p:tgtEl>
                                          <p:spTgt spid="587781"/>
                                        </p:tgtEl>
                                        <p:attrNameLst>
                                          <p:attrName>style.rotation</p:attrName>
                                        </p:attrNameLst>
                                      </p:cBhvr>
                                      <p:tavLst>
                                        <p:tav tm="0">
                                          <p:val>
                                            <p:fltVal val="360"/>
                                          </p:val>
                                        </p:tav>
                                        <p:tav tm="100000">
                                          <p:val>
                                            <p:fltVal val="0"/>
                                          </p:val>
                                        </p:tav>
                                      </p:tavLst>
                                    </p:anim>
                                    <p:animEffect transition="in" filter="fade">
                                      <p:cBhvr>
                                        <p:cTn id="64" dur="1000"/>
                                        <p:tgtEl>
                                          <p:spTgt spid="58778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587793"/>
                                        </p:tgtEl>
                                        <p:attrNameLst>
                                          <p:attrName>style.visibility</p:attrName>
                                        </p:attrNameLst>
                                      </p:cBhvr>
                                      <p:to>
                                        <p:strVal val="visible"/>
                                      </p:to>
                                    </p:set>
                                    <p:animEffect transition="in" filter="dissolve">
                                      <p:cBhvr>
                                        <p:cTn id="69" dur="1000"/>
                                        <p:tgtEl>
                                          <p:spTgt spid="587793"/>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7794"/>
                                        </p:tgtEl>
                                        <p:attrNameLst>
                                          <p:attrName>style.visibility</p:attrName>
                                        </p:attrNameLst>
                                      </p:cBhvr>
                                      <p:to>
                                        <p:strVal val="visible"/>
                                      </p:to>
                                    </p:set>
                                    <p:animEffect transition="in" filter="dissolve">
                                      <p:cBhvr>
                                        <p:cTn id="74" dur="1000"/>
                                        <p:tgtEl>
                                          <p:spTgt spid="587794"/>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587795"/>
                                        </p:tgtEl>
                                        <p:attrNameLst>
                                          <p:attrName>style.visibility</p:attrName>
                                        </p:attrNameLst>
                                      </p:cBhvr>
                                      <p:to>
                                        <p:strVal val="visible"/>
                                      </p:to>
                                    </p:set>
                                    <p:animEffect transition="in" filter="dissolve">
                                      <p:cBhvr>
                                        <p:cTn id="77" dur="1000"/>
                                        <p:tgtEl>
                                          <p:spTgt spid="58779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587780"/>
                                        </p:tgtEl>
                                        <p:attrNameLst>
                                          <p:attrName>style.visibility</p:attrName>
                                        </p:attrNameLst>
                                      </p:cBhvr>
                                      <p:to>
                                        <p:strVal val="visible"/>
                                      </p:to>
                                    </p:set>
                                    <p:anim calcmode="lin" valueType="num">
                                      <p:cBhvr additive="base">
                                        <p:cTn id="82" dur="1000" fill="hold"/>
                                        <p:tgtEl>
                                          <p:spTgt spid="587780"/>
                                        </p:tgtEl>
                                        <p:attrNameLst>
                                          <p:attrName>ppt_x</p:attrName>
                                        </p:attrNameLst>
                                      </p:cBhvr>
                                      <p:tavLst>
                                        <p:tav tm="0">
                                          <p:val>
                                            <p:strVal val="0-#ppt_w/2"/>
                                          </p:val>
                                        </p:tav>
                                        <p:tav tm="100000">
                                          <p:val>
                                            <p:strVal val="#ppt_x"/>
                                          </p:val>
                                        </p:tav>
                                      </p:tavLst>
                                    </p:anim>
                                    <p:anim calcmode="lin" valueType="num">
                                      <p:cBhvr additive="base">
                                        <p:cTn id="83" dur="1000" fill="hold"/>
                                        <p:tgtEl>
                                          <p:spTgt spid="587780"/>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grpId="0" nodeType="clickEffect">
                                  <p:stCondLst>
                                    <p:cond delay="0"/>
                                  </p:stCondLst>
                                  <p:iterate type="lt">
                                    <p:tmPct val="5000"/>
                                  </p:iterate>
                                  <p:childTnLst>
                                    <p:set>
                                      <p:cBhvr>
                                        <p:cTn id="87" dur="1" fill="hold">
                                          <p:stCondLst>
                                            <p:cond delay="0"/>
                                          </p:stCondLst>
                                        </p:cTn>
                                        <p:tgtEl>
                                          <p:spTgt spid="587796"/>
                                        </p:tgtEl>
                                        <p:attrNameLst>
                                          <p:attrName>style.visibility</p:attrName>
                                        </p:attrNameLst>
                                      </p:cBhvr>
                                      <p:to>
                                        <p:strVal val="visible"/>
                                      </p:to>
                                    </p:set>
                                    <p:anim calcmode="lin" valueType="num">
                                      <p:cBhvr>
                                        <p:cTn id="88" dur="1000" fill="hold"/>
                                        <p:tgtEl>
                                          <p:spTgt spid="587796"/>
                                        </p:tgtEl>
                                        <p:attrNameLst>
                                          <p:attrName>ppt_w</p:attrName>
                                        </p:attrNameLst>
                                      </p:cBhvr>
                                      <p:tavLst>
                                        <p:tav tm="0">
                                          <p:val>
                                            <p:fltVal val="0"/>
                                          </p:val>
                                        </p:tav>
                                        <p:tav tm="100000">
                                          <p:val>
                                            <p:strVal val="#ppt_w"/>
                                          </p:val>
                                        </p:tav>
                                      </p:tavLst>
                                    </p:anim>
                                    <p:anim calcmode="lin" valueType="num">
                                      <p:cBhvr>
                                        <p:cTn id="89" dur="1000" fill="hold"/>
                                        <p:tgtEl>
                                          <p:spTgt spid="587796"/>
                                        </p:tgtEl>
                                        <p:attrNameLst>
                                          <p:attrName>ppt_h</p:attrName>
                                        </p:attrNameLst>
                                      </p:cBhvr>
                                      <p:tavLst>
                                        <p:tav tm="0">
                                          <p:val>
                                            <p:fltVal val="0"/>
                                          </p:val>
                                        </p:tav>
                                        <p:tav tm="100000">
                                          <p:val>
                                            <p:strVal val="#ppt_h"/>
                                          </p:val>
                                        </p:tav>
                                      </p:tavLst>
                                    </p:anim>
                                    <p:anim calcmode="lin" valueType="num">
                                      <p:cBhvr>
                                        <p:cTn id="90" dur="1000" fill="hold"/>
                                        <p:tgtEl>
                                          <p:spTgt spid="587796"/>
                                        </p:tgtEl>
                                        <p:attrNameLst>
                                          <p:attrName>style.rotation</p:attrName>
                                        </p:attrNameLst>
                                      </p:cBhvr>
                                      <p:tavLst>
                                        <p:tav tm="0">
                                          <p:val>
                                            <p:fltVal val="90"/>
                                          </p:val>
                                        </p:tav>
                                        <p:tav tm="100000">
                                          <p:val>
                                            <p:fltVal val="0"/>
                                          </p:val>
                                        </p:tav>
                                      </p:tavLst>
                                    </p:anim>
                                    <p:animEffect transition="in" filter="fade">
                                      <p:cBhvr>
                                        <p:cTn id="91" dur="1000"/>
                                        <p:tgtEl>
                                          <p:spTgt spid="587796"/>
                                        </p:tgtEl>
                                      </p:cBhvr>
                                    </p:animEffect>
                                  </p:childTnLst>
                                </p:cTn>
                              </p:par>
                              <p:par>
                                <p:cTn id="92" presetID="31" presetClass="entr" presetSubtype="0" fill="hold" grpId="0" nodeType="withEffect">
                                  <p:stCondLst>
                                    <p:cond delay="0"/>
                                  </p:stCondLst>
                                  <p:iterate type="lt">
                                    <p:tmPct val="5000"/>
                                  </p:iterate>
                                  <p:childTnLst>
                                    <p:set>
                                      <p:cBhvr>
                                        <p:cTn id="93" dur="1" fill="hold">
                                          <p:stCondLst>
                                            <p:cond delay="0"/>
                                          </p:stCondLst>
                                        </p:cTn>
                                        <p:tgtEl>
                                          <p:spTgt spid="587797"/>
                                        </p:tgtEl>
                                        <p:attrNameLst>
                                          <p:attrName>style.visibility</p:attrName>
                                        </p:attrNameLst>
                                      </p:cBhvr>
                                      <p:to>
                                        <p:strVal val="visible"/>
                                      </p:to>
                                    </p:set>
                                    <p:anim calcmode="lin" valueType="num">
                                      <p:cBhvr>
                                        <p:cTn id="94" dur="1000" fill="hold"/>
                                        <p:tgtEl>
                                          <p:spTgt spid="587797"/>
                                        </p:tgtEl>
                                        <p:attrNameLst>
                                          <p:attrName>ppt_w</p:attrName>
                                        </p:attrNameLst>
                                      </p:cBhvr>
                                      <p:tavLst>
                                        <p:tav tm="0">
                                          <p:val>
                                            <p:fltVal val="0"/>
                                          </p:val>
                                        </p:tav>
                                        <p:tav tm="100000">
                                          <p:val>
                                            <p:strVal val="#ppt_w"/>
                                          </p:val>
                                        </p:tav>
                                      </p:tavLst>
                                    </p:anim>
                                    <p:anim calcmode="lin" valueType="num">
                                      <p:cBhvr>
                                        <p:cTn id="95" dur="1000" fill="hold"/>
                                        <p:tgtEl>
                                          <p:spTgt spid="587797"/>
                                        </p:tgtEl>
                                        <p:attrNameLst>
                                          <p:attrName>ppt_h</p:attrName>
                                        </p:attrNameLst>
                                      </p:cBhvr>
                                      <p:tavLst>
                                        <p:tav tm="0">
                                          <p:val>
                                            <p:fltVal val="0"/>
                                          </p:val>
                                        </p:tav>
                                        <p:tav tm="100000">
                                          <p:val>
                                            <p:strVal val="#ppt_h"/>
                                          </p:val>
                                        </p:tav>
                                      </p:tavLst>
                                    </p:anim>
                                    <p:anim calcmode="lin" valueType="num">
                                      <p:cBhvr>
                                        <p:cTn id="96" dur="1000" fill="hold"/>
                                        <p:tgtEl>
                                          <p:spTgt spid="587797"/>
                                        </p:tgtEl>
                                        <p:attrNameLst>
                                          <p:attrName>style.rotation</p:attrName>
                                        </p:attrNameLst>
                                      </p:cBhvr>
                                      <p:tavLst>
                                        <p:tav tm="0">
                                          <p:val>
                                            <p:fltVal val="90"/>
                                          </p:val>
                                        </p:tav>
                                        <p:tav tm="100000">
                                          <p:val>
                                            <p:fltVal val="0"/>
                                          </p:val>
                                        </p:tav>
                                      </p:tavLst>
                                    </p:anim>
                                    <p:animEffect transition="in" filter="fade">
                                      <p:cBhvr>
                                        <p:cTn id="97" dur="1000"/>
                                        <p:tgtEl>
                                          <p:spTgt spid="587797"/>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dissolve">
                                      <p:cBhvr>
                                        <p:cTn id="102" dur="1000"/>
                                        <p:tgtEl>
                                          <p:spTgt spid="7"/>
                                        </p:tgtEl>
                                      </p:cBhvr>
                                    </p:animEffect>
                                  </p:childTnLst>
                                </p:cTn>
                              </p:par>
                              <p:par>
                                <p:cTn id="103" presetID="9" presetClass="entr" presetSubtype="0" fill="hold" nodeType="with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dissolve">
                                      <p:cBhvr>
                                        <p:cTn id="105" dur="1000"/>
                                        <p:tgtEl>
                                          <p:spTgt spid="6"/>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587798"/>
                                        </p:tgtEl>
                                        <p:attrNameLst>
                                          <p:attrName>style.visibility</p:attrName>
                                        </p:attrNameLst>
                                      </p:cBhvr>
                                      <p:to>
                                        <p:strVal val="visible"/>
                                      </p:to>
                                    </p:set>
                                    <p:animEffect transition="in" filter="dissolve">
                                      <p:cBhvr>
                                        <p:cTn id="110" dur="1000"/>
                                        <p:tgtEl>
                                          <p:spTgt spid="587798"/>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587807"/>
                                        </p:tgtEl>
                                        <p:attrNameLst>
                                          <p:attrName>style.visibility</p:attrName>
                                        </p:attrNameLst>
                                      </p:cBhvr>
                                      <p:to>
                                        <p:strVal val="visible"/>
                                      </p:to>
                                    </p:set>
                                    <p:animEffect transition="in" filter="dissolve">
                                      <p:cBhvr>
                                        <p:cTn id="115" dur="1000"/>
                                        <p:tgtEl>
                                          <p:spTgt spid="58780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587799"/>
                                        </p:tgtEl>
                                        <p:attrNameLst>
                                          <p:attrName>style.visibility</p:attrName>
                                        </p:attrNameLst>
                                      </p:cBhvr>
                                      <p:to>
                                        <p:strVal val="visible"/>
                                      </p:to>
                                    </p:set>
                                    <p:animEffect transition="in" filter="dissolve">
                                      <p:cBhvr>
                                        <p:cTn id="118" dur="1000"/>
                                        <p:tgtEl>
                                          <p:spTgt spid="587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9" grpId="0" animBg="1"/>
      <p:bldP spid="587780" grpId="0"/>
      <p:bldP spid="587781" grpId="0" animBg="1"/>
      <p:bldP spid="587782" grpId="0" animBg="1"/>
      <p:bldP spid="587783" grpId="0" animBg="1"/>
      <p:bldP spid="587784" grpId="0"/>
      <p:bldP spid="587785" grpId="0"/>
      <p:bldP spid="587793" grpId="0"/>
      <p:bldP spid="587794" grpId="0"/>
      <p:bldP spid="587795" grpId="0" animBg="1"/>
      <p:bldP spid="587796" grpId="0" animBg="1"/>
      <p:bldP spid="587797" grpId="0" animBg="1"/>
      <p:bldP spid="587798" grpId="0"/>
      <p:bldP spid="587799" grpId="0" animBg="1"/>
      <p:bldP spid="58780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15" name="Rectangle 15"/>
          <p:cNvSpPr>
            <a:spLocks noChangeArrowheads="1"/>
          </p:cNvSpPr>
          <p:nvPr/>
        </p:nvSpPr>
        <p:spPr bwMode="auto">
          <a:xfrm>
            <a:off x="2895600" y="5334000"/>
            <a:ext cx="1828800" cy="685800"/>
          </a:xfrm>
          <a:prstGeom prst="rect">
            <a:avLst/>
          </a:prstGeom>
          <a:solidFill>
            <a:srgbClr val="00FFFF">
              <a:alpha val="20000"/>
            </a:srgbClr>
          </a:solidFill>
          <a:ln w="9525">
            <a:solidFill>
              <a:schemeClr val="tx1"/>
            </a:solidFill>
            <a:miter lim="800000"/>
            <a:headEnd/>
            <a:tailEnd/>
          </a:ln>
        </p:spPr>
        <p:txBody>
          <a:bodyPr wrap="none" anchor="ctr"/>
          <a:lstStyle/>
          <a:p>
            <a:pPr algn="ctr"/>
            <a:endParaRPr lang="en-US" sz="1800"/>
          </a:p>
        </p:txBody>
      </p:sp>
      <p:sp>
        <p:nvSpPr>
          <p:cNvPr id="231427" name="Rectangle 2"/>
          <p:cNvSpPr>
            <a:spLocks noGrp="1" noChangeArrowheads="1"/>
          </p:cNvSpPr>
          <p:nvPr>
            <p:ph type="body" idx="1"/>
          </p:nvPr>
        </p:nvSpPr>
        <p:spPr>
          <a:xfrm>
            <a:off x="685800" y="609600"/>
            <a:ext cx="8458200" cy="685800"/>
          </a:xfrm>
        </p:spPr>
        <p:txBody>
          <a:bodyPr/>
          <a:lstStyle/>
          <a:p>
            <a:pPr eaLnBrk="1" hangingPunct="1">
              <a:buFontTx/>
              <a:buNone/>
            </a:pPr>
            <a:r>
              <a:rPr lang="en-US" sz="2800" smtClean="0">
                <a:latin typeface="Arial" charset="0"/>
              </a:rPr>
              <a:t>Measured dimensions of a rectangular solid: 	</a:t>
            </a:r>
          </a:p>
        </p:txBody>
      </p:sp>
      <p:sp>
        <p:nvSpPr>
          <p:cNvPr id="588803" name="Rectangle 3"/>
          <p:cNvSpPr>
            <a:spLocks noChangeArrowheads="1"/>
          </p:cNvSpPr>
          <p:nvPr/>
        </p:nvSpPr>
        <p:spPr bwMode="auto">
          <a:xfrm>
            <a:off x="685800" y="3048000"/>
            <a:ext cx="3962400" cy="609600"/>
          </a:xfrm>
          <a:prstGeom prst="rect">
            <a:avLst/>
          </a:prstGeom>
          <a:noFill/>
          <a:ln w="9525">
            <a:noFill/>
            <a:miter lim="800000"/>
            <a:headEnd/>
            <a:tailEnd/>
          </a:ln>
        </p:spPr>
        <p:txBody>
          <a:bodyPr/>
          <a:lstStyle/>
          <a:p>
            <a:pPr marL="342900" indent="-342900">
              <a:spcBef>
                <a:spcPct val="20000"/>
              </a:spcBef>
            </a:pPr>
            <a:r>
              <a:rPr lang="en-US" sz="2800"/>
              <a:t>Find volume of solid.</a:t>
            </a:r>
          </a:p>
        </p:txBody>
      </p:sp>
      <p:sp>
        <p:nvSpPr>
          <p:cNvPr id="231429" name="AutoShape 4"/>
          <p:cNvSpPr>
            <a:spLocks noChangeArrowheads="1"/>
          </p:cNvSpPr>
          <p:nvPr/>
        </p:nvSpPr>
        <p:spPr bwMode="auto">
          <a:xfrm>
            <a:off x="5791200" y="1524000"/>
            <a:ext cx="2438400" cy="1828800"/>
          </a:xfrm>
          <a:prstGeom prst="cube">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31430" name="Rectangle 5"/>
          <p:cNvSpPr>
            <a:spLocks noChangeArrowheads="1"/>
          </p:cNvSpPr>
          <p:nvPr/>
        </p:nvSpPr>
        <p:spPr bwMode="auto">
          <a:xfrm>
            <a:off x="6705600" y="3352800"/>
            <a:ext cx="685800" cy="685800"/>
          </a:xfrm>
          <a:prstGeom prst="rect">
            <a:avLst/>
          </a:prstGeom>
          <a:noFill/>
          <a:ln w="9525">
            <a:noFill/>
            <a:miter lim="800000"/>
            <a:headEnd/>
            <a:tailEnd/>
          </a:ln>
        </p:spPr>
        <p:txBody>
          <a:bodyPr/>
          <a:lstStyle/>
          <a:p>
            <a:pPr marL="342900" indent="-342900">
              <a:spcBef>
                <a:spcPct val="20000"/>
              </a:spcBef>
            </a:pPr>
            <a:r>
              <a:rPr lang="en-US" sz="2800"/>
              <a:t>L</a:t>
            </a:r>
          </a:p>
        </p:txBody>
      </p:sp>
      <p:sp>
        <p:nvSpPr>
          <p:cNvPr id="231431" name="Rectangle 6"/>
          <p:cNvSpPr>
            <a:spLocks noChangeArrowheads="1"/>
          </p:cNvSpPr>
          <p:nvPr/>
        </p:nvSpPr>
        <p:spPr bwMode="auto">
          <a:xfrm>
            <a:off x="8001000" y="2971800"/>
            <a:ext cx="685800" cy="685800"/>
          </a:xfrm>
          <a:prstGeom prst="rect">
            <a:avLst/>
          </a:prstGeom>
          <a:noFill/>
          <a:ln w="9525">
            <a:noFill/>
            <a:miter lim="800000"/>
            <a:headEnd/>
            <a:tailEnd/>
          </a:ln>
        </p:spPr>
        <p:txBody>
          <a:bodyPr/>
          <a:lstStyle/>
          <a:p>
            <a:pPr marL="342900" indent="-342900">
              <a:spcBef>
                <a:spcPct val="20000"/>
              </a:spcBef>
            </a:pPr>
            <a:r>
              <a:rPr lang="en-US" sz="2800"/>
              <a:t>W</a:t>
            </a:r>
          </a:p>
        </p:txBody>
      </p:sp>
      <p:sp>
        <p:nvSpPr>
          <p:cNvPr id="231432" name="Rectangle 7"/>
          <p:cNvSpPr>
            <a:spLocks noChangeArrowheads="1"/>
          </p:cNvSpPr>
          <p:nvPr/>
        </p:nvSpPr>
        <p:spPr bwMode="auto">
          <a:xfrm>
            <a:off x="5334000" y="2362200"/>
            <a:ext cx="685800" cy="685800"/>
          </a:xfrm>
          <a:prstGeom prst="rect">
            <a:avLst/>
          </a:prstGeom>
          <a:noFill/>
          <a:ln w="9525">
            <a:noFill/>
            <a:miter lim="800000"/>
            <a:headEnd/>
            <a:tailEnd/>
          </a:ln>
        </p:spPr>
        <p:txBody>
          <a:bodyPr/>
          <a:lstStyle/>
          <a:p>
            <a:pPr marL="342900" indent="-342900">
              <a:spcBef>
                <a:spcPct val="20000"/>
              </a:spcBef>
            </a:pPr>
            <a:r>
              <a:rPr lang="en-US" sz="2800"/>
              <a:t>H</a:t>
            </a:r>
          </a:p>
        </p:txBody>
      </p:sp>
      <p:sp>
        <p:nvSpPr>
          <p:cNvPr id="231433" name="Rectangle 8"/>
          <p:cNvSpPr>
            <a:spLocks noChangeArrowheads="1"/>
          </p:cNvSpPr>
          <p:nvPr/>
        </p:nvSpPr>
        <p:spPr bwMode="auto">
          <a:xfrm>
            <a:off x="990600" y="1295400"/>
            <a:ext cx="3886200" cy="1752600"/>
          </a:xfrm>
          <a:prstGeom prst="rect">
            <a:avLst/>
          </a:prstGeom>
          <a:noFill/>
          <a:ln w="9525">
            <a:noFill/>
            <a:miter lim="800000"/>
            <a:headEnd/>
            <a:tailEnd/>
          </a:ln>
        </p:spPr>
        <p:txBody>
          <a:bodyPr/>
          <a:lstStyle/>
          <a:p>
            <a:pPr marL="342900" indent="-342900">
              <a:spcBef>
                <a:spcPct val="20000"/>
              </a:spcBef>
            </a:pPr>
            <a:r>
              <a:rPr lang="en-US" sz="2800"/>
              <a:t>	Length = 15.2 cm</a:t>
            </a:r>
          </a:p>
          <a:p>
            <a:pPr marL="342900" indent="-342900">
              <a:spcBef>
                <a:spcPct val="20000"/>
              </a:spcBef>
            </a:pPr>
            <a:r>
              <a:rPr lang="en-US" sz="2800"/>
              <a:t>	  Width = 3.7 cm</a:t>
            </a:r>
          </a:p>
          <a:p>
            <a:pPr marL="342900" indent="-342900">
              <a:spcBef>
                <a:spcPct val="20000"/>
              </a:spcBef>
            </a:pPr>
            <a:r>
              <a:rPr lang="en-US" sz="2800"/>
              <a:t>	 Height = 8.6 cm</a:t>
            </a:r>
          </a:p>
        </p:txBody>
      </p:sp>
      <p:sp>
        <p:nvSpPr>
          <p:cNvPr id="588809" name="Rectangle 9"/>
          <p:cNvSpPr>
            <a:spLocks noChangeArrowheads="1"/>
          </p:cNvSpPr>
          <p:nvPr/>
        </p:nvSpPr>
        <p:spPr bwMode="auto">
          <a:xfrm>
            <a:off x="1905000" y="3810000"/>
            <a:ext cx="3276600" cy="639763"/>
          </a:xfrm>
          <a:prstGeom prst="rect">
            <a:avLst/>
          </a:prstGeom>
          <a:noFill/>
          <a:ln w="9525">
            <a:noFill/>
            <a:miter lim="800000"/>
            <a:headEnd/>
            <a:tailEnd/>
          </a:ln>
        </p:spPr>
        <p:txBody>
          <a:bodyPr/>
          <a:lstStyle/>
          <a:p>
            <a:pPr marL="342900" indent="-342900">
              <a:spcBef>
                <a:spcPct val="20000"/>
              </a:spcBef>
            </a:pPr>
            <a:r>
              <a:rPr lang="en-US" sz="2800"/>
              <a:t>	V = L </a:t>
            </a:r>
            <a:r>
              <a:rPr lang="en-US" sz="2800" b="1" baseline="30000"/>
              <a:t>.</a:t>
            </a:r>
            <a:r>
              <a:rPr lang="en-US" sz="2800"/>
              <a:t> W </a:t>
            </a:r>
            <a:r>
              <a:rPr lang="en-US" sz="2800" b="1" baseline="30000"/>
              <a:t>.</a:t>
            </a:r>
            <a:r>
              <a:rPr lang="en-US" sz="2800"/>
              <a:t> H</a:t>
            </a:r>
          </a:p>
        </p:txBody>
      </p:sp>
      <p:sp>
        <p:nvSpPr>
          <p:cNvPr id="588810" name="Rectangle 10"/>
          <p:cNvSpPr>
            <a:spLocks noChangeArrowheads="1"/>
          </p:cNvSpPr>
          <p:nvPr/>
        </p:nvSpPr>
        <p:spPr bwMode="auto">
          <a:xfrm>
            <a:off x="2209800" y="4495800"/>
            <a:ext cx="6705600" cy="639763"/>
          </a:xfrm>
          <a:prstGeom prst="rect">
            <a:avLst/>
          </a:prstGeom>
          <a:noFill/>
          <a:ln w="9525">
            <a:noFill/>
            <a:miter lim="800000"/>
            <a:headEnd/>
            <a:tailEnd/>
          </a:ln>
        </p:spPr>
        <p:txBody>
          <a:bodyPr/>
          <a:lstStyle/>
          <a:p>
            <a:pPr marL="342900" indent="-342900">
              <a:spcBef>
                <a:spcPct val="20000"/>
              </a:spcBef>
            </a:pPr>
            <a:r>
              <a:rPr lang="en-US" sz="2800"/>
              <a:t>	= (15.2 cm)(3.7 cm)(8.6 cm)  </a:t>
            </a:r>
          </a:p>
        </p:txBody>
      </p:sp>
      <p:sp>
        <p:nvSpPr>
          <p:cNvPr id="588811" name="Rectangle 11"/>
          <p:cNvSpPr>
            <a:spLocks noChangeArrowheads="1"/>
          </p:cNvSpPr>
          <p:nvPr/>
        </p:nvSpPr>
        <p:spPr bwMode="auto">
          <a:xfrm>
            <a:off x="2590800" y="5456238"/>
            <a:ext cx="457200" cy="639762"/>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8812" name="Rectangle 12"/>
          <p:cNvSpPr>
            <a:spLocks noChangeArrowheads="1"/>
          </p:cNvSpPr>
          <p:nvPr/>
        </p:nvSpPr>
        <p:spPr bwMode="auto">
          <a:xfrm>
            <a:off x="3048000" y="5456238"/>
            <a:ext cx="1066800" cy="639762"/>
          </a:xfrm>
          <a:prstGeom prst="rect">
            <a:avLst/>
          </a:prstGeom>
          <a:noFill/>
          <a:ln w="9525">
            <a:noFill/>
            <a:miter lim="800000"/>
            <a:headEnd/>
            <a:tailEnd/>
          </a:ln>
        </p:spPr>
        <p:txBody>
          <a:bodyPr/>
          <a:lstStyle/>
          <a:p>
            <a:pPr marL="342900" indent="-342900">
              <a:spcBef>
                <a:spcPct val="20000"/>
              </a:spcBef>
            </a:pPr>
            <a:r>
              <a:rPr lang="en-US" sz="2800"/>
              <a:t>480</a:t>
            </a:r>
          </a:p>
        </p:txBody>
      </p:sp>
      <p:sp>
        <p:nvSpPr>
          <p:cNvPr id="588813" name="Rectangle 13"/>
          <p:cNvSpPr>
            <a:spLocks noChangeArrowheads="1"/>
          </p:cNvSpPr>
          <p:nvPr/>
        </p:nvSpPr>
        <p:spPr bwMode="auto">
          <a:xfrm>
            <a:off x="3810000" y="5456238"/>
            <a:ext cx="1066800" cy="639762"/>
          </a:xfrm>
          <a:prstGeom prst="rect">
            <a:avLst/>
          </a:prstGeom>
          <a:noFill/>
          <a:ln w="9525">
            <a:noFill/>
            <a:miter lim="800000"/>
            <a:headEnd/>
            <a:tailEnd/>
          </a:ln>
        </p:spPr>
        <p:txBody>
          <a:bodyPr/>
          <a:lstStyle/>
          <a:p>
            <a:pPr marL="342900" indent="-342900">
              <a:spcBef>
                <a:spcPct val="20000"/>
              </a:spcBef>
            </a:pPr>
            <a:r>
              <a:rPr lang="en-US" sz="2800"/>
              <a:t>cm</a:t>
            </a:r>
          </a:p>
        </p:txBody>
      </p:sp>
      <p:sp>
        <p:nvSpPr>
          <p:cNvPr id="588814" name="Rectangle 14"/>
          <p:cNvSpPr>
            <a:spLocks noChangeArrowheads="1"/>
          </p:cNvSpPr>
          <p:nvPr/>
        </p:nvSpPr>
        <p:spPr bwMode="auto">
          <a:xfrm>
            <a:off x="4267200" y="5456238"/>
            <a:ext cx="1066800" cy="639762"/>
          </a:xfrm>
          <a:prstGeom prst="rect">
            <a:avLst/>
          </a:prstGeom>
          <a:noFill/>
          <a:ln w="9525">
            <a:noFill/>
            <a:miter lim="800000"/>
            <a:headEnd/>
            <a:tailEnd/>
          </a:ln>
        </p:spPr>
        <p:txBody>
          <a:bodyPr/>
          <a:lstStyle/>
          <a:p>
            <a:pPr marL="342900" indent="-342900">
              <a:spcBef>
                <a:spcPct val="20000"/>
              </a:spcBef>
            </a:pPr>
            <a:r>
              <a:rPr lang="en-US" sz="2800" baseline="30000"/>
              <a:t>3</a:t>
            </a:r>
          </a:p>
        </p:txBody>
      </p:sp>
      <p:sp>
        <p:nvSpPr>
          <p:cNvPr id="588816" name="Line 16"/>
          <p:cNvSpPr>
            <a:spLocks noChangeShapeType="1"/>
          </p:cNvSpPr>
          <p:nvPr/>
        </p:nvSpPr>
        <p:spPr bwMode="auto">
          <a:xfrm>
            <a:off x="4114800" y="4953000"/>
            <a:ext cx="152400" cy="533400"/>
          </a:xfrm>
          <a:prstGeom prst="line">
            <a:avLst/>
          </a:prstGeom>
          <a:noFill/>
          <a:ln w="19050">
            <a:solidFill>
              <a:srgbClr val="339966"/>
            </a:solidFill>
            <a:round/>
            <a:headEnd/>
            <a:tailEnd type="triangle" w="med" len="med"/>
          </a:ln>
        </p:spPr>
        <p:txBody>
          <a:bodyPr/>
          <a:lstStyle/>
          <a:p>
            <a:endParaRPr lang="en-US"/>
          </a:p>
        </p:txBody>
      </p:sp>
      <p:sp>
        <p:nvSpPr>
          <p:cNvPr id="588817" name="Line 17"/>
          <p:cNvSpPr>
            <a:spLocks noChangeShapeType="1"/>
          </p:cNvSpPr>
          <p:nvPr/>
        </p:nvSpPr>
        <p:spPr bwMode="auto">
          <a:xfrm flipH="1">
            <a:off x="4495800" y="4953000"/>
            <a:ext cx="838200" cy="457200"/>
          </a:xfrm>
          <a:prstGeom prst="line">
            <a:avLst/>
          </a:prstGeom>
          <a:noFill/>
          <a:ln w="19050">
            <a:solidFill>
              <a:srgbClr val="339966"/>
            </a:solidFill>
            <a:round/>
            <a:headEnd/>
            <a:tailEnd type="triangle" w="med" len="med"/>
          </a:ln>
        </p:spPr>
        <p:txBody>
          <a:bodyPr/>
          <a:lstStyle/>
          <a:p>
            <a:endParaRPr lang="en-US"/>
          </a:p>
        </p:txBody>
      </p:sp>
      <p:sp>
        <p:nvSpPr>
          <p:cNvPr id="588818" name="Line 18"/>
          <p:cNvSpPr>
            <a:spLocks noChangeShapeType="1"/>
          </p:cNvSpPr>
          <p:nvPr/>
        </p:nvSpPr>
        <p:spPr bwMode="auto">
          <a:xfrm flipH="1">
            <a:off x="4572000" y="4953000"/>
            <a:ext cx="1981200" cy="533400"/>
          </a:xfrm>
          <a:prstGeom prst="line">
            <a:avLst/>
          </a:prstGeom>
          <a:noFill/>
          <a:ln w="19050">
            <a:solidFill>
              <a:srgbClr val="339966"/>
            </a:solidFill>
            <a:round/>
            <a:headEnd/>
            <a:tailEnd type="triangle" w="med" len="med"/>
          </a:ln>
        </p:spPr>
        <p:txBody>
          <a:bodyPr/>
          <a:lstStyle/>
          <a:p>
            <a:endParaRPr lang="en-US"/>
          </a:p>
        </p:txBody>
      </p:sp>
      <p:sp>
        <p:nvSpPr>
          <p:cNvPr id="231443" name="AutoShape 1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8803"/>
                                        </p:tgtEl>
                                        <p:attrNameLst>
                                          <p:attrName>style.visibility</p:attrName>
                                        </p:attrNameLst>
                                      </p:cBhvr>
                                      <p:to>
                                        <p:strVal val="visible"/>
                                      </p:to>
                                    </p:set>
                                    <p:anim calcmode="lin" valueType="num">
                                      <p:cBhvr additive="base">
                                        <p:cTn id="7" dur="1000" fill="hold"/>
                                        <p:tgtEl>
                                          <p:spTgt spid="588803"/>
                                        </p:tgtEl>
                                        <p:attrNameLst>
                                          <p:attrName>ppt_x</p:attrName>
                                        </p:attrNameLst>
                                      </p:cBhvr>
                                      <p:tavLst>
                                        <p:tav tm="0">
                                          <p:val>
                                            <p:strVal val="0-#ppt_w/2"/>
                                          </p:val>
                                        </p:tav>
                                        <p:tav tm="100000">
                                          <p:val>
                                            <p:strVal val="#ppt_x"/>
                                          </p:val>
                                        </p:tav>
                                      </p:tavLst>
                                    </p:anim>
                                    <p:anim calcmode="lin" valueType="num">
                                      <p:cBhvr additive="base">
                                        <p:cTn id="8" dur="1000" fill="hold"/>
                                        <p:tgtEl>
                                          <p:spTgt spid="5888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88809"/>
                                        </p:tgtEl>
                                        <p:attrNameLst>
                                          <p:attrName>style.visibility</p:attrName>
                                        </p:attrNameLst>
                                      </p:cBhvr>
                                      <p:to>
                                        <p:strVal val="visible"/>
                                      </p:to>
                                    </p:set>
                                    <p:animEffect transition="in" filter="dissolve">
                                      <p:cBhvr>
                                        <p:cTn id="13" dur="1000"/>
                                        <p:tgtEl>
                                          <p:spTgt spid="58880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88810"/>
                                        </p:tgtEl>
                                        <p:attrNameLst>
                                          <p:attrName>style.visibility</p:attrName>
                                        </p:attrNameLst>
                                      </p:cBhvr>
                                      <p:to>
                                        <p:strVal val="visible"/>
                                      </p:to>
                                    </p:set>
                                    <p:animEffect transition="in" filter="dissolve">
                                      <p:cBhvr>
                                        <p:cTn id="18" dur="1000"/>
                                        <p:tgtEl>
                                          <p:spTgt spid="588810"/>
                                        </p:tgtEl>
                                      </p:cBhvr>
                                    </p:animEffect>
                                  </p:childTnLst>
                                </p:cTn>
                              </p:par>
                            </p:childTnLst>
                          </p:cTn>
                        </p:par>
                        <p:par>
                          <p:cTn id="19" fill="hold">
                            <p:stCondLst>
                              <p:cond delay="1000"/>
                            </p:stCondLst>
                            <p:childTnLst>
                              <p:par>
                                <p:cTn id="20" presetID="9" presetClass="entr" presetSubtype="0" fill="hold" grpId="0" nodeType="afterEffect">
                                  <p:stCondLst>
                                    <p:cond delay="3000"/>
                                  </p:stCondLst>
                                  <p:childTnLst>
                                    <p:set>
                                      <p:cBhvr>
                                        <p:cTn id="21" dur="1" fill="hold">
                                          <p:stCondLst>
                                            <p:cond delay="0"/>
                                          </p:stCondLst>
                                        </p:cTn>
                                        <p:tgtEl>
                                          <p:spTgt spid="588811"/>
                                        </p:tgtEl>
                                        <p:attrNameLst>
                                          <p:attrName>style.visibility</p:attrName>
                                        </p:attrNameLst>
                                      </p:cBhvr>
                                      <p:to>
                                        <p:strVal val="visible"/>
                                      </p:to>
                                    </p:set>
                                    <p:animEffect transition="in" filter="dissolve">
                                      <p:cBhvr>
                                        <p:cTn id="22" dur="1000"/>
                                        <p:tgtEl>
                                          <p:spTgt spid="5888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88812"/>
                                        </p:tgtEl>
                                        <p:attrNameLst>
                                          <p:attrName>style.visibility</p:attrName>
                                        </p:attrNameLst>
                                      </p:cBhvr>
                                      <p:to>
                                        <p:strVal val="visible"/>
                                      </p:to>
                                    </p:set>
                                    <p:animEffect transition="in" filter="dissolve">
                                      <p:cBhvr>
                                        <p:cTn id="27" dur="1000"/>
                                        <p:tgtEl>
                                          <p:spTgt spid="5888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588816"/>
                                        </p:tgtEl>
                                        <p:attrNameLst>
                                          <p:attrName>style.visibility</p:attrName>
                                        </p:attrNameLst>
                                      </p:cBhvr>
                                      <p:to>
                                        <p:strVal val="visible"/>
                                      </p:to>
                                    </p:set>
                                    <p:anim calcmode="lin" valueType="num">
                                      <p:cBhvr>
                                        <p:cTn id="32" dur="1000" fill="hold"/>
                                        <p:tgtEl>
                                          <p:spTgt spid="588816"/>
                                        </p:tgtEl>
                                        <p:attrNameLst>
                                          <p:attrName>ppt_w</p:attrName>
                                        </p:attrNameLst>
                                      </p:cBhvr>
                                      <p:tavLst>
                                        <p:tav tm="0">
                                          <p:val>
                                            <p:fltVal val="0"/>
                                          </p:val>
                                        </p:tav>
                                        <p:tav tm="100000">
                                          <p:val>
                                            <p:strVal val="#ppt_w"/>
                                          </p:val>
                                        </p:tav>
                                      </p:tavLst>
                                    </p:anim>
                                    <p:anim calcmode="lin" valueType="num">
                                      <p:cBhvr>
                                        <p:cTn id="33" dur="1000" fill="hold"/>
                                        <p:tgtEl>
                                          <p:spTgt spid="588816"/>
                                        </p:tgtEl>
                                        <p:attrNameLst>
                                          <p:attrName>ppt_h</p:attrName>
                                        </p:attrNameLst>
                                      </p:cBhvr>
                                      <p:tavLst>
                                        <p:tav tm="0">
                                          <p:val>
                                            <p:fltVal val="0"/>
                                          </p:val>
                                        </p:tav>
                                        <p:tav tm="100000">
                                          <p:val>
                                            <p:strVal val="#ppt_h"/>
                                          </p:val>
                                        </p:tav>
                                      </p:tavLst>
                                    </p:anim>
                                    <p:anim calcmode="lin" valueType="num">
                                      <p:cBhvr>
                                        <p:cTn id="34" dur="1000" fill="hold"/>
                                        <p:tgtEl>
                                          <p:spTgt spid="588816"/>
                                        </p:tgtEl>
                                        <p:attrNameLst>
                                          <p:attrName>style.rotation</p:attrName>
                                        </p:attrNameLst>
                                      </p:cBhvr>
                                      <p:tavLst>
                                        <p:tav tm="0">
                                          <p:val>
                                            <p:fltVal val="90"/>
                                          </p:val>
                                        </p:tav>
                                        <p:tav tm="100000">
                                          <p:val>
                                            <p:fltVal val="0"/>
                                          </p:val>
                                        </p:tav>
                                      </p:tavLst>
                                    </p:anim>
                                    <p:animEffect transition="in" filter="fade">
                                      <p:cBhvr>
                                        <p:cTn id="35" dur="1000"/>
                                        <p:tgtEl>
                                          <p:spTgt spid="588816"/>
                                        </p:tgtEl>
                                      </p:cBhvr>
                                    </p:animEffect>
                                  </p:childTnLst>
                                </p:cTn>
                              </p:par>
                            </p:childTnLst>
                          </p:cTn>
                        </p:par>
                        <p:par>
                          <p:cTn id="36" fill="hold">
                            <p:stCondLst>
                              <p:cond delay="1000"/>
                            </p:stCondLst>
                            <p:childTnLst>
                              <p:par>
                                <p:cTn id="37" presetID="9" presetClass="entr" presetSubtype="0" fill="hold" grpId="0" nodeType="afterEffect">
                                  <p:stCondLst>
                                    <p:cond delay="0"/>
                                  </p:stCondLst>
                                  <p:childTnLst>
                                    <p:set>
                                      <p:cBhvr>
                                        <p:cTn id="38" dur="1" fill="hold">
                                          <p:stCondLst>
                                            <p:cond delay="0"/>
                                          </p:stCondLst>
                                        </p:cTn>
                                        <p:tgtEl>
                                          <p:spTgt spid="588813"/>
                                        </p:tgtEl>
                                        <p:attrNameLst>
                                          <p:attrName>style.visibility</p:attrName>
                                        </p:attrNameLst>
                                      </p:cBhvr>
                                      <p:to>
                                        <p:strVal val="visible"/>
                                      </p:to>
                                    </p:set>
                                    <p:animEffect transition="in" filter="dissolve">
                                      <p:cBhvr>
                                        <p:cTn id="39" dur="1000"/>
                                        <p:tgtEl>
                                          <p:spTgt spid="588813"/>
                                        </p:tgtEl>
                                      </p:cBhvr>
                                    </p:animEffect>
                                  </p:childTnLst>
                                </p:cTn>
                              </p:par>
                            </p:childTnLst>
                          </p:cTn>
                        </p:par>
                        <p:par>
                          <p:cTn id="40" fill="hold">
                            <p:stCondLst>
                              <p:cond delay="2000"/>
                            </p:stCondLst>
                            <p:childTnLst>
                              <p:par>
                                <p:cTn id="41" presetID="31" presetClass="entr" presetSubtype="0" fill="hold" grpId="0" nodeType="afterEffect">
                                  <p:stCondLst>
                                    <p:cond delay="0"/>
                                  </p:stCondLst>
                                  <p:iterate type="lt">
                                    <p:tmPct val="5000"/>
                                  </p:iterate>
                                  <p:childTnLst>
                                    <p:set>
                                      <p:cBhvr>
                                        <p:cTn id="42" dur="1" fill="hold">
                                          <p:stCondLst>
                                            <p:cond delay="0"/>
                                          </p:stCondLst>
                                        </p:cTn>
                                        <p:tgtEl>
                                          <p:spTgt spid="588817"/>
                                        </p:tgtEl>
                                        <p:attrNameLst>
                                          <p:attrName>style.visibility</p:attrName>
                                        </p:attrNameLst>
                                      </p:cBhvr>
                                      <p:to>
                                        <p:strVal val="visible"/>
                                      </p:to>
                                    </p:set>
                                    <p:anim calcmode="lin" valueType="num">
                                      <p:cBhvr>
                                        <p:cTn id="43" dur="1000" fill="hold"/>
                                        <p:tgtEl>
                                          <p:spTgt spid="588817"/>
                                        </p:tgtEl>
                                        <p:attrNameLst>
                                          <p:attrName>ppt_w</p:attrName>
                                        </p:attrNameLst>
                                      </p:cBhvr>
                                      <p:tavLst>
                                        <p:tav tm="0">
                                          <p:val>
                                            <p:fltVal val="0"/>
                                          </p:val>
                                        </p:tav>
                                        <p:tav tm="100000">
                                          <p:val>
                                            <p:strVal val="#ppt_w"/>
                                          </p:val>
                                        </p:tav>
                                      </p:tavLst>
                                    </p:anim>
                                    <p:anim calcmode="lin" valueType="num">
                                      <p:cBhvr>
                                        <p:cTn id="44" dur="1000" fill="hold"/>
                                        <p:tgtEl>
                                          <p:spTgt spid="588817"/>
                                        </p:tgtEl>
                                        <p:attrNameLst>
                                          <p:attrName>ppt_h</p:attrName>
                                        </p:attrNameLst>
                                      </p:cBhvr>
                                      <p:tavLst>
                                        <p:tav tm="0">
                                          <p:val>
                                            <p:fltVal val="0"/>
                                          </p:val>
                                        </p:tav>
                                        <p:tav tm="100000">
                                          <p:val>
                                            <p:strVal val="#ppt_h"/>
                                          </p:val>
                                        </p:tav>
                                      </p:tavLst>
                                    </p:anim>
                                    <p:anim calcmode="lin" valueType="num">
                                      <p:cBhvr>
                                        <p:cTn id="45" dur="1000" fill="hold"/>
                                        <p:tgtEl>
                                          <p:spTgt spid="588817"/>
                                        </p:tgtEl>
                                        <p:attrNameLst>
                                          <p:attrName>style.rotation</p:attrName>
                                        </p:attrNameLst>
                                      </p:cBhvr>
                                      <p:tavLst>
                                        <p:tav tm="0">
                                          <p:val>
                                            <p:fltVal val="90"/>
                                          </p:val>
                                        </p:tav>
                                        <p:tav tm="100000">
                                          <p:val>
                                            <p:fltVal val="0"/>
                                          </p:val>
                                        </p:tav>
                                      </p:tavLst>
                                    </p:anim>
                                    <p:animEffect transition="in" filter="fade">
                                      <p:cBhvr>
                                        <p:cTn id="46" dur="1000"/>
                                        <p:tgtEl>
                                          <p:spTgt spid="588817"/>
                                        </p:tgtEl>
                                      </p:cBhvr>
                                    </p:animEffect>
                                  </p:childTnLst>
                                </p:cTn>
                              </p:par>
                            </p:childTnLst>
                          </p:cTn>
                        </p:par>
                        <p:par>
                          <p:cTn id="47" fill="hold">
                            <p:stCondLst>
                              <p:cond delay="3000"/>
                            </p:stCondLst>
                            <p:childTnLst>
                              <p:par>
                                <p:cTn id="48" presetID="31" presetClass="entr" presetSubtype="0" fill="hold" grpId="0" nodeType="afterEffect">
                                  <p:stCondLst>
                                    <p:cond delay="0"/>
                                  </p:stCondLst>
                                  <p:iterate type="lt">
                                    <p:tmPct val="5000"/>
                                  </p:iterate>
                                  <p:childTnLst>
                                    <p:set>
                                      <p:cBhvr>
                                        <p:cTn id="49" dur="1" fill="hold">
                                          <p:stCondLst>
                                            <p:cond delay="0"/>
                                          </p:stCondLst>
                                        </p:cTn>
                                        <p:tgtEl>
                                          <p:spTgt spid="588818"/>
                                        </p:tgtEl>
                                        <p:attrNameLst>
                                          <p:attrName>style.visibility</p:attrName>
                                        </p:attrNameLst>
                                      </p:cBhvr>
                                      <p:to>
                                        <p:strVal val="visible"/>
                                      </p:to>
                                    </p:set>
                                    <p:anim calcmode="lin" valueType="num">
                                      <p:cBhvr>
                                        <p:cTn id="50" dur="1000" fill="hold"/>
                                        <p:tgtEl>
                                          <p:spTgt spid="588818"/>
                                        </p:tgtEl>
                                        <p:attrNameLst>
                                          <p:attrName>ppt_w</p:attrName>
                                        </p:attrNameLst>
                                      </p:cBhvr>
                                      <p:tavLst>
                                        <p:tav tm="0">
                                          <p:val>
                                            <p:fltVal val="0"/>
                                          </p:val>
                                        </p:tav>
                                        <p:tav tm="100000">
                                          <p:val>
                                            <p:strVal val="#ppt_w"/>
                                          </p:val>
                                        </p:tav>
                                      </p:tavLst>
                                    </p:anim>
                                    <p:anim calcmode="lin" valueType="num">
                                      <p:cBhvr>
                                        <p:cTn id="51" dur="1000" fill="hold"/>
                                        <p:tgtEl>
                                          <p:spTgt spid="588818"/>
                                        </p:tgtEl>
                                        <p:attrNameLst>
                                          <p:attrName>ppt_h</p:attrName>
                                        </p:attrNameLst>
                                      </p:cBhvr>
                                      <p:tavLst>
                                        <p:tav tm="0">
                                          <p:val>
                                            <p:fltVal val="0"/>
                                          </p:val>
                                        </p:tav>
                                        <p:tav tm="100000">
                                          <p:val>
                                            <p:strVal val="#ppt_h"/>
                                          </p:val>
                                        </p:tav>
                                      </p:tavLst>
                                    </p:anim>
                                    <p:anim calcmode="lin" valueType="num">
                                      <p:cBhvr>
                                        <p:cTn id="52" dur="1000" fill="hold"/>
                                        <p:tgtEl>
                                          <p:spTgt spid="588818"/>
                                        </p:tgtEl>
                                        <p:attrNameLst>
                                          <p:attrName>style.rotation</p:attrName>
                                        </p:attrNameLst>
                                      </p:cBhvr>
                                      <p:tavLst>
                                        <p:tav tm="0">
                                          <p:val>
                                            <p:fltVal val="90"/>
                                          </p:val>
                                        </p:tav>
                                        <p:tav tm="100000">
                                          <p:val>
                                            <p:fltVal val="0"/>
                                          </p:val>
                                        </p:tav>
                                      </p:tavLst>
                                    </p:anim>
                                    <p:animEffect transition="in" filter="fade">
                                      <p:cBhvr>
                                        <p:cTn id="53" dur="1000"/>
                                        <p:tgtEl>
                                          <p:spTgt spid="588818"/>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8814"/>
                                        </p:tgtEl>
                                        <p:attrNameLst>
                                          <p:attrName>style.visibility</p:attrName>
                                        </p:attrNameLst>
                                      </p:cBhvr>
                                      <p:to>
                                        <p:strVal val="visible"/>
                                      </p:to>
                                    </p:set>
                                    <p:animEffect transition="in" filter="dissolve">
                                      <p:cBhvr>
                                        <p:cTn id="58" dur="1000"/>
                                        <p:tgtEl>
                                          <p:spTgt spid="588814"/>
                                        </p:tgtEl>
                                      </p:cBhvr>
                                    </p:animEffect>
                                  </p:childTnLst>
                                </p:cTn>
                              </p:par>
                              <p:par>
                                <p:cTn id="59" presetID="31" presetClass="exit" presetSubtype="0" fill="hold" grpId="1" nodeType="withEffect">
                                  <p:stCondLst>
                                    <p:cond delay="0"/>
                                  </p:stCondLst>
                                  <p:iterate type="lt">
                                    <p:tmPct val="5000"/>
                                  </p:iterate>
                                  <p:childTnLst>
                                    <p:anim calcmode="lin" valueType="num">
                                      <p:cBhvr>
                                        <p:cTn id="60" dur="1000"/>
                                        <p:tgtEl>
                                          <p:spTgt spid="588818"/>
                                        </p:tgtEl>
                                        <p:attrNameLst>
                                          <p:attrName>ppt_w</p:attrName>
                                        </p:attrNameLst>
                                      </p:cBhvr>
                                      <p:tavLst>
                                        <p:tav tm="0">
                                          <p:val>
                                            <p:strVal val="ppt_w"/>
                                          </p:val>
                                        </p:tav>
                                        <p:tav tm="100000">
                                          <p:val>
                                            <p:fltVal val="0"/>
                                          </p:val>
                                        </p:tav>
                                      </p:tavLst>
                                    </p:anim>
                                    <p:anim calcmode="lin" valueType="num">
                                      <p:cBhvr>
                                        <p:cTn id="61" dur="1000"/>
                                        <p:tgtEl>
                                          <p:spTgt spid="588818"/>
                                        </p:tgtEl>
                                        <p:attrNameLst>
                                          <p:attrName>ppt_h</p:attrName>
                                        </p:attrNameLst>
                                      </p:cBhvr>
                                      <p:tavLst>
                                        <p:tav tm="0">
                                          <p:val>
                                            <p:strVal val="ppt_h"/>
                                          </p:val>
                                        </p:tav>
                                        <p:tav tm="100000">
                                          <p:val>
                                            <p:fltVal val="0"/>
                                          </p:val>
                                        </p:tav>
                                      </p:tavLst>
                                    </p:anim>
                                    <p:anim calcmode="lin" valueType="num">
                                      <p:cBhvr>
                                        <p:cTn id="62" dur="1000"/>
                                        <p:tgtEl>
                                          <p:spTgt spid="588818"/>
                                        </p:tgtEl>
                                        <p:attrNameLst>
                                          <p:attrName>style.rotation</p:attrName>
                                        </p:attrNameLst>
                                      </p:cBhvr>
                                      <p:tavLst>
                                        <p:tav tm="0">
                                          <p:val>
                                            <p:fltVal val="0"/>
                                          </p:val>
                                        </p:tav>
                                        <p:tav tm="100000">
                                          <p:val>
                                            <p:fltVal val="90"/>
                                          </p:val>
                                        </p:tav>
                                      </p:tavLst>
                                    </p:anim>
                                    <p:animEffect transition="out" filter="fade">
                                      <p:cBhvr>
                                        <p:cTn id="63" dur="1000"/>
                                        <p:tgtEl>
                                          <p:spTgt spid="588818"/>
                                        </p:tgtEl>
                                      </p:cBhvr>
                                    </p:animEffect>
                                    <p:set>
                                      <p:cBhvr>
                                        <p:cTn id="64" dur="1" fill="hold">
                                          <p:stCondLst>
                                            <p:cond delay="999"/>
                                          </p:stCondLst>
                                        </p:cTn>
                                        <p:tgtEl>
                                          <p:spTgt spid="588818"/>
                                        </p:tgtEl>
                                        <p:attrNameLst>
                                          <p:attrName>style.visibility</p:attrName>
                                        </p:attrNameLst>
                                      </p:cBhvr>
                                      <p:to>
                                        <p:strVal val="hidden"/>
                                      </p:to>
                                    </p:set>
                                  </p:childTnLst>
                                </p:cTn>
                              </p:par>
                              <p:par>
                                <p:cTn id="65" presetID="31" presetClass="exit" presetSubtype="0" fill="hold" grpId="1" nodeType="withEffect">
                                  <p:stCondLst>
                                    <p:cond delay="0"/>
                                  </p:stCondLst>
                                  <p:iterate type="lt">
                                    <p:tmPct val="5000"/>
                                  </p:iterate>
                                  <p:childTnLst>
                                    <p:anim calcmode="lin" valueType="num">
                                      <p:cBhvr>
                                        <p:cTn id="66" dur="1000"/>
                                        <p:tgtEl>
                                          <p:spTgt spid="588817"/>
                                        </p:tgtEl>
                                        <p:attrNameLst>
                                          <p:attrName>ppt_w</p:attrName>
                                        </p:attrNameLst>
                                      </p:cBhvr>
                                      <p:tavLst>
                                        <p:tav tm="0">
                                          <p:val>
                                            <p:strVal val="ppt_w"/>
                                          </p:val>
                                        </p:tav>
                                        <p:tav tm="100000">
                                          <p:val>
                                            <p:fltVal val="0"/>
                                          </p:val>
                                        </p:tav>
                                      </p:tavLst>
                                    </p:anim>
                                    <p:anim calcmode="lin" valueType="num">
                                      <p:cBhvr>
                                        <p:cTn id="67" dur="1000"/>
                                        <p:tgtEl>
                                          <p:spTgt spid="588817"/>
                                        </p:tgtEl>
                                        <p:attrNameLst>
                                          <p:attrName>ppt_h</p:attrName>
                                        </p:attrNameLst>
                                      </p:cBhvr>
                                      <p:tavLst>
                                        <p:tav tm="0">
                                          <p:val>
                                            <p:strVal val="ppt_h"/>
                                          </p:val>
                                        </p:tav>
                                        <p:tav tm="100000">
                                          <p:val>
                                            <p:fltVal val="0"/>
                                          </p:val>
                                        </p:tav>
                                      </p:tavLst>
                                    </p:anim>
                                    <p:anim calcmode="lin" valueType="num">
                                      <p:cBhvr>
                                        <p:cTn id="68" dur="1000"/>
                                        <p:tgtEl>
                                          <p:spTgt spid="588817"/>
                                        </p:tgtEl>
                                        <p:attrNameLst>
                                          <p:attrName>style.rotation</p:attrName>
                                        </p:attrNameLst>
                                      </p:cBhvr>
                                      <p:tavLst>
                                        <p:tav tm="0">
                                          <p:val>
                                            <p:fltVal val="0"/>
                                          </p:val>
                                        </p:tav>
                                        <p:tav tm="100000">
                                          <p:val>
                                            <p:fltVal val="90"/>
                                          </p:val>
                                        </p:tav>
                                      </p:tavLst>
                                    </p:anim>
                                    <p:animEffect transition="out" filter="fade">
                                      <p:cBhvr>
                                        <p:cTn id="69" dur="1000"/>
                                        <p:tgtEl>
                                          <p:spTgt spid="588817"/>
                                        </p:tgtEl>
                                      </p:cBhvr>
                                    </p:animEffect>
                                    <p:set>
                                      <p:cBhvr>
                                        <p:cTn id="70" dur="1" fill="hold">
                                          <p:stCondLst>
                                            <p:cond delay="999"/>
                                          </p:stCondLst>
                                        </p:cTn>
                                        <p:tgtEl>
                                          <p:spTgt spid="588817"/>
                                        </p:tgtEl>
                                        <p:attrNameLst>
                                          <p:attrName>style.visibility</p:attrName>
                                        </p:attrNameLst>
                                      </p:cBhvr>
                                      <p:to>
                                        <p:strVal val="hidden"/>
                                      </p:to>
                                    </p:set>
                                  </p:childTnLst>
                                </p:cTn>
                              </p:par>
                              <p:par>
                                <p:cTn id="71" presetID="31" presetClass="exit" presetSubtype="0" fill="hold" grpId="1" nodeType="withEffect">
                                  <p:stCondLst>
                                    <p:cond delay="0"/>
                                  </p:stCondLst>
                                  <p:iterate type="lt">
                                    <p:tmPct val="5000"/>
                                  </p:iterate>
                                  <p:childTnLst>
                                    <p:anim calcmode="lin" valueType="num">
                                      <p:cBhvr>
                                        <p:cTn id="72" dur="1000"/>
                                        <p:tgtEl>
                                          <p:spTgt spid="588816"/>
                                        </p:tgtEl>
                                        <p:attrNameLst>
                                          <p:attrName>ppt_w</p:attrName>
                                        </p:attrNameLst>
                                      </p:cBhvr>
                                      <p:tavLst>
                                        <p:tav tm="0">
                                          <p:val>
                                            <p:strVal val="ppt_w"/>
                                          </p:val>
                                        </p:tav>
                                        <p:tav tm="100000">
                                          <p:val>
                                            <p:fltVal val="0"/>
                                          </p:val>
                                        </p:tav>
                                      </p:tavLst>
                                    </p:anim>
                                    <p:anim calcmode="lin" valueType="num">
                                      <p:cBhvr>
                                        <p:cTn id="73" dur="1000"/>
                                        <p:tgtEl>
                                          <p:spTgt spid="588816"/>
                                        </p:tgtEl>
                                        <p:attrNameLst>
                                          <p:attrName>ppt_h</p:attrName>
                                        </p:attrNameLst>
                                      </p:cBhvr>
                                      <p:tavLst>
                                        <p:tav tm="0">
                                          <p:val>
                                            <p:strVal val="ppt_h"/>
                                          </p:val>
                                        </p:tav>
                                        <p:tav tm="100000">
                                          <p:val>
                                            <p:fltVal val="0"/>
                                          </p:val>
                                        </p:tav>
                                      </p:tavLst>
                                    </p:anim>
                                    <p:anim calcmode="lin" valueType="num">
                                      <p:cBhvr>
                                        <p:cTn id="74" dur="1000"/>
                                        <p:tgtEl>
                                          <p:spTgt spid="588816"/>
                                        </p:tgtEl>
                                        <p:attrNameLst>
                                          <p:attrName>style.rotation</p:attrName>
                                        </p:attrNameLst>
                                      </p:cBhvr>
                                      <p:tavLst>
                                        <p:tav tm="0">
                                          <p:val>
                                            <p:fltVal val="0"/>
                                          </p:val>
                                        </p:tav>
                                        <p:tav tm="100000">
                                          <p:val>
                                            <p:fltVal val="90"/>
                                          </p:val>
                                        </p:tav>
                                      </p:tavLst>
                                    </p:anim>
                                    <p:animEffect transition="out" filter="fade">
                                      <p:cBhvr>
                                        <p:cTn id="75" dur="1000"/>
                                        <p:tgtEl>
                                          <p:spTgt spid="588816"/>
                                        </p:tgtEl>
                                      </p:cBhvr>
                                    </p:animEffect>
                                    <p:set>
                                      <p:cBhvr>
                                        <p:cTn id="76" dur="1" fill="hold">
                                          <p:stCondLst>
                                            <p:cond delay="999"/>
                                          </p:stCondLst>
                                        </p:cTn>
                                        <p:tgtEl>
                                          <p:spTgt spid="5888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588815"/>
                                        </p:tgtEl>
                                        <p:attrNameLst>
                                          <p:attrName>style.visibility</p:attrName>
                                        </p:attrNameLst>
                                      </p:cBhvr>
                                      <p:to>
                                        <p:strVal val="visible"/>
                                      </p:to>
                                    </p:set>
                                    <p:animEffect transition="in" filter="dissolve">
                                      <p:cBhvr>
                                        <p:cTn id="81" dur="1000"/>
                                        <p:tgtEl>
                                          <p:spTgt spid="588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5" grpId="0" animBg="1"/>
      <p:bldP spid="588803" grpId="0"/>
      <p:bldP spid="588809" grpId="0"/>
      <p:bldP spid="588810" grpId="0"/>
      <p:bldP spid="588811" grpId="0"/>
      <p:bldP spid="588812" grpId="0"/>
      <p:bldP spid="588813" grpId="0"/>
      <p:bldP spid="588814" grpId="0"/>
      <p:bldP spid="588816" grpId="0" animBg="1"/>
      <p:bldP spid="588816" grpId="1" animBg="1"/>
      <p:bldP spid="588817" grpId="0" animBg="1"/>
      <p:bldP spid="588817" grpId="1" animBg="1"/>
      <p:bldP spid="588818" grpId="0" animBg="1"/>
      <p:bldP spid="588818" grpId="1"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xfrm>
            <a:off x="668338" y="671513"/>
            <a:ext cx="7772400" cy="692150"/>
          </a:xfrm>
        </p:spPr>
        <p:txBody>
          <a:bodyPr/>
          <a:lstStyle/>
          <a:p>
            <a:pPr eaLnBrk="1" hangingPunct="1">
              <a:buFontTx/>
              <a:buNone/>
            </a:pPr>
            <a:r>
              <a:rPr lang="en-US" smtClean="0">
                <a:latin typeface="Arial" charset="0"/>
              </a:rPr>
              <a:t>Convert to m</a:t>
            </a:r>
            <a:r>
              <a:rPr lang="en-US" baseline="30000" smtClean="0">
                <a:latin typeface="Arial" charset="0"/>
              </a:rPr>
              <a:t>3</a:t>
            </a:r>
            <a:r>
              <a:rPr lang="en-US" smtClean="0">
                <a:latin typeface="Arial" charset="0"/>
              </a:rPr>
              <a:t>.</a:t>
            </a:r>
            <a:r>
              <a:rPr lang="en-US" smtClean="0"/>
              <a:t> </a:t>
            </a:r>
          </a:p>
        </p:txBody>
      </p:sp>
      <p:sp>
        <p:nvSpPr>
          <p:cNvPr id="232451"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89828" name="Rectangle 4"/>
          <p:cNvSpPr>
            <a:spLocks noChangeArrowheads="1"/>
          </p:cNvSpPr>
          <p:nvPr/>
        </p:nvSpPr>
        <p:spPr bwMode="auto">
          <a:xfrm>
            <a:off x="533400" y="3495675"/>
            <a:ext cx="3276600" cy="533400"/>
          </a:xfrm>
          <a:prstGeom prst="rect">
            <a:avLst/>
          </a:prstGeom>
          <a:noFill/>
          <a:ln w="9525">
            <a:noFill/>
            <a:miter lim="800000"/>
            <a:headEnd/>
            <a:tailEnd/>
          </a:ln>
        </p:spPr>
        <p:txBody>
          <a:bodyPr/>
          <a:lstStyle/>
          <a:p>
            <a:pPr marL="342900" indent="-342900">
              <a:spcBef>
                <a:spcPct val="20000"/>
              </a:spcBef>
            </a:pPr>
            <a:r>
              <a:rPr lang="en-US" sz="2800"/>
              <a:t>X m</a:t>
            </a:r>
            <a:r>
              <a:rPr lang="en-US" sz="2800" baseline="30000"/>
              <a:t>3</a:t>
            </a:r>
            <a:r>
              <a:rPr lang="en-US" sz="2800"/>
              <a:t> = 480 cm</a:t>
            </a:r>
            <a:r>
              <a:rPr lang="en-US" sz="2800" baseline="30000"/>
              <a:t>3</a:t>
            </a:r>
          </a:p>
        </p:txBody>
      </p:sp>
      <p:sp>
        <p:nvSpPr>
          <p:cNvPr id="589829" name="Rectangle 5"/>
          <p:cNvSpPr>
            <a:spLocks noChangeArrowheads="1"/>
          </p:cNvSpPr>
          <p:nvPr/>
        </p:nvSpPr>
        <p:spPr bwMode="auto">
          <a:xfrm>
            <a:off x="4937125" y="3495675"/>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9830" name="Rectangle 6"/>
          <p:cNvSpPr>
            <a:spLocks noChangeArrowheads="1"/>
          </p:cNvSpPr>
          <p:nvPr/>
        </p:nvSpPr>
        <p:spPr bwMode="auto">
          <a:xfrm>
            <a:off x="5546725" y="3495675"/>
            <a:ext cx="2309813" cy="53340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sp>
        <p:nvSpPr>
          <p:cNvPr id="589831" name="Rectangle 7"/>
          <p:cNvSpPr>
            <a:spLocks noChangeArrowheads="1"/>
          </p:cNvSpPr>
          <p:nvPr/>
        </p:nvSpPr>
        <p:spPr bwMode="auto">
          <a:xfrm>
            <a:off x="5622925" y="3495675"/>
            <a:ext cx="2435225" cy="533400"/>
          </a:xfrm>
          <a:prstGeom prst="rect">
            <a:avLst/>
          </a:prstGeom>
          <a:noFill/>
          <a:ln w="9525">
            <a:noFill/>
            <a:miter lim="800000"/>
            <a:headEnd/>
            <a:tailEnd/>
          </a:ln>
        </p:spPr>
        <p:txBody>
          <a:bodyPr/>
          <a:lstStyle/>
          <a:p>
            <a:pPr marL="342900" indent="-342900">
              <a:spcBef>
                <a:spcPct val="20000"/>
              </a:spcBef>
            </a:pPr>
            <a:r>
              <a:rPr lang="en-US" sz="2800"/>
              <a:t>0.000480 m</a:t>
            </a:r>
            <a:r>
              <a:rPr lang="en-US" sz="2800" baseline="30000"/>
              <a:t>3</a:t>
            </a:r>
          </a:p>
        </p:txBody>
      </p:sp>
      <p:grpSp>
        <p:nvGrpSpPr>
          <p:cNvPr id="2" name="Group 17"/>
          <p:cNvGrpSpPr>
            <a:grpSpLocks/>
          </p:cNvGrpSpPr>
          <p:nvPr/>
        </p:nvGrpSpPr>
        <p:grpSpPr bwMode="auto">
          <a:xfrm>
            <a:off x="3302000" y="3419475"/>
            <a:ext cx="2133600" cy="1066800"/>
            <a:chOff x="2290" y="1806"/>
            <a:chExt cx="1344" cy="672"/>
          </a:xfrm>
        </p:grpSpPr>
        <p:sp>
          <p:nvSpPr>
            <p:cNvPr id="232518" name="Rectangle 9"/>
            <p:cNvSpPr>
              <a:spLocks noChangeArrowheads="1"/>
            </p:cNvSpPr>
            <p:nvPr/>
          </p:nvSpPr>
          <p:spPr bwMode="auto">
            <a:xfrm>
              <a:off x="2290" y="2142"/>
              <a:ext cx="934"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32519" name="Rectangle 10"/>
            <p:cNvSpPr>
              <a:spLocks noChangeArrowheads="1"/>
            </p:cNvSpPr>
            <p:nvPr/>
          </p:nvSpPr>
          <p:spPr bwMode="auto">
            <a:xfrm>
              <a:off x="2432" y="1806"/>
              <a:ext cx="1202" cy="336"/>
            </a:xfrm>
            <a:prstGeom prst="rect">
              <a:avLst/>
            </a:prstGeom>
            <a:noFill/>
            <a:ln w="9525">
              <a:noFill/>
              <a:miter lim="800000"/>
              <a:headEnd/>
              <a:tailEnd/>
            </a:ln>
          </p:spPr>
          <p:txBody>
            <a:bodyPr/>
            <a:lstStyle/>
            <a:p>
              <a:pPr marL="342900" indent="-342900">
                <a:spcBef>
                  <a:spcPct val="20000"/>
                </a:spcBef>
              </a:pPr>
              <a:r>
                <a:rPr lang="en-US" sz="2800"/>
                <a:t>1 m</a:t>
              </a:r>
            </a:p>
          </p:txBody>
        </p:sp>
      </p:grpSp>
      <p:sp>
        <p:nvSpPr>
          <p:cNvPr id="589836" name="Rectangle 12"/>
          <p:cNvSpPr>
            <a:spLocks noChangeArrowheads="1"/>
          </p:cNvSpPr>
          <p:nvPr/>
        </p:nvSpPr>
        <p:spPr bwMode="auto">
          <a:xfrm>
            <a:off x="4633913" y="3387725"/>
            <a:ext cx="381000" cy="533400"/>
          </a:xfrm>
          <a:prstGeom prst="rect">
            <a:avLst/>
          </a:prstGeom>
          <a:noFill/>
          <a:ln w="9525">
            <a:noFill/>
            <a:miter lim="800000"/>
            <a:headEnd/>
            <a:tailEnd/>
          </a:ln>
        </p:spPr>
        <p:txBody>
          <a:bodyPr/>
          <a:lstStyle/>
          <a:p>
            <a:pPr marL="342900" indent="-342900">
              <a:spcBef>
                <a:spcPct val="20000"/>
              </a:spcBef>
            </a:pPr>
            <a:r>
              <a:rPr lang="en-US" sz="2800" b="1" baseline="30000"/>
              <a:t>3</a:t>
            </a:r>
          </a:p>
        </p:txBody>
      </p:sp>
      <p:grpSp>
        <p:nvGrpSpPr>
          <p:cNvPr id="3" name="Group 32"/>
          <p:cNvGrpSpPr>
            <a:grpSpLocks/>
          </p:cNvGrpSpPr>
          <p:nvPr/>
        </p:nvGrpSpPr>
        <p:grpSpPr bwMode="auto">
          <a:xfrm>
            <a:off x="3059113" y="3241675"/>
            <a:ext cx="1914525" cy="1524000"/>
            <a:chOff x="1927" y="1694"/>
            <a:chExt cx="1206" cy="960"/>
          </a:xfrm>
        </p:grpSpPr>
        <p:sp>
          <p:nvSpPr>
            <p:cNvPr id="232515" name="Rectangle 14"/>
            <p:cNvSpPr>
              <a:spLocks noChangeArrowheads="1"/>
            </p:cNvSpPr>
            <p:nvPr/>
          </p:nvSpPr>
          <p:spPr bwMode="auto">
            <a:xfrm>
              <a:off x="1927" y="169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16" name="Rectangle 15"/>
            <p:cNvSpPr>
              <a:spLocks noChangeArrowheads="1"/>
            </p:cNvSpPr>
            <p:nvPr/>
          </p:nvSpPr>
          <p:spPr bwMode="auto">
            <a:xfrm>
              <a:off x="2797" y="169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17" name="Rectangle 16"/>
            <p:cNvSpPr>
              <a:spLocks noChangeArrowheads="1"/>
            </p:cNvSpPr>
            <p:nvPr/>
          </p:nvSpPr>
          <p:spPr bwMode="auto">
            <a:xfrm>
              <a:off x="2071" y="1838"/>
              <a:ext cx="1008" cy="432"/>
            </a:xfrm>
            <a:prstGeom prst="rect">
              <a:avLst/>
            </a:prstGeom>
            <a:noFill/>
            <a:ln w="9525">
              <a:noFill/>
              <a:miter lim="800000"/>
              <a:headEnd/>
              <a:tailEnd/>
            </a:ln>
          </p:spPr>
          <p:txBody>
            <a:bodyPr/>
            <a:lstStyle/>
            <a:p>
              <a:pPr marL="342900" indent="-342900">
                <a:spcBef>
                  <a:spcPct val="20000"/>
                </a:spcBef>
              </a:pPr>
              <a:r>
                <a:rPr lang="en-US" sz="3200"/>
                <a:t>_____</a:t>
              </a:r>
            </a:p>
          </p:txBody>
        </p:sp>
      </p:grpSp>
      <p:sp>
        <p:nvSpPr>
          <p:cNvPr id="589857" name="Rectangle 33"/>
          <p:cNvSpPr>
            <a:spLocks noChangeArrowheads="1"/>
          </p:cNvSpPr>
          <p:nvPr/>
        </p:nvSpPr>
        <p:spPr bwMode="auto">
          <a:xfrm>
            <a:off x="533400" y="5114925"/>
            <a:ext cx="3276600" cy="533400"/>
          </a:xfrm>
          <a:prstGeom prst="rect">
            <a:avLst/>
          </a:prstGeom>
          <a:noFill/>
          <a:ln w="9525">
            <a:noFill/>
            <a:miter lim="800000"/>
            <a:headEnd/>
            <a:tailEnd/>
          </a:ln>
        </p:spPr>
        <p:txBody>
          <a:bodyPr/>
          <a:lstStyle/>
          <a:p>
            <a:pPr marL="342900" indent="-342900">
              <a:spcBef>
                <a:spcPct val="20000"/>
              </a:spcBef>
            </a:pPr>
            <a:r>
              <a:rPr lang="en-US" sz="2800"/>
              <a:t>X m</a:t>
            </a:r>
            <a:r>
              <a:rPr lang="en-US" sz="2800" baseline="30000"/>
              <a:t>3</a:t>
            </a:r>
            <a:r>
              <a:rPr lang="en-US" sz="2800"/>
              <a:t> = 480 cm</a:t>
            </a:r>
            <a:r>
              <a:rPr lang="en-US" sz="2800" baseline="30000"/>
              <a:t>3</a:t>
            </a:r>
          </a:p>
        </p:txBody>
      </p:sp>
      <p:sp>
        <p:nvSpPr>
          <p:cNvPr id="589858" name="Rectangle 34"/>
          <p:cNvSpPr>
            <a:spLocks noChangeArrowheads="1"/>
          </p:cNvSpPr>
          <p:nvPr/>
        </p:nvSpPr>
        <p:spPr bwMode="auto">
          <a:xfrm>
            <a:off x="5670550" y="5181600"/>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9877" name="Rectangle 53"/>
          <p:cNvSpPr>
            <a:spLocks noChangeArrowheads="1"/>
          </p:cNvSpPr>
          <p:nvPr/>
        </p:nvSpPr>
        <p:spPr bwMode="auto">
          <a:xfrm>
            <a:off x="703263" y="1557338"/>
            <a:ext cx="3276600" cy="533400"/>
          </a:xfrm>
          <a:prstGeom prst="rect">
            <a:avLst/>
          </a:prstGeom>
          <a:noFill/>
          <a:ln w="9525">
            <a:noFill/>
            <a:miter lim="800000"/>
            <a:headEnd/>
            <a:tailEnd/>
          </a:ln>
        </p:spPr>
        <p:txBody>
          <a:bodyPr/>
          <a:lstStyle/>
          <a:p>
            <a:pPr marL="342900" indent="-342900">
              <a:spcBef>
                <a:spcPct val="20000"/>
              </a:spcBef>
            </a:pPr>
            <a:r>
              <a:rPr lang="en-US" sz="2800"/>
              <a:t>X m</a:t>
            </a:r>
            <a:r>
              <a:rPr lang="en-US" sz="2800" baseline="30000"/>
              <a:t>3</a:t>
            </a:r>
            <a:r>
              <a:rPr lang="en-US" sz="2800"/>
              <a:t> = 480  </a:t>
            </a:r>
            <a:r>
              <a:rPr lang="en-US" sz="2800" baseline="30000"/>
              <a:t> </a:t>
            </a:r>
          </a:p>
        </p:txBody>
      </p:sp>
      <p:grpSp>
        <p:nvGrpSpPr>
          <p:cNvPr id="4" name="Group 57"/>
          <p:cNvGrpSpPr>
            <a:grpSpLocks/>
          </p:cNvGrpSpPr>
          <p:nvPr/>
        </p:nvGrpSpPr>
        <p:grpSpPr bwMode="auto">
          <a:xfrm>
            <a:off x="3471863" y="1481138"/>
            <a:ext cx="2133600" cy="1066800"/>
            <a:chOff x="2290" y="1806"/>
            <a:chExt cx="1344" cy="672"/>
          </a:xfrm>
        </p:grpSpPr>
        <p:sp>
          <p:nvSpPr>
            <p:cNvPr id="232513" name="Rectangle 58"/>
            <p:cNvSpPr>
              <a:spLocks noChangeArrowheads="1"/>
            </p:cNvSpPr>
            <p:nvPr/>
          </p:nvSpPr>
          <p:spPr bwMode="auto">
            <a:xfrm>
              <a:off x="2290" y="2142"/>
              <a:ext cx="934"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32514" name="Rectangle 59"/>
            <p:cNvSpPr>
              <a:spLocks noChangeArrowheads="1"/>
            </p:cNvSpPr>
            <p:nvPr/>
          </p:nvSpPr>
          <p:spPr bwMode="auto">
            <a:xfrm>
              <a:off x="2432" y="1806"/>
              <a:ext cx="1202" cy="336"/>
            </a:xfrm>
            <a:prstGeom prst="rect">
              <a:avLst/>
            </a:prstGeom>
            <a:noFill/>
            <a:ln w="9525">
              <a:noFill/>
              <a:miter lim="800000"/>
              <a:headEnd/>
              <a:tailEnd/>
            </a:ln>
          </p:spPr>
          <p:txBody>
            <a:bodyPr/>
            <a:lstStyle/>
            <a:p>
              <a:pPr marL="342900" indent="-342900">
                <a:spcBef>
                  <a:spcPct val="20000"/>
                </a:spcBef>
              </a:pPr>
              <a:r>
                <a:rPr lang="en-US" sz="2800"/>
                <a:t>1 m</a:t>
              </a:r>
            </a:p>
          </p:txBody>
        </p:sp>
      </p:grpSp>
      <p:grpSp>
        <p:nvGrpSpPr>
          <p:cNvPr id="5" name="Group 61"/>
          <p:cNvGrpSpPr>
            <a:grpSpLocks/>
          </p:cNvGrpSpPr>
          <p:nvPr/>
        </p:nvGrpSpPr>
        <p:grpSpPr bwMode="auto">
          <a:xfrm>
            <a:off x="3209925" y="1296988"/>
            <a:ext cx="1914525" cy="1524000"/>
            <a:chOff x="1927" y="1694"/>
            <a:chExt cx="1206" cy="960"/>
          </a:xfrm>
        </p:grpSpPr>
        <p:sp>
          <p:nvSpPr>
            <p:cNvPr id="232510" name="Rectangle 62"/>
            <p:cNvSpPr>
              <a:spLocks noChangeArrowheads="1"/>
            </p:cNvSpPr>
            <p:nvPr/>
          </p:nvSpPr>
          <p:spPr bwMode="auto">
            <a:xfrm>
              <a:off x="1927" y="169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11" name="Rectangle 63"/>
            <p:cNvSpPr>
              <a:spLocks noChangeArrowheads="1"/>
            </p:cNvSpPr>
            <p:nvPr/>
          </p:nvSpPr>
          <p:spPr bwMode="auto">
            <a:xfrm>
              <a:off x="2797" y="169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12" name="Rectangle 64"/>
            <p:cNvSpPr>
              <a:spLocks noChangeArrowheads="1"/>
            </p:cNvSpPr>
            <p:nvPr/>
          </p:nvSpPr>
          <p:spPr bwMode="auto">
            <a:xfrm>
              <a:off x="2071" y="1838"/>
              <a:ext cx="1008" cy="432"/>
            </a:xfrm>
            <a:prstGeom prst="rect">
              <a:avLst/>
            </a:prstGeom>
            <a:noFill/>
            <a:ln w="9525">
              <a:noFill/>
              <a:miter lim="800000"/>
              <a:headEnd/>
              <a:tailEnd/>
            </a:ln>
          </p:spPr>
          <p:txBody>
            <a:bodyPr/>
            <a:lstStyle/>
            <a:p>
              <a:pPr marL="342900" indent="-342900">
                <a:spcBef>
                  <a:spcPct val="20000"/>
                </a:spcBef>
              </a:pPr>
              <a:r>
                <a:rPr lang="en-US" sz="3200"/>
                <a:t>_____</a:t>
              </a:r>
            </a:p>
          </p:txBody>
        </p:sp>
      </p:grpSp>
      <p:grpSp>
        <p:nvGrpSpPr>
          <p:cNvPr id="6" name="Group 68"/>
          <p:cNvGrpSpPr>
            <a:grpSpLocks/>
          </p:cNvGrpSpPr>
          <p:nvPr/>
        </p:nvGrpSpPr>
        <p:grpSpPr bwMode="auto">
          <a:xfrm>
            <a:off x="5114925" y="1506538"/>
            <a:ext cx="2133600" cy="1066800"/>
            <a:chOff x="2290" y="1806"/>
            <a:chExt cx="1344" cy="672"/>
          </a:xfrm>
        </p:grpSpPr>
        <p:sp>
          <p:nvSpPr>
            <p:cNvPr id="232508" name="Rectangle 69"/>
            <p:cNvSpPr>
              <a:spLocks noChangeArrowheads="1"/>
            </p:cNvSpPr>
            <p:nvPr/>
          </p:nvSpPr>
          <p:spPr bwMode="auto">
            <a:xfrm>
              <a:off x="2290" y="2142"/>
              <a:ext cx="934"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32509" name="Rectangle 70"/>
            <p:cNvSpPr>
              <a:spLocks noChangeArrowheads="1"/>
            </p:cNvSpPr>
            <p:nvPr/>
          </p:nvSpPr>
          <p:spPr bwMode="auto">
            <a:xfrm>
              <a:off x="2432" y="1806"/>
              <a:ext cx="1202" cy="336"/>
            </a:xfrm>
            <a:prstGeom prst="rect">
              <a:avLst/>
            </a:prstGeom>
            <a:noFill/>
            <a:ln w="9525">
              <a:noFill/>
              <a:miter lim="800000"/>
              <a:headEnd/>
              <a:tailEnd/>
            </a:ln>
          </p:spPr>
          <p:txBody>
            <a:bodyPr/>
            <a:lstStyle/>
            <a:p>
              <a:pPr marL="342900" indent="-342900">
                <a:spcBef>
                  <a:spcPct val="20000"/>
                </a:spcBef>
              </a:pPr>
              <a:r>
                <a:rPr lang="en-US" sz="2800"/>
                <a:t>1 m</a:t>
              </a:r>
            </a:p>
          </p:txBody>
        </p:sp>
      </p:grpSp>
      <p:grpSp>
        <p:nvGrpSpPr>
          <p:cNvPr id="7" name="Group 71"/>
          <p:cNvGrpSpPr>
            <a:grpSpLocks/>
          </p:cNvGrpSpPr>
          <p:nvPr/>
        </p:nvGrpSpPr>
        <p:grpSpPr bwMode="auto">
          <a:xfrm>
            <a:off x="4852988" y="1322388"/>
            <a:ext cx="1914525" cy="1524000"/>
            <a:chOff x="1927" y="1694"/>
            <a:chExt cx="1206" cy="960"/>
          </a:xfrm>
        </p:grpSpPr>
        <p:sp>
          <p:nvSpPr>
            <p:cNvPr id="232505" name="Rectangle 72"/>
            <p:cNvSpPr>
              <a:spLocks noChangeArrowheads="1"/>
            </p:cNvSpPr>
            <p:nvPr/>
          </p:nvSpPr>
          <p:spPr bwMode="auto">
            <a:xfrm>
              <a:off x="1927" y="169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06" name="Rectangle 73"/>
            <p:cNvSpPr>
              <a:spLocks noChangeArrowheads="1"/>
            </p:cNvSpPr>
            <p:nvPr/>
          </p:nvSpPr>
          <p:spPr bwMode="auto">
            <a:xfrm>
              <a:off x="2797" y="169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07" name="Rectangle 74"/>
            <p:cNvSpPr>
              <a:spLocks noChangeArrowheads="1"/>
            </p:cNvSpPr>
            <p:nvPr/>
          </p:nvSpPr>
          <p:spPr bwMode="auto">
            <a:xfrm>
              <a:off x="2071" y="1838"/>
              <a:ext cx="1008" cy="432"/>
            </a:xfrm>
            <a:prstGeom prst="rect">
              <a:avLst/>
            </a:prstGeom>
            <a:noFill/>
            <a:ln w="9525">
              <a:noFill/>
              <a:miter lim="800000"/>
              <a:headEnd/>
              <a:tailEnd/>
            </a:ln>
          </p:spPr>
          <p:txBody>
            <a:bodyPr/>
            <a:lstStyle/>
            <a:p>
              <a:pPr marL="342900" indent="-342900">
                <a:spcBef>
                  <a:spcPct val="20000"/>
                </a:spcBef>
              </a:pPr>
              <a:r>
                <a:rPr lang="en-US" sz="3200"/>
                <a:t>_____</a:t>
              </a:r>
            </a:p>
          </p:txBody>
        </p:sp>
      </p:grpSp>
      <p:grpSp>
        <p:nvGrpSpPr>
          <p:cNvPr id="8" name="Group 75"/>
          <p:cNvGrpSpPr>
            <a:grpSpLocks/>
          </p:cNvGrpSpPr>
          <p:nvPr/>
        </p:nvGrpSpPr>
        <p:grpSpPr bwMode="auto">
          <a:xfrm>
            <a:off x="6737350" y="1503363"/>
            <a:ext cx="2133600" cy="1066800"/>
            <a:chOff x="2290" y="1806"/>
            <a:chExt cx="1344" cy="672"/>
          </a:xfrm>
        </p:grpSpPr>
        <p:sp>
          <p:nvSpPr>
            <p:cNvPr id="232503" name="Rectangle 76"/>
            <p:cNvSpPr>
              <a:spLocks noChangeArrowheads="1"/>
            </p:cNvSpPr>
            <p:nvPr/>
          </p:nvSpPr>
          <p:spPr bwMode="auto">
            <a:xfrm>
              <a:off x="2290" y="2142"/>
              <a:ext cx="934" cy="336"/>
            </a:xfrm>
            <a:prstGeom prst="rect">
              <a:avLst/>
            </a:prstGeom>
            <a:noFill/>
            <a:ln w="9525">
              <a:noFill/>
              <a:miter lim="800000"/>
              <a:headEnd/>
              <a:tailEnd/>
            </a:ln>
          </p:spPr>
          <p:txBody>
            <a:bodyPr/>
            <a:lstStyle/>
            <a:p>
              <a:pPr marL="342900" indent="-342900">
                <a:spcBef>
                  <a:spcPct val="20000"/>
                </a:spcBef>
              </a:pPr>
              <a:r>
                <a:rPr lang="en-US" sz="2800"/>
                <a:t>100 cm</a:t>
              </a:r>
            </a:p>
          </p:txBody>
        </p:sp>
        <p:sp>
          <p:nvSpPr>
            <p:cNvPr id="232504" name="Rectangle 77"/>
            <p:cNvSpPr>
              <a:spLocks noChangeArrowheads="1"/>
            </p:cNvSpPr>
            <p:nvPr/>
          </p:nvSpPr>
          <p:spPr bwMode="auto">
            <a:xfrm>
              <a:off x="2432" y="1806"/>
              <a:ext cx="1202" cy="336"/>
            </a:xfrm>
            <a:prstGeom prst="rect">
              <a:avLst/>
            </a:prstGeom>
            <a:noFill/>
            <a:ln w="9525">
              <a:noFill/>
              <a:miter lim="800000"/>
              <a:headEnd/>
              <a:tailEnd/>
            </a:ln>
          </p:spPr>
          <p:txBody>
            <a:bodyPr/>
            <a:lstStyle/>
            <a:p>
              <a:pPr marL="342900" indent="-342900">
                <a:spcBef>
                  <a:spcPct val="20000"/>
                </a:spcBef>
              </a:pPr>
              <a:r>
                <a:rPr lang="en-US" sz="2800"/>
                <a:t>1 m</a:t>
              </a:r>
            </a:p>
          </p:txBody>
        </p:sp>
      </p:grpSp>
      <p:grpSp>
        <p:nvGrpSpPr>
          <p:cNvPr id="9" name="Group 78"/>
          <p:cNvGrpSpPr>
            <a:grpSpLocks/>
          </p:cNvGrpSpPr>
          <p:nvPr/>
        </p:nvGrpSpPr>
        <p:grpSpPr bwMode="auto">
          <a:xfrm>
            <a:off x="6475413" y="1319213"/>
            <a:ext cx="1914525" cy="1524000"/>
            <a:chOff x="1927" y="1694"/>
            <a:chExt cx="1206" cy="960"/>
          </a:xfrm>
        </p:grpSpPr>
        <p:sp>
          <p:nvSpPr>
            <p:cNvPr id="232500" name="Rectangle 79"/>
            <p:cNvSpPr>
              <a:spLocks noChangeArrowheads="1"/>
            </p:cNvSpPr>
            <p:nvPr/>
          </p:nvSpPr>
          <p:spPr bwMode="auto">
            <a:xfrm>
              <a:off x="1927" y="1694"/>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01" name="Rectangle 80"/>
            <p:cNvSpPr>
              <a:spLocks noChangeArrowheads="1"/>
            </p:cNvSpPr>
            <p:nvPr/>
          </p:nvSpPr>
          <p:spPr bwMode="auto">
            <a:xfrm>
              <a:off x="2797" y="1694"/>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502" name="Rectangle 81"/>
            <p:cNvSpPr>
              <a:spLocks noChangeArrowheads="1"/>
            </p:cNvSpPr>
            <p:nvPr/>
          </p:nvSpPr>
          <p:spPr bwMode="auto">
            <a:xfrm>
              <a:off x="2071" y="1838"/>
              <a:ext cx="1008" cy="432"/>
            </a:xfrm>
            <a:prstGeom prst="rect">
              <a:avLst/>
            </a:prstGeom>
            <a:noFill/>
            <a:ln w="9525">
              <a:noFill/>
              <a:miter lim="800000"/>
              <a:headEnd/>
              <a:tailEnd/>
            </a:ln>
          </p:spPr>
          <p:txBody>
            <a:bodyPr/>
            <a:lstStyle/>
            <a:p>
              <a:pPr marL="342900" indent="-342900">
                <a:spcBef>
                  <a:spcPct val="20000"/>
                </a:spcBef>
              </a:pPr>
              <a:r>
                <a:rPr lang="en-US" sz="3200"/>
                <a:t>_____</a:t>
              </a:r>
            </a:p>
          </p:txBody>
        </p:sp>
      </p:grpSp>
      <p:sp>
        <p:nvSpPr>
          <p:cNvPr id="589906" name="Rectangle 82"/>
          <p:cNvSpPr>
            <a:spLocks noChangeArrowheads="1"/>
          </p:cNvSpPr>
          <p:nvPr/>
        </p:nvSpPr>
        <p:spPr bwMode="auto">
          <a:xfrm>
            <a:off x="8235950" y="1751013"/>
            <a:ext cx="457200" cy="533400"/>
          </a:xfrm>
          <a:prstGeom prst="rect">
            <a:avLst/>
          </a:prstGeom>
          <a:noFill/>
          <a:ln w="9525">
            <a:noFill/>
            <a:miter lim="800000"/>
            <a:headEnd/>
            <a:tailEnd/>
          </a:ln>
        </p:spPr>
        <p:txBody>
          <a:bodyPr/>
          <a:lstStyle/>
          <a:p>
            <a:pPr marL="342900" indent="-342900">
              <a:spcBef>
                <a:spcPct val="20000"/>
              </a:spcBef>
            </a:pPr>
            <a:r>
              <a:rPr lang="en-US" sz="2800"/>
              <a:t>=</a:t>
            </a:r>
          </a:p>
        </p:txBody>
      </p:sp>
      <p:sp>
        <p:nvSpPr>
          <p:cNvPr id="589907" name="Line 83"/>
          <p:cNvSpPr>
            <a:spLocks noChangeShapeType="1"/>
          </p:cNvSpPr>
          <p:nvPr/>
        </p:nvSpPr>
        <p:spPr bwMode="auto">
          <a:xfrm>
            <a:off x="4502150" y="2470150"/>
            <a:ext cx="236538" cy="817563"/>
          </a:xfrm>
          <a:prstGeom prst="line">
            <a:avLst/>
          </a:prstGeom>
          <a:noFill/>
          <a:ln w="12700">
            <a:solidFill>
              <a:srgbClr val="333399"/>
            </a:solidFill>
            <a:miter lim="800000"/>
            <a:headEnd/>
            <a:tailEnd type="triangle" w="med" len="med"/>
          </a:ln>
        </p:spPr>
        <p:txBody>
          <a:bodyPr wrap="none"/>
          <a:lstStyle/>
          <a:p>
            <a:endParaRPr lang="en-US"/>
          </a:p>
        </p:txBody>
      </p:sp>
      <p:sp>
        <p:nvSpPr>
          <p:cNvPr id="589908" name="Line 84"/>
          <p:cNvSpPr>
            <a:spLocks noChangeShapeType="1"/>
          </p:cNvSpPr>
          <p:nvPr/>
        </p:nvSpPr>
        <p:spPr bwMode="auto">
          <a:xfrm flipH="1">
            <a:off x="4972050" y="2551113"/>
            <a:ext cx="1125538" cy="792162"/>
          </a:xfrm>
          <a:prstGeom prst="line">
            <a:avLst/>
          </a:prstGeom>
          <a:noFill/>
          <a:ln w="12700">
            <a:solidFill>
              <a:srgbClr val="333399"/>
            </a:solidFill>
            <a:miter lim="800000"/>
            <a:headEnd/>
            <a:tailEnd type="triangle" w="med" len="med"/>
          </a:ln>
        </p:spPr>
        <p:txBody>
          <a:bodyPr wrap="none"/>
          <a:lstStyle/>
          <a:p>
            <a:endParaRPr lang="en-US"/>
          </a:p>
        </p:txBody>
      </p:sp>
      <p:sp>
        <p:nvSpPr>
          <p:cNvPr id="589909" name="Line 85"/>
          <p:cNvSpPr>
            <a:spLocks noChangeShapeType="1"/>
          </p:cNvSpPr>
          <p:nvPr/>
        </p:nvSpPr>
        <p:spPr bwMode="auto">
          <a:xfrm flipH="1">
            <a:off x="4943475" y="2498725"/>
            <a:ext cx="2770188" cy="941388"/>
          </a:xfrm>
          <a:prstGeom prst="line">
            <a:avLst/>
          </a:prstGeom>
          <a:noFill/>
          <a:ln w="12700">
            <a:solidFill>
              <a:srgbClr val="333399"/>
            </a:solidFill>
            <a:miter lim="800000"/>
            <a:headEnd/>
            <a:tailEnd type="triangle" w="med" len="med"/>
          </a:ln>
        </p:spPr>
        <p:txBody>
          <a:bodyPr wrap="none"/>
          <a:lstStyle/>
          <a:p>
            <a:endParaRPr lang="en-US"/>
          </a:p>
        </p:txBody>
      </p:sp>
      <p:sp>
        <p:nvSpPr>
          <p:cNvPr id="589910" name="Text Box 86"/>
          <p:cNvSpPr txBox="1">
            <a:spLocks noChangeArrowheads="1"/>
          </p:cNvSpPr>
          <p:nvPr/>
        </p:nvSpPr>
        <p:spPr bwMode="auto">
          <a:xfrm>
            <a:off x="2228850" y="2682875"/>
            <a:ext cx="455613" cy="457200"/>
          </a:xfrm>
          <a:prstGeom prst="rect">
            <a:avLst/>
          </a:prstGeom>
          <a:noFill/>
          <a:ln w="9525">
            <a:noFill/>
            <a:miter lim="800000"/>
            <a:headEnd/>
            <a:tailEnd/>
          </a:ln>
        </p:spPr>
        <p:txBody>
          <a:bodyPr wrap="none">
            <a:spAutoFit/>
          </a:bodyPr>
          <a:lstStyle/>
          <a:p>
            <a:r>
              <a:rPr lang="en-US"/>
              <a:t>or</a:t>
            </a:r>
          </a:p>
        </p:txBody>
      </p:sp>
      <p:sp>
        <p:nvSpPr>
          <p:cNvPr id="589911" name="Text Box 87"/>
          <p:cNvSpPr txBox="1">
            <a:spLocks noChangeArrowheads="1"/>
          </p:cNvSpPr>
          <p:nvPr/>
        </p:nvSpPr>
        <p:spPr bwMode="auto">
          <a:xfrm>
            <a:off x="1970088" y="1206500"/>
            <a:ext cx="1489075" cy="457200"/>
          </a:xfrm>
          <a:prstGeom prst="rect">
            <a:avLst/>
          </a:prstGeom>
          <a:noFill/>
          <a:ln w="9525">
            <a:noFill/>
            <a:miter lim="800000"/>
            <a:headEnd/>
            <a:tailEnd/>
          </a:ln>
        </p:spPr>
        <p:txBody>
          <a:bodyPr wrap="none">
            <a:spAutoFit/>
          </a:bodyPr>
          <a:lstStyle/>
          <a:p>
            <a:r>
              <a:rPr lang="en-US">
                <a:solidFill>
                  <a:schemeClr val="folHlink"/>
                </a:solidFill>
              </a:rPr>
              <a:t>cm</a:t>
            </a:r>
            <a:r>
              <a:rPr lang="en-US" sz="1800" b="1" baseline="30000">
                <a:solidFill>
                  <a:schemeClr val="folHlink"/>
                </a:solidFill>
              </a:rPr>
              <a:t>.</a:t>
            </a:r>
            <a:r>
              <a:rPr lang="en-US">
                <a:solidFill>
                  <a:schemeClr val="folHlink"/>
                </a:solidFill>
              </a:rPr>
              <a:t>cm</a:t>
            </a:r>
            <a:r>
              <a:rPr lang="en-US" sz="1800" b="1" baseline="30000">
                <a:solidFill>
                  <a:schemeClr val="folHlink"/>
                </a:solidFill>
              </a:rPr>
              <a:t>.</a:t>
            </a:r>
            <a:r>
              <a:rPr lang="en-US">
                <a:solidFill>
                  <a:schemeClr val="folHlink"/>
                </a:solidFill>
              </a:rPr>
              <a:t>cm</a:t>
            </a:r>
          </a:p>
        </p:txBody>
      </p:sp>
      <p:grpSp>
        <p:nvGrpSpPr>
          <p:cNvPr id="10" name="Group 90"/>
          <p:cNvGrpSpPr>
            <a:grpSpLocks/>
          </p:cNvGrpSpPr>
          <p:nvPr/>
        </p:nvGrpSpPr>
        <p:grpSpPr bwMode="auto">
          <a:xfrm>
            <a:off x="2109788" y="1309688"/>
            <a:ext cx="2527300" cy="1152525"/>
            <a:chOff x="1329" y="825"/>
            <a:chExt cx="1592" cy="726"/>
          </a:xfrm>
        </p:grpSpPr>
        <p:sp>
          <p:nvSpPr>
            <p:cNvPr id="232498" name="Line 88"/>
            <p:cNvSpPr>
              <a:spLocks noChangeShapeType="1"/>
            </p:cNvSpPr>
            <p:nvPr/>
          </p:nvSpPr>
          <p:spPr bwMode="auto">
            <a:xfrm flipH="1">
              <a:off x="1329" y="825"/>
              <a:ext cx="194" cy="183"/>
            </a:xfrm>
            <a:prstGeom prst="line">
              <a:avLst/>
            </a:prstGeom>
            <a:noFill/>
            <a:ln w="15875">
              <a:solidFill>
                <a:srgbClr val="FF0000"/>
              </a:solidFill>
              <a:miter lim="800000"/>
              <a:headEnd/>
              <a:tailEnd/>
            </a:ln>
          </p:spPr>
          <p:txBody>
            <a:bodyPr wrap="none"/>
            <a:lstStyle/>
            <a:p>
              <a:endParaRPr lang="en-US"/>
            </a:p>
          </p:txBody>
        </p:sp>
        <p:sp>
          <p:nvSpPr>
            <p:cNvPr id="232499" name="Line 89"/>
            <p:cNvSpPr>
              <a:spLocks noChangeShapeType="1"/>
            </p:cNvSpPr>
            <p:nvPr/>
          </p:nvSpPr>
          <p:spPr bwMode="auto">
            <a:xfrm flipH="1">
              <a:off x="2727" y="1368"/>
              <a:ext cx="194" cy="183"/>
            </a:xfrm>
            <a:prstGeom prst="line">
              <a:avLst/>
            </a:prstGeom>
            <a:noFill/>
            <a:ln w="15875">
              <a:solidFill>
                <a:srgbClr val="FF0000"/>
              </a:solidFill>
              <a:miter lim="800000"/>
              <a:headEnd/>
              <a:tailEnd/>
            </a:ln>
          </p:spPr>
          <p:txBody>
            <a:bodyPr wrap="none"/>
            <a:lstStyle/>
            <a:p>
              <a:endParaRPr lang="en-US"/>
            </a:p>
          </p:txBody>
        </p:sp>
      </p:grpSp>
      <p:grpSp>
        <p:nvGrpSpPr>
          <p:cNvPr id="11" name="Group 93"/>
          <p:cNvGrpSpPr>
            <a:grpSpLocks/>
          </p:cNvGrpSpPr>
          <p:nvPr/>
        </p:nvGrpSpPr>
        <p:grpSpPr bwMode="auto">
          <a:xfrm>
            <a:off x="2557463" y="1309688"/>
            <a:ext cx="3716337" cy="1195387"/>
            <a:chOff x="1611" y="825"/>
            <a:chExt cx="2341" cy="753"/>
          </a:xfrm>
        </p:grpSpPr>
        <p:sp>
          <p:nvSpPr>
            <p:cNvPr id="232496" name="Line 91"/>
            <p:cNvSpPr>
              <a:spLocks noChangeShapeType="1"/>
            </p:cNvSpPr>
            <p:nvPr/>
          </p:nvSpPr>
          <p:spPr bwMode="auto">
            <a:xfrm flipH="1">
              <a:off x="1611" y="825"/>
              <a:ext cx="194" cy="183"/>
            </a:xfrm>
            <a:prstGeom prst="line">
              <a:avLst/>
            </a:prstGeom>
            <a:noFill/>
            <a:ln w="15875">
              <a:solidFill>
                <a:srgbClr val="FF0000"/>
              </a:solidFill>
              <a:miter lim="800000"/>
              <a:headEnd/>
              <a:tailEnd/>
            </a:ln>
          </p:spPr>
          <p:txBody>
            <a:bodyPr wrap="none"/>
            <a:lstStyle/>
            <a:p>
              <a:endParaRPr lang="en-US"/>
            </a:p>
          </p:txBody>
        </p:sp>
        <p:sp>
          <p:nvSpPr>
            <p:cNvPr id="232497" name="Line 92"/>
            <p:cNvSpPr>
              <a:spLocks noChangeShapeType="1"/>
            </p:cNvSpPr>
            <p:nvPr/>
          </p:nvSpPr>
          <p:spPr bwMode="auto">
            <a:xfrm flipH="1">
              <a:off x="3758" y="1395"/>
              <a:ext cx="194" cy="183"/>
            </a:xfrm>
            <a:prstGeom prst="line">
              <a:avLst/>
            </a:prstGeom>
            <a:noFill/>
            <a:ln w="15875">
              <a:solidFill>
                <a:srgbClr val="FF0000"/>
              </a:solidFill>
              <a:miter lim="800000"/>
              <a:headEnd/>
              <a:tailEnd/>
            </a:ln>
          </p:spPr>
          <p:txBody>
            <a:bodyPr wrap="none"/>
            <a:lstStyle/>
            <a:p>
              <a:endParaRPr lang="en-US"/>
            </a:p>
          </p:txBody>
        </p:sp>
      </p:grpSp>
      <p:grpSp>
        <p:nvGrpSpPr>
          <p:cNvPr id="12" name="Group 96"/>
          <p:cNvGrpSpPr>
            <a:grpSpLocks/>
          </p:cNvGrpSpPr>
          <p:nvPr/>
        </p:nvGrpSpPr>
        <p:grpSpPr bwMode="auto">
          <a:xfrm>
            <a:off x="3014663" y="1309688"/>
            <a:ext cx="4887912" cy="1179512"/>
            <a:chOff x="1899" y="825"/>
            <a:chExt cx="3079" cy="743"/>
          </a:xfrm>
        </p:grpSpPr>
        <p:sp>
          <p:nvSpPr>
            <p:cNvPr id="232494" name="Line 94"/>
            <p:cNvSpPr>
              <a:spLocks noChangeShapeType="1"/>
            </p:cNvSpPr>
            <p:nvPr/>
          </p:nvSpPr>
          <p:spPr bwMode="auto">
            <a:xfrm flipH="1">
              <a:off x="1899" y="825"/>
              <a:ext cx="194" cy="183"/>
            </a:xfrm>
            <a:prstGeom prst="line">
              <a:avLst/>
            </a:prstGeom>
            <a:noFill/>
            <a:ln w="15875">
              <a:solidFill>
                <a:srgbClr val="FF0000"/>
              </a:solidFill>
              <a:miter lim="800000"/>
              <a:headEnd/>
              <a:tailEnd/>
            </a:ln>
          </p:spPr>
          <p:txBody>
            <a:bodyPr wrap="none"/>
            <a:lstStyle/>
            <a:p>
              <a:endParaRPr lang="en-US"/>
            </a:p>
          </p:txBody>
        </p:sp>
        <p:sp>
          <p:nvSpPr>
            <p:cNvPr id="232495" name="Line 95"/>
            <p:cNvSpPr>
              <a:spLocks noChangeShapeType="1"/>
            </p:cNvSpPr>
            <p:nvPr/>
          </p:nvSpPr>
          <p:spPr bwMode="auto">
            <a:xfrm flipH="1">
              <a:off x="4784" y="1385"/>
              <a:ext cx="194" cy="183"/>
            </a:xfrm>
            <a:prstGeom prst="line">
              <a:avLst/>
            </a:prstGeom>
            <a:noFill/>
            <a:ln w="15875">
              <a:solidFill>
                <a:srgbClr val="FF0000"/>
              </a:solidFill>
              <a:miter lim="800000"/>
              <a:headEnd/>
              <a:tailEnd/>
            </a:ln>
          </p:spPr>
          <p:txBody>
            <a:bodyPr wrap="none"/>
            <a:lstStyle/>
            <a:p>
              <a:endParaRPr lang="en-US"/>
            </a:p>
          </p:txBody>
        </p:sp>
      </p:grpSp>
      <p:grpSp>
        <p:nvGrpSpPr>
          <p:cNvPr id="13" name="Group 109"/>
          <p:cNvGrpSpPr>
            <a:grpSpLocks/>
          </p:cNvGrpSpPr>
          <p:nvPr/>
        </p:nvGrpSpPr>
        <p:grpSpPr bwMode="auto">
          <a:xfrm>
            <a:off x="3021013" y="4778375"/>
            <a:ext cx="2776537" cy="1524000"/>
            <a:chOff x="1903" y="3010"/>
            <a:chExt cx="1749" cy="960"/>
          </a:xfrm>
        </p:grpSpPr>
        <p:sp>
          <p:nvSpPr>
            <p:cNvPr id="232484" name="Rectangle 39"/>
            <p:cNvSpPr>
              <a:spLocks noChangeArrowheads="1"/>
            </p:cNvSpPr>
            <p:nvPr/>
          </p:nvSpPr>
          <p:spPr bwMode="auto">
            <a:xfrm>
              <a:off x="2419" y="3174"/>
              <a:ext cx="553" cy="336"/>
            </a:xfrm>
            <a:prstGeom prst="rect">
              <a:avLst/>
            </a:prstGeom>
            <a:noFill/>
            <a:ln w="9525">
              <a:noFill/>
              <a:miter lim="800000"/>
              <a:headEnd/>
              <a:tailEnd/>
            </a:ln>
          </p:spPr>
          <p:txBody>
            <a:bodyPr/>
            <a:lstStyle/>
            <a:p>
              <a:pPr marL="342900" indent="-342900">
                <a:spcBef>
                  <a:spcPct val="20000"/>
                </a:spcBef>
              </a:pPr>
              <a:r>
                <a:rPr lang="en-US" sz="2800"/>
                <a:t>1 m</a:t>
              </a:r>
            </a:p>
          </p:txBody>
        </p:sp>
        <p:grpSp>
          <p:nvGrpSpPr>
            <p:cNvPr id="232485" name="Group 107"/>
            <p:cNvGrpSpPr>
              <a:grpSpLocks/>
            </p:cNvGrpSpPr>
            <p:nvPr/>
          </p:nvGrpSpPr>
          <p:grpSpPr bwMode="auto">
            <a:xfrm>
              <a:off x="1903" y="3010"/>
              <a:ext cx="1749" cy="960"/>
              <a:chOff x="1901" y="3054"/>
              <a:chExt cx="1749" cy="960"/>
            </a:xfrm>
          </p:grpSpPr>
          <p:sp>
            <p:nvSpPr>
              <p:cNvPr id="232486" name="Rectangle 38"/>
              <p:cNvSpPr>
                <a:spLocks noChangeArrowheads="1"/>
              </p:cNvSpPr>
              <p:nvPr/>
            </p:nvSpPr>
            <p:spPr bwMode="auto">
              <a:xfrm>
                <a:off x="2050" y="3510"/>
                <a:ext cx="1403" cy="336"/>
              </a:xfrm>
              <a:prstGeom prst="rect">
                <a:avLst/>
              </a:prstGeom>
              <a:noFill/>
              <a:ln w="9525">
                <a:noFill/>
                <a:miter lim="800000"/>
                <a:headEnd/>
                <a:tailEnd/>
              </a:ln>
            </p:spPr>
            <p:txBody>
              <a:bodyPr/>
              <a:lstStyle/>
              <a:p>
                <a:pPr marL="342900" indent="-342900">
                  <a:spcBef>
                    <a:spcPct val="20000"/>
                  </a:spcBef>
                </a:pPr>
                <a:r>
                  <a:rPr lang="en-US" sz="2800"/>
                  <a:t>1000000 cm</a:t>
                </a:r>
              </a:p>
            </p:txBody>
          </p:sp>
          <p:grpSp>
            <p:nvGrpSpPr>
              <p:cNvPr id="232487" name="Group 101"/>
              <p:cNvGrpSpPr>
                <a:grpSpLocks/>
              </p:cNvGrpSpPr>
              <p:nvPr/>
            </p:nvGrpSpPr>
            <p:grpSpPr bwMode="auto">
              <a:xfrm>
                <a:off x="1901" y="3054"/>
                <a:ext cx="1749" cy="960"/>
                <a:chOff x="1847" y="2856"/>
                <a:chExt cx="1749" cy="960"/>
              </a:xfrm>
            </p:grpSpPr>
            <p:sp>
              <p:nvSpPr>
                <p:cNvPr id="232490" name="Rectangle 42"/>
                <p:cNvSpPr>
                  <a:spLocks noChangeArrowheads="1"/>
                </p:cNvSpPr>
                <p:nvPr/>
              </p:nvSpPr>
              <p:spPr bwMode="auto">
                <a:xfrm>
                  <a:off x="1847" y="2859"/>
                  <a:ext cx="288" cy="864"/>
                </a:xfrm>
                <a:prstGeom prst="rect">
                  <a:avLst/>
                </a:prstGeom>
                <a:noFill/>
                <a:ln w="9525">
                  <a:noFill/>
                  <a:miter lim="800000"/>
                  <a:headEnd/>
                  <a:tailEnd/>
                </a:ln>
              </p:spPr>
              <p:txBody>
                <a:bodyPr/>
                <a:lstStyle/>
                <a:p>
                  <a:pPr marL="342900" indent="-342900">
                    <a:spcBef>
                      <a:spcPct val="20000"/>
                    </a:spcBef>
                  </a:pPr>
                  <a:r>
                    <a:rPr lang="en-US" sz="7200"/>
                    <a:t>(</a:t>
                  </a:r>
                </a:p>
              </p:txBody>
            </p:sp>
            <p:grpSp>
              <p:nvGrpSpPr>
                <p:cNvPr id="232491" name="Group 97"/>
                <p:cNvGrpSpPr>
                  <a:grpSpLocks/>
                </p:cNvGrpSpPr>
                <p:nvPr/>
              </p:nvGrpSpPr>
              <p:grpSpPr bwMode="auto">
                <a:xfrm>
                  <a:off x="2024" y="2856"/>
                  <a:ext cx="1572" cy="960"/>
                  <a:chOff x="4215" y="3157"/>
                  <a:chExt cx="1572" cy="960"/>
                </a:xfrm>
              </p:grpSpPr>
              <p:sp>
                <p:nvSpPr>
                  <p:cNvPr id="232492" name="Rectangle 43"/>
                  <p:cNvSpPr>
                    <a:spLocks noChangeArrowheads="1"/>
                  </p:cNvSpPr>
                  <p:nvPr/>
                </p:nvSpPr>
                <p:spPr bwMode="auto">
                  <a:xfrm>
                    <a:off x="5451" y="3157"/>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232493" name="Rectangle 44"/>
                  <p:cNvSpPr>
                    <a:spLocks noChangeArrowheads="1"/>
                  </p:cNvSpPr>
                  <p:nvPr/>
                </p:nvSpPr>
                <p:spPr bwMode="auto">
                  <a:xfrm>
                    <a:off x="4215" y="3301"/>
                    <a:ext cx="1412" cy="432"/>
                  </a:xfrm>
                  <a:prstGeom prst="rect">
                    <a:avLst/>
                  </a:prstGeom>
                  <a:noFill/>
                  <a:ln w="9525">
                    <a:noFill/>
                    <a:miter lim="800000"/>
                    <a:headEnd/>
                    <a:tailEnd/>
                  </a:ln>
                </p:spPr>
                <p:txBody>
                  <a:bodyPr/>
                  <a:lstStyle/>
                  <a:p>
                    <a:pPr marL="342900" indent="-342900">
                      <a:spcBef>
                        <a:spcPct val="20000"/>
                      </a:spcBef>
                    </a:pPr>
                    <a:r>
                      <a:rPr lang="en-US" sz="3200"/>
                      <a:t>_________</a:t>
                    </a:r>
                  </a:p>
                </p:txBody>
              </p:sp>
            </p:grpSp>
          </p:grpSp>
          <p:sp>
            <p:nvSpPr>
              <p:cNvPr id="232488" name="Text Box 99"/>
              <p:cNvSpPr txBox="1">
                <a:spLocks noChangeArrowheads="1"/>
              </p:cNvSpPr>
              <p:nvPr/>
            </p:nvSpPr>
            <p:spPr bwMode="auto">
              <a:xfrm>
                <a:off x="3280" y="3497"/>
                <a:ext cx="196" cy="231"/>
              </a:xfrm>
              <a:prstGeom prst="rect">
                <a:avLst/>
              </a:prstGeom>
              <a:noFill/>
              <a:ln w="9525">
                <a:noFill/>
                <a:miter lim="800000"/>
                <a:headEnd/>
                <a:tailEnd/>
              </a:ln>
            </p:spPr>
            <p:txBody>
              <a:bodyPr wrap="none">
                <a:spAutoFit/>
              </a:bodyPr>
              <a:lstStyle/>
              <a:p>
                <a:r>
                  <a:rPr lang="en-US" sz="1800"/>
                  <a:t>3</a:t>
                </a:r>
              </a:p>
            </p:txBody>
          </p:sp>
          <p:sp>
            <p:nvSpPr>
              <p:cNvPr id="232489" name="Text Box 100"/>
              <p:cNvSpPr txBox="1">
                <a:spLocks noChangeArrowheads="1"/>
              </p:cNvSpPr>
              <p:nvPr/>
            </p:nvSpPr>
            <p:spPr bwMode="auto">
              <a:xfrm>
                <a:off x="2794" y="3172"/>
                <a:ext cx="196" cy="231"/>
              </a:xfrm>
              <a:prstGeom prst="rect">
                <a:avLst/>
              </a:prstGeom>
              <a:noFill/>
              <a:ln w="9525">
                <a:noFill/>
                <a:miter lim="800000"/>
                <a:headEnd/>
                <a:tailEnd/>
              </a:ln>
            </p:spPr>
            <p:txBody>
              <a:bodyPr wrap="none">
                <a:spAutoFit/>
              </a:bodyPr>
              <a:lstStyle/>
              <a:p>
                <a:r>
                  <a:rPr lang="en-US" sz="1800"/>
                  <a:t>3</a:t>
                </a:r>
              </a:p>
            </p:txBody>
          </p:sp>
        </p:grpSp>
      </p:grpSp>
      <p:sp>
        <p:nvSpPr>
          <p:cNvPr id="589926" name="Rectangle 102"/>
          <p:cNvSpPr>
            <a:spLocks noChangeArrowheads="1"/>
          </p:cNvSpPr>
          <p:nvPr/>
        </p:nvSpPr>
        <p:spPr bwMode="auto">
          <a:xfrm>
            <a:off x="6042025" y="5103813"/>
            <a:ext cx="2530475" cy="533400"/>
          </a:xfrm>
          <a:prstGeom prst="rect">
            <a:avLst/>
          </a:prstGeom>
          <a:solidFill>
            <a:srgbClr val="3366FF">
              <a:alpha val="20000"/>
            </a:srgbClr>
          </a:solidFill>
          <a:ln w="9525">
            <a:solidFill>
              <a:schemeClr val="tx1"/>
            </a:solidFill>
            <a:miter lim="800000"/>
            <a:headEnd/>
            <a:tailEnd/>
          </a:ln>
        </p:spPr>
        <p:txBody>
          <a:bodyPr wrap="none" anchor="ctr"/>
          <a:lstStyle/>
          <a:p>
            <a:endParaRPr lang="en-US"/>
          </a:p>
        </p:txBody>
      </p:sp>
      <p:sp>
        <p:nvSpPr>
          <p:cNvPr id="589927" name="Rectangle 103"/>
          <p:cNvSpPr>
            <a:spLocks noChangeArrowheads="1"/>
          </p:cNvSpPr>
          <p:nvPr/>
        </p:nvSpPr>
        <p:spPr bwMode="auto">
          <a:xfrm>
            <a:off x="6118225" y="5103813"/>
            <a:ext cx="2435225" cy="533400"/>
          </a:xfrm>
          <a:prstGeom prst="rect">
            <a:avLst/>
          </a:prstGeom>
          <a:noFill/>
          <a:ln w="9525">
            <a:noFill/>
            <a:miter lim="800000"/>
            <a:headEnd/>
            <a:tailEnd/>
          </a:ln>
        </p:spPr>
        <p:txBody>
          <a:bodyPr/>
          <a:lstStyle/>
          <a:p>
            <a:pPr marL="342900" indent="-342900">
              <a:spcBef>
                <a:spcPct val="20000"/>
              </a:spcBef>
            </a:pPr>
            <a:r>
              <a:rPr lang="en-US" sz="2800"/>
              <a:t>4.80 x 10</a:t>
            </a:r>
            <a:r>
              <a:rPr lang="en-US" sz="2800" baseline="30000"/>
              <a:t>-4</a:t>
            </a:r>
            <a:r>
              <a:rPr lang="en-US" sz="2800"/>
              <a:t> m</a:t>
            </a:r>
            <a:r>
              <a:rPr lang="en-US" sz="2800" baseline="30000"/>
              <a:t>3</a:t>
            </a:r>
          </a:p>
        </p:txBody>
      </p:sp>
      <p:sp>
        <p:nvSpPr>
          <p:cNvPr id="589928" name="Text Box 104"/>
          <p:cNvSpPr txBox="1">
            <a:spLocks noChangeArrowheads="1"/>
          </p:cNvSpPr>
          <p:nvPr/>
        </p:nvSpPr>
        <p:spPr bwMode="auto">
          <a:xfrm>
            <a:off x="2228850" y="4487863"/>
            <a:ext cx="455613" cy="457200"/>
          </a:xfrm>
          <a:prstGeom prst="rect">
            <a:avLst/>
          </a:prstGeom>
          <a:noFill/>
          <a:ln w="9525">
            <a:noFill/>
            <a:miter lim="800000"/>
            <a:headEnd/>
            <a:tailEnd/>
          </a:ln>
        </p:spPr>
        <p:txBody>
          <a:bodyPr wrap="none">
            <a:spAutoFit/>
          </a:bodyPr>
          <a:lstStyle/>
          <a:p>
            <a:r>
              <a:rPr lang="en-US"/>
              <a:t>or</a:t>
            </a:r>
          </a:p>
        </p:txBody>
      </p:sp>
      <p:sp>
        <p:nvSpPr>
          <p:cNvPr id="589929" name="Text Box 105"/>
          <p:cNvSpPr txBox="1">
            <a:spLocks noChangeArrowheads="1"/>
          </p:cNvSpPr>
          <p:nvPr/>
        </p:nvSpPr>
        <p:spPr bwMode="auto">
          <a:xfrm>
            <a:off x="3028950" y="1538288"/>
            <a:ext cx="311150" cy="366712"/>
          </a:xfrm>
          <a:prstGeom prst="rect">
            <a:avLst/>
          </a:prstGeom>
          <a:noFill/>
          <a:ln w="9525">
            <a:noFill/>
            <a:miter lim="800000"/>
            <a:headEnd/>
            <a:tailEnd/>
          </a:ln>
        </p:spPr>
        <p:txBody>
          <a:bodyPr wrap="none">
            <a:spAutoFit/>
          </a:bodyPr>
          <a:lstStyle/>
          <a:p>
            <a:r>
              <a:rPr lang="en-US" sz="1800"/>
              <a:t>3</a:t>
            </a:r>
          </a:p>
        </p:txBody>
      </p:sp>
      <p:sp>
        <p:nvSpPr>
          <p:cNvPr id="589930" name="Text Box 106"/>
          <p:cNvSpPr txBox="1">
            <a:spLocks noChangeArrowheads="1"/>
          </p:cNvSpPr>
          <p:nvPr/>
        </p:nvSpPr>
        <p:spPr bwMode="auto">
          <a:xfrm>
            <a:off x="3036888" y="1533525"/>
            <a:ext cx="311150" cy="366713"/>
          </a:xfrm>
          <a:prstGeom prst="rect">
            <a:avLst/>
          </a:prstGeom>
          <a:noFill/>
          <a:ln w="9525">
            <a:noFill/>
            <a:miter lim="800000"/>
            <a:headEnd/>
            <a:tailEnd/>
          </a:ln>
        </p:spPr>
        <p:txBody>
          <a:bodyPr wrap="none">
            <a:spAutoFit/>
          </a:bodyPr>
          <a:lstStyle/>
          <a:p>
            <a:r>
              <a:rPr lang="en-US" sz="1800"/>
              <a:t>2</a:t>
            </a:r>
          </a:p>
        </p:txBody>
      </p:sp>
      <p:sp>
        <p:nvSpPr>
          <p:cNvPr id="589934" name="Text Box 110"/>
          <p:cNvSpPr txBox="1">
            <a:spLocks noChangeArrowheads="1"/>
          </p:cNvSpPr>
          <p:nvPr/>
        </p:nvSpPr>
        <p:spPr bwMode="auto">
          <a:xfrm>
            <a:off x="2546350" y="1557338"/>
            <a:ext cx="658813" cy="519112"/>
          </a:xfrm>
          <a:prstGeom prst="rect">
            <a:avLst/>
          </a:prstGeom>
          <a:noFill/>
          <a:ln w="9525">
            <a:noFill/>
            <a:miter lim="800000"/>
            <a:headEnd/>
            <a:tailEnd/>
          </a:ln>
        </p:spPr>
        <p:txBody>
          <a:bodyPr wrap="none">
            <a:spAutoFit/>
          </a:bodyPr>
          <a:lstStyle/>
          <a:p>
            <a:r>
              <a:rPr lang="en-US" sz="2800"/>
              <a:t>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89877">
                                            <p:txEl>
                                              <p:pRg st="0" end="0"/>
                                            </p:txEl>
                                          </p:spTgt>
                                        </p:tgtEl>
                                        <p:attrNameLst>
                                          <p:attrName>style.visibility</p:attrName>
                                        </p:attrNameLst>
                                      </p:cBhvr>
                                      <p:to>
                                        <p:strVal val="visible"/>
                                      </p:to>
                                    </p:set>
                                    <p:animEffect transition="in" filter="slide(fromLeft)">
                                      <p:cBhvr>
                                        <p:cTn id="7" dur="500"/>
                                        <p:tgtEl>
                                          <p:spTgt spid="589877">
                                            <p:txEl>
                                              <p:pRg st="0" end="0"/>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899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99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89911"/>
                                        </p:tgtEl>
                                        <p:attrNameLst>
                                          <p:attrName>style.visibility</p:attrName>
                                        </p:attrNameLst>
                                      </p:cBhvr>
                                      <p:to>
                                        <p:strVal val="visible"/>
                                      </p:to>
                                    </p:set>
                                    <p:animEffect transition="in" filter="dissolve">
                                      <p:cBhvr>
                                        <p:cTn id="23" dur="500"/>
                                        <p:tgtEl>
                                          <p:spTgt spid="5899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1" presetClass="exit" presetSubtype="0" fill="hold" grpId="1" nodeType="afterEffect">
                                  <p:stCondLst>
                                    <p:cond delay="0"/>
                                  </p:stCondLst>
                                  <p:childTnLst>
                                    <p:set>
                                      <p:cBhvr>
                                        <p:cTn id="36" dur="1" fill="hold">
                                          <p:stCondLst>
                                            <p:cond delay="0"/>
                                          </p:stCondLst>
                                        </p:cTn>
                                        <p:tgtEl>
                                          <p:spTgt spid="589929"/>
                                        </p:tgtEl>
                                        <p:attrNameLst>
                                          <p:attrName>style.visibility</p:attrName>
                                        </p:attrNameLst>
                                      </p:cBhvr>
                                      <p:to>
                                        <p:strVal val="hidden"/>
                                      </p:to>
                                    </p:set>
                                  </p:childTnLst>
                                </p:cTn>
                              </p:par>
                              <p:par>
                                <p:cTn id="37" presetID="9" presetClass="entr" presetSubtype="0" fill="hold" grpId="0" nodeType="withEffect">
                                  <p:stCondLst>
                                    <p:cond delay="0"/>
                                  </p:stCondLst>
                                  <p:childTnLst>
                                    <p:set>
                                      <p:cBhvr>
                                        <p:cTn id="38" dur="1" fill="hold">
                                          <p:stCondLst>
                                            <p:cond delay="0"/>
                                          </p:stCondLst>
                                        </p:cTn>
                                        <p:tgtEl>
                                          <p:spTgt spid="589930"/>
                                        </p:tgtEl>
                                        <p:attrNameLst>
                                          <p:attrName>style.visibility</p:attrName>
                                        </p:attrNameLst>
                                      </p:cBhvr>
                                      <p:to>
                                        <p:strVal val="visible"/>
                                      </p:to>
                                    </p:set>
                                    <p:animEffect transition="in" filter="dissolve">
                                      <p:cBhvr>
                                        <p:cTn id="39" dur="500"/>
                                        <p:tgtEl>
                                          <p:spTgt spid="589930"/>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0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par>
                          <p:cTn id="56" fill="hold">
                            <p:stCondLst>
                              <p:cond delay="500"/>
                            </p:stCondLst>
                            <p:childTnLst>
                              <p:par>
                                <p:cTn id="57" presetID="1" presetClass="exit" presetSubtype="0" fill="hold" grpId="1" nodeType="afterEffect">
                                  <p:stCondLst>
                                    <p:cond delay="0"/>
                                  </p:stCondLst>
                                  <p:childTnLst>
                                    <p:set>
                                      <p:cBhvr>
                                        <p:cTn id="58" dur="1" fill="hold">
                                          <p:stCondLst>
                                            <p:cond delay="0"/>
                                          </p:stCondLst>
                                        </p:cTn>
                                        <p:tgtEl>
                                          <p:spTgt spid="5899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2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par>
                          <p:cTn id="75" fill="hold">
                            <p:stCondLst>
                              <p:cond delay="500"/>
                            </p:stCondLst>
                            <p:childTnLst>
                              <p:par>
                                <p:cTn id="76" presetID="9" presetClass="emph" presetSubtype="0" grpId="1" nodeType="afterEffect">
                                  <p:stCondLst>
                                    <p:cond delay="0"/>
                                  </p:stCondLst>
                                  <p:childTnLst>
                                    <p:set>
                                      <p:cBhvr rctx="PPT">
                                        <p:cTn id="77" dur="indefinite"/>
                                        <p:tgtEl>
                                          <p:spTgt spid="589934"/>
                                        </p:tgtEl>
                                        <p:attrNameLst>
                                          <p:attrName>style.opacity</p:attrName>
                                        </p:attrNameLst>
                                      </p:cBhvr>
                                      <p:to>
                                        <p:strVal val="0.5"/>
                                      </p:to>
                                    </p:set>
                                    <p:animEffect filter="image" prLst="opacity: 0.5">
                                      <p:cBhvr rctx="IE">
                                        <p:cTn id="78" dur="indefinite"/>
                                        <p:tgtEl>
                                          <p:spTgt spid="58993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0" fill="hold" grpId="2" nodeType="clickEffect">
                                  <p:stCondLst>
                                    <p:cond delay="0"/>
                                  </p:stCondLst>
                                  <p:childTnLst>
                                    <p:anim calcmode="lin" valueType="num">
                                      <p:cBhvr>
                                        <p:cTn id="82" dur="500"/>
                                        <p:tgtEl>
                                          <p:spTgt spid="589934"/>
                                        </p:tgtEl>
                                        <p:attrNameLst>
                                          <p:attrName>ppt_w</p:attrName>
                                        </p:attrNameLst>
                                      </p:cBhvr>
                                      <p:tavLst>
                                        <p:tav tm="0">
                                          <p:val>
                                            <p:strVal val="ppt_w"/>
                                          </p:val>
                                        </p:tav>
                                        <p:tav tm="100000">
                                          <p:val>
                                            <p:fltVal val="0"/>
                                          </p:val>
                                        </p:tav>
                                      </p:tavLst>
                                    </p:anim>
                                    <p:anim calcmode="lin" valueType="num">
                                      <p:cBhvr>
                                        <p:cTn id="83" dur="500"/>
                                        <p:tgtEl>
                                          <p:spTgt spid="589934"/>
                                        </p:tgtEl>
                                        <p:attrNameLst>
                                          <p:attrName>ppt_h</p:attrName>
                                        </p:attrNameLst>
                                      </p:cBhvr>
                                      <p:tavLst>
                                        <p:tav tm="0">
                                          <p:val>
                                            <p:strVal val="ppt_h"/>
                                          </p:val>
                                        </p:tav>
                                        <p:tav tm="100000">
                                          <p:val>
                                            <p:fltVal val="0"/>
                                          </p:val>
                                        </p:tav>
                                      </p:tavLst>
                                    </p:anim>
                                    <p:animEffect transition="out" filter="fade">
                                      <p:cBhvr>
                                        <p:cTn id="84" dur="500"/>
                                        <p:tgtEl>
                                          <p:spTgt spid="589934"/>
                                        </p:tgtEl>
                                      </p:cBhvr>
                                    </p:animEffect>
                                    <p:set>
                                      <p:cBhvr>
                                        <p:cTn id="85" dur="1" fill="hold">
                                          <p:stCondLst>
                                            <p:cond delay="499"/>
                                          </p:stCondLst>
                                        </p:cTn>
                                        <p:tgtEl>
                                          <p:spTgt spid="58993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39" presetClass="entr" presetSubtype="0" accel="100000" fill="hold" grpId="0" nodeType="clickEffect">
                                  <p:stCondLst>
                                    <p:cond delay="0"/>
                                  </p:stCondLst>
                                  <p:childTnLst>
                                    <p:set>
                                      <p:cBhvr>
                                        <p:cTn id="89" dur="1" fill="hold">
                                          <p:stCondLst>
                                            <p:cond delay="0"/>
                                          </p:stCondLst>
                                        </p:cTn>
                                        <p:tgtEl>
                                          <p:spTgt spid="589906"/>
                                        </p:tgtEl>
                                        <p:attrNameLst>
                                          <p:attrName>style.visibility</p:attrName>
                                        </p:attrNameLst>
                                      </p:cBhvr>
                                      <p:to>
                                        <p:strVal val="visible"/>
                                      </p:to>
                                    </p:set>
                                    <p:anim calcmode="lin" valueType="num">
                                      <p:cBhvr>
                                        <p:cTn id="90" dur="500" fill="hold"/>
                                        <p:tgtEl>
                                          <p:spTgt spid="589906"/>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589906"/>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589906"/>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58990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589910"/>
                                        </p:tgtEl>
                                        <p:attrNameLst>
                                          <p:attrName>style.visibility</p:attrName>
                                        </p:attrNameLst>
                                      </p:cBhvr>
                                      <p:to>
                                        <p:strVal val="visible"/>
                                      </p:to>
                                    </p:set>
                                    <p:animEffect transition="in" filter="dissolve">
                                      <p:cBhvr>
                                        <p:cTn id="98" dur="500"/>
                                        <p:tgtEl>
                                          <p:spTgt spid="589910"/>
                                        </p:tgtEl>
                                      </p:cBhvr>
                                    </p:animEffect>
                                  </p:childTnLst>
                                </p:cTn>
                              </p:par>
                            </p:childTnLst>
                          </p:cTn>
                        </p:par>
                      </p:childTnLst>
                    </p:cTn>
                  </p:par>
                  <p:par>
                    <p:cTn id="99" fill="hold">
                      <p:stCondLst>
                        <p:cond delay="indefinite"/>
                      </p:stCondLst>
                      <p:childTnLst>
                        <p:par>
                          <p:cTn id="100" fill="hold">
                            <p:stCondLst>
                              <p:cond delay="0"/>
                            </p:stCondLst>
                            <p:childTnLst>
                              <p:par>
                                <p:cTn id="101" presetID="17" presetClass="entr" presetSubtype="10" fill="hold" grpId="0" nodeType="clickEffect">
                                  <p:stCondLst>
                                    <p:cond delay="0"/>
                                  </p:stCondLst>
                                  <p:childTnLst>
                                    <p:set>
                                      <p:cBhvr>
                                        <p:cTn id="102" dur="1" fill="hold">
                                          <p:stCondLst>
                                            <p:cond delay="0"/>
                                          </p:stCondLst>
                                        </p:cTn>
                                        <p:tgtEl>
                                          <p:spTgt spid="589828"/>
                                        </p:tgtEl>
                                        <p:attrNameLst>
                                          <p:attrName>style.visibility</p:attrName>
                                        </p:attrNameLst>
                                      </p:cBhvr>
                                      <p:to>
                                        <p:strVal val="visible"/>
                                      </p:to>
                                    </p:set>
                                    <p:anim calcmode="lin" valueType="num">
                                      <p:cBhvr>
                                        <p:cTn id="103" dur="500" fill="hold"/>
                                        <p:tgtEl>
                                          <p:spTgt spid="589828"/>
                                        </p:tgtEl>
                                        <p:attrNameLst>
                                          <p:attrName>ppt_w</p:attrName>
                                        </p:attrNameLst>
                                      </p:cBhvr>
                                      <p:tavLst>
                                        <p:tav tm="0">
                                          <p:val>
                                            <p:fltVal val="0"/>
                                          </p:val>
                                        </p:tav>
                                        <p:tav tm="100000">
                                          <p:val>
                                            <p:strVal val="#ppt_w"/>
                                          </p:val>
                                        </p:tav>
                                      </p:tavLst>
                                    </p:anim>
                                    <p:anim calcmode="lin" valueType="num">
                                      <p:cBhvr>
                                        <p:cTn id="104" dur="500" fill="hold"/>
                                        <p:tgtEl>
                                          <p:spTgt spid="589828"/>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17" presetClass="entr" presetSubtype="10"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 calcmode="lin" valueType="num">
                                      <p:cBhvr>
                                        <p:cTn id="109" dur="500" fill="hold"/>
                                        <p:tgtEl>
                                          <p:spTgt spid="3"/>
                                        </p:tgtEl>
                                        <p:attrNameLst>
                                          <p:attrName>ppt_w</p:attrName>
                                        </p:attrNameLst>
                                      </p:cBhvr>
                                      <p:tavLst>
                                        <p:tav tm="0">
                                          <p:val>
                                            <p:fltVal val="0"/>
                                          </p:val>
                                        </p:tav>
                                        <p:tav tm="100000">
                                          <p:val>
                                            <p:strVal val="#ppt_w"/>
                                          </p:val>
                                        </p:tav>
                                      </p:tavLst>
                                    </p:anim>
                                    <p:anim calcmode="lin" valueType="num">
                                      <p:cBhvr>
                                        <p:cTn id="1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2000"/>
                                        <p:tgtEl>
                                          <p:spTgt spid="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589907"/>
                                        </p:tgtEl>
                                        <p:attrNameLst>
                                          <p:attrName>style.visibility</p:attrName>
                                        </p:attrNameLst>
                                      </p:cBhvr>
                                      <p:to>
                                        <p:strVal val="visible"/>
                                      </p:to>
                                    </p:set>
                                    <p:animEffect transition="in" filter="wipe(up)">
                                      <p:cBhvr>
                                        <p:cTn id="120" dur="500"/>
                                        <p:tgtEl>
                                          <p:spTgt spid="589907"/>
                                        </p:tgtEl>
                                      </p:cBhvr>
                                    </p:animEffect>
                                  </p:childTnLst>
                                </p:cTn>
                              </p:par>
                            </p:childTnLst>
                          </p:cTn>
                        </p:par>
                        <p:par>
                          <p:cTn id="121" fill="hold">
                            <p:stCondLst>
                              <p:cond delay="500"/>
                            </p:stCondLst>
                            <p:childTnLst>
                              <p:par>
                                <p:cTn id="122" presetID="22" presetClass="entr" presetSubtype="2" fill="hold" grpId="0" nodeType="afterEffect">
                                  <p:stCondLst>
                                    <p:cond delay="0"/>
                                  </p:stCondLst>
                                  <p:childTnLst>
                                    <p:set>
                                      <p:cBhvr>
                                        <p:cTn id="123" dur="1" fill="hold">
                                          <p:stCondLst>
                                            <p:cond delay="0"/>
                                          </p:stCondLst>
                                        </p:cTn>
                                        <p:tgtEl>
                                          <p:spTgt spid="589908"/>
                                        </p:tgtEl>
                                        <p:attrNameLst>
                                          <p:attrName>style.visibility</p:attrName>
                                        </p:attrNameLst>
                                      </p:cBhvr>
                                      <p:to>
                                        <p:strVal val="visible"/>
                                      </p:to>
                                    </p:set>
                                    <p:animEffect transition="in" filter="wipe(right)">
                                      <p:cBhvr>
                                        <p:cTn id="124" dur="500"/>
                                        <p:tgtEl>
                                          <p:spTgt spid="589908"/>
                                        </p:tgtEl>
                                      </p:cBhvr>
                                    </p:animEffect>
                                  </p:childTnLst>
                                </p:cTn>
                              </p:par>
                            </p:childTnLst>
                          </p:cTn>
                        </p:par>
                        <p:par>
                          <p:cTn id="125" fill="hold">
                            <p:stCondLst>
                              <p:cond delay="1000"/>
                            </p:stCondLst>
                            <p:childTnLst>
                              <p:par>
                                <p:cTn id="126" presetID="22" presetClass="entr" presetSubtype="2" fill="hold" grpId="0" nodeType="afterEffect">
                                  <p:stCondLst>
                                    <p:cond delay="0"/>
                                  </p:stCondLst>
                                  <p:childTnLst>
                                    <p:set>
                                      <p:cBhvr>
                                        <p:cTn id="127" dur="1" fill="hold">
                                          <p:stCondLst>
                                            <p:cond delay="0"/>
                                          </p:stCondLst>
                                        </p:cTn>
                                        <p:tgtEl>
                                          <p:spTgt spid="589909"/>
                                        </p:tgtEl>
                                        <p:attrNameLst>
                                          <p:attrName>style.visibility</p:attrName>
                                        </p:attrNameLst>
                                      </p:cBhvr>
                                      <p:to>
                                        <p:strVal val="visible"/>
                                      </p:to>
                                    </p:set>
                                    <p:animEffect transition="in" filter="wipe(right)">
                                      <p:cBhvr>
                                        <p:cTn id="128" dur="500"/>
                                        <p:tgtEl>
                                          <p:spTgt spid="589909"/>
                                        </p:tgtEl>
                                      </p:cBhvr>
                                    </p:animEffect>
                                  </p:childTnLst>
                                </p:cTn>
                              </p:par>
                            </p:childTnLst>
                          </p:cTn>
                        </p:par>
                        <p:par>
                          <p:cTn id="129" fill="hold">
                            <p:stCondLst>
                              <p:cond delay="1500"/>
                            </p:stCondLst>
                            <p:childTnLst>
                              <p:par>
                                <p:cTn id="130" presetID="53" presetClass="entr" presetSubtype="0" fill="hold" grpId="0" nodeType="afterEffect">
                                  <p:stCondLst>
                                    <p:cond delay="0"/>
                                  </p:stCondLst>
                                  <p:childTnLst>
                                    <p:set>
                                      <p:cBhvr>
                                        <p:cTn id="131" dur="1" fill="hold">
                                          <p:stCondLst>
                                            <p:cond delay="0"/>
                                          </p:stCondLst>
                                        </p:cTn>
                                        <p:tgtEl>
                                          <p:spTgt spid="589836"/>
                                        </p:tgtEl>
                                        <p:attrNameLst>
                                          <p:attrName>style.visibility</p:attrName>
                                        </p:attrNameLst>
                                      </p:cBhvr>
                                      <p:to>
                                        <p:strVal val="visible"/>
                                      </p:to>
                                    </p:set>
                                    <p:anim calcmode="lin" valueType="num">
                                      <p:cBhvr>
                                        <p:cTn id="132" dur="500" fill="hold"/>
                                        <p:tgtEl>
                                          <p:spTgt spid="589836"/>
                                        </p:tgtEl>
                                        <p:attrNameLst>
                                          <p:attrName>ppt_w</p:attrName>
                                        </p:attrNameLst>
                                      </p:cBhvr>
                                      <p:tavLst>
                                        <p:tav tm="0">
                                          <p:val>
                                            <p:fltVal val="0"/>
                                          </p:val>
                                        </p:tav>
                                        <p:tav tm="100000">
                                          <p:val>
                                            <p:strVal val="#ppt_w"/>
                                          </p:val>
                                        </p:tav>
                                      </p:tavLst>
                                    </p:anim>
                                    <p:anim calcmode="lin" valueType="num">
                                      <p:cBhvr>
                                        <p:cTn id="133" dur="500" fill="hold"/>
                                        <p:tgtEl>
                                          <p:spTgt spid="589836"/>
                                        </p:tgtEl>
                                        <p:attrNameLst>
                                          <p:attrName>ppt_h</p:attrName>
                                        </p:attrNameLst>
                                      </p:cBhvr>
                                      <p:tavLst>
                                        <p:tav tm="0">
                                          <p:val>
                                            <p:fltVal val="0"/>
                                          </p:val>
                                        </p:tav>
                                        <p:tav tm="100000">
                                          <p:val>
                                            <p:strVal val="#ppt_h"/>
                                          </p:val>
                                        </p:tav>
                                      </p:tavLst>
                                    </p:anim>
                                    <p:animEffect transition="in" filter="fade">
                                      <p:cBhvr>
                                        <p:cTn id="134" dur="500"/>
                                        <p:tgtEl>
                                          <p:spTgt spid="589836"/>
                                        </p:tgtEl>
                                      </p:cBhvr>
                                    </p:animEffect>
                                  </p:childTnLst>
                                </p:cTn>
                              </p:par>
                            </p:childTnLst>
                          </p:cTn>
                        </p:par>
                      </p:childTnLst>
                    </p:cTn>
                  </p:par>
                  <p:par>
                    <p:cTn id="135" fill="hold">
                      <p:stCondLst>
                        <p:cond delay="indefinite"/>
                      </p:stCondLst>
                      <p:childTnLst>
                        <p:par>
                          <p:cTn id="136" fill="hold">
                            <p:stCondLst>
                              <p:cond delay="0"/>
                            </p:stCondLst>
                            <p:childTnLst>
                              <p:par>
                                <p:cTn id="137" presetID="12" presetClass="entr" presetSubtype="8" fill="hold" grpId="0" nodeType="clickEffect">
                                  <p:stCondLst>
                                    <p:cond delay="0"/>
                                  </p:stCondLst>
                                  <p:childTnLst>
                                    <p:set>
                                      <p:cBhvr>
                                        <p:cTn id="138" dur="1" fill="hold">
                                          <p:stCondLst>
                                            <p:cond delay="0"/>
                                          </p:stCondLst>
                                        </p:cTn>
                                        <p:tgtEl>
                                          <p:spTgt spid="589829"/>
                                        </p:tgtEl>
                                        <p:attrNameLst>
                                          <p:attrName>style.visibility</p:attrName>
                                        </p:attrNameLst>
                                      </p:cBhvr>
                                      <p:to>
                                        <p:strVal val="visible"/>
                                      </p:to>
                                    </p:set>
                                    <p:animEffect transition="in" filter="slide(fromLeft)">
                                      <p:cBhvr>
                                        <p:cTn id="139" dur="500"/>
                                        <p:tgtEl>
                                          <p:spTgt spid="589829"/>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589830"/>
                                        </p:tgtEl>
                                        <p:attrNameLst>
                                          <p:attrName>style.visibility</p:attrName>
                                        </p:attrNameLst>
                                      </p:cBhvr>
                                      <p:to>
                                        <p:strVal val="visible"/>
                                      </p:to>
                                    </p:set>
                                    <p:animEffect transition="in" filter="fade">
                                      <p:cBhvr>
                                        <p:cTn id="144" dur="2000"/>
                                        <p:tgtEl>
                                          <p:spTgt spid="589830"/>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589831"/>
                                        </p:tgtEl>
                                        <p:attrNameLst>
                                          <p:attrName>style.visibility</p:attrName>
                                        </p:attrNameLst>
                                      </p:cBhvr>
                                      <p:to>
                                        <p:strVal val="visible"/>
                                      </p:to>
                                    </p:set>
                                    <p:animEffect transition="in" filter="fade">
                                      <p:cBhvr>
                                        <p:cTn id="147" dur="2000"/>
                                        <p:tgtEl>
                                          <p:spTgt spid="589831"/>
                                        </p:tgtEl>
                                      </p:cBhvr>
                                    </p:animEffect>
                                  </p:childTnLst>
                                </p:cTn>
                              </p:par>
                            </p:childTnLst>
                          </p:cTn>
                        </p:par>
                      </p:childTnLst>
                    </p:cTn>
                  </p:par>
                  <p:par>
                    <p:cTn id="148" fill="hold">
                      <p:stCondLst>
                        <p:cond delay="indefinite"/>
                      </p:stCondLst>
                      <p:childTnLst>
                        <p:par>
                          <p:cTn id="149" fill="hold">
                            <p:stCondLst>
                              <p:cond delay="0"/>
                            </p:stCondLst>
                            <p:childTnLst>
                              <p:par>
                                <p:cTn id="150" presetID="9" presetClass="entr" presetSubtype="0" fill="hold" grpId="0" nodeType="clickEffect">
                                  <p:stCondLst>
                                    <p:cond delay="0"/>
                                  </p:stCondLst>
                                  <p:childTnLst>
                                    <p:set>
                                      <p:cBhvr>
                                        <p:cTn id="151" dur="1" fill="hold">
                                          <p:stCondLst>
                                            <p:cond delay="0"/>
                                          </p:stCondLst>
                                        </p:cTn>
                                        <p:tgtEl>
                                          <p:spTgt spid="589928"/>
                                        </p:tgtEl>
                                        <p:attrNameLst>
                                          <p:attrName>style.visibility</p:attrName>
                                        </p:attrNameLst>
                                      </p:cBhvr>
                                      <p:to>
                                        <p:strVal val="visible"/>
                                      </p:to>
                                    </p:set>
                                    <p:animEffect transition="in" filter="dissolve">
                                      <p:cBhvr>
                                        <p:cTn id="152" dur="500"/>
                                        <p:tgtEl>
                                          <p:spTgt spid="589928"/>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89857"/>
                                        </p:tgtEl>
                                        <p:attrNameLst>
                                          <p:attrName>style.visibility</p:attrName>
                                        </p:attrNameLst>
                                      </p:cBhvr>
                                      <p:to>
                                        <p:strVal val="visible"/>
                                      </p:to>
                                    </p:set>
                                    <p:animEffect transition="in" filter="fade">
                                      <p:cBhvr>
                                        <p:cTn id="157" dur="2000"/>
                                        <p:tgtEl>
                                          <p:spTgt spid="589857"/>
                                        </p:tgtEl>
                                      </p:cBhvr>
                                    </p:animEffect>
                                  </p:childTnLst>
                                </p:cTn>
                              </p:par>
                            </p:childTnLst>
                          </p:cTn>
                        </p:par>
                      </p:childTnLst>
                    </p:cTn>
                  </p:par>
                  <p:par>
                    <p:cTn id="158" fill="hold">
                      <p:stCondLst>
                        <p:cond delay="indefinite"/>
                      </p:stCondLst>
                      <p:childTnLst>
                        <p:par>
                          <p:cTn id="159" fill="hold">
                            <p:stCondLst>
                              <p:cond delay="0"/>
                            </p:stCondLst>
                            <p:childTnLst>
                              <p:par>
                                <p:cTn id="160" presetID="47" presetClass="entr" presetSubtype="0" fill="hold" nodeType="clickEffect">
                                  <p:stCondLst>
                                    <p:cond delay="0"/>
                                  </p:stCondLst>
                                  <p:childTnLst>
                                    <p:set>
                                      <p:cBhvr>
                                        <p:cTn id="161" dur="1" fill="hold">
                                          <p:stCondLst>
                                            <p:cond delay="0"/>
                                          </p:stCondLst>
                                        </p:cTn>
                                        <p:tgtEl>
                                          <p:spTgt spid="13"/>
                                        </p:tgtEl>
                                        <p:attrNameLst>
                                          <p:attrName>style.visibility</p:attrName>
                                        </p:attrNameLst>
                                      </p:cBhvr>
                                      <p:to>
                                        <p:strVal val="visible"/>
                                      </p:to>
                                    </p:set>
                                    <p:animEffect transition="in" filter="fade">
                                      <p:cBhvr>
                                        <p:cTn id="162" dur="1000"/>
                                        <p:tgtEl>
                                          <p:spTgt spid="13"/>
                                        </p:tgtEl>
                                      </p:cBhvr>
                                    </p:animEffect>
                                    <p:anim calcmode="lin" valueType="num">
                                      <p:cBhvr>
                                        <p:cTn id="163" dur="1000" fill="hold"/>
                                        <p:tgtEl>
                                          <p:spTgt spid="13"/>
                                        </p:tgtEl>
                                        <p:attrNameLst>
                                          <p:attrName>ppt_x</p:attrName>
                                        </p:attrNameLst>
                                      </p:cBhvr>
                                      <p:tavLst>
                                        <p:tav tm="0">
                                          <p:val>
                                            <p:strVal val="#ppt_x"/>
                                          </p:val>
                                        </p:tav>
                                        <p:tav tm="100000">
                                          <p:val>
                                            <p:strVal val="#ppt_x"/>
                                          </p:val>
                                        </p:tav>
                                      </p:tavLst>
                                    </p:anim>
                                    <p:anim calcmode="lin" valueType="num">
                                      <p:cBhvr>
                                        <p:cTn id="1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589858"/>
                                        </p:tgtEl>
                                        <p:attrNameLst>
                                          <p:attrName>style.visibility</p:attrName>
                                        </p:attrNameLst>
                                      </p:cBhvr>
                                      <p:to>
                                        <p:strVal val="visible"/>
                                      </p:to>
                                    </p:set>
                                    <p:animEffect transition="in" filter="wipe(left)">
                                      <p:cBhvr>
                                        <p:cTn id="169" dur="500"/>
                                        <p:tgtEl>
                                          <p:spTgt spid="589858"/>
                                        </p:tgtEl>
                                      </p:cBhvr>
                                    </p:animEffect>
                                  </p:childTnLst>
                                </p:cTn>
                              </p:par>
                            </p:childTnLst>
                          </p:cTn>
                        </p:par>
                      </p:childTnLst>
                    </p:cTn>
                  </p:par>
                  <p:par>
                    <p:cTn id="170" fill="hold">
                      <p:stCondLst>
                        <p:cond delay="indefinite"/>
                      </p:stCondLst>
                      <p:childTnLst>
                        <p:par>
                          <p:cTn id="171" fill="hold">
                            <p:stCondLst>
                              <p:cond delay="0"/>
                            </p:stCondLst>
                            <p:childTnLst>
                              <p:par>
                                <p:cTn id="172" presetID="9" presetClass="entr" presetSubtype="0" fill="hold" grpId="0" nodeType="clickEffect">
                                  <p:stCondLst>
                                    <p:cond delay="0"/>
                                  </p:stCondLst>
                                  <p:childTnLst>
                                    <p:set>
                                      <p:cBhvr>
                                        <p:cTn id="173" dur="1" fill="hold">
                                          <p:stCondLst>
                                            <p:cond delay="0"/>
                                          </p:stCondLst>
                                        </p:cTn>
                                        <p:tgtEl>
                                          <p:spTgt spid="589926"/>
                                        </p:tgtEl>
                                        <p:attrNameLst>
                                          <p:attrName>style.visibility</p:attrName>
                                        </p:attrNameLst>
                                      </p:cBhvr>
                                      <p:to>
                                        <p:strVal val="visible"/>
                                      </p:to>
                                    </p:set>
                                    <p:animEffect transition="in" filter="dissolve">
                                      <p:cBhvr>
                                        <p:cTn id="174" dur="500"/>
                                        <p:tgtEl>
                                          <p:spTgt spid="589926"/>
                                        </p:tgtEl>
                                      </p:cBhvr>
                                    </p:animEffect>
                                  </p:childTnLst>
                                </p:cTn>
                              </p:par>
                              <p:par>
                                <p:cTn id="175" presetID="9" presetClass="entr" presetSubtype="0" fill="hold" grpId="0" nodeType="withEffect">
                                  <p:stCondLst>
                                    <p:cond delay="0"/>
                                  </p:stCondLst>
                                  <p:childTnLst>
                                    <p:set>
                                      <p:cBhvr>
                                        <p:cTn id="176" dur="1" fill="hold">
                                          <p:stCondLst>
                                            <p:cond delay="0"/>
                                          </p:stCondLst>
                                        </p:cTn>
                                        <p:tgtEl>
                                          <p:spTgt spid="589927"/>
                                        </p:tgtEl>
                                        <p:attrNameLst>
                                          <p:attrName>style.visibility</p:attrName>
                                        </p:attrNameLst>
                                      </p:cBhvr>
                                      <p:to>
                                        <p:strVal val="visible"/>
                                      </p:to>
                                    </p:set>
                                    <p:animEffect transition="in" filter="dissolve">
                                      <p:cBhvr>
                                        <p:cTn id="177" dur="500"/>
                                        <p:tgtEl>
                                          <p:spTgt spid="58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8" grpId="0"/>
      <p:bldP spid="589829" grpId="0"/>
      <p:bldP spid="589830" grpId="0" animBg="1"/>
      <p:bldP spid="589831" grpId="0"/>
      <p:bldP spid="589836" grpId="0"/>
      <p:bldP spid="589857" grpId="0"/>
      <p:bldP spid="589858" grpId="0"/>
      <p:bldP spid="589877" grpId="0" build="allAtOnce"/>
      <p:bldP spid="589906" grpId="0"/>
      <p:bldP spid="589907" grpId="0" animBg="1"/>
      <p:bldP spid="589908" grpId="0" animBg="1"/>
      <p:bldP spid="589909" grpId="0" animBg="1"/>
      <p:bldP spid="589910" grpId="0"/>
      <p:bldP spid="589911" grpId="0"/>
      <p:bldP spid="589926" grpId="0" animBg="1"/>
      <p:bldP spid="589927" grpId="0"/>
      <p:bldP spid="589928" grpId="0"/>
      <p:bldP spid="589929" grpId="0"/>
      <p:bldP spid="589929" grpId="1"/>
      <p:bldP spid="589930" grpId="0"/>
      <p:bldP spid="589930" grpId="1"/>
      <p:bldP spid="589934" grpId="0"/>
      <p:bldP spid="589934" grpId="1"/>
      <p:bldP spid="589934" grpId="2"/>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2967038" y="5675313"/>
            <a:ext cx="2382837" cy="615950"/>
          </a:xfrm>
          <a:prstGeom prst="rect">
            <a:avLst/>
          </a:prstGeom>
          <a:solidFill>
            <a:srgbClr val="00FFFF">
              <a:alpha val="20000"/>
            </a:srgbClr>
          </a:solidFill>
          <a:ln w="9525">
            <a:solidFill>
              <a:schemeClr val="tx1"/>
            </a:solidFill>
            <a:miter lim="800000"/>
            <a:headEnd/>
            <a:tailEnd/>
          </a:ln>
        </p:spPr>
        <p:txBody>
          <a:bodyPr wrap="none" anchor="ctr"/>
          <a:lstStyle/>
          <a:p>
            <a:pPr algn="ctr"/>
            <a:endParaRPr lang="en-US" sz="1800"/>
          </a:p>
        </p:txBody>
      </p:sp>
      <p:sp>
        <p:nvSpPr>
          <p:cNvPr id="233475" name="Rectangle 3"/>
          <p:cNvSpPr>
            <a:spLocks noGrp="1" noChangeArrowheads="1"/>
          </p:cNvSpPr>
          <p:nvPr>
            <p:ph type="body" idx="1"/>
          </p:nvPr>
        </p:nvSpPr>
        <p:spPr>
          <a:xfrm>
            <a:off x="685800" y="933450"/>
            <a:ext cx="8458200" cy="685800"/>
          </a:xfrm>
        </p:spPr>
        <p:txBody>
          <a:bodyPr/>
          <a:lstStyle/>
          <a:p>
            <a:pPr eaLnBrk="1" hangingPunct="1">
              <a:buFontTx/>
              <a:buNone/>
            </a:pPr>
            <a:r>
              <a:rPr lang="en-US" sz="2800" smtClean="0">
                <a:latin typeface="Arial" charset="0"/>
              </a:rPr>
              <a:t>Measured dimensions of a rectangular solid: 	</a:t>
            </a:r>
          </a:p>
        </p:txBody>
      </p:sp>
      <p:sp>
        <p:nvSpPr>
          <p:cNvPr id="1079300" name="Rectangle 4"/>
          <p:cNvSpPr>
            <a:spLocks noChangeArrowheads="1"/>
          </p:cNvSpPr>
          <p:nvPr/>
        </p:nvSpPr>
        <p:spPr bwMode="auto">
          <a:xfrm>
            <a:off x="685800" y="3371850"/>
            <a:ext cx="3962400" cy="609600"/>
          </a:xfrm>
          <a:prstGeom prst="rect">
            <a:avLst/>
          </a:prstGeom>
          <a:noFill/>
          <a:ln w="9525">
            <a:noFill/>
            <a:miter lim="800000"/>
            <a:headEnd/>
            <a:tailEnd/>
          </a:ln>
        </p:spPr>
        <p:txBody>
          <a:bodyPr/>
          <a:lstStyle/>
          <a:p>
            <a:pPr marL="342900" indent="-342900">
              <a:spcBef>
                <a:spcPct val="20000"/>
              </a:spcBef>
            </a:pPr>
            <a:r>
              <a:rPr lang="en-US" sz="2800"/>
              <a:t>Find volume of solid.</a:t>
            </a:r>
          </a:p>
        </p:txBody>
      </p:sp>
      <p:sp>
        <p:nvSpPr>
          <p:cNvPr id="233477" name="AutoShape 5"/>
          <p:cNvSpPr>
            <a:spLocks noChangeArrowheads="1"/>
          </p:cNvSpPr>
          <p:nvPr/>
        </p:nvSpPr>
        <p:spPr bwMode="auto">
          <a:xfrm>
            <a:off x="5791200" y="1847850"/>
            <a:ext cx="2438400" cy="1828800"/>
          </a:xfrm>
          <a:prstGeom prst="cube">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6705600" y="3676650"/>
            <a:ext cx="685800" cy="685800"/>
          </a:xfrm>
          <a:prstGeom prst="rect">
            <a:avLst/>
          </a:prstGeom>
          <a:noFill/>
          <a:ln w="9525">
            <a:noFill/>
            <a:miter lim="800000"/>
            <a:headEnd/>
            <a:tailEnd/>
          </a:ln>
        </p:spPr>
        <p:txBody>
          <a:bodyPr/>
          <a:lstStyle/>
          <a:p>
            <a:pPr marL="342900" indent="-342900">
              <a:spcBef>
                <a:spcPct val="20000"/>
              </a:spcBef>
            </a:pPr>
            <a:r>
              <a:rPr lang="en-US" sz="2800"/>
              <a:t>L</a:t>
            </a:r>
          </a:p>
        </p:txBody>
      </p:sp>
      <p:sp>
        <p:nvSpPr>
          <p:cNvPr id="233479" name="Rectangle 7"/>
          <p:cNvSpPr>
            <a:spLocks noChangeArrowheads="1"/>
          </p:cNvSpPr>
          <p:nvPr/>
        </p:nvSpPr>
        <p:spPr bwMode="auto">
          <a:xfrm>
            <a:off x="8001000" y="3295650"/>
            <a:ext cx="685800" cy="685800"/>
          </a:xfrm>
          <a:prstGeom prst="rect">
            <a:avLst/>
          </a:prstGeom>
          <a:noFill/>
          <a:ln w="9525">
            <a:noFill/>
            <a:miter lim="800000"/>
            <a:headEnd/>
            <a:tailEnd/>
          </a:ln>
        </p:spPr>
        <p:txBody>
          <a:bodyPr/>
          <a:lstStyle/>
          <a:p>
            <a:pPr marL="342900" indent="-342900">
              <a:spcBef>
                <a:spcPct val="20000"/>
              </a:spcBef>
            </a:pPr>
            <a:r>
              <a:rPr lang="en-US" sz="2800"/>
              <a:t>W</a:t>
            </a:r>
          </a:p>
        </p:txBody>
      </p:sp>
      <p:sp>
        <p:nvSpPr>
          <p:cNvPr id="233480" name="Rectangle 8"/>
          <p:cNvSpPr>
            <a:spLocks noChangeArrowheads="1"/>
          </p:cNvSpPr>
          <p:nvPr/>
        </p:nvSpPr>
        <p:spPr bwMode="auto">
          <a:xfrm>
            <a:off x="5334000" y="2686050"/>
            <a:ext cx="685800" cy="685800"/>
          </a:xfrm>
          <a:prstGeom prst="rect">
            <a:avLst/>
          </a:prstGeom>
          <a:noFill/>
          <a:ln w="9525">
            <a:noFill/>
            <a:miter lim="800000"/>
            <a:headEnd/>
            <a:tailEnd/>
          </a:ln>
        </p:spPr>
        <p:txBody>
          <a:bodyPr/>
          <a:lstStyle/>
          <a:p>
            <a:pPr marL="342900" indent="-342900">
              <a:spcBef>
                <a:spcPct val="20000"/>
              </a:spcBef>
            </a:pPr>
            <a:r>
              <a:rPr lang="en-US" sz="2800"/>
              <a:t>H</a:t>
            </a:r>
          </a:p>
        </p:txBody>
      </p:sp>
      <p:sp>
        <p:nvSpPr>
          <p:cNvPr id="233481" name="Rectangle 9"/>
          <p:cNvSpPr>
            <a:spLocks noChangeArrowheads="1"/>
          </p:cNvSpPr>
          <p:nvPr/>
        </p:nvSpPr>
        <p:spPr bwMode="auto">
          <a:xfrm>
            <a:off x="409575" y="1619250"/>
            <a:ext cx="3886200" cy="1752600"/>
          </a:xfrm>
          <a:prstGeom prst="rect">
            <a:avLst/>
          </a:prstGeom>
          <a:noFill/>
          <a:ln w="9525">
            <a:noFill/>
            <a:miter lim="800000"/>
            <a:headEnd/>
            <a:tailEnd/>
          </a:ln>
        </p:spPr>
        <p:txBody>
          <a:bodyPr/>
          <a:lstStyle/>
          <a:p>
            <a:pPr marL="342900" indent="-342900">
              <a:spcBef>
                <a:spcPct val="20000"/>
              </a:spcBef>
            </a:pPr>
            <a:r>
              <a:rPr lang="en-US" sz="2800"/>
              <a:t>	Length = 15.2 cm</a:t>
            </a:r>
          </a:p>
          <a:p>
            <a:pPr marL="342900" indent="-342900">
              <a:spcBef>
                <a:spcPct val="20000"/>
              </a:spcBef>
            </a:pPr>
            <a:r>
              <a:rPr lang="en-US" sz="2800"/>
              <a:t>	  Width = 3.7 cm</a:t>
            </a:r>
          </a:p>
          <a:p>
            <a:pPr marL="342900" indent="-342900">
              <a:spcBef>
                <a:spcPct val="20000"/>
              </a:spcBef>
            </a:pPr>
            <a:r>
              <a:rPr lang="en-US" sz="2800"/>
              <a:t>	 Height = 8.6 cm</a:t>
            </a:r>
          </a:p>
        </p:txBody>
      </p:sp>
      <p:sp>
        <p:nvSpPr>
          <p:cNvPr id="1079306" name="Rectangle 10"/>
          <p:cNvSpPr>
            <a:spLocks noChangeArrowheads="1"/>
          </p:cNvSpPr>
          <p:nvPr/>
        </p:nvSpPr>
        <p:spPr bwMode="auto">
          <a:xfrm>
            <a:off x="1905000" y="4133850"/>
            <a:ext cx="3276600" cy="639763"/>
          </a:xfrm>
          <a:prstGeom prst="rect">
            <a:avLst/>
          </a:prstGeom>
          <a:noFill/>
          <a:ln w="9525">
            <a:noFill/>
            <a:miter lim="800000"/>
            <a:headEnd/>
            <a:tailEnd/>
          </a:ln>
        </p:spPr>
        <p:txBody>
          <a:bodyPr/>
          <a:lstStyle/>
          <a:p>
            <a:pPr marL="342900" indent="-342900">
              <a:spcBef>
                <a:spcPct val="20000"/>
              </a:spcBef>
            </a:pPr>
            <a:r>
              <a:rPr lang="en-US" sz="2800"/>
              <a:t>	V = L </a:t>
            </a:r>
            <a:r>
              <a:rPr lang="en-US" sz="2800" b="1" baseline="30000"/>
              <a:t>.</a:t>
            </a:r>
            <a:r>
              <a:rPr lang="en-US" sz="2800"/>
              <a:t> W </a:t>
            </a:r>
            <a:r>
              <a:rPr lang="en-US" sz="2800" b="1" baseline="30000"/>
              <a:t>.</a:t>
            </a:r>
            <a:r>
              <a:rPr lang="en-US" sz="2800"/>
              <a:t> H</a:t>
            </a:r>
          </a:p>
        </p:txBody>
      </p:sp>
      <p:sp>
        <p:nvSpPr>
          <p:cNvPr id="1079307" name="Rectangle 11"/>
          <p:cNvSpPr>
            <a:spLocks noChangeArrowheads="1"/>
          </p:cNvSpPr>
          <p:nvPr/>
        </p:nvSpPr>
        <p:spPr bwMode="auto">
          <a:xfrm>
            <a:off x="2209800" y="4819650"/>
            <a:ext cx="6705600" cy="639763"/>
          </a:xfrm>
          <a:prstGeom prst="rect">
            <a:avLst/>
          </a:prstGeom>
          <a:noFill/>
          <a:ln w="9525">
            <a:noFill/>
            <a:miter lim="800000"/>
            <a:headEnd/>
            <a:tailEnd/>
          </a:ln>
        </p:spPr>
        <p:txBody>
          <a:bodyPr/>
          <a:lstStyle/>
          <a:p>
            <a:pPr marL="342900" indent="-342900">
              <a:spcBef>
                <a:spcPct val="20000"/>
              </a:spcBef>
            </a:pPr>
            <a:r>
              <a:rPr lang="en-US" sz="2800"/>
              <a:t>	= (0.152 m)(0.037 m)(0.086 m)  </a:t>
            </a:r>
          </a:p>
        </p:txBody>
      </p:sp>
      <p:sp>
        <p:nvSpPr>
          <p:cNvPr id="1079308" name="Rectangle 12"/>
          <p:cNvSpPr>
            <a:spLocks noChangeArrowheads="1"/>
          </p:cNvSpPr>
          <p:nvPr/>
        </p:nvSpPr>
        <p:spPr bwMode="auto">
          <a:xfrm>
            <a:off x="2590800" y="5780088"/>
            <a:ext cx="457200" cy="639762"/>
          </a:xfrm>
          <a:prstGeom prst="rect">
            <a:avLst/>
          </a:prstGeom>
          <a:noFill/>
          <a:ln w="9525">
            <a:noFill/>
            <a:miter lim="800000"/>
            <a:headEnd/>
            <a:tailEnd/>
          </a:ln>
        </p:spPr>
        <p:txBody>
          <a:bodyPr/>
          <a:lstStyle/>
          <a:p>
            <a:pPr marL="342900" indent="-342900">
              <a:spcBef>
                <a:spcPct val="20000"/>
              </a:spcBef>
            </a:pPr>
            <a:r>
              <a:rPr lang="en-US" sz="2800"/>
              <a:t>=</a:t>
            </a:r>
          </a:p>
        </p:txBody>
      </p:sp>
      <p:sp>
        <p:nvSpPr>
          <p:cNvPr id="1079309" name="Rectangle 13"/>
          <p:cNvSpPr>
            <a:spLocks noChangeArrowheads="1"/>
          </p:cNvSpPr>
          <p:nvPr/>
        </p:nvSpPr>
        <p:spPr bwMode="auto">
          <a:xfrm>
            <a:off x="3048000" y="5780088"/>
            <a:ext cx="2174875" cy="639762"/>
          </a:xfrm>
          <a:prstGeom prst="rect">
            <a:avLst/>
          </a:prstGeom>
          <a:noFill/>
          <a:ln w="9525">
            <a:noFill/>
            <a:miter lim="800000"/>
            <a:headEnd/>
            <a:tailEnd/>
          </a:ln>
        </p:spPr>
        <p:txBody>
          <a:bodyPr/>
          <a:lstStyle/>
          <a:p>
            <a:pPr marL="342900" indent="-342900">
              <a:spcBef>
                <a:spcPct val="20000"/>
              </a:spcBef>
            </a:pPr>
            <a:r>
              <a:rPr lang="en-US" sz="2800"/>
              <a:t>0.000480</a:t>
            </a:r>
          </a:p>
        </p:txBody>
      </p:sp>
      <p:sp>
        <p:nvSpPr>
          <p:cNvPr id="1079310" name="Rectangle 14"/>
          <p:cNvSpPr>
            <a:spLocks noChangeArrowheads="1"/>
          </p:cNvSpPr>
          <p:nvPr/>
        </p:nvSpPr>
        <p:spPr bwMode="auto">
          <a:xfrm>
            <a:off x="4627563" y="5770563"/>
            <a:ext cx="1066800" cy="639762"/>
          </a:xfrm>
          <a:prstGeom prst="rect">
            <a:avLst/>
          </a:prstGeom>
          <a:noFill/>
          <a:ln w="9525">
            <a:noFill/>
            <a:miter lim="800000"/>
            <a:headEnd/>
            <a:tailEnd/>
          </a:ln>
        </p:spPr>
        <p:txBody>
          <a:bodyPr/>
          <a:lstStyle/>
          <a:p>
            <a:pPr marL="342900" indent="-342900">
              <a:spcBef>
                <a:spcPct val="20000"/>
              </a:spcBef>
            </a:pPr>
            <a:r>
              <a:rPr lang="en-US" sz="2800"/>
              <a:t>m</a:t>
            </a:r>
          </a:p>
        </p:txBody>
      </p:sp>
      <p:sp>
        <p:nvSpPr>
          <p:cNvPr id="1079311" name="Rectangle 15"/>
          <p:cNvSpPr>
            <a:spLocks noChangeArrowheads="1"/>
          </p:cNvSpPr>
          <p:nvPr/>
        </p:nvSpPr>
        <p:spPr bwMode="auto">
          <a:xfrm>
            <a:off x="4933950" y="5834063"/>
            <a:ext cx="415925" cy="393700"/>
          </a:xfrm>
          <a:prstGeom prst="rect">
            <a:avLst/>
          </a:prstGeom>
          <a:noFill/>
          <a:ln w="9525">
            <a:noFill/>
            <a:miter lim="800000"/>
            <a:headEnd/>
            <a:tailEnd/>
          </a:ln>
        </p:spPr>
        <p:txBody>
          <a:bodyPr/>
          <a:lstStyle/>
          <a:p>
            <a:pPr marL="342900" indent="-342900">
              <a:spcBef>
                <a:spcPct val="20000"/>
              </a:spcBef>
            </a:pPr>
            <a:r>
              <a:rPr lang="en-US" sz="2800" baseline="30000"/>
              <a:t>3</a:t>
            </a:r>
          </a:p>
        </p:txBody>
      </p:sp>
      <p:sp>
        <p:nvSpPr>
          <p:cNvPr id="1079312" name="Line 16"/>
          <p:cNvSpPr>
            <a:spLocks noChangeShapeType="1"/>
          </p:cNvSpPr>
          <p:nvPr/>
        </p:nvSpPr>
        <p:spPr bwMode="auto">
          <a:xfrm>
            <a:off x="4221163" y="5259388"/>
            <a:ext cx="758825" cy="558800"/>
          </a:xfrm>
          <a:prstGeom prst="line">
            <a:avLst/>
          </a:prstGeom>
          <a:noFill/>
          <a:ln w="19050">
            <a:solidFill>
              <a:srgbClr val="339966"/>
            </a:solidFill>
            <a:round/>
            <a:headEnd/>
            <a:tailEnd type="triangle" w="med" len="med"/>
          </a:ln>
        </p:spPr>
        <p:txBody>
          <a:bodyPr/>
          <a:lstStyle/>
          <a:p>
            <a:endParaRPr lang="en-US"/>
          </a:p>
        </p:txBody>
      </p:sp>
      <p:sp>
        <p:nvSpPr>
          <p:cNvPr id="1079313" name="Line 17"/>
          <p:cNvSpPr>
            <a:spLocks noChangeShapeType="1"/>
          </p:cNvSpPr>
          <p:nvPr/>
        </p:nvSpPr>
        <p:spPr bwMode="auto">
          <a:xfrm flipH="1">
            <a:off x="5137150" y="5268913"/>
            <a:ext cx="530225" cy="525462"/>
          </a:xfrm>
          <a:prstGeom prst="line">
            <a:avLst/>
          </a:prstGeom>
          <a:noFill/>
          <a:ln w="19050">
            <a:solidFill>
              <a:srgbClr val="339966"/>
            </a:solidFill>
            <a:round/>
            <a:headEnd/>
            <a:tailEnd type="triangle" w="med" len="med"/>
          </a:ln>
        </p:spPr>
        <p:txBody>
          <a:bodyPr/>
          <a:lstStyle/>
          <a:p>
            <a:endParaRPr lang="en-US"/>
          </a:p>
        </p:txBody>
      </p:sp>
      <p:sp>
        <p:nvSpPr>
          <p:cNvPr id="1079314" name="Line 18"/>
          <p:cNvSpPr>
            <a:spLocks noChangeShapeType="1"/>
          </p:cNvSpPr>
          <p:nvPr/>
        </p:nvSpPr>
        <p:spPr bwMode="auto">
          <a:xfrm flipH="1">
            <a:off x="5178425" y="5241925"/>
            <a:ext cx="2006600" cy="630238"/>
          </a:xfrm>
          <a:prstGeom prst="line">
            <a:avLst/>
          </a:prstGeom>
          <a:noFill/>
          <a:ln w="19050">
            <a:solidFill>
              <a:srgbClr val="339966"/>
            </a:solidFill>
            <a:round/>
            <a:headEnd/>
            <a:tailEnd type="triangle" w="med" len="med"/>
          </a:ln>
        </p:spPr>
        <p:txBody>
          <a:bodyPr/>
          <a:lstStyle/>
          <a:p>
            <a:endParaRPr lang="en-US"/>
          </a:p>
        </p:txBody>
      </p:sp>
      <p:sp>
        <p:nvSpPr>
          <p:cNvPr id="233491" name="AutoShape 1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79316" name="Text Box 20"/>
          <p:cNvSpPr txBox="1">
            <a:spLocks noChangeArrowheads="1"/>
          </p:cNvSpPr>
          <p:nvPr/>
        </p:nvSpPr>
        <p:spPr bwMode="auto">
          <a:xfrm>
            <a:off x="3786188" y="1644650"/>
            <a:ext cx="1471612" cy="519113"/>
          </a:xfrm>
          <a:prstGeom prst="rect">
            <a:avLst/>
          </a:prstGeom>
          <a:noFill/>
          <a:ln w="9525">
            <a:noFill/>
            <a:miter lim="800000"/>
            <a:headEnd/>
            <a:tailEnd/>
          </a:ln>
        </p:spPr>
        <p:txBody>
          <a:bodyPr wrap="none">
            <a:spAutoFit/>
          </a:bodyPr>
          <a:lstStyle/>
          <a:p>
            <a:r>
              <a:rPr lang="en-US" sz="2800"/>
              <a:t>0.152 m</a:t>
            </a:r>
          </a:p>
        </p:txBody>
      </p:sp>
      <p:sp>
        <p:nvSpPr>
          <p:cNvPr id="1079317" name="Text Box 21"/>
          <p:cNvSpPr txBox="1">
            <a:spLocks noChangeArrowheads="1"/>
          </p:cNvSpPr>
          <p:nvPr/>
        </p:nvSpPr>
        <p:spPr bwMode="auto">
          <a:xfrm>
            <a:off x="3786188" y="2120900"/>
            <a:ext cx="1471612" cy="519113"/>
          </a:xfrm>
          <a:prstGeom prst="rect">
            <a:avLst/>
          </a:prstGeom>
          <a:noFill/>
          <a:ln w="9525">
            <a:noFill/>
            <a:miter lim="800000"/>
            <a:headEnd/>
            <a:tailEnd/>
          </a:ln>
        </p:spPr>
        <p:txBody>
          <a:bodyPr wrap="none">
            <a:spAutoFit/>
          </a:bodyPr>
          <a:lstStyle/>
          <a:p>
            <a:r>
              <a:rPr lang="en-US" sz="2800"/>
              <a:t>0.037 m</a:t>
            </a:r>
          </a:p>
        </p:txBody>
      </p:sp>
      <p:sp>
        <p:nvSpPr>
          <p:cNvPr id="1079318" name="Text Box 22"/>
          <p:cNvSpPr txBox="1">
            <a:spLocks noChangeArrowheads="1"/>
          </p:cNvSpPr>
          <p:nvPr/>
        </p:nvSpPr>
        <p:spPr bwMode="auto">
          <a:xfrm>
            <a:off x="3789363" y="2624138"/>
            <a:ext cx="1471612" cy="519112"/>
          </a:xfrm>
          <a:prstGeom prst="rect">
            <a:avLst/>
          </a:prstGeom>
          <a:noFill/>
          <a:ln w="9525">
            <a:noFill/>
            <a:miter lim="800000"/>
            <a:headEnd/>
            <a:tailEnd/>
          </a:ln>
        </p:spPr>
        <p:txBody>
          <a:bodyPr wrap="none">
            <a:spAutoFit/>
          </a:bodyPr>
          <a:lstStyle/>
          <a:p>
            <a:r>
              <a:rPr lang="en-US" sz="2800"/>
              <a:t>0.086 m</a:t>
            </a:r>
          </a:p>
        </p:txBody>
      </p:sp>
      <p:sp>
        <p:nvSpPr>
          <p:cNvPr id="233495" name="Rectangle 23"/>
          <p:cNvSpPr>
            <a:spLocks noChangeArrowheads="1"/>
          </p:cNvSpPr>
          <p:nvPr/>
        </p:nvSpPr>
        <p:spPr bwMode="auto">
          <a:xfrm>
            <a:off x="668338" y="385763"/>
            <a:ext cx="7772400" cy="692150"/>
          </a:xfrm>
          <a:prstGeom prst="rect">
            <a:avLst/>
          </a:prstGeom>
          <a:noFill/>
          <a:ln w="9525">
            <a:noFill/>
            <a:miter lim="800000"/>
            <a:headEnd/>
            <a:tailEnd/>
          </a:ln>
        </p:spPr>
        <p:txBody>
          <a:bodyPr/>
          <a:lstStyle/>
          <a:p>
            <a:pPr marL="342900" indent="-342900">
              <a:spcBef>
                <a:spcPct val="20000"/>
              </a:spcBef>
            </a:pPr>
            <a:r>
              <a:rPr lang="en-US" sz="3200"/>
              <a:t>Convert to m</a:t>
            </a:r>
            <a:r>
              <a:rPr lang="en-US" sz="3200" baseline="30000"/>
              <a:t>3</a:t>
            </a:r>
            <a:r>
              <a:rPr lang="en-US" sz="3200"/>
              <a:t>...</a:t>
            </a:r>
            <a:endParaRPr lang="en-US" sz="3200">
              <a:latin typeface="Times New Roman" pitchFamily="18" charset="0"/>
            </a:endParaRPr>
          </a:p>
        </p:txBody>
      </p:sp>
      <p:sp>
        <p:nvSpPr>
          <p:cNvPr id="1079320" name="Line 24"/>
          <p:cNvSpPr>
            <a:spLocks noChangeShapeType="1"/>
          </p:cNvSpPr>
          <p:nvPr/>
        </p:nvSpPr>
        <p:spPr bwMode="auto">
          <a:xfrm>
            <a:off x="3630613" y="1914525"/>
            <a:ext cx="193675" cy="0"/>
          </a:xfrm>
          <a:prstGeom prst="line">
            <a:avLst/>
          </a:prstGeom>
          <a:noFill/>
          <a:ln w="9525">
            <a:solidFill>
              <a:schemeClr val="tx1"/>
            </a:solidFill>
            <a:miter lim="800000"/>
            <a:headEnd/>
            <a:tailEnd type="triangle" w="med" len="med"/>
          </a:ln>
        </p:spPr>
        <p:txBody>
          <a:bodyPr wrap="none"/>
          <a:lstStyle/>
          <a:p>
            <a:endParaRPr lang="en-US"/>
          </a:p>
        </p:txBody>
      </p:sp>
      <p:sp>
        <p:nvSpPr>
          <p:cNvPr id="1079321" name="Line 25"/>
          <p:cNvSpPr>
            <a:spLocks noChangeShapeType="1"/>
          </p:cNvSpPr>
          <p:nvPr/>
        </p:nvSpPr>
        <p:spPr bwMode="auto">
          <a:xfrm>
            <a:off x="3498850" y="2425700"/>
            <a:ext cx="282575" cy="0"/>
          </a:xfrm>
          <a:prstGeom prst="line">
            <a:avLst/>
          </a:prstGeom>
          <a:noFill/>
          <a:ln w="9525">
            <a:solidFill>
              <a:schemeClr val="tx1"/>
            </a:solidFill>
            <a:miter lim="800000"/>
            <a:headEnd/>
            <a:tailEnd type="triangle" w="med" len="med"/>
          </a:ln>
        </p:spPr>
        <p:txBody>
          <a:bodyPr wrap="none"/>
          <a:lstStyle/>
          <a:p>
            <a:endParaRPr lang="en-US"/>
          </a:p>
        </p:txBody>
      </p:sp>
      <p:sp>
        <p:nvSpPr>
          <p:cNvPr id="1079322" name="Line 26"/>
          <p:cNvSpPr>
            <a:spLocks noChangeShapeType="1"/>
          </p:cNvSpPr>
          <p:nvPr/>
        </p:nvSpPr>
        <p:spPr bwMode="auto">
          <a:xfrm>
            <a:off x="3508375" y="2943225"/>
            <a:ext cx="263525" cy="0"/>
          </a:xfrm>
          <a:prstGeom prst="line">
            <a:avLst/>
          </a:prstGeom>
          <a:noFill/>
          <a:ln w="952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9320"/>
                                        </p:tgtEl>
                                        <p:attrNameLst>
                                          <p:attrName>style.visibility</p:attrName>
                                        </p:attrNameLst>
                                      </p:cBhvr>
                                      <p:to>
                                        <p:strVal val="visible"/>
                                      </p:to>
                                    </p:set>
                                    <p:animEffect transition="in" filter="wipe(left)">
                                      <p:cBhvr>
                                        <p:cTn id="7" dur="1000"/>
                                        <p:tgtEl>
                                          <p:spTgt spid="1079320"/>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079316"/>
                                        </p:tgtEl>
                                        <p:attrNameLst>
                                          <p:attrName>style.visibility</p:attrName>
                                        </p:attrNameLst>
                                      </p:cBhvr>
                                      <p:to>
                                        <p:strVal val="visible"/>
                                      </p:to>
                                    </p:set>
                                    <p:animEffect transition="in" filter="dissolve">
                                      <p:cBhvr>
                                        <p:cTn id="11" dur="500"/>
                                        <p:tgtEl>
                                          <p:spTgt spid="10793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79321"/>
                                        </p:tgtEl>
                                        <p:attrNameLst>
                                          <p:attrName>style.visibility</p:attrName>
                                        </p:attrNameLst>
                                      </p:cBhvr>
                                      <p:to>
                                        <p:strVal val="visible"/>
                                      </p:to>
                                    </p:set>
                                    <p:animEffect transition="in" filter="wipe(left)">
                                      <p:cBhvr>
                                        <p:cTn id="16" dur="500"/>
                                        <p:tgtEl>
                                          <p:spTgt spid="107932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79317"/>
                                        </p:tgtEl>
                                        <p:attrNameLst>
                                          <p:attrName>style.visibility</p:attrName>
                                        </p:attrNameLst>
                                      </p:cBhvr>
                                      <p:to>
                                        <p:strVal val="visible"/>
                                      </p:to>
                                    </p:set>
                                    <p:animEffect transition="in" filter="dissolve">
                                      <p:cBhvr>
                                        <p:cTn id="20" dur="500"/>
                                        <p:tgtEl>
                                          <p:spTgt spid="10793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79322"/>
                                        </p:tgtEl>
                                        <p:attrNameLst>
                                          <p:attrName>style.visibility</p:attrName>
                                        </p:attrNameLst>
                                      </p:cBhvr>
                                      <p:to>
                                        <p:strVal val="visible"/>
                                      </p:to>
                                    </p:set>
                                    <p:animEffect transition="in" filter="wipe(left)">
                                      <p:cBhvr>
                                        <p:cTn id="25" dur="500"/>
                                        <p:tgtEl>
                                          <p:spTgt spid="1079322"/>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79318"/>
                                        </p:tgtEl>
                                        <p:attrNameLst>
                                          <p:attrName>style.visibility</p:attrName>
                                        </p:attrNameLst>
                                      </p:cBhvr>
                                      <p:to>
                                        <p:strVal val="visible"/>
                                      </p:to>
                                    </p:set>
                                    <p:animEffect transition="in" filter="dissolve">
                                      <p:cBhvr>
                                        <p:cTn id="29" dur="500"/>
                                        <p:tgtEl>
                                          <p:spTgt spid="10793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079300"/>
                                        </p:tgtEl>
                                        <p:attrNameLst>
                                          <p:attrName>style.visibility</p:attrName>
                                        </p:attrNameLst>
                                      </p:cBhvr>
                                      <p:to>
                                        <p:strVal val="visible"/>
                                      </p:to>
                                    </p:set>
                                    <p:anim calcmode="lin" valueType="num">
                                      <p:cBhvr additive="base">
                                        <p:cTn id="34" dur="1000" fill="hold"/>
                                        <p:tgtEl>
                                          <p:spTgt spid="1079300"/>
                                        </p:tgtEl>
                                        <p:attrNameLst>
                                          <p:attrName>ppt_x</p:attrName>
                                        </p:attrNameLst>
                                      </p:cBhvr>
                                      <p:tavLst>
                                        <p:tav tm="0">
                                          <p:val>
                                            <p:strVal val="0-#ppt_w/2"/>
                                          </p:val>
                                        </p:tav>
                                        <p:tav tm="100000">
                                          <p:val>
                                            <p:strVal val="#ppt_x"/>
                                          </p:val>
                                        </p:tav>
                                      </p:tavLst>
                                    </p:anim>
                                    <p:anim calcmode="lin" valueType="num">
                                      <p:cBhvr additive="base">
                                        <p:cTn id="35" dur="1000" fill="hold"/>
                                        <p:tgtEl>
                                          <p:spTgt spid="107930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79306"/>
                                        </p:tgtEl>
                                        <p:attrNameLst>
                                          <p:attrName>style.visibility</p:attrName>
                                        </p:attrNameLst>
                                      </p:cBhvr>
                                      <p:to>
                                        <p:strVal val="visible"/>
                                      </p:to>
                                    </p:set>
                                    <p:animEffect transition="in" filter="dissolve">
                                      <p:cBhvr>
                                        <p:cTn id="40" dur="1000"/>
                                        <p:tgtEl>
                                          <p:spTgt spid="107930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79307"/>
                                        </p:tgtEl>
                                        <p:attrNameLst>
                                          <p:attrName>style.visibility</p:attrName>
                                        </p:attrNameLst>
                                      </p:cBhvr>
                                      <p:to>
                                        <p:strVal val="visible"/>
                                      </p:to>
                                    </p:set>
                                    <p:animEffect transition="in" filter="dissolve">
                                      <p:cBhvr>
                                        <p:cTn id="45" dur="1000"/>
                                        <p:tgtEl>
                                          <p:spTgt spid="1079307"/>
                                        </p:tgtEl>
                                      </p:cBhvr>
                                    </p:animEffect>
                                  </p:childTnLst>
                                </p:cTn>
                              </p:par>
                            </p:childTnLst>
                          </p:cTn>
                        </p:par>
                        <p:par>
                          <p:cTn id="46" fill="hold">
                            <p:stCondLst>
                              <p:cond delay="1000"/>
                            </p:stCondLst>
                            <p:childTnLst>
                              <p:par>
                                <p:cTn id="47" presetID="9" presetClass="entr" presetSubtype="0" fill="hold" grpId="0" nodeType="afterEffect">
                                  <p:stCondLst>
                                    <p:cond delay="3000"/>
                                  </p:stCondLst>
                                  <p:childTnLst>
                                    <p:set>
                                      <p:cBhvr>
                                        <p:cTn id="48" dur="1" fill="hold">
                                          <p:stCondLst>
                                            <p:cond delay="0"/>
                                          </p:stCondLst>
                                        </p:cTn>
                                        <p:tgtEl>
                                          <p:spTgt spid="1079308"/>
                                        </p:tgtEl>
                                        <p:attrNameLst>
                                          <p:attrName>style.visibility</p:attrName>
                                        </p:attrNameLst>
                                      </p:cBhvr>
                                      <p:to>
                                        <p:strVal val="visible"/>
                                      </p:to>
                                    </p:set>
                                    <p:animEffect transition="in" filter="dissolve">
                                      <p:cBhvr>
                                        <p:cTn id="49" dur="1000"/>
                                        <p:tgtEl>
                                          <p:spTgt spid="107930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79309"/>
                                        </p:tgtEl>
                                        <p:attrNameLst>
                                          <p:attrName>style.visibility</p:attrName>
                                        </p:attrNameLst>
                                      </p:cBhvr>
                                      <p:to>
                                        <p:strVal val="visible"/>
                                      </p:to>
                                    </p:set>
                                    <p:animEffect transition="in" filter="dissolve">
                                      <p:cBhvr>
                                        <p:cTn id="54" dur="1000"/>
                                        <p:tgtEl>
                                          <p:spTgt spid="107930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iterate type="lt">
                                    <p:tmPct val="5000"/>
                                  </p:iterate>
                                  <p:childTnLst>
                                    <p:set>
                                      <p:cBhvr>
                                        <p:cTn id="58" dur="1" fill="hold">
                                          <p:stCondLst>
                                            <p:cond delay="0"/>
                                          </p:stCondLst>
                                        </p:cTn>
                                        <p:tgtEl>
                                          <p:spTgt spid="1079312"/>
                                        </p:tgtEl>
                                        <p:attrNameLst>
                                          <p:attrName>style.visibility</p:attrName>
                                        </p:attrNameLst>
                                      </p:cBhvr>
                                      <p:to>
                                        <p:strVal val="visible"/>
                                      </p:to>
                                    </p:set>
                                    <p:anim calcmode="lin" valueType="num">
                                      <p:cBhvr>
                                        <p:cTn id="59" dur="1000" fill="hold"/>
                                        <p:tgtEl>
                                          <p:spTgt spid="1079312"/>
                                        </p:tgtEl>
                                        <p:attrNameLst>
                                          <p:attrName>ppt_w</p:attrName>
                                        </p:attrNameLst>
                                      </p:cBhvr>
                                      <p:tavLst>
                                        <p:tav tm="0">
                                          <p:val>
                                            <p:fltVal val="0"/>
                                          </p:val>
                                        </p:tav>
                                        <p:tav tm="100000">
                                          <p:val>
                                            <p:strVal val="#ppt_w"/>
                                          </p:val>
                                        </p:tav>
                                      </p:tavLst>
                                    </p:anim>
                                    <p:anim calcmode="lin" valueType="num">
                                      <p:cBhvr>
                                        <p:cTn id="60" dur="1000" fill="hold"/>
                                        <p:tgtEl>
                                          <p:spTgt spid="1079312"/>
                                        </p:tgtEl>
                                        <p:attrNameLst>
                                          <p:attrName>ppt_h</p:attrName>
                                        </p:attrNameLst>
                                      </p:cBhvr>
                                      <p:tavLst>
                                        <p:tav tm="0">
                                          <p:val>
                                            <p:fltVal val="0"/>
                                          </p:val>
                                        </p:tav>
                                        <p:tav tm="100000">
                                          <p:val>
                                            <p:strVal val="#ppt_h"/>
                                          </p:val>
                                        </p:tav>
                                      </p:tavLst>
                                    </p:anim>
                                    <p:anim calcmode="lin" valueType="num">
                                      <p:cBhvr>
                                        <p:cTn id="61" dur="1000" fill="hold"/>
                                        <p:tgtEl>
                                          <p:spTgt spid="1079312"/>
                                        </p:tgtEl>
                                        <p:attrNameLst>
                                          <p:attrName>style.rotation</p:attrName>
                                        </p:attrNameLst>
                                      </p:cBhvr>
                                      <p:tavLst>
                                        <p:tav tm="0">
                                          <p:val>
                                            <p:fltVal val="90"/>
                                          </p:val>
                                        </p:tav>
                                        <p:tav tm="100000">
                                          <p:val>
                                            <p:fltVal val="0"/>
                                          </p:val>
                                        </p:tav>
                                      </p:tavLst>
                                    </p:anim>
                                    <p:animEffect transition="in" filter="fade">
                                      <p:cBhvr>
                                        <p:cTn id="62" dur="1000"/>
                                        <p:tgtEl>
                                          <p:spTgt spid="1079312"/>
                                        </p:tgtEl>
                                      </p:cBhvr>
                                    </p:animEffect>
                                  </p:childTnLst>
                                </p:cTn>
                              </p:par>
                            </p:childTnLst>
                          </p:cTn>
                        </p:par>
                        <p:par>
                          <p:cTn id="63" fill="hold">
                            <p:stCondLst>
                              <p:cond delay="1000"/>
                            </p:stCondLst>
                            <p:childTnLst>
                              <p:par>
                                <p:cTn id="64" presetID="9" presetClass="entr" presetSubtype="0" fill="hold" grpId="0" nodeType="afterEffect">
                                  <p:stCondLst>
                                    <p:cond delay="0"/>
                                  </p:stCondLst>
                                  <p:childTnLst>
                                    <p:set>
                                      <p:cBhvr>
                                        <p:cTn id="65" dur="1" fill="hold">
                                          <p:stCondLst>
                                            <p:cond delay="0"/>
                                          </p:stCondLst>
                                        </p:cTn>
                                        <p:tgtEl>
                                          <p:spTgt spid="1079310"/>
                                        </p:tgtEl>
                                        <p:attrNameLst>
                                          <p:attrName>style.visibility</p:attrName>
                                        </p:attrNameLst>
                                      </p:cBhvr>
                                      <p:to>
                                        <p:strVal val="visible"/>
                                      </p:to>
                                    </p:set>
                                    <p:animEffect transition="in" filter="dissolve">
                                      <p:cBhvr>
                                        <p:cTn id="66" dur="1000"/>
                                        <p:tgtEl>
                                          <p:spTgt spid="1079310"/>
                                        </p:tgtEl>
                                      </p:cBhvr>
                                    </p:animEffect>
                                  </p:childTnLst>
                                </p:cTn>
                              </p:par>
                            </p:childTnLst>
                          </p:cTn>
                        </p:par>
                        <p:par>
                          <p:cTn id="67" fill="hold">
                            <p:stCondLst>
                              <p:cond delay="2000"/>
                            </p:stCondLst>
                            <p:childTnLst>
                              <p:par>
                                <p:cTn id="68" presetID="31" presetClass="entr" presetSubtype="0" fill="hold" grpId="0" nodeType="afterEffect">
                                  <p:stCondLst>
                                    <p:cond delay="0"/>
                                  </p:stCondLst>
                                  <p:iterate type="lt">
                                    <p:tmPct val="5000"/>
                                  </p:iterate>
                                  <p:childTnLst>
                                    <p:set>
                                      <p:cBhvr>
                                        <p:cTn id="69" dur="1" fill="hold">
                                          <p:stCondLst>
                                            <p:cond delay="0"/>
                                          </p:stCondLst>
                                        </p:cTn>
                                        <p:tgtEl>
                                          <p:spTgt spid="1079313"/>
                                        </p:tgtEl>
                                        <p:attrNameLst>
                                          <p:attrName>style.visibility</p:attrName>
                                        </p:attrNameLst>
                                      </p:cBhvr>
                                      <p:to>
                                        <p:strVal val="visible"/>
                                      </p:to>
                                    </p:set>
                                    <p:anim calcmode="lin" valueType="num">
                                      <p:cBhvr>
                                        <p:cTn id="70" dur="1000" fill="hold"/>
                                        <p:tgtEl>
                                          <p:spTgt spid="1079313"/>
                                        </p:tgtEl>
                                        <p:attrNameLst>
                                          <p:attrName>ppt_w</p:attrName>
                                        </p:attrNameLst>
                                      </p:cBhvr>
                                      <p:tavLst>
                                        <p:tav tm="0">
                                          <p:val>
                                            <p:fltVal val="0"/>
                                          </p:val>
                                        </p:tav>
                                        <p:tav tm="100000">
                                          <p:val>
                                            <p:strVal val="#ppt_w"/>
                                          </p:val>
                                        </p:tav>
                                      </p:tavLst>
                                    </p:anim>
                                    <p:anim calcmode="lin" valueType="num">
                                      <p:cBhvr>
                                        <p:cTn id="71" dur="1000" fill="hold"/>
                                        <p:tgtEl>
                                          <p:spTgt spid="1079313"/>
                                        </p:tgtEl>
                                        <p:attrNameLst>
                                          <p:attrName>ppt_h</p:attrName>
                                        </p:attrNameLst>
                                      </p:cBhvr>
                                      <p:tavLst>
                                        <p:tav tm="0">
                                          <p:val>
                                            <p:fltVal val="0"/>
                                          </p:val>
                                        </p:tav>
                                        <p:tav tm="100000">
                                          <p:val>
                                            <p:strVal val="#ppt_h"/>
                                          </p:val>
                                        </p:tav>
                                      </p:tavLst>
                                    </p:anim>
                                    <p:anim calcmode="lin" valueType="num">
                                      <p:cBhvr>
                                        <p:cTn id="72" dur="1000" fill="hold"/>
                                        <p:tgtEl>
                                          <p:spTgt spid="1079313"/>
                                        </p:tgtEl>
                                        <p:attrNameLst>
                                          <p:attrName>style.rotation</p:attrName>
                                        </p:attrNameLst>
                                      </p:cBhvr>
                                      <p:tavLst>
                                        <p:tav tm="0">
                                          <p:val>
                                            <p:fltVal val="90"/>
                                          </p:val>
                                        </p:tav>
                                        <p:tav tm="100000">
                                          <p:val>
                                            <p:fltVal val="0"/>
                                          </p:val>
                                        </p:tav>
                                      </p:tavLst>
                                    </p:anim>
                                    <p:animEffect transition="in" filter="fade">
                                      <p:cBhvr>
                                        <p:cTn id="73" dur="1000"/>
                                        <p:tgtEl>
                                          <p:spTgt spid="1079313"/>
                                        </p:tgtEl>
                                      </p:cBhvr>
                                    </p:animEffect>
                                  </p:childTnLst>
                                </p:cTn>
                              </p:par>
                            </p:childTnLst>
                          </p:cTn>
                        </p:par>
                        <p:par>
                          <p:cTn id="74" fill="hold">
                            <p:stCondLst>
                              <p:cond delay="3000"/>
                            </p:stCondLst>
                            <p:childTnLst>
                              <p:par>
                                <p:cTn id="75" presetID="31" presetClass="entr" presetSubtype="0" fill="hold" grpId="0" nodeType="afterEffect">
                                  <p:stCondLst>
                                    <p:cond delay="0"/>
                                  </p:stCondLst>
                                  <p:iterate type="lt">
                                    <p:tmPct val="5000"/>
                                  </p:iterate>
                                  <p:childTnLst>
                                    <p:set>
                                      <p:cBhvr>
                                        <p:cTn id="76" dur="1" fill="hold">
                                          <p:stCondLst>
                                            <p:cond delay="0"/>
                                          </p:stCondLst>
                                        </p:cTn>
                                        <p:tgtEl>
                                          <p:spTgt spid="1079314"/>
                                        </p:tgtEl>
                                        <p:attrNameLst>
                                          <p:attrName>style.visibility</p:attrName>
                                        </p:attrNameLst>
                                      </p:cBhvr>
                                      <p:to>
                                        <p:strVal val="visible"/>
                                      </p:to>
                                    </p:set>
                                    <p:anim calcmode="lin" valueType="num">
                                      <p:cBhvr>
                                        <p:cTn id="77" dur="1000" fill="hold"/>
                                        <p:tgtEl>
                                          <p:spTgt spid="1079314"/>
                                        </p:tgtEl>
                                        <p:attrNameLst>
                                          <p:attrName>ppt_w</p:attrName>
                                        </p:attrNameLst>
                                      </p:cBhvr>
                                      <p:tavLst>
                                        <p:tav tm="0">
                                          <p:val>
                                            <p:fltVal val="0"/>
                                          </p:val>
                                        </p:tav>
                                        <p:tav tm="100000">
                                          <p:val>
                                            <p:strVal val="#ppt_w"/>
                                          </p:val>
                                        </p:tav>
                                      </p:tavLst>
                                    </p:anim>
                                    <p:anim calcmode="lin" valueType="num">
                                      <p:cBhvr>
                                        <p:cTn id="78" dur="1000" fill="hold"/>
                                        <p:tgtEl>
                                          <p:spTgt spid="1079314"/>
                                        </p:tgtEl>
                                        <p:attrNameLst>
                                          <p:attrName>ppt_h</p:attrName>
                                        </p:attrNameLst>
                                      </p:cBhvr>
                                      <p:tavLst>
                                        <p:tav tm="0">
                                          <p:val>
                                            <p:fltVal val="0"/>
                                          </p:val>
                                        </p:tav>
                                        <p:tav tm="100000">
                                          <p:val>
                                            <p:strVal val="#ppt_h"/>
                                          </p:val>
                                        </p:tav>
                                      </p:tavLst>
                                    </p:anim>
                                    <p:anim calcmode="lin" valueType="num">
                                      <p:cBhvr>
                                        <p:cTn id="79" dur="1000" fill="hold"/>
                                        <p:tgtEl>
                                          <p:spTgt spid="1079314"/>
                                        </p:tgtEl>
                                        <p:attrNameLst>
                                          <p:attrName>style.rotation</p:attrName>
                                        </p:attrNameLst>
                                      </p:cBhvr>
                                      <p:tavLst>
                                        <p:tav tm="0">
                                          <p:val>
                                            <p:fltVal val="90"/>
                                          </p:val>
                                        </p:tav>
                                        <p:tav tm="100000">
                                          <p:val>
                                            <p:fltVal val="0"/>
                                          </p:val>
                                        </p:tav>
                                      </p:tavLst>
                                    </p:anim>
                                    <p:animEffect transition="in" filter="fade">
                                      <p:cBhvr>
                                        <p:cTn id="80" dur="1000"/>
                                        <p:tgtEl>
                                          <p:spTgt spid="1079314"/>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079311"/>
                                        </p:tgtEl>
                                        <p:attrNameLst>
                                          <p:attrName>style.visibility</p:attrName>
                                        </p:attrNameLst>
                                      </p:cBhvr>
                                      <p:to>
                                        <p:strVal val="visible"/>
                                      </p:to>
                                    </p:set>
                                    <p:animEffect transition="in" filter="dissolve">
                                      <p:cBhvr>
                                        <p:cTn id="85" dur="1000"/>
                                        <p:tgtEl>
                                          <p:spTgt spid="1079311"/>
                                        </p:tgtEl>
                                      </p:cBhvr>
                                    </p:animEffect>
                                  </p:childTnLst>
                                </p:cTn>
                              </p:par>
                              <p:par>
                                <p:cTn id="86" presetID="31" presetClass="exit" presetSubtype="0" fill="hold" grpId="1" nodeType="withEffect">
                                  <p:stCondLst>
                                    <p:cond delay="0"/>
                                  </p:stCondLst>
                                  <p:iterate type="lt">
                                    <p:tmPct val="5000"/>
                                  </p:iterate>
                                  <p:childTnLst>
                                    <p:anim calcmode="lin" valueType="num">
                                      <p:cBhvr>
                                        <p:cTn id="87" dur="1000"/>
                                        <p:tgtEl>
                                          <p:spTgt spid="1079314"/>
                                        </p:tgtEl>
                                        <p:attrNameLst>
                                          <p:attrName>ppt_w</p:attrName>
                                        </p:attrNameLst>
                                      </p:cBhvr>
                                      <p:tavLst>
                                        <p:tav tm="0">
                                          <p:val>
                                            <p:strVal val="ppt_w"/>
                                          </p:val>
                                        </p:tav>
                                        <p:tav tm="100000">
                                          <p:val>
                                            <p:fltVal val="0"/>
                                          </p:val>
                                        </p:tav>
                                      </p:tavLst>
                                    </p:anim>
                                    <p:anim calcmode="lin" valueType="num">
                                      <p:cBhvr>
                                        <p:cTn id="88" dur="1000"/>
                                        <p:tgtEl>
                                          <p:spTgt spid="1079314"/>
                                        </p:tgtEl>
                                        <p:attrNameLst>
                                          <p:attrName>ppt_h</p:attrName>
                                        </p:attrNameLst>
                                      </p:cBhvr>
                                      <p:tavLst>
                                        <p:tav tm="0">
                                          <p:val>
                                            <p:strVal val="ppt_h"/>
                                          </p:val>
                                        </p:tav>
                                        <p:tav tm="100000">
                                          <p:val>
                                            <p:fltVal val="0"/>
                                          </p:val>
                                        </p:tav>
                                      </p:tavLst>
                                    </p:anim>
                                    <p:anim calcmode="lin" valueType="num">
                                      <p:cBhvr>
                                        <p:cTn id="89" dur="1000"/>
                                        <p:tgtEl>
                                          <p:spTgt spid="1079314"/>
                                        </p:tgtEl>
                                        <p:attrNameLst>
                                          <p:attrName>style.rotation</p:attrName>
                                        </p:attrNameLst>
                                      </p:cBhvr>
                                      <p:tavLst>
                                        <p:tav tm="0">
                                          <p:val>
                                            <p:fltVal val="0"/>
                                          </p:val>
                                        </p:tav>
                                        <p:tav tm="100000">
                                          <p:val>
                                            <p:fltVal val="90"/>
                                          </p:val>
                                        </p:tav>
                                      </p:tavLst>
                                    </p:anim>
                                    <p:animEffect transition="out" filter="fade">
                                      <p:cBhvr>
                                        <p:cTn id="90" dur="1000"/>
                                        <p:tgtEl>
                                          <p:spTgt spid="1079314"/>
                                        </p:tgtEl>
                                      </p:cBhvr>
                                    </p:animEffect>
                                    <p:set>
                                      <p:cBhvr>
                                        <p:cTn id="91" dur="1" fill="hold">
                                          <p:stCondLst>
                                            <p:cond delay="999"/>
                                          </p:stCondLst>
                                        </p:cTn>
                                        <p:tgtEl>
                                          <p:spTgt spid="1079314"/>
                                        </p:tgtEl>
                                        <p:attrNameLst>
                                          <p:attrName>style.visibility</p:attrName>
                                        </p:attrNameLst>
                                      </p:cBhvr>
                                      <p:to>
                                        <p:strVal val="hidden"/>
                                      </p:to>
                                    </p:set>
                                  </p:childTnLst>
                                </p:cTn>
                              </p:par>
                              <p:par>
                                <p:cTn id="92" presetID="31" presetClass="exit" presetSubtype="0" fill="hold" grpId="1" nodeType="withEffect">
                                  <p:stCondLst>
                                    <p:cond delay="0"/>
                                  </p:stCondLst>
                                  <p:iterate type="lt">
                                    <p:tmPct val="5000"/>
                                  </p:iterate>
                                  <p:childTnLst>
                                    <p:anim calcmode="lin" valueType="num">
                                      <p:cBhvr>
                                        <p:cTn id="93" dur="1000"/>
                                        <p:tgtEl>
                                          <p:spTgt spid="1079313"/>
                                        </p:tgtEl>
                                        <p:attrNameLst>
                                          <p:attrName>ppt_w</p:attrName>
                                        </p:attrNameLst>
                                      </p:cBhvr>
                                      <p:tavLst>
                                        <p:tav tm="0">
                                          <p:val>
                                            <p:strVal val="ppt_w"/>
                                          </p:val>
                                        </p:tav>
                                        <p:tav tm="100000">
                                          <p:val>
                                            <p:fltVal val="0"/>
                                          </p:val>
                                        </p:tav>
                                      </p:tavLst>
                                    </p:anim>
                                    <p:anim calcmode="lin" valueType="num">
                                      <p:cBhvr>
                                        <p:cTn id="94" dur="1000"/>
                                        <p:tgtEl>
                                          <p:spTgt spid="1079313"/>
                                        </p:tgtEl>
                                        <p:attrNameLst>
                                          <p:attrName>ppt_h</p:attrName>
                                        </p:attrNameLst>
                                      </p:cBhvr>
                                      <p:tavLst>
                                        <p:tav tm="0">
                                          <p:val>
                                            <p:strVal val="ppt_h"/>
                                          </p:val>
                                        </p:tav>
                                        <p:tav tm="100000">
                                          <p:val>
                                            <p:fltVal val="0"/>
                                          </p:val>
                                        </p:tav>
                                      </p:tavLst>
                                    </p:anim>
                                    <p:anim calcmode="lin" valueType="num">
                                      <p:cBhvr>
                                        <p:cTn id="95" dur="1000"/>
                                        <p:tgtEl>
                                          <p:spTgt spid="1079313"/>
                                        </p:tgtEl>
                                        <p:attrNameLst>
                                          <p:attrName>style.rotation</p:attrName>
                                        </p:attrNameLst>
                                      </p:cBhvr>
                                      <p:tavLst>
                                        <p:tav tm="0">
                                          <p:val>
                                            <p:fltVal val="0"/>
                                          </p:val>
                                        </p:tav>
                                        <p:tav tm="100000">
                                          <p:val>
                                            <p:fltVal val="90"/>
                                          </p:val>
                                        </p:tav>
                                      </p:tavLst>
                                    </p:anim>
                                    <p:animEffect transition="out" filter="fade">
                                      <p:cBhvr>
                                        <p:cTn id="96" dur="1000"/>
                                        <p:tgtEl>
                                          <p:spTgt spid="1079313"/>
                                        </p:tgtEl>
                                      </p:cBhvr>
                                    </p:animEffect>
                                    <p:set>
                                      <p:cBhvr>
                                        <p:cTn id="97" dur="1" fill="hold">
                                          <p:stCondLst>
                                            <p:cond delay="999"/>
                                          </p:stCondLst>
                                        </p:cTn>
                                        <p:tgtEl>
                                          <p:spTgt spid="1079313"/>
                                        </p:tgtEl>
                                        <p:attrNameLst>
                                          <p:attrName>style.visibility</p:attrName>
                                        </p:attrNameLst>
                                      </p:cBhvr>
                                      <p:to>
                                        <p:strVal val="hidden"/>
                                      </p:to>
                                    </p:set>
                                  </p:childTnLst>
                                </p:cTn>
                              </p:par>
                              <p:par>
                                <p:cTn id="98" presetID="31" presetClass="exit" presetSubtype="0" fill="hold" grpId="1" nodeType="withEffect">
                                  <p:stCondLst>
                                    <p:cond delay="0"/>
                                  </p:stCondLst>
                                  <p:iterate type="lt">
                                    <p:tmPct val="5000"/>
                                  </p:iterate>
                                  <p:childTnLst>
                                    <p:anim calcmode="lin" valueType="num">
                                      <p:cBhvr>
                                        <p:cTn id="99" dur="1000"/>
                                        <p:tgtEl>
                                          <p:spTgt spid="1079312"/>
                                        </p:tgtEl>
                                        <p:attrNameLst>
                                          <p:attrName>ppt_w</p:attrName>
                                        </p:attrNameLst>
                                      </p:cBhvr>
                                      <p:tavLst>
                                        <p:tav tm="0">
                                          <p:val>
                                            <p:strVal val="ppt_w"/>
                                          </p:val>
                                        </p:tav>
                                        <p:tav tm="100000">
                                          <p:val>
                                            <p:fltVal val="0"/>
                                          </p:val>
                                        </p:tav>
                                      </p:tavLst>
                                    </p:anim>
                                    <p:anim calcmode="lin" valueType="num">
                                      <p:cBhvr>
                                        <p:cTn id="100" dur="1000"/>
                                        <p:tgtEl>
                                          <p:spTgt spid="1079312"/>
                                        </p:tgtEl>
                                        <p:attrNameLst>
                                          <p:attrName>ppt_h</p:attrName>
                                        </p:attrNameLst>
                                      </p:cBhvr>
                                      <p:tavLst>
                                        <p:tav tm="0">
                                          <p:val>
                                            <p:strVal val="ppt_h"/>
                                          </p:val>
                                        </p:tav>
                                        <p:tav tm="100000">
                                          <p:val>
                                            <p:fltVal val="0"/>
                                          </p:val>
                                        </p:tav>
                                      </p:tavLst>
                                    </p:anim>
                                    <p:anim calcmode="lin" valueType="num">
                                      <p:cBhvr>
                                        <p:cTn id="101" dur="1000"/>
                                        <p:tgtEl>
                                          <p:spTgt spid="1079312"/>
                                        </p:tgtEl>
                                        <p:attrNameLst>
                                          <p:attrName>style.rotation</p:attrName>
                                        </p:attrNameLst>
                                      </p:cBhvr>
                                      <p:tavLst>
                                        <p:tav tm="0">
                                          <p:val>
                                            <p:fltVal val="0"/>
                                          </p:val>
                                        </p:tav>
                                        <p:tav tm="100000">
                                          <p:val>
                                            <p:fltVal val="90"/>
                                          </p:val>
                                        </p:tav>
                                      </p:tavLst>
                                    </p:anim>
                                    <p:animEffect transition="out" filter="fade">
                                      <p:cBhvr>
                                        <p:cTn id="102" dur="1000"/>
                                        <p:tgtEl>
                                          <p:spTgt spid="1079312"/>
                                        </p:tgtEl>
                                      </p:cBhvr>
                                    </p:animEffect>
                                    <p:set>
                                      <p:cBhvr>
                                        <p:cTn id="103" dur="1" fill="hold">
                                          <p:stCondLst>
                                            <p:cond delay="999"/>
                                          </p:stCondLst>
                                        </p:cTn>
                                        <p:tgtEl>
                                          <p:spTgt spid="107931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1079298"/>
                                        </p:tgtEl>
                                        <p:attrNameLst>
                                          <p:attrName>style.visibility</p:attrName>
                                        </p:attrNameLst>
                                      </p:cBhvr>
                                      <p:to>
                                        <p:strVal val="visible"/>
                                      </p:to>
                                    </p:set>
                                    <p:animEffect transition="in" filter="dissolve">
                                      <p:cBhvr>
                                        <p:cTn id="108" dur="1000"/>
                                        <p:tgtEl>
                                          <p:spTgt spid="1079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298" grpId="0" animBg="1"/>
      <p:bldP spid="1079300" grpId="0"/>
      <p:bldP spid="1079306" grpId="0"/>
      <p:bldP spid="1079307" grpId="0"/>
      <p:bldP spid="1079308" grpId="0"/>
      <p:bldP spid="1079309" grpId="0"/>
      <p:bldP spid="1079310" grpId="0"/>
      <p:bldP spid="1079311" grpId="0"/>
      <p:bldP spid="1079312" grpId="0" animBg="1"/>
      <p:bldP spid="1079312" grpId="1" animBg="1"/>
      <p:bldP spid="1079313" grpId="0" animBg="1"/>
      <p:bldP spid="1079313" grpId="1" animBg="1"/>
      <p:bldP spid="1079314" grpId="0" animBg="1"/>
      <p:bldP spid="1079314" grpId="1" animBg="1"/>
      <p:bldP spid="1079316" grpId="0"/>
      <p:bldP spid="1079317" grpId="0"/>
      <p:bldP spid="1079318" grpId="0"/>
      <p:bldP spid="1079320" grpId="0" animBg="1"/>
      <p:bldP spid="1079321" grpId="0" animBg="1"/>
      <p:bldP spid="1079322"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body" idx="1"/>
          </p:nvPr>
        </p:nvSpPr>
        <p:spPr>
          <a:xfrm>
            <a:off x="685800" y="1981200"/>
            <a:ext cx="7772400" cy="762000"/>
          </a:xfrm>
        </p:spPr>
        <p:txBody>
          <a:bodyPr/>
          <a:lstStyle/>
          <a:p>
            <a:pPr eaLnBrk="1" hangingPunct="1">
              <a:buFontTx/>
              <a:buNone/>
            </a:pPr>
            <a:r>
              <a:rPr lang="en-US" smtClean="0">
                <a:latin typeface="Arial" charset="0"/>
              </a:rPr>
              <a:t>Convert to mm</a:t>
            </a:r>
            <a:r>
              <a:rPr lang="en-US" baseline="30000" smtClean="0">
                <a:latin typeface="Arial" charset="0"/>
              </a:rPr>
              <a:t>3</a:t>
            </a:r>
            <a:r>
              <a:rPr lang="en-US" smtClean="0">
                <a:latin typeface="Arial" charset="0"/>
              </a:rPr>
              <a:t>.</a:t>
            </a:r>
            <a:r>
              <a:rPr lang="en-US" smtClean="0"/>
              <a:t> </a:t>
            </a:r>
          </a:p>
        </p:txBody>
      </p:sp>
      <p:sp>
        <p:nvSpPr>
          <p:cNvPr id="234499"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34500" name="Picture 4" descr="thumbs_up"/>
          <p:cNvPicPr>
            <a:picLocks noChangeAspect="1" noChangeArrowheads="1"/>
          </p:cNvPicPr>
          <p:nvPr/>
        </p:nvPicPr>
        <p:blipFill>
          <a:blip r:embed="rId4" cstate="print"/>
          <a:srcRect/>
          <a:stretch>
            <a:fillRect/>
          </a:stretch>
        </p:blipFill>
        <p:spPr bwMode="auto">
          <a:xfrm>
            <a:off x="4962525" y="0"/>
            <a:ext cx="418147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838200" y="762000"/>
            <a:ext cx="3581400" cy="53340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52227" name="Rectangle 3"/>
          <p:cNvSpPr>
            <a:spLocks noGrp="1" noChangeArrowheads="1"/>
          </p:cNvSpPr>
          <p:nvPr>
            <p:ph type="title"/>
          </p:nvPr>
        </p:nvSpPr>
        <p:spPr>
          <a:xfrm>
            <a:off x="4724400" y="914400"/>
            <a:ext cx="3733800" cy="1143000"/>
          </a:xfrm>
        </p:spPr>
        <p:txBody>
          <a:bodyPr/>
          <a:lstStyle/>
          <a:p>
            <a:pPr eaLnBrk="1" hangingPunct="1"/>
            <a:r>
              <a:rPr lang="en-US" sz="4000" smtClean="0"/>
              <a:t>Dual </a:t>
            </a:r>
            <a:br>
              <a:rPr lang="en-US" sz="4000" smtClean="0"/>
            </a:br>
            <a:r>
              <a:rPr lang="en-US" sz="4000" smtClean="0"/>
              <a:t>Perceptions</a:t>
            </a:r>
          </a:p>
        </p:txBody>
      </p:sp>
      <p:sp>
        <p:nvSpPr>
          <p:cNvPr id="839684" name="Freeform 4" descr="Vase and face"/>
          <p:cNvSpPr>
            <a:spLocks/>
          </p:cNvSpPr>
          <p:nvPr/>
        </p:nvSpPr>
        <p:spPr bwMode="auto">
          <a:xfrm>
            <a:off x="1136650" y="1174750"/>
            <a:ext cx="3081338" cy="4529138"/>
          </a:xfrm>
          <a:custGeom>
            <a:avLst/>
            <a:gdLst>
              <a:gd name="T0" fmla="*/ 1635 w 1941"/>
              <a:gd name="T1" fmla="*/ 3 h 2853"/>
              <a:gd name="T2" fmla="*/ 1323 w 1941"/>
              <a:gd name="T3" fmla="*/ 44 h 2853"/>
              <a:gd name="T4" fmla="*/ 1885 w 1941"/>
              <a:gd name="T5" fmla="*/ 50 h 2853"/>
              <a:gd name="T6" fmla="*/ 1587 w 1941"/>
              <a:gd name="T7" fmla="*/ 173 h 2853"/>
              <a:gd name="T8" fmla="*/ 1465 w 1941"/>
              <a:gd name="T9" fmla="*/ 314 h 2853"/>
              <a:gd name="T10" fmla="*/ 1452 w 1941"/>
              <a:gd name="T11" fmla="*/ 390 h 2853"/>
              <a:gd name="T12" fmla="*/ 1392 w 1941"/>
              <a:gd name="T13" fmla="*/ 516 h 2853"/>
              <a:gd name="T14" fmla="*/ 1374 w 1941"/>
              <a:gd name="T15" fmla="*/ 623 h 2853"/>
              <a:gd name="T16" fmla="*/ 1360 w 1941"/>
              <a:gd name="T17" fmla="*/ 743 h 2853"/>
              <a:gd name="T18" fmla="*/ 1392 w 1941"/>
              <a:gd name="T19" fmla="*/ 834 h 2853"/>
              <a:gd name="T20" fmla="*/ 1315 w 1941"/>
              <a:gd name="T21" fmla="*/ 1037 h 2853"/>
              <a:gd name="T22" fmla="*/ 1264 w 1941"/>
              <a:gd name="T23" fmla="*/ 1170 h 2853"/>
              <a:gd name="T24" fmla="*/ 1338 w 1941"/>
              <a:gd name="T25" fmla="*/ 1221 h 2853"/>
              <a:gd name="T26" fmla="*/ 1381 w 1941"/>
              <a:gd name="T27" fmla="*/ 1268 h 2853"/>
              <a:gd name="T28" fmla="*/ 1399 w 1941"/>
              <a:gd name="T29" fmla="*/ 1343 h 2853"/>
              <a:gd name="T30" fmla="*/ 1455 w 1941"/>
              <a:gd name="T31" fmla="*/ 1394 h 2853"/>
              <a:gd name="T32" fmla="*/ 1506 w 1941"/>
              <a:gd name="T33" fmla="*/ 1466 h 2853"/>
              <a:gd name="T34" fmla="*/ 1528 w 1941"/>
              <a:gd name="T35" fmla="*/ 1554 h 2853"/>
              <a:gd name="T36" fmla="*/ 1597 w 1941"/>
              <a:gd name="T37" fmla="*/ 1641 h 2853"/>
              <a:gd name="T38" fmla="*/ 1768 w 1941"/>
              <a:gd name="T39" fmla="*/ 1649 h 2853"/>
              <a:gd name="T40" fmla="*/ 1851 w 1941"/>
              <a:gd name="T41" fmla="*/ 1766 h 2853"/>
              <a:gd name="T42" fmla="*/ 1909 w 1941"/>
              <a:gd name="T43" fmla="*/ 1890 h 2853"/>
              <a:gd name="T44" fmla="*/ 1885 w 1941"/>
              <a:gd name="T45" fmla="*/ 2035 h 2853"/>
              <a:gd name="T46" fmla="*/ 1906 w 1941"/>
              <a:gd name="T47" fmla="*/ 2067 h 2853"/>
              <a:gd name="T48" fmla="*/ 1905 w 1941"/>
              <a:gd name="T49" fmla="*/ 2115 h 2853"/>
              <a:gd name="T50" fmla="*/ 1872 w 1941"/>
              <a:gd name="T51" fmla="*/ 2196 h 2853"/>
              <a:gd name="T52" fmla="*/ 1890 w 1941"/>
              <a:gd name="T53" fmla="*/ 2249 h 2853"/>
              <a:gd name="T54" fmla="*/ 1725 w 1941"/>
              <a:gd name="T55" fmla="*/ 2460 h 2853"/>
              <a:gd name="T56" fmla="*/ 1353 w 1941"/>
              <a:gd name="T57" fmla="*/ 2630 h 2853"/>
              <a:gd name="T58" fmla="*/ 1252 w 1941"/>
              <a:gd name="T59" fmla="*/ 2684 h 2853"/>
              <a:gd name="T60" fmla="*/ 1305 w 1941"/>
              <a:gd name="T61" fmla="*/ 2706 h 2853"/>
              <a:gd name="T62" fmla="*/ 1369 w 1941"/>
              <a:gd name="T63" fmla="*/ 2733 h 2853"/>
              <a:gd name="T64" fmla="*/ 1320 w 1941"/>
              <a:gd name="T65" fmla="*/ 2793 h 2853"/>
              <a:gd name="T66" fmla="*/ 922 w 1941"/>
              <a:gd name="T67" fmla="*/ 2853 h 2853"/>
              <a:gd name="T68" fmla="*/ 537 w 1941"/>
              <a:gd name="T69" fmla="*/ 2781 h 2853"/>
              <a:gd name="T70" fmla="*/ 478 w 1941"/>
              <a:gd name="T71" fmla="*/ 2691 h 2853"/>
              <a:gd name="T72" fmla="*/ 546 w 1941"/>
              <a:gd name="T73" fmla="*/ 2646 h 2853"/>
              <a:gd name="T74" fmla="*/ 354 w 1941"/>
              <a:gd name="T75" fmla="*/ 2585 h 2853"/>
              <a:gd name="T76" fmla="*/ 108 w 1941"/>
              <a:gd name="T77" fmla="*/ 2417 h 2853"/>
              <a:gd name="T78" fmla="*/ 3 w 1941"/>
              <a:gd name="T79" fmla="*/ 2141 h 2853"/>
              <a:gd name="T80" fmla="*/ 58 w 1941"/>
              <a:gd name="T81" fmla="*/ 1872 h 2853"/>
              <a:gd name="T82" fmla="*/ 288 w 1941"/>
              <a:gd name="T83" fmla="*/ 1667 h 2853"/>
              <a:gd name="T84" fmla="*/ 483 w 1941"/>
              <a:gd name="T85" fmla="*/ 1602 h 2853"/>
              <a:gd name="T86" fmla="*/ 496 w 1941"/>
              <a:gd name="T87" fmla="*/ 1464 h 2853"/>
              <a:gd name="T88" fmla="*/ 532 w 1941"/>
              <a:gd name="T89" fmla="*/ 1368 h 2853"/>
              <a:gd name="T90" fmla="*/ 532 w 1941"/>
              <a:gd name="T91" fmla="*/ 1272 h 2853"/>
              <a:gd name="T92" fmla="*/ 633 w 1941"/>
              <a:gd name="T93" fmla="*/ 1151 h 2853"/>
              <a:gd name="T94" fmla="*/ 669 w 1941"/>
              <a:gd name="T95" fmla="*/ 1064 h 2853"/>
              <a:gd name="T96" fmla="*/ 478 w 1941"/>
              <a:gd name="T97" fmla="*/ 839 h 2853"/>
              <a:gd name="T98" fmla="*/ 484 w 1941"/>
              <a:gd name="T99" fmla="*/ 702 h 2853"/>
              <a:gd name="T100" fmla="*/ 391 w 1941"/>
              <a:gd name="T101" fmla="*/ 416 h 2853"/>
              <a:gd name="T102" fmla="*/ 267 w 1941"/>
              <a:gd name="T103" fmla="*/ 180 h 2853"/>
              <a:gd name="T104" fmla="*/ 148 w 1941"/>
              <a:gd name="T105" fmla="*/ 131 h 2853"/>
              <a:gd name="T106" fmla="*/ 0 w 1941"/>
              <a:gd name="T107" fmla="*/ 68 h 2853"/>
              <a:gd name="T108" fmla="*/ 121 w 1941"/>
              <a:gd name="T109" fmla="*/ 33 h 28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41"/>
              <a:gd name="T166" fmla="*/ 0 h 2853"/>
              <a:gd name="T167" fmla="*/ 1941 w 1941"/>
              <a:gd name="T168" fmla="*/ 2853 h 28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41" h="2853">
                <a:moveTo>
                  <a:pt x="121" y="33"/>
                </a:moveTo>
                <a:lnTo>
                  <a:pt x="1308" y="0"/>
                </a:lnTo>
                <a:lnTo>
                  <a:pt x="1635" y="3"/>
                </a:lnTo>
                <a:lnTo>
                  <a:pt x="1485" y="17"/>
                </a:lnTo>
                <a:lnTo>
                  <a:pt x="1507" y="24"/>
                </a:lnTo>
                <a:lnTo>
                  <a:pt x="1323" y="44"/>
                </a:lnTo>
                <a:lnTo>
                  <a:pt x="1519" y="47"/>
                </a:lnTo>
                <a:lnTo>
                  <a:pt x="1897" y="36"/>
                </a:lnTo>
                <a:lnTo>
                  <a:pt x="1885" y="50"/>
                </a:lnTo>
                <a:lnTo>
                  <a:pt x="1800" y="81"/>
                </a:lnTo>
                <a:lnTo>
                  <a:pt x="1668" y="129"/>
                </a:lnTo>
                <a:lnTo>
                  <a:pt x="1587" y="173"/>
                </a:lnTo>
                <a:lnTo>
                  <a:pt x="1525" y="228"/>
                </a:lnTo>
                <a:lnTo>
                  <a:pt x="1479" y="276"/>
                </a:lnTo>
                <a:lnTo>
                  <a:pt x="1465" y="314"/>
                </a:lnTo>
                <a:lnTo>
                  <a:pt x="1461" y="339"/>
                </a:lnTo>
                <a:lnTo>
                  <a:pt x="1482" y="360"/>
                </a:lnTo>
                <a:lnTo>
                  <a:pt x="1452" y="390"/>
                </a:lnTo>
                <a:lnTo>
                  <a:pt x="1431" y="422"/>
                </a:lnTo>
                <a:lnTo>
                  <a:pt x="1410" y="458"/>
                </a:lnTo>
                <a:lnTo>
                  <a:pt x="1392" y="516"/>
                </a:lnTo>
                <a:lnTo>
                  <a:pt x="1378" y="567"/>
                </a:lnTo>
                <a:lnTo>
                  <a:pt x="1381" y="603"/>
                </a:lnTo>
                <a:lnTo>
                  <a:pt x="1374" y="623"/>
                </a:lnTo>
                <a:lnTo>
                  <a:pt x="1377" y="647"/>
                </a:lnTo>
                <a:lnTo>
                  <a:pt x="1374" y="698"/>
                </a:lnTo>
                <a:lnTo>
                  <a:pt x="1360" y="743"/>
                </a:lnTo>
                <a:lnTo>
                  <a:pt x="1369" y="779"/>
                </a:lnTo>
                <a:lnTo>
                  <a:pt x="1365" y="815"/>
                </a:lnTo>
                <a:lnTo>
                  <a:pt x="1392" y="834"/>
                </a:lnTo>
                <a:lnTo>
                  <a:pt x="1398" y="890"/>
                </a:lnTo>
                <a:lnTo>
                  <a:pt x="1359" y="968"/>
                </a:lnTo>
                <a:lnTo>
                  <a:pt x="1315" y="1037"/>
                </a:lnTo>
                <a:lnTo>
                  <a:pt x="1293" y="1085"/>
                </a:lnTo>
                <a:lnTo>
                  <a:pt x="1269" y="1143"/>
                </a:lnTo>
                <a:lnTo>
                  <a:pt x="1264" y="1170"/>
                </a:lnTo>
                <a:lnTo>
                  <a:pt x="1270" y="1187"/>
                </a:lnTo>
                <a:lnTo>
                  <a:pt x="1302" y="1211"/>
                </a:lnTo>
                <a:lnTo>
                  <a:pt x="1338" y="1221"/>
                </a:lnTo>
                <a:lnTo>
                  <a:pt x="1372" y="1227"/>
                </a:lnTo>
                <a:lnTo>
                  <a:pt x="1381" y="1245"/>
                </a:lnTo>
                <a:lnTo>
                  <a:pt x="1381" y="1268"/>
                </a:lnTo>
                <a:lnTo>
                  <a:pt x="1390" y="1302"/>
                </a:lnTo>
                <a:lnTo>
                  <a:pt x="1396" y="1325"/>
                </a:lnTo>
                <a:lnTo>
                  <a:pt x="1399" y="1343"/>
                </a:lnTo>
                <a:lnTo>
                  <a:pt x="1408" y="1370"/>
                </a:lnTo>
                <a:lnTo>
                  <a:pt x="1429" y="1385"/>
                </a:lnTo>
                <a:lnTo>
                  <a:pt x="1455" y="1394"/>
                </a:lnTo>
                <a:lnTo>
                  <a:pt x="1452" y="1415"/>
                </a:lnTo>
                <a:lnTo>
                  <a:pt x="1473" y="1436"/>
                </a:lnTo>
                <a:lnTo>
                  <a:pt x="1506" y="1466"/>
                </a:lnTo>
                <a:lnTo>
                  <a:pt x="1524" y="1484"/>
                </a:lnTo>
                <a:lnTo>
                  <a:pt x="1519" y="1529"/>
                </a:lnTo>
                <a:lnTo>
                  <a:pt x="1528" y="1554"/>
                </a:lnTo>
                <a:lnTo>
                  <a:pt x="1542" y="1580"/>
                </a:lnTo>
                <a:lnTo>
                  <a:pt x="1569" y="1620"/>
                </a:lnTo>
                <a:lnTo>
                  <a:pt x="1597" y="1641"/>
                </a:lnTo>
                <a:lnTo>
                  <a:pt x="1641" y="1653"/>
                </a:lnTo>
                <a:lnTo>
                  <a:pt x="1705" y="1653"/>
                </a:lnTo>
                <a:lnTo>
                  <a:pt x="1768" y="1649"/>
                </a:lnTo>
                <a:lnTo>
                  <a:pt x="1812" y="1650"/>
                </a:lnTo>
                <a:lnTo>
                  <a:pt x="1825" y="1707"/>
                </a:lnTo>
                <a:lnTo>
                  <a:pt x="1851" y="1766"/>
                </a:lnTo>
                <a:lnTo>
                  <a:pt x="1897" y="1818"/>
                </a:lnTo>
                <a:lnTo>
                  <a:pt x="1941" y="1845"/>
                </a:lnTo>
                <a:lnTo>
                  <a:pt x="1909" y="1890"/>
                </a:lnTo>
                <a:lnTo>
                  <a:pt x="1881" y="1953"/>
                </a:lnTo>
                <a:lnTo>
                  <a:pt x="1881" y="2005"/>
                </a:lnTo>
                <a:lnTo>
                  <a:pt x="1885" y="2035"/>
                </a:lnTo>
                <a:lnTo>
                  <a:pt x="1923" y="2049"/>
                </a:lnTo>
                <a:lnTo>
                  <a:pt x="1896" y="2055"/>
                </a:lnTo>
                <a:lnTo>
                  <a:pt x="1906" y="2067"/>
                </a:lnTo>
                <a:lnTo>
                  <a:pt x="1924" y="2088"/>
                </a:lnTo>
                <a:lnTo>
                  <a:pt x="1903" y="2093"/>
                </a:lnTo>
                <a:lnTo>
                  <a:pt x="1905" y="2115"/>
                </a:lnTo>
                <a:lnTo>
                  <a:pt x="1926" y="2132"/>
                </a:lnTo>
                <a:lnTo>
                  <a:pt x="1888" y="2168"/>
                </a:lnTo>
                <a:lnTo>
                  <a:pt x="1872" y="2196"/>
                </a:lnTo>
                <a:lnTo>
                  <a:pt x="1878" y="2208"/>
                </a:lnTo>
                <a:lnTo>
                  <a:pt x="1899" y="2207"/>
                </a:lnTo>
                <a:lnTo>
                  <a:pt x="1890" y="2249"/>
                </a:lnTo>
                <a:lnTo>
                  <a:pt x="1857" y="2319"/>
                </a:lnTo>
                <a:lnTo>
                  <a:pt x="1803" y="2393"/>
                </a:lnTo>
                <a:lnTo>
                  <a:pt x="1725" y="2460"/>
                </a:lnTo>
                <a:lnTo>
                  <a:pt x="1623" y="2526"/>
                </a:lnTo>
                <a:lnTo>
                  <a:pt x="1480" y="2588"/>
                </a:lnTo>
                <a:lnTo>
                  <a:pt x="1353" y="2630"/>
                </a:lnTo>
                <a:lnTo>
                  <a:pt x="1291" y="2643"/>
                </a:lnTo>
                <a:lnTo>
                  <a:pt x="1258" y="2663"/>
                </a:lnTo>
                <a:lnTo>
                  <a:pt x="1252" y="2684"/>
                </a:lnTo>
                <a:lnTo>
                  <a:pt x="1258" y="2703"/>
                </a:lnTo>
                <a:lnTo>
                  <a:pt x="1281" y="2700"/>
                </a:lnTo>
                <a:lnTo>
                  <a:pt x="1305" y="2706"/>
                </a:lnTo>
                <a:lnTo>
                  <a:pt x="1333" y="2717"/>
                </a:lnTo>
                <a:lnTo>
                  <a:pt x="1363" y="2714"/>
                </a:lnTo>
                <a:lnTo>
                  <a:pt x="1369" y="2733"/>
                </a:lnTo>
                <a:lnTo>
                  <a:pt x="1374" y="2754"/>
                </a:lnTo>
                <a:lnTo>
                  <a:pt x="1378" y="2772"/>
                </a:lnTo>
                <a:lnTo>
                  <a:pt x="1320" y="2793"/>
                </a:lnTo>
                <a:lnTo>
                  <a:pt x="1213" y="2822"/>
                </a:lnTo>
                <a:lnTo>
                  <a:pt x="1084" y="2843"/>
                </a:lnTo>
                <a:lnTo>
                  <a:pt x="922" y="2853"/>
                </a:lnTo>
                <a:lnTo>
                  <a:pt x="771" y="2840"/>
                </a:lnTo>
                <a:lnTo>
                  <a:pt x="634" y="2814"/>
                </a:lnTo>
                <a:lnTo>
                  <a:pt x="537" y="2781"/>
                </a:lnTo>
                <a:lnTo>
                  <a:pt x="486" y="2741"/>
                </a:lnTo>
                <a:lnTo>
                  <a:pt x="478" y="2708"/>
                </a:lnTo>
                <a:lnTo>
                  <a:pt x="478" y="2691"/>
                </a:lnTo>
                <a:lnTo>
                  <a:pt x="493" y="2681"/>
                </a:lnTo>
                <a:lnTo>
                  <a:pt x="540" y="2664"/>
                </a:lnTo>
                <a:lnTo>
                  <a:pt x="546" y="2646"/>
                </a:lnTo>
                <a:lnTo>
                  <a:pt x="501" y="2625"/>
                </a:lnTo>
                <a:lnTo>
                  <a:pt x="418" y="2610"/>
                </a:lnTo>
                <a:lnTo>
                  <a:pt x="354" y="2585"/>
                </a:lnTo>
                <a:lnTo>
                  <a:pt x="258" y="2540"/>
                </a:lnTo>
                <a:lnTo>
                  <a:pt x="184" y="2487"/>
                </a:lnTo>
                <a:lnTo>
                  <a:pt x="108" y="2417"/>
                </a:lnTo>
                <a:lnTo>
                  <a:pt x="45" y="2321"/>
                </a:lnTo>
                <a:lnTo>
                  <a:pt x="18" y="2232"/>
                </a:lnTo>
                <a:lnTo>
                  <a:pt x="3" y="2141"/>
                </a:lnTo>
                <a:lnTo>
                  <a:pt x="9" y="2067"/>
                </a:lnTo>
                <a:lnTo>
                  <a:pt x="22" y="1991"/>
                </a:lnTo>
                <a:lnTo>
                  <a:pt x="58" y="1872"/>
                </a:lnTo>
                <a:lnTo>
                  <a:pt x="160" y="1736"/>
                </a:lnTo>
                <a:lnTo>
                  <a:pt x="228" y="1692"/>
                </a:lnTo>
                <a:lnTo>
                  <a:pt x="288" y="1667"/>
                </a:lnTo>
                <a:lnTo>
                  <a:pt x="334" y="1658"/>
                </a:lnTo>
                <a:lnTo>
                  <a:pt x="375" y="1644"/>
                </a:lnTo>
                <a:lnTo>
                  <a:pt x="483" y="1602"/>
                </a:lnTo>
                <a:lnTo>
                  <a:pt x="510" y="1562"/>
                </a:lnTo>
                <a:lnTo>
                  <a:pt x="525" y="1514"/>
                </a:lnTo>
                <a:lnTo>
                  <a:pt x="496" y="1464"/>
                </a:lnTo>
                <a:lnTo>
                  <a:pt x="504" y="1430"/>
                </a:lnTo>
                <a:lnTo>
                  <a:pt x="532" y="1416"/>
                </a:lnTo>
                <a:lnTo>
                  <a:pt x="532" y="1368"/>
                </a:lnTo>
                <a:lnTo>
                  <a:pt x="484" y="1320"/>
                </a:lnTo>
                <a:lnTo>
                  <a:pt x="532" y="1320"/>
                </a:lnTo>
                <a:lnTo>
                  <a:pt x="532" y="1272"/>
                </a:lnTo>
                <a:lnTo>
                  <a:pt x="532" y="1176"/>
                </a:lnTo>
                <a:lnTo>
                  <a:pt x="582" y="1157"/>
                </a:lnTo>
                <a:lnTo>
                  <a:pt x="633" y="1151"/>
                </a:lnTo>
                <a:lnTo>
                  <a:pt x="651" y="1127"/>
                </a:lnTo>
                <a:lnTo>
                  <a:pt x="664" y="1094"/>
                </a:lnTo>
                <a:lnTo>
                  <a:pt x="669" y="1064"/>
                </a:lnTo>
                <a:lnTo>
                  <a:pt x="610" y="993"/>
                </a:lnTo>
                <a:lnTo>
                  <a:pt x="538" y="909"/>
                </a:lnTo>
                <a:lnTo>
                  <a:pt x="478" y="839"/>
                </a:lnTo>
                <a:lnTo>
                  <a:pt x="484" y="792"/>
                </a:lnTo>
                <a:lnTo>
                  <a:pt x="484" y="744"/>
                </a:lnTo>
                <a:lnTo>
                  <a:pt x="484" y="702"/>
                </a:lnTo>
                <a:lnTo>
                  <a:pt x="471" y="671"/>
                </a:lnTo>
                <a:lnTo>
                  <a:pt x="436" y="600"/>
                </a:lnTo>
                <a:lnTo>
                  <a:pt x="391" y="416"/>
                </a:lnTo>
                <a:lnTo>
                  <a:pt x="355" y="299"/>
                </a:lnTo>
                <a:lnTo>
                  <a:pt x="319" y="239"/>
                </a:lnTo>
                <a:lnTo>
                  <a:pt x="267" y="180"/>
                </a:lnTo>
                <a:lnTo>
                  <a:pt x="244" y="168"/>
                </a:lnTo>
                <a:lnTo>
                  <a:pt x="196" y="144"/>
                </a:lnTo>
                <a:lnTo>
                  <a:pt x="148" y="131"/>
                </a:lnTo>
                <a:lnTo>
                  <a:pt x="69" y="101"/>
                </a:lnTo>
                <a:lnTo>
                  <a:pt x="31" y="86"/>
                </a:lnTo>
                <a:lnTo>
                  <a:pt x="0" y="68"/>
                </a:lnTo>
                <a:lnTo>
                  <a:pt x="93" y="60"/>
                </a:lnTo>
                <a:lnTo>
                  <a:pt x="132" y="56"/>
                </a:lnTo>
                <a:lnTo>
                  <a:pt x="121" y="33"/>
                </a:lnTo>
                <a:close/>
              </a:path>
            </a:pathLst>
          </a:custGeom>
          <a:solidFill>
            <a:srgbClr val="339966"/>
          </a:solidFill>
          <a:ln w="9525">
            <a:solidFill>
              <a:schemeClr val="tx1"/>
            </a:solidFill>
            <a:miter lim="800000"/>
            <a:headEnd/>
            <a:tailEnd/>
          </a:ln>
        </p:spPr>
        <p:txBody>
          <a:bodyPr wrap="none"/>
          <a:lstStyle/>
          <a:p>
            <a:endParaRPr lang="en-US"/>
          </a:p>
        </p:txBody>
      </p:sp>
      <p:sp>
        <p:nvSpPr>
          <p:cNvPr id="52229" name="Freeform 5"/>
          <p:cNvSpPr>
            <a:spLocks/>
          </p:cNvSpPr>
          <p:nvPr/>
        </p:nvSpPr>
        <p:spPr bwMode="auto">
          <a:xfrm>
            <a:off x="990600" y="5348288"/>
            <a:ext cx="3386138" cy="671512"/>
          </a:xfrm>
          <a:custGeom>
            <a:avLst/>
            <a:gdLst>
              <a:gd name="T0" fmla="*/ 21 w 2133"/>
              <a:gd name="T1" fmla="*/ 15 h 423"/>
              <a:gd name="T2" fmla="*/ 48 w 2133"/>
              <a:gd name="T3" fmla="*/ 87 h 423"/>
              <a:gd name="T4" fmla="*/ 144 w 2133"/>
              <a:gd name="T5" fmla="*/ 87 h 423"/>
              <a:gd name="T6" fmla="*/ 240 w 2133"/>
              <a:gd name="T7" fmla="*/ 87 h 423"/>
              <a:gd name="T8" fmla="*/ 273 w 2133"/>
              <a:gd name="T9" fmla="*/ 144 h 423"/>
              <a:gd name="T10" fmla="*/ 384 w 2133"/>
              <a:gd name="T11" fmla="*/ 183 h 423"/>
              <a:gd name="T12" fmla="*/ 432 w 2133"/>
              <a:gd name="T13" fmla="*/ 183 h 423"/>
              <a:gd name="T14" fmla="*/ 513 w 2133"/>
              <a:gd name="T15" fmla="*/ 192 h 423"/>
              <a:gd name="T16" fmla="*/ 576 w 2133"/>
              <a:gd name="T17" fmla="*/ 231 h 423"/>
              <a:gd name="T18" fmla="*/ 624 w 2133"/>
              <a:gd name="T19" fmla="*/ 183 h 423"/>
              <a:gd name="T20" fmla="*/ 864 w 2133"/>
              <a:gd name="T21" fmla="*/ 231 h 423"/>
              <a:gd name="T22" fmla="*/ 1032 w 2133"/>
              <a:gd name="T23" fmla="*/ 249 h 423"/>
              <a:gd name="T24" fmla="*/ 1200 w 2133"/>
              <a:gd name="T25" fmla="*/ 231 h 423"/>
              <a:gd name="T26" fmla="*/ 1488 w 2133"/>
              <a:gd name="T27" fmla="*/ 183 h 423"/>
              <a:gd name="T28" fmla="*/ 1584 w 2133"/>
              <a:gd name="T29" fmla="*/ 183 h 423"/>
              <a:gd name="T30" fmla="*/ 1776 w 2133"/>
              <a:gd name="T31" fmla="*/ 135 h 423"/>
              <a:gd name="T32" fmla="*/ 1824 w 2133"/>
              <a:gd name="T33" fmla="*/ 135 h 423"/>
              <a:gd name="T34" fmla="*/ 1872 w 2133"/>
              <a:gd name="T35" fmla="*/ 135 h 423"/>
              <a:gd name="T36" fmla="*/ 1920 w 2133"/>
              <a:gd name="T37" fmla="*/ 39 h 423"/>
              <a:gd name="T38" fmla="*/ 2016 w 2133"/>
              <a:gd name="T39" fmla="*/ 39 h 423"/>
              <a:gd name="T40" fmla="*/ 2085 w 2133"/>
              <a:gd name="T41" fmla="*/ 42 h 423"/>
              <a:gd name="T42" fmla="*/ 2061 w 2133"/>
              <a:gd name="T43" fmla="*/ 63 h 423"/>
              <a:gd name="T44" fmla="*/ 2016 w 2133"/>
              <a:gd name="T45" fmla="*/ 87 h 423"/>
              <a:gd name="T46" fmla="*/ 2127 w 2133"/>
              <a:gd name="T47" fmla="*/ 123 h 423"/>
              <a:gd name="T48" fmla="*/ 2112 w 2133"/>
              <a:gd name="T49" fmla="*/ 231 h 423"/>
              <a:gd name="T50" fmla="*/ 2133 w 2133"/>
              <a:gd name="T51" fmla="*/ 330 h 423"/>
              <a:gd name="T52" fmla="*/ 2124 w 2133"/>
              <a:gd name="T53" fmla="*/ 384 h 423"/>
              <a:gd name="T54" fmla="*/ 2064 w 2133"/>
              <a:gd name="T55" fmla="*/ 423 h 423"/>
              <a:gd name="T56" fmla="*/ 0 w 2133"/>
              <a:gd name="T57" fmla="*/ 423 h 423"/>
              <a:gd name="T58" fmla="*/ 0 w 2133"/>
              <a:gd name="T59" fmla="*/ 39 h 423"/>
              <a:gd name="T60" fmla="*/ 0 w 2133"/>
              <a:gd name="T61" fmla="*/ 0 h 423"/>
              <a:gd name="T62" fmla="*/ 96 w 2133"/>
              <a:gd name="T63" fmla="*/ 87 h 423"/>
              <a:gd name="T64" fmla="*/ 144 w 2133"/>
              <a:gd name="T65" fmla="*/ 87 h 423"/>
              <a:gd name="T66" fmla="*/ 192 w 2133"/>
              <a:gd name="T67" fmla="*/ 87 h 423"/>
              <a:gd name="T68" fmla="*/ 240 w 2133"/>
              <a:gd name="T69" fmla="*/ 135 h 423"/>
              <a:gd name="T70" fmla="*/ 297 w 2133"/>
              <a:gd name="T71" fmla="*/ 165 h 423"/>
              <a:gd name="T72" fmla="*/ 288 w 2133"/>
              <a:gd name="T73" fmla="*/ 135 h 4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33"/>
              <a:gd name="T112" fmla="*/ 0 h 423"/>
              <a:gd name="T113" fmla="*/ 2133 w 2133"/>
              <a:gd name="T114" fmla="*/ 423 h 4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33" h="423">
                <a:moveTo>
                  <a:pt x="21" y="15"/>
                </a:moveTo>
                <a:lnTo>
                  <a:pt x="48" y="87"/>
                </a:lnTo>
                <a:lnTo>
                  <a:pt x="144" y="87"/>
                </a:lnTo>
                <a:lnTo>
                  <a:pt x="240" y="87"/>
                </a:lnTo>
                <a:lnTo>
                  <a:pt x="273" y="144"/>
                </a:lnTo>
                <a:lnTo>
                  <a:pt x="384" y="183"/>
                </a:lnTo>
                <a:lnTo>
                  <a:pt x="432" y="183"/>
                </a:lnTo>
                <a:lnTo>
                  <a:pt x="513" y="192"/>
                </a:lnTo>
                <a:lnTo>
                  <a:pt x="576" y="231"/>
                </a:lnTo>
                <a:lnTo>
                  <a:pt x="624" y="183"/>
                </a:lnTo>
                <a:lnTo>
                  <a:pt x="864" y="231"/>
                </a:lnTo>
                <a:lnTo>
                  <a:pt x="1032" y="249"/>
                </a:lnTo>
                <a:lnTo>
                  <a:pt x="1200" y="231"/>
                </a:lnTo>
                <a:lnTo>
                  <a:pt x="1488" y="183"/>
                </a:lnTo>
                <a:lnTo>
                  <a:pt x="1584" y="183"/>
                </a:lnTo>
                <a:lnTo>
                  <a:pt x="1776" y="135"/>
                </a:lnTo>
                <a:lnTo>
                  <a:pt x="1824" y="135"/>
                </a:lnTo>
                <a:lnTo>
                  <a:pt x="1872" y="135"/>
                </a:lnTo>
                <a:lnTo>
                  <a:pt x="1920" y="39"/>
                </a:lnTo>
                <a:lnTo>
                  <a:pt x="2016" y="39"/>
                </a:lnTo>
                <a:lnTo>
                  <a:pt x="2085" y="42"/>
                </a:lnTo>
                <a:lnTo>
                  <a:pt x="2061" y="63"/>
                </a:lnTo>
                <a:lnTo>
                  <a:pt x="2016" y="87"/>
                </a:lnTo>
                <a:lnTo>
                  <a:pt x="2127" y="123"/>
                </a:lnTo>
                <a:lnTo>
                  <a:pt x="2112" y="231"/>
                </a:lnTo>
                <a:lnTo>
                  <a:pt x="2133" y="330"/>
                </a:lnTo>
                <a:lnTo>
                  <a:pt x="2124" y="384"/>
                </a:lnTo>
                <a:lnTo>
                  <a:pt x="2064" y="423"/>
                </a:lnTo>
                <a:lnTo>
                  <a:pt x="0" y="423"/>
                </a:lnTo>
                <a:lnTo>
                  <a:pt x="0" y="39"/>
                </a:lnTo>
                <a:lnTo>
                  <a:pt x="0" y="0"/>
                </a:lnTo>
                <a:lnTo>
                  <a:pt x="96" y="87"/>
                </a:lnTo>
                <a:lnTo>
                  <a:pt x="144" y="87"/>
                </a:lnTo>
                <a:lnTo>
                  <a:pt x="192" y="87"/>
                </a:lnTo>
                <a:lnTo>
                  <a:pt x="240" y="135"/>
                </a:lnTo>
                <a:lnTo>
                  <a:pt x="297" y="165"/>
                </a:lnTo>
                <a:lnTo>
                  <a:pt x="288" y="135"/>
                </a:lnTo>
              </a:path>
            </a:pathLst>
          </a:custGeom>
          <a:solidFill>
            <a:schemeClr val="bg1">
              <a:alpha val="32941"/>
            </a:schemeClr>
          </a:solidFill>
          <a:ln w="9525">
            <a:solidFill>
              <a:schemeClr val="tx1"/>
            </a:solidFill>
            <a:miter lim="800000"/>
            <a:headEnd/>
            <a:tailEnd/>
          </a:ln>
        </p:spPr>
        <p:txBody>
          <a:bodyPr wrap="none"/>
          <a:lstStyle/>
          <a:p>
            <a:endParaRPr lang="en-US"/>
          </a:p>
        </p:txBody>
      </p:sp>
      <p:sp>
        <p:nvSpPr>
          <p:cNvPr id="52230"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39689" name="Freeform 9"/>
          <p:cNvSpPr>
            <a:spLocks/>
          </p:cNvSpPr>
          <p:nvPr/>
        </p:nvSpPr>
        <p:spPr bwMode="auto">
          <a:xfrm>
            <a:off x="7397750" y="3960813"/>
            <a:ext cx="1763713" cy="2895600"/>
          </a:xfrm>
          <a:custGeom>
            <a:avLst/>
            <a:gdLst/>
            <a:ahLst/>
            <a:cxnLst>
              <a:cxn ang="0">
                <a:pos x="1106" y="54"/>
              </a:cxn>
              <a:cxn ang="0">
                <a:pos x="935" y="12"/>
              </a:cxn>
              <a:cxn ang="0">
                <a:pos x="821" y="3"/>
              </a:cxn>
              <a:cxn ang="0">
                <a:pos x="698" y="15"/>
              </a:cxn>
              <a:cxn ang="0">
                <a:pos x="591" y="31"/>
              </a:cxn>
              <a:cxn ang="0">
                <a:pos x="455" y="70"/>
              </a:cxn>
              <a:cxn ang="0">
                <a:pos x="372" y="112"/>
              </a:cxn>
              <a:cxn ang="0">
                <a:pos x="269" y="180"/>
              </a:cxn>
              <a:cxn ang="0">
                <a:pos x="186" y="277"/>
              </a:cxn>
              <a:cxn ang="0">
                <a:pos x="155" y="309"/>
              </a:cxn>
              <a:cxn ang="0">
                <a:pos x="198" y="343"/>
              </a:cxn>
              <a:cxn ang="0">
                <a:pos x="132" y="448"/>
              </a:cxn>
              <a:cxn ang="0">
                <a:pos x="111" y="552"/>
              </a:cxn>
              <a:cxn ang="0">
                <a:pos x="104" y="589"/>
              </a:cxn>
              <a:cxn ang="0">
                <a:pos x="107" y="672"/>
              </a:cxn>
              <a:cxn ang="0">
                <a:pos x="96" y="769"/>
              </a:cxn>
              <a:cxn ang="0">
                <a:pos x="116" y="793"/>
              </a:cxn>
              <a:cxn ang="0">
                <a:pos x="128" y="843"/>
              </a:cxn>
              <a:cxn ang="0">
                <a:pos x="113" y="898"/>
              </a:cxn>
              <a:cxn ang="0">
                <a:pos x="15" y="1066"/>
              </a:cxn>
              <a:cxn ang="0">
                <a:pos x="8" y="1152"/>
              </a:cxn>
              <a:cxn ang="0">
                <a:pos x="75" y="1186"/>
              </a:cxn>
              <a:cxn ang="0">
                <a:pos x="108" y="1203"/>
              </a:cxn>
              <a:cxn ang="0">
                <a:pos x="126" y="1270"/>
              </a:cxn>
              <a:cxn ang="0">
                <a:pos x="153" y="1345"/>
              </a:cxn>
              <a:cxn ang="0">
                <a:pos x="194" y="1357"/>
              </a:cxn>
              <a:cxn ang="0">
                <a:pos x="192" y="1383"/>
              </a:cxn>
              <a:cxn ang="0">
                <a:pos x="227" y="1426"/>
              </a:cxn>
              <a:cxn ang="0">
                <a:pos x="255" y="1446"/>
              </a:cxn>
              <a:cxn ang="0">
                <a:pos x="264" y="1524"/>
              </a:cxn>
              <a:cxn ang="0">
                <a:pos x="314" y="1594"/>
              </a:cxn>
              <a:cxn ang="0">
                <a:pos x="390" y="1618"/>
              </a:cxn>
              <a:cxn ang="0">
                <a:pos x="516" y="1614"/>
              </a:cxn>
              <a:cxn ang="0">
                <a:pos x="557" y="1648"/>
              </a:cxn>
              <a:cxn ang="0">
                <a:pos x="584" y="1729"/>
              </a:cxn>
              <a:cxn ang="0">
                <a:pos x="653" y="1795"/>
              </a:cxn>
            </a:cxnLst>
            <a:rect l="0" t="0" r="r" b="b"/>
            <a:pathLst>
              <a:path w="1111" h="1824">
                <a:moveTo>
                  <a:pt x="1111" y="1501"/>
                </a:moveTo>
                <a:lnTo>
                  <a:pt x="1106" y="54"/>
                </a:lnTo>
                <a:lnTo>
                  <a:pt x="1002" y="25"/>
                </a:lnTo>
                <a:lnTo>
                  <a:pt x="935" y="12"/>
                </a:lnTo>
                <a:lnTo>
                  <a:pt x="887" y="0"/>
                </a:lnTo>
                <a:lnTo>
                  <a:pt x="821" y="3"/>
                </a:lnTo>
                <a:lnTo>
                  <a:pt x="767" y="7"/>
                </a:lnTo>
                <a:lnTo>
                  <a:pt x="698" y="15"/>
                </a:lnTo>
                <a:lnTo>
                  <a:pt x="648" y="16"/>
                </a:lnTo>
                <a:lnTo>
                  <a:pt x="591" y="31"/>
                </a:lnTo>
                <a:lnTo>
                  <a:pt x="522" y="39"/>
                </a:lnTo>
                <a:lnTo>
                  <a:pt x="455" y="70"/>
                </a:lnTo>
                <a:lnTo>
                  <a:pt x="390" y="97"/>
                </a:lnTo>
                <a:lnTo>
                  <a:pt x="372" y="112"/>
                </a:lnTo>
                <a:lnTo>
                  <a:pt x="314" y="141"/>
                </a:lnTo>
                <a:lnTo>
                  <a:pt x="269" y="180"/>
                </a:lnTo>
                <a:lnTo>
                  <a:pt x="233" y="213"/>
                </a:lnTo>
                <a:lnTo>
                  <a:pt x="186" y="277"/>
                </a:lnTo>
                <a:lnTo>
                  <a:pt x="161" y="298"/>
                </a:lnTo>
                <a:lnTo>
                  <a:pt x="155" y="309"/>
                </a:lnTo>
                <a:lnTo>
                  <a:pt x="155" y="321"/>
                </a:lnTo>
                <a:lnTo>
                  <a:pt x="198" y="343"/>
                </a:lnTo>
                <a:lnTo>
                  <a:pt x="156" y="396"/>
                </a:lnTo>
                <a:lnTo>
                  <a:pt x="132" y="448"/>
                </a:lnTo>
                <a:lnTo>
                  <a:pt x="116" y="511"/>
                </a:lnTo>
                <a:lnTo>
                  <a:pt x="111" y="552"/>
                </a:lnTo>
                <a:lnTo>
                  <a:pt x="113" y="571"/>
                </a:lnTo>
                <a:lnTo>
                  <a:pt x="104" y="589"/>
                </a:lnTo>
                <a:lnTo>
                  <a:pt x="107" y="642"/>
                </a:lnTo>
                <a:lnTo>
                  <a:pt x="107" y="672"/>
                </a:lnTo>
                <a:lnTo>
                  <a:pt x="92" y="732"/>
                </a:lnTo>
                <a:lnTo>
                  <a:pt x="96" y="769"/>
                </a:lnTo>
                <a:lnTo>
                  <a:pt x="102" y="784"/>
                </a:lnTo>
                <a:lnTo>
                  <a:pt x="116" y="793"/>
                </a:lnTo>
                <a:lnTo>
                  <a:pt x="122" y="807"/>
                </a:lnTo>
                <a:lnTo>
                  <a:pt x="128" y="843"/>
                </a:lnTo>
                <a:lnTo>
                  <a:pt x="120" y="871"/>
                </a:lnTo>
                <a:lnTo>
                  <a:pt x="113" y="898"/>
                </a:lnTo>
                <a:lnTo>
                  <a:pt x="50" y="996"/>
                </a:lnTo>
                <a:lnTo>
                  <a:pt x="15" y="1066"/>
                </a:lnTo>
                <a:lnTo>
                  <a:pt x="0" y="1116"/>
                </a:lnTo>
                <a:lnTo>
                  <a:pt x="8" y="1152"/>
                </a:lnTo>
                <a:lnTo>
                  <a:pt x="41" y="1180"/>
                </a:lnTo>
                <a:lnTo>
                  <a:pt x="75" y="1186"/>
                </a:lnTo>
                <a:lnTo>
                  <a:pt x="102" y="1194"/>
                </a:lnTo>
                <a:lnTo>
                  <a:pt x="108" y="1203"/>
                </a:lnTo>
                <a:lnTo>
                  <a:pt x="110" y="1212"/>
                </a:lnTo>
                <a:lnTo>
                  <a:pt x="126" y="1270"/>
                </a:lnTo>
                <a:lnTo>
                  <a:pt x="140" y="1317"/>
                </a:lnTo>
                <a:lnTo>
                  <a:pt x="153" y="1345"/>
                </a:lnTo>
                <a:lnTo>
                  <a:pt x="176" y="1354"/>
                </a:lnTo>
                <a:lnTo>
                  <a:pt x="194" y="1357"/>
                </a:lnTo>
                <a:lnTo>
                  <a:pt x="194" y="1369"/>
                </a:lnTo>
                <a:lnTo>
                  <a:pt x="192" y="1383"/>
                </a:lnTo>
                <a:lnTo>
                  <a:pt x="203" y="1401"/>
                </a:lnTo>
                <a:lnTo>
                  <a:pt x="227" y="1426"/>
                </a:lnTo>
                <a:lnTo>
                  <a:pt x="240" y="1432"/>
                </a:lnTo>
                <a:lnTo>
                  <a:pt x="255" y="1446"/>
                </a:lnTo>
                <a:lnTo>
                  <a:pt x="255" y="1485"/>
                </a:lnTo>
                <a:lnTo>
                  <a:pt x="264" y="1524"/>
                </a:lnTo>
                <a:lnTo>
                  <a:pt x="284" y="1555"/>
                </a:lnTo>
                <a:lnTo>
                  <a:pt x="314" y="1594"/>
                </a:lnTo>
                <a:lnTo>
                  <a:pt x="347" y="1611"/>
                </a:lnTo>
                <a:lnTo>
                  <a:pt x="390" y="1618"/>
                </a:lnTo>
                <a:lnTo>
                  <a:pt x="486" y="1615"/>
                </a:lnTo>
                <a:lnTo>
                  <a:pt x="516" y="1614"/>
                </a:lnTo>
                <a:lnTo>
                  <a:pt x="545" y="1618"/>
                </a:lnTo>
                <a:lnTo>
                  <a:pt x="557" y="1648"/>
                </a:lnTo>
                <a:lnTo>
                  <a:pt x="570" y="1695"/>
                </a:lnTo>
                <a:lnTo>
                  <a:pt x="584" y="1729"/>
                </a:lnTo>
                <a:lnTo>
                  <a:pt x="602" y="1755"/>
                </a:lnTo>
                <a:lnTo>
                  <a:pt x="653" y="1795"/>
                </a:lnTo>
                <a:lnTo>
                  <a:pt x="684" y="1824"/>
                </a:lnTo>
              </a:path>
            </a:pathLst>
          </a:custGeom>
          <a:solidFill>
            <a:srgbClr val="333333"/>
          </a:solidFill>
          <a:ln w="9525" cap="flat" cmpd="sng">
            <a:solidFill>
              <a:schemeClr val="tx1"/>
            </a:solidFill>
            <a:prstDash val="solid"/>
            <a:miter lim="800000"/>
            <a:headEnd type="none" w="med" len="med"/>
            <a:tailEnd type="none" w="med" len="med"/>
          </a:ln>
          <a:effectLst>
            <a:outerShdw sy="50000" kx="2453608" algn="bl" rotWithShape="0">
              <a:schemeClr val="bg2">
                <a:alpha val="50000"/>
              </a:schemeClr>
            </a:outerShdw>
          </a:effectLst>
        </p:spPr>
        <p:txBody>
          <a:bodyPr wrap="none"/>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repeatCount="4000" fill="hold" grpId="0" nodeType="clickEffect">
                                  <p:stCondLst>
                                    <p:cond delay="0"/>
                                  </p:stCondLst>
                                  <p:childTnLst>
                                    <p:animClr clrSpc="hsl" dir="cw">
                                      <p:cBhvr override="childStyle">
                                        <p:cTn id="6" dur="5000" fill="hold"/>
                                        <p:tgtEl>
                                          <p:spTgt spid="839682"/>
                                        </p:tgtEl>
                                        <p:attrNameLst>
                                          <p:attrName>style.color</p:attrName>
                                        </p:attrNameLst>
                                      </p:cBhvr>
                                      <p:by>
                                        <p:hsl h="10842353" s="0" l="0"/>
                                      </p:by>
                                    </p:animClr>
                                    <p:animClr clrSpc="hsl" dir="cw">
                                      <p:cBhvr>
                                        <p:cTn id="7" dur="5000" fill="hold"/>
                                        <p:tgtEl>
                                          <p:spTgt spid="839682"/>
                                        </p:tgtEl>
                                        <p:attrNameLst>
                                          <p:attrName>fillcolor</p:attrName>
                                        </p:attrNameLst>
                                      </p:cBhvr>
                                      <p:by>
                                        <p:hsl h="10842353" s="0" l="0"/>
                                      </p:by>
                                    </p:animClr>
                                    <p:animClr clrSpc="hsl" dir="cw">
                                      <p:cBhvr>
                                        <p:cTn id="8" dur="5000" fill="hold"/>
                                        <p:tgtEl>
                                          <p:spTgt spid="839682"/>
                                        </p:tgtEl>
                                        <p:attrNameLst>
                                          <p:attrName>stroke.color</p:attrName>
                                        </p:attrNameLst>
                                      </p:cBhvr>
                                      <p:by>
                                        <p:hsl h="10842353" s="0" l="0"/>
                                      </p:by>
                                    </p:animClr>
                                    <p:set>
                                      <p:cBhvr>
                                        <p:cTn id="9" dur="5000" fill="hold"/>
                                        <p:tgtEl>
                                          <p:spTgt spid="839682"/>
                                        </p:tgtEl>
                                        <p:attrNameLst>
                                          <p:attrName>fill.type</p:attrName>
                                        </p:attrNameLst>
                                      </p:cBhvr>
                                      <p:to>
                                        <p:strVal val="solid"/>
                                      </p:to>
                                    </p:set>
                                  </p:childTnLst>
                                </p:cTn>
                              </p:par>
                              <p:par>
                                <p:cTn id="10" presetID="23" presetClass="emph" presetSubtype="0" repeatCount="4000" fill="hold" grpId="0" nodeType="withEffect">
                                  <p:stCondLst>
                                    <p:cond delay="0"/>
                                  </p:stCondLst>
                                  <p:childTnLst>
                                    <p:animClr clrSpc="hsl" dir="cw">
                                      <p:cBhvr override="childStyle">
                                        <p:cTn id="11" dur="5000" fill="hold"/>
                                        <p:tgtEl>
                                          <p:spTgt spid="839684"/>
                                        </p:tgtEl>
                                        <p:attrNameLst>
                                          <p:attrName>style.color</p:attrName>
                                        </p:attrNameLst>
                                      </p:cBhvr>
                                      <p:by>
                                        <p:hsl h="10842353" s="0" l="0"/>
                                      </p:by>
                                    </p:animClr>
                                    <p:animClr clrSpc="hsl" dir="cw">
                                      <p:cBhvr>
                                        <p:cTn id="12" dur="5000" fill="hold"/>
                                        <p:tgtEl>
                                          <p:spTgt spid="839684"/>
                                        </p:tgtEl>
                                        <p:attrNameLst>
                                          <p:attrName>fillcolor</p:attrName>
                                        </p:attrNameLst>
                                      </p:cBhvr>
                                      <p:by>
                                        <p:hsl h="10842353" s="0" l="0"/>
                                      </p:by>
                                    </p:animClr>
                                    <p:animClr clrSpc="hsl" dir="cw">
                                      <p:cBhvr>
                                        <p:cTn id="13" dur="5000" fill="hold"/>
                                        <p:tgtEl>
                                          <p:spTgt spid="839684"/>
                                        </p:tgtEl>
                                        <p:attrNameLst>
                                          <p:attrName>stroke.color</p:attrName>
                                        </p:attrNameLst>
                                      </p:cBhvr>
                                      <p:by>
                                        <p:hsl h="10842353" s="0" l="0"/>
                                      </p:by>
                                    </p:animClr>
                                    <p:set>
                                      <p:cBhvr>
                                        <p:cTn id="14" dur="5000" fill="hold"/>
                                        <p:tgtEl>
                                          <p:spTgt spid="83968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39689"/>
                                        </p:tgtEl>
                                        <p:attrNameLst>
                                          <p:attrName>style.visibility</p:attrName>
                                        </p:attrNameLst>
                                      </p:cBhvr>
                                      <p:to>
                                        <p:strVal val="visible"/>
                                      </p:to>
                                    </p:set>
                                    <p:animEffect transition="in" filter="fade">
                                      <p:cBhvr>
                                        <p:cTn id="19" dur="2000"/>
                                        <p:tgtEl>
                                          <p:spTgt spid="839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82" grpId="0" animBg="1"/>
      <p:bldP spid="839684" grpId="0" animBg="1"/>
      <p:bldP spid="839689"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body" idx="1"/>
          </p:nvPr>
        </p:nvSpPr>
        <p:spPr>
          <a:xfrm>
            <a:off x="685800" y="1236663"/>
            <a:ext cx="7772400" cy="3810000"/>
          </a:xfrm>
        </p:spPr>
        <p:txBody>
          <a:bodyPr/>
          <a:lstStyle/>
          <a:p>
            <a:pPr algn="ctr" eaLnBrk="1" hangingPunct="1">
              <a:buFontTx/>
              <a:buNone/>
            </a:pPr>
            <a:r>
              <a:rPr lang="en-US" smtClean="0">
                <a:latin typeface="Arial" charset="0"/>
              </a:rPr>
              <a:t>By what factor do mm and cm differ?</a:t>
            </a:r>
          </a:p>
          <a:p>
            <a:pPr algn="ctr" eaLnBrk="1" hangingPunct="1">
              <a:buFontTx/>
              <a:buNone/>
            </a:pPr>
            <a:r>
              <a:rPr lang="en-US" smtClean="0">
                <a:latin typeface="Arial" charset="0"/>
              </a:rPr>
              <a:t>					10</a:t>
            </a:r>
          </a:p>
          <a:p>
            <a:pPr algn="ctr" eaLnBrk="1" hangingPunct="1">
              <a:buFontTx/>
              <a:buNone/>
            </a:pPr>
            <a:endParaRPr lang="en-US" smtClean="0">
              <a:latin typeface="Arial" charset="0"/>
            </a:endParaRPr>
          </a:p>
          <a:p>
            <a:pPr algn="ctr" eaLnBrk="1" hangingPunct="1">
              <a:buFontTx/>
              <a:buNone/>
            </a:pPr>
            <a:r>
              <a:rPr lang="en-US" smtClean="0">
                <a:latin typeface="Arial" charset="0"/>
              </a:rPr>
              <a:t>By what factor do mm</a:t>
            </a:r>
            <a:r>
              <a:rPr lang="en-US" baseline="30000" smtClean="0">
                <a:latin typeface="Arial" charset="0"/>
              </a:rPr>
              <a:t>2</a:t>
            </a:r>
            <a:r>
              <a:rPr lang="en-US" smtClean="0">
                <a:latin typeface="Arial" charset="0"/>
              </a:rPr>
              <a:t> and cm</a:t>
            </a:r>
            <a:r>
              <a:rPr lang="en-US" baseline="30000" smtClean="0">
                <a:latin typeface="Arial" charset="0"/>
              </a:rPr>
              <a:t>2</a:t>
            </a:r>
            <a:r>
              <a:rPr lang="en-US" smtClean="0">
                <a:latin typeface="Arial" charset="0"/>
              </a:rPr>
              <a:t> differ?</a:t>
            </a:r>
          </a:p>
          <a:p>
            <a:pPr algn="ctr" eaLnBrk="1" hangingPunct="1">
              <a:buFontTx/>
              <a:buNone/>
            </a:pPr>
            <a:r>
              <a:rPr lang="en-US" smtClean="0">
                <a:latin typeface="Arial" charset="0"/>
              </a:rPr>
              <a:t>					100</a:t>
            </a:r>
          </a:p>
          <a:p>
            <a:pPr algn="ctr" eaLnBrk="1" hangingPunct="1">
              <a:buFontTx/>
              <a:buNone/>
            </a:pPr>
            <a:endParaRPr lang="en-US" smtClean="0">
              <a:latin typeface="Arial" charset="0"/>
            </a:endParaRPr>
          </a:p>
          <a:p>
            <a:pPr algn="ctr" eaLnBrk="1" hangingPunct="1">
              <a:buFontTx/>
              <a:buNone/>
            </a:pPr>
            <a:r>
              <a:rPr lang="en-US" smtClean="0">
                <a:latin typeface="Arial" charset="0"/>
              </a:rPr>
              <a:t>By what factor do mm</a:t>
            </a:r>
            <a:r>
              <a:rPr lang="en-US" baseline="30000" smtClean="0">
                <a:latin typeface="Arial" charset="0"/>
              </a:rPr>
              <a:t>3</a:t>
            </a:r>
            <a:r>
              <a:rPr lang="en-US" smtClean="0">
                <a:latin typeface="Arial" charset="0"/>
              </a:rPr>
              <a:t> and cm</a:t>
            </a:r>
            <a:r>
              <a:rPr lang="en-US" baseline="30000" smtClean="0">
                <a:latin typeface="Arial" charset="0"/>
              </a:rPr>
              <a:t>3</a:t>
            </a:r>
            <a:r>
              <a:rPr lang="en-US" smtClean="0">
                <a:latin typeface="Arial" charset="0"/>
              </a:rPr>
              <a:t> differ?</a:t>
            </a:r>
          </a:p>
          <a:p>
            <a:pPr algn="ctr" eaLnBrk="1" hangingPunct="1">
              <a:buFontTx/>
              <a:buNone/>
            </a:pPr>
            <a:r>
              <a:rPr lang="en-US" smtClean="0">
                <a:latin typeface="Arial" charset="0"/>
              </a:rPr>
              <a:t>					1,000</a:t>
            </a:r>
          </a:p>
        </p:txBody>
      </p:sp>
      <p:sp>
        <p:nvSpPr>
          <p:cNvPr id="23552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91876" name="Text Box 4"/>
          <p:cNvSpPr txBox="1">
            <a:spLocks noChangeArrowheads="1"/>
          </p:cNvSpPr>
          <p:nvPr/>
        </p:nvSpPr>
        <p:spPr bwMode="auto">
          <a:xfrm>
            <a:off x="1558925" y="1919288"/>
            <a:ext cx="2122488" cy="457200"/>
          </a:xfrm>
          <a:prstGeom prst="rect">
            <a:avLst/>
          </a:prstGeom>
          <a:noFill/>
          <a:ln w="9525">
            <a:noFill/>
            <a:miter lim="800000"/>
            <a:headEnd/>
            <a:tailEnd/>
          </a:ln>
        </p:spPr>
        <p:txBody>
          <a:bodyPr wrap="none">
            <a:spAutoFit/>
          </a:bodyPr>
          <a:lstStyle/>
          <a:p>
            <a:r>
              <a:rPr lang="en-US"/>
              <a:t>1 cm = 10 mm</a:t>
            </a:r>
          </a:p>
        </p:txBody>
      </p:sp>
      <p:sp>
        <p:nvSpPr>
          <p:cNvPr id="591877" name="Text Box 5"/>
          <p:cNvSpPr txBox="1">
            <a:spLocks noChangeArrowheads="1"/>
          </p:cNvSpPr>
          <p:nvPr/>
        </p:nvSpPr>
        <p:spPr bwMode="auto">
          <a:xfrm>
            <a:off x="1255713" y="3595688"/>
            <a:ext cx="2754312" cy="457200"/>
          </a:xfrm>
          <a:prstGeom prst="rect">
            <a:avLst/>
          </a:prstGeom>
          <a:noFill/>
          <a:ln w="9525">
            <a:noFill/>
            <a:miter lim="800000"/>
            <a:headEnd/>
            <a:tailEnd/>
          </a:ln>
        </p:spPr>
        <p:txBody>
          <a:bodyPr wrap="none">
            <a:spAutoFit/>
          </a:bodyPr>
          <a:lstStyle/>
          <a:p>
            <a:r>
              <a:rPr lang="en-US"/>
              <a:t>(1 cm)</a:t>
            </a:r>
            <a:r>
              <a:rPr lang="en-US" baseline="30000"/>
              <a:t>2</a:t>
            </a:r>
            <a:r>
              <a:rPr lang="en-US"/>
              <a:t> = (10 mm)</a:t>
            </a:r>
            <a:r>
              <a:rPr lang="en-US" baseline="30000"/>
              <a:t>2</a:t>
            </a:r>
          </a:p>
        </p:txBody>
      </p:sp>
      <p:sp>
        <p:nvSpPr>
          <p:cNvPr id="591878" name="Text Box 6"/>
          <p:cNvSpPr txBox="1">
            <a:spLocks noChangeArrowheads="1"/>
          </p:cNvSpPr>
          <p:nvPr/>
        </p:nvSpPr>
        <p:spPr bwMode="auto">
          <a:xfrm>
            <a:off x="1352550" y="3592513"/>
            <a:ext cx="2517775" cy="457200"/>
          </a:xfrm>
          <a:prstGeom prst="rect">
            <a:avLst/>
          </a:prstGeom>
          <a:noFill/>
          <a:ln w="9525">
            <a:noFill/>
            <a:miter lim="800000"/>
            <a:headEnd/>
            <a:tailEnd/>
          </a:ln>
        </p:spPr>
        <p:txBody>
          <a:bodyPr wrap="none">
            <a:spAutoFit/>
          </a:bodyPr>
          <a:lstStyle/>
          <a:p>
            <a:r>
              <a:rPr lang="en-US"/>
              <a:t>1 cm</a:t>
            </a:r>
            <a:r>
              <a:rPr lang="en-US" baseline="30000"/>
              <a:t>2</a:t>
            </a:r>
            <a:r>
              <a:rPr lang="en-US"/>
              <a:t> = 100 mm</a:t>
            </a:r>
            <a:r>
              <a:rPr lang="en-US" baseline="30000"/>
              <a:t>2</a:t>
            </a:r>
          </a:p>
        </p:txBody>
      </p:sp>
      <p:sp>
        <p:nvSpPr>
          <p:cNvPr id="591879" name="Text Box 7"/>
          <p:cNvSpPr txBox="1">
            <a:spLocks noChangeArrowheads="1"/>
          </p:cNvSpPr>
          <p:nvPr/>
        </p:nvSpPr>
        <p:spPr bwMode="auto">
          <a:xfrm>
            <a:off x="1174750" y="5381625"/>
            <a:ext cx="2754313" cy="457200"/>
          </a:xfrm>
          <a:prstGeom prst="rect">
            <a:avLst/>
          </a:prstGeom>
          <a:noFill/>
          <a:ln w="9525">
            <a:noFill/>
            <a:miter lim="800000"/>
            <a:headEnd/>
            <a:tailEnd/>
          </a:ln>
        </p:spPr>
        <p:txBody>
          <a:bodyPr wrap="none">
            <a:spAutoFit/>
          </a:bodyPr>
          <a:lstStyle/>
          <a:p>
            <a:r>
              <a:rPr lang="en-US"/>
              <a:t>(1 cm)</a:t>
            </a:r>
            <a:r>
              <a:rPr lang="en-US" baseline="30000"/>
              <a:t>3</a:t>
            </a:r>
            <a:r>
              <a:rPr lang="en-US"/>
              <a:t> = (10 mm)</a:t>
            </a:r>
            <a:r>
              <a:rPr lang="en-US" baseline="30000"/>
              <a:t>3</a:t>
            </a:r>
          </a:p>
        </p:txBody>
      </p:sp>
      <p:sp>
        <p:nvSpPr>
          <p:cNvPr id="591880" name="Text Box 8"/>
          <p:cNvSpPr txBox="1">
            <a:spLocks noChangeArrowheads="1"/>
          </p:cNvSpPr>
          <p:nvPr/>
        </p:nvSpPr>
        <p:spPr bwMode="auto">
          <a:xfrm>
            <a:off x="1270000" y="5380038"/>
            <a:ext cx="2687638" cy="457200"/>
          </a:xfrm>
          <a:prstGeom prst="rect">
            <a:avLst/>
          </a:prstGeom>
          <a:noFill/>
          <a:ln w="9525">
            <a:noFill/>
            <a:miter lim="800000"/>
            <a:headEnd/>
            <a:tailEnd/>
          </a:ln>
        </p:spPr>
        <p:txBody>
          <a:bodyPr wrap="none">
            <a:spAutoFit/>
          </a:bodyPr>
          <a:lstStyle/>
          <a:p>
            <a:r>
              <a:rPr lang="en-US"/>
              <a:t>1 cm</a:t>
            </a:r>
            <a:r>
              <a:rPr lang="en-US" baseline="30000"/>
              <a:t>3</a:t>
            </a:r>
            <a:r>
              <a:rPr lang="en-US"/>
              <a:t> = 1000 mm</a:t>
            </a:r>
            <a:r>
              <a:rPr lang="en-US" baseline="30000"/>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1876"/>
                                        </p:tgtEl>
                                        <p:attrNameLst>
                                          <p:attrName>style.visibility</p:attrName>
                                        </p:attrNameLst>
                                      </p:cBhvr>
                                      <p:to>
                                        <p:strVal val="visible"/>
                                      </p:to>
                                    </p:set>
                                    <p:animEffect transition="in" filter="wipe(down)">
                                      <p:cBhvr>
                                        <p:cTn id="7" dur="500"/>
                                        <p:tgtEl>
                                          <p:spTgt spid="5918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1874">
                                            <p:txEl>
                                              <p:pRg st="1" end="1"/>
                                            </p:txEl>
                                          </p:spTgt>
                                        </p:tgtEl>
                                        <p:attrNameLst>
                                          <p:attrName>style.visibility</p:attrName>
                                        </p:attrNameLst>
                                      </p:cBhvr>
                                      <p:to>
                                        <p:strVal val="visible"/>
                                      </p:to>
                                    </p:set>
                                    <p:animEffect transition="in" filter="fade">
                                      <p:cBhvr>
                                        <p:cTn id="12" dur="2000"/>
                                        <p:tgtEl>
                                          <p:spTgt spid="5918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591874">
                                            <p:txEl>
                                              <p:pRg st="3" end="3"/>
                                            </p:txEl>
                                          </p:spTgt>
                                        </p:tgtEl>
                                        <p:attrNameLst>
                                          <p:attrName>style.visibility</p:attrName>
                                        </p:attrNameLst>
                                      </p:cBhvr>
                                      <p:to>
                                        <p:strVal val="visible"/>
                                      </p:to>
                                    </p:set>
                                    <p:anim calcmode="lin" valueType="num">
                                      <p:cBhvr>
                                        <p:cTn id="17" dur="500" fill="hold"/>
                                        <p:tgtEl>
                                          <p:spTgt spid="59187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59187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59187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591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91877"/>
                                        </p:tgtEl>
                                        <p:attrNameLst>
                                          <p:attrName>style.visibility</p:attrName>
                                        </p:attrNameLst>
                                      </p:cBhvr>
                                      <p:to>
                                        <p:strVal val="visible"/>
                                      </p:to>
                                    </p:set>
                                    <p:animEffect transition="in" filter="wipe(down)">
                                      <p:cBhvr>
                                        <p:cTn id="25" dur="500"/>
                                        <p:tgtEl>
                                          <p:spTgt spid="59187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591877"/>
                                        </p:tgtEl>
                                      </p:cBhvr>
                                    </p:animEffect>
                                    <p:set>
                                      <p:cBhvr>
                                        <p:cTn id="30" dur="1" fill="hold">
                                          <p:stCondLst>
                                            <p:cond delay="499"/>
                                          </p:stCondLst>
                                        </p:cTn>
                                        <p:tgtEl>
                                          <p:spTgt spid="591877"/>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591878"/>
                                        </p:tgtEl>
                                        <p:attrNameLst>
                                          <p:attrName>style.visibility</p:attrName>
                                        </p:attrNameLst>
                                      </p:cBhvr>
                                      <p:to>
                                        <p:strVal val="visible"/>
                                      </p:to>
                                    </p:set>
                                    <p:animEffect transition="in" filter="dissolve">
                                      <p:cBhvr>
                                        <p:cTn id="33" dur="500"/>
                                        <p:tgtEl>
                                          <p:spTgt spid="59187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91874">
                                            <p:txEl>
                                              <p:pRg st="4" end="4"/>
                                            </p:txEl>
                                          </p:spTgt>
                                        </p:tgtEl>
                                        <p:attrNameLst>
                                          <p:attrName>style.visibility</p:attrName>
                                        </p:attrNameLst>
                                      </p:cBhvr>
                                      <p:to>
                                        <p:strVal val="visible"/>
                                      </p:to>
                                    </p:set>
                                    <p:animEffect transition="in" filter="dissolve">
                                      <p:cBhvr>
                                        <p:cTn id="38" dur="500"/>
                                        <p:tgtEl>
                                          <p:spTgt spid="59187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591874">
                                            <p:txEl>
                                              <p:pRg st="6" end="6"/>
                                            </p:txEl>
                                          </p:spTgt>
                                        </p:tgtEl>
                                        <p:attrNameLst>
                                          <p:attrName>style.visibility</p:attrName>
                                        </p:attrNameLst>
                                      </p:cBhvr>
                                      <p:to>
                                        <p:strVal val="visible"/>
                                      </p:to>
                                    </p:set>
                                    <p:anim calcmode="lin" valueType="num">
                                      <p:cBhvr>
                                        <p:cTn id="43" dur="500" fill="hold"/>
                                        <p:tgtEl>
                                          <p:spTgt spid="591874">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591874">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591874">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59187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591879"/>
                                        </p:tgtEl>
                                        <p:attrNameLst>
                                          <p:attrName>style.visibility</p:attrName>
                                        </p:attrNameLst>
                                      </p:cBhvr>
                                      <p:to>
                                        <p:strVal val="visible"/>
                                      </p:to>
                                    </p:set>
                                    <p:animEffect transition="in" filter="wipe(down)">
                                      <p:cBhvr>
                                        <p:cTn id="51" dur="500"/>
                                        <p:tgtEl>
                                          <p:spTgt spid="591879"/>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591879"/>
                                        </p:tgtEl>
                                      </p:cBhvr>
                                    </p:animEffect>
                                    <p:set>
                                      <p:cBhvr>
                                        <p:cTn id="56" dur="1" fill="hold">
                                          <p:stCondLst>
                                            <p:cond delay="499"/>
                                          </p:stCondLst>
                                        </p:cTn>
                                        <p:tgtEl>
                                          <p:spTgt spid="591879"/>
                                        </p:tgtEl>
                                        <p:attrNameLst>
                                          <p:attrName>style.visibility</p:attrName>
                                        </p:attrNameLst>
                                      </p:cBhvr>
                                      <p:to>
                                        <p:strVal val="hidden"/>
                                      </p:to>
                                    </p:set>
                                  </p:childTnLst>
                                </p:cTn>
                              </p:par>
                              <p:par>
                                <p:cTn id="57" presetID="9" presetClass="entr" presetSubtype="0" fill="hold" grpId="0" nodeType="withEffect">
                                  <p:stCondLst>
                                    <p:cond delay="0"/>
                                  </p:stCondLst>
                                  <p:childTnLst>
                                    <p:set>
                                      <p:cBhvr>
                                        <p:cTn id="58" dur="1" fill="hold">
                                          <p:stCondLst>
                                            <p:cond delay="0"/>
                                          </p:stCondLst>
                                        </p:cTn>
                                        <p:tgtEl>
                                          <p:spTgt spid="591880"/>
                                        </p:tgtEl>
                                        <p:attrNameLst>
                                          <p:attrName>style.visibility</p:attrName>
                                        </p:attrNameLst>
                                      </p:cBhvr>
                                      <p:to>
                                        <p:strVal val="visible"/>
                                      </p:to>
                                    </p:set>
                                    <p:animEffect transition="in" filter="dissolve">
                                      <p:cBhvr>
                                        <p:cTn id="59" dur="500"/>
                                        <p:tgtEl>
                                          <p:spTgt spid="591880"/>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591874">
                                            <p:txEl>
                                              <p:pRg st="7" end="7"/>
                                            </p:txEl>
                                          </p:spTgt>
                                        </p:tgtEl>
                                        <p:attrNameLst>
                                          <p:attrName>style.visibility</p:attrName>
                                        </p:attrNameLst>
                                      </p:cBhvr>
                                      <p:to>
                                        <p:strVal val="visible"/>
                                      </p:to>
                                    </p:set>
                                    <p:animEffect transition="in" filter="fade">
                                      <p:cBhvr>
                                        <p:cTn id="64" dur="1000"/>
                                        <p:tgtEl>
                                          <p:spTgt spid="591874">
                                            <p:txEl>
                                              <p:pRg st="7" end="7"/>
                                            </p:txEl>
                                          </p:spTgt>
                                        </p:tgtEl>
                                      </p:cBhvr>
                                    </p:animEffect>
                                    <p:anim calcmode="lin" valueType="num">
                                      <p:cBhvr>
                                        <p:cTn id="65" dur="1000" fill="hold"/>
                                        <p:tgtEl>
                                          <p:spTgt spid="591874">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59187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6" grpId="0"/>
      <p:bldP spid="591877" grpId="0"/>
      <p:bldP spid="591877" grpId="1"/>
      <p:bldP spid="591878" grpId="0"/>
      <p:bldP spid="591879" grpId="0"/>
      <p:bldP spid="591879" grpId="1"/>
      <p:bldP spid="591880" grpId="0"/>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r>
              <a:rPr lang="en-US" sz="3600" smtClean="0">
                <a:latin typeface="Arial" charset="0"/>
              </a:rPr>
              <a:t>Conversion Factors</a:t>
            </a:r>
          </a:p>
        </p:txBody>
      </p:sp>
      <p:sp>
        <p:nvSpPr>
          <p:cNvPr id="891907"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190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1909"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6"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236550" name="Rectangle 7"/>
          <p:cNvSpPr>
            <a:spLocks noChangeArrowheads="1"/>
          </p:cNvSpPr>
          <p:nvPr/>
        </p:nvSpPr>
        <p:spPr bwMode="auto">
          <a:xfrm>
            <a:off x="2438400" y="1936750"/>
            <a:ext cx="2913063" cy="457200"/>
          </a:xfrm>
          <a:prstGeom prst="rect">
            <a:avLst/>
          </a:prstGeom>
          <a:noFill/>
          <a:ln w="9525">
            <a:noFill/>
            <a:miter lim="800000"/>
            <a:headEnd/>
            <a:tailEnd/>
          </a:ln>
        </p:spPr>
        <p:txBody>
          <a:bodyPr wrap="none" anchor="ctr">
            <a:spAutoFit/>
          </a:bodyPr>
          <a:lstStyle/>
          <a:p>
            <a:r>
              <a:rPr lang="en-US">
                <a:hlinkClick r:id="rId7" action="ppaction://hlinkfile"/>
              </a:rPr>
              <a:t>Conversion Factors </a:t>
            </a:r>
            <a:endParaRPr lang="en-US"/>
          </a:p>
        </p:txBody>
      </p:sp>
      <p:sp>
        <p:nvSpPr>
          <p:cNvPr id="236551" name="Rectangle 8"/>
          <p:cNvSpPr>
            <a:spLocks noChangeArrowheads="1"/>
          </p:cNvSpPr>
          <p:nvPr/>
        </p:nvSpPr>
        <p:spPr bwMode="auto">
          <a:xfrm>
            <a:off x="2439988" y="4010025"/>
            <a:ext cx="2913062" cy="457200"/>
          </a:xfrm>
          <a:prstGeom prst="rect">
            <a:avLst/>
          </a:prstGeom>
          <a:noFill/>
          <a:ln w="9525">
            <a:noFill/>
            <a:miter lim="800000"/>
            <a:headEnd/>
            <a:tailEnd/>
          </a:ln>
        </p:spPr>
        <p:txBody>
          <a:bodyPr wrap="none" anchor="ctr">
            <a:spAutoFit/>
          </a:bodyPr>
          <a:lstStyle/>
          <a:p>
            <a:r>
              <a:rPr lang="en-US">
                <a:hlinkClick r:id="rId8"/>
              </a:rPr>
              <a:t>Conversion Factors</a:t>
            </a:r>
            <a:r>
              <a:rPr lang="en-US"/>
              <a:t> </a:t>
            </a:r>
          </a:p>
        </p:txBody>
      </p:sp>
      <p:sp>
        <p:nvSpPr>
          <p:cNvPr id="236552"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rPr lang="en-US" b="1" i="1" smtClean="0">
                <a:latin typeface="Arial" charset="0"/>
              </a:rPr>
              <a:t>Scientific Notation</a:t>
            </a:r>
          </a:p>
        </p:txBody>
      </p:sp>
      <p:sp>
        <p:nvSpPr>
          <p:cNvPr id="237571" name="Rectangle 3"/>
          <p:cNvSpPr>
            <a:spLocks noGrp="1" noChangeArrowheads="1"/>
          </p:cNvSpPr>
          <p:nvPr>
            <p:ph type="body" idx="1"/>
          </p:nvPr>
        </p:nvSpPr>
        <p:spPr/>
        <p:txBody>
          <a:bodyPr/>
          <a:lstStyle/>
          <a:p>
            <a:pPr eaLnBrk="1" hangingPunct="1">
              <a:buFontTx/>
              <a:buNone/>
            </a:pPr>
            <a:r>
              <a:rPr lang="en-US" smtClean="0">
                <a:latin typeface="Arial" charset="0"/>
              </a:rPr>
              <a:t>Often used to express </a:t>
            </a:r>
          </a:p>
          <a:p>
            <a:pPr eaLnBrk="1" hangingPunct="1">
              <a:buFontTx/>
              <a:buNone/>
            </a:pPr>
            <a:r>
              <a:rPr lang="en-US" smtClean="0">
                <a:latin typeface="Arial" charset="0"/>
              </a:rPr>
              <a:t>very large or </a:t>
            </a:r>
          </a:p>
          <a:p>
            <a:pPr eaLnBrk="1" hangingPunct="1">
              <a:buFontTx/>
              <a:buNone/>
            </a:pPr>
            <a:r>
              <a:rPr lang="en-US" smtClean="0">
                <a:latin typeface="Arial" charset="0"/>
              </a:rPr>
              <a:t>very small numbers.</a:t>
            </a:r>
          </a:p>
          <a:p>
            <a:pPr eaLnBrk="1" hangingPunct="1">
              <a:buFontTx/>
              <a:buNone/>
            </a:pPr>
            <a:endParaRPr lang="en-US" smtClean="0">
              <a:latin typeface="Arial" charset="0"/>
            </a:endParaRPr>
          </a:p>
          <a:p>
            <a:pPr eaLnBrk="1" hangingPunct="1">
              <a:buFontTx/>
              <a:buNone/>
            </a:pPr>
            <a:r>
              <a:rPr lang="en-US" smtClean="0">
                <a:latin typeface="Arial" charset="0"/>
              </a:rPr>
              <a:t>Also used to maintain</a:t>
            </a:r>
          </a:p>
          <a:p>
            <a:pPr eaLnBrk="1" hangingPunct="1">
              <a:buFontTx/>
              <a:buNone/>
            </a:pPr>
            <a:r>
              <a:rPr lang="en-US" smtClean="0">
                <a:latin typeface="Arial" charset="0"/>
              </a:rPr>
              <a:t>correct number of</a:t>
            </a:r>
          </a:p>
          <a:p>
            <a:pPr eaLnBrk="1" hangingPunct="1">
              <a:buFontTx/>
              <a:buNone/>
            </a:pPr>
            <a:r>
              <a:rPr lang="en-US" smtClean="0">
                <a:latin typeface="Arial" charset="0"/>
              </a:rPr>
              <a:t>significant figures.</a:t>
            </a:r>
          </a:p>
        </p:txBody>
      </p:sp>
      <p:sp>
        <p:nvSpPr>
          <p:cNvPr id="237572"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body" idx="1"/>
          </p:nvPr>
        </p:nvSpPr>
        <p:spPr>
          <a:xfrm>
            <a:off x="457200" y="609600"/>
            <a:ext cx="8229600" cy="5516563"/>
          </a:xfrm>
        </p:spPr>
        <p:txBody>
          <a:bodyPr/>
          <a:lstStyle/>
          <a:p>
            <a:pPr marL="609600" indent="-609600" eaLnBrk="1" hangingPunct="1">
              <a:buFontTx/>
              <a:buNone/>
            </a:pPr>
            <a:r>
              <a:rPr lang="en-US" smtClean="0">
                <a:latin typeface="Arial" charset="0"/>
              </a:rPr>
              <a:t>Form:	(# from 1 to 9.999) x 10</a:t>
            </a:r>
            <a:r>
              <a:rPr lang="en-US" baseline="30000" smtClean="0">
                <a:latin typeface="Arial" charset="0"/>
              </a:rPr>
              <a:t>exponent</a:t>
            </a:r>
          </a:p>
          <a:p>
            <a:pPr marL="609600" indent="-609600" eaLnBrk="1" hangingPunct="1">
              <a:buFontTx/>
              <a:buNone/>
            </a:pPr>
            <a:r>
              <a:rPr lang="en-US" smtClean="0">
                <a:latin typeface="Arial" charset="0"/>
              </a:rPr>
              <a:t>    </a:t>
            </a:r>
          </a:p>
          <a:p>
            <a:pPr marL="609600" indent="-609600" eaLnBrk="1" hangingPunct="1">
              <a:buFontTx/>
              <a:buNone/>
            </a:pPr>
            <a:r>
              <a:rPr lang="en-US" smtClean="0">
                <a:latin typeface="Arial" charset="0"/>
              </a:rPr>
              <a:t>		       800	= 8 x </a:t>
            </a:r>
            <a:r>
              <a:rPr lang="en-US" u="sng" smtClean="0">
                <a:latin typeface="Arial" charset="0"/>
              </a:rPr>
              <a:t>10</a:t>
            </a:r>
            <a:r>
              <a:rPr lang="en-US" smtClean="0">
                <a:latin typeface="Arial" charset="0"/>
              </a:rPr>
              <a:t> x </a:t>
            </a:r>
            <a:r>
              <a:rPr lang="en-US" u="sng" smtClean="0">
                <a:latin typeface="Arial" charset="0"/>
              </a:rPr>
              <a:t>10</a:t>
            </a:r>
            <a:r>
              <a:rPr lang="en-US" smtClean="0">
                <a:latin typeface="Arial" charset="0"/>
              </a:rPr>
              <a:t> </a:t>
            </a:r>
          </a:p>
          <a:p>
            <a:pPr marL="609600" indent="-609600" eaLnBrk="1" hangingPunct="1">
              <a:buFontTx/>
              <a:buNone/>
            </a:pPr>
            <a:r>
              <a:rPr lang="en-US" smtClean="0">
                <a:latin typeface="Arial" charset="0"/>
              </a:rPr>
              <a:t>				= 8 x 10</a:t>
            </a:r>
            <a:r>
              <a:rPr lang="en-US" baseline="30000" smtClean="0">
                <a:latin typeface="Arial" charset="0"/>
              </a:rPr>
              <a:t>2</a:t>
            </a:r>
          </a:p>
          <a:p>
            <a:pPr marL="609600" indent="-609600" eaLnBrk="1" hangingPunct="1">
              <a:buFontTx/>
              <a:buNone/>
            </a:pPr>
            <a:endParaRPr lang="en-US" baseline="30000" smtClean="0">
              <a:latin typeface="Arial" charset="0"/>
            </a:endParaRPr>
          </a:p>
          <a:p>
            <a:pPr marL="609600" indent="-609600" eaLnBrk="1" hangingPunct="1">
              <a:buFontTx/>
              <a:buNone/>
            </a:pPr>
            <a:r>
              <a:rPr lang="en-US" smtClean="0">
                <a:latin typeface="Arial" charset="0"/>
              </a:rPr>
              <a:t>    	        2531 	= 2.531 x </a:t>
            </a:r>
            <a:r>
              <a:rPr lang="en-US" u="sng" smtClean="0">
                <a:latin typeface="Arial" charset="0"/>
              </a:rPr>
              <a:t>10</a:t>
            </a:r>
            <a:r>
              <a:rPr lang="en-US" smtClean="0">
                <a:latin typeface="Arial" charset="0"/>
              </a:rPr>
              <a:t> x </a:t>
            </a:r>
            <a:r>
              <a:rPr lang="en-US" u="sng" smtClean="0">
                <a:latin typeface="Arial" charset="0"/>
              </a:rPr>
              <a:t>10</a:t>
            </a:r>
            <a:r>
              <a:rPr lang="en-US" smtClean="0">
                <a:latin typeface="Arial" charset="0"/>
              </a:rPr>
              <a:t> x </a:t>
            </a:r>
            <a:r>
              <a:rPr lang="en-US" u="sng" smtClean="0">
                <a:latin typeface="Arial" charset="0"/>
              </a:rPr>
              <a:t>10</a:t>
            </a:r>
            <a:r>
              <a:rPr lang="en-US" smtClean="0">
                <a:latin typeface="Arial" charset="0"/>
              </a:rPr>
              <a:t> </a:t>
            </a:r>
          </a:p>
          <a:p>
            <a:pPr marL="609600" indent="-609600" eaLnBrk="1" hangingPunct="1">
              <a:buFontTx/>
              <a:buNone/>
            </a:pPr>
            <a:r>
              <a:rPr lang="en-US" smtClean="0">
                <a:latin typeface="Arial" charset="0"/>
              </a:rPr>
              <a:t>				= 2.531 x 10</a:t>
            </a:r>
            <a:r>
              <a:rPr lang="en-US" baseline="30000" smtClean="0">
                <a:latin typeface="Arial" charset="0"/>
              </a:rPr>
              <a:t>3</a:t>
            </a:r>
          </a:p>
          <a:p>
            <a:pPr marL="609600" indent="-609600" eaLnBrk="1" hangingPunct="1">
              <a:buFontTx/>
              <a:buNone/>
            </a:pPr>
            <a:endParaRPr lang="en-US" baseline="30000" smtClean="0">
              <a:latin typeface="Arial" charset="0"/>
            </a:endParaRPr>
          </a:p>
          <a:p>
            <a:pPr marL="609600" indent="-609600" eaLnBrk="1" hangingPunct="1">
              <a:buFontTx/>
              <a:buNone/>
            </a:pPr>
            <a:r>
              <a:rPr lang="en-US" smtClean="0">
                <a:latin typeface="Arial" charset="0"/>
              </a:rPr>
              <a:t>    	     0.0014   = 1.4 / </a:t>
            </a:r>
            <a:r>
              <a:rPr lang="en-US" u="sng" smtClean="0">
                <a:latin typeface="Arial" charset="0"/>
              </a:rPr>
              <a:t>10</a:t>
            </a:r>
            <a:r>
              <a:rPr lang="en-US" smtClean="0">
                <a:latin typeface="Arial" charset="0"/>
              </a:rPr>
              <a:t> / </a:t>
            </a:r>
            <a:r>
              <a:rPr lang="en-US" u="sng" smtClean="0">
                <a:latin typeface="Arial" charset="0"/>
              </a:rPr>
              <a:t>10</a:t>
            </a:r>
            <a:r>
              <a:rPr lang="en-US" smtClean="0">
                <a:latin typeface="Arial" charset="0"/>
              </a:rPr>
              <a:t> / </a:t>
            </a:r>
            <a:r>
              <a:rPr lang="en-US" u="sng" smtClean="0">
                <a:latin typeface="Arial" charset="0"/>
              </a:rPr>
              <a:t>10</a:t>
            </a:r>
            <a:r>
              <a:rPr lang="en-US" smtClean="0">
                <a:latin typeface="Arial" charset="0"/>
              </a:rPr>
              <a:t> </a:t>
            </a:r>
          </a:p>
          <a:p>
            <a:pPr marL="609600" indent="-609600" eaLnBrk="1" hangingPunct="1">
              <a:buFontTx/>
              <a:buNone/>
            </a:pPr>
            <a:r>
              <a:rPr lang="en-US" smtClean="0">
                <a:latin typeface="Arial" charset="0"/>
              </a:rPr>
              <a:t>				= 1.4 x 10</a:t>
            </a:r>
            <a:r>
              <a:rPr lang="en-US" baseline="30000" smtClean="0">
                <a:latin typeface="Arial" charset="0"/>
              </a:rPr>
              <a:t>-3</a:t>
            </a:r>
          </a:p>
        </p:txBody>
      </p:sp>
      <p:sp>
        <p:nvSpPr>
          <p:cNvPr id="238595"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93922">
                                            <p:txEl>
                                              <p:pRg st="2" end="2"/>
                                            </p:txEl>
                                          </p:spTgt>
                                        </p:tgtEl>
                                        <p:attrNameLst>
                                          <p:attrName>style.visibility</p:attrName>
                                        </p:attrNameLst>
                                      </p:cBhvr>
                                      <p:to>
                                        <p:strVal val="visible"/>
                                      </p:to>
                                    </p:set>
                                    <p:animEffect transition="in" filter="fade">
                                      <p:cBhvr>
                                        <p:cTn id="7" dur="1000"/>
                                        <p:tgtEl>
                                          <p:spTgt spid="593922">
                                            <p:txEl>
                                              <p:pRg st="2" end="2"/>
                                            </p:txEl>
                                          </p:spTgt>
                                        </p:tgtEl>
                                      </p:cBhvr>
                                    </p:animEffect>
                                    <p:anim calcmode="lin" valueType="num">
                                      <p:cBhvr>
                                        <p:cTn id="8" dur="1000" fill="hold"/>
                                        <p:tgtEl>
                                          <p:spTgt spid="593922">
                                            <p:txEl>
                                              <p:pRg st="2" end="2"/>
                                            </p:txEl>
                                          </p:spTgt>
                                        </p:tgtEl>
                                        <p:attrNameLst>
                                          <p:attrName>ppt_x</p:attrName>
                                        </p:attrNameLst>
                                      </p:cBhvr>
                                      <p:tavLst>
                                        <p:tav tm="0">
                                          <p:val>
                                            <p:strVal val="#ppt_x-.1"/>
                                          </p:val>
                                        </p:tav>
                                        <p:tav tm="100000">
                                          <p:val>
                                            <p:strVal val="#ppt_x"/>
                                          </p:val>
                                        </p:tav>
                                      </p:tavLst>
                                    </p:anim>
                                    <p:anim calcmode="lin" valueType="num">
                                      <p:cBhvr>
                                        <p:cTn id="9" dur="1000" fill="hold"/>
                                        <p:tgtEl>
                                          <p:spTgt spid="5939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93922">
                                            <p:txEl>
                                              <p:pRg st="3" end="3"/>
                                            </p:txEl>
                                          </p:spTgt>
                                        </p:tgtEl>
                                        <p:attrNameLst>
                                          <p:attrName>style.visibility</p:attrName>
                                        </p:attrNameLst>
                                      </p:cBhvr>
                                      <p:to>
                                        <p:strVal val="visible"/>
                                      </p:to>
                                    </p:set>
                                    <p:animEffect transition="in" filter="fade">
                                      <p:cBhvr>
                                        <p:cTn id="14" dur="1000"/>
                                        <p:tgtEl>
                                          <p:spTgt spid="593922">
                                            <p:txEl>
                                              <p:pRg st="3" end="3"/>
                                            </p:txEl>
                                          </p:spTgt>
                                        </p:tgtEl>
                                      </p:cBhvr>
                                    </p:animEffect>
                                    <p:anim calcmode="lin" valueType="num">
                                      <p:cBhvr>
                                        <p:cTn id="15" dur="1000" fill="hold"/>
                                        <p:tgtEl>
                                          <p:spTgt spid="59392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939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593922">
                                            <p:txEl>
                                              <p:pRg st="5" end="5"/>
                                            </p:txEl>
                                          </p:spTgt>
                                        </p:tgtEl>
                                        <p:attrNameLst>
                                          <p:attrName>style.visibility</p:attrName>
                                        </p:attrNameLst>
                                      </p:cBhvr>
                                      <p:to>
                                        <p:strVal val="visible"/>
                                      </p:to>
                                    </p:set>
                                    <p:animEffect transition="in" filter="fade">
                                      <p:cBhvr>
                                        <p:cTn id="21" dur="1000"/>
                                        <p:tgtEl>
                                          <p:spTgt spid="593922">
                                            <p:txEl>
                                              <p:pRg st="5" end="5"/>
                                            </p:txEl>
                                          </p:spTgt>
                                        </p:tgtEl>
                                      </p:cBhvr>
                                    </p:animEffect>
                                    <p:anim calcmode="lin" valueType="num">
                                      <p:cBhvr>
                                        <p:cTn id="22" dur="1000" fill="hold"/>
                                        <p:tgtEl>
                                          <p:spTgt spid="593922">
                                            <p:txEl>
                                              <p:pRg st="5" end="5"/>
                                            </p:txEl>
                                          </p:spTgt>
                                        </p:tgtEl>
                                        <p:attrNameLst>
                                          <p:attrName>ppt_x</p:attrName>
                                        </p:attrNameLst>
                                      </p:cBhvr>
                                      <p:tavLst>
                                        <p:tav tm="0">
                                          <p:val>
                                            <p:strVal val="#ppt_x-.1"/>
                                          </p:val>
                                        </p:tav>
                                        <p:tav tm="100000">
                                          <p:val>
                                            <p:strVal val="#ppt_x"/>
                                          </p:val>
                                        </p:tav>
                                      </p:tavLst>
                                    </p:anim>
                                    <p:anim calcmode="lin" valueType="num">
                                      <p:cBhvr>
                                        <p:cTn id="23" dur="1000" fill="hold"/>
                                        <p:tgtEl>
                                          <p:spTgt spid="59392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93922">
                                            <p:txEl>
                                              <p:pRg st="6" end="6"/>
                                            </p:txEl>
                                          </p:spTgt>
                                        </p:tgtEl>
                                        <p:attrNameLst>
                                          <p:attrName>style.visibility</p:attrName>
                                        </p:attrNameLst>
                                      </p:cBhvr>
                                      <p:to>
                                        <p:strVal val="visible"/>
                                      </p:to>
                                    </p:set>
                                    <p:animEffect transition="in" filter="fade">
                                      <p:cBhvr>
                                        <p:cTn id="28" dur="1000"/>
                                        <p:tgtEl>
                                          <p:spTgt spid="593922">
                                            <p:txEl>
                                              <p:pRg st="6" end="6"/>
                                            </p:txEl>
                                          </p:spTgt>
                                        </p:tgtEl>
                                      </p:cBhvr>
                                    </p:animEffect>
                                    <p:anim calcmode="lin" valueType="num">
                                      <p:cBhvr>
                                        <p:cTn id="29" dur="1000" fill="hold"/>
                                        <p:tgtEl>
                                          <p:spTgt spid="59392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939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0" presetClass="entr" presetSubtype="0" fill="hold" nodeType="clickEffect">
                                  <p:stCondLst>
                                    <p:cond delay="0"/>
                                  </p:stCondLst>
                                  <p:iterate type="lt">
                                    <p:tmPct val="10000"/>
                                  </p:iterate>
                                  <p:childTnLst>
                                    <p:set>
                                      <p:cBhvr>
                                        <p:cTn id="34" dur="1" fill="hold">
                                          <p:stCondLst>
                                            <p:cond delay="0"/>
                                          </p:stCondLst>
                                        </p:cTn>
                                        <p:tgtEl>
                                          <p:spTgt spid="593922">
                                            <p:txEl>
                                              <p:pRg st="8" end="8"/>
                                            </p:txEl>
                                          </p:spTgt>
                                        </p:tgtEl>
                                        <p:attrNameLst>
                                          <p:attrName>style.visibility</p:attrName>
                                        </p:attrNameLst>
                                      </p:cBhvr>
                                      <p:to>
                                        <p:strVal val="visible"/>
                                      </p:to>
                                    </p:set>
                                    <p:animEffect transition="in" filter="fade">
                                      <p:cBhvr>
                                        <p:cTn id="35" dur="1000"/>
                                        <p:tgtEl>
                                          <p:spTgt spid="593922">
                                            <p:txEl>
                                              <p:pRg st="8" end="8"/>
                                            </p:txEl>
                                          </p:spTgt>
                                        </p:tgtEl>
                                      </p:cBhvr>
                                    </p:animEffect>
                                    <p:anim calcmode="lin" valueType="num">
                                      <p:cBhvr>
                                        <p:cTn id="36" dur="1000" fill="hold"/>
                                        <p:tgtEl>
                                          <p:spTgt spid="593922">
                                            <p:txEl>
                                              <p:pRg st="8" end="8"/>
                                            </p:txEl>
                                          </p:spTgt>
                                        </p:tgtEl>
                                        <p:attrNameLst>
                                          <p:attrName>ppt_x</p:attrName>
                                        </p:attrNameLst>
                                      </p:cBhvr>
                                      <p:tavLst>
                                        <p:tav tm="0">
                                          <p:val>
                                            <p:strVal val="#ppt_x-.1"/>
                                          </p:val>
                                        </p:tav>
                                        <p:tav tm="100000">
                                          <p:val>
                                            <p:strVal val="#ppt_x"/>
                                          </p:val>
                                        </p:tav>
                                      </p:tavLst>
                                    </p:anim>
                                    <p:anim calcmode="lin" valueType="num">
                                      <p:cBhvr>
                                        <p:cTn id="37" dur="1000" fill="hold"/>
                                        <p:tgtEl>
                                          <p:spTgt spid="59392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93922">
                                            <p:txEl>
                                              <p:pRg st="9" end="9"/>
                                            </p:txEl>
                                          </p:spTgt>
                                        </p:tgtEl>
                                        <p:attrNameLst>
                                          <p:attrName>style.visibility</p:attrName>
                                        </p:attrNameLst>
                                      </p:cBhvr>
                                      <p:to>
                                        <p:strVal val="visible"/>
                                      </p:to>
                                    </p:set>
                                    <p:animEffect transition="in" filter="fade">
                                      <p:cBhvr>
                                        <p:cTn id="42" dur="1000"/>
                                        <p:tgtEl>
                                          <p:spTgt spid="593922">
                                            <p:txEl>
                                              <p:pRg st="9" end="9"/>
                                            </p:txEl>
                                          </p:spTgt>
                                        </p:tgtEl>
                                      </p:cBhvr>
                                    </p:animEffect>
                                    <p:anim calcmode="lin" valueType="num">
                                      <p:cBhvr>
                                        <p:cTn id="43" dur="1000" fill="hold"/>
                                        <p:tgtEl>
                                          <p:spTgt spid="593922">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59392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body" idx="1"/>
          </p:nvPr>
        </p:nvSpPr>
        <p:spPr>
          <a:xfrm>
            <a:off x="457200" y="685800"/>
            <a:ext cx="8229600" cy="4525963"/>
          </a:xfrm>
        </p:spPr>
        <p:txBody>
          <a:bodyPr/>
          <a:lstStyle/>
          <a:p>
            <a:pPr eaLnBrk="1" hangingPunct="1">
              <a:buFontTx/>
              <a:buNone/>
            </a:pPr>
            <a:r>
              <a:rPr lang="en-US" smtClean="0">
                <a:latin typeface="Arial" charset="0"/>
              </a:rPr>
              <a:t>Change to standard form.</a:t>
            </a:r>
          </a:p>
          <a:p>
            <a:pPr eaLnBrk="1" hangingPunct="1">
              <a:buFontTx/>
              <a:buNone/>
            </a:pPr>
            <a:endParaRPr lang="en-US" smtClean="0">
              <a:latin typeface="Arial" charset="0"/>
            </a:endParaRPr>
          </a:p>
          <a:p>
            <a:pPr eaLnBrk="1" hangingPunct="1">
              <a:buFontTx/>
              <a:buNone/>
            </a:pPr>
            <a:r>
              <a:rPr lang="en-US" smtClean="0">
                <a:latin typeface="Arial" charset="0"/>
              </a:rPr>
              <a:t>			     </a:t>
            </a:r>
          </a:p>
          <a:p>
            <a:pPr eaLnBrk="1" hangingPunct="1">
              <a:buFontTx/>
              <a:buNone/>
            </a:pPr>
            <a:r>
              <a:rPr lang="en-US" smtClean="0">
                <a:latin typeface="Arial" charset="0"/>
              </a:rPr>
              <a:t>                     1.87 x 10</a:t>
            </a:r>
            <a:r>
              <a:rPr lang="en-US" baseline="30000" smtClean="0">
                <a:latin typeface="Arial" charset="0"/>
              </a:rPr>
              <a:t>–5</a:t>
            </a:r>
            <a:r>
              <a:rPr lang="en-US" smtClean="0">
                <a:latin typeface="Arial" charset="0"/>
              </a:rPr>
              <a:t> =</a:t>
            </a:r>
          </a:p>
          <a:p>
            <a:pPr eaLnBrk="1" hangingPunct="1">
              <a:buFontTx/>
              <a:buNone/>
            </a:pPr>
            <a:endParaRPr lang="en-US" sz="1400" smtClean="0">
              <a:latin typeface="Arial" charset="0"/>
            </a:endParaRPr>
          </a:p>
          <a:p>
            <a:pPr eaLnBrk="1" hangingPunct="1">
              <a:buFontTx/>
              <a:buNone/>
            </a:pPr>
            <a:r>
              <a:rPr lang="en-US" smtClean="0">
                <a:latin typeface="Arial" charset="0"/>
              </a:rPr>
              <a:t>		                3.7 x 10</a:t>
            </a:r>
            <a:r>
              <a:rPr lang="en-US" baseline="30000" smtClean="0">
                <a:latin typeface="Arial" charset="0"/>
              </a:rPr>
              <a:t>8</a:t>
            </a:r>
            <a:r>
              <a:rPr lang="en-US" smtClean="0">
                <a:latin typeface="Arial" charset="0"/>
              </a:rPr>
              <a:t> =</a:t>
            </a:r>
          </a:p>
          <a:p>
            <a:pPr eaLnBrk="1" hangingPunct="1">
              <a:buFontTx/>
              <a:buNone/>
            </a:pPr>
            <a:endParaRPr lang="en-US" sz="1400" smtClean="0">
              <a:latin typeface="Arial" charset="0"/>
            </a:endParaRPr>
          </a:p>
          <a:p>
            <a:pPr eaLnBrk="1" hangingPunct="1">
              <a:buFontTx/>
              <a:buNone/>
            </a:pPr>
            <a:r>
              <a:rPr lang="en-US" smtClean="0">
                <a:latin typeface="Arial" charset="0"/>
              </a:rPr>
              <a:t>		              7.88 x 10</a:t>
            </a:r>
            <a:r>
              <a:rPr lang="en-US" baseline="30000" smtClean="0">
                <a:latin typeface="Arial" charset="0"/>
              </a:rPr>
              <a:t>1</a:t>
            </a:r>
            <a:r>
              <a:rPr lang="en-US" smtClean="0">
                <a:latin typeface="Arial" charset="0"/>
              </a:rPr>
              <a:t> = </a:t>
            </a:r>
          </a:p>
          <a:p>
            <a:pPr eaLnBrk="1" hangingPunct="1">
              <a:buFontTx/>
              <a:buNone/>
            </a:pPr>
            <a:endParaRPr lang="en-US" sz="1400" smtClean="0">
              <a:latin typeface="Arial" charset="0"/>
            </a:endParaRPr>
          </a:p>
          <a:p>
            <a:pPr eaLnBrk="1" hangingPunct="1">
              <a:buFontTx/>
              <a:buNone/>
            </a:pPr>
            <a:r>
              <a:rPr lang="en-US" smtClean="0">
                <a:latin typeface="Arial" charset="0"/>
              </a:rPr>
              <a:t>		           2.164 x 10</a:t>
            </a:r>
            <a:r>
              <a:rPr lang="en-US" baseline="30000" smtClean="0">
                <a:latin typeface="Arial" charset="0"/>
              </a:rPr>
              <a:t>–2</a:t>
            </a:r>
            <a:r>
              <a:rPr lang="en-US" smtClean="0">
                <a:latin typeface="Arial" charset="0"/>
              </a:rPr>
              <a:t> =  </a:t>
            </a:r>
          </a:p>
        </p:txBody>
      </p:sp>
      <p:sp>
        <p:nvSpPr>
          <p:cNvPr id="239619"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94948" name="Text Box 4"/>
          <p:cNvSpPr txBox="1">
            <a:spLocks noChangeArrowheads="1"/>
          </p:cNvSpPr>
          <p:nvPr/>
        </p:nvSpPr>
        <p:spPr bwMode="auto">
          <a:xfrm>
            <a:off x="5248275" y="3276600"/>
            <a:ext cx="2438400" cy="579438"/>
          </a:xfrm>
          <a:prstGeom prst="rect">
            <a:avLst/>
          </a:prstGeom>
          <a:noFill/>
          <a:ln w="9525">
            <a:noFill/>
            <a:miter lim="800000"/>
            <a:headEnd/>
            <a:tailEnd/>
          </a:ln>
        </p:spPr>
        <p:txBody>
          <a:bodyPr wrap="none">
            <a:spAutoFit/>
          </a:bodyPr>
          <a:lstStyle/>
          <a:p>
            <a:r>
              <a:rPr lang="en-US" sz="3200"/>
              <a:t>370,000,000</a:t>
            </a:r>
          </a:p>
        </p:txBody>
      </p:sp>
      <p:sp>
        <p:nvSpPr>
          <p:cNvPr id="594949" name="Text Box 5"/>
          <p:cNvSpPr txBox="1">
            <a:spLocks noChangeArrowheads="1"/>
          </p:cNvSpPr>
          <p:nvPr/>
        </p:nvSpPr>
        <p:spPr bwMode="auto">
          <a:xfrm>
            <a:off x="5267325" y="2441575"/>
            <a:ext cx="2100263" cy="579438"/>
          </a:xfrm>
          <a:prstGeom prst="rect">
            <a:avLst/>
          </a:prstGeom>
          <a:noFill/>
          <a:ln w="9525">
            <a:noFill/>
            <a:miter lim="800000"/>
            <a:headEnd/>
            <a:tailEnd/>
          </a:ln>
        </p:spPr>
        <p:txBody>
          <a:bodyPr wrap="none">
            <a:spAutoFit/>
          </a:bodyPr>
          <a:lstStyle/>
          <a:p>
            <a:r>
              <a:rPr lang="en-US" sz="3200"/>
              <a:t>0.0000187</a:t>
            </a:r>
          </a:p>
        </p:txBody>
      </p:sp>
      <p:sp>
        <p:nvSpPr>
          <p:cNvPr id="594950" name="Text Box 6"/>
          <p:cNvSpPr txBox="1">
            <a:spLocks noChangeArrowheads="1"/>
          </p:cNvSpPr>
          <p:nvPr/>
        </p:nvSpPr>
        <p:spPr bwMode="auto">
          <a:xfrm>
            <a:off x="5245100" y="4119563"/>
            <a:ext cx="973138" cy="579437"/>
          </a:xfrm>
          <a:prstGeom prst="rect">
            <a:avLst/>
          </a:prstGeom>
          <a:noFill/>
          <a:ln w="9525">
            <a:noFill/>
            <a:miter lim="800000"/>
            <a:headEnd/>
            <a:tailEnd/>
          </a:ln>
        </p:spPr>
        <p:txBody>
          <a:bodyPr wrap="none">
            <a:spAutoFit/>
          </a:bodyPr>
          <a:lstStyle/>
          <a:p>
            <a:r>
              <a:rPr lang="en-US" sz="3200"/>
              <a:t>78.8</a:t>
            </a:r>
          </a:p>
        </p:txBody>
      </p:sp>
      <p:sp>
        <p:nvSpPr>
          <p:cNvPr id="594951" name="Text Box 7"/>
          <p:cNvSpPr txBox="1">
            <a:spLocks noChangeArrowheads="1"/>
          </p:cNvSpPr>
          <p:nvPr/>
        </p:nvSpPr>
        <p:spPr bwMode="auto">
          <a:xfrm>
            <a:off x="5273675" y="4964113"/>
            <a:ext cx="1649413" cy="579437"/>
          </a:xfrm>
          <a:prstGeom prst="rect">
            <a:avLst/>
          </a:prstGeom>
          <a:noFill/>
          <a:ln w="9525">
            <a:noFill/>
            <a:miter lim="800000"/>
            <a:headEnd/>
            <a:tailEnd/>
          </a:ln>
        </p:spPr>
        <p:txBody>
          <a:bodyPr wrap="none">
            <a:spAutoFit/>
          </a:bodyPr>
          <a:lstStyle/>
          <a:p>
            <a:r>
              <a:rPr lang="en-US" sz="3200"/>
              <a:t>0.02164</a:t>
            </a:r>
          </a:p>
        </p:txBody>
      </p:sp>
      <p:sp>
        <p:nvSpPr>
          <p:cNvPr id="594952" name="Text Box 8"/>
          <p:cNvSpPr txBox="1">
            <a:spLocks noChangeArrowheads="1"/>
          </p:cNvSpPr>
          <p:nvPr/>
        </p:nvSpPr>
        <p:spPr bwMode="auto">
          <a:xfrm>
            <a:off x="2312988" y="1414463"/>
            <a:ext cx="3565525" cy="579437"/>
          </a:xfrm>
          <a:prstGeom prst="rect">
            <a:avLst/>
          </a:prstGeom>
          <a:noFill/>
          <a:ln w="9525">
            <a:noFill/>
            <a:miter lim="800000"/>
            <a:headEnd/>
            <a:tailEnd/>
          </a:ln>
        </p:spPr>
        <p:txBody>
          <a:bodyPr wrap="none">
            <a:spAutoFit/>
          </a:bodyPr>
          <a:lstStyle/>
          <a:p>
            <a:r>
              <a:rPr lang="en-US" sz="3200"/>
              <a:t>000000187000000</a:t>
            </a:r>
          </a:p>
        </p:txBody>
      </p:sp>
      <p:sp>
        <p:nvSpPr>
          <p:cNvPr id="594953" name="Text Box 9"/>
          <p:cNvSpPr txBox="1">
            <a:spLocks noChangeArrowheads="1"/>
          </p:cNvSpPr>
          <p:nvPr/>
        </p:nvSpPr>
        <p:spPr bwMode="auto">
          <a:xfrm>
            <a:off x="3838575" y="1541463"/>
            <a:ext cx="268288" cy="457200"/>
          </a:xfrm>
          <a:prstGeom prst="rect">
            <a:avLst/>
          </a:prstGeom>
          <a:noFill/>
          <a:ln w="9525">
            <a:noFill/>
            <a:miter lim="800000"/>
            <a:headEnd/>
            <a:tailEnd/>
          </a:ln>
        </p:spPr>
        <p:txBody>
          <a:bodyPr wrap="none">
            <a:spAutoFit/>
          </a:bodyPr>
          <a:lstStyle/>
          <a:p>
            <a:r>
              <a:rPr lang="en-US"/>
              <a:t>.</a:t>
            </a:r>
          </a:p>
        </p:txBody>
      </p:sp>
      <p:sp>
        <p:nvSpPr>
          <p:cNvPr id="594954" name="AutoShape 10"/>
          <p:cNvSpPr>
            <a:spLocks noChangeArrowheads="1"/>
          </p:cNvSpPr>
          <p:nvPr/>
        </p:nvSpPr>
        <p:spPr bwMode="auto">
          <a:xfrm flipH="1">
            <a:off x="3752850" y="1893888"/>
            <a:ext cx="244475" cy="174625"/>
          </a:xfrm>
          <a:prstGeom prst="curvedUpArrow">
            <a:avLst>
              <a:gd name="adj1" fmla="val 28000"/>
              <a:gd name="adj2" fmla="val 56000"/>
              <a:gd name="adj3" fmla="val 37231"/>
            </a:avLst>
          </a:prstGeom>
          <a:solidFill>
            <a:schemeClr val="accent1"/>
          </a:solidFill>
          <a:ln w="9525">
            <a:solidFill>
              <a:schemeClr val="tx1"/>
            </a:solidFill>
            <a:miter lim="800000"/>
            <a:headEnd/>
            <a:tailEnd/>
          </a:ln>
        </p:spPr>
        <p:txBody>
          <a:bodyPr wrap="none" anchor="ctr"/>
          <a:lstStyle/>
          <a:p>
            <a:endParaRPr lang="en-US"/>
          </a:p>
        </p:txBody>
      </p:sp>
      <p:sp>
        <p:nvSpPr>
          <p:cNvPr id="594955" name="AutoShape 11"/>
          <p:cNvSpPr>
            <a:spLocks noChangeArrowheads="1"/>
          </p:cNvSpPr>
          <p:nvPr/>
        </p:nvSpPr>
        <p:spPr bwMode="auto">
          <a:xfrm flipH="1">
            <a:off x="3508375" y="1912938"/>
            <a:ext cx="244475" cy="174625"/>
          </a:xfrm>
          <a:prstGeom prst="curvedUpArrow">
            <a:avLst>
              <a:gd name="adj1" fmla="val 28000"/>
              <a:gd name="adj2" fmla="val 56000"/>
              <a:gd name="adj3" fmla="val 37231"/>
            </a:avLst>
          </a:prstGeom>
          <a:solidFill>
            <a:schemeClr val="accent1"/>
          </a:solidFill>
          <a:ln w="9525">
            <a:solidFill>
              <a:schemeClr val="tx1"/>
            </a:solidFill>
            <a:miter lim="800000"/>
            <a:headEnd/>
            <a:tailEnd/>
          </a:ln>
        </p:spPr>
        <p:txBody>
          <a:bodyPr wrap="none" anchor="ctr"/>
          <a:lstStyle/>
          <a:p>
            <a:endParaRPr lang="en-US"/>
          </a:p>
        </p:txBody>
      </p:sp>
      <p:sp>
        <p:nvSpPr>
          <p:cNvPr id="594956" name="AutoShape 12"/>
          <p:cNvSpPr>
            <a:spLocks noChangeArrowheads="1"/>
          </p:cNvSpPr>
          <p:nvPr/>
        </p:nvSpPr>
        <p:spPr bwMode="auto">
          <a:xfrm flipH="1">
            <a:off x="3265488" y="1919288"/>
            <a:ext cx="244475" cy="174625"/>
          </a:xfrm>
          <a:prstGeom prst="curvedUpArrow">
            <a:avLst>
              <a:gd name="adj1" fmla="val 28000"/>
              <a:gd name="adj2" fmla="val 56000"/>
              <a:gd name="adj3" fmla="val 37231"/>
            </a:avLst>
          </a:prstGeom>
          <a:solidFill>
            <a:schemeClr val="accent1"/>
          </a:solidFill>
          <a:ln w="9525">
            <a:solidFill>
              <a:schemeClr val="tx1"/>
            </a:solidFill>
            <a:miter lim="800000"/>
            <a:headEnd/>
            <a:tailEnd/>
          </a:ln>
        </p:spPr>
        <p:txBody>
          <a:bodyPr wrap="none" anchor="ctr"/>
          <a:lstStyle/>
          <a:p>
            <a:endParaRPr lang="en-US"/>
          </a:p>
        </p:txBody>
      </p:sp>
      <p:sp>
        <p:nvSpPr>
          <p:cNvPr id="594957" name="AutoShape 13"/>
          <p:cNvSpPr>
            <a:spLocks noChangeArrowheads="1"/>
          </p:cNvSpPr>
          <p:nvPr/>
        </p:nvSpPr>
        <p:spPr bwMode="auto">
          <a:xfrm flipH="1">
            <a:off x="3022600" y="1922463"/>
            <a:ext cx="244475" cy="174625"/>
          </a:xfrm>
          <a:prstGeom prst="curvedUpArrow">
            <a:avLst>
              <a:gd name="adj1" fmla="val 28000"/>
              <a:gd name="adj2" fmla="val 56000"/>
              <a:gd name="adj3" fmla="val 37231"/>
            </a:avLst>
          </a:prstGeom>
          <a:solidFill>
            <a:schemeClr val="accent1"/>
          </a:solidFill>
          <a:ln w="9525">
            <a:solidFill>
              <a:schemeClr val="tx1"/>
            </a:solidFill>
            <a:miter lim="800000"/>
            <a:headEnd/>
            <a:tailEnd/>
          </a:ln>
        </p:spPr>
        <p:txBody>
          <a:bodyPr wrap="none" anchor="ctr"/>
          <a:lstStyle/>
          <a:p>
            <a:endParaRPr lang="en-US"/>
          </a:p>
        </p:txBody>
      </p:sp>
      <p:sp>
        <p:nvSpPr>
          <p:cNvPr id="594958" name="AutoShape 14"/>
          <p:cNvSpPr>
            <a:spLocks noChangeArrowheads="1"/>
          </p:cNvSpPr>
          <p:nvPr/>
        </p:nvSpPr>
        <p:spPr bwMode="auto">
          <a:xfrm flipH="1">
            <a:off x="2789238" y="1924050"/>
            <a:ext cx="244475" cy="174625"/>
          </a:xfrm>
          <a:prstGeom prst="curvedUpArrow">
            <a:avLst>
              <a:gd name="adj1" fmla="val 28000"/>
              <a:gd name="adj2" fmla="val 56000"/>
              <a:gd name="adj3" fmla="val 37231"/>
            </a:avLst>
          </a:prstGeom>
          <a:solidFill>
            <a:schemeClr val="accent1"/>
          </a:solidFill>
          <a:ln w="9525">
            <a:solidFill>
              <a:schemeClr val="tx1"/>
            </a:solidFill>
            <a:miter lim="800000"/>
            <a:headEnd/>
            <a:tailEnd/>
          </a:ln>
        </p:spPr>
        <p:txBody>
          <a:bodyPr wrap="none" anchor="ctr"/>
          <a:lstStyle/>
          <a:p>
            <a:endParaRPr lang="en-US"/>
          </a:p>
        </p:txBody>
      </p:sp>
      <p:sp>
        <p:nvSpPr>
          <p:cNvPr id="594959" name="Text Box 15"/>
          <p:cNvSpPr txBox="1">
            <a:spLocks noChangeArrowheads="1"/>
          </p:cNvSpPr>
          <p:nvPr/>
        </p:nvSpPr>
        <p:spPr bwMode="auto">
          <a:xfrm>
            <a:off x="2719388" y="1538288"/>
            <a:ext cx="268287" cy="457200"/>
          </a:xfrm>
          <a:prstGeom prst="rect">
            <a:avLst/>
          </a:prstGeom>
          <a:noFill/>
          <a:ln w="9525">
            <a:noFill/>
            <a:miter lim="800000"/>
            <a:headEnd/>
            <a:tailEnd/>
          </a:ln>
        </p:spPr>
        <p:txBody>
          <a:bodyPr wrap="none">
            <a:spAutoFit/>
          </a:bodyPr>
          <a:lstStyle/>
          <a:p>
            <a:r>
              <a:rPr lang="en-US"/>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946">
                                            <p:txEl>
                                              <p:pRg st="3" end="3"/>
                                            </p:txEl>
                                          </p:spTgt>
                                        </p:tgtEl>
                                        <p:attrNameLst>
                                          <p:attrName>style.visibility</p:attrName>
                                        </p:attrNameLst>
                                      </p:cBhvr>
                                      <p:to>
                                        <p:strVal val="visible"/>
                                      </p:to>
                                    </p:set>
                                    <p:animEffect transition="in" filter="fade">
                                      <p:cBhvr>
                                        <p:cTn id="7" dur="2000"/>
                                        <p:tgtEl>
                                          <p:spTgt spid="59494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594952"/>
                                        </p:tgtEl>
                                        <p:attrNameLst>
                                          <p:attrName>style.visibility</p:attrName>
                                        </p:attrNameLst>
                                      </p:cBhvr>
                                      <p:to>
                                        <p:strVal val="visible"/>
                                      </p:to>
                                    </p:set>
                                    <p:anim calcmode="lin" valueType="num">
                                      <p:cBhvr>
                                        <p:cTn id="12" dur="500" fill="hold"/>
                                        <p:tgtEl>
                                          <p:spTgt spid="594952"/>
                                        </p:tgtEl>
                                        <p:attrNameLst>
                                          <p:attrName>ppt_w</p:attrName>
                                        </p:attrNameLst>
                                      </p:cBhvr>
                                      <p:tavLst>
                                        <p:tav tm="0">
                                          <p:val>
                                            <p:fltVal val="0"/>
                                          </p:val>
                                        </p:tav>
                                        <p:tav tm="100000">
                                          <p:val>
                                            <p:strVal val="#ppt_w"/>
                                          </p:val>
                                        </p:tav>
                                      </p:tavLst>
                                    </p:anim>
                                    <p:anim calcmode="lin" valueType="num">
                                      <p:cBhvr>
                                        <p:cTn id="13" dur="500" fill="hold"/>
                                        <p:tgtEl>
                                          <p:spTgt spid="594952"/>
                                        </p:tgtEl>
                                        <p:attrNameLst>
                                          <p:attrName>ppt_h</p:attrName>
                                        </p:attrNameLst>
                                      </p:cBhvr>
                                      <p:tavLst>
                                        <p:tav tm="0">
                                          <p:val>
                                            <p:fltVal val="0"/>
                                          </p:val>
                                        </p:tav>
                                        <p:tav tm="100000">
                                          <p:val>
                                            <p:strVal val="#ppt_h"/>
                                          </p:val>
                                        </p:tav>
                                      </p:tavLst>
                                    </p:anim>
                                    <p:animEffect transition="in" filter="fade">
                                      <p:cBhvr>
                                        <p:cTn id="14" dur="500"/>
                                        <p:tgtEl>
                                          <p:spTgt spid="5949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94953"/>
                                        </p:tgtEl>
                                        <p:attrNameLst>
                                          <p:attrName>style.visibility</p:attrName>
                                        </p:attrNameLst>
                                      </p:cBhvr>
                                      <p:to>
                                        <p:strVal val="visible"/>
                                      </p:to>
                                    </p:set>
                                    <p:animEffect transition="in" filter="fade">
                                      <p:cBhvr>
                                        <p:cTn id="19" dur="2000"/>
                                        <p:tgtEl>
                                          <p:spTgt spid="5949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94954"/>
                                        </p:tgtEl>
                                        <p:attrNameLst>
                                          <p:attrName>style.visibility</p:attrName>
                                        </p:attrNameLst>
                                      </p:cBhvr>
                                      <p:to>
                                        <p:strVal val="visible"/>
                                      </p:to>
                                    </p:set>
                                    <p:animEffect transition="in" filter="wipe(right)">
                                      <p:cBhvr>
                                        <p:cTn id="24" dur="500"/>
                                        <p:tgtEl>
                                          <p:spTgt spid="594954"/>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594955"/>
                                        </p:tgtEl>
                                        <p:attrNameLst>
                                          <p:attrName>style.visibility</p:attrName>
                                        </p:attrNameLst>
                                      </p:cBhvr>
                                      <p:to>
                                        <p:strVal val="visible"/>
                                      </p:to>
                                    </p:set>
                                    <p:animEffect transition="in" filter="wipe(right)">
                                      <p:cBhvr>
                                        <p:cTn id="28" dur="500"/>
                                        <p:tgtEl>
                                          <p:spTgt spid="594955"/>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594956"/>
                                        </p:tgtEl>
                                        <p:attrNameLst>
                                          <p:attrName>style.visibility</p:attrName>
                                        </p:attrNameLst>
                                      </p:cBhvr>
                                      <p:to>
                                        <p:strVal val="visible"/>
                                      </p:to>
                                    </p:set>
                                    <p:animEffect transition="in" filter="wipe(right)">
                                      <p:cBhvr>
                                        <p:cTn id="32" dur="500"/>
                                        <p:tgtEl>
                                          <p:spTgt spid="594956"/>
                                        </p:tgtEl>
                                      </p:cBhvr>
                                    </p:animEffect>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594957"/>
                                        </p:tgtEl>
                                        <p:attrNameLst>
                                          <p:attrName>style.visibility</p:attrName>
                                        </p:attrNameLst>
                                      </p:cBhvr>
                                      <p:to>
                                        <p:strVal val="visible"/>
                                      </p:to>
                                    </p:set>
                                    <p:animEffect transition="in" filter="wipe(right)">
                                      <p:cBhvr>
                                        <p:cTn id="36" dur="500"/>
                                        <p:tgtEl>
                                          <p:spTgt spid="594957"/>
                                        </p:tgtEl>
                                      </p:cBhvr>
                                    </p:animEffect>
                                  </p:childTnLst>
                                </p:cTn>
                              </p:par>
                            </p:childTnLst>
                          </p:cTn>
                        </p:par>
                        <p:par>
                          <p:cTn id="37" fill="hold">
                            <p:stCondLst>
                              <p:cond delay="2000"/>
                            </p:stCondLst>
                            <p:childTnLst>
                              <p:par>
                                <p:cTn id="38" presetID="22" presetClass="entr" presetSubtype="2" fill="hold" grpId="0" nodeType="afterEffect">
                                  <p:stCondLst>
                                    <p:cond delay="0"/>
                                  </p:stCondLst>
                                  <p:childTnLst>
                                    <p:set>
                                      <p:cBhvr>
                                        <p:cTn id="39" dur="1" fill="hold">
                                          <p:stCondLst>
                                            <p:cond delay="0"/>
                                          </p:stCondLst>
                                        </p:cTn>
                                        <p:tgtEl>
                                          <p:spTgt spid="594958"/>
                                        </p:tgtEl>
                                        <p:attrNameLst>
                                          <p:attrName>style.visibility</p:attrName>
                                        </p:attrNameLst>
                                      </p:cBhvr>
                                      <p:to>
                                        <p:strVal val="visible"/>
                                      </p:to>
                                    </p:set>
                                    <p:animEffect transition="in" filter="wipe(right)">
                                      <p:cBhvr>
                                        <p:cTn id="40" dur="500"/>
                                        <p:tgtEl>
                                          <p:spTgt spid="59495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grpId="1" nodeType="clickEffect">
                                  <p:stCondLst>
                                    <p:cond delay="0"/>
                                  </p:stCondLst>
                                  <p:childTnLst>
                                    <p:animEffect transition="out" filter="dissolve">
                                      <p:cBhvr>
                                        <p:cTn id="44" dur="500"/>
                                        <p:tgtEl>
                                          <p:spTgt spid="594953"/>
                                        </p:tgtEl>
                                      </p:cBhvr>
                                    </p:animEffect>
                                    <p:set>
                                      <p:cBhvr>
                                        <p:cTn id="45" dur="1" fill="hold">
                                          <p:stCondLst>
                                            <p:cond delay="499"/>
                                          </p:stCondLst>
                                        </p:cTn>
                                        <p:tgtEl>
                                          <p:spTgt spid="59495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594959"/>
                                        </p:tgtEl>
                                        <p:attrNameLst>
                                          <p:attrName>style.visibility</p:attrName>
                                        </p:attrNameLst>
                                      </p:cBhvr>
                                      <p:to>
                                        <p:strVal val="visible"/>
                                      </p:to>
                                    </p:set>
                                    <p:animEffect transition="in" filter="fade">
                                      <p:cBhvr>
                                        <p:cTn id="48" dur="2000"/>
                                        <p:tgtEl>
                                          <p:spTgt spid="59495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94952"/>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59495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9495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9495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9495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9495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9495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94959"/>
                                        </p:tgtEl>
                                        <p:attrNameLst>
                                          <p:attrName>style.visibility</p:attrName>
                                        </p:attrNameLst>
                                      </p:cBhvr>
                                      <p:to>
                                        <p:strVal val="hidden"/>
                                      </p:to>
                                    </p:set>
                                  </p:childTnLst>
                                </p:cTn>
                              </p:par>
                            </p:childTnLst>
                          </p:cTn>
                        </p:par>
                        <p:par>
                          <p:cTn id="67" fill="hold">
                            <p:stCondLst>
                              <p:cond delay="0"/>
                            </p:stCondLst>
                            <p:childTnLst>
                              <p:par>
                                <p:cTn id="68" presetID="39" presetClass="entr" presetSubtype="0" accel="100000" fill="hold" grpId="0" nodeType="afterEffect">
                                  <p:stCondLst>
                                    <p:cond delay="0"/>
                                  </p:stCondLst>
                                  <p:childTnLst>
                                    <p:set>
                                      <p:cBhvr>
                                        <p:cTn id="69" dur="1" fill="hold">
                                          <p:stCondLst>
                                            <p:cond delay="0"/>
                                          </p:stCondLst>
                                        </p:cTn>
                                        <p:tgtEl>
                                          <p:spTgt spid="594949"/>
                                        </p:tgtEl>
                                        <p:attrNameLst>
                                          <p:attrName>style.visibility</p:attrName>
                                        </p:attrNameLst>
                                      </p:cBhvr>
                                      <p:to>
                                        <p:strVal val="visible"/>
                                      </p:to>
                                    </p:set>
                                    <p:anim calcmode="lin" valueType="num">
                                      <p:cBhvr>
                                        <p:cTn id="70" dur="500" fill="hold"/>
                                        <p:tgtEl>
                                          <p:spTgt spid="594949"/>
                                        </p:tgtEl>
                                        <p:attrNameLst>
                                          <p:attrName>ppt_h</p:attrName>
                                        </p:attrNameLst>
                                      </p:cBhvr>
                                      <p:tavLst>
                                        <p:tav tm="0">
                                          <p:val>
                                            <p:strVal val="#ppt_h/20"/>
                                          </p:val>
                                        </p:tav>
                                        <p:tav tm="50000">
                                          <p:val>
                                            <p:strVal val="#ppt_h/20"/>
                                          </p:val>
                                        </p:tav>
                                        <p:tav tm="100000">
                                          <p:val>
                                            <p:strVal val="#ppt_h"/>
                                          </p:val>
                                        </p:tav>
                                      </p:tavLst>
                                    </p:anim>
                                    <p:anim calcmode="lin" valueType="num">
                                      <p:cBhvr>
                                        <p:cTn id="71" dur="500" fill="hold"/>
                                        <p:tgtEl>
                                          <p:spTgt spid="594949"/>
                                        </p:tgtEl>
                                        <p:attrNameLst>
                                          <p:attrName>ppt_w</p:attrName>
                                        </p:attrNameLst>
                                      </p:cBhvr>
                                      <p:tavLst>
                                        <p:tav tm="0">
                                          <p:val>
                                            <p:strVal val="#ppt_w+.3"/>
                                          </p:val>
                                        </p:tav>
                                        <p:tav tm="50000">
                                          <p:val>
                                            <p:strVal val="#ppt_w+.3"/>
                                          </p:val>
                                        </p:tav>
                                        <p:tav tm="100000">
                                          <p:val>
                                            <p:strVal val="#ppt_w"/>
                                          </p:val>
                                        </p:tav>
                                      </p:tavLst>
                                    </p:anim>
                                    <p:anim calcmode="lin" valueType="num">
                                      <p:cBhvr>
                                        <p:cTn id="72" dur="500" fill="hold"/>
                                        <p:tgtEl>
                                          <p:spTgt spid="594949"/>
                                        </p:tgtEl>
                                        <p:attrNameLst>
                                          <p:attrName>ppt_x</p:attrName>
                                        </p:attrNameLst>
                                      </p:cBhvr>
                                      <p:tavLst>
                                        <p:tav tm="0">
                                          <p:val>
                                            <p:strVal val="#ppt_x-.3"/>
                                          </p:val>
                                        </p:tav>
                                        <p:tav tm="50000">
                                          <p:val>
                                            <p:strVal val="#ppt_x"/>
                                          </p:val>
                                        </p:tav>
                                        <p:tav tm="100000">
                                          <p:val>
                                            <p:strVal val="#ppt_x"/>
                                          </p:val>
                                        </p:tav>
                                      </p:tavLst>
                                    </p:anim>
                                    <p:anim calcmode="lin" valueType="num">
                                      <p:cBhvr>
                                        <p:cTn id="73" dur="500" fill="hold"/>
                                        <p:tgtEl>
                                          <p:spTgt spid="594949"/>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94946">
                                            <p:txEl>
                                              <p:pRg st="5" end="5"/>
                                            </p:txEl>
                                          </p:spTgt>
                                        </p:tgtEl>
                                        <p:attrNameLst>
                                          <p:attrName>style.visibility</p:attrName>
                                        </p:attrNameLst>
                                      </p:cBhvr>
                                      <p:to>
                                        <p:strVal val="visible"/>
                                      </p:to>
                                    </p:set>
                                    <p:animEffect transition="in" filter="fade">
                                      <p:cBhvr>
                                        <p:cTn id="78" dur="2000"/>
                                        <p:tgtEl>
                                          <p:spTgt spid="594946">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9" presetClass="entr" presetSubtype="0" accel="100000" fill="hold" grpId="0" nodeType="clickEffect">
                                  <p:stCondLst>
                                    <p:cond delay="0"/>
                                  </p:stCondLst>
                                  <p:childTnLst>
                                    <p:set>
                                      <p:cBhvr>
                                        <p:cTn id="82" dur="1" fill="hold">
                                          <p:stCondLst>
                                            <p:cond delay="0"/>
                                          </p:stCondLst>
                                        </p:cTn>
                                        <p:tgtEl>
                                          <p:spTgt spid="594948"/>
                                        </p:tgtEl>
                                        <p:attrNameLst>
                                          <p:attrName>style.visibility</p:attrName>
                                        </p:attrNameLst>
                                      </p:cBhvr>
                                      <p:to>
                                        <p:strVal val="visible"/>
                                      </p:to>
                                    </p:set>
                                    <p:anim calcmode="lin" valueType="num">
                                      <p:cBhvr>
                                        <p:cTn id="83" dur="500" fill="hold"/>
                                        <p:tgtEl>
                                          <p:spTgt spid="594948"/>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594948"/>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594948"/>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59494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94946">
                                            <p:txEl>
                                              <p:pRg st="7" end="7"/>
                                            </p:txEl>
                                          </p:spTgt>
                                        </p:tgtEl>
                                        <p:attrNameLst>
                                          <p:attrName>style.visibility</p:attrName>
                                        </p:attrNameLst>
                                      </p:cBhvr>
                                      <p:to>
                                        <p:strVal val="visible"/>
                                      </p:to>
                                    </p:set>
                                    <p:animEffect transition="in" filter="fade">
                                      <p:cBhvr>
                                        <p:cTn id="91" dur="2000"/>
                                        <p:tgtEl>
                                          <p:spTgt spid="594946">
                                            <p:txEl>
                                              <p:pRg st="7" end="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9" presetClass="entr" presetSubtype="0" accel="100000" fill="hold" grpId="0" nodeType="clickEffect">
                                  <p:stCondLst>
                                    <p:cond delay="0"/>
                                  </p:stCondLst>
                                  <p:childTnLst>
                                    <p:set>
                                      <p:cBhvr>
                                        <p:cTn id="95" dur="1" fill="hold">
                                          <p:stCondLst>
                                            <p:cond delay="0"/>
                                          </p:stCondLst>
                                        </p:cTn>
                                        <p:tgtEl>
                                          <p:spTgt spid="594950"/>
                                        </p:tgtEl>
                                        <p:attrNameLst>
                                          <p:attrName>style.visibility</p:attrName>
                                        </p:attrNameLst>
                                      </p:cBhvr>
                                      <p:to>
                                        <p:strVal val="visible"/>
                                      </p:to>
                                    </p:set>
                                    <p:anim calcmode="lin" valueType="num">
                                      <p:cBhvr>
                                        <p:cTn id="96" dur="500" fill="hold"/>
                                        <p:tgtEl>
                                          <p:spTgt spid="594950"/>
                                        </p:tgtEl>
                                        <p:attrNameLst>
                                          <p:attrName>ppt_h</p:attrName>
                                        </p:attrNameLst>
                                      </p:cBhvr>
                                      <p:tavLst>
                                        <p:tav tm="0">
                                          <p:val>
                                            <p:strVal val="#ppt_h/20"/>
                                          </p:val>
                                        </p:tav>
                                        <p:tav tm="50000">
                                          <p:val>
                                            <p:strVal val="#ppt_h/20"/>
                                          </p:val>
                                        </p:tav>
                                        <p:tav tm="100000">
                                          <p:val>
                                            <p:strVal val="#ppt_h"/>
                                          </p:val>
                                        </p:tav>
                                      </p:tavLst>
                                    </p:anim>
                                    <p:anim calcmode="lin" valueType="num">
                                      <p:cBhvr>
                                        <p:cTn id="97" dur="500" fill="hold"/>
                                        <p:tgtEl>
                                          <p:spTgt spid="594950"/>
                                        </p:tgtEl>
                                        <p:attrNameLst>
                                          <p:attrName>ppt_w</p:attrName>
                                        </p:attrNameLst>
                                      </p:cBhvr>
                                      <p:tavLst>
                                        <p:tav tm="0">
                                          <p:val>
                                            <p:strVal val="#ppt_w+.3"/>
                                          </p:val>
                                        </p:tav>
                                        <p:tav tm="50000">
                                          <p:val>
                                            <p:strVal val="#ppt_w+.3"/>
                                          </p:val>
                                        </p:tav>
                                        <p:tav tm="100000">
                                          <p:val>
                                            <p:strVal val="#ppt_w"/>
                                          </p:val>
                                        </p:tav>
                                      </p:tavLst>
                                    </p:anim>
                                    <p:anim calcmode="lin" valueType="num">
                                      <p:cBhvr>
                                        <p:cTn id="98" dur="500" fill="hold"/>
                                        <p:tgtEl>
                                          <p:spTgt spid="594950"/>
                                        </p:tgtEl>
                                        <p:attrNameLst>
                                          <p:attrName>ppt_x</p:attrName>
                                        </p:attrNameLst>
                                      </p:cBhvr>
                                      <p:tavLst>
                                        <p:tav tm="0">
                                          <p:val>
                                            <p:strVal val="#ppt_x-.3"/>
                                          </p:val>
                                        </p:tav>
                                        <p:tav tm="50000">
                                          <p:val>
                                            <p:strVal val="#ppt_x"/>
                                          </p:val>
                                        </p:tav>
                                        <p:tav tm="100000">
                                          <p:val>
                                            <p:strVal val="#ppt_x"/>
                                          </p:val>
                                        </p:tav>
                                      </p:tavLst>
                                    </p:anim>
                                    <p:anim calcmode="lin" valueType="num">
                                      <p:cBhvr>
                                        <p:cTn id="99" dur="500" fill="hold"/>
                                        <p:tgtEl>
                                          <p:spTgt spid="594950"/>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94946">
                                            <p:txEl>
                                              <p:pRg st="9" end="9"/>
                                            </p:txEl>
                                          </p:spTgt>
                                        </p:tgtEl>
                                        <p:attrNameLst>
                                          <p:attrName>style.visibility</p:attrName>
                                        </p:attrNameLst>
                                      </p:cBhvr>
                                      <p:to>
                                        <p:strVal val="visible"/>
                                      </p:to>
                                    </p:set>
                                    <p:animEffect transition="in" filter="fade">
                                      <p:cBhvr>
                                        <p:cTn id="104" dur="2000"/>
                                        <p:tgtEl>
                                          <p:spTgt spid="594946">
                                            <p:txEl>
                                              <p:pRg st="9" end="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grpId="0" nodeType="clickEffect">
                                  <p:stCondLst>
                                    <p:cond delay="0"/>
                                  </p:stCondLst>
                                  <p:childTnLst>
                                    <p:set>
                                      <p:cBhvr>
                                        <p:cTn id="108" dur="1" fill="hold">
                                          <p:stCondLst>
                                            <p:cond delay="0"/>
                                          </p:stCondLst>
                                        </p:cTn>
                                        <p:tgtEl>
                                          <p:spTgt spid="594951"/>
                                        </p:tgtEl>
                                        <p:attrNameLst>
                                          <p:attrName>style.visibility</p:attrName>
                                        </p:attrNameLst>
                                      </p:cBhvr>
                                      <p:to>
                                        <p:strVal val="visible"/>
                                      </p:to>
                                    </p:set>
                                    <p:anim calcmode="lin" valueType="num">
                                      <p:cBhvr>
                                        <p:cTn id="109" dur="500" fill="hold"/>
                                        <p:tgtEl>
                                          <p:spTgt spid="594951"/>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594951"/>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594951"/>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5949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8" grpId="0"/>
      <p:bldP spid="594949" grpId="0"/>
      <p:bldP spid="594950" grpId="0"/>
      <p:bldP spid="594951" grpId="0"/>
      <p:bldP spid="594952" grpId="0"/>
      <p:bldP spid="594952" grpId="1"/>
      <p:bldP spid="594953" grpId="0"/>
      <p:bldP spid="594953" grpId="1"/>
      <p:bldP spid="594953" grpId="2"/>
      <p:bldP spid="594954" grpId="0" animBg="1"/>
      <p:bldP spid="594954" grpId="1" animBg="1"/>
      <p:bldP spid="594955" grpId="0" animBg="1"/>
      <p:bldP spid="594955" grpId="1" animBg="1"/>
      <p:bldP spid="594956" grpId="0" animBg="1"/>
      <p:bldP spid="594956" grpId="1" animBg="1"/>
      <p:bldP spid="594957" grpId="0" animBg="1"/>
      <p:bldP spid="594957" grpId="1" animBg="1"/>
      <p:bldP spid="594958" grpId="0" animBg="1"/>
      <p:bldP spid="594958" grpId="1" animBg="1"/>
      <p:bldP spid="594959" grpId="0"/>
      <p:bldP spid="594959" grpId="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body" idx="1"/>
          </p:nvPr>
        </p:nvSpPr>
        <p:spPr>
          <a:xfrm>
            <a:off x="914400" y="762000"/>
            <a:ext cx="8229600" cy="4525963"/>
          </a:xfrm>
        </p:spPr>
        <p:txBody>
          <a:bodyPr/>
          <a:lstStyle/>
          <a:p>
            <a:pPr eaLnBrk="1" hangingPunct="1">
              <a:buFontTx/>
              <a:buNone/>
            </a:pPr>
            <a:r>
              <a:rPr lang="en-US" smtClean="0">
                <a:latin typeface="Arial" charset="0"/>
              </a:rPr>
              <a:t>Change to scientific notation.</a:t>
            </a:r>
          </a:p>
          <a:p>
            <a:pPr eaLnBrk="1" hangingPunct="1">
              <a:buFontTx/>
              <a:buNone/>
            </a:pPr>
            <a:endParaRPr lang="en-US" smtClean="0">
              <a:latin typeface="Arial" charset="0"/>
            </a:endParaRPr>
          </a:p>
          <a:p>
            <a:pPr eaLnBrk="1" hangingPunct="1">
              <a:buFontTx/>
              <a:buNone/>
            </a:pPr>
            <a:endParaRPr lang="en-US" smtClean="0">
              <a:latin typeface="Arial" charset="0"/>
            </a:endParaRPr>
          </a:p>
          <a:p>
            <a:pPr eaLnBrk="1" hangingPunct="1">
              <a:buFontTx/>
              <a:buNone/>
            </a:pPr>
            <a:r>
              <a:rPr lang="en-US" smtClean="0">
                <a:latin typeface="Arial" charset="0"/>
              </a:rPr>
              <a:t>		       12,340 =  </a:t>
            </a:r>
            <a:endParaRPr lang="en-US" baseline="30000" smtClean="0">
              <a:latin typeface="Arial" charset="0"/>
            </a:endParaRPr>
          </a:p>
          <a:p>
            <a:pPr eaLnBrk="1" hangingPunct="1">
              <a:buFontTx/>
              <a:buNone/>
            </a:pPr>
            <a:r>
              <a:rPr lang="en-US" smtClean="0">
                <a:latin typeface="Arial" charset="0"/>
              </a:rPr>
              <a:t>			 0.369 =  </a:t>
            </a:r>
            <a:endParaRPr lang="en-US" baseline="30000" smtClean="0">
              <a:latin typeface="Arial" charset="0"/>
            </a:endParaRPr>
          </a:p>
          <a:p>
            <a:pPr eaLnBrk="1" hangingPunct="1">
              <a:buFontTx/>
              <a:buNone/>
            </a:pPr>
            <a:r>
              <a:rPr lang="en-US" smtClean="0">
                <a:latin typeface="Arial" charset="0"/>
              </a:rPr>
              <a:t>			 0.008 =   </a:t>
            </a:r>
          </a:p>
          <a:p>
            <a:pPr eaLnBrk="1" hangingPunct="1">
              <a:buFontTx/>
              <a:buNone/>
            </a:pPr>
            <a:r>
              <a:rPr lang="en-US" smtClean="0">
                <a:latin typeface="Arial" charset="0"/>
              </a:rPr>
              <a:t>	1,000,000,000 =  </a:t>
            </a:r>
            <a:endParaRPr lang="en-US" baseline="30000" smtClean="0">
              <a:latin typeface="Arial" charset="0"/>
            </a:endParaRPr>
          </a:p>
        </p:txBody>
      </p:sp>
      <p:sp>
        <p:nvSpPr>
          <p:cNvPr id="24064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95973" name="Rectangle 5"/>
          <p:cNvSpPr>
            <a:spLocks noChangeArrowheads="1"/>
          </p:cNvSpPr>
          <p:nvPr/>
        </p:nvSpPr>
        <p:spPr bwMode="auto">
          <a:xfrm>
            <a:off x="4365625" y="2511425"/>
            <a:ext cx="2225675" cy="579438"/>
          </a:xfrm>
          <a:prstGeom prst="rect">
            <a:avLst/>
          </a:prstGeom>
          <a:noFill/>
          <a:ln w="9525">
            <a:noFill/>
            <a:miter lim="800000"/>
            <a:headEnd/>
            <a:tailEnd/>
          </a:ln>
        </p:spPr>
        <p:txBody>
          <a:bodyPr wrap="none">
            <a:spAutoFit/>
          </a:bodyPr>
          <a:lstStyle/>
          <a:p>
            <a:pPr>
              <a:spcBef>
                <a:spcPct val="20000"/>
              </a:spcBef>
            </a:pPr>
            <a:r>
              <a:rPr lang="en-US" sz="3200">
                <a:solidFill>
                  <a:srgbClr val="F62C0A"/>
                </a:solidFill>
              </a:rPr>
              <a:t>1.234 x 10</a:t>
            </a:r>
            <a:r>
              <a:rPr lang="en-US" sz="3200" baseline="30000">
                <a:solidFill>
                  <a:srgbClr val="F62C0A"/>
                </a:solidFill>
              </a:rPr>
              <a:t>4</a:t>
            </a:r>
          </a:p>
        </p:txBody>
      </p:sp>
      <p:sp>
        <p:nvSpPr>
          <p:cNvPr id="595975" name="Rectangle 7"/>
          <p:cNvSpPr>
            <a:spLocks noChangeArrowheads="1"/>
          </p:cNvSpPr>
          <p:nvPr/>
        </p:nvSpPr>
        <p:spPr bwMode="auto">
          <a:xfrm>
            <a:off x="4378325" y="3095625"/>
            <a:ext cx="2147888" cy="579438"/>
          </a:xfrm>
          <a:prstGeom prst="rect">
            <a:avLst/>
          </a:prstGeom>
          <a:noFill/>
          <a:ln w="9525">
            <a:noFill/>
            <a:miter lim="800000"/>
            <a:headEnd/>
            <a:tailEnd/>
          </a:ln>
        </p:spPr>
        <p:txBody>
          <a:bodyPr wrap="none">
            <a:spAutoFit/>
          </a:bodyPr>
          <a:lstStyle/>
          <a:p>
            <a:r>
              <a:rPr lang="en-US" sz="3200">
                <a:solidFill>
                  <a:srgbClr val="F62C0A"/>
                </a:solidFill>
              </a:rPr>
              <a:t>3.69 x 10</a:t>
            </a:r>
            <a:r>
              <a:rPr lang="en-US" sz="3200" baseline="30000">
                <a:solidFill>
                  <a:srgbClr val="F62C0A"/>
                </a:solidFill>
              </a:rPr>
              <a:t>–1</a:t>
            </a:r>
          </a:p>
        </p:txBody>
      </p:sp>
      <p:sp>
        <p:nvSpPr>
          <p:cNvPr id="595977" name="Rectangle 9"/>
          <p:cNvSpPr>
            <a:spLocks noChangeArrowheads="1"/>
          </p:cNvSpPr>
          <p:nvPr/>
        </p:nvSpPr>
        <p:spPr bwMode="auto">
          <a:xfrm>
            <a:off x="4373563" y="3678238"/>
            <a:ext cx="1584325" cy="579437"/>
          </a:xfrm>
          <a:prstGeom prst="rect">
            <a:avLst/>
          </a:prstGeom>
          <a:noFill/>
          <a:ln w="9525">
            <a:noFill/>
            <a:miter lim="800000"/>
            <a:headEnd/>
            <a:tailEnd/>
          </a:ln>
        </p:spPr>
        <p:txBody>
          <a:bodyPr wrap="none">
            <a:spAutoFit/>
          </a:bodyPr>
          <a:lstStyle/>
          <a:p>
            <a:r>
              <a:rPr lang="en-US" sz="3200">
                <a:solidFill>
                  <a:srgbClr val="F62C0A"/>
                </a:solidFill>
              </a:rPr>
              <a:t>8 x 10</a:t>
            </a:r>
            <a:r>
              <a:rPr lang="en-US" sz="3200" baseline="30000">
                <a:solidFill>
                  <a:srgbClr val="F62C0A"/>
                </a:solidFill>
              </a:rPr>
              <a:t>–3</a:t>
            </a:r>
          </a:p>
        </p:txBody>
      </p:sp>
      <p:sp>
        <p:nvSpPr>
          <p:cNvPr id="595981" name="Rectangle 13"/>
          <p:cNvSpPr>
            <a:spLocks noChangeArrowheads="1"/>
          </p:cNvSpPr>
          <p:nvPr/>
        </p:nvSpPr>
        <p:spPr bwMode="auto">
          <a:xfrm>
            <a:off x="4348163" y="4268788"/>
            <a:ext cx="1436687" cy="579437"/>
          </a:xfrm>
          <a:prstGeom prst="rect">
            <a:avLst/>
          </a:prstGeom>
          <a:noFill/>
          <a:ln w="9525">
            <a:noFill/>
            <a:miter lim="800000"/>
            <a:headEnd/>
            <a:tailEnd/>
          </a:ln>
        </p:spPr>
        <p:txBody>
          <a:bodyPr wrap="none">
            <a:spAutoFit/>
          </a:bodyPr>
          <a:lstStyle/>
          <a:p>
            <a:pPr>
              <a:spcBef>
                <a:spcPct val="20000"/>
              </a:spcBef>
            </a:pPr>
            <a:r>
              <a:rPr lang="en-US" sz="3200">
                <a:solidFill>
                  <a:srgbClr val="F62C0A"/>
                </a:solidFill>
              </a:rPr>
              <a:t>1 x 10</a:t>
            </a:r>
            <a:r>
              <a:rPr lang="en-US" sz="3200" baseline="30000">
                <a:solidFill>
                  <a:srgbClr val="F62C0A"/>
                </a:solidFill>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95973"/>
                                        </p:tgtEl>
                                        <p:attrNameLst>
                                          <p:attrName>style.visibility</p:attrName>
                                        </p:attrNameLst>
                                      </p:cBhvr>
                                      <p:to>
                                        <p:strVal val="visible"/>
                                      </p:to>
                                    </p:set>
                                    <p:anim calcmode="lin" valueType="num">
                                      <p:cBhvr>
                                        <p:cTn id="7" dur="500" fill="hold"/>
                                        <p:tgtEl>
                                          <p:spTgt spid="59597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9597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9597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9597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95973"/>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95975">
                                            <p:txEl>
                                              <p:pRg st="0" end="0"/>
                                            </p:txEl>
                                          </p:spTgt>
                                        </p:tgtEl>
                                        <p:attrNameLst>
                                          <p:attrName>style.visibility</p:attrName>
                                        </p:attrNameLst>
                                      </p:cBhvr>
                                      <p:to>
                                        <p:strVal val="visible"/>
                                      </p:to>
                                    </p:set>
                                    <p:anim calcmode="lin" valueType="num">
                                      <p:cBhvr>
                                        <p:cTn id="15" dur="500" fill="hold"/>
                                        <p:tgtEl>
                                          <p:spTgt spid="5959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959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959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9597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95975">
                                            <p:txEl>
                                              <p:pRg st="0" end="0"/>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95977">
                                            <p:txEl>
                                              <p:pRg st="0" end="0"/>
                                            </p:txEl>
                                          </p:spTgt>
                                        </p:tgtEl>
                                        <p:attrNameLst>
                                          <p:attrName>style.visibility</p:attrName>
                                        </p:attrNameLst>
                                      </p:cBhvr>
                                      <p:to>
                                        <p:strVal val="visible"/>
                                      </p:to>
                                    </p:set>
                                    <p:anim calcmode="lin" valueType="num">
                                      <p:cBhvr>
                                        <p:cTn id="23" dur="500" fill="hold"/>
                                        <p:tgtEl>
                                          <p:spTgt spid="59597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9597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9597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9597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95977">
                                            <p:txEl>
                                              <p:pRg st="0" end="0"/>
                                            </p:txEl>
                                          </p:spTgt>
                                        </p:tgtEl>
                                        <p:attrNameLst>
                                          <p:attrName>ppt_c</p:attrName>
                                        </p:attrNameLst>
                                      </p:cBhvr>
                                      <p:to>
                                        <a:srgbClr val="C0C0C0"/>
                                      </p:to>
                                    </p:animClr>
                                  </p:sub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595981">
                                            <p:txEl>
                                              <p:pRg st="0" end="0"/>
                                            </p:txEl>
                                          </p:spTgt>
                                        </p:tgtEl>
                                        <p:attrNameLst>
                                          <p:attrName>style.visibility</p:attrName>
                                        </p:attrNameLst>
                                      </p:cBhvr>
                                      <p:to>
                                        <p:strVal val="visible"/>
                                      </p:to>
                                    </p:set>
                                    <p:anim calcmode="lin" valueType="num">
                                      <p:cBhvr>
                                        <p:cTn id="31" dur="500" fill="hold"/>
                                        <p:tgtEl>
                                          <p:spTgt spid="59598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9598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9598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9598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95981">
                                            <p:txEl>
                                              <p:pRg st="0" end="0"/>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3"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1371600" y="1181100"/>
            <a:ext cx="6172200" cy="1447800"/>
          </a:xfrm>
        </p:spPr>
        <p:txBody>
          <a:bodyPr/>
          <a:lstStyle/>
          <a:p>
            <a:pPr eaLnBrk="1" hangingPunct="1"/>
            <a:r>
              <a:rPr lang="en-US" sz="4000" b="1" i="1" smtClean="0"/>
              <a:t>Using the Exponent Key</a:t>
            </a:r>
            <a:br>
              <a:rPr lang="en-US" sz="4000" b="1" i="1" smtClean="0"/>
            </a:br>
            <a:r>
              <a:rPr lang="en-US" sz="4000" b="1" i="1" smtClean="0"/>
              <a:t>on a Calculator</a:t>
            </a:r>
          </a:p>
        </p:txBody>
      </p:sp>
      <p:pic>
        <p:nvPicPr>
          <p:cNvPr id="241667" name="Picture 3" descr="calculator"/>
          <p:cNvPicPr>
            <a:picLocks noChangeAspect="1" noChangeArrowheads="1"/>
          </p:cNvPicPr>
          <p:nvPr/>
        </p:nvPicPr>
        <p:blipFill>
          <a:blip r:embed="rId3" cstate="print"/>
          <a:srcRect/>
          <a:stretch>
            <a:fillRect/>
          </a:stretch>
        </p:blipFill>
        <p:spPr bwMode="auto">
          <a:xfrm>
            <a:off x="4378325" y="2781300"/>
            <a:ext cx="2708275" cy="2940050"/>
          </a:xfrm>
          <a:prstGeom prst="rect">
            <a:avLst/>
          </a:prstGeom>
          <a:noFill/>
          <a:ln w="9525">
            <a:noFill/>
            <a:miter lim="800000"/>
            <a:headEnd/>
            <a:tailEnd/>
          </a:ln>
        </p:spPr>
      </p:pic>
      <p:grpSp>
        <p:nvGrpSpPr>
          <p:cNvPr id="241668" name="Group 4"/>
          <p:cNvGrpSpPr>
            <a:grpSpLocks/>
          </p:cNvGrpSpPr>
          <p:nvPr/>
        </p:nvGrpSpPr>
        <p:grpSpPr bwMode="auto">
          <a:xfrm>
            <a:off x="1905000" y="4381500"/>
            <a:ext cx="1828800" cy="990600"/>
            <a:chOff x="96" y="2880"/>
            <a:chExt cx="1152" cy="624"/>
          </a:xfrm>
        </p:grpSpPr>
        <p:sp>
          <p:nvSpPr>
            <p:cNvPr id="241673" name="Rectangle 5"/>
            <p:cNvSpPr>
              <a:spLocks noChangeArrowheads="1"/>
            </p:cNvSpPr>
            <p:nvPr/>
          </p:nvSpPr>
          <p:spPr bwMode="auto">
            <a:xfrm>
              <a:off x="96" y="2928"/>
              <a:ext cx="1152" cy="528"/>
            </a:xfrm>
            <a:prstGeom prst="rect">
              <a:avLst/>
            </a:prstGeom>
            <a:noFill/>
            <a:ln w="9525">
              <a:noFill/>
              <a:miter lim="800000"/>
              <a:headEnd/>
              <a:tailEnd/>
            </a:ln>
          </p:spPr>
          <p:txBody>
            <a:bodyPr anchor="ctr"/>
            <a:lstStyle/>
            <a:p>
              <a:pPr algn="ctr"/>
              <a:r>
                <a:rPr lang="en-US" sz="4000" b="1" i="1">
                  <a:solidFill>
                    <a:schemeClr val="tx2"/>
                  </a:solidFill>
                  <a:latin typeface="Times New Roman" pitchFamily="18" charset="0"/>
                </a:rPr>
                <a:t>EXP</a:t>
              </a:r>
            </a:p>
          </p:txBody>
        </p:sp>
        <p:sp>
          <p:nvSpPr>
            <p:cNvPr id="241674" name="Rectangle 6"/>
            <p:cNvSpPr>
              <a:spLocks noChangeArrowheads="1"/>
            </p:cNvSpPr>
            <p:nvPr/>
          </p:nvSpPr>
          <p:spPr bwMode="auto">
            <a:xfrm>
              <a:off x="240" y="2880"/>
              <a:ext cx="864" cy="624"/>
            </a:xfrm>
            <a:prstGeom prst="rect">
              <a:avLst/>
            </a:prstGeom>
            <a:noFill/>
            <a:ln w="9525">
              <a:solidFill>
                <a:schemeClr val="tx1"/>
              </a:solidFill>
              <a:miter lim="800000"/>
              <a:headEnd/>
              <a:tailEnd/>
            </a:ln>
          </p:spPr>
          <p:txBody>
            <a:bodyPr wrap="none" anchor="ctr"/>
            <a:lstStyle/>
            <a:p>
              <a:endParaRPr lang="en-US"/>
            </a:p>
          </p:txBody>
        </p:sp>
      </p:grpSp>
      <p:grpSp>
        <p:nvGrpSpPr>
          <p:cNvPr id="241669" name="Group 7"/>
          <p:cNvGrpSpPr>
            <a:grpSpLocks/>
          </p:cNvGrpSpPr>
          <p:nvPr/>
        </p:nvGrpSpPr>
        <p:grpSpPr bwMode="auto">
          <a:xfrm>
            <a:off x="1905000" y="2933700"/>
            <a:ext cx="1828800" cy="990600"/>
            <a:chOff x="0" y="2208"/>
            <a:chExt cx="1152" cy="624"/>
          </a:xfrm>
        </p:grpSpPr>
        <p:sp>
          <p:nvSpPr>
            <p:cNvPr id="241671" name="Rectangle 8"/>
            <p:cNvSpPr>
              <a:spLocks noChangeArrowheads="1"/>
            </p:cNvSpPr>
            <p:nvPr/>
          </p:nvSpPr>
          <p:spPr bwMode="auto">
            <a:xfrm>
              <a:off x="0" y="2256"/>
              <a:ext cx="1152" cy="528"/>
            </a:xfrm>
            <a:prstGeom prst="rect">
              <a:avLst/>
            </a:prstGeom>
            <a:noFill/>
            <a:ln w="9525">
              <a:noFill/>
              <a:miter lim="800000"/>
              <a:headEnd/>
              <a:tailEnd/>
            </a:ln>
          </p:spPr>
          <p:txBody>
            <a:bodyPr anchor="ctr"/>
            <a:lstStyle/>
            <a:p>
              <a:pPr algn="ctr"/>
              <a:r>
                <a:rPr lang="en-US" sz="4000" b="1" i="1">
                  <a:solidFill>
                    <a:schemeClr val="tx2"/>
                  </a:solidFill>
                  <a:latin typeface="Times New Roman" pitchFamily="18" charset="0"/>
                </a:rPr>
                <a:t>EE</a:t>
              </a:r>
            </a:p>
          </p:txBody>
        </p:sp>
        <p:sp>
          <p:nvSpPr>
            <p:cNvPr id="241672" name="Rectangle 9"/>
            <p:cNvSpPr>
              <a:spLocks noChangeArrowheads="1"/>
            </p:cNvSpPr>
            <p:nvPr/>
          </p:nvSpPr>
          <p:spPr bwMode="auto">
            <a:xfrm>
              <a:off x="144" y="2208"/>
              <a:ext cx="864" cy="624"/>
            </a:xfrm>
            <a:prstGeom prst="rect">
              <a:avLst/>
            </a:prstGeom>
            <a:noFill/>
            <a:ln w="9525">
              <a:solidFill>
                <a:schemeClr val="tx1"/>
              </a:solidFill>
              <a:miter lim="800000"/>
              <a:headEnd/>
              <a:tailEnd/>
            </a:ln>
          </p:spPr>
          <p:txBody>
            <a:bodyPr wrap="none" anchor="ctr"/>
            <a:lstStyle/>
            <a:p>
              <a:endParaRPr lang="en-US"/>
            </a:p>
          </p:txBody>
        </p:sp>
      </p:grpSp>
      <p:sp>
        <p:nvSpPr>
          <p:cNvPr id="241670" name="AutoShape 10">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body" idx="1"/>
          </p:nvPr>
        </p:nvSpPr>
        <p:spPr>
          <a:xfrm>
            <a:off x="381000" y="228600"/>
            <a:ext cx="8534400" cy="685800"/>
          </a:xfrm>
        </p:spPr>
        <p:txBody>
          <a:bodyPr/>
          <a:lstStyle/>
          <a:p>
            <a:pPr algn="ctr" eaLnBrk="1" hangingPunct="1">
              <a:buFontTx/>
              <a:buNone/>
            </a:pPr>
            <a:r>
              <a:rPr lang="en-US" sz="3600" b="1" i="1" smtClean="0">
                <a:solidFill>
                  <a:srgbClr val="000000"/>
                </a:solidFill>
                <a:ea typeface="Times New Roman" pitchFamily="18" charset="0"/>
                <a:cs typeface="Arial" charset="0"/>
              </a:rPr>
              <a:t>EE or EXP means “times 10 to the…”</a:t>
            </a:r>
          </a:p>
        </p:txBody>
      </p:sp>
      <p:sp>
        <p:nvSpPr>
          <p:cNvPr id="598019" name="Rectangle 3"/>
          <p:cNvSpPr>
            <a:spLocks noChangeArrowheads="1"/>
          </p:cNvSpPr>
          <p:nvPr/>
        </p:nvSpPr>
        <p:spPr bwMode="auto">
          <a:xfrm>
            <a:off x="1981200" y="990600"/>
            <a:ext cx="5181600" cy="609600"/>
          </a:xfrm>
          <a:prstGeom prst="rect">
            <a:avLst/>
          </a:prstGeom>
          <a:noFill/>
          <a:ln w="9525">
            <a:noFill/>
            <a:miter lim="800000"/>
            <a:headEnd/>
            <a:tailEnd/>
          </a:ln>
        </p:spPr>
        <p:txBody>
          <a:bodyPr/>
          <a:lstStyle/>
          <a:p>
            <a:pPr marL="342900" indent="-342900" algn="ctr">
              <a:spcBef>
                <a:spcPct val="20000"/>
              </a:spcBef>
            </a:pPr>
            <a:r>
              <a:rPr lang="en-US" sz="2800">
                <a:solidFill>
                  <a:srgbClr val="000000"/>
                </a:solidFill>
                <a:latin typeface="Times New Roman" pitchFamily="18" charset="0"/>
                <a:ea typeface="Times New Roman" pitchFamily="18" charset="0"/>
                <a:cs typeface="Arial" charset="0"/>
              </a:rPr>
              <a:t>How to type out 6.02 x 10</a:t>
            </a:r>
            <a:r>
              <a:rPr lang="en-US" sz="2800" baseline="30000">
                <a:solidFill>
                  <a:srgbClr val="000000"/>
                </a:solidFill>
                <a:latin typeface="Times New Roman" pitchFamily="18" charset="0"/>
                <a:ea typeface="Times New Roman" pitchFamily="18" charset="0"/>
                <a:cs typeface="Arial" charset="0"/>
              </a:rPr>
              <a:t>23</a:t>
            </a:r>
            <a:r>
              <a:rPr lang="en-US" sz="2800">
                <a:solidFill>
                  <a:srgbClr val="000000"/>
                </a:solidFill>
                <a:latin typeface="Times New Roman" pitchFamily="18" charset="0"/>
                <a:ea typeface="Times New Roman" pitchFamily="18" charset="0"/>
                <a:cs typeface="Arial" charset="0"/>
              </a:rPr>
              <a:t>:</a:t>
            </a:r>
            <a:endParaRPr lang="en-US" sz="2800">
              <a:solidFill>
                <a:srgbClr val="000000"/>
              </a:solidFill>
              <a:latin typeface="OCR-A BT" pitchFamily="34" charset="0"/>
              <a:ea typeface="Times New Roman" pitchFamily="18" charset="0"/>
              <a:cs typeface="Arial Unicode MS" pitchFamily="34" charset="-128"/>
            </a:endParaRPr>
          </a:p>
        </p:txBody>
      </p:sp>
      <p:grpSp>
        <p:nvGrpSpPr>
          <p:cNvPr id="2" name="Group 4"/>
          <p:cNvGrpSpPr>
            <a:grpSpLocks/>
          </p:cNvGrpSpPr>
          <p:nvPr/>
        </p:nvGrpSpPr>
        <p:grpSpPr bwMode="auto">
          <a:xfrm>
            <a:off x="1676400" y="1752600"/>
            <a:ext cx="5715000" cy="762000"/>
            <a:chOff x="1152" y="1440"/>
            <a:chExt cx="3600" cy="480"/>
          </a:xfrm>
        </p:grpSpPr>
        <p:grpSp>
          <p:nvGrpSpPr>
            <p:cNvPr id="242811" name="Group 5"/>
            <p:cNvGrpSpPr>
              <a:grpSpLocks/>
            </p:cNvGrpSpPr>
            <p:nvPr/>
          </p:nvGrpSpPr>
          <p:grpSpPr bwMode="auto">
            <a:xfrm>
              <a:off x="1152" y="1440"/>
              <a:ext cx="432" cy="384"/>
              <a:chOff x="2640" y="2208"/>
              <a:chExt cx="432" cy="384"/>
            </a:xfrm>
          </p:grpSpPr>
          <p:sp>
            <p:nvSpPr>
              <p:cNvPr id="242830" name="Rectangle 6"/>
              <p:cNvSpPr>
                <a:spLocks noChangeArrowheads="1"/>
              </p:cNvSpPr>
              <p:nvPr/>
            </p:nvSpPr>
            <p:spPr bwMode="auto">
              <a:xfrm>
                <a:off x="2736" y="220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6</a:t>
                </a:r>
              </a:p>
            </p:txBody>
          </p:sp>
          <p:sp>
            <p:nvSpPr>
              <p:cNvPr id="242831" name="Rectangle 7"/>
              <p:cNvSpPr>
                <a:spLocks noChangeArrowheads="1"/>
              </p:cNvSpPr>
              <p:nvPr/>
            </p:nvSpPr>
            <p:spPr bwMode="auto">
              <a:xfrm>
                <a:off x="2640" y="220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812" name="Group 8"/>
            <p:cNvGrpSpPr>
              <a:grpSpLocks/>
            </p:cNvGrpSpPr>
            <p:nvPr/>
          </p:nvGrpSpPr>
          <p:grpSpPr bwMode="auto">
            <a:xfrm>
              <a:off x="3264" y="1440"/>
              <a:ext cx="576" cy="384"/>
              <a:chOff x="672" y="2976"/>
              <a:chExt cx="576" cy="384"/>
            </a:xfrm>
          </p:grpSpPr>
          <p:sp>
            <p:nvSpPr>
              <p:cNvPr id="242828" name="Rectangle 9"/>
              <p:cNvSpPr>
                <a:spLocks noChangeArrowheads="1"/>
              </p:cNvSpPr>
              <p:nvPr/>
            </p:nvSpPr>
            <p:spPr bwMode="auto">
              <a:xfrm>
                <a:off x="672" y="2976"/>
                <a:ext cx="576"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EE</a:t>
                </a:r>
              </a:p>
            </p:txBody>
          </p:sp>
          <p:sp>
            <p:nvSpPr>
              <p:cNvPr id="242829" name="Rectangle 10"/>
              <p:cNvSpPr>
                <a:spLocks noChangeArrowheads="1"/>
              </p:cNvSpPr>
              <p:nvPr/>
            </p:nvSpPr>
            <p:spPr bwMode="auto">
              <a:xfrm>
                <a:off x="672" y="2976"/>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813" name="Group 11"/>
            <p:cNvGrpSpPr>
              <a:grpSpLocks/>
            </p:cNvGrpSpPr>
            <p:nvPr/>
          </p:nvGrpSpPr>
          <p:grpSpPr bwMode="auto">
            <a:xfrm>
              <a:off x="1680" y="1440"/>
              <a:ext cx="432" cy="480"/>
              <a:chOff x="2736" y="3504"/>
              <a:chExt cx="432" cy="480"/>
            </a:xfrm>
          </p:grpSpPr>
          <p:sp>
            <p:nvSpPr>
              <p:cNvPr id="242826" name="Rectangle 12"/>
              <p:cNvSpPr>
                <a:spLocks noChangeArrowheads="1"/>
              </p:cNvSpPr>
              <p:nvPr/>
            </p:nvSpPr>
            <p:spPr bwMode="auto">
              <a:xfrm>
                <a:off x="2880" y="3600"/>
                <a:ext cx="240" cy="384"/>
              </a:xfrm>
              <a:prstGeom prst="rect">
                <a:avLst/>
              </a:prstGeom>
              <a:noFill/>
              <a:ln w="9525">
                <a:noFill/>
                <a:miter lim="800000"/>
                <a:headEnd/>
                <a:tailEnd/>
              </a:ln>
            </p:spPr>
            <p:txBody>
              <a:bodyPr/>
              <a:lstStyle/>
              <a:p>
                <a:pPr marL="342900" indent="-342900">
                  <a:spcBef>
                    <a:spcPct val="20000"/>
                  </a:spcBef>
                </a:pPr>
                <a:r>
                  <a:rPr lang="en-US" sz="2800" b="1" baseline="30000">
                    <a:solidFill>
                      <a:srgbClr val="000000"/>
                    </a:solidFill>
                    <a:latin typeface="Times New Roman" pitchFamily="18" charset="0"/>
                    <a:ea typeface="Times New Roman" pitchFamily="18" charset="0"/>
                    <a:cs typeface="Arial Unicode MS" pitchFamily="34" charset="-128"/>
                  </a:rPr>
                  <a:t>.</a:t>
                </a:r>
              </a:p>
            </p:txBody>
          </p:sp>
          <p:sp>
            <p:nvSpPr>
              <p:cNvPr id="242827" name="Rectangle 13"/>
              <p:cNvSpPr>
                <a:spLocks noChangeArrowheads="1"/>
              </p:cNvSpPr>
              <p:nvPr/>
            </p:nvSpPr>
            <p:spPr bwMode="auto">
              <a:xfrm>
                <a:off x="2736" y="35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814" name="Group 14"/>
            <p:cNvGrpSpPr>
              <a:grpSpLocks/>
            </p:cNvGrpSpPr>
            <p:nvPr/>
          </p:nvGrpSpPr>
          <p:grpSpPr bwMode="auto">
            <a:xfrm>
              <a:off x="2208" y="1440"/>
              <a:ext cx="432" cy="384"/>
              <a:chOff x="4512" y="2304"/>
              <a:chExt cx="432" cy="384"/>
            </a:xfrm>
          </p:grpSpPr>
          <p:sp>
            <p:nvSpPr>
              <p:cNvPr id="242824" name="Rectangle 15"/>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0</a:t>
                </a:r>
              </a:p>
            </p:txBody>
          </p:sp>
          <p:sp>
            <p:nvSpPr>
              <p:cNvPr id="242825" name="Rectangle 16"/>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815" name="Group 17"/>
            <p:cNvGrpSpPr>
              <a:grpSpLocks/>
            </p:cNvGrpSpPr>
            <p:nvPr/>
          </p:nvGrpSpPr>
          <p:grpSpPr bwMode="auto">
            <a:xfrm>
              <a:off x="4320" y="1440"/>
              <a:ext cx="432" cy="384"/>
              <a:chOff x="4848" y="3168"/>
              <a:chExt cx="432" cy="384"/>
            </a:xfrm>
          </p:grpSpPr>
          <p:sp>
            <p:nvSpPr>
              <p:cNvPr id="242822" name="Rectangle 18"/>
              <p:cNvSpPr>
                <a:spLocks noChangeArrowheads="1"/>
              </p:cNvSpPr>
              <p:nvPr/>
            </p:nvSpPr>
            <p:spPr bwMode="auto">
              <a:xfrm>
                <a:off x="494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3</a:t>
                </a:r>
              </a:p>
            </p:txBody>
          </p:sp>
          <p:sp>
            <p:nvSpPr>
              <p:cNvPr id="242823" name="Rectangle 19"/>
              <p:cNvSpPr>
                <a:spLocks noChangeArrowheads="1"/>
              </p:cNvSpPr>
              <p:nvPr/>
            </p:nvSpPr>
            <p:spPr bwMode="auto">
              <a:xfrm>
                <a:off x="484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816" name="Group 20"/>
            <p:cNvGrpSpPr>
              <a:grpSpLocks/>
            </p:cNvGrpSpPr>
            <p:nvPr/>
          </p:nvGrpSpPr>
          <p:grpSpPr bwMode="auto">
            <a:xfrm>
              <a:off x="2736" y="1440"/>
              <a:ext cx="432" cy="384"/>
              <a:chOff x="3888" y="3168"/>
              <a:chExt cx="432" cy="384"/>
            </a:xfrm>
          </p:grpSpPr>
          <p:sp>
            <p:nvSpPr>
              <p:cNvPr id="242820" name="Rectangle 21"/>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821" name="Rectangle 22"/>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817" name="Group 23"/>
            <p:cNvGrpSpPr>
              <a:grpSpLocks/>
            </p:cNvGrpSpPr>
            <p:nvPr/>
          </p:nvGrpSpPr>
          <p:grpSpPr bwMode="auto">
            <a:xfrm>
              <a:off x="3792" y="1440"/>
              <a:ext cx="432" cy="384"/>
              <a:chOff x="3888" y="3168"/>
              <a:chExt cx="432" cy="384"/>
            </a:xfrm>
          </p:grpSpPr>
          <p:sp>
            <p:nvSpPr>
              <p:cNvPr id="242818" name="Rectangle 24"/>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819" name="Rectangle 25"/>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grpSp>
        <p:nvGrpSpPr>
          <p:cNvPr id="10" name="Group 26"/>
          <p:cNvGrpSpPr>
            <a:grpSpLocks/>
          </p:cNvGrpSpPr>
          <p:nvPr/>
        </p:nvGrpSpPr>
        <p:grpSpPr bwMode="auto">
          <a:xfrm>
            <a:off x="1676400" y="3124200"/>
            <a:ext cx="5715000" cy="762000"/>
            <a:chOff x="1152" y="2400"/>
            <a:chExt cx="3600" cy="480"/>
          </a:xfrm>
        </p:grpSpPr>
        <p:grpSp>
          <p:nvGrpSpPr>
            <p:cNvPr id="242790" name="Group 27"/>
            <p:cNvGrpSpPr>
              <a:grpSpLocks/>
            </p:cNvGrpSpPr>
            <p:nvPr/>
          </p:nvGrpSpPr>
          <p:grpSpPr bwMode="auto">
            <a:xfrm>
              <a:off x="1152" y="2400"/>
              <a:ext cx="432" cy="384"/>
              <a:chOff x="2640" y="2208"/>
              <a:chExt cx="432" cy="384"/>
            </a:xfrm>
          </p:grpSpPr>
          <p:sp>
            <p:nvSpPr>
              <p:cNvPr id="242809" name="Rectangle 28"/>
              <p:cNvSpPr>
                <a:spLocks noChangeArrowheads="1"/>
              </p:cNvSpPr>
              <p:nvPr/>
            </p:nvSpPr>
            <p:spPr bwMode="auto">
              <a:xfrm>
                <a:off x="2736" y="220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6</a:t>
                </a:r>
              </a:p>
            </p:txBody>
          </p:sp>
          <p:sp>
            <p:nvSpPr>
              <p:cNvPr id="242810" name="Rectangle 29"/>
              <p:cNvSpPr>
                <a:spLocks noChangeArrowheads="1"/>
              </p:cNvSpPr>
              <p:nvPr/>
            </p:nvSpPr>
            <p:spPr bwMode="auto">
              <a:xfrm>
                <a:off x="2640" y="220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91" name="Group 30"/>
            <p:cNvGrpSpPr>
              <a:grpSpLocks/>
            </p:cNvGrpSpPr>
            <p:nvPr/>
          </p:nvGrpSpPr>
          <p:grpSpPr bwMode="auto">
            <a:xfrm>
              <a:off x="3264" y="2400"/>
              <a:ext cx="576" cy="384"/>
              <a:chOff x="672" y="2976"/>
              <a:chExt cx="576" cy="384"/>
            </a:xfrm>
          </p:grpSpPr>
          <p:sp>
            <p:nvSpPr>
              <p:cNvPr id="242807" name="Rectangle 31"/>
              <p:cNvSpPr>
                <a:spLocks noChangeArrowheads="1"/>
              </p:cNvSpPr>
              <p:nvPr/>
            </p:nvSpPr>
            <p:spPr bwMode="auto">
              <a:xfrm>
                <a:off x="672" y="2976"/>
                <a:ext cx="576"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y </a:t>
                </a:r>
                <a:r>
                  <a:rPr lang="en-US" sz="2800" baseline="30000">
                    <a:solidFill>
                      <a:srgbClr val="000000"/>
                    </a:solidFill>
                    <a:latin typeface="Times New Roman" pitchFamily="18" charset="0"/>
                    <a:ea typeface="Times New Roman" pitchFamily="18" charset="0"/>
                    <a:cs typeface="Arial Unicode MS" pitchFamily="34" charset="-128"/>
                  </a:rPr>
                  <a:t>x</a:t>
                </a:r>
              </a:p>
            </p:txBody>
          </p:sp>
          <p:sp>
            <p:nvSpPr>
              <p:cNvPr id="242808" name="Rectangle 32"/>
              <p:cNvSpPr>
                <a:spLocks noChangeArrowheads="1"/>
              </p:cNvSpPr>
              <p:nvPr/>
            </p:nvSpPr>
            <p:spPr bwMode="auto">
              <a:xfrm>
                <a:off x="672" y="2976"/>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92" name="Group 33"/>
            <p:cNvGrpSpPr>
              <a:grpSpLocks/>
            </p:cNvGrpSpPr>
            <p:nvPr/>
          </p:nvGrpSpPr>
          <p:grpSpPr bwMode="auto">
            <a:xfrm>
              <a:off x="1680" y="2400"/>
              <a:ext cx="432" cy="480"/>
              <a:chOff x="2736" y="3504"/>
              <a:chExt cx="432" cy="480"/>
            </a:xfrm>
          </p:grpSpPr>
          <p:sp>
            <p:nvSpPr>
              <p:cNvPr id="242805" name="Rectangle 34"/>
              <p:cNvSpPr>
                <a:spLocks noChangeArrowheads="1"/>
              </p:cNvSpPr>
              <p:nvPr/>
            </p:nvSpPr>
            <p:spPr bwMode="auto">
              <a:xfrm>
                <a:off x="2880" y="3600"/>
                <a:ext cx="240" cy="384"/>
              </a:xfrm>
              <a:prstGeom prst="rect">
                <a:avLst/>
              </a:prstGeom>
              <a:noFill/>
              <a:ln w="9525">
                <a:noFill/>
                <a:miter lim="800000"/>
                <a:headEnd/>
                <a:tailEnd/>
              </a:ln>
            </p:spPr>
            <p:txBody>
              <a:bodyPr/>
              <a:lstStyle/>
              <a:p>
                <a:pPr marL="342900" indent="-342900">
                  <a:spcBef>
                    <a:spcPct val="20000"/>
                  </a:spcBef>
                </a:pPr>
                <a:r>
                  <a:rPr lang="en-US" sz="2800" b="1" baseline="30000">
                    <a:solidFill>
                      <a:srgbClr val="000000"/>
                    </a:solidFill>
                    <a:latin typeface="Times New Roman" pitchFamily="18" charset="0"/>
                    <a:ea typeface="Times New Roman" pitchFamily="18" charset="0"/>
                    <a:cs typeface="Arial Unicode MS" pitchFamily="34" charset="-128"/>
                  </a:rPr>
                  <a:t>.</a:t>
                </a:r>
              </a:p>
            </p:txBody>
          </p:sp>
          <p:sp>
            <p:nvSpPr>
              <p:cNvPr id="242806" name="Rectangle 35"/>
              <p:cNvSpPr>
                <a:spLocks noChangeArrowheads="1"/>
              </p:cNvSpPr>
              <p:nvPr/>
            </p:nvSpPr>
            <p:spPr bwMode="auto">
              <a:xfrm>
                <a:off x="2736" y="35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93" name="Group 36"/>
            <p:cNvGrpSpPr>
              <a:grpSpLocks/>
            </p:cNvGrpSpPr>
            <p:nvPr/>
          </p:nvGrpSpPr>
          <p:grpSpPr bwMode="auto">
            <a:xfrm>
              <a:off x="2208" y="2400"/>
              <a:ext cx="432" cy="384"/>
              <a:chOff x="4512" y="2304"/>
              <a:chExt cx="432" cy="384"/>
            </a:xfrm>
          </p:grpSpPr>
          <p:sp>
            <p:nvSpPr>
              <p:cNvPr id="242803" name="Rectangle 37"/>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0</a:t>
                </a:r>
              </a:p>
            </p:txBody>
          </p:sp>
          <p:sp>
            <p:nvSpPr>
              <p:cNvPr id="242804" name="Rectangle 38"/>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94" name="Group 39"/>
            <p:cNvGrpSpPr>
              <a:grpSpLocks/>
            </p:cNvGrpSpPr>
            <p:nvPr/>
          </p:nvGrpSpPr>
          <p:grpSpPr bwMode="auto">
            <a:xfrm>
              <a:off x="4320" y="2400"/>
              <a:ext cx="432" cy="384"/>
              <a:chOff x="4848" y="3168"/>
              <a:chExt cx="432" cy="384"/>
            </a:xfrm>
          </p:grpSpPr>
          <p:sp>
            <p:nvSpPr>
              <p:cNvPr id="242801" name="Rectangle 40"/>
              <p:cNvSpPr>
                <a:spLocks noChangeArrowheads="1"/>
              </p:cNvSpPr>
              <p:nvPr/>
            </p:nvSpPr>
            <p:spPr bwMode="auto">
              <a:xfrm>
                <a:off x="494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3</a:t>
                </a:r>
              </a:p>
            </p:txBody>
          </p:sp>
          <p:sp>
            <p:nvSpPr>
              <p:cNvPr id="242802" name="Rectangle 41"/>
              <p:cNvSpPr>
                <a:spLocks noChangeArrowheads="1"/>
              </p:cNvSpPr>
              <p:nvPr/>
            </p:nvSpPr>
            <p:spPr bwMode="auto">
              <a:xfrm>
                <a:off x="484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95" name="Group 42"/>
            <p:cNvGrpSpPr>
              <a:grpSpLocks/>
            </p:cNvGrpSpPr>
            <p:nvPr/>
          </p:nvGrpSpPr>
          <p:grpSpPr bwMode="auto">
            <a:xfrm>
              <a:off x="2736" y="2400"/>
              <a:ext cx="432" cy="384"/>
              <a:chOff x="3888" y="3168"/>
              <a:chExt cx="432" cy="384"/>
            </a:xfrm>
          </p:grpSpPr>
          <p:sp>
            <p:nvSpPr>
              <p:cNvPr id="242799" name="Rectangle 43"/>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800" name="Rectangle 44"/>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96" name="Group 45"/>
            <p:cNvGrpSpPr>
              <a:grpSpLocks/>
            </p:cNvGrpSpPr>
            <p:nvPr/>
          </p:nvGrpSpPr>
          <p:grpSpPr bwMode="auto">
            <a:xfrm>
              <a:off x="3792" y="2400"/>
              <a:ext cx="432" cy="384"/>
              <a:chOff x="3888" y="3168"/>
              <a:chExt cx="432" cy="384"/>
            </a:xfrm>
          </p:grpSpPr>
          <p:sp>
            <p:nvSpPr>
              <p:cNvPr id="242797" name="Rectangle 46"/>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798" name="Rectangle 47"/>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grpSp>
        <p:nvGrpSpPr>
          <p:cNvPr id="18" name="Group 48"/>
          <p:cNvGrpSpPr>
            <a:grpSpLocks/>
          </p:cNvGrpSpPr>
          <p:nvPr/>
        </p:nvGrpSpPr>
        <p:grpSpPr bwMode="auto">
          <a:xfrm>
            <a:off x="457200" y="4495800"/>
            <a:ext cx="8229600" cy="838200"/>
            <a:chOff x="288" y="2880"/>
            <a:chExt cx="5184" cy="528"/>
          </a:xfrm>
        </p:grpSpPr>
        <p:grpSp>
          <p:nvGrpSpPr>
            <p:cNvPr id="242760" name="Group 49"/>
            <p:cNvGrpSpPr>
              <a:grpSpLocks/>
            </p:cNvGrpSpPr>
            <p:nvPr/>
          </p:nvGrpSpPr>
          <p:grpSpPr bwMode="auto">
            <a:xfrm>
              <a:off x="2400" y="2880"/>
              <a:ext cx="432" cy="384"/>
              <a:chOff x="2832" y="2784"/>
              <a:chExt cx="432" cy="384"/>
            </a:xfrm>
          </p:grpSpPr>
          <p:sp>
            <p:nvSpPr>
              <p:cNvPr id="242788" name="Rectangle 50"/>
              <p:cNvSpPr>
                <a:spLocks noChangeArrowheads="1"/>
              </p:cNvSpPr>
              <p:nvPr/>
            </p:nvSpPr>
            <p:spPr bwMode="auto">
              <a:xfrm>
                <a:off x="2832" y="2832"/>
                <a:ext cx="432" cy="336"/>
              </a:xfrm>
              <a:prstGeom prst="rect">
                <a:avLst/>
              </a:prstGeom>
              <a:noFill/>
              <a:ln w="9525">
                <a:solidFill>
                  <a:schemeClr val="tx1"/>
                </a:solidFill>
                <a:miter lim="800000"/>
                <a:headEnd/>
                <a:tailEnd/>
              </a:ln>
            </p:spPr>
            <p:txBody>
              <a:bodyPr wrap="none" anchor="ctr"/>
              <a:lstStyle/>
              <a:p>
                <a:endParaRPr lang="en-US"/>
              </a:p>
            </p:txBody>
          </p:sp>
          <p:sp>
            <p:nvSpPr>
              <p:cNvPr id="242789" name="Rectangle 51"/>
              <p:cNvSpPr>
                <a:spLocks noChangeArrowheads="1"/>
              </p:cNvSpPr>
              <p:nvPr/>
            </p:nvSpPr>
            <p:spPr bwMode="auto">
              <a:xfrm>
                <a:off x="2928" y="2784"/>
                <a:ext cx="240" cy="384"/>
              </a:xfrm>
              <a:prstGeom prst="rect">
                <a:avLst/>
              </a:prstGeom>
              <a:noFill/>
              <a:ln w="9525">
                <a:noFill/>
                <a:miter lim="800000"/>
                <a:headEnd/>
                <a:tailEnd/>
              </a:ln>
            </p:spPr>
            <p:txBody>
              <a:bodyPr/>
              <a:lstStyle/>
              <a:p>
                <a:pPr marL="342900" indent="-342900">
                  <a:spcBef>
                    <a:spcPct val="20000"/>
                  </a:spcBef>
                </a:pPr>
                <a:r>
                  <a:rPr lang="en-US" sz="3200">
                    <a:solidFill>
                      <a:srgbClr val="000000"/>
                    </a:solidFill>
                    <a:latin typeface="Times New Roman" pitchFamily="18" charset="0"/>
                    <a:ea typeface="Times New Roman" pitchFamily="18" charset="0"/>
                    <a:cs typeface="Arial Unicode MS" pitchFamily="34" charset="-128"/>
                  </a:rPr>
                  <a:t>x</a:t>
                </a:r>
              </a:p>
            </p:txBody>
          </p:sp>
        </p:grpSp>
        <p:grpSp>
          <p:nvGrpSpPr>
            <p:cNvPr id="242761" name="Group 52"/>
            <p:cNvGrpSpPr>
              <a:grpSpLocks/>
            </p:cNvGrpSpPr>
            <p:nvPr/>
          </p:nvGrpSpPr>
          <p:grpSpPr bwMode="auto">
            <a:xfrm>
              <a:off x="2928" y="2928"/>
              <a:ext cx="432" cy="384"/>
              <a:chOff x="1920" y="2304"/>
              <a:chExt cx="432" cy="384"/>
            </a:xfrm>
          </p:grpSpPr>
          <p:sp>
            <p:nvSpPr>
              <p:cNvPr id="242786" name="Rectangle 53"/>
              <p:cNvSpPr>
                <a:spLocks noChangeArrowheads="1"/>
              </p:cNvSpPr>
              <p:nvPr/>
            </p:nvSpPr>
            <p:spPr bwMode="auto">
              <a:xfrm>
                <a:off x="2016"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1</a:t>
                </a:r>
              </a:p>
            </p:txBody>
          </p:sp>
          <p:sp>
            <p:nvSpPr>
              <p:cNvPr id="242787" name="Rectangle 54"/>
              <p:cNvSpPr>
                <a:spLocks noChangeArrowheads="1"/>
              </p:cNvSpPr>
              <p:nvPr/>
            </p:nvSpPr>
            <p:spPr bwMode="auto">
              <a:xfrm>
                <a:off x="1920"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2" name="Group 55"/>
            <p:cNvGrpSpPr>
              <a:grpSpLocks/>
            </p:cNvGrpSpPr>
            <p:nvPr/>
          </p:nvGrpSpPr>
          <p:grpSpPr bwMode="auto">
            <a:xfrm>
              <a:off x="288" y="2928"/>
              <a:ext cx="432" cy="384"/>
              <a:chOff x="2640" y="2208"/>
              <a:chExt cx="432" cy="384"/>
            </a:xfrm>
          </p:grpSpPr>
          <p:sp>
            <p:nvSpPr>
              <p:cNvPr id="242784" name="Rectangle 56"/>
              <p:cNvSpPr>
                <a:spLocks noChangeArrowheads="1"/>
              </p:cNvSpPr>
              <p:nvPr/>
            </p:nvSpPr>
            <p:spPr bwMode="auto">
              <a:xfrm>
                <a:off x="2736" y="220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6</a:t>
                </a:r>
              </a:p>
            </p:txBody>
          </p:sp>
          <p:sp>
            <p:nvSpPr>
              <p:cNvPr id="242785" name="Rectangle 57"/>
              <p:cNvSpPr>
                <a:spLocks noChangeArrowheads="1"/>
              </p:cNvSpPr>
              <p:nvPr/>
            </p:nvSpPr>
            <p:spPr bwMode="auto">
              <a:xfrm>
                <a:off x="2640" y="220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3" name="Group 58"/>
            <p:cNvGrpSpPr>
              <a:grpSpLocks/>
            </p:cNvGrpSpPr>
            <p:nvPr/>
          </p:nvGrpSpPr>
          <p:grpSpPr bwMode="auto">
            <a:xfrm>
              <a:off x="816" y="2928"/>
              <a:ext cx="432" cy="480"/>
              <a:chOff x="2736" y="3504"/>
              <a:chExt cx="432" cy="480"/>
            </a:xfrm>
          </p:grpSpPr>
          <p:sp>
            <p:nvSpPr>
              <p:cNvPr id="242782" name="Rectangle 59"/>
              <p:cNvSpPr>
                <a:spLocks noChangeArrowheads="1"/>
              </p:cNvSpPr>
              <p:nvPr/>
            </p:nvSpPr>
            <p:spPr bwMode="auto">
              <a:xfrm>
                <a:off x="2880" y="3600"/>
                <a:ext cx="240" cy="384"/>
              </a:xfrm>
              <a:prstGeom prst="rect">
                <a:avLst/>
              </a:prstGeom>
              <a:noFill/>
              <a:ln w="9525">
                <a:noFill/>
                <a:miter lim="800000"/>
                <a:headEnd/>
                <a:tailEnd/>
              </a:ln>
            </p:spPr>
            <p:txBody>
              <a:bodyPr/>
              <a:lstStyle/>
              <a:p>
                <a:pPr marL="342900" indent="-342900">
                  <a:spcBef>
                    <a:spcPct val="20000"/>
                  </a:spcBef>
                </a:pPr>
                <a:r>
                  <a:rPr lang="en-US" sz="2800" b="1" baseline="30000">
                    <a:solidFill>
                      <a:srgbClr val="000000"/>
                    </a:solidFill>
                    <a:latin typeface="Times New Roman" pitchFamily="18" charset="0"/>
                    <a:ea typeface="Times New Roman" pitchFamily="18" charset="0"/>
                    <a:cs typeface="Arial Unicode MS" pitchFamily="34" charset="-128"/>
                  </a:rPr>
                  <a:t>.</a:t>
                </a:r>
              </a:p>
            </p:txBody>
          </p:sp>
          <p:sp>
            <p:nvSpPr>
              <p:cNvPr id="242783" name="Rectangle 60"/>
              <p:cNvSpPr>
                <a:spLocks noChangeArrowheads="1"/>
              </p:cNvSpPr>
              <p:nvPr/>
            </p:nvSpPr>
            <p:spPr bwMode="auto">
              <a:xfrm>
                <a:off x="2736" y="35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4" name="Group 61"/>
            <p:cNvGrpSpPr>
              <a:grpSpLocks/>
            </p:cNvGrpSpPr>
            <p:nvPr/>
          </p:nvGrpSpPr>
          <p:grpSpPr bwMode="auto">
            <a:xfrm>
              <a:off x="1344" y="2928"/>
              <a:ext cx="432" cy="384"/>
              <a:chOff x="4512" y="2304"/>
              <a:chExt cx="432" cy="384"/>
            </a:xfrm>
          </p:grpSpPr>
          <p:sp>
            <p:nvSpPr>
              <p:cNvPr id="242780" name="Rectangle 62"/>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0</a:t>
                </a:r>
              </a:p>
            </p:txBody>
          </p:sp>
          <p:sp>
            <p:nvSpPr>
              <p:cNvPr id="242781" name="Rectangle 63"/>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5" name="Group 64"/>
            <p:cNvGrpSpPr>
              <a:grpSpLocks/>
            </p:cNvGrpSpPr>
            <p:nvPr/>
          </p:nvGrpSpPr>
          <p:grpSpPr bwMode="auto">
            <a:xfrm>
              <a:off x="1872" y="2928"/>
              <a:ext cx="432" cy="384"/>
              <a:chOff x="3888" y="3168"/>
              <a:chExt cx="432" cy="384"/>
            </a:xfrm>
          </p:grpSpPr>
          <p:sp>
            <p:nvSpPr>
              <p:cNvPr id="242778" name="Rectangle 65"/>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779" name="Rectangle 66"/>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6" name="Group 67"/>
            <p:cNvGrpSpPr>
              <a:grpSpLocks/>
            </p:cNvGrpSpPr>
            <p:nvPr/>
          </p:nvGrpSpPr>
          <p:grpSpPr bwMode="auto">
            <a:xfrm>
              <a:off x="3984" y="2928"/>
              <a:ext cx="576" cy="384"/>
              <a:chOff x="672" y="2976"/>
              <a:chExt cx="576" cy="384"/>
            </a:xfrm>
          </p:grpSpPr>
          <p:sp>
            <p:nvSpPr>
              <p:cNvPr id="242776" name="Rectangle 68"/>
              <p:cNvSpPr>
                <a:spLocks noChangeArrowheads="1"/>
              </p:cNvSpPr>
              <p:nvPr/>
            </p:nvSpPr>
            <p:spPr bwMode="auto">
              <a:xfrm>
                <a:off x="672" y="2976"/>
                <a:ext cx="576"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EE</a:t>
                </a:r>
              </a:p>
            </p:txBody>
          </p:sp>
          <p:sp>
            <p:nvSpPr>
              <p:cNvPr id="242777" name="Rectangle 69"/>
              <p:cNvSpPr>
                <a:spLocks noChangeArrowheads="1"/>
              </p:cNvSpPr>
              <p:nvPr/>
            </p:nvSpPr>
            <p:spPr bwMode="auto">
              <a:xfrm>
                <a:off x="672" y="2976"/>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7" name="Group 70"/>
            <p:cNvGrpSpPr>
              <a:grpSpLocks/>
            </p:cNvGrpSpPr>
            <p:nvPr/>
          </p:nvGrpSpPr>
          <p:grpSpPr bwMode="auto">
            <a:xfrm>
              <a:off x="5040" y="2928"/>
              <a:ext cx="432" cy="384"/>
              <a:chOff x="4848" y="3168"/>
              <a:chExt cx="432" cy="384"/>
            </a:xfrm>
          </p:grpSpPr>
          <p:sp>
            <p:nvSpPr>
              <p:cNvPr id="242774" name="Rectangle 71"/>
              <p:cNvSpPr>
                <a:spLocks noChangeArrowheads="1"/>
              </p:cNvSpPr>
              <p:nvPr/>
            </p:nvSpPr>
            <p:spPr bwMode="auto">
              <a:xfrm>
                <a:off x="494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3</a:t>
                </a:r>
              </a:p>
            </p:txBody>
          </p:sp>
          <p:sp>
            <p:nvSpPr>
              <p:cNvPr id="242775" name="Rectangle 72"/>
              <p:cNvSpPr>
                <a:spLocks noChangeArrowheads="1"/>
              </p:cNvSpPr>
              <p:nvPr/>
            </p:nvSpPr>
            <p:spPr bwMode="auto">
              <a:xfrm>
                <a:off x="484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8" name="Group 73"/>
            <p:cNvGrpSpPr>
              <a:grpSpLocks/>
            </p:cNvGrpSpPr>
            <p:nvPr/>
          </p:nvGrpSpPr>
          <p:grpSpPr bwMode="auto">
            <a:xfrm>
              <a:off x="4512" y="2928"/>
              <a:ext cx="432" cy="384"/>
              <a:chOff x="3888" y="3168"/>
              <a:chExt cx="432" cy="384"/>
            </a:xfrm>
          </p:grpSpPr>
          <p:sp>
            <p:nvSpPr>
              <p:cNvPr id="242772" name="Rectangle 74"/>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773" name="Rectangle 75"/>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69" name="Group 76"/>
            <p:cNvGrpSpPr>
              <a:grpSpLocks/>
            </p:cNvGrpSpPr>
            <p:nvPr/>
          </p:nvGrpSpPr>
          <p:grpSpPr bwMode="auto">
            <a:xfrm>
              <a:off x="3456" y="2928"/>
              <a:ext cx="432" cy="384"/>
              <a:chOff x="4512" y="2304"/>
              <a:chExt cx="432" cy="384"/>
            </a:xfrm>
          </p:grpSpPr>
          <p:sp>
            <p:nvSpPr>
              <p:cNvPr id="242770" name="Rectangle 77"/>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0</a:t>
                </a:r>
              </a:p>
            </p:txBody>
          </p:sp>
          <p:sp>
            <p:nvSpPr>
              <p:cNvPr id="242771" name="Rectangle 78"/>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grpSp>
        <p:nvGrpSpPr>
          <p:cNvPr id="29" name="Group 79"/>
          <p:cNvGrpSpPr>
            <a:grpSpLocks/>
          </p:cNvGrpSpPr>
          <p:nvPr/>
        </p:nvGrpSpPr>
        <p:grpSpPr bwMode="auto">
          <a:xfrm>
            <a:off x="457200" y="5791200"/>
            <a:ext cx="8229600" cy="838200"/>
            <a:chOff x="288" y="3408"/>
            <a:chExt cx="5184" cy="528"/>
          </a:xfrm>
        </p:grpSpPr>
        <p:grpSp>
          <p:nvGrpSpPr>
            <p:cNvPr id="242730" name="Group 80"/>
            <p:cNvGrpSpPr>
              <a:grpSpLocks/>
            </p:cNvGrpSpPr>
            <p:nvPr/>
          </p:nvGrpSpPr>
          <p:grpSpPr bwMode="auto">
            <a:xfrm>
              <a:off x="3984" y="3456"/>
              <a:ext cx="576" cy="384"/>
              <a:chOff x="672" y="2976"/>
              <a:chExt cx="576" cy="384"/>
            </a:xfrm>
          </p:grpSpPr>
          <p:sp>
            <p:nvSpPr>
              <p:cNvPr id="242758" name="Rectangle 81"/>
              <p:cNvSpPr>
                <a:spLocks noChangeArrowheads="1"/>
              </p:cNvSpPr>
              <p:nvPr/>
            </p:nvSpPr>
            <p:spPr bwMode="auto">
              <a:xfrm>
                <a:off x="672" y="2976"/>
                <a:ext cx="576"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y </a:t>
                </a:r>
                <a:r>
                  <a:rPr lang="en-US" sz="2800" baseline="30000">
                    <a:solidFill>
                      <a:srgbClr val="000000"/>
                    </a:solidFill>
                    <a:latin typeface="Times New Roman" pitchFamily="18" charset="0"/>
                    <a:ea typeface="Times New Roman" pitchFamily="18" charset="0"/>
                    <a:cs typeface="Arial Unicode MS" pitchFamily="34" charset="-128"/>
                  </a:rPr>
                  <a:t>x</a:t>
                </a:r>
              </a:p>
            </p:txBody>
          </p:sp>
          <p:sp>
            <p:nvSpPr>
              <p:cNvPr id="242759" name="Rectangle 82"/>
              <p:cNvSpPr>
                <a:spLocks noChangeArrowheads="1"/>
              </p:cNvSpPr>
              <p:nvPr/>
            </p:nvSpPr>
            <p:spPr bwMode="auto">
              <a:xfrm>
                <a:off x="672" y="2976"/>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1" name="Group 83"/>
            <p:cNvGrpSpPr>
              <a:grpSpLocks/>
            </p:cNvGrpSpPr>
            <p:nvPr/>
          </p:nvGrpSpPr>
          <p:grpSpPr bwMode="auto">
            <a:xfrm>
              <a:off x="5040" y="3456"/>
              <a:ext cx="432" cy="384"/>
              <a:chOff x="4848" y="3168"/>
              <a:chExt cx="432" cy="384"/>
            </a:xfrm>
          </p:grpSpPr>
          <p:sp>
            <p:nvSpPr>
              <p:cNvPr id="242756" name="Rectangle 84"/>
              <p:cNvSpPr>
                <a:spLocks noChangeArrowheads="1"/>
              </p:cNvSpPr>
              <p:nvPr/>
            </p:nvSpPr>
            <p:spPr bwMode="auto">
              <a:xfrm>
                <a:off x="494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3</a:t>
                </a:r>
              </a:p>
            </p:txBody>
          </p:sp>
          <p:sp>
            <p:nvSpPr>
              <p:cNvPr id="242757" name="Rectangle 85"/>
              <p:cNvSpPr>
                <a:spLocks noChangeArrowheads="1"/>
              </p:cNvSpPr>
              <p:nvPr/>
            </p:nvSpPr>
            <p:spPr bwMode="auto">
              <a:xfrm>
                <a:off x="484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2" name="Group 86"/>
            <p:cNvGrpSpPr>
              <a:grpSpLocks/>
            </p:cNvGrpSpPr>
            <p:nvPr/>
          </p:nvGrpSpPr>
          <p:grpSpPr bwMode="auto">
            <a:xfrm>
              <a:off x="4512" y="3456"/>
              <a:ext cx="432" cy="384"/>
              <a:chOff x="3888" y="3168"/>
              <a:chExt cx="432" cy="384"/>
            </a:xfrm>
          </p:grpSpPr>
          <p:sp>
            <p:nvSpPr>
              <p:cNvPr id="242754" name="Rectangle 87"/>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755" name="Rectangle 88"/>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3" name="Group 89"/>
            <p:cNvGrpSpPr>
              <a:grpSpLocks/>
            </p:cNvGrpSpPr>
            <p:nvPr/>
          </p:nvGrpSpPr>
          <p:grpSpPr bwMode="auto">
            <a:xfrm>
              <a:off x="2400" y="3408"/>
              <a:ext cx="432" cy="384"/>
              <a:chOff x="2832" y="2784"/>
              <a:chExt cx="432" cy="384"/>
            </a:xfrm>
          </p:grpSpPr>
          <p:sp>
            <p:nvSpPr>
              <p:cNvPr id="242752" name="Rectangle 90"/>
              <p:cNvSpPr>
                <a:spLocks noChangeArrowheads="1"/>
              </p:cNvSpPr>
              <p:nvPr/>
            </p:nvSpPr>
            <p:spPr bwMode="auto">
              <a:xfrm>
                <a:off x="2832" y="2832"/>
                <a:ext cx="432" cy="336"/>
              </a:xfrm>
              <a:prstGeom prst="rect">
                <a:avLst/>
              </a:prstGeom>
              <a:noFill/>
              <a:ln w="9525">
                <a:solidFill>
                  <a:schemeClr val="tx1"/>
                </a:solidFill>
                <a:miter lim="800000"/>
                <a:headEnd/>
                <a:tailEnd/>
              </a:ln>
            </p:spPr>
            <p:txBody>
              <a:bodyPr wrap="none" anchor="ctr"/>
              <a:lstStyle/>
              <a:p>
                <a:endParaRPr lang="en-US"/>
              </a:p>
            </p:txBody>
          </p:sp>
          <p:sp>
            <p:nvSpPr>
              <p:cNvPr id="242753" name="Rectangle 91"/>
              <p:cNvSpPr>
                <a:spLocks noChangeArrowheads="1"/>
              </p:cNvSpPr>
              <p:nvPr/>
            </p:nvSpPr>
            <p:spPr bwMode="auto">
              <a:xfrm>
                <a:off x="2928" y="2784"/>
                <a:ext cx="240" cy="384"/>
              </a:xfrm>
              <a:prstGeom prst="rect">
                <a:avLst/>
              </a:prstGeom>
              <a:noFill/>
              <a:ln w="9525">
                <a:noFill/>
                <a:miter lim="800000"/>
                <a:headEnd/>
                <a:tailEnd/>
              </a:ln>
            </p:spPr>
            <p:txBody>
              <a:bodyPr/>
              <a:lstStyle/>
              <a:p>
                <a:pPr marL="342900" indent="-342900">
                  <a:spcBef>
                    <a:spcPct val="20000"/>
                  </a:spcBef>
                </a:pPr>
                <a:r>
                  <a:rPr lang="en-US" sz="3200">
                    <a:solidFill>
                      <a:srgbClr val="000000"/>
                    </a:solidFill>
                    <a:latin typeface="Times New Roman" pitchFamily="18" charset="0"/>
                    <a:ea typeface="Times New Roman" pitchFamily="18" charset="0"/>
                    <a:cs typeface="Arial Unicode MS" pitchFamily="34" charset="-128"/>
                  </a:rPr>
                  <a:t>x</a:t>
                </a:r>
              </a:p>
            </p:txBody>
          </p:sp>
        </p:grpSp>
        <p:grpSp>
          <p:nvGrpSpPr>
            <p:cNvPr id="242734" name="Group 92"/>
            <p:cNvGrpSpPr>
              <a:grpSpLocks/>
            </p:cNvGrpSpPr>
            <p:nvPr/>
          </p:nvGrpSpPr>
          <p:grpSpPr bwMode="auto">
            <a:xfrm>
              <a:off x="2928" y="3456"/>
              <a:ext cx="432" cy="384"/>
              <a:chOff x="1920" y="2304"/>
              <a:chExt cx="432" cy="384"/>
            </a:xfrm>
          </p:grpSpPr>
          <p:sp>
            <p:nvSpPr>
              <p:cNvPr id="242750" name="Rectangle 93"/>
              <p:cNvSpPr>
                <a:spLocks noChangeArrowheads="1"/>
              </p:cNvSpPr>
              <p:nvPr/>
            </p:nvSpPr>
            <p:spPr bwMode="auto">
              <a:xfrm>
                <a:off x="2016"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1</a:t>
                </a:r>
              </a:p>
            </p:txBody>
          </p:sp>
          <p:sp>
            <p:nvSpPr>
              <p:cNvPr id="242751" name="Rectangle 94"/>
              <p:cNvSpPr>
                <a:spLocks noChangeArrowheads="1"/>
              </p:cNvSpPr>
              <p:nvPr/>
            </p:nvSpPr>
            <p:spPr bwMode="auto">
              <a:xfrm>
                <a:off x="1920"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5" name="Group 95"/>
            <p:cNvGrpSpPr>
              <a:grpSpLocks/>
            </p:cNvGrpSpPr>
            <p:nvPr/>
          </p:nvGrpSpPr>
          <p:grpSpPr bwMode="auto">
            <a:xfrm>
              <a:off x="288" y="3456"/>
              <a:ext cx="432" cy="384"/>
              <a:chOff x="2640" y="2208"/>
              <a:chExt cx="432" cy="384"/>
            </a:xfrm>
          </p:grpSpPr>
          <p:sp>
            <p:nvSpPr>
              <p:cNvPr id="242748" name="Rectangle 96"/>
              <p:cNvSpPr>
                <a:spLocks noChangeArrowheads="1"/>
              </p:cNvSpPr>
              <p:nvPr/>
            </p:nvSpPr>
            <p:spPr bwMode="auto">
              <a:xfrm>
                <a:off x="2736" y="220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6</a:t>
                </a:r>
              </a:p>
            </p:txBody>
          </p:sp>
          <p:sp>
            <p:nvSpPr>
              <p:cNvPr id="242749" name="Rectangle 97"/>
              <p:cNvSpPr>
                <a:spLocks noChangeArrowheads="1"/>
              </p:cNvSpPr>
              <p:nvPr/>
            </p:nvSpPr>
            <p:spPr bwMode="auto">
              <a:xfrm>
                <a:off x="2640" y="220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6" name="Group 98"/>
            <p:cNvGrpSpPr>
              <a:grpSpLocks/>
            </p:cNvGrpSpPr>
            <p:nvPr/>
          </p:nvGrpSpPr>
          <p:grpSpPr bwMode="auto">
            <a:xfrm>
              <a:off x="816" y="3456"/>
              <a:ext cx="432" cy="480"/>
              <a:chOff x="2736" y="3504"/>
              <a:chExt cx="432" cy="480"/>
            </a:xfrm>
          </p:grpSpPr>
          <p:sp>
            <p:nvSpPr>
              <p:cNvPr id="242746" name="Rectangle 99"/>
              <p:cNvSpPr>
                <a:spLocks noChangeArrowheads="1"/>
              </p:cNvSpPr>
              <p:nvPr/>
            </p:nvSpPr>
            <p:spPr bwMode="auto">
              <a:xfrm>
                <a:off x="2880" y="3600"/>
                <a:ext cx="240" cy="384"/>
              </a:xfrm>
              <a:prstGeom prst="rect">
                <a:avLst/>
              </a:prstGeom>
              <a:noFill/>
              <a:ln w="9525">
                <a:noFill/>
                <a:miter lim="800000"/>
                <a:headEnd/>
                <a:tailEnd/>
              </a:ln>
            </p:spPr>
            <p:txBody>
              <a:bodyPr/>
              <a:lstStyle/>
              <a:p>
                <a:pPr marL="342900" indent="-342900">
                  <a:spcBef>
                    <a:spcPct val="20000"/>
                  </a:spcBef>
                </a:pPr>
                <a:r>
                  <a:rPr lang="en-US" sz="2800" b="1" baseline="30000">
                    <a:solidFill>
                      <a:srgbClr val="000000"/>
                    </a:solidFill>
                    <a:latin typeface="Times New Roman" pitchFamily="18" charset="0"/>
                    <a:ea typeface="Times New Roman" pitchFamily="18" charset="0"/>
                    <a:cs typeface="Arial Unicode MS" pitchFamily="34" charset="-128"/>
                  </a:rPr>
                  <a:t>.</a:t>
                </a:r>
              </a:p>
            </p:txBody>
          </p:sp>
          <p:sp>
            <p:nvSpPr>
              <p:cNvPr id="242747" name="Rectangle 100"/>
              <p:cNvSpPr>
                <a:spLocks noChangeArrowheads="1"/>
              </p:cNvSpPr>
              <p:nvPr/>
            </p:nvSpPr>
            <p:spPr bwMode="auto">
              <a:xfrm>
                <a:off x="2736" y="35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7" name="Group 101"/>
            <p:cNvGrpSpPr>
              <a:grpSpLocks/>
            </p:cNvGrpSpPr>
            <p:nvPr/>
          </p:nvGrpSpPr>
          <p:grpSpPr bwMode="auto">
            <a:xfrm>
              <a:off x="1344" y="3456"/>
              <a:ext cx="432" cy="384"/>
              <a:chOff x="4512" y="2304"/>
              <a:chExt cx="432" cy="384"/>
            </a:xfrm>
          </p:grpSpPr>
          <p:sp>
            <p:nvSpPr>
              <p:cNvPr id="242744" name="Rectangle 102"/>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0</a:t>
                </a:r>
              </a:p>
            </p:txBody>
          </p:sp>
          <p:sp>
            <p:nvSpPr>
              <p:cNvPr id="242745" name="Rectangle 103"/>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8" name="Group 104"/>
            <p:cNvGrpSpPr>
              <a:grpSpLocks/>
            </p:cNvGrpSpPr>
            <p:nvPr/>
          </p:nvGrpSpPr>
          <p:grpSpPr bwMode="auto">
            <a:xfrm>
              <a:off x="1872" y="3456"/>
              <a:ext cx="432" cy="384"/>
              <a:chOff x="3888" y="3168"/>
              <a:chExt cx="432" cy="384"/>
            </a:xfrm>
          </p:grpSpPr>
          <p:sp>
            <p:nvSpPr>
              <p:cNvPr id="242742" name="Rectangle 105"/>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2</a:t>
                </a:r>
              </a:p>
            </p:txBody>
          </p:sp>
          <p:sp>
            <p:nvSpPr>
              <p:cNvPr id="242743" name="Rectangle 106"/>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39" name="Group 107"/>
            <p:cNvGrpSpPr>
              <a:grpSpLocks/>
            </p:cNvGrpSpPr>
            <p:nvPr/>
          </p:nvGrpSpPr>
          <p:grpSpPr bwMode="auto">
            <a:xfrm>
              <a:off x="3456" y="3456"/>
              <a:ext cx="432" cy="384"/>
              <a:chOff x="4512" y="2304"/>
              <a:chExt cx="432" cy="384"/>
            </a:xfrm>
          </p:grpSpPr>
          <p:sp>
            <p:nvSpPr>
              <p:cNvPr id="242740" name="Rectangle 108"/>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Unicode MS" pitchFamily="34" charset="-128"/>
                  </a:rPr>
                  <a:t>0</a:t>
                </a:r>
              </a:p>
            </p:txBody>
          </p:sp>
          <p:sp>
            <p:nvSpPr>
              <p:cNvPr id="242741" name="Rectangle 109"/>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sp>
        <p:nvSpPr>
          <p:cNvPr id="598126" name="Rectangle 110"/>
          <p:cNvSpPr>
            <a:spLocks noChangeArrowheads="1"/>
          </p:cNvSpPr>
          <p:nvPr/>
        </p:nvSpPr>
        <p:spPr bwMode="auto">
          <a:xfrm>
            <a:off x="152400" y="2438400"/>
            <a:ext cx="3886200" cy="609600"/>
          </a:xfrm>
          <a:prstGeom prst="rect">
            <a:avLst/>
          </a:prstGeom>
          <a:noFill/>
          <a:ln w="9525">
            <a:noFill/>
            <a:miter lim="800000"/>
            <a:headEnd/>
            <a:tailEnd/>
          </a:ln>
        </p:spPr>
        <p:txBody>
          <a:bodyPr/>
          <a:lstStyle/>
          <a:p>
            <a:pPr marL="342900" indent="-342900" algn="ctr">
              <a:spcBef>
                <a:spcPct val="20000"/>
              </a:spcBef>
            </a:pPr>
            <a:r>
              <a:rPr lang="en-US" sz="2800">
                <a:solidFill>
                  <a:srgbClr val="000000"/>
                </a:solidFill>
                <a:latin typeface="Times New Roman" pitchFamily="18" charset="0"/>
                <a:ea typeface="Times New Roman" pitchFamily="18" charset="0"/>
                <a:cs typeface="Arial" charset="0"/>
              </a:rPr>
              <a:t>Don’t do it like this…</a:t>
            </a:r>
            <a:endParaRPr lang="en-US" sz="2800">
              <a:solidFill>
                <a:srgbClr val="000000"/>
              </a:solidFill>
              <a:latin typeface="OCR-A BT" pitchFamily="34" charset="0"/>
              <a:ea typeface="Times New Roman" pitchFamily="18" charset="0"/>
              <a:cs typeface="Arial Unicode MS" pitchFamily="34" charset="-128"/>
            </a:endParaRPr>
          </a:p>
        </p:txBody>
      </p:sp>
      <p:sp>
        <p:nvSpPr>
          <p:cNvPr id="598127" name="Rectangle 111"/>
          <p:cNvSpPr>
            <a:spLocks noChangeArrowheads="1"/>
          </p:cNvSpPr>
          <p:nvPr/>
        </p:nvSpPr>
        <p:spPr bwMode="auto">
          <a:xfrm>
            <a:off x="381000" y="3886200"/>
            <a:ext cx="3886200" cy="609600"/>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charset="0"/>
              </a:rPr>
              <a:t>…or like this…</a:t>
            </a:r>
            <a:endParaRPr lang="en-US" sz="2800">
              <a:solidFill>
                <a:srgbClr val="000000"/>
              </a:solidFill>
              <a:latin typeface="OCR-A BT" pitchFamily="34" charset="0"/>
              <a:ea typeface="Times New Roman" pitchFamily="18" charset="0"/>
              <a:cs typeface="Arial Unicode MS" pitchFamily="34" charset="-128"/>
            </a:endParaRPr>
          </a:p>
        </p:txBody>
      </p:sp>
      <p:sp>
        <p:nvSpPr>
          <p:cNvPr id="598128" name="Rectangle 112"/>
          <p:cNvSpPr>
            <a:spLocks noChangeArrowheads="1"/>
          </p:cNvSpPr>
          <p:nvPr/>
        </p:nvSpPr>
        <p:spPr bwMode="auto">
          <a:xfrm>
            <a:off x="304800" y="5257800"/>
            <a:ext cx="2438400" cy="609600"/>
          </a:xfrm>
          <a:prstGeom prst="rect">
            <a:avLst/>
          </a:prstGeom>
          <a:noFill/>
          <a:ln w="9525">
            <a:noFill/>
            <a:miter lim="800000"/>
            <a:headEnd/>
            <a:tailEnd/>
          </a:ln>
        </p:spPr>
        <p:txBody>
          <a:bodyPr/>
          <a:lstStyle/>
          <a:p>
            <a:pPr marL="342900" indent="-342900">
              <a:spcBef>
                <a:spcPct val="20000"/>
              </a:spcBef>
            </a:pPr>
            <a:r>
              <a:rPr lang="en-US" sz="2800">
                <a:solidFill>
                  <a:srgbClr val="000000"/>
                </a:solidFill>
                <a:latin typeface="Times New Roman" pitchFamily="18" charset="0"/>
                <a:ea typeface="Times New Roman" pitchFamily="18" charset="0"/>
                <a:cs typeface="Arial" charset="0"/>
              </a:rPr>
              <a:t>…or like this:</a:t>
            </a:r>
            <a:endParaRPr lang="en-US" sz="2800">
              <a:solidFill>
                <a:srgbClr val="000000"/>
              </a:solidFill>
              <a:latin typeface="OCR-A BT" pitchFamily="34" charset="0"/>
              <a:ea typeface="Times New Roman" pitchFamily="18" charset="0"/>
              <a:cs typeface="Arial Unicode MS" pitchFamily="34" charset="-128"/>
            </a:endParaRPr>
          </a:p>
        </p:txBody>
      </p:sp>
      <p:sp>
        <p:nvSpPr>
          <p:cNvPr id="598129" name="Rectangle 113"/>
          <p:cNvSpPr>
            <a:spLocks noChangeArrowheads="1"/>
          </p:cNvSpPr>
          <p:nvPr/>
        </p:nvSpPr>
        <p:spPr bwMode="auto">
          <a:xfrm>
            <a:off x="381000" y="3810000"/>
            <a:ext cx="8382000" cy="1371600"/>
          </a:xfrm>
          <a:prstGeom prst="rect">
            <a:avLst/>
          </a:prstGeom>
          <a:noFill/>
          <a:ln w="9525">
            <a:solidFill>
              <a:schemeClr val="tx1"/>
            </a:solidFill>
            <a:miter lim="800000"/>
            <a:headEnd/>
            <a:tailEnd/>
          </a:ln>
        </p:spPr>
        <p:txBody>
          <a:bodyPr wrap="none" anchor="ctr"/>
          <a:lstStyle/>
          <a:p>
            <a:endParaRPr lang="en-US"/>
          </a:p>
        </p:txBody>
      </p:sp>
      <p:sp>
        <p:nvSpPr>
          <p:cNvPr id="598130" name="Rectangle 114"/>
          <p:cNvSpPr>
            <a:spLocks noChangeArrowheads="1"/>
          </p:cNvSpPr>
          <p:nvPr/>
        </p:nvSpPr>
        <p:spPr bwMode="auto">
          <a:xfrm>
            <a:off x="381000" y="5181600"/>
            <a:ext cx="8382000" cy="1371600"/>
          </a:xfrm>
          <a:prstGeom prst="rect">
            <a:avLst/>
          </a:prstGeom>
          <a:noFill/>
          <a:ln w="9525">
            <a:solidFill>
              <a:schemeClr val="tx1"/>
            </a:solidFill>
            <a:miter lim="800000"/>
            <a:headEnd/>
            <a:tailEnd/>
          </a:ln>
        </p:spPr>
        <p:txBody>
          <a:bodyPr wrap="none" anchor="ctr"/>
          <a:lstStyle/>
          <a:p>
            <a:endParaRPr lang="en-US"/>
          </a:p>
        </p:txBody>
      </p:sp>
      <p:sp>
        <p:nvSpPr>
          <p:cNvPr id="598131" name="Rectangle 115"/>
          <p:cNvSpPr>
            <a:spLocks noChangeArrowheads="1"/>
          </p:cNvSpPr>
          <p:nvPr/>
        </p:nvSpPr>
        <p:spPr bwMode="auto">
          <a:xfrm>
            <a:off x="381000" y="2438400"/>
            <a:ext cx="8382000" cy="1371600"/>
          </a:xfrm>
          <a:prstGeom prst="rect">
            <a:avLst/>
          </a:prstGeom>
          <a:noFill/>
          <a:ln w="9525">
            <a:solidFill>
              <a:schemeClr val="tx1"/>
            </a:solidFill>
            <a:miter lim="800000"/>
            <a:headEnd/>
            <a:tailEnd/>
          </a:ln>
        </p:spPr>
        <p:txBody>
          <a:bodyPr wrap="none" anchor="ctr"/>
          <a:lstStyle/>
          <a:p>
            <a:endParaRPr lang="en-US"/>
          </a:p>
        </p:txBody>
      </p:sp>
      <p:sp>
        <p:nvSpPr>
          <p:cNvPr id="598132" name="Rectangle 116"/>
          <p:cNvSpPr>
            <a:spLocks noChangeArrowheads="1"/>
          </p:cNvSpPr>
          <p:nvPr/>
        </p:nvSpPr>
        <p:spPr bwMode="auto">
          <a:xfrm>
            <a:off x="1981200" y="990600"/>
            <a:ext cx="5181600" cy="609600"/>
          </a:xfrm>
          <a:prstGeom prst="rect">
            <a:avLst/>
          </a:prstGeom>
          <a:noFill/>
          <a:ln w="9525">
            <a:noFill/>
            <a:miter lim="800000"/>
            <a:headEnd/>
            <a:tailEnd/>
          </a:ln>
        </p:spPr>
        <p:txBody>
          <a:bodyPr/>
          <a:lstStyle/>
          <a:p>
            <a:pPr marL="342900" indent="-342900" algn="ctr">
              <a:spcBef>
                <a:spcPct val="20000"/>
              </a:spcBef>
            </a:pPr>
            <a:r>
              <a:rPr lang="en-US" sz="2800" b="1">
                <a:solidFill>
                  <a:srgbClr val="FF0000"/>
                </a:solidFill>
                <a:latin typeface="Times New Roman" pitchFamily="18" charset="0"/>
                <a:ea typeface="Times New Roman" pitchFamily="18" charset="0"/>
                <a:cs typeface="Arial" charset="0"/>
              </a:rPr>
              <a:t>How to type out 6.02 x 10</a:t>
            </a:r>
            <a:r>
              <a:rPr lang="en-US" sz="2800" b="1" baseline="30000">
                <a:solidFill>
                  <a:srgbClr val="FF0000"/>
                </a:solidFill>
                <a:latin typeface="Times New Roman" pitchFamily="18" charset="0"/>
                <a:ea typeface="Times New Roman" pitchFamily="18" charset="0"/>
                <a:cs typeface="Arial" charset="0"/>
              </a:rPr>
              <a:t>23</a:t>
            </a:r>
            <a:r>
              <a:rPr lang="en-US" sz="2800" b="1">
                <a:solidFill>
                  <a:srgbClr val="FF0000"/>
                </a:solidFill>
                <a:latin typeface="Times New Roman" pitchFamily="18" charset="0"/>
                <a:ea typeface="Times New Roman" pitchFamily="18" charset="0"/>
                <a:cs typeface="Arial" charset="0"/>
              </a:rPr>
              <a:t>:</a:t>
            </a:r>
            <a:endParaRPr lang="en-US" sz="2800" b="1">
              <a:solidFill>
                <a:srgbClr val="FF0000"/>
              </a:solidFill>
              <a:latin typeface="Times New Roman" pitchFamily="18" charset="0"/>
              <a:ea typeface="Times New Roman" pitchFamily="18" charset="0"/>
              <a:cs typeface="Arial Unicode MS" pitchFamily="34" charset="-128"/>
            </a:endParaRPr>
          </a:p>
        </p:txBody>
      </p:sp>
      <p:grpSp>
        <p:nvGrpSpPr>
          <p:cNvPr id="598102" name="Group 117"/>
          <p:cNvGrpSpPr>
            <a:grpSpLocks/>
          </p:cNvGrpSpPr>
          <p:nvPr/>
        </p:nvGrpSpPr>
        <p:grpSpPr bwMode="auto">
          <a:xfrm>
            <a:off x="1676400" y="1752600"/>
            <a:ext cx="5715000" cy="762000"/>
            <a:chOff x="1152" y="1440"/>
            <a:chExt cx="3600" cy="480"/>
          </a:xfrm>
        </p:grpSpPr>
        <p:grpSp>
          <p:nvGrpSpPr>
            <p:cNvPr id="242709" name="Group 118"/>
            <p:cNvGrpSpPr>
              <a:grpSpLocks/>
            </p:cNvGrpSpPr>
            <p:nvPr/>
          </p:nvGrpSpPr>
          <p:grpSpPr bwMode="auto">
            <a:xfrm>
              <a:off x="1152" y="1440"/>
              <a:ext cx="432" cy="384"/>
              <a:chOff x="2640" y="2208"/>
              <a:chExt cx="432" cy="384"/>
            </a:xfrm>
          </p:grpSpPr>
          <p:sp>
            <p:nvSpPr>
              <p:cNvPr id="242728" name="Rectangle 119"/>
              <p:cNvSpPr>
                <a:spLocks noChangeArrowheads="1"/>
              </p:cNvSpPr>
              <p:nvPr/>
            </p:nvSpPr>
            <p:spPr bwMode="auto">
              <a:xfrm>
                <a:off x="2736" y="2208"/>
                <a:ext cx="240" cy="384"/>
              </a:xfrm>
              <a:prstGeom prst="rect">
                <a:avLst/>
              </a:prstGeom>
              <a:noFill/>
              <a:ln w="9525">
                <a:noFill/>
                <a:miter lim="800000"/>
                <a:headEnd/>
                <a:tailEnd/>
              </a:ln>
            </p:spPr>
            <p:txBody>
              <a:bodyPr/>
              <a:lstStyle/>
              <a:p>
                <a:pPr marL="342900" indent="-342900">
                  <a:spcBef>
                    <a:spcPct val="20000"/>
                  </a:spcBef>
                </a:pPr>
                <a:r>
                  <a:rPr lang="en-US" sz="2800" b="1">
                    <a:solidFill>
                      <a:srgbClr val="FF0000"/>
                    </a:solidFill>
                    <a:latin typeface="Times New Roman" pitchFamily="18" charset="0"/>
                    <a:ea typeface="Times New Roman" pitchFamily="18" charset="0"/>
                    <a:cs typeface="Arial Unicode MS" pitchFamily="34" charset="-128"/>
                  </a:rPr>
                  <a:t>6</a:t>
                </a:r>
              </a:p>
            </p:txBody>
          </p:sp>
          <p:sp>
            <p:nvSpPr>
              <p:cNvPr id="242729" name="Rectangle 120"/>
              <p:cNvSpPr>
                <a:spLocks noChangeArrowheads="1"/>
              </p:cNvSpPr>
              <p:nvPr/>
            </p:nvSpPr>
            <p:spPr bwMode="auto">
              <a:xfrm>
                <a:off x="2640" y="220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10" name="Group 121"/>
            <p:cNvGrpSpPr>
              <a:grpSpLocks/>
            </p:cNvGrpSpPr>
            <p:nvPr/>
          </p:nvGrpSpPr>
          <p:grpSpPr bwMode="auto">
            <a:xfrm>
              <a:off x="3264" y="1440"/>
              <a:ext cx="576" cy="384"/>
              <a:chOff x="672" y="2976"/>
              <a:chExt cx="576" cy="384"/>
            </a:xfrm>
          </p:grpSpPr>
          <p:sp>
            <p:nvSpPr>
              <p:cNvPr id="242726" name="Rectangle 122"/>
              <p:cNvSpPr>
                <a:spLocks noChangeArrowheads="1"/>
              </p:cNvSpPr>
              <p:nvPr/>
            </p:nvSpPr>
            <p:spPr bwMode="auto">
              <a:xfrm>
                <a:off x="672" y="2976"/>
                <a:ext cx="576" cy="384"/>
              </a:xfrm>
              <a:prstGeom prst="rect">
                <a:avLst/>
              </a:prstGeom>
              <a:noFill/>
              <a:ln w="9525">
                <a:noFill/>
                <a:miter lim="800000"/>
                <a:headEnd/>
                <a:tailEnd/>
              </a:ln>
            </p:spPr>
            <p:txBody>
              <a:bodyPr/>
              <a:lstStyle/>
              <a:p>
                <a:pPr marL="342900" indent="-342900">
                  <a:spcBef>
                    <a:spcPct val="20000"/>
                  </a:spcBef>
                </a:pPr>
                <a:r>
                  <a:rPr lang="en-US" sz="2800" b="1">
                    <a:solidFill>
                      <a:srgbClr val="FF0000"/>
                    </a:solidFill>
                    <a:latin typeface="Times New Roman" pitchFamily="18" charset="0"/>
                    <a:ea typeface="Times New Roman" pitchFamily="18" charset="0"/>
                    <a:cs typeface="Arial Unicode MS" pitchFamily="34" charset="-128"/>
                  </a:rPr>
                  <a:t>EE</a:t>
                </a:r>
              </a:p>
            </p:txBody>
          </p:sp>
          <p:sp>
            <p:nvSpPr>
              <p:cNvPr id="242727" name="Rectangle 123"/>
              <p:cNvSpPr>
                <a:spLocks noChangeArrowheads="1"/>
              </p:cNvSpPr>
              <p:nvPr/>
            </p:nvSpPr>
            <p:spPr bwMode="auto">
              <a:xfrm>
                <a:off x="672" y="2976"/>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11" name="Group 124"/>
            <p:cNvGrpSpPr>
              <a:grpSpLocks/>
            </p:cNvGrpSpPr>
            <p:nvPr/>
          </p:nvGrpSpPr>
          <p:grpSpPr bwMode="auto">
            <a:xfrm>
              <a:off x="1680" y="1440"/>
              <a:ext cx="432" cy="480"/>
              <a:chOff x="2736" y="3504"/>
              <a:chExt cx="432" cy="480"/>
            </a:xfrm>
          </p:grpSpPr>
          <p:sp>
            <p:nvSpPr>
              <p:cNvPr id="242724" name="Rectangle 125"/>
              <p:cNvSpPr>
                <a:spLocks noChangeArrowheads="1"/>
              </p:cNvSpPr>
              <p:nvPr/>
            </p:nvSpPr>
            <p:spPr bwMode="auto">
              <a:xfrm>
                <a:off x="2880" y="3600"/>
                <a:ext cx="240" cy="384"/>
              </a:xfrm>
              <a:prstGeom prst="rect">
                <a:avLst/>
              </a:prstGeom>
              <a:noFill/>
              <a:ln w="9525">
                <a:noFill/>
                <a:miter lim="800000"/>
                <a:headEnd/>
                <a:tailEnd/>
              </a:ln>
            </p:spPr>
            <p:txBody>
              <a:bodyPr/>
              <a:lstStyle/>
              <a:p>
                <a:pPr marL="342900" indent="-342900">
                  <a:spcBef>
                    <a:spcPct val="20000"/>
                  </a:spcBef>
                </a:pPr>
                <a:r>
                  <a:rPr lang="en-US" sz="2800" b="1" baseline="30000">
                    <a:solidFill>
                      <a:srgbClr val="FF0000"/>
                    </a:solidFill>
                    <a:latin typeface="Times New Roman" pitchFamily="18" charset="0"/>
                    <a:ea typeface="Times New Roman" pitchFamily="18" charset="0"/>
                    <a:cs typeface="Arial Unicode MS" pitchFamily="34" charset="-128"/>
                  </a:rPr>
                  <a:t>.</a:t>
                </a:r>
              </a:p>
            </p:txBody>
          </p:sp>
          <p:sp>
            <p:nvSpPr>
              <p:cNvPr id="242725" name="Rectangle 126"/>
              <p:cNvSpPr>
                <a:spLocks noChangeArrowheads="1"/>
              </p:cNvSpPr>
              <p:nvPr/>
            </p:nvSpPr>
            <p:spPr bwMode="auto">
              <a:xfrm>
                <a:off x="2736" y="35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12" name="Group 127"/>
            <p:cNvGrpSpPr>
              <a:grpSpLocks/>
            </p:cNvGrpSpPr>
            <p:nvPr/>
          </p:nvGrpSpPr>
          <p:grpSpPr bwMode="auto">
            <a:xfrm>
              <a:off x="2208" y="1440"/>
              <a:ext cx="432" cy="384"/>
              <a:chOff x="4512" y="2304"/>
              <a:chExt cx="432" cy="384"/>
            </a:xfrm>
          </p:grpSpPr>
          <p:sp>
            <p:nvSpPr>
              <p:cNvPr id="242722" name="Rectangle 128"/>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b="1">
                    <a:solidFill>
                      <a:srgbClr val="FF0000"/>
                    </a:solidFill>
                    <a:latin typeface="Times New Roman" pitchFamily="18" charset="0"/>
                    <a:ea typeface="Times New Roman" pitchFamily="18" charset="0"/>
                    <a:cs typeface="Arial Unicode MS" pitchFamily="34" charset="-128"/>
                  </a:rPr>
                  <a:t>0</a:t>
                </a:r>
              </a:p>
            </p:txBody>
          </p:sp>
          <p:sp>
            <p:nvSpPr>
              <p:cNvPr id="242723" name="Rectangle 129"/>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13" name="Group 130"/>
            <p:cNvGrpSpPr>
              <a:grpSpLocks/>
            </p:cNvGrpSpPr>
            <p:nvPr/>
          </p:nvGrpSpPr>
          <p:grpSpPr bwMode="auto">
            <a:xfrm>
              <a:off x="4320" y="1440"/>
              <a:ext cx="432" cy="384"/>
              <a:chOff x="4848" y="3168"/>
              <a:chExt cx="432" cy="384"/>
            </a:xfrm>
          </p:grpSpPr>
          <p:sp>
            <p:nvSpPr>
              <p:cNvPr id="242720" name="Rectangle 131"/>
              <p:cNvSpPr>
                <a:spLocks noChangeArrowheads="1"/>
              </p:cNvSpPr>
              <p:nvPr/>
            </p:nvSpPr>
            <p:spPr bwMode="auto">
              <a:xfrm>
                <a:off x="4944" y="3168"/>
                <a:ext cx="240" cy="384"/>
              </a:xfrm>
              <a:prstGeom prst="rect">
                <a:avLst/>
              </a:prstGeom>
              <a:noFill/>
              <a:ln w="9525">
                <a:noFill/>
                <a:miter lim="800000"/>
                <a:headEnd/>
                <a:tailEnd/>
              </a:ln>
            </p:spPr>
            <p:txBody>
              <a:bodyPr/>
              <a:lstStyle/>
              <a:p>
                <a:pPr marL="342900" indent="-342900">
                  <a:spcBef>
                    <a:spcPct val="20000"/>
                  </a:spcBef>
                </a:pPr>
                <a:r>
                  <a:rPr lang="en-US" sz="2800" b="1">
                    <a:solidFill>
                      <a:srgbClr val="FF0000"/>
                    </a:solidFill>
                    <a:latin typeface="Times New Roman" pitchFamily="18" charset="0"/>
                    <a:ea typeface="Times New Roman" pitchFamily="18" charset="0"/>
                    <a:cs typeface="Arial Unicode MS" pitchFamily="34" charset="-128"/>
                  </a:rPr>
                  <a:t>3</a:t>
                </a:r>
              </a:p>
            </p:txBody>
          </p:sp>
          <p:sp>
            <p:nvSpPr>
              <p:cNvPr id="242721" name="Rectangle 132"/>
              <p:cNvSpPr>
                <a:spLocks noChangeArrowheads="1"/>
              </p:cNvSpPr>
              <p:nvPr/>
            </p:nvSpPr>
            <p:spPr bwMode="auto">
              <a:xfrm>
                <a:off x="484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14" name="Group 133"/>
            <p:cNvGrpSpPr>
              <a:grpSpLocks/>
            </p:cNvGrpSpPr>
            <p:nvPr/>
          </p:nvGrpSpPr>
          <p:grpSpPr bwMode="auto">
            <a:xfrm>
              <a:off x="2736" y="1440"/>
              <a:ext cx="432" cy="384"/>
              <a:chOff x="3888" y="3168"/>
              <a:chExt cx="432" cy="384"/>
            </a:xfrm>
          </p:grpSpPr>
          <p:sp>
            <p:nvSpPr>
              <p:cNvPr id="242718" name="Rectangle 134"/>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b="1">
                    <a:solidFill>
                      <a:srgbClr val="FF0000"/>
                    </a:solidFill>
                    <a:latin typeface="Times New Roman" pitchFamily="18" charset="0"/>
                    <a:ea typeface="Times New Roman" pitchFamily="18" charset="0"/>
                    <a:cs typeface="Arial Unicode MS" pitchFamily="34" charset="-128"/>
                  </a:rPr>
                  <a:t>2</a:t>
                </a:r>
              </a:p>
            </p:txBody>
          </p:sp>
          <p:sp>
            <p:nvSpPr>
              <p:cNvPr id="242719" name="Rectangle 135"/>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242715" name="Group 136"/>
            <p:cNvGrpSpPr>
              <a:grpSpLocks/>
            </p:cNvGrpSpPr>
            <p:nvPr/>
          </p:nvGrpSpPr>
          <p:grpSpPr bwMode="auto">
            <a:xfrm>
              <a:off x="3792" y="1440"/>
              <a:ext cx="432" cy="384"/>
              <a:chOff x="3888" y="3168"/>
              <a:chExt cx="432" cy="384"/>
            </a:xfrm>
          </p:grpSpPr>
          <p:sp>
            <p:nvSpPr>
              <p:cNvPr id="242716" name="Rectangle 137"/>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r>
                  <a:rPr lang="en-US" sz="2800" b="1">
                    <a:solidFill>
                      <a:srgbClr val="FF0000"/>
                    </a:solidFill>
                    <a:latin typeface="Times New Roman" pitchFamily="18" charset="0"/>
                    <a:ea typeface="Times New Roman" pitchFamily="18" charset="0"/>
                    <a:cs typeface="Arial Unicode MS" pitchFamily="34" charset="-128"/>
                  </a:rPr>
                  <a:t>2</a:t>
                </a:r>
              </a:p>
            </p:txBody>
          </p:sp>
          <p:sp>
            <p:nvSpPr>
              <p:cNvPr id="242717" name="Rectangle 138"/>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sp>
        <p:nvSpPr>
          <p:cNvPr id="598155" name="Text Box 139"/>
          <p:cNvSpPr txBox="1">
            <a:spLocks noChangeArrowheads="1"/>
          </p:cNvSpPr>
          <p:nvPr/>
        </p:nvSpPr>
        <p:spPr bwMode="auto">
          <a:xfrm>
            <a:off x="7002463" y="2514600"/>
            <a:ext cx="1684337" cy="519113"/>
          </a:xfrm>
          <a:prstGeom prst="rect">
            <a:avLst/>
          </a:prstGeom>
          <a:noFill/>
          <a:ln w="9525">
            <a:noFill/>
            <a:miter lim="800000"/>
            <a:headEnd/>
            <a:tailEnd/>
          </a:ln>
        </p:spPr>
        <p:txBody>
          <a:bodyPr wrap="none">
            <a:spAutoFit/>
          </a:bodyPr>
          <a:lstStyle/>
          <a:p>
            <a:r>
              <a:rPr lang="en-US" sz="2800"/>
              <a:t>WRONG!</a:t>
            </a:r>
          </a:p>
        </p:txBody>
      </p:sp>
      <p:sp>
        <p:nvSpPr>
          <p:cNvPr id="598156" name="Text Box 140"/>
          <p:cNvSpPr txBox="1">
            <a:spLocks noChangeArrowheads="1"/>
          </p:cNvSpPr>
          <p:nvPr/>
        </p:nvSpPr>
        <p:spPr bwMode="auto">
          <a:xfrm>
            <a:off x="7002463" y="3824288"/>
            <a:ext cx="1684337" cy="519112"/>
          </a:xfrm>
          <a:prstGeom prst="rect">
            <a:avLst/>
          </a:prstGeom>
          <a:noFill/>
          <a:ln w="9525">
            <a:noFill/>
            <a:miter lim="800000"/>
            <a:headEnd/>
            <a:tailEnd/>
          </a:ln>
        </p:spPr>
        <p:txBody>
          <a:bodyPr wrap="none">
            <a:spAutoFit/>
          </a:bodyPr>
          <a:lstStyle/>
          <a:p>
            <a:r>
              <a:rPr lang="en-US" sz="2800"/>
              <a:t>WRONG!</a:t>
            </a:r>
          </a:p>
        </p:txBody>
      </p:sp>
      <p:sp>
        <p:nvSpPr>
          <p:cNvPr id="598157" name="Text Box 141"/>
          <p:cNvSpPr txBox="1">
            <a:spLocks noChangeArrowheads="1"/>
          </p:cNvSpPr>
          <p:nvPr/>
        </p:nvSpPr>
        <p:spPr bwMode="auto">
          <a:xfrm>
            <a:off x="5272088" y="5272088"/>
            <a:ext cx="3422650" cy="519112"/>
          </a:xfrm>
          <a:prstGeom prst="rect">
            <a:avLst/>
          </a:prstGeom>
          <a:noFill/>
          <a:ln w="9525">
            <a:noFill/>
            <a:miter lim="800000"/>
            <a:headEnd/>
            <a:tailEnd/>
          </a:ln>
        </p:spPr>
        <p:txBody>
          <a:bodyPr wrap="none">
            <a:spAutoFit/>
          </a:bodyPr>
          <a:lstStyle/>
          <a:p>
            <a:pPr algn="r"/>
            <a:r>
              <a:rPr lang="en-US" sz="2800"/>
              <a:t>TOO MUCH WORK.</a:t>
            </a:r>
          </a:p>
        </p:txBody>
      </p:sp>
      <p:sp>
        <p:nvSpPr>
          <p:cNvPr id="598158" name="Rectangle 142"/>
          <p:cNvSpPr>
            <a:spLocks noChangeArrowheads="1"/>
          </p:cNvSpPr>
          <p:nvPr/>
        </p:nvSpPr>
        <p:spPr bwMode="auto">
          <a:xfrm>
            <a:off x="1524000" y="990600"/>
            <a:ext cx="6019800" cy="1447800"/>
          </a:xfrm>
          <a:prstGeom prst="rect">
            <a:avLst/>
          </a:prstGeom>
          <a:solidFill>
            <a:srgbClr val="FFFF00">
              <a:alpha val="21176"/>
            </a:srgbClr>
          </a:solidFill>
          <a:ln w="9525">
            <a:solidFill>
              <a:schemeClr val="tx1"/>
            </a:solidFill>
            <a:miter lim="800000"/>
            <a:headEnd/>
            <a:tailEnd/>
          </a:ln>
        </p:spPr>
        <p:txBody>
          <a:bodyPr wrap="none" anchor="ctr"/>
          <a:lstStyle/>
          <a:p>
            <a:endParaRPr lang="en-US"/>
          </a:p>
        </p:txBody>
      </p:sp>
      <p:sp>
        <p:nvSpPr>
          <p:cNvPr id="242708" name="AutoShape 14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0"/>
                                        </p:tgtEl>
                                        <p:attrNameLst>
                                          <p:attrName>ppt_c</p:attrName>
                                        </p:attrNameLst>
                                      </p:cBhvr>
                                      <p:to>
                                        <a:schemeClr val="bg2"/>
                                      </p:to>
                                    </p:animClr>
                                  </p:subTnLst>
                                </p:cTn>
                              </p:par>
                              <p:par>
                                <p:cTn id="9" presetID="2" presetClass="entr" presetSubtype="4" fill="hold" grpId="0" nodeType="withEffect">
                                  <p:stCondLst>
                                    <p:cond delay="0"/>
                                  </p:stCondLst>
                                  <p:childTnLst>
                                    <p:set>
                                      <p:cBhvr>
                                        <p:cTn id="10" dur="1" fill="hold">
                                          <p:stCondLst>
                                            <p:cond delay="0"/>
                                          </p:stCondLst>
                                        </p:cTn>
                                        <p:tgtEl>
                                          <p:spTgt spid="598126"/>
                                        </p:tgtEl>
                                        <p:attrNameLst>
                                          <p:attrName>style.visibility</p:attrName>
                                        </p:attrNameLst>
                                      </p:cBhvr>
                                      <p:to>
                                        <p:strVal val="visible"/>
                                      </p:to>
                                    </p:set>
                                    <p:anim calcmode="lin" valueType="num">
                                      <p:cBhvr additive="base">
                                        <p:cTn id="11" dur="1000" fill="hold"/>
                                        <p:tgtEl>
                                          <p:spTgt spid="598126"/>
                                        </p:tgtEl>
                                        <p:attrNameLst>
                                          <p:attrName>ppt_x</p:attrName>
                                        </p:attrNameLst>
                                      </p:cBhvr>
                                      <p:tavLst>
                                        <p:tav tm="0">
                                          <p:val>
                                            <p:strVal val="#ppt_x"/>
                                          </p:val>
                                        </p:tav>
                                        <p:tav tm="100000">
                                          <p:val>
                                            <p:strVal val="#ppt_x"/>
                                          </p:val>
                                        </p:tav>
                                      </p:tavLst>
                                    </p:anim>
                                    <p:anim calcmode="lin" valueType="num">
                                      <p:cBhvr additive="base">
                                        <p:cTn id="12" dur="1000" fill="hold"/>
                                        <p:tgtEl>
                                          <p:spTgt spid="598126"/>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98126"/>
                                        </p:tgtEl>
                                        <p:attrNameLst>
                                          <p:attrName>ppt_c</p:attrName>
                                        </p:attrNameLst>
                                      </p:cBhvr>
                                      <p:to>
                                        <a:schemeClr val="bg2"/>
                                      </p:to>
                                    </p:animClr>
                                  </p:subTnLst>
                                </p:cTn>
                              </p:par>
                              <p:par>
                                <p:cTn id="13" presetID="2" presetClass="entr" presetSubtype="4" fill="hold" grpId="0" nodeType="withEffect">
                                  <p:stCondLst>
                                    <p:cond delay="0"/>
                                  </p:stCondLst>
                                  <p:childTnLst>
                                    <p:set>
                                      <p:cBhvr>
                                        <p:cTn id="14" dur="1" fill="hold">
                                          <p:stCondLst>
                                            <p:cond delay="0"/>
                                          </p:stCondLst>
                                        </p:cTn>
                                        <p:tgtEl>
                                          <p:spTgt spid="598131"/>
                                        </p:tgtEl>
                                        <p:attrNameLst>
                                          <p:attrName>style.visibility</p:attrName>
                                        </p:attrNameLst>
                                      </p:cBhvr>
                                      <p:to>
                                        <p:strVal val="visible"/>
                                      </p:to>
                                    </p:set>
                                    <p:anim calcmode="lin" valueType="num">
                                      <p:cBhvr additive="base">
                                        <p:cTn id="15" dur="1000" fill="hold"/>
                                        <p:tgtEl>
                                          <p:spTgt spid="598131"/>
                                        </p:tgtEl>
                                        <p:attrNameLst>
                                          <p:attrName>ppt_x</p:attrName>
                                        </p:attrNameLst>
                                      </p:cBhvr>
                                      <p:tavLst>
                                        <p:tav tm="0">
                                          <p:val>
                                            <p:strVal val="#ppt_x"/>
                                          </p:val>
                                        </p:tav>
                                        <p:tav tm="100000">
                                          <p:val>
                                            <p:strVal val="#ppt_x"/>
                                          </p:val>
                                        </p:tav>
                                      </p:tavLst>
                                    </p:anim>
                                    <p:anim calcmode="lin" valueType="num">
                                      <p:cBhvr additive="base">
                                        <p:cTn id="16" dur="1000" fill="hold"/>
                                        <p:tgtEl>
                                          <p:spTgt spid="598131"/>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98131"/>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598155"/>
                                        </p:tgtEl>
                                        <p:attrNameLst>
                                          <p:attrName>style.visibility</p:attrName>
                                        </p:attrNameLst>
                                      </p:cBhvr>
                                      <p:to>
                                        <p:strVal val="visible"/>
                                      </p:to>
                                    </p:set>
                                    <p:anim calcmode="lin" valueType="num">
                                      <p:cBhvr additive="base">
                                        <p:cTn id="21" dur="1000" fill="hold"/>
                                        <p:tgtEl>
                                          <p:spTgt spid="598155"/>
                                        </p:tgtEl>
                                        <p:attrNameLst>
                                          <p:attrName>ppt_x</p:attrName>
                                        </p:attrNameLst>
                                      </p:cBhvr>
                                      <p:tavLst>
                                        <p:tav tm="0">
                                          <p:val>
                                            <p:strVal val="#ppt_x"/>
                                          </p:val>
                                        </p:tav>
                                        <p:tav tm="100000">
                                          <p:val>
                                            <p:strVal val="#ppt_x"/>
                                          </p:val>
                                        </p:tav>
                                      </p:tavLst>
                                    </p:anim>
                                    <p:anim calcmode="lin" valueType="num">
                                      <p:cBhvr additive="base">
                                        <p:cTn id="22" dur="1000" fill="hold"/>
                                        <p:tgtEl>
                                          <p:spTgt spid="598155"/>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598155"/>
                                        </p:tgtEl>
                                        <p:attrNameLst>
                                          <p:attrName>ppt_c</p:attrName>
                                        </p:attrNameLst>
                                      </p:cBhvr>
                                      <p:to>
                                        <a:srgbClr val="FF0000"/>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8"/>
                                        </p:tgtEl>
                                        <p:attrNameLst>
                                          <p:attrName>ppt_c</p:attrName>
                                        </p:attrNameLst>
                                      </p:cBhvr>
                                      <p:to>
                                        <a:schemeClr val="bg2"/>
                                      </p:to>
                                    </p:animClr>
                                  </p:subTnLst>
                                </p:cTn>
                              </p:par>
                              <p:par>
                                <p:cTn id="29" presetID="2" presetClass="entr" presetSubtype="4" fill="hold" grpId="0" nodeType="withEffect">
                                  <p:stCondLst>
                                    <p:cond delay="0"/>
                                  </p:stCondLst>
                                  <p:childTnLst>
                                    <p:set>
                                      <p:cBhvr>
                                        <p:cTn id="30" dur="1" fill="hold">
                                          <p:stCondLst>
                                            <p:cond delay="0"/>
                                          </p:stCondLst>
                                        </p:cTn>
                                        <p:tgtEl>
                                          <p:spTgt spid="598127"/>
                                        </p:tgtEl>
                                        <p:attrNameLst>
                                          <p:attrName>style.visibility</p:attrName>
                                        </p:attrNameLst>
                                      </p:cBhvr>
                                      <p:to>
                                        <p:strVal val="visible"/>
                                      </p:to>
                                    </p:set>
                                    <p:anim calcmode="lin" valueType="num">
                                      <p:cBhvr additive="base">
                                        <p:cTn id="31" dur="1000" fill="hold"/>
                                        <p:tgtEl>
                                          <p:spTgt spid="598127"/>
                                        </p:tgtEl>
                                        <p:attrNameLst>
                                          <p:attrName>ppt_x</p:attrName>
                                        </p:attrNameLst>
                                      </p:cBhvr>
                                      <p:tavLst>
                                        <p:tav tm="0">
                                          <p:val>
                                            <p:strVal val="#ppt_x"/>
                                          </p:val>
                                        </p:tav>
                                        <p:tav tm="100000">
                                          <p:val>
                                            <p:strVal val="#ppt_x"/>
                                          </p:val>
                                        </p:tav>
                                      </p:tavLst>
                                    </p:anim>
                                    <p:anim calcmode="lin" valueType="num">
                                      <p:cBhvr additive="base">
                                        <p:cTn id="32" dur="1000" fill="hold"/>
                                        <p:tgtEl>
                                          <p:spTgt spid="598127"/>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98127"/>
                                        </p:tgtEl>
                                        <p:attrNameLst>
                                          <p:attrName>ppt_c</p:attrName>
                                        </p:attrNameLst>
                                      </p:cBhvr>
                                      <p:to>
                                        <a:schemeClr val="bg2"/>
                                      </p:to>
                                    </p:animClr>
                                  </p:subTnLst>
                                </p:cTn>
                              </p:par>
                              <p:par>
                                <p:cTn id="33" presetID="2" presetClass="entr" presetSubtype="4" fill="hold" grpId="0" nodeType="withEffect">
                                  <p:stCondLst>
                                    <p:cond delay="0"/>
                                  </p:stCondLst>
                                  <p:childTnLst>
                                    <p:set>
                                      <p:cBhvr>
                                        <p:cTn id="34" dur="1" fill="hold">
                                          <p:stCondLst>
                                            <p:cond delay="0"/>
                                          </p:stCondLst>
                                        </p:cTn>
                                        <p:tgtEl>
                                          <p:spTgt spid="598129"/>
                                        </p:tgtEl>
                                        <p:attrNameLst>
                                          <p:attrName>style.visibility</p:attrName>
                                        </p:attrNameLst>
                                      </p:cBhvr>
                                      <p:to>
                                        <p:strVal val="visible"/>
                                      </p:to>
                                    </p:set>
                                    <p:anim calcmode="lin" valueType="num">
                                      <p:cBhvr additive="base">
                                        <p:cTn id="35" dur="1000" fill="hold"/>
                                        <p:tgtEl>
                                          <p:spTgt spid="598129"/>
                                        </p:tgtEl>
                                        <p:attrNameLst>
                                          <p:attrName>ppt_x</p:attrName>
                                        </p:attrNameLst>
                                      </p:cBhvr>
                                      <p:tavLst>
                                        <p:tav tm="0">
                                          <p:val>
                                            <p:strVal val="#ppt_x"/>
                                          </p:val>
                                        </p:tav>
                                        <p:tav tm="100000">
                                          <p:val>
                                            <p:strVal val="#ppt_x"/>
                                          </p:val>
                                        </p:tav>
                                      </p:tavLst>
                                    </p:anim>
                                    <p:anim calcmode="lin" valueType="num">
                                      <p:cBhvr additive="base">
                                        <p:cTn id="36" dur="1000" fill="hold"/>
                                        <p:tgtEl>
                                          <p:spTgt spid="598129"/>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98129"/>
                                        </p:tgtEl>
                                        <p:attrNameLst>
                                          <p:attrName>ppt_c</p:attrName>
                                        </p:attrNameLst>
                                      </p:cBhvr>
                                      <p:to>
                                        <a:schemeClr val="bg2"/>
                                      </p:to>
                                    </p:animClr>
                                  </p:sub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598156"/>
                                        </p:tgtEl>
                                        <p:attrNameLst>
                                          <p:attrName>style.visibility</p:attrName>
                                        </p:attrNameLst>
                                      </p:cBhvr>
                                      <p:to>
                                        <p:strVal val="visible"/>
                                      </p:to>
                                    </p:set>
                                    <p:anim calcmode="lin" valueType="num">
                                      <p:cBhvr additive="base">
                                        <p:cTn id="41" dur="1000" fill="hold"/>
                                        <p:tgtEl>
                                          <p:spTgt spid="598156"/>
                                        </p:tgtEl>
                                        <p:attrNameLst>
                                          <p:attrName>ppt_x</p:attrName>
                                        </p:attrNameLst>
                                      </p:cBhvr>
                                      <p:tavLst>
                                        <p:tav tm="0">
                                          <p:val>
                                            <p:strVal val="#ppt_x"/>
                                          </p:val>
                                        </p:tav>
                                        <p:tav tm="100000">
                                          <p:val>
                                            <p:strVal val="#ppt_x"/>
                                          </p:val>
                                        </p:tav>
                                      </p:tavLst>
                                    </p:anim>
                                    <p:anim calcmode="lin" valueType="num">
                                      <p:cBhvr additive="base">
                                        <p:cTn id="42" dur="1000" fill="hold"/>
                                        <p:tgtEl>
                                          <p:spTgt spid="598156"/>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598156"/>
                                        </p:tgtEl>
                                        <p:attrNameLst>
                                          <p:attrName>ppt_c</p:attrName>
                                        </p:attrNameLst>
                                      </p:cBhvr>
                                      <p:to>
                                        <a:srgbClr val="FF0000"/>
                                      </p:to>
                                    </p:animClr>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ppt_x"/>
                                          </p:val>
                                        </p:tav>
                                        <p:tav tm="100000">
                                          <p:val>
                                            <p:strVal val="#ppt_x"/>
                                          </p:val>
                                        </p:tav>
                                      </p:tavLst>
                                    </p:anim>
                                    <p:anim calcmode="lin" valueType="num">
                                      <p:cBhvr additive="base">
                                        <p:cTn id="48" dur="1000" fill="hold"/>
                                        <p:tgtEl>
                                          <p:spTgt spid="29"/>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9"/>
                                        </p:tgtEl>
                                        <p:attrNameLst>
                                          <p:attrName>ppt_c</p:attrName>
                                        </p:attrNameLst>
                                      </p:cBhvr>
                                      <p:to>
                                        <a:schemeClr val="bg2"/>
                                      </p:to>
                                    </p:animClr>
                                  </p:subTnLst>
                                </p:cTn>
                              </p:par>
                              <p:par>
                                <p:cTn id="49" presetID="2" presetClass="entr" presetSubtype="4" fill="hold" grpId="0" nodeType="withEffect">
                                  <p:stCondLst>
                                    <p:cond delay="0"/>
                                  </p:stCondLst>
                                  <p:childTnLst>
                                    <p:set>
                                      <p:cBhvr>
                                        <p:cTn id="50" dur="1" fill="hold">
                                          <p:stCondLst>
                                            <p:cond delay="0"/>
                                          </p:stCondLst>
                                        </p:cTn>
                                        <p:tgtEl>
                                          <p:spTgt spid="598128"/>
                                        </p:tgtEl>
                                        <p:attrNameLst>
                                          <p:attrName>style.visibility</p:attrName>
                                        </p:attrNameLst>
                                      </p:cBhvr>
                                      <p:to>
                                        <p:strVal val="visible"/>
                                      </p:to>
                                    </p:set>
                                    <p:anim calcmode="lin" valueType="num">
                                      <p:cBhvr additive="base">
                                        <p:cTn id="51" dur="1000" fill="hold"/>
                                        <p:tgtEl>
                                          <p:spTgt spid="598128"/>
                                        </p:tgtEl>
                                        <p:attrNameLst>
                                          <p:attrName>ppt_x</p:attrName>
                                        </p:attrNameLst>
                                      </p:cBhvr>
                                      <p:tavLst>
                                        <p:tav tm="0">
                                          <p:val>
                                            <p:strVal val="#ppt_x"/>
                                          </p:val>
                                        </p:tav>
                                        <p:tav tm="100000">
                                          <p:val>
                                            <p:strVal val="#ppt_x"/>
                                          </p:val>
                                        </p:tav>
                                      </p:tavLst>
                                    </p:anim>
                                    <p:anim calcmode="lin" valueType="num">
                                      <p:cBhvr additive="base">
                                        <p:cTn id="52" dur="1000" fill="hold"/>
                                        <p:tgtEl>
                                          <p:spTgt spid="598128"/>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98128"/>
                                        </p:tgtEl>
                                        <p:attrNameLst>
                                          <p:attrName>ppt_c</p:attrName>
                                        </p:attrNameLst>
                                      </p:cBhvr>
                                      <p:to>
                                        <a:schemeClr val="bg2"/>
                                      </p:to>
                                    </p:animClr>
                                  </p:subTnLst>
                                </p:cTn>
                              </p:par>
                              <p:par>
                                <p:cTn id="53" presetID="2" presetClass="entr" presetSubtype="4" fill="hold" grpId="0" nodeType="withEffect">
                                  <p:stCondLst>
                                    <p:cond delay="0"/>
                                  </p:stCondLst>
                                  <p:childTnLst>
                                    <p:set>
                                      <p:cBhvr>
                                        <p:cTn id="54" dur="1" fill="hold">
                                          <p:stCondLst>
                                            <p:cond delay="0"/>
                                          </p:stCondLst>
                                        </p:cTn>
                                        <p:tgtEl>
                                          <p:spTgt spid="598130"/>
                                        </p:tgtEl>
                                        <p:attrNameLst>
                                          <p:attrName>style.visibility</p:attrName>
                                        </p:attrNameLst>
                                      </p:cBhvr>
                                      <p:to>
                                        <p:strVal val="visible"/>
                                      </p:to>
                                    </p:set>
                                    <p:anim calcmode="lin" valueType="num">
                                      <p:cBhvr additive="base">
                                        <p:cTn id="55" dur="1000" fill="hold"/>
                                        <p:tgtEl>
                                          <p:spTgt spid="598130"/>
                                        </p:tgtEl>
                                        <p:attrNameLst>
                                          <p:attrName>ppt_x</p:attrName>
                                        </p:attrNameLst>
                                      </p:cBhvr>
                                      <p:tavLst>
                                        <p:tav tm="0">
                                          <p:val>
                                            <p:strVal val="#ppt_x"/>
                                          </p:val>
                                        </p:tav>
                                        <p:tav tm="100000">
                                          <p:val>
                                            <p:strVal val="#ppt_x"/>
                                          </p:val>
                                        </p:tav>
                                      </p:tavLst>
                                    </p:anim>
                                    <p:anim calcmode="lin" valueType="num">
                                      <p:cBhvr additive="base">
                                        <p:cTn id="56" dur="1000" fill="hold"/>
                                        <p:tgtEl>
                                          <p:spTgt spid="598130"/>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98130"/>
                                        </p:tgtEl>
                                        <p:attrNameLst>
                                          <p:attrName>ppt_c</p:attrName>
                                        </p:attrNameLst>
                                      </p:cBhvr>
                                      <p:to>
                                        <a:schemeClr val="bg2"/>
                                      </p:to>
                                    </p:animClr>
                                  </p:sub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98157"/>
                                        </p:tgtEl>
                                        <p:attrNameLst>
                                          <p:attrName>style.visibility</p:attrName>
                                        </p:attrNameLst>
                                      </p:cBhvr>
                                      <p:to>
                                        <p:strVal val="visible"/>
                                      </p:to>
                                    </p:set>
                                    <p:anim calcmode="lin" valueType="num">
                                      <p:cBhvr additive="base">
                                        <p:cTn id="61" dur="1000" fill="hold"/>
                                        <p:tgtEl>
                                          <p:spTgt spid="598157"/>
                                        </p:tgtEl>
                                        <p:attrNameLst>
                                          <p:attrName>ppt_x</p:attrName>
                                        </p:attrNameLst>
                                      </p:cBhvr>
                                      <p:tavLst>
                                        <p:tav tm="0">
                                          <p:val>
                                            <p:strVal val="#ppt_x"/>
                                          </p:val>
                                        </p:tav>
                                        <p:tav tm="100000">
                                          <p:val>
                                            <p:strVal val="#ppt_x"/>
                                          </p:val>
                                        </p:tav>
                                      </p:tavLst>
                                    </p:anim>
                                    <p:anim calcmode="lin" valueType="num">
                                      <p:cBhvr additive="base">
                                        <p:cTn id="62" dur="1000" fill="hold"/>
                                        <p:tgtEl>
                                          <p:spTgt spid="598157"/>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598157"/>
                                        </p:tgtEl>
                                        <p:attrNameLst>
                                          <p:attrName>ppt_c</p:attrName>
                                        </p:attrNameLst>
                                      </p:cBhvr>
                                      <p:to>
                                        <a:srgbClr val="FF0000"/>
                                      </p:to>
                                    </p:animClr>
                                  </p:sub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1000"/>
                                        <p:tgtEl>
                                          <p:spTgt spid="598019"/>
                                        </p:tgtEl>
                                      </p:cBhvr>
                                    </p:animEffect>
                                    <p:set>
                                      <p:cBhvr>
                                        <p:cTn id="67" dur="1" fill="hold">
                                          <p:stCondLst>
                                            <p:cond delay="999"/>
                                          </p:stCondLst>
                                        </p:cTn>
                                        <p:tgtEl>
                                          <p:spTgt spid="598019"/>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1000"/>
                                        <p:tgtEl>
                                          <p:spTgt spid="2"/>
                                        </p:tgtEl>
                                      </p:cBhvr>
                                    </p:animEffect>
                                    <p:set>
                                      <p:cBhvr>
                                        <p:cTn id="70" dur="1" fill="hold">
                                          <p:stCondLst>
                                            <p:cond delay="999"/>
                                          </p:stCondLst>
                                        </p:cTn>
                                        <p:tgtEl>
                                          <p:spTgt spid="2"/>
                                        </p:tgtEl>
                                        <p:attrNameLst>
                                          <p:attrName>style.visibility</p:attrName>
                                        </p:attrNameLst>
                                      </p:cBhvr>
                                      <p:to>
                                        <p:strVal val="hidden"/>
                                      </p:to>
                                    </p:set>
                                  </p:childTnLst>
                                </p:cTn>
                              </p:par>
                              <p:par>
                                <p:cTn id="71" presetID="9" presetClass="entr" presetSubtype="0" fill="hold" grpId="0" nodeType="withEffect">
                                  <p:stCondLst>
                                    <p:cond delay="0"/>
                                  </p:stCondLst>
                                  <p:childTnLst>
                                    <p:set>
                                      <p:cBhvr>
                                        <p:cTn id="72" dur="1" fill="hold">
                                          <p:stCondLst>
                                            <p:cond delay="0"/>
                                          </p:stCondLst>
                                        </p:cTn>
                                        <p:tgtEl>
                                          <p:spTgt spid="598132"/>
                                        </p:tgtEl>
                                        <p:attrNameLst>
                                          <p:attrName>style.visibility</p:attrName>
                                        </p:attrNameLst>
                                      </p:cBhvr>
                                      <p:to>
                                        <p:strVal val="visible"/>
                                      </p:to>
                                    </p:set>
                                    <p:animEffect transition="in" filter="dissolve">
                                      <p:cBhvr>
                                        <p:cTn id="73" dur="1000"/>
                                        <p:tgtEl>
                                          <p:spTgt spid="598132"/>
                                        </p:tgtEl>
                                      </p:cBhvr>
                                    </p:animEffect>
                                  </p:childTnLst>
                                </p:cTn>
                              </p:par>
                              <p:par>
                                <p:cTn id="74" presetID="9" presetClass="entr" presetSubtype="0" fill="hold" nodeType="withEffect">
                                  <p:stCondLst>
                                    <p:cond delay="0"/>
                                  </p:stCondLst>
                                  <p:childTnLst>
                                    <p:set>
                                      <p:cBhvr>
                                        <p:cTn id="75" dur="1" fill="hold">
                                          <p:stCondLst>
                                            <p:cond delay="0"/>
                                          </p:stCondLst>
                                        </p:cTn>
                                        <p:tgtEl>
                                          <p:spTgt spid="598102"/>
                                        </p:tgtEl>
                                        <p:attrNameLst>
                                          <p:attrName>style.visibility</p:attrName>
                                        </p:attrNameLst>
                                      </p:cBhvr>
                                      <p:to>
                                        <p:strVal val="visible"/>
                                      </p:to>
                                    </p:set>
                                    <p:animEffect transition="in" filter="dissolve">
                                      <p:cBhvr>
                                        <p:cTn id="76" dur="1000"/>
                                        <p:tgtEl>
                                          <p:spTgt spid="59810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598158"/>
                                        </p:tgtEl>
                                        <p:attrNameLst>
                                          <p:attrName>style.visibility</p:attrName>
                                        </p:attrNameLst>
                                      </p:cBhvr>
                                      <p:to>
                                        <p:strVal val="visible"/>
                                      </p:to>
                                    </p:set>
                                    <p:animEffect transition="in" filter="dissolve">
                                      <p:cBhvr>
                                        <p:cTn id="79" dur="1000"/>
                                        <p:tgtEl>
                                          <p:spTgt spid="598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p:bldP spid="598126" grpId="0"/>
      <p:bldP spid="598127" grpId="0"/>
      <p:bldP spid="598128" grpId="0"/>
      <p:bldP spid="598129" grpId="0" animBg="1"/>
      <p:bldP spid="598130" grpId="0" animBg="1"/>
      <p:bldP spid="598131" grpId="0" animBg="1"/>
      <p:bldP spid="598132" grpId="0"/>
      <p:bldP spid="598155" grpId="0"/>
      <p:bldP spid="598156" grpId="0"/>
      <p:bldP spid="598157" grpId="0"/>
      <p:bldP spid="598158"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body" sz="half" idx="1"/>
          </p:nvPr>
        </p:nvSpPr>
        <p:spPr>
          <a:xfrm>
            <a:off x="914400" y="1600200"/>
            <a:ext cx="7162800" cy="4572000"/>
          </a:xfrm>
        </p:spPr>
        <p:txBody>
          <a:bodyPr/>
          <a:lstStyle/>
          <a:p>
            <a:pPr eaLnBrk="1" hangingPunct="1">
              <a:buFontTx/>
              <a:buNone/>
            </a:pPr>
            <a:r>
              <a:rPr lang="en-US" smtClean="0">
                <a:latin typeface="Arial" charset="0"/>
              </a:rPr>
              <a:t>Also, know when to hit your (–) sign… </a:t>
            </a:r>
          </a:p>
          <a:p>
            <a:pPr eaLnBrk="1" hangingPunct="1">
              <a:buFontTx/>
              <a:buNone/>
            </a:pPr>
            <a:r>
              <a:rPr lang="en-US" smtClean="0">
                <a:latin typeface="Arial" charset="0"/>
              </a:rPr>
              <a:t>	</a:t>
            </a:r>
          </a:p>
          <a:p>
            <a:pPr eaLnBrk="1" hangingPunct="1">
              <a:buFontTx/>
              <a:buNone/>
            </a:pPr>
            <a:r>
              <a:rPr lang="en-US" smtClean="0">
                <a:latin typeface="Arial" charset="0"/>
              </a:rPr>
              <a:t>	…before the number, </a:t>
            </a:r>
          </a:p>
          <a:p>
            <a:pPr eaLnBrk="1" hangingPunct="1">
              <a:buFontTx/>
              <a:buNone/>
            </a:pPr>
            <a:r>
              <a:rPr lang="en-US" smtClean="0">
                <a:latin typeface="Arial" charset="0"/>
              </a:rPr>
              <a:t>	…after the number, </a:t>
            </a:r>
          </a:p>
          <a:p>
            <a:pPr eaLnBrk="1" hangingPunct="1">
              <a:buFontTx/>
              <a:buNone/>
            </a:pPr>
            <a:r>
              <a:rPr lang="en-US" smtClean="0">
                <a:latin typeface="Arial" charset="0"/>
              </a:rPr>
              <a:t>	…or either one.</a:t>
            </a:r>
            <a:endParaRPr lang="en-US" sz="2800" smtClean="0">
              <a:latin typeface="Arial" charset="0"/>
            </a:endParaRPr>
          </a:p>
        </p:txBody>
      </p:sp>
      <p:pic>
        <p:nvPicPr>
          <p:cNvPr id="243715" name="Picture 3" descr="thinking man"/>
          <p:cNvPicPr>
            <a:picLocks noChangeAspect="1" noChangeArrowheads="1" noCrop="1"/>
          </p:cNvPicPr>
          <p:nvPr/>
        </p:nvPicPr>
        <p:blipFill>
          <a:blip r:embed="rId3" cstate="print"/>
          <a:srcRect/>
          <a:stretch>
            <a:fillRect/>
          </a:stretch>
        </p:blipFill>
        <p:spPr bwMode="auto">
          <a:xfrm>
            <a:off x="5486400" y="2362200"/>
            <a:ext cx="2862263" cy="3200400"/>
          </a:xfrm>
          <a:prstGeom prst="rect">
            <a:avLst/>
          </a:prstGeom>
          <a:noFill/>
          <a:ln w="9525">
            <a:noFill/>
            <a:miter lim="800000"/>
            <a:headEnd/>
            <a:tailEnd/>
          </a:ln>
        </p:spPr>
      </p:pic>
      <p:sp>
        <p:nvSpPr>
          <p:cNvPr id="243716"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descr="MCj03036750000[1]"/>
          <p:cNvPicPr>
            <a:picLocks noChangeAspect="1" noChangeArrowheads="1"/>
          </p:cNvPicPr>
          <p:nvPr/>
        </p:nvPicPr>
        <p:blipFill>
          <a:blip r:embed="rId4" cstate="print"/>
          <a:srcRect/>
          <a:stretch>
            <a:fillRect/>
          </a:stretch>
        </p:blipFill>
        <p:spPr bwMode="auto">
          <a:xfrm>
            <a:off x="4316413" y="4572000"/>
            <a:ext cx="1169987" cy="1176338"/>
          </a:xfrm>
          <a:prstGeom prst="rect">
            <a:avLst/>
          </a:prstGeom>
          <a:noFill/>
          <a:ln w="9525">
            <a:noFill/>
            <a:miter lim="800000"/>
            <a:headEnd/>
            <a:tailEnd/>
          </a:ln>
        </p:spPr>
      </p:pic>
      <p:sp>
        <p:nvSpPr>
          <p:cNvPr id="12293" name="Rectangle 3"/>
          <p:cNvSpPr>
            <a:spLocks noChangeArrowheads="1"/>
          </p:cNvSpPr>
          <p:nvPr/>
        </p:nvSpPr>
        <p:spPr bwMode="auto">
          <a:xfrm>
            <a:off x="1143000" y="533400"/>
            <a:ext cx="2057400" cy="609600"/>
          </a:xfrm>
          <a:prstGeom prst="rect">
            <a:avLst/>
          </a:prstGeom>
          <a:noFill/>
          <a:ln w="9525">
            <a:noFill/>
            <a:miter lim="800000"/>
            <a:headEnd/>
            <a:tailEnd/>
          </a:ln>
        </p:spPr>
        <p:txBody>
          <a:bodyPr/>
          <a:lstStyle/>
          <a:p>
            <a:pPr marL="342900" indent="-342900">
              <a:spcBef>
                <a:spcPct val="20000"/>
              </a:spcBef>
            </a:pPr>
            <a:r>
              <a:rPr lang="en-US" sz="3200"/>
              <a:t>Example:</a:t>
            </a:r>
            <a:r>
              <a:rPr lang="en-US" sz="2800"/>
              <a:t>		</a:t>
            </a:r>
          </a:p>
          <a:p>
            <a:pPr marL="342900" indent="-342900">
              <a:spcBef>
                <a:spcPct val="20000"/>
              </a:spcBef>
            </a:pPr>
            <a:endParaRPr lang="en-US" sz="2800"/>
          </a:p>
        </p:txBody>
      </p:sp>
      <p:grpSp>
        <p:nvGrpSpPr>
          <p:cNvPr id="12294" name="Group 4"/>
          <p:cNvGrpSpPr>
            <a:grpSpLocks/>
          </p:cNvGrpSpPr>
          <p:nvPr/>
        </p:nvGrpSpPr>
        <p:grpSpPr bwMode="auto">
          <a:xfrm>
            <a:off x="4298950" y="547688"/>
            <a:ext cx="3778250" cy="519112"/>
            <a:chOff x="2304" y="1728"/>
            <a:chExt cx="2380" cy="327"/>
          </a:xfrm>
        </p:grpSpPr>
        <p:sp>
          <p:nvSpPr>
            <p:cNvPr id="12357" name="Text Box 5"/>
            <p:cNvSpPr txBox="1">
              <a:spLocks noChangeArrowheads="1"/>
            </p:cNvSpPr>
            <p:nvPr/>
          </p:nvSpPr>
          <p:spPr bwMode="auto">
            <a:xfrm>
              <a:off x="2304" y="1728"/>
              <a:ext cx="999" cy="327"/>
            </a:xfrm>
            <a:prstGeom prst="rect">
              <a:avLst/>
            </a:prstGeom>
            <a:noFill/>
            <a:ln w="9525">
              <a:noFill/>
              <a:miter lim="800000"/>
              <a:headEnd/>
              <a:tailEnd/>
            </a:ln>
          </p:spPr>
          <p:txBody>
            <a:bodyPr wrap="none">
              <a:spAutoFit/>
            </a:bodyPr>
            <a:lstStyle/>
            <a:p>
              <a:r>
                <a:rPr lang="en-US" sz="2800"/>
                <a:t>1.2 x 10</a:t>
              </a:r>
              <a:r>
                <a:rPr lang="en-US" sz="2800" baseline="30000"/>
                <a:t>5</a:t>
              </a:r>
            </a:p>
          </p:txBody>
        </p:sp>
        <p:sp>
          <p:nvSpPr>
            <p:cNvPr id="12358" name="Text Box 6"/>
            <p:cNvSpPr txBox="1">
              <a:spLocks noChangeArrowheads="1"/>
            </p:cNvSpPr>
            <p:nvPr/>
          </p:nvSpPr>
          <p:spPr bwMode="auto">
            <a:xfrm>
              <a:off x="3600" y="1728"/>
              <a:ext cx="1084" cy="327"/>
            </a:xfrm>
            <a:prstGeom prst="rect">
              <a:avLst/>
            </a:prstGeom>
            <a:noFill/>
            <a:ln w="9525">
              <a:noFill/>
              <a:miter lim="800000"/>
              <a:headEnd/>
              <a:tailEnd/>
            </a:ln>
          </p:spPr>
          <p:txBody>
            <a:bodyPr wrap="none">
              <a:spAutoFit/>
            </a:bodyPr>
            <a:lstStyle/>
            <a:p>
              <a:r>
                <a:rPr lang="en-US" sz="2800"/>
                <a:t>2.8 x 10</a:t>
              </a:r>
              <a:r>
                <a:rPr lang="en-US" sz="2800" baseline="30000"/>
                <a:t>13</a:t>
              </a:r>
            </a:p>
          </p:txBody>
        </p:sp>
        <p:graphicFrame>
          <p:nvGraphicFramePr>
            <p:cNvPr id="12291" name="Object 7"/>
            <p:cNvGraphicFramePr>
              <a:graphicFrameLocks noChangeAspect="1"/>
            </p:cNvGraphicFramePr>
            <p:nvPr/>
          </p:nvGraphicFramePr>
          <p:xfrm>
            <a:off x="3312" y="1728"/>
            <a:ext cx="288" cy="288"/>
          </p:xfrm>
          <a:graphic>
            <a:graphicData uri="http://schemas.openxmlformats.org/presentationml/2006/ole">
              <p:oleObj spid="_x0000_s12291" name="Equation" r:id="rId5" imgW="126720" imgH="126720" progId="Equation.3">
                <p:embed/>
              </p:oleObj>
            </a:graphicData>
          </a:graphic>
        </p:graphicFrame>
      </p:grpSp>
      <p:sp>
        <p:nvSpPr>
          <p:cNvPr id="600072" name="Text Box 8"/>
          <p:cNvSpPr txBox="1">
            <a:spLocks noChangeArrowheads="1"/>
          </p:cNvSpPr>
          <p:nvPr/>
        </p:nvSpPr>
        <p:spPr bwMode="auto">
          <a:xfrm>
            <a:off x="533400" y="5881688"/>
            <a:ext cx="3824288" cy="519112"/>
          </a:xfrm>
          <a:prstGeom prst="rect">
            <a:avLst/>
          </a:prstGeom>
          <a:noFill/>
          <a:ln w="9525">
            <a:noFill/>
            <a:miter lim="800000"/>
            <a:headEnd/>
            <a:tailEnd/>
          </a:ln>
        </p:spPr>
        <p:txBody>
          <a:bodyPr wrap="none">
            <a:spAutoFit/>
          </a:bodyPr>
          <a:lstStyle/>
          <a:p>
            <a:r>
              <a:rPr lang="en-US" sz="2800"/>
              <a:t>But instead is written…</a:t>
            </a:r>
          </a:p>
        </p:txBody>
      </p:sp>
      <p:grpSp>
        <p:nvGrpSpPr>
          <p:cNvPr id="3" name="Group 9"/>
          <p:cNvGrpSpPr>
            <a:grpSpLocks/>
          </p:cNvGrpSpPr>
          <p:nvPr/>
        </p:nvGrpSpPr>
        <p:grpSpPr bwMode="auto">
          <a:xfrm>
            <a:off x="1143000" y="1219200"/>
            <a:ext cx="6553200" cy="2286000"/>
            <a:chOff x="720" y="768"/>
            <a:chExt cx="4128" cy="1440"/>
          </a:xfrm>
        </p:grpSpPr>
        <p:grpSp>
          <p:nvGrpSpPr>
            <p:cNvPr id="12313" name="Group 10"/>
            <p:cNvGrpSpPr>
              <a:grpSpLocks/>
            </p:cNvGrpSpPr>
            <p:nvPr/>
          </p:nvGrpSpPr>
          <p:grpSpPr bwMode="auto">
            <a:xfrm>
              <a:off x="912" y="1200"/>
              <a:ext cx="3936" cy="1008"/>
              <a:chOff x="912" y="1200"/>
              <a:chExt cx="3936" cy="1008"/>
            </a:xfrm>
          </p:grpSpPr>
          <p:grpSp>
            <p:nvGrpSpPr>
              <p:cNvPr id="12315" name="Group 11"/>
              <p:cNvGrpSpPr>
                <a:grpSpLocks/>
              </p:cNvGrpSpPr>
              <p:nvPr/>
            </p:nvGrpSpPr>
            <p:grpSpPr bwMode="auto">
              <a:xfrm>
                <a:off x="4416" y="1728"/>
                <a:ext cx="432" cy="384"/>
                <a:chOff x="864" y="3696"/>
                <a:chExt cx="432" cy="384"/>
              </a:xfrm>
            </p:grpSpPr>
            <p:sp>
              <p:nvSpPr>
                <p:cNvPr id="12353" name="Rectangle 12"/>
                <p:cNvSpPr>
                  <a:spLocks noChangeArrowheads="1"/>
                </p:cNvSpPr>
                <p:nvPr/>
              </p:nvSpPr>
              <p:spPr bwMode="auto">
                <a:xfrm>
                  <a:off x="960" y="3696"/>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a:t>
                  </a:r>
                </a:p>
              </p:txBody>
            </p:sp>
            <p:grpSp>
              <p:nvGrpSpPr>
                <p:cNvPr id="12354" name="Group 13"/>
                <p:cNvGrpSpPr>
                  <a:grpSpLocks/>
                </p:cNvGrpSpPr>
                <p:nvPr/>
              </p:nvGrpSpPr>
              <p:grpSpPr bwMode="auto">
                <a:xfrm>
                  <a:off x="864" y="3696"/>
                  <a:ext cx="432" cy="384"/>
                  <a:chOff x="3888" y="3168"/>
                  <a:chExt cx="432" cy="384"/>
                </a:xfrm>
              </p:grpSpPr>
              <p:sp>
                <p:nvSpPr>
                  <p:cNvPr id="12355" name="Rectangle 14"/>
                  <p:cNvSpPr>
                    <a:spLocks noChangeArrowheads="1"/>
                  </p:cNvSpPr>
                  <p:nvPr/>
                </p:nvSpPr>
                <p:spPr bwMode="auto">
                  <a:xfrm>
                    <a:off x="3984" y="3168"/>
                    <a:ext cx="240" cy="384"/>
                  </a:xfrm>
                  <a:prstGeom prst="rect">
                    <a:avLst/>
                  </a:prstGeom>
                  <a:noFill/>
                  <a:ln w="9525">
                    <a:noFill/>
                    <a:miter lim="800000"/>
                    <a:headEnd/>
                    <a:tailEnd/>
                  </a:ln>
                </p:spPr>
                <p:txBody>
                  <a:bodyPr/>
                  <a:lstStyle/>
                  <a:p>
                    <a:pPr marL="342900" indent="-342900">
                      <a:spcBef>
                        <a:spcPct val="20000"/>
                      </a:spcBef>
                    </a:pPr>
                    <a:endParaRPr lang="en-US" sz="2800">
                      <a:solidFill>
                        <a:srgbClr val="000000"/>
                      </a:solidFill>
                      <a:ea typeface="Times New Roman" pitchFamily="18" charset="0"/>
                      <a:cs typeface="Arial Unicode MS" pitchFamily="34" charset="-128"/>
                    </a:endParaRPr>
                  </a:p>
                </p:txBody>
              </p:sp>
              <p:sp>
                <p:nvSpPr>
                  <p:cNvPr id="12356" name="Rectangle 15"/>
                  <p:cNvSpPr>
                    <a:spLocks noChangeArrowheads="1"/>
                  </p:cNvSpPr>
                  <p:nvPr/>
                </p:nvSpPr>
                <p:spPr bwMode="auto">
                  <a:xfrm>
                    <a:off x="3888" y="3168"/>
                    <a:ext cx="432" cy="336"/>
                  </a:xfrm>
                  <a:prstGeom prst="rect">
                    <a:avLst/>
                  </a:prstGeom>
                  <a:noFill/>
                  <a:ln w="9525">
                    <a:solidFill>
                      <a:schemeClr val="tx1"/>
                    </a:solidFill>
                    <a:miter lim="800000"/>
                    <a:headEnd/>
                    <a:tailEnd/>
                  </a:ln>
                </p:spPr>
                <p:txBody>
                  <a:bodyPr wrap="none" anchor="ctr"/>
                  <a:lstStyle/>
                  <a:p>
                    <a:endParaRPr lang="en-US"/>
                  </a:p>
                </p:txBody>
              </p:sp>
            </p:grpSp>
          </p:grpSp>
          <p:grpSp>
            <p:nvGrpSpPr>
              <p:cNvPr id="12316" name="Group 16"/>
              <p:cNvGrpSpPr>
                <a:grpSpLocks/>
              </p:cNvGrpSpPr>
              <p:nvPr/>
            </p:nvGrpSpPr>
            <p:grpSpPr bwMode="auto">
              <a:xfrm>
                <a:off x="912" y="1200"/>
                <a:ext cx="2544" cy="480"/>
                <a:chOff x="720" y="2352"/>
                <a:chExt cx="2544" cy="480"/>
              </a:xfrm>
            </p:grpSpPr>
            <p:grpSp>
              <p:nvGrpSpPr>
                <p:cNvPr id="12338" name="Group 17"/>
                <p:cNvGrpSpPr>
                  <a:grpSpLocks/>
                </p:cNvGrpSpPr>
                <p:nvPr/>
              </p:nvGrpSpPr>
              <p:grpSpPr bwMode="auto">
                <a:xfrm>
                  <a:off x="720" y="2352"/>
                  <a:ext cx="432" cy="384"/>
                  <a:chOff x="2640" y="2208"/>
                  <a:chExt cx="432" cy="384"/>
                </a:xfrm>
              </p:grpSpPr>
              <p:sp>
                <p:nvSpPr>
                  <p:cNvPr id="12351" name="Rectangle 18"/>
                  <p:cNvSpPr>
                    <a:spLocks noChangeArrowheads="1"/>
                  </p:cNvSpPr>
                  <p:nvPr/>
                </p:nvSpPr>
                <p:spPr bwMode="auto">
                  <a:xfrm>
                    <a:off x="2736" y="220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1</a:t>
                    </a:r>
                  </a:p>
                </p:txBody>
              </p:sp>
              <p:sp>
                <p:nvSpPr>
                  <p:cNvPr id="12352" name="Rectangle 19"/>
                  <p:cNvSpPr>
                    <a:spLocks noChangeArrowheads="1"/>
                  </p:cNvSpPr>
                  <p:nvPr/>
                </p:nvSpPr>
                <p:spPr bwMode="auto">
                  <a:xfrm>
                    <a:off x="2640" y="220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39" name="Group 20"/>
                <p:cNvGrpSpPr>
                  <a:grpSpLocks/>
                </p:cNvGrpSpPr>
                <p:nvPr/>
              </p:nvGrpSpPr>
              <p:grpSpPr bwMode="auto">
                <a:xfrm>
                  <a:off x="1248" y="2352"/>
                  <a:ext cx="432" cy="480"/>
                  <a:chOff x="2736" y="3504"/>
                  <a:chExt cx="432" cy="480"/>
                </a:xfrm>
              </p:grpSpPr>
              <p:sp>
                <p:nvSpPr>
                  <p:cNvPr id="12349" name="Rectangle 21"/>
                  <p:cNvSpPr>
                    <a:spLocks noChangeArrowheads="1"/>
                  </p:cNvSpPr>
                  <p:nvPr/>
                </p:nvSpPr>
                <p:spPr bwMode="auto">
                  <a:xfrm>
                    <a:off x="2880" y="3600"/>
                    <a:ext cx="240" cy="384"/>
                  </a:xfrm>
                  <a:prstGeom prst="rect">
                    <a:avLst/>
                  </a:prstGeom>
                  <a:noFill/>
                  <a:ln w="9525">
                    <a:noFill/>
                    <a:miter lim="800000"/>
                    <a:headEnd/>
                    <a:tailEnd/>
                  </a:ln>
                </p:spPr>
                <p:txBody>
                  <a:bodyPr/>
                  <a:lstStyle/>
                  <a:p>
                    <a:pPr marL="342900" indent="-342900">
                      <a:spcBef>
                        <a:spcPct val="20000"/>
                      </a:spcBef>
                    </a:pPr>
                    <a:r>
                      <a:rPr lang="en-US" sz="2800" b="1" baseline="30000">
                        <a:solidFill>
                          <a:srgbClr val="000000"/>
                        </a:solidFill>
                        <a:ea typeface="Times New Roman" pitchFamily="18" charset="0"/>
                        <a:cs typeface="Arial Unicode MS" pitchFamily="34" charset="-128"/>
                      </a:rPr>
                      <a:t>.</a:t>
                    </a:r>
                  </a:p>
                </p:txBody>
              </p:sp>
              <p:sp>
                <p:nvSpPr>
                  <p:cNvPr id="12350" name="Rectangle 22"/>
                  <p:cNvSpPr>
                    <a:spLocks noChangeArrowheads="1"/>
                  </p:cNvSpPr>
                  <p:nvPr/>
                </p:nvSpPr>
                <p:spPr bwMode="auto">
                  <a:xfrm>
                    <a:off x="2736" y="35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40" name="Group 23"/>
                <p:cNvGrpSpPr>
                  <a:grpSpLocks/>
                </p:cNvGrpSpPr>
                <p:nvPr/>
              </p:nvGrpSpPr>
              <p:grpSpPr bwMode="auto">
                <a:xfrm>
                  <a:off x="1776" y="2352"/>
                  <a:ext cx="432" cy="384"/>
                  <a:chOff x="4512" y="2304"/>
                  <a:chExt cx="432" cy="384"/>
                </a:xfrm>
              </p:grpSpPr>
              <p:sp>
                <p:nvSpPr>
                  <p:cNvPr id="12347" name="Rectangle 24"/>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2</a:t>
                    </a:r>
                  </a:p>
                </p:txBody>
              </p:sp>
              <p:sp>
                <p:nvSpPr>
                  <p:cNvPr id="12348" name="Rectangle 25"/>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41" name="Group 26"/>
                <p:cNvGrpSpPr>
                  <a:grpSpLocks/>
                </p:cNvGrpSpPr>
                <p:nvPr/>
              </p:nvGrpSpPr>
              <p:grpSpPr bwMode="auto">
                <a:xfrm>
                  <a:off x="2304" y="2352"/>
                  <a:ext cx="576" cy="384"/>
                  <a:chOff x="672" y="2976"/>
                  <a:chExt cx="576" cy="384"/>
                </a:xfrm>
              </p:grpSpPr>
              <p:sp>
                <p:nvSpPr>
                  <p:cNvPr id="12345" name="Rectangle 27"/>
                  <p:cNvSpPr>
                    <a:spLocks noChangeArrowheads="1"/>
                  </p:cNvSpPr>
                  <p:nvPr/>
                </p:nvSpPr>
                <p:spPr bwMode="auto">
                  <a:xfrm>
                    <a:off x="672" y="2976"/>
                    <a:ext cx="576"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EE</a:t>
                    </a:r>
                  </a:p>
                </p:txBody>
              </p:sp>
              <p:sp>
                <p:nvSpPr>
                  <p:cNvPr id="12346" name="Rectangle 28"/>
                  <p:cNvSpPr>
                    <a:spLocks noChangeArrowheads="1"/>
                  </p:cNvSpPr>
                  <p:nvPr/>
                </p:nvSpPr>
                <p:spPr bwMode="auto">
                  <a:xfrm>
                    <a:off x="672" y="2976"/>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42" name="Group 29"/>
                <p:cNvGrpSpPr>
                  <a:grpSpLocks/>
                </p:cNvGrpSpPr>
                <p:nvPr/>
              </p:nvGrpSpPr>
              <p:grpSpPr bwMode="auto">
                <a:xfrm>
                  <a:off x="2832" y="2352"/>
                  <a:ext cx="432" cy="384"/>
                  <a:chOff x="4512" y="2304"/>
                  <a:chExt cx="432" cy="384"/>
                </a:xfrm>
              </p:grpSpPr>
              <p:sp>
                <p:nvSpPr>
                  <p:cNvPr id="12343" name="Rectangle 30"/>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5</a:t>
                    </a:r>
                  </a:p>
                </p:txBody>
              </p:sp>
              <p:sp>
                <p:nvSpPr>
                  <p:cNvPr id="12344" name="Rectangle 31"/>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grpSp>
            <p:nvGrpSpPr>
              <p:cNvPr id="12317" name="Group 32"/>
              <p:cNvGrpSpPr>
                <a:grpSpLocks/>
              </p:cNvGrpSpPr>
              <p:nvPr/>
            </p:nvGrpSpPr>
            <p:grpSpPr bwMode="auto">
              <a:xfrm>
                <a:off x="4416" y="1200"/>
                <a:ext cx="432" cy="336"/>
                <a:chOff x="3936" y="3744"/>
                <a:chExt cx="432" cy="336"/>
              </a:xfrm>
            </p:grpSpPr>
            <p:sp>
              <p:nvSpPr>
                <p:cNvPr id="12337" name="Rectangle 33"/>
                <p:cNvSpPr>
                  <a:spLocks noChangeArrowheads="1"/>
                </p:cNvSpPr>
                <p:nvPr/>
              </p:nvSpPr>
              <p:spPr bwMode="auto">
                <a:xfrm>
                  <a:off x="3936" y="3744"/>
                  <a:ext cx="432" cy="336"/>
                </a:xfrm>
                <a:prstGeom prst="rect">
                  <a:avLst/>
                </a:prstGeom>
                <a:noFill/>
                <a:ln w="9525">
                  <a:solidFill>
                    <a:schemeClr val="tx1"/>
                  </a:solidFill>
                  <a:miter lim="800000"/>
                  <a:headEnd/>
                  <a:tailEnd/>
                </a:ln>
              </p:spPr>
              <p:txBody>
                <a:bodyPr wrap="none" anchor="ctr"/>
                <a:lstStyle/>
                <a:p>
                  <a:endParaRPr lang="en-US"/>
                </a:p>
              </p:txBody>
            </p:sp>
            <p:graphicFrame>
              <p:nvGraphicFramePr>
                <p:cNvPr id="12290" name="Object 34"/>
                <p:cNvGraphicFramePr>
                  <a:graphicFrameLocks noChangeAspect="1"/>
                </p:cNvGraphicFramePr>
                <p:nvPr/>
              </p:nvGraphicFramePr>
              <p:xfrm>
                <a:off x="4032" y="3744"/>
                <a:ext cx="288" cy="288"/>
              </p:xfrm>
              <a:graphic>
                <a:graphicData uri="http://schemas.openxmlformats.org/presentationml/2006/ole">
                  <p:oleObj spid="_x0000_s12290" name="Equation" r:id="rId6" imgW="126720" imgH="126720" progId="Equation.3">
                    <p:embed/>
                  </p:oleObj>
                </a:graphicData>
              </a:graphic>
            </p:graphicFrame>
          </p:grpSp>
          <p:grpSp>
            <p:nvGrpSpPr>
              <p:cNvPr id="12318" name="Group 35"/>
              <p:cNvGrpSpPr>
                <a:grpSpLocks/>
              </p:cNvGrpSpPr>
              <p:nvPr/>
            </p:nvGrpSpPr>
            <p:grpSpPr bwMode="auto">
              <a:xfrm>
                <a:off x="912" y="1728"/>
                <a:ext cx="3072" cy="480"/>
                <a:chOff x="720" y="3168"/>
                <a:chExt cx="3072" cy="480"/>
              </a:xfrm>
            </p:grpSpPr>
            <p:grpSp>
              <p:nvGrpSpPr>
                <p:cNvPr id="12319" name="Group 36"/>
                <p:cNvGrpSpPr>
                  <a:grpSpLocks/>
                </p:cNvGrpSpPr>
                <p:nvPr/>
              </p:nvGrpSpPr>
              <p:grpSpPr bwMode="auto">
                <a:xfrm>
                  <a:off x="3360" y="3168"/>
                  <a:ext cx="432" cy="384"/>
                  <a:chOff x="4512" y="2304"/>
                  <a:chExt cx="432" cy="384"/>
                </a:xfrm>
              </p:grpSpPr>
              <p:sp>
                <p:nvSpPr>
                  <p:cNvPr id="12335" name="Rectangle 37"/>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3</a:t>
                    </a:r>
                  </a:p>
                </p:txBody>
              </p:sp>
              <p:sp>
                <p:nvSpPr>
                  <p:cNvPr id="12336" name="Rectangle 38"/>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20" name="Group 39"/>
                <p:cNvGrpSpPr>
                  <a:grpSpLocks/>
                </p:cNvGrpSpPr>
                <p:nvPr/>
              </p:nvGrpSpPr>
              <p:grpSpPr bwMode="auto">
                <a:xfrm>
                  <a:off x="720" y="3168"/>
                  <a:ext cx="432" cy="384"/>
                  <a:chOff x="2640" y="2208"/>
                  <a:chExt cx="432" cy="384"/>
                </a:xfrm>
              </p:grpSpPr>
              <p:sp>
                <p:nvSpPr>
                  <p:cNvPr id="12333" name="Rectangle 40"/>
                  <p:cNvSpPr>
                    <a:spLocks noChangeArrowheads="1"/>
                  </p:cNvSpPr>
                  <p:nvPr/>
                </p:nvSpPr>
                <p:spPr bwMode="auto">
                  <a:xfrm>
                    <a:off x="2736" y="2208"/>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2</a:t>
                    </a:r>
                  </a:p>
                </p:txBody>
              </p:sp>
              <p:sp>
                <p:nvSpPr>
                  <p:cNvPr id="12334" name="Rectangle 41"/>
                  <p:cNvSpPr>
                    <a:spLocks noChangeArrowheads="1"/>
                  </p:cNvSpPr>
                  <p:nvPr/>
                </p:nvSpPr>
                <p:spPr bwMode="auto">
                  <a:xfrm>
                    <a:off x="2640" y="2208"/>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21" name="Group 42"/>
                <p:cNvGrpSpPr>
                  <a:grpSpLocks/>
                </p:cNvGrpSpPr>
                <p:nvPr/>
              </p:nvGrpSpPr>
              <p:grpSpPr bwMode="auto">
                <a:xfrm>
                  <a:off x="1248" y="3168"/>
                  <a:ext cx="432" cy="480"/>
                  <a:chOff x="2736" y="3504"/>
                  <a:chExt cx="432" cy="480"/>
                </a:xfrm>
              </p:grpSpPr>
              <p:sp>
                <p:nvSpPr>
                  <p:cNvPr id="12331" name="Rectangle 43"/>
                  <p:cNvSpPr>
                    <a:spLocks noChangeArrowheads="1"/>
                  </p:cNvSpPr>
                  <p:nvPr/>
                </p:nvSpPr>
                <p:spPr bwMode="auto">
                  <a:xfrm>
                    <a:off x="2880" y="3600"/>
                    <a:ext cx="240" cy="384"/>
                  </a:xfrm>
                  <a:prstGeom prst="rect">
                    <a:avLst/>
                  </a:prstGeom>
                  <a:noFill/>
                  <a:ln w="9525">
                    <a:noFill/>
                    <a:miter lim="800000"/>
                    <a:headEnd/>
                    <a:tailEnd/>
                  </a:ln>
                </p:spPr>
                <p:txBody>
                  <a:bodyPr/>
                  <a:lstStyle/>
                  <a:p>
                    <a:pPr marL="342900" indent="-342900">
                      <a:spcBef>
                        <a:spcPct val="20000"/>
                      </a:spcBef>
                    </a:pPr>
                    <a:r>
                      <a:rPr lang="en-US" sz="2800" b="1" baseline="30000">
                        <a:solidFill>
                          <a:srgbClr val="000000"/>
                        </a:solidFill>
                        <a:ea typeface="Times New Roman" pitchFamily="18" charset="0"/>
                        <a:cs typeface="Arial Unicode MS" pitchFamily="34" charset="-128"/>
                      </a:rPr>
                      <a:t>.</a:t>
                    </a:r>
                  </a:p>
                </p:txBody>
              </p:sp>
              <p:sp>
                <p:nvSpPr>
                  <p:cNvPr id="12332" name="Rectangle 44"/>
                  <p:cNvSpPr>
                    <a:spLocks noChangeArrowheads="1"/>
                  </p:cNvSpPr>
                  <p:nvPr/>
                </p:nvSpPr>
                <p:spPr bwMode="auto">
                  <a:xfrm>
                    <a:off x="2736" y="35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22" name="Group 45"/>
                <p:cNvGrpSpPr>
                  <a:grpSpLocks/>
                </p:cNvGrpSpPr>
                <p:nvPr/>
              </p:nvGrpSpPr>
              <p:grpSpPr bwMode="auto">
                <a:xfrm>
                  <a:off x="1776" y="3168"/>
                  <a:ext cx="432" cy="384"/>
                  <a:chOff x="4512" y="2304"/>
                  <a:chExt cx="432" cy="384"/>
                </a:xfrm>
              </p:grpSpPr>
              <p:sp>
                <p:nvSpPr>
                  <p:cNvPr id="12329" name="Rectangle 46"/>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8</a:t>
                    </a:r>
                  </a:p>
                </p:txBody>
              </p:sp>
              <p:sp>
                <p:nvSpPr>
                  <p:cNvPr id="12330" name="Rectangle 47"/>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23" name="Group 48"/>
                <p:cNvGrpSpPr>
                  <a:grpSpLocks/>
                </p:cNvGrpSpPr>
                <p:nvPr/>
              </p:nvGrpSpPr>
              <p:grpSpPr bwMode="auto">
                <a:xfrm>
                  <a:off x="2304" y="3168"/>
                  <a:ext cx="576" cy="384"/>
                  <a:chOff x="672" y="2976"/>
                  <a:chExt cx="576" cy="384"/>
                </a:xfrm>
              </p:grpSpPr>
              <p:sp>
                <p:nvSpPr>
                  <p:cNvPr id="12327" name="Rectangle 49"/>
                  <p:cNvSpPr>
                    <a:spLocks noChangeArrowheads="1"/>
                  </p:cNvSpPr>
                  <p:nvPr/>
                </p:nvSpPr>
                <p:spPr bwMode="auto">
                  <a:xfrm>
                    <a:off x="672" y="2976"/>
                    <a:ext cx="576"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EE</a:t>
                    </a:r>
                  </a:p>
                </p:txBody>
              </p:sp>
              <p:sp>
                <p:nvSpPr>
                  <p:cNvPr id="12328" name="Rectangle 50"/>
                  <p:cNvSpPr>
                    <a:spLocks noChangeArrowheads="1"/>
                  </p:cNvSpPr>
                  <p:nvPr/>
                </p:nvSpPr>
                <p:spPr bwMode="auto">
                  <a:xfrm>
                    <a:off x="672" y="2976"/>
                    <a:ext cx="432" cy="336"/>
                  </a:xfrm>
                  <a:prstGeom prst="rect">
                    <a:avLst/>
                  </a:prstGeom>
                  <a:noFill/>
                  <a:ln w="9525">
                    <a:solidFill>
                      <a:schemeClr val="tx1"/>
                    </a:solidFill>
                    <a:miter lim="800000"/>
                    <a:headEnd/>
                    <a:tailEnd/>
                  </a:ln>
                </p:spPr>
                <p:txBody>
                  <a:bodyPr wrap="none" anchor="ctr"/>
                  <a:lstStyle/>
                  <a:p>
                    <a:endParaRPr lang="en-US"/>
                  </a:p>
                </p:txBody>
              </p:sp>
            </p:grpSp>
            <p:grpSp>
              <p:nvGrpSpPr>
                <p:cNvPr id="12324" name="Group 51"/>
                <p:cNvGrpSpPr>
                  <a:grpSpLocks/>
                </p:cNvGrpSpPr>
                <p:nvPr/>
              </p:nvGrpSpPr>
              <p:grpSpPr bwMode="auto">
                <a:xfrm>
                  <a:off x="2832" y="3168"/>
                  <a:ext cx="432" cy="384"/>
                  <a:chOff x="4512" y="2304"/>
                  <a:chExt cx="432" cy="384"/>
                </a:xfrm>
              </p:grpSpPr>
              <p:sp>
                <p:nvSpPr>
                  <p:cNvPr id="12325" name="Rectangle 52"/>
                  <p:cNvSpPr>
                    <a:spLocks noChangeArrowheads="1"/>
                  </p:cNvSpPr>
                  <p:nvPr/>
                </p:nvSpPr>
                <p:spPr bwMode="auto">
                  <a:xfrm>
                    <a:off x="4608" y="2304"/>
                    <a:ext cx="240" cy="384"/>
                  </a:xfrm>
                  <a:prstGeom prst="rect">
                    <a:avLst/>
                  </a:prstGeom>
                  <a:noFill/>
                  <a:ln w="9525">
                    <a:noFill/>
                    <a:miter lim="800000"/>
                    <a:headEnd/>
                    <a:tailEnd/>
                  </a:ln>
                </p:spPr>
                <p:txBody>
                  <a:bodyPr/>
                  <a:lstStyle/>
                  <a:p>
                    <a:pPr marL="342900" indent="-342900">
                      <a:spcBef>
                        <a:spcPct val="20000"/>
                      </a:spcBef>
                    </a:pPr>
                    <a:r>
                      <a:rPr lang="en-US" sz="2800">
                        <a:solidFill>
                          <a:srgbClr val="000000"/>
                        </a:solidFill>
                        <a:ea typeface="Times New Roman" pitchFamily="18" charset="0"/>
                        <a:cs typeface="Arial Unicode MS" pitchFamily="34" charset="-128"/>
                      </a:rPr>
                      <a:t>1</a:t>
                    </a:r>
                  </a:p>
                </p:txBody>
              </p:sp>
              <p:sp>
                <p:nvSpPr>
                  <p:cNvPr id="12326" name="Rectangle 53"/>
                  <p:cNvSpPr>
                    <a:spLocks noChangeArrowheads="1"/>
                  </p:cNvSpPr>
                  <p:nvPr/>
                </p:nvSpPr>
                <p:spPr bwMode="auto">
                  <a:xfrm>
                    <a:off x="4512" y="2304"/>
                    <a:ext cx="432" cy="336"/>
                  </a:xfrm>
                  <a:prstGeom prst="rect">
                    <a:avLst/>
                  </a:prstGeom>
                  <a:noFill/>
                  <a:ln w="9525">
                    <a:solidFill>
                      <a:schemeClr val="tx1"/>
                    </a:solidFill>
                    <a:miter lim="800000"/>
                    <a:headEnd/>
                    <a:tailEnd/>
                  </a:ln>
                </p:spPr>
                <p:txBody>
                  <a:bodyPr wrap="none" anchor="ctr"/>
                  <a:lstStyle/>
                  <a:p>
                    <a:endParaRPr lang="en-US"/>
                  </a:p>
                </p:txBody>
              </p:sp>
            </p:grpSp>
          </p:grpSp>
        </p:grpSp>
        <p:sp>
          <p:nvSpPr>
            <p:cNvPr id="12314" name="Text Box 54"/>
            <p:cNvSpPr txBox="1">
              <a:spLocks noChangeArrowheads="1"/>
            </p:cNvSpPr>
            <p:nvPr/>
          </p:nvSpPr>
          <p:spPr bwMode="auto">
            <a:xfrm>
              <a:off x="720" y="768"/>
              <a:ext cx="3258" cy="327"/>
            </a:xfrm>
            <a:prstGeom prst="rect">
              <a:avLst/>
            </a:prstGeom>
            <a:noFill/>
            <a:ln w="9525">
              <a:noFill/>
              <a:miter lim="800000"/>
              <a:headEnd/>
              <a:tailEnd/>
            </a:ln>
          </p:spPr>
          <p:txBody>
            <a:bodyPr wrap="none">
              <a:spAutoFit/>
            </a:bodyPr>
            <a:lstStyle/>
            <a:p>
              <a:r>
                <a:rPr lang="en-US" sz="2800"/>
                <a:t>Type this calculation in like this:</a:t>
              </a:r>
            </a:p>
          </p:txBody>
        </p:sp>
      </p:grpSp>
      <p:grpSp>
        <p:nvGrpSpPr>
          <p:cNvPr id="21" name="Group 55"/>
          <p:cNvGrpSpPr>
            <a:grpSpLocks/>
          </p:cNvGrpSpPr>
          <p:nvPr/>
        </p:nvGrpSpPr>
        <p:grpSpPr bwMode="auto">
          <a:xfrm>
            <a:off x="727075" y="4891088"/>
            <a:ext cx="4641850" cy="519112"/>
            <a:chOff x="458" y="3081"/>
            <a:chExt cx="2924" cy="327"/>
          </a:xfrm>
        </p:grpSpPr>
        <p:sp>
          <p:nvSpPr>
            <p:cNvPr id="12311" name="Text Box 56"/>
            <p:cNvSpPr txBox="1">
              <a:spLocks noChangeArrowheads="1"/>
            </p:cNvSpPr>
            <p:nvPr/>
          </p:nvSpPr>
          <p:spPr bwMode="auto">
            <a:xfrm>
              <a:off x="458" y="3081"/>
              <a:ext cx="2246" cy="327"/>
            </a:xfrm>
            <a:prstGeom prst="rect">
              <a:avLst/>
            </a:prstGeom>
            <a:noFill/>
            <a:ln w="9525">
              <a:noFill/>
              <a:miter lim="800000"/>
              <a:headEnd/>
              <a:tailEnd/>
            </a:ln>
          </p:spPr>
          <p:txBody>
            <a:bodyPr wrap="none">
              <a:spAutoFit/>
            </a:bodyPr>
            <a:lstStyle/>
            <a:p>
              <a:r>
                <a:rPr lang="en-US" sz="2800"/>
                <a:t>This is NOT written…</a:t>
              </a:r>
            </a:p>
          </p:txBody>
        </p:sp>
        <p:sp>
          <p:nvSpPr>
            <p:cNvPr id="12312" name="Text Box 57"/>
            <p:cNvSpPr txBox="1">
              <a:spLocks noChangeArrowheads="1"/>
            </p:cNvSpPr>
            <p:nvPr/>
          </p:nvSpPr>
          <p:spPr bwMode="auto">
            <a:xfrm>
              <a:off x="2784" y="3081"/>
              <a:ext cx="598" cy="327"/>
            </a:xfrm>
            <a:prstGeom prst="rect">
              <a:avLst/>
            </a:prstGeom>
            <a:noFill/>
            <a:ln w="9525">
              <a:noFill/>
              <a:miter lim="800000"/>
              <a:headEnd/>
              <a:tailEnd/>
            </a:ln>
          </p:spPr>
          <p:txBody>
            <a:bodyPr wrap="none">
              <a:spAutoFit/>
            </a:bodyPr>
            <a:lstStyle/>
            <a:p>
              <a:r>
                <a:rPr lang="en-US" sz="2800"/>
                <a:t>4.3</a:t>
              </a:r>
              <a:r>
                <a:rPr lang="en-US" sz="2800" baseline="30000"/>
                <a:t>–9</a:t>
              </a:r>
            </a:p>
          </p:txBody>
        </p:sp>
      </p:grpSp>
      <p:grpSp>
        <p:nvGrpSpPr>
          <p:cNvPr id="22" name="Group 58"/>
          <p:cNvGrpSpPr>
            <a:grpSpLocks/>
          </p:cNvGrpSpPr>
          <p:nvPr/>
        </p:nvGrpSpPr>
        <p:grpSpPr bwMode="auto">
          <a:xfrm>
            <a:off x="1219200" y="3429000"/>
            <a:ext cx="5924550" cy="1150938"/>
            <a:chOff x="768" y="2256"/>
            <a:chExt cx="3732" cy="725"/>
          </a:xfrm>
        </p:grpSpPr>
        <p:sp>
          <p:nvSpPr>
            <p:cNvPr id="12307" name="Text Box 59"/>
            <p:cNvSpPr txBox="1">
              <a:spLocks noChangeArrowheads="1"/>
            </p:cNvSpPr>
            <p:nvPr/>
          </p:nvSpPr>
          <p:spPr bwMode="auto">
            <a:xfrm>
              <a:off x="2736" y="2265"/>
              <a:ext cx="1615" cy="327"/>
            </a:xfrm>
            <a:prstGeom prst="rect">
              <a:avLst/>
            </a:prstGeom>
            <a:noFill/>
            <a:ln w="9525">
              <a:noFill/>
              <a:miter lim="800000"/>
              <a:headEnd/>
              <a:tailEnd/>
            </a:ln>
          </p:spPr>
          <p:txBody>
            <a:bodyPr wrap="none">
              <a:spAutoFit/>
            </a:bodyPr>
            <a:lstStyle/>
            <a:p>
              <a:r>
                <a:rPr lang="en-US" sz="2800" b="1"/>
                <a:t>4.2857143 –09</a:t>
              </a:r>
            </a:p>
          </p:txBody>
        </p:sp>
        <p:sp>
          <p:nvSpPr>
            <p:cNvPr id="12308" name="Text Box 60"/>
            <p:cNvSpPr txBox="1">
              <a:spLocks noChangeArrowheads="1"/>
            </p:cNvSpPr>
            <p:nvPr/>
          </p:nvSpPr>
          <p:spPr bwMode="auto">
            <a:xfrm>
              <a:off x="768" y="2256"/>
              <a:ext cx="1937" cy="327"/>
            </a:xfrm>
            <a:prstGeom prst="rect">
              <a:avLst/>
            </a:prstGeom>
            <a:noFill/>
            <a:ln w="9525">
              <a:noFill/>
              <a:miter lim="800000"/>
              <a:headEnd/>
              <a:tailEnd/>
            </a:ln>
          </p:spPr>
          <p:txBody>
            <a:bodyPr wrap="none">
              <a:spAutoFit/>
            </a:bodyPr>
            <a:lstStyle/>
            <a:p>
              <a:r>
                <a:rPr lang="en-US" sz="2800"/>
                <a:t>Calculator gives…</a:t>
              </a:r>
            </a:p>
          </p:txBody>
        </p:sp>
        <p:sp>
          <p:nvSpPr>
            <p:cNvPr id="12309" name="Text Box 61"/>
            <p:cNvSpPr txBox="1">
              <a:spLocks noChangeArrowheads="1"/>
            </p:cNvSpPr>
            <p:nvPr/>
          </p:nvSpPr>
          <p:spPr bwMode="auto">
            <a:xfrm>
              <a:off x="2736" y="2654"/>
              <a:ext cx="1764" cy="327"/>
            </a:xfrm>
            <a:prstGeom prst="rect">
              <a:avLst/>
            </a:prstGeom>
            <a:noFill/>
            <a:ln w="9525">
              <a:noFill/>
              <a:miter lim="800000"/>
              <a:headEnd/>
              <a:tailEnd/>
            </a:ln>
          </p:spPr>
          <p:txBody>
            <a:bodyPr wrap="none">
              <a:spAutoFit/>
            </a:bodyPr>
            <a:lstStyle/>
            <a:p>
              <a:r>
                <a:rPr lang="en-US" sz="2800" b="1"/>
                <a:t>4.2857143 E–09</a:t>
              </a:r>
            </a:p>
          </p:txBody>
        </p:sp>
        <p:sp>
          <p:nvSpPr>
            <p:cNvPr id="12310" name="Text Box 62"/>
            <p:cNvSpPr txBox="1">
              <a:spLocks noChangeArrowheads="1"/>
            </p:cNvSpPr>
            <p:nvPr/>
          </p:nvSpPr>
          <p:spPr bwMode="auto">
            <a:xfrm>
              <a:off x="2160" y="2640"/>
              <a:ext cx="540" cy="327"/>
            </a:xfrm>
            <a:prstGeom prst="rect">
              <a:avLst/>
            </a:prstGeom>
            <a:noFill/>
            <a:ln w="9525">
              <a:noFill/>
              <a:miter lim="800000"/>
              <a:headEnd/>
              <a:tailEnd/>
            </a:ln>
          </p:spPr>
          <p:txBody>
            <a:bodyPr wrap="none">
              <a:spAutoFit/>
            </a:bodyPr>
            <a:lstStyle/>
            <a:p>
              <a:r>
                <a:rPr lang="en-US" sz="2800"/>
                <a:t>or…</a:t>
              </a:r>
            </a:p>
          </p:txBody>
        </p:sp>
      </p:grpSp>
      <p:sp>
        <p:nvSpPr>
          <p:cNvPr id="12299" name="Rectangle 63"/>
          <p:cNvSpPr>
            <a:spLocks noChangeArrowheads="1"/>
          </p:cNvSpPr>
          <p:nvPr/>
        </p:nvSpPr>
        <p:spPr bwMode="auto">
          <a:xfrm>
            <a:off x="4191000" y="457200"/>
            <a:ext cx="3962400" cy="609600"/>
          </a:xfrm>
          <a:prstGeom prst="rect">
            <a:avLst/>
          </a:prstGeom>
          <a:noFill/>
          <a:ln w="9525">
            <a:solidFill>
              <a:schemeClr val="tx1"/>
            </a:solidFill>
            <a:miter lim="800000"/>
            <a:headEnd/>
            <a:tailEnd/>
          </a:ln>
        </p:spPr>
        <p:txBody>
          <a:bodyPr wrap="none" anchor="ctr"/>
          <a:lstStyle/>
          <a:p>
            <a:endParaRPr lang="en-US"/>
          </a:p>
        </p:txBody>
      </p:sp>
      <p:grpSp>
        <p:nvGrpSpPr>
          <p:cNvPr id="23" name="Group 64"/>
          <p:cNvGrpSpPr>
            <a:grpSpLocks/>
          </p:cNvGrpSpPr>
          <p:nvPr/>
        </p:nvGrpSpPr>
        <p:grpSpPr bwMode="auto">
          <a:xfrm>
            <a:off x="4343400" y="5791200"/>
            <a:ext cx="4343400" cy="685800"/>
            <a:chOff x="2736" y="3552"/>
            <a:chExt cx="2736" cy="432"/>
          </a:xfrm>
        </p:grpSpPr>
        <p:sp>
          <p:nvSpPr>
            <p:cNvPr id="12302" name="Text Box 65"/>
            <p:cNvSpPr txBox="1">
              <a:spLocks noChangeArrowheads="1"/>
            </p:cNvSpPr>
            <p:nvPr/>
          </p:nvSpPr>
          <p:spPr bwMode="auto">
            <a:xfrm>
              <a:off x="2784" y="3600"/>
              <a:ext cx="1084" cy="327"/>
            </a:xfrm>
            <a:prstGeom prst="rect">
              <a:avLst/>
            </a:prstGeom>
            <a:noFill/>
            <a:ln w="9525">
              <a:noFill/>
              <a:miter lim="800000"/>
              <a:headEnd/>
              <a:tailEnd/>
            </a:ln>
          </p:spPr>
          <p:txBody>
            <a:bodyPr wrap="none">
              <a:spAutoFit/>
            </a:bodyPr>
            <a:lstStyle/>
            <a:p>
              <a:r>
                <a:rPr lang="en-US" sz="2800"/>
                <a:t>4.3 x 10</a:t>
              </a:r>
              <a:r>
                <a:rPr lang="en-US" sz="2800" baseline="30000"/>
                <a:t>–9</a:t>
              </a:r>
            </a:p>
          </p:txBody>
        </p:sp>
        <p:sp>
          <p:nvSpPr>
            <p:cNvPr id="12303" name="Text Box 66"/>
            <p:cNvSpPr txBox="1">
              <a:spLocks noChangeArrowheads="1"/>
            </p:cNvSpPr>
            <p:nvPr/>
          </p:nvSpPr>
          <p:spPr bwMode="auto">
            <a:xfrm>
              <a:off x="4473" y="3600"/>
              <a:ext cx="951" cy="327"/>
            </a:xfrm>
            <a:prstGeom prst="rect">
              <a:avLst/>
            </a:prstGeom>
            <a:noFill/>
            <a:ln w="9525">
              <a:noFill/>
              <a:miter lim="800000"/>
              <a:headEnd/>
              <a:tailEnd/>
            </a:ln>
          </p:spPr>
          <p:txBody>
            <a:bodyPr wrap="none">
              <a:spAutoFit/>
            </a:bodyPr>
            <a:lstStyle/>
            <a:p>
              <a:r>
                <a:rPr lang="en-US" sz="2800"/>
                <a:t>4.3 E –9</a:t>
              </a:r>
              <a:endParaRPr lang="en-US" sz="2800" baseline="30000"/>
            </a:p>
          </p:txBody>
        </p:sp>
        <p:sp>
          <p:nvSpPr>
            <p:cNvPr id="12304" name="Text Box 67"/>
            <p:cNvSpPr txBox="1">
              <a:spLocks noChangeArrowheads="1"/>
            </p:cNvSpPr>
            <p:nvPr/>
          </p:nvSpPr>
          <p:spPr bwMode="auto">
            <a:xfrm>
              <a:off x="4020" y="3600"/>
              <a:ext cx="316" cy="327"/>
            </a:xfrm>
            <a:prstGeom prst="rect">
              <a:avLst/>
            </a:prstGeom>
            <a:noFill/>
            <a:ln w="9525">
              <a:noFill/>
              <a:miter lim="800000"/>
              <a:headEnd/>
              <a:tailEnd/>
            </a:ln>
          </p:spPr>
          <p:txBody>
            <a:bodyPr wrap="none">
              <a:spAutoFit/>
            </a:bodyPr>
            <a:lstStyle/>
            <a:p>
              <a:r>
                <a:rPr lang="en-US" sz="2800"/>
                <a:t>or</a:t>
              </a:r>
            </a:p>
          </p:txBody>
        </p:sp>
        <p:sp>
          <p:nvSpPr>
            <p:cNvPr id="12305" name="Rectangle 68"/>
            <p:cNvSpPr>
              <a:spLocks noChangeArrowheads="1"/>
            </p:cNvSpPr>
            <p:nvPr/>
          </p:nvSpPr>
          <p:spPr bwMode="auto">
            <a:xfrm>
              <a:off x="2736" y="3552"/>
              <a:ext cx="1200" cy="432"/>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sp>
          <p:nvSpPr>
            <p:cNvPr id="12306" name="Rectangle 69"/>
            <p:cNvSpPr>
              <a:spLocks noChangeArrowheads="1"/>
            </p:cNvSpPr>
            <p:nvPr/>
          </p:nvSpPr>
          <p:spPr bwMode="auto">
            <a:xfrm>
              <a:off x="4416" y="3552"/>
              <a:ext cx="1056" cy="432"/>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grpSp>
      <p:sp>
        <p:nvSpPr>
          <p:cNvPr id="12301" name="AutoShape 70">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ppt_x"/>
                                          </p:val>
                                        </p:tav>
                                        <p:tav tm="100000">
                                          <p:val>
                                            <p:strVal val="#ppt_x"/>
                                          </p:val>
                                        </p:tav>
                                      </p:tavLst>
                                    </p:anim>
                                    <p:anim calcmode="lin" valueType="num">
                                      <p:cBhvr additive="base">
                                        <p:cTn id="13"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0-#ppt_w/2"/>
                                          </p:val>
                                        </p:tav>
                                        <p:tav tm="100000">
                                          <p:val>
                                            <p:strVal val="#ppt_x"/>
                                          </p:val>
                                        </p:tav>
                                      </p:tavLst>
                                    </p:anim>
                                    <p:anim calcmode="lin" valueType="num">
                                      <p:cBhvr additive="base">
                                        <p:cTn id="19"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00066"/>
                                        </p:tgtEl>
                                        <p:attrNameLst>
                                          <p:attrName>style.visibility</p:attrName>
                                        </p:attrNameLst>
                                      </p:cBhvr>
                                      <p:to>
                                        <p:strVal val="visible"/>
                                      </p:to>
                                    </p:set>
                                    <p:animEffect transition="in" filter="dissolve">
                                      <p:cBhvr>
                                        <p:cTn id="24" dur="2000"/>
                                        <p:tgtEl>
                                          <p:spTgt spid="60006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00072"/>
                                        </p:tgtEl>
                                        <p:attrNameLst>
                                          <p:attrName>style.visibility</p:attrName>
                                        </p:attrNameLst>
                                      </p:cBhvr>
                                      <p:to>
                                        <p:strVal val="visible"/>
                                      </p:to>
                                    </p:set>
                                    <p:animEffect transition="in" filter="fade">
                                      <p:cBhvr>
                                        <p:cTn id="29" dur="1000"/>
                                        <p:tgtEl>
                                          <p:spTgt spid="600072"/>
                                        </p:tgtEl>
                                      </p:cBhvr>
                                    </p:animEffect>
                                    <p:anim calcmode="lin" valueType="num">
                                      <p:cBhvr>
                                        <p:cTn id="30" dur="1000" fill="hold"/>
                                        <p:tgtEl>
                                          <p:spTgt spid="600072"/>
                                        </p:tgtEl>
                                        <p:attrNameLst>
                                          <p:attrName>ppt_x</p:attrName>
                                        </p:attrNameLst>
                                      </p:cBhvr>
                                      <p:tavLst>
                                        <p:tav tm="0">
                                          <p:val>
                                            <p:strVal val="#ppt_x"/>
                                          </p:val>
                                        </p:tav>
                                        <p:tav tm="100000">
                                          <p:val>
                                            <p:strVal val="#ppt_x"/>
                                          </p:val>
                                        </p:tav>
                                      </p:tavLst>
                                    </p:anim>
                                    <p:anim calcmode="lin" valueType="num">
                                      <p:cBhvr>
                                        <p:cTn id="31" dur="1000" fill="hold"/>
                                        <p:tgtEl>
                                          <p:spTgt spid="60007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5" name="Rectangle 3"/>
          <p:cNvSpPr>
            <a:spLocks noChangeArrowheads="1"/>
          </p:cNvSpPr>
          <p:nvPr/>
        </p:nvSpPr>
        <p:spPr bwMode="auto">
          <a:xfrm>
            <a:off x="838200" y="762000"/>
            <a:ext cx="3581400" cy="53340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53251" name="Rectangle 4"/>
          <p:cNvSpPr>
            <a:spLocks noGrp="1" noChangeArrowheads="1"/>
          </p:cNvSpPr>
          <p:nvPr>
            <p:ph type="title"/>
          </p:nvPr>
        </p:nvSpPr>
        <p:spPr>
          <a:xfrm>
            <a:off x="4724400" y="914400"/>
            <a:ext cx="3733800" cy="1143000"/>
          </a:xfrm>
        </p:spPr>
        <p:txBody>
          <a:bodyPr/>
          <a:lstStyle/>
          <a:p>
            <a:pPr eaLnBrk="1" hangingPunct="1"/>
            <a:r>
              <a:rPr lang="en-US" sz="4000" smtClean="0"/>
              <a:t>Dual </a:t>
            </a:r>
            <a:br>
              <a:rPr lang="en-US" sz="4000" smtClean="0"/>
            </a:br>
            <a:r>
              <a:rPr lang="en-US" sz="4000" smtClean="0"/>
              <a:t>Perceptions</a:t>
            </a:r>
          </a:p>
        </p:txBody>
      </p:sp>
      <p:sp>
        <p:nvSpPr>
          <p:cNvPr id="1068037" name="Freeform 5" descr="Vase and face"/>
          <p:cNvSpPr>
            <a:spLocks/>
          </p:cNvSpPr>
          <p:nvPr/>
        </p:nvSpPr>
        <p:spPr bwMode="auto">
          <a:xfrm>
            <a:off x="1136650" y="1181100"/>
            <a:ext cx="3063875" cy="4529138"/>
          </a:xfrm>
          <a:custGeom>
            <a:avLst/>
            <a:gdLst>
              <a:gd name="T0" fmla="*/ 1635 w 1930"/>
              <a:gd name="T1" fmla="*/ 3 h 2853"/>
              <a:gd name="T2" fmla="*/ 1323 w 1930"/>
              <a:gd name="T3" fmla="*/ 44 h 2853"/>
              <a:gd name="T4" fmla="*/ 1885 w 1930"/>
              <a:gd name="T5" fmla="*/ 50 h 2853"/>
              <a:gd name="T6" fmla="*/ 1603 w 1930"/>
              <a:gd name="T7" fmla="*/ 183 h 2853"/>
              <a:gd name="T8" fmla="*/ 1492 w 1930"/>
              <a:gd name="T9" fmla="*/ 312 h 2853"/>
              <a:gd name="T10" fmla="*/ 1494 w 1930"/>
              <a:gd name="T11" fmla="*/ 395 h 2853"/>
              <a:gd name="T12" fmla="*/ 1549 w 1930"/>
              <a:gd name="T13" fmla="*/ 446 h 2853"/>
              <a:gd name="T14" fmla="*/ 1521 w 1930"/>
              <a:gd name="T15" fmla="*/ 608 h 2853"/>
              <a:gd name="T16" fmla="*/ 1515 w 1930"/>
              <a:gd name="T17" fmla="*/ 689 h 2853"/>
              <a:gd name="T18" fmla="*/ 1464 w 1930"/>
              <a:gd name="T19" fmla="*/ 911 h 2853"/>
              <a:gd name="T20" fmla="*/ 1308 w 1930"/>
              <a:gd name="T21" fmla="*/ 1077 h 2853"/>
              <a:gd name="T22" fmla="*/ 1417 w 1930"/>
              <a:gd name="T23" fmla="*/ 1175 h 2853"/>
              <a:gd name="T24" fmla="*/ 1393 w 1930"/>
              <a:gd name="T25" fmla="*/ 1253 h 2853"/>
              <a:gd name="T26" fmla="*/ 1399 w 1930"/>
              <a:gd name="T27" fmla="*/ 1343 h 2853"/>
              <a:gd name="T28" fmla="*/ 1449 w 1930"/>
              <a:gd name="T29" fmla="*/ 1415 h 2853"/>
              <a:gd name="T30" fmla="*/ 1485 w 1930"/>
              <a:gd name="T31" fmla="*/ 1562 h 2853"/>
              <a:gd name="T32" fmla="*/ 1701 w 1930"/>
              <a:gd name="T33" fmla="*/ 1637 h 2853"/>
              <a:gd name="T34" fmla="*/ 1882 w 1930"/>
              <a:gd name="T35" fmla="*/ 1833 h 2853"/>
              <a:gd name="T36" fmla="*/ 1930 w 1930"/>
              <a:gd name="T37" fmla="*/ 2021 h 2853"/>
              <a:gd name="T38" fmla="*/ 1906 w 1930"/>
              <a:gd name="T39" fmla="*/ 2067 h 2853"/>
              <a:gd name="T40" fmla="*/ 1905 w 1930"/>
              <a:gd name="T41" fmla="*/ 2115 h 2853"/>
              <a:gd name="T42" fmla="*/ 1872 w 1930"/>
              <a:gd name="T43" fmla="*/ 2196 h 2853"/>
              <a:gd name="T44" fmla="*/ 1890 w 1930"/>
              <a:gd name="T45" fmla="*/ 2249 h 2853"/>
              <a:gd name="T46" fmla="*/ 1725 w 1930"/>
              <a:gd name="T47" fmla="*/ 2460 h 2853"/>
              <a:gd name="T48" fmla="*/ 1353 w 1930"/>
              <a:gd name="T49" fmla="*/ 2630 h 2853"/>
              <a:gd name="T50" fmla="*/ 1252 w 1930"/>
              <a:gd name="T51" fmla="*/ 2684 h 2853"/>
              <a:gd name="T52" fmla="*/ 1305 w 1930"/>
              <a:gd name="T53" fmla="*/ 2706 h 2853"/>
              <a:gd name="T54" fmla="*/ 1369 w 1930"/>
              <a:gd name="T55" fmla="*/ 2733 h 2853"/>
              <a:gd name="T56" fmla="*/ 1320 w 1930"/>
              <a:gd name="T57" fmla="*/ 2793 h 2853"/>
              <a:gd name="T58" fmla="*/ 922 w 1930"/>
              <a:gd name="T59" fmla="*/ 2853 h 2853"/>
              <a:gd name="T60" fmla="*/ 537 w 1930"/>
              <a:gd name="T61" fmla="*/ 2781 h 2853"/>
              <a:gd name="T62" fmla="*/ 478 w 1930"/>
              <a:gd name="T63" fmla="*/ 2691 h 2853"/>
              <a:gd name="T64" fmla="*/ 546 w 1930"/>
              <a:gd name="T65" fmla="*/ 2646 h 2853"/>
              <a:gd name="T66" fmla="*/ 354 w 1930"/>
              <a:gd name="T67" fmla="*/ 2585 h 2853"/>
              <a:gd name="T68" fmla="*/ 108 w 1930"/>
              <a:gd name="T69" fmla="*/ 2417 h 2853"/>
              <a:gd name="T70" fmla="*/ 3 w 1930"/>
              <a:gd name="T71" fmla="*/ 2141 h 2853"/>
              <a:gd name="T72" fmla="*/ 58 w 1930"/>
              <a:gd name="T73" fmla="*/ 1872 h 2853"/>
              <a:gd name="T74" fmla="*/ 288 w 1930"/>
              <a:gd name="T75" fmla="*/ 1667 h 2853"/>
              <a:gd name="T76" fmla="*/ 483 w 1930"/>
              <a:gd name="T77" fmla="*/ 1602 h 2853"/>
              <a:gd name="T78" fmla="*/ 496 w 1930"/>
              <a:gd name="T79" fmla="*/ 1464 h 2853"/>
              <a:gd name="T80" fmla="*/ 532 w 1930"/>
              <a:gd name="T81" fmla="*/ 1368 h 2853"/>
              <a:gd name="T82" fmla="*/ 532 w 1930"/>
              <a:gd name="T83" fmla="*/ 1272 h 2853"/>
              <a:gd name="T84" fmla="*/ 633 w 1930"/>
              <a:gd name="T85" fmla="*/ 1151 h 2853"/>
              <a:gd name="T86" fmla="*/ 669 w 1930"/>
              <a:gd name="T87" fmla="*/ 1064 h 2853"/>
              <a:gd name="T88" fmla="*/ 478 w 1930"/>
              <a:gd name="T89" fmla="*/ 839 h 2853"/>
              <a:gd name="T90" fmla="*/ 484 w 1930"/>
              <a:gd name="T91" fmla="*/ 702 h 2853"/>
              <a:gd name="T92" fmla="*/ 391 w 1930"/>
              <a:gd name="T93" fmla="*/ 416 h 2853"/>
              <a:gd name="T94" fmla="*/ 267 w 1930"/>
              <a:gd name="T95" fmla="*/ 180 h 2853"/>
              <a:gd name="T96" fmla="*/ 148 w 1930"/>
              <a:gd name="T97" fmla="*/ 131 h 2853"/>
              <a:gd name="T98" fmla="*/ 0 w 1930"/>
              <a:gd name="T99" fmla="*/ 68 h 2853"/>
              <a:gd name="T100" fmla="*/ 121 w 1930"/>
              <a:gd name="T101" fmla="*/ 33 h 28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0"/>
              <a:gd name="T154" fmla="*/ 0 h 2853"/>
              <a:gd name="T155" fmla="*/ 1930 w 1930"/>
              <a:gd name="T156" fmla="*/ 2853 h 28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0" h="2853">
                <a:moveTo>
                  <a:pt x="121" y="33"/>
                </a:moveTo>
                <a:lnTo>
                  <a:pt x="1308" y="0"/>
                </a:lnTo>
                <a:lnTo>
                  <a:pt x="1635" y="3"/>
                </a:lnTo>
                <a:lnTo>
                  <a:pt x="1485" y="17"/>
                </a:lnTo>
                <a:lnTo>
                  <a:pt x="1507" y="24"/>
                </a:lnTo>
                <a:lnTo>
                  <a:pt x="1323" y="44"/>
                </a:lnTo>
                <a:lnTo>
                  <a:pt x="1519" y="47"/>
                </a:lnTo>
                <a:lnTo>
                  <a:pt x="1897" y="36"/>
                </a:lnTo>
                <a:lnTo>
                  <a:pt x="1885" y="50"/>
                </a:lnTo>
                <a:lnTo>
                  <a:pt x="1800" y="81"/>
                </a:lnTo>
                <a:lnTo>
                  <a:pt x="1686" y="137"/>
                </a:lnTo>
                <a:lnTo>
                  <a:pt x="1603" y="183"/>
                </a:lnTo>
                <a:lnTo>
                  <a:pt x="1546" y="242"/>
                </a:lnTo>
                <a:lnTo>
                  <a:pt x="1509" y="302"/>
                </a:lnTo>
                <a:lnTo>
                  <a:pt x="1492" y="312"/>
                </a:lnTo>
                <a:lnTo>
                  <a:pt x="1486" y="338"/>
                </a:lnTo>
                <a:lnTo>
                  <a:pt x="1495" y="357"/>
                </a:lnTo>
                <a:lnTo>
                  <a:pt x="1494" y="395"/>
                </a:lnTo>
                <a:lnTo>
                  <a:pt x="1510" y="407"/>
                </a:lnTo>
                <a:lnTo>
                  <a:pt x="1528" y="429"/>
                </a:lnTo>
                <a:lnTo>
                  <a:pt x="1549" y="446"/>
                </a:lnTo>
                <a:lnTo>
                  <a:pt x="1570" y="468"/>
                </a:lnTo>
                <a:lnTo>
                  <a:pt x="1533" y="552"/>
                </a:lnTo>
                <a:lnTo>
                  <a:pt x="1521" y="608"/>
                </a:lnTo>
                <a:lnTo>
                  <a:pt x="1528" y="626"/>
                </a:lnTo>
                <a:lnTo>
                  <a:pt x="1516" y="654"/>
                </a:lnTo>
                <a:lnTo>
                  <a:pt x="1515" y="689"/>
                </a:lnTo>
                <a:lnTo>
                  <a:pt x="1494" y="791"/>
                </a:lnTo>
                <a:lnTo>
                  <a:pt x="1509" y="821"/>
                </a:lnTo>
                <a:lnTo>
                  <a:pt x="1464" y="911"/>
                </a:lnTo>
                <a:lnTo>
                  <a:pt x="1380" y="968"/>
                </a:lnTo>
                <a:lnTo>
                  <a:pt x="1315" y="1037"/>
                </a:lnTo>
                <a:lnTo>
                  <a:pt x="1308" y="1077"/>
                </a:lnTo>
                <a:lnTo>
                  <a:pt x="1314" y="1127"/>
                </a:lnTo>
                <a:lnTo>
                  <a:pt x="1342" y="1163"/>
                </a:lnTo>
                <a:lnTo>
                  <a:pt x="1417" y="1175"/>
                </a:lnTo>
                <a:lnTo>
                  <a:pt x="1429" y="1194"/>
                </a:lnTo>
                <a:lnTo>
                  <a:pt x="1410" y="1221"/>
                </a:lnTo>
                <a:lnTo>
                  <a:pt x="1393" y="1253"/>
                </a:lnTo>
                <a:lnTo>
                  <a:pt x="1416" y="1287"/>
                </a:lnTo>
                <a:lnTo>
                  <a:pt x="1425" y="1319"/>
                </a:lnTo>
                <a:lnTo>
                  <a:pt x="1399" y="1343"/>
                </a:lnTo>
                <a:lnTo>
                  <a:pt x="1396" y="1368"/>
                </a:lnTo>
                <a:lnTo>
                  <a:pt x="1429" y="1385"/>
                </a:lnTo>
                <a:lnTo>
                  <a:pt x="1449" y="1415"/>
                </a:lnTo>
                <a:lnTo>
                  <a:pt x="1444" y="1512"/>
                </a:lnTo>
                <a:lnTo>
                  <a:pt x="1450" y="1550"/>
                </a:lnTo>
                <a:lnTo>
                  <a:pt x="1485" y="1562"/>
                </a:lnTo>
                <a:lnTo>
                  <a:pt x="1542" y="1572"/>
                </a:lnTo>
                <a:lnTo>
                  <a:pt x="1627" y="1605"/>
                </a:lnTo>
                <a:lnTo>
                  <a:pt x="1701" y="1637"/>
                </a:lnTo>
                <a:lnTo>
                  <a:pt x="1792" y="1703"/>
                </a:lnTo>
                <a:lnTo>
                  <a:pt x="1851" y="1766"/>
                </a:lnTo>
                <a:lnTo>
                  <a:pt x="1882" y="1833"/>
                </a:lnTo>
                <a:lnTo>
                  <a:pt x="1911" y="1896"/>
                </a:lnTo>
                <a:lnTo>
                  <a:pt x="1918" y="1977"/>
                </a:lnTo>
                <a:lnTo>
                  <a:pt x="1930" y="2021"/>
                </a:lnTo>
                <a:lnTo>
                  <a:pt x="1917" y="2034"/>
                </a:lnTo>
                <a:lnTo>
                  <a:pt x="1923" y="2049"/>
                </a:lnTo>
                <a:lnTo>
                  <a:pt x="1906" y="2067"/>
                </a:lnTo>
                <a:lnTo>
                  <a:pt x="1924" y="2088"/>
                </a:lnTo>
                <a:lnTo>
                  <a:pt x="1903" y="2093"/>
                </a:lnTo>
                <a:lnTo>
                  <a:pt x="1905" y="2115"/>
                </a:lnTo>
                <a:lnTo>
                  <a:pt x="1926" y="2132"/>
                </a:lnTo>
                <a:lnTo>
                  <a:pt x="1888" y="2168"/>
                </a:lnTo>
                <a:lnTo>
                  <a:pt x="1872" y="2196"/>
                </a:lnTo>
                <a:lnTo>
                  <a:pt x="1878" y="2208"/>
                </a:lnTo>
                <a:lnTo>
                  <a:pt x="1899" y="2207"/>
                </a:lnTo>
                <a:lnTo>
                  <a:pt x="1890" y="2249"/>
                </a:lnTo>
                <a:lnTo>
                  <a:pt x="1857" y="2319"/>
                </a:lnTo>
                <a:lnTo>
                  <a:pt x="1803" y="2393"/>
                </a:lnTo>
                <a:lnTo>
                  <a:pt x="1725" y="2460"/>
                </a:lnTo>
                <a:lnTo>
                  <a:pt x="1623" y="2526"/>
                </a:lnTo>
                <a:lnTo>
                  <a:pt x="1480" y="2588"/>
                </a:lnTo>
                <a:lnTo>
                  <a:pt x="1353" y="2630"/>
                </a:lnTo>
                <a:lnTo>
                  <a:pt x="1291" y="2643"/>
                </a:lnTo>
                <a:lnTo>
                  <a:pt x="1258" y="2663"/>
                </a:lnTo>
                <a:lnTo>
                  <a:pt x="1252" y="2684"/>
                </a:lnTo>
                <a:lnTo>
                  <a:pt x="1258" y="2703"/>
                </a:lnTo>
                <a:lnTo>
                  <a:pt x="1281" y="2700"/>
                </a:lnTo>
                <a:lnTo>
                  <a:pt x="1305" y="2706"/>
                </a:lnTo>
                <a:lnTo>
                  <a:pt x="1333" y="2717"/>
                </a:lnTo>
                <a:lnTo>
                  <a:pt x="1363" y="2714"/>
                </a:lnTo>
                <a:lnTo>
                  <a:pt x="1369" y="2733"/>
                </a:lnTo>
                <a:lnTo>
                  <a:pt x="1374" y="2754"/>
                </a:lnTo>
                <a:lnTo>
                  <a:pt x="1378" y="2772"/>
                </a:lnTo>
                <a:lnTo>
                  <a:pt x="1320" y="2793"/>
                </a:lnTo>
                <a:lnTo>
                  <a:pt x="1213" y="2822"/>
                </a:lnTo>
                <a:lnTo>
                  <a:pt x="1084" y="2843"/>
                </a:lnTo>
                <a:lnTo>
                  <a:pt x="922" y="2853"/>
                </a:lnTo>
                <a:lnTo>
                  <a:pt x="771" y="2840"/>
                </a:lnTo>
                <a:lnTo>
                  <a:pt x="634" y="2814"/>
                </a:lnTo>
                <a:lnTo>
                  <a:pt x="537" y="2781"/>
                </a:lnTo>
                <a:lnTo>
                  <a:pt x="486" y="2741"/>
                </a:lnTo>
                <a:lnTo>
                  <a:pt x="478" y="2708"/>
                </a:lnTo>
                <a:lnTo>
                  <a:pt x="478" y="2691"/>
                </a:lnTo>
                <a:lnTo>
                  <a:pt x="493" y="2681"/>
                </a:lnTo>
                <a:lnTo>
                  <a:pt x="540" y="2664"/>
                </a:lnTo>
                <a:lnTo>
                  <a:pt x="546" y="2646"/>
                </a:lnTo>
                <a:lnTo>
                  <a:pt x="501" y="2625"/>
                </a:lnTo>
                <a:lnTo>
                  <a:pt x="418" y="2610"/>
                </a:lnTo>
                <a:lnTo>
                  <a:pt x="354" y="2585"/>
                </a:lnTo>
                <a:lnTo>
                  <a:pt x="258" y="2540"/>
                </a:lnTo>
                <a:lnTo>
                  <a:pt x="184" y="2487"/>
                </a:lnTo>
                <a:lnTo>
                  <a:pt x="108" y="2417"/>
                </a:lnTo>
                <a:lnTo>
                  <a:pt x="45" y="2321"/>
                </a:lnTo>
                <a:lnTo>
                  <a:pt x="18" y="2232"/>
                </a:lnTo>
                <a:lnTo>
                  <a:pt x="3" y="2141"/>
                </a:lnTo>
                <a:lnTo>
                  <a:pt x="9" y="2067"/>
                </a:lnTo>
                <a:lnTo>
                  <a:pt x="22" y="1991"/>
                </a:lnTo>
                <a:lnTo>
                  <a:pt x="58" y="1872"/>
                </a:lnTo>
                <a:lnTo>
                  <a:pt x="160" y="1736"/>
                </a:lnTo>
                <a:lnTo>
                  <a:pt x="228" y="1692"/>
                </a:lnTo>
                <a:lnTo>
                  <a:pt x="288" y="1667"/>
                </a:lnTo>
                <a:lnTo>
                  <a:pt x="334" y="1658"/>
                </a:lnTo>
                <a:lnTo>
                  <a:pt x="375" y="1644"/>
                </a:lnTo>
                <a:lnTo>
                  <a:pt x="483" y="1602"/>
                </a:lnTo>
                <a:lnTo>
                  <a:pt x="510" y="1562"/>
                </a:lnTo>
                <a:lnTo>
                  <a:pt x="525" y="1514"/>
                </a:lnTo>
                <a:lnTo>
                  <a:pt x="496" y="1464"/>
                </a:lnTo>
                <a:lnTo>
                  <a:pt x="504" y="1430"/>
                </a:lnTo>
                <a:lnTo>
                  <a:pt x="532" y="1416"/>
                </a:lnTo>
                <a:lnTo>
                  <a:pt x="532" y="1368"/>
                </a:lnTo>
                <a:lnTo>
                  <a:pt x="484" y="1320"/>
                </a:lnTo>
                <a:lnTo>
                  <a:pt x="532" y="1320"/>
                </a:lnTo>
                <a:lnTo>
                  <a:pt x="532" y="1272"/>
                </a:lnTo>
                <a:lnTo>
                  <a:pt x="532" y="1176"/>
                </a:lnTo>
                <a:lnTo>
                  <a:pt x="582" y="1157"/>
                </a:lnTo>
                <a:lnTo>
                  <a:pt x="633" y="1151"/>
                </a:lnTo>
                <a:lnTo>
                  <a:pt x="651" y="1127"/>
                </a:lnTo>
                <a:lnTo>
                  <a:pt x="664" y="1094"/>
                </a:lnTo>
                <a:lnTo>
                  <a:pt x="669" y="1064"/>
                </a:lnTo>
                <a:lnTo>
                  <a:pt x="610" y="993"/>
                </a:lnTo>
                <a:lnTo>
                  <a:pt x="538" y="909"/>
                </a:lnTo>
                <a:lnTo>
                  <a:pt x="478" y="839"/>
                </a:lnTo>
                <a:lnTo>
                  <a:pt x="484" y="792"/>
                </a:lnTo>
                <a:lnTo>
                  <a:pt x="484" y="744"/>
                </a:lnTo>
                <a:lnTo>
                  <a:pt x="484" y="702"/>
                </a:lnTo>
                <a:lnTo>
                  <a:pt x="471" y="671"/>
                </a:lnTo>
                <a:lnTo>
                  <a:pt x="436" y="600"/>
                </a:lnTo>
                <a:lnTo>
                  <a:pt x="391" y="416"/>
                </a:lnTo>
                <a:lnTo>
                  <a:pt x="355" y="299"/>
                </a:lnTo>
                <a:lnTo>
                  <a:pt x="319" y="239"/>
                </a:lnTo>
                <a:lnTo>
                  <a:pt x="267" y="180"/>
                </a:lnTo>
                <a:lnTo>
                  <a:pt x="244" y="168"/>
                </a:lnTo>
                <a:lnTo>
                  <a:pt x="196" y="144"/>
                </a:lnTo>
                <a:lnTo>
                  <a:pt x="148" y="131"/>
                </a:lnTo>
                <a:lnTo>
                  <a:pt x="69" y="101"/>
                </a:lnTo>
                <a:lnTo>
                  <a:pt x="31" y="86"/>
                </a:lnTo>
                <a:lnTo>
                  <a:pt x="0" y="68"/>
                </a:lnTo>
                <a:lnTo>
                  <a:pt x="93" y="60"/>
                </a:lnTo>
                <a:lnTo>
                  <a:pt x="132" y="56"/>
                </a:lnTo>
                <a:lnTo>
                  <a:pt x="121" y="33"/>
                </a:lnTo>
                <a:close/>
              </a:path>
            </a:pathLst>
          </a:custGeom>
          <a:solidFill>
            <a:srgbClr val="339966"/>
          </a:solidFill>
          <a:ln w="9525">
            <a:solidFill>
              <a:schemeClr val="tx1"/>
            </a:solidFill>
            <a:miter lim="800000"/>
            <a:headEnd/>
            <a:tailEnd/>
          </a:ln>
        </p:spPr>
        <p:txBody>
          <a:bodyPr wrap="none"/>
          <a:lstStyle/>
          <a:p>
            <a:endParaRPr lang="en-US"/>
          </a:p>
        </p:txBody>
      </p:sp>
      <p:sp>
        <p:nvSpPr>
          <p:cNvPr id="53253" name="Freeform 6"/>
          <p:cNvSpPr>
            <a:spLocks/>
          </p:cNvSpPr>
          <p:nvPr/>
        </p:nvSpPr>
        <p:spPr bwMode="auto">
          <a:xfrm>
            <a:off x="990600" y="5348288"/>
            <a:ext cx="3386138" cy="671512"/>
          </a:xfrm>
          <a:custGeom>
            <a:avLst/>
            <a:gdLst>
              <a:gd name="T0" fmla="*/ 21 w 2133"/>
              <a:gd name="T1" fmla="*/ 15 h 423"/>
              <a:gd name="T2" fmla="*/ 48 w 2133"/>
              <a:gd name="T3" fmla="*/ 87 h 423"/>
              <a:gd name="T4" fmla="*/ 144 w 2133"/>
              <a:gd name="T5" fmla="*/ 87 h 423"/>
              <a:gd name="T6" fmla="*/ 240 w 2133"/>
              <a:gd name="T7" fmla="*/ 87 h 423"/>
              <a:gd name="T8" fmla="*/ 273 w 2133"/>
              <a:gd name="T9" fmla="*/ 144 h 423"/>
              <a:gd name="T10" fmla="*/ 384 w 2133"/>
              <a:gd name="T11" fmla="*/ 183 h 423"/>
              <a:gd name="T12" fmla="*/ 432 w 2133"/>
              <a:gd name="T13" fmla="*/ 183 h 423"/>
              <a:gd name="T14" fmla="*/ 513 w 2133"/>
              <a:gd name="T15" fmla="*/ 192 h 423"/>
              <a:gd name="T16" fmla="*/ 576 w 2133"/>
              <a:gd name="T17" fmla="*/ 231 h 423"/>
              <a:gd name="T18" fmla="*/ 624 w 2133"/>
              <a:gd name="T19" fmla="*/ 183 h 423"/>
              <a:gd name="T20" fmla="*/ 864 w 2133"/>
              <a:gd name="T21" fmla="*/ 231 h 423"/>
              <a:gd name="T22" fmla="*/ 1032 w 2133"/>
              <a:gd name="T23" fmla="*/ 249 h 423"/>
              <a:gd name="T24" fmla="*/ 1200 w 2133"/>
              <a:gd name="T25" fmla="*/ 231 h 423"/>
              <a:gd name="T26" fmla="*/ 1488 w 2133"/>
              <a:gd name="T27" fmla="*/ 183 h 423"/>
              <a:gd name="T28" fmla="*/ 1584 w 2133"/>
              <a:gd name="T29" fmla="*/ 183 h 423"/>
              <a:gd name="T30" fmla="*/ 1776 w 2133"/>
              <a:gd name="T31" fmla="*/ 135 h 423"/>
              <a:gd name="T32" fmla="*/ 1824 w 2133"/>
              <a:gd name="T33" fmla="*/ 135 h 423"/>
              <a:gd name="T34" fmla="*/ 1872 w 2133"/>
              <a:gd name="T35" fmla="*/ 135 h 423"/>
              <a:gd name="T36" fmla="*/ 1920 w 2133"/>
              <a:gd name="T37" fmla="*/ 39 h 423"/>
              <a:gd name="T38" fmla="*/ 2016 w 2133"/>
              <a:gd name="T39" fmla="*/ 39 h 423"/>
              <a:gd name="T40" fmla="*/ 2085 w 2133"/>
              <a:gd name="T41" fmla="*/ 42 h 423"/>
              <a:gd name="T42" fmla="*/ 2061 w 2133"/>
              <a:gd name="T43" fmla="*/ 63 h 423"/>
              <a:gd name="T44" fmla="*/ 2016 w 2133"/>
              <a:gd name="T45" fmla="*/ 87 h 423"/>
              <a:gd name="T46" fmla="*/ 2127 w 2133"/>
              <a:gd name="T47" fmla="*/ 123 h 423"/>
              <a:gd name="T48" fmla="*/ 2112 w 2133"/>
              <a:gd name="T49" fmla="*/ 231 h 423"/>
              <a:gd name="T50" fmla="*/ 2133 w 2133"/>
              <a:gd name="T51" fmla="*/ 330 h 423"/>
              <a:gd name="T52" fmla="*/ 2124 w 2133"/>
              <a:gd name="T53" fmla="*/ 384 h 423"/>
              <a:gd name="T54" fmla="*/ 2064 w 2133"/>
              <a:gd name="T55" fmla="*/ 423 h 423"/>
              <a:gd name="T56" fmla="*/ 0 w 2133"/>
              <a:gd name="T57" fmla="*/ 423 h 423"/>
              <a:gd name="T58" fmla="*/ 0 w 2133"/>
              <a:gd name="T59" fmla="*/ 39 h 423"/>
              <a:gd name="T60" fmla="*/ 0 w 2133"/>
              <a:gd name="T61" fmla="*/ 0 h 423"/>
              <a:gd name="T62" fmla="*/ 96 w 2133"/>
              <a:gd name="T63" fmla="*/ 87 h 423"/>
              <a:gd name="T64" fmla="*/ 144 w 2133"/>
              <a:gd name="T65" fmla="*/ 87 h 423"/>
              <a:gd name="T66" fmla="*/ 192 w 2133"/>
              <a:gd name="T67" fmla="*/ 87 h 423"/>
              <a:gd name="T68" fmla="*/ 240 w 2133"/>
              <a:gd name="T69" fmla="*/ 135 h 423"/>
              <a:gd name="T70" fmla="*/ 297 w 2133"/>
              <a:gd name="T71" fmla="*/ 165 h 423"/>
              <a:gd name="T72" fmla="*/ 288 w 2133"/>
              <a:gd name="T73" fmla="*/ 135 h 4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33"/>
              <a:gd name="T112" fmla="*/ 0 h 423"/>
              <a:gd name="T113" fmla="*/ 2133 w 2133"/>
              <a:gd name="T114" fmla="*/ 423 h 4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33" h="423">
                <a:moveTo>
                  <a:pt x="21" y="15"/>
                </a:moveTo>
                <a:lnTo>
                  <a:pt x="48" y="87"/>
                </a:lnTo>
                <a:lnTo>
                  <a:pt x="144" y="87"/>
                </a:lnTo>
                <a:lnTo>
                  <a:pt x="240" y="87"/>
                </a:lnTo>
                <a:lnTo>
                  <a:pt x="273" y="144"/>
                </a:lnTo>
                <a:lnTo>
                  <a:pt x="384" y="183"/>
                </a:lnTo>
                <a:lnTo>
                  <a:pt x="432" y="183"/>
                </a:lnTo>
                <a:lnTo>
                  <a:pt x="513" y="192"/>
                </a:lnTo>
                <a:lnTo>
                  <a:pt x="576" y="231"/>
                </a:lnTo>
                <a:lnTo>
                  <a:pt x="624" y="183"/>
                </a:lnTo>
                <a:lnTo>
                  <a:pt x="864" y="231"/>
                </a:lnTo>
                <a:lnTo>
                  <a:pt x="1032" y="249"/>
                </a:lnTo>
                <a:lnTo>
                  <a:pt x="1200" y="231"/>
                </a:lnTo>
                <a:lnTo>
                  <a:pt x="1488" y="183"/>
                </a:lnTo>
                <a:lnTo>
                  <a:pt x="1584" y="183"/>
                </a:lnTo>
                <a:lnTo>
                  <a:pt x="1776" y="135"/>
                </a:lnTo>
                <a:lnTo>
                  <a:pt x="1824" y="135"/>
                </a:lnTo>
                <a:lnTo>
                  <a:pt x="1872" y="135"/>
                </a:lnTo>
                <a:lnTo>
                  <a:pt x="1920" y="39"/>
                </a:lnTo>
                <a:lnTo>
                  <a:pt x="2016" y="39"/>
                </a:lnTo>
                <a:lnTo>
                  <a:pt x="2085" y="42"/>
                </a:lnTo>
                <a:lnTo>
                  <a:pt x="2061" y="63"/>
                </a:lnTo>
                <a:lnTo>
                  <a:pt x="2016" y="87"/>
                </a:lnTo>
                <a:lnTo>
                  <a:pt x="2127" y="123"/>
                </a:lnTo>
                <a:lnTo>
                  <a:pt x="2112" y="231"/>
                </a:lnTo>
                <a:lnTo>
                  <a:pt x="2133" y="330"/>
                </a:lnTo>
                <a:lnTo>
                  <a:pt x="2124" y="384"/>
                </a:lnTo>
                <a:lnTo>
                  <a:pt x="2064" y="423"/>
                </a:lnTo>
                <a:lnTo>
                  <a:pt x="0" y="423"/>
                </a:lnTo>
                <a:lnTo>
                  <a:pt x="0" y="39"/>
                </a:lnTo>
                <a:lnTo>
                  <a:pt x="0" y="0"/>
                </a:lnTo>
                <a:lnTo>
                  <a:pt x="96" y="87"/>
                </a:lnTo>
                <a:lnTo>
                  <a:pt x="144" y="87"/>
                </a:lnTo>
                <a:lnTo>
                  <a:pt x="192" y="87"/>
                </a:lnTo>
                <a:lnTo>
                  <a:pt x="240" y="135"/>
                </a:lnTo>
                <a:lnTo>
                  <a:pt x="297" y="165"/>
                </a:lnTo>
                <a:lnTo>
                  <a:pt x="288" y="135"/>
                </a:lnTo>
              </a:path>
            </a:pathLst>
          </a:custGeom>
          <a:solidFill>
            <a:schemeClr val="bg1">
              <a:alpha val="32941"/>
            </a:schemeClr>
          </a:solidFill>
          <a:ln w="9525">
            <a:solidFill>
              <a:schemeClr val="tx1"/>
            </a:solidFill>
            <a:miter lim="800000"/>
            <a:headEnd/>
            <a:tailEnd/>
          </a:ln>
        </p:spPr>
        <p:txBody>
          <a:bodyPr wrap="none"/>
          <a:lstStyle/>
          <a:p>
            <a:endParaRPr lang="en-US"/>
          </a:p>
        </p:txBody>
      </p:sp>
      <p:sp>
        <p:nvSpPr>
          <p:cNvPr id="53254"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repeatCount="4000" fill="hold" grpId="0" nodeType="clickEffect">
                                  <p:stCondLst>
                                    <p:cond delay="0"/>
                                  </p:stCondLst>
                                  <p:childTnLst>
                                    <p:animClr clrSpc="hsl" dir="cw">
                                      <p:cBhvr override="childStyle">
                                        <p:cTn id="6" dur="5000" fill="hold"/>
                                        <p:tgtEl>
                                          <p:spTgt spid="1068035"/>
                                        </p:tgtEl>
                                        <p:attrNameLst>
                                          <p:attrName>style.color</p:attrName>
                                        </p:attrNameLst>
                                      </p:cBhvr>
                                      <p:by>
                                        <p:hsl h="10842353" s="0" l="0"/>
                                      </p:by>
                                    </p:animClr>
                                    <p:animClr clrSpc="hsl" dir="cw">
                                      <p:cBhvr>
                                        <p:cTn id="7" dur="5000" fill="hold"/>
                                        <p:tgtEl>
                                          <p:spTgt spid="1068035"/>
                                        </p:tgtEl>
                                        <p:attrNameLst>
                                          <p:attrName>fillcolor</p:attrName>
                                        </p:attrNameLst>
                                      </p:cBhvr>
                                      <p:by>
                                        <p:hsl h="10842353" s="0" l="0"/>
                                      </p:by>
                                    </p:animClr>
                                    <p:animClr clrSpc="hsl" dir="cw">
                                      <p:cBhvr>
                                        <p:cTn id="8" dur="5000" fill="hold"/>
                                        <p:tgtEl>
                                          <p:spTgt spid="1068035"/>
                                        </p:tgtEl>
                                        <p:attrNameLst>
                                          <p:attrName>stroke.color</p:attrName>
                                        </p:attrNameLst>
                                      </p:cBhvr>
                                      <p:by>
                                        <p:hsl h="10842353" s="0" l="0"/>
                                      </p:by>
                                    </p:animClr>
                                    <p:set>
                                      <p:cBhvr>
                                        <p:cTn id="9" dur="5000" fill="hold"/>
                                        <p:tgtEl>
                                          <p:spTgt spid="1068035"/>
                                        </p:tgtEl>
                                        <p:attrNameLst>
                                          <p:attrName>fill.type</p:attrName>
                                        </p:attrNameLst>
                                      </p:cBhvr>
                                      <p:to>
                                        <p:strVal val="solid"/>
                                      </p:to>
                                    </p:set>
                                  </p:childTnLst>
                                </p:cTn>
                              </p:par>
                              <p:par>
                                <p:cTn id="10" presetID="23" presetClass="emph" presetSubtype="0" repeatCount="4000" fill="hold" grpId="0" nodeType="withEffect">
                                  <p:stCondLst>
                                    <p:cond delay="0"/>
                                  </p:stCondLst>
                                  <p:childTnLst>
                                    <p:animClr clrSpc="hsl" dir="cw">
                                      <p:cBhvr override="childStyle">
                                        <p:cTn id="11" dur="5000" fill="hold"/>
                                        <p:tgtEl>
                                          <p:spTgt spid="1068037"/>
                                        </p:tgtEl>
                                        <p:attrNameLst>
                                          <p:attrName>style.color</p:attrName>
                                        </p:attrNameLst>
                                      </p:cBhvr>
                                      <p:by>
                                        <p:hsl h="10842353" s="0" l="0"/>
                                      </p:by>
                                    </p:animClr>
                                    <p:animClr clrSpc="hsl" dir="cw">
                                      <p:cBhvr>
                                        <p:cTn id="12" dur="5000" fill="hold"/>
                                        <p:tgtEl>
                                          <p:spTgt spid="1068037"/>
                                        </p:tgtEl>
                                        <p:attrNameLst>
                                          <p:attrName>fillcolor</p:attrName>
                                        </p:attrNameLst>
                                      </p:cBhvr>
                                      <p:by>
                                        <p:hsl h="10842353" s="0" l="0"/>
                                      </p:by>
                                    </p:animClr>
                                    <p:animClr clrSpc="hsl" dir="cw">
                                      <p:cBhvr>
                                        <p:cTn id="13" dur="5000" fill="hold"/>
                                        <p:tgtEl>
                                          <p:spTgt spid="1068037"/>
                                        </p:tgtEl>
                                        <p:attrNameLst>
                                          <p:attrName>stroke.color</p:attrName>
                                        </p:attrNameLst>
                                      </p:cBhvr>
                                      <p:by>
                                        <p:hsl h="10842353" s="0" l="0"/>
                                      </p:by>
                                    </p:animClr>
                                    <p:set>
                                      <p:cBhvr>
                                        <p:cTn id="14" dur="5000" fill="hold"/>
                                        <p:tgtEl>
                                          <p:spTgt spid="10680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animBg="1"/>
      <p:bldP spid="1068037"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3"/>
          <p:cNvGraphicFramePr>
            <a:graphicFrameLocks noChangeAspect="1"/>
          </p:cNvGraphicFramePr>
          <p:nvPr>
            <p:ph sz="quarter" idx="1"/>
          </p:nvPr>
        </p:nvGraphicFramePr>
        <p:xfrm>
          <a:off x="955675" y="2300288"/>
          <a:ext cx="3403600" cy="360362"/>
        </p:xfrm>
        <a:graphic>
          <a:graphicData uri="http://schemas.openxmlformats.org/presentationml/2006/ole">
            <p:oleObj spid="_x0000_s13314" name="Equation" r:id="rId4" imgW="4038480" imgH="444240" progId="Equation.3">
              <p:embed/>
            </p:oleObj>
          </a:graphicData>
        </a:graphic>
      </p:graphicFrame>
      <p:graphicFrame>
        <p:nvGraphicFramePr>
          <p:cNvPr id="13315" name="Object 4"/>
          <p:cNvGraphicFramePr>
            <a:graphicFrameLocks noChangeAspect="1"/>
          </p:cNvGraphicFramePr>
          <p:nvPr>
            <p:ph sz="quarter" idx="2"/>
          </p:nvPr>
        </p:nvGraphicFramePr>
        <p:xfrm>
          <a:off x="1014413" y="1217613"/>
          <a:ext cx="3430587" cy="377825"/>
        </p:xfrm>
        <a:graphic>
          <a:graphicData uri="http://schemas.openxmlformats.org/presentationml/2006/ole">
            <p:oleObj spid="_x0000_s13315" name="Equation" r:id="rId5" imgW="3898800" imgH="444240" progId="Equation.3">
              <p:embed/>
            </p:oleObj>
          </a:graphicData>
        </a:graphic>
      </p:graphicFrame>
      <p:graphicFrame>
        <p:nvGraphicFramePr>
          <p:cNvPr id="13316" name="Object 5"/>
          <p:cNvGraphicFramePr>
            <a:graphicFrameLocks noChangeAspect="1"/>
          </p:cNvGraphicFramePr>
          <p:nvPr>
            <p:ph sz="quarter" idx="3"/>
          </p:nvPr>
        </p:nvGraphicFramePr>
        <p:xfrm>
          <a:off x="871538" y="3330575"/>
          <a:ext cx="3430587" cy="341313"/>
        </p:xfrm>
        <a:graphic>
          <a:graphicData uri="http://schemas.openxmlformats.org/presentationml/2006/ole">
            <p:oleObj spid="_x0000_s13316" name="Equation" r:id="rId6" imgW="4305240" imgH="444240" progId="Equation.3">
              <p:embed/>
            </p:oleObj>
          </a:graphicData>
        </a:graphic>
      </p:graphicFrame>
      <p:graphicFrame>
        <p:nvGraphicFramePr>
          <p:cNvPr id="13317" name="Object 6"/>
          <p:cNvGraphicFramePr>
            <a:graphicFrameLocks noChangeAspect="1"/>
          </p:cNvGraphicFramePr>
          <p:nvPr>
            <p:ph sz="quarter" idx="4"/>
          </p:nvPr>
        </p:nvGraphicFramePr>
        <p:xfrm>
          <a:off x="871538" y="4305300"/>
          <a:ext cx="3430587" cy="400050"/>
        </p:xfrm>
        <a:graphic>
          <a:graphicData uri="http://schemas.openxmlformats.org/presentationml/2006/ole">
            <p:oleObj spid="_x0000_s13317" name="Equation" r:id="rId7" imgW="3670200" imgH="444240" progId="Equation.3">
              <p:embed/>
            </p:oleObj>
          </a:graphicData>
        </a:graphic>
      </p:graphicFrame>
      <p:sp>
        <p:nvSpPr>
          <p:cNvPr id="13319" name="AutoShape 7">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601096" name="Text Box 8"/>
          <p:cNvSpPr txBox="1">
            <a:spLocks noChangeArrowheads="1"/>
          </p:cNvSpPr>
          <p:nvPr/>
        </p:nvSpPr>
        <p:spPr bwMode="auto">
          <a:xfrm>
            <a:off x="4656138" y="1162050"/>
            <a:ext cx="2587625" cy="519113"/>
          </a:xfrm>
          <a:prstGeom prst="rect">
            <a:avLst/>
          </a:prstGeom>
          <a:noFill/>
          <a:ln w="9525">
            <a:noFill/>
            <a:miter lim="800000"/>
            <a:headEnd/>
            <a:tailEnd/>
          </a:ln>
        </p:spPr>
        <p:txBody>
          <a:bodyPr wrap="none">
            <a:spAutoFit/>
          </a:bodyPr>
          <a:lstStyle/>
          <a:p>
            <a:r>
              <a:rPr lang="en-US" sz="2800"/>
              <a:t>=  </a:t>
            </a:r>
            <a:r>
              <a:rPr lang="en-US" sz="2800">
                <a:solidFill>
                  <a:srgbClr val="F62C0A"/>
                </a:solidFill>
              </a:rPr>
              <a:t>-6.525 x 10</a:t>
            </a:r>
            <a:r>
              <a:rPr lang="en-US" sz="2800" baseline="30000">
                <a:solidFill>
                  <a:srgbClr val="F62C0A"/>
                </a:solidFill>
              </a:rPr>
              <a:t>-9</a:t>
            </a:r>
          </a:p>
        </p:txBody>
      </p:sp>
      <p:sp>
        <p:nvSpPr>
          <p:cNvPr id="601097" name="Text Box 9"/>
          <p:cNvSpPr txBox="1">
            <a:spLocks noChangeArrowheads="1"/>
          </p:cNvSpPr>
          <p:nvPr/>
        </p:nvSpPr>
        <p:spPr bwMode="auto">
          <a:xfrm>
            <a:off x="4656138" y="2257425"/>
            <a:ext cx="4387850" cy="519113"/>
          </a:xfrm>
          <a:prstGeom prst="rect">
            <a:avLst/>
          </a:prstGeom>
          <a:noFill/>
          <a:ln w="9525">
            <a:noFill/>
            <a:miter lim="800000"/>
            <a:headEnd/>
            <a:tailEnd/>
          </a:ln>
        </p:spPr>
        <p:txBody>
          <a:bodyPr wrap="none">
            <a:spAutoFit/>
          </a:bodyPr>
          <a:lstStyle/>
          <a:p>
            <a:r>
              <a:rPr lang="en-US" sz="2800"/>
              <a:t>=  </a:t>
            </a:r>
            <a:r>
              <a:rPr lang="en-US" sz="2800">
                <a:solidFill>
                  <a:srgbClr val="F62C0A"/>
                </a:solidFill>
              </a:rPr>
              <a:t>5.3505 x 10</a:t>
            </a:r>
            <a:r>
              <a:rPr lang="en-US" sz="2800" baseline="30000">
                <a:solidFill>
                  <a:srgbClr val="F62C0A"/>
                </a:solidFill>
              </a:rPr>
              <a:t>3</a:t>
            </a:r>
            <a:r>
              <a:rPr lang="en-US" sz="2800">
                <a:solidFill>
                  <a:srgbClr val="F62C0A"/>
                </a:solidFill>
              </a:rPr>
              <a:t>  or  5350.5</a:t>
            </a:r>
          </a:p>
        </p:txBody>
      </p:sp>
      <p:sp>
        <p:nvSpPr>
          <p:cNvPr id="601098" name="Text Box 10"/>
          <p:cNvSpPr txBox="1">
            <a:spLocks noChangeArrowheads="1"/>
          </p:cNvSpPr>
          <p:nvPr/>
        </p:nvSpPr>
        <p:spPr bwMode="auto">
          <a:xfrm>
            <a:off x="4670425" y="3265488"/>
            <a:ext cx="3497263" cy="519112"/>
          </a:xfrm>
          <a:prstGeom prst="rect">
            <a:avLst/>
          </a:prstGeom>
          <a:noFill/>
          <a:ln w="9525">
            <a:noFill/>
            <a:miter lim="800000"/>
            <a:headEnd/>
            <a:tailEnd/>
          </a:ln>
        </p:spPr>
        <p:txBody>
          <a:bodyPr wrap="none">
            <a:spAutoFit/>
          </a:bodyPr>
          <a:lstStyle/>
          <a:p>
            <a:r>
              <a:rPr lang="en-US" sz="2800"/>
              <a:t>= </a:t>
            </a:r>
            <a:r>
              <a:rPr lang="en-US" sz="2800">
                <a:solidFill>
                  <a:srgbClr val="F62C0A"/>
                </a:solidFill>
              </a:rPr>
              <a:t>5.84178499 x 10</a:t>
            </a:r>
            <a:r>
              <a:rPr lang="en-US" sz="2800" baseline="30000">
                <a:solidFill>
                  <a:srgbClr val="F62C0A"/>
                </a:solidFill>
              </a:rPr>
              <a:t>-13</a:t>
            </a:r>
          </a:p>
        </p:txBody>
      </p:sp>
      <p:sp>
        <p:nvSpPr>
          <p:cNvPr id="601099" name="Text Box 11"/>
          <p:cNvSpPr txBox="1">
            <a:spLocks noChangeArrowheads="1"/>
          </p:cNvSpPr>
          <p:nvPr/>
        </p:nvSpPr>
        <p:spPr bwMode="auto">
          <a:xfrm>
            <a:off x="4987925" y="1530350"/>
            <a:ext cx="3754438" cy="457200"/>
          </a:xfrm>
          <a:prstGeom prst="rect">
            <a:avLst/>
          </a:prstGeom>
          <a:noFill/>
          <a:ln w="9525">
            <a:noFill/>
            <a:miter lim="800000"/>
            <a:headEnd/>
            <a:tailEnd/>
          </a:ln>
        </p:spPr>
        <p:txBody>
          <a:bodyPr wrap="none">
            <a:spAutoFit/>
          </a:bodyPr>
          <a:lstStyle/>
          <a:p>
            <a:r>
              <a:rPr lang="en-US"/>
              <a:t>report </a:t>
            </a:r>
            <a:r>
              <a:rPr lang="en-US">
                <a:solidFill>
                  <a:srgbClr val="F62C0A"/>
                </a:solidFill>
              </a:rPr>
              <a:t>-6.5 x 10</a:t>
            </a:r>
            <a:r>
              <a:rPr lang="en-US" baseline="30000">
                <a:solidFill>
                  <a:srgbClr val="F62C0A"/>
                </a:solidFill>
              </a:rPr>
              <a:t>-9 </a:t>
            </a:r>
            <a:r>
              <a:rPr lang="en-US" sz="1800"/>
              <a:t>(2 sig. figs.)</a:t>
            </a:r>
            <a:r>
              <a:rPr lang="en-US"/>
              <a:t> </a:t>
            </a:r>
          </a:p>
        </p:txBody>
      </p:sp>
      <p:sp>
        <p:nvSpPr>
          <p:cNvPr id="601100" name="Text Box 12"/>
          <p:cNvSpPr txBox="1">
            <a:spLocks noChangeArrowheads="1"/>
          </p:cNvSpPr>
          <p:nvPr/>
        </p:nvSpPr>
        <p:spPr bwMode="auto">
          <a:xfrm>
            <a:off x="4979988" y="2617788"/>
            <a:ext cx="3754437" cy="457200"/>
          </a:xfrm>
          <a:prstGeom prst="rect">
            <a:avLst/>
          </a:prstGeom>
          <a:noFill/>
          <a:ln w="9525">
            <a:noFill/>
            <a:miter lim="800000"/>
            <a:headEnd/>
            <a:tailEnd/>
          </a:ln>
        </p:spPr>
        <p:txBody>
          <a:bodyPr wrap="none">
            <a:spAutoFit/>
          </a:bodyPr>
          <a:lstStyle/>
          <a:p>
            <a:r>
              <a:rPr lang="en-US"/>
              <a:t>report </a:t>
            </a:r>
            <a:r>
              <a:rPr lang="en-US">
                <a:solidFill>
                  <a:srgbClr val="F62C0A"/>
                </a:solidFill>
              </a:rPr>
              <a:t>5.35 x 10</a:t>
            </a:r>
            <a:r>
              <a:rPr lang="en-US" baseline="30000">
                <a:solidFill>
                  <a:srgbClr val="F62C0A"/>
                </a:solidFill>
              </a:rPr>
              <a:t>3 </a:t>
            </a:r>
            <a:r>
              <a:rPr lang="en-US" sz="1800"/>
              <a:t>(3 sig. figs.)</a:t>
            </a:r>
            <a:r>
              <a:rPr lang="en-US"/>
              <a:t> </a:t>
            </a:r>
          </a:p>
        </p:txBody>
      </p:sp>
      <p:sp>
        <p:nvSpPr>
          <p:cNvPr id="601101" name="Text Box 13"/>
          <p:cNvSpPr txBox="1">
            <a:spLocks noChangeArrowheads="1"/>
          </p:cNvSpPr>
          <p:nvPr/>
        </p:nvSpPr>
        <p:spPr bwMode="auto">
          <a:xfrm>
            <a:off x="4995863" y="3640138"/>
            <a:ext cx="3935412" cy="457200"/>
          </a:xfrm>
          <a:prstGeom prst="rect">
            <a:avLst/>
          </a:prstGeom>
          <a:noFill/>
          <a:ln w="9525">
            <a:noFill/>
            <a:miter lim="800000"/>
            <a:headEnd/>
            <a:tailEnd/>
          </a:ln>
        </p:spPr>
        <p:txBody>
          <a:bodyPr wrap="none">
            <a:spAutoFit/>
          </a:bodyPr>
          <a:lstStyle/>
          <a:p>
            <a:r>
              <a:rPr lang="en-US"/>
              <a:t>report </a:t>
            </a:r>
            <a:r>
              <a:rPr lang="en-US">
                <a:solidFill>
                  <a:srgbClr val="F62C0A"/>
                </a:solidFill>
              </a:rPr>
              <a:t>5.84 x 10</a:t>
            </a:r>
            <a:r>
              <a:rPr lang="en-US" baseline="30000">
                <a:solidFill>
                  <a:srgbClr val="F62C0A"/>
                </a:solidFill>
              </a:rPr>
              <a:t>-13 </a:t>
            </a:r>
            <a:r>
              <a:rPr lang="en-US" sz="1800"/>
              <a:t>(3 sig. figs.)</a:t>
            </a:r>
            <a:r>
              <a:rPr lang="en-US"/>
              <a:t> </a:t>
            </a:r>
          </a:p>
        </p:txBody>
      </p:sp>
      <p:sp>
        <p:nvSpPr>
          <p:cNvPr id="601102" name="Text Box 14"/>
          <p:cNvSpPr txBox="1">
            <a:spLocks noChangeArrowheads="1"/>
          </p:cNvSpPr>
          <p:nvPr/>
        </p:nvSpPr>
        <p:spPr bwMode="auto">
          <a:xfrm>
            <a:off x="4692650" y="4268788"/>
            <a:ext cx="2424113" cy="519112"/>
          </a:xfrm>
          <a:prstGeom prst="rect">
            <a:avLst/>
          </a:prstGeom>
          <a:noFill/>
          <a:ln w="9525">
            <a:noFill/>
            <a:miter lim="800000"/>
            <a:headEnd/>
            <a:tailEnd/>
          </a:ln>
        </p:spPr>
        <p:txBody>
          <a:bodyPr wrap="none">
            <a:spAutoFit/>
          </a:bodyPr>
          <a:lstStyle/>
          <a:p>
            <a:r>
              <a:rPr lang="en-US" sz="2800"/>
              <a:t>= </a:t>
            </a:r>
            <a:r>
              <a:rPr lang="en-US" sz="2800">
                <a:solidFill>
                  <a:srgbClr val="F62C0A"/>
                </a:solidFill>
              </a:rPr>
              <a:t>2.904 x 10</a:t>
            </a:r>
            <a:r>
              <a:rPr lang="en-US" sz="2800" baseline="30000">
                <a:solidFill>
                  <a:srgbClr val="F62C0A"/>
                </a:solidFill>
              </a:rPr>
              <a:t>23</a:t>
            </a:r>
          </a:p>
        </p:txBody>
      </p:sp>
      <p:sp>
        <p:nvSpPr>
          <p:cNvPr id="601103" name="Text Box 15"/>
          <p:cNvSpPr txBox="1">
            <a:spLocks noChangeArrowheads="1"/>
          </p:cNvSpPr>
          <p:nvPr/>
        </p:nvSpPr>
        <p:spPr bwMode="auto">
          <a:xfrm>
            <a:off x="5018088" y="4643438"/>
            <a:ext cx="3697287" cy="457200"/>
          </a:xfrm>
          <a:prstGeom prst="rect">
            <a:avLst/>
          </a:prstGeom>
          <a:noFill/>
          <a:ln w="9525">
            <a:noFill/>
            <a:miter lim="800000"/>
            <a:headEnd/>
            <a:tailEnd/>
          </a:ln>
        </p:spPr>
        <p:txBody>
          <a:bodyPr wrap="none">
            <a:spAutoFit/>
          </a:bodyPr>
          <a:lstStyle/>
          <a:p>
            <a:r>
              <a:rPr lang="en-US"/>
              <a:t>report </a:t>
            </a:r>
            <a:r>
              <a:rPr lang="en-US">
                <a:solidFill>
                  <a:srgbClr val="F62C0A"/>
                </a:solidFill>
              </a:rPr>
              <a:t>2.9 x 10</a:t>
            </a:r>
            <a:r>
              <a:rPr lang="en-US" baseline="30000">
                <a:solidFill>
                  <a:srgbClr val="F62C0A"/>
                </a:solidFill>
              </a:rPr>
              <a:t>23 </a:t>
            </a:r>
            <a:r>
              <a:rPr lang="en-US" sz="1800"/>
              <a:t>(2 sig. figs.)</a:t>
            </a:r>
            <a:r>
              <a:rPr lang="en-US"/>
              <a:t> </a:t>
            </a:r>
          </a:p>
        </p:txBody>
      </p:sp>
      <p:graphicFrame>
        <p:nvGraphicFramePr>
          <p:cNvPr id="13318" name="Object 16"/>
          <p:cNvGraphicFramePr>
            <a:graphicFrameLocks noChangeAspect="1"/>
          </p:cNvGraphicFramePr>
          <p:nvPr/>
        </p:nvGraphicFramePr>
        <p:xfrm>
          <a:off x="649288" y="5195888"/>
          <a:ext cx="3894137" cy="409575"/>
        </p:xfrm>
        <a:graphic>
          <a:graphicData uri="http://schemas.openxmlformats.org/presentationml/2006/ole">
            <p:oleObj spid="_x0000_s13318" name="Equation" r:id="rId9" imgW="4165560" imgH="457200" progId="Equation.3">
              <p:embed/>
            </p:oleObj>
          </a:graphicData>
        </a:graphic>
      </p:graphicFrame>
      <p:sp>
        <p:nvSpPr>
          <p:cNvPr id="601105" name="Text Box 17"/>
          <p:cNvSpPr txBox="1">
            <a:spLocks noChangeArrowheads="1"/>
          </p:cNvSpPr>
          <p:nvPr/>
        </p:nvSpPr>
        <p:spPr bwMode="auto">
          <a:xfrm>
            <a:off x="4702175" y="5164138"/>
            <a:ext cx="2940050" cy="519112"/>
          </a:xfrm>
          <a:prstGeom prst="rect">
            <a:avLst/>
          </a:prstGeom>
          <a:noFill/>
          <a:ln w="9525">
            <a:noFill/>
            <a:miter lim="800000"/>
            <a:headEnd/>
            <a:tailEnd/>
          </a:ln>
        </p:spPr>
        <p:txBody>
          <a:bodyPr wrap="none">
            <a:spAutoFit/>
          </a:bodyPr>
          <a:lstStyle/>
          <a:p>
            <a:r>
              <a:rPr lang="en-US" sz="2800"/>
              <a:t>= </a:t>
            </a:r>
            <a:r>
              <a:rPr lang="en-US" sz="2800">
                <a:solidFill>
                  <a:srgbClr val="F62C0A"/>
                </a:solidFill>
              </a:rPr>
              <a:t>-3.07122 x 10</a:t>
            </a:r>
            <a:r>
              <a:rPr lang="en-US" sz="2800" baseline="30000">
                <a:solidFill>
                  <a:srgbClr val="F62C0A"/>
                </a:solidFill>
              </a:rPr>
              <a:t>16</a:t>
            </a:r>
          </a:p>
        </p:txBody>
      </p:sp>
      <p:sp>
        <p:nvSpPr>
          <p:cNvPr id="601106" name="Text Box 18"/>
          <p:cNvSpPr txBox="1">
            <a:spLocks noChangeArrowheads="1"/>
          </p:cNvSpPr>
          <p:nvPr/>
        </p:nvSpPr>
        <p:spPr bwMode="auto">
          <a:xfrm>
            <a:off x="5027613" y="5538788"/>
            <a:ext cx="3798887" cy="457200"/>
          </a:xfrm>
          <a:prstGeom prst="rect">
            <a:avLst/>
          </a:prstGeom>
          <a:noFill/>
          <a:ln w="9525">
            <a:noFill/>
            <a:miter lim="800000"/>
            <a:headEnd/>
            <a:tailEnd/>
          </a:ln>
        </p:spPr>
        <p:txBody>
          <a:bodyPr wrap="none">
            <a:spAutoFit/>
          </a:bodyPr>
          <a:lstStyle/>
          <a:p>
            <a:r>
              <a:rPr lang="en-US"/>
              <a:t>report </a:t>
            </a:r>
            <a:r>
              <a:rPr lang="en-US">
                <a:solidFill>
                  <a:srgbClr val="F62C0A"/>
                </a:solidFill>
              </a:rPr>
              <a:t>-3.1 x 10</a:t>
            </a:r>
            <a:r>
              <a:rPr lang="en-US" baseline="30000">
                <a:solidFill>
                  <a:srgbClr val="F62C0A"/>
                </a:solidFill>
              </a:rPr>
              <a:t>16 </a:t>
            </a:r>
            <a:r>
              <a:rPr lang="en-US" sz="1800"/>
              <a:t>(2 sig. figs.)</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601096"/>
                                        </p:tgtEl>
                                        <p:attrNameLst>
                                          <p:attrName>style.visibility</p:attrName>
                                        </p:attrNameLst>
                                      </p:cBhvr>
                                      <p:to>
                                        <p:strVal val="visible"/>
                                      </p:to>
                                    </p:set>
                                    <p:animEffect transition="in" filter="fade">
                                      <p:cBhvr>
                                        <p:cTn id="7" dur="1000"/>
                                        <p:tgtEl>
                                          <p:spTgt spid="601096"/>
                                        </p:tgtEl>
                                      </p:cBhvr>
                                    </p:animEffect>
                                    <p:anim calcmode="lin" valueType="num">
                                      <p:cBhvr>
                                        <p:cTn id="8" dur="1000" fill="hold"/>
                                        <p:tgtEl>
                                          <p:spTgt spid="601096"/>
                                        </p:tgtEl>
                                        <p:attrNameLst>
                                          <p:attrName>ppt_x</p:attrName>
                                        </p:attrNameLst>
                                      </p:cBhvr>
                                      <p:tavLst>
                                        <p:tav tm="0">
                                          <p:val>
                                            <p:strVal val="#ppt_x-.1"/>
                                          </p:val>
                                        </p:tav>
                                        <p:tav tm="100000">
                                          <p:val>
                                            <p:strVal val="#ppt_x"/>
                                          </p:val>
                                        </p:tav>
                                      </p:tavLst>
                                    </p:anim>
                                    <p:anim calcmode="lin" valueType="num">
                                      <p:cBhvr>
                                        <p:cTn id="9" dur="1000" fill="hold"/>
                                        <p:tgtEl>
                                          <p:spTgt spid="601096"/>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01096"/>
                                        </p:tgtEl>
                                        <p:attrNameLst>
                                          <p:attrName>ppt_c</p:attrName>
                                        </p:attrNameLst>
                                      </p:cBhvr>
                                      <p:to>
                                        <a:schemeClr val="folHlink"/>
                                      </p:to>
                                    </p:animClr>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01099"/>
                                        </p:tgtEl>
                                        <p:attrNameLst>
                                          <p:attrName>style.visibility</p:attrName>
                                        </p:attrNameLst>
                                      </p:cBhvr>
                                      <p:to>
                                        <p:strVal val="visible"/>
                                      </p:to>
                                    </p:set>
                                    <p:animEffect transition="in" filter="fade">
                                      <p:cBhvr>
                                        <p:cTn id="14" dur="1000"/>
                                        <p:tgtEl>
                                          <p:spTgt spid="601099"/>
                                        </p:tgtEl>
                                      </p:cBhvr>
                                    </p:animEffect>
                                    <p:anim calcmode="lin" valueType="num">
                                      <p:cBhvr>
                                        <p:cTn id="15" dur="1000" fill="hold"/>
                                        <p:tgtEl>
                                          <p:spTgt spid="601099"/>
                                        </p:tgtEl>
                                        <p:attrNameLst>
                                          <p:attrName>ppt_x</p:attrName>
                                        </p:attrNameLst>
                                      </p:cBhvr>
                                      <p:tavLst>
                                        <p:tav tm="0">
                                          <p:val>
                                            <p:strVal val="#ppt_x"/>
                                          </p:val>
                                        </p:tav>
                                        <p:tav tm="100000">
                                          <p:val>
                                            <p:strVal val="#ppt_x"/>
                                          </p:val>
                                        </p:tav>
                                      </p:tavLst>
                                    </p:anim>
                                    <p:anim calcmode="lin" valueType="num">
                                      <p:cBhvr>
                                        <p:cTn id="16" dur="1000" fill="hold"/>
                                        <p:tgtEl>
                                          <p:spTgt spid="60109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601097"/>
                                        </p:tgtEl>
                                        <p:attrNameLst>
                                          <p:attrName>style.visibility</p:attrName>
                                        </p:attrNameLst>
                                      </p:cBhvr>
                                      <p:to>
                                        <p:strVal val="visible"/>
                                      </p:to>
                                    </p:set>
                                    <p:animEffect transition="in" filter="fade">
                                      <p:cBhvr>
                                        <p:cTn id="21" dur="1000"/>
                                        <p:tgtEl>
                                          <p:spTgt spid="601097"/>
                                        </p:tgtEl>
                                      </p:cBhvr>
                                    </p:animEffect>
                                    <p:anim calcmode="lin" valueType="num">
                                      <p:cBhvr>
                                        <p:cTn id="22" dur="1000" fill="hold"/>
                                        <p:tgtEl>
                                          <p:spTgt spid="601097"/>
                                        </p:tgtEl>
                                        <p:attrNameLst>
                                          <p:attrName>ppt_x</p:attrName>
                                        </p:attrNameLst>
                                      </p:cBhvr>
                                      <p:tavLst>
                                        <p:tav tm="0">
                                          <p:val>
                                            <p:strVal val="#ppt_x-.1"/>
                                          </p:val>
                                        </p:tav>
                                        <p:tav tm="100000">
                                          <p:val>
                                            <p:strVal val="#ppt_x"/>
                                          </p:val>
                                        </p:tav>
                                      </p:tavLst>
                                    </p:anim>
                                    <p:anim calcmode="lin" valueType="num">
                                      <p:cBhvr>
                                        <p:cTn id="23" dur="1000" fill="hold"/>
                                        <p:tgtEl>
                                          <p:spTgt spid="60109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01097"/>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01100"/>
                                        </p:tgtEl>
                                        <p:attrNameLst>
                                          <p:attrName>style.visibility</p:attrName>
                                        </p:attrNameLst>
                                      </p:cBhvr>
                                      <p:to>
                                        <p:strVal val="visible"/>
                                      </p:to>
                                    </p:set>
                                    <p:animEffect transition="in" filter="fade">
                                      <p:cBhvr>
                                        <p:cTn id="28" dur="1000"/>
                                        <p:tgtEl>
                                          <p:spTgt spid="601100"/>
                                        </p:tgtEl>
                                      </p:cBhvr>
                                    </p:animEffect>
                                    <p:anim calcmode="lin" valueType="num">
                                      <p:cBhvr>
                                        <p:cTn id="29" dur="1000" fill="hold"/>
                                        <p:tgtEl>
                                          <p:spTgt spid="601100"/>
                                        </p:tgtEl>
                                        <p:attrNameLst>
                                          <p:attrName>ppt_x</p:attrName>
                                        </p:attrNameLst>
                                      </p:cBhvr>
                                      <p:tavLst>
                                        <p:tav tm="0">
                                          <p:val>
                                            <p:strVal val="#ppt_x"/>
                                          </p:val>
                                        </p:tav>
                                        <p:tav tm="100000">
                                          <p:val>
                                            <p:strVal val="#ppt_x"/>
                                          </p:val>
                                        </p:tav>
                                      </p:tavLst>
                                    </p:anim>
                                    <p:anim calcmode="lin" valueType="num">
                                      <p:cBhvr>
                                        <p:cTn id="30" dur="1000" fill="hold"/>
                                        <p:tgtEl>
                                          <p:spTgt spid="60110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601098"/>
                                        </p:tgtEl>
                                        <p:attrNameLst>
                                          <p:attrName>style.visibility</p:attrName>
                                        </p:attrNameLst>
                                      </p:cBhvr>
                                      <p:to>
                                        <p:strVal val="visible"/>
                                      </p:to>
                                    </p:set>
                                    <p:animEffect transition="in" filter="fade">
                                      <p:cBhvr>
                                        <p:cTn id="35" dur="1000"/>
                                        <p:tgtEl>
                                          <p:spTgt spid="601098"/>
                                        </p:tgtEl>
                                      </p:cBhvr>
                                    </p:animEffect>
                                    <p:anim calcmode="lin" valueType="num">
                                      <p:cBhvr>
                                        <p:cTn id="36" dur="1000" fill="hold"/>
                                        <p:tgtEl>
                                          <p:spTgt spid="601098"/>
                                        </p:tgtEl>
                                        <p:attrNameLst>
                                          <p:attrName>ppt_x</p:attrName>
                                        </p:attrNameLst>
                                      </p:cBhvr>
                                      <p:tavLst>
                                        <p:tav tm="0">
                                          <p:val>
                                            <p:strVal val="#ppt_x-.1"/>
                                          </p:val>
                                        </p:tav>
                                        <p:tav tm="100000">
                                          <p:val>
                                            <p:strVal val="#ppt_x"/>
                                          </p:val>
                                        </p:tav>
                                      </p:tavLst>
                                    </p:anim>
                                    <p:anim calcmode="lin" valueType="num">
                                      <p:cBhvr>
                                        <p:cTn id="37" dur="1000" fill="hold"/>
                                        <p:tgtEl>
                                          <p:spTgt spid="601098"/>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01098"/>
                                        </p:tgtEl>
                                        <p:attrNameLst>
                                          <p:attrName>ppt_c</p:attrName>
                                        </p:attrNameLst>
                                      </p:cBhvr>
                                      <p:to>
                                        <a:schemeClr val="folHlink"/>
                                      </p:to>
                                    </p:animClr>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601101"/>
                                        </p:tgtEl>
                                        <p:attrNameLst>
                                          <p:attrName>style.visibility</p:attrName>
                                        </p:attrNameLst>
                                      </p:cBhvr>
                                      <p:to>
                                        <p:strVal val="visible"/>
                                      </p:to>
                                    </p:set>
                                    <p:animEffect transition="in" filter="fade">
                                      <p:cBhvr>
                                        <p:cTn id="42" dur="1000"/>
                                        <p:tgtEl>
                                          <p:spTgt spid="601101"/>
                                        </p:tgtEl>
                                      </p:cBhvr>
                                    </p:animEffect>
                                    <p:anim calcmode="lin" valueType="num">
                                      <p:cBhvr>
                                        <p:cTn id="43" dur="1000" fill="hold"/>
                                        <p:tgtEl>
                                          <p:spTgt spid="601101"/>
                                        </p:tgtEl>
                                        <p:attrNameLst>
                                          <p:attrName>ppt_x</p:attrName>
                                        </p:attrNameLst>
                                      </p:cBhvr>
                                      <p:tavLst>
                                        <p:tav tm="0">
                                          <p:val>
                                            <p:strVal val="#ppt_x"/>
                                          </p:val>
                                        </p:tav>
                                        <p:tav tm="100000">
                                          <p:val>
                                            <p:strVal val="#ppt_x"/>
                                          </p:val>
                                        </p:tav>
                                      </p:tavLst>
                                    </p:anim>
                                    <p:anim calcmode="lin" valueType="num">
                                      <p:cBhvr>
                                        <p:cTn id="44" dur="1000" fill="hold"/>
                                        <p:tgtEl>
                                          <p:spTgt spid="60110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601102"/>
                                        </p:tgtEl>
                                        <p:attrNameLst>
                                          <p:attrName>style.visibility</p:attrName>
                                        </p:attrNameLst>
                                      </p:cBhvr>
                                      <p:to>
                                        <p:strVal val="visible"/>
                                      </p:to>
                                    </p:set>
                                    <p:animEffect transition="in" filter="fade">
                                      <p:cBhvr>
                                        <p:cTn id="49" dur="1000"/>
                                        <p:tgtEl>
                                          <p:spTgt spid="601102"/>
                                        </p:tgtEl>
                                      </p:cBhvr>
                                    </p:animEffect>
                                    <p:anim calcmode="lin" valueType="num">
                                      <p:cBhvr>
                                        <p:cTn id="50" dur="1000" fill="hold"/>
                                        <p:tgtEl>
                                          <p:spTgt spid="601102"/>
                                        </p:tgtEl>
                                        <p:attrNameLst>
                                          <p:attrName>ppt_x</p:attrName>
                                        </p:attrNameLst>
                                      </p:cBhvr>
                                      <p:tavLst>
                                        <p:tav tm="0">
                                          <p:val>
                                            <p:strVal val="#ppt_x-.1"/>
                                          </p:val>
                                        </p:tav>
                                        <p:tav tm="100000">
                                          <p:val>
                                            <p:strVal val="#ppt_x"/>
                                          </p:val>
                                        </p:tav>
                                      </p:tavLst>
                                    </p:anim>
                                    <p:anim calcmode="lin" valueType="num">
                                      <p:cBhvr>
                                        <p:cTn id="51" dur="1000" fill="hold"/>
                                        <p:tgtEl>
                                          <p:spTgt spid="60110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01102"/>
                                        </p:tgtEl>
                                        <p:attrNameLst>
                                          <p:attrName>ppt_c</p:attrName>
                                        </p:attrNameLst>
                                      </p:cBhvr>
                                      <p:to>
                                        <a:schemeClr val="folHlink"/>
                                      </p:to>
                                    </p:animClr>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601103"/>
                                        </p:tgtEl>
                                        <p:attrNameLst>
                                          <p:attrName>style.visibility</p:attrName>
                                        </p:attrNameLst>
                                      </p:cBhvr>
                                      <p:to>
                                        <p:strVal val="visible"/>
                                      </p:to>
                                    </p:set>
                                    <p:animEffect transition="in" filter="fade">
                                      <p:cBhvr>
                                        <p:cTn id="56" dur="1000"/>
                                        <p:tgtEl>
                                          <p:spTgt spid="601103"/>
                                        </p:tgtEl>
                                      </p:cBhvr>
                                    </p:animEffect>
                                    <p:anim calcmode="lin" valueType="num">
                                      <p:cBhvr>
                                        <p:cTn id="57" dur="1000" fill="hold"/>
                                        <p:tgtEl>
                                          <p:spTgt spid="601103"/>
                                        </p:tgtEl>
                                        <p:attrNameLst>
                                          <p:attrName>ppt_x</p:attrName>
                                        </p:attrNameLst>
                                      </p:cBhvr>
                                      <p:tavLst>
                                        <p:tav tm="0">
                                          <p:val>
                                            <p:strVal val="#ppt_x"/>
                                          </p:val>
                                        </p:tav>
                                        <p:tav tm="100000">
                                          <p:val>
                                            <p:strVal val="#ppt_x"/>
                                          </p:val>
                                        </p:tav>
                                      </p:tavLst>
                                    </p:anim>
                                    <p:anim calcmode="lin" valueType="num">
                                      <p:cBhvr>
                                        <p:cTn id="58" dur="1000" fill="hold"/>
                                        <p:tgtEl>
                                          <p:spTgt spid="60110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0" presetClass="entr" presetSubtype="0" fill="hold" grpId="0" nodeType="clickEffect">
                                  <p:stCondLst>
                                    <p:cond delay="0"/>
                                  </p:stCondLst>
                                  <p:iterate type="lt">
                                    <p:tmPct val="10000"/>
                                  </p:iterate>
                                  <p:childTnLst>
                                    <p:set>
                                      <p:cBhvr>
                                        <p:cTn id="62" dur="1" fill="hold">
                                          <p:stCondLst>
                                            <p:cond delay="0"/>
                                          </p:stCondLst>
                                        </p:cTn>
                                        <p:tgtEl>
                                          <p:spTgt spid="601105"/>
                                        </p:tgtEl>
                                        <p:attrNameLst>
                                          <p:attrName>style.visibility</p:attrName>
                                        </p:attrNameLst>
                                      </p:cBhvr>
                                      <p:to>
                                        <p:strVal val="visible"/>
                                      </p:to>
                                    </p:set>
                                    <p:animEffect transition="in" filter="fade">
                                      <p:cBhvr>
                                        <p:cTn id="63" dur="1000"/>
                                        <p:tgtEl>
                                          <p:spTgt spid="601105"/>
                                        </p:tgtEl>
                                      </p:cBhvr>
                                    </p:animEffect>
                                    <p:anim calcmode="lin" valueType="num">
                                      <p:cBhvr>
                                        <p:cTn id="64" dur="1000" fill="hold"/>
                                        <p:tgtEl>
                                          <p:spTgt spid="601105"/>
                                        </p:tgtEl>
                                        <p:attrNameLst>
                                          <p:attrName>ppt_x</p:attrName>
                                        </p:attrNameLst>
                                      </p:cBhvr>
                                      <p:tavLst>
                                        <p:tav tm="0">
                                          <p:val>
                                            <p:strVal val="#ppt_x-.1"/>
                                          </p:val>
                                        </p:tav>
                                        <p:tav tm="100000">
                                          <p:val>
                                            <p:strVal val="#ppt_x"/>
                                          </p:val>
                                        </p:tav>
                                      </p:tavLst>
                                    </p:anim>
                                    <p:anim calcmode="lin" valueType="num">
                                      <p:cBhvr>
                                        <p:cTn id="65" dur="1000" fill="hold"/>
                                        <p:tgtEl>
                                          <p:spTgt spid="601105"/>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601105"/>
                                        </p:tgtEl>
                                        <p:attrNameLst>
                                          <p:attrName>ppt_c</p:attrName>
                                        </p:attrNameLst>
                                      </p:cBhvr>
                                      <p:to>
                                        <a:schemeClr val="folHlink"/>
                                      </p:to>
                                    </p:animClr>
                                  </p:sub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601106"/>
                                        </p:tgtEl>
                                        <p:attrNameLst>
                                          <p:attrName>style.visibility</p:attrName>
                                        </p:attrNameLst>
                                      </p:cBhvr>
                                      <p:to>
                                        <p:strVal val="visible"/>
                                      </p:to>
                                    </p:set>
                                    <p:animEffect transition="in" filter="fade">
                                      <p:cBhvr>
                                        <p:cTn id="70" dur="1000"/>
                                        <p:tgtEl>
                                          <p:spTgt spid="601106"/>
                                        </p:tgtEl>
                                      </p:cBhvr>
                                    </p:animEffect>
                                    <p:anim calcmode="lin" valueType="num">
                                      <p:cBhvr>
                                        <p:cTn id="71" dur="1000" fill="hold"/>
                                        <p:tgtEl>
                                          <p:spTgt spid="601106"/>
                                        </p:tgtEl>
                                        <p:attrNameLst>
                                          <p:attrName>ppt_x</p:attrName>
                                        </p:attrNameLst>
                                      </p:cBhvr>
                                      <p:tavLst>
                                        <p:tav tm="0">
                                          <p:val>
                                            <p:strVal val="#ppt_x"/>
                                          </p:val>
                                        </p:tav>
                                        <p:tav tm="100000">
                                          <p:val>
                                            <p:strVal val="#ppt_x"/>
                                          </p:val>
                                        </p:tav>
                                      </p:tavLst>
                                    </p:anim>
                                    <p:anim calcmode="lin" valueType="num">
                                      <p:cBhvr>
                                        <p:cTn id="72" dur="1000" fill="hold"/>
                                        <p:tgtEl>
                                          <p:spTgt spid="601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6" grpId="0"/>
      <p:bldP spid="601097" grpId="0"/>
      <p:bldP spid="601098" grpId="0"/>
      <p:bldP spid="601099" grpId="0"/>
      <p:bldP spid="601100" grpId="0"/>
      <p:bldP spid="601101" grpId="0"/>
      <p:bldP spid="601102" grpId="0"/>
      <p:bldP spid="601103" grpId="0"/>
      <p:bldP spid="601105" grpId="0"/>
      <p:bldP spid="601106"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r>
              <a:rPr lang="en-US" smtClean="0">
                <a:latin typeface="Arial" charset="0"/>
              </a:rPr>
              <a:t>Scientific Notation</a:t>
            </a:r>
          </a:p>
        </p:txBody>
      </p:sp>
      <p:sp>
        <p:nvSpPr>
          <p:cNvPr id="244739" name="Rectangle 3"/>
          <p:cNvSpPr>
            <a:spLocks noGrp="1" noChangeArrowheads="1"/>
          </p:cNvSpPr>
          <p:nvPr>
            <p:ph type="body" idx="1"/>
          </p:nvPr>
        </p:nvSpPr>
        <p:spPr/>
        <p:txBody>
          <a:bodyPr/>
          <a:lstStyle/>
          <a:p>
            <a:pPr eaLnBrk="1" hangingPunct="1"/>
            <a:r>
              <a:rPr lang="en-US" sz="2800" smtClean="0">
                <a:latin typeface="Arial" charset="0"/>
              </a:rPr>
              <a:t>Scientific Notation</a:t>
            </a:r>
          </a:p>
          <a:p>
            <a:pPr eaLnBrk="1" hangingPunct="1"/>
            <a:r>
              <a:rPr lang="en-US" sz="2800" smtClean="0">
                <a:latin typeface="Arial" charset="0"/>
              </a:rPr>
              <a:t>Converting Numbers to Scientific Notation</a:t>
            </a:r>
          </a:p>
          <a:p>
            <a:pPr eaLnBrk="1" hangingPunct="1"/>
            <a:r>
              <a:rPr lang="en-US" sz="2800" smtClean="0">
                <a:latin typeface="Arial" charset="0"/>
              </a:rPr>
              <a:t>How to Use a Scientific Calculator</a:t>
            </a:r>
          </a:p>
        </p:txBody>
      </p:sp>
      <p:sp>
        <p:nvSpPr>
          <p:cNvPr id="244740"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smtClean="0">
                <a:latin typeface="Arial" charset="0"/>
              </a:rPr>
              <a:t>Scientific Notation</a:t>
            </a:r>
          </a:p>
        </p:txBody>
      </p:sp>
      <p:sp>
        <p:nvSpPr>
          <p:cNvPr id="245763" name="Text Box 3"/>
          <p:cNvSpPr txBox="1">
            <a:spLocks noChangeArrowheads="1"/>
          </p:cNvSpPr>
          <p:nvPr/>
        </p:nvSpPr>
        <p:spPr bwMode="auto">
          <a:xfrm>
            <a:off x="317500" y="1905000"/>
            <a:ext cx="8521700" cy="1187450"/>
          </a:xfrm>
          <a:prstGeom prst="rect">
            <a:avLst/>
          </a:prstGeom>
          <a:noFill/>
          <a:ln w="9525">
            <a:noFill/>
            <a:miter lim="800000"/>
            <a:headEnd/>
            <a:tailEnd/>
          </a:ln>
        </p:spPr>
        <p:txBody>
          <a:bodyPr wrap="none">
            <a:spAutoFit/>
          </a:bodyPr>
          <a:lstStyle/>
          <a:p>
            <a:r>
              <a:rPr lang="en-US"/>
              <a:t>We often use very small and very large numbers in chemistry.</a:t>
            </a:r>
          </a:p>
          <a:p>
            <a:r>
              <a:rPr lang="en-US"/>
              <a:t>Scientific notation is a method to express these numbers in a</a:t>
            </a:r>
          </a:p>
          <a:p>
            <a:r>
              <a:rPr lang="en-US"/>
              <a:t>manageable fashion.</a:t>
            </a:r>
          </a:p>
        </p:txBody>
      </p:sp>
      <p:sp>
        <p:nvSpPr>
          <p:cNvPr id="505860" name="Text Box 4"/>
          <p:cNvSpPr txBox="1">
            <a:spLocks noChangeArrowheads="1"/>
          </p:cNvSpPr>
          <p:nvPr/>
        </p:nvSpPr>
        <p:spPr bwMode="auto">
          <a:xfrm>
            <a:off x="987425" y="3352800"/>
            <a:ext cx="6784975" cy="457200"/>
          </a:xfrm>
          <a:prstGeom prst="rect">
            <a:avLst/>
          </a:prstGeom>
          <a:noFill/>
          <a:ln w="9525">
            <a:noFill/>
            <a:miter lim="800000"/>
            <a:headEnd/>
            <a:tailEnd/>
          </a:ln>
        </p:spPr>
        <p:txBody>
          <a:bodyPr wrap="none">
            <a:spAutoFit/>
          </a:bodyPr>
          <a:lstStyle/>
          <a:p>
            <a:r>
              <a:rPr lang="en-US"/>
              <a:t>Thus </a:t>
            </a:r>
            <a:r>
              <a:rPr lang="en-US">
                <a:solidFill>
                  <a:srgbClr val="FF0000"/>
                </a:solidFill>
              </a:rPr>
              <a:t>0.000 000 1 cm</a:t>
            </a:r>
            <a:r>
              <a:rPr lang="en-US"/>
              <a:t>  can be written </a:t>
            </a:r>
            <a:r>
              <a:rPr lang="en-US">
                <a:solidFill>
                  <a:srgbClr val="FF0000"/>
                </a:solidFill>
              </a:rPr>
              <a:t>1 x 10</a:t>
            </a:r>
            <a:r>
              <a:rPr lang="en-US" baseline="30000">
                <a:solidFill>
                  <a:srgbClr val="FF0000"/>
                </a:solidFill>
              </a:rPr>
              <a:t>-7</a:t>
            </a:r>
            <a:r>
              <a:rPr lang="en-US">
                <a:solidFill>
                  <a:srgbClr val="FF0000"/>
                </a:solidFill>
              </a:rPr>
              <a:t> cm</a:t>
            </a:r>
            <a:r>
              <a:rPr lang="en-US"/>
              <a:t>.</a:t>
            </a:r>
          </a:p>
        </p:txBody>
      </p:sp>
      <p:sp>
        <p:nvSpPr>
          <p:cNvPr id="505861" name="Text Box 5"/>
          <p:cNvSpPr txBox="1">
            <a:spLocks noChangeArrowheads="1"/>
          </p:cNvSpPr>
          <p:nvPr/>
        </p:nvSpPr>
        <p:spPr bwMode="auto">
          <a:xfrm>
            <a:off x="381000" y="4267200"/>
            <a:ext cx="2268538" cy="457200"/>
          </a:xfrm>
          <a:prstGeom prst="rect">
            <a:avLst/>
          </a:prstGeom>
          <a:noFill/>
          <a:ln w="9525">
            <a:noFill/>
            <a:miter lim="800000"/>
            <a:headEnd/>
            <a:tailEnd/>
          </a:ln>
        </p:spPr>
        <p:txBody>
          <a:bodyPr wrap="none">
            <a:spAutoFit/>
          </a:bodyPr>
          <a:lstStyle/>
          <a:p>
            <a:r>
              <a:rPr lang="en-US"/>
              <a:t>Lets see why…</a:t>
            </a:r>
          </a:p>
        </p:txBody>
      </p:sp>
      <p:sp>
        <p:nvSpPr>
          <p:cNvPr id="505862" name="Text Box 6"/>
          <p:cNvSpPr txBox="1">
            <a:spLocks noChangeArrowheads="1"/>
          </p:cNvSpPr>
          <p:nvPr/>
        </p:nvSpPr>
        <p:spPr bwMode="auto">
          <a:xfrm>
            <a:off x="365125" y="5137150"/>
            <a:ext cx="8335963" cy="1187450"/>
          </a:xfrm>
          <a:prstGeom prst="rect">
            <a:avLst/>
          </a:prstGeom>
          <a:noFill/>
          <a:ln w="9525">
            <a:noFill/>
            <a:miter lim="800000"/>
            <a:headEnd/>
            <a:tailEnd/>
          </a:ln>
        </p:spPr>
        <p:txBody>
          <a:bodyPr wrap="none">
            <a:spAutoFit/>
          </a:bodyPr>
          <a:lstStyle/>
          <a:p>
            <a:r>
              <a:rPr lang="en-US"/>
              <a:t>Scientific notation expresses a number as the product of two</a:t>
            </a:r>
          </a:p>
          <a:p>
            <a:r>
              <a:rPr lang="en-US"/>
              <a:t>	factors, the first falling between 1 and 10 and</a:t>
            </a:r>
          </a:p>
          <a:p>
            <a:r>
              <a:rPr lang="en-US"/>
              <a:t>	the second being a power of 10.</a:t>
            </a:r>
          </a:p>
        </p:txBody>
      </p:sp>
      <p:sp>
        <p:nvSpPr>
          <p:cNvPr id="245767"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5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5861"/>
                                        </p:tgtEl>
                                        <p:attrNameLst>
                                          <p:attrName>style.visibility</p:attrName>
                                        </p:attrNameLst>
                                      </p:cBhvr>
                                      <p:to>
                                        <p:strVal val="visible"/>
                                      </p:to>
                                    </p:set>
                                  </p:childTnLst>
                                  <p:subTnLst>
                                    <p:animClr clrSpc="rgb" dir="cw">
                                      <p:cBhvr override="childStyle">
                                        <p:cTn dur="1" fill="hold" display="0" masterRel="nextClick" afterEffect="1"/>
                                        <p:tgtEl>
                                          <p:spTgt spid="505861"/>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5862"/>
                                        </p:tgtEl>
                                        <p:attrNameLst>
                                          <p:attrName>style.visibility</p:attrName>
                                        </p:attrNameLst>
                                      </p:cBhvr>
                                      <p:to>
                                        <p:strVal val="visible"/>
                                      </p:to>
                                    </p:set>
                                  </p:childTnLst>
                                  <p:subTnLst>
                                    <p:animClr clrSpc="rgb" dir="cw">
                                      <p:cBhvr override="childStyle">
                                        <p:cTn dur="1" fill="hold" display="0" masterRel="nextClick" afterEffect="1"/>
                                        <p:tgtEl>
                                          <p:spTgt spid="505862"/>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0" grpId="0" autoUpdateAnimBg="0"/>
      <p:bldP spid="505861" grpId="0" autoUpdateAnimBg="0"/>
      <p:bldP spid="505862"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6"/>
          <p:cNvSpPr txBox="1">
            <a:spLocks noChangeArrowheads="1"/>
          </p:cNvSpPr>
          <p:nvPr/>
        </p:nvSpPr>
        <p:spPr bwMode="auto">
          <a:xfrm>
            <a:off x="779463" y="614363"/>
            <a:ext cx="7570787" cy="519112"/>
          </a:xfrm>
          <a:prstGeom prst="rect">
            <a:avLst/>
          </a:prstGeom>
          <a:noFill/>
          <a:ln w="9525">
            <a:noFill/>
            <a:miter lim="800000"/>
            <a:headEnd/>
            <a:tailEnd/>
          </a:ln>
        </p:spPr>
        <p:txBody>
          <a:bodyPr wrap="none">
            <a:spAutoFit/>
          </a:bodyPr>
          <a:lstStyle/>
          <a:p>
            <a:r>
              <a:rPr lang="en-US" sz="2800"/>
              <a:t>Method to express really big or small numbers.</a:t>
            </a:r>
          </a:p>
        </p:txBody>
      </p:sp>
      <p:sp>
        <p:nvSpPr>
          <p:cNvPr id="246787" name="Text Box 7"/>
          <p:cNvSpPr txBox="1">
            <a:spLocks noChangeArrowheads="1"/>
          </p:cNvSpPr>
          <p:nvPr/>
        </p:nvSpPr>
        <p:spPr bwMode="auto">
          <a:xfrm>
            <a:off x="1720850" y="1538288"/>
            <a:ext cx="6389688" cy="457200"/>
          </a:xfrm>
          <a:prstGeom prst="rect">
            <a:avLst/>
          </a:prstGeom>
          <a:noFill/>
          <a:ln w="9525">
            <a:noFill/>
            <a:miter lim="800000"/>
            <a:headEnd/>
            <a:tailEnd/>
          </a:ln>
        </p:spPr>
        <p:txBody>
          <a:bodyPr wrap="none">
            <a:spAutoFit/>
          </a:bodyPr>
          <a:lstStyle/>
          <a:p>
            <a:r>
              <a:rPr lang="en-US" b="1"/>
              <a:t>Format is        Mantissa        x       Base </a:t>
            </a:r>
            <a:r>
              <a:rPr lang="en-US" b="1" baseline="30000"/>
              <a:t>Power</a:t>
            </a:r>
          </a:p>
        </p:txBody>
      </p:sp>
      <p:sp>
        <p:nvSpPr>
          <p:cNvPr id="1225736" name="Text Box 8"/>
          <p:cNvSpPr txBox="1">
            <a:spLocks noChangeArrowheads="1"/>
          </p:cNvSpPr>
          <p:nvPr/>
        </p:nvSpPr>
        <p:spPr bwMode="auto">
          <a:xfrm>
            <a:off x="1789113" y="5776913"/>
            <a:ext cx="5540375" cy="457200"/>
          </a:xfrm>
          <a:prstGeom prst="rect">
            <a:avLst/>
          </a:prstGeom>
          <a:noFill/>
          <a:ln w="9525">
            <a:noFill/>
            <a:miter lim="800000"/>
            <a:headEnd/>
            <a:tailEnd/>
          </a:ln>
        </p:spPr>
        <p:txBody>
          <a:bodyPr wrap="none">
            <a:spAutoFit/>
          </a:bodyPr>
          <a:lstStyle/>
          <a:p>
            <a:r>
              <a:rPr lang="en-US"/>
              <a:t>We just move the decimal point around.</a:t>
            </a:r>
          </a:p>
        </p:txBody>
      </p:sp>
      <p:sp>
        <p:nvSpPr>
          <p:cNvPr id="1225737" name="AutoShape 9"/>
          <p:cNvSpPr>
            <a:spLocks noChangeArrowheads="1"/>
          </p:cNvSpPr>
          <p:nvPr/>
        </p:nvSpPr>
        <p:spPr bwMode="auto">
          <a:xfrm>
            <a:off x="3448050" y="1976438"/>
            <a:ext cx="1870075" cy="1555750"/>
          </a:xfrm>
          <a:prstGeom prst="upArrowCallout">
            <a:avLst>
              <a:gd name="adj1" fmla="val 39189"/>
              <a:gd name="adj2" fmla="val 30051"/>
              <a:gd name="adj3" fmla="val 19185"/>
              <a:gd name="adj4" fmla="val 66667"/>
            </a:avLst>
          </a:prstGeom>
          <a:solidFill>
            <a:srgbClr val="FF0000"/>
          </a:solidFill>
          <a:ln w="9525">
            <a:miter lim="800000"/>
            <a:headEnd/>
            <a:tailEnd/>
          </a:ln>
          <a:scene3d>
            <a:camera prst="legacyPerspectiveBottomLeft"/>
            <a:lightRig rig="legacyFlat3" dir="t"/>
          </a:scene3d>
          <a:sp3d extrusionH="121893000" prstMaterial="legacyMatte">
            <a:bevelT w="13500" h="13500" prst="angle"/>
            <a:bevelB w="13500" h="13500" prst="angle"/>
            <a:extrusionClr>
              <a:srgbClr val="FF0000"/>
            </a:extrusionClr>
          </a:sp3d>
        </p:spPr>
        <p:txBody>
          <a:bodyPr wrap="none" anchor="ctr">
            <a:flatTx/>
          </a:bodyPr>
          <a:lstStyle/>
          <a:p>
            <a:pPr algn="ctr"/>
            <a:r>
              <a:rPr lang="en-US" sz="2000">
                <a:solidFill>
                  <a:schemeClr val="bg1"/>
                </a:solidFill>
              </a:rPr>
              <a:t>Decimal part of </a:t>
            </a:r>
          </a:p>
          <a:p>
            <a:pPr algn="ctr"/>
            <a:r>
              <a:rPr lang="en-US" sz="2000">
                <a:solidFill>
                  <a:schemeClr val="bg1"/>
                </a:solidFill>
              </a:rPr>
              <a:t>original number</a:t>
            </a:r>
          </a:p>
        </p:txBody>
      </p:sp>
      <p:sp>
        <p:nvSpPr>
          <p:cNvPr id="1225738" name="AutoShape 10"/>
          <p:cNvSpPr>
            <a:spLocks noChangeArrowheads="1"/>
          </p:cNvSpPr>
          <p:nvPr/>
        </p:nvSpPr>
        <p:spPr bwMode="auto">
          <a:xfrm>
            <a:off x="5937250" y="1978025"/>
            <a:ext cx="1870075" cy="1555750"/>
          </a:xfrm>
          <a:prstGeom prst="upArrowCallout">
            <a:avLst>
              <a:gd name="adj1" fmla="val 39189"/>
              <a:gd name="adj2" fmla="val 30051"/>
              <a:gd name="adj3" fmla="val 19185"/>
              <a:gd name="adj4" fmla="val 66667"/>
            </a:avLst>
          </a:prstGeom>
          <a:solidFill>
            <a:srgbClr val="CCFFCC"/>
          </a:solidFill>
          <a:ln w="9525">
            <a:miter lim="800000"/>
            <a:headEnd/>
            <a:tailEnd/>
          </a:ln>
          <a:scene3d>
            <a:camera prst="legacyPerspectiveBottomLeft"/>
            <a:lightRig rig="legacyFlat3" dir="t"/>
          </a:scene3d>
          <a:sp3d extrusionH="121893000" prstMaterial="legacyMatte">
            <a:bevelT w="13500" h="13500" prst="angle"/>
            <a:bevelB w="13500" h="13500" prst="angle"/>
            <a:extrusionClr>
              <a:srgbClr val="CCFFCC"/>
            </a:extrusionClr>
          </a:sp3d>
        </p:spPr>
        <p:txBody>
          <a:bodyPr wrap="none" anchor="ctr">
            <a:flatTx/>
          </a:bodyPr>
          <a:lstStyle/>
          <a:p>
            <a:pPr algn="ctr"/>
            <a:r>
              <a:rPr lang="en-US" sz="2000"/>
              <a:t>Decimal </a:t>
            </a:r>
          </a:p>
          <a:p>
            <a:pPr algn="ctr"/>
            <a:r>
              <a:rPr lang="en-US" sz="2000"/>
              <a:t>you moved</a:t>
            </a:r>
          </a:p>
        </p:txBody>
      </p:sp>
      <p:sp>
        <p:nvSpPr>
          <p:cNvPr id="1225739" name="Text Box 11"/>
          <p:cNvSpPr txBox="1">
            <a:spLocks noChangeArrowheads="1"/>
          </p:cNvSpPr>
          <p:nvPr/>
        </p:nvSpPr>
        <p:spPr bwMode="auto">
          <a:xfrm>
            <a:off x="1366838" y="4608513"/>
            <a:ext cx="4622800" cy="1189037"/>
          </a:xfrm>
          <a:prstGeom prst="rect">
            <a:avLst/>
          </a:prstGeom>
          <a:noFill/>
          <a:ln w="9525">
            <a:noFill/>
            <a:miter lim="800000"/>
            <a:headEnd/>
            <a:tailEnd/>
          </a:ln>
        </p:spPr>
        <p:txBody>
          <a:bodyPr wrap="none">
            <a:spAutoFit/>
          </a:bodyPr>
          <a:lstStyle/>
          <a:p>
            <a:r>
              <a:rPr lang="en-US" sz="7200"/>
              <a:t>6.02 x 10</a:t>
            </a:r>
            <a:r>
              <a:rPr lang="en-US" sz="7200" baseline="30000"/>
              <a:t>23</a:t>
            </a:r>
          </a:p>
        </p:txBody>
      </p:sp>
      <p:sp>
        <p:nvSpPr>
          <p:cNvPr id="1225740" name="Text Box 12"/>
          <p:cNvSpPr txBox="1">
            <a:spLocks noChangeArrowheads="1"/>
          </p:cNvSpPr>
          <p:nvPr/>
        </p:nvSpPr>
        <p:spPr bwMode="auto">
          <a:xfrm>
            <a:off x="2432050" y="6242050"/>
            <a:ext cx="4260850" cy="457200"/>
          </a:xfrm>
          <a:prstGeom prst="rect">
            <a:avLst/>
          </a:prstGeom>
          <a:noFill/>
          <a:ln w="9525">
            <a:noFill/>
            <a:miter lim="800000"/>
            <a:headEnd/>
            <a:tailEnd/>
          </a:ln>
        </p:spPr>
        <p:txBody>
          <a:bodyPr wrap="none">
            <a:spAutoFit/>
          </a:bodyPr>
          <a:lstStyle/>
          <a:p>
            <a:r>
              <a:rPr lang="en-US"/>
              <a:t>602000000000000000000000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25739"/>
                                        </p:tgtEl>
                                        <p:attrNameLst>
                                          <p:attrName>style.visibility</p:attrName>
                                        </p:attrNameLst>
                                      </p:cBhvr>
                                      <p:to>
                                        <p:strVal val="visible"/>
                                      </p:to>
                                    </p:set>
                                    <p:animEffect transition="in" filter="fade">
                                      <p:cBhvr>
                                        <p:cTn id="7" dur="1000"/>
                                        <p:tgtEl>
                                          <p:spTgt spid="1225739"/>
                                        </p:tgtEl>
                                      </p:cBhvr>
                                    </p:animEffect>
                                    <p:anim calcmode="lin" valueType="num">
                                      <p:cBhvr>
                                        <p:cTn id="8" dur="1000" fill="hold"/>
                                        <p:tgtEl>
                                          <p:spTgt spid="1225739"/>
                                        </p:tgtEl>
                                        <p:attrNameLst>
                                          <p:attrName>ppt_x</p:attrName>
                                        </p:attrNameLst>
                                      </p:cBhvr>
                                      <p:tavLst>
                                        <p:tav tm="0">
                                          <p:val>
                                            <p:strVal val="#ppt_x"/>
                                          </p:val>
                                        </p:tav>
                                        <p:tav tm="100000">
                                          <p:val>
                                            <p:strVal val="#ppt_x"/>
                                          </p:val>
                                        </p:tav>
                                      </p:tavLst>
                                    </p:anim>
                                    <p:anim calcmode="lin" valueType="num">
                                      <p:cBhvr>
                                        <p:cTn id="9" dur="1000" fill="hold"/>
                                        <p:tgtEl>
                                          <p:spTgt spid="12257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25737"/>
                                        </p:tgtEl>
                                        <p:attrNameLst>
                                          <p:attrName>style.visibility</p:attrName>
                                        </p:attrNameLst>
                                      </p:cBhvr>
                                      <p:to>
                                        <p:strVal val="visible"/>
                                      </p:to>
                                    </p:set>
                                    <p:animEffect transition="in" filter="wipe(down)">
                                      <p:cBhvr>
                                        <p:cTn id="14" dur="500"/>
                                        <p:tgtEl>
                                          <p:spTgt spid="12257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25738"/>
                                        </p:tgtEl>
                                        <p:attrNameLst>
                                          <p:attrName>style.visibility</p:attrName>
                                        </p:attrNameLst>
                                      </p:cBhvr>
                                      <p:to>
                                        <p:strVal val="visible"/>
                                      </p:to>
                                    </p:set>
                                    <p:animEffect transition="in" filter="wipe(down)">
                                      <p:cBhvr>
                                        <p:cTn id="19" dur="500"/>
                                        <p:tgtEl>
                                          <p:spTgt spid="1225738"/>
                                        </p:tgtEl>
                                      </p:cBhvr>
                                    </p:animEffec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1225736"/>
                                        </p:tgtEl>
                                        <p:attrNameLst>
                                          <p:attrName>style.visibility</p:attrName>
                                        </p:attrNameLst>
                                      </p:cBhvr>
                                      <p:to>
                                        <p:strVal val="visible"/>
                                      </p:to>
                                    </p:set>
                                    <p:anim calcmode="lin" valueType="num">
                                      <p:cBhvr>
                                        <p:cTn id="24" dur="500" fill="hold"/>
                                        <p:tgtEl>
                                          <p:spTgt spid="1225736"/>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1225736"/>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1225736"/>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122573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1225740"/>
                                        </p:tgtEl>
                                        <p:attrNameLst>
                                          <p:attrName>style.visibility</p:attrName>
                                        </p:attrNameLst>
                                      </p:cBhvr>
                                      <p:to>
                                        <p:strVal val="visible"/>
                                      </p:to>
                                    </p:set>
                                    <p:animEffect transition="in" filter="fade">
                                      <p:cBhvr>
                                        <p:cTn id="32" dur="1000"/>
                                        <p:tgtEl>
                                          <p:spTgt spid="1225740"/>
                                        </p:tgtEl>
                                      </p:cBhvr>
                                    </p:animEffect>
                                    <p:anim calcmode="lin" valueType="num">
                                      <p:cBhvr>
                                        <p:cTn id="33" dur="1000" fill="hold"/>
                                        <p:tgtEl>
                                          <p:spTgt spid="1225740"/>
                                        </p:tgtEl>
                                        <p:attrNameLst>
                                          <p:attrName>ppt_x</p:attrName>
                                        </p:attrNameLst>
                                      </p:cBhvr>
                                      <p:tavLst>
                                        <p:tav tm="0">
                                          <p:val>
                                            <p:strVal val="#ppt_x-.1"/>
                                          </p:val>
                                        </p:tav>
                                        <p:tav tm="100000">
                                          <p:val>
                                            <p:strVal val="#ppt_x"/>
                                          </p:val>
                                        </p:tav>
                                      </p:tavLst>
                                    </p:anim>
                                    <p:anim calcmode="lin" valueType="num">
                                      <p:cBhvr>
                                        <p:cTn id="34" dur="1000" fill="hold"/>
                                        <p:tgtEl>
                                          <p:spTgt spid="12257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5736" grpId="0"/>
      <p:bldP spid="1225737" grpId="0" animBg="1"/>
      <p:bldP spid="1225738" grpId="0" animBg="1"/>
      <p:bldP spid="1225739" grpId="0"/>
      <p:bldP spid="1225740" grpId="0"/>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533400"/>
            <a:ext cx="7772400" cy="1143000"/>
          </a:xfrm>
        </p:spPr>
        <p:txBody>
          <a:bodyPr/>
          <a:lstStyle/>
          <a:p>
            <a:pPr eaLnBrk="1" hangingPunct="1"/>
            <a:r>
              <a:rPr lang="en-US" smtClean="0">
                <a:latin typeface="Arial" charset="0"/>
              </a:rPr>
              <a:t>Scientific Notation</a:t>
            </a:r>
          </a:p>
        </p:txBody>
      </p:sp>
      <p:sp>
        <p:nvSpPr>
          <p:cNvPr id="506883" name="Rectangle 3"/>
          <p:cNvSpPr>
            <a:spLocks noGrp="1" noChangeArrowheads="1"/>
          </p:cNvSpPr>
          <p:nvPr>
            <p:ph type="body" idx="1"/>
          </p:nvPr>
        </p:nvSpPr>
        <p:spPr>
          <a:xfrm>
            <a:off x="533400" y="2895600"/>
            <a:ext cx="8382000" cy="3505200"/>
          </a:xfrm>
        </p:spPr>
        <p:txBody>
          <a:bodyPr/>
          <a:lstStyle/>
          <a:p>
            <a:pPr eaLnBrk="1" hangingPunct="1">
              <a:lnSpc>
                <a:spcPct val="90000"/>
              </a:lnSpc>
              <a:buFontTx/>
              <a:buNone/>
            </a:pPr>
            <a:r>
              <a:rPr lang="en-US" smtClean="0">
                <a:latin typeface="Arial" charset="0"/>
              </a:rPr>
              <a:t>			</a:t>
            </a:r>
            <a:r>
              <a:rPr lang="en-US" sz="2400" smtClean="0">
                <a:latin typeface="Arial" charset="0"/>
              </a:rPr>
              <a:t>5000   =   </a:t>
            </a:r>
            <a:r>
              <a:rPr lang="en-US" sz="2400" smtClean="0">
                <a:solidFill>
                  <a:srgbClr val="FF0000"/>
                </a:solidFill>
                <a:latin typeface="Arial" charset="0"/>
              </a:rPr>
              <a:t>5</a:t>
            </a:r>
            <a:r>
              <a:rPr lang="en-US" sz="2400" smtClean="0">
                <a:latin typeface="Arial" charset="0"/>
              </a:rPr>
              <a:t> </a:t>
            </a:r>
            <a:r>
              <a:rPr lang="en-US" sz="1600" smtClean="0">
                <a:latin typeface="Arial" charset="0"/>
              </a:rPr>
              <a:t>x</a:t>
            </a:r>
            <a:r>
              <a:rPr lang="en-US" sz="2400" smtClean="0">
                <a:latin typeface="Arial" charset="0"/>
              </a:rPr>
              <a:t> </a:t>
            </a:r>
            <a:r>
              <a:rPr lang="en-US" sz="2400" smtClean="0">
                <a:solidFill>
                  <a:srgbClr val="339966"/>
                </a:solidFill>
                <a:latin typeface="Arial" charset="0"/>
              </a:rPr>
              <a:t>10</a:t>
            </a:r>
            <a:r>
              <a:rPr lang="en-US" sz="2400" baseline="30000" smtClean="0">
                <a:solidFill>
                  <a:srgbClr val="339966"/>
                </a:solidFill>
                <a:latin typeface="Arial" charset="0"/>
              </a:rPr>
              <a:t>3</a:t>
            </a:r>
            <a:r>
              <a:rPr lang="en-US" sz="2400" smtClean="0">
                <a:solidFill>
                  <a:srgbClr val="339966"/>
                </a:solidFill>
                <a:latin typeface="Arial" charset="0"/>
              </a:rPr>
              <a:t> </a:t>
            </a:r>
            <a:r>
              <a:rPr lang="en-US" sz="2400" smtClean="0">
                <a:latin typeface="Arial" charset="0"/>
              </a:rPr>
              <a:t>   or 	        </a:t>
            </a:r>
            <a:r>
              <a:rPr lang="en-US" sz="2400" smtClean="0">
                <a:solidFill>
                  <a:srgbClr val="FF0000"/>
                </a:solidFill>
                <a:latin typeface="Arial" charset="0"/>
              </a:rPr>
              <a:t>5   </a:t>
            </a:r>
            <a:r>
              <a:rPr lang="en-US" sz="2400" smtClean="0">
                <a:latin typeface="Arial" charset="0"/>
              </a:rPr>
              <a:t> 	</a:t>
            </a:r>
            <a:r>
              <a:rPr lang="en-US" sz="2400" smtClean="0">
                <a:solidFill>
                  <a:srgbClr val="339966"/>
                </a:solidFill>
                <a:latin typeface="Arial" charset="0"/>
              </a:rPr>
              <a:t>3</a:t>
            </a:r>
          </a:p>
          <a:p>
            <a:pPr eaLnBrk="1" hangingPunct="1">
              <a:lnSpc>
                <a:spcPct val="90000"/>
              </a:lnSpc>
              <a:buFontTx/>
              <a:buNone/>
            </a:pPr>
            <a:r>
              <a:rPr lang="en-US" sz="2400" smtClean="0">
                <a:latin typeface="Arial" charset="0"/>
              </a:rPr>
              <a:t>                  		     </a:t>
            </a:r>
            <a:r>
              <a:rPr lang="en-US" sz="2400" smtClean="0">
                <a:solidFill>
                  <a:srgbClr val="FF0000"/>
                </a:solidFill>
                <a:latin typeface="Arial" charset="0"/>
              </a:rPr>
              <a:t>5</a:t>
            </a:r>
            <a:r>
              <a:rPr lang="en-US" sz="2400" smtClean="0">
                <a:latin typeface="Arial" charset="0"/>
              </a:rPr>
              <a:t> </a:t>
            </a:r>
            <a:r>
              <a:rPr lang="en-US" sz="1600" smtClean="0">
                <a:latin typeface="Arial" charset="0"/>
              </a:rPr>
              <a:t>x</a:t>
            </a:r>
            <a:r>
              <a:rPr lang="en-US" sz="2400" smtClean="0">
                <a:latin typeface="Arial" charset="0"/>
              </a:rPr>
              <a:t> (</a:t>
            </a:r>
            <a:r>
              <a:rPr lang="en-US" sz="2400" smtClean="0">
                <a:solidFill>
                  <a:srgbClr val="339966"/>
                </a:solidFill>
                <a:latin typeface="Arial" charset="0"/>
              </a:rPr>
              <a:t>10</a:t>
            </a:r>
            <a:r>
              <a:rPr lang="en-US" sz="2400" smtClean="0">
                <a:latin typeface="Arial" charset="0"/>
              </a:rPr>
              <a:t> </a:t>
            </a:r>
            <a:r>
              <a:rPr lang="en-US" sz="1600" smtClean="0">
                <a:latin typeface="Arial" charset="0"/>
              </a:rPr>
              <a:t>x</a:t>
            </a:r>
            <a:r>
              <a:rPr lang="en-US" sz="2400" smtClean="0">
                <a:latin typeface="Arial" charset="0"/>
              </a:rPr>
              <a:t> </a:t>
            </a:r>
            <a:r>
              <a:rPr lang="en-US" sz="2400" smtClean="0">
                <a:solidFill>
                  <a:srgbClr val="339966"/>
                </a:solidFill>
                <a:latin typeface="Arial" charset="0"/>
              </a:rPr>
              <a:t>10</a:t>
            </a:r>
            <a:r>
              <a:rPr lang="en-US" sz="2400" smtClean="0">
                <a:latin typeface="Arial" charset="0"/>
              </a:rPr>
              <a:t> </a:t>
            </a:r>
            <a:r>
              <a:rPr lang="en-US" sz="1600" smtClean="0">
                <a:latin typeface="Arial" charset="0"/>
              </a:rPr>
              <a:t>x</a:t>
            </a:r>
            <a:r>
              <a:rPr lang="en-US" sz="2400" smtClean="0">
                <a:latin typeface="Arial" charset="0"/>
              </a:rPr>
              <a:t> </a:t>
            </a:r>
            <a:r>
              <a:rPr lang="en-US" sz="2400" smtClean="0">
                <a:solidFill>
                  <a:srgbClr val="339966"/>
                </a:solidFill>
                <a:latin typeface="Arial" charset="0"/>
              </a:rPr>
              <a:t>10</a:t>
            </a:r>
            <a:r>
              <a:rPr lang="en-US" sz="2400" smtClean="0">
                <a:latin typeface="Arial" charset="0"/>
              </a:rPr>
              <a:t>)</a:t>
            </a:r>
          </a:p>
          <a:p>
            <a:pPr eaLnBrk="1" hangingPunct="1">
              <a:lnSpc>
                <a:spcPct val="90000"/>
              </a:lnSpc>
              <a:buFontTx/>
              <a:buNone/>
            </a:pPr>
            <a:r>
              <a:rPr lang="en-US" sz="2400" smtClean="0">
                <a:latin typeface="Arial" charset="0"/>
              </a:rPr>
              <a:t>			     	     </a:t>
            </a:r>
            <a:r>
              <a:rPr lang="en-US" sz="2400" smtClean="0">
                <a:solidFill>
                  <a:srgbClr val="FF0000"/>
                </a:solidFill>
                <a:latin typeface="Arial" charset="0"/>
              </a:rPr>
              <a:t>5</a:t>
            </a:r>
            <a:r>
              <a:rPr lang="en-US" sz="2400" smtClean="0">
                <a:latin typeface="Arial" charset="0"/>
              </a:rPr>
              <a:t> </a:t>
            </a:r>
            <a:r>
              <a:rPr lang="en-US" sz="1600" smtClean="0">
                <a:latin typeface="Arial" charset="0"/>
              </a:rPr>
              <a:t>x</a:t>
            </a:r>
            <a:r>
              <a:rPr lang="en-US" sz="2400" smtClean="0">
                <a:latin typeface="Arial" charset="0"/>
              </a:rPr>
              <a:t> </a:t>
            </a:r>
            <a:r>
              <a:rPr lang="en-US" sz="2400" smtClean="0">
                <a:solidFill>
                  <a:srgbClr val="339966"/>
                </a:solidFill>
                <a:latin typeface="Arial" charset="0"/>
              </a:rPr>
              <a:t>1000</a:t>
            </a:r>
          </a:p>
          <a:p>
            <a:pPr eaLnBrk="1" hangingPunct="1">
              <a:lnSpc>
                <a:spcPct val="90000"/>
              </a:lnSpc>
              <a:buFontTx/>
              <a:buNone/>
            </a:pPr>
            <a:r>
              <a:rPr lang="en-US" sz="2400" smtClean="0">
                <a:latin typeface="Arial" charset="0"/>
              </a:rPr>
              <a:t>			                  5000</a:t>
            </a:r>
          </a:p>
          <a:p>
            <a:pPr eaLnBrk="1" hangingPunct="1">
              <a:lnSpc>
                <a:spcPct val="90000"/>
              </a:lnSpc>
              <a:buFontTx/>
              <a:buNone/>
            </a:pPr>
            <a:endParaRPr lang="en-US" sz="2400" smtClean="0">
              <a:latin typeface="Arial" charset="0"/>
            </a:endParaRPr>
          </a:p>
          <a:p>
            <a:pPr algn="ctr" eaLnBrk="1" hangingPunct="1">
              <a:lnSpc>
                <a:spcPct val="90000"/>
              </a:lnSpc>
              <a:buFontTx/>
              <a:buNone/>
            </a:pPr>
            <a:r>
              <a:rPr lang="en-US" sz="2000" smtClean="0">
                <a:latin typeface="Arial" charset="0"/>
              </a:rPr>
              <a:t>Numbers </a:t>
            </a:r>
            <a:r>
              <a:rPr lang="en-US" sz="2400" b="1" smtClean="0">
                <a:latin typeface="Arial" charset="0"/>
              </a:rPr>
              <a:t>&gt;</a:t>
            </a:r>
            <a:r>
              <a:rPr lang="en-US" sz="2000" smtClean="0">
                <a:latin typeface="Arial" charset="0"/>
              </a:rPr>
              <a:t> one have a </a:t>
            </a:r>
            <a:r>
              <a:rPr lang="en-US" sz="2000" i="1" smtClean="0">
                <a:latin typeface="Arial" charset="0"/>
              </a:rPr>
              <a:t>positive exponent</a:t>
            </a:r>
            <a:r>
              <a:rPr lang="en-US" sz="2000" smtClean="0">
                <a:latin typeface="Arial" charset="0"/>
              </a:rPr>
              <a:t>.</a:t>
            </a:r>
          </a:p>
          <a:p>
            <a:pPr eaLnBrk="1" hangingPunct="1">
              <a:lnSpc>
                <a:spcPct val="90000"/>
              </a:lnSpc>
              <a:buFontTx/>
              <a:buNone/>
            </a:pPr>
            <a:endParaRPr lang="en-US" sz="2000" smtClean="0">
              <a:latin typeface="Arial" charset="0"/>
            </a:endParaRPr>
          </a:p>
          <a:p>
            <a:pPr algn="ctr" eaLnBrk="1" hangingPunct="1">
              <a:lnSpc>
                <a:spcPct val="90000"/>
              </a:lnSpc>
              <a:buFontTx/>
              <a:buNone/>
            </a:pPr>
            <a:r>
              <a:rPr lang="en-US" sz="2000" smtClean="0">
                <a:latin typeface="Arial" charset="0"/>
              </a:rPr>
              <a:t>Numbers </a:t>
            </a:r>
            <a:r>
              <a:rPr lang="en-US" sz="2400" b="1" smtClean="0">
                <a:latin typeface="Arial" charset="0"/>
              </a:rPr>
              <a:t>&lt;</a:t>
            </a:r>
            <a:r>
              <a:rPr lang="en-US" sz="2000" smtClean="0">
                <a:latin typeface="Arial" charset="0"/>
              </a:rPr>
              <a:t> one have a </a:t>
            </a:r>
            <a:r>
              <a:rPr lang="en-US" sz="2000" i="1" smtClean="0">
                <a:latin typeface="Arial" charset="0"/>
              </a:rPr>
              <a:t>negative exponent</a:t>
            </a:r>
            <a:r>
              <a:rPr lang="en-US" sz="2000" smtClean="0">
                <a:latin typeface="Arial" charset="0"/>
              </a:rPr>
              <a:t>.</a:t>
            </a:r>
          </a:p>
        </p:txBody>
      </p:sp>
      <p:sp>
        <p:nvSpPr>
          <p:cNvPr id="506884" name="Rectangle 4"/>
          <p:cNvSpPr>
            <a:spLocks noChangeArrowheads="1"/>
          </p:cNvSpPr>
          <p:nvPr/>
        </p:nvSpPr>
        <p:spPr bwMode="auto">
          <a:xfrm>
            <a:off x="7162800" y="2971800"/>
            <a:ext cx="609600" cy="457200"/>
          </a:xfrm>
          <a:prstGeom prst="rect">
            <a:avLst/>
          </a:prstGeom>
          <a:solidFill>
            <a:srgbClr val="9DC5FF">
              <a:alpha val="50195"/>
            </a:srgbClr>
          </a:solidFill>
          <a:ln w="9525">
            <a:solidFill>
              <a:schemeClr val="tx1"/>
            </a:solidFill>
            <a:miter lim="800000"/>
            <a:headEnd/>
            <a:tailEnd/>
          </a:ln>
        </p:spPr>
        <p:txBody>
          <a:bodyPr wrap="none" anchor="ctr"/>
          <a:lstStyle/>
          <a:p>
            <a:pPr algn="ctr"/>
            <a:r>
              <a:rPr lang="en-US"/>
              <a:t>EE</a:t>
            </a:r>
          </a:p>
        </p:txBody>
      </p:sp>
      <p:sp>
        <p:nvSpPr>
          <p:cNvPr id="247813" name="Text Box 5"/>
          <p:cNvSpPr txBox="1">
            <a:spLocks noChangeArrowheads="1"/>
          </p:cNvSpPr>
          <p:nvPr/>
        </p:nvSpPr>
        <p:spPr bwMode="auto">
          <a:xfrm>
            <a:off x="939800" y="1600200"/>
            <a:ext cx="7131050" cy="1006475"/>
          </a:xfrm>
          <a:prstGeom prst="rect">
            <a:avLst/>
          </a:prstGeom>
          <a:noFill/>
          <a:ln w="9525">
            <a:noFill/>
            <a:miter lim="800000"/>
            <a:headEnd/>
            <a:tailEnd/>
          </a:ln>
        </p:spPr>
        <p:txBody>
          <a:bodyPr wrap="none">
            <a:spAutoFit/>
          </a:bodyPr>
          <a:lstStyle/>
          <a:p>
            <a:r>
              <a:rPr lang="en-US" sz="2000"/>
              <a:t>     Numbers are written in the form </a:t>
            </a:r>
            <a:r>
              <a:rPr lang="en-US" sz="2000">
                <a:solidFill>
                  <a:srgbClr val="FF0000"/>
                </a:solidFill>
              </a:rPr>
              <a:t>M </a:t>
            </a:r>
            <a:r>
              <a:rPr lang="en-US" sz="1600"/>
              <a:t>x</a:t>
            </a:r>
            <a:r>
              <a:rPr lang="en-US" sz="2000">
                <a:solidFill>
                  <a:srgbClr val="FF0000"/>
                </a:solidFill>
              </a:rPr>
              <a:t> </a:t>
            </a:r>
            <a:r>
              <a:rPr lang="en-US" sz="2000">
                <a:solidFill>
                  <a:srgbClr val="339966"/>
                </a:solidFill>
              </a:rPr>
              <a:t>10</a:t>
            </a:r>
            <a:r>
              <a:rPr lang="en-US" sz="2000" baseline="30000">
                <a:solidFill>
                  <a:srgbClr val="339966"/>
                </a:solidFill>
              </a:rPr>
              <a:t>n</a:t>
            </a:r>
            <a:r>
              <a:rPr lang="en-US" sz="2000"/>
              <a:t>, where the factor </a:t>
            </a:r>
          </a:p>
          <a:p>
            <a:r>
              <a:rPr lang="en-US" sz="2000">
                <a:solidFill>
                  <a:srgbClr val="FF0000"/>
                </a:solidFill>
              </a:rPr>
              <a:t>M</a:t>
            </a:r>
            <a:r>
              <a:rPr lang="en-US" sz="2000"/>
              <a:t> is a </a:t>
            </a:r>
            <a:r>
              <a:rPr lang="en-US" sz="2000" i="1"/>
              <a:t>number greater than or equal to 1 but less than 10</a:t>
            </a:r>
            <a:r>
              <a:rPr lang="en-US" sz="2000"/>
              <a:t> and </a:t>
            </a:r>
          </a:p>
          <a:p>
            <a:r>
              <a:rPr lang="en-US" sz="2000">
                <a:solidFill>
                  <a:srgbClr val="339966"/>
                </a:solidFill>
              </a:rPr>
              <a:t>n</a:t>
            </a:r>
            <a:r>
              <a:rPr lang="en-US" sz="2000"/>
              <a:t> is </a:t>
            </a:r>
            <a:r>
              <a:rPr lang="en-US" sz="2000" i="1"/>
              <a:t>a whole number</a:t>
            </a:r>
            <a:r>
              <a:rPr lang="en-US" sz="2000"/>
              <a:t>.</a:t>
            </a:r>
          </a:p>
        </p:txBody>
      </p:sp>
      <p:sp>
        <p:nvSpPr>
          <p:cNvPr id="506886" name="Rectangle 6"/>
          <p:cNvSpPr>
            <a:spLocks noChangeArrowheads="1"/>
          </p:cNvSpPr>
          <p:nvPr/>
        </p:nvSpPr>
        <p:spPr bwMode="auto">
          <a:xfrm>
            <a:off x="7162800" y="2971800"/>
            <a:ext cx="730250" cy="396875"/>
          </a:xfrm>
          <a:prstGeom prst="rect">
            <a:avLst/>
          </a:prstGeom>
          <a:noFill/>
          <a:ln w="9525">
            <a:noFill/>
            <a:miter lim="800000"/>
            <a:headEnd/>
            <a:tailEnd/>
          </a:ln>
        </p:spPr>
        <p:txBody>
          <a:bodyPr wrap="none">
            <a:spAutoFit/>
          </a:bodyPr>
          <a:lstStyle/>
          <a:p>
            <a:r>
              <a:rPr lang="en-US" sz="1600"/>
              <a:t>x</a:t>
            </a:r>
            <a:r>
              <a:rPr lang="en-US" sz="2000">
                <a:solidFill>
                  <a:srgbClr val="FF0000"/>
                </a:solidFill>
              </a:rPr>
              <a:t> </a:t>
            </a:r>
            <a:r>
              <a:rPr lang="en-US" sz="2000">
                <a:solidFill>
                  <a:srgbClr val="339966"/>
                </a:solidFill>
              </a:rPr>
              <a:t>10</a:t>
            </a:r>
            <a:r>
              <a:rPr lang="en-US" sz="2000" baseline="30000">
                <a:solidFill>
                  <a:srgbClr val="339966"/>
                </a:solidFill>
              </a:rPr>
              <a:t>n</a:t>
            </a:r>
          </a:p>
        </p:txBody>
      </p:sp>
      <p:sp>
        <p:nvSpPr>
          <p:cNvPr id="247815" name="AutoShape 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6886"/>
                                        </p:tgtEl>
                                        <p:attrNameLst>
                                          <p:attrName>style.visibility</p:attrName>
                                        </p:attrNameLst>
                                      </p:cBhvr>
                                      <p:to>
                                        <p:strVal val="visible"/>
                                      </p:to>
                                    </p:set>
                                  </p:childTnLst>
                                  <p:subTnLst>
                                    <p:set>
                                      <p:cBhvr override="childStyle">
                                        <p:cTn dur="1" fill="hold" display="0" masterRel="nextClick" afterEffect="1"/>
                                        <p:tgtEl>
                                          <p:spTgt spid="506886"/>
                                        </p:tgtEl>
                                        <p:attrNameLst>
                                          <p:attrName>style.visibility</p:attrName>
                                        </p:attrNameLst>
                                      </p:cBhvr>
                                      <p:to>
                                        <p:strVal val="hidden"/>
                                      </p:to>
                                    </p:set>
                                  </p:subTnLst>
                                </p:cTn>
                              </p:par>
                            </p:childTnLst>
                          </p:cTn>
                        </p:par>
                        <p:par>
                          <p:cTn id="7" fill="hold">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50688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06883">
                                            <p:txEl>
                                              <p:pRg st="0" end="0"/>
                                            </p:txEl>
                                          </p:spTgt>
                                        </p:tgtEl>
                                        <p:attrNameLst>
                                          <p:attrName>style.visibility</p:attrName>
                                        </p:attrNameLst>
                                      </p:cBhvr>
                                      <p:to>
                                        <p:strVal val="visible"/>
                                      </p:to>
                                    </p:set>
                                    <p:animEffect transition="in" filter="barn(outVertical)">
                                      <p:cBhvr>
                                        <p:cTn id="14" dur="500"/>
                                        <p:tgtEl>
                                          <p:spTgt spid="50688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06883">
                                            <p:txEl>
                                              <p:pRg st="1" end="1"/>
                                            </p:txEl>
                                          </p:spTgt>
                                        </p:tgtEl>
                                        <p:attrNameLst>
                                          <p:attrName>style.visibility</p:attrName>
                                        </p:attrNameLst>
                                      </p:cBhvr>
                                      <p:to>
                                        <p:strVal val="visible"/>
                                      </p:to>
                                    </p:set>
                                    <p:animEffect transition="in" filter="barn(outVertical)">
                                      <p:cBhvr>
                                        <p:cTn id="19" dur="500"/>
                                        <p:tgtEl>
                                          <p:spTgt spid="50688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506883">
                                            <p:txEl>
                                              <p:pRg st="2" end="2"/>
                                            </p:txEl>
                                          </p:spTgt>
                                        </p:tgtEl>
                                        <p:attrNameLst>
                                          <p:attrName>style.visibility</p:attrName>
                                        </p:attrNameLst>
                                      </p:cBhvr>
                                      <p:to>
                                        <p:strVal val="visible"/>
                                      </p:to>
                                    </p:set>
                                    <p:animEffect transition="in" filter="barn(outVertical)">
                                      <p:cBhvr>
                                        <p:cTn id="24" dur="500"/>
                                        <p:tgtEl>
                                          <p:spTgt spid="50688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506883">
                                            <p:txEl>
                                              <p:pRg st="3" end="3"/>
                                            </p:txEl>
                                          </p:spTgt>
                                        </p:tgtEl>
                                        <p:attrNameLst>
                                          <p:attrName>style.visibility</p:attrName>
                                        </p:attrNameLst>
                                      </p:cBhvr>
                                      <p:to>
                                        <p:strVal val="visible"/>
                                      </p:to>
                                    </p:set>
                                    <p:animEffect transition="in" filter="barn(outVertical)">
                                      <p:cBhvr>
                                        <p:cTn id="29" dur="500"/>
                                        <p:tgtEl>
                                          <p:spTgt spid="50688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506883">
                                            <p:txEl>
                                              <p:pRg st="5" end="5"/>
                                            </p:txEl>
                                          </p:spTgt>
                                        </p:tgtEl>
                                        <p:attrNameLst>
                                          <p:attrName>style.visibility</p:attrName>
                                        </p:attrNameLst>
                                      </p:cBhvr>
                                      <p:to>
                                        <p:strVal val="visible"/>
                                      </p:to>
                                    </p:set>
                                    <p:animEffect transition="in" filter="barn(outVertical)">
                                      <p:cBhvr>
                                        <p:cTn id="34" dur="500"/>
                                        <p:tgtEl>
                                          <p:spTgt spid="50688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506883">
                                            <p:txEl>
                                              <p:pRg st="7" end="7"/>
                                            </p:txEl>
                                          </p:spTgt>
                                        </p:tgtEl>
                                        <p:attrNameLst>
                                          <p:attrName>style.visibility</p:attrName>
                                        </p:attrNameLst>
                                      </p:cBhvr>
                                      <p:to>
                                        <p:strVal val="visible"/>
                                      </p:to>
                                    </p:set>
                                    <p:animEffect transition="in" filter="barn(outVertical)">
                                      <p:cBhvr>
                                        <p:cTn id="39" dur="500"/>
                                        <p:tgtEl>
                                          <p:spTgt spid="5068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3" grpId="0" build="p" autoUpdateAnimBg="0"/>
      <p:bldP spid="506884" grpId="0" animBg="1" autoUpdateAnimBg="0"/>
      <p:bldP spid="506886"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r>
              <a:rPr lang="en-US" smtClean="0">
                <a:latin typeface="Arial" charset="0"/>
              </a:rPr>
              <a:t>Converting Numbers to Scientific Notation</a:t>
            </a:r>
          </a:p>
        </p:txBody>
      </p:sp>
      <p:sp>
        <p:nvSpPr>
          <p:cNvPr id="248835" name="Text Box 3"/>
          <p:cNvSpPr txBox="1">
            <a:spLocks noChangeArrowheads="1"/>
          </p:cNvSpPr>
          <p:nvPr/>
        </p:nvSpPr>
        <p:spPr bwMode="auto">
          <a:xfrm>
            <a:off x="533400" y="2535238"/>
            <a:ext cx="4540250" cy="762000"/>
          </a:xfrm>
          <a:prstGeom prst="rect">
            <a:avLst/>
          </a:prstGeom>
          <a:noFill/>
          <a:ln w="9525">
            <a:noFill/>
            <a:miter lim="800000"/>
            <a:headEnd/>
            <a:tailEnd/>
          </a:ln>
        </p:spPr>
        <p:txBody>
          <a:bodyPr wrap="none">
            <a:spAutoFit/>
          </a:bodyPr>
          <a:lstStyle/>
          <a:p>
            <a:r>
              <a:rPr lang="en-US" sz="4400">
                <a:solidFill>
                  <a:srgbClr val="0000FF"/>
                </a:solidFill>
              </a:rPr>
              <a:t>0 . 0 0 0 0 2 2 0 5</a:t>
            </a:r>
          </a:p>
        </p:txBody>
      </p:sp>
      <p:sp>
        <p:nvSpPr>
          <p:cNvPr id="248836" name="AutoShape 4"/>
          <p:cNvSpPr>
            <a:spLocks noChangeArrowheads="1"/>
          </p:cNvSpPr>
          <p:nvPr/>
        </p:nvSpPr>
        <p:spPr bwMode="auto">
          <a:xfrm flipV="1">
            <a:off x="1143000" y="2971800"/>
            <a:ext cx="762000" cy="533400"/>
          </a:xfrm>
          <a:custGeom>
            <a:avLst/>
            <a:gdLst>
              <a:gd name="T0" fmla="*/ 375250 w 21600"/>
              <a:gd name="T1" fmla="*/ 25 h 21600"/>
              <a:gd name="T2" fmla="*/ 95356 w 21600"/>
              <a:gd name="T3" fmla="*/ 272701 h 21600"/>
              <a:gd name="T4" fmla="*/ 378107 w 21600"/>
              <a:gd name="T5" fmla="*/ 133350 h 21600"/>
              <a:gd name="T6" fmla="*/ 857250 w 21600"/>
              <a:gd name="T7" fmla="*/ 266700 h 21600"/>
              <a:gd name="T8" fmla="*/ 666750 w 21600"/>
              <a:gd name="T9" fmla="*/ 400050 h 21600"/>
              <a:gd name="T10" fmla="*/ 476250 w 21600"/>
              <a:gd name="T11" fmla="*/ 2667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0854"/>
                  <a:pt x="5400" y="10908"/>
                  <a:pt x="5402" y="10962"/>
                </a:cubicBezTo>
                <a:lnTo>
                  <a:pt x="4" y="11124"/>
                </a:lnTo>
                <a:cubicBezTo>
                  <a:pt x="1" y="11016"/>
                  <a:pt x="0" y="10908"/>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alpha val="50195"/>
            </a:srgbClr>
          </a:solidFill>
          <a:ln w="9525">
            <a:solidFill>
              <a:schemeClr val="tx1"/>
            </a:solidFill>
            <a:miter lim="800000"/>
            <a:headEnd/>
            <a:tailEnd/>
          </a:ln>
        </p:spPr>
        <p:txBody>
          <a:bodyPr wrap="none" anchor="ctr"/>
          <a:lstStyle/>
          <a:p>
            <a:endParaRPr lang="en-US"/>
          </a:p>
        </p:txBody>
      </p:sp>
      <p:sp>
        <p:nvSpPr>
          <p:cNvPr id="248837" name="AutoShape 5"/>
          <p:cNvSpPr>
            <a:spLocks noChangeArrowheads="1"/>
          </p:cNvSpPr>
          <p:nvPr/>
        </p:nvSpPr>
        <p:spPr bwMode="auto">
          <a:xfrm flipV="1">
            <a:off x="1600200" y="2971800"/>
            <a:ext cx="762000" cy="533400"/>
          </a:xfrm>
          <a:custGeom>
            <a:avLst/>
            <a:gdLst>
              <a:gd name="T0" fmla="*/ 555060 w 21600"/>
              <a:gd name="T1" fmla="*/ 29460 h 21600"/>
              <a:gd name="T2" fmla="*/ 214559 w 21600"/>
              <a:gd name="T3" fmla="*/ 104087 h 21600"/>
              <a:gd name="T4" fmla="*/ 468030 w 21600"/>
              <a:gd name="T5" fmla="*/ 148068 h 21600"/>
              <a:gd name="T6" fmla="*/ 857250 w 21600"/>
              <a:gd name="T7" fmla="*/ 266700 h 21600"/>
              <a:gd name="T8" fmla="*/ 666750 w 21600"/>
              <a:gd name="T9" fmla="*/ 400050 h 21600"/>
              <a:gd name="T10" fmla="*/ 476250 w 21600"/>
              <a:gd name="T11" fmla="*/ 2667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671" y="5399"/>
                  <a:pt x="8571" y="5753"/>
                  <a:pt x="7654" y="6410"/>
                </a:cubicBezTo>
                <a:lnTo>
                  <a:pt x="4509" y="2020"/>
                </a:lnTo>
                <a:cubicBezTo>
                  <a:pt x="6343" y="706"/>
                  <a:pt x="8543"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alpha val="50195"/>
            </a:srgbClr>
          </a:solidFill>
          <a:ln w="9525">
            <a:solidFill>
              <a:schemeClr val="tx1"/>
            </a:solidFill>
            <a:miter lim="800000"/>
            <a:headEnd/>
            <a:tailEnd/>
          </a:ln>
        </p:spPr>
        <p:txBody>
          <a:bodyPr wrap="none" anchor="ctr"/>
          <a:lstStyle/>
          <a:p>
            <a:endParaRPr lang="en-US"/>
          </a:p>
        </p:txBody>
      </p:sp>
      <p:sp>
        <p:nvSpPr>
          <p:cNvPr id="248838" name="AutoShape 6"/>
          <p:cNvSpPr>
            <a:spLocks noChangeArrowheads="1"/>
          </p:cNvSpPr>
          <p:nvPr/>
        </p:nvSpPr>
        <p:spPr bwMode="auto">
          <a:xfrm flipV="1">
            <a:off x="2057400" y="2971800"/>
            <a:ext cx="762000" cy="533400"/>
          </a:xfrm>
          <a:custGeom>
            <a:avLst/>
            <a:gdLst>
              <a:gd name="T0" fmla="*/ 555060 w 21600"/>
              <a:gd name="T1" fmla="*/ 29460 h 21600"/>
              <a:gd name="T2" fmla="*/ 214559 w 21600"/>
              <a:gd name="T3" fmla="*/ 104087 h 21600"/>
              <a:gd name="T4" fmla="*/ 468030 w 21600"/>
              <a:gd name="T5" fmla="*/ 148068 h 21600"/>
              <a:gd name="T6" fmla="*/ 857250 w 21600"/>
              <a:gd name="T7" fmla="*/ 266700 h 21600"/>
              <a:gd name="T8" fmla="*/ 666750 w 21600"/>
              <a:gd name="T9" fmla="*/ 400050 h 21600"/>
              <a:gd name="T10" fmla="*/ 476250 w 21600"/>
              <a:gd name="T11" fmla="*/ 2667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671" y="5399"/>
                  <a:pt x="8571" y="5753"/>
                  <a:pt x="7654" y="6410"/>
                </a:cubicBezTo>
                <a:lnTo>
                  <a:pt x="4509" y="2020"/>
                </a:lnTo>
                <a:cubicBezTo>
                  <a:pt x="6343" y="706"/>
                  <a:pt x="8543"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alpha val="50195"/>
            </a:srgbClr>
          </a:solidFill>
          <a:ln w="9525">
            <a:solidFill>
              <a:schemeClr val="tx1"/>
            </a:solidFill>
            <a:miter lim="800000"/>
            <a:headEnd/>
            <a:tailEnd/>
          </a:ln>
        </p:spPr>
        <p:txBody>
          <a:bodyPr wrap="none" anchor="ctr"/>
          <a:lstStyle/>
          <a:p>
            <a:endParaRPr lang="en-US"/>
          </a:p>
        </p:txBody>
      </p:sp>
      <p:sp>
        <p:nvSpPr>
          <p:cNvPr id="248839" name="AutoShape 7"/>
          <p:cNvSpPr>
            <a:spLocks noChangeArrowheads="1"/>
          </p:cNvSpPr>
          <p:nvPr/>
        </p:nvSpPr>
        <p:spPr bwMode="auto">
          <a:xfrm flipV="1">
            <a:off x="2514600" y="2971800"/>
            <a:ext cx="762000" cy="533400"/>
          </a:xfrm>
          <a:custGeom>
            <a:avLst/>
            <a:gdLst>
              <a:gd name="T0" fmla="*/ 555060 w 21600"/>
              <a:gd name="T1" fmla="*/ 29460 h 21600"/>
              <a:gd name="T2" fmla="*/ 214559 w 21600"/>
              <a:gd name="T3" fmla="*/ 104087 h 21600"/>
              <a:gd name="T4" fmla="*/ 468030 w 21600"/>
              <a:gd name="T5" fmla="*/ 148068 h 21600"/>
              <a:gd name="T6" fmla="*/ 857250 w 21600"/>
              <a:gd name="T7" fmla="*/ 266700 h 21600"/>
              <a:gd name="T8" fmla="*/ 666750 w 21600"/>
              <a:gd name="T9" fmla="*/ 400050 h 21600"/>
              <a:gd name="T10" fmla="*/ 476250 w 21600"/>
              <a:gd name="T11" fmla="*/ 2667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671" y="5399"/>
                  <a:pt x="8571" y="5753"/>
                  <a:pt x="7654" y="6410"/>
                </a:cubicBezTo>
                <a:lnTo>
                  <a:pt x="4509" y="2020"/>
                </a:lnTo>
                <a:cubicBezTo>
                  <a:pt x="6343" y="706"/>
                  <a:pt x="8543"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alpha val="50195"/>
            </a:srgbClr>
          </a:solidFill>
          <a:ln w="9525">
            <a:solidFill>
              <a:schemeClr val="tx1"/>
            </a:solidFill>
            <a:miter lim="800000"/>
            <a:headEnd/>
            <a:tailEnd/>
          </a:ln>
        </p:spPr>
        <p:txBody>
          <a:bodyPr wrap="none" anchor="ctr"/>
          <a:lstStyle/>
          <a:p>
            <a:endParaRPr lang="en-US"/>
          </a:p>
        </p:txBody>
      </p:sp>
      <p:sp>
        <p:nvSpPr>
          <p:cNvPr id="248840" name="AutoShape 8"/>
          <p:cNvSpPr>
            <a:spLocks noChangeArrowheads="1"/>
          </p:cNvSpPr>
          <p:nvPr/>
        </p:nvSpPr>
        <p:spPr bwMode="auto">
          <a:xfrm flipV="1">
            <a:off x="2971800" y="2971800"/>
            <a:ext cx="762000" cy="533400"/>
          </a:xfrm>
          <a:custGeom>
            <a:avLst/>
            <a:gdLst>
              <a:gd name="T0" fmla="*/ 555060 w 21600"/>
              <a:gd name="T1" fmla="*/ 29460 h 21600"/>
              <a:gd name="T2" fmla="*/ 214559 w 21600"/>
              <a:gd name="T3" fmla="*/ 104087 h 21600"/>
              <a:gd name="T4" fmla="*/ 468030 w 21600"/>
              <a:gd name="T5" fmla="*/ 148068 h 21600"/>
              <a:gd name="T6" fmla="*/ 857250 w 21600"/>
              <a:gd name="T7" fmla="*/ 266700 h 21600"/>
              <a:gd name="T8" fmla="*/ 666750 w 21600"/>
              <a:gd name="T9" fmla="*/ 400050 h 21600"/>
              <a:gd name="T10" fmla="*/ 476250 w 21600"/>
              <a:gd name="T11" fmla="*/ 2667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671" y="5399"/>
                  <a:pt x="8571" y="5753"/>
                  <a:pt x="7654" y="6410"/>
                </a:cubicBezTo>
                <a:lnTo>
                  <a:pt x="4509" y="2020"/>
                </a:lnTo>
                <a:cubicBezTo>
                  <a:pt x="6343" y="706"/>
                  <a:pt x="8543"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alpha val="50195"/>
            </a:srgbClr>
          </a:solidFill>
          <a:ln w="9525">
            <a:solidFill>
              <a:schemeClr val="tx1"/>
            </a:solidFill>
            <a:miter lim="800000"/>
            <a:headEnd/>
            <a:tailEnd/>
          </a:ln>
        </p:spPr>
        <p:txBody>
          <a:bodyPr wrap="none" anchor="ctr"/>
          <a:lstStyle/>
          <a:p>
            <a:endParaRPr lang="en-US"/>
          </a:p>
        </p:txBody>
      </p:sp>
      <p:sp>
        <p:nvSpPr>
          <p:cNvPr id="248841" name="Oval 9"/>
          <p:cNvSpPr>
            <a:spLocks noChangeArrowheads="1"/>
          </p:cNvSpPr>
          <p:nvPr/>
        </p:nvSpPr>
        <p:spPr bwMode="auto">
          <a:xfrm>
            <a:off x="1371600" y="3810000"/>
            <a:ext cx="304800" cy="304800"/>
          </a:xfrm>
          <a:prstGeom prst="ellipse">
            <a:avLst/>
          </a:prstGeom>
          <a:noFill/>
          <a:ln w="9525">
            <a:solidFill>
              <a:schemeClr val="tx1"/>
            </a:solidFill>
            <a:miter lim="800000"/>
            <a:headEnd/>
            <a:tailEnd/>
          </a:ln>
        </p:spPr>
        <p:txBody>
          <a:bodyPr wrap="none" anchor="ctr"/>
          <a:lstStyle/>
          <a:p>
            <a:endParaRPr lang="en-US"/>
          </a:p>
        </p:txBody>
      </p:sp>
      <p:sp>
        <p:nvSpPr>
          <p:cNvPr id="248842" name="Text Box 10"/>
          <p:cNvSpPr txBox="1">
            <a:spLocks noChangeArrowheads="1"/>
          </p:cNvSpPr>
          <p:nvPr/>
        </p:nvSpPr>
        <p:spPr bwMode="auto">
          <a:xfrm>
            <a:off x="1355725" y="3840163"/>
            <a:ext cx="244475" cy="274637"/>
          </a:xfrm>
          <a:prstGeom prst="rect">
            <a:avLst/>
          </a:prstGeom>
          <a:noFill/>
          <a:ln w="9525">
            <a:noFill/>
            <a:miter lim="800000"/>
            <a:headEnd/>
            <a:tailEnd/>
          </a:ln>
        </p:spPr>
        <p:txBody>
          <a:bodyPr>
            <a:spAutoFit/>
          </a:bodyPr>
          <a:lstStyle/>
          <a:p>
            <a:r>
              <a:rPr lang="en-US" sz="1200" b="1"/>
              <a:t>1</a:t>
            </a:r>
          </a:p>
        </p:txBody>
      </p:sp>
      <p:sp>
        <p:nvSpPr>
          <p:cNvPr id="248843" name="Text Box 11"/>
          <p:cNvSpPr txBox="1">
            <a:spLocks noChangeArrowheads="1"/>
          </p:cNvSpPr>
          <p:nvPr/>
        </p:nvSpPr>
        <p:spPr bwMode="auto">
          <a:xfrm>
            <a:off x="1925638" y="3840163"/>
            <a:ext cx="268287" cy="274637"/>
          </a:xfrm>
          <a:prstGeom prst="rect">
            <a:avLst/>
          </a:prstGeom>
          <a:noFill/>
          <a:ln w="9525">
            <a:noFill/>
            <a:miter lim="800000"/>
            <a:headEnd/>
            <a:tailEnd/>
          </a:ln>
        </p:spPr>
        <p:txBody>
          <a:bodyPr wrap="none">
            <a:spAutoFit/>
          </a:bodyPr>
          <a:lstStyle/>
          <a:p>
            <a:r>
              <a:rPr lang="en-US" sz="1200" b="1"/>
              <a:t>2</a:t>
            </a:r>
          </a:p>
        </p:txBody>
      </p:sp>
      <p:sp>
        <p:nvSpPr>
          <p:cNvPr id="248844" name="Text Box 12"/>
          <p:cNvSpPr txBox="1">
            <a:spLocks noChangeArrowheads="1"/>
          </p:cNvSpPr>
          <p:nvPr/>
        </p:nvSpPr>
        <p:spPr bwMode="auto">
          <a:xfrm>
            <a:off x="2382838" y="3840163"/>
            <a:ext cx="268287" cy="274637"/>
          </a:xfrm>
          <a:prstGeom prst="rect">
            <a:avLst/>
          </a:prstGeom>
          <a:noFill/>
          <a:ln w="9525">
            <a:noFill/>
            <a:miter lim="800000"/>
            <a:headEnd/>
            <a:tailEnd/>
          </a:ln>
        </p:spPr>
        <p:txBody>
          <a:bodyPr wrap="none">
            <a:spAutoFit/>
          </a:bodyPr>
          <a:lstStyle/>
          <a:p>
            <a:r>
              <a:rPr lang="en-US" sz="1200" b="1"/>
              <a:t>3</a:t>
            </a:r>
          </a:p>
        </p:txBody>
      </p:sp>
      <p:sp>
        <p:nvSpPr>
          <p:cNvPr id="248845" name="Text Box 13"/>
          <p:cNvSpPr txBox="1">
            <a:spLocks noChangeArrowheads="1"/>
          </p:cNvSpPr>
          <p:nvPr/>
        </p:nvSpPr>
        <p:spPr bwMode="auto">
          <a:xfrm>
            <a:off x="2840038" y="3840163"/>
            <a:ext cx="268287" cy="274637"/>
          </a:xfrm>
          <a:prstGeom prst="rect">
            <a:avLst/>
          </a:prstGeom>
          <a:noFill/>
          <a:ln w="9525">
            <a:noFill/>
            <a:miter lim="800000"/>
            <a:headEnd/>
            <a:tailEnd/>
          </a:ln>
        </p:spPr>
        <p:txBody>
          <a:bodyPr wrap="none">
            <a:spAutoFit/>
          </a:bodyPr>
          <a:lstStyle/>
          <a:p>
            <a:r>
              <a:rPr lang="en-US" sz="1200" b="1"/>
              <a:t>4</a:t>
            </a:r>
          </a:p>
        </p:txBody>
      </p:sp>
      <p:sp>
        <p:nvSpPr>
          <p:cNvPr id="248846" name="Text Box 14"/>
          <p:cNvSpPr txBox="1">
            <a:spLocks noChangeArrowheads="1"/>
          </p:cNvSpPr>
          <p:nvPr/>
        </p:nvSpPr>
        <p:spPr bwMode="auto">
          <a:xfrm>
            <a:off x="3313113" y="3840163"/>
            <a:ext cx="268287" cy="274637"/>
          </a:xfrm>
          <a:prstGeom prst="rect">
            <a:avLst/>
          </a:prstGeom>
          <a:noFill/>
          <a:ln w="9525">
            <a:noFill/>
            <a:miter lim="800000"/>
            <a:headEnd/>
            <a:tailEnd/>
          </a:ln>
        </p:spPr>
        <p:txBody>
          <a:bodyPr wrap="none">
            <a:spAutoFit/>
          </a:bodyPr>
          <a:lstStyle/>
          <a:p>
            <a:r>
              <a:rPr lang="en-US" sz="1200" b="1">
                <a:solidFill>
                  <a:srgbClr val="FF0000"/>
                </a:solidFill>
              </a:rPr>
              <a:t>5</a:t>
            </a:r>
          </a:p>
        </p:txBody>
      </p:sp>
      <p:sp>
        <p:nvSpPr>
          <p:cNvPr id="248847" name="Oval 15"/>
          <p:cNvSpPr>
            <a:spLocks noChangeArrowheads="1"/>
          </p:cNvSpPr>
          <p:nvPr/>
        </p:nvSpPr>
        <p:spPr bwMode="auto">
          <a:xfrm>
            <a:off x="1905000" y="3810000"/>
            <a:ext cx="304800" cy="304800"/>
          </a:xfrm>
          <a:prstGeom prst="ellipse">
            <a:avLst/>
          </a:prstGeom>
          <a:noFill/>
          <a:ln w="9525">
            <a:solidFill>
              <a:schemeClr val="tx1"/>
            </a:solidFill>
            <a:miter lim="800000"/>
            <a:headEnd/>
            <a:tailEnd/>
          </a:ln>
        </p:spPr>
        <p:txBody>
          <a:bodyPr wrap="none" anchor="ctr"/>
          <a:lstStyle/>
          <a:p>
            <a:endParaRPr lang="en-US"/>
          </a:p>
        </p:txBody>
      </p:sp>
      <p:sp>
        <p:nvSpPr>
          <p:cNvPr id="248848" name="Oval 16"/>
          <p:cNvSpPr>
            <a:spLocks noChangeArrowheads="1"/>
          </p:cNvSpPr>
          <p:nvPr/>
        </p:nvSpPr>
        <p:spPr bwMode="auto">
          <a:xfrm>
            <a:off x="2362200" y="3810000"/>
            <a:ext cx="304800" cy="304800"/>
          </a:xfrm>
          <a:prstGeom prst="ellipse">
            <a:avLst/>
          </a:prstGeom>
          <a:noFill/>
          <a:ln w="9525">
            <a:solidFill>
              <a:schemeClr val="tx1"/>
            </a:solidFill>
            <a:miter lim="800000"/>
            <a:headEnd/>
            <a:tailEnd/>
          </a:ln>
        </p:spPr>
        <p:txBody>
          <a:bodyPr wrap="none" anchor="ctr"/>
          <a:lstStyle/>
          <a:p>
            <a:endParaRPr lang="en-US"/>
          </a:p>
        </p:txBody>
      </p:sp>
      <p:sp>
        <p:nvSpPr>
          <p:cNvPr id="248849" name="Oval 17"/>
          <p:cNvSpPr>
            <a:spLocks noChangeArrowheads="1"/>
          </p:cNvSpPr>
          <p:nvPr/>
        </p:nvSpPr>
        <p:spPr bwMode="auto">
          <a:xfrm>
            <a:off x="2819400" y="3810000"/>
            <a:ext cx="304800" cy="304800"/>
          </a:xfrm>
          <a:prstGeom prst="ellipse">
            <a:avLst/>
          </a:prstGeom>
          <a:noFill/>
          <a:ln w="9525">
            <a:solidFill>
              <a:schemeClr val="tx1"/>
            </a:solidFill>
            <a:miter lim="800000"/>
            <a:headEnd/>
            <a:tailEnd/>
          </a:ln>
        </p:spPr>
        <p:txBody>
          <a:bodyPr wrap="none" anchor="ctr"/>
          <a:lstStyle/>
          <a:p>
            <a:endParaRPr lang="en-US"/>
          </a:p>
        </p:txBody>
      </p:sp>
      <p:sp>
        <p:nvSpPr>
          <p:cNvPr id="248850" name="Oval 18"/>
          <p:cNvSpPr>
            <a:spLocks noChangeArrowheads="1"/>
          </p:cNvSpPr>
          <p:nvPr/>
        </p:nvSpPr>
        <p:spPr bwMode="auto">
          <a:xfrm>
            <a:off x="3276600" y="3810000"/>
            <a:ext cx="304800" cy="304800"/>
          </a:xfrm>
          <a:prstGeom prst="ellipse">
            <a:avLst/>
          </a:prstGeom>
          <a:noFill/>
          <a:ln w="9525">
            <a:solidFill>
              <a:schemeClr val="tx1"/>
            </a:solidFill>
            <a:miter lim="800000"/>
            <a:headEnd/>
            <a:tailEnd/>
          </a:ln>
        </p:spPr>
        <p:txBody>
          <a:bodyPr wrap="none" anchor="ctr"/>
          <a:lstStyle/>
          <a:p>
            <a:endParaRPr lang="en-US"/>
          </a:p>
        </p:txBody>
      </p:sp>
      <p:sp>
        <p:nvSpPr>
          <p:cNvPr id="248851" name="Text Box 19"/>
          <p:cNvSpPr txBox="1">
            <a:spLocks noChangeArrowheads="1"/>
          </p:cNvSpPr>
          <p:nvPr/>
        </p:nvSpPr>
        <p:spPr bwMode="auto">
          <a:xfrm>
            <a:off x="5791200" y="2514600"/>
            <a:ext cx="3124200" cy="762000"/>
          </a:xfrm>
          <a:prstGeom prst="rect">
            <a:avLst/>
          </a:prstGeom>
          <a:noFill/>
          <a:ln w="9525">
            <a:noFill/>
            <a:miter lim="800000"/>
            <a:headEnd/>
            <a:tailEnd/>
          </a:ln>
        </p:spPr>
        <p:txBody>
          <a:bodyPr wrap="none">
            <a:spAutoFit/>
          </a:bodyPr>
          <a:lstStyle/>
          <a:p>
            <a:r>
              <a:rPr lang="en-US" sz="4400">
                <a:solidFill>
                  <a:srgbClr val="0000FF"/>
                </a:solidFill>
              </a:rPr>
              <a:t>2.205 x 10</a:t>
            </a:r>
            <a:r>
              <a:rPr lang="en-US" sz="4400" baseline="30000"/>
              <a:t>-5</a:t>
            </a:r>
            <a:endParaRPr lang="en-US" sz="4400" baseline="30000">
              <a:solidFill>
                <a:srgbClr val="FF0000"/>
              </a:solidFill>
            </a:endParaRPr>
          </a:p>
        </p:txBody>
      </p:sp>
      <p:sp>
        <p:nvSpPr>
          <p:cNvPr id="248852" name="Line 20"/>
          <p:cNvSpPr>
            <a:spLocks noChangeShapeType="1"/>
          </p:cNvSpPr>
          <p:nvPr/>
        </p:nvSpPr>
        <p:spPr bwMode="auto">
          <a:xfrm>
            <a:off x="5105400" y="2895600"/>
            <a:ext cx="609600" cy="0"/>
          </a:xfrm>
          <a:prstGeom prst="line">
            <a:avLst/>
          </a:prstGeom>
          <a:noFill/>
          <a:ln w="28575">
            <a:solidFill>
              <a:schemeClr val="tx1"/>
            </a:solidFill>
            <a:miter lim="800000"/>
            <a:headEnd/>
            <a:tailEnd type="triangle" w="med" len="med"/>
          </a:ln>
        </p:spPr>
        <p:txBody>
          <a:bodyPr wrap="none"/>
          <a:lstStyle/>
          <a:p>
            <a:endParaRPr lang="en-US"/>
          </a:p>
        </p:txBody>
      </p:sp>
      <p:sp>
        <p:nvSpPr>
          <p:cNvPr id="507925" name="Text Box 21"/>
          <p:cNvSpPr txBox="1">
            <a:spLocks noChangeArrowheads="1"/>
          </p:cNvSpPr>
          <p:nvPr/>
        </p:nvSpPr>
        <p:spPr bwMode="auto">
          <a:xfrm>
            <a:off x="644525" y="4984750"/>
            <a:ext cx="8047038" cy="1187450"/>
          </a:xfrm>
          <a:prstGeom prst="rect">
            <a:avLst/>
          </a:prstGeom>
          <a:noFill/>
          <a:ln w="9525">
            <a:noFill/>
            <a:miter lim="800000"/>
            <a:headEnd/>
            <a:tailEnd/>
          </a:ln>
        </p:spPr>
        <p:txBody>
          <a:bodyPr wrap="none">
            <a:spAutoFit/>
          </a:bodyPr>
          <a:lstStyle/>
          <a:p>
            <a:pPr algn="ctr"/>
            <a:r>
              <a:rPr lang="en-US"/>
              <a:t>In scientific notation, a number is separated into two parts.</a:t>
            </a:r>
          </a:p>
          <a:p>
            <a:pPr algn="ctr"/>
            <a:r>
              <a:rPr lang="en-US"/>
              <a:t>The first part is a number between 1 and 10.  </a:t>
            </a:r>
          </a:p>
          <a:p>
            <a:pPr algn="ctr"/>
            <a:r>
              <a:rPr lang="en-US"/>
              <a:t>The second part is a power of ten.</a:t>
            </a:r>
          </a:p>
        </p:txBody>
      </p:sp>
      <p:sp>
        <p:nvSpPr>
          <p:cNvPr id="248854" name="AutoShape 2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07925"/>
                                        </p:tgtEl>
                                        <p:attrNameLst>
                                          <p:attrName>style.visibility</p:attrName>
                                        </p:attrNameLst>
                                      </p:cBhvr>
                                      <p:to>
                                        <p:strVal val="visible"/>
                                      </p:to>
                                    </p:set>
                                    <p:anim calcmode="lin" valueType="num">
                                      <p:cBhvr additive="base">
                                        <p:cTn id="7" dur="500" fill="hold"/>
                                        <p:tgtEl>
                                          <p:spTgt spid="507925"/>
                                        </p:tgtEl>
                                        <p:attrNameLst>
                                          <p:attrName>ppt_x</p:attrName>
                                        </p:attrNameLst>
                                      </p:cBhvr>
                                      <p:tavLst>
                                        <p:tav tm="0">
                                          <p:val>
                                            <p:strVal val="#ppt_x"/>
                                          </p:val>
                                        </p:tav>
                                        <p:tav tm="100000">
                                          <p:val>
                                            <p:strVal val="#ppt_x"/>
                                          </p:val>
                                        </p:tav>
                                      </p:tavLst>
                                    </p:anim>
                                    <p:anim calcmode="lin" valueType="num">
                                      <p:cBhvr additive="base">
                                        <p:cTn id="8" dur="500" fill="hold"/>
                                        <p:tgtEl>
                                          <p:spTgt spid="507925"/>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507925"/>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5"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85800" y="457200"/>
            <a:ext cx="8077200" cy="1143000"/>
          </a:xfrm>
        </p:spPr>
        <p:txBody>
          <a:bodyPr/>
          <a:lstStyle/>
          <a:p>
            <a:pPr eaLnBrk="1" hangingPunct="1"/>
            <a:r>
              <a:rPr lang="en-US" sz="4000" smtClean="0"/>
              <a:t>How to Use a Scientific Calculator</a:t>
            </a:r>
          </a:p>
        </p:txBody>
      </p:sp>
      <p:sp>
        <p:nvSpPr>
          <p:cNvPr id="249859" name="Text Box 4"/>
          <p:cNvSpPr txBox="1">
            <a:spLocks noChangeArrowheads="1"/>
          </p:cNvSpPr>
          <p:nvPr/>
        </p:nvSpPr>
        <p:spPr bwMode="auto">
          <a:xfrm>
            <a:off x="3657600" y="2667000"/>
            <a:ext cx="4624388" cy="457200"/>
          </a:xfrm>
          <a:prstGeom prst="rect">
            <a:avLst/>
          </a:prstGeom>
          <a:noFill/>
          <a:ln w="9525">
            <a:noFill/>
            <a:miter lim="800000"/>
            <a:headEnd/>
            <a:tailEnd/>
          </a:ln>
        </p:spPr>
        <p:txBody>
          <a:bodyPr wrap="none">
            <a:spAutoFit/>
          </a:bodyPr>
          <a:lstStyle/>
          <a:p>
            <a:r>
              <a:rPr lang="en-US"/>
              <a:t>How to enter this on a calculator:</a:t>
            </a:r>
          </a:p>
        </p:txBody>
      </p:sp>
      <p:sp>
        <p:nvSpPr>
          <p:cNvPr id="249860" name="Text Box 5"/>
          <p:cNvSpPr txBox="1">
            <a:spLocks noChangeArrowheads="1"/>
          </p:cNvSpPr>
          <p:nvPr/>
        </p:nvSpPr>
        <p:spPr bwMode="auto">
          <a:xfrm>
            <a:off x="3124200" y="3505200"/>
            <a:ext cx="4738688" cy="457200"/>
          </a:xfrm>
          <a:prstGeom prst="rect">
            <a:avLst/>
          </a:prstGeom>
          <a:noFill/>
          <a:ln w="9525">
            <a:noFill/>
            <a:miter lim="800000"/>
            <a:headEnd/>
            <a:tailEnd/>
          </a:ln>
        </p:spPr>
        <p:txBody>
          <a:bodyPr wrap="none">
            <a:spAutoFit/>
          </a:bodyPr>
          <a:lstStyle/>
          <a:p>
            <a:r>
              <a:rPr lang="en-US"/>
              <a:t>5.44            7              8.1            4</a:t>
            </a:r>
          </a:p>
        </p:txBody>
      </p:sp>
      <p:sp>
        <p:nvSpPr>
          <p:cNvPr id="249861" name="Rectangle 6"/>
          <p:cNvSpPr>
            <a:spLocks noChangeArrowheads="1"/>
          </p:cNvSpPr>
          <p:nvPr/>
        </p:nvSpPr>
        <p:spPr bwMode="auto">
          <a:xfrm>
            <a:off x="3886200" y="35052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r>
              <a:rPr lang="en-US" sz="1600" b="1"/>
              <a:t>EE</a:t>
            </a:r>
          </a:p>
        </p:txBody>
      </p:sp>
      <p:sp>
        <p:nvSpPr>
          <p:cNvPr id="249862" name="Rectangle 7"/>
          <p:cNvSpPr>
            <a:spLocks noChangeArrowheads="1"/>
          </p:cNvSpPr>
          <p:nvPr/>
        </p:nvSpPr>
        <p:spPr bwMode="auto">
          <a:xfrm>
            <a:off x="5181600" y="35052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endParaRPr lang="en-US" sz="1600" b="1"/>
          </a:p>
        </p:txBody>
      </p:sp>
      <p:sp>
        <p:nvSpPr>
          <p:cNvPr id="249863" name="Rectangle 8"/>
          <p:cNvSpPr>
            <a:spLocks noChangeArrowheads="1"/>
          </p:cNvSpPr>
          <p:nvPr/>
        </p:nvSpPr>
        <p:spPr bwMode="auto">
          <a:xfrm>
            <a:off x="6705600" y="35052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endParaRPr lang="en-US" sz="1600" b="1"/>
          </a:p>
        </p:txBody>
      </p:sp>
      <p:sp>
        <p:nvSpPr>
          <p:cNvPr id="249864" name="Rectangle 9"/>
          <p:cNvSpPr>
            <a:spLocks noChangeArrowheads="1"/>
          </p:cNvSpPr>
          <p:nvPr/>
        </p:nvSpPr>
        <p:spPr bwMode="auto">
          <a:xfrm>
            <a:off x="6861175" y="3549650"/>
            <a:ext cx="454025" cy="336550"/>
          </a:xfrm>
          <a:prstGeom prst="rect">
            <a:avLst/>
          </a:prstGeom>
          <a:noFill/>
          <a:ln w="9525">
            <a:noFill/>
            <a:miter lim="800000"/>
            <a:headEnd/>
            <a:tailEnd/>
          </a:ln>
        </p:spPr>
        <p:txBody>
          <a:bodyPr wrap="none">
            <a:spAutoFit/>
          </a:bodyPr>
          <a:lstStyle/>
          <a:p>
            <a:r>
              <a:rPr lang="en-US" sz="1600" b="1"/>
              <a:t>EE</a:t>
            </a:r>
          </a:p>
        </p:txBody>
      </p:sp>
      <p:sp>
        <p:nvSpPr>
          <p:cNvPr id="249865" name="Text Box 10"/>
          <p:cNvSpPr txBox="1">
            <a:spLocks noChangeArrowheads="1"/>
          </p:cNvSpPr>
          <p:nvPr/>
        </p:nvSpPr>
        <p:spPr bwMode="auto">
          <a:xfrm>
            <a:off x="3124200" y="4800600"/>
            <a:ext cx="4738688" cy="457200"/>
          </a:xfrm>
          <a:prstGeom prst="rect">
            <a:avLst/>
          </a:prstGeom>
          <a:noFill/>
          <a:ln w="9525">
            <a:noFill/>
            <a:miter lim="800000"/>
            <a:headEnd/>
            <a:tailEnd/>
          </a:ln>
        </p:spPr>
        <p:txBody>
          <a:bodyPr wrap="none">
            <a:spAutoFit/>
          </a:bodyPr>
          <a:lstStyle/>
          <a:p>
            <a:r>
              <a:rPr lang="en-US"/>
              <a:t>5.44            7              8.1            4</a:t>
            </a:r>
          </a:p>
        </p:txBody>
      </p:sp>
      <p:sp>
        <p:nvSpPr>
          <p:cNvPr id="249866" name="Rectangle 11"/>
          <p:cNvSpPr>
            <a:spLocks noChangeArrowheads="1"/>
          </p:cNvSpPr>
          <p:nvPr/>
        </p:nvSpPr>
        <p:spPr bwMode="auto">
          <a:xfrm>
            <a:off x="3886200" y="48006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r>
              <a:rPr lang="en-US" sz="1600" b="1"/>
              <a:t>EXP</a:t>
            </a:r>
          </a:p>
        </p:txBody>
      </p:sp>
      <p:sp>
        <p:nvSpPr>
          <p:cNvPr id="249867" name="Rectangle 12"/>
          <p:cNvSpPr>
            <a:spLocks noChangeArrowheads="1"/>
          </p:cNvSpPr>
          <p:nvPr/>
        </p:nvSpPr>
        <p:spPr bwMode="auto">
          <a:xfrm>
            <a:off x="6705600" y="48006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endParaRPr lang="en-US" sz="1600" b="1"/>
          </a:p>
        </p:txBody>
      </p:sp>
      <p:sp>
        <p:nvSpPr>
          <p:cNvPr id="249868" name="Rectangle 13"/>
          <p:cNvSpPr>
            <a:spLocks noChangeArrowheads="1"/>
          </p:cNvSpPr>
          <p:nvPr/>
        </p:nvSpPr>
        <p:spPr bwMode="auto">
          <a:xfrm>
            <a:off x="7924800" y="48006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endParaRPr lang="en-US" sz="1600" b="1"/>
          </a:p>
        </p:txBody>
      </p:sp>
      <p:sp>
        <p:nvSpPr>
          <p:cNvPr id="249869" name="Text Box 14"/>
          <p:cNvSpPr txBox="1">
            <a:spLocks noChangeArrowheads="1"/>
          </p:cNvSpPr>
          <p:nvPr/>
        </p:nvSpPr>
        <p:spPr bwMode="auto">
          <a:xfrm>
            <a:off x="7924800" y="4826000"/>
            <a:ext cx="571500" cy="366713"/>
          </a:xfrm>
          <a:prstGeom prst="rect">
            <a:avLst/>
          </a:prstGeom>
          <a:noFill/>
          <a:ln w="9525">
            <a:noFill/>
            <a:miter lim="800000"/>
            <a:headEnd/>
            <a:tailEnd/>
          </a:ln>
        </p:spPr>
        <p:txBody>
          <a:bodyPr wrap="none">
            <a:spAutoFit/>
          </a:bodyPr>
          <a:lstStyle/>
          <a:p>
            <a:r>
              <a:rPr lang="en-US" sz="1800" b="1"/>
              <a:t>    =</a:t>
            </a:r>
          </a:p>
        </p:txBody>
      </p:sp>
      <p:sp>
        <p:nvSpPr>
          <p:cNvPr id="249870" name="Rectangle 15"/>
          <p:cNvSpPr>
            <a:spLocks noChangeArrowheads="1"/>
          </p:cNvSpPr>
          <p:nvPr/>
        </p:nvSpPr>
        <p:spPr bwMode="auto">
          <a:xfrm>
            <a:off x="6781800" y="4845050"/>
            <a:ext cx="588963" cy="336550"/>
          </a:xfrm>
          <a:prstGeom prst="rect">
            <a:avLst/>
          </a:prstGeom>
          <a:noFill/>
          <a:ln w="9525">
            <a:noFill/>
            <a:miter lim="800000"/>
            <a:headEnd/>
            <a:tailEnd/>
          </a:ln>
        </p:spPr>
        <p:txBody>
          <a:bodyPr wrap="none">
            <a:spAutoFit/>
          </a:bodyPr>
          <a:lstStyle/>
          <a:p>
            <a:r>
              <a:rPr lang="en-US" sz="1600" b="1"/>
              <a:t>EXP</a:t>
            </a:r>
          </a:p>
        </p:txBody>
      </p:sp>
      <p:sp>
        <p:nvSpPr>
          <p:cNvPr id="249871" name="Line 16"/>
          <p:cNvSpPr>
            <a:spLocks noChangeShapeType="1"/>
          </p:cNvSpPr>
          <p:nvPr/>
        </p:nvSpPr>
        <p:spPr bwMode="auto">
          <a:xfrm>
            <a:off x="5454650" y="3711575"/>
            <a:ext cx="228600" cy="0"/>
          </a:xfrm>
          <a:prstGeom prst="line">
            <a:avLst/>
          </a:prstGeom>
          <a:noFill/>
          <a:ln w="9525">
            <a:solidFill>
              <a:schemeClr val="tx1"/>
            </a:solidFill>
            <a:miter lim="800000"/>
            <a:headEnd/>
            <a:tailEnd/>
          </a:ln>
        </p:spPr>
        <p:txBody>
          <a:bodyPr wrap="none"/>
          <a:lstStyle/>
          <a:p>
            <a:endParaRPr lang="en-US"/>
          </a:p>
        </p:txBody>
      </p:sp>
      <p:sp>
        <p:nvSpPr>
          <p:cNvPr id="249872" name="Text Box 17"/>
          <p:cNvSpPr txBox="1">
            <a:spLocks noChangeArrowheads="1"/>
          </p:cNvSpPr>
          <p:nvPr/>
        </p:nvSpPr>
        <p:spPr bwMode="auto">
          <a:xfrm>
            <a:off x="5432425" y="3308350"/>
            <a:ext cx="268288" cy="457200"/>
          </a:xfrm>
          <a:prstGeom prst="rect">
            <a:avLst/>
          </a:prstGeom>
          <a:noFill/>
          <a:ln w="9525">
            <a:noFill/>
            <a:miter lim="800000"/>
            <a:headEnd/>
            <a:tailEnd/>
          </a:ln>
        </p:spPr>
        <p:txBody>
          <a:bodyPr wrap="none">
            <a:spAutoFit/>
          </a:bodyPr>
          <a:lstStyle/>
          <a:p>
            <a:r>
              <a:rPr lang="en-US" b="1"/>
              <a:t>.</a:t>
            </a:r>
          </a:p>
        </p:txBody>
      </p:sp>
      <p:sp>
        <p:nvSpPr>
          <p:cNvPr id="249873" name="Rectangle 18"/>
          <p:cNvSpPr>
            <a:spLocks noChangeArrowheads="1"/>
          </p:cNvSpPr>
          <p:nvPr/>
        </p:nvSpPr>
        <p:spPr bwMode="auto">
          <a:xfrm>
            <a:off x="5181600" y="48006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endParaRPr lang="en-US" sz="1600" b="1"/>
          </a:p>
        </p:txBody>
      </p:sp>
      <p:sp>
        <p:nvSpPr>
          <p:cNvPr id="249874" name="Text Box 22"/>
          <p:cNvSpPr txBox="1">
            <a:spLocks noChangeArrowheads="1"/>
          </p:cNvSpPr>
          <p:nvPr/>
        </p:nvSpPr>
        <p:spPr bwMode="auto">
          <a:xfrm>
            <a:off x="5013325" y="5573713"/>
            <a:ext cx="1666875" cy="396875"/>
          </a:xfrm>
          <a:prstGeom prst="rect">
            <a:avLst/>
          </a:prstGeom>
          <a:noFill/>
          <a:ln w="9525">
            <a:noFill/>
            <a:miter lim="800000"/>
            <a:headEnd/>
            <a:tailEnd/>
          </a:ln>
        </p:spPr>
        <p:txBody>
          <a:bodyPr wrap="none">
            <a:spAutoFit/>
          </a:bodyPr>
          <a:lstStyle/>
          <a:p>
            <a:r>
              <a:rPr lang="en-US" sz="2000"/>
              <a:t>671.6049383</a:t>
            </a:r>
          </a:p>
        </p:txBody>
      </p:sp>
      <p:sp>
        <p:nvSpPr>
          <p:cNvPr id="249875" name="Text Box 23"/>
          <p:cNvSpPr txBox="1">
            <a:spLocks noChangeArrowheads="1"/>
          </p:cNvSpPr>
          <p:nvPr/>
        </p:nvSpPr>
        <p:spPr bwMode="auto">
          <a:xfrm>
            <a:off x="4327525" y="6030913"/>
            <a:ext cx="2530475" cy="396875"/>
          </a:xfrm>
          <a:prstGeom prst="rect">
            <a:avLst/>
          </a:prstGeom>
          <a:noFill/>
          <a:ln w="9525">
            <a:noFill/>
            <a:miter lim="800000"/>
            <a:headEnd/>
            <a:tailEnd/>
          </a:ln>
        </p:spPr>
        <p:txBody>
          <a:bodyPr wrap="none">
            <a:spAutoFit/>
          </a:bodyPr>
          <a:lstStyle/>
          <a:p>
            <a:r>
              <a:rPr lang="en-US" sz="2000"/>
              <a:t>rounded to 6.7 x 10</a:t>
            </a:r>
            <a:r>
              <a:rPr lang="en-US" sz="2000" baseline="30000"/>
              <a:t>2</a:t>
            </a:r>
            <a:r>
              <a:rPr lang="en-US" sz="2000"/>
              <a:t> </a:t>
            </a:r>
          </a:p>
        </p:txBody>
      </p:sp>
      <p:sp>
        <p:nvSpPr>
          <p:cNvPr id="249876" name="Rectangle 24"/>
          <p:cNvSpPr>
            <a:spLocks noChangeArrowheads="1"/>
          </p:cNvSpPr>
          <p:nvPr/>
        </p:nvSpPr>
        <p:spPr bwMode="auto">
          <a:xfrm>
            <a:off x="7924800" y="3505200"/>
            <a:ext cx="762000" cy="381000"/>
          </a:xfrm>
          <a:prstGeom prst="rect">
            <a:avLst/>
          </a:prstGeom>
          <a:solidFill>
            <a:srgbClr val="ACC8E4">
              <a:alpha val="50195"/>
            </a:srgbClr>
          </a:solidFill>
          <a:ln w="9525">
            <a:solidFill>
              <a:schemeClr val="tx1"/>
            </a:solidFill>
            <a:miter lim="800000"/>
            <a:headEnd/>
            <a:tailEnd/>
          </a:ln>
        </p:spPr>
        <p:txBody>
          <a:bodyPr wrap="none" anchor="ctr"/>
          <a:lstStyle/>
          <a:p>
            <a:pPr algn="ctr"/>
            <a:endParaRPr lang="en-US" sz="1600" b="1"/>
          </a:p>
        </p:txBody>
      </p:sp>
      <p:sp>
        <p:nvSpPr>
          <p:cNvPr id="249877" name="Text Box 25"/>
          <p:cNvSpPr txBox="1">
            <a:spLocks noChangeArrowheads="1"/>
          </p:cNvSpPr>
          <p:nvPr/>
        </p:nvSpPr>
        <p:spPr bwMode="auto">
          <a:xfrm>
            <a:off x="7924800" y="3581400"/>
            <a:ext cx="787400" cy="304800"/>
          </a:xfrm>
          <a:prstGeom prst="rect">
            <a:avLst/>
          </a:prstGeom>
          <a:noFill/>
          <a:ln w="9525">
            <a:noFill/>
            <a:miter lim="800000"/>
            <a:headEnd/>
            <a:tailEnd/>
          </a:ln>
        </p:spPr>
        <p:txBody>
          <a:bodyPr wrap="none">
            <a:spAutoFit/>
          </a:bodyPr>
          <a:lstStyle/>
          <a:p>
            <a:r>
              <a:rPr lang="en-US" sz="1400" b="1"/>
              <a:t>ENTER</a:t>
            </a:r>
          </a:p>
        </p:txBody>
      </p:sp>
      <p:sp>
        <p:nvSpPr>
          <p:cNvPr id="249878" name="Rectangle 26"/>
          <p:cNvSpPr>
            <a:spLocks noChangeArrowheads="1"/>
          </p:cNvSpPr>
          <p:nvPr/>
        </p:nvSpPr>
        <p:spPr bwMode="auto">
          <a:xfrm>
            <a:off x="76200" y="6567488"/>
            <a:ext cx="3321050" cy="214312"/>
          </a:xfrm>
          <a:prstGeom prst="rect">
            <a:avLst/>
          </a:prstGeom>
          <a:noFill/>
          <a:ln w="9525">
            <a:noFill/>
            <a:miter lim="800000"/>
            <a:headEnd/>
            <a:tailEnd/>
          </a:ln>
        </p:spPr>
        <p:txBody>
          <a:bodyPr wrap="none">
            <a:spAutoFit/>
          </a:bodyPr>
          <a:lstStyle/>
          <a:p>
            <a:r>
              <a:rPr lang="en-US" sz="800"/>
              <a:t>Davis, Metcalfe, Williams, Castka, </a:t>
            </a:r>
            <a:r>
              <a:rPr lang="en-US" sz="800" u="sng"/>
              <a:t>Modern Chemistry</a:t>
            </a:r>
            <a:r>
              <a:rPr lang="en-US" sz="800"/>
              <a:t>, 1999,  page 52</a:t>
            </a:r>
          </a:p>
        </p:txBody>
      </p:sp>
      <p:sp>
        <p:nvSpPr>
          <p:cNvPr id="249879" name="Text Box 27"/>
          <p:cNvSpPr txBox="1">
            <a:spLocks noChangeArrowheads="1"/>
          </p:cNvSpPr>
          <p:nvPr/>
        </p:nvSpPr>
        <p:spPr bwMode="auto">
          <a:xfrm>
            <a:off x="5432425" y="3460750"/>
            <a:ext cx="268288" cy="457200"/>
          </a:xfrm>
          <a:prstGeom prst="rect">
            <a:avLst/>
          </a:prstGeom>
          <a:noFill/>
          <a:ln w="9525">
            <a:noFill/>
            <a:miter lim="800000"/>
            <a:headEnd/>
            <a:tailEnd/>
          </a:ln>
        </p:spPr>
        <p:txBody>
          <a:bodyPr wrap="none">
            <a:spAutoFit/>
          </a:bodyPr>
          <a:lstStyle/>
          <a:p>
            <a:r>
              <a:rPr lang="en-US" b="1"/>
              <a:t>.</a:t>
            </a:r>
          </a:p>
        </p:txBody>
      </p:sp>
      <p:grpSp>
        <p:nvGrpSpPr>
          <p:cNvPr id="249880" name="Group 28"/>
          <p:cNvGrpSpPr>
            <a:grpSpLocks/>
          </p:cNvGrpSpPr>
          <p:nvPr/>
        </p:nvGrpSpPr>
        <p:grpSpPr bwMode="auto">
          <a:xfrm>
            <a:off x="3657600" y="1752600"/>
            <a:ext cx="4676775" cy="609600"/>
            <a:chOff x="2304" y="1104"/>
            <a:chExt cx="2946" cy="384"/>
          </a:xfrm>
        </p:grpSpPr>
        <p:sp>
          <p:nvSpPr>
            <p:cNvPr id="249897" name="Text Box 29"/>
            <p:cNvSpPr txBox="1">
              <a:spLocks noChangeArrowheads="1"/>
            </p:cNvSpPr>
            <p:nvPr/>
          </p:nvSpPr>
          <p:spPr bwMode="auto">
            <a:xfrm>
              <a:off x="2304" y="1200"/>
              <a:ext cx="2946" cy="288"/>
            </a:xfrm>
            <a:prstGeom prst="rect">
              <a:avLst/>
            </a:prstGeom>
            <a:noFill/>
            <a:ln w="9525">
              <a:noFill/>
              <a:miter lim="800000"/>
              <a:headEnd/>
              <a:tailEnd/>
            </a:ln>
          </p:spPr>
          <p:txBody>
            <a:bodyPr wrap="none">
              <a:spAutoFit/>
            </a:bodyPr>
            <a:lstStyle/>
            <a:p>
              <a:r>
                <a:rPr lang="en-US"/>
                <a:t>Divide:  (5.44 x 10</a:t>
              </a:r>
              <a:r>
                <a:rPr lang="en-US" baseline="30000"/>
                <a:t>7</a:t>
              </a:r>
              <a:r>
                <a:rPr lang="en-US"/>
                <a:t>)     (8.1 x 10</a:t>
              </a:r>
              <a:r>
                <a:rPr lang="en-US" baseline="30000"/>
                <a:t>4</a:t>
              </a:r>
              <a:r>
                <a:rPr lang="en-US"/>
                <a:t>)</a:t>
              </a:r>
            </a:p>
          </p:txBody>
        </p:sp>
        <p:grpSp>
          <p:nvGrpSpPr>
            <p:cNvPr id="249898" name="Group 30"/>
            <p:cNvGrpSpPr>
              <a:grpSpLocks/>
            </p:cNvGrpSpPr>
            <p:nvPr/>
          </p:nvGrpSpPr>
          <p:grpSpPr bwMode="auto">
            <a:xfrm>
              <a:off x="4080" y="1104"/>
              <a:ext cx="169" cy="384"/>
              <a:chOff x="4080" y="1104"/>
              <a:chExt cx="169" cy="384"/>
            </a:xfrm>
          </p:grpSpPr>
          <p:sp>
            <p:nvSpPr>
              <p:cNvPr id="249899" name="Text Box 31"/>
              <p:cNvSpPr txBox="1">
                <a:spLocks noChangeArrowheads="1"/>
              </p:cNvSpPr>
              <p:nvPr/>
            </p:nvSpPr>
            <p:spPr bwMode="auto">
              <a:xfrm>
                <a:off x="4080" y="1104"/>
                <a:ext cx="169" cy="288"/>
              </a:xfrm>
              <a:prstGeom prst="rect">
                <a:avLst/>
              </a:prstGeom>
              <a:noFill/>
              <a:ln w="9525">
                <a:noFill/>
                <a:miter lim="800000"/>
                <a:headEnd/>
                <a:tailEnd/>
              </a:ln>
            </p:spPr>
            <p:txBody>
              <a:bodyPr wrap="none">
                <a:spAutoFit/>
              </a:bodyPr>
              <a:lstStyle/>
              <a:p>
                <a:r>
                  <a:rPr lang="en-US" b="1"/>
                  <a:t>.</a:t>
                </a:r>
              </a:p>
            </p:txBody>
          </p:sp>
          <p:sp>
            <p:nvSpPr>
              <p:cNvPr id="249900" name="Text Box 32"/>
              <p:cNvSpPr txBox="1">
                <a:spLocks noChangeArrowheads="1"/>
              </p:cNvSpPr>
              <p:nvPr/>
            </p:nvSpPr>
            <p:spPr bwMode="auto">
              <a:xfrm>
                <a:off x="4080" y="1200"/>
                <a:ext cx="169" cy="288"/>
              </a:xfrm>
              <a:prstGeom prst="rect">
                <a:avLst/>
              </a:prstGeom>
              <a:noFill/>
              <a:ln w="9525">
                <a:noFill/>
                <a:miter lim="800000"/>
                <a:headEnd/>
                <a:tailEnd/>
              </a:ln>
            </p:spPr>
            <p:txBody>
              <a:bodyPr wrap="none">
                <a:spAutoFit/>
              </a:bodyPr>
              <a:lstStyle/>
              <a:p>
                <a:r>
                  <a:rPr lang="en-US" b="1"/>
                  <a:t>.</a:t>
                </a:r>
              </a:p>
            </p:txBody>
          </p:sp>
          <p:sp>
            <p:nvSpPr>
              <p:cNvPr id="249901" name="Line 33"/>
              <p:cNvSpPr>
                <a:spLocks noChangeShapeType="1"/>
              </p:cNvSpPr>
              <p:nvPr/>
            </p:nvSpPr>
            <p:spPr bwMode="auto">
              <a:xfrm>
                <a:off x="4080" y="1344"/>
                <a:ext cx="144" cy="0"/>
              </a:xfrm>
              <a:prstGeom prst="line">
                <a:avLst/>
              </a:prstGeom>
              <a:noFill/>
              <a:ln w="9525">
                <a:solidFill>
                  <a:schemeClr val="tx1"/>
                </a:solidFill>
                <a:miter lim="800000"/>
                <a:headEnd/>
                <a:tailEnd/>
              </a:ln>
            </p:spPr>
            <p:txBody>
              <a:bodyPr wrap="none"/>
              <a:lstStyle/>
              <a:p>
                <a:endParaRPr lang="en-US"/>
              </a:p>
            </p:txBody>
          </p:sp>
        </p:grpSp>
      </p:grpSp>
      <p:sp>
        <p:nvSpPr>
          <p:cNvPr id="249881" name="Text Box 34"/>
          <p:cNvSpPr txBox="1">
            <a:spLocks noChangeArrowheads="1"/>
          </p:cNvSpPr>
          <p:nvPr/>
        </p:nvSpPr>
        <p:spPr bwMode="auto">
          <a:xfrm>
            <a:off x="5546725" y="4114800"/>
            <a:ext cx="641350" cy="457200"/>
          </a:xfrm>
          <a:prstGeom prst="rect">
            <a:avLst/>
          </a:prstGeom>
          <a:noFill/>
          <a:ln w="9525">
            <a:noFill/>
            <a:miter lim="800000"/>
            <a:headEnd/>
            <a:tailEnd/>
          </a:ln>
        </p:spPr>
        <p:txBody>
          <a:bodyPr wrap="none">
            <a:spAutoFit/>
          </a:bodyPr>
          <a:lstStyle/>
          <a:p>
            <a:r>
              <a:rPr lang="en-US"/>
              <a:t>OR</a:t>
            </a:r>
          </a:p>
        </p:txBody>
      </p:sp>
      <p:sp>
        <p:nvSpPr>
          <p:cNvPr id="249882" name="AutoShape 3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49883" name="Text Box 38"/>
          <p:cNvSpPr txBox="1">
            <a:spLocks noChangeArrowheads="1"/>
          </p:cNvSpPr>
          <p:nvPr/>
        </p:nvSpPr>
        <p:spPr bwMode="auto">
          <a:xfrm>
            <a:off x="1801813" y="1562100"/>
            <a:ext cx="184150" cy="457200"/>
          </a:xfrm>
          <a:prstGeom prst="rect">
            <a:avLst/>
          </a:prstGeom>
          <a:noFill/>
          <a:ln w="9525">
            <a:noFill/>
            <a:miter lim="800000"/>
            <a:headEnd/>
            <a:tailEnd/>
          </a:ln>
        </p:spPr>
        <p:txBody>
          <a:bodyPr wrap="none">
            <a:spAutoFit/>
          </a:bodyPr>
          <a:lstStyle/>
          <a:p>
            <a:endParaRPr lang="en-US"/>
          </a:p>
        </p:txBody>
      </p:sp>
      <p:pic>
        <p:nvPicPr>
          <p:cNvPr id="249884" name="Picture 41" descr="calculator"/>
          <p:cNvPicPr>
            <a:picLocks noChangeAspect="1" noChangeArrowheads="1"/>
          </p:cNvPicPr>
          <p:nvPr/>
        </p:nvPicPr>
        <p:blipFill>
          <a:blip r:embed="rId4" cstate="print">
            <a:lum contrast="6000"/>
          </a:blip>
          <a:srcRect l="589" t="323" r="2158" b="539"/>
          <a:stretch>
            <a:fillRect/>
          </a:stretch>
        </p:blipFill>
        <p:spPr bwMode="auto">
          <a:xfrm>
            <a:off x="458788" y="1674813"/>
            <a:ext cx="2362200" cy="4387850"/>
          </a:xfrm>
          <a:prstGeom prst="rect">
            <a:avLst/>
          </a:prstGeom>
          <a:noFill/>
          <a:ln w="9525">
            <a:noFill/>
            <a:miter lim="800000"/>
            <a:headEnd/>
            <a:tailEnd/>
          </a:ln>
        </p:spPr>
      </p:pic>
      <p:sp>
        <p:nvSpPr>
          <p:cNvPr id="849962" name="Rectangle 42"/>
          <p:cNvSpPr>
            <a:spLocks noChangeArrowheads="1"/>
          </p:cNvSpPr>
          <p:nvPr/>
        </p:nvSpPr>
        <p:spPr bwMode="auto">
          <a:xfrm>
            <a:off x="790575" y="2357438"/>
            <a:ext cx="1724025" cy="338137"/>
          </a:xfrm>
          <a:prstGeom prst="rect">
            <a:avLst/>
          </a:prstGeom>
          <a:solidFill>
            <a:srgbClr val="D3EBED"/>
          </a:solidFill>
          <a:ln w="3175">
            <a:solidFill>
              <a:srgbClr val="333333"/>
            </a:solidFill>
            <a:miter lim="800000"/>
            <a:headEnd/>
            <a:tailEnd/>
          </a:ln>
        </p:spPr>
        <p:txBody>
          <a:bodyPr wrap="none" anchor="ctr"/>
          <a:lstStyle/>
          <a:p>
            <a:endParaRPr lang="en-US"/>
          </a:p>
        </p:txBody>
      </p:sp>
      <p:sp>
        <p:nvSpPr>
          <p:cNvPr id="849963" name="Text Box 43"/>
          <p:cNvSpPr txBox="1">
            <a:spLocks noChangeArrowheads="1"/>
          </p:cNvSpPr>
          <p:nvPr/>
        </p:nvSpPr>
        <p:spPr bwMode="auto">
          <a:xfrm>
            <a:off x="1565275" y="2297113"/>
            <a:ext cx="777875" cy="457200"/>
          </a:xfrm>
          <a:prstGeom prst="rect">
            <a:avLst/>
          </a:prstGeom>
          <a:noFill/>
          <a:ln w="9525">
            <a:noFill/>
            <a:miter lim="800000"/>
            <a:headEnd/>
            <a:tailEnd/>
          </a:ln>
        </p:spPr>
        <p:txBody>
          <a:bodyPr wrap="none">
            <a:spAutoFit/>
          </a:bodyPr>
          <a:lstStyle/>
          <a:p>
            <a:r>
              <a:rPr lang="en-US"/>
              <a:t>5.44</a:t>
            </a:r>
          </a:p>
        </p:txBody>
      </p:sp>
      <p:sp>
        <p:nvSpPr>
          <p:cNvPr id="849964" name="Text Box 44"/>
          <p:cNvSpPr txBox="1">
            <a:spLocks noChangeArrowheads="1"/>
          </p:cNvSpPr>
          <p:nvPr/>
        </p:nvSpPr>
        <p:spPr bwMode="auto">
          <a:xfrm>
            <a:off x="2203450" y="2306638"/>
            <a:ext cx="381000" cy="304800"/>
          </a:xfrm>
          <a:prstGeom prst="rect">
            <a:avLst/>
          </a:prstGeom>
          <a:noFill/>
          <a:ln w="9525">
            <a:noFill/>
            <a:miter lim="800000"/>
            <a:headEnd/>
            <a:tailEnd/>
          </a:ln>
        </p:spPr>
        <p:txBody>
          <a:bodyPr wrap="none">
            <a:spAutoFit/>
          </a:bodyPr>
          <a:lstStyle/>
          <a:p>
            <a:r>
              <a:rPr lang="en-US" sz="1400"/>
              <a:t>00</a:t>
            </a:r>
          </a:p>
        </p:txBody>
      </p:sp>
      <p:sp>
        <p:nvSpPr>
          <p:cNvPr id="849965" name="Text Box 45"/>
          <p:cNvSpPr txBox="1">
            <a:spLocks noChangeArrowheads="1"/>
          </p:cNvSpPr>
          <p:nvPr/>
        </p:nvSpPr>
        <p:spPr bwMode="auto">
          <a:xfrm>
            <a:off x="2203450" y="2306638"/>
            <a:ext cx="381000" cy="304800"/>
          </a:xfrm>
          <a:prstGeom prst="rect">
            <a:avLst/>
          </a:prstGeom>
          <a:noFill/>
          <a:ln w="9525">
            <a:noFill/>
            <a:miter lim="800000"/>
            <a:headEnd/>
            <a:tailEnd/>
          </a:ln>
        </p:spPr>
        <p:txBody>
          <a:bodyPr wrap="none">
            <a:spAutoFit/>
          </a:bodyPr>
          <a:lstStyle/>
          <a:p>
            <a:r>
              <a:rPr lang="en-US" sz="1400"/>
              <a:t>07</a:t>
            </a:r>
          </a:p>
        </p:txBody>
      </p:sp>
      <p:sp>
        <p:nvSpPr>
          <p:cNvPr id="849966" name="Text Box 46"/>
          <p:cNvSpPr txBox="1">
            <a:spLocks noChangeArrowheads="1"/>
          </p:cNvSpPr>
          <p:nvPr/>
        </p:nvSpPr>
        <p:spPr bwMode="auto">
          <a:xfrm>
            <a:off x="798513" y="2301875"/>
            <a:ext cx="1627187" cy="457200"/>
          </a:xfrm>
          <a:prstGeom prst="rect">
            <a:avLst/>
          </a:prstGeom>
          <a:noFill/>
          <a:ln w="9525">
            <a:noFill/>
            <a:miter lim="800000"/>
            <a:headEnd/>
            <a:tailEnd/>
          </a:ln>
        </p:spPr>
        <p:txBody>
          <a:bodyPr wrap="none">
            <a:spAutoFit/>
          </a:bodyPr>
          <a:lstStyle/>
          <a:p>
            <a:r>
              <a:rPr lang="en-US"/>
              <a:t>54400000.</a:t>
            </a:r>
          </a:p>
        </p:txBody>
      </p:sp>
      <p:sp>
        <p:nvSpPr>
          <p:cNvPr id="849967" name="Text Box 47"/>
          <p:cNvSpPr txBox="1">
            <a:spLocks noChangeArrowheads="1"/>
          </p:cNvSpPr>
          <p:nvPr/>
        </p:nvSpPr>
        <p:spPr bwMode="auto">
          <a:xfrm>
            <a:off x="1774825" y="2297113"/>
            <a:ext cx="608013" cy="457200"/>
          </a:xfrm>
          <a:prstGeom prst="rect">
            <a:avLst/>
          </a:prstGeom>
          <a:noFill/>
          <a:ln w="9525">
            <a:noFill/>
            <a:miter lim="800000"/>
            <a:headEnd/>
            <a:tailEnd/>
          </a:ln>
        </p:spPr>
        <p:txBody>
          <a:bodyPr wrap="none">
            <a:spAutoFit/>
          </a:bodyPr>
          <a:lstStyle/>
          <a:p>
            <a:r>
              <a:rPr lang="en-US"/>
              <a:t>8.1</a:t>
            </a:r>
          </a:p>
        </p:txBody>
      </p:sp>
      <p:sp>
        <p:nvSpPr>
          <p:cNvPr id="849968" name="Text Box 48"/>
          <p:cNvSpPr txBox="1">
            <a:spLocks noChangeArrowheads="1"/>
          </p:cNvSpPr>
          <p:nvPr/>
        </p:nvSpPr>
        <p:spPr bwMode="auto">
          <a:xfrm>
            <a:off x="2203450" y="2306638"/>
            <a:ext cx="381000" cy="304800"/>
          </a:xfrm>
          <a:prstGeom prst="rect">
            <a:avLst/>
          </a:prstGeom>
          <a:noFill/>
          <a:ln w="9525">
            <a:noFill/>
            <a:miter lim="800000"/>
            <a:headEnd/>
            <a:tailEnd/>
          </a:ln>
        </p:spPr>
        <p:txBody>
          <a:bodyPr wrap="none">
            <a:spAutoFit/>
          </a:bodyPr>
          <a:lstStyle/>
          <a:p>
            <a:r>
              <a:rPr lang="en-US" sz="1400"/>
              <a:t>00</a:t>
            </a:r>
          </a:p>
        </p:txBody>
      </p:sp>
      <p:sp>
        <p:nvSpPr>
          <p:cNvPr id="849969" name="Text Box 49"/>
          <p:cNvSpPr txBox="1">
            <a:spLocks noChangeArrowheads="1"/>
          </p:cNvSpPr>
          <p:nvPr/>
        </p:nvSpPr>
        <p:spPr bwMode="auto">
          <a:xfrm>
            <a:off x="2203450" y="2306638"/>
            <a:ext cx="381000" cy="304800"/>
          </a:xfrm>
          <a:prstGeom prst="rect">
            <a:avLst/>
          </a:prstGeom>
          <a:noFill/>
          <a:ln w="9525">
            <a:noFill/>
            <a:miter lim="800000"/>
            <a:headEnd/>
            <a:tailEnd/>
          </a:ln>
        </p:spPr>
        <p:txBody>
          <a:bodyPr wrap="none">
            <a:spAutoFit/>
          </a:bodyPr>
          <a:lstStyle/>
          <a:p>
            <a:r>
              <a:rPr lang="en-US" sz="1400"/>
              <a:t>04</a:t>
            </a:r>
          </a:p>
        </p:txBody>
      </p:sp>
      <p:sp>
        <p:nvSpPr>
          <p:cNvPr id="849970" name="Text Box 50"/>
          <p:cNvSpPr txBox="1">
            <a:spLocks noChangeArrowheads="1"/>
          </p:cNvSpPr>
          <p:nvPr/>
        </p:nvSpPr>
        <p:spPr bwMode="auto">
          <a:xfrm>
            <a:off x="769938" y="2297113"/>
            <a:ext cx="1797050" cy="457200"/>
          </a:xfrm>
          <a:prstGeom prst="rect">
            <a:avLst/>
          </a:prstGeom>
          <a:noFill/>
          <a:ln w="9525">
            <a:noFill/>
            <a:miter lim="800000"/>
            <a:headEnd/>
            <a:tailEnd/>
          </a:ln>
        </p:spPr>
        <p:txBody>
          <a:bodyPr wrap="none">
            <a:spAutoFit/>
          </a:bodyPr>
          <a:lstStyle/>
          <a:p>
            <a:r>
              <a:rPr lang="en-US"/>
              <a:t>671.604938</a:t>
            </a:r>
          </a:p>
        </p:txBody>
      </p:sp>
      <p:sp>
        <p:nvSpPr>
          <p:cNvPr id="249894" name="Line 51"/>
          <p:cNvSpPr>
            <a:spLocks noChangeShapeType="1"/>
          </p:cNvSpPr>
          <p:nvPr/>
        </p:nvSpPr>
        <p:spPr bwMode="auto">
          <a:xfrm>
            <a:off x="5465763" y="4994275"/>
            <a:ext cx="228600" cy="0"/>
          </a:xfrm>
          <a:prstGeom prst="line">
            <a:avLst/>
          </a:prstGeom>
          <a:noFill/>
          <a:ln w="9525">
            <a:solidFill>
              <a:schemeClr val="tx1"/>
            </a:solidFill>
            <a:miter lim="800000"/>
            <a:headEnd/>
            <a:tailEnd/>
          </a:ln>
        </p:spPr>
        <p:txBody>
          <a:bodyPr wrap="none"/>
          <a:lstStyle/>
          <a:p>
            <a:endParaRPr lang="en-US"/>
          </a:p>
        </p:txBody>
      </p:sp>
      <p:sp>
        <p:nvSpPr>
          <p:cNvPr id="249895" name="Text Box 52"/>
          <p:cNvSpPr txBox="1">
            <a:spLocks noChangeArrowheads="1"/>
          </p:cNvSpPr>
          <p:nvPr/>
        </p:nvSpPr>
        <p:spPr bwMode="auto">
          <a:xfrm>
            <a:off x="5443538" y="4591050"/>
            <a:ext cx="268287" cy="457200"/>
          </a:xfrm>
          <a:prstGeom prst="rect">
            <a:avLst/>
          </a:prstGeom>
          <a:noFill/>
          <a:ln w="9525">
            <a:noFill/>
            <a:miter lim="800000"/>
            <a:headEnd/>
            <a:tailEnd/>
          </a:ln>
        </p:spPr>
        <p:txBody>
          <a:bodyPr wrap="none">
            <a:spAutoFit/>
          </a:bodyPr>
          <a:lstStyle/>
          <a:p>
            <a:r>
              <a:rPr lang="en-US" b="1"/>
              <a:t>.</a:t>
            </a:r>
          </a:p>
        </p:txBody>
      </p:sp>
      <p:sp>
        <p:nvSpPr>
          <p:cNvPr id="249896" name="Text Box 53"/>
          <p:cNvSpPr txBox="1">
            <a:spLocks noChangeArrowheads="1"/>
          </p:cNvSpPr>
          <p:nvPr/>
        </p:nvSpPr>
        <p:spPr bwMode="auto">
          <a:xfrm>
            <a:off x="5443538" y="4743450"/>
            <a:ext cx="268287" cy="457200"/>
          </a:xfrm>
          <a:prstGeom prst="rect">
            <a:avLst/>
          </a:prstGeom>
          <a:noFill/>
          <a:ln w="9525">
            <a:noFill/>
            <a:miter lim="800000"/>
            <a:headEnd/>
            <a:tailEnd/>
          </a:ln>
        </p:spPr>
        <p:txBody>
          <a:bodyPr wrap="none">
            <a:spAutoFit/>
          </a:bodyPr>
          <a:lstStyle/>
          <a:p>
            <a:r>
              <a:rPr lang="en-US" b="1"/>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62"/>
                                        </p:tgtEl>
                                        <p:attrNameLst>
                                          <p:attrName>style.visibility</p:attrName>
                                        </p:attrNameLst>
                                      </p:cBhvr>
                                      <p:to>
                                        <p:strVal val="visible"/>
                                      </p:to>
                                    </p:set>
                                    <p:animEffect transition="in" filter="fade">
                                      <p:cBhvr>
                                        <p:cTn id="7" dur="2000"/>
                                        <p:tgtEl>
                                          <p:spTgt spid="8499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9963"/>
                                        </p:tgtEl>
                                        <p:attrNameLst>
                                          <p:attrName>style.visibility</p:attrName>
                                        </p:attrNameLst>
                                      </p:cBhvr>
                                      <p:to>
                                        <p:strVal val="visible"/>
                                      </p:to>
                                    </p:set>
                                    <p:animEffect transition="in" filter="dissolve">
                                      <p:cBhvr>
                                        <p:cTn id="12" dur="500"/>
                                        <p:tgtEl>
                                          <p:spTgt spid="8499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9964"/>
                                        </p:tgtEl>
                                        <p:attrNameLst>
                                          <p:attrName>style.visibility</p:attrName>
                                        </p:attrNameLst>
                                      </p:cBhvr>
                                      <p:to>
                                        <p:strVal val="visible"/>
                                      </p:to>
                                    </p:set>
                                    <p:animEffect transition="in" filter="dissolve">
                                      <p:cBhvr>
                                        <p:cTn id="17" dur="500"/>
                                        <p:tgtEl>
                                          <p:spTgt spid="84996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49964"/>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8499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84996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49963"/>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84996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49966"/>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84996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49968"/>
                                        </p:tgtEl>
                                        <p:attrNameLst>
                                          <p:attrName>style.visibility</p:attrName>
                                        </p:attrNameLst>
                                      </p:cBhvr>
                                      <p:to>
                                        <p:strVal val="visible"/>
                                      </p:to>
                                    </p:set>
                                    <p:animEffect transition="in" filter="dissolve">
                                      <p:cBhvr>
                                        <p:cTn id="42" dur="500"/>
                                        <p:tgtEl>
                                          <p:spTgt spid="84996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4996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8499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849969"/>
                                        </p:tgtEl>
                                        <p:attrNameLst>
                                          <p:attrName>style.visibility</p:attrName>
                                        </p:attrNameLst>
                                      </p:cBhvr>
                                      <p:to>
                                        <p:strVal val="hidden"/>
                                      </p:to>
                                    </p:set>
                                  </p:childTnLst>
                                </p:cTn>
                              </p:par>
                              <p:par>
                                <p:cTn id="53" presetID="1" presetClass="entr" presetSubtype="0" fill="hold" grpId="2" nodeType="withEffect">
                                  <p:stCondLst>
                                    <p:cond delay="0"/>
                                  </p:stCondLst>
                                  <p:childTnLst>
                                    <p:set>
                                      <p:cBhvr>
                                        <p:cTn id="54" dur="1" fill="hold">
                                          <p:stCondLst>
                                            <p:cond delay="0"/>
                                          </p:stCondLst>
                                        </p:cTn>
                                        <p:tgtEl>
                                          <p:spTgt spid="8499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3" nodeType="clickEffect">
                                  <p:stCondLst>
                                    <p:cond delay="0"/>
                                  </p:stCondLst>
                                  <p:childTnLst>
                                    <p:set>
                                      <p:cBhvr>
                                        <p:cTn id="58" dur="1" fill="hold">
                                          <p:stCondLst>
                                            <p:cond delay="0"/>
                                          </p:stCondLst>
                                        </p:cTn>
                                        <p:tgtEl>
                                          <p:spTgt spid="849969"/>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849970"/>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8499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2" grpId="0" animBg="1"/>
      <p:bldP spid="849963" grpId="0"/>
      <p:bldP spid="849963" grpId="1"/>
      <p:bldP spid="849964" grpId="0"/>
      <p:bldP spid="849964" grpId="1"/>
      <p:bldP spid="849965" grpId="0"/>
      <p:bldP spid="849965" grpId="1"/>
      <p:bldP spid="849966" grpId="0"/>
      <p:bldP spid="849966" grpId="1"/>
      <p:bldP spid="849967" grpId="0"/>
      <p:bldP spid="849967" grpId="1"/>
      <p:bldP spid="849968" grpId="0"/>
      <p:bldP spid="849968" grpId="1"/>
      <p:bldP spid="849969" grpId="0"/>
      <p:bldP spid="849969" grpId="1"/>
      <p:bldP spid="849969" grpId="2"/>
      <p:bldP spid="849969" grpId="3"/>
      <p:bldP spid="849970"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r>
              <a:rPr lang="en-US" smtClean="0">
                <a:latin typeface="Arial" charset="0"/>
              </a:rPr>
              <a:t>Rule for Multiplication</a:t>
            </a:r>
            <a:br>
              <a:rPr lang="en-US" smtClean="0">
                <a:latin typeface="Arial" charset="0"/>
              </a:rPr>
            </a:br>
            <a:r>
              <a:rPr lang="en-US" sz="2400" smtClean="0">
                <a:latin typeface="Arial" charset="0"/>
              </a:rPr>
              <a:t>Calculating with Numbers Written in Scientific Notation</a:t>
            </a:r>
            <a:endParaRPr lang="en-US" smtClean="0">
              <a:latin typeface="Arial" charset="0"/>
            </a:endParaRPr>
          </a:p>
        </p:txBody>
      </p:sp>
      <p:sp>
        <p:nvSpPr>
          <p:cNvPr id="250883" name="Text Box 3"/>
          <p:cNvSpPr txBox="1">
            <a:spLocks noChangeArrowheads="1"/>
          </p:cNvSpPr>
          <p:nvPr/>
        </p:nvSpPr>
        <p:spPr bwMode="auto">
          <a:xfrm>
            <a:off x="517525" y="2325688"/>
            <a:ext cx="8237538" cy="822325"/>
          </a:xfrm>
          <a:prstGeom prst="rect">
            <a:avLst/>
          </a:prstGeom>
          <a:noFill/>
          <a:ln w="9525">
            <a:noFill/>
            <a:miter lim="800000"/>
            <a:headEnd/>
            <a:tailEnd/>
          </a:ln>
        </p:spPr>
        <p:txBody>
          <a:bodyPr wrap="none">
            <a:spAutoFit/>
          </a:bodyPr>
          <a:lstStyle/>
          <a:p>
            <a:r>
              <a:rPr lang="en-US"/>
              <a:t>When multiplying numbers in scientific notation, </a:t>
            </a:r>
            <a:r>
              <a:rPr lang="en-US" i="1">
                <a:solidFill>
                  <a:schemeClr val="accent2"/>
                </a:solidFill>
              </a:rPr>
              <a:t>multiply the</a:t>
            </a:r>
          </a:p>
          <a:p>
            <a:r>
              <a:rPr lang="en-US" i="1">
                <a:solidFill>
                  <a:schemeClr val="accent2"/>
                </a:solidFill>
              </a:rPr>
              <a:t>first factors</a:t>
            </a:r>
            <a:r>
              <a:rPr lang="en-US"/>
              <a:t> and</a:t>
            </a:r>
            <a:r>
              <a:rPr lang="en-US" i="1"/>
              <a:t> </a:t>
            </a:r>
            <a:r>
              <a:rPr lang="en-US" i="1">
                <a:solidFill>
                  <a:srgbClr val="CC3300"/>
                </a:solidFill>
              </a:rPr>
              <a:t>add the exponents</a:t>
            </a:r>
            <a:r>
              <a:rPr lang="en-US">
                <a:solidFill>
                  <a:srgbClr val="CC3300"/>
                </a:solidFill>
              </a:rPr>
              <a:t>.</a:t>
            </a:r>
          </a:p>
        </p:txBody>
      </p:sp>
      <p:sp>
        <p:nvSpPr>
          <p:cNvPr id="509956" name="Text Box 4"/>
          <p:cNvSpPr txBox="1">
            <a:spLocks noChangeArrowheads="1"/>
          </p:cNvSpPr>
          <p:nvPr/>
        </p:nvSpPr>
        <p:spPr bwMode="auto">
          <a:xfrm>
            <a:off x="441325" y="3544888"/>
            <a:ext cx="6932613" cy="457200"/>
          </a:xfrm>
          <a:prstGeom prst="rect">
            <a:avLst/>
          </a:prstGeom>
          <a:noFill/>
          <a:ln w="9525">
            <a:noFill/>
            <a:miter lim="800000"/>
            <a:headEnd/>
            <a:tailEnd/>
          </a:ln>
        </p:spPr>
        <p:txBody>
          <a:bodyPr wrap="none">
            <a:spAutoFit/>
          </a:bodyPr>
          <a:lstStyle/>
          <a:p>
            <a:r>
              <a:rPr lang="en-US"/>
              <a:t>Sample Problem:  Multiply </a:t>
            </a:r>
            <a:r>
              <a:rPr lang="en-US">
                <a:solidFill>
                  <a:schemeClr val="accent2"/>
                </a:solidFill>
              </a:rPr>
              <a:t>3.2</a:t>
            </a:r>
            <a:r>
              <a:rPr lang="en-US"/>
              <a:t> x 10</a:t>
            </a:r>
            <a:r>
              <a:rPr lang="en-US" baseline="30000">
                <a:solidFill>
                  <a:srgbClr val="CC3300"/>
                </a:solidFill>
              </a:rPr>
              <a:t>-7</a:t>
            </a:r>
            <a:r>
              <a:rPr lang="en-US"/>
              <a:t>  by  </a:t>
            </a:r>
            <a:r>
              <a:rPr lang="en-US">
                <a:solidFill>
                  <a:schemeClr val="accent2"/>
                </a:solidFill>
              </a:rPr>
              <a:t>2.1</a:t>
            </a:r>
            <a:r>
              <a:rPr lang="en-US"/>
              <a:t> x 10</a:t>
            </a:r>
            <a:r>
              <a:rPr lang="en-US" baseline="30000">
                <a:solidFill>
                  <a:srgbClr val="CC3300"/>
                </a:solidFill>
              </a:rPr>
              <a:t>5</a:t>
            </a:r>
          </a:p>
        </p:txBody>
      </p:sp>
      <p:sp>
        <p:nvSpPr>
          <p:cNvPr id="509957" name="Text Box 5"/>
          <p:cNvSpPr txBox="1">
            <a:spLocks noChangeArrowheads="1"/>
          </p:cNvSpPr>
          <p:nvPr/>
        </p:nvSpPr>
        <p:spPr bwMode="auto">
          <a:xfrm>
            <a:off x="1933575" y="4343400"/>
            <a:ext cx="2867025" cy="457200"/>
          </a:xfrm>
          <a:prstGeom prst="rect">
            <a:avLst/>
          </a:prstGeom>
          <a:noFill/>
          <a:ln w="9525">
            <a:noFill/>
            <a:miter lim="800000"/>
            <a:headEnd/>
            <a:tailEnd/>
          </a:ln>
        </p:spPr>
        <p:txBody>
          <a:bodyPr wrap="none">
            <a:spAutoFit/>
          </a:bodyPr>
          <a:lstStyle/>
          <a:p>
            <a:r>
              <a:rPr lang="en-US"/>
              <a:t>(</a:t>
            </a:r>
            <a:r>
              <a:rPr lang="en-US">
                <a:solidFill>
                  <a:schemeClr val="accent2"/>
                </a:solidFill>
              </a:rPr>
              <a:t>3.2</a:t>
            </a:r>
            <a:r>
              <a:rPr lang="en-US"/>
              <a:t>) x (</a:t>
            </a:r>
            <a:r>
              <a:rPr lang="en-US">
                <a:solidFill>
                  <a:schemeClr val="accent2"/>
                </a:solidFill>
              </a:rPr>
              <a:t>2.1</a:t>
            </a:r>
            <a:r>
              <a:rPr lang="en-US"/>
              <a:t>)  =  </a:t>
            </a:r>
            <a:r>
              <a:rPr lang="en-US">
                <a:solidFill>
                  <a:schemeClr val="accent2"/>
                </a:solidFill>
              </a:rPr>
              <a:t>6.72</a:t>
            </a:r>
          </a:p>
        </p:txBody>
      </p:sp>
      <p:sp>
        <p:nvSpPr>
          <p:cNvPr id="509958" name="Text Box 6"/>
          <p:cNvSpPr txBox="1">
            <a:spLocks noChangeArrowheads="1"/>
          </p:cNvSpPr>
          <p:nvPr/>
        </p:nvSpPr>
        <p:spPr bwMode="auto">
          <a:xfrm>
            <a:off x="1600200" y="4876800"/>
            <a:ext cx="3376613" cy="457200"/>
          </a:xfrm>
          <a:prstGeom prst="rect">
            <a:avLst/>
          </a:prstGeom>
          <a:noFill/>
          <a:ln w="9525">
            <a:noFill/>
            <a:miter lim="800000"/>
            <a:headEnd/>
            <a:tailEnd/>
          </a:ln>
        </p:spPr>
        <p:txBody>
          <a:bodyPr wrap="none">
            <a:spAutoFit/>
          </a:bodyPr>
          <a:lstStyle/>
          <a:p>
            <a:r>
              <a:rPr lang="en-US"/>
              <a:t>(</a:t>
            </a:r>
            <a:r>
              <a:rPr lang="en-US">
                <a:solidFill>
                  <a:srgbClr val="CC3300"/>
                </a:solidFill>
              </a:rPr>
              <a:t>-7</a:t>
            </a:r>
            <a:r>
              <a:rPr lang="en-US"/>
              <a:t>)  +  (</a:t>
            </a:r>
            <a:r>
              <a:rPr lang="en-US">
                <a:solidFill>
                  <a:srgbClr val="CC3300"/>
                </a:solidFill>
              </a:rPr>
              <a:t>5</a:t>
            </a:r>
            <a:r>
              <a:rPr lang="en-US"/>
              <a:t>)  =  </a:t>
            </a:r>
            <a:r>
              <a:rPr lang="en-US">
                <a:solidFill>
                  <a:srgbClr val="CC3300"/>
                </a:solidFill>
              </a:rPr>
              <a:t>-2</a:t>
            </a:r>
            <a:r>
              <a:rPr lang="en-US"/>
              <a:t>  or </a:t>
            </a:r>
            <a:r>
              <a:rPr lang="en-US">
                <a:solidFill>
                  <a:srgbClr val="CC3300"/>
                </a:solidFill>
              </a:rPr>
              <a:t>10</a:t>
            </a:r>
            <a:r>
              <a:rPr lang="en-US" baseline="30000">
                <a:solidFill>
                  <a:srgbClr val="CC3300"/>
                </a:solidFill>
              </a:rPr>
              <a:t>-2</a:t>
            </a:r>
          </a:p>
        </p:txBody>
      </p:sp>
      <p:sp>
        <p:nvSpPr>
          <p:cNvPr id="509959" name="Text Box 7"/>
          <p:cNvSpPr txBox="1">
            <a:spLocks noChangeArrowheads="1"/>
          </p:cNvSpPr>
          <p:nvPr/>
        </p:nvSpPr>
        <p:spPr bwMode="auto">
          <a:xfrm>
            <a:off x="5715000" y="4495800"/>
            <a:ext cx="1646238" cy="466725"/>
          </a:xfrm>
          <a:prstGeom prst="rect">
            <a:avLst/>
          </a:prstGeom>
          <a:solidFill>
            <a:srgbClr val="FFFFD9">
              <a:alpha val="50195"/>
            </a:srgbClr>
          </a:solidFill>
          <a:ln w="9525">
            <a:solidFill>
              <a:schemeClr val="tx1"/>
            </a:solidFill>
            <a:miter lim="800000"/>
            <a:headEnd/>
            <a:tailEnd/>
          </a:ln>
        </p:spPr>
        <p:txBody>
          <a:bodyPr wrap="none">
            <a:spAutoFit/>
          </a:bodyPr>
          <a:lstStyle/>
          <a:p>
            <a:r>
              <a:rPr lang="en-US" b="1"/>
              <a:t>6.72 x 10</a:t>
            </a:r>
            <a:r>
              <a:rPr lang="en-US" b="1" baseline="30000"/>
              <a:t>-2</a:t>
            </a:r>
          </a:p>
        </p:txBody>
      </p:sp>
      <p:sp>
        <p:nvSpPr>
          <p:cNvPr id="509960" name="AutoShape 8"/>
          <p:cNvSpPr>
            <a:spLocks/>
          </p:cNvSpPr>
          <p:nvPr/>
        </p:nvSpPr>
        <p:spPr bwMode="auto">
          <a:xfrm>
            <a:off x="5029200" y="4343400"/>
            <a:ext cx="381000" cy="914400"/>
          </a:xfrm>
          <a:prstGeom prst="rightBrace">
            <a:avLst>
              <a:gd name="adj1" fmla="val 20000"/>
              <a:gd name="adj2" fmla="val 43056"/>
            </a:avLst>
          </a:prstGeom>
          <a:noFill/>
          <a:ln w="9525">
            <a:solidFill>
              <a:schemeClr val="tx1"/>
            </a:solidFill>
            <a:miter lim="800000"/>
            <a:headEnd/>
            <a:tailEnd/>
          </a:ln>
        </p:spPr>
        <p:txBody>
          <a:bodyPr wrap="none" anchor="ctr"/>
          <a:lstStyle/>
          <a:p>
            <a:endParaRPr lang="en-US"/>
          </a:p>
        </p:txBody>
      </p:sp>
      <p:sp>
        <p:nvSpPr>
          <p:cNvPr id="509961" name="Text Box 9"/>
          <p:cNvSpPr txBox="1">
            <a:spLocks noChangeArrowheads="1"/>
          </p:cNvSpPr>
          <p:nvPr/>
        </p:nvSpPr>
        <p:spPr bwMode="auto">
          <a:xfrm>
            <a:off x="444500" y="5791200"/>
            <a:ext cx="6032500" cy="457200"/>
          </a:xfrm>
          <a:prstGeom prst="rect">
            <a:avLst/>
          </a:prstGeom>
          <a:noFill/>
          <a:ln w="9525">
            <a:noFill/>
            <a:miter lim="800000"/>
            <a:headEnd/>
            <a:tailEnd/>
          </a:ln>
        </p:spPr>
        <p:txBody>
          <a:bodyPr wrap="none">
            <a:spAutoFit/>
          </a:bodyPr>
          <a:lstStyle/>
          <a:p>
            <a:r>
              <a:rPr lang="en-US"/>
              <a:t>Exercise:  Multiply 14.6 x 10</a:t>
            </a:r>
            <a:r>
              <a:rPr lang="en-US" baseline="30000"/>
              <a:t>7</a:t>
            </a:r>
            <a:r>
              <a:rPr lang="en-US"/>
              <a:t>  by  1.5 x 10</a:t>
            </a:r>
            <a:r>
              <a:rPr lang="en-US" baseline="30000"/>
              <a:t>4</a:t>
            </a:r>
            <a:r>
              <a:rPr lang="en-US"/>
              <a:t> </a:t>
            </a:r>
          </a:p>
        </p:txBody>
      </p:sp>
      <p:sp>
        <p:nvSpPr>
          <p:cNvPr id="509962" name="Text Box 10"/>
          <p:cNvSpPr txBox="1">
            <a:spLocks noChangeArrowheads="1"/>
          </p:cNvSpPr>
          <p:nvPr/>
        </p:nvSpPr>
        <p:spPr bwMode="auto">
          <a:xfrm>
            <a:off x="6994525" y="4459288"/>
            <a:ext cx="184150" cy="457200"/>
          </a:xfrm>
          <a:prstGeom prst="rect">
            <a:avLst/>
          </a:prstGeom>
          <a:noFill/>
          <a:ln w="9525">
            <a:noFill/>
            <a:miter lim="800000"/>
            <a:headEnd/>
            <a:tailEnd/>
          </a:ln>
        </p:spPr>
        <p:txBody>
          <a:bodyPr wrap="none">
            <a:spAutoFit/>
          </a:bodyPr>
          <a:lstStyle/>
          <a:p>
            <a:endParaRPr lang="en-US"/>
          </a:p>
        </p:txBody>
      </p:sp>
      <p:sp>
        <p:nvSpPr>
          <p:cNvPr id="509963" name="Text Box 11"/>
          <p:cNvSpPr txBox="1">
            <a:spLocks noChangeArrowheads="1"/>
          </p:cNvSpPr>
          <p:nvPr/>
        </p:nvSpPr>
        <p:spPr bwMode="auto">
          <a:xfrm>
            <a:off x="6781800" y="5791200"/>
            <a:ext cx="1690688" cy="466725"/>
          </a:xfrm>
          <a:prstGeom prst="rect">
            <a:avLst/>
          </a:prstGeom>
          <a:solidFill>
            <a:srgbClr val="FFFFD9">
              <a:alpha val="50195"/>
            </a:srgbClr>
          </a:solidFill>
          <a:ln w="9525">
            <a:solidFill>
              <a:schemeClr val="tx1"/>
            </a:solidFill>
            <a:miter lim="800000"/>
            <a:headEnd/>
            <a:tailEnd/>
          </a:ln>
        </p:spPr>
        <p:txBody>
          <a:bodyPr wrap="none">
            <a:spAutoFit/>
          </a:bodyPr>
          <a:lstStyle/>
          <a:p>
            <a:r>
              <a:rPr lang="en-US" b="1"/>
              <a:t>2.19 x 10</a:t>
            </a:r>
            <a:r>
              <a:rPr lang="en-US" b="1" baseline="30000"/>
              <a:t>12</a:t>
            </a:r>
          </a:p>
        </p:txBody>
      </p:sp>
      <p:sp>
        <p:nvSpPr>
          <p:cNvPr id="250892" name="AutoShape 12">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99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99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99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996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5099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0996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nodePh="1">
                                  <p:stCondLst>
                                    <p:cond delay="0"/>
                                  </p:stCondLst>
                                  <p:endCondLst>
                                    <p:cond evt="begin" delay="0">
                                      <p:tn val="28"/>
                                    </p:cond>
                                  </p:endCondLst>
                                  <p:childTnLst>
                                    <p:set>
                                      <p:cBhvr>
                                        <p:cTn id="29" dur="1" fill="hold">
                                          <p:stCondLst>
                                            <p:cond delay="499"/>
                                          </p:stCondLst>
                                        </p:cTn>
                                        <p:tgtEl>
                                          <p:spTgt spid="50996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509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utoUpdateAnimBg="0"/>
      <p:bldP spid="509957" grpId="0" autoUpdateAnimBg="0"/>
      <p:bldP spid="509958" grpId="0" autoUpdateAnimBg="0"/>
      <p:bldP spid="509959" grpId="0" animBg="1" autoUpdateAnimBg="0"/>
      <p:bldP spid="509960" grpId="0" animBg="1"/>
      <p:bldP spid="509961" grpId="0" autoUpdateAnimBg="0"/>
      <p:bldP spid="509962" grpId="0" autoUpdateAnimBg="0"/>
      <p:bldP spid="509963" grpId="0" animBg="1"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smtClean="0">
                <a:latin typeface="Arial" charset="0"/>
              </a:rPr>
              <a:t>Rule for Division</a:t>
            </a:r>
            <a:br>
              <a:rPr lang="en-US" smtClean="0">
                <a:latin typeface="Arial" charset="0"/>
              </a:rPr>
            </a:br>
            <a:r>
              <a:rPr lang="en-US" sz="2400" smtClean="0">
                <a:latin typeface="Arial" charset="0"/>
              </a:rPr>
              <a:t>Calculating with Numbers Written in Scientific Notation</a:t>
            </a:r>
          </a:p>
        </p:txBody>
      </p:sp>
      <p:sp>
        <p:nvSpPr>
          <p:cNvPr id="14340" name="Text Box 3"/>
          <p:cNvSpPr txBox="1">
            <a:spLocks noChangeArrowheads="1"/>
          </p:cNvSpPr>
          <p:nvPr/>
        </p:nvSpPr>
        <p:spPr bwMode="auto">
          <a:xfrm>
            <a:off x="517525" y="1905000"/>
            <a:ext cx="8281988" cy="1552575"/>
          </a:xfrm>
          <a:prstGeom prst="rect">
            <a:avLst/>
          </a:prstGeom>
          <a:noFill/>
          <a:ln w="9525">
            <a:noFill/>
            <a:miter lim="800000"/>
            <a:headEnd/>
            <a:tailEnd/>
          </a:ln>
        </p:spPr>
        <p:txBody>
          <a:bodyPr wrap="none">
            <a:spAutoFit/>
          </a:bodyPr>
          <a:lstStyle/>
          <a:p>
            <a:r>
              <a:rPr lang="en-US"/>
              <a:t>When dividing numbers in scientific notation, </a:t>
            </a:r>
            <a:r>
              <a:rPr lang="en-US" i="1">
                <a:solidFill>
                  <a:schemeClr val="accent2"/>
                </a:solidFill>
              </a:rPr>
              <a:t>divide the first </a:t>
            </a:r>
          </a:p>
          <a:p>
            <a:r>
              <a:rPr lang="en-US" i="1">
                <a:solidFill>
                  <a:schemeClr val="accent2"/>
                </a:solidFill>
              </a:rPr>
              <a:t>factor</a:t>
            </a:r>
            <a:r>
              <a:rPr lang="en-US" i="1">
                <a:solidFill>
                  <a:srgbClr val="D60093"/>
                </a:solidFill>
              </a:rPr>
              <a:t> </a:t>
            </a:r>
            <a:r>
              <a:rPr lang="en-US" i="1"/>
              <a:t>in the numerator by the first factor in the denominator.</a:t>
            </a:r>
          </a:p>
          <a:p>
            <a:r>
              <a:rPr lang="en-US"/>
              <a:t>Then </a:t>
            </a:r>
            <a:r>
              <a:rPr lang="en-US" i="1">
                <a:solidFill>
                  <a:srgbClr val="CC3300"/>
                </a:solidFill>
              </a:rPr>
              <a:t>subtract</a:t>
            </a:r>
            <a:r>
              <a:rPr lang="en-US">
                <a:solidFill>
                  <a:srgbClr val="CC3300"/>
                </a:solidFill>
              </a:rPr>
              <a:t> the</a:t>
            </a:r>
            <a:r>
              <a:rPr lang="en-US" i="1">
                <a:solidFill>
                  <a:srgbClr val="CC3300"/>
                </a:solidFill>
              </a:rPr>
              <a:t> exponent in the denominator from the </a:t>
            </a:r>
          </a:p>
          <a:p>
            <a:r>
              <a:rPr lang="en-US" i="1">
                <a:solidFill>
                  <a:srgbClr val="CC3300"/>
                </a:solidFill>
              </a:rPr>
              <a:t>exponent</a:t>
            </a:r>
            <a:r>
              <a:rPr lang="en-US" i="1"/>
              <a:t> in the numerator.</a:t>
            </a:r>
            <a:endParaRPr lang="en-US">
              <a:solidFill>
                <a:srgbClr val="008000"/>
              </a:solidFill>
            </a:endParaRPr>
          </a:p>
        </p:txBody>
      </p:sp>
      <p:sp>
        <p:nvSpPr>
          <p:cNvPr id="510980" name="Text Box 4"/>
          <p:cNvSpPr txBox="1">
            <a:spLocks noChangeArrowheads="1"/>
          </p:cNvSpPr>
          <p:nvPr/>
        </p:nvSpPr>
        <p:spPr bwMode="auto">
          <a:xfrm>
            <a:off x="441325" y="3544888"/>
            <a:ext cx="6762750" cy="457200"/>
          </a:xfrm>
          <a:prstGeom prst="rect">
            <a:avLst/>
          </a:prstGeom>
          <a:noFill/>
          <a:ln w="9525">
            <a:noFill/>
            <a:miter lim="800000"/>
            <a:headEnd/>
            <a:tailEnd/>
          </a:ln>
        </p:spPr>
        <p:txBody>
          <a:bodyPr wrap="none">
            <a:spAutoFit/>
          </a:bodyPr>
          <a:lstStyle/>
          <a:p>
            <a:r>
              <a:rPr lang="en-US"/>
              <a:t>Sample Problem:  Divide </a:t>
            </a:r>
            <a:r>
              <a:rPr lang="en-US">
                <a:solidFill>
                  <a:schemeClr val="accent2"/>
                </a:solidFill>
              </a:rPr>
              <a:t>6.4</a:t>
            </a:r>
            <a:r>
              <a:rPr lang="en-US"/>
              <a:t> x 10</a:t>
            </a:r>
            <a:r>
              <a:rPr lang="en-US" baseline="30000">
                <a:solidFill>
                  <a:srgbClr val="CC3300"/>
                </a:solidFill>
              </a:rPr>
              <a:t>6</a:t>
            </a:r>
            <a:r>
              <a:rPr lang="en-US"/>
              <a:t>  by  </a:t>
            </a:r>
            <a:r>
              <a:rPr lang="en-US">
                <a:solidFill>
                  <a:schemeClr val="accent2"/>
                </a:solidFill>
              </a:rPr>
              <a:t>1.7</a:t>
            </a:r>
            <a:r>
              <a:rPr lang="en-US">
                <a:solidFill>
                  <a:srgbClr val="D60093"/>
                </a:solidFill>
              </a:rPr>
              <a:t> </a:t>
            </a:r>
            <a:r>
              <a:rPr lang="en-US"/>
              <a:t> x 10</a:t>
            </a:r>
            <a:r>
              <a:rPr lang="en-US" baseline="30000">
                <a:solidFill>
                  <a:srgbClr val="CC3300"/>
                </a:solidFill>
              </a:rPr>
              <a:t>2</a:t>
            </a:r>
          </a:p>
        </p:txBody>
      </p:sp>
      <p:sp>
        <p:nvSpPr>
          <p:cNvPr id="510981" name="Text Box 5"/>
          <p:cNvSpPr txBox="1">
            <a:spLocks noChangeArrowheads="1"/>
          </p:cNvSpPr>
          <p:nvPr/>
        </p:nvSpPr>
        <p:spPr bwMode="auto">
          <a:xfrm>
            <a:off x="1933575" y="4343400"/>
            <a:ext cx="2967038" cy="457200"/>
          </a:xfrm>
          <a:prstGeom prst="rect">
            <a:avLst/>
          </a:prstGeom>
          <a:noFill/>
          <a:ln w="9525">
            <a:noFill/>
            <a:miter lim="800000"/>
            <a:headEnd/>
            <a:tailEnd/>
          </a:ln>
        </p:spPr>
        <p:txBody>
          <a:bodyPr wrap="none">
            <a:spAutoFit/>
          </a:bodyPr>
          <a:lstStyle/>
          <a:p>
            <a:r>
              <a:rPr lang="en-US"/>
              <a:t>(</a:t>
            </a:r>
            <a:r>
              <a:rPr lang="en-US">
                <a:solidFill>
                  <a:schemeClr val="accent2"/>
                </a:solidFill>
              </a:rPr>
              <a:t>6.4</a:t>
            </a:r>
            <a:r>
              <a:rPr lang="en-US"/>
              <a:t>)     (</a:t>
            </a:r>
            <a:r>
              <a:rPr lang="en-US">
                <a:solidFill>
                  <a:schemeClr val="accent2"/>
                </a:solidFill>
              </a:rPr>
              <a:t>1.7</a:t>
            </a:r>
            <a:r>
              <a:rPr lang="en-US"/>
              <a:t>)  =  </a:t>
            </a:r>
            <a:r>
              <a:rPr lang="en-US">
                <a:solidFill>
                  <a:schemeClr val="accent2"/>
                </a:solidFill>
              </a:rPr>
              <a:t>3.76</a:t>
            </a:r>
          </a:p>
        </p:txBody>
      </p:sp>
      <p:sp>
        <p:nvSpPr>
          <p:cNvPr id="510982" name="Text Box 6"/>
          <p:cNvSpPr txBox="1">
            <a:spLocks noChangeArrowheads="1"/>
          </p:cNvSpPr>
          <p:nvPr/>
        </p:nvSpPr>
        <p:spPr bwMode="auto">
          <a:xfrm>
            <a:off x="1600200" y="4876800"/>
            <a:ext cx="3028950" cy="457200"/>
          </a:xfrm>
          <a:prstGeom prst="rect">
            <a:avLst/>
          </a:prstGeom>
          <a:noFill/>
          <a:ln w="9525">
            <a:noFill/>
            <a:miter lim="800000"/>
            <a:headEnd/>
            <a:tailEnd/>
          </a:ln>
        </p:spPr>
        <p:txBody>
          <a:bodyPr wrap="none">
            <a:spAutoFit/>
          </a:bodyPr>
          <a:lstStyle/>
          <a:p>
            <a:r>
              <a:rPr lang="en-US"/>
              <a:t>(</a:t>
            </a:r>
            <a:r>
              <a:rPr lang="en-US">
                <a:solidFill>
                  <a:srgbClr val="CC3300"/>
                </a:solidFill>
              </a:rPr>
              <a:t>6</a:t>
            </a:r>
            <a:r>
              <a:rPr lang="en-US"/>
              <a:t>)  -  (</a:t>
            </a:r>
            <a:r>
              <a:rPr lang="en-US">
                <a:solidFill>
                  <a:srgbClr val="CC3300"/>
                </a:solidFill>
              </a:rPr>
              <a:t>2</a:t>
            </a:r>
            <a:r>
              <a:rPr lang="en-US"/>
              <a:t>)  =  </a:t>
            </a:r>
            <a:r>
              <a:rPr lang="en-US">
                <a:solidFill>
                  <a:srgbClr val="CC3300"/>
                </a:solidFill>
              </a:rPr>
              <a:t>4</a:t>
            </a:r>
            <a:r>
              <a:rPr lang="en-US"/>
              <a:t>  or </a:t>
            </a:r>
            <a:r>
              <a:rPr lang="en-US">
                <a:solidFill>
                  <a:srgbClr val="CC3300"/>
                </a:solidFill>
              </a:rPr>
              <a:t>10</a:t>
            </a:r>
            <a:r>
              <a:rPr lang="en-US" baseline="30000">
                <a:solidFill>
                  <a:srgbClr val="CC3300"/>
                </a:solidFill>
              </a:rPr>
              <a:t>4</a:t>
            </a:r>
          </a:p>
        </p:txBody>
      </p:sp>
      <p:sp>
        <p:nvSpPr>
          <p:cNvPr id="510983" name="Text Box 7"/>
          <p:cNvSpPr txBox="1">
            <a:spLocks noChangeArrowheads="1"/>
          </p:cNvSpPr>
          <p:nvPr/>
        </p:nvSpPr>
        <p:spPr bwMode="auto">
          <a:xfrm>
            <a:off x="5715000" y="4495800"/>
            <a:ext cx="1577975" cy="466725"/>
          </a:xfrm>
          <a:prstGeom prst="rect">
            <a:avLst/>
          </a:prstGeom>
          <a:solidFill>
            <a:srgbClr val="FFFFD9">
              <a:alpha val="50195"/>
            </a:srgbClr>
          </a:solidFill>
          <a:ln w="9525">
            <a:solidFill>
              <a:schemeClr val="tx1"/>
            </a:solidFill>
            <a:miter lim="800000"/>
            <a:headEnd/>
            <a:tailEnd/>
          </a:ln>
        </p:spPr>
        <p:txBody>
          <a:bodyPr wrap="none">
            <a:spAutoFit/>
          </a:bodyPr>
          <a:lstStyle/>
          <a:p>
            <a:r>
              <a:rPr lang="en-US" b="1"/>
              <a:t>3.76 x 10</a:t>
            </a:r>
            <a:r>
              <a:rPr lang="en-US" b="1" baseline="30000"/>
              <a:t>4</a:t>
            </a:r>
          </a:p>
        </p:txBody>
      </p:sp>
      <p:sp>
        <p:nvSpPr>
          <p:cNvPr id="510984" name="AutoShape 8"/>
          <p:cNvSpPr>
            <a:spLocks/>
          </p:cNvSpPr>
          <p:nvPr/>
        </p:nvSpPr>
        <p:spPr bwMode="auto">
          <a:xfrm>
            <a:off x="5029200" y="4343400"/>
            <a:ext cx="381000" cy="914400"/>
          </a:xfrm>
          <a:prstGeom prst="rightBrace">
            <a:avLst>
              <a:gd name="adj1" fmla="val 20000"/>
              <a:gd name="adj2" fmla="val 43056"/>
            </a:avLst>
          </a:prstGeom>
          <a:noFill/>
          <a:ln w="9525">
            <a:solidFill>
              <a:schemeClr val="tx1"/>
            </a:solidFill>
            <a:miter lim="800000"/>
            <a:headEnd/>
            <a:tailEnd/>
          </a:ln>
        </p:spPr>
        <p:txBody>
          <a:bodyPr wrap="none" anchor="ctr"/>
          <a:lstStyle/>
          <a:p>
            <a:endParaRPr lang="en-US"/>
          </a:p>
        </p:txBody>
      </p:sp>
      <p:sp>
        <p:nvSpPr>
          <p:cNvPr id="510985" name="Text Box 9"/>
          <p:cNvSpPr txBox="1">
            <a:spLocks noChangeArrowheads="1"/>
          </p:cNvSpPr>
          <p:nvPr/>
        </p:nvSpPr>
        <p:spPr bwMode="auto">
          <a:xfrm>
            <a:off x="444500" y="5791200"/>
            <a:ext cx="5857875" cy="457200"/>
          </a:xfrm>
          <a:prstGeom prst="rect">
            <a:avLst/>
          </a:prstGeom>
          <a:noFill/>
          <a:ln w="9525">
            <a:noFill/>
            <a:miter lim="800000"/>
            <a:headEnd/>
            <a:tailEnd/>
          </a:ln>
        </p:spPr>
        <p:txBody>
          <a:bodyPr wrap="none">
            <a:spAutoFit/>
          </a:bodyPr>
          <a:lstStyle/>
          <a:p>
            <a:r>
              <a:rPr lang="en-US"/>
              <a:t>Exercise:  Divide 2.4 x 10</a:t>
            </a:r>
            <a:r>
              <a:rPr lang="en-US" baseline="30000"/>
              <a:t>-7</a:t>
            </a:r>
            <a:r>
              <a:rPr lang="en-US"/>
              <a:t>  by  3.1 x 10</a:t>
            </a:r>
            <a:r>
              <a:rPr lang="en-US" baseline="30000"/>
              <a:t>14</a:t>
            </a:r>
            <a:r>
              <a:rPr lang="en-US"/>
              <a:t> </a:t>
            </a:r>
          </a:p>
        </p:txBody>
      </p:sp>
      <p:sp>
        <p:nvSpPr>
          <p:cNvPr id="510986" name="Text Box 10"/>
          <p:cNvSpPr txBox="1">
            <a:spLocks noChangeArrowheads="1"/>
          </p:cNvSpPr>
          <p:nvPr/>
        </p:nvSpPr>
        <p:spPr bwMode="auto">
          <a:xfrm>
            <a:off x="6781800" y="5791200"/>
            <a:ext cx="1758950" cy="466725"/>
          </a:xfrm>
          <a:prstGeom prst="rect">
            <a:avLst/>
          </a:prstGeom>
          <a:solidFill>
            <a:srgbClr val="FFFFD9">
              <a:alpha val="50195"/>
            </a:srgbClr>
          </a:solidFill>
          <a:ln w="9525">
            <a:solidFill>
              <a:schemeClr val="tx1"/>
            </a:solidFill>
            <a:miter lim="800000"/>
            <a:headEnd/>
            <a:tailEnd/>
          </a:ln>
        </p:spPr>
        <p:txBody>
          <a:bodyPr wrap="none">
            <a:spAutoFit/>
          </a:bodyPr>
          <a:lstStyle/>
          <a:p>
            <a:r>
              <a:rPr lang="en-US" b="1"/>
              <a:t>7.74 x 10</a:t>
            </a:r>
            <a:r>
              <a:rPr lang="en-US" b="1" baseline="30000"/>
              <a:t>-22</a:t>
            </a:r>
          </a:p>
        </p:txBody>
      </p:sp>
      <p:graphicFrame>
        <p:nvGraphicFramePr>
          <p:cNvPr id="14338" name="Object 11"/>
          <p:cNvGraphicFramePr>
            <a:graphicFrameLocks noChangeAspect="1"/>
          </p:cNvGraphicFramePr>
          <p:nvPr/>
        </p:nvGraphicFramePr>
        <p:xfrm>
          <a:off x="4514850" y="3340100"/>
          <a:ext cx="114300" cy="177800"/>
        </p:xfrm>
        <a:graphic>
          <a:graphicData uri="http://schemas.openxmlformats.org/presentationml/2006/ole">
            <p:oleObj spid="_x0000_s14338" name="Equation" r:id="rId4" imgW="114120" imgH="177480" progId="Equation.ESEE4">
              <p:embed/>
            </p:oleObj>
          </a:graphicData>
        </a:graphic>
      </p:graphicFrame>
      <p:sp>
        <p:nvSpPr>
          <p:cNvPr id="14348" name="Line 12"/>
          <p:cNvSpPr>
            <a:spLocks noChangeShapeType="1"/>
          </p:cNvSpPr>
          <p:nvPr/>
        </p:nvSpPr>
        <p:spPr bwMode="auto">
          <a:xfrm>
            <a:off x="2743200" y="4572000"/>
            <a:ext cx="304800" cy="0"/>
          </a:xfrm>
          <a:prstGeom prst="line">
            <a:avLst/>
          </a:prstGeom>
          <a:noFill/>
          <a:ln w="9525">
            <a:solidFill>
              <a:schemeClr val="tx1"/>
            </a:solidFill>
            <a:miter lim="800000"/>
            <a:headEnd/>
            <a:tailEnd/>
          </a:ln>
        </p:spPr>
        <p:txBody>
          <a:bodyPr wrap="none"/>
          <a:lstStyle/>
          <a:p>
            <a:endParaRPr lang="en-US"/>
          </a:p>
        </p:txBody>
      </p:sp>
      <p:sp>
        <p:nvSpPr>
          <p:cNvPr id="14349" name="Text Box 13"/>
          <p:cNvSpPr txBox="1">
            <a:spLocks noChangeArrowheads="1"/>
          </p:cNvSpPr>
          <p:nvPr/>
        </p:nvSpPr>
        <p:spPr bwMode="auto">
          <a:xfrm>
            <a:off x="2727325" y="4154488"/>
            <a:ext cx="268288" cy="457200"/>
          </a:xfrm>
          <a:prstGeom prst="rect">
            <a:avLst/>
          </a:prstGeom>
          <a:noFill/>
          <a:ln w="9525">
            <a:noFill/>
            <a:miter lim="800000"/>
            <a:headEnd/>
            <a:tailEnd/>
          </a:ln>
        </p:spPr>
        <p:txBody>
          <a:bodyPr wrap="none">
            <a:spAutoFit/>
          </a:bodyPr>
          <a:lstStyle/>
          <a:p>
            <a:r>
              <a:rPr lang="en-US"/>
              <a:t>.</a:t>
            </a:r>
          </a:p>
        </p:txBody>
      </p:sp>
      <p:sp>
        <p:nvSpPr>
          <p:cNvPr id="14350" name="Rectangle 14"/>
          <p:cNvSpPr>
            <a:spLocks noChangeArrowheads="1"/>
          </p:cNvSpPr>
          <p:nvPr/>
        </p:nvSpPr>
        <p:spPr bwMode="auto">
          <a:xfrm>
            <a:off x="2743200" y="4343400"/>
            <a:ext cx="268288" cy="457200"/>
          </a:xfrm>
          <a:prstGeom prst="rect">
            <a:avLst/>
          </a:prstGeom>
          <a:noFill/>
          <a:ln w="9525">
            <a:noFill/>
            <a:miter lim="800000"/>
            <a:headEnd/>
            <a:tailEnd/>
          </a:ln>
        </p:spPr>
        <p:txBody>
          <a:bodyPr wrap="none">
            <a:spAutoFit/>
          </a:bodyPr>
          <a:lstStyle/>
          <a:p>
            <a:r>
              <a:rPr lang="en-US"/>
              <a:t>.</a:t>
            </a:r>
          </a:p>
        </p:txBody>
      </p:sp>
      <p:sp>
        <p:nvSpPr>
          <p:cNvPr id="14351"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09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09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09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0984"/>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51098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109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10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0" grpId="0" autoUpdateAnimBg="0"/>
      <p:bldP spid="510981" grpId="0" autoUpdateAnimBg="0"/>
      <p:bldP spid="510982" grpId="0" autoUpdateAnimBg="0"/>
      <p:bldP spid="510983" grpId="0" animBg="1" autoUpdateAnimBg="0"/>
      <p:bldP spid="510984" grpId="0" animBg="1"/>
      <p:bldP spid="510985" grpId="0" autoUpdateAnimBg="0"/>
      <p:bldP spid="510986" grpId="0" animBg="1"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04800" y="609600"/>
            <a:ext cx="8534400" cy="1143000"/>
          </a:xfrm>
        </p:spPr>
        <p:txBody>
          <a:bodyPr/>
          <a:lstStyle/>
          <a:p>
            <a:pPr eaLnBrk="1" hangingPunct="1"/>
            <a:r>
              <a:rPr lang="en-US" smtClean="0">
                <a:latin typeface="Arial" charset="0"/>
              </a:rPr>
              <a:t>Rule for Addition and Subtraction</a:t>
            </a:r>
            <a:br>
              <a:rPr lang="en-US" smtClean="0">
                <a:latin typeface="Arial" charset="0"/>
              </a:rPr>
            </a:br>
            <a:r>
              <a:rPr lang="en-US" sz="2400" smtClean="0">
                <a:latin typeface="Arial" charset="0"/>
              </a:rPr>
              <a:t>Calculating with Numbers Written in Scientific Notation</a:t>
            </a:r>
          </a:p>
        </p:txBody>
      </p:sp>
      <p:sp>
        <p:nvSpPr>
          <p:cNvPr id="15364" name="Text Box 3"/>
          <p:cNvSpPr txBox="1">
            <a:spLocks noChangeArrowheads="1"/>
          </p:cNvSpPr>
          <p:nvPr/>
        </p:nvSpPr>
        <p:spPr bwMode="auto">
          <a:xfrm>
            <a:off x="381000" y="2073275"/>
            <a:ext cx="8316913" cy="822325"/>
          </a:xfrm>
          <a:prstGeom prst="rect">
            <a:avLst/>
          </a:prstGeom>
          <a:noFill/>
          <a:ln w="9525">
            <a:noFill/>
            <a:miter lim="800000"/>
            <a:headEnd/>
            <a:tailEnd/>
          </a:ln>
        </p:spPr>
        <p:txBody>
          <a:bodyPr wrap="none">
            <a:spAutoFit/>
          </a:bodyPr>
          <a:lstStyle/>
          <a:p>
            <a:r>
              <a:rPr lang="en-US"/>
              <a:t>In order to add or subtract numbers written in scientific</a:t>
            </a:r>
            <a:r>
              <a:rPr lang="en-US" i="1">
                <a:solidFill>
                  <a:srgbClr val="D60093"/>
                </a:solidFill>
              </a:rPr>
              <a:t> </a:t>
            </a:r>
          </a:p>
          <a:p>
            <a:r>
              <a:rPr lang="en-US"/>
              <a:t>notation</a:t>
            </a:r>
            <a:r>
              <a:rPr lang="en-US" i="1"/>
              <a:t>, you must express them with the</a:t>
            </a:r>
            <a:r>
              <a:rPr lang="en-US" i="1">
                <a:solidFill>
                  <a:srgbClr val="D60093"/>
                </a:solidFill>
              </a:rPr>
              <a:t> </a:t>
            </a:r>
            <a:r>
              <a:rPr lang="en-US" i="1">
                <a:solidFill>
                  <a:schemeClr val="accent2"/>
                </a:solidFill>
              </a:rPr>
              <a:t>same power of 10.</a:t>
            </a:r>
            <a:endParaRPr lang="en-US">
              <a:solidFill>
                <a:schemeClr val="accent2"/>
              </a:solidFill>
            </a:endParaRPr>
          </a:p>
        </p:txBody>
      </p:sp>
      <p:sp>
        <p:nvSpPr>
          <p:cNvPr id="512004" name="Text Box 4"/>
          <p:cNvSpPr txBox="1">
            <a:spLocks noChangeArrowheads="1"/>
          </p:cNvSpPr>
          <p:nvPr/>
        </p:nvSpPr>
        <p:spPr bwMode="auto">
          <a:xfrm>
            <a:off x="441325" y="3544888"/>
            <a:ext cx="6897688" cy="457200"/>
          </a:xfrm>
          <a:prstGeom prst="rect">
            <a:avLst/>
          </a:prstGeom>
          <a:noFill/>
          <a:ln w="9525">
            <a:noFill/>
            <a:miter lim="800000"/>
            <a:headEnd/>
            <a:tailEnd/>
          </a:ln>
        </p:spPr>
        <p:txBody>
          <a:bodyPr wrap="none">
            <a:spAutoFit/>
          </a:bodyPr>
          <a:lstStyle/>
          <a:p>
            <a:r>
              <a:rPr lang="en-US"/>
              <a:t>Sample Problem:  Add  </a:t>
            </a:r>
            <a:r>
              <a:rPr lang="en-US">
                <a:solidFill>
                  <a:schemeClr val="accent2"/>
                </a:solidFill>
              </a:rPr>
              <a:t>5.8</a:t>
            </a:r>
            <a:r>
              <a:rPr lang="en-US"/>
              <a:t> x 10</a:t>
            </a:r>
            <a:r>
              <a:rPr lang="en-US" baseline="30000">
                <a:solidFill>
                  <a:srgbClr val="CC3300"/>
                </a:solidFill>
              </a:rPr>
              <a:t>3</a:t>
            </a:r>
            <a:r>
              <a:rPr lang="en-US"/>
              <a:t>  and  </a:t>
            </a:r>
            <a:r>
              <a:rPr lang="en-US">
                <a:solidFill>
                  <a:schemeClr val="accent2"/>
                </a:solidFill>
              </a:rPr>
              <a:t>2.16</a:t>
            </a:r>
            <a:r>
              <a:rPr lang="en-US">
                <a:solidFill>
                  <a:srgbClr val="D60093"/>
                </a:solidFill>
              </a:rPr>
              <a:t> </a:t>
            </a:r>
            <a:r>
              <a:rPr lang="en-US"/>
              <a:t> x 10</a:t>
            </a:r>
            <a:r>
              <a:rPr lang="en-US" baseline="30000">
                <a:solidFill>
                  <a:srgbClr val="CC3300"/>
                </a:solidFill>
              </a:rPr>
              <a:t>4</a:t>
            </a:r>
          </a:p>
        </p:txBody>
      </p:sp>
      <p:sp>
        <p:nvSpPr>
          <p:cNvPr id="512005" name="Text Box 5"/>
          <p:cNvSpPr txBox="1">
            <a:spLocks noChangeArrowheads="1"/>
          </p:cNvSpPr>
          <p:nvPr/>
        </p:nvSpPr>
        <p:spPr bwMode="auto">
          <a:xfrm>
            <a:off x="457200" y="4343400"/>
            <a:ext cx="4014788" cy="457200"/>
          </a:xfrm>
          <a:prstGeom prst="rect">
            <a:avLst/>
          </a:prstGeom>
          <a:noFill/>
          <a:ln w="9525">
            <a:noFill/>
            <a:miter lim="800000"/>
            <a:headEnd/>
            <a:tailEnd/>
          </a:ln>
        </p:spPr>
        <p:txBody>
          <a:bodyPr wrap="none">
            <a:spAutoFit/>
          </a:bodyPr>
          <a:lstStyle/>
          <a:p>
            <a:r>
              <a:rPr lang="en-US"/>
              <a:t>(</a:t>
            </a:r>
            <a:r>
              <a:rPr lang="en-US">
                <a:solidFill>
                  <a:schemeClr val="accent2"/>
                </a:solidFill>
              </a:rPr>
              <a:t>5.8 </a:t>
            </a:r>
            <a:r>
              <a:rPr lang="en-US"/>
              <a:t>x</a:t>
            </a:r>
            <a:r>
              <a:rPr lang="en-US">
                <a:solidFill>
                  <a:srgbClr val="D60093"/>
                </a:solidFill>
              </a:rPr>
              <a:t> </a:t>
            </a:r>
            <a:r>
              <a:rPr lang="en-US">
                <a:solidFill>
                  <a:srgbClr val="CC3300"/>
                </a:solidFill>
              </a:rPr>
              <a:t>10</a:t>
            </a:r>
            <a:r>
              <a:rPr lang="en-US" baseline="30000">
                <a:solidFill>
                  <a:srgbClr val="CC3300"/>
                </a:solidFill>
              </a:rPr>
              <a:t>3</a:t>
            </a:r>
            <a:r>
              <a:rPr lang="en-US"/>
              <a:t>)  +  (</a:t>
            </a:r>
            <a:r>
              <a:rPr lang="en-US">
                <a:solidFill>
                  <a:schemeClr val="accent2"/>
                </a:solidFill>
              </a:rPr>
              <a:t>21.6 </a:t>
            </a:r>
            <a:r>
              <a:rPr lang="en-US"/>
              <a:t>x</a:t>
            </a:r>
            <a:r>
              <a:rPr lang="en-US">
                <a:solidFill>
                  <a:srgbClr val="D60093"/>
                </a:solidFill>
              </a:rPr>
              <a:t> </a:t>
            </a:r>
            <a:r>
              <a:rPr lang="en-US">
                <a:solidFill>
                  <a:srgbClr val="CC3300"/>
                </a:solidFill>
              </a:rPr>
              <a:t>10</a:t>
            </a:r>
            <a:r>
              <a:rPr lang="en-US" baseline="30000">
                <a:solidFill>
                  <a:srgbClr val="CC3300"/>
                </a:solidFill>
              </a:rPr>
              <a:t>3</a:t>
            </a:r>
            <a:r>
              <a:rPr lang="en-US"/>
              <a:t>) = </a:t>
            </a:r>
            <a:endParaRPr lang="en-US">
              <a:solidFill>
                <a:srgbClr val="D60093"/>
              </a:solidFill>
            </a:endParaRPr>
          </a:p>
        </p:txBody>
      </p:sp>
      <p:sp>
        <p:nvSpPr>
          <p:cNvPr id="512006" name="Text Box 6"/>
          <p:cNvSpPr txBox="1">
            <a:spLocks noChangeArrowheads="1"/>
          </p:cNvSpPr>
          <p:nvPr/>
        </p:nvSpPr>
        <p:spPr bwMode="auto">
          <a:xfrm>
            <a:off x="4572000" y="4343400"/>
            <a:ext cx="1550988" cy="457200"/>
          </a:xfrm>
          <a:prstGeom prst="rect">
            <a:avLst/>
          </a:prstGeom>
          <a:solidFill>
            <a:srgbClr val="FFFFD9">
              <a:alpha val="50195"/>
            </a:srgbClr>
          </a:solidFill>
          <a:ln w="9525">
            <a:noFill/>
            <a:miter lim="800000"/>
            <a:headEnd/>
            <a:tailEnd/>
          </a:ln>
        </p:spPr>
        <p:txBody>
          <a:bodyPr wrap="none">
            <a:spAutoFit/>
          </a:bodyPr>
          <a:lstStyle/>
          <a:p>
            <a:r>
              <a:rPr lang="en-US"/>
              <a:t>27.4 x 10</a:t>
            </a:r>
            <a:r>
              <a:rPr lang="en-US" baseline="30000"/>
              <a:t>3</a:t>
            </a:r>
          </a:p>
        </p:txBody>
      </p:sp>
      <p:sp>
        <p:nvSpPr>
          <p:cNvPr id="512007" name="Text Box 7"/>
          <p:cNvSpPr txBox="1">
            <a:spLocks noChangeArrowheads="1"/>
          </p:cNvSpPr>
          <p:nvPr/>
        </p:nvSpPr>
        <p:spPr bwMode="auto">
          <a:xfrm>
            <a:off x="444500" y="5791200"/>
            <a:ext cx="5864225" cy="457200"/>
          </a:xfrm>
          <a:prstGeom prst="rect">
            <a:avLst/>
          </a:prstGeom>
          <a:noFill/>
          <a:ln w="9525">
            <a:noFill/>
            <a:miter lim="800000"/>
            <a:headEnd/>
            <a:tailEnd/>
          </a:ln>
        </p:spPr>
        <p:txBody>
          <a:bodyPr wrap="none">
            <a:spAutoFit/>
          </a:bodyPr>
          <a:lstStyle/>
          <a:p>
            <a:r>
              <a:rPr lang="en-US"/>
              <a:t>Exercise:  Add 8.32 x 10</a:t>
            </a:r>
            <a:r>
              <a:rPr lang="en-US" baseline="30000"/>
              <a:t>-7</a:t>
            </a:r>
            <a:r>
              <a:rPr lang="en-US"/>
              <a:t>  and  1.2 x 10</a:t>
            </a:r>
            <a:r>
              <a:rPr lang="en-US" baseline="30000"/>
              <a:t>-5</a:t>
            </a:r>
            <a:r>
              <a:rPr lang="en-US"/>
              <a:t> </a:t>
            </a:r>
          </a:p>
        </p:txBody>
      </p:sp>
      <p:sp>
        <p:nvSpPr>
          <p:cNvPr id="512008" name="Text Box 8"/>
          <p:cNvSpPr txBox="1">
            <a:spLocks noChangeArrowheads="1"/>
          </p:cNvSpPr>
          <p:nvPr/>
        </p:nvSpPr>
        <p:spPr bwMode="auto">
          <a:xfrm>
            <a:off x="6781800" y="5791200"/>
            <a:ext cx="1646238" cy="466725"/>
          </a:xfrm>
          <a:prstGeom prst="rect">
            <a:avLst/>
          </a:prstGeom>
          <a:solidFill>
            <a:srgbClr val="FFFFD9">
              <a:alpha val="50195"/>
            </a:srgbClr>
          </a:solidFill>
          <a:ln w="9525">
            <a:solidFill>
              <a:schemeClr val="tx1"/>
            </a:solidFill>
            <a:miter lim="800000"/>
            <a:headEnd/>
            <a:tailEnd/>
          </a:ln>
        </p:spPr>
        <p:txBody>
          <a:bodyPr wrap="none">
            <a:spAutoFit/>
          </a:bodyPr>
          <a:lstStyle/>
          <a:p>
            <a:r>
              <a:rPr lang="en-US" b="1"/>
              <a:t>1.28 x 10</a:t>
            </a:r>
            <a:r>
              <a:rPr lang="en-US" b="1" baseline="30000"/>
              <a:t>-5</a:t>
            </a:r>
          </a:p>
        </p:txBody>
      </p:sp>
      <p:graphicFrame>
        <p:nvGraphicFramePr>
          <p:cNvPr id="15362" name="Object 9"/>
          <p:cNvGraphicFramePr>
            <a:graphicFrameLocks noChangeAspect="1"/>
          </p:cNvGraphicFramePr>
          <p:nvPr/>
        </p:nvGraphicFramePr>
        <p:xfrm>
          <a:off x="4514850" y="3340100"/>
          <a:ext cx="114300" cy="177800"/>
        </p:xfrm>
        <a:graphic>
          <a:graphicData uri="http://schemas.openxmlformats.org/presentationml/2006/ole">
            <p:oleObj spid="_x0000_s15362" name="Equation" r:id="rId4" imgW="114120" imgH="177480" progId="Equation.ESEE4">
              <p:embed/>
            </p:oleObj>
          </a:graphicData>
        </a:graphic>
      </p:graphicFrame>
      <p:sp>
        <p:nvSpPr>
          <p:cNvPr id="512010" name="Rectangle 10"/>
          <p:cNvSpPr>
            <a:spLocks noChangeArrowheads="1"/>
          </p:cNvSpPr>
          <p:nvPr/>
        </p:nvSpPr>
        <p:spPr bwMode="auto">
          <a:xfrm>
            <a:off x="6813550" y="4333875"/>
            <a:ext cx="1577975" cy="466725"/>
          </a:xfrm>
          <a:prstGeom prst="rect">
            <a:avLst/>
          </a:prstGeom>
          <a:solidFill>
            <a:srgbClr val="FFFFD9">
              <a:alpha val="50195"/>
            </a:srgbClr>
          </a:solidFill>
          <a:ln w="9525">
            <a:solidFill>
              <a:schemeClr val="tx1"/>
            </a:solidFill>
            <a:miter lim="800000"/>
            <a:headEnd/>
            <a:tailEnd/>
          </a:ln>
        </p:spPr>
        <p:txBody>
          <a:bodyPr wrap="none">
            <a:spAutoFit/>
          </a:bodyPr>
          <a:lstStyle/>
          <a:p>
            <a:r>
              <a:rPr lang="en-US" b="1"/>
              <a:t>2.74 x 10</a:t>
            </a:r>
            <a:r>
              <a:rPr lang="en-US" b="1" baseline="30000"/>
              <a:t>4</a:t>
            </a:r>
          </a:p>
        </p:txBody>
      </p:sp>
      <p:sp>
        <p:nvSpPr>
          <p:cNvPr id="15371" name="AutoShape 1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05"/>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512006"/>
                                        </p:tgtEl>
                                        <p:attrNameLst>
                                          <p:attrName>style.visibility</p:attrName>
                                        </p:attrNameLst>
                                      </p:cBhvr>
                                      <p:to>
                                        <p:strVal val="visible"/>
                                      </p:to>
                                    </p:set>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12010"/>
                                        </p:tgtEl>
                                        <p:attrNameLst>
                                          <p:attrName>style.visibility</p:attrName>
                                        </p:attrNameLst>
                                      </p:cBhvr>
                                      <p:to>
                                        <p:strVal val="visible"/>
                                      </p:to>
                                    </p:set>
                                    <p:anim calcmode="lin" valueType="num">
                                      <p:cBhvr additive="base">
                                        <p:cTn id="17" dur="500" fill="hold"/>
                                        <p:tgtEl>
                                          <p:spTgt spid="512010"/>
                                        </p:tgtEl>
                                        <p:attrNameLst>
                                          <p:attrName>ppt_x</p:attrName>
                                        </p:attrNameLst>
                                      </p:cBhvr>
                                      <p:tavLst>
                                        <p:tav tm="0">
                                          <p:val>
                                            <p:strVal val="#ppt_x"/>
                                          </p:val>
                                        </p:tav>
                                        <p:tav tm="100000">
                                          <p:val>
                                            <p:strVal val="#ppt_x"/>
                                          </p:val>
                                        </p:tav>
                                      </p:tavLst>
                                    </p:anim>
                                    <p:anim calcmode="lin" valueType="num">
                                      <p:cBhvr additive="base">
                                        <p:cTn id="18" dur="500" fill="hold"/>
                                        <p:tgtEl>
                                          <p:spTgt spid="51201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0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1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4" grpId="0" autoUpdateAnimBg="0"/>
      <p:bldP spid="512005" grpId="0" autoUpdateAnimBg="0"/>
      <p:bldP spid="512006" grpId="0" animBg="1" autoUpdateAnimBg="0"/>
      <p:bldP spid="512007" grpId="0" autoUpdateAnimBg="0"/>
      <p:bldP spid="512008" grpId="0" animBg="1" autoUpdateAnimBg="0"/>
      <p:bldP spid="512010"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descr="vase and faces"/>
          <p:cNvSpPr>
            <a:spLocks noChangeArrowheads="1"/>
          </p:cNvSpPr>
          <p:nvPr/>
        </p:nvSpPr>
        <p:spPr bwMode="auto">
          <a:xfrm>
            <a:off x="838200" y="762000"/>
            <a:ext cx="3581400" cy="5334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54275" name="Rectangle 3"/>
          <p:cNvSpPr>
            <a:spLocks noGrp="1" noChangeArrowheads="1"/>
          </p:cNvSpPr>
          <p:nvPr>
            <p:ph type="title"/>
          </p:nvPr>
        </p:nvSpPr>
        <p:spPr>
          <a:xfrm>
            <a:off x="4724400" y="914400"/>
            <a:ext cx="3733800" cy="1143000"/>
          </a:xfrm>
        </p:spPr>
        <p:txBody>
          <a:bodyPr/>
          <a:lstStyle/>
          <a:p>
            <a:pPr eaLnBrk="1" hangingPunct="1"/>
            <a:r>
              <a:rPr lang="en-US" sz="4000" smtClean="0">
                <a:latin typeface="Arial" charset="0"/>
              </a:rPr>
              <a:t>Dual </a:t>
            </a:r>
            <a:br>
              <a:rPr lang="en-US" sz="4000" smtClean="0">
                <a:latin typeface="Arial" charset="0"/>
              </a:rPr>
            </a:br>
            <a:r>
              <a:rPr lang="en-US" sz="4000" smtClean="0">
                <a:latin typeface="Arial" charset="0"/>
              </a:rPr>
              <a:t>Perceptions</a:t>
            </a:r>
          </a:p>
        </p:txBody>
      </p:sp>
      <p:sp>
        <p:nvSpPr>
          <p:cNvPr id="54276" name="Freeform 4"/>
          <p:cNvSpPr>
            <a:spLocks/>
          </p:cNvSpPr>
          <p:nvPr/>
        </p:nvSpPr>
        <p:spPr bwMode="auto">
          <a:xfrm>
            <a:off x="1136650" y="1181100"/>
            <a:ext cx="3063875" cy="4529138"/>
          </a:xfrm>
          <a:custGeom>
            <a:avLst/>
            <a:gdLst>
              <a:gd name="T0" fmla="*/ 1635 w 1930"/>
              <a:gd name="T1" fmla="*/ 3 h 2853"/>
              <a:gd name="T2" fmla="*/ 1323 w 1930"/>
              <a:gd name="T3" fmla="*/ 44 h 2853"/>
              <a:gd name="T4" fmla="*/ 1885 w 1930"/>
              <a:gd name="T5" fmla="*/ 50 h 2853"/>
              <a:gd name="T6" fmla="*/ 1603 w 1930"/>
              <a:gd name="T7" fmla="*/ 183 h 2853"/>
              <a:gd name="T8" fmla="*/ 1492 w 1930"/>
              <a:gd name="T9" fmla="*/ 312 h 2853"/>
              <a:gd name="T10" fmla="*/ 1494 w 1930"/>
              <a:gd name="T11" fmla="*/ 395 h 2853"/>
              <a:gd name="T12" fmla="*/ 1549 w 1930"/>
              <a:gd name="T13" fmla="*/ 446 h 2853"/>
              <a:gd name="T14" fmla="*/ 1521 w 1930"/>
              <a:gd name="T15" fmla="*/ 608 h 2853"/>
              <a:gd name="T16" fmla="*/ 1515 w 1930"/>
              <a:gd name="T17" fmla="*/ 689 h 2853"/>
              <a:gd name="T18" fmla="*/ 1464 w 1930"/>
              <a:gd name="T19" fmla="*/ 911 h 2853"/>
              <a:gd name="T20" fmla="*/ 1308 w 1930"/>
              <a:gd name="T21" fmla="*/ 1077 h 2853"/>
              <a:gd name="T22" fmla="*/ 1417 w 1930"/>
              <a:gd name="T23" fmla="*/ 1175 h 2853"/>
              <a:gd name="T24" fmla="*/ 1393 w 1930"/>
              <a:gd name="T25" fmla="*/ 1253 h 2853"/>
              <a:gd name="T26" fmla="*/ 1399 w 1930"/>
              <a:gd name="T27" fmla="*/ 1343 h 2853"/>
              <a:gd name="T28" fmla="*/ 1449 w 1930"/>
              <a:gd name="T29" fmla="*/ 1415 h 2853"/>
              <a:gd name="T30" fmla="*/ 1485 w 1930"/>
              <a:gd name="T31" fmla="*/ 1562 h 2853"/>
              <a:gd name="T32" fmla="*/ 1701 w 1930"/>
              <a:gd name="T33" fmla="*/ 1637 h 2853"/>
              <a:gd name="T34" fmla="*/ 1882 w 1930"/>
              <a:gd name="T35" fmla="*/ 1833 h 2853"/>
              <a:gd name="T36" fmla="*/ 1930 w 1930"/>
              <a:gd name="T37" fmla="*/ 2021 h 2853"/>
              <a:gd name="T38" fmla="*/ 1906 w 1930"/>
              <a:gd name="T39" fmla="*/ 2067 h 2853"/>
              <a:gd name="T40" fmla="*/ 1905 w 1930"/>
              <a:gd name="T41" fmla="*/ 2115 h 2853"/>
              <a:gd name="T42" fmla="*/ 1872 w 1930"/>
              <a:gd name="T43" fmla="*/ 2196 h 2853"/>
              <a:gd name="T44" fmla="*/ 1890 w 1930"/>
              <a:gd name="T45" fmla="*/ 2249 h 2853"/>
              <a:gd name="T46" fmla="*/ 1725 w 1930"/>
              <a:gd name="T47" fmla="*/ 2460 h 2853"/>
              <a:gd name="T48" fmla="*/ 1353 w 1930"/>
              <a:gd name="T49" fmla="*/ 2630 h 2853"/>
              <a:gd name="T50" fmla="*/ 1252 w 1930"/>
              <a:gd name="T51" fmla="*/ 2684 h 2853"/>
              <a:gd name="T52" fmla="*/ 1305 w 1930"/>
              <a:gd name="T53" fmla="*/ 2706 h 2853"/>
              <a:gd name="T54" fmla="*/ 1369 w 1930"/>
              <a:gd name="T55" fmla="*/ 2733 h 2853"/>
              <a:gd name="T56" fmla="*/ 1320 w 1930"/>
              <a:gd name="T57" fmla="*/ 2793 h 2853"/>
              <a:gd name="T58" fmla="*/ 922 w 1930"/>
              <a:gd name="T59" fmla="*/ 2853 h 2853"/>
              <a:gd name="T60" fmla="*/ 537 w 1930"/>
              <a:gd name="T61" fmla="*/ 2781 h 2853"/>
              <a:gd name="T62" fmla="*/ 478 w 1930"/>
              <a:gd name="T63" fmla="*/ 2691 h 2853"/>
              <a:gd name="T64" fmla="*/ 546 w 1930"/>
              <a:gd name="T65" fmla="*/ 2646 h 2853"/>
              <a:gd name="T66" fmla="*/ 354 w 1930"/>
              <a:gd name="T67" fmla="*/ 2585 h 2853"/>
              <a:gd name="T68" fmla="*/ 108 w 1930"/>
              <a:gd name="T69" fmla="*/ 2417 h 2853"/>
              <a:gd name="T70" fmla="*/ 3 w 1930"/>
              <a:gd name="T71" fmla="*/ 2141 h 2853"/>
              <a:gd name="T72" fmla="*/ 58 w 1930"/>
              <a:gd name="T73" fmla="*/ 1872 h 2853"/>
              <a:gd name="T74" fmla="*/ 288 w 1930"/>
              <a:gd name="T75" fmla="*/ 1667 h 2853"/>
              <a:gd name="T76" fmla="*/ 483 w 1930"/>
              <a:gd name="T77" fmla="*/ 1602 h 2853"/>
              <a:gd name="T78" fmla="*/ 496 w 1930"/>
              <a:gd name="T79" fmla="*/ 1464 h 2853"/>
              <a:gd name="T80" fmla="*/ 532 w 1930"/>
              <a:gd name="T81" fmla="*/ 1368 h 2853"/>
              <a:gd name="T82" fmla="*/ 532 w 1930"/>
              <a:gd name="T83" fmla="*/ 1272 h 2853"/>
              <a:gd name="T84" fmla="*/ 633 w 1930"/>
              <a:gd name="T85" fmla="*/ 1151 h 2853"/>
              <a:gd name="T86" fmla="*/ 669 w 1930"/>
              <a:gd name="T87" fmla="*/ 1064 h 2853"/>
              <a:gd name="T88" fmla="*/ 478 w 1930"/>
              <a:gd name="T89" fmla="*/ 839 h 2853"/>
              <a:gd name="T90" fmla="*/ 484 w 1930"/>
              <a:gd name="T91" fmla="*/ 702 h 2853"/>
              <a:gd name="T92" fmla="*/ 391 w 1930"/>
              <a:gd name="T93" fmla="*/ 416 h 2853"/>
              <a:gd name="T94" fmla="*/ 267 w 1930"/>
              <a:gd name="T95" fmla="*/ 180 h 2853"/>
              <a:gd name="T96" fmla="*/ 148 w 1930"/>
              <a:gd name="T97" fmla="*/ 131 h 2853"/>
              <a:gd name="T98" fmla="*/ 0 w 1930"/>
              <a:gd name="T99" fmla="*/ 68 h 2853"/>
              <a:gd name="T100" fmla="*/ 121 w 1930"/>
              <a:gd name="T101" fmla="*/ 33 h 28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0"/>
              <a:gd name="T154" fmla="*/ 0 h 2853"/>
              <a:gd name="T155" fmla="*/ 1930 w 1930"/>
              <a:gd name="T156" fmla="*/ 2853 h 28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0" h="2853">
                <a:moveTo>
                  <a:pt x="121" y="33"/>
                </a:moveTo>
                <a:lnTo>
                  <a:pt x="1308" y="0"/>
                </a:lnTo>
                <a:lnTo>
                  <a:pt x="1635" y="3"/>
                </a:lnTo>
                <a:lnTo>
                  <a:pt x="1485" y="17"/>
                </a:lnTo>
                <a:lnTo>
                  <a:pt x="1507" y="24"/>
                </a:lnTo>
                <a:lnTo>
                  <a:pt x="1323" y="44"/>
                </a:lnTo>
                <a:lnTo>
                  <a:pt x="1519" y="47"/>
                </a:lnTo>
                <a:lnTo>
                  <a:pt x="1897" y="36"/>
                </a:lnTo>
                <a:lnTo>
                  <a:pt x="1885" y="50"/>
                </a:lnTo>
                <a:lnTo>
                  <a:pt x="1800" y="81"/>
                </a:lnTo>
                <a:lnTo>
                  <a:pt x="1686" y="137"/>
                </a:lnTo>
                <a:lnTo>
                  <a:pt x="1603" y="183"/>
                </a:lnTo>
                <a:lnTo>
                  <a:pt x="1546" y="242"/>
                </a:lnTo>
                <a:lnTo>
                  <a:pt x="1509" y="302"/>
                </a:lnTo>
                <a:lnTo>
                  <a:pt x="1492" y="312"/>
                </a:lnTo>
                <a:lnTo>
                  <a:pt x="1486" y="338"/>
                </a:lnTo>
                <a:lnTo>
                  <a:pt x="1495" y="357"/>
                </a:lnTo>
                <a:lnTo>
                  <a:pt x="1494" y="395"/>
                </a:lnTo>
                <a:lnTo>
                  <a:pt x="1510" y="407"/>
                </a:lnTo>
                <a:lnTo>
                  <a:pt x="1528" y="429"/>
                </a:lnTo>
                <a:lnTo>
                  <a:pt x="1549" y="446"/>
                </a:lnTo>
                <a:lnTo>
                  <a:pt x="1570" y="468"/>
                </a:lnTo>
                <a:lnTo>
                  <a:pt x="1533" y="552"/>
                </a:lnTo>
                <a:lnTo>
                  <a:pt x="1521" y="608"/>
                </a:lnTo>
                <a:lnTo>
                  <a:pt x="1528" y="626"/>
                </a:lnTo>
                <a:lnTo>
                  <a:pt x="1516" y="654"/>
                </a:lnTo>
                <a:lnTo>
                  <a:pt x="1515" y="689"/>
                </a:lnTo>
                <a:lnTo>
                  <a:pt x="1494" y="791"/>
                </a:lnTo>
                <a:lnTo>
                  <a:pt x="1509" y="821"/>
                </a:lnTo>
                <a:lnTo>
                  <a:pt x="1464" y="911"/>
                </a:lnTo>
                <a:lnTo>
                  <a:pt x="1380" y="968"/>
                </a:lnTo>
                <a:lnTo>
                  <a:pt x="1315" y="1037"/>
                </a:lnTo>
                <a:lnTo>
                  <a:pt x="1308" y="1077"/>
                </a:lnTo>
                <a:lnTo>
                  <a:pt x="1314" y="1127"/>
                </a:lnTo>
                <a:lnTo>
                  <a:pt x="1342" y="1163"/>
                </a:lnTo>
                <a:lnTo>
                  <a:pt x="1417" y="1175"/>
                </a:lnTo>
                <a:lnTo>
                  <a:pt x="1429" y="1194"/>
                </a:lnTo>
                <a:lnTo>
                  <a:pt x="1410" y="1221"/>
                </a:lnTo>
                <a:lnTo>
                  <a:pt x="1393" y="1253"/>
                </a:lnTo>
                <a:lnTo>
                  <a:pt x="1416" y="1287"/>
                </a:lnTo>
                <a:lnTo>
                  <a:pt x="1425" y="1319"/>
                </a:lnTo>
                <a:lnTo>
                  <a:pt x="1399" y="1343"/>
                </a:lnTo>
                <a:lnTo>
                  <a:pt x="1396" y="1368"/>
                </a:lnTo>
                <a:lnTo>
                  <a:pt x="1429" y="1385"/>
                </a:lnTo>
                <a:lnTo>
                  <a:pt x="1449" y="1415"/>
                </a:lnTo>
                <a:lnTo>
                  <a:pt x="1444" y="1512"/>
                </a:lnTo>
                <a:lnTo>
                  <a:pt x="1450" y="1550"/>
                </a:lnTo>
                <a:lnTo>
                  <a:pt x="1485" y="1562"/>
                </a:lnTo>
                <a:lnTo>
                  <a:pt x="1542" y="1572"/>
                </a:lnTo>
                <a:lnTo>
                  <a:pt x="1627" y="1605"/>
                </a:lnTo>
                <a:lnTo>
                  <a:pt x="1701" y="1637"/>
                </a:lnTo>
                <a:lnTo>
                  <a:pt x="1792" y="1703"/>
                </a:lnTo>
                <a:lnTo>
                  <a:pt x="1851" y="1766"/>
                </a:lnTo>
                <a:lnTo>
                  <a:pt x="1882" y="1833"/>
                </a:lnTo>
                <a:lnTo>
                  <a:pt x="1911" y="1896"/>
                </a:lnTo>
                <a:lnTo>
                  <a:pt x="1918" y="1977"/>
                </a:lnTo>
                <a:lnTo>
                  <a:pt x="1930" y="2021"/>
                </a:lnTo>
                <a:lnTo>
                  <a:pt x="1917" y="2034"/>
                </a:lnTo>
                <a:lnTo>
                  <a:pt x="1923" y="2049"/>
                </a:lnTo>
                <a:lnTo>
                  <a:pt x="1906" y="2067"/>
                </a:lnTo>
                <a:lnTo>
                  <a:pt x="1924" y="2088"/>
                </a:lnTo>
                <a:lnTo>
                  <a:pt x="1903" y="2093"/>
                </a:lnTo>
                <a:lnTo>
                  <a:pt x="1905" y="2115"/>
                </a:lnTo>
                <a:lnTo>
                  <a:pt x="1926" y="2132"/>
                </a:lnTo>
                <a:lnTo>
                  <a:pt x="1888" y="2168"/>
                </a:lnTo>
                <a:lnTo>
                  <a:pt x="1872" y="2196"/>
                </a:lnTo>
                <a:lnTo>
                  <a:pt x="1878" y="2208"/>
                </a:lnTo>
                <a:lnTo>
                  <a:pt x="1899" y="2207"/>
                </a:lnTo>
                <a:lnTo>
                  <a:pt x="1890" y="2249"/>
                </a:lnTo>
                <a:lnTo>
                  <a:pt x="1857" y="2319"/>
                </a:lnTo>
                <a:lnTo>
                  <a:pt x="1803" y="2393"/>
                </a:lnTo>
                <a:lnTo>
                  <a:pt x="1725" y="2460"/>
                </a:lnTo>
                <a:lnTo>
                  <a:pt x="1623" y="2526"/>
                </a:lnTo>
                <a:lnTo>
                  <a:pt x="1480" y="2588"/>
                </a:lnTo>
                <a:lnTo>
                  <a:pt x="1353" y="2630"/>
                </a:lnTo>
                <a:lnTo>
                  <a:pt x="1291" y="2643"/>
                </a:lnTo>
                <a:lnTo>
                  <a:pt x="1258" y="2663"/>
                </a:lnTo>
                <a:lnTo>
                  <a:pt x="1252" y="2684"/>
                </a:lnTo>
                <a:lnTo>
                  <a:pt x="1258" y="2703"/>
                </a:lnTo>
                <a:lnTo>
                  <a:pt x="1281" y="2700"/>
                </a:lnTo>
                <a:lnTo>
                  <a:pt x="1305" y="2706"/>
                </a:lnTo>
                <a:lnTo>
                  <a:pt x="1333" y="2717"/>
                </a:lnTo>
                <a:lnTo>
                  <a:pt x="1363" y="2714"/>
                </a:lnTo>
                <a:lnTo>
                  <a:pt x="1369" y="2733"/>
                </a:lnTo>
                <a:lnTo>
                  <a:pt x="1374" y="2754"/>
                </a:lnTo>
                <a:lnTo>
                  <a:pt x="1378" y="2772"/>
                </a:lnTo>
                <a:lnTo>
                  <a:pt x="1320" y="2793"/>
                </a:lnTo>
                <a:lnTo>
                  <a:pt x="1213" y="2822"/>
                </a:lnTo>
                <a:lnTo>
                  <a:pt x="1084" y="2843"/>
                </a:lnTo>
                <a:lnTo>
                  <a:pt x="922" y="2853"/>
                </a:lnTo>
                <a:lnTo>
                  <a:pt x="771" y="2840"/>
                </a:lnTo>
                <a:lnTo>
                  <a:pt x="634" y="2814"/>
                </a:lnTo>
                <a:lnTo>
                  <a:pt x="537" y="2781"/>
                </a:lnTo>
                <a:lnTo>
                  <a:pt x="486" y="2741"/>
                </a:lnTo>
                <a:lnTo>
                  <a:pt x="478" y="2708"/>
                </a:lnTo>
                <a:lnTo>
                  <a:pt x="478" y="2691"/>
                </a:lnTo>
                <a:lnTo>
                  <a:pt x="493" y="2681"/>
                </a:lnTo>
                <a:lnTo>
                  <a:pt x="540" y="2664"/>
                </a:lnTo>
                <a:lnTo>
                  <a:pt x="546" y="2646"/>
                </a:lnTo>
                <a:lnTo>
                  <a:pt x="501" y="2625"/>
                </a:lnTo>
                <a:lnTo>
                  <a:pt x="418" y="2610"/>
                </a:lnTo>
                <a:lnTo>
                  <a:pt x="354" y="2585"/>
                </a:lnTo>
                <a:lnTo>
                  <a:pt x="258" y="2540"/>
                </a:lnTo>
                <a:lnTo>
                  <a:pt x="184" y="2487"/>
                </a:lnTo>
                <a:lnTo>
                  <a:pt x="108" y="2417"/>
                </a:lnTo>
                <a:lnTo>
                  <a:pt x="45" y="2321"/>
                </a:lnTo>
                <a:lnTo>
                  <a:pt x="18" y="2232"/>
                </a:lnTo>
                <a:lnTo>
                  <a:pt x="3" y="2141"/>
                </a:lnTo>
                <a:lnTo>
                  <a:pt x="9" y="2067"/>
                </a:lnTo>
                <a:lnTo>
                  <a:pt x="22" y="1991"/>
                </a:lnTo>
                <a:lnTo>
                  <a:pt x="58" y="1872"/>
                </a:lnTo>
                <a:lnTo>
                  <a:pt x="160" y="1736"/>
                </a:lnTo>
                <a:lnTo>
                  <a:pt x="228" y="1692"/>
                </a:lnTo>
                <a:lnTo>
                  <a:pt x="288" y="1667"/>
                </a:lnTo>
                <a:lnTo>
                  <a:pt x="334" y="1658"/>
                </a:lnTo>
                <a:lnTo>
                  <a:pt x="375" y="1644"/>
                </a:lnTo>
                <a:lnTo>
                  <a:pt x="483" y="1602"/>
                </a:lnTo>
                <a:lnTo>
                  <a:pt x="510" y="1562"/>
                </a:lnTo>
                <a:lnTo>
                  <a:pt x="525" y="1514"/>
                </a:lnTo>
                <a:lnTo>
                  <a:pt x="496" y="1464"/>
                </a:lnTo>
                <a:lnTo>
                  <a:pt x="504" y="1430"/>
                </a:lnTo>
                <a:lnTo>
                  <a:pt x="532" y="1416"/>
                </a:lnTo>
                <a:lnTo>
                  <a:pt x="532" y="1368"/>
                </a:lnTo>
                <a:lnTo>
                  <a:pt x="484" y="1320"/>
                </a:lnTo>
                <a:lnTo>
                  <a:pt x="532" y="1320"/>
                </a:lnTo>
                <a:lnTo>
                  <a:pt x="532" y="1272"/>
                </a:lnTo>
                <a:lnTo>
                  <a:pt x="532" y="1176"/>
                </a:lnTo>
                <a:lnTo>
                  <a:pt x="582" y="1157"/>
                </a:lnTo>
                <a:lnTo>
                  <a:pt x="633" y="1151"/>
                </a:lnTo>
                <a:lnTo>
                  <a:pt x="651" y="1127"/>
                </a:lnTo>
                <a:lnTo>
                  <a:pt x="664" y="1094"/>
                </a:lnTo>
                <a:lnTo>
                  <a:pt x="669" y="1064"/>
                </a:lnTo>
                <a:lnTo>
                  <a:pt x="610" y="993"/>
                </a:lnTo>
                <a:lnTo>
                  <a:pt x="538" y="909"/>
                </a:lnTo>
                <a:lnTo>
                  <a:pt x="478" y="839"/>
                </a:lnTo>
                <a:lnTo>
                  <a:pt x="484" y="792"/>
                </a:lnTo>
                <a:lnTo>
                  <a:pt x="484" y="744"/>
                </a:lnTo>
                <a:lnTo>
                  <a:pt x="484" y="702"/>
                </a:lnTo>
                <a:lnTo>
                  <a:pt x="471" y="671"/>
                </a:lnTo>
                <a:lnTo>
                  <a:pt x="436" y="600"/>
                </a:lnTo>
                <a:lnTo>
                  <a:pt x="391" y="416"/>
                </a:lnTo>
                <a:lnTo>
                  <a:pt x="355" y="299"/>
                </a:lnTo>
                <a:lnTo>
                  <a:pt x="319" y="239"/>
                </a:lnTo>
                <a:lnTo>
                  <a:pt x="267" y="180"/>
                </a:lnTo>
                <a:lnTo>
                  <a:pt x="244" y="168"/>
                </a:lnTo>
                <a:lnTo>
                  <a:pt x="196" y="144"/>
                </a:lnTo>
                <a:lnTo>
                  <a:pt x="148" y="131"/>
                </a:lnTo>
                <a:lnTo>
                  <a:pt x="69" y="101"/>
                </a:lnTo>
                <a:lnTo>
                  <a:pt x="31" y="86"/>
                </a:lnTo>
                <a:lnTo>
                  <a:pt x="0" y="68"/>
                </a:lnTo>
                <a:lnTo>
                  <a:pt x="93" y="60"/>
                </a:lnTo>
                <a:lnTo>
                  <a:pt x="132" y="56"/>
                </a:lnTo>
                <a:lnTo>
                  <a:pt x="121" y="33"/>
                </a:lnTo>
                <a:close/>
              </a:path>
            </a:pathLst>
          </a:custGeom>
          <a:solidFill>
            <a:schemeClr val="bg1"/>
          </a:solidFill>
          <a:ln w="9525">
            <a:solidFill>
              <a:schemeClr val="tx1"/>
            </a:solidFill>
            <a:miter lim="800000"/>
            <a:headEnd/>
            <a:tailEnd/>
          </a:ln>
        </p:spPr>
        <p:txBody>
          <a:bodyPr wrap="none"/>
          <a:lstStyle/>
          <a:p>
            <a:endParaRPr lang="en-US"/>
          </a:p>
        </p:txBody>
      </p:sp>
      <p:sp>
        <p:nvSpPr>
          <p:cNvPr id="54277" name="Freeform 5"/>
          <p:cNvSpPr>
            <a:spLocks/>
          </p:cNvSpPr>
          <p:nvPr/>
        </p:nvSpPr>
        <p:spPr bwMode="auto">
          <a:xfrm>
            <a:off x="990600" y="5348288"/>
            <a:ext cx="3386138" cy="671512"/>
          </a:xfrm>
          <a:custGeom>
            <a:avLst/>
            <a:gdLst>
              <a:gd name="T0" fmla="*/ 21 w 2133"/>
              <a:gd name="T1" fmla="*/ 15 h 423"/>
              <a:gd name="T2" fmla="*/ 48 w 2133"/>
              <a:gd name="T3" fmla="*/ 87 h 423"/>
              <a:gd name="T4" fmla="*/ 144 w 2133"/>
              <a:gd name="T5" fmla="*/ 87 h 423"/>
              <a:gd name="T6" fmla="*/ 240 w 2133"/>
              <a:gd name="T7" fmla="*/ 87 h 423"/>
              <a:gd name="T8" fmla="*/ 273 w 2133"/>
              <a:gd name="T9" fmla="*/ 144 h 423"/>
              <a:gd name="T10" fmla="*/ 384 w 2133"/>
              <a:gd name="T11" fmla="*/ 183 h 423"/>
              <a:gd name="T12" fmla="*/ 432 w 2133"/>
              <a:gd name="T13" fmla="*/ 183 h 423"/>
              <a:gd name="T14" fmla="*/ 513 w 2133"/>
              <a:gd name="T15" fmla="*/ 192 h 423"/>
              <a:gd name="T16" fmla="*/ 576 w 2133"/>
              <a:gd name="T17" fmla="*/ 231 h 423"/>
              <a:gd name="T18" fmla="*/ 624 w 2133"/>
              <a:gd name="T19" fmla="*/ 183 h 423"/>
              <a:gd name="T20" fmla="*/ 864 w 2133"/>
              <a:gd name="T21" fmla="*/ 231 h 423"/>
              <a:gd name="T22" fmla="*/ 1032 w 2133"/>
              <a:gd name="T23" fmla="*/ 249 h 423"/>
              <a:gd name="T24" fmla="*/ 1200 w 2133"/>
              <a:gd name="T25" fmla="*/ 231 h 423"/>
              <a:gd name="T26" fmla="*/ 1488 w 2133"/>
              <a:gd name="T27" fmla="*/ 183 h 423"/>
              <a:gd name="T28" fmla="*/ 1584 w 2133"/>
              <a:gd name="T29" fmla="*/ 183 h 423"/>
              <a:gd name="T30" fmla="*/ 1776 w 2133"/>
              <a:gd name="T31" fmla="*/ 135 h 423"/>
              <a:gd name="T32" fmla="*/ 1824 w 2133"/>
              <a:gd name="T33" fmla="*/ 135 h 423"/>
              <a:gd name="T34" fmla="*/ 1872 w 2133"/>
              <a:gd name="T35" fmla="*/ 135 h 423"/>
              <a:gd name="T36" fmla="*/ 1920 w 2133"/>
              <a:gd name="T37" fmla="*/ 39 h 423"/>
              <a:gd name="T38" fmla="*/ 2016 w 2133"/>
              <a:gd name="T39" fmla="*/ 39 h 423"/>
              <a:gd name="T40" fmla="*/ 2085 w 2133"/>
              <a:gd name="T41" fmla="*/ 42 h 423"/>
              <a:gd name="T42" fmla="*/ 2061 w 2133"/>
              <a:gd name="T43" fmla="*/ 63 h 423"/>
              <a:gd name="T44" fmla="*/ 2016 w 2133"/>
              <a:gd name="T45" fmla="*/ 87 h 423"/>
              <a:gd name="T46" fmla="*/ 2127 w 2133"/>
              <a:gd name="T47" fmla="*/ 123 h 423"/>
              <a:gd name="T48" fmla="*/ 2112 w 2133"/>
              <a:gd name="T49" fmla="*/ 231 h 423"/>
              <a:gd name="T50" fmla="*/ 2133 w 2133"/>
              <a:gd name="T51" fmla="*/ 330 h 423"/>
              <a:gd name="T52" fmla="*/ 2124 w 2133"/>
              <a:gd name="T53" fmla="*/ 384 h 423"/>
              <a:gd name="T54" fmla="*/ 2064 w 2133"/>
              <a:gd name="T55" fmla="*/ 423 h 423"/>
              <a:gd name="T56" fmla="*/ 0 w 2133"/>
              <a:gd name="T57" fmla="*/ 423 h 423"/>
              <a:gd name="T58" fmla="*/ 0 w 2133"/>
              <a:gd name="T59" fmla="*/ 39 h 423"/>
              <a:gd name="T60" fmla="*/ 0 w 2133"/>
              <a:gd name="T61" fmla="*/ 0 h 423"/>
              <a:gd name="T62" fmla="*/ 96 w 2133"/>
              <a:gd name="T63" fmla="*/ 87 h 423"/>
              <a:gd name="T64" fmla="*/ 144 w 2133"/>
              <a:gd name="T65" fmla="*/ 87 h 423"/>
              <a:gd name="T66" fmla="*/ 192 w 2133"/>
              <a:gd name="T67" fmla="*/ 87 h 423"/>
              <a:gd name="T68" fmla="*/ 240 w 2133"/>
              <a:gd name="T69" fmla="*/ 135 h 423"/>
              <a:gd name="T70" fmla="*/ 297 w 2133"/>
              <a:gd name="T71" fmla="*/ 165 h 423"/>
              <a:gd name="T72" fmla="*/ 288 w 2133"/>
              <a:gd name="T73" fmla="*/ 135 h 4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33"/>
              <a:gd name="T112" fmla="*/ 0 h 423"/>
              <a:gd name="T113" fmla="*/ 2133 w 2133"/>
              <a:gd name="T114" fmla="*/ 423 h 4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33" h="423">
                <a:moveTo>
                  <a:pt x="21" y="15"/>
                </a:moveTo>
                <a:lnTo>
                  <a:pt x="48" y="87"/>
                </a:lnTo>
                <a:lnTo>
                  <a:pt x="144" y="87"/>
                </a:lnTo>
                <a:lnTo>
                  <a:pt x="240" y="87"/>
                </a:lnTo>
                <a:lnTo>
                  <a:pt x="273" y="144"/>
                </a:lnTo>
                <a:lnTo>
                  <a:pt x="384" y="183"/>
                </a:lnTo>
                <a:lnTo>
                  <a:pt x="432" y="183"/>
                </a:lnTo>
                <a:lnTo>
                  <a:pt x="513" y="192"/>
                </a:lnTo>
                <a:lnTo>
                  <a:pt x="576" y="231"/>
                </a:lnTo>
                <a:lnTo>
                  <a:pt x="624" y="183"/>
                </a:lnTo>
                <a:lnTo>
                  <a:pt x="864" y="231"/>
                </a:lnTo>
                <a:lnTo>
                  <a:pt x="1032" y="249"/>
                </a:lnTo>
                <a:lnTo>
                  <a:pt x="1200" y="231"/>
                </a:lnTo>
                <a:lnTo>
                  <a:pt x="1488" y="183"/>
                </a:lnTo>
                <a:lnTo>
                  <a:pt x="1584" y="183"/>
                </a:lnTo>
                <a:lnTo>
                  <a:pt x="1776" y="135"/>
                </a:lnTo>
                <a:lnTo>
                  <a:pt x="1824" y="135"/>
                </a:lnTo>
                <a:lnTo>
                  <a:pt x="1872" y="135"/>
                </a:lnTo>
                <a:lnTo>
                  <a:pt x="1920" y="39"/>
                </a:lnTo>
                <a:lnTo>
                  <a:pt x="2016" y="39"/>
                </a:lnTo>
                <a:lnTo>
                  <a:pt x="2085" y="42"/>
                </a:lnTo>
                <a:lnTo>
                  <a:pt x="2061" y="63"/>
                </a:lnTo>
                <a:lnTo>
                  <a:pt x="2016" y="87"/>
                </a:lnTo>
                <a:lnTo>
                  <a:pt x="2127" y="123"/>
                </a:lnTo>
                <a:lnTo>
                  <a:pt x="2112" y="231"/>
                </a:lnTo>
                <a:lnTo>
                  <a:pt x="2133" y="330"/>
                </a:lnTo>
                <a:lnTo>
                  <a:pt x="2124" y="384"/>
                </a:lnTo>
                <a:lnTo>
                  <a:pt x="2064" y="423"/>
                </a:lnTo>
                <a:lnTo>
                  <a:pt x="0" y="423"/>
                </a:lnTo>
                <a:lnTo>
                  <a:pt x="0" y="39"/>
                </a:lnTo>
                <a:lnTo>
                  <a:pt x="0" y="0"/>
                </a:lnTo>
                <a:lnTo>
                  <a:pt x="96" y="87"/>
                </a:lnTo>
                <a:lnTo>
                  <a:pt x="144" y="87"/>
                </a:lnTo>
                <a:lnTo>
                  <a:pt x="192" y="87"/>
                </a:lnTo>
                <a:lnTo>
                  <a:pt x="240" y="135"/>
                </a:lnTo>
                <a:lnTo>
                  <a:pt x="297" y="165"/>
                </a:lnTo>
                <a:lnTo>
                  <a:pt x="288" y="135"/>
                </a:lnTo>
              </a:path>
            </a:pathLst>
          </a:custGeom>
          <a:solidFill>
            <a:schemeClr val="bg1">
              <a:alpha val="32941"/>
            </a:schemeClr>
          </a:solidFill>
          <a:ln w="9525">
            <a:solidFill>
              <a:schemeClr val="tx1"/>
            </a:solidFill>
            <a:miter lim="800000"/>
            <a:headEnd/>
            <a:tailEnd/>
          </a:ln>
        </p:spPr>
        <p:txBody>
          <a:bodyPr wrap="none"/>
          <a:lstStyle/>
          <a:p>
            <a:endParaRPr lang="en-US"/>
          </a:p>
        </p:txBody>
      </p:sp>
      <p:sp>
        <p:nvSpPr>
          <p:cNvPr id="54278"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609600"/>
            <a:ext cx="8077200" cy="1143000"/>
          </a:xfrm>
        </p:spPr>
        <p:txBody>
          <a:bodyPr/>
          <a:lstStyle/>
          <a:p>
            <a:pPr eaLnBrk="1" hangingPunct="1"/>
            <a:r>
              <a:rPr lang="en-US" smtClean="0">
                <a:latin typeface="Arial" charset="0"/>
              </a:rPr>
              <a:t>Using Scientific Notation </a:t>
            </a:r>
            <a:br>
              <a:rPr lang="en-US" smtClean="0">
                <a:latin typeface="Arial" charset="0"/>
              </a:rPr>
            </a:br>
            <a:r>
              <a:rPr lang="en-US" sz="2400" smtClean="0">
                <a:latin typeface="Arial" charset="0"/>
              </a:rPr>
              <a:t>for Expressing the Correct Number of Significant Figures</a:t>
            </a:r>
            <a:endParaRPr lang="en-US" smtClean="0">
              <a:latin typeface="Arial" charset="0"/>
            </a:endParaRPr>
          </a:p>
        </p:txBody>
      </p:sp>
      <p:sp>
        <p:nvSpPr>
          <p:cNvPr id="251907" name="Text Box 3"/>
          <p:cNvSpPr txBox="1">
            <a:spLocks noChangeArrowheads="1"/>
          </p:cNvSpPr>
          <p:nvPr/>
        </p:nvSpPr>
        <p:spPr bwMode="auto">
          <a:xfrm>
            <a:off x="304800" y="2117725"/>
            <a:ext cx="4041775" cy="581025"/>
          </a:xfrm>
          <a:prstGeom prst="rect">
            <a:avLst/>
          </a:prstGeom>
          <a:noFill/>
          <a:ln w="9525">
            <a:noFill/>
            <a:miter lim="800000"/>
            <a:headEnd/>
            <a:tailEnd/>
          </a:ln>
        </p:spPr>
        <p:txBody>
          <a:bodyPr wrap="none">
            <a:spAutoFit/>
          </a:bodyPr>
          <a:lstStyle/>
          <a:p>
            <a:r>
              <a:rPr lang="en-US" sz="1600" b="1"/>
              <a:t>Measurement        Number of significant</a:t>
            </a:r>
          </a:p>
          <a:p>
            <a:r>
              <a:rPr lang="en-US" sz="1600" b="1"/>
              <a:t>		  figures it contains</a:t>
            </a:r>
            <a:endParaRPr lang="en-US" sz="1600" b="1" u="sng"/>
          </a:p>
        </p:txBody>
      </p:sp>
      <p:sp>
        <p:nvSpPr>
          <p:cNvPr id="251908" name="Rectangle 4"/>
          <p:cNvSpPr>
            <a:spLocks noChangeArrowheads="1"/>
          </p:cNvSpPr>
          <p:nvPr/>
        </p:nvSpPr>
        <p:spPr bwMode="auto">
          <a:xfrm>
            <a:off x="4876800" y="2133600"/>
            <a:ext cx="4572000" cy="581025"/>
          </a:xfrm>
          <a:prstGeom prst="rect">
            <a:avLst/>
          </a:prstGeom>
          <a:noFill/>
          <a:ln w="9525">
            <a:noFill/>
            <a:miter lim="800000"/>
            <a:headEnd/>
            <a:tailEnd/>
          </a:ln>
        </p:spPr>
        <p:txBody>
          <a:bodyPr>
            <a:spAutoFit/>
          </a:bodyPr>
          <a:lstStyle/>
          <a:p>
            <a:pPr>
              <a:spcBef>
                <a:spcPct val="50000"/>
              </a:spcBef>
            </a:pPr>
            <a:r>
              <a:rPr lang="en-US" sz="1600" b="1"/>
              <a:t>Measurement        Number of significant		  figures it contains</a:t>
            </a:r>
          </a:p>
        </p:txBody>
      </p:sp>
      <p:sp>
        <p:nvSpPr>
          <p:cNvPr id="251909" name="Text Box 5"/>
          <p:cNvSpPr txBox="1">
            <a:spLocks noChangeArrowheads="1"/>
          </p:cNvSpPr>
          <p:nvPr/>
        </p:nvSpPr>
        <p:spPr bwMode="auto">
          <a:xfrm>
            <a:off x="365125" y="2819400"/>
            <a:ext cx="2135188" cy="3662363"/>
          </a:xfrm>
          <a:prstGeom prst="rect">
            <a:avLst/>
          </a:prstGeom>
          <a:noFill/>
          <a:ln w="9525">
            <a:noFill/>
            <a:miter lim="800000"/>
            <a:headEnd/>
            <a:tailEnd/>
          </a:ln>
        </p:spPr>
        <p:txBody>
          <a:bodyPr wrap="none">
            <a:spAutoFit/>
          </a:bodyPr>
          <a:lstStyle/>
          <a:p>
            <a:r>
              <a:rPr lang="en-US" sz="1800" b="1"/>
              <a:t>25 g</a:t>
            </a:r>
          </a:p>
          <a:p>
            <a:endParaRPr lang="en-US" sz="1800" b="1"/>
          </a:p>
          <a:p>
            <a:r>
              <a:rPr lang="en-US" sz="1800" b="1"/>
              <a:t>0.030 kg</a:t>
            </a:r>
          </a:p>
          <a:p>
            <a:endParaRPr lang="en-US" sz="1800" b="1"/>
          </a:p>
          <a:p>
            <a:r>
              <a:rPr lang="en-US" sz="1800" b="1"/>
              <a:t>1.240560 x 10</a:t>
            </a:r>
            <a:r>
              <a:rPr lang="en-US" sz="1800" b="1" baseline="30000"/>
              <a:t>6</a:t>
            </a:r>
            <a:r>
              <a:rPr lang="en-US" sz="1800" b="1"/>
              <a:t> mg</a:t>
            </a:r>
          </a:p>
          <a:p>
            <a:endParaRPr lang="en-US" sz="1800" b="1"/>
          </a:p>
          <a:p>
            <a:r>
              <a:rPr lang="en-US" sz="1800" b="1"/>
              <a:t>6 x 10</a:t>
            </a:r>
            <a:r>
              <a:rPr lang="en-US" sz="1800" b="1" baseline="30000"/>
              <a:t>4</a:t>
            </a:r>
            <a:r>
              <a:rPr lang="en-US" sz="1800" b="1"/>
              <a:t> sec</a:t>
            </a:r>
          </a:p>
          <a:p>
            <a:endParaRPr lang="en-US" sz="1800" b="1"/>
          </a:p>
          <a:p>
            <a:r>
              <a:rPr lang="en-US" sz="1800" b="1"/>
              <a:t>246.31 g</a:t>
            </a:r>
          </a:p>
          <a:p>
            <a:endParaRPr lang="en-US" sz="1800" b="1"/>
          </a:p>
          <a:p>
            <a:r>
              <a:rPr lang="en-US" sz="1800" b="1"/>
              <a:t>20.06 cm</a:t>
            </a:r>
          </a:p>
          <a:p>
            <a:endParaRPr lang="en-US" sz="1800" b="1"/>
          </a:p>
          <a:p>
            <a:r>
              <a:rPr lang="en-US" sz="1800" b="1"/>
              <a:t>1.050 m</a:t>
            </a:r>
          </a:p>
        </p:txBody>
      </p:sp>
      <p:sp>
        <p:nvSpPr>
          <p:cNvPr id="251910" name="Text Box 6"/>
          <p:cNvSpPr txBox="1">
            <a:spLocks noChangeArrowheads="1"/>
          </p:cNvSpPr>
          <p:nvPr/>
        </p:nvSpPr>
        <p:spPr bwMode="auto">
          <a:xfrm>
            <a:off x="5013325" y="2932113"/>
            <a:ext cx="1550988" cy="3662362"/>
          </a:xfrm>
          <a:prstGeom prst="rect">
            <a:avLst/>
          </a:prstGeom>
          <a:noFill/>
          <a:ln w="9525">
            <a:noFill/>
            <a:miter lim="800000"/>
            <a:headEnd/>
            <a:tailEnd/>
          </a:ln>
        </p:spPr>
        <p:txBody>
          <a:bodyPr wrap="none">
            <a:spAutoFit/>
          </a:bodyPr>
          <a:lstStyle/>
          <a:p>
            <a:r>
              <a:rPr lang="en-US" sz="1800" b="1"/>
              <a:t>0.12 kg</a:t>
            </a:r>
          </a:p>
          <a:p>
            <a:endParaRPr lang="en-US" sz="1800" b="1"/>
          </a:p>
          <a:p>
            <a:r>
              <a:rPr lang="en-US" sz="1800" b="1"/>
              <a:t>1240560. cm</a:t>
            </a:r>
          </a:p>
          <a:p>
            <a:endParaRPr lang="en-US" sz="1800" b="1"/>
          </a:p>
          <a:p>
            <a:r>
              <a:rPr lang="en-US" sz="1800" b="1"/>
              <a:t>6000000 kg</a:t>
            </a:r>
          </a:p>
          <a:p>
            <a:endParaRPr lang="en-US" sz="1800" b="1"/>
          </a:p>
          <a:p>
            <a:r>
              <a:rPr lang="en-US" sz="1800" b="1"/>
              <a:t>6.00 x 10</a:t>
            </a:r>
            <a:r>
              <a:rPr lang="en-US" sz="1800" b="1" baseline="30000"/>
              <a:t>6</a:t>
            </a:r>
            <a:r>
              <a:rPr lang="en-US" sz="1800" b="1"/>
              <a:t> kg</a:t>
            </a:r>
          </a:p>
          <a:p>
            <a:endParaRPr lang="en-US" sz="1800" b="1"/>
          </a:p>
          <a:p>
            <a:r>
              <a:rPr lang="en-US" sz="1800" b="1"/>
              <a:t>409 cm</a:t>
            </a:r>
          </a:p>
          <a:p>
            <a:endParaRPr lang="en-US" sz="1800" b="1"/>
          </a:p>
          <a:p>
            <a:r>
              <a:rPr lang="en-US" sz="1800" b="1"/>
              <a:t>29.200 cm</a:t>
            </a:r>
          </a:p>
          <a:p>
            <a:endParaRPr lang="en-US" sz="1800" b="1"/>
          </a:p>
          <a:p>
            <a:r>
              <a:rPr lang="en-US" sz="1800" b="1"/>
              <a:t>0.02500 g</a:t>
            </a:r>
          </a:p>
        </p:txBody>
      </p:sp>
      <p:sp>
        <p:nvSpPr>
          <p:cNvPr id="513031" name="Text Box 7"/>
          <p:cNvSpPr txBox="1">
            <a:spLocks noChangeArrowheads="1"/>
          </p:cNvSpPr>
          <p:nvPr/>
        </p:nvSpPr>
        <p:spPr bwMode="auto">
          <a:xfrm>
            <a:off x="2955925" y="2779713"/>
            <a:ext cx="311150" cy="3662362"/>
          </a:xfrm>
          <a:prstGeom prst="rect">
            <a:avLst/>
          </a:prstGeom>
          <a:noFill/>
          <a:ln w="9525">
            <a:noFill/>
            <a:miter lim="800000"/>
            <a:headEnd/>
            <a:tailEnd/>
          </a:ln>
        </p:spPr>
        <p:txBody>
          <a:bodyPr wrap="none">
            <a:spAutoFit/>
          </a:bodyPr>
          <a:lstStyle/>
          <a:p>
            <a:r>
              <a:rPr lang="en-US" sz="1800">
                <a:solidFill>
                  <a:srgbClr val="FF0000"/>
                </a:solidFill>
              </a:rPr>
              <a:t>2</a:t>
            </a:r>
          </a:p>
          <a:p>
            <a:endParaRPr lang="en-US" sz="1800">
              <a:solidFill>
                <a:srgbClr val="FF0000"/>
              </a:solidFill>
            </a:endParaRPr>
          </a:p>
          <a:p>
            <a:r>
              <a:rPr lang="en-US" sz="1800">
                <a:solidFill>
                  <a:srgbClr val="FF0000"/>
                </a:solidFill>
              </a:rPr>
              <a:t>2</a:t>
            </a:r>
          </a:p>
          <a:p>
            <a:endParaRPr lang="en-US" sz="1800">
              <a:solidFill>
                <a:srgbClr val="FF0000"/>
              </a:solidFill>
            </a:endParaRPr>
          </a:p>
          <a:p>
            <a:r>
              <a:rPr lang="en-US" sz="1800">
                <a:solidFill>
                  <a:srgbClr val="FF0000"/>
                </a:solidFill>
              </a:rPr>
              <a:t>7</a:t>
            </a:r>
          </a:p>
          <a:p>
            <a:endParaRPr lang="en-US" sz="1800">
              <a:solidFill>
                <a:srgbClr val="FF0000"/>
              </a:solidFill>
            </a:endParaRPr>
          </a:p>
          <a:p>
            <a:r>
              <a:rPr lang="en-US" sz="1800">
                <a:solidFill>
                  <a:srgbClr val="FF0000"/>
                </a:solidFill>
              </a:rPr>
              <a:t>1</a:t>
            </a:r>
          </a:p>
          <a:p>
            <a:endParaRPr lang="en-US" sz="1800">
              <a:solidFill>
                <a:srgbClr val="FF0000"/>
              </a:solidFill>
            </a:endParaRPr>
          </a:p>
          <a:p>
            <a:r>
              <a:rPr lang="en-US" sz="1800">
                <a:solidFill>
                  <a:srgbClr val="FF0000"/>
                </a:solidFill>
              </a:rPr>
              <a:t>5</a:t>
            </a:r>
          </a:p>
          <a:p>
            <a:endParaRPr lang="en-US" sz="1800">
              <a:solidFill>
                <a:srgbClr val="FF0000"/>
              </a:solidFill>
            </a:endParaRPr>
          </a:p>
          <a:p>
            <a:r>
              <a:rPr lang="en-US" sz="1800">
                <a:solidFill>
                  <a:srgbClr val="FF0000"/>
                </a:solidFill>
              </a:rPr>
              <a:t>4</a:t>
            </a:r>
          </a:p>
          <a:p>
            <a:endParaRPr lang="en-US" sz="1800">
              <a:solidFill>
                <a:srgbClr val="FF0000"/>
              </a:solidFill>
            </a:endParaRPr>
          </a:p>
          <a:p>
            <a:r>
              <a:rPr lang="en-US" sz="1800">
                <a:solidFill>
                  <a:srgbClr val="FF0000"/>
                </a:solidFill>
              </a:rPr>
              <a:t>4</a:t>
            </a:r>
          </a:p>
        </p:txBody>
      </p:sp>
      <p:sp>
        <p:nvSpPr>
          <p:cNvPr id="513032" name="Text Box 8"/>
          <p:cNvSpPr txBox="1">
            <a:spLocks noChangeArrowheads="1"/>
          </p:cNvSpPr>
          <p:nvPr/>
        </p:nvSpPr>
        <p:spPr bwMode="auto">
          <a:xfrm>
            <a:off x="7451725" y="2967038"/>
            <a:ext cx="311150" cy="3662362"/>
          </a:xfrm>
          <a:prstGeom prst="rect">
            <a:avLst/>
          </a:prstGeom>
          <a:noFill/>
          <a:ln w="9525">
            <a:noFill/>
            <a:miter lim="800000"/>
            <a:headEnd/>
            <a:tailEnd/>
          </a:ln>
        </p:spPr>
        <p:txBody>
          <a:bodyPr wrap="none">
            <a:spAutoFit/>
          </a:bodyPr>
          <a:lstStyle/>
          <a:p>
            <a:r>
              <a:rPr lang="en-US" sz="1800">
                <a:solidFill>
                  <a:srgbClr val="FF0000"/>
                </a:solidFill>
              </a:rPr>
              <a:t>2</a:t>
            </a:r>
          </a:p>
          <a:p>
            <a:endParaRPr lang="en-US" sz="1800">
              <a:solidFill>
                <a:srgbClr val="FF0000"/>
              </a:solidFill>
            </a:endParaRPr>
          </a:p>
          <a:p>
            <a:r>
              <a:rPr lang="en-US" sz="1800">
                <a:solidFill>
                  <a:srgbClr val="FF0000"/>
                </a:solidFill>
              </a:rPr>
              <a:t>7</a:t>
            </a:r>
          </a:p>
          <a:p>
            <a:endParaRPr lang="en-US" sz="1800">
              <a:solidFill>
                <a:srgbClr val="FF0000"/>
              </a:solidFill>
            </a:endParaRPr>
          </a:p>
          <a:p>
            <a:r>
              <a:rPr lang="en-US" sz="1800">
                <a:solidFill>
                  <a:srgbClr val="FF0000"/>
                </a:solidFill>
              </a:rPr>
              <a:t>1</a:t>
            </a:r>
          </a:p>
          <a:p>
            <a:endParaRPr lang="en-US" sz="1800">
              <a:solidFill>
                <a:srgbClr val="FF0000"/>
              </a:solidFill>
            </a:endParaRPr>
          </a:p>
          <a:p>
            <a:r>
              <a:rPr lang="en-US" sz="1800">
                <a:solidFill>
                  <a:srgbClr val="FF0000"/>
                </a:solidFill>
              </a:rPr>
              <a:t>3</a:t>
            </a:r>
          </a:p>
          <a:p>
            <a:endParaRPr lang="en-US" sz="1800">
              <a:solidFill>
                <a:srgbClr val="FF0000"/>
              </a:solidFill>
            </a:endParaRPr>
          </a:p>
          <a:p>
            <a:r>
              <a:rPr lang="en-US" sz="1800">
                <a:solidFill>
                  <a:srgbClr val="FF0000"/>
                </a:solidFill>
              </a:rPr>
              <a:t>3</a:t>
            </a:r>
          </a:p>
          <a:p>
            <a:endParaRPr lang="en-US" sz="1800">
              <a:solidFill>
                <a:srgbClr val="FF0000"/>
              </a:solidFill>
            </a:endParaRPr>
          </a:p>
          <a:p>
            <a:r>
              <a:rPr lang="en-US" sz="1800">
                <a:solidFill>
                  <a:srgbClr val="FF0000"/>
                </a:solidFill>
              </a:rPr>
              <a:t>5</a:t>
            </a:r>
          </a:p>
          <a:p>
            <a:endParaRPr lang="en-US" sz="1800">
              <a:solidFill>
                <a:srgbClr val="FF0000"/>
              </a:solidFill>
            </a:endParaRPr>
          </a:p>
          <a:p>
            <a:r>
              <a:rPr lang="en-US" sz="1800">
                <a:solidFill>
                  <a:srgbClr val="FF0000"/>
                </a:solidFill>
              </a:rPr>
              <a:t>4</a:t>
            </a:r>
          </a:p>
        </p:txBody>
      </p:sp>
      <p:sp>
        <p:nvSpPr>
          <p:cNvPr id="251913" name="AutoShape 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12"/>
          <p:cNvGrpSpPr>
            <a:grpSpLocks/>
          </p:cNvGrpSpPr>
          <p:nvPr/>
        </p:nvGrpSpPr>
        <p:grpSpPr bwMode="auto">
          <a:xfrm>
            <a:off x="452438" y="3440113"/>
            <a:ext cx="344487" cy="227012"/>
            <a:chOff x="285" y="2167"/>
            <a:chExt cx="217" cy="143"/>
          </a:xfrm>
        </p:grpSpPr>
        <p:sp>
          <p:nvSpPr>
            <p:cNvPr id="251926" name="Line 10"/>
            <p:cNvSpPr>
              <a:spLocks noChangeShapeType="1"/>
            </p:cNvSpPr>
            <p:nvPr/>
          </p:nvSpPr>
          <p:spPr bwMode="auto">
            <a:xfrm flipH="1">
              <a:off x="285" y="2167"/>
              <a:ext cx="97" cy="143"/>
            </a:xfrm>
            <a:prstGeom prst="line">
              <a:avLst/>
            </a:prstGeom>
            <a:noFill/>
            <a:ln w="19050">
              <a:solidFill>
                <a:srgbClr val="000080"/>
              </a:solidFill>
              <a:miter lim="800000"/>
              <a:headEnd/>
              <a:tailEnd/>
            </a:ln>
          </p:spPr>
          <p:txBody>
            <a:bodyPr wrap="none"/>
            <a:lstStyle/>
            <a:p>
              <a:endParaRPr lang="en-US"/>
            </a:p>
          </p:txBody>
        </p:sp>
        <p:sp>
          <p:nvSpPr>
            <p:cNvPr id="251927" name="Line 11"/>
            <p:cNvSpPr>
              <a:spLocks noChangeShapeType="1"/>
            </p:cNvSpPr>
            <p:nvPr/>
          </p:nvSpPr>
          <p:spPr bwMode="auto">
            <a:xfrm flipH="1">
              <a:off x="405" y="2167"/>
              <a:ext cx="97" cy="143"/>
            </a:xfrm>
            <a:prstGeom prst="line">
              <a:avLst/>
            </a:prstGeom>
            <a:noFill/>
            <a:ln w="19050">
              <a:solidFill>
                <a:srgbClr val="000080"/>
              </a:solidFill>
              <a:miter lim="800000"/>
              <a:headEnd/>
              <a:tailEnd/>
            </a:ln>
          </p:spPr>
          <p:txBody>
            <a:bodyPr wrap="none"/>
            <a:lstStyle/>
            <a:p>
              <a:endParaRPr lang="en-US"/>
            </a:p>
          </p:txBody>
        </p:sp>
      </p:grpSp>
      <p:sp>
        <p:nvSpPr>
          <p:cNvPr id="513039" name="Line 15"/>
          <p:cNvSpPr>
            <a:spLocks noChangeShapeType="1"/>
          </p:cNvSpPr>
          <p:nvPr/>
        </p:nvSpPr>
        <p:spPr bwMode="auto">
          <a:xfrm flipH="1">
            <a:off x="5087938" y="3001963"/>
            <a:ext cx="153987" cy="227012"/>
          </a:xfrm>
          <a:prstGeom prst="line">
            <a:avLst/>
          </a:prstGeom>
          <a:noFill/>
          <a:ln w="19050">
            <a:solidFill>
              <a:srgbClr val="000080"/>
            </a:solidFill>
            <a:miter lim="800000"/>
            <a:headEnd/>
            <a:tailEnd/>
          </a:ln>
        </p:spPr>
        <p:txBody>
          <a:bodyPr wrap="none"/>
          <a:lstStyle/>
          <a:p>
            <a:endParaRPr lang="en-US"/>
          </a:p>
        </p:txBody>
      </p:sp>
      <p:grpSp>
        <p:nvGrpSpPr>
          <p:cNvPr id="3" name="Group 24"/>
          <p:cNvGrpSpPr>
            <a:grpSpLocks/>
          </p:cNvGrpSpPr>
          <p:nvPr/>
        </p:nvGrpSpPr>
        <p:grpSpPr bwMode="auto">
          <a:xfrm>
            <a:off x="5214938" y="4098925"/>
            <a:ext cx="792162" cy="236538"/>
            <a:chOff x="3285" y="2582"/>
            <a:chExt cx="499" cy="149"/>
          </a:xfrm>
        </p:grpSpPr>
        <p:sp>
          <p:nvSpPr>
            <p:cNvPr id="251920" name="Line 17"/>
            <p:cNvSpPr>
              <a:spLocks noChangeShapeType="1"/>
            </p:cNvSpPr>
            <p:nvPr/>
          </p:nvSpPr>
          <p:spPr bwMode="auto">
            <a:xfrm flipH="1">
              <a:off x="3285" y="2588"/>
              <a:ext cx="97" cy="143"/>
            </a:xfrm>
            <a:prstGeom prst="line">
              <a:avLst/>
            </a:prstGeom>
            <a:noFill/>
            <a:ln w="19050">
              <a:solidFill>
                <a:srgbClr val="000080"/>
              </a:solidFill>
              <a:miter lim="800000"/>
              <a:headEnd/>
              <a:tailEnd/>
            </a:ln>
          </p:spPr>
          <p:txBody>
            <a:bodyPr wrap="none"/>
            <a:lstStyle/>
            <a:p>
              <a:endParaRPr lang="en-US"/>
            </a:p>
          </p:txBody>
        </p:sp>
        <p:sp>
          <p:nvSpPr>
            <p:cNvPr id="251921" name="Line 18"/>
            <p:cNvSpPr>
              <a:spLocks noChangeShapeType="1"/>
            </p:cNvSpPr>
            <p:nvPr/>
          </p:nvSpPr>
          <p:spPr bwMode="auto">
            <a:xfrm flipH="1">
              <a:off x="3369" y="2588"/>
              <a:ext cx="97" cy="143"/>
            </a:xfrm>
            <a:prstGeom prst="line">
              <a:avLst/>
            </a:prstGeom>
            <a:noFill/>
            <a:ln w="19050">
              <a:solidFill>
                <a:srgbClr val="000080"/>
              </a:solidFill>
              <a:miter lim="800000"/>
              <a:headEnd/>
              <a:tailEnd/>
            </a:ln>
          </p:spPr>
          <p:txBody>
            <a:bodyPr wrap="none"/>
            <a:lstStyle/>
            <a:p>
              <a:endParaRPr lang="en-US"/>
            </a:p>
          </p:txBody>
        </p:sp>
        <p:sp>
          <p:nvSpPr>
            <p:cNvPr id="251922" name="Line 20"/>
            <p:cNvSpPr>
              <a:spLocks noChangeShapeType="1"/>
            </p:cNvSpPr>
            <p:nvPr/>
          </p:nvSpPr>
          <p:spPr bwMode="auto">
            <a:xfrm flipH="1">
              <a:off x="3447" y="2588"/>
              <a:ext cx="97" cy="143"/>
            </a:xfrm>
            <a:prstGeom prst="line">
              <a:avLst/>
            </a:prstGeom>
            <a:noFill/>
            <a:ln w="19050">
              <a:solidFill>
                <a:srgbClr val="000080"/>
              </a:solidFill>
              <a:miter lim="800000"/>
              <a:headEnd/>
              <a:tailEnd/>
            </a:ln>
          </p:spPr>
          <p:txBody>
            <a:bodyPr wrap="none"/>
            <a:lstStyle/>
            <a:p>
              <a:endParaRPr lang="en-US"/>
            </a:p>
          </p:txBody>
        </p:sp>
        <p:sp>
          <p:nvSpPr>
            <p:cNvPr id="251923" name="Line 21"/>
            <p:cNvSpPr>
              <a:spLocks noChangeShapeType="1"/>
            </p:cNvSpPr>
            <p:nvPr/>
          </p:nvSpPr>
          <p:spPr bwMode="auto">
            <a:xfrm flipH="1">
              <a:off x="3525" y="2588"/>
              <a:ext cx="97" cy="143"/>
            </a:xfrm>
            <a:prstGeom prst="line">
              <a:avLst/>
            </a:prstGeom>
            <a:noFill/>
            <a:ln w="19050">
              <a:solidFill>
                <a:srgbClr val="000080"/>
              </a:solidFill>
              <a:miter lim="800000"/>
              <a:headEnd/>
              <a:tailEnd/>
            </a:ln>
          </p:spPr>
          <p:txBody>
            <a:bodyPr wrap="none"/>
            <a:lstStyle/>
            <a:p>
              <a:endParaRPr lang="en-US"/>
            </a:p>
          </p:txBody>
        </p:sp>
        <p:sp>
          <p:nvSpPr>
            <p:cNvPr id="251924" name="Line 22"/>
            <p:cNvSpPr>
              <a:spLocks noChangeShapeType="1"/>
            </p:cNvSpPr>
            <p:nvPr/>
          </p:nvSpPr>
          <p:spPr bwMode="auto">
            <a:xfrm flipH="1">
              <a:off x="3609" y="2582"/>
              <a:ext cx="97" cy="143"/>
            </a:xfrm>
            <a:prstGeom prst="line">
              <a:avLst/>
            </a:prstGeom>
            <a:noFill/>
            <a:ln w="19050">
              <a:solidFill>
                <a:srgbClr val="000080"/>
              </a:solidFill>
              <a:miter lim="800000"/>
              <a:headEnd/>
              <a:tailEnd/>
            </a:ln>
          </p:spPr>
          <p:txBody>
            <a:bodyPr wrap="none"/>
            <a:lstStyle/>
            <a:p>
              <a:endParaRPr lang="en-US"/>
            </a:p>
          </p:txBody>
        </p:sp>
        <p:sp>
          <p:nvSpPr>
            <p:cNvPr id="251925" name="Line 23"/>
            <p:cNvSpPr>
              <a:spLocks noChangeShapeType="1"/>
            </p:cNvSpPr>
            <p:nvPr/>
          </p:nvSpPr>
          <p:spPr bwMode="auto">
            <a:xfrm flipH="1">
              <a:off x="3687" y="2582"/>
              <a:ext cx="97" cy="143"/>
            </a:xfrm>
            <a:prstGeom prst="line">
              <a:avLst/>
            </a:prstGeom>
            <a:noFill/>
            <a:ln w="19050">
              <a:solidFill>
                <a:srgbClr val="000080"/>
              </a:solidFill>
              <a:miter lim="800000"/>
              <a:headEnd/>
              <a:tailEnd/>
            </a:ln>
          </p:spPr>
          <p:txBody>
            <a:bodyPr wrap="none"/>
            <a:lstStyle/>
            <a:p>
              <a:endParaRPr lang="en-US"/>
            </a:p>
          </p:txBody>
        </p:sp>
      </p:grpSp>
      <p:grpSp>
        <p:nvGrpSpPr>
          <p:cNvPr id="4" name="Group 26"/>
          <p:cNvGrpSpPr>
            <a:grpSpLocks/>
          </p:cNvGrpSpPr>
          <p:nvPr/>
        </p:nvGrpSpPr>
        <p:grpSpPr bwMode="auto">
          <a:xfrm>
            <a:off x="5087938" y="6299200"/>
            <a:ext cx="344487" cy="227013"/>
            <a:chOff x="285" y="2167"/>
            <a:chExt cx="217" cy="143"/>
          </a:xfrm>
        </p:grpSpPr>
        <p:sp>
          <p:nvSpPr>
            <p:cNvPr id="251918" name="Line 27"/>
            <p:cNvSpPr>
              <a:spLocks noChangeShapeType="1"/>
            </p:cNvSpPr>
            <p:nvPr/>
          </p:nvSpPr>
          <p:spPr bwMode="auto">
            <a:xfrm flipH="1">
              <a:off x="285" y="2167"/>
              <a:ext cx="97" cy="143"/>
            </a:xfrm>
            <a:prstGeom prst="line">
              <a:avLst/>
            </a:prstGeom>
            <a:noFill/>
            <a:ln w="19050">
              <a:solidFill>
                <a:srgbClr val="000080"/>
              </a:solidFill>
              <a:miter lim="800000"/>
              <a:headEnd/>
              <a:tailEnd/>
            </a:ln>
          </p:spPr>
          <p:txBody>
            <a:bodyPr wrap="none"/>
            <a:lstStyle/>
            <a:p>
              <a:endParaRPr lang="en-US"/>
            </a:p>
          </p:txBody>
        </p:sp>
        <p:sp>
          <p:nvSpPr>
            <p:cNvPr id="251919" name="Line 28"/>
            <p:cNvSpPr>
              <a:spLocks noChangeShapeType="1"/>
            </p:cNvSpPr>
            <p:nvPr/>
          </p:nvSpPr>
          <p:spPr bwMode="auto">
            <a:xfrm flipH="1">
              <a:off x="405" y="2167"/>
              <a:ext cx="97" cy="143"/>
            </a:xfrm>
            <a:prstGeom prst="line">
              <a:avLst/>
            </a:prstGeom>
            <a:noFill/>
            <a:ln w="19050">
              <a:solidFill>
                <a:srgbClr val="000080"/>
              </a:solidFill>
              <a:miter lim="800000"/>
              <a:headEnd/>
              <a:tailEnd/>
            </a:ln>
          </p:spPr>
          <p:txBody>
            <a:bodyPr wrap="none"/>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iterate type="lt">
                                    <p:tmPct val="0"/>
                                  </p:iterate>
                                  <p:childTnLst>
                                    <p:set>
                                      <p:cBhvr>
                                        <p:cTn id="6" dur="1" fill="hold">
                                          <p:stCondLst>
                                            <p:cond delay="0"/>
                                          </p:stCondLst>
                                        </p:cTn>
                                        <p:tgtEl>
                                          <p:spTgt spid="513031">
                                            <p:txEl>
                                              <p:pRg st="0" end="0"/>
                                            </p:txEl>
                                          </p:spTgt>
                                        </p:tgtEl>
                                        <p:attrNameLst>
                                          <p:attrName>style.visibility</p:attrName>
                                        </p:attrNameLst>
                                      </p:cBhvr>
                                      <p:to>
                                        <p:strVal val="visible"/>
                                      </p:to>
                                    </p:set>
                                    <p:anim calcmode="lin" valueType="num">
                                      <p:cBhvr>
                                        <p:cTn id="7" dur="500" fill="hold"/>
                                        <p:tgtEl>
                                          <p:spTgt spid="5130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30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30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iterate type="lt">
                                    <p:tmPct val="0"/>
                                  </p:iterate>
                                  <p:childTnLst>
                                    <p:set>
                                      <p:cBhvr>
                                        <p:cTn id="13" dur="1" fill="hold">
                                          <p:stCondLst>
                                            <p:cond delay="0"/>
                                          </p:stCondLst>
                                        </p:cTn>
                                        <p:tgtEl>
                                          <p:spTgt spid="513031">
                                            <p:txEl>
                                              <p:pRg st="2" end="2"/>
                                            </p:txEl>
                                          </p:spTgt>
                                        </p:tgtEl>
                                        <p:attrNameLst>
                                          <p:attrName>style.visibility</p:attrName>
                                        </p:attrNameLst>
                                      </p:cBhvr>
                                      <p:to>
                                        <p:strVal val="visible"/>
                                      </p:to>
                                    </p:set>
                                    <p:anim calcmode="lin" valueType="num">
                                      <p:cBhvr>
                                        <p:cTn id="14" dur="500" fill="hold"/>
                                        <p:tgtEl>
                                          <p:spTgt spid="51303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1303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1303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iterate type="lt">
                                    <p:tmPct val="0"/>
                                  </p:iterate>
                                  <p:childTnLst>
                                    <p:set>
                                      <p:cBhvr>
                                        <p:cTn id="25" dur="1" fill="hold">
                                          <p:stCondLst>
                                            <p:cond delay="0"/>
                                          </p:stCondLst>
                                        </p:cTn>
                                        <p:tgtEl>
                                          <p:spTgt spid="513031">
                                            <p:txEl>
                                              <p:pRg st="4" end="4"/>
                                            </p:txEl>
                                          </p:spTgt>
                                        </p:tgtEl>
                                        <p:attrNameLst>
                                          <p:attrName>style.visibility</p:attrName>
                                        </p:attrNameLst>
                                      </p:cBhvr>
                                      <p:to>
                                        <p:strVal val="visible"/>
                                      </p:to>
                                    </p:set>
                                    <p:anim calcmode="lin" valueType="num">
                                      <p:cBhvr>
                                        <p:cTn id="26" dur="500" fill="hold"/>
                                        <p:tgtEl>
                                          <p:spTgt spid="513031">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513031">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51303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iterate type="lt">
                                    <p:tmPct val="0"/>
                                  </p:iterate>
                                  <p:childTnLst>
                                    <p:set>
                                      <p:cBhvr>
                                        <p:cTn id="32" dur="1" fill="hold">
                                          <p:stCondLst>
                                            <p:cond delay="0"/>
                                          </p:stCondLst>
                                        </p:cTn>
                                        <p:tgtEl>
                                          <p:spTgt spid="513031">
                                            <p:txEl>
                                              <p:pRg st="6" end="6"/>
                                            </p:txEl>
                                          </p:spTgt>
                                        </p:tgtEl>
                                        <p:attrNameLst>
                                          <p:attrName>style.visibility</p:attrName>
                                        </p:attrNameLst>
                                      </p:cBhvr>
                                      <p:to>
                                        <p:strVal val="visible"/>
                                      </p:to>
                                    </p:set>
                                    <p:anim calcmode="lin" valueType="num">
                                      <p:cBhvr>
                                        <p:cTn id="33" dur="500" fill="hold"/>
                                        <p:tgtEl>
                                          <p:spTgt spid="513031">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513031">
                                            <p:txEl>
                                              <p:pRg st="6" end="6"/>
                                            </p:txEl>
                                          </p:spTgt>
                                        </p:tgtEl>
                                        <p:attrNameLst>
                                          <p:attrName>ppt_h</p:attrName>
                                        </p:attrNameLst>
                                      </p:cBhvr>
                                      <p:tavLst>
                                        <p:tav tm="0">
                                          <p:val>
                                            <p:fltVal val="0"/>
                                          </p:val>
                                        </p:tav>
                                        <p:tav tm="100000">
                                          <p:val>
                                            <p:strVal val="#ppt_h"/>
                                          </p:val>
                                        </p:tav>
                                      </p:tavLst>
                                    </p:anim>
                                    <p:animEffect transition="in" filter="fade">
                                      <p:cBhvr>
                                        <p:cTn id="35" dur="500"/>
                                        <p:tgtEl>
                                          <p:spTgt spid="513031">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iterate type="lt">
                                    <p:tmPct val="0"/>
                                  </p:iterate>
                                  <p:childTnLst>
                                    <p:set>
                                      <p:cBhvr>
                                        <p:cTn id="39" dur="1" fill="hold">
                                          <p:stCondLst>
                                            <p:cond delay="0"/>
                                          </p:stCondLst>
                                        </p:cTn>
                                        <p:tgtEl>
                                          <p:spTgt spid="513031">
                                            <p:txEl>
                                              <p:pRg st="8" end="8"/>
                                            </p:txEl>
                                          </p:spTgt>
                                        </p:tgtEl>
                                        <p:attrNameLst>
                                          <p:attrName>style.visibility</p:attrName>
                                        </p:attrNameLst>
                                      </p:cBhvr>
                                      <p:to>
                                        <p:strVal val="visible"/>
                                      </p:to>
                                    </p:set>
                                    <p:anim calcmode="lin" valueType="num">
                                      <p:cBhvr>
                                        <p:cTn id="40" dur="500" fill="hold"/>
                                        <p:tgtEl>
                                          <p:spTgt spid="513031">
                                            <p:txEl>
                                              <p:pRg st="8" end="8"/>
                                            </p:txEl>
                                          </p:spTgt>
                                        </p:tgtEl>
                                        <p:attrNameLst>
                                          <p:attrName>ppt_w</p:attrName>
                                        </p:attrNameLst>
                                      </p:cBhvr>
                                      <p:tavLst>
                                        <p:tav tm="0">
                                          <p:val>
                                            <p:fltVal val="0"/>
                                          </p:val>
                                        </p:tav>
                                        <p:tav tm="100000">
                                          <p:val>
                                            <p:strVal val="#ppt_w"/>
                                          </p:val>
                                        </p:tav>
                                      </p:tavLst>
                                    </p:anim>
                                    <p:anim calcmode="lin" valueType="num">
                                      <p:cBhvr>
                                        <p:cTn id="41" dur="500" fill="hold"/>
                                        <p:tgtEl>
                                          <p:spTgt spid="513031">
                                            <p:txEl>
                                              <p:pRg st="8" end="8"/>
                                            </p:txEl>
                                          </p:spTgt>
                                        </p:tgtEl>
                                        <p:attrNameLst>
                                          <p:attrName>ppt_h</p:attrName>
                                        </p:attrNameLst>
                                      </p:cBhvr>
                                      <p:tavLst>
                                        <p:tav tm="0">
                                          <p:val>
                                            <p:fltVal val="0"/>
                                          </p:val>
                                        </p:tav>
                                        <p:tav tm="100000">
                                          <p:val>
                                            <p:strVal val="#ppt_h"/>
                                          </p:val>
                                        </p:tav>
                                      </p:tavLst>
                                    </p:anim>
                                    <p:animEffect transition="in" filter="fade">
                                      <p:cBhvr>
                                        <p:cTn id="42" dur="500"/>
                                        <p:tgtEl>
                                          <p:spTgt spid="51303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iterate type="lt">
                                    <p:tmPct val="0"/>
                                  </p:iterate>
                                  <p:childTnLst>
                                    <p:set>
                                      <p:cBhvr>
                                        <p:cTn id="46" dur="1" fill="hold">
                                          <p:stCondLst>
                                            <p:cond delay="0"/>
                                          </p:stCondLst>
                                        </p:cTn>
                                        <p:tgtEl>
                                          <p:spTgt spid="513031">
                                            <p:txEl>
                                              <p:pRg st="10" end="10"/>
                                            </p:txEl>
                                          </p:spTgt>
                                        </p:tgtEl>
                                        <p:attrNameLst>
                                          <p:attrName>style.visibility</p:attrName>
                                        </p:attrNameLst>
                                      </p:cBhvr>
                                      <p:to>
                                        <p:strVal val="visible"/>
                                      </p:to>
                                    </p:set>
                                    <p:anim calcmode="lin" valueType="num">
                                      <p:cBhvr>
                                        <p:cTn id="47" dur="500" fill="hold"/>
                                        <p:tgtEl>
                                          <p:spTgt spid="513031">
                                            <p:txEl>
                                              <p:pRg st="10" end="10"/>
                                            </p:txEl>
                                          </p:spTgt>
                                        </p:tgtEl>
                                        <p:attrNameLst>
                                          <p:attrName>ppt_w</p:attrName>
                                        </p:attrNameLst>
                                      </p:cBhvr>
                                      <p:tavLst>
                                        <p:tav tm="0">
                                          <p:val>
                                            <p:fltVal val="0"/>
                                          </p:val>
                                        </p:tav>
                                        <p:tav tm="100000">
                                          <p:val>
                                            <p:strVal val="#ppt_w"/>
                                          </p:val>
                                        </p:tav>
                                      </p:tavLst>
                                    </p:anim>
                                    <p:anim calcmode="lin" valueType="num">
                                      <p:cBhvr>
                                        <p:cTn id="48" dur="500" fill="hold"/>
                                        <p:tgtEl>
                                          <p:spTgt spid="513031">
                                            <p:txEl>
                                              <p:pRg st="10" end="10"/>
                                            </p:txEl>
                                          </p:spTgt>
                                        </p:tgtEl>
                                        <p:attrNameLst>
                                          <p:attrName>ppt_h</p:attrName>
                                        </p:attrNameLst>
                                      </p:cBhvr>
                                      <p:tavLst>
                                        <p:tav tm="0">
                                          <p:val>
                                            <p:fltVal val="0"/>
                                          </p:val>
                                        </p:tav>
                                        <p:tav tm="100000">
                                          <p:val>
                                            <p:strVal val="#ppt_h"/>
                                          </p:val>
                                        </p:tav>
                                      </p:tavLst>
                                    </p:anim>
                                    <p:animEffect transition="in" filter="fade">
                                      <p:cBhvr>
                                        <p:cTn id="49" dur="500"/>
                                        <p:tgtEl>
                                          <p:spTgt spid="513031">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iterate type="lt">
                                    <p:tmPct val="0"/>
                                  </p:iterate>
                                  <p:childTnLst>
                                    <p:set>
                                      <p:cBhvr>
                                        <p:cTn id="53" dur="1" fill="hold">
                                          <p:stCondLst>
                                            <p:cond delay="0"/>
                                          </p:stCondLst>
                                        </p:cTn>
                                        <p:tgtEl>
                                          <p:spTgt spid="513031">
                                            <p:txEl>
                                              <p:pRg st="12" end="12"/>
                                            </p:txEl>
                                          </p:spTgt>
                                        </p:tgtEl>
                                        <p:attrNameLst>
                                          <p:attrName>style.visibility</p:attrName>
                                        </p:attrNameLst>
                                      </p:cBhvr>
                                      <p:to>
                                        <p:strVal val="visible"/>
                                      </p:to>
                                    </p:set>
                                    <p:anim calcmode="lin" valueType="num">
                                      <p:cBhvr>
                                        <p:cTn id="54" dur="500" fill="hold"/>
                                        <p:tgtEl>
                                          <p:spTgt spid="513031">
                                            <p:txEl>
                                              <p:pRg st="12" end="12"/>
                                            </p:txEl>
                                          </p:spTgt>
                                        </p:tgtEl>
                                        <p:attrNameLst>
                                          <p:attrName>ppt_w</p:attrName>
                                        </p:attrNameLst>
                                      </p:cBhvr>
                                      <p:tavLst>
                                        <p:tav tm="0">
                                          <p:val>
                                            <p:fltVal val="0"/>
                                          </p:val>
                                        </p:tav>
                                        <p:tav tm="100000">
                                          <p:val>
                                            <p:strVal val="#ppt_w"/>
                                          </p:val>
                                        </p:tav>
                                      </p:tavLst>
                                    </p:anim>
                                    <p:anim calcmode="lin" valueType="num">
                                      <p:cBhvr>
                                        <p:cTn id="55" dur="500" fill="hold"/>
                                        <p:tgtEl>
                                          <p:spTgt spid="513031">
                                            <p:txEl>
                                              <p:pRg st="12" end="12"/>
                                            </p:txEl>
                                          </p:spTgt>
                                        </p:tgtEl>
                                        <p:attrNameLst>
                                          <p:attrName>ppt_h</p:attrName>
                                        </p:attrNameLst>
                                      </p:cBhvr>
                                      <p:tavLst>
                                        <p:tav tm="0">
                                          <p:val>
                                            <p:fltVal val="0"/>
                                          </p:val>
                                        </p:tav>
                                        <p:tav tm="100000">
                                          <p:val>
                                            <p:strVal val="#ppt_h"/>
                                          </p:val>
                                        </p:tav>
                                      </p:tavLst>
                                    </p:anim>
                                    <p:animEffect transition="in" filter="fade">
                                      <p:cBhvr>
                                        <p:cTn id="56" dur="500"/>
                                        <p:tgtEl>
                                          <p:spTgt spid="513031">
                                            <p:txEl>
                                              <p:pRg st="12" end="1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513032">
                                            <p:txEl>
                                              <p:pRg st="0" end="0"/>
                                            </p:txEl>
                                          </p:spTgt>
                                        </p:tgtEl>
                                        <p:attrNameLst>
                                          <p:attrName>style.visibility</p:attrName>
                                        </p:attrNameLst>
                                      </p:cBhvr>
                                      <p:to>
                                        <p:strVal val="visible"/>
                                      </p:to>
                                    </p:set>
                                    <p:anim calcmode="lin" valueType="num">
                                      <p:cBhvr>
                                        <p:cTn id="61" dur="500" fill="hold"/>
                                        <p:tgtEl>
                                          <p:spTgt spid="513032">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513032">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513032">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513039"/>
                                        </p:tgtEl>
                                        <p:attrNameLst>
                                          <p:attrName>style.visibility</p:attrName>
                                        </p:attrNameLst>
                                      </p:cBhvr>
                                      <p:to>
                                        <p:strVal val="visible"/>
                                      </p:to>
                                    </p:set>
                                    <p:animEffect transition="in" filter="wipe(down)">
                                      <p:cBhvr>
                                        <p:cTn id="68" dur="500"/>
                                        <p:tgtEl>
                                          <p:spTgt spid="51303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513032">
                                            <p:txEl>
                                              <p:pRg st="2" end="2"/>
                                            </p:txEl>
                                          </p:spTgt>
                                        </p:tgtEl>
                                        <p:attrNameLst>
                                          <p:attrName>style.visibility</p:attrName>
                                        </p:attrNameLst>
                                      </p:cBhvr>
                                      <p:to>
                                        <p:strVal val="visible"/>
                                      </p:to>
                                    </p:set>
                                    <p:anim calcmode="lin" valueType="num">
                                      <p:cBhvr>
                                        <p:cTn id="73" dur="500" fill="hold"/>
                                        <p:tgtEl>
                                          <p:spTgt spid="513032">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513032">
                                            <p:txEl>
                                              <p:pRg st="2" end="2"/>
                                            </p:txEl>
                                          </p:spTgt>
                                        </p:tgtEl>
                                        <p:attrNameLst>
                                          <p:attrName>ppt_h</p:attrName>
                                        </p:attrNameLst>
                                      </p:cBhvr>
                                      <p:tavLst>
                                        <p:tav tm="0">
                                          <p:val>
                                            <p:fltVal val="0"/>
                                          </p:val>
                                        </p:tav>
                                        <p:tav tm="100000">
                                          <p:val>
                                            <p:strVal val="#ppt_h"/>
                                          </p:val>
                                        </p:tav>
                                      </p:tavLst>
                                    </p:anim>
                                    <p:animEffect transition="in" filter="fade">
                                      <p:cBhvr>
                                        <p:cTn id="75" dur="500"/>
                                        <p:tgtEl>
                                          <p:spTgt spid="51303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nodeType="clickEffect">
                                  <p:stCondLst>
                                    <p:cond delay="0"/>
                                  </p:stCondLst>
                                  <p:childTnLst>
                                    <p:set>
                                      <p:cBhvr>
                                        <p:cTn id="79" dur="1" fill="hold">
                                          <p:stCondLst>
                                            <p:cond delay="0"/>
                                          </p:stCondLst>
                                        </p:cTn>
                                        <p:tgtEl>
                                          <p:spTgt spid="513032">
                                            <p:txEl>
                                              <p:pRg st="4" end="4"/>
                                            </p:txEl>
                                          </p:spTgt>
                                        </p:tgtEl>
                                        <p:attrNameLst>
                                          <p:attrName>style.visibility</p:attrName>
                                        </p:attrNameLst>
                                      </p:cBhvr>
                                      <p:to>
                                        <p:strVal val="visible"/>
                                      </p:to>
                                    </p:set>
                                    <p:anim calcmode="lin" valueType="num">
                                      <p:cBhvr>
                                        <p:cTn id="80" dur="500" fill="hold"/>
                                        <p:tgtEl>
                                          <p:spTgt spid="513032">
                                            <p:txEl>
                                              <p:pRg st="4" end="4"/>
                                            </p:txEl>
                                          </p:spTgt>
                                        </p:tgtEl>
                                        <p:attrNameLst>
                                          <p:attrName>ppt_w</p:attrName>
                                        </p:attrNameLst>
                                      </p:cBhvr>
                                      <p:tavLst>
                                        <p:tav tm="0">
                                          <p:val>
                                            <p:fltVal val="0"/>
                                          </p:val>
                                        </p:tav>
                                        <p:tav tm="100000">
                                          <p:val>
                                            <p:strVal val="#ppt_w"/>
                                          </p:val>
                                        </p:tav>
                                      </p:tavLst>
                                    </p:anim>
                                    <p:anim calcmode="lin" valueType="num">
                                      <p:cBhvr>
                                        <p:cTn id="81" dur="500" fill="hold"/>
                                        <p:tgtEl>
                                          <p:spTgt spid="513032">
                                            <p:txEl>
                                              <p:pRg st="4" end="4"/>
                                            </p:txEl>
                                          </p:spTgt>
                                        </p:tgtEl>
                                        <p:attrNameLst>
                                          <p:attrName>ppt_h</p:attrName>
                                        </p:attrNameLst>
                                      </p:cBhvr>
                                      <p:tavLst>
                                        <p:tav tm="0">
                                          <p:val>
                                            <p:fltVal val="0"/>
                                          </p:val>
                                        </p:tav>
                                        <p:tav tm="100000">
                                          <p:val>
                                            <p:strVal val="#ppt_h"/>
                                          </p:val>
                                        </p:tav>
                                      </p:tavLst>
                                    </p:anim>
                                    <p:animEffect transition="in" filter="fade">
                                      <p:cBhvr>
                                        <p:cTn id="82" dur="500"/>
                                        <p:tgtEl>
                                          <p:spTgt spid="513032">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down)">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0" fill="hold" nodeType="clickEffect">
                                  <p:stCondLst>
                                    <p:cond delay="0"/>
                                  </p:stCondLst>
                                  <p:childTnLst>
                                    <p:set>
                                      <p:cBhvr>
                                        <p:cTn id="91" dur="1" fill="hold">
                                          <p:stCondLst>
                                            <p:cond delay="0"/>
                                          </p:stCondLst>
                                        </p:cTn>
                                        <p:tgtEl>
                                          <p:spTgt spid="513032">
                                            <p:txEl>
                                              <p:pRg st="6" end="6"/>
                                            </p:txEl>
                                          </p:spTgt>
                                        </p:tgtEl>
                                        <p:attrNameLst>
                                          <p:attrName>style.visibility</p:attrName>
                                        </p:attrNameLst>
                                      </p:cBhvr>
                                      <p:to>
                                        <p:strVal val="visible"/>
                                      </p:to>
                                    </p:set>
                                    <p:anim calcmode="lin" valueType="num">
                                      <p:cBhvr>
                                        <p:cTn id="92" dur="500" fill="hold"/>
                                        <p:tgtEl>
                                          <p:spTgt spid="513032">
                                            <p:txEl>
                                              <p:pRg st="6" end="6"/>
                                            </p:txEl>
                                          </p:spTgt>
                                        </p:tgtEl>
                                        <p:attrNameLst>
                                          <p:attrName>ppt_w</p:attrName>
                                        </p:attrNameLst>
                                      </p:cBhvr>
                                      <p:tavLst>
                                        <p:tav tm="0">
                                          <p:val>
                                            <p:fltVal val="0"/>
                                          </p:val>
                                        </p:tav>
                                        <p:tav tm="100000">
                                          <p:val>
                                            <p:strVal val="#ppt_w"/>
                                          </p:val>
                                        </p:tav>
                                      </p:tavLst>
                                    </p:anim>
                                    <p:anim calcmode="lin" valueType="num">
                                      <p:cBhvr>
                                        <p:cTn id="93" dur="500" fill="hold"/>
                                        <p:tgtEl>
                                          <p:spTgt spid="513032">
                                            <p:txEl>
                                              <p:pRg st="6" end="6"/>
                                            </p:txEl>
                                          </p:spTgt>
                                        </p:tgtEl>
                                        <p:attrNameLst>
                                          <p:attrName>ppt_h</p:attrName>
                                        </p:attrNameLst>
                                      </p:cBhvr>
                                      <p:tavLst>
                                        <p:tav tm="0">
                                          <p:val>
                                            <p:fltVal val="0"/>
                                          </p:val>
                                        </p:tav>
                                        <p:tav tm="100000">
                                          <p:val>
                                            <p:strVal val="#ppt_h"/>
                                          </p:val>
                                        </p:tav>
                                      </p:tavLst>
                                    </p:anim>
                                    <p:animEffect transition="in" filter="fade">
                                      <p:cBhvr>
                                        <p:cTn id="94" dur="500"/>
                                        <p:tgtEl>
                                          <p:spTgt spid="513032">
                                            <p:txEl>
                                              <p:pRg st="6" end="6"/>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nodeType="clickEffect">
                                  <p:stCondLst>
                                    <p:cond delay="0"/>
                                  </p:stCondLst>
                                  <p:childTnLst>
                                    <p:set>
                                      <p:cBhvr>
                                        <p:cTn id="98" dur="1" fill="hold">
                                          <p:stCondLst>
                                            <p:cond delay="0"/>
                                          </p:stCondLst>
                                        </p:cTn>
                                        <p:tgtEl>
                                          <p:spTgt spid="513032">
                                            <p:txEl>
                                              <p:pRg st="8" end="8"/>
                                            </p:txEl>
                                          </p:spTgt>
                                        </p:tgtEl>
                                        <p:attrNameLst>
                                          <p:attrName>style.visibility</p:attrName>
                                        </p:attrNameLst>
                                      </p:cBhvr>
                                      <p:to>
                                        <p:strVal val="visible"/>
                                      </p:to>
                                    </p:set>
                                    <p:anim calcmode="lin" valueType="num">
                                      <p:cBhvr>
                                        <p:cTn id="99" dur="500" fill="hold"/>
                                        <p:tgtEl>
                                          <p:spTgt spid="513032">
                                            <p:txEl>
                                              <p:pRg st="8" end="8"/>
                                            </p:txEl>
                                          </p:spTgt>
                                        </p:tgtEl>
                                        <p:attrNameLst>
                                          <p:attrName>ppt_w</p:attrName>
                                        </p:attrNameLst>
                                      </p:cBhvr>
                                      <p:tavLst>
                                        <p:tav tm="0">
                                          <p:val>
                                            <p:fltVal val="0"/>
                                          </p:val>
                                        </p:tav>
                                        <p:tav tm="100000">
                                          <p:val>
                                            <p:strVal val="#ppt_w"/>
                                          </p:val>
                                        </p:tav>
                                      </p:tavLst>
                                    </p:anim>
                                    <p:anim calcmode="lin" valueType="num">
                                      <p:cBhvr>
                                        <p:cTn id="100" dur="500" fill="hold"/>
                                        <p:tgtEl>
                                          <p:spTgt spid="513032">
                                            <p:txEl>
                                              <p:pRg st="8" end="8"/>
                                            </p:txEl>
                                          </p:spTgt>
                                        </p:tgtEl>
                                        <p:attrNameLst>
                                          <p:attrName>ppt_h</p:attrName>
                                        </p:attrNameLst>
                                      </p:cBhvr>
                                      <p:tavLst>
                                        <p:tav tm="0">
                                          <p:val>
                                            <p:fltVal val="0"/>
                                          </p:val>
                                        </p:tav>
                                        <p:tav tm="100000">
                                          <p:val>
                                            <p:strVal val="#ppt_h"/>
                                          </p:val>
                                        </p:tav>
                                      </p:tavLst>
                                    </p:anim>
                                    <p:animEffect transition="in" filter="fade">
                                      <p:cBhvr>
                                        <p:cTn id="101" dur="500"/>
                                        <p:tgtEl>
                                          <p:spTgt spid="513032">
                                            <p:txEl>
                                              <p:pRg st="8" end="8"/>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0" fill="hold" nodeType="clickEffect">
                                  <p:stCondLst>
                                    <p:cond delay="0"/>
                                  </p:stCondLst>
                                  <p:childTnLst>
                                    <p:set>
                                      <p:cBhvr>
                                        <p:cTn id="105" dur="1" fill="hold">
                                          <p:stCondLst>
                                            <p:cond delay="0"/>
                                          </p:stCondLst>
                                        </p:cTn>
                                        <p:tgtEl>
                                          <p:spTgt spid="513032">
                                            <p:txEl>
                                              <p:pRg st="10" end="10"/>
                                            </p:txEl>
                                          </p:spTgt>
                                        </p:tgtEl>
                                        <p:attrNameLst>
                                          <p:attrName>style.visibility</p:attrName>
                                        </p:attrNameLst>
                                      </p:cBhvr>
                                      <p:to>
                                        <p:strVal val="visible"/>
                                      </p:to>
                                    </p:set>
                                    <p:anim calcmode="lin" valueType="num">
                                      <p:cBhvr>
                                        <p:cTn id="106" dur="500" fill="hold"/>
                                        <p:tgtEl>
                                          <p:spTgt spid="513032">
                                            <p:txEl>
                                              <p:pRg st="10" end="10"/>
                                            </p:txEl>
                                          </p:spTgt>
                                        </p:tgtEl>
                                        <p:attrNameLst>
                                          <p:attrName>ppt_w</p:attrName>
                                        </p:attrNameLst>
                                      </p:cBhvr>
                                      <p:tavLst>
                                        <p:tav tm="0">
                                          <p:val>
                                            <p:fltVal val="0"/>
                                          </p:val>
                                        </p:tav>
                                        <p:tav tm="100000">
                                          <p:val>
                                            <p:strVal val="#ppt_w"/>
                                          </p:val>
                                        </p:tav>
                                      </p:tavLst>
                                    </p:anim>
                                    <p:anim calcmode="lin" valueType="num">
                                      <p:cBhvr>
                                        <p:cTn id="107" dur="500" fill="hold"/>
                                        <p:tgtEl>
                                          <p:spTgt spid="513032">
                                            <p:txEl>
                                              <p:pRg st="10" end="10"/>
                                            </p:txEl>
                                          </p:spTgt>
                                        </p:tgtEl>
                                        <p:attrNameLst>
                                          <p:attrName>ppt_h</p:attrName>
                                        </p:attrNameLst>
                                      </p:cBhvr>
                                      <p:tavLst>
                                        <p:tav tm="0">
                                          <p:val>
                                            <p:fltVal val="0"/>
                                          </p:val>
                                        </p:tav>
                                        <p:tav tm="100000">
                                          <p:val>
                                            <p:strVal val="#ppt_h"/>
                                          </p:val>
                                        </p:tav>
                                      </p:tavLst>
                                    </p:anim>
                                    <p:animEffect transition="in" filter="fade">
                                      <p:cBhvr>
                                        <p:cTn id="108" dur="500"/>
                                        <p:tgtEl>
                                          <p:spTgt spid="513032">
                                            <p:txEl>
                                              <p:pRg st="10" end="1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nodeType="clickEffect">
                                  <p:stCondLst>
                                    <p:cond delay="0"/>
                                  </p:stCondLst>
                                  <p:childTnLst>
                                    <p:set>
                                      <p:cBhvr>
                                        <p:cTn id="112" dur="1" fill="hold">
                                          <p:stCondLst>
                                            <p:cond delay="0"/>
                                          </p:stCondLst>
                                        </p:cTn>
                                        <p:tgtEl>
                                          <p:spTgt spid="513032">
                                            <p:txEl>
                                              <p:pRg st="12" end="12"/>
                                            </p:txEl>
                                          </p:spTgt>
                                        </p:tgtEl>
                                        <p:attrNameLst>
                                          <p:attrName>style.visibility</p:attrName>
                                        </p:attrNameLst>
                                      </p:cBhvr>
                                      <p:to>
                                        <p:strVal val="visible"/>
                                      </p:to>
                                    </p:set>
                                    <p:anim calcmode="lin" valueType="num">
                                      <p:cBhvr>
                                        <p:cTn id="113" dur="500" fill="hold"/>
                                        <p:tgtEl>
                                          <p:spTgt spid="513032">
                                            <p:txEl>
                                              <p:pRg st="12" end="12"/>
                                            </p:txEl>
                                          </p:spTgt>
                                        </p:tgtEl>
                                        <p:attrNameLst>
                                          <p:attrName>ppt_w</p:attrName>
                                        </p:attrNameLst>
                                      </p:cBhvr>
                                      <p:tavLst>
                                        <p:tav tm="0">
                                          <p:val>
                                            <p:fltVal val="0"/>
                                          </p:val>
                                        </p:tav>
                                        <p:tav tm="100000">
                                          <p:val>
                                            <p:strVal val="#ppt_w"/>
                                          </p:val>
                                        </p:tav>
                                      </p:tavLst>
                                    </p:anim>
                                    <p:anim calcmode="lin" valueType="num">
                                      <p:cBhvr>
                                        <p:cTn id="114" dur="500" fill="hold"/>
                                        <p:tgtEl>
                                          <p:spTgt spid="513032">
                                            <p:txEl>
                                              <p:pRg st="12" end="12"/>
                                            </p:txEl>
                                          </p:spTgt>
                                        </p:tgtEl>
                                        <p:attrNameLst>
                                          <p:attrName>ppt_h</p:attrName>
                                        </p:attrNameLst>
                                      </p:cBhvr>
                                      <p:tavLst>
                                        <p:tav tm="0">
                                          <p:val>
                                            <p:fltVal val="0"/>
                                          </p:val>
                                        </p:tav>
                                        <p:tav tm="100000">
                                          <p:val>
                                            <p:strVal val="#ppt_h"/>
                                          </p:val>
                                        </p:tav>
                                      </p:tavLst>
                                    </p:anim>
                                    <p:animEffect transition="in" filter="fade">
                                      <p:cBhvr>
                                        <p:cTn id="115" dur="500"/>
                                        <p:tgtEl>
                                          <p:spTgt spid="513032">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wipe(down)">
                                      <p:cBhvr>
                                        <p:cTn id="1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39" grpId="0" animBg="1"/>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r>
              <a:rPr lang="en-US" sz="3600" smtClean="0">
                <a:latin typeface="Arial" charset="0"/>
              </a:rPr>
              <a:t>Scientific Notation</a:t>
            </a:r>
          </a:p>
        </p:txBody>
      </p:sp>
      <p:sp>
        <p:nvSpPr>
          <p:cNvPr id="893955"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3956"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3957"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6"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252934" name="Rectangle 7"/>
          <p:cNvSpPr>
            <a:spLocks noChangeArrowheads="1"/>
          </p:cNvSpPr>
          <p:nvPr/>
        </p:nvSpPr>
        <p:spPr bwMode="auto">
          <a:xfrm>
            <a:off x="2286000" y="1936750"/>
            <a:ext cx="2709863" cy="457200"/>
          </a:xfrm>
          <a:prstGeom prst="rect">
            <a:avLst/>
          </a:prstGeom>
          <a:noFill/>
          <a:ln w="9525">
            <a:noFill/>
            <a:miter lim="800000"/>
            <a:headEnd/>
            <a:tailEnd/>
          </a:ln>
        </p:spPr>
        <p:txBody>
          <a:bodyPr wrap="none" anchor="ctr">
            <a:spAutoFit/>
          </a:bodyPr>
          <a:lstStyle/>
          <a:p>
            <a:r>
              <a:rPr lang="en-US">
                <a:hlinkClick r:id="rId7" action="ppaction://hlinkfile"/>
              </a:rPr>
              <a:t>Scientific Notation </a:t>
            </a:r>
            <a:endParaRPr lang="en-US"/>
          </a:p>
        </p:txBody>
      </p:sp>
      <p:sp>
        <p:nvSpPr>
          <p:cNvPr id="252935" name="Rectangle 8"/>
          <p:cNvSpPr>
            <a:spLocks noChangeArrowheads="1"/>
          </p:cNvSpPr>
          <p:nvPr/>
        </p:nvSpPr>
        <p:spPr bwMode="auto">
          <a:xfrm>
            <a:off x="2279650" y="4010025"/>
            <a:ext cx="2709863" cy="457200"/>
          </a:xfrm>
          <a:prstGeom prst="rect">
            <a:avLst/>
          </a:prstGeom>
          <a:noFill/>
          <a:ln w="9525">
            <a:noFill/>
            <a:miter lim="800000"/>
            <a:headEnd/>
            <a:tailEnd/>
          </a:ln>
        </p:spPr>
        <p:txBody>
          <a:bodyPr wrap="none" anchor="ctr">
            <a:spAutoFit/>
          </a:bodyPr>
          <a:lstStyle/>
          <a:p>
            <a:r>
              <a:rPr lang="en-US">
                <a:hlinkClick r:id="rId8"/>
              </a:rPr>
              <a:t>Scientific Notation</a:t>
            </a:r>
            <a:r>
              <a:rPr lang="en-US"/>
              <a:t> </a:t>
            </a:r>
          </a:p>
        </p:txBody>
      </p:sp>
      <p:sp>
        <p:nvSpPr>
          <p:cNvPr id="252936"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38150" y="962025"/>
            <a:ext cx="8229600" cy="715963"/>
          </a:xfrm>
        </p:spPr>
        <p:txBody>
          <a:bodyPr/>
          <a:lstStyle/>
          <a:p>
            <a:pPr eaLnBrk="1" hangingPunct="1"/>
            <a:r>
              <a:rPr lang="en-US" smtClean="0"/>
              <a:t> </a:t>
            </a:r>
            <a:r>
              <a:rPr lang="en-US" b="1" i="1" smtClean="0">
                <a:latin typeface="Arial" charset="0"/>
              </a:rPr>
              <a:t>Basic Concepts in Chemistry</a:t>
            </a:r>
            <a:r>
              <a:rPr lang="en-US" b="1" i="1" smtClean="0"/>
              <a:t> 	</a:t>
            </a:r>
          </a:p>
        </p:txBody>
      </p:sp>
      <p:sp>
        <p:nvSpPr>
          <p:cNvPr id="253955"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53956" name="Picture 4" descr="way cool science stuff"/>
          <p:cNvPicPr>
            <a:picLocks noChangeAspect="1" noChangeArrowheads="1"/>
          </p:cNvPicPr>
          <p:nvPr/>
        </p:nvPicPr>
        <p:blipFill>
          <a:blip r:embed="rId4" cstate="print"/>
          <a:srcRect/>
          <a:stretch>
            <a:fillRect/>
          </a:stretch>
        </p:blipFill>
        <p:spPr bwMode="auto">
          <a:xfrm>
            <a:off x="2609850" y="1838325"/>
            <a:ext cx="39624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body" idx="1"/>
          </p:nvPr>
        </p:nvSpPr>
        <p:spPr>
          <a:xfrm>
            <a:off x="533400" y="762000"/>
            <a:ext cx="8229600" cy="5562600"/>
          </a:xfrm>
        </p:spPr>
        <p:txBody>
          <a:bodyPr/>
          <a:lstStyle/>
          <a:p>
            <a:pPr algn="ctr" eaLnBrk="1" hangingPunct="1">
              <a:buFontTx/>
              <a:buNone/>
            </a:pPr>
            <a:r>
              <a:rPr lang="en-US" b="1" smtClean="0">
                <a:solidFill>
                  <a:srgbClr val="0000FF"/>
                </a:solidFill>
                <a:latin typeface="Arial" charset="0"/>
                <a:ea typeface="Times New Roman" pitchFamily="18" charset="0"/>
                <a:cs typeface="Arial" charset="0"/>
              </a:rPr>
              <a:t>chemical</a:t>
            </a:r>
          </a:p>
          <a:p>
            <a:pPr algn="ctr" eaLnBrk="1" hangingPunct="1">
              <a:buFontTx/>
              <a:buNone/>
            </a:pPr>
            <a:r>
              <a:rPr lang="en-US" smtClean="0">
                <a:solidFill>
                  <a:srgbClr val="000000"/>
                </a:solidFill>
                <a:latin typeface="Arial" charset="0"/>
                <a:ea typeface="Times New Roman" pitchFamily="18" charset="0"/>
                <a:cs typeface="Arial" charset="0"/>
              </a:rPr>
              <a:t>any substance that takes part in, </a:t>
            </a:r>
          </a:p>
          <a:p>
            <a:pPr algn="ctr" eaLnBrk="1" hangingPunct="1">
              <a:buFontTx/>
              <a:buNone/>
            </a:pPr>
            <a:r>
              <a:rPr lang="en-US" smtClean="0">
                <a:solidFill>
                  <a:srgbClr val="000000"/>
                </a:solidFill>
                <a:latin typeface="Arial" charset="0"/>
                <a:ea typeface="Times New Roman" pitchFamily="18" charset="0"/>
                <a:cs typeface="Arial" charset="0"/>
              </a:rPr>
              <a:t>or occurs as a result of,</a:t>
            </a:r>
          </a:p>
          <a:p>
            <a:pPr algn="ctr" eaLnBrk="1" hangingPunct="1">
              <a:buFontTx/>
              <a:buNone/>
            </a:pPr>
            <a:r>
              <a:rPr lang="en-US" smtClean="0">
                <a:solidFill>
                  <a:srgbClr val="000000"/>
                </a:solidFill>
                <a:latin typeface="Arial" charset="0"/>
                <a:ea typeface="Times New Roman" pitchFamily="18" charset="0"/>
                <a:cs typeface="Arial" charset="0"/>
              </a:rPr>
              <a:t>a chemical reaction</a:t>
            </a:r>
            <a:r>
              <a:rPr lang="en-US" smtClean="0">
                <a:latin typeface="Arial" charset="0"/>
                <a:ea typeface="Times New Roman" pitchFamily="18" charset="0"/>
                <a:cs typeface="Arial" charset="0"/>
              </a:rPr>
              <a:t> </a:t>
            </a:r>
          </a:p>
          <a:p>
            <a:pPr eaLnBrk="1" hangingPunct="1">
              <a:buFontTx/>
              <a:buNone/>
            </a:pPr>
            <a:endParaRPr lang="en-US" smtClean="0">
              <a:latin typeface="Arial" charset="0"/>
              <a:ea typeface="Times New Roman" pitchFamily="18" charset="0"/>
              <a:cs typeface="Arial" charset="0"/>
            </a:endParaRPr>
          </a:p>
          <a:p>
            <a:pPr eaLnBrk="1" hangingPunct="1">
              <a:buFontTx/>
              <a:buNone/>
            </a:pPr>
            <a:endParaRPr lang="en-US" smtClean="0">
              <a:latin typeface="Arial" charset="0"/>
              <a:ea typeface="Times New Roman" pitchFamily="18" charset="0"/>
              <a:cs typeface="Arial" charset="0"/>
            </a:endParaRPr>
          </a:p>
          <a:p>
            <a:pPr eaLnBrk="1" hangingPunct="1">
              <a:buFontTx/>
              <a:buNone/>
            </a:pPr>
            <a:endParaRPr lang="en-US" smtClean="0">
              <a:latin typeface="Arial" charset="0"/>
              <a:ea typeface="Times New Roman" pitchFamily="18" charset="0"/>
              <a:cs typeface="Arial" charset="0"/>
            </a:endParaRPr>
          </a:p>
          <a:p>
            <a:pPr algn="ctr" eaLnBrk="1" hangingPunct="1">
              <a:buFontTx/>
              <a:buNone/>
            </a:pPr>
            <a:r>
              <a:rPr lang="en-US" smtClean="0">
                <a:latin typeface="Arial" charset="0"/>
                <a:ea typeface="Times New Roman" pitchFamily="18" charset="0"/>
                <a:cs typeface="Arial" charset="0"/>
              </a:rPr>
              <a:t>All matter can be considered to be</a:t>
            </a:r>
          </a:p>
          <a:p>
            <a:pPr algn="ctr" eaLnBrk="1" hangingPunct="1">
              <a:buFontTx/>
              <a:buNone/>
            </a:pPr>
            <a:r>
              <a:rPr lang="en-US" smtClean="0">
                <a:latin typeface="Arial" charset="0"/>
                <a:ea typeface="Times New Roman" pitchFamily="18" charset="0"/>
                <a:cs typeface="Arial" charset="0"/>
              </a:rPr>
              <a:t>chemicals or mixtures of chemicals.</a:t>
            </a:r>
          </a:p>
          <a:p>
            <a:pPr eaLnBrk="1" hangingPunct="1">
              <a:buFontTx/>
              <a:buNone/>
            </a:pPr>
            <a:endParaRPr lang="en-US" smtClean="0">
              <a:latin typeface="Arial" charset="0"/>
              <a:ea typeface="Times New Roman" pitchFamily="18" charset="0"/>
              <a:cs typeface="Arial" charset="0"/>
            </a:endParaRPr>
          </a:p>
        </p:txBody>
      </p:sp>
      <p:sp>
        <p:nvSpPr>
          <p:cNvPr id="254979"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body" idx="1"/>
          </p:nvPr>
        </p:nvSpPr>
        <p:spPr>
          <a:xfrm>
            <a:off x="457200" y="609600"/>
            <a:ext cx="8229600" cy="5334000"/>
          </a:xfrm>
        </p:spPr>
        <p:txBody>
          <a:bodyPr/>
          <a:lstStyle/>
          <a:p>
            <a:pPr algn="ctr" eaLnBrk="1" hangingPunct="1">
              <a:buFontTx/>
              <a:buNone/>
            </a:pPr>
            <a:r>
              <a:rPr lang="en-US" b="1" smtClean="0">
                <a:solidFill>
                  <a:srgbClr val="0000FF"/>
                </a:solidFill>
                <a:latin typeface="Arial" charset="0"/>
              </a:rPr>
              <a:t>chemical reaction</a:t>
            </a:r>
            <a:r>
              <a:rPr lang="en-US" smtClean="0">
                <a:latin typeface="Arial" charset="0"/>
              </a:rPr>
              <a:t> </a:t>
            </a:r>
          </a:p>
          <a:p>
            <a:pPr algn="ctr" eaLnBrk="1" hangingPunct="1">
              <a:buFontTx/>
              <a:buNone/>
            </a:pPr>
            <a:r>
              <a:rPr lang="en-US" smtClean="0">
                <a:latin typeface="Arial" charset="0"/>
              </a:rPr>
              <a:t>a rearrangement of atoms such that  </a:t>
            </a:r>
          </a:p>
          <a:p>
            <a:pPr eaLnBrk="1" hangingPunct="1">
              <a:buFontTx/>
              <a:buNone/>
            </a:pPr>
            <a:endParaRPr lang="en-US" smtClean="0">
              <a:latin typeface="Arial" charset="0"/>
            </a:endParaRPr>
          </a:p>
          <a:p>
            <a:pPr eaLnBrk="1" hangingPunct="1">
              <a:buFontTx/>
              <a:buNone/>
            </a:pPr>
            <a:r>
              <a:rPr lang="en-US" smtClean="0">
                <a:latin typeface="Arial" charset="0"/>
              </a:rPr>
              <a:t>“what you end up with”		</a:t>
            </a:r>
            <a:r>
              <a:rPr lang="en-US" b="1" smtClean="0">
                <a:solidFill>
                  <a:srgbClr val="0000FF"/>
                </a:solidFill>
                <a:latin typeface="Arial" charset="0"/>
              </a:rPr>
              <a:t>products</a:t>
            </a:r>
          </a:p>
          <a:p>
            <a:pPr eaLnBrk="1" hangingPunct="1">
              <a:buFontTx/>
              <a:buNone/>
            </a:pPr>
            <a:r>
              <a:rPr lang="en-US" smtClean="0">
                <a:latin typeface="Arial" charset="0"/>
              </a:rPr>
              <a:t>		</a:t>
            </a:r>
          </a:p>
          <a:p>
            <a:pPr eaLnBrk="1" hangingPunct="1">
              <a:buFontTx/>
              <a:buNone/>
            </a:pPr>
            <a:r>
              <a:rPr lang="en-US" smtClean="0">
                <a:latin typeface="Arial" charset="0"/>
              </a:rPr>
              <a:t>		differs from </a:t>
            </a:r>
          </a:p>
          <a:p>
            <a:pPr eaLnBrk="1" hangingPunct="1">
              <a:buFontTx/>
              <a:buNone/>
            </a:pPr>
            <a:endParaRPr lang="en-US" smtClean="0">
              <a:latin typeface="Arial" charset="0"/>
            </a:endParaRPr>
          </a:p>
          <a:p>
            <a:pPr eaLnBrk="1" hangingPunct="1">
              <a:buFontTx/>
              <a:buNone/>
            </a:pPr>
            <a:r>
              <a:rPr lang="en-US" smtClean="0">
                <a:latin typeface="Arial" charset="0"/>
              </a:rPr>
              <a:t>“what you started with”		</a:t>
            </a:r>
            <a:r>
              <a:rPr lang="en-US" b="1" smtClean="0">
                <a:solidFill>
                  <a:srgbClr val="0000FF"/>
                </a:solidFill>
                <a:latin typeface="Arial" charset="0"/>
              </a:rPr>
              <a:t>reactants</a:t>
            </a:r>
          </a:p>
          <a:p>
            <a:pPr eaLnBrk="1" hangingPunct="1">
              <a:buFontTx/>
              <a:buNone/>
            </a:pPr>
            <a:endParaRPr lang="en-US" smtClean="0">
              <a:latin typeface="Arial" charset="0"/>
            </a:endParaRPr>
          </a:p>
        </p:txBody>
      </p:sp>
      <p:sp>
        <p:nvSpPr>
          <p:cNvPr id="256003"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2"/>
          <p:cNvSpPr txBox="1">
            <a:spLocks noChangeArrowheads="1"/>
          </p:cNvSpPr>
          <p:nvPr/>
        </p:nvSpPr>
        <p:spPr bwMode="auto">
          <a:xfrm>
            <a:off x="457200" y="1676400"/>
            <a:ext cx="4495800" cy="579438"/>
          </a:xfrm>
          <a:prstGeom prst="rect">
            <a:avLst/>
          </a:prstGeom>
          <a:noFill/>
          <a:ln w="9525">
            <a:noFill/>
            <a:miter lim="800000"/>
            <a:headEnd/>
            <a:tailEnd/>
          </a:ln>
        </p:spPr>
        <p:txBody>
          <a:bodyPr>
            <a:spAutoFit/>
          </a:bodyPr>
          <a:lstStyle/>
          <a:p>
            <a:r>
              <a:rPr lang="en-US" sz="3200"/>
              <a:t>methane  +  oxygen  </a:t>
            </a:r>
            <a:r>
              <a:rPr lang="en-US" sz="3200">
                <a:sym typeface="Wingdings" pitchFamily="2" charset="2"/>
              </a:rPr>
              <a:t></a:t>
            </a:r>
            <a:endParaRPr lang="en-US" sz="3200"/>
          </a:p>
        </p:txBody>
      </p:sp>
      <p:sp>
        <p:nvSpPr>
          <p:cNvPr id="605187" name="Text Box 3"/>
          <p:cNvSpPr txBox="1">
            <a:spLocks noChangeArrowheads="1"/>
          </p:cNvSpPr>
          <p:nvPr/>
        </p:nvSpPr>
        <p:spPr bwMode="auto">
          <a:xfrm>
            <a:off x="2168525" y="3048000"/>
            <a:ext cx="422275" cy="579438"/>
          </a:xfrm>
          <a:prstGeom prst="rect">
            <a:avLst/>
          </a:prstGeom>
          <a:noFill/>
          <a:ln w="9525">
            <a:noFill/>
            <a:miter lim="800000"/>
            <a:headEnd/>
            <a:tailEnd/>
          </a:ln>
        </p:spPr>
        <p:txBody>
          <a:bodyPr wrap="none">
            <a:spAutoFit/>
          </a:bodyPr>
          <a:lstStyle/>
          <a:p>
            <a:r>
              <a:rPr lang="en-US" sz="3200"/>
              <a:t>+</a:t>
            </a:r>
          </a:p>
        </p:txBody>
      </p:sp>
      <p:sp>
        <p:nvSpPr>
          <p:cNvPr id="605188" name="Text Box 4"/>
          <p:cNvSpPr txBox="1">
            <a:spLocks noChangeArrowheads="1"/>
          </p:cNvSpPr>
          <p:nvPr/>
        </p:nvSpPr>
        <p:spPr bwMode="auto">
          <a:xfrm>
            <a:off x="6967538" y="3048000"/>
            <a:ext cx="1774825" cy="579438"/>
          </a:xfrm>
          <a:prstGeom prst="rect">
            <a:avLst/>
          </a:prstGeom>
          <a:noFill/>
          <a:ln w="9525">
            <a:noFill/>
            <a:miter lim="800000"/>
            <a:headEnd/>
            <a:tailEnd/>
          </a:ln>
        </p:spPr>
        <p:txBody>
          <a:bodyPr wrap="none">
            <a:spAutoFit/>
          </a:bodyPr>
          <a:lstStyle/>
          <a:p>
            <a:r>
              <a:rPr lang="en-US" sz="3200"/>
              <a:t>   H</a:t>
            </a:r>
            <a:r>
              <a:rPr lang="en-US" sz="3200" baseline="-25000"/>
              <a:t>2</a:t>
            </a:r>
            <a:r>
              <a:rPr lang="en-US" sz="3200"/>
              <a:t>O(</a:t>
            </a:r>
            <a:r>
              <a:rPr lang="en-US" sz="3200" i="1"/>
              <a:t>g</a:t>
            </a:r>
            <a:r>
              <a:rPr lang="en-US" sz="3200"/>
              <a:t>)</a:t>
            </a:r>
          </a:p>
        </p:txBody>
      </p:sp>
      <p:sp>
        <p:nvSpPr>
          <p:cNvPr id="605189" name="Text Box 5"/>
          <p:cNvSpPr txBox="1">
            <a:spLocks noChangeArrowheads="1"/>
          </p:cNvSpPr>
          <p:nvPr/>
        </p:nvSpPr>
        <p:spPr bwMode="auto">
          <a:xfrm>
            <a:off x="5048250" y="1447800"/>
            <a:ext cx="1581150" cy="1066800"/>
          </a:xfrm>
          <a:prstGeom prst="rect">
            <a:avLst/>
          </a:prstGeom>
          <a:noFill/>
          <a:ln w="9525">
            <a:noFill/>
            <a:miter lim="800000"/>
            <a:headEnd/>
            <a:tailEnd/>
          </a:ln>
        </p:spPr>
        <p:txBody>
          <a:bodyPr>
            <a:spAutoFit/>
          </a:bodyPr>
          <a:lstStyle/>
          <a:p>
            <a:r>
              <a:rPr lang="en-US" sz="3200"/>
              <a:t>carbon</a:t>
            </a:r>
          </a:p>
          <a:p>
            <a:r>
              <a:rPr lang="en-US" sz="3200"/>
              <a:t>dioxide</a:t>
            </a:r>
          </a:p>
        </p:txBody>
      </p:sp>
      <p:sp>
        <p:nvSpPr>
          <p:cNvPr id="605190" name="Text Box 6"/>
          <p:cNvSpPr txBox="1">
            <a:spLocks noChangeArrowheads="1"/>
          </p:cNvSpPr>
          <p:nvPr/>
        </p:nvSpPr>
        <p:spPr bwMode="auto">
          <a:xfrm>
            <a:off x="2895600" y="3048000"/>
            <a:ext cx="1255713" cy="579438"/>
          </a:xfrm>
          <a:prstGeom prst="rect">
            <a:avLst/>
          </a:prstGeom>
          <a:noFill/>
          <a:ln w="9525">
            <a:noFill/>
            <a:miter lim="800000"/>
            <a:headEnd/>
            <a:tailEnd/>
          </a:ln>
        </p:spPr>
        <p:txBody>
          <a:bodyPr wrap="none">
            <a:spAutoFit/>
          </a:bodyPr>
          <a:lstStyle/>
          <a:p>
            <a:r>
              <a:rPr lang="en-US" sz="3200"/>
              <a:t> O</a:t>
            </a:r>
            <a:r>
              <a:rPr lang="en-US" sz="3200" baseline="-25000"/>
              <a:t>2</a:t>
            </a:r>
            <a:r>
              <a:rPr lang="en-US" sz="3200"/>
              <a:t>(</a:t>
            </a:r>
            <a:r>
              <a:rPr lang="en-US" sz="3200" i="1"/>
              <a:t>g</a:t>
            </a:r>
            <a:r>
              <a:rPr lang="en-US" sz="3200"/>
              <a:t>)</a:t>
            </a:r>
          </a:p>
        </p:txBody>
      </p:sp>
      <p:sp>
        <p:nvSpPr>
          <p:cNvPr id="605191" name="Text Box 7"/>
          <p:cNvSpPr txBox="1">
            <a:spLocks noChangeArrowheads="1"/>
          </p:cNvSpPr>
          <p:nvPr/>
        </p:nvSpPr>
        <p:spPr bwMode="auto">
          <a:xfrm>
            <a:off x="5029200" y="3048000"/>
            <a:ext cx="1436688" cy="579438"/>
          </a:xfrm>
          <a:prstGeom prst="rect">
            <a:avLst/>
          </a:prstGeom>
          <a:noFill/>
          <a:ln w="9525">
            <a:noFill/>
            <a:miter lim="800000"/>
            <a:headEnd/>
            <a:tailEnd/>
          </a:ln>
        </p:spPr>
        <p:txBody>
          <a:bodyPr wrap="none">
            <a:spAutoFit/>
          </a:bodyPr>
          <a:lstStyle/>
          <a:p>
            <a:r>
              <a:rPr lang="en-US" sz="3200"/>
              <a:t>CO</a:t>
            </a:r>
            <a:r>
              <a:rPr lang="en-US" sz="3200" baseline="-25000"/>
              <a:t>2</a:t>
            </a:r>
            <a:r>
              <a:rPr lang="en-US" sz="3200"/>
              <a:t>(</a:t>
            </a:r>
            <a:r>
              <a:rPr lang="en-US" sz="3200" i="1"/>
              <a:t>g</a:t>
            </a:r>
            <a:r>
              <a:rPr lang="en-US" sz="3200"/>
              <a:t>)</a:t>
            </a:r>
          </a:p>
        </p:txBody>
      </p:sp>
      <p:sp>
        <p:nvSpPr>
          <p:cNvPr id="605192" name="Text Box 8"/>
          <p:cNvSpPr txBox="1">
            <a:spLocks noChangeArrowheads="1"/>
          </p:cNvSpPr>
          <p:nvPr/>
        </p:nvSpPr>
        <p:spPr bwMode="auto">
          <a:xfrm>
            <a:off x="685800" y="3048000"/>
            <a:ext cx="1414463" cy="579438"/>
          </a:xfrm>
          <a:prstGeom prst="rect">
            <a:avLst/>
          </a:prstGeom>
          <a:noFill/>
          <a:ln w="9525">
            <a:noFill/>
            <a:miter lim="800000"/>
            <a:headEnd/>
            <a:tailEnd/>
          </a:ln>
        </p:spPr>
        <p:txBody>
          <a:bodyPr wrap="none">
            <a:spAutoFit/>
          </a:bodyPr>
          <a:lstStyle/>
          <a:p>
            <a:r>
              <a:rPr lang="en-US" sz="3200"/>
              <a:t>CH</a:t>
            </a:r>
            <a:r>
              <a:rPr lang="en-US" sz="3200" baseline="-25000"/>
              <a:t>4</a:t>
            </a:r>
            <a:r>
              <a:rPr lang="en-US" sz="3200"/>
              <a:t>(</a:t>
            </a:r>
            <a:r>
              <a:rPr lang="en-US" sz="3200" i="1"/>
              <a:t>g</a:t>
            </a:r>
            <a:r>
              <a:rPr lang="en-US" sz="3200"/>
              <a:t>)</a:t>
            </a:r>
          </a:p>
        </p:txBody>
      </p:sp>
      <p:sp>
        <p:nvSpPr>
          <p:cNvPr id="605193" name="Text Box 9"/>
          <p:cNvSpPr txBox="1">
            <a:spLocks noChangeArrowheads="1"/>
          </p:cNvSpPr>
          <p:nvPr/>
        </p:nvSpPr>
        <p:spPr bwMode="auto">
          <a:xfrm>
            <a:off x="6477000" y="3048000"/>
            <a:ext cx="422275" cy="579438"/>
          </a:xfrm>
          <a:prstGeom prst="rect">
            <a:avLst/>
          </a:prstGeom>
          <a:noFill/>
          <a:ln w="9525">
            <a:noFill/>
            <a:miter lim="800000"/>
            <a:headEnd/>
            <a:tailEnd/>
          </a:ln>
        </p:spPr>
        <p:txBody>
          <a:bodyPr wrap="none">
            <a:spAutoFit/>
          </a:bodyPr>
          <a:lstStyle/>
          <a:p>
            <a:r>
              <a:rPr lang="en-US" sz="3200"/>
              <a:t>+</a:t>
            </a:r>
          </a:p>
        </p:txBody>
      </p:sp>
      <p:sp>
        <p:nvSpPr>
          <p:cNvPr id="605194" name="Text Box 10"/>
          <p:cNvSpPr txBox="1">
            <a:spLocks noChangeArrowheads="1"/>
          </p:cNvSpPr>
          <p:nvPr/>
        </p:nvSpPr>
        <p:spPr bwMode="auto">
          <a:xfrm>
            <a:off x="4294188" y="3048000"/>
            <a:ext cx="582612" cy="579438"/>
          </a:xfrm>
          <a:prstGeom prst="rect">
            <a:avLst/>
          </a:prstGeom>
          <a:noFill/>
          <a:ln w="9525">
            <a:noFill/>
            <a:miter lim="800000"/>
            <a:headEnd/>
            <a:tailEnd/>
          </a:ln>
        </p:spPr>
        <p:txBody>
          <a:bodyPr wrap="none">
            <a:spAutoFit/>
          </a:bodyPr>
          <a:lstStyle/>
          <a:p>
            <a:r>
              <a:rPr lang="en-US" sz="3200">
                <a:sym typeface="Wingdings" pitchFamily="2" charset="2"/>
              </a:rPr>
              <a:t></a:t>
            </a:r>
            <a:endParaRPr lang="en-US" sz="3200"/>
          </a:p>
        </p:txBody>
      </p:sp>
      <p:sp>
        <p:nvSpPr>
          <p:cNvPr id="605195" name="Text Box 11"/>
          <p:cNvSpPr txBox="1">
            <a:spLocks noChangeArrowheads="1"/>
          </p:cNvSpPr>
          <p:nvPr/>
        </p:nvSpPr>
        <p:spPr bwMode="auto">
          <a:xfrm>
            <a:off x="7053263" y="1676400"/>
            <a:ext cx="1176337" cy="579438"/>
          </a:xfrm>
          <a:prstGeom prst="rect">
            <a:avLst/>
          </a:prstGeom>
          <a:noFill/>
          <a:ln w="9525">
            <a:noFill/>
            <a:miter lim="800000"/>
            <a:headEnd/>
            <a:tailEnd/>
          </a:ln>
        </p:spPr>
        <p:txBody>
          <a:bodyPr wrap="none">
            <a:spAutoFit/>
          </a:bodyPr>
          <a:lstStyle/>
          <a:p>
            <a:r>
              <a:rPr lang="en-US" sz="3200"/>
              <a:t>water</a:t>
            </a:r>
          </a:p>
        </p:txBody>
      </p:sp>
      <p:sp>
        <p:nvSpPr>
          <p:cNvPr id="605196" name="Text Box 12"/>
          <p:cNvSpPr txBox="1">
            <a:spLocks noChangeArrowheads="1"/>
          </p:cNvSpPr>
          <p:nvPr/>
        </p:nvSpPr>
        <p:spPr bwMode="auto">
          <a:xfrm>
            <a:off x="6553200" y="1676400"/>
            <a:ext cx="422275" cy="579438"/>
          </a:xfrm>
          <a:prstGeom prst="rect">
            <a:avLst/>
          </a:prstGeom>
          <a:noFill/>
          <a:ln w="9525">
            <a:noFill/>
            <a:miter lim="800000"/>
            <a:headEnd/>
            <a:tailEnd/>
          </a:ln>
        </p:spPr>
        <p:txBody>
          <a:bodyPr wrap="none">
            <a:spAutoFit/>
          </a:bodyPr>
          <a:lstStyle/>
          <a:p>
            <a:r>
              <a:rPr lang="en-US" sz="3200"/>
              <a:t>+</a:t>
            </a:r>
            <a:endParaRPr lang="en-US" sz="1800"/>
          </a:p>
        </p:txBody>
      </p:sp>
      <p:grpSp>
        <p:nvGrpSpPr>
          <p:cNvPr id="2" name="Group 51"/>
          <p:cNvGrpSpPr>
            <a:grpSpLocks/>
          </p:cNvGrpSpPr>
          <p:nvPr/>
        </p:nvGrpSpPr>
        <p:grpSpPr bwMode="auto">
          <a:xfrm>
            <a:off x="2819400" y="4572000"/>
            <a:ext cx="990600" cy="609600"/>
            <a:chOff x="1776" y="2880"/>
            <a:chExt cx="624" cy="384"/>
          </a:xfrm>
        </p:grpSpPr>
        <p:sp>
          <p:nvSpPr>
            <p:cNvPr id="257064" name="Oval 20"/>
            <p:cNvSpPr>
              <a:spLocks noChangeArrowheads="1"/>
            </p:cNvSpPr>
            <p:nvPr/>
          </p:nvSpPr>
          <p:spPr bwMode="auto">
            <a:xfrm>
              <a:off x="1776" y="2880"/>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sp>
          <p:nvSpPr>
            <p:cNvPr id="257065" name="Oval 21"/>
            <p:cNvSpPr>
              <a:spLocks noChangeArrowheads="1"/>
            </p:cNvSpPr>
            <p:nvPr/>
          </p:nvSpPr>
          <p:spPr bwMode="auto">
            <a:xfrm>
              <a:off x="2064" y="2928"/>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grpSp>
      <p:grpSp>
        <p:nvGrpSpPr>
          <p:cNvPr id="3" name="Group 49"/>
          <p:cNvGrpSpPr>
            <a:grpSpLocks/>
          </p:cNvGrpSpPr>
          <p:nvPr/>
        </p:nvGrpSpPr>
        <p:grpSpPr bwMode="auto">
          <a:xfrm>
            <a:off x="7512050" y="4495800"/>
            <a:ext cx="641350" cy="601663"/>
            <a:chOff x="4732" y="2832"/>
            <a:chExt cx="404" cy="379"/>
          </a:xfrm>
        </p:grpSpPr>
        <p:sp>
          <p:nvSpPr>
            <p:cNvPr id="257061" name="Oval 23"/>
            <p:cNvSpPr>
              <a:spLocks noChangeArrowheads="1"/>
            </p:cNvSpPr>
            <p:nvPr/>
          </p:nvSpPr>
          <p:spPr bwMode="auto">
            <a:xfrm rot="6836726">
              <a:off x="4992" y="2854"/>
              <a:ext cx="144" cy="144"/>
            </a:xfrm>
            <a:prstGeom prst="ellipse">
              <a:avLst/>
            </a:prstGeom>
            <a:gradFill rotWithShape="1">
              <a:gsLst>
                <a:gs pos="0">
                  <a:srgbClr val="EAEAEA"/>
                </a:gs>
                <a:gs pos="100000">
                  <a:srgbClr val="6699FF"/>
                </a:gs>
              </a:gsLst>
              <a:lin ang="2700000" scaled="1"/>
            </a:gradFill>
            <a:ln w="9525">
              <a:solidFill>
                <a:schemeClr val="tx1"/>
              </a:solidFill>
              <a:round/>
              <a:headEnd/>
              <a:tailEnd/>
            </a:ln>
          </p:spPr>
          <p:txBody>
            <a:bodyPr wrap="none" anchor="ctr"/>
            <a:lstStyle/>
            <a:p>
              <a:endParaRPr lang="en-US"/>
            </a:p>
          </p:txBody>
        </p:sp>
        <p:sp>
          <p:nvSpPr>
            <p:cNvPr id="257062" name="Oval 24"/>
            <p:cNvSpPr>
              <a:spLocks noChangeArrowheads="1"/>
            </p:cNvSpPr>
            <p:nvPr/>
          </p:nvSpPr>
          <p:spPr bwMode="auto">
            <a:xfrm rot="6836726">
              <a:off x="4732" y="2875"/>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sp>
          <p:nvSpPr>
            <p:cNvPr id="257063" name="Oval 25"/>
            <p:cNvSpPr>
              <a:spLocks noChangeArrowheads="1"/>
            </p:cNvSpPr>
            <p:nvPr/>
          </p:nvSpPr>
          <p:spPr bwMode="auto">
            <a:xfrm rot="6836726">
              <a:off x="4752" y="2832"/>
              <a:ext cx="144" cy="144"/>
            </a:xfrm>
            <a:prstGeom prst="ellipse">
              <a:avLst/>
            </a:prstGeom>
            <a:gradFill rotWithShape="1">
              <a:gsLst>
                <a:gs pos="0">
                  <a:srgbClr val="EAEAEA"/>
                </a:gs>
                <a:gs pos="100000">
                  <a:srgbClr val="6699FF"/>
                </a:gs>
              </a:gsLst>
              <a:lin ang="2700000" scaled="1"/>
            </a:gradFill>
            <a:ln w="9525">
              <a:solidFill>
                <a:schemeClr val="tx1"/>
              </a:solidFill>
              <a:round/>
              <a:headEnd/>
              <a:tailEnd/>
            </a:ln>
          </p:spPr>
          <p:txBody>
            <a:bodyPr wrap="none" anchor="ctr"/>
            <a:lstStyle/>
            <a:p>
              <a:endParaRPr lang="en-US"/>
            </a:p>
          </p:txBody>
        </p:sp>
      </p:grpSp>
      <p:grpSp>
        <p:nvGrpSpPr>
          <p:cNvPr id="4" name="Group 54"/>
          <p:cNvGrpSpPr>
            <a:grpSpLocks/>
          </p:cNvGrpSpPr>
          <p:nvPr/>
        </p:nvGrpSpPr>
        <p:grpSpPr bwMode="auto">
          <a:xfrm>
            <a:off x="5410200" y="4648200"/>
            <a:ext cx="990600" cy="1143000"/>
            <a:chOff x="3408" y="2928"/>
            <a:chExt cx="624" cy="720"/>
          </a:xfrm>
        </p:grpSpPr>
        <p:sp>
          <p:nvSpPr>
            <p:cNvPr id="605211" name="Oval 27"/>
            <p:cNvSpPr>
              <a:spLocks noChangeArrowheads="1"/>
            </p:cNvSpPr>
            <p:nvPr/>
          </p:nvSpPr>
          <p:spPr bwMode="auto">
            <a:xfrm>
              <a:off x="3600" y="3168"/>
              <a:ext cx="240" cy="240"/>
            </a:xfrm>
            <a:prstGeom prst="ellipse">
              <a:avLst/>
            </a:prstGeom>
            <a:gradFill rotWithShape="1">
              <a:gsLst>
                <a:gs pos="0">
                  <a:schemeClr val="tx1"/>
                </a:gs>
                <a:gs pos="50000">
                  <a:srgbClr val="1C1C1C"/>
                </a:gs>
                <a:gs pos="100000">
                  <a:schemeClr val="tx1"/>
                </a:gs>
              </a:gsLst>
              <a:lin ang="2700000" scaled="1"/>
            </a:gradFill>
            <a:ln w="9525">
              <a:solidFill>
                <a:schemeClr val="tx1"/>
              </a:solidFill>
              <a:round/>
              <a:headEnd/>
              <a:tailEnd/>
            </a:ln>
            <a:effectLst/>
          </p:spPr>
          <p:txBody>
            <a:bodyPr wrap="none" anchor="ctr"/>
            <a:lstStyle/>
            <a:p>
              <a:pPr>
                <a:defRPr/>
              </a:pPr>
              <a:endParaRPr lang="en-US"/>
            </a:p>
          </p:txBody>
        </p:sp>
        <p:sp>
          <p:nvSpPr>
            <p:cNvPr id="257059" name="Oval 28"/>
            <p:cNvSpPr>
              <a:spLocks noChangeArrowheads="1"/>
            </p:cNvSpPr>
            <p:nvPr/>
          </p:nvSpPr>
          <p:spPr bwMode="auto">
            <a:xfrm rot="-2981154">
              <a:off x="3696" y="2928"/>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sp>
          <p:nvSpPr>
            <p:cNvPr id="257060" name="Oval 29"/>
            <p:cNvSpPr>
              <a:spLocks noChangeArrowheads="1"/>
            </p:cNvSpPr>
            <p:nvPr/>
          </p:nvSpPr>
          <p:spPr bwMode="auto">
            <a:xfrm rot="-2981154">
              <a:off x="3408" y="3312"/>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grpSp>
      <p:sp>
        <p:nvSpPr>
          <p:cNvPr id="605214" name="Text Box 30"/>
          <p:cNvSpPr txBox="1">
            <a:spLocks noChangeArrowheads="1"/>
          </p:cNvSpPr>
          <p:nvPr/>
        </p:nvSpPr>
        <p:spPr bwMode="auto">
          <a:xfrm>
            <a:off x="7010400" y="3048000"/>
            <a:ext cx="409575" cy="579438"/>
          </a:xfrm>
          <a:prstGeom prst="rect">
            <a:avLst/>
          </a:prstGeom>
          <a:noFill/>
          <a:ln w="9525">
            <a:noFill/>
            <a:miter lim="800000"/>
            <a:headEnd/>
            <a:tailEnd/>
          </a:ln>
        </p:spPr>
        <p:txBody>
          <a:bodyPr wrap="none">
            <a:spAutoFit/>
          </a:bodyPr>
          <a:lstStyle/>
          <a:p>
            <a:r>
              <a:rPr lang="en-US" sz="3200"/>
              <a:t>2</a:t>
            </a:r>
          </a:p>
        </p:txBody>
      </p:sp>
      <p:sp>
        <p:nvSpPr>
          <p:cNvPr id="605215" name="Text Box 31"/>
          <p:cNvSpPr txBox="1">
            <a:spLocks noChangeArrowheads="1"/>
          </p:cNvSpPr>
          <p:nvPr/>
        </p:nvSpPr>
        <p:spPr bwMode="auto">
          <a:xfrm>
            <a:off x="2714625" y="3048000"/>
            <a:ext cx="409575" cy="579438"/>
          </a:xfrm>
          <a:prstGeom prst="rect">
            <a:avLst/>
          </a:prstGeom>
          <a:noFill/>
          <a:ln w="9525">
            <a:noFill/>
            <a:miter lim="800000"/>
            <a:headEnd/>
            <a:tailEnd/>
          </a:ln>
        </p:spPr>
        <p:txBody>
          <a:bodyPr wrap="none">
            <a:spAutoFit/>
          </a:bodyPr>
          <a:lstStyle/>
          <a:p>
            <a:r>
              <a:rPr lang="en-US" sz="3200"/>
              <a:t>2</a:t>
            </a:r>
          </a:p>
        </p:txBody>
      </p:sp>
      <p:sp>
        <p:nvSpPr>
          <p:cNvPr id="605216" name="Text Box 32"/>
          <p:cNvSpPr txBox="1">
            <a:spLocks noChangeArrowheads="1"/>
          </p:cNvSpPr>
          <p:nvPr/>
        </p:nvSpPr>
        <p:spPr bwMode="auto">
          <a:xfrm>
            <a:off x="4343400" y="5029200"/>
            <a:ext cx="582613" cy="579438"/>
          </a:xfrm>
          <a:prstGeom prst="rect">
            <a:avLst/>
          </a:prstGeom>
          <a:noFill/>
          <a:ln w="9525">
            <a:noFill/>
            <a:miter lim="800000"/>
            <a:headEnd/>
            <a:tailEnd/>
          </a:ln>
        </p:spPr>
        <p:txBody>
          <a:bodyPr wrap="none">
            <a:spAutoFit/>
          </a:bodyPr>
          <a:lstStyle/>
          <a:p>
            <a:r>
              <a:rPr lang="en-US" sz="3200">
                <a:sym typeface="Wingdings" pitchFamily="2" charset="2"/>
              </a:rPr>
              <a:t></a:t>
            </a:r>
            <a:endParaRPr lang="en-US" sz="3200"/>
          </a:p>
        </p:txBody>
      </p:sp>
      <p:sp>
        <p:nvSpPr>
          <p:cNvPr id="257043" name="Text Box 33"/>
          <p:cNvSpPr txBox="1">
            <a:spLocks noChangeArrowheads="1"/>
          </p:cNvSpPr>
          <p:nvPr/>
        </p:nvSpPr>
        <p:spPr bwMode="auto">
          <a:xfrm>
            <a:off x="762000" y="457200"/>
            <a:ext cx="7489825" cy="701675"/>
          </a:xfrm>
          <a:prstGeom prst="rect">
            <a:avLst/>
          </a:prstGeom>
          <a:noFill/>
          <a:ln w="9525">
            <a:noFill/>
            <a:miter lim="800000"/>
            <a:headEnd/>
            <a:tailEnd/>
          </a:ln>
        </p:spPr>
        <p:txBody>
          <a:bodyPr wrap="none">
            <a:spAutoFit/>
          </a:bodyPr>
          <a:lstStyle/>
          <a:p>
            <a:r>
              <a:rPr lang="en-US" sz="4000" b="1" i="1"/>
              <a:t>Combustion of a Hydrocarbon</a:t>
            </a:r>
          </a:p>
        </p:txBody>
      </p:sp>
      <p:sp>
        <p:nvSpPr>
          <p:cNvPr id="257044" name="AutoShape 42">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5" name="Group 48"/>
          <p:cNvGrpSpPr>
            <a:grpSpLocks/>
          </p:cNvGrpSpPr>
          <p:nvPr/>
        </p:nvGrpSpPr>
        <p:grpSpPr bwMode="auto">
          <a:xfrm>
            <a:off x="990600" y="4876800"/>
            <a:ext cx="533400" cy="533400"/>
            <a:chOff x="624" y="3072"/>
            <a:chExt cx="336" cy="336"/>
          </a:xfrm>
        </p:grpSpPr>
        <p:sp>
          <p:nvSpPr>
            <p:cNvPr id="257053" name="Oval 16"/>
            <p:cNvSpPr>
              <a:spLocks noChangeArrowheads="1"/>
            </p:cNvSpPr>
            <p:nvPr/>
          </p:nvSpPr>
          <p:spPr bwMode="auto">
            <a:xfrm>
              <a:off x="624" y="3264"/>
              <a:ext cx="144" cy="144"/>
            </a:xfrm>
            <a:prstGeom prst="ellipse">
              <a:avLst/>
            </a:prstGeom>
            <a:gradFill rotWithShape="1">
              <a:gsLst>
                <a:gs pos="0">
                  <a:srgbClr val="6699FF"/>
                </a:gs>
                <a:gs pos="100000">
                  <a:srgbClr val="EAEAEA"/>
                </a:gs>
              </a:gsLst>
              <a:lin ang="2700000" scaled="1"/>
            </a:gradFill>
            <a:ln w="9525">
              <a:solidFill>
                <a:schemeClr val="tx1"/>
              </a:solidFill>
              <a:round/>
              <a:headEnd/>
              <a:tailEnd/>
            </a:ln>
          </p:spPr>
          <p:txBody>
            <a:bodyPr wrap="none" anchor="ctr"/>
            <a:lstStyle/>
            <a:p>
              <a:endParaRPr lang="en-US"/>
            </a:p>
          </p:txBody>
        </p:sp>
        <p:sp>
          <p:nvSpPr>
            <p:cNvPr id="257054" name="Oval 17"/>
            <p:cNvSpPr>
              <a:spLocks noChangeArrowheads="1"/>
            </p:cNvSpPr>
            <p:nvPr/>
          </p:nvSpPr>
          <p:spPr bwMode="auto">
            <a:xfrm>
              <a:off x="816" y="3072"/>
              <a:ext cx="144" cy="144"/>
            </a:xfrm>
            <a:prstGeom prst="ellipse">
              <a:avLst/>
            </a:prstGeom>
            <a:gradFill rotWithShape="1">
              <a:gsLst>
                <a:gs pos="0">
                  <a:schemeClr val="bg1"/>
                </a:gs>
                <a:gs pos="100000">
                  <a:srgbClr val="6699FF"/>
                </a:gs>
              </a:gsLst>
              <a:lin ang="2700000" scaled="1"/>
            </a:gradFill>
            <a:ln w="9525">
              <a:solidFill>
                <a:schemeClr val="tx1"/>
              </a:solidFill>
              <a:round/>
              <a:headEnd/>
              <a:tailEnd/>
            </a:ln>
          </p:spPr>
          <p:txBody>
            <a:bodyPr wrap="none" anchor="ctr"/>
            <a:lstStyle/>
            <a:p>
              <a:endParaRPr lang="en-US"/>
            </a:p>
          </p:txBody>
        </p:sp>
        <p:sp>
          <p:nvSpPr>
            <p:cNvPr id="605202" name="Oval 18"/>
            <p:cNvSpPr>
              <a:spLocks noChangeArrowheads="1"/>
            </p:cNvSpPr>
            <p:nvPr/>
          </p:nvSpPr>
          <p:spPr bwMode="auto">
            <a:xfrm>
              <a:off x="672" y="3120"/>
              <a:ext cx="240" cy="240"/>
            </a:xfrm>
            <a:prstGeom prst="ellipse">
              <a:avLst/>
            </a:prstGeom>
            <a:gradFill rotWithShape="1">
              <a:gsLst>
                <a:gs pos="0">
                  <a:schemeClr val="tx1"/>
                </a:gs>
                <a:gs pos="50000">
                  <a:srgbClr val="1C1C1C"/>
                </a:gs>
                <a:gs pos="100000">
                  <a:schemeClr val="tx1"/>
                </a:gs>
              </a:gsLst>
              <a:lin ang="2700000" scaled="1"/>
            </a:gradFill>
            <a:ln w="9525">
              <a:solidFill>
                <a:schemeClr val="tx1"/>
              </a:solidFill>
              <a:round/>
              <a:headEnd/>
              <a:tailEnd/>
            </a:ln>
            <a:effectLst/>
          </p:spPr>
          <p:txBody>
            <a:bodyPr wrap="none" anchor="ctr"/>
            <a:lstStyle/>
            <a:p>
              <a:pPr>
                <a:defRPr/>
              </a:pPr>
              <a:endParaRPr lang="en-US"/>
            </a:p>
          </p:txBody>
        </p:sp>
        <p:sp>
          <p:nvSpPr>
            <p:cNvPr id="257056" name="Oval 15"/>
            <p:cNvSpPr>
              <a:spLocks noChangeArrowheads="1"/>
            </p:cNvSpPr>
            <p:nvPr/>
          </p:nvSpPr>
          <p:spPr bwMode="auto">
            <a:xfrm>
              <a:off x="816" y="3264"/>
              <a:ext cx="144" cy="144"/>
            </a:xfrm>
            <a:prstGeom prst="ellipse">
              <a:avLst/>
            </a:prstGeom>
            <a:gradFill rotWithShape="1">
              <a:gsLst>
                <a:gs pos="0">
                  <a:schemeClr val="bg1"/>
                </a:gs>
                <a:gs pos="100000">
                  <a:srgbClr val="6699FF"/>
                </a:gs>
              </a:gsLst>
              <a:lin ang="2700000" scaled="1"/>
            </a:gradFill>
            <a:ln w="9525">
              <a:solidFill>
                <a:schemeClr val="tx1"/>
              </a:solidFill>
              <a:round/>
              <a:headEnd/>
              <a:tailEnd/>
            </a:ln>
          </p:spPr>
          <p:txBody>
            <a:bodyPr wrap="none" anchor="ctr"/>
            <a:lstStyle/>
            <a:p>
              <a:endParaRPr lang="en-US"/>
            </a:p>
          </p:txBody>
        </p:sp>
        <p:sp>
          <p:nvSpPr>
            <p:cNvPr id="257057" name="Oval 14"/>
            <p:cNvSpPr>
              <a:spLocks noChangeArrowheads="1"/>
            </p:cNvSpPr>
            <p:nvPr/>
          </p:nvSpPr>
          <p:spPr bwMode="auto">
            <a:xfrm>
              <a:off x="624" y="3072"/>
              <a:ext cx="144" cy="144"/>
            </a:xfrm>
            <a:prstGeom prst="ellipse">
              <a:avLst/>
            </a:prstGeom>
            <a:gradFill rotWithShape="1">
              <a:gsLst>
                <a:gs pos="0">
                  <a:schemeClr val="bg1"/>
                </a:gs>
                <a:gs pos="100000">
                  <a:srgbClr val="6699FF"/>
                </a:gs>
              </a:gsLst>
              <a:lin ang="2700000" scaled="1"/>
            </a:gradFill>
            <a:ln w="9525">
              <a:solidFill>
                <a:schemeClr val="tx1"/>
              </a:solidFill>
              <a:round/>
              <a:headEnd/>
              <a:tailEnd/>
            </a:ln>
          </p:spPr>
          <p:txBody>
            <a:bodyPr wrap="none" anchor="ctr"/>
            <a:lstStyle/>
            <a:p>
              <a:endParaRPr lang="en-US"/>
            </a:p>
          </p:txBody>
        </p:sp>
      </p:grpSp>
      <p:grpSp>
        <p:nvGrpSpPr>
          <p:cNvPr id="6" name="Group 52"/>
          <p:cNvGrpSpPr>
            <a:grpSpLocks/>
          </p:cNvGrpSpPr>
          <p:nvPr/>
        </p:nvGrpSpPr>
        <p:grpSpPr bwMode="auto">
          <a:xfrm>
            <a:off x="2620963" y="5638800"/>
            <a:ext cx="852487" cy="787400"/>
            <a:chOff x="1651" y="3552"/>
            <a:chExt cx="537" cy="496"/>
          </a:xfrm>
        </p:grpSpPr>
        <p:sp>
          <p:nvSpPr>
            <p:cNvPr id="257051" name="Oval 36"/>
            <p:cNvSpPr>
              <a:spLocks noChangeArrowheads="1"/>
            </p:cNvSpPr>
            <p:nvPr/>
          </p:nvSpPr>
          <p:spPr bwMode="auto">
            <a:xfrm rot="2738055">
              <a:off x="1852" y="3712"/>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sp>
          <p:nvSpPr>
            <p:cNvPr id="257052" name="Oval 35"/>
            <p:cNvSpPr>
              <a:spLocks noChangeArrowheads="1"/>
            </p:cNvSpPr>
            <p:nvPr/>
          </p:nvSpPr>
          <p:spPr bwMode="auto">
            <a:xfrm rot="2738055">
              <a:off x="1651" y="3552"/>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grpSp>
      <p:grpSp>
        <p:nvGrpSpPr>
          <p:cNvPr id="7" name="Group 53"/>
          <p:cNvGrpSpPr>
            <a:grpSpLocks/>
          </p:cNvGrpSpPr>
          <p:nvPr/>
        </p:nvGrpSpPr>
        <p:grpSpPr bwMode="auto">
          <a:xfrm>
            <a:off x="7772400" y="5721350"/>
            <a:ext cx="685800" cy="533400"/>
            <a:chOff x="4896" y="3604"/>
            <a:chExt cx="432" cy="336"/>
          </a:xfrm>
        </p:grpSpPr>
        <p:sp>
          <p:nvSpPr>
            <p:cNvPr id="257048" name="Oval 40"/>
            <p:cNvSpPr>
              <a:spLocks noChangeArrowheads="1"/>
            </p:cNvSpPr>
            <p:nvPr/>
          </p:nvSpPr>
          <p:spPr bwMode="auto">
            <a:xfrm rot="2791667">
              <a:off x="4896" y="3660"/>
              <a:ext cx="144" cy="144"/>
            </a:xfrm>
            <a:prstGeom prst="ellipse">
              <a:avLst/>
            </a:prstGeom>
            <a:gradFill rotWithShape="1">
              <a:gsLst>
                <a:gs pos="0">
                  <a:schemeClr val="bg1"/>
                </a:gs>
                <a:gs pos="100000">
                  <a:srgbClr val="6699FF"/>
                </a:gs>
              </a:gsLst>
              <a:lin ang="2700000" scaled="1"/>
            </a:gradFill>
            <a:ln w="9525">
              <a:solidFill>
                <a:schemeClr val="tx1"/>
              </a:solidFill>
              <a:round/>
              <a:headEnd/>
              <a:tailEnd/>
            </a:ln>
          </p:spPr>
          <p:txBody>
            <a:bodyPr wrap="none" anchor="ctr"/>
            <a:lstStyle/>
            <a:p>
              <a:endParaRPr lang="en-US"/>
            </a:p>
          </p:txBody>
        </p:sp>
        <p:sp>
          <p:nvSpPr>
            <p:cNvPr id="257049" name="Oval 39"/>
            <p:cNvSpPr>
              <a:spLocks noChangeArrowheads="1"/>
            </p:cNvSpPr>
            <p:nvPr/>
          </p:nvSpPr>
          <p:spPr bwMode="auto">
            <a:xfrm rot="2791667">
              <a:off x="4992" y="3604"/>
              <a:ext cx="336" cy="336"/>
            </a:xfrm>
            <a:prstGeom prst="ellipse">
              <a:avLst/>
            </a:prstGeom>
            <a:gradFill rotWithShape="1">
              <a:gsLst>
                <a:gs pos="0">
                  <a:srgbClr val="760000"/>
                </a:gs>
                <a:gs pos="50000">
                  <a:srgbClr val="FF0000"/>
                </a:gs>
                <a:gs pos="100000">
                  <a:srgbClr val="760000"/>
                </a:gs>
              </a:gsLst>
              <a:lin ang="2700000" scaled="1"/>
            </a:gradFill>
            <a:ln w="9525">
              <a:solidFill>
                <a:schemeClr val="tx1"/>
              </a:solidFill>
              <a:round/>
              <a:headEnd/>
              <a:tailEnd/>
            </a:ln>
          </p:spPr>
          <p:txBody>
            <a:bodyPr wrap="none" anchor="ctr"/>
            <a:lstStyle/>
            <a:p>
              <a:endParaRPr lang="en-US"/>
            </a:p>
          </p:txBody>
        </p:sp>
        <p:sp>
          <p:nvSpPr>
            <p:cNvPr id="257050" name="Oval 38"/>
            <p:cNvSpPr>
              <a:spLocks noChangeArrowheads="1"/>
            </p:cNvSpPr>
            <p:nvPr/>
          </p:nvSpPr>
          <p:spPr bwMode="auto">
            <a:xfrm rot="2791667">
              <a:off x="5088" y="3744"/>
              <a:ext cx="144" cy="144"/>
            </a:xfrm>
            <a:prstGeom prst="ellipse">
              <a:avLst/>
            </a:prstGeom>
            <a:gradFill rotWithShape="1">
              <a:gsLst>
                <a:gs pos="0">
                  <a:schemeClr val="bg1"/>
                </a:gs>
                <a:gs pos="100000">
                  <a:srgbClr val="6699FF"/>
                </a:gs>
              </a:gsLst>
              <a:lin ang="2700000" scaled="1"/>
            </a:gra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fade">
                                      <p:cBhvr>
                                        <p:cTn id="7" dur="1000"/>
                                        <p:tgtEl>
                                          <p:spTgt spid="605189"/>
                                        </p:tgtEl>
                                      </p:cBhvr>
                                    </p:animEffect>
                                    <p:anim calcmode="lin" valueType="num">
                                      <p:cBhvr>
                                        <p:cTn id="8" dur="1000" fill="hold"/>
                                        <p:tgtEl>
                                          <p:spTgt spid="605189"/>
                                        </p:tgtEl>
                                        <p:attrNameLst>
                                          <p:attrName>ppt_x</p:attrName>
                                        </p:attrNameLst>
                                      </p:cBhvr>
                                      <p:tavLst>
                                        <p:tav tm="0">
                                          <p:val>
                                            <p:strVal val="#ppt_x"/>
                                          </p:val>
                                        </p:tav>
                                        <p:tav tm="100000">
                                          <p:val>
                                            <p:strVal val="#ppt_x"/>
                                          </p:val>
                                        </p:tav>
                                      </p:tavLst>
                                    </p:anim>
                                    <p:anim calcmode="lin" valueType="num">
                                      <p:cBhvr>
                                        <p:cTn id="9" dur="1000" fill="hold"/>
                                        <p:tgtEl>
                                          <p:spTgt spid="6051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5196"/>
                                        </p:tgtEl>
                                        <p:attrNameLst>
                                          <p:attrName>style.visibility</p:attrName>
                                        </p:attrNameLst>
                                      </p:cBhvr>
                                      <p:to>
                                        <p:strVal val="visible"/>
                                      </p:to>
                                    </p:set>
                                    <p:animEffect transition="in" filter="fade">
                                      <p:cBhvr>
                                        <p:cTn id="14" dur="1000"/>
                                        <p:tgtEl>
                                          <p:spTgt spid="605196"/>
                                        </p:tgtEl>
                                      </p:cBhvr>
                                    </p:animEffect>
                                    <p:anim calcmode="lin" valueType="num">
                                      <p:cBhvr>
                                        <p:cTn id="15" dur="1000" fill="hold"/>
                                        <p:tgtEl>
                                          <p:spTgt spid="605196"/>
                                        </p:tgtEl>
                                        <p:attrNameLst>
                                          <p:attrName>ppt_x</p:attrName>
                                        </p:attrNameLst>
                                      </p:cBhvr>
                                      <p:tavLst>
                                        <p:tav tm="0">
                                          <p:val>
                                            <p:strVal val="#ppt_x"/>
                                          </p:val>
                                        </p:tav>
                                        <p:tav tm="100000">
                                          <p:val>
                                            <p:strVal val="#ppt_x"/>
                                          </p:val>
                                        </p:tav>
                                      </p:tavLst>
                                    </p:anim>
                                    <p:anim calcmode="lin" valueType="num">
                                      <p:cBhvr>
                                        <p:cTn id="16" dur="1000" fill="hold"/>
                                        <p:tgtEl>
                                          <p:spTgt spid="6051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05195"/>
                                        </p:tgtEl>
                                        <p:attrNameLst>
                                          <p:attrName>style.visibility</p:attrName>
                                        </p:attrNameLst>
                                      </p:cBhvr>
                                      <p:to>
                                        <p:strVal val="visible"/>
                                      </p:to>
                                    </p:set>
                                    <p:animEffect transition="in" filter="fade">
                                      <p:cBhvr>
                                        <p:cTn id="21" dur="1000"/>
                                        <p:tgtEl>
                                          <p:spTgt spid="605195"/>
                                        </p:tgtEl>
                                      </p:cBhvr>
                                    </p:animEffect>
                                    <p:anim calcmode="lin" valueType="num">
                                      <p:cBhvr>
                                        <p:cTn id="22" dur="1000" fill="hold"/>
                                        <p:tgtEl>
                                          <p:spTgt spid="605195"/>
                                        </p:tgtEl>
                                        <p:attrNameLst>
                                          <p:attrName>ppt_x</p:attrName>
                                        </p:attrNameLst>
                                      </p:cBhvr>
                                      <p:tavLst>
                                        <p:tav tm="0">
                                          <p:val>
                                            <p:strVal val="#ppt_x"/>
                                          </p:val>
                                        </p:tav>
                                        <p:tav tm="100000">
                                          <p:val>
                                            <p:strVal val="#ppt_x"/>
                                          </p:val>
                                        </p:tav>
                                      </p:tavLst>
                                    </p:anim>
                                    <p:anim calcmode="lin" valueType="num">
                                      <p:cBhvr>
                                        <p:cTn id="23" dur="1000" fill="hold"/>
                                        <p:tgtEl>
                                          <p:spTgt spid="60519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605192">
                                            <p:txEl>
                                              <p:pRg st="0" end="0"/>
                                            </p:txEl>
                                          </p:spTgt>
                                        </p:tgtEl>
                                        <p:attrNameLst>
                                          <p:attrName>style.visibility</p:attrName>
                                        </p:attrNameLst>
                                      </p:cBhvr>
                                      <p:to>
                                        <p:strVal val="visible"/>
                                      </p:to>
                                    </p:set>
                                    <p:animEffect transition="in" filter="fade">
                                      <p:cBhvr>
                                        <p:cTn id="28" dur="1000"/>
                                        <p:tgtEl>
                                          <p:spTgt spid="605192">
                                            <p:txEl>
                                              <p:pRg st="0" end="0"/>
                                            </p:txEl>
                                          </p:spTgt>
                                        </p:tgtEl>
                                      </p:cBhvr>
                                    </p:animEffect>
                                    <p:anim calcmode="lin" valueType="num">
                                      <p:cBhvr>
                                        <p:cTn id="29" dur="1000" fill="hold"/>
                                        <p:tgtEl>
                                          <p:spTgt spid="60519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05192">
                                            <p:txEl>
                                              <p:pRg st="0" end="0"/>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605187"/>
                                        </p:tgtEl>
                                        <p:attrNameLst>
                                          <p:attrName>style.visibility</p:attrName>
                                        </p:attrNameLst>
                                      </p:cBhvr>
                                      <p:to>
                                        <p:strVal val="visible"/>
                                      </p:to>
                                    </p:set>
                                    <p:animEffect transition="in" filter="fade">
                                      <p:cBhvr>
                                        <p:cTn id="33" dur="1000"/>
                                        <p:tgtEl>
                                          <p:spTgt spid="605187"/>
                                        </p:tgtEl>
                                      </p:cBhvr>
                                    </p:animEffect>
                                    <p:anim calcmode="lin" valueType="num">
                                      <p:cBhvr>
                                        <p:cTn id="34" dur="1000" fill="hold"/>
                                        <p:tgtEl>
                                          <p:spTgt spid="605187"/>
                                        </p:tgtEl>
                                        <p:attrNameLst>
                                          <p:attrName>ppt_x</p:attrName>
                                        </p:attrNameLst>
                                      </p:cBhvr>
                                      <p:tavLst>
                                        <p:tav tm="0">
                                          <p:val>
                                            <p:strVal val="#ppt_x"/>
                                          </p:val>
                                        </p:tav>
                                        <p:tav tm="100000">
                                          <p:val>
                                            <p:strVal val="#ppt_x"/>
                                          </p:val>
                                        </p:tav>
                                      </p:tavLst>
                                    </p:anim>
                                    <p:anim calcmode="lin" valueType="num">
                                      <p:cBhvr>
                                        <p:cTn id="35" dur="1000" fill="hold"/>
                                        <p:tgtEl>
                                          <p:spTgt spid="60518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605190"/>
                                        </p:tgtEl>
                                        <p:attrNameLst>
                                          <p:attrName>style.visibility</p:attrName>
                                        </p:attrNameLst>
                                      </p:cBhvr>
                                      <p:to>
                                        <p:strVal val="visible"/>
                                      </p:to>
                                    </p:set>
                                    <p:animEffect transition="in" filter="fade">
                                      <p:cBhvr>
                                        <p:cTn id="40" dur="1000"/>
                                        <p:tgtEl>
                                          <p:spTgt spid="605190"/>
                                        </p:tgtEl>
                                      </p:cBhvr>
                                    </p:animEffect>
                                    <p:anim calcmode="lin" valueType="num">
                                      <p:cBhvr>
                                        <p:cTn id="41" dur="1000" fill="hold"/>
                                        <p:tgtEl>
                                          <p:spTgt spid="605190"/>
                                        </p:tgtEl>
                                        <p:attrNameLst>
                                          <p:attrName>ppt_x</p:attrName>
                                        </p:attrNameLst>
                                      </p:cBhvr>
                                      <p:tavLst>
                                        <p:tav tm="0">
                                          <p:val>
                                            <p:strVal val="#ppt_x"/>
                                          </p:val>
                                        </p:tav>
                                        <p:tav tm="100000">
                                          <p:val>
                                            <p:strVal val="#ppt_x"/>
                                          </p:val>
                                        </p:tav>
                                      </p:tavLst>
                                    </p:anim>
                                    <p:anim calcmode="lin" valueType="num">
                                      <p:cBhvr>
                                        <p:cTn id="42" dur="1000" fill="hold"/>
                                        <p:tgtEl>
                                          <p:spTgt spid="605190"/>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605194"/>
                                        </p:tgtEl>
                                        <p:attrNameLst>
                                          <p:attrName>style.visibility</p:attrName>
                                        </p:attrNameLst>
                                      </p:cBhvr>
                                      <p:to>
                                        <p:strVal val="visible"/>
                                      </p:to>
                                    </p:set>
                                    <p:animEffect transition="in" filter="fade">
                                      <p:cBhvr>
                                        <p:cTn id="45" dur="1000"/>
                                        <p:tgtEl>
                                          <p:spTgt spid="605194"/>
                                        </p:tgtEl>
                                      </p:cBhvr>
                                    </p:animEffect>
                                    <p:anim calcmode="lin" valueType="num">
                                      <p:cBhvr>
                                        <p:cTn id="46" dur="1000" fill="hold"/>
                                        <p:tgtEl>
                                          <p:spTgt spid="605194"/>
                                        </p:tgtEl>
                                        <p:attrNameLst>
                                          <p:attrName>ppt_x</p:attrName>
                                        </p:attrNameLst>
                                      </p:cBhvr>
                                      <p:tavLst>
                                        <p:tav tm="0">
                                          <p:val>
                                            <p:strVal val="#ppt_x"/>
                                          </p:val>
                                        </p:tav>
                                        <p:tav tm="100000">
                                          <p:val>
                                            <p:strVal val="#ppt_x"/>
                                          </p:val>
                                        </p:tav>
                                      </p:tavLst>
                                    </p:anim>
                                    <p:anim calcmode="lin" valueType="num">
                                      <p:cBhvr>
                                        <p:cTn id="47" dur="1000" fill="hold"/>
                                        <p:tgtEl>
                                          <p:spTgt spid="60519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605191"/>
                                        </p:tgtEl>
                                        <p:attrNameLst>
                                          <p:attrName>style.visibility</p:attrName>
                                        </p:attrNameLst>
                                      </p:cBhvr>
                                      <p:to>
                                        <p:strVal val="visible"/>
                                      </p:to>
                                    </p:set>
                                    <p:animEffect transition="in" filter="fade">
                                      <p:cBhvr>
                                        <p:cTn id="52" dur="1000"/>
                                        <p:tgtEl>
                                          <p:spTgt spid="605191"/>
                                        </p:tgtEl>
                                      </p:cBhvr>
                                    </p:animEffect>
                                    <p:anim calcmode="lin" valueType="num">
                                      <p:cBhvr>
                                        <p:cTn id="53" dur="1000" fill="hold"/>
                                        <p:tgtEl>
                                          <p:spTgt spid="605191"/>
                                        </p:tgtEl>
                                        <p:attrNameLst>
                                          <p:attrName>ppt_x</p:attrName>
                                        </p:attrNameLst>
                                      </p:cBhvr>
                                      <p:tavLst>
                                        <p:tav tm="0">
                                          <p:val>
                                            <p:strVal val="#ppt_x"/>
                                          </p:val>
                                        </p:tav>
                                        <p:tav tm="100000">
                                          <p:val>
                                            <p:strVal val="#ppt_x"/>
                                          </p:val>
                                        </p:tav>
                                      </p:tavLst>
                                    </p:anim>
                                    <p:anim calcmode="lin" valueType="num">
                                      <p:cBhvr>
                                        <p:cTn id="54" dur="1000" fill="hold"/>
                                        <p:tgtEl>
                                          <p:spTgt spid="605191"/>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605193"/>
                                        </p:tgtEl>
                                        <p:attrNameLst>
                                          <p:attrName>style.visibility</p:attrName>
                                        </p:attrNameLst>
                                      </p:cBhvr>
                                      <p:to>
                                        <p:strVal val="visible"/>
                                      </p:to>
                                    </p:set>
                                    <p:animEffect transition="in" filter="fade">
                                      <p:cBhvr>
                                        <p:cTn id="57" dur="1000"/>
                                        <p:tgtEl>
                                          <p:spTgt spid="605193"/>
                                        </p:tgtEl>
                                      </p:cBhvr>
                                    </p:animEffect>
                                    <p:anim calcmode="lin" valueType="num">
                                      <p:cBhvr>
                                        <p:cTn id="58" dur="1000" fill="hold"/>
                                        <p:tgtEl>
                                          <p:spTgt spid="605193"/>
                                        </p:tgtEl>
                                        <p:attrNameLst>
                                          <p:attrName>ppt_x</p:attrName>
                                        </p:attrNameLst>
                                      </p:cBhvr>
                                      <p:tavLst>
                                        <p:tav tm="0">
                                          <p:val>
                                            <p:strVal val="#ppt_x"/>
                                          </p:val>
                                        </p:tav>
                                        <p:tav tm="100000">
                                          <p:val>
                                            <p:strVal val="#ppt_x"/>
                                          </p:val>
                                        </p:tav>
                                      </p:tavLst>
                                    </p:anim>
                                    <p:anim calcmode="lin" valueType="num">
                                      <p:cBhvr>
                                        <p:cTn id="59" dur="1000" fill="hold"/>
                                        <p:tgtEl>
                                          <p:spTgt spid="60519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605188"/>
                                        </p:tgtEl>
                                        <p:attrNameLst>
                                          <p:attrName>style.visibility</p:attrName>
                                        </p:attrNameLst>
                                      </p:cBhvr>
                                      <p:to>
                                        <p:strVal val="visible"/>
                                      </p:to>
                                    </p:set>
                                    <p:animEffect transition="in" filter="fade">
                                      <p:cBhvr>
                                        <p:cTn id="64" dur="1000"/>
                                        <p:tgtEl>
                                          <p:spTgt spid="605188"/>
                                        </p:tgtEl>
                                      </p:cBhvr>
                                    </p:animEffect>
                                    <p:anim calcmode="lin" valueType="num">
                                      <p:cBhvr>
                                        <p:cTn id="65" dur="1000" fill="hold"/>
                                        <p:tgtEl>
                                          <p:spTgt spid="605188"/>
                                        </p:tgtEl>
                                        <p:attrNameLst>
                                          <p:attrName>ppt_x</p:attrName>
                                        </p:attrNameLst>
                                      </p:cBhvr>
                                      <p:tavLst>
                                        <p:tav tm="0">
                                          <p:val>
                                            <p:strVal val="#ppt_x"/>
                                          </p:val>
                                        </p:tav>
                                        <p:tav tm="100000">
                                          <p:val>
                                            <p:strVal val="#ppt_x"/>
                                          </p:val>
                                        </p:tav>
                                      </p:tavLst>
                                    </p:anim>
                                    <p:anim calcmode="lin" valueType="num">
                                      <p:cBhvr>
                                        <p:cTn id="66" dur="1000" fill="hold"/>
                                        <p:tgtEl>
                                          <p:spTgt spid="60518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1000"/>
                                        <p:tgtEl>
                                          <p:spTgt spid="5"/>
                                        </p:tgtEl>
                                      </p:cBhvr>
                                    </p:animEffect>
                                    <p:anim calcmode="lin" valueType="num">
                                      <p:cBhvr>
                                        <p:cTn id="72" dur="1000" fill="hold"/>
                                        <p:tgtEl>
                                          <p:spTgt spid="5"/>
                                        </p:tgtEl>
                                        <p:attrNameLst>
                                          <p:attrName>ppt_x</p:attrName>
                                        </p:attrNameLst>
                                      </p:cBhvr>
                                      <p:tavLst>
                                        <p:tav tm="0">
                                          <p:val>
                                            <p:strVal val="#ppt_x"/>
                                          </p:val>
                                        </p:tav>
                                        <p:tav tm="100000">
                                          <p:val>
                                            <p:strVal val="#ppt_x"/>
                                          </p:val>
                                        </p:tav>
                                      </p:tavLst>
                                    </p:anim>
                                    <p:anim calcmode="lin" valueType="num">
                                      <p:cBhvr>
                                        <p:cTn id="7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1000"/>
                                        <p:tgtEl>
                                          <p:spTgt spid="2"/>
                                        </p:tgtEl>
                                      </p:cBhvr>
                                    </p:animEffect>
                                    <p:anim calcmode="lin" valueType="num">
                                      <p:cBhvr>
                                        <p:cTn id="79" dur="1000" fill="hold"/>
                                        <p:tgtEl>
                                          <p:spTgt spid="2"/>
                                        </p:tgtEl>
                                        <p:attrNameLst>
                                          <p:attrName>ppt_x</p:attrName>
                                        </p:attrNameLst>
                                      </p:cBhvr>
                                      <p:tavLst>
                                        <p:tav tm="0">
                                          <p:val>
                                            <p:strVal val="#ppt_x"/>
                                          </p:val>
                                        </p:tav>
                                        <p:tav tm="100000">
                                          <p:val>
                                            <p:strVal val="#ppt_x"/>
                                          </p:val>
                                        </p:tav>
                                      </p:tavLst>
                                    </p:anim>
                                    <p:anim calcmode="lin" valueType="num">
                                      <p:cBhvr>
                                        <p:cTn id="8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605216"/>
                                        </p:tgtEl>
                                        <p:attrNameLst>
                                          <p:attrName>style.visibility</p:attrName>
                                        </p:attrNameLst>
                                      </p:cBhvr>
                                      <p:to>
                                        <p:strVal val="visible"/>
                                      </p:to>
                                    </p:set>
                                    <p:animEffect transition="in" filter="dissolve">
                                      <p:cBhvr>
                                        <p:cTn id="85" dur="500"/>
                                        <p:tgtEl>
                                          <p:spTgt spid="605216"/>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1000"/>
                                        <p:tgtEl>
                                          <p:spTgt spid="4"/>
                                        </p:tgtEl>
                                      </p:cBhvr>
                                    </p:animEffect>
                                    <p:anim calcmode="lin" valueType="num">
                                      <p:cBhvr>
                                        <p:cTn id="91" dur="1000" fill="hold"/>
                                        <p:tgtEl>
                                          <p:spTgt spid="4"/>
                                        </p:tgtEl>
                                        <p:attrNameLst>
                                          <p:attrName>ppt_x</p:attrName>
                                        </p:attrNameLst>
                                      </p:cBhvr>
                                      <p:tavLst>
                                        <p:tav tm="0">
                                          <p:val>
                                            <p:strVal val="#ppt_x"/>
                                          </p:val>
                                        </p:tav>
                                        <p:tav tm="100000">
                                          <p:val>
                                            <p:strVal val="#ppt_x"/>
                                          </p:val>
                                        </p:tav>
                                      </p:tavLst>
                                    </p:anim>
                                    <p:anim calcmode="lin" valueType="num">
                                      <p:cBhvr>
                                        <p:cTn id="9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1000"/>
                                        <p:tgtEl>
                                          <p:spTgt spid="3"/>
                                        </p:tgtEl>
                                      </p:cBhvr>
                                    </p:animEffect>
                                    <p:anim calcmode="lin" valueType="num">
                                      <p:cBhvr>
                                        <p:cTn id="98" dur="1000" fill="hold"/>
                                        <p:tgtEl>
                                          <p:spTgt spid="3"/>
                                        </p:tgtEl>
                                        <p:attrNameLst>
                                          <p:attrName>ppt_x</p:attrName>
                                        </p:attrNameLst>
                                      </p:cBhvr>
                                      <p:tavLst>
                                        <p:tav tm="0">
                                          <p:val>
                                            <p:strVal val="#ppt_x"/>
                                          </p:val>
                                        </p:tav>
                                        <p:tav tm="100000">
                                          <p:val>
                                            <p:strVal val="#ppt_x"/>
                                          </p:val>
                                        </p:tav>
                                      </p:tavLst>
                                    </p:anim>
                                    <p:anim calcmode="lin" valueType="num">
                                      <p:cBhvr>
                                        <p:cTn id="9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605214"/>
                                        </p:tgtEl>
                                        <p:attrNameLst>
                                          <p:attrName>style.visibility</p:attrName>
                                        </p:attrNameLst>
                                      </p:cBhvr>
                                      <p:to>
                                        <p:strVal val="visible"/>
                                      </p:to>
                                    </p:set>
                                    <p:animEffect transition="in" filter="fade">
                                      <p:cBhvr>
                                        <p:cTn id="104" dur="1000"/>
                                        <p:tgtEl>
                                          <p:spTgt spid="605214"/>
                                        </p:tgtEl>
                                      </p:cBhvr>
                                    </p:animEffect>
                                    <p:anim calcmode="lin" valueType="num">
                                      <p:cBhvr>
                                        <p:cTn id="105" dur="1000" fill="hold"/>
                                        <p:tgtEl>
                                          <p:spTgt spid="605214"/>
                                        </p:tgtEl>
                                        <p:attrNameLst>
                                          <p:attrName>ppt_x</p:attrName>
                                        </p:attrNameLst>
                                      </p:cBhvr>
                                      <p:tavLst>
                                        <p:tav tm="0">
                                          <p:val>
                                            <p:strVal val="#ppt_x"/>
                                          </p:val>
                                        </p:tav>
                                        <p:tav tm="100000">
                                          <p:val>
                                            <p:strVal val="#ppt_x"/>
                                          </p:val>
                                        </p:tav>
                                      </p:tavLst>
                                    </p:anim>
                                    <p:anim calcmode="lin" valueType="num">
                                      <p:cBhvr>
                                        <p:cTn id="106" dur="1000" fill="hold"/>
                                        <p:tgtEl>
                                          <p:spTgt spid="60521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605215"/>
                                        </p:tgtEl>
                                        <p:attrNameLst>
                                          <p:attrName>style.visibility</p:attrName>
                                        </p:attrNameLst>
                                      </p:cBhvr>
                                      <p:to>
                                        <p:strVal val="visible"/>
                                      </p:to>
                                    </p:set>
                                    <p:animEffect transition="in" filter="fade">
                                      <p:cBhvr>
                                        <p:cTn id="111" dur="1000"/>
                                        <p:tgtEl>
                                          <p:spTgt spid="605215"/>
                                        </p:tgtEl>
                                      </p:cBhvr>
                                    </p:animEffect>
                                    <p:anim calcmode="lin" valueType="num">
                                      <p:cBhvr>
                                        <p:cTn id="112" dur="1000" fill="hold"/>
                                        <p:tgtEl>
                                          <p:spTgt spid="605215"/>
                                        </p:tgtEl>
                                        <p:attrNameLst>
                                          <p:attrName>ppt_x</p:attrName>
                                        </p:attrNameLst>
                                      </p:cBhvr>
                                      <p:tavLst>
                                        <p:tav tm="0">
                                          <p:val>
                                            <p:strVal val="#ppt_x"/>
                                          </p:val>
                                        </p:tav>
                                        <p:tav tm="100000">
                                          <p:val>
                                            <p:strVal val="#ppt_x"/>
                                          </p:val>
                                        </p:tav>
                                      </p:tavLst>
                                    </p:anim>
                                    <p:anim calcmode="lin" valueType="num">
                                      <p:cBhvr>
                                        <p:cTn id="113" dur="1000" fill="hold"/>
                                        <p:tgtEl>
                                          <p:spTgt spid="605215"/>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nodeType="click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dissolve">
                                      <p:cBhvr>
                                        <p:cTn id="118" dur="500"/>
                                        <p:tgtEl>
                                          <p:spTgt spid="7"/>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nodeType="clickEffect">
                                  <p:stCondLst>
                                    <p:cond delay="0"/>
                                  </p:stCondLst>
                                  <p:childTnLst>
                                    <p:set>
                                      <p:cBhvr>
                                        <p:cTn id="122" dur="1" fill="hold">
                                          <p:stCondLst>
                                            <p:cond delay="0"/>
                                          </p:stCondLst>
                                        </p:cTn>
                                        <p:tgtEl>
                                          <p:spTgt spid="6"/>
                                        </p:tgtEl>
                                        <p:attrNameLst>
                                          <p:attrName>style.visibility</p:attrName>
                                        </p:attrNameLst>
                                      </p:cBhvr>
                                      <p:to>
                                        <p:strVal val="visible"/>
                                      </p:to>
                                    </p:set>
                                    <p:animEffect transition="in" filter="dissolve">
                                      <p:cBhvr>
                                        <p:cTn id="1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p:bldP spid="605188" grpId="0"/>
      <p:bldP spid="605189" grpId="0"/>
      <p:bldP spid="605190" grpId="0"/>
      <p:bldP spid="605191" grpId="0"/>
      <p:bldP spid="605193" grpId="0"/>
      <p:bldP spid="605194" grpId="0"/>
      <p:bldP spid="605195" grpId="0"/>
      <p:bldP spid="605196" grpId="0"/>
      <p:bldP spid="605214" grpId="0"/>
      <p:bldP spid="605215" grpId="0"/>
      <p:bldP spid="605216"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257800" y="4495800"/>
            <a:ext cx="457200" cy="304800"/>
            <a:chOff x="3072" y="2064"/>
            <a:chExt cx="288" cy="192"/>
          </a:xfrm>
        </p:grpSpPr>
        <p:sp>
          <p:nvSpPr>
            <p:cNvPr id="258088" name="Oval 3"/>
            <p:cNvSpPr>
              <a:spLocks noChangeArrowheads="1"/>
            </p:cNvSpPr>
            <p:nvPr/>
          </p:nvSpPr>
          <p:spPr bwMode="auto">
            <a:xfrm rot="6836726">
              <a:off x="3072" y="2112"/>
              <a:ext cx="144" cy="144"/>
            </a:xfrm>
            <a:prstGeom prst="ellipse">
              <a:avLst/>
            </a:prstGeom>
            <a:gradFill rotWithShape="1">
              <a:gsLst>
                <a:gs pos="0">
                  <a:srgbClr val="6699FF"/>
                </a:gs>
                <a:gs pos="100000">
                  <a:schemeClr val="bg1"/>
                </a:gs>
              </a:gsLst>
              <a:path path="rect">
                <a:fillToRect r="100000" b="100000"/>
              </a:path>
            </a:gradFill>
            <a:ln w="9525">
              <a:solidFill>
                <a:schemeClr val="tx1"/>
              </a:solidFill>
              <a:round/>
              <a:headEnd/>
              <a:tailEnd/>
            </a:ln>
          </p:spPr>
          <p:txBody>
            <a:bodyPr wrap="none" anchor="ctr"/>
            <a:lstStyle/>
            <a:p>
              <a:endParaRPr lang="en-US"/>
            </a:p>
          </p:txBody>
        </p:sp>
        <p:sp>
          <p:nvSpPr>
            <p:cNvPr id="258089" name="Oval 4"/>
            <p:cNvSpPr>
              <a:spLocks noChangeArrowheads="1"/>
            </p:cNvSpPr>
            <p:nvPr/>
          </p:nvSpPr>
          <p:spPr bwMode="auto">
            <a:xfrm rot="6836726">
              <a:off x="3216" y="2064"/>
              <a:ext cx="144" cy="144"/>
            </a:xfrm>
            <a:prstGeom prst="ellipse">
              <a:avLst/>
            </a:prstGeom>
            <a:gradFill rotWithShape="1">
              <a:gsLst>
                <a:gs pos="0">
                  <a:srgbClr val="6699FF"/>
                </a:gs>
                <a:gs pos="100000">
                  <a:schemeClr val="bg1"/>
                </a:gs>
              </a:gsLst>
              <a:path path="rect">
                <a:fillToRect r="100000" b="100000"/>
              </a:path>
            </a:gradFill>
            <a:ln w="9525">
              <a:solidFill>
                <a:schemeClr val="tx1"/>
              </a:solidFill>
              <a:round/>
              <a:headEnd/>
              <a:tailEnd/>
            </a:ln>
          </p:spPr>
          <p:txBody>
            <a:bodyPr wrap="none" anchor="ctr"/>
            <a:lstStyle/>
            <a:p>
              <a:endParaRPr lang="en-US"/>
            </a:p>
          </p:txBody>
        </p:sp>
      </p:grpSp>
      <p:sp>
        <p:nvSpPr>
          <p:cNvPr id="606213" name="Oval 5"/>
          <p:cNvSpPr>
            <a:spLocks noChangeArrowheads="1"/>
          </p:cNvSpPr>
          <p:nvPr/>
        </p:nvSpPr>
        <p:spPr bwMode="auto">
          <a:xfrm>
            <a:off x="762000" y="3657600"/>
            <a:ext cx="914400" cy="914400"/>
          </a:xfrm>
          <a:prstGeom prst="ellipse">
            <a:avLst/>
          </a:prstGeom>
          <a:gradFill rotWithShape="1">
            <a:gsLst>
              <a:gs pos="0">
                <a:srgbClr val="C0C0C0"/>
              </a:gs>
              <a:gs pos="100000">
                <a:srgbClr val="EAEAEA"/>
              </a:gs>
            </a:gsLst>
            <a:path path="rect">
              <a:fillToRect l="100000" t="100000"/>
            </a:path>
          </a:gradFill>
          <a:ln w="9525">
            <a:solidFill>
              <a:schemeClr val="tx1"/>
            </a:solidFill>
            <a:round/>
            <a:headEnd/>
            <a:tailEnd/>
          </a:ln>
        </p:spPr>
        <p:txBody>
          <a:bodyPr wrap="none" anchor="ctr"/>
          <a:lstStyle/>
          <a:p>
            <a:endParaRPr lang="en-US"/>
          </a:p>
        </p:txBody>
      </p:sp>
      <p:sp>
        <p:nvSpPr>
          <p:cNvPr id="606214" name="Oval 6"/>
          <p:cNvSpPr>
            <a:spLocks noChangeArrowheads="1"/>
          </p:cNvSpPr>
          <p:nvPr/>
        </p:nvSpPr>
        <p:spPr bwMode="auto">
          <a:xfrm>
            <a:off x="1447800" y="4953000"/>
            <a:ext cx="914400" cy="914400"/>
          </a:xfrm>
          <a:prstGeom prst="ellipse">
            <a:avLst/>
          </a:prstGeom>
          <a:gradFill rotWithShape="1">
            <a:gsLst>
              <a:gs pos="0">
                <a:srgbClr val="C0C0C0"/>
              </a:gs>
              <a:gs pos="100000">
                <a:srgbClr val="EAEAEA"/>
              </a:gs>
            </a:gsLst>
            <a:path path="rect">
              <a:fillToRect l="100000" t="100000"/>
            </a:path>
          </a:gradFill>
          <a:ln w="9525">
            <a:solidFill>
              <a:schemeClr val="tx1"/>
            </a:solidFill>
            <a:round/>
            <a:headEnd/>
            <a:tailEnd/>
          </a:ln>
        </p:spPr>
        <p:txBody>
          <a:bodyPr wrap="none" anchor="ctr"/>
          <a:lstStyle/>
          <a:p>
            <a:endParaRPr lang="en-US"/>
          </a:p>
        </p:txBody>
      </p:sp>
      <p:grpSp>
        <p:nvGrpSpPr>
          <p:cNvPr id="3" name="Group 7"/>
          <p:cNvGrpSpPr>
            <a:grpSpLocks/>
          </p:cNvGrpSpPr>
          <p:nvPr/>
        </p:nvGrpSpPr>
        <p:grpSpPr bwMode="auto">
          <a:xfrm>
            <a:off x="6477000" y="4876800"/>
            <a:ext cx="1447800" cy="1219200"/>
            <a:chOff x="4128" y="2688"/>
            <a:chExt cx="912" cy="768"/>
          </a:xfrm>
        </p:grpSpPr>
        <p:sp>
          <p:nvSpPr>
            <p:cNvPr id="258085" name="Oval 8"/>
            <p:cNvSpPr>
              <a:spLocks noChangeArrowheads="1"/>
            </p:cNvSpPr>
            <p:nvPr/>
          </p:nvSpPr>
          <p:spPr bwMode="auto">
            <a:xfrm rot="6836726">
              <a:off x="4608" y="3072"/>
              <a:ext cx="336" cy="336"/>
            </a:xfrm>
            <a:prstGeom prst="ellipse">
              <a:avLst/>
            </a:prstGeom>
            <a:gradFill rotWithShape="1">
              <a:gsLst>
                <a:gs pos="0">
                  <a:srgbClr val="FF0000"/>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sp>
          <p:nvSpPr>
            <p:cNvPr id="258086" name="Oval 9"/>
            <p:cNvSpPr>
              <a:spLocks noChangeArrowheads="1"/>
            </p:cNvSpPr>
            <p:nvPr/>
          </p:nvSpPr>
          <p:spPr bwMode="auto">
            <a:xfrm rot="6836726">
              <a:off x="4896" y="3312"/>
              <a:ext cx="144" cy="144"/>
            </a:xfrm>
            <a:prstGeom prst="ellipse">
              <a:avLst/>
            </a:prstGeom>
            <a:gradFill rotWithShape="1">
              <a:gsLst>
                <a:gs pos="0">
                  <a:srgbClr val="6699FF"/>
                </a:gs>
                <a:gs pos="100000">
                  <a:schemeClr val="bg1"/>
                </a:gs>
              </a:gsLst>
              <a:path path="rect">
                <a:fillToRect t="100000" r="100000"/>
              </a:path>
            </a:gradFill>
            <a:ln w="9525">
              <a:solidFill>
                <a:schemeClr val="tx1"/>
              </a:solidFill>
              <a:round/>
              <a:headEnd/>
              <a:tailEnd/>
            </a:ln>
          </p:spPr>
          <p:txBody>
            <a:bodyPr wrap="none" anchor="ctr"/>
            <a:lstStyle/>
            <a:p>
              <a:endParaRPr lang="en-US"/>
            </a:p>
          </p:txBody>
        </p:sp>
        <p:sp>
          <p:nvSpPr>
            <p:cNvPr id="258087" name="Oval 10"/>
            <p:cNvSpPr>
              <a:spLocks noChangeArrowheads="1"/>
            </p:cNvSpPr>
            <p:nvPr/>
          </p:nvSpPr>
          <p:spPr bwMode="auto">
            <a:xfrm>
              <a:off x="4128" y="2688"/>
              <a:ext cx="576" cy="576"/>
            </a:xfrm>
            <a:prstGeom prst="ellipse">
              <a:avLst/>
            </a:prstGeom>
            <a:gradFill rotWithShape="1">
              <a:gsLst>
                <a:gs pos="0">
                  <a:srgbClr val="C0C0C0"/>
                </a:gs>
                <a:gs pos="100000">
                  <a:srgbClr val="EAEAEA"/>
                </a:gs>
              </a:gsLst>
              <a:path path="rect">
                <a:fillToRect l="100000" t="100000"/>
              </a:path>
            </a:gradFill>
            <a:ln w="9525">
              <a:solidFill>
                <a:schemeClr val="tx1"/>
              </a:solidFill>
              <a:round/>
              <a:headEnd/>
              <a:tailEnd/>
            </a:ln>
          </p:spPr>
          <p:txBody>
            <a:bodyPr wrap="none" anchor="ctr"/>
            <a:lstStyle/>
            <a:p>
              <a:endParaRPr lang="en-US"/>
            </a:p>
          </p:txBody>
        </p:sp>
      </p:grpSp>
      <p:grpSp>
        <p:nvGrpSpPr>
          <p:cNvPr id="4" name="Group 11"/>
          <p:cNvGrpSpPr>
            <a:grpSpLocks/>
          </p:cNvGrpSpPr>
          <p:nvPr/>
        </p:nvGrpSpPr>
        <p:grpSpPr bwMode="auto">
          <a:xfrm rot="-4934743">
            <a:off x="3143250" y="5086350"/>
            <a:ext cx="714375" cy="752475"/>
            <a:chOff x="4732" y="2737"/>
            <a:chExt cx="450" cy="474"/>
          </a:xfrm>
        </p:grpSpPr>
        <p:sp>
          <p:nvSpPr>
            <p:cNvPr id="258082" name="Oval 12"/>
            <p:cNvSpPr>
              <a:spLocks noChangeArrowheads="1"/>
            </p:cNvSpPr>
            <p:nvPr/>
          </p:nvSpPr>
          <p:spPr bwMode="auto">
            <a:xfrm rot="6836726">
              <a:off x="5038" y="2854"/>
              <a:ext cx="144" cy="144"/>
            </a:xfrm>
            <a:prstGeom prst="ellipse">
              <a:avLst/>
            </a:prstGeom>
            <a:gradFill rotWithShape="1">
              <a:gsLst>
                <a:gs pos="0">
                  <a:srgbClr val="6699FF"/>
                </a:gs>
                <a:gs pos="100000">
                  <a:schemeClr val="bg1"/>
                </a:gs>
              </a:gsLst>
              <a:path path="rect">
                <a:fillToRect l="100000" b="100000"/>
              </a:path>
            </a:gradFill>
            <a:ln w="9525">
              <a:solidFill>
                <a:schemeClr val="tx1"/>
              </a:solidFill>
              <a:round/>
              <a:headEnd/>
              <a:tailEnd/>
            </a:ln>
          </p:spPr>
          <p:txBody>
            <a:bodyPr wrap="none" anchor="ctr"/>
            <a:lstStyle/>
            <a:p>
              <a:endParaRPr lang="en-US"/>
            </a:p>
          </p:txBody>
        </p:sp>
        <p:sp>
          <p:nvSpPr>
            <p:cNvPr id="258083" name="Oval 13"/>
            <p:cNvSpPr>
              <a:spLocks noChangeArrowheads="1"/>
            </p:cNvSpPr>
            <p:nvPr/>
          </p:nvSpPr>
          <p:spPr bwMode="auto">
            <a:xfrm rot="6836726">
              <a:off x="4732" y="2875"/>
              <a:ext cx="336" cy="336"/>
            </a:xfrm>
            <a:prstGeom prst="ellipse">
              <a:avLst/>
            </a:prstGeom>
            <a:gradFill rotWithShape="1">
              <a:gsLst>
                <a:gs pos="0">
                  <a:srgbClr val="FF0000"/>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sp>
          <p:nvSpPr>
            <p:cNvPr id="258084" name="Oval 14"/>
            <p:cNvSpPr>
              <a:spLocks noChangeArrowheads="1"/>
            </p:cNvSpPr>
            <p:nvPr/>
          </p:nvSpPr>
          <p:spPr bwMode="auto">
            <a:xfrm rot="6836726">
              <a:off x="4774" y="2737"/>
              <a:ext cx="144" cy="144"/>
            </a:xfrm>
            <a:prstGeom prst="ellipse">
              <a:avLst/>
            </a:prstGeom>
            <a:gradFill rotWithShape="1">
              <a:gsLst>
                <a:gs pos="0">
                  <a:srgbClr val="6699FF"/>
                </a:gs>
                <a:gs pos="100000">
                  <a:schemeClr val="bg1"/>
                </a:gs>
              </a:gsLst>
              <a:path path="rect">
                <a:fillToRect l="100000" b="100000"/>
              </a:path>
            </a:gradFill>
            <a:ln w="9525">
              <a:solidFill>
                <a:schemeClr val="tx1"/>
              </a:solidFill>
              <a:round/>
              <a:headEnd/>
              <a:tailEnd/>
            </a:ln>
          </p:spPr>
          <p:txBody>
            <a:bodyPr wrap="none" anchor="ctr"/>
            <a:lstStyle/>
            <a:p>
              <a:endParaRPr lang="en-US"/>
            </a:p>
          </p:txBody>
        </p:sp>
      </p:grpSp>
      <p:grpSp>
        <p:nvGrpSpPr>
          <p:cNvPr id="5" name="Group 15"/>
          <p:cNvGrpSpPr>
            <a:grpSpLocks/>
          </p:cNvGrpSpPr>
          <p:nvPr/>
        </p:nvGrpSpPr>
        <p:grpSpPr bwMode="auto">
          <a:xfrm>
            <a:off x="3048000" y="3810000"/>
            <a:ext cx="714375" cy="752475"/>
            <a:chOff x="4732" y="2737"/>
            <a:chExt cx="450" cy="474"/>
          </a:xfrm>
        </p:grpSpPr>
        <p:sp>
          <p:nvSpPr>
            <p:cNvPr id="258079" name="Oval 16"/>
            <p:cNvSpPr>
              <a:spLocks noChangeArrowheads="1"/>
            </p:cNvSpPr>
            <p:nvPr/>
          </p:nvSpPr>
          <p:spPr bwMode="auto">
            <a:xfrm rot="6836726">
              <a:off x="5038" y="2854"/>
              <a:ext cx="144" cy="144"/>
            </a:xfrm>
            <a:prstGeom prst="ellipse">
              <a:avLst/>
            </a:prstGeom>
            <a:gradFill rotWithShape="1">
              <a:gsLst>
                <a:gs pos="0">
                  <a:srgbClr val="6699FF"/>
                </a:gs>
                <a:gs pos="100000">
                  <a:schemeClr val="bg1"/>
                </a:gs>
              </a:gsLst>
              <a:path path="rect">
                <a:fillToRect r="100000" b="100000"/>
              </a:path>
            </a:gradFill>
            <a:ln w="9525">
              <a:solidFill>
                <a:schemeClr val="tx1"/>
              </a:solidFill>
              <a:round/>
              <a:headEnd/>
              <a:tailEnd/>
            </a:ln>
          </p:spPr>
          <p:txBody>
            <a:bodyPr wrap="none" anchor="ctr"/>
            <a:lstStyle/>
            <a:p>
              <a:endParaRPr lang="en-US"/>
            </a:p>
          </p:txBody>
        </p:sp>
        <p:sp>
          <p:nvSpPr>
            <p:cNvPr id="258080" name="Oval 17"/>
            <p:cNvSpPr>
              <a:spLocks noChangeArrowheads="1"/>
            </p:cNvSpPr>
            <p:nvPr/>
          </p:nvSpPr>
          <p:spPr bwMode="auto">
            <a:xfrm rot="6836726">
              <a:off x="4732" y="2875"/>
              <a:ext cx="336" cy="336"/>
            </a:xfrm>
            <a:prstGeom prst="ellipse">
              <a:avLst/>
            </a:prstGeom>
            <a:gradFill rotWithShape="1">
              <a:gsLst>
                <a:gs pos="0">
                  <a:srgbClr val="FF0000"/>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sp>
          <p:nvSpPr>
            <p:cNvPr id="258081" name="Oval 18"/>
            <p:cNvSpPr>
              <a:spLocks noChangeArrowheads="1"/>
            </p:cNvSpPr>
            <p:nvPr/>
          </p:nvSpPr>
          <p:spPr bwMode="auto">
            <a:xfrm rot="6836726">
              <a:off x="4774" y="2737"/>
              <a:ext cx="144" cy="144"/>
            </a:xfrm>
            <a:prstGeom prst="ellipse">
              <a:avLst/>
            </a:prstGeom>
            <a:gradFill rotWithShape="1">
              <a:gsLst>
                <a:gs pos="0">
                  <a:srgbClr val="99CCFF"/>
                </a:gs>
                <a:gs pos="100000">
                  <a:schemeClr val="bg1"/>
                </a:gs>
              </a:gsLst>
              <a:path path="rect">
                <a:fillToRect r="100000" b="100000"/>
              </a:path>
            </a:gradFill>
            <a:ln w="9525">
              <a:solidFill>
                <a:schemeClr val="tx1"/>
              </a:solidFill>
              <a:round/>
              <a:headEnd/>
              <a:tailEnd/>
            </a:ln>
          </p:spPr>
          <p:txBody>
            <a:bodyPr wrap="none" anchor="ctr"/>
            <a:lstStyle/>
            <a:p>
              <a:endParaRPr lang="en-US"/>
            </a:p>
          </p:txBody>
        </p:sp>
      </p:grpSp>
      <p:grpSp>
        <p:nvGrpSpPr>
          <p:cNvPr id="6" name="Group 19"/>
          <p:cNvGrpSpPr>
            <a:grpSpLocks/>
          </p:cNvGrpSpPr>
          <p:nvPr/>
        </p:nvGrpSpPr>
        <p:grpSpPr bwMode="auto">
          <a:xfrm rot="7833157">
            <a:off x="7048500" y="3543300"/>
            <a:ext cx="1447800" cy="1219200"/>
            <a:chOff x="4128" y="2688"/>
            <a:chExt cx="912" cy="768"/>
          </a:xfrm>
        </p:grpSpPr>
        <p:sp>
          <p:nvSpPr>
            <p:cNvPr id="258076" name="Oval 20"/>
            <p:cNvSpPr>
              <a:spLocks noChangeArrowheads="1"/>
            </p:cNvSpPr>
            <p:nvPr/>
          </p:nvSpPr>
          <p:spPr bwMode="auto">
            <a:xfrm rot="6836726">
              <a:off x="4608" y="3072"/>
              <a:ext cx="336" cy="336"/>
            </a:xfrm>
            <a:prstGeom prst="ellipse">
              <a:avLst/>
            </a:prstGeom>
            <a:gradFill rotWithShape="1">
              <a:gsLst>
                <a:gs pos="0">
                  <a:srgbClr val="FF0000"/>
                </a:gs>
                <a:gs pos="100000">
                  <a:srgbClr val="CC0000"/>
                </a:gs>
              </a:gsLst>
              <a:path path="shape">
                <a:fillToRect l="50000" t="50000" r="50000" b="50000"/>
              </a:path>
            </a:gradFill>
            <a:ln w="9525">
              <a:solidFill>
                <a:schemeClr val="tx1"/>
              </a:solidFill>
              <a:round/>
              <a:headEnd/>
              <a:tailEnd/>
            </a:ln>
          </p:spPr>
          <p:txBody>
            <a:bodyPr wrap="none" anchor="ctr"/>
            <a:lstStyle/>
            <a:p>
              <a:endParaRPr lang="en-US"/>
            </a:p>
          </p:txBody>
        </p:sp>
        <p:sp>
          <p:nvSpPr>
            <p:cNvPr id="258077" name="Oval 21"/>
            <p:cNvSpPr>
              <a:spLocks noChangeArrowheads="1"/>
            </p:cNvSpPr>
            <p:nvPr/>
          </p:nvSpPr>
          <p:spPr bwMode="auto">
            <a:xfrm rot="6836726">
              <a:off x="4896" y="3312"/>
              <a:ext cx="144" cy="144"/>
            </a:xfrm>
            <a:prstGeom prst="ellipse">
              <a:avLst/>
            </a:prstGeom>
            <a:gradFill rotWithShape="1">
              <a:gsLst>
                <a:gs pos="0">
                  <a:srgbClr val="6699FF"/>
                </a:gs>
                <a:gs pos="100000">
                  <a:schemeClr val="bg1"/>
                </a:gs>
              </a:gsLst>
              <a:path path="rect">
                <a:fillToRect l="100000" t="100000"/>
              </a:path>
            </a:gradFill>
            <a:ln w="9525">
              <a:solidFill>
                <a:schemeClr val="tx1"/>
              </a:solidFill>
              <a:round/>
              <a:headEnd/>
              <a:tailEnd/>
            </a:ln>
          </p:spPr>
          <p:txBody>
            <a:bodyPr wrap="none" anchor="ctr"/>
            <a:lstStyle/>
            <a:p>
              <a:endParaRPr lang="en-US"/>
            </a:p>
          </p:txBody>
        </p:sp>
        <p:sp>
          <p:nvSpPr>
            <p:cNvPr id="258078" name="Oval 22"/>
            <p:cNvSpPr>
              <a:spLocks noChangeArrowheads="1"/>
            </p:cNvSpPr>
            <p:nvPr/>
          </p:nvSpPr>
          <p:spPr bwMode="auto">
            <a:xfrm>
              <a:off x="4128" y="2688"/>
              <a:ext cx="576" cy="576"/>
            </a:xfrm>
            <a:prstGeom prst="ellipse">
              <a:avLst/>
            </a:prstGeom>
            <a:gradFill rotWithShape="1">
              <a:gsLst>
                <a:gs pos="0">
                  <a:srgbClr val="C0C0C0"/>
                </a:gs>
                <a:gs pos="100000">
                  <a:srgbClr val="EAEAEA"/>
                </a:gs>
              </a:gsLst>
              <a:path path="rect">
                <a:fillToRect l="100000" b="100000"/>
              </a:path>
            </a:gradFill>
            <a:ln w="9525">
              <a:solidFill>
                <a:schemeClr val="tx1"/>
              </a:solidFill>
              <a:round/>
              <a:headEnd/>
              <a:tailEnd/>
            </a:ln>
          </p:spPr>
          <p:txBody>
            <a:bodyPr wrap="none" anchor="ctr"/>
            <a:lstStyle/>
            <a:p>
              <a:endParaRPr lang="en-US"/>
            </a:p>
          </p:txBody>
        </p:sp>
      </p:grpSp>
      <p:sp>
        <p:nvSpPr>
          <p:cNvPr id="606231" name="Text Box 23"/>
          <p:cNvSpPr txBox="1">
            <a:spLocks noChangeArrowheads="1"/>
          </p:cNvSpPr>
          <p:nvPr/>
        </p:nvSpPr>
        <p:spPr bwMode="auto">
          <a:xfrm>
            <a:off x="6729413" y="2468563"/>
            <a:ext cx="2033587" cy="579437"/>
          </a:xfrm>
          <a:prstGeom prst="rect">
            <a:avLst/>
          </a:prstGeom>
          <a:noFill/>
          <a:ln w="9525">
            <a:noFill/>
            <a:miter lim="800000"/>
            <a:headEnd/>
            <a:tailEnd/>
          </a:ln>
        </p:spPr>
        <p:txBody>
          <a:bodyPr wrap="none">
            <a:spAutoFit/>
          </a:bodyPr>
          <a:lstStyle/>
          <a:p>
            <a:r>
              <a:rPr lang="en-US" sz="3200"/>
              <a:t>NaOH(</a:t>
            </a:r>
            <a:r>
              <a:rPr lang="en-US" sz="3200" i="1"/>
              <a:t>aq</a:t>
            </a:r>
            <a:r>
              <a:rPr lang="en-US" sz="3200"/>
              <a:t>)</a:t>
            </a:r>
          </a:p>
        </p:txBody>
      </p:sp>
      <p:sp>
        <p:nvSpPr>
          <p:cNvPr id="258058" name="Text Box 24"/>
          <p:cNvSpPr txBox="1">
            <a:spLocks noChangeArrowheads="1"/>
          </p:cNvSpPr>
          <p:nvPr/>
        </p:nvSpPr>
        <p:spPr bwMode="auto">
          <a:xfrm>
            <a:off x="2514600" y="1066800"/>
            <a:ext cx="1176338" cy="579438"/>
          </a:xfrm>
          <a:prstGeom prst="rect">
            <a:avLst/>
          </a:prstGeom>
          <a:noFill/>
          <a:ln w="9525">
            <a:noFill/>
            <a:miter lim="800000"/>
            <a:headEnd/>
            <a:tailEnd/>
          </a:ln>
        </p:spPr>
        <p:txBody>
          <a:bodyPr wrap="none">
            <a:spAutoFit/>
          </a:bodyPr>
          <a:lstStyle/>
          <a:p>
            <a:r>
              <a:rPr lang="en-US" sz="3200"/>
              <a:t>water</a:t>
            </a:r>
          </a:p>
        </p:txBody>
      </p:sp>
      <p:sp>
        <p:nvSpPr>
          <p:cNvPr id="606233" name="Text Box 25"/>
          <p:cNvSpPr txBox="1">
            <a:spLocks noChangeArrowheads="1"/>
          </p:cNvSpPr>
          <p:nvPr/>
        </p:nvSpPr>
        <p:spPr bwMode="auto">
          <a:xfrm>
            <a:off x="804863" y="2468563"/>
            <a:ext cx="1176337" cy="579437"/>
          </a:xfrm>
          <a:prstGeom prst="rect">
            <a:avLst/>
          </a:prstGeom>
          <a:noFill/>
          <a:ln w="9525">
            <a:noFill/>
            <a:miter lim="800000"/>
            <a:headEnd/>
            <a:tailEnd/>
          </a:ln>
        </p:spPr>
        <p:txBody>
          <a:bodyPr wrap="none">
            <a:spAutoFit/>
          </a:bodyPr>
          <a:lstStyle/>
          <a:p>
            <a:r>
              <a:rPr lang="en-US" sz="3200"/>
              <a:t>Na(</a:t>
            </a:r>
            <a:r>
              <a:rPr lang="en-US" sz="3200" i="1"/>
              <a:t>s</a:t>
            </a:r>
            <a:r>
              <a:rPr lang="en-US" sz="3200"/>
              <a:t>)</a:t>
            </a:r>
          </a:p>
        </p:txBody>
      </p:sp>
      <p:sp>
        <p:nvSpPr>
          <p:cNvPr id="606234" name="Text Box 26"/>
          <p:cNvSpPr txBox="1">
            <a:spLocks noChangeArrowheads="1"/>
          </p:cNvSpPr>
          <p:nvPr/>
        </p:nvSpPr>
        <p:spPr bwMode="auto">
          <a:xfrm>
            <a:off x="2813050" y="2468563"/>
            <a:ext cx="1301750" cy="579437"/>
          </a:xfrm>
          <a:prstGeom prst="rect">
            <a:avLst/>
          </a:prstGeom>
          <a:noFill/>
          <a:ln w="9525">
            <a:noFill/>
            <a:miter lim="800000"/>
            <a:headEnd/>
            <a:tailEnd/>
          </a:ln>
        </p:spPr>
        <p:txBody>
          <a:bodyPr wrap="none">
            <a:spAutoFit/>
          </a:bodyPr>
          <a:lstStyle/>
          <a:p>
            <a:r>
              <a:rPr lang="en-US" sz="3200"/>
              <a:t>H</a:t>
            </a:r>
            <a:r>
              <a:rPr lang="en-US" sz="3200" baseline="-25000"/>
              <a:t>2</a:t>
            </a:r>
            <a:r>
              <a:rPr lang="en-US" sz="3200"/>
              <a:t>O(</a:t>
            </a:r>
            <a:r>
              <a:rPr lang="en-US" sz="3200" i="1"/>
              <a:t>l</a:t>
            </a:r>
            <a:r>
              <a:rPr lang="en-US" sz="3200"/>
              <a:t>)</a:t>
            </a:r>
          </a:p>
        </p:txBody>
      </p:sp>
      <p:sp>
        <p:nvSpPr>
          <p:cNvPr id="606235" name="Text Box 27"/>
          <p:cNvSpPr txBox="1">
            <a:spLocks noChangeArrowheads="1"/>
          </p:cNvSpPr>
          <p:nvPr/>
        </p:nvSpPr>
        <p:spPr bwMode="auto">
          <a:xfrm>
            <a:off x="4800600" y="2468563"/>
            <a:ext cx="1120775" cy="579437"/>
          </a:xfrm>
          <a:prstGeom prst="rect">
            <a:avLst/>
          </a:prstGeom>
          <a:noFill/>
          <a:ln w="9525">
            <a:noFill/>
            <a:miter lim="800000"/>
            <a:headEnd/>
            <a:tailEnd/>
          </a:ln>
        </p:spPr>
        <p:txBody>
          <a:bodyPr wrap="none">
            <a:spAutoFit/>
          </a:bodyPr>
          <a:lstStyle/>
          <a:p>
            <a:r>
              <a:rPr lang="en-US" sz="3200"/>
              <a:t>H</a:t>
            </a:r>
            <a:r>
              <a:rPr lang="en-US" sz="3200" baseline="-25000"/>
              <a:t>2</a:t>
            </a:r>
            <a:r>
              <a:rPr lang="en-US" sz="3200"/>
              <a:t>(</a:t>
            </a:r>
            <a:r>
              <a:rPr lang="en-US" sz="3200" i="1"/>
              <a:t>g</a:t>
            </a:r>
            <a:r>
              <a:rPr lang="en-US" sz="3200"/>
              <a:t>)</a:t>
            </a:r>
          </a:p>
        </p:txBody>
      </p:sp>
      <p:sp>
        <p:nvSpPr>
          <p:cNvPr id="606236" name="Text Box 28"/>
          <p:cNvSpPr txBox="1">
            <a:spLocks noChangeArrowheads="1"/>
          </p:cNvSpPr>
          <p:nvPr/>
        </p:nvSpPr>
        <p:spPr bwMode="auto">
          <a:xfrm>
            <a:off x="6372225" y="2468563"/>
            <a:ext cx="409575" cy="579437"/>
          </a:xfrm>
          <a:prstGeom prst="rect">
            <a:avLst/>
          </a:prstGeom>
          <a:noFill/>
          <a:ln w="9525">
            <a:noFill/>
            <a:miter lim="800000"/>
            <a:headEnd/>
            <a:tailEnd/>
          </a:ln>
        </p:spPr>
        <p:txBody>
          <a:bodyPr wrap="none">
            <a:spAutoFit/>
          </a:bodyPr>
          <a:lstStyle/>
          <a:p>
            <a:r>
              <a:rPr lang="en-US" sz="3200"/>
              <a:t>2</a:t>
            </a:r>
          </a:p>
        </p:txBody>
      </p:sp>
      <p:sp>
        <p:nvSpPr>
          <p:cNvPr id="258063" name="Text Box 29"/>
          <p:cNvSpPr txBox="1">
            <a:spLocks noChangeArrowheads="1"/>
          </p:cNvSpPr>
          <p:nvPr/>
        </p:nvSpPr>
        <p:spPr bwMode="auto">
          <a:xfrm>
            <a:off x="609600" y="1066800"/>
            <a:ext cx="1492250" cy="579438"/>
          </a:xfrm>
          <a:prstGeom prst="rect">
            <a:avLst/>
          </a:prstGeom>
          <a:noFill/>
          <a:ln w="9525">
            <a:noFill/>
            <a:miter lim="800000"/>
            <a:headEnd/>
            <a:tailEnd/>
          </a:ln>
        </p:spPr>
        <p:txBody>
          <a:bodyPr wrap="none">
            <a:spAutoFit/>
          </a:bodyPr>
          <a:lstStyle/>
          <a:p>
            <a:r>
              <a:rPr lang="en-US" sz="3200"/>
              <a:t>sodium</a:t>
            </a:r>
          </a:p>
        </p:txBody>
      </p:sp>
      <p:sp>
        <p:nvSpPr>
          <p:cNvPr id="606238" name="Text Box 30"/>
          <p:cNvSpPr txBox="1">
            <a:spLocks noChangeArrowheads="1"/>
          </p:cNvSpPr>
          <p:nvPr/>
        </p:nvSpPr>
        <p:spPr bwMode="auto">
          <a:xfrm>
            <a:off x="428625" y="2468563"/>
            <a:ext cx="409575" cy="579437"/>
          </a:xfrm>
          <a:prstGeom prst="rect">
            <a:avLst/>
          </a:prstGeom>
          <a:noFill/>
          <a:ln w="9525">
            <a:noFill/>
            <a:miter lim="800000"/>
            <a:headEnd/>
            <a:tailEnd/>
          </a:ln>
        </p:spPr>
        <p:txBody>
          <a:bodyPr wrap="none">
            <a:spAutoFit/>
          </a:bodyPr>
          <a:lstStyle/>
          <a:p>
            <a:r>
              <a:rPr lang="en-US" sz="3200"/>
              <a:t>2</a:t>
            </a:r>
          </a:p>
        </p:txBody>
      </p:sp>
      <p:sp>
        <p:nvSpPr>
          <p:cNvPr id="606239" name="Text Box 31"/>
          <p:cNvSpPr txBox="1">
            <a:spLocks noChangeArrowheads="1"/>
          </p:cNvSpPr>
          <p:nvPr/>
        </p:nvSpPr>
        <p:spPr bwMode="auto">
          <a:xfrm>
            <a:off x="2486025" y="2468563"/>
            <a:ext cx="409575" cy="579437"/>
          </a:xfrm>
          <a:prstGeom prst="rect">
            <a:avLst/>
          </a:prstGeom>
          <a:noFill/>
          <a:ln w="9525">
            <a:noFill/>
            <a:miter lim="800000"/>
            <a:headEnd/>
            <a:tailEnd/>
          </a:ln>
        </p:spPr>
        <p:txBody>
          <a:bodyPr wrap="none">
            <a:spAutoFit/>
          </a:bodyPr>
          <a:lstStyle/>
          <a:p>
            <a:r>
              <a:rPr lang="en-US" sz="3200"/>
              <a:t>2</a:t>
            </a:r>
          </a:p>
        </p:txBody>
      </p:sp>
      <p:sp>
        <p:nvSpPr>
          <p:cNvPr id="606240" name="Text Box 32"/>
          <p:cNvSpPr txBox="1">
            <a:spLocks noChangeArrowheads="1"/>
          </p:cNvSpPr>
          <p:nvPr/>
        </p:nvSpPr>
        <p:spPr bwMode="auto">
          <a:xfrm>
            <a:off x="4449763" y="1066800"/>
            <a:ext cx="1874837" cy="579438"/>
          </a:xfrm>
          <a:prstGeom prst="rect">
            <a:avLst/>
          </a:prstGeom>
          <a:noFill/>
          <a:ln w="9525">
            <a:noFill/>
            <a:miter lim="800000"/>
            <a:headEnd/>
            <a:tailEnd/>
          </a:ln>
        </p:spPr>
        <p:txBody>
          <a:bodyPr wrap="none">
            <a:spAutoFit/>
          </a:bodyPr>
          <a:lstStyle/>
          <a:p>
            <a:r>
              <a:rPr lang="en-US" sz="3200"/>
              <a:t>hydrogen</a:t>
            </a:r>
          </a:p>
        </p:txBody>
      </p:sp>
      <p:sp>
        <p:nvSpPr>
          <p:cNvPr id="606241" name="Text Box 33"/>
          <p:cNvSpPr txBox="1">
            <a:spLocks noChangeArrowheads="1"/>
          </p:cNvSpPr>
          <p:nvPr/>
        </p:nvSpPr>
        <p:spPr bwMode="auto">
          <a:xfrm>
            <a:off x="6896100" y="914400"/>
            <a:ext cx="1943100" cy="1066800"/>
          </a:xfrm>
          <a:prstGeom prst="rect">
            <a:avLst/>
          </a:prstGeom>
          <a:noFill/>
          <a:ln w="9525">
            <a:noFill/>
            <a:miter lim="800000"/>
            <a:headEnd/>
            <a:tailEnd/>
          </a:ln>
        </p:spPr>
        <p:txBody>
          <a:bodyPr wrap="none">
            <a:spAutoFit/>
          </a:bodyPr>
          <a:lstStyle/>
          <a:p>
            <a:pPr algn="ctr"/>
            <a:r>
              <a:rPr lang="en-US" sz="3200"/>
              <a:t>sodium</a:t>
            </a:r>
          </a:p>
          <a:p>
            <a:pPr algn="ctr"/>
            <a:r>
              <a:rPr lang="en-US" sz="3200"/>
              <a:t>hydroxide</a:t>
            </a:r>
          </a:p>
        </p:txBody>
      </p:sp>
      <p:sp>
        <p:nvSpPr>
          <p:cNvPr id="258068" name="Text Box 34"/>
          <p:cNvSpPr txBox="1">
            <a:spLocks noChangeArrowheads="1"/>
          </p:cNvSpPr>
          <p:nvPr/>
        </p:nvSpPr>
        <p:spPr bwMode="auto">
          <a:xfrm>
            <a:off x="2057400" y="1066800"/>
            <a:ext cx="422275" cy="579438"/>
          </a:xfrm>
          <a:prstGeom prst="rect">
            <a:avLst/>
          </a:prstGeom>
          <a:noFill/>
          <a:ln w="9525">
            <a:noFill/>
            <a:miter lim="800000"/>
            <a:headEnd/>
            <a:tailEnd/>
          </a:ln>
        </p:spPr>
        <p:txBody>
          <a:bodyPr wrap="none">
            <a:spAutoFit/>
          </a:bodyPr>
          <a:lstStyle/>
          <a:p>
            <a:r>
              <a:rPr lang="en-US" sz="3200"/>
              <a:t>+</a:t>
            </a:r>
          </a:p>
        </p:txBody>
      </p:sp>
      <p:sp>
        <p:nvSpPr>
          <p:cNvPr id="258069" name="Text Box 35"/>
          <p:cNvSpPr txBox="1">
            <a:spLocks noChangeArrowheads="1"/>
          </p:cNvSpPr>
          <p:nvPr/>
        </p:nvSpPr>
        <p:spPr bwMode="auto">
          <a:xfrm>
            <a:off x="3733800" y="1066800"/>
            <a:ext cx="582613" cy="579438"/>
          </a:xfrm>
          <a:prstGeom prst="rect">
            <a:avLst/>
          </a:prstGeom>
          <a:noFill/>
          <a:ln w="9525">
            <a:noFill/>
            <a:miter lim="800000"/>
            <a:headEnd/>
            <a:tailEnd/>
          </a:ln>
        </p:spPr>
        <p:txBody>
          <a:bodyPr wrap="none">
            <a:spAutoFit/>
          </a:bodyPr>
          <a:lstStyle/>
          <a:p>
            <a:r>
              <a:rPr lang="en-US" sz="3200">
                <a:sym typeface="Wingdings" pitchFamily="2" charset="2"/>
              </a:rPr>
              <a:t></a:t>
            </a:r>
            <a:endParaRPr lang="en-US" sz="3200"/>
          </a:p>
        </p:txBody>
      </p:sp>
      <p:sp>
        <p:nvSpPr>
          <p:cNvPr id="606244" name="Text Box 36"/>
          <p:cNvSpPr txBox="1">
            <a:spLocks noChangeArrowheads="1"/>
          </p:cNvSpPr>
          <p:nvPr/>
        </p:nvSpPr>
        <p:spPr bwMode="auto">
          <a:xfrm>
            <a:off x="6435725" y="1066800"/>
            <a:ext cx="422275" cy="579438"/>
          </a:xfrm>
          <a:prstGeom prst="rect">
            <a:avLst/>
          </a:prstGeom>
          <a:noFill/>
          <a:ln w="9525">
            <a:noFill/>
            <a:miter lim="800000"/>
            <a:headEnd/>
            <a:tailEnd/>
          </a:ln>
        </p:spPr>
        <p:txBody>
          <a:bodyPr wrap="none">
            <a:spAutoFit/>
          </a:bodyPr>
          <a:lstStyle/>
          <a:p>
            <a:r>
              <a:rPr lang="en-US" sz="3200"/>
              <a:t>+</a:t>
            </a:r>
          </a:p>
        </p:txBody>
      </p:sp>
      <p:sp>
        <p:nvSpPr>
          <p:cNvPr id="606245" name="Text Box 37"/>
          <p:cNvSpPr txBox="1">
            <a:spLocks noChangeArrowheads="1"/>
          </p:cNvSpPr>
          <p:nvPr/>
        </p:nvSpPr>
        <p:spPr bwMode="auto">
          <a:xfrm>
            <a:off x="1981200" y="2468563"/>
            <a:ext cx="422275" cy="579437"/>
          </a:xfrm>
          <a:prstGeom prst="rect">
            <a:avLst/>
          </a:prstGeom>
          <a:noFill/>
          <a:ln w="9525">
            <a:noFill/>
            <a:miter lim="800000"/>
            <a:headEnd/>
            <a:tailEnd/>
          </a:ln>
        </p:spPr>
        <p:txBody>
          <a:bodyPr wrap="none">
            <a:spAutoFit/>
          </a:bodyPr>
          <a:lstStyle/>
          <a:p>
            <a:r>
              <a:rPr lang="en-US" sz="3200"/>
              <a:t>+</a:t>
            </a:r>
          </a:p>
        </p:txBody>
      </p:sp>
      <p:sp>
        <p:nvSpPr>
          <p:cNvPr id="606246" name="Text Box 38"/>
          <p:cNvSpPr txBox="1">
            <a:spLocks noChangeArrowheads="1"/>
          </p:cNvSpPr>
          <p:nvPr/>
        </p:nvSpPr>
        <p:spPr bwMode="auto">
          <a:xfrm>
            <a:off x="4141788" y="2468563"/>
            <a:ext cx="582612" cy="579437"/>
          </a:xfrm>
          <a:prstGeom prst="rect">
            <a:avLst/>
          </a:prstGeom>
          <a:noFill/>
          <a:ln w="9525">
            <a:noFill/>
            <a:miter lim="800000"/>
            <a:headEnd/>
            <a:tailEnd/>
          </a:ln>
        </p:spPr>
        <p:txBody>
          <a:bodyPr wrap="none">
            <a:spAutoFit/>
          </a:bodyPr>
          <a:lstStyle/>
          <a:p>
            <a:r>
              <a:rPr lang="en-US" sz="3200">
                <a:sym typeface="Wingdings" pitchFamily="2" charset="2"/>
              </a:rPr>
              <a:t></a:t>
            </a:r>
            <a:endParaRPr lang="en-US" sz="3200"/>
          </a:p>
        </p:txBody>
      </p:sp>
      <p:sp>
        <p:nvSpPr>
          <p:cNvPr id="606247" name="Text Box 39"/>
          <p:cNvSpPr txBox="1">
            <a:spLocks noChangeArrowheads="1"/>
          </p:cNvSpPr>
          <p:nvPr/>
        </p:nvSpPr>
        <p:spPr bwMode="auto">
          <a:xfrm>
            <a:off x="5902325" y="2468563"/>
            <a:ext cx="422275" cy="579437"/>
          </a:xfrm>
          <a:prstGeom prst="rect">
            <a:avLst/>
          </a:prstGeom>
          <a:noFill/>
          <a:ln w="9525">
            <a:noFill/>
            <a:miter lim="800000"/>
            <a:headEnd/>
            <a:tailEnd/>
          </a:ln>
        </p:spPr>
        <p:txBody>
          <a:bodyPr wrap="none">
            <a:spAutoFit/>
          </a:bodyPr>
          <a:lstStyle/>
          <a:p>
            <a:r>
              <a:rPr lang="en-US" sz="3200"/>
              <a:t>+</a:t>
            </a:r>
          </a:p>
        </p:txBody>
      </p:sp>
      <p:sp>
        <p:nvSpPr>
          <p:cNvPr id="606248" name="Text Box 40"/>
          <p:cNvSpPr txBox="1">
            <a:spLocks noChangeArrowheads="1"/>
          </p:cNvSpPr>
          <p:nvPr/>
        </p:nvSpPr>
        <p:spPr bwMode="auto">
          <a:xfrm>
            <a:off x="4191000" y="4267200"/>
            <a:ext cx="582613" cy="579438"/>
          </a:xfrm>
          <a:prstGeom prst="rect">
            <a:avLst/>
          </a:prstGeom>
          <a:noFill/>
          <a:ln w="9525">
            <a:noFill/>
            <a:miter lim="800000"/>
            <a:headEnd/>
            <a:tailEnd/>
          </a:ln>
        </p:spPr>
        <p:txBody>
          <a:bodyPr wrap="none">
            <a:spAutoFit/>
          </a:bodyPr>
          <a:lstStyle/>
          <a:p>
            <a:r>
              <a:rPr lang="en-US" sz="3200">
                <a:sym typeface="Wingdings" pitchFamily="2" charset="2"/>
              </a:rPr>
              <a:t></a:t>
            </a:r>
            <a:endParaRPr lang="en-US" sz="3200"/>
          </a:p>
        </p:txBody>
      </p:sp>
      <p:sp>
        <p:nvSpPr>
          <p:cNvPr id="258075" name="AutoShape 4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06233"/>
                                        </p:tgtEl>
                                        <p:attrNameLst>
                                          <p:attrName>style.visibility</p:attrName>
                                        </p:attrNameLst>
                                      </p:cBhvr>
                                      <p:to>
                                        <p:strVal val="visible"/>
                                      </p:to>
                                    </p:set>
                                    <p:animEffect transition="in" filter="fade">
                                      <p:cBhvr>
                                        <p:cTn id="7" dur="1000"/>
                                        <p:tgtEl>
                                          <p:spTgt spid="606233"/>
                                        </p:tgtEl>
                                      </p:cBhvr>
                                    </p:animEffect>
                                    <p:anim calcmode="lin" valueType="num">
                                      <p:cBhvr>
                                        <p:cTn id="8" dur="1000" fill="hold"/>
                                        <p:tgtEl>
                                          <p:spTgt spid="606233"/>
                                        </p:tgtEl>
                                        <p:attrNameLst>
                                          <p:attrName>ppt_x</p:attrName>
                                        </p:attrNameLst>
                                      </p:cBhvr>
                                      <p:tavLst>
                                        <p:tav tm="0">
                                          <p:val>
                                            <p:strVal val="#ppt_x"/>
                                          </p:val>
                                        </p:tav>
                                        <p:tav tm="100000">
                                          <p:val>
                                            <p:strVal val="#ppt_x"/>
                                          </p:val>
                                        </p:tav>
                                      </p:tavLst>
                                    </p:anim>
                                    <p:anim calcmode="lin" valueType="num">
                                      <p:cBhvr>
                                        <p:cTn id="9" dur="1000" fill="hold"/>
                                        <p:tgtEl>
                                          <p:spTgt spid="6062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06245"/>
                                        </p:tgtEl>
                                        <p:attrNameLst>
                                          <p:attrName>style.visibility</p:attrName>
                                        </p:attrNameLst>
                                      </p:cBhvr>
                                      <p:to>
                                        <p:strVal val="visible"/>
                                      </p:to>
                                    </p:set>
                                    <p:animEffect transition="in" filter="fade">
                                      <p:cBhvr>
                                        <p:cTn id="12" dur="1000"/>
                                        <p:tgtEl>
                                          <p:spTgt spid="606245"/>
                                        </p:tgtEl>
                                      </p:cBhvr>
                                    </p:animEffect>
                                    <p:anim calcmode="lin" valueType="num">
                                      <p:cBhvr>
                                        <p:cTn id="13" dur="1000" fill="hold"/>
                                        <p:tgtEl>
                                          <p:spTgt spid="606245"/>
                                        </p:tgtEl>
                                        <p:attrNameLst>
                                          <p:attrName>ppt_x</p:attrName>
                                        </p:attrNameLst>
                                      </p:cBhvr>
                                      <p:tavLst>
                                        <p:tav tm="0">
                                          <p:val>
                                            <p:strVal val="#ppt_x"/>
                                          </p:val>
                                        </p:tav>
                                        <p:tav tm="100000">
                                          <p:val>
                                            <p:strVal val="#ppt_x"/>
                                          </p:val>
                                        </p:tav>
                                      </p:tavLst>
                                    </p:anim>
                                    <p:anim calcmode="lin" valueType="num">
                                      <p:cBhvr>
                                        <p:cTn id="14" dur="1000" fill="hold"/>
                                        <p:tgtEl>
                                          <p:spTgt spid="6062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06234"/>
                                        </p:tgtEl>
                                        <p:attrNameLst>
                                          <p:attrName>style.visibility</p:attrName>
                                        </p:attrNameLst>
                                      </p:cBhvr>
                                      <p:to>
                                        <p:strVal val="visible"/>
                                      </p:to>
                                    </p:set>
                                    <p:animEffect transition="in" filter="fade">
                                      <p:cBhvr>
                                        <p:cTn id="19" dur="1000"/>
                                        <p:tgtEl>
                                          <p:spTgt spid="606234"/>
                                        </p:tgtEl>
                                      </p:cBhvr>
                                    </p:animEffect>
                                    <p:anim calcmode="lin" valueType="num">
                                      <p:cBhvr>
                                        <p:cTn id="20" dur="1000" fill="hold"/>
                                        <p:tgtEl>
                                          <p:spTgt spid="606234"/>
                                        </p:tgtEl>
                                        <p:attrNameLst>
                                          <p:attrName>ppt_x</p:attrName>
                                        </p:attrNameLst>
                                      </p:cBhvr>
                                      <p:tavLst>
                                        <p:tav tm="0">
                                          <p:val>
                                            <p:strVal val="#ppt_x"/>
                                          </p:val>
                                        </p:tav>
                                        <p:tav tm="100000">
                                          <p:val>
                                            <p:strVal val="#ppt_x"/>
                                          </p:val>
                                        </p:tav>
                                      </p:tavLst>
                                    </p:anim>
                                    <p:anim calcmode="lin" valueType="num">
                                      <p:cBhvr>
                                        <p:cTn id="21" dur="1000" fill="hold"/>
                                        <p:tgtEl>
                                          <p:spTgt spid="60623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606246"/>
                                        </p:tgtEl>
                                        <p:attrNameLst>
                                          <p:attrName>style.visibility</p:attrName>
                                        </p:attrNameLst>
                                      </p:cBhvr>
                                      <p:to>
                                        <p:strVal val="visible"/>
                                      </p:to>
                                    </p:set>
                                    <p:animEffect transition="in" filter="fade">
                                      <p:cBhvr>
                                        <p:cTn id="24" dur="1000"/>
                                        <p:tgtEl>
                                          <p:spTgt spid="606246"/>
                                        </p:tgtEl>
                                      </p:cBhvr>
                                    </p:animEffect>
                                    <p:anim calcmode="lin" valueType="num">
                                      <p:cBhvr>
                                        <p:cTn id="25" dur="1000" fill="hold"/>
                                        <p:tgtEl>
                                          <p:spTgt spid="606246"/>
                                        </p:tgtEl>
                                        <p:attrNameLst>
                                          <p:attrName>ppt_x</p:attrName>
                                        </p:attrNameLst>
                                      </p:cBhvr>
                                      <p:tavLst>
                                        <p:tav tm="0">
                                          <p:val>
                                            <p:strVal val="#ppt_x"/>
                                          </p:val>
                                        </p:tav>
                                        <p:tav tm="100000">
                                          <p:val>
                                            <p:strVal val="#ppt_x"/>
                                          </p:val>
                                        </p:tav>
                                      </p:tavLst>
                                    </p:anim>
                                    <p:anim calcmode="lin" valueType="num">
                                      <p:cBhvr>
                                        <p:cTn id="26" dur="1000" fill="hold"/>
                                        <p:tgtEl>
                                          <p:spTgt spid="60624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06213"/>
                                        </p:tgtEl>
                                        <p:attrNameLst>
                                          <p:attrName>style.visibility</p:attrName>
                                        </p:attrNameLst>
                                      </p:cBhvr>
                                      <p:to>
                                        <p:strVal val="visible"/>
                                      </p:to>
                                    </p:set>
                                    <p:animEffect transition="in" filter="fade">
                                      <p:cBhvr>
                                        <p:cTn id="31" dur="1000"/>
                                        <p:tgtEl>
                                          <p:spTgt spid="606213"/>
                                        </p:tgtEl>
                                      </p:cBhvr>
                                    </p:animEffect>
                                    <p:anim calcmode="lin" valueType="num">
                                      <p:cBhvr>
                                        <p:cTn id="32" dur="1000" fill="hold"/>
                                        <p:tgtEl>
                                          <p:spTgt spid="606213"/>
                                        </p:tgtEl>
                                        <p:attrNameLst>
                                          <p:attrName>ppt_x</p:attrName>
                                        </p:attrNameLst>
                                      </p:cBhvr>
                                      <p:tavLst>
                                        <p:tav tm="0">
                                          <p:val>
                                            <p:strVal val="#ppt_x"/>
                                          </p:val>
                                        </p:tav>
                                        <p:tav tm="100000">
                                          <p:val>
                                            <p:strVal val="#ppt_x"/>
                                          </p:val>
                                        </p:tav>
                                      </p:tavLst>
                                    </p:anim>
                                    <p:anim calcmode="lin" valueType="num">
                                      <p:cBhvr>
                                        <p:cTn id="33" dur="1000" fill="hold"/>
                                        <p:tgtEl>
                                          <p:spTgt spid="6062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606248"/>
                                        </p:tgtEl>
                                        <p:attrNameLst>
                                          <p:attrName>style.visibility</p:attrName>
                                        </p:attrNameLst>
                                      </p:cBhvr>
                                      <p:to>
                                        <p:strVal val="visible"/>
                                      </p:to>
                                    </p:set>
                                    <p:animEffect transition="in" filter="fade">
                                      <p:cBhvr>
                                        <p:cTn id="43" dur="1000"/>
                                        <p:tgtEl>
                                          <p:spTgt spid="606248"/>
                                        </p:tgtEl>
                                      </p:cBhvr>
                                    </p:animEffect>
                                    <p:anim calcmode="lin" valueType="num">
                                      <p:cBhvr>
                                        <p:cTn id="44" dur="1000" fill="hold"/>
                                        <p:tgtEl>
                                          <p:spTgt spid="606248"/>
                                        </p:tgtEl>
                                        <p:attrNameLst>
                                          <p:attrName>ppt_x</p:attrName>
                                        </p:attrNameLst>
                                      </p:cBhvr>
                                      <p:tavLst>
                                        <p:tav tm="0">
                                          <p:val>
                                            <p:strVal val="#ppt_x"/>
                                          </p:val>
                                        </p:tav>
                                        <p:tav tm="100000">
                                          <p:val>
                                            <p:strVal val="#ppt_x"/>
                                          </p:val>
                                        </p:tav>
                                      </p:tavLst>
                                    </p:anim>
                                    <p:anim calcmode="lin" valueType="num">
                                      <p:cBhvr>
                                        <p:cTn id="45" dur="1000" fill="hold"/>
                                        <p:tgtEl>
                                          <p:spTgt spid="60624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606240"/>
                                        </p:tgtEl>
                                        <p:attrNameLst>
                                          <p:attrName>style.visibility</p:attrName>
                                        </p:attrNameLst>
                                      </p:cBhvr>
                                      <p:to>
                                        <p:strVal val="visible"/>
                                      </p:to>
                                    </p:set>
                                    <p:animEffect transition="in" filter="checkerboard(across)">
                                      <p:cBhvr>
                                        <p:cTn id="50" dur="1000"/>
                                        <p:tgtEl>
                                          <p:spTgt spid="606240"/>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6244"/>
                                        </p:tgtEl>
                                        <p:attrNameLst>
                                          <p:attrName>style.visibility</p:attrName>
                                        </p:attrNameLst>
                                      </p:cBhvr>
                                      <p:to>
                                        <p:strVal val="visible"/>
                                      </p:to>
                                    </p:set>
                                    <p:animEffect transition="in" filter="checkerboard(across)">
                                      <p:cBhvr>
                                        <p:cTn id="53" dur="1000"/>
                                        <p:tgtEl>
                                          <p:spTgt spid="60624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06241"/>
                                        </p:tgtEl>
                                        <p:attrNameLst>
                                          <p:attrName>style.visibility</p:attrName>
                                        </p:attrNameLst>
                                      </p:cBhvr>
                                      <p:to>
                                        <p:strVal val="visible"/>
                                      </p:to>
                                    </p:set>
                                    <p:animEffect transition="in" filter="checkerboard(across)">
                                      <p:cBhvr>
                                        <p:cTn id="56" dur="1000"/>
                                        <p:tgtEl>
                                          <p:spTgt spid="606241"/>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06235"/>
                                        </p:tgtEl>
                                        <p:attrNameLst>
                                          <p:attrName>style.visibility</p:attrName>
                                        </p:attrNameLst>
                                      </p:cBhvr>
                                      <p:to>
                                        <p:strVal val="visible"/>
                                      </p:to>
                                    </p:set>
                                    <p:animEffect transition="in" filter="fade">
                                      <p:cBhvr>
                                        <p:cTn id="61" dur="1000"/>
                                        <p:tgtEl>
                                          <p:spTgt spid="606235"/>
                                        </p:tgtEl>
                                      </p:cBhvr>
                                    </p:animEffect>
                                    <p:anim calcmode="lin" valueType="num">
                                      <p:cBhvr>
                                        <p:cTn id="62" dur="1000" fill="hold"/>
                                        <p:tgtEl>
                                          <p:spTgt spid="606235"/>
                                        </p:tgtEl>
                                        <p:attrNameLst>
                                          <p:attrName>ppt_x</p:attrName>
                                        </p:attrNameLst>
                                      </p:cBhvr>
                                      <p:tavLst>
                                        <p:tav tm="0">
                                          <p:val>
                                            <p:strVal val="#ppt_x"/>
                                          </p:val>
                                        </p:tav>
                                        <p:tav tm="100000">
                                          <p:val>
                                            <p:strVal val="#ppt_x"/>
                                          </p:val>
                                        </p:tav>
                                      </p:tavLst>
                                    </p:anim>
                                    <p:anim calcmode="lin" valueType="num">
                                      <p:cBhvr>
                                        <p:cTn id="63" dur="1000" fill="hold"/>
                                        <p:tgtEl>
                                          <p:spTgt spid="606235"/>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06247"/>
                                        </p:tgtEl>
                                        <p:attrNameLst>
                                          <p:attrName>style.visibility</p:attrName>
                                        </p:attrNameLst>
                                      </p:cBhvr>
                                      <p:to>
                                        <p:strVal val="visible"/>
                                      </p:to>
                                    </p:set>
                                    <p:animEffect transition="in" filter="fade">
                                      <p:cBhvr>
                                        <p:cTn id="66" dur="1000"/>
                                        <p:tgtEl>
                                          <p:spTgt spid="606247"/>
                                        </p:tgtEl>
                                      </p:cBhvr>
                                    </p:animEffect>
                                    <p:anim calcmode="lin" valueType="num">
                                      <p:cBhvr>
                                        <p:cTn id="67" dur="1000" fill="hold"/>
                                        <p:tgtEl>
                                          <p:spTgt spid="606247"/>
                                        </p:tgtEl>
                                        <p:attrNameLst>
                                          <p:attrName>ppt_x</p:attrName>
                                        </p:attrNameLst>
                                      </p:cBhvr>
                                      <p:tavLst>
                                        <p:tav tm="0">
                                          <p:val>
                                            <p:strVal val="#ppt_x"/>
                                          </p:val>
                                        </p:tav>
                                        <p:tav tm="100000">
                                          <p:val>
                                            <p:strVal val="#ppt_x"/>
                                          </p:val>
                                        </p:tav>
                                      </p:tavLst>
                                    </p:anim>
                                    <p:anim calcmode="lin" valueType="num">
                                      <p:cBhvr>
                                        <p:cTn id="68" dur="1000" fill="hold"/>
                                        <p:tgtEl>
                                          <p:spTgt spid="606247"/>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606231"/>
                                        </p:tgtEl>
                                        <p:attrNameLst>
                                          <p:attrName>style.visibility</p:attrName>
                                        </p:attrNameLst>
                                      </p:cBhvr>
                                      <p:to>
                                        <p:strVal val="visible"/>
                                      </p:to>
                                    </p:set>
                                    <p:animEffect transition="in" filter="fade">
                                      <p:cBhvr>
                                        <p:cTn id="71" dur="1000"/>
                                        <p:tgtEl>
                                          <p:spTgt spid="606231"/>
                                        </p:tgtEl>
                                      </p:cBhvr>
                                    </p:animEffect>
                                    <p:anim calcmode="lin" valueType="num">
                                      <p:cBhvr>
                                        <p:cTn id="72" dur="1000" fill="hold"/>
                                        <p:tgtEl>
                                          <p:spTgt spid="606231"/>
                                        </p:tgtEl>
                                        <p:attrNameLst>
                                          <p:attrName>ppt_x</p:attrName>
                                        </p:attrNameLst>
                                      </p:cBhvr>
                                      <p:tavLst>
                                        <p:tav tm="0">
                                          <p:val>
                                            <p:strVal val="#ppt_x"/>
                                          </p:val>
                                        </p:tav>
                                        <p:tav tm="100000">
                                          <p:val>
                                            <p:strVal val="#ppt_x"/>
                                          </p:val>
                                        </p:tav>
                                      </p:tavLst>
                                    </p:anim>
                                    <p:anim calcmode="lin" valueType="num">
                                      <p:cBhvr>
                                        <p:cTn id="73" dur="1000" fill="hold"/>
                                        <p:tgtEl>
                                          <p:spTgt spid="60623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1000"/>
                                        <p:tgtEl>
                                          <p:spTgt spid="2"/>
                                        </p:tgtEl>
                                      </p:cBhvr>
                                    </p:animEffect>
                                    <p:anim calcmode="lin" valueType="num">
                                      <p:cBhvr>
                                        <p:cTn id="79" dur="1000" fill="hold"/>
                                        <p:tgtEl>
                                          <p:spTgt spid="2"/>
                                        </p:tgtEl>
                                        <p:attrNameLst>
                                          <p:attrName>ppt_x</p:attrName>
                                        </p:attrNameLst>
                                      </p:cBhvr>
                                      <p:tavLst>
                                        <p:tav tm="0">
                                          <p:val>
                                            <p:strVal val="#ppt_x"/>
                                          </p:val>
                                        </p:tav>
                                        <p:tav tm="100000">
                                          <p:val>
                                            <p:strVal val="#ppt_x"/>
                                          </p:val>
                                        </p:tav>
                                      </p:tavLst>
                                    </p:anim>
                                    <p:anim calcmode="lin" valueType="num">
                                      <p:cBhvr>
                                        <p:cTn id="80" dur="1000" fill="hold"/>
                                        <p:tgtEl>
                                          <p:spTgt spid="2"/>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606239"/>
                                        </p:tgtEl>
                                        <p:attrNameLst>
                                          <p:attrName>style.visibility</p:attrName>
                                        </p:attrNameLst>
                                      </p:cBhvr>
                                      <p:to>
                                        <p:strVal val="visible"/>
                                      </p:to>
                                    </p:set>
                                    <p:animEffect transition="in" filter="fade">
                                      <p:cBhvr>
                                        <p:cTn id="90" dur="1000"/>
                                        <p:tgtEl>
                                          <p:spTgt spid="606239"/>
                                        </p:tgtEl>
                                      </p:cBhvr>
                                    </p:animEffect>
                                    <p:anim calcmode="lin" valueType="num">
                                      <p:cBhvr>
                                        <p:cTn id="91" dur="1000" fill="hold"/>
                                        <p:tgtEl>
                                          <p:spTgt spid="606239"/>
                                        </p:tgtEl>
                                        <p:attrNameLst>
                                          <p:attrName>ppt_x</p:attrName>
                                        </p:attrNameLst>
                                      </p:cBhvr>
                                      <p:tavLst>
                                        <p:tav tm="0">
                                          <p:val>
                                            <p:strVal val="#ppt_x"/>
                                          </p:val>
                                        </p:tav>
                                        <p:tav tm="100000">
                                          <p:val>
                                            <p:strVal val="#ppt_x"/>
                                          </p:val>
                                        </p:tav>
                                      </p:tavLst>
                                    </p:anim>
                                    <p:anim calcmode="lin" valueType="num">
                                      <p:cBhvr>
                                        <p:cTn id="92" dur="1000" fill="hold"/>
                                        <p:tgtEl>
                                          <p:spTgt spid="60623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ssolve">
                                      <p:cBhvr>
                                        <p:cTn id="97" dur="1000"/>
                                        <p:tgtEl>
                                          <p:spTgt spid="4"/>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606236"/>
                                        </p:tgtEl>
                                        <p:attrNameLst>
                                          <p:attrName>style.visibility</p:attrName>
                                        </p:attrNameLst>
                                      </p:cBhvr>
                                      <p:to>
                                        <p:strVal val="visible"/>
                                      </p:to>
                                    </p:set>
                                    <p:animEffect transition="in" filter="fade">
                                      <p:cBhvr>
                                        <p:cTn id="102" dur="1000"/>
                                        <p:tgtEl>
                                          <p:spTgt spid="606236"/>
                                        </p:tgtEl>
                                      </p:cBhvr>
                                    </p:animEffect>
                                    <p:anim calcmode="lin" valueType="num">
                                      <p:cBhvr>
                                        <p:cTn id="103" dur="1000" fill="hold"/>
                                        <p:tgtEl>
                                          <p:spTgt spid="606236"/>
                                        </p:tgtEl>
                                        <p:attrNameLst>
                                          <p:attrName>ppt_x</p:attrName>
                                        </p:attrNameLst>
                                      </p:cBhvr>
                                      <p:tavLst>
                                        <p:tav tm="0">
                                          <p:val>
                                            <p:strVal val="#ppt_x"/>
                                          </p:val>
                                        </p:tav>
                                        <p:tav tm="100000">
                                          <p:val>
                                            <p:strVal val="#ppt_x"/>
                                          </p:val>
                                        </p:tav>
                                      </p:tavLst>
                                    </p:anim>
                                    <p:anim calcmode="lin" valueType="num">
                                      <p:cBhvr>
                                        <p:cTn id="104" dur="1000" fill="hold"/>
                                        <p:tgtEl>
                                          <p:spTgt spid="606236"/>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dissolve">
                                      <p:cBhvr>
                                        <p:cTn id="109" dur="1000"/>
                                        <p:tgtEl>
                                          <p:spTgt spid="3"/>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606238"/>
                                        </p:tgtEl>
                                        <p:attrNameLst>
                                          <p:attrName>style.visibility</p:attrName>
                                        </p:attrNameLst>
                                      </p:cBhvr>
                                      <p:to>
                                        <p:strVal val="visible"/>
                                      </p:to>
                                    </p:set>
                                    <p:animEffect transition="in" filter="fade">
                                      <p:cBhvr>
                                        <p:cTn id="114" dur="1000"/>
                                        <p:tgtEl>
                                          <p:spTgt spid="606238"/>
                                        </p:tgtEl>
                                      </p:cBhvr>
                                    </p:animEffect>
                                    <p:anim calcmode="lin" valueType="num">
                                      <p:cBhvr>
                                        <p:cTn id="115" dur="1000" fill="hold"/>
                                        <p:tgtEl>
                                          <p:spTgt spid="606238"/>
                                        </p:tgtEl>
                                        <p:attrNameLst>
                                          <p:attrName>ppt_x</p:attrName>
                                        </p:attrNameLst>
                                      </p:cBhvr>
                                      <p:tavLst>
                                        <p:tav tm="0">
                                          <p:val>
                                            <p:strVal val="#ppt_x"/>
                                          </p:val>
                                        </p:tav>
                                        <p:tav tm="100000">
                                          <p:val>
                                            <p:strVal val="#ppt_x"/>
                                          </p:val>
                                        </p:tav>
                                      </p:tavLst>
                                    </p:anim>
                                    <p:anim calcmode="lin" valueType="num">
                                      <p:cBhvr>
                                        <p:cTn id="116" dur="1000" fill="hold"/>
                                        <p:tgtEl>
                                          <p:spTgt spid="606238"/>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606214"/>
                                        </p:tgtEl>
                                        <p:attrNameLst>
                                          <p:attrName>style.visibility</p:attrName>
                                        </p:attrNameLst>
                                      </p:cBhvr>
                                      <p:to>
                                        <p:strVal val="visible"/>
                                      </p:to>
                                    </p:set>
                                    <p:animEffect transition="in" filter="dissolve">
                                      <p:cBhvr>
                                        <p:cTn id="121" dur="1000"/>
                                        <p:tgtEl>
                                          <p:spTgt spid="606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31" grpId="0"/>
      <p:bldP spid="606233" grpId="0"/>
      <p:bldP spid="606234" grpId="0"/>
      <p:bldP spid="606235" grpId="0"/>
      <p:bldP spid="606236" grpId="0"/>
      <p:bldP spid="606238" grpId="0"/>
      <p:bldP spid="606239" grpId="0"/>
      <p:bldP spid="606240" grpId="0"/>
      <p:bldP spid="606241" grpId="0"/>
      <p:bldP spid="606244" grpId="0"/>
      <p:bldP spid="606245" grpId="0"/>
      <p:bldP spid="606246" grpId="0"/>
      <p:bldP spid="606247" grpId="0"/>
      <p:bldP spid="606248"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381000" y="457200"/>
            <a:ext cx="8229600" cy="1143000"/>
          </a:xfrm>
        </p:spPr>
        <p:txBody>
          <a:bodyPr/>
          <a:lstStyle/>
          <a:p>
            <a:pPr eaLnBrk="1" hangingPunct="1"/>
            <a:r>
              <a:rPr lang="en-US" b="1" i="1" smtClean="0">
                <a:latin typeface="Arial" charset="0"/>
              </a:rPr>
              <a:t>Law of </a:t>
            </a:r>
            <a:br>
              <a:rPr lang="en-US" b="1" i="1" smtClean="0">
                <a:latin typeface="Arial" charset="0"/>
              </a:rPr>
            </a:br>
            <a:r>
              <a:rPr lang="en-US" b="1" i="1" smtClean="0">
                <a:latin typeface="Arial" charset="0"/>
              </a:rPr>
              <a:t>Conservation of Mass</a:t>
            </a:r>
          </a:p>
        </p:txBody>
      </p:sp>
      <p:sp>
        <p:nvSpPr>
          <p:cNvPr id="259075" name="Rectangle 3"/>
          <p:cNvSpPr>
            <a:spLocks noGrp="1" noChangeArrowheads="1"/>
          </p:cNvSpPr>
          <p:nvPr>
            <p:ph type="body" idx="1"/>
          </p:nvPr>
        </p:nvSpPr>
        <p:spPr>
          <a:xfrm>
            <a:off x="685800" y="2259013"/>
            <a:ext cx="7772400" cy="2700337"/>
          </a:xfrm>
        </p:spPr>
        <p:txBody>
          <a:bodyPr/>
          <a:lstStyle/>
          <a:p>
            <a:pPr algn="ctr" eaLnBrk="1" hangingPunct="1">
              <a:buFontTx/>
              <a:buNone/>
            </a:pPr>
            <a:r>
              <a:rPr lang="en-US" smtClean="0">
                <a:latin typeface="Arial" charset="0"/>
              </a:rPr>
              <a:t>total mass   =   total mass</a:t>
            </a:r>
          </a:p>
          <a:p>
            <a:pPr algn="ctr" eaLnBrk="1" hangingPunct="1">
              <a:buFontTx/>
              <a:buNone/>
            </a:pPr>
            <a:r>
              <a:rPr lang="en-US" smtClean="0">
                <a:latin typeface="Arial" charset="0"/>
              </a:rPr>
              <a:t>of reactants	of products</a:t>
            </a:r>
          </a:p>
          <a:p>
            <a:pPr algn="ctr" eaLnBrk="1" hangingPunct="1">
              <a:buFontTx/>
              <a:buNone/>
            </a:pPr>
            <a:r>
              <a:rPr lang="en-US" smtClean="0">
                <a:latin typeface="Arial" charset="0"/>
              </a:rPr>
              <a:t>R</a:t>
            </a:r>
            <a:r>
              <a:rPr lang="en-US" baseline="-25000" smtClean="0">
                <a:latin typeface="Arial" charset="0"/>
              </a:rPr>
              <a:t>mass</a:t>
            </a:r>
            <a:r>
              <a:rPr lang="en-US" smtClean="0">
                <a:latin typeface="Arial" charset="0"/>
              </a:rPr>
              <a:t> = P</a:t>
            </a:r>
            <a:r>
              <a:rPr lang="en-US" baseline="-25000" smtClean="0">
                <a:latin typeface="Arial" charset="0"/>
              </a:rPr>
              <a:t>mass</a:t>
            </a:r>
          </a:p>
        </p:txBody>
      </p:sp>
      <p:sp>
        <p:nvSpPr>
          <p:cNvPr id="259076"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607237" name="Lavoisier Water 2_17.wmv">
            <a:hlinkClick r:id="" action="ppaction://media"/>
          </p:cNvPr>
          <p:cNvPicPr>
            <a:picLocks noRot="1" noChangeAspect="1" noChangeArrowheads="1"/>
          </p:cNvPicPr>
          <p:nvPr>
            <a:videoFile r:link="rId1"/>
          </p:nvPr>
        </p:nvPicPr>
        <p:blipFill>
          <a:blip r:embed="rId5" cstate="print"/>
          <a:srcRect/>
          <a:stretch>
            <a:fillRect/>
          </a:stretch>
        </p:blipFill>
        <p:spPr bwMode="auto">
          <a:xfrm>
            <a:off x="3009900" y="4227513"/>
            <a:ext cx="3048000"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723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07237"/>
                                        </p:tgtEl>
                                      </p:cBhvr>
                                    </p:cmd>
                                  </p:childTnLst>
                                </p:cTn>
                              </p:par>
                            </p:childTnLst>
                          </p:cTn>
                        </p:par>
                      </p:childTnLst>
                    </p:cTn>
                  </p:par>
                </p:childTnLst>
              </p:cTn>
              <p:nextCondLst>
                <p:cond evt="onClick" delay="0">
                  <p:tgtEl>
                    <p:spTgt spid="607237"/>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07237"/>
                </p:tgtEl>
              </p:cMediaNode>
            </p:video>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en-US" smtClean="0">
                <a:latin typeface="Arial" charset="0"/>
              </a:rPr>
              <a:t>Black Snake Demonstration</a:t>
            </a:r>
          </a:p>
        </p:txBody>
      </p:sp>
      <p:sp>
        <p:nvSpPr>
          <p:cNvPr id="260099" name="Text Box 3"/>
          <p:cNvSpPr txBox="1">
            <a:spLocks noChangeArrowheads="1"/>
          </p:cNvSpPr>
          <p:nvPr/>
        </p:nvSpPr>
        <p:spPr bwMode="auto">
          <a:xfrm>
            <a:off x="1293813" y="1828800"/>
            <a:ext cx="6554787" cy="1311275"/>
          </a:xfrm>
          <a:prstGeom prst="rect">
            <a:avLst/>
          </a:prstGeom>
          <a:noFill/>
          <a:ln w="9525">
            <a:noFill/>
            <a:miter lim="800000"/>
            <a:headEnd/>
            <a:tailEnd/>
          </a:ln>
        </p:spPr>
        <p:txBody>
          <a:bodyPr>
            <a:spAutoFit/>
          </a:bodyPr>
          <a:lstStyle/>
          <a:p>
            <a:pPr algn="ctr"/>
            <a:r>
              <a:rPr lang="en-US" sz="2000">
                <a:solidFill>
                  <a:schemeClr val="tx2"/>
                </a:solidFill>
              </a:rPr>
              <a:t>The Law of Conservation of Mass</a:t>
            </a:r>
          </a:p>
          <a:p>
            <a:endParaRPr lang="en-US" sz="2000">
              <a:solidFill>
                <a:schemeClr val="tx2"/>
              </a:solidFill>
            </a:endParaRPr>
          </a:p>
          <a:p>
            <a:pPr algn="ctr"/>
            <a:r>
              <a:rPr lang="en-US" sz="2000"/>
              <a:t>“total mass of reactants  =  total mass of products”</a:t>
            </a:r>
          </a:p>
          <a:p>
            <a:endParaRPr lang="en-US" sz="2000"/>
          </a:p>
        </p:txBody>
      </p:sp>
      <p:sp>
        <p:nvSpPr>
          <p:cNvPr id="260100" name="Text Box 4"/>
          <p:cNvSpPr txBox="1">
            <a:spLocks noChangeArrowheads="1"/>
          </p:cNvSpPr>
          <p:nvPr/>
        </p:nvSpPr>
        <p:spPr bwMode="auto">
          <a:xfrm>
            <a:off x="381000" y="5699125"/>
            <a:ext cx="8210550" cy="396875"/>
          </a:xfrm>
          <a:prstGeom prst="rect">
            <a:avLst/>
          </a:prstGeom>
          <a:noFill/>
          <a:ln w="9525">
            <a:noFill/>
            <a:miter lim="800000"/>
            <a:headEnd/>
            <a:tailEnd/>
          </a:ln>
        </p:spPr>
        <p:txBody>
          <a:bodyPr>
            <a:spAutoFit/>
          </a:bodyPr>
          <a:lstStyle/>
          <a:p>
            <a:r>
              <a:rPr lang="en-US" sz="2000">
                <a:solidFill>
                  <a:srgbClr val="FF0000"/>
                </a:solidFill>
              </a:rPr>
              <a:t>During chemical reactions, no measurable change in total mass occurs.</a:t>
            </a:r>
          </a:p>
        </p:txBody>
      </p:sp>
      <p:sp>
        <p:nvSpPr>
          <p:cNvPr id="260101" name="Text Box 5"/>
          <p:cNvSpPr txBox="1">
            <a:spLocks noChangeArrowheads="1"/>
          </p:cNvSpPr>
          <p:nvPr/>
        </p:nvSpPr>
        <p:spPr bwMode="auto">
          <a:xfrm>
            <a:off x="1736725" y="4989513"/>
            <a:ext cx="5607050" cy="366712"/>
          </a:xfrm>
          <a:prstGeom prst="rect">
            <a:avLst/>
          </a:prstGeom>
          <a:noFill/>
          <a:ln w="9525">
            <a:noFill/>
            <a:miter lim="800000"/>
            <a:headEnd/>
            <a:tailEnd/>
          </a:ln>
        </p:spPr>
        <p:txBody>
          <a:bodyPr wrap="none">
            <a:spAutoFit/>
          </a:bodyPr>
          <a:lstStyle/>
          <a:p>
            <a:r>
              <a:rPr lang="en-US" sz="1800">
                <a:hlinkClick r:id="rId4" action="ppaction://hlinkfile"/>
              </a:rPr>
              <a:t>Dehydration of sugar</a:t>
            </a:r>
            <a:r>
              <a:rPr lang="en-US" sz="1800"/>
              <a:t> with the addition of sulfuric acid.</a:t>
            </a:r>
          </a:p>
        </p:txBody>
      </p:sp>
      <p:sp>
        <p:nvSpPr>
          <p:cNvPr id="260102" name="AutoShape 6"/>
          <p:cNvSpPr>
            <a:spLocks noChangeArrowheads="1"/>
          </p:cNvSpPr>
          <p:nvPr/>
        </p:nvSpPr>
        <p:spPr bwMode="auto">
          <a:xfrm>
            <a:off x="2438400" y="3733800"/>
            <a:ext cx="914400" cy="990600"/>
          </a:xfrm>
          <a:prstGeom prst="can">
            <a:avLst>
              <a:gd name="adj" fmla="val 27083"/>
            </a:avLst>
          </a:prstGeom>
          <a:solidFill>
            <a:schemeClr val="bg1"/>
          </a:solidFill>
          <a:ln w="9525">
            <a:solidFill>
              <a:srgbClr val="666699"/>
            </a:solidFill>
            <a:miter lim="800000"/>
            <a:headEnd/>
            <a:tailEnd/>
          </a:ln>
        </p:spPr>
        <p:txBody>
          <a:bodyPr wrap="none" anchor="ctr"/>
          <a:lstStyle/>
          <a:p>
            <a:endParaRPr lang="en-US"/>
          </a:p>
        </p:txBody>
      </p:sp>
      <p:sp>
        <p:nvSpPr>
          <p:cNvPr id="260103" name="AutoShape 7"/>
          <p:cNvSpPr>
            <a:spLocks noChangeArrowheads="1"/>
          </p:cNvSpPr>
          <p:nvPr/>
        </p:nvSpPr>
        <p:spPr bwMode="auto">
          <a:xfrm>
            <a:off x="5105400" y="3733800"/>
            <a:ext cx="914400" cy="990600"/>
          </a:xfrm>
          <a:prstGeom prst="can">
            <a:avLst>
              <a:gd name="adj" fmla="val 27083"/>
            </a:avLst>
          </a:prstGeom>
          <a:solidFill>
            <a:schemeClr val="tx1"/>
          </a:solidFill>
          <a:ln w="9525">
            <a:solidFill>
              <a:schemeClr val="tx1"/>
            </a:solidFill>
            <a:miter lim="800000"/>
            <a:headEnd/>
            <a:tailEnd/>
          </a:ln>
        </p:spPr>
        <p:txBody>
          <a:bodyPr wrap="none" anchor="ctr"/>
          <a:lstStyle/>
          <a:p>
            <a:endParaRPr lang="en-US"/>
          </a:p>
        </p:txBody>
      </p:sp>
      <p:sp>
        <p:nvSpPr>
          <p:cNvPr id="260104" name="Freeform 8"/>
          <p:cNvSpPr>
            <a:spLocks/>
          </p:cNvSpPr>
          <p:nvPr/>
        </p:nvSpPr>
        <p:spPr bwMode="auto">
          <a:xfrm>
            <a:off x="5016500" y="3124200"/>
            <a:ext cx="698500" cy="762000"/>
          </a:xfrm>
          <a:custGeom>
            <a:avLst/>
            <a:gdLst>
              <a:gd name="T0" fmla="*/ 56 w 296"/>
              <a:gd name="T1" fmla="*/ 480 h 480"/>
              <a:gd name="T2" fmla="*/ 8 w 296"/>
              <a:gd name="T3" fmla="*/ 192 h 480"/>
              <a:gd name="T4" fmla="*/ 104 w 296"/>
              <a:gd name="T5" fmla="*/ 48 h 480"/>
              <a:gd name="T6" fmla="*/ 152 w 296"/>
              <a:gd name="T7" fmla="*/ 48 h 480"/>
              <a:gd name="T8" fmla="*/ 296 w 296"/>
              <a:gd name="T9" fmla="*/ 0 h 480"/>
              <a:gd name="T10" fmla="*/ 0 60000 65536"/>
              <a:gd name="T11" fmla="*/ 0 60000 65536"/>
              <a:gd name="T12" fmla="*/ 0 60000 65536"/>
              <a:gd name="T13" fmla="*/ 0 60000 65536"/>
              <a:gd name="T14" fmla="*/ 0 60000 65536"/>
              <a:gd name="T15" fmla="*/ 0 w 296"/>
              <a:gd name="T16" fmla="*/ 0 h 480"/>
              <a:gd name="T17" fmla="*/ 296 w 296"/>
              <a:gd name="T18" fmla="*/ 480 h 480"/>
            </a:gdLst>
            <a:ahLst/>
            <a:cxnLst>
              <a:cxn ang="T10">
                <a:pos x="T0" y="T1"/>
              </a:cxn>
              <a:cxn ang="T11">
                <a:pos x="T2" y="T3"/>
              </a:cxn>
              <a:cxn ang="T12">
                <a:pos x="T4" y="T5"/>
              </a:cxn>
              <a:cxn ang="T13">
                <a:pos x="T6" y="T7"/>
              </a:cxn>
              <a:cxn ang="T14">
                <a:pos x="T8" y="T9"/>
              </a:cxn>
            </a:cxnLst>
            <a:rect l="T15" t="T16" r="T17" b="T18"/>
            <a:pathLst>
              <a:path w="296" h="480">
                <a:moveTo>
                  <a:pt x="56" y="480"/>
                </a:moveTo>
                <a:cubicBezTo>
                  <a:pt x="28" y="372"/>
                  <a:pt x="0" y="264"/>
                  <a:pt x="8" y="192"/>
                </a:cubicBezTo>
                <a:cubicBezTo>
                  <a:pt x="16" y="120"/>
                  <a:pt x="80" y="72"/>
                  <a:pt x="104" y="48"/>
                </a:cubicBezTo>
                <a:cubicBezTo>
                  <a:pt x="128" y="24"/>
                  <a:pt x="120" y="56"/>
                  <a:pt x="152" y="48"/>
                </a:cubicBezTo>
                <a:cubicBezTo>
                  <a:pt x="184" y="40"/>
                  <a:pt x="272" y="8"/>
                  <a:pt x="296" y="0"/>
                </a:cubicBezTo>
              </a:path>
            </a:pathLst>
          </a:custGeom>
          <a:solidFill>
            <a:schemeClr val="tx1"/>
          </a:solidFill>
          <a:ln w="9525">
            <a:solidFill>
              <a:schemeClr val="tx1"/>
            </a:solidFill>
            <a:miter lim="800000"/>
            <a:headEnd/>
            <a:tailEnd/>
          </a:ln>
        </p:spPr>
        <p:txBody>
          <a:bodyPr wrap="none"/>
          <a:lstStyle/>
          <a:p>
            <a:endParaRPr lang="en-US"/>
          </a:p>
        </p:txBody>
      </p:sp>
      <p:sp>
        <p:nvSpPr>
          <p:cNvPr id="260105" name="Freeform 9"/>
          <p:cNvSpPr>
            <a:spLocks/>
          </p:cNvSpPr>
          <p:nvPr/>
        </p:nvSpPr>
        <p:spPr bwMode="auto">
          <a:xfrm>
            <a:off x="5067300" y="3124200"/>
            <a:ext cx="1104900" cy="850900"/>
          </a:xfrm>
          <a:custGeom>
            <a:avLst/>
            <a:gdLst>
              <a:gd name="T0" fmla="*/ 408 w 696"/>
              <a:gd name="T1" fmla="*/ 0 h 536"/>
              <a:gd name="T2" fmla="*/ 600 w 696"/>
              <a:gd name="T3" fmla="*/ 48 h 536"/>
              <a:gd name="T4" fmla="*/ 600 w 696"/>
              <a:gd name="T5" fmla="*/ 192 h 536"/>
              <a:gd name="T6" fmla="*/ 600 w 696"/>
              <a:gd name="T7" fmla="*/ 384 h 536"/>
              <a:gd name="T8" fmla="*/ 600 w 696"/>
              <a:gd name="T9" fmla="*/ 480 h 536"/>
              <a:gd name="T10" fmla="*/ 312 w 696"/>
              <a:gd name="T11" fmla="*/ 528 h 536"/>
              <a:gd name="T12" fmla="*/ 72 w 696"/>
              <a:gd name="T13" fmla="*/ 480 h 536"/>
              <a:gd name="T14" fmla="*/ 24 w 696"/>
              <a:gd name="T15" fmla="*/ 480 h 536"/>
              <a:gd name="T16" fmla="*/ 24 w 696"/>
              <a:gd name="T17" fmla="*/ 432 h 536"/>
              <a:gd name="T18" fmla="*/ 168 w 696"/>
              <a:gd name="T19" fmla="*/ 288 h 536"/>
              <a:gd name="T20" fmla="*/ 312 w 696"/>
              <a:gd name="T21" fmla="*/ 240 h 536"/>
              <a:gd name="T22" fmla="*/ 456 w 696"/>
              <a:gd name="T23" fmla="*/ 240 h 536"/>
              <a:gd name="T24" fmla="*/ 504 w 696"/>
              <a:gd name="T25" fmla="*/ 288 h 536"/>
              <a:gd name="T26" fmla="*/ 552 w 696"/>
              <a:gd name="T27" fmla="*/ 336 h 536"/>
              <a:gd name="T28" fmla="*/ 600 w 696"/>
              <a:gd name="T29" fmla="*/ 384 h 536"/>
              <a:gd name="T30" fmla="*/ 600 w 696"/>
              <a:gd name="T31" fmla="*/ 432 h 536"/>
              <a:gd name="T32" fmla="*/ 600 w 696"/>
              <a:gd name="T33" fmla="*/ 480 h 536"/>
              <a:gd name="T34" fmla="*/ 408 w 696"/>
              <a:gd name="T35" fmla="*/ 480 h 536"/>
              <a:gd name="T36" fmla="*/ 264 w 696"/>
              <a:gd name="T37" fmla="*/ 384 h 536"/>
              <a:gd name="T38" fmla="*/ 216 w 696"/>
              <a:gd name="T39" fmla="*/ 288 h 536"/>
              <a:gd name="T40" fmla="*/ 120 w 696"/>
              <a:gd name="T41" fmla="*/ 240 h 536"/>
              <a:gd name="T42" fmla="*/ 24 w 696"/>
              <a:gd name="T43" fmla="*/ 240 h 536"/>
              <a:gd name="T44" fmla="*/ 24 w 696"/>
              <a:gd name="T45" fmla="*/ 336 h 536"/>
              <a:gd name="T46" fmla="*/ 168 w 696"/>
              <a:gd name="T47" fmla="*/ 192 h 536"/>
              <a:gd name="T48" fmla="*/ 264 w 696"/>
              <a:gd name="T49" fmla="*/ 144 h 536"/>
              <a:gd name="T50" fmla="*/ 408 w 696"/>
              <a:gd name="T51" fmla="*/ 144 h 536"/>
              <a:gd name="T52" fmla="*/ 456 w 696"/>
              <a:gd name="T53" fmla="*/ 96 h 536"/>
              <a:gd name="T54" fmla="*/ 504 w 696"/>
              <a:gd name="T55" fmla="*/ 96 h 536"/>
              <a:gd name="T56" fmla="*/ 600 w 696"/>
              <a:gd name="T57" fmla="*/ 144 h 536"/>
              <a:gd name="T58" fmla="*/ 600 w 696"/>
              <a:gd name="T59" fmla="*/ 192 h 536"/>
              <a:gd name="T60" fmla="*/ 600 w 696"/>
              <a:gd name="T61" fmla="*/ 240 h 536"/>
              <a:gd name="T62" fmla="*/ 552 w 696"/>
              <a:gd name="T63" fmla="*/ 288 h 536"/>
              <a:gd name="T64" fmla="*/ 456 w 696"/>
              <a:gd name="T65" fmla="*/ 288 h 536"/>
              <a:gd name="T66" fmla="*/ 456 w 696"/>
              <a:gd name="T67" fmla="*/ 336 h 536"/>
              <a:gd name="T68" fmla="*/ 456 w 696"/>
              <a:gd name="T69" fmla="*/ 384 h 536"/>
              <a:gd name="T70" fmla="*/ 408 w 696"/>
              <a:gd name="T71" fmla="*/ 432 h 536"/>
              <a:gd name="T72" fmla="*/ 360 w 696"/>
              <a:gd name="T73" fmla="*/ 480 h 536"/>
              <a:gd name="T74" fmla="*/ 312 w 696"/>
              <a:gd name="T75" fmla="*/ 528 h 536"/>
              <a:gd name="T76" fmla="*/ 264 w 696"/>
              <a:gd name="T77" fmla="*/ 528 h 536"/>
              <a:gd name="T78" fmla="*/ 168 w 696"/>
              <a:gd name="T79" fmla="*/ 480 h 536"/>
              <a:gd name="T80" fmla="*/ 120 w 696"/>
              <a:gd name="T81" fmla="*/ 480 h 536"/>
              <a:gd name="T82" fmla="*/ 72 w 696"/>
              <a:gd name="T83" fmla="*/ 336 h 536"/>
              <a:gd name="T84" fmla="*/ 408 w 696"/>
              <a:gd name="T85" fmla="*/ 480 h 536"/>
              <a:gd name="T86" fmla="*/ 648 w 696"/>
              <a:gd name="T87" fmla="*/ 432 h 536"/>
              <a:gd name="T88" fmla="*/ 648 w 696"/>
              <a:gd name="T89" fmla="*/ 384 h 536"/>
              <a:gd name="T90" fmla="*/ 696 w 696"/>
              <a:gd name="T91" fmla="*/ 240 h 536"/>
              <a:gd name="T92" fmla="*/ 648 w 696"/>
              <a:gd name="T93" fmla="*/ 144 h 536"/>
              <a:gd name="T94" fmla="*/ 600 w 696"/>
              <a:gd name="T95" fmla="*/ 96 h 536"/>
              <a:gd name="T96" fmla="*/ 552 w 696"/>
              <a:gd name="T97" fmla="*/ 96 h 536"/>
              <a:gd name="T98" fmla="*/ 360 w 696"/>
              <a:gd name="T99" fmla="*/ 96 h 536"/>
              <a:gd name="T100" fmla="*/ 264 w 696"/>
              <a:gd name="T101" fmla="*/ 96 h 536"/>
              <a:gd name="T102" fmla="*/ 168 w 696"/>
              <a:gd name="T103" fmla="*/ 96 h 536"/>
              <a:gd name="T104" fmla="*/ 72 w 696"/>
              <a:gd name="T105" fmla="*/ 144 h 536"/>
              <a:gd name="T106" fmla="*/ 72 w 696"/>
              <a:gd name="T107" fmla="*/ 192 h 536"/>
              <a:gd name="T108" fmla="*/ 264 w 696"/>
              <a:gd name="T109" fmla="*/ 288 h 536"/>
              <a:gd name="T110" fmla="*/ 408 w 696"/>
              <a:gd name="T111" fmla="*/ 240 h 536"/>
              <a:gd name="T112" fmla="*/ 456 w 696"/>
              <a:gd name="T113" fmla="*/ 240 h 536"/>
              <a:gd name="T114" fmla="*/ 456 w 696"/>
              <a:gd name="T115" fmla="*/ 336 h 536"/>
              <a:gd name="T116" fmla="*/ 408 w 696"/>
              <a:gd name="T117" fmla="*/ 384 h 536"/>
              <a:gd name="T118" fmla="*/ 360 w 696"/>
              <a:gd name="T119" fmla="*/ 480 h 536"/>
              <a:gd name="T120" fmla="*/ 360 w 696"/>
              <a:gd name="T121" fmla="*/ 528 h 536"/>
              <a:gd name="T122" fmla="*/ 504 w 696"/>
              <a:gd name="T123" fmla="*/ 480 h 536"/>
              <a:gd name="T124" fmla="*/ 408 w 696"/>
              <a:gd name="T125" fmla="*/ 480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6"/>
              <a:gd name="T190" fmla="*/ 0 h 536"/>
              <a:gd name="T191" fmla="*/ 696 w 696"/>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6" h="536">
                <a:moveTo>
                  <a:pt x="408" y="0"/>
                </a:moveTo>
                <a:cubicBezTo>
                  <a:pt x="488" y="8"/>
                  <a:pt x="568" y="16"/>
                  <a:pt x="600" y="48"/>
                </a:cubicBezTo>
                <a:cubicBezTo>
                  <a:pt x="632" y="80"/>
                  <a:pt x="600" y="136"/>
                  <a:pt x="600" y="192"/>
                </a:cubicBezTo>
                <a:cubicBezTo>
                  <a:pt x="600" y="248"/>
                  <a:pt x="600" y="336"/>
                  <a:pt x="600" y="384"/>
                </a:cubicBezTo>
                <a:cubicBezTo>
                  <a:pt x="600" y="432"/>
                  <a:pt x="648" y="456"/>
                  <a:pt x="600" y="480"/>
                </a:cubicBezTo>
                <a:cubicBezTo>
                  <a:pt x="552" y="504"/>
                  <a:pt x="400" y="528"/>
                  <a:pt x="312" y="528"/>
                </a:cubicBezTo>
                <a:cubicBezTo>
                  <a:pt x="224" y="528"/>
                  <a:pt x="120" y="488"/>
                  <a:pt x="72" y="480"/>
                </a:cubicBezTo>
                <a:cubicBezTo>
                  <a:pt x="24" y="472"/>
                  <a:pt x="32" y="488"/>
                  <a:pt x="24" y="480"/>
                </a:cubicBezTo>
                <a:cubicBezTo>
                  <a:pt x="16" y="472"/>
                  <a:pt x="0" y="464"/>
                  <a:pt x="24" y="432"/>
                </a:cubicBezTo>
                <a:cubicBezTo>
                  <a:pt x="48" y="400"/>
                  <a:pt x="120" y="320"/>
                  <a:pt x="168" y="288"/>
                </a:cubicBezTo>
                <a:cubicBezTo>
                  <a:pt x="216" y="256"/>
                  <a:pt x="264" y="248"/>
                  <a:pt x="312" y="240"/>
                </a:cubicBezTo>
                <a:cubicBezTo>
                  <a:pt x="360" y="232"/>
                  <a:pt x="424" y="232"/>
                  <a:pt x="456" y="240"/>
                </a:cubicBezTo>
                <a:cubicBezTo>
                  <a:pt x="488" y="248"/>
                  <a:pt x="488" y="272"/>
                  <a:pt x="504" y="288"/>
                </a:cubicBezTo>
                <a:cubicBezTo>
                  <a:pt x="520" y="304"/>
                  <a:pt x="536" y="320"/>
                  <a:pt x="552" y="336"/>
                </a:cubicBezTo>
                <a:cubicBezTo>
                  <a:pt x="568" y="352"/>
                  <a:pt x="592" y="368"/>
                  <a:pt x="600" y="384"/>
                </a:cubicBezTo>
                <a:cubicBezTo>
                  <a:pt x="608" y="400"/>
                  <a:pt x="600" y="416"/>
                  <a:pt x="600" y="432"/>
                </a:cubicBezTo>
                <a:cubicBezTo>
                  <a:pt x="600" y="448"/>
                  <a:pt x="632" y="472"/>
                  <a:pt x="600" y="480"/>
                </a:cubicBezTo>
                <a:cubicBezTo>
                  <a:pt x="568" y="488"/>
                  <a:pt x="464" y="496"/>
                  <a:pt x="408" y="480"/>
                </a:cubicBezTo>
                <a:cubicBezTo>
                  <a:pt x="352" y="464"/>
                  <a:pt x="296" y="416"/>
                  <a:pt x="264" y="384"/>
                </a:cubicBezTo>
                <a:cubicBezTo>
                  <a:pt x="232" y="352"/>
                  <a:pt x="240" y="312"/>
                  <a:pt x="216" y="288"/>
                </a:cubicBezTo>
                <a:cubicBezTo>
                  <a:pt x="192" y="264"/>
                  <a:pt x="152" y="248"/>
                  <a:pt x="120" y="240"/>
                </a:cubicBezTo>
                <a:cubicBezTo>
                  <a:pt x="88" y="232"/>
                  <a:pt x="40" y="224"/>
                  <a:pt x="24" y="240"/>
                </a:cubicBezTo>
                <a:cubicBezTo>
                  <a:pt x="8" y="256"/>
                  <a:pt x="0" y="344"/>
                  <a:pt x="24" y="336"/>
                </a:cubicBezTo>
                <a:cubicBezTo>
                  <a:pt x="48" y="328"/>
                  <a:pt x="128" y="224"/>
                  <a:pt x="168" y="192"/>
                </a:cubicBezTo>
                <a:cubicBezTo>
                  <a:pt x="208" y="160"/>
                  <a:pt x="224" y="152"/>
                  <a:pt x="264" y="144"/>
                </a:cubicBezTo>
                <a:cubicBezTo>
                  <a:pt x="304" y="136"/>
                  <a:pt x="376" y="152"/>
                  <a:pt x="408" y="144"/>
                </a:cubicBezTo>
                <a:cubicBezTo>
                  <a:pt x="440" y="136"/>
                  <a:pt x="440" y="104"/>
                  <a:pt x="456" y="96"/>
                </a:cubicBezTo>
                <a:cubicBezTo>
                  <a:pt x="472" y="88"/>
                  <a:pt x="480" y="88"/>
                  <a:pt x="504" y="96"/>
                </a:cubicBezTo>
                <a:cubicBezTo>
                  <a:pt x="528" y="104"/>
                  <a:pt x="584" y="128"/>
                  <a:pt x="600" y="144"/>
                </a:cubicBezTo>
                <a:cubicBezTo>
                  <a:pt x="616" y="160"/>
                  <a:pt x="600" y="176"/>
                  <a:pt x="600" y="192"/>
                </a:cubicBezTo>
                <a:cubicBezTo>
                  <a:pt x="600" y="208"/>
                  <a:pt x="608" y="224"/>
                  <a:pt x="600" y="240"/>
                </a:cubicBezTo>
                <a:cubicBezTo>
                  <a:pt x="592" y="256"/>
                  <a:pt x="576" y="280"/>
                  <a:pt x="552" y="288"/>
                </a:cubicBezTo>
                <a:cubicBezTo>
                  <a:pt x="528" y="296"/>
                  <a:pt x="472" y="280"/>
                  <a:pt x="456" y="288"/>
                </a:cubicBezTo>
                <a:cubicBezTo>
                  <a:pt x="440" y="296"/>
                  <a:pt x="456" y="320"/>
                  <a:pt x="456" y="336"/>
                </a:cubicBezTo>
                <a:cubicBezTo>
                  <a:pt x="456" y="352"/>
                  <a:pt x="464" y="368"/>
                  <a:pt x="456" y="384"/>
                </a:cubicBezTo>
                <a:cubicBezTo>
                  <a:pt x="448" y="400"/>
                  <a:pt x="424" y="416"/>
                  <a:pt x="408" y="432"/>
                </a:cubicBezTo>
                <a:cubicBezTo>
                  <a:pt x="392" y="448"/>
                  <a:pt x="376" y="464"/>
                  <a:pt x="360" y="480"/>
                </a:cubicBezTo>
                <a:cubicBezTo>
                  <a:pt x="344" y="496"/>
                  <a:pt x="328" y="520"/>
                  <a:pt x="312" y="528"/>
                </a:cubicBezTo>
                <a:cubicBezTo>
                  <a:pt x="296" y="536"/>
                  <a:pt x="288" y="536"/>
                  <a:pt x="264" y="528"/>
                </a:cubicBezTo>
                <a:cubicBezTo>
                  <a:pt x="240" y="520"/>
                  <a:pt x="192" y="488"/>
                  <a:pt x="168" y="480"/>
                </a:cubicBezTo>
                <a:cubicBezTo>
                  <a:pt x="144" y="472"/>
                  <a:pt x="136" y="504"/>
                  <a:pt x="120" y="480"/>
                </a:cubicBezTo>
                <a:cubicBezTo>
                  <a:pt x="104" y="456"/>
                  <a:pt x="24" y="336"/>
                  <a:pt x="72" y="336"/>
                </a:cubicBezTo>
                <a:cubicBezTo>
                  <a:pt x="120" y="336"/>
                  <a:pt x="312" y="464"/>
                  <a:pt x="408" y="480"/>
                </a:cubicBezTo>
                <a:cubicBezTo>
                  <a:pt x="504" y="496"/>
                  <a:pt x="608" y="448"/>
                  <a:pt x="648" y="432"/>
                </a:cubicBezTo>
                <a:cubicBezTo>
                  <a:pt x="688" y="416"/>
                  <a:pt x="640" y="416"/>
                  <a:pt x="648" y="384"/>
                </a:cubicBezTo>
                <a:cubicBezTo>
                  <a:pt x="656" y="352"/>
                  <a:pt x="696" y="280"/>
                  <a:pt x="696" y="240"/>
                </a:cubicBezTo>
                <a:cubicBezTo>
                  <a:pt x="696" y="200"/>
                  <a:pt x="664" y="168"/>
                  <a:pt x="648" y="144"/>
                </a:cubicBezTo>
                <a:cubicBezTo>
                  <a:pt x="632" y="120"/>
                  <a:pt x="616" y="104"/>
                  <a:pt x="600" y="96"/>
                </a:cubicBezTo>
                <a:cubicBezTo>
                  <a:pt x="584" y="88"/>
                  <a:pt x="592" y="96"/>
                  <a:pt x="552" y="96"/>
                </a:cubicBezTo>
                <a:cubicBezTo>
                  <a:pt x="512" y="96"/>
                  <a:pt x="408" y="96"/>
                  <a:pt x="360" y="96"/>
                </a:cubicBezTo>
                <a:cubicBezTo>
                  <a:pt x="312" y="96"/>
                  <a:pt x="296" y="96"/>
                  <a:pt x="264" y="96"/>
                </a:cubicBezTo>
                <a:cubicBezTo>
                  <a:pt x="232" y="96"/>
                  <a:pt x="200" y="88"/>
                  <a:pt x="168" y="96"/>
                </a:cubicBezTo>
                <a:cubicBezTo>
                  <a:pt x="136" y="104"/>
                  <a:pt x="88" y="128"/>
                  <a:pt x="72" y="144"/>
                </a:cubicBezTo>
                <a:cubicBezTo>
                  <a:pt x="56" y="160"/>
                  <a:pt x="40" y="168"/>
                  <a:pt x="72" y="192"/>
                </a:cubicBezTo>
                <a:cubicBezTo>
                  <a:pt x="104" y="216"/>
                  <a:pt x="208" y="280"/>
                  <a:pt x="264" y="288"/>
                </a:cubicBezTo>
                <a:cubicBezTo>
                  <a:pt x="320" y="296"/>
                  <a:pt x="376" y="248"/>
                  <a:pt x="408" y="240"/>
                </a:cubicBezTo>
                <a:cubicBezTo>
                  <a:pt x="440" y="232"/>
                  <a:pt x="448" y="224"/>
                  <a:pt x="456" y="240"/>
                </a:cubicBezTo>
                <a:cubicBezTo>
                  <a:pt x="464" y="256"/>
                  <a:pt x="464" y="312"/>
                  <a:pt x="456" y="336"/>
                </a:cubicBezTo>
                <a:cubicBezTo>
                  <a:pt x="448" y="360"/>
                  <a:pt x="424" y="360"/>
                  <a:pt x="408" y="384"/>
                </a:cubicBezTo>
                <a:cubicBezTo>
                  <a:pt x="392" y="408"/>
                  <a:pt x="368" y="456"/>
                  <a:pt x="360" y="480"/>
                </a:cubicBezTo>
                <a:cubicBezTo>
                  <a:pt x="352" y="504"/>
                  <a:pt x="336" y="528"/>
                  <a:pt x="360" y="528"/>
                </a:cubicBezTo>
                <a:cubicBezTo>
                  <a:pt x="384" y="528"/>
                  <a:pt x="496" y="488"/>
                  <a:pt x="504" y="480"/>
                </a:cubicBezTo>
                <a:cubicBezTo>
                  <a:pt x="512" y="472"/>
                  <a:pt x="460" y="476"/>
                  <a:pt x="408" y="480"/>
                </a:cubicBezTo>
              </a:path>
            </a:pathLst>
          </a:custGeom>
          <a:solidFill>
            <a:schemeClr val="bg2"/>
          </a:solidFill>
          <a:ln w="9525">
            <a:solidFill>
              <a:schemeClr val="tx1"/>
            </a:solidFill>
            <a:miter lim="800000"/>
            <a:headEnd/>
            <a:tailEnd/>
          </a:ln>
        </p:spPr>
        <p:txBody>
          <a:bodyPr wrap="none"/>
          <a:lstStyle/>
          <a:p>
            <a:endParaRPr lang="en-US"/>
          </a:p>
        </p:txBody>
      </p:sp>
      <p:sp>
        <p:nvSpPr>
          <p:cNvPr id="260106" name="Line 10"/>
          <p:cNvSpPr>
            <a:spLocks noChangeShapeType="1"/>
          </p:cNvSpPr>
          <p:nvPr/>
        </p:nvSpPr>
        <p:spPr bwMode="auto">
          <a:xfrm>
            <a:off x="2438400" y="4419600"/>
            <a:ext cx="914400" cy="0"/>
          </a:xfrm>
          <a:prstGeom prst="line">
            <a:avLst/>
          </a:prstGeom>
          <a:noFill/>
          <a:ln w="9525">
            <a:solidFill>
              <a:schemeClr val="tx1"/>
            </a:solidFill>
            <a:miter lim="800000"/>
            <a:headEnd/>
            <a:tailEnd/>
          </a:ln>
        </p:spPr>
        <p:txBody>
          <a:bodyPr wrap="none"/>
          <a:lstStyle/>
          <a:p>
            <a:endParaRPr lang="en-US"/>
          </a:p>
        </p:txBody>
      </p:sp>
      <p:sp>
        <p:nvSpPr>
          <p:cNvPr id="260107" name="Text Box 11"/>
          <p:cNvSpPr txBox="1">
            <a:spLocks noChangeArrowheads="1"/>
          </p:cNvSpPr>
          <p:nvPr/>
        </p:nvSpPr>
        <p:spPr bwMode="auto">
          <a:xfrm>
            <a:off x="1127125" y="4098925"/>
            <a:ext cx="725488" cy="336550"/>
          </a:xfrm>
          <a:prstGeom prst="rect">
            <a:avLst/>
          </a:prstGeom>
          <a:noFill/>
          <a:ln w="9525">
            <a:noFill/>
            <a:miter lim="800000"/>
            <a:headEnd/>
            <a:tailEnd/>
          </a:ln>
        </p:spPr>
        <p:txBody>
          <a:bodyPr wrap="none">
            <a:spAutoFit/>
          </a:bodyPr>
          <a:lstStyle/>
          <a:p>
            <a:r>
              <a:rPr lang="en-US" sz="1600"/>
              <a:t>Sugar</a:t>
            </a:r>
          </a:p>
        </p:txBody>
      </p:sp>
      <p:sp>
        <p:nvSpPr>
          <p:cNvPr id="260108" name="Text Box 12"/>
          <p:cNvSpPr txBox="1">
            <a:spLocks noChangeArrowheads="1"/>
          </p:cNvSpPr>
          <p:nvPr/>
        </p:nvSpPr>
        <p:spPr bwMode="auto">
          <a:xfrm>
            <a:off x="3870325" y="3854450"/>
            <a:ext cx="779463" cy="336550"/>
          </a:xfrm>
          <a:prstGeom prst="rect">
            <a:avLst/>
          </a:prstGeom>
          <a:noFill/>
          <a:ln w="9525">
            <a:noFill/>
            <a:miter lim="800000"/>
            <a:headEnd/>
            <a:tailEnd/>
          </a:ln>
        </p:spPr>
        <p:txBody>
          <a:bodyPr wrap="none">
            <a:spAutoFit/>
          </a:bodyPr>
          <a:lstStyle/>
          <a:p>
            <a:r>
              <a:rPr lang="en-US" sz="1600"/>
              <a:t>H</a:t>
            </a:r>
            <a:r>
              <a:rPr lang="en-US" sz="1600" baseline="-25000"/>
              <a:t>2</a:t>
            </a:r>
            <a:r>
              <a:rPr lang="en-US" sz="1600"/>
              <a:t>SO</a:t>
            </a:r>
            <a:r>
              <a:rPr lang="en-US" sz="1600" baseline="-25000"/>
              <a:t>4</a:t>
            </a:r>
          </a:p>
        </p:txBody>
      </p:sp>
      <p:sp>
        <p:nvSpPr>
          <p:cNvPr id="260109" name="Line 13"/>
          <p:cNvSpPr>
            <a:spLocks noChangeShapeType="1"/>
          </p:cNvSpPr>
          <p:nvPr/>
        </p:nvSpPr>
        <p:spPr bwMode="auto">
          <a:xfrm>
            <a:off x="3657600" y="4267200"/>
            <a:ext cx="1219200" cy="0"/>
          </a:xfrm>
          <a:prstGeom prst="line">
            <a:avLst/>
          </a:prstGeom>
          <a:noFill/>
          <a:ln w="38100">
            <a:solidFill>
              <a:schemeClr val="tx1"/>
            </a:solidFill>
            <a:miter lim="800000"/>
            <a:headEnd/>
            <a:tailEnd type="triangle" w="med" len="med"/>
          </a:ln>
        </p:spPr>
        <p:txBody>
          <a:bodyPr wrap="none"/>
          <a:lstStyle/>
          <a:p>
            <a:endParaRPr lang="en-US"/>
          </a:p>
        </p:txBody>
      </p:sp>
      <p:sp>
        <p:nvSpPr>
          <p:cNvPr id="260110"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26353" name="Text Box 17"/>
          <p:cNvSpPr txBox="1">
            <a:spLocks noChangeArrowheads="1"/>
          </p:cNvSpPr>
          <p:nvPr/>
        </p:nvSpPr>
        <p:spPr bwMode="auto">
          <a:xfrm>
            <a:off x="7889875" y="292100"/>
            <a:ext cx="846138" cy="639763"/>
          </a:xfrm>
          <a:prstGeom prst="rect">
            <a:avLst/>
          </a:prstGeom>
          <a:noFill/>
          <a:ln w="9525">
            <a:noFill/>
            <a:miter lim="800000"/>
            <a:headEnd/>
            <a:tailEnd/>
          </a:ln>
        </p:spPr>
        <p:txBody>
          <a:bodyPr wrap="none">
            <a:spAutoFit/>
          </a:bodyPr>
          <a:lstStyle/>
          <a:p>
            <a:r>
              <a:rPr lang="en-US"/>
              <a:t>Click</a:t>
            </a:r>
          </a:p>
          <a:p>
            <a:r>
              <a:rPr lang="en-US" sz="1200"/>
              <a:t>for Video</a:t>
            </a:r>
          </a:p>
        </p:txBody>
      </p:sp>
      <p:pic>
        <p:nvPicPr>
          <p:cNvPr id="526352" name="Sugardry.wmv">
            <a:hlinkClick r:id="" action="ppaction://media"/>
          </p:cNvPr>
          <p:cNvPicPr>
            <a:picLocks noRot="1" noChangeAspect="1" noChangeArrowheads="1"/>
          </p:cNvPicPr>
          <p:nvPr>
            <a:videoFile r:link="rId1"/>
          </p:nvPr>
        </p:nvPicPr>
        <p:blipFill>
          <a:blip r:embed="rId6" cstate="print"/>
          <a:srcRect/>
          <a:stretch>
            <a:fillRect/>
          </a:stretch>
        </p:blipFill>
        <p:spPr bwMode="auto">
          <a:xfrm>
            <a:off x="7829550" y="233363"/>
            <a:ext cx="969963" cy="728662"/>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352"/>
                                        </p:tgtEl>
                                        <p:attrNameLst>
                                          <p:attrName>style.visibility</p:attrName>
                                        </p:attrNameLst>
                                      </p:cBhvr>
                                      <p:to>
                                        <p:strVal val="visible"/>
                                      </p:to>
                                    </p:set>
                                    <p:animEffect transition="in" filter="fade">
                                      <p:cBhvr>
                                        <p:cTn id="7" dur="2000"/>
                                        <p:tgtEl>
                                          <p:spTgt spid="52635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6353"/>
                                        </p:tgtEl>
                                        <p:attrNameLst>
                                          <p:attrName>style.visibility</p:attrName>
                                        </p:attrNameLst>
                                      </p:cBhvr>
                                      <p:to>
                                        <p:strVal val="visible"/>
                                      </p:to>
                                    </p:set>
                                    <p:animEffect transition="in" filter="dissolve">
                                      <p:cBhvr>
                                        <p:cTn id="10" dur="1000"/>
                                        <p:tgtEl>
                                          <p:spTgt spid="526353"/>
                                        </p:tgtEl>
                                      </p:cBhvr>
                                    </p:animEffect>
                                  </p:childTnLst>
                                </p:cTn>
                              </p:par>
                            </p:childTnLst>
                          </p:cTn>
                        </p:par>
                        <p:par>
                          <p:cTn id="11" fill="hold">
                            <p:stCondLst>
                              <p:cond delay="2000"/>
                            </p:stCondLst>
                            <p:childTnLst>
                              <p:par>
                                <p:cTn id="12" presetID="9" presetClass="exit" presetSubtype="0" fill="hold" grpId="1" nodeType="afterEffect">
                                  <p:stCondLst>
                                    <p:cond delay="0"/>
                                  </p:stCondLst>
                                  <p:childTnLst>
                                    <p:animEffect transition="out" filter="dissolve">
                                      <p:cBhvr>
                                        <p:cTn id="13" dur="3000"/>
                                        <p:tgtEl>
                                          <p:spTgt spid="526353"/>
                                        </p:tgtEl>
                                      </p:cBhvr>
                                    </p:animEffect>
                                    <p:set>
                                      <p:cBhvr>
                                        <p:cTn id="14" dur="1" fill="hold">
                                          <p:stCondLst>
                                            <p:cond delay="2999"/>
                                          </p:stCondLst>
                                        </p:cTn>
                                        <p:tgtEl>
                                          <p:spTgt spid="5263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2635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26352"/>
                                        </p:tgtEl>
                                      </p:cBhvr>
                                    </p:cmd>
                                  </p:childTnLst>
                                </p:cTn>
                              </p:par>
                            </p:childTnLst>
                          </p:cTn>
                        </p:par>
                      </p:childTnLst>
                    </p:cTn>
                  </p:par>
                </p:childTnLst>
              </p:cTn>
              <p:nextCondLst>
                <p:cond evt="onClick" delay="0">
                  <p:tgtEl>
                    <p:spTgt spid="526352"/>
                  </p:tgtEl>
                </p:cond>
              </p:nextCondLst>
            </p:seq>
            <p:video>
              <p:cMediaNode>
                <p:cTn id="20" fill="hold" display="0">
                  <p:stCondLst>
                    <p:cond delay="indefinite"/>
                  </p:stCondLst>
                  <p:endCondLst>
                    <p:cond evt="onNext" delay="0">
                      <p:tgtEl>
                        <p:sldTgt/>
                      </p:tgtEl>
                    </p:cond>
                    <p:cond evt="onPrev" delay="0">
                      <p:tgtEl>
                        <p:sldTgt/>
                      </p:tgtEl>
                    </p:cond>
                  </p:endCondLst>
                </p:cTn>
                <p:tgtEl>
                  <p:spTgt spid="526352"/>
                </p:tgtEl>
              </p:cMediaNode>
            </p:video>
          </p:childTnLst>
        </p:cTn>
      </p:par>
    </p:tnLst>
    <p:bldLst>
      <p:bldP spid="526353" grpId="0"/>
      <p:bldP spid="526353" grpId="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tx2"/>
                </a:solidFill>
              </a:rPr>
              <a:t>Basic Concepts in Chemistry</a:t>
            </a:r>
          </a:p>
        </p:txBody>
      </p:sp>
      <p:sp>
        <p:nvSpPr>
          <p:cNvPr id="1111045" name="Text Box 5"/>
          <p:cNvSpPr txBox="1">
            <a:spLocks noChangeArrowheads="1"/>
          </p:cNvSpPr>
          <p:nvPr/>
        </p:nvSpPr>
        <p:spPr bwMode="auto">
          <a:xfrm>
            <a:off x="1824038" y="1868488"/>
            <a:ext cx="7243762" cy="457200"/>
          </a:xfrm>
          <a:prstGeom prst="rect">
            <a:avLst/>
          </a:prstGeom>
          <a:noFill/>
          <a:ln w="9525">
            <a:noFill/>
            <a:miter lim="800000"/>
            <a:headEnd/>
            <a:tailEnd/>
          </a:ln>
        </p:spPr>
        <p:txBody>
          <a:bodyPr wrap="none">
            <a:spAutoFit/>
          </a:bodyPr>
          <a:lstStyle/>
          <a:p>
            <a:r>
              <a:rPr lang="en-US"/>
              <a:t>sodium  +  water  </a:t>
            </a:r>
            <a:r>
              <a:rPr lang="en-US">
                <a:sym typeface="Wingdings" pitchFamily="2" charset="2"/>
              </a:rPr>
              <a:t>  hydrogen  +  sodium hydroxide</a:t>
            </a:r>
            <a:endParaRPr lang="en-US"/>
          </a:p>
        </p:txBody>
      </p:sp>
      <p:sp>
        <p:nvSpPr>
          <p:cNvPr id="1111046" name="Text Box 6"/>
          <p:cNvSpPr txBox="1">
            <a:spLocks noChangeArrowheads="1"/>
          </p:cNvSpPr>
          <p:nvPr/>
        </p:nvSpPr>
        <p:spPr bwMode="auto">
          <a:xfrm>
            <a:off x="1897063" y="2630488"/>
            <a:ext cx="6864350" cy="457200"/>
          </a:xfrm>
          <a:prstGeom prst="rect">
            <a:avLst/>
          </a:prstGeom>
          <a:solidFill>
            <a:srgbClr val="DDDDDD">
              <a:alpha val="50195"/>
            </a:srgbClr>
          </a:solidFill>
          <a:ln w="9525">
            <a:noFill/>
            <a:miter lim="800000"/>
            <a:headEnd/>
            <a:tailEnd/>
          </a:ln>
        </p:spPr>
        <p:txBody>
          <a:bodyPr wrap="none">
            <a:spAutoFit/>
          </a:bodyPr>
          <a:lstStyle/>
          <a:p>
            <a:r>
              <a:rPr lang="en-US"/>
              <a:t>2 </a:t>
            </a:r>
            <a:r>
              <a:rPr lang="en-US">
                <a:solidFill>
                  <a:schemeClr val="accent2"/>
                </a:solidFill>
              </a:rPr>
              <a:t>Na</a:t>
            </a:r>
            <a:r>
              <a:rPr lang="en-US"/>
              <a:t>(</a:t>
            </a:r>
            <a:r>
              <a:rPr lang="en-US" i="1"/>
              <a:t>s</a:t>
            </a:r>
            <a:r>
              <a:rPr lang="en-US"/>
              <a:t>)   +   2 </a:t>
            </a:r>
            <a:r>
              <a:rPr lang="en-US">
                <a:solidFill>
                  <a:srgbClr val="008000"/>
                </a:solidFill>
              </a:rPr>
              <a:t>H</a:t>
            </a:r>
            <a:r>
              <a:rPr lang="en-US" baseline="-25000">
                <a:solidFill>
                  <a:srgbClr val="008000"/>
                </a:solidFill>
              </a:rPr>
              <a:t>2</a:t>
            </a:r>
            <a:r>
              <a:rPr lang="en-US">
                <a:solidFill>
                  <a:srgbClr val="FF0000"/>
                </a:solidFill>
              </a:rPr>
              <a:t>O</a:t>
            </a:r>
            <a:r>
              <a:rPr lang="en-US"/>
              <a:t>(</a:t>
            </a:r>
            <a:r>
              <a:rPr lang="en-US" i="1"/>
              <a:t>l</a:t>
            </a:r>
            <a:r>
              <a:rPr lang="en-US"/>
              <a:t>)   </a:t>
            </a:r>
            <a:r>
              <a:rPr lang="en-US">
                <a:sym typeface="Wingdings" pitchFamily="2" charset="2"/>
              </a:rPr>
              <a:t>    </a:t>
            </a:r>
            <a:r>
              <a:rPr lang="en-US">
                <a:solidFill>
                  <a:srgbClr val="008000"/>
                </a:solidFill>
                <a:sym typeface="Wingdings" pitchFamily="2" charset="2"/>
              </a:rPr>
              <a:t>H</a:t>
            </a:r>
            <a:r>
              <a:rPr lang="en-US" baseline="-25000">
                <a:solidFill>
                  <a:srgbClr val="008000"/>
                </a:solidFill>
              </a:rPr>
              <a:t>2</a:t>
            </a:r>
            <a:r>
              <a:rPr lang="en-US">
                <a:sym typeface="Wingdings" pitchFamily="2" charset="2"/>
              </a:rPr>
              <a:t>(</a:t>
            </a:r>
            <a:r>
              <a:rPr lang="en-US" i="1">
                <a:sym typeface="Wingdings" pitchFamily="2" charset="2"/>
              </a:rPr>
              <a:t>g</a:t>
            </a:r>
            <a:r>
              <a:rPr lang="en-US">
                <a:sym typeface="Wingdings" pitchFamily="2" charset="2"/>
              </a:rPr>
              <a:t>)    +    2 </a:t>
            </a:r>
            <a:r>
              <a:rPr lang="en-US">
                <a:solidFill>
                  <a:schemeClr val="accent2"/>
                </a:solidFill>
                <a:sym typeface="Wingdings" pitchFamily="2" charset="2"/>
              </a:rPr>
              <a:t>Na</a:t>
            </a:r>
            <a:r>
              <a:rPr lang="en-US">
                <a:solidFill>
                  <a:srgbClr val="FF0000"/>
                </a:solidFill>
                <a:sym typeface="Wingdings" pitchFamily="2" charset="2"/>
              </a:rPr>
              <a:t>O</a:t>
            </a:r>
            <a:r>
              <a:rPr lang="en-US">
                <a:solidFill>
                  <a:srgbClr val="008000"/>
                </a:solidFill>
              </a:rPr>
              <a:t>H</a:t>
            </a:r>
            <a:r>
              <a:rPr lang="en-US">
                <a:sym typeface="Wingdings" pitchFamily="2" charset="2"/>
              </a:rPr>
              <a:t>(</a:t>
            </a:r>
            <a:r>
              <a:rPr lang="en-US" i="1">
                <a:sym typeface="Wingdings" pitchFamily="2" charset="2"/>
              </a:rPr>
              <a:t>s</a:t>
            </a:r>
            <a:r>
              <a:rPr lang="en-US">
                <a:sym typeface="Wingdings" pitchFamily="2" charset="2"/>
              </a:rPr>
              <a:t>)</a:t>
            </a:r>
          </a:p>
        </p:txBody>
      </p:sp>
      <p:sp>
        <p:nvSpPr>
          <p:cNvPr id="261125" name="Text Box 7"/>
          <p:cNvSpPr txBox="1">
            <a:spLocks noChangeArrowheads="1"/>
          </p:cNvSpPr>
          <p:nvPr/>
        </p:nvSpPr>
        <p:spPr bwMode="auto">
          <a:xfrm>
            <a:off x="76200" y="3641725"/>
            <a:ext cx="2078038" cy="825500"/>
          </a:xfrm>
          <a:prstGeom prst="rect">
            <a:avLst/>
          </a:prstGeom>
          <a:noFill/>
          <a:ln w="9525">
            <a:noFill/>
            <a:miter lim="800000"/>
            <a:headEnd/>
            <a:tailEnd/>
          </a:ln>
        </p:spPr>
        <p:txBody>
          <a:bodyPr wrap="none">
            <a:spAutoFit/>
          </a:bodyPr>
          <a:lstStyle/>
          <a:p>
            <a:r>
              <a:rPr lang="en-US" sz="1600"/>
              <a:t>Let’s visualize what’s</a:t>
            </a:r>
          </a:p>
          <a:p>
            <a:r>
              <a:rPr lang="en-US" sz="1600"/>
              <a:t>happening at the</a:t>
            </a:r>
          </a:p>
          <a:p>
            <a:r>
              <a:rPr lang="en-US" sz="1600"/>
              <a:t>“particle level”…</a:t>
            </a:r>
          </a:p>
        </p:txBody>
      </p:sp>
      <p:sp>
        <p:nvSpPr>
          <p:cNvPr id="1111048" name="AutoShape 8"/>
          <p:cNvSpPr>
            <a:spLocks noChangeArrowheads="1"/>
          </p:cNvSpPr>
          <p:nvPr/>
        </p:nvSpPr>
        <p:spPr bwMode="auto">
          <a:xfrm>
            <a:off x="2438400" y="3505200"/>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1049" name="AutoShape 9"/>
          <p:cNvSpPr>
            <a:spLocks noChangeArrowheads="1"/>
          </p:cNvSpPr>
          <p:nvPr/>
        </p:nvSpPr>
        <p:spPr bwMode="auto">
          <a:xfrm>
            <a:off x="2438400" y="4191000"/>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1050" name="AutoShape 10"/>
          <p:cNvSpPr>
            <a:spLocks noChangeArrowheads="1"/>
          </p:cNvSpPr>
          <p:nvPr/>
        </p:nvSpPr>
        <p:spPr bwMode="auto">
          <a:xfrm>
            <a:off x="4038600" y="35814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pPr algn="ctr"/>
            <a:endParaRPr lang="en-US" sz="1200">
              <a:solidFill>
                <a:srgbClr val="FF99FF"/>
              </a:solidFill>
              <a:latin typeface="Comic Sans MS" pitchFamily="66" charset="0"/>
            </a:endParaRPr>
          </a:p>
        </p:txBody>
      </p:sp>
      <p:sp>
        <p:nvSpPr>
          <p:cNvPr id="1111051" name="Oval 11"/>
          <p:cNvSpPr>
            <a:spLocks noChangeArrowheads="1"/>
          </p:cNvSpPr>
          <p:nvPr/>
        </p:nvSpPr>
        <p:spPr bwMode="auto">
          <a:xfrm>
            <a:off x="37338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1052" name="Oval 12"/>
          <p:cNvSpPr>
            <a:spLocks noChangeArrowheads="1"/>
          </p:cNvSpPr>
          <p:nvPr/>
        </p:nvSpPr>
        <p:spPr bwMode="auto">
          <a:xfrm>
            <a:off x="44196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1053" name="Oval 13"/>
          <p:cNvSpPr>
            <a:spLocks noChangeArrowheads="1"/>
          </p:cNvSpPr>
          <p:nvPr/>
        </p:nvSpPr>
        <p:spPr bwMode="auto">
          <a:xfrm>
            <a:off x="57150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1054" name="Oval 14"/>
          <p:cNvSpPr>
            <a:spLocks noChangeArrowheads="1"/>
          </p:cNvSpPr>
          <p:nvPr/>
        </p:nvSpPr>
        <p:spPr bwMode="auto">
          <a:xfrm>
            <a:off x="60198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1055" name="AutoShape 15"/>
          <p:cNvSpPr>
            <a:spLocks noChangeArrowheads="1"/>
          </p:cNvSpPr>
          <p:nvPr/>
        </p:nvSpPr>
        <p:spPr bwMode="auto">
          <a:xfrm>
            <a:off x="7772400" y="35814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endParaRPr lang="en-US"/>
          </a:p>
        </p:txBody>
      </p:sp>
      <p:sp>
        <p:nvSpPr>
          <p:cNvPr id="1111056" name="AutoShape 16"/>
          <p:cNvSpPr>
            <a:spLocks noChangeArrowheads="1"/>
          </p:cNvSpPr>
          <p:nvPr/>
        </p:nvSpPr>
        <p:spPr bwMode="auto">
          <a:xfrm>
            <a:off x="7235825" y="3627438"/>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1057" name="Text Box 17"/>
          <p:cNvSpPr txBox="1">
            <a:spLocks noChangeArrowheads="1"/>
          </p:cNvSpPr>
          <p:nvPr/>
        </p:nvSpPr>
        <p:spPr bwMode="auto">
          <a:xfrm>
            <a:off x="188913" y="5089525"/>
            <a:ext cx="5494337" cy="336550"/>
          </a:xfrm>
          <a:prstGeom prst="rect">
            <a:avLst/>
          </a:prstGeom>
          <a:noFill/>
          <a:ln w="9525">
            <a:noFill/>
            <a:miter lim="800000"/>
            <a:headEnd/>
            <a:tailEnd/>
          </a:ln>
        </p:spPr>
        <p:txBody>
          <a:bodyPr wrap="none">
            <a:spAutoFit/>
          </a:bodyPr>
          <a:lstStyle/>
          <a:p>
            <a:r>
              <a:rPr lang="en-US" sz="1600"/>
              <a:t>What happens to the </a:t>
            </a:r>
            <a:r>
              <a:rPr lang="en-US" sz="1600" b="1"/>
              <a:t>particles</a:t>
            </a:r>
            <a:r>
              <a:rPr lang="en-US" sz="1600"/>
              <a:t> during a chemical reaction?</a:t>
            </a:r>
          </a:p>
        </p:txBody>
      </p:sp>
      <p:sp>
        <p:nvSpPr>
          <p:cNvPr id="1111058" name="Text Box 18"/>
          <p:cNvSpPr txBox="1">
            <a:spLocks noChangeArrowheads="1"/>
          </p:cNvSpPr>
          <p:nvPr/>
        </p:nvSpPr>
        <p:spPr bwMode="auto">
          <a:xfrm>
            <a:off x="5622925" y="5089525"/>
            <a:ext cx="3451225" cy="581025"/>
          </a:xfrm>
          <a:prstGeom prst="rect">
            <a:avLst/>
          </a:prstGeom>
          <a:noFill/>
          <a:ln w="9525">
            <a:noFill/>
            <a:miter lim="800000"/>
            <a:headEnd/>
            <a:tailEnd/>
          </a:ln>
        </p:spPr>
        <p:txBody>
          <a:bodyPr wrap="none">
            <a:spAutoFit/>
          </a:bodyPr>
          <a:lstStyle/>
          <a:p>
            <a:r>
              <a:rPr lang="en-US" sz="1600" i="1"/>
              <a:t>They are NOT created or destroyed;</a:t>
            </a:r>
          </a:p>
          <a:p>
            <a:r>
              <a:rPr lang="en-US" sz="1600" i="1"/>
              <a:t>they are merely rearranged</a:t>
            </a:r>
          </a:p>
        </p:txBody>
      </p:sp>
      <p:sp>
        <p:nvSpPr>
          <p:cNvPr id="1111059" name="Text Box 19"/>
          <p:cNvSpPr txBox="1">
            <a:spLocks noChangeArrowheads="1"/>
          </p:cNvSpPr>
          <p:nvPr/>
        </p:nvSpPr>
        <p:spPr bwMode="auto">
          <a:xfrm>
            <a:off x="212725" y="5851525"/>
            <a:ext cx="6067425" cy="336550"/>
          </a:xfrm>
          <a:prstGeom prst="rect">
            <a:avLst/>
          </a:prstGeom>
          <a:noFill/>
          <a:ln w="9525">
            <a:noFill/>
            <a:miter lim="800000"/>
            <a:headEnd/>
            <a:tailEnd/>
          </a:ln>
        </p:spPr>
        <p:txBody>
          <a:bodyPr wrap="none">
            <a:spAutoFit/>
          </a:bodyPr>
          <a:lstStyle/>
          <a:p>
            <a:r>
              <a:rPr lang="en-US" sz="1600"/>
              <a:t>Is there a </a:t>
            </a:r>
            <a:r>
              <a:rPr lang="en-US" sz="1600" b="1"/>
              <a:t>change in energy</a:t>
            </a:r>
            <a:r>
              <a:rPr lang="en-US" sz="1600"/>
              <a:t> associated with a chemical change?</a:t>
            </a:r>
          </a:p>
        </p:txBody>
      </p:sp>
      <p:sp>
        <p:nvSpPr>
          <p:cNvPr id="1111060" name="Text Box 20"/>
          <p:cNvSpPr txBox="1">
            <a:spLocks noChangeArrowheads="1"/>
          </p:cNvSpPr>
          <p:nvPr/>
        </p:nvSpPr>
        <p:spPr bwMode="auto">
          <a:xfrm>
            <a:off x="6324600" y="5895975"/>
            <a:ext cx="2543175" cy="581025"/>
          </a:xfrm>
          <a:prstGeom prst="rect">
            <a:avLst/>
          </a:prstGeom>
          <a:noFill/>
          <a:ln w="9525">
            <a:noFill/>
            <a:miter lim="800000"/>
            <a:headEnd/>
            <a:tailEnd/>
          </a:ln>
        </p:spPr>
        <p:txBody>
          <a:bodyPr wrap="none">
            <a:spAutoFit/>
          </a:bodyPr>
          <a:lstStyle/>
          <a:p>
            <a:r>
              <a:rPr lang="en-US" sz="1600" i="1"/>
              <a:t>Yes:  heat, light, sound -</a:t>
            </a:r>
          </a:p>
          <a:p>
            <a:r>
              <a:rPr lang="en-US" sz="1600" i="1"/>
              <a:t>perhaps not easily noticed</a:t>
            </a:r>
          </a:p>
        </p:txBody>
      </p:sp>
      <p:sp>
        <p:nvSpPr>
          <p:cNvPr id="1111061" name="AutoShape 21"/>
          <p:cNvSpPr>
            <a:spLocks noChangeArrowheads="1"/>
          </p:cNvSpPr>
          <p:nvPr/>
        </p:nvSpPr>
        <p:spPr bwMode="auto">
          <a:xfrm>
            <a:off x="4038600" y="41910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pPr algn="ctr"/>
            <a:endParaRPr lang="en-US" sz="1200">
              <a:solidFill>
                <a:srgbClr val="FF99FF"/>
              </a:solidFill>
              <a:latin typeface="Comic Sans MS" pitchFamily="66" charset="0"/>
            </a:endParaRPr>
          </a:p>
        </p:txBody>
      </p:sp>
      <p:sp>
        <p:nvSpPr>
          <p:cNvPr id="1111062" name="Oval 22"/>
          <p:cNvSpPr>
            <a:spLocks noChangeArrowheads="1"/>
          </p:cNvSpPr>
          <p:nvPr/>
        </p:nvSpPr>
        <p:spPr bwMode="auto">
          <a:xfrm>
            <a:off x="3733800" y="42672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1063" name="Oval 23"/>
          <p:cNvSpPr>
            <a:spLocks noChangeArrowheads="1"/>
          </p:cNvSpPr>
          <p:nvPr/>
        </p:nvSpPr>
        <p:spPr bwMode="auto">
          <a:xfrm>
            <a:off x="4419600" y="42672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1064" name="Oval 24"/>
          <p:cNvSpPr>
            <a:spLocks noChangeArrowheads="1"/>
          </p:cNvSpPr>
          <p:nvPr/>
        </p:nvSpPr>
        <p:spPr bwMode="auto">
          <a:xfrm>
            <a:off x="81534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1065" name="AutoShape 25"/>
          <p:cNvSpPr>
            <a:spLocks noChangeArrowheads="1"/>
          </p:cNvSpPr>
          <p:nvPr/>
        </p:nvSpPr>
        <p:spPr bwMode="auto">
          <a:xfrm>
            <a:off x="7772400" y="42672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endParaRPr lang="en-US"/>
          </a:p>
        </p:txBody>
      </p:sp>
      <p:sp>
        <p:nvSpPr>
          <p:cNvPr id="1111066" name="AutoShape 26"/>
          <p:cNvSpPr>
            <a:spLocks noChangeArrowheads="1"/>
          </p:cNvSpPr>
          <p:nvPr/>
        </p:nvSpPr>
        <p:spPr bwMode="auto">
          <a:xfrm>
            <a:off x="7239000" y="4311650"/>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1067" name="Oval 27"/>
          <p:cNvSpPr>
            <a:spLocks noChangeArrowheads="1"/>
          </p:cNvSpPr>
          <p:nvPr/>
        </p:nvSpPr>
        <p:spPr bwMode="auto">
          <a:xfrm>
            <a:off x="8153400" y="43434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261146" name="AutoShape 28">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1045">
                                            <p:txEl>
                                              <p:pRg st="0" end="0"/>
                                            </p:txEl>
                                          </p:spTgt>
                                        </p:tgtEl>
                                        <p:attrNameLst>
                                          <p:attrName>style.visibility</p:attrName>
                                        </p:attrNameLst>
                                      </p:cBhvr>
                                      <p:to>
                                        <p:strVal val="visible"/>
                                      </p:to>
                                    </p:set>
                                    <p:animEffect transition="in" filter="dissolve">
                                      <p:cBhvr>
                                        <p:cTn id="7" dur="500"/>
                                        <p:tgtEl>
                                          <p:spTgt spid="11110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1046">
                                            <p:txEl>
                                              <p:pRg st="0" end="0"/>
                                            </p:txEl>
                                          </p:spTgt>
                                        </p:tgtEl>
                                        <p:attrNameLst>
                                          <p:attrName>style.visibility</p:attrName>
                                        </p:attrNameLst>
                                      </p:cBhvr>
                                      <p:to>
                                        <p:strVal val="visible"/>
                                      </p:to>
                                    </p:set>
                                    <p:animEffect transition="in" filter="dissolve">
                                      <p:cBhvr>
                                        <p:cTn id="12" dur="500"/>
                                        <p:tgtEl>
                                          <p:spTgt spid="1111046">
                                            <p:txEl>
                                              <p:pRg st="0" end="0"/>
                                            </p:txEl>
                                          </p:spTgt>
                                        </p:tgtEl>
                                      </p:cBhvr>
                                    </p:animEffect>
                                  </p:childTnLst>
                                </p:cTn>
                              </p:par>
                            </p:childTnLst>
                          </p:cTn>
                        </p:par>
                        <p:par>
                          <p:cTn id="13" fill="hold">
                            <p:stCondLst>
                              <p:cond delay="500"/>
                            </p:stCondLst>
                            <p:childTnLst>
                              <p:par>
                                <p:cTn id="14" presetID="2" presetClass="entr" presetSubtype="6" fill="hold" grpId="0" nodeType="afterEffect">
                                  <p:stCondLst>
                                    <p:cond delay="1000"/>
                                  </p:stCondLst>
                                  <p:childTnLst>
                                    <p:set>
                                      <p:cBhvr>
                                        <p:cTn id="15" dur="1" fill="hold">
                                          <p:stCondLst>
                                            <p:cond delay="0"/>
                                          </p:stCondLst>
                                        </p:cTn>
                                        <p:tgtEl>
                                          <p:spTgt spid="1111048"/>
                                        </p:tgtEl>
                                        <p:attrNameLst>
                                          <p:attrName>style.visibility</p:attrName>
                                        </p:attrNameLst>
                                      </p:cBhvr>
                                      <p:to>
                                        <p:strVal val="visible"/>
                                      </p:to>
                                    </p:set>
                                    <p:anim calcmode="lin" valueType="num">
                                      <p:cBhvr additive="base">
                                        <p:cTn id="16" dur="500" fill="hold"/>
                                        <p:tgtEl>
                                          <p:spTgt spid="1111048"/>
                                        </p:tgtEl>
                                        <p:attrNameLst>
                                          <p:attrName>ppt_x</p:attrName>
                                        </p:attrNameLst>
                                      </p:cBhvr>
                                      <p:tavLst>
                                        <p:tav tm="0">
                                          <p:val>
                                            <p:strVal val="1+#ppt_w/2"/>
                                          </p:val>
                                        </p:tav>
                                        <p:tav tm="100000">
                                          <p:val>
                                            <p:strVal val="#ppt_x"/>
                                          </p:val>
                                        </p:tav>
                                      </p:tavLst>
                                    </p:anim>
                                    <p:anim calcmode="lin" valueType="num">
                                      <p:cBhvr additive="base">
                                        <p:cTn id="17" dur="500" fill="hold"/>
                                        <p:tgtEl>
                                          <p:spTgt spid="111104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6" fill="hold" grpId="0" nodeType="afterEffect">
                                  <p:stCondLst>
                                    <p:cond delay="1000"/>
                                  </p:stCondLst>
                                  <p:childTnLst>
                                    <p:set>
                                      <p:cBhvr>
                                        <p:cTn id="20" dur="1" fill="hold">
                                          <p:stCondLst>
                                            <p:cond delay="0"/>
                                          </p:stCondLst>
                                        </p:cTn>
                                        <p:tgtEl>
                                          <p:spTgt spid="1111049"/>
                                        </p:tgtEl>
                                        <p:attrNameLst>
                                          <p:attrName>style.visibility</p:attrName>
                                        </p:attrNameLst>
                                      </p:cBhvr>
                                      <p:to>
                                        <p:strVal val="visible"/>
                                      </p:to>
                                    </p:set>
                                    <p:anim calcmode="lin" valueType="num">
                                      <p:cBhvr additive="base">
                                        <p:cTn id="21" dur="500" fill="hold"/>
                                        <p:tgtEl>
                                          <p:spTgt spid="1111049"/>
                                        </p:tgtEl>
                                        <p:attrNameLst>
                                          <p:attrName>ppt_x</p:attrName>
                                        </p:attrNameLst>
                                      </p:cBhvr>
                                      <p:tavLst>
                                        <p:tav tm="0">
                                          <p:val>
                                            <p:strVal val="1+#ppt_w/2"/>
                                          </p:val>
                                        </p:tav>
                                        <p:tav tm="100000">
                                          <p:val>
                                            <p:strVal val="#ppt_x"/>
                                          </p:val>
                                        </p:tav>
                                      </p:tavLst>
                                    </p:anim>
                                    <p:anim calcmode="lin" valueType="num">
                                      <p:cBhvr additive="base">
                                        <p:cTn id="22" dur="500" fill="hold"/>
                                        <p:tgtEl>
                                          <p:spTgt spid="111104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6" fill="hold" grpId="0" nodeType="afterEffect">
                                  <p:stCondLst>
                                    <p:cond delay="1000"/>
                                  </p:stCondLst>
                                  <p:childTnLst>
                                    <p:set>
                                      <p:cBhvr>
                                        <p:cTn id="25" dur="1" fill="hold">
                                          <p:stCondLst>
                                            <p:cond delay="0"/>
                                          </p:stCondLst>
                                        </p:cTn>
                                        <p:tgtEl>
                                          <p:spTgt spid="1111050"/>
                                        </p:tgtEl>
                                        <p:attrNameLst>
                                          <p:attrName>style.visibility</p:attrName>
                                        </p:attrNameLst>
                                      </p:cBhvr>
                                      <p:to>
                                        <p:strVal val="visible"/>
                                      </p:to>
                                    </p:set>
                                    <p:anim calcmode="lin" valueType="num">
                                      <p:cBhvr additive="base">
                                        <p:cTn id="26" dur="500" fill="hold"/>
                                        <p:tgtEl>
                                          <p:spTgt spid="1111050"/>
                                        </p:tgtEl>
                                        <p:attrNameLst>
                                          <p:attrName>ppt_x</p:attrName>
                                        </p:attrNameLst>
                                      </p:cBhvr>
                                      <p:tavLst>
                                        <p:tav tm="0">
                                          <p:val>
                                            <p:strVal val="1+#ppt_w/2"/>
                                          </p:val>
                                        </p:tav>
                                        <p:tav tm="100000">
                                          <p:val>
                                            <p:strVal val="#ppt_x"/>
                                          </p:val>
                                        </p:tav>
                                      </p:tavLst>
                                    </p:anim>
                                    <p:anim calcmode="lin" valueType="num">
                                      <p:cBhvr additive="base">
                                        <p:cTn id="27" dur="500" fill="hold"/>
                                        <p:tgtEl>
                                          <p:spTgt spid="1111050"/>
                                        </p:tgtEl>
                                        <p:attrNameLst>
                                          <p:attrName>ppt_y</p:attrName>
                                        </p:attrNameLst>
                                      </p:cBhvr>
                                      <p:tavLst>
                                        <p:tav tm="0">
                                          <p:val>
                                            <p:strVal val="1+#ppt_h/2"/>
                                          </p:val>
                                        </p:tav>
                                        <p:tav tm="100000">
                                          <p:val>
                                            <p:strVal val="#ppt_y"/>
                                          </p:val>
                                        </p:tav>
                                      </p:tavLst>
                                    </p:anim>
                                  </p:childTnLst>
                                </p:cTn>
                              </p:par>
                            </p:childTnLst>
                          </p:cTn>
                        </p:par>
                        <p:par>
                          <p:cTn id="28" fill="hold">
                            <p:stCondLst>
                              <p:cond delay="5000"/>
                            </p:stCondLst>
                            <p:childTnLst>
                              <p:par>
                                <p:cTn id="29" presetID="2" presetClass="entr" presetSubtype="6" fill="hold" grpId="0" nodeType="afterEffect">
                                  <p:stCondLst>
                                    <p:cond delay="1000"/>
                                  </p:stCondLst>
                                  <p:childTnLst>
                                    <p:set>
                                      <p:cBhvr>
                                        <p:cTn id="30" dur="1" fill="hold">
                                          <p:stCondLst>
                                            <p:cond delay="0"/>
                                          </p:stCondLst>
                                        </p:cTn>
                                        <p:tgtEl>
                                          <p:spTgt spid="1111061"/>
                                        </p:tgtEl>
                                        <p:attrNameLst>
                                          <p:attrName>style.visibility</p:attrName>
                                        </p:attrNameLst>
                                      </p:cBhvr>
                                      <p:to>
                                        <p:strVal val="visible"/>
                                      </p:to>
                                    </p:set>
                                    <p:anim calcmode="lin" valueType="num">
                                      <p:cBhvr additive="base">
                                        <p:cTn id="31" dur="500" fill="hold"/>
                                        <p:tgtEl>
                                          <p:spTgt spid="1111061"/>
                                        </p:tgtEl>
                                        <p:attrNameLst>
                                          <p:attrName>ppt_x</p:attrName>
                                        </p:attrNameLst>
                                      </p:cBhvr>
                                      <p:tavLst>
                                        <p:tav tm="0">
                                          <p:val>
                                            <p:strVal val="1+#ppt_w/2"/>
                                          </p:val>
                                        </p:tav>
                                        <p:tav tm="100000">
                                          <p:val>
                                            <p:strVal val="#ppt_x"/>
                                          </p:val>
                                        </p:tav>
                                      </p:tavLst>
                                    </p:anim>
                                    <p:anim calcmode="lin" valueType="num">
                                      <p:cBhvr additive="base">
                                        <p:cTn id="32" dur="500" fill="hold"/>
                                        <p:tgtEl>
                                          <p:spTgt spid="1111061"/>
                                        </p:tgtEl>
                                        <p:attrNameLst>
                                          <p:attrName>ppt_y</p:attrName>
                                        </p:attrNameLst>
                                      </p:cBhvr>
                                      <p:tavLst>
                                        <p:tav tm="0">
                                          <p:val>
                                            <p:strVal val="1+#ppt_h/2"/>
                                          </p:val>
                                        </p:tav>
                                        <p:tav tm="100000">
                                          <p:val>
                                            <p:strVal val="#ppt_y"/>
                                          </p:val>
                                        </p:tav>
                                      </p:tavLst>
                                    </p:anim>
                                  </p:childTnLst>
                                </p:cTn>
                              </p:par>
                            </p:childTnLst>
                          </p:cTn>
                        </p:par>
                        <p:par>
                          <p:cTn id="33" fill="hold">
                            <p:stCondLst>
                              <p:cond delay="6500"/>
                            </p:stCondLst>
                            <p:childTnLst>
                              <p:par>
                                <p:cTn id="34" presetID="2" presetClass="entr" presetSubtype="6" fill="hold" grpId="0" nodeType="afterEffect">
                                  <p:stCondLst>
                                    <p:cond delay="1000"/>
                                  </p:stCondLst>
                                  <p:childTnLst>
                                    <p:set>
                                      <p:cBhvr>
                                        <p:cTn id="35" dur="1" fill="hold">
                                          <p:stCondLst>
                                            <p:cond delay="0"/>
                                          </p:stCondLst>
                                        </p:cTn>
                                        <p:tgtEl>
                                          <p:spTgt spid="1111051"/>
                                        </p:tgtEl>
                                        <p:attrNameLst>
                                          <p:attrName>style.visibility</p:attrName>
                                        </p:attrNameLst>
                                      </p:cBhvr>
                                      <p:to>
                                        <p:strVal val="visible"/>
                                      </p:to>
                                    </p:set>
                                    <p:anim calcmode="lin" valueType="num">
                                      <p:cBhvr additive="base">
                                        <p:cTn id="36" dur="500" fill="hold"/>
                                        <p:tgtEl>
                                          <p:spTgt spid="1111051"/>
                                        </p:tgtEl>
                                        <p:attrNameLst>
                                          <p:attrName>ppt_x</p:attrName>
                                        </p:attrNameLst>
                                      </p:cBhvr>
                                      <p:tavLst>
                                        <p:tav tm="0">
                                          <p:val>
                                            <p:strVal val="1+#ppt_w/2"/>
                                          </p:val>
                                        </p:tav>
                                        <p:tav tm="100000">
                                          <p:val>
                                            <p:strVal val="#ppt_x"/>
                                          </p:val>
                                        </p:tav>
                                      </p:tavLst>
                                    </p:anim>
                                    <p:anim calcmode="lin" valueType="num">
                                      <p:cBhvr additive="base">
                                        <p:cTn id="37" dur="500" fill="hold"/>
                                        <p:tgtEl>
                                          <p:spTgt spid="1111051"/>
                                        </p:tgtEl>
                                        <p:attrNameLst>
                                          <p:attrName>ppt_y</p:attrName>
                                        </p:attrNameLst>
                                      </p:cBhvr>
                                      <p:tavLst>
                                        <p:tav tm="0">
                                          <p:val>
                                            <p:strVal val="1+#ppt_h/2"/>
                                          </p:val>
                                        </p:tav>
                                        <p:tav tm="100000">
                                          <p:val>
                                            <p:strVal val="#ppt_y"/>
                                          </p:val>
                                        </p:tav>
                                      </p:tavLst>
                                    </p:anim>
                                  </p:childTnLst>
                                </p:cTn>
                              </p:par>
                            </p:childTnLst>
                          </p:cTn>
                        </p:par>
                        <p:par>
                          <p:cTn id="38" fill="hold">
                            <p:stCondLst>
                              <p:cond delay="8000"/>
                            </p:stCondLst>
                            <p:childTnLst>
                              <p:par>
                                <p:cTn id="39" presetID="2" presetClass="entr" presetSubtype="6" fill="hold" grpId="0" nodeType="afterEffect">
                                  <p:stCondLst>
                                    <p:cond delay="1000"/>
                                  </p:stCondLst>
                                  <p:childTnLst>
                                    <p:set>
                                      <p:cBhvr>
                                        <p:cTn id="40" dur="1" fill="hold">
                                          <p:stCondLst>
                                            <p:cond delay="0"/>
                                          </p:stCondLst>
                                        </p:cTn>
                                        <p:tgtEl>
                                          <p:spTgt spid="1111062"/>
                                        </p:tgtEl>
                                        <p:attrNameLst>
                                          <p:attrName>style.visibility</p:attrName>
                                        </p:attrNameLst>
                                      </p:cBhvr>
                                      <p:to>
                                        <p:strVal val="visible"/>
                                      </p:to>
                                    </p:set>
                                    <p:anim calcmode="lin" valueType="num">
                                      <p:cBhvr additive="base">
                                        <p:cTn id="41" dur="500" fill="hold"/>
                                        <p:tgtEl>
                                          <p:spTgt spid="1111062"/>
                                        </p:tgtEl>
                                        <p:attrNameLst>
                                          <p:attrName>ppt_x</p:attrName>
                                        </p:attrNameLst>
                                      </p:cBhvr>
                                      <p:tavLst>
                                        <p:tav tm="0">
                                          <p:val>
                                            <p:strVal val="1+#ppt_w/2"/>
                                          </p:val>
                                        </p:tav>
                                        <p:tav tm="100000">
                                          <p:val>
                                            <p:strVal val="#ppt_x"/>
                                          </p:val>
                                        </p:tav>
                                      </p:tavLst>
                                    </p:anim>
                                    <p:anim calcmode="lin" valueType="num">
                                      <p:cBhvr additive="base">
                                        <p:cTn id="42" dur="500" fill="hold"/>
                                        <p:tgtEl>
                                          <p:spTgt spid="1111062"/>
                                        </p:tgtEl>
                                        <p:attrNameLst>
                                          <p:attrName>ppt_y</p:attrName>
                                        </p:attrNameLst>
                                      </p:cBhvr>
                                      <p:tavLst>
                                        <p:tav tm="0">
                                          <p:val>
                                            <p:strVal val="1+#ppt_h/2"/>
                                          </p:val>
                                        </p:tav>
                                        <p:tav tm="100000">
                                          <p:val>
                                            <p:strVal val="#ppt_y"/>
                                          </p:val>
                                        </p:tav>
                                      </p:tavLst>
                                    </p:anim>
                                  </p:childTnLst>
                                </p:cTn>
                              </p:par>
                            </p:childTnLst>
                          </p:cTn>
                        </p:par>
                        <p:par>
                          <p:cTn id="43" fill="hold">
                            <p:stCondLst>
                              <p:cond delay="9500"/>
                            </p:stCondLst>
                            <p:childTnLst>
                              <p:par>
                                <p:cTn id="44" presetID="2" presetClass="entr" presetSubtype="6" fill="hold" grpId="0" nodeType="afterEffect">
                                  <p:stCondLst>
                                    <p:cond delay="1000"/>
                                  </p:stCondLst>
                                  <p:childTnLst>
                                    <p:set>
                                      <p:cBhvr>
                                        <p:cTn id="45" dur="1" fill="hold">
                                          <p:stCondLst>
                                            <p:cond delay="0"/>
                                          </p:stCondLst>
                                        </p:cTn>
                                        <p:tgtEl>
                                          <p:spTgt spid="1111052"/>
                                        </p:tgtEl>
                                        <p:attrNameLst>
                                          <p:attrName>style.visibility</p:attrName>
                                        </p:attrNameLst>
                                      </p:cBhvr>
                                      <p:to>
                                        <p:strVal val="visible"/>
                                      </p:to>
                                    </p:set>
                                    <p:anim calcmode="lin" valueType="num">
                                      <p:cBhvr additive="base">
                                        <p:cTn id="46" dur="500" fill="hold"/>
                                        <p:tgtEl>
                                          <p:spTgt spid="1111052"/>
                                        </p:tgtEl>
                                        <p:attrNameLst>
                                          <p:attrName>ppt_x</p:attrName>
                                        </p:attrNameLst>
                                      </p:cBhvr>
                                      <p:tavLst>
                                        <p:tav tm="0">
                                          <p:val>
                                            <p:strVal val="1+#ppt_w/2"/>
                                          </p:val>
                                        </p:tav>
                                        <p:tav tm="100000">
                                          <p:val>
                                            <p:strVal val="#ppt_x"/>
                                          </p:val>
                                        </p:tav>
                                      </p:tavLst>
                                    </p:anim>
                                    <p:anim calcmode="lin" valueType="num">
                                      <p:cBhvr additive="base">
                                        <p:cTn id="47" dur="500" fill="hold"/>
                                        <p:tgtEl>
                                          <p:spTgt spid="1111052"/>
                                        </p:tgtEl>
                                        <p:attrNameLst>
                                          <p:attrName>ppt_y</p:attrName>
                                        </p:attrNameLst>
                                      </p:cBhvr>
                                      <p:tavLst>
                                        <p:tav tm="0">
                                          <p:val>
                                            <p:strVal val="1+#ppt_h/2"/>
                                          </p:val>
                                        </p:tav>
                                        <p:tav tm="100000">
                                          <p:val>
                                            <p:strVal val="#ppt_y"/>
                                          </p:val>
                                        </p:tav>
                                      </p:tavLst>
                                    </p:anim>
                                  </p:childTnLst>
                                </p:cTn>
                              </p:par>
                            </p:childTnLst>
                          </p:cTn>
                        </p:par>
                        <p:par>
                          <p:cTn id="48" fill="hold">
                            <p:stCondLst>
                              <p:cond delay="11000"/>
                            </p:stCondLst>
                            <p:childTnLst>
                              <p:par>
                                <p:cTn id="49" presetID="2" presetClass="entr" presetSubtype="6" fill="hold" grpId="0" nodeType="afterEffect">
                                  <p:stCondLst>
                                    <p:cond delay="1000"/>
                                  </p:stCondLst>
                                  <p:childTnLst>
                                    <p:set>
                                      <p:cBhvr>
                                        <p:cTn id="50" dur="1" fill="hold">
                                          <p:stCondLst>
                                            <p:cond delay="0"/>
                                          </p:stCondLst>
                                        </p:cTn>
                                        <p:tgtEl>
                                          <p:spTgt spid="1111063"/>
                                        </p:tgtEl>
                                        <p:attrNameLst>
                                          <p:attrName>style.visibility</p:attrName>
                                        </p:attrNameLst>
                                      </p:cBhvr>
                                      <p:to>
                                        <p:strVal val="visible"/>
                                      </p:to>
                                    </p:set>
                                    <p:anim calcmode="lin" valueType="num">
                                      <p:cBhvr additive="base">
                                        <p:cTn id="51" dur="500" fill="hold"/>
                                        <p:tgtEl>
                                          <p:spTgt spid="1111063"/>
                                        </p:tgtEl>
                                        <p:attrNameLst>
                                          <p:attrName>ppt_x</p:attrName>
                                        </p:attrNameLst>
                                      </p:cBhvr>
                                      <p:tavLst>
                                        <p:tav tm="0">
                                          <p:val>
                                            <p:strVal val="1+#ppt_w/2"/>
                                          </p:val>
                                        </p:tav>
                                        <p:tav tm="100000">
                                          <p:val>
                                            <p:strVal val="#ppt_x"/>
                                          </p:val>
                                        </p:tav>
                                      </p:tavLst>
                                    </p:anim>
                                    <p:anim calcmode="lin" valueType="num">
                                      <p:cBhvr additive="base">
                                        <p:cTn id="52" dur="500" fill="hold"/>
                                        <p:tgtEl>
                                          <p:spTgt spid="1111063"/>
                                        </p:tgtEl>
                                        <p:attrNameLst>
                                          <p:attrName>ppt_y</p:attrName>
                                        </p:attrNameLst>
                                      </p:cBhvr>
                                      <p:tavLst>
                                        <p:tav tm="0">
                                          <p:val>
                                            <p:strVal val="1+#ppt_h/2"/>
                                          </p:val>
                                        </p:tav>
                                        <p:tav tm="100000">
                                          <p:val>
                                            <p:strVal val="#ppt_y"/>
                                          </p:val>
                                        </p:tav>
                                      </p:tavLst>
                                    </p:anim>
                                  </p:childTnLst>
                                </p:cTn>
                              </p:par>
                            </p:childTnLst>
                          </p:cTn>
                        </p:par>
                        <p:par>
                          <p:cTn id="53" fill="hold">
                            <p:stCondLst>
                              <p:cond delay="12500"/>
                            </p:stCondLst>
                            <p:childTnLst>
                              <p:par>
                                <p:cTn id="54" presetID="2" presetClass="entr" presetSubtype="6" fill="hold" grpId="0" nodeType="afterEffect">
                                  <p:stCondLst>
                                    <p:cond delay="1000"/>
                                  </p:stCondLst>
                                  <p:childTnLst>
                                    <p:set>
                                      <p:cBhvr>
                                        <p:cTn id="55" dur="1" fill="hold">
                                          <p:stCondLst>
                                            <p:cond delay="0"/>
                                          </p:stCondLst>
                                        </p:cTn>
                                        <p:tgtEl>
                                          <p:spTgt spid="1111053"/>
                                        </p:tgtEl>
                                        <p:attrNameLst>
                                          <p:attrName>style.visibility</p:attrName>
                                        </p:attrNameLst>
                                      </p:cBhvr>
                                      <p:to>
                                        <p:strVal val="visible"/>
                                      </p:to>
                                    </p:set>
                                    <p:anim calcmode="lin" valueType="num">
                                      <p:cBhvr additive="base">
                                        <p:cTn id="56" dur="500" fill="hold"/>
                                        <p:tgtEl>
                                          <p:spTgt spid="1111053"/>
                                        </p:tgtEl>
                                        <p:attrNameLst>
                                          <p:attrName>ppt_x</p:attrName>
                                        </p:attrNameLst>
                                      </p:cBhvr>
                                      <p:tavLst>
                                        <p:tav tm="0">
                                          <p:val>
                                            <p:strVal val="1+#ppt_w/2"/>
                                          </p:val>
                                        </p:tav>
                                        <p:tav tm="100000">
                                          <p:val>
                                            <p:strVal val="#ppt_x"/>
                                          </p:val>
                                        </p:tav>
                                      </p:tavLst>
                                    </p:anim>
                                    <p:anim calcmode="lin" valueType="num">
                                      <p:cBhvr additive="base">
                                        <p:cTn id="57" dur="500" fill="hold"/>
                                        <p:tgtEl>
                                          <p:spTgt spid="1111053"/>
                                        </p:tgtEl>
                                        <p:attrNameLst>
                                          <p:attrName>ppt_y</p:attrName>
                                        </p:attrNameLst>
                                      </p:cBhvr>
                                      <p:tavLst>
                                        <p:tav tm="0">
                                          <p:val>
                                            <p:strVal val="1+#ppt_h/2"/>
                                          </p:val>
                                        </p:tav>
                                        <p:tav tm="100000">
                                          <p:val>
                                            <p:strVal val="#ppt_y"/>
                                          </p:val>
                                        </p:tav>
                                      </p:tavLst>
                                    </p:anim>
                                  </p:childTnLst>
                                </p:cTn>
                              </p:par>
                            </p:childTnLst>
                          </p:cTn>
                        </p:par>
                        <p:par>
                          <p:cTn id="58" fill="hold">
                            <p:stCondLst>
                              <p:cond delay="14000"/>
                            </p:stCondLst>
                            <p:childTnLst>
                              <p:par>
                                <p:cTn id="59" presetID="2" presetClass="entr" presetSubtype="6" fill="hold" grpId="0" nodeType="afterEffect">
                                  <p:stCondLst>
                                    <p:cond delay="1000"/>
                                  </p:stCondLst>
                                  <p:childTnLst>
                                    <p:set>
                                      <p:cBhvr>
                                        <p:cTn id="60" dur="1" fill="hold">
                                          <p:stCondLst>
                                            <p:cond delay="0"/>
                                          </p:stCondLst>
                                        </p:cTn>
                                        <p:tgtEl>
                                          <p:spTgt spid="1111054"/>
                                        </p:tgtEl>
                                        <p:attrNameLst>
                                          <p:attrName>style.visibility</p:attrName>
                                        </p:attrNameLst>
                                      </p:cBhvr>
                                      <p:to>
                                        <p:strVal val="visible"/>
                                      </p:to>
                                    </p:set>
                                    <p:anim calcmode="lin" valueType="num">
                                      <p:cBhvr additive="base">
                                        <p:cTn id="61" dur="500" fill="hold"/>
                                        <p:tgtEl>
                                          <p:spTgt spid="1111054"/>
                                        </p:tgtEl>
                                        <p:attrNameLst>
                                          <p:attrName>ppt_x</p:attrName>
                                        </p:attrNameLst>
                                      </p:cBhvr>
                                      <p:tavLst>
                                        <p:tav tm="0">
                                          <p:val>
                                            <p:strVal val="1+#ppt_w/2"/>
                                          </p:val>
                                        </p:tav>
                                        <p:tav tm="100000">
                                          <p:val>
                                            <p:strVal val="#ppt_x"/>
                                          </p:val>
                                        </p:tav>
                                      </p:tavLst>
                                    </p:anim>
                                    <p:anim calcmode="lin" valueType="num">
                                      <p:cBhvr additive="base">
                                        <p:cTn id="62" dur="500" fill="hold"/>
                                        <p:tgtEl>
                                          <p:spTgt spid="1111054"/>
                                        </p:tgtEl>
                                        <p:attrNameLst>
                                          <p:attrName>ppt_y</p:attrName>
                                        </p:attrNameLst>
                                      </p:cBhvr>
                                      <p:tavLst>
                                        <p:tav tm="0">
                                          <p:val>
                                            <p:strVal val="1+#ppt_h/2"/>
                                          </p:val>
                                        </p:tav>
                                        <p:tav tm="100000">
                                          <p:val>
                                            <p:strVal val="#ppt_y"/>
                                          </p:val>
                                        </p:tav>
                                      </p:tavLst>
                                    </p:anim>
                                  </p:childTnLst>
                                </p:cTn>
                              </p:par>
                            </p:childTnLst>
                          </p:cTn>
                        </p:par>
                        <p:par>
                          <p:cTn id="63" fill="hold">
                            <p:stCondLst>
                              <p:cond delay="15500"/>
                            </p:stCondLst>
                            <p:childTnLst>
                              <p:par>
                                <p:cTn id="64" presetID="2" presetClass="entr" presetSubtype="6" fill="hold" grpId="0" nodeType="afterEffect">
                                  <p:stCondLst>
                                    <p:cond delay="1000"/>
                                  </p:stCondLst>
                                  <p:childTnLst>
                                    <p:set>
                                      <p:cBhvr>
                                        <p:cTn id="65" dur="1" fill="hold">
                                          <p:stCondLst>
                                            <p:cond delay="0"/>
                                          </p:stCondLst>
                                        </p:cTn>
                                        <p:tgtEl>
                                          <p:spTgt spid="1111055"/>
                                        </p:tgtEl>
                                        <p:attrNameLst>
                                          <p:attrName>style.visibility</p:attrName>
                                        </p:attrNameLst>
                                      </p:cBhvr>
                                      <p:to>
                                        <p:strVal val="visible"/>
                                      </p:to>
                                    </p:set>
                                    <p:anim calcmode="lin" valueType="num">
                                      <p:cBhvr additive="base">
                                        <p:cTn id="66" dur="500" fill="hold"/>
                                        <p:tgtEl>
                                          <p:spTgt spid="1111055"/>
                                        </p:tgtEl>
                                        <p:attrNameLst>
                                          <p:attrName>ppt_x</p:attrName>
                                        </p:attrNameLst>
                                      </p:cBhvr>
                                      <p:tavLst>
                                        <p:tav tm="0">
                                          <p:val>
                                            <p:strVal val="1+#ppt_w/2"/>
                                          </p:val>
                                        </p:tav>
                                        <p:tav tm="100000">
                                          <p:val>
                                            <p:strVal val="#ppt_x"/>
                                          </p:val>
                                        </p:tav>
                                      </p:tavLst>
                                    </p:anim>
                                    <p:anim calcmode="lin" valueType="num">
                                      <p:cBhvr additive="base">
                                        <p:cTn id="67" dur="500" fill="hold"/>
                                        <p:tgtEl>
                                          <p:spTgt spid="1111055"/>
                                        </p:tgtEl>
                                        <p:attrNameLst>
                                          <p:attrName>ppt_y</p:attrName>
                                        </p:attrNameLst>
                                      </p:cBhvr>
                                      <p:tavLst>
                                        <p:tav tm="0">
                                          <p:val>
                                            <p:strVal val="1+#ppt_h/2"/>
                                          </p:val>
                                        </p:tav>
                                        <p:tav tm="100000">
                                          <p:val>
                                            <p:strVal val="#ppt_y"/>
                                          </p:val>
                                        </p:tav>
                                      </p:tavLst>
                                    </p:anim>
                                  </p:childTnLst>
                                </p:cTn>
                              </p:par>
                            </p:childTnLst>
                          </p:cTn>
                        </p:par>
                        <p:par>
                          <p:cTn id="68" fill="hold">
                            <p:stCondLst>
                              <p:cond delay="17000"/>
                            </p:stCondLst>
                            <p:childTnLst>
                              <p:par>
                                <p:cTn id="69" presetID="2" presetClass="entr" presetSubtype="6" fill="hold" grpId="0" nodeType="afterEffect">
                                  <p:stCondLst>
                                    <p:cond delay="1000"/>
                                  </p:stCondLst>
                                  <p:childTnLst>
                                    <p:set>
                                      <p:cBhvr>
                                        <p:cTn id="70" dur="1" fill="hold">
                                          <p:stCondLst>
                                            <p:cond delay="0"/>
                                          </p:stCondLst>
                                        </p:cTn>
                                        <p:tgtEl>
                                          <p:spTgt spid="1111064"/>
                                        </p:tgtEl>
                                        <p:attrNameLst>
                                          <p:attrName>style.visibility</p:attrName>
                                        </p:attrNameLst>
                                      </p:cBhvr>
                                      <p:to>
                                        <p:strVal val="visible"/>
                                      </p:to>
                                    </p:set>
                                    <p:anim calcmode="lin" valueType="num">
                                      <p:cBhvr additive="base">
                                        <p:cTn id="71" dur="500" fill="hold"/>
                                        <p:tgtEl>
                                          <p:spTgt spid="1111064"/>
                                        </p:tgtEl>
                                        <p:attrNameLst>
                                          <p:attrName>ppt_x</p:attrName>
                                        </p:attrNameLst>
                                      </p:cBhvr>
                                      <p:tavLst>
                                        <p:tav tm="0">
                                          <p:val>
                                            <p:strVal val="1+#ppt_w/2"/>
                                          </p:val>
                                        </p:tav>
                                        <p:tav tm="100000">
                                          <p:val>
                                            <p:strVal val="#ppt_x"/>
                                          </p:val>
                                        </p:tav>
                                      </p:tavLst>
                                    </p:anim>
                                    <p:anim calcmode="lin" valueType="num">
                                      <p:cBhvr additive="base">
                                        <p:cTn id="72" dur="500" fill="hold"/>
                                        <p:tgtEl>
                                          <p:spTgt spid="1111064"/>
                                        </p:tgtEl>
                                        <p:attrNameLst>
                                          <p:attrName>ppt_y</p:attrName>
                                        </p:attrNameLst>
                                      </p:cBhvr>
                                      <p:tavLst>
                                        <p:tav tm="0">
                                          <p:val>
                                            <p:strVal val="1+#ppt_h/2"/>
                                          </p:val>
                                        </p:tav>
                                        <p:tav tm="100000">
                                          <p:val>
                                            <p:strVal val="#ppt_y"/>
                                          </p:val>
                                        </p:tav>
                                      </p:tavLst>
                                    </p:anim>
                                  </p:childTnLst>
                                </p:cTn>
                              </p:par>
                            </p:childTnLst>
                          </p:cTn>
                        </p:par>
                        <p:par>
                          <p:cTn id="73" fill="hold">
                            <p:stCondLst>
                              <p:cond delay="18500"/>
                            </p:stCondLst>
                            <p:childTnLst>
                              <p:par>
                                <p:cTn id="74" presetID="2" presetClass="entr" presetSubtype="6" fill="hold" grpId="0" nodeType="afterEffect">
                                  <p:stCondLst>
                                    <p:cond delay="1000"/>
                                  </p:stCondLst>
                                  <p:childTnLst>
                                    <p:set>
                                      <p:cBhvr>
                                        <p:cTn id="75" dur="1" fill="hold">
                                          <p:stCondLst>
                                            <p:cond delay="0"/>
                                          </p:stCondLst>
                                        </p:cTn>
                                        <p:tgtEl>
                                          <p:spTgt spid="1111067"/>
                                        </p:tgtEl>
                                        <p:attrNameLst>
                                          <p:attrName>style.visibility</p:attrName>
                                        </p:attrNameLst>
                                      </p:cBhvr>
                                      <p:to>
                                        <p:strVal val="visible"/>
                                      </p:to>
                                    </p:set>
                                    <p:anim calcmode="lin" valueType="num">
                                      <p:cBhvr additive="base">
                                        <p:cTn id="76" dur="500" fill="hold"/>
                                        <p:tgtEl>
                                          <p:spTgt spid="1111067"/>
                                        </p:tgtEl>
                                        <p:attrNameLst>
                                          <p:attrName>ppt_x</p:attrName>
                                        </p:attrNameLst>
                                      </p:cBhvr>
                                      <p:tavLst>
                                        <p:tav tm="0">
                                          <p:val>
                                            <p:strVal val="1+#ppt_w/2"/>
                                          </p:val>
                                        </p:tav>
                                        <p:tav tm="100000">
                                          <p:val>
                                            <p:strVal val="#ppt_x"/>
                                          </p:val>
                                        </p:tav>
                                      </p:tavLst>
                                    </p:anim>
                                    <p:anim calcmode="lin" valueType="num">
                                      <p:cBhvr additive="base">
                                        <p:cTn id="77" dur="500" fill="hold"/>
                                        <p:tgtEl>
                                          <p:spTgt spid="1111067"/>
                                        </p:tgtEl>
                                        <p:attrNameLst>
                                          <p:attrName>ppt_y</p:attrName>
                                        </p:attrNameLst>
                                      </p:cBhvr>
                                      <p:tavLst>
                                        <p:tav tm="0">
                                          <p:val>
                                            <p:strVal val="1+#ppt_h/2"/>
                                          </p:val>
                                        </p:tav>
                                        <p:tav tm="100000">
                                          <p:val>
                                            <p:strVal val="#ppt_y"/>
                                          </p:val>
                                        </p:tav>
                                      </p:tavLst>
                                    </p:anim>
                                  </p:childTnLst>
                                </p:cTn>
                              </p:par>
                            </p:childTnLst>
                          </p:cTn>
                        </p:par>
                        <p:par>
                          <p:cTn id="78" fill="hold">
                            <p:stCondLst>
                              <p:cond delay="20000"/>
                            </p:stCondLst>
                            <p:childTnLst>
                              <p:par>
                                <p:cTn id="79" presetID="2" presetClass="entr" presetSubtype="6" fill="hold" grpId="0" nodeType="afterEffect">
                                  <p:stCondLst>
                                    <p:cond delay="1000"/>
                                  </p:stCondLst>
                                  <p:childTnLst>
                                    <p:set>
                                      <p:cBhvr>
                                        <p:cTn id="80" dur="1" fill="hold">
                                          <p:stCondLst>
                                            <p:cond delay="0"/>
                                          </p:stCondLst>
                                        </p:cTn>
                                        <p:tgtEl>
                                          <p:spTgt spid="1111065"/>
                                        </p:tgtEl>
                                        <p:attrNameLst>
                                          <p:attrName>style.visibility</p:attrName>
                                        </p:attrNameLst>
                                      </p:cBhvr>
                                      <p:to>
                                        <p:strVal val="visible"/>
                                      </p:to>
                                    </p:set>
                                    <p:anim calcmode="lin" valueType="num">
                                      <p:cBhvr additive="base">
                                        <p:cTn id="81" dur="500" fill="hold"/>
                                        <p:tgtEl>
                                          <p:spTgt spid="1111065"/>
                                        </p:tgtEl>
                                        <p:attrNameLst>
                                          <p:attrName>ppt_x</p:attrName>
                                        </p:attrNameLst>
                                      </p:cBhvr>
                                      <p:tavLst>
                                        <p:tav tm="0">
                                          <p:val>
                                            <p:strVal val="1+#ppt_w/2"/>
                                          </p:val>
                                        </p:tav>
                                        <p:tav tm="100000">
                                          <p:val>
                                            <p:strVal val="#ppt_x"/>
                                          </p:val>
                                        </p:tav>
                                      </p:tavLst>
                                    </p:anim>
                                    <p:anim calcmode="lin" valueType="num">
                                      <p:cBhvr additive="base">
                                        <p:cTn id="82" dur="500" fill="hold"/>
                                        <p:tgtEl>
                                          <p:spTgt spid="1111065"/>
                                        </p:tgtEl>
                                        <p:attrNameLst>
                                          <p:attrName>ppt_y</p:attrName>
                                        </p:attrNameLst>
                                      </p:cBhvr>
                                      <p:tavLst>
                                        <p:tav tm="0">
                                          <p:val>
                                            <p:strVal val="1+#ppt_h/2"/>
                                          </p:val>
                                        </p:tav>
                                        <p:tav tm="100000">
                                          <p:val>
                                            <p:strVal val="#ppt_y"/>
                                          </p:val>
                                        </p:tav>
                                      </p:tavLst>
                                    </p:anim>
                                  </p:childTnLst>
                                </p:cTn>
                              </p:par>
                            </p:childTnLst>
                          </p:cTn>
                        </p:par>
                        <p:par>
                          <p:cTn id="83" fill="hold">
                            <p:stCondLst>
                              <p:cond delay="21500"/>
                            </p:stCondLst>
                            <p:childTnLst>
                              <p:par>
                                <p:cTn id="84" presetID="2" presetClass="entr" presetSubtype="6" fill="hold" grpId="0" nodeType="afterEffect">
                                  <p:stCondLst>
                                    <p:cond delay="1000"/>
                                  </p:stCondLst>
                                  <p:childTnLst>
                                    <p:set>
                                      <p:cBhvr>
                                        <p:cTn id="85" dur="1" fill="hold">
                                          <p:stCondLst>
                                            <p:cond delay="0"/>
                                          </p:stCondLst>
                                        </p:cTn>
                                        <p:tgtEl>
                                          <p:spTgt spid="1111056"/>
                                        </p:tgtEl>
                                        <p:attrNameLst>
                                          <p:attrName>style.visibility</p:attrName>
                                        </p:attrNameLst>
                                      </p:cBhvr>
                                      <p:to>
                                        <p:strVal val="visible"/>
                                      </p:to>
                                    </p:set>
                                    <p:anim calcmode="lin" valueType="num">
                                      <p:cBhvr additive="base">
                                        <p:cTn id="86" dur="500" fill="hold"/>
                                        <p:tgtEl>
                                          <p:spTgt spid="1111056"/>
                                        </p:tgtEl>
                                        <p:attrNameLst>
                                          <p:attrName>ppt_x</p:attrName>
                                        </p:attrNameLst>
                                      </p:cBhvr>
                                      <p:tavLst>
                                        <p:tav tm="0">
                                          <p:val>
                                            <p:strVal val="1+#ppt_w/2"/>
                                          </p:val>
                                        </p:tav>
                                        <p:tav tm="100000">
                                          <p:val>
                                            <p:strVal val="#ppt_x"/>
                                          </p:val>
                                        </p:tav>
                                      </p:tavLst>
                                    </p:anim>
                                    <p:anim calcmode="lin" valueType="num">
                                      <p:cBhvr additive="base">
                                        <p:cTn id="87" dur="500" fill="hold"/>
                                        <p:tgtEl>
                                          <p:spTgt spid="1111056"/>
                                        </p:tgtEl>
                                        <p:attrNameLst>
                                          <p:attrName>ppt_y</p:attrName>
                                        </p:attrNameLst>
                                      </p:cBhvr>
                                      <p:tavLst>
                                        <p:tav tm="0">
                                          <p:val>
                                            <p:strVal val="1+#ppt_h/2"/>
                                          </p:val>
                                        </p:tav>
                                        <p:tav tm="100000">
                                          <p:val>
                                            <p:strVal val="#ppt_y"/>
                                          </p:val>
                                        </p:tav>
                                      </p:tavLst>
                                    </p:anim>
                                  </p:childTnLst>
                                </p:cTn>
                              </p:par>
                            </p:childTnLst>
                          </p:cTn>
                        </p:par>
                        <p:par>
                          <p:cTn id="88" fill="hold">
                            <p:stCondLst>
                              <p:cond delay="23000"/>
                            </p:stCondLst>
                            <p:childTnLst>
                              <p:par>
                                <p:cTn id="89" presetID="2" presetClass="entr" presetSubtype="6" fill="hold" grpId="0" nodeType="afterEffect">
                                  <p:stCondLst>
                                    <p:cond delay="1000"/>
                                  </p:stCondLst>
                                  <p:childTnLst>
                                    <p:set>
                                      <p:cBhvr>
                                        <p:cTn id="90" dur="1" fill="hold">
                                          <p:stCondLst>
                                            <p:cond delay="0"/>
                                          </p:stCondLst>
                                        </p:cTn>
                                        <p:tgtEl>
                                          <p:spTgt spid="1111066"/>
                                        </p:tgtEl>
                                        <p:attrNameLst>
                                          <p:attrName>style.visibility</p:attrName>
                                        </p:attrNameLst>
                                      </p:cBhvr>
                                      <p:to>
                                        <p:strVal val="visible"/>
                                      </p:to>
                                    </p:set>
                                    <p:anim calcmode="lin" valueType="num">
                                      <p:cBhvr additive="base">
                                        <p:cTn id="91" dur="500" fill="hold"/>
                                        <p:tgtEl>
                                          <p:spTgt spid="1111066"/>
                                        </p:tgtEl>
                                        <p:attrNameLst>
                                          <p:attrName>ppt_x</p:attrName>
                                        </p:attrNameLst>
                                      </p:cBhvr>
                                      <p:tavLst>
                                        <p:tav tm="0">
                                          <p:val>
                                            <p:strVal val="1+#ppt_w/2"/>
                                          </p:val>
                                        </p:tav>
                                        <p:tav tm="100000">
                                          <p:val>
                                            <p:strVal val="#ppt_x"/>
                                          </p:val>
                                        </p:tav>
                                      </p:tavLst>
                                    </p:anim>
                                    <p:anim calcmode="lin" valueType="num">
                                      <p:cBhvr additive="base">
                                        <p:cTn id="92" dur="500" fill="hold"/>
                                        <p:tgtEl>
                                          <p:spTgt spid="111106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111057">
                                            <p:txEl>
                                              <p:pRg st="0" end="0"/>
                                            </p:txEl>
                                          </p:spTgt>
                                        </p:tgtEl>
                                        <p:attrNameLst>
                                          <p:attrName>style.visibility</p:attrName>
                                        </p:attrNameLst>
                                      </p:cBhvr>
                                      <p:to>
                                        <p:strVal val="visible"/>
                                      </p:to>
                                    </p:set>
                                    <p:animEffect transition="in" filter="dissolve">
                                      <p:cBhvr>
                                        <p:cTn id="97" dur="500"/>
                                        <p:tgtEl>
                                          <p:spTgt spid="1111057">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3" fill="hold" grpId="0" nodeType="clickEffect">
                                  <p:stCondLst>
                                    <p:cond delay="0"/>
                                  </p:stCondLst>
                                  <p:iterate type="lt">
                                    <p:tmPct val="100000"/>
                                  </p:iterate>
                                  <p:childTnLst>
                                    <p:set>
                                      <p:cBhvr>
                                        <p:cTn id="101" dur="1" fill="hold">
                                          <p:stCondLst>
                                            <p:cond delay="0"/>
                                          </p:stCondLst>
                                        </p:cTn>
                                        <p:tgtEl>
                                          <p:spTgt spid="1111058">
                                            <p:txEl>
                                              <p:pRg st="0" end="0"/>
                                            </p:txEl>
                                          </p:spTgt>
                                        </p:tgtEl>
                                        <p:attrNameLst>
                                          <p:attrName>style.visibility</p:attrName>
                                        </p:attrNameLst>
                                      </p:cBhvr>
                                      <p:to>
                                        <p:strVal val="visible"/>
                                      </p:to>
                                    </p:set>
                                    <p:anim calcmode="lin" valueType="num">
                                      <p:cBhvr additive="base">
                                        <p:cTn id="102" dur="75" fill="hold"/>
                                        <p:tgtEl>
                                          <p:spTgt spid="1111058">
                                            <p:txEl>
                                              <p:pRg st="0" end="0"/>
                                            </p:txEl>
                                          </p:spTgt>
                                        </p:tgtEl>
                                        <p:attrNameLst>
                                          <p:attrName>ppt_x</p:attrName>
                                        </p:attrNameLst>
                                      </p:cBhvr>
                                      <p:tavLst>
                                        <p:tav tm="0">
                                          <p:val>
                                            <p:strVal val="1+#ppt_w/2"/>
                                          </p:val>
                                        </p:tav>
                                        <p:tav tm="100000">
                                          <p:val>
                                            <p:strVal val="#ppt_x"/>
                                          </p:val>
                                        </p:tav>
                                      </p:tavLst>
                                    </p:anim>
                                    <p:anim calcmode="lin" valueType="num">
                                      <p:cBhvr additive="base">
                                        <p:cTn id="103" dur="75" fill="hold"/>
                                        <p:tgtEl>
                                          <p:spTgt spid="1111058">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111058">
                                            <p:txEl>
                                              <p:pRg st="0" end="0"/>
                                            </p:txEl>
                                          </p:spTgt>
                                        </p:tgtEl>
                                        <p:attrNameLst>
                                          <p:attrName>ppt_c</p:attrName>
                                        </p:attrNameLst>
                                      </p:cBhvr>
                                      <p:to>
                                        <a:schemeClr val="bg2"/>
                                      </p:to>
                                    </p:animClr>
                                    <p:audio>
                                      <p:cMediaNode>
                                        <p:cTn display="0" masterRel="sameClick">
                                          <p:stCondLst>
                                            <p:cond evt="begin" delay="0">
                                              <p:tn val="100"/>
                                            </p:cond>
                                          </p:stCondLst>
                                          <p:endCondLst>
                                            <p:cond evt="onStopAudio" delay="0">
                                              <p:tgtEl>
                                                <p:sldTgt/>
                                              </p:tgtEl>
                                            </p:cond>
                                          </p:endCondLst>
                                        </p:cTn>
                                        <p:tgtEl>
                                          <p:sndTgt r:embed="rId3" name="laser.wav"/>
                                        </p:tgtEl>
                                      </p:cMediaNode>
                                    </p:audio>
                                  </p:subTnLst>
                                </p:cTn>
                              </p:par>
                            </p:childTnLst>
                          </p:cTn>
                        </p:par>
                      </p:childTnLst>
                    </p:cTn>
                  </p:par>
                  <p:par>
                    <p:cTn id="104" fill="hold">
                      <p:stCondLst>
                        <p:cond delay="indefinite"/>
                      </p:stCondLst>
                      <p:childTnLst>
                        <p:par>
                          <p:cTn id="105" fill="hold">
                            <p:stCondLst>
                              <p:cond delay="0"/>
                            </p:stCondLst>
                            <p:childTnLst>
                              <p:par>
                                <p:cTn id="106" presetID="2" presetClass="entr" presetSubtype="3" fill="hold" grpId="0" nodeType="clickEffect">
                                  <p:stCondLst>
                                    <p:cond delay="0"/>
                                  </p:stCondLst>
                                  <p:iterate type="lt">
                                    <p:tmPct val="100000"/>
                                  </p:iterate>
                                  <p:childTnLst>
                                    <p:set>
                                      <p:cBhvr>
                                        <p:cTn id="107" dur="1" fill="hold">
                                          <p:stCondLst>
                                            <p:cond delay="0"/>
                                          </p:stCondLst>
                                        </p:cTn>
                                        <p:tgtEl>
                                          <p:spTgt spid="1111058">
                                            <p:txEl>
                                              <p:pRg st="1" end="1"/>
                                            </p:txEl>
                                          </p:spTgt>
                                        </p:tgtEl>
                                        <p:attrNameLst>
                                          <p:attrName>style.visibility</p:attrName>
                                        </p:attrNameLst>
                                      </p:cBhvr>
                                      <p:to>
                                        <p:strVal val="visible"/>
                                      </p:to>
                                    </p:set>
                                    <p:anim calcmode="lin" valueType="num">
                                      <p:cBhvr additive="base">
                                        <p:cTn id="108" dur="75" fill="hold"/>
                                        <p:tgtEl>
                                          <p:spTgt spid="1111058">
                                            <p:txEl>
                                              <p:pRg st="1" end="1"/>
                                            </p:txEl>
                                          </p:spTgt>
                                        </p:tgtEl>
                                        <p:attrNameLst>
                                          <p:attrName>ppt_x</p:attrName>
                                        </p:attrNameLst>
                                      </p:cBhvr>
                                      <p:tavLst>
                                        <p:tav tm="0">
                                          <p:val>
                                            <p:strVal val="1+#ppt_w/2"/>
                                          </p:val>
                                        </p:tav>
                                        <p:tav tm="100000">
                                          <p:val>
                                            <p:strVal val="#ppt_x"/>
                                          </p:val>
                                        </p:tav>
                                      </p:tavLst>
                                    </p:anim>
                                    <p:anim calcmode="lin" valueType="num">
                                      <p:cBhvr additive="base">
                                        <p:cTn id="109" dur="75" fill="hold"/>
                                        <p:tgtEl>
                                          <p:spTgt spid="1111058">
                                            <p:txEl>
                                              <p:pRg st="1" end="1"/>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111058">
                                            <p:txEl>
                                              <p:pRg st="1" end="1"/>
                                            </p:txEl>
                                          </p:spTgt>
                                        </p:tgtEl>
                                        <p:attrNameLst>
                                          <p:attrName>ppt_c</p:attrName>
                                        </p:attrNameLst>
                                      </p:cBhvr>
                                      <p:to>
                                        <a:schemeClr val="bg2"/>
                                      </p:to>
                                    </p:animClr>
                                    <p:audio>
                                      <p:cMediaNode>
                                        <p:cTn display="0" masterRel="sameClick">
                                          <p:stCondLst>
                                            <p:cond evt="begin" delay="0">
                                              <p:tn val="106"/>
                                            </p:cond>
                                          </p:stCondLst>
                                          <p:endCondLst>
                                            <p:cond evt="onStopAudio" delay="0">
                                              <p:tgtEl>
                                                <p:sldTgt/>
                                              </p:tgtEl>
                                            </p:cond>
                                          </p:endCondLst>
                                        </p:cTn>
                                        <p:tgtEl>
                                          <p:sndTgt r:embed="rId3" name="laser.wav"/>
                                        </p:tgtEl>
                                      </p:cMediaNode>
                                    </p:audio>
                                  </p:subTnLst>
                                </p:cTn>
                              </p:par>
                            </p:childTnLst>
                          </p:cTn>
                        </p:par>
                      </p:childTnLst>
                    </p:cTn>
                  </p:par>
                  <p:par>
                    <p:cTn id="110" fill="hold">
                      <p:stCondLst>
                        <p:cond delay="indefinite"/>
                      </p:stCondLst>
                      <p:childTnLst>
                        <p:par>
                          <p:cTn id="111" fill="hold">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1111059">
                                            <p:txEl>
                                              <p:pRg st="0" end="0"/>
                                            </p:txEl>
                                          </p:spTgt>
                                        </p:tgtEl>
                                        <p:attrNameLst>
                                          <p:attrName>style.visibility</p:attrName>
                                        </p:attrNameLst>
                                      </p:cBhvr>
                                      <p:to>
                                        <p:strVal val="visible"/>
                                      </p:to>
                                    </p:set>
                                    <p:animEffect transition="in" filter="dissolve">
                                      <p:cBhvr>
                                        <p:cTn id="114" dur="500"/>
                                        <p:tgtEl>
                                          <p:spTgt spid="1111059">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iterate type="lt">
                                    <p:tmPct val="100000"/>
                                  </p:iterate>
                                  <p:childTnLst>
                                    <p:set>
                                      <p:cBhvr>
                                        <p:cTn id="118" dur="1" fill="hold">
                                          <p:stCondLst>
                                            <p:cond delay="0"/>
                                          </p:stCondLst>
                                        </p:cTn>
                                        <p:tgtEl>
                                          <p:spTgt spid="1111060">
                                            <p:txEl>
                                              <p:pRg st="0" end="0"/>
                                            </p:txEl>
                                          </p:spTgt>
                                        </p:tgtEl>
                                        <p:attrNameLst>
                                          <p:attrName>style.visibility</p:attrName>
                                        </p:attrNameLst>
                                      </p:cBhvr>
                                      <p:to>
                                        <p:strVal val="visible"/>
                                      </p:to>
                                    </p:set>
                                    <p:animEffect transition="in" filter="wipe(up)">
                                      <p:cBhvr>
                                        <p:cTn id="119" dur="75"/>
                                        <p:tgtEl>
                                          <p:spTgt spid="1111060">
                                            <p:txEl>
                                              <p:pRg st="0" end="0"/>
                                            </p:txEl>
                                          </p:spTgt>
                                        </p:tgtEl>
                                      </p:cBhvr>
                                    </p:animEffect>
                                  </p:childTnLst>
                                  <p:subTnLst>
                                    <p:audio>
                                      <p:cMediaNode>
                                        <p:cTn display="0" masterRel="sameClick">
                                          <p:stCondLst>
                                            <p:cond evt="begin" delay="0">
                                              <p:tn val="117"/>
                                            </p:cond>
                                          </p:stCondLst>
                                          <p:endCondLst>
                                            <p:cond evt="onStopAudio" delay="0">
                                              <p:tgtEl>
                                                <p:sldTgt/>
                                              </p:tgtEl>
                                            </p:cond>
                                          </p:endCondLst>
                                        </p:cTn>
                                        <p:tgtEl>
                                          <p:sndTgt r:embed="rId4" name="type.wav"/>
                                        </p:tgtEl>
                                      </p:cMediaNode>
                                    </p:audio>
                                  </p:sub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grpId="0" nodeType="clickEffect">
                                  <p:stCondLst>
                                    <p:cond delay="0"/>
                                  </p:stCondLst>
                                  <p:iterate type="lt">
                                    <p:tmPct val="100000"/>
                                  </p:iterate>
                                  <p:childTnLst>
                                    <p:set>
                                      <p:cBhvr>
                                        <p:cTn id="123" dur="1" fill="hold">
                                          <p:stCondLst>
                                            <p:cond delay="0"/>
                                          </p:stCondLst>
                                        </p:cTn>
                                        <p:tgtEl>
                                          <p:spTgt spid="1111060">
                                            <p:txEl>
                                              <p:pRg st="1" end="1"/>
                                            </p:txEl>
                                          </p:spTgt>
                                        </p:tgtEl>
                                        <p:attrNameLst>
                                          <p:attrName>style.visibility</p:attrName>
                                        </p:attrNameLst>
                                      </p:cBhvr>
                                      <p:to>
                                        <p:strVal val="visible"/>
                                      </p:to>
                                    </p:set>
                                    <p:animEffect transition="in" filter="wipe(up)">
                                      <p:cBhvr>
                                        <p:cTn id="124" dur="75"/>
                                        <p:tgtEl>
                                          <p:spTgt spid="1111060">
                                            <p:txEl>
                                              <p:pRg st="1" end="1"/>
                                            </p:txEl>
                                          </p:spTgt>
                                        </p:tgtEl>
                                      </p:cBhvr>
                                    </p:animEffect>
                                  </p:childTnLst>
                                  <p:subTnLst>
                                    <p:audio>
                                      <p:cMediaNode>
                                        <p:cTn display="0" masterRel="sameClick">
                                          <p:stCondLst>
                                            <p:cond evt="begin" delay="0">
                                              <p:tn val="122"/>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1045" grpId="0" build="p" autoUpdateAnimBg="0"/>
      <p:bldP spid="1111046" grpId="0" build="p" autoUpdateAnimBg="0"/>
      <p:bldP spid="1111048" grpId="0" animBg="1"/>
      <p:bldP spid="1111049" grpId="0" animBg="1"/>
      <p:bldP spid="1111050" grpId="0" animBg="1" autoUpdateAnimBg="0"/>
      <p:bldP spid="1111051" grpId="0" animBg="1"/>
      <p:bldP spid="1111052" grpId="0" animBg="1"/>
      <p:bldP spid="1111053" grpId="0" animBg="1"/>
      <p:bldP spid="1111054" grpId="0" animBg="1"/>
      <p:bldP spid="1111055" grpId="0" animBg="1"/>
      <p:bldP spid="1111056" grpId="0" animBg="1"/>
      <p:bldP spid="1111057" grpId="0" build="p" autoUpdateAnimBg="0"/>
      <p:bldP spid="1111058" grpId="0" build="p" autoUpdateAnimBg="0"/>
      <p:bldP spid="1111059" grpId="0" build="p" autoUpdateAnimBg="0"/>
      <p:bldP spid="1111060" grpId="0" build="p" autoUpdateAnimBg="0"/>
      <p:bldP spid="1111061" grpId="0" animBg="1" autoUpdateAnimBg="0"/>
      <p:bldP spid="1111062" grpId="0" animBg="1"/>
      <p:bldP spid="1111063" grpId="0" animBg="1"/>
      <p:bldP spid="1111064" grpId="0" animBg="1"/>
      <p:bldP spid="1111065" grpId="0" animBg="1"/>
      <p:bldP spid="1111066" grpId="0" animBg="1"/>
      <p:bldP spid="11110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smtClean="0">
                <a:latin typeface="Arial" charset="0"/>
              </a:rPr>
              <a:t>Stack of Blocks</a:t>
            </a:r>
          </a:p>
        </p:txBody>
      </p:sp>
      <p:sp>
        <p:nvSpPr>
          <p:cNvPr id="707590" name="Oval 6"/>
          <p:cNvSpPr>
            <a:spLocks noChangeArrowheads="1"/>
          </p:cNvSpPr>
          <p:nvPr/>
        </p:nvSpPr>
        <p:spPr bwMode="auto">
          <a:xfrm>
            <a:off x="3048000" y="5105400"/>
            <a:ext cx="457200" cy="533400"/>
          </a:xfrm>
          <a:prstGeom prst="ellipse">
            <a:avLst/>
          </a:prstGeom>
          <a:noFill/>
          <a:ln w="22225">
            <a:solidFill>
              <a:schemeClr val="tx1"/>
            </a:solidFill>
            <a:miter lim="800000"/>
            <a:headEnd/>
            <a:tailEnd/>
          </a:ln>
        </p:spPr>
        <p:txBody>
          <a:bodyPr wrap="none" anchor="ctr"/>
          <a:lstStyle/>
          <a:p>
            <a:endParaRPr lang="en-US"/>
          </a:p>
        </p:txBody>
      </p:sp>
      <p:sp>
        <p:nvSpPr>
          <p:cNvPr id="707591" name="Oval 7"/>
          <p:cNvSpPr>
            <a:spLocks noChangeArrowheads="1"/>
          </p:cNvSpPr>
          <p:nvPr/>
        </p:nvSpPr>
        <p:spPr bwMode="auto">
          <a:xfrm>
            <a:off x="2362200" y="4572000"/>
            <a:ext cx="457200" cy="533400"/>
          </a:xfrm>
          <a:prstGeom prst="ellipse">
            <a:avLst/>
          </a:prstGeom>
          <a:noFill/>
          <a:ln w="22225">
            <a:solidFill>
              <a:schemeClr val="tx1"/>
            </a:solidFill>
            <a:miter lim="800000"/>
            <a:headEnd/>
            <a:tailEnd/>
          </a:ln>
        </p:spPr>
        <p:txBody>
          <a:bodyPr wrap="none" anchor="ctr"/>
          <a:lstStyle/>
          <a:p>
            <a:endParaRPr lang="en-US"/>
          </a:p>
        </p:txBody>
      </p:sp>
      <p:sp>
        <p:nvSpPr>
          <p:cNvPr id="707592" name="Oval 8"/>
          <p:cNvSpPr>
            <a:spLocks noChangeArrowheads="1"/>
          </p:cNvSpPr>
          <p:nvPr/>
        </p:nvSpPr>
        <p:spPr bwMode="auto">
          <a:xfrm>
            <a:off x="1676400" y="4038600"/>
            <a:ext cx="457200" cy="533400"/>
          </a:xfrm>
          <a:prstGeom prst="ellipse">
            <a:avLst/>
          </a:prstGeom>
          <a:noFill/>
          <a:ln w="22225">
            <a:solidFill>
              <a:schemeClr val="tx1"/>
            </a:solidFill>
            <a:miter lim="800000"/>
            <a:headEnd/>
            <a:tailEnd/>
          </a:ln>
        </p:spPr>
        <p:txBody>
          <a:bodyPr wrap="none" anchor="ctr"/>
          <a:lstStyle/>
          <a:p>
            <a:endParaRPr lang="en-US"/>
          </a:p>
        </p:txBody>
      </p:sp>
      <p:sp>
        <p:nvSpPr>
          <p:cNvPr id="707593" name="Freeform 9"/>
          <p:cNvSpPr>
            <a:spLocks/>
          </p:cNvSpPr>
          <p:nvPr/>
        </p:nvSpPr>
        <p:spPr bwMode="auto">
          <a:xfrm>
            <a:off x="1905000" y="1919288"/>
            <a:ext cx="4467225" cy="2119312"/>
          </a:xfrm>
          <a:custGeom>
            <a:avLst/>
            <a:gdLst>
              <a:gd name="T0" fmla="*/ 0 w 2814"/>
              <a:gd name="T1" fmla="*/ 1335 h 1335"/>
              <a:gd name="T2" fmla="*/ 2814 w 2814"/>
              <a:gd name="T3" fmla="*/ 0 h 1335"/>
              <a:gd name="T4" fmla="*/ 0 60000 65536"/>
              <a:gd name="T5" fmla="*/ 0 60000 65536"/>
              <a:gd name="T6" fmla="*/ 0 w 2814"/>
              <a:gd name="T7" fmla="*/ 0 h 1335"/>
              <a:gd name="T8" fmla="*/ 2814 w 2814"/>
              <a:gd name="T9" fmla="*/ 1335 h 1335"/>
            </a:gdLst>
            <a:ahLst/>
            <a:cxnLst>
              <a:cxn ang="T4">
                <a:pos x="T0" y="T1"/>
              </a:cxn>
              <a:cxn ang="T5">
                <a:pos x="T2" y="T3"/>
              </a:cxn>
            </a:cxnLst>
            <a:rect l="T6" t="T7" r="T8" b="T9"/>
            <a:pathLst>
              <a:path w="2814" h="1335">
                <a:moveTo>
                  <a:pt x="0" y="1335"/>
                </a:moveTo>
                <a:lnTo>
                  <a:pt x="2814" y="0"/>
                </a:lnTo>
              </a:path>
            </a:pathLst>
          </a:custGeom>
          <a:noFill/>
          <a:ln w="22225">
            <a:solidFill>
              <a:schemeClr val="tx1"/>
            </a:solidFill>
            <a:miter lim="800000"/>
            <a:headEnd/>
            <a:tailEnd/>
          </a:ln>
        </p:spPr>
        <p:txBody>
          <a:bodyPr wrap="none"/>
          <a:lstStyle/>
          <a:p>
            <a:endParaRPr lang="en-US"/>
          </a:p>
        </p:txBody>
      </p:sp>
      <p:sp>
        <p:nvSpPr>
          <p:cNvPr id="707594" name="Freeform 10"/>
          <p:cNvSpPr>
            <a:spLocks/>
          </p:cNvSpPr>
          <p:nvPr/>
        </p:nvSpPr>
        <p:spPr bwMode="auto">
          <a:xfrm>
            <a:off x="2043113" y="2714625"/>
            <a:ext cx="3667125" cy="1800225"/>
          </a:xfrm>
          <a:custGeom>
            <a:avLst/>
            <a:gdLst>
              <a:gd name="T0" fmla="*/ 0 w 2310"/>
              <a:gd name="T1" fmla="*/ 1134 h 1134"/>
              <a:gd name="T2" fmla="*/ 2310 w 2310"/>
              <a:gd name="T3" fmla="*/ 0 h 1134"/>
              <a:gd name="T4" fmla="*/ 0 60000 65536"/>
              <a:gd name="T5" fmla="*/ 0 60000 65536"/>
              <a:gd name="T6" fmla="*/ 0 w 2310"/>
              <a:gd name="T7" fmla="*/ 0 h 1134"/>
              <a:gd name="T8" fmla="*/ 2310 w 2310"/>
              <a:gd name="T9" fmla="*/ 1134 h 1134"/>
            </a:gdLst>
            <a:ahLst/>
            <a:cxnLst>
              <a:cxn ang="T4">
                <a:pos x="T0" y="T1"/>
              </a:cxn>
              <a:cxn ang="T5">
                <a:pos x="T2" y="T3"/>
              </a:cxn>
            </a:cxnLst>
            <a:rect l="T6" t="T7" r="T8" b="T9"/>
            <a:pathLst>
              <a:path w="2310" h="1134">
                <a:moveTo>
                  <a:pt x="0" y="1134"/>
                </a:moveTo>
                <a:lnTo>
                  <a:pt x="2310" y="0"/>
                </a:lnTo>
              </a:path>
            </a:pathLst>
          </a:custGeom>
          <a:noFill/>
          <a:ln w="22225">
            <a:solidFill>
              <a:schemeClr val="tx1"/>
            </a:solidFill>
            <a:miter lim="800000"/>
            <a:headEnd/>
            <a:tailEnd/>
          </a:ln>
        </p:spPr>
        <p:txBody>
          <a:bodyPr wrap="none"/>
          <a:lstStyle/>
          <a:p>
            <a:endParaRPr lang="en-US"/>
          </a:p>
        </p:txBody>
      </p:sp>
      <p:sp>
        <p:nvSpPr>
          <p:cNvPr id="707595" name="Freeform 11"/>
          <p:cNvSpPr>
            <a:spLocks/>
          </p:cNvSpPr>
          <p:nvPr/>
        </p:nvSpPr>
        <p:spPr bwMode="auto">
          <a:xfrm>
            <a:off x="3262313" y="2986088"/>
            <a:ext cx="4452937" cy="2119312"/>
          </a:xfrm>
          <a:custGeom>
            <a:avLst/>
            <a:gdLst>
              <a:gd name="T0" fmla="*/ 0 w 2805"/>
              <a:gd name="T1" fmla="*/ 1335 h 1335"/>
              <a:gd name="T2" fmla="*/ 2805 w 2805"/>
              <a:gd name="T3" fmla="*/ 0 h 1335"/>
              <a:gd name="T4" fmla="*/ 0 60000 65536"/>
              <a:gd name="T5" fmla="*/ 0 60000 65536"/>
              <a:gd name="T6" fmla="*/ 0 w 2805"/>
              <a:gd name="T7" fmla="*/ 0 h 1335"/>
              <a:gd name="T8" fmla="*/ 2805 w 2805"/>
              <a:gd name="T9" fmla="*/ 1335 h 1335"/>
            </a:gdLst>
            <a:ahLst/>
            <a:cxnLst>
              <a:cxn ang="T4">
                <a:pos x="T0" y="T1"/>
              </a:cxn>
              <a:cxn ang="T5">
                <a:pos x="T2" y="T3"/>
              </a:cxn>
            </a:cxnLst>
            <a:rect l="T6" t="T7" r="T8" b="T9"/>
            <a:pathLst>
              <a:path w="2805" h="1335">
                <a:moveTo>
                  <a:pt x="0" y="1335"/>
                </a:moveTo>
                <a:lnTo>
                  <a:pt x="2805" y="0"/>
                </a:lnTo>
              </a:path>
            </a:pathLst>
          </a:custGeom>
          <a:noFill/>
          <a:ln w="22225">
            <a:solidFill>
              <a:schemeClr val="tx1"/>
            </a:solidFill>
            <a:miter lim="800000"/>
            <a:headEnd/>
            <a:tailEnd/>
          </a:ln>
        </p:spPr>
        <p:txBody>
          <a:bodyPr wrap="none"/>
          <a:lstStyle/>
          <a:p>
            <a:endParaRPr lang="en-US"/>
          </a:p>
        </p:txBody>
      </p:sp>
      <p:sp>
        <p:nvSpPr>
          <p:cNvPr id="707596" name="Freeform 12"/>
          <p:cNvSpPr>
            <a:spLocks/>
          </p:cNvSpPr>
          <p:nvPr/>
        </p:nvSpPr>
        <p:spPr bwMode="auto">
          <a:xfrm>
            <a:off x="3429000" y="3448050"/>
            <a:ext cx="4300538" cy="2114550"/>
          </a:xfrm>
          <a:custGeom>
            <a:avLst/>
            <a:gdLst>
              <a:gd name="T0" fmla="*/ 0 w 2709"/>
              <a:gd name="T1" fmla="*/ 1332 h 1332"/>
              <a:gd name="T2" fmla="*/ 2709 w 2709"/>
              <a:gd name="T3" fmla="*/ 0 h 1332"/>
              <a:gd name="T4" fmla="*/ 0 60000 65536"/>
              <a:gd name="T5" fmla="*/ 0 60000 65536"/>
              <a:gd name="T6" fmla="*/ 0 w 2709"/>
              <a:gd name="T7" fmla="*/ 0 h 1332"/>
              <a:gd name="T8" fmla="*/ 2709 w 2709"/>
              <a:gd name="T9" fmla="*/ 1332 h 1332"/>
            </a:gdLst>
            <a:ahLst/>
            <a:cxnLst>
              <a:cxn ang="T4">
                <a:pos x="T0" y="T1"/>
              </a:cxn>
              <a:cxn ang="T5">
                <a:pos x="T2" y="T3"/>
              </a:cxn>
            </a:cxnLst>
            <a:rect l="T6" t="T7" r="T8" b="T9"/>
            <a:pathLst>
              <a:path w="2709" h="1332">
                <a:moveTo>
                  <a:pt x="0" y="1332"/>
                </a:moveTo>
                <a:lnTo>
                  <a:pt x="2709" y="0"/>
                </a:lnTo>
              </a:path>
            </a:pathLst>
          </a:custGeom>
          <a:noFill/>
          <a:ln w="22225">
            <a:solidFill>
              <a:schemeClr val="tx1"/>
            </a:solidFill>
            <a:miter lim="800000"/>
            <a:headEnd/>
            <a:tailEnd/>
          </a:ln>
        </p:spPr>
        <p:txBody>
          <a:bodyPr wrap="none"/>
          <a:lstStyle/>
          <a:p>
            <a:endParaRPr lang="en-US"/>
          </a:p>
        </p:txBody>
      </p:sp>
      <p:sp>
        <p:nvSpPr>
          <p:cNvPr id="707597" name="Line 13"/>
          <p:cNvSpPr>
            <a:spLocks noChangeShapeType="1"/>
          </p:cNvSpPr>
          <p:nvPr/>
        </p:nvSpPr>
        <p:spPr bwMode="auto">
          <a:xfrm flipV="1">
            <a:off x="2590800" y="3048000"/>
            <a:ext cx="3124200" cy="1524000"/>
          </a:xfrm>
          <a:prstGeom prst="line">
            <a:avLst/>
          </a:prstGeom>
          <a:noFill/>
          <a:ln w="22225">
            <a:solidFill>
              <a:schemeClr val="tx1"/>
            </a:solidFill>
            <a:miter lim="800000"/>
            <a:headEnd/>
            <a:tailEnd/>
          </a:ln>
        </p:spPr>
        <p:txBody>
          <a:bodyPr wrap="none"/>
          <a:lstStyle/>
          <a:p>
            <a:endParaRPr lang="en-US"/>
          </a:p>
        </p:txBody>
      </p:sp>
      <p:sp>
        <p:nvSpPr>
          <p:cNvPr id="707598" name="Freeform 14"/>
          <p:cNvSpPr>
            <a:spLocks/>
          </p:cNvSpPr>
          <p:nvPr/>
        </p:nvSpPr>
        <p:spPr bwMode="auto">
          <a:xfrm>
            <a:off x="2743200" y="3248025"/>
            <a:ext cx="3667125" cy="1781175"/>
          </a:xfrm>
          <a:custGeom>
            <a:avLst/>
            <a:gdLst>
              <a:gd name="T0" fmla="*/ 0 w 2310"/>
              <a:gd name="T1" fmla="*/ 1122 h 1122"/>
              <a:gd name="T2" fmla="*/ 2310 w 2310"/>
              <a:gd name="T3" fmla="*/ 0 h 1122"/>
              <a:gd name="T4" fmla="*/ 0 60000 65536"/>
              <a:gd name="T5" fmla="*/ 0 60000 65536"/>
              <a:gd name="T6" fmla="*/ 0 w 2310"/>
              <a:gd name="T7" fmla="*/ 0 h 1122"/>
              <a:gd name="T8" fmla="*/ 2310 w 2310"/>
              <a:gd name="T9" fmla="*/ 1122 h 1122"/>
            </a:gdLst>
            <a:ahLst/>
            <a:cxnLst>
              <a:cxn ang="T4">
                <a:pos x="T0" y="T1"/>
              </a:cxn>
              <a:cxn ang="T5">
                <a:pos x="T2" y="T3"/>
              </a:cxn>
            </a:cxnLst>
            <a:rect l="T6" t="T7" r="T8" b="T9"/>
            <a:pathLst>
              <a:path w="2310" h="1122">
                <a:moveTo>
                  <a:pt x="0" y="1122"/>
                </a:moveTo>
                <a:lnTo>
                  <a:pt x="2310" y="0"/>
                </a:lnTo>
              </a:path>
            </a:pathLst>
          </a:custGeom>
          <a:noFill/>
          <a:ln w="22225">
            <a:solidFill>
              <a:schemeClr val="tx1"/>
            </a:solidFill>
            <a:miter lim="800000"/>
            <a:headEnd/>
            <a:tailEnd/>
          </a:ln>
        </p:spPr>
        <p:txBody>
          <a:bodyPr wrap="none"/>
          <a:lstStyle/>
          <a:p>
            <a:endParaRPr lang="en-US"/>
          </a:p>
        </p:txBody>
      </p:sp>
      <p:sp>
        <p:nvSpPr>
          <p:cNvPr id="707599" name="Freeform 15"/>
          <p:cNvSpPr>
            <a:spLocks/>
          </p:cNvSpPr>
          <p:nvPr/>
        </p:nvSpPr>
        <p:spPr bwMode="auto">
          <a:xfrm>
            <a:off x="5715000" y="3048000"/>
            <a:ext cx="442913" cy="333375"/>
          </a:xfrm>
          <a:custGeom>
            <a:avLst/>
            <a:gdLst>
              <a:gd name="T0" fmla="*/ 0 w 279"/>
              <a:gd name="T1" fmla="*/ 0 h 210"/>
              <a:gd name="T2" fmla="*/ 279 w 279"/>
              <a:gd name="T3" fmla="*/ 210 h 210"/>
              <a:gd name="T4" fmla="*/ 0 60000 65536"/>
              <a:gd name="T5" fmla="*/ 0 60000 65536"/>
              <a:gd name="T6" fmla="*/ 0 w 279"/>
              <a:gd name="T7" fmla="*/ 0 h 210"/>
              <a:gd name="T8" fmla="*/ 279 w 279"/>
              <a:gd name="T9" fmla="*/ 210 h 210"/>
            </a:gdLst>
            <a:ahLst/>
            <a:cxnLst>
              <a:cxn ang="T4">
                <a:pos x="T0" y="T1"/>
              </a:cxn>
              <a:cxn ang="T5">
                <a:pos x="T2" y="T3"/>
              </a:cxn>
            </a:cxnLst>
            <a:rect l="T6" t="T7" r="T8" b="T9"/>
            <a:pathLst>
              <a:path w="279" h="210">
                <a:moveTo>
                  <a:pt x="0" y="0"/>
                </a:moveTo>
                <a:lnTo>
                  <a:pt x="279" y="210"/>
                </a:lnTo>
              </a:path>
            </a:pathLst>
          </a:custGeom>
          <a:noFill/>
          <a:ln w="22225">
            <a:solidFill>
              <a:schemeClr val="tx1"/>
            </a:solidFill>
            <a:miter lim="800000"/>
            <a:headEnd/>
            <a:tailEnd/>
          </a:ln>
        </p:spPr>
        <p:txBody>
          <a:bodyPr wrap="none"/>
          <a:lstStyle/>
          <a:p>
            <a:endParaRPr lang="en-US"/>
          </a:p>
        </p:txBody>
      </p:sp>
      <p:sp>
        <p:nvSpPr>
          <p:cNvPr id="707600" name="Freeform 16"/>
          <p:cNvSpPr>
            <a:spLocks/>
          </p:cNvSpPr>
          <p:nvPr/>
        </p:nvSpPr>
        <p:spPr bwMode="auto">
          <a:xfrm>
            <a:off x="5710238" y="2705100"/>
            <a:ext cx="704850" cy="538163"/>
          </a:xfrm>
          <a:custGeom>
            <a:avLst/>
            <a:gdLst>
              <a:gd name="T0" fmla="*/ 0 w 444"/>
              <a:gd name="T1" fmla="*/ 0 h 339"/>
              <a:gd name="T2" fmla="*/ 444 w 444"/>
              <a:gd name="T3" fmla="*/ 339 h 339"/>
              <a:gd name="T4" fmla="*/ 0 60000 65536"/>
              <a:gd name="T5" fmla="*/ 0 60000 65536"/>
              <a:gd name="T6" fmla="*/ 0 w 444"/>
              <a:gd name="T7" fmla="*/ 0 h 339"/>
              <a:gd name="T8" fmla="*/ 444 w 444"/>
              <a:gd name="T9" fmla="*/ 339 h 339"/>
            </a:gdLst>
            <a:ahLst/>
            <a:cxnLst>
              <a:cxn ang="T4">
                <a:pos x="T0" y="T1"/>
              </a:cxn>
              <a:cxn ang="T5">
                <a:pos x="T2" y="T3"/>
              </a:cxn>
            </a:cxnLst>
            <a:rect l="T6" t="T7" r="T8" b="T9"/>
            <a:pathLst>
              <a:path w="444" h="339">
                <a:moveTo>
                  <a:pt x="0" y="0"/>
                </a:moveTo>
                <a:lnTo>
                  <a:pt x="444" y="339"/>
                </a:lnTo>
              </a:path>
            </a:pathLst>
          </a:custGeom>
          <a:noFill/>
          <a:ln w="22225">
            <a:solidFill>
              <a:schemeClr val="tx1"/>
            </a:solidFill>
            <a:miter lim="800000"/>
            <a:headEnd/>
            <a:tailEnd/>
          </a:ln>
        </p:spPr>
        <p:txBody>
          <a:bodyPr wrap="none"/>
          <a:lstStyle/>
          <a:p>
            <a:endParaRPr lang="en-US"/>
          </a:p>
        </p:txBody>
      </p:sp>
      <p:sp>
        <p:nvSpPr>
          <p:cNvPr id="707601" name="Freeform 17"/>
          <p:cNvSpPr>
            <a:spLocks/>
          </p:cNvSpPr>
          <p:nvPr/>
        </p:nvSpPr>
        <p:spPr bwMode="auto">
          <a:xfrm>
            <a:off x="5715000" y="2714625"/>
            <a:ext cx="1588" cy="333375"/>
          </a:xfrm>
          <a:custGeom>
            <a:avLst/>
            <a:gdLst>
              <a:gd name="T0" fmla="*/ 0 w 1"/>
              <a:gd name="T1" fmla="*/ 0 h 210"/>
              <a:gd name="T2" fmla="*/ 1 w 1"/>
              <a:gd name="T3" fmla="*/ 210 h 210"/>
              <a:gd name="T4" fmla="*/ 0 60000 65536"/>
              <a:gd name="T5" fmla="*/ 0 60000 65536"/>
              <a:gd name="T6" fmla="*/ 0 w 1"/>
              <a:gd name="T7" fmla="*/ 0 h 210"/>
              <a:gd name="T8" fmla="*/ 1 w 1"/>
              <a:gd name="T9" fmla="*/ 210 h 210"/>
            </a:gdLst>
            <a:ahLst/>
            <a:cxnLst>
              <a:cxn ang="T4">
                <a:pos x="T0" y="T1"/>
              </a:cxn>
              <a:cxn ang="T5">
                <a:pos x="T2" y="T3"/>
              </a:cxn>
            </a:cxnLst>
            <a:rect l="T6" t="T7" r="T8" b="T9"/>
            <a:pathLst>
              <a:path w="1" h="210">
                <a:moveTo>
                  <a:pt x="0" y="0"/>
                </a:moveTo>
                <a:lnTo>
                  <a:pt x="1" y="210"/>
                </a:lnTo>
              </a:path>
            </a:pathLst>
          </a:custGeom>
          <a:noFill/>
          <a:ln w="22225">
            <a:solidFill>
              <a:schemeClr val="tx1"/>
            </a:solidFill>
            <a:miter lim="800000"/>
            <a:headEnd/>
            <a:tailEnd/>
          </a:ln>
        </p:spPr>
        <p:txBody>
          <a:bodyPr wrap="none"/>
          <a:lstStyle/>
          <a:p>
            <a:endParaRPr lang="en-US"/>
          </a:p>
        </p:txBody>
      </p:sp>
      <p:sp>
        <p:nvSpPr>
          <p:cNvPr id="707602" name="Freeform 18"/>
          <p:cNvSpPr>
            <a:spLocks/>
          </p:cNvSpPr>
          <p:nvPr/>
        </p:nvSpPr>
        <p:spPr bwMode="auto">
          <a:xfrm>
            <a:off x="7710488" y="2986088"/>
            <a:ext cx="19050" cy="476250"/>
          </a:xfrm>
          <a:custGeom>
            <a:avLst/>
            <a:gdLst>
              <a:gd name="T0" fmla="*/ 0 w 12"/>
              <a:gd name="T1" fmla="*/ 0 h 300"/>
              <a:gd name="T2" fmla="*/ 12 w 12"/>
              <a:gd name="T3" fmla="*/ 300 h 300"/>
              <a:gd name="T4" fmla="*/ 0 60000 65536"/>
              <a:gd name="T5" fmla="*/ 0 60000 65536"/>
              <a:gd name="T6" fmla="*/ 0 w 12"/>
              <a:gd name="T7" fmla="*/ 0 h 300"/>
              <a:gd name="T8" fmla="*/ 12 w 12"/>
              <a:gd name="T9" fmla="*/ 300 h 300"/>
            </a:gdLst>
            <a:ahLst/>
            <a:cxnLst>
              <a:cxn ang="T4">
                <a:pos x="T0" y="T1"/>
              </a:cxn>
              <a:cxn ang="T5">
                <a:pos x="T2" y="T3"/>
              </a:cxn>
            </a:cxnLst>
            <a:rect l="T6" t="T7" r="T8" b="T9"/>
            <a:pathLst>
              <a:path w="12" h="300">
                <a:moveTo>
                  <a:pt x="0" y="0"/>
                </a:moveTo>
                <a:lnTo>
                  <a:pt x="12" y="300"/>
                </a:lnTo>
              </a:path>
            </a:pathLst>
          </a:custGeom>
          <a:noFill/>
          <a:ln w="22225">
            <a:solidFill>
              <a:schemeClr val="tx1"/>
            </a:solidFill>
            <a:miter lim="800000"/>
            <a:headEnd/>
            <a:tailEnd/>
          </a:ln>
        </p:spPr>
        <p:txBody>
          <a:bodyPr wrap="none"/>
          <a:lstStyle/>
          <a:p>
            <a:endParaRPr lang="en-US"/>
          </a:p>
        </p:txBody>
      </p:sp>
      <p:sp>
        <p:nvSpPr>
          <p:cNvPr id="707603" name="Freeform 19"/>
          <p:cNvSpPr>
            <a:spLocks/>
          </p:cNvSpPr>
          <p:nvPr/>
        </p:nvSpPr>
        <p:spPr bwMode="auto">
          <a:xfrm>
            <a:off x="6357938" y="1924050"/>
            <a:ext cx="1347787" cy="1062038"/>
          </a:xfrm>
          <a:custGeom>
            <a:avLst/>
            <a:gdLst>
              <a:gd name="T0" fmla="*/ 0 w 849"/>
              <a:gd name="T1" fmla="*/ 0 h 669"/>
              <a:gd name="T2" fmla="*/ 849 w 849"/>
              <a:gd name="T3" fmla="*/ 669 h 669"/>
              <a:gd name="T4" fmla="*/ 0 60000 65536"/>
              <a:gd name="T5" fmla="*/ 0 60000 65536"/>
              <a:gd name="T6" fmla="*/ 0 w 849"/>
              <a:gd name="T7" fmla="*/ 0 h 669"/>
              <a:gd name="T8" fmla="*/ 849 w 849"/>
              <a:gd name="T9" fmla="*/ 669 h 669"/>
            </a:gdLst>
            <a:ahLst/>
            <a:cxnLst>
              <a:cxn ang="T4">
                <a:pos x="T0" y="T1"/>
              </a:cxn>
              <a:cxn ang="T5">
                <a:pos x="T2" y="T3"/>
              </a:cxn>
            </a:cxnLst>
            <a:rect l="T6" t="T7" r="T8" b="T9"/>
            <a:pathLst>
              <a:path w="849" h="669">
                <a:moveTo>
                  <a:pt x="0" y="0"/>
                </a:moveTo>
                <a:lnTo>
                  <a:pt x="849" y="669"/>
                </a:lnTo>
              </a:path>
            </a:pathLst>
          </a:custGeom>
          <a:noFill/>
          <a:ln w="22225">
            <a:solidFill>
              <a:schemeClr val="tx1"/>
            </a:solidFill>
            <a:miter lim="800000"/>
            <a:headEnd/>
            <a:tailEnd/>
          </a:ln>
        </p:spPr>
        <p:txBody>
          <a:bodyPr wrap="none"/>
          <a:lstStyle/>
          <a:p>
            <a:endParaRPr lang="en-US"/>
          </a:p>
        </p:txBody>
      </p:sp>
      <p:sp>
        <p:nvSpPr>
          <p:cNvPr id="55313" name="AutoShape 2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07590"/>
                                        </p:tgtEl>
                                        <p:attrNameLst>
                                          <p:attrName>style.visibility</p:attrName>
                                        </p:attrNameLst>
                                      </p:cBhvr>
                                      <p:to>
                                        <p:strVal val="visible"/>
                                      </p:to>
                                    </p:set>
                                    <p:anim to="" calcmode="lin" valueType="num">
                                      <p:cBhvr>
                                        <p:cTn id="7" dur="1" fill="hold"/>
                                        <p:tgtEl>
                                          <p:spTgt spid="707590"/>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07591"/>
                                        </p:tgtEl>
                                        <p:attrNameLst>
                                          <p:attrName>style.visibility</p:attrName>
                                        </p:attrNameLst>
                                      </p:cBhvr>
                                      <p:to>
                                        <p:strVal val="visible"/>
                                      </p:to>
                                    </p:set>
                                    <p:anim to="" calcmode="lin" valueType="num">
                                      <p:cBhvr>
                                        <p:cTn id="10" dur="1" fill="hold"/>
                                        <p:tgtEl>
                                          <p:spTgt spid="70759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707592"/>
                                        </p:tgtEl>
                                        <p:attrNameLst>
                                          <p:attrName>style.visibility</p:attrName>
                                        </p:attrNameLst>
                                      </p:cBhvr>
                                      <p:to>
                                        <p:strVal val="visible"/>
                                      </p:to>
                                    </p:set>
                                    <p:anim to="" calcmode="lin" valueType="num">
                                      <p:cBhvr>
                                        <p:cTn id="13" dur="1" fill="hold"/>
                                        <p:tgtEl>
                                          <p:spTgt spid="707592"/>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707593"/>
                                        </p:tgtEl>
                                        <p:attrNameLst>
                                          <p:attrName>style.visibility</p:attrName>
                                        </p:attrNameLst>
                                      </p:cBhvr>
                                      <p:to>
                                        <p:strVal val="visible"/>
                                      </p:to>
                                    </p:set>
                                    <p:anim to="" calcmode="lin" valueType="num">
                                      <p:cBhvr>
                                        <p:cTn id="16" dur="1" fill="hold"/>
                                        <p:tgtEl>
                                          <p:spTgt spid="707593"/>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707594"/>
                                        </p:tgtEl>
                                        <p:attrNameLst>
                                          <p:attrName>style.visibility</p:attrName>
                                        </p:attrNameLst>
                                      </p:cBhvr>
                                      <p:to>
                                        <p:strVal val="visible"/>
                                      </p:to>
                                    </p:set>
                                    <p:anim to="" calcmode="lin" valueType="num">
                                      <p:cBhvr>
                                        <p:cTn id="19" dur="1" fill="hold"/>
                                        <p:tgtEl>
                                          <p:spTgt spid="707594"/>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707595"/>
                                        </p:tgtEl>
                                        <p:attrNameLst>
                                          <p:attrName>style.visibility</p:attrName>
                                        </p:attrNameLst>
                                      </p:cBhvr>
                                      <p:to>
                                        <p:strVal val="visible"/>
                                      </p:to>
                                    </p:set>
                                    <p:anim to="" calcmode="lin" valueType="num">
                                      <p:cBhvr>
                                        <p:cTn id="22" dur="1" fill="hold"/>
                                        <p:tgtEl>
                                          <p:spTgt spid="707595"/>
                                        </p:tgtEl>
                                        <p:attrNameLst>
                                          <p:attrName/>
                                        </p:attrNameLst>
                                      </p:cBhvr>
                                    </p:anim>
                                  </p:childTnLst>
                                </p:cTn>
                              </p:par>
                              <p:par>
                                <p:cTn id="23" presetID="24" presetClass="entr" presetSubtype="0" fill="hold" grpId="0" nodeType="withEffect">
                                  <p:stCondLst>
                                    <p:cond delay="0"/>
                                  </p:stCondLst>
                                  <p:childTnLst>
                                    <p:set>
                                      <p:cBhvr>
                                        <p:cTn id="24" dur="1" fill="hold">
                                          <p:stCondLst>
                                            <p:cond delay="0"/>
                                          </p:stCondLst>
                                        </p:cTn>
                                        <p:tgtEl>
                                          <p:spTgt spid="707596"/>
                                        </p:tgtEl>
                                        <p:attrNameLst>
                                          <p:attrName>style.visibility</p:attrName>
                                        </p:attrNameLst>
                                      </p:cBhvr>
                                      <p:to>
                                        <p:strVal val="visible"/>
                                      </p:to>
                                    </p:set>
                                    <p:anim to="" calcmode="lin" valueType="num">
                                      <p:cBhvr>
                                        <p:cTn id="25" dur="1" fill="hold"/>
                                        <p:tgtEl>
                                          <p:spTgt spid="707596"/>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707597"/>
                                        </p:tgtEl>
                                        <p:attrNameLst>
                                          <p:attrName>style.visibility</p:attrName>
                                        </p:attrNameLst>
                                      </p:cBhvr>
                                      <p:to>
                                        <p:strVal val="visible"/>
                                      </p:to>
                                    </p:set>
                                    <p:anim to="" calcmode="lin" valueType="num">
                                      <p:cBhvr>
                                        <p:cTn id="28" dur="1" fill="hold"/>
                                        <p:tgtEl>
                                          <p:spTgt spid="707597"/>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707598"/>
                                        </p:tgtEl>
                                        <p:attrNameLst>
                                          <p:attrName>style.visibility</p:attrName>
                                        </p:attrNameLst>
                                      </p:cBhvr>
                                      <p:to>
                                        <p:strVal val="visible"/>
                                      </p:to>
                                    </p:set>
                                    <p:anim to="" calcmode="lin" valueType="num">
                                      <p:cBhvr>
                                        <p:cTn id="31" dur="1" fill="hold"/>
                                        <p:tgtEl>
                                          <p:spTgt spid="707598"/>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707599"/>
                                        </p:tgtEl>
                                        <p:attrNameLst>
                                          <p:attrName>style.visibility</p:attrName>
                                        </p:attrNameLst>
                                      </p:cBhvr>
                                      <p:to>
                                        <p:strVal val="visible"/>
                                      </p:to>
                                    </p:set>
                                    <p:anim to="" calcmode="lin" valueType="num">
                                      <p:cBhvr>
                                        <p:cTn id="34" dur="1" fill="hold"/>
                                        <p:tgtEl>
                                          <p:spTgt spid="707599"/>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707600"/>
                                        </p:tgtEl>
                                        <p:attrNameLst>
                                          <p:attrName>style.visibility</p:attrName>
                                        </p:attrNameLst>
                                      </p:cBhvr>
                                      <p:to>
                                        <p:strVal val="visible"/>
                                      </p:to>
                                    </p:set>
                                    <p:anim to="" calcmode="lin" valueType="num">
                                      <p:cBhvr>
                                        <p:cTn id="37" dur="1" fill="hold"/>
                                        <p:tgtEl>
                                          <p:spTgt spid="707600"/>
                                        </p:tgtEl>
                                        <p:attrNameLst>
                                          <p:attrName/>
                                        </p:attrNameLst>
                                      </p:cBhvr>
                                    </p:anim>
                                  </p:childTnLst>
                                </p:cTn>
                              </p:par>
                              <p:par>
                                <p:cTn id="38" presetID="24" presetClass="entr" presetSubtype="0" fill="hold" grpId="0" nodeType="withEffect">
                                  <p:stCondLst>
                                    <p:cond delay="0"/>
                                  </p:stCondLst>
                                  <p:childTnLst>
                                    <p:set>
                                      <p:cBhvr>
                                        <p:cTn id="39" dur="1" fill="hold">
                                          <p:stCondLst>
                                            <p:cond delay="0"/>
                                          </p:stCondLst>
                                        </p:cTn>
                                        <p:tgtEl>
                                          <p:spTgt spid="707601"/>
                                        </p:tgtEl>
                                        <p:attrNameLst>
                                          <p:attrName>style.visibility</p:attrName>
                                        </p:attrNameLst>
                                      </p:cBhvr>
                                      <p:to>
                                        <p:strVal val="visible"/>
                                      </p:to>
                                    </p:set>
                                    <p:anim to="" calcmode="lin" valueType="num">
                                      <p:cBhvr>
                                        <p:cTn id="40" dur="1" fill="hold"/>
                                        <p:tgtEl>
                                          <p:spTgt spid="707601"/>
                                        </p:tgtEl>
                                        <p:attrNameLst>
                                          <p:attrName/>
                                        </p:attrNameLst>
                                      </p:cBhvr>
                                    </p:anim>
                                  </p:childTnLst>
                                </p:cTn>
                              </p:par>
                              <p:par>
                                <p:cTn id="41" presetID="24" presetClass="entr" presetSubtype="0" fill="hold" grpId="0" nodeType="withEffect">
                                  <p:stCondLst>
                                    <p:cond delay="0"/>
                                  </p:stCondLst>
                                  <p:childTnLst>
                                    <p:set>
                                      <p:cBhvr>
                                        <p:cTn id="42" dur="1" fill="hold">
                                          <p:stCondLst>
                                            <p:cond delay="0"/>
                                          </p:stCondLst>
                                        </p:cTn>
                                        <p:tgtEl>
                                          <p:spTgt spid="707602"/>
                                        </p:tgtEl>
                                        <p:attrNameLst>
                                          <p:attrName>style.visibility</p:attrName>
                                        </p:attrNameLst>
                                      </p:cBhvr>
                                      <p:to>
                                        <p:strVal val="visible"/>
                                      </p:to>
                                    </p:set>
                                    <p:anim to="" calcmode="lin" valueType="num">
                                      <p:cBhvr>
                                        <p:cTn id="43" dur="1" fill="hold"/>
                                        <p:tgtEl>
                                          <p:spTgt spid="707602"/>
                                        </p:tgtEl>
                                        <p:attrNameLst>
                                          <p:attrName/>
                                        </p:attrNameLst>
                                      </p:cBhvr>
                                    </p:anim>
                                  </p:childTnLst>
                                </p:cTn>
                              </p:par>
                              <p:par>
                                <p:cTn id="44" presetID="24" presetClass="entr" presetSubtype="0" fill="hold" grpId="0" nodeType="withEffect">
                                  <p:stCondLst>
                                    <p:cond delay="0"/>
                                  </p:stCondLst>
                                  <p:childTnLst>
                                    <p:set>
                                      <p:cBhvr>
                                        <p:cTn id="45" dur="1" fill="hold">
                                          <p:stCondLst>
                                            <p:cond delay="0"/>
                                          </p:stCondLst>
                                        </p:cTn>
                                        <p:tgtEl>
                                          <p:spTgt spid="707603"/>
                                        </p:tgtEl>
                                        <p:attrNameLst>
                                          <p:attrName>style.visibility</p:attrName>
                                        </p:attrNameLst>
                                      </p:cBhvr>
                                      <p:to>
                                        <p:strVal val="visible"/>
                                      </p:to>
                                    </p:set>
                                    <p:anim to="" calcmode="lin" valueType="num">
                                      <p:cBhvr>
                                        <p:cTn id="46" dur="1" fill="hold"/>
                                        <p:tgtEl>
                                          <p:spTgt spid="70760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90" grpId="0" animBg="1"/>
      <p:bldP spid="707591" grpId="0" animBg="1"/>
      <p:bldP spid="707592" grpId="0" animBg="1"/>
      <p:bldP spid="707593" grpId="0" animBg="1"/>
      <p:bldP spid="707594" grpId="0" animBg="1"/>
      <p:bldP spid="707595" grpId="0" animBg="1"/>
      <p:bldP spid="707596" grpId="0" animBg="1"/>
      <p:bldP spid="707597" grpId="0" animBg="1"/>
      <p:bldP spid="707598" grpId="0" animBg="1"/>
      <p:bldP spid="707599" grpId="0" animBg="1"/>
      <p:bldP spid="707600" grpId="0" animBg="1"/>
      <p:bldP spid="707601" grpId="0" animBg="1"/>
      <p:bldP spid="707602" grpId="0" animBg="1"/>
      <p:bldP spid="707603"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112093" name="Rectangle 29"/>
          <p:cNvSpPr>
            <a:spLocks noChangeArrowheads="1"/>
          </p:cNvSpPr>
          <p:nvPr/>
        </p:nvSpPr>
        <p:spPr bwMode="auto">
          <a:xfrm>
            <a:off x="1806575" y="2455863"/>
            <a:ext cx="6861175" cy="469900"/>
          </a:xfrm>
          <a:prstGeom prst="rect">
            <a:avLst/>
          </a:prstGeom>
          <a:solidFill>
            <a:srgbClr val="EAEAEA"/>
          </a:solidFill>
          <a:ln w="3175">
            <a:solidFill>
              <a:schemeClr val="bg1"/>
            </a:solidFill>
            <a:miter lim="800000"/>
            <a:headEnd/>
            <a:tailEnd/>
          </a:ln>
        </p:spPr>
        <p:txBody>
          <a:bodyPr wrap="none" anchor="ctr"/>
          <a:lstStyle/>
          <a:p>
            <a:endParaRPr lang="en-US"/>
          </a:p>
        </p:txBody>
      </p:sp>
      <p:sp>
        <p:nvSpPr>
          <p:cNvPr id="1112092" name="Rectangle 28"/>
          <p:cNvSpPr>
            <a:spLocks noChangeArrowheads="1"/>
          </p:cNvSpPr>
          <p:nvPr/>
        </p:nvSpPr>
        <p:spPr bwMode="auto">
          <a:xfrm>
            <a:off x="1830388" y="2443163"/>
            <a:ext cx="6864350" cy="457200"/>
          </a:xfrm>
          <a:prstGeom prst="rect">
            <a:avLst/>
          </a:prstGeom>
          <a:noFill/>
          <a:ln w="9525">
            <a:noFill/>
            <a:miter lim="800000"/>
            <a:headEnd/>
            <a:tailEnd/>
          </a:ln>
        </p:spPr>
        <p:txBody>
          <a:bodyPr wrap="none">
            <a:spAutoFit/>
          </a:bodyPr>
          <a:lstStyle/>
          <a:p>
            <a:r>
              <a:rPr lang="en-US">
                <a:solidFill>
                  <a:schemeClr val="tx2"/>
                </a:solidFill>
              </a:rPr>
              <a:t>2</a:t>
            </a:r>
            <a:r>
              <a:rPr lang="en-US">
                <a:solidFill>
                  <a:schemeClr val="bg1"/>
                </a:solidFill>
              </a:rPr>
              <a:t> </a:t>
            </a:r>
            <a:r>
              <a:rPr lang="en-US">
                <a:solidFill>
                  <a:schemeClr val="accent2"/>
                </a:solidFill>
              </a:rPr>
              <a:t>Na</a:t>
            </a:r>
            <a:r>
              <a:rPr lang="en-US">
                <a:solidFill>
                  <a:srgbClr val="333333"/>
                </a:solidFill>
              </a:rPr>
              <a:t>(</a:t>
            </a:r>
            <a:r>
              <a:rPr lang="en-US" i="1">
                <a:solidFill>
                  <a:srgbClr val="333333"/>
                </a:solidFill>
              </a:rPr>
              <a:t>s</a:t>
            </a:r>
            <a:r>
              <a:rPr lang="en-US">
                <a:solidFill>
                  <a:srgbClr val="333333"/>
                </a:solidFill>
              </a:rPr>
              <a:t>)</a:t>
            </a:r>
            <a:r>
              <a:rPr lang="en-US">
                <a:solidFill>
                  <a:schemeClr val="bg1"/>
                </a:solidFill>
              </a:rPr>
              <a:t>   </a:t>
            </a:r>
            <a:r>
              <a:rPr lang="en-US">
                <a:solidFill>
                  <a:srgbClr val="333333"/>
                </a:solidFill>
              </a:rPr>
              <a:t>+</a:t>
            </a:r>
            <a:r>
              <a:rPr lang="en-US">
                <a:solidFill>
                  <a:schemeClr val="bg1"/>
                </a:solidFill>
              </a:rPr>
              <a:t>   </a:t>
            </a:r>
            <a:r>
              <a:rPr lang="en-US">
                <a:solidFill>
                  <a:schemeClr val="tx2"/>
                </a:solidFill>
              </a:rPr>
              <a:t>2</a:t>
            </a:r>
            <a:r>
              <a:rPr lang="en-US">
                <a:solidFill>
                  <a:schemeClr val="bg1"/>
                </a:solidFill>
              </a:rPr>
              <a:t> </a:t>
            </a:r>
            <a:r>
              <a:rPr lang="en-US">
                <a:solidFill>
                  <a:srgbClr val="008000"/>
                </a:solidFill>
              </a:rPr>
              <a:t>H</a:t>
            </a:r>
            <a:r>
              <a:rPr lang="en-US" baseline="-25000">
                <a:solidFill>
                  <a:srgbClr val="008000"/>
                </a:solidFill>
              </a:rPr>
              <a:t>2</a:t>
            </a:r>
            <a:r>
              <a:rPr lang="en-US">
                <a:solidFill>
                  <a:srgbClr val="FF0000"/>
                </a:solidFill>
              </a:rPr>
              <a:t>O</a:t>
            </a:r>
            <a:r>
              <a:rPr lang="en-US">
                <a:solidFill>
                  <a:srgbClr val="333333"/>
                </a:solidFill>
              </a:rPr>
              <a:t>(</a:t>
            </a:r>
            <a:r>
              <a:rPr lang="en-US" i="1">
                <a:solidFill>
                  <a:srgbClr val="333333"/>
                </a:solidFill>
              </a:rPr>
              <a:t>l</a:t>
            </a:r>
            <a:r>
              <a:rPr lang="en-US">
                <a:solidFill>
                  <a:srgbClr val="333333"/>
                </a:solidFill>
              </a:rPr>
              <a:t>)</a:t>
            </a:r>
            <a:r>
              <a:rPr lang="en-US">
                <a:solidFill>
                  <a:schemeClr val="bg1"/>
                </a:solidFill>
              </a:rPr>
              <a:t>   </a:t>
            </a:r>
            <a:r>
              <a:rPr lang="en-US">
                <a:solidFill>
                  <a:schemeClr val="tx2"/>
                </a:solidFill>
                <a:sym typeface="Wingdings" pitchFamily="2" charset="2"/>
              </a:rPr>
              <a:t></a:t>
            </a:r>
            <a:r>
              <a:rPr lang="en-US">
                <a:solidFill>
                  <a:schemeClr val="bg1"/>
                </a:solidFill>
                <a:sym typeface="Wingdings" pitchFamily="2" charset="2"/>
              </a:rPr>
              <a:t>  </a:t>
            </a:r>
            <a:r>
              <a:rPr lang="en-US">
                <a:solidFill>
                  <a:schemeClr val="tx2"/>
                </a:solidFill>
                <a:sym typeface="Wingdings" pitchFamily="2" charset="2"/>
              </a:rPr>
              <a:t>  </a:t>
            </a:r>
            <a:r>
              <a:rPr lang="en-US">
                <a:solidFill>
                  <a:srgbClr val="008000"/>
                </a:solidFill>
                <a:sym typeface="Wingdings" pitchFamily="2" charset="2"/>
              </a:rPr>
              <a:t>H</a:t>
            </a:r>
            <a:r>
              <a:rPr lang="en-US" baseline="-25000">
                <a:solidFill>
                  <a:srgbClr val="008000"/>
                </a:solidFill>
              </a:rPr>
              <a:t>2</a:t>
            </a:r>
            <a:r>
              <a:rPr lang="en-US">
                <a:solidFill>
                  <a:srgbClr val="333333"/>
                </a:solidFill>
                <a:sym typeface="Wingdings" pitchFamily="2" charset="2"/>
              </a:rPr>
              <a:t>(</a:t>
            </a:r>
            <a:r>
              <a:rPr lang="en-US" i="1">
                <a:solidFill>
                  <a:srgbClr val="333333"/>
                </a:solidFill>
                <a:sym typeface="Wingdings" pitchFamily="2" charset="2"/>
              </a:rPr>
              <a:t>g</a:t>
            </a:r>
            <a:r>
              <a:rPr lang="en-US">
                <a:solidFill>
                  <a:srgbClr val="333333"/>
                </a:solidFill>
                <a:sym typeface="Wingdings" pitchFamily="2" charset="2"/>
              </a:rPr>
              <a:t>)</a:t>
            </a:r>
            <a:r>
              <a:rPr lang="en-US">
                <a:solidFill>
                  <a:schemeClr val="bg1"/>
                </a:solidFill>
                <a:sym typeface="Wingdings" pitchFamily="2" charset="2"/>
              </a:rPr>
              <a:t>    </a:t>
            </a:r>
            <a:r>
              <a:rPr lang="en-US">
                <a:solidFill>
                  <a:srgbClr val="333333"/>
                </a:solidFill>
                <a:sym typeface="Wingdings" pitchFamily="2" charset="2"/>
              </a:rPr>
              <a:t>+</a:t>
            </a:r>
            <a:r>
              <a:rPr lang="en-US">
                <a:solidFill>
                  <a:schemeClr val="bg1"/>
                </a:solidFill>
                <a:sym typeface="Wingdings" pitchFamily="2" charset="2"/>
              </a:rPr>
              <a:t>    </a:t>
            </a:r>
            <a:r>
              <a:rPr lang="en-US">
                <a:solidFill>
                  <a:schemeClr val="tx2"/>
                </a:solidFill>
                <a:sym typeface="Wingdings" pitchFamily="2" charset="2"/>
              </a:rPr>
              <a:t>2</a:t>
            </a:r>
            <a:r>
              <a:rPr lang="en-US">
                <a:solidFill>
                  <a:schemeClr val="bg1"/>
                </a:solidFill>
                <a:sym typeface="Wingdings" pitchFamily="2" charset="2"/>
              </a:rPr>
              <a:t> </a:t>
            </a:r>
            <a:r>
              <a:rPr lang="en-US">
                <a:solidFill>
                  <a:schemeClr val="accent2"/>
                </a:solidFill>
                <a:sym typeface="Wingdings" pitchFamily="2" charset="2"/>
              </a:rPr>
              <a:t>Na</a:t>
            </a:r>
            <a:r>
              <a:rPr lang="en-US">
                <a:solidFill>
                  <a:srgbClr val="FF0000"/>
                </a:solidFill>
                <a:sym typeface="Wingdings" pitchFamily="2" charset="2"/>
              </a:rPr>
              <a:t>O</a:t>
            </a:r>
            <a:r>
              <a:rPr lang="en-US">
                <a:solidFill>
                  <a:srgbClr val="008000"/>
                </a:solidFill>
              </a:rPr>
              <a:t>H</a:t>
            </a:r>
            <a:r>
              <a:rPr lang="en-US">
                <a:solidFill>
                  <a:srgbClr val="333333"/>
                </a:solidFill>
                <a:sym typeface="Wingdings" pitchFamily="2" charset="2"/>
              </a:rPr>
              <a:t>(</a:t>
            </a:r>
            <a:r>
              <a:rPr lang="en-US" i="1">
                <a:solidFill>
                  <a:srgbClr val="333333"/>
                </a:solidFill>
                <a:sym typeface="Wingdings" pitchFamily="2" charset="2"/>
              </a:rPr>
              <a:t>s</a:t>
            </a:r>
            <a:r>
              <a:rPr lang="en-US">
                <a:solidFill>
                  <a:srgbClr val="333333"/>
                </a:solidFill>
                <a:sym typeface="Wingdings" pitchFamily="2" charset="2"/>
              </a:rPr>
              <a:t>)</a:t>
            </a:r>
          </a:p>
        </p:txBody>
      </p:sp>
      <p:sp>
        <p:nvSpPr>
          <p:cNvPr id="262148" name="Rectangle 2"/>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bg1"/>
                </a:solidFill>
              </a:rPr>
              <a:t>Basic Concepts in Chemistry</a:t>
            </a:r>
          </a:p>
        </p:txBody>
      </p:sp>
      <p:sp>
        <p:nvSpPr>
          <p:cNvPr id="1112067" name="Text Box 3"/>
          <p:cNvSpPr txBox="1">
            <a:spLocks noChangeArrowheads="1"/>
          </p:cNvSpPr>
          <p:nvPr/>
        </p:nvSpPr>
        <p:spPr bwMode="auto">
          <a:xfrm>
            <a:off x="1824038" y="1868488"/>
            <a:ext cx="7243762" cy="457200"/>
          </a:xfrm>
          <a:prstGeom prst="rect">
            <a:avLst/>
          </a:prstGeom>
          <a:noFill/>
          <a:ln w="9525">
            <a:noFill/>
            <a:miter lim="800000"/>
            <a:headEnd/>
            <a:tailEnd/>
          </a:ln>
        </p:spPr>
        <p:txBody>
          <a:bodyPr wrap="none">
            <a:spAutoFit/>
          </a:bodyPr>
          <a:lstStyle/>
          <a:p>
            <a:r>
              <a:rPr lang="en-US">
                <a:solidFill>
                  <a:schemeClr val="bg1"/>
                </a:solidFill>
              </a:rPr>
              <a:t>sodium  +  water  </a:t>
            </a:r>
            <a:r>
              <a:rPr lang="en-US">
                <a:solidFill>
                  <a:schemeClr val="bg1"/>
                </a:solidFill>
                <a:sym typeface="Wingdings" pitchFamily="2" charset="2"/>
              </a:rPr>
              <a:t>  hydrogen  +  sodium hydroxide</a:t>
            </a:r>
            <a:endParaRPr lang="en-US">
              <a:solidFill>
                <a:schemeClr val="bg1"/>
              </a:solidFill>
            </a:endParaRPr>
          </a:p>
        </p:txBody>
      </p:sp>
      <p:sp>
        <p:nvSpPr>
          <p:cNvPr id="1112069" name="Text Box 5"/>
          <p:cNvSpPr txBox="1">
            <a:spLocks noChangeArrowheads="1"/>
          </p:cNvSpPr>
          <p:nvPr/>
        </p:nvSpPr>
        <p:spPr bwMode="auto">
          <a:xfrm>
            <a:off x="76200" y="3641725"/>
            <a:ext cx="2078038" cy="825500"/>
          </a:xfrm>
          <a:prstGeom prst="rect">
            <a:avLst/>
          </a:prstGeom>
          <a:noFill/>
          <a:ln w="9525">
            <a:noFill/>
            <a:miter lim="800000"/>
            <a:headEnd/>
            <a:tailEnd/>
          </a:ln>
        </p:spPr>
        <p:txBody>
          <a:bodyPr wrap="none">
            <a:spAutoFit/>
          </a:bodyPr>
          <a:lstStyle/>
          <a:p>
            <a:r>
              <a:rPr lang="en-US" sz="1600">
                <a:solidFill>
                  <a:schemeClr val="bg1"/>
                </a:solidFill>
              </a:rPr>
              <a:t>Let’s visualize what’s</a:t>
            </a:r>
          </a:p>
          <a:p>
            <a:r>
              <a:rPr lang="en-US" sz="1600">
                <a:solidFill>
                  <a:schemeClr val="bg1"/>
                </a:solidFill>
              </a:rPr>
              <a:t>happening at the</a:t>
            </a:r>
          </a:p>
          <a:p>
            <a:r>
              <a:rPr lang="en-US" sz="1600">
                <a:solidFill>
                  <a:schemeClr val="bg1"/>
                </a:solidFill>
              </a:rPr>
              <a:t>“particle level”…</a:t>
            </a:r>
          </a:p>
        </p:txBody>
      </p:sp>
      <p:sp>
        <p:nvSpPr>
          <p:cNvPr id="1112070" name="AutoShape 6"/>
          <p:cNvSpPr>
            <a:spLocks noChangeArrowheads="1"/>
          </p:cNvSpPr>
          <p:nvPr/>
        </p:nvSpPr>
        <p:spPr bwMode="auto">
          <a:xfrm>
            <a:off x="2438400" y="3505200"/>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2071" name="AutoShape 7"/>
          <p:cNvSpPr>
            <a:spLocks noChangeArrowheads="1"/>
          </p:cNvSpPr>
          <p:nvPr/>
        </p:nvSpPr>
        <p:spPr bwMode="auto">
          <a:xfrm>
            <a:off x="2438400" y="4191000"/>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2072" name="AutoShape 8"/>
          <p:cNvSpPr>
            <a:spLocks noChangeArrowheads="1"/>
          </p:cNvSpPr>
          <p:nvPr/>
        </p:nvSpPr>
        <p:spPr bwMode="auto">
          <a:xfrm>
            <a:off x="4038600" y="35814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pPr algn="ctr"/>
            <a:endParaRPr lang="en-US" sz="1200">
              <a:solidFill>
                <a:schemeClr val="bg1"/>
              </a:solidFill>
              <a:latin typeface="Comic Sans MS" pitchFamily="66" charset="0"/>
            </a:endParaRPr>
          </a:p>
        </p:txBody>
      </p:sp>
      <p:sp>
        <p:nvSpPr>
          <p:cNvPr id="1112073" name="Oval 9"/>
          <p:cNvSpPr>
            <a:spLocks noChangeArrowheads="1"/>
          </p:cNvSpPr>
          <p:nvPr/>
        </p:nvSpPr>
        <p:spPr bwMode="auto">
          <a:xfrm>
            <a:off x="37338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2074" name="Oval 10"/>
          <p:cNvSpPr>
            <a:spLocks noChangeArrowheads="1"/>
          </p:cNvSpPr>
          <p:nvPr/>
        </p:nvSpPr>
        <p:spPr bwMode="auto">
          <a:xfrm>
            <a:off x="44196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2075" name="Oval 11"/>
          <p:cNvSpPr>
            <a:spLocks noChangeArrowheads="1"/>
          </p:cNvSpPr>
          <p:nvPr/>
        </p:nvSpPr>
        <p:spPr bwMode="auto">
          <a:xfrm>
            <a:off x="57150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2076" name="Oval 12"/>
          <p:cNvSpPr>
            <a:spLocks noChangeArrowheads="1"/>
          </p:cNvSpPr>
          <p:nvPr/>
        </p:nvSpPr>
        <p:spPr bwMode="auto">
          <a:xfrm>
            <a:off x="60198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2077" name="AutoShape 13"/>
          <p:cNvSpPr>
            <a:spLocks noChangeArrowheads="1"/>
          </p:cNvSpPr>
          <p:nvPr/>
        </p:nvSpPr>
        <p:spPr bwMode="auto">
          <a:xfrm>
            <a:off x="7772400" y="35814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endParaRPr lang="en-US"/>
          </a:p>
        </p:txBody>
      </p:sp>
      <p:sp>
        <p:nvSpPr>
          <p:cNvPr id="1112078" name="AutoShape 14"/>
          <p:cNvSpPr>
            <a:spLocks noChangeArrowheads="1"/>
          </p:cNvSpPr>
          <p:nvPr/>
        </p:nvSpPr>
        <p:spPr bwMode="auto">
          <a:xfrm>
            <a:off x="7235825" y="3627438"/>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2079" name="Text Box 15"/>
          <p:cNvSpPr txBox="1">
            <a:spLocks noChangeArrowheads="1"/>
          </p:cNvSpPr>
          <p:nvPr/>
        </p:nvSpPr>
        <p:spPr bwMode="auto">
          <a:xfrm>
            <a:off x="188913" y="5089525"/>
            <a:ext cx="5494337" cy="336550"/>
          </a:xfrm>
          <a:prstGeom prst="rect">
            <a:avLst/>
          </a:prstGeom>
          <a:noFill/>
          <a:ln w="9525">
            <a:noFill/>
            <a:miter lim="800000"/>
            <a:headEnd/>
            <a:tailEnd/>
          </a:ln>
        </p:spPr>
        <p:txBody>
          <a:bodyPr wrap="none">
            <a:spAutoFit/>
          </a:bodyPr>
          <a:lstStyle/>
          <a:p>
            <a:r>
              <a:rPr lang="en-US" sz="1600">
                <a:solidFill>
                  <a:schemeClr val="bg1"/>
                </a:solidFill>
              </a:rPr>
              <a:t>What happens to the </a:t>
            </a:r>
            <a:r>
              <a:rPr lang="en-US" sz="1600" b="1">
                <a:solidFill>
                  <a:schemeClr val="bg1"/>
                </a:solidFill>
              </a:rPr>
              <a:t>particles</a:t>
            </a:r>
            <a:r>
              <a:rPr lang="en-US" sz="1600">
                <a:solidFill>
                  <a:schemeClr val="bg1"/>
                </a:solidFill>
              </a:rPr>
              <a:t> during a chemical reaction?</a:t>
            </a:r>
          </a:p>
        </p:txBody>
      </p:sp>
      <p:sp>
        <p:nvSpPr>
          <p:cNvPr id="1112080" name="Text Box 16"/>
          <p:cNvSpPr txBox="1">
            <a:spLocks noChangeArrowheads="1"/>
          </p:cNvSpPr>
          <p:nvPr/>
        </p:nvSpPr>
        <p:spPr bwMode="auto">
          <a:xfrm>
            <a:off x="5622925" y="5089525"/>
            <a:ext cx="3451225" cy="581025"/>
          </a:xfrm>
          <a:prstGeom prst="rect">
            <a:avLst/>
          </a:prstGeom>
          <a:noFill/>
          <a:ln w="9525">
            <a:noFill/>
            <a:miter lim="800000"/>
            <a:headEnd/>
            <a:tailEnd/>
          </a:ln>
        </p:spPr>
        <p:txBody>
          <a:bodyPr wrap="none">
            <a:spAutoFit/>
          </a:bodyPr>
          <a:lstStyle/>
          <a:p>
            <a:r>
              <a:rPr lang="en-US" sz="1600" i="1">
                <a:solidFill>
                  <a:schemeClr val="bg1"/>
                </a:solidFill>
              </a:rPr>
              <a:t>They are NOT created or destroyed;</a:t>
            </a:r>
          </a:p>
          <a:p>
            <a:r>
              <a:rPr lang="en-US" sz="1600" i="1">
                <a:solidFill>
                  <a:schemeClr val="bg1"/>
                </a:solidFill>
              </a:rPr>
              <a:t>they are merely rearranged</a:t>
            </a:r>
          </a:p>
        </p:txBody>
      </p:sp>
      <p:sp>
        <p:nvSpPr>
          <p:cNvPr id="1112081" name="Text Box 17"/>
          <p:cNvSpPr txBox="1">
            <a:spLocks noChangeArrowheads="1"/>
          </p:cNvSpPr>
          <p:nvPr/>
        </p:nvSpPr>
        <p:spPr bwMode="auto">
          <a:xfrm>
            <a:off x="212725" y="5851525"/>
            <a:ext cx="6067425" cy="336550"/>
          </a:xfrm>
          <a:prstGeom prst="rect">
            <a:avLst/>
          </a:prstGeom>
          <a:noFill/>
          <a:ln w="9525">
            <a:noFill/>
            <a:miter lim="800000"/>
            <a:headEnd/>
            <a:tailEnd/>
          </a:ln>
        </p:spPr>
        <p:txBody>
          <a:bodyPr wrap="none">
            <a:spAutoFit/>
          </a:bodyPr>
          <a:lstStyle/>
          <a:p>
            <a:r>
              <a:rPr lang="en-US" sz="1600">
                <a:solidFill>
                  <a:schemeClr val="bg1"/>
                </a:solidFill>
              </a:rPr>
              <a:t>Is there a </a:t>
            </a:r>
            <a:r>
              <a:rPr lang="en-US" sz="1600" b="1">
                <a:solidFill>
                  <a:schemeClr val="bg1"/>
                </a:solidFill>
              </a:rPr>
              <a:t>change in energy</a:t>
            </a:r>
            <a:r>
              <a:rPr lang="en-US" sz="1600">
                <a:solidFill>
                  <a:schemeClr val="bg1"/>
                </a:solidFill>
              </a:rPr>
              <a:t> associated with a chemical change?</a:t>
            </a:r>
          </a:p>
        </p:txBody>
      </p:sp>
      <p:sp>
        <p:nvSpPr>
          <p:cNvPr id="1112082" name="Text Box 18"/>
          <p:cNvSpPr txBox="1">
            <a:spLocks noChangeArrowheads="1"/>
          </p:cNvSpPr>
          <p:nvPr/>
        </p:nvSpPr>
        <p:spPr bwMode="auto">
          <a:xfrm>
            <a:off x="6324600" y="5895975"/>
            <a:ext cx="2543175" cy="581025"/>
          </a:xfrm>
          <a:prstGeom prst="rect">
            <a:avLst/>
          </a:prstGeom>
          <a:noFill/>
          <a:ln w="9525">
            <a:noFill/>
            <a:miter lim="800000"/>
            <a:headEnd/>
            <a:tailEnd/>
          </a:ln>
        </p:spPr>
        <p:txBody>
          <a:bodyPr wrap="none">
            <a:spAutoFit/>
          </a:bodyPr>
          <a:lstStyle/>
          <a:p>
            <a:r>
              <a:rPr lang="en-US" sz="1600" i="1">
                <a:solidFill>
                  <a:schemeClr val="bg1"/>
                </a:solidFill>
              </a:rPr>
              <a:t>Yes:  heat, light, sound -</a:t>
            </a:r>
          </a:p>
          <a:p>
            <a:r>
              <a:rPr lang="en-US" sz="1600" i="1">
                <a:solidFill>
                  <a:schemeClr val="bg1"/>
                </a:solidFill>
              </a:rPr>
              <a:t>perhaps not easily noticed</a:t>
            </a:r>
          </a:p>
        </p:txBody>
      </p:sp>
      <p:sp>
        <p:nvSpPr>
          <p:cNvPr id="1112083" name="AutoShape 19"/>
          <p:cNvSpPr>
            <a:spLocks noChangeArrowheads="1"/>
          </p:cNvSpPr>
          <p:nvPr/>
        </p:nvSpPr>
        <p:spPr bwMode="auto">
          <a:xfrm>
            <a:off x="4038600" y="41910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pPr algn="ctr"/>
            <a:endParaRPr lang="en-US" sz="1200">
              <a:solidFill>
                <a:schemeClr val="bg1"/>
              </a:solidFill>
              <a:latin typeface="Comic Sans MS" pitchFamily="66" charset="0"/>
            </a:endParaRPr>
          </a:p>
        </p:txBody>
      </p:sp>
      <p:sp>
        <p:nvSpPr>
          <p:cNvPr id="1112084" name="Oval 20"/>
          <p:cNvSpPr>
            <a:spLocks noChangeArrowheads="1"/>
          </p:cNvSpPr>
          <p:nvPr/>
        </p:nvSpPr>
        <p:spPr bwMode="auto">
          <a:xfrm>
            <a:off x="3733800" y="42672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2085" name="Oval 21"/>
          <p:cNvSpPr>
            <a:spLocks noChangeArrowheads="1"/>
          </p:cNvSpPr>
          <p:nvPr/>
        </p:nvSpPr>
        <p:spPr bwMode="auto">
          <a:xfrm>
            <a:off x="4419600" y="42672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2086" name="Oval 22"/>
          <p:cNvSpPr>
            <a:spLocks noChangeArrowheads="1"/>
          </p:cNvSpPr>
          <p:nvPr/>
        </p:nvSpPr>
        <p:spPr bwMode="auto">
          <a:xfrm>
            <a:off x="8153400" y="36576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1112087" name="AutoShape 23"/>
          <p:cNvSpPr>
            <a:spLocks noChangeArrowheads="1"/>
          </p:cNvSpPr>
          <p:nvPr/>
        </p:nvSpPr>
        <p:spPr bwMode="auto">
          <a:xfrm>
            <a:off x="7772400" y="4267200"/>
            <a:ext cx="381000" cy="457200"/>
          </a:xfrm>
          <a:prstGeom prst="diamond">
            <a:avLst/>
          </a:prstGeom>
          <a:gradFill rotWithShape="1">
            <a:gsLst>
              <a:gs pos="0">
                <a:srgbClr val="FF0000"/>
              </a:gs>
              <a:gs pos="100000">
                <a:srgbClr val="760000"/>
              </a:gs>
            </a:gsLst>
            <a:path path="shape">
              <a:fillToRect l="50000" t="50000" r="50000" b="50000"/>
            </a:path>
          </a:gradFill>
          <a:ln w="9525">
            <a:solidFill>
              <a:srgbClr val="800000"/>
            </a:solidFill>
            <a:miter lim="800000"/>
            <a:headEnd/>
            <a:tailEnd/>
          </a:ln>
        </p:spPr>
        <p:txBody>
          <a:bodyPr wrap="none" anchor="ctr"/>
          <a:lstStyle/>
          <a:p>
            <a:endParaRPr lang="en-US"/>
          </a:p>
        </p:txBody>
      </p:sp>
      <p:sp>
        <p:nvSpPr>
          <p:cNvPr id="1112088" name="AutoShape 24"/>
          <p:cNvSpPr>
            <a:spLocks noChangeArrowheads="1"/>
          </p:cNvSpPr>
          <p:nvPr/>
        </p:nvSpPr>
        <p:spPr bwMode="auto">
          <a:xfrm>
            <a:off x="7239000" y="4311650"/>
            <a:ext cx="533400" cy="457200"/>
          </a:xfrm>
          <a:prstGeom prst="pentagon">
            <a:avLst/>
          </a:prstGeom>
          <a:gradFill rotWithShape="1">
            <a:gsLst>
              <a:gs pos="0">
                <a:srgbClr val="3366FF"/>
              </a:gs>
              <a:gs pos="100000">
                <a:srgbClr val="182F76"/>
              </a:gs>
            </a:gsLst>
            <a:path path="shape">
              <a:fillToRect l="50000" t="50000" r="50000" b="50000"/>
            </a:path>
          </a:gradFill>
          <a:ln w="9525">
            <a:solidFill>
              <a:srgbClr val="0000FF"/>
            </a:solidFill>
            <a:miter lim="800000"/>
            <a:headEnd/>
            <a:tailEnd/>
          </a:ln>
        </p:spPr>
        <p:txBody>
          <a:bodyPr wrap="none" anchor="ctr"/>
          <a:lstStyle/>
          <a:p>
            <a:endParaRPr lang="en-US"/>
          </a:p>
        </p:txBody>
      </p:sp>
      <p:sp>
        <p:nvSpPr>
          <p:cNvPr id="1112089" name="Oval 25"/>
          <p:cNvSpPr>
            <a:spLocks noChangeArrowheads="1"/>
          </p:cNvSpPr>
          <p:nvPr/>
        </p:nvSpPr>
        <p:spPr bwMode="auto">
          <a:xfrm>
            <a:off x="8153400" y="4343400"/>
            <a:ext cx="304800" cy="304800"/>
          </a:xfrm>
          <a:prstGeom prst="ellipse">
            <a:avLst/>
          </a:prstGeom>
          <a:gradFill rotWithShape="1">
            <a:gsLst>
              <a:gs pos="0">
                <a:srgbClr val="008000"/>
              </a:gs>
              <a:gs pos="100000">
                <a:srgbClr val="003B00"/>
              </a:gs>
            </a:gsLst>
            <a:path path="shape">
              <a:fillToRect l="50000" t="50000" r="50000" b="50000"/>
            </a:path>
          </a:gradFill>
          <a:ln w="3175">
            <a:solidFill>
              <a:srgbClr val="003300"/>
            </a:solidFill>
            <a:round/>
            <a:headEnd/>
            <a:tailEnd/>
          </a:ln>
        </p:spPr>
        <p:txBody>
          <a:bodyPr wrap="none" anchor="ctr"/>
          <a:lstStyle/>
          <a:p>
            <a:endParaRPr lang="en-US"/>
          </a:p>
        </p:txBody>
      </p:sp>
      <p:sp>
        <p:nvSpPr>
          <p:cNvPr id="262171" name="AutoShape 2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2067">
                                            <p:txEl>
                                              <p:pRg st="0" end="0"/>
                                            </p:txEl>
                                          </p:spTgt>
                                        </p:tgtEl>
                                        <p:attrNameLst>
                                          <p:attrName>style.visibility</p:attrName>
                                        </p:attrNameLst>
                                      </p:cBhvr>
                                      <p:to>
                                        <p:strVal val="visible"/>
                                      </p:to>
                                    </p:set>
                                    <p:animEffect transition="in" filter="dissolve">
                                      <p:cBhvr>
                                        <p:cTn id="7" dur="500"/>
                                        <p:tgtEl>
                                          <p:spTgt spid="1112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112069"/>
                                        </p:tgtEl>
                                        <p:attrNameLst>
                                          <p:attrName>style.visibility</p:attrName>
                                        </p:attrNameLst>
                                      </p:cBhvr>
                                      <p:to>
                                        <p:strVal val="visible"/>
                                      </p:to>
                                    </p:set>
                                    <p:anim calcmode="lin" valueType="num">
                                      <p:cBhvr>
                                        <p:cTn id="12" dur="500" fill="hold"/>
                                        <p:tgtEl>
                                          <p:spTgt spid="1112069"/>
                                        </p:tgtEl>
                                        <p:attrNameLst>
                                          <p:attrName>ppt_w</p:attrName>
                                        </p:attrNameLst>
                                      </p:cBhvr>
                                      <p:tavLst>
                                        <p:tav tm="0">
                                          <p:val>
                                            <p:fltVal val="0"/>
                                          </p:val>
                                        </p:tav>
                                        <p:tav tm="100000">
                                          <p:val>
                                            <p:strVal val="#ppt_w"/>
                                          </p:val>
                                        </p:tav>
                                      </p:tavLst>
                                    </p:anim>
                                    <p:anim calcmode="lin" valueType="num">
                                      <p:cBhvr>
                                        <p:cTn id="13" dur="500" fill="hold"/>
                                        <p:tgtEl>
                                          <p:spTgt spid="1112069"/>
                                        </p:tgtEl>
                                        <p:attrNameLst>
                                          <p:attrName>ppt_h</p:attrName>
                                        </p:attrNameLst>
                                      </p:cBhvr>
                                      <p:tavLst>
                                        <p:tav tm="0">
                                          <p:val>
                                            <p:fltVal val="0"/>
                                          </p:val>
                                        </p:tav>
                                        <p:tav tm="100000">
                                          <p:val>
                                            <p:strVal val="#ppt_h"/>
                                          </p:val>
                                        </p:tav>
                                      </p:tavLst>
                                    </p:anim>
                                    <p:animEffect transition="in" filter="fade">
                                      <p:cBhvr>
                                        <p:cTn id="14" dur="500"/>
                                        <p:tgtEl>
                                          <p:spTgt spid="1112069"/>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112093"/>
                                        </p:tgtEl>
                                        <p:attrNameLst>
                                          <p:attrName>style.visibility</p:attrName>
                                        </p:attrNameLst>
                                      </p:cBhvr>
                                      <p:to>
                                        <p:strVal val="visible"/>
                                      </p:to>
                                    </p:set>
                                    <p:animEffect transition="in" filter="diamond(in)">
                                      <p:cBhvr>
                                        <p:cTn id="19" dur="2000"/>
                                        <p:tgtEl>
                                          <p:spTgt spid="1112093"/>
                                        </p:tgtEl>
                                      </p:cBhvr>
                                    </p:animEffect>
                                  </p:childTnLst>
                                </p:cTn>
                              </p:par>
                              <p:par>
                                <p:cTn id="20" presetID="40" presetClass="entr" presetSubtype="0" fill="hold" grpId="0" nodeType="withEffect">
                                  <p:stCondLst>
                                    <p:cond delay="0"/>
                                  </p:stCondLst>
                                  <p:iterate type="lt">
                                    <p:tmPct val="10000"/>
                                  </p:iterate>
                                  <p:childTnLst>
                                    <p:set>
                                      <p:cBhvr>
                                        <p:cTn id="21" dur="1" fill="hold">
                                          <p:stCondLst>
                                            <p:cond delay="0"/>
                                          </p:stCondLst>
                                        </p:cTn>
                                        <p:tgtEl>
                                          <p:spTgt spid="1112092"/>
                                        </p:tgtEl>
                                        <p:attrNameLst>
                                          <p:attrName>style.visibility</p:attrName>
                                        </p:attrNameLst>
                                      </p:cBhvr>
                                      <p:to>
                                        <p:strVal val="visible"/>
                                      </p:to>
                                    </p:set>
                                    <p:animEffect transition="in" filter="fade">
                                      <p:cBhvr>
                                        <p:cTn id="22" dur="1000"/>
                                        <p:tgtEl>
                                          <p:spTgt spid="1112092"/>
                                        </p:tgtEl>
                                      </p:cBhvr>
                                    </p:animEffect>
                                    <p:anim calcmode="lin" valueType="num">
                                      <p:cBhvr>
                                        <p:cTn id="23" dur="1000" fill="hold"/>
                                        <p:tgtEl>
                                          <p:spTgt spid="1112092"/>
                                        </p:tgtEl>
                                        <p:attrNameLst>
                                          <p:attrName>ppt_x</p:attrName>
                                        </p:attrNameLst>
                                      </p:cBhvr>
                                      <p:tavLst>
                                        <p:tav tm="0">
                                          <p:val>
                                            <p:strVal val="#ppt_x-.1"/>
                                          </p:val>
                                        </p:tav>
                                        <p:tav tm="100000">
                                          <p:val>
                                            <p:strVal val="#ppt_x"/>
                                          </p:val>
                                        </p:tav>
                                      </p:tavLst>
                                    </p:anim>
                                    <p:anim calcmode="lin" valueType="num">
                                      <p:cBhvr>
                                        <p:cTn id="24" dur="1000" fill="hold"/>
                                        <p:tgtEl>
                                          <p:spTgt spid="1112092"/>
                                        </p:tgtEl>
                                        <p:attrNameLst>
                                          <p:attrName>ppt_y</p:attrName>
                                        </p:attrNameLst>
                                      </p:cBhvr>
                                      <p:tavLst>
                                        <p:tav tm="0">
                                          <p:val>
                                            <p:strVal val="#ppt_y"/>
                                          </p:val>
                                        </p:tav>
                                        <p:tav tm="100000">
                                          <p:val>
                                            <p:strVal val="#ppt_y"/>
                                          </p:val>
                                        </p:tav>
                                      </p:tavLst>
                                    </p:anim>
                                  </p:childTnLst>
                                </p:cTn>
                              </p:par>
                            </p:childTnLst>
                          </p:cTn>
                        </p:par>
                        <p:par>
                          <p:cTn id="25" fill="hold">
                            <p:stCondLst>
                              <p:cond delay="3800"/>
                            </p:stCondLst>
                            <p:childTnLst>
                              <p:par>
                                <p:cTn id="26" presetID="2" presetClass="entr" presetSubtype="6" fill="hold" grpId="0" nodeType="afterEffect">
                                  <p:stCondLst>
                                    <p:cond delay="1000"/>
                                  </p:stCondLst>
                                  <p:childTnLst>
                                    <p:set>
                                      <p:cBhvr>
                                        <p:cTn id="27" dur="1" fill="hold">
                                          <p:stCondLst>
                                            <p:cond delay="0"/>
                                          </p:stCondLst>
                                        </p:cTn>
                                        <p:tgtEl>
                                          <p:spTgt spid="1112070"/>
                                        </p:tgtEl>
                                        <p:attrNameLst>
                                          <p:attrName>style.visibility</p:attrName>
                                        </p:attrNameLst>
                                      </p:cBhvr>
                                      <p:to>
                                        <p:strVal val="visible"/>
                                      </p:to>
                                    </p:set>
                                    <p:anim calcmode="lin" valueType="num">
                                      <p:cBhvr additive="base">
                                        <p:cTn id="28" dur="500" fill="hold"/>
                                        <p:tgtEl>
                                          <p:spTgt spid="1112070"/>
                                        </p:tgtEl>
                                        <p:attrNameLst>
                                          <p:attrName>ppt_x</p:attrName>
                                        </p:attrNameLst>
                                      </p:cBhvr>
                                      <p:tavLst>
                                        <p:tav tm="0">
                                          <p:val>
                                            <p:strVal val="1+#ppt_w/2"/>
                                          </p:val>
                                        </p:tav>
                                        <p:tav tm="100000">
                                          <p:val>
                                            <p:strVal val="#ppt_x"/>
                                          </p:val>
                                        </p:tav>
                                      </p:tavLst>
                                    </p:anim>
                                    <p:anim calcmode="lin" valueType="num">
                                      <p:cBhvr additive="base">
                                        <p:cTn id="29" dur="500" fill="hold"/>
                                        <p:tgtEl>
                                          <p:spTgt spid="1112070"/>
                                        </p:tgtEl>
                                        <p:attrNameLst>
                                          <p:attrName>ppt_y</p:attrName>
                                        </p:attrNameLst>
                                      </p:cBhvr>
                                      <p:tavLst>
                                        <p:tav tm="0">
                                          <p:val>
                                            <p:strVal val="1+#ppt_h/2"/>
                                          </p:val>
                                        </p:tav>
                                        <p:tav tm="100000">
                                          <p:val>
                                            <p:strVal val="#ppt_y"/>
                                          </p:val>
                                        </p:tav>
                                      </p:tavLst>
                                    </p:anim>
                                  </p:childTnLst>
                                </p:cTn>
                              </p:par>
                            </p:childTnLst>
                          </p:cTn>
                        </p:par>
                        <p:par>
                          <p:cTn id="30" fill="hold">
                            <p:stCondLst>
                              <p:cond delay="5300"/>
                            </p:stCondLst>
                            <p:childTnLst>
                              <p:par>
                                <p:cTn id="31" presetID="2" presetClass="entr" presetSubtype="6" fill="hold" grpId="0" nodeType="afterEffect">
                                  <p:stCondLst>
                                    <p:cond delay="1000"/>
                                  </p:stCondLst>
                                  <p:childTnLst>
                                    <p:set>
                                      <p:cBhvr>
                                        <p:cTn id="32" dur="1" fill="hold">
                                          <p:stCondLst>
                                            <p:cond delay="0"/>
                                          </p:stCondLst>
                                        </p:cTn>
                                        <p:tgtEl>
                                          <p:spTgt spid="1112071"/>
                                        </p:tgtEl>
                                        <p:attrNameLst>
                                          <p:attrName>style.visibility</p:attrName>
                                        </p:attrNameLst>
                                      </p:cBhvr>
                                      <p:to>
                                        <p:strVal val="visible"/>
                                      </p:to>
                                    </p:set>
                                    <p:anim calcmode="lin" valueType="num">
                                      <p:cBhvr additive="base">
                                        <p:cTn id="33" dur="500" fill="hold"/>
                                        <p:tgtEl>
                                          <p:spTgt spid="1112071"/>
                                        </p:tgtEl>
                                        <p:attrNameLst>
                                          <p:attrName>ppt_x</p:attrName>
                                        </p:attrNameLst>
                                      </p:cBhvr>
                                      <p:tavLst>
                                        <p:tav tm="0">
                                          <p:val>
                                            <p:strVal val="1+#ppt_w/2"/>
                                          </p:val>
                                        </p:tav>
                                        <p:tav tm="100000">
                                          <p:val>
                                            <p:strVal val="#ppt_x"/>
                                          </p:val>
                                        </p:tav>
                                      </p:tavLst>
                                    </p:anim>
                                    <p:anim calcmode="lin" valueType="num">
                                      <p:cBhvr additive="base">
                                        <p:cTn id="34" dur="500" fill="hold"/>
                                        <p:tgtEl>
                                          <p:spTgt spid="1112071"/>
                                        </p:tgtEl>
                                        <p:attrNameLst>
                                          <p:attrName>ppt_y</p:attrName>
                                        </p:attrNameLst>
                                      </p:cBhvr>
                                      <p:tavLst>
                                        <p:tav tm="0">
                                          <p:val>
                                            <p:strVal val="1+#ppt_h/2"/>
                                          </p:val>
                                        </p:tav>
                                        <p:tav tm="100000">
                                          <p:val>
                                            <p:strVal val="#ppt_y"/>
                                          </p:val>
                                        </p:tav>
                                      </p:tavLst>
                                    </p:anim>
                                  </p:childTnLst>
                                </p:cTn>
                              </p:par>
                            </p:childTnLst>
                          </p:cTn>
                        </p:par>
                        <p:par>
                          <p:cTn id="35" fill="hold">
                            <p:stCondLst>
                              <p:cond delay="6800"/>
                            </p:stCondLst>
                            <p:childTnLst>
                              <p:par>
                                <p:cTn id="36" presetID="2" presetClass="entr" presetSubtype="6" fill="hold" grpId="0" nodeType="afterEffect">
                                  <p:stCondLst>
                                    <p:cond delay="0"/>
                                  </p:stCondLst>
                                  <p:childTnLst>
                                    <p:set>
                                      <p:cBhvr>
                                        <p:cTn id="37" dur="1" fill="hold">
                                          <p:stCondLst>
                                            <p:cond delay="0"/>
                                          </p:stCondLst>
                                        </p:cTn>
                                        <p:tgtEl>
                                          <p:spTgt spid="1112073"/>
                                        </p:tgtEl>
                                        <p:attrNameLst>
                                          <p:attrName>style.visibility</p:attrName>
                                        </p:attrNameLst>
                                      </p:cBhvr>
                                      <p:to>
                                        <p:strVal val="visible"/>
                                      </p:to>
                                    </p:set>
                                    <p:anim calcmode="lin" valueType="num">
                                      <p:cBhvr additive="base">
                                        <p:cTn id="38" dur="500" fill="hold"/>
                                        <p:tgtEl>
                                          <p:spTgt spid="1112073"/>
                                        </p:tgtEl>
                                        <p:attrNameLst>
                                          <p:attrName>ppt_x</p:attrName>
                                        </p:attrNameLst>
                                      </p:cBhvr>
                                      <p:tavLst>
                                        <p:tav tm="0">
                                          <p:val>
                                            <p:strVal val="1+#ppt_w/2"/>
                                          </p:val>
                                        </p:tav>
                                        <p:tav tm="100000">
                                          <p:val>
                                            <p:strVal val="#ppt_x"/>
                                          </p:val>
                                        </p:tav>
                                      </p:tavLst>
                                    </p:anim>
                                    <p:anim calcmode="lin" valueType="num">
                                      <p:cBhvr additive="base">
                                        <p:cTn id="39" dur="500" fill="hold"/>
                                        <p:tgtEl>
                                          <p:spTgt spid="1112073"/>
                                        </p:tgtEl>
                                        <p:attrNameLst>
                                          <p:attrName>ppt_y</p:attrName>
                                        </p:attrNameLst>
                                      </p:cBhvr>
                                      <p:tavLst>
                                        <p:tav tm="0">
                                          <p:val>
                                            <p:strVal val="1+#ppt_h/2"/>
                                          </p:val>
                                        </p:tav>
                                        <p:tav tm="100000">
                                          <p:val>
                                            <p:strVal val="#ppt_y"/>
                                          </p:val>
                                        </p:tav>
                                      </p:tavLst>
                                    </p:anim>
                                  </p:childTnLst>
                                </p:cTn>
                              </p:par>
                            </p:childTnLst>
                          </p:cTn>
                        </p:par>
                        <p:par>
                          <p:cTn id="40" fill="hold">
                            <p:stCondLst>
                              <p:cond delay="7300"/>
                            </p:stCondLst>
                            <p:childTnLst>
                              <p:par>
                                <p:cTn id="41" presetID="2" presetClass="entr" presetSubtype="6" fill="hold" grpId="0" nodeType="afterEffect">
                                  <p:stCondLst>
                                    <p:cond delay="0"/>
                                  </p:stCondLst>
                                  <p:childTnLst>
                                    <p:set>
                                      <p:cBhvr>
                                        <p:cTn id="42" dur="1" fill="hold">
                                          <p:stCondLst>
                                            <p:cond delay="0"/>
                                          </p:stCondLst>
                                        </p:cTn>
                                        <p:tgtEl>
                                          <p:spTgt spid="1112074"/>
                                        </p:tgtEl>
                                        <p:attrNameLst>
                                          <p:attrName>style.visibility</p:attrName>
                                        </p:attrNameLst>
                                      </p:cBhvr>
                                      <p:to>
                                        <p:strVal val="visible"/>
                                      </p:to>
                                    </p:set>
                                    <p:anim calcmode="lin" valueType="num">
                                      <p:cBhvr additive="base">
                                        <p:cTn id="43" dur="500" fill="hold"/>
                                        <p:tgtEl>
                                          <p:spTgt spid="1112074"/>
                                        </p:tgtEl>
                                        <p:attrNameLst>
                                          <p:attrName>ppt_x</p:attrName>
                                        </p:attrNameLst>
                                      </p:cBhvr>
                                      <p:tavLst>
                                        <p:tav tm="0">
                                          <p:val>
                                            <p:strVal val="1+#ppt_w/2"/>
                                          </p:val>
                                        </p:tav>
                                        <p:tav tm="100000">
                                          <p:val>
                                            <p:strVal val="#ppt_x"/>
                                          </p:val>
                                        </p:tav>
                                      </p:tavLst>
                                    </p:anim>
                                    <p:anim calcmode="lin" valueType="num">
                                      <p:cBhvr additive="base">
                                        <p:cTn id="44" dur="500" fill="hold"/>
                                        <p:tgtEl>
                                          <p:spTgt spid="1112074"/>
                                        </p:tgtEl>
                                        <p:attrNameLst>
                                          <p:attrName>ppt_y</p:attrName>
                                        </p:attrNameLst>
                                      </p:cBhvr>
                                      <p:tavLst>
                                        <p:tav tm="0">
                                          <p:val>
                                            <p:strVal val="1+#ppt_h/2"/>
                                          </p:val>
                                        </p:tav>
                                        <p:tav tm="100000">
                                          <p:val>
                                            <p:strVal val="#ppt_y"/>
                                          </p:val>
                                        </p:tav>
                                      </p:tavLst>
                                    </p:anim>
                                  </p:childTnLst>
                                </p:cTn>
                              </p:par>
                            </p:childTnLst>
                          </p:cTn>
                        </p:par>
                        <p:par>
                          <p:cTn id="45" fill="hold">
                            <p:stCondLst>
                              <p:cond delay="7800"/>
                            </p:stCondLst>
                            <p:childTnLst>
                              <p:par>
                                <p:cTn id="46" presetID="2" presetClass="entr" presetSubtype="6" fill="hold" grpId="0" nodeType="afterEffect">
                                  <p:stCondLst>
                                    <p:cond delay="1000"/>
                                  </p:stCondLst>
                                  <p:childTnLst>
                                    <p:set>
                                      <p:cBhvr>
                                        <p:cTn id="47" dur="1" fill="hold">
                                          <p:stCondLst>
                                            <p:cond delay="0"/>
                                          </p:stCondLst>
                                        </p:cTn>
                                        <p:tgtEl>
                                          <p:spTgt spid="1112072"/>
                                        </p:tgtEl>
                                        <p:attrNameLst>
                                          <p:attrName>style.visibility</p:attrName>
                                        </p:attrNameLst>
                                      </p:cBhvr>
                                      <p:to>
                                        <p:strVal val="visible"/>
                                      </p:to>
                                    </p:set>
                                    <p:anim calcmode="lin" valueType="num">
                                      <p:cBhvr additive="base">
                                        <p:cTn id="48" dur="500" fill="hold"/>
                                        <p:tgtEl>
                                          <p:spTgt spid="1112072"/>
                                        </p:tgtEl>
                                        <p:attrNameLst>
                                          <p:attrName>ppt_x</p:attrName>
                                        </p:attrNameLst>
                                      </p:cBhvr>
                                      <p:tavLst>
                                        <p:tav tm="0">
                                          <p:val>
                                            <p:strVal val="1+#ppt_w/2"/>
                                          </p:val>
                                        </p:tav>
                                        <p:tav tm="100000">
                                          <p:val>
                                            <p:strVal val="#ppt_x"/>
                                          </p:val>
                                        </p:tav>
                                      </p:tavLst>
                                    </p:anim>
                                    <p:anim calcmode="lin" valueType="num">
                                      <p:cBhvr additive="base">
                                        <p:cTn id="49" dur="500" fill="hold"/>
                                        <p:tgtEl>
                                          <p:spTgt spid="1112072"/>
                                        </p:tgtEl>
                                        <p:attrNameLst>
                                          <p:attrName>ppt_y</p:attrName>
                                        </p:attrNameLst>
                                      </p:cBhvr>
                                      <p:tavLst>
                                        <p:tav tm="0">
                                          <p:val>
                                            <p:strVal val="1+#ppt_h/2"/>
                                          </p:val>
                                        </p:tav>
                                        <p:tav tm="100000">
                                          <p:val>
                                            <p:strVal val="#ppt_y"/>
                                          </p:val>
                                        </p:tav>
                                      </p:tavLst>
                                    </p:anim>
                                  </p:childTnLst>
                                </p:cTn>
                              </p:par>
                            </p:childTnLst>
                          </p:cTn>
                        </p:par>
                        <p:par>
                          <p:cTn id="50" fill="hold">
                            <p:stCondLst>
                              <p:cond delay="9300"/>
                            </p:stCondLst>
                            <p:childTnLst>
                              <p:par>
                                <p:cTn id="51" presetID="2" presetClass="entr" presetSubtype="6" fill="hold" grpId="0" nodeType="afterEffect">
                                  <p:stCondLst>
                                    <p:cond delay="0"/>
                                  </p:stCondLst>
                                  <p:childTnLst>
                                    <p:set>
                                      <p:cBhvr>
                                        <p:cTn id="52" dur="1" fill="hold">
                                          <p:stCondLst>
                                            <p:cond delay="0"/>
                                          </p:stCondLst>
                                        </p:cTn>
                                        <p:tgtEl>
                                          <p:spTgt spid="1112084"/>
                                        </p:tgtEl>
                                        <p:attrNameLst>
                                          <p:attrName>style.visibility</p:attrName>
                                        </p:attrNameLst>
                                      </p:cBhvr>
                                      <p:to>
                                        <p:strVal val="visible"/>
                                      </p:to>
                                    </p:set>
                                    <p:anim calcmode="lin" valueType="num">
                                      <p:cBhvr additive="base">
                                        <p:cTn id="53" dur="500" fill="hold"/>
                                        <p:tgtEl>
                                          <p:spTgt spid="1112084"/>
                                        </p:tgtEl>
                                        <p:attrNameLst>
                                          <p:attrName>ppt_x</p:attrName>
                                        </p:attrNameLst>
                                      </p:cBhvr>
                                      <p:tavLst>
                                        <p:tav tm="0">
                                          <p:val>
                                            <p:strVal val="1+#ppt_w/2"/>
                                          </p:val>
                                        </p:tav>
                                        <p:tav tm="100000">
                                          <p:val>
                                            <p:strVal val="#ppt_x"/>
                                          </p:val>
                                        </p:tav>
                                      </p:tavLst>
                                    </p:anim>
                                    <p:anim calcmode="lin" valueType="num">
                                      <p:cBhvr additive="base">
                                        <p:cTn id="54" dur="500" fill="hold"/>
                                        <p:tgtEl>
                                          <p:spTgt spid="1112084"/>
                                        </p:tgtEl>
                                        <p:attrNameLst>
                                          <p:attrName>ppt_y</p:attrName>
                                        </p:attrNameLst>
                                      </p:cBhvr>
                                      <p:tavLst>
                                        <p:tav tm="0">
                                          <p:val>
                                            <p:strVal val="1+#ppt_h/2"/>
                                          </p:val>
                                        </p:tav>
                                        <p:tav tm="100000">
                                          <p:val>
                                            <p:strVal val="#ppt_y"/>
                                          </p:val>
                                        </p:tav>
                                      </p:tavLst>
                                    </p:anim>
                                  </p:childTnLst>
                                </p:cTn>
                              </p:par>
                            </p:childTnLst>
                          </p:cTn>
                        </p:par>
                        <p:par>
                          <p:cTn id="55" fill="hold">
                            <p:stCondLst>
                              <p:cond delay="9800"/>
                            </p:stCondLst>
                            <p:childTnLst>
                              <p:par>
                                <p:cTn id="56" presetID="2" presetClass="entr" presetSubtype="6" fill="hold" grpId="0" nodeType="afterEffect">
                                  <p:stCondLst>
                                    <p:cond delay="0"/>
                                  </p:stCondLst>
                                  <p:childTnLst>
                                    <p:set>
                                      <p:cBhvr>
                                        <p:cTn id="57" dur="1" fill="hold">
                                          <p:stCondLst>
                                            <p:cond delay="0"/>
                                          </p:stCondLst>
                                        </p:cTn>
                                        <p:tgtEl>
                                          <p:spTgt spid="1112085"/>
                                        </p:tgtEl>
                                        <p:attrNameLst>
                                          <p:attrName>style.visibility</p:attrName>
                                        </p:attrNameLst>
                                      </p:cBhvr>
                                      <p:to>
                                        <p:strVal val="visible"/>
                                      </p:to>
                                    </p:set>
                                    <p:anim calcmode="lin" valueType="num">
                                      <p:cBhvr additive="base">
                                        <p:cTn id="58" dur="500" fill="hold"/>
                                        <p:tgtEl>
                                          <p:spTgt spid="1112085"/>
                                        </p:tgtEl>
                                        <p:attrNameLst>
                                          <p:attrName>ppt_x</p:attrName>
                                        </p:attrNameLst>
                                      </p:cBhvr>
                                      <p:tavLst>
                                        <p:tav tm="0">
                                          <p:val>
                                            <p:strVal val="1+#ppt_w/2"/>
                                          </p:val>
                                        </p:tav>
                                        <p:tav tm="100000">
                                          <p:val>
                                            <p:strVal val="#ppt_x"/>
                                          </p:val>
                                        </p:tav>
                                      </p:tavLst>
                                    </p:anim>
                                    <p:anim calcmode="lin" valueType="num">
                                      <p:cBhvr additive="base">
                                        <p:cTn id="59" dur="500" fill="hold"/>
                                        <p:tgtEl>
                                          <p:spTgt spid="1112085"/>
                                        </p:tgtEl>
                                        <p:attrNameLst>
                                          <p:attrName>ppt_y</p:attrName>
                                        </p:attrNameLst>
                                      </p:cBhvr>
                                      <p:tavLst>
                                        <p:tav tm="0">
                                          <p:val>
                                            <p:strVal val="1+#ppt_h/2"/>
                                          </p:val>
                                        </p:tav>
                                        <p:tav tm="100000">
                                          <p:val>
                                            <p:strVal val="#ppt_y"/>
                                          </p:val>
                                        </p:tav>
                                      </p:tavLst>
                                    </p:anim>
                                  </p:childTnLst>
                                </p:cTn>
                              </p:par>
                            </p:childTnLst>
                          </p:cTn>
                        </p:par>
                        <p:par>
                          <p:cTn id="60" fill="hold">
                            <p:stCondLst>
                              <p:cond delay="10300"/>
                            </p:stCondLst>
                            <p:childTnLst>
                              <p:par>
                                <p:cTn id="61" presetID="2" presetClass="entr" presetSubtype="6" fill="hold" grpId="0" nodeType="afterEffect">
                                  <p:stCondLst>
                                    <p:cond delay="1000"/>
                                  </p:stCondLst>
                                  <p:childTnLst>
                                    <p:set>
                                      <p:cBhvr>
                                        <p:cTn id="62" dur="1" fill="hold">
                                          <p:stCondLst>
                                            <p:cond delay="0"/>
                                          </p:stCondLst>
                                        </p:cTn>
                                        <p:tgtEl>
                                          <p:spTgt spid="1112083"/>
                                        </p:tgtEl>
                                        <p:attrNameLst>
                                          <p:attrName>style.visibility</p:attrName>
                                        </p:attrNameLst>
                                      </p:cBhvr>
                                      <p:to>
                                        <p:strVal val="visible"/>
                                      </p:to>
                                    </p:set>
                                    <p:anim calcmode="lin" valueType="num">
                                      <p:cBhvr additive="base">
                                        <p:cTn id="63" dur="500" fill="hold"/>
                                        <p:tgtEl>
                                          <p:spTgt spid="1112083"/>
                                        </p:tgtEl>
                                        <p:attrNameLst>
                                          <p:attrName>ppt_x</p:attrName>
                                        </p:attrNameLst>
                                      </p:cBhvr>
                                      <p:tavLst>
                                        <p:tav tm="0">
                                          <p:val>
                                            <p:strVal val="1+#ppt_w/2"/>
                                          </p:val>
                                        </p:tav>
                                        <p:tav tm="100000">
                                          <p:val>
                                            <p:strVal val="#ppt_x"/>
                                          </p:val>
                                        </p:tav>
                                      </p:tavLst>
                                    </p:anim>
                                    <p:anim calcmode="lin" valueType="num">
                                      <p:cBhvr additive="base">
                                        <p:cTn id="64" dur="500" fill="hold"/>
                                        <p:tgtEl>
                                          <p:spTgt spid="1112083"/>
                                        </p:tgtEl>
                                        <p:attrNameLst>
                                          <p:attrName>ppt_y</p:attrName>
                                        </p:attrNameLst>
                                      </p:cBhvr>
                                      <p:tavLst>
                                        <p:tav tm="0">
                                          <p:val>
                                            <p:strVal val="1+#ppt_h/2"/>
                                          </p:val>
                                        </p:tav>
                                        <p:tav tm="100000">
                                          <p:val>
                                            <p:strVal val="#ppt_y"/>
                                          </p:val>
                                        </p:tav>
                                      </p:tavLst>
                                    </p:anim>
                                  </p:childTnLst>
                                </p:cTn>
                              </p:par>
                            </p:childTnLst>
                          </p:cTn>
                        </p:par>
                        <p:par>
                          <p:cTn id="65" fill="hold">
                            <p:stCondLst>
                              <p:cond delay="11800"/>
                            </p:stCondLst>
                            <p:childTnLst>
                              <p:par>
                                <p:cTn id="66" presetID="2" presetClass="entr" presetSubtype="6" fill="hold" grpId="0" nodeType="afterEffect">
                                  <p:stCondLst>
                                    <p:cond delay="1000"/>
                                  </p:stCondLst>
                                  <p:childTnLst>
                                    <p:set>
                                      <p:cBhvr>
                                        <p:cTn id="67" dur="1" fill="hold">
                                          <p:stCondLst>
                                            <p:cond delay="0"/>
                                          </p:stCondLst>
                                        </p:cTn>
                                        <p:tgtEl>
                                          <p:spTgt spid="1112075"/>
                                        </p:tgtEl>
                                        <p:attrNameLst>
                                          <p:attrName>style.visibility</p:attrName>
                                        </p:attrNameLst>
                                      </p:cBhvr>
                                      <p:to>
                                        <p:strVal val="visible"/>
                                      </p:to>
                                    </p:set>
                                    <p:anim calcmode="lin" valueType="num">
                                      <p:cBhvr additive="base">
                                        <p:cTn id="68" dur="500" fill="hold"/>
                                        <p:tgtEl>
                                          <p:spTgt spid="1112075"/>
                                        </p:tgtEl>
                                        <p:attrNameLst>
                                          <p:attrName>ppt_x</p:attrName>
                                        </p:attrNameLst>
                                      </p:cBhvr>
                                      <p:tavLst>
                                        <p:tav tm="0">
                                          <p:val>
                                            <p:strVal val="1+#ppt_w/2"/>
                                          </p:val>
                                        </p:tav>
                                        <p:tav tm="100000">
                                          <p:val>
                                            <p:strVal val="#ppt_x"/>
                                          </p:val>
                                        </p:tav>
                                      </p:tavLst>
                                    </p:anim>
                                    <p:anim calcmode="lin" valueType="num">
                                      <p:cBhvr additive="base">
                                        <p:cTn id="69" dur="500" fill="hold"/>
                                        <p:tgtEl>
                                          <p:spTgt spid="1112075"/>
                                        </p:tgtEl>
                                        <p:attrNameLst>
                                          <p:attrName>ppt_y</p:attrName>
                                        </p:attrNameLst>
                                      </p:cBhvr>
                                      <p:tavLst>
                                        <p:tav tm="0">
                                          <p:val>
                                            <p:strVal val="1+#ppt_h/2"/>
                                          </p:val>
                                        </p:tav>
                                        <p:tav tm="100000">
                                          <p:val>
                                            <p:strVal val="#ppt_y"/>
                                          </p:val>
                                        </p:tav>
                                      </p:tavLst>
                                    </p:anim>
                                  </p:childTnLst>
                                </p:cTn>
                              </p:par>
                            </p:childTnLst>
                          </p:cTn>
                        </p:par>
                        <p:par>
                          <p:cTn id="70" fill="hold">
                            <p:stCondLst>
                              <p:cond delay="13300"/>
                            </p:stCondLst>
                            <p:childTnLst>
                              <p:par>
                                <p:cTn id="71" presetID="2" presetClass="entr" presetSubtype="6" fill="hold" grpId="0" nodeType="afterEffect">
                                  <p:stCondLst>
                                    <p:cond delay="1000"/>
                                  </p:stCondLst>
                                  <p:childTnLst>
                                    <p:set>
                                      <p:cBhvr>
                                        <p:cTn id="72" dur="1" fill="hold">
                                          <p:stCondLst>
                                            <p:cond delay="0"/>
                                          </p:stCondLst>
                                        </p:cTn>
                                        <p:tgtEl>
                                          <p:spTgt spid="1112076"/>
                                        </p:tgtEl>
                                        <p:attrNameLst>
                                          <p:attrName>style.visibility</p:attrName>
                                        </p:attrNameLst>
                                      </p:cBhvr>
                                      <p:to>
                                        <p:strVal val="visible"/>
                                      </p:to>
                                    </p:set>
                                    <p:anim calcmode="lin" valueType="num">
                                      <p:cBhvr additive="base">
                                        <p:cTn id="73" dur="500" fill="hold"/>
                                        <p:tgtEl>
                                          <p:spTgt spid="1112076"/>
                                        </p:tgtEl>
                                        <p:attrNameLst>
                                          <p:attrName>ppt_x</p:attrName>
                                        </p:attrNameLst>
                                      </p:cBhvr>
                                      <p:tavLst>
                                        <p:tav tm="0">
                                          <p:val>
                                            <p:strVal val="1+#ppt_w/2"/>
                                          </p:val>
                                        </p:tav>
                                        <p:tav tm="100000">
                                          <p:val>
                                            <p:strVal val="#ppt_x"/>
                                          </p:val>
                                        </p:tav>
                                      </p:tavLst>
                                    </p:anim>
                                    <p:anim calcmode="lin" valueType="num">
                                      <p:cBhvr additive="base">
                                        <p:cTn id="74" dur="500" fill="hold"/>
                                        <p:tgtEl>
                                          <p:spTgt spid="1112076"/>
                                        </p:tgtEl>
                                        <p:attrNameLst>
                                          <p:attrName>ppt_y</p:attrName>
                                        </p:attrNameLst>
                                      </p:cBhvr>
                                      <p:tavLst>
                                        <p:tav tm="0">
                                          <p:val>
                                            <p:strVal val="1+#ppt_h/2"/>
                                          </p:val>
                                        </p:tav>
                                        <p:tav tm="100000">
                                          <p:val>
                                            <p:strVal val="#ppt_y"/>
                                          </p:val>
                                        </p:tav>
                                      </p:tavLst>
                                    </p:anim>
                                  </p:childTnLst>
                                </p:cTn>
                              </p:par>
                            </p:childTnLst>
                          </p:cTn>
                        </p:par>
                        <p:par>
                          <p:cTn id="75" fill="hold">
                            <p:stCondLst>
                              <p:cond delay="14800"/>
                            </p:stCondLst>
                            <p:childTnLst>
                              <p:par>
                                <p:cTn id="76" presetID="2" presetClass="entr" presetSubtype="6" fill="hold" grpId="0" nodeType="afterEffect">
                                  <p:stCondLst>
                                    <p:cond delay="0"/>
                                  </p:stCondLst>
                                  <p:childTnLst>
                                    <p:set>
                                      <p:cBhvr>
                                        <p:cTn id="77" dur="1" fill="hold">
                                          <p:stCondLst>
                                            <p:cond delay="0"/>
                                          </p:stCondLst>
                                        </p:cTn>
                                        <p:tgtEl>
                                          <p:spTgt spid="1112078"/>
                                        </p:tgtEl>
                                        <p:attrNameLst>
                                          <p:attrName>style.visibility</p:attrName>
                                        </p:attrNameLst>
                                      </p:cBhvr>
                                      <p:to>
                                        <p:strVal val="visible"/>
                                      </p:to>
                                    </p:set>
                                    <p:anim calcmode="lin" valueType="num">
                                      <p:cBhvr additive="base">
                                        <p:cTn id="78" dur="500" fill="hold"/>
                                        <p:tgtEl>
                                          <p:spTgt spid="1112078"/>
                                        </p:tgtEl>
                                        <p:attrNameLst>
                                          <p:attrName>ppt_x</p:attrName>
                                        </p:attrNameLst>
                                      </p:cBhvr>
                                      <p:tavLst>
                                        <p:tav tm="0">
                                          <p:val>
                                            <p:strVal val="1+#ppt_w/2"/>
                                          </p:val>
                                        </p:tav>
                                        <p:tav tm="100000">
                                          <p:val>
                                            <p:strVal val="#ppt_x"/>
                                          </p:val>
                                        </p:tav>
                                      </p:tavLst>
                                    </p:anim>
                                    <p:anim calcmode="lin" valueType="num">
                                      <p:cBhvr additive="base">
                                        <p:cTn id="79" dur="500" fill="hold"/>
                                        <p:tgtEl>
                                          <p:spTgt spid="1112078"/>
                                        </p:tgtEl>
                                        <p:attrNameLst>
                                          <p:attrName>ppt_y</p:attrName>
                                        </p:attrNameLst>
                                      </p:cBhvr>
                                      <p:tavLst>
                                        <p:tav tm="0">
                                          <p:val>
                                            <p:strVal val="1+#ppt_h/2"/>
                                          </p:val>
                                        </p:tav>
                                        <p:tav tm="100000">
                                          <p:val>
                                            <p:strVal val="#ppt_y"/>
                                          </p:val>
                                        </p:tav>
                                      </p:tavLst>
                                    </p:anim>
                                  </p:childTnLst>
                                </p:cTn>
                              </p:par>
                            </p:childTnLst>
                          </p:cTn>
                        </p:par>
                        <p:par>
                          <p:cTn id="80" fill="hold">
                            <p:stCondLst>
                              <p:cond delay="15300"/>
                            </p:stCondLst>
                            <p:childTnLst>
                              <p:par>
                                <p:cTn id="81" presetID="2" presetClass="entr" presetSubtype="6" fill="hold" grpId="0" nodeType="afterEffect">
                                  <p:stCondLst>
                                    <p:cond delay="1000"/>
                                  </p:stCondLst>
                                  <p:childTnLst>
                                    <p:set>
                                      <p:cBhvr>
                                        <p:cTn id="82" dur="1" fill="hold">
                                          <p:stCondLst>
                                            <p:cond delay="0"/>
                                          </p:stCondLst>
                                        </p:cTn>
                                        <p:tgtEl>
                                          <p:spTgt spid="1112077"/>
                                        </p:tgtEl>
                                        <p:attrNameLst>
                                          <p:attrName>style.visibility</p:attrName>
                                        </p:attrNameLst>
                                      </p:cBhvr>
                                      <p:to>
                                        <p:strVal val="visible"/>
                                      </p:to>
                                    </p:set>
                                    <p:anim calcmode="lin" valueType="num">
                                      <p:cBhvr additive="base">
                                        <p:cTn id="83" dur="500" fill="hold"/>
                                        <p:tgtEl>
                                          <p:spTgt spid="1112077"/>
                                        </p:tgtEl>
                                        <p:attrNameLst>
                                          <p:attrName>ppt_x</p:attrName>
                                        </p:attrNameLst>
                                      </p:cBhvr>
                                      <p:tavLst>
                                        <p:tav tm="0">
                                          <p:val>
                                            <p:strVal val="1+#ppt_w/2"/>
                                          </p:val>
                                        </p:tav>
                                        <p:tav tm="100000">
                                          <p:val>
                                            <p:strVal val="#ppt_x"/>
                                          </p:val>
                                        </p:tav>
                                      </p:tavLst>
                                    </p:anim>
                                    <p:anim calcmode="lin" valueType="num">
                                      <p:cBhvr additive="base">
                                        <p:cTn id="84" dur="500" fill="hold"/>
                                        <p:tgtEl>
                                          <p:spTgt spid="1112077"/>
                                        </p:tgtEl>
                                        <p:attrNameLst>
                                          <p:attrName>ppt_y</p:attrName>
                                        </p:attrNameLst>
                                      </p:cBhvr>
                                      <p:tavLst>
                                        <p:tav tm="0">
                                          <p:val>
                                            <p:strVal val="1+#ppt_h/2"/>
                                          </p:val>
                                        </p:tav>
                                        <p:tav tm="100000">
                                          <p:val>
                                            <p:strVal val="#ppt_y"/>
                                          </p:val>
                                        </p:tav>
                                      </p:tavLst>
                                    </p:anim>
                                  </p:childTnLst>
                                </p:cTn>
                              </p:par>
                            </p:childTnLst>
                          </p:cTn>
                        </p:par>
                        <p:par>
                          <p:cTn id="85" fill="hold">
                            <p:stCondLst>
                              <p:cond delay="16800"/>
                            </p:stCondLst>
                            <p:childTnLst>
                              <p:par>
                                <p:cTn id="86" presetID="2" presetClass="entr" presetSubtype="6" fill="hold" grpId="0" nodeType="afterEffect">
                                  <p:stCondLst>
                                    <p:cond delay="1000"/>
                                  </p:stCondLst>
                                  <p:childTnLst>
                                    <p:set>
                                      <p:cBhvr>
                                        <p:cTn id="87" dur="1" fill="hold">
                                          <p:stCondLst>
                                            <p:cond delay="0"/>
                                          </p:stCondLst>
                                        </p:cTn>
                                        <p:tgtEl>
                                          <p:spTgt spid="1112086"/>
                                        </p:tgtEl>
                                        <p:attrNameLst>
                                          <p:attrName>style.visibility</p:attrName>
                                        </p:attrNameLst>
                                      </p:cBhvr>
                                      <p:to>
                                        <p:strVal val="visible"/>
                                      </p:to>
                                    </p:set>
                                    <p:anim calcmode="lin" valueType="num">
                                      <p:cBhvr additive="base">
                                        <p:cTn id="88" dur="500" fill="hold"/>
                                        <p:tgtEl>
                                          <p:spTgt spid="1112086"/>
                                        </p:tgtEl>
                                        <p:attrNameLst>
                                          <p:attrName>ppt_x</p:attrName>
                                        </p:attrNameLst>
                                      </p:cBhvr>
                                      <p:tavLst>
                                        <p:tav tm="0">
                                          <p:val>
                                            <p:strVal val="1+#ppt_w/2"/>
                                          </p:val>
                                        </p:tav>
                                        <p:tav tm="100000">
                                          <p:val>
                                            <p:strVal val="#ppt_x"/>
                                          </p:val>
                                        </p:tav>
                                      </p:tavLst>
                                    </p:anim>
                                    <p:anim calcmode="lin" valueType="num">
                                      <p:cBhvr additive="base">
                                        <p:cTn id="89" dur="500" fill="hold"/>
                                        <p:tgtEl>
                                          <p:spTgt spid="1112086"/>
                                        </p:tgtEl>
                                        <p:attrNameLst>
                                          <p:attrName>ppt_y</p:attrName>
                                        </p:attrNameLst>
                                      </p:cBhvr>
                                      <p:tavLst>
                                        <p:tav tm="0">
                                          <p:val>
                                            <p:strVal val="1+#ppt_h/2"/>
                                          </p:val>
                                        </p:tav>
                                        <p:tav tm="100000">
                                          <p:val>
                                            <p:strVal val="#ppt_y"/>
                                          </p:val>
                                        </p:tav>
                                      </p:tavLst>
                                    </p:anim>
                                  </p:childTnLst>
                                </p:cTn>
                              </p:par>
                            </p:childTnLst>
                          </p:cTn>
                        </p:par>
                        <p:par>
                          <p:cTn id="90" fill="hold">
                            <p:stCondLst>
                              <p:cond delay="18300"/>
                            </p:stCondLst>
                            <p:childTnLst>
                              <p:par>
                                <p:cTn id="91" presetID="2" presetClass="entr" presetSubtype="6" fill="hold" grpId="0" nodeType="afterEffect">
                                  <p:stCondLst>
                                    <p:cond delay="0"/>
                                  </p:stCondLst>
                                  <p:childTnLst>
                                    <p:set>
                                      <p:cBhvr>
                                        <p:cTn id="92" dur="1" fill="hold">
                                          <p:stCondLst>
                                            <p:cond delay="0"/>
                                          </p:stCondLst>
                                        </p:cTn>
                                        <p:tgtEl>
                                          <p:spTgt spid="1112088"/>
                                        </p:tgtEl>
                                        <p:attrNameLst>
                                          <p:attrName>style.visibility</p:attrName>
                                        </p:attrNameLst>
                                      </p:cBhvr>
                                      <p:to>
                                        <p:strVal val="visible"/>
                                      </p:to>
                                    </p:set>
                                    <p:anim calcmode="lin" valueType="num">
                                      <p:cBhvr additive="base">
                                        <p:cTn id="93" dur="500" fill="hold"/>
                                        <p:tgtEl>
                                          <p:spTgt spid="1112088"/>
                                        </p:tgtEl>
                                        <p:attrNameLst>
                                          <p:attrName>ppt_x</p:attrName>
                                        </p:attrNameLst>
                                      </p:cBhvr>
                                      <p:tavLst>
                                        <p:tav tm="0">
                                          <p:val>
                                            <p:strVal val="1+#ppt_w/2"/>
                                          </p:val>
                                        </p:tav>
                                        <p:tav tm="100000">
                                          <p:val>
                                            <p:strVal val="#ppt_x"/>
                                          </p:val>
                                        </p:tav>
                                      </p:tavLst>
                                    </p:anim>
                                    <p:anim calcmode="lin" valueType="num">
                                      <p:cBhvr additive="base">
                                        <p:cTn id="94" dur="500" fill="hold"/>
                                        <p:tgtEl>
                                          <p:spTgt spid="1112088"/>
                                        </p:tgtEl>
                                        <p:attrNameLst>
                                          <p:attrName>ppt_y</p:attrName>
                                        </p:attrNameLst>
                                      </p:cBhvr>
                                      <p:tavLst>
                                        <p:tav tm="0">
                                          <p:val>
                                            <p:strVal val="1+#ppt_h/2"/>
                                          </p:val>
                                        </p:tav>
                                        <p:tav tm="100000">
                                          <p:val>
                                            <p:strVal val="#ppt_y"/>
                                          </p:val>
                                        </p:tav>
                                      </p:tavLst>
                                    </p:anim>
                                  </p:childTnLst>
                                </p:cTn>
                              </p:par>
                            </p:childTnLst>
                          </p:cTn>
                        </p:par>
                        <p:par>
                          <p:cTn id="95" fill="hold">
                            <p:stCondLst>
                              <p:cond delay="18800"/>
                            </p:stCondLst>
                            <p:childTnLst>
                              <p:par>
                                <p:cTn id="96" presetID="2" presetClass="entr" presetSubtype="6" fill="hold" grpId="0" nodeType="afterEffect">
                                  <p:stCondLst>
                                    <p:cond delay="0"/>
                                  </p:stCondLst>
                                  <p:childTnLst>
                                    <p:set>
                                      <p:cBhvr>
                                        <p:cTn id="97" dur="1" fill="hold">
                                          <p:stCondLst>
                                            <p:cond delay="0"/>
                                          </p:stCondLst>
                                        </p:cTn>
                                        <p:tgtEl>
                                          <p:spTgt spid="1112087"/>
                                        </p:tgtEl>
                                        <p:attrNameLst>
                                          <p:attrName>style.visibility</p:attrName>
                                        </p:attrNameLst>
                                      </p:cBhvr>
                                      <p:to>
                                        <p:strVal val="visible"/>
                                      </p:to>
                                    </p:set>
                                    <p:anim calcmode="lin" valueType="num">
                                      <p:cBhvr additive="base">
                                        <p:cTn id="98" dur="500" fill="hold"/>
                                        <p:tgtEl>
                                          <p:spTgt spid="1112087"/>
                                        </p:tgtEl>
                                        <p:attrNameLst>
                                          <p:attrName>ppt_x</p:attrName>
                                        </p:attrNameLst>
                                      </p:cBhvr>
                                      <p:tavLst>
                                        <p:tav tm="0">
                                          <p:val>
                                            <p:strVal val="1+#ppt_w/2"/>
                                          </p:val>
                                        </p:tav>
                                        <p:tav tm="100000">
                                          <p:val>
                                            <p:strVal val="#ppt_x"/>
                                          </p:val>
                                        </p:tav>
                                      </p:tavLst>
                                    </p:anim>
                                    <p:anim calcmode="lin" valueType="num">
                                      <p:cBhvr additive="base">
                                        <p:cTn id="99" dur="500" fill="hold"/>
                                        <p:tgtEl>
                                          <p:spTgt spid="1112087"/>
                                        </p:tgtEl>
                                        <p:attrNameLst>
                                          <p:attrName>ppt_y</p:attrName>
                                        </p:attrNameLst>
                                      </p:cBhvr>
                                      <p:tavLst>
                                        <p:tav tm="0">
                                          <p:val>
                                            <p:strVal val="1+#ppt_h/2"/>
                                          </p:val>
                                        </p:tav>
                                        <p:tav tm="100000">
                                          <p:val>
                                            <p:strVal val="#ppt_y"/>
                                          </p:val>
                                        </p:tav>
                                      </p:tavLst>
                                    </p:anim>
                                  </p:childTnLst>
                                </p:cTn>
                              </p:par>
                            </p:childTnLst>
                          </p:cTn>
                        </p:par>
                        <p:par>
                          <p:cTn id="100" fill="hold">
                            <p:stCondLst>
                              <p:cond delay="19300"/>
                            </p:stCondLst>
                            <p:childTnLst>
                              <p:par>
                                <p:cTn id="101" presetID="2" presetClass="entr" presetSubtype="6" fill="hold" grpId="0" nodeType="afterEffect">
                                  <p:stCondLst>
                                    <p:cond delay="1000"/>
                                  </p:stCondLst>
                                  <p:childTnLst>
                                    <p:set>
                                      <p:cBhvr>
                                        <p:cTn id="102" dur="1" fill="hold">
                                          <p:stCondLst>
                                            <p:cond delay="0"/>
                                          </p:stCondLst>
                                        </p:cTn>
                                        <p:tgtEl>
                                          <p:spTgt spid="1112089"/>
                                        </p:tgtEl>
                                        <p:attrNameLst>
                                          <p:attrName>style.visibility</p:attrName>
                                        </p:attrNameLst>
                                      </p:cBhvr>
                                      <p:to>
                                        <p:strVal val="visible"/>
                                      </p:to>
                                    </p:set>
                                    <p:anim calcmode="lin" valueType="num">
                                      <p:cBhvr additive="base">
                                        <p:cTn id="103" dur="500" fill="hold"/>
                                        <p:tgtEl>
                                          <p:spTgt spid="1112089"/>
                                        </p:tgtEl>
                                        <p:attrNameLst>
                                          <p:attrName>ppt_x</p:attrName>
                                        </p:attrNameLst>
                                      </p:cBhvr>
                                      <p:tavLst>
                                        <p:tav tm="0">
                                          <p:val>
                                            <p:strVal val="1+#ppt_w/2"/>
                                          </p:val>
                                        </p:tav>
                                        <p:tav tm="100000">
                                          <p:val>
                                            <p:strVal val="#ppt_x"/>
                                          </p:val>
                                        </p:tav>
                                      </p:tavLst>
                                    </p:anim>
                                    <p:anim calcmode="lin" valueType="num">
                                      <p:cBhvr additive="base">
                                        <p:cTn id="104" dur="500" fill="hold"/>
                                        <p:tgtEl>
                                          <p:spTgt spid="111208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1112079">
                                            <p:txEl>
                                              <p:pRg st="0" end="0"/>
                                            </p:txEl>
                                          </p:spTgt>
                                        </p:tgtEl>
                                        <p:attrNameLst>
                                          <p:attrName>style.visibility</p:attrName>
                                        </p:attrNameLst>
                                      </p:cBhvr>
                                      <p:to>
                                        <p:strVal val="visible"/>
                                      </p:to>
                                    </p:set>
                                    <p:animEffect transition="in" filter="dissolve">
                                      <p:cBhvr>
                                        <p:cTn id="109" dur="500"/>
                                        <p:tgtEl>
                                          <p:spTgt spid="1112079">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3" fill="hold" grpId="0" nodeType="clickEffect">
                                  <p:stCondLst>
                                    <p:cond delay="0"/>
                                  </p:stCondLst>
                                  <p:iterate type="lt">
                                    <p:tmPct val="100000"/>
                                  </p:iterate>
                                  <p:childTnLst>
                                    <p:set>
                                      <p:cBhvr>
                                        <p:cTn id="113" dur="1" fill="hold">
                                          <p:stCondLst>
                                            <p:cond delay="0"/>
                                          </p:stCondLst>
                                        </p:cTn>
                                        <p:tgtEl>
                                          <p:spTgt spid="1112080">
                                            <p:txEl>
                                              <p:pRg st="0" end="0"/>
                                            </p:txEl>
                                          </p:spTgt>
                                        </p:tgtEl>
                                        <p:attrNameLst>
                                          <p:attrName>style.visibility</p:attrName>
                                        </p:attrNameLst>
                                      </p:cBhvr>
                                      <p:to>
                                        <p:strVal val="visible"/>
                                      </p:to>
                                    </p:set>
                                    <p:anim calcmode="lin" valueType="num">
                                      <p:cBhvr additive="base">
                                        <p:cTn id="114" dur="75" fill="hold"/>
                                        <p:tgtEl>
                                          <p:spTgt spid="1112080">
                                            <p:txEl>
                                              <p:pRg st="0" end="0"/>
                                            </p:txEl>
                                          </p:spTgt>
                                        </p:tgtEl>
                                        <p:attrNameLst>
                                          <p:attrName>ppt_x</p:attrName>
                                        </p:attrNameLst>
                                      </p:cBhvr>
                                      <p:tavLst>
                                        <p:tav tm="0">
                                          <p:val>
                                            <p:strVal val="1+#ppt_w/2"/>
                                          </p:val>
                                        </p:tav>
                                        <p:tav tm="100000">
                                          <p:val>
                                            <p:strVal val="#ppt_x"/>
                                          </p:val>
                                        </p:tav>
                                      </p:tavLst>
                                    </p:anim>
                                    <p:anim calcmode="lin" valueType="num">
                                      <p:cBhvr additive="base">
                                        <p:cTn id="115" dur="75" fill="hold"/>
                                        <p:tgtEl>
                                          <p:spTgt spid="1112080">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112080">
                                            <p:txEl>
                                              <p:pRg st="0" end="0"/>
                                            </p:txEl>
                                          </p:spTgt>
                                        </p:tgtEl>
                                        <p:attrNameLst>
                                          <p:attrName>ppt_c</p:attrName>
                                        </p:attrNameLst>
                                      </p:cBhvr>
                                      <p:to>
                                        <a:schemeClr val="bg2"/>
                                      </p:to>
                                    </p:animClr>
                                    <p:audio>
                                      <p:cMediaNode>
                                        <p:cTn display="0" masterRel="sameClick">
                                          <p:stCondLst>
                                            <p:cond evt="begin" delay="0">
                                              <p:tn val="112"/>
                                            </p:cond>
                                          </p:stCondLst>
                                          <p:endCondLst>
                                            <p:cond evt="onStopAudio" delay="0">
                                              <p:tgtEl>
                                                <p:sldTgt/>
                                              </p:tgtEl>
                                            </p:cond>
                                          </p:endCondLst>
                                        </p:cTn>
                                        <p:tgtEl>
                                          <p:sndTgt r:embed="rId3" name="laser.wav"/>
                                        </p:tgtEl>
                                      </p:cMediaNode>
                                    </p:audio>
                                  </p:subTnLst>
                                </p:cTn>
                              </p:par>
                            </p:childTnLst>
                          </p:cTn>
                        </p:par>
                      </p:childTnLst>
                    </p:cTn>
                  </p:par>
                  <p:par>
                    <p:cTn id="116" fill="hold">
                      <p:stCondLst>
                        <p:cond delay="indefinite"/>
                      </p:stCondLst>
                      <p:childTnLst>
                        <p:par>
                          <p:cTn id="117" fill="hold">
                            <p:stCondLst>
                              <p:cond delay="0"/>
                            </p:stCondLst>
                            <p:childTnLst>
                              <p:par>
                                <p:cTn id="118" presetID="2" presetClass="entr" presetSubtype="3" fill="hold" grpId="0" nodeType="clickEffect">
                                  <p:stCondLst>
                                    <p:cond delay="0"/>
                                  </p:stCondLst>
                                  <p:iterate type="lt">
                                    <p:tmPct val="100000"/>
                                  </p:iterate>
                                  <p:childTnLst>
                                    <p:set>
                                      <p:cBhvr>
                                        <p:cTn id="119" dur="1" fill="hold">
                                          <p:stCondLst>
                                            <p:cond delay="0"/>
                                          </p:stCondLst>
                                        </p:cTn>
                                        <p:tgtEl>
                                          <p:spTgt spid="1112080">
                                            <p:txEl>
                                              <p:pRg st="1" end="1"/>
                                            </p:txEl>
                                          </p:spTgt>
                                        </p:tgtEl>
                                        <p:attrNameLst>
                                          <p:attrName>style.visibility</p:attrName>
                                        </p:attrNameLst>
                                      </p:cBhvr>
                                      <p:to>
                                        <p:strVal val="visible"/>
                                      </p:to>
                                    </p:set>
                                    <p:anim calcmode="lin" valueType="num">
                                      <p:cBhvr additive="base">
                                        <p:cTn id="120" dur="75" fill="hold"/>
                                        <p:tgtEl>
                                          <p:spTgt spid="1112080">
                                            <p:txEl>
                                              <p:pRg st="1" end="1"/>
                                            </p:txEl>
                                          </p:spTgt>
                                        </p:tgtEl>
                                        <p:attrNameLst>
                                          <p:attrName>ppt_x</p:attrName>
                                        </p:attrNameLst>
                                      </p:cBhvr>
                                      <p:tavLst>
                                        <p:tav tm="0">
                                          <p:val>
                                            <p:strVal val="1+#ppt_w/2"/>
                                          </p:val>
                                        </p:tav>
                                        <p:tav tm="100000">
                                          <p:val>
                                            <p:strVal val="#ppt_x"/>
                                          </p:val>
                                        </p:tav>
                                      </p:tavLst>
                                    </p:anim>
                                    <p:anim calcmode="lin" valueType="num">
                                      <p:cBhvr additive="base">
                                        <p:cTn id="121" dur="75" fill="hold"/>
                                        <p:tgtEl>
                                          <p:spTgt spid="1112080">
                                            <p:txEl>
                                              <p:pRg st="1" end="1"/>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112080">
                                            <p:txEl>
                                              <p:pRg st="1" end="1"/>
                                            </p:txEl>
                                          </p:spTgt>
                                        </p:tgtEl>
                                        <p:attrNameLst>
                                          <p:attrName>ppt_c</p:attrName>
                                        </p:attrNameLst>
                                      </p:cBhvr>
                                      <p:to>
                                        <a:schemeClr val="bg2"/>
                                      </p:to>
                                    </p:animClr>
                                    <p:audio>
                                      <p:cMediaNode>
                                        <p:cTn display="0" masterRel="sameClick">
                                          <p:stCondLst>
                                            <p:cond evt="begin" delay="0">
                                              <p:tn val="118"/>
                                            </p:cond>
                                          </p:stCondLst>
                                          <p:endCondLst>
                                            <p:cond evt="onStopAudio" delay="0">
                                              <p:tgtEl>
                                                <p:sldTgt/>
                                              </p:tgtEl>
                                            </p:cond>
                                          </p:endCondLst>
                                        </p:cTn>
                                        <p:tgtEl>
                                          <p:sndTgt r:embed="rId3" name="laser.wav"/>
                                        </p:tgtEl>
                                      </p:cMediaNode>
                                    </p:audio>
                                  </p:sub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1112081">
                                            <p:txEl>
                                              <p:pRg st="0" end="0"/>
                                            </p:txEl>
                                          </p:spTgt>
                                        </p:tgtEl>
                                        <p:attrNameLst>
                                          <p:attrName>style.visibility</p:attrName>
                                        </p:attrNameLst>
                                      </p:cBhvr>
                                      <p:to>
                                        <p:strVal val="visible"/>
                                      </p:to>
                                    </p:set>
                                    <p:animEffect transition="in" filter="dissolve">
                                      <p:cBhvr>
                                        <p:cTn id="126" dur="500"/>
                                        <p:tgtEl>
                                          <p:spTgt spid="1112081">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iterate type="lt">
                                    <p:tmPct val="100000"/>
                                  </p:iterate>
                                  <p:childTnLst>
                                    <p:set>
                                      <p:cBhvr>
                                        <p:cTn id="130" dur="1" fill="hold">
                                          <p:stCondLst>
                                            <p:cond delay="0"/>
                                          </p:stCondLst>
                                        </p:cTn>
                                        <p:tgtEl>
                                          <p:spTgt spid="1112082">
                                            <p:txEl>
                                              <p:pRg st="0" end="0"/>
                                            </p:txEl>
                                          </p:spTgt>
                                        </p:tgtEl>
                                        <p:attrNameLst>
                                          <p:attrName>style.visibility</p:attrName>
                                        </p:attrNameLst>
                                      </p:cBhvr>
                                      <p:to>
                                        <p:strVal val="visible"/>
                                      </p:to>
                                    </p:set>
                                    <p:animEffect transition="in" filter="wipe(up)">
                                      <p:cBhvr>
                                        <p:cTn id="131" dur="75"/>
                                        <p:tgtEl>
                                          <p:spTgt spid="1112082">
                                            <p:txEl>
                                              <p:pRg st="0" end="0"/>
                                            </p:txEl>
                                          </p:spTgt>
                                        </p:tgtEl>
                                      </p:cBhvr>
                                    </p:animEffect>
                                  </p:childTnLst>
                                  <p:subTnLst>
                                    <p:audio>
                                      <p:cMediaNode>
                                        <p:cTn display="0" masterRel="sameClick">
                                          <p:stCondLst>
                                            <p:cond evt="begin" delay="0">
                                              <p:tn val="129"/>
                                            </p:cond>
                                          </p:stCondLst>
                                          <p:endCondLst>
                                            <p:cond evt="onStopAudio" delay="0">
                                              <p:tgtEl>
                                                <p:sldTgt/>
                                              </p:tgtEl>
                                            </p:cond>
                                          </p:endCondLst>
                                        </p:cTn>
                                        <p:tgtEl>
                                          <p:sndTgt r:embed="rId4" name="type.wav"/>
                                        </p:tgtEl>
                                      </p:cMediaNode>
                                    </p:audio>
                                  </p:sub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iterate type="lt">
                                    <p:tmPct val="100000"/>
                                  </p:iterate>
                                  <p:childTnLst>
                                    <p:set>
                                      <p:cBhvr>
                                        <p:cTn id="135" dur="1" fill="hold">
                                          <p:stCondLst>
                                            <p:cond delay="0"/>
                                          </p:stCondLst>
                                        </p:cTn>
                                        <p:tgtEl>
                                          <p:spTgt spid="1112082">
                                            <p:txEl>
                                              <p:pRg st="1" end="1"/>
                                            </p:txEl>
                                          </p:spTgt>
                                        </p:tgtEl>
                                        <p:attrNameLst>
                                          <p:attrName>style.visibility</p:attrName>
                                        </p:attrNameLst>
                                      </p:cBhvr>
                                      <p:to>
                                        <p:strVal val="visible"/>
                                      </p:to>
                                    </p:set>
                                    <p:animEffect transition="in" filter="wipe(up)">
                                      <p:cBhvr>
                                        <p:cTn id="136" dur="75"/>
                                        <p:tgtEl>
                                          <p:spTgt spid="1112082">
                                            <p:txEl>
                                              <p:pRg st="1" end="1"/>
                                            </p:txEl>
                                          </p:spTgt>
                                        </p:tgtEl>
                                      </p:cBhvr>
                                    </p:animEffect>
                                  </p:childTnLst>
                                  <p:subTnLst>
                                    <p:audio>
                                      <p:cMediaNode>
                                        <p:cTn display="0" masterRel="sameClick">
                                          <p:stCondLst>
                                            <p:cond evt="begin" delay="0">
                                              <p:tn val="134"/>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093" grpId="0" animBg="1"/>
      <p:bldP spid="1112092" grpId="0"/>
      <p:bldP spid="1112067" grpId="0" build="p" autoUpdateAnimBg="0"/>
      <p:bldP spid="1112069" grpId="0"/>
      <p:bldP spid="1112070" grpId="0" animBg="1"/>
      <p:bldP spid="1112071" grpId="0" animBg="1"/>
      <p:bldP spid="1112072" grpId="0" animBg="1" autoUpdateAnimBg="0"/>
      <p:bldP spid="1112073" grpId="0" animBg="1"/>
      <p:bldP spid="1112074" grpId="0" animBg="1"/>
      <p:bldP spid="1112075" grpId="0" animBg="1"/>
      <p:bldP spid="1112076" grpId="0" animBg="1"/>
      <p:bldP spid="1112077" grpId="0" animBg="1"/>
      <p:bldP spid="1112078" grpId="0" animBg="1"/>
      <p:bldP spid="1112079" grpId="0" build="p" autoUpdateAnimBg="0"/>
      <p:bldP spid="1112080" grpId="0" build="p" autoUpdateAnimBg="0"/>
      <p:bldP spid="1112081" grpId="0" build="p" autoUpdateAnimBg="0"/>
      <p:bldP spid="1112082" grpId="0" build="p" autoUpdateAnimBg="0"/>
      <p:bldP spid="1112083" grpId="0" animBg="1" autoUpdateAnimBg="0"/>
      <p:bldP spid="1112084" grpId="0" animBg="1"/>
      <p:bldP spid="1112085" grpId="0" animBg="1"/>
      <p:bldP spid="1112086" grpId="0" animBg="1"/>
      <p:bldP spid="1112087" grpId="0" animBg="1"/>
      <p:bldP spid="1112088" grpId="0" animBg="1"/>
      <p:bldP spid="1112089"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74" name="Picture 18" descr="leaf"/>
          <p:cNvPicPr>
            <a:picLocks noChangeAspect="1" noChangeArrowheads="1"/>
          </p:cNvPicPr>
          <p:nvPr/>
        </p:nvPicPr>
        <p:blipFill>
          <a:blip r:embed="rId3" cstate="print"/>
          <a:srcRect/>
          <a:stretch>
            <a:fillRect/>
          </a:stretch>
        </p:blipFill>
        <p:spPr bwMode="auto">
          <a:xfrm rot="-709666">
            <a:off x="4071938" y="3986213"/>
            <a:ext cx="1389062" cy="1296987"/>
          </a:xfrm>
          <a:prstGeom prst="rect">
            <a:avLst/>
          </a:prstGeom>
          <a:noFill/>
          <a:ln w="9525">
            <a:noFill/>
            <a:miter lim="800000"/>
            <a:headEnd/>
            <a:tailEnd/>
          </a:ln>
        </p:spPr>
      </p:pic>
      <p:sp>
        <p:nvSpPr>
          <p:cNvPr id="263171" name="Rectangle 2"/>
          <p:cNvSpPr>
            <a:spLocks noGrp="1" noChangeArrowheads="1"/>
          </p:cNvSpPr>
          <p:nvPr>
            <p:ph type="body" idx="1"/>
          </p:nvPr>
        </p:nvSpPr>
        <p:spPr>
          <a:xfrm>
            <a:off x="457200" y="762000"/>
            <a:ext cx="8229600" cy="2895600"/>
          </a:xfrm>
        </p:spPr>
        <p:txBody>
          <a:bodyPr/>
          <a:lstStyle/>
          <a:p>
            <a:pPr algn="ctr" eaLnBrk="1" hangingPunct="1">
              <a:lnSpc>
                <a:spcPct val="90000"/>
              </a:lnSpc>
              <a:buFontTx/>
              <a:buNone/>
            </a:pPr>
            <a:r>
              <a:rPr lang="en-US" b="1" smtClean="0">
                <a:solidFill>
                  <a:srgbClr val="0000FF"/>
                </a:solidFill>
                <a:latin typeface="Arial" charset="0"/>
              </a:rPr>
              <a:t>Synthesis</a:t>
            </a:r>
          </a:p>
          <a:p>
            <a:pPr algn="ctr" eaLnBrk="1" hangingPunct="1">
              <a:lnSpc>
                <a:spcPct val="90000"/>
              </a:lnSpc>
              <a:buFontTx/>
              <a:buNone/>
            </a:pPr>
            <a:endParaRPr lang="en-US" b="1" smtClean="0">
              <a:solidFill>
                <a:srgbClr val="0000FF"/>
              </a:solidFill>
              <a:latin typeface="Arial" charset="0"/>
            </a:endParaRPr>
          </a:p>
          <a:p>
            <a:pPr algn="ctr" eaLnBrk="1" hangingPunct="1">
              <a:lnSpc>
                <a:spcPct val="90000"/>
              </a:lnSpc>
              <a:buFontTx/>
              <a:buNone/>
            </a:pPr>
            <a:r>
              <a:rPr lang="en-US" smtClean="0">
                <a:latin typeface="Arial" charset="0"/>
              </a:rPr>
              <a:t>taking small molecules and putting them</a:t>
            </a:r>
          </a:p>
          <a:p>
            <a:pPr algn="ctr" eaLnBrk="1" hangingPunct="1">
              <a:lnSpc>
                <a:spcPct val="90000"/>
              </a:lnSpc>
              <a:buFontTx/>
              <a:buNone/>
            </a:pPr>
            <a:r>
              <a:rPr lang="en-US" smtClean="0">
                <a:latin typeface="Arial" charset="0"/>
              </a:rPr>
              <a:t>together, usually in many steps, to make</a:t>
            </a:r>
          </a:p>
          <a:p>
            <a:pPr algn="ctr" eaLnBrk="1" hangingPunct="1">
              <a:lnSpc>
                <a:spcPct val="90000"/>
              </a:lnSpc>
              <a:buFontTx/>
              <a:buNone/>
            </a:pPr>
            <a:r>
              <a:rPr lang="en-US" smtClean="0">
                <a:latin typeface="Arial" charset="0"/>
              </a:rPr>
              <a:t>something more complex</a:t>
            </a:r>
          </a:p>
        </p:txBody>
      </p:sp>
      <p:sp>
        <p:nvSpPr>
          <p:cNvPr id="263172" name="AutoShape 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608262" name="Rectangle 6"/>
          <p:cNvSpPr>
            <a:spLocks noChangeArrowheads="1"/>
          </p:cNvSpPr>
          <p:nvPr/>
        </p:nvSpPr>
        <p:spPr bwMode="auto">
          <a:xfrm>
            <a:off x="3389313" y="5705475"/>
            <a:ext cx="2336800" cy="457200"/>
          </a:xfrm>
          <a:prstGeom prst="rect">
            <a:avLst/>
          </a:prstGeom>
          <a:noFill/>
          <a:ln w="9525">
            <a:noFill/>
            <a:miter lim="800000"/>
            <a:headEnd/>
            <a:tailEnd/>
          </a:ln>
        </p:spPr>
        <p:txBody>
          <a:bodyPr wrap="none" anchor="ctr">
            <a:spAutoFit/>
          </a:bodyPr>
          <a:lstStyle/>
          <a:p>
            <a:r>
              <a:rPr lang="en-US"/>
              <a:t>Photosynthesis </a:t>
            </a:r>
          </a:p>
        </p:txBody>
      </p:sp>
      <p:sp>
        <p:nvSpPr>
          <p:cNvPr id="608263" name="Text Box 7"/>
          <p:cNvSpPr txBox="1">
            <a:spLocks noChangeArrowheads="1"/>
          </p:cNvSpPr>
          <p:nvPr/>
        </p:nvSpPr>
        <p:spPr bwMode="auto">
          <a:xfrm>
            <a:off x="2968625" y="4154488"/>
            <a:ext cx="825500" cy="304800"/>
          </a:xfrm>
          <a:prstGeom prst="rect">
            <a:avLst/>
          </a:prstGeom>
          <a:noFill/>
          <a:ln w="9525">
            <a:noFill/>
            <a:miter lim="800000"/>
            <a:headEnd/>
            <a:tailEnd/>
          </a:ln>
        </p:spPr>
        <p:txBody>
          <a:bodyPr wrap="none">
            <a:spAutoFit/>
          </a:bodyPr>
          <a:lstStyle/>
          <a:p>
            <a:r>
              <a:rPr lang="en-US" sz="1400">
                <a:solidFill>
                  <a:srgbClr val="FF9933"/>
                </a:solidFill>
              </a:rPr>
              <a:t>Sunlight</a:t>
            </a:r>
          </a:p>
        </p:txBody>
      </p:sp>
      <p:sp>
        <p:nvSpPr>
          <p:cNvPr id="608264" name="Text Box 8"/>
          <p:cNvSpPr txBox="1">
            <a:spLocks noChangeArrowheads="1"/>
          </p:cNvSpPr>
          <p:nvPr/>
        </p:nvSpPr>
        <p:spPr bwMode="auto">
          <a:xfrm>
            <a:off x="2965450" y="4573588"/>
            <a:ext cx="776288" cy="517525"/>
          </a:xfrm>
          <a:prstGeom prst="rect">
            <a:avLst/>
          </a:prstGeom>
          <a:noFill/>
          <a:ln w="9525">
            <a:noFill/>
            <a:miter lim="800000"/>
            <a:headEnd/>
            <a:tailEnd/>
          </a:ln>
        </p:spPr>
        <p:txBody>
          <a:bodyPr wrap="none">
            <a:spAutoFit/>
          </a:bodyPr>
          <a:lstStyle/>
          <a:p>
            <a:r>
              <a:rPr lang="en-US" sz="1400"/>
              <a:t>Carbon</a:t>
            </a:r>
          </a:p>
          <a:p>
            <a:r>
              <a:rPr lang="en-US" sz="1400"/>
              <a:t>Dioxide</a:t>
            </a:r>
          </a:p>
        </p:txBody>
      </p:sp>
      <p:sp>
        <p:nvSpPr>
          <p:cNvPr id="608265" name="Text Box 9"/>
          <p:cNvSpPr txBox="1">
            <a:spLocks noChangeArrowheads="1"/>
          </p:cNvSpPr>
          <p:nvPr/>
        </p:nvSpPr>
        <p:spPr bwMode="auto">
          <a:xfrm>
            <a:off x="2978150" y="5230813"/>
            <a:ext cx="657225" cy="304800"/>
          </a:xfrm>
          <a:prstGeom prst="rect">
            <a:avLst/>
          </a:prstGeom>
          <a:noFill/>
          <a:ln w="9525">
            <a:noFill/>
            <a:miter lim="800000"/>
            <a:headEnd/>
            <a:tailEnd/>
          </a:ln>
        </p:spPr>
        <p:txBody>
          <a:bodyPr wrap="none">
            <a:spAutoFit/>
          </a:bodyPr>
          <a:lstStyle/>
          <a:p>
            <a:r>
              <a:rPr lang="en-US" sz="1400">
                <a:solidFill>
                  <a:schemeClr val="accent2"/>
                </a:solidFill>
              </a:rPr>
              <a:t>Water</a:t>
            </a:r>
          </a:p>
        </p:txBody>
      </p:sp>
      <p:sp>
        <p:nvSpPr>
          <p:cNvPr id="608266" name="Text Box 10"/>
          <p:cNvSpPr txBox="1">
            <a:spLocks noChangeArrowheads="1"/>
          </p:cNvSpPr>
          <p:nvPr/>
        </p:nvSpPr>
        <p:spPr bwMode="auto">
          <a:xfrm>
            <a:off x="5486400" y="4525963"/>
            <a:ext cx="795338" cy="304800"/>
          </a:xfrm>
          <a:prstGeom prst="rect">
            <a:avLst/>
          </a:prstGeom>
          <a:noFill/>
          <a:ln w="9525">
            <a:noFill/>
            <a:miter lim="800000"/>
            <a:headEnd/>
            <a:tailEnd/>
          </a:ln>
        </p:spPr>
        <p:txBody>
          <a:bodyPr wrap="none">
            <a:spAutoFit/>
          </a:bodyPr>
          <a:lstStyle/>
          <a:p>
            <a:r>
              <a:rPr lang="en-US" sz="1400">
                <a:solidFill>
                  <a:srgbClr val="FF0000"/>
                </a:solidFill>
              </a:rPr>
              <a:t>Oxygen</a:t>
            </a:r>
          </a:p>
        </p:txBody>
      </p:sp>
      <p:sp>
        <p:nvSpPr>
          <p:cNvPr id="608267" name="Text Box 11"/>
          <p:cNvSpPr txBox="1">
            <a:spLocks noChangeArrowheads="1"/>
          </p:cNvSpPr>
          <p:nvPr/>
        </p:nvSpPr>
        <p:spPr bwMode="auto">
          <a:xfrm>
            <a:off x="5480050" y="5078413"/>
            <a:ext cx="835025" cy="304800"/>
          </a:xfrm>
          <a:prstGeom prst="rect">
            <a:avLst/>
          </a:prstGeom>
          <a:noFill/>
          <a:ln w="9525">
            <a:noFill/>
            <a:miter lim="800000"/>
            <a:headEnd/>
            <a:tailEnd/>
          </a:ln>
        </p:spPr>
        <p:txBody>
          <a:bodyPr wrap="none">
            <a:spAutoFit/>
          </a:bodyPr>
          <a:lstStyle/>
          <a:p>
            <a:r>
              <a:rPr lang="en-US" sz="1400">
                <a:solidFill>
                  <a:srgbClr val="660066"/>
                </a:solidFill>
              </a:rPr>
              <a:t>Glucose</a:t>
            </a:r>
          </a:p>
        </p:txBody>
      </p:sp>
      <p:sp>
        <p:nvSpPr>
          <p:cNvPr id="608268" name="Line 12"/>
          <p:cNvSpPr>
            <a:spLocks noChangeShapeType="1"/>
          </p:cNvSpPr>
          <p:nvPr/>
        </p:nvSpPr>
        <p:spPr bwMode="auto">
          <a:xfrm>
            <a:off x="3748088" y="4357688"/>
            <a:ext cx="247650" cy="93662"/>
          </a:xfrm>
          <a:prstGeom prst="line">
            <a:avLst/>
          </a:prstGeom>
          <a:noFill/>
          <a:ln w="15875">
            <a:solidFill>
              <a:srgbClr val="FF9933"/>
            </a:solidFill>
            <a:miter lim="800000"/>
            <a:headEnd/>
            <a:tailEnd type="triangle" w="med" len="med"/>
          </a:ln>
        </p:spPr>
        <p:txBody>
          <a:bodyPr wrap="none"/>
          <a:lstStyle/>
          <a:p>
            <a:endParaRPr lang="en-US"/>
          </a:p>
        </p:txBody>
      </p:sp>
      <p:sp>
        <p:nvSpPr>
          <p:cNvPr id="608269" name="Line 13"/>
          <p:cNvSpPr>
            <a:spLocks noChangeShapeType="1"/>
          </p:cNvSpPr>
          <p:nvPr/>
        </p:nvSpPr>
        <p:spPr bwMode="auto">
          <a:xfrm>
            <a:off x="3694113" y="4837113"/>
            <a:ext cx="381000" cy="1587"/>
          </a:xfrm>
          <a:prstGeom prst="line">
            <a:avLst/>
          </a:prstGeom>
          <a:noFill/>
          <a:ln w="15875">
            <a:solidFill>
              <a:schemeClr val="tx1"/>
            </a:solidFill>
            <a:miter lim="800000"/>
            <a:headEnd/>
            <a:tailEnd type="triangle" w="med" len="med"/>
          </a:ln>
        </p:spPr>
        <p:txBody>
          <a:bodyPr wrap="none"/>
          <a:lstStyle/>
          <a:p>
            <a:endParaRPr lang="en-US"/>
          </a:p>
        </p:txBody>
      </p:sp>
      <p:sp>
        <p:nvSpPr>
          <p:cNvPr id="608270" name="Line 14"/>
          <p:cNvSpPr>
            <a:spLocks noChangeShapeType="1"/>
          </p:cNvSpPr>
          <p:nvPr/>
        </p:nvSpPr>
        <p:spPr bwMode="auto">
          <a:xfrm flipV="1">
            <a:off x="3627438" y="5138738"/>
            <a:ext cx="638175" cy="209550"/>
          </a:xfrm>
          <a:prstGeom prst="line">
            <a:avLst/>
          </a:prstGeom>
          <a:noFill/>
          <a:ln w="15875">
            <a:solidFill>
              <a:schemeClr val="accent2"/>
            </a:solidFill>
            <a:miter lim="800000"/>
            <a:headEnd/>
            <a:tailEnd type="triangle" w="med" len="med"/>
          </a:ln>
        </p:spPr>
        <p:txBody>
          <a:bodyPr wrap="none"/>
          <a:lstStyle/>
          <a:p>
            <a:endParaRPr lang="en-US"/>
          </a:p>
        </p:txBody>
      </p:sp>
      <p:sp>
        <p:nvSpPr>
          <p:cNvPr id="608271" name="Line 15"/>
          <p:cNvSpPr>
            <a:spLocks noChangeShapeType="1"/>
          </p:cNvSpPr>
          <p:nvPr/>
        </p:nvSpPr>
        <p:spPr bwMode="auto">
          <a:xfrm>
            <a:off x="5133975" y="5029200"/>
            <a:ext cx="385763" cy="166688"/>
          </a:xfrm>
          <a:prstGeom prst="line">
            <a:avLst/>
          </a:prstGeom>
          <a:noFill/>
          <a:ln w="15875">
            <a:solidFill>
              <a:srgbClr val="660066"/>
            </a:solidFill>
            <a:miter lim="800000"/>
            <a:headEnd/>
            <a:tailEnd type="triangle" w="med" len="med"/>
          </a:ln>
        </p:spPr>
        <p:txBody>
          <a:bodyPr wrap="none"/>
          <a:lstStyle/>
          <a:p>
            <a:endParaRPr lang="en-US"/>
          </a:p>
        </p:txBody>
      </p:sp>
      <p:sp>
        <p:nvSpPr>
          <p:cNvPr id="608272" name="Line 16"/>
          <p:cNvSpPr>
            <a:spLocks noChangeShapeType="1"/>
          </p:cNvSpPr>
          <p:nvPr/>
        </p:nvSpPr>
        <p:spPr bwMode="auto">
          <a:xfrm flipV="1">
            <a:off x="5200650" y="4679950"/>
            <a:ext cx="323850" cy="114300"/>
          </a:xfrm>
          <a:prstGeom prst="line">
            <a:avLst/>
          </a:prstGeom>
          <a:noFill/>
          <a:ln w="15875">
            <a:solidFill>
              <a:srgbClr val="FF0000"/>
            </a:solidFill>
            <a:miter lim="800000"/>
            <a:headEnd/>
            <a:tailEnd type="triangle" w="med" len="med"/>
          </a:ln>
        </p:spPr>
        <p:txBody>
          <a:bodyPr wrap="none"/>
          <a:lstStyle/>
          <a:p>
            <a:endParaRPr lang="en-US"/>
          </a:p>
        </p:txBody>
      </p:sp>
      <p:sp>
        <p:nvSpPr>
          <p:cNvPr id="608276" name="Text Box 20"/>
          <p:cNvSpPr txBox="1">
            <a:spLocks noChangeArrowheads="1"/>
          </p:cNvSpPr>
          <p:nvPr/>
        </p:nvSpPr>
        <p:spPr bwMode="auto">
          <a:xfrm>
            <a:off x="2136775" y="6154738"/>
            <a:ext cx="5008563" cy="457200"/>
          </a:xfrm>
          <a:prstGeom prst="rect">
            <a:avLst/>
          </a:prstGeom>
          <a:noFill/>
          <a:ln w="9525">
            <a:noFill/>
            <a:miter lim="800000"/>
            <a:headEnd/>
            <a:tailEnd/>
          </a:ln>
        </p:spPr>
        <p:txBody>
          <a:bodyPr wrap="none">
            <a:spAutoFit/>
          </a:bodyPr>
          <a:lstStyle/>
          <a:p>
            <a:r>
              <a:rPr lang="en-US"/>
              <a:t> CO</a:t>
            </a:r>
            <a:r>
              <a:rPr lang="en-US" baseline="-25000"/>
              <a:t>2</a:t>
            </a:r>
            <a:r>
              <a:rPr lang="en-US"/>
              <a:t>  +   H</a:t>
            </a:r>
            <a:r>
              <a:rPr lang="en-US" baseline="-25000"/>
              <a:t>2</a:t>
            </a:r>
            <a:r>
              <a:rPr lang="en-US"/>
              <a:t>O           O</a:t>
            </a:r>
            <a:r>
              <a:rPr lang="en-US" baseline="-25000"/>
              <a:t>2</a:t>
            </a:r>
            <a:r>
              <a:rPr lang="en-US"/>
              <a:t>  +   C</a:t>
            </a:r>
            <a:r>
              <a:rPr lang="en-US" baseline="-25000"/>
              <a:t>6</a:t>
            </a:r>
            <a:r>
              <a:rPr lang="en-US"/>
              <a:t>H</a:t>
            </a:r>
            <a:r>
              <a:rPr lang="en-US" baseline="-25000"/>
              <a:t>12</a:t>
            </a:r>
            <a:r>
              <a:rPr lang="en-US"/>
              <a:t>O</a:t>
            </a:r>
            <a:r>
              <a:rPr lang="en-US" baseline="-25000"/>
              <a:t>6</a:t>
            </a:r>
          </a:p>
        </p:txBody>
      </p:sp>
      <p:sp>
        <p:nvSpPr>
          <p:cNvPr id="608277" name="Line 21"/>
          <p:cNvSpPr>
            <a:spLocks noChangeShapeType="1"/>
          </p:cNvSpPr>
          <p:nvPr/>
        </p:nvSpPr>
        <p:spPr bwMode="auto">
          <a:xfrm>
            <a:off x="4216400" y="6400800"/>
            <a:ext cx="600075" cy="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08262"/>
                                        </p:tgtEl>
                                        <p:attrNameLst>
                                          <p:attrName>style.visibility</p:attrName>
                                        </p:attrNameLst>
                                      </p:cBhvr>
                                      <p:to>
                                        <p:strVal val="visible"/>
                                      </p:to>
                                    </p:set>
                                    <p:animEffect transition="in" filter="fade">
                                      <p:cBhvr>
                                        <p:cTn id="7" dur="1000"/>
                                        <p:tgtEl>
                                          <p:spTgt spid="608262"/>
                                        </p:tgtEl>
                                      </p:cBhvr>
                                    </p:animEffect>
                                    <p:anim calcmode="lin" valueType="num">
                                      <p:cBhvr>
                                        <p:cTn id="8" dur="1000" fill="hold"/>
                                        <p:tgtEl>
                                          <p:spTgt spid="608262"/>
                                        </p:tgtEl>
                                        <p:attrNameLst>
                                          <p:attrName>ppt_x</p:attrName>
                                        </p:attrNameLst>
                                      </p:cBhvr>
                                      <p:tavLst>
                                        <p:tav tm="0">
                                          <p:val>
                                            <p:strVal val="#ppt_x"/>
                                          </p:val>
                                        </p:tav>
                                        <p:tav tm="100000">
                                          <p:val>
                                            <p:strVal val="#ppt_x"/>
                                          </p:val>
                                        </p:tav>
                                      </p:tavLst>
                                    </p:anim>
                                    <p:anim calcmode="lin" valueType="num">
                                      <p:cBhvr>
                                        <p:cTn id="9" dur="1000" fill="hold"/>
                                        <p:tgtEl>
                                          <p:spTgt spid="6082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08274"/>
                                        </p:tgtEl>
                                        <p:attrNameLst>
                                          <p:attrName>style.visibility</p:attrName>
                                        </p:attrNameLst>
                                      </p:cBhvr>
                                      <p:to>
                                        <p:strVal val="visible"/>
                                      </p:to>
                                    </p:set>
                                    <p:animEffect transition="in" filter="dissolve">
                                      <p:cBhvr>
                                        <p:cTn id="14" dur="1000"/>
                                        <p:tgtEl>
                                          <p:spTgt spid="6082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08263"/>
                                        </p:tgtEl>
                                        <p:attrNameLst>
                                          <p:attrName>style.visibility</p:attrName>
                                        </p:attrNameLst>
                                      </p:cBhvr>
                                      <p:to>
                                        <p:strVal val="visible"/>
                                      </p:to>
                                    </p:set>
                                    <p:animEffect transition="in" filter="wipe(up)">
                                      <p:cBhvr>
                                        <p:cTn id="19" dur="500"/>
                                        <p:tgtEl>
                                          <p:spTgt spid="60826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08268"/>
                                        </p:tgtEl>
                                        <p:attrNameLst>
                                          <p:attrName>style.visibility</p:attrName>
                                        </p:attrNameLst>
                                      </p:cBhvr>
                                      <p:to>
                                        <p:strVal val="visible"/>
                                      </p:to>
                                    </p:set>
                                    <p:animEffect transition="in" filter="wipe(up)">
                                      <p:cBhvr>
                                        <p:cTn id="22" dur="500"/>
                                        <p:tgtEl>
                                          <p:spTgt spid="6082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8264"/>
                                        </p:tgtEl>
                                        <p:attrNameLst>
                                          <p:attrName>style.visibility</p:attrName>
                                        </p:attrNameLst>
                                      </p:cBhvr>
                                      <p:to>
                                        <p:strVal val="visible"/>
                                      </p:to>
                                    </p:set>
                                    <p:animEffect transition="in" filter="wipe(left)">
                                      <p:cBhvr>
                                        <p:cTn id="27" dur="500"/>
                                        <p:tgtEl>
                                          <p:spTgt spid="60826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08269"/>
                                        </p:tgtEl>
                                        <p:attrNameLst>
                                          <p:attrName>style.visibility</p:attrName>
                                        </p:attrNameLst>
                                      </p:cBhvr>
                                      <p:to>
                                        <p:strVal val="visible"/>
                                      </p:to>
                                    </p:set>
                                    <p:animEffect transition="in" filter="wipe(left)">
                                      <p:cBhvr>
                                        <p:cTn id="30" dur="500"/>
                                        <p:tgtEl>
                                          <p:spTgt spid="60826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08265"/>
                                        </p:tgtEl>
                                        <p:attrNameLst>
                                          <p:attrName>style.visibility</p:attrName>
                                        </p:attrNameLst>
                                      </p:cBhvr>
                                      <p:to>
                                        <p:strVal val="visible"/>
                                      </p:to>
                                    </p:set>
                                    <p:animEffect transition="in" filter="wipe(down)">
                                      <p:cBhvr>
                                        <p:cTn id="35" dur="500"/>
                                        <p:tgtEl>
                                          <p:spTgt spid="60826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08270"/>
                                        </p:tgtEl>
                                        <p:attrNameLst>
                                          <p:attrName>style.visibility</p:attrName>
                                        </p:attrNameLst>
                                      </p:cBhvr>
                                      <p:to>
                                        <p:strVal val="visible"/>
                                      </p:to>
                                    </p:set>
                                    <p:animEffect transition="in" filter="wipe(down)">
                                      <p:cBhvr>
                                        <p:cTn id="38" dur="500"/>
                                        <p:tgtEl>
                                          <p:spTgt spid="6082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08272"/>
                                        </p:tgtEl>
                                        <p:attrNameLst>
                                          <p:attrName>style.visibility</p:attrName>
                                        </p:attrNameLst>
                                      </p:cBhvr>
                                      <p:to>
                                        <p:strVal val="visible"/>
                                      </p:to>
                                    </p:set>
                                    <p:animEffect transition="in" filter="wipe(down)">
                                      <p:cBhvr>
                                        <p:cTn id="43" dur="500"/>
                                        <p:tgtEl>
                                          <p:spTgt spid="60827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08266"/>
                                        </p:tgtEl>
                                        <p:attrNameLst>
                                          <p:attrName>style.visibility</p:attrName>
                                        </p:attrNameLst>
                                      </p:cBhvr>
                                      <p:to>
                                        <p:strVal val="visible"/>
                                      </p:to>
                                    </p:set>
                                    <p:animEffect transition="in" filter="wipe(down)">
                                      <p:cBhvr>
                                        <p:cTn id="46" dur="500"/>
                                        <p:tgtEl>
                                          <p:spTgt spid="6082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08271"/>
                                        </p:tgtEl>
                                        <p:attrNameLst>
                                          <p:attrName>style.visibility</p:attrName>
                                        </p:attrNameLst>
                                      </p:cBhvr>
                                      <p:to>
                                        <p:strVal val="visible"/>
                                      </p:to>
                                    </p:set>
                                    <p:animEffect transition="in" filter="wipe(left)">
                                      <p:cBhvr>
                                        <p:cTn id="51" dur="500"/>
                                        <p:tgtEl>
                                          <p:spTgt spid="60827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08267"/>
                                        </p:tgtEl>
                                        <p:attrNameLst>
                                          <p:attrName>style.visibility</p:attrName>
                                        </p:attrNameLst>
                                      </p:cBhvr>
                                      <p:to>
                                        <p:strVal val="visible"/>
                                      </p:to>
                                    </p:set>
                                    <p:animEffect transition="in" filter="wipe(left)">
                                      <p:cBhvr>
                                        <p:cTn id="54" dur="500"/>
                                        <p:tgtEl>
                                          <p:spTgt spid="608267"/>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08276"/>
                                        </p:tgtEl>
                                        <p:attrNameLst>
                                          <p:attrName>style.visibility</p:attrName>
                                        </p:attrNameLst>
                                      </p:cBhvr>
                                      <p:to>
                                        <p:strVal val="visible"/>
                                      </p:to>
                                    </p:set>
                                    <p:anim calcmode="lin" valueType="num">
                                      <p:cBhvr>
                                        <p:cTn id="59" dur="500" fill="hold"/>
                                        <p:tgtEl>
                                          <p:spTgt spid="608276"/>
                                        </p:tgtEl>
                                        <p:attrNameLst>
                                          <p:attrName>ppt_w</p:attrName>
                                        </p:attrNameLst>
                                      </p:cBhvr>
                                      <p:tavLst>
                                        <p:tav tm="0">
                                          <p:val>
                                            <p:fltVal val="0"/>
                                          </p:val>
                                        </p:tav>
                                        <p:tav tm="100000">
                                          <p:val>
                                            <p:strVal val="#ppt_w"/>
                                          </p:val>
                                        </p:tav>
                                      </p:tavLst>
                                    </p:anim>
                                    <p:anim calcmode="lin" valueType="num">
                                      <p:cBhvr>
                                        <p:cTn id="60" dur="500" fill="hold"/>
                                        <p:tgtEl>
                                          <p:spTgt spid="608276"/>
                                        </p:tgtEl>
                                        <p:attrNameLst>
                                          <p:attrName>ppt_h</p:attrName>
                                        </p:attrNameLst>
                                      </p:cBhvr>
                                      <p:tavLst>
                                        <p:tav tm="0">
                                          <p:val>
                                            <p:strVal val="#ppt_h"/>
                                          </p:val>
                                        </p:tav>
                                        <p:tav tm="100000">
                                          <p:val>
                                            <p:strVal val="#ppt_h"/>
                                          </p:val>
                                        </p:tav>
                                      </p:tavLst>
                                    </p:anim>
                                  </p:childTnLst>
                                </p:cTn>
                              </p:par>
                              <p:par>
                                <p:cTn id="61" presetID="29" presetClass="entr" presetSubtype="0" fill="hold" grpId="0" nodeType="withEffect">
                                  <p:stCondLst>
                                    <p:cond delay="0"/>
                                  </p:stCondLst>
                                  <p:childTnLst>
                                    <p:set>
                                      <p:cBhvr>
                                        <p:cTn id="62" dur="1" fill="hold">
                                          <p:stCondLst>
                                            <p:cond delay="0"/>
                                          </p:stCondLst>
                                        </p:cTn>
                                        <p:tgtEl>
                                          <p:spTgt spid="608277"/>
                                        </p:tgtEl>
                                        <p:attrNameLst>
                                          <p:attrName>style.visibility</p:attrName>
                                        </p:attrNameLst>
                                      </p:cBhvr>
                                      <p:to>
                                        <p:strVal val="visible"/>
                                      </p:to>
                                    </p:set>
                                    <p:anim calcmode="lin" valueType="num">
                                      <p:cBhvr>
                                        <p:cTn id="63" dur="1000" fill="hold"/>
                                        <p:tgtEl>
                                          <p:spTgt spid="608277"/>
                                        </p:tgtEl>
                                        <p:attrNameLst>
                                          <p:attrName>ppt_x</p:attrName>
                                        </p:attrNameLst>
                                      </p:cBhvr>
                                      <p:tavLst>
                                        <p:tav tm="0">
                                          <p:val>
                                            <p:strVal val="#ppt_x-.2"/>
                                          </p:val>
                                        </p:tav>
                                        <p:tav tm="100000">
                                          <p:val>
                                            <p:strVal val="#ppt_x"/>
                                          </p:val>
                                        </p:tav>
                                      </p:tavLst>
                                    </p:anim>
                                    <p:anim calcmode="lin" valueType="num">
                                      <p:cBhvr>
                                        <p:cTn id="64" dur="1000" fill="hold"/>
                                        <p:tgtEl>
                                          <p:spTgt spid="608277"/>
                                        </p:tgtEl>
                                        <p:attrNameLst>
                                          <p:attrName>ppt_y</p:attrName>
                                        </p:attrNameLst>
                                      </p:cBhvr>
                                      <p:tavLst>
                                        <p:tav tm="0">
                                          <p:val>
                                            <p:strVal val="#ppt_y"/>
                                          </p:val>
                                        </p:tav>
                                        <p:tav tm="100000">
                                          <p:val>
                                            <p:strVal val="#ppt_y"/>
                                          </p:val>
                                        </p:tav>
                                      </p:tavLst>
                                    </p:anim>
                                    <p:animEffect transition="in" filter="wipe(right)" prLst="gradientSize: 0.1">
                                      <p:cBhvr>
                                        <p:cTn id="65" dur="1000"/>
                                        <p:tgtEl>
                                          <p:spTgt spid="608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2" grpId="0"/>
      <p:bldP spid="608263" grpId="0"/>
      <p:bldP spid="608264" grpId="0"/>
      <p:bldP spid="608265" grpId="0"/>
      <p:bldP spid="608266" grpId="0"/>
      <p:bldP spid="608267" grpId="0"/>
      <p:bldP spid="608268" grpId="0" animBg="1"/>
      <p:bldP spid="608269" grpId="0" animBg="1"/>
      <p:bldP spid="608270" grpId="0" animBg="1"/>
      <p:bldP spid="608271" grpId="0" animBg="1"/>
      <p:bldP spid="608272" grpId="0" animBg="1"/>
      <p:bldP spid="608276" grpId="0"/>
      <p:bldP spid="608277" grpId="0" animBg="1"/>
    </p:bldLst>
  </p:timing>
</p:sld>
</file>

<file path=ppt/slides/slide242.xml><?xml version="1.0" encoding="utf-8"?>
<p:sld xmlns:a="http://schemas.openxmlformats.org/drawingml/2006/main" xmlns:r="http://schemas.openxmlformats.org/officeDocument/2006/relationships" xmlns:p="http://schemas.openxmlformats.org/presentationml/2006/main" show="0">
  <p:cSld>
    <p:bg>
      <p:bgPr>
        <a:solidFill>
          <a:srgbClr val="CCCCFF"/>
        </a:solidFill>
        <a:effectLst/>
      </p:bgPr>
    </p:bg>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717550" y="2719388"/>
            <a:ext cx="5048250" cy="304800"/>
          </a:xfrm>
          <a:prstGeom prst="rect">
            <a:avLst/>
          </a:prstGeom>
          <a:noFill/>
          <a:ln w="9525">
            <a:noFill/>
            <a:miter lim="800000"/>
            <a:headEnd/>
            <a:tailEnd/>
          </a:ln>
        </p:spPr>
        <p:txBody>
          <a:bodyPr>
            <a:spAutoFit/>
          </a:bodyPr>
          <a:lstStyle/>
          <a:p>
            <a:r>
              <a:rPr lang="en-US" sz="1400">
                <a:solidFill>
                  <a:srgbClr val="FFFFFF"/>
                </a:solidFill>
                <a:hlinkClick r:id="rId4" action="ppaction://hlinkfile" tooltip="Measurement The Foundation of Chemistry"/>
              </a:rPr>
              <a:t>Episode 3 </a:t>
            </a:r>
            <a:r>
              <a:rPr lang="en-US" sz="1400"/>
              <a:t>- </a:t>
            </a:r>
            <a:r>
              <a:rPr lang="en-US" sz="1400" b="1"/>
              <a:t>Measurement The Foundation of Chemistry</a:t>
            </a:r>
          </a:p>
        </p:txBody>
      </p:sp>
      <p:sp>
        <p:nvSpPr>
          <p:cNvPr id="264195" name="Rectangle 3"/>
          <p:cNvSpPr>
            <a:spLocks noGrp="1" noChangeArrowheads="1"/>
          </p:cNvSpPr>
          <p:nvPr>
            <p:ph type="title"/>
          </p:nvPr>
        </p:nvSpPr>
        <p:spPr/>
        <p:txBody>
          <a:bodyPr/>
          <a:lstStyle/>
          <a:p>
            <a:pPr eaLnBrk="1" hangingPunct="1"/>
            <a:r>
              <a:rPr lang="en-US" smtClean="0"/>
              <a:t>World of Chemistry</a:t>
            </a:r>
            <a:br>
              <a:rPr lang="en-US" smtClean="0"/>
            </a:br>
            <a:r>
              <a:rPr lang="en-US" sz="2400" smtClean="0"/>
              <a:t>The Annenberg Film Series</a:t>
            </a:r>
            <a:endParaRPr lang="en-US" smtClean="0"/>
          </a:p>
        </p:txBody>
      </p:sp>
      <p:sp>
        <p:nvSpPr>
          <p:cNvPr id="264196" name="Text Box 4"/>
          <p:cNvSpPr txBox="1">
            <a:spLocks noChangeArrowheads="1"/>
          </p:cNvSpPr>
          <p:nvPr/>
        </p:nvSpPr>
        <p:spPr bwMode="auto">
          <a:xfrm>
            <a:off x="1463675" y="2281238"/>
            <a:ext cx="1150938" cy="214312"/>
          </a:xfrm>
          <a:prstGeom prst="rect">
            <a:avLst/>
          </a:prstGeom>
          <a:noFill/>
          <a:ln w="9525">
            <a:noFill/>
            <a:miter lim="800000"/>
            <a:headEnd/>
            <a:tailEnd/>
          </a:ln>
        </p:spPr>
        <p:txBody>
          <a:bodyPr wrap="none">
            <a:spAutoFit/>
          </a:bodyPr>
          <a:lstStyle/>
          <a:p>
            <a:r>
              <a:rPr lang="en-US" sz="800"/>
              <a:t>VIDEO ON DEMAND</a:t>
            </a:r>
          </a:p>
        </p:txBody>
      </p:sp>
      <p:sp>
        <p:nvSpPr>
          <p:cNvPr id="264197" name="Text Box 5"/>
          <p:cNvSpPr txBox="1">
            <a:spLocks noChangeArrowheads="1"/>
          </p:cNvSpPr>
          <p:nvPr/>
        </p:nvSpPr>
        <p:spPr bwMode="auto">
          <a:xfrm>
            <a:off x="679450" y="3254375"/>
            <a:ext cx="7896225" cy="730250"/>
          </a:xfrm>
          <a:prstGeom prst="rect">
            <a:avLst/>
          </a:prstGeom>
          <a:noFill/>
          <a:ln w="9525">
            <a:noFill/>
            <a:miter lim="800000"/>
            <a:headEnd/>
            <a:tailEnd/>
          </a:ln>
        </p:spPr>
        <p:txBody>
          <a:bodyPr wrap="none">
            <a:spAutoFit/>
          </a:bodyPr>
          <a:lstStyle/>
          <a:p>
            <a:r>
              <a:rPr lang="en-US" sz="1400"/>
              <a:t>Accuracy and precision are fundamental properties to modern chemistry.  The distinction between </a:t>
            </a:r>
          </a:p>
          <a:p>
            <a:r>
              <a:rPr lang="en-US" sz="1400"/>
              <a:t>the two terms and their importance in establishing measurement standards in commerce and </a:t>
            </a:r>
          </a:p>
          <a:p>
            <a:r>
              <a:rPr lang="en-US" sz="1400"/>
              <a:t>science are explained.						   </a:t>
            </a:r>
            <a:r>
              <a:rPr lang="en-US" sz="800" b="1"/>
              <a:t>(Running Time:  28:38)</a:t>
            </a:r>
          </a:p>
        </p:txBody>
      </p:sp>
      <p:sp>
        <p:nvSpPr>
          <p:cNvPr id="264198" name="AutoShape 6">
            <a:hlinkClick r:id="rId5" highlightClick="1"/>
          </p:cNvPr>
          <p:cNvSpPr>
            <a:spLocks noChangeArrowheads="1"/>
          </p:cNvSpPr>
          <p:nvPr/>
        </p:nvSpPr>
        <p:spPr bwMode="auto">
          <a:xfrm>
            <a:off x="850900" y="2068513"/>
            <a:ext cx="569913" cy="569912"/>
          </a:xfrm>
          <a:prstGeom prst="actionButtonMovie">
            <a:avLst/>
          </a:prstGeom>
          <a:solidFill>
            <a:srgbClr val="FFFFFF"/>
          </a:solidFill>
          <a:ln w="9525">
            <a:no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5" descr="feet-to-meters cartoon no. 1"/>
          <p:cNvPicPr>
            <a:picLocks noChangeAspect="1" noChangeArrowheads="1"/>
          </p:cNvPicPr>
          <p:nvPr/>
        </p:nvPicPr>
        <p:blipFill>
          <a:blip r:embed="rId3" cstate="print">
            <a:lum contrast="-18000"/>
          </a:blip>
          <a:srcRect/>
          <a:stretch>
            <a:fillRect/>
          </a:stretch>
        </p:blipFill>
        <p:spPr bwMode="auto">
          <a:xfrm>
            <a:off x="923925" y="47625"/>
            <a:ext cx="7451725" cy="6715125"/>
          </a:xfrm>
          <a:prstGeom prst="rect">
            <a:avLst/>
          </a:prstGeom>
          <a:noFill/>
          <a:ln w="9525">
            <a:solidFill>
              <a:srgbClr val="333333"/>
            </a:solidFill>
            <a:miter lim="800000"/>
            <a:headEnd/>
            <a:tailEnd/>
          </a:ln>
        </p:spPr>
      </p:pic>
      <p:sp>
        <p:nvSpPr>
          <p:cNvPr id="265219" name="Rectangle 4"/>
          <p:cNvSpPr>
            <a:spLocks noGrp="1" noChangeArrowheads="1"/>
          </p:cNvSpPr>
          <p:nvPr>
            <p:ph type="title"/>
          </p:nvPr>
        </p:nvSpPr>
        <p:spPr>
          <a:xfrm>
            <a:off x="1400175" y="-39688"/>
            <a:ext cx="8229600" cy="1143001"/>
          </a:xfrm>
        </p:spPr>
        <p:txBody>
          <a:bodyPr/>
          <a:lstStyle/>
          <a:p>
            <a:pPr eaLnBrk="1" hangingPunct="1"/>
            <a:r>
              <a:rPr lang="en-US" smtClean="0">
                <a:latin typeface="Viner Hand ITC" pitchFamily="66" charset="0"/>
              </a:rPr>
              <a:t>The Metric System</a:t>
            </a:r>
          </a:p>
        </p:txBody>
      </p:sp>
      <p:sp>
        <p:nvSpPr>
          <p:cNvPr id="265220" name="Rectangle 6"/>
          <p:cNvSpPr>
            <a:spLocks noChangeArrowheads="1"/>
          </p:cNvSpPr>
          <p:nvPr/>
        </p:nvSpPr>
        <p:spPr bwMode="auto">
          <a:xfrm rot="-5400000">
            <a:off x="7716838" y="5430838"/>
            <a:ext cx="2487612" cy="366712"/>
          </a:xfrm>
          <a:prstGeom prst="rect">
            <a:avLst/>
          </a:prstGeom>
          <a:noFill/>
          <a:ln w="9525">
            <a:noFill/>
            <a:miter lim="800000"/>
            <a:headEnd/>
            <a:tailEnd/>
          </a:ln>
        </p:spPr>
        <p:txBody>
          <a:bodyPr wrap="none">
            <a:spAutoFit/>
          </a:bodyPr>
          <a:lstStyle/>
          <a:p>
            <a:r>
              <a:rPr lang="en-US" sz="1000"/>
              <a:t>from Industry Week, 1981 November 30</a:t>
            </a:r>
            <a:r>
              <a:rPr lang="en-US" sz="1800"/>
              <a:t> </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Rectangle 8" descr="Medium wood"/>
          <p:cNvSpPr>
            <a:spLocks noChangeArrowheads="1"/>
          </p:cNvSpPr>
          <p:nvPr/>
        </p:nvSpPr>
        <p:spPr bwMode="auto">
          <a:xfrm rot="-5400000">
            <a:off x="4138613" y="6381750"/>
            <a:ext cx="596900" cy="476250"/>
          </a:xfrm>
          <a:prstGeom prst="rect">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266243" name="Rectangle 2"/>
          <p:cNvSpPr>
            <a:spLocks noChangeArrowheads="1"/>
          </p:cNvSpPr>
          <p:nvPr/>
        </p:nvSpPr>
        <p:spPr bwMode="auto">
          <a:xfrm>
            <a:off x="1966913" y="550863"/>
            <a:ext cx="5110162" cy="5837237"/>
          </a:xfrm>
          <a:prstGeom prst="rect">
            <a:avLst/>
          </a:prstGeom>
          <a:gradFill rotWithShape="1">
            <a:gsLst>
              <a:gs pos="0">
                <a:srgbClr val="FFFBFB"/>
              </a:gs>
              <a:gs pos="100000">
                <a:schemeClr val="bg1"/>
              </a:gs>
            </a:gsLst>
            <a:path path="shape">
              <a:fillToRect l="50000" t="50000" r="50000" b="50000"/>
            </a:path>
          </a:gradFill>
          <a:ln w="57150" cmpd="thinThick">
            <a:solidFill>
              <a:srgbClr val="808080"/>
            </a:solidFill>
            <a:miter lim="800000"/>
            <a:headEnd/>
            <a:tailEnd/>
          </a:ln>
        </p:spPr>
        <p:txBody>
          <a:bodyPr wrap="none" anchor="ctr"/>
          <a:lstStyle/>
          <a:p>
            <a:endParaRPr lang="en-US"/>
          </a:p>
        </p:txBody>
      </p:sp>
      <p:sp>
        <p:nvSpPr>
          <p:cNvPr id="266244" name="Text Box 3"/>
          <p:cNvSpPr txBox="1">
            <a:spLocks noChangeArrowheads="1"/>
          </p:cNvSpPr>
          <p:nvPr/>
        </p:nvSpPr>
        <p:spPr bwMode="auto">
          <a:xfrm>
            <a:off x="2103438" y="482600"/>
            <a:ext cx="4835525" cy="1189038"/>
          </a:xfrm>
          <a:prstGeom prst="rect">
            <a:avLst/>
          </a:prstGeom>
          <a:noFill/>
          <a:ln w="9525">
            <a:noFill/>
            <a:miter lim="800000"/>
            <a:headEnd/>
            <a:tailEnd/>
          </a:ln>
        </p:spPr>
        <p:txBody>
          <a:bodyPr>
            <a:spAutoFit/>
          </a:bodyPr>
          <a:lstStyle/>
          <a:p>
            <a:r>
              <a:rPr lang="en-US" sz="7200">
                <a:solidFill>
                  <a:srgbClr val="CC0000"/>
                </a:solidFill>
                <a:latin typeface="Times New Roman" pitchFamily="18" charset="0"/>
              </a:rPr>
              <a:t>No Cussing!</a:t>
            </a:r>
          </a:p>
        </p:txBody>
      </p:sp>
      <p:sp>
        <p:nvSpPr>
          <p:cNvPr id="266245" name="Text Box 4"/>
          <p:cNvSpPr txBox="1">
            <a:spLocks noChangeArrowheads="1"/>
          </p:cNvSpPr>
          <p:nvPr/>
        </p:nvSpPr>
        <p:spPr bwMode="auto">
          <a:xfrm>
            <a:off x="2422525" y="1549400"/>
            <a:ext cx="4246563" cy="946150"/>
          </a:xfrm>
          <a:prstGeom prst="rect">
            <a:avLst/>
          </a:prstGeom>
          <a:noFill/>
          <a:ln w="9525">
            <a:noFill/>
            <a:miter lim="800000"/>
            <a:headEnd/>
            <a:tailEnd/>
          </a:ln>
        </p:spPr>
        <p:txBody>
          <a:bodyPr wrap="none">
            <a:spAutoFit/>
          </a:bodyPr>
          <a:lstStyle/>
          <a:p>
            <a:pPr algn="ctr"/>
            <a:r>
              <a:rPr lang="en-US" sz="2800">
                <a:solidFill>
                  <a:schemeClr val="hlink"/>
                </a:solidFill>
              </a:rPr>
              <a:t>The following 4-Letter</a:t>
            </a:r>
          </a:p>
          <a:p>
            <a:pPr algn="ctr"/>
            <a:r>
              <a:rPr lang="en-US" sz="2800">
                <a:solidFill>
                  <a:schemeClr val="hlink"/>
                </a:solidFill>
              </a:rPr>
              <a:t>words are forbidden here:</a:t>
            </a:r>
          </a:p>
        </p:txBody>
      </p:sp>
      <p:sp>
        <p:nvSpPr>
          <p:cNvPr id="266246" name="Text Box 5"/>
          <p:cNvSpPr txBox="1">
            <a:spLocks noChangeArrowheads="1"/>
          </p:cNvSpPr>
          <p:nvPr/>
        </p:nvSpPr>
        <p:spPr bwMode="auto">
          <a:xfrm>
            <a:off x="2881313" y="2371725"/>
            <a:ext cx="3348037" cy="2287588"/>
          </a:xfrm>
          <a:prstGeom prst="rect">
            <a:avLst/>
          </a:prstGeom>
          <a:noFill/>
          <a:ln w="9525">
            <a:noFill/>
            <a:miter lim="800000"/>
            <a:headEnd/>
            <a:tailEnd/>
          </a:ln>
        </p:spPr>
        <p:txBody>
          <a:bodyPr wrap="none">
            <a:spAutoFit/>
          </a:bodyPr>
          <a:lstStyle/>
          <a:p>
            <a:r>
              <a:rPr lang="en-US" sz="4800">
                <a:latin typeface="Times New Roman" pitchFamily="18" charset="0"/>
              </a:rPr>
              <a:t>Inch	 Mile</a:t>
            </a:r>
          </a:p>
          <a:p>
            <a:r>
              <a:rPr lang="en-US" sz="4800">
                <a:latin typeface="Times New Roman" pitchFamily="18" charset="0"/>
              </a:rPr>
              <a:t>Foot	 Pint</a:t>
            </a:r>
          </a:p>
          <a:p>
            <a:r>
              <a:rPr lang="en-US" sz="4800">
                <a:latin typeface="Times New Roman" pitchFamily="18" charset="0"/>
              </a:rPr>
              <a:t>Yard	 Acre</a:t>
            </a:r>
          </a:p>
        </p:txBody>
      </p:sp>
      <p:sp>
        <p:nvSpPr>
          <p:cNvPr id="266247" name="Text Box 6"/>
          <p:cNvSpPr txBox="1">
            <a:spLocks noChangeArrowheads="1"/>
          </p:cNvSpPr>
          <p:nvPr/>
        </p:nvSpPr>
        <p:spPr bwMode="auto">
          <a:xfrm>
            <a:off x="2452688" y="4618038"/>
            <a:ext cx="4141787" cy="366712"/>
          </a:xfrm>
          <a:prstGeom prst="rect">
            <a:avLst/>
          </a:prstGeom>
          <a:noFill/>
          <a:ln w="9525">
            <a:noFill/>
            <a:miter lim="800000"/>
            <a:headEnd/>
            <a:tailEnd/>
          </a:ln>
        </p:spPr>
        <p:txBody>
          <a:bodyPr wrap="none">
            <a:spAutoFit/>
          </a:bodyPr>
          <a:lstStyle/>
          <a:p>
            <a:r>
              <a:rPr lang="en-US" sz="1800"/>
              <a:t>And we never swear the </a:t>
            </a:r>
            <a:r>
              <a:rPr lang="en-US" sz="1800" b="1"/>
              <a:t>BIG F </a:t>
            </a:r>
            <a:r>
              <a:rPr lang="en-US" sz="1800"/>
              <a:t>(use</a:t>
            </a:r>
            <a:r>
              <a:rPr lang="en-US" sz="1800" baseline="30000"/>
              <a:t>o</a:t>
            </a:r>
            <a:r>
              <a:rPr lang="en-US" sz="1800"/>
              <a:t>C)</a:t>
            </a:r>
          </a:p>
        </p:txBody>
      </p:sp>
      <p:sp>
        <p:nvSpPr>
          <p:cNvPr id="266248" name="Text Box 7"/>
          <p:cNvSpPr txBox="1">
            <a:spLocks noChangeArrowheads="1"/>
          </p:cNvSpPr>
          <p:nvPr/>
        </p:nvSpPr>
        <p:spPr bwMode="auto">
          <a:xfrm>
            <a:off x="2746375" y="5000625"/>
            <a:ext cx="3562350" cy="1128713"/>
          </a:xfrm>
          <a:prstGeom prst="rect">
            <a:avLst/>
          </a:prstGeom>
          <a:noFill/>
          <a:ln w="9525">
            <a:noFill/>
            <a:miter lim="800000"/>
            <a:headEnd/>
            <a:tailEnd/>
          </a:ln>
        </p:spPr>
        <p:txBody>
          <a:bodyPr wrap="none">
            <a:spAutoFit/>
          </a:bodyPr>
          <a:lstStyle/>
          <a:p>
            <a:pPr algn="ctr"/>
            <a:r>
              <a:rPr lang="en-US" sz="2800">
                <a:solidFill>
                  <a:srgbClr val="CC0000"/>
                </a:solidFill>
                <a:latin typeface="Old English Text MT" pitchFamily="66" charset="0"/>
              </a:rPr>
              <a:t>Please keep it clean and</a:t>
            </a:r>
          </a:p>
          <a:p>
            <a:pPr algn="ctr"/>
            <a:r>
              <a:rPr lang="en-US" sz="4000">
                <a:solidFill>
                  <a:srgbClr val="CC0000"/>
                </a:solidFill>
                <a:latin typeface="Old English Text MT" pitchFamily="66" charset="0"/>
              </a:rPr>
              <a:t>Metric</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r>
              <a:rPr lang="en-US" smtClean="0">
                <a:latin typeface="Arial" charset="0"/>
              </a:rPr>
              <a:t>SI System</a:t>
            </a:r>
          </a:p>
        </p:txBody>
      </p:sp>
      <p:sp>
        <p:nvSpPr>
          <p:cNvPr id="267267" name="Rectangle 3"/>
          <p:cNvSpPr>
            <a:spLocks noGrp="1" noChangeArrowheads="1"/>
          </p:cNvSpPr>
          <p:nvPr>
            <p:ph type="body" idx="1"/>
          </p:nvPr>
        </p:nvSpPr>
        <p:spPr/>
        <p:txBody>
          <a:bodyPr/>
          <a:lstStyle/>
          <a:p>
            <a:pPr eaLnBrk="1" hangingPunct="1"/>
            <a:r>
              <a:rPr lang="en-US" sz="2800" smtClean="0">
                <a:latin typeface="Arial" charset="0"/>
              </a:rPr>
              <a:t>The International System of Units</a:t>
            </a:r>
          </a:p>
          <a:p>
            <a:pPr eaLnBrk="1" hangingPunct="1"/>
            <a:r>
              <a:rPr lang="en-US" sz="2800" smtClean="0">
                <a:latin typeface="Arial" charset="0"/>
              </a:rPr>
              <a:t>Derived Units Commonly Used in Chemistry</a:t>
            </a:r>
          </a:p>
          <a:p>
            <a:pPr eaLnBrk="1" hangingPunct="1"/>
            <a:r>
              <a:rPr lang="en-US" sz="2800" smtClean="0">
                <a:latin typeface="Arial" charset="0"/>
              </a:rPr>
              <a:t>Area and Volume:  Derived Units</a:t>
            </a:r>
          </a:p>
          <a:p>
            <a:pPr eaLnBrk="1" hangingPunct="1"/>
            <a:r>
              <a:rPr lang="en-US" sz="2800" smtClean="0">
                <a:latin typeface="Arial" charset="0"/>
              </a:rPr>
              <a:t>Prefixes in the SI System</a:t>
            </a:r>
          </a:p>
        </p:txBody>
      </p:sp>
      <p:sp>
        <p:nvSpPr>
          <p:cNvPr id="267268"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78215" name="Picture 7" descr="Metric_system"/>
          <p:cNvPicPr>
            <a:picLocks noChangeAspect="1" noChangeArrowheads="1"/>
          </p:cNvPicPr>
          <p:nvPr/>
        </p:nvPicPr>
        <p:blipFill>
          <a:blip r:embed="rId4" cstate="print"/>
          <a:srcRect/>
          <a:stretch>
            <a:fillRect/>
          </a:stretch>
        </p:blipFill>
        <p:spPr bwMode="auto">
          <a:xfrm>
            <a:off x="127000" y="2524125"/>
            <a:ext cx="9018588" cy="3968750"/>
          </a:xfrm>
          <a:prstGeom prst="rect">
            <a:avLst/>
          </a:prstGeom>
          <a:noFill/>
          <a:ln w="9525">
            <a:noFill/>
            <a:miter lim="800000"/>
            <a:headEnd/>
            <a:tailEnd/>
          </a:ln>
        </p:spPr>
      </p:pic>
      <p:sp>
        <p:nvSpPr>
          <p:cNvPr id="478216" name="Text Box 8"/>
          <p:cNvSpPr txBox="1">
            <a:spLocks noChangeArrowheads="1"/>
          </p:cNvSpPr>
          <p:nvPr/>
        </p:nvSpPr>
        <p:spPr bwMode="auto">
          <a:xfrm>
            <a:off x="1622425" y="6515100"/>
            <a:ext cx="5864225" cy="274638"/>
          </a:xfrm>
          <a:prstGeom prst="rect">
            <a:avLst/>
          </a:prstGeom>
          <a:noFill/>
          <a:ln w="9525">
            <a:noFill/>
            <a:miter lim="800000"/>
            <a:headEnd/>
            <a:tailEnd/>
          </a:ln>
        </p:spPr>
        <p:txBody>
          <a:bodyPr wrap="none">
            <a:spAutoFit/>
          </a:bodyPr>
          <a:lstStyle/>
          <a:p>
            <a:r>
              <a:rPr lang="en-US" sz="1200"/>
              <a:t>Map of the world where </a:t>
            </a:r>
            <a:r>
              <a:rPr lang="en-US" sz="1200">
                <a:solidFill>
                  <a:srgbClr val="FF0000"/>
                </a:solidFill>
              </a:rPr>
              <a:t>red </a:t>
            </a:r>
            <a:r>
              <a:rPr lang="en-US" sz="1200"/>
              <a:t>represents </a:t>
            </a:r>
            <a:r>
              <a:rPr lang="en-US" sz="1200">
                <a:solidFill>
                  <a:srgbClr val="FF0000"/>
                </a:solidFill>
              </a:rPr>
              <a:t>countries which</a:t>
            </a:r>
            <a:r>
              <a:rPr lang="en-US" sz="1200"/>
              <a:t> </a:t>
            </a:r>
            <a:r>
              <a:rPr lang="en-US" sz="1200">
                <a:solidFill>
                  <a:srgbClr val="FF0000"/>
                </a:solidFill>
              </a:rPr>
              <a:t>do not use the metric system</a:t>
            </a:r>
          </a:p>
        </p:txBody>
      </p:sp>
      <p:sp>
        <p:nvSpPr>
          <p:cNvPr id="267271" name="Oval 11">
            <a:hlinkClick r:id="rId5" action="ppaction://hlinksldjump" tooltip="L I B E R I A"/>
          </p:cNvPr>
          <p:cNvSpPr>
            <a:spLocks noChangeArrowheads="1"/>
          </p:cNvSpPr>
          <p:nvPr/>
        </p:nvSpPr>
        <p:spPr bwMode="auto">
          <a:xfrm rot="2528255">
            <a:off x="3856038" y="4597400"/>
            <a:ext cx="152400" cy="85725"/>
          </a:xfrm>
          <a:prstGeom prst="ellipse">
            <a:avLst/>
          </a:prstGeom>
          <a:noFill/>
          <a:ln w="9525">
            <a:noFill/>
            <a:miter lim="800000"/>
            <a:headEnd/>
            <a:tailEnd/>
          </a:ln>
        </p:spPr>
        <p:txBody>
          <a:bodyPr wrap="none" anchor="ctr"/>
          <a:lstStyle/>
          <a:p>
            <a:endParaRPr lang="en-US"/>
          </a:p>
        </p:txBody>
      </p:sp>
      <p:sp>
        <p:nvSpPr>
          <p:cNvPr id="267272" name="Freeform 16">
            <a:hlinkClick r:id="rId5" action="ppaction://hlinksldjump" tooltip="M Y A N M A R   (Burma)"/>
          </p:cNvPr>
          <p:cNvSpPr>
            <a:spLocks/>
          </p:cNvSpPr>
          <p:nvPr/>
        </p:nvSpPr>
        <p:spPr bwMode="auto">
          <a:xfrm>
            <a:off x="6562725" y="4022725"/>
            <a:ext cx="219075" cy="500063"/>
          </a:xfrm>
          <a:custGeom>
            <a:avLst/>
            <a:gdLst>
              <a:gd name="T0" fmla="*/ 68 w 138"/>
              <a:gd name="T1" fmla="*/ 0 h 315"/>
              <a:gd name="T2" fmla="*/ 89 w 138"/>
              <a:gd name="T3" fmla="*/ 22 h 315"/>
              <a:gd name="T4" fmla="*/ 87 w 138"/>
              <a:gd name="T5" fmla="*/ 43 h 315"/>
              <a:gd name="T6" fmla="*/ 80 w 138"/>
              <a:gd name="T7" fmla="*/ 60 h 315"/>
              <a:gd name="T8" fmla="*/ 102 w 138"/>
              <a:gd name="T9" fmla="*/ 81 h 315"/>
              <a:gd name="T10" fmla="*/ 116 w 138"/>
              <a:gd name="T11" fmla="*/ 103 h 315"/>
              <a:gd name="T12" fmla="*/ 135 w 138"/>
              <a:gd name="T13" fmla="*/ 120 h 315"/>
              <a:gd name="T14" fmla="*/ 125 w 138"/>
              <a:gd name="T15" fmla="*/ 136 h 315"/>
              <a:gd name="T16" fmla="*/ 108 w 138"/>
              <a:gd name="T17" fmla="*/ 148 h 315"/>
              <a:gd name="T18" fmla="*/ 98 w 138"/>
              <a:gd name="T19" fmla="*/ 162 h 315"/>
              <a:gd name="T20" fmla="*/ 95 w 138"/>
              <a:gd name="T21" fmla="*/ 166 h 315"/>
              <a:gd name="T22" fmla="*/ 107 w 138"/>
              <a:gd name="T23" fmla="*/ 193 h 315"/>
              <a:gd name="T24" fmla="*/ 116 w 138"/>
              <a:gd name="T25" fmla="*/ 213 h 315"/>
              <a:gd name="T26" fmla="*/ 125 w 138"/>
              <a:gd name="T27" fmla="*/ 256 h 315"/>
              <a:gd name="T28" fmla="*/ 134 w 138"/>
              <a:gd name="T29" fmla="*/ 291 h 315"/>
              <a:gd name="T30" fmla="*/ 125 w 138"/>
              <a:gd name="T31" fmla="*/ 315 h 315"/>
              <a:gd name="T32" fmla="*/ 125 w 138"/>
              <a:gd name="T33" fmla="*/ 285 h 315"/>
              <a:gd name="T34" fmla="*/ 110 w 138"/>
              <a:gd name="T35" fmla="*/ 262 h 315"/>
              <a:gd name="T36" fmla="*/ 95 w 138"/>
              <a:gd name="T37" fmla="*/ 213 h 315"/>
              <a:gd name="T38" fmla="*/ 75 w 138"/>
              <a:gd name="T39" fmla="*/ 207 h 315"/>
              <a:gd name="T40" fmla="*/ 69 w 138"/>
              <a:gd name="T41" fmla="*/ 223 h 315"/>
              <a:gd name="T42" fmla="*/ 48 w 138"/>
              <a:gd name="T43" fmla="*/ 210 h 315"/>
              <a:gd name="T44" fmla="*/ 48 w 138"/>
              <a:gd name="T45" fmla="*/ 187 h 315"/>
              <a:gd name="T46" fmla="*/ 38 w 138"/>
              <a:gd name="T47" fmla="*/ 162 h 315"/>
              <a:gd name="T48" fmla="*/ 27 w 138"/>
              <a:gd name="T49" fmla="*/ 147 h 315"/>
              <a:gd name="T50" fmla="*/ 0 w 138"/>
              <a:gd name="T51" fmla="*/ 130 h 315"/>
              <a:gd name="T52" fmla="*/ 18 w 138"/>
              <a:gd name="T53" fmla="*/ 117 h 315"/>
              <a:gd name="T54" fmla="*/ 17 w 138"/>
              <a:gd name="T55" fmla="*/ 94 h 315"/>
              <a:gd name="T56" fmla="*/ 29 w 138"/>
              <a:gd name="T57" fmla="*/ 51 h 315"/>
              <a:gd name="T58" fmla="*/ 41 w 138"/>
              <a:gd name="T59" fmla="*/ 16 h 315"/>
              <a:gd name="T60" fmla="*/ 51 w 138"/>
              <a:gd name="T61" fmla="*/ 12 h 315"/>
              <a:gd name="T62" fmla="*/ 63 w 138"/>
              <a:gd name="T63" fmla="*/ 6 h 315"/>
              <a:gd name="T64" fmla="*/ 68 w 138"/>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
              <a:gd name="T100" fmla="*/ 0 h 315"/>
              <a:gd name="T101" fmla="*/ 138 w 138"/>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 h="315">
                <a:moveTo>
                  <a:pt x="68" y="0"/>
                </a:moveTo>
                <a:cubicBezTo>
                  <a:pt x="96" y="2"/>
                  <a:pt x="76" y="4"/>
                  <a:pt x="89" y="22"/>
                </a:cubicBezTo>
                <a:cubicBezTo>
                  <a:pt x="90" y="29"/>
                  <a:pt x="90" y="36"/>
                  <a:pt x="87" y="43"/>
                </a:cubicBezTo>
                <a:cubicBezTo>
                  <a:pt x="86" y="49"/>
                  <a:pt x="78" y="54"/>
                  <a:pt x="80" y="60"/>
                </a:cubicBezTo>
                <a:cubicBezTo>
                  <a:pt x="82" y="66"/>
                  <a:pt x="96" y="74"/>
                  <a:pt x="102" y="81"/>
                </a:cubicBezTo>
                <a:cubicBezTo>
                  <a:pt x="109" y="87"/>
                  <a:pt x="110" y="96"/>
                  <a:pt x="116" y="103"/>
                </a:cubicBezTo>
                <a:cubicBezTo>
                  <a:pt x="119" y="116"/>
                  <a:pt x="124" y="117"/>
                  <a:pt x="135" y="120"/>
                </a:cubicBezTo>
                <a:cubicBezTo>
                  <a:pt x="134" y="131"/>
                  <a:pt x="136" y="134"/>
                  <a:pt x="125" y="136"/>
                </a:cubicBezTo>
                <a:cubicBezTo>
                  <a:pt x="118" y="139"/>
                  <a:pt x="115" y="144"/>
                  <a:pt x="108" y="148"/>
                </a:cubicBezTo>
                <a:cubicBezTo>
                  <a:pt x="103" y="157"/>
                  <a:pt x="107" y="151"/>
                  <a:pt x="98" y="162"/>
                </a:cubicBezTo>
                <a:cubicBezTo>
                  <a:pt x="97" y="163"/>
                  <a:pt x="95" y="166"/>
                  <a:pt x="95" y="166"/>
                </a:cubicBezTo>
                <a:cubicBezTo>
                  <a:pt x="96" y="178"/>
                  <a:pt x="96" y="187"/>
                  <a:pt x="107" y="193"/>
                </a:cubicBezTo>
                <a:cubicBezTo>
                  <a:pt x="109" y="201"/>
                  <a:pt x="113" y="206"/>
                  <a:pt x="116" y="213"/>
                </a:cubicBezTo>
                <a:cubicBezTo>
                  <a:pt x="118" y="228"/>
                  <a:pt x="113" y="246"/>
                  <a:pt x="125" y="256"/>
                </a:cubicBezTo>
                <a:cubicBezTo>
                  <a:pt x="126" y="269"/>
                  <a:pt x="129" y="279"/>
                  <a:pt x="134" y="291"/>
                </a:cubicBezTo>
                <a:cubicBezTo>
                  <a:pt x="132" y="307"/>
                  <a:pt x="138" y="313"/>
                  <a:pt x="125" y="315"/>
                </a:cubicBezTo>
                <a:cubicBezTo>
                  <a:pt x="126" y="298"/>
                  <a:pt x="121" y="293"/>
                  <a:pt x="125" y="285"/>
                </a:cubicBezTo>
                <a:cubicBezTo>
                  <a:pt x="122" y="271"/>
                  <a:pt x="122" y="268"/>
                  <a:pt x="110" y="262"/>
                </a:cubicBezTo>
                <a:cubicBezTo>
                  <a:pt x="107" y="217"/>
                  <a:pt x="112" y="235"/>
                  <a:pt x="95" y="213"/>
                </a:cubicBezTo>
                <a:cubicBezTo>
                  <a:pt x="93" y="199"/>
                  <a:pt x="83" y="186"/>
                  <a:pt x="75" y="207"/>
                </a:cubicBezTo>
                <a:cubicBezTo>
                  <a:pt x="74" y="214"/>
                  <a:pt x="76" y="222"/>
                  <a:pt x="69" y="223"/>
                </a:cubicBezTo>
                <a:cubicBezTo>
                  <a:pt x="60" y="221"/>
                  <a:pt x="52" y="218"/>
                  <a:pt x="48" y="210"/>
                </a:cubicBezTo>
                <a:cubicBezTo>
                  <a:pt x="44" y="204"/>
                  <a:pt x="50" y="195"/>
                  <a:pt x="48" y="187"/>
                </a:cubicBezTo>
                <a:cubicBezTo>
                  <a:pt x="46" y="179"/>
                  <a:pt x="42" y="169"/>
                  <a:pt x="38" y="162"/>
                </a:cubicBezTo>
                <a:cubicBezTo>
                  <a:pt x="34" y="155"/>
                  <a:pt x="33" y="152"/>
                  <a:pt x="27" y="147"/>
                </a:cubicBezTo>
                <a:cubicBezTo>
                  <a:pt x="16" y="138"/>
                  <a:pt x="13" y="134"/>
                  <a:pt x="0" y="130"/>
                </a:cubicBezTo>
                <a:cubicBezTo>
                  <a:pt x="2" y="119"/>
                  <a:pt x="7" y="119"/>
                  <a:pt x="18" y="117"/>
                </a:cubicBezTo>
                <a:cubicBezTo>
                  <a:pt x="21" y="111"/>
                  <a:pt x="15" y="105"/>
                  <a:pt x="17" y="94"/>
                </a:cubicBezTo>
                <a:cubicBezTo>
                  <a:pt x="19" y="83"/>
                  <a:pt x="25" y="64"/>
                  <a:pt x="29" y="51"/>
                </a:cubicBezTo>
                <a:cubicBezTo>
                  <a:pt x="31" y="40"/>
                  <a:pt x="31" y="22"/>
                  <a:pt x="41" y="16"/>
                </a:cubicBezTo>
                <a:cubicBezTo>
                  <a:pt x="49" y="6"/>
                  <a:pt x="42" y="14"/>
                  <a:pt x="51" y="12"/>
                </a:cubicBezTo>
                <a:cubicBezTo>
                  <a:pt x="53" y="4"/>
                  <a:pt x="58" y="2"/>
                  <a:pt x="63" y="6"/>
                </a:cubicBezTo>
                <a:cubicBezTo>
                  <a:pt x="70" y="4"/>
                  <a:pt x="70" y="6"/>
                  <a:pt x="68" y="0"/>
                </a:cubicBezTo>
                <a:close/>
              </a:path>
            </a:pathLst>
          </a:custGeom>
          <a:noFill/>
          <a:ln w="9525">
            <a:noFill/>
            <a:miter lim="800000"/>
            <a:headEnd/>
            <a:tailEnd/>
          </a:ln>
        </p:spPr>
        <p:txBody>
          <a:bodyPr wrap="none"/>
          <a:lstStyle/>
          <a:p>
            <a:endParaRPr lang="en-US"/>
          </a:p>
        </p:txBody>
      </p:sp>
      <p:sp>
        <p:nvSpPr>
          <p:cNvPr id="267273" name="Rectangle 17">
            <a:hlinkClick r:id="rId5" action="ppaction://hlinksldjump" tooltip="United States of America"/>
          </p:cNvPr>
          <p:cNvSpPr>
            <a:spLocks noChangeArrowheads="1"/>
          </p:cNvSpPr>
          <p:nvPr/>
        </p:nvSpPr>
        <p:spPr bwMode="auto">
          <a:xfrm>
            <a:off x="1193800" y="3473450"/>
            <a:ext cx="1289050" cy="457200"/>
          </a:xfrm>
          <a:prstGeom prst="rect">
            <a:avLst/>
          </a:prstGeom>
          <a:noFill/>
          <a:ln w="9525">
            <a:noFill/>
            <a:miter lim="800000"/>
            <a:headEnd/>
            <a:tailEnd/>
          </a:ln>
        </p:spPr>
        <p:txBody>
          <a:bodyPr wrap="none" anchor="ctr"/>
          <a:lstStyle/>
          <a:p>
            <a:endParaRPr lang="en-US"/>
          </a:p>
        </p:txBody>
      </p:sp>
      <p:sp>
        <p:nvSpPr>
          <p:cNvPr id="267274" name="Oval 18">
            <a:hlinkClick r:id="rId5" action="ppaction://hlinksldjump" tooltip="A L A S K A"/>
          </p:cNvPr>
          <p:cNvSpPr>
            <a:spLocks noChangeArrowheads="1"/>
          </p:cNvSpPr>
          <p:nvPr/>
        </p:nvSpPr>
        <p:spPr bwMode="auto">
          <a:xfrm rot="-1122423">
            <a:off x="869950" y="2863850"/>
            <a:ext cx="546100" cy="304800"/>
          </a:xfrm>
          <a:prstGeom prst="ellipse">
            <a:avLst/>
          </a:prstGeom>
          <a:noFill/>
          <a:ln w="9525">
            <a:noFill/>
            <a:miter lim="800000"/>
            <a:headEnd/>
            <a:tailEnd/>
          </a:ln>
        </p:spPr>
        <p:txBody>
          <a:bodyPr wrap="none" anchor="ctr"/>
          <a:lstStyle/>
          <a:p>
            <a:endParaRPr lang="en-US"/>
          </a:p>
        </p:txBody>
      </p:sp>
      <p:sp>
        <p:nvSpPr>
          <p:cNvPr id="267275" name="Oval 19">
            <a:hlinkClick r:id="rId5" action="ppaction://hlinksldjump" tooltip="H A W A I I"/>
          </p:cNvPr>
          <p:cNvSpPr>
            <a:spLocks noChangeArrowheads="1"/>
          </p:cNvSpPr>
          <p:nvPr/>
        </p:nvSpPr>
        <p:spPr bwMode="auto">
          <a:xfrm>
            <a:off x="161925" y="4086225"/>
            <a:ext cx="185738" cy="161925"/>
          </a:xfrm>
          <a:prstGeom prst="ellipse">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478216"/>
                                        </p:tgtEl>
                                        <p:attrNameLst>
                                          <p:attrName>style.visibility</p:attrName>
                                        </p:attrNameLst>
                                      </p:cBhvr>
                                      <p:to>
                                        <p:strVal val="visible"/>
                                      </p:to>
                                    </p:set>
                                    <p:animEffect transition="in" filter="dissolve">
                                      <p:cBhvr>
                                        <p:cTn id="7" dur="500"/>
                                        <p:tgtEl>
                                          <p:spTgt spid="4782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xit" presetSubtype="0" accel="100000" fill="hold" nodeType="clickEffect">
                                  <p:stCondLst>
                                    <p:cond delay="0"/>
                                  </p:stCondLst>
                                  <p:childTnLst>
                                    <p:anim calcmode="lin" valueType="num">
                                      <p:cBhvr>
                                        <p:cTn id="11" dur="1000"/>
                                        <p:tgtEl>
                                          <p:spTgt spid="478215"/>
                                        </p:tgtEl>
                                        <p:attrNameLst>
                                          <p:attrName>ppt_w</p:attrName>
                                        </p:attrNameLst>
                                      </p:cBhvr>
                                      <p:tavLst>
                                        <p:tav tm="0">
                                          <p:val>
                                            <p:strVal val="ppt_w"/>
                                          </p:val>
                                        </p:tav>
                                        <p:tav tm="100000">
                                          <p:val>
                                            <p:strVal val="ppt_w+.3"/>
                                          </p:val>
                                        </p:tav>
                                      </p:tavLst>
                                    </p:anim>
                                    <p:anim calcmode="lin" valueType="num">
                                      <p:cBhvr>
                                        <p:cTn id="12" dur="1000"/>
                                        <p:tgtEl>
                                          <p:spTgt spid="478215"/>
                                        </p:tgtEl>
                                        <p:attrNameLst>
                                          <p:attrName>ppt_h</p:attrName>
                                        </p:attrNameLst>
                                      </p:cBhvr>
                                      <p:tavLst>
                                        <p:tav tm="0">
                                          <p:val>
                                            <p:strVal val="ppt_h"/>
                                          </p:val>
                                        </p:tav>
                                        <p:tav tm="100000">
                                          <p:val>
                                            <p:strVal val="ppt_h"/>
                                          </p:val>
                                        </p:tav>
                                      </p:tavLst>
                                    </p:anim>
                                    <p:animEffect transition="out" filter="fade">
                                      <p:cBhvr>
                                        <p:cTn id="13" dur="1000"/>
                                        <p:tgtEl>
                                          <p:spTgt spid="478215"/>
                                        </p:tgtEl>
                                      </p:cBhvr>
                                    </p:animEffect>
                                    <p:set>
                                      <p:cBhvr>
                                        <p:cTn id="14" dur="1" fill="hold">
                                          <p:stCondLst>
                                            <p:cond delay="999"/>
                                          </p:stCondLst>
                                        </p:cTn>
                                        <p:tgtEl>
                                          <p:spTgt spid="478215"/>
                                        </p:tgtEl>
                                        <p:attrNameLst>
                                          <p:attrName>style.visibility</p:attrName>
                                        </p:attrNameLst>
                                      </p:cBhvr>
                                      <p:to>
                                        <p:strVal val="hidden"/>
                                      </p:to>
                                    </p:set>
                                  </p:childTnLst>
                                </p:cTn>
                              </p:par>
                              <p:par>
                                <p:cTn id="15" presetID="50" presetClass="exit" presetSubtype="0" accel="100000" fill="hold" grpId="0" nodeType="withEffect">
                                  <p:stCondLst>
                                    <p:cond delay="0"/>
                                  </p:stCondLst>
                                  <p:childTnLst>
                                    <p:anim calcmode="lin" valueType="num">
                                      <p:cBhvr>
                                        <p:cTn id="16" dur="1000"/>
                                        <p:tgtEl>
                                          <p:spTgt spid="478216"/>
                                        </p:tgtEl>
                                        <p:attrNameLst>
                                          <p:attrName>ppt_w</p:attrName>
                                        </p:attrNameLst>
                                      </p:cBhvr>
                                      <p:tavLst>
                                        <p:tav tm="0">
                                          <p:val>
                                            <p:strVal val="ppt_w"/>
                                          </p:val>
                                        </p:tav>
                                        <p:tav tm="100000">
                                          <p:val>
                                            <p:strVal val="ppt_w+.3"/>
                                          </p:val>
                                        </p:tav>
                                      </p:tavLst>
                                    </p:anim>
                                    <p:anim calcmode="lin" valueType="num">
                                      <p:cBhvr>
                                        <p:cTn id="17" dur="1000"/>
                                        <p:tgtEl>
                                          <p:spTgt spid="478216"/>
                                        </p:tgtEl>
                                        <p:attrNameLst>
                                          <p:attrName>ppt_h</p:attrName>
                                        </p:attrNameLst>
                                      </p:cBhvr>
                                      <p:tavLst>
                                        <p:tav tm="0">
                                          <p:val>
                                            <p:strVal val="ppt_h"/>
                                          </p:val>
                                        </p:tav>
                                        <p:tav tm="100000">
                                          <p:val>
                                            <p:strVal val="ppt_h"/>
                                          </p:val>
                                        </p:tav>
                                      </p:tavLst>
                                    </p:anim>
                                    <p:animEffect transition="out" filter="fade">
                                      <p:cBhvr>
                                        <p:cTn id="18" dur="1000"/>
                                        <p:tgtEl>
                                          <p:spTgt spid="478216"/>
                                        </p:tgtEl>
                                      </p:cBhvr>
                                    </p:animEffect>
                                    <p:set>
                                      <p:cBhvr>
                                        <p:cTn id="19" dur="1" fill="hold">
                                          <p:stCondLst>
                                            <p:cond delay="999"/>
                                          </p:stCondLst>
                                        </p:cTn>
                                        <p:tgtEl>
                                          <p:spTgt spid="478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16" grpId="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eaLnBrk="1" hangingPunct="1"/>
            <a:r>
              <a:rPr lang="en-US" sz="4000" smtClean="0"/>
              <a:t>A Common System for Trade</a:t>
            </a:r>
          </a:p>
        </p:txBody>
      </p:sp>
      <p:sp>
        <p:nvSpPr>
          <p:cNvPr id="835587" name="Rectangle 3"/>
          <p:cNvSpPr>
            <a:spLocks noChangeArrowheads="1"/>
          </p:cNvSpPr>
          <p:nvPr/>
        </p:nvSpPr>
        <p:spPr bwMode="auto">
          <a:xfrm>
            <a:off x="762000" y="3086100"/>
            <a:ext cx="8305800" cy="822325"/>
          </a:xfrm>
          <a:prstGeom prst="rect">
            <a:avLst/>
          </a:prstGeom>
          <a:noFill/>
          <a:ln w="9525">
            <a:noFill/>
            <a:miter lim="800000"/>
            <a:headEnd/>
            <a:tailEnd/>
          </a:ln>
        </p:spPr>
        <p:txBody>
          <a:bodyPr>
            <a:spAutoFit/>
          </a:bodyPr>
          <a:lstStyle/>
          <a:p>
            <a:r>
              <a:rPr lang="en-US"/>
              <a:t>In 1790, the French government appointed a committee </a:t>
            </a:r>
          </a:p>
          <a:p>
            <a:r>
              <a:rPr lang="en-US"/>
              <a:t>of scientists to develop a universal measuring system.</a:t>
            </a:r>
          </a:p>
        </p:txBody>
      </p:sp>
      <p:sp>
        <p:nvSpPr>
          <p:cNvPr id="835588" name="Text Box 4"/>
          <p:cNvSpPr txBox="1">
            <a:spLocks noChangeArrowheads="1"/>
          </p:cNvSpPr>
          <p:nvPr/>
        </p:nvSpPr>
        <p:spPr bwMode="auto">
          <a:xfrm>
            <a:off x="804863" y="1784350"/>
            <a:ext cx="7348537" cy="1187450"/>
          </a:xfrm>
          <a:prstGeom prst="rect">
            <a:avLst/>
          </a:prstGeom>
          <a:noFill/>
          <a:ln w="9525">
            <a:noFill/>
            <a:miter lim="800000"/>
            <a:headEnd/>
            <a:tailEnd/>
          </a:ln>
        </p:spPr>
        <p:txBody>
          <a:bodyPr wrap="none">
            <a:spAutoFit/>
          </a:bodyPr>
          <a:lstStyle/>
          <a:p>
            <a:r>
              <a:rPr lang="en-US"/>
              <a:t>English system of measurement originated in 1215 </a:t>
            </a:r>
          </a:p>
          <a:p>
            <a:r>
              <a:rPr lang="en-US"/>
              <a:t>with the signing of the Magna Carta.   It attempted to </a:t>
            </a:r>
          </a:p>
          <a:p>
            <a:r>
              <a:rPr lang="en-US"/>
              <a:t>bring uniform measurements to world trade.</a:t>
            </a:r>
          </a:p>
        </p:txBody>
      </p:sp>
      <p:sp>
        <p:nvSpPr>
          <p:cNvPr id="835589" name="Text Box 5"/>
          <p:cNvSpPr txBox="1">
            <a:spLocks noChangeArrowheads="1"/>
          </p:cNvSpPr>
          <p:nvPr/>
        </p:nvSpPr>
        <p:spPr bwMode="auto">
          <a:xfrm>
            <a:off x="685800" y="4133850"/>
            <a:ext cx="7561263" cy="2647950"/>
          </a:xfrm>
          <a:prstGeom prst="rect">
            <a:avLst/>
          </a:prstGeom>
          <a:noFill/>
          <a:ln w="9525">
            <a:noFill/>
            <a:miter lim="800000"/>
            <a:headEnd/>
            <a:tailEnd/>
          </a:ln>
        </p:spPr>
        <p:txBody>
          <a:bodyPr wrap="none">
            <a:spAutoFit/>
          </a:bodyPr>
          <a:lstStyle/>
          <a:p>
            <a:r>
              <a:rPr lang="en-US"/>
              <a:t>It took ~10 years, and they unveiled the Metric system.</a:t>
            </a:r>
          </a:p>
          <a:p>
            <a:endParaRPr lang="en-US"/>
          </a:p>
          <a:p>
            <a:r>
              <a:rPr lang="en-US"/>
              <a:t>		length  	meter		m</a:t>
            </a:r>
          </a:p>
          <a:p>
            <a:r>
              <a:rPr lang="en-US"/>
              <a:t>		mass		gram		g</a:t>
            </a:r>
          </a:p>
          <a:p>
            <a:r>
              <a:rPr lang="en-US"/>
              <a:t>		volume	liter		L</a:t>
            </a:r>
          </a:p>
          <a:p>
            <a:r>
              <a:rPr lang="en-US"/>
              <a:t>		time		second	s</a:t>
            </a:r>
          </a:p>
          <a:p>
            <a:endParaRPr lang="en-US"/>
          </a:p>
        </p:txBody>
      </p:sp>
      <p:pic>
        <p:nvPicPr>
          <p:cNvPr id="835591" name="Picture 7" descr="magna_carta"/>
          <p:cNvPicPr>
            <a:picLocks noChangeAspect="1" noChangeArrowheads="1"/>
          </p:cNvPicPr>
          <p:nvPr/>
        </p:nvPicPr>
        <p:blipFill>
          <a:blip r:embed="rId3" cstate="print"/>
          <a:srcRect/>
          <a:stretch>
            <a:fillRect/>
          </a:stretch>
        </p:blipFill>
        <p:spPr bwMode="auto">
          <a:xfrm>
            <a:off x="8110538" y="1525588"/>
            <a:ext cx="755650" cy="1514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35588"/>
                                        </p:tgtEl>
                                        <p:attrNameLst>
                                          <p:attrName>style.visibility</p:attrName>
                                        </p:attrNameLst>
                                      </p:cBhvr>
                                      <p:to>
                                        <p:strVal val="visible"/>
                                      </p:to>
                                    </p:set>
                                    <p:animEffect transition="in" filter="fade">
                                      <p:cBhvr>
                                        <p:cTn id="7" dur="1000"/>
                                        <p:tgtEl>
                                          <p:spTgt spid="835588"/>
                                        </p:tgtEl>
                                      </p:cBhvr>
                                    </p:animEffect>
                                    <p:anim calcmode="lin" valueType="num">
                                      <p:cBhvr>
                                        <p:cTn id="8" dur="1000" fill="hold"/>
                                        <p:tgtEl>
                                          <p:spTgt spid="835588"/>
                                        </p:tgtEl>
                                        <p:attrNameLst>
                                          <p:attrName>ppt_x</p:attrName>
                                        </p:attrNameLst>
                                      </p:cBhvr>
                                      <p:tavLst>
                                        <p:tav tm="0">
                                          <p:val>
                                            <p:strVal val="#ppt_x"/>
                                          </p:val>
                                        </p:tav>
                                        <p:tav tm="100000">
                                          <p:val>
                                            <p:strVal val="#ppt_x"/>
                                          </p:val>
                                        </p:tav>
                                      </p:tavLst>
                                    </p:anim>
                                    <p:anim calcmode="lin" valueType="num">
                                      <p:cBhvr>
                                        <p:cTn id="9" dur="1000" fill="hold"/>
                                        <p:tgtEl>
                                          <p:spTgt spid="8355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835591"/>
                                        </p:tgtEl>
                                        <p:attrNameLst>
                                          <p:attrName>style.visibility</p:attrName>
                                        </p:attrNameLst>
                                      </p:cBhvr>
                                      <p:to>
                                        <p:strVal val="visible"/>
                                      </p:to>
                                    </p:set>
                                    <p:animEffect transition="in" filter="dissolve">
                                      <p:cBhvr>
                                        <p:cTn id="13" dur="500"/>
                                        <p:tgtEl>
                                          <p:spTgt spid="8355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35587"/>
                                        </p:tgtEl>
                                        <p:attrNameLst>
                                          <p:attrName>style.visibility</p:attrName>
                                        </p:attrNameLst>
                                      </p:cBhvr>
                                      <p:to>
                                        <p:strVal val="visible"/>
                                      </p:to>
                                    </p:set>
                                    <p:animEffect transition="in" filter="wipe(left)">
                                      <p:cBhvr>
                                        <p:cTn id="18" dur="500"/>
                                        <p:tgtEl>
                                          <p:spTgt spid="835587"/>
                                        </p:tgtEl>
                                      </p:cBhvr>
                                    </p:animEffect>
                                  </p:childTnLst>
                                </p:cTn>
                              </p:par>
                              <p:par>
                                <p:cTn id="19" presetID="9" presetClass="emph" presetSubtype="0" grpId="1" nodeType="withEffect">
                                  <p:stCondLst>
                                    <p:cond delay="0"/>
                                  </p:stCondLst>
                                  <p:childTnLst>
                                    <p:set>
                                      <p:cBhvr rctx="PPT">
                                        <p:cTn id="20" dur="indefinite"/>
                                        <p:tgtEl>
                                          <p:spTgt spid="835588"/>
                                        </p:tgtEl>
                                        <p:attrNameLst>
                                          <p:attrName>style.opacity</p:attrName>
                                        </p:attrNameLst>
                                      </p:cBhvr>
                                      <p:to>
                                        <p:strVal val="0.5"/>
                                      </p:to>
                                    </p:set>
                                    <p:animEffect filter="image" prLst="opacity: 0.5">
                                      <p:cBhvr rctx="IE">
                                        <p:cTn id="21" dur="indefinite"/>
                                        <p:tgtEl>
                                          <p:spTgt spid="835588"/>
                                        </p:tgtEl>
                                      </p:cBhvr>
                                    </p:animEffect>
                                  </p:childTnLst>
                                </p:cTn>
                              </p:par>
                            </p:childTnLst>
                          </p:cTn>
                        </p:par>
                        <p:par>
                          <p:cTn id="22" fill="hold">
                            <p:stCondLst>
                              <p:cond delay="500"/>
                            </p:stCondLst>
                            <p:childTnLst>
                              <p:par>
                                <p:cTn id="23" presetID="9" presetClass="emph" presetSubtype="0" nodeType="afterEffect">
                                  <p:stCondLst>
                                    <p:cond delay="0"/>
                                  </p:stCondLst>
                                  <p:childTnLst>
                                    <p:set>
                                      <p:cBhvr rctx="PPT">
                                        <p:cTn id="24" dur="indefinite"/>
                                        <p:tgtEl>
                                          <p:spTgt spid="835591"/>
                                        </p:tgtEl>
                                        <p:attrNameLst>
                                          <p:attrName>style.opacity</p:attrName>
                                        </p:attrNameLst>
                                      </p:cBhvr>
                                      <p:to>
                                        <p:strVal val="0.5"/>
                                      </p:to>
                                    </p:set>
                                    <p:animEffect filter="image" prLst="opacity: 0.5">
                                      <p:cBhvr rctx="IE">
                                        <p:cTn id="25" dur="indefinite"/>
                                        <p:tgtEl>
                                          <p:spTgt spid="83559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835589"/>
                                        </p:tgtEl>
                                        <p:attrNameLst>
                                          <p:attrName>style.visibility</p:attrName>
                                        </p:attrNameLst>
                                      </p:cBhvr>
                                      <p:to>
                                        <p:strVal val="visible"/>
                                      </p:to>
                                    </p:set>
                                    <p:anim calcmode="lin" valueType="num">
                                      <p:cBhvr>
                                        <p:cTn id="30" dur="500" fill="hold"/>
                                        <p:tgtEl>
                                          <p:spTgt spid="835589"/>
                                        </p:tgtEl>
                                        <p:attrNameLst>
                                          <p:attrName>ppt_w</p:attrName>
                                        </p:attrNameLst>
                                      </p:cBhvr>
                                      <p:tavLst>
                                        <p:tav tm="0">
                                          <p:val>
                                            <p:fltVal val="0"/>
                                          </p:val>
                                        </p:tav>
                                        <p:tav tm="100000">
                                          <p:val>
                                            <p:strVal val="#ppt_w"/>
                                          </p:val>
                                        </p:tav>
                                      </p:tavLst>
                                    </p:anim>
                                    <p:anim calcmode="lin" valueType="num">
                                      <p:cBhvr>
                                        <p:cTn id="31" dur="500" fill="hold"/>
                                        <p:tgtEl>
                                          <p:spTgt spid="835589"/>
                                        </p:tgtEl>
                                        <p:attrNameLst>
                                          <p:attrName>ppt_h</p:attrName>
                                        </p:attrNameLst>
                                      </p:cBhvr>
                                      <p:tavLst>
                                        <p:tav tm="0">
                                          <p:val>
                                            <p:fltVal val="0"/>
                                          </p:val>
                                        </p:tav>
                                        <p:tav tm="100000">
                                          <p:val>
                                            <p:strVal val="#ppt_h"/>
                                          </p:val>
                                        </p:tav>
                                      </p:tavLst>
                                    </p:anim>
                                    <p:animEffect transition="in" filter="fade">
                                      <p:cBhvr>
                                        <p:cTn id="32" dur="500"/>
                                        <p:tgtEl>
                                          <p:spTgt spid="835589"/>
                                        </p:tgtEl>
                                      </p:cBhvr>
                                    </p:animEffect>
                                  </p:childTnLst>
                                </p:cTn>
                              </p:par>
                            </p:childTnLst>
                          </p:cTn>
                        </p:par>
                        <p:par>
                          <p:cTn id="33" fill="hold">
                            <p:stCondLst>
                              <p:cond delay="500"/>
                            </p:stCondLst>
                            <p:childTnLst>
                              <p:par>
                                <p:cTn id="34" presetID="9" presetClass="emph" presetSubtype="0" grpId="1" nodeType="afterEffect">
                                  <p:stCondLst>
                                    <p:cond delay="0"/>
                                  </p:stCondLst>
                                  <p:childTnLst>
                                    <p:set>
                                      <p:cBhvr rctx="PPT">
                                        <p:cTn id="35" dur="indefinite"/>
                                        <p:tgtEl>
                                          <p:spTgt spid="835587"/>
                                        </p:tgtEl>
                                        <p:attrNameLst>
                                          <p:attrName>style.opacity</p:attrName>
                                        </p:attrNameLst>
                                      </p:cBhvr>
                                      <p:to>
                                        <p:strVal val="0.5"/>
                                      </p:to>
                                    </p:set>
                                    <p:animEffect filter="image" prLst="opacity: 0.5">
                                      <p:cBhvr rctx="IE">
                                        <p:cTn id="36" dur="indefinite"/>
                                        <p:tgtEl>
                                          <p:spTgt spid="835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87" grpId="0"/>
      <p:bldP spid="835587" grpId="1"/>
      <p:bldP spid="835588" grpId="0"/>
      <p:bldP spid="835588" grpId="1"/>
      <p:bldP spid="835589" grpId="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en-US" sz="4000" smtClean="0">
                <a:latin typeface="Arial" charset="0"/>
              </a:rPr>
              <a:t>The International System of Units</a:t>
            </a:r>
          </a:p>
        </p:txBody>
      </p:sp>
      <p:sp>
        <p:nvSpPr>
          <p:cNvPr id="479235" name="Rectangle 3"/>
          <p:cNvSpPr>
            <a:spLocks noGrp="1" noChangeArrowheads="1"/>
          </p:cNvSpPr>
          <p:nvPr>
            <p:ph type="body" idx="1"/>
          </p:nvPr>
        </p:nvSpPr>
        <p:spPr>
          <a:xfrm>
            <a:off x="685800" y="2438400"/>
            <a:ext cx="7848600" cy="3657600"/>
          </a:xfrm>
          <a:solidFill>
            <a:srgbClr val="E5FFF2"/>
          </a:solidFill>
          <a:ln w="25400">
            <a:solidFill>
              <a:schemeClr val="tx1"/>
            </a:solidFill>
          </a:ln>
        </p:spPr>
        <p:txBody>
          <a:bodyPr/>
          <a:lstStyle/>
          <a:p>
            <a:pPr eaLnBrk="1" hangingPunct="1">
              <a:buFontTx/>
              <a:buNone/>
            </a:pPr>
            <a:endParaRPr lang="en-US" sz="2800" u="sng" smtClean="0">
              <a:latin typeface="Arial" charset="0"/>
            </a:endParaRPr>
          </a:p>
          <a:p>
            <a:pPr eaLnBrk="1" hangingPunct="1">
              <a:buFontTx/>
              <a:buNone/>
            </a:pPr>
            <a:r>
              <a:rPr lang="en-US" sz="2400" smtClean="0">
                <a:latin typeface="Arial" charset="0"/>
              </a:rPr>
              <a:t> Length				meter		     m</a:t>
            </a:r>
          </a:p>
          <a:p>
            <a:pPr eaLnBrk="1" hangingPunct="1">
              <a:buFontTx/>
              <a:buNone/>
            </a:pPr>
            <a:r>
              <a:rPr lang="en-US" sz="2400" smtClean="0">
                <a:latin typeface="Arial" charset="0"/>
              </a:rPr>
              <a:t> Mass					kilogram	     kg</a:t>
            </a:r>
          </a:p>
          <a:p>
            <a:pPr eaLnBrk="1" hangingPunct="1">
              <a:buFontTx/>
              <a:buNone/>
            </a:pPr>
            <a:r>
              <a:rPr lang="en-US" sz="2400" smtClean="0">
                <a:latin typeface="Arial" charset="0"/>
              </a:rPr>
              <a:t> Time					second	      s</a:t>
            </a:r>
          </a:p>
          <a:p>
            <a:pPr eaLnBrk="1" hangingPunct="1">
              <a:buFontTx/>
              <a:buNone/>
            </a:pPr>
            <a:r>
              <a:rPr lang="en-US" sz="2400" smtClean="0">
                <a:latin typeface="Arial" charset="0"/>
              </a:rPr>
              <a:t> Amount of substance		mole		    mol</a:t>
            </a:r>
          </a:p>
          <a:p>
            <a:pPr eaLnBrk="1" hangingPunct="1">
              <a:buFontTx/>
              <a:buNone/>
            </a:pPr>
            <a:r>
              <a:rPr lang="en-US" sz="2400" smtClean="0">
                <a:latin typeface="Arial" charset="0"/>
              </a:rPr>
              <a:t> Thermodynamic temperature	Kelvin		      K</a:t>
            </a:r>
          </a:p>
          <a:p>
            <a:pPr eaLnBrk="1" hangingPunct="1">
              <a:buFontTx/>
              <a:buNone/>
            </a:pPr>
            <a:r>
              <a:rPr lang="en-US" sz="2400" smtClean="0">
                <a:latin typeface="Arial" charset="0"/>
              </a:rPr>
              <a:t> Electric current			amperes	   amps</a:t>
            </a:r>
          </a:p>
          <a:p>
            <a:pPr eaLnBrk="1" hangingPunct="1">
              <a:buFontTx/>
              <a:buNone/>
            </a:pPr>
            <a:r>
              <a:rPr lang="en-US" sz="2400" smtClean="0">
                <a:latin typeface="Arial" charset="0"/>
              </a:rPr>
              <a:t> Luminous intensity			candela	     cd</a:t>
            </a:r>
          </a:p>
        </p:txBody>
      </p:sp>
      <p:sp>
        <p:nvSpPr>
          <p:cNvPr id="269316" name="Text Box 4"/>
          <p:cNvSpPr txBox="1">
            <a:spLocks noChangeArrowheads="1"/>
          </p:cNvSpPr>
          <p:nvPr/>
        </p:nvSpPr>
        <p:spPr bwMode="auto">
          <a:xfrm>
            <a:off x="676275" y="2209800"/>
            <a:ext cx="7858125" cy="544513"/>
          </a:xfrm>
          <a:prstGeom prst="rect">
            <a:avLst/>
          </a:prstGeom>
          <a:solidFill>
            <a:srgbClr val="DDDDFF"/>
          </a:solidFill>
          <a:ln w="25400">
            <a:solidFill>
              <a:schemeClr val="tx1"/>
            </a:solidFill>
            <a:miter lim="800000"/>
            <a:headEnd/>
            <a:tailEnd/>
          </a:ln>
        </p:spPr>
        <p:txBody>
          <a:bodyPr>
            <a:spAutoFit/>
          </a:bodyPr>
          <a:lstStyle/>
          <a:p>
            <a:pPr>
              <a:spcBef>
                <a:spcPct val="20000"/>
              </a:spcBef>
            </a:pPr>
            <a:r>
              <a:rPr lang="en-US" sz="2800"/>
              <a:t> Quantity				Name	Symbol</a:t>
            </a:r>
            <a:endParaRPr lang="en-US" sz="1600"/>
          </a:p>
        </p:txBody>
      </p:sp>
      <p:sp>
        <p:nvSpPr>
          <p:cNvPr id="269317" name="Rectangle 6"/>
          <p:cNvSpPr>
            <a:spLocks noChangeArrowheads="1"/>
          </p:cNvSpPr>
          <p:nvPr/>
        </p:nvSpPr>
        <p:spPr bwMode="auto">
          <a:xfrm>
            <a:off x="76200" y="6567488"/>
            <a:ext cx="3916363" cy="214312"/>
          </a:xfrm>
          <a:prstGeom prst="rect">
            <a:avLst/>
          </a:prstGeom>
          <a:noFill/>
          <a:ln w="9525">
            <a:noFill/>
            <a:miter lim="800000"/>
            <a:headEnd/>
            <a:tailEnd/>
          </a:ln>
        </p:spPr>
        <p:txBody>
          <a:bodyPr wrap="none">
            <a:spAutoFit/>
          </a:bodyPr>
          <a:lstStyle/>
          <a:p>
            <a:r>
              <a:rPr lang="en-US" sz="800"/>
              <a:t>Dorin, Demmin, Gabel, </a:t>
            </a:r>
            <a:r>
              <a:rPr lang="en-US" sz="800" u="sng"/>
              <a:t>Chemistry The Study of Matter </a:t>
            </a:r>
            <a:r>
              <a:rPr lang="en-US" sz="800"/>
              <a:t> , 3</a:t>
            </a:r>
            <a:r>
              <a:rPr lang="en-US" sz="800" baseline="30000"/>
              <a:t>rd</a:t>
            </a:r>
            <a:r>
              <a:rPr lang="en-US" sz="800"/>
              <a:t> Edition, 1990, page 16</a:t>
            </a:r>
          </a:p>
        </p:txBody>
      </p:sp>
      <p:sp>
        <p:nvSpPr>
          <p:cNvPr id="269318"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79235">
                                            <p:txEl>
                                              <p:pRg st="1" end="1"/>
                                            </p:txEl>
                                          </p:spTgt>
                                        </p:tgtEl>
                                        <p:attrNameLst>
                                          <p:attrName>style.visibility</p:attrName>
                                        </p:attrNameLst>
                                      </p:cBhvr>
                                      <p:to>
                                        <p:strVal val="visible"/>
                                      </p:to>
                                    </p:set>
                                    <p:animEffect transition="in" filter="wipe(up)">
                                      <p:cBhvr>
                                        <p:cTn id="7" dur="75"/>
                                        <p:tgtEl>
                                          <p:spTgt spid="479235">
                                            <p:txEl>
                                              <p:pRg st="1" end="1"/>
                                            </p:txEl>
                                          </p:spTgt>
                                        </p:tgtEl>
                                      </p:cBhvr>
                                    </p:animEffect>
                                  </p:childTnLst>
                                  <p:subTnLst>
                                    <p:animClr clrSpc="rgb" dir="cw">
                                      <p:cBhvr override="childStyle">
                                        <p:cTn dur="1" fill="hold" display="0" masterRel="nextClick" afterEffect="1"/>
                                        <p:tgtEl>
                                          <p:spTgt spid="479235">
                                            <p:txEl>
                                              <p:pRg st="1" end="1"/>
                                            </p:txEl>
                                          </p:spTgt>
                                        </p:tgtEl>
                                        <p:attrNameLst>
                                          <p:attrName>ppt_c</p:attrName>
                                        </p:attrNameLst>
                                      </p:cBhvr>
                                      <p:to>
                                        <a:schemeClr val="bg2"/>
                                      </p:to>
                                    </p:animClr>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79235">
                                            <p:txEl>
                                              <p:pRg st="2" end="2"/>
                                            </p:txEl>
                                          </p:spTgt>
                                        </p:tgtEl>
                                        <p:attrNameLst>
                                          <p:attrName>style.visibility</p:attrName>
                                        </p:attrNameLst>
                                      </p:cBhvr>
                                      <p:to>
                                        <p:strVal val="visible"/>
                                      </p:to>
                                    </p:set>
                                    <p:animEffect transition="in" filter="wipe(up)">
                                      <p:cBhvr>
                                        <p:cTn id="12" dur="75"/>
                                        <p:tgtEl>
                                          <p:spTgt spid="479235">
                                            <p:txEl>
                                              <p:pRg st="2" end="2"/>
                                            </p:txEl>
                                          </p:spTgt>
                                        </p:tgtEl>
                                      </p:cBhvr>
                                    </p:animEffect>
                                  </p:childTnLst>
                                  <p:subTnLst>
                                    <p:animClr clrSpc="rgb" dir="cw">
                                      <p:cBhvr override="childStyle">
                                        <p:cTn dur="1" fill="hold" display="0" masterRel="nextClick" afterEffect="1"/>
                                        <p:tgtEl>
                                          <p:spTgt spid="479235">
                                            <p:txEl>
                                              <p:pRg st="2" end="2"/>
                                            </p:txEl>
                                          </p:spTgt>
                                        </p:tgtEl>
                                        <p:attrNameLst>
                                          <p:attrName>ppt_c</p:attrName>
                                        </p:attrNameLst>
                                      </p:cBhvr>
                                      <p:to>
                                        <a:schemeClr val="bg2"/>
                                      </p:to>
                                    </p:animClr>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79235">
                                            <p:txEl>
                                              <p:pRg st="3" end="3"/>
                                            </p:txEl>
                                          </p:spTgt>
                                        </p:tgtEl>
                                        <p:attrNameLst>
                                          <p:attrName>style.visibility</p:attrName>
                                        </p:attrNameLst>
                                      </p:cBhvr>
                                      <p:to>
                                        <p:strVal val="visible"/>
                                      </p:to>
                                    </p:set>
                                    <p:animEffect transition="in" filter="wipe(up)">
                                      <p:cBhvr>
                                        <p:cTn id="17" dur="75"/>
                                        <p:tgtEl>
                                          <p:spTgt spid="479235">
                                            <p:txEl>
                                              <p:pRg st="3" end="3"/>
                                            </p:txEl>
                                          </p:spTgt>
                                        </p:tgtEl>
                                      </p:cBhvr>
                                    </p:animEffect>
                                  </p:childTnLst>
                                  <p:subTnLst>
                                    <p:animClr clrSpc="rgb" dir="cw">
                                      <p:cBhvr override="childStyle">
                                        <p:cTn dur="1" fill="hold" display="0" masterRel="nextClick" afterEffect="1"/>
                                        <p:tgtEl>
                                          <p:spTgt spid="479235">
                                            <p:txEl>
                                              <p:pRg st="3" end="3"/>
                                            </p:txEl>
                                          </p:spTgt>
                                        </p:tgtEl>
                                        <p:attrNameLst>
                                          <p:attrName>ppt_c</p:attrName>
                                        </p:attrNameLst>
                                      </p:cBhvr>
                                      <p:to>
                                        <a:schemeClr val="bg2"/>
                                      </p:to>
                                    </p:animClr>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79235">
                                            <p:txEl>
                                              <p:pRg st="4" end="4"/>
                                            </p:txEl>
                                          </p:spTgt>
                                        </p:tgtEl>
                                        <p:attrNameLst>
                                          <p:attrName>style.visibility</p:attrName>
                                        </p:attrNameLst>
                                      </p:cBhvr>
                                      <p:to>
                                        <p:strVal val="visible"/>
                                      </p:to>
                                    </p:set>
                                    <p:animEffect transition="in" filter="wipe(up)">
                                      <p:cBhvr>
                                        <p:cTn id="22" dur="75"/>
                                        <p:tgtEl>
                                          <p:spTgt spid="479235">
                                            <p:txEl>
                                              <p:pRg st="4" end="4"/>
                                            </p:txEl>
                                          </p:spTgt>
                                        </p:tgtEl>
                                      </p:cBhvr>
                                    </p:animEffect>
                                  </p:childTnLst>
                                  <p:subTnLst>
                                    <p:animClr clrSpc="rgb" dir="cw">
                                      <p:cBhvr override="childStyle">
                                        <p:cTn dur="1" fill="hold" display="0" masterRel="nextClick" afterEffect="1"/>
                                        <p:tgtEl>
                                          <p:spTgt spid="479235">
                                            <p:txEl>
                                              <p:pRg st="4" end="4"/>
                                            </p:txEl>
                                          </p:spTgt>
                                        </p:tgtEl>
                                        <p:attrNameLst>
                                          <p:attrName>ppt_c</p:attrName>
                                        </p:attrNameLst>
                                      </p:cBhvr>
                                      <p:to>
                                        <a:schemeClr val="bg2"/>
                                      </p:to>
                                    </p:animClr>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79235">
                                            <p:txEl>
                                              <p:pRg st="5" end="5"/>
                                            </p:txEl>
                                          </p:spTgt>
                                        </p:tgtEl>
                                        <p:attrNameLst>
                                          <p:attrName>style.visibility</p:attrName>
                                        </p:attrNameLst>
                                      </p:cBhvr>
                                      <p:to>
                                        <p:strVal val="visible"/>
                                      </p:to>
                                    </p:set>
                                    <p:animEffect transition="in" filter="wipe(up)">
                                      <p:cBhvr>
                                        <p:cTn id="27" dur="75"/>
                                        <p:tgtEl>
                                          <p:spTgt spid="479235">
                                            <p:txEl>
                                              <p:pRg st="5" end="5"/>
                                            </p:txEl>
                                          </p:spTgt>
                                        </p:tgtEl>
                                      </p:cBhvr>
                                    </p:animEffect>
                                  </p:childTnLst>
                                  <p:subTnLst>
                                    <p:animClr clrSpc="rgb" dir="cw">
                                      <p:cBhvr override="childStyle">
                                        <p:cTn dur="1" fill="hold" display="0" masterRel="nextClick" afterEffect="1"/>
                                        <p:tgtEl>
                                          <p:spTgt spid="479235">
                                            <p:txEl>
                                              <p:pRg st="5" end="5"/>
                                            </p:txEl>
                                          </p:spTgt>
                                        </p:tgtEl>
                                        <p:attrNameLst>
                                          <p:attrName>ppt_c</p:attrName>
                                        </p:attrNameLst>
                                      </p:cBhvr>
                                      <p:to>
                                        <a:schemeClr val="bg2"/>
                                      </p:to>
                                    </p:animClr>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79235">
                                            <p:txEl>
                                              <p:pRg st="6" end="6"/>
                                            </p:txEl>
                                          </p:spTgt>
                                        </p:tgtEl>
                                        <p:attrNameLst>
                                          <p:attrName>style.visibility</p:attrName>
                                        </p:attrNameLst>
                                      </p:cBhvr>
                                      <p:to>
                                        <p:strVal val="visible"/>
                                      </p:to>
                                    </p:set>
                                    <p:animEffect transition="in" filter="wipe(up)">
                                      <p:cBhvr>
                                        <p:cTn id="32" dur="75"/>
                                        <p:tgtEl>
                                          <p:spTgt spid="479235">
                                            <p:txEl>
                                              <p:pRg st="6" end="6"/>
                                            </p:txEl>
                                          </p:spTgt>
                                        </p:tgtEl>
                                      </p:cBhvr>
                                    </p:animEffect>
                                  </p:childTnLst>
                                  <p:subTnLst>
                                    <p:animClr clrSpc="rgb" dir="cw">
                                      <p:cBhvr override="childStyle">
                                        <p:cTn dur="1" fill="hold" display="0" masterRel="nextClick" afterEffect="1"/>
                                        <p:tgtEl>
                                          <p:spTgt spid="479235">
                                            <p:txEl>
                                              <p:pRg st="6" end="6"/>
                                            </p:txEl>
                                          </p:spTgt>
                                        </p:tgtEl>
                                        <p:attrNameLst>
                                          <p:attrName>ppt_c</p:attrName>
                                        </p:attrNameLst>
                                      </p:cBhvr>
                                      <p:to>
                                        <a:schemeClr val="bg2"/>
                                      </p:to>
                                    </p:animClr>
                                    <p:audio>
                                      <p:cMediaNode>
                                        <p:cTn display="0" masterRel="sameClick">
                                          <p:stCondLst>
                                            <p:cond evt="begin" delay="0">
                                              <p:tn val="30"/>
                                            </p:cond>
                                          </p:stCondLst>
                                          <p:endCondLst>
                                            <p:cond evt="onStopAudio" delay="0">
                                              <p:tgtEl>
                                                <p:sldTgt/>
                                              </p:tgtEl>
                                            </p:cond>
                                          </p:endCondLst>
                                        </p:cTn>
                                        <p:tgtEl>
                                          <p:sndTgt r:embed="rId3" name="typ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79235">
                                            <p:txEl>
                                              <p:pRg st="7" end="7"/>
                                            </p:txEl>
                                          </p:spTgt>
                                        </p:tgtEl>
                                        <p:attrNameLst>
                                          <p:attrName>style.visibility</p:attrName>
                                        </p:attrNameLst>
                                      </p:cBhvr>
                                      <p:to>
                                        <p:strVal val="visible"/>
                                      </p:to>
                                    </p:set>
                                    <p:animEffect transition="in" filter="wipe(up)">
                                      <p:cBhvr>
                                        <p:cTn id="37" dur="75"/>
                                        <p:tgtEl>
                                          <p:spTgt spid="479235">
                                            <p:txEl>
                                              <p:pRg st="7" end="7"/>
                                            </p:txEl>
                                          </p:spTgt>
                                        </p:tgtEl>
                                      </p:cBhvr>
                                    </p:animEffect>
                                  </p:childTnLst>
                                  <p:subTnLst>
                                    <p:animClr clrSpc="rgb" dir="cw">
                                      <p:cBhvr override="childStyle">
                                        <p:cTn dur="1" fill="hold" display="0" masterRel="nextClick" afterEffect="1"/>
                                        <p:tgtEl>
                                          <p:spTgt spid="479235">
                                            <p:txEl>
                                              <p:pRg st="7" end="7"/>
                                            </p:txEl>
                                          </p:spTgt>
                                        </p:tgtEl>
                                        <p:attrNameLst>
                                          <p:attrName>ppt_c</p:attrName>
                                        </p:attrNameLst>
                                      </p:cBhvr>
                                      <p:to>
                                        <a:schemeClr val="bg2"/>
                                      </p:to>
                                    </p:animClr>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build="p"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r>
              <a:rPr lang="en-US" smtClean="0"/>
              <a:t>The Original Metric Reference</a:t>
            </a:r>
          </a:p>
        </p:txBody>
      </p:sp>
      <p:grpSp>
        <p:nvGrpSpPr>
          <p:cNvPr id="2" name="Group 3"/>
          <p:cNvGrpSpPr>
            <a:grpSpLocks/>
          </p:cNvGrpSpPr>
          <p:nvPr/>
        </p:nvGrpSpPr>
        <p:grpSpPr bwMode="auto">
          <a:xfrm>
            <a:off x="5029200" y="1981200"/>
            <a:ext cx="2349500" cy="1425575"/>
            <a:chOff x="4128" y="1824"/>
            <a:chExt cx="1480" cy="898"/>
          </a:xfrm>
        </p:grpSpPr>
        <p:sp>
          <p:nvSpPr>
            <p:cNvPr id="270357" name="AutoShape 4"/>
            <p:cNvSpPr>
              <a:spLocks noChangeArrowheads="1"/>
            </p:cNvSpPr>
            <p:nvPr/>
          </p:nvSpPr>
          <p:spPr bwMode="auto">
            <a:xfrm>
              <a:off x="4128" y="1824"/>
              <a:ext cx="480" cy="624"/>
            </a:xfrm>
            <a:prstGeom prst="can">
              <a:avLst>
                <a:gd name="adj" fmla="val 32500"/>
              </a:avLst>
            </a:prstGeom>
            <a:gradFill rotWithShape="1">
              <a:gsLst>
                <a:gs pos="0">
                  <a:srgbClr val="D1E4FF"/>
                </a:gs>
                <a:gs pos="100000">
                  <a:schemeClr val="accent2"/>
                </a:gs>
              </a:gsLst>
              <a:lin ang="5400000" scaled="1"/>
            </a:gradFill>
            <a:ln w="9525">
              <a:solidFill>
                <a:schemeClr val="tx1"/>
              </a:solidFill>
              <a:miter lim="800000"/>
              <a:headEnd/>
              <a:tailEnd/>
            </a:ln>
          </p:spPr>
          <p:txBody>
            <a:bodyPr wrap="none" anchor="ctr"/>
            <a:lstStyle/>
            <a:p>
              <a:pPr algn="ctr"/>
              <a:r>
                <a:rPr lang="en-US" sz="1600"/>
                <a:t>H</a:t>
              </a:r>
              <a:r>
                <a:rPr lang="en-US" sz="1600" baseline="-25000"/>
                <a:t>2</a:t>
              </a:r>
              <a:r>
                <a:rPr lang="en-US" sz="1600"/>
                <a:t>O</a:t>
              </a:r>
            </a:p>
          </p:txBody>
        </p:sp>
        <p:sp>
          <p:nvSpPr>
            <p:cNvPr id="270358" name="Text Box 5"/>
            <p:cNvSpPr txBox="1">
              <a:spLocks noChangeArrowheads="1"/>
            </p:cNvSpPr>
            <p:nvPr/>
          </p:nvSpPr>
          <p:spPr bwMode="auto">
            <a:xfrm>
              <a:off x="4944" y="2016"/>
              <a:ext cx="664" cy="231"/>
            </a:xfrm>
            <a:prstGeom prst="rect">
              <a:avLst/>
            </a:prstGeom>
            <a:noFill/>
            <a:ln w="9525">
              <a:noFill/>
              <a:miter lim="800000"/>
              <a:headEnd/>
              <a:tailEnd/>
            </a:ln>
          </p:spPr>
          <p:txBody>
            <a:bodyPr wrap="none">
              <a:spAutoFit/>
            </a:bodyPr>
            <a:lstStyle/>
            <a:p>
              <a:r>
                <a:rPr lang="en-US" sz="1800"/>
                <a:t>=  </a:t>
              </a:r>
              <a:r>
                <a:rPr lang="en-US" sz="1800" b="1"/>
                <a:t>1 liter</a:t>
              </a:r>
            </a:p>
          </p:txBody>
        </p:sp>
        <p:sp>
          <p:nvSpPr>
            <p:cNvPr id="270359" name="Text Box 6"/>
            <p:cNvSpPr txBox="1">
              <a:spLocks noChangeArrowheads="1"/>
            </p:cNvSpPr>
            <p:nvPr/>
          </p:nvSpPr>
          <p:spPr bwMode="auto">
            <a:xfrm>
              <a:off x="4560" y="2530"/>
              <a:ext cx="520" cy="192"/>
            </a:xfrm>
            <a:prstGeom prst="rect">
              <a:avLst/>
            </a:prstGeom>
            <a:noFill/>
            <a:ln w="9525">
              <a:noFill/>
              <a:miter lim="800000"/>
              <a:headEnd/>
              <a:tailEnd/>
            </a:ln>
          </p:spPr>
          <p:txBody>
            <a:bodyPr wrap="none">
              <a:spAutoFit/>
            </a:bodyPr>
            <a:lstStyle/>
            <a:p>
              <a:r>
                <a:rPr lang="en-US" sz="1400" b="1"/>
                <a:t>Volume</a:t>
              </a:r>
            </a:p>
          </p:txBody>
        </p:sp>
        <p:sp>
          <p:nvSpPr>
            <p:cNvPr id="270360" name="Text Box 7"/>
            <p:cNvSpPr txBox="1">
              <a:spLocks noChangeArrowheads="1"/>
            </p:cNvSpPr>
            <p:nvPr/>
          </p:nvSpPr>
          <p:spPr bwMode="auto">
            <a:xfrm>
              <a:off x="4608" y="2064"/>
              <a:ext cx="297" cy="173"/>
            </a:xfrm>
            <a:prstGeom prst="rect">
              <a:avLst/>
            </a:prstGeom>
            <a:noFill/>
            <a:ln w="9525">
              <a:noFill/>
              <a:miter lim="800000"/>
              <a:headEnd/>
              <a:tailEnd/>
            </a:ln>
          </p:spPr>
          <p:txBody>
            <a:bodyPr wrap="none">
              <a:spAutoFit/>
            </a:bodyPr>
            <a:lstStyle/>
            <a:p>
              <a:r>
                <a:rPr lang="en-US" sz="1200"/>
                <a:t>1 kg</a:t>
              </a:r>
            </a:p>
          </p:txBody>
        </p:sp>
      </p:grpSp>
      <p:grpSp>
        <p:nvGrpSpPr>
          <p:cNvPr id="3" name="Group 8"/>
          <p:cNvGrpSpPr>
            <a:grpSpLocks/>
          </p:cNvGrpSpPr>
          <p:nvPr/>
        </p:nvGrpSpPr>
        <p:grpSpPr bwMode="auto">
          <a:xfrm>
            <a:off x="5029200" y="4191000"/>
            <a:ext cx="3035300" cy="1501775"/>
            <a:chOff x="2064" y="1824"/>
            <a:chExt cx="1912" cy="946"/>
          </a:xfrm>
        </p:grpSpPr>
        <p:sp>
          <p:nvSpPr>
            <p:cNvPr id="270348" name="Rectangle 9"/>
            <p:cNvSpPr>
              <a:spLocks noChangeArrowheads="1"/>
            </p:cNvSpPr>
            <p:nvPr/>
          </p:nvSpPr>
          <p:spPr bwMode="auto">
            <a:xfrm>
              <a:off x="2064" y="1920"/>
              <a:ext cx="384" cy="384"/>
            </a:xfrm>
            <a:prstGeom prst="rect">
              <a:avLst/>
            </a:prstGeom>
            <a:gradFill rotWithShape="1">
              <a:gsLst>
                <a:gs pos="0">
                  <a:srgbClr val="D1E4FF"/>
                </a:gs>
                <a:gs pos="100000">
                  <a:schemeClr val="accent2"/>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D1E4FF"/>
              </a:extrusionClr>
            </a:sp3d>
          </p:spPr>
          <p:txBody>
            <a:bodyPr wrap="none" anchor="ctr">
              <a:flatTx/>
            </a:bodyPr>
            <a:lstStyle/>
            <a:p>
              <a:pPr algn="ctr"/>
              <a:r>
                <a:rPr lang="en-US" sz="1600"/>
                <a:t>H</a:t>
              </a:r>
              <a:r>
                <a:rPr lang="en-US" sz="1600" baseline="-25000"/>
                <a:t>2</a:t>
              </a:r>
              <a:r>
                <a:rPr lang="en-US" sz="1600"/>
                <a:t>O</a:t>
              </a:r>
            </a:p>
          </p:txBody>
        </p:sp>
        <p:sp>
          <p:nvSpPr>
            <p:cNvPr id="270349" name="Text Box 10"/>
            <p:cNvSpPr txBox="1">
              <a:spLocks noChangeArrowheads="1"/>
            </p:cNvSpPr>
            <p:nvPr/>
          </p:nvSpPr>
          <p:spPr bwMode="auto">
            <a:xfrm>
              <a:off x="2976" y="1968"/>
              <a:ext cx="1000" cy="231"/>
            </a:xfrm>
            <a:prstGeom prst="rect">
              <a:avLst/>
            </a:prstGeom>
            <a:noFill/>
            <a:ln w="9525">
              <a:noFill/>
              <a:miter lim="800000"/>
              <a:headEnd/>
              <a:tailEnd/>
            </a:ln>
          </p:spPr>
          <p:txBody>
            <a:bodyPr wrap="none">
              <a:spAutoFit/>
            </a:bodyPr>
            <a:lstStyle/>
            <a:p>
              <a:r>
                <a:rPr lang="en-US" sz="1800"/>
                <a:t>=  </a:t>
              </a:r>
              <a:r>
                <a:rPr lang="en-US" sz="1800" b="1"/>
                <a:t>1 kilogram</a:t>
              </a:r>
            </a:p>
          </p:txBody>
        </p:sp>
        <p:sp>
          <p:nvSpPr>
            <p:cNvPr id="270350" name="Text Box 11"/>
            <p:cNvSpPr txBox="1">
              <a:spLocks noChangeArrowheads="1"/>
            </p:cNvSpPr>
            <p:nvPr/>
          </p:nvSpPr>
          <p:spPr bwMode="auto">
            <a:xfrm>
              <a:off x="2592" y="2578"/>
              <a:ext cx="395" cy="192"/>
            </a:xfrm>
            <a:prstGeom prst="rect">
              <a:avLst/>
            </a:prstGeom>
            <a:noFill/>
            <a:ln w="9525">
              <a:noFill/>
              <a:miter lim="800000"/>
              <a:headEnd/>
              <a:tailEnd/>
            </a:ln>
          </p:spPr>
          <p:txBody>
            <a:bodyPr wrap="none">
              <a:spAutoFit/>
            </a:bodyPr>
            <a:lstStyle/>
            <a:p>
              <a:r>
                <a:rPr lang="en-US" sz="1400" b="1"/>
                <a:t>Mass</a:t>
              </a:r>
            </a:p>
          </p:txBody>
        </p:sp>
        <p:sp>
          <p:nvSpPr>
            <p:cNvPr id="270351" name="Text Box 12"/>
            <p:cNvSpPr txBox="1">
              <a:spLocks noChangeArrowheads="1"/>
            </p:cNvSpPr>
            <p:nvPr/>
          </p:nvSpPr>
          <p:spPr bwMode="auto">
            <a:xfrm>
              <a:off x="2592" y="1920"/>
              <a:ext cx="409" cy="173"/>
            </a:xfrm>
            <a:prstGeom prst="rect">
              <a:avLst/>
            </a:prstGeom>
            <a:noFill/>
            <a:ln w="9525">
              <a:noFill/>
              <a:miter lim="800000"/>
              <a:headEnd/>
              <a:tailEnd/>
            </a:ln>
          </p:spPr>
          <p:txBody>
            <a:bodyPr wrap="none">
              <a:spAutoFit/>
            </a:bodyPr>
            <a:lstStyle/>
            <a:p>
              <a:r>
                <a:rPr lang="en-US" sz="1200"/>
                <a:t>1/10 m</a:t>
              </a:r>
            </a:p>
          </p:txBody>
        </p:sp>
        <p:sp>
          <p:nvSpPr>
            <p:cNvPr id="270352" name="Text Box 13"/>
            <p:cNvSpPr txBox="1">
              <a:spLocks noChangeArrowheads="1"/>
            </p:cNvSpPr>
            <p:nvPr/>
          </p:nvSpPr>
          <p:spPr bwMode="auto">
            <a:xfrm>
              <a:off x="2544" y="2256"/>
              <a:ext cx="409" cy="173"/>
            </a:xfrm>
            <a:prstGeom prst="rect">
              <a:avLst/>
            </a:prstGeom>
            <a:noFill/>
            <a:ln w="9525">
              <a:noFill/>
              <a:miter lim="800000"/>
              <a:headEnd/>
              <a:tailEnd/>
            </a:ln>
          </p:spPr>
          <p:txBody>
            <a:bodyPr wrap="none">
              <a:spAutoFit/>
            </a:bodyPr>
            <a:lstStyle/>
            <a:p>
              <a:r>
                <a:rPr lang="en-US" sz="1200"/>
                <a:t>1/10 m</a:t>
              </a:r>
            </a:p>
          </p:txBody>
        </p:sp>
        <p:sp>
          <p:nvSpPr>
            <p:cNvPr id="270353" name="Text Box 14"/>
            <p:cNvSpPr txBox="1">
              <a:spLocks noChangeArrowheads="1"/>
            </p:cNvSpPr>
            <p:nvPr/>
          </p:nvSpPr>
          <p:spPr bwMode="auto">
            <a:xfrm>
              <a:off x="2064" y="2400"/>
              <a:ext cx="409" cy="173"/>
            </a:xfrm>
            <a:prstGeom prst="rect">
              <a:avLst/>
            </a:prstGeom>
            <a:noFill/>
            <a:ln w="9525">
              <a:noFill/>
              <a:miter lim="800000"/>
              <a:headEnd/>
              <a:tailEnd/>
            </a:ln>
          </p:spPr>
          <p:txBody>
            <a:bodyPr wrap="none">
              <a:spAutoFit/>
            </a:bodyPr>
            <a:lstStyle/>
            <a:p>
              <a:r>
                <a:rPr lang="en-US" sz="1200"/>
                <a:t>1/10 m</a:t>
              </a:r>
            </a:p>
          </p:txBody>
        </p:sp>
        <p:sp>
          <p:nvSpPr>
            <p:cNvPr id="270354" name="Line 15"/>
            <p:cNvSpPr>
              <a:spLocks noChangeShapeType="1"/>
            </p:cNvSpPr>
            <p:nvPr/>
          </p:nvSpPr>
          <p:spPr bwMode="auto">
            <a:xfrm>
              <a:off x="2064" y="2352"/>
              <a:ext cx="384"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70355" name="Line 16"/>
            <p:cNvSpPr>
              <a:spLocks noChangeShapeType="1"/>
            </p:cNvSpPr>
            <p:nvPr/>
          </p:nvSpPr>
          <p:spPr bwMode="auto">
            <a:xfrm rot="-5400000">
              <a:off x="2400" y="2016"/>
              <a:ext cx="384"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70356" name="Line 17"/>
            <p:cNvSpPr>
              <a:spLocks noChangeShapeType="1"/>
            </p:cNvSpPr>
            <p:nvPr/>
          </p:nvSpPr>
          <p:spPr bwMode="auto">
            <a:xfrm flipV="1">
              <a:off x="2448" y="2208"/>
              <a:ext cx="144" cy="144"/>
            </a:xfrm>
            <a:prstGeom prst="line">
              <a:avLst/>
            </a:prstGeom>
            <a:noFill/>
            <a:ln w="9525">
              <a:solidFill>
                <a:schemeClr val="tx1"/>
              </a:solidFill>
              <a:miter lim="800000"/>
              <a:headEnd type="triangle" w="med" len="med"/>
              <a:tailEnd type="triangle" w="med" len="med"/>
            </a:ln>
          </p:spPr>
          <p:txBody>
            <a:bodyPr wrap="none"/>
            <a:lstStyle/>
            <a:p>
              <a:endParaRPr lang="en-US"/>
            </a:p>
          </p:txBody>
        </p:sp>
      </p:grpSp>
      <p:grpSp>
        <p:nvGrpSpPr>
          <p:cNvPr id="4" name="Group 18"/>
          <p:cNvGrpSpPr>
            <a:grpSpLocks/>
          </p:cNvGrpSpPr>
          <p:nvPr/>
        </p:nvGrpSpPr>
        <p:grpSpPr bwMode="auto">
          <a:xfrm>
            <a:off x="990600" y="2819400"/>
            <a:ext cx="2628900" cy="1730375"/>
            <a:chOff x="624" y="1776"/>
            <a:chExt cx="1656" cy="1090"/>
          </a:xfrm>
        </p:grpSpPr>
        <p:sp>
          <p:nvSpPr>
            <p:cNvPr id="270343" name="Oval 19" descr="earth"/>
            <p:cNvSpPr>
              <a:spLocks noChangeArrowheads="1"/>
            </p:cNvSpPr>
            <p:nvPr/>
          </p:nvSpPr>
          <p:spPr bwMode="auto">
            <a:xfrm>
              <a:off x="624" y="1872"/>
              <a:ext cx="720" cy="720"/>
            </a:xfrm>
            <a:prstGeom prst="ellipse">
              <a:avLst/>
            </a:prstGeom>
            <a:blipFill dpi="0" rotWithShape="1">
              <a:blip r:embed="rId3" cstate="print"/>
              <a:srcRect/>
              <a:stretch>
                <a:fillRect/>
              </a:stretch>
            </a:blipFill>
            <a:ln w="9525">
              <a:noFill/>
              <a:miter lim="800000"/>
              <a:headEnd/>
              <a:tailEnd/>
            </a:ln>
          </p:spPr>
          <p:txBody>
            <a:bodyPr wrap="none" anchor="ctr"/>
            <a:lstStyle/>
            <a:p>
              <a:pPr algn="ctr"/>
              <a:endParaRPr lang="en-US"/>
            </a:p>
          </p:txBody>
        </p:sp>
        <p:sp>
          <p:nvSpPr>
            <p:cNvPr id="270344" name="Text Box 20"/>
            <p:cNvSpPr txBox="1">
              <a:spLocks noChangeArrowheads="1"/>
            </p:cNvSpPr>
            <p:nvPr/>
          </p:nvSpPr>
          <p:spPr bwMode="auto">
            <a:xfrm>
              <a:off x="1488" y="2160"/>
              <a:ext cx="792" cy="231"/>
            </a:xfrm>
            <a:prstGeom prst="rect">
              <a:avLst/>
            </a:prstGeom>
            <a:noFill/>
            <a:ln w="9525">
              <a:noFill/>
              <a:miter lim="800000"/>
              <a:headEnd/>
              <a:tailEnd/>
            </a:ln>
          </p:spPr>
          <p:txBody>
            <a:bodyPr wrap="none">
              <a:spAutoFit/>
            </a:bodyPr>
            <a:lstStyle/>
            <a:p>
              <a:r>
                <a:rPr lang="en-US" sz="1800"/>
                <a:t>=  </a:t>
              </a:r>
              <a:r>
                <a:rPr lang="en-US" sz="1800" b="1"/>
                <a:t>1 meter</a:t>
              </a:r>
            </a:p>
          </p:txBody>
        </p:sp>
        <p:sp>
          <p:nvSpPr>
            <p:cNvPr id="270345" name="Text Box 21"/>
            <p:cNvSpPr txBox="1">
              <a:spLocks noChangeArrowheads="1"/>
            </p:cNvSpPr>
            <p:nvPr/>
          </p:nvSpPr>
          <p:spPr bwMode="auto">
            <a:xfrm>
              <a:off x="1104" y="2674"/>
              <a:ext cx="487" cy="192"/>
            </a:xfrm>
            <a:prstGeom prst="rect">
              <a:avLst/>
            </a:prstGeom>
            <a:noFill/>
            <a:ln w="9525">
              <a:noFill/>
              <a:miter lim="800000"/>
              <a:headEnd/>
              <a:tailEnd/>
            </a:ln>
          </p:spPr>
          <p:txBody>
            <a:bodyPr wrap="none">
              <a:spAutoFit/>
            </a:bodyPr>
            <a:lstStyle/>
            <a:p>
              <a:r>
                <a:rPr lang="en-US" sz="1400" b="1"/>
                <a:t>Length</a:t>
              </a:r>
            </a:p>
          </p:txBody>
        </p:sp>
        <p:sp>
          <p:nvSpPr>
            <p:cNvPr id="270346" name="Text Box 22"/>
            <p:cNvSpPr txBox="1">
              <a:spLocks noChangeArrowheads="1"/>
            </p:cNvSpPr>
            <p:nvPr/>
          </p:nvSpPr>
          <p:spPr bwMode="auto">
            <a:xfrm>
              <a:off x="1296" y="1776"/>
              <a:ext cx="957" cy="173"/>
            </a:xfrm>
            <a:prstGeom prst="rect">
              <a:avLst/>
            </a:prstGeom>
            <a:noFill/>
            <a:ln w="9525">
              <a:noFill/>
              <a:miter lim="800000"/>
              <a:headEnd/>
              <a:tailEnd/>
            </a:ln>
          </p:spPr>
          <p:txBody>
            <a:bodyPr wrap="none">
              <a:spAutoFit/>
            </a:bodyPr>
            <a:lstStyle/>
            <a:p>
              <a:r>
                <a:rPr lang="en-US" sz="1200"/>
                <a:t>1/10,000,000 Earth </a:t>
              </a:r>
            </a:p>
          </p:txBody>
        </p:sp>
        <p:sp>
          <p:nvSpPr>
            <p:cNvPr id="270347" name="Freeform 23"/>
            <p:cNvSpPr>
              <a:spLocks/>
            </p:cNvSpPr>
            <p:nvPr/>
          </p:nvSpPr>
          <p:spPr bwMode="auto">
            <a:xfrm>
              <a:off x="1058" y="1814"/>
              <a:ext cx="393" cy="397"/>
            </a:xfrm>
            <a:custGeom>
              <a:avLst/>
              <a:gdLst>
                <a:gd name="T0" fmla="*/ 0 w 393"/>
                <a:gd name="T1" fmla="*/ 3 h 397"/>
                <a:gd name="T2" fmla="*/ 45 w 393"/>
                <a:gd name="T3" fmla="*/ 6 h 397"/>
                <a:gd name="T4" fmla="*/ 163 w 393"/>
                <a:gd name="T5" fmla="*/ 40 h 397"/>
                <a:gd name="T6" fmla="*/ 253 w 393"/>
                <a:gd name="T7" fmla="*/ 99 h 397"/>
                <a:gd name="T8" fmla="*/ 333 w 393"/>
                <a:gd name="T9" fmla="*/ 195 h 397"/>
                <a:gd name="T10" fmla="*/ 379 w 393"/>
                <a:gd name="T11" fmla="*/ 310 h 397"/>
                <a:gd name="T12" fmla="*/ 393 w 393"/>
                <a:gd name="T13" fmla="*/ 397 h 397"/>
                <a:gd name="T14" fmla="*/ 0 60000 65536"/>
                <a:gd name="T15" fmla="*/ 0 60000 65536"/>
                <a:gd name="T16" fmla="*/ 0 60000 65536"/>
                <a:gd name="T17" fmla="*/ 0 60000 65536"/>
                <a:gd name="T18" fmla="*/ 0 60000 65536"/>
                <a:gd name="T19" fmla="*/ 0 60000 65536"/>
                <a:gd name="T20" fmla="*/ 0 60000 65536"/>
                <a:gd name="T21" fmla="*/ 0 w 393"/>
                <a:gd name="T22" fmla="*/ 0 h 397"/>
                <a:gd name="T23" fmla="*/ 393 w 393"/>
                <a:gd name="T24" fmla="*/ 397 h 3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3" h="397">
                  <a:moveTo>
                    <a:pt x="0" y="3"/>
                  </a:moveTo>
                  <a:cubicBezTo>
                    <a:pt x="7" y="3"/>
                    <a:pt x="18" y="0"/>
                    <a:pt x="45" y="6"/>
                  </a:cubicBezTo>
                  <a:cubicBezTo>
                    <a:pt x="72" y="12"/>
                    <a:pt x="128" y="25"/>
                    <a:pt x="163" y="40"/>
                  </a:cubicBezTo>
                  <a:cubicBezTo>
                    <a:pt x="198" y="55"/>
                    <a:pt x="225" y="73"/>
                    <a:pt x="253" y="99"/>
                  </a:cubicBezTo>
                  <a:cubicBezTo>
                    <a:pt x="281" y="125"/>
                    <a:pt x="312" y="160"/>
                    <a:pt x="333" y="195"/>
                  </a:cubicBezTo>
                  <a:cubicBezTo>
                    <a:pt x="354" y="230"/>
                    <a:pt x="369" y="277"/>
                    <a:pt x="379" y="310"/>
                  </a:cubicBezTo>
                  <a:cubicBezTo>
                    <a:pt x="389" y="343"/>
                    <a:pt x="390" y="379"/>
                    <a:pt x="393" y="397"/>
                  </a:cubicBezTo>
                </a:path>
              </a:pathLst>
            </a:custGeom>
            <a:noFill/>
            <a:ln w="9525">
              <a:solidFill>
                <a:schemeClr val="tx1"/>
              </a:solidFill>
              <a:miter lim="800000"/>
              <a:headEnd type="arrow" w="med" len="med"/>
              <a:tailEnd type="arrow" w="med" len="med"/>
            </a:ln>
          </p:spPr>
          <p:txBody>
            <a:bodyPr wrap="none"/>
            <a:lstStyle/>
            <a:p>
              <a:endParaRPr lang="en-US"/>
            </a:p>
          </p:txBody>
        </p:sp>
      </p:grpSp>
      <p:sp>
        <p:nvSpPr>
          <p:cNvPr id="270342" name="AutoShape 2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4"/>
          <p:cNvSpPr>
            <a:spLocks noGrp="1" noChangeArrowheads="1"/>
          </p:cNvSpPr>
          <p:nvPr>
            <p:ph type="title"/>
          </p:nvPr>
        </p:nvSpPr>
        <p:spPr/>
        <p:txBody>
          <a:bodyPr/>
          <a:lstStyle/>
          <a:p>
            <a:pPr eaLnBrk="1" hangingPunct="1"/>
            <a:r>
              <a:rPr lang="en-US" smtClean="0">
                <a:latin typeface="Arial" charset="0"/>
              </a:rPr>
              <a:t>The Official Standard Meter</a:t>
            </a:r>
          </a:p>
        </p:txBody>
      </p:sp>
      <p:pic>
        <p:nvPicPr>
          <p:cNvPr id="271363" name="Picture 5" descr="standard meter"/>
          <p:cNvPicPr>
            <a:picLocks noChangeAspect="1" noChangeArrowheads="1"/>
          </p:cNvPicPr>
          <p:nvPr/>
        </p:nvPicPr>
        <p:blipFill>
          <a:blip r:embed="rId3" cstate="print"/>
          <a:srcRect l="1332" t="4694" r="2153" b="5103"/>
          <a:stretch>
            <a:fillRect/>
          </a:stretch>
        </p:blipFill>
        <p:spPr bwMode="auto">
          <a:xfrm>
            <a:off x="230188" y="1978025"/>
            <a:ext cx="8609012" cy="4041775"/>
          </a:xfrm>
          <a:prstGeom prst="rect">
            <a:avLst/>
          </a:prstGeom>
          <a:noFill/>
          <a:ln w="3175">
            <a:solidFill>
              <a:schemeClr val="tx1"/>
            </a:solidFill>
            <a:miter lim="800000"/>
            <a:headEnd/>
            <a:tailEnd/>
          </a:ln>
        </p:spPr>
      </p:pic>
      <p:sp>
        <p:nvSpPr>
          <p:cNvPr id="271364"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02931" name="Rectangle 83"/>
          <p:cNvSpPr>
            <a:spLocks noChangeArrowheads="1"/>
          </p:cNvSpPr>
          <p:nvPr/>
        </p:nvSpPr>
        <p:spPr bwMode="auto">
          <a:xfrm rot="-5400000">
            <a:off x="4486275" y="436563"/>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7" name="Rectangle 9"/>
          <p:cNvSpPr>
            <a:spLocks noChangeArrowheads="1"/>
          </p:cNvSpPr>
          <p:nvPr/>
        </p:nvSpPr>
        <p:spPr bwMode="auto">
          <a:xfrm>
            <a:off x="6596063"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60" name="Rectangle 12"/>
          <p:cNvSpPr>
            <a:spLocks noChangeArrowheads="1"/>
          </p:cNvSpPr>
          <p:nvPr/>
        </p:nvSpPr>
        <p:spPr bwMode="auto">
          <a:xfrm rot="-5400000">
            <a:off x="4456112" y="1281113"/>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1" name="Rectangle 3"/>
          <p:cNvSpPr>
            <a:spLocks noChangeArrowheads="1"/>
          </p:cNvSpPr>
          <p:nvPr/>
        </p:nvSpPr>
        <p:spPr bwMode="auto">
          <a:xfrm>
            <a:off x="1466850"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2" name="Rectangle 4"/>
          <p:cNvSpPr>
            <a:spLocks noChangeArrowheads="1"/>
          </p:cNvSpPr>
          <p:nvPr/>
        </p:nvSpPr>
        <p:spPr bwMode="auto">
          <a:xfrm>
            <a:off x="2320925"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3" name="Rectangle 5"/>
          <p:cNvSpPr>
            <a:spLocks noChangeArrowheads="1"/>
          </p:cNvSpPr>
          <p:nvPr/>
        </p:nvSpPr>
        <p:spPr bwMode="auto">
          <a:xfrm>
            <a:off x="3175000"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4" name="Rectangle 6"/>
          <p:cNvSpPr>
            <a:spLocks noChangeArrowheads="1"/>
          </p:cNvSpPr>
          <p:nvPr/>
        </p:nvSpPr>
        <p:spPr bwMode="auto">
          <a:xfrm>
            <a:off x="4033838"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5" name="Rectangle 7"/>
          <p:cNvSpPr>
            <a:spLocks noChangeArrowheads="1"/>
          </p:cNvSpPr>
          <p:nvPr/>
        </p:nvSpPr>
        <p:spPr bwMode="auto">
          <a:xfrm>
            <a:off x="4887913"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6" name="Rectangle 8"/>
          <p:cNvSpPr>
            <a:spLocks noChangeArrowheads="1"/>
          </p:cNvSpPr>
          <p:nvPr/>
        </p:nvSpPr>
        <p:spPr bwMode="auto">
          <a:xfrm>
            <a:off x="5741988"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58" name="Rectangle 10"/>
          <p:cNvSpPr>
            <a:spLocks noChangeArrowheads="1"/>
          </p:cNvSpPr>
          <p:nvPr/>
        </p:nvSpPr>
        <p:spPr bwMode="auto">
          <a:xfrm>
            <a:off x="7454900" y="19050"/>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61" name="Rectangle 13"/>
          <p:cNvSpPr>
            <a:spLocks noChangeArrowheads="1"/>
          </p:cNvSpPr>
          <p:nvPr/>
        </p:nvSpPr>
        <p:spPr bwMode="auto">
          <a:xfrm rot="-5400000">
            <a:off x="4468812" y="2139951"/>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62" name="Rectangle 14"/>
          <p:cNvSpPr>
            <a:spLocks noChangeArrowheads="1"/>
          </p:cNvSpPr>
          <p:nvPr/>
        </p:nvSpPr>
        <p:spPr bwMode="auto">
          <a:xfrm rot="-5400000">
            <a:off x="4476750" y="3000376"/>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63" name="Rectangle 15"/>
          <p:cNvSpPr>
            <a:spLocks noChangeArrowheads="1"/>
          </p:cNvSpPr>
          <p:nvPr/>
        </p:nvSpPr>
        <p:spPr bwMode="auto">
          <a:xfrm rot="-5400000">
            <a:off x="4476750" y="-430212"/>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64" name="Rectangle 16"/>
          <p:cNvSpPr>
            <a:spLocks noChangeArrowheads="1"/>
          </p:cNvSpPr>
          <p:nvPr/>
        </p:nvSpPr>
        <p:spPr bwMode="auto">
          <a:xfrm rot="-5400000">
            <a:off x="4462462" y="-1281112"/>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65" name="Rectangle 17"/>
          <p:cNvSpPr>
            <a:spLocks noChangeArrowheads="1"/>
          </p:cNvSpPr>
          <p:nvPr/>
        </p:nvSpPr>
        <p:spPr bwMode="auto">
          <a:xfrm rot="-5400000">
            <a:off x="4460875" y="-2141537"/>
            <a:ext cx="212725" cy="6858000"/>
          </a:xfrm>
          <a:prstGeom prst="rect">
            <a:avLst/>
          </a:prstGeom>
          <a:solidFill>
            <a:srgbClr val="808080"/>
          </a:solidFill>
          <a:ln w="9525">
            <a:noFill/>
            <a:miter lim="800000"/>
            <a:headEnd/>
            <a:tailEnd/>
          </a:ln>
        </p:spPr>
        <p:txBody>
          <a:bodyPr wrap="none" anchor="ctr"/>
          <a:lstStyle/>
          <a:p>
            <a:endParaRPr lang="en-US"/>
          </a:p>
        </p:txBody>
      </p:sp>
      <p:sp>
        <p:nvSpPr>
          <p:cNvPr id="1102866" name="Rectangle 18"/>
          <p:cNvSpPr>
            <a:spLocks noChangeArrowheads="1"/>
          </p:cNvSpPr>
          <p:nvPr/>
        </p:nvSpPr>
        <p:spPr bwMode="auto">
          <a:xfrm rot="-5400000">
            <a:off x="4473575" y="-2994024"/>
            <a:ext cx="212725" cy="6858000"/>
          </a:xfrm>
          <a:prstGeom prst="rect">
            <a:avLst/>
          </a:prstGeom>
          <a:solidFill>
            <a:srgbClr val="808080"/>
          </a:solidFill>
          <a:ln w="9525">
            <a:noFill/>
            <a:miter lim="800000"/>
            <a:headEnd/>
            <a:tailEnd/>
          </a:ln>
        </p:spPr>
        <p:txBody>
          <a:bodyPr wrap="none" anchor="ctr"/>
          <a:lstStyle/>
          <a:p>
            <a:endParaRPr lang="en-US"/>
          </a:p>
        </p:txBody>
      </p:sp>
      <p:grpSp>
        <p:nvGrpSpPr>
          <p:cNvPr id="2" name="Group 84"/>
          <p:cNvGrpSpPr>
            <a:grpSpLocks/>
          </p:cNvGrpSpPr>
          <p:nvPr/>
        </p:nvGrpSpPr>
        <p:grpSpPr bwMode="auto">
          <a:xfrm>
            <a:off x="1419225" y="279400"/>
            <a:ext cx="6310313" cy="6305550"/>
            <a:chOff x="894" y="176"/>
            <a:chExt cx="3975" cy="3972"/>
          </a:xfrm>
        </p:grpSpPr>
        <p:sp>
          <p:nvSpPr>
            <p:cNvPr id="56339" name="Oval 19"/>
            <p:cNvSpPr>
              <a:spLocks noChangeArrowheads="1"/>
            </p:cNvSpPr>
            <p:nvPr/>
          </p:nvSpPr>
          <p:spPr bwMode="auto">
            <a:xfrm>
              <a:off x="4138" y="2875"/>
              <a:ext cx="188" cy="188"/>
            </a:xfrm>
            <a:prstGeom prst="ellipse">
              <a:avLst/>
            </a:prstGeom>
            <a:solidFill>
              <a:schemeClr val="tx1"/>
            </a:solidFill>
            <a:ln w="9525">
              <a:noFill/>
              <a:miter lim="800000"/>
              <a:headEnd/>
              <a:tailEnd/>
            </a:ln>
          </p:spPr>
          <p:txBody>
            <a:bodyPr wrap="none" anchor="ctr"/>
            <a:lstStyle/>
            <a:p>
              <a:endParaRPr lang="en-US"/>
            </a:p>
          </p:txBody>
        </p:sp>
        <p:sp>
          <p:nvSpPr>
            <p:cNvPr id="56340" name="Oval 20"/>
            <p:cNvSpPr>
              <a:spLocks noChangeArrowheads="1"/>
            </p:cNvSpPr>
            <p:nvPr/>
          </p:nvSpPr>
          <p:spPr bwMode="auto">
            <a:xfrm>
              <a:off x="4680" y="177"/>
              <a:ext cx="188" cy="188"/>
            </a:xfrm>
            <a:prstGeom prst="ellipse">
              <a:avLst/>
            </a:prstGeom>
            <a:solidFill>
              <a:schemeClr val="tx1"/>
            </a:solidFill>
            <a:ln w="9525">
              <a:noFill/>
              <a:miter lim="800000"/>
              <a:headEnd/>
              <a:tailEnd/>
            </a:ln>
          </p:spPr>
          <p:txBody>
            <a:bodyPr wrap="none" anchor="ctr"/>
            <a:lstStyle/>
            <a:p>
              <a:endParaRPr lang="en-US"/>
            </a:p>
          </p:txBody>
        </p:sp>
        <p:sp>
          <p:nvSpPr>
            <p:cNvPr id="56341" name="Oval 21"/>
            <p:cNvSpPr>
              <a:spLocks noChangeArrowheads="1"/>
            </p:cNvSpPr>
            <p:nvPr/>
          </p:nvSpPr>
          <p:spPr bwMode="auto">
            <a:xfrm>
              <a:off x="4675" y="720"/>
              <a:ext cx="188" cy="188"/>
            </a:xfrm>
            <a:prstGeom prst="ellipse">
              <a:avLst/>
            </a:prstGeom>
            <a:solidFill>
              <a:schemeClr val="tx1"/>
            </a:solidFill>
            <a:ln w="9525">
              <a:noFill/>
              <a:miter lim="800000"/>
              <a:headEnd/>
              <a:tailEnd/>
            </a:ln>
          </p:spPr>
          <p:txBody>
            <a:bodyPr wrap="none" anchor="ctr"/>
            <a:lstStyle/>
            <a:p>
              <a:endParaRPr lang="en-US"/>
            </a:p>
          </p:txBody>
        </p:sp>
        <p:sp>
          <p:nvSpPr>
            <p:cNvPr id="56342" name="Oval 22"/>
            <p:cNvSpPr>
              <a:spLocks noChangeArrowheads="1"/>
            </p:cNvSpPr>
            <p:nvPr/>
          </p:nvSpPr>
          <p:spPr bwMode="auto">
            <a:xfrm>
              <a:off x="4670" y="1257"/>
              <a:ext cx="188" cy="188"/>
            </a:xfrm>
            <a:prstGeom prst="ellipse">
              <a:avLst/>
            </a:prstGeom>
            <a:solidFill>
              <a:schemeClr val="tx1"/>
            </a:solidFill>
            <a:ln w="9525">
              <a:noFill/>
              <a:miter lim="800000"/>
              <a:headEnd/>
              <a:tailEnd/>
            </a:ln>
          </p:spPr>
          <p:txBody>
            <a:bodyPr wrap="none" anchor="ctr"/>
            <a:lstStyle/>
            <a:p>
              <a:endParaRPr lang="en-US"/>
            </a:p>
          </p:txBody>
        </p:sp>
        <p:sp>
          <p:nvSpPr>
            <p:cNvPr id="56343" name="Oval 23"/>
            <p:cNvSpPr>
              <a:spLocks noChangeArrowheads="1"/>
            </p:cNvSpPr>
            <p:nvPr/>
          </p:nvSpPr>
          <p:spPr bwMode="auto">
            <a:xfrm>
              <a:off x="4669" y="1811"/>
              <a:ext cx="188" cy="188"/>
            </a:xfrm>
            <a:prstGeom prst="ellipse">
              <a:avLst/>
            </a:prstGeom>
            <a:solidFill>
              <a:schemeClr val="tx1"/>
            </a:solidFill>
            <a:ln w="9525">
              <a:noFill/>
              <a:miter lim="800000"/>
              <a:headEnd/>
              <a:tailEnd/>
            </a:ln>
          </p:spPr>
          <p:txBody>
            <a:bodyPr wrap="none" anchor="ctr"/>
            <a:lstStyle/>
            <a:p>
              <a:endParaRPr lang="en-US"/>
            </a:p>
          </p:txBody>
        </p:sp>
        <p:sp>
          <p:nvSpPr>
            <p:cNvPr id="56344" name="Oval 24"/>
            <p:cNvSpPr>
              <a:spLocks noChangeArrowheads="1"/>
            </p:cNvSpPr>
            <p:nvPr/>
          </p:nvSpPr>
          <p:spPr bwMode="auto">
            <a:xfrm>
              <a:off x="4681" y="2343"/>
              <a:ext cx="188" cy="188"/>
            </a:xfrm>
            <a:prstGeom prst="ellipse">
              <a:avLst/>
            </a:prstGeom>
            <a:solidFill>
              <a:schemeClr val="tx1"/>
            </a:solidFill>
            <a:ln w="9525">
              <a:noFill/>
              <a:miter lim="800000"/>
              <a:headEnd/>
              <a:tailEnd/>
            </a:ln>
          </p:spPr>
          <p:txBody>
            <a:bodyPr wrap="none" anchor="ctr"/>
            <a:lstStyle/>
            <a:p>
              <a:endParaRPr lang="en-US"/>
            </a:p>
          </p:txBody>
        </p:sp>
        <p:sp>
          <p:nvSpPr>
            <p:cNvPr id="56345" name="Oval 25"/>
            <p:cNvSpPr>
              <a:spLocks noChangeArrowheads="1"/>
            </p:cNvSpPr>
            <p:nvPr/>
          </p:nvSpPr>
          <p:spPr bwMode="auto">
            <a:xfrm>
              <a:off x="4669" y="2870"/>
              <a:ext cx="188" cy="188"/>
            </a:xfrm>
            <a:prstGeom prst="ellipse">
              <a:avLst/>
            </a:prstGeom>
            <a:solidFill>
              <a:schemeClr val="tx1"/>
            </a:solidFill>
            <a:ln w="9525">
              <a:noFill/>
              <a:miter lim="800000"/>
              <a:headEnd/>
              <a:tailEnd/>
            </a:ln>
          </p:spPr>
          <p:txBody>
            <a:bodyPr wrap="none" anchor="ctr"/>
            <a:lstStyle/>
            <a:p>
              <a:endParaRPr lang="en-US"/>
            </a:p>
          </p:txBody>
        </p:sp>
        <p:sp>
          <p:nvSpPr>
            <p:cNvPr id="56346" name="Oval 26"/>
            <p:cNvSpPr>
              <a:spLocks noChangeArrowheads="1"/>
            </p:cNvSpPr>
            <p:nvPr/>
          </p:nvSpPr>
          <p:spPr bwMode="auto">
            <a:xfrm>
              <a:off x="4670" y="3424"/>
              <a:ext cx="188" cy="188"/>
            </a:xfrm>
            <a:prstGeom prst="ellipse">
              <a:avLst/>
            </a:prstGeom>
            <a:solidFill>
              <a:schemeClr val="tx1"/>
            </a:solidFill>
            <a:ln w="9525">
              <a:noFill/>
              <a:miter lim="800000"/>
              <a:headEnd/>
              <a:tailEnd/>
            </a:ln>
          </p:spPr>
          <p:txBody>
            <a:bodyPr wrap="none" anchor="ctr"/>
            <a:lstStyle/>
            <a:p>
              <a:endParaRPr lang="en-US"/>
            </a:p>
          </p:txBody>
        </p:sp>
        <p:sp>
          <p:nvSpPr>
            <p:cNvPr id="56347" name="Oval 27"/>
            <p:cNvSpPr>
              <a:spLocks noChangeArrowheads="1"/>
            </p:cNvSpPr>
            <p:nvPr/>
          </p:nvSpPr>
          <p:spPr bwMode="auto">
            <a:xfrm>
              <a:off x="4673" y="3956"/>
              <a:ext cx="188" cy="188"/>
            </a:xfrm>
            <a:prstGeom prst="ellipse">
              <a:avLst/>
            </a:prstGeom>
            <a:solidFill>
              <a:schemeClr val="tx1"/>
            </a:solidFill>
            <a:ln w="9525">
              <a:noFill/>
              <a:miter lim="800000"/>
              <a:headEnd/>
              <a:tailEnd/>
            </a:ln>
          </p:spPr>
          <p:txBody>
            <a:bodyPr wrap="none" anchor="ctr"/>
            <a:lstStyle/>
            <a:p>
              <a:endParaRPr lang="en-US"/>
            </a:p>
          </p:txBody>
        </p:sp>
        <p:sp>
          <p:nvSpPr>
            <p:cNvPr id="56348" name="Oval 28"/>
            <p:cNvSpPr>
              <a:spLocks noChangeArrowheads="1"/>
            </p:cNvSpPr>
            <p:nvPr/>
          </p:nvSpPr>
          <p:spPr bwMode="auto">
            <a:xfrm>
              <a:off x="4139" y="3958"/>
              <a:ext cx="188" cy="188"/>
            </a:xfrm>
            <a:prstGeom prst="ellipse">
              <a:avLst/>
            </a:prstGeom>
            <a:solidFill>
              <a:schemeClr val="tx1"/>
            </a:solidFill>
            <a:ln w="9525">
              <a:noFill/>
              <a:miter lim="800000"/>
              <a:headEnd/>
              <a:tailEnd/>
            </a:ln>
          </p:spPr>
          <p:txBody>
            <a:bodyPr wrap="none" anchor="ctr"/>
            <a:lstStyle/>
            <a:p>
              <a:endParaRPr lang="en-US"/>
            </a:p>
          </p:txBody>
        </p:sp>
        <p:sp>
          <p:nvSpPr>
            <p:cNvPr id="56349" name="Oval 29"/>
            <p:cNvSpPr>
              <a:spLocks noChangeArrowheads="1"/>
            </p:cNvSpPr>
            <p:nvPr/>
          </p:nvSpPr>
          <p:spPr bwMode="auto">
            <a:xfrm>
              <a:off x="4136" y="3415"/>
              <a:ext cx="188" cy="188"/>
            </a:xfrm>
            <a:prstGeom prst="ellipse">
              <a:avLst/>
            </a:prstGeom>
            <a:solidFill>
              <a:schemeClr val="tx1"/>
            </a:solidFill>
            <a:ln w="9525">
              <a:noFill/>
              <a:miter lim="800000"/>
              <a:headEnd/>
              <a:tailEnd/>
            </a:ln>
          </p:spPr>
          <p:txBody>
            <a:bodyPr wrap="none" anchor="ctr"/>
            <a:lstStyle/>
            <a:p>
              <a:endParaRPr lang="en-US"/>
            </a:p>
          </p:txBody>
        </p:sp>
        <p:sp>
          <p:nvSpPr>
            <p:cNvPr id="56350" name="Oval 30"/>
            <p:cNvSpPr>
              <a:spLocks noChangeArrowheads="1"/>
            </p:cNvSpPr>
            <p:nvPr/>
          </p:nvSpPr>
          <p:spPr bwMode="auto">
            <a:xfrm>
              <a:off x="4138" y="2335"/>
              <a:ext cx="188" cy="188"/>
            </a:xfrm>
            <a:prstGeom prst="ellipse">
              <a:avLst/>
            </a:prstGeom>
            <a:solidFill>
              <a:schemeClr val="tx1"/>
            </a:solidFill>
            <a:ln w="9525">
              <a:noFill/>
              <a:miter lim="800000"/>
              <a:headEnd/>
              <a:tailEnd/>
            </a:ln>
          </p:spPr>
          <p:txBody>
            <a:bodyPr wrap="none" anchor="ctr"/>
            <a:lstStyle/>
            <a:p>
              <a:endParaRPr lang="en-US"/>
            </a:p>
          </p:txBody>
        </p:sp>
        <p:sp>
          <p:nvSpPr>
            <p:cNvPr id="56351" name="Oval 31"/>
            <p:cNvSpPr>
              <a:spLocks noChangeArrowheads="1"/>
            </p:cNvSpPr>
            <p:nvPr/>
          </p:nvSpPr>
          <p:spPr bwMode="auto">
            <a:xfrm>
              <a:off x="4137" y="1794"/>
              <a:ext cx="188" cy="188"/>
            </a:xfrm>
            <a:prstGeom prst="ellipse">
              <a:avLst/>
            </a:prstGeom>
            <a:solidFill>
              <a:schemeClr val="tx1"/>
            </a:solidFill>
            <a:ln w="9525">
              <a:noFill/>
              <a:miter lim="800000"/>
              <a:headEnd/>
              <a:tailEnd/>
            </a:ln>
          </p:spPr>
          <p:txBody>
            <a:bodyPr wrap="none" anchor="ctr"/>
            <a:lstStyle/>
            <a:p>
              <a:endParaRPr lang="en-US"/>
            </a:p>
          </p:txBody>
        </p:sp>
        <p:sp>
          <p:nvSpPr>
            <p:cNvPr id="56352" name="Oval 32"/>
            <p:cNvSpPr>
              <a:spLocks noChangeArrowheads="1"/>
            </p:cNvSpPr>
            <p:nvPr/>
          </p:nvSpPr>
          <p:spPr bwMode="auto">
            <a:xfrm>
              <a:off x="4138" y="1258"/>
              <a:ext cx="188" cy="188"/>
            </a:xfrm>
            <a:prstGeom prst="ellipse">
              <a:avLst/>
            </a:prstGeom>
            <a:solidFill>
              <a:schemeClr val="tx1"/>
            </a:solidFill>
            <a:ln w="9525">
              <a:noFill/>
              <a:miter lim="800000"/>
              <a:headEnd/>
              <a:tailEnd/>
            </a:ln>
          </p:spPr>
          <p:txBody>
            <a:bodyPr wrap="none" anchor="ctr"/>
            <a:lstStyle/>
            <a:p>
              <a:endParaRPr lang="en-US"/>
            </a:p>
          </p:txBody>
        </p:sp>
        <p:sp>
          <p:nvSpPr>
            <p:cNvPr id="56353" name="Oval 33"/>
            <p:cNvSpPr>
              <a:spLocks noChangeArrowheads="1"/>
            </p:cNvSpPr>
            <p:nvPr/>
          </p:nvSpPr>
          <p:spPr bwMode="auto">
            <a:xfrm>
              <a:off x="4137" y="715"/>
              <a:ext cx="188" cy="188"/>
            </a:xfrm>
            <a:prstGeom prst="ellipse">
              <a:avLst/>
            </a:prstGeom>
            <a:solidFill>
              <a:schemeClr val="tx1"/>
            </a:solidFill>
            <a:ln w="9525">
              <a:noFill/>
              <a:miter lim="800000"/>
              <a:headEnd/>
              <a:tailEnd/>
            </a:ln>
          </p:spPr>
          <p:txBody>
            <a:bodyPr wrap="none" anchor="ctr"/>
            <a:lstStyle/>
            <a:p>
              <a:endParaRPr lang="en-US"/>
            </a:p>
          </p:txBody>
        </p:sp>
        <p:sp>
          <p:nvSpPr>
            <p:cNvPr id="56354" name="Oval 34"/>
            <p:cNvSpPr>
              <a:spLocks noChangeArrowheads="1"/>
            </p:cNvSpPr>
            <p:nvPr/>
          </p:nvSpPr>
          <p:spPr bwMode="auto">
            <a:xfrm>
              <a:off x="4138" y="176"/>
              <a:ext cx="188" cy="188"/>
            </a:xfrm>
            <a:prstGeom prst="ellipse">
              <a:avLst/>
            </a:prstGeom>
            <a:solidFill>
              <a:schemeClr val="tx1"/>
            </a:solidFill>
            <a:ln w="9525">
              <a:noFill/>
              <a:miter lim="800000"/>
              <a:headEnd/>
              <a:tailEnd/>
            </a:ln>
          </p:spPr>
          <p:txBody>
            <a:bodyPr wrap="none" anchor="ctr"/>
            <a:lstStyle/>
            <a:p>
              <a:endParaRPr lang="en-US"/>
            </a:p>
          </p:txBody>
        </p:sp>
        <p:sp>
          <p:nvSpPr>
            <p:cNvPr id="56355" name="Oval 35"/>
            <p:cNvSpPr>
              <a:spLocks noChangeArrowheads="1"/>
            </p:cNvSpPr>
            <p:nvPr/>
          </p:nvSpPr>
          <p:spPr bwMode="auto">
            <a:xfrm>
              <a:off x="3591" y="178"/>
              <a:ext cx="188" cy="188"/>
            </a:xfrm>
            <a:prstGeom prst="ellipse">
              <a:avLst/>
            </a:prstGeom>
            <a:solidFill>
              <a:schemeClr val="tx1"/>
            </a:solidFill>
            <a:ln w="9525">
              <a:noFill/>
              <a:miter lim="800000"/>
              <a:headEnd/>
              <a:tailEnd/>
            </a:ln>
          </p:spPr>
          <p:txBody>
            <a:bodyPr wrap="none" anchor="ctr"/>
            <a:lstStyle/>
            <a:p>
              <a:endParaRPr lang="en-US"/>
            </a:p>
          </p:txBody>
        </p:sp>
        <p:sp>
          <p:nvSpPr>
            <p:cNvPr id="56356" name="Oval 36"/>
            <p:cNvSpPr>
              <a:spLocks noChangeArrowheads="1"/>
            </p:cNvSpPr>
            <p:nvPr/>
          </p:nvSpPr>
          <p:spPr bwMode="auto">
            <a:xfrm>
              <a:off x="3593" y="716"/>
              <a:ext cx="188" cy="188"/>
            </a:xfrm>
            <a:prstGeom prst="ellipse">
              <a:avLst/>
            </a:prstGeom>
            <a:solidFill>
              <a:schemeClr val="tx1"/>
            </a:solidFill>
            <a:ln w="9525">
              <a:noFill/>
              <a:miter lim="800000"/>
              <a:headEnd/>
              <a:tailEnd/>
            </a:ln>
          </p:spPr>
          <p:txBody>
            <a:bodyPr wrap="none" anchor="ctr"/>
            <a:lstStyle/>
            <a:p>
              <a:endParaRPr lang="en-US"/>
            </a:p>
          </p:txBody>
        </p:sp>
        <p:sp>
          <p:nvSpPr>
            <p:cNvPr id="56357" name="Oval 37"/>
            <p:cNvSpPr>
              <a:spLocks noChangeArrowheads="1"/>
            </p:cNvSpPr>
            <p:nvPr/>
          </p:nvSpPr>
          <p:spPr bwMode="auto">
            <a:xfrm>
              <a:off x="3593" y="1257"/>
              <a:ext cx="188" cy="188"/>
            </a:xfrm>
            <a:prstGeom prst="ellipse">
              <a:avLst/>
            </a:prstGeom>
            <a:solidFill>
              <a:schemeClr val="tx1"/>
            </a:solidFill>
            <a:ln w="9525">
              <a:noFill/>
              <a:miter lim="800000"/>
              <a:headEnd/>
              <a:tailEnd/>
            </a:ln>
          </p:spPr>
          <p:txBody>
            <a:bodyPr wrap="none" anchor="ctr"/>
            <a:lstStyle/>
            <a:p>
              <a:endParaRPr lang="en-US"/>
            </a:p>
          </p:txBody>
        </p:sp>
        <p:sp>
          <p:nvSpPr>
            <p:cNvPr id="56358" name="Oval 38"/>
            <p:cNvSpPr>
              <a:spLocks noChangeArrowheads="1"/>
            </p:cNvSpPr>
            <p:nvPr/>
          </p:nvSpPr>
          <p:spPr bwMode="auto">
            <a:xfrm>
              <a:off x="3593" y="1795"/>
              <a:ext cx="188" cy="188"/>
            </a:xfrm>
            <a:prstGeom prst="ellipse">
              <a:avLst/>
            </a:prstGeom>
            <a:solidFill>
              <a:schemeClr val="tx1"/>
            </a:solidFill>
            <a:ln w="9525">
              <a:noFill/>
              <a:miter lim="800000"/>
              <a:headEnd/>
              <a:tailEnd/>
            </a:ln>
          </p:spPr>
          <p:txBody>
            <a:bodyPr wrap="none" anchor="ctr"/>
            <a:lstStyle/>
            <a:p>
              <a:endParaRPr lang="en-US"/>
            </a:p>
          </p:txBody>
        </p:sp>
        <p:sp>
          <p:nvSpPr>
            <p:cNvPr id="56359" name="Oval 39"/>
            <p:cNvSpPr>
              <a:spLocks noChangeArrowheads="1"/>
            </p:cNvSpPr>
            <p:nvPr/>
          </p:nvSpPr>
          <p:spPr bwMode="auto">
            <a:xfrm>
              <a:off x="3592" y="2340"/>
              <a:ext cx="188" cy="188"/>
            </a:xfrm>
            <a:prstGeom prst="ellipse">
              <a:avLst/>
            </a:prstGeom>
            <a:solidFill>
              <a:schemeClr val="tx1"/>
            </a:solidFill>
            <a:ln w="9525">
              <a:noFill/>
              <a:miter lim="800000"/>
              <a:headEnd/>
              <a:tailEnd/>
            </a:ln>
          </p:spPr>
          <p:txBody>
            <a:bodyPr wrap="none" anchor="ctr"/>
            <a:lstStyle/>
            <a:p>
              <a:endParaRPr lang="en-US"/>
            </a:p>
          </p:txBody>
        </p:sp>
        <p:sp>
          <p:nvSpPr>
            <p:cNvPr id="56360" name="Oval 40"/>
            <p:cNvSpPr>
              <a:spLocks noChangeArrowheads="1"/>
            </p:cNvSpPr>
            <p:nvPr/>
          </p:nvSpPr>
          <p:spPr bwMode="auto">
            <a:xfrm>
              <a:off x="3595" y="2877"/>
              <a:ext cx="188" cy="188"/>
            </a:xfrm>
            <a:prstGeom prst="ellipse">
              <a:avLst/>
            </a:prstGeom>
            <a:solidFill>
              <a:schemeClr val="tx1"/>
            </a:solidFill>
            <a:ln w="9525">
              <a:noFill/>
              <a:miter lim="800000"/>
              <a:headEnd/>
              <a:tailEnd/>
            </a:ln>
          </p:spPr>
          <p:txBody>
            <a:bodyPr wrap="none" anchor="ctr"/>
            <a:lstStyle/>
            <a:p>
              <a:endParaRPr lang="en-US"/>
            </a:p>
          </p:txBody>
        </p:sp>
        <p:sp>
          <p:nvSpPr>
            <p:cNvPr id="56361" name="Oval 41"/>
            <p:cNvSpPr>
              <a:spLocks noChangeArrowheads="1"/>
            </p:cNvSpPr>
            <p:nvPr/>
          </p:nvSpPr>
          <p:spPr bwMode="auto">
            <a:xfrm>
              <a:off x="3594" y="3414"/>
              <a:ext cx="188" cy="188"/>
            </a:xfrm>
            <a:prstGeom prst="ellipse">
              <a:avLst/>
            </a:prstGeom>
            <a:solidFill>
              <a:schemeClr val="tx1"/>
            </a:solidFill>
            <a:ln w="9525">
              <a:noFill/>
              <a:miter lim="800000"/>
              <a:headEnd/>
              <a:tailEnd/>
            </a:ln>
          </p:spPr>
          <p:txBody>
            <a:bodyPr wrap="none" anchor="ctr"/>
            <a:lstStyle/>
            <a:p>
              <a:endParaRPr lang="en-US"/>
            </a:p>
          </p:txBody>
        </p:sp>
        <p:sp>
          <p:nvSpPr>
            <p:cNvPr id="56362" name="Oval 42"/>
            <p:cNvSpPr>
              <a:spLocks noChangeArrowheads="1"/>
            </p:cNvSpPr>
            <p:nvPr/>
          </p:nvSpPr>
          <p:spPr bwMode="auto">
            <a:xfrm>
              <a:off x="3593" y="3957"/>
              <a:ext cx="188" cy="188"/>
            </a:xfrm>
            <a:prstGeom prst="ellipse">
              <a:avLst/>
            </a:prstGeom>
            <a:solidFill>
              <a:schemeClr val="tx1"/>
            </a:solidFill>
            <a:ln w="9525">
              <a:noFill/>
              <a:miter lim="800000"/>
              <a:headEnd/>
              <a:tailEnd/>
            </a:ln>
          </p:spPr>
          <p:txBody>
            <a:bodyPr wrap="none" anchor="ctr"/>
            <a:lstStyle/>
            <a:p>
              <a:endParaRPr lang="en-US"/>
            </a:p>
          </p:txBody>
        </p:sp>
        <p:sp>
          <p:nvSpPr>
            <p:cNvPr id="56363" name="Oval 43"/>
            <p:cNvSpPr>
              <a:spLocks noChangeArrowheads="1"/>
            </p:cNvSpPr>
            <p:nvPr/>
          </p:nvSpPr>
          <p:spPr bwMode="auto">
            <a:xfrm>
              <a:off x="2518" y="2876"/>
              <a:ext cx="188" cy="188"/>
            </a:xfrm>
            <a:prstGeom prst="ellipse">
              <a:avLst/>
            </a:prstGeom>
            <a:solidFill>
              <a:schemeClr val="tx1"/>
            </a:solidFill>
            <a:ln w="9525">
              <a:noFill/>
              <a:miter lim="800000"/>
              <a:headEnd/>
              <a:tailEnd/>
            </a:ln>
          </p:spPr>
          <p:txBody>
            <a:bodyPr wrap="none" anchor="ctr"/>
            <a:lstStyle/>
            <a:p>
              <a:endParaRPr lang="en-US"/>
            </a:p>
          </p:txBody>
        </p:sp>
        <p:sp>
          <p:nvSpPr>
            <p:cNvPr id="56364" name="Oval 44"/>
            <p:cNvSpPr>
              <a:spLocks noChangeArrowheads="1"/>
            </p:cNvSpPr>
            <p:nvPr/>
          </p:nvSpPr>
          <p:spPr bwMode="auto">
            <a:xfrm>
              <a:off x="3060" y="178"/>
              <a:ext cx="188" cy="188"/>
            </a:xfrm>
            <a:prstGeom prst="ellipse">
              <a:avLst/>
            </a:prstGeom>
            <a:solidFill>
              <a:schemeClr val="tx1"/>
            </a:solidFill>
            <a:ln w="9525">
              <a:noFill/>
              <a:miter lim="800000"/>
              <a:headEnd/>
              <a:tailEnd/>
            </a:ln>
          </p:spPr>
          <p:txBody>
            <a:bodyPr wrap="none" anchor="ctr"/>
            <a:lstStyle/>
            <a:p>
              <a:endParaRPr lang="en-US"/>
            </a:p>
          </p:txBody>
        </p:sp>
        <p:sp>
          <p:nvSpPr>
            <p:cNvPr id="56365" name="Oval 45"/>
            <p:cNvSpPr>
              <a:spLocks noChangeArrowheads="1"/>
            </p:cNvSpPr>
            <p:nvPr/>
          </p:nvSpPr>
          <p:spPr bwMode="auto">
            <a:xfrm>
              <a:off x="3055" y="721"/>
              <a:ext cx="188" cy="188"/>
            </a:xfrm>
            <a:prstGeom prst="ellipse">
              <a:avLst/>
            </a:prstGeom>
            <a:solidFill>
              <a:schemeClr val="tx1"/>
            </a:solidFill>
            <a:ln w="9525">
              <a:noFill/>
              <a:miter lim="800000"/>
              <a:headEnd/>
              <a:tailEnd/>
            </a:ln>
          </p:spPr>
          <p:txBody>
            <a:bodyPr wrap="none" anchor="ctr"/>
            <a:lstStyle/>
            <a:p>
              <a:endParaRPr lang="en-US"/>
            </a:p>
          </p:txBody>
        </p:sp>
        <p:sp>
          <p:nvSpPr>
            <p:cNvPr id="56366" name="Oval 46"/>
            <p:cNvSpPr>
              <a:spLocks noChangeArrowheads="1"/>
            </p:cNvSpPr>
            <p:nvPr/>
          </p:nvSpPr>
          <p:spPr bwMode="auto">
            <a:xfrm>
              <a:off x="3050" y="1258"/>
              <a:ext cx="188" cy="188"/>
            </a:xfrm>
            <a:prstGeom prst="ellipse">
              <a:avLst/>
            </a:prstGeom>
            <a:solidFill>
              <a:schemeClr val="tx1"/>
            </a:solidFill>
            <a:ln w="9525">
              <a:noFill/>
              <a:miter lim="800000"/>
              <a:headEnd/>
              <a:tailEnd/>
            </a:ln>
          </p:spPr>
          <p:txBody>
            <a:bodyPr wrap="none" anchor="ctr"/>
            <a:lstStyle/>
            <a:p>
              <a:endParaRPr lang="en-US"/>
            </a:p>
          </p:txBody>
        </p:sp>
        <p:sp>
          <p:nvSpPr>
            <p:cNvPr id="56367" name="Oval 47"/>
            <p:cNvSpPr>
              <a:spLocks noChangeArrowheads="1"/>
            </p:cNvSpPr>
            <p:nvPr/>
          </p:nvSpPr>
          <p:spPr bwMode="auto">
            <a:xfrm>
              <a:off x="3049" y="1812"/>
              <a:ext cx="188" cy="188"/>
            </a:xfrm>
            <a:prstGeom prst="ellipse">
              <a:avLst/>
            </a:prstGeom>
            <a:solidFill>
              <a:schemeClr val="tx1"/>
            </a:solidFill>
            <a:ln w="9525">
              <a:noFill/>
              <a:miter lim="800000"/>
              <a:headEnd/>
              <a:tailEnd/>
            </a:ln>
          </p:spPr>
          <p:txBody>
            <a:bodyPr wrap="none" anchor="ctr"/>
            <a:lstStyle/>
            <a:p>
              <a:endParaRPr lang="en-US"/>
            </a:p>
          </p:txBody>
        </p:sp>
        <p:sp>
          <p:nvSpPr>
            <p:cNvPr id="56368" name="Oval 48"/>
            <p:cNvSpPr>
              <a:spLocks noChangeArrowheads="1"/>
            </p:cNvSpPr>
            <p:nvPr/>
          </p:nvSpPr>
          <p:spPr bwMode="auto">
            <a:xfrm>
              <a:off x="3061" y="2344"/>
              <a:ext cx="188" cy="188"/>
            </a:xfrm>
            <a:prstGeom prst="ellipse">
              <a:avLst/>
            </a:prstGeom>
            <a:solidFill>
              <a:schemeClr val="tx1"/>
            </a:solidFill>
            <a:ln w="9525">
              <a:noFill/>
              <a:miter lim="800000"/>
              <a:headEnd/>
              <a:tailEnd/>
            </a:ln>
          </p:spPr>
          <p:txBody>
            <a:bodyPr wrap="none" anchor="ctr"/>
            <a:lstStyle/>
            <a:p>
              <a:endParaRPr lang="en-US"/>
            </a:p>
          </p:txBody>
        </p:sp>
        <p:sp>
          <p:nvSpPr>
            <p:cNvPr id="56369" name="Oval 49"/>
            <p:cNvSpPr>
              <a:spLocks noChangeArrowheads="1"/>
            </p:cNvSpPr>
            <p:nvPr/>
          </p:nvSpPr>
          <p:spPr bwMode="auto">
            <a:xfrm>
              <a:off x="3049" y="2871"/>
              <a:ext cx="188" cy="188"/>
            </a:xfrm>
            <a:prstGeom prst="ellipse">
              <a:avLst/>
            </a:prstGeom>
            <a:solidFill>
              <a:schemeClr val="tx1"/>
            </a:solidFill>
            <a:ln w="9525">
              <a:noFill/>
              <a:miter lim="800000"/>
              <a:headEnd/>
              <a:tailEnd/>
            </a:ln>
          </p:spPr>
          <p:txBody>
            <a:bodyPr wrap="none" anchor="ctr"/>
            <a:lstStyle/>
            <a:p>
              <a:endParaRPr lang="en-US"/>
            </a:p>
          </p:txBody>
        </p:sp>
        <p:sp>
          <p:nvSpPr>
            <p:cNvPr id="56370" name="Oval 50"/>
            <p:cNvSpPr>
              <a:spLocks noChangeArrowheads="1"/>
            </p:cNvSpPr>
            <p:nvPr/>
          </p:nvSpPr>
          <p:spPr bwMode="auto">
            <a:xfrm>
              <a:off x="3050" y="3425"/>
              <a:ext cx="188" cy="188"/>
            </a:xfrm>
            <a:prstGeom prst="ellipse">
              <a:avLst/>
            </a:prstGeom>
            <a:solidFill>
              <a:schemeClr val="tx1"/>
            </a:solidFill>
            <a:ln w="9525">
              <a:noFill/>
              <a:miter lim="800000"/>
              <a:headEnd/>
              <a:tailEnd/>
            </a:ln>
          </p:spPr>
          <p:txBody>
            <a:bodyPr wrap="none" anchor="ctr"/>
            <a:lstStyle/>
            <a:p>
              <a:endParaRPr lang="en-US"/>
            </a:p>
          </p:txBody>
        </p:sp>
        <p:sp>
          <p:nvSpPr>
            <p:cNvPr id="56371" name="Oval 51"/>
            <p:cNvSpPr>
              <a:spLocks noChangeArrowheads="1"/>
            </p:cNvSpPr>
            <p:nvPr/>
          </p:nvSpPr>
          <p:spPr bwMode="auto">
            <a:xfrm>
              <a:off x="3053" y="3957"/>
              <a:ext cx="188" cy="188"/>
            </a:xfrm>
            <a:prstGeom prst="ellipse">
              <a:avLst/>
            </a:prstGeom>
            <a:solidFill>
              <a:schemeClr val="tx1"/>
            </a:solidFill>
            <a:ln w="9525">
              <a:noFill/>
              <a:miter lim="800000"/>
              <a:headEnd/>
              <a:tailEnd/>
            </a:ln>
          </p:spPr>
          <p:txBody>
            <a:bodyPr wrap="none" anchor="ctr"/>
            <a:lstStyle/>
            <a:p>
              <a:endParaRPr lang="en-US"/>
            </a:p>
          </p:txBody>
        </p:sp>
        <p:sp>
          <p:nvSpPr>
            <p:cNvPr id="56372" name="Oval 52"/>
            <p:cNvSpPr>
              <a:spLocks noChangeArrowheads="1"/>
            </p:cNvSpPr>
            <p:nvPr/>
          </p:nvSpPr>
          <p:spPr bwMode="auto">
            <a:xfrm>
              <a:off x="2519" y="3959"/>
              <a:ext cx="188" cy="188"/>
            </a:xfrm>
            <a:prstGeom prst="ellipse">
              <a:avLst/>
            </a:prstGeom>
            <a:solidFill>
              <a:schemeClr val="tx1"/>
            </a:solidFill>
            <a:ln w="9525">
              <a:noFill/>
              <a:miter lim="800000"/>
              <a:headEnd/>
              <a:tailEnd/>
            </a:ln>
          </p:spPr>
          <p:txBody>
            <a:bodyPr wrap="none" anchor="ctr"/>
            <a:lstStyle/>
            <a:p>
              <a:endParaRPr lang="en-US"/>
            </a:p>
          </p:txBody>
        </p:sp>
        <p:sp>
          <p:nvSpPr>
            <p:cNvPr id="56373" name="Oval 53"/>
            <p:cNvSpPr>
              <a:spLocks noChangeArrowheads="1"/>
            </p:cNvSpPr>
            <p:nvPr/>
          </p:nvSpPr>
          <p:spPr bwMode="auto">
            <a:xfrm>
              <a:off x="2516" y="3416"/>
              <a:ext cx="188" cy="188"/>
            </a:xfrm>
            <a:prstGeom prst="ellipse">
              <a:avLst/>
            </a:prstGeom>
            <a:solidFill>
              <a:schemeClr val="tx1"/>
            </a:solidFill>
            <a:ln w="9525">
              <a:noFill/>
              <a:miter lim="800000"/>
              <a:headEnd/>
              <a:tailEnd/>
            </a:ln>
          </p:spPr>
          <p:txBody>
            <a:bodyPr wrap="none" anchor="ctr"/>
            <a:lstStyle/>
            <a:p>
              <a:endParaRPr lang="en-US"/>
            </a:p>
          </p:txBody>
        </p:sp>
        <p:sp>
          <p:nvSpPr>
            <p:cNvPr id="56374" name="Oval 54"/>
            <p:cNvSpPr>
              <a:spLocks noChangeArrowheads="1"/>
            </p:cNvSpPr>
            <p:nvPr/>
          </p:nvSpPr>
          <p:spPr bwMode="auto">
            <a:xfrm>
              <a:off x="2518" y="2336"/>
              <a:ext cx="188" cy="188"/>
            </a:xfrm>
            <a:prstGeom prst="ellipse">
              <a:avLst/>
            </a:prstGeom>
            <a:solidFill>
              <a:schemeClr val="tx1"/>
            </a:solidFill>
            <a:ln w="9525">
              <a:noFill/>
              <a:miter lim="800000"/>
              <a:headEnd/>
              <a:tailEnd/>
            </a:ln>
          </p:spPr>
          <p:txBody>
            <a:bodyPr wrap="none" anchor="ctr"/>
            <a:lstStyle/>
            <a:p>
              <a:endParaRPr lang="en-US"/>
            </a:p>
          </p:txBody>
        </p:sp>
        <p:sp>
          <p:nvSpPr>
            <p:cNvPr id="56375" name="Oval 55"/>
            <p:cNvSpPr>
              <a:spLocks noChangeArrowheads="1"/>
            </p:cNvSpPr>
            <p:nvPr/>
          </p:nvSpPr>
          <p:spPr bwMode="auto">
            <a:xfrm>
              <a:off x="2517" y="1795"/>
              <a:ext cx="188" cy="188"/>
            </a:xfrm>
            <a:prstGeom prst="ellipse">
              <a:avLst/>
            </a:prstGeom>
            <a:solidFill>
              <a:schemeClr val="tx1"/>
            </a:solidFill>
            <a:ln w="9525">
              <a:noFill/>
              <a:miter lim="800000"/>
              <a:headEnd/>
              <a:tailEnd/>
            </a:ln>
          </p:spPr>
          <p:txBody>
            <a:bodyPr wrap="none" anchor="ctr"/>
            <a:lstStyle/>
            <a:p>
              <a:endParaRPr lang="en-US"/>
            </a:p>
          </p:txBody>
        </p:sp>
        <p:sp>
          <p:nvSpPr>
            <p:cNvPr id="56376" name="Oval 56"/>
            <p:cNvSpPr>
              <a:spLocks noChangeArrowheads="1"/>
            </p:cNvSpPr>
            <p:nvPr/>
          </p:nvSpPr>
          <p:spPr bwMode="auto">
            <a:xfrm>
              <a:off x="2518" y="1259"/>
              <a:ext cx="188" cy="188"/>
            </a:xfrm>
            <a:prstGeom prst="ellipse">
              <a:avLst/>
            </a:prstGeom>
            <a:solidFill>
              <a:schemeClr val="tx1"/>
            </a:solidFill>
            <a:ln w="9525">
              <a:noFill/>
              <a:miter lim="800000"/>
              <a:headEnd/>
              <a:tailEnd/>
            </a:ln>
          </p:spPr>
          <p:txBody>
            <a:bodyPr wrap="none" anchor="ctr"/>
            <a:lstStyle/>
            <a:p>
              <a:endParaRPr lang="en-US"/>
            </a:p>
          </p:txBody>
        </p:sp>
        <p:sp>
          <p:nvSpPr>
            <p:cNvPr id="56377" name="Oval 57"/>
            <p:cNvSpPr>
              <a:spLocks noChangeArrowheads="1"/>
            </p:cNvSpPr>
            <p:nvPr/>
          </p:nvSpPr>
          <p:spPr bwMode="auto">
            <a:xfrm>
              <a:off x="2517" y="716"/>
              <a:ext cx="188" cy="188"/>
            </a:xfrm>
            <a:prstGeom prst="ellipse">
              <a:avLst/>
            </a:prstGeom>
            <a:solidFill>
              <a:schemeClr val="tx1"/>
            </a:solidFill>
            <a:ln w="9525">
              <a:noFill/>
              <a:miter lim="800000"/>
              <a:headEnd/>
              <a:tailEnd/>
            </a:ln>
          </p:spPr>
          <p:txBody>
            <a:bodyPr wrap="none" anchor="ctr"/>
            <a:lstStyle/>
            <a:p>
              <a:endParaRPr lang="en-US"/>
            </a:p>
          </p:txBody>
        </p:sp>
        <p:sp>
          <p:nvSpPr>
            <p:cNvPr id="56378" name="Oval 58"/>
            <p:cNvSpPr>
              <a:spLocks noChangeArrowheads="1"/>
            </p:cNvSpPr>
            <p:nvPr/>
          </p:nvSpPr>
          <p:spPr bwMode="auto">
            <a:xfrm>
              <a:off x="2518" y="177"/>
              <a:ext cx="188" cy="188"/>
            </a:xfrm>
            <a:prstGeom prst="ellipse">
              <a:avLst/>
            </a:prstGeom>
            <a:solidFill>
              <a:schemeClr val="tx1"/>
            </a:solidFill>
            <a:ln w="9525">
              <a:noFill/>
              <a:miter lim="800000"/>
              <a:headEnd/>
              <a:tailEnd/>
            </a:ln>
          </p:spPr>
          <p:txBody>
            <a:bodyPr wrap="none" anchor="ctr"/>
            <a:lstStyle/>
            <a:p>
              <a:endParaRPr lang="en-US"/>
            </a:p>
          </p:txBody>
        </p:sp>
        <p:sp>
          <p:nvSpPr>
            <p:cNvPr id="56379" name="Oval 59"/>
            <p:cNvSpPr>
              <a:spLocks noChangeArrowheads="1"/>
            </p:cNvSpPr>
            <p:nvPr/>
          </p:nvSpPr>
          <p:spPr bwMode="auto">
            <a:xfrm>
              <a:off x="1971" y="179"/>
              <a:ext cx="188" cy="188"/>
            </a:xfrm>
            <a:prstGeom prst="ellipse">
              <a:avLst/>
            </a:prstGeom>
            <a:solidFill>
              <a:schemeClr val="tx1"/>
            </a:solidFill>
            <a:ln w="9525">
              <a:noFill/>
              <a:miter lim="800000"/>
              <a:headEnd/>
              <a:tailEnd/>
            </a:ln>
          </p:spPr>
          <p:txBody>
            <a:bodyPr wrap="none" anchor="ctr"/>
            <a:lstStyle/>
            <a:p>
              <a:endParaRPr lang="en-US"/>
            </a:p>
          </p:txBody>
        </p:sp>
        <p:sp>
          <p:nvSpPr>
            <p:cNvPr id="56380" name="Oval 60"/>
            <p:cNvSpPr>
              <a:spLocks noChangeArrowheads="1"/>
            </p:cNvSpPr>
            <p:nvPr/>
          </p:nvSpPr>
          <p:spPr bwMode="auto">
            <a:xfrm>
              <a:off x="1973" y="717"/>
              <a:ext cx="188" cy="188"/>
            </a:xfrm>
            <a:prstGeom prst="ellipse">
              <a:avLst/>
            </a:prstGeom>
            <a:solidFill>
              <a:schemeClr val="tx1"/>
            </a:solidFill>
            <a:ln w="9525">
              <a:noFill/>
              <a:miter lim="800000"/>
              <a:headEnd/>
              <a:tailEnd/>
            </a:ln>
          </p:spPr>
          <p:txBody>
            <a:bodyPr wrap="none" anchor="ctr"/>
            <a:lstStyle/>
            <a:p>
              <a:endParaRPr lang="en-US"/>
            </a:p>
          </p:txBody>
        </p:sp>
        <p:sp>
          <p:nvSpPr>
            <p:cNvPr id="56381" name="Oval 61"/>
            <p:cNvSpPr>
              <a:spLocks noChangeArrowheads="1"/>
            </p:cNvSpPr>
            <p:nvPr/>
          </p:nvSpPr>
          <p:spPr bwMode="auto">
            <a:xfrm>
              <a:off x="1973" y="1258"/>
              <a:ext cx="188" cy="188"/>
            </a:xfrm>
            <a:prstGeom prst="ellipse">
              <a:avLst/>
            </a:prstGeom>
            <a:solidFill>
              <a:schemeClr val="tx1"/>
            </a:solidFill>
            <a:ln w="9525">
              <a:noFill/>
              <a:miter lim="800000"/>
              <a:headEnd/>
              <a:tailEnd/>
            </a:ln>
          </p:spPr>
          <p:txBody>
            <a:bodyPr wrap="none" anchor="ctr"/>
            <a:lstStyle/>
            <a:p>
              <a:endParaRPr lang="en-US"/>
            </a:p>
          </p:txBody>
        </p:sp>
        <p:sp>
          <p:nvSpPr>
            <p:cNvPr id="56382" name="Oval 62"/>
            <p:cNvSpPr>
              <a:spLocks noChangeArrowheads="1"/>
            </p:cNvSpPr>
            <p:nvPr/>
          </p:nvSpPr>
          <p:spPr bwMode="auto">
            <a:xfrm>
              <a:off x="1973" y="1796"/>
              <a:ext cx="188" cy="188"/>
            </a:xfrm>
            <a:prstGeom prst="ellipse">
              <a:avLst/>
            </a:prstGeom>
            <a:solidFill>
              <a:schemeClr val="tx1"/>
            </a:solidFill>
            <a:ln w="9525">
              <a:noFill/>
              <a:miter lim="800000"/>
              <a:headEnd/>
              <a:tailEnd/>
            </a:ln>
          </p:spPr>
          <p:txBody>
            <a:bodyPr wrap="none" anchor="ctr"/>
            <a:lstStyle/>
            <a:p>
              <a:endParaRPr lang="en-US"/>
            </a:p>
          </p:txBody>
        </p:sp>
        <p:sp>
          <p:nvSpPr>
            <p:cNvPr id="56383" name="Oval 63"/>
            <p:cNvSpPr>
              <a:spLocks noChangeArrowheads="1"/>
            </p:cNvSpPr>
            <p:nvPr/>
          </p:nvSpPr>
          <p:spPr bwMode="auto">
            <a:xfrm>
              <a:off x="1972" y="2341"/>
              <a:ext cx="188" cy="188"/>
            </a:xfrm>
            <a:prstGeom prst="ellipse">
              <a:avLst/>
            </a:prstGeom>
            <a:solidFill>
              <a:schemeClr val="tx1"/>
            </a:solidFill>
            <a:ln w="9525">
              <a:noFill/>
              <a:miter lim="800000"/>
              <a:headEnd/>
              <a:tailEnd/>
            </a:ln>
          </p:spPr>
          <p:txBody>
            <a:bodyPr wrap="none" anchor="ctr"/>
            <a:lstStyle/>
            <a:p>
              <a:endParaRPr lang="en-US"/>
            </a:p>
          </p:txBody>
        </p:sp>
        <p:sp>
          <p:nvSpPr>
            <p:cNvPr id="56384" name="Oval 64"/>
            <p:cNvSpPr>
              <a:spLocks noChangeArrowheads="1"/>
            </p:cNvSpPr>
            <p:nvPr/>
          </p:nvSpPr>
          <p:spPr bwMode="auto">
            <a:xfrm>
              <a:off x="1975" y="2878"/>
              <a:ext cx="188" cy="188"/>
            </a:xfrm>
            <a:prstGeom prst="ellipse">
              <a:avLst/>
            </a:prstGeom>
            <a:solidFill>
              <a:schemeClr val="tx1"/>
            </a:solidFill>
            <a:ln w="9525">
              <a:noFill/>
              <a:miter lim="800000"/>
              <a:headEnd/>
              <a:tailEnd/>
            </a:ln>
          </p:spPr>
          <p:txBody>
            <a:bodyPr wrap="none" anchor="ctr"/>
            <a:lstStyle/>
            <a:p>
              <a:endParaRPr lang="en-US"/>
            </a:p>
          </p:txBody>
        </p:sp>
        <p:sp>
          <p:nvSpPr>
            <p:cNvPr id="56385" name="Oval 65"/>
            <p:cNvSpPr>
              <a:spLocks noChangeArrowheads="1"/>
            </p:cNvSpPr>
            <p:nvPr/>
          </p:nvSpPr>
          <p:spPr bwMode="auto">
            <a:xfrm>
              <a:off x="1974" y="3415"/>
              <a:ext cx="188" cy="188"/>
            </a:xfrm>
            <a:prstGeom prst="ellipse">
              <a:avLst/>
            </a:prstGeom>
            <a:solidFill>
              <a:schemeClr val="tx1"/>
            </a:solidFill>
            <a:ln w="9525">
              <a:noFill/>
              <a:miter lim="800000"/>
              <a:headEnd/>
              <a:tailEnd/>
            </a:ln>
          </p:spPr>
          <p:txBody>
            <a:bodyPr wrap="none" anchor="ctr"/>
            <a:lstStyle/>
            <a:p>
              <a:endParaRPr lang="en-US"/>
            </a:p>
          </p:txBody>
        </p:sp>
        <p:sp>
          <p:nvSpPr>
            <p:cNvPr id="56386" name="Oval 66"/>
            <p:cNvSpPr>
              <a:spLocks noChangeArrowheads="1"/>
            </p:cNvSpPr>
            <p:nvPr/>
          </p:nvSpPr>
          <p:spPr bwMode="auto">
            <a:xfrm>
              <a:off x="1973" y="3958"/>
              <a:ext cx="188" cy="188"/>
            </a:xfrm>
            <a:prstGeom prst="ellipse">
              <a:avLst/>
            </a:prstGeom>
            <a:solidFill>
              <a:schemeClr val="tx1"/>
            </a:solidFill>
            <a:ln w="9525">
              <a:noFill/>
              <a:miter lim="800000"/>
              <a:headEnd/>
              <a:tailEnd/>
            </a:ln>
          </p:spPr>
          <p:txBody>
            <a:bodyPr wrap="none" anchor="ctr"/>
            <a:lstStyle/>
            <a:p>
              <a:endParaRPr lang="en-US"/>
            </a:p>
          </p:txBody>
        </p:sp>
        <p:sp>
          <p:nvSpPr>
            <p:cNvPr id="56387" name="Oval 67"/>
            <p:cNvSpPr>
              <a:spLocks noChangeArrowheads="1"/>
            </p:cNvSpPr>
            <p:nvPr/>
          </p:nvSpPr>
          <p:spPr bwMode="auto">
            <a:xfrm>
              <a:off x="1441" y="2877"/>
              <a:ext cx="188" cy="188"/>
            </a:xfrm>
            <a:prstGeom prst="ellipse">
              <a:avLst/>
            </a:prstGeom>
            <a:solidFill>
              <a:schemeClr val="tx1"/>
            </a:solidFill>
            <a:ln w="9525">
              <a:noFill/>
              <a:miter lim="800000"/>
              <a:headEnd/>
              <a:tailEnd/>
            </a:ln>
          </p:spPr>
          <p:txBody>
            <a:bodyPr wrap="none" anchor="ctr"/>
            <a:lstStyle/>
            <a:p>
              <a:endParaRPr lang="en-US"/>
            </a:p>
          </p:txBody>
        </p:sp>
        <p:sp>
          <p:nvSpPr>
            <p:cNvPr id="56388" name="Oval 68"/>
            <p:cNvSpPr>
              <a:spLocks noChangeArrowheads="1"/>
            </p:cNvSpPr>
            <p:nvPr/>
          </p:nvSpPr>
          <p:spPr bwMode="auto">
            <a:xfrm>
              <a:off x="1442" y="3960"/>
              <a:ext cx="188" cy="188"/>
            </a:xfrm>
            <a:prstGeom prst="ellipse">
              <a:avLst/>
            </a:prstGeom>
            <a:solidFill>
              <a:schemeClr val="tx1"/>
            </a:solidFill>
            <a:ln w="9525">
              <a:noFill/>
              <a:miter lim="800000"/>
              <a:headEnd/>
              <a:tailEnd/>
            </a:ln>
          </p:spPr>
          <p:txBody>
            <a:bodyPr wrap="none" anchor="ctr"/>
            <a:lstStyle/>
            <a:p>
              <a:endParaRPr lang="en-US"/>
            </a:p>
          </p:txBody>
        </p:sp>
        <p:sp>
          <p:nvSpPr>
            <p:cNvPr id="56389" name="Oval 69"/>
            <p:cNvSpPr>
              <a:spLocks noChangeArrowheads="1"/>
            </p:cNvSpPr>
            <p:nvPr/>
          </p:nvSpPr>
          <p:spPr bwMode="auto">
            <a:xfrm>
              <a:off x="1439" y="3417"/>
              <a:ext cx="188" cy="188"/>
            </a:xfrm>
            <a:prstGeom prst="ellipse">
              <a:avLst/>
            </a:prstGeom>
            <a:solidFill>
              <a:schemeClr val="tx1"/>
            </a:solidFill>
            <a:ln w="9525">
              <a:noFill/>
              <a:miter lim="800000"/>
              <a:headEnd/>
              <a:tailEnd/>
            </a:ln>
          </p:spPr>
          <p:txBody>
            <a:bodyPr wrap="none" anchor="ctr"/>
            <a:lstStyle/>
            <a:p>
              <a:endParaRPr lang="en-US"/>
            </a:p>
          </p:txBody>
        </p:sp>
        <p:sp>
          <p:nvSpPr>
            <p:cNvPr id="56390" name="Oval 70"/>
            <p:cNvSpPr>
              <a:spLocks noChangeArrowheads="1"/>
            </p:cNvSpPr>
            <p:nvPr/>
          </p:nvSpPr>
          <p:spPr bwMode="auto">
            <a:xfrm>
              <a:off x="1441" y="2337"/>
              <a:ext cx="188" cy="188"/>
            </a:xfrm>
            <a:prstGeom prst="ellipse">
              <a:avLst/>
            </a:prstGeom>
            <a:solidFill>
              <a:schemeClr val="tx1"/>
            </a:solidFill>
            <a:ln w="9525">
              <a:noFill/>
              <a:miter lim="800000"/>
              <a:headEnd/>
              <a:tailEnd/>
            </a:ln>
          </p:spPr>
          <p:txBody>
            <a:bodyPr wrap="none" anchor="ctr"/>
            <a:lstStyle/>
            <a:p>
              <a:endParaRPr lang="en-US"/>
            </a:p>
          </p:txBody>
        </p:sp>
        <p:sp>
          <p:nvSpPr>
            <p:cNvPr id="56391" name="Oval 71"/>
            <p:cNvSpPr>
              <a:spLocks noChangeArrowheads="1"/>
            </p:cNvSpPr>
            <p:nvPr/>
          </p:nvSpPr>
          <p:spPr bwMode="auto">
            <a:xfrm>
              <a:off x="1440" y="1796"/>
              <a:ext cx="188" cy="188"/>
            </a:xfrm>
            <a:prstGeom prst="ellipse">
              <a:avLst/>
            </a:prstGeom>
            <a:solidFill>
              <a:schemeClr val="tx1"/>
            </a:solidFill>
            <a:ln w="9525">
              <a:noFill/>
              <a:miter lim="800000"/>
              <a:headEnd/>
              <a:tailEnd/>
            </a:ln>
          </p:spPr>
          <p:txBody>
            <a:bodyPr wrap="none" anchor="ctr"/>
            <a:lstStyle/>
            <a:p>
              <a:endParaRPr lang="en-US"/>
            </a:p>
          </p:txBody>
        </p:sp>
        <p:sp>
          <p:nvSpPr>
            <p:cNvPr id="56392" name="Oval 72"/>
            <p:cNvSpPr>
              <a:spLocks noChangeArrowheads="1"/>
            </p:cNvSpPr>
            <p:nvPr/>
          </p:nvSpPr>
          <p:spPr bwMode="auto">
            <a:xfrm>
              <a:off x="1441" y="1260"/>
              <a:ext cx="188" cy="188"/>
            </a:xfrm>
            <a:prstGeom prst="ellipse">
              <a:avLst/>
            </a:prstGeom>
            <a:solidFill>
              <a:schemeClr val="tx1"/>
            </a:solidFill>
            <a:ln w="9525">
              <a:noFill/>
              <a:miter lim="800000"/>
              <a:headEnd/>
              <a:tailEnd/>
            </a:ln>
          </p:spPr>
          <p:txBody>
            <a:bodyPr wrap="none" anchor="ctr"/>
            <a:lstStyle/>
            <a:p>
              <a:endParaRPr lang="en-US"/>
            </a:p>
          </p:txBody>
        </p:sp>
        <p:sp>
          <p:nvSpPr>
            <p:cNvPr id="56393" name="Oval 73"/>
            <p:cNvSpPr>
              <a:spLocks noChangeArrowheads="1"/>
            </p:cNvSpPr>
            <p:nvPr/>
          </p:nvSpPr>
          <p:spPr bwMode="auto">
            <a:xfrm>
              <a:off x="1440" y="717"/>
              <a:ext cx="188" cy="188"/>
            </a:xfrm>
            <a:prstGeom prst="ellipse">
              <a:avLst/>
            </a:prstGeom>
            <a:solidFill>
              <a:schemeClr val="tx1"/>
            </a:solidFill>
            <a:ln w="9525">
              <a:noFill/>
              <a:miter lim="800000"/>
              <a:headEnd/>
              <a:tailEnd/>
            </a:ln>
          </p:spPr>
          <p:txBody>
            <a:bodyPr wrap="none" anchor="ctr"/>
            <a:lstStyle/>
            <a:p>
              <a:endParaRPr lang="en-US"/>
            </a:p>
          </p:txBody>
        </p:sp>
        <p:sp>
          <p:nvSpPr>
            <p:cNvPr id="56394" name="Oval 74"/>
            <p:cNvSpPr>
              <a:spLocks noChangeArrowheads="1"/>
            </p:cNvSpPr>
            <p:nvPr/>
          </p:nvSpPr>
          <p:spPr bwMode="auto">
            <a:xfrm>
              <a:off x="1441" y="178"/>
              <a:ext cx="188" cy="188"/>
            </a:xfrm>
            <a:prstGeom prst="ellipse">
              <a:avLst/>
            </a:prstGeom>
            <a:solidFill>
              <a:schemeClr val="tx1"/>
            </a:solidFill>
            <a:ln w="9525">
              <a:noFill/>
              <a:miter lim="800000"/>
              <a:headEnd/>
              <a:tailEnd/>
            </a:ln>
          </p:spPr>
          <p:txBody>
            <a:bodyPr wrap="none" anchor="ctr"/>
            <a:lstStyle/>
            <a:p>
              <a:endParaRPr lang="en-US"/>
            </a:p>
          </p:txBody>
        </p:sp>
        <p:sp>
          <p:nvSpPr>
            <p:cNvPr id="56395" name="Oval 75"/>
            <p:cNvSpPr>
              <a:spLocks noChangeArrowheads="1"/>
            </p:cNvSpPr>
            <p:nvPr/>
          </p:nvSpPr>
          <p:spPr bwMode="auto">
            <a:xfrm>
              <a:off x="894" y="180"/>
              <a:ext cx="188" cy="188"/>
            </a:xfrm>
            <a:prstGeom prst="ellipse">
              <a:avLst/>
            </a:prstGeom>
            <a:solidFill>
              <a:schemeClr val="tx1"/>
            </a:solidFill>
            <a:ln w="9525">
              <a:noFill/>
              <a:miter lim="800000"/>
              <a:headEnd/>
              <a:tailEnd/>
            </a:ln>
          </p:spPr>
          <p:txBody>
            <a:bodyPr wrap="none" anchor="ctr"/>
            <a:lstStyle/>
            <a:p>
              <a:endParaRPr lang="en-US"/>
            </a:p>
          </p:txBody>
        </p:sp>
        <p:sp>
          <p:nvSpPr>
            <p:cNvPr id="56396" name="Oval 76"/>
            <p:cNvSpPr>
              <a:spLocks noChangeArrowheads="1"/>
            </p:cNvSpPr>
            <p:nvPr/>
          </p:nvSpPr>
          <p:spPr bwMode="auto">
            <a:xfrm>
              <a:off x="896" y="718"/>
              <a:ext cx="188" cy="188"/>
            </a:xfrm>
            <a:prstGeom prst="ellipse">
              <a:avLst/>
            </a:prstGeom>
            <a:solidFill>
              <a:schemeClr val="tx1"/>
            </a:solidFill>
            <a:ln w="9525">
              <a:noFill/>
              <a:miter lim="800000"/>
              <a:headEnd/>
              <a:tailEnd/>
            </a:ln>
          </p:spPr>
          <p:txBody>
            <a:bodyPr wrap="none" anchor="ctr"/>
            <a:lstStyle/>
            <a:p>
              <a:endParaRPr lang="en-US"/>
            </a:p>
          </p:txBody>
        </p:sp>
        <p:sp>
          <p:nvSpPr>
            <p:cNvPr id="56397" name="Oval 77"/>
            <p:cNvSpPr>
              <a:spLocks noChangeArrowheads="1"/>
            </p:cNvSpPr>
            <p:nvPr/>
          </p:nvSpPr>
          <p:spPr bwMode="auto">
            <a:xfrm>
              <a:off x="896" y="1259"/>
              <a:ext cx="188" cy="188"/>
            </a:xfrm>
            <a:prstGeom prst="ellipse">
              <a:avLst/>
            </a:prstGeom>
            <a:solidFill>
              <a:schemeClr val="tx1"/>
            </a:solidFill>
            <a:ln w="9525">
              <a:noFill/>
              <a:miter lim="800000"/>
              <a:headEnd/>
              <a:tailEnd/>
            </a:ln>
          </p:spPr>
          <p:txBody>
            <a:bodyPr wrap="none" anchor="ctr"/>
            <a:lstStyle/>
            <a:p>
              <a:endParaRPr lang="en-US"/>
            </a:p>
          </p:txBody>
        </p:sp>
        <p:sp>
          <p:nvSpPr>
            <p:cNvPr id="56398" name="Oval 78"/>
            <p:cNvSpPr>
              <a:spLocks noChangeArrowheads="1"/>
            </p:cNvSpPr>
            <p:nvPr/>
          </p:nvSpPr>
          <p:spPr bwMode="auto">
            <a:xfrm>
              <a:off x="896" y="1797"/>
              <a:ext cx="188" cy="188"/>
            </a:xfrm>
            <a:prstGeom prst="ellipse">
              <a:avLst/>
            </a:prstGeom>
            <a:solidFill>
              <a:schemeClr val="tx1"/>
            </a:solidFill>
            <a:ln w="9525">
              <a:noFill/>
              <a:miter lim="800000"/>
              <a:headEnd/>
              <a:tailEnd/>
            </a:ln>
          </p:spPr>
          <p:txBody>
            <a:bodyPr wrap="none" anchor="ctr"/>
            <a:lstStyle/>
            <a:p>
              <a:endParaRPr lang="en-US"/>
            </a:p>
          </p:txBody>
        </p:sp>
        <p:sp>
          <p:nvSpPr>
            <p:cNvPr id="56399" name="Oval 79"/>
            <p:cNvSpPr>
              <a:spLocks noChangeArrowheads="1"/>
            </p:cNvSpPr>
            <p:nvPr/>
          </p:nvSpPr>
          <p:spPr bwMode="auto">
            <a:xfrm>
              <a:off x="895" y="2342"/>
              <a:ext cx="188" cy="188"/>
            </a:xfrm>
            <a:prstGeom prst="ellipse">
              <a:avLst/>
            </a:prstGeom>
            <a:solidFill>
              <a:schemeClr val="tx1"/>
            </a:solidFill>
            <a:ln w="9525">
              <a:noFill/>
              <a:miter lim="800000"/>
              <a:headEnd/>
              <a:tailEnd/>
            </a:ln>
          </p:spPr>
          <p:txBody>
            <a:bodyPr wrap="none" anchor="ctr"/>
            <a:lstStyle/>
            <a:p>
              <a:endParaRPr lang="en-US"/>
            </a:p>
          </p:txBody>
        </p:sp>
        <p:sp>
          <p:nvSpPr>
            <p:cNvPr id="56400" name="Oval 80"/>
            <p:cNvSpPr>
              <a:spLocks noChangeArrowheads="1"/>
            </p:cNvSpPr>
            <p:nvPr/>
          </p:nvSpPr>
          <p:spPr bwMode="auto">
            <a:xfrm>
              <a:off x="898" y="2879"/>
              <a:ext cx="188" cy="188"/>
            </a:xfrm>
            <a:prstGeom prst="ellipse">
              <a:avLst/>
            </a:prstGeom>
            <a:solidFill>
              <a:schemeClr val="tx1"/>
            </a:solidFill>
            <a:ln w="9525">
              <a:noFill/>
              <a:miter lim="800000"/>
              <a:headEnd/>
              <a:tailEnd/>
            </a:ln>
          </p:spPr>
          <p:txBody>
            <a:bodyPr wrap="none" anchor="ctr"/>
            <a:lstStyle/>
            <a:p>
              <a:endParaRPr lang="en-US"/>
            </a:p>
          </p:txBody>
        </p:sp>
        <p:sp>
          <p:nvSpPr>
            <p:cNvPr id="56401" name="Oval 81"/>
            <p:cNvSpPr>
              <a:spLocks noChangeArrowheads="1"/>
            </p:cNvSpPr>
            <p:nvPr/>
          </p:nvSpPr>
          <p:spPr bwMode="auto">
            <a:xfrm>
              <a:off x="897" y="3416"/>
              <a:ext cx="188" cy="188"/>
            </a:xfrm>
            <a:prstGeom prst="ellipse">
              <a:avLst/>
            </a:prstGeom>
            <a:solidFill>
              <a:schemeClr val="tx1"/>
            </a:solidFill>
            <a:ln w="9525">
              <a:noFill/>
              <a:miter lim="800000"/>
              <a:headEnd/>
              <a:tailEnd/>
            </a:ln>
          </p:spPr>
          <p:txBody>
            <a:bodyPr wrap="none" anchor="ctr"/>
            <a:lstStyle/>
            <a:p>
              <a:endParaRPr lang="en-US"/>
            </a:p>
          </p:txBody>
        </p:sp>
        <p:sp>
          <p:nvSpPr>
            <p:cNvPr id="56402" name="Oval 82"/>
            <p:cNvSpPr>
              <a:spLocks noChangeArrowheads="1"/>
            </p:cNvSpPr>
            <p:nvPr/>
          </p:nvSpPr>
          <p:spPr bwMode="auto">
            <a:xfrm>
              <a:off x="896" y="3959"/>
              <a:ext cx="188" cy="188"/>
            </a:xfrm>
            <a:prstGeom prst="ellipse">
              <a:avLst/>
            </a:prstGeom>
            <a:solidFill>
              <a:schemeClr val="tx1"/>
            </a:solidFill>
            <a:ln w="9525">
              <a:noFill/>
              <a:miter lim="800000"/>
              <a:headEnd/>
              <a:tailEnd/>
            </a:ln>
          </p:spPr>
          <p:txBody>
            <a:bodyPr wrap="none" anchor="ct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childTnLst>
                                    <p:set>
                                      <p:cBhvr>
                                        <p:cTn id="13" dur="1" fill="hold">
                                          <p:stCondLst>
                                            <p:cond delay="0"/>
                                          </p:stCondLst>
                                        </p:cTn>
                                        <p:tgtEl>
                                          <p:spTgt spid="1102858"/>
                                        </p:tgtEl>
                                        <p:attrNameLst>
                                          <p:attrName>style.visibility</p:attrName>
                                        </p:attrNameLst>
                                      </p:cBhvr>
                                      <p:to>
                                        <p:strVal val="visible"/>
                                      </p:to>
                                    </p:set>
                                    <p:anim calcmode="lin" valueType="num">
                                      <p:cBhvr>
                                        <p:cTn id="14" dur="5000" fill="hold"/>
                                        <p:tgtEl>
                                          <p:spTgt spid="1102858"/>
                                        </p:tgtEl>
                                        <p:attrNameLst>
                                          <p:attrName>ppt_w</p:attrName>
                                        </p:attrNameLst>
                                      </p:cBhvr>
                                      <p:tavLst>
                                        <p:tav tm="0" fmla="#ppt_w*sin(2.5*pi*$)">
                                          <p:val>
                                            <p:fltVal val="0"/>
                                          </p:val>
                                        </p:tav>
                                        <p:tav tm="100000">
                                          <p:val>
                                            <p:fltVal val="1"/>
                                          </p:val>
                                        </p:tav>
                                      </p:tavLst>
                                    </p:anim>
                                    <p:anim calcmode="lin" valueType="num">
                                      <p:cBhvr>
                                        <p:cTn id="15" dur="5000" fill="hold"/>
                                        <p:tgtEl>
                                          <p:spTgt spid="1102858"/>
                                        </p:tgtEl>
                                        <p:attrNameLst>
                                          <p:attrName>ppt_h</p:attrName>
                                        </p:attrNameLst>
                                      </p:cBhvr>
                                      <p:tavLst>
                                        <p:tav tm="0">
                                          <p:val>
                                            <p:strVal val="#ppt_h"/>
                                          </p:val>
                                        </p:tav>
                                        <p:tav tm="100000">
                                          <p:val>
                                            <p:strVal val="#ppt_h"/>
                                          </p:val>
                                        </p:tav>
                                      </p:tavLst>
                                    </p:anim>
                                  </p:childTnLst>
                                </p:cTn>
                              </p:par>
                              <p:par>
                                <p:cTn id="16" presetID="19" presetClass="entr" presetSubtype="10" fill="hold" grpId="0" nodeType="withEffect">
                                  <p:stCondLst>
                                    <p:cond delay="0"/>
                                  </p:stCondLst>
                                  <p:childTnLst>
                                    <p:set>
                                      <p:cBhvr>
                                        <p:cTn id="17" dur="1" fill="hold">
                                          <p:stCondLst>
                                            <p:cond delay="0"/>
                                          </p:stCondLst>
                                        </p:cTn>
                                        <p:tgtEl>
                                          <p:spTgt spid="1102857"/>
                                        </p:tgtEl>
                                        <p:attrNameLst>
                                          <p:attrName>style.visibility</p:attrName>
                                        </p:attrNameLst>
                                      </p:cBhvr>
                                      <p:to>
                                        <p:strVal val="visible"/>
                                      </p:to>
                                    </p:set>
                                    <p:anim calcmode="lin" valueType="num">
                                      <p:cBhvr>
                                        <p:cTn id="18" dur="5000" fill="hold"/>
                                        <p:tgtEl>
                                          <p:spTgt spid="1102857"/>
                                        </p:tgtEl>
                                        <p:attrNameLst>
                                          <p:attrName>ppt_w</p:attrName>
                                        </p:attrNameLst>
                                      </p:cBhvr>
                                      <p:tavLst>
                                        <p:tav tm="0" fmla="#ppt_w*sin(2.5*pi*$)">
                                          <p:val>
                                            <p:fltVal val="0"/>
                                          </p:val>
                                        </p:tav>
                                        <p:tav tm="100000">
                                          <p:val>
                                            <p:fltVal val="1"/>
                                          </p:val>
                                        </p:tav>
                                      </p:tavLst>
                                    </p:anim>
                                    <p:anim calcmode="lin" valueType="num">
                                      <p:cBhvr>
                                        <p:cTn id="19" dur="5000" fill="hold"/>
                                        <p:tgtEl>
                                          <p:spTgt spid="1102857"/>
                                        </p:tgtEl>
                                        <p:attrNameLst>
                                          <p:attrName>ppt_h</p:attrName>
                                        </p:attrNameLst>
                                      </p:cBhvr>
                                      <p:tavLst>
                                        <p:tav tm="0">
                                          <p:val>
                                            <p:strVal val="#ppt_h"/>
                                          </p:val>
                                        </p:tav>
                                        <p:tav tm="100000">
                                          <p:val>
                                            <p:strVal val="#ppt_h"/>
                                          </p:val>
                                        </p:tav>
                                      </p:tavLst>
                                    </p:anim>
                                  </p:childTnLst>
                                </p:cTn>
                              </p:par>
                              <p:par>
                                <p:cTn id="20" presetID="19" presetClass="entr" presetSubtype="10" fill="hold" grpId="0" nodeType="withEffect">
                                  <p:stCondLst>
                                    <p:cond delay="0"/>
                                  </p:stCondLst>
                                  <p:childTnLst>
                                    <p:set>
                                      <p:cBhvr>
                                        <p:cTn id="21" dur="1" fill="hold">
                                          <p:stCondLst>
                                            <p:cond delay="0"/>
                                          </p:stCondLst>
                                        </p:cTn>
                                        <p:tgtEl>
                                          <p:spTgt spid="1102856"/>
                                        </p:tgtEl>
                                        <p:attrNameLst>
                                          <p:attrName>style.visibility</p:attrName>
                                        </p:attrNameLst>
                                      </p:cBhvr>
                                      <p:to>
                                        <p:strVal val="visible"/>
                                      </p:to>
                                    </p:set>
                                    <p:anim calcmode="lin" valueType="num">
                                      <p:cBhvr>
                                        <p:cTn id="22" dur="5000" fill="hold"/>
                                        <p:tgtEl>
                                          <p:spTgt spid="1102856"/>
                                        </p:tgtEl>
                                        <p:attrNameLst>
                                          <p:attrName>ppt_w</p:attrName>
                                        </p:attrNameLst>
                                      </p:cBhvr>
                                      <p:tavLst>
                                        <p:tav tm="0" fmla="#ppt_w*sin(2.5*pi*$)">
                                          <p:val>
                                            <p:fltVal val="0"/>
                                          </p:val>
                                        </p:tav>
                                        <p:tav tm="100000">
                                          <p:val>
                                            <p:fltVal val="1"/>
                                          </p:val>
                                        </p:tav>
                                      </p:tavLst>
                                    </p:anim>
                                    <p:anim calcmode="lin" valueType="num">
                                      <p:cBhvr>
                                        <p:cTn id="23" dur="5000" fill="hold"/>
                                        <p:tgtEl>
                                          <p:spTgt spid="1102856"/>
                                        </p:tgtEl>
                                        <p:attrNameLst>
                                          <p:attrName>ppt_h</p:attrName>
                                        </p:attrNameLst>
                                      </p:cBhvr>
                                      <p:tavLst>
                                        <p:tav tm="0">
                                          <p:val>
                                            <p:strVal val="#ppt_h"/>
                                          </p:val>
                                        </p:tav>
                                        <p:tav tm="100000">
                                          <p:val>
                                            <p:strVal val="#ppt_h"/>
                                          </p:val>
                                        </p:tav>
                                      </p:tavLst>
                                    </p:anim>
                                  </p:childTnLst>
                                </p:cTn>
                              </p:par>
                              <p:par>
                                <p:cTn id="24" presetID="19" presetClass="entr" presetSubtype="10" fill="hold" grpId="0" nodeType="withEffect">
                                  <p:stCondLst>
                                    <p:cond delay="0"/>
                                  </p:stCondLst>
                                  <p:childTnLst>
                                    <p:set>
                                      <p:cBhvr>
                                        <p:cTn id="25" dur="1" fill="hold">
                                          <p:stCondLst>
                                            <p:cond delay="0"/>
                                          </p:stCondLst>
                                        </p:cTn>
                                        <p:tgtEl>
                                          <p:spTgt spid="1102855"/>
                                        </p:tgtEl>
                                        <p:attrNameLst>
                                          <p:attrName>style.visibility</p:attrName>
                                        </p:attrNameLst>
                                      </p:cBhvr>
                                      <p:to>
                                        <p:strVal val="visible"/>
                                      </p:to>
                                    </p:set>
                                    <p:anim calcmode="lin" valueType="num">
                                      <p:cBhvr>
                                        <p:cTn id="26" dur="5000" fill="hold"/>
                                        <p:tgtEl>
                                          <p:spTgt spid="1102855"/>
                                        </p:tgtEl>
                                        <p:attrNameLst>
                                          <p:attrName>ppt_w</p:attrName>
                                        </p:attrNameLst>
                                      </p:cBhvr>
                                      <p:tavLst>
                                        <p:tav tm="0" fmla="#ppt_w*sin(2.5*pi*$)">
                                          <p:val>
                                            <p:fltVal val="0"/>
                                          </p:val>
                                        </p:tav>
                                        <p:tav tm="100000">
                                          <p:val>
                                            <p:fltVal val="1"/>
                                          </p:val>
                                        </p:tav>
                                      </p:tavLst>
                                    </p:anim>
                                    <p:anim calcmode="lin" valueType="num">
                                      <p:cBhvr>
                                        <p:cTn id="27" dur="5000" fill="hold"/>
                                        <p:tgtEl>
                                          <p:spTgt spid="1102855"/>
                                        </p:tgtEl>
                                        <p:attrNameLst>
                                          <p:attrName>ppt_h</p:attrName>
                                        </p:attrNameLst>
                                      </p:cBhvr>
                                      <p:tavLst>
                                        <p:tav tm="0">
                                          <p:val>
                                            <p:strVal val="#ppt_h"/>
                                          </p:val>
                                        </p:tav>
                                        <p:tav tm="100000">
                                          <p:val>
                                            <p:strVal val="#ppt_h"/>
                                          </p:val>
                                        </p:tav>
                                      </p:tavLst>
                                    </p:anim>
                                  </p:childTnLst>
                                </p:cTn>
                              </p:par>
                              <p:par>
                                <p:cTn id="28" presetID="19" presetClass="entr" presetSubtype="10" fill="hold" grpId="0" nodeType="withEffect">
                                  <p:stCondLst>
                                    <p:cond delay="0"/>
                                  </p:stCondLst>
                                  <p:childTnLst>
                                    <p:set>
                                      <p:cBhvr>
                                        <p:cTn id="29" dur="1" fill="hold">
                                          <p:stCondLst>
                                            <p:cond delay="0"/>
                                          </p:stCondLst>
                                        </p:cTn>
                                        <p:tgtEl>
                                          <p:spTgt spid="1102854"/>
                                        </p:tgtEl>
                                        <p:attrNameLst>
                                          <p:attrName>style.visibility</p:attrName>
                                        </p:attrNameLst>
                                      </p:cBhvr>
                                      <p:to>
                                        <p:strVal val="visible"/>
                                      </p:to>
                                    </p:set>
                                    <p:anim calcmode="lin" valueType="num">
                                      <p:cBhvr>
                                        <p:cTn id="30" dur="5000" fill="hold"/>
                                        <p:tgtEl>
                                          <p:spTgt spid="1102854"/>
                                        </p:tgtEl>
                                        <p:attrNameLst>
                                          <p:attrName>ppt_w</p:attrName>
                                        </p:attrNameLst>
                                      </p:cBhvr>
                                      <p:tavLst>
                                        <p:tav tm="0" fmla="#ppt_w*sin(2.5*pi*$)">
                                          <p:val>
                                            <p:fltVal val="0"/>
                                          </p:val>
                                        </p:tav>
                                        <p:tav tm="100000">
                                          <p:val>
                                            <p:fltVal val="1"/>
                                          </p:val>
                                        </p:tav>
                                      </p:tavLst>
                                    </p:anim>
                                    <p:anim calcmode="lin" valueType="num">
                                      <p:cBhvr>
                                        <p:cTn id="31" dur="5000" fill="hold"/>
                                        <p:tgtEl>
                                          <p:spTgt spid="1102854"/>
                                        </p:tgtEl>
                                        <p:attrNameLst>
                                          <p:attrName>ppt_h</p:attrName>
                                        </p:attrNameLst>
                                      </p:cBhvr>
                                      <p:tavLst>
                                        <p:tav tm="0">
                                          <p:val>
                                            <p:strVal val="#ppt_h"/>
                                          </p:val>
                                        </p:tav>
                                        <p:tav tm="100000">
                                          <p:val>
                                            <p:strVal val="#ppt_h"/>
                                          </p:val>
                                        </p:tav>
                                      </p:tavLst>
                                    </p:anim>
                                  </p:childTnLst>
                                </p:cTn>
                              </p:par>
                              <p:par>
                                <p:cTn id="32" presetID="19" presetClass="entr" presetSubtype="10" fill="hold" grpId="0" nodeType="withEffect">
                                  <p:stCondLst>
                                    <p:cond delay="0"/>
                                  </p:stCondLst>
                                  <p:childTnLst>
                                    <p:set>
                                      <p:cBhvr>
                                        <p:cTn id="33" dur="1" fill="hold">
                                          <p:stCondLst>
                                            <p:cond delay="0"/>
                                          </p:stCondLst>
                                        </p:cTn>
                                        <p:tgtEl>
                                          <p:spTgt spid="1102853"/>
                                        </p:tgtEl>
                                        <p:attrNameLst>
                                          <p:attrName>style.visibility</p:attrName>
                                        </p:attrNameLst>
                                      </p:cBhvr>
                                      <p:to>
                                        <p:strVal val="visible"/>
                                      </p:to>
                                    </p:set>
                                    <p:anim calcmode="lin" valueType="num">
                                      <p:cBhvr>
                                        <p:cTn id="34" dur="5000" fill="hold"/>
                                        <p:tgtEl>
                                          <p:spTgt spid="1102853"/>
                                        </p:tgtEl>
                                        <p:attrNameLst>
                                          <p:attrName>ppt_w</p:attrName>
                                        </p:attrNameLst>
                                      </p:cBhvr>
                                      <p:tavLst>
                                        <p:tav tm="0" fmla="#ppt_w*sin(2.5*pi*$)">
                                          <p:val>
                                            <p:fltVal val="0"/>
                                          </p:val>
                                        </p:tav>
                                        <p:tav tm="100000">
                                          <p:val>
                                            <p:fltVal val="1"/>
                                          </p:val>
                                        </p:tav>
                                      </p:tavLst>
                                    </p:anim>
                                    <p:anim calcmode="lin" valueType="num">
                                      <p:cBhvr>
                                        <p:cTn id="35" dur="5000" fill="hold"/>
                                        <p:tgtEl>
                                          <p:spTgt spid="1102853"/>
                                        </p:tgtEl>
                                        <p:attrNameLst>
                                          <p:attrName>ppt_h</p:attrName>
                                        </p:attrNameLst>
                                      </p:cBhvr>
                                      <p:tavLst>
                                        <p:tav tm="0">
                                          <p:val>
                                            <p:strVal val="#ppt_h"/>
                                          </p:val>
                                        </p:tav>
                                        <p:tav tm="100000">
                                          <p:val>
                                            <p:strVal val="#ppt_h"/>
                                          </p:val>
                                        </p:tav>
                                      </p:tavLst>
                                    </p:anim>
                                  </p:childTnLst>
                                </p:cTn>
                              </p:par>
                              <p:par>
                                <p:cTn id="36" presetID="19" presetClass="entr" presetSubtype="10" fill="hold" grpId="0" nodeType="withEffect">
                                  <p:stCondLst>
                                    <p:cond delay="0"/>
                                  </p:stCondLst>
                                  <p:childTnLst>
                                    <p:set>
                                      <p:cBhvr>
                                        <p:cTn id="37" dur="1" fill="hold">
                                          <p:stCondLst>
                                            <p:cond delay="0"/>
                                          </p:stCondLst>
                                        </p:cTn>
                                        <p:tgtEl>
                                          <p:spTgt spid="1102852"/>
                                        </p:tgtEl>
                                        <p:attrNameLst>
                                          <p:attrName>style.visibility</p:attrName>
                                        </p:attrNameLst>
                                      </p:cBhvr>
                                      <p:to>
                                        <p:strVal val="visible"/>
                                      </p:to>
                                    </p:set>
                                    <p:anim calcmode="lin" valueType="num">
                                      <p:cBhvr>
                                        <p:cTn id="38" dur="5000" fill="hold"/>
                                        <p:tgtEl>
                                          <p:spTgt spid="1102852"/>
                                        </p:tgtEl>
                                        <p:attrNameLst>
                                          <p:attrName>ppt_w</p:attrName>
                                        </p:attrNameLst>
                                      </p:cBhvr>
                                      <p:tavLst>
                                        <p:tav tm="0" fmla="#ppt_w*sin(2.5*pi*$)">
                                          <p:val>
                                            <p:fltVal val="0"/>
                                          </p:val>
                                        </p:tav>
                                        <p:tav tm="100000">
                                          <p:val>
                                            <p:fltVal val="1"/>
                                          </p:val>
                                        </p:tav>
                                      </p:tavLst>
                                    </p:anim>
                                    <p:anim calcmode="lin" valueType="num">
                                      <p:cBhvr>
                                        <p:cTn id="39" dur="5000" fill="hold"/>
                                        <p:tgtEl>
                                          <p:spTgt spid="1102852"/>
                                        </p:tgtEl>
                                        <p:attrNameLst>
                                          <p:attrName>ppt_h</p:attrName>
                                        </p:attrNameLst>
                                      </p:cBhvr>
                                      <p:tavLst>
                                        <p:tav tm="0">
                                          <p:val>
                                            <p:strVal val="#ppt_h"/>
                                          </p:val>
                                        </p:tav>
                                        <p:tav tm="100000">
                                          <p:val>
                                            <p:strVal val="#ppt_h"/>
                                          </p:val>
                                        </p:tav>
                                      </p:tavLst>
                                    </p:anim>
                                  </p:childTnLst>
                                </p:cTn>
                              </p:par>
                              <p:par>
                                <p:cTn id="40" presetID="19" presetClass="entr" presetSubtype="10" fill="hold" grpId="0" nodeType="withEffect">
                                  <p:stCondLst>
                                    <p:cond delay="0"/>
                                  </p:stCondLst>
                                  <p:childTnLst>
                                    <p:set>
                                      <p:cBhvr>
                                        <p:cTn id="41" dur="1" fill="hold">
                                          <p:stCondLst>
                                            <p:cond delay="0"/>
                                          </p:stCondLst>
                                        </p:cTn>
                                        <p:tgtEl>
                                          <p:spTgt spid="1102851"/>
                                        </p:tgtEl>
                                        <p:attrNameLst>
                                          <p:attrName>style.visibility</p:attrName>
                                        </p:attrNameLst>
                                      </p:cBhvr>
                                      <p:to>
                                        <p:strVal val="visible"/>
                                      </p:to>
                                    </p:set>
                                    <p:anim calcmode="lin" valueType="num">
                                      <p:cBhvr>
                                        <p:cTn id="42" dur="5000" fill="hold"/>
                                        <p:tgtEl>
                                          <p:spTgt spid="1102851"/>
                                        </p:tgtEl>
                                        <p:attrNameLst>
                                          <p:attrName>ppt_w</p:attrName>
                                        </p:attrNameLst>
                                      </p:cBhvr>
                                      <p:tavLst>
                                        <p:tav tm="0" fmla="#ppt_w*sin(2.5*pi*$)">
                                          <p:val>
                                            <p:fltVal val="0"/>
                                          </p:val>
                                        </p:tav>
                                        <p:tav tm="100000">
                                          <p:val>
                                            <p:fltVal val="1"/>
                                          </p:val>
                                        </p:tav>
                                      </p:tavLst>
                                    </p:anim>
                                    <p:anim calcmode="lin" valueType="num">
                                      <p:cBhvr>
                                        <p:cTn id="43" dur="5000" fill="hold"/>
                                        <p:tgtEl>
                                          <p:spTgt spid="1102851"/>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102866"/>
                                        </p:tgtEl>
                                        <p:attrNameLst>
                                          <p:attrName>style.visibility</p:attrName>
                                        </p:attrNameLst>
                                      </p:cBhvr>
                                      <p:to>
                                        <p:strVal val="visible"/>
                                      </p:to>
                                    </p:set>
                                    <p:animEffect transition="in" filter="dissolve">
                                      <p:cBhvr>
                                        <p:cTn id="48" dur="500"/>
                                        <p:tgtEl>
                                          <p:spTgt spid="110286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102865"/>
                                        </p:tgtEl>
                                        <p:attrNameLst>
                                          <p:attrName>style.visibility</p:attrName>
                                        </p:attrNameLst>
                                      </p:cBhvr>
                                      <p:to>
                                        <p:strVal val="visible"/>
                                      </p:to>
                                    </p:set>
                                    <p:animEffect transition="in" filter="dissolve">
                                      <p:cBhvr>
                                        <p:cTn id="51" dur="500"/>
                                        <p:tgtEl>
                                          <p:spTgt spid="110286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102864"/>
                                        </p:tgtEl>
                                        <p:attrNameLst>
                                          <p:attrName>style.visibility</p:attrName>
                                        </p:attrNameLst>
                                      </p:cBhvr>
                                      <p:to>
                                        <p:strVal val="visible"/>
                                      </p:to>
                                    </p:set>
                                    <p:animEffect transition="in" filter="dissolve">
                                      <p:cBhvr>
                                        <p:cTn id="54" dur="500"/>
                                        <p:tgtEl>
                                          <p:spTgt spid="11028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02863"/>
                                        </p:tgtEl>
                                        <p:attrNameLst>
                                          <p:attrName>style.visibility</p:attrName>
                                        </p:attrNameLst>
                                      </p:cBhvr>
                                      <p:to>
                                        <p:strVal val="visible"/>
                                      </p:to>
                                    </p:set>
                                    <p:animEffect transition="in" filter="dissolve">
                                      <p:cBhvr>
                                        <p:cTn id="57" dur="500"/>
                                        <p:tgtEl>
                                          <p:spTgt spid="1102863"/>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102931"/>
                                        </p:tgtEl>
                                        <p:attrNameLst>
                                          <p:attrName>style.visibility</p:attrName>
                                        </p:attrNameLst>
                                      </p:cBhvr>
                                      <p:to>
                                        <p:strVal val="visible"/>
                                      </p:to>
                                    </p:set>
                                    <p:animEffect transition="in" filter="dissolve">
                                      <p:cBhvr>
                                        <p:cTn id="60" dur="500"/>
                                        <p:tgtEl>
                                          <p:spTgt spid="110293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102860"/>
                                        </p:tgtEl>
                                        <p:attrNameLst>
                                          <p:attrName>style.visibility</p:attrName>
                                        </p:attrNameLst>
                                      </p:cBhvr>
                                      <p:to>
                                        <p:strVal val="visible"/>
                                      </p:to>
                                    </p:set>
                                    <p:animEffect transition="in" filter="dissolve">
                                      <p:cBhvr>
                                        <p:cTn id="63" dur="500"/>
                                        <p:tgtEl>
                                          <p:spTgt spid="110286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102861"/>
                                        </p:tgtEl>
                                        <p:attrNameLst>
                                          <p:attrName>style.visibility</p:attrName>
                                        </p:attrNameLst>
                                      </p:cBhvr>
                                      <p:to>
                                        <p:strVal val="visible"/>
                                      </p:to>
                                    </p:set>
                                    <p:animEffect transition="in" filter="dissolve">
                                      <p:cBhvr>
                                        <p:cTn id="66" dur="500"/>
                                        <p:tgtEl>
                                          <p:spTgt spid="1102861"/>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102862"/>
                                        </p:tgtEl>
                                        <p:attrNameLst>
                                          <p:attrName>style.visibility</p:attrName>
                                        </p:attrNameLst>
                                      </p:cBhvr>
                                      <p:to>
                                        <p:strVal val="visible"/>
                                      </p:to>
                                    </p:set>
                                    <p:animEffect transition="in" filter="dissolve">
                                      <p:cBhvr>
                                        <p:cTn id="69" dur="500"/>
                                        <p:tgtEl>
                                          <p:spTgt spid="110286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2000"/>
                                        <p:tgtEl>
                                          <p:spTgt spid="1102931"/>
                                        </p:tgtEl>
                                      </p:cBhvr>
                                    </p:animEffect>
                                    <p:set>
                                      <p:cBhvr>
                                        <p:cTn id="74" dur="1" fill="hold">
                                          <p:stCondLst>
                                            <p:cond delay="1999"/>
                                          </p:stCondLst>
                                        </p:cTn>
                                        <p:tgtEl>
                                          <p:spTgt spid="11029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1102857"/>
                                        </p:tgtEl>
                                      </p:cBhvr>
                                    </p:animEffect>
                                    <p:set>
                                      <p:cBhvr>
                                        <p:cTn id="77" dur="1" fill="hold">
                                          <p:stCondLst>
                                            <p:cond delay="1999"/>
                                          </p:stCondLst>
                                        </p:cTn>
                                        <p:tgtEl>
                                          <p:spTgt spid="110285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1102860"/>
                                        </p:tgtEl>
                                      </p:cBhvr>
                                    </p:animEffect>
                                    <p:set>
                                      <p:cBhvr>
                                        <p:cTn id="80" dur="1" fill="hold">
                                          <p:stCondLst>
                                            <p:cond delay="1999"/>
                                          </p:stCondLst>
                                        </p:cTn>
                                        <p:tgtEl>
                                          <p:spTgt spid="110286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000"/>
                                        <p:tgtEl>
                                          <p:spTgt spid="1102851"/>
                                        </p:tgtEl>
                                      </p:cBhvr>
                                    </p:animEffect>
                                    <p:set>
                                      <p:cBhvr>
                                        <p:cTn id="83" dur="1" fill="hold">
                                          <p:stCondLst>
                                            <p:cond delay="1999"/>
                                          </p:stCondLst>
                                        </p:cTn>
                                        <p:tgtEl>
                                          <p:spTgt spid="110285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000"/>
                                        <p:tgtEl>
                                          <p:spTgt spid="1102852"/>
                                        </p:tgtEl>
                                      </p:cBhvr>
                                    </p:animEffect>
                                    <p:set>
                                      <p:cBhvr>
                                        <p:cTn id="86" dur="1" fill="hold">
                                          <p:stCondLst>
                                            <p:cond delay="1999"/>
                                          </p:stCondLst>
                                        </p:cTn>
                                        <p:tgtEl>
                                          <p:spTgt spid="110285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1102853"/>
                                        </p:tgtEl>
                                      </p:cBhvr>
                                    </p:animEffect>
                                    <p:set>
                                      <p:cBhvr>
                                        <p:cTn id="89" dur="1" fill="hold">
                                          <p:stCondLst>
                                            <p:cond delay="1999"/>
                                          </p:stCondLst>
                                        </p:cTn>
                                        <p:tgtEl>
                                          <p:spTgt spid="110285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1102854"/>
                                        </p:tgtEl>
                                      </p:cBhvr>
                                    </p:animEffect>
                                    <p:set>
                                      <p:cBhvr>
                                        <p:cTn id="92" dur="1" fill="hold">
                                          <p:stCondLst>
                                            <p:cond delay="1999"/>
                                          </p:stCondLst>
                                        </p:cTn>
                                        <p:tgtEl>
                                          <p:spTgt spid="1102854"/>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1102855"/>
                                        </p:tgtEl>
                                      </p:cBhvr>
                                    </p:animEffect>
                                    <p:set>
                                      <p:cBhvr>
                                        <p:cTn id="95" dur="1" fill="hold">
                                          <p:stCondLst>
                                            <p:cond delay="1999"/>
                                          </p:stCondLst>
                                        </p:cTn>
                                        <p:tgtEl>
                                          <p:spTgt spid="110285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1102856"/>
                                        </p:tgtEl>
                                      </p:cBhvr>
                                    </p:animEffect>
                                    <p:set>
                                      <p:cBhvr>
                                        <p:cTn id="98" dur="1" fill="hold">
                                          <p:stCondLst>
                                            <p:cond delay="1999"/>
                                          </p:stCondLst>
                                        </p:cTn>
                                        <p:tgtEl>
                                          <p:spTgt spid="110285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2000"/>
                                        <p:tgtEl>
                                          <p:spTgt spid="1102858"/>
                                        </p:tgtEl>
                                      </p:cBhvr>
                                    </p:animEffect>
                                    <p:set>
                                      <p:cBhvr>
                                        <p:cTn id="101" dur="1" fill="hold">
                                          <p:stCondLst>
                                            <p:cond delay="1999"/>
                                          </p:stCondLst>
                                        </p:cTn>
                                        <p:tgtEl>
                                          <p:spTgt spid="110285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1102861"/>
                                        </p:tgtEl>
                                      </p:cBhvr>
                                    </p:animEffect>
                                    <p:set>
                                      <p:cBhvr>
                                        <p:cTn id="104" dur="1" fill="hold">
                                          <p:stCondLst>
                                            <p:cond delay="1999"/>
                                          </p:stCondLst>
                                        </p:cTn>
                                        <p:tgtEl>
                                          <p:spTgt spid="110286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000"/>
                                        <p:tgtEl>
                                          <p:spTgt spid="1102862"/>
                                        </p:tgtEl>
                                      </p:cBhvr>
                                    </p:animEffect>
                                    <p:set>
                                      <p:cBhvr>
                                        <p:cTn id="107" dur="1" fill="hold">
                                          <p:stCondLst>
                                            <p:cond delay="1999"/>
                                          </p:stCondLst>
                                        </p:cTn>
                                        <p:tgtEl>
                                          <p:spTgt spid="110286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000"/>
                                        <p:tgtEl>
                                          <p:spTgt spid="1102863"/>
                                        </p:tgtEl>
                                      </p:cBhvr>
                                    </p:animEffect>
                                    <p:set>
                                      <p:cBhvr>
                                        <p:cTn id="110" dur="1" fill="hold">
                                          <p:stCondLst>
                                            <p:cond delay="1999"/>
                                          </p:stCondLst>
                                        </p:cTn>
                                        <p:tgtEl>
                                          <p:spTgt spid="110286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000"/>
                                        <p:tgtEl>
                                          <p:spTgt spid="1102864"/>
                                        </p:tgtEl>
                                      </p:cBhvr>
                                    </p:animEffect>
                                    <p:set>
                                      <p:cBhvr>
                                        <p:cTn id="113" dur="1" fill="hold">
                                          <p:stCondLst>
                                            <p:cond delay="1999"/>
                                          </p:stCondLst>
                                        </p:cTn>
                                        <p:tgtEl>
                                          <p:spTgt spid="110286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000"/>
                                        <p:tgtEl>
                                          <p:spTgt spid="1102865"/>
                                        </p:tgtEl>
                                      </p:cBhvr>
                                    </p:animEffect>
                                    <p:set>
                                      <p:cBhvr>
                                        <p:cTn id="116" dur="1" fill="hold">
                                          <p:stCondLst>
                                            <p:cond delay="1999"/>
                                          </p:stCondLst>
                                        </p:cTn>
                                        <p:tgtEl>
                                          <p:spTgt spid="110286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000"/>
                                        <p:tgtEl>
                                          <p:spTgt spid="1102866"/>
                                        </p:tgtEl>
                                      </p:cBhvr>
                                    </p:animEffect>
                                    <p:set>
                                      <p:cBhvr>
                                        <p:cTn id="119" dur="1" fill="hold">
                                          <p:stCondLst>
                                            <p:cond delay="1999"/>
                                          </p:stCondLst>
                                        </p:cTn>
                                        <p:tgtEl>
                                          <p:spTgt spid="110286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xit" presetSubtype="0" fill="hold" nodeType="clickEffect">
                                  <p:stCondLst>
                                    <p:cond delay="0"/>
                                  </p:stCondLst>
                                  <p:childTnLst>
                                    <p:anim calcmode="lin" valueType="num">
                                      <p:cBhvr>
                                        <p:cTn id="123" dur="500"/>
                                        <p:tgtEl>
                                          <p:spTgt spid="2"/>
                                        </p:tgtEl>
                                        <p:attrNameLst>
                                          <p:attrName>ppt_w</p:attrName>
                                        </p:attrNameLst>
                                      </p:cBhvr>
                                      <p:tavLst>
                                        <p:tav tm="0">
                                          <p:val>
                                            <p:strVal val="ppt_w"/>
                                          </p:val>
                                        </p:tav>
                                        <p:tav tm="100000">
                                          <p:val>
                                            <p:fltVal val="0"/>
                                          </p:val>
                                        </p:tav>
                                      </p:tavLst>
                                    </p:anim>
                                    <p:anim calcmode="lin" valueType="num">
                                      <p:cBhvr>
                                        <p:cTn id="124" dur="500"/>
                                        <p:tgtEl>
                                          <p:spTgt spid="2"/>
                                        </p:tgtEl>
                                        <p:attrNameLst>
                                          <p:attrName>ppt_h</p:attrName>
                                        </p:attrNameLst>
                                      </p:cBhvr>
                                      <p:tavLst>
                                        <p:tav tm="0">
                                          <p:val>
                                            <p:strVal val="ppt_h"/>
                                          </p:val>
                                        </p:tav>
                                        <p:tav tm="100000">
                                          <p:val>
                                            <p:fltVal val="0"/>
                                          </p:val>
                                        </p:tav>
                                      </p:tavLst>
                                    </p:anim>
                                    <p:animEffect transition="out" filter="fade">
                                      <p:cBhvr>
                                        <p:cTn id="125" dur="500"/>
                                        <p:tgtEl>
                                          <p:spTgt spid="2"/>
                                        </p:tgtEl>
                                      </p:cBhvr>
                                    </p:animEffect>
                                    <p:set>
                                      <p:cBhvr>
                                        <p:cTn id="1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931" grpId="0" animBg="1"/>
      <p:bldP spid="1102931" grpId="1" animBg="1"/>
      <p:bldP spid="1102857" grpId="0" animBg="1"/>
      <p:bldP spid="1102857" grpId="1" animBg="1"/>
      <p:bldP spid="1102860" grpId="0" animBg="1"/>
      <p:bldP spid="1102860" grpId="1" animBg="1"/>
      <p:bldP spid="1102851" grpId="0" animBg="1"/>
      <p:bldP spid="1102851" grpId="1" animBg="1"/>
      <p:bldP spid="1102852" grpId="0" animBg="1"/>
      <p:bldP spid="1102852" grpId="1" animBg="1"/>
      <p:bldP spid="1102853" grpId="0" animBg="1"/>
      <p:bldP spid="1102853" grpId="1" animBg="1"/>
      <p:bldP spid="1102854" grpId="0" animBg="1"/>
      <p:bldP spid="1102854" grpId="1" animBg="1"/>
      <p:bldP spid="1102855" grpId="0" animBg="1"/>
      <p:bldP spid="1102855" grpId="1" animBg="1"/>
      <p:bldP spid="1102856" grpId="0" animBg="1"/>
      <p:bldP spid="1102856" grpId="1" animBg="1"/>
      <p:bldP spid="1102858" grpId="0" animBg="1"/>
      <p:bldP spid="1102858" grpId="1" animBg="1"/>
      <p:bldP spid="1102861" grpId="0" animBg="1"/>
      <p:bldP spid="1102861" grpId="1" animBg="1"/>
      <p:bldP spid="1102862" grpId="0" animBg="1"/>
      <p:bldP spid="1102862" grpId="1" animBg="1"/>
      <p:bldP spid="1102863" grpId="0" animBg="1"/>
      <p:bldP spid="1102863" grpId="1" animBg="1"/>
      <p:bldP spid="1102864" grpId="0" animBg="1"/>
      <p:bldP spid="1102864" grpId="1" animBg="1"/>
      <p:bldP spid="1102865" grpId="0" animBg="1"/>
      <p:bldP spid="1102865" grpId="1" animBg="1"/>
      <p:bldP spid="1102866" grpId="0" animBg="1"/>
      <p:bldP spid="1102866" grpId="1"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eaLnBrk="1" hangingPunct="1"/>
            <a:r>
              <a:rPr lang="en-US" sz="4000" smtClean="0">
                <a:latin typeface="Arial" charset="0"/>
              </a:rPr>
              <a:t>The Official Standard Kilogram</a:t>
            </a:r>
          </a:p>
        </p:txBody>
      </p:sp>
      <p:pic>
        <p:nvPicPr>
          <p:cNvPr id="272387" name="Picture 4" descr="standard kilogram"/>
          <p:cNvPicPr>
            <a:picLocks noChangeAspect="1" noChangeArrowheads="1"/>
          </p:cNvPicPr>
          <p:nvPr/>
        </p:nvPicPr>
        <p:blipFill>
          <a:blip r:embed="rId3" cstate="print"/>
          <a:srcRect l="1039" t="929" r="719" b="865"/>
          <a:stretch>
            <a:fillRect/>
          </a:stretch>
        </p:blipFill>
        <p:spPr bwMode="auto">
          <a:xfrm>
            <a:off x="1336675" y="1646238"/>
            <a:ext cx="3903663" cy="4864100"/>
          </a:xfrm>
          <a:prstGeom prst="rect">
            <a:avLst/>
          </a:prstGeom>
          <a:noFill/>
          <a:ln w="9525">
            <a:noFill/>
            <a:miter lim="800000"/>
            <a:headEnd/>
            <a:tailEnd/>
          </a:ln>
        </p:spPr>
      </p:pic>
      <p:sp>
        <p:nvSpPr>
          <p:cNvPr id="272388"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685800" y="381000"/>
            <a:ext cx="7772400" cy="1143000"/>
          </a:xfrm>
        </p:spPr>
        <p:txBody>
          <a:bodyPr/>
          <a:lstStyle/>
          <a:p>
            <a:pPr eaLnBrk="1" hangingPunct="1"/>
            <a:r>
              <a:rPr lang="en-US" smtClean="0">
                <a:latin typeface="Arial" charset="0"/>
              </a:rPr>
              <a:t>Derived Units Commonly Used in Chemistry</a:t>
            </a:r>
          </a:p>
        </p:txBody>
      </p:sp>
      <p:sp>
        <p:nvSpPr>
          <p:cNvPr id="481283" name="Rectangle 3"/>
          <p:cNvSpPr>
            <a:spLocks noChangeArrowheads="1"/>
          </p:cNvSpPr>
          <p:nvPr/>
        </p:nvSpPr>
        <p:spPr bwMode="auto">
          <a:xfrm>
            <a:off x="685800" y="1981200"/>
            <a:ext cx="7543800" cy="4572000"/>
          </a:xfrm>
          <a:prstGeom prst="rect">
            <a:avLst/>
          </a:prstGeom>
          <a:solidFill>
            <a:srgbClr val="E5FFF2"/>
          </a:solidFill>
          <a:ln w="25400">
            <a:solidFill>
              <a:schemeClr val="tx1"/>
            </a:solidFill>
            <a:miter lim="800000"/>
            <a:headEnd/>
            <a:tailEnd/>
          </a:ln>
        </p:spPr>
        <p:txBody>
          <a:bodyPr/>
          <a:lstStyle/>
          <a:p>
            <a:pPr marL="342900" indent="-342900">
              <a:spcBef>
                <a:spcPct val="20000"/>
              </a:spcBef>
            </a:pPr>
            <a:endParaRPr lang="en-US" sz="2800" u="sng"/>
          </a:p>
          <a:p>
            <a:pPr marL="342900" indent="-342900">
              <a:spcBef>
                <a:spcPct val="20000"/>
              </a:spcBef>
            </a:pPr>
            <a:r>
              <a:rPr lang="en-US" sz="2000"/>
              <a:t>     </a:t>
            </a:r>
            <a:r>
              <a:rPr lang="en-US"/>
              <a:t>Area			square meter	          m</a:t>
            </a:r>
            <a:r>
              <a:rPr lang="en-US" baseline="30000"/>
              <a:t>2</a:t>
            </a:r>
          </a:p>
          <a:p>
            <a:pPr marL="342900" indent="-342900">
              <a:spcBef>
                <a:spcPct val="20000"/>
              </a:spcBef>
            </a:pPr>
            <a:r>
              <a:rPr lang="en-US"/>
              <a:t>    Volume			cubic meter             m</a:t>
            </a:r>
            <a:r>
              <a:rPr lang="en-US" baseline="30000"/>
              <a:t>3</a:t>
            </a:r>
          </a:p>
          <a:p>
            <a:pPr marL="342900" indent="-342900">
              <a:spcBef>
                <a:spcPct val="20000"/>
              </a:spcBef>
            </a:pPr>
            <a:r>
              <a:rPr lang="en-US" sz="2000"/>
              <a:t>     </a:t>
            </a:r>
            <a:r>
              <a:rPr lang="en-US"/>
              <a:t>Force			newton	          N</a:t>
            </a:r>
          </a:p>
          <a:p>
            <a:pPr marL="342900" indent="-342900">
              <a:spcBef>
                <a:spcPct val="20000"/>
              </a:spcBef>
            </a:pPr>
            <a:r>
              <a:rPr lang="en-US"/>
              <a:t>    Pressure			pascal	                     Pa</a:t>
            </a:r>
          </a:p>
          <a:p>
            <a:pPr marL="342900" indent="-342900">
              <a:spcBef>
                <a:spcPct val="20000"/>
              </a:spcBef>
            </a:pPr>
            <a:r>
              <a:rPr lang="en-US"/>
              <a:t>    Energy			joule		          J</a:t>
            </a:r>
          </a:p>
          <a:p>
            <a:pPr marL="342900" indent="-342900">
              <a:spcBef>
                <a:spcPct val="20000"/>
              </a:spcBef>
            </a:pPr>
            <a:r>
              <a:rPr lang="en-US"/>
              <a:t>    Power			watt		          W</a:t>
            </a:r>
          </a:p>
          <a:p>
            <a:pPr marL="342900" indent="-342900">
              <a:spcBef>
                <a:spcPct val="20000"/>
              </a:spcBef>
            </a:pPr>
            <a:r>
              <a:rPr lang="en-US"/>
              <a:t>    Voltage			volt		          V</a:t>
            </a:r>
          </a:p>
          <a:p>
            <a:pPr marL="342900" indent="-342900">
              <a:spcBef>
                <a:spcPct val="20000"/>
              </a:spcBef>
            </a:pPr>
            <a:r>
              <a:rPr lang="en-US"/>
              <a:t>    Frequency			hertz		         Hz</a:t>
            </a:r>
          </a:p>
          <a:p>
            <a:pPr marL="342900" indent="-342900">
              <a:spcBef>
                <a:spcPct val="20000"/>
              </a:spcBef>
            </a:pPr>
            <a:r>
              <a:rPr lang="en-US"/>
              <a:t>    Electric charge		coulomb	         C</a:t>
            </a:r>
          </a:p>
        </p:txBody>
      </p:sp>
      <p:sp>
        <p:nvSpPr>
          <p:cNvPr id="273412" name="Text Box 4"/>
          <p:cNvSpPr txBox="1">
            <a:spLocks noChangeArrowheads="1"/>
          </p:cNvSpPr>
          <p:nvPr/>
        </p:nvSpPr>
        <p:spPr bwMode="auto">
          <a:xfrm>
            <a:off x="676275" y="1905000"/>
            <a:ext cx="7553325" cy="544513"/>
          </a:xfrm>
          <a:prstGeom prst="rect">
            <a:avLst/>
          </a:prstGeom>
          <a:solidFill>
            <a:srgbClr val="DDDDFF"/>
          </a:solidFill>
          <a:ln w="25400">
            <a:solidFill>
              <a:schemeClr val="tx1"/>
            </a:solidFill>
            <a:miter lim="800000"/>
            <a:headEnd/>
            <a:tailEnd/>
          </a:ln>
        </p:spPr>
        <p:txBody>
          <a:bodyPr>
            <a:spAutoFit/>
          </a:bodyPr>
          <a:lstStyle/>
          <a:p>
            <a:pPr>
              <a:spcBef>
                <a:spcPct val="20000"/>
              </a:spcBef>
            </a:pPr>
            <a:r>
              <a:rPr lang="en-US" sz="2800"/>
              <a:t> Quantity			  Name	    Symbol</a:t>
            </a:r>
            <a:endParaRPr lang="en-US" sz="1600"/>
          </a:p>
        </p:txBody>
      </p:sp>
      <p:sp>
        <p:nvSpPr>
          <p:cNvPr id="27341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81283">
                                            <p:txEl>
                                              <p:pRg st="1" end="1"/>
                                            </p:txEl>
                                          </p:spTgt>
                                        </p:tgtEl>
                                        <p:attrNameLst>
                                          <p:attrName>style.visibility</p:attrName>
                                        </p:attrNameLst>
                                      </p:cBhvr>
                                      <p:to>
                                        <p:strVal val="visible"/>
                                      </p:to>
                                    </p:set>
                                    <p:animEffect transition="in" filter="wipe(up)">
                                      <p:cBhvr>
                                        <p:cTn id="7" dur="75"/>
                                        <p:tgtEl>
                                          <p:spTgt spid="481283">
                                            <p:txEl>
                                              <p:pRg st="1" end="1"/>
                                            </p:txEl>
                                          </p:spTgt>
                                        </p:tgtEl>
                                      </p:cBhvr>
                                    </p:animEffect>
                                  </p:childTnLst>
                                  <p:subTnLst>
                                    <p:animClr clrSpc="rgb" dir="cw">
                                      <p:cBhvr override="childStyle">
                                        <p:cTn dur="1" fill="hold" display="0" masterRel="nextClick" afterEffect="1"/>
                                        <p:tgtEl>
                                          <p:spTgt spid="481283">
                                            <p:txEl>
                                              <p:pRg st="1" end="1"/>
                                            </p:txEl>
                                          </p:spTgt>
                                        </p:tgtEl>
                                        <p:attrNameLst>
                                          <p:attrName>ppt_c</p:attrName>
                                        </p:attrNameLst>
                                      </p:cBhvr>
                                      <p:to>
                                        <a:schemeClr val="bg2"/>
                                      </p:to>
                                    </p:animClr>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81283">
                                            <p:txEl>
                                              <p:pRg st="2" end="2"/>
                                            </p:txEl>
                                          </p:spTgt>
                                        </p:tgtEl>
                                        <p:attrNameLst>
                                          <p:attrName>style.visibility</p:attrName>
                                        </p:attrNameLst>
                                      </p:cBhvr>
                                      <p:to>
                                        <p:strVal val="visible"/>
                                      </p:to>
                                    </p:set>
                                    <p:animEffect transition="in" filter="wipe(up)">
                                      <p:cBhvr>
                                        <p:cTn id="12" dur="75"/>
                                        <p:tgtEl>
                                          <p:spTgt spid="481283">
                                            <p:txEl>
                                              <p:pRg st="2" end="2"/>
                                            </p:txEl>
                                          </p:spTgt>
                                        </p:tgtEl>
                                      </p:cBhvr>
                                    </p:animEffect>
                                  </p:childTnLst>
                                  <p:subTnLst>
                                    <p:animClr clrSpc="rgb" dir="cw">
                                      <p:cBhvr override="childStyle">
                                        <p:cTn dur="1" fill="hold" display="0" masterRel="nextClick" afterEffect="1"/>
                                        <p:tgtEl>
                                          <p:spTgt spid="481283">
                                            <p:txEl>
                                              <p:pRg st="2" end="2"/>
                                            </p:txEl>
                                          </p:spTgt>
                                        </p:tgtEl>
                                        <p:attrNameLst>
                                          <p:attrName>ppt_c</p:attrName>
                                        </p:attrNameLst>
                                      </p:cBhvr>
                                      <p:to>
                                        <a:schemeClr val="bg2"/>
                                      </p:to>
                                    </p:animClr>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81283">
                                            <p:txEl>
                                              <p:pRg st="3" end="3"/>
                                            </p:txEl>
                                          </p:spTgt>
                                        </p:tgtEl>
                                        <p:attrNameLst>
                                          <p:attrName>style.visibility</p:attrName>
                                        </p:attrNameLst>
                                      </p:cBhvr>
                                      <p:to>
                                        <p:strVal val="visible"/>
                                      </p:to>
                                    </p:set>
                                    <p:animEffect transition="in" filter="wipe(up)">
                                      <p:cBhvr>
                                        <p:cTn id="17" dur="75"/>
                                        <p:tgtEl>
                                          <p:spTgt spid="481283">
                                            <p:txEl>
                                              <p:pRg st="3" end="3"/>
                                            </p:txEl>
                                          </p:spTgt>
                                        </p:tgtEl>
                                      </p:cBhvr>
                                    </p:animEffect>
                                  </p:childTnLst>
                                  <p:subTnLst>
                                    <p:animClr clrSpc="rgb" dir="cw">
                                      <p:cBhvr override="childStyle">
                                        <p:cTn dur="1" fill="hold" display="0" masterRel="nextClick" afterEffect="1"/>
                                        <p:tgtEl>
                                          <p:spTgt spid="481283">
                                            <p:txEl>
                                              <p:pRg st="3" end="3"/>
                                            </p:txEl>
                                          </p:spTgt>
                                        </p:tgtEl>
                                        <p:attrNameLst>
                                          <p:attrName>ppt_c</p:attrName>
                                        </p:attrNameLst>
                                      </p:cBhvr>
                                      <p:to>
                                        <a:schemeClr val="bg2"/>
                                      </p:to>
                                    </p:animClr>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81283">
                                            <p:txEl>
                                              <p:pRg st="4" end="4"/>
                                            </p:txEl>
                                          </p:spTgt>
                                        </p:tgtEl>
                                        <p:attrNameLst>
                                          <p:attrName>style.visibility</p:attrName>
                                        </p:attrNameLst>
                                      </p:cBhvr>
                                      <p:to>
                                        <p:strVal val="visible"/>
                                      </p:to>
                                    </p:set>
                                    <p:animEffect transition="in" filter="wipe(up)">
                                      <p:cBhvr>
                                        <p:cTn id="22" dur="75"/>
                                        <p:tgtEl>
                                          <p:spTgt spid="481283">
                                            <p:txEl>
                                              <p:pRg st="4" end="4"/>
                                            </p:txEl>
                                          </p:spTgt>
                                        </p:tgtEl>
                                      </p:cBhvr>
                                    </p:animEffect>
                                  </p:childTnLst>
                                  <p:subTnLst>
                                    <p:animClr clrSpc="rgb" dir="cw">
                                      <p:cBhvr override="childStyle">
                                        <p:cTn dur="1" fill="hold" display="0" masterRel="nextClick" afterEffect="1"/>
                                        <p:tgtEl>
                                          <p:spTgt spid="481283">
                                            <p:txEl>
                                              <p:pRg st="4" end="4"/>
                                            </p:txEl>
                                          </p:spTgt>
                                        </p:tgtEl>
                                        <p:attrNameLst>
                                          <p:attrName>ppt_c</p:attrName>
                                        </p:attrNameLst>
                                      </p:cBhvr>
                                      <p:to>
                                        <a:schemeClr val="bg2"/>
                                      </p:to>
                                    </p:animClr>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81283">
                                            <p:txEl>
                                              <p:pRg st="5" end="5"/>
                                            </p:txEl>
                                          </p:spTgt>
                                        </p:tgtEl>
                                        <p:attrNameLst>
                                          <p:attrName>style.visibility</p:attrName>
                                        </p:attrNameLst>
                                      </p:cBhvr>
                                      <p:to>
                                        <p:strVal val="visible"/>
                                      </p:to>
                                    </p:set>
                                    <p:animEffect transition="in" filter="wipe(up)">
                                      <p:cBhvr>
                                        <p:cTn id="27" dur="75"/>
                                        <p:tgtEl>
                                          <p:spTgt spid="481283">
                                            <p:txEl>
                                              <p:pRg st="5" end="5"/>
                                            </p:txEl>
                                          </p:spTgt>
                                        </p:tgtEl>
                                      </p:cBhvr>
                                    </p:animEffect>
                                  </p:childTnLst>
                                  <p:subTnLst>
                                    <p:animClr clrSpc="rgb" dir="cw">
                                      <p:cBhvr override="childStyle">
                                        <p:cTn dur="1" fill="hold" display="0" masterRel="nextClick" afterEffect="1"/>
                                        <p:tgtEl>
                                          <p:spTgt spid="481283">
                                            <p:txEl>
                                              <p:pRg st="5" end="5"/>
                                            </p:txEl>
                                          </p:spTgt>
                                        </p:tgtEl>
                                        <p:attrNameLst>
                                          <p:attrName>ppt_c</p:attrName>
                                        </p:attrNameLst>
                                      </p:cBhvr>
                                      <p:to>
                                        <a:schemeClr val="bg2"/>
                                      </p:to>
                                    </p:animClr>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81283">
                                            <p:txEl>
                                              <p:pRg st="6" end="6"/>
                                            </p:txEl>
                                          </p:spTgt>
                                        </p:tgtEl>
                                        <p:attrNameLst>
                                          <p:attrName>style.visibility</p:attrName>
                                        </p:attrNameLst>
                                      </p:cBhvr>
                                      <p:to>
                                        <p:strVal val="visible"/>
                                      </p:to>
                                    </p:set>
                                    <p:animEffect transition="in" filter="wipe(up)">
                                      <p:cBhvr>
                                        <p:cTn id="32" dur="75"/>
                                        <p:tgtEl>
                                          <p:spTgt spid="481283">
                                            <p:txEl>
                                              <p:pRg st="6" end="6"/>
                                            </p:txEl>
                                          </p:spTgt>
                                        </p:tgtEl>
                                      </p:cBhvr>
                                    </p:animEffect>
                                  </p:childTnLst>
                                  <p:subTnLst>
                                    <p:animClr clrSpc="rgb" dir="cw">
                                      <p:cBhvr override="childStyle">
                                        <p:cTn dur="1" fill="hold" display="0" masterRel="nextClick" afterEffect="1"/>
                                        <p:tgtEl>
                                          <p:spTgt spid="481283">
                                            <p:txEl>
                                              <p:pRg st="6" end="6"/>
                                            </p:txEl>
                                          </p:spTgt>
                                        </p:tgtEl>
                                        <p:attrNameLst>
                                          <p:attrName>ppt_c</p:attrName>
                                        </p:attrNameLst>
                                      </p:cBhvr>
                                      <p:to>
                                        <a:schemeClr val="bg2"/>
                                      </p:to>
                                    </p:animClr>
                                    <p:audio>
                                      <p:cMediaNode>
                                        <p:cTn display="0" masterRel="sameClick">
                                          <p:stCondLst>
                                            <p:cond evt="begin" delay="0">
                                              <p:tn val="30"/>
                                            </p:cond>
                                          </p:stCondLst>
                                          <p:endCondLst>
                                            <p:cond evt="onStopAudio" delay="0">
                                              <p:tgtEl>
                                                <p:sldTgt/>
                                              </p:tgtEl>
                                            </p:cond>
                                          </p:endCondLst>
                                        </p:cTn>
                                        <p:tgtEl>
                                          <p:sndTgt r:embed="rId3" name="typ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81283">
                                            <p:txEl>
                                              <p:pRg st="7" end="7"/>
                                            </p:txEl>
                                          </p:spTgt>
                                        </p:tgtEl>
                                        <p:attrNameLst>
                                          <p:attrName>style.visibility</p:attrName>
                                        </p:attrNameLst>
                                      </p:cBhvr>
                                      <p:to>
                                        <p:strVal val="visible"/>
                                      </p:to>
                                    </p:set>
                                    <p:animEffect transition="in" filter="wipe(up)">
                                      <p:cBhvr>
                                        <p:cTn id="37" dur="75"/>
                                        <p:tgtEl>
                                          <p:spTgt spid="481283">
                                            <p:txEl>
                                              <p:pRg st="7" end="7"/>
                                            </p:txEl>
                                          </p:spTgt>
                                        </p:tgtEl>
                                      </p:cBhvr>
                                    </p:animEffect>
                                  </p:childTnLst>
                                  <p:subTnLst>
                                    <p:animClr clrSpc="rgb" dir="cw">
                                      <p:cBhvr override="childStyle">
                                        <p:cTn dur="1" fill="hold" display="0" masterRel="nextClick" afterEffect="1"/>
                                        <p:tgtEl>
                                          <p:spTgt spid="481283">
                                            <p:txEl>
                                              <p:pRg st="7" end="7"/>
                                            </p:txEl>
                                          </p:spTgt>
                                        </p:tgtEl>
                                        <p:attrNameLst>
                                          <p:attrName>ppt_c</p:attrName>
                                        </p:attrNameLst>
                                      </p:cBhvr>
                                      <p:to>
                                        <a:schemeClr val="bg2"/>
                                      </p:to>
                                    </p:animClr>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81283">
                                            <p:txEl>
                                              <p:pRg st="8" end="8"/>
                                            </p:txEl>
                                          </p:spTgt>
                                        </p:tgtEl>
                                        <p:attrNameLst>
                                          <p:attrName>style.visibility</p:attrName>
                                        </p:attrNameLst>
                                      </p:cBhvr>
                                      <p:to>
                                        <p:strVal val="visible"/>
                                      </p:to>
                                    </p:set>
                                    <p:animEffect transition="in" filter="wipe(up)">
                                      <p:cBhvr>
                                        <p:cTn id="42" dur="75"/>
                                        <p:tgtEl>
                                          <p:spTgt spid="481283">
                                            <p:txEl>
                                              <p:pRg st="8" end="8"/>
                                            </p:txEl>
                                          </p:spTgt>
                                        </p:tgtEl>
                                      </p:cBhvr>
                                    </p:animEffect>
                                  </p:childTnLst>
                                  <p:subTnLst>
                                    <p:animClr clrSpc="rgb" dir="cw">
                                      <p:cBhvr override="childStyle">
                                        <p:cTn dur="1" fill="hold" display="0" masterRel="nextClick" afterEffect="1"/>
                                        <p:tgtEl>
                                          <p:spTgt spid="481283">
                                            <p:txEl>
                                              <p:pRg st="8" end="8"/>
                                            </p:txEl>
                                          </p:spTgt>
                                        </p:tgtEl>
                                        <p:attrNameLst>
                                          <p:attrName>ppt_c</p:attrName>
                                        </p:attrNameLst>
                                      </p:cBhvr>
                                      <p:to>
                                        <a:schemeClr val="bg2"/>
                                      </p:to>
                                    </p:animClr>
                                    <p:audio>
                                      <p:cMediaNode>
                                        <p:cTn display="0" masterRel="sameClick">
                                          <p:stCondLst>
                                            <p:cond evt="begin" delay="0">
                                              <p:tn val="40"/>
                                            </p:cond>
                                          </p:stCondLst>
                                          <p:endCondLst>
                                            <p:cond evt="onStopAudio" delay="0">
                                              <p:tgtEl>
                                                <p:sldTgt/>
                                              </p:tgtEl>
                                            </p:cond>
                                          </p:endCondLst>
                                        </p:cTn>
                                        <p:tgtEl>
                                          <p:sndTgt r:embed="rId3" name="type.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81283">
                                            <p:txEl>
                                              <p:pRg st="9" end="9"/>
                                            </p:txEl>
                                          </p:spTgt>
                                        </p:tgtEl>
                                        <p:attrNameLst>
                                          <p:attrName>style.visibility</p:attrName>
                                        </p:attrNameLst>
                                      </p:cBhvr>
                                      <p:to>
                                        <p:strVal val="visible"/>
                                      </p:to>
                                    </p:set>
                                    <p:animEffect transition="in" filter="wipe(up)">
                                      <p:cBhvr>
                                        <p:cTn id="47" dur="75"/>
                                        <p:tgtEl>
                                          <p:spTgt spid="481283">
                                            <p:txEl>
                                              <p:pRg st="9" end="9"/>
                                            </p:txEl>
                                          </p:spTgt>
                                        </p:tgtEl>
                                      </p:cBhvr>
                                    </p:animEffect>
                                  </p:childTnLst>
                                  <p:subTnLst>
                                    <p:animClr clrSpc="rgb" dir="cw">
                                      <p:cBhvr override="childStyle">
                                        <p:cTn dur="1" fill="hold" display="0" masterRel="nextClick" afterEffect="1"/>
                                        <p:tgtEl>
                                          <p:spTgt spid="481283">
                                            <p:txEl>
                                              <p:pRg st="9" end="9"/>
                                            </p:txEl>
                                          </p:spTgt>
                                        </p:tgtEl>
                                        <p:attrNameLst>
                                          <p:attrName>ppt_c</p:attrName>
                                        </p:attrNameLst>
                                      </p:cBhvr>
                                      <p:to>
                                        <a:schemeClr val="bg2"/>
                                      </p:to>
                                    </p:animClr>
                                    <p:audio>
                                      <p:cMediaNode>
                                        <p:cTn display="0" masterRel="sameClick">
                                          <p:stCondLst>
                                            <p:cond evt="begin" delay="0">
                                              <p:tn val="4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09600" y="609600"/>
            <a:ext cx="8153400" cy="1143000"/>
          </a:xfrm>
        </p:spPr>
        <p:txBody>
          <a:bodyPr/>
          <a:lstStyle/>
          <a:p>
            <a:pPr eaLnBrk="1" hangingPunct="1"/>
            <a:r>
              <a:rPr lang="en-US" sz="4000" smtClean="0">
                <a:latin typeface="Arial" charset="0"/>
              </a:rPr>
              <a:t>Area and Volume:  Derived Units</a:t>
            </a:r>
          </a:p>
        </p:txBody>
      </p:sp>
      <p:sp>
        <p:nvSpPr>
          <p:cNvPr id="482307" name="Text Box 3"/>
          <p:cNvSpPr txBox="1">
            <a:spLocks noChangeArrowheads="1"/>
          </p:cNvSpPr>
          <p:nvPr/>
        </p:nvSpPr>
        <p:spPr bwMode="auto">
          <a:xfrm>
            <a:off x="838200" y="1828800"/>
            <a:ext cx="3460750" cy="457200"/>
          </a:xfrm>
          <a:prstGeom prst="rect">
            <a:avLst/>
          </a:prstGeom>
          <a:noFill/>
          <a:ln w="9525">
            <a:noFill/>
            <a:miter lim="800000"/>
            <a:headEnd/>
            <a:tailEnd/>
          </a:ln>
        </p:spPr>
        <p:txBody>
          <a:bodyPr wrap="none">
            <a:spAutoFit/>
          </a:bodyPr>
          <a:lstStyle/>
          <a:p>
            <a:r>
              <a:rPr lang="en-US"/>
              <a:t>Area  =  length  x   width</a:t>
            </a:r>
          </a:p>
        </p:txBody>
      </p:sp>
      <p:sp>
        <p:nvSpPr>
          <p:cNvPr id="482308" name="Text Box 4"/>
          <p:cNvSpPr txBox="1">
            <a:spLocks noChangeArrowheads="1"/>
          </p:cNvSpPr>
          <p:nvPr/>
        </p:nvSpPr>
        <p:spPr bwMode="auto">
          <a:xfrm>
            <a:off x="1631950" y="2438400"/>
            <a:ext cx="2743200" cy="457200"/>
          </a:xfrm>
          <a:prstGeom prst="rect">
            <a:avLst/>
          </a:prstGeom>
          <a:noFill/>
          <a:ln w="9525">
            <a:noFill/>
            <a:miter lim="800000"/>
            <a:headEnd/>
            <a:tailEnd/>
          </a:ln>
        </p:spPr>
        <p:txBody>
          <a:bodyPr>
            <a:spAutoFit/>
          </a:bodyPr>
          <a:lstStyle/>
          <a:p>
            <a:r>
              <a:rPr lang="en-US"/>
              <a:t>=   5.0 </a:t>
            </a:r>
            <a:r>
              <a:rPr lang="en-US">
                <a:solidFill>
                  <a:srgbClr val="0066FF"/>
                </a:solidFill>
              </a:rPr>
              <a:t>m</a:t>
            </a:r>
            <a:r>
              <a:rPr lang="en-US"/>
              <a:t>  x  3.0 </a:t>
            </a:r>
            <a:r>
              <a:rPr lang="en-US">
                <a:solidFill>
                  <a:srgbClr val="0066FF"/>
                </a:solidFill>
              </a:rPr>
              <a:t>m</a:t>
            </a:r>
          </a:p>
        </p:txBody>
      </p:sp>
      <p:sp>
        <p:nvSpPr>
          <p:cNvPr id="482309" name="Text Box 5"/>
          <p:cNvSpPr txBox="1">
            <a:spLocks noChangeArrowheads="1"/>
          </p:cNvSpPr>
          <p:nvPr/>
        </p:nvSpPr>
        <p:spPr bwMode="auto">
          <a:xfrm>
            <a:off x="1631950" y="3008313"/>
            <a:ext cx="2070100" cy="457200"/>
          </a:xfrm>
          <a:prstGeom prst="rect">
            <a:avLst/>
          </a:prstGeom>
          <a:noFill/>
          <a:ln w="9525">
            <a:noFill/>
            <a:miter lim="800000"/>
            <a:headEnd/>
            <a:tailEnd/>
          </a:ln>
        </p:spPr>
        <p:txBody>
          <a:bodyPr wrap="none">
            <a:spAutoFit/>
          </a:bodyPr>
          <a:lstStyle/>
          <a:p>
            <a:r>
              <a:rPr lang="en-US"/>
              <a:t>=  15 ( </a:t>
            </a:r>
            <a:r>
              <a:rPr lang="en-US">
                <a:solidFill>
                  <a:srgbClr val="0066FF"/>
                </a:solidFill>
              </a:rPr>
              <a:t>m</a:t>
            </a:r>
            <a:r>
              <a:rPr lang="en-US"/>
              <a:t> x </a:t>
            </a:r>
            <a:r>
              <a:rPr lang="en-US">
                <a:solidFill>
                  <a:srgbClr val="0066FF"/>
                </a:solidFill>
              </a:rPr>
              <a:t>m</a:t>
            </a:r>
            <a:r>
              <a:rPr lang="en-US"/>
              <a:t>)</a:t>
            </a:r>
          </a:p>
        </p:txBody>
      </p:sp>
      <p:sp>
        <p:nvSpPr>
          <p:cNvPr id="482310" name="Text Box 6"/>
          <p:cNvSpPr txBox="1">
            <a:spLocks noChangeArrowheads="1"/>
          </p:cNvSpPr>
          <p:nvPr/>
        </p:nvSpPr>
        <p:spPr bwMode="auto">
          <a:xfrm>
            <a:off x="1631950" y="3541713"/>
            <a:ext cx="1236663" cy="457200"/>
          </a:xfrm>
          <a:prstGeom prst="rect">
            <a:avLst/>
          </a:prstGeom>
          <a:noFill/>
          <a:ln w="9525">
            <a:noFill/>
            <a:miter lim="800000"/>
            <a:headEnd/>
            <a:tailEnd/>
          </a:ln>
        </p:spPr>
        <p:txBody>
          <a:bodyPr wrap="none">
            <a:spAutoFit/>
          </a:bodyPr>
          <a:lstStyle/>
          <a:p>
            <a:r>
              <a:rPr lang="en-US"/>
              <a:t>= 15 </a:t>
            </a:r>
            <a:r>
              <a:rPr lang="en-US">
                <a:solidFill>
                  <a:srgbClr val="0066FF"/>
                </a:solidFill>
              </a:rPr>
              <a:t>m</a:t>
            </a:r>
            <a:r>
              <a:rPr lang="en-US" baseline="30000">
                <a:solidFill>
                  <a:srgbClr val="0066FF"/>
                </a:solidFill>
              </a:rPr>
              <a:t>2</a:t>
            </a:r>
          </a:p>
        </p:txBody>
      </p:sp>
      <p:sp>
        <p:nvSpPr>
          <p:cNvPr id="482311" name="Text Box 7"/>
          <p:cNvSpPr txBox="1">
            <a:spLocks noChangeArrowheads="1"/>
          </p:cNvSpPr>
          <p:nvPr/>
        </p:nvSpPr>
        <p:spPr bwMode="auto">
          <a:xfrm>
            <a:off x="3276600" y="4306888"/>
            <a:ext cx="5172075" cy="457200"/>
          </a:xfrm>
          <a:prstGeom prst="rect">
            <a:avLst/>
          </a:prstGeom>
          <a:noFill/>
          <a:ln w="9525">
            <a:noFill/>
            <a:miter lim="800000"/>
            <a:headEnd/>
            <a:tailEnd/>
          </a:ln>
        </p:spPr>
        <p:txBody>
          <a:bodyPr wrap="none">
            <a:spAutoFit/>
          </a:bodyPr>
          <a:lstStyle/>
          <a:p>
            <a:r>
              <a:rPr lang="en-US"/>
              <a:t>Volume  =  length  x   width  x  height</a:t>
            </a:r>
          </a:p>
        </p:txBody>
      </p:sp>
      <p:sp>
        <p:nvSpPr>
          <p:cNvPr id="482312" name="Text Box 8"/>
          <p:cNvSpPr txBox="1">
            <a:spLocks noChangeArrowheads="1"/>
          </p:cNvSpPr>
          <p:nvPr/>
        </p:nvSpPr>
        <p:spPr bwMode="auto">
          <a:xfrm>
            <a:off x="4495800" y="4916488"/>
            <a:ext cx="4114800" cy="457200"/>
          </a:xfrm>
          <a:prstGeom prst="rect">
            <a:avLst/>
          </a:prstGeom>
          <a:noFill/>
          <a:ln w="9525">
            <a:noFill/>
            <a:miter lim="800000"/>
            <a:headEnd/>
            <a:tailEnd/>
          </a:ln>
        </p:spPr>
        <p:txBody>
          <a:bodyPr>
            <a:spAutoFit/>
          </a:bodyPr>
          <a:lstStyle/>
          <a:p>
            <a:r>
              <a:rPr lang="en-US"/>
              <a:t>=   5.0 </a:t>
            </a:r>
            <a:r>
              <a:rPr lang="en-US">
                <a:solidFill>
                  <a:srgbClr val="0066FF"/>
                </a:solidFill>
              </a:rPr>
              <a:t>m</a:t>
            </a:r>
            <a:r>
              <a:rPr lang="en-US"/>
              <a:t>  x  3.0 </a:t>
            </a:r>
            <a:r>
              <a:rPr lang="en-US">
                <a:solidFill>
                  <a:srgbClr val="0066FF"/>
                </a:solidFill>
              </a:rPr>
              <a:t>m  </a:t>
            </a:r>
            <a:r>
              <a:rPr lang="en-US"/>
              <a:t>x  4.0</a:t>
            </a:r>
            <a:r>
              <a:rPr lang="en-US">
                <a:solidFill>
                  <a:srgbClr val="0066FF"/>
                </a:solidFill>
              </a:rPr>
              <a:t> m</a:t>
            </a:r>
          </a:p>
        </p:txBody>
      </p:sp>
      <p:sp>
        <p:nvSpPr>
          <p:cNvPr id="482313" name="Text Box 9"/>
          <p:cNvSpPr txBox="1">
            <a:spLocks noChangeArrowheads="1"/>
          </p:cNvSpPr>
          <p:nvPr/>
        </p:nvSpPr>
        <p:spPr bwMode="auto">
          <a:xfrm>
            <a:off x="4495800" y="5486400"/>
            <a:ext cx="2644775" cy="457200"/>
          </a:xfrm>
          <a:prstGeom prst="rect">
            <a:avLst/>
          </a:prstGeom>
          <a:noFill/>
          <a:ln w="9525">
            <a:noFill/>
            <a:miter lim="800000"/>
            <a:headEnd/>
            <a:tailEnd/>
          </a:ln>
        </p:spPr>
        <p:txBody>
          <a:bodyPr wrap="none">
            <a:spAutoFit/>
          </a:bodyPr>
          <a:lstStyle/>
          <a:p>
            <a:r>
              <a:rPr lang="en-US"/>
              <a:t>=  60 ( </a:t>
            </a:r>
            <a:r>
              <a:rPr lang="en-US">
                <a:solidFill>
                  <a:srgbClr val="0066FF"/>
                </a:solidFill>
              </a:rPr>
              <a:t>m</a:t>
            </a:r>
            <a:r>
              <a:rPr lang="en-US"/>
              <a:t> x </a:t>
            </a:r>
            <a:r>
              <a:rPr lang="en-US">
                <a:solidFill>
                  <a:srgbClr val="0066FF"/>
                </a:solidFill>
              </a:rPr>
              <a:t>m </a:t>
            </a:r>
            <a:r>
              <a:rPr lang="en-US"/>
              <a:t>x</a:t>
            </a:r>
            <a:r>
              <a:rPr lang="en-US">
                <a:solidFill>
                  <a:srgbClr val="0066FF"/>
                </a:solidFill>
              </a:rPr>
              <a:t> m</a:t>
            </a:r>
            <a:r>
              <a:rPr lang="en-US"/>
              <a:t>)</a:t>
            </a:r>
          </a:p>
        </p:txBody>
      </p:sp>
      <p:sp>
        <p:nvSpPr>
          <p:cNvPr id="482314" name="Text Box 10"/>
          <p:cNvSpPr txBox="1">
            <a:spLocks noChangeArrowheads="1"/>
          </p:cNvSpPr>
          <p:nvPr/>
        </p:nvSpPr>
        <p:spPr bwMode="auto">
          <a:xfrm>
            <a:off x="4495800" y="6019800"/>
            <a:ext cx="1320800" cy="457200"/>
          </a:xfrm>
          <a:prstGeom prst="rect">
            <a:avLst/>
          </a:prstGeom>
          <a:noFill/>
          <a:ln w="9525">
            <a:noFill/>
            <a:miter lim="800000"/>
            <a:headEnd/>
            <a:tailEnd/>
          </a:ln>
        </p:spPr>
        <p:txBody>
          <a:bodyPr wrap="none">
            <a:spAutoFit/>
          </a:bodyPr>
          <a:lstStyle/>
          <a:p>
            <a:r>
              <a:rPr lang="en-US"/>
              <a:t>=  60 </a:t>
            </a:r>
            <a:r>
              <a:rPr lang="en-US">
                <a:solidFill>
                  <a:srgbClr val="0066FF"/>
                </a:solidFill>
              </a:rPr>
              <a:t>m</a:t>
            </a:r>
            <a:r>
              <a:rPr lang="en-US" baseline="30000">
                <a:solidFill>
                  <a:srgbClr val="0066FF"/>
                </a:solidFill>
              </a:rPr>
              <a:t>3</a:t>
            </a:r>
          </a:p>
        </p:txBody>
      </p:sp>
      <p:sp>
        <p:nvSpPr>
          <p:cNvPr id="274443" name="Rectangle 11" descr="50%"/>
          <p:cNvSpPr>
            <a:spLocks noChangeArrowheads="1"/>
          </p:cNvSpPr>
          <p:nvPr/>
        </p:nvSpPr>
        <p:spPr bwMode="auto">
          <a:xfrm>
            <a:off x="5562600" y="1981200"/>
            <a:ext cx="1905000" cy="1066800"/>
          </a:xfrm>
          <a:prstGeom prst="rect">
            <a:avLst/>
          </a:prstGeom>
          <a:pattFill prst="pct50">
            <a:fgClr>
              <a:srgbClr val="9DC5FF"/>
            </a:fgClr>
            <a:bgClr>
              <a:srgbClr val="FFFFFF"/>
            </a:bgClr>
          </a:pattFill>
          <a:ln w="9525">
            <a:solidFill>
              <a:srgbClr val="9DC5FF"/>
            </a:solidFill>
            <a:miter lim="800000"/>
            <a:headEnd/>
            <a:tailEnd/>
          </a:ln>
        </p:spPr>
        <p:txBody>
          <a:bodyPr wrap="none" anchor="ctr"/>
          <a:lstStyle/>
          <a:p>
            <a:endParaRPr lang="en-US"/>
          </a:p>
        </p:txBody>
      </p:sp>
      <p:sp>
        <p:nvSpPr>
          <p:cNvPr id="482316" name="Rectangle 12" descr="50%"/>
          <p:cNvSpPr>
            <a:spLocks noChangeArrowheads="1"/>
          </p:cNvSpPr>
          <p:nvPr/>
        </p:nvSpPr>
        <p:spPr bwMode="auto">
          <a:xfrm>
            <a:off x="990600" y="5105400"/>
            <a:ext cx="1905000" cy="1066800"/>
          </a:xfrm>
          <a:prstGeom prst="rect">
            <a:avLst/>
          </a:prstGeom>
          <a:pattFill prst="pct50">
            <a:fgClr>
              <a:srgbClr val="B7D4FF"/>
            </a:fgClr>
            <a:bgClr>
              <a:srgbClr val="FFFFFF"/>
            </a:bgClr>
          </a:pattFill>
          <a:ln w="9525">
            <a:miter lim="800000"/>
            <a:headEnd/>
            <a:tailEnd/>
          </a:ln>
          <a:scene3d>
            <a:camera prst="legacyObliqueTopLeft"/>
            <a:lightRig rig="legacyFlat3" dir="t"/>
          </a:scene3d>
          <a:sp3d extrusionH="430200" prstMaterial="legacyMatte">
            <a:bevelT w="13500" h="13500" prst="angle"/>
            <a:bevelB w="13500" h="13500" prst="angle"/>
            <a:extrusionClr>
              <a:srgbClr val="B7D4FF"/>
            </a:extrusionClr>
          </a:sp3d>
        </p:spPr>
        <p:txBody>
          <a:bodyPr wrap="none" anchor="ctr">
            <a:flatTx/>
          </a:bodyPr>
          <a:lstStyle/>
          <a:p>
            <a:endParaRPr lang="en-US"/>
          </a:p>
        </p:txBody>
      </p:sp>
      <p:sp>
        <p:nvSpPr>
          <p:cNvPr id="274445" name="AutoShape 1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2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2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2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2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823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82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823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823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82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autoUpdateAnimBg="0"/>
      <p:bldP spid="482308" grpId="0" autoUpdateAnimBg="0"/>
      <p:bldP spid="482309" grpId="0" autoUpdateAnimBg="0"/>
      <p:bldP spid="482310" grpId="0" autoUpdateAnimBg="0"/>
      <p:bldP spid="482311" grpId="0" autoUpdateAnimBg="0"/>
      <p:bldP spid="482312" grpId="0" autoUpdateAnimBg="0"/>
      <p:bldP spid="482313" grpId="0" autoUpdateAnimBg="0"/>
      <p:bldP spid="482314" grpId="0" autoUpdateAnimBg="0"/>
      <p:bldP spid="482316"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685800" y="381000"/>
            <a:ext cx="7772400" cy="1143000"/>
          </a:xfrm>
        </p:spPr>
        <p:txBody>
          <a:bodyPr/>
          <a:lstStyle/>
          <a:p>
            <a:pPr eaLnBrk="1" hangingPunct="1"/>
            <a:r>
              <a:rPr lang="en-US" smtClean="0">
                <a:latin typeface="Arial" charset="0"/>
              </a:rPr>
              <a:t>Prefixes in the SI System</a:t>
            </a:r>
          </a:p>
        </p:txBody>
      </p:sp>
      <p:sp>
        <p:nvSpPr>
          <p:cNvPr id="275459" name="Text Box 3"/>
          <p:cNvSpPr txBox="1">
            <a:spLocks noChangeArrowheads="1"/>
          </p:cNvSpPr>
          <p:nvPr/>
        </p:nvSpPr>
        <p:spPr bwMode="auto">
          <a:xfrm>
            <a:off x="463550" y="2070100"/>
            <a:ext cx="8299450" cy="4330700"/>
          </a:xfrm>
          <a:prstGeom prst="rect">
            <a:avLst/>
          </a:prstGeom>
          <a:solidFill>
            <a:srgbClr val="C5FFE2">
              <a:alpha val="50195"/>
            </a:srgbClr>
          </a:solidFill>
          <a:ln w="25400">
            <a:solidFill>
              <a:schemeClr val="tx1"/>
            </a:solidFill>
            <a:miter lim="800000"/>
            <a:headEnd/>
            <a:tailEnd/>
          </a:ln>
        </p:spPr>
        <p:txBody>
          <a:bodyPr>
            <a:spAutoFit/>
          </a:bodyPr>
          <a:lstStyle/>
          <a:p>
            <a:r>
              <a:rPr lang="en-US" sz="1600" b="1"/>
              <a:t>	</a:t>
            </a:r>
          </a:p>
          <a:p>
            <a:r>
              <a:rPr lang="en-US" sz="1600" b="1"/>
              <a:t>						      </a:t>
            </a:r>
            <a:r>
              <a:rPr lang="en-US" sz="1800" b="1"/>
              <a:t>Power of 10 for</a:t>
            </a:r>
          </a:p>
          <a:p>
            <a:r>
              <a:rPr lang="en-US" sz="1600" b="1"/>
              <a:t>   </a:t>
            </a:r>
            <a:r>
              <a:rPr lang="en-US" sz="1800" b="1"/>
              <a:t>Prefix	           Symbol		Meaning 	  Scientific Notation</a:t>
            </a:r>
          </a:p>
          <a:p>
            <a:r>
              <a:rPr lang="en-US" sz="1600" b="1"/>
              <a:t>_______________________________________________________________________</a:t>
            </a:r>
          </a:p>
          <a:p>
            <a:endParaRPr lang="en-US" sz="800"/>
          </a:p>
          <a:p>
            <a:r>
              <a:rPr lang="en-US" sz="1600" i="1"/>
              <a:t>   </a:t>
            </a:r>
            <a:r>
              <a:rPr lang="en-US" sz="1800" i="1"/>
              <a:t>mega-</a:t>
            </a:r>
            <a:r>
              <a:rPr lang="en-US" sz="1800"/>
              <a:t>		M	     1,000,000			10</a:t>
            </a:r>
            <a:r>
              <a:rPr lang="en-US" sz="1800" baseline="30000"/>
              <a:t>6</a:t>
            </a:r>
          </a:p>
          <a:p>
            <a:endParaRPr lang="en-US" sz="1800"/>
          </a:p>
          <a:p>
            <a:r>
              <a:rPr lang="en-US" sz="1600"/>
              <a:t>   </a:t>
            </a:r>
            <a:r>
              <a:rPr lang="en-US" sz="1800" i="1"/>
              <a:t>kilo-</a:t>
            </a:r>
            <a:r>
              <a:rPr lang="en-US" sz="1800"/>
              <a:t>		k	            1,000			10</a:t>
            </a:r>
            <a:r>
              <a:rPr lang="en-US" sz="1800" baseline="30000"/>
              <a:t>3</a:t>
            </a:r>
            <a:endParaRPr lang="en-US" sz="1800"/>
          </a:p>
          <a:p>
            <a:endParaRPr lang="en-US" sz="800"/>
          </a:p>
          <a:p>
            <a:r>
              <a:rPr lang="en-US" sz="1600"/>
              <a:t>   </a:t>
            </a:r>
            <a:r>
              <a:rPr lang="en-US" sz="1800" i="1"/>
              <a:t>deci-</a:t>
            </a:r>
            <a:r>
              <a:rPr lang="en-US" sz="1800"/>
              <a:t>		d		   0.1			10</a:t>
            </a:r>
            <a:r>
              <a:rPr lang="en-US" sz="1800" baseline="30000"/>
              <a:t>-1</a:t>
            </a:r>
            <a:endParaRPr lang="en-US" sz="1800"/>
          </a:p>
          <a:p>
            <a:endParaRPr lang="en-US" sz="800"/>
          </a:p>
          <a:p>
            <a:r>
              <a:rPr lang="en-US" sz="1600"/>
              <a:t>   </a:t>
            </a:r>
            <a:r>
              <a:rPr lang="en-US" sz="1800" i="1"/>
              <a:t>centi-</a:t>
            </a:r>
            <a:r>
              <a:rPr lang="en-US" sz="1800"/>
              <a:t>		c		   0.01			10</a:t>
            </a:r>
            <a:r>
              <a:rPr lang="en-US" sz="1800" baseline="30000"/>
              <a:t>-2</a:t>
            </a:r>
            <a:endParaRPr lang="en-US" sz="1800"/>
          </a:p>
          <a:p>
            <a:endParaRPr lang="en-US" sz="800"/>
          </a:p>
          <a:p>
            <a:r>
              <a:rPr lang="en-US" sz="1600"/>
              <a:t>   </a:t>
            </a:r>
            <a:r>
              <a:rPr lang="en-US" sz="1800" i="1"/>
              <a:t>milli-</a:t>
            </a:r>
            <a:r>
              <a:rPr lang="en-US" sz="1800"/>
              <a:t>		m		   0.001			10</a:t>
            </a:r>
            <a:r>
              <a:rPr lang="en-US" sz="1800" baseline="30000"/>
              <a:t>-3</a:t>
            </a:r>
            <a:endParaRPr lang="en-US" sz="1800"/>
          </a:p>
          <a:p>
            <a:endParaRPr lang="en-US" sz="800"/>
          </a:p>
          <a:p>
            <a:r>
              <a:rPr lang="en-US" sz="1600"/>
              <a:t>   </a:t>
            </a:r>
            <a:r>
              <a:rPr lang="en-US" sz="1800" i="1"/>
              <a:t>micro-	</a:t>
            </a:r>
            <a:r>
              <a:rPr lang="en-US" sz="1800"/>
              <a:t>	</a:t>
            </a:r>
            <a:r>
              <a:rPr lang="en-US" sz="1800">
                <a:latin typeface="Symbol" pitchFamily="18" charset="2"/>
              </a:rPr>
              <a:t>m</a:t>
            </a:r>
            <a:r>
              <a:rPr lang="en-US" sz="1800"/>
              <a:t>		   0.000001		10</a:t>
            </a:r>
            <a:r>
              <a:rPr lang="en-US" sz="1800" baseline="30000"/>
              <a:t>-6</a:t>
            </a:r>
            <a:endParaRPr lang="en-US" sz="1800"/>
          </a:p>
          <a:p>
            <a:endParaRPr lang="en-US" sz="800"/>
          </a:p>
          <a:p>
            <a:r>
              <a:rPr lang="en-US" sz="1600"/>
              <a:t>   </a:t>
            </a:r>
            <a:r>
              <a:rPr lang="en-US" sz="1800" i="1"/>
              <a:t>nano-</a:t>
            </a:r>
            <a:r>
              <a:rPr lang="en-US" sz="1800"/>
              <a:t>		n		   0.000000001		10</a:t>
            </a:r>
            <a:r>
              <a:rPr lang="en-US" sz="1800" baseline="30000"/>
              <a:t>-9</a:t>
            </a:r>
            <a:endParaRPr lang="en-US" sz="1800"/>
          </a:p>
          <a:p>
            <a:endParaRPr lang="en-US" sz="1600"/>
          </a:p>
        </p:txBody>
      </p:sp>
      <p:sp>
        <p:nvSpPr>
          <p:cNvPr id="275460" name="Text Box 4"/>
          <p:cNvSpPr txBox="1">
            <a:spLocks noChangeArrowheads="1"/>
          </p:cNvSpPr>
          <p:nvPr/>
        </p:nvSpPr>
        <p:spPr bwMode="auto">
          <a:xfrm>
            <a:off x="914400" y="1531938"/>
            <a:ext cx="4800600" cy="850900"/>
          </a:xfrm>
          <a:prstGeom prst="rect">
            <a:avLst/>
          </a:prstGeom>
          <a:solidFill>
            <a:srgbClr val="E5E5FF"/>
          </a:solidFill>
          <a:ln w="25400">
            <a:solidFill>
              <a:schemeClr val="tx1"/>
            </a:solidFill>
            <a:miter lim="800000"/>
            <a:headEnd/>
            <a:tailEnd/>
          </a:ln>
        </p:spPr>
        <p:txBody>
          <a:bodyPr>
            <a:spAutoFit/>
          </a:bodyPr>
          <a:lstStyle/>
          <a:p>
            <a:r>
              <a:rPr lang="en-US" sz="1600" b="1"/>
              <a:t> </a:t>
            </a:r>
            <a:endParaRPr lang="en-US" sz="800" b="1"/>
          </a:p>
          <a:p>
            <a:r>
              <a:rPr lang="en-US" sz="1600" b="1"/>
              <a:t>The Commonly Used Prefixes in the SI System</a:t>
            </a:r>
          </a:p>
          <a:p>
            <a:endParaRPr lang="en-US" sz="1600"/>
          </a:p>
        </p:txBody>
      </p:sp>
      <p:sp>
        <p:nvSpPr>
          <p:cNvPr id="275461" name="Rectangle 6"/>
          <p:cNvSpPr>
            <a:spLocks noChangeArrowheads="1"/>
          </p:cNvSpPr>
          <p:nvPr/>
        </p:nvSpPr>
        <p:spPr bwMode="auto">
          <a:xfrm>
            <a:off x="76200" y="6553200"/>
            <a:ext cx="3179763" cy="214313"/>
          </a:xfrm>
          <a:prstGeom prst="rect">
            <a:avLst/>
          </a:prstGeom>
          <a:noFill/>
          <a:ln w="9525">
            <a:noFill/>
            <a:miter lim="800000"/>
            <a:headEnd/>
            <a:tailEnd/>
          </a:ln>
        </p:spPr>
        <p:txBody>
          <a:bodyPr wrap="none">
            <a:spAutoFit/>
          </a:bodyPr>
          <a:lstStyle/>
          <a:p>
            <a:r>
              <a:rPr lang="en-US" sz="800"/>
              <a:t>Zumdahl, Zumdahl, DeCoste, </a:t>
            </a:r>
            <a:r>
              <a:rPr lang="en-US" sz="800" u="sng"/>
              <a:t>World of Chemistry</a:t>
            </a:r>
            <a:r>
              <a:rPr lang="en-US" sz="800"/>
              <a:t> </a:t>
            </a:r>
            <a:r>
              <a:rPr lang="en-US" sz="800">
                <a:latin typeface="Symbol" pitchFamily="18" charset="2"/>
              </a:rPr>
              <a:t> </a:t>
            </a:r>
            <a:r>
              <a:rPr lang="en-US" sz="800"/>
              <a:t>2002, page 118</a:t>
            </a:r>
          </a:p>
        </p:txBody>
      </p:sp>
      <p:sp>
        <p:nvSpPr>
          <p:cNvPr id="275462"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r>
              <a:rPr lang="en-US" smtClean="0">
                <a:latin typeface="Arial" charset="0"/>
              </a:rPr>
              <a:t>Measurement</a:t>
            </a:r>
          </a:p>
        </p:txBody>
      </p:sp>
      <p:sp>
        <p:nvSpPr>
          <p:cNvPr id="276483" name="Rectangle 3"/>
          <p:cNvSpPr>
            <a:spLocks noGrp="1" noChangeArrowheads="1"/>
          </p:cNvSpPr>
          <p:nvPr>
            <p:ph type="body" idx="1"/>
          </p:nvPr>
        </p:nvSpPr>
        <p:spPr>
          <a:xfrm>
            <a:off x="1143000" y="1905000"/>
            <a:ext cx="5486400" cy="4114800"/>
          </a:xfrm>
        </p:spPr>
        <p:txBody>
          <a:bodyPr/>
          <a:lstStyle/>
          <a:p>
            <a:pPr eaLnBrk="1" hangingPunct="1">
              <a:lnSpc>
                <a:spcPct val="90000"/>
              </a:lnSpc>
            </a:pPr>
            <a:r>
              <a:rPr lang="en-US" sz="2000" smtClean="0">
                <a:latin typeface="Arial" charset="0"/>
              </a:rPr>
              <a:t>100 mL Graduated Cylinder</a:t>
            </a:r>
          </a:p>
          <a:p>
            <a:pPr eaLnBrk="1" hangingPunct="1">
              <a:lnSpc>
                <a:spcPct val="90000"/>
              </a:lnSpc>
            </a:pPr>
            <a:r>
              <a:rPr lang="en-US" sz="2000" smtClean="0">
                <a:latin typeface="Arial" charset="0"/>
              </a:rPr>
              <a:t>Units of Measuring Volume</a:t>
            </a:r>
          </a:p>
          <a:p>
            <a:pPr eaLnBrk="1" hangingPunct="1">
              <a:lnSpc>
                <a:spcPct val="90000"/>
              </a:lnSpc>
            </a:pPr>
            <a:r>
              <a:rPr lang="en-US" sz="2000" smtClean="0">
                <a:latin typeface="Arial" charset="0"/>
              </a:rPr>
              <a:t>Reading a Meniscus</a:t>
            </a:r>
          </a:p>
          <a:p>
            <a:pPr eaLnBrk="1" hangingPunct="1">
              <a:lnSpc>
                <a:spcPct val="90000"/>
              </a:lnSpc>
            </a:pPr>
            <a:r>
              <a:rPr lang="en-US" sz="2000" smtClean="0">
                <a:latin typeface="Arial" charset="0"/>
              </a:rPr>
              <a:t>Units for Measuring Mass</a:t>
            </a:r>
          </a:p>
          <a:p>
            <a:pPr eaLnBrk="1" hangingPunct="1">
              <a:lnSpc>
                <a:spcPct val="90000"/>
              </a:lnSpc>
            </a:pPr>
            <a:r>
              <a:rPr lang="en-US" sz="2000" smtClean="0">
                <a:latin typeface="Arial" charset="0"/>
              </a:rPr>
              <a:t>Quantities of Mass</a:t>
            </a:r>
          </a:p>
          <a:p>
            <a:pPr eaLnBrk="1" hangingPunct="1">
              <a:lnSpc>
                <a:spcPct val="90000"/>
              </a:lnSpc>
            </a:pPr>
            <a:r>
              <a:rPr lang="en-US" sz="2000" smtClean="0">
                <a:latin typeface="Arial" charset="0"/>
              </a:rPr>
              <a:t>SI-English Conversion Factors</a:t>
            </a:r>
          </a:p>
          <a:p>
            <a:pPr eaLnBrk="1" hangingPunct="1">
              <a:lnSpc>
                <a:spcPct val="90000"/>
              </a:lnSpc>
            </a:pPr>
            <a:r>
              <a:rPr lang="en-US" sz="2000" smtClean="0">
                <a:latin typeface="Arial" charset="0"/>
              </a:rPr>
              <a:t>Accuracy vs. Precision</a:t>
            </a:r>
          </a:p>
          <a:p>
            <a:pPr eaLnBrk="1" hangingPunct="1">
              <a:lnSpc>
                <a:spcPct val="90000"/>
              </a:lnSpc>
            </a:pPr>
            <a:r>
              <a:rPr lang="en-US" sz="2000" smtClean="0">
                <a:latin typeface="Arial" charset="0"/>
              </a:rPr>
              <a:t>Accuracy Precision Resolution</a:t>
            </a:r>
          </a:p>
          <a:p>
            <a:pPr eaLnBrk="1" hangingPunct="1">
              <a:lnSpc>
                <a:spcPct val="90000"/>
              </a:lnSpc>
            </a:pPr>
            <a:r>
              <a:rPr lang="en-US" sz="2000" smtClean="0">
                <a:latin typeface="Arial" charset="0"/>
              </a:rPr>
              <a:t>SI units for Measuring Length</a:t>
            </a:r>
          </a:p>
          <a:p>
            <a:pPr eaLnBrk="1" hangingPunct="1">
              <a:lnSpc>
                <a:spcPct val="90000"/>
              </a:lnSpc>
            </a:pPr>
            <a:r>
              <a:rPr lang="en-US" sz="2000" smtClean="0">
                <a:latin typeface="Arial" charset="0"/>
              </a:rPr>
              <a:t>Comparison of English and SI Units</a:t>
            </a:r>
          </a:p>
          <a:p>
            <a:pPr eaLnBrk="1" hangingPunct="1">
              <a:lnSpc>
                <a:spcPct val="90000"/>
              </a:lnSpc>
            </a:pPr>
            <a:r>
              <a:rPr lang="en-US" sz="2000" smtClean="0">
                <a:latin typeface="Arial" charset="0"/>
              </a:rPr>
              <a:t>Reporting Measurements</a:t>
            </a:r>
          </a:p>
          <a:p>
            <a:pPr eaLnBrk="1" hangingPunct="1">
              <a:lnSpc>
                <a:spcPct val="90000"/>
              </a:lnSpc>
            </a:pPr>
            <a:r>
              <a:rPr lang="en-US" sz="2000" smtClean="0">
                <a:latin typeface="Arial" charset="0"/>
              </a:rPr>
              <a:t>Measuring a Pin</a:t>
            </a:r>
          </a:p>
          <a:p>
            <a:pPr eaLnBrk="1" hangingPunct="1">
              <a:lnSpc>
                <a:spcPct val="90000"/>
              </a:lnSpc>
            </a:pPr>
            <a:r>
              <a:rPr lang="en-US" sz="2000" smtClean="0">
                <a:latin typeface="Arial" charset="0"/>
              </a:rPr>
              <a:t>Practice Measuring</a:t>
            </a:r>
          </a:p>
        </p:txBody>
      </p:sp>
      <p:sp>
        <p:nvSpPr>
          <p:cNvPr id="276484"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76485" name="Picture 7" descr="pan balance"/>
          <p:cNvPicPr>
            <a:picLocks noChangeAspect="1" noChangeArrowheads="1"/>
          </p:cNvPicPr>
          <p:nvPr/>
        </p:nvPicPr>
        <p:blipFill>
          <a:blip r:embed="rId4" cstate="print"/>
          <a:srcRect/>
          <a:stretch>
            <a:fillRect/>
          </a:stretch>
        </p:blipFill>
        <p:spPr bwMode="auto">
          <a:xfrm>
            <a:off x="7504113" y="231775"/>
            <a:ext cx="1425575"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77506" name="Rectangle 2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rgbClr val="000000"/>
                </a:solidFill>
              </a:rPr>
              <a:t>Measurement</a:t>
            </a:r>
          </a:p>
        </p:txBody>
      </p:sp>
      <p:sp>
        <p:nvSpPr>
          <p:cNvPr id="277507" name="Rectangle 25"/>
          <p:cNvSpPr>
            <a:spLocks noChangeArrowheads="1"/>
          </p:cNvSpPr>
          <p:nvPr/>
        </p:nvSpPr>
        <p:spPr bwMode="auto">
          <a:xfrm>
            <a:off x="1143000" y="1905000"/>
            <a:ext cx="5486400" cy="4114800"/>
          </a:xfrm>
          <a:prstGeom prst="rect">
            <a:avLst/>
          </a:prstGeom>
          <a:noFill/>
          <a:ln w="9525">
            <a:noFill/>
            <a:miter lim="800000"/>
            <a:headEnd/>
            <a:tailEnd/>
          </a:ln>
        </p:spPr>
        <p:txBody>
          <a:bodyPr/>
          <a:lstStyle/>
          <a:p>
            <a:pPr>
              <a:lnSpc>
                <a:spcPct val="90000"/>
              </a:lnSpc>
              <a:spcBef>
                <a:spcPct val="20000"/>
              </a:spcBef>
              <a:buFontTx/>
              <a:buChar char="•"/>
            </a:pPr>
            <a:r>
              <a:rPr lang="en-US" sz="2000">
                <a:solidFill>
                  <a:srgbClr val="000000"/>
                </a:solidFill>
              </a:rPr>
              <a:t>   100 mL Graduated Cylinder</a:t>
            </a:r>
          </a:p>
          <a:p>
            <a:pPr>
              <a:lnSpc>
                <a:spcPct val="90000"/>
              </a:lnSpc>
              <a:spcBef>
                <a:spcPct val="20000"/>
              </a:spcBef>
              <a:buFontTx/>
              <a:buChar char="•"/>
            </a:pPr>
            <a:r>
              <a:rPr lang="en-US" sz="2000">
                <a:solidFill>
                  <a:srgbClr val="000000"/>
                </a:solidFill>
              </a:rPr>
              <a:t>   Units of Measuring Volume</a:t>
            </a:r>
          </a:p>
          <a:p>
            <a:pPr>
              <a:lnSpc>
                <a:spcPct val="90000"/>
              </a:lnSpc>
              <a:spcBef>
                <a:spcPct val="20000"/>
              </a:spcBef>
              <a:buFontTx/>
              <a:buChar char="•"/>
            </a:pPr>
            <a:r>
              <a:rPr lang="en-US" sz="2000">
                <a:solidFill>
                  <a:srgbClr val="000000"/>
                </a:solidFill>
              </a:rPr>
              <a:t>   Reading a Meniscus</a:t>
            </a:r>
          </a:p>
          <a:p>
            <a:pPr>
              <a:lnSpc>
                <a:spcPct val="90000"/>
              </a:lnSpc>
              <a:spcBef>
                <a:spcPct val="20000"/>
              </a:spcBef>
              <a:buFontTx/>
              <a:buChar char="•"/>
            </a:pPr>
            <a:r>
              <a:rPr lang="en-US" sz="2000">
                <a:solidFill>
                  <a:srgbClr val="000000"/>
                </a:solidFill>
              </a:rPr>
              <a:t>   Units for Measuring Mass</a:t>
            </a:r>
          </a:p>
          <a:p>
            <a:pPr>
              <a:lnSpc>
                <a:spcPct val="90000"/>
              </a:lnSpc>
              <a:spcBef>
                <a:spcPct val="20000"/>
              </a:spcBef>
              <a:buFontTx/>
              <a:buChar char="•"/>
            </a:pPr>
            <a:r>
              <a:rPr lang="en-US" sz="2000">
                <a:solidFill>
                  <a:srgbClr val="000000"/>
                </a:solidFill>
              </a:rPr>
              <a:t>   Quantities of Mass</a:t>
            </a:r>
          </a:p>
          <a:p>
            <a:pPr>
              <a:lnSpc>
                <a:spcPct val="90000"/>
              </a:lnSpc>
              <a:spcBef>
                <a:spcPct val="20000"/>
              </a:spcBef>
              <a:buFontTx/>
              <a:buChar char="•"/>
            </a:pPr>
            <a:r>
              <a:rPr lang="en-US" sz="2000">
                <a:solidFill>
                  <a:srgbClr val="000000"/>
                </a:solidFill>
              </a:rPr>
              <a:t>   SI-English Conversion Factors</a:t>
            </a:r>
          </a:p>
          <a:p>
            <a:pPr>
              <a:lnSpc>
                <a:spcPct val="90000"/>
              </a:lnSpc>
              <a:spcBef>
                <a:spcPct val="20000"/>
              </a:spcBef>
              <a:buFontTx/>
              <a:buChar char="•"/>
            </a:pPr>
            <a:r>
              <a:rPr lang="en-US" sz="2000">
                <a:solidFill>
                  <a:srgbClr val="000000"/>
                </a:solidFill>
              </a:rPr>
              <a:t>   Accuracy vs. Precision</a:t>
            </a:r>
          </a:p>
          <a:p>
            <a:pPr>
              <a:lnSpc>
                <a:spcPct val="90000"/>
              </a:lnSpc>
              <a:spcBef>
                <a:spcPct val="20000"/>
              </a:spcBef>
              <a:buFontTx/>
              <a:buChar char="•"/>
            </a:pPr>
            <a:r>
              <a:rPr lang="en-US" sz="2000">
                <a:solidFill>
                  <a:srgbClr val="000000"/>
                </a:solidFill>
              </a:rPr>
              <a:t>   Accuracy Precision Resolution</a:t>
            </a:r>
          </a:p>
          <a:p>
            <a:pPr>
              <a:lnSpc>
                <a:spcPct val="90000"/>
              </a:lnSpc>
              <a:spcBef>
                <a:spcPct val="20000"/>
              </a:spcBef>
              <a:buFontTx/>
              <a:buChar char="•"/>
            </a:pPr>
            <a:r>
              <a:rPr lang="en-US" sz="2000">
                <a:solidFill>
                  <a:srgbClr val="000000"/>
                </a:solidFill>
              </a:rPr>
              <a:t>   SI units for Measuring Length</a:t>
            </a:r>
          </a:p>
          <a:p>
            <a:pPr>
              <a:lnSpc>
                <a:spcPct val="90000"/>
              </a:lnSpc>
              <a:spcBef>
                <a:spcPct val="20000"/>
              </a:spcBef>
              <a:buFontTx/>
              <a:buChar char="•"/>
            </a:pPr>
            <a:r>
              <a:rPr lang="en-US" sz="2000">
                <a:solidFill>
                  <a:srgbClr val="000000"/>
                </a:solidFill>
              </a:rPr>
              <a:t>   Comparison of English and SI Units</a:t>
            </a:r>
          </a:p>
          <a:p>
            <a:pPr>
              <a:lnSpc>
                <a:spcPct val="90000"/>
              </a:lnSpc>
              <a:spcBef>
                <a:spcPct val="20000"/>
              </a:spcBef>
              <a:buFontTx/>
              <a:buChar char="•"/>
            </a:pPr>
            <a:r>
              <a:rPr lang="en-US" sz="2000">
                <a:solidFill>
                  <a:srgbClr val="000000"/>
                </a:solidFill>
              </a:rPr>
              <a:t>   Reporting Measurements</a:t>
            </a:r>
          </a:p>
          <a:p>
            <a:pPr>
              <a:lnSpc>
                <a:spcPct val="90000"/>
              </a:lnSpc>
              <a:spcBef>
                <a:spcPct val="20000"/>
              </a:spcBef>
              <a:buFontTx/>
              <a:buChar char="•"/>
            </a:pPr>
            <a:r>
              <a:rPr lang="en-US" sz="2000">
                <a:solidFill>
                  <a:srgbClr val="000000"/>
                </a:solidFill>
              </a:rPr>
              <a:t>   Measuring a Pin</a:t>
            </a:r>
          </a:p>
          <a:p>
            <a:pPr>
              <a:lnSpc>
                <a:spcPct val="90000"/>
              </a:lnSpc>
              <a:spcBef>
                <a:spcPct val="20000"/>
              </a:spcBef>
              <a:buFontTx/>
              <a:buChar char="•"/>
            </a:pPr>
            <a:r>
              <a:rPr lang="en-US" sz="2000">
                <a:solidFill>
                  <a:srgbClr val="000000"/>
                </a:solidFill>
              </a:rPr>
              <a:t>   Practice Measuring</a:t>
            </a:r>
          </a:p>
        </p:txBody>
      </p:sp>
      <p:sp>
        <p:nvSpPr>
          <p:cNvPr id="277508" name="AutoShape 26">
            <a:hlinkClick r:id="rId4" action="ppaction://hlinksldjump" highlightClick="1"/>
          </p:cNvPr>
          <p:cNvSpPr>
            <a:spLocks noChangeArrowheads="1"/>
          </p:cNvSpPr>
          <p:nvPr/>
        </p:nvSpPr>
        <p:spPr bwMode="auto">
          <a:xfrm>
            <a:off x="0" y="6119813"/>
            <a:ext cx="609600" cy="357187"/>
          </a:xfrm>
          <a:prstGeom prst="actionButtonBeginning">
            <a:avLst/>
          </a:prstGeom>
          <a:solidFill>
            <a:srgbClr val="FFFFFF">
              <a:alpha val="50195"/>
            </a:srgbClr>
          </a:solidFill>
          <a:ln w="9525">
            <a:solidFill>
              <a:srgbClr val="FFFFFF"/>
            </a:solidFill>
            <a:miter lim="800000"/>
            <a:headEnd/>
            <a:tailEnd/>
          </a:ln>
        </p:spPr>
        <p:txBody>
          <a:bodyPr wrap="none" anchor="ctr"/>
          <a:lstStyle/>
          <a:p>
            <a:endParaRPr lang="en-US"/>
          </a:p>
        </p:txBody>
      </p:sp>
      <p:pic>
        <p:nvPicPr>
          <p:cNvPr id="277509" name="Picture 27" descr="pan balance"/>
          <p:cNvPicPr>
            <a:picLocks noChangeAspect="1" noChangeArrowheads="1"/>
          </p:cNvPicPr>
          <p:nvPr/>
        </p:nvPicPr>
        <p:blipFill>
          <a:blip r:embed="rId5" cstate="print"/>
          <a:srcRect/>
          <a:stretch>
            <a:fillRect/>
          </a:stretch>
        </p:blipFill>
        <p:spPr bwMode="auto">
          <a:xfrm>
            <a:off x="7504113" y="231775"/>
            <a:ext cx="1425575"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762000" y="2514600"/>
            <a:ext cx="2971800" cy="1143000"/>
          </a:xfrm>
        </p:spPr>
        <p:txBody>
          <a:bodyPr/>
          <a:lstStyle/>
          <a:p>
            <a:pPr eaLnBrk="1" hangingPunct="1"/>
            <a:r>
              <a:rPr lang="en-US" smtClean="0">
                <a:latin typeface="Arial" charset="0"/>
              </a:rPr>
              <a:t>100 mL Graduated Cylinder</a:t>
            </a:r>
          </a:p>
        </p:txBody>
      </p:sp>
      <p:pic>
        <p:nvPicPr>
          <p:cNvPr id="278531" name="Picture 3" descr="graduated cylinder"/>
          <p:cNvPicPr>
            <a:picLocks noChangeAspect="1" noChangeArrowheads="1"/>
          </p:cNvPicPr>
          <p:nvPr/>
        </p:nvPicPr>
        <p:blipFill>
          <a:blip r:embed="rId3" cstate="print"/>
          <a:srcRect l="7202" t="2667" r="6377" b="1334"/>
          <a:stretch>
            <a:fillRect/>
          </a:stretch>
        </p:blipFill>
        <p:spPr bwMode="auto">
          <a:xfrm>
            <a:off x="4267200" y="533400"/>
            <a:ext cx="1828800" cy="5486400"/>
          </a:xfrm>
          <a:prstGeom prst="rect">
            <a:avLst/>
          </a:prstGeom>
          <a:noFill/>
          <a:ln w="9525">
            <a:noFill/>
            <a:miter lim="800000"/>
            <a:headEnd/>
            <a:tailEnd/>
          </a:ln>
        </p:spPr>
      </p:pic>
      <p:sp>
        <p:nvSpPr>
          <p:cNvPr id="278532" name="Rectangle 5"/>
          <p:cNvSpPr>
            <a:spLocks noChangeArrowheads="1"/>
          </p:cNvSpPr>
          <p:nvPr/>
        </p:nvSpPr>
        <p:spPr bwMode="auto">
          <a:xfrm>
            <a:off x="76200" y="6553200"/>
            <a:ext cx="3179763" cy="214313"/>
          </a:xfrm>
          <a:prstGeom prst="rect">
            <a:avLst/>
          </a:prstGeom>
          <a:noFill/>
          <a:ln w="9525">
            <a:noFill/>
            <a:miter lim="800000"/>
            <a:headEnd/>
            <a:tailEnd/>
          </a:ln>
        </p:spPr>
        <p:txBody>
          <a:bodyPr wrap="none">
            <a:spAutoFit/>
          </a:bodyPr>
          <a:lstStyle/>
          <a:p>
            <a:r>
              <a:rPr lang="en-US" sz="800"/>
              <a:t>Zumdahl, Zumdahl, DeCoste, </a:t>
            </a:r>
            <a:r>
              <a:rPr lang="en-US" sz="800" u="sng"/>
              <a:t>World of Chemistry</a:t>
            </a:r>
            <a:r>
              <a:rPr lang="en-US" sz="800"/>
              <a:t> </a:t>
            </a:r>
            <a:r>
              <a:rPr lang="en-US" sz="800">
                <a:latin typeface="Symbol" pitchFamily="18" charset="2"/>
              </a:rPr>
              <a:t> </a:t>
            </a:r>
            <a:r>
              <a:rPr lang="en-US" sz="800"/>
              <a:t>2002, page 119</a:t>
            </a:r>
          </a:p>
        </p:txBody>
      </p:sp>
      <p:sp>
        <p:nvSpPr>
          <p:cNvPr id="27853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4"/>
          <p:cNvSpPr>
            <a:spLocks noGrp="1" noChangeArrowheads="1"/>
          </p:cNvSpPr>
          <p:nvPr>
            <p:ph type="title"/>
          </p:nvPr>
        </p:nvSpPr>
        <p:spPr>
          <a:xfrm>
            <a:off x="685800" y="76200"/>
            <a:ext cx="7772400" cy="1143000"/>
          </a:xfrm>
        </p:spPr>
        <p:txBody>
          <a:bodyPr/>
          <a:lstStyle/>
          <a:p>
            <a:pPr eaLnBrk="1" hangingPunct="1"/>
            <a:r>
              <a:rPr lang="en-US" sz="3600" smtClean="0">
                <a:latin typeface="Arial" charset="0"/>
              </a:rPr>
              <a:t>Instruments for Measuring Volume</a:t>
            </a:r>
          </a:p>
        </p:txBody>
      </p:sp>
      <p:pic>
        <p:nvPicPr>
          <p:cNvPr id="279555" name="Picture 5" descr="glassware to measure volume"/>
          <p:cNvPicPr>
            <a:picLocks noChangeAspect="1" noChangeArrowheads="1"/>
          </p:cNvPicPr>
          <p:nvPr/>
        </p:nvPicPr>
        <p:blipFill>
          <a:blip r:embed="rId3" cstate="print">
            <a:lum bright="6000" contrast="6000"/>
          </a:blip>
          <a:srcRect/>
          <a:stretch>
            <a:fillRect/>
          </a:stretch>
        </p:blipFill>
        <p:spPr bwMode="auto">
          <a:xfrm>
            <a:off x="223838" y="914400"/>
            <a:ext cx="8767762" cy="5486400"/>
          </a:xfrm>
          <a:prstGeom prst="rect">
            <a:avLst/>
          </a:prstGeom>
          <a:noFill/>
          <a:ln w="9525">
            <a:noFill/>
            <a:miter lim="800000"/>
            <a:headEnd/>
            <a:tailEnd/>
          </a:ln>
        </p:spPr>
      </p:pic>
      <p:sp>
        <p:nvSpPr>
          <p:cNvPr id="729094" name="Text Box 6"/>
          <p:cNvSpPr txBox="1">
            <a:spLocks noChangeArrowheads="1"/>
          </p:cNvSpPr>
          <p:nvPr/>
        </p:nvSpPr>
        <p:spPr bwMode="auto">
          <a:xfrm>
            <a:off x="304800" y="6096000"/>
            <a:ext cx="1020763" cy="517525"/>
          </a:xfrm>
          <a:prstGeom prst="rect">
            <a:avLst/>
          </a:prstGeom>
          <a:noFill/>
          <a:ln w="9525">
            <a:noFill/>
            <a:miter lim="800000"/>
            <a:headEnd/>
            <a:tailEnd/>
          </a:ln>
        </p:spPr>
        <p:txBody>
          <a:bodyPr wrap="none">
            <a:spAutoFit/>
          </a:bodyPr>
          <a:lstStyle/>
          <a:p>
            <a:pPr algn="ctr"/>
            <a:r>
              <a:rPr lang="en-US" sz="1400"/>
              <a:t>Graduated</a:t>
            </a:r>
          </a:p>
          <a:p>
            <a:pPr algn="ctr"/>
            <a:r>
              <a:rPr lang="en-US" sz="1400"/>
              <a:t>cylinder</a:t>
            </a:r>
          </a:p>
        </p:txBody>
      </p:sp>
      <p:sp>
        <p:nvSpPr>
          <p:cNvPr id="729095" name="Text Box 7"/>
          <p:cNvSpPr txBox="1">
            <a:spLocks noChangeArrowheads="1"/>
          </p:cNvSpPr>
          <p:nvPr/>
        </p:nvSpPr>
        <p:spPr bwMode="auto">
          <a:xfrm>
            <a:off x="2298700" y="6096000"/>
            <a:ext cx="785813" cy="304800"/>
          </a:xfrm>
          <a:prstGeom prst="rect">
            <a:avLst/>
          </a:prstGeom>
          <a:noFill/>
          <a:ln w="9525">
            <a:noFill/>
            <a:miter lim="800000"/>
            <a:headEnd/>
            <a:tailEnd/>
          </a:ln>
        </p:spPr>
        <p:txBody>
          <a:bodyPr wrap="none">
            <a:spAutoFit/>
          </a:bodyPr>
          <a:lstStyle/>
          <a:p>
            <a:pPr algn="ctr"/>
            <a:r>
              <a:rPr lang="en-US" sz="1400"/>
              <a:t>Syringe</a:t>
            </a:r>
          </a:p>
        </p:txBody>
      </p:sp>
      <p:sp>
        <p:nvSpPr>
          <p:cNvPr id="729096" name="Text Box 8"/>
          <p:cNvSpPr txBox="1">
            <a:spLocks noChangeArrowheads="1"/>
          </p:cNvSpPr>
          <p:nvPr/>
        </p:nvSpPr>
        <p:spPr bwMode="auto">
          <a:xfrm>
            <a:off x="7569200" y="6096000"/>
            <a:ext cx="1071563" cy="517525"/>
          </a:xfrm>
          <a:prstGeom prst="rect">
            <a:avLst/>
          </a:prstGeom>
          <a:noFill/>
          <a:ln w="9525">
            <a:noFill/>
            <a:miter lim="800000"/>
            <a:headEnd/>
            <a:tailEnd/>
          </a:ln>
        </p:spPr>
        <p:txBody>
          <a:bodyPr wrap="none">
            <a:spAutoFit/>
          </a:bodyPr>
          <a:lstStyle/>
          <a:p>
            <a:pPr algn="ctr"/>
            <a:r>
              <a:rPr lang="en-US" sz="1400"/>
              <a:t>Volumetric </a:t>
            </a:r>
          </a:p>
          <a:p>
            <a:pPr algn="ctr"/>
            <a:r>
              <a:rPr lang="en-US" sz="1400"/>
              <a:t>flask</a:t>
            </a:r>
          </a:p>
        </p:txBody>
      </p:sp>
      <p:sp>
        <p:nvSpPr>
          <p:cNvPr id="729097" name="Text Box 9"/>
          <p:cNvSpPr txBox="1">
            <a:spLocks noChangeArrowheads="1"/>
          </p:cNvSpPr>
          <p:nvPr/>
        </p:nvSpPr>
        <p:spPr bwMode="auto">
          <a:xfrm>
            <a:off x="4017963" y="6308725"/>
            <a:ext cx="608012" cy="304800"/>
          </a:xfrm>
          <a:prstGeom prst="rect">
            <a:avLst/>
          </a:prstGeom>
          <a:noFill/>
          <a:ln w="9525">
            <a:noFill/>
            <a:miter lim="800000"/>
            <a:headEnd/>
            <a:tailEnd/>
          </a:ln>
        </p:spPr>
        <p:txBody>
          <a:bodyPr wrap="none">
            <a:spAutoFit/>
          </a:bodyPr>
          <a:lstStyle/>
          <a:p>
            <a:pPr algn="ctr"/>
            <a:r>
              <a:rPr lang="en-US" sz="1400"/>
              <a:t>Buret</a:t>
            </a:r>
          </a:p>
        </p:txBody>
      </p:sp>
      <p:sp>
        <p:nvSpPr>
          <p:cNvPr id="729098" name="Text Box 10"/>
          <p:cNvSpPr txBox="1">
            <a:spLocks noChangeArrowheads="1"/>
          </p:cNvSpPr>
          <p:nvPr/>
        </p:nvSpPr>
        <p:spPr bwMode="auto">
          <a:xfrm>
            <a:off x="5727700" y="6308725"/>
            <a:ext cx="588963" cy="304800"/>
          </a:xfrm>
          <a:prstGeom prst="rect">
            <a:avLst/>
          </a:prstGeom>
          <a:noFill/>
          <a:ln w="9525">
            <a:noFill/>
            <a:miter lim="800000"/>
            <a:headEnd/>
            <a:tailEnd/>
          </a:ln>
        </p:spPr>
        <p:txBody>
          <a:bodyPr wrap="none">
            <a:spAutoFit/>
          </a:bodyPr>
          <a:lstStyle/>
          <a:p>
            <a:pPr algn="ctr"/>
            <a:r>
              <a:rPr lang="en-US" sz="1400"/>
              <a:t>Pipet</a:t>
            </a:r>
          </a:p>
        </p:txBody>
      </p:sp>
      <p:sp>
        <p:nvSpPr>
          <p:cNvPr id="279561" name="AutoShape 11">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9094"/>
                                        </p:tgtEl>
                                        <p:attrNameLst>
                                          <p:attrName>style.visibility</p:attrName>
                                        </p:attrNameLst>
                                      </p:cBhvr>
                                      <p:to>
                                        <p:strVal val="visible"/>
                                      </p:to>
                                    </p:set>
                                    <p:anim calcmode="lin" valueType="num">
                                      <p:cBhvr>
                                        <p:cTn id="7" dur="500" fill="hold"/>
                                        <p:tgtEl>
                                          <p:spTgt spid="729094"/>
                                        </p:tgtEl>
                                        <p:attrNameLst>
                                          <p:attrName>ppt_w</p:attrName>
                                        </p:attrNameLst>
                                      </p:cBhvr>
                                      <p:tavLst>
                                        <p:tav tm="0">
                                          <p:val>
                                            <p:fltVal val="0"/>
                                          </p:val>
                                        </p:tav>
                                        <p:tav tm="100000">
                                          <p:val>
                                            <p:strVal val="#ppt_w"/>
                                          </p:val>
                                        </p:tav>
                                      </p:tavLst>
                                    </p:anim>
                                    <p:anim calcmode="lin" valueType="num">
                                      <p:cBhvr>
                                        <p:cTn id="8" dur="500" fill="hold"/>
                                        <p:tgtEl>
                                          <p:spTgt spid="729094"/>
                                        </p:tgtEl>
                                        <p:attrNameLst>
                                          <p:attrName>ppt_h</p:attrName>
                                        </p:attrNameLst>
                                      </p:cBhvr>
                                      <p:tavLst>
                                        <p:tav tm="0">
                                          <p:val>
                                            <p:fltVal val="0"/>
                                          </p:val>
                                        </p:tav>
                                        <p:tav tm="100000">
                                          <p:val>
                                            <p:strVal val="#ppt_h"/>
                                          </p:val>
                                        </p:tav>
                                      </p:tavLst>
                                    </p:anim>
                                    <p:animEffect transition="in" filter="fade">
                                      <p:cBhvr>
                                        <p:cTn id="9" dur="500"/>
                                        <p:tgtEl>
                                          <p:spTgt spid="7290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29095"/>
                                        </p:tgtEl>
                                        <p:attrNameLst>
                                          <p:attrName>style.visibility</p:attrName>
                                        </p:attrNameLst>
                                      </p:cBhvr>
                                      <p:to>
                                        <p:strVal val="visible"/>
                                      </p:to>
                                    </p:set>
                                    <p:anim calcmode="lin" valueType="num">
                                      <p:cBhvr>
                                        <p:cTn id="14" dur="500" fill="hold"/>
                                        <p:tgtEl>
                                          <p:spTgt spid="729095"/>
                                        </p:tgtEl>
                                        <p:attrNameLst>
                                          <p:attrName>ppt_w</p:attrName>
                                        </p:attrNameLst>
                                      </p:cBhvr>
                                      <p:tavLst>
                                        <p:tav tm="0">
                                          <p:val>
                                            <p:fltVal val="0"/>
                                          </p:val>
                                        </p:tav>
                                        <p:tav tm="100000">
                                          <p:val>
                                            <p:strVal val="#ppt_w"/>
                                          </p:val>
                                        </p:tav>
                                      </p:tavLst>
                                    </p:anim>
                                    <p:anim calcmode="lin" valueType="num">
                                      <p:cBhvr>
                                        <p:cTn id="15" dur="500" fill="hold"/>
                                        <p:tgtEl>
                                          <p:spTgt spid="729095"/>
                                        </p:tgtEl>
                                        <p:attrNameLst>
                                          <p:attrName>ppt_h</p:attrName>
                                        </p:attrNameLst>
                                      </p:cBhvr>
                                      <p:tavLst>
                                        <p:tav tm="0">
                                          <p:val>
                                            <p:fltVal val="0"/>
                                          </p:val>
                                        </p:tav>
                                        <p:tav tm="100000">
                                          <p:val>
                                            <p:strVal val="#ppt_h"/>
                                          </p:val>
                                        </p:tav>
                                      </p:tavLst>
                                    </p:anim>
                                    <p:animEffect transition="in" filter="fade">
                                      <p:cBhvr>
                                        <p:cTn id="16" dur="500"/>
                                        <p:tgtEl>
                                          <p:spTgt spid="72909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29097"/>
                                        </p:tgtEl>
                                        <p:attrNameLst>
                                          <p:attrName>style.visibility</p:attrName>
                                        </p:attrNameLst>
                                      </p:cBhvr>
                                      <p:to>
                                        <p:strVal val="visible"/>
                                      </p:to>
                                    </p:set>
                                    <p:anim calcmode="lin" valueType="num">
                                      <p:cBhvr>
                                        <p:cTn id="21" dur="500" fill="hold"/>
                                        <p:tgtEl>
                                          <p:spTgt spid="729097"/>
                                        </p:tgtEl>
                                        <p:attrNameLst>
                                          <p:attrName>ppt_w</p:attrName>
                                        </p:attrNameLst>
                                      </p:cBhvr>
                                      <p:tavLst>
                                        <p:tav tm="0">
                                          <p:val>
                                            <p:fltVal val="0"/>
                                          </p:val>
                                        </p:tav>
                                        <p:tav tm="100000">
                                          <p:val>
                                            <p:strVal val="#ppt_w"/>
                                          </p:val>
                                        </p:tav>
                                      </p:tavLst>
                                    </p:anim>
                                    <p:anim calcmode="lin" valueType="num">
                                      <p:cBhvr>
                                        <p:cTn id="22" dur="500" fill="hold"/>
                                        <p:tgtEl>
                                          <p:spTgt spid="729097"/>
                                        </p:tgtEl>
                                        <p:attrNameLst>
                                          <p:attrName>ppt_h</p:attrName>
                                        </p:attrNameLst>
                                      </p:cBhvr>
                                      <p:tavLst>
                                        <p:tav tm="0">
                                          <p:val>
                                            <p:fltVal val="0"/>
                                          </p:val>
                                        </p:tav>
                                        <p:tav tm="100000">
                                          <p:val>
                                            <p:strVal val="#ppt_h"/>
                                          </p:val>
                                        </p:tav>
                                      </p:tavLst>
                                    </p:anim>
                                    <p:animEffect transition="in" filter="fade">
                                      <p:cBhvr>
                                        <p:cTn id="23" dur="500"/>
                                        <p:tgtEl>
                                          <p:spTgt spid="72909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29098"/>
                                        </p:tgtEl>
                                        <p:attrNameLst>
                                          <p:attrName>style.visibility</p:attrName>
                                        </p:attrNameLst>
                                      </p:cBhvr>
                                      <p:to>
                                        <p:strVal val="visible"/>
                                      </p:to>
                                    </p:set>
                                    <p:anim calcmode="lin" valueType="num">
                                      <p:cBhvr>
                                        <p:cTn id="28" dur="500" fill="hold"/>
                                        <p:tgtEl>
                                          <p:spTgt spid="729098"/>
                                        </p:tgtEl>
                                        <p:attrNameLst>
                                          <p:attrName>ppt_w</p:attrName>
                                        </p:attrNameLst>
                                      </p:cBhvr>
                                      <p:tavLst>
                                        <p:tav tm="0">
                                          <p:val>
                                            <p:fltVal val="0"/>
                                          </p:val>
                                        </p:tav>
                                        <p:tav tm="100000">
                                          <p:val>
                                            <p:strVal val="#ppt_w"/>
                                          </p:val>
                                        </p:tav>
                                      </p:tavLst>
                                    </p:anim>
                                    <p:anim calcmode="lin" valueType="num">
                                      <p:cBhvr>
                                        <p:cTn id="29" dur="500" fill="hold"/>
                                        <p:tgtEl>
                                          <p:spTgt spid="729098"/>
                                        </p:tgtEl>
                                        <p:attrNameLst>
                                          <p:attrName>ppt_h</p:attrName>
                                        </p:attrNameLst>
                                      </p:cBhvr>
                                      <p:tavLst>
                                        <p:tav tm="0">
                                          <p:val>
                                            <p:fltVal val="0"/>
                                          </p:val>
                                        </p:tav>
                                        <p:tav tm="100000">
                                          <p:val>
                                            <p:strVal val="#ppt_h"/>
                                          </p:val>
                                        </p:tav>
                                      </p:tavLst>
                                    </p:anim>
                                    <p:animEffect transition="in" filter="fade">
                                      <p:cBhvr>
                                        <p:cTn id="30" dur="500"/>
                                        <p:tgtEl>
                                          <p:spTgt spid="72909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729096"/>
                                        </p:tgtEl>
                                        <p:attrNameLst>
                                          <p:attrName>style.visibility</p:attrName>
                                        </p:attrNameLst>
                                      </p:cBhvr>
                                      <p:to>
                                        <p:strVal val="visible"/>
                                      </p:to>
                                    </p:set>
                                    <p:anim calcmode="lin" valueType="num">
                                      <p:cBhvr>
                                        <p:cTn id="35" dur="500" fill="hold"/>
                                        <p:tgtEl>
                                          <p:spTgt spid="729096"/>
                                        </p:tgtEl>
                                        <p:attrNameLst>
                                          <p:attrName>ppt_w</p:attrName>
                                        </p:attrNameLst>
                                      </p:cBhvr>
                                      <p:tavLst>
                                        <p:tav tm="0">
                                          <p:val>
                                            <p:fltVal val="0"/>
                                          </p:val>
                                        </p:tav>
                                        <p:tav tm="100000">
                                          <p:val>
                                            <p:strVal val="#ppt_w"/>
                                          </p:val>
                                        </p:tav>
                                      </p:tavLst>
                                    </p:anim>
                                    <p:anim calcmode="lin" valueType="num">
                                      <p:cBhvr>
                                        <p:cTn id="36" dur="500" fill="hold"/>
                                        <p:tgtEl>
                                          <p:spTgt spid="729096"/>
                                        </p:tgtEl>
                                        <p:attrNameLst>
                                          <p:attrName>ppt_h</p:attrName>
                                        </p:attrNameLst>
                                      </p:cBhvr>
                                      <p:tavLst>
                                        <p:tav tm="0">
                                          <p:val>
                                            <p:fltVal val="0"/>
                                          </p:val>
                                        </p:tav>
                                        <p:tav tm="100000">
                                          <p:val>
                                            <p:strVal val="#ppt_h"/>
                                          </p:val>
                                        </p:tav>
                                      </p:tavLst>
                                    </p:anim>
                                    <p:animEffect transition="in" filter="fade">
                                      <p:cBhvr>
                                        <p:cTn id="37" dur="500"/>
                                        <p:tgtEl>
                                          <p:spTgt spid="729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4" grpId="0"/>
      <p:bldP spid="729095" grpId="0"/>
      <p:bldP spid="729096" grpId="0"/>
      <p:bldP spid="729097" grpId="0"/>
      <p:bldP spid="729098"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eaLnBrk="1" hangingPunct="1"/>
            <a:r>
              <a:rPr lang="en-US" smtClean="0">
                <a:latin typeface="Arial" charset="0"/>
              </a:rPr>
              <a:t>Units of Measuring Volume</a:t>
            </a:r>
          </a:p>
        </p:txBody>
      </p:sp>
      <p:pic>
        <p:nvPicPr>
          <p:cNvPr id="280579" name="Picture 3" descr="graduated cylinder"/>
          <p:cNvPicPr>
            <a:picLocks noChangeAspect="1" noChangeArrowheads="1"/>
          </p:cNvPicPr>
          <p:nvPr/>
        </p:nvPicPr>
        <p:blipFill>
          <a:blip r:embed="rId3" cstate="print">
            <a:lum bright="-2000" contrast="18000"/>
          </a:blip>
          <a:srcRect l="3989" t="2911" r="47234"/>
          <a:stretch>
            <a:fillRect/>
          </a:stretch>
        </p:blipFill>
        <p:spPr bwMode="auto">
          <a:xfrm>
            <a:off x="2822575" y="1679575"/>
            <a:ext cx="1898650" cy="5178425"/>
          </a:xfrm>
          <a:prstGeom prst="rect">
            <a:avLst/>
          </a:prstGeom>
          <a:noFill/>
          <a:ln w="9525">
            <a:noFill/>
            <a:miter lim="800000"/>
            <a:headEnd/>
            <a:tailEnd/>
          </a:ln>
        </p:spPr>
      </p:pic>
      <p:sp>
        <p:nvSpPr>
          <p:cNvPr id="280580" name="Text Box 4"/>
          <p:cNvSpPr txBox="1">
            <a:spLocks noChangeArrowheads="1"/>
          </p:cNvSpPr>
          <p:nvPr/>
        </p:nvSpPr>
        <p:spPr bwMode="auto">
          <a:xfrm>
            <a:off x="4648200" y="2338388"/>
            <a:ext cx="1816100" cy="366712"/>
          </a:xfrm>
          <a:prstGeom prst="rect">
            <a:avLst/>
          </a:prstGeom>
          <a:noFill/>
          <a:ln w="9525">
            <a:noFill/>
            <a:miter lim="800000"/>
            <a:headEnd/>
            <a:tailEnd/>
          </a:ln>
        </p:spPr>
        <p:txBody>
          <a:bodyPr wrap="none">
            <a:spAutoFit/>
          </a:bodyPr>
          <a:lstStyle/>
          <a:p>
            <a:r>
              <a:rPr lang="en-US" sz="1800" b="1"/>
              <a:t>1 L  =  1000 mL</a:t>
            </a:r>
          </a:p>
        </p:txBody>
      </p:sp>
      <p:sp>
        <p:nvSpPr>
          <p:cNvPr id="280581" name="Text Box 5"/>
          <p:cNvSpPr txBox="1">
            <a:spLocks noChangeArrowheads="1"/>
          </p:cNvSpPr>
          <p:nvPr/>
        </p:nvSpPr>
        <p:spPr bwMode="auto">
          <a:xfrm>
            <a:off x="4648200" y="2819400"/>
            <a:ext cx="1765300" cy="366713"/>
          </a:xfrm>
          <a:prstGeom prst="rect">
            <a:avLst/>
          </a:prstGeom>
          <a:noFill/>
          <a:ln w="9525">
            <a:noFill/>
            <a:miter lim="800000"/>
            <a:headEnd/>
            <a:tailEnd/>
          </a:ln>
        </p:spPr>
        <p:txBody>
          <a:bodyPr wrap="none">
            <a:spAutoFit/>
          </a:bodyPr>
          <a:lstStyle/>
          <a:p>
            <a:r>
              <a:rPr lang="en-US" sz="1800" b="1"/>
              <a:t>1 qt  =  946 mL</a:t>
            </a:r>
          </a:p>
        </p:txBody>
      </p:sp>
      <p:sp>
        <p:nvSpPr>
          <p:cNvPr id="280582" name="Rectangle 7"/>
          <p:cNvSpPr>
            <a:spLocks noChangeArrowheads="1"/>
          </p:cNvSpPr>
          <p:nvPr/>
        </p:nvSpPr>
        <p:spPr bwMode="auto">
          <a:xfrm>
            <a:off x="76200" y="6491288"/>
            <a:ext cx="2052638" cy="214312"/>
          </a:xfrm>
          <a:prstGeom prst="rect">
            <a:avLst/>
          </a:prstGeom>
          <a:noFill/>
          <a:ln w="9525">
            <a:noFill/>
            <a:miter lim="800000"/>
            <a:headEnd/>
            <a:tailEnd/>
          </a:ln>
        </p:spPr>
        <p:txBody>
          <a:bodyPr wrap="none">
            <a:spAutoFit/>
          </a:bodyPr>
          <a:lstStyle/>
          <a:p>
            <a:r>
              <a:rPr lang="en-US" sz="800"/>
              <a:t>Timberlake, </a:t>
            </a:r>
            <a:r>
              <a:rPr lang="en-US" sz="800" u="sng"/>
              <a:t>Chemistry </a:t>
            </a:r>
            <a:r>
              <a:rPr lang="en-US" sz="800"/>
              <a:t>7</a:t>
            </a:r>
            <a:r>
              <a:rPr lang="en-US" sz="800" baseline="30000"/>
              <a:t>th</a:t>
            </a:r>
            <a:r>
              <a:rPr lang="en-US" sz="800"/>
              <a:t> Edition, page 3</a:t>
            </a:r>
          </a:p>
        </p:txBody>
      </p:sp>
      <p:sp>
        <p:nvSpPr>
          <p:cNvPr id="280583" name="AutoShape 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checker dir="vert"/>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r>
              <a:rPr lang="en-US" smtClean="0">
                <a:latin typeface="Arial" charset="0"/>
              </a:rPr>
              <a:t>Reading a Meniscus</a:t>
            </a:r>
          </a:p>
        </p:txBody>
      </p:sp>
      <p:sp>
        <p:nvSpPr>
          <p:cNvPr id="281603"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56801" name="Line 33"/>
          <p:cNvSpPr>
            <a:spLocks noChangeShapeType="1"/>
          </p:cNvSpPr>
          <p:nvPr/>
        </p:nvSpPr>
        <p:spPr bwMode="auto">
          <a:xfrm flipH="1">
            <a:off x="3514725" y="3549650"/>
            <a:ext cx="2708275" cy="0"/>
          </a:xfrm>
          <a:prstGeom prst="line">
            <a:avLst/>
          </a:prstGeom>
          <a:noFill/>
          <a:ln w="9525">
            <a:solidFill>
              <a:schemeClr val="tx1"/>
            </a:solidFill>
            <a:prstDash val="lgDash"/>
            <a:miter lim="800000"/>
            <a:headEnd/>
            <a:tailEnd type="triangle" w="med" len="med"/>
          </a:ln>
        </p:spPr>
        <p:txBody>
          <a:bodyPr wrap="none"/>
          <a:lstStyle/>
          <a:p>
            <a:endParaRPr lang="en-US"/>
          </a:p>
        </p:txBody>
      </p:sp>
      <p:sp>
        <p:nvSpPr>
          <p:cNvPr id="1056802" name="Line 34"/>
          <p:cNvSpPr>
            <a:spLocks noChangeShapeType="1"/>
          </p:cNvSpPr>
          <p:nvPr/>
        </p:nvSpPr>
        <p:spPr bwMode="auto">
          <a:xfrm flipH="1">
            <a:off x="3676650" y="3375025"/>
            <a:ext cx="2619375" cy="727075"/>
          </a:xfrm>
          <a:prstGeom prst="line">
            <a:avLst/>
          </a:prstGeom>
          <a:noFill/>
          <a:ln w="9525">
            <a:solidFill>
              <a:schemeClr val="tx1"/>
            </a:solidFill>
            <a:prstDash val="lgDash"/>
            <a:miter lim="800000"/>
            <a:headEnd/>
            <a:tailEnd type="triangle" w="med" len="med"/>
          </a:ln>
        </p:spPr>
        <p:txBody>
          <a:bodyPr wrap="none"/>
          <a:lstStyle/>
          <a:p>
            <a:endParaRPr lang="en-US"/>
          </a:p>
        </p:txBody>
      </p:sp>
      <p:sp>
        <p:nvSpPr>
          <p:cNvPr id="1056803" name="Line 35"/>
          <p:cNvSpPr>
            <a:spLocks noChangeShapeType="1"/>
          </p:cNvSpPr>
          <p:nvPr/>
        </p:nvSpPr>
        <p:spPr bwMode="auto">
          <a:xfrm flipH="1" flipV="1">
            <a:off x="3949700" y="3006725"/>
            <a:ext cx="2301875" cy="803275"/>
          </a:xfrm>
          <a:prstGeom prst="line">
            <a:avLst/>
          </a:prstGeom>
          <a:noFill/>
          <a:ln w="9525">
            <a:solidFill>
              <a:schemeClr val="tx1"/>
            </a:solidFill>
            <a:prstDash val="lgDash"/>
            <a:miter lim="800000"/>
            <a:headEnd/>
            <a:tailEnd type="triangle" w="med" len="med"/>
          </a:ln>
        </p:spPr>
        <p:txBody>
          <a:bodyPr wrap="none"/>
          <a:lstStyle/>
          <a:p>
            <a:endParaRPr lang="en-US"/>
          </a:p>
        </p:txBody>
      </p:sp>
      <p:grpSp>
        <p:nvGrpSpPr>
          <p:cNvPr id="2" name="Group 97"/>
          <p:cNvGrpSpPr>
            <a:grpSpLocks/>
          </p:cNvGrpSpPr>
          <p:nvPr/>
        </p:nvGrpSpPr>
        <p:grpSpPr bwMode="auto">
          <a:xfrm>
            <a:off x="5200650" y="2209800"/>
            <a:ext cx="912813" cy="2514600"/>
            <a:chOff x="3276" y="1392"/>
            <a:chExt cx="575" cy="1584"/>
          </a:xfrm>
        </p:grpSpPr>
        <p:sp>
          <p:nvSpPr>
            <p:cNvPr id="281643" name="Freeform 5"/>
            <p:cNvSpPr>
              <a:spLocks/>
            </p:cNvSpPr>
            <p:nvPr/>
          </p:nvSpPr>
          <p:spPr bwMode="auto">
            <a:xfrm>
              <a:off x="3276" y="1392"/>
              <a:ext cx="536" cy="1584"/>
            </a:xfrm>
            <a:custGeom>
              <a:avLst/>
              <a:gdLst>
                <a:gd name="T0" fmla="*/ 0 w 536"/>
                <a:gd name="T1" fmla="*/ 2 h 1584"/>
                <a:gd name="T2" fmla="*/ 210 w 536"/>
                <a:gd name="T3" fmla="*/ 84 h 1584"/>
                <a:gd name="T4" fmla="*/ 236 w 536"/>
                <a:gd name="T5" fmla="*/ 0 h 1584"/>
                <a:gd name="T6" fmla="*/ 508 w 536"/>
                <a:gd name="T7" fmla="*/ 122 h 1584"/>
                <a:gd name="T8" fmla="*/ 536 w 536"/>
                <a:gd name="T9" fmla="*/ 124 h 1584"/>
                <a:gd name="T10" fmla="*/ 536 w 536"/>
                <a:gd name="T11" fmla="*/ 1532 h 1584"/>
                <a:gd name="T12" fmla="*/ 290 w 536"/>
                <a:gd name="T13" fmla="*/ 1496 h 1584"/>
                <a:gd name="T14" fmla="*/ 278 w 536"/>
                <a:gd name="T15" fmla="*/ 1500 h 1584"/>
                <a:gd name="T16" fmla="*/ 304 w 536"/>
                <a:gd name="T17" fmla="*/ 1532 h 1584"/>
                <a:gd name="T18" fmla="*/ 296 w 536"/>
                <a:gd name="T19" fmla="*/ 1552 h 1584"/>
                <a:gd name="T20" fmla="*/ 296 w 536"/>
                <a:gd name="T21" fmla="*/ 1566 h 1584"/>
                <a:gd name="T22" fmla="*/ 272 w 536"/>
                <a:gd name="T23" fmla="*/ 1584 h 1584"/>
                <a:gd name="T24" fmla="*/ 234 w 536"/>
                <a:gd name="T25" fmla="*/ 1584 h 1584"/>
                <a:gd name="T26" fmla="*/ 218 w 536"/>
                <a:gd name="T27" fmla="*/ 1552 h 1584"/>
                <a:gd name="T28" fmla="*/ 180 w 536"/>
                <a:gd name="T29" fmla="*/ 1526 h 1584"/>
                <a:gd name="T30" fmla="*/ 146 w 536"/>
                <a:gd name="T31" fmla="*/ 1516 h 1584"/>
                <a:gd name="T32" fmla="*/ 94 w 536"/>
                <a:gd name="T33" fmla="*/ 1510 h 1584"/>
                <a:gd name="T34" fmla="*/ 30 w 536"/>
                <a:gd name="T35" fmla="*/ 1506 h 1584"/>
                <a:gd name="T36" fmla="*/ 10 w 536"/>
                <a:gd name="T37" fmla="*/ 1506 h 1584"/>
                <a:gd name="T38" fmla="*/ 0 w 536"/>
                <a:gd name="T39" fmla="*/ 2 h 1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6"/>
                <a:gd name="T61" fmla="*/ 0 h 1584"/>
                <a:gd name="T62" fmla="*/ 536 w 536"/>
                <a:gd name="T63" fmla="*/ 1584 h 15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6" h="1584">
                  <a:moveTo>
                    <a:pt x="0" y="2"/>
                  </a:moveTo>
                  <a:lnTo>
                    <a:pt x="210" y="84"/>
                  </a:lnTo>
                  <a:lnTo>
                    <a:pt x="236" y="0"/>
                  </a:lnTo>
                  <a:lnTo>
                    <a:pt x="508" y="122"/>
                  </a:lnTo>
                  <a:lnTo>
                    <a:pt x="536" y="124"/>
                  </a:lnTo>
                  <a:lnTo>
                    <a:pt x="536" y="1532"/>
                  </a:lnTo>
                  <a:lnTo>
                    <a:pt x="290" y="1496"/>
                  </a:lnTo>
                  <a:lnTo>
                    <a:pt x="278" y="1500"/>
                  </a:lnTo>
                  <a:lnTo>
                    <a:pt x="304" y="1532"/>
                  </a:lnTo>
                  <a:lnTo>
                    <a:pt x="296" y="1552"/>
                  </a:lnTo>
                  <a:lnTo>
                    <a:pt x="296" y="1566"/>
                  </a:lnTo>
                  <a:lnTo>
                    <a:pt x="272" y="1584"/>
                  </a:lnTo>
                  <a:lnTo>
                    <a:pt x="234" y="1584"/>
                  </a:lnTo>
                  <a:lnTo>
                    <a:pt x="218" y="1552"/>
                  </a:lnTo>
                  <a:lnTo>
                    <a:pt x="180" y="1526"/>
                  </a:lnTo>
                  <a:lnTo>
                    <a:pt x="146" y="1516"/>
                  </a:lnTo>
                  <a:lnTo>
                    <a:pt x="94" y="1510"/>
                  </a:lnTo>
                  <a:lnTo>
                    <a:pt x="30" y="1506"/>
                  </a:lnTo>
                  <a:lnTo>
                    <a:pt x="10" y="1506"/>
                  </a:lnTo>
                  <a:lnTo>
                    <a:pt x="0" y="2"/>
                  </a:lnTo>
                  <a:close/>
                </a:path>
              </a:pathLst>
            </a:custGeom>
            <a:noFill/>
            <a:ln w="15875">
              <a:solidFill>
                <a:schemeClr val="tx1"/>
              </a:solidFill>
              <a:miter lim="800000"/>
              <a:headEnd/>
              <a:tailEnd/>
            </a:ln>
          </p:spPr>
          <p:txBody>
            <a:bodyPr wrap="none"/>
            <a:lstStyle/>
            <a:p>
              <a:endParaRPr lang="en-US"/>
            </a:p>
          </p:txBody>
        </p:sp>
        <p:sp>
          <p:nvSpPr>
            <p:cNvPr id="281644" name="Line 6"/>
            <p:cNvSpPr>
              <a:spLocks noChangeShapeType="1"/>
            </p:cNvSpPr>
            <p:nvPr/>
          </p:nvSpPr>
          <p:spPr bwMode="auto">
            <a:xfrm>
              <a:off x="3276" y="1612"/>
              <a:ext cx="442" cy="0"/>
            </a:xfrm>
            <a:prstGeom prst="line">
              <a:avLst/>
            </a:prstGeom>
            <a:noFill/>
            <a:ln w="9525">
              <a:solidFill>
                <a:schemeClr val="tx1"/>
              </a:solidFill>
              <a:miter lim="800000"/>
              <a:headEnd/>
              <a:tailEnd/>
            </a:ln>
          </p:spPr>
          <p:txBody>
            <a:bodyPr wrap="none"/>
            <a:lstStyle/>
            <a:p>
              <a:endParaRPr lang="en-US"/>
            </a:p>
          </p:txBody>
        </p:sp>
        <p:sp>
          <p:nvSpPr>
            <p:cNvPr id="281645" name="Line 7"/>
            <p:cNvSpPr>
              <a:spLocks noChangeShapeType="1"/>
            </p:cNvSpPr>
            <p:nvPr/>
          </p:nvSpPr>
          <p:spPr bwMode="auto">
            <a:xfrm>
              <a:off x="3280" y="2084"/>
              <a:ext cx="442" cy="0"/>
            </a:xfrm>
            <a:prstGeom prst="line">
              <a:avLst/>
            </a:prstGeom>
            <a:noFill/>
            <a:ln w="9525">
              <a:solidFill>
                <a:schemeClr val="tx1"/>
              </a:solidFill>
              <a:miter lim="800000"/>
              <a:headEnd/>
              <a:tailEnd/>
            </a:ln>
          </p:spPr>
          <p:txBody>
            <a:bodyPr wrap="none"/>
            <a:lstStyle/>
            <a:p>
              <a:endParaRPr lang="en-US"/>
            </a:p>
          </p:txBody>
        </p:sp>
        <p:sp>
          <p:nvSpPr>
            <p:cNvPr id="281646" name="Line 8"/>
            <p:cNvSpPr>
              <a:spLocks noChangeShapeType="1"/>
            </p:cNvSpPr>
            <p:nvPr/>
          </p:nvSpPr>
          <p:spPr bwMode="auto">
            <a:xfrm>
              <a:off x="3282" y="2556"/>
              <a:ext cx="442" cy="0"/>
            </a:xfrm>
            <a:prstGeom prst="line">
              <a:avLst/>
            </a:prstGeom>
            <a:noFill/>
            <a:ln w="9525">
              <a:solidFill>
                <a:schemeClr val="tx1"/>
              </a:solidFill>
              <a:miter lim="800000"/>
              <a:headEnd/>
              <a:tailEnd/>
            </a:ln>
          </p:spPr>
          <p:txBody>
            <a:bodyPr wrap="none"/>
            <a:lstStyle/>
            <a:p>
              <a:endParaRPr lang="en-US"/>
            </a:p>
          </p:txBody>
        </p:sp>
        <p:sp>
          <p:nvSpPr>
            <p:cNvPr id="281647" name="Line 9"/>
            <p:cNvSpPr>
              <a:spLocks noChangeShapeType="1"/>
            </p:cNvSpPr>
            <p:nvPr/>
          </p:nvSpPr>
          <p:spPr bwMode="auto">
            <a:xfrm>
              <a:off x="3410" y="1658"/>
              <a:ext cx="178" cy="0"/>
            </a:xfrm>
            <a:prstGeom prst="line">
              <a:avLst/>
            </a:prstGeom>
            <a:noFill/>
            <a:ln w="9525">
              <a:solidFill>
                <a:schemeClr val="tx1"/>
              </a:solidFill>
              <a:miter lim="800000"/>
              <a:headEnd/>
              <a:tailEnd/>
            </a:ln>
          </p:spPr>
          <p:txBody>
            <a:bodyPr wrap="none"/>
            <a:lstStyle/>
            <a:p>
              <a:endParaRPr lang="en-US"/>
            </a:p>
          </p:txBody>
        </p:sp>
        <p:sp>
          <p:nvSpPr>
            <p:cNvPr id="281648" name="Line 10"/>
            <p:cNvSpPr>
              <a:spLocks noChangeShapeType="1"/>
            </p:cNvSpPr>
            <p:nvPr/>
          </p:nvSpPr>
          <p:spPr bwMode="auto">
            <a:xfrm>
              <a:off x="3408" y="1706"/>
              <a:ext cx="178" cy="0"/>
            </a:xfrm>
            <a:prstGeom prst="line">
              <a:avLst/>
            </a:prstGeom>
            <a:noFill/>
            <a:ln w="9525">
              <a:solidFill>
                <a:schemeClr val="tx1"/>
              </a:solidFill>
              <a:miter lim="800000"/>
              <a:headEnd/>
              <a:tailEnd/>
            </a:ln>
          </p:spPr>
          <p:txBody>
            <a:bodyPr wrap="none"/>
            <a:lstStyle/>
            <a:p>
              <a:endParaRPr lang="en-US"/>
            </a:p>
          </p:txBody>
        </p:sp>
        <p:sp>
          <p:nvSpPr>
            <p:cNvPr id="281649" name="Line 11"/>
            <p:cNvSpPr>
              <a:spLocks noChangeShapeType="1"/>
            </p:cNvSpPr>
            <p:nvPr/>
          </p:nvSpPr>
          <p:spPr bwMode="auto">
            <a:xfrm>
              <a:off x="3408" y="1752"/>
              <a:ext cx="178" cy="0"/>
            </a:xfrm>
            <a:prstGeom prst="line">
              <a:avLst/>
            </a:prstGeom>
            <a:noFill/>
            <a:ln w="9525">
              <a:solidFill>
                <a:schemeClr val="tx1"/>
              </a:solidFill>
              <a:miter lim="800000"/>
              <a:headEnd/>
              <a:tailEnd/>
            </a:ln>
          </p:spPr>
          <p:txBody>
            <a:bodyPr wrap="none"/>
            <a:lstStyle/>
            <a:p>
              <a:endParaRPr lang="en-US"/>
            </a:p>
          </p:txBody>
        </p:sp>
        <p:sp>
          <p:nvSpPr>
            <p:cNvPr id="281650" name="Line 12"/>
            <p:cNvSpPr>
              <a:spLocks noChangeShapeType="1"/>
            </p:cNvSpPr>
            <p:nvPr/>
          </p:nvSpPr>
          <p:spPr bwMode="auto">
            <a:xfrm>
              <a:off x="3408" y="1800"/>
              <a:ext cx="178" cy="0"/>
            </a:xfrm>
            <a:prstGeom prst="line">
              <a:avLst/>
            </a:prstGeom>
            <a:noFill/>
            <a:ln w="9525">
              <a:solidFill>
                <a:schemeClr val="tx1"/>
              </a:solidFill>
              <a:miter lim="800000"/>
              <a:headEnd/>
              <a:tailEnd/>
            </a:ln>
          </p:spPr>
          <p:txBody>
            <a:bodyPr wrap="none"/>
            <a:lstStyle/>
            <a:p>
              <a:endParaRPr lang="en-US"/>
            </a:p>
          </p:txBody>
        </p:sp>
        <p:sp>
          <p:nvSpPr>
            <p:cNvPr id="281651" name="Line 13"/>
            <p:cNvSpPr>
              <a:spLocks noChangeShapeType="1"/>
            </p:cNvSpPr>
            <p:nvPr/>
          </p:nvSpPr>
          <p:spPr bwMode="auto">
            <a:xfrm>
              <a:off x="3414" y="1896"/>
              <a:ext cx="178" cy="0"/>
            </a:xfrm>
            <a:prstGeom prst="line">
              <a:avLst/>
            </a:prstGeom>
            <a:noFill/>
            <a:ln w="9525">
              <a:solidFill>
                <a:schemeClr val="tx1"/>
              </a:solidFill>
              <a:miter lim="800000"/>
              <a:headEnd/>
              <a:tailEnd/>
            </a:ln>
          </p:spPr>
          <p:txBody>
            <a:bodyPr wrap="none"/>
            <a:lstStyle/>
            <a:p>
              <a:endParaRPr lang="en-US"/>
            </a:p>
          </p:txBody>
        </p:sp>
        <p:sp>
          <p:nvSpPr>
            <p:cNvPr id="281652" name="Line 14"/>
            <p:cNvSpPr>
              <a:spLocks noChangeShapeType="1"/>
            </p:cNvSpPr>
            <p:nvPr/>
          </p:nvSpPr>
          <p:spPr bwMode="auto">
            <a:xfrm>
              <a:off x="3412" y="1944"/>
              <a:ext cx="178" cy="0"/>
            </a:xfrm>
            <a:prstGeom prst="line">
              <a:avLst/>
            </a:prstGeom>
            <a:noFill/>
            <a:ln w="9525">
              <a:solidFill>
                <a:schemeClr val="tx1"/>
              </a:solidFill>
              <a:miter lim="800000"/>
              <a:headEnd/>
              <a:tailEnd/>
            </a:ln>
          </p:spPr>
          <p:txBody>
            <a:bodyPr wrap="none"/>
            <a:lstStyle/>
            <a:p>
              <a:endParaRPr lang="en-US"/>
            </a:p>
          </p:txBody>
        </p:sp>
        <p:sp>
          <p:nvSpPr>
            <p:cNvPr id="281653" name="Line 15"/>
            <p:cNvSpPr>
              <a:spLocks noChangeShapeType="1"/>
            </p:cNvSpPr>
            <p:nvPr/>
          </p:nvSpPr>
          <p:spPr bwMode="auto">
            <a:xfrm>
              <a:off x="3412" y="1990"/>
              <a:ext cx="178" cy="0"/>
            </a:xfrm>
            <a:prstGeom prst="line">
              <a:avLst/>
            </a:prstGeom>
            <a:noFill/>
            <a:ln w="9525">
              <a:solidFill>
                <a:schemeClr val="tx1"/>
              </a:solidFill>
              <a:miter lim="800000"/>
              <a:headEnd/>
              <a:tailEnd/>
            </a:ln>
          </p:spPr>
          <p:txBody>
            <a:bodyPr wrap="none"/>
            <a:lstStyle/>
            <a:p>
              <a:endParaRPr lang="en-US"/>
            </a:p>
          </p:txBody>
        </p:sp>
        <p:sp>
          <p:nvSpPr>
            <p:cNvPr id="281654" name="Line 16"/>
            <p:cNvSpPr>
              <a:spLocks noChangeShapeType="1"/>
            </p:cNvSpPr>
            <p:nvPr/>
          </p:nvSpPr>
          <p:spPr bwMode="auto">
            <a:xfrm>
              <a:off x="3412" y="2038"/>
              <a:ext cx="178" cy="0"/>
            </a:xfrm>
            <a:prstGeom prst="line">
              <a:avLst/>
            </a:prstGeom>
            <a:noFill/>
            <a:ln w="9525">
              <a:solidFill>
                <a:schemeClr val="tx1"/>
              </a:solidFill>
              <a:miter lim="800000"/>
              <a:headEnd/>
              <a:tailEnd/>
            </a:ln>
          </p:spPr>
          <p:txBody>
            <a:bodyPr wrap="none"/>
            <a:lstStyle/>
            <a:p>
              <a:endParaRPr lang="en-US"/>
            </a:p>
          </p:txBody>
        </p:sp>
        <p:sp>
          <p:nvSpPr>
            <p:cNvPr id="281655" name="Line 17"/>
            <p:cNvSpPr>
              <a:spLocks noChangeShapeType="1"/>
            </p:cNvSpPr>
            <p:nvPr/>
          </p:nvSpPr>
          <p:spPr bwMode="auto">
            <a:xfrm>
              <a:off x="3412" y="2600"/>
              <a:ext cx="178" cy="0"/>
            </a:xfrm>
            <a:prstGeom prst="line">
              <a:avLst/>
            </a:prstGeom>
            <a:noFill/>
            <a:ln w="9525">
              <a:solidFill>
                <a:schemeClr val="tx1"/>
              </a:solidFill>
              <a:miter lim="800000"/>
              <a:headEnd/>
              <a:tailEnd/>
            </a:ln>
          </p:spPr>
          <p:txBody>
            <a:bodyPr wrap="none"/>
            <a:lstStyle/>
            <a:p>
              <a:endParaRPr lang="en-US"/>
            </a:p>
          </p:txBody>
        </p:sp>
        <p:sp>
          <p:nvSpPr>
            <p:cNvPr id="281656" name="Line 18"/>
            <p:cNvSpPr>
              <a:spLocks noChangeShapeType="1"/>
            </p:cNvSpPr>
            <p:nvPr/>
          </p:nvSpPr>
          <p:spPr bwMode="auto">
            <a:xfrm>
              <a:off x="3410" y="2648"/>
              <a:ext cx="178" cy="0"/>
            </a:xfrm>
            <a:prstGeom prst="line">
              <a:avLst/>
            </a:prstGeom>
            <a:noFill/>
            <a:ln w="9525">
              <a:solidFill>
                <a:schemeClr val="tx1"/>
              </a:solidFill>
              <a:miter lim="800000"/>
              <a:headEnd/>
              <a:tailEnd/>
            </a:ln>
          </p:spPr>
          <p:txBody>
            <a:bodyPr wrap="none"/>
            <a:lstStyle/>
            <a:p>
              <a:endParaRPr lang="en-US"/>
            </a:p>
          </p:txBody>
        </p:sp>
        <p:sp>
          <p:nvSpPr>
            <p:cNvPr id="281657" name="Line 19"/>
            <p:cNvSpPr>
              <a:spLocks noChangeShapeType="1"/>
            </p:cNvSpPr>
            <p:nvPr/>
          </p:nvSpPr>
          <p:spPr bwMode="auto">
            <a:xfrm>
              <a:off x="3410" y="2694"/>
              <a:ext cx="178" cy="0"/>
            </a:xfrm>
            <a:prstGeom prst="line">
              <a:avLst/>
            </a:prstGeom>
            <a:noFill/>
            <a:ln w="9525">
              <a:solidFill>
                <a:schemeClr val="tx1"/>
              </a:solidFill>
              <a:miter lim="800000"/>
              <a:headEnd/>
              <a:tailEnd/>
            </a:ln>
          </p:spPr>
          <p:txBody>
            <a:bodyPr wrap="none"/>
            <a:lstStyle/>
            <a:p>
              <a:endParaRPr lang="en-US"/>
            </a:p>
          </p:txBody>
        </p:sp>
        <p:sp>
          <p:nvSpPr>
            <p:cNvPr id="281658" name="Line 20"/>
            <p:cNvSpPr>
              <a:spLocks noChangeShapeType="1"/>
            </p:cNvSpPr>
            <p:nvPr/>
          </p:nvSpPr>
          <p:spPr bwMode="auto">
            <a:xfrm>
              <a:off x="3410" y="2742"/>
              <a:ext cx="178" cy="0"/>
            </a:xfrm>
            <a:prstGeom prst="line">
              <a:avLst/>
            </a:prstGeom>
            <a:noFill/>
            <a:ln w="9525">
              <a:solidFill>
                <a:schemeClr val="tx1"/>
              </a:solidFill>
              <a:miter lim="800000"/>
              <a:headEnd/>
              <a:tailEnd/>
            </a:ln>
          </p:spPr>
          <p:txBody>
            <a:bodyPr wrap="none"/>
            <a:lstStyle/>
            <a:p>
              <a:endParaRPr lang="en-US"/>
            </a:p>
          </p:txBody>
        </p:sp>
        <p:sp>
          <p:nvSpPr>
            <p:cNvPr id="281659" name="Line 21"/>
            <p:cNvSpPr>
              <a:spLocks noChangeShapeType="1"/>
            </p:cNvSpPr>
            <p:nvPr/>
          </p:nvSpPr>
          <p:spPr bwMode="auto">
            <a:xfrm>
              <a:off x="3414" y="2366"/>
              <a:ext cx="178" cy="0"/>
            </a:xfrm>
            <a:prstGeom prst="line">
              <a:avLst/>
            </a:prstGeom>
            <a:noFill/>
            <a:ln w="9525">
              <a:solidFill>
                <a:schemeClr val="tx1"/>
              </a:solidFill>
              <a:miter lim="800000"/>
              <a:headEnd/>
              <a:tailEnd/>
            </a:ln>
          </p:spPr>
          <p:txBody>
            <a:bodyPr wrap="none"/>
            <a:lstStyle/>
            <a:p>
              <a:endParaRPr lang="en-US"/>
            </a:p>
          </p:txBody>
        </p:sp>
        <p:sp>
          <p:nvSpPr>
            <p:cNvPr id="281660" name="Line 22"/>
            <p:cNvSpPr>
              <a:spLocks noChangeShapeType="1"/>
            </p:cNvSpPr>
            <p:nvPr/>
          </p:nvSpPr>
          <p:spPr bwMode="auto">
            <a:xfrm>
              <a:off x="3412" y="2414"/>
              <a:ext cx="178" cy="0"/>
            </a:xfrm>
            <a:prstGeom prst="line">
              <a:avLst/>
            </a:prstGeom>
            <a:noFill/>
            <a:ln w="9525">
              <a:solidFill>
                <a:schemeClr val="tx1"/>
              </a:solidFill>
              <a:miter lim="800000"/>
              <a:headEnd/>
              <a:tailEnd/>
            </a:ln>
          </p:spPr>
          <p:txBody>
            <a:bodyPr wrap="none"/>
            <a:lstStyle/>
            <a:p>
              <a:endParaRPr lang="en-US"/>
            </a:p>
          </p:txBody>
        </p:sp>
        <p:sp>
          <p:nvSpPr>
            <p:cNvPr id="281661" name="Line 23"/>
            <p:cNvSpPr>
              <a:spLocks noChangeShapeType="1"/>
            </p:cNvSpPr>
            <p:nvPr/>
          </p:nvSpPr>
          <p:spPr bwMode="auto">
            <a:xfrm>
              <a:off x="3412" y="2460"/>
              <a:ext cx="178" cy="0"/>
            </a:xfrm>
            <a:prstGeom prst="line">
              <a:avLst/>
            </a:prstGeom>
            <a:noFill/>
            <a:ln w="9525">
              <a:solidFill>
                <a:schemeClr val="tx1"/>
              </a:solidFill>
              <a:miter lim="800000"/>
              <a:headEnd/>
              <a:tailEnd/>
            </a:ln>
          </p:spPr>
          <p:txBody>
            <a:bodyPr wrap="none"/>
            <a:lstStyle/>
            <a:p>
              <a:endParaRPr lang="en-US"/>
            </a:p>
          </p:txBody>
        </p:sp>
        <p:sp>
          <p:nvSpPr>
            <p:cNvPr id="281662" name="Line 24"/>
            <p:cNvSpPr>
              <a:spLocks noChangeShapeType="1"/>
            </p:cNvSpPr>
            <p:nvPr/>
          </p:nvSpPr>
          <p:spPr bwMode="auto">
            <a:xfrm>
              <a:off x="3412" y="2508"/>
              <a:ext cx="178" cy="0"/>
            </a:xfrm>
            <a:prstGeom prst="line">
              <a:avLst/>
            </a:prstGeom>
            <a:noFill/>
            <a:ln w="9525">
              <a:solidFill>
                <a:schemeClr val="tx1"/>
              </a:solidFill>
              <a:miter lim="800000"/>
              <a:headEnd/>
              <a:tailEnd/>
            </a:ln>
          </p:spPr>
          <p:txBody>
            <a:bodyPr wrap="none"/>
            <a:lstStyle/>
            <a:p>
              <a:endParaRPr lang="en-US"/>
            </a:p>
          </p:txBody>
        </p:sp>
        <p:sp>
          <p:nvSpPr>
            <p:cNvPr id="281663" name="Line 25"/>
            <p:cNvSpPr>
              <a:spLocks noChangeShapeType="1"/>
            </p:cNvSpPr>
            <p:nvPr/>
          </p:nvSpPr>
          <p:spPr bwMode="auto">
            <a:xfrm>
              <a:off x="3416" y="2130"/>
              <a:ext cx="178" cy="0"/>
            </a:xfrm>
            <a:prstGeom prst="line">
              <a:avLst/>
            </a:prstGeom>
            <a:noFill/>
            <a:ln w="9525">
              <a:solidFill>
                <a:schemeClr val="tx1"/>
              </a:solidFill>
              <a:miter lim="800000"/>
              <a:headEnd/>
              <a:tailEnd/>
            </a:ln>
          </p:spPr>
          <p:txBody>
            <a:bodyPr wrap="none"/>
            <a:lstStyle/>
            <a:p>
              <a:endParaRPr lang="en-US"/>
            </a:p>
          </p:txBody>
        </p:sp>
        <p:sp>
          <p:nvSpPr>
            <p:cNvPr id="281664" name="Line 26"/>
            <p:cNvSpPr>
              <a:spLocks noChangeShapeType="1"/>
            </p:cNvSpPr>
            <p:nvPr/>
          </p:nvSpPr>
          <p:spPr bwMode="auto">
            <a:xfrm>
              <a:off x="3414" y="2178"/>
              <a:ext cx="178" cy="0"/>
            </a:xfrm>
            <a:prstGeom prst="line">
              <a:avLst/>
            </a:prstGeom>
            <a:noFill/>
            <a:ln w="9525">
              <a:solidFill>
                <a:schemeClr val="tx1"/>
              </a:solidFill>
              <a:miter lim="800000"/>
              <a:headEnd/>
              <a:tailEnd/>
            </a:ln>
          </p:spPr>
          <p:txBody>
            <a:bodyPr wrap="none"/>
            <a:lstStyle/>
            <a:p>
              <a:endParaRPr lang="en-US"/>
            </a:p>
          </p:txBody>
        </p:sp>
        <p:sp>
          <p:nvSpPr>
            <p:cNvPr id="281665" name="Line 27"/>
            <p:cNvSpPr>
              <a:spLocks noChangeShapeType="1"/>
            </p:cNvSpPr>
            <p:nvPr/>
          </p:nvSpPr>
          <p:spPr bwMode="auto">
            <a:xfrm>
              <a:off x="3414" y="2224"/>
              <a:ext cx="178" cy="0"/>
            </a:xfrm>
            <a:prstGeom prst="line">
              <a:avLst/>
            </a:prstGeom>
            <a:noFill/>
            <a:ln w="9525">
              <a:solidFill>
                <a:schemeClr val="tx1"/>
              </a:solidFill>
              <a:miter lim="800000"/>
              <a:headEnd/>
              <a:tailEnd/>
            </a:ln>
          </p:spPr>
          <p:txBody>
            <a:bodyPr wrap="none"/>
            <a:lstStyle/>
            <a:p>
              <a:endParaRPr lang="en-US"/>
            </a:p>
          </p:txBody>
        </p:sp>
        <p:sp>
          <p:nvSpPr>
            <p:cNvPr id="281666" name="Line 28"/>
            <p:cNvSpPr>
              <a:spLocks noChangeShapeType="1"/>
            </p:cNvSpPr>
            <p:nvPr/>
          </p:nvSpPr>
          <p:spPr bwMode="auto">
            <a:xfrm>
              <a:off x="3414" y="2272"/>
              <a:ext cx="178" cy="0"/>
            </a:xfrm>
            <a:prstGeom prst="line">
              <a:avLst/>
            </a:prstGeom>
            <a:noFill/>
            <a:ln w="9525">
              <a:solidFill>
                <a:schemeClr val="tx1"/>
              </a:solidFill>
              <a:miter lim="800000"/>
              <a:headEnd/>
              <a:tailEnd/>
            </a:ln>
          </p:spPr>
          <p:txBody>
            <a:bodyPr wrap="none"/>
            <a:lstStyle/>
            <a:p>
              <a:endParaRPr lang="en-US"/>
            </a:p>
          </p:txBody>
        </p:sp>
        <p:sp>
          <p:nvSpPr>
            <p:cNvPr id="281667" name="Line 29"/>
            <p:cNvSpPr>
              <a:spLocks noChangeShapeType="1"/>
            </p:cNvSpPr>
            <p:nvPr/>
          </p:nvSpPr>
          <p:spPr bwMode="auto">
            <a:xfrm>
              <a:off x="3360" y="1846"/>
              <a:ext cx="288" cy="0"/>
            </a:xfrm>
            <a:prstGeom prst="line">
              <a:avLst/>
            </a:prstGeom>
            <a:noFill/>
            <a:ln w="9525">
              <a:solidFill>
                <a:schemeClr val="tx1"/>
              </a:solidFill>
              <a:miter lim="800000"/>
              <a:headEnd/>
              <a:tailEnd/>
            </a:ln>
          </p:spPr>
          <p:txBody>
            <a:bodyPr wrap="none"/>
            <a:lstStyle/>
            <a:p>
              <a:endParaRPr lang="en-US"/>
            </a:p>
          </p:txBody>
        </p:sp>
        <p:sp>
          <p:nvSpPr>
            <p:cNvPr id="281668" name="Line 30"/>
            <p:cNvSpPr>
              <a:spLocks noChangeShapeType="1"/>
            </p:cNvSpPr>
            <p:nvPr/>
          </p:nvSpPr>
          <p:spPr bwMode="auto">
            <a:xfrm>
              <a:off x="3370" y="2320"/>
              <a:ext cx="288" cy="0"/>
            </a:xfrm>
            <a:prstGeom prst="line">
              <a:avLst/>
            </a:prstGeom>
            <a:noFill/>
            <a:ln w="9525">
              <a:solidFill>
                <a:schemeClr val="tx1"/>
              </a:solidFill>
              <a:miter lim="800000"/>
              <a:headEnd/>
              <a:tailEnd/>
            </a:ln>
          </p:spPr>
          <p:txBody>
            <a:bodyPr wrap="none"/>
            <a:lstStyle/>
            <a:p>
              <a:endParaRPr lang="en-US"/>
            </a:p>
          </p:txBody>
        </p:sp>
        <p:sp>
          <p:nvSpPr>
            <p:cNvPr id="281669" name="Line 31"/>
            <p:cNvSpPr>
              <a:spLocks noChangeShapeType="1"/>
            </p:cNvSpPr>
            <p:nvPr/>
          </p:nvSpPr>
          <p:spPr bwMode="auto">
            <a:xfrm>
              <a:off x="3370" y="2788"/>
              <a:ext cx="288" cy="0"/>
            </a:xfrm>
            <a:prstGeom prst="line">
              <a:avLst/>
            </a:prstGeom>
            <a:noFill/>
            <a:ln w="9525">
              <a:solidFill>
                <a:schemeClr val="tx1"/>
              </a:solidFill>
              <a:miter lim="800000"/>
              <a:headEnd/>
              <a:tailEnd/>
            </a:ln>
          </p:spPr>
          <p:txBody>
            <a:bodyPr wrap="none"/>
            <a:lstStyle/>
            <a:p>
              <a:endParaRPr lang="en-US"/>
            </a:p>
          </p:txBody>
        </p:sp>
        <p:sp>
          <p:nvSpPr>
            <p:cNvPr id="281670" name="Line 32"/>
            <p:cNvSpPr>
              <a:spLocks noChangeShapeType="1"/>
            </p:cNvSpPr>
            <p:nvPr/>
          </p:nvSpPr>
          <p:spPr bwMode="auto">
            <a:xfrm>
              <a:off x="3412" y="2836"/>
              <a:ext cx="178" cy="0"/>
            </a:xfrm>
            <a:prstGeom prst="line">
              <a:avLst/>
            </a:prstGeom>
            <a:noFill/>
            <a:ln w="9525">
              <a:solidFill>
                <a:schemeClr val="tx1"/>
              </a:solidFill>
              <a:miter lim="800000"/>
              <a:headEnd/>
              <a:tailEnd/>
            </a:ln>
          </p:spPr>
          <p:txBody>
            <a:bodyPr wrap="none"/>
            <a:lstStyle/>
            <a:p>
              <a:endParaRPr lang="en-US"/>
            </a:p>
          </p:txBody>
        </p:sp>
        <p:sp>
          <p:nvSpPr>
            <p:cNvPr id="281671" name="Text Box 36"/>
            <p:cNvSpPr txBox="1">
              <a:spLocks noChangeArrowheads="1"/>
            </p:cNvSpPr>
            <p:nvPr/>
          </p:nvSpPr>
          <p:spPr bwMode="auto">
            <a:xfrm>
              <a:off x="3626" y="1475"/>
              <a:ext cx="222" cy="173"/>
            </a:xfrm>
            <a:prstGeom prst="rect">
              <a:avLst/>
            </a:prstGeom>
            <a:noFill/>
            <a:ln w="9525">
              <a:noFill/>
              <a:miter lim="800000"/>
              <a:headEnd/>
              <a:tailEnd/>
            </a:ln>
          </p:spPr>
          <p:txBody>
            <a:bodyPr wrap="none">
              <a:spAutoFit/>
            </a:bodyPr>
            <a:lstStyle/>
            <a:p>
              <a:r>
                <a:rPr lang="en-US" sz="1200"/>
                <a:t>10</a:t>
              </a:r>
            </a:p>
          </p:txBody>
        </p:sp>
        <p:sp>
          <p:nvSpPr>
            <p:cNvPr id="281672" name="Text Box 37"/>
            <p:cNvSpPr txBox="1">
              <a:spLocks noChangeArrowheads="1"/>
            </p:cNvSpPr>
            <p:nvPr/>
          </p:nvSpPr>
          <p:spPr bwMode="auto">
            <a:xfrm>
              <a:off x="3680" y="1945"/>
              <a:ext cx="169" cy="173"/>
            </a:xfrm>
            <a:prstGeom prst="rect">
              <a:avLst/>
            </a:prstGeom>
            <a:noFill/>
            <a:ln w="9525">
              <a:noFill/>
              <a:miter lim="800000"/>
              <a:headEnd/>
              <a:tailEnd/>
            </a:ln>
          </p:spPr>
          <p:txBody>
            <a:bodyPr wrap="none">
              <a:spAutoFit/>
            </a:bodyPr>
            <a:lstStyle/>
            <a:p>
              <a:r>
                <a:rPr lang="en-US" sz="1200"/>
                <a:t>8</a:t>
              </a:r>
            </a:p>
          </p:txBody>
        </p:sp>
        <p:sp>
          <p:nvSpPr>
            <p:cNvPr id="281673" name="Text Box 38"/>
            <p:cNvSpPr txBox="1">
              <a:spLocks noChangeArrowheads="1"/>
            </p:cNvSpPr>
            <p:nvPr/>
          </p:nvSpPr>
          <p:spPr bwMode="auto">
            <a:xfrm>
              <a:off x="3682" y="2419"/>
              <a:ext cx="169" cy="173"/>
            </a:xfrm>
            <a:prstGeom prst="rect">
              <a:avLst/>
            </a:prstGeom>
            <a:noFill/>
            <a:ln w="9525">
              <a:noFill/>
              <a:miter lim="800000"/>
              <a:headEnd/>
              <a:tailEnd/>
            </a:ln>
          </p:spPr>
          <p:txBody>
            <a:bodyPr wrap="none">
              <a:spAutoFit/>
            </a:bodyPr>
            <a:lstStyle/>
            <a:p>
              <a:r>
                <a:rPr lang="en-US" sz="1200"/>
                <a:t>6</a:t>
              </a:r>
            </a:p>
          </p:txBody>
        </p:sp>
        <p:sp>
          <p:nvSpPr>
            <p:cNvPr id="281674" name="Line 39"/>
            <p:cNvSpPr>
              <a:spLocks noChangeShapeType="1"/>
            </p:cNvSpPr>
            <p:nvPr/>
          </p:nvSpPr>
          <p:spPr bwMode="auto">
            <a:xfrm>
              <a:off x="3316" y="1570"/>
              <a:ext cx="0" cy="280"/>
            </a:xfrm>
            <a:prstGeom prst="line">
              <a:avLst/>
            </a:prstGeom>
            <a:noFill/>
            <a:ln w="6350">
              <a:solidFill>
                <a:schemeClr val="tx1"/>
              </a:solidFill>
              <a:miter lim="800000"/>
              <a:headEnd/>
              <a:tailEnd/>
            </a:ln>
          </p:spPr>
          <p:txBody>
            <a:bodyPr wrap="none"/>
            <a:lstStyle/>
            <a:p>
              <a:endParaRPr lang="en-US"/>
            </a:p>
          </p:txBody>
        </p:sp>
        <p:sp>
          <p:nvSpPr>
            <p:cNvPr id="281675" name="Line 40"/>
            <p:cNvSpPr>
              <a:spLocks noChangeShapeType="1"/>
            </p:cNvSpPr>
            <p:nvPr/>
          </p:nvSpPr>
          <p:spPr bwMode="auto">
            <a:xfrm>
              <a:off x="3320" y="2028"/>
              <a:ext cx="0" cy="280"/>
            </a:xfrm>
            <a:prstGeom prst="line">
              <a:avLst/>
            </a:prstGeom>
            <a:noFill/>
            <a:ln w="6350">
              <a:solidFill>
                <a:schemeClr val="tx1"/>
              </a:solidFill>
              <a:miter lim="800000"/>
              <a:headEnd/>
              <a:tailEnd/>
            </a:ln>
          </p:spPr>
          <p:txBody>
            <a:bodyPr wrap="none"/>
            <a:lstStyle/>
            <a:p>
              <a:endParaRPr lang="en-US"/>
            </a:p>
          </p:txBody>
        </p:sp>
        <p:sp>
          <p:nvSpPr>
            <p:cNvPr id="281676" name="Line 41"/>
            <p:cNvSpPr>
              <a:spLocks noChangeShapeType="1"/>
            </p:cNvSpPr>
            <p:nvPr/>
          </p:nvSpPr>
          <p:spPr bwMode="auto">
            <a:xfrm>
              <a:off x="3322" y="2492"/>
              <a:ext cx="0" cy="280"/>
            </a:xfrm>
            <a:prstGeom prst="line">
              <a:avLst/>
            </a:prstGeom>
            <a:noFill/>
            <a:ln w="6350">
              <a:solidFill>
                <a:schemeClr val="tx1"/>
              </a:solidFill>
              <a:miter lim="800000"/>
              <a:headEnd/>
              <a:tailEnd/>
            </a:ln>
          </p:spPr>
          <p:txBody>
            <a:bodyPr wrap="none"/>
            <a:lstStyle/>
            <a:p>
              <a:endParaRPr lang="en-US"/>
            </a:p>
          </p:txBody>
        </p:sp>
        <p:sp>
          <p:nvSpPr>
            <p:cNvPr id="281677" name="Line 42"/>
            <p:cNvSpPr>
              <a:spLocks noChangeShapeType="1"/>
            </p:cNvSpPr>
            <p:nvPr/>
          </p:nvSpPr>
          <p:spPr bwMode="auto">
            <a:xfrm>
              <a:off x="3314" y="1486"/>
              <a:ext cx="0" cy="26"/>
            </a:xfrm>
            <a:prstGeom prst="line">
              <a:avLst/>
            </a:prstGeom>
            <a:noFill/>
            <a:ln w="6350">
              <a:solidFill>
                <a:schemeClr val="tx1"/>
              </a:solidFill>
              <a:miter lim="800000"/>
              <a:headEnd/>
              <a:tailEnd/>
            </a:ln>
          </p:spPr>
          <p:txBody>
            <a:bodyPr wrap="none"/>
            <a:lstStyle/>
            <a:p>
              <a:endParaRPr lang="en-US"/>
            </a:p>
          </p:txBody>
        </p:sp>
        <p:sp>
          <p:nvSpPr>
            <p:cNvPr id="281678" name="Line 43"/>
            <p:cNvSpPr>
              <a:spLocks noChangeShapeType="1"/>
            </p:cNvSpPr>
            <p:nvPr/>
          </p:nvSpPr>
          <p:spPr bwMode="auto">
            <a:xfrm>
              <a:off x="3318" y="1890"/>
              <a:ext cx="0" cy="26"/>
            </a:xfrm>
            <a:prstGeom prst="line">
              <a:avLst/>
            </a:prstGeom>
            <a:noFill/>
            <a:ln w="6350">
              <a:solidFill>
                <a:schemeClr val="tx1"/>
              </a:solidFill>
              <a:miter lim="800000"/>
              <a:headEnd/>
              <a:tailEnd/>
            </a:ln>
          </p:spPr>
          <p:txBody>
            <a:bodyPr wrap="none"/>
            <a:lstStyle/>
            <a:p>
              <a:endParaRPr lang="en-US"/>
            </a:p>
          </p:txBody>
        </p:sp>
        <p:sp>
          <p:nvSpPr>
            <p:cNvPr id="281679" name="Line 44"/>
            <p:cNvSpPr>
              <a:spLocks noChangeShapeType="1"/>
            </p:cNvSpPr>
            <p:nvPr/>
          </p:nvSpPr>
          <p:spPr bwMode="auto">
            <a:xfrm>
              <a:off x="3318" y="1950"/>
              <a:ext cx="0" cy="26"/>
            </a:xfrm>
            <a:prstGeom prst="line">
              <a:avLst/>
            </a:prstGeom>
            <a:noFill/>
            <a:ln w="6350">
              <a:solidFill>
                <a:schemeClr val="tx1"/>
              </a:solidFill>
              <a:miter lim="800000"/>
              <a:headEnd/>
              <a:tailEnd/>
            </a:ln>
          </p:spPr>
          <p:txBody>
            <a:bodyPr wrap="none"/>
            <a:lstStyle/>
            <a:p>
              <a:endParaRPr lang="en-US"/>
            </a:p>
          </p:txBody>
        </p:sp>
        <p:sp>
          <p:nvSpPr>
            <p:cNvPr id="281680" name="Line 45"/>
            <p:cNvSpPr>
              <a:spLocks noChangeShapeType="1"/>
            </p:cNvSpPr>
            <p:nvPr/>
          </p:nvSpPr>
          <p:spPr bwMode="auto">
            <a:xfrm>
              <a:off x="3322" y="2344"/>
              <a:ext cx="0" cy="26"/>
            </a:xfrm>
            <a:prstGeom prst="line">
              <a:avLst/>
            </a:prstGeom>
            <a:noFill/>
            <a:ln w="6350">
              <a:solidFill>
                <a:schemeClr val="tx1"/>
              </a:solidFill>
              <a:miter lim="800000"/>
              <a:headEnd/>
              <a:tailEnd/>
            </a:ln>
          </p:spPr>
          <p:txBody>
            <a:bodyPr wrap="none"/>
            <a:lstStyle/>
            <a:p>
              <a:endParaRPr lang="en-US"/>
            </a:p>
          </p:txBody>
        </p:sp>
        <p:sp>
          <p:nvSpPr>
            <p:cNvPr id="281681" name="Line 46"/>
            <p:cNvSpPr>
              <a:spLocks noChangeShapeType="1"/>
            </p:cNvSpPr>
            <p:nvPr/>
          </p:nvSpPr>
          <p:spPr bwMode="auto">
            <a:xfrm>
              <a:off x="3322" y="2404"/>
              <a:ext cx="0" cy="26"/>
            </a:xfrm>
            <a:prstGeom prst="line">
              <a:avLst/>
            </a:prstGeom>
            <a:noFill/>
            <a:ln w="6350">
              <a:solidFill>
                <a:schemeClr val="tx1"/>
              </a:solidFill>
              <a:miter lim="800000"/>
              <a:headEnd/>
              <a:tailEnd/>
            </a:ln>
          </p:spPr>
          <p:txBody>
            <a:bodyPr wrap="none"/>
            <a:lstStyle/>
            <a:p>
              <a:endParaRPr lang="en-US"/>
            </a:p>
          </p:txBody>
        </p:sp>
        <p:sp>
          <p:nvSpPr>
            <p:cNvPr id="281682" name="Line 47"/>
            <p:cNvSpPr>
              <a:spLocks noChangeShapeType="1"/>
            </p:cNvSpPr>
            <p:nvPr/>
          </p:nvSpPr>
          <p:spPr bwMode="auto">
            <a:xfrm>
              <a:off x="3326" y="2804"/>
              <a:ext cx="0" cy="26"/>
            </a:xfrm>
            <a:prstGeom prst="line">
              <a:avLst/>
            </a:prstGeom>
            <a:noFill/>
            <a:ln w="6350">
              <a:solidFill>
                <a:schemeClr val="tx1"/>
              </a:solidFill>
              <a:miter lim="800000"/>
              <a:headEnd/>
              <a:tailEnd/>
            </a:ln>
          </p:spPr>
          <p:txBody>
            <a:bodyPr wrap="none"/>
            <a:lstStyle/>
            <a:p>
              <a:endParaRPr lang="en-US"/>
            </a:p>
          </p:txBody>
        </p:sp>
        <p:sp>
          <p:nvSpPr>
            <p:cNvPr id="281683" name="Line 48"/>
            <p:cNvSpPr>
              <a:spLocks noChangeShapeType="1"/>
            </p:cNvSpPr>
            <p:nvPr/>
          </p:nvSpPr>
          <p:spPr bwMode="auto">
            <a:xfrm>
              <a:off x="3326" y="2864"/>
              <a:ext cx="0" cy="26"/>
            </a:xfrm>
            <a:prstGeom prst="line">
              <a:avLst/>
            </a:prstGeom>
            <a:noFill/>
            <a:ln w="6350">
              <a:solidFill>
                <a:schemeClr val="tx1"/>
              </a:solidFill>
              <a:miter lim="800000"/>
              <a:headEnd/>
              <a:tailEnd/>
            </a:ln>
          </p:spPr>
          <p:txBody>
            <a:bodyPr wrap="none"/>
            <a:lstStyle/>
            <a:p>
              <a:endParaRPr lang="en-US"/>
            </a:p>
          </p:txBody>
        </p:sp>
        <p:sp>
          <p:nvSpPr>
            <p:cNvPr id="281684" name="Freeform 49"/>
            <p:cNvSpPr>
              <a:spLocks/>
            </p:cNvSpPr>
            <p:nvPr/>
          </p:nvSpPr>
          <p:spPr bwMode="auto">
            <a:xfrm>
              <a:off x="3280" y="2144"/>
              <a:ext cx="534" cy="89"/>
            </a:xfrm>
            <a:custGeom>
              <a:avLst/>
              <a:gdLst>
                <a:gd name="T0" fmla="*/ 0 w 534"/>
                <a:gd name="T1" fmla="*/ 16 h 89"/>
                <a:gd name="T2" fmla="*/ 254 w 534"/>
                <a:gd name="T3" fmla="*/ 86 h 89"/>
                <a:gd name="T4" fmla="*/ 534 w 534"/>
                <a:gd name="T5" fmla="*/ 0 h 89"/>
                <a:gd name="T6" fmla="*/ 0 60000 65536"/>
                <a:gd name="T7" fmla="*/ 0 60000 65536"/>
                <a:gd name="T8" fmla="*/ 0 60000 65536"/>
                <a:gd name="T9" fmla="*/ 0 w 534"/>
                <a:gd name="T10" fmla="*/ 0 h 89"/>
                <a:gd name="T11" fmla="*/ 534 w 534"/>
                <a:gd name="T12" fmla="*/ 89 h 89"/>
              </a:gdLst>
              <a:ahLst/>
              <a:cxnLst>
                <a:cxn ang="T6">
                  <a:pos x="T0" y="T1"/>
                </a:cxn>
                <a:cxn ang="T7">
                  <a:pos x="T2" y="T3"/>
                </a:cxn>
                <a:cxn ang="T8">
                  <a:pos x="T4" y="T5"/>
                </a:cxn>
              </a:cxnLst>
              <a:rect l="T9" t="T10" r="T11" b="T12"/>
              <a:pathLst>
                <a:path w="534" h="89">
                  <a:moveTo>
                    <a:pt x="0" y="16"/>
                  </a:moveTo>
                  <a:cubicBezTo>
                    <a:pt x="42" y="28"/>
                    <a:pt x="165" y="89"/>
                    <a:pt x="254" y="86"/>
                  </a:cubicBezTo>
                  <a:cubicBezTo>
                    <a:pt x="343" y="83"/>
                    <a:pt x="476" y="18"/>
                    <a:pt x="534" y="0"/>
                  </a:cubicBezTo>
                </a:path>
              </a:pathLst>
            </a:custGeom>
            <a:noFill/>
            <a:ln w="28575">
              <a:solidFill>
                <a:schemeClr val="hlink"/>
              </a:solidFill>
              <a:miter lim="800000"/>
              <a:headEnd/>
              <a:tailEnd/>
            </a:ln>
          </p:spPr>
          <p:txBody>
            <a:bodyPr wrap="none"/>
            <a:lstStyle/>
            <a:p>
              <a:endParaRPr lang="en-US"/>
            </a:p>
          </p:txBody>
        </p:sp>
      </p:grpSp>
      <p:sp>
        <p:nvSpPr>
          <p:cNvPr id="1056818" name="Text Box 50"/>
          <p:cNvSpPr txBox="1">
            <a:spLocks noChangeArrowheads="1"/>
          </p:cNvSpPr>
          <p:nvPr/>
        </p:nvSpPr>
        <p:spPr bwMode="auto">
          <a:xfrm rot="1120699">
            <a:off x="3516313" y="2836863"/>
            <a:ext cx="1760537" cy="304800"/>
          </a:xfrm>
          <a:prstGeom prst="rect">
            <a:avLst/>
          </a:prstGeom>
          <a:noFill/>
          <a:ln w="9525">
            <a:noFill/>
            <a:miter lim="800000"/>
            <a:headEnd/>
            <a:tailEnd/>
          </a:ln>
        </p:spPr>
        <p:txBody>
          <a:bodyPr wrap="none">
            <a:spAutoFit/>
          </a:bodyPr>
          <a:lstStyle/>
          <a:p>
            <a:r>
              <a:rPr lang="en-US" sz="1400"/>
              <a:t>line of sight too high</a:t>
            </a:r>
          </a:p>
        </p:txBody>
      </p:sp>
      <p:sp>
        <p:nvSpPr>
          <p:cNvPr id="1056819" name="Text Box 51"/>
          <p:cNvSpPr txBox="1">
            <a:spLocks noChangeArrowheads="1"/>
          </p:cNvSpPr>
          <p:nvPr/>
        </p:nvSpPr>
        <p:spPr bwMode="auto">
          <a:xfrm rot="1085132">
            <a:off x="6135688" y="3957638"/>
            <a:ext cx="1385887" cy="304800"/>
          </a:xfrm>
          <a:prstGeom prst="rect">
            <a:avLst/>
          </a:prstGeom>
          <a:noFill/>
          <a:ln w="9525">
            <a:noFill/>
            <a:miter lim="800000"/>
            <a:headEnd/>
            <a:tailEnd/>
          </a:ln>
        </p:spPr>
        <p:txBody>
          <a:bodyPr wrap="none">
            <a:spAutoFit/>
          </a:bodyPr>
          <a:lstStyle/>
          <a:p>
            <a:r>
              <a:rPr lang="en-US" sz="1400"/>
              <a:t>reading too low</a:t>
            </a:r>
          </a:p>
        </p:txBody>
      </p:sp>
      <p:sp>
        <p:nvSpPr>
          <p:cNvPr id="1056820" name="Text Box 52"/>
          <p:cNvSpPr txBox="1">
            <a:spLocks noChangeArrowheads="1"/>
          </p:cNvSpPr>
          <p:nvPr/>
        </p:nvSpPr>
        <p:spPr bwMode="auto">
          <a:xfrm rot="-1091125">
            <a:off x="6186488" y="2835275"/>
            <a:ext cx="1454150" cy="304800"/>
          </a:xfrm>
          <a:prstGeom prst="rect">
            <a:avLst/>
          </a:prstGeom>
          <a:noFill/>
          <a:ln w="9525">
            <a:noFill/>
            <a:miter lim="800000"/>
            <a:headEnd/>
            <a:tailEnd/>
          </a:ln>
        </p:spPr>
        <p:txBody>
          <a:bodyPr wrap="none">
            <a:spAutoFit/>
          </a:bodyPr>
          <a:lstStyle/>
          <a:p>
            <a:r>
              <a:rPr lang="en-US" sz="1400"/>
              <a:t>reading too high</a:t>
            </a:r>
          </a:p>
        </p:txBody>
      </p:sp>
      <p:sp>
        <p:nvSpPr>
          <p:cNvPr id="1056821" name="Text Box 53"/>
          <p:cNvSpPr txBox="1">
            <a:spLocks noChangeArrowheads="1"/>
          </p:cNvSpPr>
          <p:nvPr/>
        </p:nvSpPr>
        <p:spPr bwMode="auto">
          <a:xfrm rot="-983730">
            <a:off x="3001963" y="3746500"/>
            <a:ext cx="1692275" cy="304800"/>
          </a:xfrm>
          <a:prstGeom prst="rect">
            <a:avLst/>
          </a:prstGeom>
          <a:noFill/>
          <a:ln w="9525">
            <a:noFill/>
            <a:miter lim="800000"/>
            <a:headEnd/>
            <a:tailEnd/>
          </a:ln>
        </p:spPr>
        <p:txBody>
          <a:bodyPr wrap="none">
            <a:spAutoFit/>
          </a:bodyPr>
          <a:lstStyle/>
          <a:p>
            <a:r>
              <a:rPr lang="en-US" sz="1400"/>
              <a:t>line of sight too low</a:t>
            </a:r>
          </a:p>
        </p:txBody>
      </p:sp>
      <p:sp>
        <p:nvSpPr>
          <p:cNvPr id="1056822" name="Text Box 54"/>
          <p:cNvSpPr txBox="1">
            <a:spLocks noChangeArrowheads="1"/>
          </p:cNvSpPr>
          <p:nvPr/>
        </p:nvSpPr>
        <p:spPr bwMode="auto">
          <a:xfrm>
            <a:off x="3232150" y="3243263"/>
            <a:ext cx="1641475" cy="304800"/>
          </a:xfrm>
          <a:prstGeom prst="rect">
            <a:avLst/>
          </a:prstGeom>
          <a:noFill/>
          <a:ln w="9525">
            <a:noFill/>
            <a:miter lim="800000"/>
            <a:headEnd/>
            <a:tailEnd/>
          </a:ln>
        </p:spPr>
        <p:txBody>
          <a:bodyPr wrap="none">
            <a:spAutoFit/>
          </a:bodyPr>
          <a:lstStyle/>
          <a:p>
            <a:r>
              <a:rPr lang="en-US" sz="1400"/>
              <a:t>proper line of sight</a:t>
            </a:r>
          </a:p>
        </p:txBody>
      </p:sp>
      <p:sp>
        <p:nvSpPr>
          <p:cNvPr id="1056823" name="Text Box 55"/>
          <p:cNvSpPr txBox="1">
            <a:spLocks noChangeArrowheads="1"/>
          </p:cNvSpPr>
          <p:nvPr/>
        </p:nvSpPr>
        <p:spPr bwMode="auto">
          <a:xfrm>
            <a:off x="6299200" y="3376613"/>
            <a:ext cx="1365250" cy="304800"/>
          </a:xfrm>
          <a:prstGeom prst="rect">
            <a:avLst/>
          </a:prstGeom>
          <a:noFill/>
          <a:ln w="9525">
            <a:noFill/>
            <a:miter lim="800000"/>
            <a:headEnd/>
            <a:tailEnd/>
          </a:ln>
        </p:spPr>
        <p:txBody>
          <a:bodyPr wrap="none">
            <a:spAutoFit/>
          </a:bodyPr>
          <a:lstStyle/>
          <a:p>
            <a:r>
              <a:rPr lang="en-US" sz="1400"/>
              <a:t>reading correct</a:t>
            </a:r>
          </a:p>
        </p:txBody>
      </p:sp>
      <p:sp>
        <p:nvSpPr>
          <p:cNvPr id="281614" name="Oval 61"/>
          <p:cNvSpPr>
            <a:spLocks noChangeArrowheads="1"/>
          </p:cNvSpPr>
          <p:nvPr/>
        </p:nvSpPr>
        <p:spPr bwMode="auto">
          <a:xfrm>
            <a:off x="2339975" y="3155950"/>
            <a:ext cx="555625" cy="215900"/>
          </a:xfrm>
          <a:prstGeom prst="ellipse">
            <a:avLst/>
          </a:prstGeom>
          <a:gradFill rotWithShape="1">
            <a:gsLst>
              <a:gs pos="0">
                <a:srgbClr val="D8ECFF"/>
              </a:gs>
              <a:gs pos="100000">
                <a:srgbClr val="99CCFF"/>
              </a:gs>
            </a:gsLst>
            <a:lin ang="5400000" scaled="1"/>
          </a:gradFill>
          <a:ln w="3175">
            <a:solidFill>
              <a:schemeClr val="hlink"/>
            </a:solidFill>
            <a:miter lim="800000"/>
            <a:headEnd/>
            <a:tailEnd/>
          </a:ln>
        </p:spPr>
        <p:txBody>
          <a:bodyPr wrap="none" anchor="ctr"/>
          <a:lstStyle/>
          <a:p>
            <a:endParaRPr lang="en-US"/>
          </a:p>
        </p:txBody>
      </p:sp>
      <p:sp>
        <p:nvSpPr>
          <p:cNvPr id="281615" name="Oval 65"/>
          <p:cNvSpPr>
            <a:spLocks noChangeArrowheads="1"/>
          </p:cNvSpPr>
          <p:nvPr/>
        </p:nvSpPr>
        <p:spPr bwMode="auto">
          <a:xfrm>
            <a:off x="2076450" y="2679700"/>
            <a:ext cx="1044575" cy="1063625"/>
          </a:xfrm>
          <a:prstGeom prst="ellipse">
            <a:avLst/>
          </a:prstGeom>
          <a:noFill/>
          <a:ln w="9525">
            <a:solidFill>
              <a:schemeClr val="tx1"/>
            </a:solidFill>
            <a:miter lim="800000"/>
            <a:headEnd/>
            <a:tailEnd/>
          </a:ln>
        </p:spPr>
        <p:txBody>
          <a:bodyPr wrap="none" anchor="ctr"/>
          <a:lstStyle/>
          <a:p>
            <a:endParaRPr lang="en-US"/>
          </a:p>
        </p:txBody>
      </p:sp>
      <p:grpSp>
        <p:nvGrpSpPr>
          <p:cNvPr id="281616" name="Group 91"/>
          <p:cNvGrpSpPr>
            <a:grpSpLocks/>
          </p:cNvGrpSpPr>
          <p:nvPr/>
        </p:nvGrpSpPr>
        <p:grpSpPr bwMode="auto">
          <a:xfrm>
            <a:off x="2514600" y="3006725"/>
            <a:ext cx="200025" cy="1933575"/>
            <a:chOff x="1584" y="1894"/>
            <a:chExt cx="126" cy="1218"/>
          </a:xfrm>
        </p:grpSpPr>
        <p:sp>
          <p:nvSpPr>
            <p:cNvPr id="281638" name="Freeform 66"/>
            <p:cNvSpPr>
              <a:spLocks/>
            </p:cNvSpPr>
            <p:nvPr/>
          </p:nvSpPr>
          <p:spPr bwMode="auto">
            <a:xfrm>
              <a:off x="1588" y="1894"/>
              <a:ext cx="116" cy="12"/>
            </a:xfrm>
            <a:custGeom>
              <a:avLst/>
              <a:gdLst>
                <a:gd name="T0" fmla="*/ 0 w 116"/>
                <a:gd name="T1" fmla="*/ 0 h 12"/>
                <a:gd name="T2" fmla="*/ 58 w 116"/>
                <a:gd name="T3" fmla="*/ 12 h 12"/>
                <a:gd name="T4" fmla="*/ 116 w 116"/>
                <a:gd name="T5" fmla="*/ 2 h 12"/>
                <a:gd name="T6" fmla="*/ 0 60000 65536"/>
                <a:gd name="T7" fmla="*/ 0 60000 65536"/>
                <a:gd name="T8" fmla="*/ 0 60000 65536"/>
                <a:gd name="T9" fmla="*/ 0 w 116"/>
                <a:gd name="T10" fmla="*/ 0 h 12"/>
                <a:gd name="T11" fmla="*/ 116 w 116"/>
                <a:gd name="T12" fmla="*/ 12 h 12"/>
              </a:gdLst>
              <a:ahLst/>
              <a:cxnLst>
                <a:cxn ang="T6">
                  <a:pos x="T0" y="T1"/>
                </a:cxn>
                <a:cxn ang="T7">
                  <a:pos x="T2" y="T3"/>
                </a:cxn>
                <a:cxn ang="T8">
                  <a:pos x="T4" y="T5"/>
                </a:cxn>
              </a:cxnLst>
              <a:rect l="T9" t="T10" r="T11" b="T12"/>
              <a:pathLst>
                <a:path w="116" h="12">
                  <a:moveTo>
                    <a:pt x="0" y="0"/>
                  </a:moveTo>
                  <a:cubicBezTo>
                    <a:pt x="19" y="6"/>
                    <a:pt x="39" y="12"/>
                    <a:pt x="58" y="12"/>
                  </a:cubicBezTo>
                  <a:cubicBezTo>
                    <a:pt x="77" y="12"/>
                    <a:pt x="96" y="7"/>
                    <a:pt x="116" y="2"/>
                  </a:cubicBezTo>
                </a:path>
              </a:pathLst>
            </a:custGeom>
            <a:noFill/>
            <a:ln w="9525">
              <a:solidFill>
                <a:schemeClr val="tx1"/>
              </a:solidFill>
              <a:miter lim="800000"/>
              <a:headEnd/>
              <a:tailEnd/>
            </a:ln>
          </p:spPr>
          <p:txBody>
            <a:bodyPr wrap="none"/>
            <a:lstStyle/>
            <a:p>
              <a:endParaRPr lang="en-US"/>
            </a:p>
          </p:txBody>
        </p:sp>
        <p:sp>
          <p:nvSpPr>
            <p:cNvPr id="281639" name="Freeform 67"/>
            <p:cNvSpPr>
              <a:spLocks/>
            </p:cNvSpPr>
            <p:nvPr/>
          </p:nvSpPr>
          <p:spPr bwMode="auto">
            <a:xfrm>
              <a:off x="1584" y="2196"/>
              <a:ext cx="116" cy="12"/>
            </a:xfrm>
            <a:custGeom>
              <a:avLst/>
              <a:gdLst>
                <a:gd name="T0" fmla="*/ 0 w 116"/>
                <a:gd name="T1" fmla="*/ 0 h 12"/>
                <a:gd name="T2" fmla="*/ 58 w 116"/>
                <a:gd name="T3" fmla="*/ 12 h 12"/>
                <a:gd name="T4" fmla="*/ 116 w 116"/>
                <a:gd name="T5" fmla="*/ 2 h 12"/>
                <a:gd name="T6" fmla="*/ 0 60000 65536"/>
                <a:gd name="T7" fmla="*/ 0 60000 65536"/>
                <a:gd name="T8" fmla="*/ 0 60000 65536"/>
                <a:gd name="T9" fmla="*/ 0 w 116"/>
                <a:gd name="T10" fmla="*/ 0 h 12"/>
                <a:gd name="T11" fmla="*/ 116 w 116"/>
                <a:gd name="T12" fmla="*/ 12 h 12"/>
              </a:gdLst>
              <a:ahLst/>
              <a:cxnLst>
                <a:cxn ang="T6">
                  <a:pos x="T0" y="T1"/>
                </a:cxn>
                <a:cxn ang="T7">
                  <a:pos x="T2" y="T3"/>
                </a:cxn>
                <a:cxn ang="T8">
                  <a:pos x="T4" y="T5"/>
                </a:cxn>
              </a:cxnLst>
              <a:rect l="T9" t="T10" r="T11" b="T12"/>
              <a:pathLst>
                <a:path w="116" h="12">
                  <a:moveTo>
                    <a:pt x="0" y="0"/>
                  </a:moveTo>
                  <a:cubicBezTo>
                    <a:pt x="19" y="6"/>
                    <a:pt x="39" y="12"/>
                    <a:pt x="58" y="12"/>
                  </a:cubicBezTo>
                  <a:cubicBezTo>
                    <a:pt x="77" y="12"/>
                    <a:pt x="96" y="7"/>
                    <a:pt x="116" y="2"/>
                  </a:cubicBezTo>
                </a:path>
              </a:pathLst>
            </a:custGeom>
            <a:noFill/>
            <a:ln w="9525">
              <a:solidFill>
                <a:schemeClr val="tx1"/>
              </a:solidFill>
              <a:miter lim="800000"/>
              <a:headEnd/>
              <a:tailEnd/>
            </a:ln>
          </p:spPr>
          <p:txBody>
            <a:bodyPr wrap="none"/>
            <a:lstStyle/>
            <a:p>
              <a:endParaRPr lang="en-US"/>
            </a:p>
          </p:txBody>
        </p:sp>
        <p:sp>
          <p:nvSpPr>
            <p:cNvPr id="281640" name="Freeform 68"/>
            <p:cNvSpPr>
              <a:spLocks/>
            </p:cNvSpPr>
            <p:nvPr/>
          </p:nvSpPr>
          <p:spPr bwMode="auto">
            <a:xfrm>
              <a:off x="1590" y="2498"/>
              <a:ext cx="116" cy="12"/>
            </a:xfrm>
            <a:custGeom>
              <a:avLst/>
              <a:gdLst>
                <a:gd name="T0" fmla="*/ 0 w 116"/>
                <a:gd name="T1" fmla="*/ 0 h 12"/>
                <a:gd name="T2" fmla="*/ 58 w 116"/>
                <a:gd name="T3" fmla="*/ 12 h 12"/>
                <a:gd name="T4" fmla="*/ 116 w 116"/>
                <a:gd name="T5" fmla="*/ 2 h 12"/>
                <a:gd name="T6" fmla="*/ 0 60000 65536"/>
                <a:gd name="T7" fmla="*/ 0 60000 65536"/>
                <a:gd name="T8" fmla="*/ 0 60000 65536"/>
                <a:gd name="T9" fmla="*/ 0 w 116"/>
                <a:gd name="T10" fmla="*/ 0 h 12"/>
                <a:gd name="T11" fmla="*/ 116 w 116"/>
                <a:gd name="T12" fmla="*/ 12 h 12"/>
              </a:gdLst>
              <a:ahLst/>
              <a:cxnLst>
                <a:cxn ang="T6">
                  <a:pos x="T0" y="T1"/>
                </a:cxn>
                <a:cxn ang="T7">
                  <a:pos x="T2" y="T3"/>
                </a:cxn>
                <a:cxn ang="T8">
                  <a:pos x="T4" y="T5"/>
                </a:cxn>
              </a:cxnLst>
              <a:rect l="T9" t="T10" r="T11" b="T12"/>
              <a:pathLst>
                <a:path w="116" h="12">
                  <a:moveTo>
                    <a:pt x="0" y="0"/>
                  </a:moveTo>
                  <a:cubicBezTo>
                    <a:pt x="19" y="6"/>
                    <a:pt x="39" y="12"/>
                    <a:pt x="58" y="12"/>
                  </a:cubicBezTo>
                  <a:cubicBezTo>
                    <a:pt x="77" y="12"/>
                    <a:pt x="96" y="7"/>
                    <a:pt x="116" y="2"/>
                  </a:cubicBezTo>
                </a:path>
              </a:pathLst>
            </a:custGeom>
            <a:noFill/>
            <a:ln w="9525">
              <a:solidFill>
                <a:schemeClr val="tx1"/>
              </a:solidFill>
              <a:miter lim="800000"/>
              <a:headEnd/>
              <a:tailEnd/>
            </a:ln>
          </p:spPr>
          <p:txBody>
            <a:bodyPr wrap="none"/>
            <a:lstStyle/>
            <a:p>
              <a:endParaRPr lang="en-US"/>
            </a:p>
          </p:txBody>
        </p:sp>
        <p:sp>
          <p:nvSpPr>
            <p:cNvPr id="281641" name="Freeform 69"/>
            <p:cNvSpPr>
              <a:spLocks/>
            </p:cNvSpPr>
            <p:nvPr/>
          </p:nvSpPr>
          <p:spPr bwMode="auto">
            <a:xfrm>
              <a:off x="1594" y="2798"/>
              <a:ext cx="116" cy="12"/>
            </a:xfrm>
            <a:custGeom>
              <a:avLst/>
              <a:gdLst>
                <a:gd name="T0" fmla="*/ 0 w 116"/>
                <a:gd name="T1" fmla="*/ 0 h 12"/>
                <a:gd name="T2" fmla="*/ 58 w 116"/>
                <a:gd name="T3" fmla="*/ 12 h 12"/>
                <a:gd name="T4" fmla="*/ 116 w 116"/>
                <a:gd name="T5" fmla="*/ 2 h 12"/>
                <a:gd name="T6" fmla="*/ 0 60000 65536"/>
                <a:gd name="T7" fmla="*/ 0 60000 65536"/>
                <a:gd name="T8" fmla="*/ 0 60000 65536"/>
                <a:gd name="T9" fmla="*/ 0 w 116"/>
                <a:gd name="T10" fmla="*/ 0 h 12"/>
                <a:gd name="T11" fmla="*/ 116 w 116"/>
                <a:gd name="T12" fmla="*/ 12 h 12"/>
              </a:gdLst>
              <a:ahLst/>
              <a:cxnLst>
                <a:cxn ang="T6">
                  <a:pos x="T0" y="T1"/>
                </a:cxn>
                <a:cxn ang="T7">
                  <a:pos x="T2" y="T3"/>
                </a:cxn>
                <a:cxn ang="T8">
                  <a:pos x="T4" y="T5"/>
                </a:cxn>
              </a:cxnLst>
              <a:rect l="T9" t="T10" r="T11" b="T12"/>
              <a:pathLst>
                <a:path w="116" h="12">
                  <a:moveTo>
                    <a:pt x="0" y="0"/>
                  </a:moveTo>
                  <a:cubicBezTo>
                    <a:pt x="19" y="6"/>
                    <a:pt x="39" y="12"/>
                    <a:pt x="58" y="12"/>
                  </a:cubicBezTo>
                  <a:cubicBezTo>
                    <a:pt x="77" y="12"/>
                    <a:pt x="96" y="7"/>
                    <a:pt x="116" y="2"/>
                  </a:cubicBezTo>
                </a:path>
              </a:pathLst>
            </a:custGeom>
            <a:noFill/>
            <a:ln w="9525">
              <a:solidFill>
                <a:schemeClr val="tx1"/>
              </a:solidFill>
              <a:miter lim="800000"/>
              <a:headEnd/>
              <a:tailEnd/>
            </a:ln>
          </p:spPr>
          <p:txBody>
            <a:bodyPr wrap="none"/>
            <a:lstStyle/>
            <a:p>
              <a:endParaRPr lang="en-US"/>
            </a:p>
          </p:txBody>
        </p:sp>
        <p:sp>
          <p:nvSpPr>
            <p:cNvPr id="281642" name="Freeform 70"/>
            <p:cNvSpPr>
              <a:spLocks/>
            </p:cNvSpPr>
            <p:nvPr/>
          </p:nvSpPr>
          <p:spPr bwMode="auto">
            <a:xfrm>
              <a:off x="1594" y="3100"/>
              <a:ext cx="116" cy="12"/>
            </a:xfrm>
            <a:custGeom>
              <a:avLst/>
              <a:gdLst>
                <a:gd name="T0" fmla="*/ 0 w 116"/>
                <a:gd name="T1" fmla="*/ 0 h 12"/>
                <a:gd name="T2" fmla="*/ 58 w 116"/>
                <a:gd name="T3" fmla="*/ 12 h 12"/>
                <a:gd name="T4" fmla="*/ 116 w 116"/>
                <a:gd name="T5" fmla="*/ 2 h 12"/>
                <a:gd name="T6" fmla="*/ 0 60000 65536"/>
                <a:gd name="T7" fmla="*/ 0 60000 65536"/>
                <a:gd name="T8" fmla="*/ 0 60000 65536"/>
                <a:gd name="T9" fmla="*/ 0 w 116"/>
                <a:gd name="T10" fmla="*/ 0 h 12"/>
                <a:gd name="T11" fmla="*/ 116 w 116"/>
                <a:gd name="T12" fmla="*/ 12 h 12"/>
              </a:gdLst>
              <a:ahLst/>
              <a:cxnLst>
                <a:cxn ang="T6">
                  <a:pos x="T0" y="T1"/>
                </a:cxn>
                <a:cxn ang="T7">
                  <a:pos x="T2" y="T3"/>
                </a:cxn>
                <a:cxn ang="T8">
                  <a:pos x="T4" y="T5"/>
                </a:cxn>
              </a:cxnLst>
              <a:rect l="T9" t="T10" r="T11" b="T12"/>
              <a:pathLst>
                <a:path w="116" h="12">
                  <a:moveTo>
                    <a:pt x="0" y="0"/>
                  </a:moveTo>
                  <a:cubicBezTo>
                    <a:pt x="19" y="6"/>
                    <a:pt x="39" y="12"/>
                    <a:pt x="58" y="12"/>
                  </a:cubicBezTo>
                  <a:cubicBezTo>
                    <a:pt x="77" y="12"/>
                    <a:pt x="96" y="7"/>
                    <a:pt x="116" y="2"/>
                  </a:cubicBezTo>
                </a:path>
              </a:pathLst>
            </a:custGeom>
            <a:noFill/>
            <a:ln w="9525">
              <a:solidFill>
                <a:schemeClr val="tx1"/>
              </a:solidFill>
              <a:miter lim="800000"/>
              <a:headEnd/>
              <a:tailEnd/>
            </a:ln>
          </p:spPr>
          <p:txBody>
            <a:bodyPr wrap="none"/>
            <a:lstStyle/>
            <a:p>
              <a:endParaRPr lang="en-US"/>
            </a:p>
          </p:txBody>
        </p:sp>
      </p:grpSp>
      <p:sp>
        <p:nvSpPr>
          <p:cNvPr id="281617" name="Freeform 71"/>
          <p:cNvSpPr>
            <a:spLocks/>
          </p:cNvSpPr>
          <p:nvPr/>
        </p:nvSpPr>
        <p:spPr bwMode="auto">
          <a:xfrm>
            <a:off x="2209800" y="5094288"/>
            <a:ext cx="850900" cy="117475"/>
          </a:xfrm>
          <a:custGeom>
            <a:avLst/>
            <a:gdLst>
              <a:gd name="T0" fmla="*/ 0 w 536"/>
              <a:gd name="T1" fmla="*/ 51 h 74"/>
              <a:gd name="T2" fmla="*/ 54 w 536"/>
              <a:gd name="T3" fmla="*/ 39 h 74"/>
              <a:gd name="T4" fmla="*/ 77 w 536"/>
              <a:gd name="T5" fmla="*/ 3 h 74"/>
              <a:gd name="T6" fmla="*/ 108 w 536"/>
              <a:gd name="T7" fmla="*/ 36 h 74"/>
              <a:gd name="T8" fmla="*/ 218 w 536"/>
              <a:gd name="T9" fmla="*/ 70 h 74"/>
              <a:gd name="T10" fmla="*/ 354 w 536"/>
              <a:gd name="T11" fmla="*/ 63 h 74"/>
              <a:gd name="T12" fmla="*/ 426 w 536"/>
              <a:gd name="T13" fmla="*/ 33 h 74"/>
              <a:gd name="T14" fmla="*/ 455 w 536"/>
              <a:gd name="T15" fmla="*/ 0 h 74"/>
              <a:gd name="T16" fmla="*/ 490 w 536"/>
              <a:gd name="T17" fmla="*/ 35 h 74"/>
              <a:gd name="T18" fmla="*/ 536 w 536"/>
              <a:gd name="T19" fmla="*/ 45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74"/>
              <a:gd name="T32" fmla="*/ 536 w 536"/>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74">
                <a:moveTo>
                  <a:pt x="0" y="51"/>
                </a:moveTo>
                <a:cubicBezTo>
                  <a:pt x="20" y="50"/>
                  <a:pt x="41" y="47"/>
                  <a:pt x="54" y="39"/>
                </a:cubicBezTo>
                <a:cubicBezTo>
                  <a:pt x="67" y="31"/>
                  <a:pt x="68" y="3"/>
                  <a:pt x="77" y="3"/>
                </a:cubicBezTo>
                <a:cubicBezTo>
                  <a:pt x="86" y="3"/>
                  <a:pt x="85" y="25"/>
                  <a:pt x="108" y="36"/>
                </a:cubicBezTo>
                <a:cubicBezTo>
                  <a:pt x="131" y="47"/>
                  <a:pt x="177" y="66"/>
                  <a:pt x="218" y="70"/>
                </a:cubicBezTo>
                <a:cubicBezTo>
                  <a:pt x="259" y="74"/>
                  <a:pt x="319" y="69"/>
                  <a:pt x="354" y="63"/>
                </a:cubicBezTo>
                <a:cubicBezTo>
                  <a:pt x="389" y="57"/>
                  <a:pt x="409" y="43"/>
                  <a:pt x="426" y="33"/>
                </a:cubicBezTo>
                <a:cubicBezTo>
                  <a:pt x="443" y="23"/>
                  <a:pt x="444" y="0"/>
                  <a:pt x="455" y="0"/>
                </a:cubicBezTo>
                <a:cubicBezTo>
                  <a:pt x="466" y="0"/>
                  <a:pt x="476" y="27"/>
                  <a:pt x="490" y="35"/>
                </a:cubicBezTo>
                <a:cubicBezTo>
                  <a:pt x="504" y="43"/>
                  <a:pt x="527" y="43"/>
                  <a:pt x="536" y="45"/>
                </a:cubicBezTo>
              </a:path>
            </a:pathLst>
          </a:custGeom>
          <a:noFill/>
          <a:ln w="9525">
            <a:solidFill>
              <a:schemeClr val="tx1"/>
            </a:solidFill>
            <a:miter lim="800000"/>
            <a:headEnd/>
            <a:tailEnd/>
          </a:ln>
        </p:spPr>
        <p:txBody>
          <a:bodyPr wrap="none"/>
          <a:lstStyle/>
          <a:p>
            <a:endParaRPr lang="en-US"/>
          </a:p>
        </p:txBody>
      </p:sp>
      <p:sp>
        <p:nvSpPr>
          <p:cNvPr id="281618" name="Freeform 72"/>
          <p:cNvSpPr>
            <a:spLocks/>
          </p:cNvSpPr>
          <p:nvPr/>
        </p:nvSpPr>
        <p:spPr bwMode="auto">
          <a:xfrm>
            <a:off x="2293938" y="2089150"/>
            <a:ext cx="581025" cy="179388"/>
          </a:xfrm>
          <a:custGeom>
            <a:avLst/>
            <a:gdLst>
              <a:gd name="T0" fmla="*/ 37 w 366"/>
              <a:gd name="T1" fmla="*/ 37 h 113"/>
              <a:gd name="T2" fmla="*/ 76 w 366"/>
              <a:gd name="T3" fmla="*/ 18 h 113"/>
              <a:gd name="T4" fmla="*/ 106 w 366"/>
              <a:gd name="T5" fmla="*/ 9 h 113"/>
              <a:gd name="T6" fmla="*/ 150 w 366"/>
              <a:gd name="T7" fmla="*/ 3 h 113"/>
              <a:gd name="T8" fmla="*/ 202 w 366"/>
              <a:gd name="T9" fmla="*/ 0 h 113"/>
              <a:gd name="T10" fmla="*/ 247 w 366"/>
              <a:gd name="T11" fmla="*/ 3 h 113"/>
              <a:gd name="T12" fmla="*/ 295 w 366"/>
              <a:gd name="T13" fmla="*/ 12 h 113"/>
              <a:gd name="T14" fmla="*/ 337 w 366"/>
              <a:gd name="T15" fmla="*/ 24 h 113"/>
              <a:gd name="T16" fmla="*/ 354 w 366"/>
              <a:gd name="T17" fmla="*/ 36 h 113"/>
              <a:gd name="T18" fmla="*/ 366 w 366"/>
              <a:gd name="T19" fmla="*/ 48 h 113"/>
              <a:gd name="T20" fmla="*/ 357 w 366"/>
              <a:gd name="T21" fmla="*/ 73 h 113"/>
              <a:gd name="T22" fmla="*/ 331 w 366"/>
              <a:gd name="T23" fmla="*/ 90 h 113"/>
              <a:gd name="T24" fmla="*/ 303 w 366"/>
              <a:gd name="T25" fmla="*/ 102 h 113"/>
              <a:gd name="T26" fmla="*/ 267 w 366"/>
              <a:gd name="T27" fmla="*/ 108 h 113"/>
              <a:gd name="T28" fmla="*/ 228 w 366"/>
              <a:gd name="T29" fmla="*/ 112 h 113"/>
              <a:gd name="T30" fmla="*/ 198 w 366"/>
              <a:gd name="T31" fmla="*/ 112 h 113"/>
              <a:gd name="T32" fmla="*/ 166 w 366"/>
              <a:gd name="T33" fmla="*/ 112 h 113"/>
              <a:gd name="T34" fmla="*/ 129 w 366"/>
              <a:gd name="T35" fmla="*/ 109 h 113"/>
              <a:gd name="T36" fmla="*/ 93 w 366"/>
              <a:gd name="T37" fmla="*/ 103 h 113"/>
              <a:gd name="T38" fmla="*/ 67 w 366"/>
              <a:gd name="T39" fmla="*/ 91 h 113"/>
              <a:gd name="T40" fmla="*/ 49 w 366"/>
              <a:gd name="T41" fmla="*/ 82 h 113"/>
              <a:gd name="T42" fmla="*/ 34 w 366"/>
              <a:gd name="T43" fmla="*/ 76 h 113"/>
              <a:gd name="T44" fmla="*/ 19 w 366"/>
              <a:gd name="T45" fmla="*/ 79 h 113"/>
              <a:gd name="T46" fmla="*/ 10 w 366"/>
              <a:gd name="T47" fmla="*/ 85 h 113"/>
              <a:gd name="T48" fmla="*/ 1 w 366"/>
              <a:gd name="T49" fmla="*/ 76 h 113"/>
              <a:gd name="T50" fmla="*/ 18 w 366"/>
              <a:gd name="T51" fmla="*/ 64 h 113"/>
              <a:gd name="T52" fmla="*/ 27 w 366"/>
              <a:gd name="T53" fmla="*/ 55 h 113"/>
              <a:gd name="T54" fmla="*/ 37 w 366"/>
              <a:gd name="T55" fmla="*/ 3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6"/>
              <a:gd name="T85" fmla="*/ 0 h 113"/>
              <a:gd name="T86" fmla="*/ 366 w 366"/>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6" h="113">
                <a:moveTo>
                  <a:pt x="37" y="37"/>
                </a:moveTo>
                <a:cubicBezTo>
                  <a:pt x="45" y="30"/>
                  <a:pt x="65" y="23"/>
                  <a:pt x="76" y="18"/>
                </a:cubicBezTo>
                <a:cubicBezTo>
                  <a:pt x="87" y="13"/>
                  <a:pt x="94" y="11"/>
                  <a:pt x="106" y="9"/>
                </a:cubicBezTo>
                <a:cubicBezTo>
                  <a:pt x="118" y="7"/>
                  <a:pt x="134" y="4"/>
                  <a:pt x="150" y="3"/>
                </a:cubicBezTo>
                <a:cubicBezTo>
                  <a:pt x="166" y="2"/>
                  <a:pt x="186" y="0"/>
                  <a:pt x="202" y="0"/>
                </a:cubicBezTo>
                <a:cubicBezTo>
                  <a:pt x="218" y="0"/>
                  <a:pt x="231" y="1"/>
                  <a:pt x="247" y="3"/>
                </a:cubicBezTo>
                <a:cubicBezTo>
                  <a:pt x="263" y="5"/>
                  <a:pt x="280" y="8"/>
                  <a:pt x="295" y="12"/>
                </a:cubicBezTo>
                <a:cubicBezTo>
                  <a:pt x="310" y="16"/>
                  <a:pt x="327" y="20"/>
                  <a:pt x="337" y="24"/>
                </a:cubicBezTo>
                <a:cubicBezTo>
                  <a:pt x="347" y="28"/>
                  <a:pt x="349" y="32"/>
                  <a:pt x="354" y="36"/>
                </a:cubicBezTo>
                <a:cubicBezTo>
                  <a:pt x="359" y="40"/>
                  <a:pt x="366" y="42"/>
                  <a:pt x="366" y="48"/>
                </a:cubicBezTo>
                <a:cubicBezTo>
                  <a:pt x="366" y="54"/>
                  <a:pt x="363" y="66"/>
                  <a:pt x="357" y="73"/>
                </a:cubicBezTo>
                <a:cubicBezTo>
                  <a:pt x="351" y="80"/>
                  <a:pt x="340" y="85"/>
                  <a:pt x="331" y="90"/>
                </a:cubicBezTo>
                <a:cubicBezTo>
                  <a:pt x="322" y="95"/>
                  <a:pt x="314" y="99"/>
                  <a:pt x="303" y="102"/>
                </a:cubicBezTo>
                <a:cubicBezTo>
                  <a:pt x="292" y="105"/>
                  <a:pt x="279" y="106"/>
                  <a:pt x="267" y="108"/>
                </a:cubicBezTo>
                <a:cubicBezTo>
                  <a:pt x="255" y="110"/>
                  <a:pt x="239" y="111"/>
                  <a:pt x="228" y="112"/>
                </a:cubicBezTo>
                <a:cubicBezTo>
                  <a:pt x="217" y="113"/>
                  <a:pt x="208" y="112"/>
                  <a:pt x="198" y="112"/>
                </a:cubicBezTo>
                <a:cubicBezTo>
                  <a:pt x="188" y="112"/>
                  <a:pt x="177" y="112"/>
                  <a:pt x="166" y="112"/>
                </a:cubicBezTo>
                <a:cubicBezTo>
                  <a:pt x="155" y="112"/>
                  <a:pt x="141" y="110"/>
                  <a:pt x="129" y="109"/>
                </a:cubicBezTo>
                <a:cubicBezTo>
                  <a:pt x="117" y="108"/>
                  <a:pt x="103" y="106"/>
                  <a:pt x="93" y="103"/>
                </a:cubicBezTo>
                <a:cubicBezTo>
                  <a:pt x="83" y="100"/>
                  <a:pt x="74" y="94"/>
                  <a:pt x="67" y="91"/>
                </a:cubicBezTo>
                <a:cubicBezTo>
                  <a:pt x="60" y="88"/>
                  <a:pt x="54" y="84"/>
                  <a:pt x="49" y="82"/>
                </a:cubicBezTo>
                <a:cubicBezTo>
                  <a:pt x="44" y="80"/>
                  <a:pt x="39" y="76"/>
                  <a:pt x="34" y="76"/>
                </a:cubicBezTo>
                <a:cubicBezTo>
                  <a:pt x="29" y="76"/>
                  <a:pt x="23" y="78"/>
                  <a:pt x="19" y="79"/>
                </a:cubicBezTo>
                <a:cubicBezTo>
                  <a:pt x="15" y="80"/>
                  <a:pt x="13" y="86"/>
                  <a:pt x="10" y="85"/>
                </a:cubicBezTo>
                <a:cubicBezTo>
                  <a:pt x="7" y="84"/>
                  <a:pt x="0" y="79"/>
                  <a:pt x="1" y="76"/>
                </a:cubicBezTo>
                <a:cubicBezTo>
                  <a:pt x="2" y="73"/>
                  <a:pt x="14" y="68"/>
                  <a:pt x="18" y="64"/>
                </a:cubicBezTo>
                <a:cubicBezTo>
                  <a:pt x="22" y="60"/>
                  <a:pt x="24" y="59"/>
                  <a:pt x="27" y="55"/>
                </a:cubicBezTo>
                <a:cubicBezTo>
                  <a:pt x="30" y="51"/>
                  <a:pt x="35" y="41"/>
                  <a:pt x="37" y="37"/>
                </a:cubicBezTo>
                <a:close/>
              </a:path>
            </a:pathLst>
          </a:custGeom>
          <a:noFill/>
          <a:ln w="9525">
            <a:solidFill>
              <a:schemeClr val="tx1"/>
            </a:solidFill>
            <a:miter lim="800000"/>
            <a:headEnd/>
            <a:tailEnd/>
          </a:ln>
        </p:spPr>
        <p:txBody>
          <a:bodyPr wrap="none"/>
          <a:lstStyle/>
          <a:p>
            <a:endParaRPr lang="en-US"/>
          </a:p>
        </p:txBody>
      </p:sp>
      <p:sp>
        <p:nvSpPr>
          <p:cNvPr id="281619" name="Freeform 73"/>
          <p:cNvSpPr>
            <a:spLocks/>
          </p:cNvSpPr>
          <p:nvPr/>
        </p:nvSpPr>
        <p:spPr bwMode="auto">
          <a:xfrm>
            <a:off x="2263775" y="2062163"/>
            <a:ext cx="641350" cy="228600"/>
          </a:xfrm>
          <a:custGeom>
            <a:avLst/>
            <a:gdLst>
              <a:gd name="T0" fmla="*/ 34 w 404"/>
              <a:gd name="T1" fmla="*/ 51 h 144"/>
              <a:gd name="T2" fmla="*/ 65 w 404"/>
              <a:gd name="T3" fmla="*/ 35 h 144"/>
              <a:gd name="T4" fmla="*/ 104 w 404"/>
              <a:gd name="T5" fmla="*/ 14 h 144"/>
              <a:gd name="T6" fmla="*/ 155 w 404"/>
              <a:gd name="T7" fmla="*/ 5 h 144"/>
              <a:gd name="T8" fmla="*/ 212 w 404"/>
              <a:gd name="T9" fmla="*/ 2 h 144"/>
              <a:gd name="T10" fmla="*/ 269 w 404"/>
              <a:gd name="T11" fmla="*/ 2 h 144"/>
              <a:gd name="T12" fmla="*/ 323 w 404"/>
              <a:gd name="T13" fmla="*/ 15 h 144"/>
              <a:gd name="T14" fmla="*/ 371 w 404"/>
              <a:gd name="T15" fmla="*/ 35 h 144"/>
              <a:gd name="T16" fmla="*/ 395 w 404"/>
              <a:gd name="T17" fmla="*/ 56 h 144"/>
              <a:gd name="T18" fmla="*/ 404 w 404"/>
              <a:gd name="T19" fmla="*/ 69 h 144"/>
              <a:gd name="T20" fmla="*/ 394 w 404"/>
              <a:gd name="T21" fmla="*/ 98 h 144"/>
              <a:gd name="T22" fmla="*/ 363 w 404"/>
              <a:gd name="T23" fmla="*/ 117 h 144"/>
              <a:gd name="T24" fmla="*/ 331 w 404"/>
              <a:gd name="T25" fmla="*/ 131 h 144"/>
              <a:gd name="T26" fmla="*/ 289 w 404"/>
              <a:gd name="T27" fmla="*/ 138 h 144"/>
              <a:gd name="T28" fmla="*/ 244 w 404"/>
              <a:gd name="T29" fmla="*/ 143 h 144"/>
              <a:gd name="T30" fmla="*/ 209 w 404"/>
              <a:gd name="T31" fmla="*/ 143 h 144"/>
              <a:gd name="T32" fmla="*/ 172 w 404"/>
              <a:gd name="T33" fmla="*/ 143 h 144"/>
              <a:gd name="T34" fmla="*/ 129 w 404"/>
              <a:gd name="T35" fmla="*/ 139 h 144"/>
              <a:gd name="T36" fmla="*/ 88 w 404"/>
              <a:gd name="T37" fmla="*/ 132 h 144"/>
              <a:gd name="T38" fmla="*/ 58 w 404"/>
              <a:gd name="T39" fmla="*/ 118 h 144"/>
              <a:gd name="T40" fmla="*/ 37 w 404"/>
              <a:gd name="T41" fmla="*/ 108 h 144"/>
              <a:gd name="T42" fmla="*/ 22 w 404"/>
              <a:gd name="T43" fmla="*/ 119 h 144"/>
              <a:gd name="T44" fmla="*/ 8 w 404"/>
              <a:gd name="T45" fmla="*/ 128 h 144"/>
              <a:gd name="T46" fmla="*/ 1 w 404"/>
              <a:gd name="T47" fmla="*/ 123 h 144"/>
              <a:gd name="T48" fmla="*/ 1 w 404"/>
              <a:gd name="T49" fmla="*/ 105 h 144"/>
              <a:gd name="T50" fmla="*/ 10 w 404"/>
              <a:gd name="T51" fmla="*/ 86 h 144"/>
              <a:gd name="T52" fmla="*/ 23 w 404"/>
              <a:gd name="T53" fmla="*/ 63 h 144"/>
              <a:gd name="T54" fmla="*/ 34 w 404"/>
              <a:gd name="T55" fmla="*/ 51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4"/>
              <a:gd name="T85" fmla="*/ 0 h 144"/>
              <a:gd name="T86" fmla="*/ 404 w 404"/>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4" h="144">
                <a:moveTo>
                  <a:pt x="34" y="51"/>
                </a:moveTo>
                <a:cubicBezTo>
                  <a:pt x="41" y="46"/>
                  <a:pt x="53" y="41"/>
                  <a:pt x="65" y="35"/>
                </a:cubicBezTo>
                <a:cubicBezTo>
                  <a:pt x="77" y="29"/>
                  <a:pt x="89" y="19"/>
                  <a:pt x="104" y="14"/>
                </a:cubicBezTo>
                <a:cubicBezTo>
                  <a:pt x="119" y="9"/>
                  <a:pt x="137" y="7"/>
                  <a:pt x="155" y="5"/>
                </a:cubicBezTo>
                <a:cubicBezTo>
                  <a:pt x="173" y="3"/>
                  <a:pt x="193" y="3"/>
                  <a:pt x="212" y="2"/>
                </a:cubicBezTo>
                <a:cubicBezTo>
                  <a:pt x="231" y="1"/>
                  <a:pt x="250" y="0"/>
                  <a:pt x="269" y="2"/>
                </a:cubicBezTo>
                <a:cubicBezTo>
                  <a:pt x="288" y="4"/>
                  <a:pt x="306" y="10"/>
                  <a:pt x="323" y="15"/>
                </a:cubicBezTo>
                <a:cubicBezTo>
                  <a:pt x="340" y="20"/>
                  <a:pt x="359" y="28"/>
                  <a:pt x="371" y="35"/>
                </a:cubicBezTo>
                <a:cubicBezTo>
                  <a:pt x="383" y="42"/>
                  <a:pt x="390" y="50"/>
                  <a:pt x="395" y="56"/>
                </a:cubicBezTo>
                <a:cubicBezTo>
                  <a:pt x="400" y="62"/>
                  <a:pt x="404" y="62"/>
                  <a:pt x="404" y="69"/>
                </a:cubicBezTo>
                <a:cubicBezTo>
                  <a:pt x="404" y="76"/>
                  <a:pt x="401" y="90"/>
                  <a:pt x="394" y="98"/>
                </a:cubicBezTo>
                <a:cubicBezTo>
                  <a:pt x="387" y="106"/>
                  <a:pt x="374" y="112"/>
                  <a:pt x="363" y="117"/>
                </a:cubicBezTo>
                <a:cubicBezTo>
                  <a:pt x="353" y="123"/>
                  <a:pt x="344" y="128"/>
                  <a:pt x="331" y="131"/>
                </a:cubicBezTo>
                <a:cubicBezTo>
                  <a:pt x="318" y="135"/>
                  <a:pt x="303" y="136"/>
                  <a:pt x="289" y="138"/>
                </a:cubicBezTo>
                <a:cubicBezTo>
                  <a:pt x="275" y="141"/>
                  <a:pt x="257" y="142"/>
                  <a:pt x="244" y="143"/>
                </a:cubicBezTo>
                <a:cubicBezTo>
                  <a:pt x="231" y="144"/>
                  <a:pt x="221" y="143"/>
                  <a:pt x="209" y="143"/>
                </a:cubicBezTo>
                <a:cubicBezTo>
                  <a:pt x="198" y="143"/>
                  <a:pt x="185" y="143"/>
                  <a:pt x="172" y="143"/>
                </a:cubicBezTo>
                <a:cubicBezTo>
                  <a:pt x="160" y="143"/>
                  <a:pt x="143" y="141"/>
                  <a:pt x="129" y="139"/>
                </a:cubicBezTo>
                <a:cubicBezTo>
                  <a:pt x="116" y="138"/>
                  <a:pt x="99" y="136"/>
                  <a:pt x="88" y="132"/>
                </a:cubicBezTo>
                <a:cubicBezTo>
                  <a:pt x="76" y="129"/>
                  <a:pt x="66" y="122"/>
                  <a:pt x="58" y="118"/>
                </a:cubicBezTo>
                <a:cubicBezTo>
                  <a:pt x="50" y="115"/>
                  <a:pt x="43" y="108"/>
                  <a:pt x="37" y="108"/>
                </a:cubicBezTo>
                <a:cubicBezTo>
                  <a:pt x="31" y="108"/>
                  <a:pt x="27" y="116"/>
                  <a:pt x="22" y="119"/>
                </a:cubicBezTo>
                <a:cubicBezTo>
                  <a:pt x="17" y="122"/>
                  <a:pt x="11" y="127"/>
                  <a:pt x="8" y="128"/>
                </a:cubicBezTo>
                <a:cubicBezTo>
                  <a:pt x="5" y="129"/>
                  <a:pt x="2" y="127"/>
                  <a:pt x="1" y="123"/>
                </a:cubicBezTo>
                <a:cubicBezTo>
                  <a:pt x="0" y="119"/>
                  <a:pt x="0" y="111"/>
                  <a:pt x="1" y="105"/>
                </a:cubicBezTo>
                <a:cubicBezTo>
                  <a:pt x="2" y="99"/>
                  <a:pt x="6" y="93"/>
                  <a:pt x="10" y="86"/>
                </a:cubicBezTo>
                <a:cubicBezTo>
                  <a:pt x="14" y="79"/>
                  <a:pt x="19" y="69"/>
                  <a:pt x="23" y="63"/>
                </a:cubicBezTo>
                <a:cubicBezTo>
                  <a:pt x="27" y="57"/>
                  <a:pt x="32" y="53"/>
                  <a:pt x="34" y="51"/>
                </a:cubicBezTo>
                <a:close/>
              </a:path>
            </a:pathLst>
          </a:custGeom>
          <a:noFill/>
          <a:ln w="9525">
            <a:solidFill>
              <a:schemeClr val="tx1"/>
            </a:solidFill>
            <a:miter lim="800000"/>
            <a:headEnd/>
            <a:tailEnd/>
          </a:ln>
        </p:spPr>
        <p:txBody>
          <a:bodyPr wrap="none"/>
          <a:lstStyle/>
          <a:p>
            <a:endParaRPr lang="en-US"/>
          </a:p>
        </p:txBody>
      </p:sp>
      <p:sp>
        <p:nvSpPr>
          <p:cNvPr id="281620" name="Freeform 74"/>
          <p:cNvSpPr>
            <a:spLocks/>
          </p:cNvSpPr>
          <p:nvPr/>
        </p:nvSpPr>
        <p:spPr bwMode="auto">
          <a:xfrm>
            <a:off x="2265363" y="2265363"/>
            <a:ext cx="68262" cy="114300"/>
          </a:xfrm>
          <a:custGeom>
            <a:avLst/>
            <a:gdLst>
              <a:gd name="T0" fmla="*/ 0 w 43"/>
              <a:gd name="T1" fmla="*/ 0 h 72"/>
              <a:gd name="T2" fmla="*/ 36 w 43"/>
              <a:gd name="T3" fmla="*/ 33 h 72"/>
              <a:gd name="T4" fmla="*/ 42 w 43"/>
              <a:gd name="T5" fmla="*/ 72 h 72"/>
              <a:gd name="T6" fmla="*/ 0 60000 65536"/>
              <a:gd name="T7" fmla="*/ 0 60000 65536"/>
              <a:gd name="T8" fmla="*/ 0 60000 65536"/>
              <a:gd name="T9" fmla="*/ 0 w 43"/>
              <a:gd name="T10" fmla="*/ 0 h 72"/>
              <a:gd name="T11" fmla="*/ 43 w 43"/>
              <a:gd name="T12" fmla="*/ 72 h 72"/>
            </a:gdLst>
            <a:ahLst/>
            <a:cxnLst>
              <a:cxn ang="T6">
                <a:pos x="T0" y="T1"/>
              </a:cxn>
              <a:cxn ang="T7">
                <a:pos x="T2" y="T3"/>
              </a:cxn>
              <a:cxn ang="T8">
                <a:pos x="T4" y="T5"/>
              </a:cxn>
            </a:cxnLst>
            <a:rect l="T9" t="T10" r="T11" b="T12"/>
            <a:pathLst>
              <a:path w="43" h="72">
                <a:moveTo>
                  <a:pt x="0" y="0"/>
                </a:moveTo>
                <a:cubicBezTo>
                  <a:pt x="6" y="5"/>
                  <a:pt x="29" y="21"/>
                  <a:pt x="36" y="33"/>
                </a:cubicBezTo>
                <a:cubicBezTo>
                  <a:pt x="43" y="45"/>
                  <a:pt x="42" y="58"/>
                  <a:pt x="42" y="72"/>
                </a:cubicBezTo>
              </a:path>
            </a:pathLst>
          </a:custGeom>
          <a:noFill/>
          <a:ln w="9525">
            <a:solidFill>
              <a:schemeClr val="tx1"/>
            </a:solidFill>
            <a:miter lim="800000"/>
            <a:headEnd/>
            <a:tailEnd/>
          </a:ln>
        </p:spPr>
        <p:txBody>
          <a:bodyPr wrap="none"/>
          <a:lstStyle/>
          <a:p>
            <a:endParaRPr lang="en-US"/>
          </a:p>
        </p:txBody>
      </p:sp>
      <p:sp>
        <p:nvSpPr>
          <p:cNvPr id="281621" name="Oval 75"/>
          <p:cNvSpPr>
            <a:spLocks noChangeArrowheads="1"/>
          </p:cNvSpPr>
          <p:nvPr/>
        </p:nvSpPr>
        <p:spPr bwMode="auto">
          <a:xfrm>
            <a:off x="2027238" y="4978400"/>
            <a:ext cx="1222375" cy="579438"/>
          </a:xfrm>
          <a:prstGeom prst="ellipse">
            <a:avLst/>
          </a:prstGeom>
          <a:noFill/>
          <a:ln w="9525">
            <a:solidFill>
              <a:schemeClr val="tx1"/>
            </a:solidFill>
            <a:miter lim="800000"/>
            <a:headEnd/>
            <a:tailEnd/>
          </a:ln>
        </p:spPr>
        <p:txBody>
          <a:bodyPr wrap="none" anchor="ctr"/>
          <a:lstStyle/>
          <a:p>
            <a:endParaRPr lang="en-US"/>
          </a:p>
        </p:txBody>
      </p:sp>
      <p:sp>
        <p:nvSpPr>
          <p:cNvPr id="281622" name="Oval 76"/>
          <p:cNvSpPr>
            <a:spLocks noChangeArrowheads="1"/>
          </p:cNvSpPr>
          <p:nvPr/>
        </p:nvSpPr>
        <p:spPr bwMode="auto">
          <a:xfrm>
            <a:off x="1973263" y="4976813"/>
            <a:ext cx="1322387" cy="630237"/>
          </a:xfrm>
          <a:prstGeom prst="ellipse">
            <a:avLst/>
          </a:prstGeom>
          <a:noFill/>
          <a:ln w="9525">
            <a:solidFill>
              <a:schemeClr val="tx1"/>
            </a:solidFill>
            <a:miter lim="800000"/>
            <a:headEnd/>
            <a:tailEnd/>
          </a:ln>
        </p:spPr>
        <p:txBody>
          <a:bodyPr wrap="none" anchor="ctr"/>
          <a:lstStyle/>
          <a:p>
            <a:endParaRPr lang="en-US"/>
          </a:p>
        </p:txBody>
      </p:sp>
      <p:sp>
        <p:nvSpPr>
          <p:cNvPr id="281623" name="Freeform 77"/>
          <p:cNvSpPr>
            <a:spLocks/>
          </p:cNvSpPr>
          <p:nvPr/>
        </p:nvSpPr>
        <p:spPr bwMode="auto">
          <a:xfrm>
            <a:off x="2360613" y="4962525"/>
            <a:ext cx="552450" cy="65088"/>
          </a:xfrm>
          <a:custGeom>
            <a:avLst/>
            <a:gdLst>
              <a:gd name="T0" fmla="*/ 0 w 348"/>
              <a:gd name="T1" fmla="*/ 8 h 41"/>
              <a:gd name="T2" fmla="*/ 0 w 348"/>
              <a:gd name="T3" fmla="*/ 41 h 41"/>
              <a:gd name="T4" fmla="*/ 157 w 348"/>
              <a:gd name="T5" fmla="*/ 18 h 41"/>
              <a:gd name="T6" fmla="*/ 348 w 348"/>
              <a:gd name="T7" fmla="*/ 38 h 41"/>
              <a:gd name="T8" fmla="*/ 343 w 348"/>
              <a:gd name="T9" fmla="*/ 0 h 41"/>
              <a:gd name="T10" fmla="*/ 0 w 348"/>
              <a:gd name="T11" fmla="*/ 8 h 41"/>
              <a:gd name="T12" fmla="*/ 0 60000 65536"/>
              <a:gd name="T13" fmla="*/ 0 60000 65536"/>
              <a:gd name="T14" fmla="*/ 0 60000 65536"/>
              <a:gd name="T15" fmla="*/ 0 60000 65536"/>
              <a:gd name="T16" fmla="*/ 0 60000 65536"/>
              <a:gd name="T17" fmla="*/ 0 60000 65536"/>
              <a:gd name="T18" fmla="*/ 0 w 348"/>
              <a:gd name="T19" fmla="*/ 0 h 41"/>
              <a:gd name="T20" fmla="*/ 348 w 3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8" h="41">
                <a:moveTo>
                  <a:pt x="0" y="8"/>
                </a:moveTo>
                <a:lnTo>
                  <a:pt x="0" y="41"/>
                </a:lnTo>
                <a:lnTo>
                  <a:pt x="157" y="18"/>
                </a:lnTo>
                <a:lnTo>
                  <a:pt x="348" y="38"/>
                </a:lnTo>
                <a:lnTo>
                  <a:pt x="343" y="0"/>
                </a:lnTo>
                <a:lnTo>
                  <a:pt x="0" y="8"/>
                </a:lnTo>
                <a:close/>
              </a:path>
            </a:pathLst>
          </a:custGeom>
          <a:solidFill>
            <a:schemeClr val="bg1"/>
          </a:solidFill>
          <a:ln w="9525">
            <a:noFill/>
            <a:miter lim="800000"/>
            <a:headEnd/>
            <a:tailEnd/>
          </a:ln>
        </p:spPr>
        <p:txBody>
          <a:bodyPr wrap="none"/>
          <a:lstStyle/>
          <a:p>
            <a:endParaRPr lang="en-US"/>
          </a:p>
        </p:txBody>
      </p:sp>
      <p:sp>
        <p:nvSpPr>
          <p:cNvPr id="281624" name="Text Box 78"/>
          <p:cNvSpPr txBox="1">
            <a:spLocks noChangeArrowheads="1"/>
          </p:cNvSpPr>
          <p:nvPr/>
        </p:nvSpPr>
        <p:spPr bwMode="auto">
          <a:xfrm>
            <a:off x="2125663" y="5678488"/>
            <a:ext cx="981075" cy="517525"/>
          </a:xfrm>
          <a:prstGeom prst="rect">
            <a:avLst/>
          </a:prstGeom>
          <a:noFill/>
          <a:ln w="9525">
            <a:noFill/>
            <a:miter lim="800000"/>
            <a:headEnd/>
            <a:tailEnd/>
          </a:ln>
        </p:spPr>
        <p:txBody>
          <a:bodyPr wrap="none">
            <a:spAutoFit/>
          </a:bodyPr>
          <a:lstStyle/>
          <a:p>
            <a:pPr algn="ctr"/>
            <a:r>
              <a:rPr lang="en-US" sz="1400"/>
              <a:t>graduated</a:t>
            </a:r>
          </a:p>
          <a:p>
            <a:pPr algn="ctr"/>
            <a:r>
              <a:rPr lang="en-US" sz="1400"/>
              <a:t>cylinder</a:t>
            </a:r>
          </a:p>
        </p:txBody>
      </p:sp>
      <p:sp>
        <p:nvSpPr>
          <p:cNvPr id="281625" name="Text Box 79"/>
          <p:cNvSpPr txBox="1">
            <a:spLocks noChangeArrowheads="1"/>
          </p:cNvSpPr>
          <p:nvPr/>
        </p:nvSpPr>
        <p:spPr bwMode="auto">
          <a:xfrm>
            <a:off x="2384425" y="2306638"/>
            <a:ext cx="457200" cy="214312"/>
          </a:xfrm>
          <a:prstGeom prst="rect">
            <a:avLst/>
          </a:prstGeom>
          <a:noFill/>
          <a:ln w="9525">
            <a:noFill/>
            <a:miter lim="800000"/>
            <a:headEnd/>
            <a:tailEnd/>
          </a:ln>
        </p:spPr>
        <p:txBody>
          <a:bodyPr wrap="none">
            <a:spAutoFit/>
          </a:bodyPr>
          <a:lstStyle/>
          <a:p>
            <a:r>
              <a:rPr lang="en-US" sz="800">
                <a:solidFill>
                  <a:srgbClr val="B2B2B2"/>
                </a:solidFill>
                <a:latin typeface="Comic Sans MS" pitchFamily="66" charset="0"/>
              </a:rPr>
              <a:t>10 mL</a:t>
            </a:r>
          </a:p>
        </p:txBody>
      </p:sp>
      <p:sp>
        <p:nvSpPr>
          <p:cNvPr id="281626" name="Oval 85"/>
          <p:cNvSpPr>
            <a:spLocks noChangeArrowheads="1"/>
          </p:cNvSpPr>
          <p:nvPr/>
        </p:nvSpPr>
        <p:spPr bwMode="auto">
          <a:xfrm>
            <a:off x="2341563" y="3527425"/>
            <a:ext cx="555625" cy="215900"/>
          </a:xfrm>
          <a:prstGeom prst="ellipse">
            <a:avLst/>
          </a:prstGeom>
          <a:noFill/>
          <a:ln w="9525">
            <a:solidFill>
              <a:srgbClr val="333333"/>
            </a:solidFill>
            <a:miter lim="800000"/>
            <a:headEnd/>
            <a:tailEnd/>
          </a:ln>
        </p:spPr>
        <p:txBody>
          <a:bodyPr wrap="none" anchor="ctr"/>
          <a:lstStyle/>
          <a:p>
            <a:endParaRPr lang="en-US"/>
          </a:p>
        </p:txBody>
      </p:sp>
      <p:sp>
        <p:nvSpPr>
          <p:cNvPr id="281627" name="Oval 86"/>
          <p:cNvSpPr>
            <a:spLocks noChangeArrowheads="1"/>
          </p:cNvSpPr>
          <p:nvPr/>
        </p:nvSpPr>
        <p:spPr bwMode="auto">
          <a:xfrm>
            <a:off x="2346325" y="4003675"/>
            <a:ext cx="555625" cy="215900"/>
          </a:xfrm>
          <a:prstGeom prst="ellipse">
            <a:avLst/>
          </a:prstGeom>
          <a:noFill/>
          <a:ln w="9525">
            <a:solidFill>
              <a:srgbClr val="333333"/>
            </a:solidFill>
            <a:miter lim="800000"/>
            <a:headEnd/>
            <a:tailEnd/>
          </a:ln>
        </p:spPr>
        <p:txBody>
          <a:bodyPr wrap="none" anchor="ctr"/>
          <a:lstStyle/>
          <a:p>
            <a:endParaRPr lang="en-US"/>
          </a:p>
        </p:txBody>
      </p:sp>
      <p:sp>
        <p:nvSpPr>
          <p:cNvPr id="281628" name="Oval 87"/>
          <p:cNvSpPr>
            <a:spLocks noChangeArrowheads="1"/>
          </p:cNvSpPr>
          <p:nvPr/>
        </p:nvSpPr>
        <p:spPr bwMode="auto">
          <a:xfrm>
            <a:off x="2351088" y="4481513"/>
            <a:ext cx="555625" cy="215900"/>
          </a:xfrm>
          <a:prstGeom prst="ellipse">
            <a:avLst/>
          </a:prstGeom>
          <a:noFill/>
          <a:ln w="9525">
            <a:solidFill>
              <a:srgbClr val="333333"/>
            </a:solidFill>
            <a:miter lim="800000"/>
            <a:headEnd/>
            <a:tailEnd/>
          </a:ln>
        </p:spPr>
        <p:txBody>
          <a:bodyPr wrap="none" anchor="ctr"/>
          <a:lstStyle/>
          <a:p>
            <a:endParaRPr lang="en-US"/>
          </a:p>
        </p:txBody>
      </p:sp>
      <p:sp>
        <p:nvSpPr>
          <p:cNvPr id="281629" name="Oval 88"/>
          <p:cNvSpPr>
            <a:spLocks noChangeArrowheads="1"/>
          </p:cNvSpPr>
          <p:nvPr/>
        </p:nvSpPr>
        <p:spPr bwMode="auto">
          <a:xfrm>
            <a:off x="2355850" y="4956175"/>
            <a:ext cx="555625" cy="215900"/>
          </a:xfrm>
          <a:prstGeom prst="ellipse">
            <a:avLst/>
          </a:prstGeom>
          <a:noFill/>
          <a:ln w="9525">
            <a:solidFill>
              <a:schemeClr val="tx1"/>
            </a:solidFill>
            <a:miter lim="800000"/>
            <a:headEnd/>
            <a:tailEnd/>
          </a:ln>
        </p:spPr>
        <p:txBody>
          <a:bodyPr wrap="none" anchor="ctr"/>
          <a:lstStyle/>
          <a:p>
            <a:endParaRPr lang="en-US"/>
          </a:p>
        </p:txBody>
      </p:sp>
      <p:sp>
        <p:nvSpPr>
          <p:cNvPr id="281630" name="Oval 90"/>
          <p:cNvSpPr>
            <a:spLocks noChangeArrowheads="1"/>
          </p:cNvSpPr>
          <p:nvPr/>
        </p:nvSpPr>
        <p:spPr bwMode="auto">
          <a:xfrm>
            <a:off x="2335213" y="2562225"/>
            <a:ext cx="555625" cy="215900"/>
          </a:xfrm>
          <a:prstGeom prst="ellipse">
            <a:avLst/>
          </a:prstGeom>
          <a:noFill/>
          <a:ln w="9525">
            <a:solidFill>
              <a:srgbClr val="333333"/>
            </a:solidFill>
            <a:miter lim="800000"/>
            <a:headEnd/>
            <a:tailEnd/>
          </a:ln>
        </p:spPr>
        <p:txBody>
          <a:bodyPr wrap="none" anchor="ctr"/>
          <a:lstStyle/>
          <a:p>
            <a:endParaRPr lang="en-US"/>
          </a:p>
        </p:txBody>
      </p:sp>
      <p:sp>
        <p:nvSpPr>
          <p:cNvPr id="281631" name="Rectangle 92"/>
          <p:cNvSpPr>
            <a:spLocks noChangeArrowheads="1"/>
          </p:cNvSpPr>
          <p:nvPr/>
        </p:nvSpPr>
        <p:spPr bwMode="auto">
          <a:xfrm>
            <a:off x="2336800" y="2543175"/>
            <a:ext cx="544513" cy="128588"/>
          </a:xfrm>
          <a:prstGeom prst="rect">
            <a:avLst/>
          </a:prstGeom>
          <a:solidFill>
            <a:schemeClr val="bg1"/>
          </a:solidFill>
          <a:ln w="9525">
            <a:noFill/>
            <a:miter lim="800000"/>
            <a:headEnd/>
            <a:tailEnd/>
          </a:ln>
        </p:spPr>
        <p:txBody>
          <a:bodyPr wrap="none" anchor="ctr"/>
          <a:lstStyle/>
          <a:p>
            <a:endParaRPr lang="en-US"/>
          </a:p>
        </p:txBody>
      </p:sp>
      <p:sp>
        <p:nvSpPr>
          <p:cNvPr id="281632" name="Rectangle 93"/>
          <p:cNvSpPr>
            <a:spLocks noChangeArrowheads="1"/>
          </p:cNvSpPr>
          <p:nvPr/>
        </p:nvSpPr>
        <p:spPr bwMode="auto">
          <a:xfrm>
            <a:off x="2349500" y="3517900"/>
            <a:ext cx="544513" cy="128588"/>
          </a:xfrm>
          <a:prstGeom prst="rect">
            <a:avLst/>
          </a:prstGeom>
          <a:solidFill>
            <a:schemeClr val="bg1"/>
          </a:solidFill>
          <a:ln w="9525">
            <a:noFill/>
            <a:miter lim="800000"/>
            <a:headEnd/>
            <a:tailEnd/>
          </a:ln>
        </p:spPr>
        <p:txBody>
          <a:bodyPr wrap="none" anchor="ctr"/>
          <a:lstStyle/>
          <a:p>
            <a:endParaRPr lang="en-US"/>
          </a:p>
        </p:txBody>
      </p:sp>
      <p:sp>
        <p:nvSpPr>
          <p:cNvPr id="281633" name="Rectangle 94"/>
          <p:cNvSpPr>
            <a:spLocks noChangeArrowheads="1"/>
          </p:cNvSpPr>
          <p:nvPr/>
        </p:nvSpPr>
        <p:spPr bwMode="auto">
          <a:xfrm>
            <a:off x="2352675" y="3997325"/>
            <a:ext cx="544513" cy="128588"/>
          </a:xfrm>
          <a:prstGeom prst="rect">
            <a:avLst/>
          </a:prstGeom>
          <a:solidFill>
            <a:schemeClr val="bg1"/>
          </a:solidFill>
          <a:ln w="9525">
            <a:noFill/>
            <a:miter lim="800000"/>
            <a:headEnd/>
            <a:tailEnd/>
          </a:ln>
        </p:spPr>
        <p:txBody>
          <a:bodyPr wrap="none" anchor="ctr"/>
          <a:lstStyle/>
          <a:p>
            <a:endParaRPr lang="en-US"/>
          </a:p>
        </p:txBody>
      </p:sp>
      <p:sp>
        <p:nvSpPr>
          <p:cNvPr id="281634" name="Rectangle 95"/>
          <p:cNvSpPr>
            <a:spLocks noChangeArrowheads="1"/>
          </p:cNvSpPr>
          <p:nvPr/>
        </p:nvSpPr>
        <p:spPr bwMode="auto">
          <a:xfrm>
            <a:off x="2357438" y="4476750"/>
            <a:ext cx="544512" cy="128588"/>
          </a:xfrm>
          <a:prstGeom prst="rect">
            <a:avLst/>
          </a:prstGeom>
          <a:solidFill>
            <a:schemeClr val="bg1"/>
          </a:solidFill>
          <a:ln w="9525">
            <a:noFill/>
            <a:miter lim="800000"/>
            <a:headEnd/>
            <a:tailEnd/>
          </a:ln>
        </p:spPr>
        <p:txBody>
          <a:bodyPr wrap="none" anchor="ctr"/>
          <a:lstStyle/>
          <a:p>
            <a:endParaRPr lang="en-US"/>
          </a:p>
        </p:txBody>
      </p:sp>
      <p:sp>
        <p:nvSpPr>
          <p:cNvPr id="281635" name="Rectangle 96"/>
          <p:cNvSpPr>
            <a:spLocks noChangeArrowheads="1"/>
          </p:cNvSpPr>
          <p:nvPr/>
        </p:nvSpPr>
        <p:spPr bwMode="auto">
          <a:xfrm>
            <a:off x="2360613" y="4945063"/>
            <a:ext cx="544512" cy="128587"/>
          </a:xfrm>
          <a:prstGeom prst="rect">
            <a:avLst/>
          </a:prstGeom>
          <a:solidFill>
            <a:schemeClr val="bg1"/>
          </a:solidFill>
          <a:ln w="9525">
            <a:noFill/>
            <a:miter lim="800000"/>
            <a:headEnd/>
            <a:tailEnd/>
          </a:ln>
        </p:spPr>
        <p:txBody>
          <a:bodyPr wrap="none" anchor="ctr"/>
          <a:lstStyle/>
          <a:p>
            <a:endParaRPr lang="en-US"/>
          </a:p>
        </p:txBody>
      </p:sp>
      <p:sp>
        <p:nvSpPr>
          <p:cNvPr id="281636" name="Line 63"/>
          <p:cNvSpPr>
            <a:spLocks noChangeShapeType="1"/>
          </p:cNvSpPr>
          <p:nvPr/>
        </p:nvSpPr>
        <p:spPr bwMode="auto">
          <a:xfrm flipH="1" flipV="1">
            <a:off x="2333625" y="2374900"/>
            <a:ext cx="22225" cy="2692400"/>
          </a:xfrm>
          <a:prstGeom prst="line">
            <a:avLst/>
          </a:prstGeom>
          <a:noFill/>
          <a:ln w="9525">
            <a:solidFill>
              <a:schemeClr val="tx1"/>
            </a:solidFill>
            <a:miter lim="800000"/>
            <a:headEnd/>
            <a:tailEnd/>
          </a:ln>
        </p:spPr>
        <p:txBody>
          <a:bodyPr wrap="none"/>
          <a:lstStyle/>
          <a:p>
            <a:endParaRPr lang="en-US"/>
          </a:p>
        </p:txBody>
      </p:sp>
      <p:sp>
        <p:nvSpPr>
          <p:cNvPr id="281637" name="Line 64"/>
          <p:cNvSpPr>
            <a:spLocks noChangeShapeType="1"/>
          </p:cNvSpPr>
          <p:nvPr/>
        </p:nvSpPr>
        <p:spPr bwMode="auto">
          <a:xfrm>
            <a:off x="2882900" y="2225675"/>
            <a:ext cx="28575" cy="2836863"/>
          </a:xfrm>
          <a:prstGeom prst="line">
            <a:avLst/>
          </a:prstGeom>
          <a:noFill/>
          <a:ln w="9525">
            <a:solidFill>
              <a:schemeClr val="tx1"/>
            </a:solidFill>
            <a:miter lim="800000"/>
            <a:headEnd/>
            <a:tailEn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56803"/>
                                        </p:tgtEl>
                                        <p:attrNameLst>
                                          <p:attrName>style.visibility</p:attrName>
                                        </p:attrNameLst>
                                      </p:cBhvr>
                                      <p:to>
                                        <p:strVal val="visible"/>
                                      </p:to>
                                    </p:set>
                                    <p:animEffect transition="in" filter="wipe(down)">
                                      <p:cBhvr>
                                        <p:cTn id="15" dur="500"/>
                                        <p:tgtEl>
                                          <p:spTgt spid="105680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056819"/>
                                        </p:tgtEl>
                                        <p:attrNameLst>
                                          <p:attrName>style.visibility</p:attrName>
                                        </p:attrNameLst>
                                      </p:cBhvr>
                                      <p:to>
                                        <p:strVal val="visible"/>
                                      </p:to>
                                    </p:set>
                                    <p:anim calcmode="lin" valueType="num">
                                      <p:cBhvr>
                                        <p:cTn id="20" dur="500" fill="hold"/>
                                        <p:tgtEl>
                                          <p:spTgt spid="1056819"/>
                                        </p:tgtEl>
                                        <p:attrNameLst>
                                          <p:attrName>ppt_w</p:attrName>
                                        </p:attrNameLst>
                                      </p:cBhvr>
                                      <p:tavLst>
                                        <p:tav tm="0">
                                          <p:val>
                                            <p:fltVal val="0"/>
                                          </p:val>
                                        </p:tav>
                                        <p:tav tm="100000">
                                          <p:val>
                                            <p:strVal val="#ppt_w"/>
                                          </p:val>
                                        </p:tav>
                                      </p:tavLst>
                                    </p:anim>
                                    <p:anim calcmode="lin" valueType="num">
                                      <p:cBhvr>
                                        <p:cTn id="21" dur="500" fill="hold"/>
                                        <p:tgtEl>
                                          <p:spTgt spid="1056819"/>
                                        </p:tgtEl>
                                        <p:attrNameLst>
                                          <p:attrName>ppt_h</p:attrName>
                                        </p:attrNameLst>
                                      </p:cBhvr>
                                      <p:tavLst>
                                        <p:tav tm="0">
                                          <p:val>
                                            <p:fltVal val="0"/>
                                          </p:val>
                                        </p:tav>
                                        <p:tav tm="100000">
                                          <p:val>
                                            <p:strVal val="#ppt_h"/>
                                          </p:val>
                                        </p:tav>
                                      </p:tavLst>
                                    </p:anim>
                                    <p:animEffect transition="in" filter="fade">
                                      <p:cBhvr>
                                        <p:cTn id="22" dur="500"/>
                                        <p:tgtEl>
                                          <p:spTgt spid="1056819"/>
                                        </p:tgtEl>
                                      </p:cBhvr>
                                    </p:animEffect>
                                  </p:childTnLst>
                                </p:cTn>
                              </p:par>
                            </p:childTnLst>
                          </p:cTn>
                        </p:par>
                        <p:par>
                          <p:cTn id="23" fill="hold">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056818"/>
                                        </p:tgtEl>
                                        <p:attrNameLst>
                                          <p:attrName>style.visibility</p:attrName>
                                        </p:attrNameLst>
                                      </p:cBhvr>
                                      <p:to>
                                        <p:strVal val="visible"/>
                                      </p:to>
                                    </p:set>
                                    <p:anim calcmode="lin" valueType="num">
                                      <p:cBhvr>
                                        <p:cTn id="26" dur="500" fill="hold"/>
                                        <p:tgtEl>
                                          <p:spTgt spid="1056818"/>
                                        </p:tgtEl>
                                        <p:attrNameLst>
                                          <p:attrName>ppt_w</p:attrName>
                                        </p:attrNameLst>
                                      </p:cBhvr>
                                      <p:tavLst>
                                        <p:tav tm="0">
                                          <p:val>
                                            <p:fltVal val="0"/>
                                          </p:val>
                                        </p:tav>
                                        <p:tav tm="100000">
                                          <p:val>
                                            <p:strVal val="#ppt_w"/>
                                          </p:val>
                                        </p:tav>
                                      </p:tavLst>
                                    </p:anim>
                                    <p:anim calcmode="lin" valueType="num">
                                      <p:cBhvr>
                                        <p:cTn id="27" dur="500" fill="hold"/>
                                        <p:tgtEl>
                                          <p:spTgt spid="1056818"/>
                                        </p:tgtEl>
                                        <p:attrNameLst>
                                          <p:attrName>ppt_h</p:attrName>
                                        </p:attrNameLst>
                                      </p:cBhvr>
                                      <p:tavLst>
                                        <p:tav tm="0">
                                          <p:val>
                                            <p:fltVal val="0"/>
                                          </p:val>
                                        </p:tav>
                                        <p:tav tm="100000">
                                          <p:val>
                                            <p:strVal val="#ppt_h"/>
                                          </p:val>
                                        </p:tav>
                                      </p:tavLst>
                                    </p:anim>
                                    <p:animEffect transition="in" filter="fade">
                                      <p:cBhvr>
                                        <p:cTn id="28" dur="500"/>
                                        <p:tgtEl>
                                          <p:spTgt spid="10568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56802"/>
                                        </p:tgtEl>
                                        <p:attrNameLst>
                                          <p:attrName>style.visibility</p:attrName>
                                        </p:attrNameLst>
                                      </p:cBhvr>
                                      <p:to>
                                        <p:strVal val="visible"/>
                                      </p:to>
                                    </p:set>
                                    <p:animEffect transition="in" filter="wipe(up)">
                                      <p:cBhvr>
                                        <p:cTn id="33" dur="500"/>
                                        <p:tgtEl>
                                          <p:spTgt spid="105680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056820"/>
                                        </p:tgtEl>
                                        <p:attrNameLst>
                                          <p:attrName>style.visibility</p:attrName>
                                        </p:attrNameLst>
                                      </p:cBhvr>
                                      <p:to>
                                        <p:strVal val="visible"/>
                                      </p:to>
                                    </p:set>
                                    <p:anim calcmode="lin" valueType="num">
                                      <p:cBhvr>
                                        <p:cTn id="38" dur="500" fill="hold"/>
                                        <p:tgtEl>
                                          <p:spTgt spid="1056820"/>
                                        </p:tgtEl>
                                        <p:attrNameLst>
                                          <p:attrName>ppt_w</p:attrName>
                                        </p:attrNameLst>
                                      </p:cBhvr>
                                      <p:tavLst>
                                        <p:tav tm="0">
                                          <p:val>
                                            <p:fltVal val="0"/>
                                          </p:val>
                                        </p:tav>
                                        <p:tav tm="100000">
                                          <p:val>
                                            <p:strVal val="#ppt_w"/>
                                          </p:val>
                                        </p:tav>
                                      </p:tavLst>
                                    </p:anim>
                                    <p:anim calcmode="lin" valueType="num">
                                      <p:cBhvr>
                                        <p:cTn id="39" dur="500" fill="hold"/>
                                        <p:tgtEl>
                                          <p:spTgt spid="1056820"/>
                                        </p:tgtEl>
                                        <p:attrNameLst>
                                          <p:attrName>ppt_h</p:attrName>
                                        </p:attrNameLst>
                                      </p:cBhvr>
                                      <p:tavLst>
                                        <p:tav tm="0">
                                          <p:val>
                                            <p:fltVal val="0"/>
                                          </p:val>
                                        </p:tav>
                                        <p:tav tm="100000">
                                          <p:val>
                                            <p:strVal val="#ppt_h"/>
                                          </p:val>
                                        </p:tav>
                                      </p:tavLst>
                                    </p:anim>
                                    <p:animEffect transition="in" filter="fade">
                                      <p:cBhvr>
                                        <p:cTn id="40" dur="500"/>
                                        <p:tgtEl>
                                          <p:spTgt spid="1056820"/>
                                        </p:tgtEl>
                                      </p:cBhvr>
                                    </p:animEffect>
                                  </p:childTnLst>
                                </p:cTn>
                              </p:par>
                            </p:childTnLst>
                          </p:cTn>
                        </p:par>
                        <p:par>
                          <p:cTn id="41" fill="hold">
                            <p:stCondLst>
                              <p:cond delay="500"/>
                            </p:stCondLst>
                            <p:childTnLst>
                              <p:par>
                                <p:cTn id="42" presetID="53" presetClass="entr" presetSubtype="0" fill="hold" nodeType="afterEffect">
                                  <p:stCondLst>
                                    <p:cond delay="0"/>
                                  </p:stCondLst>
                                  <p:childTnLst>
                                    <p:set>
                                      <p:cBhvr>
                                        <p:cTn id="43" dur="1" fill="hold">
                                          <p:stCondLst>
                                            <p:cond delay="0"/>
                                          </p:stCondLst>
                                        </p:cTn>
                                        <p:tgtEl>
                                          <p:spTgt spid="1056821">
                                            <p:txEl>
                                              <p:pRg st="0" end="0"/>
                                            </p:txEl>
                                          </p:spTgt>
                                        </p:tgtEl>
                                        <p:attrNameLst>
                                          <p:attrName>style.visibility</p:attrName>
                                        </p:attrNameLst>
                                      </p:cBhvr>
                                      <p:to>
                                        <p:strVal val="visible"/>
                                      </p:to>
                                    </p:set>
                                    <p:anim calcmode="lin" valueType="num">
                                      <p:cBhvr>
                                        <p:cTn id="44" dur="500" fill="hold"/>
                                        <p:tgtEl>
                                          <p:spTgt spid="1056821">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056821">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0568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056801"/>
                                        </p:tgtEl>
                                        <p:attrNameLst>
                                          <p:attrName>style.visibility</p:attrName>
                                        </p:attrNameLst>
                                      </p:cBhvr>
                                      <p:to>
                                        <p:strVal val="visible"/>
                                      </p:to>
                                    </p:set>
                                    <p:animEffect transition="in" filter="wipe(right)">
                                      <p:cBhvr>
                                        <p:cTn id="51" dur="500"/>
                                        <p:tgtEl>
                                          <p:spTgt spid="105680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056823"/>
                                        </p:tgtEl>
                                        <p:attrNameLst>
                                          <p:attrName>style.visibility</p:attrName>
                                        </p:attrNameLst>
                                      </p:cBhvr>
                                      <p:to>
                                        <p:strVal val="visible"/>
                                      </p:to>
                                    </p:set>
                                    <p:anim calcmode="lin" valueType="num">
                                      <p:cBhvr>
                                        <p:cTn id="56" dur="500" fill="hold"/>
                                        <p:tgtEl>
                                          <p:spTgt spid="1056823"/>
                                        </p:tgtEl>
                                        <p:attrNameLst>
                                          <p:attrName>ppt_w</p:attrName>
                                        </p:attrNameLst>
                                      </p:cBhvr>
                                      <p:tavLst>
                                        <p:tav tm="0">
                                          <p:val>
                                            <p:fltVal val="0"/>
                                          </p:val>
                                        </p:tav>
                                        <p:tav tm="100000">
                                          <p:val>
                                            <p:strVal val="#ppt_w"/>
                                          </p:val>
                                        </p:tav>
                                      </p:tavLst>
                                    </p:anim>
                                    <p:anim calcmode="lin" valueType="num">
                                      <p:cBhvr>
                                        <p:cTn id="57" dur="500" fill="hold"/>
                                        <p:tgtEl>
                                          <p:spTgt spid="1056823"/>
                                        </p:tgtEl>
                                        <p:attrNameLst>
                                          <p:attrName>ppt_h</p:attrName>
                                        </p:attrNameLst>
                                      </p:cBhvr>
                                      <p:tavLst>
                                        <p:tav tm="0">
                                          <p:val>
                                            <p:fltVal val="0"/>
                                          </p:val>
                                        </p:tav>
                                        <p:tav tm="100000">
                                          <p:val>
                                            <p:strVal val="#ppt_h"/>
                                          </p:val>
                                        </p:tav>
                                      </p:tavLst>
                                    </p:anim>
                                    <p:animEffect transition="in" filter="fade">
                                      <p:cBhvr>
                                        <p:cTn id="58" dur="500"/>
                                        <p:tgtEl>
                                          <p:spTgt spid="1056823"/>
                                        </p:tgtEl>
                                      </p:cBhvr>
                                    </p:animEffect>
                                  </p:childTnLst>
                                </p:cTn>
                              </p:par>
                            </p:childTnLst>
                          </p:cTn>
                        </p:par>
                        <p:par>
                          <p:cTn id="59" fill="hold">
                            <p:stCondLst>
                              <p:cond delay="500"/>
                            </p:stCondLst>
                            <p:childTnLst>
                              <p:par>
                                <p:cTn id="60" presetID="53" presetClass="entr" presetSubtype="0" fill="hold" grpId="0" nodeType="afterEffect">
                                  <p:stCondLst>
                                    <p:cond delay="0"/>
                                  </p:stCondLst>
                                  <p:childTnLst>
                                    <p:set>
                                      <p:cBhvr>
                                        <p:cTn id="61" dur="1" fill="hold">
                                          <p:stCondLst>
                                            <p:cond delay="0"/>
                                          </p:stCondLst>
                                        </p:cTn>
                                        <p:tgtEl>
                                          <p:spTgt spid="1056822"/>
                                        </p:tgtEl>
                                        <p:attrNameLst>
                                          <p:attrName>style.visibility</p:attrName>
                                        </p:attrNameLst>
                                      </p:cBhvr>
                                      <p:to>
                                        <p:strVal val="visible"/>
                                      </p:to>
                                    </p:set>
                                    <p:anim calcmode="lin" valueType="num">
                                      <p:cBhvr>
                                        <p:cTn id="62" dur="500" fill="hold"/>
                                        <p:tgtEl>
                                          <p:spTgt spid="1056822"/>
                                        </p:tgtEl>
                                        <p:attrNameLst>
                                          <p:attrName>ppt_w</p:attrName>
                                        </p:attrNameLst>
                                      </p:cBhvr>
                                      <p:tavLst>
                                        <p:tav tm="0">
                                          <p:val>
                                            <p:fltVal val="0"/>
                                          </p:val>
                                        </p:tav>
                                        <p:tav tm="100000">
                                          <p:val>
                                            <p:strVal val="#ppt_w"/>
                                          </p:val>
                                        </p:tav>
                                      </p:tavLst>
                                    </p:anim>
                                    <p:anim calcmode="lin" valueType="num">
                                      <p:cBhvr>
                                        <p:cTn id="63" dur="500" fill="hold"/>
                                        <p:tgtEl>
                                          <p:spTgt spid="1056822"/>
                                        </p:tgtEl>
                                        <p:attrNameLst>
                                          <p:attrName>ppt_h</p:attrName>
                                        </p:attrNameLst>
                                      </p:cBhvr>
                                      <p:tavLst>
                                        <p:tav tm="0">
                                          <p:val>
                                            <p:fltVal val="0"/>
                                          </p:val>
                                        </p:tav>
                                        <p:tav tm="100000">
                                          <p:val>
                                            <p:strVal val="#ppt_h"/>
                                          </p:val>
                                        </p:tav>
                                      </p:tavLst>
                                    </p:anim>
                                    <p:animEffect transition="in" filter="fade">
                                      <p:cBhvr>
                                        <p:cTn id="64" dur="500"/>
                                        <p:tgtEl>
                                          <p:spTgt spid="105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801" grpId="0" animBg="1"/>
      <p:bldP spid="1056802" grpId="0" animBg="1"/>
      <p:bldP spid="1056803" grpId="0" animBg="1"/>
      <p:bldP spid="1056818" grpId="0"/>
      <p:bldP spid="1056819" grpId="0"/>
      <p:bldP spid="1056820" grpId="0"/>
      <p:bldP spid="1056822" grpId="0"/>
      <p:bldP spid="10568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AD818"/>
        </a:solidFill>
        <a:effectLst/>
      </p:bgPr>
    </p:bg>
    <p:spTree>
      <p:nvGrpSpPr>
        <p:cNvPr id="1" name=""/>
        <p:cNvGrpSpPr/>
        <p:nvPr/>
      </p:nvGrpSpPr>
      <p:grpSpPr>
        <a:xfrm>
          <a:off x="0" y="0"/>
          <a:ext cx="0" cy="0"/>
          <a:chOff x="0" y="0"/>
          <a:chExt cx="0" cy="0"/>
        </a:xfrm>
      </p:grpSpPr>
      <p:grpSp>
        <p:nvGrpSpPr>
          <p:cNvPr id="2" name="Group 870"/>
          <p:cNvGrpSpPr>
            <a:grpSpLocks/>
          </p:cNvGrpSpPr>
          <p:nvPr/>
        </p:nvGrpSpPr>
        <p:grpSpPr bwMode="auto">
          <a:xfrm>
            <a:off x="725488" y="2828925"/>
            <a:ext cx="7721600" cy="492125"/>
            <a:chOff x="459" y="1776"/>
            <a:chExt cx="4864" cy="310"/>
          </a:xfrm>
        </p:grpSpPr>
        <p:sp>
          <p:nvSpPr>
            <p:cNvPr id="57865" name="Oval 871"/>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866" name="Oval 872"/>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867" name="Oval 873"/>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68" name="Oval 874"/>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869" name="Oval 875"/>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870" name="Oval 876"/>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71" name="Oval 877"/>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872" name="Oval 878"/>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73" name="Oval 879"/>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74" name="Oval 880"/>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75" name="Oval 881"/>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876" name="Oval 882"/>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77" name="Oval 883"/>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78" name="Oval 884"/>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79" name="Oval 885"/>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80" name="Oval 886"/>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81" name="Oval 887"/>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82" name="Oval 888"/>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83" name="Oval 889"/>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84" name="Oval 890"/>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85" name="Oval 891"/>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86" name="Oval 892"/>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87" name="Oval 893"/>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88" name="Oval 894"/>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89" name="Oval 895"/>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90" name="Oval 896"/>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91" name="Oval 897"/>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92" name="Oval 898"/>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93" name="Oval 899"/>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94" name="Oval 900"/>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95" name="Oval 901"/>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96" name="Oval 902"/>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97" name="Oval 903"/>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98" name="Oval 904"/>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99" name="Oval 905"/>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00" name="Oval 906"/>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01" name="Oval 907"/>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02" name="Oval 908"/>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03" name="Oval 909"/>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04" name="Oval 910"/>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05" name="Oval 911"/>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06" name="Oval 912"/>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07" name="Oval 913"/>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08" name="Oval 914"/>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09" name="Oval 915"/>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10" name="Oval 916"/>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11" name="Oval 917"/>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12" name="Oval 918"/>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13" name="Oval 919"/>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14" name="Oval 920"/>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15" name="Oval 921"/>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16" name="Oval 922"/>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17" name="Oval 923"/>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18" name="Oval 924"/>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19" name="Oval 925"/>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20" name="Oval 926"/>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21" name="Oval 927"/>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22" name="Oval 928"/>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23" name="Oval 929"/>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24" name="Oval 930"/>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25" name="Oval 931"/>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26" name="Oval 932"/>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27" name="Oval 933"/>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28" name="Oval 934"/>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29" name="Oval 935"/>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30" name="Oval 936"/>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931" name="Oval 937"/>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32" name="Oval 938"/>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33" name="Oval 939"/>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934" name="Group 940"/>
            <p:cNvGrpSpPr>
              <a:grpSpLocks/>
            </p:cNvGrpSpPr>
            <p:nvPr/>
          </p:nvGrpSpPr>
          <p:grpSpPr bwMode="auto">
            <a:xfrm>
              <a:off x="2649" y="1776"/>
              <a:ext cx="162" cy="304"/>
              <a:chOff x="2485" y="1876"/>
              <a:chExt cx="162" cy="304"/>
            </a:xfrm>
          </p:grpSpPr>
          <p:sp>
            <p:nvSpPr>
              <p:cNvPr id="57935" name="Oval 941"/>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936" name="Oval 942"/>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937" name="Oval 943"/>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grpSp>
        <p:nvGrpSpPr>
          <p:cNvPr id="4" name="Group 944"/>
          <p:cNvGrpSpPr>
            <a:grpSpLocks/>
          </p:cNvGrpSpPr>
          <p:nvPr/>
        </p:nvGrpSpPr>
        <p:grpSpPr bwMode="auto">
          <a:xfrm>
            <a:off x="730250" y="2119313"/>
            <a:ext cx="7721600" cy="492125"/>
            <a:chOff x="459" y="1776"/>
            <a:chExt cx="4864" cy="310"/>
          </a:xfrm>
        </p:grpSpPr>
        <p:sp>
          <p:nvSpPr>
            <p:cNvPr id="57792" name="Oval 945"/>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793" name="Oval 946"/>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794" name="Oval 947"/>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95" name="Oval 948"/>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796" name="Oval 949"/>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797" name="Oval 950"/>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98" name="Oval 951"/>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799" name="Oval 952"/>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00" name="Oval 953"/>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01" name="Oval 954"/>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02" name="Oval 955"/>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803" name="Oval 956"/>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04" name="Oval 957"/>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05" name="Oval 958"/>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06" name="Oval 959"/>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07" name="Oval 960"/>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08" name="Oval 961"/>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09" name="Oval 962"/>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10" name="Oval 963"/>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11" name="Oval 964"/>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12" name="Oval 965"/>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13" name="Oval 966"/>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14" name="Oval 967"/>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15" name="Oval 968"/>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16" name="Oval 969"/>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17" name="Oval 970"/>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18" name="Oval 971"/>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19" name="Oval 972"/>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20" name="Oval 973"/>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21" name="Oval 974"/>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22" name="Oval 975"/>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23" name="Oval 976"/>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24" name="Oval 977"/>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25" name="Oval 978"/>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26" name="Oval 979"/>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27" name="Oval 980"/>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28" name="Oval 981"/>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29" name="Oval 982"/>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30" name="Oval 983"/>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31" name="Oval 984"/>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32" name="Oval 985"/>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33" name="Oval 986"/>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34" name="Oval 987"/>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35" name="Oval 988"/>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36" name="Oval 989"/>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37" name="Oval 990"/>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38" name="Oval 991"/>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39" name="Oval 992"/>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40" name="Oval 993"/>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41" name="Oval 994"/>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42" name="Oval 995"/>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43" name="Oval 996"/>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44" name="Oval 997"/>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45" name="Oval 998"/>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46" name="Oval 999"/>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47" name="Oval 1000"/>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48" name="Oval 1001"/>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49" name="Oval 1002"/>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50" name="Oval 1003"/>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51" name="Oval 1004"/>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52" name="Oval 1005"/>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53" name="Oval 1006"/>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54" name="Oval 1007"/>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55" name="Oval 1008"/>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56" name="Oval 1009"/>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57" name="Oval 1010"/>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858" name="Oval 1011"/>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59" name="Oval 1012"/>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60" name="Oval 1013"/>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861" name="Group 1014"/>
            <p:cNvGrpSpPr>
              <a:grpSpLocks/>
            </p:cNvGrpSpPr>
            <p:nvPr/>
          </p:nvGrpSpPr>
          <p:grpSpPr bwMode="auto">
            <a:xfrm>
              <a:off x="2649" y="1776"/>
              <a:ext cx="162" cy="304"/>
              <a:chOff x="2485" y="1876"/>
              <a:chExt cx="162" cy="304"/>
            </a:xfrm>
          </p:grpSpPr>
          <p:sp>
            <p:nvSpPr>
              <p:cNvPr id="57862" name="Oval 1015"/>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863" name="Oval 1016"/>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864" name="Oval 1017"/>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grpSp>
        <p:nvGrpSpPr>
          <p:cNvPr id="6" name="Group 1018"/>
          <p:cNvGrpSpPr>
            <a:grpSpLocks/>
          </p:cNvGrpSpPr>
          <p:nvPr/>
        </p:nvGrpSpPr>
        <p:grpSpPr bwMode="auto">
          <a:xfrm>
            <a:off x="736600" y="1433513"/>
            <a:ext cx="7721600" cy="492125"/>
            <a:chOff x="459" y="1776"/>
            <a:chExt cx="4864" cy="310"/>
          </a:xfrm>
        </p:grpSpPr>
        <p:sp>
          <p:nvSpPr>
            <p:cNvPr id="57719" name="Oval 1019"/>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720" name="Oval 1020"/>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721" name="Oval 1021"/>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22" name="Oval 1022"/>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723" name="Oval 1023"/>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724" name="Oval 1024"/>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25" name="Oval 1025"/>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726" name="Oval 1026"/>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27" name="Oval 1027"/>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28" name="Oval 1028"/>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29" name="Oval 1029"/>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730" name="Oval 1030"/>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31" name="Oval 1031"/>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32" name="Oval 1032"/>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33" name="Oval 1033"/>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34" name="Oval 1034"/>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35" name="Oval 1035"/>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36" name="Oval 1036"/>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37" name="Oval 1037"/>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38" name="Oval 1038"/>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39" name="Oval 1039"/>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40" name="Oval 1040"/>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41" name="Oval 1041"/>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42" name="Oval 1042"/>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43" name="Oval 1043"/>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44" name="Oval 1044"/>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45" name="Oval 1045"/>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46" name="Oval 1046"/>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47" name="Oval 1047"/>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48" name="Oval 1048"/>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49" name="Oval 1049"/>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50" name="Oval 1050"/>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51" name="Oval 1051"/>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52" name="Oval 1052"/>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53" name="Oval 1053"/>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54" name="Oval 1054"/>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55" name="Oval 1055"/>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56" name="Oval 1056"/>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57" name="Oval 1057"/>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58" name="Oval 1058"/>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59" name="Oval 1059"/>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60" name="Oval 1060"/>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61" name="Oval 1061"/>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62" name="Oval 1062"/>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63" name="Oval 1063"/>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64" name="Oval 1064"/>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65" name="Oval 1065"/>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66" name="Oval 1066"/>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67" name="Oval 1067"/>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68" name="Oval 1068"/>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69" name="Oval 1069"/>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70" name="Oval 1070"/>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71" name="Oval 1071"/>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72" name="Oval 1072"/>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73" name="Oval 1073"/>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74" name="Oval 1074"/>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75" name="Oval 1075"/>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76" name="Oval 1076"/>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77" name="Oval 1077"/>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78" name="Oval 1078"/>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79" name="Oval 1079"/>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80" name="Oval 1080"/>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81" name="Oval 1081"/>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82" name="Oval 1082"/>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83" name="Oval 1083"/>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84" name="Oval 1084"/>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85" name="Oval 1085"/>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86" name="Oval 1086"/>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87" name="Oval 1087"/>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788" name="Group 1088"/>
            <p:cNvGrpSpPr>
              <a:grpSpLocks/>
            </p:cNvGrpSpPr>
            <p:nvPr/>
          </p:nvGrpSpPr>
          <p:grpSpPr bwMode="auto">
            <a:xfrm>
              <a:off x="2649" y="1776"/>
              <a:ext cx="162" cy="304"/>
              <a:chOff x="2485" y="1876"/>
              <a:chExt cx="162" cy="304"/>
            </a:xfrm>
          </p:grpSpPr>
          <p:sp>
            <p:nvSpPr>
              <p:cNvPr id="57789" name="Oval 1089"/>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90" name="Oval 1090"/>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91" name="Oval 1091"/>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grpSp>
        <p:nvGrpSpPr>
          <p:cNvPr id="8" name="Group 1092"/>
          <p:cNvGrpSpPr>
            <a:grpSpLocks/>
          </p:cNvGrpSpPr>
          <p:nvPr/>
        </p:nvGrpSpPr>
        <p:grpSpPr bwMode="auto">
          <a:xfrm>
            <a:off x="741363" y="723900"/>
            <a:ext cx="7721600" cy="492125"/>
            <a:chOff x="459" y="1776"/>
            <a:chExt cx="4864" cy="310"/>
          </a:xfrm>
        </p:grpSpPr>
        <p:sp>
          <p:nvSpPr>
            <p:cNvPr id="57646" name="Oval 1093"/>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647" name="Oval 1094"/>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648" name="Oval 1095"/>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49" name="Oval 1096"/>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650" name="Oval 1097"/>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651" name="Oval 1098"/>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52" name="Oval 1099"/>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653" name="Oval 1100"/>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54" name="Oval 1101"/>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55" name="Oval 1102"/>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56" name="Oval 1103"/>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657" name="Oval 1104"/>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58" name="Oval 1105"/>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59" name="Oval 1106"/>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60" name="Oval 1107"/>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61" name="Oval 1108"/>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62" name="Oval 1109"/>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63" name="Oval 1110"/>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64" name="Oval 1111"/>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65" name="Oval 1112"/>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66" name="Oval 1113"/>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67" name="Oval 1114"/>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68" name="Oval 1115"/>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69" name="Oval 1116"/>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70" name="Oval 1117"/>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71" name="Oval 1118"/>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72" name="Oval 1119"/>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73" name="Oval 1120"/>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74" name="Oval 1121"/>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75" name="Oval 1122"/>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76" name="Oval 1123"/>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77" name="Oval 1124"/>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78" name="Oval 1125"/>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79" name="Oval 1126"/>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80" name="Oval 1127"/>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81" name="Oval 1128"/>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82" name="Oval 1129"/>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83" name="Oval 1130"/>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84" name="Oval 1131"/>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85" name="Oval 1132"/>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86" name="Oval 1133"/>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87" name="Oval 1134"/>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88" name="Oval 1135"/>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89" name="Oval 1136"/>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90" name="Oval 1137"/>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91" name="Oval 1138"/>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92" name="Oval 1139"/>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93" name="Oval 1140"/>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94" name="Oval 1141"/>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95" name="Oval 1142"/>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96" name="Oval 1143"/>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97" name="Oval 1144"/>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98" name="Oval 1145"/>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99" name="Oval 1146"/>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00" name="Oval 1147"/>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01" name="Oval 1148"/>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02" name="Oval 1149"/>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03" name="Oval 1150"/>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04" name="Oval 1151"/>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05" name="Oval 1152"/>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06" name="Oval 1153"/>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07" name="Oval 1154"/>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08" name="Oval 1155"/>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09" name="Oval 1156"/>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10" name="Oval 1157"/>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11" name="Oval 1158"/>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712" name="Oval 1159"/>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13" name="Oval 1160"/>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14" name="Oval 1161"/>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715" name="Group 1162"/>
            <p:cNvGrpSpPr>
              <a:grpSpLocks/>
            </p:cNvGrpSpPr>
            <p:nvPr/>
          </p:nvGrpSpPr>
          <p:grpSpPr bwMode="auto">
            <a:xfrm>
              <a:off x="2649" y="1776"/>
              <a:ext cx="162" cy="304"/>
              <a:chOff x="2485" y="1876"/>
              <a:chExt cx="162" cy="304"/>
            </a:xfrm>
          </p:grpSpPr>
          <p:sp>
            <p:nvSpPr>
              <p:cNvPr id="57716" name="Oval 1163"/>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717" name="Oval 1164"/>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718" name="Oval 1165"/>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grpSp>
        <p:nvGrpSpPr>
          <p:cNvPr id="10" name="Group 1166"/>
          <p:cNvGrpSpPr>
            <a:grpSpLocks/>
          </p:cNvGrpSpPr>
          <p:nvPr/>
        </p:nvGrpSpPr>
        <p:grpSpPr bwMode="auto">
          <a:xfrm>
            <a:off x="728663" y="4238625"/>
            <a:ext cx="7721600" cy="492125"/>
            <a:chOff x="459" y="1776"/>
            <a:chExt cx="4864" cy="310"/>
          </a:xfrm>
        </p:grpSpPr>
        <p:sp>
          <p:nvSpPr>
            <p:cNvPr id="57573" name="Oval 1167"/>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574" name="Oval 1168"/>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575" name="Oval 1169"/>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76" name="Oval 1170"/>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577" name="Oval 1171"/>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578" name="Oval 1172"/>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79" name="Oval 1173"/>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580" name="Oval 1174"/>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81" name="Oval 1175"/>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82" name="Oval 1176"/>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83" name="Oval 1177"/>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584" name="Oval 1178"/>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85" name="Oval 1179"/>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86" name="Oval 1180"/>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87" name="Oval 1181"/>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88" name="Oval 1182"/>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89" name="Oval 1183"/>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90" name="Oval 1184"/>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91" name="Oval 1185"/>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92" name="Oval 1186"/>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93" name="Oval 1187"/>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94" name="Oval 1188"/>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95" name="Oval 1189"/>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96" name="Oval 1190"/>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97" name="Oval 1191"/>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98" name="Oval 1192"/>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99" name="Oval 1193"/>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00" name="Oval 1194"/>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01" name="Oval 1195"/>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02" name="Oval 1196"/>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03" name="Oval 1197"/>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04" name="Oval 1198"/>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05" name="Oval 1199"/>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06" name="Oval 1200"/>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07" name="Oval 1201"/>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08" name="Oval 1202"/>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09" name="Oval 1203"/>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10" name="Oval 1204"/>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11" name="Oval 1205"/>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12" name="Oval 1206"/>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13" name="Oval 1207"/>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14" name="Oval 1208"/>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15" name="Oval 1209"/>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16" name="Oval 1210"/>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17" name="Oval 1211"/>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18" name="Oval 1212"/>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19" name="Oval 1213"/>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20" name="Oval 1214"/>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21" name="Oval 1215"/>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22" name="Oval 1216"/>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23" name="Oval 1217"/>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24" name="Oval 1218"/>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25" name="Oval 1219"/>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26" name="Oval 1220"/>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27" name="Oval 1221"/>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28" name="Oval 1222"/>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29" name="Oval 1223"/>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30" name="Oval 1224"/>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31" name="Oval 1225"/>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32" name="Oval 1226"/>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33" name="Oval 1227"/>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34" name="Oval 1228"/>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35" name="Oval 1229"/>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36" name="Oval 1230"/>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37" name="Oval 1231"/>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38" name="Oval 1232"/>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639" name="Oval 1233"/>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40" name="Oval 1234"/>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41" name="Oval 1235"/>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642" name="Group 1236"/>
            <p:cNvGrpSpPr>
              <a:grpSpLocks/>
            </p:cNvGrpSpPr>
            <p:nvPr/>
          </p:nvGrpSpPr>
          <p:grpSpPr bwMode="auto">
            <a:xfrm>
              <a:off x="2649" y="1776"/>
              <a:ext cx="162" cy="304"/>
              <a:chOff x="2485" y="1876"/>
              <a:chExt cx="162" cy="304"/>
            </a:xfrm>
          </p:grpSpPr>
          <p:sp>
            <p:nvSpPr>
              <p:cNvPr id="57643" name="Oval 1237"/>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644" name="Oval 1238"/>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645" name="Oval 1239"/>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grpSp>
        <p:nvGrpSpPr>
          <p:cNvPr id="12" name="Group 1240"/>
          <p:cNvGrpSpPr>
            <a:grpSpLocks/>
          </p:cNvGrpSpPr>
          <p:nvPr/>
        </p:nvGrpSpPr>
        <p:grpSpPr bwMode="auto">
          <a:xfrm>
            <a:off x="733425" y="3529013"/>
            <a:ext cx="7721600" cy="492125"/>
            <a:chOff x="459" y="1776"/>
            <a:chExt cx="4864" cy="310"/>
          </a:xfrm>
        </p:grpSpPr>
        <p:sp>
          <p:nvSpPr>
            <p:cNvPr id="57500" name="Oval 1241"/>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501" name="Oval 1242"/>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502" name="Oval 1243"/>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03" name="Oval 1244"/>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504" name="Oval 1245"/>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505" name="Oval 1246"/>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06" name="Oval 1247"/>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507" name="Oval 1248"/>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08" name="Oval 1249"/>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09" name="Oval 1250"/>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10" name="Oval 1251"/>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511" name="Oval 1252"/>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12" name="Oval 1253"/>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13" name="Oval 1254"/>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14" name="Oval 1255"/>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15" name="Oval 1256"/>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16" name="Oval 1257"/>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17" name="Oval 1258"/>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18" name="Oval 1259"/>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19" name="Oval 1260"/>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20" name="Oval 1261"/>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21" name="Oval 1262"/>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22" name="Oval 1263"/>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23" name="Oval 1264"/>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24" name="Oval 1265"/>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25" name="Oval 1266"/>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26" name="Oval 1267"/>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27" name="Oval 1268"/>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28" name="Oval 1269"/>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29" name="Oval 1270"/>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30" name="Oval 1271"/>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31" name="Oval 1272"/>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32" name="Oval 1273"/>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33" name="Oval 1274"/>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34" name="Oval 1275"/>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35" name="Oval 1276"/>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36" name="Oval 1277"/>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37" name="Oval 1278"/>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38" name="Oval 1279"/>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39" name="Oval 1280"/>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40" name="Oval 1281"/>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41" name="Oval 1282"/>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42" name="Oval 1283"/>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43" name="Oval 1284"/>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44" name="Oval 1285"/>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45" name="Oval 1286"/>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46" name="Oval 1287"/>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47" name="Oval 1288"/>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48" name="Oval 1289"/>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49" name="Oval 1290"/>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50" name="Oval 1291"/>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51" name="Oval 1292"/>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52" name="Oval 1293"/>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53" name="Oval 1294"/>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54" name="Oval 1295"/>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55" name="Oval 1296"/>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56" name="Oval 1297"/>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57" name="Oval 1298"/>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58" name="Oval 1299"/>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59" name="Oval 1300"/>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60" name="Oval 1301"/>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61" name="Oval 1302"/>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62" name="Oval 1303"/>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63" name="Oval 1304"/>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64" name="Oval 1305"/>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65" name="Oval 1306"/>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566" name="Oval 1307"/>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67" name="Oval 1308"/>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68" name="Oval 1309"/>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569" name="Group 1310"/>
            <p:cNvGrpSpPr>
              <a:grpSpLocks/>
            </p:cNvGrpSpPr>
            <p:nvPr/>
          </p:nvGrpSpPr>
          <p:grpSpPr bwMode="auto">
            <a:xfrm>
              <a:off x="2649" y="1776"/>
              <a:ext cx="162" cy="304"/>
              <a:chOff x="2485" y="1876"/>
              <a:chExt cx="162" cy="304"/>
            </a:xfrm>
          </p:grpSpPr>
          <p:sp>
            <p:nvSpPr>
              <p:cNvPr id="57570" name="Oval 1311"/>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571" name="Oval 1312"/>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572" name="Oval 1313"/>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grpSp>
        <p:nvGrpSpPr>
          <p:cNvPr id="14" name="Group 1314"/>
          <p:cNvGrpSpPr>
            <a:grpSpLocks/>
          </p:cNvGrpSpPr>
          <p:nvPr/>
        </p:nvGrpSpPr>
        <p:grpSpPr bwMode="auto">
          <a:xfrm>
            <a:off x="736600" y="5653088"/>
            <a:ext cx="7721600" cy="492125"/>
            <a:chOff x="459" y="1776"/>
            <a:chExt cx="4864" cy="310"/>
          </a:xfrm>
        </p:grpSpPr>
        <p:sp>
          <p:nvSpPr>
            <p:cNvPr id="57427" name="Oval 1315"/>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428" name="Oval 1316"/>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429" name="Oval 1317"/>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30" name="Oval 1318"/>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431" name="Oval 1319"/>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432" name="Oval 1320"/>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33" name="Oval 1321"/>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434" name="Oval 1322"/>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35" name="Oval 1323"/>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36" name="Oval 1324"/>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37" name="Oval 1325"/>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438" name="Oval 1326"/>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39" name="Oval 1327"/>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40" name="Oval 1328"/>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41" name="Oval 1329"/>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42" name="Oval 1330"/>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43" name="Oval 1331"/>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44" name="Oval 1332"/>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45" name="Oval 1333"/>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46" name="Oval 1334"/>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47" name="Oval 1335"/>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48" name="Oval 1336"/>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49" name="Oval 1337"/>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50" name="Oval 1338"/>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51" name="Oval 1339"/>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52" name="Oval 1340"/>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53" name="Oval 1341"/>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54" name="Oval 1342"/>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55" name="Oval 1343"/>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56" name="Oval 1344"/>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57" name="Oval 1345"/>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58" name="Oval 1346"/>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59" name="Oval 1347"/>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60" name="Oval 1348"/>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61" name="Oval 1349"/>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62" name="Oval 1350"/>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63" name="Oval 1351"/>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64" name="Oval 1352"/>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65" name="Oval 1353"/>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66" name="Oval 1354"/>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67" name="Oval 1355"/>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68" name="Oval 1356"/>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69" name="Oval 1357"/>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70" name="Oval 1358"/>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71" name="Oval 1359"/>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72" name="Oval 1360"/>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73" name="Oval 1361"/>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74" name="Oval 1362"/>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75" name="Oval 1363"/>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76" name="Oval 1364"/>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77" name="Oval 1365"/>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78" name="Oval 1366"/>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79" name="Oval 1367"/>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80" name="Oval 1368"/>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81" name="Oval 1369"/>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82" name="Oval 1370"/>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83" name="Oval 1371"/>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84" name="Oval 1372"/>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85" name="Oval 1373"/>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86" name="Oval 1374"/>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87" name="Oval 1375"/>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88" name="Oval 1376"/>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89" name="Oval 1377"/>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90" name="Oval 1378"/>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91" name="Oval 1379"/>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92" name="Oval 1380"/>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93" name="Oval 1381"/>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94" name="Oval 1382"/>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95" name="Oval 1383"/>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496" name="Group 1384"/>
            <p:cNvGrpSpPr>
              <a:grpSpLocks/>
            </p:cNvGrpSpPr>
            <p:nvPr/>
          </p:nvGrpSpPr>
          <p:grpSpPr bwMode="auto">
            <a:xfrm>
              <a:off x="2649" y="1776"/>
              <a:ext cx="162" cy="304"/>
              <a:chOff x="2485" y="1876"/>
              <a:chExt cx="162" cy="304"/>
            </a:xfrm>
          </p:grpSpPr>
          <p:sp>
            <p:nvSpPr>
              <p:cNvPr id="57497" name="Oval 1385"/>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98" name="Oval 1386"/>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99" name="Oval 1387"/>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grpSp>
        <p:nvGrpSpPr>
          <p:cNvPr id="16" name="Group 1388"/>
          <p:cNvGrpSpPr>
            <a:grpSpLocks/>
          </p:cNvGrpSpPr>
          <p:nvPr/>
        </p:nvGrpSpPr>
        <p:grpSpPr bwMode="auto">
          <a:xfrm>
            <a:off x="741363" y="4943475"/>
            <a:ext cx="7721600" cy="492125"/>
            <a:chOff x="459" y="1776"/>
            <a:chExt cx="4864" cy="310"/>
          </a:xfrm>
        </p:grpSpPr>
        <p:sp>
          <p:nvSpPr>
            <p:cNvPr id="57354" name="Oval 1389"/>
            <p:cNvSpPr>
              <a:spLocks noChangeArrowheads="1"/>
            </p:cNvSpPr>
            <p:nvPr/>
          </p:nvSpPr>
          <p:spPr bwMode="auto">
            <a:xfrm>
              <a:off x="2937" y="1787"/>
              <a:ext cx="17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355" name="Oval 1390"/>
            <p:cNvSpPr>
              <a:spLocks noChangeArrowheads="1"/>
            </p:cNvSpPr>
            <p:nvPr/>
          </p:nvSpPr>
          <p:spPr bwMode="auto">
            <a:xfrm>
              <a:off x="2921" y="1787"/>
              <a:ext cx="173"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356" name="Oval 1391"/>
            <p:cNvSpPr>
              <a:spLocks noChangeArrowheads="1"/>
            </p:cNvSpPr>
            <p:nvPr/>
          </p:nvSpPr>
          <p:spPr bwMode="auto">
            <a:xfrm>
              <a:off x="2931" y="1780"/>
              <a:ext cx="173"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57" name="Oval 1392"/>
            <p:cNvSpPr>
              <a:spLocks noChangeArrowheads="1"/>
            </p:cNvSpPr>
            <p:nvPr/>
          </p:nvSpPr>
          <p:spPr bwMode="auto">
            <a:xfrm>
              <a:off x="3223" y="1791"/>
              <a:ext cx="141"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358" name="Oval 1393"/>
            <p:cNvSpPr>
              <a:spLocks noChangeArrowheads="1"/>
            </p:cNvSpPr>
            <p:nvPr/>
          </p:nvSpPr>
          <p:spPr bwMode="auto">
            <a:xfrm>
              <a:off x="3210" y="1791"/>
              <a:ext cx="141" cy="287"/>
            </a:xfrm>
            <a:prstGeom prst="ellipse">
              <a:avLst/>
            </a:prstGeom>
            <a:gradFill rotWithShape="1">
              <a:gsLst>
                <a:gs pos="0">
                  <a:schemeClr val="bg2"/>
                </a:gs>
                <a:gs pos="100000">
                  <a:schemeClr val="accent1"/>
                </a:gs>
              </a:gsLst>
              <a:lin ang="0" scaled="1"/>
            </a:gradFill>
            <a:ln w="25400">
              <a:solidFill>
                <a:schemeClr val="tx1"/>
              </a:solidFill>
              <a:miter lim="800000"/>
              <a:headEnd/>
              <a:tailEnd/>
            </a:ln>
          </p:spPr>
          <p:txBody>
            <a:bodyPr wrap="none" anchor="ctr"/>
            <a:lstStyle/>
            <a:p>
              <a:endParaRPr lang="en-US"/>
            </a:p>
          </p:txBody>
        </p:sp>
        <p:sp>
          <p:nvSpPr>
            <p:cNvPr id="57359" name="Oval 1394"/>
            <p:cNvSpPr>
              <a:spLocks noChangeArrowheads="1"/>
            </p:cNvSpPr>
            <p:nvPr/>
          </p:nvSpPr>
          <p:spPr bwMode="auto">
            <a:xfrm>
              <a:off x="3218" y="1784"/>
              <a:ext cx="141" cy="302"/>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60" name="Oval 1395"/>
            <p:cNvSpPr>
              <a:spLocks noChangeArrowheads="1"/>
            </p:cNvSpPr>
            <p:nvPr/>
          </p:nvSpPr>
          <p:spPr bwMode="auto">
            <a:xfrm>
              <a:off x="3436" y="1788"/>
              <a:ext cx="103" cy="287"/>
            </a:xfrm>
            <a:prstGeom prst="ellipse">
              <a:avLst/>
            </a:prstGeom>
            <a:gradFill rotWithShape="1">
              <a:gsLst>
                <a:gs pos="0">
                  <a:schemeClr val="bg2"/>
                </a:gs>
                <a:gs pos="100000">
                  <a:schemeClr val="accent1"/>
                </a:gs>
              </a:gsLst>
              <a:lin ang="0" scaled="1"/>
            </a:gradFill>
            <a:ln w="25400">
              <a:solidFill>
                <a:schemeClr val="bg1"/>
              </a:solidFill>
              <a:miter lim="800000"/>
              <a:headEnd/>
              <a:tailEnd/>
            </a:ln>
          </p:spPr>
          <p:txBody>
            <a:bodyPr wrap="none" anchor="ctr"/>
            <a:lstStyle/>
            <a:p>
              <a:endParaRPr lang="en-US"/>
            </a:p>
          </p:txBody>
        </p:sp>
        <p:sp>
          <p:nvSpPr>
            <p:cNvPr id="57361" name="Oval 1396"/>
            <p:cNvSpPr>
              <a:spLocks noChangeArrowheads="1"/>
            </p:cNvSpPr>
            <p:nvPr/>
          </p:nvSpPr>
          <p:spPr bwMode="auto">
            <a:xfrm>
              <a:off x="3423" y="1788"/>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62" name="Oval 1397"/>
            <p:cNvSpPr>
              <a:spLocks noChangeArrowheads="1"/>
            </p:cNvSpPr>
            <p:nvPr/>
          </p:nvSpPr>
          <p:spPr bwMode="auto">
            <a:xfrm>
              <a:off x="3433" y="1781"/>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63" name="Oval 1398"/>
            <p:cNvSpPr>
              <a:spLocks noChangeArrowheads="1"/>
            </p:cNvSpPr>
            <p:nvPr/>
          </p:nvSpPr>
          <p:spPr bwMode="auto">
            <a:xfrm>
              <a:off x="3615"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64" name="Oval 1399"/>
            <p:cNvSpPr>
              <a:spLocks noChangeArrowheads="1"/>
            </p:cNvSpPr>
            <p:nvPr/>
          </p:nvSpPr>
          <p:spPr bwMode="auto">
            <a:xfrm>
              <a:off x="3603" y="1787"/>
              <a:ext cx="66" cy="287"/>
            </a:xfrm>
            <a:prstGeom prst="ellipse">
              <a:avLst/>
            </a:prstGeom>
            <a:gradFill rotWithShape="1">
              <a:gsLst>
                <a:gs pos="0">
                  <a:schemeClr val="bg2"/>
                </a:gs>
                <a:gs pos="100000">
                  <a:schemeClr val="accent1"/>
                </a:gs>
              </a:gsLst>
              <a:lin ang="0" scaled="1"/>
            </a:gradFill>
            <a:ln w="19050">
              <a:solidFill>
                <a:schemeClr val="tx1"/>
              </a:solidFill>
              <a:miter lim="800000"/>
              <a:headEnd/>
              <a:tailEnd/>
            </a:ln>
          </p:spPr>
          <p:txBody>
            <a:bodyPr wrap="none" anchor="ctr"/>
            <a:lstStyle/>
            <a:p>
              <a:endParaRPr lang="en-US"/>
            </a:p>
          </p:txBody>
        </p:sp>
        <p:sp>
          <p:nvSpPr>
            <p:cNvPr id="57365" name="Oval 1400"/>
            <p:cNvSpPr>
              <a:spLocks noChangeArrowheads="1"/>
            </p:cNvSpPr>
            <p:nvPr/>
          </p:nvSpPr>
          <p:spPr bwMode="auto">
            <a:xfrm>
              <a:off x="3611" y="1780"/>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66" name="Oval 1401"/>
            <p:cNvSpPr>
              <a:spLocks noChangeArrowheads="1"/>
            </p:cNvSpPr>
            <p:nvPr/>
          </p:nvSpPr>
          <p:spPr bwMode="auto">
            <a:xfrm>
              <a:off x="372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67" name="Oval 1402"/>
            <p:cNvSpPr>
              <a:spLocks noChangeArrowheads="1"/>
            </p:cNvSpPr>
            <p:nvPr/>
          </p:nvSpPr>
          <p:spPr bwMode="auto">
            <a:xfrm>
              <a:off x="3714"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68" name="Oval 1403"/>
            <p:cNvSpPr>
              <a:spLocks noChangeArrowheads="1"/>
            </p:cNvSpPr>
            <p:nvPr/>
          </p:nvSpPr>
          <p:spPr bwMode="auto">
            <a:xfrm>
              <a:off x="3720"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69" name="Oval 1404"/>
            <p:cNvSpPr>
              <a:spLocks noChangeArrowheads="1"/>
            </p:cNvSpPr>
            <p:nvPr/>
          </p:nvSpPr>
          <p:spPr bwMode="auto">
            <a:xfrm>
              <a:off x="3867" y="1790"/>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70" name="Oval 1405"/>
            <p:cNvSpPr>
              <a:spLocks noChangeArrowheads="1"/>
            </p:cNvSpPr>
            <p:nvPr/>
          </p:nvSpPr>
          <p:spPr bwMode="auto">
            <a:xfrm>
              <a:off x="3856" y="1790"/>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71" name="Oval 1406"/>
            <p:cNvSpPr>
              <a:spLocks noChangeArrowheads="1"/>
            </p:cNvSpPr>
            <p:nvPr/>
          </p:nvSpPr>
          <p:spPr bwMode="auto">
            <a:xfrm>
              <a:off x="3862" y="1783"/>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72" name="Oval 1407"/>
            <p:cNvSpPr>
              <a:spLocks noChangeArrowheads="1"/>
            </p:cNvSpPr>
            <p:nvPr/>
          </p:nvSpPr>
          <p:spPr bwMode="auto">
            <a:xfrm>
              <a:off x="4045"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73" name="Oval 1408"/>
            <p:cNvSpPr>
              <a:spLocks noChangeArrowheads="1"/>
            </p:cNvSpPr>
            <p:nvPr/>
          </p:nvSpPr>
          <p:spPr bwMode="auto">
            <a:xfrm>
              <a:off x="4028"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74" name="Oval 1409"/>
            <p:cNvSpPr>
              <a:spLocks noChangeArrowheads="1"/>
            </p:cNvSpPr>
            <p:nvPr/>
          </p:nvSpPr>
          <p:spPr bwMode="auto">
            <a:xfrm>
              <a:off x="4039" y="1782"/>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75" name="Oval 1410"/>
            <p:cNvSpPr>
              <a:spLocks noChangeArrowheads="1"/>
            </p:cNvSpPr>
            <p:nvPr/>
          </p:nvSpPr>
          <p:spPr bwMode="auto">
            <a:xfrm>
              <a:off x="4304" y="1788"/>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76" name="Oval 1411"/>
            <p:cNvSpPr>
              <a:spLocks noChangeArrowheads="1"/>
            </p:cNvSpPr>
            <p:nvPr/>
          </p:nvSpPr>
          <p:spPr bwMode="auto">
            <a:xfrm>
              <a:off x="4285" y="1788"/>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77" name="Oval 1412"/>
            <p:cNvSpPr>
              <a:spLocks noChangeArrowheads="1"/>
            </p:cNvSpPr>
            <p:nvPr/>
          </p:nvSpPr>
          <p:spPr bwMode="auto">
            <a:xfrm>
              <a:off x="4297" y="1781"/>
              <a:ext cx="167"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78" name="Oval 1413"/>
            <p:cNvSpPr>
              <a:spLocks noChangeArrowheads="1"/>
            </p:cNvSpPr>
            <p:nvPr/>
          </p:nvSpPr>
          <p:spPr bwMode="auto">
            <a:xfrm>
              <a:off x="4584" y="1789"/>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79" name="Oval 1414"/>
            <p:cNvSpPr>
              <a:spLocks noChangeArrowheads="1"/>
            </p:cNvSpPr>
            <p:nvPr/>
          </p:nvSpPr>
          <p:spPr bwMode="auto">
            <a:xfrm>
              <a:off x="4564" y="1789"/>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80" name="Oval 1415"/>
            <p:cNvSpPr>
              <a:spLocks noChangeArrowheads="1"/>
            </p:cNvSpPr>
            <p:nvPr/>
          </p:nvSpPr>
          <p:spPr bwMode="auto">
            <a:xfrm>
              <a:off x="4577" y="1782"/>
              <a:ext cx="17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81" name="Oval 1416"/>
            <p:cNvSpPr>
              <a:spLocks noChangeArrowheads="1"/>
            </p:cNvSpPr>
            <p:nvPr/>
          </p:nvSpPr>
          <p:spPr bwMode="auto">
            <a:xfrm>
              <a:off x="4866" y="1787"/>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82" name="Oval 1417"/>
            <p:cNvSpPr>
              <a:spLocks noChangeArrowheads="1"/>
            </p:cNvSpPr>
            <p:nvPr/>
          </p:nvSpPr>
          <p:spPr bwMode="auto">
            <a:xfrm>
              <a:off x="4849" y="1787"/>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83" name="Oval 1418"/>
            <p:cNvSpPr>
              <a:spLocks noChangeArrowheads="1"/>
            </p:cNvSpPr>
            <p:nvPr/>
          </p:nvSpPr>
          <p:spPr bwMode="auto">
            <a:xfrm>
              <a:off x="4860" y="1780"/>
              <a:ext cx="14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84" name="Oval 1419"/>
            <p:cNvSpPr>
              <a:spLocks noChangeArrowheads="1"/>
            </p:cNvSpPr>
            <p:nvPr/>
          </p:nvSpPr>
          <p:spPr bwMode="auto">
            <a:xfrm>
              <a:off x="5081" y="1788"/>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85" name="Oval 1420"/>
            <p:cNvSpPr>
              <a:spLocks noChangeArrowheads="1"/>
            </p:cNvSpPr>
            <p:nvPr/>
          </p:nvSpPr>
          <p:spPr bwMode="auto">
            <a:xfrm>
              <a:off x="5068" y="1788"/>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86" name="Oval 1421"/>
            <p:cNvSpPr>
              <a:spLocks noChangeArrowheads="1"/>
            </p:cNvSpPr>
            <p:nvPr/>
          </p:nvSpPr>
          <p:spPr bwMode="auto">
            <a:xfrm>
              <a:off x="5076" y="1781"/>
              <a:ext cx="104"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87" name="Oval 1422"/>
            <p:cNvSpPr>
              <a:spLocks noChangeArrowheads="1"/>
            </p:cNvSpPr>
            <p:nvPr/>
          </p:nvSpPr>
          <p:spPr bwMode="auto">
            <a:xfrm>
              <a:off x="5257"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88" name="Oval 1423"/>
            <p:cNvSpPr>
              <a:spLocks noChangeArrowheads="1"/>
            </p:cNvSpPr>
            <p:nvPr/>
          </p:nvSpPr>
          <p:spPr bwMode="auto">
            <a:xfrm>
              <a:off x="5247"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89" name="Oval 1424"/>
            <p:cNvSpPr>
              <a:spLocks noChangeArrowheads="1"/>
            </p:cNvSpPr>
            <p:nvPr/>
          </p:nvSpPr>
          <p:spPr bwMode="auto">
            <a:xfrm>
              <a:off x="5253"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90" name="Oval 1425"/>
            <p:cNvSpPr>
              <a:spLocks noChangeArrowheads="1"/>
            </p:cNvSpPr>
            <p:nvPr/>
          </p:nvSpPr>
          <p:spPr bwMode="auto">
            <a:xfrm>
              <a:off x="2410" y="1789"/>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91" name="Oval 1426"/>
            <p:cNvSpPr>
              <a:spLocks noChangeArrowheads="1"/>
            </p:cNvSpPr>
            <p:nvPr/>
          </p:nvSpPr>
          <p:spPr bwMode="auto">
            <a:xfrm>
              <a:off x="2389" y="1789"/>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92" name="Oval 1427"/>
            <p:cNvSpPr>
              <a:spLocks noChangeArrowheads="1"/>
            </p:cNvSpPr>
            <p:nvPr/>
          </p:nvSpPr>
          <p:spPr bwMode="auto">
            <a:xfrm>
              <a:off x="2399" y="1780"/>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93" name="Oval 1428"/>
            <p:cNvSpPr>
              <a:spLocks noChangeArrowheads="1"/>
            </p:cNvSpPr>
            <p:nvPr/>
          </p:nvSpPr>
          <p:spPr bwMode="auto">
            <a:xfrm>
              <a:off x="2225" y="1789"/>
              <a:ext cx="103"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94" name="Oval 1429"/>
            <p:cNvSpPr>
              <a:spLocks noChangeArrowheads="1"/>
            </p:cNvSpPr>
            <p:nvPr/>
          </p:nvSpPr>
          <p:spPr bwMode="auto">
            <a:xfrm>
              <a:off x="2214" y="1789"/>
              <a:ext cx="103"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95" name="Oval 1430"/>
            <p:cNvSpPr>
              <a:spLocks noChangeArrowheads="1"/>
            </p:cNvSpPr>
            <p:nvPr/>
          </p:nvSpPr>
          <p:spPr bwMode="auto">
            <a:xfrm>
              <a:off x="2222" y="1780"/>
              <a:ext cx="103"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96" name="Oval 1431"/>
            <p:cNvSpPr>
              <a:spLocks noChangeArrowheads="1"/>
            </p:cNvSpPr>
            <p:nvPr/>
          </p:nvSpPr>
          <p:spPr bwMode="auto">
            <a:xfrm>
              <a:off x="2098" y="1789"/>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397" name="Oval 1432"/>
            <p:cNvSpPr>
              <a:spLocks noChangeArrowheads="1"/>
            </p:cNvSpPr>
            <p:nvPr/>
          </p:nvSpPr>
          <p:spPr bwMode="auto">
            <a:xfrm>
              <a:off x="2084" y="1789"/>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398" name="Oval 1433"/>
            <p:cNvSpPr>
              <a:spLocks noChangeArrowheads="1"/>
            </p:cNvSpPr>
            <p:nvPr/>
          </p:nvSpPr>
          <p:spPr bwMode="auto">
            <a:xfrm>
              <a:off x="2092" y="1782"/>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399" name="Oval 1434"/>
            <p:cNvSpPr>
              <a:spLocks noChangeArrowheads="1"/>
            </p:cNvSpPr>
            <p:nvPr/>
          </p:nvSpPr>
          <p:spPr bwMode="auto">
            <a:xfrm>
              <a:off x="2003" y="1788"/>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00" name="Oval 1435"/>
            <p:cNvSpPr>
              <a:spLocks noChangeArrowheads="1"/>
            </p:cNvSpPr>
            <p:nvPr/>
          </p:nvSpPr>
          <p:spPr bwMode="auto">
            <a:xfrm>
              <a:off x="1993" y="1788"/>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01" name="Oval 1436"/>
            <p:cNvSpPr>
              <a:spLocks noChangeArrowheads="1"/>
            </p:cNvSpPr>
            <p:nvPr/>
          </p:nvSpPr>
          <p:spPr bwMode="auto">
            <a:xfrm>
              <a:off x="2001" y="1781"/>
              <a:ext cx="66" cy="301"/>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02" name="Oval 1437"/>
            <p:cNvSpPr>
              <a:spLocks noChangeArrowheads="1"/>
            </p:cNvSpPr>
            <p:nvPr/>
          </p:nvSpPr>
          <p:spPr bwMode="auto">
            <a:xfrm>
              <a:off x="1837" y="1789"/>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03" name="Oval 1438"/>
            <p:cNvSpPr>
              <a:spLocks noChangeArrowheads="1"/>
            </p:cNvSpPr>
            <p:nvPr/>
          </p:nvSpPr>
          <p:spPr bwMode="auto">
            <a:xfrm>
              <a:off x="1824" y="1789"/>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04" name="Oval 1439"/>
            <p:cNvSpPr>
              <a:spLocks noChangeArrowheads="1"/>
            </p:cNvSpPr>
            <p:nvPr/>
          </p:nvSpPr>
          <p:spPr bwMode="auto">
            <a:xfrm>
              <a:off x="1832" y="1780"/>
              <a:ext cx="10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05" name="Oval 1440"/>
            <p:cNvSpPr>
              <a:spLocks noChangeArrowheads="1"/>
            </p:cNvSpPr>
            <p:nvPr/>
          </p:nvSpPr>
          <p:spPr bwMode="auto">
            <a:xfrm>
              <a:off x="1623" y="1789"/>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06" name="Oval 1441"/>
            <p:cNvSpPr>
              <a:spLocks noChangeArrowheads="1"/>
            </p:cNvSpPr>
            <p:nvPr/>
          </p:nvSpPr>
          <p:spPr bwMode="auto">
            <a:xfrm>
              <a:off x="1606" y="1789"/>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07" name="Oval 1442"/>
            <p:cNvSpPr>
              <a:spLocks noChangeArrowheads="1"/>
            </p:cNvSpPr>
            <p:nvPr/>
          </p:nvSpPr>
          <p:spPr bwMode="auto">
            <a:xfrm>
              <a:off x="1617" y="1780"/>
              <a:ext cx="144"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08" name="Oval 1443"/>
            <p:cNvSpPr>
              <a:spLocks noChangeArrowheads="1"/>
            </p:cNvSpPr>
            <p:nvPr/>
          </p:nvSpPr>
          <p:spPr bwMode="auto">
            <a:xfrm>
              <a:off x="1346" y="1789"/>
              <a:ext cx="167"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09" name="Oval 1444"/>
            <p:cNvSpPr>
              <a:spLocks noChangeArrowheads="1"/>
            </p:cNvSpPr>
            <p:nvPr/>
          </p:nvSpPr>
          <p:spPr bwMode="auto">
            <a:xfrm>
              <a:off x="1327" y="1789"/>
              <a:ext cx="167"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10" name="Oval 1445"/>
            <p:cNvSpPr>
              <a:spLocks noChangeArrowheads="1"/>
            </p:cNvSpPr>
            <p:nvPr/>
          </p:nvSpPr>
          <p:spPr bwMode="auto">
            <a:xfrm>
              <a:off x="1339" y="1782"/>
              <a:ext cx="167" cy="303"/>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11" name="Oval 1446"/>
            <p:cNvSpPr>
              <a:spLocks noChangeArrowheads="1"/>
            </p:cNvSpPr>
            <p:nvPr/>
          </p:nvSpPr>
          <p:spPr bwMode="auto">
            <a:xfrm>
              <a:off x="1054" y="1788"/>
              <a:ext cx="17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12" name="Oval 1447"/>
            <p:cNvSpPr>
              <a:spLocks noChangeArrowheads="1"/>
            </p:cNvSpPr>
            <p:nvPr/>
          </p:nvSpPr>
          <p:spPr bwMode="auto">
            <a:xfrm>
              <a:off x="1034" y="1788"/>
              <a:ext cx="17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13" name="Oval 1448"/>
            <p:cNvSpPr>
              <a:spLocks noChangeArrowheads="1"/>
            </p:cNvSpPr>
            <p:nvPr/>
          </p:nvSpPr>
          <p:spPr bwMode="auto">
            <a:xfrm>
              <a:off x="1045" y="1777"/>
              <a:ext cx="174" cy="305"/>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14" name="Oval 1449"/>
            <p:cNvSpPr>
              <a:spLocks noChangeArrowheads="1"/>
            </p:cNvSpPr>
            <p:nvPr/>
          </p:nvSpPr>
          <p:spPr bwMode="auto">
            <a:xfrm>
              <a:off x="805" y="1788"/>
              <a:ext cx="14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15" name="Oval 1450"/>
            <p:cNvSpPr>
              <a:spLocks noChangeArrowheads="1"/>
            </p:cNvSpPr>
            <p:nvPr/>
          </p:nvSpPr>
          <p:spPr bwMode="auto">
            <a:xfrm>
              <a:off x="786" y="1788"/>
              <a:ext cx="14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16" name="Oval 1451"/>
            <p:cNvSpPr>
              <a:spLocks noChangeArrowheads="1"/>
            </p:cNvSpPr>
            <p:nvPr/>
          </p:nvSpPr>
          <p:spPr bwMode="auto">
            <a:xfrm>
              <a:off x="797" y="1779"/>
              <a:ext cx="144"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17" name="Oval 1452"/>
            <p:cNvSpPr>
              <a:spLocks noChangeArrowheads="1"/>
            </p:cNvSpPr>
            <p:nvPr/>
          </p:nvSpPr>
          <p:spPr bwMode="auto">
            <a:xfrm>
              <a:off x="623" y="1786"/>
              <a:ext cx="104"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18" name="Oval 1453"/>
            <p:cNvSpPr>
              <a:spLocks noChangeArrowheads="1"/>
            </p:cNvSpPr>
            <p:nvPr/>
          </p:nvSpPr>
          <p:spPr bwMode="auto">
            <a:xfrm>
              <a:off x="610" y="1786"/>
              <a:ext cx="104"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19" name="Oval 1454"/>
            <p:cNvSpPr>
              <a:spLocks noChangeArrowheads="1"/>
            </p:cNvSpPr>
            <p:nvPr/>
          </p:nvSpPr>
          <p:spPr bwMode="auto">
            <a:xfrm>
              <a:off x="618" y="1777"/>
              <a:ext cx="104"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sp>
          <p:nvSpPr>
            <p:cNvPr id="57420" name="Oval 1455"/>
            <p:cNvSpPr>
              <a:spLocks noChangeArrowheads="1"/>
            </p:cNvSpPr>
            <p:nvPr/>
          </p:nvSpPr>
          <p:spPr bwMode="auto">
            <a:xfrm>
              <a:off x="473" y="1787"/>
              <a:ext cx="66"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21" name="Oval 1456"/>
            <p:cNvSpPr>
              <a:spLocks noChangeArrowheads="1"/>
            </p:cNvSpPr>
            <p:nvPr/>
          </p:nvSpPr>
          <p:spPr bwMode="auto">
            <a:xfrm>
              <a:off x="459" y="1787"/>
              <a:ext cx="66"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22" name="Oval 1457"/>
            <p:cNvSpPr>
              <a:spLocks noChangeArrowheads="1"/>
            </p:cNvSpPr>
            <p:nvPr/>
          </p:nvSpPr>
          <p:spPr bwMode="auto">
            <a:xfrm>
              <a:off x="467" y="1778"/>
              <a:ext cx="66" cy="306"/>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nvGrpSpPr>
            <p:cNvPr id="57423" name="Group 1458"/>
            <p:cNvGrpSpPr>
              <a:grpSpLocks/>
            </p:cNvGrpSpPr>
            <p:nvPr/>
          </p:nvGrpSpPr>
          <p:grpSpPr bwMode="auto">
            <a:xfrm>
              <a:off x="2649" y="1776"/>
              <a:ext cx="162" cy="304"/>
              <a:chOff x="2485" y="1876"/>
              <a:chExt cx="162" cy="304"/>
            </a:xfrm>
          </p:grpSpPr>
          <p:sp>
            <p:nvSpPr>
              <p:cNvPr id="57424" name="Oval 1459"/>
              <p:cNvSpPr>
                <a:spLocks noChangeArrowheads="1"/>
              </p:cNvSpPr>
              <p:nvPr/>
            </p:nvSpPr>
            <p:spPr bwMode="auto">
              <a:xfrm>
                <a:off x="2506" y="1885"/>
                <a:ext cx="141" cy="287"/>
              </a:xfrm>
              <a:prstGeom prst="ellipse">
                <a:avLst/>
              </a:prstGeom>
              <a:gradFill rotWithShape="1">
                <a:gsLst>
                  <a:gs pos="0">
                    <a:schemeClr val="bg2"/>
                  </a:gs>
                  <a:gs pos="100000">
                    <a:schemeClr val="accent1"/>
                  </a:gs>
                </a:gsLst>
                <a:lin ang="0" scaled="1"/>
              </a:gradFill>
              <a:ln w="22225">
                <a:solidFill>
                  <a:schemeClr val="bg1"/>
                </a:solidFill>
                <a:miter lim="800000"/>
                <a:headEnd/>
                <a:tailEnd/>
              </a:ln>
            </p:spPr>
            <p:txBody>
              <a:bodyPr wrap="none" anchor="ctr"/>
              <a:lstStyle/>
              <a:p>
                <a:endParaRPr lang="en-US"/>
              </a:p>
            </p:txBody>
          </p:sp>
          <p:sp>
            <p:nvSpPr>
              <p:cNvPr id="57425" name="Oval 1460"/>
              <p:cNvSpPr>
                <a:spLocks noChangeArrowheads="1"/>
              </p:cNvSpPr>
              <p:nvPr/>
            </p:nvSpPr>
            <p:spPr bwMode="auto">
              <a:xfrm>
                <a:off x="2485" y="1885"/>
                <a:ext cx="141" cy="287"/>
              </a:xfrm>
              <a:prstGeom prst="ellipse">
                <a:avLst/>
              </a:prstGeom>
              <a:gradFill rotWithShape="1">
                <a:gsLst>
                  <a:gs pos="0">
                    <a:schemeClr val="bg2"/>
                  </a:gs>
                  <a:gs pos="100000">
                    <a:schemeClr val="accent1"/>
                  </a:gs>
                </a:gsLst>
                <a:lin ang="0" scaled="1"/>
              </a:gradFill>
              <a:ln w="22225">
                <a:solidFill>
                  <a:schemeClr val="tx1"/>
                </a:solidFill>
                <a:miter lim="800000"/>
                <a:headEnd/>
                <a:tailEnd/>
              </a:ln>
            </p:spPr>
            <p:txBody>
              <a:bodyPr wrap="none" anchor="ctr"/>
              <a:lstStyle/>
              <a:p>
                <a:endParaRPr lang="en-US"/>
              </a:p>
            </p:txBody>
          </p:sp>
          <p:sp>
            <p:nvSpPr>
              <p:cNvPr id="57426" name="Oval 1461"/>
              <p:cNvSpPr>
                <a:spLocks noChangeArrowheads="1"/>
              </p:cNvSpPr>
              <p:nvPr/>
            </p:nvSpPr>
            <p:spPr bwMode="auto">
              <a:xfrm>
                <a:off x="2495" y="1876"/>
                <a:ext cx="141" cy="304"/>
              </a:xfrm>
              <a:prstGeom prst="ellipse">
                <a:avLst/>
              </a:prstGeom>
              <a:gradFill rotWithShape="1">
                <a:gsLst>
                  <a:gs pos="0">
                    <a:srgbClr val="2E5C8A"/>
                  </a:gs>
                  <a:gs pos="100000">
                    <a:schemeClr val="accent1"/>
                  </a:gs>
                </a:gsLst>
                <a:lin ang="0" scaled="1"/>
              </a:gradFill>
              <a:ln w="9525">
                <a:noFill/>
                <a:miter lim="800000"/>
                <a:headEnd/>
                <a:tailEnd/>
              </a:ln>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eaLnBrk="1" hangingPunct="1"/>
            <a:r>
              <a:rPr lang="en-US" smtClean="0">
                <a:latin typeface="Arial" charset="0"/>
              </a:rPr>
              <a:t>Units for Measuring Mass</a:t>
            </a:r>
          </a:p>
        </p:txBody>
      </p:sp>
      <p:pic>
        <p:nvPicPr>
          <p:cNvPr id="282627" name="Picture 3" descr="scale"/>
          <p:cNvPicPr>
            <a:picLocks noChangeAspect="1" noChangeArrowheads="1"/>
          </p:cNvPicPr>
          <p:nvPr/>
        </p:nvPicPr>
        <p:blipFill>
          <a:blip r:embed="rId3" cstate="print">
            <a:clrChange>
              <a:clrFrom>
                <a:srgbClr val="E8E8E8"/>
              </a:clrFrom>
              <a:clrTo>
                <a:srgbClr val="E8E8E8">
                  <a:alpha val="0"/>
                </a:srgbClr>
              </a:clrTo>
            </a:clrChange>
            <a:lum bright="-2000" contrast="18000"/>
          </a:blip>
          <a:srcRect l="5183" t="4813" r="4971" b="17647"/>
          <a:stretch>
            <a:fillRect/>
          </a:stretch>
        </p:blipFill>
        <p:spPr bwMode="auto">
          <a:xfrm>
            <a:off x="1292225" y="1908175"/>
            <a:ext cx="6553200" cy="3727450"/>
          </a:xfrm>
          <a:prstGeom prst="rect">
            <a:avLst/>
          </a:prstGeom>
          <a:noFill/>
          <a:ln w="9525">
            <a:noFill/>
            <a:miter lim="800000"/>
            <a:headEnd/>
            <a:tailEnd/>
          </a:ln>
        </p:spPr>
      </p:pic>
      <p:sp>
        <p:nvSpPr>
          <p:cNvPr id="282628" name="Text Box 4"/>
          <p:cNvSpPr txBox="1">
            <a:spLocks noChangeArrowheads="1"/>
          </p:cNvSpPr>
          <p:nvPr/>
        </p:nvSpPr>
        <p:spPr bwMode="auto">
          <a:xfrm>
            <a:off x="3581400" y="5830888"/>
            <a:ext cx="2190750" cy="457200"/>
          </a:xfrm>
          <a:prstGeom prst="rect">
            <a:avLst/>
          </a:prstGeom>
          <a:noFill/>
          <a:ln w="9525">
            <a:noFill/>
            <a:miter lim="800000"/>
            <a:headEnd/>
            <a:tailEnd/>
          </a:ln>
        </p:spPr>
        <p:txBody>
          <a:bodyPr wrap="none">
            <a:spAutoFit/>
          </a:bodyPr>
          <a:lstStyle/>
          <a:p>
            <a:r>
              <a:rPr lang="en-US"/>
              <a:t>1 kg  =  2.20 lb</a:t>
            </a:r>
          </a:p>
        </p:txBody>
      </p:sp>
      <p:sp>
        <p:nvSpPr>
          <p:cNvPr id="282629" name="Rectangle 6"/>
          <p:cNvSpPr>
            <a:spLocks noChangeArrowheads="1"/>
          </p:cNvSpPr>
          <p:nvPr/>
        </p:nvSpPr>
        <p:spPr bwMode="auto">
          <a:xfrm>
            <a:off x="76200" y="6477000"/>
            <a:ext cx="2052638" cy="214313"/>
          </a:xfrm>
          <a:prstGeom prst="rect">
            <a:avLst/>
          </a:prstGeom>
          <a:noFill/>
          <a:ln w="9525">
            <a:noFill/>
            <a:miter lim="800000"/>
            <a:headEnd/>
            <a:tailEnd/>
          </a:ln>
        </p:spPr>
        <p:txBody>
          <a:bodyPr wrap="none">
            <a:spAutoFit/>
          </a:bodyPr>
          <a:lstStyle/>
          <a:p>
            <a:r>
              <a:rPr lang="en-US" sz="800"/>
              <a:t>Timberlake, </a:t>
            </a:r>
            <a:r>
              <a:rPr lang="en-US" sz="800" u="sng"/>
              <a:t>Chemistry </a:t>
            </a:r>
            <a:r>
              <a:rPr lang="en-US" sz="800"/>
              <a:t>7</a:t>
            </a:r>
            <a:r>
              <a:rPr lang="en-US" sz="800" baseline="30000"/>
              <a:t>th</a:t>
            </a:r>
            <a:r>
              <a:rPr lang="en-US" sz="800"/>
              <a:t> Edition, page 3</a:t>
            </a:r>
          </a:p>
        </p:txBody>
      </p:sp>
      <p:sp>
        <p:nvSpPr>
          <p:cNvPr id="282630"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650" name="Group 5"/>
          <p:cNvGrpSpPr>
            <a:grpSpLocks/>
          </p:cNvGrpSpPr>
          <p:nvPr/>
        </p:nvGrpSpPr>
        <p:grpSpPr bwMode="auto">
          <a:xfrm>
            <a:off x="1447800" y="2566988"/>
            <a:ext cx="6191250" cy="3043237"/>
            <a:chOff x="1057" y="2232"/>
            <a:chExt cx="3900" cy="1917"/>
          </a:xfrm>
        </p:grpSpPr>
        <p:sp>
          <p:nvSpPr>
            <p:cNvPr id="283672" name="Rectangle 6"/>
            <p:cNvSpPr>
              <a:spLocks noChangeArrowheads="1"/>
            </p:cNvSpPr>
            <p:nvPr/>
          </p:nvSpPr>
          <p:spPr bwMode="auto">
            <a:xfrm>
              <a:off x="1496" y="3015"/>
              <a:ext cx="221" cy="65"/>
            </a:xfrm>
            <a:prstGeom prst="rect">
              <a:avLst/>
            </a:prstGeom>
            <a:solidFill>
              <a:srgbClr val="333333"/>
            </a:solidFill>
            <a:ln w="9525">
              <a:noFill/>
              <a:miter lim="800000"/>
              <a:headEnd/>
              <a:tailEnd/>
            </a:ln>
          </p:spPr>
          <p:txBody>
            <a:bodyPr wrap="none" anchor="ctr"/>
            <a:lstStyle/>
            <a:p>
              <a:endParaRPr lang="en-US"/>
            </a:p>
          </p:txBody>
        </p:sp>
        <p:sp>
          <p:nvSpPr>
            <p:cNvPr id="283673" name="Freeform 7"/>
            <p:cNvSpPr>
              <a:spLocks/>
            </p:cNvSpPr>
            <p:nvPr/>
          </p:nvSpPr>
          <p:spPr bwMode="auto">
            <a:xfrm>
              <a:off x="1338" y="2718"/>
              <a:ext cx="3330" cy="192"/>
            </a:xfrm>
            <a:custGeom>
              <a:avLst/>
              <a:gdLst>
                <a:gd name="T0" fmla="*/ 3330 w 3330"/>
                <a:gd name="T1" fmla="*/ 189 h 192"/>
                <a:gd name="T2" fmla="*/ 0 w 3330"/>
                <a:gd name="T3" fmla="*/ 192 h 192"/>
                <a:gd name="T4" fmla="*/ 378 w 3330"/>
                <a:gd name="T5" fmla="*/ 0 h 192"/>
                <a:gd name="T6" fmla="*/ 3038 w 3330"/>
                <a:gd name="T7" fmla="*/ 9 h 192"/>
                <a:gd name="T8" fmla="*/ 3330 w 3330"/>
                <a:gd name="T9" fmla="*/ 189 h 192"/>
                <a:gd name="T10" fmla="*/ 0 60000 65536"/>
                <a:gd name="T11" fmla="*/ 0 60000 65536"/>
                <a:gd name="T12" fmla="*/ 0 60000 65536"/>
                <a:gd name="T13" fmla="*/ 0 60000 65536"/>
                <a:gd name="T14" fmla="*/ 0 60000 65536"/>
                <a:gd name="T15" fmla="*/ 0 w 3330"/>
                <a:gd name="T16" fmla="*/ 0 h 192"/>
                <a:gd name="T17" fmla="*/ 3330 w 3330"/>
                <a:gd name="T18" fmla="*/ 192 h 192"/>
              </a:gdLst>
              <a:ahLst/>
              <a:cxnLst>
                <a:cxn ang="T10">
                  <a:pos x="T0" y="T1"/>
                </a:cxn>
                <a:cxn ang="T11">
                  <a:pos x="T2" y="T3"/>
                </a:cxn>
                <a:cxn ang="T12">
                  <a:pos x="T4" y="T5"/>
                </a:cxn>
                <a:cxn ang="T13">
                  <a:pos x="T6" y="T7"/>
                </a:cxn>
                <a:cxn ang="T14">
                  <a:pos x="T8" y="T9"/>
                </a:cxn>
              </a:cxnLst>
              <a:rect l="T15" t="T16" r="T17" b="T18"/>
              <a:pathLst>
                <a:path w="3330" h="192">
                  <a:moveTo>
                    <a:pt x="3330" y="189"/>
                  </a:moveTo>
                  <a:lnTo>
                    <a:pt x="0" y="192"/>
                  </a:lnTo>
                  <a:lnTo>
                    <a:pt x="378" y="0"/>
                  </a:lnTo>
                  <a:lnTo>
                    <a:pt x="3038" y="9"/>
                  </a:lnTo>
                  <a:lnTo>
                    <a:pt x="3330" y="189"/>
                  </a:lnTo>
                  <a:close/>
                </a:path>
              </a:pathLst>
            </a:custGeom>
            <a:gradFill rotWithShape="1">
              <a:gsLst>
                <a:gs pos="0">
                  <a:srgbClr val="5E7676"/>
                </a:gs>
                <a:gs pos="50000">
                  <a:srgbClr val="CCFFFF"/>
                </a:gs>
                <a:gs pos="100000">
                  <a:srgbClr val="5E7676"/>
                </a:gs>
              </a:gsLst>
              <a:lin ang="2700000" scaled="1"/>
            </a:gradFill>
            <a:ln w="9525">
              <a:solidFill>
                <a:schemeClr val="tx1"/>
              </a:solidFill>
              <a:miter lim="800000"/>
              <a:headEnd/>
              <a:tailEnd/>
            </a:ln>
          </p:spPr>
          <p:txBody>
            <a:bodyPr wrap="none"/>
            <a:lstStyle/>
            <a:p>
              <a:endParaRPr lang="en-US"/>
            </a:p>
          </p:txBody>
        </p:sp>
        <p:sp>
          <p:nvSpPr>
            <p:cNvPr id="283674" name="Freeform 8"/>
            <p:cNvSpPr>
              <a:spLocks/>
            </p:cNvSpPr>
            <p:nvPr/>
          </p:nvSpPr>
          <p:spPr bwMode="auto">
            <a:xfrm flipH="1">
              <a:off x="3115" y="2764"/>
              <a:ext cx="412" cy="117"/>
            </a:xfrm>
            <a:custGeom>
              <a:avLst/>
              <a:gdLst>
                <a:gd name="T0" fmla="*/ 64 w 412"/>
                <a:gd name="T1" fmla="*/ 0 h 117"/>
                <a:gd name="T2" fmla="*/ 412 w 412"/>
                <a:gd name="T3" fmla="*/ 0 h 117"/>
                <a:gd name="T4" fmla="*/ 397 w 412"/>
                <a:gd name="T5" fmla="*/ 117 h 117"/>
                <a:gd name="T6" fmla="*/ 0 w 412"/>
                <a:gd name="T7" fmla="*/ 116 h 117"/>
                <a:gd name="T8" fmla="*/ 64 w 412"/>
                <a:gd name="T9" fmla="*/ 0 h 117"/>
                <a:gd name="T10" fmla="*/ 0 60000 65536"/>
                <a:gd name="T11" fmla="*/ 0 60000 65536"/>
                <a:gd name="T12" fmla="*/ 0 60000 65536"/>
                <a:gd name="T13" fmla="*/ 0 60000 65536"/>
                <a:gd name="T14" fmla="*/ 0 60000 65536"/>
                <a:gd name="T15" fmla="*/ 0 w 412"/>
                <a:gd name="T16" fmla="*/ 0 h 117"/>
                <a:gd name="T17" fmla="*/ 412 w 412"/>
                <a:gd name="T18" fmla="*/ 117 h 117"/>
              </a:gdLst>
              <a:ahLst/>
              <a:cxnLst>
                <a:cxn ang="T10">
                  <a:pos x="T0" y="T1"/>
                </a:cxn>
                <a:cxn ang="T11">
                  <a:pos x="T2" y="T3"/>
                </a:cxn>
                <a:cxn ang="T12">
                  <a:pos x="T4" y="T5"/>
                </a:cxn>
                <a:cxn ang="T13">
                  <a:pos x="T6" y="T7"/>
                </a:cxn>
                <a:cxn ang="T14">
                  <a:pos x="T8" y="T9"/>
                </a:cxn>
              </a:cxnLst>
              <a:rect l="T15" t="T16" r="T17" b="T18"/>
              <a:pathLst>
                <a:path w="412" h="117">
                  <a:moveTo>
                    <a:pt x="64" y="0"/>
                  </a:moveTo>
                  <a:lnTo>
                    <a:pt x="412" y="0"/>
                  </a:lnTo>
                  <a:lnTo>
                    <a:pt x="397" y="117"/>
                  </a:lnTo>
                  <a:lnTo>
                    <a:pt x="0" y="116"/>
                  </a:lnTo>
                  <a:lnTo>
                    <a:pt x="64" y="0"/>
                  </a:lnTo>
                  <a:close/>
                </a:path>
              </a:pathLst>
            </a:custGeom>
            <a:solidFill>
              <a:srgbClr val="333333"/>
            </a:solidFill>
            <a:ln w="9525">
              <a:solidFill>
                <a:schemeClr val="tx1"/>
              </a:solidFill>
              <a:miter lim="800000"/>
              <a:headEnd/>
              <a:tailEnd/>
            </a:ln>
          </p:spPr>
          <p:txBody>
            <a:bodyPr wrap="none"/>
            <a:lstStyle/>
            <a:p>
              <a:endParaRPr lang="en-US"/>
            </a:p>
          </p:txBody>
        </p:sp>
        <p:sp>
          <p:nvSpPr>
            <p:cNvPr id="283675" name="Freeform 9"/>
            <p:cNvSpPr>
              <a:spLocks/>
            </p:cNvSpPr>
            <p:nvPr/>
          </p:nvSpPr>
          <p:spPr bwMode="auto">
            <a:xfrm>
              <a:off x="3462" y="2767"/>
              <a:ext cx="63" cy="112"/>
            </a:xfrm>
            <a:custGeom>
              <a:avLst/>
              <a:gdLst>
                <a:gd name="T0" fmla="*/ 1 w 66"/>
                <a:gd name="T1" fmla="*/ 0 h 112"/>
                <a:gd name="T2" fmla="*/ 66 w 66"/>
                <a:gd name="T3" fmla="*/ 111 h 112"/>
                <a:gd name="T4" fmla="*/ 0 w 66"/>
                <a:gd name="T5" fmla="*/ 112 h 112"/>
                <a:gd name="T6" fmla="*/ 1 w 66"/>
                <a:gd name="T7" fmla="*/ 0 h 112"/>
                <a:gd name="T8" fmla="*/ 0 60000 65536"/>
                <a:gd name="T9" fmla="*/ 0 60000 65536"/>
                <a:gd name="T10" fmla="*/ 0 60000 65536"/>
                <a:gd name="T11" fmla="*/ 0 60000 65536"/>
                <a:gd name="T12" fmla="*/ 0 w 66"/>
                <a:gd name="T13" fmla="*/ 0 h 112"/>
                <a:gd name="T14" fmla="*/ 66 w 66"/>
                <a:gd name="T15" fmla="*/ 112 h 112"/>
              </a:gdLst>
              <a:ahLst/>
              <a:cxnLst>
                <a:cxn ang="T8">
                  <a:pos x="T0" y="T1"/>
                </a:cxn>
                <a:cxn ang="T9">
                  <a:pos x="T2" y="T3"/>
                </a:cxn>
                <a:cxn ang="T10">
                  <a:pos x="T4" y="T5"/>
                </a:cxn>
                <a:cxn ang="T11">
                  <a:pos x="T6" y="T7"/>
                </a:cxn>
              </a:cxnLst>
              <a:rect l="T12" t="T13" r="T14" b="T15"/>
              <a:pathLst>
                <a:path w="66" h="112">
                  <a:moveTo>
                    <a:pt x="1" y="0"/>
                  </a:moveTo>
                  <a:lnTo>
                    <a:pt x="66" y="111"/>
                  </a:lnTo>
                  <a:lnTo>
                    <a:pt x="0" y="112"/>
                  </a:lnTo>
                  <a:lnTo>
                    <a:pt x="1" y="0"/>
                  </a:lnTo>
                  <a:close/>
                </a:path>
              </a:pathLst>
            </a:custGeom>
            <a:solidFill>
              <a:srgbClr val="C0C0C0"/>
            </a:solidFill>
            <a:ln w="9525">
              <a:noFill/>
              <a:miter lim="800000"/>
              <a:headEnd/>
              <a:tailEnd/>
            </a:ln>
          </p:spPr>
          <p:txBody>
            <a:bodyPr wrap="none"/>
            <a:lstStyle/>
            <a:p>
              <a:endParaRPr lang="en-US"/>
            </a:p>
          </p:txBody>
        </p:sp>
        <p:sp>
          <p:nvSpPr>
            <p:cNvPr id="283676" name="Freeform 10"/>
            <p:cNvSpPr>
              <a:spLocks/>
            </p:cNvSpPr>
            <p:nvPr/>
          </p:nvSpPr>
          <p:spPr bwMode="auto">
            <a:xfrm>
              <a:off x="1422" y="3357"/>
              <a:ext cx="3084" cy="171"/>
            </a:xfrm>
            <a:custGeom>
              <a:avLst/>
              <a:gdLst>
                <a:gd name="T0" fmla="*/ 108 w 3084"/>
                <a:gd name="T1" fmla="*/ 0 h 171"/>
                <a:gd name="T2" fmla="*/ 2991 w 3084"/>
                <a:gd name="T3" fmla="*/ 0 h 171"/>
                <a:gd name="T4" fmla="*/ 3084 w 3084"/>
                <a:gd name="T5" fmla="*/ 171 h 171"/>
                <a:gd name="T6" fmla="*/ 0 w 3084"/>
                <a:gd name="T7" fmla="*/ 171 h 171"/>
                <a:gd name="T8" fmla="*/ 108 w 3084"/>
                <a:gd name="T9" fmla="*/ 0 h 171"/>
                <a:gd name="T10" fmla="*/ 0 60000 65536"/>
                <a:gd name="T11" fmla="*/ 0 60000 65536"/>
                <a:gd name="T12" fmla="*/ 0 60000 65536"/>
                <a:gd name="T13" fmla="*/ 0 60000 65536"/>
                <a:gd name="T14" fmla="*/ 0 60000 65536"/>
                <a:gd name="T15" fmla="*/ 0 w 3084"/>
                <a:gd name="T16" fmla="*/ 0 h 171"/>
                <a:gd name="T17" fmla="*/ 3084 w 3084"/>
                <a:gd name="T18" fmla="*/ 171 h 171"/>
              </a:gdLst>
              <a:ahLst/>
              <a:cxnLst>
                <a:cxn ang="T10">
                  <a:pos x="T0" y="T1"/>
                </a:cxn>
                <a:cxn ang="T11">
                  <a:pos x="T2" y="T3"/>
                </a:cxn>
                <a:cxn ang="T12">
                  <a:pos x="T4" y="T5"/>
                </a:cxn>
                <a:cxn ang="T13">
                  <a:pos x="T6" y="T7"/>
                </a:cxn>
                <a:cxn ang="T14">
                  <a:pos x="T8" y="T9"/>
                </a:cxn>
              </a:cxnLst>
              <a:rect l="T15" t="T16" r="T17" b="T18"/>
              <a:pathLst>
                <a:path w="3084" h="171">
                  <a:moveTo>
                    <a:pt x="108" y="0"/>
                  </a:moveTo>
                  <a:lnTo>
                    <a:pt x="2991" y="0"/>
                  </a:lnTo>
                  <a:lnTo>
                    <a:pt x="3084" y="171"/>
                  </a:lnTo>
                  <a:lnTo>
                    <a:pt x="0" y="171"/>
                  </a:lnTo>
                  <a:lnTo>
                    <a:pt x="108" y="0"/>
                  </a:lnTo>
                  <a:close/>
                </a:path>
              </a:pathLst>
            </a:custGeom>
            <a:gradFill rotWithShape="1">
              <a:gsLst>
                <a:gs pos="0">
                  <a:srgbClr val="614C38"/>
                </a:gs>
                <a:gs pos="100000">
                  <a:srgbClr val="D2A578"/>
                </a:gs>
              </a:gsLst>
              <a:lin ang="5400000" scaled="1"/>
            </a:gradFill>
            <a:ln w="9525">
              <a:solidFill>
                <a:schemeClr val="tx1"/>
              </a:solidFill>
              <a:miter lim="800000"/>
              <a:headEnd/>
              <a:tailEnd/>
            </a:ln>
          </p:spPr>
          <p:txBody>
            <a:bodyPr wrap="none"/>
            <a:lstStyle/>
            <a:p>
              <a:endParaRPr lang="en-US"/>
            </a:p>
          </p:txBody>
        </p:sp>
        <p:sp>
          <p:nvSpPr>
            <p:cNvPr id="283677" name="Freeform 11"/>
            <p:cNvSpPr>
              <a:spLocks/>
            </p:cNvSpPr>
            <p:nvPr/>
          </p:nvSpPr>
          <p:spPr bwMode="auto">
            <a:xfrm>
              <a:off x="1320" y="3528"/>
              <a:ext cx="3294" cy="573"/>
            </a:xfrm>
            <a:custGeom>
              <a:avLst/>
              <a:gdLst>
                <a:gd name="T0" fmla="*/ 102 w 3294"/>
                <a:gd name="T1" fmla="*/ 0 h 573"/>
                <a:gd name="T2" fmla="*/ 3186 w 3294"/>
                <a:gd name="T3" fmla="*/ 0 h 573"/>
                <a:gd name="T4" fmla="*/ 3294 w 3294"/>
                <a:gd name="T5" fmla="*/ 573 h 573"/>
                <a:gd name="T6" fmla="*/ 0 w 3294"/>
                <a:gd name="T7" fmla="*/ 573 h 573"/>
                <a:gd name="T8" fmla="*/ 102 w 3294"/>
                <a:gd name="T9" fmla="*/ 0 h 573"/>
                <a:gd name="T10" fmla="*/ 0 60000 65536"/>
                <a:gd name="T11" fmla="*/ 0 60000 65536"/>
                <a:gd name="T12" fmla="*/ 0 60000 65536"/>
                <a:gd name="T13" fmla="*/ 0 60000 65536"/>
                <a:gd name="T14" fmla="*/ 0 60000 65536"/>
                <a:gd name="T15" fmla="*/ 0 w 3294"/>
                <a:gd name="T16" fmla="*/ 0 h 573"/>
                <a:gd name="T17" fmla="*/ 3294 w 3294"/>
                <a:gd name="T18" fmla="*/ 573 h 573"/>
              </a:gdLst>
              <a:ahLst/>
              <a:cxnLst>
                <a:cxn ang="T10">
                  <a:pos x="T0" y="T1"/>
                </a:cxn>
                <a:cxn ang="T11">
                  <a:pos x="T2" y="T3"/>
                </a:cxn>
                <a:cxn ang="T12">
                  <a:pos x="T4" y="T5"/>
                </a:cxn>
                <a:cxn ang="T13">
                  <a:pos x="T6" y="T7"/>
                </a:cxn>
                <a:cxn ang="T14">
                  <a:pos x="T8" y="T9"/>
                </a:cxn>
              </a:cxnLst>
              <a:rect l="T15" t="T16" r="T17" b="T18"/>
              <a:pathLst>
                <a:path w="3294" h="573">
                  <a:moveTo>
                    <a:pt x="102" y="0"/>
                  </a:moveTo>
                  <a:lnTo>
                    <a:pt x="3186" y="0"/>
                  </a:lnTo>
                  <a:lnTo>
                    <a:pt x="3294" y="573"/>
                  </a:lnTo>
                  <a:lnTo>
                    <a:pt x="0" y="573"/>
                  </a:lnTo>
                  <a:lnTo>
                    <a:pt x="102" y="0"/>
                  </a:lnTo>
                  <a:close/>
                </a:path>
              </a:pathLst>
            </a:custGeom>
            <a:gradFill rotWithShape="1">
              <a:gsLst>
                <a:gs pos="0">
                  <a:srgbClr val="D2A578"/>
                </a:gs>
                <a:gs pos="100000">
                  <a:srgbClr val="614C38"/>
                </a:gs>
              </a:gsLst>
              <a:lin ang="5400000" scaled="1"/>
            </a:gradFill>
            <a:ln w="9525">
              <a:solidFill>
                <a:schemeClr val="tx1"/>
              </a:solidFill>
              <a:miter lim="800000"/>
              <a:headEnd/>
              <a:tailEnd/>
            </a:ln>
          </p:spPr>
          <p:txBody>
            <a:bodyPr wrap="none"/>
            <a:lstStyle/>
            <a:p>
              <a:endParaRPr lang="en-US"/>
            </a:p>
          </p:txBody>
        </p:sp>
        <p:sp>
          <p:nvSpPr>
            <p:cNvPr id="283678" name="Freeform 12"/>
            <p:cNvSpPr>
              <a:spLocks/>
            </p:cNvSpPr>
            <p:nvPr/>
          </p:nvSpPr>
          <p:spPr bwMode="auto">
            <a:xfrm>
              <a:off x="1779" y="3657"/>
              <a:ext cx="2337" cy="468"/>
            </a:xfrm>
            <a:custGeom>
              <a:avLst/>
              <a:gdLst>
                <a:gd name="T0" fmla="*/ 0 w 2337"/>
                <a:gd name="T1" fmla="*/ 468 h 468"/>
                <a:gd name="T2" fmla="*/ 2337 w 2337"/>
                <a:gd name="T3" fmla="*/ 468 h 468"/>
                <a:gd name="T4" fmla="*/ 2172 w 2337"/>
                <a:gd name="T5" fmla="*/ 0 h 468"/>
                <a:gd name="T6" fmla="*/ 189 w 2337"/>
                <a:gd name="T7" fmla="*/ 0 h 468"/>
                <a:gd name="T8" fmla="*/ 0 w 2337"/>
                <a:gd name="T9" fmla="*/ 468 h 468"/>
                <a:gd name="T10" fmla="*/ 0 60000 65536"/>
                <a:gd name="T11" fmla="*/ 0 60000 65536"/>
                <a:gd name="T12" fmla="*/ 0 60000 65536"/>
                <a:gd name="T13" fmla="*/ 0 60000 65536"/>
                <a:gd name="T14" fmla="*/ 0 60000 65536"/>
                <a:gd name="T15" fmla="*/ 0 w 2337"/>
                <a:gd name="T16" fmla="*/ 0 h 468"/>
                <a:gd name="T17" fmla="*/ 2337 w 2337"/>
                <a:gd name="T18" fmla="*/ 468 h 468"/>
              </a:gdLst>
              <a:ahLst/>
              <a:cxnLst>
                <a:cxn ang="T10">
                  <a:pos x="T0" y="T1"/>
                </a:cxn>
                <a:cxn ang="T11">
                  <a:pos x="T2" y="T3"/>
                </a:cxn>
                <a:cxn ang="T12">
                  <a:pos x="T4" y="T5"/>
                </a:cxn>
                <a:cxn ang="T13">
                  <a:pos x="T6" y="T7"/>
                </a:cxn>
                <a:cxn ang="T14">
                  <a:pos x="T8" y="T9"/>
                </a:cxn>
              </a:cxnLst>
              <a:rect l="T15" t="T16" r="T17" b="T18"/>
              <a:pathLst>
                <a:path w="2337" h="468">
                  <a:moveTo>
                    <a:pt x="0" y="468"/>
                  </a:moveTo>
                  <a:lnTo>
                    <a:pt x="2337" y="468"/>
                  </a:lnTo>
                  <a:lnTo>
                    <a:pt x="2172" y="0"/>
                  </a:lnTo>
                  <a:lnTo>
                    <a:pt x="189" y="0"/>
                  </a:lnTo>
                  <a:lnTo>
                    <a:pt x="0" y="468"/>
                  </a:lnTo>
                  <a:close/>
                </a:path>
              </a:pathLst>
            </a:custGeom>
            <a:gradFill rotWithShape="1">
              <a:gsLst>
                <a:gs pos="0">
                  <a:srgbClr val="D2A578"/>
                </a:gs>
                <a:gs pos="100000">
                  <a:srgbClr val="614C38"/>
                </a:gs>
              </a:gsLst>
              <a:lin ang="5400000" scaled="1"/>
            </a:gradFill>
            <a:ln w="9525">
              <a:solidFill>
                <a:schemeClr val="tx1"/>
              </a:solidFill>
              <a:miter lim="800000"/>
              <a:headEnd/>
              <a:tailEnd/>
            </a:ln>
          </p:spPr>
          <p:txBody>
            <a:bodyPr wrap="none"/>
            <a:lstStyle/>
            <a:p>
              <a:endParaRPr lang="en-US"/>
            </a:p>
          </p:txBody>
        </p:sp>
        <p:sp>
          <p:nvSpPr>
            <p:cNvPr id="283679" name="Freeform 13"/>
            <p:cNvSpPr>
              <a:spLocks/>
            </p:cNvSpPr>
            <p:nvPr/>
          </p:nvSpPr>
          <p:spPr bwMode="auto">
            <a:xfrm>
              <a:off x="1965" y="3624"/>
              <a:ext cx="1983" cy="33"/>
            </a:xfrm>
            <a:custGeom>
              <a:avLst/>
              <a:gdLst>
                <a:gd name="T0" fmla="*/ 0 w 1983"/>
                <a:gd name="T1" fmla="*/ 33 h 33"/>
                <a:gd name="T2" fmla="*/ 1983 w 1983"/>
                <a:gd name="T3" fmla="*/ 33 h 33"/>
                <a:gd name="T4" fmla="*/ 1968 w 1983"/>
                <a:gd name="T5" fmla="*/ 0 h 33"/>
                <a:gd name="T6" fmla="*/ 15 w 1983"/>
                <a:gd name="T7" fmla="*/ 0 h 33"/>
                <a:gd name="T8" fmla="*/ 0 w 1983"/>
                <a:gd name="T9" fmla="*/ 33 h 33"/>
                <a:gd name="T10" fmla="*/ 0 60000 65536"/>
                <a:gd name="T11" fmla="*/ 0 60000 65536"/>
                <a:gd name="T12" fmla="*/ 0 60000 65536"/>
                <a:gd name="T13" fmla="*/ 0 60000 65536"/>
                <a:gd name="T14" fmla="*/ 0 60000 65536"/>
                <a:gd name="T15" fmla="*/ 0 w 1983"/>
                <a:gd name="T16" fmla="*/ 0 h 33"/>
                <a:gd name="T17" fmla="*/ 1983 w 1983"/>
                <a:gd name="T18" fmla="*/ 33 h 33"/>
              </a:gdLst>
              <a:ahLst/>
              <a:cxnLst>
                <a:cxn ang="T10">
                  <a:pos x="T0" y="T1"/>
                </a:cxn>
                <a:cxn ang="T11">
                  <a:pos x="T2" y="T3"/>
                </a:cxn>
                <a:cxn ang="T12">
                  <a:pos x="T4" y="T5"/>
                </a:cxn>
                <a:cxn ang="T13">
                  <a:pos x="T6" y="T7"/>
                </a:cxn>
                <a:cxn ang="T14">
                  <a:pos x="T8" y="T9"/>
                </a:cxn>
              </a:cxnLst>
              <a:rect l="T15" t="T16" r="T17" b="T18"/>
              <a:pathLst>
                <a:path w="1983" h="33">
                  <a:moveTo>
                    <a:pt x="0" y="33"/>
                  </a:moveTo>
                  <a:lnTo>
                    <a:pt x="1983" y="33"/>
                  </a:lnTo>
                  <a:lnTo>
                    <a:pt x="1968" y="0"/>
                  </a:lnTo>
                  <a:lnTo>
                    <a:pt x="15" y="0"/>
                  </a:lnTo>
                  <a:lnTo>
                    <a:pt x="0" y="33"/>
                  </a:lnTo>
                  <a:close/>
                </a:path>
              </a:pathLst>
            </a:custGeom>
            <a:gradFill rotWithShape="1">
              <a:gsLst>
                <a:gs pos="0">
                  <a:srgbClr val="614C38"/>
                </a:gs>
                <a:gs pos="100000">
                  <a:srgbClr val="D2A578"/>
                </a:gs>
              </a:gsLst>
              <a:lin ang="5400000" scaled="1"/>
            </a:gradFill>
            <a:ln w="9525">
              <a:solidFill>
                <a:schemeClr val="tx1"/>
              </a:solidFill>
              <a:miter lim="800000"/>
              <a:headEnd/>
              <a:tailEnd/>
            </a:ln>
          </p:spPr>
          <p:txBody>
            <a:bodyPr wrap="none"/>
            <a:lstStyle/>
            <a:p>
              <a:endParaRPr lang="en-US"/>
            </a:p>
          </p:txBody>
        </p:sp>
        <p:sp>
          <p:nvSpPr>
            <p:cNvPr id="283680" name="Freeform 14"/>
            <p:cNvSpPr>
              <a:spLocks/>
            </p:cNvSpPr>
            <p:nvPr/>
          </p:nvSpPr>
          <p:spPr bwMode="auto">
            <a:xfrm>
              <a:off x="2517" y="3384"/>
              <a:ext cx="981" cy="765"/>
            </a:xfrm>
            <a:custGeom>
              <a:avLst/>
              <a:gdLst>
                <a:gd name="T0" fmla="*/ 0 w 981"/>
                <a:gd name="T1" fmla="*/ 765 h 765"/>
                <a:gd name="T2" fmla="*/ 981 w 981"/>
                <a:gd name="T3" fmla="*/ 765 h 765"/>
                <a:gd name="T4" fmla="*/ 666 w 981"/>
                <a:gd name="T5" fmla="*/ 0 h 765"/>
                <a:gd name="T6" fmla="*/ 276 w 981"/>
                <a:gd name="T7" fmla="*/ 0 h 765"/>
                <a:gd name="T8" fmla="*/ 0 w 981"/>
                <a:gd name="T9" fmla="*/ 765 h 765"/>
                <a:gd name="T10" fmla="*/ 0 60000 65536"/>
                <a:gd name="T11" fmla="*/ 0 60000 65536"/>
                <a:gd name="T12" fmla="*/ 0 60000 65536"/>
                <a:gd name="T13" fmla="*/ 0 60000 65536"/>
                <a:gd name="T14" fmla="*/ 0 60000 65536"/>
                <a:gd name="T15" fmla="*/ 0 w 981"/>
                <a:gd name="T16" fmla="*/ 0 h 765"/>
                <a:gd name="T17" fmla="*/ 981 w 981"/>
                <a:gd name="T18" fmla="*/ 765 h 765"/>
              </a:gdLst>
              <a:ahLst/>
              <a:cxnLst>
                <a:cxn ang="T10">
                  <a:pos x="T0" y="T1"/>
                </a:cxn>
                <a:cxn ang="T11">
                  <a:pos x="T2" y="T3"/>
                </a:cxn>
                <a:cxn ang="T12">
                  <a:pos x="T4" y="T5"/>
                </a:cxn>
                <a:cxn ang="T13">
                  <a:pos x="T6" y="T7"/>
                </a:cxn>
                <a:cxn ang="T14">
                  <a:pos x="T8" y="T9"/>
                </a:cxn>
              </a:cxnLst>
              <a:rect l="T15" t="T16" r="T17" b="T18"/>
              <a:pathLst>
                <a:path w="981" h="765">
                  <a:moveTo>
                    <a:pt x="0" y="765"/>
                  </a:moveTo>
                  <a:lnTo>
                    <a:pt x="981" y="765"/>
                  </a:lnTo>
                  <a:lnTo>
                    <a:pt x="666" y="0"/>
                  </a:lnTo>
                  <a:lnTo>
                    <a:pt x="276" y="0"/>
                  </a:lnTo>
                  <a:lnTo>
                    <a:pt x="0" y="765"/>
                  </a:lnTo>
                  <a:close/>
                </a:path>
              </a:pathLst>
            </a:custGeom>
            <a:gradFill rotWithShape="1">
              <a:gsLst>
                <a:gs pos="0">
                  <a:srgbClr val="614C38"/>
                </a:gs>
                <a:gs pos="50000">
                  <a:srgbClr val="D2A578"/>
                </a:gs>
                <a:gs pos="100000">
                  <a:srgbClr val="614C38"/>
                </a:gs>
              </a:gsLst>
              <a:lin ang="0" scaled="1"/>
            </a:gradFill>
            <a:ln w="9525">
              <a:solidFill>
                <a:schemeClr val="tx1"/>
              </a:solidFill>
              <a:miter lim="800000"/>
              <a:headEnd/>
              <a:tailEnd/>
            </a:ln>
          </p:spPr>
          <p:txBody>
            <a:bodyPr wrap="none"/>
            <a:lstStyle/>
            <a:p>
              <a:endParaRPr lang="en-US"/>
            </a:p>
          </p:txBody>
        </p:sp>
        <p:sp>
          <p:nvSpPr>
            <p:cNvPr id="283681" name="Oval 15"/>
            <p:cNvSpPr>
              <a:spLocks noChangeArrowheads="1"/>
            </p:cNvSpPr>
            <p:nvPr/>
          </p:nvSpPr>
          <p:spPr bwMode="auto">
            <a:xfrm>
              <a:off x="1515" y="3414"/>
              <a:ext cx="171" cy="56"/>
            </a:xfrm>
            <a:prstGeom prst="ellipse">
              <a:avLst/>
            </a:prstGeom>
            <a:gradFill rotWithShape="1">
              <a:gsLst>
                <a:gs pos="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283682" name="Oval 16"/>
            <p:cNvSpPr>
              <a:spLocks noChangeArrowheads="1"/>
            </p:cNvSpPr>
            <p:nvPr/>
          </p:nvSpPr>
          <p:spPr bwMode="auto">
            <a:xfrm>
              <a:off x="4245" y="3408"/>
              <a:ext cx="171" cy="56"/>
            </a:xfrm>
            <a:prstGeom prst="ellipse">
              <a:avLst/>
            </a:prstGeom>
            <a:gradFill rotWithShape="1">
              <a:gsLst>
                <a:gs pos="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283683" name="Oval 17"/>
            <p:cNvSpPr>
              <a:spLocks noChangeArrowheads="1"/>
            </p:cNvSpPr>
            <p:nvPr/>
          </p:nvSpPr>
          <p:spPr bwMode="auto">
            <a:xfrm>
              <a:off x="1782" y="3411"/>
              <a:ext cx="144" cy="47"/>
            </a:xfrm>
            <a:prstGeom prst="ellipse">
              <a:avLst/>
            </a:prstGeom>
            <a:gradFill rotWithShape="1">
              <a:gsLst>
                <a:gs pos="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283684" name="Oval 18"/>
            <p:cNvSpPr>
              <a:spLocks noChangeArrowheads="1"/>
            </p:cNvSpPr>
            <p:nvPr/>
          </p:nvSpPr>
          <p:spPr bwMode="auto">
            <a:xfrm>
              <a:off x="4026" y="3414"/>
              <a:ext cx="144" cy="47"/>
            </a:xfrm>
            <a:prstGeom prst="ellipse">
              <a:avLst/>
            </a:prstGeom>
            <a:gradFill rotWithShape="1">
              <a:gsLst>
                <a:gs pos="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283685" name="AutoShape 19"/>
            <p:cNvSpPr>
              <a:spLocks noChangeArrowheads="1"/>
            </p:cNvSpPr>
            <p:nvPr/>
          </p:nvSpPr>
          <p:spPr bwMode="auto">
            <a:xfrm>
              <a:off x="1563" y="3234"/>
              <a:ext cx="81" cy="240"/>
            </a:xfrm>
            <a:prstGeom prst="can">
              <a:avLst>
                <a:gd name="adj" fmla="val 74074"/>
              </a:avLst>
            </a:prstGeom>
            <a:gradFill rotWithShape="1">
              <a:gsLst>
                <a:gs pos="0">
                  <a:srgbClr val="454545"/>
                </a:gs>
                <a:gs pos="50000">
                  <a:srgbClr val="969696"/>
                </a:gs>
                <a:gs pos="100000">
                  <a:srgbClr val="454545"/>
                </a:gs>
              </a:gsLst>
              <a:lin ang="0" scaled="1"/>
            </a:gradFill>
            <a:ln w="6350">
              <a:solidFill>
                <a:schemeClr val="tx1"/>
              </a:solidFill>
              <a:miter lim="800000"/>
              <a:headEnd/>
              <a:tailEnd/>
            </a:ln>
          </p:spPr>
          <p:txBody>
            <a:bodyPr wrap="none" anchor="ctr"/>
            <a:lstStyle/>
            <a:p>
              <a:endParaRPr lang="en-US"/>
            </a:p>
          </p:txBody>
        </p:sp>
        <p:sp>
          <p:nvSpPr>
            <p:cNvPr id="283686" name="AutoShape 20"/>
            <p:cNvSpPr>
              <a:spLocks noChangeArrowheads="1"/>
            </p:cNvSpPr>
            <p:nvPr/>
          </p:nvSpPr>
          <p:spPr bwMode="auto">
            <a:xfrm>
              <a:off x="4302" y="3228"/>
              <a:ext cx="81" cy="240"/>
            </a:xfrm>
            <a:prstGeom prst="can">
              <a:avLst>
                <a:gd name="adj" fmla="val 74074"/>
              </a:avLst>
            </a:prstGeom>
            <a:gradFill rotWithShape="1">
              <a:gsLst>
                <a:gs pos="0">
                  <a:srgbClr val="454545"/>
                </a:gs>
                <a:gs pos="50000">
                  <a:srgbClr val="969696"/>
                </a:gs>
                <a:gs pos="100000">
                  <a:srgbClr val="454545"/>
                </a:gs>
              </a:gsLst>
              <a:lin ang="0" scaled="1"/>
            </a:gradFill>
            <a:ln w="6350">
              <a:solidFill>
                <a:schemeClr val="tx1"/>
              </a:solidFill>
              <a:miter lim="800000"/>
              <a:headEnd/>
              <a:tailEnd/>
            </a:ln>
          </p:spPr>
          <p:txBody>
            <a:bodyPr wrap="none" anchor="ctr"/>
            <a:lstStyle/>
            <a:p>
              <a:endParaRPr lang="en-US"/>
            </a:p>
          </p:txBody>
        </p:sp>
        <p:sp>
          <p:nvSpPr>
            <p:cNvPr id="283687" name="AutoShape 21"/>
            <p:cNvSpPr>
              <a:spLocks noChangeArrowheads="1"/>
            </p:cNvSpPr>
            <p:nvPr/>
          </p:nvSpPr>
          <p:spPr bwMode="auto">
            <a:xfrm>
              <a:off x="1833" y="3222"/>
              <a:ext cx="42" cy="240"/>
            </a:xfrm>
            <a:prstGeom prst="can">
              <a:avLst>
                <a:gd name="adj" fmla="val 142857"/>
              </a:avLst>
            </a:prstGeom>
            <a:gradFill rotWithShape="1">
              <a:gsLst>
                <a:gs pos="0">
                  <a:srgbClr val="454545"/>
                </a:gs>
                <a:gs pos="50000">
                  <a:srgbClr val="969696"/>
                </a:gs>
                <a:gs pos="100000">
                  <a:srgbClr val="454545"/>
                </a:gs>
              </a:gsLst>
              <a:lin ang="0" scaled="1"/>
            </a:gradFill>
            <a:ln w="6350">
              <a:solidFill>
                <a:schemeClr val="tx1"/>
              </a:solidFill>
              <a:miter lim="800000"/>
              <a:headEnd/>
              <a:tailEnd/>
            </a:ln>
          </p:spPr>
          <p:txBody>
            <a:bodyPr wrap="none" anchor="ctr"/>
            <a:lstStyle/>
            <a:p>
              <a:endParaRPr lang="en-US"/>
            </a:p>
          </p:txBody>
        </p:sp>
        <p:sp>
          <p:nvSpPr>
            <p:cNvPr id="283688" name="AutoShape 22"/>
            <p:cNvSpPr>
              <a:spLocks noChangeArrowheads="1"/>
            </p:cNvSpPr>
            <p:nvPr/>
          </p:nvSpPr>
          <p:spPr bwMode="auto">
            <a:xfrm>
              <a:off x="4077" y="3219"/>
              <a:ext cx="42" cy="240"/>
            </a:xfrm>
            <a:prstGeom prst="can">
              <a:avLst>
                <a:gd name="adj" fmla="val 142857"/>
              </a:avLst>
            </a:prstGeom>
            <a:gradFill rotWithShape="1">
              <a:gsLst>
                <a:gs pos="0">
                  <a:srgbClr val="454545"/>
                </a:gs>
                <a:gs pos="50000">
                  <a:srgbClr val="969696"/>
                </a:gs>
                <a:gs pos="100000">
                  <a:srgbClr val="454545"/>
                </a:gs>
              </a:gsLst>
              <a:lin ang="0" scaled="1"/>
            </a:gradFill>
            <a:ln w="6350">
              <a:solidFill>
                <a:schemeClr val="tx1"/>
              </a:solidFill>
              <a:miter lim="800000"/>
              <a:headEnd/>
              <a:tailEnd/>
            </a:ln>
          </p:spPr>
          <p:txBody>
            <a:bodyPr wrap="none" anchor="ctr"/>
            <a:lstStyle/>
            <a:p>
              <a:endParaRPr lang="en-US"/>
            </a:p>
          </p:txBody>
        </p:sp>
        <p:sp>
          <p:nvSpPr>
            <p:cNvPr id="283689" name="Freeform 23"/>
            <p:cNvSpPr>
              <a:spLocks/>
            </p:cNvSpPr>
            <p:nvPr/>
          </p:nvSpPr>
          <p:spPr bwMode="auto">
            <a:xfrm>
              <a:off x="2738" y="3266"/>
              <a:ext cx="72" cy="268"/>
            </a:xfrm>
            <a:custGeom>
              <a:avLst/>
              <a:gdLst>
                <a:gd name="T0" fmla="*/ 55 w 72"/>
                <a:gd name="T1" fmla="*/ 117 h 268"/>
                <a:gd name="T2" fmla="*/ 0 w 72"/>
                <a:gd name="T3" fmla="*/ 268 h 268"/>
                <a:gd name="T4" fmla="*/ 24 w 72"/>
                <a:gd name="T5" fmla="*/ 96 h 268"/>
                <a:gd name="T6" fmla="*/ 58 w 72"/>
                <a:gd name="T7" fmla="*/ 0 h 268"/>
                <a:gd name="T8" fmla="*/ 72 w 72"/>
                <a:gd name="T9" fmla="*/ 1 h 268"/>
                <a:gd name="T10" fmla="*/ 55 w 72"/>
                <a:gd name="T11" fmla="*/ 117 h 268"/>
                <a:gd name="T12" fmla="*/ 0 60000 65536"/>
                <a:gd name="T13" fmla="*/ 0 60000 65536"/>
                <a:gd name="T14" fmla="*/ 0 60000 65536"/>
                <a:gd name="T15" fmla="*/ 0 60000 65536"/>
                <a:gd name="T16" fmla="*/ 0 60000 65536"/>
                <a:gd name="T17" fmla="*/ 0 60000 65536"/>
                <a:gd name="T18" fmla="*/ 0 w 72"/>
                <a:gd name="T19" fmla="*/ 0 h 268"/>
                <a:gd name="T20" fmla="*/ 72 w 72"/>
                <a:gd name="T21" fmla="*/ 268 h 268"/>
              </a:gdLst>
              <a:ahLst/>
              <a:cxnLst>
                <a:cxn ang="T12">
                  <a:pos x="T0" y="T1"/>
                </a:cxn>
                <a:cxn ang="T13">
                  <a:pos x="T2" y="T3"/>
                </a:cxn>
                <a:cxn ang="T14">
                  <a:pos x="T4" y="T5"/>
                </a:cxn>
                <a:cxn ang="T15">
                  <a:pos x="T6" y="T7"/>
                </a:cxn>
                <a:cxn ang="T16">
                  <a:pos x="T8" y="T9"/>
                </a:cxn>
                <a:cxn ang="T17">
                  <a:pos x="T10" y="T11"/>
                </a:cxn>
              </a:cxnLst>
              <a:rect l="T18" t="T19" r="T20" b="T21"/>
              <a:pathLst>
                <a:path w="72" h="268">
                  <a:moveTo>
                    <a:pt x="55" y="117"/>
                  </a:moveTo>
                  <a:lnTo>
                    <a:pt x="0" y="268"/>
                  </a:lnTo>
                  <a:lnTo>
                    <a:pt x="24" y="96"/>
                  </a:lnTo>
                  <a:lnTo>
                    <a:pt x="58" y="0"/>
                  </a:lnTo>
                  <a:lnTo>
                    <a:pt x="72" y="1"/>
                  </a:lnTo>
                  <a:lnTo>
                    <a:pt x="55" y="117"/>
                  </a:lnTo>
                  <a:close/>
                </a:path>
              </a:pathLst>
            </a:custGeom>
            <a:gradFill rotWithShape="1">
              <a:gsLst>
                <a:gs pos="0">
                  <a:srgbClr val="99CCFF"/>
                </a:gs>
                <a:gs pos="100000">
                  <a:srgbClr val="475E76"/>
                </a:gs>
              </a:gsLst>
              <a:lin ang="2700000" scaled="1"/>
            </a:gradFill>
            <a:ln w="6350">
              <a:solidFill>
                <a:schemeClr val="tx1"/>
              </a:solidFill>
              <a:miter lim="800000"/>
              <a:headEnd/>
              <a:tailEnd/>
            </a:ln>
          </p:spPr>
          <p:txBody>
            <a:bodyPr wrap="none"/>
            <a:lstStyle/>
            <a:p>
              <a:endParaRPr lang="en-US"/>
            </a:p>
          </p:txBody>
        </p:sp>
        <p:sp>
          <p:nvSpPr>
            <p:cNvPr id="283690" name="Freeform 24"/>
            <p:cNvSpPr>
              <a:spLocks/>
            </p:cNvSpPr>
            <p:nvPr/>
          </p:nvSpPr>
          <p:spPr bwMode="auto">
            <a:xfrm>
              <a:off x="3168" y="3264"/>
              <a:ext cx="77" cy="264"/>
            </a:xfrm>
            <a:custGeom>
              <a:avLst/>
              <a:gdLst>
                <a:gd name="T0" fmla="*/ 14 w 77"/>
                <a:gd name="T1" fmla="*/ 119 h 264"/>
                <a:gd name="T2" fmla="*/ 77 w 77"/>
                <a:gd name="T3" fmla="*/ 264 h 264"/>
                <a:gd name="T4" fmla="*/ 45 w 77"/>
                <a:gd name="T5" fmla="*/ 90 h 264"/>
                <a:gd name="T6" fmla="*/ 0 w 77"/>
                <a:gd name="T7" fmla="*/ 0 h 264"/>
                <a:gd name="T8" fmla="*/ 14 w 77"/>
                <a:gd name="T9" fmla="*/ 119 h 264"/>
                <a:gd name="T10" fmla="*/ 0 60000 65536"/>
                <a:gd name="T11" fmla="*/ 0 60000 65536"/>
                <a:gd name="T12" fmla="*/ 0 60000 65536"/>
                <a:gd name="T13" fmla="*/ 0 60000 65536"/>
                <a:gd name="T14" fmla="*/ 0 60000 65536"/>
                <a:gd name="T15" fmla="*/ 0 w 77"/>
                <a:gd name="T16" fmla="*/ 0 h 264"/>
                <a:gd name="T17" fmla="*/ 77 w 77"/>
                <a:gd name="T18" fmla="*/ 264 h 264"/>
              </a:gdLst>
              <a:ahLst/>
              <a:cxnLst>
                <a:cxn ang="T10">
                  <a:pos x="T0" y="T1"/>
                </a:cxn>
                <a:cxn ang="T11">
                  <a:pos x="T2" y="T3"/>
                </a:cxn>
                <a:cxn ang="T12">
                  <a:pos x="T4" y="T5"/>
                </a:cxn>
                <a:cxn ang="T13">
                  <a:pos x="T6" y="T7"/>
                </a:cxn>
                <a:cxn ang="T14">
                  <a:pos x="T8" y="T9"/>
                </a:cxn>
              </a:cxnLst>
              <a:rect l="T15" t="T16" r="T17" b="T18"/>
              <a:pathLst>
                <a:path w="77" h="264">
                  <a:moveTo>
                    <a:pt x="14" y="119"/>
                  </a:moveTo>
                  <a:lnTo>
                    <a:pt x="77" y="264"/>
                  </a:lnTo>
                  <a:lnTo>
                    <a:pt x="45" y="90"/>
                  </a:lnTo>
                  <a:lnTo>
                    <a:pt x="0" y="0"/>
                  </a:lnTo>
                  <a:lnTo>
                    <a:pt x="14" y="119"/>
                  </a:lnTo>
                  <a:close/>
                </a:path>
              </a:pathLst>
            </a:custGeom>
            <a:gradFill rotWithShape="1">
              <a:gsLst>
                <a:gs pos="0">
                  <a:srgbClr val="475E76"/>
                </a:gs>
                <a:gs pos="100000">
                  <a:srgbClr val="99CCFF"/>
                </a:gs>
              </a:gsLst>
              <a:lin ang="18900000" scaled="1"/>
            </a:gradFill>
            <a:ln w="9525">
              <a:solidFill>
                <a:schemeClr val="tx1"/>
              </a:solidFill>
              <a:miter lim="800000"/>
              <a:headEnd/>
              <a:tailEnd/>
            </a:ln>
          </p:spPr>
          <p:txBody>
            <a:bodyPr wrap="none"/>
            <a:lstStyle/>
            <a:p>
              <a:endParaRPr lang="en-US"/>
            </a:p>
          </p:txBody>
        </p:sp>
        <p:sp>
          <p:nvSpPr>
            <p:cNvPr id="283691" name="Rectangle 25"/>
            <p:cNvSpPr>
              <a:spLocks noChangeArrowheads="1"/>
            </p:cNvSpPr>
            <p:nvPr/>
          </p:nvSpPr>
          <p:spPr bwMode="auto">
            <a:xfrm>
              <a:off x="2837" y="3266"/>
              <a:ext cx="307" cy="81"/>
            </a:xfrm>
            <a:prstGeom prst="rect">
              <a:avLst/>
            </a:prstGeom>
            <a:gradFill rotWithShape="1">
              <a:gsLst>
                <a:gs pos="0">
                  <a:srgbClr val="3B3B3B"/>
                </a:gs>
                <a:gs pos="50000">
                  <a:srgbClr val="808080"/>
                </a:gs>
                <a:gs pos="100000">
                  <a:srgbClr val="3B3B3B"/>
                </a:gs>
              </a:gsLst>
              <a:lin ang="5400000" scaled="1"/>
            </a:gradFill>
            <a:ln w="9525">
              <a:solidFill>
                <a:schemeClr val="tx1"/>
              </a:solidFill>
              <a:miter lim="800000"/>
              <a:headEnd/>
              <a:tailEnd/>
            </a:ln>
          </p:spPr>
          <p:txBody>
            <a:bodyPr wrap="none" anchor="ctr"/>
            <a:lstStyle/>
            <a:p>
              <a:endParaRPr lang="en-US"/>
            </a:p>
          </p:txBody>
        </p:sp>
        <p:sp>
          <p:nvSpPr>
            <p:cNvPr id="283692" name="Freeform 26"/>
            <p:cNvSpPr>
              <a:spLocks/>
            </p:cNvSpPr>
            <p:nvPr/>
          </p:nvSpPr>
          <p:spPr bwMode="auto">
            <a:xfrm>
              <a:off x="2795" y="3264"/>
              <a:ext cx="382" cy="117"/>
            </a:xfrm>
            <a:custGeom>
              <a:avLst/>
              <a:gdLst>
                <a:gd name="T0" fmla="*/ 40 w 382"/>
                <a:gd name="T1" fmla="*/ 0 h 117"/>
                <a:gd name="T2" fmla="*/ 40 w 382"/>
                <a:gd name="T3" fmla="*/ 84 h 117"/>
                <a:gd name="T4" fmla="*/ 349 w 382"/>
                <a:gd name="T5" fmla="*/ 84 h 117"/>
                <a:gd name="T6" fmla="*/ 349 w 382"/>
                <a:gd name="T7" fmla="*/ 0 h 117"/>
                <a:gd name="T8" fmla="*/ 373 w 382"/>
                <a:gd name="T9" fmla="*/ 0 h 117"/>
                <a:gd name="T10" fmla="*/ 382 w 382"/>
                <a:gd name="T11" fmla="*/ 117 h 117"/>
                <a:gd name="T12" fmla="*/ 0 w 382"/>
                <a:gd name="T13" fmla="*/ 116 h 117"/>
                <a:gd name="T14" fmla="*/ 16 w 382"/>
                <a:gd name="T15" fmla="*/ 5 h 117"/>
                <a:gd name="T16" fmla="*/ 40 w 382"/>
                <a:gd name="T17" fmla="*/ 0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2"/>
                <a:gd name="T28" fmla="*/ 0 h 117"/>
                <a:gd name="T29" fmla="*/ 382 w 382"/>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2" h="117">
                  <a:moveTo>
                    <a:pt x="40" y="0"/>
                  </a:moveTo>
                  <a:lnTo>
                    <a:pt x="40" y="84"/>
                  </a:lnTo>
                  <a:lnTo>
                    <a:pt x="349" y="84"/>
                  </a:lnTo>
                  <a:lnTo>
                    <a:pt x="349" y="0"/>
                  </a:lnTo>
                  <a:lnTo>
                    <a:pt x="373" y="0"/>
                  </a:lnTo>
                  <a:lnTo>
                    <a:pt x="382" y="117"/>
                  </a:lnTo>
                  <a:lnTo>
                    <a:pt x="0" y="116"/>
                  </a:lnTo>
                  <a:lnTo>
                    <a:pt x="16" y="5"/>
                  </a:lnTo>
                  <a:lnTo>
                    <a:pt x="40" y="0"/>
                  </a:lnTo>
                  <a:close/>
                </a:path>
              </a:pathLst>
            </a:custGeom>
            <a:gradFill rotWithShape="1">
              <a:gsLst>
                <a:gs pos="0">
                  <a:srgbClr val="475E76"/>
                </a:gs>
                <a:gs pos="100000">
                  <a:srgbClr val="99CCFF"/>
                </a:gs>
              </a:gsLst>
              <a:lin ang="5400000" scaled="1"/>
            </a:gradFill>
            <a:ln w="3175">
              <a:solidFill>
                <a:schemeClr val="tx1"/>
              </a:solidFill>
              <a:miter lim="800000"/>
              <a:headEnd/>
              <a:tailEnd/>
            </a:ln>
          </p:spPr>
          <p:txBody>
            <a:bodyPr wrap="none"/>
            <a:lstStyle/>
            <a:p>
              <a:endParaRPr lang="en-US"/>
            </a:p>
          </p:txBody>
        </p:sp>
        <p:sp>
          <p:nvSpPr>
            <p:cNvPr id="283693" name="Rectangle 27"/>
            <p:cNvSpPr>
              <a:spLocks noChangeArrowheads="1"/>
            </p:cNvSpPr>
            <p:nvPr/>
          </p:nvSpPr>
          <p:spPr bwMode="auto">
            <a:xfrm>
              <a:off x="4608" y="2847"/>
              <a:ext cx="63" cy="438"/>
            </a:xfrm>
            <a:prstGeom prst="rect">
              <a:avLst/>
            </a:prstGeom>
            <a:gradFill rotWithShape="1">
              <a:gsLst>
                <a:gs pos="0">
                  <a:srgbClr val="5E7676"/>
                </a:gs>
                <a:gs pos="50000">
                  <a:srgbClr val="CCFFFF"/>
                </a:gs>
                <a:gs pos="100000">
                  <a:srgbClr val="5E7676"/>
                </a:gs>
              </a:gsLst>
              <a:lin ang="2700000" scaled="1"/>
            </a:gradFill>
            <a:ln w="9525">
              <a:solidFill>
                <a:schemeClr val="tx1"/>
              </a:solidFill>
              <a:miter lim="800000"/>
              <a:headEnd/>
              <a:tailEnd/>
            </a:ln>
          </p:spPr>
          <p:txBody>
            <a:bodyPr wrap="none" anchor="ctr"/>
            <a:lstStyle/>
            <a:p>
              <a:endParaRPr lang="en-US"/>
            </a:p>
          </p:txBody>
        </p:sp>
        <p:sp>
          <p:nvSpPr>
            <p:cNvPr id="283694" name="Rectangle 28"/>
            <p:cNvSpPr>
              <a:spLocks noChangeArrowheads="1"/>
            </p:cNvSpPr>
            <p:nvPr/>
          </p:nvSpPr>
          <p:spPr bwMode="auto">
            <a:xfrm>
              <a:off x="1389" y="3102"/>
              <a:ext cx="3207" cy="126"/>
            </a:xfrm>
            <a:prstGeom prst="rect">
              <a:avLst/>
            </a:prstGeom>
            <a:noFill/>
            <a:ln w="9525">
              <a:solidFill>
                <a:schemeClr val="tx1"/>
              </a:solidFill>
              <a:miter lim="800000"/>
              <a:headEnd/>
              <a:tailEnd/>
            </a:ln>
          </p:spPr>
          <p:txBody>
            <a:bodyPr wrap="none" anchor="ctr"/>
            <a:lstStyle/>
            <a:p>
              <a:endParaRPr lang="en-US"/>
            </a:p>
          </p:txBody>
        </p:sp>
        <p:sp>
          <p:nvSpPr>
            <p:cNvPr id="283695" name="Line 29"/>
            <p:cNvSpPr>
              <a:spLocks noChangeShapeType="1"/>
            </p:cNvSpPr>
            <p:nvPr/>
          </p:nvSpPr>
          <p:spPr bwMode="auto">
            <a:xfrm>
              <a:off x="1482" y="3192"/>
              <a:ext cx="3033" cy="0"/>
            </a:xfrm>
            <a:prstGeom prst="line">
              <a:avLst/>
            </a:prstGeom>
            <a:noFill/>
            <a:ln w="9525">
              <a:solidFill>
                <a:schemeClr val="tx1"/>
              </a:solidFill>
              <a:miter lim="800000"/>
              <a:headEnd/>
              <a:tailEnd/>
            </a:ln>
          </p:spPr>
          <p:txBody>
            <a:bodyPr wrap="none"/>
            <a:lstStyle/>
            <a:p>
              <a:endParaRPr lang="en-US"/>
            </a:p>
          </p:txBody>
        </p:sp>
        <p:sp>
          <p:nvSpPr>
            <p:cNvPr id="283696" name="Line 30"/>
            <p:cNvSpPr>
              <a:spLocks noChangeShapeType="1"/>
            </p:cNvSpPr>
            <p:nvPr/>
          </p:nvSpPr>
          <p:spPr bwMode="auto">
            <a:xfrm flipV="1">
              <a:off x="1559" y="3168"/>
              <a:ext cx="0" cy="23"/>
            </a:xfrm>
            <a:prstGeom prst="line">
              <a:avLst/>
            </a:prstGeom>
            <a:noFill/>
            <a:ln w="9525">
              <a:solidFill>
                <a:schemeClr val="tx1"/>
              </a:solidFill>
              <a:miter lim="800000"/>
              <a:headEnd/>
              <a:tailEnd/>
            </a:ln>
          </p:spPr>
          <p:txBody>
            <a:bodyPr wrap="none"/>
            <a:lstStyle/>
            <a:p>
              <a:endParaRPr lang="en-US"/>
            </a:p>
          </p:txBody>
        </p:sp>
        <p:sp>
          <p:nvSpPr>
            <p:cNvPr id="283697" name="Line 31"/>
            <p:cNvSpPr>
              <a:spLocks noChangeShapeType="1"/>
            </p:cNvSpPr>
            <p:nvPr/>
          </p:nvSpPr>
          <p:spPr bwMode="auto">
            <a:xfrm flipV="1">
              <a:off x="1763" y="3165"/>
              <a:ext cx="0" cy="23"/>
            </a:xfrm>
            <a:prstGeom prst="line">
              <a:avLst/>
            </a:prstGeom>
            <a:noFill/>
            <a:ln w="9525">
              <a:solidFill>
                <a:schemeClr val="tx1"/>
              </a:solidFill>
              <a:miter lim="800000"/>
              <a:headEnd/>
              <a:tailEnd/>
            </a:ln>
          </p:spPr>
          <p:txBody>
            <a:bodyPr wrap="none"/>
            <a:lstStyle/>
            <a:p>
              <a:endParaRPr lang="en-US"/>
            </a:p>
          </p:txBody>
        </p:sp>
        <p:sp>
          <p:nvSpPr>
            <p:cNvPr id="283698" name="Line 32"/>
            <p:cNvSpPr>
              <a:spLocks noChangeShapeType="1"/>
            </p:cNvSpPr>
            <p:nvPr/>
          </p:nvSpPr>
          <p:spPr bwMode="auto">
            <a:xfrm flipV="1">
              <a:off x="1855" y="3167"/>
              <a:ext cx="0" cy="23"/>
            </a:xfrm>
            <a:prstGeom prst="line">
              <a:avLst/>
            </a:prstGeom>
            <a:noFill/>
            <a:ln w="9525">
              <a:solidFill>
                <a:schemeClr val="tx1"/>
              </a:solidFill>
              <a:miter lim="800000"/>
              <a:headEnd/>
              <a:tailEnd/>
            </a:ln>
          </p:spPr>
          <p:txBody>
            <a:bodyPr wrap="none"/>
            <a:lstStyle/>
            <a:p>
              <a:endParaRPr lang="en-US"/>
            </a:p>
          </p:txBody>
        </p:sp>
        <p:sp>
          <p:nvSpPr>
            <p:cNvPr id="283699" name="Line 33"/>
            <p:cNvSpPr>
              <a:spLocks noChangeShapeType="1"/>
            </p:cNvSpPr>
            <p:nvPr/>
          </p:nvSpPr>
          <p:spPr bwMode="auto">
            <a:xfrm flipV="1">
              <a:off x="1967" y="3167"/>
              <a:ext cx="0" cy="23"/>
            </a:xfrm>
            <a:prstGeom prst="line">
              <a:avLst/>
            </a:prstGeom>
            <a:noFill/>
            <a:ln w="9525">
              <a:solidFill>
                <a:schemeClr val="tx1"/>
              </a:solidFill>
              <a:miter lim="800000"/>
              <a:headEnd/>
              <a:tailEnd/>
            </a:ln>
          </p:spPr>
          <p:txBody>
            <a:bodyPr wrap="none"/>
            <a:lstStyle/>
            <a:p>
              <a:endParaRPr lang="en-US"/>
            </a:p>
          </p:txBody>
        </p:sp>
        <p:sp>
          <p:nvSpPr>
            <p:cNvPr id="283700" name="Line 34"/>
            <p:cNvSpPr>
              <a:spLocks noChangeShapeType="1"/>
            </p:cNvSpPr>
            <p:nvPr/>
          </p:nvSpPr>
          <p:spPr bwMode="auto">
            <a:xfrm flipV="1">
              <a:off x="2071" y="3168"/>
              <a:ext cx="0" cy="23"/>
            </a:xfrm>
            <a:prstGeom prst="line">
              <a:avLst/>
            </a:prstGeom>
            <a:noFill/>
            <a:ln w="9525">
              <a:solidFill>
                <a:schemeClr val="tx1"/>
              </a:solidFill>
              <a:miter lim="800000"/>
              <a:headEnd/>
              <a:tailEnd/>
            </a:ln>
          </p:spPr>
          <p:txBody>
            <a:bodyPr wrap="none"/>
            <a:lstStyle/>
            <a:p>
              <a:endParaRPr lang="en-US"/>
            </a:p>
          </p:txBody>
        </p:sp>
        <p:sp>
          <p:nvSpPr>
            <p:cNvPr id="283701" name="Line 35"/>
            <p:cNvSpPr>
              <a:spLocks noChangeShapeType="1"/>
            </p:cNvSpPr>
            <p:nvPr/>
          </p:nvSpPr>
          <p:spPr bwMode="auto">
            <a:xfrm flipV="1">
              <a:off x="2168" y="3166"/>
              <a:ext cx="0" cy="23"/>
            </a:xfrm>
            <a:prstGeom prst="line">
              <a:avLst/>
            </a:prstGeom>
            <a:noFill/>
            <a:ln w="9525">
              <a:solidFill>
                <a:schemeClr val="tx1"/>
              </a:solidFill>
              <a:miter lim="800000"/>
              <a:headEnd/>
              <a:tailEnd/>
            </a:ln>
          </p:spPr>
          <p:txBody>
            <a:bodyPr wrap="none"/>
            <a:lstStyle/>
            <a:p>
              <a:endParaRPr lang="en-US"/>
            </a:p>
          </p:txBody>
        </p:sp>
        <p:sp>
          <p:nvSpPr>
            <p:cNvPr id="283702" name="Line 36"/>
            <p:cNvSpPr>
              <a:spLocks noChangeShapeType="1"/>
            </p:cNvSpPr>
            <p:nvPr/>
          </p:nvSpPr>
          <p:spPr bwMode="auto">
            <a:xfrm flipV="1">
              <a:off x="2271" y="3167"/>
              <a:ext cx="0" cy="23"/>
            </a:xfrm>
            <a:prstGeom prst="line">
              <a:avLst/>
            </a:prstGeom>
            <a:noFill/>
            <a:ln w="9525">
              <a:solidFill>
                <a:schemeClr val="tx1"/>
              </a:solidFill>
              <a:miter lim="800000"/>
              <a:headEnd/>
              <a:tailEnd/>
            </a:ln>
          </p:spPr>
          <p:txBody>
            <a:bodyPr wrap="none"/>
            <a:lstStyle/>
            <a:p>
              <a:endParaRPr lang="en-US"/>
            </a:p>
          </p:txBody>
        </p:sp>
        <p:sp>
          <p:nvSpPr>
            <p:cNvPr id="283703" name="Line 37"/>
            <p:cNvSpPr>
              <a:spLocks noChangeShapeType="1"/>
            </p:cNvSpPr>
            <p:nvPr/>
          </p:nvSpPr>
          <p:spPr bwMode="auto">
            <a:xfrm flipV="1">
              <a:off x="2374" y="3168"/>
              <a:ext cx="0" cy="23"/>
            </a:xfrm>
            <a:prstGeom prst="line">
              <a:avLst/>
            </a:prstGeom>
            <a:noFill/>
            <a:ln w="9525">
              <a:solidFill>
                <a:schemeClr val="tx1"/>
              </a:solidFill>
              <a:miter lim="800000"/>
              <a:headEnd/>
              <a:tailEnd/>
            </a:ln>
          </p:spPr>
          <p:txBody>
            <a:bodyPr wrap="none"/>
            <a:lstStyle/>
            <a:p>
              <a:endParaRPr lang="en-US"/>
            </a:p>
          </p:txBody>
        </p:sp>
        <p:sp>
          <p:nvSpPr>
            <p:cNvPr id="283704" name="Line 38"/>
            <p:cNvSpPr>
              <a:spLocks noChangeShapeType="1"/>
            </p:cNvSpPr>
            <p:nvPr/>
          </p:nvSpPr>
          <p:spPr bwMode="auto">
            <a:xfrm flipV="1">
              <a:off x="2480" y="3168"/>
              <a:ext cx="0" cy="23"/>
            </a:xfrm>
            <a:prstGeom prst="line">
              <a:avLst/>
            </a:prstGeom>
            <a:noFill/>
            <a:ln w="9525">
              <a:solidFill>
                <a:schemeClr val="tx1"/>
              </a:solidFill>
              <a:miter lim="800000"/>
              <a:headEnd/>
              <a:tailEnd/>
            </a:ln>
          </p:spPr>
          <p:txBody>
            <a:bodyPr wrap="none"/>
            <a:lstStyle/>
            <a:p>
              <a:endParaRPr lang="en-US"/>
            </a:p>
          </p:txBody>
        </p:sp>
        <p:sp>
          <p:nvSpPr>
            <p:cNvPr id="283705" name="Line 39"/>
            <p:cNvSpPr>
              <a:spLocks noChangeShapeType="1"/>
            </p:cNvSpPr>
            <p:nvPr/>
          </p:nvSpPr>
          <p:spPr bwMode="auto">
            <a:xfrm flipV="1">
              <a:off x="2580" y="3168"/>
              <a:ext cx="0" cy="23"/>
            </a:xfrm>
            <a:prstGeom prst="line">
              <a:avLst/>
            </a:prstGeom>
            <a:noFill/>
            <a:ln w="9525">
              <a:solidFill>
                <a:schemeClr val="tx1"/>
              </a:solidFill>
              <a:miter lim="800000"/>
              <a:headEnd/>
              <a:tailEnd/>
            </a:ln>
          </p:spPr>
          <p:txBody>
            <a:bodyPr wrap="none"/>
            <a:lstStyle/>
            <a:p>
              <a:endParaRPr lang="en-US"/>
            </a:p>
          </p:txBody>
        </p:sp>
        <p:sp>
          <p:nvSpPr>
            <p:cNvPr id="283706" name="Line 40"/>
            <p:cNvSpPr>
              <a:spLocks noChangeShapeType="1"/>
            </p:cNvSpPr>
            <p:nvPr/>
          </p:nvSpPr>
          <p:spPr bwMode="auto">
            <a:xfrm flipV="1">
              <a:off x="2683" y="3167"/>
              <a:ext cx="0" cy="23"/>
            </a:xfrm>
            <a:prstGeom prst="line">
              <a:avLst/>
            </a:prstGeom>
            <a:noFill/>
            <a:ln w="9525">
              <a:solidFill>
                <a:schemeClr val="tx1"/>
              </a:solidFill>
              <a:miter lim="800000"/>
              <a:headEnd/>
              <a:tailEnd/>
            </a:ln>
          </p:spPr>
          <p:txBody>
            <a:bodyPr wrap="none"/>
            <a:lstStyle/>
            <a:p>
              <a:endParaRPr lang="en-US"/>
            </a:p>
          </p:txBody>
        </p:sp>
        <p:sp>
          <p:nvSpPr>
            <p:cNvPr id="283707" name="Line 41"/>
            <p:cNvSpPr>
              <a:spLocks noChangeShapeType="1"/>
            </p:cNvSpPr>
            <p:nvPr/>
          </p:nvSpPr>
          <p:spPr bwMode="auto">
            <a:xfrm flipV="1">
              <a:off x="1655" y="3264"/>
              <a:ext cx="0" cy="23"/>
            </a:xfrm>
            <a:prstGeom prst="line">
              <a:avLst/>
            </a:prstGeom>
            <a:noFill/>
            <a:ln w="9525">
              <a:solidFill>
                <a:schemeClr val="tx1"/>
              </a:solidFill>
              <a:miter lim="800000"/>
              <a:headEnd/>
              <a:tailEnd/>
            </a:ln>
          </p:spPr>
          <p:txBody>
            <a:bodyPr wrap="none"/>
            <a:lstStyle/>
            <a:p>
              <a:endParaRPr lang="en-US"/>
            </a:p>
          </p:txBody>
        </p:sp>
        <p:sp>
          <p:nvSpPr>
            <p:cNvPr id="283708" name="Line 42"/>
            <p:cNvSpPr>
              <a:spLocks noChangeShapeType="1"/>
            </p:cNvSpPr>
            <p:nvPr/>
          </p:nvSpPr>
          <p:spPr bwMode="auto">
            <a:xfrm flipV="1">
              <a:off x="2785" y="3168"/>
              <a:ext cx="0" cy="23"/>
            </a:xfrm>
            <a:prstGeom prst="line">
              <a:avLst/>
            </a:prstGeom>
            <a:noFill/>
            <a:ln w="9525">
              <a:solidFill>
                <a:schemeClr val="tx1"/>
              </a:solidFill>
              <a:miter lim="800000"/>
              <a:headEnd/>
              <a:tailEnd/>
            </a:ln>
          </p:spPr>
          <p:txBody>
            <a:bodyPr wrap="none"/>
            <a:lstStyle/>
            <a:p>
              <a:endParaRPr lang="en-US"/>
            </a:p>
          </p:txBody>
        </p:sp>
        <p:sp>
          <p:nvSpPr>
            <p:cNvPr id="283709" name="Line 43"/>
            <p:cNvSpPr>
              <a:spLocks noChangeShapeType="1"/>
            </p:cNvSpPr>
            <p:nvPr/>
          </p:nvSpPr>
          <p:spPr bwMode="auto">
            <a:xfrm flipV="1">
              <a:off x="2877" y="3170"/>
              <a:ext cx="0" cy="23"/>
            </a:xfrm>
            <a:prstGeom prst="line">
              <a:avLst/>
            </a:prstGeom>
            <a:noFill/>
            <a:ln w="9525">
              <a:solidFill>
                <a:schemeClr val="tx1"/>
              </a:solidFill>
              <a:miter lim="800000"/>
              <a:headEnd/>
              <a:tailEnd/>
            </a:ln>
          </p:spPr>
          <p:txBody>
            <a:bodyPr wrap="none"/>
            <a:lstStyle/>
            <a:p>
              <a:endParaRPr lang="en-US"/>
            </a:p>
          </p:txBody>
        </p:sp>
        <p:sp>
          <p:nvSpPr>
            <p:cNvPr id="283710" name="Line 44"/>
            <p:cNvSpPr>
              <a:spLocks noChangeShapeType="1"/>
            </p:cNvSpPr>
            <p:nvPr/>
          </p:nvSpPr>
          <p:spPr bwMode="auto">
            <a:xfrm flipV="1">
              <a:off x="2989" y="3170"/>
              <a:ext cx="0" cy="23"/>
            </a:xfrm>
            <a:prstGeom prst="line">
              <a:avLst/>
            </a:prstGeom>
            <a:noFill/>
            <a:ln w="9525">
              <a:solidFill>
                <a:schemeClr val="tx1"/>
              </a:solidFill>
              <a:miter lim="800000"/>
              <a:headEnd/>
              <a:tailEnd/>
            </a:ln>
          </p:spPr>
          <p:txBody>
            <a:bodyPr wrap="none"/>
            <a:lstStyle/>
            <a:p>
              <a:endParaRPr lang="en-US"/>
            </a:p>
          </p:txBody>
        </p:sp>
        <p:sp>
          <p:nvSpPr>
            <p:cNvPr id="283711" name="Line 45"/>
            <p:cNvSpPr>
              <a:spLocks noChangeShapeType="1"/>
            </p:cNvSpPr>
            <p:nvPr/>
          </p:nvSpPr>
          <p:spPr bwMode="auto">
            <a:xfrm flipV="1">
              <a:off x="3093" y="3171"/>
              <a:ext cx="0" cy="23"/>
            </a:xfrm>
            <a:prstGeom prst="line">
              <a:avLst/>
            </a:prstGeom>
            <a:noFill/>
            <a:ln w="9525">
              <a:solidFill>
                <a:schemeClr val="tx1"/>
              </a:solidFill>
              <a:miter lim="800000"/>
              <a:headEnd/>
              <a:tailEnd/>
            </a:ln>
          </p:spPr>
          <p:txBody>
            <a:bodyPr wrap="none"/>
            <a:lstStyle/>
            <a:p>
              <a:endParaRPr lang="en-US"/>
            </a:p>
          </p:txBody>
        </p:sp>
        <p:sp>
          <p:nvSpPr>
            <p:cNvPr id="283712" name="Line 46"/>
            <p:cNvSpPr>
              <a:spLocks noChangeShapeType="1"/>
            </p:cNvSpPr>
            <p:nvPr/>
          </p:nvSpPr>
          <p:spPr bwMode="auto">
            <a:xfrm flipV="1">
              <a:off x="3190" y="3169"/>
              <a:ext cx="0" cy="23"/>
            </a:xfrm>
            <a:prstGeom prst="line">
              <a:avLst/>
            </a:prstGeom>
            <a:noFill/>
            <a:ln w="9525">
              <a:solidFill>
                <a:schemeClr val="tx1"/>
              </a:solidFill>
              <a:miter lim="800000"/>
              <a:headEnd/>
              <a:tailEnd/>
            </a:ln>
          </p:spPr>
          <p:txBody>
            <a:bodyPr wrap="none"/>
            <a:lstStyle/>
            <a:p>
              <a:endParaRPr lang="en-US"/>
            </a:p>
          </p:txBody>
        </p:sp>
        <p:sp>
          <p:nvSpPr>
            <p:cNvPr id="283713" name="Line 47"/>
            <p:cNvSpPr>
              <a:spLocks noChangeShapeType="1"/>
            </p:cNvSpPr>
            <p:nvPr/>
          </p:nvSpPr>
          <p:spPr bwMode="auto">
            <a:xfrm flipV="1">
              <a:off x="3293" y="3170"/>
              <a:ext cx="0" cy="23"/>
            </a:xfrm>
            <a:prstGeom prst="line">
              <a:avLst/>
            </a:prstGeom>
            <a:noFill/>
            <a:ln w="9525">
              <a:solidFill>
                <a:schemeClr val="tx1"/>
              </a:solidFill>
              <a:miter lim="800000"/>
              <a:headEnd/>
              <a:tailEnd/>
            </a:ln>
          </p:spPr>
          <p:txBody>
            <a:bodyPr wrap="none"/>
            <a:lstStyle/>
            <a:p>
              <a:endParaRPr lang="en-US"/>
            </a:p>
          </p:txBody>
        </p:sp>
        <p:sp>
          <p:nvSpPr>
            <p:cNvPr id="283714" name="Line 48"/>
            <p:cNvSpPr>
              <a:spLocks noChangeShapeType="1"/>
            </p:cNvSpPr>
            <p:nvPr/>
          </p:nvSpPr>
          <p:spPr bwMode="auto">
            <a:xfrm flipV="1">
              <a:off x="3396" y="3171"/>
              <a:ext cx="0" cy="23"/>
            </a:xfrm>
            <a:prstGeom prst="line">
              <a:avLst/>
            </a:prstGeom>
            <a:noFill/>
            <a:ln w="9525">
              <a:solidFill>
                <a:schemeClr val="tx1"/>
              </a:solidFill>
              <a:miter lim="800000"/>
              <a:headEnd/>
              <a:tailEnd/>
            </a:ln>
          </p:spPr>
          <p:txBody>
            <a:bodyPr wrap="none"/>
            <a:lstStyle/>
            <a:p>
              <a:endParaRPr lang="en-US"/>
            </a:p>
          </p:txBody>
        </p:sp>
        <p:sp>
          <p:nvSpPr>
            <p:cNvPr id="283715" name="Line 49"/>
            <p:cNvSpPr>
              <a:spLocks noChangeShapeType="1"/>
            </p:cNvSpPr>
            <p:nvPr/>
          </p:nvSpPr>
          <p:spPr bwMode="auto">
            <a:xfrm flipV="1">
              <a:off x="3502" y="3171"/>
              <a:ext cx="0" cy="23"/>
            </a:xfrm>
            <a:prstGeom prst="line">
              <a:avLst/>
            </a:prstGeom>
            <a:noFill/>
            <a:ln w="9525">
              <a:solidFill>
                <a:schemeClr val="tx1"/>
              </a:solidFill>
              <a:miter lim="800000"/>
              <a:headEnd/>
              <a:tailEnd/>
            </a:ln>
          </p:spPr>
          <p:txBody>
            <a:bodyPr wrap="none"/>
            <a:lstStyle/>
            <a:p>
              <a:endParaRPr lang="en-US"/>
            </a:p>
          </p:txBody>
        </p:sp>
        <p:sp>
          <p:nvSpPr>
            <p:cNvPr id="283716" name="Line 50"/>
            <p:cNvSpPr>
              <a:spLocks noChangeShapeType="1"/>
            </p:cNvSpPr>
            <p:nvPr/>
          </p:nvSpPr>
          <p:spPr bwMode="auto">
            <a:xfrm flipV="1">
              <a:off x="3602" y="3171"/>
              <a:ext cx="0" cy="23"/>
            </a:xfrm>
            <a:prstGeom prst="line">
              <a:avLst/>
            </a:prstGeom>
            <a:noFill/>
            <a:ln w="9525">
              <a:solidFill>
                <a:schemeClr val="tx1"/>
              </a:solidFill>
              <a:miter lim="800000"/>
              <a:headEnd/>
              <a:tailEnd/>
            </a:ln>
          </p:spPr>
          <p:txBody>
            <a:bodyPr wrap="none"/>
            <a:lstStyle/>
            <a:p>
              <a:endParaRPr lang="en-US"/>
            </a:p>
          </p:txBody>
        </p:sp>
        <p:sp>
          <p:nvSpPr>
            <p:cNvPr id="283717" name="Line 51"/>
            <p:cNvSpPr>
              <a:spLocks noChangeShapeType="1"/>
            </p:cNvSpPr>
            <p:nvPr/>
          </p:nvSpPr>
          <p:spPr bwMode="auto">
            <a:xfrm flipV="1">
              <a:off x="3705" y="3170"/>
              <a:ext cx="0" cy="23"/>
            </a:xfrm>
            <a:prstGeom prst="line">
              <a:avLst/>
            </a:prstGeom>
            <a:noFill/>
            <a:ln w="9525">
              <a:solidFill>
                <a:schemeClr val="tx1"/>
              </a:solidFill>
              <a:miter lim="800000"/>
              <a:headEnd/>
              <a:tailEnd/>
            </a:ln>
          </p:spPr>
          <p:txBody>
            <a:bodyPr wrap="none"/>
            <a:lstStyle/>
            <a:p>
              <a:endParaRPr lang="en-US"/>
            </a:p>
          </p:txBody>
        </p:sp>
        <p:sp>
          <p:nvSpPr>
            <p:cNvPr id="283718" name="Line 52"/>
            <p:cNvSpPr>
              <a:spLocks noChangeShapeType="1"/>
            </p:cNvSpPr>
            <p:nvPr/>
          </p:nvSpPr>
          <p:spPr bwMode="auto">
            <a:xfrm flipV="1">
              <a:off x="3807" y="3168"/>
              <a:ext cx="0" cy="23"/>
            </a:xfrm>
            <a:prstGeom prst="line">
              <a:avLst/>
            </a:prstGeom>
            <a:noFill/>
            <a:ln w="9525">
              <a:solidFill>
                <a:schemeClr val="tx1"/>
              </a:solidFill>
              <a:miter lim="800000"/>
              <a:headEnd/>
              <a:tailEnd/>
            </a:ln>
          </p:spPr>
          <p:txBody>
            <a:bodyPr wrap="none"/>
            <a:lstStyle/>
            <a:p>
              <a:endParaRPr lang="en-US"/>
            </a:p>
          </p:txBody>
        </p:sp>
        <p:sp>
          <p:nvSpPr>
            <p:cNvPr id="283719" name="Line 53"/>
            <p:cNvSpPr>
              <a:spLocks noChangeShapeType="1"/>
            </p:cNvSpPr>
            <p:nvPr/>
          </p:nvSpPr>
          <p:spPr bwMode="auto">
            <a:xfrm flipV="1">
              <a:off x="3899" y="3170"/>
              <a:ext cx="0" cy="23"/>
            </a:xfrm>
            <a:prstGeom prst="line">
              <a:avLst/>
            </a:prstGeom>
            <a:noFill/>
            <a:ln w="9525">
              <a:solidFill>
                <a:schemeClr val="tx1"/>
              </a:solidFill>
              <a:miter lim="800000"/>
              <a:headEnd/>
              <a:tailEnd/>
            </a:ln>
          </p:spPr>
          <p:txBody>
            <a:bodyPr wrap="none"/>
            <a:lstStyle/>
            <a:p>
              <a:endParaRPr lang="en-US"/>
            </a:p>
          </p:txBody>
        </p:sp>
        <p:sp>
          <p:nvSpPr>
            <p:cNvPr id="283720" name="Line 54"/>
            <p:cNvSpPr>
              <a:spLocks noChangeShapeType="1"/>
            </p:cNvSpPr>
            <p:nvPr/>
          </p:nvSpPr>
          <p:spPr bwMode="auto">
            <a:xfrm flipV="1">
              <a:off x="4011" y="3170"/>
              <a:ext cx="0" cy="23"/>
            </a:xfrm>
            <a:prstGeom prst="line">
              <a:avLst/>
            </a:prstGeom>
            <a:noFill/>
            <a:ln w="9525">
              <a:solidFill>
                <a:schemeClr val="tx1"/>
              </a:solidFill>
              <a:miter lim="800000"/>
              <a:headEnd/>
              <a:tailEnd/>
            </a:ln>
          </p:spPr>
          <p:txBody>
            <a:bodyPr wrap="none"/>
            <a:lstStyle/>
            <a:p>
              <a:endParaRPr lang="en-US"/>
            </a:p>
          </p:txBody>
        </p:sp>
        <p:sp>
          <p:nvSpPr>
            <p:cNvPr id="283721" name="Line 55"/>
            <p:cNvSpPr>
              <a:spLocks noChangeShapeType="1"/>
            </p:cNvSpPr>
            <p:nvPr/>
          </p:nvSpPr>
          <p:spPr bwMode="auto">
            <a:xfrm flipV="1">
              <a:off x="4115" y="3171"/>
              <a:ext cx="0" cy="23"/>
            </a:xfrm>
            <a:prstGeom prst="line">
              <a:avLst/>
            </a:prstGeom>
            <a:noFill/>
            <a:ln w="9525">
              <a:solidFill>
                <a:schemeClr val="tx1"/>
              </a:solidFill>
              <a:miter lim="800000"/>
              <a:headEnd/>
              <a:tailEnd/>
            </a:ln>
          </p:spPr>
          <p:txBody>
            <a:bodyPr wrap="none"/>
            <a:lstStyle/>
            <a:p>
              <a:endParaRPr lang="en-US"/>
            </a:p>
          </p:txBody>
        </p:sp>
        <p:sp>
          <p:nvSpPr>
            <p:cNvPr id="283722" name="Line 56"/>
            <p:cNvSpPr>
              <a:spLocks noChangeShapeType="1"/>
            </p:cNvSpPr>
            <p:nvPr/>
          </p:nvSpPr>
          <p:spPr bwMode="auto">
            <a:xfrm flipV="1">
              <a:off x="4212" y="3169"/>
              <a:ext cx="0" cy="23"/>
            </a:xfrm>
            <a:prstGeom prst="line">
              <a:avLst/>
            </a:prstGeom>
            <a:noFill/>
            <a:ln w="9525">
              <a:solidFill>
                <a:schemeClr val="tx1"/>
              </a:solidFill>
              <a:miter lim="800000"/>
              <a:headEnd/>
              <a:tailEnd/>
            </a:ln>
          </p:spPr>
          <p:txBody>
            <a:bodyPr wrap="none"/>
            <a:lstStyle/>
            <a:p>
              <a:endParaRPr lang="en-US"/>
            </a:p>
          </p:txBody>
        </p:sp>
        <p:sp>
          <p:nvSpPr>
            <p:cNvPr id="283723" name="Line 57"/>
            <p:cNvSpPr>
              <a:spLocks noChangeShapeType="1"/>
            </p:cNvSpPr>
            <p:nvPr/>
          </p:nvSpPr>
          <p:spPr bwMode="auto">
            <a:xfrm flipV="1">
              <a:off x="4315" y="3170"/>
              <a:ext cx="0" cy="23"/>
            </a:xfrm>
            <a:prstGeom prst="line">
              <a:avLst/>
            </a:prstGeom>
            <a:noFill/>
            <a:ln w="9525">
              <a:solidFill>
                <a:schemeClr val="tx1"/>
              </a:solidFill>
              <a:miter lim="800000"/>
              <a:headEnd/>
              <a:tailEnd/>
            </a:ln>
          </p:spPr>
          <p:txBody>
            <a:bodyPr wrap="none"/>
            <a:lstStyle/>
            <a:p>
              <a:endParaRPr lang="en-US"/>
            </a:p>
          </p:txBody>
        </p:sp>
        <p:sp>
          <p:nvSpPr>
            <p:cNvPr id="283724" name="Line 58"/>
            <p:cNvSpPr>
              <a:spLocks noChangeShapeType="1"/>
            </p:cNvSpPr>
            <p:nvPr/>
          </p:nvSpPr>
          <p:spPr bwMode="auto">
            <a:xfrm flipV="1">
              <a:off x="4418" y="3171"/>
              <a:ext cx="0" cy="23"/>
            </a:xfrm>
            <a:prstGeom prst="line">
              <a:avLst/>
            </a:prstGeom>
            <a:noFill/>
            <a:ln w="9525">
              <a:solidFill>
                <a:schemeClr val="tx1"/>
              </a:solidFill>
              <a:miter lim="800000"/>
              <a:headEnd/>
              <a:tailEnd/>
            </a:ln>
          </p:spPr>
          <p:txBody>
            <a:bodyPr wrap="none"/>
            <a:lstStyle/>
            <a:p>
              <a:endParaRPr lang="en-US"/>
            </a:p>
          </p:txBody>
        </p:sp>
        <p:sp>
          <p:nvSpPr>
            <p:cNvPr id="283725" name="Line 59"/>
            <p:cNvSpPr>
              <a:spLocks noChangeShapeType="1"/>
            </p:cNvSpPr>
            <p:nvPr/>
          </p:nvSpPr>
          <p:spPr bwMode="auto">
            <a:xfrm flipV="1">
              <a:off x="2786" y="2942"/>
              <a:ext cx="0" cy="23"/>
            </a:xfrm>
            <a:prstGeom prst="line">
              <a:avLst/>
            </a:prstGeom>
            <a:noFill/>
            <a:ln w="9525">
              <a:solidFill>
                <a:schemeClr val="tx1"/>
              </a:solidFill>
              <a:miter lim="800000"/>
              <a:headEnd/>
              <a:tailEnd/>
            </a:ln>
          </p:spPr>
          <p:txBody>
            <a:bodyPr wrap="none"/>
            <a:lstStyle/>
            <a:p>
              <a:endParaRPr lang="en-US"/>
            </a:p>
          </p:txBody>
        </p:sp>
        <p:sp>
          <p:nvSpPr>
            <p:cNvPr id="283726" name="Line 60"/>
            <p:cNvSpPr>
              <a:spLocks noChangeShapeType="1"/>
            </p:cNvSpPr>
            <p:nvPr/>
          </p:nvSpPr>
          <p:spPr bwMode="auto">
            <a:xfrm flipV="1">
              <a:off x="2878" y="2944"/>
              <a:ext cx="0" cy="23"/>
            </a:xfrm>
            <a:prstGeom prst="line">
              <a:avLst/>
            </a:prstGeom>
            <a:noFill/>
            <a:ln w="9525">
              <a:solidFill>
                <a:schemeClr val="tx1"/>
              </a:solidFill>
              <a:miter lim="800000"/>
              <a:headEnd/>
              <a:tailEnd/>
            </a:ln>
          </p:spPr>
          <p:txBody>
            <a:bodyPr wrap="none"/>
            <a:lstStyle/>
            <a:p>
              <a:endParaRPr lang="en-US"/>
            </a:p>
          </p:txBody>
        </p:sp>
        <p:sp>
          <p:nvSpPr>
            <p:cNvPr id="283727" name="Line 61"/>
            <p:cNvSpPr>
              <a:spLocks noChangeShapeType="1"/>
            </p:cNvSpPr>
            <p:nvPr/>
          </p:nvSpPr>
          <p:spPr bwMode="auto">
            <a:xfrm flipV="1">
              <a:off x="2990" y="2944"/>
              <a:ext cx="0" cy="23"/>
            </a:xfrm>
            <a:prstGeom prst="line">
              <a:avLst/>
            </a:prstGeom>
            <a:noFill/>
            <a:ln w="9525">
              <a:solidFill>
                <a:schemeClr val="tx1"/>
              </a:solidFill>
              <a:miter lim="800000"/>
              <a:headEnd/>
              <a:tailEnd/>
            </a:ln>
          </p:spPr>
          <p:txBody>
            <a:bodyPr wrap="none"/>
            <a:lstStyle/>
            <a:p>
              <a:endParaRPr lang="en-US"/>
            </a:p>
          </p:txBody>
        </p:sp>
        <p:sp>
          <p:nvSpPr>
            <p:cNvPr id="283728" name="Line 62"/>
            <p:cNvSpPr>
              <a:spLocks noChangeShapeType="1"/>
            </p:cNvSpPr>
            <p:nvPr/>
          </p:nvSpPr>
          <p:spPr bwMode="auto">
            <a:xfrm flipV="1">
              <a:off x="3094" y="2945"/>
              <a:ext cx="0" cy="23"/>
            </a:xfrm>
            <a:prstGeom prst="line">
              <a:avLst/>
            </a:prstGeom>
            <a:noFill/>
            <a:ln w="9525">
              <a:solidFill>
                <a:schemeClr val="tx1"/>
              </a:solidFill>
              <a:miter lim="800000"/>
              <a:headEnd/>
              <a:tailEnd/>
            </a:ln>
          </p:spPr>
          <p:txBody>
            <a:bodyPr wrap="none"/>
            <a:lstStyle/>
            <a:p>
              <a:endParaRPr lang="en-US"/>
            </a:p>
          </p:txBody>
        </p:sp>
        <p:sp>
          <p:nvSpPr>
            <p:cNvPr id="283729" name="Line 63"/>
            <p:cNvSpPr>
              <a:spLocks noChangeShapeType="1"/>
            </p:cNvSpPr>
            <p:nvPr/>
          </p:nvSpPr>
          <p:spPr bwMode="auto">
            <a:xfrm flipV="1">
              <a:off x="3191" y="2943"/>
              <a:ext cx="0" cy="23"/>
            </a:xfrm>
            <a:prstGeom prst="line">
              <a:avLst/>
            </a:prstGeom>
            <a:noFill/>
            <a:ln w="9525">
              <a:solidFill>
                <a:schemeClr val="tx1"/>
              </a:solidFill>
              <a:miter lim="800000"/>
              <a:headEnd/>
              <a:tailEnd/>
            </a:ln>
          </p:spPr>
          <p:txBody>
            <a:bodyPr wrap="none"/>
            <a:lstStyle/>
            <a:p>
              <a:endParaRPr lang="en-US"/>
            </a:p>
          </p:txBody>
        </p:sp>
        <p:sp>
          <p:nvSpPr>
            <p:cNvPr id="283730" name="Line 64"/>
            <p:cNvSpPr>
              <a:spLocks noChangeShapeType="1"/>
            </p:cNvSpPr>
            <p:nvPr/>
          </p:nvSpPr>
          <p:spPr bwMode="auto">
            <a:xfrm flipV="1">
              <a:off x="3294" y="2944"/>
              <a:ext cx="0" cy="23"/>
            </a:xfrm>
            <a:prstGeom prst="line">
              <a:avLst/>
            </a:prstGeom>
            <a:noFill/>
            <a:ln w="9525">
              <a:solidFill>
                <a:schemeClr val="tx1"/>
              </a:solidFill>
              <a:miter lim="800000"/>
              <a:headEnd/>
              <a:tailEnd/>
            </a:ln>
          </p:spPr>
          <p:txBody>
            <a:bodyPr wrap="none"/>
            <a:lstStyle/>
            <a:p>
              <a:endParaRPr lang="en-US"/>
            </a:p>
          </p:txBody>
        </p:sp>
        <p:sp>
          <p:nvSpPr>
            <p:cNvPr id="283731" name="Line 65"/>
            <p:cNvSpPr>
              <a:spLocks noChangeShapeType="1"/>
            </p:cNvSpPr>
            <p:nvPr/>
          </p:nvSpPr>
          <p:spPr bwMode="auto">
            <a:xfrm flipV="1">
              <a:off x="3397" y="2945"/>
              <a:ext cx="0" cy="23"/>
            </a:xfrm>
            <a:prstGeom prst="line">
              <a:avLst/>
            </a:prstGeom>
            <a:noFill/>
            <a:ln w="9525">
              <a:solidFill>
                <a:schemeClr val="tx1"/>
              </a:solidFill>
              <a:miter lim="800000"/>
              <a:headEnd/>
              <a:tailEnd/>
            </a:ln>
          </p:spPr>
          <p:txBody>
            <a:bodyPr wrap="none"/>
            <a:lstStyle/>
            <a:p>
              <a:endParaRPr lang="en-US"/>
            </a:p>
          </p:txBody>
        </p:sp>
        <p:sp>
          <p:nvSpPr>
            <p:cNvPr id="283732" name="Line 66"/>
            <p:cNvSpPr>
              <a:spLocks noChangeShapeType="1"/>
            </p:cNvSpPr>
            <p:nvPr/>
          </p:nvSpPr>
          <p:spPr bwMode="auto">
            <a:xfrm flipV="1">
              <a:off x="3503" y="2945"/>
              <a:ext cx="0" cy="23"/>
            </a:xfrm>
            <a:prstGeom prst="line">
              <a:avLst/>
            </a:prstGeom>
            <a:noFill/>
            <a:ln w="9525">
              <a:solidFill>
                <a:schemeClr val="tx1"/>
              </a:solidFill>
              <a:miter lim="800000"/>
              <a:headEnd/>
              <a:tailEnd/>
            </a:ln>
          </p:spPr>
          <p:txBody>
            <a:bodyPr wrap="none"/>
            <a:lstStyle/>
            <a:p>
              <a:endParaRPr lang="en-US"/>
            </a:p>
          </p:txBody>
        </p:sp>
        <p:sp>
          <p:nvSpPr>
            <p:cNvPr id="283733" name="Line 67"/>
            <p:cNvSpPr>
              <a:spLocks noChangeShapeType="1"/>
            </p:cNvSpPr>
            <p:nvPr/>
          </p:nvSpPr>
          <p:spPr bwMode="auto">
            <a:xfrm flipV="1">
              <a:off x="3603" y="2945"/>
              <a:ext cx="0" cy="23"/>
            </a:xfrm>
            <a:prstGeom prst="line">
              <a:avLst/>
            </a:prstGeom>
            <a:noFill/>
            <a:ln w="9525">
              <a:solidFill>
                <a:schemeClr val="tx1"/>
              </a:solidFill>
              <a:miter lim="800000"/>
              <a:headEnd/>
              <a:tailEnd/>
            </a:ln>
          </p:spPr>
          <p:txBody>
            <a:bodyPr wrap="none"/>
            <a:lstStyle/>
            <a:p>
              <a:endParaRPr lang="en-US"/>
            </a:p>
          </p:txBody>
        </p:sp>
        <p:sp>
          <p:nvSpPr>
            <p:cNvPr id="283734" name="Line 68"/>
            <p:cNvSpPr>
              <a:spLocks noChangeShapeType="1"/>
            </p:cNvSpPr>
            <p:nvPr/>
          </p:nvSpPr>
          <p:spPr bwMode="auto">
            <a:xfrm flipV="1">
              <a:off x="3706" y="2944"/>
              <a:ext cx="0" cy="23"/>
            </a:xfrm>
            <a:prstGeom prst="line">
              <a:avLst/>
            </a:prstGeom>
            <a:noFill/>
            <a:ln w="9525">
              <a:solidFill>
                <a:schemeClr val="tx1"/>
              </a:solidFill>
              <a:miter lim="800000"/>
              <a:headEnd/>
              <a:tailEnd/>
            </a:ln>
          </p:spPr>
          <p:txBody>
            <a:bodyPr wrap="none"/>
            <a:lstStyle/>
            <a:p>
              <a:endParaRPr lang="en-US"/>
            </a:p>
          </p:txBody>
        </p:sp>
        <p:sp>
          <p:nvSpPr>
            <p:cNvPr id="283735" name="Line 69"/>
            <p:cNvSpPr>
              <a:spLocks noChangeShapeType="1"/>
            </p:cNvSpPr>
            <p:nvPr/>
          </p:nvSpPr>
          <p:spPr bwMode="auto">
            <a:xfrm flipV="1">
              <a:off x="1764" y="2940"/>
              <a:ext cx="0" cy="23"/>
            </a:xfrm>
            <a:prstGeom prst="line">
              <a:avLst/>
            </a:prstGeom>
            <a:noFill/>
            <a:ln w="9525">
              <a:solidFill>
                <a:schemeClr val="tx1"/>
              </a:solidFill>
              <a:miter lim="800000"/>
              <a:headEnd/>
              <a:tailEnd/>
            </a:ln>
          </p:spPr>
          <p:txBody>
            <a:bodyPr wrap="none"/>
            <a:lstStyle/>
            <a:p>
              <a:endParaRPr lang="en-US"/>
            </a:p>
          </p:txBody>
        </p:sp>
        <p:sp>
          <p:nvSpPr>
            <p:cNvPr id="283736" name="Line 70"/>
            <p:cNvSpPr>
              <a:spLocks noChangeShapeType="1"/>
            </p:cNvSpPr>
            <p:nvPr/>
          </p:nvSpPr>
          <p:spPr bwMode="auto">
            <a:xfrm flipV="1">
              <a:off x="1856" y="2942"/>
              <a:ext cx="0" cy="23"/>
            </a:xfrm>
            <a:prstGeom prst="line">
              <a:avLst/>
            </a:prstGeom>
            <a:noFill/>
            <a:ln w="9525">
              <a:solidFill>
                <a:schemeClr val="tx1"/>
              </a:solidFill>
              <a:miter lim="800000"/>
              <a:headEnd/>
              <a:tailEnd/>
            </a:ln>
          </p:spPr>
          <p:txBody>
            <a:bodyPr wrap="none"/>
            <a:lstStyle/>
            <a:p>
              <a:endParaRPr lang="en-US"/>
            </a:p>
          </p:txBody>
        </p:sp>
        <p:sp>
          <p:nvSpPr>
            <p:cNvPr id="283737" name="Line 71"/>
            <p:cNvSpPr>
              <a:spLocks noChangeShapeType="1"/>
            </p:cNvSpPr>
            <p:nvPr/>
          </p:nvSpPr>
          <p:spPr bwMode="auto">
            <a:xfrm flipV="1">
              <a:off x="1968" y="2942"/>
              <a:ext cx="0" cy="23"/>
            </a:xfrm>
            <a:prstGeom prst="line">
              <a:avLst/>
            </a:prstGeom>
            <a:noFill/>
            <a:ln w="9525">
              <a:solidFill>
                <a:schemeClr val="tx1"/>
              </a:solidFill>
              <a:miter lim="800000"/>
              <a:headEnd/>
              <a:tailEnd/>
            </a:ln>
          </p:spPr>
          <p:txBody>
            <a:bodyPr wrap="none"/>
            <a:lstStyle/>
            <a:p>
              <a:endParaRPr lang="en-US"/>
            </a:p>
          </p:txBody>
        </p:sp>
        <p:sp>
          <p:nvSpPr>
            <p:cNvPr id="283738" name="Line 72"/>
            <p:cNvSpPr>
              <a:spLocks noChangeShapeType="1"/>
            </p:cNvSpPr>
            <p:nvPr/>
          </p:nvSpPr>
          <p:spPr bwMode="auto">
            <a:xfrm flipV="1">
              <a:off x="2072" y="2943"/>
              <a:ext cx="0" cy="23"/>
            </a:xfrm>
            <a:prstGeom prst="line">
              <a:avLst/>
            </a:prstGeom>
            <a:noFill/>
            <a:ln w="9525">
              <a:solidFill>
                <a:schemeClr val="tx1"/>
              </a:solidFill>
              <a:miter lim="800000"/>
              <a:headEnd/>
              <a:tailEnd/>
            </a:ln>
          </p:spPr>
          <p:txBody>
            <a:bodyPr wrap="none"/>
            <a:lstStyle/>
            <a:p>
              <a:endParaRPr lang="en-US"/>
            </a:p>
          </p:txBody>
        </p:sp>
        <p:sp>
          <p:nvSpPr>
            <p:cNvPr id="283739" name="Line 73"/>
            <p:cNvSpPr>
              <a:spLocks noChangeShapeType="1"/>
            </p:cNvSpPr>
            <p:nvPr/>
          </p:nvSpPr>
          <p:spPr bwMode="auto">
            <a:xfrm flipV="1">
              <a:off x="2169" y="2941"/>
              <a:ext cx="0" cy="23"/>
            </a:xfrm>
            <a:prstGeom prst="line">
              <a:avLst/>
            </a:prstGeom>
            <a:noFill/>
            <a:ln w="9525">
              <a:solidFill>
                <a:schemeClr val="tx1"/>
              </a:solidFill>
              <a:miter lim="800000"/>
              <a:headEnd/>
              <a:tailEnd/>
            </a:ln>
          </p:spPr>
          <p:txBody>
            <a:bodyPr wrap="none"/>
            <a:lstStyle/>
            <a:p>
              <a:endParaRPr lang="en-US"/>
            </a:p>
          </p:txBody>
        </p:sp>
        <p:sp>
          <p:nvSpPr>
            <p:cNvPr id="283740" name="Line 74"/>
            <p:cNvSpPr>
              <a:spLocks noChangeShapeType="1"/>
            </p:cNvSpPr>
            <p:nvPr/>
          </p:nvSpPr>
          <p:spPr bwMode="auto">
            <a:xfrm flipV="1">
              <a:off x="2272" y="2942"/>
              <a:ext cx="0" cy="23"/>
            </a:xfrm>
            <a:prstGeom prst="line">
              <a:avLst/>
            </a:prstGeom>
            <a:noFill/>
            <a:ln w="9525">
              <a:solidFill>
                <a:schemeClr val="tx1"/>
              </a:solidFill>
              <a:miter lim="800000"/>
              <a:headEnd/>
              <a:tailEnd/>
            </a:ln>
          </p:spPr>
          <p:txBody>
            <a:bodyPr wrap="none"/>
            <a:lstStyle/>
            <a:p>
              <a:endParaRPr lang="en-US"/>
            </a:p>
          </p:txBody>
        </p:sp>
        <p:sp>
          <p:nvSpPr>
            <p:cNvPr id="283741" name="Line 75"/>
            <p:cNvSpPr>
              <a:spLocks noChangeShapeType="1"/>
            </p:cNvSpPr>
            <p:nvPr/>
          </p:nvSpPr>
          <p:spPr bwMode="auto">
            <a:xfrm flipV="1">
              <a:off x="2375" y="2943"/>
              <a:ext cx="0" cy="23"/>
            </a:xfrm>
            <a:prstGeom prst="line">
              <a:avLst/>
            </a:prstGeom>
            <a:noFill/>
            <a:ln w="9525">
              <a:solidFill>
                <a:schemeClr val="tx1"/>
              </a:solidFill>
              <a:miter lim="800000"/>
              <a:headEnd/>
              <a:tailEnd/>
            </a:ln>
          </p:spPr>
          <p:txBody>
            <a:bodyPr wrap="none"/>
            <a:lstStyle/>
            <a:p>
              <a:endParaRPr lang="en-US"/>
            </a:p>
          </p:txBody>
        </p:sp>
        <p:sp>
          <p:nvSpPr>
            <p:cNvPr id="283742" name="Line 76"/>
            <p:cNvSpPr>
              <a:spLocks noChangeShapeType="1"/>
            </p:cNvSpPr>
            <p:nvPr/>
          </p:nvSpPr>
          <p:spPr bwMode="auto">
            <a:xfrm flipV="1">
              <a:off x="2481" y="2943"/>
              <a:ext cx="0" cy="23"/>
            </a:xfrm>
            <a:prstGeom prst="line">
              <a:avLst/>
            </a:prstGeom>
            <a:noFill/>
            <a:ln w="9525">
              <a:solidFill>
                <a:schemeClr val="tx1"/>
              </a:solidFill>
              <a:miter lim="800000"/>
              <a:headEnd/>
              <a:tailEnd/>
            </a:ln>
          </p:spPr>
          <p:txBody>
            <a:bodyPr wrap="none"/>
            <a:lstStyle/>
            <a:p>
              <a:endParaRPr lang="en-US"/>
            </a:p>
          </p:txBody>
        </p:sp>
        <p:sp>
          <p:nvSpPr>
            <p:cNvPr id="283743" name="Line 77"/>
            <p:cNvSpPr>
              <a:spLocks noChangeShapeType="1"/>
            </p:cNvSpPr>
            <p:nvPr/>
          </p:nvSpPr>
          <p:spPr bwMode="auto">
            <a:xfrm flipV="1">
              <a:off x="2581" y="2943"/>
              <a:ext cx="0" cy="23"/>
            </a:xfrm>
            <a:prstGeom prst="line">
              <a:avLst/>
            </a:prstGeom>
            <a:noFill/>
            <a:ln w="9525">
              <a:solidFill>
                <a:schemeClr val="tx1"/>
              </a:solidFill>
              <a:miter lim="800000"/>
              <a:headEnd/>
              <a:tailEnd/>
            </a:ln>
          </p:spPr>
          <p:txBody>
            <a:bodyPr wrap="none"/>
            <a:lstStyle/>
            <a:p>
              <a:endParaRPr lang="en-US"/>
            </a:p>
          </p:txBody>
        </p:sp>
        <p:sp>
          <p:nvSpPr>
            <p:cNvPr id="283744" name="Line 78"/>
            <p:cNvSpPr>
              <a:spLocks noChangeShapeType="1"/>
            </p:cNvSpPr>
            <p:nvPr/>
          </p:nvSpPr>
          <p:spPr bwMode="auto">
            <a:xfrm flipV="1">
              <a:off x="2684" y="2942"/>
              <a:ext cx="0" cy="23"/>
            </a:xfrm>
            <a:prstGeom prst="line">
              <a:avLst/>
            </a:prstGeom>
            <a:noFill/>
            <a:ln w="9525">
              <a:solidFill>
                <a:schemeClr val="tx1"/>
              </a:solidFill>
              <a:miter lim="800000"/>
              <a:headEnd/>
              <a:tailEnd/>
            </a:ln>
          </p:spPr>
          <p:txBody>
            <a:bodyPr wrap="none"/>
            <a:lstStyle/>
            <a:p>
              <a:endParaRPr lang="en-US"/>
            </a:p>
          </p:txBody>
        </p:sp>
        <p:sp>
          <p:nvSpPr>
            <p:cNvPr id="283745" name="Rectangle 79"/>
            <p:cNvSpPr>
              <a:spLocks noChangeArrowheads="1"/>
            </p:cNvSpPr>
            <p:nvPr/>
          </p:nvSpPr>
          <p:spPr bwMode="auto">
            <a:xfrm>
              <a:off x="1388" y="2911"/>
              <a:ext cx="3219" cy="91"/>
            </a:xfrm>
            <a:prstGeom prst="rect">
              <a:avLst/>
            </a:prstGeom>
            <a:noFill/>
            <a:ln w="9525">
              <a:solidFill>
                <a:schemeClr val="tx1"/>
              </a:solidFill>
              <a:miter lim="800000"/>
              <a:headEnd/>
              <a:tailEnd/>
            </a:ln>
          </p:spPr>
          <p:txBody>
            <a:bodyPr wrap="none" anchor="ctr"/>
            <a:lstStyle/>
            <a:p>
              <a:endParaRPr lang="en-US"/>
            </a:p>
          </p:txBody>
        </p:sp>
        <p:sp>
          <p:nvSpPr>
            <p:cNvPr id="283746" name="Freeform 80"/>
            <p:cNvSpPr>
              <a:spLocks/>
            </p:cNvSpPr>
            <p:nvPr/>
          </p:nvSpPr>
          <p:spPr bwMode="auto">
            <a:xfrm>
              <a:off x="2444" y="2757"/>
              <a:ext cx="412" cy="117"/>
            </a:xfrm>
            <a:custGeom>
              <a:avLst/>
              <a:gdLst>
                <a:gd name="T0" fmla="*/ 64 w 412"/>
                <a:gd name="T1" fmla="*/ 0 h 117"/>
                <a:gd name="T2" fmla="*/ 412 w 412"/>
                <a:gd name="T3" fmla="*/ 0 h 117"/>
                <a:gd name="T4" fmla="*/ 397 w 412"/>
                <a:gd name="T5" fmla="*/ 117 h 117"/>
                <a:gd name="T6" fmla="*/ 0 w 412"/>
                <a:gd name="T7" fmla="*/ 116 h 117"/>
                <a:gd name="T8" fmla="*/ 64 w 412"/>
                <a:gd name="T9" fmla="*/ 0 h 117"/>
                <a:gd name="T10" fmla="*/ 0 60000 65536"/>
                <a:gd name="T11" fmla="*/ 0 60000 65536"/>
                <a:gd name="T12" fmla="*/ 0 60000 65536"/>
                <a:gd name="T13" fmla="*/ 0 60000 65536"/>
                <a:gd name="T14" fmla="*/ 0 60000 65536"/>
                <a:gd name="T15" fmla="*/ 0 w 412"/>
                <a:gd name="T16" fmla="*/ 0 h 117"/>
                <a:gd name="T17" fmla="*/ 412 w 412"/>
                <a:gd name="T18" fmla="*/ 117 h 117"/>
              </a:gdLst>
              <a:ahLst/>
              <a:cxnLst>
                <a:cxn ang="T10">
                  <a:pos x="T0" y="T1"/>
                </a:cxn>
                <a:cxn ang="T11">
                  <a:pos x="T2" y="T3"/>
                </a:cxn>
                <a:cxn ang="T12">
                  <a:pos x="T4" y="T5"/>
                </a:cxn>
                <a:cxn ang="T13">
                  <a:pos x="T6" y="T7"/>
                </a:cxn>
                <a:cxn ang="T14">
                  <a:pos x="T8" y="T9"/>
                </a:cxn>
              </a:cxnLst>
              <a:rect l="T15" t="T16" r="T17" b="T18"/>
              <a:pathLst>
                <a:path w="412" h="117">
                  <a:moveTo>
                    <a:pt x="64" y="0"/>
                  </a:moveTo>
                  <a:lnTo>
                    <a:pt x="412" y="0"/>
                  </a:lnTo>
                  <a:lnTo>
                    <a:pt x="397" y="117"/>
                  </a:lnTo>
                  <a:lnTo>
                    <a:pt x="0" y="116"/>
                  </a:lnTo>
                  <a:lnTo>
                    <a:pt x="64" y="0"/>
                  </a:lnTo>
                  <a:close/>
                </a:path>
              </a:pathLst>
            </a:custGeom>
            <a:solidFill>
              <a:srgbClr val="333333"/>
            </a:solidFill>
            <a:ln w="9525">
              <a:solidFill>
                <a:schemeClr val="tx1"/>
              </a:solidFill>
              <a:miter lim="800000"/>
              <a:headEnd/>
              <a:tailEnd/>
            </a:ln>
          </p:spPr>
          <p:txBody>
            <a:bodyPr wrap="none"/>
            <a:lstStyle/>
            <a:p>
              <a:endParaRPr lang="en-US"/>
            </a:p>
          </p:txBody>
        </p:sp>
        <p:sp>
          <p:nvSpPr>
            <p:cNvPr id="283747" name="Freeform 81"/>
            <p:cNvSpPr>
              <a:spLocks/>
            </p:cNvSpPr>
            <p:nvPr/>
          </p:nvSpPr>
          <p:spPr bwMode="auto">
            <a:xfrm>
              <a:off x="2507" y="2759"/>
              <a:ext cx="2" cy="114"/>
            </a:xfrm>
            <a:custGeom>
              <a:avLst/>
              <a:gdLst>
                <a:gd name="T0" fmla="*/ 0 w 2"/>
                <a:gd name="T1" fmla="*/ 0 h 114"/>
                <a:gd name="T2" fmla="*/ 2 w 2"/>
                <a:gd name="T3" fmla="*/ 114 h 114"/>
                <a:gd name="T4" fmla="*/ 0 60000 65536"/>
                <a:gd name="T5" fmla="*/ 0 60000 65536"/>
                <a:gd name="T6" fmla="*/ 0 w 2"/>
                <a:gd name="T7" fmla="*/ 0 h 114"/>
                <a:gd name="T8" fmla="*/ 2 w 2"/>
                <a:gd name="T9" fmla="*/ 114 h 114"/>
              </a:gdLst>
              <a:ahLst/>
              <a:cxnLst>
                <a:cxn ang="T4">
                  <a:pos x="T0" y="T1"/>
                </a:cxn>
                <a:cxn ang="T5">
                  <a:pos x="T2" y="T3"/>
                </a:cxn>
              </a:cxnLst>
              <a:rect l="T6" t="T7" r="T8" b="T9"/>
              <a:pathLst>
                <a:path w="2" h="114">
                  <a:moveTo>
                    <a:pt x="0" y="0"/>
                  </a:moveTo>
                  <a:lnTo>
                    <a:pt x="2" y="114"/>
                  </a:lnTo>
                </a:path>
              </a:pathLst>
            </a:custGeom>
            <a:noFill/>
            <a:ln w="9525">
              <a:solidFill>
                <a:schemeClr val="tx1"/>
              </a:solidFill>
              <a:miter lim="800000"/>
              <a:headEnd/>
              <a:tailEnd/>
            </a:ln>
          </p:spPr>
          <p:txBody>
            <a:bodyPr wrap="none"/>
            <a:lstStyle/>
            <a:p>
              <a:endParaRPr lang="en-US"/>
            </a:p>
          </p:txBody>
        </p:sp>
        <p:sp>
          <p:nvSpPr>
            <p:cNvPr id="283748" name="Freeform 82"/>
            <p:cNvSpPr>
              <a:spLocks/>
            </p:cNvSpPr>
            <p:nvPr/>
          </p:nvSpPr>
          <p:spPr bwMode="auto">
            <a:xfrm>
              <a:off x="3460" y="2766"/>
              <a:ext cx="2" cy="114"/>
            </a:xfrm>
            <a:custGeom>
              <a:avLst/>
              <a:gdLst>
                <a:gd name="T0" fmla="*/ 0 w 2"/>
                <a:gd name="T1" fmla="*/ 0 h 114"/>
                <a:gd name="T2" fmla="*/ 2 w 2"/>
                <a:gd name="T3" fmla="*/ 114 h 114"/>
                <a:gd name="T4" fmla="*/ 0 60000 65536"/>
                <a:gd name="T5" fmla="*/ 0 60000 65536"/>
                <a:gd name="T6" fmla="*/ 0 w 2"/>
                <a:gd name="T7" fmla="*/ 0 h 114"/>
                <a:gd name="T8" fmla="*/ 2 w 2"/>
                <a:gd name="T9" fmla="*/ 114 h 114"/>
              </a:gdLst>
              <a:ahLst/>
              <a:cxnLst>
                <a:cxn ang="T4">
                  <a:pos x="T0" y="T1"/>
                </a:cxn>
                <a:cxn ang="T5">
                  <a:pos x="T2" y="T3"/>
                </a:cxn>
              </a:cxnLst>
              <a:rect l="T6" t="T7" r="T8" b="T9"/>
              <a:pathLst>
                <a:path w="2" h="114">
                  <a:moveTo>
                    <a:pt x="0" y="0"/>
                  </a:moveTo>
                  <a:lnTo>
                    <a:pt x="2" y="114"/>
                  </a:lnTo>
                </a:path>
              </a:pathLst>
            </a:custGeom>
            <a:noFill/>
            <a:ln w="9525">
              <a:solidFill>
                <a:schemeClr val="tx1"/>
              </a:solidFill>
              <a:miter lim="800000"/>
              <a:headEnd/>
              <a:tailEnd/>
            </a:ln>
          </p:spPr>
          <p:txBody>
            <a:bodyPr wrap="none"/>
            <a:lstStyle/>
            <a:p>
              <a:endParaRPr lang="en-US"/>
            </a:p>
          </p:txBody>
        </p:sp>
        <p:sp>
          <p:nvSpPr>
            <p:cNvPr id="283749" name="Freeform 83"/>
            <p:cNvSpPr>
              <a:spLocks/>
            </p:cNvSpPr>
            <p:nvPr/>
          </p:nvSpPr>
          <p:spPr bwMode="auto">
            <a:xfrm>
              <a:off x="3695" y="2760"/>
              <a:ext cx="844" cy="114"/>
            </a:xfrm>
            <a:custGeom>
              <a:avLst/>
              <a:gdLst>
                <a:gd name="T0" fmla="*/ 0 w 844"/>
                <a:gd name="T1" fmla="*/ 0 h 114"/>
                <a:gd name="T2" fmla="*/ 111 w 844"/>
                <a:gd name="T3" fmla="*/ 114 h 114"/>
                <a:gd name="T4" fmla="*/ 844 w 844"/>
                <a:gd name="T5" fmla="*/ 114 h 114"/>
                <a:gd name="T6" fmla="*/ 666 w 844"/>
                <a:gd name="T7" fmla="*/ 0 h 114"/>
                <a:gd name="T8" fmla="*/ 0 w 844"/>
                <a:gd name="T9" fmla="*/ 0 h 114"/>
                <a:gd name="T10" fmla="*/ 0 60000 65536"/>
                <a:gd name="T11" fmla="*/ 0 60000 65536"/>
                <a:gd name="T12" fmla="*/ 0 60000 65536"/>
                <a:gd name="T13" fmla="*/ 0 60000 65536"/>
                <a:gd name="T14" fmla="*/ 0 60000 65536"/>
                <a:gd name="T15" fmla="*/ 0 w 844"/>
                <a:gd name="T16" fmla="*/ 0 h 114"/>
                <a:gd name="T17" fmla="*/ 844 w 844"/>
                <a:gd name="T18" fmla="*/ 114 h 114"/>
              </a:gdLst>
              <a:ahLst/>
              <a:cxnLst>
                <a:cxn ang="T10">
                  <a:pos x="T0" y="T1"/>
                </a:cxn>
                <a:cxn ang="T11">
                  <a:pos x="T2" y="T3"/>
                </a:cxn>
                <a:cxn ang="T12">
                  <a:pos x="T4" y="T5"/>
                </a:cxn>
                <a:cxn ang="T13">
                  <a:pos x="T6" y="T7"/>
                </a:cxn>
                <a:cxn ang="T14">
                  <a:pos x="T8" y="T9"/>
                </a:cxn>
              </a:cxnLst>
              <a:rect l="T15" t="T16" r="T17" b="T18"/>
              <a:pathLst>
                <a:path w="844" h="114">
                  <a:moveTo>
                    <a:pt x="0" y="0"/>
                  </a:moveTo>
                  <a:lnTo>
                    <a:pt x="111" y="114"/>
                  </a:lnTo>
                  <a:lnTo>
                    <a:pt x="844" y="114"/>
                  </a:lnTo>
                  <a:lnTo>
                    <a:pt x="666" y="0"/>
                  </a:lnTo>
                  <a:lnTo>
                    <a:pt x="0" y="0"/>
                  </a:lnTo>
                  <a:close/>
                </a:path>
              </a:pathLst>
            </a:custGeom>
            <a:solidFill>
              <a:srgbClr val="333333"/>
            </a:solidFill>
            <a:ln w="9525">
              <a:solidFill>
                <a:schemeClr val="tx1"/>
              </a:solidFill>
              <a:miter lim="800000"/>
              <a:headEnd/>
              <a:tailEnd/>
            </a:ln>
          </p:spPr>
          <p:txBody>
            <a:bodyPr wrap="none"/>
            <a:lstStyle/>
            <a:p>
              <a:endParaRPr lang="en-US"/>
            </a:p>
          </p:txBody>
        </p:sp>
        <p:sp>
          <p:nvSpPr>
            <p:cNvPr id="283750" name="Rectangle 84"/>
            <p:cNvSpPr>
              <a:spLocks noChangeArrowheads="1"/>
            </p:cNvSpPr>
            <p:nvPr/>
          </p:nvSpPr>
          <p:spPr bwMode="auto">
            <a:xfrm>
              <a:off x="1323" y="2841"/>
              <a:ext cx="63" cy="438"/>
            </a:xfrm>
            <a:prstGeom prst="rect">
              <a:avLst/>
            </a:prstGeom>
            <a:gradFill rotWithShape="1">
              <a:gsLst>
                <a:gs pos="0">
                  <a:srgbClr val="5E7676"/>
                </a:gs>
                <a:gs pos="50000">
                  <a:srgbClr val="CCFFFF"/>
                </a:gs>
                <a:gs pos="100000">
                  <a:srgbClr val="5E7676"/>
                </a:gs>
              </a:gsLst>
              <a:lin ang="2700000" scaled="1"/>
            </a:gradFill>
            <a:ln w="9525">
              <a:solidFill>
                <a:schemeClr val="tx1"/>
              </a:solidFill>
              <a:miter lim="800000"/>
              <a:headEnd/>
              <a:tailEnd/>
            </a:ln>
          </p:spPr>
          <p:txBody>
            <a:bodyPr wrap="none" anchor="ctr"/>
            <a:lstStyle/>
            <a:p>
              <a:endParaRPr lang="en-US"/>
            </a:p>
          </p:txBody>
        </p:sp>
        <p:sp>
          <p:nvSpPr>
            <p:cNvPr id="283751" name="Freeform 85"/>
            <p:cNvSpPr>
              <a:spLocks/>
            </p:cNvSpPr>
            <p:nvPr/>
          </p:nvSpPr>
          <p:spPr bwMode="auto">
            <a:xfrm>
              <a:off x="1442" y="2761"/>
              <a:ext cx="844" cy="114"/>
            </a:xfrm>
            <a:custGeom>
              <a:avLst/>
              <a:gdLst>
                <a:gd name="T0" fmla="*/ 844 w 844"/>
                <a:gd name="T1" fmla="*/ 0 h 114"/>
                <a:gd name="T2" fmla="*/ 733 w 844"/>
                <a:gd name="T3" fmla="*/ 114 h 114"/>
                <a:gd name="T4" fmla="*/ 0 w 844"/>
                <a:gd name="T5" fmla="*/ 114 h 114"/>
                <a:gd name="T6" fmla="*/ 202 w 844"/>
                <a:gd name="T7" fmla="*/ 4 h 114"/>
                <a:gd name="T8" fmla="*/ 844 w 844"/>
                <a:gd name="T9" fmla="*/ 0 h 114"/>
                <a:gd name="T10" fmla="*/ 0 60000 65536"/>
                <a:gd name="T11" fmla="*/ 0 60000 65536"/>
                <a:gd name="T12" fmla="*/ 0 60000 65536"/>
                <a:gd name="T13" fmla="*/ 0 60000 65536"/>
                <a:gd name="T14" fmla="*/ 0 60000 65536"/>
                <a:gd name="T15" fmla="*/ 0 w 844"/>
                <a:gd name="T16" fmla="*/ 0 h 114"/>
                <a:gd name="T17" fmla="*/ 844 w 844"/>
                <a:gd name="T18" fmla="*/ 114 h 114"/>
              </a:gdLst>
              <a:ahLst/>
              <a:cxnLst>
                <a:cxn ang="T10">
                  <a:pos x="T0" y="T1"/>
                </a:cxn>
                <a:cxn ang="T11">
                  <a:pos x="T2" y="T3"/>
                </a:cxn>
                <a:cxn ang="T12">
                  <a:pos x="T4" y="T5"/>
                </a:cxn>
                <a:cxn ang="T13">
                  <a:pos x="T6" y="T7"/>
                </a:cxn>
                <a:cxn ang="T14">
                  <a:pos x="T8" y="T9"/>
                </a:cxn>
              </a:cxnLst>
              <a:rect l="T15" t="T16" r="T17" b="T18"/>
              <a:pathLst>
                <a:path w="844" h="114">
                  <a:moveTo>
                    <a:pt x="844" y="0"/>
                  </a:moveTo>
                  <a:lnTo>
                    <a:pt x="733" y="114"/>
                  </a:lnTo>
                  <a:lnTo>
                    <a:pt x="0" y="114"/>
                  </a:lnTo>
                  <a:lnTo>
                    <a:pt x="202" y="4"/>
                  </a:lnTo>
                  <a:lnTo>
                    <a:pt x="844" y="0"/>
                  </a:lnTo>
                  <a:close/>
                </a:path>
              </a:pathLst>
            </a:custGeom>
            <a:gradFill rotWithShape="1">
              <a:gsLst>
                <a:gs pos="0">
                  <a:srgbClr val="181818"/>
                </a:gs>
                <a:gs pos="100000">
                  <a:srgbClr val="333333"/>
                </a:gs>
              </a:gsLst>
              <a:lin ang="5400000" scaled="1"/>
            </a:gradFill>
            <a:ln w="9525">
              <a:solidFill>
                <a:schemeClr val="tx1"/>
              </a:solidFill>
              <a:miter lim="800000"/>
              <a:headEnd/>
              <a:tailEnd/>
            </a:ln>
          </p:spPr>
          <p:txBody>
            <a:bodyPr wrap="none"/>
            <a:lstStyle/>
            <a:p>
              <a:endParaRPr lang="en-US"/>
            </a:p>
          </p:txBody>
        </p:sp>
        <p:sp>
          <p:nvSpPr>
            <p:cNvPr id="283752" name="Line 86"/>
            <p:cNvSpPr>
              <a:spLocks noChangeShapeType="1"/>
            </p:cNvSpPr>
            <p:nvPr/>
          </p:nvSpPr>
          <p:spPr bwMode="auto">
            <a:xfrm flipV="1">
              <a:off x="1565" y="2939"/>
              <a:ext cx="0" cy="23"/>
            </a:xfrm>
            <a:prstGeom prst="line">
              <a:avLst/>
            </a:prstGeom>
            <a:noFill/>
            <a:ln w="9525">
              <a:solidFill>
                <a:schemeClr val="tx1"/>
              </a:solidFill>
              <a:miter lim="800000"/>
              <a:headEnd/>
              <a:tailEnd/>
            </a:ln>
          </p:spPr>
          <p:txBody>
            <a:bodyPr wrap="none"/>
            <a:lstStyle/>
            <a:p>
              <a:endParaRPr lang="en-US"/>
            </a:p>
          </p:txBody>
        </p:sp>
        <p:sp>
          <p:nvSpPr>
            <p:cNvPr id="283753" name="Line 87"/>
            <p:cNvSpPr>
              <a:spLocks noChangeShapeType="1"/>
            </p:cNvSpPr>
            <p:nvPr/>
          </p:nvSpPr>
          <p:spPr bwMode="auto">
            <a:xfrm flipV="1">
              <a:off x="1657" y="2941"/>
              <a:ext cx="0" cy="23"/>
            </a:xfrm>
            <a:prstGeom prst="line">
              <a:avLst/>
            </a:prstGeom>
            <a:noFill/>
            <a:ln w="9525">
              <a:solidFill>
                <a:schemeClr val="tx1"/>
              </a:solidFill>
              <a:miter lim="800000"/>
              <a:headEnd/>
              <a:tailEnd/>
            </a:ln>
          </p:spPr>
          <p:txBody>
            <a:bodyPr wrap="none"/>
            <a:lstStyle/>
            <a:p>
              <a:endParaRPr lang="en-US"/>
            </a:p>
          </p:txBody>
        </p:sp>
        <p:sp>
          <p:nvSpPr>
            <p:cNvPr id="283754" name="Line 88"/>
            <p:cNvSpPr>
              <a:spLocks noChangeShapeType="1"/>
            </p:cNvSpPr>
            <p:nvPr/>
          </p:nvSpPr>
          <p:spPr bwMode="auto">
            <a:xfrm>
              <a:off x="1440" y="2970"/>
              <a:ext cx="2633" cy="0"/>
            </a:xfrm>
            <a:prstGeom prst="line">
              <a:avLst/>
            </a:prstGeom>
            <a:noFill/>
            <a:ln w="9525">
              <a:solidFill>
                <a:schemeClr val="tx1"/>
              </a:solidFill>
              <a:miter lim="800000"/>
              <a:headEnd/>
              <a:tailEnd/>
            </a:ln>
          </p:spPr>
          <p:txBody>
            <a:bodyPr wrap="none"/>
            <a:lstStyle/>
            <a:p>
              <a:endParaRPr lang="en-US"/>
            </a:p>
          </p:txBody>
        </p:sp>
        <p:sp>
          <p:nvSpPr>
            <p:cNvPr id="283755" name="Line 89"/>
            <p:cNvSpPr>
              <a:spLocks noChangeShapeType="1"/>
            </p:cNvSpPr>
            <p:nvPr/>
          </p:nvSpPr>
          <p:spPr bwMode="auto">
            <a:xfrm flipV="1">
              <a:off x="3808" y="2945"/>
              <a:ext cx="0" cy="23"/>
            </a:xfrm>
            <a:prstGeom prst="line">
              <a:avLst/>
            </a:prstGeom>
            <a:noFill/>
            <a:ln w="9525">
              <a:solidFill>
                <a:schemeClr val="tx1"/>
              </a:solidFill>
              <a:miter lim="800000"/>
              <a:headEnd/>
              <a:tailEnd/>
            </a:ln>
          </p:spPr>
          <p:txBody>
            <a:bodyPr wrap="none"/>
            <a:lstStyle/>
            <a:p>
              <a:endParaRPr lang="en-US"/>
            </a:p>
          </p:txBody>
        </p:sp>
        <p:sp>
          <p:nvSpPr>
            <p:cNvPr id="283756" name="Line 90"/>
            <p:cNvSpPr>
              <a:spLocks noChangeShapeType="1"/>
            </p:cNvSpPr>
            <p:nvPr/>
          </p:nvSpPr>
          <p:spPr bwMode="auto">
            <a:xfrm flipV="1">
              <a:off x="3908" y="2945"/>
              <a:ext cx="0" cy="23"/>
            </a:xfrm>
            <a:prstGeom prst="line">
              <a:avLst/>
            </a:prstGeom>
            <a:noFill/>
            <a:ln w="9525">
              <a:solidFill>
                <a:schemeClr val="tx1"/>
              </a:solidFill>
              <a:miter lim="800000"/>
              <a:headEnd/>
              <a:tailEnd/>
            </a:ln>
          </p:spPr>
          <p:txBody>
            <a:bodyPr wrap="none"/>
            <a:lstStyle/>
            <a:p>
              <a:endParaRPr lang="en-US"/>
            </a:p>
          </p:txBody>
        </p:sp>
        <p:sp>
          <p:nvSpPr>
            <p:cNvPr id="283757" name="Line 91"/>
            <p:cNvSpPr>
              <a:spLocks noChangeShapeType="1"/>
            </p:cNvSpPr>
            <p:nvPr/>
          </p:nvSpPr>
          <p:spPr bwMode="auto">
            <a:xfrm flipV="1">
              <a:off x="4011" y="2944"/>
              <a:ext cx="0" cy="23"/>
            </a:xfrm>
            <a:prstGeom prst="line">
              <a:avLst/>
            </a:prstGeom>
            <a:noFill/>
            <a:ln w="9525">
              <a:solidFill>
                <a:schemeClr val="tx1"/>
              </a:solidFill>
              <a:miter lim="800000"/>
              <a:headEnd/>
              <a:tailEnd/>
            </a:ln>
          </p:spPr>
          <p:txBody>
            <a:bodyPr wrap="none"/>
            <a:lstStyle/>
            <a:p>
              <a:endParaRPr lang="en-US"/>
            </a:p>
          </p:txBody>
        </p:sp>
        <p:sp>
          <p:nvSpPr>
            <p:cNvPr id="283758" name="Rectangle 92"/>
            <p:cNvSpPr>
              <a:spLocks noChangeArrowheads="1"/>
            </p:cNvSpPr>
            <p:nvPr/>
          </p:nvSpPr>
          <p:spPr bwMode="auto">
            <a:xfrm>
              <a:off x="2828" y="3024"/>
              <a:ext cx="319" cy="75"/>
            </a:xfrm>
            <a:prstGeom prst="rect">
              <a:avLst/>
            </a:prstGeom>
            <a:solidFill>
              <a:srgbClr val="333333"/>
            </a:solidFill>
            <a:ln w="9525">
              <a:noFill/>
              <a:miter lim="800000"/>
              <a:headEnd/>
              <a:tailEnd/>
            </a:ln>
          </p:spPr>
          <p:txBody>
            <a:bodyPr wrap="none" anchor="ctr"/>
            <a:lstStyle/>
            <a:p>
              <a:endParaRPr lang="en-US"/>
            </a:p>
          </p:txBody>
        </p:sp>
        <p:sp>
          <p:nvSpPr>
            <p:cNvPr id="283759" name="Rectangle 93"/>
            <p:cNvSpPr>
              <a:spLocks noChangeArrowheads="1"/>
            </p:cNvSpPr>
            <p:nvPr/>
          </p:nvSpPr>
          <p:spPr bwMode="auto">
            <a:xfrm>
              <a:off x="1389" y="3225"/>
              <a:ext cx="3213" cy="27"/>
            </a:xfrm>
            <a:prstGeom prst="rect">
              <a:avLst/>
            </a:prstGeom>
            <a:gradFill rotWithShape="1">
              <a:gsLst>
                <a:gs pos="0">
                  <a:srgbClr val="5E7676"/>
                </a:gs>
                <a:gs pos="100000">
                  <a:srgbClr val="CCFFFF"/>
                </a:gs>
              </a:gsLst>
              <a:lin ang="5400000" scaled="1"/>
            </a:gradFill>
            <a:ln w="9525">
              <a:solidFill>
                <a:schemeClr val="tx1"/>
              </a:solidFill>
              <a:miter lim="800000"/>
              <a:headEnd/>
              <a:tailEnd/>
            </a:ln>
          </p:spPr>
          <p:txBody>
            <a:bodyPr wrap="none" anchor="ctr"/>
            <a:lstStyle/>
            <a:p>
              <a:endParaRPr lang="en-US"/>
            </a:p>
          </p:txBody>
        </p:sp>
        <p:sp>
          <p:nvSpPr>
            <p:cNvPr id="283760" name="Rectangle 94"/>
            <p:cNvSpPr>
              <a:spLocks noChangeArrowheads="1"/>
            </p:cNvSpPr>
            <p:nvPr/>
          </p:nvSpPr>
          <p:spPr bwMode="auto">
            <a:xfrm>
              <a:off x="1706" y="2753"/>
              <a:ext cx="47" cy="120"/>
            </a:xfrm>
            <a:prstGeom prst="rect">
              <a:avLst/>
            </a:prstGeom>
            <a:solidFill>
              <a:srgbClr val="808080"/>
            </a:solidFill>
            <a:ln w="9525">
              <a:noFill/>
              <a:miter lim="800000"/>
              <a:headEnd/>
              <a:tailEnd/>
            </a:ln>
          </p:spPr>
          <p:txBody>
            <a:bodyPr wrap="none" anchor="ctr"/>
            <a:lstStyle/>
            <a:p>
              <a:endParaRPr lang="en-US"/>
            </a:p>
          </p:txBody>
        </p:sp>
        <p:sp>
          <p:nvSpPr>
            <p:cNvPr id="283761" name="Rectangle 95"/>
            <p:cNvSpPr>
              <a:spLocks noChangeArrowheads="1"/>
            </p:cNvSpPr>
            <p:nvPr/>
          </p:nvSpPr>
          <p:spPr bwMode="auto">
            <a:xfrm>
              <a:off x="1421" y="3062"/>
              <a:ext cx="292" cy="219"/>
            </a:xfrm>
            <a:prstGeom prst="rect">
              <a:avLst/>
            </a:prstGeom>
            <a:gradFill rotWithShape="1">
              <a:gsLst>
                <a:gs pos="0">
                  <a:srgbClr val="5E7676"/>
                </a:gs>
                <a:gs pos="50000">
                  <a:srgbClr val="CCFFFF"/>
                </a:gs>
                <a:gs pos="100000">
                  <a:srgbClr val="5E7676"/>
                </a:gs>
              </a:gsLst>
              <a:lin ang="2700000" scaled="1"/>
            </a:gradFill>
            <a:ln w="9525">
              <a:solidFill>
                <a:schemeClr val="tx1"/>
              </a:solidFill>
              <a:miter lim="800000"/>
              <a:headEnd/>
              <a:tailEnd/>
            </a:ln>
          </p:spPr>
          <p:txBody>
            <a:bodyPr wrap="none" anchor="ctr"/>
            <a:lstStyle/>
            <a:p>
              <a:endParaRPr lang="en-US"/>
            </a:p>
          </p:txBody>
        </p:sp>
        <p:sp>
          <p:nvSpPr>
            <p:cNvPr id="283762" name="Freeform 96"/>
            <p:cNvSpPr>
              <a:spLocks/>
            </p:cNvSpPr>
            <p:nvPr/>
          </p:nvSpPr>
          <p:spPr bwMode="auto">
            <a:xfrm>
              <a:off x="1451" y="3107"/>
              <a:ext cx="216" cy="133"/>
            </a:xfrm>
            <a:custGeom>
              <a:avLst/>
              <a:gdLst>
                <a:gd name="T0" fmla="*/ 1 w 216"/>
                <a:gd name="T1" fmla="*/ 1 h 133"/>
                <a:gd name="T2" fmla="*/ 76 w 216"/>
                <a:gd name="T3" fmla="*/ 1 h 133"/>
                <a:gd name="T4" fmla="*/ 111 w 216"/>
                <a:gd name="T5" fmla="*/ 37 h 133"/>
                <a:gd name="T6" fmla="*/ 147 w 216"/>
                <a:gd name="T7" fmla="*/ 0 h 133"/>
                <a:gd name="T8" fmla="*/ 216 w 216"/>
                <a:gd name="T9" fmla="*/ 3 h 133"/>
                <a:gd name="T10" fmla="*/ 216 w 216"/>
                <a:gd name="T11" fmla="*/ 133 h 133"/>
                <a:gd name="T12" fmla="*/ 0 w 216"/>
                <a:gd name="T13" fmla="*/ 133 h 133"/>
                <a:gd name="T14" fmla="*/ 1 w 216"/>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16"/>
                <a:gd name="T25" fmla="*/ 0 h 133"/>
                <a:gd name="T26" fmla="*/ 216 w 216"/>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 h="133">
                  <a:moveTo>
                    <a:pt x="1" y="1"/>
                  </a:moveTo>
                  <a:lnTo>
                    <a:pt x="76" y="1"/>
                  </a:lnTo>
                  <a:lnTo>
                    <a:pt x="111" y="37"/>
                  </a:lnTo>
                  <a:lnTo>
                    <a:pt x="147" y="0"/>
                  </a:lnTo>
                  <a:lnTo>
                    <a:pt x="216" y="3"/>
                  </a:lnTo>
                  <a:lnTo>
                    <a:pt x="216" y="133"/>
                  </a:lnTo>
                  <a:lnTo>
                    <a:pt x="0" y="133"/>
                  </a:lnTo>
                  <a:lnTo>
                    <a:pt x="1" y="1"/>
                  </a:lnTo>
                  <a:close/>
                </a:path>
              </a:pathLst>
            </a:custGeom>
            <a:solidFill>
              <a:schemeClr val="bg1"/>
            </a:solidFill>
            <a:ln w="9525">
              <a:solidFill>
                <a:schemeClr val="tx1"/>
              </a:solidFill>
              <a:miter lim="800000"/>
              <a:headEnd/>
              <a:tailEnd/>
            </a:ln>
          </p:spPr>
          <p:txBody>
            <a:bodyPr wrap="none"/>
            <a:lstStyle/>
            <a:p>
              <a:endParaRPr lang="en-US"/>
            </a:p>
          </p:txBody>
        </p:sp>
        <p:sp>
          <p:nvSpPr>
            <p:cNvPr id="283763" name="Line 97"/>
            <p:cNvSpPr>
              <a:spLocks noChangeShapeType="1"/>
            </p:cNvSpPr>
            <p:nvPr/>
          </p:nvSpPr>
          <p:spPr bwMode="auto">
            <a:xfrm flipV="1">
              <a:off x="1456" y="3165"/>
              <a:ext cx="0" cy="23"/>
            </a:xfrm>
            <a:prstGeom prst="line">
              <a:avLst/>
            </a:prstGeom>
            <a:noFill/>
            <a:ln w="9525">
              <a:solidFill>
                <a:schemeClr val="tx1"/>
              </a:solidFill>
              <a:miter lim="800000"/>
              <a:headEnd/>
              <a:tailEnd/>
            </a:ln>
          </p:spPr>
          <p:txBody>
            <a:bodyPr wrap="none"/>
            <a:lstStyle/>
            <a:p>
              <a:endParaRPr lang="en-US"/>
            </a:p>
          </p:txBody>
        </p:sp>
        <p:sp>
          <p:nvSpPr>
            <p:cNvPr id="283764" name="Line 98"/>
            <p:cNvSpPr>
              <a:spLocks noChangeShapeType="1"/>
            </p:cNvSpPr>
            <p:nvPr/>
          </p:nvSpPr>
          <p:spPr bwMode="auto">
            <a:xfrm flipV="1">
              <a:off x="1548" y="3167"/>
              <a:ext cx="0" cy="23"/>
            </a:xfrm>
            <a:prstGeom prst="line">
              <a:avLst/>
            </a:prstGeom>
            <a:noFill/>
            <a:ln w="9525">
              <a:solidFill>
                <a:schemeClr val="tx1"/>
              </a:solidFill>
              <a:miter lim="800000"/>
              <a:headEnd/>
              <a:tailEnd/>
            </a:ln>
          </p:spPr>
          <p:txBody>
            <a:bodyPr wrap="none"/>
            <a:lstStyle/>
            <a:p>
              <a:endParaRPr lang="en-US"/>
            </a:p>
          </p:txBody>
        </p:sp>
        <p:sp>
          <p:nvSpPr>
            <p:cNvPr id="283765" name="Line 99"/>
            <p:cNvSpPr>
              <a:spLocks noChangeShapeType="1"/>
            </p:cNvSpPr>
            <p:nvPr/>
          </p:nvSpPr>
          <p:spPr bwMode="auto">
            <a:xfrm flipV="1">
              <a:off x="1660" y="3167"/>
              <a:ext cx="0" cy="23"/>
            </a:xfrm>
            <a:prstGeom prst="line">
              <a:avLst/>
            </a:prstGeom>
            <a:noFill/>
            <a:ln w="9525">
              <a:solidFill>
                <a:schemeClr val="tx1"/>
              </a:solidFill>
              <a:miter lim="800000"/>
              <a:headEnd/>
              <a:tailEnd/>
            </a:ln>
          </p:spPr>
          <p:txBody>
            <a:bodyPr wrap="none"/>
            <a:lstStyle/>
            <a:p>
              <a:endParaRPr lang="en-US"/>
            </a:p>
          </p:txBody>
        </p:sp>
        <p:sp>
          <p:nvSpPr>
            <p:cNvPr id="283766" name="Line 100"/>
            <p:cNvSpPr>
              <a:spLocks noChangeShapeType="1"/>
            </p:cNvSpPr>
            <p:nvPr/>
          </p:nvSpPr>
          <p:spPr bwMode="auto">
            <a:xfrm flipV="1">
              <a:off x="1764" y="3164"/>
              <a:ext cx="0" cy="23"/>
            </a:xfrm>
            <a:prstGeom prst="line">
              <a:avLst/>
            </a:prstGeom>
            <a:noFill/>
            <a:ln w="9525">
              <a:solidFill>
                <a:schemeClr val="tx1"/>
              </a:solidFill>
              <a:miter lim="800000"/>
              <a:headEnd/>
              <a:tailEnd/>
            </a:ln>
          </p:spPr>
          <p:txBody>
            <a:bodyPr wrap="none"/>
            <a:lstStyle/>
            <a:p>
              <a:endParaRPr lang="en-US"/>
            </a:p>
          </p:txBody>
        </p:sp>
        <p:sp>
          <p:nvSpPr>
            <p:cNvPr id="283767" name="Line 101"/>
            <p:cNvSpPr>
              <a:spLocks noChangeShapeType="1"/>
            </p:cNvSpPr>
            <p:nvPr/>
          </p:nvSpPr>
          <p:spPr bwMode="auto">
            <a:xfrm flipH="1">
              <a:off x="1451" y="3191"/>
              <a:ext cx="214" cy="0"/>
            </a:xfrm>
            <a:prstGeom prst="line">
              <a:avLst/>
            </a:prstGeom>
            <a:noFill/>
            <a:ln w="9525">
              <a:solidFill>
                <a:schemeClr val="tx1"/>
              </a:solidFill>
              <a:miter lim="800000"/>
              <a:headEnd/>
              <a:tailEnd/>
            </a:ln>
          </p:spPr>
          <p:txBody>
            <a:bodyPr wrap="none"/>
            <a:lstStyle/>
            <a:p>
              <a:endParaRPr lang="en-US"/>
            </a:p>
          </p:txBody>
        </p:sp>
        <p:sp>
          <p:nvSpPr>
            <p:cNvPr id="283768" name="Freeform 102"/>
            <p:cNvSpPr>
              <a:spLocks/>
            </p:cNvSpPr>
            <p:nvPr/>
          </p:nvSpPr>
          <p:spPr bwMode="auto">
            <a:xfrm>
              <a:off x="2850" y="2232"/>
              <a:ext cx="284" cy="530"/>
            </a:xfrm>
            <a:custGeom>
              <a:avLst/>
              <a:gdLst>
                <a:gd name="T0" fmla="*/ 36 w 284"/>
                <a:gd name="T1" fmla="*/ 530 h 530"/>
                <a:gd name="T2" fmla="*/ 35 w 284"/>
                <a:gd name="T3" fmla="*/ 78 h 530"/>
                <a:gd name="T4" fmla="*/ 249 w 284"/>
                <a:gd name="T5" fmla="*/ 75 h 530"/>
                <a:gd name="T6" fmla="*/ 246 w 284"/>
                <a:gd name="T7" fmla="*/ 530 h 530"/>
                <a:gd name="T8" fmla="*/ 0 60000 65536"/>
                <a:gd name="T9" fmla="*/ 0 60000 65536"/>
                <a:gd name="T10" fmla="*/ 0 60000 65536"/>
                <a:gd name="T11" fmla="*/ 0 60000 65536"/>
                <a:gd name="T12" fmla="*/ 0 w 284"/>
                <a:gd name="T13" fmla="*/ 0 h 530"/>
                <a:gd name="T14" fmla="*/ 284 w 284"/>
                <a:gd name="T15" fmla="*/ 530 h 530"/>
              </a:gdLst>
              <a:ahLst/>
              <a:cxnLst>
                <a:cxn ang="T8">
                  <a:pos x="T0" y="T1"/>
                </a:cxn>
                <a:cxn ang="T9">
                  <a:pos x="T2" y="T3"/>
                </a:cxn>
                <a:cxn ang="T10">
                  <a:pos x="T4" y="T5"/>
                </a:cxn>
                <a:cxn ang="T11">
                  <a:pos x="T6" y="T7"/>
                </a:cxn>
              </a:cxnLst>
              <a:rect l="T12" t="T13" r="T14" b="T15"/>
              <a:pathLst>
                <a:path w="284" h="530">
                  <a:moveTo>
                    <a:pt x="36" y="530"/>
                  </a:moveTo>
                  <a:cubicBezTo>
                    <a:pt x="18" y="342"/>
                    <a:pt x="0" y="154"/>
                    <a:pt x="35" y="78"/>
                  </a:cubicBezTo>
                  <a:cubicBezTo>
                    <a:pt x="70" y="2"/>
                    <a:pt x="214" y="0"/>
                    <a:pt x="249" y="75"/>
                  </a:cubicBezTo>
                  <a:cubicBezTo>
                    <a:pt x="284" y="150"/>
                    <a:pt x="265" y="340"/>
                    <a:pt x="246" y="530"/>
                  </a:cubicBezTo>
                </a:path>
              </a:pathLst>
            </a:custGeom>
            <a:solidFill>
              <a:srgbClr val="FFC78F"/>
            </a:solidFill>
            <a:ln w="9525">
              <a:solidFill>
                <a:schemeClr val="tx1"/>
              </a:solidFill>
              <a:miter lim="800000"/>
              <a:headEnd/>
              <a:tailEnd/>
            </a:ln>
          </p:spPr>
          <p:txBody>
            <a:bodyPr wrap="none"/>
            <a:lstStyle/>
            <a:p>
              <a:endParaRPr lang="en-US"/>
            </a:p>
          </p:txBody>
        </p:sp>
        <p:sp>
          <p:nvSpPr>
            <p:cNvPr id="283769" name="Freeform 103"/>
            <p:cNvSpPr>
              <a:spLocks/>
            </p:cNvSpPr>
            <p:nvPr/>
          </p:nvSpPr>
          <p:spPr bwMode="auto">
            <a:xfrm>
              <a:off x="2903" y="2307"/>
              <a:ext cx="174" cy="182"/>
            </a:xfrm>
            <a:custGeom>
              <a:avLst/>
              <a:gdLst>
                <a:gd name="T0" fmla="*/ 1 w 174"/>
                <a:gd name="T1" fmla="*/ 182 h 182"/>
                <a:gd name="T2" fmla="*/ 0 w 174"/>
                <a:gd name="T3" fmla="*/ 15 h 182"/>
                <a:gd name="T4" fmla="*/ 28 w 174"/>
                <a:gd name="T5" fmla="*/ 9 h 182"/>
                <a:gd name="T6" fmla="*/ 58 w 174"/>
                <a:gd name="T7" fmla="*/ 2 h 182"/>
                <a:gd name="T8" fmla="*/ 79 w 174"/>
                <a:gd name="T9" fmla="*/ 0 h 182"/>
                <a:gd name="T10" fmla="*/ 111 w 174"/>
                <a:gd name="T11" fmla="*/ 3 h 182"/>
                <a:gd name="T12" fmla="*/ 141 w 174"/>
                <a:gd name="T13" fmla="*/ 9 h 182"/>
                <a:gd name="T14" fmla="*/ 171 w 174"/>
                <a:gd name="T15" fmla="*/ 17 h 182"/>
                <a:gd name="T16" fmla="*/ 174 w 174"/>
                <a:gd name="T17" fmla="*/ 180 h 182"/>
                <a:gd name="T18" fmla="*/ 1 w 174"/>
                <a:gd name="T19" fmla="*/ 182 h 1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82"/>
                <a:gd name="T32" fmla="*/ 174 w 174"/>
                <a:gd name="T33" fmla="*/ 182 h 1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82">
                  <a:moveTo>
                    <a:pt x="1" y="182"/>
                  </a:moveTo>
                  <a:lnTo>
                    <a:pt x="0" y="15"/>
                  </a:lnTo>
                  <a:lnTo>
                    <a:pt x="28" y="9"/>
                  </a:lnTo>
                  <a:lnTo>
                    <a:pt x="58" y="2"/>
                  </a:lnTo>
                  <a:lnTo>
                    <a:pt x="79" y="0"/>
                  </a:lnTo>
                  <a:lnTo>
                    <a:pt x="111" y="3"/>
                  </a:lnTo>
                  <a:lnTo>
                    <a:pt x="141" y="9"/>
                  </a:lnTo>
                  <a:lnTo>
                    <a:pt x="171" y="17"/>
                  </a:lnTo>
                  <a:lnTo>
                    <a:pt x="174" y="180"/>
                  </a:lnTo>
                  <a:lnTo>
                    <a:pt x="1" y="182"/>
                  </a:lnTo>
                  <a:close/>
                </a:path>
              </a:pathLst>
            </a:custGeom>
            <a:solidFill>
              <a:schemeClr val="bg1"/>
            </a:solidFill>
            <a:ln w="9525">
              <a:solidFill>
                <a:schemeClr val="tx1"/>
              </a:solidFill>
              <a:miter lim="800000"/>
              <a:headEnd/>
              <a:tailEnd/>
            </a:ln>
          </p:spPr>
          <p:txBody>
            <a:bodyPr wrap="none"/>
            <a:lstStyle/>
            <a:p>
              <a:endParaRPr lang="en-US"/>
            </a:p>
          </p:txBody>
        </p:sp>
        <p:sp>
          <p:nvSpPr>
            <p:cNvPr id="283770" name="Line 104"/>
            <p:cNvSpPr>
              <a:spLocks noChangeShapeType="1"/>
            </p:cNvSpPr>
            <p:nvPr/>
          </p:nvSpPr>
          <p:spPr bwMode="auto">
            <a:xfrm flipV="1">
              <a:off x="2907" y="2436"/>
              <a:ext cx="171" cy="2"/>
            </a:xfrm>
            <a:prstGeom prst="line">
              <a:avLst/>
            </a:prstGeom>
            <a:noFill/>
            <a:ln w="6350">
              <a:solidFill>
                <a:schemeClr val="tx1"/>
              </a:solidFill>
              <a:miter lim="800000"/>
              <a:headEnd/>
              <a:tailEnd/>
            </a:ln>
          </p:spPr>
          <p:txBody>
            <a:bodyPr wrap="none"/>
            <a:lstStyle/>
            <a:p>
              <a:endParaRPr lang="en-US"/>
            </a:p>
          </p:txBody>
        </p:sp>
        <p:sp>
          <p:nvSpPr>
            <p:cNvPr id="283771" name="Rectangle 105"/>
            <p:cNvSpPr>
              <a:spLocks noChangeArrowheads="1"/>
            </p:cNvSpPr>
            <p:nvPr/>
          </p:nvSpPr>
          <p:spPr bwMode="auto">
            <a:xfrm>
              <a:off x="2952" y="2589"/>
              <a:ext cx="62" cy="182"/>
            </a:xfrm>
            <a:prstGeom prst="rect">
              <a:avLst/>
            </a:prstGeom>
            <a:solidFill>
              <a:srgbClr val="CCFFFF">
                <a:alpha val="54117"/>
              </a:srgbClr>
            </a:solidFill>
            <a:ln w="9525">
              <a:solidFill>
                <a:schemeClr val="tx1"/>
              </a:solidFill>
              <a:miter lim="800000"/>
              <a:headEnd/>
              <a:tailEnd/>
            </a:ln>
          </p:spPr>
          <p:txBody>
            <a:bodyPr wrap="none" anchor="ctr"/>
            <a:lstStyle/>
            <a:p>
              <a:endParaRPr lang="en-US"/>
            </a:p>
          </p:txBody>
        </p:sp>
        <p:sp>
          <p:nvSpPr>
            <p:cNvPr id="283772" name="Freeform 106"/>
            <p:cNvSpPr>
              <a:spLocks/>
            </p:cNvSpPr>
            <p:nvPr/>
          </p:nvSpPr>
          <p:spPr bwMode="auto">
            <a:xfrm>
              <a:off x="2967" y="2337"/>
              <a:ext cx="33" cy="252"/>
            </a:xfrm>
            <a:custGeom>
              <a:avLst/>
              <a:gdLst>
                <a:gd name="T0" fmla="*/ 2 w 33"/>
                <a:gd name="T1" fmla="*/ 252 h 252"/>
                <a:gd name="T2" fmla="*/ 0 w 33"/>
                <a:gd name="T3" fmla="*/ 137 h 252"/>
                <a:gd name="T4" fmla="*/ 12 w 33"/>
                <a:gd name="T5" fmla="*/ 0 h 252"/>
                <a:gd name="T6" fmla="*/ 33 w 33"/>
                <a:gd name="T7" fmla="*/ 150 h 252"/>
                <a:gd name="T8" fmla="*/ 29 w 33"/>
                <a:gd name="T9" fmla="*/ 251 h 252"/>
                <a:gd name="T10" fmla="*/ 2 w 33"/>
                <a:gd name="T11" fmla="*/ 252 h 252"/>
                <a:gd name="T12" fmla="*/ 0 60000 65536"/>
                <a:gd name="T13" fmla="*/ 0 60000 65536"/>
                <a:gd name="T14" fmla="*/ 0 60000 65536"/>
                <a:gd name="T15" fmla="*/ 0 60000 65536"/>
                <a:gd name="T16" fmla="*/ 0 60000 65536"/>
                <a:gd name="T17" fmla="*/ 0 60000 65536"/>
                <a:gd name="T18" fmla="*/ 0 w 33"/>
                <a:gd name="T19" fmla="*/ 0 h 252"/>
                <a:gd name="T20" fmla="*/ 33 w 33"/>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33" h="252">
                  <a:moveTo>
                    <a:pt x="2" y="252"/>
                  </a:moveTo>
                  <a:lnTo>
                    <a:pt x="0" y="137"/>
                  </a:lnTo>
                  <a:lnTo>
                    <a:pt x="12" y="0"/>
                  </a:lnTo>
                  <a:lnTo>
                    <a:pt x="33" y="150"/>
                  </a:lnTo>
                  <a:lnTo>
                    <a:pt x="29" y="251"/>
                  </a:lnTo>
                  <a:lnTo>
                    <a:pt x="2" y="252"/>
                  </a:lnTo>
                  <a:close/>
                </a:path>
              </a:pathLst>
            </a:custGeom>
            <a:solidFill>
              <a:srgbClr val="800000"/>
            </a:solidFill>
            <a:ln w="9525">
              <a:solidFill>
                <a:schemeClr val="tx1"/>
              </a:solidFill>
              <a:miter lim="800000"/>
              <a:headEnd/>
              <a:tailEnd/>
            </a:ln>
          </p:spPr>
          <p:txBody>
            <a:bodyPr wrap="none"/>
            <a:lstStyle/>
            <a:p>
              <a:endParaRPr lang="en-US"/>
            </a:p>
          </p:txBody>
        </p:sp>
        <p:sp>
          <p:nvSpPr>
            <p:cNvPr id="283773" name="Rectangle 107"/>
            <p:cNvSpPr>
              <a:spLocks noChangeArrowheads="1"/>
            </p:cNvSpPr>
            <p:nvPr/>
          </p:nvSpPr>
          <p:spPr bwMode="auto">
            <a:xfrm>
              <a:off x="2958" y="2798"/>
              <a:ext cx="56" cy="37"/>
            </a:xfrm>
            <a:prstGeom prst="rect">
              <a:avLst/>
            </a:prstGeom>
            <a:solidFill>
              <a:srgbClr val="C0C0C0">
                <a:alpha val="65881"/>
              </a:srgbClr>
            </a:solidFill>
            <a:ln w="9525">
              <a:solidFill>
                <a:schemeClr val="tx1"/>
              </a:solidFill>
              <a:miter lim="800000"/>
              <a:headEnd/>
              <a:tailEnd/>
            </a:ln>
          </p:spPr>
          <p:txBody>
            <a:bodyPr wrap="none" anchor="ctr"/>
            <a:lstStyle/>
            <a:p>
              <a:endParaRPr lang="en-US"/>
            </a:p>
          </p:txBody>
        </p:sp>
        <p:sp>
          <p:nvSpPr>
            <p:cNvPr id="283774" name="Rectangle 108"/>
            <p:cNvSpPr>
              <a:spLocks noChangeArrowheads="1"/>
            </p:cNvSpPr>
            <p:nvPr/>
          </p:nvSpPr>
          <p:spPr bwMode="auto">
            <a:xfrm>
              <a:off x="2972" y="2740"/>
              <a:ext cx="27" cy="56"/>
            </a:xfrm>
            <a:prstGeom prst="rect">
              <a:avLst/>
            </a:prstGeom>
            <a:solidFill>
              <a:srgbClr val="C0C0C0"/>
            </a:solidFill>
            <a:ln w="6350">
              <a:solidFill>
                <a:schemeClr val="tx1"/>
              </a:solidFill>
              <a:miter lim="800000"/>
              <a:headEnd/>
              <a:tailEnd/>
            </a:ln>
          </p:spPr>
          <p:txBody>
            <a:bodyPr wrap="none" anchor="ctr"/>
            <a:lstStyle/>
            <a:p>
              <a:endParaRPr lang="en-US"/>
            </a:p>
          </p:txBody>
        </p:sp>
        <p:sp>
          <p:nvSpPr>
            <p:cNvPr id="283775" name="Rectangle 109"/>
            <p:cNvSpPr>
              <a:spLocks noChangeArrowheads="1"/>
            </p:cNvSpPr>
            <p:nvPr/>
          </p:nvSpPr>
          <p:spPr bwMode="auto">
            <a:xfrm>
              <a:off x="4240" y="3026"/>
              <a:ext cx="224" cy="75"/>
            </a:xfrm>
            <a:prstGeom prst="rect">
              <a:avLst/>
            </a:prstGeom>
            <a:solidFill>
              <a:srgbClr val="333333"/>
            </a:solidFill>
            <a:ln w="9525">
              <a:noFill/>
              <a:miter lim="800000"/>
              <a:headEnd/>
              <a:tailEnd/>
            </a:ln>
          </p:spPr>
          <p:txBody>
            <a:bodyPr wrap="none" anchor="ctr"/>
            <a:lstStyle/>
            <a:p>
              <a:endParaRPr lang="en-US"/>
            </a:p>
          </p:txBody>
        </p:sp>
        <p:sp>
          <p:nvSpPr>
            <p:cNvPr id="283776" name="Rectangle 110"/>
            <p:cNvSpPr>
              <a:spLocks noChangeArrowheads="1"/>
            </p:cNvSpPr>
            <p:nvPr/>
          </p:nvSpPr>
          <p:spPr bwMode="auto">
            <a:xfrm>
              <a:off x="1394" y="3005"/>
              <a:ext cx="3213" cy="27"/>
            </a:xfrm>
            <a:prstGeom prst="rect">
              <a:avLst/>
            </a:prstGeom>
            <a:gradFill rotWithShape="1">
              <a:gsLst>
                <a:gs pos="0">
                  <a:srgbClr val="5E7676"/>
                </a:gs>
                <a:gs pos="100000">
                  <a:srgbClr val="CCFFFF"/>
                </a:gs>
              </a:gsLst>
              <a:lin ang="5400000" scaled="1"/>
            </a:gradFill>
            <a:ln w="9525">
              <a:solidFill>
                <a:schemeClr val="tx1"/>
              </a:solidFill>
              <a:miter lim="800000"/>
              <a:headEnd/>
              <a:tailEnd/>
            </a:ln>
          </p:spPr>
          <p:txBody>
            <a:bodyPr wrap="none" anchor="ctr"/>
            <a:lstStyle/>
            <a:p>
              <a:endParaRPr lang="en-US"/>
            </a:p>
          </p:txBody>
        </p:sp>
        <p:sp>
          <p:nvSpPr>
            <p:cNvPr id="283777" name="Oval 111"/>
            <p:cNvSpPr>
              <a:spLocks noChangeArrowheads="1"/>
            </p:cNvSpPr>
            <p:nvPr/>
          </p:nvSpPr>
          <p:spPr bwMode="auto">
            <a:xfrm>
              <a:off x="1057" y="2427"/>
              <a:ext cx="1203" cy="306"/>
            </a:xfrm>
            <a:prstGeom prst="ellipse">
              <a:avLst/>
            </a:prstGeom>
            <a:solidFill>
              <a:srgbClr val="CCFFFF"/>
            </a:solidFill>
            <a:ln w="9525">
              <a:round/>
              <a:headEnd/>
              <a:tailEnd/>
            </a:ln>
            <a:scene3d>
              <a:camera prst="legacyPerspectiveBottom"/>
              <a:lightRig rig="legacyFlat3" dir="t"/>
            </a:scene3d>
            <a:sp3d extrusionH="430200" prstMaterial="legacyMatte">
              <a:bevelT w="13500" h="13500" prst="angle"/>
              <a:bevelB w="13500" h="13500" prst="angle"/>
              <a:extrusionClr>
                <a:srgbClr val="CCFFFF"/>
              </a:extrusionClr>
            </a:sp3d>
          </p:spPr>
          <p:txBody>
            <a:bodyPr wrap="none" anchor="ctr">
              <a:flatTx/>
            </a:bodyPr>
            <a:lstStyle/>
            <a:p>
              <a:endParaRPr lang="en-US"/>
            </a:p>
          </p:txBody>
        </p:sp>
        <p:sp>
          <p:nvSpPr>
            <p:cNvPr id="283778" name="Freeform 112"/>
            <p:cNvSpPr>
              <a:spLocks/>
            </p:cNvSpPr>
            <p:nvPr/>
          </p:nvSpPr>
          <p:spPr bwMode="auto">
            <a:xfrm>
              <a:off x="1422" y="2849"/>
              <a:ext cx="287" cy="91"/>
            </a:xfrm>
            <a:custGeom>
              <a:avLst/>
              <a:gdLst>
                <a:gd name="T0" fmla="*/ 3 w 287"/>
                <a:gd name="T1" fmla="*/ 0 h 91"/>
                <a:gd name="T2" fmla="*/ 287 w 287"/>
                <a:gd name="T3" fmla="*/ 0 h 91"/>
                <a:gd name="T4" fmla="*/ 284 w 287"/>
                <a:gd name="T5" fmla="*/ 46 h 91"/>
                <a:gd name="T6" fmla="*/ 180 w 287"/>
                <a:gd name="T7" fmla="*/ 46 h 91"/>
                <a:gd name="T8" fmla="*/ 141 w 287"/>
                <a:gd name="T9" fmla="*/ 91 h 91"/>
                <a:gd name="T10" fmla="*/ 98 w 287"/>
                <a:gd name="T11" fmla="*/ 46 h 91"/>
                <a:gd name="T12" fmla="*/ 0 w 287"/>
                <a:gd name="T13" fmla="*/ 46 h 91"/>
                <a:gd name="T14" fmla="*/ 3 w 287"/>
                <a:gd name="T15" fmla="*/ 0 h 91"/>
                <a:gd name="T16" fmla="*/ 0 60000 65536"/>
                <a:gd name="T17" fmla="*/ 0 60000 65536"/>
                <a:gd name="T18" fmla="*/ 0 60000 65536"/>
                <a:gd name="T19" fmla="*/ 0 60000 65536"/>
                <a:gd name="T20" fmla="*/ 0 60000 65536"/>
                <a:gd name="T21" fmla="*/ 0 60000 65536"/>
                <a:gd name="T22" fmla="*/ 0 60000 65536"/>
                <a:gd name="T23" fmla="*/ 0 60000 65536"/>
                <a:gd name="T24" fmla="*/ 0 w 287"/>
                <a:gd name="T25" fmla="*/ 0 h 91"/>
                <a:gd name="T26" fmla="*/ 287 w 287"/>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7" h="91">
                  <a:moveTo>
                    <a:pt x="3" y="0"/>
                  </a:moveTo>
                  <a:lnTo>
                    <a:pt x="287" y="0"/>
                  </a:lnTo>
                  <a:lnTo>
                    <a:pt x="284" y="46"/>
                  </a:lnTo>
                  <a:lnTo>
                    <a:pt x="180" y="46"/>
                  </a:lnTo>
                  <a:lnTo>
                    <a:pt x="141" y="91"/>
                  </a:lnTo>
                  <a:lnTo>
                    <a:pt x="98" y="46"/>
                  </a:lnTo>
                  <a:lnTo>
                    <a:pt x="0" y="46"/>
                  </a:lnTo>
                  <a:lnTo>
                    <a:pt x="3" y="0"/>
                  </a:lnTo>
                  <a:close/>
                </a:path>
              </a:pathLst>
            </a:custGeom>
            <a:gradFill rotWithShape="1">
              <a:gsLst>
                <a:gs pos="0">
                  <a:srgbClr val="C0C0C0"/>
                </a:gs>
                <a:gs pos="50000">
                  <a:srgbClr val="CCECFF"/>
                </a:gs>
                <a:gs pos="100000">
                  <a:srgbClr val="C0C0C0"/>
                </a:gs>
              </a:gsLst>
              <a:lin ang="5400000" scaled="1"/>
            </a:gradFill>
            <a:ln w="9525">
              <a:solidFill>
                <a:schemeClr val="tx1"/>
              </a:solidFill>
              <a:miter lim="800000"/>
              <a:headEnd/>
              <a:tailEnd/>
            </a:ln>
          </p:spPr>
          <p:txBody>
            <a:bodyPr wrap="none"/>
            <a:lstStyle/>
            <a:p>
              <a:endParaRPr lang="en-US"/>
            </a:p>
          </p:txBody>
        </p:sp>
        <p:sp>
          <p:nvSpPr>
            <p:cNvPr id="283779" name="Rectangle 113"/>
            <p:cNvSpPr>
              <a:spLocks noChangeArrowheads="1"/>
            </p:cNvSpPr>
            <p:nvPr/>
          </p:nvSpPr>
          <p:spPr bwMode="auto">
            <a:xfrm>
              <a:off x="4298" y="2748"/>
              <a:ext cx="47" cy="123"/>
            </a:xfrm>
            <a:prstGeom prst="rect">
              <a:avLst/>
            </a:prstGeom>
            <a:solidFill>
              <a:srgbClr val="808080"/>
            </a:solidFill>
            <a:ln w="9525">
              <a:noFill/>
              <a:miter lim="800000"/>
              <a:headEnd/>
              <a:tailEnd/>
            </a:ln>
          </p:spPr>
          <p:txBody>
            <a:bodyPr wrap="none" anchor="ctr"/>
            <a:lstStyle/>
            <a:p>
              <a:endParaRPr lang="en-US"/>
            </a:p>
          </p:txBody>
        </p:sp>
        <p:sp>
          <p:nvSpPr>
            <p:cNvPr id="283780" name="Oval 114"/>
            <p:cNvSpPr>
              <a:spLocks noChangeArrowheads="1"/>
            </p:cNvSpPr>
            <p:nvPr/>
          </p:nvSpPr>
          <p:spPr bwMode="auto">
            <a:xfrm>
              <a:off x="3752" y="2406"/>
              <a:ext cx="1203" cy="306"/>
            </a:xfrm>
            <a:prstGeom prst="ellipse">
              <a:avLst/>
            </a:prstGeom>
            <a:solidFill>
              <a:srgbClr val="CCFFFF"/>
            </a:solidFill>
            <a:ln w="9525">
              <a:round/>
              <a:headEnd/>
              <a:tailEnd/>
            </a:ln>
            <a:scene3d>
              <a:camera prst="legacyPerspectiveBottom"/>
              <a:lightRig rig="legacyFlat3" dir="t"/>
            </a:scene3d>
            <a:sp3d extrusionH="430200" prstMaterial="legacyMatte">
              <a:bevelT w="13500" h="13500" prst="angle"/>
              <a:bevelB w="13500" h="13500" prst="angle"/>
              <a:extrusionClr>
                <a:srgbClr val="CCFFFF"/>
              </a:extrusionClr>
            </a:sp3d>
          </p:spPr>
          <p:txBody>
            <a:bodyPr wrap="none" anchor="ctr">
              <a:flatTx/>
            </a:bodyPr>
            <a:lstStyle/>
            <a:p>
              <a:endParaRPr lang="en-US"/>
            </a:p>
          </p:txBody>
        </p:sp>
        <p:sp>
          <p:nvSpPr>
            <p:cNvPr id="283781" name="Freeform 115"/>
            <p:cNvSpPr>
              <a:spLocks/>
            </p:cNvSpPr>
            <p:nvPr/>
          </p:nvSpPr>
          <p:spPr bwMode="auto">
            <a:xfrm flipH="1">
              <a:off x="2445" y="2759"/>
              <a:ext cx="63" cy="112"/>
            </a:xfrm>
            <a:custGeom>
              <a:avLst/>
              <a:gdLst>
                <a:gd name="T0" fmla="*/ 1 w 66"/>
                <a:gd name="T1" fmla="*/ 0 h 112"/>
                <a:gd name="T2" fmla="*/ 66 w 66"/>
                <a:gd name="T3" fmla="*/ 111 h 112"/>
                <a:gd name="T4" fmla="*/ 0 w 66"/>
                <a:gd name="T5" fmla="*/ 112 h 112"/>
                <a:gd name="T6" fmla="*/ 1 w 66"/>
                <a:gd name="T7" fmla="*/ 0 h 112"/>
                <a:gd name="T8" fmla="*/ 0 60000 65536"/>
                <a:gd name="T9" fmla="*/ 0 60000 65536"/>
                <a:gd name="T10" fmla="*/ 0 60000 65536"/>
                <a:gd name="T11" fmla="*/ 0 60000 65536"/>
                <a:gd name="T12" fmla="*/ 0 w 66"/>
                <a:gd name="T13" fmla="*/ 0 h 112"/>
                <a:gd name="T14" fmla="*/ 66 w 66"/>
                <a:gd name="T15" fmla="*/ 112 h 112"/>
              </a:gdLst>
              <a:ahLst/>
              <a:cxnLst>
                <a:cxn ang="T8">
                  <a:pos x="T0" y="T1"/>
                </a:cxn>
                <a:cxn ang="T9">
                  <a:pos x="T2" y="T3"/>
                </a:cxn>
                <a:cxn ang="T10">
                  <a:pos x="T4" y="T5"/>
                </a:cxn>
                <a:cxn ang="T11">
                  <a:pos x="T6" y="T7"/>
                </a:cxn>
              </a:cxnLst>
              <a:rect l="T12" t="T13" r="T14" b="T15"/>
              <a:pathLst>
                <a:path w="66" h="112">
                  <a:moveTo>
                    <a:pt x="1" y="0"/>
                  </a:moveTo>
                  <a:lnTo>
                    <a:pt x="66" y="111"/>
                  </a:lnTo>
                  <a:lnTo>
                    <a:pt x="0" y="112"/>
                  </a:lnTo>
                  <a:lnTo>
                    <a:pt x="1" y="0"/>
                  </a:lnTo>
                  <a:close/>
                </a:path>
              </a:pathLst>
            </a:custGeom>
            <a:solidFill>
              <a:srgbClr val="808080"/>
            </a:solidFill>
            <a:ln w="9525">
              <a:noFill/>
              <a:miter lim="800000"/>
              <a:headEnd/>
              <a:tailEnd/>
            </a:ln>
          </p:spPr>
          <p:txBody>
            <a:bodyPr wrap="none"/>
            <a:lstStyle/>
            <a:p>
              <a:endParaRPr lang="en-US"/>
            </a:p>
          </p:txBody>
        </p:sp>
        <p:sp>
          <p:nvSpPr>
            <p:cNvPr id="283782" name="Oval 116"/>
            <p:cNvSpPr>
              <a:spLocks noChangeArrowheads="1"/>
            </p:cNvSpPr>
            <p:nvPr/>
          </p:nvSpPr>
          <p:spPr bwMode="auto">
            <a:xfrm>
              <a:off x="1057" y="2424"/>
              <a:ext cx="1203" cy="312"/>
            </a:xfrm>
            <a:prstGeom prst="ellipse">
              <a:avLst/>
            </a:prstGeom>
            <a:noFill/>
            <a:ln w="3175">
              <a:solidFill>
                <a:srgbClr val="808080"/>
              </a:solidFill>
              <a:miter lim="800000"/>
              <a:headEnd/>
              <a:tailEnd/>
            </a:ln>
          </p:spPr>
          <p:txBody>
            <a:bodyPr wrap="none" anchor="ctr"/>
            <a:lstStyle/>
            <a:p>
              <a:endParaRPr lang="en-US"/>
            </a:p>
          </p:txBody>
        </p:sp>
        <p:sp>
          <p:nvSpPr>
            <p:cNvPr id="283783" name="Oval 117"/>
            <p:cNvSpPr>
              <a:spLocks noChangeArrowheads="1"/>
            </p:cNvSpPr>
            <p:nvPr/>
          </p:nvSpPr>
          <p:spPr bwMode="auto">
            <a:xfrm>
              <a:off x="3754" y="2402"/>
              <a:ext cx="1203" cy="312"/>
            </a:xfrm>
            <a:prstGeom prst="ellipse">
              <a:avLst/>
            </a:prstGeom>
            <a:noFill/>
            <a:ln w="3175">
              <a:solidFill>
                <a:srgbClr val="808080"/>
              </a:solidFill>
              <a:miter lim="800000"/>
              <a:headEnd/>
              <a:tailEnd/>
            </a:ln>
          </p:spPr>
          <p:txBody>
            <a:bodyPr wrap="none" anchor="ctr"/>
            <a:lstStyle/>
            <a:p>
              <a:endParaRPr lang="en-US"/>
            </a:p>
          </p:txBody>
        </p:sp>
      </p:grpSp>
      <p:sp>
        <p:nvSpPr>
          <p:cNvPr id="283651" name="Text Box 122"/>
          <p:cNvSpPr txBox="1">
            <a:spLocks noChangeArrowheads="1"/>
          </p:cNvSpPr>
          <p:nvPr/>
        </p:nvSpPr>
        <p:spPr bwMode="auto">
          <a:xfrm>
            <a:off x="6208713" y="3622675"/>
            <a:ext cx="820737" cy="214313"/>
          </a:xfrm>
          <a:prstGeom prst="rect">
            <a:avLst/>
          </a:prstGeom>
          <a:noFill/>
          <a:ln w="9525">
            <a:noFill/>
            <a:miter lim="800000"/>
            <a:headEnd/>
            <a:tailEnd/>
          </a:ln>
        </p:spPr>
        <p:txBody>
          <a:bodyPr wrap="none">
            <a:spAutoFit/>
          </a:bodyPr>
          <a:lstStyle/>
          <a:p>
            <a:r>
              <a:rPr lang="en-US" sz="800">
                <a:latin typeface="Edwardian Script ITC" pitchFamily="66" charset="0"/>
              </a:rPr>
              <a:t>Christopherson Scales</a:t>
            </a:r>
          </a:p>
        </p:txBody>
      </p:sp>
      <p:sp>
        <p:nvSpPr>
          <p:cNvPr id="283652" name="Text Box 123"/>
          <p:cNvSpPr txBox="1">
            <a:spLocks noChangeArrowheads="1"/>
          </p:cNvSpPr>
          <p:nvPr/>
        </p:nvSpPr>
        <p:spPr bwMode="auto">
          <a:xfrm>
            <a:off x="6405563" y="5429250"/>
            <a:ext cx="515937" cy="122238"/>
          </a:xfrm>
          <a:prstGeom prst="rect">
            <a:avLst/>
          </a:prstGeom>
          <a:noFill/>
          <a:ln w="9525">
            <a:noFill/>
            <a:miter lim="800000"/>
            <a:headEnd/>
            <a:tailEnd/>
          </a:ln>
        </p:spPr>
        <p:txBody>
          <a:bodyPr wrap="none">
            <a:spAutoFit/>
          </a:bodyPr>
          <a:lstStyle/>
          <a:p>
            <a:r>
              <a:rPr lang="en-US" sz="200"/>
              <a:t>Made in Normal, Illinois  USA</a:t>
            </a:r>
          </a:p>
        </p:txBody>
      </p:sp>
      <p:sp>
        <p:nvSpPr>
          <p:cNvPr id="283653" name="Rectangle 12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tx2"/>
                </a:solidFill>
              </a:rPr>
              <a:t>Units for Measuring Mass</a:t>
            </a:r>
          </a:p>
        </p:txBody>
      </p:sp>
      <p:sp>
        <p:nvSpPr>
          <p:cNvPr id="283654" name="Text Box 125"/>
          <p:cNvSpPr txBox="1">
            <a:spLocks noChangeArrowheads="1"/>
          </p:cNvSpPr>
          <p:nvPr/>
        </p:nvSpPr>
        <p:spPr bwMode="auto">
          <a:xfrm>
            <a:off x="3581400" y="5830888"/>
            <a:ext cx="2190750" cy="457200"/>
          </a:xfrm>
          <a:prstGeom prst="rect">
            <a:avLst/>
          </a:prstGeom>
          <a:noFill/>
          <a:ln w="9525">
            <a:noFill/>
            <a:miter lim="800000"/>
            <a:headEnd/>
            <a:tailEnd/>
          </a:ln>
        </p:spPr>
        <p:txBody>
          <a:bodyPr wrap="none">
            <a:spAutoFit/>
          </a:bodyPr>
          <a:lstStyle/>
          <a:p>
            <a:r>
              <a:rPr lang="en-US"/>
              <a:t>1 kg  =  2.20 lb</a:t>
            </a:r>
          </a:p>
        </p:txBody>
      </p:sp>
      <p:sp>
        <p:nvSpPr>
          <p:cNvPr id="283655" name="AutoShape 12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83656" name="Group 128"/>
          <p:cNvGrpSpPr>
            <a:grpSpLocks/>
          </p:cNvGrpSpPr>
          <p:nvPr/>
        </p:nvGrpSpPr>
        <p:grpSpPr bwMode="auto">
          <a:xfrm>
            <a:off x="1755775" y="1993900"/>
            <a:ext cx="1368425" cy="1276350"/>
            <a:chOff x="2054" y="1376"/>
            <a:chExt cx="862" cy="804"/>
          </a:xfrm>
        </p:grpSpPr>
        <p:sp>
          <p:nvSpPr>
            <p:cNvPr id="283669" name="AutoShape 129"/>
            <p:cNvSpPr>
              <a:spLocks noChangeArrowheads="1"/>
            </p:cNvSpPr>
            <p:nvPr/>
          </p:nvSpPr>
          <p:spPr bwMode="auto">
            <a:xfrm>
              <a:off x="2054" y="1448"/>
              <a:ext cx="862" cy="732"/>
            </a:xfrm>
            <a:prstGeom prst="can">
              <a:avLst>
                <a:gd name="adj" fmla="val 30190"/>
              </a:avLst>
            </a:prstGeom>
            <a:gradFill rotWithShape="1">
              <a:gsLst>
                <a:gs pos="0">
                  <a:srgbClr val="764700"/>
                </a:gs>
                <a:gs pos="50000">
                  <a:srgbClr val="FF9900"/>
                </a:gs>
                <a:gs pos="100000">
                  <a:srgbClr val="764700"/>
                </a:gs>
              </a:gsLst>
              <a:lin ang="0" scaled="1"/>
            </a:gradFill>
            <a:ln w="9525">
              <a:solidFill>
                <a:schemeClr val="tx1"/>
              </a:solidFill>
              <a:miter lim="800000"/>
              <a:headEnd/>
              <a:tailEnd/>
            </a:ln>
          </p:spPr>
          <p:txBody>
            <a:bodyPr wrap="none" anchor="ctr"/>
            <a:lstStyle/>
            <a:p>
              <a:pPr algn="ctr"/>
              <a:r>
                <a:rPr lang="en-US" sz="1800"/>
                <a:t>1 kg</a:t>
              </a:r>
            </a:p>
            <a:p>
              <a:pPr algn="ctr"/>
              <a:r>
                <a:rPr lang="en-US" sz="1800"/>
                <a:t>(1000 g)</a:t>
              </a:r>
            </a:p>
          </p:txBody>
        </p:sp>
        <p:sp>
          <p:nvSpPr>
            <p:cNvPr id="283670" name="AutoShape 130"/>
            <p:cNvSpPr>
              <a:spLocks noChangeArrowheads="1"/>
            </p:cNvSpPr>
            <p:nvPr/>
          </p:nvSpPr>
          <p:spPr bwMode="auto">
            <a:xfrm>
              <a:off x="2454" y="1410"/>
              <a:ext cx="56" cy="94"/>
            </a:xfrm>
            <a:prstGeom prst="can">
              <a:avLst>
                <a:gd name="adj" fmla="val 41964"/>
              </a:avLst>
            </a:prstGeom>
            <a:gradFill rotWithShape="1">
              <a:gsLst>
                <a:gs pos="0">
                  <a:srgbClr val="764700"/>
                </a:gs>
                <a:gs pos="50000">
                  <a:srgbClr val="FF9900"/>
                </a:gs>
                <a:gs pos="100000">
                  <a:srgbClr val="764700"/>
                </a:gs>
              </a:gsLst>
              <a:lin ang="0" scaled="1"/>
            </a:gradFill>
            <a:ln w="6350">
              <a:solidFill>
                <a:schemeClr val="tx1"/>
              </a:solidFill>
              <a:miter lim="800000"/>
              <a:headEnd/>
              <a:tailEnd/>
            </a:ln>
          </p:spPr>
          <p:txBody>
            <a:bodyPr wrap="none" anchor="ctr"/>
            <a:lstStyle/>
            <a:p>
              <a:endParaRPr lang="en-US"/>
            </a:p>
          </p:txBody>
        </p:sp>
        <p:sp>
          <p:nvSpPr>
            <p:cNvPr id="283671" name="AutoShape 131"/>
            <p:cNvSpPr>
              <a:spLocks noChangeArrowheads="1"/>
            </p:cNvSpPr>
            <p:nvPr/>
          </p:nvSpPr>
          <p:spPr bwMode="auto">
            <a:xfrm>
              <a:off x="2382" y="1376"/>
              <a:ext cx="202" cy="56"/>
            </a:xfrm>
            <a:prstGeom prst="can">
              <a:avLst>
                <a:gd name="adj" fmla="val 50000"/>
              </a:avLst>
            </a:prstGeom>
            <a:gradFill rotWithShape="1">
              <a:gsLst>
                <a:gs pos="0">
                  <a:srgbClr val="764700"/>
                </a:gs>
                <a:gs pos="100000">
                  <a:srgbClr val="FF9900"/>
                </a:gs>
              </a:gsLst>
              <a:lin ang="5400000" scaled="1"/>
            </a:gradFill>
            <a:ln w="9525">
              <a:solidFill>
                <a:schemeClr val="tx1"/>
              </a:solidFill>
              <a:miter lim="800000"/>
              <a:headEnd/>
              <a:tailEnd/>
            </a:ln>
          </p:spPr>
          <p:txBody>
            <a:bodyPr wrap="none" anchor="ctr"/>
            <a:lstStyle/>
            <a:p>
              <a:endParaRPr lang="en-US"/>
            </a:p>
          </p:txBody>
        </p:sp>
      </p:grpSp>
      <p:grpSp>
        <p:nvGrpSpPr>
          <p:cNvPr id="283657" name="Group 132"/>
          <p:cNvGrpSpPr>
            <a:grpSpLocks/>
          </p:cNvGrpSpPr>
          <p:nvPr/>
        </p:nvGrpSpPr>
        <p:grpSpPr bwMode="auto">
          <a:xfrm>
            <a:off x="5759450" y="2297113"/>
            <a:ext cx="900113" cy="893762"/>
            <a:chOff x="2054" y="1376"/>
            <a:chExt cx="862" cy="804"/>
          </a:xfrm>
        </p:grpSpPr>
        <p:sp>
          <p:nvSpPr>
            <p:cNvPr id="283666" name="AutoShape 133"/>
            <p:cNvSpPr>
              <a:spLocks noChangeArrowheads="1"/>
            </p:cNvSpPr>
            <p:nvPr/>
          </p:nvSpPr>
          <p:spPr bwMode="auto">
            <a:xfrm>
              <a:off x="2054" y="1448"/>
              <a:ext cx="862" cy="732"/>
            </a:xfrm>
            <a:prstGeom prst="can">
              <a:avLst>
                <a:gd name="adj" fmla="val 30190"/>
              </a:avLst>
            </a:prstGeom>
            <a:gradFill rotWithShape="1">
              <a:gsLst>
                <a:gs pos="0">
                  <a:srgbClr val="57545D"/>
                </a:gs>
                <a:gs pos="50000">
                  <a:srgbClr val="BCB6CA"/>
                </a:gs>
                <a:gs pos="100000">
                  <a:srgbClr val="57545D"/>
                </a:gs>
              </a:gsLst>
              <a:lin ang="0" scaled="1"/>
            </a:gradFill>
            <a:ln w="9525">
              <a:solidFill>
                <a:schemeClr val="tx1"/>
              </a:solidFill>
              <a:miter lim="800000"/>
              <a:headEnd/>
              <a:tailEnd/>
            </a:ln>
          </p:spPr>
          <p:txBody>
            <a:bodyPr wrap="none" anchor="ctr"/>
            <a:lstStyle/>
            <a:p>
              <a:pPr algn="ctr"/>
              <a:r>
                <a:rPr lang="en-US" sz="1800"/>
                <a:t>1 lb</a:t>
              </a:r>
            </a:p>
          </p:txBody>
        </p:sp>
        <p:sp>
          <p:nvSpPr>
            <p:cNvPr id="283667" name="AutoShape 134"/>
            <p:cNvSpPr>
              <a:spLocks noChangeArrowheads="1"/>
            </p:cNvSpPr>
            <p:nvPr/>
          </p:nvSpPr>
          <p:spPr bwMode="auto">
            <a:xfrm>
              <a:off x="2454" y="1410"/>
              <a:ext cx="56" cy="94"/>
            </a:xfrm>
            <a:prstGeom prst="can">
              <a:avLst>
                <a:gd name="adj" fmla="val 41964"/>
              </a:avLst>
            </a:prstGeom>
            <a:gradFill rotWithShape="1">
              <a:gsLst>
                <a:gs pos="0">
                  <a:srgbClr val="57545D"/>
                </a:gs>
                <a:gs pos="50000">
                  <a:srgbClr val="BCB6CA"/>
                </a:gs>
                <a:gs pos="100000">
                  <a:srgbClr val="57545D"/>
                </a:gs>
              </a:gsLst>
              <a:lin ang="0" scaled="1"/>
            </a:gradFill>
            <a:ln w="6350">
              <a:solidFill>
                <a:schemeClr val="tx1"/>
              </a:solidFill>
              <a:miter lim="800000"/>
              <a:headEnd/>
              <a:tailEnd/>
            </a:ln>
          </p:spPr>
          <p:txBody>
            <a:bodyPr wrap="none" anchor="ctr"/>
            <a:lstStyle/>
            <a:p>
              <a:endParaRPr lang="en-US"/>
            </a:p>
          </p:txBody>
        </p:sp>
        <p:sp>
          <p:nvSpPr>
            <p:cNvPr id="283668" name="AutoShape 135"/>
            <p:cNvSpPr>
              <a:spLocks noChangeArrowheads="1"/>
            </p:cNvSpPr>
            <p:nvPr/>
          </p:nvSpPr>
          <p:spPr bwMode="auto">
            <a:xfrm>
              <a:off x="2382" y="1376"/>
              <a:ext cx="202" cy="56"/>
            </a:xfrm>
            <a:prstGeom prst="can">
              <a:avLst>
                <a:gd name="adj" fmla="val 50000"/>
              </a:avLst>
            </a:prstGeom>
            <a:solidFill>
              <a:srgbClr val="8A8EA2"/>
            </a:solidFill>
            <a:ln w="9525">
              <a:solidFill>
                <a:schemeClr val="tx1"/>
              </a:solidFill>
              <a:miter lim="800000"/>
              <a:headEnd/>
              <a:tailEnd/>
            </a:ln>
          </p:spPr>
          <p:txBody>
            <a:bodyPr wrap="none" anchor="ctr"/>
            <a:lstStyle/>
            <a:p>
              <a:endParaRPr lang="en-US"/>
            </a:p>
          </p:txBody>
        </p:sp>
      </p:grpSp>
      <p:grpSp>
        <p:nvGrpSpPr>
          <p:cNvPr id="283658" name="Group 144"/>
          <p:cNvGrpSpPr>
            <a:grpSpLocks/>
          </p:cNvGrpSpPr>
          <p:nvPr/>
        </p:nvGrpSpPr>
        <p:grpSpPr bwMode="auto">
          <a:xfrm>
            <a:off x="6677025" y="2301875"/>
            <a:ext cx="900113" cy="893763"/>
            <a:chOff x="2054" y="1376"/>
            <a:chExt cx="862" cy="804"/>
          </a:xfrm>
        </p:grpSpPr>
        <p:sp>
          <p:nvSpPr>
            <p:cNvPr id="283663" name="AutoShape 145"/>
            <p:cNvSpPr>
              <a:spLocks noChangeArrowheads="1"/>
            </p:cNvSpPr>
            <p:nvPr/>
          </p:nvSpPr>
          <p:spPr bwMode="auto">
            <a:xfrm>
              <a:off x="2054" y="1448"/>
              <a:ext cx="862" cy="732"/>
            </a:xfrm>
            <a:prstGeom prst="can">
              <a:avLst>
                <a:gd name="adj" fmla="val 30190"/>
              </a:avLst>
            </a:prstGeom>
            <a:gradFill rotWithShape="1">
              <a:gsLst>
                <a:gs pos="0">
                  <a:srgbClr val="57545D"/>
                </a:gs>
                <a:gs pos="50000">
                  <a:srgbClr val="BCB6CA"/>
                </a:gs>
                <a:gs pos="100000">
                  <a:srgbClr val="57545D"/>
                </a:gs>
              </a:gsLst>
              <a:lin ang="0" scaled="1"/>
            </a:gradFill>
            <a:ln w="9525">
              <a:solidFill>
                <a:schemeClr val="tx1"/>
              </a:solidFill>
              <a:miter lim="800000"/>
              <a:headEnd/>
              <a:tailEnd/>
            </a:ln>
          </p:spPr>
          <p:txBody>
            <a:bodyPr wrap="none" anchor="ctr"/>
            <a:lstStyle/>
            <a:p>
              <a:pPr algn="ctr"/>
              <a:r>
                <a:rPr lang="en-US" sz="1800"/>
                <a:t>1 lb</a:t>
              </a:r>
            </a:p>
          </p:txBody>
        </p:sp>
        <p:sp>
          <p:nvSpPr>
            <p:cNvPr id="283664" name="AutoShape 146"/>
            <p:cNvSpPr>
              <a:spLocks noChangeArrowheads="1"/>
            </p:cNvSpPr>
            <p:nvPr/>
          </p:nvSpPr>
          <p:spPr bwMode="auto">
            <a:xfrm>
              <a:off x="2454" y="1410"/>
              <a:ext cx="56" cy="94"/>
            </a:xfrm>
            <a:prstGeom prst="can">
              <a:avLst>
                <a:gd name="adj" fmla="val 41964"/>
              </a:avLst>
            </a:prstGeom>
            <a:gradFill rotWithShape="1">
              <a:gsLst>
                <a:gs pos="0">
                  <a:srgbClr val="57545D"/>
                </a:gs>
                <a:gs pos="50000">
                  <a:srgbClr val="BCB6CA"/>
                </a:gs>
                <a:gs pos="100000">
                  <a:srgbClr val="57545D"/>
                </a:gs>
              </a:gsLst>
              <a:lin ang="0" scaled="1"/>
            </a:gradFill>
            <a:ln w="6350">
              <a:solidFill>
                <a:schemeClr val="tx1"/>
              </a:solidFill>
              <a:miter lim="800000"/>
              <a:headEnd/>
              <a:tailEnd/>
            </a:ln>
          </p:spPr>
          <p:txBody>
            <a:bodyPr wrap="none" anchor="ctr"/>
            <a:lstStyle/>
            <a:p>
              <a:endParaRPr lang="en-US"/>
            </a:p>
          </p:txBody>
        </p:sp>
        <p:sp>
          <p:nvSpPr>
            <p:cNvPr id="283665" name="AutoShape 147"/>
            <p:cNvSpPr>
              <a:spLocks noChangeArrowheads="1"/>
            </p:cNvSpPr>
            <p:nvPr/>
          </p:nvSpPr>
          <p:spPr bwMode="auto">
            <a:xfrm>
              <a:off x="2382" y="1376"/>
              <a:ext cx="202" cy="56"/>
            </a:xfrm>
            <a:prstGeom prst="can">
              <a:avLst>
                <a:gd name="adj" fmla="val 50000"/>
              </a:avLst>
            </a:prstGeom>
            <a:solidFill>
              <a:srgbClr val="8A8EA2"/>
            </a:solidFill>
            <a:ln w="9525">
              <a:solidFill>
                <a:schemeClr val="tx1"/>
              </a:solidFill>
              <a:miter lim="800000"/>
              <a:headEnd/>
              <a:tailEnd/>
            </a:ln>
          </p:spPr>
          <p:txBody>
            <a:bodyPr wrap="none" anchor="ctr"/>
            <a:lstStyle/>
            <a:p>
              <a:endParaRPr lang="en-US"/>
            </a:p>
          </p:txBody>
        </p:sp>
      </p:grpSp>
      <p:grpSp>
        <p:nvGrpSpPr>
          <p:cNvPr id="283659" name="Group 140"/>
          <p:cNvGrpSpPr>
            <a:grpSpLocks noChangeAspect="1"/>
          </p:cNvGrpSpPr>
          <p:nvPr/>
        </p:nvGrpSpPr>
        <p:grpSpPr bwMode="auto">
          <a:xfrm>
            <a:off x="6483350" y="2930525"/>
            <a:ext cx="360363" cy="357188"/>
            <a:chOff x="2054" y="1376"/>
            <a:chExt cx="862" cy="804"/>
          </a:xfrm>
        </p:grpSpPr>
        <p:sp>
          <p:nvSpPr>
            <p:cNvPr id="283660" name="AutoShape 141"/>
            <p:cNvSpPr>
              <a:spLocks noChangeAspect="1" noChangeArrowheads="1"/>
            </p:cNvSpPr>
            <p:nvPr/>
          </p:nvSpPr>
          <p:spPr bwMode="auto">
            <a:xfrm>
              <a:off x="2054" y="1448"/>
              <a:ext cx="862" cy="732"/>
            </a:xfrm>
            <a:prstGeom prst="can">
              <a:avLst>
                <a:gd name="adj" fmla="val 30190"/>
              </a:avLst>
            </a:prstGeom>
            <a:gradFill rotWithShape="1">
              <a:gsLst>
                <a:gs pos="0">
                  <a:srgbClr val="595959"/>
                </a:gs>
                <a:gs pos="50000">
                  <a:srgbClr val="C0C0C0"/>
                </a:gs>
                <a:gs pos="100000">
                  <a:srgbClr val="595959"/>
                </a:gs>
              </a:gsLst>
              <a:lin ang="0" scaled="1"/>
            </a:gradFill>
            <a:ln w="9525">
              <a:solidFill>
                <a:schemeClr val="tx1"/>
              </a:solidFill>
              <a:miter lim="800000"/>
              <a:headEnd/>
              <a:tailEnd/>
            </a:ln>
          </p:spPr>
          <p:txBody>
            <a:bodyPr wrap="none" anchor="ctr"/>
            <a:lstStyle/>
            <a:p>
              <a:pPr algn="ctr"/>
              <a:r>
                <a:rPr lang="en-US" sz="900"/>
                <a:t>0.20 lb</a:t>
              </a:r>
            </a:p>
          </p:txBody>
        </p:sp>
        <p:sp>
          <p:nvSpPr>
            <p:cNvPr id="283661" name="AutoShape 142"/>
            <p:cNvSpPr>
              <a:spLocks noChangeAspect="1" noChangeArrowheads="1"/>
            </p:cNvSpPr>
            <p:nvPr/>
          </p:nvSpPr>
          <p:spPr bwMode="auto">
            <a:xfrm>
              <a:off x="2454" y="1410"/>
              <a:ext cx="56" cy="94"/>
            </a:xfrm>
            <a:prstGeom prst="can">
              <a:avLst>
                <a:gd name="adj" fmla="val 41964"/>
              </a:avLst>
            </a:prstGeom>
            <a:gradFill rotWithShape="1">
              <a:gsLst>
                <a:gs pos="0">
                  <a:srgbClr val="454545"/>
                </a:gs>
                <a:gs pos="50000">
                  <a:srgbClr val="969696"/>
                </a:gs>
                <a:gs pos="100000">
                  <a:srgbClr val="454545"/>
                </a:gs>
              </a:gsLst>
              <a:lin ang="0" scaled="1"/>
            </a:gradFill>
            <a:ln w="6350">
              <a:solidFill>
                <a:schemeClr val="tx1"/>
              </a:solidFill>
              <a:miter lim="800000"/>
              <a:headEnd/>
              <a:tailEnd/>
            </a:ln>
          </p:spPr>
          <p:txBody>
            <a:bodyPr wrap="none" anchor="ctr"/>
            <a:lstStyle/>
            <a:p>
              <a:endParaRPr lang="en-US"/>
            </a:p>
          </p:txBody>
        </p:sp>
        <p:sp>
          <p:nvSpPr>
            <p:cNvPr id="283662" name="AutoShape 143"/>
            <p:cNvSpPr>
              <a:spLocks noChangeAspect="1" noChangeArrowheads="1"/>
            </p:cNvSpPr>
            <p:nvPr/>
          </p:nvSpPr>
          <p:spPr bwMode="auto">
            <a:xfrm>
              <a:off x="2382" y="1376"/>
              <a:ext cx="202" cy="56"/>
            </a:xfrm>
            <a:prstGeom prst="can">
              <a:avLst>
                <a:gd name="adj" fmla="val 50000"/>
              </a:avLst>
            </a:prstGeom>
            <a:gradFill rotWithShape="1">
              <a:gsLst>
                <a:gs pos="0">
                  <a:srgbClr val="969696"/>
                </a:gs>
                <a:gs pos="100000">
                  <a:srgbClr val="454545"/>
                </a:gs>
              </a:gsLst>
              <a:lin ang="5400000" scaled="1"/>
            </a:gra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0" y="990600"/>
            <a:ext cx="4267200" cy="1143000"/>
          </a:xfrm>
        </p:spPr>
        <p:txBody>
          <a:bodyPr/>
          <a:lstStyle/>
          <a:p>
            <a:pPr eaLnBrk="1" hangingPunct="1"/>
            <a:r>
              <a:rPr lang="en-US" smtClean="0">
                <a:latin typeface="Arial" charset="0"/>
              </a:rPr>
              <a:t>Quantities of Mass</a:t>
            </a:r>
          </a:p>
        </p:txBody>
      </p:sp>
      <p:sp>
        <p:nvSpPr>
          <p:cNvPr id="284675" name="Rectangle 4"/>
          <p:cNvSpPr>
            <a:spLocks noChangeArrowheads="1"/>
          </p:cNvSpPr>
          <p:nvPr/>
        </p:nvSpPr>
        <p:spPr bwMode="auto">
          <a:xfrm>
            <a:off x="74613" y="6567488"/>
            <a:ext cx="3125787" cy="214312"/>
          </a:xfrm>
          <a:prstGeom prst="rect">
            <a:avLst/>
          </a:prstGeom>
          <a:noFill/>
          <a:ln w="9525">
            <a:noFill/>
            <a:miter lim="800000"/>
            <a:headEnd/>
            <a:tailEnd/>
          </a:ln>
        </p:spPr>
        <p:txBody>
          <a:bodyPr wrap="none">
            <a:spAutoFit/>
          </a:bodyPr>
          <a:lstStyle/>
          <a:p>
            <a:r>
              <a:rPr lang="en-US" sz="800"/>
              <a:t>Kelter, Carr, Scott, </a:t>
            </a:r>
            <a:r>
              <a:rPr lang="en-US" sz="800" u="sng"/>
              <a:t>Chemistry A Wolrd of Choices </a:t>
            </a:r>
            <a:r>
              <a:rPr lang="en-US" sz="800"/>
              <a:t> 1999, page 25</a:t>
            </a:r>
          </a:p>
        </p:txBody>
      </p:sp>
      <p:sp>
        <p:nvSpPr>
          <p:cNvPr id="284676" name="Line 5"/>
          <p:cNvSpPr>
            <a:spLocks noChangeShapeType="1"/>
          </p:cNvSpPr>
          <p:nvPr/>
        </p:nvSpPr>
        <p:spPr bwMode="auto">
          <a:xfrm>
            <a:off x="5562600" y="304800"/>
            <a:ext cx="0" cy="6400800"/>
          </a:xfrm>
          <a:prstGeom prst="line">
            <a:avLst/>
          </a:prstGeom>
          <a:noFill/>
          <a:ln w="9525">
            <a:solidFill>
              <a:schemeClr val="tx1"/>
            </a:solidFill>
            <a:miter lim="800000"/>
            <a:headEnd/>
            <a:tailEnd/>
          </a:ln>
        </p:spPr>
        <p:txBody>
          <a:bodyPr wrap="none"/>
          <a:lstStyle/>
          <a:p>
            <a:endParaRPr lang="en-US"/>
          </a:p>
        </p:txBody>
      </p:sp>
      <p:sp>
        <p:nvSpPr>
          <p:cNvPr id="284677" name="Line 6"/>
          <p:cNvSpPr>
            <a:spLocks noChangeShapeType="1"/>
          </p:cNvSpPr>
          <p:nvPr/>
        </p:nvSpPr>
        <p:spPr bwMode="auto">
          <a:xfrm>
            <a:off x="5334000" y="304800"/>
            <a:ext cx="228600" cy="0"/>
          </a:xfrm>
          <a:prstGeom prst="line">
            <a:avLst/>
          </a:prstGeom>
          <a:noFill/>
          <a:ln w="9525">
            <a:solidFill>
              <a:srgbClr val="000080"/>
            </a:solidFill>
            <a:miter lim="800000"/>
            <a:headEnd/>
            <a:tailEnd/>
          </a:ln>
        </p:spPr>
        <p:txBody>
          <a:bodyPr wrap="none"/>
          <a:lstStyle/>
          <a:p>
            <a:endParaRPr lang="en-US"/>
          </a:p>
        </p:txBody>
      </p:sp>
      <p:sp>
        <p:nvSpPr>
          <p:cNvPr id="284678" name="Line 7"/>
          <p:cNvSpPr>
            <a:spLocks noChangeShapeType="1"/>
          </p:cNvSpPr>
          <p:nvPr/>
        </p:nvSpPr>
        <p:spPr bwMode="auto">
          <a:xfrm>
            <a:off x="5334000" y="609600"/>
            <a:ext cx="228600" cy="0"/>
          </a:xfrm>
          <a:prstGeom prst="line">
            <a:avLst/>
          </a:prstGeom>
          <a:noFill/>
          <a:ln w="9525">
            <a:solidFill>
              <a:srgbClr val="000080"/>
            </a:solidFill>
            <a:miter lim="800000"/>
            <a:headEnd/>
            <a:tailEnd/>
          </a:ln>
        </p:spPr>
        <p:txBody>
          <a:bodyPr wrap="none"/>
          <a:lstStyle/>
          <a:p>
            <a:endParaRPr lang="en-US"/>
          </a:p>
        </p:txBody>
      </p:sp>
      <p:sp>
        <p:nvSpPr>
          <p:cNvPr id="284679" name="Line 8"/>
          <p:cNvSpPr>
            <a:spLocks noChangeShapeType="1"/>
          </p:cNvSpPr>
          <p:nvPr/>
        </p:nvSpPr>
        <p:spPr bwMode="auto">
          <a:xfrm>
            <a:off x="5334000" y="990600"/>
            <a:ext cx="228600" cy="0"/>
          </a:xfrm>
          <a:prstGeom prst="line">
            <a:avLst/>
          </a:prstGeom>
          <a:noFill/>
          <a:ln w="9525">
            <a:solidFill>
              <a:srgbClr val="000080"/>
            </a:solidFill>
            <a:miter lim="800000"/>
            <a:headEnd/>
            <a:tailEnd/>
          </a:ln>
        </p:spPr>
        <p:txBody>
          <a:bodyPr wrap="none"/>
          <a:lstStyle/>
          <a:p>
            <a:endParaRPr lang="en-US"/>
          </a:p>
        </p:txBody>
      </p:sp>
      <p:sp>
        <p:nvSpPr>
          <p:cNvPr id="284680" name="Line 9"/>
          <p:cNvSpPr>
            <a:spLocks noChangeShapeType="1"/>
          </p:cNvSpPr>
          <p:nvPr/>
        </p:nvSpPr>
        <p:spPr bwMode="auto">
          <a:xfrm>
            <a:off x="5334000" y="1371600"/>
            <a:ext cx="228600" cy="0"/>
          </a:xfrm>
          <a:prstGeom prst="line">
            <a:avLst/>
          </a:prstGeom>
          <a:noFill/>
          <a:ln w="9525">
            <a:solidFill>
              <a:srgbClr val="000080"/>
            </a:solidFill>
            <a:miter lim="800000"/>
            <a:headEnd/>
            <a:tailEnd/>
          </a:ln>
        </p:spPr>
        <p:txBody>
          <a:bodyPr wrap="none"/>
          <a:lstStyle/>
          <a:p>
            <a:endParaRPr lang="en-US"/>
          </a:p>
        </p:txBody>
      </p:sp>
      <p:sp>
        <p:nvSpPr>
          <p:cNvPr id="284681" name="Line 10"/>
          <p:cNvSpPr>
            <a:spLocks noChangeShapeType="1"/>
          </p:cNvSpPr>
          <p:nvPr/>
        </p:nvSpPr>
        <p:spPr bwMode="auto">
          <a:xfrm>
            <a:off x="5334000" y="1752600"/>
            <a:ext cx="228600" cy="0"/>
          </a:xfrm>
          <a:prstGeom prst="line">
            <a:avLst/>
          </a:prstGeom>
          <a:noFill/>
          <a:ln w="9525">
            <a:solidFill>
              <a:srgbClr val="000080"/>
            </a:solidFill>
            <a:miter lim="800000"/>
            <a:headEnd/>
            <a:tailEnd/>
          </a:ln>
        </p:spPr>
        <p:txBody>
          <a:bodyPr wrap="none"/>
          <a:lstStyle/>
          <a:p>
            <a:endParaRPr lang="en-US"/>
          </a:p>
        </p:txBody>
      </p:sp>
      <p:sp>
        <p:nvSpPr>
          <p:cNvPr id="284682" name="Line 11"/>
          <p:cNvSpPr>
            <a:spLocks noChangeShapeType="1"/>
          </p:cNvSpPr>
          <p:nvPr/>
        </p:nvSpPr>
        <p:spPr bwMode="auto">
          <a:xfrm>
            <a:off x="5334000" y="2133600"/>
            <a:ext cx="228600" cy="0"/>
          </a:xfrm>
          <a:prstGeom prst="line">
            <a:avLst/>
          </a:prstGeom>
          <a:noFill/>
          <a:ln w="9525">
            <a:solidFill>
              <a:srgbClr val="000080"/>
            </a:solidFill>
            <a:miter lim="800000"/>
            <a:headEnd/>
            <a:tailEnd/>
          </a:ln>
        </p:spPr>
        <p:txBody>
          <a:bodyPr wrap="none"/>
          <a:lstStyle/>
          <a:p>
            <a:endParaRPr lang="en-US"/>
          </a:p>
        </p:txBody>
      </p:sp>
      <p:sp>
        <p:nvSpPr>
          <p:cNvPr id="284683" name="Line 12"/>
          <p:cNvSpPr>
            <a:spLocks noChangeShapeType="1"/>
          </p:cNvSpPr>
          <p:nvPr/>
        </p:nvSpPr>
        <p:spPr bwMode="auto">
          <a:xfrm>
            <a:off x="5334000" y="2514600"/>
            <a:ext cx="228600" cy="0"/>
          </a:xfrm>
          <a:prstGeom prst="line">
            <a:avLst/>
          </a:prstGeom>
          <a:noFill/>
          <a:ln w="9525">
            <a:solidFill>
              <a:srgbClr val="000080"/>
            </a:solidFill>
            <a:miter lim="800000"/>
            <a:headEnd/>
            <a:tailEnd/>
          </a:ln>
        </p:spPr>
        <p:txBody>
          <a:bodyPr wrap="none"/>
          <a:lstStyle/>
          <a:p>
            <a:endParaRPr lang="en-US"/>
          </a:p>
        </p:txBody>
      </p:sp>
      <p:sp>
        <p:nvSpPr>
          <p:cNvPr id="284684" name="Line 13"/>
          <p:cNvSpPr>
            <a:spLocks noChangeShapeType="1"/>
          </p:cNvSpPr>
          <p:nvPr/>
        </p:nvSpPr>
        <p:spPr bwMode="auto">
          <a:xfrm>
            <a:off x="5334000" y="2971800"/>
            <a:ext cx="228600" cy="0"/>
          </a:xfrm>
          <a:prstGeom prst="line">
            <a:avLst/>
          </a:prstGeom>
          <a:noFill/>
          <a:ln w="9525">
            <a:solidFill>
              <a:srgbClr val="000080"/>
            </a:solidFill>
            <a:miter lim="800000"/>
            <a:headEnd/>
            <a:tailEnd/>
          </a:ln>
        </p:spPr>
        <p:txBody>
          <a:bodyPr wrap="none"/>
          <a:lstStyle/>
          <a:p>
            <a:endParaRPr lang="en-US"/>
          </a:p>
        </p:txBody>
      </p:sp>
      <p:sp>
        <p:nvSpPr>
          <p:cNvPr id="284685" name="Line 14"/>
          <p:cNvSpPr>
            <a:spLocks noChangeShapeType="1"/>
          </p:cNvSpPr>
          <p:nvPr/>
        </p:nvSpPr>
        <p:spPr bwMode="auto">
          <a:xfrm>
            <a:off x="5334000" y="3352800"/>
            <a:ext cx="228600" cy="0"/>
          </a:xfrm>
          <a:prstGeom prst="line">
            <a:avLst/>
          </a:prstGeom>
          <a:noFill/>
          <a:ln w="9525">
            <a:solidFill>
              <a:srgbClr val="000080"/>
            </a:solidFill>
            <a:miter lim="800000"/>
            <a:headEnd/>
            <a:tailEnd/>
          </a:ln>
        </p:spPr>
        <p:txBody>
          <a:bodyPr wrap="none"/>
          <a:lstStyle/>
          <a:p>
            <a:endParaRPr lang="en-US"/>
          </a:p>
        </p:txBody>
      </p:sp>
      <p:sp>
        <p:nvSpPr>
          <p:cNvPr id="284686" name="Line 15"/>
          <p:cNvSpPr>
            <a:spLocks noChangeShapeType="1"/>
          </p:cNvSpPr>
          <p:nvPr/>
        </p:nvSpPr>
        <p:spPr bwMode="auto">
          <a:xfrm>
            <a:off x="5334000" y="3733800"/>
            <a:ext cx="228600" cy="0"/>
          </a:xfrm>
          <a:prstGeom prst="line">
            <a:avLst/>
          </a:prstGeom>
          <a:noFill/>
          <a:ln w="9525">
            <a:solidFill>
              <a:srgbClr val="000080"/>
            </a:solidFill>
            <a:miter lim="800000"/>
            <a:headEnd/>
            <a:tailEnd/>
          </a:ln>
        </p:spPr>
        <p:txBody>
          <a:bodyPr wrap="none"/>
          <a:lstStyle/>
          <a:p>
            <a:endParaRPr lang="en-US"/>
          </a:p>
        </p:txBody>
      </p:sp>
      <p:sp>
        <p:nvSpPr>
          <p:cNvPr id="284687" name="Line 16"/>
          <p:cNvSpPr>
            <a:spLocks noChangeShapeType="1"/>
          </p:cNvSpPr>
          <p:nvPr/>
        </p:nvSpPr>
        <p:spPr bwMode="auto">
          <a:xfrm>
            <a:off x="5334000" y="4114800"/>
            <a:ext cx="228600" cy="0"/>
          </a:xfrm>
          <a:prstGeom prst="line">
            <a:avLst/>
          </a:prstGeom>
          <a:noFill/>
          <a:ln w="9525">
            <a:solidFill>
              <a:srgbClr val="000080"/>
            </a:solidFill>
            <a:miter lim="800000"/>
            <a:headEnd/>
            <a:tailEnd/>
          </a:ln>
        </p:spPr>
        <p:txBody>
          <a:bodyPr wrap="none"/>
          <a:lstStyle/>
          <a:p>
            <a:endParaRPr lang="en-US"/>
          </a:p>
        </p:txBody>
      </p:sp>
      <p:sp>
        <p:nvSpPr>
          <p:cNvPr id="284688" name="Line 17"/>
          <p:cNvSpPr>
            <a:spLocks noChangeShapeType="1"/>
          </p:cNvSpPr>
          <p:nvPr/>
        </p:nvSpPr>
        <p:spPr bwMode="auto">
          <a:xfrm>
            <a:off x="5334000" y="4495800"/>
            <a:ext cx="228600" cy="0"/>
          </a:xfrm>
          <a:prstGeom prst="line">
            <a:avLst/>
          </a:prstGeom>
          <a:noFill/>
          <a:ln w="9525">
            <a:solidFill>
              <a:srgbClr val="000080"/>
            </a:solidFill>
            <a:miter lim="800000"/>
            <a:headEnd/>
            <a:tailEnd/>
          </a:ln>
        </p:spPr>
        <p:txBody>
          <a:bodyPr wrap="none"/>
          <a:lstStyle/>
          <a:p>
            <a:endParaRPr lang="en-US"/>
          </a:p>
        </p:txBody>
      </p:sp>
      <p:sp>
        <p:nvSpPr>
          <p:cNvPr id="284689" name="Line 18"/>
          <p:cNvSpPr>
            <a:spLocks noChangeShapeType="1"/>
          </p:cNvSpPr>
          <p:nvPr/>
        </p:nvSpPr>
        <p:spPr bwMode="auto">
          <a:xfrm>
            <a:off x="5334000" y="4876800"/>
            <a:ext cx="228600" cy="0"/>
          </a:xfrm>
          <a:prstGeom prst="line">
            <a:avLst/>
          </a:prstGeom>
          <a:noFill/>
          <a:ln w="9525">
            <a:solidFill>
              <a:srgbClr val="000080"/>
            </a:solidFill>
            <a:miter lim="800000"/>
            <a:headEnd/>
            <a:tailEnd/>
          </a:ln>
        </p:spPr>
        <p:txBody>
          <a:bodyPr wrap="none"/>
          <a:lstStyle/>
          <a:p>
            <a:endParaRPr lang="en-US"/>
          </a:p>
        </p:txBody>
      </p:sp>
      <p:sp>
        <p:nvSpPr>
          <p:cNvPr id="284690" name="Line 19"/>
          <p:cNvSpPr>
            <a:spLocks noChangeShapeType="1"/>
          </p:cNvSpPr>
          <p:nvPr/>
        </p:nvSpPr>
        <p:spPr bwMode="auto">
          <a:xfrm>
            <a:off x="5334000" y="5334000"/>
            <a:ext cx="228600" cy="0"/>
          </a:xfrm>
          <a:prstGeom prst="line">
            <a:avLst/>
          </a:prstGeom>
          <a:noFill/>
          <a:ln w="9525">
            <a:solidFill>
              <a:srgbClr val="000080"/>
            </a:solidFill>
            <a:miter lim="800000"/>
            <a:headEnd/>
            <a:tailEnd/>
          </a:ln>
        </p:spPr>
        <p:txBody>
          <a:bodyPr wrap="none"/>
          <a:lstStyle/>
          <a:p>
            <a:endParaRPr lang="en-US"/>
          </a:p>
        </p:txBody>
      </p:sp>
      <p:sp>
        <p:nvSpPr>
          <p:cNvPr id="284691" name="Line 20"/>
          <p:cNvSpPr>
            <a:spLocks noChangeShapeType="1"/>
          </p:cNvSpPr>
          <p:nvPr/>
        </p:nvSpPr>
        <p:spPr bwMode="auto">
          <a:xfrm>
            <a:off x="5334000" y="5715000"/>
            <a:ext cx="228600" cy="0"/>
          </a:xfrm>
          <a:prstGeom prst="line">
            <a:avLst/>
          </a:prstGeom>
          <a:noFill/>
          <a:ln w="9525">
            <a:solidFill>
              <a:srgbClr val="000080"/>
            </a:solidFill>
            <a:miter lim="800000"/>
            <a:headEnd/>
            <a:tailEnd/>
          </a:ln>
        </p:spPr>
        <p:txBody>
          <a:bodyPr wrap="none"/>
          <a:lstStyle/>
          <a:p>
            <a:endParaRPr lang="en-US"/>
          </a:p>
        </p:txBody>
      </p:sp>
      <p:sp>
        <p:nvSpPr>
          <p:cNvPr id="284692" name="Line 21"/>
          <p:cNvSpPr>
            <a:spLocks noChangeShapeType="1"/>
          </p:cNvSpPr>
          <p:nvPr/>
        </p:nvSpPr>
        <p:spPr bwMode="auto">
          <a:xfrm>
            <a:off x="5334000" y="6096000"/>
            <a:ext cx="228600" cy="0"/>
          </a:xfrm>
          <a:prstGeom prst="line">
            <a:avLst/>
          </a:prstGeom>
          <a:noFill/>
          <a:ln w="9525">
            <a:solidFill>
              <a:srgbClr val="000080"/>
            </a:solidFill>
            <a:miter lim="800000"/>
            <a:headEnd/>
            <a:tailEnd/>
          </a:ln>
        </p:spPr>
        <p:txBody>
          <a:bodyPr wrap="none"/>
          <a:lstStyle/>
          <a:p>
            <a:endParaRPr lang="en-US"/>
          </a:p>
        </p:txBody>
      </p:sp>
      <p:sp>
        <p:nvSpPr>
          <p:cNvPr id="284693" name="Text Box 24"/>
          <p:cNvSpPr txBox="1">
            <a:spLocks noChangeArrowheads="1"/>
          </p:cNvSpPr>
          <p:nvPr/>
        </p:nvSpPr>
        <p:spPr bwMode="auto">
          <a:xfrm>
            <a:off x="5770563" y="490538"/>
            <a:ext cx="1544637" cy="457200"/>
          </a:xfrm>
          <a:prstGeom prst="rect">
            <a:avLst/>
          </a:prstGeom>
          <a:noFill/>
          <a:ln w="9525">
            <a:noFill/>
            <a:miter lim="800000"/>
            <a:headEnd/>
            <a:tailEnd/>
          </a:ln>
        </p:spPr>
        <p:txBody>
          <a:bodyPr wrap="none">
            <a:spAutoFit/>
          </a:bodyPr>
          <a:lstStyle/>
          <a:p>
            <a:r>
              <a:rPr lang="en-US" sz="1200"/>
              <a:t>Earth’s atmosphere </a:t>
            </a:r>
          </a:p>
          <a:p>
            <a:r>
              <a:rPr lang="en-US" sz="1200"/>
              <a:t>to 2500 km</a:t>
            </a:r>
          </a:p>
        </p:txBody>
      </p:sp>
      <p:sp>
        <p:nvSpPr>
          <p:cNvPr id="284694" name="Text Box 25"/>
          <p:cNvSpPr txBox="1">
            <a:spLocks noChangeArrowheads="1"/>
          </p:cNvSpPr>
          <p:nvPr/>
        </p:nvSpPr>
        <p:spPr bwMode="auto">
          <a:xfrm>
            <a:off x="5745163" y="1676400"/>
            <a:ext cx="960437" cy="274638"/>
          </a:xfrm>
          <a:prstGeom prst="rect">
            <a:avLst/>
          </a:prstGeom>
          <a:noFill/>
          <a:ln w="9525">
            <a:noFill/>
            <a:miter lim="800000"/>
            <a:headEnd/>
            <a:tailEnd/>
          </a:ln>
        </p:spPr>
        <p:txBody>
          <a:bodyPr wrap="none">
            <a:spAutoFit/>
          </a:bodyPr>
          <a:lstStyle/>
          <a:p>
            <a:r>
              <a:rPr lang="en-US" sz="1200"/>
              <a:t>Ocean liner</a:t>
            </a:r>
          </a:p>
        </p:txBody>
      </p:sp>
      <p:sp>
        <p:nvSpPr>
          <p:cNvPr id="284695" name="Text Box 26"/>
          <p:cNvSpPr txBox="1">
            <a:spLocks noChangeArrowheads="1"/>
          </p:cNvSpPr>
          <p:nvPr/>
        </p:nvSpPr>
        <p:spPr bwMode="auto">
          <a:xfrm>
            <a:off x="5789613" y="2286000"/>
            <a:ext cx="1220787" cy="274638"/>
          </a:xfrm>
          <a:prstGeom prst="rect">
            <a:avLst/>
          </a:prstGeom>
          <a:noFill/>
          <a:ln w="9525">
            <a:noFill/>
            <a:miter lim="800000"/>
            <a:headEnd/>
            <a:tailEnd/>
          </a:ln>
        </p:spPr>
        <p:txBody>
          <a:bodyPr wrap="none">
            <a:spAutoFit/>
          </a:bodyPr>
          <a:lstStyle/>
          <a:p>
            <a:r>
              <a:rPr lang="en-US" sz="1200"/>
              <a:t>Indian elephant</a:t>
            </a:r>
          </a:p>
        </p:txBody>
      </p:sp>
      <p:sp>
        <p:nvSpPr>
          <p:cNvPr id="284696" name="Text Box 27"/>
          <p:cNvSpPr txBox="1">
            <a:spLocks noChangeArrowheads="1"/>
          </p:cNvSpPr>
          <p:nvPr/>
        </p:nvSpPr>
        <p:spPr bwMode="auto">
          <a:xfrm>
            <a:off x="5754688" y="2590800"/>
            <a:ext cx="1255712" cy="274638"/>
          </a:xfrm>
          <a:prstGeom prst="rect">
            <a:avLst/>
          </a:prstGeom>
          <a:noFill/>
          <a:ln w="9525">
            <a:noFill/>
            <a:miter lim="800000"/>
            <a:headEnd/>
            <a:tailEnd/>
          </a:ln>
        </p:spPr>
        <p:txBody>
          <a:bodyPr wrap="none">
            <a:spAutoFit/>
          </a:bodyPr>
          <a:lstStyle/>
          <a:p>
            <a:r>
              <a:rPr lang="en-US" sz="1200"/>
              <a:t>Average human</a:t>
            </a:r>
          </a:p>
        </p:txBody>
      </p:sp>
      <p:sp>
        <p:nvSpPr>
          <p:cNvPr id="284697" name="Text Box 28"/>
          <p:cNvSpPr txBox="1">
            <a:spLocks noChangeArrowheads="1"/>
          </p:cNvSpPr>
          <p:nvPr/>
        </p:nvSpPr>
        <p:spPr bwMode="auto">
          <a:xfrm>
            <a:off x="5743575" y="2819400"/>
            <a:ext cx="1266825" cy="274638"/>
          </a:xfrm>
          <a:prstGeom prst="rect">
            <a:avLst/>
          </a:prstGeom>
          <a:noFill/>
          <a:ln w="9525">
            <a:noFill/>
            <a:miter lim="800000"/>
            <a:headEnd/>
            <a:tailEnd/>
          </a:ln>
        </p:spPr>
        <p:txBody>
          <a:bodyPr wrap="none">
            <a:spAutoFit/>
          </a:bodyPr>
          <a:lstStyle/>
          <a:p>
            <a:r>
              <a:rPr lang="en-US" sz="1200"/>
              <a:t>1.0 liter of water</a:t>
            </a:r>
          </a:p>
        </p:txBody>
      </p:sp>
      <p:sp>
        <p:nvSpPr>
          <p:cNvPr id="284698" name="Text Box 29"/>
          <p:cNvSpPr txBox="1">
            <a:spLocks noChangeArrowheads="1"/>
          </p:cNvSpPr>
          <p:nvPr/>
        </p:nvSpPr>
        <p:spPr bwMode="auto">
          <a:xfrm>
            <a:off x="5786438" y="4191000"/>
            <a:ext cx="1376362" cy="274638"/>
          </a:xfrm>
          <a:prstGeom prst="rect">
            <a:avLst/>
          </a:prstGeom>
          <a:noFill/>
          <a:ln w="9525">
            <a:noFill/>
            <a:miter lim="800000"/>
            <a:headEnd/>
            <a:tailEnd/>
          </a:ln>
        </p:spPr>
        <p:txBody>
          <a:bodyPr wrap="none">
            <a:spAutoFit/>
          </a:bodyPr>
          <a:lstStyle/>
          <a:p>
            <a:r>
              <a:rPr lang="en-US" sz="1200"/>
              <a:t>Grain of table salt</a:t>
            </a:r>
          </a:p>
        </p:txBody>
      </p:sp>
      <p:sp>
        <p:nvSpPr>
          <p:cNvPr id="284699" name="Text Box 30"/>
          <p:cNvSpPr txBox="1">
            <a:spLocks noChangeArrowheads="1"/>
          </p:cNvSpPr>
          <p:nvPr/>
        </p:nvSpPr>
        <p:spPr bwMode="auto">
          <a:xfrm>
            <a:off x="5762625" y="5638800"/>
            <a:ext cx="1171575" cy="274638"/>
          </a:xfrm>
          <a:prstGeom prst="rect">
            <a:avLst/>
          </a:prstGeom>
          <a:noFill/>
          <a:ln w="9525">
            <a:noFill/>
            <a:miter lim="800000"/>
            <a:headEnd/>
            <a:tailEnd/>
          </a:ln>
        </p:spPr>
        <p:txBody>
          <a:bodyPr wrap="none">
            <a:spAutoFit/>
          </a:bodyPr>
          <a:lstStyle/>
          <a:p>
            <a:r>
              <a:rPr lang="en-US" sz="1200"/>
              <a:t>Typical protein</a:t>
            </a:r>
          </a:p>
        </p:txBody>
      </p:sp>
      <p:sp>
        <p:nvSpPr>
          <p:cNvPr id="284700" name="Text Box 31"/>
          <p:cNvSpPr txBox="1">
            <a:spLocks noChangeArrowheads="1"/>
          </p:cNvSpPr>
          <p:nvPr/>
        </p:nvSpPr>
        <p:spPr bwMode="auto">
          <a:xfrm>
            <a:off x="5795963" y="6049963"/>
            <a:ext cx="1138237" cy="274637"/>
          </a:xfrm>
          <a:prstGeom prst="rect">
            <a:avLst/>
          </a:prstGeom>
          <a:noFill/>
          <a:ln w="9525">
            <a:noFill/>
            <a:miter lim="800000"/>
            <a:headEnd/>
            <a:tailEnd/>
          </a:ln>
        </p:spPr>
        <p:txBody>
          <a:bodyPr wrap="none">
            <a:spAutoFit/>
          </a:bodyPr>
          <a:lstStyle/>
          <a:p>
            <a:r>
              <a:rPr lang="en-US" sz="1200"/>
              <a:t>Uranium atom</a:t>
            </a:r>
          </a:p>
        </p:txBody>
      </p:sp>
      <p:sp>
        <p:nvSpPr>
          <p:cNvPr id="284701" name="Text Box 32"/>
          <p:cNvSpPr txBox="1">
            <a:spLocks noChangeArrowheads="1"/>
          </p:cNvSpPr>
          <p:nvPr/>
        </p:nvSpPr>
        <p:spPr bwMode="auto">
          <a:xfrm>
            <a:off x="5791200" y="6248400"/>
            <a:ext cx="1239838" cy="274638"/>
          </a:xfrm>
          <a:prstGeom prst="rect">
            <a:avLst/>
          </a:prstGeom>
          <a:noFill/>
          <a:ln w="9525">
            <a:noFill/>
            <a:miter lim="800000"/>
            <a:headEnd/>
            <a:tailEnd/>
          </a:ln>
        </p:spPr>
        <p:txBody>
          <a:bodyPr wrap="none">
            <a:spAutoFit/>
          </a:bodyPr>
          <a:lstStyle/>
          <a:p>
            <a:r>
              <a:rPr lang="en-US" sz="1200"/>
              <a:t>Water molecule</a:t>
            </a:r>
          </a:p>
        </p:txBody>
      </p:sp>
      <p:pic>
        <p:nvPicPr>
          <p:cNvPr id="284702" name="Picture 33" descr="Earth"/>
          <p:cNvPicPr>
            <a:picLocks noChangeAspect="1" noChangeArrowheads="1"/>
          </p:cNvPicPr>
          <p:nvPr/>
        </p:nvPicPr>
        <p:blipFill>
          <a:blip r:embed="rId3" cstate="print"/>
          <a:srcRect/>
          <a:stretch>
            <a:fillRect/>
          </a:stretch>
        </p:blipFill>
        <p:spPr bwMode="auto">
          <a:xfrm>
            <a:off x="6858000" y="838200"/>
            <a:ext cx="685800" cy="679450"/>
          </a:xfrm>
          <a:prstGeom prst="rect">
            <a:avLst/>
          </a:prstGeom>
          <a:noFill/>
          <a:ln w="9525">
            <a:noFill/>
            <a:miter lim="800000"/>
            <a:headEnd/>
            <a:tailEnd/>
          </a:ln>
        </p:spPr>
      </p:pic>
      <p:pic>
        <p:nvPicPr>
          <p:cNvPr id="284703" name="Picture 34" descr="ocean liner (ship)"/>
          <p:cNvPicPr>
            <a:picLocks noChangeAspect="1" noChangeArrowheads="1"/>
          </p:cNvPicPr>
          <p:nvPr/>
        </p:nvPicPr>
        <p:blipFill>
          <a:blip r:embed="rId4" cstate="print"/>
          <a:srcRect/>
          <a:stretch>
            <a:fillRect/>
          </a:stretch>
        </p:blipFill>
        <p:spPr bwMode="auto">
          <a:xfrm>
            <a:off x="6705600" y="1676400"/>
            <a:ext cx="838200" cy="561975"/>
          </a:xfrm>
          <a:prstGeom prst="rect">
            <a:avLst/>
          </a:prstGeom>
          <a:noFill/>
          <a:ln w="9525">
            <a:noFill/>
            <a:miter lim="800000"/>
            <a:headEnd/>
            <a:tailEnd/>
          </a:ln>
        </p:spPr>
      </p:pic>
      <p:pic>
        <p:nvPicPr>
          <p:cNvPr id="284704" name="Picture 35" descr="elephant"/>
          <p:cNvPicPr>
            <a:picLocks noChangeAspect="1" noChangeArrowheads="1"/>
          </p:cNvPicPr>
          <p:nvPr/>
        </p:nvPicPr>
        <p:blipFill>
          <a:blip r:embed="rId5" cstate="print"/>
          <a:srcRect l="4060" t="28082" b="14383"/>
          <a:stretch>
            <a:fillRect/>
          </a:stretch>
        </p:blipFill>
        <p:spPr bwMode="auto">
          <a:xfrm>
            <a:off x="7696200" y="2209800"/>
            <a:ext cx="685800" cy="609600"/>
          </a:xfrm>
          <a:prstGeom prst="rect">
            <a:avLst/>
          </a:prstGeom>
          <a:noFill/>
          <a:ln w="9525">
            <a:noFill/>
            <a:miter lim="800000"/>
            <a:headEnd/>
            <a:tailEnd/>
          </a:ln>
        </p:spPr>
      </p:pic>
      <p:pic>
        <p:nvPicPr>
          <p:cNvPr id="284705" name="Picture 36" descr="salt crystals"/>
          <p:cNvPicPr>
            <a:picLocks noChangeAspect="1" noChangeArrowheads="1"/>
          </p:cNvPicPr>
          <p:nvPr/>
        </p:nvPicPr>
        <p:blipFill>
          <a:blip r:embed="rId6" cstate="print"/>
          <a:srcRect/>
          <a:stretch>
            <a:fillRect/>
          </a:stretch>
        </p:blipFill>
        <p:spPr bwMode="auto">
          <a:xfrm>
            <a:off x="7191375" y="4114800"/>
            <a:ext cx="733425" cy="601663"/>
          </a:xfrm>
          <a:prstGeom prst="rect">
            <a:avLst/>
          </a:prstGeom>
          <a:noFill/>
          <a:ln w="9525">
            <a:noFill/>
            <a:miter lim="800000"/>
            <a:headEnd/>
            <a:tailEnd/>
          </a:ln>
        </p:spPr>
      </p:pic>
      <p:pic>
        <p:nvPicPr>
          <p:cNvPr id="284706" name="Picture 37" descr="man on scale"/>
          <p:cNvPicPr>
            <a:picLocks noChangeAspect="1" noChangeArrowheads="1"/>
          </p:cNvPicPr>
          <p:nvPr/>
        </p:nvPicPr>
        <p:blipFill>
          <a:blip r:embed="rId7" cstate="print"/>
          <a:srcRect/>
          <a:stretch>
            <a:fillRect/>
          </a:stretch>
        </p:blipFill>
        <p:spPr bwMode="auto">
          <a:xfrm>
            <a:off x="7023100" y="2590800"/>
            <a:ext cx="444500" cy="504825"/>
          </a:xfrm>
          <a:prstGeom prst="rect">
            <a:avLst/>
          </a:prstGeom>
          <a:noFill/>
          <a:ln w="9525">
            <a:noFill/>
            <a:miter lim="800000"/>
            <a:headEnd/>
            <a:tailEnd/>
          </a:ln>
        </p:spPr>
      </p:pic>
      <p:pic>
        <p:nvPicPr>
          <p:cNvPr id="284707" name="Picture 38" descr="1 liter of water"/>
          <p:cNvPicPr>
            <a:picLocks noChangeAspect="1" noChangeArrowheads="1"/>
          </p:cNvPicPr>
          <p:nvPr/>
        </p:nvPicPr>
        <p:blipFill>
          <a:blip r:embed="rId8" cstate="print"/>
          <a:srcRect/>
          <a:stretch>
            <a:fillRect/>
          </a:stretch>
        </p:blipFill>
        <p:spPr bwMode="auto">
          <a:xfrm>
            <a:off x="6069013" y="3048000"/>
            <a:ext cx="636587" cy="1000125"/>
          </a:xfrm>
          <a:prstGeom prst="rect">
            <a:avLst/>
          </a:prstGeom>
          <a:noFill/>
          <a:ln w="9525">
            <a:noFill/>
            <a:miter lim="800000"/>
            <a:headEnd/>
            <a:tailEnd/>
          </a:ln>
        </p:spPr>
      </p:pic>
      <p:sp>
        <p:nvSpPr>
          <p:cNvPr id="284708" name="Freeform 39"/>
          <p:cNvSpPr>
            <a:spLocks/>
          </p:cNvSpPr>
          <p:nvPr/>
        </p:nvSpPr>
        <p:spPr bwMode="auto">
          <a:xfrm>
            <a:off x="7086600" y="5562600"/>
            <a:ext cx="547688" cy="417513"/>
          </a:xfrm>
          <a:custGeom>
            <a:avLst/>
            <a:gdLst>
              <a:gd name="T0" fmla="*/ 345 w 345"/>
              <a:gd name="T1" fmla="*/ 112 h 263"/>
              <a:gd name="T2" fmla="*/ 297 w 345"/>
              <a:gd name="T3" fmla="*/ 96 h 263"/>
              <a:gd name="T4" fmla="*/ 273 w 345"/>
              <a:gd name="T5" fmla="*/ 80 h 263"/>
              <a:gd name="T6" fmla="*/ 129 w 345"/>
              <a:gd name="T7" fmla="*/ 48 h 263"/>
              <a:gd name="T8" fmla="*/ 1 w 345"/>
              <a:gd name="T9" fmla="*/ 88 h 263"/>
              <a:gd name="T10" fmla="*/ 9 w 345"/>
              <a:gd name="T11" fmla="*/ 120 h 263"/>
              <a:gd name="T12" fmla="*/ 57 w 345"/>
              <a:gd name="T13" fmla="*/ 128 h 263"/>
              <a:gd name="T14" fmla="*/ 169 w 345"/>
              <a:gd name="T15" fmla="*/ 136 h 263"/>
              <a:gd name="T16" fmla="*/ 241 w 345"/>
              <a:gd name="T17" fmla="*/ 160 h 263"/>
              <a:gd name="T18" fmla="*/ 265 w 345"/>
              <a:gd name="T19" fmla="*/ 168 h 263"/>
              <a:gd name="T20" fmla="*/ 265 w 345"/>
              <a:gd name="T21" fmla="*/ 24 h 263"/>
              <a:gd name="T22" fmla="*/ 201 w 345"/>
              <a:gd name="T23" fmla="*/ 0 h 263"/>
              <a:gd name="T24" fmla="*/ 121 w 345"/>
              <a:gd name="T25" fmla="*/ 32 h 263"/>
              <a:gd name="T26" fmla="*/ 41 w 345"/>
              <a:gd name="T27" fmla="*/ 176 h 263"/>
              <a:gd name="T28" fmla="*/ 25 w 345"/>
              <a:gd name="T29" fmla="*/ 224 h 263"/>
              <a:gd name="T30" fmla="*/ 113 w 345"/>
              <a:gd name="T31" fmla="*/ 224 h 263"/>
              <a:gd name="T32" fmla="*/ 161 w 345"/>
              <a:gd name="T33" fmla="*/ 208 h 263"/>
              <a:gd name="T34" fmla="*/ 185 w 345"/>
              <a:gd name="T35" fmla="*/ 200 h 263"/>
              <a:gd name="T36" fmla="*/ 129 w 345"/>
              <a:gd name="T37" fmla="*/ 240 h 263"/>
              <a:gd name="T38" fmla="*/ 105 w 345"/>
              <a:gd name="T39" fmla="*/ 232 h 263"/>
              <a:gd name="T40" fmla="*/ 89 w 345"/>
              <a:gd name="T41" fmla="*/ 184 h 263"/>
              <a:gd name="T42" fmla="*/ 161 w 345"/>
              <a:gd name="T43" fmla="*/ 16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5"/>
              <a:gd name="T67" fmla="*/ 0 h 263"/>
              <a:gd name="T68" fmla="*/ 345 w 345"/>
              <a:gd name="T69" fmla="*/ 263 h 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5" h="263">
                <a:moveTo>
                  <a:pt x="345" y="112"/>
                </a:moveTo>
                <a:cubicBezTo>
                  <a:pt x="329" y="107"/>
                  <a:pt x="311" y="105"/>
                  <a:pt x="297" y="96"/>
                </a:cubicBezTo>
                <a:cubicBezTo>
                  <a:pt x="289" y="91"/>
                  <a:pt x="282" y="84"/>
                  <a:pt x="273" y="80"/>
                </a:cubicBezTo>
                <a:cubicBezTo>
                  <a:pt x="228" y="61"/>
                  <a:pt x="175" y="63"/>
                  <a:pt x="129" y="48"/>
                </a:cubicBezTo>
                <a:cubicBezTo>
                  <a:pt x="76" y="52"/>
                  <a:pt x="19" y="35"/>
                  <a:pt x="1" y="88"/>
                </a:cubicBezTo>
                <a:cubicBezTo>
                  <a:pt x="4" y="99"/>
                  <a:pt x="0" y="114"/>
                  <a:pt x="9" y="120"/>
                </a:cubicBezTo>
                <a:cubicBezTo>
                  <a:pt x="22" y="129"/>
                  <a:pt x="41" y="126"/>
                  <a:pt x="57" y="128"/>
                </a:cubicBezTo>
                <a:cubicBezTo>
                  <a:pt x="94" y="132"/>
                  <a:pt x="132" y="133"/>
                  <a:pt x="169" y="136"/>
                </a:cubicBezTo>
                <a:cubicBezTo>
                  <a:pt x="193" y="144"/>
                  <a:pt x="217" y="152"/>
                  <a:pt x="241" y="160"/>
                </a:cubicBezTo>
                <a:cubicBezTo>
                  <a:pt x="249" y="163"/>
                  <a:pt x="265" y="168"/>
                  <a:pt x="265" y="168"/>
                </a:cubicBezTo>
                <a:cubicBezTo>
                  <a:pt x="325" y="148"/>
                  <a:pt x="303" y="62"/>
                  <a:pt x="265" y="24"/>
                </a:cubicBezTo>
                <a:cubicBezTo>
                  <a:pt x="244" y="3"/>
                  <a:pt x="230" y="6"/>
                  <a:pt x="201" y="0"/>
                </a:cubicBezTo>
                <a:cubicBezTo>
                  <a:pt x="169" y="8"/>
                  <a:pt x="148" y="14"/>
                  <a:pt x="121" y="32"/>
                </a:cubicBezTo>
                <a:cubicBezTo>
                  <a:pt x="89" y="80"/>
                  <a:pt x="73" y="128"/>
                  <a:pt x="41" y="176"/>
                </a:cubicBezTo>
                <a:cubicBezTo>
                  <a:pt x="32" y="190"/>
                  <a:pt x="25" y="224"/>
                  <a:pt x="25" y="224"/>
                </a:cubicBezTo>
                <a:cubicBezTo>
                  <a:pt x="65" y="250"/>
                  <a:pt x="46" y="246"/>
                  <a:pt x="113" y="224"/>
                </a:cubicBezTo>
                <a:cubicBezTo>
                  <a:pt x="129" y="219"/>
                  <a:pt x="145" y="213"/>
                  <a:pt x="161" y="208"/>
                </a:cubicBezTo>
                <a:cubicBezTo>
                  <a:pt x="169" y="205"/>
                  <a:pt x="185" y="200"/>
                  <a:pt x="185" y="200"/>
                </a:cubicBezTo>
                <a:cubicBezTo>
                  <a:pt x="206" y="263"/>
                  <a:pt x="187" y="248"/>
                  <a:pt x="129" y="240"/>
                </a:cubicBezTo>
                <a:cubicBezTo>
                  <a:pt x="121" y="237"/>
                  <a:pt x="110" y="239"/>
                  <a:pt x="105" y="232"/>
                </a:cubicBezTo>
                <a:cubicBezTo>
                  <a:pt x="95" y="218"/>
                  <a:pt x="89" y="184"/>
                  <a:pt x="89" y="184"/>
                </a:cubicBezTo>
                <a:cubicBezTo>
                  <a:pt x="95" y="74"/>
                  <a:pt x="58" y="16"/>
                  <a:pt x="161" y="16"/>
                </a:cubicBezTo>
              </a:path>
            </a:pathLst>
          </a:custGeom>
          <a:noFill/>
          <a:ln w="44450">
            <a:solidFill>
              <a:srgbClr val="FF0000"/>
            </a:solidFill>
            <a:miter lim="800000"/>
            <a:headEnd/>
            <a:tailEnd/>
          </a:ln>
        </p:spPr>
        <p:txBody>
          <a:bodyPr wrap="none"/>
          <a:lstStyle/>
          <a:p>
            <a:endParaRPr lang="en-US"/>
          </a:p>
        </p:txBody>
      </p:sp>
      <p:sp>
        <p:nvSpPr>
          <p:cNvPr id="284709" name="Oval 40"/>
          <p:cNvSpPr>
            <a:spLocks noChangeArrowheads="1"/>
          </p:cNvSpPr>
          <p:nvPr/>
        </p:nvSpPr>
        <p:spPr bwMode="auto">
          <a:xfrm>
            <a:off x="7543800" y="6096000"/>
            <a:ext cx="304800" cy="304800"/>
          </a:xfrm>
          <a:prstGeom prst="ellipse">
            <a:avLst/>
          </a:prstGeom>
          <a:gradFill rotWithShape="1">
            <a:gsLst>
              <a:gs pos="0">
                <a:srgbClr val="00CCFF"/>
              </a:gs>
              <a:gs pos="100000">
                <a:srgbClr val="7BE8F7"/>
              </a:gs>
            </a:gsLst>
            <a:lin ang="2700000" scaled="1"/>
          </a:gradFill>
          <a:ln w="9525">
            <a:solidFill>
              <a:srgbClr val="7BE8F7"/>
            </a:solidFill>
            <a:miter lim="800000"/>
            <a:headEnd/>
            <a:tailEnd/>
          </a:ln>
        </p:spPr>
        <p:txBody>
          <a:bodyPr wrap="none" anchor="ctr"/>
          <a:lstStyle/>
          <a:p>
            <a:endParaRPr lang="en-US"/>
          </a:p>
        </p:txBody>
      </p:sp>
      <p:grpSp>
        <p:nvGrpSpPr>
          <p:cNvPr id="284710" name="Group 83"/>
          <p:cNvGrpSpPr>
            <a:grpSpLocks/>
          </p:cNvGrpSpPr>
          <p:nvPr/>
        </p:nvGrpSpPr>
        <p:grpSpPr bwMode="auto">
          <a:xfrm>
            <a:off x="7086600" y="6477000"/>
            <a:ext cx="304800" cy="304800"/>
            <a:chOff x="4656" y="4032"/>
            <a:chExt cx="240" cy="240"/>
          </a:xfrm>
        </p:grpSpPr>
        <p:sp>
          <p:nvSpPr>
            <p:cNvPr id="284750" name="Oval 50"/>
            <p:cNvSpPr>
              <a:spLocks noChangeArrowheads="1"/>
            </p:cNvSpPr>
            <p:nvPr/>
          </p:nvSpPr>
          <p:spPr bwMode="auto">
            <a:xfrm>
              <a:off x="4800" y="4080"/>
              <a:ext cx="96" cy="96"/>
            </a:xfrm>
            <a:prstGeom prst="ellipse">
              <a:avLst/>
            </a:prstGeom>
            <a:solidFill>
              <a:schemeClr val="bg1"/>
            </a:solidFill>
            <a:ln w="9525">
              <a:solidFill>
                <a:schemeClr val="tx1"/>
              </a:solidFill>
              <a:round/>
              <a:headEnd/>
              <a:tailEnd/>
            </a:ln>
          </p:spPr>
          <p:txBody>
            <a:bodyPr wrap="none" anchor="ctr"/>
            <a:lstStyle/>
            <a:p>
              <a:endParaRPr lang="en-US"/>
            </a:p>
          </p:txBody>
        </p:sp>
        <p:sp>
          <p:nvSpPr>
            <p:cNvPr id="284751" name="Oval 51"/>
            <p:cNvSpPr>
              <a:spLocks noChangeArrowheads="1"/>
            </p:cNvSpPr>
            <p:nvPr/>
          </p:nvSpPr>
          <p:spPr bwMode="auto">
            <a:xfrm>
              <a:off x="4656" y="4080"/>
              <a:ext cx="192" cy="192"/>
            </a:xfrm>
            <a:prstGeom prst="ellipse">
              <a:avLst/>
            </a:prstGeom>
            <a:solidFill>
              <a:srgbClr val="FF0000"/>
            </a:solidFill>
            <a:ln w="9525">
              <a:solidFill>
                <a:srgbClr val="333399"/>
              </a:solidFill>
              <a:round/>
              <a:headEnd/>
              <a:tailEnd/>
            </a:ln>
          </p:spPr>
          <p:txBody>
            <a:bodyPr wrap="none" anchor="ctr"/>
            <a:lstStyle/>
            <a:p>
              <a:endParaRPr lang="en-US"/>
            </a:p>
          </p:txBody>
        </p:sp>
        <p:sp>
          <p:nvSpPr>
            <p:cNvPr id="284752" name="Oval 52"/>
            <p:cNvSpPr>
              <a:spLocks noChangeArrowheads="1"/>
            </p:cNvSpPr>
            <p:nvPr/>
          </p:nvSpPr>
          <p:spPr bwMode="auto">
            <a:xfrm>
              <a:off x="4656" y="4032"/>
              <a:ext cx="96" cy="96"/>
            </a:xfrm>
            <a:prstGeom prst="ellipse">
              <a:avLst/>
            </a:prstGeom>
            <a:solidFill>
              <a:schemeClr val="bg1"/>
            </a:solidFill>
            <a:ln w="9525">
              <a:solidFill>
                <a:schemeClr val="tx1"/>
              </a:solidFill>
              <a:round/>
              <a:headEnd/>
              <a:tailEnd/>
            </a:ln>
          </p:spPr>
          <p:txBody>
            <a:bodyPr wrap="none" anchor="ctr"/>
            <a:lstStyle/>
            <a:p>
              <a:endParaRPr lang="en-US"/>
            </a:p>
          </p:txBody>
        </p:sp>
      </p:grpSp>
      <p:sp>
        <p:nvSpPr>
          <p:cNvPr id="284711" name="Line 54"/>
          <p:cNvSpPr>
            <a:spLocks noChangeShapeType="1"/>
          </p:cNvSpPr>
          <p:nvPr/>
        </p:nvSpPr>
        <p:spPr bwMode="auto">
          <a:xfrm>
            <a:off x="5562600" y="533400"/>
            <a:ext cx="228600" cy="0"/>
          </a:xfrm>
          <a:prstGeom prst="line">
            <a:avLst/>
          </a:prstGeom>
          <a:noFill/>
          <a:ln w="9525">
            <a:solidFill>
              <a:srgbClr val="000080"/>
            </a:solidFill>
            <a:miter lim="800000"/>
            <a:headEnd/>
            <a:tailEnd/>
          </a:ln>
        </p:spPr>
        <p:txBody>
          <a:bodyPr wrap="none"/>
          <a:lstStyle/>
          <a:p>
            <a:endParaRPr lang="en-US"/>
          </a:p>
        </p:txBody>
      </p:sp>
      <p:sp>
        <p:nvSpPr>
          <p:cNvPr id="284712" name="Line 55"/>
          <p:cNvSpPr>
            <a:spLocks noChangeShapeType="1"/>
          </p:cNvSpPr>
          <p:nvPr/>
        </p:nvSpPr>
        <p:spPr bwMode="auto">
          <a:xfrm>
            <a:off x="5562600" y="1828800"/>
            <a:ext cx="228600" cy="0"/>
          </a:xfrm>
          <a:prstGeom prst="line">
            <a:avLst/>
          </a:prstGeom>
          <a:noFill/>
          <a:ln w="9525">
            <a:solidFill>
              <a:srgbClr val="000080"/>
            </a:solidFill>
            <a:miter lim="800000"/>
            <a:headEnd/>
            <a:tailEnd/>
          </a:ln>
        </p:spPr>
        <p:txBody>
          <a:bodyPr wrap="none"/>
          <a:lstStyle/>
          <a:p>
            <a:endParaRPr lang="en-US"/>
          </a:p>
        </p:txBody>
      </p:sp>
      <p:sp>
        <p:nvSpPr>
          <p:cNvPr id="284713" name="Line 56"/>
          <p:cNvSpPr>
            <a:spLocks noChangeShapeType="1"/>
          </p:cNvSpPr>
          <p:nvPr/>
        </p:nvSpPr>
        <p:spPr bwMode="auto">
          <a:xfrm>
            <a:off x="5562600" y="2438400"/>
            <a:ext cx="228600" cy="0"/>
          </a:xfrm>
          <a:prstGeom prst="line">
            <a:avLst/>
          </a:prstGeom>
          <a:noFill/>
          <a:ln w="9525">
            <a:solidFill>
              <a:srgbClr val="000080"/>
            </a:solidFill>
            <a:miter lim="800000"/>
            <a:headEnd/>
            <a:tailEnd/>
          </a:ln>
        </p:spPr>
        <p:txBody>
          <a:bodyPr wrap="none"/>
          <a:lstStyle/>
          <a:p>
            <a:endParaRPr lang="en-US"/>
          </a:p>
        </p:txBody>
      </p:sp>
      <p:sp>
        <p:nvSpPr>
          <p:cNvPr id="284714" name="Line 57"/>
          <p:cNvSpPr>
            <a:spLocks noChangeShapeType="1"/>
          </p:cNvSpPr>
          <p:nvPr/>
        </p:nvSpPr>
        <p:spPr bwMode="auto">
          <a:xfrm>
            <a:off x="5562600" y="2743200"/>
            <a:ext cx="228600" cy="0"/>
          </a:xfrm>
          <a:prstGeom prst="line">
            <a:avLst/>
          </a:prstGeom>
          <a:noFill/>
          <a:ln w="9525">
            <a:solidFill>
              <a:srgbClr val="000080"/>
            </a:solidFill>
            <a:miter lim="800000"/>
            <a:headEnd/>
            <a:tailEnd/>
          </a:ln>
        </p:spPr>
        <p:txBody>
          <a:bodyPr wrap="none"/>
          <a:lstStyle/>
          <a:p>
            <a:endParaRPr lang="en-US"/>
          </a:p>
        </p:txBody>
      </p:sp>
      <p:sp>
        <p:nvSpPr>
          <p:cNvPr id="284715" name="Line 58"/>
          <p:cNvSpPr>
            <a:spLocks noChangeShapeType="1"/>
          </p:cNvSpPr>
          <p:nvPr/>
        </p:nvSpPr>
        <p:spPr bwMode="auto">
          <a:xfrm>
            <a:off x="5562600" y="2971800"/>
            <a:ext cx="228600" cy="0"/>
          </a:xfrm>
          <a:prstGeom prst="line">
            <a:avLst/>
          </a:prstGeom>
          <a:noFill/>
          <a:ln w="9525">
            <a:solidFill>
              <a:srgbClr val="000080"/>
            </a:solidFill>
            <a:miter lim="800000"/>
            <a:headEnd/>
            <a:tailEnd/>
          </a:ln>
        </p:spPr>
        <p:txBody>
          <a:bodyPr wrap="none"/>
          <a:lstStyle/>
          <a:p>
            <a:endParaRPr lang="en-US"/>
          </a:p>
        </p:txBody>
      </p:sp>
      <p:sp>
        <p:nvSpPr>
          <p:cNvPr id="284716" name="Line 59"/>
          <p:cNvSpPr>
            <a:spLocks noChangeShapeType="1"/>
          </p:cNvSpPr>
          <p:nvPr/>
        </p:nvSpPr>
        <p:spPr bwMode="auto">
          <a:xfrm>
            <a:off x="5562600" y="4343400"/>
            <a:ext cx="228600" cy="0"/>
          </a:xfrm>
          <a:prstGeom prst="line">
            <a:avLst/>
          </a:prstGeom>
          <a:noFill/>
          <a:ln w="9525">
            <a:solidFill>
              <a:srgbClr val="000080"/>
            </a:solidFill>
            <a:miter lim="800000"/>
            <a:headEnd/>
            <a:tailEnd/>
          </a:ln>
        </p:spPr>
        <p:txBody>
          <a:bodyPr wrap="none"/>
          <a:lstStyle/>
          <a:p>
            <a:endParaRPr lang="en-US"/>
          </a:p>
        </p:txBody>
      </p:sp>
      <p:sp>
        <p:nvSpPr>
          <p:cNvPr id="284717" name="Line 60"/>
          <p:cNvSpPr>
            <a:spLocks noChangeShapeType="1"/>
          </p:cNvSpPr>
          <p:nvPr/>
        </p:nvSpPr>
        <p:spPr bwMode="auto">
          <a:xfrm>
            <a:off x="5562600" y="5791200"/>
            <a:ext cx="228600" cy="0"/>
          </a:xfrm>
          <a:prstGeom prst="line">
            <a:avLst/>
          </a:prstGeom>
          <a:noFill/>
          <a:ln w="9525">
            <a:solidFill>
              <a:srgbClr val="000080"/>
            </a:solidFill>
            <a:miter lim="800000"/>
            <a:headEnd/>
            <a:tailEnd/>
          </a:ln>
        </p:spPr>
        <p:txBody>
          <a:bodyPr wrap="none"/>
          <a:lstStyle/>
          <a:p>
            <a:endParaRPr lang="en-US"/>
          </a:p>
        </p:txBody>
      </p:sp>
      <p:sp>
        <p:nvSpPr>
          <p:cNvPr id="284718" name="Line 61"/>
          <p:cNvSpPr>
            <a:spLocks noChangeShapeType="1"/>
          </p:cNvSpPr>
          <p:nvPr/>
        </p:nvSpPr>
        <p:spPr bwMode="auto">
          <a:xfrm>
            <a:off x="5562600" y="6172200"/>
            <a:ext cx="228600" cy="0"/>
          </a:xfrm>
          <a:prstGeom prst="line">
            <a:avLst/>
          </a:prstGeom>
          <a:noFill/>
          <a:ln w="9525">
            <a:solidFill>
              <a:srgbClr val="000080"/>
            </a:solidFill>
            <a:miter lim="800000"/>
            <a:headEnd/>
            <a:tailEnd/>
          </a:ln>
        </p:spPr>
        <p:txBody>
          <a:bodyPr wrap="none"/>
          <a:lstStyle/>
          <a:p>
            <a:endParaRPr lang="en-US"/>
          </a:p>
        </p:txBody>
      </p:sp>
      <p:sp>
        <p:nvSpPr>
          <p:cNvPr id="284719" name="Line 62"/>
          <p:cNvSpPr>
            <a:spLocks noChangeShapeType="1"/>
          </p:cNvSpPr>
          <p:nvPr/>
        </p:nvSpPr>
        <p:spPr bwMode="auto">
          <a:xfrm>
            <a:off x="5562600" y="6324600"/>
            <a:ext cx="228600" cy="0"/>
          </a:xfrm>
          <a:prstGeom prst="line">
            <a:avLst/>
          </a:prstGeom>
          <a:noFill/>
          <a:ln w="9525">
            <a:solidFill>
              <a:srgbClr val="000080"/>
            </a:solidFill>
            <a:miter lim="800000"/>
            <a:headEnd/>
            <a:tailEnd/>
          </a:ln>
        </p:spPr>
        <p:txBody>
          <a:bodyPr wrap="none"/>
          <a:lstStyle/>
          <a:p>
            <a:endParaRPr lang="en-US"/>
          </a:p>
        </p:txBody>
      </p:sp>
      <p:sp>
        <p:nvSpPr>
          <p:cNvPr id="284720" name="Line 63"/>
          <p:cNvSpPr>
            <a:spLocks noChangeShapeType="1"/>
          </p:cNvSpPr>
          <p:nvPr/>
        </p:nvSpPr>
        <p:spPr bwMode="auto">
          <a:xfrm>
            <a:off x="5334000" y="6400800"/>
            <a:ext cx="228600" cy="0"/>
          </a:xfrm>
          <a:prstGeom prst="line">
            <a:avLst/>
          </a:prstGeom>
          <a:noFill/>
          <a:ln w="9525">
            <a:solidFill>
              <a:srgbClr val="000080"/>
            </a:solidFill>
            <a:miter lim="800000"/>
            <a:headEnd/>
            <a:tailEnd/>
          </a:ln>
        </p:spPr>
        <p:txBody>
          <a:bodyPr wrap="none"/>
          <a:lstStyle/>
          <a:p>
            <a:endParaRPr lang="en-US"/>
          </a:p>
        </p:txBody>
      </p:sp>
      <p:sp>
        <p:nvSpPr>
          <p:cNvPr id="284721" name="Text Box 64"/>
          <p:cNvSpPr txBox="1">
            <a:spLocks noChangeArrowheads="1"/>
          </p:cNvSpPr>
          <p:nvPr/>
        </p:nvSpPr>
        <p:spPr bwMode="auto">
          <a:xfrm>
            <a:off x="4516438" y="152400"/>
            <a:ext cx="665162" cy="304800"/>
          </a:xfrm>
          <a:prstGeom prst="rect">
            <a:avLst/>
          </a:prstGeom>
          <a:noFill/>
          <a:ln w="9525">
            <a:noFill/>
            <a:miter lim="800000"/>
            <a:headEnd/>
            <a:tailEnd/>
          </a:ln>
        </p:spPr>
        <p:txBody>
          <a:bodyPr wrap="none">
            <a:spAutoFit/>
          </a:bodyPr>
          <a:lstStyle/>
          <a:p>
            <a:r>
              <a:rPr lang="en-US" sz="1400" b="1"/>
              <a:t>10</a:t>
            </a:r>
            <a:r>
              <a:rPr lang="en-US" sz="1400" b="1" baseline="30000"/>
              <a:t>24</a:t>
            </a:r>
            <a:r>
              <a:rPr lang="en-US" sz="1400" b="1"/>
              <a:t> g</a:t>
            </a:r>
          </a:p>
        </p:txBody>
      </p:sp>
      <p:sp>
        <p:nvSpPr>
          <p:cNvPr id="284722" name="Text Box 65"/>
          <p:cNvSpPr txBox="1">
            <a:spLocks noChangeArrowheads="1"/>
          </p:cNvSpPr>
          <p:nvPr/>
        </p:nvSpPr>
        <p:spPr bwMode="auto">
          <a:xfrm>
            <a:off x="4516438" y="457200"/>
            <a:ext cx="665162" cy="304800"/>
          </a:xfrm>
          <a:prstGeom prst="rect">
            <a:avLst/>
          </a:prstGeom>
          <a:noFill/>
          <a:ln w="9525">
            <a:noFill/>
            <a:miter lim="800000"/>
            <a:headEnd/>
            <a:tailEnd/>
          </a:ln>
        </p:spPr>
        <p:txBody>
          <a:bodyPr wrap="none">
            <a:spAutoFit/>
          </a:bodyPr>
          <a:lstStyle/>
          <a:p>
            <a:r>
              <a:rPr lang="en-US" sz="1400" b="1"/>
              <a:t>10</a:t>
            </a:r>
            <a:r>
              <a:rPr lang="en-US" sz="1400" b="1" baseline="30000"/>
              <a:t>21</a:t>
            </a:r>
            <a:r>
              <a:rPr lang="en-US" sz="1400" b="1"/>
              <a:t> g</a:t>
            </a:r>
          </a:p>
        </p:txBody>
      </p:sp>
      <p:sp>
        <p:nvSpPr>
          <p:cNvPr id="284723" name="Text Box 66"/>
          <p:cNvSpPr txBox="1">
            <a:spLocks noChangeArrowheads="1"/>
          </p:cNvSpPr>
          <p:nvPr/>
        </p:nvSpPr>
        <p:spPr bwMode="auto">
          <a:xfrm>
            <a:off x="4516438" y="838200"/>
            <a:ext cx="665162" cy="304800"/>
          </a:xfrm>
          <a:prstGeom prst="rect">
            <a:avLst/>
          </a:prstGeom>
          <a:noFill/>
          <a:ln w="9525">
            <a:noFill/>
            <a:miter lim="800000"/>
            <a:headEnd/>
            <a:tailEnd/>
          </a:ln>
        </p:spPr>
        <p:txBody>
          <a:bodyPr wrap="none">
            <a:spAutoFit/>
          </a:bodyPr>
          <a:lstStyle/>
          <a:p>
            <a:r>
              <a:rPr lang="en-US" sz="1400" b="1"/>
              <a:t>10</a:t>
            </a:r>
            <a:r>
              <a:rPr lang="en-US" sz="1400" b="1" baseline="30000"/>
              <a:t>18</a:t>
            </a:r>
            <a:r>
              <a:rPr lang="en-US" sz="1400" b="1"/>
              <a:t> g</a:t>
            </a:r>
          </a:p>
        </p:txBody>
      </p:sp>
      <p:sp>
        <p:nvSpPr>
          <p:cNvPr id="284724" name="Text Box 67"/>
          <p:cNvSpPr txBox="1">
            <a:spLocks noChangeArrowheads="1"/>
          </p:cNvSpPr>
          <p:nvPr/>
        </p:nvSpPr>
        <p:spPr bwMode="auto">
          <a:xfrm>
            <a:off x="4516438" y="1219200"/>
            <a:ext cx="665162" cy="304800"/>
          </a:xfrm>
          <a:prstGeom prst="rect">
            <a:avLst/>
          </a:prstGeom>
          <a:noFill/>
          <a:ln w="9525">
            <a:noFill/>
            <a:miter lim="800000"/>
            <a:headEnd/>
            <a:tailEnd/>
          </a:ln>
        </p:spPr>
        <p:txBody>
          <a:bodyPr wrap="none">
            <a:spAutoFit/>
          </a:bodyPr>
          <a:lstStyle/>
          <a:p>
            <a:r>
              <a:rPr lang="en-US" sz="1400" b="1"/>
              <a:t>10</a:t>
            </a:r>
            <a:r>
              <a:rPr lang="en-US" sz="1400" b="1" baseline="30000"/>
              <a:t>15</a:t>
            </a:r>
            <a:r>
              <a:rPr lang="en-US" sz="1400" b="1"/>
              <a:t> g</a:t>
            </a:r>
          </a:p>
        </p:txBody>
      </p:sp>
      <p:sp>
        <p:nvSpPr>
          <p:cNvPr id="284725" name="Text Box 68"/>
          <p:cNvSpPr txBox="1">
            <a:spLocks noChangeArrowheads="1"/>
          </p:cNvSpPr>
          <p:nvPr/>
        </p:nvSpPr>
        <p:spPr bwMode="auto">
          <a:xfrm>
            <a:off x="4516438" y="1600200"/>
            <a:ext cx="665162" cy="304800"/>
          </a:xfrm>
          <a:prstGeom prst="rect">
            <a:avLst/>
          </a:prstGeom>
          <a:noFill/>
          <a:ln w="9525">
            <a:noFill/>
            <a:miter lim="800000"/>
            <a:headEnd/>
            <a:tailEnd/>
          </a:ln>
        </p:spPr>
        <p:txBody>
          <a:bodyPr wrap="none">
            <a:spAutoFit/>
          </a:bodyPr>
          <a:lstStyle/>
          <a:p>
            <a:r>
              <a:rPr lang="en-US" sz="1400" b="1"/>
              <a:t>10</a:t>
            </a:r>
            <a:r>
              <a:rPr lang="en-US" sz="1400" b="1" baseline="30000"/>
              <a:t>12</a:t>
            </a:r>
            <a:r>
              <a:rPr lang="en-US" sz="1400" b="1"/>
              <a:t> g</a:t>
            </a:r>
          </a:p>
        </p:txBody>
      </p:sp>
      <p:sp>
        <p:nvSpPr>
          <p:cNvPr id="284726" name="Text Box 69"/>
          <p:cNvSpPr txBox="1">
            <a:spLocks noChangeArrowheads="1"/>
          </p:cNvSpPr>
          <p:nvPr/>
        </p:nvSpPr>
        <p:spPr bwMode="auto">
          <a:xfrm>
            <a:off x="4516438" y="1981200"/>
            <a:ext cx="650875" cy="304800"/>
          </a:xfrm>
          <a:prstGeom prst="rect">
            <a:avLst/>
          </a:prstGeom>
          <a:noFill/>
          <a:ln w="9525">
            <a:noFill/>
            <a:miter lim="800000"/>
            <a:headEnd/>
            <a:tailEnd/>
          </a:ln>
        </p:spPr>
        <p:txBody>
          <a:bodyPr wrap="none">
            <a:spAutoFit/>
          </a:bodyPr>
          <a:lstStyle/>
          <a:p>
            <a:r>
              <a:rPr lang="en-US" sz="1400" b="1"/>
              <a:t>10</a:t>
            </a:r>
            <a:r>
              <a:rPr lang="en-US" sz="1400" b="1" baseline="30000"/>
              <a:t>9</a:t>
            </a:r>
            <a:r>
              <a:rPr lang="en-US" sz="1400" b="1"/>
              <a:t>  g</a:t>
            </a:r>
          </a:p>
        </p:txBody>
      </p:sp>
      <p:sp>
        <p:nvSpPr>
          <p:cNvPr id="284727" name="Text Box 70"/>
          <p:cNvSpPr txBox="1">
            <a:spLocks noChangeArrowheads="1"/>
          </p:cNvSpPr>
          <p:nvPr/>
        </p:nvSpPr>
        <p:spPr bwMode="auto">
          <a:xfrm>
            <a:off x="4516438" y="2359025"/>
            <a:ext cx="665162" cy="304800"/>
          </a:xfrm>
          <a:prstGeom prst="rect">
            <a:avLst/>
          </a:prstGeom>
          <a:noFill/>
          <a:ln w="9525">
            <a:noFill/>
            <a:miter lim="800000"/>
            <a:headEnd/>
            <a:tailEnd/>
          </a:ln>
        </p:spPr>
        <p:txBody>
          <a:bodyPr wrap="none">
            <a:spAutoFit/>
          </a:bodyPr>
          <a:lstStyle/>
          <a:p>
            <a:r>
              <a:rPr lang="en-US" sz="1400" b="1"/>
              <a:t>10</a:t>
            </a:r>
            <a:r>
              <a:rPr lang="en-US" sz="1400" b="1" baseline="30000"/>
              <a:t>6  </a:t>
            </a:r>
            <a:r>
              <a:rPr lang="en-US" sz="1400" b="1"/>
              <a:t> g</a:t>
            </a:r>
          </a:p>
        </p:txBody>
      </p:sp>
      <p:sp>
        <p:nvSpPr>
          <p:cNvPr id="284728" name="Text Box 71"/>
          <p:cNvSpPr txBox="1">
            <a:spLocks noChangeArrowheads="1"/>
          </p:cNvSpPr>
          <p:nvPr/>
        </p:nvSpPr>
        <p:spPr bwMode="auto">
          <a:xfrm>
            <a:off x="4516438" y="2809875"/>
            <a:ext cx="665162" cy="304800"/>
          </a:xfrm>
          <a:prstGeom prst="rect">
            <a:avLst/>
          </a:prstGeom>
          <a:noFill/>
          <a:ln w="9525">
            <a:noFill/>
            <a:miter lim="800000"/>
            <a:headEnd/>
            <a:tailEnd/>
          </a:ln>
        </p:spPr>
        <p:txBody>
          <a:bodyPr wrap="none">
            <a:spAutoFit/>
          </a:bodyPr>
          <a:lstStyle/>
          <a:p>
            <a:r>
              <a:rPr lang="en-US" sz="1400" b="1"/>
              <a:t>10</a:t>
            </a:r>
            <a:r>
              <a:rPr lang="en-US" sz="1400" b="1" baseline="30000"/>
              <a:t>3  </a:t>
            </a:r>
            <a:r>
              <a:rPr lang="en-US" sz="1400" b="1"/>
              <a:t> g</a:t>
            </a:r>
          </a:p>
        </p:txBody>
      </p:sp>
      <p:sp>
        <p:nvSpPr>
          <p:cNvPr id="284729" name="Text Box 72"/>
          <p:cNvSpPr txBox="1">
            <a:spLocks noChangeArrowheads="1"/>
          </p:cNvSpPr>
          <p:nvPr/>
        </p:nvSpPr>
        <p:spPr bwMode="auto">
          <a:xfrm>
            <a:off x="4516438" y="3197225"/>
            <a:ext cx="665162" cy="304800"/>
          </a:xfrm>
          <a:prstGeom prst="rect">
            <a:avLst/>
          </a:prstGeom>
          <a:noFill/>
          <a:ln w="9525">
            <a:noFill/>
            <a:miter lim="800000"/>
            <a:headEnd/>
            <a:tailEnd/>
          </a:ln>
        </p:spPr>
        <p:txBody>
          <a:bodyPr wrap="none">
            <a:spAutoFit/>
          </a:bodyPr>
          <a:lstStyle/>
          <a:p>
            <a:r>
              <a:rPr lang="en-US" sz="1400" b="1"/>
              <a:t>10</a:t>
            </a:r>
            <a:r>
              <a:rPr lang="en-US" sz="1400" b="1" baseline="30000"/>
              <a:t>0  </a:t>
            </a:r>
            <a:r>
              <a:rPr lang="en-US" sz="1400" b="1"/>
              <a:t> g</a:t>
            </a:r>
          </a:p>
        </p:txBody>
      </p:sp>
      <p:sp>
        <p:nvSpPr>
          <p:cNvPr id="284730" name="Text Box 73"/>
          <p:cNvSpPr txBox="1">
            <a:spLocks noChangeArrowheads="1"/>
          </p:cNvSpPr>
          <p:nvPr/>
        </p:nvSpPr>
        <p:spPr bwMode="auto">
          <a:xfrm>
            <a:off x="4516438" y="3581400"/>
            <a:ext cx="639762" cy="304800"/>
          </a:xfrm>
          <a:prstGeom prst="rect">
            <a:avLst/>
          </a:prstGeom>
          <a:noFill/>
          <a:ln w="9525">
            <a:noFill/>
            <a:miter lim="800000"/>
            <a:headEnd/>
            <a:tailEnd/>
          </a:ln>
        </p:spPr>
        <p:txBody>
          <a:bodyPr wrap="none">
            <a:spAutoFit/>
          </a:bodyPr>
          <a:lstStyle/>
          <a:p>
            <a:r>
              <a:rPr lang="en-US" sz="1400" b="1"/>
              <a:t>10</a:t>
            </a:r>
            <a:r>
              <a:rPr lang="en-US" sz="1400" b="1" baseline="30000"/>
              <a:t>-3</a:t>
            </a:r>
            <a:r>
              <a:rPr lang="en-US" sz="1400" b="1"/>
              <a:t> g</a:t>
            </a:r>
          </a:p>
        </p:txBody>
      </p:sp>
      <p:sp>
        <p:nvSpPr>
          <p:cNvPr id="284731" name="Text Box 74"/>
          <p:cNvSpPr txBox="1">
            <a:spLocks noChangeArrowheads="1"/>
          </p:cNvSpPr>
          <p:nvPr/>
        </p:nvSpPr>
        <p:spPr bwMode="auto">
          <a:xfrm>
            <a:off x="4516438" y="3962400"/>
            <a:ext cx="639762" cy="304800"/>
          </a:xfrm>
          <a:prstGeom prst="rect">
            <a:avLst/>
          </a:prstGeom>
          <a:noFill/>
          <a:ln w="9525">
            <a:noFill/>
            <a:miter lim="800000"/>
            <a:headEnd/>
            <a:tailEnd/>
          </a:ln>
        </p:spPr>
        <p:txBody>
          <a:bodyPr wrap="none">
            <a:spAutoFit/>
          </a:bodyPr>
          <a:lstStyle/>
          <a:p>
            <a:r>
              <a:rPr lang="en-US" sz="1400" b="1"/>
              <a:t>10</a:t>
            </a:r>
            <a:r>
              <a:rPr lang="en-US" sz="1400" b="1" baseline="30000"/>
              <a:t>-6</a:t>
            </a:r>
            <a:r>
              <a:rPr lang="en-US" sz="1400" b="1"/>
              <a:t> g</a:t>
            </a:r>
          </a:p>
        </p:txBody>
      </p:sp>
      <p:sp>
        <p:nvSpPr>
          <p:cNvPr id="284732" name="Text Box 75"/>
          <p:cNvSpPr txBox="1">
            <a:spLocks noChangeArrowheads="1"/>
          </p:cNvSpPr>
          <p:nvPr/>
        </p:nvSpPr>
        <p:spPr bwMode="auto">
          <a:xfrm>
            <a:off x="4516438" y="4343400"/>
            <a:ext cx="639762" cy="304800"/>
          </a:xfrm>
          <a:prstGeom prst="rect">
            <a:avLst/>
          </a:prstGeom>
          <a:noFill/>
          <a:ln w="9525">
            <a:noFill/>
            <a:miter lim="800000"/>
            <a:headEnd/>
            <a:tailEnd/>
          </a:ln>
        </p:spPr>
        <p:txBody>
          <a:bodyPr wrap="none">
            <a:spAutoFit/>
          </a:bodyPr>
          <a:lstStyle/>
          <a:p>
            <a:r>
              <a:rPr lang="en-US" sz="1400" b="1"/>
              <a:t>10</a:t>
            </a:r>
            <a:r>
              <a:rPr lang="en-US" sz="1400" b="1" baseline="30000"/>
              <a:t>-9</a:t>
            </a:r>
            <a:r>
              <a:rPr lang="en-US" sz="1400" b="1"/>
              <a:t> g</a:t>
            </a:r>
          </a:p>
        </p:txBody>
      </p:sp>
      <p:sp>
        <p:nvSpPr>
          <p:cNvPr id="284733" name="Text Box 76"/>
          <p:cNvSpPr txBox="1">
            <a:spLocks noChangeArrowheads="1"/>
          </p:cNvSpPr>
          <p:nvPr/>
        </p:nvSpPr>
        <p:spPr bwMode="auto">
          <a:xfrm>
            <a:off x="4516438" y="4724400"/>
            <a:ext cx="703262" cy="304800"/>
          </a:xfrm>
          <a:prstGeom prst="rect">
            <a:avLst/>
          </a:prstGeom>
          <a:noFill/>
          <a:ln w="9525">
            <a:noFill/>
            <a:miter lim="800000"/>
            <a:headEnd/>
            <a:tailEnd/>
          </a:ln>
        </p:spPr>
        <p:txBody>
          <a:bodyPr wrap="none">
            <a:spAutoFit/>
          </a:bodyPr>
          <a:lstStyle/>
          <a:p>
            <a:r>
              <a:rPr lang="en-US" sz="1400" b="1"/>
              <a:t>10</a:t>
            </a:r>
            <a:r>
              <a:rPr lang="en-US" sz="1400" b="1" baseline="30000"/>
              <a:t>-12</a:t>
            </a:r>
            <a:r>
              <a:rPr lang="en-US" sz="1400" b="1"/>
              <a:t> g</a:t>
            </a:r>
          </a:p>
        </p:txBody>
      </p:sp>
      <p:sp>
        <p:nvSpPr>
          <p:cNvPr id="284734" name="Text Box 77"/>
          <p:cNvSpPr txBox="1">
            <a:spLocks noChangeArrowheads="1"/>
          </p:cNvSpPr>
          <p:nvPr/>
        </p:nvSpPr>
        <p:spPr bwMode="auto">
          <a:xfrm>
            <a:off x="4516438" y="5181600"/>
            <a:ext cx="703262" cy="304800"/>
          </a:xfrm>
          <a:prstGeom prst="rect">
            <a:avLst/>
          </a:prstGeom>
          <a:noFill/>
          <a:ln w="9525">
            <a:noFill/>
            <a:miter lim="800000"/>
            <a:headEnd/>
            <a:tailEnd/>
          </a:ln>
        </p:spPr>
        <p:txBody>
          <a:bodyPr wrap="none">
            <a:spAutoFit/>
          </a:bodyPr>
          <a:lstStyle/>
          <a:p>
            <a:r>
              <a:rPr lang="en-US" sz="1400" b="1"/>
              <a:t>10</a:t>
            </a:r>
            <a:r>
              <a:rPr lang="en-US" sz="1400" b="1" baseline="30000"/>
              <a:t>-15</a:t>
            </a:r>
            <a:r>
              <a:rPr lang="en-US" sz="1400" b="1"/>
              <a:t> g</a:t>
            </a:r>
          </a:p>
        </p:txBody>
      </p:sp>
      <p:sp>
        <p:nvSpPr>
          <p:cNvPr id="284735" name="Text Box 78"/>
          <p:cNvSpPr txBox="1">
            <a:spLocks noChangeArrowheads="1"/>
          </p:cNvSpPr>
          <p:nvPr/>
        </p:nvSpPr>
        <p:spPr bwMode="auto">
          <a:xfrm>
            <a:off x="4516438" y="5562600"/>
            <a:ext cx="703262" cy="304800"/>
          </a:xfrm>
          <a:prstGeom prst="rect">
            <a:avLst/>
          </a:prstGeom>
          <a:noFill/>
          <a:ln w="9525">
            <a:noFill/>
            <a:miter lim="800000"/>
            <a:headEnd/>
            <a:tailEnd/>
          </a:ln>
        </p:spPr>
        <p:txBody>
          <a:bodyPr wrap="none">
            <a:spAutoFit/>
          </a:bodyPr>
          <a:lstStyle/>
          <a:p>
            <a:r>
              <a:rPr lang="en-US" sz="1400" b="1"/>
              <a:t>10</a:t>
            </a:r>
            <a:r>
              <a:rPr lang="en-US" sz="1400" b="1" baseline="30000"/>
              <a:t>-18</a:t>
            </a:r>
            <a:r>
              <a:rPr lang="en-US" sz="1400" b="1"/>
              <a:t> g</a:t>
            </a:r>
          </a:p>
        </p:txBody>
      </p:sp>
      <p:sp>
        <p:nvSpPr>
          <p:cNvPr id="284736" name="Text Box 79"/>
          <p:cNvSpPr txBox="1">
            <a:spLocks noChangeArrowheads="1"/>
          </p:cNvSpPr>
          <p:nvPr/>
        </p:nvSpPr>
        <p:spPr bwMode="auto">
          <a:xfrm>
            <a:off x="4516438" y="5943600"/>
            <a:ext cx="703262" cy="304800"/>
          </a:xfrm>
          <a:prstGeom prst="rect">
            <a:avLst/>
          </a:prstGeom>
          <a:noFill/>
          <a:ln w="9525">
            <a:noFill/>
            <a:miter lim="800000"/>
            <a:headEnd/>
            <a:tailEnd/>
          </a:ln>
        </p:spPr>
        <p:txBody>
          <a:bodyPr wrap="none">
            <a:spAutoFit/>
          </a:bodyPr>
          <a:lstStyle/>
          <a:p>
            <a:r>
              <a:rPr lang="en-US" sz="1400" b="1"/>
              <a:t>10</a:t>
            </a:r>
            <a:r>
              <a:rPr lang="en-US" sz="1400" b="1" baseline="30000"/>
              <a:t>-21</a:t>
            </a:r>
            <a:r>
              <a:rPr lang="en-US" sz="1400" b="1"/>
              <a:t> g</a:t>
            </a:r>
          </a:p>
        </p:txBody>
      </p:sp>
      <p:sp>
        <p:nvSpPr>
          <p:cNvPr id="284737" name="Text Box 80"/>
          <p:cNvSpPr txBox="1">
            <a:spLocks noChangeArrowheads="1"/>
          </p:cNvSpPr>
          <p:nvPr/>
        </p:nvSpPr>
        <p:spPr bwMode="auto">
          <a:xfrm>
            <a:off x="4516438" y="6248400"/>
            <a:ext cx="703262" cy="304800"/>
          </a:xfrm>
          <a:prstGeom prst="rect">
            <a:avLst/>
          </a:prstGeom>
          <a:noFill/>
          <a:ln w="9525">
            <a:noFill/>
            <a:miter lim="800000"/>
            <a:headEnd/>
            <a:tailEnd/>
          </a:ln>
        </p:spPr>
        <p:txBody>
          <a:bodyPr wrap="none">
            <a:spAutoFit/>
          </a:bodyPr>
          <a:lstStyle/>
          <a:p>
            <a:r>
              <a:rPr lang="en-US" sz="1400" b="1"/>
              <a:t>10</a:t>
            </a:r>
            <a:r>
              <a:rPr lang="en-US" sz="1400" b="1" baseline="30000"/>
              <a:t>-24</a:t>
            </a:r>
            <a:r>
              <a:rPr lang="en-US" sz="1400" b="1"/>
              <a:t> g</a:t>
            </a:r>
          </a:p>
        </p:txBody>
      </p:sp>
      <p:grpSp>
        <p:nvGrpSpPr>
          <p:cNvPr id="3" name="Group 97"/>
          <p:cNvGrpSpPr>
            <a:grpSpLocks/>
          </p:cNvGrpSpPr>
          <p:nvPr/>
        </p:nvGrpSpPr>
        <p:grpSpPr bwMode="auto">
          <a:xfrm>
            <a:off x="3197225" y="1841500"/>
            <a:ext cx="820738" cy="4016375"/>
            <a:chOff x="2014" y="1160"/>
            <a:chExt cx="517" cy="2530"/>
          </a:xfrm>
        </p:grpSpPr>
        <p:sp>
          <p:nvSpPr>
            <p:cNvPr id="284740" name="Text Box 41"/>
            <p:cNvSpPr txBox="1">
              <a:spLocks noChangeArrowheads="1"/>
            </p:cNvSpPr>
            <p:nvPr/>
          </p:nvSpPr>
          <p:spPr bwMode="auto">
            <a:xfrm>
              <a:off x="2014" y="1160"/>
              <a:ext cx="482" cy="288"/>
            </a:xfrm>
            <a:prstGeom prst="rect">
              <a:avLst/>
            </a:prstGeom>
            <a:noFill/>
            <a:ln w="9525">
              <a:noFill/>
              <a:miter lim="800000"/>
              <a:headEnd/>
              <a:tailEnd/>
            </a:ln>
          </p:spPr>
          <p:txBody>
            <a:bodyPr wrap="none">
              <a:spAutoFit/>
            </a:bodyPr>
            <a:lstStyle/>
            <a:p>
              <a:r>
                <a:rPr lang="en-US" sz="1600"/>
                <a:t>Giga-</a:t>
              </a:r>
              <a:r>
                <a:rPr lang="en-US"/>
                <a:t> </a:t>
              </a:r>
            </a:p>
          </p:txBody>
        </p:sp>
        <p:sp>
          <p:nvSpPr>
            <p:cNvPr id="284741" name="Text Box 42"/>
            <p:cNvSpPr txBox="1">
              <a:spLocks noChangeArrowheads="1"/>
            </p:cNvSpPr>
            <p:nvPr/>
          </p:nvSpPr>
          <p:spPr bwMode="auto">
            <a:xfrm>
              <a:off x="2017" y="1462"/>
              <a:ext cx="479" cy="212"/>
            </a:xfrm>
            <a:prstGeom prst="rect">
              <a:avLst/>
            </a:prstGeom>
            <a:noFill/>
            <a:ln w="9525">
              <a:noFill/>
              <a:miter lim="800000"/>
              <a:headEnd/>
              <a:tailEnd/>
            </a:ln>
          </p:spPr>
          <p:txBody>
            <a:bodyPr wrap="none">
              <a:spAutoFit/>
            </a:bodyPr>
            <a:lstStyle/>
            <a:p>
              <a:r>
                <a:rPr lang="en-US" sz="1600"/>
                <a:t>Mega-</a:t>
              </a:r>
            </a:p>
          </p:txBody>
        </p:sp>
        <p:sp>
          <p:nvSpPr>
            <p:cNvPr id="644139" name="Text Box 43"/>
            <p:cNvSpPr txBox="1">
              <a:spLocks noChangeArrowheads="1"/>
            </p:cNvSpPr>
            <p:nvPr/>
          </p:nvSpPr>
          <p:spPr bwMode="auto">
            <a:xfrm>
              <a:off x="2016" y="1748"/>
              <a:ext cx="401" cy="212"/>
            </a:xfrm>
            <a:prstGeom prst="rect">
              <a:avLst/>
            </a:prstGeom>
            <a:noFill/>
            <a:ln w="9525">
              <a:noFill/>
              <a:miter lim="800000"/>
              <a:headEnd/>
              <a:tailEnd/>
            </a:ln>
            <a:effectLst/>
          </p:spPr>
          <p:txBody>
            <a:bodyPr wrap="none">
              <a:spAutoFit/>
            </a:bodyPr>
            <a:lstStyle/>
            <a:p>
              <a:pPr>
                <a:defRPr/>
              </a:pPr>
              <a:r>
                <a:rPr lang="en-US" sz="1600" b="1">
                  <a:effectLst>
                    <a:outerShdw blurRad="38100" dist="38100" dir="2700000" algn="tl">
                      <a:srgbClr val="C0C0C0"/>
                    </a:outerShdw>
                  </a:effectLst>
                </a:rPr>
                <a:t>Kilo-</a:t>
              </a:r>
            </a:p>
          </p:txBody>
        </p:sp>
        <p:sp>
          <p:nvSpPr>
            <p:cNvPr id="284743" name="Text Box 44"/>
            <p:cNvSpPr txBox="1">
              <a:spLocks noChangeArrowheads="1"/>
            </p:cNvSpPr>
            <p:nvPr/>
          </p:nvSpPr>
          <p:spPr bwMode="auto">
            <a:xfrm>
              <a:off x="2016" y="1986"/>
              <a:ext cx="393" cy="212"/>
            </a:xfrm>
            <a:prstGeom prst="rect">
              <a:avLst/>
            </a:prstGeom>
            <a:noFill/>
            <a:ln w="9525">
              <a:noFill/>
              <a:miter lim="800000"/>
              <a:headEnd/>
              <a:tailEnd/>
            </a:ln>
          </p:spPr>
          <p:txBody>
            <a:bodyPr wrap="none">
              <a:spAutoFit/>
            </a:bodyPr>
            <a:lstStyle/>
            <a:p>
              <a:r>
                <a:rPr lang="en-US" sz="1600"/>
                <a:t>base</a:t>
              </a:r>
            </a:p>
          </p:txBody>
        </p:sp>
        <p:sp>
          <p:nvSpPr>
            <p:cNvPr id="644141" name="Text Box 45"/>
            <p:cNvSpPr txBox="1">
              <a:spLocks noChangeArrowheads="1"/>
            </p:cNvSpPr>
            <p:nvPr/>
          </p:nvSpPr>
          <p:spPr bwMode="auto">
            <a:xfrm>
              <a:off x="2016" y="2230"/>
              <a:ext cx="417" cy="212"/>
            </a:xfrm>
            <a:prstGeom prst="rect">
              <a:avLst/>
            </a:prstGeom>
            <a:noFill/>
            <a:ln w="9525">
              <a:noFill/>
              <a:miter lim="800000"/>
              <a:headEnd/>
              <a:tailEnd/>
            </a:ln>
            <a:effectLst/>
          </p:spPr>
          <p:txBody>
            <a:bodyPr wrap="none">
              <a:spAutoFit/>
            </a:bodyPr>
            <a:lstStyle/>
            <a:p>
              <a:pPr>
                <a:defRPr/>
              </a:pPr>
              <a:r>
                <a:rPr lang="en-US" sz="1600" b="1">
                  <a:effectLst>
                    <a:outerShdw blurRad="38100" dist="38100" dir="2700000" algn="tl">
                      <a:srgbClr val="C0C0C0"/>
                    </a:outerShdw>
                  </a:effectLst>
                </a:rPr>
                <a:t>milli-</a:t>
              </a:r>
            </a:p>
          </p:txBody>
        </p:sp>
        <p:sp>
          <p:nvSpPr>
            <p:cNvPr id="284745" name="Text Box 46"/>
            <p:cNvSpPr txBox="1">
              <a:spLocks noChangeArrowheads="1"/>
            </p:cNvSpPr>
            <p:nvPr/>
          </p:nvSpPr>
          <p:spPr bwMode="auto">
            <a:xfrm>
              <a:off x="2024" y="2470"/>
              <a:ext cx="472" cy="212"/>
            </a:xfrm>
            <a:prstGeom prst="rect">
              <a:avLst/>
            </a:prstGeom>
            <a:noFill/>
            <a:ln w="9525">
              <a:noFill/>
              <a:miter lim="800000"/>
              <a:headEnd/>
              <a:tailEnd/>
            </a:ln>
          </p:spPr>
          <p:txBody>
            <a:bodyPr wrap="none">
              <a:spAutoFit/>
            </a:bodyPr>
            <a:lstStyle/>
            <a:p>
              <a:r>
                <a:rPr lang="en-US" sz="1600"/>
                <a:t>micro-</a:t>
              </a:r>
            </a:p>
          </p:txBody>
        </p:sp>
        <p:sp>
          <p:nvSpPr>
            <p:cNvPr id="284746" name="Text Box 47"/>
            <p:cNvSpPr txBox="1">
              <a:spLocks noChangeArrowheads="1"/>
            </p:cNvSpPr>
            <p:nvPr/>
          </p:nvSpPr>
          <p:spPr bwMode="auto">
            <a:xfrm>
              <a:off x="2016" y="2708"/>
              <a:ext cx="443" cy="212"/>
            </a:xfrm>
            <a:prstGeom prst="rect">
              <a:avLst/>
            </a:prstGeom>
            <a:noFill/>
            <a:ln w="9525">
              <a:noFill/>
              <a:miter lim="800000"/>
              <a:headEnd/>
              <a:tailEnd/>
            </a:ln>
          </p:spPr>
          <p:txBody>
            <a:bodyPr wrap="none">
              <a:spAutoFit/>
            </a:bodyPr>
            <a:lstStyle/>
            <a:p>
              <a:r>
                <a:rPr lang="en-US" sz="1600"/>
                <a:t>nano-</a:t>
              </a:r>
            </a:p>
          </p:txBody>
        </p:sp>
        <p:sp>
          <p:nvSpPr>
            <p:cNvPr id="284747" name="Text Box 48"/>
            <p:cNvSpPr txBox="1">
              <a:spLocks noChangeArrowheads="1"/>
            </p:cNvSpPr>
            <p:nvPr/>
          </p:nvSpPr>
          <p:spPr bwMode="auto">
            <a:xfrm>
              <a:off x="2016" y="2948"/>
              <a:ext cx="393" cy="212"/>
            </a:xfrm>
            <a:prstGeom prst="rect">
              <a:avLst/>
            </a:prstGeom>
            <a:noFill/>
            <a:ln w="9525">
              <a:noFill/>
              <a:miter lim="800000"/>
              <a:headEnd/>
              <a:tailEnd/>
            </a:ln>
          </p:spPr>
          <p:txBody>
            <a:bodyPr wrap="none">
              <a:spAutoFit/>
            </a:bodyPr>
            <a:lstStyle/>
            <a:p>
              <a:r>
                <a:rPr lang="en-US" sz="1600"/>
                <a:t>pico-</a:t>
              </a:r>
            </a:p>
          </p:txBody>
        </p:sp>
        <p:sp>
          <p:nvSpPr>
            <p:cNvPr id="284748" name="Text Box 49"/>
            <p:cNvSpPr txBox="1">
              <a:spLocks noChangeArrowheads="1"/>
            </p:cNvSpPr>
            <p:nvPr/>
          </p:nvSpPr>
          <p:spPr bwMode="auto">
            <a:xfrm>
              <a:off x="2016" y="3236"/>
              <a:ext cx="480" cy="212"/>
            </a:xfrm>
            <a:prstGeom prst="rect">
              <a:avLst/>
            </a:prstGeom>
            <a:noFill/>
            <a:ln w="9525">
              <a:noFill/>
              <a:miter lim="800000"/>
              <a:headEnd/>
              <a:tailEnd/>
            </a:ln>
          </p:spPr>
          <p:txBody>
            <a:bodyPr wrap="none">
              <a:spAutoFit/>
            </a:bodyPr>
            <a:lstStyle/>
            <a:p>
              <a:r>
                <a:rPr lang="en-US" sz="1600"/>
                <a:t>femto-</a:t>
              </a:r>
            </a:p>
          </p:txBody>
        </p:sp>
        <p:sp>
          <p:nvSpPr>
            <p:cNvPr id="284749" name="Text Box 84"/>
            <p:cNvSpPr txBox="1">
              <a:spLocks noChangeArrowheads="1"/>
            </p:cNvSpPr>
            <p:nvPr/>
          </p:nvSpPr>
          <p:spPr bwMode="auto">
            <a:xfrm>
              <a:off x="2016" y="3478"/>
              <a:ext cx="515" cy="212"/>
            </a:xfrm>
            <a:prstGeom prst="rect">
              <a:avLst/>
            </a:prstGeom>
            <a:noFill/>
            <a:ln w="9525">
              <a:noFill/>
              <a:miter lim="800000"/>
              <a:headEnd/>
              <a:tailEnd/>
            </a:ln>
          </p:spPr>
          <p:txBody>
            <a:bodyPr wrap="none">
              <a:spAutoFit/>
            </a:bodyPr>
            <a:lstStyle/>
            <a:p>
              <a:r>
                <a:rPr lang="en-US" sz="1600"/>
                <a:t>atomo-</a:t>
              </a:r>
            </a:p>
          </p:txBody>
        </p:sp>
      </p:grpSp>
      <p:sp>
        <p:nvSpPr>
          <p:cNvPr id="284739" name="AutoShape 86">
            <a:hlinkClick r:id="rId9"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4"/>
          <p:cNvSpPr>
            <a:spLocks noChangeArrowheads="1"/>
          </p:cNvSpPr>
          <p:nvPr/>
        </p:nvSpPr>
        <p:spPr bwMode="auto">
          <a:xfrm>
            <a:off x="901700" y="727075"/>
            <a:ext cx="7327900" cy="5394325"/>
          </a:xfrm>
          <a:prstGeom prst="rect">
            <a:avLst/>
          </a:prstGeom>
          <a:solidFill>
            <a:srgbClr val="FFFF99">
              <a:alpha val="34901"/>
            </a:srgbClr>
          </a:solidFill>
          <a:ln w="57150" cmpd="thickThin">
            <a:solidFill>
              <a:schemeClr val="tx1"/>
            </a:solidFill>
            <a:miter lim="800000"/>
            <a:headEnd/>
            <a:tailEnd/>
          </a:ln>
        </p:spPr>
        <p:txBody>
          <a:bodyPr wrap="none" anchor="ctr"/>
          <a:lstStyle/>
          <a:p>
            <a:endParaRPr lang="en-US"/>
          </a:p>
        </p:txBody>
      </p:sp>
      <p:sp>
        <p:nvSpPr>
          <p:cNvPr id="285699" name="Rectangle 5"/>
          <p:cNvSpPr>
            <a:spLocks noChangeArrowheads="1"/>
          </p:cNvSpPr>
          <p:nvPr/>
        </p:nvSpPr>
        <p:spPr bwMode="auto">
          <a:xfrm>
            <a:off x="925513" y="739775"/>
            <a:ext cx="7289800" cy="569913"/>
          </a:xfrm>
          <a:prstGeom prst="rect">
            <a:avLst/>
          </a:prstGeom>
          <a:solidFill>
            <a:srgbClr val="EAEAEA"/>
          </a:solidFill>
          <a:ln w="9525">
            <a:solidFill>
              <a:schemeClr val="tx1"/>
            </a:solidFill>
            <a:miter lim="800000"/>
            <a:headEnd/>
            <a:tailEnd/>
          </a:ln>
        </p:spPr>
        <p:txBody>
          <a:bodyPr wrap="none" anchor="ctr"/>
          <a:lstStyle/>
          <a:p>
            <a:r>
              <a:rPr lang="en-US" sz="2000"/>
              <a:t> Factor      Name          Symbol     Factor       Name        Symbol</a:t>
            </a:r>
          </a:p>
        </p:txBody>
      </p:sp>
      <p:sp>
        <p:nvSpPr>
          <p:cNvPr id="285700" name="Text Box 7"/>
          <p:cNvSpPr txBox="1">
            <a:spLocks noChangeArrowheads="1"/>
          </p:cNvSpPr>
          <p:nvPr/>
        </p:nvSpPr>
        <p:spPr bwMode="auto">
          <a:xfrm>
            <a:off x="1074738" y="1400175"/>
            <a:ext cx="7029450" cy="4756150"/>
          </a:xfrm>
          <a:prstGeom prst="rect">
            <a:avLst/>
          </a:prstGeom>
          <a:noFill/>
          <a:ln w="9525">
            <a:noFill/>
            <a:miter lim="800000"/>
            <a:headEnd/>
            <a:tailEnd/>
          </a:ln>
        </p:spPr>
        <p:txBody>
          <a:bodyPr wrap="none">
            <a:spAutoFit/>
          </a:bodyPr>
          <a:lstStyle/>
          <a:p>
            <a:r>
              <a:rPr lang="en-US" sz="1800"/>
              <a:t>10</a:t>
            </a:r>
            <a:r>
              <a:rPr lang="en-US" sz="1800" baseline="30000"/>
              <a:t>-1</a:t>
            </a:r>
            <a:r>
              <a:rPr lang="en-US" sz="1800"/>
              <a:t>           decimeter  	dm	 10</a:t>
            </a:r>
            <a:r>
              <a:rPr lang="en-US" sz="1800" baseline="30000"/>
              <a:t>1</a:t>
            </a:r>
            <a:r>
              <a:rPr lang="en-US" sz="1800"/>
              <a:t>             decameter     	dam</a:t>
            </a:r>
          </a:p>
          <a:p>
            <a:endParaRPr lang="en-US" sz="1200"/>
          </a:p>
          <a:p>
            <a:r>
              <a:rPr lang="en-US" sz="1800"/>
              <a:t>10</a:t>
            </a:r>
            <a:r>
              <a:rPr lang="en-US" sz="1800" baseline="30000"/>
              <a:t>-2</a:t>
            </a:r>
            <a:r>
              <a:rPr lang="en-US" sz="1800"/>
              <a:t>           </a:t>
            </a:r>
            <a:r>
              <a:rPr lang="en-US" sz="1800" b="1"/>
              <a:t>centimeter</a:t>
            </a:r>
            <a:r>
              <a:rPr lang="en-US" sz="1800"/>
              <a:t>    	cm	 10</a:t>
            </a:r>
            <a:r>
              <a:rPr lang="en-US" sz="1800" baseline="30000"/>
              <a:t>2</a:t>
            </a:r>
            <a:r>
              <a:rPr lang="en-US" sz="1800"/>
              <a:t>             hectometer    	hm</a:t>
            </a:r>
          </a:p>
          <a:p>
            <a:endParaRPr lang="en-US" sz="1200"/>
          </a:p>
          <a:p>
            <a:r>
              <a:rPr lang="en-US" sz="1800"/>
              <a:t>10</a:t>
            </a:r>
            <a:r>
              <a:rPr lang="en-US" sz="1800" baseline="30000"/>
              <a:t>-3</a:t>
            </a:r>
            <a:r>
              <a:rPr lang="en-US" sz="1800"/>
              <a:t>           </a:t>
            </a:r>
            <a:r>
              <a:rPr lang="en-US" sz="1800" b="1"/>
              <a:t>millimeter</a:t>
            </a:r>
            <a:r>
              <a:rPr lang="en-US" sz="1800"/>
              <a:t>      	mm	 10</a:t>
            </a:r>
            <a:r>
              <a:rPr lang="en-US" sz="1800" baseline="30000"/>
              <a:t>3</a:t>
            </a:r>
            <a:r>
              <a:rPr lang="en-US" sz="1800"/>
              <a:t>             </a:t>
            </a:r>
            <a:r>
              <a:rPr lang="en-US" sz="1800" b="1"/>
              <a:t>kilometer</a:t>
            </a:r>
            <a:r>
              <a:rPr lang="en-US" sz="1800"/>
              <a:t>      	km</a:t>
            </a:r>
          </a:p>
          <a:p>
            <a:endParaRPr lang="en-US" sz="1200"/>
          </a:p>
          <a:p>
            <a:r>
              <a:rPr lang="en-US" sz="1800"/>
              <a:t>10</a:t>
            </a:r>
            <a:r>
              <a:rPr lang="en-US" sz="1800" baseline="30000"/>
              <a:t>-6</a:t>
            </a:r>
            <a:r>
              <a:rPr lang="en-US" sz="1800"/>
              <a:t>           </a:t>
            </a:r>
            <a:r>
              <a:rPr lang="en-US" sz="1800" b="1"/>
              <a:t>micrometer</a:t>
            </a:r>
            <a:r>
              <a:rPr lang="en-US" sz="1800"/>
              <a:t>     	</a:t>
            </a:r>
            <a:r>
              <a:rPr lang="en-US" sz="1800">
                <a:latin typeface="Symbol" pitchFamily="18" charset="2"/>
              </a:rPr>
              <a:t>m</a:t>
            </a:r>
            <a:r>
              <a:rPr lang="en-US" sz="1800"/>
              <a:t>m	 10</a:t>
            </a:r>
            <a:r>
              <a:rPr lang="en-US" sz="1800" baseline="30000"/>
              <a:t>6</a:t>
            </a:r>
            <a:r>
              <a:rPr lang="en-US" sz="1800"/>
              <a:t>             megameter    	Mm</a:t>
            </a:r>
          </a:p>
          <a:p>
            <a:endParaRPr lang="en-US" sz="1200"/>
          </a:p>
          <a:p>
            <a:r>
              <a:rPr lang="en-US" sz="1800"/>
              <a:t>10</a:t>
            </a:r>
            <a:r>
              <a:rPr lang="en-US" sz="1800" baseline="30000"/>
              <a:t>-9</a:t>
            </a:r>
            <a:r>
              <a:rPr lang="en-US" sz="1800"/>
              <a:t>           </a:t>
            </a:r>
            <a:r>
              <a:rPr lang="en-US" sz="1800" b="1"/>
              <a:t>nanometer </a:t>
            </a:r>
            <a:r>
              <a:rPr lang="en-US" sz="1800"/>
              <a:t>    	nm	 10</a:t>
            </a:r>
            <a:r>
              <a:rPr lang="en-US" sz="1800" baseline="30000"/>
              <a:t>9</a:t>
            </a:r>
            <a:r>
              <a:rPr lang="en-US" sz="1800"/>
              <a:t>             gigameter      	Gm</a:t>
            </a:r>
          </a:p>
          <a:p>
            <a:endParaRPr lang="en-US" sz="1200"/>
          </a:p>
          <a:p>
            <a:r>
              <a:rPr lang="en-US" sz="1800"/>
              <a:t>10</a:t>
            </a:r>
            <a:r>
              <a:rPr lang="en-US" sz="1800" baseline="30000"/>
              <a:t>-12</a:t>
            </a:r>
            <a:r>
              <a:rPr lang="en-US" sz="1800"/>
              <a:t>          picometer      	pm	 10</a:t>
            </a:r>
            <a:r>
              <a:rPr lang="en-US" sz="1800" baseline="30000"/>
              <a:t>12</a:t>
            </a:r>
            <a:r>
              <a:rPr lang="en-US" sz="1800"/>
              <a:t>            terameter      	Tm</a:t>
            </a:r>
          </a:p>
          <a:p>
            <a:endParaRPr lang="en-US" sz="1200"/>
          </a:p>
          <a:p>
            <a:r>
              <a:rPr lang="en-US" sz="1800"/>
              <a:t>10</a:t>
            </a:r>
            <a:r>
              <a:rPr lang="en-US" sz="1800" baseline="30000"/>
              <a:t>-15</a:t>
            </a:r>
            <a:r>
              <a:rPr lang="en-US" sz="1800"/>
              <a:t>          femtometer     	fm	 10</a:t>
            </a:r>
            <a:r>
              <a:rPr lang="en-US" sz="1800" baseline="30000"/>
              <a:t>15</a:t>
            </a:r>
            <a:r>
              <a:rPr lang="en-US" sz="1800"/>
              <a:t>            petameter     	Pm</a:t>
            </a:r>
          </a:p>
          <a:p>
            <a:endParaRPr lang="en-US" sz="1200"/>
          </a:p>
          <a:p>
            <a:r>
              <a:rPr lang="en-US" sz="1800"/>
              <a:t>10</a:t>
            </a:r>
            <a:r>
              <a:rPr lang="en-US" sz="1800" baseline="30000"/>
              <a:t>-18</a:t>
            </a:r>
            <a:r>
              <a:rPr lang="en-US" sz="1800"/>
              <a:t>          attometer      	am	 10</a:t>
            </a:r>
            <a:r>
              <a:rPr lang="en-US" sz="1800" baseline="30000"/>
              <a:t>18</a:t>
            </a:r>
            <a:r>
              <a:rPr lang="en-US" sz="1800"/>
              <a:t>            exameter      	Em</a:t>
            </a:r>
          </a:p>
          <a:p>
            <a:endParaRPr lang="en-US" sz="1200"/>
          </a:p>
          <a:p>
            <a:r>
              <a:rPr lang="en-US" sz="1800"/>
              <a:t>10</a:t>
            </a:r>
            <a:r>
              <a:rPr lang="en-US" sz="1800" baseline="30000"/>
              <a:t>-21</a:t>
            </a:r>
            <a:r>
              <a:rPr lang="en-US" sz="1800"/>
              <a:t>          zeptometer     	zm	 10</a:t>
            </a:r>
            <a:r>
              <a:rPr lang="en-US" sz="1800" baseline="30000"/>
              <a:t>21</a:t>
            </a:r>
            <a:r>
              <a:rPr lang="en-US" sz="1800"/>
              <a:t>            zettameter     	Zm</a:t>
            </a:r>
          </a:p>
          <a:p>
            <a:endParaRPr lang="en-US" sz="1200"/>
          </a:p>
          <a:p>
            <a:r>
              <a:rPr lang="en-US" sz="1800"/>
              <a:t>10</a:t>
            </a:r>
            <a:r>
              <a:rPr lang="en-US" sz="1800" baseline="30000"/>
              <a:t>-24</a:t>
            </a:r>
            <a:r>
              <a:rPr lang="en-US" sz="1800"/>
              <a:t>          yoctometer      	ym	 10</a:t>
            </a:r>
            <a:r>
              <a:rPr lang="en-US" sz="1800" baseline="30000"/>
              <a:t>24</a:t>
            </a:r>
            <a:r>
              <a:rPr lang="en-US" sz="1800"/>
              <a:t>            yottameter     	Ym</a:t>
            </a:r>
          </a:p>
          <a:p>
            <a:endParaRPr lang="en-US" sz="1800"/>
          </a:p>
        </p:txBody>
      </p:sp>
      <p:sp>
        <p:nvSpPr>
          <p:cNvPr id="285701" name="Line 8"/>
          <p:cNvSpPr>
            <a:spLocks noChangeShapeType="1"/>
          </p:cNvSpPr>
          <p:nvPr/>
        </p:nvSpPr>
        <p:spPr bwMode="auto">
          <a:xfrm>
            <a:off x="4572000" y="727075"/>
            <a:ext cx="0" cy="5381625"/>
          </a:xfrm>
          <a:prstGeom prst="line">
            <a:avLst/>
          </a:prstGeom>
          <a:noFill/>
          <a:ln w="3175">
            <a:solidFill>
              <a:srgbClr val="C0C0C0"/>
            </a:solidFill>
            <a:miter lim="800000"/>
            <a:headEnd/>
            <a:tailEnd/>
          </a:ln>
        </p:spPr>
        <p:txBody>
          <a:bodyPr wrap="none"/>
          <a:lstStyle/>
          <a:p>
            <a:endParaRPr lang="en-US"/>
          </a:p>
        </p:txBody>
      </p:sp>
      <p:sp>
        <p:nvSpPr>
          <p:cNvPr id="285702" name="Rectangle 9">
            <a:hlinkClick r:id="rId3" action="ppaction://hlinksldjump" tooltip="M I C R O N"/>
          </p:cNvPr>
          <p:cNvSpPr>
            <a:spLocks noChangeArrowheads="1"/>
          </p:cNvSpPr>
          <p:nvPr/>
        </p:nvSpPr>
        <p:spPr bwMode="auto">
          <a:xfrm>
            <a:off x="2225675" y="2820988"/>
            <a:ext cx="1312863" cy="292100"/>
          </a:xfrm>
          <a:prstGeom prst="rect">
            <a:avLst/>
          </a:prstGeom>
          <a:noFill/>
          <a:ln w="9525">
            <a:noFill/>
            <a:miter lim="800000"/>
            <a:headEnd/>
            <a:tailEnd/>
          </a:ln>
        </p:spPr>
        <p:txBody>
          <a:bodyPr wrap="none" anchor="ctr"/>
          <a:lstStyle/>
          <a:p>
            <a:endParaRPr lang="en-US"/>
          </a:p>
        </p:txBody>
      </p:sp>
      <p:sp>
        <p:nvSpPr>
          <p:cNvPr id="285703" name="Rectangle 10">
            <a:hlinkClick r:id="rId3" action="ppaction://hlinksldjump" tooltip="F E R M I"/>
          </p:cNvPr>
          <p:cNvSpPr>
            <a:spLocks noChangeArrowheads="1"/>
          </p:cNvSpPr>
          <p:nvPr/>
        </p:nvSpPr>
        <p:spPr bwMode="auto">
          <a:xfrm>
            <a:off x="2200275" y="4173538"/>
            <a:ext cx="1298575" cy="317500"/>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eaLnBrk="1" hangingPunct="1"/>
            <a:r>
              <a:rPr lang="en-US" sz="3600" smtClean="0">
                <a:solidFill>
                  <a:schemeClr val="tx1"/>
                </a:solidFill>
                <a:latin typeface="Arial" charset="0"/>
              </a:rPr>
              <a:t>Scientific Notation:  Powers of Ten</a:t>
            </a:r>
          </a:p>
        </p:txBody>
      </p:sp>
      <p:sp>
        <p:nvSpPr>
          <p:cNvPr id="286723" name="Rectangle 3"/>
          <p:cNvSpPr>
            <a:spLocks noChangeArrowheads="1"/>
          </p:cNvSpPr>
          <p:nvPr/>
        </p:nvSpPr>
        <p:spPr bwMode="auto">
          <a:xfrm>
            <a:off x="304800" y="1819275"/>
            <a:ext cx="8745538" cy="3514725"/>
          </a:xfrm>
          <a:prstGeom prst="rect">
            <a:avLst/>
          </a:prstGeom>
          <a:noFill/>
          <a:ln w="9525">
            <a:noFill/>
            <a:miter lim="800000"/>
            <a:headEnd/>
            <a:tailEnd/>
          </a:ln>
        </p:spPr>
        <p:txBody>
          <a:bodyPr wrap="none" anchor="ctr">
            <a:spAutoFit/>
          </a:bodyPr>
          <a:lstStyle/>
          <a:p>
            <a:r>
              <a:rPr lang="en-US" sz="1600"/>
              <a:t>Rules for writing numbers in scientific notation: </a:t>
            </a:r>
          </a:p>
          <a:p>
            <a:endParaRPr lang="en-US" sz="1600"/>
          </a:p>
          <a:p>
            <a:r>
              <a:rPr lang="en-US" sz="1600"/>
              <a:t>Write all significant figures but only the significant figures. </a:t>
            </a:r>
          </a:p>
          <a:p>
            <a:endParaRPr lang="en-US" sz="1600"/>
          </a:p>
          <a:p>
            <a:r>
              <a:rPr lang="en-US" sz="1600"/>
              <a:t>Place the decimal point after the first digit, making the number have a value between 1 and 10.</a:t>
            </a:r>
          </a:p>
          <a:p>
            <a:r>
              <a:rPr lang="en-US" sz="1600"/>
              <a:t> </a:t>
            </a:r>
          </a:p>
          <a:p>
            <a:r>
              <a:rPr lang="en-US" sz="1600"/>
              <a:t>Use the correct power of ten to place the decimal point properly, as indicated below. </a:t>
            </a:r>
          </a:p>
          <a:p>
            <a:r>
              <a:rPr lang="en-US" sz="1600"/>
              <a:t>        a)  Positive exponents push the decimal point to the right.  The number becomes larger. </a:t>
            </a:r>
          </a:p>
          <a:p>
            <a:r>
              <a:rPr lang="en-US" sz="1600"/>
              <a:t>             It is </a:t>
            </a:r>
            <a:r>
              <a:rPr lang="en-US" sz="1600" i="1"/>
              <a:t>multiplied </a:t>
            </a:r>
            <a:r>
              <a:rPr lang="en-US" sz="1600"/>
              <a:t>by the power of 10.</a:t>
            </a:r>
          </a:p>
          <a:p>
            <a:r>
              <a:rPr lang="en-US" sz="1600"/>
              <a:t>        b)  Negative exponents push the decimal point to the left.  The number becomes smaller.  </a:t>
            </a:r>
          </a:p>
          <a:p>
            <a:r>
              <a:rPr lang="en-US" sz="1600"/>
              <a:t>            It is </a:t>
            </a:r>
            <a:r>
              <a:rPr lang="en-US" sz="1600" i="1"/>
              <a:t>divided</a:t>
            </a:r>
            <a:r>
              <a:rPr lang="en-US" sz="1600"/>
              <a:t> by the power of 10.</a:t>
            </a:r>
          </a:p>
          <a:p>
            <a:r>
              <a:rPr lang="en-US" sz="1600"/>
              <a:t>        c)  10</a:t>
            </a:r>
            <a:r>
              <a:rPr lang="en-US" sz="1600" baseline="30000"/>
              <a:t>o</a:t>
            </a:r>
            <a:r>
              <a:rPr lang="en-US" sz="1600"/>
              <a:t>  =  1</a:t>
            </a:r>
          </a:p>
          <a:p>
            <a:endParaRPr lang="en-US" sz="1600"/>
          </a:p>
          <a:p>
            <a:r>
              <a:rPr lang="en-US" sz="1600"/>
              <a:t>                    Examples:    3400  =  3.20 x 103                0.0120  =  1.20 x 10-2</a:t>
            </a:r>
          </a:p>
        </p:txBody>
      </p:sp>
      <p:sp>
        <p:nvSpPr>
          <p:cNvPr id="286724" name="Rectangle 4"/>
          <p:cNvSpPr>
            <a:spLocks noChangeArrowheads="1"/>
          </p:cNvSpPr>
          <p:nvPr/>
        </p:nvSpPr>
        <p:spPr bwMode="auto">
          <a:xfrm>
            <a:off x="1219200" y="5791200"/>
            <a:ext cx="6410325" cy="244475"/>
          </a:xfrm>
          <a:prstGeom prst="rect">
            <a:avLst/>
          </a:prstGeom>
          <a:noFill/>
          <a:ln w="9525">
            <a:noFill/>
            <a:miter lim="800000"/>
            <a:headEnd/>
            <a:tailEnd/>
          </a:ln>
        </p:spPr>
        <p:txBody>
          <a:bodyPr wrap="none">
            <a:spAutoFit/>
          </a:bodyPr>
          <a:lstStyle/>
          <a:p>
            <a:r>
              <a:rPr lang="en-US" sz="1000"/>
              <a:t>Nice visual display of Powers of Ten (</a:t>
            </a:r>
            <a:r>
              <a:rPr lang="en-US" sz="1000">
                <a:hlinkClick r:id="rId4"/>
              </a:rPr>
              <a:t>a view from outer space to the inside of an atom</a:t>
            </a:r>
            <a:r>
              <a:rPr lang="en-US" sz="1000"/>
              <a:t>) viewed by powers of 10!</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0946" name="Group 2"/>
          <p:cNvGraphicFramePr>
            <a:graphicFrameLocks noGrp="1"/>
          </p:cNvGraphicFramePr>
          <p:nvPr/>
        </p:nvGraphicFramePr>
        <p:xfrm>
          <a:off x="1955800" y="444500"/>
          <a:ext cx="5257800" cy="5838825"/>
        </p:xfrm>
        <a:graphic>
          <a:graphicData uri="http://schemas.openxmlformats.org/drawingml/2006/table">
            <a:tbl>
              <a:tblPr/>
              <a:tblGrid>
                <a:gridCol w="922338"/>
                <a:gridCol w="781050"/>
                <a:gridCol w="1065212"/>
                <a:gridCol w="208280"/>
                <a:gridCol w="960437"/>
                <a:gridCol w="509588"/>
                <a:gridCol w="811212"/>
              </a:tblGrid>
              <a:tr h="488950">
                <a:tc gridSpan="7">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Multiples of </a:t>
                      </a:r>
                      <a:r>
                        <a:rPr kumimoji="0" lang="en-US" sz="1300" b="1" i="0" u="none" strike="noStrike" cap="none" normalizeH="0" baseline="0" smtClean="0">
                          <a:ln>
                            <a:noFill/>
                          </a:ln>
                          <a:solidFill>
                            <a:srgbClr val="000000"/>
                          </a:solidFill>
                          <a:effectLst/>
                          <a:latin typeface="Arial" charset="0"/>
                          <a:hlinkClick r:id="rId3" tooltip="Byte"/>
                        </a:rPr>
                        <a:t>bytes</a:t>
                      </a:r>
                      <a:r>
                        <a:rPr kumimoji="0" lang="en-US" sz="1300" b="1" i="0" u="none" strike="noStrike" cap="none" normalizeH="0" baseline="0" smtClean="0">
                          <a:ln>
                            <a:noFill/>
                          </a:ln>
                          <a:solidFill>
                            <a:srgbClr val="000000"/>
                          </a:solidFill>
                          <a:effectLst/>
                          <a:latin typeface="Arial" charset="0"/>
                        </a:rPr>
                        <a:t/>
                      </a:r>
                      <a:br>
                        <a:rPr kumimoji="0" lang="en-US" sz="1300" b="1" i="0" u="none" strike="noStrike" cap="none" normalizeH="0" baseline="0" smtClean="0">
                          <a:ln>
                            <a:noFill/>
                          </a:ln>
                          <a:solidFill>
                            <a:srgbClr val="000000"/>
                          </a:solidFill>
                          <a:effectLst/>
                          <a:latin typeface="Arial" charset="0"/>
                        </a:rPr>
                      </a:br>
                      <a:r>
                        <a:rPr kumimoji="0" lang="en-US" sz="1300" b="1" i="0" u="none" strike="noStrike" cap="none" normalizeH="0" baseline="0" smtClean="0">
                          <a:ln>
                            <a:noFill/>
                          </a:ln>
                          <a:solidFill>
                            <a:srgbClr val="000000"/>
                          </a:solidFill>
                          <a:effectLst/>
                          <a:latin typeface="Arial" charset="0"/>
                        </a:rPr>
                        <a:t>as defined by </a:t>
                      </a:r>
                      <a:r>
                        <a:rPr kumimoji="0" lang="en-US" sz="1300" b="1" i="0" u="none" strike="noStrike" cap="none" normalizeH="0" baseline="0" smtClean="0">
                          <a:ln>
                            <a:noFill/>
                          </a:ln>
                          <a:solidFill>
                            <a:srgbClr val="000000"/>
                          </a:solidFill>
                          <a:effectLst/>
                          <a:latin typeface="Arial" charset="0"/>
                          <a:hlinkClick r:id="rId4" tooltip="IEC 60027-2"/>
                        </a:rPr>
                        <a:t>IEC 60027-2</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solidFill>
                      <a:srgbClr val="CC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0513">
                <a:tc gridSpan="3">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hlinkClick r:id="rId5" tooltip="SI prefix"/>
                        </a:rPr>
                        <a:t>SI prefix</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DDDDFF"/>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gridSpan="3">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hlinkClick r:id="rId6" tooltip="Binary prefix"/>
                        </a:rPr>
                        <a:t>Binary prefixes</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DDDDFF"/>
                    </a:solidFill>
                  </a:tcPr>
                </a:tc>
                <a:tc hMerge="1">
                  <a:txBody>
                    <a:bodyPr/>
                    <a:lstStyle/>
                    <a:p>
                      <a:endParaRPr lang="en-US"/>
                    </a:p>
                  </a:txBody>
                  <a:tcPr/>
                </a:tc>
                <a:tc hMerge="1">
                  <a:txBody>
                    <a:bodyPr/>
                    <a:lstStyle/>
                    <a:p>
                      <a:endParaRPr lang="en-US"/>
                    </a:p>
                  </a:txBody>
                  <a:tcPr/>
                </a:tc>
              </a:tr>
              <a:tr h="29051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Name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Symbol</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Multiple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Name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Symbol</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Multiple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E6"/>
                    </a:solid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7" tooltip="Kilobyte"/>
                        </a:rPr>
                        <a:t>kilobyte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kB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8" tooltip="1 E3"/>
                        </a:rPr>
                        <a:t>10</a:t>
                      </a:r>
                      <a:r>
                        <a:rPr kumimoji="0" lang="en-US" sz="1300" b="0" i="0" u="none" strike="noStrike" cap="none" normalizeH="0" baseline="30000" smtClean="0">
                          <a:ln>
                            <a:noFill/>
                          </a:ln>
                          <a:solidFill>
                            <a:srgbClr val="000000"/>
                          </a:solidFill>
                          <a:effectLst/>
                          <a:latin typeface="Arial" charset="0"/>
                          <a:hlinkClick r:id="rId8" tooltip="1 E3"/>
                        </a:rPr>
                        <a:t>3</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10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9" tooltip="Kibibyte"/>
                        </a:rPr>
                        <a:t>kibibyte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KiB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2</a:t>
                      </a:r>
                      <a:r>
                        <a:rPr kumimoji="0" lang="en-US" sz="1300" b="0" i="0" u="none" strike="noStrike" cap="none" normalizeH="0" baseline="30000" smtClean="0">
                          <a:ln>
                            <a:noFill/>
                          </a:ln>
                          <a:solidFill>
                            <a:srgbClr val="000000"/>
                          </a:solidFill>
                          <a:effectLst/>
                          <a:latin typeface="Arial" charset="0"/>
                        </a:rPr>
                        <a:t>10</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E6"/>
                    </a:solid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0" tooltip="Megabyte"/>
                        </a:rPr>
                        <a:t>megabyte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MB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1" tooltip="1 E6"/>
                        </a:rPr>
                        <a:t>10</a:t>
                      </a:r>
                      <a:r>
                        <a:rPr kumimoji="0" lang="en-US" sz="1300" b="0" i="0" u="none" strike="noStrike" cap="none" normalizeH="0" baseline="30000" smtClean="0">
                          <a:ln>
                            <a:noFill/>
                          </a:ln>
                          <a:solidFill>
                            <a:srgbClr val="000000"/>
                          </a:solidFill>
                          <a:effectLst/>
                          <a:latin typeface="Arial" charset="0"/>
                          <a:hlinkClick r:id="rId11" tooltip="1 E6"/>
                        </a:rPr>
                        <a:t>6</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20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2" tooltip="Mebibyte"/>
                        </a:rPr>
                        <a:t>mebibyte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MiB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2</a:t>
                      </a:r>
                      <a:r>
                        <a:rPr kumimoji="0" lang="en-US" sz="1300" b="0" i="0" u="none" strike="noStrike" cap="none" normalizeH="0" baseline="30000" smtClean="0">
                          <a:ln>
                            <a:noFill/>
                          </a:ln>
                          <a:solidFill>
                            <a:srgbClr val="000000"/>
                          </a:solidFill>
                          <a:effectLst/>
                          <a:latin typeface="Arial" charset="0"/>
                        </a:rPr>
                        <a:t>20</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E6"/>
                    </a:solid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3" tooltip="Gigabyte"/>
                        </a:rPr>
                        <a:t>gigabyte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GB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4" tooltip="1 E9"/>
                        </a:rPr>
                        <a:t>10</a:t>
                      </a:r>
                      <a:r>
                        <a:rPr kumimoji="0" lang="en-US" sz="1300" b="0" i="0" u="none" strike="noStrike" cap="none" normalizeH="0" baseline="30000" smtClean="0">
                          <a:ln>
                            <a:noFill/>
                          </a:ln>
                          <a:solidFill>
                            <a:srgbClr val="000000"/>
                          </a:solidFill>
                          <a:effectLst/>
                          <a:latin typeface="Arial" charset="0"/>
                          <a:hlinkClick r:id="rId14" tooltip="1 E9"/>
                        </a:rPr>
                        <a:t>9</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30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5" tooltip="Gibibyte"/>
                        </a:rPr>
                        <a:t>gibibyte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GiB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2</a:t>
                      </a:r>
                      <a:r>
                        <a:rPr kumimoji="0" lang="en-US" sz="1300" b="0" i="0" u="none" strike="noStrike" cap="none" normalizeH="0" baseline="30000" smtClean="0">
                          <a:ln>
                            <a:noFill/>
                          </a:ln>
                          <a:solidFill>
                            <a:srgbClr val="000000"/>
                          </a:solidFill>
                          <a:effectLst/>
                          <a:latin typeface="Arial" charset="0"/>
                        </a:rPr>
                        <a:t>30</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E6"/>
                    </a:solid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6" tooltip="Terabyte"/>
                        </a:rPr>
                        <a:t>terabyte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TB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7" tooltip="1 E12"/>
                        </a:rPr>
                        <a:t>10</a:t>
                      </a:r>
                      <a:r>
                        <a:rPr kumimoji="0" lang="en-US" sz="1300" b="0" i="0" u="none" strike="noStrike" cap="none" normalizeH="0" baseline="30000" smtClean="0">
                          <a:ln>
                            <a:noFill/>
                          </a:ln>
                          <a:solidFill>
                            <a:srgbClr val="000000"/>
                          </a:solidFill>
                          <a:effectLst/>
                          <a:latin typeface="Arial" charset="0"/>
                          <a:hlinkClick r:id="rId17" tooltip="1 E12"/>
                        </a:rPr>
                        <a:t>12</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40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8" tooltip="Tebibyte"/>
                        </a:rPr>
                        <a:t>tebibyte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TiB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2</a:t>
                      </a:r>
                      <a:r>
                        <a:rPr kumimoji="0" lang="en-US" sz="1300" b="0" i="0" u="none" strike="noStrike" cap="none" normalizeH="0" baseline="30000" smtClean="0">
                          <a:ln>
                            <a:noFill/>
                          </a:ln>
                          <a:solidFill>
                            <a:srgbClr val="000000"/>
                          </a:solidFill>
                          <a:effectLst/>
                          <a:latin typeface="Arial" charset="0"/>
                        </a:rPr>
                        <a:t>40</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E6"/>
                    </a:solid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19" tooltip="Petabyte"/>
                        </a:rPr>
                        <a:t>petabyte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PB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0" tooltip="1 E15"/>
                        </a:rPr>
                        <a:t>10</a:t>
                      </a:r>
                      <a:r>
                        <a:rPr kumimoji="0" lang="en-US" sz="1300" b="0" i="0" u="none" strike="noStrike" cap="none" normalizeH="0" baseline="30000" smtClean="0">
                          <a:ln>
                            <a:noFill/>
                          </a:ln>
                          <a:solidFill>
                            <a:srgbClr val="000000"/>
                          </a:solidFill>
                          <a:effectLst/>
                          <a:latin typeface="Arial" charset="0"/>
                          <a:hlinkClick r:id="rId20" tooltip="1 E15"/>
                        </a:rPr>
                        <a:t>15</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50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1" tooltip="Pebibyte"/>
                        </a:rPr>
                        <a:t>pebibyte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PiB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2</a:t>
                      </a:r>
                      <a:r>
                        <a:rPr kumimoji="0" lang="en-US" sz="1300" b="0" i="0" u="none" strike="noStrike" cap="none" normalizeH="0" baseline="30000" smtClean="0">
                          <a:ln>
                            <a:noFill/>
                          </a:ln>
                          <a:solidFill>
                            <a:srgbClr val="000000"/>
                          </a:solidFill>
                          <a:effectLst/>
                          <a:latin typeface="Arial" charset="0"/>
                        </a:rPr>
                        <a:t>50</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E6"/>
                    </a:solid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2" tooltip="Exabyte"/>
                        </a:rPr>
                        <a:t>exabyte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EB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3" tooltip="1 E18"/>
                        </a:rPr>
                        <a:t>10</a:t>
                      </a:r>
                      <a:r>
                        <a:rPr kumimoji="0" lang="en-US" sz="1300" b="0" i="0" u="none" strike="noStrike" cap="none" normalizeH="0" baseline="30000" smtClean="0">
                          <a:ln>
                            <a:noFill/>
                          </a:ln>
                          <a:solidFill>
                            <a:srgbClr val="000000"/>
                          </a:solidFill>
                          <a:effectLst/>
                          <a:latin typeface="Arial" charset="0"/>
                          <a:hlinkClick r:id="rId23" tooltip="1 E18"/>
                        </a:rPr>
                        <a:t>18</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60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4" tooltip="Exbibyte"/>
                        </a:rPr>
                        <a:t>exbibyte</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EiB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2</a:t>
                      </a:r>
                      <a:r>
                        <a:rPr kumimoji="0" lang="en-US" sz="1300" b="0" i="0" u="none" strike="noStrike" cap="none" normalizeH="0" baseline="30000" smtClean="0">
                          <a:ln>
                            <a:noFill/>
                          </a:ln>
                          <a:solidFill>
                            <a:srgbClr val="000000"/>
                          </a:solidFill>
                          <a:effectLst/>
                          <a:latin typeface="Arial" charset="0"/>
                        </a:rPr>
                        <a:t>60</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rgbClr val="FFFFE6"/>
                    </a:solid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5" tooltip="Zettabyte"/>
                        </a:rPr>
                        <a:t>zettabyte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ZB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6" tooltip="1 E21"/>
                        </a:rPr>
                        <a:t>10</a:t>
                      </a:r>
                      <a:r>
                        <a:rPr kumimoji="0" lang="en-US" sz="1300" b="0" i="0" u="none" strike="noStrike" cap="none" normalizeH="0" baseline="30000" smtClean="0">
                          <a:ln>
                            <a:noFill/>
                          </a:ln>
                          <a:solidFill>
                            <a:srgbClr val="000000"/>
                          </a:solidFill>
                          <a:effectLst/>
                          <a:latin typeface="Arial" charset="0"/>
                          <a:hlinkClick r:id="rId26" tooltip="1 E21"/>
                        </a:rPr>
                        <a:t>21</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70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2905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rgbClr val="000000"/>
                          </a:solidFill>
                          <a:effectLst/>
                          <a:latin typeface="Arial" charset="0"/>
                        </a:rPr>
                        <a:t>yottabyte</a:t>
                      </a:r>
                      <a:endParaRPr kumimoji="0" lang="en-US"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a:noFill/>
                    </a:lnT>
                    <a:lnB cap="flat">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rPr>
                        <a:t>YB</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solidFill>
                      <a:srgbClr val="FFFFE6"/>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charset="0"/>
                          <a:hlinkClick r:id="rId27" tooltip="1 E24"/>
                        </a:rPr>
                        <a:t>10</a:t>
                      </a:r>
                      <a:r>
                        <a:rPr kumimoji="0" lang="en-US" sz="1300" b="0" i="0" u="none" strike="noStrike" cap="none" normalizeH="0" baseline="30000" smtClean="0">
                          <a:ln>
                            <a:noFill/>
                          </a:ln>
                          <a:solidFill>
                            <a:srgbClr val="000000"/>
                          </a:solidFill>
                          <a:effectLst/>
                          <a:latin typeface="Arial" charset="0"/>
                          <a:hlinkClick r:id="rId27" tooltip="1 E24"/>
                        </a:rPr>
                        <a:t>24</a:t>
                      </a:r>
                      <a:r>
                        <a:rPr kumimoji="0" lang="en-US" sz="1300" b="0" i="0" u="none" strike="noStrike" cap="none" normalizeH="0" baseline="0" smtClean="0">
                          <a:ln>
                            <a:noFill/>
                          </a:ln>
                          <a:solidFill>
                            <a:srgbClr val="000000"/>
                          </a:solidFill>
                          <a:effectLst/>
                          <a:latin typeface="Arial" charset="0"/>
                        </a:rPr>
                        <a:t> (or 2</a:t>
                      </a:r>
                      <a:r>
                        <a:rPr kumimoji="0" lang="en-US" sz="1300" b="0" i="0" u="none" strike="noStrike" cap="none" normalizeH="0" baseline="30000" smtClean="0">
                          <a:ln>
                            <a:noFill/>
                          </a:ln>
                          <a:solidFill>
                            <a:srgbClr val="000000"/>
                          </a:solidFill>
                          <a:effectLst/>
                          <a:latin typeface="Arial" charset="0"/>
                        </a:rPr>
                        <a:t>80</a:t>
                      </a:r>
                      <a:r>
                        <a:rPr kumimoji="0" lang="en-US" sz="1300" b="0" i="0" u="none" strike="noStrike" cap="none" normalizeH="0" baseline="0" smtClean="0">
                          <a:ln>
                            <a:noFill/>
                          </a:ln>
                          <a:solidFill>
                            <a:srgbClr val="000000"/>
                          </a:solidFill>
                          <a:effectLst/>
                          <a:latin typeface="Arial"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solidFill>
                      <a:srgbClr val="FFFF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287814" name="Rectangle 100"/>
          <p:cNvSpPr>
            <a:spLocks noChangeArrowheads="1"/>
          </p:cNvSpPr>
          <p:nvPr/>
        </p:nvSpPr>
        <p:spPr bwMode="auto">
          <a:xfrm>
            <a:off x="5410200" y="6172200"/>
            <a:ext cx="3333750" cy="304800"/>
          </a:xfrm>
          <a:prstGeom prst="rect">
            <a:avLst/>
          </a:prstGeom>
          <a:noFill/>
          <a:ln w="9525">
            <a:noFill/>
            <a:miter lim="800000"/>
            <a:headEnd/>
            <a:tailEnd/>
          </a:ln>
        </p:spPr>
        <p:txBody>
          <a:bodyPr wrap="none" anchor="ctr">
            <a:spAutoFit/>
          </a:bodyPr>
          <a:lstStyle/>
          <a:p>
            <a:r>
              <a:rPr lang="en-US" sz="1400"/>
              <a:t>A </a:t>
            </a:r>
            <a:r>
              <a:rPr lang="en-US" sz="1400" b="1"/>
              <a:t>yottabyte</a:t>
            </a:r>
            <a:r>
              <a:rPr lang="en-US" sz="1400"/>
              <a:t> (derived from the </a:t>
            </a:r>
            <a:r>
              <a:rPr lang="en-US" sz="1400">
                <a:hlinkClick r:id="rId5" tooltip="SI prefix"/>
              </a:rPr>
              <a:t>SI prefix </a:t>
            </a:r>
            <a:r>
              <a:rPr lang="en-US" sz="1400"/>
              <a:t>)</a:t>
            </a: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r>
              <a:rPr lang="en-US" sz="3600" smtClean="0">
                <a:latin typeface="Arial" charset="0"/>
              </a:rPr>
              <a:t>Metric Article</a:t>
            </a:r>
          </a:p>
        </p:txBody>
      </p:sp>
      <p:sp>
        <p:nvSpPr>
          <p:cNvPr id="898051"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805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8053"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6"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288774" name="Rectangle 7"/>
          <p:cNvSpPr>
            <a:spLocks noChangeArrowheads="1"/>
          </p:cNvSpPr>
          <p:nvPr/>
        </p:nvSpPr>
        <p:spPr bwMode="auto">
          <a:xfrm>
            <a:off x="2438400" y="1981200"/>
            <a:ext cx="3792538" cy="457200"/>
          </a:xfrm>
          <a:prstGeom prst="rect">
            <a:avLst/>
          </a:prstGeom>
          <a:noFill/>
          <a:ln w="9525">
            <a:noFill/>
            <a:miter lim="800000"/>
            <a:headEnd/>
            <a:tailEnd/>
          </a:ln>
        </p:spPr>
        <p:txBody>
          <a:bodyPr wrap="none" anchor="ctr">
            <a:spAutoFit/>
          </a:bodyPr>
          <a:lstStyle/>
          <a:p>
            <a:r>
              <a:rPr lang="en-US">
                <a:hlinkClick r:id="rId7" action="ppaction://hlinkfile"/>
              </a:rPr>
              <a:t>Metric Article</a:t>
            </a:r>
            <a:r>
              <a:rPr lang="en-US"/>
              <a:t>   </a:t>
            </a:r>
            <a:r>
              <a:rPr lang="en-US" i="1"/>
              <a:t>(</a:t>
            </a:r>
            <a:r>
              <a:rPr lang="en-US" i="1">
                <a:hlinkClick r:id="rId8" action="ppaction://hlinkfile"/>
              </a:rPr>
              <a:t>questions</a:t>
            </a:r>
            <a:r>
              <a:rPr lang="en-US" i="1"/>
              <a:t>)</a:t>
            </a:r>
            <a:r>
              <a:rPr lang="en-US"/>
              <a:t> </a:t>
            </a:r>
          </a:p>
        </p:txBody>
      </p:sp>
      <p:sp>
        <p:nvSpPr>
          <p:cNvPr id="288775" name="Rectangle 8"/>
          <p:cNvSpPr>
            <a:spLocks noChangeArrowheads="1"/>
          </p:cNvSpPr>
          <p:nvPr/>
        </p:nvSpPr>
        <p:spPr bwMode="auto">
          <a:xfrm>
            <a:off x="2439988" y="3990975"/>
            <a:ext cx="3792537" cy="457200"/>
          </a:xfrm>
          <a:prstGeom prst="rect">
            <a:avLst/>
          </a:prstGeom>
          <a:noFill/>
          <a:ln w="9525">
            <a:noFill/>
            <a:miter lim="800000"/>
            <a:headEnd/>
            <a:tailEnd/>
          </a:ln>
        </p:spPr>
        <p:txBody>
          <a:bodyPr wrap="none" anchor="ctr">
            <a:spAutoFit/>
          </a:bodyPr>
          <a:lstStyle/>
          <a:p>
            <a:r>
              <a:rPr lang="en-US">
                <a:hlinkClick r:id="rId9"/>
              </a:rPr>
              <a:t>Metric Article</a:t>
            </a:r>
            <a:r>
              <a:rPr lang="en-US"/>
              <a:t>   </a:t>
            </a:r>
            <a:r>
              <a:rPr lang="en-US" i="1">
                <a:hlinkClick r:id="rId10"/>
              </a:rPr>
              <a:t>(questions)</a:t>
            </a:r>
            <a:r>
              <a:rPr lang="en-US"/>
              <a:t> </a:t>
            </a:r>
          </a:p>
        </p:txBody>
      </p:sp>
      <p:sp>
        <p:nvSpPr>
          <p:cNvPr id="288776"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685800" y="457200"/>
            <a:ext cx="7772400" cy="1143000"/>
          </a:xfrm>
        </p:spPr>
        <p:txBody>
          <a:bodyPr/>
          <a:lstStyle/>
          <a:p>
            <a:pPr eaLnBrk="1" hangingPunct="1"/>
            <a:r>
              <a:rPr lang="en-US" smtClean="0">
                <a:latin typeface="Arial" charset="0"/>
              </a:rPr>
              <a:t>SI-US Conversion Factors</a:t>
            </a:r>
          </a:p>
        </p:txBody>
      </p:sp>
      <p:sp>
        <p:nvSpPr>
          <p:cNvPr id="289795" name="Text Box 3"/>
          <p:cNvSpPr txBox="1">
            <a:spLocks noChangeArrowheads="1"/>
          </p:cNvSpPr>
          <p:nvPr/>
        </p:nvSpPr>
        <p:spPr bwMode="auto">
          <a:xfrm>
            <a:off x="1752600" y="1508125"/>
            <a:ext cx="4833938" cy="336550"/>
          </a:xfrm>
          <a:prstGeom prst="rect">
            <a:avLst/>
          </a:prstGeom>
          <a:noFill/>
          <a:ln w="9525">
            <a:noFill/>
            <a:miter lim="800000"/>
            <a:headEnd/>
            <a:tailEnd/>
          </a:ln>
        </p:spPr>
        <p:txBody>
          <a:bodyPr wrap="none">
            <a:spAutoFit/>
          </a:bodyPr>
          <a:lstStyle/>
          <a:p>
            <a:r>
              <a:rPr lang="en-US" sz="1600" b="1"/>
              <a:t>Relationship		Conversion Factors</a:t>
            </a:r>
          </a:p>
        </p:txBody>
      </p:sp>
      <p:sp>
        <p:nvSpPr>
          <p:cNvPr id="289796" name="Text Box 4"/>
          <p:cNvSpPr txBox="1">
            <a:spLocks noChangeArrowheads="1"/>
          </p:cNvSpPr>
          <p:nvPr/>
        </p:nvSpPr>
        <p:spPr bwMode="auto">
          <a:xfrm>
            <a:off x="1752600" y="1889125"/>
            <a:ext cx="860425" cy="336550"/>
          </a:xfrm>
          <a:prstGeom prst="rect">
            <a:avLst/>
          </a:prstGeom>
          <a:noFill/>
          <a:ln w="9525">
            <a:noFill/>
            <a:miter lim="800000"/>
            <a:headEnd/>
            <a:tailEnd/>
          </a:ln>
        </p:spPr>
        <p:txBody>
          <a:bodyPr wrap="none">
            <a:spAutoFit/>
          </a:bodyPr>
          <a:lstStyle/>
          <a:p>
            <a:r>
              <a:rPr lang="en-US" sz="1600" b="1"/>
              <a:t>Length</a:t>
            </a:r>
          </a:p>
        </p:txBody>
      </p:sp>
      <p:sp>
        <p:nvSpPr>
          <p:cNvPr id="289797" name="Text Box 5"/>
          <p:cNvSpPr txBox="1">
            <a:spLocks noChangeArrowheads="1"/>
          </p:cNvSpPr>
          <p:nvPr/>
        </p:nvSpPr>
        <p:spPr bwMode="auto">
          <a:xfrm>
            <a:off x="1752600" y="3260725"/>
            <a:ext cx="917575" cy="336550"/>
          </a:xfrm>
          <a:prstGeom prst="rect">
            <a:avLst/>
          </a:prstGeom>
          <a:noFill/>
          <a:ln w="9525">
            <a:noFill/>
            <a:miter lim="800000"/>
            <a:headEnd/>
            <a:tailEnd/>
          </a:ln>
        </p:spPr>
        <p:txBody>
          <a:bodyPr wrap="none">
            <a:spAutoFit/>
          </a:bodyPr>
          <a:lstStyle/>
          <a:p>
            <a:r>
              <a:rPr lang="en-US" sz="1600" b="1"/>
              <a:t>Volume</a:t>
            </a:r>
          </a:p>
        </p:txBody>
      </p:sp>
      <p:sp>
        <p:nvSpPr>
          <p:cNvPr id="289798" name="Text Box 6"/>
          <p:cNvSpPr txBox="1">
            <a:spLocks noChangeArrowheads="1"/>
          </p:cNvSpPr>
          <p:nvPr/>
        </p:nvSpPr>
        <p:spPr bwMode="auto">
          <a:xfrm>
            <a:off x="1752600" y="4784725"/>
            <a:ext cx="692150" cy="336550"/>
          </a:xfrm>
          <a:prstGeom prst="rect">
            <a:avLst/>
          </a:prstGeom>
          <a:noFill/>
          <a:ln w="9525">
            <a:noFill/>
            <a:miter lim="800000"/>
            <a:headEnd/>
            <a:tailEnd/>
          </a:ln>
        </p:spPr>
        <p:txBody>
          <a:bodyPr wrap="none">
            <a:spAutoFit/>
          </a:bodyPr>
          <a:lstStyle/>
          <a:p>
            <a:r>
              <a:rPr lang="en-US" sz="1600" b="1"/>
              <a:t>Mass</a:t>
            </a:r>
          </a:p>
        </p:txBody>
      </p:sp>
      <p:sp>
        <p:nvSpPr>
          <p:cNvPr id="289799" name="Text Box 7"/>
          <p:cNvSpPr txBox="1">
            <a:spLocks noChangeArrowheads="1"/>
          </p:cNvSpPr>
          <p:nvPr/>
        </p:nvSpPr>
        <p:spPr bwMode="auto">
          <a:xfrm>
            <a:off x="1752600" y="2346325"/>
            <a:ext cx="1525588" cy="336550"/>
          </a:xfrm>
          <a:prstGeom prst="rect">
            <a:avLst/>
          </a:prstGeom>
          <a:noFill/>
          <a:ln w="9525">
            <a:noFill/>
            <a:miter lim="800000"/>
            <a:headEnd/>
            <a:tailEnd/>
          </a:ln>
        </p:spPr>
        <p:txBody>
          <a:bodyPr wrap="none">
            <a:spAutoFit/>
          </a:bodyPr>
          <a:lstStyle/>
          <a:p>
            <a:r>
              <a:rPr lang="en-US" sz="1600"/>
              <a:t>2.54 cm = 1 in.</a:t>
            </a:r>
          </a:p>
        </p:txBody>
      </p:sp>
      <p:sp>
        <p:nvSpPr>
          <p:cNvPr id="289800" name="Text Box 8"/>
          <p:cNvSpPr txBox="1">
            <a:spLocks noChangeArrowheads="1"/>
          </p:cNvSpPr>
          <p:nvPr/>
        </p:nvSpPr>
        <p:spPr bwMode="auto">
          <a:xfrm>
            <a:off x="1752600" y="2879725"/>
            <a:ext cx="1423988" cy="336550"/>
          </a:xfrm>
          <a:prstGeom prst="rect">
            <a:avLst/>
          </a:prstGeom>
          <a:noFill/>
          <a:ln w="9525">
            <a:noFill/>
            <a:miter lim="800000"/>
            <a:headEnd/>
            <a:tailEnd/>
          </a:ln>
        </p:spPr>
        <p:txBody>
          <a:bodyPr wrap="none">
            <a:spAutoFit/>
          </a:bodyPr>
          <a:lstStyle/>
          <a:p>
            <a:r>
              <a:rPr lang="en-US" sz="1600"/>
              <a:t>1 m = 39.4 in.</a:t>
            </a:r>
          </a:p>
        </p:txBody>
      </p:sp>
      <p:sp>
        <p:nvSpPr>
          <p:cNvPr id="289801" name="Text Box 9"/>
          <p:cNvSpPr txBox="1">
            <a:spLocks noChangeArrowheads="1"/>
          </p:cNvSpPr>
          <p:nvPr/>
        </p:nvSpPr>
        <p:spPr bwMode="auto">
          <a:xfrm>
            <a:off x="1752600" y="3717925"/>
            <a:ext cx="1435100" cy="336550"/>
          </a:xfrm>
          <a:prstGeom prst="rect">
            <a:avLst/>
          </a:prstGeom>
          <a:noFill/>
          <a:ln w="9525">
            <a:noFill/>
            <a:miter lim="800000"/>
            <a:headEnd/>
            <a:tailEnd/>
          </a:ln>
        </p:spPr>
        <p:txBody>
          <a:bodyPr wrap="none">
            <a:spAutoFit/>
          </a:bodyPr>
          <a:lstStyle/>
          <a:p>
            <a:r>
              <a:rPr lang="en-US" sz="1600"/>
              <a:t>946 mL = 1 qt</a:t>
            </a:r>
          </a:p>
        </p:txBody>
      </p:sp>
      <p:sp>
        <p:nvSpPr>
          <p:cNvPr id="289802" name="Text Box 10"/>
          <p:cNvSpPr txBox="1">
            <a:spLocks noChangeArrowheads="1"/>
          </p:cNvSpPr>
          <p:nvPr/>
        </p:nvSpPr>
        <p:spPr bwMode="auto">
          <a:xfrm>
            <a:off x="1752600" y="4327525"/>
            <a:ext cx="1322388" cy="336550"/>
          </a:xfrm>
          <a:prstGeom prst="rect">
            <a:avLst/>
          </a:prstGeom>
          <a:noFill/>
          <a:ln w="9525">
            <a:noFill/>
            <a:miter lim="800000"/>
            <a:headEnd/>
            <a:tailEnd/>
          </a:ln>
        </p:spPr>
        <p:txBody>
          <a:bodyPr wrap="none">
            <a:spAutoFit/>
          </a:bodyPr>
          <a:lstStyle/>
          <a:p>
            <a:r>
              <a:rPr lang="en-US" sz="1600"/>
              <a:t>1 L = 1.06 qt</a:t>
            </a:r>
          </a:p>
        </p:txBody>
      </p:sp>
      <p:sp>
        <p:nvSpPr>
          <p:cNvPr id="289803" name="Text Box 11"/>
          <p:cNvSpPr txBox="1">
            <a:spLocks noChangeArrowheads="1"/>
          </p:cNvSpPr>
          <p:nvPr/>
        </p:nvSpPr>
        <p:spPr bwMode="auto">
          <a:xfrm>
            <a:off x="1752600" y="5318125"/>
            <a:ext cx="1252538" cy="336550"/>
          </a:xfrm>
          <a:prstGeom prst="rect">
            <a:avLst/>
          </a:prstGeom>
          <a:noFill/>
          <a:ln w="9525">
            <a:noFill/>
            <a:miter lim="800000"/>
            <a:headEnd/>
            <a:tailEnd/>
          </a:ln>
        </p:spPr>
        <p:txBody>
          <a:bodyPr wrap="none">
            <a:spAutoFit/>
          </a:bodyPr>
          <a:lstStyle/>
          <a:p>
            <a:r>
              <a:rPr lang="en-US" sz="1600"/>
              <a:t>454 g = 1 lb</a:t>
            </a:r>
          </a:p>
        </p:txBody>
      </p:sp>
      <p:sp>
        <p:nvSpPr>
          <p:cNvPr id="289804" name="Text Box 12"/>
          <p:cNvSpPr txBox="1">
            <a:spLocks noChangeArrowheads="1"/>
          </p:cNvSpPr>
          <p:nvPr/>
        </p:nvSpPr>
        <p:spPr bwMode="auto">
          <a:xfrm>
            <a:off x="1752600" y="5851525"/>
            <a:ext cx="1411288" cy="336550"/>
          </a:xfrm>
          <a:prstGeom prst="rect">
            <a:avLst/>
          </a:prstGeom>
          <a:noFill/>
          <a:ln w="9525">
            <a:noFill/>
            <a:miter lim="800000"/>
            <a:headEnd/>
            <a:tailEnd/>
          </a:ln>
        </p:spPr>
        <p:txBody>
          <a:bodyPr wrap="none">
            <a:spAutoFit/>
          </a:bodyPr>
          <a:lstStyle/>
          <a:p>
            <a:r>
              <a:rPr lang="en-US" sz="1600"/>
              <a:t>1 kg = 2.20 lb</a:t>
            </a:r>
          </a:p>
        </p:txBody>
      </p:sp>
      <p:sp>
        <p:nvSpPr>
          <p:cNvPr id="289805" name="Text Box 13"/>
          <p:cNvSpPr txBox="1">
            <a:spLocks noChangeArrowheads="1"/>
          </p:cNvSpPr>
          <p:nvPr/>
        </p:nvSpPr>
        <p:spPr bwMode="auto">
          <a:xfrm>
            <a:off x="5867400" y="2238375"/>
            <a:ext cx="908050" cy="581025"/>
          </a:xfrm>
          <a:prstGeom prst="rect">
            <a:avLst/>
          </a:prstGeom>
          <a:noFill/>
          <a:ln w="9525">
            <a:noFill/>
            <a:miter lim="800000"/>
            <a:headEnd/>
            <a:tailEnd/>
          </a:ln>
        </p:spPr>
        <p:txBody>
          <a:bodyPr wrap="none">
            <a:spAutoFit/>
          </a:bodyPr>
          <a:lstStyle/>
          <a:p>
            <a:r>
              <a:rPr lang="en-US" sz="1600"/>
              <a:t>   1 in</a:t>
            </a:r>
          </a:p>
          <a:p>
            <a:r>
              <a:rPr lang="en-US" sz="1600"/>
              <a:t>2.54 cm</a:t>
            </a:r>
          </a:p>
        </p:txBody>
      </p:sp>
      <p:sp>
        <p:nvSpPr>
          <p:cNvPr id="289806" name="Line 14"/>
          <p:cNvSpPr>
            <a:spLocks noChangeShapeType="1"/>
          </p:cNvSpPr>
          <p:nvPr/>
        </p:nvSpPr>
        <p:spPr bwMode="auto">
          <a:xfrm>
            <a:off x="5943600" y="2543175"/>
            <a:ext cx="762000" cy="0"/>
          </a:xfrm>
          <a:prstGeom prst="line">
            <a:avLst/>
          </a:prstGeom>
          <a:noFill/>
          <a:ln w="9525">
            <a:solidFill>
              <a:schemeClr val="tx1"/>
            </a:solidFill>
            <a:miter lim="800000"/>
            <a:headEnd/>
            <a:tailEnd/>
          </a:ln>
        </p:spPr>
        <p:txBody>
          <a:bodyPr wrap="none"/>
          <a:lstStyle/>
          <a:p>
            <a:endParaRPr lang="en-US"/>
          </a:p>
        </p:txBody>
      </p:sp>
      <p:sp>
        <p:nvSpPr>
          <p:cNvPr id="289807" name="Text Box 15"/>
          <p:cNvSpPr txBox="1">
            <a:spLocks noChangeArrowheads="1"/>
          </p:cNvSpPr>
          <p:nvPr/>
        </p:nvSpPr>
        <p:spPr bwMode="auto">
          <a:xfrm>
            <a:off x="3886200" y="2771775"/>
            <a:ext cx="850900" cy="581025"/>
          </a:xfrm>
          <a:prstGeom prst="rect">
            <a:avLst/>
          </a:prstGeom>
          <a:noFill/>
          <a:ln w="9525">
            <a:noFill/>
            <a:miter lim="800000"/>
            <a:headEnd/>
            <a:tailEnd/>
          </a:ln>
        </p:spPr>
        <p:txBody>
          <a:bodyPr wrap="none">
            <a:spAutoFit/>
          </a:bodyPr>
          <a:lstStyle/>
          <a:p>
            <a:r>
              <a:rPr lang="en-US" sz="1600"/>
              <a:t> 39.4 in</a:t>
            </a:r>
          </a:p>
          <a:p>
            <a:r>
              <a:rPr lang="en-US" sz="1600"/>
              <a:t>   1 m</a:t>
            </a:r>
          </a:p>
        </p:txBody>
      </p:sp>
      <p:sp>
        <p:nvSpPr>
          <p:cNvPr id="289808" name="Line 16"/>
          <p:cNvSpPr>
            <a:spLocks noChangeShapeType="1"/>
          </p:cNvSpPr>
          <p:nvPr/>
        </p:nvSpPr>
        <p:spPr bwMode="auto">
          <a:xfrm>
            <a:off x="3962400" y="3076575"/>
            <a:ext cx="762000" cy="0"/>
          </a:xfrm>
          <a:prstGeom prst="line">
            <a:avLst/>
          </a:prstGeom>
          <a:noFill/>
          <a:ln w="9525">
            <a:solidFill>
              <a:schemeClr val="tx1"/>
            </a:solidFill>
            <a:miter lim="800000"/>
            <a:headEnd/>
            <a:tailEnd/>
          </a:ln>
        </p:spPr>
        <p:txBody>
          <a:bodyPr wrap="none"/>
          <a:lstStyle/>
          <a:p>
            <a:endParaRPr lang="en-US"/>
          </a:p>
        </p:txBody>
      </p:sp>
      <p:sp>
        <p:nvSpPr>
          <p:cNvPr id="289809" name="Text Box 17"/>
          <p:cNvSpPr txBox="1">
            <a:spLocks noChangeArrowheads="1"/>
          </p:cNvSpPr>
          <p:nvPr/>
        </p:nvSpPr>
        <p:spPr bwMode="auto">
          <a:xfrm>
            <a:off x="5867400" y="2771775"/>
            <a:ext cx="965200" cy="581025"/>
          </a:xfrm>
          <a:prstGeom prst="rect">
            <a:avLst/>
          </a:prstGeom>
          <a:noFill/>
          <a:ln w="9525">
            <a:noFill/>
            <a:miter lim="800000"/>
            <a:headEnd/>
            <a:tailEnd/>
          </a:ln>
        </p:spPr>
        <p:txBody>
          <a:bodyPr wrap="none">
            <a:spAutoFit/>
          </a:bodyPr>
          <a:lstStyle/>
          <a:p>
            <a:r>
              <a:rPr lang="en-US" sz="1600"/>
              <a:t>   1 m</a:t>
            </a:r>
          </a:p>
          <a:p>
            <a:r>
              <a:rPr lang="en-US" sz="1600"/>
              <a:t>  39.4 in.</a:t>
            </a:r>
          </a:p>
        </p:txBody>
      </p:sp>
      <p:sp>
        <p:nvSpPr>
          <p:cNvPr id="289810" name="Line 18"/>
          <p:cNvSpPr>
            <a:spLocks noChangeShapeType="1"/>
          </p:cNvSpPr>
          <p:nvPr/>
        </p:nvSpPr>
        <p:spPr bwMode="auto">
          <a:xfrm>
            <a:off x="5943600" y="3076575"/>
            <a:ext cx="762000" cy="0"/>
          </a:xfrm>
          <a:prstGeom prst="line">
            <a:avLst/>
          </a:prstGeom>
          <a:noFill/>
          <a:ln w="9525">
            <a:solidFill>
              <a:schemeClr val="tx1"/>
            </a:solidFill>
            <a:miter lim="800000"/>
            <a:headEnd/>
            <a:tailEnd/>
          </a:ln>
        </p:spPr>
        <p:txBody>
          <a:bodyPr wrap="none"/>
          <a:lstStyle/>
          <a:p>
            <a:endParaRPr lang="en-US"/>
          </a:p>
        </p:txBody>
      </p:sp>
      <p:sp>
        <p:nvSpPr>
          <p:cNvPr id="289811" name="Text Box 19"/>
          <p:cNvSpPr txBox="1">
            <a:spLocks noChangeArrowheads="1"/>
          </p:cNvSpPr>
          <p:nvPr/>
        </p:nvSpPr>
        <p:spPr bwMode="auto">
          <a:xfrm>
            <a:off x="3886200" y="3581400"/>
            <a:ext cx="862013" cy="581025"/>
          </a:xfrm>
          <a:prstGeom prst="rect">
            <a:avLst/>
          </a:prstGeom>
          <a:noFill/>
          <a:ln w="9525">
            <a:noFill/>
            <a:miter lim="800000"/>
            <a:headEnd/>
            <a:tailEnd/>
          </a:ln>
        </p:spPr>
        <p:txBody>
          <a:bodyPr wrap="none">
            <a:spAutoFit/>
          </a:bodyPr>
          <a:lstStyle/>
          <a:p>
            <a:r>
              <a:rPr lang="en-US" sz="1600"/>
              <a:t>946 mL</a:t>
            </a:r>
          </a:p>
          <a:p>
            <a:r>
              <a:rPr lang="en-US" sz="1600"/>
              <a:t>   1 qt</a:t>
            </a:r>
          </a:p>
        </p:txBody>
      </p:sp>
      <p:sp>
        <p:nvSpPr>
          <p:cNvPr id="289812" name="Line 20"/>
          <p:cNvSpPr>
            <a:spLocks noChangeShapeType="1"/>
          </p:cNvSpPr>
          <p:nvPr/>
        </p:nvSpPr>
        <p:spPr bwMode="auto">
          <a:xfrm>
            <a:off x="3962400" y="3886200"/>
            <a:ext cx="762000" cy="0"/>
          </a:xfrm>
          <a:prstGeom prst="line">
            <a:avLst/>
          </a:prstGeom>
          <a:noFill/>
          <a:ln w="9525">
            <a:solidFill>
              <a:schemeClr val="tx1"/>
            </a:solidFill>
            <a:miter lim="800000"/>
            <a:headEnd/>
            <a:tailEnd/>
          </a:ln>
        </p:spPr>
        <p:txBody>
          <a:bodyPr wrap="none"/>
          <a:lstStyle/>
          <a:p>
            <a:endParaRPr lang="en-US"/>
          </a:p>
        </p:txBody>
      </p:sp>
      <p:sp>
        <p:nvSpPr>
          <p:cNvPr id="289813" name="Text Box 21"/>
          <p:cNvSpPr txBox="1">
            <a:spLocks noChangeArrowheads="1"/>
          </p:cNvSpPr>
          <p:nvPr/>
        </p:nvSpPr>
        <p:spPr bwMode="auto">
          <a:xfrm>
            <a:off x="5867400" y="3581400"/>
            <a:ext cx="919163" cy="581025"/>
          </a:xfrm>
          <a:prstGeom prst="rect">
            <a:avLst/>
          </a:prstGeom>
          <a:noFill/>
          <a:ln w="9525">
            <a:noFill/>
            <a:miter lim="800000"/>
            <a:headEnd/>
            <a:tailEnd/>
          </a:ln>
        </p:spPr>
        <p:txBody>
          <a:bodyPr wrap="none">
            <a:spAutoFit/>
          </a:bodyPr>
          <a:lstStyle/>
          <a:p>
            <a:r>
              <a:rPr lang="en-US" sz="1600"/>
              <a:t>   1 qt</a:t>
            </a:r>
          </a:p>
          <a:p>
            <a:r>
              <a:rPr lang="en-US" sz="1600"/>
              <a:t> 946 mL</a:t>
            </a:r>
          </a:p>
        </p:txBody>
      </p:sp>
      <p:sp>
        <p:nvSpPr>
          <p:cNvPr id="289814" name="Line 22"/>
          <p:cNvSpPr>
            <a:spLocks noChangeShapeType="1"/>
          </p:cNvSpPr>
          <p:nvPr/>
        </p:nvSpPr>
        <p:spPr bwMode="auto">
          <a:xfrm>
            <a:off x="5943600" y="3886200"/>
            <a:ext cx="762000" cy="0"/>
          </a:xfrm>
          <a:prstGeom prst="line">
            <a:avLst/>
          </a:prstGeom>
          <a:noFill/>
          <a:ln w="9525">
            <a:solidFill>
              <a:schemeClr val="tx1"/>
            </a:solidFill>
            <a:miter lim="800000"/>
            <a:headEnd/>
            <a:tailEnd/>
          </a:ln>
        </p:spPr>
        <p:txBody>
          <a:bodyPr wrap="none"/>
          <a:lstStyle/>
          <a:p>
            <a:endParaRPr lang="en-US"/>
          </a:p>
        </p:txBody>
      </p:sp>
      <p:sp>
        <p:nvSpPr>
          <p:cNvPr id="289815" name="Text Box 23"/>
          <p:cNvSpPr txBox="1">
            <a:spLocks noChangeArrowheads="1"/>
          </p:cNvSpPr>
          <p:nvPr/>
        </p:nvSpPr>
        <p:spPr bwMode="auto">
          <a:xfrm>
            <a:off x="3886200" y="4191000"/>
            <a:ext cx="863600" cy="581025"/>
          </a:xfrm>
          <a:prstGeom prst="rect">
            <a:avLst/>
          </a:prstGeom>
          <a:noFill/>
          <a:ln w="9525">
            <a:noFill/>
            <a:miter lim="800000"/>
            <a:headEnd/>
            <a:tailEnd/>
          </a:ln>
        </p:spPr>
        <p:txBody>
          <a:bodyPr wrap="none">
            <a:spAutoFit/>
          </a:bodyPr>
          <a:lstStyle/>
          <a:p>
            <a:r>
              <a:rPr lang="en-US" sz="1600"/>
              <a:t> 1.06 qt</a:t>
            </a:r>
          </a:p>
          <a:p>
            <a:r>
              <a:rPr lang="en-US" sz="1600"/>
              <a:t>   1 L</a:t>
            </a:r>
          </a:p>
        </p:txBody>
      </p:sp>
      <p:sp>
        <p:nvSpPr>
          <p:cNvPr id="289816" name="Line 24"/>
          <p:cNvSpPr>
            <a:spLocks noChangeShapeType="1"/>
          </p:cNvSpPr>
          <p:nvPr/>
        </p:nvSpPr>
        <p:spPr bwMode="auto">
          <a:xfrm>
            <a:off x="3962400" y="4495800"/>
            <a:ext cx="762000" cy="0"/>
          </a:xfrm>
          <a:prstGeom prst="line">
            <a:avLst/>
          </a:prstGeom>
          <a:noFill/>
          <a:ln w="9525">
            <a:solidFill>
              <a:schemeClr val="tx1"/>
            </a:solidFill>
            <a:miter lim="800000"/>
            <a:headEnd/>
            <a:tailEnd/>
          </a:ln>
        </p:spPr>
        <p:txBody>
          <a:bodyPr wrap="none"/>
          <a:lstStyle/>
          <a:p>
            <a:endParaRPr lang="en-US"/>
          </a:p>
        </p:txBody>
      </p:sp>
      <p:sp>
        <p:nvSpPr>
          <p:cNvPr id="289817" name="Text Box 25"/>
          <p:cNvSpPr txBox="1">
            <a:spLocks noChangeArrowheads="1"/>
          </p:cNvSpPr>
          <p:nvPr/>
        </p:nvSpPr>
        <p:spPr bwMode="auto">
          <a:xfrm>
            <a:off x="5867400" y="4191000"/>
            <a:ext cx="863600" cy="581025"/>
          </a:xfrm>
          <a:prstGeom prst="rect">
            <a:avLst/>
          </a:prstGeom>
          <a:noFill/>
          <a:ln w="9525">
            <a:noFill/>
            <a:miter lim="800000"/>
            <a:headEnd/>
            <a:tailEnd/>
          </a:ln>
        </p:spPr>
        <p:txBody>
          <a:bodyPr wrap="none">
            <a:spAutoFit/>
          </a:bodyPr>
          <a:lstStyle/>
          <a:p>
            <a:r>
              <a:rPr lang="en-US" sz="1600"/>
              <a:t>   1 L</a:t>
            </a:r>
          </a:p>
          <a:p>
            <a:r>
              <a:rPr lang="en-US" sz="1600"/>
              <a:t> 1.06 qt</a:t>
            </a:r>
          </a:p>
        </p:txBody>
      </p:sp>
      <p:sp>
        <p:nvSpPr>
          <p:cNvPr id="289818" name="Line 26"/>
          <p:cNvSpPr>
            <a:spLocks noChangeShapeType="1"/>
          </p:cNvSpPr>
          <p:nvPr/>
        </p:nvSpPr>
        <p:spPr bwMode="auto">
          <a:xfrm>
            <a:off x="5943600" y="4495800"/>
            <a:ext cx="762000" cy="0"/>
          </a:xfrm>
          <a:prstGeom prst="line">
            <a:avLst/>
          </a:prstGeom>
          <a:noFill/>
          <a:ln w="9525">
            <a:solidFill>
              <a:schemeClr val="tx1"/>
            </a:solidFill>
            <a:miter lim="800000"/>
            <a:headEnd/>
            <a:tailEnd/>
          </a:ln>
        </p:spPr>
        <p:txBody>
          <a:bodyPr wrap="none"/>
          <a:lstStyle/>
          <a:p>
            <a:endParaRPr lang="en-US"/>
          </a:p>
        </p:txBody>
      </p:sp>
      <p:sp>
        <p:nvSpPr>
          <p:cNvPr id="289819" name="Text Box 27"/>
          <p:cNvSpPr txBox="1">
            <a:spLocks noChangeArrowheads="1"/>
          </p:cNvSpPr>
          <p:nvPr/>
        </p:nvSpPr>
        <p:spPr bwMode="auto">
          <a:xfrm>
            <a:off x="3886200" y="5210175"/>
            <a:ext cx="806450" cy="581025"/>
          </a:xfrm>
          <a:prstGeom prst="rect">
            <a:avLst/>
          </a:prstGeom>
          <a:noFill/>
          <a:ln w="9525">
            <a:noFill/>
            <a:miter lim="800000"/>
            <a:headEnd/>
            <a:tailEnd/>
          </a:ln>
        </p:spPr>
        <p:txBody>
          <a:bodyPr wrap="none">
            <a:spAutoFit/>
          </a:bodyPr>
          <a:lstStyle/>
          <a:p>
            <a:r>
              <a:rPr lang="en-US" sz="1600"/>
              <a:t>  454 g</a:t>
            </a:r>
          </a:p>
          <a:p>
            <a:r>
              <a:rPr lang="en-US" sz="1600"/>
              <a:t>   1 lb</a:t>
            </a:r>
          </a:p>
        </p:txBody>
      </p:sp>
      <p:sp>
        <p:nvSpPr>
          <p:cNvPr id="289820" name="Line 28"/>
          <p:cNvSpPr>
            <a:spLocks noChangeShapeType="1"/>
          </p:cNvSpPr>
          <p:nvPr/>
        </p:nvSpPr>
        <p:spPr bwMode="auto">
          <a:xfrm>
            <a:off x="3962400" y="5514975"/>
            <a:ext cx="762000" cy="0"/>
          </a:xfrm>
          <a:prstGeom prst="line">
            <a:avLst/>
          </a:prstGeom>
          <a:noFill/>
          <a:ln w="9525">
            <a:solidFill>
              <a:schemeClr val="tx1"/>
            </a:solidFill>
            <a:miter lim="800000"/>
            <a:headEnd/>
            <a:tailEnd/>
          </a:ln>
        </p:spPr>
        <p:txBody>
          <a:bodyPr wrap="none"/>
          <a:lstStyle/>
          <a:p>
            <a:endParaRPr lang="en-US"/>
          </a:p>
        </p:txBody>
      </p:sp>
      <p:sp>
        <p:nvSpPr>
          <p:cNvPr id="289821" name="Text Box 29"/>
          <p:cNvSpPr txBox="1">
            <a:spLocks noChangeArrowheads="1"/>
          </p:cNvSpPr>
          <p:nvPr/>
        </p:nvSpPr>
        <p:spPr bwMode="auto">
          <a:xfrm>
            <a:off x="5867400" y="5181600"/>
            <a:ext cx="806450" cy="581025"/>
          </a:xfrm>
          <a:prstGeom prst="rect">
            <a:avLst/>
          </a:prstGeom>
          <a:noFill/>
          <a:ln w="9525">
            <a:noFill/>
            <a:miter lim="800000"/>
            <a:headEnd/>
            <a:tailEnd/>
          </a:ln>
        </p:spPr>
        <p:txBody>
          <a:bodyPr wrap="none">
            <a:spAutoFit/>
          </a:bodyPr>
          <a:lstStyle/>
          <a:p>
            <a:r>
              <a:rPr lang="en-US" sz="1600"/>
              <a:t>   1 lb</a:t>
            </a:r>
          </a:p>
          <a:p>
            <a:r>
              <a:rPr lang="en-US" sz="1600"/>
              <a:t>  454 g</a:t>
            </a:r>
          </a:p>
        </p:txBody>
      </p:sp>
      <p:sp>
        <p:nvSpPr>
          <p:cNvPr id="289822" name="Line 30"/>
          <p:cNvSpPr>
            <a:spLocks noChangeShapeType="1"/>
          </p:cNvSpPr>
          <p:nvPr/>
        </p:nvSpPr>
        <p:spPr bwMode="auto">
          <a:xfrm>
            <a:off x="5943600" y="5486400"/>
            <a:ext cx="762000" cy="0"/>
          </a:xfrm>
          <a:prstGeom prst="line">
            <a:avLst/>
          </a:prstGeom>
          <a:noFill/>
          <a:ln w="9525">
            <a:solidFill>
              <a:schemeClr val="tx1"/>
            </a:solidFill>
            <a:miter lim="800000"/>
            <a:headEnd/>
            <a:tailEnd/>
          </a:ln>
        </p:spPr>
        <p:txBody>
          <a:bodyPr wrap="none"/>
          <a:lstStyle/>
          <a:p>
            <a:endParaRPr lang="en-US"/>
          </a:p>
        </p:txBody>
      </p:sp>
      <p:sp>
        <p:nvSpPr>
          <p:cNvPr id="289823" name="Text Box 31"/>
          <p:cNvSpPr txBox="1">
            <a:spLocks noChangeArrowheads="1"/>
          </p:cNvSpPr>
          <p:nvPr/>
        </p:nvSpPr>
        <p:spPr bwMode="auto">
          <a:xfrm>
            <a:off x="3886200" y="5743575"/>
            <a:ext cx="850900" cy="581025"/>
          </a:xfrm>
          <a:prstGeom prst="rect">
            <a:avLst/>
          </a:prstGeom>
          <a:noFill/>
          <a:ln w="9525">
            <a:noFill/>
            <a:miter lim="800000"/>
            <a:headEnd/>
            <a:tailEnd/>
          </a:ln>
        </p:spPr>
        <p:txBody>
          <a:bodyPr wrap="none">
            <a:spAutoFit/>
          </a:bodyPr>
          <a:lstStyle/>
          <a:p>
            <a:r>
              <a:rPr lang="en-US" sz="1600"/>
              <a:t> 2.20 lb</a:t>
            </a:r>
          </a:p>
          <a:p>
            <a:r>
              <a:rPr lang="en-US" sz="1600"/>
              <a:t>   1 kg</a:t>
            </a:r>
          </a:p>
        </p:txBody>
      </p:sp>
      <p:sp>
        <p:nvSpPr>
          <p:cNvPr id="289824" name="Line 32"/>
          <p:cNvSpPr>
            <a:spLocks noChangeShapeType="1"/>
          </p:cNvSpPr>
          <p:nvPr/>
        </p:nvSpPr>
        <p:spPr bwMode="auto">
          <a:xfrm>
            <a:off x="3962400" y="6048375"/>
            <a:ext cx="762000" cy="0"/>
          </a:xfrm>
          <a:prstGeom prst="line">
            <a:avLst/>
          </a:prstGeom>
          <a:noFill/>
          <a:ln w="9525">
            <a:solidFill>
              <a:schemeClr val="tx1"/>
            </a:solidFill>
            <a:miter lim="800000"/>
            <a:headEnd/>
            <a:tailEnd/>
          </a:ln>
        </p:spPr>
        <p:txBody>
          <a:bodyPr wrap="none"/>
          <a:lstStyle/>
          <a:p>
            <a:endParaRPr lang="en-US"/>
          </a:p>
        </p:txBody>
      </p:sp>
      <p:sp>
        <p:nvSpPr>
          <p:cNvPr id="289825" name="Text Box 33"/>
          <p:cNvSpPr txBox="1">
            <a:spLocks noChangeArrowheads="1"/>
          </p:cNvSpPr>
          <p:nvPr/>
        </p:nvSpPr>
        <p:spPr bwMode="auto">
          <a:xfrm>
            <a:off x="5867400" y="5743575"/>
            <a:ext cx="850900" cy="581025"/>
          </a:xfrm>
          <a:prstGeom prst="rect">
            <a:avLst/>
          </a:prstGeom>
          <a:noFill/>
          <a:ln w="9525">
            <a:noFill/>
            <a:miter lim="800000"/>
            <a:headEnd/>
            <a:tailEnd/>
          </a:ln>
        </p:spPr>
        <p:txBody>
          <a:bodyPr wrap="none">
            <a:spAutoFit/>
          </a:bodyPr>
          <a:lstStyle/>
          <a:p>
            <a:r>
              <a:rPr lang="en-US" sz="1600"/>
              <a:t>   1 kg</a:t>
            </a:r>
          </a:p>
          <a:p>
            <a:r>
              <a:rPr lang="en-US" sz="1600"/>
              <a:t> 2.20 lb</a:t>
            </a:r>
          </a:p>
        </p:txBody>
      </p:sp>
      <p:sp>
        <p:nvSpPr>
          <p:cNvPr id="289826" name="Line 34"/>
          <p:cNvSpPr>
            <a:spLocks noChangeShapeType="1"/>
          </p:cNvSpPr>
          <p:nvPr/>
        </p:nvSpPr>
        <p:spPr bwMode="auto">
          <a:xfrm>
            <a:off x="5943600" y="6048375"/>
            <a:ext cx="762000" cy="0"/>
          </a:xfrm>
          <a:prstGeom prst="line">
            <a:avLst/>
          </a:prstGeom>
          <a:noFill/>
          <a:ln w="9525">
            <a:solidFill>
              <a:schemeClr val="tx1"/>
            </a:solidFill>
            <a:miter lim="800000"/>
            <a:headEnd/>
            <a:tailEnd/>
          </a:ln>
        </p:spPr>
        <p:txBody>
          <a:bodyPr wrap="none"/>
          <a:lstStyle/>
          <a:p>
            <a:endParaRPr lang="en-US"/>
          </a:p>
        </p:txBody>
      </p:sp>
      <p:sp>
        <p:nvSpPr>
          <p:cNvPr id="289827" name="Text Box 35"/>
          <p:cNvSpPr txBox="1">
            <a:spLocks noChangeArrowheads="1"/>
          </p:cNvSpPr>
          <p:nvPr/>
        </p:nvSpPr>
        <p:spPr bwMode="auto">
          <a:xfrm>
            <a:off x="3886200" y="2209800"/>
            <a:ext cx="908050" cy="581025"/>
          </a:xfrm>
          <a:prstGeom prst="rect">
            <a:avLst/>
          </a:prstGeom>
          <a:noFill/>
          <a:ln w="9525">
            <a:noFill/>
            <a:miter lim="800000"/>
            <a:headEnd/>
            <a:tailEnd/>
          </a:ln>
        </p:spPr>
        <p:txBody>
          <a:bodyPr wrap="none">
            <a:spAutoFit/>
          </a:bodyPr>
          <a:lstStyle/>
          <a:p>
            <a:r>
              <a:rPr lang="en-US" sz="1600"/>
              <a:t>2.54 cm</a:t>
            </a:r>
          </a:p>
          <a:p>
            <a:r>
              <a:rPr lang="en-US" sz="1600"/>
              <a:t>   1 in</a:t>
            </a:r>
          </a:p>
        </p:txBody>
      </p:sp>
      <p:sp>
        <p:nvSpPr>
          <p:cNvPr id="289828" name="Line 36"/>
          <p:cNvSpPr>
            <a:spLocks noChangeShapeType="1"/>
          </p:cNvSpPr>
          <p:nvPr/>
        </p:nvSpPr>
        <p:spPr bwMode="auto">
          <a:xfrm>
            <a:off x="3962400" y="2514600"/>
            <a:ext cx="762000" cy="0"/>
          </a:xfrm>
          <a:prstGeom prst="line">
            <a:avLst/>
          </a:prstGeom>
          <a:noFill/>
          <a:ln w="9525">
            <a:solidFill>
              <a:schemeClr val="tx1"/>
            </a:solidFill>
            <a:miter lim="800000"/>
            <a:headEnd/>
            <a:tailEnd/>
          </a:ln>
        </p:spPr>
        <p:txBody>
          <a:bodyPr wrap="none"/>
          <a:lstStyle/>
          <a:p>
            <a:endParaRPr lang="en-US"/>
          </a:p>
        </p:txBody>
      </p:sp>
      <p:sp>
        <p:nvSpPr>
          <p:cNvPr id="289829" name="Text Box 37"/>
          <p:cNvSpPr txBox="1">
            <a:spLocks noChangeArrowheads="1"/>
          </p:cNvSpPr>
          <p:nvPr/>
        </p:nvSpPr>
        <p:spPr bwMode="auto">
          <a:xfrm>
            <a:off x="5029200" y="2346325"/>
            <a:ext cx="522288" cy="336550"/>
          </a:xfrm>
          <a:prstGeom prst="rect">
            <a:avLst/>
          </a:prstGeom>
          <a:noFill/>
          <a:ln w="9525">
            <a:noFill/>
            <a:miter lim="800000"/>
            <a:headEnd/>
            <a:tailEnd/>
          </a:ln>
        </p:spPr>
        <p:txBody>
          <a:bodyPr wrap="none">
            <a:spAutoFit/>
          </a:bodyPr>
          <a:lstStyle/>
          <a:p>
            <a:r>
              <a:rPr lang="en-US" sz="1600"/>
              <a:t>and</a:t>
            </a:r>
          </a:p>
        </p:txBody>
      </p:sp>
      <p:sp>
        <p:nvSpPr>
          <p:cNvPr id="289830" name="Text Box 38"/>
          <p:cNvSpPr txBox="1">
            <a:spLocks noChangeArrowheads="1"/>
          </p:cNvSpPr>
          <p:nvPr/>
        </p:nvSpPr>
        <p:spPr bwMode="auto">
          <a:xfrm>
            <a:off x="5029200" y="2895600"/>
            <a:ext cx="522288" cy="336550"/>
          </a:xfrm>
          <a:prstGeom prst="rect">
            <a:avLst/>
          </a:prstGeom>
          <a:noFill/>
          <a:ln w="9525">
            <a:noFill/>
            <a:miter lim="800000"/>
            <a:headEnd/>
            <a:tailEnd/>
          </a:ln>
        </p:spPr>
        <p:txBody>
          <a:bodyPr wrap="none">
            <a:spAutoFit/>
          </a:bodyPr>
          <a:lstStyle/>
          <a:p>
            <a:r>
              <a:rPr lang="en-US" sz="1600"/>
              <a:t>and</a:t>
            </a:r>
          </a:p>
        </p:txBody>
      </p:sp>
      <p:sp>
        <p:nvSpPr>
          <p:cNvPr id="289831" name="Text Box 39"/>
          <p:cNvSpPr txBox="1">
            <a:spLocks noChangeArrowheads="1"/>
          </p:cNvSpPr>
          <p:nvPr/>
        </p:nvSpPr>
        <p:spPr bwMode="auto">
          <a:xfrm>
            <a:off x="5029200" y="3733800"/>
            <a:ext cx="522288" cy="336550"/>
          </a:xfrm>
          <a:prstGeom prst="rect">
            <a:avLst/>
          </a:prstGeom>
          <a:noFill/>
          <a:ln w="9525">
            <a:noFill/>
            <a:miter lim="800000"/>
            <a:headEnd/>
            <a:tailEnd/>
          </a:ln>
        </p:spPr>
        <p:txBody>
          <a:bodyPr wrap="none">
            <a:spAutoFit/>
          </a:bodyPr>
          <a:lstStyle/>
          <a:p>
            <a:r>
              <a:rPr lang="en-US" sz="1600"/>
              <a:t>and</a:t>
            </a:r>
          </a:p>
        </p:txBody>
      </p:sp>
      <p:sp>
        <p:nvSpPr>
          <p:cNvPr id="289832" name="Text Box 40"/>
          <p:cNvSpPr txBox="1">
            <a:spLocks noChangeArrowheads="1"/>
          </p:cNvSpPr>
          <p:nvPr/>
        </p:nvSpPr>
        <p:spPr bwMode="auto">
          <a:xfrm>
            <a:off x="5040313" y="4267200"/>
            <a:ext cx="522287" cy="336550"/>
          </a:xfrm>
          <a:prstGeom prst="rect">
            <a:avLst/>
          </a:prstGeom>
          <a:noFill/>
          <a:ln w="9525">
            <a:noFill/>
            <a:miter lim="800000"/>
            <a:headEnd/>
            <a:tailEnd/>
          </a:ln>
        </p:spPr>
        <p:txBody>
          <a:bodyPr wrap="none">
            <a:spAutoFit/>
          </a:bodyPr>
          <a:lstStyle/>
          <a:p>
            <a:r>
              <a:rPr lang="en-US" sz="1600"/>
              <a:t>and</a:t>
            </a:r>
          </a:p>
        </p:txBody>
      </p:sp>
      <p:sp>
        <p:nvSpPr>
          <p:cNvPr id="289833" name="Text Box 41"/>
          <p:cNvSpPr txBox="1">
            <a:spLocks noChangeArrowheads="1"/>
          </p:cNvSpPr>
          <p:nvPr/>
        </p:nvSpPr>
        <p:spPr bwMode="auto">
          <a:xfrm>
            <a:off x="5029200" y="5334000"/>
            <a:ext cx="522288" cy="336550"/>
          </a:xfrm>
          <a:prstGeom prst="rect">
            <a:avLst/>
          </a:prstGeom>
          <a:noFill/>
          <a:ln w="9525">
            <a:noFill/>
            <a:miter lim="800000"/>
            <a:headEnd/>
            <a:tailEnd/>
          </a:ln>
        </p:spPr>
        <p:txBody>
          <a:bodyPr wrap="none">
            <a:spAutoFit/>
          </a:bodyPr>
          <a:lstStyle/>
          <a:p>
            <a:r>
              <a:rPr lang="en-US" sz="1600"/>
              <a:t>and</a:t>
            </a:r>
          </a:p>
        </p:txBody>
      </p:sp>
      <p:sp>
        <p:nvSpPr>
          <p:cNvPr id="289834" name="Text Box 42"/>
          <p:cNvSpPr txBox="1">
            <a:spLocks noChangeArrowheads="1"/>
          </p:cNvSpPr>
          <p:nvPr/>
        </p:nvSpPr>
        <p:spPr bwMode="auto">
          <a:xfrm>
            <a:off x="5029200" y="5867400"/>
            <a:ext cx="522288" cy="336550"/>
          </a:xfrm>
          <a:prstGeom prst="rect">
            <a:avLst/>
          </a:prstGeom>
          <a:noFill/>
          <a:ln w="9525">
            <a:noFill/>
            <a:miter lim="800000"/>
            <a:headEnd/>
            <a:tailEnd/>
          </a:ln>
        </p:spPr>
        <p:txBody>
          <a:bodyPr wrap="none">
            <a:spAutoFit/>
          </a:bodyPr>
          <a:lstStyle/>
          <a:p>
            <a:r>
              <a:rPr lang="en-US" sz="1600"/>
              <a:t>and</a:t>
            </a:r>
          </a:p>
        </p:txBody>
      </p:sp>
      <p:sp>
        <p:nvSpPr>
          <p:cNvPr id="289835" name="Line 43"/>
          <p:cNvSpPr>
            <a:spLocks noChangeShapeType="1"/>
          </p:cNvSpPr>
          <p:nvPr/>
        </p:nvSpPr>
        <p:spPr bwMode="auto">
          <a:xfrm>
            <a:off x="1676400" y="1905000"/>
            <a:ext cx="5867400" cy="0"/>
          </a:xfrm>
          <a:prstGeom prst="line">
            <a:avLst/>
          </a:prstGeom>
          <a:noFill/>
          <a:ln w="28575">
            <a:solidFill>
              <a:srgbClr val="6699FF"/>
            </a:solidFill>
            <a:miter lim="800000"/>
            <a:headEnd/>
            <a:tailEnd/>
          </a:ln>
        </p:spPr>
        <p:txBody>
          <a:bodyPr wrap="none"/>
          <a:lstStyle/>
          <a:p>
            <a:endParaRPr lang="en-US"/>
          </a:p>
        </p:txBody>
      </p:sp>
      <p:sp>
        <p:nvSpPr>
          <p:cNvPr id="289836" name="Line 44"/>
          <p:cNvSpPr>
            <a:spLocks noChangeShapeType="1"/>
          </p:cNvSpPr>
          <p:nvPr/>
        </p:nvSpPr>
        <p:spPr bwMode="auto">
          <a:xfrm>
            <a:off x="1676400" y="6477000"/>
            <a:ext cx="5867400" cy="0"/>
          </a:xfrm>
          <a:prstGeom prst="line">
            <a:avLst/>
          </a:prstGeom>
          <a:noFill/>
          <a:ln w="76200" cmpd="tri">
            <a:solidFill>
              <a:srgbClr val="6699FF"/>
            </a:solidFill>
            <a:miter lim="800000"/>
            <a:headEnd/>
            <a:tailEnd/>
          </a:ln>
        </p:spPr>
        <p:txBody>
          <a:bodyPr wrap="none"/>
          <a:lstStyle/>
          <a:p>
            <a:endParaRPr lang="en-US"/>
          </a:p>
        </p:txBody>
      </p:sp>
      <p:sp>
        <p:nvSpPr>
          <p:cNvPr id="289837" name="AutoShape 4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6"/>
          <p:cNvGrpSpPr>
            <a:grpSpLocks/>
          </p:cNvGrpSpPr>
          <p:nvPr/>
        </p:nvGrpSpPr>
        <p:grpSpPr bwMode="auto">
          <a:xfrm>
            <a:off x="6021388" y="2149475"/>
            <a:ext cx="1528762" cy="2620963"/>
            <a:chOff x="3793" y="1354"/>
            <a:chExt cx="963" cy="1651"/>
          </a:xfrm>
        </p:grpSpPr>
        <p:sp>
          <p:nvSpPr>
            <p:cNvPr id="290962" name="Oval 150"/>
            <p:cNvSpPr>
              <a:spLocks noChangeArrowheads="1"/>
            </p:cNvSpPr>
            <p:nvPr/>
          </p:nvSpPr>
          <p:spPr bwMode="auto">
            <a:xfrm>
              <a:off x="3793" y="1481"/>
              <a:ext cx="885" cy="1524"/>
            </a:xfrm>
            <a:prstGeom prst="ellipse">
              <a:avLst/>
            </a:prstGeom>
            <a:solidFill>
              <a:srgbClr val="969696">
                <a:alpha val="27843"/>
              </a:srgbClr>
            </a:solidFill>
            <a:ln w="9525">
              <a:noFill/>
              <a:miter lim="800000"/>
              <a:headEnd/>
              <a:tailEnd/>
            </a:ln>
          </p:spPr>
          <p:txBody>
            <a:bodyPr wrap="none" anchor="ctr"/>
            <a:lstStyle/>
            <a:p>
              <a:endParaRPr lang="en-US"/>
            </a:p>
          </p:txBody>
        </p:sp>
        <p:sp>
          <p:nvSpPr>
            <p:cNvPr id="1066135" name="Oval 151"/>
            <p:cNvSpPr>
              <a:spLocks noChangeArrowheads="1"/>
            </p:cNvSpPr>
            <p:nvPr/>
          </p:nvSpPr>
          <p:spPr bwMode="auto">
            <a:xfrm>
              <a:off x="3814" y="1466"/>
              <a:ext cx="864" cy="1467"/>
            </a:xfrm>
            <a:prstGeom prst="ellipse">
              <a:avLst/>
            </a:prstGeom>
            <a:gradFill rotWithShape="1">
              <a:gsLst>
                <a:gs pos="0">
                  <a:schemeClr val="folHlink">
                    <a:alpha val="0"/>
                  </a:schemeClr>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p>
          </p:txBody>
        </p:sp>
        <p:sp>
          <p:nvSpPr>
            <p:cNvPr id="290964" name="Freeform 164"/>
            <p:cNvSpPr>
              <a:spLocks/>
            </p:cNvSpPr>
            <p:nvPr/>
          </p:nvSpPr>
          <p:spPr bwMode="auto">
            <a:xfrm rot="-9343533" flipH="1" flipV="1">
              <a:off x="4191" y="2792"/>
              <a:ext cx="168" cy="60"/>
            </a:xfrm>
            <a:custGeom>
              <a:avLst/>
              <a:gdLst>
                <a:gd name="T0" fmla="*/ 0 w 177"/>
                <a:gd name="T1" fmla="*/ 17 h 36"/>
                <a:gd name="T2" fmla="*/ 177 w 177"/>
                <a:gd name="T3" fmla="*/ 0 h 36"/>
                <a:gd name="T4" fmla="*/ 57 w 177"/>
                <a:gd name="T5" fmla="*/ 36 h 36"/>
                <a:gd name="T6" fmla="*/ 0 w 177"/>
                <a:gd name="T7" fmla="*/ 17 h 36"/>
                <a:gd name="T8" fmla="*/ 0 60000 65536"/>
                <a:gd name="T9" fmla="*/ 0 60000 65536"/>
                <a:gd name="T10" fmla="*/ 0 60000 65536"/>
                <a:gd name="T11" fmla="*/ 0 60000 65536"/>
                <a:gd name="T12" fmla="*/ 0 w 177"/>
                <a:gd name="T13" fmla="*/ 0 h 36"/>
                <a:gd name="T14" fmla="*/ 177 w 177"/>
                <a:gd name="T15" fmla="*/ 36 h 36"/>
              </a:gdLst>
              <a:ahLst/>
              <a:cxnLst>
                <a:cxn ang="T8">
                  <a:pos x="T0" y="T1"/>
                </a:cxn>
                <a:cxn ang="T9">
                  <a:pos x="T2" y="T3"/>
                </a:cxn>
                <a:cxn ang="T10">
                  <a:pos x="T4" y="T5"/>
                </a:cxn>
                <a:cxn ang="T11">
                  <a:pos x="T6" y="T7"/>
                </a:cxn>
              </a:cxnLst>
              <a:rect l="T12" t="T13" r="T14" b="T15"/>
              <a:pathLst>
                <a:path w="177" h="36">
                  <a:moveTo>
                    <a:pt x="0" y="17"/>
                  </a:moveTo>
                  <a:lnTo>
                    <a:pt x="177" y="0"/>
                  </a:lnTo>
                  <a:lnTo>
                    <a:pt x="57" y="36"/>
                  </a:lnTo>
                  <a:lnTo>
                    <a:pt x="0" y="17"/>
                  </a:lnTo>
                  <a:close/>
                </a:path>
              </a:pathLst>
            </a:custGeom>
            <a:solidFill>
              <a:srgbClr val="1A11C5"/>
            </a:solidFill>
            <a:ln w="9525">
              <a:noFill/>
              <a:miter lim="800000"/>
              <a:headEnd/>
              <a:tailEnd/>
            </a:ln>
          </p:spPr>
          <p:txBody>
            <a:bodyPr wrap="none"/>
            <a:lstStyle/>
            <a:p>
              <a:endParaRPr lang="en-US"/>
            </a:p>
          </p:txBody>
        </p:sp>
        <p:sp>
          <p:nvSpPr>
            <p:cNvPr id="290965" name="Oval 152"/>
            <p:cNvSpPr>
              <a:spLocks noChangeArrowheads="1"/>
            </p:cNvSpPr>
            <p:nvPr/>
          </p:nvSpPr>
          <p:spPr bwMode="auto">
            <a:xfrm>
              <a:off x="3838" y="1370"/>
              <a:ext cx="774" cy="1467"/>
            </a:xfrm>
            <a:prstGeom prst="ellipse">
              <a:avLst/>
            </a:prstGeom>
            <a:solidFill>
              <a:srgbClr val="1A11C5"/>
            </a:solidFill>
            <a:ln w="9525">
              <a:solidFill>
                <a:schemeClr val="tx1"/>
              </a:solidFill>
              <a:miter lim="800000"/>
              <a:headEnd/>
              <a:tailEnd/>
            </a:ln>
          </p:spPr>
          <p:txBody>
            <a:bodyPr wrap="none" anchor="ctr"/>
            <a:lstStyle/>
            <a:p>
              <a:endParaRPr lang="en-US"/>
            </a:p>
          </p:txBody>
        </p:sp>
        <p:sp>
          <p:nvSpPr>
            <p:cNvPr id="290966" name="Freeform 162"/>
            <p:cNvSpPr>
              <a:spLocks/>
            </p:cNvSpPr>
            <p:nvPr/>
          </p:nvSpPr>
          <p:spPr bwMode="auto">
            <a:xfrm>
              <a:off x="4202" y="1354"/>
              <a:ext cx="177" cy="36"/>
            </a:xfrm>
            <a:custGeom>
              <a:avLst/>
              <a:gdLst>
                <a:gd name="T0" fmla="*/ 0 w 177"/>
                <a:gd name="T1" fmla="*/ 17 h 36"/>
                <a:gd name="T2" fmla="*/ 177 w 177"/>
                <a:gd name="T3" fmla="*/ 0 h 36"/>
                <a:gd name="T4" fmla="*/ 57 w 177"/>
                <a:gd name="T5" fmla="*/ 36 h 36"/>
                <a:gd name="T6" fmla="*/ 0 w 177"/>
                <a:gd name="T7" fmla="*/ 17 h 36"/>
                <a:gd name="T8" fmla="*/ 0 60000 65536"/>
                <a:gd name="T9" fmla="*/ 0 60000 65536"/>
                <a:gd name="T10" fmla="*/ 0 60000 65536"/>
                <a:gd name="T11" fmla="*/ 0 60000 65536"/>
                <a:gd name="T12" fmla="*/ 0 w 177"/>
                <a:gd name="T13" fmla="*/ 0 h 36"/>
                <a:gd name="T14" fmla="*/ 177 w 177"/>
                <a:gd name="T15" fmla="*/ 36 h 36"/>
              </a:gdLst>
              <a:ahLst/>
              <a:cxnLst>
                <a:cxn ang="T8">
                  <a:pos x="T0" y="T1"/>
                </a:cxn>
                <a:cxn ang="T9">
                  <a:pos x="T2" y="T3"/>
                </a:cxn>
                <a:cxn ang="T10">
                  <a:pos x="T4" y="T5"/>
                </a:cxn>
                <a:cxn ang="T11">
                  <a:pos x="T6" y="T7"/>
                </a:cxn>
              </a:cxnLst>
              <a:rect l="T12" t="T13" r="T14" b="T15"/>
              <a:pathLst>
                <a:path w="177" h="36">
                  <a:moveTo>
                    <a:pt x="0" y="17"/>
                  </a:moveTo>
                  <a:lnTo>
                    <a:pt x="177" y="0"/>
                  </a:lnTo>
                  <a:lnTo>
                    <a:pt x="57" y="36"/>
                  </a:lnTo>
                  <a:lnTo>
                    <a:pt x="0" y="17"/>
                  </a:lnTo>
                  <a:close/>
                </a:path>
              </a:pathLst>
            </a:custGeom>
            <a:solidFill>
              <a:srgbClr val="1A11C5"/>
            </a:solidFill>
            <a:ln w="9525">
              <a:noFill/>
              <a:miter lim="800000"/>
              <a:headEnd/>
              <a:tailEnd/>
            </a:ln>
          </p:spPr>
          <p:txBody>
            <a:bodyPr wrap="none"/>
            <a:lstStyle/>
            <a:p>
              <a:endParaRPr lang="en-US"/>
            </a:p>
          </p:txBody>
        </p:sp>
        <p:sp>
          <p:nvSpPr>
            <p:cNvPr id="290967" name="Oval 153"/>
            <p:cNvSpPr>
              <a:spLocks noChangeArrowheads="1"/>
            </p:cNvSpPr>
            <p:nvPr/>
          </p:nvSpPr>
          <p:spPr bwMode="auto">
            <a:xfrm>
              <a:off x="3982" y="1358"/>
              <a:ext cx="774" cy="1467"/>
            </a:xfrm>
            <a:prstGeom prst="ellipse">
              <a:avLst/>
            </a:prstGeom>
            <a:solidFill>
              <a:srgbClr val="BAD8FC"/>
            </a:solidFill>
            <a:ln w="9525">
              <a:solidFill>
                <a:schemeClr val="tx1"/>
              </a:solidFill>
              <a:miter lim="800000"/>
              <a:headEnd/>
              <a:tailEnd/>
            </a:ln>
          </p:spPr>
          <p:txBody>
            <a:bodyPr wrap="none" anchor="ctr"/>
            <a:lstStyle/>
            <a:p>
              <a:endParaRPr lang="en-US"/>
            </a:p>
          </p:txBody>
        </p:sp>
        <p:sp>
          <p:nvSpPr>
            <p:cNvPr id="290968" name="Oval 154"/>
            <p:cNvSpPr>
              <a:spLocks noChangeAspect="1" noChangeArrowheads="1"/>
            </p:cNvSpPr>
            <p:nvPr/>
          </p:nvSpPr>
          <p:spPr bwMode="auto">
            <a:xfrm>
              <a:off x="4132" y="1643"/>
              <a:ext cx="467" cy="897"/>
            </a:xfrm>
            <a:prstGeom prst="ellipse">
              <a:avLst/>
            </a:prstGeom>
            <a:solidFill>
              <a:srgbClr val="FFDCB9"/>
            </a:solidFill>
            <a:ln w="9525">
              <a:solidFill>
                <a:schemeClr val="tx1"/>
              </a:solidFill>
              <a:miter lim="800000"/>
              <a:headEnd/>
              <a:tailEnd/>
            </a:ln>
          </p:spPr>
          <p:txBody>
            <a:bodyPr wrap="none" anchor="ctr"/>
            <a:lstStyle/>
            <a:p>
              <a:endParaRPr lang="en-US"/>
            </a:p>
          </p:txBody>
        </p:sp>
        <p:sp>
          <p:nvSpPr>
            <p:cNvPr id="290969" name="Line 155"/>
            <p:cNvSpPr>
              <a:spLocks noChangeShapeType="1"/>
            </p:cNvSpPr>
            <p:nvPr/>
          </p:nvSpPr>
          <p:spPr bwMode="auto">
            <a:xfrm flipH="1">
              <a:off x="4354" y="1358"/>
              <a:ext cx="21" cy="1461"/>
            </a:xfrm>
            <a:prstGeom prst="line">
              <a:avLst/>
            </a:prstGeom>
            <a:noFill/>
            <a:ln w="9525">
              <a:solidFill>
                <a:srgbClr val="333333"/>
              </a:solidFill>
              <a:miter lim="800000"/>
              <a:headEnd/>
              <a:tailEnd/>
            </a:ln>
          </p:spPr>
          <p:txBody>
            <a:bodyPr wrap="none"/>
            <a:lstStyle/>
            <a:p>
              <a:endParaRPr lang="en-US"/>
            </a:p>
          </p:txBody>
        </p:sp>
        <p:sp>
          <p:nvSpPr>
            <p:cNvPr id="290970" name="Line 156"/>
            <p:cNvSpPr>
              <a:spLocks noChangeShapeType="1"/>
            </p:cNvSpPr>
            <p:nvPr/>
          </p:nvSpPr>
          <p:spPr bwMode="auto">
            <a:xfrm>
              <a:off x="3985" y="2084"/>
              <a:ext cx="765" cy="18"/>
            </a:xfrm>
            <a:prstGeom prst="line">
              <a:avLst/>
            </a:prstGeom>
            <a:noFill/>
            <a:ln w="9525">
              <a:solidFill>
                <a:srgbClr val="333333"/>
              </a:solidFill>
              <a:miter lim="800000"/>
              <a:headEnd/>
              <a:tailEnd/>
            </a:ln>
          </p:spPr>
          <p:txBody>
            <a:bodyPr wrap="none"/>
            <a:lstStyle/>
            <a:p>
              <a:endParaRPr lang="en-US"/>
            </a:p>
          </p:txBody>
        </p:sp>
        <p:sp>
          <p:nvSpPr>
            <p:cNvPr id="290971" name="Line 157"/>
            <p:cNvSpPr>
              <a:spLocks noChangeShapeType="1"/>
            </p:cNvSpPr>
            <p:nvPr/>
          </p:nvSpPr>
          <p:spPr bwMode="auto">
            <a:xfrm flipH="1">
              <a:off x="4087" y="1576"/>
              <a:ext cx="555" cy="1024"/>
            </a:xfrm>
            <a:prstGeom prst="line">
              <a:avLst/>
            </a:prstGeom>
            <a:noFill/>
            <a:ln w="9525">
              <a:solidFill>
                <a:srgbClr val="333333"/>
              </a:solidFill>
              <a:miter lim="800000"/>
              <a:headEnd/>
              <a:tailEnd/>
            </a:ln>
          </p:spPr>
          <p:txBody>
            <a:bodyPr wrap="none"/>
            <a:lstStyle/>
            <a:p>
              <a:endParaRPr lang="en-US"/>
            </a:p>
          </p:txBody>
        </p:sp>
        <p:sp>
          <p:nvSpPr>
            <p:cNvPr id="290972" name="Line 158"/>
            <p:cNvSpPr>
              <a:spLocks noChangeShapeType="1"/>
            </p:cNvSpPr>
            <p:nvPr/>
          </p:nvSpPr>
          <p:spPr bwMode="auto">
            <a:xfrm>
              <a:off x="4099" y="1571"/>
              <a:ext cx="534" cy="1044"/>
            </a:xfrm>
            <a:prstGeom prst="line">
              <a:avLst/>
            </a:prstGeom>
            <a:noFill/>
            <a:ln w="9525">
              <a:solidFill>
                <a:srgbClr val="333333"/>
              </a:solidFill>
              <a:miter lim="800000"/>
              <a:headEnd/>
              <a:tailEnd/>
            </a:ln>
          </p:spPr>
          <p:txBody>
            <a:bodyPr wrap="none"/>
            <a:lstStyle/>
            <a:p>
              <a:endParaRPr lang="en-US"/>
            </a:p>
          </p:txBody>
        </p:sp>
        <p:sp>
          <p:nvSpPr>
            <p:cNvPr id="290973" name="Oval 159"/>
            <p:cNvSpPr>
              <a:spLocks noChangeAspect="1" noChangeArrowheads="1"/>
            </p:cNvSpPr>
            <p:nvPr/>
          </p:nvSpPr>
          <p:spPr bwMode="auto">
            <a:xfrm>
              <a:off x="4288" y="1946"/>
              <a:ext cx="155" cy="296"/>
            </a:xfrm>
            <a:prstGeom prst="ellipse">
              <a:avLst/>
            </a:prstGeom>
            <a:solidFill>
              <a:srgbClr val="F62C0A"/>
            </a:solidFill>
            <a:ln w="9525">
              <a:solidFill>
                <a:schemeClr val="tx1"/>
              </a:solidFill>
              <a:miter lim="800000"/>
              <a:headEnd/>
              <a:tailEnd/>
            </a:ln>
          </p:spPr>
          <p:txBody>
            <a:bodyPr wrap="none" anchor="ctr"/>
            <a:lstStyle/>
            <a:p>
              <a:endParaRPr lang="en-US"/>
            </a:p>
          </p:txBody>
        </p:sp>
      </p:grpSp>
      <p:grpSp>
        <p:nvGrpSpPr>
          <p:cNvPr id="3" name="Group 167"/>
          <p:cNvGrpSpPr>
            <a:grpSpLocks/>
          </p:cNvGrpSpPr>
          <p:nvPr/>
        </p:nvGrpSpPr>
        <p:grpSpPr bwMode="auto">
          <a:xfrm>
            <a:off x="3589338" y="2100263"/>
            <a:ext cx="1528762" cy="2619375"/>
            <a:chOff x="2261" y="1323"/>
            <a:chExt cx="963" cy="1650"/>
          </a:xfrm>
        </p:grpSpPr>
        <p:sp>
          <p:nvSpPr>
            <p:cNvPr id="290951" name="Freeform 161"/>
            <p:cNvSpPr>
              <a:spLocks/>
            </p:cNvSpPr>
            <p:nvPr/>
          </p:nvSpPr>
          <p:spPr bwMode="auto">
            <a:xfrm>
              <a:off x="2661" y="1323"/>
              <a:ext cx="177" cy="36"/>
            </a:xfrm>
            <a:custGeom>
              <a:avLst/>
              <a:gdLst>
                <a:gd name="T0" fmla="*/ 0 w 177"/>
                <a:gd name="T1" fmla="*/ 17 h 36"/>
                <a:gd name="T2" fmla="*/ 177 w 177"/>
                <a:gd name="T3" fmla="*/ 0 h 36"/>
                <a:gd name="T4" fmla="*/ 57 w 177"/>
                <a:gd name="T5" fmla="*/ 36 h 36"/>
                <a:gd name="T6" fmla="*/ 0 w 177"/>
                <a:gd name="T7" fmla="*/ 17 h 36"/>
                <a:gd name="T8" fmla="*/ 0 60000 65536"/>
                <a:gd name="T9" fmla="*/ 0 60000 65536"/>
                <a:gd name="T10" fmla="*/ 0 60000 65536"/>
                <a:gd name="T11" fmla="*/ 0 60000 65536"/>
                <a:gd name="T12" fmla="*/ 0 w 177"/>
                <a:gd name="T13" fmla="*/ 0 h 36"/>
                <a:gd name="T14" fmla="*/ 177 w 177"/>
                <a:gd name="T15" fmla="*/ 36 h 36"/>
              </a:gdLst>
              <a:ahLst/>
              <a:cxnLst>
                <a:cxn ang="T8">
                  <a:pos x="T0" y="T1"/>
                </a:cxn>
                <a:cxn ang="T9">
                  <a:pos x="T2" y="T3"/>
                </a:cxn>
                <a:cxn ang="T10">
                  <a:pos x="T4" y="T5"/>
                </a:cxn>
                <a:cxn ang="T11">
                  <a:pos x="T6" y="T7"/>
                </a:cxn>
              </a:cxnLst>
              <a:rect l="T12" t="T13" r="T14" b="T15"/>
              <a:pathLst>
                <a:path w="177" h="36">
                  <a:moveTo>
                    <a:pt x="0" y="17"/>
                  </a:moveTo>
                  <a:lnTo>
                    <a:pt x="177" y="0"/>
                  </a:lnTo>
                  <a:lnTo>
                    <a:pt x="57" y="36"/>
                  </a:lnTo>
                  <a:lnTo>
                    <a:pt x="0" y="17"/>
                  </a:lnTo>
                  <a:close/>
                </a:path>
              </a:pathLst>
            </a:custGeom>
            <a:solidFill>
              <a:srgbClr val="1A11C5"/>
            </a:solidFill>
            <a:ln w="9525">
              <a:noFill/>
              <a:miter lim="800000"/>
              <a:headEnd/>
              <a:tailEnd/>
            </a:ln>
          </p:spPr>
          <p:txBody>
            <a:bodyPr wrap="none"/>
            <a:lstStyle/>
            <a:p>
              <a:endParaRPr lang="en-US"/>
            </a:p>
          </p:txBody>
        </p:sp>
        <p:sp>
          <p:nvSpPr>
            <p:cNvPr id="290952" name="Oval 139"/>
            <p:cNvSpPr>
              <a:spLocks noChangeArrowheads="1"/>
            </p:cNvSpPr>
            <p:nvPr/>
          </p:nvSpPr>
          <p:spPr bwMode="auto">
            <a:xfrm>
              <a:off x="2261" y="1449"/>
              <a:ext cx="885" cy="1524"/>
            </a:xfrm>
            <a:prstGeom prst="ellipse">
              <a:avLst/>
            </a:prstGeom>
            <a:solidFill>
              <a:srgbClr val="969696">
                <a:alpha val="27843"/>
              </a:srgbClr>
            </a:solidFill>
            <a:ln w="9525">
              <a:noFill/>
              <a:miter lim="800000"/>
              <a:headEnd/>
              <a:tailEnd/>
            </a:ln>
          </p:spPr>
          <p:txBody>
            <a:bodyPr wrap="none" anchor="ctr"/>
            <a:lstStyle/>
            <a:p>
              <a:endParaRPr lang="en-US"/>
            </a:p>
          </p:txBody>
        </p:sp>
        <p:sp>
          <p:nvSpPr>
            <p:cNvPr id="1066124" name="Oval 140"/>
            <p:cNvSpPr>
              <a:spLocks noChangeArrowheads="1"/>
            </p:cNvSpPr>
            <p:nvPr/>
          </p:nvSpPr>
          <p:spPr bwMode="auto">
            <a:xfrm>
              <a:off x="2282" y="1434"/>
              <a:ext cx="864" cy="1467"/>
            </a:xfrm>
            <a:prstGeom prst="ellipse">
              <a:avLst/>
            </a:prstGeom>
            <a:gradFill rotWithShape="1">
              <a:gsLst>
                <a:gs pos="0">
                  <a:schemeClr val="folHlink">
                    <a:alpha val="0"/>
                  </a:schemeClr>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p>
          </p:txBody>
        </p:sp>
        <p:sp>
          <p:nvSpPr>
            <p:cNvPr id="290954" name="Oval 141"/>
            <p:cNvSpPr>
              <a:spLocks noChangeArrowheads="1"/>
            </p:cNvSpPr>
            <p:nvPr/>
          </p:nvSpPr>
          <p:spPr bwMode="auto">
            <a:xfrm>
              <a:off x="2306" y="1338"/>
              <a:ext cx="774" cy="1467"/>
            </a:xfrm>
            <a:prstGeom prst="ellipse">
              <a:avLst/>
            </a:prstGeom>
            <a:solidFill>
              <a:srgbClr val="1A11C5"/>
            </a:solidFill>
            <a:ln w="9525">
              <a:solidFill>
                <a:schemeClr val="tx1"/>
              </a:solidFill>
              <a:miter lim="800000"/>
              <a:headEnd/>
              <a:tailEnd/>
            </a:ln>
          </p:spPr>
          <p:txBody>
            <a:bodyPr wrap="none" anchor="ctr"/>
            <a:lstStyle/>
            <a:p>
              <a:endParaRPr lang="en-US"/>
            </a:p>
          </p:txBody>
        </p:sp>
        <p:sp>
          <p:nvSpPr>
            <p:cNvPr id="290955" name="Oval 142"/>
            <p:cNvSpPr>
              <a:spLocks noChangeArrowheads="1"/>
            </p:cNvSpPr>
            <p:nvPr/>
          </p:nvSpPr>
          <p:spPr bwMode="auto">
            <a:xfrm>
              <a:off x="2450" y="1326"/>
              <a:ext cx="774" cy="1467"/>
            </a:xfrm>
            <a:prstGeom prst="ellipse">
              <a:avLst/>
            </a:prstGeom>
            <a:solidFill>
              <a:srgbClr val="BAD8FC"/>
            </a:solidFill>
            <a:ln w="9525">
              <a:solidFill>
                <a:schemeClr val="tx1"/>
              </a:solidFill>
              <a:miter lim="800000"/>
              <a:headEnd/>
              <a:tailEnd/>
            </a:ln>
          </p:spPr>
          <p:txBody>
            <a:bodyPr wrap="none" anchor="ctr"/>
            <a:lstStyle/>
            <a:p>
              <a:endParaRPr lang="en-US"/>
            </a:p>
          </p:txBody>
        </p:sp>
        <p:sp>
          <p:nvSpPr>
            <p:cNvPr id="290956" name="Oval 143"/>
            <p:cNvSpPr>
              <a:spLocks noChangeAspect="1" noChangeArrowheads="1"/>
            </p:cNvSpPr>
            <p:nvPr/>
          </p:nvSpPr>
          <p:spPr bwMode="auto">
            <a:xfrm>
              <a:off x="2600" y="1611"/>
              <a:ext cx="467" cy="897"/>
            </a:xfrm>
            <a:prstGeom prst="ellipse">
              <a:avLst/>
            </a:prstGeom>
            <a:solidFill>
              <a:srgbClr val="FFDCB9"/>
            </a:solidFill>
            <a:ln w="9525">
              <a:solidFill>
                <a:schemeClr val="tx1"/>
              </a:solidFill>
              <a:miter lim="800000"/>
              <a:headEnd/>
              <a:tailEnd/>
            </a:ln>
          </p:spPr>
          <p:txBody>
            <a:bodyPr wrap="none" anchor="ctr"/>
            <a:lstStyle/>
            <a:p>
              <a:endParaRPr lang="en-US"/>
            </a:p>
          </p:txBody>
        </p:sp>
        <p:sp>
          <p:nvSpPr>
            <p:cNvPr id="290957" name="Line 144"/>
            <p:cNvSpPr>
              <a:spLocks noChangeShapeType="1"/>
            </p:cNvSpPr>
            <p:nvPr/>
          </p:nvSpPr>
          <p:spPr bwMode="auto">
            <a:xfrm flipH="1">
              <a:off x="2822" y="1326"/>
              <a:ext cx="21" cy="1461"/>
            </a:xfrm>
            <a:prstGeom prst="line">
              <a:avLst/>
            </a:prstGeom>
            <a:noFill/>
            <a:ln w="9525">
              <a:solidFill>
                <a:srgbClr val="333333"/>
              </a:solidFill>
              <a:miter lim="800000"/>
              <a:headEnd/>
              <a:tailEnd/>
            </a:ln>
          </p:spPr>
          <p:txBody>
            <a:bodyPr wrap="none"/>
            <a:lstStyle/>
            <a:p>
              <a:endParaRPr lang="en-US"/>
            </a:p>
          </p:txBody>
        </p:sp>
        <p:sp>
          <p:nvSpPr>
            <p:cNvPr id="290958" name="Line 145"/>
            <p:cNvSpPr>
              <a:spLocks noChangeShapeType="1"/>
            </p:cNvSpPr>
            <p:nvPr/>
          </p:nvSpPr>
          <p:spPr bwMode="auto">
            <a:xfrm>
              <a:off x="2453" y="2052"/>
              <a:ext cx="765" cy="18"/>
            </a:xfrm>
            <a:prstGeom prst="line">
              <a:avLst/>
            </a:prstGeom>
            <a:noFill/>
            <a:ln w="9525">
              <a:solidFill>
                <a:srgbClr val="333333"/>
              </a:solidFill>
              <a:miter lim="800000"/>
              <a:headEnd/>
              <a:tailEnd/>
            </a:ln>
          </p:spPr>
          <p:txBody>
            <a:bodyPr wrap="none"/>
            <a:lstStyle/>
            <a:p>
              <a:endParaRPr lang="en-US"/>
            </a:p>
          </p:txBody>
        </p:sp>
        <p:sp>
          <p:nvSpPr>
            <p:cNvPr id="290959" name="Line 146"/>
            <p:cNvSpPr>
              <a:spLocks noChangeShapeType="1"/>
            </p:cNvSpPr>
            <p:nvPr/>
          </p:nvSpPr>
          <p:spPr bwMode="auto">
            <a:xfrm flipH="1">
              <a:off x="2555" y="1544"/>
              <a:ext cx="555" cy="1024"/>
            </a:xfrm>
            <a:prstGeom prst="line">
              <a:avLst/>
            </a:prstGeom>
            <a:noFill/>
            <a:ln w="9525">
              <a:solidFill>
                <a:srgbClr val="333333"/>
              </a:solidFill>
              <a:miter lim="800000"/>
              <a:headEnd/>
              <a:tailEnd/>
            </a:ln>
          </p:spPr>
          <p:txBody>
            <a:bodyPr wrap="none"/>
            <a:lstStyle/>
            <a:p>
              <a:endParaRPr lang="en-US"/>
            </a:p>
          </p:txBody>
        </p:sp>
        <p:sp>
          <p:nvSpPr>
            <p:cNvPr id="290960" name="Line 147"/>
            <p:cNvSpPr>
              <a:spLocks noChangeShapeType="1"/>
            </p:cNvSpPr>
            <p:nvPr/>
          </p:nvSpPr>
          <p:spPr bwMode="auto">
            <a:xfrm>
              <a:off x="2567" y="1539"/>
              <a:ext cx="534" cy="1044"/>
            </a:xfrm>
            <a:prstGeom prst="line">
              <a:avLst/>
            </a:prstGeom>
            <a:noFill/>
            <a:ln w="9525">
              <a:solidFill>
                <a:srgbClr val="333333"/>
              </a:solidFill>
              <a:miter lim="800000"/>
              <a:headEnd/>
              <a:tailEnd/>
            </a:ln>
          </p:spPr>
          <p:txBody>
            <a:bodyPr wrap="none"/>
            <a:lstStyle/>
            <a:p>
              <a:endParaRPr lang="en-US"/>
            </a:p>
          </p:txBody>
        </p:sp>
        <p:sp>
          <p:nvSpPr>
            <p:cNvPr id="290961" name="Oval 148"/>
            <p:cNvSpPr>
              <a:spLocks noChangeAspect="1" noChangeArrowheads="1"/>
            </p:cNvSpPr>
            <p:nvPr/>
          </p:nvSpPr>
          <p:spPr bwMode="auto">
            <a:xfrm>
              <a:off x="2756" y="1914"/>
              <a:ext cx="155" cy="296"/>
            </a:xfrm>
            <a:prstGeom prst="ellipse">
              <a:avLst/>
            </a:prstGeom>
            <a:solidFill>
              <a:srgbClr val="F62C0A"/>
            </a:solidFill>
            <a:ln w="9525">
              <a:solidFill>
                <a:schemeClr val="tx1"/>
              </a:solidFill>
              <a:miter lim="800000"/>
              <a:headEnd/>
              <a:tailEnd/>
            </a:ln>
          </p:spPr>
          <p:txBody>
            <a:bodyPr wrap="none" anchor="ctr"/>
            <a:lstStyle/>
            <a:p>
              <a:endParaRPr lang="en-US"/>
            </a:p>
          </p:txBody>
        </p:sp>
      </p:grpSp>
      <p:sp>
        <p:nvSpPr>
          <p:cNvPr id="290820" name="Rectangle 2"/>
          <p:cNvSpPr>
            <a:spLocks noGrp="1" noChangeArrowheads="1"/>
          </p:cNvSpPr>
          <p:nvPr>
            <p:ph type="title"/>
          </p:nvPr>
        </p:nvSpPr>
        <p:spPr>
          <a:xfrm>
            <a:off x="685800" y="600075"/>
            <a:ext cx="7772400" cy="1143000"/>
          </a:xfrm>
        </p:spPr>
        <p:txBody>
          <a:bodyPr/>
          <a:lstStyle/>
          <a:p>
            <a:pPr eaLnBrk="1" hangingPunct="1"/>
            <a:r>
              <a:rPr lang="en-US" smtClean="0">
                <a:latin typeface="Arial" charset="0"/>
              </a:rPr>
              <a:t>Accuracy vs. Precision</a:t>
            </a:r>
          </a:p>
        </p:txBody>
      </p:sp>
      <p:sp>
        <p:nvSpPr>
          <p:cNvPr id="1065988" name="Text Box 4"/>
          <p:cNvSpPr txBox="1">
            <a:spLocks noChangeArrowheads="1"/>
          </p:cNvSpPr>
          <p:nvPr/>
        </p:nvSpPr>
        <p:spPr bwMode="auto">
          <a:xfrm>
            <a:off x="5607050" y="5765800"/>
            <a:ext cx="2397125" cy="701675"/>
          </a:xfrm>
          <a:prstGeom prst="rect">
            <a:avLst/>
          </a:prstGeom>
          <a:noFill/>
          <a:ln w="9525">
            <a:noFill/>
            <a:miter lim="800000"/>
            <a:headEnd/>
            <a:tailEnd/>
          </a:ln>
        </p:spPr>
        <p:txBody>
          <a:bodyPr wrap="none">
            <a:spAutoFit/>
          </a:bodyPr>
          <a:lstStyle/>
          <a:p>
            <a:pPr algn="ctr"/>
            <a:r>
              <a:rPr lang="en-US" sz="2000" i="1"/>
              <a:t>Random</a:t>
            </a:r>
            <a:r>
              <a:rPr lang="en-US" sz="2000"/>
              <a:t> errors:</a:t>
            </a:r>
          </a:p>
          <a:p>
            <a:pPr algn="ctr"/>
            <a:r>
              <a:rPr lang="en-US" sz="2000"/>
              <a:t>     reduce </a:t>
            </a:r>
            <a:r>
              <a:rPr lang="en-US" sz="2000" i="1"/>
              <a:t>precision</a:t>
            </a:r>
          </a:p>
        </p:txBody>
      </p:sp>
      <p:sp>
        <p:nvSpPr>
          <p:cNvPr id="1065991" name="Text Box 7"/>
          <p:cNvSpPr txBox="1">
            <a:spLocks noChangeArrowheads="1"/>
          </p:cNvSpPr>
          <p:nvPr/>
        </p:nvSpPr>
        <p:spPr bwMode="auto">
          <a:xfrm>
            <a:off x="1295400" y="4740275"/>
            <a:ext cx="1531938" cy="517525"/>
          </a:xfrm>
          <a:prstGeom prst="rect">
            <a:avLst/>
          </a:prstGeom>
          <a:noFill/>
          <a:ln w="9525">
            <a:noFill/>
            <a:miter lim="800000"/>
            <a:headEnd/>
            <a:tailEnd/>
          </a:ln>
        </p:spPr>
        <p:txBody>
          <a:bodyPr wrap="none">
            <a:spAutoFit/>
          </a:bodyPr>
          <a:lstStyle/>
          <a:p>
            <a:r>
              <a:rPr lang="en-US" sz="1400" b="1"/>
              <a:t>Good  accuracy</a:t>
            </a:r>
          </a:p>
          <a:p>
            <a:r>
              <a:rPr lang="en-US" sz="1400" b="1"/>
              <a:t>Good  precision</a:t>
            </a:r>
          </a:p>
        </p:txBody>
      </p:sp>
      <p:sp>
        <p:nvSpPr>
          <p:cNvPr id="1065992" name="Text Box 8"/>
          <p:cNvSpPr txBox="1">
            <a:spLocks noChangeArrowheads="1"/>
          </p:cNvSpPr>
          <p:nvPr/>
        </p:nvSpPr>
        <p:spPr bwMode="auto">
          <a:xfrm>
            <a:off x="3657600" y="4740275"/>
            <a:ext cx="1531938" cy="517525"/>
          </a:xfrm>
          <a:prstGeom prst="rect">
            <a:avLst/>
          </a:prstGeom>
          <a:noFill/>
          <a:ln w="9525">
            <a:noFill/>
            <a:miter lim="800000"/>
            <a:headEnd/>
            <a:tailEnd/>
          </a:ln>
        </p:spPr>
        <p:txBody>
          <a:bodyPr wrap="none">
            <a:spAutoFit/>
          </a:bodyPr>
          <a:lstStyle/>
          <a:p>
            <a:r>
              <a:rPr lang="en-US" sz="1400" b="1"/>
              <a:t>Poor  accuracy</a:t>
            </a:r>
          </a:p>
          <a:p>
            <a:r>
              <a:rPr lang="en-US" sz="1400" b="1"/>
              <a:t>Good  precision</a:t>
            </a:r>
          </a:p>
        </p:txBody>
      </p:sp>
      <p:sp>
        <p:nvSpPr>
          <p:cNvPr id="1065993" name="Text Box 9"/>
          <p:cNvSpPr txBox="1">
            <a:spLocks noChangeArrowheads="1"/>
          </p:cNvSpPr>
          <p:nvPr/>
        </p:nvSpPr>
        <p:spPr bwMode="auto">
          <a:xfrm>
            <a:off x="6172200" y="4740275"/>
            <a:ext cx="1474788" cy="517525"/>
          </a:xfrm>
          <a:prstGeom prst="rect">
            <a:avLst/>
          </a:prstGeom>
          <a:noFill/>
          <a:ln w="9525">
            <a:noFill/>
            <a:miter lim="800000"/>
            <a:headEnd/>
            <a:tailEnd/>
          </a:ln>
        </p:spPr>
        <p:txBody>
          <a:bodyPr wrap="none">
            <a:spAutoFit/>
          </a:bodyPr>
          <a:lstStyle/>
          <a:p>
            <a:r>
              <a:rPr lang="en-US" sz="1400" b="1"/>
              <a:t>Poor  accuracy</a:t>
            </a:r>
          </a:p>
          <a:p>
            <a:r>
              <a:rPr lang="en-US" sz="1400" b="1"/>
              <a:t>Poor  precision</a:t>
            </a:r>
          </a:p>
        </p:txBody>
      </p:sp>
      <p:sp>
        <p:nvSpPr>
          <p:cNvPr id="1065994" name="Text Box 10"/>
          <p:cNvSpPr txBox="1">
            <a:spLocks noChangeArrowheads="1"/>
          </p:cNvSpPr>
          <p:nvPr/>
        </p:nvSpPr>
        <p:spPr bwMode="auto">
          <a:xfrm>
            <a:off x="3190875" y="5775325"/>
            <a:ext cx="2395538" cy="701675"/>
          </a:xfrm>
          <a:prstGeom prst="rect">
            <a:avLst/>
          </a:prstGeom>
          <a:noFill/>
          <a:ln w="9525">
            <a:noFill/>
            <a:miter lim="800000"/>
            <a:headEnd/>
            <a:tailEnd/>
          </a:ln>
        </p:spPr>
        <p:txBody>
          <a:bodyPr wrap="none">
            <a:spAutoFit/>
          </a:bodyPr>
          <a:lstStyle/>
          <a:p>
            <a:pPr algn="ctr"/>
            <a:r>
              <a:rPr lang="en-US" sz="2000" i="1"/>
              <a:t>Systematic</a:t>
            </a:r>
            <a:r>
              <a:rPr lang="en-US" sz="2000"/>
              <a:t> errors:</a:t>
            </a:r>
          </a:p>
          <a:p>
            <a:pPr algn="ctr"/>
            <a:r>
              <a:rPr lang="en-US" sz="2000"/>
              <a:t>     reduce </a:t>
            </a:r>
            <a:r>
              <a:rPr lang="en-US" sz="2000" i="1"/>
              <a:t>accuracy</a:t>
            </a:r>
          </a:p>
        </p:txBody>
      </p:sp>
      <p:pic>
        <p:nvPicPr>
          <p:cNvPr id="1065995" name="Picture 11">
            <a:hlinkClick r:id="" action="ppaction://media"/>
          </p:cNvPr>
          <p:cNvPicPr>
            <a:picLocks noRot="1" noChangeAspect="1" noChangeArrowheads="1"/>
          </p:cNvPicPr>
          <p:nvPr>
            <a:wavAudioFile r:embed="rId1" name="MSj03883300000[1].wav"/>
          </p:nvPr>
        </p:nvPicPr>
        <p:blipFill>
          <a:blip r:embed="rId4" cstate="print"/>
          <a:srcRect/>
          <a:stretch>
            <a:fillRect/>
          </a:stretch>
        </p:blipFill>
        <p:spPr bwMode="auto">
          <a:xfrm>
            <a:off x="152400" y="5715000"/>
            <a:ext cx="304800" cy="304800"/>
          </a:xfrm>
          <a:prstGeom prst="rect">
            <a:avLst/>
          </a:prstGeom>
          <a:noFill/>
          <a:ln w="9525">
            <a:noFill/>
            <a:miter lim="800000"/>
            <a:headEnd/>
            <a:tailEnd/>
          </a:ln>
        </p:spPr>
      </p:pic>
      <p:sp>
        <p:nvSpPr>
          <p:cNvPr id="290827" name="AutoShape 12">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4" name="Group 165"/>
          <p:cNvGrpSpPr>
            <a:grpSpLocks/>
          </p:cNvGrpSpPr>
          <p:nvPr/>
        </p:nvGrpSpPr>
        <p:grpSpPr bwMode="auto">
          <a:xfrm>
            <a:off x="1276350" y="2141538"/>
            <a:ext cx="1528763" cy="2620962"/>
            <a:chOff x="804" y="1349"/>
            <a:chExt cx="963" cy="1651"/>
          </a:xfrm>
        </p:grpSpPr>
        <p:sp>
          <p:nvSpPr>
            <p:cNvPr id="290940" name="Freeform 163"/>
            <p:cNvSpPr>
              <a:spLocks/>
            </p:cNvSpPr>
            <p:nvPr/>
          </p:nvSpPr>
          <p:spPr bwMode="auto">
            <a:xfrm>
              <a:off x="1217" y="1349"/>
              <a:ext cx="177" cy="36"/>
            </a:xfrm>
            <a:custGeom>
              <a:avLst/>
              <a:gdLst>
                <a:gd name="T0" fmla="*/ 0 w 177"/>
                <a:gd name="T1" fmla="*/ 17 h 36"/>
                <a:gd name="T2" fmla="*/ 177 w 177"/>
                <a:gd name="T3" fmla="*/ 0 h 36"/>
                <a:gd name="T4" fmla="*/ 57 w 177"/>
                <a:gd name="T5" fmla="*/ 36 h 36"/>
                <a:gd name="T6" fmla="*/ 0 w 177"/>
                <a:gd name="T7" fmla="*/ 17 h 36"/>
                <a:gd name="T8" fmla="*/ 0 60000 65536"/>
                <a:gd name="T9" fmla="*/ 0 60000 65536"/>
                <a:gd name="T10" fmla="*/ 0 60000 65536"/>
                <a:gd name="T11" fmla="*/ 0 60000 65536"/>
                <a:gd name="T12" fmla="*/ 0 w 177"/>
                <a:gd name="T13" fmla="*/ 0 h 36"/>
                <a:gd name="T14" fmla="*/ 177 w 177"/>
                <a:gd name="T15" fmla="*/ 36 h 36"/>
              </a:gdLst>
              <a:ahLst/>
              <a:cxnLst>
                <a:cxn ang="T8">
                  <a:pos x="T0" y="T1"/>
                </a:cxn>
                <a:cxn ang="T9">
                  <a:pos x="T2" y="T3"/>
                </a:cxn>
                <a:cxn ang="T10">
                  <a:pos x="T4" y="T5"/>
                </a:cxn>
                <a:cxn ang="T11">
                  <a:pos x="T6" y="T7"/>
                </a:cxn>
              </a:cxnLst>
              <a:rect l="T12" t="T13" r="T14" b="T15"/>
              <a:pathLst>
                <a:path w="177" h="36">
                  <a:moveTo>
                    <a:pt x="0" y="17"/>
                  </a:moveTo>
                  <a:lnTo>
                    <a:pt x="177" y="0"/>
                  </a:lnTo>
                  <a:lnTo>
                    <a:pt x="57" y="36"/>
                  </a:lnTo>
                  <a:lnTo>
                    <a:pt x="0" y="17"/>
                  </a:lnTo>
                  <a:close/>
                </a:path>
              </a:pathLst>
            </a:custGeom>
            <a:solidFill>
              <a:srgbClr val="1A11C5"/>
            </a:solidFill>
            <a:ln w="9525">
              <a:noFill/>
              <a:miter lim="800000"/>
              <a:headEnd/>
              <a:tailEnd/>
            </a:ln>
          </p:spPr>
          <p:txBody>
            <a:bodyPr wrap="none"/>
            <a:lstStyle/>
            <a:p>
              <a:endParaRPr lang="en-US"/>
            </a:p>
          </p:txBody>
        </p:sp>
        <p:sp>
          <p:nvSpPr>
            <p:cNvPr id="290941" name="Oval 24"/>
            <p:cNvSpPr>
              <a:spLocks noChangeArrowheads="1"/>
            </p:cNvSpPr>
            <p:nvPr/>
          </p:nvSpPr>
          <p:spPr bwMode="auto">
            <a:xfrm>
              <a:off x="804" y="1476"/>
              <a:ext cx="885" cy="1524"/>
            </a:xfrm>
            <a:prstGeom prst="ellipse">
              <a:avLst/>
            </a:prstGeom>
            <a:solidFill>
              <a:srgbClr val="969696">
                <a:alpha val="27843"/>
              </a:srgbClr>
            </a:solidFill>
            <a:ln w="9525">
              <a:noFill/>
              <a:miter lim="800000"/>
              <a:headEnd/>
              <a:tailEnd/>
            </a:ln>
          </p:spPr>
          <p:txBody>
            <a:bodyPr wrap="none" anchor="ctr"/>
            <a:lstStyle/>
            <a:p>
              <a:endParaRPr lang="en-US"/>
            </a:p>
          </p:txBody>
        </p:sp>
        <p:sp>
          <p:nvSpPr>
            <p:cNvPr id="1065998" name="Oval 14"/>
            <p:cNvSpPr>
              <a:spLocks noChangeArrowheads="1"/>
            </p:cNvSpPr>
            <p:nvPr/>
          </p:nvSpPr>
          <p:spPr bwMode="auto">
            <a:xfrm>
              <a:off x="825" y="1461"/>
              <a:ext cx="864" cy="1467"/>
            </a:xfrm>
            <a:prstGeom prst="ellipse">
              <a:avLst/>
            </a:prstGeom>
            <a:gradFill rotWithShape="1">
              <a:gsLst>
                <a:gs pos="0">
                  <a:schemeClr val="folHlink">
                    <a:alpha val="0"/>
                  </a:schemeClr>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p>
          </p:txBody>
        </p:sp>
        <p:sp>
          <p:nvSpPr>
            <p:cNvPr id="290943" name="Oval 17"/>
            <p:cNvSpPr>
              <a:spLocks noChangeArrowheads="1"/>
            </p:cNvSpPr>
            <p:nvPr/>
          </p:nvSpPr>
          <p:spPr bwMode="auto">
            <a:xfrm>
              <a:off x="849" y="1365"/>
              <a:ext cx="774" cy="1467"/>
            </a:xfrm>
            <a:prstGeom prst="ellipse">
              <a:avLst/>
            </a:prstGeom>
            <a:solidFill>
              <a:srgbClr val="1A11C5"/>
            </a:solidFill>
            <a:ln w="9525">
              <a:solidFill>
                <a:schemeClr val="tx1"/>
              </a:solidFill>
              <a:miter lim="800000"/>
              <a:headEnd/>
              <a:tailEnd/>
            </a:ln>
          </p:spPr>
          <p:txBody>
            <a:bodyPr wrap="none" anchor="ctr"/>
            <a:lstStyle/>
            <a:p>
              <a:endParaRPr lang="en-US"/>
            </a:p>
          </p:txBody>
        </p:sp>
        <p:sp>
          <p:nvSpPr>
            <p:cNvPr id="290944" name="Oval 16"/>
            <p:cNvSpPr>
              <a:spLocks noChangeArrowheads="1"/>
            </p:cNvSpPr>
            <p:nvPr/>
          </p:nvSpPr>
          <p:spPr bwMode="auto">
            <a:xfrm>
              <a:off x="993" y="1353"/>
              <a:ext cx="774" cy="1467"/>
            </a:xfrm>
            <a:prstGeom prst="ellipse">
              <a:avLst/>
            </a:prstGeom>
            <a:solidFill>
              <a:srgbClr val="BAD8FC"/>
            </a:solidFill>
            <a:ln w="9525">
              <a:solidFill>
                <a:schemeClr val="tx1"/>
              </a:solidFill>
              <a:miter lim="800000"/>
              <a:headEnd/>
              <a:tailEnd/>
            </a:ln>
          </p:spPr>
          <p:txBody>
            <a:bodyPr wrap="none" anchor="ctr"/>
            <a:lstStyle/>
            <a:p>
              <a:endParaRPr lang="en-US"/>
            </a:p>
          </p:txBody>
        </p:sp>
        <p:sp>
          <p:nvSpPr>
            <p:cNvPr id="290945" name="Oval 15"/>
            <p:cNvSpPr>
              <a:spLocks noChangeAspect="1" noChangeArrowheads="1"/>
            </p:cNvSpPr>
            <p:nvPr/>
          </p:nvSpPr>
          <p:spPr bwMode="auto">
            <a:xfrm>
              <a:off x="1143" y="1638"/>
              <a:ext cx="467" cy="897"/>
            </a:xfrm>
            <a:prstGeom prst="ellipse">
              <a:avLst/>
            </a:prstGeom>
            <a:solidFill>
              <a:srgbClr val="FFDCB9"/>
            </a:solidFill>
            <a:ln w="9525">
              <a:solidFill>
                <a:schemeClr val="tx1"/>
              </a:solidFill>
              <a:miter lim="800000"/>
              <a:headEnd/>
              <a:tailEnd/>
            </a:ln>
          </p:spPr>
          <p:txBody>
            <a:bodyPr wrap="none" anchor="ctr"/>
            <a:lstStyle/>
            <a:p>
              <a:endParaRPr lang="en-US"/>
            </a:p>
          </p:txBody>
        </p:sp>
        <p:sp>
          <p:nvSpPr>
            <p:cNvPr id="290946" name="Line 19"/>
            <p:cNvSpPr>
              <a:spLocks noChangeShapeType="1"/>
            </p:cNvSpPr>
            <p:nvPr/>
          </p:nvSpPr>
          <p:spPr bwMode="auto">
            <a:xfrm flipH="1">
              <a:off x="1365" y="1353"/>
              <a:ext cx="21" cy="1461"/>
            </a:xfrm>
            <a:prstGeom prst="line">
              <a:avLst/>
            </a:prstGeom>
            <a:noFill/>
            <a:ln w="9525">
              <a:solidFill>
                <a:srgbClr val="333333"/>
              </a:solidFill>
              <a:miter lim="800000"/>
              <a:headEnd/>
              <a:tailEnd/>
            </a:ln>
          </p:spPr>
          <p:txBody>
            <a:bodyPr wrap="none"/>
            <a:lstStyle/>
            <a:p>
              <a:endParaRPr lang="en-US"/>
            </a:p>
          </p:txBody>
        </p:sp>
        <p:sp>
          <p:nvSpPr>
            <p:cNvPr id="290947" name="Line 21"/>
            <p:cNvSpPr>
              <a:spLocks noChangeShapeType="1"/>
            </p:cNvSpPr>
            <p:nvPr/>
          </p:nvSpPr>
          <p:spPr bwMode="auto">
            <a:xfrm>
              <a:off x="996" y="2079"/>
              <a:ext cx="765" cy="18"/>
            </a:xfrm>
            <a:prstGeom prst="line">
              <a:avLst/>
            </a:prstGeom>
            <a:noFill/>
            <a:ln w="9525">
              <a:solidFill>
                <a:srgbClr val="333333"/>
              </a:solidFill>
              <a:miter lim="800000"/>
              <a:headEnd/>
              <a:tailEnd/>
            </a:ln>
          </p:spPr>
          <p:txBody>
            <a:bodyPr wrap="none"/>
            <a:lstStyle/>
            <a:p>
              <a:endParaRPr lang="en-US"/>
            </a:p>
          </p:txBody>
        </p:sp>
        <p:sp>
          <p:nvSpPr>
            <p:cNvPr id="290948" name="Line 22"/>
            <p:cNvSpPr>
              <a:spLocks noChangeShapeType="1"/>
            </p:cNvSpPr>
            <p:nvPr/>
          </p:nvSpPr>
          <p:spPr bwMode="auto">
            <a:xfrm flipH="1">
              <a:off x="1098" y="1571"/>
              <a:ext cx="555" cy="1024"/>
            </a:xfrm>
            <a:prstGeom prst="line">
              <a:avLst/>
            </a:prstGeom>
            <a:noFill/>
            <a:ln w="9525">
              <a:solidFill>
                <a:srgbClr val="333333"/>
              </a:solidFill>
              <a:miter lim="800000"/>
              <a:headEnd/>
              <a:tailEnd/>
            </a:ln>
          </p:spPr>
          <p:txBody>
            <a:bodyPr wrap="none"/>
            <a:lstStyle/>
            <a:p>
              <a:endParaRPr lang="en-US"/>
            </a:p>
          </p:txBody>
        </p:sp>
        <p:sp>
          <p:nvSpPr>
            <p:cNvPr id="290949" name="Line 23"/>
            <p:cNvSpPr>
              <a:spLocks noChangeShapeType="1"/>
            </p:cNvSpPr>
            <p:nvPr/>
          </p:nvSpPr>
          <p:spPr bwMode="auto">
            <a:xfrm>
              <a:off x="1110" y="1566"/>
              <a:ext cx="534" cy="1044"/>
            </a:xfrm>
            <a:prstGeom prst="line">
              <a:avLst/>
            </a:prstGeom>
            <a:noFill/>
            <a:ln w="9525">
              <a:solidFill>
                <a:srgbClr val="333333"/>
              </a:solidFill>
              <a:miter lim="800000"/>
              <a:headEnd/>
              <a:tailEnd/>
            </a:ln>
          </p:spPr>
          <p:txBody>
            <a:bodyPr wrap="none"/>
            <a:lstStyle/>
            <a:p>
              <a:endParaRPr lang="en-US"/>
            </a:p>
          </p:txBody>
        </p:sp>
        <p:sp>
          <p:nvSpPr>
            <p:cNvPr id="290950" name="Oval 18"/>
            <p:cNvSpPr>
              <a:spLocks noChangeAspect="1" noChangeArrowheads="1"/>
            </p:cNvSpPr>
            <p:nvPr/>
          </p:nvSpPr>
          <p:spPr bwMode="auto">
            <a:xfrm>
              <a:off x="1299" y="1941"/>
              <a:ext cx="155" cy="296"/>
            </a:xfrm>
            <a:prstGeom prst="ellipse">
              <a:avLst/>
            </a:prstGeom>
            <a:solidFill>
              <a:srgbClr val="F62C0A"/>
            </a:solidFill>
            <a:ln w="9525">
              <a:solidFill>
                <a:schemeClr val="tx1"/>
              </a:solidFill>
              <a:miter lim="800000"/>
              <a:headEnd/>
              <a:tailEnd/>
            </a:ln>
          </p:spPr>
          <p:txBody>
            <a:bodyPr wrap="none" anchor="ctr"/>
            <a:lstStyle/>
            <a:p>
              <a:endParaRPr lang="en-US"/>
            </a:p>
          </p:txBody>
        </p:sp>
      </p:grpSp>
      <p:grpSp>
        <p:nvGrpSpPr>
          <p:cNvPr id="5" name="Group 38"/>
          <p:cNvGrpSpPr>
            <a:grpSpLocks/>
          </p:cNvGrpSpPr>
          <p:nvPr/>
        </p:nvGrpSpPr>
        <p:grpSpPr bwMode="auto">
          <a:xfrm>
            <a:off x="2160588" y="2825750"/>
            <a:ext cx="738187" cy="392113"/>
            <a:chOff x="1788" y="1811"/>
            <a:chExt cx="465" cy="247"/>
          </a:xfrm>
        </p:grpSpPr>
        <p:sp>
          <p:nvSpPr>
            <p:cNvPr id="290929" name="Freeform 25"/>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930" name="Freeform 26"/>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931" name="Freeform 27"/>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932" name="Freeform 29"/>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33" name="Freeform 30"/>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34" name="Freeform 31"/>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35" name="Freeform 32"/>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36" name="Freeform 34"/>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37" name="Line 35"/>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938" name="AutoShape 37"/>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939" name="Freeform 33"/>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6" name="Group 40"/>
          <p:cNvGrpSpPr>
            <a:grpSpLocks/>
          </p:cNvGrpSpPr>
          <p:nvPr/>
        </p:nvGrpSpPr>
        <p:grpSpPr bwMode="auto">
          <a:xfrm rot="1098742">
            <a:off x="2227263" y="3054350"/>
            <a:ext cx="738187" cy="392113"/>
            <a:chOff x="1788" y="1811"/>
            <a:chExt cx="465" cy="247"/>
          </a:xfrm>
        </p:grpSpPr>
        <p:sp>
          <p:nvSpPr>
            <p:cNvPr id="290918" name="Freeform 41"/>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919" name="Freeform 42"/>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920" name="Freeform 43"/>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921" name="Freeform 44"/>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22" name="Freeform 45"/>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23" name="Freeform 46"/>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24" name="Freeform 47"/>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25" name="Freeform 48"/>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26" name="Line 49"/>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927" name="AutoShape 50"/>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928" name="Freeform 51"/>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7" name="Group 52"/>
          <p:cNvGrpSpPr>
            <a:grpSpLocks/>
          </p:cNvGrpSpPr>
          <p:nvPr/>
        </p:nvGrpSpPr>
        <p:grpSpPr bwMode="auto">
          <a:xfrm rot="2433777">
            <a:off x="2200275" y="3286125"/>
            <a:ext cx="738188" cy="392113"/>
            <a:chOff x="1788" y="1811"/>
            <a:chExt cx="465" cy="247"/>
          </a:xfrm>
        </p:grpSpPr>
        <p:sp>
          <p:nvSpPr>
            <p:cNvPr id="290907" name="Freeform 53"/>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908" name="Freeform 54"/>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909" name="Freeform 55"/>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910" name="Freeform 56"/>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11" name="Freeform 57"/>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12" name="Freeform 58"/>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13" name="Freeform 59"/>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14" name="Freeform 60"/>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15" name="Line 61"/>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916" name="AutoShape 62"/>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917" name="Freeform 63"/>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8" name="Group 64"/>
          <p:cNvGrpSpPr>
            <a:grpSpLocks/>
          </p:cNvGrpSpPr>
          <p:nvPr/>
        </p:nvGrpSpPr>
        <p:grpSpPr bwMode="auto">
          <a:xfrm>
            <a:off x="4779963" y="2001838"/>
            <a:ext cx="738187" cy="392112"/>
            <a:chOff x="1788" y="1811"/>
            <a:chExt cx="465" cy="247"/>
          </a:xfrm>
        </p:grpSpPr>
        <p:sp>
          <p:nvSpPr>
            <p:cNvPr id="290896" name="Freeform 65"/>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97" name="Freeform 66"/>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98" name="Freeform 67"/>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899" name="Freeform 68"/>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00" name="Freeform 69"/>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01" name="Freeform 70"/>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02" name="Freeform 71"/>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03" name="Freeform 72"/>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904" name="Line 73"/>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905" name="AutoShape 74"/>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906" name="Freeform 75"/>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9" name="Group 76"/>
          <p:cNvGrpSpPr>
            <a:grpSpLocks/>
          </p:cNvGrpSpPr>
          <p:nvPr/>
        </p:nvGrpSpPr>
        <p:grpSpPr bwMode="auto">
          <a:xfrm rot="1098742">
            <a:off x="4879975" y="2176463"/>
            <a:ext cx="738188" cy="392112"/>
            <a:chOff x="1788" y="1811"/>
            <a:chExt cx="465" cy="247"/>
          </a:xfrm>
        </p:grpSpPr>
        <p:sp>
          <p:nvSpPr>
            <p:cNvPr id="290885" name="Freeform 77"/>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86" name="Freeform 78"/>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87" name="Freeform 79"/>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888" name="Freeform 80"/>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89" name="Freeform 81"/>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90" name="Freeform 82"/>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91" name="Freeform 83"/>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92" name="Freeform 84"/>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93" name="Line 85"/>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894" name="AutoShape 86"/>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895" name="Freeform 87"/>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10" name="Group 88"/>
          <p:cNvGrpSpPr>
            <a:grpSpLocks/>
          </p:cNvGrpSpPr>
          <p:nvPr/>
        </p:nvGrpSpPr>
        <p:grpSpPr bwMode="auto">
          <a:xfrm rot="2433777">
            <a:off x="4845050" y="2400300"/>
            <a:ext cx="738188" cy="392113"/>
            <a:chOff x="1788" y="1811"/>
            <a:chExt cx="465" cy="247"/>
          </a:xfrm>
        </p:grpSpPr>
        <p:sp>
          <p:nvSpPr>
            <p:cNvPr id="290874" name="Freeform 89"/>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75" name="Freeform 90"/>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76" name="Freeform 91"/>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877" name="Freeform 92"/>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78" name="Freeform 93"/>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79" name="Freeform 94"/>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80" name="Freeform 95"/>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81" name="Freeform 96"/>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82" name="Line 97"/>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883" name="AutoShape 98"/>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884" name="Freeform 99"/>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11" name="Group 100"/>
          <p:cNvGrpSpPr>
            <a:grpSpLocks/>
          </p:cNvGrpSpPr>
          <p:nvPr/>
        </p:nvGrpSpPr>
        <p:grpSpPr bwMode="auto">
          <a:xfrm rot="581857">
            <a:off x="7339013" y="2390775"/>
            <a:ext cx="738187" cy="392113"/>
            <a:chOff x="1788" y="1811"/>
            <a:chExt cx="465" cy="247"/>
          </a:xfrm>
        </p:grpSpPr>
        <p:sp>
          <p:nvSpPr>
            <p:cNvPr id="290863" name="Freeform 101"/>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64" name="Freeform 102"/>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65" name="Freeform 103"/>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866" name="Freeform 104"/>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67" name="Freeform 105"/>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68" name="Freeform 106"/>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69" name="Freeform 107"/>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70" name="Freeform 108"/>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71" name="Line 109"/>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872" name="AutoShape 110"/>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873" name="Freeform 111"/>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12" name="Group 112"/>
          <p:cNvGrpSpPr>
            <a:grpSpLocks/>
          </p:cNvGrpSpPr>
          <p:nvPr/>
        </p:nvGrpSpPr>
        <p:grpSpPr bwMode="auto">
          <a:xfrm rot="1430630">
            <a:off x="7381875" y="3379788"/>
            <a:ext cx="738188" cy="392112"/>
            <a:chOff x="1788" y="1811"/>
            <a:chExt cx="465" cy="247"/>
          </a:xfrm>
        </p:grpSpPr>
        <p:sp>
          <p:nvSpPr>
            <p:cNvPr id="290852" name="Freeform 113"/>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53" name="Freeform 114"/>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54" name="Freeform 115"/>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855" name="Freeform 116"/>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56" name="Freeform 117"/>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57" name="Freeform 118"/>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58" name="Freeform 119"/>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59" name="Freeform 120"/>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60" name="Line 121"/>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861" name="AutoShape 122"/>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862" name="Freeform 123"/>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grpSp>
        <p:nvGrpSpPr>
          <p:cNvPr id="13" name="Group 124"/>
          <p:cNvGrpSpPr>
            <a:grpSpLocks/>
          </p:cNvGrpSpPr>
          <p:nvPr/>
        </p:nvGrpSpPr>
        <p:grpSpPr bwMode="auto">
          <a:xfrm rot="1599301">
            <a:off x="6440488" y="2901950"/>
            <a:ext cx="738187" cy="392113"/>
            <a:chOff x="1788" y="1811"/>
            <a:chExt cx="465" cy="247"/>
          </a:xfrm>
        </p:grpSpPr>
        <p:sp>
          <p:nvSpPr>
            <p:cNvPr id="290841" name="Freeform 125"/>
            <p:cNvSpPr>
              <a:spLocks/>
            </p:cNvSpPr>
            <p:nvPr/>
          </p:nvSpPr>
          <p:spPr bwMode="auto">
            <a:xfrm>
              <a:off x="2142" y="1811"/>
              <a:ext cx="111" cy="106"/>
            </a:xfrm>
            <a:custGeom>
              <a:avLst/>
              <a:gdLst>
                <a:gd name="T0" fmla="*/ 0 w 111"/>
                <a:gd name="T1" fmla="*/ 84 h 106"/>
                <a:gd name="T2" fmla="*/ 17 w 111"/>
                <a:gd name="T3" fmla="*/ 27 h 106"/>
                <a:gd name="T4" fmla="*/ 75 w 111"/>
                <a:gd name="T5" fmla="*/ 0 h 106"/>
                <a:gd name="T6" fmla="*/ 83 w 111"/>
                <a:gd name="T7" fmla="*/ 15 h 106"/>
                <a:gd name="T8" fmla="*/ 87 w 111"/>
                <a:gd name="T9" fmla="*/ 22 h 106"/>
                <a:gd name="T10" fmla="*/ 101 w 111"/>
                <a:gd name="T11" fmla="*/ 31 h 106"/>
                <a:gd name="T12" fmla="*/ 101 w 111"/>
                <a:gd name="T13" fmla="*/ 46 h 106"/>
                <a:gd name="T14" fmla="*/ 105 w 111"/>
                <a:gd name="T15" fmla="*/ 63 h 106"/>
                <a:gd name="T16" fmla="*/ 111 w 111"/>
                <a:gd name="T17" fmla="*/ 82 h 106"/>
                <a:gd name="T18" fmla="*/ 54 w 111"/>
                <a:gd name="T19" fmla="*/ 106 h 106"/>
                <a:gd name="T20" fmla="*/ 0 w 111"/>
                <a:gd name="T21" fmla="*/ 84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06"/>
                <a:gd name="T35" fmla="*/ 111 w 111"/>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06">
                  <a:moveTo>
                    <a:pt x="0" y="84"/>
                  </a:moveTo>
                  <a:lnTo>
                    <a:pt x="17" y="27"/>
                  </a:lnTo>
                  <a:lnTo>
                    <a:pt x="75" y="0"/>
                  </a:lnTo>
                  <a:lnTo>
                    <a:pt x="83" y="15"/>
                  </a:lnTo>
                  <a:lnTo>
                    <a:pt x="87" y="22"/>
                  </a:lnTo>
                  <a:lnTo>
                    <a:pt x="101" y="31"/>
                  </a:lnTo>
                  <a:lnTo>
                    <a:pt x="101" y="46"/>
                  </a:lnTo>
                  <a:lnTo>
                    <a:pt x="105" y="63"/>
                  </a:lnTo>
                  <a:lnTo>
                    <a:pt x="111" y="82"/>
                  </a:lnTo>
                  <a:lnTo>
                    <a:pt x="54" y="106"/>
                  </a:lnTo>
                  <a:lnTo>
                    <a:pt x="0" y="84"/>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42" name="Freeform 126"/>
            <p:cNvSpPr>
              <a:spLocks/>
            </p:cNvSpPr>
            <p:nvPr/>
          </p:nvSpPr>
          <p:spPr bwMode="auto">
            <a:xfrm>
              <a:off x="2144" y="1835"/>
              <a:ext cx="102" cy="63"/>
            </a:xfrm>
            <a:custGeom>
              <a:avLst/>
              <a:gdLst>
                <a:gd name="T0" fmla="*/ 0 w 102"/>
                <a:gd name="T1" fmla="*/ 63 h 63"/>
                <a:gd name="T2" fmla="*/ 21 w 102"/>
                <a:gd name="T3" fmla="*/ 33 h 63"/>
                <a:gd name="T4" fmla="*/ 87 w 102"/>
                <a:gd name="T5" fmla="*/ 0 h 63"/>
                <a:gd name="T6" fmla="*/ 102 w 102"/>
                <a:gd name="T7" fmla="*/ 15 h 63"/>
                <a:gd name="T8" fmla="*/ 0 w 102"/>
                <a:gd name="T9" fmla="*/ 63 h 63"/>
                <a:gd name="T10" fmla="*/ 0 60000 65536"/>
                <a:gd name="T11" fmla="*/ 0 60000 65536"/>
                <a:gd name="T12" fmla="*/ 0 60000 65536"/>
                <a:gd name="T13" fmla="*/ 0 60000 65536"/>
                <a:gd name="T14" fmla="*/ 0 60000 65536"/>
                <a:gd name="T15" fmla="*/ 0 w 102"/>
                <a:gd name="T16" fmla="*/ 0 h 63"/>
                <a:gd name="T17" fmla="*/ 102 w 102"/>
                <a:gd name="T18" fmla="*/ 63 h 63"/>
              </a:gdLst>
              <a:ahLst/>
              <a:cxnLst>
                <a:cxn ang="T10">
                  <a:pos x="T0" y="T1"/>
                </a:cxn>
                <a:cxn ang="T11">
                  <a:pos x="T2" y="T3"/>
                </a:cxn>
                <a:cxn ang="T12">
                  <a:pos x="T4" y="T5"/>
                </a:cxn>
                <a:cxn ang="T13">
                  <a:pos x="T6" y="T7"/>
                </a:cxn>
                <a:cxn ang="T14">
                  <a:pos x="T8" y="T9"/>
                </a:cxn>
              </a:cxnLst>
              <a:rect l="T15" t="T16" r="T17" b="T18"/>
              <a:pathLst>
                <a:path w="102" h="63">
                  <a:moveTo>
                    <a:pt x="0" y="63"/>
                  </a:moveTo>
                  <a:lnTo>
                    <a:pt x="21" y="33"/>
                  </a:lnTo>
                  <a:lnTo>
                    <a:pt x="87" y="0"/>
                  </a:lnTo>
                  <a:lnTo>
                    <a:pt x="102" y="15"/>
                  </a:lnTo>
                  <a:lnTo>
                    <a:pt x="0" y="63"/>
                  </a:lnTo>
                  <a:close/>
                </a:path>
              </a:pathLst>
            </a:custGeom>
            <a:gradFill rotWithShape="1">
              <a:gsLst>
                <a:gs pos="0">
                  <a:srgbClr val="3B003B"/>
                </a:gs>
                <a:gs pos="50000">
                  <a:srgbClr val="800080"/>
                </a:gs>
                <a:gs pos="100000">
                  <a:srgbClr val="3B003B"/>
                </a:gs>
              </a:gsLst>
              <a:lin ang="5400000" scaled="1"/>
            </a:gradFill>
            <a:ln w="6350">
              <a:solidFill>
                <a:schemeClr val="tx1"/>
              </a:solidFill>
              <a:miter lim="800000"/>
              <a:headEnd/>
              <a:tailEnd/>
            </a:ln>
          </p:spPr>
          <p:txBody>
            <a:bodyPr wrap="none"/>
            <a:lstStyle/>
            <a:p>
              <a:endParaRPr lang="en-US"/>
            </a:p>
          </p:txBody>
        </p:sp>
        <p:sp>
          <p:nvSpPr>
            <p:cNvPr id="290843" name="Freeform 127"/>
            <p:cNvSpPr>
              <a:spLocks/>
            </p:cNvSpPr>
            <p:nvPr/>
          </p:nvSpPr>
          <p:spPr bwMode="auto">
            <a:xfrm>
              <a:off x="1830" y="1890"/>
              <a:ext cx="317" cy="156"/>
            </a:xfrm>
            <a:custGeom>
              <a:avLst/>
              <a:gdLst>
                <a:gd name="T0" fmla="*/ 312 w 317"/>
                <a:gd name="T1" fmla="*/ 0 h 156"/>
                <a:gd name="T2" fmla="*/ 213 w 317"/>
                <a:gd name="T3" fmla="*/ 42 h 156"/>
                <a:gd name="T4" fmla="*/ 189 w 317"/>
                <a:gd name="T5" fmla="*/ 47 h 156"/>
                <a:gd name="T6" fmla="*/ 30 w 317"/>
                <a:gd name="T7" fmla="*/ 119 h 156"/>
                <a:gd name="T8" fmla="*/ 8 w 317"/>
                <a:gd name="T9" fmla="*/ 146 h 156"/>
                <a:gd name="T10" fmla="*/ 47 w 317"/>
                <a:gd name="T11" fmla="*/ 144 h 156"/>
                <a:gd name="T12" fmla="*/ 200 w 317"/>
                <a:gd name="T13" fmla="*/ 74 h 156"/>
                <a:gd name="T14" fmla="*/ 218 w 317"/>
                <a:gd name="T15" fmla="*/ 60 h 156"/>
                <a:gd name="T16" fmla="*/ 317 w 317"/>
                <a:gd name="T17" fmla="*/ 9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
                <a:gd name="T28" fmla="*/ 0 h 156"/>
                <a:gd name="T29" fmla="*/ 317 w 31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 h="156">
                  <a:moveTo>
                    <a:pt x="312" y="0"/>
                  </a:moveTo>
                  <a:cubicBezTo>
                    <a:pt x="296" y="7"/>
                    <a:pt x="233" y="34"/>
                    <a:pt x="213" y="42"/>
                  </a:cubicBezTo>
                  <a:cubicBezTo>
                    <a:pt x="193" y="50"/>
                    <a:pt x="219" y="34"/>
                    <a:pt x="189" y="47"/>
                  </a:cubicBezTo>
                  <a:cubicBezTo>
                    <a:pt x="159" y="60"/>
                    <a:pt x="60" y="103"/>
                    <a:pt x="30" y="119"/>
                  </a:cubicBezTo>
                  <a:cubicBezTo>
                    <a:pt x="0" y="135"/>
                    <a:pt x="5" y="142"/>
                    <a:pt x="8" y="146"/>
                  </a:cubicBezTo>
                  <a:cubicBezTo>
                    <a:pt x="11" y="150"/>
                    <a:pt x="15" y="156"/>
                    <a:pt x="47" y="144"/>
                  </a:cubicBezTo>
                  <a:cubicBezTo>
                    <a:pt x="79" y="132"/>
                    <a:pt x="172" y="88"/>
                    <a:pt x="200" y="74"/>
                  </a:cubicBezTo>
                  <a:cubicBezTo>
                    <a:pt x="228" y="60"/>
                    <a:pt x="198" y="71"/>
                    <a:pt x="218" y="60"/>
                  </a:cubicBezTo>
                  <a:cubicBezTo>
                    <a:pt x="238" y="49"/>
                    <a:pt x="297" y="20"/>
                    <a:pt x="317" y="9"/>
                  </a:cubicBezTo>
                </a:path>
              </a:pathLst>
            </a:custGeom>
            <a:solidFill>
              <a:srgbClr val="333300">
                <a:alpha val="96077"/>
              </a:srgbClr>
            </a:solidFill>
            <a:ln w="9525">
              <a:solidFill>
                <a:schemeClr val="tx1"/>
              </a:solidFill>
              <a:miter lim="800000"/>
              <a:headEnd/>
              <a:tailEnd/>
            </a:ln>
          </p:spPr>
          <p:txBody>
            <a:bodyPr wrap="none"/>
            <a:lstStyle/>
            <a:p>
              <a:endParaRPr lang="en-US"/>
            </a:p>
          </p:txBody>
        </p:sp>
        <p:sp>
          <p:nvSpPr>
            <p:cNvPr id="290844" name="Freeform 128"/>
            <p:cNvSpPr>
              <a:spLocks/>
            </p:cNvSpPr>
            <p:nvPr/>
          </p:nvSpPr>
          <p:spPr bwMode="auto">
            <a:xfrm>
              <a:off x="1886" y="2000"/>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45" name="Freeform 129"/>
            <p:cNvSpPr>
              <a:spLocks/>
            </p:cNvSpPr>
            <p:nvPr/>
          </p:nvSpPr>
          <p:spPr bwMode="auto">
            <a:xfrm>
              <a:off x="1920" y="1987"/>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46" name="Freeform 130"/>
            <p:cNvSpPr>
              <a:spLocks/>
            </p:cNvSpPr>
            <p:nvPr/>
          </p:nvSpPr>
          <p:spPr bwMode="auto">
            <a:xfrm>
              <a:off x="1952" y="1968"/>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47" name="Freeform 131"/>
            <p:cNvSpPr>
              <a:spLocks/>
            </p:cNvSpPr>
            <p:nvPr/>
          </p:nvSpPr>
          <p:spPr bwMode="auto">
            <a:xfrm>
              <a:off x="1981" y="1956"/>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48" name="Freeform 132"/>
            <p:cNvSpPr>
              <a:spLocks/>
            </p:cNvSpPr>
            <p:nvPr/>
          </p:nvSpPr>
          <p:spPr bwMode="auto">
            <a:xfrm>
              <a:off x="1861" y="2011"/>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sp>
          <p:nvSpPr>
            <p:cNvPr id="290849" name="Line 133"/>
            <p:cNvSpPr>
              <a:spLocks noChangeShapeType="1"/>
            </p:cNvSpPr>
            <p:nvPr/>
          </p:nvSpPr>
          <p:spPr bwMode="auto">
            <a:xfrm flipH="1">
              <a:off x="1788" y="2036"/>
              <a:ext cx="50" cy="22"/>
            </a:xfrm>
            <a:prstGeom prst="line">
              <a:avLst/>
            </a:prstGeom>
            <a:noFill/>
            <a:ln w="9525">
              <a:solidFill>
                <a:schemeClr val="tx1"/>
              </a:solidFill>
              <a:miter lim="800000"/>
              <a:headEnd/>
              <a:tailEnd/>
            </a:ln>
          </p:spPr>
          <p:txBody>
            <a:bodyPr wrap="none"/>
            <a:lstStyle/>
            <a:p>
              <a:endParaRPr lang="en-US"/>
            </a:p>
          </p:txBody>
        </p:sp>
        <p:sp>
          <p:nvSpPr>
            <p:cNvPr id="290850" name="AutoShape 134"/>
            <p:cNvSpPr>
              <a:spLocks noChangeAspect="1" noChangeArrowheads="1"/>
            </p:cNvSpPr>
            <p:nvPr/>
          </p:nvSpPr>
          <p:spPr bwMode="auto">
            <a:xfrm rot="4116145" flipH="1">
              <a:off x="2025" y="1927"/>
              <a:ext cx="32" cy="37"/>
            </a:xfrm>
            <a:prstGeom prst="triangle">
              <a:avLst>
                <a:gd name="adj" fmla="val 62620"/>
              </a:avLst>
            </a:prstGeom>
            <a:gradFill rotWithShape="1">
              <a:gsLst>
                <a:gs pos="0">
                  <a:srgbClr val="764700"/>
                </a:gs>
                <a:gs pos="50000">
                  <a:srgbClr val="FF9900"/>
                </a:gs>
                <a:gs pos="100000">
                  <a:srgbClr val="764700"/>
                </a:gs>
              </a:gsLst>
              <a:lin ang="5400000" scaled="1"/>
            </a:gradFill>
            <a:ln w="3175">
              <a:solidFill>
                <a:schemeClr val="tx1"/>
              </a:solidFill>
              <a:miter lim="800000"/>
              <a:headEnd/>
              <a:tailEnd/>
            </a:ln>
          </p:spPr>
          <p:txBody>
            <a:bodyPr wrap="none" anchor="ctr"/>
            <a:lstStyle/>
            <a:p>
              <a:endParaRPr lang="en-US"/>
            </a:p>
          </p:txBody>
        </p:sp>
        <p:sp>
          <p:nvSpPr>
            <p:cNvPr id="290851" name="Freeform 135"/>
            <p:cNvSpPr>
              <a:spLocks/>
            </p:cNvSpPr>
            <p:nvPr/>
          </p:nvSpPr>
          <p:spPr bwMode="auto">
            <a:xfrm>
              <a:off x="2015" y="1943"/>
              <a:ext cx="10" cy="25"/>
            </a:xfrm>
            <a:custGeom>
              <a:avLst/>
              <a:gdLst>
                <a:gd name="T0" fmla="*/ 0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0" y="0"/>
                  </a:moveTo>
                  <a:cubicBezTo>
                    <a:pt x="10" y="8"/>
                    <a:pt x="10" y="11"/>
                    <a:pt x="10" y="25"/>
                  </a:cubicBezTo>
                </a:path>
              </a:pathLst>
            </a:custGeom>
            <a:noFill/>
            <a:ln w="9525">
              <a:solidFill>
                <a:schemeClr val="tx1"/>
              </a:solidFill>
              <a:miter lim="800000"/>
              <a:headEnd/>
              <a:tailEnd/>
            </a:ln>
          </p:spPr>
          <p:txBody>
            <a:bodyPr wrap="none"/>
            <a:lstStyle/>
            <a:p>
              <a:endParaRPr lang="en-US"/>
            </a:p>
          </p:txBody>
        </p:sp>
      </p:grpSp>
      <p:sp>
        <p:nvSpPr>
          <p:cNvPr id="1066152" name="Text Box 168"/>
          <p:cNvSpPr txBox="1">
            <a:spLocks noChangeArrowheads="1"/>
          </p:cNvSpPr>
          <p:nvPr/>
        </p:nvSpPr>
        <p:spPr bwMode="auto">
          <a:xfrm>
            <a:off x="6345238" y="6378575"/>
            <a:ext cx="1128712" cy="396875"/>
          </a:xfrm>
          <a:prstGeom prst="rect">
            <a:avLst/>
          </a:prstGeom>
          <a:noFill/>
          <a:ln w="9525">
            <a:noFill/>
            <a:miter lim="800000"/>
            <a:headEnd/>
            <a:tailEnd/>
          </a:ln>
        </p:spPr>
        <p:txBody>
          <a:bodyPr wrap="none">
            <a:spAutoFit/>
          </a:bodyPr>
          <a:lstStyle/>
          <a:p>
            <a:r>
              <a:rPr lang="en-US" sz="2000"/>
              <a:t>(person)</a:t>
            </a:r>
          </a:p>
        </p:txBody>
      </p:sp>
      <p:sp>
        <p:nvSpPr>
          <p:cNvPr id="1066153" name="Text Box 169"/>
          <p:cNvSpPr txBox="1">
            <a:spLocks noChangeArrowheads="1"/>
          </p:cNvSpPr>
          <p:nvPr/>
        </p:nvSpPr>
        <p:spPr bwMode="auto">
          <a:xfrm>
            <a:off x="3840163" y="6378575"/>
            <a:ext cx="1536700" cy="396875"/>
          </a:xfrm>
          <a:prstGeom prst="rect">
            <a:avLst/>
          </a:prstGeom>
          <a:noFill/>
          <a:ln w="9525">
            <a:noFill/>
            <a:miter lim="800000"/>
            <a:headEnd/>
            <a:tailEnd/>
          </a:ln>
        </p:spPr>
        <p:txBody>
          <a:bodyPr wrap="none">
            <a:spAutoFit/>
          </a:bodyPr>
          <a:lstStyle/>
          <a:p>
            <a:r>
              <a:rPr lang="en-US" sz="2000"/>
              <a:t>(instrument)</a:t>
            </a:r>
          </a:p>
        </p:txBody>
      </p:sp>
      <p:sp>
        <p:nvSpPr>
          <p:cNvPr id="290840" name="Rectangle 170">
            <a:hlinkClick r:id="rId6" tooltip="Wikipedia -  ACCURACY and PRECISION"/>
          </p:cNvPr>
          <p:cNvSpPr>
            <a:spLocks noChangeArrowheads="1"/>
          </p:cNvSpPr>
          <p:nvPr/>
        </p:nvSpPr>
        <p:spPr bwMode="auto">
          <a:xfrm>
            <a:off x="1709738" y="927100"/>
            <a:ext cx="5684837" cy="557213"/>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106599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iterate type="lt">
                                    <p:tmPct val="5000"/>
                                  </p:iterate>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1.94444E-6 -3.02105E-6 L 0.43576 0.14897 " pathEditMode="relative" ptsTypes="AA">
                                      <p:cBhvr>
                                        <p:cTn id="20" dur="2000" spd="-100000" fill="hold"/>
                                        <p:tgtEl>
                                          <p:spTgt spid="10"/>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1.38889E-6 -5.66736E-7 L 0.43958 -0.24682 " pathEditMode="relative" ptsTypes="AA">
                                      <p:cBhvr>
                                        <p:cTn id="26" dur="2000" spd="-100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5.27778E-6 7.54569E-6 L 0.42777 -0.07911 " pathEditMode="relative" ptsTypes="AA">
                                      <p:cBhvr>
                                        <p:cTn id="32" dur="2000" spd="-100000" fill="hold"/>
                                        <p:tgtEl>
                                          <p:spTgt spid="9"/>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65992"/>
                                        </p:tgtEl>
                                        <p:attrNameLst>
                                          <p:attrName>style.visibility</p:attrName>
                                        </p:attrNameLst>
                                      </p:cBhvr>
                                      <p:to>
                                        <p:strVal val="visible"/>
                                      </p:to>
                                    </p:set>
                                    <p:animEffect transition="in" filter="fade">
                                      <p:cBhvr>
                                        <p:cTn id="37" dur="1000"/>
                                        <p:tgtEl>
                                          <p:spTgt spid="1065992"/>
                                        </p:tgtEl>
                                      </p:cBhvr>
                                    </p:animEffect>
                                    <p:anim calcmode="lin" valueType="num">
                                      <p:cBhvr>
                                        <p:cTn id="38" dur="1000" fill="hold"/>
                                        <p:tgtEl>
                                          <p:spTgt spid="1065992"/>
                                        </p:tgtEl>
                                        <p:attrNameLst>
                                          <p:attrName>ppt_x</p:attrName>
                                        </p:attrNameLst>
                                      </p:cBhvr>
                                      <p:tavLst>
                                        <p:tav tm="0">
                                          <p:val>
                                            <p:strVal val="#ppt_x"/>
                                          </p:val>
                                        </p:tav>
                                        <p:tav tm="100000">
                                          <p:val>
                                            <p:strVal val="#ppt_x"/>
                                          </p:val>
                                        </p:tav>
                                      </p:tavLst>
                                    </p:anim>
                                    <p:anim calcmode="lin" valueType="num">
                                      <p:cBhvr>
                                        <p:cTn id="39" dur="1000" fill="hold"/>
                                        <p:tgtEl>
                                          <p:spTgt spid="106599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2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0" presetClass="path" presetSubtype="0" accel="50000" decel="50000" fill="hold" nodeType="withEffect">
                                  <p:stCondLst>
                                    <p:cond delay="0"/>
                                  </p:stCondLst>
                                  <p:childTnLst>
                                    <p:animMotion origin="layout" path="M -1.94444E-6 -1.65163E-6 C 0.0224 -0.00833 0.1066 -0.04673 0.13438 -0.04973 C 0.16215 -0.05274 0.15972 -0.02498 0.16632 -0.0185 " pathEditMode="relative" rAng="0" ptsTypes="aaa">
                                      <p:cBhvr>
                                        <p:cTn id="50" dur="2000" spd="-100000" fill="hold"/>
                                        <p:tgtEl>
                                          <p:spTgt spid="11"/>
                                        </p:tgtEl>
                                        <p:attrNameLst>
                                          <p:attrName>ppt_x</p:attrName>
                                          <p:attrName>ppt_y</p:attrName>
                                        </p:attrNameLst>
                                      </p:cBhvr>
                                      <p:rCtr x="83" y="-26"/>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0" presetClass="path" presetSubtype="0" accel="50000" decel="50000" fill="hold" nodeType="withEffect">
                                  <p:stCondLst>
                                    <p:cond delay="0"/>
                                  </p:stCondLst>
                                  <p:childTnLst>
                                    <p:animMotion origin="layout" path="M 1.94444E-6 -2.45431E-6 L 0.2585 -0.00278 " pathEditMode="relative" ptsTypes="AA">
                                      <p:cBhvr>
                                        <p:cTn id="56" dur="2000" spd="-100000" fill="hold"/>
                                        <p:tgtEl>
                                          <p:spTgt spid="13"/>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0" presetClass="path" presetSubtype="0" accel="50000" decel="50000" fill="hold" nodeType="withEffect">
                                  <p:stCondLst>
                                    <p:cond delay="0"/>
                                  </p:stCondLst>
                                  <p:childTnLst>
                                    <p:animMotion origin="layout" path="M 2.77778E-7 6.22484E-6 L 0.15243 6.22484E-6 " pathEditMode="relative" ptsTypes="AA">
                                      <p:cBhvr>
                                        <p:cTn id="62" dur="2000" spd="-100000" fill="hold"/>
                                        <p:tgtEl>
                                          <p:spTgt spid="12"/>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1065993"/>
                                        </p:tgtEl>
                                        <p:attrNameLst>
                                          <p:attrName>style.visibility</p:attrName>
                                        </p:attrNameLst>
                                      </p:cBhvr>
                                      <p:to>
                                        <p:strVal val="visible"/>
                                      </p:to>
                                    </p:set>
                                    <p:animEffect transition="in" filter="fade">
                                      <p:cBhvr>
                                        <p:cTn id="67" dur="1000"/>
                                        <p:tgtEl>
                                          <p:spTgt spid="1065993"/>
                                        </p:tgtEl>
                                      </p:cBhvr>
                                    </p:animEffect>
                                    <p:anim calcmode="lin" valueType="num">
                                      <p:cBhvr>
                                        <p:cTn id="68" dur="1000" fill="hold"/>
                                        <p:tgtEl>
                                          <p:spTgt spid="1065993"/>
                                        </p:tgtEl>
                                        <p:attrNameLst>
                                          <p:attrName>ppt_x</p:attrName>
                                        </p:attrNameLst>
                                      </p:cBhvr>
                                      <p:tavLst>
                                        <p:tav tm="0">
                                          <p:val>
                                            <p:strVal val="#ppt_x"/>
                                          </p:val>
                                        </p:tav>
                                        <p:tav tm="100000">
                                          <p:val>
                                            <p:strVal val="#ppt_x"/>
                                          </p:val>
                                        </p:tav>
                                      </p:tavLst>
                                    </p:anim>
                                    <p:anim calcmode="lin" valueType="num">
                                      <p:cBhvr>
                                        <p:cTn id="69" dur="1000" fill="hold"/>
                                        <p:tgtEl>
                                          <p:spTgt spid="106599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20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par>
                                <p:cTn id="79" presetID="0" presetClass="path" presetSubtype="0" accel="50000" decel="50000" fill="hold" nodeType="withEffect">
                                  <p:stCondLst>
                                    <p:cond delay="0"/>
                                  </p:stCondLst>
                                  <p:childTnLst>
                                    <p:animMotion origin="layout" path="M 8.88889E-6 4.904E-6 L 0.72674 -0.37983 " pathEditMode="relative" rAng="0" ptsTypes="AA">
                                      <p:cBhvr>
                                        <p:cTn id="80" dur="2000" spd="-100000" fill="hold"/>
                                        <p:tgtEl>
                                          <p:spTgt spid="5"/>
                                        </p:tgtEl>
                                        <p:attrNameLst>
                                          <p:attrName>ppt_x</p:attrName>
                                          <p:attrName>ppt_y</p:attrName>
                                        </p:attrNameLst>
                                      </p:cBhvr>
                                      <p:rCtr x="0" y="0"/>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par>
                                <p:cTn id="85" presetID="0" presetClass="path" presetSubtype="0" accel="50000" decel="50000" fill="hold" nodeType="withEffect">
                                  <p:stCondLst>
                                    <p:cond delay="0"/>
                                  </p:stCondLst>
                                  <p:childTnLst>
                                    <p:animMotion origin="layout" path="M 5.55556E-6 -5.66736E-7 L 0.7257 0.23618 " pathEditMode="relative" rAng="0" ptsTypes="AA">
                                      <p:cBhvr>
                                        <p:cTn id="86" dur="2000" spd="-100000" fill="hold"/>
                                        <p:tgtEl>
                                          <p:spTgt spid="7"/>
                                        </p:tgtEl>
                                        <p:attrNameLst>
                                          <p:attrName>ppt_x</p:attrName>
                                          <p:attrName>ppt_y</p:attrName>
                                        </p:attrNameLst>
                                      </p:cBhvr>
                                      <p:rCtr x="0" y="0"/>
                                    </p:animMotion>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0" presetClass="path" presetSubtype="0" accel="50000" decel="50000" fill="hold" nodeType="withEffect">
                                  <p:stCondLst>
                                    <p:cond delay="0"/>
                                  </p:stCondLst>
                                  <p:childTnLst>
                                    <p:animMotion origin="layout" path="M 2.5E-6 -3.79366E-7 L 0.71493 -0.07518 " pathEditMode="relative" rAng="0" ptsTypes="AA">
                                      <p:cBhvr>
                                        <p:cTn id="92" dur="2000" spd="-100000" fill="hold"/>
                                        <p:tgtEl>
                                          <p:spTgt spid="6"/>
                                        </p:tgtEl>
                                        <p:attrNameLst>
                                          <p:attrName>ppt_x</p:attrName>
                                          <p:attrName>ppt_y</p:attrName>
                                        </p:attrNameLst>
                                      </p:cBhvr>
                                      <p:rCtr x="0" y="0"/>
                                    </p:animMotion>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1065991"/>
                                        </p:tgtEl>
                                        <p:attrNameLst>
                                          <p:attrName>style.visibility</p:attrName>
                                        </p:attrNameLst>
                                      </p:cBhvr>
                                      <p:to>
                                        <p:strVal val="visible"/>
                                      </p:to>
                                    </p:set>
                                    <p:animEffect transition="in" filter="fade">
                                      <p:cBhvr>
                                        <p:cTn id="97" dur="1000"/>
                                        <p:tgtEl>
                                          <p:spTgt spid="1065991"/>
                                        </p:tgtEl>
                                      </p:cBhvr>
                                    </p:animEffect>
                                    <p:anim calcmode="lin" valueType="num">
                                      <p:cBhvr>
                                        <p:cTn id="98" dur="1000" fill="hold"/>
                                        <p:tgtEl>
                                          <p:spTgt spid="1065991"/>
                                        </p:tgtEl>
                                        <p:attrNameLst>
                                          <p:attrName>ppt_x</p:attrName>
                                        </p:attrNameLst>
                                      </p:cBhvr>
                                      <p:tavLst>
                                        <p:tav tm="0">
                                          <p:val>
                                            <p:strVal val="#ppt_x"/>
                                          </p:val>
                                        </p:tav>
                                        <p:tav tm="100000">
                                          <p:val>
                                            <p:strVal val="#ppt_x"/>
                                          </p:val>
                                        </p:tav>
                                      </p:tavLst>
                                    </p:anim>
                                    <p:anim calcmode="lin" valueType="num">
                                      <p:cBhvr>
                                        <p:cTn id="99" dur="1000" fill="hold"/>
                                        <p:tgtEl>
                                          <p:spTgt spid="1065991"/>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9" presetClass="entr" presetSubtype="0" fill="hold" grpId="0" nodeType="clickEffect">
                                  <p:stCondLst>
                                    <p:cond delay="0"/>
                                  </p:stCondLst>
                                  <p:childTnLst>
                                    <p:set>
                                      <p:cBhvr>
                                        <p:cTn id="103" dur="1" fill="hold">
                                          <p:stCondLst>
                                            <p:cond delay="0"/>
                                          </p:stCondLst>
                                        </p:cTn>
                                        <p:tgtEl>
                                          <p:spTgt spid="1065988"/>
                                        </p:tgtEl>
                                        <p:attrNameLst>
                                          <p:attrName>style.visibility</p:attrName>
                                        </p:attrNameLst>
                                      </p:cBhvr>
                                      <p:to>
                                        <p:strVal val="visible"/>
                                      </p:to>
                                    </p:set>
                                    <p:anim calcmode="lin" valueType="num">
                                      <p:cBhvr>
                                        <p:cTn id="104" dur="1000" fill="hold"/>
                                        <p:tgtEl>
                                          <p:spTgt spid="1065988"/>
                                        </p:tgtEl>
                                        <p:attrNameLst>
                                          <p:attrName>ppt_x</p:attrName>
                                        </p:attrNameLst>
                                      </p:cBhvr>
                                      <p:tavLst>
                                        <p:tav tm="0">
                                          <p:val>
                                            <p:strVal val="#ppt_x-.2"/>
                                          </p:val>
                                        </p:tav>
                                        <p:tav tm="100000">
                                          <p:val>
                                            <p:strVal val="#ppt_x"/>
                                          </p:val>
                                        </p:tav>
                                      </p:tavLst>
                                    </p:anim>
                                    <p:anim calcmode="lin" valueType="num">
                                      <p:cBhvr>
                                        <p:cTn id="105" dur="1000" fill="hold"/>
                                        <p:tgtEl>
                                          <p:spTgt spid="1065988"/>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065988"/>
                                        </p:tgtEl>
                                      </p:cBhvr>
                                    </p:animEffect>
                                  </p:childTnLst>
                                </p:cTn>
                              </p:par>
                            </p:childTnLst>
                          </p:cTn>
                        </p:par>
                      </p:childTnLst>
                    </p:cTn>
                  </p:par>
                  <p:par>
                    <p:cTn id="107" fill="hold">
                      <p:stCondLst>
                        <p:cond delay="indefinite"/>
                      </p:stCondLst>
                      <p:childTnLst>
                        <p:par>
                          <p:cTn id="108" fill="hold">
                            <p:stCondLst>
                              <p:cond delay="0"/>
                            </p:stCondLst>
                            <p:childTnLst>
                              <p:par>
                                <p:cTn id="109" presetID="29" presetClass="entr" presetSubtype="0" fill="hold" grpId="0" nodeType="clickEffect">
                                  <p:stCondLst>
                                    <p:cond delay="0"/>
                                  </p:stCondLst>
                                  <p:childTnLst>
                                    <p:set>
                                      <p:cBhvr>
                                        <p:cTn id="110" dur="1" fill="hold">
                                          <p:stCondLst>
                                            <p:cond delay="0"/>
                                          </p:stCondLst>
                                        </p:cTn>
                                        <p:tgtEl>
                                          <p:spTgt spid="1065994"/>
                                        </p:tgtEl>
                                        <p:attrNameLst>
                                          <p:attrName>style.visibility</p:attrName>
                                        </p:attrNameLst>
                                      </p:cBhvr>
                                      <p:to>
                                        <p:strVal val="visible"/>
                                      </p:to>
                                    </p:set>
                                    <p:anim calcmode="lin" valueType="num">
                                      <p:cBhvr>
                                        <p:cTn id="111" dur="1000" fill="hold"/>
                                        <p:tgtEl>
                                          <p:spTgt spid="1065994"/>
                                        </p:tgtEl>
                                        <p:attrNameLst>
                                          <p:attrName>ppt_x</p:attrName>
                                        </p:attrNameLst>
                                      </p:cBhvr>
                                      <p:tavLst>
                                        <p:tav tm="0">
                                          <p:val>
                                            <p:strVal val="#ppt_x-.2"/>
                                          </p:val>
                                        </p:tav>
                                        <p:tav tm="100000">
                                          <p:val>
                                            <p:strVal val="#ppt_x"/>
                                          </p:val>
                                        </p:tav>
                                      </p:tavLst>
                                    </p:anim>
                                    <p:anim calcmode="lin" valueType="num">
                                      <p:cBhvr>
                                        <p:cTn id="112" dur="1000" fill="hold"/>
                                        <p:tgtEl>
                                          <p:spTgt spid="1065994"/>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1065994"/>
                                        </p:tgtEl>
                                      </p:cBhvr>
                                    </p:animEffect>
                                  </p:childTnLst>
                                </p:cTn>
                              </p:par>
                            </p:childTnLst>
                          </p:cTn>
                        </p:par>
                      </p:childTnLst>
                    </p:cTn>
                  </p:par>
                  <p:par>
                    <p:cTn id="114" fill="hold">
                      <p:stCondLst>
                        <p:cond delay="indefinite"/>
                      </p:stCondLst>
                      <p:childTnLst>
                        <p:par>
                          <p:cTn id="115" fill="hold">
                            <p:stCondLst>
                              <p:cond delay="0"/>
                            </p:stCondLst>
                            <p:childTnLst>
                              <p:par>
                                <p:cTn id="116" presetID="17" presetClass="entr" presetSubtype="10" fill="hold" grpId="0" nodeType="clickEffect">
                                  <p:stCondLst>
                                    <p:cond delay="0"/>
                                  </p:stCondLst>
                                  <p:childTnLst>
                                    <p:set>
                                      <p:cBhvr>
                                        <p:cTn id="117" dur="1" fill="hold">
                                          <p:stCondLst>
                                            <p:cond delay="0"/>
                                          </p:stCondLst>
                                        </p:cTn>
                                        <p:tgtEl>
                                          <p:spTgt spid="1066152"/>
                                        </p:tgtEl>
                                        <p:attrNameLst>
                                          <p:attrName>style.visibility</p:attrName>
                                        </p:attrNameLst>
                                      </p:cBhvr>
                                      <p:to>
                                        <p:strVal val="visible"/>
                                      </p:to>
                                    </p:set>
                                    <p:anim calcmode="lin" valueType="num">
                                      <p:cBhvr>
                                        <p:cTn id="118" dur="500" fill="hold"/>
                                        <p:tgtEl>
                                          <p:spTgt spid="1066152"/>
                                        </p:tgtEl>
                                        <p:attrNameLst>
                                          <p:attrName>ppt_w</p:attrName>
                                        </p:attrNameLst>
                                      </p:cBhvr>
                                      <p:tavLst>
                                        <p:tav tm="0">
                                          <p:val>
                                            <p:fltVal val="0"/>
                                          </p:val>
                                        </p:tav>
                                        <p:tav tm="100000">
                                          <p:val>
                                            <p:strVal val="#ppt_w"/>
                                          </p:val>
                                        </p:tav>
                                      </p:tavLst>
                                    </p:anim>
                                    <p:anim calcmode="lin" valueType="num">
                                      <p:cBhvr>
                                        <p:cTn id="119" dur="500" fill="hold"/>
                                        <p:tgtEl>
                                          <p:spTgt spid="1066152"/>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17" presetClass="entr" presetSubtype="10" fill="hold" grpId="0" nodeType="clickEffect">
                                  <p:stCondLst>
                                    <p:cond delay="0"/>
                                  </p:stCondLst>
                                  <p:childTnLst>
                                    <p:set>
                                      <p:cBhvr>
                                        <p:cTn id="123" dur="1" fill="hold">
                                          <p:stCondLst>
                                            <p:cond delay="0"/>
                                          </p:stCondLst>
                                        </p:cTn>
                                        <p:tgtEl>
                                          <p:spTgt spid="1066153"/>
                                        </p:tgtEl>
                                        <p:attrNameLst>
                                          <p:attrName>style.visibility</p:attrName>
                                        </p:attrNameLst>
                                      </p:cBhvr>
                                      <p:to>
                                        <p:strVal val="visible"/>
                                      </p:to>
                                    </p:set>
                                    <p:anim calcmode="lin" valueType="num">
                                      <p:cBhvr>
                                        <p:cTn id="124" dur="500" fill="hold"/>
                                        <p:tgtEl>
                                          <p:spTgt spid="1066153"/>
                                        </p:tgtEl>
                                        <p:attrNameLst>
                                          <p:attrName>ppt_w</p:attrName>
                                        </p:attrNameLst>
                                      </p:cBhvr>
                                      <p:tavLst>
                                        <p:tav tm="0">
                                          <p:val>
                                            <p:fltVal val="0"/>
                                          </p:val>
                                        </p:tav>
                                        <p:tav tm="100000">
                                          <p:val>
                                            <p:strVal val="#ppt_w"/>
                                          </p:val>
                                        </p:tav>
                                      </p:tavLst>
                                    </p:anim>
                                    <p:anim calcmode="lin" valueType="num">
                                      <p:cBhvr>
                                        <p:cTn id="125" dur="500" fill="hold"/>
                                        <p:tgtEl>
                                          <p:spTgt spid="10661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6" repeatCount="3000" fill="hold" display="0">
                  <p:stCondLst>
                    <p:cond delay="indefinite"/>
                  </p:stCondLst>
                  <p:endCondLst>
                    <p:cond evt="onPrev" delay="0">
                      <p:tgtEl>
                        <p:sldTgt/>
                      </p:tgtEl>
                    </p:cond>
                    <p:cond evt="onStopAudio" delay="0">
                      <p:tgtEl>
                        <p:sldTgt/>
                      </p:tgtEl>
                    </p:cond>
                  </p:endCondLst>
                </p:cTn>
                <p:tgtEl>
                  <p:spTgt spid="1065995"/>
                </p:tgtEl>
              </p:cMediaNode>
            </p:audio>
          </p:childTnLst>
        </p:cTn>
      </p:par>
    </p:tnLst>
    <p:bldLst>
      <p:bldP spid="1065988" grpId="0"/>
      <p:bldP spid="1065991" grpId="0"/>
      <p:bldP spid="1065992" grpId="0"/>
      <p:bldP spid="1065993" grpId="0"/>
      <p:bldP spid="1065994" grpId="0"/>
      <p:bldP spid="1066152" grpId="0"/>
      <p:bldP spid="1066153" grpId="0"/>
    </p:bldLst>
  </p:timing>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eaLnBrk="1" hangingPunct="1"/>
            <a:r>
              <a:rPr lang="en-US" smtClean="0">
                <a:latin typeface="Arial" charset="0"/>
              </a:rPr>
              <a:t>Accuracy vs. Precision</a:t>
            </a:r>
          </a:p>
        </p:txBody>
      </p:sp>
      <p:pic>
        <p:nvPicPr>
          <p:cNvPr id="291843" name="Picture 3" descr="target"/>
          <p:cNvPicPr>
            <a:picLocks noChangeAspect="1" noChangeArrowheads="1"/>
          </p:cNvPicPr>
          <p:nvPr/>
        </p:nvPicPr>
        <p:blipFill>
          <a:blip r:embed="rId4" cstate="print">
            <a:lum contrast="18000"/>
          </a:blip>
          <a:srcRect l="18408" t="33888" r="13058" b="39500"/>
          <a:stretch>
            <a:fillRect/>
          </a:stretch>
        </p:blipFill>
        <p:spPr bwMode="auto">
          <a:xfrm>
            <a:off x="3505200" y="1906588"/>
            <a:ext cx="2249488" cy="2968625"/>
          </a:xfrm>
          <a:prstGeom prst="rect">
            <a:avLst/>
          </a:prstGeom>
          <a:noFill/>
          <a:ln w="9525">
            <a:noFill/>
            <a:miter lim="800000"/>
            <a:headEnd/>
            <a:tailEnd/>
          </a:ln>
        </p:spPr>
      </p:pic>
      <p:sp>
        <p:nvSpPr>
          <p:cNvPr id="291844" name="Text Box 5"/>
          <p:cNvSpPr txBox="1">
            <a:spLocks noChangeArrowheads="1"/>
          </p:cNvSpPr>
          <p:nvPr/>
        </p:nvSpPr>
        <p:spPr bwMode="auto">
          <a:xfrm>
            <a:off x="1752600" y="5775325"/>
            <a:ext cx="2397125" cy="701675"/>
          </a:xfrm>
          <a:prstGeom prst="rect">
            <a:avLst/>
          </a:prstGeom>
          <a:noFill/>
          <a:ln w="9525">
            <a:noFill/>
            <a:miter lim="800000"/>
            <a:headEnd/>
            <a:tailEnd/>
          </a:ln>
        </p:spPr>
        <p:txBody>
          <a:bodyPr wrap="none">
            <a:spAutoFit/>
          </a:bodyPr>
          <a:lstStyle/>
          <a:p>
            <a:pPr algn="ctr"/>
            <a:r>
              <a:rPr lang="en-US" sz="2000" i="1"/>
              <a:t>Random</a:t>
            </a:r>
            <a:r>
              <a:rPr lang="en-US" sz="2000"/>
              <a:t> errors:</a:t>
            </a:r>
          </a:p>
          <a:p>
            <a:pPr algn="ctr"/>
            <a:r>
              <a:rPr lang="en-US" sz="2000"/>
              <a:t>     reduce </a:t>
            </a:r>
            <a:r>
              <a:rPr lang="en-US" sz="2000" i="1"/>
              <a:t>precision</a:t>
            </a:r>
          </a:p>
        </p:txBody>
      </p:sp>
      <p:pic>
        <p:nvPicPr>
          <p:cNvPr id="291845" name="Picture 6" descr="target"/>
          <p:cNvPicPr>
            <a:picLocks noChangeAspect="1" noChangeArrowheads="1"/>
          </p:cNvPicPr>
          <p:nvPr/>
        </p:nvPicPr>
        <p:blipFill>
          <a:blip r:embed="rId4" cstate="print">
            <a:lum contrast="18000"/>
          </a:blip>
          <a:srcRect l="20888" t="2078" r="21085" b="73389"/>
          <a:stretch>
            <a:fillRect/>
          </a:stretch>
        </p:blipFill>
        <p:spPr bwMode="auto">
          <a:xfrm>
            <a:off x="1219200" y="2060575"/>
            <a:ext cx="1905000" cy="2735263"/>
          </a:xfrm>
          <a:prstGeom prst="rect">
            <a:avLst/>
          </a:prstGeom>
          <a:noFill/>
          <a:ln w="9525">
            <a:noFill/>
            <a:miter lim="800000"/>
            <a:headEnd/>
            <a:tailEnd/>
          </a:ln>
        </p:spPr>
      </p:pic>
      <p:pic>
        <p:nvPicPr>
          <p:cNvPr id="291846" name="Picture 7" descr="target"/>
          <p:cNvPicPr>
            <a:picLocks noChangeAspect="1" noChangeArrowheads="1"/>
          </p:cNvPicPr>
          <p:nvPr/>
        </p:nvPicPr>
        <p:blipFill>
          <a:blip r:embed="rId4" cstate="print">
            <a:lum contrast="18000"/>
          </a:blip>
          <a:srcRect l="17294" t="67256" r="9529" b="7173"/>
          <a:stretch>
            <a:fillRect/>
          </a:stretch>
        </p:blipFill>
        <p:spPr bwMode="auto">
          <a:xfrm>
            <a:off x="5940425" y="2025650"/>
            <a:ext cx="2401888" cy="2851150"/>
          </a:xfrm>
          <a:prstGeom prst="rect">
            <a:avLst/>
          </a:prstGeom>
          <a:noFill/>
          <a:ln w="9525">
            <a:noFill/>
            <a:miter lim="800000"/>
            <a:headEnd/>
            <a:tailEnd/>
          </a:ln>
        </p:spPr>
      </p:pic>
      <p:sp>
        <p:nvSpPr>
          <p:cNvPr id="291847" name="Text Box 8"/>
          <p:cNvSpPr txBox="1">
            <a:spLocks noChangeArrowheads="1"/>
          </p:cNvSpPr>
          <p:nvPr/>
        </p:nvSpPr>
        <p:spPr bwMode="auto">
          <a:xfrm>
            <a:off x="1295400" y="4740275"/>
            <a:ext cx="1531938" cy="517525"/>
          </a:xfrm>
          <a:prstGeom prst="rect">
            <a:avLst/>
          </a:prstGeom>
          <a:noFill/>
          <a:ln w="9525">
            <a:noFill/>
            <a:miter lim="800000"/>
            <a:headEnd/>
            <a:tailEnd/>
          </a:ln>
        </p:spPr>
        <p:txBody>
          <a:bodyPr wrap="none">
            <a:spAutoFit/>
          </a:bodyPr>
          <a:lstStyle/>
          <a:p>
            <a:r>
              <a:rPr lang="en-US" sz="1400" b="1"/>
              <a:t>Good  accuracy</a:t>
            </a:r>
          </a:p>
          <a:p>
            <a:r>
              <a:rPr lang="en-US" sz="1400" b="1"/>
              <a:t>Good  precision</a:t>
            </a:r>
          </a:p>
        </p:txBody>
      </p:sp>
      <p:sp>
        <p:nvSpPr>
          <p:cNvPr id="291848" name="Text Box 9"/>
          <p:cNvSpPr txBox="1">
            <a:spLocks noChangeArrowheads="1"/>
          </p:cNvSpPr>
          <p:nvPr/>
        </p:nvSpPr>
        <p:spPr bwMode="auto">
          <a:xfrm>
            <a:off x="3657600" y="4740275"/>
            <a:ext cx="1531938" cy="517525"/>
          </a:xfrm>
          <a:prstGeom prst="rect">
            <a:avLst/>
          </a:prstGeom>
          <a:noFill/>
          <a:ln w="9525">
            <a:noFill/>
            <a:miter lim="800000"/>
            <a:headEnd/>
            <a:tailEnd/>
          </a:ln>
        </p:spPr>
        <p:txBody>
          <a:bodyPr wrap="none">
            <a:spAutoFit/>
          </a:bodyPr>
          <a:lstStyle/>
          <a:p>
            <a:r>
              <a:rPr lang="en-US" sz="1400" b="1"/>
              <a:t>Poor  accuracy</a:t>
            </a:r>
          </a:p>
          <a:p>
            <a:r>
              <a:rPr lang="en-US" sz="1400" b="1"/>
              <a:t>Good  precision</a:t>
            </a:r>
          </a:p>
        </p:txBody>
      </p:sp>
      <p:sp>
        <p:nvSpPr>
          <p:cNvPr id="291849" name="Text Box 10"/>
          <p:cNvSpPr txBox="1">
            <a:spLocks noChangeArrowheads="1"/>
          </p:cNvSpPr>
          <p:nvPr/>
        </p:nvSpPr>
        <p:spPr bwMode="auto">
          <a:xfrm>
            <a:off x="6172200" y="4740275"/>
            <a:ext cx="1474788" cy="517525"/>
          </a:xfrm>
          <a:prstGeom prst="rect">
            <a:avLst/>
          </a:prstGeom>
          <a:noFill/>
          <a:ln w="9525">
            <a:noFill/>
            <a:miter lim="800000"/>
            <a:headEnd/>
            <a:tailEnd/>
          </a:ln>
        </p:spPr>
        <p:txBody>
          <a:bodyPr wrap="none">
            <a:spAutoFit/>
          </a:bodyPr>
          <a:lstStyle/>
          <a:p>
            <a:r>
              <a:rPr lang="en-US" sz="1400" b="1"/>
              <a:t>Poor  accuracy</a:t>
            </a:r>
          </a:p>
          <a:p>
            <a:r>
              <a:rPr lang="en-US" sz="1400" b="1"/>
              <a:t>Poor  precision</a:t>
            </a:r>
          </a:p>
        </p:txBody>
      </p:sp>
      <p:sp>
        <p:nvSpPr>
          <p:cNvPr id="291850" name="Text Box 11"/>
          <p:cNvSpPr txBox="1">
            <a:spLocks noChangeArrowheads="1"/>
          </p:cNvSpPr>
          <p:nvPr/>
        </p:nvSpPr>
        <p:spPr bwMode="auto">
          <a:xfrm>
            <a:off x="4724400" y="5775325"/>
            <a:ext cx="2395538" cy="701675"/>
          </a:xfrm>
          <a:prstGeom prst="rect">
            <a:avLst/>
          </a:prstGeom>
          <a:noFill/>
          <a:ln w="9525">
            <a:noFill/>
            <a:miter lim="800000"/>
            <a:headEnd/>
            <a:tailEnd/>
          </a:ln>
        </p:spPr>
        <p:txBody>
          <a:bodyPr wrap="none">
            <a:spAutoFit/>
          </a:bodyPr>
          <a:lstStyle/>
          <a:p>
            <a:pPr algn="ctr"/>
            <a:r>
              <a:rPr lang="en-US" sz="2000" i="1"/>
              <a:t>Systematic</a:t>
            </a:r>
            <a:r>
              <a:rPr lang="en-US" sz="2000"/>
              <a:t> errors:</a:t>
            </a:r>
          </a:p>
          <a:p>
            <a:pPr algn="ctr"/>
            <a:r>
              <a:rPr lang="en-US" sz="2000"/>
              <a:t>     reduce </a:t>
            </a:r>
            <a:r>
              <a:rPr lang="en-US" sz="2000" i="1"/>
              <a:t>accuracy</a:t>
            </a:r>
          </a:p>
        </p:txBody>
      </p:sp>
      <p:pic>
        <p:nvPicPr>
          <p:cNvPr id="494604" name="Picture 12">
            <a:hlinkClick r:id="" action="ppaction://media"/>
          </p:cNvPr>
          <p:cNvPicPr>
            <a:picLocks noRot="1" noChangeAspect="1" noChangeArrowheads="1"/>
          </p:cNvPicPr>
          <p:nvPr>
            <a:wavAudioFile r:embed="rId1" name="MSj03883300000[1].wav"/>
          </p:nvPr>
        </p:nvPicPr>
        <p:blipFill>
          <a:blip r:embed="rId5" cstate="print"/>
          <a:srcRect/>
          <a:stretch>
            <a:fillRect/>
          </a:stretch>
        </p:blipFill>
        <p:spPr bwMode="auto">
          <a:xfrm>
            <a:off x="152400" y="5715000"/>
            <a:ext cx="304800" cy="304800"/>
          </a:xfrm>
          <a:prstGeom prst="rect">
            <a:avLst/>
          </a:prstGeom>
          <a:noFill/>
          <a:ln w="9525">
            <a:noFill/>
            <a:miter lim="800000"/>
            <a:headEnd/>
            <a:tailEnd/>
          </a:ln>
        </p:spPr>
      </p:pic>
      <p:sp>
        <p:nvSpPr>
          <p:cNvPr id="291852" name="AutoShape 13">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4946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3000" fill="hold" display="0">
                  <p:stCondLst>
                    <p:cond delay="indefinite"/>
                  </p:stCondLst>
                  <p:endCondLst>
                    <p:cond evt="onPrev" delay="0">
                      <p:tgtEl>
                        <p:sldTgt/>
                      </p:tgtEl>
                    </p:cond>
                    <p:cond evt="onStopAudio" delay="0">
                      <p:tgtEl>
                        <p:sldTgt/>
                      </p:tgtEl>
                    </p:cond>
                  </p:endCondLst>
                </p:cTn>
                <p:tgtEl>
                  <p:spTgt spid="49460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pPr eaLnBrk="1" hangingPunct="1"/>
            <a:r>
              <a:rPr lang="en-US" smtClean="0"/>
              <a:t>Perception of Motion</a:t>
            </a:r>
          </a:p>
        </p:txBody>
      </p:sp>
      <p:pic>
        <p:nvPicPr>
          <p:cNvPr id="58371" name="Picture 6" descr="motion_sm"/>
          <p:cNvPicPr>
            <a:picLocks noChangeAspect="1" noChangeArrowheads="1"/>
          </p:cNvPicPr>
          <p:nvPr/>
        </p:nvPicPr>
        <p:blipFill>
          <a:blip r:embed="rId3" cstate="print"/>
          <a:srcRect/>
          <a:stretch>
            <a:fillRect/>
          </a:stretch>
        </p:blipFill>
        <p:spPr bwMode="auto">
          <a:xfrm>
            <a:off x="1339850" y="1428750"/>
            <a:ext cx="6451600" cy="483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62" name="Group 2"/>
          <p:cNvGraphicFramePr>
            <a:graphicFrameLocks noGrp="1"/>
          </p:cNvGraphicFramePr>
          <p:nvPr/>
        </p:nvGraphicFramePr>
        <p:xfrm>
          <a:off x="1614488" y="779463"/>
          <a:ext cx="3929062" cy="5303837"/>
        </p:xfrm>
        <a:graphic>
          <a:graphicData uri="http://schemas.openxmlformats.org/drawingml/2006/table">
            <a:tbl>
              <a:tblPr/>
              <a:tblGrid>
                <a:gridCol w="3929062"/>
              </a:tblGrid>
              <a:tr h="4572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  </a:t>
                      </a:r>
                      <a:r>
                        <a:rPr kumimoji="0" lang="en-US" sz="27000" b="0" i="0" u="none" strike="noStrike" cap="none" normalizeH="0" baseline="0" smtClean="0">
                          <a:ln>
                            <a:noFill/>
                          </a:ln>
                          <a:solidFill>
                            <a:schemeClr val="tx1"/>
                          </a:solidFill>
                          <a:effectLst/>
                          <a:latin typeface="Times New Roman" pitchFamily="18" charset="0"/>
                        </a:rPr>
                        <a:t> </a:t>
                      </a:r>
                      <a:r>
                        <a:rPr kumimoji="0" lang="en-US" sz="2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292868" name="Rectangle 8"/>
          <p:cNvSpPr>
            <a:spLocks noChangeArrowheads="1"/>
          </p:cNvSpPr>
          <p:nvPr/>
        </p:nvSpPr>
        <p:spPr bwMode="auto">
          <a:xfrm>
            <a:off x="4738688" y="1316038"/>
            <a:ext cx="3078162" cy="4494212"/>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92869" name="Text Box 9"/>
          <p:cNvSpPr txBox="1">
            <a:spLocks noChangeArrowheads="1"/>
          </p:cNvSpPr>
          <p:nvPr/>
        </p:nvSpPr>
        <p:spPr bwMode="auto">
          <a:xfrm>
            <a:off x="1803400" y="1598613"/>
            <a:ext cx="1555750" cy="457200"/>
          </a:xfrm>
          <a:prstGeom prst="rect">
            <a:avLst/>
          </a:prstGeom>
          <a:noFill/>
          <a:ln w="9525">
            <a:noFill/>
            <a:miter lim="800000"/>
            <a:headEnd/>
            <a:tailEnd/>
          </a:ln>
        </p:spPr>
        <p:txBody>
          <a:bodyPr wrap="none">
            <a:spAutoFit/>
          </a:bodyPr>
          <a:lstStyle/>
          <a:p>
            <a:r>
              <a:rPr lang="en-US" b="1"/>
              <a:t>Precision</a:t>
            </a:r>
          </a:p>
        </p:txBody>
      </p:sp>
      <p:sp>
        <p:nvSpPr>
          <p:cNvPr id="292870" name="Text Box 10"/>
          <p:cNvSpPr txBox="1">
            <a:spLocks noChangeArrowheads="1"/>
          </p:cNvSpPr>
          <p:nvPr/>
        </p:nvSpPr>
        <p:spPr bwMode="auto">
          <a:xfrm>
            <a:off x="5078413" y="1595438"/>
            <a:ext cx="1558925" cy="457200"/>
          </a:xfrm>
          <a:prstGeom prst="rect">
            <a:avLst/>
          </a:prstGeom>
          <a:noFill/>
          <a:ln w="9525">
            <a:noFill/>
            <a:miter lim="800000"/>
            <a:headEnd/>
            <a:tailEnd/>
          </a:ln>
        </p:spPr>
        <p:txBody>
          <a:bodyPr wrap="none">
            <a:spAutoFit/>
          </a:bodyPr>
          <a:lstStyle/>
          <a:p>
            <a:r>
              <a:rPr lang="en-US" b="1">
                <a:solidFill>
                  <a:schemeClr val="bg1"/>
                </a:solidFill>
              </a:rPr>
              <a:t>Accuracy</a:t>
            </a:r>
          </a:p>
        </p:txBody>
      </p:sp>
      <p:sp>
        <p:nvSpPr>
          <p:cNvPr id="292871" name="Line 11"/>
          <p:cNvSpPr>
            <a:spLocks noChangeShapeType="1"/>
          </p:cNvSpPr>
          <p:nvPr/>
        </p:nvSpPr>
        <p:spPr bwMode="auto">
          <a:xfrm>
            <a:off x="1962150" y="2397125"/>
            <a:ext cx="2776538" cy="0"/>
          </a:xfrm>
          <a:prstGeom prst="line">
            <a:avLst/>
          </a:prstGeom>
          <a:noFill/>
          <a:ln w="19050">
            <a:solidFill>
              <a:schemeClr val="tx1"/>
            </a:solidFill>
            <a:miter lim="800000"/>
            <a:headEnd/>
            <a:tailEnd/>
          </a:ln>
        </p:spPr>
        <p:txBody>
          <a:bodyPr wrap="none"/>
          <a:lstStyle/>
          <a:p>
            <a:endParaRPr lang="en-US"/>
          </a:p>
        </p:txBody>
      </p:sp>
      <p:sp>
        <p:nvSpPr>
          <p:cNvPr id="292872" name="Line 12"/>
          <p:cNvSpPr>
            <a:spLocks noChangeShapeType="1"/>
          </p:cNvSpPr>
          <p:nvPr/>
        </p:nvSpPr>
        <p:spPr bwMode="auto">
          <a:xfrm>
            <a:off x="4737100" y="2393950"/>
            <a:ext cx="2776538" cy="0"/>
          </a:xfrm>
          <a:prstGeom prst="line">
            <a:avLst/>
          </a:prstGeom>
          <a:noFill/>
          <a:ln w="19050">
            <a:solidFill>
              <a:schemeClr val="bg1"/>
            </a:solidFill>
            <a:miter lim="800000"/>
            <a:headEnd/>
            <a:tailEnd/>
          </a:ln>
        </p:spPr>
        <p:txBody>
          <a:bodyPr wrap="none"/>
          <a:lstStyle/>
          <a:p>
            <a:endParaRPr lang="en-US"/>
          </a:p>
        </p:txBody>
      </p:sp>
      <p:sp>
        <p:nvSpPr>
          <p:cNvPr id="292873" name="Text Box 13"/>
          <p:cNvSpPr txBox="1">
            <a:spLocks noChangeArrowheads="1"/>
          </p:cNvSpPr>
          <p:nvPr/>
        </p:nvSpPr>
        <p:spPr bwMode="auto">
          <a:xfrm>
            <a:off x="1893888" y="2717800"/>
            <a:ext cx="2365375" cy="2470150"/>
          </a:xfrm>
          <a:prstGeom prst="rect">
            <a:avLst/>
          </a:prstGeom>
          <a:noFill/>
          <a:ln w="9525">
            <a:noFill/>
            <a:miter lim="800000"/>
            <a:headEnd/>
            <a:tailEnd/>
          </a:ln>
        </p:spPr>
        <p:txBody>
          <a:bodyPr wrap="none">
            <a:spAutoFit/>
          </a:bodyPr>
          <a:lstStyle/>
          <a:p>
            <a:pPr>
              <a:buFont typeface="Wingdings" pitchFamily="2" charset="2"/>
              <a:buChar char="v"/>
            </a:pPr>
            <a:r>
              <a:rPr lang="en-US" sz="1800"/>
              <a:t> </a:t>
            </a:r>
            <a:r>
              <a:rPr lang="en-US" sz="2000">
                <a:solidFill>
                  <a:schemeClr val="accent2"/>
                </a:solidFill>
              </a:rPr>
              <a:t>reproducibility</a:t>
            </a:r>
          </a:p>
          <a:p>
            <a:pPr>
              <a:buFont typeface="Wingdings" pitchFamily="2" charset="2"/>
              <a:buChar char="v"/>
            </a:pPr>
            <a:endParaRPr lang="en-US" sz="800"/>
          </a:p>
          <a:p>
            <a:pPr>
              <a:buFont typeface="Wingdings" pitchFamily="2" charset="2"/>
              <a:buChar char="v"/>
            </a:pPr>
            <a:r>
              <a:rPr lang="en-US" sz="2000"/>
              <a:t> check by </a:t>
            </a:r>
          </a:p>
          <a:p>
            <a:pPr>
              <a:buFont typeface="Wingdings" pitchFamily="2" charset="2"/>
              <a:buNone/>
            </a:pPr>
            <a:r>
              <a:rPr lang="en-US" sz="2000"/>
              <a:t>    repeating</a:t>
            </a:r>
          </a:p>
          <a:p>
            <a:pPr>
              <a:buFont typeface="Wingdings" pitchFamily="2" charset="2"/>
              <a:buNone/>
            </a:pPr>
            <a:r>
              <a:rPr lang="en-US" sz="2000"/>
              <a:t>    measurements</a:t>
            </a:r>
          </a:p>
          <a:p>
            <a:pPr>
              <a:buFont typeface="Wingdings" pitchFamily="2" charset="2"/>
              <a:buNone/>
            </a:pPr>
            <a:endParaRPr lang="en-US" sz="800"/>
          </a:p>
          <a:p>
            <a:pPr>
              <a:buFont typeface="Wingdings" pitchFamily="2" charset="2"/>
              <a:buChar char="v"/>
            </a:pPr>
            <a:r>
              <a:rPr lang="en-US" sz="2000"/>
              <a:t> poor precision</a:t>
            </a:r>
          </a:p>
          <a:p>
            <a:pPr>
              <a:buFont typeface="Wingdings" pitchFamily="2" charset="2"/>
              <a:buNone/>
            </a:pPr>
            <a:r>
              <a:rPr lang="en-US" sz="2000"/>
              <a:t>    results from poor</a:t>
            </a:r>
          </a:p>
          <a:p>
            <a:pPr>
              <a:buFont typeface="Wingdings" pitchFamily="2" charset="2"/>
              <a:buNone/>
            </a:pPr>
            <a:r>
              <a:rPr lang="en-US" sz="2000"/>
              <a:t>    technique</a:t>
            </a:r>
            <a:endParaRPr lang="en-US" sz="1800"/>
          </a:p>
        </p:txBody>
      </p:sp>
      <p:sp>
        <p:nvSpPr>
          <p:cNvPr id="292874" name="Text Box 14"/>
          <p:cNvSpPr txBox="1">
            <a:spLocks noChangeArrowheads="1"/>
          </p:cNvSpPr>
          <p:nvPr/>
        </p:nvSpPr>
        <p:spPr bwMode="auto">
          <a:xfrm>
            <a:off x="4754563" y="2703513"/>
            <a:ext cx="2441575" cy="2470150"/>
          </a:xfrm>
          <a:prstGeom prst="rect">
            <a:avLst/>
          </a:prstGeom>
          <a:noFill/>
          <a:ln w="9525">
            <a:noFill/>
            <a:miter lim="800000"/>
            <a:headEnd/>
            <a:tailEnd/>
          </a:ln>
        </p:spPr>
        <p:txBody>
          <a:bodyPr wrap="none">
            <a:spAutoFit/>
          </a:bodyPr>
          <a:lstStyle/>
          <a:p>
            <a:pPr>
              <a:buFont typeface="Wingdings" pitchFamily="2" charset="2"/>
              <a:buChar char="v"/>
            </a:pPr>
            <a:r>
              <a:rPr lang="en-US" sz="1800">
                <a:solidFill>
                  <a:schemeClr val="bg1"/>
                </a:solidFill>
              </a:rPr>
              <a:t> </a:t>
            </a:r>
            <a:r>
              <a:rPr lang="en-US" sz="2000">
                <a:solidFill>
                  <a:srgbClr val="6699FF"/>
                </a:solidFill>
              </a:rPr>
              <a:t>correctness</a:t>
            </a:r>
          </a:p>
          <a:p>
            <a:pPr>
              <a:buFont typeface="Wingdings" pitchFamily="2" charset="2"/>
              <a:buChar char="v"/>
            </a:pPr>
            <a:endParaRPr lang="en-US" sz="800">
              <a:solidFill>
                <a:schemeClr val="bg1"/>
              </a:solidFill>
            </a:endParaRPr>
          </a:p>
          <a:p>
            <a:pPr>
              <a:buFont typeface="Wingdings" pitchFamily="2" charset="2"/>
              <a:buChar char="v"/>
            </a:pPr>
            <a:r>
              <a:rPr lang="en-US" sz="2000">
                <a:solidFill>
                  <a:schemeClr val="bg1"/>
                </a:solidFill>
              </a:rPr>
              <a:t> check by using a </a:t>
            </a:r>
          </a:p>
          <a:p>
            <a:pPr>
              <a:buFont typeface="Wingdings" pitchFamily="2" charset="2"/>
              <a:buNone/>
            </a:pPr>
            <a:r>
              <a:rPr lang="en-US" sz="2000">
                <a:solidFill>
                  <a:schemeClr val="bg1"/>
                </a:solidFill>
              </a:rPr>
              <a:t>    different method</a:t>
            </a:r>
          </a:p>
          <a:p>
            <a:pPr>
              <a:buFont typeface="Wingdings" pitchFamily="2" charset="2"/>
              <a:buNone/>
            </a:pPr>
            <a:endParaRPr lang="en-US" sz="800">
              <a:solidFill>
                <a:schemeClr val="bg1"/>
              </a:solidFill>
            </a:endParaRPr>
          </a:p>
          <a:p>
            <a:pPr>
              <a:buFont typeface="Wingdings" pitchFamily="2" charset="2"/>
              <a:buChar char="v"/>
            </a:pPr>
            <a:r>
              <a:rPr lang="en-US" sz="2000">
                <a:solidFill>
                  <a:schemeClr val="bg1"/>
                </a:solidFill>
              </a:rPr>
              <a:t> poor accuracy </a:t>
            </a:r>
          </a:p>
          <a:p>
            <a:pPr>
              <a:buFont typeface="Wingdings" pitchFamily="2" charset="2"/>
              <a:buNone/>
            </a:pPr>
            <a:r>
              <a:rPr lang="en-US" sz="2000">
                <a:solidFill>
                  <a:schemeClr val="bg1"/>
                </a:solidFill>
              </a:rPr>
              <a:t>    results from</a:t>
            </a:r>
          </a:p>
          <a:p>
            <a:pPr>
              <a:buFont typeface="Wingdings" pitchFamily="2" charset="2"/>
              <a:buNone/>
            </a:pPr>
            <a:r>
              <a:rPr lang="en-US" sz="2000">
                <a:solidFill>
                  <a:schemeClr val="bg1"/>
                </a:solidFill>
              </a:rPr>
              <a:t>    procedural or </a:t>
            </a:r>
          </a:p>
          <a:p>
            <a:pPr>
              <a:buFont typeface="Wingdings" pitchFamily="2" charset="2"/>
              <a:buNone/>
            </a:pPr>
            <a:r>
              <a:rPr lang="en-US" sz="2000">
                <a:solidFill>
                  <a:schemeClr val="bg1"/>
                </a:solidFill>
              </a:rPr>
              <a:t>    equipment flaws.</a:t>
            </a:r>
            <a:endParaRPr lang="en-US" sz="1800"/>
          </a:p>
        </p:txBody>
      </p:sp>
      <p:sp>
        <p:nvSpPr>
          <p:cNvPr id="1320976" name="Rectangle 16"/>
          <p:cNvSpPr>
            <a:spLocks noChangeArrowheads="1"/>
          </p:cNvSpPr>
          <p:nvPr/>
        </p:nvSpPr>
        <p:spPr bwMode="auto">
          <a:xfrm>
            <a:off x="1535113" y="1314450"/>
            <a:ext cx="6280150" cy="4495800"/>
          </a:xfrm>
          <a:prstGeom prst="rect">
            <a:avLst/>
          </a:prstGeom>
          <a:no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defRPr/>
            </a:pPr>
            <a:endParaRPr lang="en-US"/>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4"/>
          <p:cNvSpPr>
            <a:spLocks noGrp="1" noChangeArrowheads="1"/>
          </p:cNvSpPr>
          <p:nvPr>
            <p:ph type="title"/>
          </p:nvPr>
        </p:nvSpPr>
        <p:spPr/>
        <p:txBody>
          <a:bodyPr/>
          <a:lstStyle/>
          <a:p>
            <a:pPr eaLnBrk="1" hangingPunct="1"/>
            <a:r>
              <a:rPr lang="en-US" smtClean="0"/>
              <a:t>Types of errors</a:t>
            </a:r>
          </a:p>
        </p:txBody>
      </p:sp>
      <p:sp>
        <p:nvSpPr>
          <p:cNvPr id="1223685" name="AutoShape 5"/>
          <p:cNvSpPr>
            <a:spLocks noChangeArrowheads="1"/>
          </p:cNvSpPr>
          <p:nvPr/>
        </p:nvSpPr>
        <p:spPr bwMode="auto">
          <a:xfrm>
            <a:off x="2051050" y="1811338"/>
            <a:ext cx="4997450" cy="831850"/>
          </a:xfrm>
          <a:prstGeom prst="downArrowCallout">
            <a:avLst>
              <a:gd name="adj1" fmla="val 313732"/>
              <a:gd name="adj2" fmla="val 238943"/>
              <a:gd name="adj3" fmla="val 16602"/>
              <a:gd name="adj4" fmla="val 51528"/>
            </a:avLst>
          </a:prstGeom>
          <a:gradFill rotWithShape="1">
            <a:gsLst>
              <a:gs pos="0">
                <a:schemeClr val="bg1"/>
              </a:gs>
              <a:gs pos="100000">
                <a:srgbClr val="FF0000"/>
              </a:gs>
            </a:gsLst>
            <a:lin ang="5400000" scaled="1"/>
          </a:gradFill>
          <a:ln w="9525">
            <a:noFill/>
            <a:miter lim="800000"/>
            <a:headEnd/>
            <a:tailEnd/>
          </a:ln>
        </p:spPr>
        <p:txBody>
          <a:bodyPr wrap="none" anchor="ctr"/>
          <a:lstStyle/>
          <a:p>
            <a:pPr algn="ctr"/>
            <a:r>
              <a:rPr lang="en-US" sz="3600"/>
              <a:t>Systematic</a:t>
            </a:r>
          </a:p>
        </p:txBody>
      </p:sp>
      <p:sp>
        <p:nvSpPr>
          <p:cNvPr id="1223686" name="Text Box 6"/>
          <p:cNvSpPr txBox="1">
            <a:spLocks noChangeArrowheads="1"/>
          </p:cNvSpPr>
          <p:nvPr/>
        </p:nvSpPr>
        <p:spPr bwMode="auto">
          <a:xfrm>
            <a:off x="1817688" y="3011488"/>
            <a:ext cx="4748212" cy="457200"/>
          </a:xfrm>
          <a:prstGeom prst="rect">
            <a:avLst/>
          </a:prstGeom>
          <a:noFill/>
          <a:ln w="9525">
            <a:noFill/>
            <a:miter lim="800000"/>
            <a:headEnd/>
            <a:tailEnd/>
          </a:ln>
        </p:spPr>
        <p:txBody>
          <a:bodyPr wrap="none">
            <a:spAutoFit/>
          </a:bodyPr>
          <a:lstStyle/>
          <a:p>
            <a:pPr>
              <a:buFontTx/>
              <a:buChar char="•"/>
            </a:pPr>
            <a:r>
              <a:rPr lang="en-US"/>
              <a:t>  Instrument not ‘zeroed’ properly</a:t>
            </a:r>
          </a:p>
        </p:txBody>
      </p:sp>
      <p:sp>
        <p:nvSpPr>
          <p:cNvPr id="1223687" name="Text Box 7"/>
          <p:cNvSpPr txBox="1">
            <a:spLocks noChangeArrowheads="1"/>
          </p:cNvSpPr>
          <p:nvPr/>
        </p:nvSpPr>
        <p:spPr bwMode="auto">
          <a:xfrm>
            <a:off x="1825625" y="3494088"/>
            <a:ext cx="5783263" cy="457200"/>
          </a:xfrm>
          <a:prstGeom prst="rect">
            <a:avLst/>
          </a:prstGeom>
          <a:noFill/>
          <a:ln w="9525">
            <a:noFill/>
            <a:miter lim="800000"/>
            <a:headEnd/>
            <a:tailEnd/>
          </a:ln>
        </p:spPr>
        <p:txBody>
          <a:bodyPr wrap="none">
            <a:spAutoFit/>
          </a:bodyPr>
          <a:lstStyle/>
          <a:p>
            <a:pPr>
              <a:buFontTx/>
              <a:buChar char="•"/>
            </a:pPr>
            <a:r>
              <a:rPr lang="en-US"/>
              <a:t>  Reagents made at wrong concentration</a:t>
            </a:r>
          </a:p>
        </p:txBody>
      </p:sp>
      <p:sp>
        <p:nvSpPr>
          <p:cNvPr id="1223688" name="AutoShape 8"/>
          <p:cNvSpPr>
            <a:spLocks noChangeArrowheads="1"/>
          </p:cNvSpPr>
          <p:nvPr/>
        </p:nvSpPr>
        <p:spPr bwMode="auto">
          <a:xfrm>
            <a:off x="2058988" y="4295775"/>
            <a:ext cx="4997450" cy="831850"/>
          </a:xfrm>
          <a:prstGeom prst="downArrowCallout">
            <a:avLst>
              <a:gd name="adj1" fmla="val 313732"/>
              <a:gd name="adj2" fmla="val 242558"/>
              <a:gd name="adj3" fmla="val 16602"/>
              <a:gd name="adj4" fmla="val 53815"/>
            </a:avLst>
          </a:prstGeom>
          <a:gradFill rotWithShape="1">
            <a:gsLst>
              <a:gs pos="0">
                <a:schemeClr val="bg1"/>
              </a:gs>
              <a:gs pos="100000">
                <a:srgbClr val="FF0000"/>
              </a:gs>
            </a:gsLst>
            <a:lin ang="5400000" scaled="1"/>
          </a:gradFill>
          <a:ln w="9525">
            <a:noFill/>
            <a:miter lim="800000"/>
            <a:headEnd/>
            <a:tailEnd/>
          </a:ln>
        </p:spPr>
        <p:txBody>
          <a:bodyPr wrap="none" anchor="ctr"/>
          <a:lstStyle/>
          <a:p>
            <a:pPr algn="ctr"/>
            <a:r>
              <a:rPr lang="en-US" sz="3600"/>
              <a:t>Random</a:t>
            </a:r>
          </a:p>
        </p:txBody>
      </p:sp>
      <p:sp>
        <p:nvSpPr>
          <p:cNvPr id="1223689" name="Text Box 9"/>
          <p:cNvSpPr txBox="1">
            <a:spLocks noChangeArrowheads="1"/>
          </p:cNvSpPr>
          <p:nvPr/>
        </p:nvSpPr>
        <p:spPr bwMode="auto">
          <a:xfrm>
            <a:off x="1825625" y="5495925"/>
            <a:ext cx="5173663" cy="457200"/>
          </a:xfrm>
          <a:prstGeom prst="rect">
            <a:avLst/>
          </a:prstGeom>
          <a:noFill/>
          <a:ln w="9525">
            <a:noFill/>
            <a:miter lim="800000"/>
            <a:headEnd/>
            <a:tailEnd/>
          </a:ln>
        </p:spPr>
        <p:txBody>
          <a:bodyPr wrap="none">
            <a:spAutoFit/>
          </a:bodyPr>
          <a:lstStyle/>
          <a:p>
            <a:pPr>
              <a:buFontTx/>
              <a:buChar char="•"/>
            </a:pPr>
            <a:r>
              <a:rPr lang="en-US"/>
              <a:t>  Temperature in room varies ‘wildly’</a:t>
            </a:r>
          </a:p>
        </p:txBody>
      </p:sp>
      <p:sp>
        <p:nvSpPr>
          <p:cNvPr id="1223690" name="Text Box 10"/>
          <p:cNvSpPr txBox="1">
            <a:spLocks noChangeArrowheads="1"/>
          </p:cNvSpPr>
          <p:nvPr/>
        </p:nvSpPr>
        <p:spPr bwMode="auto">
          <a:xfrm>
            <a:off x="1833563" y="5978525"/>
            <a:ext cx="6121400" cy="457200"/>
          </a:xfrm>
          <a:prstGeom prst="rect">
            <a:avLst/>
          </a:prstGeom>
          <a:noFill/>
          <a:ln w="9525">
            <a:noFill/>
            <a:miter lim="800000"/>
            <a:headEnd/>
            <a:tailEnd/>
          </a:ln>
        </p:spPr>
        <p:txBody>
          <a:bodyPr wrap="none">
            <a:spAutoFit/>
          </a:bodyPr>
          <a:lstStyle/>
          <a:p>
            <a:pPr>
              <a:buFontTx/>
              <a:buChar char="•"/>
            </a:pPr>
            <a:r>
              <a:rPr lang="en-US"/>
              <a:t>  Person running test is not properly trained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23685"/>
                                        </p:tgtEl>
                                        <p:attrNameLst>
                                          <p:attrName>style.visibility</p:attrName>
                                        </p:attrNameLst>
                                      </p:cBhvr>
                                      <p:to>
                                        <p:strVal val="visible"/>
                                      </p:to>
                                    </p:set>
                                    <p:animEffect transition="in" filter="fade">
                                      <p:cBhvr>
                                        <p:cTn id="7" dur="1000"/>
                                        <p:tgtEl>
                                          <p:spTgt spid="1223685"/>
                                        </p:tgtEl>
                                      </p:cBhvr>
                                    </p:animEffect>
                                    <p:anim calcmode="lin" valueType="num">
                                      <p:cBhvr>
                                        <p:cTn id="8" dur="1000" fill="hold"/>
                                        <p:tgtEl>
                                          <p:spTgt spid="1223685"/>
                                        </p:tgtEl>
                                        <p:attrNameLst>
                                          <p:attrName>ppt_x</p:attrName>
                                        </p:attrNameLst>
                                      </p:cBhvr>
                                      <p:tavLst>
                                        <p:tav tm="0">
                                          <p:val>
                                            <p:strVal val="#ppt_x"/>
                                          </p:val>
                                        </p:tav>
                                        <p:tav tm="100000">
                                          <p:val>
                                            <p:strVal val="#ppt_x"/>
                                          </p:val>
                                        </p:tav>
                                      </p:tavLst>
                                    </p:anim>
                                    <p:anim calcmode="lin" valueType="num">
                                      <p:cBhvr>
                                        <p:cTn id="9" dur="1000" fill="hold"/>
                                        <p:tgtEl>
                                          <p:spTgt spid="12236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1223686"/>
                                        </p:tgtEl>
                                        <p:attrNameLst>
                                          <p:attrName>style.visibility</p:attrName>
                                        </p:attrNameLst>
                                      </p:cBhvr>
                                      <p:to>
                                        <p:strVal val="visible"/>
                                      </p:to>
                                    </p:set>
                                    <p:anim calcmode="lin" valueType="num">
                                      <p:cBhvr>
                                        <p:cTn id="14" dur="500" fill="hold"/>
                                        <p:tgtEl>
                                          <p:spTgt spid="1223686"/>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223686"/>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223686"/>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22368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1223687"/>
                                        </p:tgtEl>
                                        <p:attrNameLst>
                                          <p:attrName>style.visibility</p:attrName>
                                        </p:attrNameLst>
                                      </p:cBhvr>
                                      <p:to>
                                        <p:strVal val="visible"/>
                                      </p:to>
                                    </p:set>
                                    <p:anim calcmode="lin" valueType="num">
                                      <p:cBhvr>
                                        <p:cTn id="22" dur="500" fill="hold"/>
                                        <p:tgtEl>
                                          <p:spTgt spid="1223687"/>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1223687"/>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1223687"/>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122368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23688"/>
                                        </p:tgtEl>
                                        <p:attrNameLst>
                                          <p:attrName>style.visibility</p:attrName>
                                        </p:attrNameLst>
                                      </p:cBhvr>
                                      <p:to>
                                        <p:strVal val="visible"/>
                                      </p:to>
                                    </p:set>
                                    <p:animEffect transition="in" filter="fade">
                                      <p:cBhvr>
                                        <p:cTn id="30" dur="1000"/>
                                        <p:tgtEl>
                                          <p:spTgt spid="1223688"/>
                                        </p:tgtEl>
                                      </p:cBhvr>
                                    </p:animEffect>
                                    <p:anim calcmode="lin" valueType="num">
                                      <p:cBhvr>
                                        <p:cTn id="31" dur="1000" fill="hold"/>
                                        <p:tgtEl>
                                          <p:spTgt spid="1223688"/>
                                        </p:tgtEl>
                                        <p:attrNameLst>
                                          <p:attrName>ppt_x</p:attrName>
                                        </p:attrNameLst>
                                      </p:cBhvr>
                                      <p:tavLst>
                                        <p:tav tm="0">
                                          <p:val>
                                            <p:strVal val="#ppt_x"/>
                                          </p:val>
                                        </p:tav>
                                        <p:tav tm="100000">
                                          <p:val>
                                            <p:strVal val="#ppt_x"/>
                                          </p:val>
                                        </p:tav>
                                      </p:tavLst>
                                    </p:anim>
                                    <p:anim calcmode="lin" valueType="num">
                                      <p:cBhvr>
                                        <p:cTn id="32" dur="1000" fill="hold"/>
                                        <p:tgtEl>
                                          <p:spTgt spid="1223688"/>
                                        </p:tgtEl>
                                        <p:attrNameLst>
                                          <p:attrName>ppt_y</p:attrName>
                                        </p:attrNameLst>
                                      </p:cBhvr>
                                      <p:tavLst>
                                        <p:tav tm="0">
                                          <p:val>
                                            <p:strVal val="#ppt_y-.1"/>
                                          </p:val>
                                        </p:tav>
                                        <p:tav tm="100000">
                                          <p:val>
                                            <p:strVal val="#ppt_y"/>
                                          </p:val>
                                        </p:tav>
                                      </p:tavLst>
                                    </p:anim>
                                  </p:childTnLst>
                                </p:cTn>
                              </p:par>
                              <p:par>
                                <p:cTn id="33" presetID="9" presetClass="emph" presetSubtype="0" grpId="1" nodeType="withEffect">
                                  <p:stCondLst>
                                    <p:cond delay="0"/>
                                  </p:stCondLst>
                                  <p:childTnLst>
                                    <p:set>
                                      <p:cBhvr rctx="PPT">
                                        <p:cTn id="34" dur="indefinite"/>
                                        <p:tgtEl>
                                          <p:spTgt spid="1223686"/>
                                        </p:tgtEl>
                                        <p:attrNameLst>
                                          <p:attrName>style.opacity</p:attrName>
                                        </p:attrNameLst>
                                      </p:cBhvr>
                                      <p:to>
                                        <p:strVal val="0.5"/>
                                      </p:to>
                                    </p:set>
                                    <p:animEffect filter="image" prLst="opacity: 0.5">
                                      <p:cBhvr rctx="IE">
                                        <p:cTn id="35" dur="indefinite"/>
                                        <p:tgtEl>
                                          <p:spTgt spid="1223686"/>
                                        </p:tgtEl>
                                      </p:cBhvr>
                                    </p:animEffect>
                                  </p:childTnLst>
                                </p:cTn>
                              </p:par>
                              <p:par>
                                <p:cTn id="36" presetID="9" presetClass="emph" presetSubtype="0" grpId="1" nodeType="withEffect">
                                  <p:stCondLst>
                                    <p:cond delay="0"/>
                                  </p:stCondLst>
                                  <p:childTnLst>
                                    <p:set>
                                      <p:cBhvr rctx="PPT">
                                        <p:cTn id="37" dur="indefinite"/>
                                        <p:tgtEl>
                                          <p:spTgt spid="1223687"/>
                                        </p:tgtEl>
                                        <p:attrNameLst>
                                          <p:attrName>style.opacity</p:attrName>
                                        </p:attrNameLst>
                                      </p:cBhvr>
                                      <p:to>
                                        <p:strVal val="0.5"/>
                                      </p:to>
                                    </p:set>
                                    <p:animEffect filter="image" prLst="opacity: 0.5">
                                      <p:cBhvr rctx="IE">
                                        <p:cTn id="38" dur="indefinite"/>
                                        <p:tgtEl>
                                          <p:spTgt spid="1223687"/>
                                        </p:tgtEl>
                                      </p:cBhvr>
                                    </p:animEffect>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1223689"/>
                                        </p:tgtEl>
                                        <p:attrNameLst>
                                          <p:attrName>style.visibility</p:attrName>
                                        </p:attrNameLst>
                                      </p:cBhvr>
                                      <p:to>
                                        <p:strVal val="visible"/>
                                      </p:to>
                                    </p:set>
                                    <p:anim calcmode="lin" valueType="num">
                                      <p:cBhvr>
                                        <p:cTn id="43" dur="500" fill="hold"/>
                                        <p:tgtEl>
                                          <p:spTgt spid="1223689"/>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223689"/>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223689"/>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22368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9" presetClass="entr" presetSubtype="0" accel="100000" fill="hold" grpId="0" nodeType="clickEffect">
                                  <p:stCondLst>
                                    <p:cond delay="0"/>
                                  </p:stCondLst>
                                  <p:childTnLst>
                                    <p:set>
                                      <p:cBhvr>
                                        <p:cTn id="50" dur="1" fill="hold">
                                          <p:stCondLst>
                                            <p:cond delay="0"/>
                                          </p:stCondLst>
                                        </p:cTn>
                                        <p:tgtEl>
                                          <p:spTgt spid="1223690"/>
                                        </p:tgtEl>
                                        <p:attrNameLst>
                                          <p:attrName>style.visibility</p:attrName>
                                        </p:attrNameLst>
                                      </p:cBhvr>
                                      <p:to>
                                        <p:strVal val="visible"/>
                                      </p:to>
                                    </p:set>
                                    <p:anim calcmode="lin" valueType="num">
                                      <p:cBhvr>
                                        <p:cTn id="51" dur="500" fill="hold"/>
                                        <p:tgtEl>
                                          <p:spTgt spid="1223690"/>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223690"/>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223690"/>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22369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mph" presetSubtype="0" grpId="1" nodeType="clickEffect">
                                  <p:stCondLst>
                                    <p:cond delay="0"/>
                                  </p:stCondLst>
                                  <p:childTnLst>
                                    <p:set>
                                      <p:cBhvr rctx="PPT">
                                        <p:cTn id="58" dur="indefinite"/>
                                        <p:tgtEl>
                                          <p:spTgt spid="1223689"/>
                                        </p:tgtEl>
                                        <p:attrNameLst>
                                          <p:attrName>style.opacity</p:attrName>
                                        </p:attrNameLst>
                                      </p:cBhvr>
                                      <p:to>
                                        <p:strVal val="0.5"/>
                                      </p:to>
                                    </p:set>
                                    <p:animEffect filter="image" prLst="opacity: 0.5">
                                      <p:cBhvr rctx="IE">
                                        <p:cTn id="59" dur="indefinite"/>
                                        <p:tgtEl>
                                          <p:spTgt spid="1223689"/>
                                        </p:tgtEl>
                                      </p:cBhvr>
                                    </p:animEffect>
                                  </p:childTnLst>
                                </p:cTn>
                              </p:par>
                              <p:par>
                                <p:cTn id="60" presetID="9" presetClass="emph" presetSubtype="0" grpId="1" nodeType="withEffect">
                                  <p:stCondLst>
                                    <p:cond delay="0"/>
                                  </p:stCondLst>
                                  <p:childTnLst>
                                    <p:set>
                                      <p:cBhvr rctx="PPT">
                                        <p:cTn id="61" dur="indefinite"/>
                                        <p:tgtEl>
                                          <p:spTgt spid="1223690"/>
                                        </p:tgtEl>
                                        <p:attrNameLst>
                                          <p:attrName>style.opacity</p:attrName>
                                        </p:attrNameLst>
                                      </p:cBhvr>
                                      <p:to>
                                        <p:strVal val="0.5"/>
                                      </p:to>
                                    </p:set>
                                    <p:animEffect filter="image" prLst="opacity: 0.5">
                                      <p:cBhvr rctx="IE">
                                        <p:cTn id="62" dur="indefinite"/>
                                        <p:tgtEl>
                                          <p:spTgt spid="1223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685" grpId="0" animBg="1"/>
      <p:bldP spid="1223686" grpId="0"/>
      <p:bldP spid="1223686" grpId="1"/>
      <p:bldP spid="1223687" grpId="0"/>
      <p:bldP spid="1223687" grpId="1"/>
      <p:bldP spid="1223688" grpId="0" animBg="1"/>
      <p:bldP spid="1223689" grpId="0"/>
      <p:bldP spid="1223689" grpId="1"/>
      <p:bldP spid="1223690" grpId="0"/>
      <p:bldP spid="1223690" grpId="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r>
              <a:rPr lang="en-US" sz="4000" smtClean="0">
                <a:solidFill>
                  <a:srgbClr val="FF0000"/>
                </a:solidFill>
              </a:rPr>
              <a:t>Errors</a:t>
            </a:r>
          </a:p>
        </p:txBody>
      </p:sp>
      <p:sp>
        <p:nvSpPr>
          <p:cNvPr id="1222659" name="Rectangle 3"/>
          <p:cNvSpPr>
            <a:spLocks noGrp="1" noChangeArrowheads="1"/>
          </p:cNvSpPr>
          <p:nvPr>
            <p:ph type="body" idx="1"/>
          </p:nvPr>
        </p:nvSpPr>
        <p:spPr/>
        <p:txBody>
          <a:bodyPr/>
          <a:lstStyle/>
          <a:p>
            <a:pPr eaLnBrk="1" hangingPunct="1">
              <a:buFontTx/>
              <a:buNone/>
            </a:pPr>
            <a:r>
              <a:rPr lang="en-US" smtClean="0">
                <a:solidFill>
                  <a:srgbClr val="FF0000"/>
                </a:solidFill>
              </a:rPr>
              <a:t>Systematic</a:t>
            </a:r>
          </a:p>
          <a:p>
            <a:pPr eaLnBrk="1" hangingPunct="1">
              <a:buFontTx/>
              <a:buNone/>
            </a:pPr>
            <a:r>
              <a:rPr lang="en-US" sz="2800" smtClean="0"/>
              <a:t>		Errors in a single direction (high or low)</a:t>
            </a:r>
          </a:p>
          <a:p>
            <a:pPr eaLnBrk="1" hangingPunct="1">
              <a:buFontTx/>
              <a:buNone/>
            </a:pPr>
            <a:r>
              <a:rPr lang="en-US" sz="2800" smtClean="0"/>
              <a:t>		Can be corrected by proper calibration or 	running controls and blanks.</a:t>
            </a:r>
          </a:p>
          <a:p>
            <a:pPr eaLnBrk="1" hangingPunct="1">
              <a:buFontTx/>
              <a:buNone/>
            </a:pPr>
            <a:r>
              <a:rPr lang="en-US" smtClean="0">
                <a:solidFill>
                  <a:srgbClr val="FF0000"/>
                </a:solidFill>
              </a:rPr>
              <a:t>Random</a:t>
            </a:r>
          </a:p>
          <a:p>
            <a:pPr eaLnBrk="1" hangingPunct="1">
              <a:buFontTx/>
              <a:buNone/>
            </a:pPr>
            <a:r>
              <a:rPr lang="en-US" sz="2800" smtClean="0"/>
              <a:t>		Errors in any direction.</a:t>
            </a:r>
          </a:p>
          <a:p>
            <a:pPr eaLnBrk="1" hangingPunct="1">
              <a:buFontTx/>
              <a:buNone/>
            </a:pPr>
            <a:r>
              <a:rPr lang="en-US" sz="2800" smtClean="0"/>
              <a:t>		Can’t be corrected.  Can only be accounted </a:t>
            </a:r>
          </a:p>
          <a:p>
            <a:pPr eaLnBrk="1" hangingPunct="1">
              <a:buFontTx/>
              <a:buNone/>
            </a:pPr>
            <a:r>
              <a:rPr lang="en-US" sz="2800" smtClean="0"/>
              <a:t>		for by using statistics.</a:t>
            </a: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2659">
                                            <p:txEl>
                                              <p:pRg st="1" end="1"/>
                                            </p:txEl>
                                          </p:spTgt>
                                        </p:tgtEl>
                                        <p:attrNameLst>
                                          <p:attrName>style.visibility</p:attrName>
                                        </p:attrNameLst>
                                      </p:cBhvr>
                                      <p:to>
                                        <p:strVal val="visible"/>
                                      </p:to>
                                    </p:set>
                                    <p:animEffect transition="in" filter="randombar(horizontal)">
                                      <p:cBhvr>
                                        <p:cTn id="7" dur="500"/>
                                        <p:tgtEl>
                                          <p:spTgt spid="1222659">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222659">
                                            <p:txEl>
                                              <p:pRg st="2" end="2"/>
                                            </p:txEl>
                                          </p:spTgt>
                                        </p:tgtEl>
                                        <p:attrNameLst>
                                          <p:attrName>style.visibility</p:attrName>
                                        </p:attrNameLst>
                                      </p:cBhvr>
                                      <p:to>
                                        <p:strVal val="visible"/>
                                      </p:to>
                                    </p:set>
                                    <p:animEffect transition="in" filter="randombar(horizontal)">
                                      <p:cBhvr>
                                        <p:cTn id="10" dur="500"/>
                                        <p:tgtEl>
                                          <p:spTgt spid="122265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222659">
                                            <p:txEl>
                                              <p:pRg st="4" end="4"/>
                                            </p:txEl>
                                          </p:spTgt>
                                        </p:tgtEl>
                                        <p:attrNameLst>
                                          <p:attrName>style.visibility</p:attrName>
                                        </p:attrNameLst>
                                      </p:cBhvr>
                                      <p:to>
                                        <p:strVal val="visible"/>
                                      </p:to>
                                    </p:set>
                                    <p:animEffect transition="in" filter="fade">
                                      <p:cBhvr>
                                        <p:cTn id="15" dur="1000"/>
                                        <p:tgtEl>
                                          <p:spTgt spid="1222659">
                                            <p:txEl>
                                              <p:pRg st="4" end="4"/>
                                            </p:txEl>
                                          </p:spTgt>
                                        </p:tgtEl>
                                      </p:cBhvr>
                                    </p:animEffect>
                                    <p:anim calcmode="lin" valueType="num">
                                      <p:cBhvr>
                                        <p:cTn id="16" dur="1000" fill="hold"/>
                                        <p:tgtEl>
                                          <p:spTgt spid="1222659">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12226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22659">
                                            <p:txEl>
                                              <p:pRg st="5" end="5"/>
                                            </p:txEl>
                                          </p:spTgt>
                                        </p:tgtEl>
                                        <p:attrNameLst>
                                          <p:attrName>style.visibility</p:attrName>
                                        </p:attrNameLst>
                                      </p:cBhvr>
                                      <p:to>
                                        <p:strVal val="visible"/>
                                      </p:to>
                                    </p:set>
                                    <p:animEffect transition="in" filter="dissolve">
                                      <p:cBhvr>
                                        <p:cTn id="22" dur="500"/>
                                        <p:tgtEl>
                                          <p:spTgt spid="1222659">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222659">
                                            <p:txEl>
                                              <p:pRg st="6" end="6"/>
                                            </p:txEl>
                                          </p:spTgt>
                                        </p:tgtEl>
                                        <p:attrNameLst>
                                          <p:attrName>style.visibility</p:attrName>
                                        </p:attrNameLst>
                                      </p:cBhvr>
                                      <p:to>
                                        <p:strVal val="visible"/>
                                      </p:to>
                                    </p:set>
                                    <p:animEffect transition="in" filter="dissolve">
                                      <p:cBhvr>
                                        <p:cTn id="25" dur="500"/>
                                        <p:tgtEl>
                                          <p:spTgt spid="12226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r>
              <a:rPr lang="en-US" smtClean="0">
                <a:latin typeface="Arial" charset="0"/>
              </a:rPr>
              <a:t>Accuracy Precision Resolution</a:t>
            </a:r>
          </a:p>
        </p:txBody>
      </p:sp>
      <p:sp>
        <p:nvSpPr>
          <p:cNvPr id="295939" name="Text Box 5"/>
          <p:cNvSpPr txBox="1">
            <a:spLocks noChangeArrowheads="1"/>
          </p:cNvSpPr>
          <p:nvPr/>
        </p:nvSpPr>
        <p:spPr bwMode="auto">
          <a:xfrm>
            <a:off x="3962400" y="6248400"/>
            <a:ext cx="1809750" cy="304800"/>
          </a:xfrm>
          <a:prstGeom prst="rect">
            <a:avLst/>
          </a:prstGeom>
          <a:noFill/>
          <a:ln w="9525">
            <a:noFill/>
            <a:miter lim="800000"/>
            <a:headEnd/>
            <a:tailEnd/>
          </a:ln>
        </p:spPr>
        <p:txBody>
          <a:bodyPr wrap="none">
            <a:spAutoFit/>
          </a:bodyPr>
          <a:lstStyle/>
          <a:p>
            <a:r>
              <a:rPr lang="en-US" sz="1400"/>
              <a:t>subsequent samples</a:t>
            </a:r>
          </a:p>
        </p:txBody>
      </p:sp>
      <p:grpSp>
        <p:nvGrpSpPr>
          <p:cNvPr id="295940" name="Group 19" descr="data scatter of accurate and precise"/>
          <p:cNvGrpSpPr>
            <a:grpSpLocks/>
          </p:cNvGrpSpPr>
          <p:nvPr/>
        </p:nvGrpSpPr>
        <p:grpSpPr bwMode="auto">
          <a:xfrm>
            <a:off x="1228725" y="1676400"/>
            <a:ext cx="6477000" cy="4419600"/>
            <a:chOff x="768" y="1152"/>
            <a:chExt cx="4080" cy="2784"/>
          </a:xfrm>
        </p:grpSpPr>
        <p:pic>
          <p:nvPicPr>
            <p:cNvPr id="295942" name="Picture 3" descr="accuracy-precision-resolution"/>
            <p:cNvPicPr>
              <a:picLocks noChangeAspect="1" noChangeArrowheads="1"/>
            </p:cNvPicPr>
            <p:nvPr/>
          </p:nvPicPr>
          <p:blipFill>
            <a:blip r:embed="rId3" cstate="print">
              <a:lum contrast="18000"/>
            </a:blip>
            <a:srcRect l="8046" t="9196" r="4597" b="4980"/>
            <a:stretch>
              <a:fillRect/>
            </a:stretch>
          </p:blipFill>
          <p:spPr bwMode="auto">
            <a:xfrm>
              <a:off x="1200" y="1200"/>
              <a:ext cx="3648" cy="2688"/>
            </a:xfrm>
            <a:prstGeom prst="rect">
              <a:avLst/>
            </a:prstGeom>
            <a:noFill/>
            <a:ln w="9525">
              <a:noFill/>
              <a:miter lim="800000"/>
              <a:headEnd/>
              <a:tailEnd/>
            </a:ln>
          </p:spPr>
        </p:pic>
        <p:sp>
          <p:nvSpPr>
            <p:cNvPr id="295943" name="Text Box 6"/>
            <p:cNvSpPr txBox="1">
              <a:spLocks noChangeArrowheads="1"/>
            </p:cNvSpPr>
            <p:nvPr/>
          </p:nvSpPr>
          <p:spPr bwMode="auto">
            <a:xfrm rot="-5400000">
              <a:off x="164" y="2428"/>
              <a:ext cx="1400" cy="192"/>
            </a:xfrm>
            <a:prstGeom prst="rect">
              <a:avLst/>
            </a:prstGeom>
            <a:noFill/>
            <a:ln w="9525">
              <a:noFill/>
              <a:miter lim="800000"/>
              <a:headEnd/>
              <a:tailEnd/>
            </a:ln>
          </p:spPr>
          <p:txBody>
            <a:bodyPr wrap="none">
              <a:spAutoFit/>
            </a:bodyPr>
            <a:lstStyle/>
            <a:p>
              <a:r>
                <a:rPr lang="en-US" sz="1400"/>
                <a:t>time offset [arbitrary units]</a:t>
              </a:r>
            </a:p>
          </p:txBody>
        </p:sp>
        <p:sp>
          <p:nvSpPr>
            <p:cNvPr id="295944" name="Text Box 7"/>
            <p:cNvSpPr txBox="1">
              <a:spLocks noChangeArrowheads="1"/>
            </p:cNvSpPr>
            <p:nvPr/>
          </p:nvSpPr>
          <p:spPr bwMode="auto">
            <a:xfrm>
              <a:off x="3408" y="1152"/>
              <a:ext cx="1248" cy="633"/>
            </a:xfrm>
            <a:prstGeom prst="rect">
              <a:avLst/>
            </a:prstGeom>
            <a:solidFill>
              <a:schemeClr val="bg1"/>
            </a:solidFill>
            <a:ln w="9525">
              <a:noFill/>
              <a:miter lim="800000"/>
              <a:headEnd/>
              <a:tailEnd/>
            </a:ln>
          </p:spPr>
          <p:txBody>
            <a:bodyPr>
              <a:spAutoFit/>
            </a:bodyPr>
            <a:lstStyle/>
            <a:p>
              <a:pPr algn="r"/>
              <a:r>
                <a:rPr lang="en-US" sz="1200">
                  <a:solidFill>
                    <a:srgbClr val="FF0000"/>
                  </a:solidFill>
                </a:rPr>
                <a:t>not accurate, not precise</a:t>
              </a:r>
            </a:p>
            <a:p>
              <a:pPr algn="r"/>
              <a:r>
                <a:rPr lang="en-US" sz="1200">
                  <a:solidFill>
                    <a:schemeClr val="accent2"/>
                  </a:solidFill>
                </a:rPr>
                <a:t>      accurate, not precise</a:t>
              </a:r>
            </a:p>
            <a:p>
              <a:pPr algn="r"/>
              <a:r>
                <a:rPr lang="en-US" sz="1200">
                  <a:solidFill>
                    <a:srgbClr val="FF0000"/>
                  </a:solidFill>
                </a:rPr>
                <a:t>     not accurate, precise</a:t>
              </a:r>
            </a:p>
            <a:p>
              <a:pPr algn="r"/>
              <a:r>
                <a:rPr lang="en-US" sz="1200">
                  <a:solidFill>
                    <a:schemeClr val="accent2"/>
                  </a:solidFill>
                </a:rPr>
                <a:t>      accurate and precise</a:t>
              </a:r>
            </a:p>
            <a:p>
              <a:pPr algn="r"/>
              <a:r>
                <a:rPr lang="en-US" sz="1200"/>
                <a:t> accurate, low resolution</a:t>
              </a:r>
            </a:p>
          </p:txBody>
        </p:sp>
        <p:sp>
          <p:nvSpPr>
            <p:cNvPr id="295945" name="Rectangle 8"/>
            <p:cNvSpPr>
              <a:spLocks noChangeArrowheads="1"/>
            </p:cNvSpPr>
            <p:nvPr/>
          </p:nvSpPr>
          <p:spPr bwMode="auto">
            <a:xfrm>
              <a:off x="1200" y="1152"/>
              <a:ext cx="3648" cy="2784"/>
            </a:xfrm>
            <a:prstGeom prst="rect">
              <a:avLst/>
            </a:prstGeom>
            <a:noFill/>
            <a:ln w="9525">
              <a:solidFill>
                <a:schemeClr val="tx1"/>
              </a:solidFill>
              <a:miter lim="800000"/>
              <a:headEnd/>
              <a:tailEnd/>
            </a:ln>
          </p:spPr>
          <p:txBody>
            <a:bodyPr wrap="none" anchor="ctr"/>
            <a:lstStyle/>
            <a:p>
              <a:endParaRPr lang="en-US"/>
            </a:p>
          </p:txBody>
        </p:sp>
        <p:grpSp>
          <p:nvGrpSpPr>
            <p:cNvPr id="295946" name="Group 18"/>
            <p:cNvGrpSpPr>
              <a:grpSpLocks/>
            </p:cNvGrpSpPr>
            <p:nvPr/>
          </p:nvGrpSpPr>
          <p:grpSpPr bwMode="auto">
            <a:xfrm>
              <a:off x="999" y="1488"/>
              <a:ext cx="201" cy="2237"/>
              <a:chOff x="903" y="1488"/>
              <a:chExt cx="201" cy="2237"/>
            </a:xfrm>
          </p:grpSpPr>
          <p:sp>
            <p:nvSpPr>
              <p:cNvPr id="295947" name="Text Box 10"/>
              <p:cNvSpPr txBox="1">
                <a:spLocks noChangeArrowheads="1"/>
              </p:cNvSpPr>
              <p:nvPr/>
            </p:nvSpPr>
            <p:spPr bwMode="auto">
              <a:xfrm>
                <a:off x="903" y="3235"/>
                <a:ext cx="201" cy="173"/>
              </a:xfrm>
              <a:prstGeom prst="rect">
                <a:avLst/>
              </a:prstGeom>
              <a:noFill/>
              <a:ln w="9525">
                <a:noFill/>
                <a:miter lim="800000"/>
                <a:headEnd/>
                <a:tailEnd/>
              </a:ln>
            </p:spPr>
            <p:txBody>
              <a:bodyPr wrap="none">
                <a:spAutoFit/>
              </a:bodyPr>
              <a:lstStyle/>
              <a:p>
                <a:r>
                  <a:rPr lang="en-US" sz="1200" b="1"/>
                  <a:t>-2</a:t>
                </a:r>
              </a:p>
            </p:txBody>
          </p:sp>
          <p:sp>
            <p:nvSpPr>
              <p:cNvPr id="295948" name="Text Box 11"/>
              <p:cNvSpPr txBox="1">
                <a:spLocks noChangeArrowheads="1"/>
              </p:cNvSpPr>
              <p:nvPr/>
            </p:nvSpPr>
            <p:spPr bwMode="auto">
              <a:xfrm>
                <a:off x="903" y="3552"/>
                <a:ext cx="201" cy="173"/>
              </a:xfrm>
              <a:prstGeom prst="rect">
                <a:avLst/>
              </a:prstGeom>
              <a:noFill/>
              <a:ln w="9525">
                <a:noFill/>
                <a:miter lim="800000"/>
                <a:headEnd/>
                <a:tailEnd/>
              </a:ln>
            </p:spPr>
            <p:txBody>
              <a:bodyPr wrap="none">
                <a:spAutoFit/>
              </a:bodyPr>
              <a:lstStyle/>
              <a:p>
                <a:r>
                  <a:rPr lang="en-US" sz="1200" b="1"/>
                  <a:t>-3</a:t>
                </a:r>
              </a:p>
            </p:txBody>
          </p:sp>
          <p:sp>
            <p:nvSpPr>
              <p:cNvPr id="295949" name="Text Box 12"/>
              <p:cNvSpPr txBox="1">
                <a:spLocks noChangeArrowheads="1"/>
              </p:cNvSpPr>
              <p:nvPr/>
            </p:nvSpPr>
            <p:spPr bwMode="auto">
              <a:xfrm>
                <a:off x="903" y="2880"/>
                <a:ext cx="201" cy="173"/>
              </a:xfrm>
              <a:prstGeom prst="rect">
                <a:avLst/>
              </a:prstGeom>
              <a:noFill/>
              <a:ln w="9525">
                <a:noFill/>
                <a:miter lim="800000"/>
                <a:headEnd/>
                <a:tailEnd/>
              </a:ln>
            </p:spPr>
            <p:txBody>
              <a:bodyPr wrap="none">
                <a:spAutoFit/>
              </a:bodyPr>
              <a:lstStyle/>
              <a:p>
                <a:r>
                  <a:rPr lang="en-US" sz="1200" b="1"/>
                  <a:t>-1</a:t>
                </a:r>
              </a:p>
            </p:txBody>
          </p:sp>
          <p:sp>
            <p:nvSpPr>
              <p:cNvPr id="295950" name="Text Box 13"/>
              <p:cNvSpPr txBox="1">
                <a:spLocks noChangeArrowheads="1"/>
              </p:cNvSpPr>
              <p:nvPr/>
            </p:nvSpPr>
            <p:spPr bwMode="auto">
              <a:xfrm>
                <a:off x="912" y="2496"/>
                <a:ext cx="169" cy="173"/>
              </a:xfrm>
              <a:prstGeom prst="rect">
                <a:avLst/>
              </a:prstGeom>
              <a:noFill/>
              <a:ln w="9525">
                <a:noFill/>
                <a:miter lim="800000"/>
                <a:headEnd/>
                <a:tailEnd/>
              </a:ln>
            </p:spPr>
            <p:txBody>
              <a:bodyPr wrap="none">
                <a:spAutoFit/>
              </a:bodyPr>
              <a:lstStyle/>
              <a:p>
                <a:r>
                  <a:rPr lang="en-US" sz="1200" b="1"/>
                  <a:t>0</a:t>
                </a:r>
              </a:p>
            </p:txBody>
          </p:sp>
          <p:sp>
            <p:nvSpPr>
              <p:cNvPr id="295951" name="Text Box 14"/>
              <p:cNvSpPr txBox="1">
                <a:spLocks noChangeArrowheads="1"/>
              </p:cNvSpPr>
              <p:nvPr/>
            </p:nvSpPr>
            <p:spPr bwMode="auto">
              <a:xfrm>
                <a:off x="912" y="2179"/>
                <a:ext cx="169" cy="173"/>
              </a:xfrm>
              <a:prstGeom prst="rect">
                <a:avLst/>
              </a:prstGeom>
              <a:noFill/>
              <a:ln w="9525">
                <a:noFill/>
                <a:miter lim="800000"/>
                <a:headEnd/>
                <a:tailEnd/>
              </a:ln>
            </p:spPr>
            <p:txBody>
              <a:bodyPr wrap="none">
                <a:spAutoFit/>
              </a:bodyPr>
              <a:lstStyle/>
              <a:p>
                <a:r>
                  <a:rPr lang="en-US" sz="1200" b="1"/>
                  <a:t>1</a:t>
                </a:r>
              </a:p>
            </p:txBody>
          </p:sp>
          <p:sp>
            <p:nvSpPr>
              <p:cNvPr id="295952" name="Text Box 15"/>
              <p:cNvSpPr txBox="1">
                <a:spLocks noChangeArrowheads="1"/>
              </p:cNvSpPr>
              <p:nvPr/>
            </p:nvSpPr>
            <p:spPr bwMode="auto">
              <a:xfrm>
                <a:off x="912" y="1843"/>
                <a:ext cx="169" cy="173"/>
              </a:xfrm>
              <a:prstGeom prst="rect">
                <a:avLst/>
              </a:prstGeom>
              <a:noFill/>
              <a:ln w="9525">
                <a:noFill/>
                <a:miter lim="800000"/>
                <a:headEnd/>
                <a:tailEnd/>
              </a:ln>
            </p:spPr>
            <p:txBody>
              <a:bodyPr wrap="none">
                <a:spAutoFit/>
              </a:bodyPr>
              <a:lstStyle/>
              <a:p>
                <a:r>
                  <a:rPr lang="en-US" sz="1200" b="1"/>
                  <a:t>2</a:t>
                </a:r>
              </a:p>
            </p:txBody>
          </p:sp>
          <p:sp>
            <p:nvSpPr>
              <p:cNvPr id="295953" name="Text Box 16"/>
              <p:cNvSpPr txBox="1">
                <a:spLocks noChangeArrowheads="1"/>
              </p:cNvSpPr>
              <p:nvPr/>
            </p:nvSpPr>
            <p:spPr bwMode="auto">
              <a:xfrm>
                <a:off x="912" y="1488"/>
                <a:ext cx="169" cy="173"/>
              </a:xfrm>
              <a:prstGeom prst="rect">
                <a:avLst/>
              </a:prstGeom>
              <a:noFill/>
              <a:ln w="9525">
                <a:noFill/>
                <a:miter lim="800000"/>
                <a:headEnd/>
                <a:tailEnd/>
              </a:ln>
            </p:spPr>
            <p:txBody>
              <a:bodyPr wrap="none">
                <a:spAutoFit/>
              </a:bodyPr>
              <a:lstStyle/>
              <a:p>
                <a:r>
                  <a:rPr lang="en-US" sz="1200" b="1"/>
                  <a:t>3</a:t>
                </a:r>
              </a:p>
            </p:txBody>
          </p:sp>
        </p:grpSp>
      </p:grpSp>
      <p:sp>
        <p:nvSpPr>
          <p:cNvPr id="295941" name="AutoShape 20">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2" name="Picture 32" descr="accuracy-precision-resolution"/>
          <p:cNvPicPr>
            <a:picLocks noChangeAspect="1" noChangeArrowheads="1"/>
          </p:cNvPicPr>
          <p:nvPr/>
        </p:nvPicPr>
        <p:blipFill>
          <a:blip r:embed="rId3" cstate="print">
            <a:lum contrast="18000"/>
          </a:blip>
          <a:srcRect l="43199" t="24298" r="39345" b="40964"/>
          <a:stretch>
            <a:fillRect/>
          </a:stretch>
        </p:blipFill>
        <p:spPr bwMode="auto">
          <a:xfrm>
            <a:off x="4237038" y="2576513"/>
            <a:ext cx="1157287" cy="1727200"/>
          </a:xfrm>
          <a:prstGeom prst="rect">
            <a:avLst/>
          </a:prstGeom>
          <a:noFill/>
          <a:ln w="9525">
            <a:noFill/>
            <a:miter lim="800000"/>
            <a:headEnd/>
            <a:tailEnd/>
          </a:ln>
        </p:spPr>
      </p:pic>
      <p:pic>
        <p:nvPicPr>
          <p:cNvPr id="1075245" name="Picture 45" descr="accuracy-precision-resolution"/>
          <p:cNvPicPr>
            <a:picLocks noChangeAspect="1" noChangeArrowheads="1"/>
          </p:cNvPicPr>
          <p:nvPr/>
        </p:nvPicPr>
        <p:blipFill>
          <a:blip r:embed="rId3" cstate="print">
            <a:lum contrast="18000"/>
          </a:blip>
          <a:srcRect l="25311" t="8813" r="57016" b="4980"/>
          <a:stretch>
            <a:fillRect/>
          </a:stretch>
        </p:blipFill>
        <p:spPr bwMode="auto">
          <a:xfrm>
            <a:off x="3074988" y="1809750"/>
            <a:ext cx="1171575" cy="4286250"/>
          </a:xfrm>
          <a:prstGeom prst="rect">
            <a:avLst/>
          </a:prstGeom>
          <a:noFill/>
          <a:ln w="9525">
            <a:noFill/>
            <a:miter lim="800000"/>
            <a:headEnd/>
            <a:tailEnd/>
          </a:ln>
        </p:spPr>
      </p:pic>
      <p:pic>
        <p:nvPicPr>
          <p:cNvPr id="1075258" name="Picture 58" descr="accuracy-precision-resolution"/>
          <p:cNvPicPr>
            <a:picLocks noChangeAspect="1" noChangeArrowheads="1"/>
          </p:cNvPicPr>
          <p:nvPr/>
        </p:nvPicPr>
        <p:blipFill>
          <a:blip r:embed="rId3" cstate="print">
            <a:lum contrast="18000"/>
          </a:blip>
          <a:srcRect l="7759" t="8813" r="74857" b="4980"/>
          <a:stretch>
            <a:fillRect/>
          </a:stretch>
        </p:blipFill>
        <p:spPr bwMode="auto">
          <a:xfrm>
            <a:off x="1922463" y="1809750"/>
            <a:ext cx="1152525" cy="4286250"/>
          </a:xfrm>
          <a:prstGeom prst="rect">
            <a:avLst/>
          </a:prstGeom>
          <a:noFill/>
          <a:ln w="9525">
            <a:noFill/>
            <a:miter lim="800000"/>
            <a:headEnd/>
            <a:tailEnd/>
          </a:ln>
        </p:spPr>
      </p:pic>
      <p:sp>
        <p:nvSpPr>
          <p:cNvPr id="296965" name="Rectangle 2"/>
          <p:cNvSpPr>
            <a:spLocks noGrp="1" noChangeArrowheads="1"/>
          </p:cNvSpPr>
          <p:nvPr>
            <p:ph type="title"/>
          </p:nvPr>
        </p:nvSpPr>
        <p:spPr/>
        <p:txBody>
          <a:bodyPr/>
          <a:lstStyle/>
          <a:p>
            <a:pPr eaLnBrk="1" hangingPunct="1"/>
            <a:r>
              <a:rPr lang="en-US" smtClean="0">
                <a:latin typeface="Arial" charset="0"/>
              </a:rPr>
              <a:t>Accuracy Precision Resolution</a:t>
            </a:r>
          </a:p>
        </p:txBody>
      </p:sp>
      <p:sp>
        <p:nvSpPr>
          <p:cNvPr id="296966" name="Text Box 3"/>
          <p:cNvSpPr txBox="1">
            <a:spLocks noChangeArrowheads="1"/>
          </p:cNvSpPr>
          <p:nvPr/>
        </p:nvSpPr>
        <p:spPr bwMode="auto">
          <a:xfrm>
            <a:off x="3962400" y="6248400"/>
            <a:ext cx="1809750" cy="304800"/>
          </a:xfrm>
          <a:prstGeom prst="rect">
            <a:avLst/>
          </a:prstGeom>
          <a:noFill/>
          <a:ln w="9525">
            <a:noFill/>
            <a:miter lim="800000"/>
            <a:headEnd/>
            <a:tailEnd/>
          </a:ln>
        </p:spPr>
        <p:txBody>
          <a:bodyPr wrap="none">
            <a:spAutoFit/>
          </a:bodyPr>
          <a:lstStyle/>
          <a:p>
            <a:r>
              <a:rPr lang="en-US" sz="1400"/>
              <a:t>subsequent samples</a:t>
            </a:r>
          </a:p>
        </p:txBody>
      </p:sp>
      <p:pic>
        <p:nvPicPr>
          <p:cNvPr id="1075205" name="Picture 5" descr="accuracy-precision-resolution"/>
          <p:cNvPicPr>
            <a:picLocks noChangeAspect="1" noChangeArrowheads="1"/>
          </p:cNvPicPr>
          <p:nvPr/>
        </p:nvPicPr>
        <p:blipFill>
          <a:blip r:embed="rId3" cstate="print">
            <a:lum contrast="18000"/>
          </a:blip>
          <a:srcRect l="78903" t="29120" r="4597" b="21616"/>
          <a:stretch>
            <a:fillRect/>
          </a:stretch>
        </p:blipFill>
        <p:spPr bwMode="auto">
          <a:xfrm>
            <a:off x="6567488" y="2743200"/>
            <a:ext cx="1093787" cy="2449513"/>
          </a:xfrm>
          <a:prstGeom prst="rect">
            <a:avLst/>
          </a:prstGeom>
          <a:noFill/>
          <a:ln w="9525">
            <a:noFill/>
            <a:miter lim="800000"/>
            <a:headEnd/>
            <a:tailEnd/>
          </a:ln>
        </p:spPr>
      </p:pic>
      <p:sp>
        <p:nvSpPr>
          <p:cNvPr id="296968" name="Text Box 6"/>
          <p:cNvSpPr txBox="1">
            <a:spLocks noChangeArrowheads="1"/>
          </p:cNvSpPr>
          <p:nvPr/>
        </p:nvSpPr>
        <p:spPr bwMode="auto">
          <a:xfrm rot="-5400000">
            <a:off x="269875" y="3702050"/>
            <a:ext cx="2222500" cy="304800"/>
          </a:xfrm>
          <a:prstGeom prst="rect">
            <a:avLst/>
          </a:prstGeom>
          <a:noFill/>
          <a:ln w="9525">
            <a:noFill/>
            <a:miter lim="800000"/>
            <a:headEnd/>
            <a:tailEnd/>
          </a:ln>
        </p:spPr>
        <p:txBody>
          <a:bodyPr wrap="none">
            <a:spAutoFit/>
          </a:bodyPr>
          <a:lstStyle/>
          <a:p>
            <a:r>
              <a:rPr lang="en-US" sz="1400"/>
              <a:t>time offset [arbitrary units]</a:t>
            </a:r>
          </a:p>
        </p:txBody>
      </p:sp>
      <p:sp>
        <p:nvSpPr>
          <p:cNvPr id="1075207" name="Text Box 7"/>
          <p:cNvSpPr txBox="1">
            <a:spLocks noChangeArrowheads="1"/>
          </p:cNvSpPr>
          <p:nvPr/>
        </p:nvSpPr>
        <p:spPr bwMode="auto">
          <a:xfrm>
            <a:off x="5419725" y="1676400"/>
            <a:ext cx="1981200" cy="1004888"/>
          </a:xfrm>
          <a:prstGeom prst="rect">
            <a:avLst/>
          </a:prstGeom>
          <a:solidFill>
            <a:schemeClr val="bg1"/>
          </a:solidFill>
          <a:ln w="9525">
            <a:noFill/>
            <a:miter lim="800000"/>
            <a:headEnd/>
            <a:tailEnd/>
          </a:ln>
        </p:spPr>
        <p:txBody>
          <a:bodyPr>
            <a:spAutoFit/>
          </a:bodyPr>
          <a:lstStyle/>
          <a:p>
            <a:pPr algn="r"/>
            <a:r>
              <a:rPr lang="en-US" sz="1200">
                <a:solidFill>
                  <a:srgbClr val="FF0000"/>
                </a:solidFill>
              </a:rPr>
              <a:t>not accurate, not precise</a:t>
            </a:r>
          </a:p>
          <a:p>
            <a:pPr algn="r"/>
            <a:r>
              <a:rPr lang="en-US" sz="1200">
                <a:solidFill>
                  <a:schemeClr val="accent2"/>
                </a:solidFill>
              </a:rPr>
              <a:t>      accurate, not precise</a:t>
            </a:r>
          </a:p>
          <a:p>
            <a:pPr algn="r"/>
            <a:r>
              <a:rPr lang="en-US" sz="1200">
                <a:solidFill>
                  <a:srgbClr val="FF0000"/>
                </a:solidFill>
              </a:rPr>
              <a:t>     not accurate, precise</a:t>
            </a:r>
          </a:p>
          <a:p>
            <a:pPr algn="r"/>
            <a:r>
              <a:rPr lang="en-US" sz="1200">
                <a:solidFill>
                  <a:schemeClr val="accent2"/>
                </a:solidFill>
              </a:rPr>
              <a:t>      accurate and precise</a:t>
            </a:r>
          </a:p>
          <a:p>
            <a:pPr algn="r"/>
            <a:r>
              <a:rPr lang="en-US" sz="1200"/>
              <a:t> accurate, low resolution</a:t>
            </a:r>
          </a:p>
        </p:txBody>
      </p:sp>
      <p:sp>
        <p:nvSpPr>
          <p:cNvPr id="296970" name="Rectangle 8"/>
          <p:cNvSpPr>
            <a:spLocks noChangeArrowheads="1"/>
          </p:cNvSpPr>
          <p:nvPr/>
        </p:nvSpPr>
        <p:spPr bwMode="auto">
          <a:xfrm>
            <a:off x="1914525" y="1676400"/>
            <a:ext cx="5791200" cy="4419600"/>
          </a:xfrm>
          <a:prstGeom prst="rect">
            <a:avLst/>
          </a:prstGeom>
          <a:noFill/>
          <a:ln w="9525">
            <a:solidFill>
              <a:schemeClr val="tx1"/>
            </a:solidFill>
            <a:miter lim="800000"/>
            <a:headEnd/>
            <a:tailEnd/>
          </a:ln>
        </p:spPr>
        <p:txBody>
          <a:bodyPr wrap="none" anchor="ctr"/>
          <a:lstStyle/>
          <a:p>
            <a:endParaRPr lang="en-US"/>
          </a:p>
        </p:txBody>
      </p:sp>
      <p:grpSp>
        <p:nvGrpSpPr>
          <p:cNvPr id="296971" name="Group 9"/>
          <p:cNvGrpSpPr>
            <a:grpSpLocks/>
          </p:cNvGrpSpPr>
          <p:nvPr/>
        </p:nvGrpSpPr>
        <p:grpSpPr bwMode="auto">
          <a:xfrm>
            <a:off x="1595438" y="2209800"/>
            <a:ext cx="319087" cy="3551238"/>
            <a:chOff x="903" y="1488"/>
            <a:chExt cx="201" cy="2237"/>
          </a:xfrm>
        </p:grpSpPr>
        <p:sp>
          <p:nvSpPr>
            <p:cNvPr id="296974" name="Text Box 10"/>
            <p:cNvSpPr txBox="1">
              <a:spLocks noChangeArrowheads="1"/>
            </p:cNvSpPr>
            <p:nvPr/>
          </p:nvSpPr>
          <p:spPr bwMode="auto">
            <a:xfrm>
              <a:off x="903" y="3235"/>
              <a:ext cx="201" cy="173"/>
            </a:xfrm>
            <a:prstGeom prst="rect">
              <a:avLst/>
            </a:prstGeom>
            <a:noFill/>
            <a:ln w="9525">
              <a:noFill/>
              <a:miter lim="800000"/>
              <a:headEnd/>
              <a:tailEnd/>
            </a:ln>
          </p:spPr>
          <p:txBody>
            <a:bodyPr wrap="none">
              <a:spAutoFit/>
            </a:bodyPr>
            <a:lstStyle/>
            <a:p>
              <a:r>
                <a:rPr lang="en-US" sz="1200" b="1"/>
                <a:t>-2</a:t>
              </a:r>
            </a:p>
          </p:txBody>
        </p:sp>
        <p:sp>
          <p:nvSpPr>
            <p:cNvPr id="296975" name="Text Box 11"/>
            <p:cNvSpPr txBox="1">
              <a:spLocks noChangeArrowheads="1"/>
            </p:cNvSpPr>
            <p:nvPr/>
          </p:nvSpPr>
          <p:spPr bwMode="auto">
            <a:xfrm>
              <a:off x="903" y="3552"/>
              <a:ext cx="201" cy="173"/>
            </a:xfrm>
            <a:prstGeom prst="rect">
              <a:avLst/>
            </a:prstGeom>
            <a:noFill/>
            <a:ln w="9525">
              <a:noFill/>
              <a:miter lim="800000"/>
              <a:headEnd/>
              <a:tailEnd/>
            </a:ln>
          </p:spPr>
          <p:txBody>
            <a:bodyPr wrap="none">
              <a:spAutoFit/>
            </a:bodyPr>
            <a:lstStyle/>
            <a:p>
              <a:r>
                <a:rPr lang="en-US" sz="1200" b="1"/>
                <a:t>-3</a:t>
              </a:r>
            </a:p>
          </p:txBody>
        </p:sp>
        <p:sp>
          <p:nvSpPr>
            <p:cNvPr id="296976" name="Text Box 12"/>
            <p:cNvSpPr txBox="1">
              <a:spLocks noChangeArrowheads="1"/>
            </p:cNvSpPr>
            <p:nvPr/>
          </p:nvSpPr>
          <p:spPr bwMode="auto">
            <a:xfrm>
              <a:off x="903" y="2880"/>
              <a:ext cx="201" cy="173"/>
            </a:xfrm>
            <a:prstGeom prst="rect">
              <a:avLst/>
            </a:prstGeom>
            <a:noFill/>
            <a:ln w="9525">
              <a:noFill/>
              <a:miter lim="800000"/>
              <a:headEnd/>
              <a:tailEnd/>
            </a:ln>
          </p:spPr>
          <p:txBody>
            <a:bodyPr wrap="none">
              <a:spAutoFit/>
            </a:bodyPr>
            <a:lstStyle/>
            <a:p>
              <a:r>
                <a:rPr lang="en-US" sz="1200" b="1"/>
                <a:t>-1</a:t>
              </a:r>
            </a:p>
          </p:txBody>
        </p:sp>
        <p:sp>
          <p:nvSpPr>
            <p:cNvPr id="296977" name="Text Box 13"/>
            <p:cNvSpPr txBox="1">
              <a:spLocks noChangeArrowheads="1"/>
            </p:cNvSpPr>
            <p:nvPr/>
          </p:nvSpPr>
          <p:spPr bwMode="auto">
            <a:xfrm>
              <a:off x="912" y="2496"/>
              <a:ext cx="169" cy="173"/>
            </a:xfrm>
            <a:prstGeom prst="rect">
              <a:avLst/>
            </a:prstGeom>
            <a:noFill/>
            <a:ln w="9525">
              <a:noFill/>
              <a:miter lim="800000"/>
              <a:headEnd/>
              <a:tailEnd/>
            </a:ln>
          </p:spPr>
          <p:txBody>
            <a:bodyPr wrap="none">
              <a:spAutoFit/>
            </a:bodyPr>
            <a:lstStyle/>
            <a:p>
              <a:r>
                <a:rPr lang="en-US" sz="1200" b="1"/>
                <a:t>0</a:t>
              </a:r>
            </a:p>
          </p:txBody>
        </p:sp>
        <p:sp>
          <p:nvSpPr>
            <p:cNvPr id="296978" name="Text Box 14"/>
            <p:cNvSpPr txBox="1">
              <a:spLocks noChangeArrowheads="1"/>
            </p:cNvSpPr>
            <p:nvPr/>
          </p:nvSpPr>
          <p:spPr bwMode="auto">
            <a:xfrm>
              <a:off x="912" y="2179"/>
              <a:ext cx="169" cy="173"/>
            </a:xfrm>
            <a:prstGeom prst="rect">
              <a:avLst/>
            </a:prstGeom>
            <a:noFill/>
            <a:ln w="9525">
              <a:noFill/>
              <a:miter lim="800000"/>
              <a:headEnd/>
              <a:tailEnd/>
            </a:ln>
          </p:spPr>
          <p:txBody>
            <a:bodyPr wrap="none">
              <a:spAutoFit/>
            </a:bodyPr>
            <a:lstStyle/>
            <a:p>
              <a:r>
                <a:rPr lang="en-US" sz="1200" b="1"/>
                <a:t>1</a:t>
              </a:r>
            </a:p>
          </p:txBody>
        </p:sp>
        <p:sp>
          <p:nvSpPr>
            <p:cNvPr id="296979" name="Text Box 15"/>
            <p:cNvSpPr txBox="1">
              <a:spLocks noChangeArrowheads="1"/>
            </p:cNvSpPr>
            <p:nvPr/>
          </p:nvSpPr>
          <p:spPr bwMode="auto">
            <a:xfrm>
              <a:off x="912" y="1843"/>
              <a:ext cx="169" cy="173"/>
            </a:xfrm>
            <a:prstGeom prst="rect">
              <a:avLst/>
            </a:prstGeom>
            <a:noFill/>
            <a:ln w="9525">
              <a:noFill/>
              <a:miter lim="800000"/>
              <a:headEnd/>
              <a:tailEnd/>
            </a:ln>
          </p:spPr>
          <p:txBody>
            <a:bodyPr wrap="none">
              <a:spAutoFit/>
            </a:bodyPr>
            <a:lstStyle/>
            <a:p>
              <a:r>
                <a:rPr lang="en-US" sz="1200" b="1"/>
                <a:t>2</a:t>
              </a:r>
            </a:p>
          </p:txBody>
        </p:sp>
        <p:sp>
          <p:nvSpPr>
            <p:cNvPr id="296980" name="Text Box 16"/>
            <p:cNvSpPr txBox="1">
              <a:spLocks noChangeArrowheads="1"/>
            </p:cNvSpPr>
            <p:nvPr/>
          </p:nvSpPr>
          <p:spPr bwMode="auto">
            <a:xfrm>
              <a:off x="912" y="1488"/>
              <a:ext cx="169" cy="173"/>
            </a:xfrm>
            <a:prstGeom prst="rect">
              <a:avLst/>
            </a:prstGeom>
            <a:noFill/>
            <a:ln w="9525">
              <a:noFill/>
              <a:miter lim="800000"/>
              <a:headEnd/>
              <a:tailEnd/>
            </a:ln>
          </p:spPr>
          <p:txBody>
            <a:bodyPr wrap="none">
              <a:spAutoFit/>
            </a:bodyPr>
            <a:lstStyle/>
            <a:p>
              <a:r>
                <a:rPr lang="en-US" sz="1200" b="1"/>
                <a:t>3</a:t>
              </a:r>
            </a:p>
          </p:txBody>
        </p:sp>
      </p:grpSp>
      <p:sp>
        <p:nvSpPr>
          <p:cNvPr id="296972" name="AutoShape 1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075219" name="Picture 19" descr="accuracy-precision-resolution"/>
          <p:cNvPicPr>
            <a:picLocks noChangeAspect="1" noChangeArrowheads="1"/>
          </p:cNvPicPr>
          <p:nvPr/>
        </p:nvPicPr>
        <p:blipFill>
          <a:blip r:embed="rId3" cstate="print">
            <a:lum contrast="18000"/>
          </a:blip>
          <a:srcRect l="61183" t="36079" r="20857" b="29948"/>
          <a:stretch>
            <a:fillRect/>
          </a:stretch>
        </p:blipFill>
        <p:spPr bwMode="auto">
          <a:xfrm>
            <a:off x="5384800" y="3128963"/>
            <a:ext cx="1190625" cy="168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75258"/>
                                        </p:tgtEl>
                                        <p:attrNameLst>
                                          <p:attrName>style.visibility</p:attrName>
                                        </p:attrNameLst>
                                      </p:cBhvr>
                                      <p:to>
                                        <p:strVal val="visible"/>
                                      </p:to>
                                    </p:set>
                                    <p:animEffect transition="in" filter="dissolve">
                                      <p:cBhvr>
                                        <p:cTn id="7" dur="500"/>
                                        <p:tgtEl>
                                          <p:spTgt spid="1075258"/>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1075207">
                                            <p:txEl>
                                              <p:pRg st="0" end="0"/>
                                            </p:txEl>
                                          </p:spTgt>
                                        </p:tgtEl>
                                        <p:attrNameLst>
                                          <p:attrName>style.visibility</p:attrName>
                                        </p:attrNameLst>
                                      </p:cBhvr>
                                      <p:to>
                                        <p:strVal val="visible"/>
                                      </p:to>
                                    </p:set>
                                    <p:anim calcmode="lin" valueType="num">
                                      <p:cBhvr>
                                        <p:cTn id="12" dur="500" fill="hold"/>
                                        <p:tgtEl>
                                          <p:spTgt spid="10752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0752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0752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0752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75245"/>
                                        </p:tgtEl>
                                        <p:attrNameLst>
                                          <p:attrName>style.visibility</p:attrName>
                                        </p:attrNameLst>
                                      </p:cBhvr>
                                      <p:to>
                                        <p:strVal val="visible"/>
                                      </p:to>
                                    </p:set>
                                    <p:animEffect transition="in" filter="dissolve">
                                      <p:cBhvr>
                                        <p:cTn id="20" dur="500"/>
                                        <p:tgtEl>
                                          <p:spTgt spid="1075245"/>
                                        </p:tgtEl>
                                      </p:cBhvr>
                                    </p:animEffect>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nodeType="clickEffect">
                                  <p:stCondLst>
                                    <p:cond delay="0"/>
                                  </p:stCondLst>
                                  <p:childTnLst>
                                    <p:set>
                                      <p:cBhvr>
                                        <p:cTn id="24" dur="1" fill="hold">
                                          <p:stCondLst>
                                            <p:cond delay="0"/>
                                          </p:stCondLst>
                                        </p:cTn>
                                        <p:tgtEl>
                                          <p:spTgt spid="1075207">
                                            <p:txEl>
                                              <p:pRg st="1" end="1"/>
                                            </p:txEl>
                                          </p:spTgt>
                                        </p:tgtEl>
                                        <p:attrNameLst>
                                          <p:attrName>style.visibility</p:attrName>
                                        </p:attrNameLst>
                                      </p:cBhvr>
                                      <p:to>
                                        <p:strVal val="visible"/>
                                      </p:to>
                                    </p:set>
                                    <p:anim calcmode="lin" valueType="num">
                                      <p:cBhvr>
                                        <p:cTn id="25" dur="500" fill="hold"/>
                                        <p:tgtEl>
                                          <p:spTgt spid="10752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0752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0752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0752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075232"/>
                                        </p:tgtEl>
                                        <p:attrNameLst>
                                          <p:attrName>style.visibility</p:attrName>
                                        </p:attrNameLst>
                                      </p:cBhvr>
                                      <p:to>
                                        <p:strVal val="visible"/>
                                      </p:to>
                                    </p:set>
                                    <p:animEffect transition="in" filter="dissolve">
                                      <p:cBhvr>
                                        <p:cTn id="33" dur="500"/>
                                        <p:tgtEl>
                                          <p:spTgt spid="1075232"/>
                                        </p:tgtEl>
                                      </p:cBhvr>
                                    </p:animEffect>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nodeType="clickEffect">
                                  <p:stCondLst>
                                    <p:cond delay="0"/>
                                  </p:stCondLst>
                                  <p:childTnLst>
                                    <p:set>
                                      <p:cBhvr>
                                        <p:cTn id="37" dur="1" fill="hold">
                                          <p:stCondLst>
                                            <p:cond delay="0"/>
                                          </p:stCondLst>
                                        </p:cTn>
                                        <p:tgtEl>
                                          <p:spTgt spid="1075207">
                                            <p:txEl>
                                              <p:pRg st="2" end="2"/>
                                            </p:txEl>
                                          </p:spTgt>
                                        </p:tgtEl>
                                        <p:attrNameLst>
                                          <p:attrName>style.visibility</p:attrName>
                                        </p:attrNameLst>
                                      </p:cBhvr>
                                      <p:to>
                                        <p:strVal val="visible"/>
                                      </p:to>
                                    </p:set>
                                    <p:anim calcmode="lin" valueType="num">
                                      <p:cBhvr>
                                        <p:cTn id="38" dur="500" fill="hold"/>
                                        <p:tgtEl>
                                          <p:spTgt spid="10752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10752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10752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10752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075219"/>
                                        </p:tgtEl>
                                        <p:attrNameLst>
                                          <p:attrName>style.visibility</p:attrName>
                                        </p:attrNameLst>
                                      </p:cBhvr>
                                      <p:to>
                                        <p:strVal val="visible"/>
                                      </p:to>
                                    </p:set>
                                    <p:animEffect transition="in" filter="dissolve">
                                      <p:cBhvr>
                                        <p:cTn id="46" dur="500"/>
                                        <p:tgtEl>
                                          <p:spTgt spid="1075219"/>
                                        </p:tgtEl>
                                      </p:cBhvr>
                                    </p:animEffect>
                                  </p:childTnLst>
                                </p:cTn>
                              </p:par>
                            </p:childTnLst>
                          </p:cTn>
                        </p:par>
                      </p:childTnLst>
                    </p:cTn>
                  </p:par>
                  <p:par>
                    <p:cTn id="47" fill="hold">
                      <p:stCondLst>
                        <p:cond delay="indefinite"/>
                      </p:stCondLst>
                      <p:childTnLst>
                        <p:par>
                          <p:cTn id="48" fill="hold">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1075207">
                                            <p:txEl>
                                              <p:pRg st="3" end="3"/>
                                            </p:txEl>
                                          </p:spTgt>
                                        </p:tgtEl>
                                        <p:attrNameLst>
                                          <p:attrName>style.visibility</p:attrName>
                                        </p:attrNameLst>
                                      </p:cBhvr>
                                      <p:to>
                                        <p:strVal val="visible"/>
                                      </p:to>
                                    </p:set>
                                    <p:anim calcmode="lin" valueType="num">
                                      <p:cBhvr>
                                        <p:cTn id="51" dur="500" fill="hold"/>
                                        <p:tgtEl>
                                          <p:spTgt spid="107520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07520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07520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0752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075205"/>
                                        </p:tgtEl>
                                        <p:attrNameLst>
                                          <p:attrName>style.visibility</p:attrName>
                                        </p:attrNameLst>
                                      </p:cBhvr>
                                      <p:to>
                                        <p:strVal val="visible"/>
                                      </p:to>
                                    </p:set>
                                    <p:animEffect transition="in" filter="dissolve">
                                      <p:cBhvr>
                                        <p:cTn id="59" dur="500"/>
                                        <p:tgtEl>
                                          <p:spTgt spid="1075205"/>
                                        </p:tgtEl>
                                      </p:cBhvr>
                                    </p:animEffect>
                                  </p:childTnLst>
                                </p:cTn>
                              </p:par>
                            </p:childTnLst>
                          </p:cTn>
                        </p:par>
                      </p:childTnLst>
                    </p:cTn>
                  </p:par>
                  <p:par>
                    <p:cTn id="60" fill="hold">
                      <p:stCondLst>
                        <p:cond delay="indefinite"/>
                      </p:stCondLst>
                      <p:childTnLst>
                        <p:par>
                          <p:cTn id="61" fill="hold">
                            <p:stCondLst>
                              <p:cond delay="0"/>
                            </p:stCondLst>
                            <p:childTnLst>
                              <p:par>
                                <p:cTn id="62" presetID="39" presetClass="entr" presetSubtype="0" accel="100000" fill="hold" nodeType="clickEffect">
                                  <p:stCondLst>
                                    <p:cond delay="0"/>
                                  </p:stCondLst>
                                  <p:childTnLst>
                                    <p:set>
                                      <p:cBhvr>
                                        <p:cTn id="63" dur="1" fill="hold">
                                          <p:stCondLst>
                                            <p:cond delay="0"/>
                                          </p:stCondLst>
                                        </p:cTn>
                                        <p:tgtEl>
                                          <p:spTgt spid="1075207">
                                            <p:txEl>
                                              <p:pRg st="4" end="4"/>
                                            </p:txEl>
                                          </p:spTgt>
                                        </p:tgtEl>
                                        <p:attrNameLst>
                                          <p:attrName>style.visibility</p:attrName>
                                        </p:attrNameLst>
                                      </p:cBhvr>
                                      <p:to>
                                        <p:strVal val="visible"/>
                                      </p:to>
                                    </p:set>
                                    <p:anim calcmode="lin" valueType="num">
                                      <p:cBhvr>
                                        <p:cTn id="64" dur="500" fill="hold"/>
                                        <p:tgtEl>
                                          <p:spTgt spid="10752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5" dur="500" fill="hold"/>
                                        <p:tgtEl>
                                          <p:spTgt spid="10752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6" dur="500" fill="hold"/>
                                        <p:tgtEl>
                                          <p:spTgt spid="10752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7" dur="500" fill="hold"/>
                                        <p:tgtEl>
                                          <p:spTgt spid="10752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1590" name="Freeform 22"/>
          <p:cNvSpPr>
            <a:spLocks/>
          </p:cNvSpPr>
          <p:nvPr/>
        </p:nvSpPr>
        <p:spPr bwMode="auto">
          <a:xfrm>
            <a:off x="2132013" y="5943600"/>
            <a:ext cx="333375" cy="293688"/>
          </a:xfrm>
          <a:custGeom>
            <a:avLst/>
            <a:gdLst>
              <a:gd name="T0" fmla="*/ 1 w 210"/>
              <a:gd name="T1" fmla="*/ 125 h 185"/>
              <a:gd name="T2" fmla="*/ 48 w 210"/>
              <a:gd name="T3" fmla="*/ 110 h 185"/>
              <a:gd name="T4" fmla="*/ 90 w 210"/>
              <a:gd name="T5" fmla="*/ 92 h 185"/>
              <a:gd name="T6" fmla="*/ 129 w 210"/>
              <a:gd name="T7" fmla="*/ 66 h 185"/>
              <a:gd name="T8" fmla="*/ 165 w 210"/>
              <a:gd name="T9" fmla="*/ 42 h 185"/>
              <a:gd name="T10" fmla="*/ 207 w 210"/>
              <a:gd name="T11" fmla="*/ 0 h 185"/>
              <a:gd name="T12" fmla="*/ 210 w 210"/>
              <a:gd name="T13" fmla="*/ 185 h 185"/>
              <a:gd name="T14" fmla="*/ 0 w 210"/>
              <a:gd name="T15" fmla="*/ 183 h 185"/>
              <a:gd name="T16" fmla="*/ 1 w 210"/>
              <a:gd name="T17" fmla="*/ 125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
              <a:gd name="T28" fmla="*/ 0 h 185"/>
              <a:gd name="T29" fmla="*/ 210 w 210"/>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 h="185">
                <a:moveTo>
                  <a:pt x="1" y="125"/>
                </a:moveTo>
                <a:lnTo>
                  <a:pt x="48" y="110"/>
                </a:lnTo>
                <a:lnTo>
                  <a:pt x="90" y="92"/>
                </a:lnTo>
                <a:lnTo>
                  <a:pt x="129" y="66"/>
                </a:lnTo>
                <a:lnTo>
                  <a:pt x="165" y="42"/>
                </a:lnTo>
                <a:lnTo>
                  <a:pt x="207" y="0"/>
                </a:lnTo>
                <a:lnTo>
                  <a:pt x="210" y="185"/>
                </a:lnTo>
                <a:lnTo>
                  <a:pt x="0" y="183"/>
                </a:lnTo>
                <a:lnTo>
                  <a:pt x="1" y="125"/>
                </a:lnTo>
                <a:close/>
              </a:path>
            </a:pathLst>
          </a:custGeom>
          <a:solidFill>
            <a:schemeClr val="hlink"/>
          </a:solidFill>
          <a:ln w="9525">
            <a:noFill/>
            <a:miter lim="800000"/>
            <a:headEnd/>
            <a:tailEnd/>
          </a:ln>
        </p:spPr>
        <p:txBody>
          <a:bodyPr wrap="none"/>
          <a:lstStyle/>
          <a:p>
            <a:endParaRPr lang="en-US"/>
          </a:p>
        </p:txBody>
      </p:sp>
      <p:sp>
        <p:nvSpPr>
          <p:cNvPr id="1261591" name="Freeform 23"/>
          <p:cNvSpPr>
            <a:spLocks/>
          </p:cNvSpPr>
          <p:nvPr/>
        </p:nvSpPr>
        <p:spPr bwMode="auto">
          <a:xfrm>
            <a:off x="3689350" y="5927725"/>
            <a:ext cx="338138" cy="311150"/>
          </a:xfrm>
          <a:custGeom>
            <a:avLst/>
            <a:gdLst>
              <a:gd name="T0" fmla="*/ 210 w 213"/>
              <a:gd name="T1" fmla="*/ 130 h 196"/>
              <a:gd name="T2" fmla="*/ 156 w 213"/>
              <a:gd name="T3" fmla="*/ 112 h 196"/>
              <a:gd name="T4" fmla="*/ 118 w 213"/>
              <a:gd name="T5" fmla="*/ 94 h 196"/>
              <a:gd name="T6" fmla="*/ 76 w 213"/>
              <a:gd name="T7" fmla="*/ 70 h 196"/>
              <a:gd name="T8" fmla="*/ 46 w 213"/>
              <a:gd name="T9" fmla="*/ 42 h 196"/>
              <a:gd name="T10" fmla="*/ 0 w 213"/>
              <a:gd name="T11" fmla="*/ 0 h 196"/>
              <a:gd name="T12" fmla="*/ 3 w 213"/>
              <a:gd name="T13" fmla="*/ 193 h 196"/>
              <a:gd name="T14" fmla="*/ 213 w 213"/>
              <a:gd name="T15" fmla="*/ 196 h 196"/>
              <a:gd name="T16" fmla="*/ 210 w 213"/>
              <a:gd name="T17" fmla="*/ 130 h 1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
              <a:gd name="T28" fmla="*/ 0 h 196"/>
              <a:gd name="T29" fmla="*/ 213 w 213"/>
              <a:gd name="T30" fmla="*/ 196 h 1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 h="196">
                <a:moveTo>
                  <a:pt x="210" y="130"/>
                </a:moveTo>
                <a:lnTo>
                  <a:pt x="156" y="112"/>
                </a:lnTo>
                <a:lnTo>
                  <a:pt x="118" y="94"/>
                </a:lnTo>
                <a:lnTo>
                  <a:pt x="76" y="70"/>
                </a:lnTo>
                <a:lnTo>
                  <a:pt x="46" y="42"/>
                </a:lnTo>
                <a:lnTo>
                  <a:pt x="0" y="0"/>
                </a:lnTo>
                <a:lnTo>
                  <a:pt x="3" y="193"/>
                </a:lnTo>
                <a:lnTo>
                  <a:pt x="213" y="196"/>
                </a:lnTo>
                <a:lnTo>
                  <a:pt x="210" y="130"/>
                </a:lnTo>
                <a:close/>
              </a:path>
            </a:pathLst>
          </a:custGeom>
          <a:solidFill>
            <a:schemeClr val="hlink"/>
          </a:solidFill>
          <a:ln w="9525">
            <a:noFill/>
            <a:miter lim="800000"/>
            <a:headEnd/>
            <a:tailEnd/>
          </a:ln>
        </p:spPr>
        <p:txBody>
          <a:bodyPr wrap="none"/>
          <a:lstStyle/>
          <a:p>
            <a:endParaRPr lang="en-US"/>
          </a:p>
        </p:txBody>
      </p:sp>
      <p:sp>
        <p:nvSpPr>
          <p:cNvPr id="1261593" name="Freeform 25"/>
          <p:cNvSpPr>
            <a:spLocks/>
          </p:cNvSpPr>
          <p:nvPr/>
        </p:nvSpPr>
        <p:spPr bwMode="auto">
          <a:xfrm>
            <a:off x="3373438" y="5294313"/>
            <a:ext cx="320675" cy="939800"/>
          </a:xfrm>
          <a:custGeom>
            <a:avLst/>
            <a:gdLst>
              <a:gd name="T0" fmla="*/ 201 w 202"/>
              <a:gd name="T1" fmla="*/ 402 h 592"/>
              <a:gd name="T2" fmla="*/ 173 w 202"/>
              <a:gd name="T3" fmla="*/ 370 h 592"/>
              <a:gd name="T4" fmla="*/ 141 w 202"/>
              <a:gd name="T5" fmla="*/ 315 h 592"/>
              <a:gd name="T6" fmla="*/ 104 w 202"/>
              <a:gd name="T7" fmla="*/ 241 h 592"/>
              <a:gd name="T8" fmla="*/ 65 w 202"/>
              <a:gd name="T9" fmla="*/ 159 h 592"/>
              <a:gd name="T10" fmla="*/ 36 w 202"/>
              <a:gd name="T11" fmla="*/ 87 h 592"/>
              <a:gd name="T12" fmla="*/ 9 w 202"/>
              <a:gd name="T13" fmla="*/ 22 h 592"/>
              <a:gd name="T14" fmla="*/ 0 w 202"/>
              <a:gd name="T15" fmla="*/ 0 h 592"/>
              <a:gd name="T16" fmla="*/ 4 w 202"/>
              <a:gd name="T17" fmla="*/ 592 h 592"/>
              <a:gd name="T18" fmla="*/ 202 w 202"/>
              <a:gd name="T19" fmla="*/ 591 h 592"/>
              <a:gd name="T20" fmla="*/ 201 w 202"/>
              <a:gd name="T21" fmla="*/ 402 h 5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2"/>
              <a:gd name="T34" fmla="*/ 0 h 592"/>
              <a:gd name="T35" fmla="*/ 202 w 202"/>
              <a:gd name="T36" fmla="*/ 592 h 5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2" h="592">
                <a:moveTo>
                  <a:pt x="201" y="402"/>
                </a:moveTo>
                <a:lnTo>
                  <a:pt x="173" y="370"/>
                </a:lnTo>
                <a:lnTo>
                  <a:pt x="141" y="315"/>
                </a:lnTo>
                <a:lnTo>
                  <a:pt x="104" y="241"/>
                </a:lnTo>
                <a:lnTo>
                  <a:pt x="65" y="159"/>
                </a:lnTo>
                <a:lnTo>
                  <a:pt x="36" y="87"/>
                </a:lnTo>
                <a:lnTo>
                  <a:pt x="9" y="22"/>
                </a:lnTo>
                <a:lnTo>
                  <a:pt x="0" y="0"/>
                </a:lnTo>
                <a:lnTo>
                  <a:pt x="4" y="592"/>
                </a:lnTo>
                <a:lnTo>
                  <a:pt x="202" y="591"/>
                </a:lnTo>
                <a:lnTo>
                  <a:pt x="201" y="402"/>
                </a:lnTo>
                <a:close/>
              </a:path>
            </a:pathLst>
          </a:custGeom>
          <a:solidFill>
            <a:srgbClr val="00FF00"/>
          </a:solidFill>
          <a:ln w="9525">
            <a:noFill/>
            <a:miter lim="800000"/>
            <a:headEnd/>
            <a:tailEnd/>
          </a:ln>
        </p:spPr>
        <p:txBody>
          <a:bodyPr wrap="none"/>
          <a:lstStyle/>
          <a:p>
            <a:endParaRPr lang="en-US"/>
          </a:p>
        </p:txBody>
      </p:sp>
      <p:sp>
        <p:nvSpPr>
          <p:cNvPr id="1261594" name="Freeform 26"/>
          <p:cNvSpPr>
            <a:spLocks/>
          </p:cNvSpPr>
          <p:nvPr/>
        </p:nvSpPr>
        <p:spPr bwMode="auto">
          <a:xfrm>
            <a:off x="2767013" y="4899025"/>
            <a:ext cx="614362" cy="1333500"/>
          </a:xfrm>
          <a:custGeom>
            <a:avLst/>
            <a:gdLst>
              <a:gd name="T0" fmla="*/ 3 w 387"/>
              <a:gd name="T1" fmla="*/ 266 h 840"/>
              <a:gd name="T2" fmla="*/ 46 w 387"/>
              <a:gd name="T3" fmla="*/ 165 h 840"/>
              <a:gd name="T4" fmla="*/ 85 w 387"/>
              <a:gd name="T5" fmla="*/ 99 h 840"/>
              <a:gd name="T6" fmla="*/ 120 w 387"/>
              <a:gd name="T7" fmla="*/ 48 h 840"/>
              <a:gd name="T8" fmla="*/ 153 w 387"/>
              <a:gd name="T9" fmla="*/ 14 h 840"/>
              <a:gd name="T10" fmla="*/ 186 w 387"/>
              <a:gd name="T11" fmla="*/ 0 h 840"/>
              <a:gd name="T12" fmla="*/ 198 w 387"/>
              <a:gd name="T13" fmla="*/ 3 h 840"/>
              <a:gd name="T14" fmla="*/ 226 w 387"/>
              <a:gd name="T15" fmla="*/ 12 h 840"/>
              <a:gd name="T16" fmla="*/ 261 w 387"/>
              <a:gd name="T17" fmla="*/ 45 h 840"/>
              <a:gd name="T18" fmla="*/ 291 w 387"/>
              <a:gd name="T19" fmla="*/ 87 h 840"/>
              <a:gd name="T20" fmla="*/ 313 w 387"/>
              <a:gd name="T21" fmla="*/ 126 h 840"/>
              <a:gd name="T22" fmla="*/ 351 w 387"/>
              <a:gd name="T23" fmla="*/ 192 h 840"/>
              <a:gd name="T24" fmla="*/ 382 w 387"/>
              <a:gd name="T25" fmla="*/ 257 h 840"/>
              <a:gd name="T26" fmla="*/ 387 w 387"/>
              <a:gd name="T27" fmla="*/ 839 h 840"/>
              <a:gd name="T28" fmla="*/ 0 w 387"/>
              <a:gd name="T29" fmla="*/ 840 h 840"/>
              <a:gd name="T30" fmla="*/ 3 w 387"/>
              <a:gd name="T31" fmla="*/ 266 h 8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7"/>
              <a:gd name="T49" fmla="*/ 0 h 840"/>
              <a:gd name="T50" fmla="*/ 387 w 387"/>
              <a:gd name="T51" fmla="*/ 840 h 8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7" h="840">
                <a:moveTo>
                  <a:pt x="3" y="266"/>
                </a:moveTo>
                <a:lnTo>
                  <a:pt x="46" y="165"/>
                </a:lnTo>
                <a:lnTo>
                  <a:pt x="85" y="99"/>
                </a:lnTo>
                <a:lnTo>
                  <a:pt x="120" y="48"/>
                </a:lnTo>
                <a:lnTo>
                  <a:pt x="153" y="14"/>
                </a:lnTo>
                <a:lnTo>
                  <a:pt x="186" y="0"/>
                </a:lnTo>
                <a:lnTo>
                  <a:pt x="198" y="3"/>
                </a:lnTo>
                <a:lnTo>
                  <a:pt x="226" y="12"/>
                </a:lnTo>
                <a:lnTo>
                  <a:pt x="261" y="45"/>
                </a:lnTo>
                <a:lnTo>
                  <a:pt x="291" y="87"/>
                </a:lnTo>
                <a:lnTo>
                  <a:pt x="313" y="126"/>
                </a:lnTo>
                <a:lnTo>
                  <a:pt x="351" y="192"/>
                </a:lnTo>
                <a:lnTo>
                  <a:pt x="382" y="257"/>
                </a:lnTo>
                <a:lnTo>
                  <a:pt x="387" y="839"/>
                </a:lnTo>
                <a:lnTo>
                  <a:pt x="0" y="840"/>
                </a:lnTo>
                <a:lnTo>
                  <a:pt x="3" y="266"/>
                </a:lnTo>
                <a:close/>
              </a:path>
            </a:pathLst>
          </a:custGeom>
          <a:solidFill>
            <a:srgbClr val="FF0000"/>
          </a:solidFill>
          <a:ln w="9525">
            <a:noFill/>
            <a:miter lim="800000"/>
            <a:headEnd/>
            <a:tailEnd/>
          </a:ln>
        </p:spPr>
        <p:txBody>
          <a:bodyPr wrap="none"/>
          <a:lstStyle/>
          <a:p>
            <a:endParaRPr lang="en-US"/>
          </a:p>
        </p:txBody>
      </p:sp>
      <p:sp>
        <p:nvSpPr>
          <p:cNvPr id="1261592" name="Freeform 24"/>
          <p:cNvSpPr>
            <a:spLocks/>
          </p:cNvSpPr>
          <p:nvPr/>
        </p:nvSpPr>
        <p:spPr bwMode="auto">
          <a:xfrm>
            <a:off x="2455863" y="5311775"/>
            <a:ext cx="322262" cy="920750"/>
          </a:xfrm>
          <a:custGeom>
            <a:avLst/>
            <a:gdLst>
              <a:gd name="T0" fmla="*/ 2 w 203"/>
              <a:gd name="T1" fmla="*/ 402 h 580"/>
              <a:gd name="T2" fmla="*/ 30 w 203"/>
              <a:gd name="T3" fmla="*/ 370 h 580"/>
              <a:gd name="T4" fmla="*/ 62 w 203"/>
              <a:gd name="T5" fmla="*/ 315 h 580"/>
              <a:gd name="T6" fmla="*/ 99 w 203"/>
              <a:gd name="T7" fmla="*/ 241 h 580"/>
              <a:gd name="T8" fmla="*/ 138 w 203"/>
              <a:gd name="T9" fmla="*/ 159 h 580"/>
              <a:gd name="T10" fmla="*/ 167 w 203"/>
              <a:gd name="T11" fmla="*/ 87 h 580"/>
              <a:gd name="T12" fmla="*/ 194 w 203"/>
              <a:gd name="T13" fmla="*/ 22 h 580"/>
              <a:gd name="T14" fmla="*/ 203 w 203"/>
              <a:gd name="T15" fmla="*/ 0 h 580"/>
              <a:gd name="T16" fmla="*/ 200 w 203"/>
              <a:gd name="T17" fmla="*/ 580 h 580"/>
              <a:gd name="T18" fmla="*/ 0 w 203"/>
              <a:gd name="T19" fmla="*/ 580 h 580"/>
              <a:gd name="T20" fmla="*/ 2 w 203"/>
              <a:gd name="T21" fmla="*/ 402 h 5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580"/>
              <a:gd name="T35" fmla="*/ 203 w 203"/>
              <a:gd name="T36" fmla="*/ 580 h 5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580">
                <a:moveTo>
                  <a:pt x="2" y="402"/>
                </a:moveTo>
                <a:lnTo>
                  <a:pt x="30" y="370"/>
                </a:lnTo>
                <a:lnTo>
                  <a:pt x="62" y="315"/>
                </a:lnTo>
                <a:lnTo>
                  <a:pt x="99" y="241"/>
                </a:lnTo>
                <a:lnTo>
                  <a:pt x="138" y="159"/>
                </a:lnTo>
                <a:lnTo>
                  <a:pt x="167" y="87"/>
                </a:lnTo>
                <a:lnTo>
                  <a:pt x="194" y="22"/>
                </a:lnTo>
                <a:lnTo>
                  <a:pt x="203" y="0"/>
                </a:lnTo>
                <a:lnTo>
                  <a:pt x="200" y="580"/>
                </a:lnTo>
                <a:lnTo>
                  <a:pt x="0" y="580"/>
                </a:lnTo>
                <a:lnTo>
                  <a:pt x="2" y="402"/>
                </a:lnTo>
                <a:close/>
              </a:path>
            </a:pathLst>
          </a:custGeom>
          <a:solidFill>
            <a:srgbClr val="00FF00"/>
          </a:solidFill>
          <a:ln w="9525">
            <a:noFill/>
            <a:miter lim="800000"/>
            <a:headEnd/>
            <a:tailEnd/>
          </a:ln>
        </p:spPr>
        <p:txBody>
          <a:bodyPr wrap="none"/>
          <a:lstStyle/>
          <a:p>
            <a:endParaRPr lang="en-US"/>
          </a:p>
        </p:txBody>
      </p:sp>
      <p:sp>
        <p:nvSpPr>
          <p:cNvPr id="16392" name="Rectangle 4"/>
          <p:cNvSpPr>
            <a:spLocks noGrp="1" noChangeArrowheads="1"/>
          </p:cNvSpPr>
          <p:nvPr>
            <p:ph type="title"/>
          </p:nvPr>
        </p:nvSpPr>
        <p:spPr/>
        <p:txBody>
          <a:bodyPr/>
          <a:lstStyle/>
          <a:p>
            <a:pPr eaLnBrk="1" hangingPunct="1"/>
            <a:r>
              <a:rPr lang="en-US" smtClean="0"/>
              <a:t>Standard Deviation</a:t>
            </a:r>
          </a:p>
        </p:txBody>
      </p:sp>
      <p:sp>
        <p:nvSpPr>
          <p:cNvPr id="16393" name="Rectangle 5"/>
          <p:cNvSpPr>
            <a:spLocks noChangeArrowheads="1"/>
          </p:cNvSpPr>
          <p:nvPr/>
        </p:nvSpPr>
        <p:spPr bwMode="auto">
          <a:xfrm>
            <a:off x="468313" y="1214438"/>
            <a:ext cx="8066087" cy="3121025"/>
          </a:xfrm>
          <a:prstGeom prst="rect">
            <a:avLst/>
          </a:prstGeom>
          <a:noFill/>
          <a:ln w="9525">
            <a:noFill/>
            <a:miter lim="800000"/>
            <a:headEnd/>
            <a:tailEnd/>
          </a:ln>
        </p:spPr>
        <p:txBody>
          <a:bodyPr wrap="none" anchor="ctr">
            <a:spAutoFit/>
          </a:bodyPr>
          <a:lstStyle/>
          <a:p>
            <a:r>
              <a:rPr lang="en-US"/>
              <a:t>The standard deviation, SD, is a precision estimate based </a:t>
            </a:r>
          </a:p>
          <a:p>
            <a:r>
              <a:rPr lang="en-US"/>
              <a:t>	on the area score:   </a:t>
            </a:r>
            <a:r>
              <a:rPr lang="en-US" sz="3100"/>
              <a:t> </a:t>
            </a:r>
            <a:r>
              <a:rPr lang="en-US"/>
              <a:t>             </a:t>
            </a:r>
          </a:p>
          <a:p>
            <a:endParaRPr lang="en-US"/>
          </a:p>
          <a:p>
            <a:endParaRPr lang="en-US"/>
          </a:p>
          <a:p>
            <a:r>
              <a:rPr lang="en-US"/>
              <a:t>where</a:t>
            </a:r>
            <a:br>
              <a:rPr lang="en-US"/>
            </a:br>
            <a:r>
              <a:rPr lang="en-US"/>
              <a:t>	x</a:t>
            </a:r>
            <a:r>
              <a:rPr lang="en-US" baseline="-30000"/>
              <a:t>i</a:t>
            </a:r>
            <a:r>
              <a:rPr lang="en-US"/>
              <a:t> is the </a:t>
            </a:r>
            <a:r>
              <a:rPr lang="en-US" i="1"/>
              <a:t>i</a:t>
            </a:r>
            <a:r>
              <a:rPr lang="en-US"/>
              <a:t>-</a:t>
            </a:r>
            <a:r>
              <a:rPr lang="en-US" baseline="30000"/>
              <a:t>th</a:t>
            </a:r>
            <a:r>
              <a:rPr lang="en-US"/>
              <a:t> measurement</a:t>
            </a:r>
            <a:br>
              <a:rPr lang="en-US"/>
            </a:br>
            <a:r>
              <a:rPr lang="en-US"/>
              <a:t>  </a:t>
            </a:r>
            <a:r>
              <a:rPr lang="en-US" sz="900"/>
              <a:t> </a:t>
            </a:r>
            <a:r>
              <a:rPr lang="en-US"/>
              <a:t> 	x  is the average measurement</a:t>
            </a:r>
            <a:br>
              <a:rPr lang="en-US"/>
            </a:br>
            <a:r>
              <a:rPr lang="en-US"/>
              <a:t>	N is the number of measurements. </a:t>
            </a:r>
          </a:p>
        </p:txBody>
      </p:sp>
      <p:graphicFrame>
        <p:nvGraphicFramePr>
          <p:cNvPr id="16386" name="Object 9"/>
          <p:cNvGraphicFramePr>
            <a:graphicFrameLocks noChangeAspect="1"/>
          </p:cNvGraphicFramePr>
          <p:nvPr/>
        </p:nvGraphicFramePr>
        <p:xfrm>
          <a:off x="4265613" y="1851025"/>
          <a:ext cx="2679700" cy="1168400"/>
        </p:xfrm>
        <a:graphic>
          <a:graphicData uri="http://schemas.openxmlformats.org/presentationml/2006/ole">
            <p:oleObj spid="_x0000_s16386" name="Equation" r:id="rId4" imgW="2679480" imgH="1168200" progId="Equation.3">
              <p:embed/>
            </p:oleObj>
          </a:graphicData>
        </a:graphic>
      </p:graphicFrame>
      <p:sp>
        <p:nvSpPr>
          <p:cNvPr id="16394" name="Line 10"/>
          <p:cNvSpPr>
            <a:spLocks noChangeShapeType="1"/>
          </p:cNvSpPr>
          <p:nvPr/>
        </p:nvSpPr>
        <p:spPr bwMode="auto">
          <a:xfrm>
            <a:off x="1470025" y="3632200"/>
            <a:ext cx="158750" cy="0"/>
          </a:xfrm>
          <a:prstGeom prst="line">
            <a:avLst/>
          </a:prstGeom>
          <a:noFill/>
          <a:ln w="9525">
            <a:solidFill>
              <a:schemeClr val="tx1"/>
            </a:solidFill>
            <a:miter lim="800000"/>
            <a:headEnd/>
            <a:tailEnd/>
          </a:ln>
        </p:spPr>
        <p:txBody>
          <a:bodyPr wrap="none"/>
          <a:lstStyle/>
          <a:p>
            <a:endParaRPr lang="en-US"/>
          </a:p>
        </p:txBody>
      </p:sp>
      <p:grpSp>
        <p:nvGrpSpPr>
          <p:cNvPr id="2" name="Group 20"/>
          <p:cNvGrpSpPr>
            <a:grpSpLocks/>
          </p:cNvGrpSpPr>
          <p:nvPr/>
        </p:nvGrpSpPr>
        <p:grpSpPr bwMode="auto">
          <a:xfrm>
            <a:off x="1820863" y="4794250"/>
            <a:ext cx="2566987" cy="1443038"/>
            <a:chOff x="855" y="3024"/>
            <a:chExt cx="1617" cy="909"/>
          </a:xfrm>
        </p:grpSpPr>
        <p:sp>
          <p:nvSpPr>
            <p:cNvPr id="16402" name="Line 18"/>
            <p:cNvSpPr>
              <a:spLocks noChangeShapeType="1"/>
            </p:cNvSpPr>
            <p:nvPr/>
          </p:nvSpPr>
          <p:spPr bwMode="auto">
            <a:xfrm>
              <a:off x="855" y="3024"/>
              <a:ext cx="0" cy="909"/>
            </a:xfrm>
            <a:prstGeom prst="line">
              <a:avLst/>
            </a:prstGeom>
            <a:noFill/>
            <a:ln w="28575">
              <a:solidFill>
                <a:schemeClr val="tx1"/>
              </a:solidFill>
              <a:miter lim="800000"/>
              <a:headEnd/>
              <a:tailEnd/>
            </a:ln>
          </p:spPr>
          <p:txBody>
            <a:bodyPr wrap="none"/>
            <a:lstStyle/>
            <a:p>
              <a:endParaRPr lang="en-US"/>
            </a:p>
          </p:txBody>
        </p:sp>
        <p:sp>
          <p:nvSpPr>
            <p:cNvPr id="16403" name="Line 19"/>
            <p:cNvSpPr>
              <a:spLocks noChangeShapeType="1"/>
            </p:cNvSpPr>
            <p:nvPr/>
          </p:nvSpPr>
          <p:spPr bwMode="auto">
            <a:xfrm>
              <a:off x="855" y="3933"/>
              <a:ext cx="1617" cy="0"/>
            </a:xfrm>
            <a:prstGeom prst="line">
              <a:avLst/>
            </a:prstGeom>
            <a:noFill/>
            <a:ln w="28575">
              <a:solidFill>
                <a:schemeClr val="tx1"/>
              </a:solidFill>
              <a:miter lim="800000"/>
              <a:headEnd/>
              <a:tailEnd/>
            </a:ln>
          </p:spPr>
          <p:txBody>
            <a:bodyPr wrap="none"/>
            <a:lstStyle/>
            <a:p>
              <a:endParaRPr lang="en-US"/>
            </a:p>
          </p:txBody>
        </p:sp>
      </p:grpSp>
      <p:sp>
        <p:nvSpPr>
          <p:cNvPr id="1261589" name="Freeform 21"/>
          <p:cNvSpPr>
            <a:spLocks/>
          </p:cNvSpPr>
          <p:nvPr/>
        </p:nvSpPr>
        <p:spPr bwMode="auto">
          <a:xfrm>
            <a:off x="1830388" y="4902200"/>
            <a:ext cx="2452687" cy="1273175"/>
          </a:xfrm>
          <a:custGeom>
            <a:avLst/>
            <a:gdLst>
              <a:gd name="T0" fmla="*/ 0 w 1545"/>
              <a:gd name="T1" fmla="*/ 799 h 802"/>
              <a:gd name="T2" fmla="*/ 390 w 1545"/>
              <a:gd name="T3" fmla="*/ 661 h 802"/>
              <a:gd name="T4" fmla="*/ 780 w 1545"/>
              <a:gd name="T5" fmla="*/ 1 h 802"/>
              <a:gd name="T6" fmla="*/ 1179 w 1545"/>
              <a:gd name="T7" fmla="*/ 652 h 802"/>
              <a:gd name="T8" fmla="*/ 1545 w 1545"/>
              <a:gd name="T9" fmla="*/ 802 h 802"/>
              <a:gd name="T10" fmla="*/ 0 60000 65536"/>
              <a:gd name="T11" fmla="*/ 0 60000 65536"/>
              <a:gd name="T12" fmla="*/ 0 60000 65536"/>
              <a:gd name="T13" fmla="*/ 0 60000 65536"/>
              <a:gd name="T14" fmla="*/ 0 60000 65536"/>
              <a:gd name="T15" fmla="*/ 0 w 1545"/>
              <a:gd name="T16" fmla="*/ 0 h 802"/>
              <a:gd name="T17" fmla="*/ 1545 w 1545"/>
              <a:gd name="T18" fmla="*/ 802 h 802"/>
            </a:gdLst>
            <a:ahLst/>
            <a:cxnLst>
              <a:cxn ang="T10">
                <a:pos x="T0" y="T1"/>
              </a:cxn>
              <a:cxn ang="T11">
                <a:pos x="T2" y="T3"/>
              </a:cxn>
              <a:cxn ang="T12">
                <a:pos x="T4" y="T5"/>
              </a:cxn>
              <a:cxn ang="T13">
                <a:pos x="T6" y="T7"/>
              </a:cxn>
              <a:cxn ang="T14">
                <a:pos x="T8" y="T9"/>
              </a:cxn>
            </a:cxnLst>
            <a:rect l="T15" t="T16" r="T17" b="T18"/>
            <a:pathLst>
              <a:path w="1545" h="802">
                <a:moveTo>
                  <a:pt x="0" y="799"/>
                </a:moveTo>
                <a:cubicBezTo>
                  <a:pt x="130" y="796"/>
                  <a:pt x="260" y="794"/>
                  <a:pt x="390" y="661"/>
                </a:cubicBezTo>
                <a:cubicBezTo>
                  <a:pt x="520" y="528"/>
                  <a:pt x="649" y="2"/>
                  <a:pt x="780" y="1"/>
                </a:cubicBezTo>
                <a:cubicBezTo>
                  <a:pt x="911" y="0"/>
                  <a:pt x="1052" y="519"/>
                  <a:pt x="1179" y="652"/>
                </a:cubicBezTo>
                <a:cubicBezTo>
                  <a:pt x="1306" y="785"/>
                  <a:pt x="1425" y="793"/>
                  <a:pt x="1545" y="802"/>
                </a:cubicBezTo>
              </a:path>
            </a:pathLst>
          </a:custGeom>
          <a:noFill/>
          <a:ln w="15875">
            <a:solidFill>
              <a:schemeClr val="tx1"/>
            </a:solidFill>
            <a:miter lim="800000"/>
            <a:headEnd/>
            <a:tailEnd/>
          </a:ln>
        </p:spPr>
        <p:txBody>
          <a:bodyPr wrap="none"/>
          <a:lstStyle/>
          <a:p>
            <a:endParaRPr lang="en-US"/>
          </a:p>
        </p:txBody>
      </p:sp>
      <p:sp>
        <p:nvSpPr>
          <p:cNvPr id="1261595" name="Text Box 27"/>
          <p:cNvSpPr txBox="1">
            <a:spLocks noChangeArrowheads="1"/>
          </p:cNvSpPr>
          <p:nvPr/>
        </p:nvSpPr>
        <p:spPr bwMode="auto">
          <a:xfrm>
            <a:off x="1597025" y="4592638"/>
            <a:ext cx="268288" cy="274637"/>
          </a:xfrm>
          <a:prstGeom prst="rect">
            <a:avLst/>
          </a:prstGeom>
          <a:noFill/>
          <a:ln w="9525">
            <a:noFill/>
            <a:miter lim="800000"/>
            <a:headEnd/>
            <a:tailEnd/>
          </a:ln>
        </p:spPr>
        <p:txBody>
          <a:bodyPr wrap="none">
            <a:spAutoFit/>
          </a:bodyPr>
          <a:lstStyle/>
          <a:p>
            <a:r>
              <a:rPr lang="en-US" sz="1200" b="1"/>
              <a:t>y</a:t>
            </a:r>
          </a:p>
        </p:txBody>
      </p:sp>
      <p:sp>
        <p:nvSpPr>
          <p:cNvPr id="1261596" name="Text Box 28"/>
          <p:cNvSpPr txBox="1">
            <a:spLocks noChangeArrowheads="1"/>
          </p:cNvSpPr>
          <p:nvPr/>
        </p:nvSpPr>
        <p:spPr bwMode="auto">
          <a:xfrm>
            <a:off x="1568450" y="6135688"/>
            <a:ext cx="268288" cy="274637"/>
          </a:xfrm>
          <a:prstGeom prst="rect">
            <a:avLst/>
          </a:prstGeom>
          <a:noFill/>
          <a:ln w="9525">
            <a:noFill/>
            <a:miter lim="800000"/>
            <a:headEnd/>
            <a:tailEnd/>
          </a:ln>
        </p:spPr>
        <p:txBody>
          <a:bodyPr wrap="none">
            <a:spAutoFit/>
          </a:bodyPr>
          <a:lstStyle/>
          <a:p>
            <a:r>
              <a:rPr lang="en-US" sz="1200" b="1"/>
              <a:t>0</a:t>
            </a:r>
          </a:p>
        </p:txBody>
      </p:sp>
      <p:sp>
        <p:nvSpPr>
          <p:cNvPr id="1261597" name="Text Box 29"/>
          <p:cNvSpPr txBox="1">
            <a:spLocks noChangeArrowheads="1"/>
          </p:cNvSpPr>
          <p:nvPr/>
        </p:nvSpPr>
        <p:spPr bwMode="auto">
          <a:xfrm>
            <a:off x="4308475" y="6154738"/>
            <a:ext cx="268288" cy="274637"/>
          </a:xfrm>
          <a:prstGeom prst="rect">
            <a:avLst/>
          </a:prstGeom>
          <a:noFill/>
          <a:ln w="9525">
            <a:noFill/>
            <a:miter lim="800000"/>
            <a:headEnd/>
            <a:tailEnd/>
          </a:ln>
        </p:spPr>
        <p:txBody>
          <a:bodyPr wrap="none">
            <a:spAutoFit/>
          </a:bodyPr>
          <a:lstStyle/>
          <a:p>
            <a:r>
              <a:rPr lang="en-US" sz="1200" b="1"/>
              <a:t>x</a:t>
            </a:r>
          </a:p>
        </p:txBody>
      </p:sp>
      <p:sp>
        <p:nvSpPr>
          <p:cNvPr id="1261598" name="Line 30"/>
          <p:cNvSpPr>
            <a:spLocks noChangeShapeType="1"/>
          </p:cNvSpPr>
          <p:nvPr/>
        </p:nvSpPr>
        <p:spPr bwMode="auto">
          <a:xfrm>
            <a:off x="3067050" y="4900613"/>
            <a:ext cx="0" cy="1333500"/>
          </a:xfrm>
          <a:prstGeom prst="line">
            <a:avLst/>
          </a:prstGeom>
          <a:noFill/>
          <a:ln w="3175">
            <a:solidFill>
              <a:srgbClr val="333333"/>
            </a:solidFill>
            <a:prstDash val="dash"/>
            <a:miter lim="800000"/>
            <a:headEnd/>
            <a:tailEnd/>
          </a:ln>
        </p:spPr>
        <p:txBody>
          <a:bodyPr wrap="none"/>
          <a:lstStyle/>
          <a:p>
            <a:endParaRPr lang="en-US"/>
          </a:p>
        </p:txBody>
      </p:sp>
      <p:sp>
        <p:nvSpPr>
          <p:cNvPr id="1261600" name="Text Box 32"/>
          <p:cNvSpPr txBox="1">
            <a:spLocks noChangeArrowheads="1"/>
          </p:cNvSpPr>
          <p:nvPr/>
        </p:nvSpPr>
        <p:spPr bwMode="auto">
          <a:xfrm>
            <a:off x="4746625" y="4545013"/>
            <a:ext cx="4292600" cy="1735137"/>
          </a:xfrm>
          <a:prstGeom prst="rect">
            <a:avLst/>
          </a:prstGeom>
          <a:noFill/>
          <a:ln w="9525">
            <a:noFill/>
            <a:miter lim="800000"/>
            <a:headEnd/>
            <a:tailEnd/>
          </a:ln>
        </p:spPr>
        <p:txBody>
          <a:bodyPr>
            <a:spAutoFit/>
          </a:bodyPr>
          <a:lstStyle/>
          <a:p>
            <a:pPr>
              <a:buFontTx/>
              <a:buChar char="•"/>
            </a:pPr>
            <a:r>
              <a:rPr lang="en-US" sz="1000"/>
              <a:t> </a:t>
            </a:r>
            <a:r>
              <a:rPr lang="en-US" sz="1200" i="1"/>
              <a:t>One standard deviation</a:t>
            </a:r>
            <a:r>
              <a:rPr lang="en-US" sz="1200"/>
              <a:t> away from the mean in either   </a:t>
            </a:r>
          </a:p>
          <a:p>
            <a:r>
              <a:rPr lang="en-US" sz="1200"/>
              <a:t>  direction on the horizontal axis (the red area on the  </a:t>
            </a:r>
          </a:p>
          <a:p>
            <a:r>
              <a:rPr lang="en-US" sz="1200"/>
              <a:t>  graph) accounts for around </a:t>
            </a:r>
            <a:r>
              <a:rPr lang="en-US" sz="1200" b="1"/>
              <a:t>68 percent</a:t>
            </a:r>
            <a:r>
              <a:rPr lang="en-US" sz="1200"/>
              <a:t> of the people </a:t>
            </a:r>
          </a:p>
          <a:p>
            <a:r>
              <a:rPr lang="en-US" sz="1200"/>
              <a:t>  in this group. </a:t>
            </a:r>
          </a:p>
          <a:p>
            <a:pPr>
              <a:buFontTx/>
              <a:buChar char="•"/>
            </a:pPr>
            <a:r>
              <a:rPr lang="en-US" sz="1200"/>
              <a:t> </a:t>
            </a:r>
            <a:r>
              <a:rPr lang="en-US" sz="1200" i="1"/>
              <a:t>Two standard deviations</a:t>
            </a:r>
            <a:r>
              <a:rPr lang="en-US" sz="1200"/>
              <a:t> away from the mean (the </a:t>
            </a:r>
          </a:p>
          <a:p>
            <a:r>
              <a:rPr lang="en-US" sz="1200"/>
              <a:t>  red and green areas) account for roughly </a:t>
            </a:r>
            <a:r>
              <a:rPr lang="en-US" sz="1200" b="1"/>
              <a:t>95 percent</a:t>
            </a:r>
            <a:r>
              <a:rPr lang="en-US" sz="1200"/>
              <a:t> </a:t>
            </a:r>
          </a:p>
          <a:p>
            <a:r>
              <a:rPr lang="en-US" sz="1200"/>
              <a:t>  of the people. </a:t>
            </a:r>
          </a:p>
          <a:p>
            <a:pPr>
              <a:buFontTx/>
              <a:buChar char="•"/>
            </a:pPr>
            <a:r>
              <a:rPr lang="en-US" sz="1200"/>
              <a:t> </a:t>
            </a:r>
            <a:r>
              <a:rPr lang="en-US" sz="1200" i="1"/>
              <a:t>Three standard deviations</a:t>
            </a:r>
            <a:r>
              <a:rPr lang="en-US" sz="1200"/>
              <a:t> (the red, green and blue </a:t>
            </a:r>
          </a:p>
          <a:p>
            <a:r>
              <a:rPr lang="en-US" sz="1200"/>
              <a:t>  areas) account for about </a:t>
            </a:r>
            <a:r>
              <a:rPr lang="en-US" sz="1200" b="1"/>
              <a:t>99 percent</a:t>
            </a:r>
            <a:r>
              <a:rPr lang="en-US" sz="1200"/>
              <a:t> of the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1589"/>
                                        </p:tgtEl>
                                        <p:attrNameLst>
                                          <p:attrName>style.visibility</p:attrName>
                                        </p:attrNameLst>
                                      </p:cBhvr>
                                      <p:to>
                                        <p:strVal val="visible"/>
                                      </p:to>
                                    </p:set>
                                    <p:animEffect transition="in" filter="wipe(left)">
                                      <p:cBhvr>
                                        <p:cTn id="7" dur="5000"/>
                                        <p:tgtEl>
                                          <p:spTgt spid="12615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261595"/>
                                        </p:tgtEl>
                                        <p:attrNameLst>
                                          <p:attrName>style.visibility</p:attrName>
                                        </p:attrNameLst>
                                      </p:cBhvr>
                                      <p:to>
                                        <p:strVal val="visible"/>
                                      </p:to>
                                    </p:set>
                                    <p:animEffect transition="in" filter="box(in)">
                                      <p:cBhvr>
                                        <p:cTn id="15" dur="500"/>
                                        <p:tgtEl>
                                          <p:spTgt spid="126159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261596"/>
                                        </p:tgtEl>
                                        <p:attrNameLst>
                                          <p:attrName>style.visibility</p:attrName>
                                        </p:attrNameLst>
                                      </p:cBhvr>
                                      <p:to>
                                        <p:strVal val="visible"/>
                                      </p:to>
                                    </p:set>
                                    <p:animEffect transition="in" filter="box(in)">
                                      <p:cBhvr>
                                        <p:cTn id="18" dur="500"/>
                                        <p:tgtEl>
                                          <p:spTgt spid="126159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261597"/>
                                        </p:tgtEl>
                                        <p:attrNameLst>
                                          <p:attrName>style.visibility</p:attrName>
                                        </p:attrNameLst>
                                      </p:cBhvr>
                                      <p:to>
                                        <p:strVal val="visible"/>
                                      </p:to>
                                    </p:set>
                                    <p:animEffect transition="in" filter="box(in)">
                                      <p:cBhvr>
                                        <p:cTn id="21" dur="500"/>
                                        <p:tgtEl>
                                          <p:spTgt spid="126159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61594"/>
                                        </p:tgtEl>
                                        <p:attrNameLst>
                                          <p:attrName>style.visibility</p:attrName>
                                        </p:attrNameLst>
                                      </p:cBhvr>
                                      <p:to>
                                        <p:strVal val="visible"/>
                                      </p:to>
                                    </p:set>
                                    <p:animEffect transition="in" filter="dissolve">
                                      <p:cBhvr>
                                        <p:cTn id="26" dur="500"/>
                                        <p:tgtEl>
                                          <p:spTgt spid="126159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61592"/>
                                        </p:tgtEl>
                                        <p:attrNameLst>
                                          <p:attrName>style.visibility</p:attrName>
                                        </p:attrNameLst>
                                      </p:cBhvr>
                                      <p:to>
                                        <p:strVal val="visible"/>
                                      </p:to>
                                    </p:set>
                                    <p:animEffect transition="in" filter="dissolve">
                                      <p:cBhvr>
                                        <p:cTn id="31" dur="500"/>
                                        <p:tgtEl>
                                          <p:spTgt spid="126159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61593"/>
                                        </p:tgtEl>
                                        <p:attrNameLst>
                                          <p:attrName>style.visibility</p:attrName>
                                        </p:attrNameLst>
                                      </p:cBhvr>
                                      <p:to>
                                        <p:strVal val="visible"/>
                                      </p:to>
                                    </p:set>
                                    <p:animEffect transition="in" filter="dissolve">
                                      <p:cBhvr>
                                        <p:cTn id="34" dur="500"/>
                                        <p:tgtEl>
                                          <p:spTgt spid="126159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261590"/>
                                        </p:tgtEl>
                                        <p:attrNameLst>
                                          <p:attrName>style.visibility</p:attrName>
                                        </p:attrNameLst>
                                      </p:cBhvr>
                                      <p:to>
                                        <p:strVal val="visible"/>
                                      </p:to>
                                    </p:set>
                                    <p:animEffect transition="in" filter="dissolve">
                                      <p:cBhvr>
                                        <p:cTn id="39" dur="500"/>
                                        <p:tgtEl>
                                          <p:spTgt spid="12615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61591"/>
                                        </p:tgtEl>
                                        <p:attrNameLst>
                                          <p:attrName>style.visibility</p:attrName>
                                        </p:attrNameLst>
                                      </p:cBhvr>
                                      <p:to>
                                        <p:strVal val="visible"/>
                                      </p:to>
                                    </p:set>
                                    <p:animEffect transition="in" filter="dissolve">
                                      <p:cBhvr>
                                        <p:cTn id="42" dur="500"/>
                                        <p:tgtEl>
                                          <p:spTgt spid="126159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61598"/>
                                        </p:tgtEl>
                                        <p:attrNameLst>
                                          <p:attrName>style.visibility</p:attrName>
                                        </p:attrNameLst>
                                      </p:cBhvr>
                                      <p:to>
                                        <p:strVal val="visible"/>
                                      </p:to>
                                    </p:set>
                                    <p:animEffect transition="in" filter="dissolve">
                                      <p:cBhvr>
                                        <p:cTn id="47" dur="500"/>
                                        <p:tgtEl>
                                          <p:spTgt spid="1261598"/>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261600"/>
                                        </p:tgtEl>
                                        <p:attrNameLst>
                                          <p:attrName>style.visibility</p:attrName>
                                        </p:attrNameLst>
                                      </p:cBhvr>
                                      <p:to>
                                        <p:strVal val="visible"/>
                                      </p:to>
                                    </p:set>
                                    <p:anim calcmode="lin" valueType="num">
                                      <p:cBhvr>
                                        <p:cTn id="52" dur="1000" fill="hold"/>
                                        <p:tgtEl>
                                          <p:spTgt spid="1261600"/>
                                        </p:tgtEl>
                                        <p:attrNameLst>
                                          <p:attrName>ppt_x</p:attrName>
                                        </p:attrNameLst>
                                      </p:cBhvr>
                                      <p:tavLst>
                                        <p:tav tm="0">
                                          <p:val>
                                            <p:strVal val="#ppt_x-.2"/>
                                          </p:val>
                                        </p:tav>
                                        <p:tav tm="100000">
                                          <p:val>
                                            <p:strVal val="#ppt_x"/>
                                          </p:val>
                                        </p:tav>
                                      </p:tavLst>
                                    </p:anim>
                                    <p:anim calcmode="lin" valueType="num">
                                      <p:cBhvr>
                                        <p:cTn id="53" dur="1000" fill="hold"/>
                                        <p:tgtEl>
                                          <p:spTgt spid="126160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261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590" grpId="0" animBg="1"/>
      <p:bldP spid="1261591" grpId="0" animBg="1"/>
      <p:bldP spid="1261593" grpId="0" animBg="1"/>
      <p:bldP spid="1261594" grpId="0" animBg="1"/>
      <p:bldP spid="1261592" grpId="0" animBg="1"/>
      <p:bldP spid="1261589" grpId="0" animBg="1"/>
      <p:bldP spid="1261595" grpId="0"/>
      <p:bldP spid="1261596" grpId="0"/>
      <p:bldP spid="1261597" grpId="0"/>
      <p:bldP spid="1261598" grpId="0" animBg="1"/>
      <p:bldP spid="1261600"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r>
              <a:rPr lang="en-US" b="1" i="1" smtClean="0">
                <a:latin typeface="Arial" charset="0"/>
              </a:rPr>
              <a:t>SI Prefixes</a:t>
            </a:r>
          </a:p>
        </p:txBody>
      </p:sp>
      <p:sp>
        <p:nvSpPr>
          <p:cNvPr id="297987" name="Rectangle 3"/>
          <p:cNvSpPr>
            <a:spLocks noGrp="1" noChangeArrowheads="1"/>
          </p:cNvSpPr>
          <p:nvPr>
            <p:ph type="body" idx="1"/>
          </p:nvPr>
        </p:nvSpPr>
        <p:spPr>
          <a:xfrm>
            <a:off x="3205163" y="2189163"/>
            <a:ext cx="3094037" cy="2286000"/>
          </a:xfrm>
        </p:spPr>
        <p:txBody>
          <a:bodyPr/>
          <a:lstStyle/>
          <a:p>
            <a:pPr eaLnBrk="1" hangingPunct="1">
              <a:buFontTx/>
              <a:buNone/>
            </a:pPr>
            <a:r>
              <a:rPr lang="en-US" smtClean="0">
                <a:latin typeface="Arial" charset="0"/>
              </a:rPr>
              <a:t>kilo-		1000</a:t>
            </a:r>
          </a:p>
          <a:p>
            <a:pPr eaLnBrk="1" hangingPunct="1">
              <a:buFontTx/>
              <a:buNone/>
            </a:pPr>
            <a:r>
              <a:rPr lang="en-US" smtClean="0">
                <a:latin typeface="Arial" charset="0"/>
              </a:rPr>
              <a:t>deci-		</a:t>
            </a:r>
            <a:r>
              <a:rPr lang="en-US" baseline="30000" smtClean="0">
                <a:latin typeface="Arial" charset="0"/>
              </a:rPr>
              <a:t>1</a:t>
            </a:r>
            <a:r>
              <a:rPr lang="en-US" smtClean="0">
                <a:latin typeface="Arial" charset="0"/>
              </a:rPr>
              <a:t>/</a:t>
            </a:r>
            <a:r>
              <a:rPr lang="en-US" baseline="-25000" smtClean="0">
                <a:latin typeface="Arial" charset="0"/>
              </a:rPr>
              <a:t>10</a:t>
            </a:r>
          </a:p>
          <a:p>
            <a:pPr eaLnBrk="1" hangingPunct="1">
              <a:buFontTx/>
              <a:buNone/>
            </a:pPr>
            <a:r>
              <a:rPr lang="en-US" smtClean="0">
                <a:latin typeface="Arial" charset="0"/>
              </a:rPr>
              <a:t>centi-	</a:t>
            </a:r>
            <a:r>
              <a:rPr lang="en-US" baseline="30000" smtClean="0">
                <a:latin typeface="Arial" charset="0"/>
              </a:rPr>
              <a:t>1</a:t>
            </a:r>
            <a:r>
              <a:rPr lang="en-US" smtClean="0">
                <a:latin typeface="Arial" charset="0"/>
              </a:rPr>
              <a:t>/</a:t>
            </a:r>
            <a:r>
              <a:rPr lang="en-US" baseline="-25000" smtClean="0">
                <a:latin typeface="Arial" charset="0"/>
              </a:rPr>
              <a:t>100</a:t>
            </a:r>
          </a:p>
          <a:p>
            <a:pPr eaLnBrk="1" hangingPunct="1">
              <a:buFontTx/>
              <a:buNone/>
            </a:pPr>
            <a:r>
              <a:rPr lang="en-US" smtClean="0">
                <a:latin typeface="Arial" charset="0"/>
              </a:rPr>
              <a:t>milli-		</a:t>
            </a:r>
            <a:r>
              <a:rPr lang="en-US" baseline="30000" smtClean="0">
                <a:latin typeface="Arial" charset="0"/>
              </a:rPr>
              <a:t>1</a:t>
            </a:r>
            <a:r>
              <a:rPr lang="en-US" smtClean="0">
                <a:latin typeface="Arial" charset="0"/>
              </a:rPr>
              <a:t>/</a:t>
            </a:r>
            <a:r>
              <a:rPr lang="en-US" baseline="-25000" smtClean="0">
                <a:latin typeface="Arial" charset="0"/>
              </a:rPr>
              <a:t>1000</a:t>
            </a:r>
            <a:r>
              <a:rPr lang="en-US" smtClean="0">
                <a:latin typeface="Arial" charset="0"/>
              </a:rPr>
              <a:t>	</a:t>
            </a:r>
            <a:endParaRPr lang="en-US" baseline="-25000" smtClean="0">
              <a:latin typeface="Arial" charset="0"/>
            </a:endParaRPr>
          </a:p>
        </p:txBody>
      </p:sp>
      <p:sp>
        <p:nvSpPr>
          <p:cNvPr id="577540" name="Rectangle 4"/>
          <p:cNvSpPr>
            <a:spLocks noChangeArrowheads="1"/>
          </p:cNvSpPr>
          <p:nvPr/>
        </p:nvSpPr>
        <p:spPr bwMode="auto">
          <a:xfrm>
            <a:off x="1600200" y="4876800"/>
            <a:ext cx="6019800" cy="1295400"/>
          </a:xfrm>
          <a:prstGeom prst="rect">
            <a:avLst/>
          </a:prstGeom>
          <a:noFill/>
          <a:ln w="9525">
            <a:noFill/>
            <a:miter lim="800000"/>
            <a:headEnd/>
            <a:tailEnd/>
          </a:ln>
        </p:spPr>
        <p:txBody>
          <a:bodyPr/>
          <a:lstStyle/>
          <a:p>
            <a:pPr marL="342900" indent="-342900" algn="ctr">
              <a:spcBef>
                <a:spcPct val="20000"/>
              </a:spcBef>
            </a:pPr>
            <a:r>
              <a:rPr lang="en-US" sz="3200"/>
              <a:t>Also know…</a:t>
            </a:r>
          </a:p>
          <a:p>
            <a:pPr marL="342900" indent="-342900" algn="ctr">
              <a:spcBef>
                <a:spcPct val="20000"/>
              </a:spcBef>
            </a:pPr>
            <a:r>
              <a:rPr lang="en-US" sz="3200"/>
              <a:t>1 mL = 1 cm</a:t>
            </a:r>
            <a:r>
              <a:rPr lang="en-US" sz="3200" baseline="30000"/>
              <a:t>3</a:t>
            </a:r>
            <a:r>
              <a:rPr lang="en-US" sz="3200"/>
              <a:t>	and 	1 L = 1 dm</a:t>
            </a:r>
            <a:r>
              <a:rPr lang="en-US" sz="3200" baseline="30000"/>
              <a:t>3</a:t>
            </a:r>
          </a:p>
        </p:txBody>
      </p:sp>
      <p:sp>
        <p:nvSpPr>
          <p:cNvPr id="297989"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7540"/>
                                        </p:tgtEl>
                                        <p:attrNameLst>
                                          <p:attrName>style.visibility</p:attrName>
                                        </p:attrNameLst>
                                      </p:cBhvr>
                                      <p:to>
                                        <p:strVal val="visible"/>
                                      </p:to>
                                    </p:set>
                                    <p:animEffect transition="in" filter="dissolve">
                                      <p:cBhvr>
                                        <p:cTn id="7" dur="1000"/>
                                        <p:tgtEl>
                                          <p:spTgt spid="577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304800"/>
            <a:ext cx="7772400" cy="1143000"/>
          </a:xfrm>
        </p:spPr>
        <p:txBody>
          <a:bodyPr/>
          <a:lstStyle/>
          <a:p>
            <a:pPr eaLnBrk="1" hangingPunct="1"/>
            <a:r>
              <a:rPr lang="en-US" sz="3600" smtClean="0">
                <a:latin typeface="Arial" charset="0"/>
              </a:rPr>
              <a:t>SI System for Measuring Length</a:t>
            </a:r>
          </a:p>
        </p:txBody>
      </p:sp>
      <p:sp>
        <p:nvSpPr>
          <p:cNvPr id="299011" name="Text Box 3"/>
          <p:cNvSpPr txBox="1">
            <a:spLocks noChangeArrowheads="1"/>
          </p:cNvSpPr>
          <p:nvPr/>
        </p:nvSpPr>
        <p:spPr bwMode="auto">
          <a:xfrm>
            <a:off x="463550" y="2100263"/>
            <a:ext cx="8299450" cy="4300537"/>
          </a:xfrm>
          <a:prstGeom prst="rect">
            <a:avLst/>
          </a:prstGeom>
          <a:solidFill>
            <a:srgbClr val="E5FFF2"/>
          </a:solidFill>
          <a:ln w="25400">
            <a:solidFill>
              <a:schemeClr val="tx1"/>
            </a:solidFill>
            <a:miter lim="800000"/>
            <a:headEnd/>
            <a:tailEnd/>
          </a:ln>
        </p:spPr>
        <p:txBody>
          <a:bodyPr>
            <a:spAutoFit/>
          </a:bodyPr>
          <a:lstStyle/>
          <a:p>
            <a:r>
              <a:rPr lang="en-US" sz="1600" b="1"/>
              <a:t>	</a:t>
            </a:r>
          </a:p>
          <a:p>
            <a:r>
              <a:rPr lang="en-US" sz="1600" b="1"/>
              <a:t>						</a:t>
            </a:r>
            <a:endParaRPr lang="en-US" sz="1800" b="1"/>
          </a:p>
          <a:p>
            <a:r>
              <a:rPr lang="en-US" sz="1600" b="1"/>
              <a:t>   </a:t>
            </a:r>
            <a:r>
              <a:rPr lang="en-US" sz="1800" b="1"/>
              <a:t>Unit	           		Symbol		           Meter Equivalent 	  </a:t>
            </a:r>
            <a:r>
              <a:rPr lang="en-US" sz="1600" b="1"/>
              <a:t>_______________________________________________________________________</a:t>
            </a:r>
          </a:p>
          <a:p>
            <a:endParaRPr lang="en-US" sz="800"/>
          </a:p>
          <a:p>
            <a:r>
              <a:rPr lang="en-US" sz="1600"/>
              <a:t>   </a:t>
            </a:r>
            <a:r>
              <a:rPr lang="en-US" sz="1800"/>
              <a:t>kilometer		km	     		1,000 m or 10</a:t>
            </a:r>
            <a:r>
              <a:rPr lang="en-US" sz="1800" baseline="30000"/>
              <a:t>3 </a:t>
            </a:r>
            <a:r>
              <a:rPr lang="en-US" sz="1800"/>
              <a:t>m</a:t>
            </a:r>
            <a:endParaRPr lang="en-US" sz="1800" baseline="30000"/>
          </a:p>
          <a:p>
            <a:endParaRPr lang="en-US" sz="1800"/>
          </a:p>
          <a:p>
            <a:r>
              <a:rPr lang="en-US" sz="1600"/>
              <a:t>   </a:t>
            </a:r>
            <a:r>
              <a:rPr lang="en-US" sz="1800"/>
              <a:t>meter			 m	            	   	    1    m or 10</a:t>
            </a:r>
            <a:r>
              <a:rPr lang="en-US" sz="1800" baseline="30000"/>
              <a:t>0</a:t>
            </a:r>
            <a:r>
              <a:rPr lang="en-US" sz="1800"/>
              <a:t> m</a:t>
            </a:r>
          </a:p>
          <a:p>
            <a:endParaRPr lang="en-US" sz="800"/>
          </a:p>
          <a:p>
            <a:r>
              <a:rPr lang="en-US" sz="1600"/>
              <a:t>   </a:t>
            </a:r>
            <a:r>
              <a:rPr lang="en-US" sz="1800"/>
              <a:t>decimeter		dm		   	    0.1 m or 10</a:t>
            </a:r>
            <a:r>
              <a:rPr lang="en-US" sz="1800" baseline="30000"/>
              <a:t>-1 </a:t>
            </a:r>
            <a:r>
              <a:rPr lang="en-US" sz="1800"/>
              <a:t>m</a:t>
            </a:r>
          </a:p>
          <a:p>
            <a:endParaRPr lang="en-US" sz="800"/>
          </a:p>
          <a:p>
            <a:r>
              <a:rPr lang="en-US" sz="1600"/>
              <a:t>   </a:t>
            </a:r>
            <a:r>
              <a:rPr lang="en-US" sz="1800"/>
              <a:t>centimeter		cm		   	  0.01 m or 10</a:t>
            </a:r>
            <a:r>
              <a:rPr lang="en-US" sz="1800" baseline="30000"/>
              <a:t>-2</a:t>
            </a:r>
            <a:r>
              <a:rPr lang="en-US" sz="1800"/>
              <a:t> m	</a:t>
            </a:r>
          </a:p>
          <a:p>
            <a:endParaRPr lang="en-US" sz="800"/>
          </a:p>
          <a:p>
            <a:r>
              <a:rPr lang="en-US" sz="1600"/>
              <a:t>   </a:t>
            </a:r>
            <a:r>
              <a:rPr lang="en-US" sz="1800"/>
              <a:t>millimeter		mm		   	0.001 m or 10</a:t>
            </a:r>
            <a:r>
              <a:rPr lang="en-US" sz="1800" baseline="30000"/>
              <a:t>-3 </a:t>
            </a:r>
            <a:r>
              <a:rPr lang="en-US" sz="1800"/>
              <a:t>m</a:t>
            </a:r>
          </a:p>
          <a:p>
            <a:endParaRPr lang="en-US" sz="800"/>
          </a:p>
          <a:p>
            <a:r>
              <a:rPr lang="en-US" sz="1600"/>
              <a:t>   </a:t>
            </a:r>
            <a:r>
              <a:rPr lang="en-US" sz="1800"/>
              <a:t>micrometer		</a:t>
            </a:r>
            <a:r>
              <a:rPr lang="en-US" sz="1800">
                <a:latin typeface="Symbol" pitchFamily="18" charset="2"/>
              </a:rPr>
              <a:t>m</a:t>
            </a:r>
            <a:r>
              <a:rPr lang="en-US" sz="1800"/>
              <a:t>m		        0.000001 m or 10</a:t>
            </a:r>
            <a:r>
              <a:rPr lang="en-US" sz="1800" baseline="30000"/>
              <a:t>-6 </a:t>
            </a:r>
            <a:r>
              <a:rPr lang="en-US" sz="1800"/>
              <a:t>m</a:t>
            </a:r>
          </a:p>
          <a:p>
            <a:endParaRPr lang="en-US" sz="800"/>
          </a:p>
          <a:p>
            <a:r>
              <a:rPr lang="en-US" sz="1600"/>
              <a:t>   </a:t>
            </a:r>
            <a:r>
              <a:rPr lang="en-US" sz="1800"/>
              <a:t>nanometer		nm		  0.000000001 m or 10</a:t>
            </a:r>
            <a:r>
              <a:rPr lang="en-US" sz="1800" baseline="30000"/>
              <a:t>-9 </a:t>
            </a:r>
            <a:r>
              <a:rPr lang="en-US" sz="1800"/>
              <a:t>m</a:t>
            </a:r>
          </a:p>
          <a:p>
            <a:endParaRPr lang="en-US" sz="1600"/>
          </a:p>
        </p:txBody>
      </p:sp>
      <p:sp>
        <p:nvSpPr>
          <p:cNvPr id="299012" name="Text Box 4"/>
          <p:cNvSpPr txBox="1">
            <a:spLocks noChangeArrowheads="1"/>
          </p:cNvSpPr>
          <p:nvPr/>
        </p:nvSpPr>
        <p:spPr bwMode="auto">
          <a:xfrm>
            <a:off x="1066800" y="1562100"/>
            <a:ext cx="4114800" cy="850900"/>
          </a:xfrm>
          <a:prstGeom prst="rect">
            <a:avLst/>
          </a:prstGeom>
          <a:solidFill>
            <a:srgbClr val="E9E9FF"/>
          </a:solidFill>
          <a:ln w="25400">
            <a:solidFill>
              <a:schemeClr val="tx1"/>
            </a:solidFill>
            <a:miter lim="800000"/>
            <a:headEnd/>
            <a:tailEnd/>
          </a:ln>
        </p:spPr>
        <p:txBody>
          <a:bodyPr>
            <a:spAutoFit/>
          </a:bodyPr>
          <a:lstStyle/>
          <a:p>
            <a:r>
              <a:rPr lang="en-US" sz="1600" b="1"/>
              <a:t> </a:t>
            </a:r>
            <a:endParaRPr lang="en-US" sz="800" b="1"/>
          </a:p>
          <a:p>
            <a:r>
              <a:rPr lang="en-US" sz="1600" b="1"/>
              <a:t>     The  SI Units for Measuring Length        </a:t>
            </a:r>
          </a:p>
          <a:p>
            <a:endParaRPr lang="en-US" sz="1600"/>
          </a:p>
        </p:txBody>
      </p:sp>
      <p:sp>
        <p:nvSpPr>
          <p:cNvPr id="299013" name="Rectangle 6"/>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r>
              <a:rPr lang="en-US" sz="800"/>
              <a:t>Zumdahl, Zumdahl, DeCoste, </a:t>
            </a:r>
            <a:r>
              <a:rPr lang="en-US" sz="800" u="sng"/>
              <a:t>World of Chemistry</a:t>
            </a:r>
            <a:r>
              <a:rPr lang="en-US" sz="800"/>
              <a:t> </a:t>
            </a:r>
            <a:r>
              <a:rPr lang="en-US" sz="800">
                <a:latin typeface="Symbol" pitchFamily="18" charset="2"/>
              </a:rPr>
              <a:t> </a:t>
            </a:r>
            <a:r>
              <a:rPr lang="en-US" sz="800"/>
              <a:t>2002, page 118</a:t>
            </a:r>
          </a:p>
        </p:txBody>
      </p:sp>
      <p:sp>
        <p:nvSpPr>
          <p:cNvPr id="299014"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r>
              <a:rPr lang="en-US" smtClean="0">
                <a:latin typeface="Arial" charset="0"/>
              </a:rPr>
              <a:t>Comparison of English and </a:t>
            </a:r>
            <a:br>
              <a:rPr lang="en-US" smtClean="0">
                <a:latin typeface="Arial" charset="0"/>
              </a:rPr>
            </a:br>
            <a:r>
              <a:rPr lang="en-US" smtClean="0">
                <a:latin typeface="Arial" charset="0"/>
              </a:rPr>
              <a:t>SI Units</a:t>
            </a:r>
          </a:p>
        </p:txBody>
      </p:sp>
      <p:pic>
        <p:nvPicPr>
          <p:cNvPr id="300035" name="Picture 3" descr="ruler"/>
          <p:cNvPicPr>
            <a:picLocks noChangeAspect="1" noChangeArrowheads="1"/>
          </p:cNvPicPr>
          <p:nvPr/>
        </p:nvPicPr>
        <p:blipFill>
          <a:blip r:embed="rId3" cstate="print"/>
          <a:srcRect t="8293" b="8293"/>
          <a:stretch>
            <a:fillRect/>
          </a:stretch>
        </p:blipFill>
        <p:spPr bwMode="auto">
          <a:xfrm>
            <a:off x="381000" y="2593975"/>
            <a:ext cx="8382000" cy="3116263"/>
          </a:xfrm>
          <a:prstGeom prst="rect">
            <a:avLst/>
          </a:prstGeom>
          <a:noFill/>
          <a:ln w="9525">
            <a:noFill/>
            <a:miter lim="800000"/>
            <a:headEnd/>
            <a:tailEnd/>
          </a:ln>
        </p:spPr>
      </p:pic>
      <p:sp>
        <p:nvSpPr>
          <p:cNvPr id="300036" name="Text Box 4"/>
          <p:cNvSpPr txBox="1">
            <a:spLocks noChangeArrowheads="1"/>
          </p:cNvSpPr>
          <p:nvPr/>
        </p:nvSpPr>
        <p:spPr bwMode="auto">
          <a:xfrm>
            <a:off x="1941513" y="2254250"/>
            <a:ext cx="725487" cy="336550"/>
          </a:xfrm>
          <a:prstGeom prst="rect">
            <a:avLst/>
          </a:prstGeom>
          <a:noFill/>
          <a:ln w="9525">
            <a:noFill/>
            <a:miter lim="800000"/>
            <a:headEnd/>
            <a:tailEnd/>
          </a:ln>
        </p:spPr>
        <p:txBody>
          <a:bodyPr wrap="none">
            <a:spAutoFit/>
          </a:bodyPr>
          <a:lstStyle/>
          <a:p>
            <a:r>
              <a:rPr lang="en-US" sz="1600"/>
              <a:t>1 inch</a:t>
            </a:r>
          </a:p>
        </p:txBody>
      </p:sp>
      <p:sp>
        <p:nvSpPr>
          <p:cNvPr id="300037" name="Text Box 5"/>
          <p:cNvSpPr txBox="1">
            <a:spLocks noChangeArrowheads="1"/>
          </p:cNvSpPr>
          <p:nvPr/>
        </p:nvSpPr>
        <p:spPr bwMode="auto">
          <a:xfrm>
            <a:off x="1889125" y="5699125"/>
            <a:ext cx="908050" cy="336550"/>
          </a:xfrm>
          <a:prstGeom prst="rect">
            <a:avLst/>
          </a:prstGeom>
          <a:noFill/>
          <a:ln w="9525">
            <a:noFill/>
            <a:miter lim="800000"/>
            <a:headEnd/>
            <a:tailEnd/>
          </a:ln>
        </p:spPr>
        <p:txBody>
          <a:bodyPr wrap="none">
            <a:spAutoFit/>
          </a:bodyPr>
          <a:lstStyle/>
          <a:p>
            <a:r>
              <a:rPr lang="en-US" sz="1600"/>
              <a:t>2.54 cm</a:t>
            </a:r>
          </a:p>
        </p:txBody>
      </p:sp>
      <p:sp>
        <p:nvSpPr>
          <p:cNvPr id="300038" name="Text Box 6"/>
          <p:cNvSpPr txBox="1">
            <a:spLocks noChangeArrowheads="1"/>
          </p:cNvSpPr>
          <p:nvPr/>
        </p:nvSpPr>
        <p:spPr bwMode="auto">
          <a:xfrm>
            <a:off x="5648325" y="5943600"/>
            <a:ext cx="2428875" cy="457200"/>
          </a:xfrm>
          <a:prstGeom prst="rect">
            <a:avLst/>
          </a:prstGeom>
          <a:noFill/>
          <a:ln w="9525">
            <a:noFill/>
            <a:miter lim="800000"/>
            <a:headEnd/>
            <a:tailEnd/>
          </a:ln>
        </p:spPr>
        <p:txBody>
          <a:bodyPr wrap="none">
            <a:spAutoFit/>
          </a:bodyPr>
          <a:lstStyle/>
          <a:p>
            <a:r>
              <a:rPr lang="en-US"/>
              <a:t>1 inch = 2.54 cm</a:t>
            </a:r>
          </a:p>
        </p:txBody>
      </p:sp>
      <p:sp>
        <p:nvSpPr>
          <p:cNvPr id="300039" name="Rectangle 8"/>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r>
              <a:rPr lang="en-US" sz="800"/>
              <a:t>Zumdahl, Zumdahl, DeCoste, </a:t>
            </a:r>
            <a:r>
              <a:rPr lang="en-US" sz="800" u="sng"/>
              <a:t>World of Chemistry</a:t>
            </a:r>
            <a:r>
              <a:rPr lang="en-US" sz="800"/>
              <a:t> </a:t>
            </a:r>
            <a:r>
              <a:rPr lang="en-US" sz="800">
                <a:latin typeface="Symbol" pitchFamily="18" charset="2"/>
              </a:rPr>
              <a:t> </a:t>
            </a:r>
            <a:r>
              <a:rPr lang="en-US" sz="800"/>
              <a:t>2002, page 119</a:t>
            </a:r>
          </a:p>
        </p:txBody>
      </p:sp>
      <p:sp>
        <p:nvSpPr>
          <p:cNvPr id="300040" name="AutoShape 9">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r>
              <a:rPr lang="en-US" smtClean="0">
                <a:latin typeface="Arial" charset="0"/>
              </a:rPr>
              <a:t>Reporting Measurements</a:t>
            </a:r>
          </a:p>
        </p:txBody>
      </p:sp>
      <p:sp>
        <p:nvSpPr>
          <p:cNvPr id="499715" name="Rectangle 3"/>
          <p:cNvSpPr>
            <a:spLocks noGrp="1" noChangeArrowheads="1"/>
          </p:cNvSpPr>
          <p:nvPr>
            <p:ph type="body" sz="half" idx="1"/>
          </p:nvPr>
        </p:nvSpPr>
        <p:spPr/>
        <p:txBody>
          <a:bodyPr/>
          <a:lstStyle/>
          <a:p>
            <a:pPr eaLnBrk="1" hangingPunct="1"/>
            <a:r>
              <a:rPr lang="en-US" sz="2400" smtClean="0">
                <a:latin typeface="Arial" charset="0"/>
              </a:rPr>
              <a:t>Using significant figures</a:t>
            </a:r>
          </a:p>
          <a:p>
            <a:pPr eaLnBrk="1" hangingPunct="1"/>
            <a:endParaRPr lang="en-US" sz="2400" smtClean="0">
              <a:latin typeface="Arial" charset="0"/>
            </a:endParaRPr>
          </a:p>
          <a:p>
            <a:pPr eaLnBrk="1" hangingPunct="1"/>
            <a:r>
              <a:rPr lang="en-US" sz="2400" smtClean="0">
                <a:latin typeface="Arial" charset="0"/>
              </a:rPr>
              <a:t>Report what is known with certainty </a:t>
            </a:r>
          </a:p>
          <a:p>
            <a:pPr eaLnBrk="1" hangingPunct="1"/>
            <a:endParaRPr lang="en-US" sz="2400" smtClean="0">
              <a:latin typeface="Arial" charset="0"/>
            </a:endParaRPr>
          </a:p>
          <a:p>
            <a:pPr eaLnBrk="1" hangingPunct="1"/>
            <a:r>
              <a:rPr lang="en-US" sz="2400" smtClean="0">
                <a:latin typeface="Arial" charset="0"/>
              </a:rPr>
              <a:t>Add ONE digit of uncertainty (estimation)</a:t>
            </a:r>
          </a:p>
        </p:txBody>
      </p:sp>
      <p:pic>
        <p:nvPicPr>
          <p:cNvPr id="301060" name="Picture 4" descr="ruler measuring nail"/>
          <p:cNvPicPr>
            <a:picLocks noChangeAspect="1" noChangeArrowheads="1"/>
          </p:cNvPicPr>
          <p:nvPr>
            <p:ph type="clipArt" sz="half" idx="2"/>
          </p:nvPr>
        </p:nvPicPr>
        <p:blipFill>
          <a:blip r:embed="rId4" cstate="print">
            <a:lum contrast="30000"/>
          </a:blip>
          <a:srcRect l="3363" r="14226" b="56451"/>
          <a:stretch>
            <a:fillRect/>
          </a:stretch>
        </p:blipFill>
        <p:spPr>
          <a:xfrm>
            <a:off x="4648200" y="1676400"/>
            <a:ext cx="3733800" cy="2057400"/>
          </a:xfrm>
          <a:noFill/>
        </p:spPr>
      </p:pic>
      <p:sp>
        <p:nvSpPr>
          <p:cNvPr id="301061" name="Rectangle 6"/>
          <p:cNvSpPr>
            <a:spLocks noChangeArrowheads="1"/>
          </p:cNvSpPr>
          <p:nvPr/>
        </p:nvSpPr>
        <p:spPr bwMode="auto">
          <a:xfrm>
            <a:off x="76200" y="6567488"/>
            <a:ext cx="3321050" cy="214312"/>
          </a:xfrm>
          <a:prstGeom prst="rect">
            <a:avLst/>
          </a:prstGeom>
          <a:noFill/>
          <a:ln w="9525">
            <a:noFill/>
            <a:miter lim="800000"/>
            <a:headEnd/>
            <a:tailEnd/>
          </a:ln>
        </p:spPr>
        <p:txBody>
          <a:bodyPr wrap="none">
            <a:spAutoFit/>
          </a:bodyPr>
          <a:lstStyle/>
          <a:p>
            <a:r>
              <a:rPr lang="en-US" sz="800"/>
              <a:t>Davis, Metcalfe, Williams, Castka, </a:t>
            </a:r>
            <a:r>
              <a:rPr lang="en-US" sz="800" u="sng"/>
              <a:t>Modern Chemistry</a:t>
            </a:r>
            <a:r>
              <a:rPr lang="en-US" sz="800"/>
              <a:t>, 1999,  page 46</a:t>
            </a:r>
          </a:p>
        </p:txBody>
      </p:sp>
      <p:sp>
        <p:nvSpPr>
          <p:cNvPr id="301062" name="AutoShape 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499720" name="Picture 8" descr="ruler measuring nail"/>
          <p:cNvPicPr>
            <a:picLocks noChangeAspect="1" noChangeArrowheads="1"/>
          </p:cNvPicPr>
          <p:nvPr/>
        </p:nvPicPr>
        <p:blipFill>
          <a:blip r:embed="rId4" cstate="print">
            <a:lum contrast="30000"/>
          </a:blip>
          <a:srcRect l="38683" t="43549" r="2452"/>
          <a:stretch>
            <a:fillRect/>
          </a:stretch>
        </p:blipFill>
        <p:spPr bwMode="auto">
          <a:xfrm>
            <a:off x="6248400" y="3733800"/>
            <a:ext cx="2667000" cy="2667000"/>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9715">
                                            <p:txEl>
                                              <p:pRg st="0" end="0"/>
                                            </p:txEl>
                                          </p:spTgt>
                                        </p:tgtEl>
                                        <p:attrNameLst>
                                          <p:attrName>style.visibility</p:attrName>
                                        </p:attrNameLst>
                                      </p:cBhvr>
                                      <p:to>
                                        <p:strVal val="visible"/>
                                      </p:to>
                                    </p:set>
                                    <p:anim calcmode="lin" valueType="num">
                                      <p:cBhvr additive="base">
                                        <p:cTn id="7" dur="500" fill="hold"/>
                                        <p:tgtEl>
                                          <p:spTgt spid="4997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971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99715">
                                            <p:txEl>
                                              <p:pRg st="0" end="0"/>
                                            </p:txEl>
                                          </p:spTgt>
                                        </p:tgtEl>
                                        <p:attrNameLst>
                                          <p:attrName>ppt_c</p:attrName>
                                        </p:attrNameLst>
                                      </p:cBhvr>
                                      <p:to>
                                        <a:schemeClr val="bg2"/>
                                      </p:to>
                                    </p:animClr>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9715">
                                            <p:txEl>
                                              <p:pRg st="2" end="2"/>
                                            </p:txEl>
                                          </p:spTgt>
                                        </p:tgtEl>
                                        <p:attrNameLst>
                                          <p:attrName>style.visibility</p:attrName>
                                        </p:attrNameLst>
                                      </p:cBhvr>
                                      <p:to>
                                        <p:strVal val="visible"/>
                                      </p:to>
                                    </p:set>
                                    <p:anim calcmode="lin" valueType="num">
                                      <p:cBhvr additive="base">
                                        <p:cTn id="13" dur="500" fill="hold"/>
                                        <p:tgtEl>
                                          <p:spTgt spid="49971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9715">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99715">
                                            <p:txEl>
                                              <p:pRg st="2" end="2"/>
                                            </p:txEl>
                                          </p:spTgt>
                                        </p:tgtEl>
                                        <p:attrNameLst>
                                          <p:attrName>ppt_c</p:attrName>
                                        </p:attrNameLst>
                                      </p:cBhvr>
                                      <p:to>
                                        <a:schemeClr val="bg2"/>
                                      </p:to>
                                    </p:animClr>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9715">
                                            <p:txEl>
                                              <p:pRg st="4" end="4"/>
                                            </p:txEl>
                                          </p:spTgt>
                                        </p:tgtEl>
                                        <p:attrNameLst>
                                          <p:attrName>style.visibility</p:attrName>
                                        </p:attrNameLst>
                                      </p:cBhvr>
                                      <p:to>
                                        <p:strVal val="visible"/>
                                      </p:to>
                                    </p:set>
                                    <p:anim calcmode="lin" valueType="num">
                                      <p:cBhvr additive="base">
                                        <p:cTn id="19" dur="500" fill="hold"/>
                                        <p:tgtEl>
                                          <p:spTgt spid="49971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9715">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99715">
                                            <p:txEl>
                                              <p:pRg st="4" end="4"/>
                                            </p:txEl>
                                          </p:spTgt>
                                        </p:tgtEl>
                                        <p:attrNameLst>
                                          <p:attrName>ppt_c</p:attrName>
                                        </p:attrNameLst>
                                      </p:cBhvr>
                                      <p:to>
                                        <a:schemeClr val="bg2"/>
                                      </p:to>
                                    </p:animClr>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99720"/>
                                        </p:tgtEl>
                                        <p:attrNameLst>
                                          <p:attrName>style.visibility</p:attrName>
                                        </p:attrNameLst>
                                      </p:cBhvr>
                                      <p:to>
                                        <p:strVal val="visible"/>
                                      </p:to>
                                    </p:set>
                                    <p:animEffect transition="in" filter="dissolve">
                                      <p:cBhvr>
                                        <p:cTn id="25" dur="500"/>
                                        <p:tgtEl>
                                          <p:spTgt spid="49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
        <p:cNvGrpSpPr/>
        <p:nvPr/>
      </p:nvGrpSpPr>
      <p:grpSpPr>
        <a:xfrm>
          <a:off x="0" y="0"/>
          <a:ext cx="0" cy="0"/>
          <a:chOff x="0" y="0"/>
          <a:chExt cx="0" cy="0"/>
        </a:xfrm>
      </p:grpSpPr>
      <p:sp>
        <p:nvSpPr>
          <p:cNvPr id="59394" name="Oval 103"/>
          <p:cNvSpPr>
            <a:spLocks noChangeArrowheads="1"/>
          </p:cNvSpPr>
          <p:nvPr/>
        </p:nvSpPr>
        <p:spPr bwMode="auto">
          <a:xfrm>
            <a:off x="5537200" y="41084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395" name="Line 104"/>
          <p:cNvSpPr>
            <a:spLocks noChangeShapeType="1"/>
          </p:cNvSpPr>
          <p:nvPr/>
        </p:nvSpPr>
        <p:spPr bwMode="auto">
          <a:xfrm>
            <a:off x="5541963" y="4235450"/>
            <a:ext cx="436562" cy="0"/>
          </a:xfrm>
          <a:prstGeom prst="line">
            <a:avLst/>
          </a:prstGeom>
          <a:noFill/>
          <a:ln w="6350">
            <a:solidFill>
              <a:srgbClr val="993300"/>
            </a:solidFill>
            <a:miter lim="800000"/>
            <a:headEnd/>
            <a:tailEnd/>
          </a:ln>
        </p:spPr>
        <p:txBody>
          <a:bodyPr wrap="none"/>
          <a:lstStyle/>
          <a:p>
            <a:endParaRPr lang="en-US"/>
          </a:p>
        </p:txBody>
      </p:sp>
      <p:sp>
        <p:nvSpPr>
          <p:cNvPr id="59396" name="Line 105"/>
          <p:cNvSpPr>
            <a:spLocks noChangeShapeType="1"/>
          </p:cNvSpPr>
          <p:nvPr/>
        </p:nvSpPr>
        <p:spPr bwMode="auto">
          <a:xfrm>
            <a:off x="5556250" y="4292600"/>
            <a:ext cx="396875" cy="0"/>
          </a:xfrm>
          <a:prstGeom prst="line">
            <a:avLst/>
          </a:prstGeom>
          <a:noFill/>
          <a:ln w="6350">
            <a:solidFill>
              <a:srgbClr val="993300"/>
            </a:solidFill>
            <a:miter lim="800000"/>
            <a:headEnd/>
            <a:tailEnd/>
          </a:ln>
        </p:spPr>
        <p:txBody>
          <a:bodyPr wrap="none"/>
          <a:lstStyle/>
          <a:p>
            <a:endParaRPr lang="en-US"/>
          </a:p>
        </p:txBody>
      </p:sp>
      <p:sp>
        <p:nvSpPr>
          <p:cNvPr id="59397" name="Line 106"/>
          <p:cNvSpPr>
            <a:spLocks noChangeShapeType="1"/>
          </p:cNvSpPr>
          <p:nvPr/>
        </p:nvSpPr>
        <p:spPr bwMode="auto">
          <a:xfrm>
            <a:off x="5565775" y="4187825"/>
            <a:ext cx="396875" cy="0"/>
          </a:xfrm>
          <a:prstGeom prst="line">
            <a:avLst/>
          </a:prstGeom>
          <a:noFill/>
          <a:ln w="6350">
            <a:solidFill>
              <a:srgbClr val="993300"/>
            </a:solidFill>
            <a:miter lim="800000"/>
            <a:headEnd/>
            <a:tailEnd/>
          </a:ln>
        </p:spPr>
        <p:txBody>
          <a:bodyPr wrap="none"/>
          <a:lstStyle/>
          <a:p>
            <a:endParaRPr lang="en-US"/>
          </a:p>
        </p:txBody>
      </p:sp>
      <p:sp>
        <p:nvSpPr>
          <p:cNvPr id="59398" name="Line 107"/>
          <p:cNvSpPr>
            <a:spLocks noChangeShapeType="1"/>
          </p:cNvSpPr>
          <p:nvPr/>
        </p:nvSpPr>
        <p:spPr bwMode="auto">
          <a:xfrm>
            <a:off x="5622925" y="4341813"/>
            <a:ext cx="274638" cy="0"/>
          </a:xfrm>
          <a:prstGeom prst="line">
            <a:avLst/>
          </a:prstGeom>
          <a:noFill/>
          <a:ln w="6350">
            <a:solidFill>
              <a:srgbClr val="993300"/>
            </a:solidFill>
            <a:miter lim="800000"/>
            <a:headEnd/>
            <a:tailEnd/>
          </a:ln>
        </p:spPr>
        <p:txBody>
          <a:bodyPr wrap="none"/>
          <a:lstStyle/>
          <a:p>
            <a:endParaRPr lang="en-US"/>
          </a:p>
        </p:txBody>
      </p:sp>
      <p:sp>
        <p:nvSpPr>
          <p:cNvPr id="59399" name="Line 108"/>
          <p:cNvSpPr>
            <a:spLocks noChangeShapeType="1"/>
          </p:cNvSpPr>
          <p:nvPr/>
        </p:nvSpPr>
        <p:spPr bwMode="auto">
          <a:xfrm>
            <a:off x="5627688" y="4137025"/>
            <a:ext cx="274637" cy="0"/>
          </a:xfrm>
          <a:prstGeom prst="line">
            <a:avLst/>
          </a:prstGeom>
          <a:noFill/>
          <a:ln w="6350">
            <a:solidFill>
              <a:srgbClr val="993300"/>
            </a:solidFill>
            <a:miter lim="800000"/>
            <a:headEnd/>
            <a:tailEnd/>
          </a:ln>
        </p:spPr>
        <p:txBody>
          <a:bodyPr wrap="none"/>
          <a:lstStyle/>
          <a:p>
            <a:endParaRPr lang="en-US"/>
          </a:p>
        </p:txBody>
      </p:sp>
      <p:sp>
        <p:nvSpPr>
          <p:cNvPr id="59400" name="Oval 109"/>
          <p:cNvSpPr>
            <a:spLocks noChangeArrowheads="1"/>
          </p:cNvSpPr>
          <p:nvPr/>
        </p:nvSpPr>
        <p:spPr bwMode="auto">
          <a:xfrm>
            <a:off x="5537200" y="41052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401" name="Freeform 110"/>
          <p:cNvSpPr>
            <a:spLocks noChangeAspect="1"/>
          </p:cNvSpPr>
          <p:nvPr/>
        </p:nvSpPr>
        <p:spPr bwMode="auto">
          <a:xfrm>
            <a:off x="5534025" y="41021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02" name="Oval 112"/>
          <p:cNvSpPr>
            <a:spLocks noChangeArrowheads="1"/>
          </p:cNvSpPr>
          <p:nvPr/>
        </p:nvSpPr>
        <p:spPr bwMode="auto">
          <a:xfrm>
            <a:off x="6042025" y="46545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403" name="Line 113"/>
          <p:cNvSpPr>
            <a:spLocks noChangeShapeType="1"/>
          </p:cNvSpPr>
          <p:nvPr/>
        </p:nvSpPr>
        <p:spPr bwMode="auto">
          <a:xfrm>
            <a:off x="6046788" y="4781550"/>
            <a:ext cx="436562" cy="0"/>
          </a:xfrm>
          <a:prstGeom prst="line">
            <a:avLst/>
          </a:prstGeom>
          <a:noFill/>
          <a:ln w="6350">
            <a:solidFill>
              <a:srgbClr val="993300"/>
            </a:solidFill>
            <a:miter lim="800000"/>
            <a:headEnd/>
            <a:tailEnd/>
          </a:ln>
        </p:spPr>
        <p:txBody>
          <a:bodyPr wrap="none"/>
          <a:lstStyle/>
          <a:p>
            <a:endParaRPr lang="en-US"/>
          </a:p>
        </p:txBody>
      </p:sp>
      <p:sp>
        <p:nvSpPr>
          <p:cNvPr id="59404" name="Line 114"/>
          <p:cNvSpPr>
            <a:spLocks noChangeShapeType="1"/>
          </p:cNvSpPr>
          <p:nvPr/>
        </p:nvSpPr>
        <p:spPr bwMode="auto">
          <a:xfrm>
            <a:off x="6061075" y="4838700"/>
            <a:ext cx="396875" cy="0"/>
          </a:xfrm>
          <a:prstGeom prst="line">
            <a:avLst/>
          </a:prstGeom>
          <a:noFill/>
          <a:ln w="6350">
            <a:solidFill>
              <a:srgbClr val="993300"/>
            </a:solidFill>
            <a:miter lim="800000"/>
            <a:headEnd/>
            <a:tailEnd/>
          </a:ln>
        </p:spPr>
        <p:txBody>
          <a:bodyPr wrap="none"/>
          <a:lstStyle/>
          <a:p>
            <a:endParaRPr lang="en-US"/>
          </a:p>
        </p:txBody>
      </p:sp>
      <p:sp>
        <p:nvSpPr>
          <p:cNvPr id="59405" name="Line 115"/>
          <p:cNvSpPr>
            <a:spLocks noChangeShapeType="1"/>
          </p:cNvSpPr>
          <p:nvPr/>
        </p:nvSpPr>
        <p:spPr bwMode="auto">
          <a:xfrm>
            <a:off x="6070600" y="4733925"/>
            <a:ext cx="396875" cy="0"/>
          </a:xfrm>
          <a:prstGeom prst="line">
            <a:avLst/>
          </a:prstGeom>
          <a:noFill/>
          <a:ln w="6350">
            <a:solidFill>
              <a:srgbClr val="993300"/>
            </a:solidFill>
            <a:miter lim="800000"/>
            <a:headEnd/>
            <a:tailEnd/>
          </a:ln>
        </p:spPr>
        <p:txBody>
          <a:bodyPr wrap="none"/>
          <a:lstStyle/>
          <a:p>
            <a:endParaRPr lang="en-US"/>
          </a:p>
        </p:txBody>
      </p:sp>
      <p:sp>
        <p:nvSpPr>
          <p:cNvPr id="59406" name="Line 116"/>
          <p:cNvSpPr>
            <a:spLocks noChangeShapeType="1"/>
          </p:cNvSpPr>
          <p:nvPr/>
        </p:nvSpPr>
        <p:spPr bwMode="auto">
          <a:xfrm>
            <a:off x="6127750" y="4887913"/>
            <a:ext cx="274638" cy="0"/>
          </a:xfrm>
          <a:prstGeom prst="line">
            <a:avLst/>
          </a:prstGeom>
          <a:noFill/>
          <a:ln w="6350">
            <a:solidFill>
              <a:srgbClr val="993300"/>
            </a:solidFill>
            <a:miter lim="800000"/>
            <a:headEnd/>
            <a:tailEnd/>
          </a:ln>
        </p:spPr>
        <p:txBody>
          <a:bodyPr wrap="none"/>
          <a:lstStyle/>
          <a:p>
            <a:endParaRPr lang="en-US"/>
          </a:p>
        </p:txBody>
      </p:sp>
      <p:sp>
        <p:nvSpPr>
          <p:cNvPr id="59407" name="Line 117"/>
          <p:cNvSpPr>
            <a:spLocks noChangeShapeType="1"/>
          </p:cNvSpPr>
          <p:nvPr/>
        </p:nvSpPr>
        <p:spPr bwMode="auto">
          <a:xfrm>
            <a:off x="6132513" y="4683125"/>
            <a:ext cx="274637" cy="0"/>
          </a:xfrm>
          <a:prstGeom prst="line">
            <a:avLst/>
          </a:prstGeom>
          <a:noFill/>
          <a:ln w="6350">
            <a:solidFill>
              <a:srgbClr val="993300"/>
            </a:solidFill>
            <a:miter lim="800000"/>
            <a:headEnd/>
            <a:tailEnd/>
          </a:ln>
        </p:spPr>
        <p:txBody>
          <a:bodyPr wrap="none"/>
          <a:lstStyle/>
          <a:p>
            <a:endParaRPr lang="en-US"/>
          </a:p>
        </p:txBody>
      </p:sp>
      <p:sp>
        <p:nvSpPr>
          <p:cNvPr id="59408" name="Oval 118"/>
          <p:cNvSpPr>
            <a:spLocks noChangeArrowheads="1"/>
          </p:cNvSpPr>
          <p:nvPr/>
        </p:nvSpPr>
        <p:spPr bwMode="auto">
          <a:xfrm>
            <a:off x="6042025" y="46513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409" name="Freeform 119"/>
          <p:cNvSpPr>
            <a:spLocks noChangeAspect="1"/>
          </p:cNvSpPr>
          <p:nvPr/>
        </p:nvSpPr>
        <p:spPr bwMode="auto">
          <a:xfrm>
            <a:off x="6038850" y="46482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10" name="Oval 121"/>
          <p:cNvSpPr>
            <a:spLocks noChangeArrowheads="1"/>
          </p:cNvSpPr>
          <p:nvPr/>
        </p:nvSpPr>
        <p:spPr bwMode="auto">
          <a:xfrm>
            <a:off x="6521450" y="52038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411" name="Line 122"/>
          <p:cNvSpPr>
            <a:spLocks noChangeShapeType="1"/>
          </p:cNvSpPr>
          <p:nvPr/>
        </p:nvSpPr>
        <p:spPr bwMode="auto">
          <a:xfrm>
            <a:off x="6526213" y="5330825"/>
            <a:ext cx="436562" cy="0"/>
          </a:xfrm>
          <a:prstGeom prst="line">
            <a:avLst/>
          </a:prstGeom>
          <a:noFill/>
          <a:ln w="6350">
            <a:solidFill>
              <a:srgbClr val="993300"/>
            </a:solidFill>
            <a:miter lim="800000"/>
            <a:headEnd/>
            <a:tailEnd/>
          </a:ln>
        </p:spPr>
        <p:txBody>
          <a:bodyPr wrap="none"/>
          <a:lstStyle/>
          <a:p>
            <a:endParaRPr lang="en-US"/>
          </a:p>
        </p:txBody>
      </p:sp>
      <p:sp>
        <p:nvSpPr>
          <p:cNvPr id="59412" name="Line 123"/>
          <p:cNvSpPr>
            <a:spLocks noChangeShapeType="1"/>
          </p:cNvSpPr>
          <p:nvPr/>
        </p:nvSpPr>
        <p:spPr bwMode="auto">
          <a:xfrm>
            <a:off x="6540500" y="5387975"/>
            <a:ext cx="396875" cy="0"/>
          </a:xfrm>
          <a:prstGeom prst="line">
            <a:avLst/>
          </a:prstGeom>
          <a:noFill/>
          <a:ln w="6350">
            <a:solidFill>
              <a:srgbClr val="993300"/>
            </a:solidFill>
            <a:miter lim="800000"/>
            <a:headEnd/>
            <a:tailEnd/>
          </a:ln>
        </p:spPr>
        <p:txBody>
          <a:bodyPr wrap="none"/>
          <a:lstStyle/>
          <a:p>
            <a:endParaRPr lang="en-US"/>
          </a:p>
        </p:txBody>
      </p:sp>
      <p:sp>
        <p:nvSpPr>
          <p:cNvPr id="59413" name="Line 124"/>
          <p:cNvSpPr>
            <a:spLocks noChangeShapeType="1"/>
          </p:cNvSpPr>
          <p:nvPr/>
        </p:nvSpPr>
        <p:spPr bwMode="auto">
          <a:xfrm>
            <a:off x="6550025" y="5283200"/>
            <a:ext cx="396875" cy="0"/>
          </a:xfrm>
          <a:prstGeom prst="line">
            <a:avLst/>
          </a:prstGeom>
          <a:noFill/>
          <a:ln w="6350">
            <a:solidFill>
              <a:srgbClr val="993300"/>
            </a:solidFill>
            <a:miter lim="800000"/>
            <a:headEnd/>
            <a:tailEnd/>
          </a:ln>
        </p:spPr>
        <p:txBody>
          <a:bodyPr wrap="none"/>
          <a:lstStyle/>
          <a:p>
            <a:endParaRPr lang="en-US"/>
          </a:p>
        </p:txBody>
      </p:sp>
      <p:sp>
        <p:nvSpPr>
          <p:cNvPr id="59414" name="Line 125"/>
          <p:cNvSpPr>
            <a:spLocks noChangeShapeType="1"/>
          </p:cNvSpPr>
          <p:nvPr/>
        </p:nvSpPr>
        <p:spPr bwMode="auto">
          <a:xfrm>
            <a:off x="6607175" y="5437188"/>
            <a:ext cx="274638" cy="0"/>
          </a:xfrm>
          <a:prstGeom prst="line">
            <a:avLst/>
          </a:prstGeom>
          <a:noFill/>
          <a:ln w="6350">
            <a:solidFill>
              <a:srgbClr val="993300"/>
            </a:solidFill>
            <a:miter lim="800000"/>
            <a:headEnd/>
            <a:tailEnd/>
          </a:ln>
        </p:spPr>
        <p:txBody>
          <a:bodyPr wrap="none"/>
          <a:lstStyle/>
          <a:p>
            <a:endParaRPr lang="en-US"/>
          </a:p>
        </p:txBody>
      </p:sp>
      <p:sp>
        <p:nvSpPr>
          <p:cNvPr id="59415" name="Line 126"/>
          <p:cNvSpPr>
            <a:spLocks noChangeShapeType="1"/>
          </p:cNvSpPr>
          <p:nvPr/>
        </p:nvSpPr>
        <p:spPr bwMode="auto">
          <a:xfrm>
            <a:off x="6611938" y="5232400"/>
            <a:ext cx="274637" cy="0"/>
          </a:xfrm>
          <a:prstGeom prst="line">
            <a:avLst/>
          </a:prstGeom>
          <a:noFill/>
          <a:ln w="6350">
            <a:solidFill>
              <a:srgbClr val="993300"/>
            </a:solidFill>
            <a:miter lim="800000"/>
            <a:headEnd/>
            <a:tailEnd/>
          </a:ln>
        </p:spPr>
        <p:txBody>
          <a:bodyPr wrap="none"/>
          <a:lstStyle/>
          <a:p>
            <a:endParaRPr lang="en-US"/>
          </a:p>
        </p:txBody>
      </p:sp>
      <p:sp>
        <p:nvSpPr>
          <p:cNvPr id="59416" name="Oval 127"/>
          <p:cNvSpPr>
            <a:spLocks noChangeArrowheads="1"/>
          </p:cNvSpPr>
          <p:nvPr/>
        </p:nvSpPr>
        <p:spPr bwMode="auto">
          <a:xfrm>
            <a:off x="6521450" y="52006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417" name="Freeform 128"/>
          <p:cNvSpPr>
            <a:spLocks noChangeAspect="1"/>
          </p:cNvSpPr>
          <p:nvPr/>
        </p:nvSpPr>
        <p:spPr bwMode="auto">
          <a:xfrm>
            <a:off x="6518275" y="51974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18" name="Oval 130"/>
          <p:cNvSpPr>
            <a:spLocks noChangeArrowheads="1"/>
          </p:cNvSpPr>
          <p:nvPr/>
        </p:nvSpPr>
        <p:spPr bwMode="auto">
          <a:xfrm>
            <a:off x="6997700" y="56959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419" name="Line 131"/>
          <p:cNvSpPr>
            <a:spLocks noChangeShapeType="1"/>
          </p:cNvSpPr>
          <p:nvPr/>
        </p:nvSpPr>
        <p:spPr bwMode="auto">
          <a:xfrm>
            <a:off x="7002463" y="5822950"/>
            <a:ext cx="436562" cy="0"/>
          </a:xfrm>
          <a:prstGeom prst="line">
            <a:avLst/>
          </a:prstGeom>
          <a:noFill/>
          <a:ln w="6350">
            <a:solidFill>
              <a:srgbClr val="993300"/>
            </a:solidFill>
            <a:miter lim="800000"/>
            <a:headEnd/>
            <a:tailEnd/>
          </a:ln>
        </p:spPr>
        <p:txBody>
          <a:bodyPr wrap="none"/>
          <a:lstStyle/>
          <a:p>
            <a:endParaRPr lang="en-US"/>
          </a:p>
        </p:txBody>
      </p:sp>
      <p:sp>
        <p:nvSpPr>
          <p:cNvPr id="59420" name="Line 132"/>
          <p:cNvSpPr>
            <a:spLocks noChangeShapeType="1"/>
          </p:cNvSpPr>
          <p:nvPr/>
        </p:nvSpPr>
        <p:spPr bwMode="auto">
          <a:xfrm>
            <a:off x="7016750" y="5880100"/>
            <a:ext cx="396875" cy="0"/>
          </a:xfrm>
          <a:prstGeom prst="line">
            <a:avLst/>
          </a:prstGeom>
          <a:noFill/>
          <a:ln w="6350">
            <a:solidFill>
              <a:srgbClr val="993300"/>
            </a:solidFill>
            <a:miter lim="800000"/>
            <a:headEnd/>
            <a:tailEnd/>
          </a:ln>
        </p:spPr>
        <p:txBody>
          <a:bodyPr wrap="none"/>
          <a:lstStyle/>
          <a:p>
            <a:endParaRPr lang="en-US"/>
          </a:p>
        </p:txBody>
      </p:sp>
      <p:sp>
        <p:nvSpPr>
          <p:cNvPr id="59421" name="Line 133"/>
          <p:cNvSpPr>
            <a:spLocks noChangeShapeType="1"/>
          </p:cNvSpPr>
          <p:nvPr/>
        </p:nvSpPr>
        <p:spPr bwMode="auto">
          <a:xfrm>
            <a:off x="7026275" y="5775325"/>
            <a:ext cx="396875" cy="0"/>
          </a:xfrm>
          <a:prstGeom prst="line">
            <a:avLst/>
          </a:prstGeom>
          <a:noFill/>
          <a:ln w="6350">
            <a:solidFill>
              <a:srgbClr val="993300"/>
            </a:solidFill>
            <a:miter lim="800000"/>
            <a:headEnd/>
            <a:tailEnd/>
          </a:ln>
        </p:spPr>
        <p:txBody>
          <a:bodyPr wrap="none"/>
          <a:lstStyle/>
          <a:p>
            <a:endParaRPr lang="en-US"/>
          </a:p>
        </p:txBody>
      </p:sp>
      <p:sp>
        <p:nvSpPr>
          <p:cNvPr id="59422" name="Line 134"/>
          <p:cNvSpPr>
            <a:spLocks noChangeShapeType="1"/>
          </p:cNvSpPr>
          <p:nvPr/>
        </p:nvSpPr>
        <p:spPr bwMode="auto">
          <a:xfrm>
            <a:off x="7083425" y="5929313"/>
            <a:ext cx="274638" cy="0"/>
          </a:xfrm>
          <a:prstGeom prst="line">
            <a:avLst/>
          </a:prstGeom>
          <a:noFill/>
          <a:ln w="6350">
            <a:solidFill>
              <a:srgbClr val="993300"/>
            </a:solidFill>
            <a:miter lim="800000"/>
            <a:headEnd/>
            <a:tailEnd/>
          </a:ln>
        </p:spPr>
        <p:txBody>
          <a:bodyPr wrap="none"/>
          <a:lstStyle/>
          <a:p>
            <a:endParaRPr lang="en-US"/>
          </a:p>
        </p:txBody>
      </p:sp>
      <p:sp>
        <p:nvSpPr>
          <p:cNvPr id="59423" name="Line 135"/>
          <p:cNvSpPr>
            <a:spLocks noChangeShapeType="1"/>
          </p:cNvSpPr>
          <p:nvPr/>
        </p:nvSpPr>
        <p:spPr bwMode="auto">
          <a:xfrm>
            <a:off x="7088188" y="5724525"/>
            <a:ext cx="274637" cy="0"/>
          </a:xfrm>
          <a:prstGeom prst="line">
            <a:avLst/>
          </a:prstGeom>
          <a:noFill/>
          <a:ln w="6350">
            <a:solidFill>
              <a:srgbClr val="993300"/>
            </a:solidFill>
            <a:miter lim="800000"/>
            <a:headEnd/>
            <a:tailEnd/>
          </a:ln>
        </p:spPr>
        <p:txBody>
          <a:bodyPr wrap="none"/>
          <a:lstStyle/>
          <a:p>
            <a:endParaRPr lang="en-US"/>
          </a:p>
        </p:txBody>
      </p:sp>
      <p:sp>
        <p:nvSpPr>
          <p:cNvPr id="59424" name="Oval 136"/>
          <p:cNvSpPr>
            <a:spLocks noChangeArrowheads="1"/>
          </p:cNvSpPr>
          <p:nvPr/>
        </p:nvSpPr>
        <p:spPr bwMode="auto">
          <a:xfrm>
            <a:off x="6997700" y="56927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425" name="Freeform 137"/>
          <p:cNvSpPr>
            <a:spLocks noChangeAspect="1"/>
          </p:cNvSpPr>
          <p:nvPr/>
        </p:nvSpPr>
        <p:spPr bwMode="auto">
          <a:xfrm>
            <a:off x="6994525" y="56896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26" name="Oval 139"/>
          <p:cNvSpPr>
            <a:spLocks noChangeArrowheads="1"/>
          </p:cNvSpPr>
          <p:nvPr/>
        </p:nvSpPr>
        <p:spPr bwMode="auto">
          <a:xfrm>
            <a:off x="7477125" y="62420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427" name="Line 140"/>
          <p:cNvSpPr>
            <a:spLocks noChangeShapeType="1"/>
          </p:cNvSpPr>
          <p:nvPr/>
        </p:nvSpPr>
        <p:spPr bwMode="auto">
          <a:xfrm>
            <a:off x="7481888" y="6369050"/>
            <a:ext cx="436562" cy="0"/>
          </a:xfrm>
          <a:prstGeom prst="line">
            <a:avLst/>
          </a:prstGeom>
          <a:noFill/>
          <a:ln w="6350">
            <a:solidFill>
              <a:srgbClr val="993300"/>
            </a:solidFill>
            <a:miter lim="800000"/>
            <a:headEnd/>
            <a:tailEnd/>
          </a:ln>
        </p:spPr>
        <p:txBody>
          <a:bodyPr wrap="none"/>
          <a:lstStyle/>
          <a:p>
            <a:endParaRPr lang="en-US"/>
          </a:p>
        </p:txBody>
      </p:sp>
      <p:sp>
        <p:nvSpPr>
          <p:cNvPr id="59428" name="Line 141"/>
          <p:cNvSpPr>
            <a:spLocks noChangeShapeType="1"/>
          </p:cNvSpPr>
          <p:nvPr/>
        </p:nvSpPr>
        <p:spPr bwMode="auto">
          <a:xfrm>
            <a:off x="7496175" y="6426200"/>
            <a:ext cx="396875" cy="0"/>
          </a:xfrm>
          <a:prstGeom prst="line">
            <a:avLst/>
          </a:prstGeom>
          <a:noFill/>
          <a:ln w="6350">
            <a:solidFill>
              <a:srgbClr val="993300"/>
            </a:solidFill>
            <a:miter lim="800000"/>
            <a:headEnd/>
            <a:tailEnd/>
          </a:ln>
        </p:spPr>
        <p:txBody>
          <a:bodyPr wrap="none"/>
          <a:lstStyle/>
          <a:p>
            <a:endParaRPr lang="en-US"/>
          </a:p>
        </p:txBody>
      </p:sp>
      <p:sp>
        <p:nvSpPr>
          <p:cNvPr id="59429" name="Line 142"/>
          <p:cNvSpPr>
            <a:spLocks noChangeShapeType="1"/>
          </p:cNvSpPr>
          <p:nvPr/>
        </p:nvSpPr>
        <p:spPr bwMode="auto">
          <a:xfrm>
            <a:off x="7505700" y="6321425"/>
            <a:ext cx="396875" cy="0"/>
          </a:xfrm>
          <a:prstGeom prst="line">
            <a:avLst/>
          </a:prstGeom>
          <a:noFill/>
          <a:ln w="6350">
            <a:solidFill>
              <a:srgbClr val="993300"/>
            </a:solidFill>
            <a:miter lim="800000"/>
            <a:headEnd/>
            <a:tailEnd/>
          </a:ln>
        </p:spPr>
        <p:txBody>
          <a:bodyPr wrap="none"/>
          <a:lstStyle/>
          <a:p>
            <a:endParaRPr lang="en-US"/>
          </a:p>
        </p:txBody>
      </p:sp>
      <p:sp>
        <p:nvSpPr>
          <p:cNvPr id="59430" name="Line 143"/>
          <p:cNvSpPr>
            <a:spLocks noChangeShapeType="1"/>
          </p:cNvSpPr>
          <p:nvPr/>
        </p:nvSpPr>
        <p:spPr bwMode="auto">
          <a:xfrm>
            <a:off x="7562850" y="6475413"/>
            <a:ext cx="274638" cy="0"/>
          </a:xfrm>
          <a:prstGeom prst="line">
            <a:avLst/>
          </a:prstGeom>
          <a:noFill/>
          <a:ln w="6350">
            <a:solidFill>
              <a:srgbClr val="993300"/>
            </a:solidFill>
            <a:miter lim="800000"/>
            <a:headEnd/>
            <a:tailEnd/>
          </a:ln>
        </p:spPr>
        <p:txBody>
          <a:bodyPr wrap="none"/>
          <a:lstStyle/>
          <a:p>
            <a:endParaRPr lang="en-US"/>
          </a:p>
        </p:txBody>
      </p:sp>
      <p:sp>
        <p:nvSpPr>
          <p:cNvPr id="59431" name="Line 144"/>
          <p:cNvSpPr>
            <a:spLocks noChangeShapeType="1"/>
          </p:cNvSpPr>
          <p:nvPr/>
        </p:nvSpPr>
        <p:spPr bwMode="auto">
          <a:xfrm>
            <a:off x="7567613" y="6270625"/>
            <a:ext cx="274637" cy="0"/>
          </a:xfrm>
          <a:prstGeom prst="line">
            <a:avLst/>
          </a:prstGeom>
          <a:noFill/>
          <a:ln w="6350">
            <a:solidFill>
              <a:srgbClr val="993300"/>
            </a:solidFill>
            <a:miter lim="800000"/>
            <a:headEnd/>
            <a:tailEnd/>
          </a:ln>
        </p:spPr>
        <p:txBody>
          <a:bodyPr wrap="none"/>
          <a:lstStyle/>
          <a:p>
            <a:endParaRPr lang="en-US"/>
          </a:p>
        </p:txBody>
      </p:sp>
      <p:sp>
        <p:nvSpPr>
          <p:cNvPr id="59432" name="Oval 145"/>
          <p:cNvSpPr>
            <a:spLocks noChangeArrowheads="1"/>
          </p:cNvSpPr>
          <p:nvPr/>
        </p:nvSpPr>
        <p:spPr bwMode="auto">
          <a:xfrm>
            <a:off x="7477125" y="62388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433" name="Freeform 146"/>
          <p:cNvSpPr>
            <a:spLocks noChangeAspect="1"/>
          </p:cNvSpPr>
          <p:nvPr/>
        </p:nvSpPr>
        <p:spPr bwMode="auto">
          <a:xfrm>
            <a:off x="7473950" y="62357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34" name="Oval 229"/>
          <p:cNvSpPr>
            <a:spLocks noChangeArrowheads="1"/>
          </p:cNvSpPr>
          <p:nvPr/>
        </p:nvSpPr>
        <p:spPr bwMode="auto">
          <a:xfrm flipH="1" flipV="1">
            <a:off x="273050" y="14001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435" name="Line 230"/>
          <p:cNvSpPr>
            <a:spLocks noChangeShapeType="1"/>
          </p:cNvSpPr>
          <p:nvPr/>
        </p:nvSpPr>
        <p:spPr bwMode="auto">
          <a:xfrm flipH="1" flipV="1">
            <a:off x="273050" y="1541463"/>
            <a:ext cx="436563" cy="0"/>
          </a:xfrm>
          <a:prstGeom prst="line">
            <a:avLst/>
          </a:prstGeom>
          <a:noFill/>
          <a:ln w="6350">
            <a:solidFill>
              <a:srgbClr val="993300"/>
            </a:solidFill>
            <a:miter lim="800000"/>
            <a:headEnd/>
            <a:tailEnd/>
          </a:ln>
        </p:spPr>
        <p:txBody>
          <a:bodyPr wrap="none"/>
          <a:lstStyle/>
          <a:p>
            <a:endParaRPr lang="en-US"/>
          </a:p>
        </p:txBody>
      </p:sp>
      <p:sp>
        <p:nvSpPr>
          <p:cNvPr id="59436" name="Line 231"/>
          <p:cNvSpPr>
            <a:spLocks noChangeShapeType="1"/>
          </p:cNvSpPr>
          <p:nvPr/>
        </p:nvSpPr>
        <p:spPr bwMode="auto">
          <a:xfrm flipH="1" flipV="1">
            <a:off x="298450" y="1484313"/>
            <a:ext cx="396875" cy="0"/>
          </a:xfrm>
          <a:prstGeom prst="line">
            <a:avLst/>
          </a:prstGeom>
          <a:noFill/>
          <a:ln w="6350">
            <a:solidFill>
              <a:srgbClr val="993300"/>
            </a:solidFill>
            <a:miter lim="800000"/>
            <a:headEnd/>
            <a:tailEnd/>
          </a:ln>
        </p:spPr>
        <p:txBody>
          <a:bodyPr wrap="none"/>
          <a:lstStyle/>
          <a:p>
            <a:endParaRPr lang="en-US"/>
          </a:p>
        </p:txBody>
      </p:sp>
      <p:sp>
        <p:nvSpPr>
          <p:cNvPr id="59437" name="Line 233"/>
          <p:cNvSpPr>
            <a:spLocks noChangeShapeType="1"/>
          </p:cNvSpPr>
          <p:nvPr/>
        </p:nvSpPr>
        <p:spPr bwMode="auto">
          <a:xfrm flipH="1" flipV="1">
            <a:off x="354013" y="1435100"/>
            <a:ext cx="274637" cy="0"/>
          </a:xfrm>
          <a:prstGeom prst="line">
            <a:avLst/>
          </a:prstGeom>
          <a:noFill/>
          <a:ln w="6350">
            <a:solidFill>
              <a:srgbClr val="993300"/>
            </a:solidFill>
            <a:miter lim="800000"/>
            <a:headEnd/>
            <a:tailEnd/>
          </a:ln>
        </p:spPr>
        <p:txBody>
          <a:bodyPr wrap="none"/>
          <a:lstStyle/>
          <a:p>
            <a:endParaRPr lang="en-US"/>
          </a:p>
        </p:txBody>
      </p:sp>
      <p:sp>
        <p:nvSpPr>
          <p:cNvPr id="59438" name="Oval 235"/>
          <p:cNvSpPr>
            <a:spLocks noChangeArrowheads="1"/>
          </p:cNvSpPr>
          <p:nvPr/>
        </p:nvSpPr>
        <p:spPr bwMode="auto">
          <a:xfrm flipH="1" flipV="1">
            <a:off x="273050" y="14033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439" name="Oval 247"/>
          <p:cNvSpPr>
            <a:spLocks noChangeArrowheads="1"/>
          </p:cNvSpPr>
          <p:nvPr/>
        </p:nvSpPr>
        <p:spPr bwMode="auto">
          <a:xfrm rot="3576076">
            <a:off x="2185194" y="14104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440" name="Line 248"/>
          <p:cNvSpPr>
            <a:spLocks noChangeShapeType="1"/>
          </p:cNvSpPr>
          <p:nvPr/>
        </p:nvSpPr>
        <p:spPr bwMode="auto">
          <a:xfrm rot="3576076">
            <a:off x="2196306" y="1542257"/>
            <a:ext cx="436563" cy="0"/>
          </a:xfrm>
          <a:prstGeom prst="line">
            <a:avLst/>
          </a:prstGeom>
          <a:noFill/>
          <a:ln w="6350">
            <a:solidFill>
              <a:srgbClr val="993300"/>
            </a:solidFill>
            <a:miter lim="800000"/>
            <a:headEnd/>
            <a:tailEnd/>
          </a:ln>
        </p:spPr>
        <p:txBody>
          <a:bodyPr wrap="none"/>
          <a:lstStyle/>
          <a:p>
            <a:endParaRPr lang="en-US"/>
          </a:p>
        </p:txBody>
      </p:sp>
      <p:sp>
        <p:nvSpPr>
          <p:cNvPr id="59441" name="Line 249"/>
          <p:cNvSpPr>
            <a:spLocks noChangeShapeType="1"/>
          </p:cNvSpPr>
          <p:nvPr/>
        </p:nvSpPr>
        <p:spPr bwMode="auto">
          <a:xfrm rot="3576076">
            <a:off x="2163762" y="1565276"/>
            <a:ext cx="396875" cy="0"/>
          </a:xfrm>
          <a:prstGeom prst="line">
            <a:avLst/>
          </a:prstGeom>
          <a:noFill/>
          <a:ln w="6350">
            <a:solidFill>
              <a:srgbClr val="993300"/>
            </a:solidFill>
            <a:miter lim="800000"/>
            <a:headEnd/>
            <a:tailEnd/>
          </a:ln>
        </p:spPr>
        <p:txBody>
          <a:bodyPr wrap="none"/>
          <a:lstStyle/>
          <a:p>
            <a:endParaRPr lang="en-US"/>
          </a:p>
        </p:txBody>
      </p:sp>
      <p:sp>
        <p:nvSpPr>
          <p:cNvPr id="59442" name="Line 250"/>
          <p:cNvSpPr>
            <a:spLocks noChangeShapeType="1"/>
          </p:cNvSpPr>
          <p:nvPr/>
        </p:nvSpPr>
        <p:spPr bwMode="auto">
          <a:xfrm rot="3576076">
            <a:off x="2259012" y="1520826"/>
            <a:ext cx="396875" cy="0"/>
          </a:xfrm>
          <a:prstGeom prst="line">
            <a:avLst/>
          </a:prstGeom>
          <a:noFill/>
          <a:ln w="6350">
            <a:solidFill>
              <a:srgbClr val="993300"/>
            </a:solidFill>
            <a:miter lim="800000"/>
            <a:headEnd/>
            <a:tailEnd/>
          </a:ln>
        </p:spPr>
        <p:txBody>
          <a:bodyPr wrap="none"/>
          <a:lstStyle/>
          <a:p>
            <a:endParaRPr lang="en-US"/>
          </a:p>
        </p:txBody>
      </p:sp>
      <p:sp>
        <p:nvSpPr>
          <p:cNvPr id="59443" name="Line 251"/>
          <p:cNvSpPr>
            <a:spLocks noChangeShapeType="1"/>
          </p:cNvSpPr>
          <p:nvPr/>
        </p:nvSpPr>
        <p:spPr bwMode="auto">
          <a:xfrm rot="3576076">
            <a:off x="2185194" y="1596232"/>
            <a:ext cx="274637" cy="0"/>
          </a:xfrm>
          <a:prstGeom prst="line">
            <a:avLst/>
          </a:prstGeom>
          <a:noFill/>
          <a:ln w="6350">
            <a:solidFill>
              <a:srgbClr val="993300"/>
            </a:solidFill>
            <a:miter lim="800000"/>
            <a:headEnd/>
            <a:tailEnd/>
          </a:ln>
        </p:spPr>
        <p:txBody>
          <a:bodyPr wrap="none"/>
          <a:lstStyle/>
          <a:p>
            <a:endParaRPr lang="en-US"/>
          </a:p>
        </p:txBody>
      </p:sp>
      <p:sp>
        <p:nvSpPr>
          <p:cNvPr id="59444" name="Line 252"/>
          <p:cNvSpPr>
            <a:spLocks noChangeShapeType="1"/>
          </p:cNvSpPr>
          <p:nvPr/>
        </p:nvSpPr>
        <p:spPr bwMode="auto">
          <a:xfrm rot="3576076">
            <a:off x="2364581" y="1496219"/>
            <a:ext cx="274638" cy="0"/>
          </a:xfrm>
          <a:prstGeom prst="line">
            <a:avLst/>
          </a:prstGeom>
          <a:noFill/>
          <a:ln w="6350">
            <a:solidFill>
              <a:srgbClr val="993300"/>
            </a:solidFill>
            <a:miter lim="800000"/>
            <a:headEnd/>
            <a:tailEnd/>
          </a:ln>
        </p:spPr>
        <p:txBody>
          <a:bodyPr wrap="none"/>
          <a:lstStyle/>
          <a:p>
            <a:endParaRPr lang="en-US"/>
          </a:p>
        </p:txBody>
      </p:sp>
      <p:sp>
        <p:nvSpPr>
          <p:cNvPr id="59445" name="Oval 253"/>
          <p:cNvSpPr>
            <a:spLocks noChangeArrowheads="1"/>
          </p:cNvSpPr>
          <p:nvPr/>
        </p:nvSpPr>
        <p:spPr bwMode="auto">
          <a:xfrm rot="3576076">
            <a:off x="2188369" y="14089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446" name="Freeform 254"/>
          <p:cNvSpPr>
            <a:spLocks noChangeAspect="1"/>
          </p:cNvSpPr>
          <p:nvPr/>
        </p:nvSpPr>
        <p:spPr bwMode="auto">
          <a:xfrm rot="3576076">
            <a:off x="2244725" y="14382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47" name="Oval 256"/>
          <p:cNvSpPr>
            <a:spLocks noChangeArrowheads="1"/>
          </p:cNvSpPr>
          <p:nvPr/>
        </p:nvSpPr>
        <p:spPr bwMode="auto">
          <a:xfrm rot="3576076">
            <a:off x="1702594" y="912019"/>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448" name="Line 257"/>
          <p:cNvSpPr>
            <a:spLocks noChangeShapeType="1"/>
          </p:cNvSpPr>
          <p:nvPr/>
        </p:nvSpPr>
        <p:spPr bwMode="auto">
          <a:xfrm rot="3576076">
            <a:off x="1713706" y="1043782"/>
            <a:ext cx="436563" cy="0"/>
          </a:xfrm>
          <a:prstGeom prst="line">
            <a:avLst/>
          </a:prstGeom>
          <a:noFill/>
          <a:ln w="6350">
            <a:solidFill>
              <a:srgbClr val="993300"/>
            </a:solidFill>
            <a:miter lim="800000"/>
            <a:headEnd/>
            <a:tailEnd/>
          </a:ln>
        </p:spPr>
        <p:txBody>
          <a:bodyPr wrap="none"/>
          <a:lstStyle/>
          <a:p>
            <a:endParaRPr lang="en-US"/>
          </a:p>
        </p:txBody>
      </p:sp>
      <p:sp>
        <p:nvSpPr>
          <p:cNvPr id="59449" name="Line 258"/>
          <p:cNvSpPr>
            <a:spLocks noChangeShapeType="1"/>
          </p:cNvSpPr>
          <p:nvPr/>
        </p:nvSpPr>
        <p:spPr bwMode="auto">
          <a:xfrm rot="3576076">
            <a:off x="1681162" y="1066801"/>
            <a:ext cx="396875" cy="0"/>
          </a:xfrm>
          <a:prstGeom prst="line">
            <a:avLst/>
          </a:prstGeom>
          <a:noFill/>
          <a:ln w="6350">
            <a:solidFill>
              <a:srgbClr val="993300"/>
            </a:solidFill>
            <a:miter lim="800000"/>
            <a:headEnd/>
            <a:tailEnd/>
          </a:ln>
        </p:spPr>
        <p:txBody>
          <a:bodyPr wrap="none"/>
          <a:lstStyle/>
          <a:p>
            <a:endParaRPr lang="en-US"/>
          </a:p>
        </p:txBody>
      </p:sp>
      <p:sp>
        <p:nvSpPr>
          <p:cNvPr id="59450" name="Line 259"/>
          <p:cNvSpPr>
            <a:spLocks noChangeShapeType="1"/>
          </p:cNvSpPr>
          <p:nvPr/>
        </p:nvSpPr>
        <p:spPr bwMode="auto">
          <a:xfrm rot="3576076">
            <a:off x="1776412" y="1022351"/>
            <a:ext cx="396875" cy="0"/>
          </a:xfrm>
          <a:prstGeom prst="line">
            <a:avLst/>
          </a:prstGeom>
          <a:noFill/>
          <a:ln w="6350">
            <a:solidFill>
              <a:srgbClr val="993300"/>
            </a:solidFill>
            <a:miter lim="800000"/>
            <a:headEnd/>
            <a:tailEnd/>
          </a:ln>
        </p:spPr>
        <p:txBody>
          <a:bodyPr wrap="none"/>
          <a:lstStyle/>
          <a:p>
            <a:endParaRPr lang="en-US"/>
          </a:p>
        </p:txBody>
      </p:sp>
      <p:sp>
        <p:nvSpPr>
          <p:cNvPr id="59451" name="Line 260"/>
          <p:cNvSpPr>
            <a:spLocks noChangeShapeType="1"/>
          </p:cNvSpPr>
          <p:nvPr/>
        </p:nvSpPr>
        <p:spPr bwMode="auto">
          <a:xfrm rot="3576076">
            <a:off x="1702594" y="1097757"/>
            <a:ext cx="274637" cy="0"/>
          </a:xfrm>
          <a:prstGeom prst="line">
            <a:avLst/>
          </a:prstGeom>
          <a:noFill/>
          <a:ln w="6350">
            <a:solidFill>
              <a:srgbClr val="993300"/>
            </a:solidFill>
            <a:miter lim="800000"/>
            <a:headEnd/>
            <a:tailEnd/>
          </a:ln>
        </p:spPr>
        <p:txBody>
          <a:bodyPr wrap="none"/>
          <a:lstStyle/>
          <a:p>
            <a:endParaRPr lang="en-US"/>
          </a:p>
        </p:txBody>
      </p:sp>
      <p:sp>
        <p:nvSpPr>
          <p:cNvPr id="59452" name="Line 261"/>
          <p:cNvSpPr>
            <a:spLocks noChangeShapeType="1"/>
          </p:cNvSpPr>
          <p:nvPr/>
        </p:nvSpPr>
        <p:spPr bwMode="auto">
          <a:xfrm rot="3576076">
            <a:off x="1881981" y="997744"/>
            <a:ext cx="274638" cy="0"/>
          </a:xfrm>
          <a:prstGeom prst="line">
            <a:avLst/>
          </a:prstGeom>
          <a:noFill/>
          <a:ln w="6350">
            <a:solidFill>
              <a:srgbClr val="993300"/>
            </a:solidFill>
            <a:miter lim="800000"/>
            <a:headEnd/>
            <a:tailEnd/>
          </a:ln>
        </p:spPr>
        <p:txBody>
          <a:bodyPr wrap="none"/>
          <a:lstStyle/>
          <a:p>
            <a:endParaRPr lang="en-US"/>
          </a:p>
        </p:txBody>
      </p:sp>
      <p:sp>
        <p:nvSpPr>
          <p:cNvPr id="59453" name="Oval 262"/>
          <p:cNvSpPr>
            <a:spLocks noChangeArrowheads="1"/>
          </p:cNvSpPr>
          <p:nvPr/>
        </p:nvSpPr>
        <p:spPr bwMode="auto">
          <a:xfrm rot="3576076">
            <a:off x="1705769" y="910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454" name="Freeform 263"/>
          <p:cNvSpPr>
            <a:spLocks noChangeAspect="1"/>
          </p:cNvSpPr>
          <p:nvPr/>
        </p:nvSpPr>
        <p:spPr bwMode="auto">
          <a:xfrm rot="3576076">
            <a:off x="1762125" y="9398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55" name="Oval 265"/>
          <p:cNvSpPr>
            <a:spLocks noChangeArrowheads="1"/>
          </p:cNvSpPr>
          <p:nvPr/>
        </p:nvSpPr>
        <p:spPr bwMode="auto">
          <a:xfrm rot="3576076">
            <a:off x="1229519" y="3627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456" name="Line 266"/>
          <p:cNvSpPr>
            <a:spLocks noChangeShapeType="1"/>
          </p:cNvSpPr>
          <p:nvPr/>
        </p:nvSpPr>
        <p:spPr bwMode="auto">
          <a:xfrm rot="3576076">
            <a:off x="1240631" y="494507"/>
            <a:ext cx="436563" cy="0"/>
          </a:xfrm>
          <a:prstGeom prst="line">
            <a:avLst/>
          </a:prstGeom>
          <a:noFill/>
          <a:ln w="6350">
            <a:solidFill>
              <a:srgbClr val="993300"/>
            </a:solidFill>
            <a:miter lim="800000"/>
            <a:headEnd/>
            <a:tailEnd/>
          </a:ln>
        </p:spPr>
        <p:txBody>
          <a:bodyPr wrap="none"/>
          <a:lstStyle/>
          <a:p>
            <a:endParaRPr lang="en-US"/>
          </a:p>
        </p:txBody>
      </p:sp>
      <p:sp>
        <p:nvSpPr>
          <p:cNvPr id="59457" name="Line 267"/>
          <p:cNvSpPr>
            <a:spLocks noChangeShapeType="1"/>
          </p:cNvSpPr>
          <p:nvPr/>
        </p:nvSpPr>
        <p:spPr bwMode="auto">
          <a:xfrm rot="3576076">
            <a:off x="1208087" y="517526"/>
            <a:ext cx="396875" cy="0"/>
          </a:xfrm>
          <a:prstGeom prst="line">
            <a:avLst/>
          </a:prstGeom>
          <a:noFill/>
          <a:ln w="6350">
            <a:solidFill>
              <a:srgbClr val="993300"/>
            </a:solidFill>
            <a:miter lim="800000"/>
            <a:headEnd/>
            <a:tailEnd/>
          </a:ln>
        </p:spPr>
        <p:txBody>
          <a:bodyPr wrap="none"/>
          <a:lstStyle/>
          <a:p>
            <a:endParaRPr lang="en-US"/>
          </a:p>
        </p:txBody>
      </p:sp>
      <p:sp>
        <p:nvSpPr>
          <p:cNvPr id="59458" name="Line 268"/>
          <p:cNvSpPr>
            <a:spLocks noChangeShapeType="1"/>
          </p:cNvSpPr>
          <p:nvPr/>
        </p:nvSpPr>
        <p:spPr bwMode="auto">
          <a:xfrm rot="3576076">
            <a:off x="1303337" y="473076"/>
            <a:ext cx="396875" cy="0"/>
          </a:xfrm>
          <a:prstGeom prst="line">
            <a:avLst/>
          </a:prstGeom>
          <a:noFill/>
          <a:ln w="6350">
            <a:solidFill>
              <a:srgbClr val="993300"/>
            </a:solidFill>
            <a:miter lim="800000"/>
            <a:headEnd/>
            <a:tailEnd/>
          </a:ln>
        </p:spPr>
        <p:txBody>
          <a:bodyPr wrap="none"/>
          <a:lstStyle/>
          <a:p>
            <a:endParaRPr lang="en-US"/>
          </a:p>
        </p:txBody>
      </p:sp>
      <p:sp>
        <p:nvSpPr>
          <p:cNvPr id="59459" name="Line 269"/>
          <p:cNvSpPr>
            <a:spLocks noChangeShapeType="1"/>
          </p:cNvSpPr>
          <p:nvPr/>
        </p:nvSpPr>
        <p:spPr bwMode="auto">
          <a:xfrm rot="3576076">
            <a:off x="1229519" y="548482"/>
            <a:ext cx="274637" cy="0"/>
          </a:xfrm>
          <a:prstGeom prst="line">
            <a:avLst/>
          </a:prstGeom>
          <a:noFill/>
          <a:ln w="6350">
            <a:solidFill>
              <a:srgbClr val="993300"/>
            </a:solidFill>
            <a:miter lim="800000"/>
            <a:headEnd/>
            <a:tailEnd/>
          </a:ln>
        </p:spPr>
        <p:txBody>
          <a:bodyPr wrap="none"/>
          <a:lstStyle/>
          <a:p>
            <a:endParaRPr lang="en-US"/>
          </a:p>
        </p:txBody>
      </p:sp>
      <p:sp>
        <p:nvSpPr>
          <p:cNvPr id="59460" name="Line 270"/>
          <p:cNvSpPr>
            <a:spLocks noChangeShapeType="1"/>
          </p:cNvSpPr>
          <p:nvPr/>
        </p:nvSpPr>
        <p:spPr bwMode="auto">
          <a:xfrm rot="3576076">
            <a:off x="1408906" y="448469"/>
            <a:ext cx="274638" cy="0"/>
          </a:xfrm>
          <a:prstGeom prst="line">
            <a:avLst/>
          </a:prstGeom>
          <a:noFill/>
          <a:ln w="6350">
            <a:solidFill>
              <a:srgbClr val="993300"/>
            </a:solidFill>
            <a:miter lim="800000"/>
            <a:headEnd/>
            <a:tailEnd/>
          </a:ln>
        </p:spPr>
        <p:txBody>
          <a:bodyPr wrap="none"/>
          <a:lstStyle/>
          <a:p>
            <a:endParaRPr lang="en-US"/>
          </a:p>
        </p:txBody>
      </p:sp>
      <p:sp>
        <p:nvSpPr>
          <p:cNvPr id="59461" name="Oval 271"/>
          <p:cNvSpPr>
            <a:spLocks noChangeArrowheads="1"/>
          </p:cNvSpPr>
          <p:nvPr/>
        </p:nvSpPr>
        <p:spPr bwMode="auto">
          <a:xfrm rot="3576076">
            <a:off x="1232694" y="36115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462" name="Freeform 272"/>
          <p:cNvSpPr>
            <a:spLocks noChangeAspect="1"/>
          </p:cNvSpPr>
          <p:nvPr/>
        </p:nvSpPr>
        <p:spPr bwMode="auto">
          <a:xfrm rot="3576076">
            <a:off x="1289050" y="3905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63" name="Oval 301"/>
          <p:cNvSpPr>
            <a:spLocks noChangeArrowheads="1"/>
          </p:cNvSpPr>
          <p:nvPr/>
        </p:nvSpPr>
        <p:spPr bwMode="auto">
          <a:xfrm rot="3576076">
            <a:off x="5531644" y="51950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464" name="Line 302"/>
          <p:cNvSpPr>
            <a:spLocks noChangeShapeType="1"/>
          </p:cNvSpPr>
          <p:nvPr/>
        </p:nvSpPr>
        <p:spPr bwMode="auto">
          <a:xfrm rot="3576076">
            <a:off x="5542756" y="5326857"/>
            <a:ext cx="436563" cy="0"/>
          </a:xfrm>
          <a:prstGeom prst="line">
            <a:avLst/>
          </a:prstGeom>
          <a:noFill/>
          <a:ln w="6350">
            <a:solidFill>
              <a:srgbClr val="993300"/>
            </a:solidFill>
            <a:miter lim="800000"/>
            <a:headEnd/>
            <a:tailEnd/>
          </a:ln>
        </p:spPr>
        <p:txBody>
          <a:bodyPr wrap="none"/>
          <a:lstStyle/>
          <a:p>
            <a:endParaRPr lang="en-US"/>
          </a:p>
        </p:txBody>
      </p:sp>
      <p:sp>
        <p:nvSpPr>
          <p:cNvPr id="59465" name="Line 303"/>
          <p:cNvSpPr>
            <a:spLocks noChangeShapeType="1"/>
          </p:cNvSpPr>
          <p:nvPr/>
        </p:nvSpPr>
        <p:spPr bwMode="auto">
          <a:xfrm rot="3576076">
            <a:off x="5510212" y="5349876"/>
            <a:ext cx="396875" cy="0"/>
          </a:xfrm>
          <a:prstGeom prst="line">
            <a:avLst/>
          </a:prstGeom>
          <a:noFill/>
          <a:ln w="6350">
            <a:solidFill>
              <a:srgbClr val="993300"/>
            </a:solidFill>
            <a:miter lim="800000"/>
            <a:headEnd/>
            <a:tailEnd/>
          </a:ln>
        </p:spPr>
        <p:txBody>
          <a:bodyPr wrap="none"/>
          <a:lstStyle/>
          <a:p>
            <a:endParaRPr lang="en-US"/>
          </a:p>
        </p:txBody>
      </p:sp>
      <p:sp>
        <p:nvSpPr>
          <p:cNvPr id="59466" name="Line 304"/>
          <p:cNvSpPr>
            <a:spLocks noChangeShapeType="1"/>
          </p:cNvSpPr>
          <p:nvPr/>
        </p:nvSpPr>
        <p:spPr bwMode="auto">
          <a:xfrm rot="3576076">
            <a:off x="5605462" y="5305426"/>
            <a:ext cx="396875" cy="0"/>
          </a:xfrm>
          <a:prstGeom prst="line">
            <a:avLst/>
          </a:prstGeom>
          <a:noFill/>
          <a:ln w="6350">
            <a:solidFill>
              <a:srgbClr val="993300"/>
            </a:solidFill>
            <a:miter lim="800000"/>
            <a:headEnd/>
            <a:tailEnd/>
          </a:ln>
        </p:spPr>
        <p:txBody>
          <a:bodyPr wrap="none"/>
          <a:lstStyle/>
          <a:p>
            <a:endParaRPr lang="en-US"/>
          </a:p>
        </p:txBody>
      </p:sp>
      <p:sp>
        <p:nvSpPr>
          <p:cNvPr id="59467" name="Line 305"/>
          <p:cNvSpPr>
            <a:spLocks noChangeShapeType="1"/>
          </p:cNvSpPr>
          <p:nvPr/>
        </p:nvSpPr>
        <p:spPr bwMode="auto">
          <a:xfrm rot="3576076">
            <a:off x="5531644" y="5380832"/>
            <a:ext cx="274637" cy="0"/>
          </a:xfrm>
          <a:prstGeom prst="line">
            <a:avLst/>
          </a:prstGeom>
          <a:noFill/>
          <a:ln w="6350">
            <a:solidFill>
              <a:srgbClr val="993300"/>
            </a:solidFill>
            <a:miter lim="800000"/>
            <a:headEnd/>
            <a:tailEnd/>
          </a:ln>
        </p:spPr>
        <p:txBody>
          <a:bodyPr wrap="none"/>
          <a:lstStyle/>
          <a:p>
            <a:endParaRPr lang="en-US"/>
          </a:p>
        </p:txBody>
      </p:sp>
      <p:sp>
        <p:nvSpPr>
          <p:cNvPr id="59468" name="Line 306"/>
          <p:cNvSpPr>
            <a:spLocks noChangeShapeType="1"/>
          </p:cNvSpPr>
          <p:nvPr/>
        </p:nvSpPr>
        <p:spPr bwMode="auto">
          <a:xfrm rot="3576076">
            <a:off x="5711031" y="5280819"/>
            <a:ext cx="274638" cy="0"/>
          </a:xfrm>
          <a:prstGeom prst="line">
            <a:avLst/>
          </a:prstGeom>
          <a:noFill/>
          <a:ln w="6350">
            <a:solidFill>
              <a:srgbClr val="993300"/>
            </a:solidFill>
            <a:miter lim="800000"/>
            <a:headEnd/>
            <a:tailEnd/>
          </a:ln>
        </p:spPr>
        <p:txBody>
          <a:bodyPr wrap="none"/>
          <a:lstStyle/>
          <a:p>
            <a:endParaRPr lang="en-US"/>
          </a:p>
        </p:txBody>
      </p:sp>
      <p:sp>
        <p:nvSpPr>
          <p:cNvPr id="59469" name="Oval 307"/>
          <p:cNvSpPr>
            <a:spLocks noChangeArrowheads="1"/>
          </p:cNvSpPr>
          <p:nvPr/>
        </p:nvSpPr>
        <p:spPr bwMode="auto">
          <a:xfrm rot="3576076">
            <a:off x="5534819" y="51935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470" name="Freeform 308"/>
          <p:cNvSpPr>
            <a:spLocks noChangeAspect="1"/>
          </p:cNvSpPr>
          <p:nvPr/>
        </p:nvSpPr>
        <p:spPr bwMode="auto">
          <a:xfrm rot="3576076">
            <a:off x="5591175" y="52228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71" name="Oval 310"/>
          <p:cNvSpPr>
            <a:spLocks noChangeArrowheads="1"/>
          </p:cNvSpPr>
          <p:nvPr/>
        </p:nvSpPr>
        <p:spPr bwMode="auto">
          <a:xfrm rot="3576076">
            <a:off x="6036469" y="56903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472" name="Line 311"/>
          <p:cNvSpPr>
            <a:spLocks noChangeShapeType="1"/>
          </p:cNvSpPr>
          <p:nvPr/>
        </p:nvSpPr>
        <p:spPr bwMode="auto">
          <a:xfrm rot="3576076">
            <a:off x="6047581" y="5822157"/>
            <a:ext cx="436563" cy="0"/>
          </a:xfrm>
          <a:prstGeom prst="line">
            <a:avLst/>
          </a:prstGeom>
          <a:noFill/>
          <a:ln w="6350">
            <a:solidFill>
              <a:srgbClr val="993300"/>
            </a:solidFill>
            <a:miter lim="800000"/>
            <a:headEnd/>
            <a:tailEnd/>
          </a:ln>
        </p:spPr>
        <p:txBody>
          <a:bodyPr wrap="none"/>
          <a:lstStyle/>
          <a:p>
            <a:endParaRPr lang="en-US"/>
          </a:p>
        </p:txBody>
      </p:sp>
      <p:sp>
        <p:nvSpPr>
          <p:cNvPr id="59473" name="Line 312"/>
          <p:cNvSpPr>
            <a:spLocks noChangeShapeType="1"/>
          </p:cNvSpPr>
          <p:nvPr/>
        </p:nvSpPr>
        <p:spPr bwMode="auto">
          <a:xfrm rot="3576076">
            <a:off x="6015037" y="5845176"/>
            <a:ext cx="396875" cy="0"/>
          </a:xfrm>
          <a:prstGeom prst="line">
            <a:avLst/>
          </a:prstGeom>
          <a:noFill/>
          <a:ln w="6350">
            <a:solidFill>
              <a:srgbClr val="993300"/>
            </a:solidFill>
            <a:miter lim="800000"/>
            <a:headEnd/>
            <a:tailEnd/>
          </a:ln>
        </p:spPr>
        <p:txBody>
          <a:bodyPr wrap="none"/>
          <a:lstStyle/>
          <a:p>
            <a:endParaRPr lang="en-US"/>
          </a:p>
        </p:txBody>
      </p:sp>
      <p:sp>
        <p:nvSpPr>
          <p:cNvPr id="59474" name="Line 313"/>
          <p:cNvSpPr>
            <a:spLocks noChangeShapeType="1"/>
          </p:cNvSpPr>
          <p:nvPr/>
        </p:nvSpPr>
        <p:spPr bwMode="auto">
          <a:xfrm rot="3576076">
            <a:off x="6110287" y="5800726"/>
            <a:ext cx="396875" cy="0"/>
          </a:xfrm>
          <a:prstGeom prst="line">
            <a:avLst/>
          </a:prstGeom>
          <a:noFill/>
          <a:ln w="6350">
            <a:solidFill>
              <a:srgbClr val="993300"/>
            </a:solidFill>
            <a:miter lim="800000"/>
            <a:headEnd/>
            <a:tailEnd/>
          </a:ln>
        </p:spPr>
        <p:txBody>
          <a:bodyPr wrap="none"/>
          <a:lstStyle/>
          <a:p>
            <a:endParaRPr lang="en-US"/>
          </a:p>
        </p:txBody>
      </p:sp>
      <p:sp>
        <p:nvSpPr>
          <p:cNvPr id="59475" name="Line 314"/>
          <p:cNvSpPr>
            <a:spLocks noChangeShapeType="1"/>
          </p:cNvSpPr>
          <p:nvPr/>
        </p:nvSpPr>
        <p:spPr bwMode="auto">
          <a:xfrm rot="3576076">
            <a:off x="6036469" y="5876132"/>
            <a:ext cx="274637" cy="0"/>
          </a:xfrm>
          <a:prstGeom prst="line">
            <a:avLst/>
          </a:prstGeom>
          <a:noFill/>
          <a:ln w="6350">
            <a:solidFill>
              <a:srgbClr val="993300"/>
            </a:solidFill>
            <a:miter lim="800000"/>
            <a:headEnd/>
            <a:tailEnd/>
          </a:ln>
        </p:spPr>
        <p:txBody>
          <a:bodyPr wrap="none"/>
          <a:lstStyle/>
          <a:p>
            <a:endParaRPr lang="en-US"/>
          </a:p>
        </p:txBody>
      </p:sp>
      <p:sp>
        <p:nvSpPr>
          <p:cNvPr id="59476" name="Line 315"/>
          <p:cNvSpPr>
            <a:spLocks noChangeShapeType="1"/>
          </p:cNvSpPr>
          <p:nvPr/>
        </p:nvSpPr>
        <p:spPr bwMode="auto">
          <a:xfrm rot="3576076">
            <a:off x="6215856" y="5776119"/>
            <a:ext cx="274638" cy="0"/>
          </a:xfrm>
          <a:prstGeom prst="line">
            <a:avLst/>
          </a:prstGeom>
          <a:noFill/>
          <a:ln w="6350">
            <a:solidFill>
              <a:srgbClr val="993300"/>
            </a:solidFill>
            <a:miter lim="800000"/>
            <a:headEnd/>
            <a:tailEnd/>
          </a:ln>
        </p:spPr>
        <p:txBody>
          <a:bodyPr wrap="none"/>
          <a:lstStyle/>
          <a:p>
            <a:endParaRPr lang="en-US"/>
          </a:p>
        </p:txBody>
      </p:sp>
      <p:sp>
        <p:nvSpPr>
          <p:cNvPr id="59477" name="Oval 316"/>
          <p:cNvSpPr>
            <a:spLocks noChangeArrowheads="1"/>
          </p:cNvSpPr>
          <p:nvPr/>
        </p:nvSpPr>
        <p:spPr bwMode="auto">
          <a:xfrm rot="3576076">
            <a:off x="6039644" y="56888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478" name="Freeform 317"/>
          <p:cNvSpPr>
            <a:spLocks noChangeAspect="1"/>
          </p:cNvSpPr>
          <p:nvPr/>
        </p:nvSpPr>
        <p:spPr bwMode="auto">
          <a:xfrm rot="3576076">
            <a:off x="6096000" y="57181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79" name="Oval 319"/>
          <p:cNvSpPr>
            <a:spLocks noChangeArrowheads="1"/>
          </p:cNvSpPr>
          <p:nvPr/>
        </p:nvSpPr>
        <p:spPr bwMode="auto">
          <a:xfrm rot="3576076">
            <a:off x="6522244" y="62428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480" name="Line 320"/>
          <p:cNvSpPr>
            <a:spLocks noChangeShapeType="1"/>
          </p:cNvSpPr>
          <p:nvPr/>
        </p:nvSpPr>
        <p:spPr bwMode="auto">
          <a:xfrm rot="3576076">
            <a:off x="6533356" y="6374607"/>
            <a:ext cx="436563" cy="0"/>
          </a:xfrm>
          <a:prstGeom prst="line">
            <a:avLst/>
          </a:prstGeom>
          <a:noFill/>
          <a:ln w="6350">
            <a:solidFill>
              <a:srgbClr val="993300"/>
            </a:solidFill>
            <a:miter lim="800000"/>
            <a:headEnd/>
            <a:tailEnd/>
          </a:ln>
        </p:spPr>
        <p:txBody>
          <a:bodyPr wrap="none"/>
          <a:lstStyle/>
          <a:p>
            <a:endParaRPr lang="en-US"/>
          </a:p>
        </p:txBody>
      </p:sp>
      <p:sp>
        <p:nvSpPr>
          <p:cNvPr id="59481" name="Line 321"/>
          <p:cNvSpPr>
            <a:spLocks noChangeShapeType="1"/>
          </p:cNvSpPr>
          <p:nvPr/>
        </p:nvSpPr>
        <p:spPr bwMode="auto">
          <a:xfrm rot="3576076">
            <a:off x="6500812" y="6397626"/>
            <a:ext cx="396875" cy="0"/>
          </a:xfrm>
          <a:prstGeom prst="line">
            <a:avLst/>
          </a:prstGeom>
          <a:noFill/>
          <a:ln w="6350">
            <a:solidFill>
              <a:srgbClr val="993300"/>
            </a:solidFill>
            <a:miter lim="800000"/>
            <a:headEnd/>
            <a:tailEnd/>
          </a:ln>
        </p:spPr>
        <p:txBody>
          <a:bodyPr wrap="none"/>
          <a:lstStyle/>
          <a:p>
            <a:endParaRPr lang="en-US"/>
          </a:p>
        </p:txBody>
      </p:sp>
      <p:sp>
        <p:nvSpPr>
          <p:cNvPr id="59482" name="Line 322"/>
          <p:cNvSpPr>
            <a:spLocks noChangeShapeType="1"/>
          </p:cNvSpPr>
          <p:nvPr/>
        </p:nvSpPr>
        <p:spPr bwMode="auto">
          <a:xfrm rot="3576076">
            <a:off x="6596062" y="6353176"/>
            <a:ext cx="396875" cy="0"/>
          </a:xfrm>
          <a:prstGeom prst="line">
            <a:avLst/>
          </a:prstGeom>
          <a:noFill/>
          <a:ln w="6350">
            <a:solidFill>
              <a:srgbClr val="993300"/>
            </a:solidFill>
            <a:miter lim="800000"/>
            <a:headEnd/>
            <a:tailEnd/>
          </a:ln>
        </p:spPr>
        <p:txBody>
          <a:bodyPr wrap="none"/>
          <a:lstStyle/>
          <a:p>
            <a:endParaRPr lang="en-US"/>
          </a:p>
        </p:txBody>
      </p:sp>
      <p:sp>
        <p:nvSpPr>
          <p:cNvPr id="59483" name="Line 323"/>
          <p:cNvSpPr>
            <a:spLocks noChangeShapeType="1"/>
          </p:cNvSpPr>
          <p:nvPr/>
        </p:nvSpPr>
        <p:spPr bwMode="auto">
          <a:xfrm rot="3576076">
            <a:off x="6522244" y="6428582"/>
            <a:ext cx="274637" cy="0"/>
          </a:xfrm>
          <a:prstGeom prst="line">
            <a:avLst/>
          </a:prstGeom>
          <a:noFill/>
          <a:ln w="6350">
            <a:solidFill>
              <a:srgbClr val="993300"/>
            </a:solidFill>
            <a:miter lim="800000"/>
            <a:headEnd/>
            <a:tailEnd/>
          </a:ln>
        </p:spPr>
        <p:txBody>
          <a:bodyPr wrap="none"/>
          <a:lstStyle/>
          <a:p>
            <a:endParaRPr lang="en-US"/>
          </a:p>
        </p:txBody>
      </p:sp>
      <p:sp>
        <p:nvSpPr>
          <p:cNvPr id="59484" name="Line 324"/>
          <p:cNvSpPr>
            <a:spLocks noChangeShapeType="1"/>
          </p:cNvSpPr>
          <p:nvPr/>
        </p:nvSpPr>
        <p:spPr bwMode="auto">
          <a:xfrm rot="3576076">
            <a:off x="6701631" y="6328569"/>
            <a:ext cx="274638" cy="0"/>
          </a:xfrm>
          <a:prstGeom prst="line">
            <a:avLst/>
          </a:prstGeom>
          <a:noFill/>
          <a:ln w="6350">
            <a:solidFill>
              <a:srgbClr val="993300"/>
            </a:solidFill>
            <a:miter lim="800000"/>
            <a:headEnd/>
            <a:tailEnd/>
          </a:ln>
        </p:spPr>
        <p:txBody>
          <a:bodyPr wrap="none"/>
          <a:lstStyle/>
          <a:p>
            <a:endParaRPr lang="en-US"/>
          </a:p>
        </p:txBody>
      </p:sp>
      <p:sp>
        <p:nvSpPr>
          <p:cNvPr id="59485" name="Oval 325"/>
          <p:cNvSpPr>
            <a:spLocks noChangeArrowheads="1"/>
          </p:cNvSpPr>
          <p:nvPr/>
        </p:nvSpPr>
        <p:spPr bwMode="auto">
          <a:xfrm rot="3576076">
            <a:off x="6525419" y="624125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486" name="Freeform 326"/>
          <p:cNvSpPr>
            <a:spLocks noChangeAspect="1"/>
          </p:cNvSpPr>
          <p:nvPr/>
        </p:nvSpPr>
        <p:spPr bwMode="auto">
          <a:xfrm rot="3576076">
            <a:off x="6581775" y="62706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87" name="Oval 328"/>
          <p:cNvSpPr>
            <a:spLocks noChangeArrowheads="1"/>
          </p:cNvSpPr>
          <p:nvPr/>
        </p:nvSpPr>
        <p:spPr bwMode="auto">
          <a:xfrm>
            <a:off x="3160713" y="14271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488" name="Line 329"/>
          <p:cNvSpPr>
            <a:spLocks noChangeShapeType="1"/>
          </p:cNvSpPr>
          <p:nvPr/>
        </p:nvSpPr>
        <p:spPr bwMode="auto">
          <a:xfrm>
            <a:off x="3165475" y="1554163"/>
            <a:ext cx="436563" cy="0"/>
          </a:xfrm>
          <a:prstGeom prst="line">
            <a:avLst/>
          </a:prstGeom>
          <a:noFill/>
          <a:ln w="6350">
            <a:solidFill>
              <a:srgbClr val="993300"/>
            </a:solidFill>
            <a:miter lim="800000"/>
            <a:headEnd/>
            <a:tailEnd/>
          </a:ln>
        </p:spPr>
        <p:txBody>
          <a:bodyPr wrap="none"/>
          <a:lstStyle/>
          <a:p>
            <a:endParaRPr lang="en-US"/>
          </a:p>
        </p:txBody>
      </p:sp>
      <p:sp>
        <p:nvSpPr>
          <p:cNvPr id="59489" name="Line 331"/>
          <p:cNvSpPr>
            <a:spLocks noChangeShapeType="1"/>
          </p:cNvSpPr>
          <p:nvPr/>
        </p:nvSpPr>
        <p:spPr bwMode="auto">
          <a:xfrm>
            <a:off x="3189288" y="1506538"/>
            <a:ext cx="396875" cy="0"/>
          </a:xfrm>
          <a:prstGeom prst="line">
            <a:avLst/>
          </a:prstGeom>
          <a:noFill/>
          <a:ln w="6350">
            <a:solidFill>
              <a:srgbClr val="993300"/>
            </a:solidFill>
            <a:miter lim="800000"/>
            <a:headEnd/>
            <a:tailEnd/>
          </a:ln>
        </p:spPr>
        <p:txBody>
          <a:bodyPr wrap="none"/>
          <a:lstStyle/>
          <a:p>
            <a:endParaRPr lang="en-US"/>
          </a:p>
        </p:txBody>
      </p:sp>
      <p:sp>
        <p:nvSpPr>
          <p:cNvPr id="59490" name="Line 333"/>
          <p:cNvSpPr>
            <a:spLocks noChangeShapeType="1"/>
          </p:cNvSpPr>
          <p:nvPr/>
        </p:nvSpPr>
        <p:spPr bwMode="auto">
          <a:xfrm>
            <a:off x="3251200" y="1455738"/>
            <a:ext cx="274638" cy="0"/>
          </a:xfrm>
          <a:prstGeom prst="line">
            <a:avLst/>
          </a:prstGeom>
          <a:noFill/>
          <a:ln w="6350">
            <a:solidFill>
              <a:srgbClr val="993300"/>
            </a:solidFill>
            <a:miter lim="800000"/>
            <a:headEnd/>
            <a:tailEnd/>
          </a:ln>
        </p:spPr>
        <p:txBody>
          <a:bodyPr wrap="none"/>
          <a:lstStyle/>
          <a:p>
            <a:endParaRPr lang="en-US"/>
          </a:p>
        </p:txBody>
      </p:sp>
      <p:sp>
        <p:nvSpPr>
          <p:cNvPr id="59491" name="Oval 337"/>
          <p:cNvSpPr>
            <a:spLocks noChangeArrowheads="1"/>
          </p:cNvSpPr>
          <p:nvPr/>
        </p:nvSpPr>
        <p:spPr bwMode="auto">
          <a:xfrm>
            <a:off x="2673350" y="9207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492" name="Line 338"/>
          <p:cNvSpPr>
            <a:spLocks noChangeShapeType="1"/>
          </p:cNvSpPr>
          <p:nvPr/>
        </p:nvSpPr>
        <p:spPr bwMode="auto">
          <a:xfrm>
            <a:off x="2678113" y="1047750"/>
            <a:ext cx="436562" cy="0"/>
          </a:xfrm>
          <a:prstGeom prst="line">
            <a:avLst/>
          </a:prstGeom>
          <a:noFill/>
          <a:ln w="6350">
            <a:solidFill>
              <a:srgbClr val="993300"/>
            </a:solidFill>
            <a:miter lim="800000"/>
            <a:headEnd/>
            <a:tailEnd/>
          </a:ln>
        </p:spPr>
        <p:txBody>
          <a:bodyPr wrap="none"/>
          <a:lstStyle/>
          <a:p>
            <a:endParaRPr lang="en-US"/>
          </a:p>
        </p:txBody>
      </p:sp>
      <p:sp>
        <p:nvSpPr>
          <p:cNvPr id="59493" name="Line 339"/>
          <p:cNvSpPr>
            <a:spLocks noChangeShapeType="1"/>
          </p:cNvSpPr>
          <p:nvPr/>
        </p:nvSpPr>
        <p:spPr bwMode="auto">
          <a:xfrm>
            <a:off x="2692400" y="1104900"/>
            <a:ext cx="396875" cy="0"/>
          </a:xfrm>
          <a:prstGeom prst="line">
            <a:avLst/>
          </a:prstGeom>
          <a:noFill/>
          <a:ln w="6350">
            <a:solidFill>
              <a:srgbClr val="993300"/>
            </a:solidFill>
            <a:miter lim="800000"/>
            <a:headEnd/>
            <a:tailEnd/>
          </a:ln>
        </p:spPr>
        <p:txBody>
          <a:bodyPr wrap="none"/>
          <a:lstStyle/>
          <a:p>
            <a:endParaRPr lang="en-US"/>
          </a:p>
        </p:txBody>
      </p:sp>
      <p:sp>
        <p:nvSpPr>
          <p:cNvPr id="59494" name="Line 340"/>
          <p:cNvSpPr>
            <a:spLocks noChangeShapeType="1"/>
          </p:cNvSpPr>
          <p:nvPr/>
        </p:nvSpPr>
        <p:spPr bwMode="auto">
          <a:xfrm>
            <a:off x="2701925" y="1000125"/>
            <a:ext cx="396875" cy="0"/>
          </a:xfrm>
          <a:prstGeom prst="line">
            <a:avLst/>
          </a:prstGeom>
          <a:noFill/>
          <a:ln w="6350">
            <a:solidFill>
              <a:srgbClr val="993300"/>
            </a:solidFill>
            <a:miter lim="800000"/>
            <a:headEnd/>
            <a:tailEnd/>
          </a:ln>
        </p:spPr>
        <p:txBody>
          <a:bodyPr wrap="none"/>
          <a:lstStyle/>
          <a:p>
            <a:endParaRPr lang="en-US"/>
          </a:p>
        </p:txBody>
      </p:sp>
      <p:sp>
        <p:nvSpPr>
          <p:cNvPr id="59495" name="Line 341"/>
          <p:cNvSpPr>
            <a:spLocks noChangeShapeType="1"/>
          </p:cNvSpPr>
          <p:nvPr/>
        </p:nvSpPr>
        <p:spPr bwMode="auto">
          <a:xfrm>
            <a:off x="2759075" y="1154113"/>
            <a:ext cx="274638" cy="0"/>
          </a:xfrm>
          <a:prstGeom prst="line">
            <a:avLst/>
          </a:prstGeom>
          <a:noFill/>
          <a:ln w="6350">
            <a:solidFill>
              <a:srgbClr val="993300"/>
            </a:solidFill>
            <a:miter lim="800000"/>
            <a:headEnd/>
            <a:tailEnd/>
          </a:ln>
        </p:spPr>
        <p:txBody>
          <a:bodyPr wrap="none"/>
          <a:lstStyle/>
          <a:p>
            <a:endParaRPr lang="en-US"/>
          </a:p>
        </p:txBody>
      </p:sp>
      <p:sp>
        <p:nvSpPr>
          <p:cNvPr id="59496" name="Line 342"/>
          <p:cNvSpPr>
            <a:spLocks noChangeShapeType="1"/>
          </p:cNvSpPr>
          <p:nvPr/>
        </p:nvSpPr>
        <p:spPr bwMode="auto">
          <a:xfrm>
            <a:off x="2763838" y="949325"/>
            <a:ext cx="274637" cy="0"/>
          </a:xfrm>
          <a:prstGeom prst="line">
            <a:avLst/>
          </a:prstGeom>
          <a:noFill/>
          <a:ln w="6350">
            <a:solidFill>
              <a:srgbClr val="993300"/>
            </a:solidFill>
            <a:miter lim="800000"/>
            <a:headEnd/>
            <a:tailEnd/>
          </a:ln>
        </p:spPr>
        <p:txBody>
          <a:bodyPr wrap="none"/>
          <a:lstStyle/>
          <a:p>
            <a:endParaRPr lang="en-US"/>
          </a:p>
        </p:txBody>
      </p:sp>
      <p:sp>
        <p:nvSpPr>
          <p:cNvPr id="59497" name="Oval 343"/>
          <p:cNvSpPr>
            <a:spLocks noChangeArrowheads="1"/>
          </p:cNvSpPr>
          <p:nvPr/>
        </p:nvSpPr>
        <p:spPr bwMode="auto">
          <a:xfrm>
            <a:off x="2673350" y="9175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498" name="Freeform 344"/>
          <p:cNvSpPr>
            <a:spLocks noChangeAspect="1"/>
          </p:cNvSpPr>
          <p:nvPr/>
        </p:nvSpPr>
        <p:spPr bwMode="auto">
          <a:xfrm>
            <a:off x="2670175" y="9144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499" name="Oval 346"/>
          <p:cNvSpPr>
            <a:spLocks noChangeArrowheads="1"/>
          </p:cNvSpPr>
          <p:nvPr/>
        </p:nvSpPr>
        <p:spPr bwMode="auto">
          <a:xfrm>
            <a:off x="2187575" y="395288"/>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500" name="Line 347"/>
          <p:cNvSpPr>
            <a:spLocks noChangeShapeType="1"/>
          </p:cNvSpPr>
          <p:nvPr/>
        </p:nvSpPr>
        <p:spPr bwMode="auto">
          <a:xfrm>
            <a:off x="2192338" y="522288"/>
            <a:ext cx="436562" cy="0"/>
          </a:xfrm>
          <a:prstGeom prst="line">
            <a:avLst/>
          </a:prstGeom>
          <a:noFill/>
          <a:ln w="6350">
            <a:solidFill>
              <a:srgbClr val="993300"/>
            </a:solidFill>
            <a:miter lim="800000"/>
            <a:headEnd/>
            <a:tailEnd/>
          </a:ln>
        </p:spPr>
        <p:txBody>
          <a:bodyPr wrap="none"/>
          <a:lstStyle/>
          <a:p>
            <a:endParaRPr lang="en-US"/>
          </a:p>
        </p:txBody>
      </p:sp>
      <p:sp>
        <p:nvSpPr>
          <p:cNvPr id="59501" name="Line 348"/>
          <p:cNvSpPr>
            <a:spLocks noChangeShapeType="1"/>
          </p:cNvSpPr>
          <p:nvPr/>
        </p:nvSpPr>
        <p:spPr bwMode="auto">
          <a:xfrm>
            <a:off x="2206625" y="579438"/>
            <a:ext cx="396875" cy="0"/>
          </a:xfrm>
          <a:prstGeom prst="line">
            <a:avLst/>
          </a:prstGeom>
          <a:noFill/>
          <a:ln w="6350">
            <a:solidFill>
              <a:srgbClr val="993300"/>
            </a:solidFill>
            <a:miter lim="800000"/>
            <a:headEnd/>
            <a:tailEnd/>
          </a:ln>
        </p:spPr>
        <p:txBody>
          <a:bodyPr wrap="none"/>
          <a:lstStyle/>
          <a:p>
            <a:endParaRPr lang="en-US"/>
          </a:p>
        </p:txBody>
      </p:sp>
      <p:sp>
        <p:nvSpPr>
          <p:cNvPr id="59502" name="Line 349"/>
          <p:cNvSpPr>
            <a:spLocks noChangeShapeType="1"/>
          </p:cNvSpPr>
          <p:nvPr/>
        </p:nvSpPr>
        <p:spPr bwMode="auto">
          <a:xfrm>
            <a:off x="2216150" y="474663"/>
            <a:ext cx="396875" cy="0"/>
          </a:xfrm>
          <a:prstGeom prst="line">
            <a:avLst/>
          </a:prstGeom>
          <a:noFill/>
          <a:ln w="6350">
            <a:solidFill>
              <a:srgbClr val="993300"/>
            </a:solidFill>
            <a:miter lim="800000"/>
            <a:headEnd/>
            <a:tailEnd/>
          </a:ln>
        </p:spPr>
        <p:txBody>
          <a:bodyPr wrap="none"/>
          <a:lstStyle/>
          <a:p>
            <a:endParaRPr lang="en-US"/>
          </a:p>
        </p:txBody>
      </p:sp>
      <p:sp>
        <p:nvSpPr>
          <p:cNvPr id="59503" name="Line 350"/>
          <p:cNvSpPr>
            <a:spLocks noChangeShapeType="1"/>
          </p:cNvSpPr>
          <p:nvPr/>
        </p:nvSpPr>
        <p:spPr bwMode="auto">
          <a:xfrm>
            <a:off x="2273300" y="628650"/>
            <a:ext cx="274638" cy="0"/>
          </a:xfrm>
          <a:prstGeom prst="line">
            <a:avLst/>
          </a:prstGeom>
          <a:noFill/>
          <a:ln w="6350">
            <a:solidFill>
              <a:srgbClr val="993300"/>
            </a:solidFill>
            <a:miter lim="800000"/>
            <a:headEnd/>
            <a:tailEnd/>
          </a:ln>
        </p:spPr>
        <p:txBody>
          <a:bodyPr wrap="none"/>
          <a:lstStyle/>
          <a:p>
            <a:endParaRPr lang="en-US"/>
          </a:p>
        </p:txBody>
      </p:sp>
      <p:sp>
        <p:nvSpPr>
          <p:cNvPr id="59504" name="Line 351"/>
          <p:cNvSpPr>
            <a:spLocks noChangeShapeType="1"/>
          </p:cNvSpPr>
          <p:nvPr/>
        </p:nvSpPr>
        <p:spPr bwMode="auto">
          <a:xfrm>
            <a:off x="2278063" y="423863"/>
            <a:ext cx="274637" cy="0"/>
          </a:xfrm>
          <a:prstGeom prst="line">
            <a:avLst/>
          </a:prstGeom>
          <a:noFill/>
          <a:ln w="6350">
            <a:solidFill>
              <a:srgbClr val="993300"/>
            </a:solidFill>
            <a:miter lim="800000"/>
            <a:headEnd/>
            <a:tailEnd/>
          </a:ln>
        </p:spPr>
        <p:txBody>
          <a:bodyPr wrap="none"/>
          <a:lstStyle/>
          <a:p>
            <a:endParaRPr lang="en-US"/>
          </a:p>
        </p:txBody>
      </p:sp>
      <p:sp>
        <p:nvSpPr>
          <p:cNvPr id="59505" name="Oval 352"/>
          <p:cNvSpPr>
            <a:spLocks noChangeArrowheads="1"/>
          </p:cNvSpPr>
          <p:nvPr/>
        </p:nvSpPr>
        <p:spPr bwMode="auto">
          <a:xfrm>
            <a:off x="2187575" y="3921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06" name="Freeform 353"/>
          <p:cNvSpPr>
            <a:spLocks noChangeAspect="1"/>
          </p:cNvSpPr>
          <p:nvPr/>
        </p:nvSpPr>
        <p:spPr bwMode="auto">
          <a:xfrm>
            <a:off x="2184400" y="3889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07" name="Oval 355"/>
          <p:cNvSpPr>
            <a:spLocks noChangeArrowheads="1"/>
          </p:cNvSpPr>
          <p:nvPr/>
        </p:nvSpPr>
        <p:spPr bwMode="auto">
          <a:xfrm flipH="1" flipV="1">
            <a:off x="5065713" y="3381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508" name="Line 356"/>
          <p:cNvSpPr>
            <a:spLocks noChangeShapeType="1"/>
          </p:cNvSpPr>
          <p:nvPr/>
        </p:nvSpPr>
        <p:spPr bwMode="auto">
          <a:xfrm flipH="1" flipV="1">
            <a:off x="5065713" y="479425"/>
            <a:ext cx="436562" cy="0"/>
          </a:xfrm>
          <a:prstGeom prst="line">
            <a:avLst/>
          </a:prstGeom>
          <a:noFill/>
          <a:ln w="6350">
            <a:solidFill>
              <a:srgbClr val="993300"/>
            </a:solidFill>
            <a:miter lim="800000"/>
            <a:headEnd/>
            <a:tailEnd/>
          </a:ln>
        </p:spPr>
        <p:txBody>
          <a:bodyPr wrap="none"/>
          <a:lstStyle/>
          <a:p>
            <a:endParaRPr lang="en-US"/>
          </a:p>
        </p:txBody>
      </p:sp>
      <p:sp>
        <p:nvSpPr>
          <p:cNvPr id="59509" name="Line 357"/>
          <p:cNvSpPr>
            <a:spLocks noChangeShapeType="1"/>
          </p:cNvSpPr>
          <p:nvPr/>
        </p:nvSpPr>
        <p:spPr bwMode="auto">
          <a:xfrm flipH="1" flipV="1">
            <a:off x="5091113" y="422275"/>
            <a:ext cx="396875" cy="0"/>
          </a:xfrm>
          <a:prstGeom prst="line">
            <a:avLst/>
          </a:prstGeom>
          <a:noFill/>
          <a:ln w="6350">
            <a:solidFill>
              <a:srgbClr val="993300"/>
            </a:solidFill>
            <a:miter lim="800000"/>
            <a:headEnd/>
            <a:tailEnd/>
          </a:ln>
        </p:spPr>
        <p:txBody>
          <a:bodyPr wrap="none"/>
          <a:lstStyle/>
          <a:p>
            <a:endParaRPr lang="en-US"/>
          </a:p>
        </p:txBody>
      </p:sp>
      <p:sp>
        <p:nvSpPr>
          <p:cNvPr id="59510" name="Line 358"/>
          <p:cNvSpPr>
            <a:spLocks noChangeShapeType="1"/>
          </p:cNvSpPr>
          <p:nvPr/>
        </p:nvSpPr>
        <p:spPr bwMode="auto">
          <a:xfrm flipH="1" flipV="1">
            <a:off x="5081588" y="527050"/>
            <a:ext cx="396875" cy="0"/>
          </a:xfrm>
          <a:prstGeom prst="line">
            <a:avLst/>
          </a:prstGeom>
          <a:noFill/>
          <a:ln w="6350">
            <a:solidFill>
              <a:srgbClr val="993300"/>
            </a:solidFill>
            <a:miter lim="800000"/>
            <a:headEnd/>
            <a:tailEnd/>
          </a:ln>
        </p:spPr>
        <p:txBody>
          <a:bodyPr wrap="none"/>
          <a:lstStyle/>
          <a:p>
            <a:endParaRPr lang="en-US"/>
          </a:p>
        </p:txBody>
      </p:sp>
      <p:sp>
        <p:nvSpPr>
          <p:cNvPr id="59511" name="Line 359"/>
          <p:cNvSpPr>
            <a:spLocks noChangeShapeType="1"/>
          </p:cNvSpPr>
          <p:nvPr/>
        </p:nvSpPr>
        <p:spPr bwMode="auto">
          <a:xfrm flipH="1" flipV="1">
            <a:off x="5146675" y="373063"/>
            <a:ext cx="274638" cy="0"/>
          </a:xfrm>
          <a:prstGeom prst="line">
            <a:avLst/>
          </a:prstGeom>
          <a:noFill/>
          <a:ln w="6350">
            <a:solidFill>
              <a:srgbClr val="993300"/>
            </a:solidFill>
            <a:miter lim="800000"/>
            <a:headEnd/>
            <a:tailEnd/>
          </a:ln>
        </p:spPr>
        <p:txBody>
          <a:bodyPr wrap="none"/>
          <a:lstStyle/>
          <a:p>
            <a:endParaRPr lang="en-US"/>
          </a:p>
        </p:txBody>
      </p:sp>
      <p:sp>
        <p:nvSpPr>
          <p:cNvPr id="59512" name="Line 360"/>
          <p:cNvSpPr>
            <a:spLocks noChangeShapeType="1"/>
          </p:cNvSpPr>
          <p:nvPr/>
        </p:nvSpPr>
        <p:spPr bwMode="auto">
          <a:xfrm flipH="1" flipV="1">
            <a:off x="5141913" y="577850"/>
            <a:ext cx="274637" cy="0"/>
          </a:xfrm>
          <a:prstGeom prst="line">
            <a:avLst/>
          </a:prstGeom>
          <a:noFill/>
          <a:ln w="6350">
            <a:solidFill>
              <a:srgbClr val="993300"/>
            </a:solidFill>
            <a:miter lim="800000"/>
            <a:headEnd/>
            <a:tailEnd/>
          </a:ln>
        </p:spPr>
        <p:txBody>
          <a:bodyPr wrap="none"/>
          <a:lstStyle/>
          <a:p>
            <a:endParaRPr lang="en-US"/>
          </a:p>
        </p:txBody>
      </p:sp>
      <p:sp>
        <p:nvSpPr>
          <p:cNvPr id="59513" name="Oval 361"/>
          <p:cNvSpPr>
            <a:spLocks noChangeArrowheads="1"/>
          </p:cNvSpPr>
          <p:nvPr/>
        </p:nvSpPr>
        <p:spPr bwMode="auto">
          <a:xfrm flipH="1" flipV="1">
            <a:off x="5065713" y="3413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14" name="Freeform 362"/>
          <p:cNvSpPr>
            <a:spLocks noChangeAspect="1"/>
          </p:cNvSpPr>
          <p:nvPr/>
        </p:nvSpPr>
        <p:spPr bwMode="auto">
          <a:xfrm flipH="1" flipV="1">
            <a:off x="5062538" y="4762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15" name="Oval 364"/>
          <p:cNvSpPr>
            <a:spLocks noChangeArrowheads="1"/>
          </p:cNvSpPr>
          <p:nvPr/>
        </p:nvSpPr>
        <p:spPr bwMode="auto">
          <a:xfrm flipH="1" flipV="1">
            <a:off x="5530850" y="8794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516" name="Line 365"/>
          <p:cNvSpPr>
            <a:spLocks noChangeShapeType="1"/>
          </p:cNvSpPr>
          <p:nvPr/>
        </p:nvSpPr>
        <p:spPr bwMode="auto">
          <a:xfrm flipH="1" flipV="1">
            <a:off x="5530850" y="1020763"/>
            <a:ext cx="436563" cy="0"/>
          </a:xfrm>
          <a:prstGeom prst="line">
            <a:avLst/>
          </a:prstGeom>
          <a:noFill/>
          <a:ln w="6350">
            <a:solidFill>
              <a:srgbClr val="993300"/>
            </a:solidFill>
            <a:miter lim="800000"/>
            <a:headEnd/>
            <a:tailEnd/>
          </a:ln>
        </p:spPr>
        <p:txBody>
          <a:bodyPr wrap="none"/>
          <a:lstStyle/>
          <a:p>
            <a:endParaRPr lang="en-US"/>
          </a:p>
        </p:txBody>
      </p:sp>
      <p:sp>
        <p:nvSpPr>
          <p:cNvPr id="59517" name="Line 366"/>
          <p:cNvSpPr>
            <a:spLocks noChangeShapeType="1"/>
          </p:cNvSpPr>
          <p:nvPr/>
        </p:nvSpPr>
        <p:spPr bwMode="auto">
          <a:xfrm flipH="1" flipV="1">
            <a:off x="5556250" y="963613"/>
            <a:ext cx="396875" cy="0"/>
          </a:xfrm>
          <a:prstGeom prst="line">
            <a:avLst/>
          </a:prstGeom>
          <a:noFill/>
          <a:ln w="6350">
            <a:solidFill>
              <a:srgbClr val="993300"/>
            </a:solidFill>
            <a:miter lim="800000"/>
            <a:headEnd/>
            <a:tailEnd/>
          </a:ln>
        </p:spPr>
        <p:txBody>
          <a:bodyPr wrap="none"/>
          <a:lstStyle/>
          <a:p>
            <a:endParaRPr lang="en-US"/>
          </a:p>
        </p:txBody>
      </p:sp>
      <p:sp>
        <p:nvSpPr>
          <p:cNvPr id="59518" name="Line 367"/>
          <p:cNvSpPr>
            <a:spLocks noChangeShapeType="1"/>
          </p:cNvSpPr>
          <p:nvPr/>
        </p:nvSpPr>
        <p:spPr bwMode="auto">
          <a:xfrm flipH="1" flipV="1">
            <a:off x="5546725" y="1068388"/>
            <a:ext cx="396875" cy="0"/>
          </a:xfrm>
          <a:prstGeom prst="line">
            <a:avLst/>
          </a:prstGeom>
          <a:noFill/>
          <a:ln w="6350">
            <a:solidFill>
              <a:srgbClr val="993300"/>
            </a:solidFill>
            <a:miter lim="800000"/>
            <a:headEnd/>
            <a:tailEnd/>
          </a:ln>
        </p:spPr>
        <p:txBody>
          <a:bodyPr wrap="none"/>
          <a:lstStyle/>
          <a:p>
            <a:endParaRPr lang="en-US"/>
          </a:p>
        </p:txBody>
      </p:sp>
      <p:sp>
        <p:nvSpPr>
          <p:cNvPr id="59519" name="Line 368"/>
          <p:cNvSpPr>
            <a:spLocks noChangeShapeType="1"/>
          </p:cNvSpPr>
          <p:nvPr/>
        </p:nvSpPr>
        <p:spPr bwMode="auto">
          <a:xfrm flipH="1" flipV="1">
            <a:off x="5611813" y="914400"/>
            <a:ext cx="274637" cy="0"/>
          </a:xfrm>
          <a:prstGeom prst="line">
            <a:avLst/>
          </a:prstGeom>
          <a:noFill/>
          <a:ln w="6350">
            <a:solidFill>
              <a:srgbClr val="993300"/>
            </a:solidFill>
            <a:miter lim="800000"/>
            <a:headEnd/>
            <a:tailEnd/>
          </a:ln>
        </p:spPr>
        <p:txBody>
          <a:bodyPr wrap="none"/>
          <a:lstStyle/>
          <a:p>
            <a:endParaRPr lang="en-US"/>
          </a:p>
        </p:txBody>
      </p:sp>
      <p:sp>
        <p:nvSpPr>
          <p:cNvPr id="59520" name="Line 369"/>
          <p:cNvSpPr>
            <a:spLocks noChangeShapeType="1"/>
          </p:cNvSpPr>
          <p:nvPr/>
        </p:nvSpPr>
        <p:spPr bwMode="auto">
          <a:xfrm flipH="1" flipV="1">
            <a:off x="5607050" y="1119188"/>
            <a:ext cx="274638" cy="0"/>
          </a:xfrm>
          <a:prstGeom prst="line">
            <a:avLst/>
          </a:prstGeom>
          <a:noFill/>
          <a:ln w="6350">
            <a:solidFill>
              <a:srgbClr val="993300"/>
            </a:solidFill>
            <a:miter lim="800000"/>
            <a:headEnd/>
            <a:tailEnd/>
          </a:ln>
        </p:spPr>
        <p:txBody>
          <a:bodyPr wrap="none"/>
          <a:lstStyle/>
          <a:p>
            <a:endParaRPr lang="en-US"/>
          </a:p>
        </p:txBody>
      </p:sp>
      <p:sp>
        <p:nvSpPr>
          <p:cNvPr id="59521" name="Oval 370"/>
          <p:cNvSpPr>
            <a:spLocks noChangeArrowheads="1"/>
          </p:cNvSpPr>
          <p:nvPr/>
        </p:nvSpPr>
        <p:spPr bwMode="auto">
          <a:xfrm flipH="1" flipV="1">
            <a:off x="5530850" y="8826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522" name="Freeform 371"/>
          <p:cNvSpPr>
            <a:spLocks noChangeAspect="1"/>
          </p:cNvSpPr>
          <p:nvPr/>
        </p:nvSpPr>
        <p:spPr bwMode="auto">
          <a:xfrm flipH="1" flipV="1">
            <a:off x="5527675" y="10175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23" name="Oval 373"/>
          <p:cNvSpPr>
            <a:spLocks noChangeArrowheads="1"/>
          </p:cNvSpPr>
          <p:nvPr/>
        </p:nvSpPr>
        <p:spPr bwMode="auto">
          <a:xfrm flipH="1" flipV="1">
            <a:off x="6045200" y="1385888"/>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524" name="Line 374"/>
          <p:cNvSpPr>
            <a:spLocks noChangeShapeType="1"/>
          </p:cNvSpPr>
          <p:nvPr/>
        </p:nvSpPr>
        <p:spPr bwMode="auto">
          <a:xfrm flipH="1" flipV="1">
            <a:off x="6045200" y="1527175"/>
            <a:ext cx="436563" cy="0"/>
          </a:xfrm>
          <a:prstGeom prst="line">
            <a:avLst/>
          </a:prstGeom>
          <a:noFill/>
          <a:ln w="6350">
            <a:solidFill>
              <a:srgbClr val="993300"/>
            </a:solidFill>
            <a:miter lim="800000"/>
            <a:headEnd/>
            <a:tailEnd/>
          </a:ln>
        </p:spPr>
        <p:txBody>
          <a:bodyPr wrap="none"/>
          <a:lstStyle/>
          <a:p>
            <a:endParaRPr lang="en-US"/>
          </a:p>
        </p:txBody>
      </p:sp>
      <p:sp>
        <p:nvSpPr>
          <p:cNvPr id="59525" name="Line 375"/>
          <p:cNvSpPr>
            <a:spLocks noChangeShapeType="1"/>
          </p:cNvSpPr>
          <p:nvPr/>
        </p:nvSpPr>
        <p:spPr bwMode="auto">
          <a:xfrm flipH="1" flipV="1">
            <a:off x="6070600" y="1470025"/>
            <a:ext cx="396875" cy="0"/>
          </a:xfrm>
          <a:prstGeom prst="line">
            <a:avLst/>
          </a:prstGeom>
          <a:noFill/>
          <a:ln w="6350">
            <a:solidFill>
              <a:srgbClr val="993300"/>
            </a:solidFill>
            <a:miter lim="800000"/>
            <a:headEnd/>
            <a:tailEnd/>
          </a:ln>
        </p:spPr>
        <p:txBody>
          <a:bodyPr wrap="none"/>
          <a:lstStyle/>
          <a:p>
            <a:endParaRPr lang="en-US"/>
          </a:p>
        </p:txBody>
      </p:sp>
      <p:sp>
        <p:nvSpPr>
          <p:cNvPr id="59526" name="Line 376"/>
          <p:cNvSpPr>
            <a:spLocks noChangeShapeType="1"/>
          </p:cNvSpPr>
          <p:nvPr/>
        </p:nvSpPr>
        <p:spPr bwMode="auto">
          <a:xfrm flipH="1" flipV="1">
            <a:off x="6061075" y="1574800"/>
            <a:ext cx="396875" cy="0"/>
          </a:xfrm>
          <a:prstGeom prst="line">
            <a:avLst/>
          </a:prstGeom>
          <a:noFill/>
          <a:ln w="6350">
            <a:solidFill>
              <a:srgbClr val="993300"/>
            </a:solidFill>
            <a:miter lim="800000"/>
            <a:headEnd/>
            <a:tailEnd/>
          </a:ln>
        </p:spPr>
        <p:txBody>
          <a:bodyPr wrap="none"/>
          <a:lstStyle/>
          <a:p>
            <a:endParaRPr lang="en-US"/>
          </a:p>
        </p:txBody>
      </p:sp>
      <p:sp>
        <p:nvSpPr>
          <p:cNvPr id="59527" name="Line 377"/>
          <p:cNvSpPr>
            <a:spLocks noChangeShapeType="1"/>
          </p:cNvSpPr>
          <p:nvPr/>
        </p:nvSpPr>
        <p:spPr bwMode="auto">
          <a:xfrm flipH="1" flipV="1">
            <a:off x="6126163" y="1420813"/>
            <a:ext cx="274637" cy="0"/>
          </a:xfrm>
          <a:prstGeom prst="line">
            <a:avLst/>
          </a:prstGeom>
          <a:noFill/>
          <a:ln w="6350">
            <a:solidFill>
              <a:srgbClr val="993300"/>
            </a:solidFill>
            <a:miter lim="800000"/>
            <a:headEnd/>
            <a:tailEnd/>
          </a:ln>
        </p:spPr>
        <p:txBody>
          <a:bodyPr wrap="none"/>
          <a:lstStyle/>
          <a:p>
            <a:endParaRPr lang="en-US"/>
          </a:p>
        </p:txBody>
      </p:sp>
      <p:sp>
        <p:nvSpPr>
          <p:cNvPr id="59528" name="Line 378"/>
          <p:cNvSpPr>
            <a:spLocks noChangeShapeType="1"/>
          </p:cNvSpPr>
          <p:nvPr/>
        </p:nvSpPr>
        <p:spPr bwMode="auto">
          <a:xfrm flipH="1" flipV="1">
            <a:off x="6121400" y="1625600"/>
            <a:ext cx="274638" cy="0"/>
          </a:xfrm>
          <a:prstGeom prst="line">
            <a:avLst/>
          </a:prstGeom>
          <a:noFill/>
          <a:ln w="6350">
            <a:solidFill>
              <a:srgbClr val="993300"/>
            </a:solidFill>
            <a:miter lim="800000"/>
            <a:headEnd/>
            <a:tailEnd/>
          </a:ln>
        </p:spPr>
        <p:txBody>
          <a:bodyPr wrap="none"/>
          <a:lstStyle/>
          <a:p>
            <a:endParaRPr lang="en-US"/>
          </a:p>
        </p:txBody>
      </p:sp>
      <p:sp>
        <p:nvSpPr>
          <p:cNvPr id="59529" name="Oval 379"/>
          <p:cNvSpPr>
            <a:spLocks noChangeArrowheads="1"/>
          </p:cNvSpPr>
          <p:nvPr/>
        </p:nvSpPr>
        <p:spPr bwMode="auto">
          <a:xfrm flipH="1" flipV="1">
            <a:off x="6045200" y="13890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30" name="Freeform 380"/>
          <p:cNvSpPr>
            <a:spLocks noChangeAspect="1"/>
          </p:cNvSpPr>
          <p:nvPr/>
        </p:nvSpPr>
        <p:spPr bwMode="auto">
          <a:xfrm flipH="1" flipV="1">
            <a:off x="6042025" y="15240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31" name="Oval 382"/>
          <p:cNvSpPr>
            <a:spLocks noChangeArrowheads="1"/>
          </p:cNvSpPr>
          <p:nvPr/>
        </p:nvSpPr>
        <p:spPr bwMode="auto">
          <a:xfrm flipH="1" flipV="1">
            <a:off x="6530975" y="19304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532" name="Line 383"/>
          <p:cNvSpPr>
            <a:spLocks noChangeShapeType="1"/>
          </p:cNvSpPr>
          <p:nvPr/>
        </p:nvSpPr>
        <p:spPr bwMode="auto">
          <a:xfrm flipH="1" flipV="1">
            <a:off x="6530975" y="2071688"/>
            <a:ext cx="436563" cy="0"/>
          </a:xfrm>
          <a:prstGeom prst="line">
            <a:avLst/>
          </a:prstGeom>
          <a:noFill/>
          <a:ln w="6350">
            <a:solidFill>
              <a:srgbClr val="993300"/>
            </a:solidFill>
            <a:miter lim="800000"/>
            <a:headEnd/>
            <a:tailEnd/>
          </a:ln>
        </p:spPr>
        <p:txBody>
          <a:bodyPr wrap="none"/>
          <a:lstStyle/>
          <a:p>
            <a:endParaRPr lang="en-US"/>
          </a:p>
        </p:txBody>
      </p:sp>
      <p:sp>
        <p:nvSpPr>
          <p:cNvPr id="59533" name="Line 384"/>
          <p:cNvSpPr>
            <a:spLocks noChangeShapeType="1"/>
          </p:cNvSpPr>
          <p:nvPr/>
        </p:nvSpPr>
        <p:spPr bwMode="auto">
          <a:xfrm flipH="1" flipV="1">
            <a:off x="6556375" y="2014538"/>
            <a:ext cx="396875" cy="0"/>
          </a:xfrm>
          <a:prstGeom prst="line">
            <a:avLst/>
          </a:prstGeom>
          <a:noFill/>
          <a:ln w="6350">
            <a:solidFill>
              <a:srgbClr val="993300"/>
            </a:solidFill>
            <a:miter lim="800000"/>
            <a:headEnd/>
            <a:tailEnd/>
          </a:ln>
        </p:spPr>
        <p:txBody>
          <a:bodyPr wrap="none"/>
          <a:lstStyle/>
          <a:p>
            <a:endParaRPr lang="en-US"/>
          </a:p>
        </p:txBody>
      </p:sp>
      <p:sp>
        <p:nvSpPr>
          <p:cNvPr id="59534" name="Line 385"/>
          <p:cNvSpPr>
            <a:spLocks noChangeShapeType="1"/>
          </p:cNvSpPr>
          <p:nvPr/>
        </p:nvSpPr>
        <p:spPr bwMode="auto">
          <a:xfrm flipH="1" flipV="1">
            <a:off x="6546850" y="2119313"/>
            <a:ext cx="396875" cy="0"/>
          </a:xfrm>
          <a:prstGeom prst="line">
            <a:avLst/>
          </a:prstGeom>
          <a:noFill/>
          <a:ln w="6350">
            <a:solidFill>
              <a:srgbClr val="993300"/>
            </a:solidFill>
            <a:miter lim="800000"/>
            <a:headEnd/>
            <a:tailEnd/>
          </a:ln>
        </p:spPr>
        <p:txBody>
          <a:bodyPr wrap="none"/>
          <a:lstStyle/>
          <a:p>
            <a:endParaRPr lang="en-US"/>
          </a:p>
        </p:txBody>
      </p:sp>
      <p:sp>
        <p:nvSpPr>
          <p:cNvPr id="59535" name="Line 386"/>
          <p:cNvSpPr>
            <a:spLocks noChangeShapeType="1"/>
          </p:cNvSpPr>
          <p:nvPr/>
        </p:nvSpPr>
        <p:spPr bwMode="auto">
          <a:xfrm flipH="1" flipV="1">
            <a:off x="6611938" y="1965325"/>
            <a:ext cx="274637" cy="0"/>
          </a:xfrm>
          <a:prstGeom prst="line">
            <a:avLst/>
          </a:prstGeom>
          <a:noFill/>
          <a:ln w="6350">
            <a:solidFill>
              <a:srgbClr val="993300"/>
            </a:solidFill>
            <a:miter lim="800000"/>
            <a:headEnd/>
            <a:tailEnd/>
          </a:ln>
        </p:spPr>
        <p:txBody>
          <a:bodyPr wrap="none"/>
          <a:lstStyle/>
          <a:p>
            <a:endParaRPr lang="en-US"/>
          </a:p>
        </p:txBody>
      </p:sp>
      <p:sp>
        <p:nvSpPr>
          <p:cNvPr id="59536" name="Line 387"/>
          <p:cNvSpPr>
            <a:spLocks noChangeShapeType="1"/>
          </p:cNvSpPr>
          <p:nvPr/>
        </p:nvSpPr>
        <p:spPr bwMode="auto">
          <a:xfrm flipH="1" flipV="1">
            <a:off x="6607175" y="2170113"/>
            <a:ext cx="274638" cy="0"/>
          </a:xfrm>
          <a:prstGeom prst="line">
            <a:avLst/>
          </a:prstGeom>
          <a:noFill/>
          <a:ln w="6350">
            <a:solidFill>
              <a:srgbClr val="993300"/>
            </a:solidFill>
            <a:miter lim="800000"/>
            <a:headEnd/>
            <a:tailEnd/>
          </a:ln>
        </p:spPr>
        <p:txBody>
          <a:bodyPr wrap="none"/>
          <a:lstStyle/>
          <a:p>
            <a:endParaRPr lang="en-US"/>
          </a:p>
        </p:txBody>
      </p:sp>
      <p:sp>
        <p:nvSpPr>
          <p:cNvPr id="59537" name="Oval 388"/>
          <p:cNvSpPr>
            <a:spLocks noChangeArrowheads="1"/>
          </p:cNvSpPr>
          <p:nvPr/>
        </p:nvSpPr>
        <p:spPr bwMode="auto">
          <a:xfrm flipH="1" flipV="1">
            <a:off x="6530975" y="19335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538" name="Freeform 389"/>
          <p:cNvSpPr>
            <a:spLocks noChangeAspect="1"/>
          </p:cNvSpPr>
          <p:nvPr/>
        </p:nvSpPr>
        <p:spPr bwMode="auto">
          <a:xfrm flipH="1" flipV="1">
            <a:off x="6527800" y="20685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39" name="Oval 391"/>
          <p:cNvSpPr>
            <a:spLocks noChangeArrowheads="1"/>
          </p:cNvSpPr>
          <p:nvPr/>
        </p:nvSpPr>
        <p:spPr bwMode="auto">
          <a:xfrm flipH="1" flipV="1">
            <a:off x="7000875" y="250031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540" name="Line 392"/>
          <p:cNvSpPr>
            <a:spLocks noChangeShapeType="1"/>
          </p:cNvSpPr>
          <p:nvPr/>
        </p:nvSpPr>
        <p:spPr bwMode="auto">
          <a:xfrm flipH="1" flipV="1">
            <a:off x="7000875" y="2641600"/>
            <a:ext cx="436563" cy="0"/>
          </a:xfrm>
          <a:prstGeom prst="line">
            <a:avLst/>
          </a:prstGeom>
          <a:noFill/>
          <a:ln w="6350">
            <a:solidFill>
              <a:srgbClr val="993300"/>
            </a:solidFill>
            <a:miter lim="800000"/>
            <a:headEnd/>
            <a:tailEnd/>
          </a:ln>
        </p:spPr>
        <p:txBody>
          <a:bodyPr wrap="none"/>
          <a:lstStyle/>
          <a:p>
            <a:endParaRPr lang="en-US"/>
          </a:p>
        </p:txBody>
      </p:sp>
      <p:sp>
        <p:nvSpPr>
          <p:cNvPr id="59541" name="Line 393"/>
          <p:cNvSpPr>
            <a:spLocks noChangeShapeType="1"/>
          </p:cNvSpPr>
          <p:nvPr/>
        </p:nvSpPr>
        <p:spPr bwMode="auto">
          <a:xfrm flipH="1" flipV="1">
            <a:off x="7026275" y="2584450"/>
            <a:ext cx="396875" cy="0"/>
          </a:xfrm>
          <a:prstGeom prst="line">
            <a:avLst/>
          </a:prstGeom>
          <a:noFill/>
          <a:ln w="6350">
            <a:solidFill>
              <a:srgbClr val="993300"/>
            </a:solidFill>
            <a:miter lim="800000"/>
            <a:headEnd/>
            <a:tailEnd/>
          </a:ln>
        </p:spPr>
        <p:txBody>
          <a:bodyPr wrap="none"/>
          <a:lstStyle/>
          <a:p>
            <a:endParaRPr lang="en-US"/>
          </a:p>
        </p:txBody>
      </p:sp>
      <p:sp>
        <p:nvSpPr>
          <p:cNvPr id="59542" name="Line 394"/>
          <p:cNvSpPr>
            <a:spLocks noChangeShapeType="1"/>
          </p:cNvSpPr>
          <p:nvPr/>
        </p:nvSpPr>
        <p:spPr bwMode="auto">
          <a:xfrm flipH="1" flipV="1">
            <a:off x="7016750" y="2689225"/>
            <a:ext cx="396875" cy="0"/>
          </a:xfrm>
          <a:prstGeom prst="line">
            <a:avLst/>
          </a:prstGeom>
          <a:noFill/>
          <a:ln w="6350">
            <a:solidFill>
              <a:srgbClr val="993300"/>
            </a:solidFill>
            <a:miter lim="800000"/>
            <a:headEnd/>
            <a:tailEnd/>
          </a:ln>
        </p:spPr>
        <p:txBody>
          <a:bodyPr wrap="none"/>
          <a:lstStyle/>
          <a:p>
            <a:endParaRPr lang="en-US"/>
          </a:p>
        </p:txBody>
      </p:sp>
      <p:sp>
        <p:nvSpPr>
          <p:cNvPr id="59543" name="Line 395"/>
          <p:cNvSpPr>
            <a:spLocks noChangeShapeType="1"/>
          </p:cNvSpPr>
          <p:nvPr/>
        </p:nvSpPr>
        <p:spPr bwMode="auto">
          <a:xfrm flipH="1" flipV="1">
            <a:off x="7081838" y="2535238"/>
            <a:ext cx="274637" cy="0"/>
          </a:xfrm>
          <a:prstGeom prst="line">
            <a:avLst/>
          </a:prstGeom>
          <a:noFill/>
          <a:ln w="6350">
            <a:solidFill>
              <a:srgbClr val="993300"/>
            </a:solidFill>
            <a:miter lim="800000"/>
            <a:headEnd/>
            <a:tailEnd/>
          </a:ln>
        </p:spPr>
        <p:txBody>
          <a:bodyPr wrap="none"/>
          <a:lstStyle/>
          <a:p>
            <a:endParaRPr lang="en-US"/>
          </a:p>
        </p:txBody>
      </p:sp>
      <p:sp>
        <p:nvSpPr>
          <p:cNvPr id="59544" name="Line 396"/>
          <p:cNvSpPr>
            <a:spLocks noChangeShapeType="1"/>
          </p:cNvSpPr>
          <p:nvPr/>
        </p:nvSpPr>
        <p:spPr bwMode="auto">
          <a:xfrm flipH="1" flipV="1">
            <a:off x="7077075" y="2740025"/>
            <a:ext cx="274638" cy="0"/>
          </a:xfrm>
          <a:prstGeom prst="line">
            <a:avLst/>
          </a:prstGeom>
          <a:noFill/>
          <a:ln w="6350">
            <a:solidFill>
              <a:srgbClr val="993300"/>
            </a:solidFill>
            <a:miter lim="800000"/>
            <a:headEnd/>
            <a:tailEnd/>
          </a:ln>
        </p:spPr>
        <p:txBody>
          <a:bodyPr wrap="none"/>
          <a:lstStyle/>
          <a:p>
            <a:endParaRPr lang="en-US"/>
          </a:p>
        </p:txBody>
      </p:sp>
      <p:sp>
        <p:nvSpPr>
          <p:cNvPr id="59545" name="Oval 397"/>
          <p:cNvSpPr>
            <a:spLocks noChangeArrowheads="1"/>
          </p:cNvSpPr>
          <p:nvPr/>
        </p:nvSpPr>
        <p:spPr bwMode="auto">
          <a:xfrm flipH="1" flipV="1">
            <a:off x="7000875" y="25034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46" name="Freeform 398"/>
          <p:cNvSpPr>
            <a:spLocks noChangeAspect="1"/>
          </p:cNvSpPr>
          <p:nvPr/>
        </p:nvSpPr>
        <p:spPr bwMode="auto">
          <a:xfrm flipH="1" flipV="1">
            <a:off x="6997700" y="26384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47" name="Oval 400"/>
          <p:cNvSpPr>
            <a:spLocks noChangeArrowheads="1"/>
          </p:cNvSpPr>
          <p:nvPr/>
        </p:nvSpPr>
        <p:spPr bwMode="auto">
          <a:xfrm flipH="1" flipV="1">
            <a:off x="7466013" y="30289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548" name="Line 401"/>
          <p:cNvSpPr>
            <a:spLocks noChangeShapeType="1"/>
          </p:cNvSpPr>
          <p:nvPr/>
        </p:nvSpPr>
        <p:spPr bwMode="auto">
          <a:xfrm flipH="1" flipV="1">
            <a:off x="7466013" y="3170238"/>
            <a:ext cx="436562" cy="0"/>
          </a:xfrm>
          <a:prstGeom prst="line">
            <a:avLst/>
          </a:prstGeom>
          <a:noFill/>
          <a:ln w="6350">
            <a:solidFill>
              <a:srgbClr val="993300"/>
            </a:solidFill>
            <a:miter lim="800000"/>
            <a:headEnd/>
            <a:tailEnd/>
          </a:ln>
        </p:spPr>
        <p:txBody>
          <a:bodyPr wrap="none"/>
          <a:lstStyle/>
          <a:p>
            <a:endParaRPr lang="en-US"/>
          </a:p>
        </p:txBody>
      </p:sp>
      <p:sp>
        <p:nvSpPr>
          <p:cNvPr id="59549" name="Line 402"/>
          <p:cNvSpPr>
            <a:spLocks noChangeShapeType="1"/>
          </p:cNvSpPr>
          <p:nvPr/>
        </p:nvSpPr>
        <p:spPr bwMode="auto">
          <a:xfrm flipH="1" flipV="1">
            <a:off x="7491413" y="3113088"/>
            <a:ext cx="396875" cy="0"/>
          </a:xfrm>
          <a:prstGeom prst="line">
            <a:avLst/>
          </a:prstGeom>
          <a:noFill/>
          <a:ln w="6350">
            <a:solidFill>
              <a:srgbClr val="993300"/>
            </a:solidFill>
            <a:miter lim="800000"/>
            <a:headEnd/>
            <a:tailEnd/>
          </a:ln>
        </p:spPr>
        <p:txBody>
          <a:bodyPr wrap="none"/>
          <a:lstStyle/>
          <a:p>
            <a:endParaRPr lang="en-US"/>
          </a:p>
        </p:txBody>
      </p:sp>
      <p:sp>
        <p:nvSpPr>
          <p:cNvPr id="59550" name="Line 403"/>
          <p:cNvSpPr>
            <a:spLocks noChangeShapeType="1"/>
          </p:cNvSpPr>
          <p:nvPr/>
        </p:nvSpPr>
        <p:spPr bwMode="auto">
          <a:xfrm flipH="1" flipV="1">
            <a:off x="7481888" y="3217863"/>
            <a:ext cx="396875" cy="0"/>
          </a:xfrm>
          <a:prstGeom prst="line">
            <a:avLst/>
          </a:prstGeom>
          <a:noFill/>
          <a:ln w="6350">
            <a:solidFill>
              <a:srgbClr val="993300"/>
            </a:solidFill>
            <a:miter lim="800000"/>
            <a:headEnd/>
            <a:tailEnd/>
          </a:ln>
        </p:spPr>
        <p:txBody>
          <a:bodyPr wrap="none"/>
          <a:lstStyle/>
          <a:p>
            <a:endParaRPr lang="en-US"/>
          </a:p>
        </p:txBody>
      </p:sp>
      <p:sp>
        <p:nvSpPr>
          <p:cNvPr id="59551" name="Line 404"/>
          <p:cNvSpPr>
            <a:spLocks noChangeShapeType="1"/>
          </p:cNvSpPr>
          <p:nvPr/>
        </p:nvSpPr>
        <p:spPr bwMode="auto">
          <a:xfrm flipH="1" flipV="1">
            <a:off x="7546975" y="3063875"/>
            <a:ext cx="274638" cy="0"/>
          </a:xfrm>
          <a:prstGeom prst="line">
            <a:avLst/>
          </a:prstGeom>
          <a:noFill/>
          <a:ln w="6350">
            <a:solidFill>
              <a:srgbClr val="993300"/>
            </a:solidFill>
            <a:miter lim="800000"/>
            <a:headEnd/>
            <a:tailEnd/>
          </a:ln>
        </p:spPr>
        <p:txBody>
          <a:bodyPr wrap="none"/>
          <a:lstStyle/>
          <a:p>
            <a:endParaRPr lang="en-US"/>
          </a:p>
        </p:txBody>
      </p:sp>
      <p:sp>
        <p:nvSpPr>
          <p:cNvPr id="59552" name="Line 405"/>
          <p:cNvSpPr>
            <a:spLocks noChangeShapeType="1"/>
          </p:cNvSpPr>
          <p:nvPr/>
        </p:nvSpPr>
        <p:spPr bwMode="auto">
          <a:xfrm flipH="1" flipV="1">
            <a:off x="7542213" y="3268663"/>
            <a:ext cx="274637" cy="0"/>
          </a:xfrm>
          <a:prstGeom prst="line">
            <a:avLst/>
          </a:prstGeom>
          <a:noFill/>
          <a:ln w="6350">
            <a:solidFill>
              <a:srgbClr val="993300"/>
            </a:solidFill>
            <a:miter lim="800000"/>
            <a:headEnd/>
            <a:tailEnd/>
          </a:ln>
        </p:spPr>
        <p:txBody>
          <a:bodyPr wrap="none"/>
          <a:lstStyle/>
          <a:p>
            <a:endParaRPr lang="en-US"/>
          </a:p>
        </p:txBody>
      </p:sp>
      <p:sp>
        <p:nvSpPr>
          <p:cNvPr id="59553" name="Oval 406"/>
          <p:cNvSpPr>
            <a:spLocks noChangeArrowheads="1"/>
          </p:cNvSpPr>
          <p:nvPr/>
        </p:nvSpPr>
        <p:spPr bwMode="auto">
          <a:xfrm flipH="1" flipV="1">
            <a:off x="7466013" y="30321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554" name="Freeform 407"/>
          <p:cNvSpPr>
            <a:spLocks noChangeAspect="1"/>
          </p:cNvSpPr>
          <p:nvPr/>
        </p:nvSpPr>
        <p:spPr bwMode="auto">
          <a:xfrm flipH="1" flipV="1">
            <a:off x="7462838" y="31670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55" name="Oval 409"/>
          <p:cNvSpPr>
            <a:spLocks noChangeArrowheads="1"/>
          </p:cNvSpPr>
          <p:nvPr/>
        </p:nvSpPr>
        <p:spPr bwMode="auto">
          <a:xfrm flipH="1" flipV="1">
            <a:off x="7942263" y="35353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556" name="Line 410"/>
          <p:cNvSpPr>
            <a:spLocks noChangeShapeType="1"/>
          </p:cNvSpPr>
          <p:nvPr/>
        </p:nvSpPr>
        <p:spPr bwMode="auto">
          <a:xfrm flipH="1" flipV="1">
            <a:off x="7942263" y="3676650"/>
            <a:ext cx="436562" cy="0"/>
          </a:xfrm>
          <a:prstGeom prst="line">
            <a:avLst/>
          </a:prstGeom>
          <a:noFill/>
          <a:ln w="6350">
            <a:solidFill>
              <a:srgbClr val="993300"/>
            </a:solidFill>
            <a:miter lim="800000"/>
            <a:headEnd/>
            <a:tailEnd/>
          </a:ln>
        </p:spPr>
        <p:txBody>
          <a:bodyPr wrap="none"/>
          <a:lstStyle/>
          <a:p>
            <a:endParaRPr lang="en-US"/>
          </a:p>
        </p:txBody>
      </p:sp>
      <p:sp>
        <p:nvSpPr>
          <p:cNvPr id="59557" name="Line 411"/>
          <p:cNvSpPr>
            <a:spLocks noChangeShapeType="1"/>
          </p:cNvSpPr>
          <p:nvPr/>
        </p:nvSpPr>
        <p:spPr bwMode="auto">
          <a:xfrm flipH="1" flipV="1">
            <a:off x="7967663" y="3619500"/>
            <a:ext cx="396875" cy="0"/>
          </a:xfrm>
          <a:prstGeom prst="line">
            <a:avLst/>
          </a:prstGeom>
          <a:noFill/>
          <a:ln w="6350">
            <a:solidFill>
              <a:srgbClr val="993300"/>
            </a:solidFill>
            <a:miter lim="800000"/>
            <a:headEnd/>
            <a:tailEnd/>
          </a:ln>
        </p:spPr>
        <p:txBody>
          <a:bodyPr wrap="none"/>
          <a:lstStyle/>
          <a:p>
            <a:endParaRPr lang="en-US"/>
          </a:p>
        </p:txBody>
      </p:sp>
      <p:sp>
        <p:nvSpPr>
          <p:cNvPr id="59558" name="Line 412"/>
          <p:cNvSpPr>
            <a:spLocks noChangeShapeType="1"/>
          </p:cNvSpPr>
          <p:nvPr/>
        </p:nvSpPr>
        <p:spPr bwMode="auto">
          <a:xfrm flipH="1" flipV="1">
            <a:off x="7958138" y="3724275"/>
            <a:ext cx="396875" cy="0"/>
          </a:xfrm>
          <a:prstGeom prst="line">
            <a:avLst/>
          </a:prstGeom>
          <a:noFill/>
          <a:ln w="6350">
            <a:solidFill>
              <a:srgbClr val="993300"/>
            </a:solidFill>
            <a:miter lim="800000"/>
            <a:headEnd/>
            <a:tailEnd/>
          </a:ln>
        </p:spPr>
        <p:txBody>
          <a:bodyPr wrap="none"/>
          <a:lstStyle/>
          <a:p>
            <a:endParaRPr lang="en-US"/>
          </a:p>
        </p:txBody>
      </p:sp>
      <p:sp>
        <p:nvSpPr>
          <p:cNvPr id="59559" name="Line 413"/>
          <p:cNvSpPr>
            <a:spLocks noChangeShapeType="1"/>
          </p:cNvSpPr>
          <p:nvPr/>
        </p:nvSpPr>
        <p:spPr bwMode="auto">
          <a:xfrm flipH="1" flipV="1">
            <a:off x="8023225" y="3570288"/>
            <a:ext cx="274638" cy="0"/>
          </a:xfrm>
          <a:prstGeom prst="line">
            <a:avLst/>
          </a:prstGeom>
          <a:noFill/>
          <a:ln w="6350">
            <a:solidFill>
              <a:srgbClr val="993300"/>
            </a:solidFill>
            <a:miter lim="800000"/>
            <a:headEnd/>
            <a:tailEnd/>
          </a:ln>
        </p:spPr>
        <p:txBody>
          <a:bodyPr wrap="none"/>
          <a:lstStyle/>
          <a:p>
            <a:endParaRPr lang="en-US"/>
          </a:p>
        </p:txBody>
      </p:sp>
      <p:sp>
        <p:nvSpPr>
          <p:cNvPr id="59560" name="Line 414"/>
          <p:cNvSpPr>
            <a:spLocks noChangeShapeType="1"/>
          </p:cNvSpPr>
          <p:nvPr/>
        </p:nvSpPr>
        <p:spPr bwMode="auto">
          <a:xfrm flipH="1" flipV="1">
            <a:off x="8018463" y="3775075"/>
            <a:ext cx="274637" cy="0"/>
          </a:xfrm>
          <a:prstGeom prst="line">
            <a:avLst/>
          </a:prstGeom>
          <a:noFill/>
          <a:ln w="6350">
            <a:solidFill>
              <a:srgbClr val="993300"/>
            </a:solidFill>
            <a:miter lim="800000"/>
            <a:headEnd/>
            <a:tailEnd/>
          </a:ln>
        </p:spPr>
        <p:txBody>
          <a:bodyPr wrap="none"/>
          <a:lstStyle/>
          <a:p>
            <a:endParaRPr lang="en-US"/>
          </a:p>
        </p:txBody>
      </p:sp>
      <p:sp>
        <p:nvSpPr>
          <p:cNvPr id="59561" name="Oval 415"/>
          <p:cNvSpPr>
            <a:spLocks noChangeArrowheads="1"/>
          </p:cNvSpPr>
          <p:nvPr/>
        </p:nvSpPr>
        <p:spPr bwMode="auto">
          <a:xfrm flipH="1" flipV="1">
            <a:off x="7942263" y="35385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62" name="Freeform 416"/>
          <p:cNvSpPr>
            <a:spLocks noChangeAspect="1"/>
          </p:cNvSpPr>
          <p:nvPr/>
        </p:nvSpPr>
        <p:spPr bwMode="auto">
          <a:xfrm flipH="1" flipV="1">
            <a:off x="7939088" y="36734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63" name="Oval 418"/>
          <p:cNvSpPr>
            <a:spLocks noChangeArrowheads="1"/>
          </p:cNvSpPr>
          <p:nvPr/>
        </p:nvSpPr>
        <p:spPr bwMode="auto">
          <a:xfrm flipH="1" flipV="1">
            <a:off x="8418513" y="40814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564" name="Line 419"/>
          <p:cNvSpPr>
            <a:spLocks noChangeShapeType="1"/>
          </p:cNvSpPr>
          <p:nvPr/>
        </p:nvSpPr>
        <p:spPr bwMode="auto">
          <a:xfrm flipH="1" flipV="1">
            <a:off x="8418513" y="4222750"/>
            <a:ext cx="436562" cy="0"/>
          </a:xfrm>
          <a:prstGeom prst="line">
            <a:avLst/>
          </a:prstGeom>
          <a:noFill/>
          <a:ln w="6350">
            <a:solidFill>
              <a:srgbClr val="993300"/>
            </a:solidFill>
            <a:miter lim="800000"/>
            <a:headEnd/>
            <a:tailEnd/>
          </a:ln>
        </p:spPr>
        <p:txBody>
          <a:bodyPr wrap="none"/>
          <a:lstStyle/>
          <a:p>
            <a:endParaRPr lang="en-US"/>
          </a:p>
        </p:txBody>
      </p:sp>
      <p:sp>
        <p:nvSpPr>
          <p:cNvPr id="59565" name="Line 420"/>
          <p:cNvSpPr>
            <a:spLocks noChangeShapeType="1"/>
          </p:cNvSpPr>
          <p:nvPr/>
        </p:nvSpPr>
        <p:spPr bwMode="auto">
          <a:xfrm flipH="1" flipV="1">
            <a:off x="8443913" y="4165600"/>
            <a:ext cx="396875" cy="0"/>
          </a:xfrm>
          <a:prstGeom prst="line">
            <a:avLst/>
          </a:prstGeom>
          <a:noFill/>
          <a:ln w="6350">
            <a:solidFill>
              <a:srgbClr val="993300"/>
            </a:solidFill>
            <a:miter lim="800000"/>
            <a:headEnd/>
            <a:tailEnd/>
          </a:ln>
        </p:spPr>
        <p:txBody>
          <a:bodyPr wrap="none"/>
          <a:lstStyle/>
          <a:p>
            <a:endParaRPr lang="en-US"/>
          </a:p>
        </p:txBody>
      </p:sp>
      <p:sp>
        <p:nvSpPr>
          <p:cNvPr id="59566" name="Line 421"/>
          <p:cNvSpPr>
            <a:spLocks noChangeShapeType="1"/>
          </p:cNvSpPr>
          <p:nvPr/>
        </p:nvSpPr>
        <p:spPr bwMode="auto">
          <a:xfrm flipH="1" flipV="1">
            <a:off x="8434388" y="4270375"/>
            <a:ext cx="396875" cy="0"/>
          </a:xfrm>
          <a:prstGeom prst="line">
            <a:avLst/>
          </a:prstGeom>
          <a:noFill/>
          <a:ln w="6350">
            <a:solidFill>
              <a:srgbClr val="993300"/>
            </a:solidFill>
            <a:miter lim="800000"/>
            <a:headEnd/>
            <a:tailEnd/>
          </a:ln>
        </p:spPr>
        <p:txBody>
          <a:bodyPr wrap="none"/>
          <a:lstStyle/>
          <a:p>
            <a:endParaRPr lang="en-US"/>
          </a:p>
        </p:txBody>
      </p:sp>
      <p:sp>
        <p:nvSpPr>
          <p:cNvPr id="59567" name="Line 422"/>
          <p:cNvSpPr>
            <a:spLocks noChangeShapeType="1"/>
          </p:cNvSpPr>
          <p:nvPr/>
        </p:nvSpPr>
        <p:spPr bwMode="auto">
          <a:xfrm flipH="1" flipV="1">
            <a:off x="8499475" y="4116388"/>
            <a:ext cx="274638" cy="0"/>
          </a:xfrm>
          <a:prstGeom prst="line">
            <a:avLst/>
          </a:prstGeom>
          <a:noFill/>
          <a:ln w="6350">
            <a:solidFill>
              <a:srgbClr val="993300"/>
            </a:solidFill>
            <a:miter lim="800000"/>
            <a:headEnd/>
            <a:tailEnd/>
          </a:ln>
        </p:spPr>
        <p:txBody>
          <a:bodyPr wrap="none"/>
          <a:lstStyle/>
          <a:p>
            <a:endParaRPr lang="en-US"/>
          </a:p>
        </p:txBody>
      </p:sp>
      <p:sp>
        <p:nvSpPr>
          <p:cNvPr id="59568" name="Line 423"/>
          <p:cNvSpPr>
            <a:spLocks noChangeShapeType="1"/>
          </p:cNvSpPr>
          <p:nvPr/>
        </p:nvSpPr>
        <p:spPr bwMode="auto">
          <a:xfrm flipH="1" flipV="1">
            <a:off x="8494713" y="4321175"/>
            <a:ext cx="274637" cy="0"/>
          </a:xfrm>
          <a:prstGeom prst="line">
            <a:avLst/>
          </a:prstGeom>
          <a:noFill/>
          <a:ln w="6350">
            <a:solidFill>
              <a:srgbClr val="993300"/>
            </a:solidFill>
            <a:miter lim="800000"/>
            <a:headEnd/>
            <a:tailEnd/>
          </a:ln>
        </p:spPr>
        <p:txBody>
          <a:bodyPr wrap="none"/>
          <a:lstStyle/>
          <a:p>
            <a:endParaRPr lang="en-US"/>
          </a:p>
        </p:txBody>
      </p:sp>
      <p:sp>
        <p:nvSpPr>
          <p:cNvPr id="59569" name="Oval 424"/>
          <p:cNvSpPr>
            <a:spLocks noChangeArrowheads="1"/>
          </p:cNvSpPr>
          <p:nvPr/>
        </p:nvSpPr>
        <p:spPr bwMode="auto">
          <a:xfrm flipH="1" flipV="1">
            <a:off x="8418513" y="40846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70" name="Freeform 425"/>
          <p:cNvSpPr>
            <a:spLocks noChangeAspect="1"/>
          </p:cNvSpPr>
          <p:nvPr/>
        </p:nvSpPr>
        <p:spPr bwMode="auto">
          <a:xfrm flipH="1" flipV="1">
            <a:off x="8415338" y="42195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71" name="Oval 427"/>
          <p:cNvSpPr>
            <a:spLocks noChangeArrowheads="1"/>
          </p:cNvSpPr>
          <p:nvPr/>
        </p:nvSpPr>
        <p:spPr bwMode="auto">
          <a:xfrm>
            <a:off x="7951788" y="3730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572" name="Line 428"/>
          <p:cNvSpPr>
            <a:spLocks noChangeShapeType="1"/>
          </p:cNvSpPr>
          <p:nvPr/>
        </p:nvSpPr>
        <p:spPr bwMode="auto">
          <a:xfrm>
            <a:off x="7956550" y="500063"/>
            <a:ext cx="436563" cy="0"/>
          </a:xfrm>
          <a:prstGeom prst="line">
            <a:avLst/>
          </a:prstGeom>
          <a:noFill/>
          <a:ln w="6350">
            <a:solidFill>
              <a:srgbClr val="993300"/>
            </a:solidFill>
            <a:miter lim="800000"/>
            <a:headEnd/>
            <a:tailEnd/>
          </a:ln>
        </p:spPr>
        <p:txBody>
          <a:bodyPr wrap="none"/>
          <a:lstStyle/>
          <a:p>
            <a:endParaRPr lang="en-US"/>
          </a:p>
        </p:txBody>
      </p:sp>
      <p:sp>
        <p:nvSpPr>
          <p:cNvPr id="59573" name="Line 429"/>
          <p:cNvSpPr>
            <a:spLocks noChangeShapeType="1"/>
          </p:cNvSpPr>
          <p:nvPr/>
        </p:nvSpPr>
        <p:spPr bwMode="auto">
          <a:xfrm>
            <a:off x="7970838" y="557213"/>
            <a:ext cx="396875" cy="0"/>
          </a:xfrm>
          <a:prstGeom prst="line">
            <a:avLst/>
          </a:prstGeom>
          <a:noFill/>
          <a:ln w="6350">
            <a:solidFill>
              <a:srgbClr val="993300"/>
            </a:solidFill>
            <a:miter lim="800000"/>
            <a:headEnd/>
            <a:tailEnd/>
          </a:ln>
        </p:spPr>
        <p:txBody>
          <a:bodyPr wrap="none"/>
          <a:lstStyle/>
          <a:p>
            <a:endParaRPr lang="en-US"/>
          </a:p>
        </p:txBody>
      </p:sp>
      <p:sp>
        <p:nvSpPr>
          <p:cNvPr id="59574" name="Line 430"/>
          <p:cNvSpPr>
            <a:spLocks noChangeShapeType="1"/>
          </p:cNvSpPr>
          <p:nvPr/>
        </p:nvSpPr>
        <p:spPr bwMode="auto">
          <a:xfrm>
            <a:off x="7980363" y="452438"/>
            <a:ext cx="396875" cy="0"/>
          </a:xfrm>
          <a:prstGeom prst="line">
            <a:avLst/>
          </a:prstGeom>
          <a:noFill/>
          <a:ln w="6350">
            <a:solidFill>
              <a:srgbClr val="993300"/>
            </a:solidFill>
            <a:miter lim="800000"/>
            <a:headEnd/>
            <a:tailEnd/>
          </a:ln>
        </p:spPr>
        <p:txBody>
          <a:bodyPr wrap="none"/>
          <a:lstStyle/>
          <a:p>
            <a:endParaRPr lang="en-US"/>
          </a:p>
        </p:txBody>
      </p:sp>
      <p:sp>
        <p:nvSpPr>
          <p:cNvPr id="59575" name="Line 431"/>
          <p:cNvSpPr>
            <a:spLocks noChangeShapeType="1"/>
          </p:cNvSpPr>
          <p:nvPr/>
        </p:nvSpPr>
        <p:spPr bwMode="auto">
          <a:xfrm>
            <a:off x="8037513" y="606425"/>
            <a:ext cx="274637" cy="0"/>
          </a:xfrm>
          <a:prstGeom prst="line">
            <a:avLst/>
          </a:prstGeom>
          <a:noFill/>
          <a:ln w="6350">
            <a:solidFill>
              <a:srgbClr val="993300"/>
            </a:solidFill>
            <a:miter lim="800000"/>
            <a:headEnd/>
            <a:tailEnd/>
          </a:ln>
        </p:spPr>
        <p:txBody>
          <a:bodyPr wrap="none"/>
          <a:lstStyle/>
          <a:p>
            <a:endParaRPr lang="en-US"/>
          </a:p>
        </p:txBody>
      </p:sp>
      <p:sp>
        <p:nvSpPr>
          <p:cNvPr id="59576" name="Line 432"/>
          <p:cNvSpPr>
            <a:spLocks noChangeShapeType="1"/>
          </p:cNvSpPr>
          <p:nvPr/>
        </p:nvSpPr>
        <p:spPr bwMode="auto">
          <a:xfrm>
            <a:off x="8042275" y="401638"/>
            <a:ext cx="274638" cy="0"/>
          </a:xfrm>
          <a:prstGeom prst="line">
            <a:avLst/>
          </a:prstGeom>
          <a:noFill/>
          <a:ln w="6350">
            <a:solidFill>
              <a:srgbClr val="993300"/>
            </a:solidFill>
            <a:miter lim="800000"/>
            <a:headEnd/>
            <a:tailEnd/>
          </a:ln>
        </p:spPr>
        <p:txBody>
          <a:bodyPr wrap="none"/>
          <a:lstStyle/>
          <a:p>
            <a:endParaRPr lang="en-US"/>
          </a:p>
        </p:txBody>
      </p:sp>
      <p:sp>
        <p:nvSpPr>
          <p:cNvPr id="59577" name="Oval 433"/>
          <p:cNvSpPr>
            <a:spLocks noChangeArrowheads="1"/>
          </p:cNvSpPr>
          <p:nvPr/>
        </p:nvSpPr>
        <p:spPr bwMode="auto">
          <a:xfrm>
            <a:off x="7951788" y="3698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78" name="Freeform 434"/>
          <p:cNvSpPr>
            <a:spLocks noChangeAspect="1"/>
          </p:cNvSpPr>
          <p:nvPr/>
        </p:nvSpPr>
        <p:spPr bwMode="auto">
          <a:xfrm>
            <a:off x="7948613" y="3667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79" name="Oval 436"/>
          <p:cNvSpPr>
            <a:spLocks noChangeArrowheads="1"/>
          </p:cNvSpPr>
          <p:nvPr/>
        </p:nvSpPr>
        <p:spPr bwMode="auto">
          <a:xfrm>
            <a:off x="8434388" y="9239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580" name="Line 437"/>
          <p:cNvSpPr>
            <a:spLocks noChangeShapeType="1"/>
          </p:cNvSpPr>
          <p:nvPr/>
        </p:nvSpPr>
        <p:spPr bwMode="auto">
          <a:xfrm>
            <a:off x="8439150" y="1050925"/>
            <a:ext cx="436563" cy="0"/>
          </a:xfrm>
          <a:prstGeom prst="line">
            <a:avLst/>
          </a:prstGeom>
          <a:noFill/>
          <a:ln w="6350">
            <a:solidFill>
              <a:srgbClr val="993300"/>
            </a:solidFill>
            <a:miter lim="800000"/>
            <a:headEnd/>
            <a:tailEnd/>
          </a:ln>
        </p:spPr>
        <p:txBody>
          <a:bodyPr wrap="none"/>
          <a:lstStyle/>
          <a:p>
            <a:endParaRPr lang="en-US"/>
          </a:p>
        </p:txBody>
      </p:sp>
      <p:sp>
        <p:nvSpPr>
          <p:cNvPr id="59581" name="Line 438"/>
          <p:cNvSpPr>
            <a:spLocks noChangeShapeType="1"/>
          </p:cNvSpPr>
          <p:nvPr/>
        </p:nvSpPr>
        <p:spPr bwMode="auto">
          <a:xfrm>
            <a:off x="8453438" y="1108075"/>
            <a:ext cx="396875" cy="0"/>
          </a:xfrm>
          <a:prstGeom prst="line">
            <a:avLst/>
          </a:prstGeom>
          <a:noFill/>
          <a:ln w="6350">
            <a:solidFill>
              <a:srgbClr val="993300"/>
            </a:solidFill>
            <a:miter lim="800000"/>
            <a:headEnd/>
            <a:tailEnd/>
          </a:ln>
        </p:spPr>
        <p:txBody>
          <a:bodyPr wrap="none"/>
          <a:lstStyle/>
          <a:p>
            <a:endParaRPr lang="en-US"/>
          </a:p>
        </p:txBody>
      </p:sp>
      <p:sp>
        <p:nvSpPr>
          <p:cNvPr id="59582" name="Line 439"/>
          <p:cNvSpPr>
            <a:spLocks noChangeShapeType="1"/>
          </p:cNvSpPr>
          <p:nvPr/>
        </p:nvSpPr>
        <p:spPr bwMode="auto">
          <a:xfrm>
            <a:off x="8462963" y="1003300"/>
            <a:ext cx="396875" cy="0"/>
          </a:xfrm>
          <a:prstGeom prst="line">
            <a:avLst/>
          </a:prstGeom>
          <a:noFill/>
          <a:ln w="6350">
            <a:solidFill>
              <a:srgbClr val="993300"/>
            </a:solidFill>
            <a:miter lim="800000"/>
            <a:headEnd/>
            <a:tailEnd/>
          </a:ln>
        </p:spPr>
        <p:txBody>
          <a:bodyPr wrap="none"/>
          <a:lstStyle/>
          <a:p>
            <a:endParaRPr lang="en-US"/>
          </a:p>
        </p:txBody>
      </p:sp>
      <p:sp>
        <p:nvSpPr>
          <p:cNvPr id="59583" name="Line 440"/>
          <p:cNvSpPr>
            <a:spLocks noChangeShapeType="1"/>
          </p:cNvSpPr>
          <p:nvPr/>
        </p:nvSpPr>
        <p:spPr bwMode="auto">
          <a:xfrm>
            <a:off x="8520113" y="1157288"/>
            <a:ext cx="274637" cy="0"/>
          </a:xfrm>
          <a:prstGeom prst="line">
            <a:avLst/>
          </a:prstGeom>
          <a:noFill/>
          <a:ln w="6350">
            <a:solidFill>
              <a:srgbClr val="993300"/>
            </a:solidFill>
            <a:miter lim="800000"/>
            <a:headEnd/>
            <a:tailEnd/>
          </a:ln>
        </p:spPr>
        <p:txBody>
          <a:bodyPr wrap="none"/>
          <a:lstStyle/>
          <a:p>
            <a:endParaRPr lang="en-US"/>
          </a:p>
        </p:txBody>
      </p:sp>
      <p:sp>
        <p:nvSpPr>
          <p:cNvPr id="59584" name="Line 441"/>
          <p:cNvSpPr>
            <a:spLocks noChangeShapeType="1"/>
          </p:cNvSpPr>
          <p:nvPr/>
        </p:nvSpPr>
        <p:spPr bwMode="auto">
          <a:xfrm>
            <a:off x="8524875" y="952500"/>
            <a:ext cx="274638" cy="0"/>
          </a:xfrm>
          <a:prstGeom prst="line">
            <a:avLst/>
          </a:prstGeom>
          <a:noFill/>
          <a:ln w="6350">
            <a:solidFill>
              <a:srgbClr val="993300"/>
            </a:solidFill>
            <a:miter lim="800000"/>
            <a:headEnd/>
            <a:tailEnd/>
          </a:ln>
        </p:spPr>
        <p:txBody>
          <a:bodyPr wrap="none"/>
          <a:lstStyle/>
          <a:p>
            <a:endParaRPr lang="en-US"/>
          </a:p>
        </p:txBody>
      </p:sp>
      <p:sp>
        <p:nvSpPr>
          <p:cNvPr id="59585" name="Oval 442"/>
          <p:cNvSpPr>
            <a:spLocks noChangeArrowheads="1"/>
          </p:cNvSpPr>
          <p:nvPr/>
        </p:nvSpPr>
        <p:spPr bwMode="auto">
          <a:xfrm>
            <a:off x="8434388" y="9207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586" name="Freeform 443"/>
          <p:cNvSpPr>
            <a:spLocks noChangeAspect="1"/>
          </p:cNvSpPr>
          <p:nvPr/>
        </p:nvSpPr>
        <p:spPr bwMode="auto">
          <a:xfrm>
            <a:off x="8431213" y="9175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87" name="Oval 445"/>
          <p:cNvSpPr>
            <a:spLocks noChangeArrowheads="1"/>
          </p:cNvSpPr>
          <p:nvPr/>
        </p:nvSpPr>
        <p:spPr bwMode="auto">
          <a:xfrm rot="-7183952">
            <a:off x="4107656" y="35639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588" name="Line 446"/>
          <p:cNvSpPr>
            <a:spLocks noChangeShapeType="1"/>
          </p:cNvSpPr>
          <p:nvPr/>
        </p:nvSpPr>
        <p:spPr bwMode="auto">
          <a:xfrm rot="-7183952">
            <a:off x="4102894" y="489744"/>
            <a:ext cx="436562" cy="0"/>
          </a:xfrm>
          <a:prstGeom prst="line">
            <a:avLst/>
          </a:prstGeom>
          <a:noFill/>
          <a:ln w="6350">
            <a:solidFill>
              <a:srgbClr val="993300"/>
            </a:solidFill>
            <a:miter lim="800000"/>
            <a:headEnd/>
            <a:tailEnd/>
          </a:ln>
        </p:spPr>
        <p:txBody>
          <a:bodyPr wrap="none"/>
          <a:lstStyle/>
          <a:p>
            <a:endParaRPr lang="en-US"/>
          </a:p>
        </p:txBody>
      </p:sp>
      <p:sp>
        <p:nvSpPr>
          <p:cNvPr id="59589" name="Line 447"/>
          <p:cNvSpPr>
            <a:spLocks noChangeShapeType="1"/>
          </p:cNvSpPr>
          <p:nvPr/>
        </p:nvSpPr>
        <p:spPr bwMode="auto">
          <a:xfrm rot="-7183952">
            <a:off x="4175125" y="468313"/>
            <a:ext cx="396875" cy="0"/>
          </a:xfrm>
          <a:prstGeom prst="line">
            <a:avLst/>
          </a:prstGeom>
          <a:noFill/>
          <a:ln w="6350">
            <a:solidFill>
              <a:srgbClr val="993300"/>
            </a:solidFill>
            <a:miter lim="800000"/>
            <a:headEnd/>
            <a:tailEnd/>
          </a:ln>
        </p:spPr>
        <p:txBody>
          <a:bodyPr wrap="none"/>
          <a:lstStyle/>
          <a:p>
            <a:endParaRPr lang="en-US"/>
          </a:p>
        </p:txBody>
      </p:sp>
      <p:sp>
        <p:nvSpPr>
          <p:cNvPr id="59590" name="Line 448"/>
          <p:cNvSpPr>
            <a:spLocks noChangeShapeType="1"/>
          </p:cNvSpPr>
          <p:nvPr/>
        </p:nvSpPr>
        <p:spPr bwMode="auto">
          <a:xfrm rot="-7183952">
            <a:off x="4079875" y="511176"/>
            <a:ext cx="396875" cy="0"/>
          </a:xfrm>
          <a:prstGeom prst="line">
            <a:avLst/>
          </a:prstGeom>
          <a:noFill/>
          <a:ln w="6350">
            <a:solidFill>
              <a:srgbClr val="993300"/>
            </a:solidFill>
            <a:miter lim="800000"/>
            <a:headEnd/>
            <a:tailEnd/>
          </a:ln>
        </p:spPr>
        <p:txBody>
          <a:bodyPr wrap="none"/>
          <a:lstStyle/>
          <a:p>
            <a:endParaRPr lang="en-US"/>
          </a:p>
        </p:txBody>
      </p:sp>
      <p:sp>
        <p:nvSpPr>
          <p:cNvPr id="59591" name="Line 449"/>
          <p:cNvSpPr>
            <a:spLocks noChangeShapeType="1"/>
          </p:cNvSpPr>
          <p:nvPr/>
        </p:nvSpPr>
        <p:spPr bwMode="auto">
          <a:xfrm rot="-7183952">
            <a:off x="4275931" y="437357"/>
            <a:ext cx="274637" cy="0"/>
          </a:xfrm>
          <a:prstGeom prst="line">
            <a:avLst/>
          </a:prstGeom>
          <a:noFill/>
          <a:ln w="6350">
            <a:solidFill>
              <a:srgbClr val="993300"/>
            </a:solidFill>
            <a:miter lim="800000"/>
            <a:headEnd/>
            <a:tailEnd/>
          </a:ln>
        </p:spPr>
        <p:txBody>
          <a:bodyPr wrap="none"/>
          <a:lstStyle/>
          <a:p>
            <a:endParaRPr lang="en-US"/>
          </a:p>
        </p:txBody>
      </p:sp>
      <p:sp>
        <p:nvSpPr>
          <p:cNvPr id="59592" name="Line 450"/>
          <p:cNvSpPr>
            <a:spLocks noChangeShapeType="1"/>
          </p:cNvSpPr>
          <p:nvPr/>
        </p:nvSpPr>
        <p:spPr bwMode="auto">
          <a:xfrm rot="-7183952">
            <a:off x="4096544" y="534194"/>
            <a:ext cx="274638" cy="0"/>
          </a:xfrm>
          <a:prstGeom prst="line">
            <a:avLst/>
          </a:prstGeom>
          <a:noFill/>
          <a:ln w="6350">
            <a:solidFill>
              <a:srgbClr val="993300"/>
            </a:solidFill>
            <a:miter lim="800000"/>
            <a:headEnd/>
            <a:tailEnd/>
          </a:ln>
        </p:spPr>
        <p:txBody>
          <a:bodyPr wrap="none"/>
          <a:lstStyle/>
          <a:p>
            <a:endParaRPr lang="en-US"/>
          </a:p>
        </p:txBody>
      </p:sp>
      <p:sp>
        <p:nvSpPr>
          <p:cNvPr id="59593" name="Oval 451"/>
          <p:cNvSpPr>
            <a:spLocks noChangeArrowheads="1"/>
          </p:cNvSpPr>
          <p:nvPr/>
        </p:nvSpPr>
        <p:spPr bwMode="auto">
          <a:xfrm rot="-7183952">
            <a:off x="4106069" y="3579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594" name="Freeform 452"/>
          <p:cNvSpPr>
            <a:spLocks noChangeAspect="1"/>
          </p:cNvSpPr>
          <p:nvPr/>
        </p:nvSpPr>
        <p:spPr bwMode="auto">
          <a:xfrm rot="-7183952">
            <a:off x="4041775" y="4572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595" name="Oval 454"/>
          <p:cNvSpPr>
            <a:spLocks noChangeArrowheads="1"/>
          </p:cNvSpPr>
          <p:nvPr/>
        </p:nvSpPr>
        <p:spPr bwMode="auto">
          <a:xfrm rot="-7183952">
            <a:off x="4590256" y="90884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596" name="Line 455"/>
          <p:cNvSpPr>
            <a:spLocks noChangeShapeType="1"/>
          </p:cNvSpPr>
          <p:nvPr/>
        </p:nvSpPr>
        <p:spPr bwMode="auto">
          <a:xfrm rot="-7183952">
            <a:off x="4585494" y="1042194"/>
            <a:ext cx="436562" cy="0"/>
          </a:xfrm>
          <a:prstGeom prst="line">
            <a:avLst/>
          </a:prstGeom>
          <a:noFill/>
          <a:ln w="6350">
            <a:solidFill>
              <a:srgbClr val="993300"/>
            </a:solidFill>
            <a:miter lim="800000"/>
            <a:headEnd/>
            <a:tailEnd/>
          </a:ln>
        </p:spPr>
        <p:txBody>
          <a:bodyPr wrap="none"/>
          <a:lstStyle/>
          <a:p>
            <a:endParaRPr lang="en-US"/>
          </a:p>
        </p:txBody>
      </p:sp>
      <p:sp>
        <p:nvSpPr>
          <p:cNvPr id="59597" name="Line 456"/>
          <p:cNvSpPr>
            <a:spLocks noChangeShapeType="1"/>
          </p:cNvSpPr>
          <p:nvPr/>
        </p:nvSpPr>
        <p:spPr bwMode="auto">
          <a:xfrm rot="-7183952">
            <a:off x="4657725" y="1020763"/>
            <a:ext cx="396875" cy="0"/>
          </a:xfrm>
          <a:prstGeom prst="line">
            <a:avLst/>
          </a:prstGeom>
          <a:noFill/>
          <a:ln w="6350">
            <a:solidFill>
              <a:srgbClr val="993300"/>
            </a:solidFill>
            <a:miter lim="800000"/>
            <a:headEnd/>
            <a:tailEnd/>
          </a:ln>
        </p:spPr>
        <p:txBody>
          <a:bodyPr wrap="none"/>
          <a:lstStyle/>
          <a:p>
            <a:endParaRPr lang="en-US"/>
          </a:p>
        </p:txBody>
      </p:sp>
      <p:sp>
        <p:nvSpPr>
          <p:cNvPr id="59598" name="Line 457"/>
          <p:cNvSpPr>
            <a:spLocks noChangeShapeType="1"/>
          </p:cNvSpPr>
          <p:nvPr/>
        </p:nvSpPr>
        <p:spPr bwMode="auto">
          <a:xfrm rot="-7183952">
            <a:off x="4562475" y="1063626"/>
            <a:ext cx="396875" cy="0"/>
          </a:xfrm>
          <a:prstGeom prst="line">
            <a:avLst/>
          </a:prstGeom>
          <a:noFill/>
          <a:ln w="6350">
            <a:solidFill>
              <a:srgbClr val="993300"/>
            </a:solidFill>
            <a:miter lim="800000"/>
            <a:headEnd/>
            <a:tailEnd/>
          </a:ln>
        </p:spPr>
        <p:txBody>
          <a:bodyPr wrap="none"/>
          <a:lstStyle/>
          <a:p>
            <a:endParaRPr lang="en-US"/>
          </a:p>
        </p:txBody>
      </p:sp>
      <p:sp>
        <p:nvSpPr>
          <p:cNvPr id="59599" name="Line 458"/>
          <p:cNvSpPr>
            <a:spLocks noChangeShapeType="1"/>
          </p:cNvSpPr>
          <p:nvPr/>
        </p:nvSpPr>
        <p:spPr bwMode="auto">
          <a:xfrm rot="-7183952">
            <a:off x="4758531" y="989807"/>
            <a:ext cx="274637" cy="0"/>
          </a:xfrm>
          <a:prstGeom prst="line">
            <a:avLst/>
          </a:prstGeom>
          <a:noFill/>
          <a:ln w="6350">
            <a:solidFill>
              <a:srgbClr val="993300"/>
            </a:solidFill>
            <a:miter lim="800000"/>
            <a:headEnd/>
            <a:tailEnd/>
          </a:ln>
        </p:spPr>
        <p:txBody>
          <a:bodyPr wrap="none"/>
          <a:lstStyle/>
          <a:p>
            <a:endParaRPr lang="en-US"/>
          </a:p>
        </p:txBody>
      </p:sp>
      <p:sp>
        <p:nvSpPr>
          <p:cNvPr id="59600" name="Line 459"/>
          <p:cNvSpPr>
            <a:spLocks noChangeShapeType="1"/>
          </p:cNvSpPr>
          <p:nvPr/>
        </p:nvSpPr>
        <p:spPr bwMode="auto">
          <a:xfrm rot="-7183952">
            <a:off x="4579144" y="1086644"/>
            <a:ext cx="274638" cy="0"/>
          </a:xfrm>
          <a:prstGeom prst="line">
            <a:avLst/>
          </a:prstGeom>
          <a:noFill/>
          <a:ln w="6350">
            <a:solidFill>
              <a:srgbClr val="993300"/>
            </a:solidFill>
            <a:miter lim="800000"/>
            <a:headEnd/>
            <a:tailEnd/>
          </a:ln>
        </p:spPr>
        <p:txBody>
          <a:bodyPr wrap="none"/>
          <a:lstStyle/>
          <a:p>
            <a:endParaRPr lang="en-US"/>
          </a:p>
        </p:txBody>
      </p:sp>
      <p:sp>
        <p:nvSpPr>
          <p:cNvPr id="59601" name="Oval 460"/>
          <p:cNvSpPr>
            <a:spLocks noChangeArrowheads="1"/>
          </p:cNvSpPr>
          <p:nvPr/>
        </p:nvSpPr>
        <p:spPr bwMode="auto">
          <a:xfrm rot="-7183952">
            <a:off x="4588669" y="910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02" name="Freeform 461"/>
          <p:cNvSpPr>
            <a:spLocks noChangeAspect="1"/>
          </p:cNvSpPr>
          <p:nvPr/>
        </p:nvSpPr>
        <p:spPr bwMode="auto">
          <a:xfrm rot="-7183952">
            <a:off x="4524375" y="10096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03" name="Oval 463"/>
          <p:cNvSpPr>
            <a:spLocks noChangeArrowheads="1"/>
          </p:cNvSpPr>
          <p:nvPr/>
        </p:nvSpPr>
        <p:spPr bwMode="auto">
          <a:xfrm rot="-7183952">
            <a:off x="5066506" y="139779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04" name="Line 464"/>
          <p:cNvSpPr>
            <a:spLocks noChangeShapeType="1"/>
          </p:cNvSpPr>
          <p:nvPr/>
        </p:nvSpPr>
        <p:spPr bwMode="auto">
          <a:xfrm rot="-7183952">
            <a:off x="5061744" y="1531144"/>
            <a:ext cx="436562" cy="0"/>
          </a:xfrm>
          <a:prstGeom prst="line">
            <a:avLst/>
          </a:prstGeom>
          <a:noFill/>
          <a:ln w="6350">
            <a:solidFill>
              <a:srgbClr val="993300"/>
            </a:solidFill>
            <a:miter lim="800000"/>
            <a:headEnd/>
            <a:tailEnd/>
          </a:ln>
        </p:spPr>
        <p:txBody>
          <a:bodyPr wrap="none"/>
          <a:lstStyle/>
          <a:p>
            <a:endParaRPr lang="en-US"/>
          </a:p>
        </p:txBody>
      </p:sp>
      <p:sp>
        <p:nvSpPr>
          <p:cNvPr id="59605" name="Line 465"/>
          <p:cNvSpPr>
            <a:spLocks noChangeShapeType="1"/>
          </p:cNvSpPr>
          <p:nvPr/>
        </p:nvSpPr>
        <p:spPr bwMode="auto">
          <a:xfrm rot="-7183952">
            <a:off x="5133975" y="1509713"/>
            <a:ext cx="396875" cy="0"/>
          </a:xfrm>
          <a:prstGeom prst="line">
            <a:avLst/>
          </a:prstGeom>
          <a:noFill/>
          <a:ln w="6350">
            <a:solidFill>
              <a:srgbClr val="993300"/>
            </a:solidFill>
            <a:miter lim="800000"/>
            <a:headEnd/>
            <a:tailEnd/>
          </a:ln>
        </p:spPr>
        <p:txBody>
          <a:bodyPr wrap="none"/>
          <a:lstStyle/>
          <a:p>
            <a:endParaRPr lang="en-US"/>
          </a:p>
        </p:txBody>
      </p:sp>
      <p:sp>
        <p:nvSpPr>
          <p:cNvPr id="59606" name="Line 466"/>
          <p:cNvSpPr>
            <a:spLocks noChangeShapeType="1"/>
          </p:cNvSpPr>
          <p:nvPr/>
        </p:nvSpPr>
        <p:spPr bwMode="auto">
          <a:xfrm rot="-7183952">
            <a:off x="5038725" y="1552576"/>
            <a:ext cx="396875" cy="0"/>
          </a:xfrm>
          <a:prstGeom prst="line">
            <a:avLst/>
          </a:prstGeom>
          <a:noFill/>
          <a:ln w="6350">
            <a:solidFill>
              <a:srgbClr val="993300"/>
            </a:solidFill>
            <a:miter lim="800000"/>
            <a:headEnd/>
            <a:tailEnd/>
          </a:ln>
        </p:spPr>
        <p:txBody>
          <a:bodyPr wrap="none"/>
          <a:lstStyle/>
          <a:p>
            <a:endParaRPr lang="en-US"/>
          </a:p>
        </p:txBody>
      </p:sp>
      <p:sp>
        <p:nvSpPr>
          <p:cNvPr id="59607" name="Line 467"/>
          <p:cNvSpPr>
            <a:spLocks noChangeShapeType="1"/>
          </p:cNvSpPr>
          <p:nvPr/>
        </p:nvSpPr>
        <p:spPr bwMode="auto">
          <a:xfrm rot="-7183952">
            <a:off x="5234781" y="1478757"/>
            <a:ext cx="274637" cy="0"/>
          </a:xfrm>
          <a:prstGeom prst="line">
            <a:avLst/>
          </a:prstGeom>
          <a:noFill/>
          <a:ln w="6350">
            <a:solidFill>
              <a:srgbClr val="993300"/>
            </a:solidFill>
            <a:miter lim="800000"/>
            <a:headEnd/>
            <a:tailEnd/>
          </a:ln>
        </p:spPr>
        <p:txBody>
          <a:bodyPr wrap="none"/>
          <a:lstStyle/>
          <a:p>
            <a:endParaRPr lang="en-US"/>
          </a:p>
        </p:txBody>
      </p:sp>
      <p:sp>
        <p:nvSpPr>
          <p:cNvPr id="59608" name="Line 468"/>
          <p:cNvSpPr>
            <a:spLocks noChangeShapeType="1"/>
          </p:cNvSpPr>
          <p:nvPr/>
        </p:nvSpPr>
        <p:spPr bwMode="auto">
          <a:xfrm rot="-7183952">
            <a:off x="5055394" y="1575594"/>
            <a:ext cx="274638" cy="0"/>
          </a:xfrm>
          <a:prstGeom prst="line">
            <a:avLst/>
          </a:prstGeom>
          <a:noFill/>
          <a:ln w="6350">
            <a:solidFill>
              <a:srgbClr val="993300"/>
            </a:solidFill>
            <a:miter lim="800000"/>
            <a:headEnd/>
            <a:tailEnd/>
          </a:ln>
        </p:spPr>
        <p:txBody>
          <a:bodyPr wrap="none"/>
          <a:lstStyle/>
          <a:p>
            <a:endParaRPr lang="en-US"/>
          </a:p>
        </p:txBody>
      </p:sp>
      <p:sp>
        <p:nvSpPr>
          <p:cNvPr id="59609" name="Oval 469"/>
          <p:cNvSpPr>
            <a:spLocks noChangeArrowheads="1"/>
          </p:cNvSpPr>
          <p:nvPr/>
        </p:nvSpPr>
        <p:spPr bwMode="auto">
          <a:xfrm rot="-7183952">
            <a:off x="5064919" y="13993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10" name="Freeform 470"/>
          <p:cNvSpPr>
            <a:spLocks noChangeAspect="1"/>
          </p:cNvSpPr>
          <p:nvPr/>
        </p:nvSpPr>
        <p:spPr bwMode="auto">
          <a:xfrm rot="-7183952">
            <a:off x="5000625" y="14986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11" name="Oval 472"/>
          <p:cNvSpPr>
            <a:spLocks noChangeArrowheads="1"/>
          </p:cNvSpPr>
          <p:nvPr/>
        </p:nvSpPr>
        <p:spPr bwMode="auto">
          <a:xfrm rot="-7183952">
            <a:off x="5542756" y="194389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12" name="Line 473"/>
          <p:cNvSpPr>
            <a:spLocks noChangeShapeType="1"/>
          </p:cNvSpPr>
          <p:nvPr/>
        </p:nvSpPr>
        <p:spPr bwMode="auto">
          <a:xfrm rot="-7183952">
            <a:off x="5537994" y="2077244"/>
            <a:ext cx="436562" cy="0"/>
          </a:xfrm>
          <a:prstGeom prst="line">
            <a:avLst/>
          </a:prstGeom>
          <a:noFill/>
          <a:ln w="6350">
            <a:solidFill>
              <a:srgbClr val="993300"/>
            </a:solidFill>
            <a:miter lim="800000"/>
            <a:headEnd/>
            <a:tailEnd/>
          </a:ln>
        </p:spPr>
        <p:txBody>
          <a:bodyPr wrap="none"/>
          <a:lstStyle/>
          <a:p>
            <a:endParaRPr lang="en-US"/>
          </a:p>
        </p:txBody>
      </p:sp>
      <p:sp>
        <p:nvSpPr>
          <p:cNvPr id="59613" name="Line 474"/>
          <p:cNvSpPr>
            <a:spLocks noChangeShapeType="1"/>
          </p:cNvSpPr>
          <p:nvPr/>
        </p:nvSpPr>
        <p:spPr bwMode="auto">
          <a:xfrm rot="-7183952">
            <a:off x="5610225" y="2055813"/>
            <a:ext cx="396875" cy="0"/>
          </a:xfrm>
          <a:prstGeom prst="line">
            <a:avLst/>
          </a:prstGeom>
          <a:noFill/>
          <a:ln w="6350">
            <a:solidFill>
              <a:srgbClr val="993300"/>
            </a:solidFill>
            <a:miter lim="800000"/>
            <a:headEnd/>
            <a:tailEnd/>
          </a:ln>
        </p:spPr>
        <p:txBody>
          <a:bodyPr wrap="none"/>
          <a:lstStyle/>
          <a:p>
            <a:endParaRPr lang="en-US"/>
          </a:p>
        </p:txBody>
      </p:sp>
      <p:sp>
        <p:nvSpPr>
          <p:cNvPr id="59614" name="Line 475"/>
          <p:cNvSpPr>
            <a:spLocks noChangeShapeType="1"/>
          </p:cNvSpPr>
          <p:nvPr/>
        </p:nvSpPr>
        <p:spPr bwMode="auto">
          <a:xfrm rot="-7183952">
            <a:off x="5514975" y="2098676"/>
            <a:ext cx="396875" cy="0"/>
          </a:xfrm>
          <a:prstGeom prst="line">
            <a:avLst/>
          </a:prstGeom>
          <a:noFill/>
          <a:ln w="6350">
            <a:solidFill>
              <a:srgbClr val="993300"/>
            </a:solidFill>
            <a:miter lim="800000"/>
            <a:headEnd/>
            <a:tailEnd/>
          </a:ln>
        </p:spPr>
        <p:txBody>
          <a:bodyPr wrap="none"/>
          <a:lstStyle/>
          <a:p>
            <a:endParaRPr lang="en-US"/>
          </a:p>
        </p:txBody>
      </p:sp>
      <p:sp>
        <p:nvSpPr>
          <p:cNvPr id="59615" name="Line 476"/>
          <p:cNvSpPr>
            <a:spLocks noChangeShapeType="1"/>
          </p:cNvSpPr>
          <p:nvPr/>
        </p:nvSpPr>
        <p:spPr bwMode="auto">
          <a:xfrm rot="-7183952">
            <a:off x="5711031" y="2024857"/>
            <a:ext cx="274637" cy="0"/>
          </a:xfrm>
          <a:prstGeom prst="line">
            <a:avLst/>
          </a:prstGeom>
          <a:noFill/>
          <a:ln w="6350">
            <a:solidFill>
              <a:srgbClr val="993300"/>
            </a:solidFill>
            <a:miter lim="800000"/>
            <a:headEnd/>
            <a:tailEnd/>
          </a:ln>
        </p:spPr>
        <p:txBody>
          <a:bodyPr wrap="none"/>
          <a:lstStyle/>
          <a:p>
            <a:endParaRPr lang="en-US"/>
          </a:p>
        </p:txBody>
      </p:sp>
      <p:sp>
        <p:nvSpPr>
          <p:cNvPr id="59616" name="Line 477"/>
          <p:cNvSpPr>
            <a:spLocks noChangeShapeType="1"/>
          </p:cNvSpPr>
          <p:nvPr/>
        </p:nvSpPr>
        <p:spPr bwMode="auto">
          <a:xfrm rot="-7183952">
            <a:off x="5531644" y="2121694"/>
            <a:ext cx="274638" cy="0"/>
          </a:xfrm>
          <a:prstGeom prst="line">
            <a:avLst/>
          </a:prstGeom>
          <a:noFill/>
          <a:ln w="6350">
            <a:solidFill>
              <a:srgbClr val="993300"/>
            </a:solidFill>
            <a:miter lim="800000"/>
            <a:headEnd/>
            <a:tailEnd/>
          </a:ln>
        </p:spPr>
        <p:txBody>
          <a:bodyPr wrap="none"/>
          <a:lstStyle/>
          <a:p>
            <a:endParaRPr lang="en-US"/>
          </a:p>
        </p:txBody>
      </p:sp>
      <p:sp>
        <p:nvSpPr>
          <p:cNvPr id="59617" name="Oval 478"/>
          <p:cNvSpPr>
            <a:spLocks noChangeArrowheads="1"/>
          </p:cNvSpPr>
          <p:nvPr/>
        </p:nvSpPr>
        <p:spPr bwMode="auto">
          <a:xfrm rot="-7183952">
            <a:off x="5541169" y="19454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18" name="Freeform 479"/>
          <p:cNvSpPr>
            <a:spLocks noChangeAspect="1"/>
          </p:cNvSpPr>
          <p:nvPr/>
        </p:nvSpPr>
        <p:spPr bwMode="auto">
          <a:xfrm rot="-7183952">
            <a:off x="5476875" y="20447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19" name="Oval 481"/>
          <p:cNvSpPr>
            <a:spLocks noChangeArrowheads="1"/>
          </p:cNvSpPr>
          <p:nvPr/>
        </p:nvSpPr>
        <p:spPr bwMode="auto">
          <a:xfrm rot="-7183952">
            <a:off x="6050756" y="250269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20" name="Line 482"/>
          <p:cNvSpPr>
            <a:spLocks noChangeShapeType="1"/>
          </p:cNvSpPr>
          <p:nvPr/>
        </p:nvSpPr>
        <p:spPr bwMode="auto">
          <a:xfrm rot="-7183952">
            <a:off x="6045994" y="2636044"/>
            <a:ext cx="436562" cy="0"/>
          </a:xfrm>
          <a:prstGeom prst="line">
            <a:avLst/>
          </a:prstGeom>
          <a:noFill/>
          <a:ln w="6350">
            <a:solidFill>
              <a:srgbClr val="993300"/>
            </a:solidFill>
            <a:miter lim="800000"/>
            <a:headEnd/>
            <a:tailEnd/>
          </a:ln>
        </p:spPr>
        <p:txBody>
          <a:bodyPr wrap="none"/>
          <a:lstStyle/>
          <a:p>
            <a:endParaRPr lang="en-US"/>
          </a:p>
        </p:txBody>
      </p:sp>
      <p:sp>
        <p:nvSpPr>
          <p:cNvPr id="59621" name="Line 483"/>
          <p:cNvSpPr>
            <a:spLocks noChangeShapeType="1"/>
          </p:cNvSpPr>
          <p:nvPr/>
        </p:nvSpPr>
        <p:spPr bwMode="auto">
          <a:xfrm rot="-7183952">
            <a:off x="6118225" y="2614613"/>
            <a:ext cx="396875" cy="0"/>
          </a:xfrm>
          <a:prstGeom prst="line">
            <a:avLst/>
          </a:prstGeom>
          <a:noFill/>
          <a:ln w="6350">
            <a:solidFill>
              <a:srgbClr val="993300"/>
            </a:solidFill>
            <a:miter lim="800000"/>
            <a:headEnd/>
            <a:tailEnd/>
          </a:ln>
        </p:spPr>
        <p:txBody>
          <a:bodyPr wrap="none"/>
          <a:lstStyle/>
          <a:p>
            <a:endParaRPr lang="en-US"/>
          </a:p>
        </p:txBody>
      </p:sp>
      <p:sp>
        <p:nvSpPr>
          <p:cNvPr id="59622" name="Line 484"/>
          <p:cNvSpPr>
            <a:spLocks noChangeShapeType="1"/>
          </p:cNvSpPr>
          <p:nvPr/>
        </p:nvSpPr>
        <p:spPr bwMode="auto">
          <a:xfrm rot="-7183952">
            <a:off x="6022975" y="2657476"/>
            <a:ext cx="396875" cy="0"/>
          </a:xfrm>
          <a:prstGeom prst="line">
            <a:avLst/>
          </a:prstGeom>
          <a:noFill/>
          <a:ln w="6350">
            <a:solidFill>
              <a:srgbClr val="993300"/>
            </a:solidFill>
            <a:miter lim="800000"/>
            <a:headEnd/>
            <a:tailEnd/>
          </a:ln>
        </p:spPr>
        <p:txBody>
          <a:bodyPr wrap="none"/>
          <a:lstStyle/>
          <a:p>
            <a:endParaRPr lang="en-US"/>
          </a:p>
        </p:txBody>
      </p:sp>
      <p:sp>
        <p:nvSpPr>
          <p:cNvPr id="59623" name="Line 485"/>
          <p:cNvSpPr>
            <a:spLocks noChangeShapeType="1"/>
          </p:cNvSpPr>
          <p:nvPr/>
        </p:nvSpPr>
        <p:spPr bwMode="auto">
          <a:xfrm rot="-7183952">
            <a:off x="6219031" y="2583657"/>
            <a:ext cx="274637" cy="0"/>
          </a:xfrm>
          <a:prstGeom prst="line">
            <a:avLst/>
          </a:prstGeom>
          <a:noFill/>
          <a:ln w="6350">
            <a:solidFill>
              <a:srgbClr val="993300"/>
            </a:solidFill>
            <a:miter lim="800000"/>
            <a:headEnd/>
            <a:tailEnd/>
          </a:ln>
        </p:spPr>
        <p:txBody>
          <a:bodyPr wrap="none"/>
          <a:lstStyle/>
          <a:p>
            <a:endParaRPr lang="en-US"/>
          </a:p>
        </p:txBody>
      </p:sp>
      <p:sp>
        <p:nvSpPr>
          <p:cNvPr id="59624" name="Line 486"/>
          <p:cNvSpPr>
            <a:spLocks noChangeShapeType="1"/>
          </p:cNvSpPr>
          <p:nvPr/>
        </p:nvSpPr>
        <p:spPr bwMode="auto">
          <a:xfrm rot="-7183952">
            <a:off x="6039644" y="2680494"/>
            <a:ext cx="274638" cy="0"/>
          </a:xfrm>
          <a:prstGeom prst="line">
            <a:avLst/>
          </a:prstGeom>
          <a:noFill/>
          <a:ln w="6350">
            <a:solidFill>
              <a:srgbClr val="993300"/>
            </a:solidFill>
            <a:miter lim="800000"/>
            <a:headEnd/>
            <a:tailEnd/>
          </a:ln>
        </p:spPr>
        <p:txBody>
          <a:bodyPr wrap="none"/>
          <a:lstStyle/>
          <a:p>
            <a:endParaRPr lang="en-US"/>
          </a:p>
        </p:txBody>
      </p:sp>
      <p:sp>
        <p:nvSpPr>
          <p:cNvPr id="59625" name="Oval 487"/>
          <p:cNvSpPr>
            <a:spLocks noChangeArrowheads="1"/>
          </p:cNvSpPr>
          <p:nvPr/>
        </p:nvSpPr>
        <p:spPr bwMode="auto">
          <a:xfrm rot="-7183952">
            <a:off x="6049169" y="25042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26" name="Freeform 488"/>
          <p:cNvSpPr>
            <a:spLocks noChangeAspect="1"/>
          </p:cNvSpPr>
          <p:nvPr/>
        </p:nvSpPr>
        <p:spPr bwMode="auto">
          <a:xfrm rot="-7183952">
            <a:off x="5984875" y="26035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27" name="Oval 490"/>
          <p:cNvSpPr>
            <a:spLocks noChangeArrowheads="1"/>
          </p:cNvSpPr>
          <p:nvPr/>
        </p:nvSpPr>
        <p:spPr bwMode="auto">
          <a:xfrm rot="-7183952">
            <a:off x="6533356" y="305514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28" name="Line 491"/>
          <p:cNvSpPr>
            <a:spLocks noChangeShapeType="1"/>
          </p:cNvSpPr>
          <p:nvPr/>
        </p:nvSpPr>
        <p:spPr bwMode="auto">
          <a:xfrm rot="-7183952">
            <a:off x="6528594" y="3188494"/>
            <a:ext cx="436562" cy="0"/>
          </a:xfrm>
          <a:prstGeom prst="line">
            <a:avLst/>
          </a:prstGeom>
          <a:noFill/>
          <a:ln w="6350">
            <a:solidFill>
              <a:srgbClr val="993300"/>
            </a:solidFill>
            <a:miter lim="800000"/>
            <a:headEnd/>
            <a:tailEnd/>
          </a:ln>
        </p:spPr>
        <p:txBody>
          <a:bodyPr wrap="none"/>
          <a:lstStyle/>
          <a:p>
            <a:endParaRPr lang="en-US"/>
          </a:p>
        </p:txBody>
      </p:sp>
      <p:sp>
        <p:nvSpPr>
          <p:cNvPr id="59629" name="Line 492"/>
          <p:cNvSpPr>
            <a:spLocks noChangeShapeType="1"/>
          </p:cNvSpPr>
          <p:nvPr/>
        </p:nvSpPr>
        <p:spPr bwMode="auto">
          <a:xfrm rot="-7183952">
            <a:off x="6600825" y="3167063"/>
            <a:ext cx="396875" cy="0"/>
          </a:xfrm>
          <a:prstGeom prst="line">
            <a:avLst/>
          </a:prstGeom>
          <a:noFill/>
          <a:ln w="6350">
            <a:solidFill>
              <a:srgbClr val="993300"/>
            </a:solidFill>
            <a:miter lim="800000"/>
            <a:headEnd/>
            <a:tailEnd/>
          </a:ln>
        </p:spPr>
        <p:txBody>
          <a:bodyPr wrap="none"/>
          <a:lstStyle/>
          <a:p>
            <a:endParaRPr lang="en-US"/>
          </a:p>
        </p:txBody>
      </p:sp>
      <p:sp>
        <p:nvSpPr>
          <p:cNvPr id="59630" name="Line 493"/>
          <p:cNvSpPr>
            <a:spLocks noChangeShapeType="1"/>
          </p:cNvSpPr>
          <p:nvPr/>
        </p:nvSpPr>
        <p:spPr bwMode="auto">
          <a:xfrm rot="-7183952">
            <a:off x="6505575" y="3209926"/>
            <a:ext cx="396875" cy="0"/>
          </a:xfrm>
          <a:prstGeom prst="line">
            <a:avLst/>
          </a:prstGeom>
          <a:noFill/>
          <a:ln w="6350">
            <a:solidFill>
              <a:srgbClr val="993300"/>
            </a:solidFill>
            <a:miter lim="800000"/>
            <a:headEnd/>
            <a:tailEnd/>
          </a:ln>
        </p:spPr>
        <p:txBody>
          <a:bodyPr wrap="none"/>
          <a:lstStyle/>
          <a:p>
            <a:endParaRPr lang="en-US"/>
          </a:p>
        </p:txBody>
      </p:sp>
      <p:sp>
        <p:nvSpPr>
          <p:cNvPr id="59631" name="Line 494"/>
          <p:cNvSpPr>
            <a:spLocks noChangeShapeType="1"/>
          </p:cNvSpPr>
          <p:nvPr/>
        </p:nvSpPr>
        <p:spPr bwMode="auto">
          <a:xfrm rot="-7183952">
            <a:off x="6701631" y="3136107"/>
            <a:ext cx="274637" cy="0"/>
          </a:xfrm>
          <a:prstGeom prst="line">
            <a:avLst/>
          </a:prstGeom>
          <a:noFill/>
          <a:ln w="6350">
            <a:solidFill>
              <a:srgbClr val="993300"/>
            </a:solidFill>
            <a:miter lim="800000"/>
            <a:headEnd/>
            <a:tailEnd/>
          </a:ln>
        </p:spPr>
        <p:txBody>
          <a:bodyPr wrap="none"/>
          <a:lstStyle/>
          <a:p>
            <a:endParaRPr lang="en-US"/>
          </a:p>
        </p:txBody>
      </p:sp>
      <p:sp>
        <p:nvSpPr>
          <p:cNvPr id="59632" name="Line 495"/>
          <p:cNvSpPr>
            <a:spLocks noChangeShapeType="1"/>
          </p:cNvSpPr>
          <p:nvPr/>
        </p:nvSpPr>
        <p:spPr bwMode="auto">
          <a:xfrm rot="-7183952">
            <a:off x="6522244" y="3232944"/>
            <a:ext cx="274638" cy="0"/>
          </a:xfrm>
          <a:prstGeom prst="line">
            <a:avLst/>
          </a:prstGeom>
          <a:noFill/>
          <a:ln w="6350">
            <a:solidFill>
              <a:srgbClr val="993300"/>
            </a:solidFill>
            <a:miter lim="800000"/>
            <a:headEnd/>
            <a:tailEnd/>
          </a:ln>
        </p:spPr>
        <p:txBody>
          <a:bodyPr wrap="none"/>
          <a:lstStyle/>
          <a:p>
            <a:endParaRPr lang="en-US"/>
          </a:p>
        </p:txBody>
      </p:sp>
      <p:sp>
        <p:nvSpPr>
          <p:cNvPr id="59633" name="Oval 496"/>
          <p:cNvSpPr>
            <a:spLocks noChangeArrowheads="1"/>
          </p:cNvSpPr>
          <p:nvPr/>
        </p:nvSpPr>
        <p:spPr bwMode="auto">
          <a:xfrm rot="-7183952">
            <a:off x="6531769" y="30567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34" name="Freeform 497"/>
          <p:cNvSpPr>
            <a:spLocks noChangeAspect="1"/>
          </p:cNvSpPr>
          <p:nvPr/>
        </p:nvSpPr>
        <p:spPr bwMode="auto">
          <a:xfrm rot="-7183952">
            <a:off x="6467475" y="31559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35" name="Oval 499"/>
          <p:cNvSpPr>
            <a:spLocks noChangeArrowheads="1"/>
          </p:cNvSpPr>
          <p:nvPr/>
        </p:nvSpPr>
        <p:spPr bwMode="auto">
          <a:xfrm rot="-7183952">
            <a:off x="7009606" y="353774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36" name="Line 500"/>
          <p:cNvSpPr>
            <a:spLocks noChangeShapeType="1"/>
          </p:cNvSpPr>
          <p:nvPr/>
        </p:nvSpPr>
        <p:spPr bwMode="auto">
          <a:xfrm rot="-7183952">
            <a:off x="7004844" y="3671094"/>
            <a:ext cx="436562" cy="0"/>
          </a:xfrm>
          <a:prstGeom prst="line">
            <a:avLst/>
          </a:prstGeom>
          <a:noFill/>
          <a:ln w="6350">
            <a:solidFill>
              <a:srgbClr val="993300"/>
            </a:solidFill>
            <a:miter lim="800000"/>
            <a:headEnd/>
            <a:tailEnd/>
          </a:ln>
        </p:spPr>
        <p:txBody>
          <a:bodyPr wrap="none"/>
          <a:lstStyle/>
          <a:p>
            <a:endParaRPr lang="en-US"/>
          </a:p>
        </p:txBody>
      </p:sp>
      <p:sp>
        <p:nvSpPr>
          <p:cNvPr id="59637" name="Line 501"/>
          <p:cNvSpPr>
            <a:spLocks noChangeShapeType="1"/>
          </p:cNvSpPr>
          <p:nvPr/>
        </p:nvSpPr>
        <p:spPr bwMode="auto">
          <a:xfrm rot="-7183952">
            <a:off x="7077075" y="3649663"/>
            <a:ext cx="396875" cy="0"/>
          </a:xfrm>
          <a:prstGeom prst="line">
            <a:avLst/>
          </a:prstGeom>
          <a:noFill/>
          <a:ln w="6350">
            <a:solidFill>
              <a:srgbClr val="993300"/>
            </a:solidFill>
            <a:miter lim="800000"/>
            <a:headEnd/>
            <a:tailEnd/>
          </a:ln>
        </p:spPr>
        <p:txBody>
          <a:bodyPr wrap="none"/>
          <a:lstStyle/>
          <a:p>
            <a:endParaRPr lang="en-US"/>
          </a:p>
        </p:txBody>
      </p:sp>
      <p:sp>
        <p:nvSpPr>
          <p:cNvPr id="59638" name="Line 502"/>
          <p:cNvSpPr>
            <a:spLocks noChangeShapeType="1"/>
          </p:cNvSpPr>
          <p:nvPr/>
        </p:nvSpPr>
        <p:spPr bwMode="auto">
          <a:xfrm rot="-7183952">
            <a:off x="6981825" y="3692526"/>
            <a:ext cx="396875" cy="0"/>
          </a:xfrm>
          <a:prstGeom prst="line">
            <a:avLst/>
          </a:prstGeom>
          <a:noFill/>
          <a:ln w="6350">
            <a:solidFill>
              <a:srgbClr val="993300"/>
            </a:solidFill>
            <a:miter lim="800000"/>
            <a:headEnd/>
            <a:tailEnd/>
          </a:ln>
        </p:spPr>
        <p:txBody>
          <a:bodyPr wrap="none"/>
          <a:lstStyle/>
          <a:p>
            <a:endParaRPr lang="en-US"/>
          </a:p>
        </p:txBody>
      </p:sp>
      <p:sp>
        <p:nvSpPr>
          <p:cNvPr id="59639" name="Line 503"/>
          <p:cNvSpPr>
            <a:spLocks noChangeShapeType="1"/>
          </p:cNvSpPr>
          <p:nvPr/>
        </p:nvSpPr>
        <p:spPr bwMode="auto">
          <a:xfrm rot="-7183952">
            <a:off x="7177881" y="3618707"/>
            <a:ext cx="274637" cy="0"/>
          </a:xfrm>
          <a:prstGeom prst="line">
            <a:avLst/>
          </a:prstGeom>
          <a:noFill/>
          <a:ln w="6350">
            <a:solidFill>
              <a:srgbClr val="993300"/>
            </a:solidFill>
            <a:miter lim="800000"/>
            <a:headEnd/>
            <a:tailEnd/>
          </a:ln>
        </p:spPr>
        <p:txBody>
          <a:bodyPr wrap="none"/>
          <a:lstStyle/>
          <a:p>
            <a:endParaRPr lang="en-US"/>
          </a:p>
        </p:txBody>
      </p:sp>
      <p:sp>
        <p:nvSpPr>
          <p:cNvPr id="59640" name="Line 504"/>
          <p:cNvSpPr>
            <a:spLocks noChangeShapeType="1"/>
          </p:cNvSpPr>
          <p:nvPr/>
        </p:nvSpPr>
        <p:spPr bwMode="auto">
          <a:xfrm rot="-7183952">
            <a:off x="6998494" y="3715544"/>
            <a:ext cx="274638" cy="0"/>
          </a:xfrm>
          <a:prstGeom prst="line">
            <a:avLst/>
          </a:prstGeom>
          <a:noFill/>
          <a:ln w="6350">
            <a:solidFill>
              <a:srgbClr val="993300"/>
            </a:solidFill>
            <a:miter lim="800000"/>
            <a:headEnd/>
            <a:tailEnd/>
          </a:ln>
        </p:spPr>
        <p:txBody>
          <a:bodyPr wrap="none"/>
          <a:lstStyle/>
          <a:p>
            <a:endParaRPr lang="en-US"/>
          </a:p>
        </p:txBody>
      </p:sp>
      <p:sp>
        <p:nvSpPr>
          <p:cNvPr id="59641" name="Oval 505"/>
          <p:cNvSpPr>
            <a:spLocks noChangeArrowheads="1"/>
          </p:cNvSpPr>
          <p:nvPr/>
        </p:nvSpPr>
        <p:spPr bwMode="auto">
          <a:xfrm rot="-7183952">
            <a:off x="7008019" y="35393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42" name="Freeform 506"/>
          <p:cNvSpPr>
            <a:spLocks noChangeAspect="1"/>
          </p:cNvSpPr>
          <p:nvPr/>
        </p:nvSpPr>
        <p:spPr bwMode="auto">
          <a:xfrm rot="-7183952">
            <a:off x="6943725" y="36385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43" name="Oval 508"/>
          <p:cNvSpPr>
            <a:spLocks noChangeArrowheads="1"/>
          </p:cNvSpPr>
          <p:nvPr/>
        </p:nvSpPr>
        <p:spPr bwMode="auto">
          <a:xfrm rot="-7183952">
            <a:off x="7485856" y="408384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44" name="Line 509"/>
          <p:cNvSpPr>
            <a:spLocks noChangeShapeType="1"/>
          </p:cNvSpPr>
          <p:nvPr/>
        </p:nvSpPr>
        <p:spPr bwMode="auto">
          <a:xfrm rot="-7183952">
            <a:off x="7481094" y="4217194"/>
            <a:ext cx="436562" cy="0"/>
          </a:xfrm>
          <a:prstGeom prst="line">
            <a:avLst/>
          </a:prstGeom>
          <a:noFill/>
          <a:ln w="6350">
            <a:solidFill>
              <a:srgbClr val="993300"/>
            </a:solidFill>
            <a:miter lim="800000"/>
            <a:headEnd/>
            <a:tailEnd/>
          </a:ln>
        </p:spPr>
        <p:txBody>
          <a:bodyPr wrap="none"/>
          <a:lstStyle/>
          <a:p>
            <a:endParaRPr lang="en-US"/>
          </a:p>
        </p:txBody>
      </p:sp>
      <p:sp>
        <p:nvSpPr>
          <p:cNvPr id="59645" name="Line 510"/>
          <p:cNvSpPr>
            <a:spLocks noChangeShapeType="1"/>
          </p:cNvSpPr>
          <p:nvPr/>
        </p:nvSpPr>
        <p:spPr bwMode="auto">
          <a:xfrm rot="-7183952">
            <a:off x="7553325" y="4195763"/>
            <a:ext cx="396875" cy="0"/>
          </a:xfrm>
          <a:prstGeom prst="line">
            <a:avLst/>
          </a:prstGeom>
          <a:noFill/>
          <a:ln w="6350">
            <a:solidFill>
              <a:srgbClr val="993300"/>
            </a:solidFill>
            <a:miter lim="800000"/>
            <a:headEnd/>
            <a:tailEnd/>
          </a:ln>
        </p:spPr>
        <p:txBody>
          <a:bodyPr wrap="none"/>
          <a:lstStyle/>
          <a:p>
            <a:endParaRPr lang="en-US"/>
          </a:p>
        </p:txBody>
      </p:sp>
      <p:sp>
        <p:nvSpPr>
          <p:cNvPr id="59646" name="Line 511"/>
          <p:cNvSpPr>
            <a:spLocks noChangeShapeType="1"/>
          </p:cNvSpPr>
          <p:nvPr/>
        </p:nvSpPr>
        <p:spPr bwMode="auto">
          <a:xfrm rot="-7183952">
            <a:off x="7458075" y="4238626"/>
            <a:ext cx="396875" cy="0"/>
          </a:xfrm>
          <a:prstGeom prst="line">
            <a:avLst/>
          </a:prstGeom>
          <a:noFill/>
          <a:ln w="6350">
            <a:solidFill>
              <a:srgbClr val="993300"/>
            </a:solidFill>
            <a:miter lim="800000"/>
            <a:headEnd/>
            <a:tailEnd/>
          </a:ln>
        </p:spPr>
        <p:txBody>
          <a:bodyPr wrap="none"/>
          <a:lstStyle/>
          <a:p>
            <a:endParaRPr lang="en-US"/>
          </a:p>
        </p:txBody>
      </p:sp>
      <p:sp>
        <p:nvSpPr>
          <p:cNvPr id="59647" name="Line 512"/>
          <p:cNvSpPr>
            <a:spLocks noChangeShapeType="1"/>
          </p:cNvSpPr>
          <p:nvPr/>
        </p:nvSpPr>
        <p:spPr bwMode="auto">
          <a:xfrm rot="-7183952">
            <a:off x="7654131" y="4164807"/>
            <a:ext cx="274637" cy="0"/>
          </a:xfrm>
          <a:prstGeom prst="line">
            <a:avLst/>
          </a:prstGeom>
          <a:noFill/>
          <a:ln w="6350">
            <a:solidFill>
              <a:srgbClr val="993300"/>
            </a:solidFill>
            <a:miter lim="800000"/>
            <a:headEnd/>
            <a:tailEnd/>
          </a:ln>
        </p:spPr>
        <p:txBody>
          <a:bodyPr wrap="none"/>
          <a:lstStyle/>
          <a:p>
            <a:endParaRPr lang="en-US"/>
          </a:p>
        </p:txBody>
      </p:sp>
      <p:sp>
        <p:nvSpPr>
          <p:cNvPr id="59648" name="Line 513"/>
          <p:cNvSpPr>
            <a:spLocks noChangeShapeType="1"/>
          </p:cNvSpPr>
          <p:nvPr/>
        </p:nvSpPr>
        <p:spPr bwMode="auto">
          <a:xfrm rot="-7183952">
            <a:off x="7474744" y="4261644"/>
            <a:ext cx="274638" cy="0"/>
          </a:xfrm>
          <a:prstGeom prst="line">
            <a:avLst/>
          </a:prstGeom>
          <a:noFill/>
          <a:ln w="6350">
            <a:solidFill>
              <a:srgbClr val="993300"/>
            </a:solidFill>
            <a:miter lim="800000"/>
            <a:headEnd/>
            <a:tailEnd/>
          </a:ln>
        </p:spPr>
        <p:txBody>
          <a:bodyPr wrap="none"/>
          <a:lstStyle/>
          <a:p>
            <a:endParaRPr lang="en-US"/>
          </a:p>
        </p:txBody>
      </p:sp>
      <p:sp>
        <p:nvSpPr>
          <p:cNvPr id="59649" name="Oval 514"/>
          <p:cNvSpPr>
            <a:spLocks noChangeArrowheads="1"/>
          </p:cNvSpPr>
          <p:nvPr/>
        </p:nvSpPr>
        <p:spPr bwMode="auto">
          <a:xfrm rot="-7183952">
            <a:off x="7484269" y="4085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50" name="Freeform 515"/>
          <p:cNvSpPr>
            <a:spLocks noChangeAspect="1"/>
          </p:cNvSpPr>
          <p:nvPr/>
        </p:nvSpPr>
        <p:spPr bwMode="auto">
          <a:xfrm rot="-7183952">
            <a:off x="7419975" y="41846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51" name="Oval 517"/>
          <p:cNvSpPr>
            <a:spLocks noChangeArrowheads="1"/>
          </p:cNvSpPr>
          <p:nvPr/>
        </p:nvSpPr>
        <p:spPr bwMode="auto">
          <a:xfrm rot="-7183952">
            <a:off x="7962106" y="464264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52" name="Line 518"/>
          <p:cNvSpPr>
            <a:spLocks noChangeShapeType="1"/>
          </p:cNvSpPr>
          <p:nvPr/>
        </p:nvSpPr>
        <p:spPr bwMode="auto">
          <a:xfrm rot="-7183952">
            <a:off x="7957344" y="4775994"/>
            <a:ext cx="436562" cy="0"/>
          </a:xfrm>
          <a:prstGeom prst="line">
            <a:avLst/>
          </a:prstGeom>
          <a:noFill/>
          <a:ln w="6350">
            <a:solidFill>
              <a:srgbClr val="993300"/>
            </a:solidFill>
            <a:miter lim="800000"/>
            <a:headEnd/>
            <a:tailEnd/>
          </a:ln>
        </p:spPr>
        <p:txBody>
          <a:bodyPr wrap="none"/>
          <a:lstStyle/>
          <a:p>
            <a:endParaRPr lang="en-US"/>
          </a:p>
        </p:txBody>
      </p:sp>
      <p:sp>
        <p:nvSpPr>
          <p:cNvPr id="59653" name="Line 519"/>
          <p:cNvSpPr>
            <a:spLocks noChangeShapeType="1"/>
          </p:cNvSpPr>
          <p:nvPr/>
        </p:nvSpPr>
        <p:spPr bwMode="auto">
          <a:xfrm rot="-7183952">
            <a:off x="8029575" y="4754563"/>
            <a:ext cx="396875" cy="0"/>
          </a:xfrm>
          <a:prstGeom prst="line">
            <a:avLst/>
          </a:prstGeom>
          <a:noFill/>
          <a:ln w="6350">
            <a:solidFill>
              <a:srgbClr val="993300"/>
            </a:solidFill>
            <a:miter lim="800000"/>
            <a:headEnd/>
            <a:tailEnd/>
          </a:ln>
        </p:spPr>
        <p:txBody>
          <a:bodyPr wrap="none"/>
          <a:lstStyle/>
          <a:p>
            <a:endParaRPr lang="en-US"/>
          </a:p>
        </p:txBody>
      </p:sp>
      <p:sp>
        <p:nvSpPr>
          <p:cNvPr id="59654" name="Line 520"/>
          <p:cNvSpPr>
            <a:spLocks noChangeShapeType="1"/>
          </p:cNvSpPr>
          <p:nvPr/>
        </p:nvSpPr>
        <p:spPr bwMode="auto">
          <a:xfrm rot="-7183952">
            <a:off x="7934325" y="4797426"/>
            <a:ext cx="396875" cy="0"/>
          </a:xfrm>
          <a:prstGeom prst="line">
            <a:avLst/>
          </a:prstGeom>
          <a:noFill/>
          <a:ln w="6350">
            <a:solidFill>
              <a:srgbClr val="993300"/>
            </a:solidFill>
            <a:miter lim="800000"/>
            <a:headEnd/>
            <a:tailEnd/>
          </a:ln>
        </p:spPr>
        <p:txBody>
          <a:bodyPr wrap="none"/>
          <a:lstStyle/>
          <a:p>
            <a:endParaRPr lang="en-US"/>
          </a:p>
        </p:txBody>
      </p:sp>
      <p:sp>
        <p:nvSpPr>
          <p:cNvPr id="59655" name="Line 521"/>
          <p:cNvSpPr>
            <a:spLocks noChangeShapeType="1"/>
          </p:cNvSpPr>
          <p:nvPr/>
        </p:nvSpPr>
        <p:spPr bwMode="auto">
          <a:xfrm rot="-7183952">
            <a:off x="8130381" y="4723607"/>
            <a:ext cx="274637" cy="0"/>
          </a:xfrm>
          <a:prstGeom prst="line">
            <a:avLst/>
          </a:prstGeom>
          <a:noFill/>
          <a:ln w="6350">
            <a:solidFill>
              <a:srgbClr val="993300"/>
            </a:solidFill>
            <a:miter lim="800000"/>
            <a:headEnd/>
            <a:tailEnd/>
          </a:ln>
        </p:spPr>
        <p:txBody>
          <a:bodyPr wrap="none"/>
          <a:lstStyle/>
          <a:p>
            <a:endParaRPr lang="en-US"/>
          </a:p>
        </p:txBody>
      </p:sp>
      <p:sp>
        <p:nvSpPr>
          <p:cNvPr id="59656" name="Line 522"/>
          <p:cNvSpPr>
            <a:spLocks noChangeShapeType="1"/>
          </p:cNvSpPr>
          <p:nvPr/>
        </p:nvSpPr>
        <p:spPr bwMode="auto">
          <a:xfrm rot="-7183952">
            <a:off x="7950994" y="4820444"/>
            <a:ext cx="274638" cy="0"/>
          </a:xfrm>
          <a:prstGeom prst="line">
            <a:avLst/>
          </a:prstGeom>
          <a:noFill/>
          <a:ln w="6350">
            <a:solidFill>
              <a:srgbClr val="993300"/>
            </a:solidFill>
            <a:miter lim="800000"/>
            <a:headEnd/>
            <a:tailEnd/>
          </a:ln>
        </p:spPr>
        <p:txBody>
          <a:bodyPr wrap="none"/>
          <a:lstStyle/>
          <a:p>
            <a:endParaRPr lang="en-US"/>
          </a:p>
        </p:txBody>
      </p:sp>
      <p:sp>
        <p:nvSpPr>
          <p:cNvPr id="59657" name="Oval 523"/>
          <p:cNvSpPr>
            <a:spLocks noChangeArrowheads="1"/>
          </p:cNvSpPr>
          <p:nvPr/>
        </p:nvSpPr>
        <p:spPr bwMode="auto">
          <a:xfrm rot="-7183952">
            <a:off x="7960519" y="46442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58" name="Freeform 524"/>
          <p:cNvSpPr>
            <a:spLocks noChangeAspect="1"/>
          </p:cNvSpPr>
          <p:nvPr/>
        </p:nvSpPr>
        <p:spPr bwMode="auto">
          <a:xfrm rot="-7183952">
            <a:off x="7896225" y="47434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59" name="Oval 526"/>
          <p:cNvSpPr>
            <a:spLocks noChangeArrowheads="1"/>
          </p:cNvSpPr>
          <p:nvPr/>
        </p:nvSpPr>
        <p:spPr bwMode="auto">
          <a:xfrm rot="-7183952">
            <a:off x="8438356" y="5207794"/>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660" name="Line 527"/>
          <p:cNvSpPr>
            <a:spLocks noChangeShapeType="1"/>
          </p:cNvSpPr>
          <p:nvPr/>
        </p:nvSpPr>
        <p:spPr bwMode="auto">
          <a:xfrm rot="-7183952">
            <a:off x="8433594" y="5341144"/>
            <a:ext cx="436562" cy="0"/>
          </a:xfrm>
          <a:prstGeom prst="line">
            <a:avLst/>
          </a:prstGeom>
          <a:noFill/>
          <a:ln w="6350">
            <a:solidFill>
              <a:srgbClr val="993300"/>
            </a:solidFill>
            <a:miter lim="800000"/>
            <a:headEnd/>
            <a:tailEnd/>
          </a:ln>
        </p:spPr>
        <p:txBody>
          <a:bodyPr wrap="none"/>
          <a:lstStyle/>
          <a:p>
            <a:endParaRPr lang="en-US"/>
          </a:p>
        </p:txBody>
      </p:sp>
      <p:sp>
        <p:nvSpPr>
          <p:cNvPr id="59661" name="Line 528"/>
          <p:cNvSpPr>
            <a:spLocks noChangeShapeType="1"/>
          </p:cNvSpPr>
          <p:nvPr/>
        </p:nvSpPr>
        <p:spPr bwMode="auto">
          <a:xfrm rot="-7183952">
            <a:off x="8505825" y="5319713"/>
            <a:ext cx="396875" cy="0"/>
          </a:xfrm>
          <a:prstGeom prst="line">
            <a:avLst/>
          </a:prstGeom>
          <a:noFill/>
          <a:ln w="6350">
            <a:solidFill>
              <a:srgbClr val="993300"/>
            </a:solidFill>
            <a:miter lim="800000"/>
            <a:headEnd/>
            <a:tailEnd/>
          </a:ln>
        </p:spPr>
        <p:txBody>
          <a:bodyPr wrap="none"/>
          <a:lstStyle/>
          <a:p>
            <a:endParaRPr lang="en-US"/>
          </a:p>
        </p:txBody>
      </p:sp>
      <p:sp>
        <p:nvSpPr>
          <p:cNvPr id="59662" name="Line 529"/>
          <p:cNvSpPr>
            <a:spLocks noChangeShapeType="1"/>
          </p:cNvSpPr>
          <p:nvPr/>
        </p:nvSpPr>
        <p:spPr bwMode="auto">
          <a:xfrm rot="-7183952">
            <a:off x="8410575" y="5362576"/>
            <a:ext cx="396875" cy="0"/>
          </a:xfrm>
          <a:prstGeom prst="line">
            <a:avLst/>
          </a:prstGeom>
          <a:noFill/>
          <a:ln w="6350">
            <a:solidFill>
              <a:srgbClr val="993300"/>
            </a:solidFill>
            <a:miter lim="800000"/>
            <a:headEnd/>
            <a:tailEnd/>
          </a:ln>
        </p:spPr>
        <p:txBody>
          <a:bodyPr wrap="none"/>
          <a:lstStyle/>
          <a:p>
            <a:endParaRPr lang="en-US"/>
          </a:p>
        </p:txBody>
      </p:sp>
      <p:sp>
        <p:nvSpPr>
          <p:cNvPr id="59663" name="Line 530"/>
          <p:cNvSpPr>
            <a:spLocks noChangeShapeType="1"/>
          </p:cNvSpPr>
          <p:nvPr/>
        </p:nvSpPr>
        <p:spPr bwMode="auto">
          <a:xfrm rot="-7183952">
            <a:off x="8606631" y="5288757"/>
            <a:ext cx="274637" cy="0"/>
          </a:xfrm>
          <a:prstGeom prst="line">
            <a:avLst/>
          </a:prstGeom>
          <a:noFill/>
          <a:ln w="6350">
            <a:solidFill>
              <a:srgbClr val="993300"/>
            </a:solidFill>
            <a:miter lim="800000"/>
            <a:headEnd/>
            <a:tailEnd/>
          </a:ln>
        </p:spPr>
        <p:txBody>
          <a:bodyPr wrap="none"/>
          <a:lstStyle/>
          <a:p>
            <a:endParaRPr lang="en-US"/>
          </a:p>
        </p:txBody>
      </p:sp>
      <p:sp>
        <p:nvSpPr>
          <p:cNvPr id="59664" name="Line 531"/>
          <p:cNvSpPr>
            <a:spLocks noChangeShapeType="1"/>
          </p:cNvSpPr>
          <p:nvPr/>
        </p:nvSpPr>
        <p:spPr bwMode="auto">
          <a:xfrm rot="-7183952">
            <a:off x="8427244" y="5385594"/>
            <a:ext cx="274638" cy="0"/>
          </a:xfrm>
          <a:prstGeom prst="line">
            <a:avLst/>
          </a:prstGeom>
          <a:noFill/>
          <a:ln w="6350">
            <a:solidFill>
              <a:srgbClr val="993300"/>
            </a:solidFill>
            <a:miter lim="800000"/>
            <a:headEnd/>
            <a:tailEnd/>
          </a:ln>
        </p:spPr>
        <p:txBody>
          <a:bodyPr wrap="none"/>
          <a:lstStyle/>
          <a:p>
            <a:endParaRPr lang="en-US"/>
          </a:p>
        </p:txBody>
      </p:sp>
      <p:sp>
        <p:nvSpPr>
          <p:cNvPr id="59665" name="Oval 532"/>
          <p:cNvSpPr>
            <a:spLocks noChangeArrowheads="1"/>
          </p:cNvSpPr>
          <p:nvPr/>
        </p:nvSpPr>
        <p:spPr bwMode="auto">
          <a:xfrm rot="-7183952">
            <a:off x="8436769" y="52093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66" name="Freeform 533"/>
          <p:cNvSpPr>
            <a:spLocks noChangeAspect="1"/>
          </p:cNvSpPr>
          <p:nvPr/>
        </p:nvSpPr>
        <p:spPr bwMode="auto">
          <a:xfrm rot="-7183952">
            <a:off x="8372475" y="53086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67" name="Oval 535"/>
          <p:cNvSpPr>
            <a:spLocks noChangeArrowheads="1"/>
          </p:cNvSpPr>
          <p:nvPr/>
        </p:nvSpPr>
        <p:spPr bwMode="auto">
          <a:xfrm rot="-5400000">
            <a:off x="5544344" y="25090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668" name="Line 536"/>
          <p:cNvSpPr>
            <a:spLocks noChangeShapeType="1"/>
          </p:cNvSpPr>
          <p:nvPr/>
        </p:nvSpPr>
        <p:spPr bwMode="auto">
          <a:xfrm rot="-5400000">
            <a:off x="5539582" y="2639219"/>
            <a:ext cx="436562" cy="0"/>
          </a:xfrm>
          <a:prstGeom prst="line">
            <a:avLst/>
          </a:prstGeom>
          <a:noFill/>
          <a:ln w="6350">
            <a:solidFill>
              <a:srgbClr val="993300"/>
            </a:solidFill>
            <a:miter lim="800000"/>
            <a:headEnd/>
            <a:tailEnd/>
          </a:ln>
        </p:spPr>
        <p:txBody>
          <a:bodyPr wrap="none"/>
          <a:lstStyle/>
          <a:p>
            <a:endParaRPr lang="en-US"/>
          </a:p>
        </p:txBody>
      </p:sp>
      <p:sp>
        <p:nvSpPr>
          <p:cNvPr id="59669" name="Line 537"/>
          <p:cNvSpPr>
            <a:spLocks noChangeShapeType="1"/>
          </p:cNvSpPr>
          <p:nvPr/>
        </p:nvSpPr>
        <p:spPr bwMode="auto">
          <a:xfrm rot="-5400000">
            <a:off x="5616575" y="2646363"/>
            <a:ext cx="396875" cy="0"/>
          </a:xfrm>
          <a:prstGeom prst="line">
            <a:avLst/>
          </a:prstGeom>
          <a:noFill/>
          <a:ln w="6350">
            <a:solidFill>
              <a:srgbClr val="993300"/>
            </a:solidFill>
            <a:miter lim="800000"/>
            <a:headEnd/>
            <a:tailEnd/>
          </a:ln>
        </p:spPr>
        <p:txBody>
          <a:bodyPr wrap="none"/>
          <a:lstStyle/>
          <a:p>
            <a:endParaRPr lang="en-US"/>
          </a:p>
        </p:txBody>
      </p:sp>
      <p:sp>
        <p:nvSpPr>
          <p:cNvPr id="59670" name="Line 538"/>
          <p:cNvSpPr>
            <a:spLocks noChangeShapeType="1"/>
          </p:cNvSpPr>
          <p:nvPr/>
        </p:nvSpPr>
        <p:spPr bwMode="auto">
          <a:xfrm rot="-5400000">
            <a:off x="5511800" y="2636838"/>
            <a:ext cx="396875" cy="0"/>
          </a:xfrm>
          <a:prstGeom prst="line">
            <a:avLst/>
          </a:prstGeom>
          <a:noFill/>
          <a:ln w="6350">
            <a:solidFill>
              <a:srgbClr val="993300"/>
            </a:solidFill>
            <a:miter lim="800000"/>
            <a:headEnd/>
            <a:tailEnd/>
          </a:ln>
        </p:spPr>
        <p:txBody>
          <a:bodyPr wrap="none"/>
          <a:lstStyle/>
          <a:p>
            <a:endParaRPr lang="en-US"/>
          </a:p>
        </p:txBody>
      </p:sp>
      <p:sp>
        <p:nvSpPr>
          <p:cNvPr id="59671" name="Line 539"/>
          <p:cNvSpPr>
            <a:spLocks noChangeShapeType="1"/>
          </p:cNvSpPr>
          <p:nvPr/>
        </p:nvSpPr>
        <p:spPr bwMode="auto">
          <a:xfrm rot="-5400000">
            <a:off x="5726906" y="2639219"/>
            <a:ext cx="274638" cy="0"/>
          </a:xfrm>
          <a:prstGeom prst="line">
            <a:avLst/>
          </a:prstGeom>
          <a:noFill/>
          <a:ln w="6350">
            <a:solidFill>
              <a:srgbClr val="993300"/>
            </a:solidFill>
            <a:miter lim="800000"/>
            <a:headEnd/>
            <a:tailEnd/>
          </a:ln>
        </p:spPr>
        <p:txBody>
          <a:bodyPr wrap="none"/>
          <a:lstStyle/>
          <a:p>
            <a:endParaRPr lang="en-US"/>
          </a:p>
        </p:txBody>
      </p:sp>
      <p:sp>
        <p:nvSpPr>
          <p:cNvPr id="59672" name="Oval 541"/>
          <p:cNvSpPr>
            <a:spLocks noChangeArrowheads="1"/>
          </p:cNvSpPr>
          <p:nvPr/>
        </p:nvSpPr>
        <p:spPr bwMode="auto">
          <a:xfrm rot="-5400000">
            <a:off x="5541169" y="25106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73" name="Freeform 542"/>
          <p:cNvSpPr>
            <a:spLocks noChangeAspect="1"/>
          </p:cNvSpPr>
          <p:nvPr/>
        </p:nvSpPr>
        <p:spPr bwMode="auto">
          <a:xfrm rot="-5400000">
            <a:off x="5468938" y="25749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74" name="Oval 553"/>
          <p:cNvSpPr>
            <a:spLocks noChangeArrowheads="1"/>
          </p:cNvSpPr>
          <p:nvPr/>
        </p:nvSpPr>
        <p:spPr bwMode="auto">
          <a:xfrm rot="-5400000">
            <a:off x="4591844" y="14104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675" name="Line 554"/>
          <p:cNvSpPr>
            <a:spLocks noChangeShapeType="1"/>
          </p:cNvSpPr>
          <p:nvPr/>
        </p:nvSpPr>
        <p:spPr bwMode="auto">
          <a:xfrm rot="-5400000">
            <a:off x="4587082" y="1540669"/>
            <a:ext cx="436562" cy="0"/>
          </a:xfrm>
          <a:prstGeom prst="line">
            <a:avLst/>
          </a:prstGeom>
          <a:noFill/>
          <a:ln w="6350">
            <a:solidFill>
              <a:srgbClr val="993300"/>
            </a:solidFill>
            <a:miter lim="800000"/>
            <a:headEnd/>
            <a:tailEnd/>
          </a:ln>
        </p:spPr>
        <p:txBody>
          <a:bodyPr wrap="none"/>
          <a:lstStyle/>
          <a:p>
            <a:endParaRPr lang="en-US"/>
          </a:p>
        </p:txBody>
      </p:sp>
      <p:sp>
        <p:nvSpPr>
          <p:cNvPr id="59676" name="Line 555"/>
          <p:cNvSpPr>
            <a:spLocks noChangeShapeType="1"/>
          </p:cNvSpPr>
          <p:nvPr/>
        </p:nvSpPr>
        <p:spPr bwMode="auto">
          <a:xfrm rot="-5400000">
            <a:off x="4664075" y="1547813"/>
            <a:ext cx="396875" cy="0"/>
          </a:xfrm>
          <a:prstGeom prst="line">
            <a:avLst/>
          </a:prstGeom>
          <a:noFill/>
          <a:ln w="6350">
            <a:solidFill>
              <a:srgbClr val="993300"/>
            </a:solidFill>
            <a:miter lim="800000"/>
            <a:headEnd/>
            <a:tailEnd/>
          </a:ln>
        </p:spPr>
        <p:txBody>
          <a:bodyPr wrap="none"/>
          <a:lstStyle/>
          <a:p>
            <a:endParaRPr lang="en-US"/>
          </a:p>
        </p:txBody>
      </p:sp>
      <p:sp>
        <p:nvSpPr>
          <p:cNvPr id="59677" name="Line 556"/>
          <p:cNvSpPr>
            <a:spLocks noChangeShapeType="1"/>
          </p:cNvSpPr>
          <p:nvPr/>
        </p:nvSpPr>
        <p:spPr bwMode="auto">
          <a:xfrm rot="-5400000">
            <a:off x="4559300" y="1538288"/>
            <a:ext cx="396875" cy="0"/>
          </a:xfrm>
          <a:prstGeom prst="line">
            <a:avLst/>
          </a:prstGeom>
          <a:noFill/>
          <a:ln w="6350">
            <a:solidFill>
              <a:srgbClr val="993300"/>
            </a:solidFill>
            <a:miter lim="800000"/>
            <a:headEnd/>
            <a:tailEnd/>
          </a:ln>
        </p:spPr>
        <p:txBody>
          <a:bodyPr wrap="none"/>
          <a:lstStyle/>
          <a:p>
            <a:endParaRPr lang="en-US"/>
          </a:p>
        </p:txBody>
      </p:sp>
      <p:sp>
        <p:nvSpPr>
          <p:cNvPr id="59678" name="Line 557"/>
          <p:cNvSpPr>
            <a:spLocks noChangeShapeType="1"/>
          </p:cNvSpPr>
          <p:nvPr/>
        </p:nvSpPr>
        <p:spPr bwMode="auto">
          <a:xfrm rot="-5400000">
            <a:off x="4774406" y="1540669"/>
            <a:ext cx="274638" cy="0"/>
          </a:xfrm>
          <a:prstGeom prst="line">
            <a:avLst/>
          </a:prstGeom>
          <a:noFill/>
          <a:ln w="6350">
            <a:solidFill>
              <a:srgbClr val="993300"/>
            </a:solidFill>
            <a:miter lim="800000"/>
            <a:headEnd/>
            <a:tailEnd/>
          </a:ln>
        </p:spPr>
        <p:txBody>
          <a:bodyPr wrap="none"/>
          <a:lstStyle/>
          <a:p>
            <a:endParaRPr lang="en-US"/>
          </a:p>
        </p:txBody>
      </p:sp>
      <p:sp>
        <p:nvSpPr>
          <p:cNvPr id="59679" name="Line 558"/>
          <p:cNvSpPr>
            <a:spLocks noChangeShapeType="1"/>
          </p:cNvSpPr>
          <p:nvPr/>
        </p:nvSpPr>
        <p:spPr bwMode="auto">
          <a:xfrm rot="-5400000">
            <a:off x="4569619" y="1535907"/>
            <a:ext cx="274637" cy="0"/>
          </a:xfrm>
          <a:prstGeom prst="line">
            <a:avLst/>
          </a:prstGeom>
          <a:noFill/>
          <a:ln w="6350">
            <a:solidFill>
              <a:srgbClr val="993300"/>
            </a:solidFill>
            <a:miter lim="800000"/>
            <a:headEnd/>
            <a:tailEnd/>
          </a:ln>
        </p:spPr>
        <p:txBody>
          <a:bodyPr wrap="none"/>
          <a:lstStyle/>
          <a:p>
            <a:endParaRPr lang="en-US"/>
          </a:p>
        </p:txBody>
      </p:sp>
      <p:sp>
        <p:nvSpPr>
          <p:cNvPr id="59680" name="Oval 559"/>
          <p:cNvSpPr>
            <a:spLocks noChangeArrowheads="1"/>
          </p:cNvSpPr>
          <p:nvPr/>
        </p:nvSpPr>
        <p:spPr bwMode="auto">
          <a:xfrm rot="-5400000">
            <a:off x="4588669" y="14120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81" name="Freeform 560"/>
          <p:cNvSpPr>
            <a:spLocks noChangeAspect="1"/>
          </p:cNvSpPr>
          <p:nvPr/>
        </p:nvSpPr>
        <p:spPr bwMode="auto">
          <a:xfrm rot="-5400000">
            <a:off x="4516438" y="14763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82" name="Oval 562"/>
          <p:cNvSpPr>
            <a:spLocks noChangeArrowheads="1"/>
          </p:cNvSpPr>
          <p:nvPr/>
        </p:nvSpPr>
        <p:spPr bwMode="auto">
          <a:xfrm rot="-5400000">
            <a:off x="4109244" y="9088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683" name="Line 563"/>
          <p:cNvSpPr>
            <a:spLocks noChangeShapeType="1"/>
          </p:cNvSpPr>
          <p:nvPr/>
        </p:nvSpPr>
        <p:spPr bwMode="auto">
          <a:xfrm rot="-5400000">
            <a:off x="4104482" y="1039019"/>
            <a:ext cx="436562" cy="0"/>
          </a:xfrm>
          <a:prstGeom prst="line">
            <a:avLst/>
          </a:prstGeom>
          <a:noFill/>
          <a:ln w="6350">
            <a:solidFill>
              <a:srgbClr val="993300"/>
            </a:solidFill>
            <a:miter lim="800000"/>
            <a:headEnd/>
            <a:tailEnd/>
          </a:ln>
        </p:spPr>
        <p:txBody>
          <a:bodyPr wrap="none"/>
          <a:lstStyle/>
          <a:p>
            <a:endParaRPr lang="en-US"/>
          </a:p>
        </p:txBody>
      </p:sp>
      <p:sp>
        <p:nvSpPr>
          <p:cNvPr id="59684" name="Line 564"/>
          <p:cNvSpPr>
            <a:spLocks noChangeShapeType="1"/>
          </p:cNvSpPr>
          <p:nvPr/>
        </p:nvSpPr>
        <p:spPr bwMode="auto">
          <a:xfrm rot="-5400000">
            <a:off x="4181475" y="1046163"/>
            <a:ext cx="396875" cy="0"/>
          </a:xfrm>
          <a:prstGeom prst="line">
            <a:avLst/>
          </a:prstGeom>
          <a:noFill/>
          <a:ln w="6350">
            <a:solidFill>
              <a:srgbClr val="993300"/>
            </a:solidFill>
            <a:miter lim="800000"/>
            <a:headEnd/>
            <a:tailEnd/>
          </a:ln>
        </p:spPr>
        <p:txBody>
          <a:bodyPr wrap="none"/>
          <a:lstStyle/>
          <a:p>
            <a:endParaRPr lang="en-US"/>
          </a:p>
        </p:txBody>
      </p:sp>
      <p:sp>
        <p:nvSpPr>
          <p:cNvPr id="59685" name="Line 565"/>
          <p:cNvSpPr>
            <a:spLocks noChangeShapeType="1"/>
          </p:cNvSpPr>
          <p:nvPr/>
        </p:nvSpPr>
        <p:spPr bwMode="auto">
          <a:xfrm rot="-5400000">
            <a:off x="4076700" y="1036638"/>
            <a:ext cx="396875" cy="0"/>
          </a:xfrm>
          <a:prstGeom prst="line">
            <a:avLst/>
          </a:prstGeom>
          <a:noFill/>
          <a:ln w="6350">
            <a:solidFill>
              <a:srgbClr val="993300"/>
            </a:solidFill>
            <a:miter lim="800000"/>
            <a:headEnd/>
            <a:tailEnd/>
          </a:ln>
        </p:spPr>
        <p:txBody>
          <a:bodyPr wrap="none"/>
          <a:lstStyle/>
          <a:p>
            <a:endParaRPr lang="en-US"/>
          </a:p>
        </p:txBody>
      </p:sp>
      <p:sp>
        <p:nvSpPr>
          <p:cNvPr id="59686" name="Line 566"/>
          <p:cNvSpPr>
            <a:spLocks noChangeShapeType="1"/>
          </p:cNvSpPr>
          <p:nvPr/>
        </p:nvSpPr>
        <p:spPr bwMode="auto">
          <a:xfrm rot="-5400000">
            <a:off x="4291806" y="1039019"/>
            <a:ext cx="274638" cy="0"/>
          </a:xfrm>
          <a:prstGeom prst="line">
            <a:avLst/>
          </a:prstGeom>
          <a:noFill/>
          <a:ln w="6350">
            <a:solidFill>
              <a:srgbClr val="993300"/>
            </a:solidFill>
            <a:miter lim="800000"/>
            <a:headEnd/>
            <a:tailEnd/>
          </a:ln>
        </p:spPr>
        <p:txBody>
          <a:bodyPr wrap="none"/>
          <a:lstStyle/>
          <a:p>
            <a:endParaRPr lang="en-US"/>
          </a:p>
        </p:txBody>
      </p:sp>
      <p:sp>
        <p:nvSpPr>
          <p:cNvPr id="59687" name="Line 567"/>
          <p:cNvSpPr>
            <a:spLocks noChangeShapeType="1"/>
          </p:cNvSpPr>
          <p:nvPr/>
        </p:nvSpPr>
        <p:spPr bwMode="auto">
          <a:xfrm rot="-5400000">
            <a:off x="4087019" y="1034257"/>
            <a:ext cx="274637" cy="0"/>
          </a:xfrm>
          <a:prstGeom prst="line">
            <a:avLst/>
          </a:prstGeom>
          <a:noFill/>
          <a:ln w="6350">
            <a:solidFill>
              <a:srgbClr val="993300"/>
            </a:solidFill>
            <a:miter lim="800000"/>
            <a:headEnd/>
            <a:tailEnd/>
          </a:ln>
        </p:spPr>
        <p:txBody>
          <a:bodyPr wrap="none"/>
          <a:lstStyle/>
          <a:p>
            <a:endParaRPr lang="en-US"/>
          </a:p>
        </p:txBody>
      </p:sp>
      <p:sp>
        <p:nvSpPr>
          <p:cNvPr id="59688" name="Oval 568"/>
          <p:cNvSpPr>
            <a:spLocks noChangeArrowheads="1"/>
          </p:cNvSpPr>
          <p:nvPr/>
        </p:nvSpPr>
        <p:spPr bwMode="auto">
          <a:xfrm rot="-5400000">
            <a:off x="4106069" y="910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89" name="Freeform 569"/>
          <p:cNvSpPr>
            <a:spLocks noChangeAspect="1"/>
          </p:cNvSpPr>
          <p:nvPr/>
        </p:nvSpPr>
        <p:spPr bwMode="auto">
          <a:xfrm rot="-5400000">
            <a:off x="4033838" y="9747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90" name="Oval 571"/>
          <p:cNvSpPr>
            <a:spLocks noChangeArrowheads="1"/>
          </p:cNvSpPr>
          <p:nvPr/>
        </p:nvSpPr>
        <p:spPr bwMode="auto">
          <a:xfrm rot="-5400000">
            <a:off x="3632994" y="3627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691" name="Line 572"/>
          <p:cNvSpPr>
            <a:spLocks noChangeShapeType="1"/>
          </p:cNvSpPr>
          <p:nvPr/>
        </p:nvSpPr>
        <p:spPr bwMode="auto">
          <a:xfrm rot="-5400000">
            <a:off x="3628232" y="492919"/>
            <a:ext cx="436562" cy="0"/>
          </a:xfrm>
          <a:prstGeom prst="line">
            <a:avLst/>
          </a:prstGeom>
          <a:noFill/>
          <a:ln w="6350">
            <a:solidFill>
              <a:srgbClr val="993300"/>
            </a:solidFill>
            <a:miter lim="800000"/>
            <a:headEnd/>
            <a:tailEnd/>
          </a:ln>
        </p:spPr>
        <p:txBody>
          <a:bodyPr wrap="none"/>
          <a:lstStyle/>
          <a:p>
            <a:endParaRPr lang="en-US"/>
          </a:p>
        </p:txBody>
      </p:sp>
      <p:sp>
        <p:nvSpPr>
          <p:cNvPr id="59692" name="Line 573"/>
          <p:cNvSpPr>
            <a:spLocks noChangeShapeType="1"/>
          </p:cNvSpPr>
          <p:nvPr/>
        </p:nvSpPr>
        <p:spPr bwMode="auto">
          <a:xfrm rot="-5400000">
            <a:off x="3705225" y="500063"/>
            <a:ext cx="396875" cy="0"/>
          </a:xfrm>
          <a:prstGeom prst="line">
            <a:avLst/>
          </a:prstGeom>
          <a:noFill/>
          <a:ln w="6350">
            <a:solidFill>
              <a:srgbClr val="993300"/>
            </a:solidFill>
            <a:miter lim="800000"/>
            <a:headEnd/>
            <a:tailEnd/>
          </a:ln>
        </p:spPr>
        <p:txBody>
          <a:bodyPr wrap="none"/>
          <a:lstStyle/>
          <a:p>
            <a:endParaRPr lang="en-US"/>
          </a:p>
        </p:txBody>
      </p:sp>
      <p:sp>
        <p:nvSpPr>
          <p:cNvPr id="59693" name="Line 574"/>
          <p:cNvSpPr>
            <a:spLocks noChangeShapeType="1"/>
          </p:cNvSpPr>
          <p:nvPr/>
        </p:nvSpPr>
        <p:spPr bwMode="auto">
          <a:xfrm rot="-5400000">
            <a:off x="3600450" y="490538"/>
            <a:ext cx="396875" cy="0"/>
          </a:xfrm>
          <a:prstGeom prst="line">
            <a:avLst/>
          </a:prstGeom>
          <a:noFill/>
          <a:ln w="6350">
            <a:solidFill>
              <a:srgbClr val="993300"/>
            </a:solidFill>
            <a:miter lim="800000"/>
            <a:headEnd/>
            <a:tailEnd/>
          </a:ln>
        </p:spPr>
        <p:txBody>
          <a:bodyPr wrap="none"/>
          <a:lstStyle/>
          <a:p>
            <a:endParaRPr lang="en-US"/>
          </a:p>
        </p:txBody>
      </p:sp>
      <p:sp>
        <p:nvSpPr>
          <p:cNvPr id="59694" name="Line 575"/>
          <p:cNvSpPr>
            <a:spLocks noChangeShapeType="1"/>
          </p:cNvSpPr>
          <p:nvPr/>
        </p:nvSpPr>
        <p:spPr bwMode="auto">
          <a:xfrm rot="-5400000">
            <a:off x="3815556" y="492919"/>
            <a:ext cx="274638" cy="0"/>
          </a:xfrm>
          <a:prstGeom prst="line">
            <a:avLst/>
          </a:prstGeom>
          <a:noFill/>
          <a:ln w="6350">
            <a:solidFill>
              <a:srgbClr val="993300"/>
            </a:solidFill>
            <a:miter lim="800000"/>
            <a:headEnd/>
            <a:tailEnd/>
          </a:ln>
        </p:spPr>
        <p:txBody>
          <a:bodyPr wrap="none"/>
          <a:lstStyle/>
          <a:p>
            <a:endParaRPr lang="en-US"/>
          </a:p>
        </p:txBody>
      </p:sp>
      <p:sp>
        <p:nvSpPr>
          <p:cNvPr id="59695" name="Line 576"/>
          <p:cNvSpPr>
            <a:spLocks noChangeShapeType="1"/>
          </p:cNvSpPr>
          <p:nvPr/>
        </p:nvSpPr>
        <p:spPr bwMode="auto">
          <a:xfrm rot="-5400000">
            <a:off x="3610769" y="488157"/>
            <a:ext cx="274637" cy="0"/>
          </a:xfrm>
          <a:prstGeom prst="line">
            <a:avLst/>
          </a:prstGeom>
          <a:noFill/>
          <a:ln w="6350">
            <a:solidFill>
              <a:srgbClr val="993300"/>
            </a:solidFill>
            <a:miter lim="800000"/>
            <a:headEnd/>
            <a:tailEnd/>
          </a:ln>
        </p:spPr>
        <p:txBody>
          <a:bodyPr wrap="none"/>
          <a:lstStyle/>
          <a:p>
            <a:endParaRPr lang="en-US"/>
          </a:p>
        </p:txBody>
      </p:sp>
      <p:sp>
        <p:nvSpPr>
          <p:cNvPr id="59696" name="Oval 577"/>
          <p:cNvSpPr>
            <a:spLocks noChangeArrowheads="1"/>
          </p:cNvSpPr>
          <p:nvPr/>
        </p:nvSpPr>
        <p:spPr bwMode="auto">
          <a:xfrm rot="-5400000">
            <a:off x="3629819" y="3643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697" name="Freeform 578"/>
          <p:cNvSpPr>
            <a:spLocks noChangeAspect="1"/>
          </p:cNvSpPr>
          <p:nvPr/>
        </p:nvSpPr>
        <p:spPr bwMode="auto">
          <a:xfrm rot="-5400000">
            <a:off x="3557588" y="4286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698" name="Oval 580"/>
          <p:cNvSpPr>
            <a:spLocks noChangeArrowheads="1"/>
          </p:cNvSpPr>
          <p:nvPr/>
        </p:nvSpPr>
        <p:spPr bwMode="auto">
          <a:xfrm rot="-5400000">
            <a:off x="6052344" y="30551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699" name="Line 581"/>
          <p:cNvSpPr>
            <a:spLocks noChangeShapeType="1"/>
          </p:cNvSpPr>
          <p:nvPr/>
        </p:nvSpPr>
        <p:spPr bwMode="auto">
          <a:xfrm rot="-5400000">
            <a:off x="6047582" y="3185319"/>
            <a:ext cx="436562" cy="0"/>
          </a:xfrm>
          <a:prstGeom prst="line">
            <a:avLst/>
          </a:prstGeom>
          <a:noFill/>
          <a:ln w="6350">
            <a:solidFill>
              <a:srgbClr val="993300"/>
            </a:solidFill>
            <a:miter lim="800000"/>
            <a:headEnd/>
            <a:tailEnd/>
          </a:ln>
        </p:spPr>
        <p:txBody>
          <a:bodyPr wrap="none"/>
          <a:lstStyle/>
          <a:p>
            <a:endParaRPr lang="en-US"/>
          </a:p>
        </p:txBody>
      </p:sp>
      <p:sp>
        <p:nvSpPr>
          <p:cNvPr id="59700" name="Line 582"/>
          <p:cNvSpPr>
            <a:spLocks noChangeShapeType="1"/>
          </p:cNvSpPr>
          <p:nvPr/>
        </p:nvSpPr>
        <p:spPr bwMode="auto">
          <a:xfrm rot="-5400000">
            <a:off x="6124575" y="3192463"/>
            <a:ext cx="396875" cy="0"/>
          </a:xfrm>
          <a:prstGeom prst="line">
            <a:avLst/>
          </a:prstGeom>
          <a:noFill/>
          <a:ln w="6350">
            <a:solidFill>
              <a:srgbClr val="993300"/>
            </a:solidFill>
            <a:miter lim="800000"/>
            <a:headEnd/>
            <a:tailEnd/>
          </a:ln>
        </p:spPr>
        <p:txBody>
          <a:bodyPr wrap="none"/>
          <a:lstStyle/>
          <a:p>
            <a:endParaRPr lang="en-US"/>
          </a:p>
        </p:txBody>
      </p:sp>
      <p:sp>
        <p:nvSpPr>
          <p:cNvPr id="59701" name="Line 583"/>
          <p:cNvSpPr>
            <a:spLocks noChangeShapeType="1"/>
          </p:cNvSpPr>
          <p:nvPr/>
        </p:nvSpPr>
        <p:spPr bwMode="auto">
          <a:xfrm rot="-5400000">
            <a:off x="6019800" y="3182938"/>
            <a:ext cx="396875" cy="0"/>
          </a:xfrm>
          <a:prstGeom prst="line">
            <a:avLst/>
          </a:prstGeom>
          <a:noFill/>
          <a:ln w="6350">
            <a:solidFill>
              <a:srgbClr val="993300"/>
            </a:solidFill>
            <a:miter lim="800000"/>
            <a:headEnd/>
            <a:tailEnd/>
          </a:ln>
        </p:spPr>
        <p:txBody>
          <a:bodyPr wrap="none"/>
          <a:lstStyle/>
          <a:p>
            <a:endParaRPr lang="en-US"/>
          </a:p>
        </p:txBody>
      </p:sp>
      <p:sp>
        <p:nvSpPr>
          <p:cNvPr id="59702" name="Line 584"/>
          <p:cNvSpPr>
            <a:spLocks noChangeShapeType="1"/>
          </p:cNvSpPr>
          <p:nvPr/>
        </p:nvSpPr>
        <p:spPr bwMode="auto">
          <a:xfrm rot="-5400000">
            <a:off x="6234906" y="3185319"/>
            <a:ext cx="274638" cy="0"/>
          </a:xfrm>
          <a:prstGeom prst="line">
            <a:avLst/>
          </a:prstGeom>
          <a:noFill/>
          <a:ln w="6350">
            <a:solidFill>
              <a:srgbClr val="993300"/>
            </a:solidFill>
            <a:miter lim="800000"/>
            <a:headEnd/>
            <a:tailEnd/>
          </a:ln>
        </p:spPr>
        <p:txBody>
          <a:bodyPr wrap="none"/>
          <a:lstStyle/>
          <a:p>
            <a:endParaRPr lang="en-US"/>
          </a:p>
        </p:txBody>
      </p:sp>
      <p:sp>
        <p:nvSpPr>
          <p:cNvPr id="59703" name="Line 585"/>
          <p:cNvSpPr>
            <a:spLocks noChangeShapeType="1"/>
          </p:cNvSpPr>
          <p:nvPr/>
        </p:nvSpPr>
        <p:spPr bwMode="auto">
          <a:xfrm rot="-5400000">
            <a:off x="6030119" y="3180557"/>
            <a:ext cx="274637" cy="0"/>
          </a:xfrm>
          <a:prstGeom prst="line">
            <a:avLst/>
          </a:prstGeom>
          <a:noFill/>
          <a:ln w="6350">
            <a:solidFill>
              <a:srgbClr val="993300"/>
            </a:solidFill>
            <a:miter lim="800000"/>
            <a:headEnd/>
            <a:tailEnd/>
          </a:ln>
        </p:spPr>
        <p:txBody>
          <a:bodyPr wrap="none"/>
          <a:lstStyle/>
          <a:p>
            <a:endParaRPr lang="en-US"/>
          </a:p>
        </p:txBody>
      </p:sp>
      <p:sp>
        <p:nvSpPr>
          <p:cNvPr id="59704" name="Oval 586"/>
          <p:cNvSpPr>
            <a:spLocks noChangeArrowheads="1"/>
          </p:cNvSpPr>
          <p:nvPr/>
        </p:nvSpPr>
        <p:spPr bwMode="auto">
          <a:xfrm rot="-5400000">
            <a:off x="6049169" y="30567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05" name="Freeform 587"/>
          <p:cNvSpPr>
            <a:spLocks noChangeAspect="1"/>
          </p:cNvSpPr>
          <p:nvPr/>
        </p:nvSpPr>
        <p:spPr bwMode="auto">
          <a:xfrm rot="-5400000">
            <a:off x="5976938" y="31210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06" name="Oval 589"/>
          <p:cNvSpPr>
            <a:spLocks noChangeArrowheads="1"/>
          </p:cNvSpPr>
          <p:nvPr/>
        </p:nvSpPr>
        <p:spPr bwMode="auto">
          <a:xfrm rot="-5400000">
            <a:off x="6534944" y="35440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07" name="Line 590"/>
          <p:cNvSpPr>
            <a:spLocks noChangeShapeType="1"/>
          </p:cNvSpPr>
          <p:nvPr/>
        </p:nvSpPr>
        <p:spPr bwMode="auto">
          <a:xfrm rot="-5400000">
            <a:off x="6530182" y="3674269"/>
            <a:ext cx="436562" cy="0"/>
          </a:xfrm>
          <a:prstGeom prst="line">
            <a:avLst/>
          </a:prstGeom>
          <a:noFill/>
          <a:ln w="6350">
            <a:solidFill>
              <a:srgbClr val="993300"/>
            </a:solidFill>
            <a:miter lim="800000"/>
            <a:headEnd/>
            <a:tailEnd/>
          </a:ln>
        </p:spPr>
        <p:txBody>
          <a:bodyPr wrap="none"/>
          <a:lstStyle/>
          <a:p>
            <a:endParaRPr lang="en-US"/>
          </a:p>
        </p:txBody>
      </p:sp>
      <p:sp>
        <p:nvSpPr>
          <p:cNvPr id="59708" name="Line 591"/>
          <p:cNvSpPr>
            <a:spLocks noChangeShapeType="1"/>
          </p:cNvSpPr>
          <p:nvPr/>
        </p:nvSpPr>
        <p:spPr bwMode="auto">
          <a:xfrm rot="-5400000">
            <a:off x="6607175" y="3681413"/>
            <a:ext cx="396875" cy="0"/>
          </a:xfrm>
          <a:prstGeom prst="line">
            <a:avLst/>
          </a:prstGeom>
          <a:noFill/>
          <a:ln w="6350">
            <a:solidFill>
              <a:srgbClr val="993300"/>
            </a:solidFill>
            <a:miter lim="800000"/>
            <a:headEnd/>
            <a:tailEnd/>
          </a:ln>
        </p:spPr>
        <p:txBody>
          <a:bodyPr wrap="none"/>
          <a:lstStyle/>
          <a:p>
            <a:endParaRPr lang="en-US"/>
          </a:p>
        </p:txBody>
      </p:sp>
      <p:sp>
        <p:nvSpPr>
          <p:cNvPr id="59709" name="Line 592"/>
          <p:cNvSpPr>
            <a:spLocks noChangeShapeType="1"/>
          </p:cNvSpPr>
          <p:nvPr/>
        </p:nvSpPr>
        <p:spPr bwMode="auto">
          <a:xfrm rot="-5400000">
            <a:off x="6502400" y="3671888"/>
            <a:ext cx="396875" cy="0"/>
          </a:xfrm>
          <a:prstGeom prst="line">
            <a:avLst/>
          </a:prstGeom>
          <a:noFill/>
          <a:ln w="6350">
            <a:solidFill>
              <a:srgbClr val="993300"/>
            </a:solidFill>
            <a:miter lim="800000"/>
            <a:headEnd/>
            <a:tailEnd/>
          </a:ln>
        </p:spPr>
        <p:txBody>
          <a:bodyPr wrap="none"/>
          <a:lstStyle/>
          <a:p>
            <a:endParaRPr lang="en-US"/>
          </a:p>
        </p:txBody>
      </p:sp>
      <p:sp>
        <p:nvSpPr>
          <p:cNvPr id="59710" name="Line 593"/>
          <p:cNvSpPr>
            <a:spLocks noChangeShapeType="1"/>
          </p:cNvSpPr>
          <p:nvPr/>
        </p:nvSpPr>
        <p:spPr bwMode="auto">
          <a:xfrm rot="-5400000">
            <a:off x="6717506" y="3674269"/>
            <a:ext cx="274638" cy="0"/>
          </a:xfrm>
          <a:prstGeom prst="line">
            <a:avLst/>
          </a:prstGeom>
          <a:noFill/>
          <a:ln w="6350">
            <a:solidFill>
              <a:srgbClr val="993300"/>
            </a:solidFill>
            <a:miter lim="800000"/>
            <a:headEnd/>
            <a:tailEnd/>
          </a:ln>
        </p:spPr>
        <p:txBody>
          <a:bodyPr wrap="none"/>
          <a:lstStyle/>
          <a:p>
            <a:endParaRPr lang="en-US"/>
          </a:p>
        </p:txBody>
      </p:sp>
      <p:sp>
        <p:nvSpPr>
          <p:cNvPr id="59711" name="Line 594"/>
          <p:cNvSpPr>
            <a:spLocks noChangeShapeType="1"/>
          </p:cNvSpPr>
          <p:nvPr/>
        </p:nvSpPr>
        <p:spPr bwMode="auto">
          <a:xfrm rot="-5400000">
            <a:off x="6512719" y="3669507"/>
            <a:ext cx="274637" cy="0"/>
          </a:xfrm>
          <a:prstGeom prst="line">
            <a:avLst/>
          </a:prstGeom>
          <a:noFill/>
          <a:ln w="6350">
            <a:solidFill>
              <a:srgbClr val="993300"/>
            </a:solidFill>
            <a:miter lim="800000"/>
            <a:headEnd/>
            <a:tailEnd/>
          </a:ln>
        </p:spPr>
        <p:txBody>
          <a:bodyPr wrap="none"/>
          <a:lstStyle/>
          <a:p>
            <a:endParaRPr lang="en-US"/>
          </a:p>
        </p:txBody>
      </p:sp>
      <p:sp>
        <p:nvSpPr>
          <p:cNvPr id="59712" name="Oval 595"/>
          <p:cNvSpPr>
            <a:spLocks noChangeArrowheads="1"/>
          </p:cNvSpPr>
          <p:nvPr/>
        </p:nvSpPr>
        <p:spPr bwMode="auto">
          <a:xfrm rot="-5400000">
            <a:off x="6531769" y="35456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13" name="Freeform 596"/>
          <p:cNvSpPr>
            <a:spLocks noChangeAspect="1"/>
          </p:cNvSpPr>
          <p:nvPr/>
        </p:nvSpPr>
        <p:spPr bwMode="auto">
          <a:xfrm rot="-5400000">
            <a:off x="6459538" y="36099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14" name="Oval 598"/>
          <p:cNvSpPr>
            <a:spLocks noChangeArrowheads="1"/>
          </p:cNvSpPr>
          <p:nvPr/>
        </p:nvSpPr>
        <p:spPr bwMode="auto">
          <a:xfrm rot="-5400000">
            <a:off x="7004844" y="40854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15" name="Line 599"/>
          <p:cNvSpPr>
            <a:spLocks noChangeShapeType="1"/>
          </p:cNvSpPr>
          <p:nvPr/>
        </p:nvSpPr>
        <p:spPr bwMode="auto">
          <a:xfrm rot="-5400000">
            <a:off x="7000081" y="4215607"/>
            <a:ext cx="436563" cy="0"/>
          </a:xfrm>
          <a:prstGeom prst="line">
            <a:avLst/>
          </a:prstGeom>
          <a:noFill/>
          <a:ln w="6350">
            <a:solidFill>
              <a:srgbClr val="993300"/>
            </a:solidFill>
            <a:miter lim="800000"/>
            <a:headEnd/>
            <a:tailEnd/>
          </a:ln>
        </p:spPr>
        <p:txBody>
          <a:bodyPr wrap="none"/>
          <a:lstStyle/>
          <a:p>
            <a:endParaRPr lang="en-US"/>
          </a:p>
        </p:txBody>
      </p:sp>
      <p:sp>
        <p:nvSpPr>
          <p:cNvPr id="59716" name="Line 600"/>
          <p:cNvSpPr>
            <a:spLocks noChangeShapeType="1"/>
          </p:cNvSpPr>
          <p:nvPr/>
        </p:nvSpPr>
        <p:spPr bwMode="auto">
          <a:xfrm rot="-5400000">
            <a:off x="7077075" y="4222751"/>
            <a:ext cx="396875" cy="0"/>
          </a:xfrm>
          <a:prstGeom prst="line">
            <a:avLst/>
          </a:prstGeom>
          <a:noFill/>
          <a:ln w="6350">
            <a:solidFill>
              <a:srgbClr val="993300"/>
            </a:solidFill>
            <a:miter lim="800000"/>
            <a:headEnd/>
            <a:tailEnd/>
          </a:ln>
        </p:spPr>
        <p:txBody>
          <a:bodyPr wrap="none"/>
          <a:lstStyle/>
          <a:p>
            <a:endParaRPr lang="en-US"/>
          </a:p>
        </p:txBody>
      </p:sp>
      <p:sp>
        <p:nvSpPr>
          <p:cNvPr id="59717" name="Line 601"/>
          <p:cNvSpPr>
            <a:spLocks noChangeShapeType="1"/>
          </p:cNvSpPr>
          <p:nvPr/>
        </p:nvSpPr>
        <p:spPr bwMode="auto">
          <a:xfrm rot="-5400000">
            <a:off x="6972300" y="4213226"/>
            <a:ext cx="396875" cy="0"/>
          </a:xfrm>
          <a:prstGeom prst="line">
            <a:avLst/>
          </a:prstGeom>
          <a:noFill/>
          <a:ln w="6350">
            <a:solidFill>
              <a:srgbClr val="993300"/>
            </a:solidFill>
            <a:miter lim="800000"/>
            <a:headEnd/>
            <a:tailEnd/>
          </a:ln>
        </p:spPr>
        <p:txBody>
          <a:bodyPr wrap="none"/>
          <a:lstStyle/>
          <a:p>
            <a:endParaRPr lang="en-US"/>
          </a:p>
        </p:txBody>
      </p:sp>
      <p:sp>
        <p:nvSpPr>
          <p:cNvPr id="59718" name="Line 602"/>
          <p:cNvSpPr>
            <a:spLocks noChangeShapeType="1"/>
          </p:cNvSpPr>
          <p:nvPr/>
        </p:nvSpPr>
        <p:spPr bwMode="auto">
          <a:xfrm rot="-5400000">
            <a:off x="7187406" y="4215607"/>
            <a:ext cx="274637" cy="0"/>
          </a:xfrm>
          <a:prstGeom prst="line">
            <a:avLst/>
          </a:prstGeom>
          <a:noFill/>
          <a:ln w="6350">
            <a:solidFill>
              <a:srgbClr val="993300"/>
            </a:solidFill>
            <a:miter lim="800000"/>
            <a:headEnd/>
            <a:tailEnd/>
          </a:ln>
        </p:spPr>
        <p:txBody>
          <a:bodyPr wrap="none"/>
          <a:lstStyle/>
          <a:p>
            <a:endParaRPr lang="en-US"/>
          </a:p>
        </p:txBody>
      </p:sp>
      <p:sp>
        <p:nvSpPr>
          <p:cNvPr id="59719" name="Line 603"/>
          <p:cNvSpPr>
            <a:spLocks noChangeShapeType="1"/>
          </p:cNvSpPr>
          <p:nvPr/>
        </p:nvSpPr>
        <p:spPr bwMode="auto">
          <a:xfrm rot="-5400000">
            <a:off x="6982619" y="4210844"/>
            <a:ext cx="274638" cy="0"/>
          </a:xfrm>
          <a:prstGeom prst="line">
            <a:avLst/>
          </a:prstGeom>
          <a:noFill/>
          <a:ln w="6350">
            <a:solidFill>
              <a:srgbClr val="993300"/>
            </a:solidFill>
            <a:miter lim="800000"/>
            <a:headEnd/>
            <a:tailEnd/>
          </a:ln>
        </p:spPr>
        <p:txBody>
          <a:bodyPr wrap="none"/>
          <a:lstStyle/>
          <a:p>
            <a:endParaRPr lang="en-US"/>
          </a:p>
        </p:txBody>
      </p:sp>
      <p:sp>
        <p:nvSpPr>
          <p:cNvPr id="59720" name="Oval 604"/>
          <p:cNvSpPr>
            <a:spLocks noChangeArrowheads="1"/>
          </p:cNvSpPr>
          <p:nvPr/>
        </p:nvSpPr>
        <p:spPr bwMode="auto">
          <a:xfrm rot="-5400000">
            <a:off x="7001669" y="4085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21" name="Freeform 605"/>
          <p:cNvSpPr>
            <a:spLocks noChangeAspect="1"/>
          </p:cNvSpPr>
          <p:nvPr/>
        </p:nvSpPr>
        <p:spPr bwMode="auto">
          <a:xfrm rot="-5400000">
            <a:off x="6929438" y="41513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22" name="Oval 607"/>
          <p:cNvSpPr>
            <a:spLocks noChangeArrowheads="1"/>
          </p:cNvSpPr>
          <p:nvPr/>
        </p:nvSpPr>
        <p:spPr bwMode="auto">
          <a:xfrm rot="-5400000">
            <a:off x="7493794" y="46442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23" name="Line 608"/>
          <p:cNvSpPr>
            <a:spLocks noChangeShapeType="1"/>
          </p:cNvSpPr>
          <p:nvPr/>
        </p:nvSpPr>
        <p:spPr bwMode="auto">
          <a:xfrm rot="-5400000">
            <a:off x="7489031" y="4774407"/>
            <a:ext cx="436563" cy="0"/>
          </a:xfrm>
          <a:prstGeom prst="line">
            <a:avLst/>
          </a:prstGeom>
          <a:noFill/>
          <a:ln w="6350">
            <a:solidFill>
              <a:srgbClr val="993300"/>
            </a:solidFill>
            <a:miter lim="800000"/>
            <a:headEnd/>
            <a:tailEnd/>
          </a:ln>
        </p:spPr>
        <p:txBody>
          <a:bodyPr wrap="none"/>
          <a:lstStyle/>
          <a:p>
            <a:endParaRPr lang="en-US"/>
          </a:p>
        </p:txBody>
      </p:sp>
      <p:sp>
        <p:nvSpPr>
          <p:cNvPr id="59724" name="Line 609"/>
          <p:cNvSpPr>
            <a:spLocks noChangeShapeType="1"/>
          </p:cNvSpPr>
          <p:nvPr/>
        </p:nvSpPr>
        <p:spPr bwMode="auto">
          <a:xfrm rot="-5400000">
            <a:off x="7566025" y="4781551"/>
            <a:ext cx="396875" cy="0"/>
          </a:xfrm>
          <a:prstGeom prst="line">
            <a:avLst/>
          </a:prstGeom>
          <a:noFill/>
          <a:ln w="6350">
            <a:solidFill>
              <a:srgbClr val="993300"/>
            </a:solidFill>
            <a:miter lim="800000"/>
            <a:headEnd/>
            <a:tailEnd/>
          </a:ln>
        </p:spPr>
        <p:txBody>
          <a:bodyPr wrap="none"/>
          <a:lstStyle/>
          <a:p>
            <a:endParaRPr lang="en-US"/>
          </a:p>
        </p:txBody>
      </p:sp>
      <p:sp>
        <p:nvSpPr>
          <p:cNvPr id="59725" name="Line 610"/>
          <p:cNvSpPr>
            <a:spLocks noChangeShapeType="1"/>
          </p:cNvSpPr>
          <p:nvPr/>
        </p:nvSpPr>
        <p:spPr bwMode="auto">
          <a:xfrm rot="-5400000">
            <a:off x="7461250" y="4772026"/>
            <a:ext cx="396875" cy="0"/>
          </a:xfrm>
          <a:prstGeom prst="line">
            <a:avLst/>
          </a:prstGeom>
          <a:noFill/>
          <a:ln w="6350">
            <a:solidFill>
              <a:srgbClr val="993300"/>
            </a:solidFill>
            <a:miter lim="800000"/>
            <a:headEnd/>
            <a:tailEnd/>
          </a:ln>
        </p:spPr>
        <p:txBody>
          <a:bodyPr wrap="none"/>
          <a:lstStyle/>
          <a:p>
            <a:endParaRPr lang="en-US"/>
          </a:p>
        </p:txBody>
      </p:sp>
      <p:sp>
        <p:nvSpPr>
          <p:cNvPr id="59726" name="Line 611"/>
          <p:cNvSpPr>
            <a:spLocks noChangeShapeType="1"/>
          </p:cNvSpPr>
          <p:nvPr/>
        </p:nvSpPr>
        <p:spPr bwMode="auto">
          <a:xfrm rot="-5400000">
            <a:off x="7676356" y="4774407"/>
            <a:ext cx="274637" cy="0"/>
          </a:xfrm>
          <a:prstGeom prst="line">
            <a:avLst/>
          </a:prstGeom>
          <a:noFill/>
          <a:ln w="6350">
            <a:solidFill>
              <a:srgbClr val="993300"/>
            </a:solidFill>
            <a:miter lim="800000"/>
            <a:headEnd/>
            <a:tailEnd/>
          </a:ln>
        </p:spPr>
        <p:txBody>
          <a:bodyPr wrap="none"/>
          <a:lstStyle/>
          <a:p>
            <a:endParaRPr lang="en-US"/>
          </a:p>
        </p:txBody>
      </p:sp>
      <p:sp>
        <p:nvSpPr>
          <p:cNvPr id="59727" name="Line 612"/>
          <p:cNvSpPr>
            <a:spLocks noChangeShapeType="1"/>
          </p:cNvSpPr>
          <p:nvPr/>
        </p:nvSpPr>
        <p:spPr bwMode="auto">
          <a:xfrm rot="-5400000">
            <a:off x="7471569" y="4769644"/>
            <a:ext cx="274638" cy="0"/>
          </a:xfrm>
          <a:prstGeom prst="line">
            <a:avLst/>
          </a:prstGeom>
          <a:noFill/>
          <a:ln w="6350">
            <a:solidFill>
              <a:srgbClr val="993300"/>
            </a:solidFill>
            <a:miter lim="800000"/>
            <a:headEnd/>
            <a:tailEnd/>
          </a:ln>
        </p:spPr>
        <p:txBody>
          <a:bodyPr wrap="none"/>
          <a:lstStyle/>
          <a:p>
            <a:endParaRPr lang="en-US"/>
          </a:p>
        </p:txBody>
      </p:sp>
      <p:sp>
        <p:nvSpPr>
          <p:cNvPr id="59728" name="Oval 613"/>
          <p:cNvSpPr>
            <a:spLocks noChangeArrowheads="1"/>
          </p:cNvSpPr>
          <p:nvPr/>
        </p:nvSpPr>
        <p:spPr bwMode="auto">
          <a:xfrm rot="-5400000">
            <a:off x="7490619" y="46442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29" name="Freeform 614"/>
          <p:cNvSpPr>
            <a:spLocks noChangeAspect="1"/>
          </p:cNvSpPr>
          <p:nvPr/>
        </p:nvSpPr>
        <p:spPr bwMode="auto">
          <a:xfrm rot="-5400000">
            <a:off x="7418388" y="47101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30" name="Oval 616"/>
          <p:cNvSpPr>
            <a:spLocks noChangeArrowheads="1"/>
          </p:cNvSpPr>
          <p:nvPr/>
        </p:nvSpPr>
        <p:spPr bwMode="auto">
          <a:xfrm rot="-5400000">
            <a:off x="7970044" y="52077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31" name="Line 617"/>
          <p:cNvSpPr>
            <a:spLocks noChangeShapeType="1"/>
          </p:cNvSpPr>
          <p:nvPr/>
        </p:nvSpPr>
        <p:spPr bwMode="auto">
          <a:xfrm rot="-5400000">
            <a:off x="7965282" y="5337969"/>
            <a:ext cx="436562" cy="0"/>
          </a:xfrm>
          <a:prstGeom prst="line">
            <a:avLst/>
          </a:prstGeom>
          <a:noFill/>
          <a:ln w="6350">
            <a:solidFill>
              <a:srgbClr val="993300"/>
            </a:solidFill>
            <a:miter lim="800000"/>
            <a:headEnd/>
            <a:tailEnd/>
          </a:ln>
        </p:spPr>
        <p:txBody>
          <a:bodyPr wrap="none"/>
          <a:lstStyle/>
          <a:p>
            <a:endParaRPr lang="en-US"/>
          </a:p>
        </p:txBody>
      </p:sp>
      <p:sp>
        <p:nvSpPr>
          <p:cNvPr id="59732" name="Line 618"/>
          <p:cNvSpPr>
            <a:spLocks noChangeShapeType="1"/>
          </p:cNvSpPr>
          <p:nvPr/>
        </p:nvSpPr>
        <p:spPr bwMode="auto">
          <a:xfrm rot="-5400000">
            <a:off x="8042275" y="5345113"/>
            <a:ext cx="396875" cy="0"/>
          </a:xfrm>
          <a:prstGeom prst="line">
            <a:avLst/>
          </a:prstGeom>
          <a:noFill/>
          <a:ln w="6350">
            <a:solidFill>
              <a:srgbClr val="993300"/>
            </a:solidFill>
            <a:miter lim="800000"/>
            <a:headEnd/>
            <a:tailEnd/>
          </a:ln>
        </p:spPr>
        <p:txBody>
          <a:bodyPr wrap="none"/>
          <a:lstStyle/>
          <a:p>
            <a:endParaRPr lang="en-US"/>
          </a:p>
        </p:txBody>
      </p:sp>
      <p:sp>
        <p:nvSpPr>
          <p:cNvPr id="59733" name="Line 619"/>
          <p:cNvSpPr>
            <a:spLocks noChangeShapeType="1"/>
          </p:cNvSpPr>
          <p:nvPr/>
        </p:nvSpPr>
        <p:spPr bwMode="auto">
          <a:xfrm rot="-5400000">
            <a:off x="7937500" y="5335588"/>
            <a:ext cx="396875" cy="0"/>
          </a:xfrm>
          <a:prstGeom prst="line">
            <a:avLst/>
          </a:prstGeom>
          <a:noFill/>
          <a:ln w="6350">
            <a:solidFill>
              <a:srgbClr val="993300"/>
            </a:solidFill>
            <a:miter lim="800000"/>
            <a:headEnd/>
            <a:tailEnd/>
          </a:ln>
        </p:spPr>
        <p:txBody>
          <a:bodyPr wrap="none"/>
          <a:lstStyle/>
          <a:p>
            <a:endParaRPr lang="en-US"/>
          </a:p>
        </p:txBody>
      </p:sp>
      <p:sp>
        <p:nvSpPr>
          <p:cNvPr id="59734" name="Line 620"/>
          <p:cNvSpPr>
            <a:spLocks noChangeShapeType="1"/>
          </p:cNvSpPr>
          <p:nvPr/>
        </p:nvSpPr>
        <p:spPr bwMode="auto">
          <a:xfrm rot="-5400000">
            <a:off x="8152606" y="5337969"/>
            <a:ext cx="274638" cy="0"/>
          </a:xfrm>
          <a:prstGeom prst="line">
            <a:avLst/>
          </a:prstGeom>
          <a:noFill/>
          <a:ln w="6350">
            <a:solidFill>
              <a:srgbClr val="993300"/>
            </a:solidFill>
            <a:miter lim="800000"/>
            <a:headEnd/>
            <a:tailEnd/>
          </a:ln>
        </p:spPr>
        <p:txBody>
          <a:bodyPr wrap="none"/>
          <a:lstStyle/>
          <a:p>
            <a:endParaRPr lang="en-US"/>
          </a:p>
        </p:txBody>
      </p:sp>
      <p:sp>
        <p:nvSpPr>
          <p:cNvPr id="59735" name="Line 621"/>
          <p:cNvSpPr>
            <a:spLocks noChangeShapeType="1"/>
          </p:cNvSpPr>
          <p:nvPr/>
        </p:nvSpPr>
        <p:spPr bwMode="auto">
          <a:xfrm rot="-5400000">
            <a:off x="7947819" y="5333207"/>
            <a:ext cx="274637" cy="0"/>
          </a:xfrm>
          <a:prstGeom prst="line">
            <a:avLst/>
          </a:prstGeom>
          <a:noFill/>
          <a:ln w="6350">
            <a:solidFill>
              <a:srgbClr val="993300"/>
            </a:solidFill>
            <a:miter lim="800000"/>
            <a:headEnd/>
            <a:tailEnd/>
          </a:ln>
        </p:spPr>
        <p:txBody>
          <a:bodyPr wrap="none"/>
          <a:lstStyle/>
          <a:p>
            <a:endParaRPr lang="en-US"/>
          </a:p>
        </p:txBody>
      </p:sp>
      <p:sp>
        <p:nvSpPr>
          <p:cNvPr id="59736" name="Oval 622"/>
          <p:cNvSpPr>
            <a:spLocks noChangeArrowheads="1"/>
          </p:cNvSpPr>
          <p:nvPr/>
        </p:nvSpPr>
        <p:spPr bwMode="auto">
          <a:xfrm rot="-5400000">
            <a:off x="7966869" y="52093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37" name="Freeform 623"/>
          <p:cNvSpPr>
            <a:spLocks noChangeAspect="1"/>
          </p:cNvSpPr>
          <p:nvPr/>
        </p:nvSpPr>
        <p:spPr bwMode="auto">
          <a:xfrm rot="-5400000">
            <a:off x="7894638" y="52736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38" name="Oval 625"/>
          <p:cNvSpPr>
            <a:spLocks noChangeArrowheads="1"/>
          </p:cNvSpPr>
          <p:nvPr/>
        </p:nvSpPr>
        <p:spPr bwMode="auto">
          <a:xfrm rot="-5400000">
            <a:off x="8439944" y="56840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39" name="Line 626"/>
          <p:cNvSpPr>
            <a:spLocks noChangeShapeType="1"/>
          </p:cNvSpPr>
          <p:nvPr/>
        </p:nvSpPr>
        <p:spPr bwMode="auto">
          <a:xfrm rot="-5400000">
            <a:off x="8435182" y="5814219"/>
            <a:ext cx="436562" cy="0"/>
          </a:xfrm>
          <a:prstGeom prst="line">
            <a:avLst/>
          </a:prstGeom>
          <a:noFill/>
          <a:ln w="6350">
            <a:solidFill>
              <a:srgbClr val="993300"/>
            </a:solidFill>
            <a:miter lim="800000"/>
            <a:headEnd/>
            <a:tailEnd/>
          </a:ln>
        </p:spPr>
        <p:txBody>
          <a:bodyPr wrap="none"/>
          <a:lstStyle/>
          <a:p>
            <a:endParaRPr lang="en-US"/>
          </a:p>
        </p:txBody>
      </p:sp>
      <p:sp>
        <p:nvSpPr>
          <p:cNvPr id="59740" name="Line 627"/>
          <p:cNvSpPr>
            <a:spLocks noChangeShapeType="1"/>
          </p:cNvSpPr>
          <p:nvPr/>
        </p:nvSpPr>
        <p:spPr bwMode="auto">
          <a:xfrm rot="-5400000">
            <a:off x="8512175" y="5821363"/>
            <a:ext cx="396875" cy="0"/>
          </a:xfrm>
          <a:prstGeom prst="line">
            <a:avLst/>
          </a:prstGeom>
          <a:noFill/>
          <a:ln w="6350">
            <a:solidFill>
              <a:srgbClr val="993300"/>
            </a:solidFill>
            <a:miter lim="800000"/>
            <a:headEnd/>
            <a:tailEnd/>
          </a:ln>
        </p:spPr>
        <p:txBody>
          <a:bodyPr wrap="none"/>
          <a:lstStyle/>
          <a:p>
            <a:endParaRPr lang="en-US"/>
          </a:p>
        </p:txBody>
      </p:sp>
      <p:sp>
        <p:nvSpPr>
          <p:cNvPr id="59741" name="Line 628"/>
          <p:cNvSpPr>
            <a:spLocks noChangeShapeType="1"/>
          </p:cNvSpPr>
          <p:nvPr/>
        </p:nvSpPr>
        <p:spPr bwMode="auto">
          <a:xfrm rot="-5400000">
            <a:off x="8407400" y="5811838"/>
            <a:ext cx="396875" cy="0"/>
          </a:xfrm>
          <a:prstGeom prst="line">
            <a:avLst/>
          </a:prstGeom>
          <a:noFill/>
          <a:ln w="6350">
            <a:solidFill>
              <a:srgbClr val="993300"/>
            </a:solidFill>
            <a:miter lim="800000"/>
            <a:headEnd/>
            <a:tailEnd/>
          </a:ln>
        </p:spPr>
        <p:txBody>
          <a:bodyPr wrap="none"/>
          <a:lstStyle/>
          <a:p>
            <a:endParaRPr lang="en-US"/>
          </a:p>
        </p:txBody>
      </p:sp>
      <p:sp>
        <p:nvSpPr>
          <p:cNvPr id="59742" name="Line 629"/>
          <p:cNvSpPr>
            <a:spLocks noChangeShapeType="1"/>
          </p:cNvSpPr>
          <p:nvPr/>
        </p:nvSpPr>
        <p:spPr bwMode="auto">
          <a:xfrm rot="-5400000">
            <a:off x="8622506" y="5814219"/>
            <a:ext cx="274638" cy="0"/>
          </a:xfrm>
          <a:prstGeom prst="line">
            <a:avLst/>
          </a:prstGeom>
          <a:noFill/>
          <a:ln w="6350">
            <a:solidFill>
              <a:srgbClr val="993300"/>
            </a:solidFill>
            <a:miter lim="800000"/>
            <a:headEnd/>
            <a:tailEnd/>
          </a:ln>
        </p:spPr>
        <p:txBody>
          <a:bodyPr wrap="none"/>
          <a:lstStyle/>
          <a:p>
            <a:endParaRPr lang="en-US"/>
          </a:p>
        </p:txBody>
      </p:sp>
      <p:sp>
        <p:nvSpPr>
          <p:cNvPr id="59743" name="Line 630"/>
          <p:cNvSpPr>
            <a:spLocks noChangeShapeType="1"/>
          </p:cNvSpPr>
          <p:nvPr/>
        </p:nvSpPr>
        <p:spPr bwMode="auto">
          <a:xfrm rot="-5400000">
            <a:off x="8417719" y="5809457"/>
            <a:ext cx="274637" cy="0"/>
          </a:xfrm>
          <a:prstGeom prst="line">
            <a:avLst/>
          </a:prstGeom>
          <a:noFill/>
          <a:ln w="6350">
            <a:solidFill>
              <a:srgbClr val="993300"/>
            </a:solidFill>
            <a:miter lim="800000"/>
            <a:headEnd/>
            <a:tailEnd/>
          </a:ln>
        </p:spPr>
        <p:txBody>
          <a:bodyPr wrap="none"/>
          <a:lstStyle/>
          <a:p>
            <a:endParaRPr lang="en-US"/>
          </a:p>
        </p:txBody>
      </p:sp>
      <p:sp>
        <p:nvSpPr>
          <p:cNvPr id="59744" name="Oval 631"/>
          <p:cNvSpPr>
            <a:spLocks noChangeArrowheads="1"/>
          </p:cNvSpPr>
          <p:nvPr/>
        </p:nvSpPr>
        <p:spPr bwMode="auto">
          <a:xfrm rot="-5400000">
            <a:off x="8436769" y="56856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45" name="Freeform 632"/>
          <p:cNvSpPr>
            <a:spLocks noChangeAspect="1"/>
          </p:cNvSpPr>
          <p:nvPr/>
        </p:nvSpPr>
        <p:spPr bwMode="auto">
          <a:xfrm rot="-5400000">
            <a:off x="8364538" y="57499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46" name="Oval 634"/>
          <p:cNvSpPr>
            <a:spLocks noChangeArrowheads="1"/>
          </p:cNvSpPr>
          <p:nvPr/>
        </p:nvSpPr>
        <p:spPr bwMode="auto">
          <a:xfrm rot="5400000">
            <a:off x="6033294" y="62380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47" name="Line 635"/>
          <p:cNvSpPr>
            <a:spLocks noChangeShapeType="1"/>
          </p:cNvSpPr>
          <p:nvPr/>
        </p:nvSpPr>
        <p:spPr bwMode="auto">
          <a:xfrm rot="5400000">
            <a:off x="6044406" y="6374607"/>
            <a:ext cx="436563" cy="0"/>
          </a:xfrm>
          <a:prstGeom prst="line">
            <a:avLst/>
          </a:prstGeom>
          <a:noFill/>
          <a:ln w="6350">
            <a:solidFill>
              <a:srgbClr val="993300"/>
            </a:solidFill>
            <a:miter lim="800000"/>
            <a:headEnd/>
            <a:tailEnd/>
          </a:ln>
        </p:spPr>
        <p:txBody>
          <a:bodyPr wrap="none"/>
          <a:lstStyle/>
          <a:p>
            <a:endParaRPr lang="en-US"/>
          </a:p>
        </p:txBody>
      </p:sp>
      <p:sp>
        <p:nvSpPr>
          <p:cNvPr id="59748" name="Line 636"/>
          <p:cNvSpPr>
            <a:spLocks noChangeShapeType="1"/>
          </p:cNvSpPr>
          <p:nvPr/>
        </p:nvSpPr>
        <p:spPr bwMode="auto">
          <a:xfrm rot="5400000" flipH="1" flipV="1">
            <a:off x="6007100" y="6369051"/>
            <a:ext cx="396875" cy="0"/>
          </a:xfrm>
          <a:prstGeom prst="line">
            <a:avLst/>
          </a:prstGeom>
          <a:noFill/>
          <a:ln w="6350">
            <a:solidFill>
              <a:srgbClr val="993300"/>
            </a:solidFill>
            <a:miter lim="800000"/>
            <a:headEnd/>
            <a:tailEnd/>
          </a:ln>
        </p:spPr>
        <p:txBody>
          <a:bodyPr wrap="none"/>
          <a:lstStyle/>
          <a:p>
            <a:endParaRPr lang="en-US"/>
          </a:p>
        </p:txBody>
      </p:sp>
      <p:sp>
        <p:nvSpPr>
          <p:cNvPr id="59749" name="Line 637"/>
          <p:cNvSpPr>
            <a:spLocks noChangeShapeType="1"/>
          </p:cNvSpPr>
          <p:nvPr/>
        </p:nvSpPr>
        <p:spPr bwMode="auto">
          <a:xfrm rot="5400000">
            <a:off x="6111875" y="6378576"/>
            <a:ext cx="396875" cy="0"/>
          </a:xfrm>
          <a:prstGeom prst="line">
            <a:avLst/>
          </a:prstGeom>
          <a:noFill/>
          <a:ln w="6350">
            <a:solidFill>
              <a:srgbClr val="993300"/>
            </a:solidFill>
            <a:miter lim="800000"/>
            <a:headEnd/>
            <a:tailEnd/>
          </a:ln>
        </p:spPr>
        <p:txBody>
          <a:bodyPr wrap="none"/>
          <a:lstStyle/>
          <a:p>
            <a:endParaRPr lang="en-US"/>
          </a:p>
        </p:txBody>
      </p:sp>
      <p:sp>
        <p:nvSpPr>
          <p:cNvPr id="59750" name="Line 638"/>
          <p:cNvSpPr>
            <a:spLocks noChangeShapeType="1"/>
          </p:cNvSpPr>
          <p:nvPr/>
        </p:nvSpPr>
        <p:spPr bwMode="auto">
          <a:xfrm rot="5400000">
            <a:off x="6019006" y="6374607"/>
            <a:ext cx="274637" cy="0"/>
          </a:xfrm>
          <a:prstGeom prst="line">
            <a:avLst/>
          </a:prstGeom>
          <a:noFill/>
          <a:ln w="6350">
            <a:solidFill>
              <a:srgbClr val="993300"/>
            </a:solidFill>
            <a:miter lim="800000"/>
            <a:headEnd/>
            <a:tailEnd/>
          </a:ln>
        </p:spPr>
        <p:txBody>
          <a:bodyPr wrap="none"/>
          <a:lstStyle/>
          <a:p>
            <a:endParaRPr lang="en-US"/>
          </a:p>
        </p:txBody>
      </p:sp>
      <p:sp>
        <p:nvSpPr>
          <p:cNvPr id="59751" name="Line 639"/>
          <p:cNvSpPr>
            <a:spLocks noChangeShapeType="1"/>
          </p:cNvSpPr>
          <p:nvPr/>
        </p:nvSpPr>
        <p:spPr bwMode="auto">
          <a:xfrm rot="5400000">
            <a:off x="6223794" y="6379369"/>
            <a:ext cx="274638" cy="0"/>
          </a:xfrm>
          <a:prstGeom prst="line">
            <a:avLst/>
          </a:prstGeom>
          <a:noFill/>
          <a:ln w="6350">
            <a:solidFill>
              <a:srgbClr val="993300"/>
            </a:solidFill>
            <a:miter lim="800000"/>
            <a:headEnd/>
            <a:tailEnd/>
          </a:ln>
        </p:spPr>
        <p:txBody>
          <a:bodyPr wrap="none"/>
          <a:lstStyle/>
          <a:p>
            <a:endParaRPr lang="en-US"/>
          </a:p>
        </p:txBody>
      </p:sp>
      <p:sp>
        <p:nvSpPr>
          <p:cNvPr id="59752" name="Oval 640"/>
          <p:cNvSpPr>
            <a:spLocks noChangeArrowheads="1"/>
          </p:cNvSpPr>
          <p:nvPr/>
        </p:nvSpPr>
        <p:spPr bwMode="auto">
          <a:xfrm rot="5400000">
            <a:off x="6036469" y="62380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53" name="Freeform 641"/>
          <p:cNvSpPr>
            <a:spLocks noChangeAspect="1"/>
          </p:cNvSpPr>
          <p:nvPr/>
        </p:nvSpPr>
        <p:spPr bwMode="auto">
          <a:xfrm rot="5400000">
            <a:off x="6103938" y="63039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54" name="Oval 643"/>
          <p:cNvSpPr>
            <a:spLocks noChangeArrowheads="1"/>
          </p:cNvSpPr>
          <p:nvPr/>
        </p:nvSpPr>
        <p:spPr bwMode="auto">
          <a:xfrm rot="5400000">
            <a:off x="5512594" y="56856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55" name="Line 644"/>
          <p:cNvSpPr>
            <a:spLocks noChangeShapeType="1"/>
          </p:cNvSpPr>
          <p:nvPr/>
        </p:nvSpPr>
        <p:spPr bwMode="auto">
          <a:xfrm rot="5400000">
            <a:off x="5523706" y="5822157"/>
            <a:ext cx="436563" cy="0"/>
          </a:xfrm>
          <a:prstGeom prst="line">
            <a:avLst/>
          </a:prstGeom>
          <a:noFill/>
          <a:ln w="6350">
            <a:solidFill>
              <a:srgbClr val="993300"/>
            </a:solidFill>
            <a:miter lim="800000"/>
            <a:headEnd/>
            <a:tailEnd/>
          </a:ln>
        </p:spPr>
        <p:txBody>
          <a:bodyPr wrap="none"/>
          <a:lstStyle/>
          <a:p>
            <a:endParaRPr lang="en-US"/>
          </a:p>
        </p:txBody>
      </p:sp>
      <p:sp>
        <p:nvSpPr>
          <p:cNvPr id="59756" name="Line 645"/>
          <p:cNvSpPr>
            <a:spLocks noChangeShapeType="1"/>
          </p:cNvSpPr>
          <p:nvPr/>
        </p:nvSpPr>
        <p:spPr bwMode="auto">
          <a:xfrm rot="5400000" flipH="1" flipV="1">
            <a:off x="5486400" y="5816601"/>
            <a:ext cx="396875" cy="0"/>
          </a:xfrm>
          <a:prstGeom prst="line">
            <a:avLst/>
          </a:prstGeom>
          <a:noFill/>
          <a:ln w="6350">
            <a:solidFill>
              <a:srgbClr val="993300"/>
            </a:solidFill>
            <a:miter lim="800000"/>
            <a:headEnd/>
            <a:tailEnd/>
          </a:ln>
        </p:spPr>
        <p:txBody>
          <a:bodyPr wrap="none"/>
          <a:lstStyle/>
          <a:p>
            <a:endParaRPr lang="en-US"/>
          </a:p>
        </p:txBody>
      </p:sp>
      <p:sp>
        <p:nvSpPr>
          <p:cNvPr id="59757" name="Line 646"/>
          <p:cNvSpPr>
            <a:spLocks noChangeShapeType="1"/>
          </p:cNvSpPr>
          <p:nvPr/>
        </p:nvSpPr>
        <p:spPr bwMode="auto">
          <a:xfrm rot="5400000">
            <a:off x="5591175" y="5826126"/>
            <a:ext cx="396875" cy="0"/>
          </a:xfrm>
          <a:prstGeom prst="line">
            <a:avLst/>
          </a:prstGeom>
          <a:noFill/>
          <a:ln w="6350">
            <a:solidFill>
              <a:srgbClr val="993300"/>
            </a:solidFill>
            <a:miter lim="800000"/>
            <a:headEnd/>
            <a:tailEnd/>
          </a:ln>
        </p:spPr>
        <p:txBody>
          <a:bodyPr wrap="none"/>
          <a:lstStyle/>
          <a:p>
            <a:endParaRPr lang="en-US"/>
          </a:p>
        </p:txBody>
      </p:sp>
      <p:sp>
        <p:nvSpPr>
          <p:cNvPr id="59758" name="Line 648"/>
          <p:cNvSpPr>
            <a:spLocks noChangeShapeType="1"/>
          </p:cNvSpPr>
          <p:nvPr/>
        </p:nvSpPr>
        <p:spPr bwMode="auto">
          <a:xfrm rot="5400000">
            <a:off x="5703094" y="5826919"/>
            <a:ext cx="274638" cy="0"/>
          </a:xfrm>
          <a:prstGeom prst="line">
            <a:avLst/>
          </a:prstGeom>
          <a:noFill/>
          <a:ln w="6350">
            <a:solidFill>
              <a:srgbClr val="993300"/>
            </a:solidFill>
            <a:miter lim="800000"/>
            <a:headEnd/>
            <a:tailEnd/>
          </a:ln>
        </p:spPr>
        <p:txBody>
          <a:bodyPr wrap="none"/>
          <a:lstStyle/>
          <a:p>
            <a:endParaRPr lang="en-US"/>
          </a:p>
        </p:txBody>
      </p:sp>
      <p:sp>
        <p:nvSpPr>
          <p:cNvPr id="59759" name="Oval 649"/>
          <p:cNvSpPr>
            <a:spLocks noChangeArrowheads="1"/>
          </p:cNvSpPr>
          <p:nvPr/>
        </p:nvSpPr>
        <p:spPr bwMode="auto">
          <a:xfrm rot="5400000">
            <a:off x="5515769" y="56856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60" name="Freeform 650"/>
          <p:cNvSpPr>
            <a:spLocks noChangeAspect="1"/>
          </p:cNvSpPr>
          <p:nvPr/>
        </p:nvSpPr>
        <p:spPr bwMode="auto">
          <a:xfrm rot="5400000">
            <a:off x="5583238" y="57515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61" name="Oval 697"/>
          <p:cNvSpPr>
            <a:spLocks noChangeArrowheads="1"/>
          </p:cNvSpPr>
          <p:nvPr/>
        </p:nvSpPr>
        <p:spPr bwMode="auto">
          <a:xfrm rot="5400000">
            <a:off x="1696244" y="13993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62" name="Line 698"/>
          <p:cNvSpPr>
            <a:spLocks noChangeShapeType="1"/>
          </p:cNvSpPr>
          <p:nvPr/>
        </p:nvSpPr>
        <p:spPr bwMode="auto">
          <a:xfrm rot="5400000">
            <a:off x="1707356" y="1535907"/>
            <a:ext cx="436563" cy="0"/>
          </a:xfrm>
          <a:prstGeom prst="line">
            <a:avLst/>
          </a:prstGeom>
          <a:noFill/>
          <a:ln w="6350">
            <a:solidFill>
              <a:srgbClr val="993300"/>
            </a:solidFill>
            <a:miter lim="800000"/>
            <a:headEnd/>
            <a:tailEnd/>
          </a:ln>
        </p:spPr>
        <p:txBody>
          <a:bodyPr wrap="none"/>
          <a:lstStyle/>
          <a:p>
            <a:endParaRPr lang="en-US"/>
          </a:p>
        </p:txBody>
      </p:sp>
      <p:sp>
        <p:nvSpPr>
          <p:cNvPr id="59763" name="Line 699"/>
          <p:cNvSpPr>
            <a:spLocks noChangeShapeType="1"/>
          </p:cNvSpPr>
          <p:nvPr/>
        </p:nvSpPr>
        <p:spPr bwMode="auto">
          <a:xfrm rot="5400000" flipH="1" flipV="1">
            <a:off x="1670050" y="1530351"/>
            <a:ext cx="396875" cy="0"/>
          </a:xfrm>
          <a:prstGeom prst="line">
            <a:avLst/>
          </a:prstGeom>
          <a:noFill/>
          <a:ln w="6350">
            <a:solidFill>
              <a:srgbClr val="993300"/>
            </a:solidFill>
            <a:miter lim="800000"/>
            <a:headEnd/>
            <a:tailEnd/>
          </a:ln>
        </p:spPr>
        <p:txBody>
          <a:bodyPr wrap="none"/>
          <a:lstStyle/>
          <a:p>
            <a:endParaRPr lang="en-US"/>
          </a:p>
        </p:txBody>
      </p:sp>
      <p:sp>
        <p:nvSpPr>
          <p:cNvPr id="59764" name="Line 700"/>
          <p:cNvSpPr>
            <a:spLocks noChangeShapeType="1"/>
          </p:cNvSpPr>
          <p:nvPr/>
        </p:nvSpPr>
        <p:spPr bwMode="auto">
          <a:xfrm rot="5400000">
            <a:off x="1774825" y="1539876"/>
            <a:ext cx="396875" cy="0"/>
          </a:xfrm>
          <a:prstGeom prst="line">
            <a:avLst/>
          </a:prstGeom>
          <a:noFill/>
          <a:ln w="6350">
            <a:solidFill>
              <a:srgbClr val="993300"/>
            </a:solidFill>
            <a:miter lim="800000"/>
            <a:headEnd/>
            <a:tailEnd/>
          </a:ln>
        </p:spPr>
        <p:txBody>
          <a:bodyPr wrap="none"/>
          <a:lstStyle/>
          <a:p>
            <a:endParaRPr lang="en-US"/>
          </a:p>
        </p:txBody>
      </p:sp>
      <p:sp>
        <p:nvSpPr>
          <p:cNvPr id="59765" name="Line 701"/>
          <p:cNvSpPr>
            <a:spLocks noChangeShapeType="1"/>
          </p:cNvSpPr>
          <p:nvPr/>
        </p:nvSpPr>
        <p:spPr bwMode="auto">
          <a:xfrm rot="5400000">
            <a:off x="1681956" y="1535907"/>
            <a:ext cx="274637" cy="0"/>
          </a:xfrm>
          <a:prstGeom prst="line">
            <a:avLst/>
          </a:prstGeom>
          <a:noFill/>
          <a:ln w="6350">
            <a:solidFill>
              <a:srgbClr val="993300"/>
            </a:solidFill>
            <a:miter lim="800000"/>
            <a:headEnd/>
            <a:tailEnd/>
          </a:ln>
        </p:spPr>
        <p:txBody>
          <a:bodyPr wrap="none"/>
          <a:lstStyle/>
          <a:p>
            <a:endParaRPr lang="en-US"/>
          </a:p>
        </p:txBody>
      </p:sp>
      <p:sp>
        <p:nvSpPr>
          <p:cNvPr id="59766" name="Line 702"/>
          <p:cNvSpPr>
            <a:spLocks noChangeShapeType="1"/>
          </p:cNvSpPr>
          <p:nvPr/>
        </p:nvSpPr>
        <p:spPr bwMode="auto">
          <a:xfrm rot="5400000">
            <a:off x="1886744" y="1540669"/>
            <a:ext cx="274638" cy="0"/>
          </a:xfrm>
          <a:prstGeom prst="line">
            <a:avLst/>
          </a:prstGeom>
          <a:noFill/>
          <a:ln w="6350">
            <a:solidFill>
              <a:srgbClr val="993300"/>
            </a:solidFill>
            <a:miter lim="800000"/>
            <a:headEnd/>
            <a:tailEnd/>
          </a:ln>
        </p:spPr>
        <p:txBody>
          <a:bodyPr wrap="none"/>
          <a:lstStyle/>
          <a:p>
            <a:endParaRPr lang="en-US"/>
          </a:p>
        </p:txBody>
      </p:sp>
      <p:sp>
        <p:nvSpPr>
          <p:cNvPr id="59767" name="Oval 703"/>
          <p:cNvSpPr>
            <a:spLocks noChangeArrowheads="1"/>
          </p:cNvSpPr>
          <p:nvPr/>
        </p:nvSpPr>
        <p:spPr bwMode="auto">
          <a:xfrm rot="5400000">
            <a:off x="1699419" y="13993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68" name="Freeform 704"/>
          <p:cNvSpPr>
            <a:spLocks noChangeAspect="1"/>
          </p:cNvSpPr>
          <p:nvPr/>
        </p:nvSpPr>
        <p:spPr bwMode="auto">
          <a:xfrm rot="5400000">
            <a:off x="1766888" y="14652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69" name="Oval 706"/>
          <p:cNvSpPr>
            <a:spLocks noChangeArrowheads="1"/>
          </p:cNvSpPr>
          <p:nvPr/>
        </p:nvSpPr>
        <p:spPr bwMode="auto">
          <a:xfrm rot="5400000">
            <a:off x="1226344" y="9040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70" name="Line 707"/>
          <p:cNvSpPr>
            <a:spLocks noChangeShapeType="1"/>
          </p:cNvSpPr>
          <p:nvPr/>
        </p:nvSpPr>
        <p:spPr bwMode="auto">
          <a:xfrm rot="5400000">
            <a:off x="1237456" y="1040607"/>
            <a:ext cx="436563" cy="0"/>
          </a:xfrm>
          <a:prstGeom prst="line">
            <a:avLst/>
          </a:prstGeom>
          <a:noFill/>
          <a:ln w="6350">
            <a:solidFill>
              <a:srgbClr val="993300"/>
            </a:solidFill>
            <a:miter lim="800000"/>
            <a:headEnd/>
            <a:tailEnd/>
          </a:ln>
        </p:spPr>
        <p:txBody>
          <a:bodyPr wrap="none"/>
          <a:lstStyle/>
          <a:p>
            <a:endParaRPr lang="en-US"/>
          </a:p>
        </p:txBody>
      </p:sp>
      <p:sp>
        <p:nvSpPr>
          <p:cNvPr id="59771" name="Line 708"/>
          <p:cNvSpPr>
            <a:spLocks noChangeShapeType="1"/>
          </p:cNvSpPr>
          <p:nvPr/>
        </p:nvSpPr>
        <p:spPr bwMode="auto">
          <a:xfrm rot="5400000" flipH="1" flipV="1">
            <a:off x="1200150" y="1035051"/>
            <a:ext cx="396875" cy="0"/>
          </a:xfrm>
          <a:prstGeom prst="line">
            <a:avLst/>
          </a:prstGeom>
          <a:noFill/>
          <a:ln w="6350">
            <a:solidFill>
              <a:srgbClr val="993300"/>
            </a:solidFill>
            <a:miter lim="800000"/>
            <a:headEnd/>
            <a:tailEnd/>
          </a:ln>
        </p:spPr>
        <p:txBody>
          <a:bodyPr wrap="none"/>
          <a:lstStyle/>
          <a:p>
            <a:endParaRPr lang="en-US"/>
          </a:p>
        </p:txBody>
      </p:sp>
      <p:sp>
        <p:nvSpPr>
          <p:cNvPr id="59772" name="Line 709"/>
          <p:cNvSpPr>
            <a:spLocks noChangeShapeType="1"/>
          </p:cNvSpPr>
          <p:nvPr/>
        </p:nvSpPr>
        <p:spPr bwMode="auto">
          <a:xfrm rot="5400000">
            <a:off x="1304925" y="1044576"/>
            <a:ext cx="396875" cy="0"/>
          </a:xfrm>
          <a:prstGeom prst="line">
            <a:avLst/>
          </a:prstGeom>
          <a:noFill/>
          <a:ln w="6350">
            <a:solidFill>
              <a:srgbClr val="993300"/>
            </a:solidFill>
            <a:miter lim="800000"/>
            <a:headEnd/>
            <a:tailEnd/>
          </a:ln>
        </p:spPr>
        <p:txBody>
          <a:bodyPr wrap="none"/>
          <a:lstStyle/>
          <a:p>
            <a:endParaRPr lang="en-US"/>
          </a:p>
        </p:txBody>
      </p:sp>
      <p:sp>
        <p:nvSpPr>
          <p:cNvPr id="59773" name="Line 710"/>
          <p:cNvSpPr>
            <a:spLocks noChangeShapeType="1"/>
          </p:cNvSpPr>
          <p:nvPr/>
        </p:nvSpPr>
        <p:spPr bwMode="auto">
          <a:xfrm rot="5400000">
            <a:off x="1212056" y="1040607"/>
            <a:ext cx="274637" cy="0"/>
          </a:xfrm>
          <a:prstGeom prst="line">
            <a:avLst/>
          </a:prstGeom>
          <a:noFill/>
          <a:ln w="6350">
            <a:solidFill>
              <a:srgbClr val="993300"/>
            </a:solidFill>
            <a:miter lim="800000"/>
            <a:headEnd/>
            <a:tailEnd/>
          </a:ln>
        </p:spPr>
        <p:txBody>
          <a:bodyPr wrap="none"/>
          <a:lstStyle/>
          <a:p>
            <a:endParaRPr lang="en-US"/>
          </a:p>
        </p:txBody>
      </p:sp>
      <p:sp>
        <p:nvSpPr>
          <p:cNvPr id="59774" name="Line 711"/>
          <p:cNvSpPr>
            <a:spLocks noChangeShapeType="1"/>
          </p:cNvSpPr>
          <p:nvPr/>
        </p:nvSpPr>
        <p:spPr bwMode="auto">
          <a:xfrm rot="5400000">
            <a:off x="1416844" y="1045369"/>
            <a:ext cx="274638" cy="0"/>
          </a:xfrm>
          <a:prstGeom prst="line">
            <a:avLst/>
          </a:prstGeom>
          <a:noFill/>
          <a:ln w="6350">
            <a:solidFill>
              <a:srgbClr val="993300"/>
            </a:solidFill>
            <a:miter lim="800000"/>
            <a:headEnd/>
            <a:tailEnd/>
          </a:ln>
        </p:spPr>
        <p:txBody>
          <a:bodyPr wrap="none"/>
          <a:lstStyle/>
          <a:p>
            <a:endParaRPr lang="en-US"/>
          </a:p>
        </p:txBody>
      </p:sp>
      <p:sp>
        <p:nvSpPr>
          <p:cNvPr id="59775" name="Oval 712"/>
          <p:cNvSpPr>
            <a:spLocks noChangeArrowheads="1"/>
          </p:cNvSpPr>
          <p:nvPr/>
        </p:nvSpPr>
        <p:spPr bwMode="auto">
          <a:xfrm rot="5400000">
            <a:off x="1229519" y="9040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76" name="Freeform 713"/>
          <p:cNvSpPr>
            <a:spLocks noChangeAspect="1"/>
          </p:cNvSpPr>
          <p:nvPr/>
        </p:nvSpPr>
        <p:spPr bwMode="auto">
          <a:xfrm rot="5400000">
            <a:off x="1296988" y="9699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77" name="Oval 715"/>
          <p:cNvSpPr>
            <a:spLocks noChangeArrowheads="1"/>
          </p:cNvSpPr>
          <p:nvPr/>
        </p:nvSpPr>
        <p:spPr bwMode="auto">
          <a:xfrm rot="5400000">
            <a:off x="737394" y="3579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78" name="Line 716"/>
          <p:cNvSpPr>
            <a:spLocks noChangeShapeType="1"/>
          </p:cNvSpPr>
          <p:nvPr/>
        </p:nvSpPr>
        <p:spPr bwMode="auto">
          <a:xfrm rot="5400000">
            <a:off x="748506" y="494507"/>
            <a:ext cx="436563" cy="0"/>
          </a:xfrm>
          <a:prstGeom prst="line">
            <a:avLst/>
          </a:prstGeom>
          <a:noFill/>
          <a:ln w="6350">
            <a:solidFill>
              <a:srgbClr val="993300"/>
            </a:solidFill>
            <a:miter lim="800000"/>
            <a:headEnd/>
            <a:tailEnd/>
          </a:ln>
        </p:spPr>
        <p:txBody>
          <a:bodyPr wrap="none"/>
          <a:lstStyle/>
          <a:p>
            <a:endParaRPr lang="en-US"/>
          </a:p>
        </p:txBody>
      </p:sp>
      <p:sp>
        <p:nvSpPr>
          <p:cNvPr id="59779" name="Line 717"/>
          <p:cNvSpPr>
            <a:spLocks noChangeShapeType="1"/>
          </p:cNvSpPr>
          <p:nvPr/>
        </p:nvSpPr>
        <p:spPr bwMode="auto">
          <a:xfrm rot="5400000" flipH="1" flipV="1">
            <a:off x="711200" y="488951"/>
            <a:ext cx="396875" cy="0"/>
          </a:xfrm>
          <a:prstGeom prst="line">
            <a:avLst/>
          </a:prstGeom>
          <a:noFill/>
          <a:ln w="6350">
            <a:solidFill>
              <a:srgbClr val="993300"/>
            </a:solidFill>
            <a:miter lim="800000"/>
            <a:headEnd/>
            <a:tailEnd/>
          </a:ln>
        </p:spPr>
        <p:txBody>
          <a:bodyPr wrap="none"/>
          <a:lstStyle/>
          <a:p>
            <a:endParaRPr lang="en-US"/>
          </a:p>
        </p:txBody>
      </p:sp>
      <p:sp>
        <p:nvSpPr>
          <p:cNvPr id="59780" name="Line 718"/>
          <p:cNvSpPr>
            <a:spLocks noChangeShapeType="1"/>
          </p:cNvSpPr>
          <p:nvPr/>
        </p:nvSpPr>
        <p:spPr bwMode="auto">
          <a:xfrm rot="5400000">
            <a:off x="815975" y="498476"/>
            <a:ext cx="396875" cy="0"/>
          </a:xfrm>
          <a:prstGeom prst="line">
            <a:avLst/>
          </a:prstGeom>
          <a:noFill/>
          <a:ln w="6350">
            <a:solidFill>
              <a:srgbClr val="993300"/>
            </a:solidFill>
            <a:miter lim="800000"/>
            <a:headEnd/>
            <a:tailEnd/>
          </a:ln>
        </p:spPr>
        <p:txBody>
          <a:bodyPr wrap="none"/>
          <a:lstStyle/>
          <a:p>
            <a:endParaRPr lang="en-US"/>
          </a:p>
        </p:txBody>
      </p:sp>
      <p:sp>
        <p:nvSpPr>
          <p:cNvPr id="59781" name="Line 719"/>
          <p:cNvSpPr>
            <a:spLocks noChangeShapeType="1"/>
          </p:cNvSpPr>
          <p:nvPr/>
        </p:nvSpPr>
        <p:spPr bwMode="auto">
          <a:xfrm rot="5400000">
            <a:off x="723106" y="494507"/>
            <a:ext cx="274637" cy="0"/>
          </a:xfrm>
          <a:prstGeom prst="line">
            <a:avLst/>
          </a:prstGeom>
          <a:noFill/>
          <a:ln w="6350">
            <a:solidFill>
              <a:srgbClr val="993300"/>
            </a:solidFill>
            <a:miter lim="800000"/>
            <a:headEnd/>
            <a:tailEnd/>
          </a:ln>
        </p:spPr>
        <p:txBody>
          <a:bodyPr wrap="none"/>
          <a:lstStyle/>
          <a:p>
            <a:endParaRPr lang="en-US"/>
          </a:p>
        </p:txBody>
      </p:sp>
      <p:sp>
        <p:nvSpPr>
          <p:cNvPr id="59782" name="Line 720"/>
          <p:cNvSpPr>
            <a:spLocks noChangeShapeType="1"/>
          </p:cNvSpPr>
          <p:nvPr/>
        </p:nvSpPr>
        <p:spPr bwMode="auto">
          <a:xfrm rot="5400000">
            <a:off x="927894" y="499269"/>
            <a:ext cx="274638" cy="0"/>
          </a:xfrm>
          <a:prstGeom prst="line">
            <a:avLst/>
          </a:prstGeom>
          <a:noFill/>
          <a:ln w="6350">
            <a:solidFill>
              <a:srgbClr val="993300"/>
            </a:solidFill>
            <a:miter lim="800000"/>
            <a:headEnd/>
            <a:tailEnd/>
          </a:ln>
        </p:spPr>
        <p:txBody>
          <a:bodyPr wrap="none"/>
          <a:lstStyle/>
          <a:p>
            <a:endParaRPr lang="en-US"/>
          </a:p>
        </p:txBody>
      </p:sp>
      <p:sp>
        <p:nvSpPr>
          <p:cNvPr id="59783" name="Oval 721"/>
          <p:cNvSpPr>
            <a:spLocks noChangeArrowheads="1"/>
          </p:cNvSpPr>
          <p:nvPr/>
        </p:nvSpPr>
        <p:spPr bwMode="auto">
          <a:xfrm rot="5400000">
            <a:off x="740569" y="3579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84" name="Freeform 722"/>
          <p:cNvSpPr>
            <a:spLocks noChangeAspect="1"/>
          </p:cNvSpPr>
          <p:nvPr/>
        </p:nvSpPr>
        <p:spPr bwMode="auto">
          <a:xfrm rot="5400000">
            <a:off x="808038" y="4238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85" name="Oval 724"/>
          <p:cNvSpPr>
            <a:spLocks noChangeArrowheads="1"/>
          </p:cNvSpPr>
          <p:nvPr/>
        </p:nvSpPr>
        <p:spPr bwMode="auto">
          <a:xfrm rot="7426408">
            <a:off x="286544" y="3484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86" name="Line 725"/>
          <p:cNvSpPr>
            <a:spLocks noChangeShapeType="1"/>
          </p:cNvSpPr>
          <p:nvPr/>
        </p:nvSpPr>
        <p:spPr bwMode="auto">
          <a:xfrm rot="7426408">
            <a:off x="294482" y="489744"/>
            <a:ext cx="436562" cy="0"/>
          </a:xfrm>
          <a:prstGeom prst="line">
            <a:avLst/>
          </a:prstGeom>
          <a:noFill/>
          <a:ln w="6350">
            <a:solidFill>
              <a:srgbClr val="993300"/>
            </a:solidFill>
            <a:miter lim="800000"/>
            <a:headEnd/>
            <a:tailEnd/>
          </a:ln>
        </p:spPr>
        <p:txBody>
          <a:bodyPr wrap="none"/>
          <a:lstStyle/>
          <a:p>
            <a:endParaRPr lang="en-US"/>
          </a:p>
        </p:txBody>
      </p:sp>
      <p:sp>
        <p:nvSpPr>
          <p:cNvPr id="59787" name="Line 726"/>
          <p:cNvSpPr>
            <a:spLocks noChangeShapeType="1"/>
          </p:cNvSpPr>
          <p:nvPr/>
        </p:nvSpPr>
        <p:spPr bwMode="auto">
          <a:xfrm rot="7426408" flipH="1" flipV="1">
            <a:off x="269875" y="452438"/>
            <a:ext cx="396875" cy="0"/>
          </a:xfrm>
          <a:prstGeom prst="line">
            <a:avLst/>
          </a:prstGeom>
          <a:noFill/>
          <a:ln w="6350">
            <a:solidFill>
              <a:srgbClr val="993300"/>
            </a:solidFill>
            <a:miter lim="800000"/>
            <a:headEnd/>
            <a:tailEnd/>
          </a:ln>
        </p:spPr>
        <p:txBody>
          <a:bodyPr wrap="none"/>
          <a:lstStyle/>
          <a:p>
            <a:endParaRPr lang="en-US"/>
          </a:p>
        </p:txBody>
      </p:sp>
      <p:sp>
        <p:nvSpPr>
          <p:cNvPr id="59788" name="Line 727"/>
          <p:cNvSpPr>
            <a:spLocks noChangeShapeType="1"/>
          </p:cNvSpPr>
          <p:nvPr/>
        </p:nvSpPr>
        <p:spPr bwMode="auto">
          <a:xfrm rot="7426408">
            <a:off x="352425" y="519113"/>
            <a:ext cx="396875" cy="0"/>
          </a:xfrm>
          <a:prstGeom prst="line">
            <a:avLst/>
          </a:prstGeom>
          <a:noFill/>
          <a:ln w="6350">
            <a:solidFill>
              <a:srgbClr val="993300"/>
            </a:solidFill>
            <a:miter lim="800000"/>
            <a:headEnd/>
            <a:tailEnd/>
          </a:ln>
        </p:spPr>
        <p:txBody>
          <a:bodyPr wrap="none"/>
          <a:lstStyle/>
          <a:p>
            <a:endParaRPr lang="en-US"/>
          </a:p>
        </p:txBody>
      </p:sp>
      <p:sp>
        <p:nvSpPr>
          <p:cNvPr id="59789" name="Line 728"/>
          <p:cNvSpPr>
            <a:spLocks noChangeShapeType="1"/>
          </p:cNvSpPr>
          <p:nvPr/>
        </p:nvSpPr>
        <p:spPr bwMode="auto">
          <a:xfrm rot="7426408">
            <a:off x="286544" y="431007"/>
            <a:ext cx="274637" cy="0"/>
          </a:xfrm>
          <a:prstGeom prst="line">
            <a:avLst/>
          </a:prstGeom>
          <a:noFill/>
          <a:ln w="6350">
            <a:solidFill>
              <a:srgbClr val="993300"/>
            </a:solidFill>
            <a:miter lim="800000"/>
            <a:headEnd/>
            <a:tailEnd/>
          </a:ln>
        </p:spPr>
        <p:txBody>
          <a:bodyPr wrap="none"/>
          <a:lstStyle/>
          <a:p>
            <a:endParaRPr lang="en-US"/>
          </a:p>
        </p:txBody>
      </p:sp>
      <p:sp>
        <p:nvSpPr>
          <p:cNvPr id="59790" name="Line 729"/>
          <p:cNvSpPr>
            <a:spLocks noChangeShapeType="1"/>
          </p:cNvSpPr>
          <p:nvPr/>
        </p:nvSpPr>
        <p:spPr bwMode="auto">
          <a:xfrm rot="7426408">
            <a:off x="454819" y="548482"/>
            <a:ext cx="274637" cy="0"/>
          </a:xfrm>
          <a:prstGeom prst="line">
            <a:avLst/>
          </a:prstGeom>
          <a:noFill/>
          <a:ln w="6350">
            <a:solidFill>
              <a:srgbClr val="993300"/>
            </a:solidFill>
            <a:miter lim="800000"/>
            <a:headEnd/>
            <a:tailEnd/>
          </a:ln>
        </p:spPr>
        <p:txBody>
          <a:bodyPr wrap="none"/>
          <a:lstStyle/>
          <a:p>
            <a:endParaRPr lang="en-US"/>
          </a:p>
        </p:txBody>
      </p:sp>
      <p:sp>
        <p:nvSpPr>
          <p:cNvPr id="59791" name="Oval 730"/>
          <p:cNvSpPr>
            <a:spLocks noChangeArrowheads="1"/>
          </p:cNvSpPr>
          <p:nvPr/>
        </p:nvSpPr>
        <p:spPr bwMode="auto">
          <a:xfrm rot="7426408">
            <a:off x="289719" y="3516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792" name="Freeform 731"/>
          <p:cNvSpPr>
            <a:spLocks noChangeAspect="1"/>
          </p:cNvSpPr>
          <p:nvPr/>
        </p:nvSpPr>
        <p:spPr bwMode="auto">
          <a:xfrm rot="7426408">
            <a:off x="344488" y="4556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793" name="Oval 733"/>
          <p:cNvSpPr>
            <a:spLocks noChangeArrowheads="1"/>
          </p:cNvSpPr>
          <p:nvPr/>
        </p:nvSpPr>
        <p:spPr bwMode="auto">
          <a:xfrm rot="7426408">
            <a:off x="750094" y="9009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794" name="Line 734"/>
          <p:cNvSpPr>
            <a:spLocks noChangeShapeType="1"/>
          </p:cNvSpPr>
          <p:nvPr/>
        </p:nvSpPr>
        <p:spPr bwMode="auto">
          <a:xfrm rot="7426408">
            <a:off x="758032" y="1042194"/>
            <a:ext cx="436562" cy="0"/>
          </a:xfrm>
          <a:prstGeom prst="line">
            <a:avLst/>
          </a:prstGeom>
          <a:noFill/>
          <a:ln w="6350">
            <a:solidFill>
              <a:srgbClr val="993300"/>
            </a:solidFill>
            <a:miter lim="800000"/>
            <a:headEnd/>
            <a:tailEnd/>
          </a:ln>
        </p:spPr>
        <p:txBody>
          <a:bodyPr wrap="none"/>
          <a:lstStyle/>
          <a:p>
            <a:endParaRPr lang="en-US"/>
          </a:p>
        </p:txBody>
      </p:sp>
      <p:sp>
        <p:nvSpPr>
          <p:cNvPr id="59795" name="Line 735"/>
          <p:cNvSpPr>
            <a:spLocks noChangeShapeType="1"/>
          </p:cNvSpPr>
          <p:nvPr/>
        </p:nvSpPr>
        <p:spPr bwMode="auto">
          <a:xfrm rot="7426408" flipH="1" flipV="1">
            <a:off x="733425" y="1004888"/>
            <a:ext cx="396875" cy="0"/>
          </a:xfrm>
          <a:prstGeom prst="line">
            <a:avLst/>
          </a:prstGeom>
          <a:noFill/>
          <a:ln w="6350">
            <a:solidFill>
              <a:srgbClr val="993300"/>
            </a:solidFill>
            <a:miter lim="800000"/>
            <a:headEnd/>
            <a:tailEnd/>
          </a:ln>
        </p:spPr>
        <p:txBody>
          <a:bodyPr wrap="none"/>
          <a:lstStyle/>
          <a:p>
            <a:endParaRPr lang="en-US"/>
          </a:p>
        </p:txBody>
      </p:sp>
      <p:sp>
        <p:nvSpPr>
          <p:cNvPr id="59796" name="Line 736"/>
          <p:cNvSpPr>
            <a:spLocks noChangeShapeType="1"/>
          </p:cNvSpPr>
          <p:nvPr/>
        </p:nvSpPr>
        <p:spPr bwMode="auto">
          <a:xfrm rot="7426408">
            <a:off x="815975" y="1071563"/>
            <a:ext cx="396875" cy="0"/>
          </a:xfrm>
          <a:prstGeom prst="line">
            <a:avLst/>
          </a:prstGeom>
          <a:noFill/>
          <a:ln w="6350">
            <a:solidFill>
              <a:srgbClr val="993300"/>
            </a:solidFill>
            <a:miter lim="800000"/>
            <a:headEnd/>
            <a:tailEnd/>
          </a:ln>
        </p:spPr>
        <p:txBody>
          <a:bodyPr wrap="none"/>
          <a:lstStyle/>
          <a:p>
            <a:endParaRPr lang="en-US"/>
          </a:p>
        </p:txBody>
      </p:sp>
      <p:sp>
        <p:nvSpPr>
          <p:cNvPr id="59797" name="Line 737"/>
          <p:cNvSpPr>
            <a:spLocks noChangeShapeType="1"/>
          </p:cNvSpPr>
          <p:nvPr/>
        </p:nvSpPr>
        <p:spPr bwMode="auto">
          <a:xfrm rot="7426408">
            <a:off x="750094" y="983457"/>
            <a:ext cx="274637" cy="0"/>
          </a:xfrm>
          <a:prstGeom prst="line">
            <a:avLst/>
          </a:prstGeom>
          <a:noFill/>
          <a:ln w="6350">
            <a:solidFill>
              <a:srgbClr val="993300"/>
            </a:solidFill>
            <a:miter lim="800000"/>
            <a:headEnd/>
            <a:tailEnd/>
          </a:ln>
        </p:spPr>
        <p:txBody>
          <a:bodyPr wrap="none"/>
          <a:lstStyle/>
          <a:p>
            <a:endParaRPr lang="en-US"/>
          </a:p>
        </p:txBody>
      </p:sp>
      <p:sp>
        <p:nvSpPr>
          <p:cNvPr id="59798" name="Line 738"/>
          <p:cNvSpPr>
            <a:spLocks noChangeShapeType="1"/>
          </p:cNvSpPr>
          <p:nvPr/>
        </p:nvSpPr>
        <p:spPr bwMode="auto">
          <a:xfrm rot="7426408">
            <a:off x="918369" y="1100932"/>
            <a:ext cx="274637" cy="0"/>
          </a:xfrm>
          <a:prstGeom prst="line">
            <a:avLst/>
          </a:prstGeom>
          <a:noFill/>
          <a:ln w="6350">
            <a:solidFill>
              <a:srgbClr val="993300"/>
            </a:solidFill>
            <a:miter lim="800000"/>
            <a:headEnd/>
            <a:tailEnd/>
          </a:ln>
        </p:spPr>
        <p:txBody>
          <a:bodyPr wrap="none"/>
          <a:lstStyle/>
          <a:p>
            <a:endParaRPr lang="en-US"/>
          </a:p>
        </p:txBody>
      </p:sp>
      <p:sp>
        <p:nvSpPr>
          <p:cNvPr id="59799" name="Oval 739"/>
          <p:cNvSpPr>
            <a:spLocks noChangeArrowheads="1"/>
          </p:cNvSpPr>
          <p:nvPr/>
        </p:nvSpPr>
        <p:spPr bwMode="auto">
          <a:xfrm rot="7426408">
            <a:off x="753269" y="9040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00" name="Freeform 740"/>
          <p:cNvSpPr>
            <a:spLocks noChangeAspect="1"/>
          </p:cNvSpPr>
          <p:nvPr/>
        </p:nvSpPr>
        <p:spPr bwMode="auto">
          <a:xfrm rot="7426408">
            <a:off x="808038" y="10080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01" name="Oval 742"/>
          <p:cNvSpPr>
            <a:spLocks noChangeArrowheads="1"/>
          </p:cNvSpPr>
          <p:nvPr/>
        </p:nvSpPr>
        <p:spPr bwMode="auto">
          <a:xfrm rot="7426408">
            <a:off x="1226344" y="13962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802" name="Line 743"/>
          <p:cNvSpPr>
            <a:spLocks noChangeShapeType="1"/>
          </p:cNvSpPr>
          <p:nvPr/>
        </p:nvSpPr>
        <p:spPr bwMode="auto">
          <a:xfrm rot="7426408">
            <a:off x="1234282" y="1537494"/>
            <a:ext cx="436562" cy="0"/>
          </a:xfrm>
          <a:prstGeom prst="line">
            <a:avLst/>
          </a:prstGeom>
          <a:noFill/>
          <a:ln w="6350">
            <a:solidFill>
              <a:srgbClr val="993300"/>
            </a:solidFill>
            <a:miter lim="800000"/>
            <a:headEnd/>
            <a:tailEnd/>
          </a:ln>
        </p:spPr>
        <p:txBody>
          <a:bodyPr wrap="none"/>
          <a:lstStyle/>
          <a:p>
            <a:endParaRPr lang="en-US"/>
          </a:p>
        </p:txBody>
      </p:sp>
      <p:sp>
        <p:nvSpPr>
          <p:cNvPr id="59803" name="Line 744"/>
          <p:cNvSpPr>
            <a:spLocks noChangeShapeType="1"/>
          </p:cNvSpPr>
          <p:nvPr/>
        </p:nvSpPr>
        <p:spPr bwMode="auto">
          <a:xfrm rot="7426408" flipH="1" flipV="1">
            <a:off x="1209675" y="1500188"/>
            <a:ext cx="396875" cy="0"/>
          </a:xfrm>
          <a:prstGeom prst="line">
            <a:avLst/>
          </a:prstGeom>
          <a:noFill/>
          <a:ln w="6350">
            <a:solidFill>
              <a:srgbClr val="993300"/>
            </a:solidFill>
            <a:miter lim="800000"/>
            <a:headEnd/>
            <a:tailEnd/>
          </a:ln>
        </p:spPr>
        <p:txBody>
          <a:bodyPr wrap="none"/>
          <a:lstStyle/>
          <a:p>
            <a:endParaRPr lang="en-US"/>
          </a:p>
        </p:txBody>
      </p:sp>
      <p:sp>
        <p:nvSpPr>
          <p:cNvPr id="59804" name="Line 745"/>
          <p:cNvSpPr>
            <a:spLocks noChangeShapeType="1"/>
          </p:cNvSpPr>
          <p:nvPr/>
        </p:nvSpPr>
        <p:spPr bwMode="auto">
          <a:xfrm rot="7426408">
            <a:off x="1292225" y="1566863"/>
            <a:ext cx="396875" cy="0"/>
          </a:xfrm>
          <a:prstGeom prst="line">
            <a:avLst/>
          </a:prstGeom>
          <a:noFill/>
          <a:ln w="6350">
            <a:solidFill>
              <a:srgbClr val="993300"/>
            </a:solidFill>
            <a:miter lim="800000"/>
            <a:headEnd/>
            <a:tailEnd/>
          </a:ln>
        </p:spPr>
        <p:txBody>
          <a:bodyPr wrap="none"/>
          <a:lstStyle/>
          <a:p>
            <a:endParaRPr lang="en-US"/>
          </a:p>
        </p:txBody>
      </p:sp>
      <p:sp>
        <p:nvSpPr>
          <p:cNvPr id="59805" name="Line 746"/>
          <p:cNvSpPr>
            <a:spLocks noChangeShapeType="1"/>
          </p:cNvSpPr>
          <p:nvPr/>
        </p:nvSpPr>
        <p:spPr bwMode="auto">
          <a:xfrm rot="7426408">
            <a:off x="1226344" y="1478757"/>
            <a:ext cx="274637" cy="0"/>
          </a:xfrm>
          <a:prstGeom prst="line">
            <a:avLst/>
          </a:prstGeom>
          <a:noFill/>
          <a:ln w="6350">
            <a:solidFill>
              <a:srgbClr val="993300"/>
            </a:solidFill>
            <a:miter lim="800000"/>
            <a:headEnd/>
            <a:tailEnd/>
          </a:ln>
        </p:spPr>
        <p:txBody>
          <a:bodyPr wrap="none"/>
          <a:lstStyle/>
          <a:p>
            <a:endParaRPr lang="en-US"/>
          </a:p>
        </p:txBody>
      </p:sp>
      <p:sp>
        <p:nvSpPr>
          <p:cNvPr id="59806" name="Line 747"/>
          <p:cNvSpPr>
            <a:spLocks noChangeShapeType="1"/>
          </p:cNvSpPr>
          <p:nvPr/>
        </p:nvSpPr>
        <p:spPr bwMode="auto">
          <a:xfrm rot="7426408">
            <a:off x="1394619" y="1596232"/>
            <a:ext cx="274637" cy="0"/>
          </a:xfrm>
          <a:prstGeom prst="line">
            <a:avLst/>
          </a:prstGeom>
          <a:noFill/>
          <a:ln w="6350">
            <a:solidFill>
              <a:srgbClr val="993300"/>
            </a:solidFill>
            <a:miter lim="800000"/>
            <a:headEnd/>
            <a:tailEnd/>
          </a:ln>
        </p:spPr>
        <p:txBody>
          <a:bodyPr wrap="none"/>
          <a:lstStyle/>
          <a:p>
            <a:endParaRPr lang="en-US"/>
          </a:p>
        </p:txBody>
      </p:sp>
      <p:sp>
        <p:nvSpPr>
          <p:cNvPr id="59807" name="Oval 748"/>
          <p:cNvSpPr>
            <a:spLocks noChangeArrowheads="1"/>
          </p:cNvSpPr>
          <p:nvPr/>
        </p:nvSpPr>
        <p:spPr bwMode="auto">
          <a:xfrm rot="7426408">
            <a:off x="1229519" y="13993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08" name="Freeform 749"/>
          <p:cNvSpPr>
            <a:spLocks noChangeAspect="1"/>
          </p:cNvSpPr>
          <p:nvPr/>
        </p:nvSpPr>
        <p:spPr bwMode="auto">
          <a:xfrm rot="7426408">
            <a:off x="1284288" y="15033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09" name="Oval 823"/>
          <p:cNvSpPr>
            <a:spLocks noChangeArrowheads="1"/>
          </p:cNvSpPr>
          <p:nvPr/>
        </p:nvSpPr>
        <p:spPr bwMode="auto">
          <a:xfrm rot="7426408">
            <a:off x="5531644" y="62285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810" name="Line 824"/>
          <p:cNvSpPr>
            <a:spLocks noChangeShapeType="1"/>
          </p:cNvSpPr>
          <p:nvPr/>
        </p:nvSpPr>
        <p:spPr bwMode="auto">
          <a:xfrm rot="7426408">
            <a:off x="5539582" y="6369844"/>
            <a:ext cx="436562" cy="0"/>
          </a:xfrm>
          <a:prstGeom prst="line">
            <a:avLst/>
          </a:prstGeom>
          <a:noFill/>
          <a:ln w="6350">
            <a:solidFill>
              <a:srgbClr val="993300"/>
            </a:solidFill>
            <a:miter lim="800000"/>
            <a:headEnd/>
            <a:tailEnd/>
          </a:ln>
        </p:spPr>
        <p:txBody>
          <a:bodyPr wrap="none"/>
          <a:lstStyle/>
          <a:p>
            <a:endParaRPr lang="en-US"/>
          </a:p>
        </p:txBody>
      </p:sp>
      <p:sp>
        <p:nvSpPr>
          <p:cNvPr id="59811" name="Line 825"/>
          <p:cNvSpPr>
            <a:spLocks noChangeShapeType="1"/>
          </p:cNvSpPr>
          <p:nvPr/>
        </p:nvSpPr>
        <p:spPr bwMode="auto">
          <a:xfrm rot="7426408" flipH="1" flipV="1">
            <a:off x="5514975" y="6332538"/>
            <a:ext cx="396875" cy="0"/>
          </a:xfrm>
          <a:prstGeom prst="line">
            <a:avLst/>
          </a:prstGeom>
          <a:noFill/>
          <a:ln w="6350">
            <a:solidFill>
              <a:srgbClr val="993300"/>
            </a:solidFill>
            <a:miter lim="800000"/>
            <a:headEnd/>
            <a:tailEnd/>
          </a:ln>
        </p:spPr>
        <p:txBody>
          <a:bodyPr wrap="none"/>
          <a:lstStyle/>
          <a:p>
            <a:endParaRPr lang="en-US"/>
          </a:p>
        </p:txBody>
      </p:sp>
      <p:sp>
        <p:nvSpPr>
          <p:cNvPr id="59812" name="Line 826"/>
          <p:cNvSpPr>
            <a:spLocks noChangeShapeType="1"/>
          </p:cNvSpPr>
          <p:nvPr/>
        </p:nvSpPr>
        <p:spPr bwMode="auto">
          <a:xfrm rot="7426408">
            <a:off x="5597525" y="6399213"/>
            <a:ext cx="396875" cy="0"/>
          </a:xfrm>
          <a:prstGeom prst="line">
            <a:avLst/>
          </a:prstGeom>
          <a:noFill/>
          <a:ln w="6350">
            <a:solidFill>
              <a:srgbClr val="993300"/>
            </a:solidFill>
            <a:miter lim="800000"/>
            <a:headEnd/>
            <a:tailEnd/>
          </a:ln>
        </p:spPr>
        <p:txBody>
          <a:bodyPr wrap="none"/>
          <a:lstStyle/>
          <a:p>
            <a:endParaRPr lang="en-US"/>
          </a:p>
        </p:txBody>
      </p:sp>
      <p:sp>
        <p:nvSpPr>
          <p:cNvPr id="59813" name="Line 827"/>
          <p:cNvSpPr>
            <a:spLocks noChangeShapeType="1"/>
          </p:cNvSpPr>
          <p:nvPr/>
        </p:nvSpPr>
        <p:spPr bwMode="auto">
          <a:xfrm rot="7426408">
            <a:off x="5531644" y="6311107"/>
            <a:ext cx="274637" cy="0"/>
          </a:xfrm>
          <a:prstGeom prst="line">
            <a:avLst/>
          </a:prstGeom>
          <a:noFill/>
          <a:ln w="6350">
            <a:solidFill>
              <a:srgbClr val="993300"/>
            </a:solidFill>
            <a:miter lim="800000"/>
            <a:headEnd/>
            <a:tailEnd/>
          </a:ln>
        </p:spPr>
        <p:txBody>
          <a:bodyPr wrap="none"/>
          <a:lstStyle/>
          <a:p>
            <a:endParaRPr lang="en-US"/>
          </a:p>
        </p:txBody>
      </p:sp>
      <p:sp>
        <p:nvSpPr>
          <p:cNvPr id="59814" name="Line 828"/>
          <p:cNvSpPr>
            <a:spLocks noChangeShapeType="1"/>
          </p:cNvSpPr>
          <p:nvPr/>
        </p:nvSpPr>
        <p:spPr bwMode="auto">
          <a:xfrm rot="7426408">
            <a:off x="5699919" y="6428582"/>
            <a:ext cx="274637" cy="0"/>
          </a:xfrm>
          <a:prstGeom prst="line">
            <a:avLst/>
          </a:prstGeom>
          <a:noFill/>
          <a:ln w="6350">
            <a:solidFill>
              <a:srgbClr val="993300"/>
            </a:solidFill>
            <a:miter lim="800000"/>
            <a:headEnd/>
            <a:tailEnd/>
          </a:ln>
        </p:spPr>
        <p:txBody>
          <a:bodyPr wrap="none"/>
          <a:lstStyle/>
          <a:p>
            <a:endParaRPr lang="en-US"/>
          </a:p>
        </p:txBody>
      </p:sp>
      <p:sp>
        <p:nvSpPr>
          <p:cNvPr id="59815" name="Oval 829"/>
          <p:cNvSpPr>
            <a:spLocks noChangeArrowheads="1"/>
          </p:cNvSpPr>
          <p:nvPr/>
        </p:nvSpPr>
        <p:spPr bwMode="auto">
          <a:xfrm rot="7426408">
            <a:off x="5534819" y="62317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16" name="Freeform 830"/>
          <p:cNvSpPr>
            <a:spLocks noChangeAspect="1"/>
          </p:cNvSpPr>
          <p:nvPr/>
        </p:nvSpPr>
        <p:spPr bwMode="auto">
          <a:xfrm rot="7426408">
            <a:off x="5589588" y="63357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17" name="Oval 832"/>
          <p:cNvSpPr>
            <a:spLocks noChangeArrowheads="1"/>
          </p:cNvSpPr>
          <p:nvPr/>
        </p:nvSpPr>
        <p:spPr bwMode="auto">
          <a:xfrm rot="-3493466">
            <a:off x="7003256" y="46521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18" name="Line 833"/>
          <p:cNvSpPr>
            <a:spLocks noChangeShapeType="1"/>
          </p:cNvSpPr>
          <p:nvPr/>
        </p:nvSpPr>
        <p:spPr bwMode="auto">
          <a:xfrm rot="-3493466">
            <a:off x="7001668" y="4777582"/>
            <a:ext cx="436563" cy="0"/>
          </a:xfrm>
          <a:prstGeom prst="line">
            <a:avLst/>
          </a:prstGeom>
          <a:noFill/>
          <a:ln w="6350">
            <a:solidFill>
              <a:srgbClr val="993300"/>
            </a:solidFill>
            <a:miter lim="800000"/>
            <a:headEnd/>
            <a:tailEnd/>
          </a:ln>
        </p:spPr>
        <p:txBody>
          <a:bodyPr wrap="none"/>
          <a:lstStyle/>
          <a:p>
            <a:endParaRPr lang="en-US"/>
          </a:p>
        </p:txBody>
      </p:sp>
      <p:sp>
        <p:nvSpPr>
          <p:cNvPr id="59819" name="Line 834"/>
          <p:cNvSpPr>
            <a:spLocks noChangeShapeType="1"/>
          </p:cNvSpPr>
          <p:nvPr/>
        </p:nvSpPr>
        <p:spPr bwMode="auto">
          <a:xfrm rot="-3493466" flipH="1" flipV="1">
            <a:off x="7067550" y="4814888"/>
            <a:ext cx="396875" cy="0"/>
          </a:xfrm>
          <a:prstGeom prst="line">
            <a:avLst/>
          </a:prstGeom>
          <a:noFill/>
          <a:ln w="6350">
            <a:solidFill>
              <a:srgbClr val="993300"/>
            </a:solidFill>
            <a:miter lim="800000"/>
            <a:headEnd/>
            <a:tailEnd/>
          </a:ln>
        </p:spPr>
        <p:txBody>
          <a:bodyPr wrap="none"/>
          <a:lstStyle/>
          <a:p>
            <a:endParaRPr lang="en-US"/>
          </a:p>
        </p:txBody>
      </p:sp>
      <p:sp>
        <p:nvSpPr>
          <p:cNvPr id="59820" name="Line 835"/>
          <p:cNvSpPr>
            <a:spLocks noChangeShapeType="1"/>
          </p:cNvSpPr>
          <p:nvPr/>
        </p:nvSpPr>
        <p:spPr bwMode="auto">
          <a:xfrm rot="-3493466">
            <a:off x="6983412" y="4751388"/>
            <a:ext cx="396875" cy="0"/>
          </a:xfrm>
          <a:prstGeom prst="line">
            <a:avLst/>
          </a:prstGeom>
          <a:noFill/>
          <a:ln w="6350">
            <a:solidFill>
              <a:srgbClr val="993300"/>
            </a:solidFill>
            <a:miter lim="800000"/>
            <a:headEnd/>
            <a:tailEnd/>
          </a:ln>
        </p:spPr>
        <p:txBody>
          <a:bodyPr wrap="none"/>
          <a:lstStyle/>
          <a:p>
            <a:endParaRPr lang="en-US"/>
          </a:p>
        </p:txBody>
      </p:sp>
      <p:sp>
        <p:nvSpPr>
          <p:cNvPr id="59821" name="Line 836"/>
          <p:cNvSpPr>
            <a:spLocks noChangeShapeType="1"/>
          </p:cNvSpPr>
          <p:nvPr/>
        </p:nvSpPr>
        <p:spPr bwMode="auto">
          <a:xfrm rot="-3493466">
            <a:off x="7173119" y="4834732"/>
            <a:ext cx="274637" cy="0"/>
          </a:xfrm>
          <a:prstGeom prst="line">
            <a:avLst/>
          </a:prstGeom>
          <a:noFill/>
          <a:ln w="6350">
            <a:solidFill>
              <a:srgbClr val="993300"/>
            </a:solidFill>
            <a:miter lim="800000"/>
            <a:headEnd/>
            <a:tailEnd/>
          </a:ln>
        </p:spPr>
        <p:txBody>
          <a:bodyPr wrap="none"/>
          <a:lstStyle/>
          <a:p>
            <a:endParaRPr lang="en-US"/>
          </a:p>
        </p:txBody>
      </p:sp>
      <p:sp>
        <p:nvSpPr>
          <p:cNvPr id="59822" name="Line 837"/>
          <p:cNvSpPr>
            <a:spLocks noChangeShapeType="1"/>
          </p:cNvSpPr>
          <p:nvPr/>
        </p:nvSpPr>
        <p:spPr bwMode="auto">
          <a:xfrm rot="-3493466">
            <a:off x="7001669" y="4722019"/>
            <a:ext cx="274638" cy="0"/>
          </a:xfrm>
          <a:prstGeom prst="line">
            <a:avLst/>
          </a:prstGeom>
          <a:noFill/>
          <a:ln w="6350">
            <a:solidFill>
              <a:srgbClr val="993300"/>
            </a:solidFill>
            <a:miter lim="800000"/>
            <a:headEnd/>
            <a:tailEnd/>
          </a:ln>
        </p:spPr>
        <p:txBody>
          <a:bodyPr wrap="none"/>
          <a:lstStyle/>
          <a:p>
            <a:endParaRPr lang="en-US"/>
          </a:p>
        </p:txBody>
      </p:sp>
      <p:sp>
        <p:nvSpPr>
          <p:cNvPr id="59823" name="Oval 838"/>
          <p:cNvSpPr>
            <a:spLocks noChangeArrowheads="1"/>
          </p:cNvSpPr>
          <p:nvPr/>
        </p:nvSpPr>
        <p:spPr bwMode="auto">
          <a:xfrm rot="-3493466">
            <a:off x="7001669" y="46505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24" name="Freeform 839"/>
          <p:cNvSpPr>
            <a:spLocks noChangeAspect="1"/>
          </p:cNvSpPr>
          <p:nvPr/>
        </p:nvSpPr>
        <p:spPr bwMode="auto">
          <a:xfrm rot="-3493466">
            <a:off x="6938963" y="46783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25" name="Oval 841"/>
          <p:cNvSpPr>
            <a:spLocks noChangeArrowheads="1"/>
          </p:cNvSpPr>
          <p:nvPr/>
        </p:nvSpPr>
        <p:spPr bwMode="auto">
          <a:xfrm rot="-3493466">
            <a:off x="7485856" y="52046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26" name="Line 842"/>
          <p:cNvSpPr>
            <a:spLocks noChangeShapeType="1"/>
          </p:cNvSpPr>
          <p:nvPr/>
        </p:nvSpPr>
        <p:spPr bwMode="auto">
          <a:xfrm rot="-3493466">
            <a:off x="7484268" y="5330032"/>
            <a:ext cx="436563" cy="0"/>
          </a:xfrm>
          <a:prstGeom prst="line">
            <a:avLst/>
          </a:prstGeom>
          <a:noFill/>
          <a:ln w="6350">
            <a:solidFill>
              <a:srgbClr val="993300"/>
            </a:solidFill>
            <a:miter lim="800000"/>
            <a:headEnd/>
            <a:tailEnd/>
          </a:ln>
        </p:spPr>
        <p:txBody>
          <a:bodyPr wrap="none"/>
          <a:lstStyle/>
          <a:p>
            <a:endParaRPr lang="en-US"/>
          </a:p>
        </p:txBody>
      </p:sp>
      <p:sp>
        <p:nvSpPr>
          <p:cNvPr id="59827" name="Line 843"/>
          <p:cNvSpPr>
            <a:spLocks noChangeShapeType="1"/>
          </p:cNvSpPr>
          <p:nvPr/>
        </p:nvSpPr>
        <p:spPr bwMode="auto">
          <a:xfrm rot="-3493466" flipH="1" flipV="1">
            <a:off x="7550150" y="5367338"/>
            <a:ext cx="396875" cy="0"/>
          </a:xfrm>
          <a:prstGeom prst="line">
            <a:avLst/>
          </a:prstGeom>
          <a:noFill/>
          <a:ln w="6350">
            <a:solidFill>
              <a:srgbClr val="993300"/>
            </a:solidFill>
            <a:miter lim="800000"/>
            <a:headEnd/>
            <a:tailEnd/>
          </a:ln>
        </p:spPr>
        <p:txBody>
          <a:bodyPr wrap="none"/>
          <a:lstStyle/>
          <a:p>
            <a:endParaRPr lang="en-US"/>
          </a:p>
        </p:txBody>
      </p:sp>
      <p:sp>
        <p:nvSpPr>
          <p:cNvPr id="59828" name="Line 844"/>
          <p:cNvSpPr>
            <a:spLocks noChangeShapeType="1"/>
          </p:cNvSpPr>
          <p:nvPr/>
        </p:nvSpPr>
        <p:spPr bwMode="auto">
          <a:xfrm rot="-3493466">
            <a:off x="7466012" y="5303838"/>
            <a:ext cx="396875" cy="0"/>
          </a:xfrm>
          <a:prstGeom prst="line">
            <a:avLst/>
          </a:prstGeom>
          <a:noFill/>
          <a:ln w="6350">
            <a:solidFill>
              <a:srgbClr val="993300"/>
            </a:solidFill>
            <a:miter lim="800000"/>
            <a:headEnd/>
            <a:tailEnd/>
          </a:ln>
        </p:spPr>
        <p:txBody>
          <a:bodyPr wrap="none"/>
          <a:lstStyle/>
          <a:p>
            <a:endParaRPr lang="en-US"/>
          </a:p>
        </p:txBody>
      </p:sp>
      <p:sp>
        <p:nvSpPr>
          <p:cNvPr id="59829" name="Line 845"/>
          <p:cNvSpPr>
            <a:spLocks noChangeShapeType="1"/>
          </p:cNvSpPr>
          <p:nvPr/>
        </p:nvSpPr>
        <p:spPr bwMode="auto">
          <a:xfrm rot="-3493466">
            <a:off x="7655719" y="5387182"/>
            <a:ext cx="274637" cy="0"/>
          </a:xfrm>
          <a:prstGeom prst="line">
            <a:avLst/>
          </a:prstGeom>
          <a:noFill/>
          <a:ln w="6350">
            <a:solidFill>
              <a:srgbClr val="993300"/>
            </a:solidFill>
            <a:miter lim="800000"/>
            <a:headEnd/>
            <a:tailEnd/>
          </a:ln>
        </p:spPr>
        <p:txBody>
          <a:bodyPr wrap="none"/>
          <a:lstStyle/>
          <a:p>
            <a:endParaRPr lang="en-US"/>
          </a:p>
        </p:txBody>
      </p:sp>
      <p:sp>
        <p:nvSpPr>
          <p:cNvPr id="59830" name="Line 846"/>
          <p:cNvSpPr>
            <a:spLocks noChangeShapeType="1"/>
          </p:cNvSpPr>
          <p:nvPr/>
        </p:nvSpPr>
        <p:spPr bwMode="auto">
          <a:xfrm rot="-3493466">
            <a:off x="7484269" y="5274469"/>
            <a:ext cx="274638" cy="0"/>
          </a:xfrm>
          <a:prstGeom prst="line">
            <a:avLst/>
          </a:prstGeom>
          <a:noFill/>
          <a:ln w="6350">
            <a:solidFill>
              <a:srgbClr val="993300"/>
            </a:solidFill>
            <a:miter lim="800000"/>
            <a:headEnd/>
            <a:tailEnd/>
          </a:ln>
        </p:spPr>
        <p:txBody>
          <a:bodyPr wrap="none"/>
          <a:lstStyle/>
          <a:p>
            <a:endParaRPr lang="en-US"/>
          </a:p>
        </p:txBody>
      </p:sp>
      <p:sp>
        <p:nvSpPr>
          <p:cNvPr id="59831" name="Oval 847"/>
          <p:cNvSpPr>
            <a:spLocks noChangeArrowheads="1"/>
          </p:cNvSpPr>
          <p:nvPr/>
        </p:nvSpPr>
        <p:spPr bwMode="auto">
          <a:xfrm rot="-3493466">
            <a:off x="7484269" y="52030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32" name="Freeform 848"/>
          <p:cNvSpPr>
            <a:spLocks noChangeAspect="1"/>
          </p:cNvSpPr>
          <p:nvPr/>
        </p:nvSpPr>
        <p:spPr bwMode="auto">
          <a:xfrm rot="-3493466">
            <a:off x="7421563" y="5230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33" name="Oval 850"/>
          <p:cNvSpPr>
            <a:spLocks noChangeArrowheads="1"/>
          </p:cNvSpPr>
          <p:nvPr/>
        </p:nvSpPr>
        <p:spPr bwMode="auto">
          <a:xfrm rot="-3493466">
            <a:off x="7968456" y="56999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34" name="Line 851"/>
          <p:cNvSpPr>
            <a:spLocks noChangeShapeType="1"/>
          </p:cNvSpPr>
          <p:nvPr/>
        </p:nvSpPr>
        <p:spPr bwMode="auto">
          <a:xfrm rot="-3493466">
            <a:off x="7966868" y="5825332"/>
            <a:ext cx="436563" cy="0"/>
          </a:xfrm>
          <a:prstGeom prst="line">
            <a:avLst/>
          </a:prstGeom>
          <a:noFill/>
          <a:ln w="6350">
            <a:solidFill>
              <a:srgbClr val="993300"/>
            </a:solidFill>
            <a:miter lim="800000"/>
            <a:headEnd/>
            <a:tailEnd/>
          </a:ln>
        </p:spPr>
        <p:txBody>
          <a:bodyPr wrap="none"/>
          <a:lstStyle/>
          <a:p>
            <a:endParaRPr lang="en-US"/>
          </a:p>
        </p:txBody>
      </p:sp>
      <p:sp>
        <p:nvSpPr>
          <p:cNvPr id="59835" name="Line 852"/>
          <p:cNvSpPr>
            <a:spLocks noChangeShapeType="1"/>
          </p:cNvSpPr>
          <p:nvPr/>
        </p:nvSpPr>
        <p:spPr bwMode="auto">
          <a:xfrm rot="-3493466" flipH="1" flipV="1">
            <a:off x="8032750" y="5862638"/>
            <a:ext cx="396875" cy="0"/>
          </a:xfrm>
          <a:prstGeom prst="line">
            <a:avLst/>
          </a:prstGeom>
          <a:noFill/>
          <a:ln w="6350">
            <a:solidFill>
              <a:srgbClr val="993300"/>
            </a:solidFill>
            <a:miter lim="800000"/>
            <a:headEnd/>
            <a:tailEnd/>
          </a:ln>
        </p:spPr>
        <p:txBody>
          <a:bodyPr wrap="none"/>
          <a:lstStyle/>
          <a:p>
            <a:endParaRPr lang="en-US"/>
          </a:p>
        </p:txBody>
      </p:sp>
      <p:sp>
        <p:nvSpPr>
          <p:cNvPr id="59836" name="Line 853"/>
          <p:cNvSpPr>
            <a:spLocks noChangeShapeType="1"/>
          </p:cNvSpPr>
          <p:nvPr/>
        </p:nvSpPr>
        <p:spPr bwMode="auto">
          <a:xfrm rot="-3493466">
            <a:off x="7948612" y="5799138"/>
            <a:ext cx="396875" cy="0"/>
          </a:xfrm>
          <a:prstGeom prst="line">
            <a:avLst/>
          </a:prstGeom>
          <a:noFill/>
          <a:ln w="6350">
            <a:solidFill>
              <a:srgbClr val="993300"/>
            </a:solidFill>
            <a:miter lim="800000"/>
            <a:headEnd/>
            <a:tailEnd/>
          </a:ln>
        </p:spPr>
        <p:txBody>
          <a:bodyPr wrap="none"/>
          <a:lstStyle/>
          <a:p>
            <a:endParaRPr lang="en-US"/>
          </a:p>
        </p:txBody>
      </p:sp>
      <p:sp>
        <p:nvSpPr>
          <p:cNvPr id="59837" name="Line 854"/>
          <p:cNvSpPr>
            <a:spLocks noChangeShapeType="1"/>
          </p:cNvSpPr>
          <p:nvPr/>
        </p:nvSpPr>
        <p:spPr bwMode="auto">
          <a:xfrm rot="-3493466">
            <a:off x="8138319" y="5882482"/>
            <a:ext cx="274637" cy="0"/>
          </a:xfrm>
          <a:prstGeom prst="line">
            <a:avLst/>
          </a:prstGeom>
          <a:noFill/>
          <a:ln w="6350">
            <a:solidFill>
              <a:srgbClr val="993300"/>
            </a:solidFill>
            <a:miter lim="800000"/>
            <a:headEnd/>
            <a:tailEnd/>
          </a:ln>
        </p:spPr>
        <p:txBody>
          <a:bodyPr wrap="none"/>
          <a:lstStyle/>
          <a:p>
            <a:endParaRPr lang="en-US"/>
          </a:p>
        </p:txBody>
      </p:sp>
      <p:sp>
        <p:nvSpPr>
          <p:cNvPr id="59838" name="Line 855"/>
          <p:cNvSpPr>
            <a:spLocks noChangeShapeType="1"/>
          </p:cNvSpPr>
          <p:nvPr/>
        </p:nvSpPr>
        <p:spPr bwMode="auto">
          <a:xfrm rot="-3493466">
            <a:off x="7966869" y="5769769"/>
            <a:ext cx="274638" cy="0"/>
          </a:xfrm>
          <a:prstGeom prst="line">
            <a:avLst/>
          </a:prstGeom>
          <a:noFill/>
          <a:ln w="6350">
            <a:solidFill>
              <a:srgbClr val="993300"/>
            </a:solidFill>
            <a:miter lim="800000"/>
            <a:headEnd/>
            <a:tailEnd/>
          </a:ln>
        </p:spPr>
        <p:txBody>
          <a:bodyPr wrap="none"/>
          <a:lstStyle/>
          <a:p>
            <a:endParaRPr lang="en-US"/>
          </a:p>
        </p:txBody>
      </p:sp>
      <p:sp>
        <p:nvSpPr>
          <p:cNvPr id="59839" name="Oval 856"/>
          <p:cNvSpPr>
            <a:spLocks noChangeArrowheads="1"/>
          </p:cNvSpPr>
          <p:nvPr/>
        </p:nvSpPr>
        <p:spPr bwMode="auto">
          <a:xfrm rot="-3493466">
            <a:off x="7966869" y="56983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40" name="Freeform 857"/>
          <p:cNvSpPr>
            <a:spLocks noChangeAspect="1"/>
          </p:cNvSpPr>
          <p:nvPr/>
        </p:nvSpPr>
        <p:spPr bwMode="auto">
          <a:xfrm rot="-3493466">
            <a:off x="7904163" y="57261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41" name="Oval 859"/>
          <p:cNvSpPr>
            <a:spLocks noChangeArrowheads="1"/>
          </p:cNvSpPr>
          <p:nvPr/>
        </p:nvSpPr>
        <p:spPr bwMode="auto">
          <a:xfrm rot="-3493466">
            <a:off x="6520656" y="40997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42" name="Line 860"/>
          <p:cNvSpPr>
            <a:spLocks noChangeShapeType="1"/>
          </p:cNvSpPr>
          <p:nvPr/>
        </p:nvSpPr>
        <p:spPr bwMode="auto">
          <a:xfrm rot="-3493466">
            <a:off x="6519068" y="4225132"/>
            <a:ext cx="436563" cy="0"/>
          </a:xfrm>
          <a:prstGeom prst="line">
            <a:avLst/>
          </a:prstGeom>
          <a:noFill/>
          <a:ln w="6350">
            <a:solidFill>
              <a:srgbClr val="993300"/>
            </a:solidFill>
            <a:miter lim="800000"/>
            <a:headEnd/>
            <a:tailEnd/>
          </a:ln>
        </p:spPr>
        <p:txBody>
          <a:bodyPr wrap="none"/>
          <a:lstStyle/>
          <a:p>
            <a:endParaRPr lang="en-US"/>
          </a:p>
        </p:txBody>
      </p:sp>
      <p:sp>
        <p:nvSpPr>
          <p:cNvPr id="59843" name="Line 861"/>
          <p:cNvSpPr>
            <a:spLocks noChangeShapeType="1"/>
          </p:cNvSpPr>
          <p:nvPr/>
        </p:nvSpPr>
        <p:spPr bwMode="auto">
          <a:xfrm rot="-3493466" flipH="1" flipV="1">
            <a:off x="6584950" y="4262438"/>
            <a:ext cx="396875" cy="0"/>
          </a:xfrm>
          <a:prstGeom prst="line">
            <a:avLst/>
          </a:prstGeom>
          <a:noFill/>
          <a:ln w="6350">
            <a:solidFill>
              <a:srgbClr val="993300"/>
            </a:solidFill>
            <a:miter lim="800000"/>
            <a:headEnd/>
            <a:tailEnd/>
          </a:ln>
        </p:spPr>
        <p:txBody>
          <a:bodyPr wrap="none"/>
          <a:lstStyle/>
          <a:p>
            <a:endParaRPr lang="en-US"/>
          </a:p>
        </p:txBody>
      </p:sp>
      <p:sp>
        <p:nvSpPr>
          <p:cNvPr id="59844" name="Line 862"/>
          <p:cNvSpPr>
            <a:spLocks noChangeShapeType="1"/>
          </p:cNvSpPr>
          <p:nvPr/>
        </p:nvSpPr>
        <p:spPr bwMode="auto">
          <a:xfrm rot="-3493466">
            <a:off x="6500812" y="4198938"/>
            <a:ext cx="396875" cy="0"/>
          </a:xfrm>
          <a:prstGeom prst="line">
            <a:avLst/>
          </a:prstGeom>
          <a:noFill/>
          <a:ln w="6350">
            <a:solidFill>
              <a:srgbClr val="993300"/>
            </a:solidFill>
            <a:miter lim="800000"/>
            <a:headEnd/>
            <a:tailEnd/>
          </a:ln>
        </p:spPr>
        <p:txBody>
          <a:bodyPr wrap="none"/>
          <a:lstStyle/>
          <a:p>
            <a:endParaRPr lang="en-US"/>
          </a:p>
        </p:txBody>
      </p:sp>
      <p:sp>
        <p:nvSpPr>
          <p:cNvPr id="59845" name="Line 863"/>
          <p:cNvSpPr>
            <a:spLocks noChangeShapeType="1"/>
          </p:cNvSpPr>
          <p:nvPr/>
        </p:nvSpPr>
        <p:spPr bwMode="auto">
          <a:xfrm rot="-3493466">
            <a:off x="6690519" y="4282282"/>
            <a:ext cx="274637" cy="0"/>
          </a:xfrm>
          <a:prstGeom prst="line">
            <a:avLst/>
          </a:prstGeom>
          <a:noFill/>
          <a:ln w="6350">
            <a:solidFill>
              <a:srgbClr val="993300"/>
            </a:solidFill>
            <a:miter lim="800000"/>
            <a:headEnd/>
            <a:tailEnd/>
          </a:ln>
        </p:spPr>
        <p:txBody>
          <a:bodyPr wrap="none"/>
          <a:lstStyle/>
          <a:p>
            <a:endParaRPr lang="en-US"/>
          </a:p>
        </p:txBody>
      </p:sp>
      <p:sp>
        <p:nvSpPr>
          <p:cNvPr id="59846" name="Line 864"/>
          <p:cNvSpPr>
            <a:spLocks noChangeShapeType="1"/>
          </p:cNvSpPr>
          <p:nvPr/>
        </p:nvSpPr>
        <p:spPr bwMode="auto">
          <a:xfrm rot="-3493466">
            <a:off x="6519069" y="4169569"/>
            <a:ext cx="274638" cy="0"/>
          </a:xfrm>
          <a:prstGeom prst="line">
            <a:avLst/>
          </a:prstGeom>
          <a:noFill/>
          <a:ln w="6350">
            <a:solidFill>
              <a:srgbClr val="993300"/>
            </a:solidFill>
            <a:miter lim="800000"/>
            <a:headEnd/>
            <a:tailEnd/>
          </a:ln>
        </p:spPr>
        <p:txBody>
          <a:bodyPr wrap="none"/>
          <a:lstStyle/>
          <a:p>
            <a:endParaRPr lang="en-US"/>
          </a:p>
        </p:txBody>
      </p:sp>
      <p:sp>
        <p:nvSpPr>
          <p:cNvPr id="59847" name="Oval 865"/>
          <p:cNvSpPr>
            <a:spLocks noChangeArrowheads="1"/>
          </p:cNvSpPr>
          <p:nvPr/>
        </p:nvSpPr>
        <p:spPr bwMode="auto">
          <a:xfrm rot="-3493466">
            <a:off x="6519069" y="40981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48" name="Freeform 866"/>
          <p:cNvSpPr>
            <a:spLocks noChangeAspect="1"/>
          </p:cNvSpPr>
          <p:nvPr/>
        </p:nvSpPr>
        <p:spPr bwMode="auto">
          <a:xfrm rot="-3493466">
            <a:off x="6456363" y="41259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49" name="Oval 868"/>
          <p:cNvSpPr>
            <a:spLocks noChangeArrowheads="1"/>
          </p:cNvSpPr>
          <p:nvPr/>
        </p:nvSpPr>
        <p:spPr bwMode="auto">
          <a:xfrm rot="-3493466">
            <a:off x="6063456" y="35599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50" name="Line 869"/>
          <p:cNvSpPr>
            <a:spLocks noChangeShapeType="1"/>
          </p:cNvSpPr>
          <p:nvPr/>
        </p:nvSpPr>
        <p:spPr bwMode="auto">
          <a:xfrm rot="-3493466">
            <a:off x="6061868" y="3685382"/>
            <a:ext cx="436563" cy="0"/>
          </a:xfrm>
          <a:prstGeom prst="line">
            <a:avLst/>
          </a:prstGeom>
          <a:noFill/>
          <a:ln w="6350">
            <a:solidFill>
              <a:srgbClr val="993300"/>
            </a:solidFill>
            <a:miter lim="800000"/>
            <a:headEnd/>
            <a:tailEnd/>
          </a:ln>
        </p:spPr>
        <p:txBody>
          <a:bodyPr wrap="none"/>
          <a:lstStyle/>
          <a:p>
            <a:endParaRPr lang="en-US"/>
          </a:p>
        </p:txBody>
      </p:sp>
      <p:sp>
        <p:nvSpPr>
          <p:cNvPr id="59851" name="Line 870"/>
          <p:cNvSpPr>
            <a:spLocks noChangeShapeType="1"/>
          </p:cNvSpPr>
          <p:nvPr/>
        </p:nvSpPr>
        <p:spPr bwMode="auto">
          <a:xfrm rot="-3493466" flipH="1" flipV="1">
            <a:off x="6127750" y="3722688"/>
            <a:ext cx="396875" cy="0"/>
          </a:xfrm>
          <a:prstGeom prst="line">
            <a:avLst/>
          </a:prstGeom>
          <a:noFill/>
          <a:ln w="6350">
            <a:solidFill>
              <a:srgbClr val="993300"/>
            </a:solidFill>
            <a:miter lim="800000"/>
            <a:headEnd/>
            <a:tailEnd/>
          </a:ln>
        </p:spPr>
        <p:txBody>
          <a:bodyPr wrap="none"/>
          <a:lstStyle/>
          <a:p>
            <a:endParaRPr lang="en-US"/>
          </a:p>
        </p:txBody>
      </p:sp>
      <p:sp>
        <p:nvSpPr>
          <p:cNvPr id="59852" name="Line 871"/>
          <p:cNvSpPr>
            <a:spLocks noChangeShapeType="1"/>
          </p:cNvSpPr>
          <p:nvPr/>
        </p:nvSpPr>
        <p:spPr bwMode="auto">
          <a:xfrm rot="-3493466">
            <a:off x="6043612" y="3659188"/>
            <a:ext cx="396875" cy="0"/>
          </a:xfrm>
          <a:prstGeom prst="line">
            <a:avLst/>
          </a:prstGeom>
          <a:noFill/>
          <a:ln w="6350">
            <a:solidFill>
              <a:srgbClr val="993300"/>
            </a:solidFill>
            <a:miter lim="800000"/>
            <a:headEnd/>
            <a:tailEnd/>
          </a:ln>
        </p:spPr>
        <p:txBody>
          <a:bodyPr wrap="none"/>
          <a:lstStyle/>
          <a:p>
            <a:endParaRPr lang="en-US"/>
          </a:p>
        </p:txBody>
      </p:sp>
      <p:sp>
        <p:nvSpPr>
          <p:cNvPr id="59853" name="Line 872"/>
          <p:cNvSpPr>
            <a:spLocks noChangeShapeType="1"/>
          </p:cNvSpPr>
          <p:nvPr/>
        </p:nvSpPr>
        <p:spPr bwMode="auto">
          <a:xfrm rot="-3493466">
            <a:off x="6233319" y="3742532"/>
            <a:ext cx="274637" cy="0"/>
          </a:xfrm>
          <a:prstGeom prst="line">
            <a:avLst/>
          </a:prstGeom>
          <a:noFill/>
          <a:ln w="6350">
            <a:solidFill>
              <a:srgbClr val="993300"/>
            </a:solidFill>
            <a:miter lim="800000"/>
            <a:headEnd/>
            <a:tailEnd/>
          </a:ln>
        </p:spPr>
        <p:txBody>
          <a:bodyPr wrap="none"/>
          <a:lstStyle/>
          <a:p>
            <a:endParaRPr lang="en-US"/>
          </a:p>
        </p:txBody>
      </p:sp>
      <p:sp>
        <p:nvSpPr>
          <p:cNvPr id="59854" name="Line 873"/>
          <p:cNvSpPr>
            <a:spLocks noChangeShapeType="1"/>
          </p:cNvSpPr>
          <p:nvPr/>
        </p:nvSpPr>
        <p:spPr bwMode="auto">
          <a:xfrm rot="-3493466">
            <a:off x="6061869" y="3629819"/>
            <a:ext cx="274638" cy="0"/>
          </a:xfrm>
          <a:prstGeom prst="line">
            <a:avLst/>
          </a:prstGeom>
          <a:noFill/>
          <a:ln w="6350">
            <a:solidFill>
              <a:srgbClr val="993300"/>
            </a:solidFill>
            <a:miter lim="800000"/>
            <a:headEnd/>
            <a:tailEnd/>
          </a:ln>
        </p:spPr>
        <p:txBody>
          <a:bodyPr wrap="none"/>
          <a:lstStyle/>
          <a:p>
            <a:endParaRPr lang="en-US"/>
          </a:p>
        </p:txBody>
      </p:sp>
      <p:sp>
        <p:nvSpPr>
          <p:cNvPr id="59855" name="Oval 874"/>
          <p:cNvSpPr>
            <a:spLocks noChangeArrowheads="1"/>
          </p:cNvSpPr>
          <p:nvPr/>
        </p:nvSpPr>
        <p:spPr bwMode="auto">
          <a:xfrm rot="-3493466">
            <a:off x="6061869" y="35583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56" name="Freeform 875"/>
          <p:cNvSpPr>
            <a:spLocks noChangeAspect="1"/>
          </p:cNvSpPr>
          <p:nvPr/>
        </p:nvSpPr>
        <p:spPr bwMode="auto">
          <a:xfrm rot="-3493466">
            <a:off x="5999163" y="35861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57" name="Oval 877"/>
          <p:cNvSpPr>
            <a:spLocks noChangeArrowheads="1"/>
          </p:cNvSpPr>
          <p:nvPr/>
        </p:nvSpPr>
        <p:spPr bwMode="auto">
          <a:xfrm rot="-3493466">
            <a:off x="5549106" y="30773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58" name="Line 878"/>
          <p:cNvSpPr>
            <a:spLocks noChangeShapeType="1"/>
          </p:cNvSpPr>
          <p:nvPr/>
        </p:nvSpPr>
        <p:spPr bwMode="auto">
          <a:xfrm rot="-3493466">
            <a:off x="5547518" y="3202782"/>
            <a:ext cx="436563" cy="0"/>
          </a:xfrm>
          <a:prstGeom prst="line">
            <a:avLst/>
          </a:prstGeom>
          <a:noFill/>
          <a:ln w="6350">
            <a:solidFill>
              <a:srgbClr val="993300"/>
            </a:solidFill>
            <a:miter lim="800000"/>
            <a:headEnd/>
            <a:tailEnd/>
          </a:ln>
        </p:spPr>
        <p:txBody>
          <a:bodyPr wrap="none"/>
          <a:lstStyle/>
          <a:p>
            <a:endParaRPr lang="en-US"/>
          </a:p>
        </p:txBody>
      </p:sp>
      <p:sp>
        <p:nvSpPr>
          <p:cNvPr id="59859" name="Line 879"/>
          <p:cNvSpPr>
            <a:spLocks noChangeShapeType="1"/>
          </p:cNvSpPr>
          <p:nvPr/>
        </p:nvSpPr>
        <p:spPr bwMode="auto">
          <a:xfrm rot="-3493466" flipH="1" flipV="1">
            <a:off x="5613400" y="3240088"/>
            <a:ext cx="396875" cy="0"/>
          </a:xfrm>
          <a:prstGeom prst="line">
            <a:avLst/>
          </a:prstGeom>
          <a:noFill/>
          <a:ln w="6350">
            <a:solidFill>
              <a:srgbClr val="993300"/>
            </a:solidFill>
            <a:miter lim="800000"/>
            <a:headEnd/>
            <a:tailEnd/>
          </a:ln>
        </p:spPr>
        <p:txBody>
          <a:bodyPr wrap="none"/>
          <a:lstStyle/>
          <a:p>
            <a:endParaRPr lang="en-US"/>
          </a:p>
        </p:txBody>
      </p:sp>
      <p:sp>
        <p:nvSpPr>
          <p:cNvPr id="59860" name="Line 880"/>
          <p:cNvSpPr>
            <a:spLocks noChangeShapeType="1"/>
          </p:cNvSpPr>
          <p:nvPr/>
        </p:nvSpPr>
        <p:spPr bwMode="auto">
          <a:xfrm rot="-3493466">
            <a:off x="5529262" y="3176588"/>
            <a:ext cx="396875" cy="0"/>
          </a:xfrm>
          <a:prstGeom prst="line">
            <a:avLst/>
          </a:prstGeom>
          <a:noFill/>
          <a:ln w="6350">
            <a:solidFill>
              <a:srgbClr val="993300"/>
            </a:solidFill>
            <a:miter lim="800000"/>
            <a:headEnd/>
            <a:tailEnd/>
          </a:ln>
        </p:spPr>
        <p:txBody>
          <a:bodyPr wrap="none"/>
          <a:lstStyle/>
          <a:p>
            <a:endParaRPr lang="en-US"/>
          </a:p>
        </p:txBody>
      </p:sp>
      <p:sp>
        <p:nvSpPr>
          <p:cNvPr id="59861" name="Line 881"/>
          <p:cNvSpPr>
            <a:spLocks noChangeShapeType="1"/>
          </p:cNvSpPr>
          <p:nvPr/>
        </p:nvSpPr>
        <p:spPr bwMode="auto">
          <a:xfrm rot="-3493466">
            <a:off x="5718969" y="3259932"/>
            <a:ext cx="274637" cy="0"/>
          </a:xfrm>
          <a:prstGeom prst="line">
            <a:avLst/>
          </a:prstGeom>
          <a:noFill/>
          <a:ln w="6350">
            <a:solidFill>
              <a:srgbClr val="993300"/>
            </a:solidFill>
            <a:miter lim="800000"/>
            <a:headEnd/>
            <a:tailEnd/>
          </a:ln>
        </p:spPr>
        <p:txBody>
          <a:bodyPr wrap="none"/>
          <a:lstStyle/>
          <a:p>
            <a:endParaRPr lang="en-US"/>
          </a:p>
        </p:txBody>
      </p:sp>
      <p:sp>
        <p:nvSpPr>
          <p:cNvPr id="59862" name="Line 882"/>
          <p:cNvSpPr>
            <a:spLocks noChangeShapeType="1"/>
          </p:cNvSpPr>
          <p:nvPr/>
        </p:nvSpPr>
        <p:spPr bwMode="auto">
          <a:xfrm rot="-3493466">
            <a:off x="5547519" y="3147219"/>
            <a:ext cx="274638" cy="0"/>
          </a:xfrm>
          <a:prstGeom prst="line">
            <a:avLst/>
          </a:prstGeom>
          <a:noFill/>
          <a:ln w="6350">
            <a:solidFill>
              <a:srgbClr val="993300"/>
            </a:solidFill>
            <a:miter lim="800000"/>
            <a:headEnd/>
            <a:tailEnd/>
          </a:ln>
        </p:spPr>
        <p:txBody>
          <a:bodyPr wrap="none"/>
          <a:lstStyle/>
          <a:p>
            <a:endParaRPr lang="en-US"/>
          </a:p>
        </p:txBody>
      </p:sp>
      <p:sp>
        <p:nvSpPr>
          <p:cNvPr id="59863" name="Oval 883"/>
          <p:cNvSpPr>
            <a:spLocks noChangeArrowheads="1"/>
          </p:cNvSpPr>
          <p:nvPr/>
        </p:nvSpPr>
        <p:spPr bwMode="auto">
          <a:xfrm rot="-3493466">
            <a:off x="5547519" y="30757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64" name="Freeform 884"/>
          <p:cNvSpPr>
            <a:spLocks noChangeAspect="1"/>
          </p:cNvSpPr>
          <p:nvPr/>
        </p:nvSpPr>
        <p:spPr bwMode="auto">
          <a:xfrm rot="-3493466">
            <a:off x="5484813" y="31035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65" name="Oval 904"/>
          <p:cNvSpPr>
            <a:spLocks noChangeArrowheads="1"/>
          </p:cNvSpPr>
          <p:nvPr/>
        </p:nvSpPr>
        <p:spPr bwMode="auto">
          <a:xfrm rot="-3493466">
            <a:off x="4120356" y="14073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66" name="Line 905"/>
          <p:cNvSpPr>
            <a:spLocks noChangeShapeType="1"/>
          </p:cNvSpPr>
          <p:nvPr/>
        </p:nvSpPr>
        <p:spPr bwMode="auto">
          <a:xfrm rot="-3493466">
            <a:off x="4118768" y="1532732"/>
            <a:ext cx="436563" cy="0"/>
          </a:xfrm>
          <a:prstGeom prst="line">
            <a:avLst/>
          </a:prstGeom>
          <a:noFill/>
          <a:ln w="6350">
            <a:solidFill>
              <a:srgbClr val="993300"/>
            </a:solidFill>
            <a:miter lim="800000"/>
            <a:headEnd/>
            <a:tailEnd/>
          </a:ln>
        </p:spPr>
        <p:txBody>
          <a:bodyPr wrap="none"/>
          <a:lstStyle/>
          <a:p>
            <a:endParaRPr lang="en-US"/>
          </a:p>
        </p:txBody>
      </p:sp>
      <p:sp>
        <p:nvSpPr>
          <p:cNvPr id="59867" name="Line 906"/>
          <p:cNvSpPr>
            <a:spLocks noChangeShapeType="1"/>
          </p:cNvSpPr>
          <p:nvPr/>
        </p:nvSpPr>
        <p:spPr bwMode="auto">
          <a:xfrm rot="-3493466" flipH="1" flipV="1">
            <a:off x="4184650" y="1570038"/>
            <a:ext cx="396875" cy="0"/>
          </a:xfrm>
          <a:prstGeom prst="line">
            <a:avLst/>
          </a:prstGeom>
          <a:noFill/>
          <a:ln w="6350">
            <a:solidFill>
              <a:srgbClr val="993300"/>
            </a:solidFill>
            <a:miter lim="800000"/>
            <a:headEnd/>
            <a:tailEnd/>
          </a:ln>
        </p:spPr>
        <p:txBody>
          <a:bodyPr wrap="none"/>
          <a:lstStyle/>
          <a:p>
            <a:endParaRPr lang="en-US"/>
          </a:p>
        </p:txBody>
      </p:sp>
      <p:sp>
        <p:nvSpPr>
          <p:cNvPr id="59868" name="Line 907"/>
          <p:cNvSpPr>
            <a:spLocks noChangeShapeType="1"/>
          </p:cNvSpPr>
          <p:nvPr/>
        </p:nvSpPr>
        <p:spPr bwMode="auto">
          <a:xfrm rot="-3493466">
            <a:off x="4100512" y="1506538"/>
            <a:ext cx="396875" cy="0"/>
          </a:xfrm>
          <a:prstGeom prst="line">
            <a:avLst/>
          </a:prstGeom>
          <a:noFill/>
          <a:ln w="6350">
            <a:solidFill>
              <a:srgbClr val="993300"/>
            </a:solidFill>
            <a:miter lim="800000"/>
            <a:headEnd/>
            <a:tailEnd/>
          </a:ln>
        </p:spPr>
        <p:txBody>
          <a:bodyPr wrap="none"/>
          <a:lstStyle/>
          <a:p>
            <a:endParaRPr lang="en-US"/>
          </a:p>
        </p:txBody>
      </p:sp>
      <p:sp>
        <p:nvSpPr>
          <p:cNvPr id="59869" name="Line 908"/>
          <p:cNvSpPr>
            <a:spLocks noChangeShapeType="1"/>
          </p:cNvSpPr>
          <p:nvPr/>
        </p:nvSpPr>
        <p:spPr bwMode="auto">
          <a:xfrm rot="-3493466">
            <a:off x="4290219" y="1589882"/>
            <a:ext cx="274637" cy="0"/>
          </a:xfrm>
          <a:prstGeom prst="line">
            <a:avLst/>
          </a:prstGeom>
          <a:noFill/>
          <a:ln w="6350">
            <a:solidFill>
              <a:srgbClr val="993300"/>
            </a:solidFill>
            <a:miter lim="800000"/>
            <a:headEnd/>
            <a:tailEnd/>
          </a:ln>
        </p:spPr>
        <p:txBody>
          <a:bodyPr wrap="none"/>
          <a:lstStyle/>
          <a:p>
            <a:endParaRPr lang="en-US"/>
          </a:p>
        </p:txBody>
      </p:sp>
      <p:sp>
        <p:nvSpPr>
          <p:cNvPr id="59870" name="Line 909"/>
          <p:cNvSpPr>
            <a:spLocks noChangeShapeType="1"/>
          </p:cNvSpPr>
          <p:nvPr/>
        </p:nvSpPr>
        <p:spPr bwMode="auto">
          <a:xfrm rot="-3493466">
            <a:off x="4118769" y="1477169"/>
            <a:ext cx="274638" cy="0"/>
          </a:xfrm>
          <a:prstGeom prst="line">
            <a:avLst/>
          </a:prstGeom>
          <a:noFill/>
          <a:ln w="6350">
            <a:solidFill>
              <a:srgbClr val="993300"/>
            </a:solidFill>
            <a:miter lim="800000"/>
            <a:headEnd/>
            <a:tailEnd/>
          </a:ln>
        </p:spPr>
        <p:txBody>
          <a:bodyPr wrap="none"/>
          <a:lstStyle/>
          <a:p>
            <a:endParaRPr lang="en-US"/>
          </a:p>
        </p:txBody>
      </p:sp>
      <p:sp>
        <p:nvSpPr>
          <p:cNvPr id="59871" name="Oval 910"/>
          <p:cNvSpPr>
            <a:spLocks noChangeArrowheads="1"/>
          </p:cNvSpPr>
          <p:nvPr/>
        </p:nvSpPr>
        <p:spPr bwMode="auto">
          <a:xfrm rot="-3493466">
            <a:off x="4118769" y="14057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72" name="Freeform 911"/>
          <p:cNvSpPr>
            <a:spLocks noChangeAspect="1"/>
          </p:cNvSpPr>
          <p:nvPr/>
        </p:nvSpPr>
        <p:spPr bwMode="auto">
          <a:xfrm rot="-3493466">
            <a:off x="4056063" y="14335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73" name="Oval 913"/>
          <p:cNvSpPr>
            <a:spLocks noChangeArrowheads="1"/>
          </p:cNvSpPr>
          <p:nvPr/>
        </p:nvSpPr>
        <p:spPr bwMode="auto">
          <a:xfrm rot="-3493466">
            <a:off x="3637756" y="9247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74" name="Line 914"/>
          <p:cNvSpPr>
            <a:spLocks noChangeShapeType="1"/>
          </p:cNvSpPr>
          <p:nvPr/>
        </p:nvSpPr>
        <p:spPr bwMode="auto">
          <a:xfrm rot="-3493466">
            <a:off x="3636168" y="1050132"/>
            <a:ext cx="436563" cy="0"/>
          </a:xfrm>
          <a:prstGeom prst="line">
            <a:avLst/>
          </a:prstGeom>
          <a:noFill/>
          <a:ln w="6350">
            <a:solidFill>
              <a:srgbClr val="993300"/>
            </a:solidFill>
            <a:miter lim="800000"/>
            <a:headEnd/>
            <a:tailEnd/>
          </a:ln>
        </p:spPr>
        <p:txBody>
          <a:bodyPr wrap="none"/>
          <a:lstStyle/>
          <a:p>
            <a:endParaRPr lang="en-US"/>
          </a:p>
        </p:txBody>
      </p:sp>
      <p:sp>
        <p:nvSpPr>
          <p:cNvPr id="59875" name="Line 915"/>
          <p:cNvSpPr>
            <a:spLocks noChangeShapeType="1"/>
          </p:cNvSpPr>
          <p:nvPr/>
        </p:nvSpPr>
        <p:spPr bwMode="auto">
          <a:xfrm rot="-3493466" flipH="1" flipV="1">
            <a:off x="3702050" y="1087438"/>
            <a:ext cx="396875" cy="0"/>
          </a:xfrm>
          <a:prstGeom prst="line">
            <a:avLst/>
          </a:prstGeom>
          <a:noFill/>
          <a:ln w="6350">
            <a:solidFill>
              <a:srgbClr val="993300"/>
            </a:solidFill>
            <a:miter lim="800000"/>
            <a:headEnd/>
            <a:tailEnd/>
          </a:ln>
        </p:spPr>
        <p:txBody>
          <a:bodyPr wrap="none"/>
          <a:lstStyle/>
          <a:p>
            <a:endParaRPr lang="en-US"/>
          </a:p>
        </p:txBody>
      </p:sp>
      <p:sp>
        <p:nvSpPr>
          <p:cNvPr id="59876" name="Line 916"/>
          <p:cNvSpPr>
            <a:spLocks noChangeShapeType="1"/>
          </p:cNvSpPr>
          <p:nvPr/>
        </p:nvSpPr>
        <p:spPr bwMode="auto">
          <a:xfrm rot="-3493466">
            <a:off x="3617912" y="1023938"/>
            <a:ext cx="396875" cy="0"/>
          </a:xfrm>
          <a:prstGeom prst="line">
            <a:avLst/>
          </a:prstGeom>
          <a:noFill/>
          <a:ln w="6350">
            <a:solidFill>
              <a:srgbClr val="993300"/>
            </a:solidFill>
            <a:miter lim="800000"/>
            <a:headEnd/>
            <a:tailEnd/>
          </a:ln>
        </p:spPr>
        <p:txBody>
          <a:bodyPr wrap="none"/>
          <a:lstStyle/>
          <a:p>
            <a:endParaRPr lang="en-US"/>
          </a:p>
        </p:txBody>
      </p:sp>
      <p:sp>
        <p:nvSpPr>
          <p:cNvPr id="59877" name="Line 917"/>
          <p:cNvSpPr>
            <a:spLocks noChangeShapeType="1"/>
          </p:cNvSpPr>
          <p:nvPr/>
        </p:nvSpPr>
        <p:spPr bwMode="auto">
          <a:xfrm rot="-3493466">
            <a:off x="3807619" y="1107282"/>
            <a:ext cx="274637" cy="0"/>
          </a:xfrm>
          <a:prstGeom prst="line">
            <a:avLst/>
          </a:prstGeom>
          <a:noFill/>
          <a:ln w="6350">
            <a:solidFill>
              <a:srgbClr val="993300"/>
            </a:solidFill>
            <a:miter lim="800000"/>
            <a:headEnd/>
            <a:tailEnd/>
          </a:ln>
        </p:spPr>
        <p:txBody>
          <a:bodyPr wrap="none"/>
          <a:lstStyle/>
          <a:p>
            <a:endParaRPr lang="en-US"/>
          </a:p>
        </p:txBody>
      </p:sp>
      <p:sp>
        <p:nvSpPr>
          <p:cNvPr id="59878" name="Line 918"/>
          <p:cNvSpPr>
            <a:spLocks noChangeShapeType="1"/>
          </p:cNvSpPr>
          <p:nvPr/>
        </p:nvSpPr>
        <p:spPr bwMode="auto">
          <a:xfrm rot="-3493466">
            <a:off x="3636169" y="994569"/>
            <a:ext cx="274638" cy="0"/>
          </a:xfrm>
          <a:prstGeom prst="line">
            <a:avLst/>
          </a:prstGeom>
          <a:noFill/>
          <a:ln w="6350">
            <a:solidFill>
              <a:srgbClr val="993300"/>
            </a:solidFill>
            <a:miter lim="800000"/>
            <a:headEnd/>
            <a:tailEnd/>
          </a:ln>
        </p:spPr>
        <p:txBody>
          <a:bodyPr wrap="none"/>
          <a:lstStyle/>
          <a:p>
            <a:endParaRPr lang="en-US"/>
          </a:p>
        </p:txBody>
      </p:sp>
      <p:sp>
        <p:nvSpPr>
          <p:cNvPr id="59879" name="Oval 919"/>
          <p:cNvSpPr>
            <a:spLocks noChangeArrowheads="1"/>
          </p:cNvSpPr>
          <p:nvPr/>
        </p:nvSpPr>
        <p:spPr bwMode="auto">
          <a:xfrm rot="-3493466">
            <a:off x="3636169" y="9231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80" name="Freeform 920"/>
          <p:cNvSpPr>
            <a:spLocks noChangeAspect="1"/>
          </p:cNvSpPr>
          <p:nvPr/>
        </p:nvSpPr>
        <p:spPr bwMode="auto">
          <a:xfrm rot="-3493466">
            <a:off x="3573463" y="9509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81" name="Oval 922"/>
          <p:cNvSpPr>
            <a:spLocks noChangeArrowheads="1"/>
          </p:cNvSpPr>
          <p:nvPr/>
        </p:nvSpPr>
        <p:spPr bwMode="auto">
          <a:xfrm rot="-3493466">
            <a:off x="3167856" y="3786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82" name="Line 923"/>
          <p:cNvSpPr>
            <a:spLocks noChangeShapeType="1"/>
          </p:cNvSpPr>
          <p:nvPr/>
        </p:nvSpPr>
        <p:spPr bwMode="auto">
          <a:xfrm rot="-3493466">
            <a:off x="3166268" y="504032"/>
            <a:ext cx="436563" cy="0"/>
          </a:xfrm>
          <a:prstGeom prst="line">
            <a:avLst/>
          </a:prstGeom>
          <a:noFill/>
          <a:ln w="6350">
            <a:solidFill>
              <a:srgbClr val="993300"/>
            </a:solidFill>
            <a:miter lim="800000"/>
            <a:headEnd/>
            <a:tailEnd/>
          </a:ln>
        </p:spPr>
        <p:txBody>
          <a:bodyPr wrap="none"/>
          <a:lstStyle/>
          <a:p>
            <a:endParaRPr lang="en-US"/>
          </a:p>
        </p:txBody>
      </p:sp>
      <p:sp>
        <p:nvSpPr>
          <p:cNvPr id="59883" name="Line 924"/>
          <p:cNvSpPr>
            <a:spLocks noChangeShapeType="1"/>
          </p:cNvSpPr>
          <p:nvPr/>
        </p:nvSpPr>
        <p:spPr bwMode="auto">
          <a:xfrm rot="-3493466" flipH="1" flipV="1">
            <a:off x="3232150" y="541338"/>
            <a:ext cx="396875" cy="0"/>
          </a:xfrm>
          <a:prstGeom prst="line">
            <a:avLst/>
          </a:prstGeom>
          <a:noFill/>
          <a:ln w="6350">
            <a:solidFill>
              <a:srgbClr val="993300"/>
            </a:solidFill>
            <a:miter lim="800000"/>
            <a:headEnd/>
            <a:tailEnd/>
          </a:ln>
        </p:spPr>
        <p:txBody>
          <a:bodyPr wrap="none"/>
          <a:lstStyle/>
          <a:p>
            <a:endParaRPr lang="en-US"/>
          </a:p>
        </p:txBody>
      </p:sp>
      <p:sp>
        <p:nvSpPr>
          <p:cNvPr id="59884" name="Line 925"/>
          <p:cNvSpPr>
            <a:spLocks noChangeShapeType="1"/>
          </p:cNvSpPr>
          <p:nvPr/>
        </p:nvSpPr>
        <p:spPr bwMode="auto">
          <a:xfrm rot="-3493466">
            <a:off x="3148012" y="477838"/>
            <a:ext cx="396875" cy="0"/>
          </a:xfrm>
          <a:prstGeom prst="line">
            <a:avLst/>
          </a:prstGeom>
          <a:noFill/>
          <a:ln w="6350">
            <a:solidFill>
              <a:srgbClr val="993300"/>
            </a:solidFill>
            <a:miter lim="800000"/>
            <a:headEnd/>
            <a:tailEnd/>
          </a:ln>
        </p:spPr>
        <p:txBody>
          <a:bodyPr wrap="none"/>
          <a:lstStyle/>
          <a:p>
            <a:endParaRPr lang="en-US"/>
          </a:p>
        </p:txBody>
      </p:sp>
      <p:sp>
        <p:nvSpPr>
          <p:cNvPr id="59885" name="Line 926"/>
          <p:cNvSpPr>
            <a:spLocks noChangeShapeType="1"/>
          </p:cNvSpPr>
          <p:nvPr/>
        </p:nvSpPr>
        <p:spPr bwMode="auto">
          <a:xfrm rot="-3493466">
            <a:off x="3337719" y="561182"/>
            <a:ext cx="274637" cy="0"/>
          </a:xfrm>
          <a:prstGeom prst="line">
            <a:avLst/>
          </a:prstGeom>
          <a:noFill/>
          <a:ln w="6350">
            <a:solidFill>
              <a:srgbClr val="993300"/>
            </a:solidFill>
            <a:miter lim="800000"/>
            <a:headEnd/>
            <a:tailEnd/>
          </a:ln>
        </p:spPr>
        <p:txBody>
          <a:bodyPr wrap="none"/>
          <a:lstStyle/>
          <a:p>
            <a:endParaRPr lang="en-US"/>
          </a:p>
        </p:txBody>
      </p:sp>
      <p:sp>
        <p:nvSpPr>
          <p:cNvPr id="59886" name="Line 927"/>
          <p:cNvSpPr>
            <a:spLocks noChangeShapeType="1"/>
          </p:cNvSpPr>
          <p:nvPr/>
        </p:nvSpPr>
        <p:spPr bwMode="auto">
          <a:xfrm rot="-3493466">
            <a:off x="3166269" y="448469"/>
            <a:ext cx="274638" cy="0"/>
          </a:xfrm>
          <a:prstGeom prst="line">
            <a:avLst/>
          </a:prstGeom>
          <a:noFill/>
          <a:ln w="6350">
            <a:solidFill>
              <a:srgbClr val="993300"/>
            </a:solidFill>
            <a:miter lim="800000"/>
            <a:headEnd/>
            <a:tailEnd/>
          </a:ln>
        </p:spPr>
        <p:txBody>
          <a:bodyPr wrap="none"/>
          <a:lstStyle/>
          <a:p>
            <a:endParaRPr lang="en-US"/>
          </a:p>
        </p:txBody>
      </p:sp>
      <p:sp>
        <p:nvSpPr>
          <p:cNvPr id="59887" name="Oval 928"/>
          <p:cNvSpPr>
            <a:spLocks noChangeArrowheads="1"/>
          </p:cNvSpPr>
          <p:nvPr/>
        </p:nvSpPr>
        <p:spPr bwMode="auto">
          <a:xfrm rot="-3493466">
            <a:off x="3166269" y="3770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88" name="Freeform 929"/>
          <p:cNvSpPr>
            <a:spLocks noChangeAspect="1"/>
          </p:cNvSpPr>
          <p:nvPr/>
        </p:nvSpPr>
        <p:spPr bwMode="auto">
          <a:xfrm rot="-3493466">
            <a:off x="3103563" y="404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89" name="Oval 931"/>
          <p:cNvSpPr>
            <a:spLocks noChangeArrowheads="1"/>
          </p:cNvSpPr>
          <p:nvPr/>
        </p:nvSpPr>
        <p:spPr bwMode="auto">
          <a:xfrm rot="-1716628">
            <a:off x="3622675" y="14128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890" name="Line 932"/>
          <p:cNvSpPr>
            <a:spLocks noChangeShapeType="1"/>
          </p:cNvSpPr>
          <p:nvPr/>
        </p:nvSpPr>
        <p:spPr bwMode="auto">
          <a:xfrm rot="-1716628">
            <a:off x="3624263" y="1539875"/>
            <a:ext cx="436562" cy="0"/>
          </a:xfrm>
          <a:prstGeom prst="line">
            <a:avLst/>
          </a:prstGeom>
          <a:noFill/>
          <a:ln w="6350">
            <a:solidFill>
              <a:srgbClr val="993300"/>
            </a:solidFill>
            <a:miter lim="800000"/>
            <a:headEnd/>
            <a:tailEnd/>
          </a:ln>
        </p:spPr>
        <p:txBody>
          <a:bodyPr wrap="none"/>
          <a:lstStyle/>
          <a:p>
            <a:endParaRPr lang="en-US"/>
          </a:p>
        </p:txBody>
      </p:sp>
      <p:sp>
        <p:nvSpPr>
          <p:cNvPr id="59891" name="Line 933"/>
          <p:cNvSpPr>
            <a:spLocks noChangeShapeType="1"/>
          </p:cNvSpPr>
          <p:nvPr/>
        </p:nvSpPr>
        <p:spPr bwMode="auto">
          <a:xfrm rot="-1716628">
            <a:off x="3667125" y="1592263"/>
            <a:ext cx="396875" cy="0"/>
          </a:xfrm>
          <a:prstGeom prst="line">
            <a:avLst/>
          </a:prstGeom>
          <a:noFill/>
          <a:ln w="6350">
            <a:solidFill>
              <a:srgbClr val="993300"/>
            </a:solidFill>
            <a:miter lim="800000"/>
            <a:headEnd/>
            <a:tailEnd/>
          </a:ln>
        </p:spPr>
        <p:txBody>
          <a:bodyPr wrap="none"/>
          <a:lstStyle/>
          <a:p>
            <a:endParaRPr lang="en-US"/>
          </a:p>
        </p:txBody>
      </p:sp>
      <p:sp>
        <p:nvSpPr>
          <p:cNvPr id="59892" name="Line 934"/>
          <p:cNvSpPr>
            <a:spLocks noChangeShapeType="1"/>
          </p:cNvSpPr>
          <p:nvPr/>
        </p:nvSpPr>
        <p:spPr bwMode="auto">
          <a:xfrm rot="-1716628">
            <a:off x="3624263" y="1497013"/>
            <a:ext cx="396875" cy="0"/>
          </a:xfrm>
          <a:prstGeom prst="line">
            <a:avLst/>
          </a:prstGeom>
          <a:noFill/>
          <a:ln w="6350">
            <a:solidFill>
              <a:srgbClr val="993300"/>
            </a:solidFill>
            <a:miter lim="800000"/>
            <a:headEnd/>
            <a:tailEnd/>
          </a:ln>
        </p:spPr>
        <p:txBody>
          <a:bodyPr wrap="none"/>
          <a:lstStyle/>
          <a:p>
            <a:endParaRPr lang="en-US"/>
          </a:p>
        </p:txBody>
      </p:sp>
      <p:sp>
        <p:nvSpPr>
          <p:cNvPr id="59893" name="Line 936"/>
          <p:cNvSpPr>
            <a:spLocks noChangeShapeType="1"/>
          </p:cNvSpPr>
          <p:nvPr/>
        </p:nvSpPr>
        <p:spPr bwMode="auto">
          <a:xfrm rot="-1716628">
            <a:off x="3662363" y="1450975"/>
            <a:ext cx="274637" cy="0"/>
          </a:xfrm>
          <a:prstGeom prst="line">
            <a:avLst/>
          </a:prstGeom>
          <a:noFill/>
          <a:ln w="6350">
            <a:solidFill>
              <a:srgbClr val="993300"/>
            </a:solidFill>
            <a:miter lim="800000"/>
            <a:headEnd/>
            <a:tailEnd/>
          </a:ln>
        </p:spPr>
        <p:txBody>
          <a:bodyPr wrap="none"/>
          <a:lstStyle/>
          <a:p>
            <a:endParaRPr lang="en-US"/>
          </a:p>
        </p:txBody>
      </p:sp>
      <p:sp>
        <p:nvSpPr>
          <p:cNvPr id="59894" name="Oval 937"/>
          <p:cNvSpPr>
            <a:spLocks noChangeArrowheads="1"/>
          </p:cNvSpPr>
          <p:nvPr/>
        </p:nvSpPr>
        <p:spPr bwMode="auto">
          <a:xfrm rot="-1716628">
            <a:off x="3622675" y="14112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895" name="Freeform 938"/>
          <p:cNvSpPr>
            <a:spLocks noChangeAspect="1"/>
          </p:cNvSpPr>
          <p:nvPr/>
        </p:nvSpPr>
        <p:spPr bwMode="auto">
          <a:xfrm rot="-1716628">
            <a:off x="3584575" y="14160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896" name="Oval 940"/>
          <p:cNvSpPr>
            <a:spLocks noChangeArrowheads="1"/>
          </p:cNvSpPr>
          <p:nvPr/>
        </p:nvSpPr>
        <p:spPr bwMode="auto">
          <a:xfrm rot="-1716628">
            <a:off x="3167063" y="9350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897" name="Line 941"/>
          <p:cNvSpPr>
            <a:spLocks noChangeShapeType="1"/>
          </p:cNvSpPr>
          <p:nvPr/>
        </p:nvSpPr>
        <p:spPr bwMode="auto">
          <a:xfrm rot="-1716628">
            <a:off x="3168650" y="1062038"/>
            <a:ext cx="436563" cy="0"/>
          </a:xfrm>
          <a:prstGeom prst="line">
            <a:avLst/>
          </a:prstGeom>
          <a:noFill/>
          <a:ln w="6350">
            <a:solidFill>
              <a:srgbClr val="993300"/>
            </a:solidFill>
            <a:miter lim="800000"/>
            <a:headEnd/>
            <a:tailEnd/>
          </a:ln>
        </p:spPr>
        <p:txBody>
          <a:bodyPr wrap="none"/>
          <a:lstStyle/>
          <a:p>
            <a:endParaRPr lang="en-US"/>
          </a:p>
        </p:txBody>
      </p:sp>
      <p:sp>
        <p:nvSpPr>
          <p:cNvPr id="59898" name="Line 942"/>
          <p:cNvSpPr>
            <a:spLocks noChangeShapeType="1"/>
          </p:cNvSpPr>
          <p:nvPr/>
        </p:nvSpPr>
        <p:spPr bwMode="auto">
          <a:xfrm rot="-1716628">
            <a:off x="3211513" y="1114425"/>
            <a:ext cx="396875" cy="0"/>
          </a:xfrm>
          <a:prstGeom prst="line">
            <a:avLst/>
          </a:prstGeom>
          <a:noFill/>
          <a:ln w="6350">
            <a:solidFill>
              <a:srgbClr val="993300"/>
            </a:solidFill>
            <a:miter lim="800000"/>
            <a:headEnd/>
            <a:tailEnd/>
          </a:ln>
        </p:spPr>
        <p:txBody>
          <a:bodyPr wrap="none"/>
          <a:lstStyle/>
          <a:p>
            <a:endParaRPr lang="en-US"/>
          </a:p>
        </p:txBody>
      </p:sp>
      <p:sp>
        <p:nvSpPr>
          <p:cNvPr id="59899" name="Line 943"/>
          <p:cNvSpPr>
            <a:spLocks noChangeShapeType="1"/>
          </p:cNvSpPr>
          <p:nvPr/>
        </p:nvSpPr>
        <p:spPr bwMode="auto">
          <a:xfrm rot="-1716628">
            <a:off x="3168650" y="1019175"/>
            <a:ext cx="396875" cy="0"/>
          </a:xfrm>
          <a:prstGeom prst="line">
            <a:avLst/>
          </a:prstGeom>
          <a:noFill/>
          <a:ln w="6350">
            <a:solidFill>
              <a:srgbClr val="993300"/>
            </a:solidFill>
            <a:miter lim="800000"/>
            <a:headEnd/>
            <a:tailEnd/>
          </a:ln>
        </p:spPr>
        <p:txBody>
          <a:bodyPr wrap="none"/>
          <a:lstStyle/>
          <a:p>
            <a:endParaRPr lang="en-US"/>
          </a:p>
        </p:txBody>
      </p:sp>
      <p:sp>
        <p:nvSpPr>
          <p:cNvPr id="59900" name="Line 944"/>
          <p:cNvSpPr>
            <a:spLocks noChangeShapeType="1"/>
          </p:cNvSpPr>
          <p:nvPr/>
        </p:nvSpPr>
        <p:spPr bwMode="auto">
          <a:xfrm rot="-1716628">
            <a:off x="3300413" y="1155700"/>
            <a:ext cx="274637" cy="0"/>
          </a:xfrm>
          <a:prstGeom prst="line">
            <a:avLst/>
          </a:prstGeom>
          <a:noFill/>
          <a:ln w="6350">
            <a:solidFill>
              <a:srgbClr val="993300"/>
            </a:solidFill>
            <a:miter lim="800000"/>
            <a:headEnd/>
            <a:tailEnd/>
          </a:ln>
        </p:spPr>
        <p:txBody>
          <a:bodyPr wrap="none"/>
          <a:lstStyle/>
          <a:p>
            <a:endParaRPr lang="en-US"/>
          </a:p>
        </p:txBody>
      </p:sp>
      <p:sp>
        <p:nvSpPr>
          <p:cNvPr id="59901" name="Line 945"/>
          <p:cNvSpPr>
            <a:spLocks noChangeShapeType="1"/>
          </p:cNvSpPr>
          <p:nvPr/>
        </p:nvSpPr>
        <p:spPr bwMode="auto">
          <a:xfrm rot="-1716628">
            <a:off x="3206750" y="973138"/>
            <a:ext cx="274638" cy="0"/>
          </a:xfrm>
          <a:prstGeom prst="line">
            <a:avLst/>
          </a:prstGeom>
          <a:noFill/>
          <a:ln w="6350">
            <a:solidFill>
              <a:srgbClr val="993300"/>
            </a:solidFill>
            <a:miter lim="800000"/>
            <a:headEnd/>
            <a:tailEnd/>
          </a:ln>
        </p:spPr>
        <p:txBody>
          <a:bodyPr wrap="none"/>
          <a:lstStyle/>
          <a:p>
            <a:endParaRPr lang="en-US"/>
          </a:p>
        </p:txBody>
      </p:sp>
      <p:sp>
        <p:nvSpPr>
          <p:cNvPr id="59902" name="Oval 946"/>
          <p:cNvSpPr>
            <a:spLocks noChangeArrowheads="1"/>
          </p:cNvSpPr>
          <p:nvPr/>
        </p:nvSpPr>
        <p:spPr bwMode="auto">
          <a:xfrm rot="-1716628">
            <a:off x="3167063" y="9334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903" name="Freeform 947"/>
          <p:cNvSpPr>
            <a:spLocks noChangeAspect="1"/>
          </p:cNvSpPr>
          <p:nvPr/>
        </p:nvSpPr>
        <p:spPr bwMode="auto">
          <a:xfrm rot="-1716628">
            <a:off x="3128963" y="9382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04" name="Oval 949"/>
          <p:cNvSpPr>
            <a:spLocks noChangeArrowheads="1"/>
          </p:cNvSpPr>
          <p:nvPr/>
        </p:nvSpPr>
        <p:spPr bwMode="auto">
          <a:xfrm rot="-1716628">
            <a:off x="2674938" y="3778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905" name="Line 950"/>
          <p:cNvSpPr>
            <a:spLocks noChangeShapeType="1"/>
          </p:cNvSpPr>
          <p:nvPr/>
        </p:nvSpPr>
        <p:spPr bwMode="auto">
          <a:xfrm rot="-1716628">
            <a:off x="2676525" y="504825"/>
            <a:ext cx="436563" cy="0"/>
          </a:xfrm>
          <a:prstGeom prst="line">
            <a:avLst/>
          </a:prstGeom>
          <a:noFill/>
          <a:ln w="6350">
            <a:solidFill>
              <a:srgbClr val="993300"/>
            </a:solidFill>
            <a:miter lim="800000"/>
            <a:headEnd/>
            <a:tailEnd/>
          </a:ln>
        </p:spPr>
        <p:txBody>
          <a:bodyPr wrap="none"/>
          <a:lstStyle/>
          <a:p>
            <a:endParaRPr lang="en-US"/>
          </a:p>
        </p:txBody>
      </p:sp>
      <p:sp>
        <p:nvSpPr>
          <p:cNvPr id="59906" name="Line 951"/>
          <p:cNvSpPr>
            <a:spLocks noChangeShapeType="1"/>
          </p:cNvSpPr>
          <p:nvPr/>
        </p:nvSpPr>
        <p:spPr bwMode="auto">
          <a:xfrm rot="-1716628">
            <a:off x="2719388" y="557213"/>
            <a:ext cx="396875" cy="0"/>
          </a:xfrm>
          <a:prstGeom prst="line">
            <a:avLst/>
          </a:prstGeom>
          <a:noFill/>
          <a:ln w="6350">
            <a:solidFill>
              <a:srgbClr val="993300"/>
            </a:solidFill>
            <a:miter lim="800000"/>
            <a:headEnd/>
            <a:tailEnd/>
          </a:ln>
        </p:spPr>
        <p:txBody>
          <a:bodyPr wrap="none"/>
          <a:lstStyle/>
          <a:p>
            <a:endParaRPr lang="en-US"/>
          </a:p>
        </p:txBody>
      </p:sp>
      <p:sp>
        <p:nvSpPr>
          <p:cNvPr id="59907" name="Line 952"/>
          <p:cNvSpPr>
            <a:spLocks noChangeShapeType="1"/>
          </p:cNvSpPr>
          <p:nvPr/>
        </p:nvSpPr>
        <p:spPr bwMode="auto">
          <a:xfrm rot="-1716628">
            <a:off x="2676525" y="461963"/>
            <a:ext cx="396875" cy="0"/>
          </a:xfrm>
          <a:prstGeom prst="line">
            <a:avLst/>
          </a:prstGeom>
          <a:noFill/>
          <a:ln w="6350">
            <a:solidFill>
              <a:srgbClr val="993300"/>
            </a:solidFill>
            <a:miter lim="800000"/>
            <a:headEnd/>
            <a:tailEnd/>
          </a:ln>
        </p:spPr>
        <p:txBody>
          <a:bodyPr wrap="none"/>
          <a:lstStyle/>
          <a:p>
            <a:endParaRPr lang="en-US"/>
          </a:p>
        </p:txBody>
      </p:sp>
      <p:sp>
        <p:nvSpPr>
          <p:cNvPr id="59908" name="Line 953"/>
          <p:cNvSpPr>
            <a:spLocks noChangeShapeType="1"/>
          </p:cNvSpPr>
          <p:nvPr/>
        </p:nvSpPr>
        <p:spPr bwMode="auto">
          <a:xfrm rot="-1716628">
            <a:off x="2808288" y="598488"/>
            <a:ext cx="274637" cy="0"/>
          </a:xfrm>
          <a:prstGeom prst="line">
            <a:avLst/>
          </a:prstGeom>
          <a:noFill/>
          <a:ln w="6350">
            <a:solidFill>
              <a:srgbClr val="993300"/>
            </a:solidFill>
            <a:miter lim="800000"/>
            <a:headEnd/>
            <a:tailEnd/>
          </a:ln>
        </p:spPr>
        <p:txBody>
          <a:bodyPr wrap="none"/>
          <a:lstStyle/>
          <a:p>
            <a:endParaRPr lang="en-US"/>
          </a:p>
        </p:txBody>
      </p:sp>
      <p:sp>
        <p:nvSpPr>
          <p:cNvPr id="59909" name="Line 954"/>
          <p:cNvSpPr>
            <a:spLocks noChangeShapeType="1"/>
          </p:cNvSpPr>
          <p:nvPr/>
        </p:nvSpPr>
        <p:spPr bwMode="auto">
          <a:xfrm rot="-1716628">
            <a:off x="2714625" y="415925"/>
            <a:ext cx="274638" cy="0"/>
          </a:xfrm>
          <a:prstGeom prst="line">
            <a:avLst/>
          </a:prstGeom>
          <a:noFill/>
          <a:ln w="6350">
            <a:solidFill>
              <a:srgbClr val="993300"/>
            </a:solidFill>
            <a:miter lim="800000"/>
            <a:headEnd/>
            <a:tailEnd/>
          </a:ln>
        </p:spPr>
        <p:txBody>
          <a:bodyPr wrap="none"/>
          <a:lstStyle/>
          <a:p>
            <a:endParaRPr lang="en-US"/>
          </a:p>
        </p:txBody>
      </p:sp>
      <p:sp>
        <p:nvSpPr>
          <p:cNvPr id="59910" name="Oval 955"/>
          <p:cNvSpPr>
            <a:spLocks noChangeArrowheads="1"/>
          </p:cNvSpPr>
          <p:nvPr/>
        </p:nvSpPr>
        <p:spPr bwMode="auto">
          <a:xfrm rot="-1716628">
            <a:off x="2674938" y="3762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11" name="Freeform 956"/>
          <p:cNvSpPr>
            <a:spLocks noChangeAspect="1"/>
          </p:cNvSpPr>
          <p:nvPr/>
        </p:nvSpPr>
        <p:spPr bwMode="auto">
          <a:xfrm rot="-1716628">
            <a:off x="2636838" y="3810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12" name="Oval 976"/>
          <p:cNvSpPr>
            <a:spLocks noChangeArrowheads="1"/>
          </p:cNvSpPr>
          <p:nvPr/>
        </p:nvSpPr>
        <p:spPr bwMode="auto">
          <a:xfrm rot="-1716628">
            <a:off x="5535613" y="35496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913" name="Line 977"/>
          <p:cNvSpPr>
            <a:spLocks noChangeShapeType="1"/>
          </p:cNvSpPr>
          <p:nvPr/>
        </p:nvSpPr>
        <p:spPr bwMode="auto">
          <a:xfrm rot="-1716628">
            <a:off x="5537200" y="3676650"/>
            <a:ext cx="436563" cy="0"/>
          </a:xfrm>
          <a:prstGeom prst="line">
            <a:avLst/>
          </a:prstGeom>
          <a:noFill/>
          <a:ln w="6350">
            <a:solidFill>
              <a:srgbClr val="993300"/>
            </a:solidFill>
            <a:miter lim="800000"/>
            <a:headEnd/>
            <a:tailEnd/>
          </a:ln>
        </p:spPr>
        <p:txBody>
          <a:bodyPr wrap="none"/>
          <a:lstStyle/>
          <a:p>
            <a:endParaRPr lang="en-US"/>
          </a:p>
        </p:txBody>
      </p:sp>
      <p:sp>
        <p:nvSpPr>
          <p:cNvPr id="59914" name="Line 978"/>
          <p:cNvSpPr>
            <a:spLocks noChangeShapeType="1"/>
          </p:cNvSpPr>
          <p:nvPr/>
        </p:nvSpPr>
        <p:spPr bwMode="auto">
          <a:xfrm rot="-1716628">
            <a:off x="5580063" y="3729038"/>
            <a:ext cx="396875" cy="0"/>
          </a:xfrm>
          <a:prstGeom prst="line">
            <a:avLst/>
          </a:prstGeom>
          <a:noFill/>
          <a:ln w="6350">
            <a:solidFill>
              <a:srgbClr val="993300"/>
            </a:solidFill>
            <a:miter lim="800000"/>
            <a:headEnd/>
            <a:tailEnd/>
          </a:ln>
        </p:spPr>
        <p:txBody>
          <a:bodyPr wrap="none"/>
          <a:lstStyle/>
          <a:p>
            <a:endParaRPr lang="en-US"/>
          </a:p>
        </p:txBody>
      </p:sp>
      <p:sp>
        <p:nvSpPr>
          <p:cNvPr id="59915" name="Line 979"/>
          <p:cNvSpPr>
            <a:spLocks noChangeShapeType="1"/>
          </p:cNvSpPr>
          <p:nvPr/>
        </p:nvSpPr>
        <p:spPr bwMode="auto">
          <a:xfrm rot="-1716628">
            <a:off x="5537200" y="3633788"/>
            <a:ext cx="396875" cy="0"/>
          </a:xfrm>
          <a:prstGeom prst="line">
            <a:avLst/>
          </a:prstGeom>
          <a:noFill/>
          <a:ln w="6350">
            <a:solidFill>
              <a:srgbClr val="993300"/>
            </a:solidFill>
            <a:miter lim="800000"/>
            <a:headEnd/>
            <a:tailEnd/>
          </a:ln>
        </p:spPr>
        <p:txBody>
          <a:bodyPr wrap="none"/>
          <a:lstStyle/>
          <a:p>
            <a:endParaRPr lang="en-US"/>
          </a:p>
        </p:txBody>
      </p:sp>
      <p:sp>
        <p:nvSpPr>
          <p:cNvPr id="59916" name="Line 980"/>
          <p:cNvSpPr>
            <a:spLocks noChangeShapeType="1"/>
          </p:cNvSpPr>
          <p:nvPr/>
        </p:nvSpPr>
        <p:spPr bwMode="auto">
          <a:xfrm rot="-1716628">
            <a:off x="5668963" y="3770313"/>
            <a:ext cx="274637" cy="0"/>
          </a:xfrm>
          <a:prstGeom prst="line">
            <a:avLst/>
          </a:prstGeom>
          <a:noFill/>
          <a:ln w="6350">
            <a:solidFill>
              <a:srgbClr val="993300"/>
            </a:solidFill>
            <a:miter lim="800000"/>
            <a:headEnd/>
            <a:tailEnd/>
          </a:ln>
        </p:spPr>
        <p:txBody>
          <a:bodyPr wrap="none"/>
          <a:lstStyle/>
          <a:p>
            <a:endParaRPr lang="en-US"/>
          </a:p>
        </p:txBody>
      </p:sp>
      <p:sp>
        <p:nvSpPr>
          <p:cNvPr id="59917" name="Line 981"/>
          <p:cNvSpPr>
            <a:spLocks noChangeShapeType="1"/>
          </p:cNvSpPr>
          <p:nvPr/>
        </p:nvSpPr>
        <p:spPr bwMode="auto">
          <a:xfrm rot="-1716628">
            <a:off x="5575300" y="3587750"/>
            <a:ext cx="274638" cy="0"/>
          </a:xfrm>
          <a:prstGeom prst="line">
            <a:avLst/>
          </a:prstGeom>
          <a:noFill/>
          <a:ln w="6350">
            <a:solidFill>
              <a:srgbClr val="993300"/>
            </a:solidFill>
            <a:miter lim="800000"/>
            <a:headEnd/>
            <a:tailEnd/>
          </a:ln>
        </p:spPr>
        <p:txBody>
          <a:bodyPr wrap="none"/>
          <a:lstStyle/>
          <a:p>
            <a:endParaRPr lang="en-US"/>
          </a:p>
        </p:txBody>
      </p:sp>
      <p:sp>
        <p:nvSpPr>
          <p:cNvPr id="59918" name="Oval 982"/>
          <p:cNvSpPr>
            <a:spLocks noChangeArrowheads="1"/>
          </p:cNvSpPr>
          <p:nvPr/>
        </p:nvSpPr>
        <p:spPr bwMode="auto">
          <a:xfrm rot="-1716628">
            <a:off x="5535613" y="35480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19" name="Freeform 983"/>
          <p:cNvSpPr>
            <a:spLocks noChangeAspect="1"/>
          </p:cNvSpPr>
          <p:nvPr/>
        </p:nvSpPr>
        <p:spPr bwMode="auto">
          <a:xfrm rot="-1716628">
            <a:off x="5497513" y="35528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20" name="Oval 985"/>
          <p:cNvSpPr>
            <a:spLocks noChangeArrowheads="1"/>
          </p:cNvSpPr>
          <p:nvPr/>
        </p:nvSpPr>
        <p:spPr bwMode="auto">
          <a:xfrm rot="-1716628">
            <a:off x="6045200" y="41068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921" name="Line 986"/>
          <p:cNvSpPr>
            <a:spLocks noChangeShapeType="1"/>
          </p:cNvSpPr>
          <p:nvPr/>
        </p:nvSpPr>
        <p:spPr bwMode="auto">
          <a:xfrm rot="-1716628">
            <a:off x="6046788" y="4233863"/>
            <a:ext cx="436562" cy="0"/>
          </a:xfrm>
          <a:prstGeom prst="line">
            <a:avLst/>
          </a:prstGeom>
          <a:noFill/>
          <a:ln w="6350">
            <a:solidFill>
              <a:srgbClr val="993300"/>
            </a:solidFill>
            <a:miter lim="800000"/>
            <a:headEnd/>
            <a:tailEnd/>
          </a:ln>
        </p:spPr>
        <p:txBody>
          <a:bodyPr wrap="none"/>
          <a:lstStyle/>
          <a:p>
            <a:endParaRPr lang="en-US"/>
          </a:p>
        </p:txBody>
      </p:sp>
      <p:sp>
        <p:nvSpPr>
          <p:cNvPr id="59922" name="Line 987"/>
          <p:cNvSpPr>
            <a:spLocks noChangeShapeType="1"/>
          </p:cNvSpPr>
          <p:nvPr/>
        </p:nvSpPr>
        <p:spPr bwMode="auto">
          <a:xfrm rot="-1716628">
            <a:off x="6089650" y="4286250"/>
            <a:ext cx="396875" cy="0"/>
          </a:xfrm>
          <a:prstGeom prst="line">
            <a:avLst/>
          </a:prstGeom>
          <a:noFill/>
          <a:ln w="6350">
            <a:solidFill>
              <a:srgbClr val="993300"/>
            </a:solidFill>
            <a:miter lim="800000"/>
            <a:headEnd/>
            <a:tailEnd/>
          </a:ln>
        </p:spPr>
        <p:txBody>
          <a:bodyPr wrap="none"/>
          <a:lstStyle/>
          <a:p>
            <a:endParaRPr lang="en-US"/>
          </a:p>
        </p:txBody>
      </p:sp>
      <p:sp>
        <p:nvSpPr>
          <p:cNvPr id="59923" name="Line 988"/>
          <p:cNvSpPr>
            <a:spLocks noChangeShapeType="1"/>
          </p:cNvSpPr>
          <p:nvPr/>
        </p:nvSpPr>
        <p:spPr bwMode="auto">
          <a:xfrm rot="-1716628">
            <a:off x="6046788" y="4191000"/>
            <a:ext cx="396875" cy="0"/>
          </a:xfrm>
          <a:prstGeom prst="line">
            <a:avLst/>
          </a:prstGeom>
          <a:noFill/>
          <a:ln w="6350">
            <a:solidFill>
              <a:srgbClr val="993300"/>
            </a:solidFill>
            <a:miter lim="800000"/>
            <a:headEnd/>
            <a:tailEnd/>
          </a:ln>
        </p:spPr>
        <p:txBody>
          <a:bodyPr wrap="none"/>
          <a:lstStyle/>
          <a:p>
            <a:endParaRPr lang="en-US"/>
          </a:p>
        </p:txBody>
      </p:sp>
      <p:sp>
        <p:nvSpPr>
          <p:cNvPr id="59924" name="Line 989"/>
          <p:cNvSpPr>
            <a:spLocks noChangeShapeType="1"/>
          </p:cNvSpPr>
          <p:nvPr/>
        </p:nvSpPr>
        <p:spPr bwMode="auto">
          <a:xfrm rot="-1716628">
            <a:off x="6178550" y="4327525"/>
            <a:ext cx="274638" cy="0"/>
          </a:xfrm>
          <a:prstGeom prst="line">
            <a:avLst/>
          </a:prstGeom>
          <a:noFill/>
          <a:ln w="6350">
            <a:solidFill>
              <a:srgbClr val="993300"/>
            </a:solidFill>
            <a:miter lim="800000"/>
            <a:headEnd/>
            <a:tailEnd/>
          </a:ln>
        </p:spPr>
        <p:txBody>
          <a:bodyPr wrap="none"/>
          <a:lstStyle/>
          <a:p>
            <a:endParaRPr lang="en-US"/>
          </a:p>
        </p:txBody>
      </p:sp>
      <p:sp>
        <p:nvSpPr>
          <p:cNvPr id="59925" name="Line 990"/>
          <p:cNvSpPr>
            <a:spLocks noChangeShapeType="1"/>
          </p:cNvSpPr>
          <p:nvPr/>
        </p:nvSpPr>
        <p:spPr bwMode="auto">
          <a:xfrm rot="-1716628">
            <a:off x="6084888" y="4144963"/>
            <a:ext cx="274637" cy="0"/>
          </a:xfrm>
          <a:prstGeom prst="line">
            <a:avLst/>
          </a:prstGeom>
          <a:noFill/>
          <a:ln w="6350">
            <a:solidFill>
              <a:srgbClr val="993300"/>
            </a:solidFill>
            <a:miter lim="800000"/>
            <a:headEnd/>
            <a:tailEnd/>
          </a:ln>
        </p:spPr>
        <p:txBody>
          <a:bodyPr wrap="none"/>
          <a:lstStyle/>
          <a:p>
            <a:endParaRPr lang="en-US"/>
          </a:p>
        </p:txBody>
      </p:sp>
      <p:sp>
        <p:nvSpPr>
          <p:cNvPr id="59926" name="Oval 991"/>
          <p:cNvSpPr>
            <a:spLocks noChangeArrowheads="1"/>
          </p:cNvSpPr>
          <p:nvPr/>
        </p:nvSpPr>
        <p:spPr bwMode="auto">
          <a:xfrm rot="-1716628">
            <a:off x="6045200" y="41052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927" name="Freeform 992"/>
          <p:cNvSpPr>
            <a:spLocks noChangeAspect="1"/>
          </p:cNvSpPr>
          <p:nvPr/>
        </p:nvSpPr>
        <p:spPr bwMode="auto">
          <a:xfrm rot="-1716628">
            <a:off x="6007100" y="41100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28" name="Oval 994"/>
          <p:cNvSpPr>
            <a:spLocks noChangeArrowheads="1"/>
          </p:cNvSpPr>
          <p:nvPr/>
        </p:nvSpPr>
        <p:spPr bwMode="auto">
          <a:xfrm rot="-1716628">
            <a:off x="6540500" y="46672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929" name="Line 995"/>
          <p:cNvSpPr>
            <a:spLocks noChangeShapeType="1"/>
          </p:cNvSpPr>
          <p:nvPr/>
        </p:nvSpPr>
        <p:spPr bwMode="auto">
          <a:xfrm rot="-1716628">
            <a:off x="6542088" y="4794250"/>
            <a:ext cx="436562" cy="0"/>
          </a:xfrm>
          <a:prstGeom prst="line">
            <a:avLst/>
          </a:prstGeom>
          <a:noFill/>
          <a:ln w="6350">
            <a:solidFill>
              <a:srgbClr val="993300"/>
            </a:solidFill>
            <a:miter lim="800000"/>
            <a:headEnd/>
            <a:tailEnd/>
          </a:ln>
        </p:spPr>
        <p:txBody>
          <a:bodyPr wrap="none"/>
          <a:lstStyle/>
          <a:p>
            <a:endParaRPr lang="en-US"/>
          </a:p>
        </p:txBody>
      </p:sp>
      <p:sp>
        <p:nvSpPr>
          <p:cNvPr id="59930" name="Line 996"/>
          <p:cNvSpPr>
            <a:spLocks noChangeShapeType="1"/>
          </p:cNvSpPr>
          <p:nvPr/>
        </p:nvSpPr>
        <p:spPr bwMode="auto">
          <a:xfrm rot="-1716628">
            <a:off x="6584950" y="4846638"/>
            <a:ext cx="396875" cy="0"/>
          </a:xfrm>
          <a:prstGeom prst="line">
            <a:avLst/>
          </a:prstGeom>
          <a:noFill/>
          <a:ln w="6350">
            <a:solidFill>
              <a:srgbClr val="993300"/>
            </a:solidFill>
            <a:miter lim="800000"/>
            <a:headEnd/>
            <a:tailEnd/>
          </a:ln>
        </p:spPr>
        <p:txBody>
          <a:bodyPr wrap="none"/>
          <a:lstStyle/>
          <a:p>
            <a:endParaRPr lang="en-US"/>
          </a:p>
        </p:txBody>
      </p:sp>
      <p:sp>
        <p:nvSpPr>
          <p:cNvPr id="59931" name="Line 997"/>
          <p:cNvSpPr>
            <a:spLocks noChangeShapeType="1"/>
          </p:cNvSpPr>
          <p:nvPr/>
        </p:nvSpPr>
        <p:spPr bwMode="auto">
          <a:xfrm rot="-1716628">
            <a:off x="6542088" y="4751388"/>
            <a:ext cx="396875" cy="0"/>
          </a:xfrm>
          <a:prstGeom prst="line">
            <a:avLst/>
          </a:prstGeom>
          <a:noFill/>
          <a:ln w="6350">
            <a:solidFill>
              <a:srgbClr val="993300"/>
            </a:solidFill>
            <a:miter lim="800000"/>
            <a:headEnd/>
            <a:tailEnd/>
          </a:ln>
        </p:spPr>
        <p:txBody>
          <a:bodyPr wrap="none"/>
          <a:lstStyle/>
          <a:p>
            <a:endParaRPr lang="en-US"/>
          </a:p>
        </p:txBody>
      </p:sp>
      <p:sp>
        <p:nvSpPr>
          <p:cNvPr id="59932" name="Line 998"/>
          <p:cNvSpPr>
            <a:spLocks noChangeShapeType="1"/>
          </p:cNvSpPr>
          <p:nvPr/>
        </p:nvSpPr>
        <p:spPr bwMode="auto">
          <a:xfrm rot="-1716628">
            <a:off x="6673850" y="4887913"/>
            <a:ext cx="274638" cy="0"/>
          </a:xfrm>
          <a:prstGeom prst="line">
            <a:avLst/>
          </a:prstGeom>
          <a:noFill/>
          <a:ln w="6350">
            <a:solidFill>
              <a:srgbClr val="993300"/>
            </a:solidFill>
            <a:miter lim="800000"/>
            <a:headEnd/>
            <a:tailEnd/>
          </a:ln>
        </p:spPr>
        <p:txBody>
          <a:bodyPr wrap="none"/>
          <a:lstStyle/>
          <a:p>
            <a:endParaRPr lang="en-US"/>
          </a:p>
        </p:txBody>
      </p:sp>
      <p:sp>
        <p:nvSpPr>
          <p:cNvPr id="59933" name="Line 999"/>
          <p:cNvSpPr>
            <a:spLocks noChangeShapeType="1"/>
          </p:cNvSpPr>
          <p:nvPr/>
        </p:nvSpPr>
        <p:spPr bwMode="auto">
          <a:xfrm rot="-1716628">
            <a:off x="6580188" y="4705350"/>
            <a:ext cx="274637" cy="0"/>
          </a:xfrm>
          <a:prstGeom prst="line">
            <a:avLst/>
          </a:prstGeom>
          <a:noFill/>
          <a:ln w="6350">
            <a:solidFill>
              <a:srgbClr val="993300"/>
            </a:solidFill>
            <a:miter lim="800000"/>
            <a:headEnd/>
            <a:tailEnd/>
          </a:ln>
        </p:spPr>
        <p:txBody>
          <a:bodyPr wrap="none"/>
          <a:lstStyle/>
          <a:p>
            <a:endParaRPr lang="en-US"/>
          </a:p>
        </p:txBody>
      </p:sp>
      <p:sp>
        <p:nvSpPr>
          <p:cNvPr id="59934" name="Oval 1000"/>
          <p:cNvSpPr>
            <a:spLocks noChangeArrowheads="1"/>
          </p:cNvSpPr>
          <p:nvPr/>
        </p:nvSpPr>
        <p:spPr bwMode="auto">
          <a:xfrm rot="-1716628">
            <a:off x="6540500" y="46656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35" name="Freeform 1001"/>
          <p:cNvSpPr>
            <a:spLocks noChangeAspect="1"/>
          </p:cNvSpPr>
          <p:nvPr/>
        </p:nvSpPr>
        <p:spPr bwMode="auto">
          <a:xfrm rot="-1716628">
            <a:off x="6502400" y="46704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36" name="Oval 1003"/>
          <p:cNvSpPr>
            <a:spLocks noChangeArrowheads="1"/>
          </p:cNvSpPr>
          <p:nvPr/>
        </p:nvSpPr>
        <p:spPr bwMode="auto">
          <a:xfrm rot="-1716628">
            <a:off x="7016750" y="52324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937" name="Line 1004"/>
          <p:cNvSpPr>
            <a:spLocks noChangeShapeType="1"/>
          </p:cNvSpPr>
          <p:nvPr/>
        </p:nvSpPr>
        <p:spPr bwMode="auto">
          <a:xfrm rot="-1716628">
            <a:off x="7018338" y="5359400"/>
            <a:ext cx="436562" cy="0"/>
          </a:xfrm>
          <a:prstGeom prst="line">
            <a:avLst/>
          </a:prstGeom>
          <a:noFill/>
          <a:ln w="6350">
            <a:solidFill>
              <a:srgbClr val="993300"/>
            </a:solidFill>
            <a:miter lim="800000"/>
            <a:headEnd/>
            <a:tailEnd/>
          </a:ln>
        </p:spPr>
        <p:txBody>
          <a:bodyPr wrap="none"/>
          <a:lstStyle/>
          <a:p>
            <a:endParaRPr lang="en-US"/>
          </a:p>
        </p:txBody>
      </p:sp>
      <p:sp>
        <p:nvSpPr>
          <p:cNvPr id="59938" name="Line 1005"/>
          <p:cNvSpPr>
            <a:spLocks noChangeShapeType="1"/>
          </p:cNvSpPr>
          <p:nvPr/>
        </p:nvSpPr>
        <p:spPr bwMode="auto">
          <a:xfrm rot="-1716628">
            <a:off x="7061200" y="5411788"/>
            <a:ext cx="396875" cy="0"/>
          </a:xfrm>
          <a:prstGeom prst="line">
            <a:avLst/>
          </a:prstGeom>
          <a:noFill/>
          <a:ln w="6350">
            <a:solidFill>
              <a:srgbClr val="993300"/>
            </a:solidFill>
            <a:miter lim="800000"/>
            <a:headEnd/>
            <a:tailEnd/>
          </a:ln>
        </p:spPr>
        <p:txBody>
          <a:bodyPr wrap="none"/>
          <a:lstStyle/>
          <a:p>
            <a:endParaRPr lang="en-US"/>
          </a:p>
        </p:txBody>
      </p:sp>
      <p:sp>
        <p:nvSpPr>
          <p:cNvPr id="59939" name="Line 1006"/>
          <p:cNvSpPr>
            <a:spLocks noChangeShapeType="1"/>
          </p:cNvSpPr>
          <p:nvPr/>
        </p:nvSpPr>
        <p:spPr bwMode="auto">
          <a:xfrm rot="-1716628">
            <a:off x="7018338" y="5316538"/>
            <a:ext cx="396875" cy="0"/>
          </a:xfrm>
          <a:prstGeom prst="line">
            <a:avLst/>
          </a:prstGeom>
          <a:noFill/>
          <a:ln w="6350">
            <a:solidFill>
              <a:srgbClr val="993300"/>
            </a:solidFill>
            <a:miter lim="800000"/>
            <a:headEnd/>
            <a:tailEnd/>
          </a:ln>
        </p:spPr>
        <p:txBody>
          <a:bodyPr wrap="none"/>
          <a:lstStyle/>
          <a:p>
            <a:endParaRPr lang="en-US"/>
          </a:p>
        </p:txBody>
      </p:sp>
      <p:sp>
        <p:nvSpPr>
          <p:cNvPr id="59940" name="Line 1007"/>
          <p:cNvSpPr>
            <a:spLocks noChangeShapeType="1"/>
          </p:cNvSpPr>
          <p:nvPr/>
        </p:nvSpPr>
        <p:spPr bwMode="auto">
          <a:xfrm rot="-1716628">
            <a:off x="7150100" y="5453063"/>
            <a:ext cx="274638" cy="0"/>
          </a:xfrm>
          <a:prstGeom prst="line">
            <a:avLst/>
          </a:prstGeom>
          <a:noFill/>
          <a:ln w="6350">
            <a:solidFill>
              <a:srgbClr val="993300"/>
            </a:solidFill>
            <a:miter lim="800000"/>
            <a:headEnd/>
            <a:tailEnd/>
          </a:ln>
        </p:spPr>
        <p:txBody>
          <a:bodyPr wrap="none"/>
          <a:lstStyle/>
          <a:p>
            <a:endParaRPr lang="en-US"/>
          </a:p>
        </p:txBody>
      </p:sp>
      <p:sp>
        <p:nvSpPr>
          <p:cNvPr id="59941" name="Line 1008"/>
          <p:cNvSpPr>
            <a:spLocks noChangeShapeType="1"/>
          </p:cNvSpPr>
          <p:nvPr/>
        </p:nvSpPr>
        <p:spPr bwMode="auto">
          <a:xfrm rot="-1716628">
            <a:off x="7056438" y="5270500"/>
            <a:ext cx="274637" cy="0"/>
          </a:xfrm>
          <a:prstGeom prst="line">
            <a:avLst/>
          </a:prstGeom>
          <a:noFill/>
          <a:ln w="6350">
            <a:solidFill>
              <a:srgbClr val="993300"/>
            </a:solidFill>
            <a:miter lim="800000"/>
            <a:headEnd/>
            <a:tailEnd/>
          </a:ln>
        </p:spPr>
        <p:txBody>
          <a:bodyPr wrap="none"/>
          <a:lstStyle/>
          <a:p>
            <a:endParaRPr lang="en-US"/>
          </a:p>
        </p:txBody>
      </p:sp>
      <p:sp>
        <p:nvSpPr>
          <p:cNvPr id="59942" name="Oval 1009"/>
          <p:cNvSpPr>
            <a:spLocks noChangeArrowheads="1"/>
          </p:cNvSpPr>
          <p:nvPr/>
        </p:nvSpPr>
        <p:spPr bwMode="auto">
          <a:xfrm rot="-1716628">
            <a:off x="7016750" y="52308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43" name="Freeform 1010"/>
          <p:cNvSpPr>
            <a:spLocks noChangeAspect="1"/>
          </p:cNvSpPr>
          <p:nvPr/>
        </p:nvSpPr>
        <p:spPr bwMode="auto">
          <a:xfrm rot="-1716628">
            <a:off x="6978650" y="52355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44" name="Oval 1012"/>
          <p:cNvSpPr>
            <a:spLocks noChangeArrowheads="1"/>
          </p:cNvSpPr>
          <p:nvPr/>
        </p:nvSpPr>
        <p:spPr bwMode="auto">
          <a:xfrm rot="-1716628">
            <a:off x="7485063" y="57086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59945" name="Line 1013"/>
          <p:cNvSpPr>
            <a:spLocks noChangeShapeType="1"/>
          </p:cNvSpPr>
          <p:nvPr/>
        </p:nvSpPr>
        <p:spPr bwMode="auto">
          <a:xfrm rot="-1716628">
            <a:off x="7486650" y="5835650"/>
            <a:ext cx="436563" cy="0"/>
          </a:xfrm>
          <a:prstGeom prst="line">
            <a:avLst/>
          </a:prstGeom>
          <a:noFill/>
          <a:ln w="6350">
            <a:solidFill>
              <a:srgbClr val="993300"/>
            </a:solidFill>
            <a:miter lim="800000"/>
            <a:headEnd/>
            <a:tailEnd/>
          </a:ln>
        </p:spPr>
        <p:txBody>
          <a:bodyPr wrap="none"/>
          <a:lstStyle/>
          <a:p>
            <a:endParaRPr lang="en-US"/>
          </a:p>
        </p:txBody>
      </p:sp>
      <p:sp>
        <p:nvSpPr>
          <p:cNvPr id="59946" name="Line 1014"/>
          <p:cNvSpPr>
            <a:spLocks noChangeShapeType="1"/>
          </p:cNvSpPr>
          <p:nvPr/>
        </p:nvSpPr>
        <p:spPr bwMode="auto">
          <a:xfrm rot="-1716628">
            <a:off x="7529513" y="5888038"/>
            <a:ext cx="396875" cy="0"/>
          </a:xfrm>
          <a:prstGeom prst="line">
            <a:avLst/>
          </a:prstGeom>
          <a:noFill/>
          <a:ln w="6350">
            <a:solidFill>
              <a:srgbClr val="993300"/>
            </a:solidFill>
            <a:miter lim="800000"/>
            <a:headEnd/>
            <a:tailEnd/>
          </a:ln>
        </p:spPr>
        <p:txBody>
          <a:bodyPr wrap="none"/>
          <a:lstStyle/>
          <a:p>
            <a:endParaRPr lang="en-US"/>
          </a:p>
        </p:txBody>
      </p:sp>
      <p:sp>
        <p:nvSpPr>
          <p:cNvPr id="59947" name="Line 1015"/>
          <p:cNvSpPr>
            <a:spLocks noChangeShapeType="1"/>
          </p:cNvSpPr>
          <p:nvPr/>
        </p:nvSpPr>
        <p:spPr bwMode="auto">
          <a:xfrm rot="-1716628">
            <a:off x="7486650" y="5792788"/>
            <a:ext cx="396875" cy="0"/>
          </a:xfrm>
          <a:prstGeom prst="line">
            <a:avLst/>
          </a:prstGeom>
          <a:noFill/>
          <a:ln w="6350">
            <a:solidFill>
              <a:srgbClr val="993300"/>
            </a:solidFill>
            <a:miter lim="800000"/>
            <a:headEnd/>
            <a:tailEnd/>
          </a:ln>
        </p:spPr>
        <p:txBody>
          <a:bodyPr wrap="none"/>
          <a:lstStyle/>
          <a:p>
            <a:endParaRPr lang="en-US"/>
          </a:p>
        </p:txBody>
      </p:sp>
      <p:sp>
        <p:nvSpPr>
          <p:cNvPr id="59948" name="Line 1016"/>
          <p:cNvSpPr>
            <a:spLocks noChangeShapeType="1"/>
          </p:cNvSpPr>
          <p:nvPr/>
        </p:nvSpPr>
        <p:spPr bwMode="auto">
          <a:xfrm rot="-1716628">
            <a:off x="7618413" y="5929313"/>
            <a:ext cx="274637" cy="0"/>
          </a:xfrm>
          <a:prstGeom prst="line">
            <a:avLst/>
          </a:prstGeom>
          <a:noFill/>
          <a:ln w="6350">
            <a:solidFill>
              <a:srgbClr val="993300"/>
            </a:solidFill>
            <a:miter lim="800000"/>
            <a:headEnd/>
            <a:tailEnd/>
          </a:ln>
        </p:spPr>
        <p:txBody>
          <a:bodyPr wrap="none"/>
          <a:lstStyle/>
          <a:p>
            <a:endParaRPr lang="en-US"/>
          </a:p>
        </p:txBody>
      </p:sp>
      <p:sp>
        <p:nvSpPr>
          <p:cNvPr id="59949" name="Line 1017"/>
          <p:cNvSpPr>
            <a:spLocks noChangeShapeType="1"/>
          </p:cNvSpPr>
          <p:nvPr/>
        </p:nvSpPr>
        <p:spPr bwMode="auto">
          <a:xfrm rot="-1716628">
            <a:off x="7524750" y="5746750"/>
            <a:ext cx="274638" cy="0"/>
          </a:xfrm>
          <a:prstGeom prst="line">
            <a:avLst/>
          </a:prstGeom>
          <a:noFill/>
          <a:ln w="6350">
            <a:solidFill>
              <a:srgbClr val="993300"/>
            </a:solidFill>
            <a:miter lim="800000"/>
            <a:headEnd/>
            <a:tailEnd/>
          </a:ln>
        </p:spPr>
        <p:txBody>
          <a:bodyPr wrap="none"/>
          <a:lstStyle/>
          <a:p>
            <a:endParaRPr lang="en-US"/>
          </a:p>
        </p:txBody>
      </p:sp>
      <p:sp>
        <p:nvSpPr>
          <p:cNvPr id="59950" name="Oval 1018"/>
          <p:cNvSpPr>
            <a:spLocks noChangeArrowheads="1"/>
          </p:cNvSpPr>
          <p:nvPr/>
        </p:nvSpPr>
        <p:spPr bwMode="auto">
          <a:xfrm rot="-1716628">
            <a:off x="7485063" y="57070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51" name="Freeform 1019"/>
          <p:cNvSpPr>
            <a:spLocks noChangeAspect="1"/>
          </p:cNvSpPr>
          <p:nvPr/>
        </p:nvSpPr>
        <p:spPr bwMode="auto">
          <a:xfrm rot="-1716628">
            <a:off x="7446963" y="57118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52" name="Oval 1021"/>
          <p:cNvSpPr>
            <a:spLocks noChangeArrowheads="1"/>
          </p:cNvSpPr>
          <p:nvPr/>
        </p:nvSpPr>
        <p:spPr bwMode="auto">
          <a:xfrm rot="-1716628">
            <a:off x="7970838" y="62531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953" name="Line 1022"/>
          <p:cNvSpPr>
            <a:spLocks noChangeShapeType="1"/>
          </p:cNvSpPr>
          <p:nvPr/>
        </p:nvSpPr>
        <p:spPr bwMode="auto">
          <a:xfrm rot="-1716628">
            <a:off x="7972425" y="6380163"/>
            <a:ext cx="436563" cy="0"/>
          </a:xfrm>
          <a:prstGeom prst="line">
            <a:avLst/>
          </a:prstGeom>
          <a:noFill/>
          <a:ln w="6350">
            <a:solidFill>
              <a:srgbClr val="993300"/>
            </a:solidFill>
            <a:miter lim="800000"/>
            <a:headEnd/>
            <a:tailEnd/>
          </a:ln>
        </p:spPr>
        <p:txBody>
          <a:bodyPr wrap="none"/>
          <a:lstStyle/>
          <a:p>
            <a:endParaRPr lang="en-US"/>
          </a:p>
        </p:txBody>
      </p:sp>
      <p:sp>
        <p:nvSpPr>
          <p:cNvPr id="59954" name="Line 1023"/>
          <p:cNvSpPr>
            <a:spLocks noChangeShapeType="1"/>
          </p:cNvSpPr>
          <p:nvPr/>
        </p:nvSpPr>
        <p:spPr bwMode="auto">
          <a:xfrm rot="-1716628">
            <a:off x="8015288" y="6432550"/>
            <a:ext cx="396875" cy="0"/>
          </a:xfrm>
          <a:prstGeom prst="line">
            <a:avLst/>
          </a:prstGeom>
          <a:noFill/>
          <a:ln w="6350">
            <a:solidFill>
              <a:srgbClr val="993300"/>
            </a:solidFill>
            <a:miter lim="800000"/>
            <a:headEnd/>
            <a:tailEnd/>
          </a:ln>
        </p:spPr>
        <p:txBody>
          <a:bodyPr wrap="none"/>
          <a:lstStyle/>
          <a:p>
            <a:endParaRPr lang="en-US"/>
          </a:p>
        </p:txBody>
      </p:sp>
      <p:sp>
        <p:nvSpPr>
          <p:cNvPr id="59955" name="Line 1024"/>
          <p:cNvSpPr>
            <a:spLocks noChangeShapeType="1"/>
          </p:cNvSpPr>
          <p:nvPr/>
        </p:nvSpPr>
        <p:spPr bwMode="auto">
          <a:xfrm rot="-1716628">
            <a:off x="7972425" y="6337300"/>
            <a:ext cx="396875" cy="0"/>
          </a:xfrm>
          <a:prstGeom prst="line">
            <a:avLst/>
          </a:prstGeom>
          <a:noFill/>
          <a:ln w="6350">
            <a:solidFill>
              <a:srgbClr val="993300"/>
            </a:solidFill>
            <a:miter lim="800000"/>
            <a:headEnd/>
            <a:tailEnd/>
          </a:ln>
        </p:spPr>
        <p:txBody>
          <a:bodyPr wrap="none"/>
          <a:lstStyle/>
          <a:p>
            <a:endParaRPr lang="en-US"/>
          </a:p>
        </p:txBody>
      </p:sp>
      <p:sp>
        <p:nvSpPr>
          <p:cNvPr id="59956" name="Line 1025"/>
          <p:cNvSpPr>
            <a:spLocks noChangeShapeType="1"/>
          </p:cNvSpPr>
          <p:nvPr/>
        </p:nvSpPr>
        <p:spPr bwMode="auto">
          <a:xfrm rot="-1716628">
            <a:off x="8104188" y="6473825"/>
            <a:ext cx="274637" cy="0"/>
          </a:xfrm>
          <a:prstGeom prst="line">
            <a:avLst/>
          </a:prstGeom>
          <a:noFill/>
          <a:ln w="6350">
            <a:solidFill>
              <a:srgbClr val="993300"/>
            </a:solidFill>
            <a:miter lim="800000"/>
            <a:headEnd/>
            <a:tailEnd/>
          </a:ln>
        </p:spPr>
        <p:txBody>
          <a:bodyPr wrap="none"/>
          <a:lstStyle/>
          <a:p>
            <a:endParaRPr lang="en-US"/>
          </a:p>
        </p:txBody>
      </p:sp>
      <p:sp>
        <p:nvSpPr>
          <p:cNvPr id="59957" name="Line 1026"/>
          <p:cNvSpPr>
            <a:spLocks noChangeShapeType="1"/>
          </p:cNvSpPr>
          <p:nvPr/>
        </p:nvSpPr>
        <p:spPr bwMode="auto">
          <a:xfrm rot="-1716628">
            <a:off x="8010525" y="6291263"/>
            <a:ext cx="274638" cy="0"/>
          </a:xfrm>
          <a:prstGeom prst="line">
            <a:avLst/>
          </a:prstGeom>
          <a:noFill/>
          <a:ln w="6350">
            <a:solidFill>
              <a:srgbClr val="993300"/>
            </a:solidFill>
            <a:miter lim="800000"/>
            <a:headEnd/>
            <a:tailEnd/>
          </a:ln>
        </p:spPr>
        <p:txBody>
          <a:bodyPr wrap="none"/>
          <a:lstStyle/>
          <a:p>
            <a:endParaRPr lang="en-US"/>
          </a:p>
        </p:txBody>
      </p:sp>
      <p:sp>
        <p:nvSpPr>
          <p:cNvPr id="59958" name="Oval 1027"/>
          <p:cNvSpPr>
            <a:spLocks noChangeArrowheads="1"/>
          </p:cNvSpPr>
          <p:nvPr/>
        </p:nvSpPr>
        <p:spPr bwMode="auto">
          <a:xfrm rot="-1716628">
            <a:off x="7970838" y="62515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59959" name="Freeform 1028"/>
          <p:cNvSpPr>
            <a:spLocks noChangeAspect="1"/>
          </p:cNvSpPr>
          <p:nvPr/>
        </p:nvSpPr>
        <p:spPr bwMode="auto">
          <a:xfrm rot="-1716628">
            <a:off x="7932738" y="62563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60" name="Oval 1030"/>
          <p:cNvSpPr>
            <a:spLocks noChangeArrowheads="1"/>
          </p:cNvSpPr>
          <p:nvPr/>
        </p:nvSpPr>
        <p:spPr bwMode="auto">
          <a:xfrm rot="9123344">
            <a:off x="5537200" y="35401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961" name="Line 1031"/>
          <p:cNvSpPr>
            <a:spLocks noChangeShapeType="1"/>
          </p:cNvSpPr>
          <p:nvPr/>
        </p:nvSpPr>
        <p:spPr bwMode="auto">
          <a:xfrm rot="9123344">
            <a:off x="5538788" y="496888"/>
            <a:ext cx="436562" cy="0"/>
          </a:xfrm>
          <a:prstGeom prst="line">
            <a:avLst/>
          </a:prstGeom>
          <a:noFill/>
          <a:ln w="6350">
            <a:solidFill>
              <a:srgbClr val="993300"/>
            </a:solidFill>
            <a:miter lim="800000"/>
            <a:headEnd/>
            <a:tailEnd/>
          </a:ln>
        </p:spPr>
        <p:txBody>
          <a:bodyPr wrap="none"/>
          <a:lstStyle/>
          <a:p>
            <a:endParaRPr lang="en-US"/>
          </a:p>
        </p:txBody>
      </p:sp>
      <p:sp>
        <p:nvSpPr>
          <p:cNvPr id="59962" name="Line 1032"/>
          <p:cNvSpPr>
            <a:spLocks noChangeShapeType="1"/>
          </p:cNvSpPr>
          <p:nvPr/>
        </p:nvSpPr>
        <p:spPr bwMode="auto">
          <a:xfrm rot="9123344">
            <a:off x="5538788" y="442913"/>
            <a:ext cx="396875" cy="0"/>
          </a:xfrm>
          <a:prstGeom prst="line">
            <a:avLst/>
          </a:prstGeom>
          <a:noFill/>
          <a:ln w="6350">
            <a:solidFill>
              <a:srgbClr val="993300"/>
            </a:solidFill>
            <a:miter lim="800000"/>
            <a:headEnd/>
            <a:tailEnd/>
          </a:ln>
        </p:spPr>
        <p:txBody>
          <a:bodyPr wrap="none"/>
          <a:lstStyle/>
          <a:p>
            <a:endParaRPr lang="en-US"/>
          </a:p>
        </p:txBody>
      </p:sp>
      <p:sp>
        <p:nvSpPr>
          <p:cNvPr id="59963" name="Line 1033"/>
          <p:cNvSpPr>
            <a:spLocks noChangeShapeType="1"/>
          </p:cNvSpPr>
          <p:nvPr/>
        </p:nvSpPr>
        <p:spPr bwMode="auto">
          <a:xfrm rot="9123344">
            <a:off x="5578475" y="541338"/>
            <a:ext cx="396875" cy="0"/>
          </a:xfrm>
          <a:prstGeom prst="line">
            <a:avLst/>
          </a:prstGeom>
          <a:noFill/>
          <a:ln w="6350">
            <a:solidFill>
              <a:srgbClr val="993300"/>
            </a:solidFill>
            <a:miter lim="800000"/>
            <a:headEnd/>
            <a:tailEnd/>
          </a:ln>
        </p:spPr>
        <p:txBody>
          <a:bodyPr wrap="none"/>
          <a:lstStyle/>
          <a:p>
            <a:endParaRPr lang="en-US"/>
          </a:p>
        </p:txBody>
      </p:sp>
      <p:sp>
        <p:nvSpPr>
          <p:cNvPr id="59964" name="Line 1034"/>
          <p:cNvSpPr>
            <a:spLocks noChangeShapeType="1"/>
          </p:cNvSpPr>
          <p:nvPr/>
        </p:nvSpPr>
        <p:spPr bwMode="auto">
          <a:xfrm rot="9123344">
            <a:off x="5570538" y="403225"/>
            <a:ext cx="274637" cy="0"/>
          </a:xfrm>
          <a:prstGeom prst="line">
            <a:avLst/>
          </a:prstGeom>
          <a:noFill/>
          <a:ln w="6350">
            <a:solidFill>
              <a:srgbClr val="993300"/>
            </a:solidFill>
            <a:miter lim="800000"/>
            <a:headEnd/>
            <a:tailEnd/>
          </a:ln>
        </p:spPr>
        <p:txBody>
          <a:bodyPr wrap="none"/>
          <a:lstStyle/>
          <a:p>
            <a:endParaRPr lang="en-US"/>
          </a:p>
        </p:txBody>
      </p:sp>
      <p:sp>
        <p:nvSpPr>
          <p:cNvPr id="59965" name="Line 1035"/>
          <p:cNvSpPr>
            <a:spLocks noChangeShapeType="1"/>
          </p:cNvSpPr>
          <p:nvPr/>
        </p:nvSpPr>
        <p:spPr bwMode="auto">
          <a:xfrm rot="9123344">
            <a:off x="5662613" y="585788"/>
            <a:ext cx="274637" cy="0"/>
          </a:xfrm>
          <a:prstGeom prst="line">
            <a:avLst/>
          </a:prstGeom>
          <a:noFill/>
          <a:ln w="6350">
            <a:solidFill>
              <a:srgbClr val="993300"/>
            </a:solidFill>
            <a:miter lim="800000"/>
            <a:headEnd/>
            <a:tailEnd/>
          </a:ln>
        </p:spPr>
        <p:txBody>
          <a:bodyPr wrap="none"/>
          <a:lstStyle/>
          <a:p>
            <a:endParaRPr lang="en-US"/>
          </a:p>
        </p:txBody>
      </p:sp>
      <p:sp>
        <p:nvSpPr>
          <p:cNvPr id="59966" name="Oval 1036"/>
          <p:cNvSpPr>
            <a:spLocks noChangeArrowheads="1"/>
          </p:cNvSpPr>
          <p:nvPr/>
        </p:nvSpPr>
        <p:spPr bwMode="auto">
          <a:xfrm rot="9123344">
            <a:off x="5538788" y="3571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67" name="Freeform 1037"/>
          <p:cNvSpPr>
            <a:spLocks noChangeAspect="1"/>
          </p:cNvSpPr>
          <p:nvPr/>
        </p:nvSpPr>
        <p:spPr bwMode="auto">
          <a:xfrm rot="9123344">
            <a:off x="5567363" y="4841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68" name="Oval 1039"/>
          <p:cNvSpPr>
            <a:spLocks noChangeArrowheads="1"/>
          </p:cNvSpPr>
          <p:nvPr/>
        </p:nvSpPr>
        <p:spPr bwMode="auto">
          <a:xfrm rot="9123344">
            <a:off x="6054725" y="8969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969" name="Line 1040"/>
          <p:cNvSpPr>
            <a:spLocks noChangeShapeType="1"/>
          </p:cNvSpPr>
          <p:nvPr/>
        </p:nvSpPr>
        <p:spPr bwMode="auto">
          <a:xfrm rot="9123344">
            <a:off x="6056313" y="1039813"/>
            <a:ext cx="436562" cy="0"/>
          </a:xfrm>
          <a:prstGeom prst="line">
            <a:avLst/>
          </a:prstGeom>
          <a:noFill/>
          <a:ln w="6350">
            <a:solidFill>
              <a:srgbClr val="993300"/>
            </a:solidFill>
            <a:miter lim="800000"/>
            <a:headEnd/>
            <a:tailEnd/>
          </a:ln>
        </p:spPr>
        <p:txBody>
          <a:bodyPr wrap="none"/>
          <a:lstStyle/>
          <a:p>
            <a:endParaRPr lang="en-US"/>
          </a:p>
        </p:txBody>
      </p:sp>
      <p:sp>
        <p:nvSpPr>
          <p:cNvPr id="59970" name="Line 1041"/>
          <p:cNvSpPr>
            <a:spLocks noChangeShapeType="1"/>
          </p:cNvSpPr>
          <p:nvPr/>
        </p:nvSpPr>
        <p:spPr bwMode="auto">
          <a:xfrm rot="9123344">
            <a:off x="6056313" y="985838"/>
            <a:ext cx="396875" cy="0"/>
          </a:xfrm>
          <a:prstGeom prst="line">
            <a:avLst/>
          </a:prstGeom>
          <a:noFill/>
          <a:ln w="6350">
            <a:solidFill>
              <a:srgbClr val="993300"/>
            </a:solidFill>
            <a:miter lim="800000"/>
            <a:headEnd/>
            <a:tailEnd/>
          </a:ln>
        </p:spPr>
        <p:txBody>
          <a:bodyPr wrap="none"/>
          <a:lstStyle/>
          <a:p>
            <a:endParaRPr lang="en-US"/>
          </a:p>
        </p:txBody>
      </p:sp>
      <p:sp>
        <p:nvSpPr>
          <p:cNvPr id="59971" name="Line 1042"/>
          <p:cNvSpPr>
            <a:spLocks noChangeShapeType="1"/>
          </p:cNvSpPr>
          <p:nvPr/>
        </p:nvSpPr>
        <p:spPr bwMode="auto">
          <a:xfrm rot="9123344">
            <a:off x="6096000" y="1084263"/>
            <a:ext cx="396875" cy="0"/>
          </a:xfrm>
          <a:prstGeom prst="line">
            <a:avLst/>
          </a:prstGeom>
          <a:noFill/>
          <a:ln w="6350">
            <a:solidFill>
              <a:srgbClr val="993300"/>
            </a:solidFill>
            <a:miter lim="800000"/>
            <a:headEnd/>
            <a:tailEnd/>
          </a:ln>
        </p:spPr>
        <p:txBody>
          <a:bodyPr wrap="none"/>
          <a:lstStyle/>
          <a:p>
            <a:endParaRPr lang="en-US"/>
          </a:p>
        </p:txBody>
      </p:sp>
      <p:sp>
        <p:nvSpPr>
          <p:cNvPr id="59972" name="Line 1043"/>
          <p:cNvSpPr>
            <a:spLocks noChangeShapeType="1"/>
          </p:cNvSpPr>
          <p:nvPr/>
        </p:nvSpPr>
        <p:spPr bwMode="auto">
          <a:xfrm rot="9123344">
            <a:off x="6088063" y="946150"/>
            <a:ext cx="274637" cy="0"/>
          </a:xfrm>
          <a:prstGeom prst="line">
            <a:avLst/>
          </a:prstGeom>
          <a:noFill/>
          <a:ln w="6350">
            <a:solidFill>
              <a:srgbClr val="993300"/>
            </a:solidFill>
            <a:miter lim="800000"/>
            <a:headEnd/>
            <a:tailEnd/>
          </a:ln>
        </p:spPr>
        <p:txBody>
          <a:bodyPr wrap="none"/>
          <a:lstStyle/>
          <a:p>
            <a:endParaRPr lang="en-US"/>
          </a:p>
        </p:txBody>
      </p:sp>
      <p:sp>
        <p:nvSpPr>
          <p:cNvPr id="59973" name="Line 1044"/>
          <p:cNvSpPr>
            <a:spLocks noChangeShapeType="1"/>
          </p:cNvSpPr>
          <p:nvPr/>
        </p:nvSpPr>
        <p:spPr bwMode="auto">
          <a:xfrm rot="9123344">
            <a:off x="6180138" y="1128713"/>
            <a:ext cx="274637" cy="0"/>
          </a:xfrm>
          <a:prstGeom prst="line">
            <a:avLst/>
          </a:prstGeom>
          <a:noFill/>
          <a:ln w="6350">
            <a:solidFill>
              <a:srgbClr val="993300"/>
            </a:solidFill>
            <a:miter lim="800000"/>
            <a:headEnd/>
            <a:tailEnd/>
          </a:ln>
        </p:spPr>
        <p:txBody>
          <a:bodyPr wrap="none"/>
          <a:lstStyle/>
          <a:p>
            <a:endParaRPr lang="en-US"/>
          </a:p>
        </p:txBody>
      </p:sp>
      <p:sp>
        <p:nvSpPr>
          <p:cNvPr id="59974" name="Oval 1045"/>
          <p:cNvSpPr>
            <a:spLocks noChangeArrowheads="1"/>
          </p:cNvSpPr>
          <p:nvPr/>
        </p:nvSpPr>
        <p:spPr bwMode="auto">
          <a:xfrm rot="9123344">
            <a:off x="6056313" y="9001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75" name="Freeform 1046"/>
          <p:cNvSpPr>
            <a:spLocks noChangeAspect="1"/>
          </p:cNvSpPr>
          <p:nvPr/>
        </p:nvSpPr>
        <p:spPr bwMode="auto">
          <a:xfrm rot="9123344">
            <a:off x="6084888" y="10271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76" name="Oval 1048"/>
          <p:cNvSpPr>
            <a:spLocks noChangeArrowheads="1"/>
          </p:cNvSpPr>
          <p:nvPr/>
        </p:nvSpPr>
        <p:spPr bwMode="auto">
          <a:xfrm rot="9123344">
            <a:off x="6508750" y="138271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977" name="Line 1049"/>
          <p:cNvSpPr>
            <a:spLocks noChangeShapeType="1"/>
          </p:cNvSpPr>
          <p:nvPr/>
        </p:nvSpPr>
        <p:spPr bwMode="auto">
          <a:xfrm rot="9123344">
            <a:off x="6510338" y="1525588"/>
            <a:ext cx="436562" cy="0"/>
          </a:xfrm>
          <a:prstGeom prst="line">
            <a:avLst/>
          </a:prstGeom>
          <a:noFill/>
          <a:ln w="6350">
            <a:solidFill>
              <a:srgbClr val="993300"/>
            </a:solidFill>
            <a:miter lim="800000"/>
            <a:headEnd/>
            <a:tailEnd/>
          </a:ln>
        </p:spPr>
        <p:txBody>
          <a:bodyPr wrap="none"/>
          <a:lstStyle/>
          <a:p>
            <a:endParaRPr lang="en-US"/>
          </a:p>
        </p:txBody>
      </p:sp>
      <p:sp>
        <p:nvSpPr>
          <p:cNvPr id="59978" name="Line 1050"/>
          <p:cNvSpPr>
            <a:spLocks noChangeShapeType="1"/>
          </p:cNvSpPr>
          <p:nvPr/>
        </p:nvSpPr>
        <p:spPr bwMode="auto">
          <a:xfrm rot="9123344">
            <a:off x="6510338" y="1471613"/>
            <a:ext cx="396875" cy="0"/>
          </a:xfrm>
          <a:prstGeom prst="line">
            <a:avLst/>
          </a:prstGeom>
          <a:noFill/>
          <a:ln w="6350">
            <a:solidFill>
              <a:srgbClr val="993300"/>
            </a:solidFill>
            <a:miter lim="800000"/>
            <a:headEnd/>
            <a:tailEnd/>
          </a:ln>
        </p:spPr>
        <p:txBody>
          <a:bodyPr wrap="none"/>
          <a:lstStyle/>
          <a:p>
            <a:endParaRPr lang="en-US"/>
          </a:p>
        </p:txBody>
      </p:sp>
      <p:sp>
        <p:nvSpPr>
          <p:cNvPr id="59979" name="Line 1051"/>
          <p:cNvSpPr>
            <a:spLocks noChangeShapeType="1"/>
          </p:cNvSpPr>
          <p:nvPr/>
        </p:nvSpPr>
        <p:spPr bwMode="auto">
          <a:xfrm rot="9123344">
            <a:off x="6550025" y="1570038"/>
            <a:ext cx="396875" cy="0"/>
          </a:xfrm>
          <a:prstGeom prst="line">
            <a:avLst/>
          </a:prstGeom>
          <a:noFill/>
          <a:ln w="6350">
            <a:solidFill>
              <a:srgbClr val="993300"/>
            </a:solidFill>
            <a:miter lim="800000"/>
            <a:headEnd/>
            <a:tailEnd/>
          </a:ln>
        </p:spPr>
        <p:txBody>
          <a:bodyPr wrap="none"/>
          <a:lstStyle/>
          <a:p>
            <a:endParaRPr lang="en-US"/>
          </a:p>
        </p:txBody>
      </p:sp>
      <p:sp>
        <p:nvSpPr>
          <p:cNvPr id="59980" name="Line 1052"/>
          <p:cNvSpPr>
            <a:spLocks noChangeShapeType="1"/>
          </p:cNvSpPr>
          <p:nvPr/>
        </p:nvSpPr>
        <p:spPr bwMode="auto">
          <a:xfrm rot="9123344">
            <a:off x="6542088" y="1431925"/>
            <a:ext cx="274637" cy="0"/>
          </a:xfrm>
          <a:prstGeom prst="line">
            <a:avLst/>
          </a:prstGeom>
          <a:noFill/>
          <a:ln w="6350">
            <a:solidFill>
              <a:srgbClr val="993300"/>
            </a:solidFill>
            <a:miter lim="800000"/>
            <a:headEnd/>
            <a:tailEnd/>
          </a:ln>
        </p:spPr>
        <p:txBody>
          <a:bodyPr wrap="none"/>
          <a:lstStyle/>
          <a:p>
            <a:endParaRPr lang="en-US"/>
          </a:p>
        </p:txBody>
      </p:sp>
      <p:sp>
        <p:nvSpPr>
          <p:cNvPr id="59981" name="Line 1053"/>
          <p:cNvSpPr>
            <a:spLocks noChangeShapeType="1"/>
          </p:cNvSpPr>
          <p:nvPr/>
        </p:nvSpPr>
        <p:spPr bwMode="auto">
          <a:xfrm rot="9123344">
            <a:off x="6634163" y="1614488"/>
            <a:ext cx="274637" cy="0"/>
          </a:xfrm>
          <a:prstGeom prst="line">
            <a:avLst/>
          </a:prstGeom>
          <a:noFill/>
          <a:ln w="6350">
            <a:solidFill>
              <a:srgbClr val="993300"/>
            </a:solidFill>
            <a:miter lim="800000"/>
            <a:headEnd/>
            <a:tailEnd/>
          </a:ln>
        </p:spPr>
        <p:txBody>
          <a:bodyPr wrap="none"/>
          <a:lstStyle/>
          <a:p>
            <a:endParaRPr lang="en-US"/>
          </a:p>
        </p:txBody>
      </p:sp>
      <p:sp>
        <p:nvSpPr>
          <p:cNvPr id="59982" name="Oval 1054"/>
          <p:cNvSpPr>
            <a:spLocks noChangeArrowheads="1"/>
          </p:cNvSpPr>
          <p:nvPr/>
        </p:nvSpPr>
        <p:spPr bwMode="auto">
          <a:xfrm rot="9123344">
            <a:off x="6510338" y="13858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83" name="Freeform 1055"/>
          <p:cNvSpPr>
            <a:spLocks noChangeAspect="1"/>
          </p:cNvSpPr>
          <p:nvPr/>
        </p:nvSpPr>
        <p:spPr bwMode="auto">
          <a:xfrm rot="9123344">
            <a:off x="6538913" y="15128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84" name="Oval 1057"/>
          <p:cNvSpPr>
            <a:spLocks noChangeArrowheads="1"/>
          </p:cNvSpPr>
          <p:nvPr/>
        </p:nvSpPr>
        <p:spPr bwMode="auto">
          <a:xfrm rot="9123344">
            <a:off x="6994525" y="19256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985" name="Line 1058"/>
          <p:cNvSpPr>
            <a:spLocks noChangeShapeType="1"/>
          </p:cNvSpPr>
          <p:nvPr/>
        </p:nvSpPr>
        <p:spPr bwMode="auto">
          <a:xfrm rot="9123344">
            <a:off x="6996113" y="2068513"/>
            <a:ext cx="436562" cy="0"/>
          </a:xfrm>
          <a:prstGeom prst="line">
            <a:avLst/>
          </a:prstGeom>
          <a:noFill/>
          <a:ln w="6350">
            <a:solidFill>
              <a:srgbClr val="993300"/>
            </a:solidFill>
            <a:miter lim="800000"/>
            <a:headEnd/>
            <a:tailEnd/>
          </a:ln>
        </p:spPr>
        <p:txBody>
          <a:bodyPr wrap="none"/>
          <a:lstStyle/>
          <a:p>
            <a:endParaRPr lang="en-US"/>
          </a:p>
        </p:txBody>
      </p:sp>
      <p:sp>
        <p:nvSpPr>
          <p:cNvPr id="59986" name="Line 1059"/>
          <p:cNvSpPr>
            <a:spLocks noChangeShapeType="1"/>
          </p:cNvSpPr>
          <p:nvPr/>
        </p:nvSpPr>
        <p:spPr bwMode="auto">
          <a:xfrm rot="9123344">
            <a:off x="6996113" y="2014538"/>
            <a:ext cx="396875" cy="0"/>
          </a:xfrm>
          <a:prstGeom prst="line">
            <a:avLst/>
          </a:prstGeom>
          <a:noFill/>
          <a:ln w="6350">
            <a:solidFill>
              <a:srgbClr val="993300"/>
            </a:solidFill>
            <a:miter lim="800000"/>
            <a:headEnd/>
            <a:tailEnd/>
          </a:ln>
        </p:spPr>
        <p:txBody>
          <a:bodyPr wrap="none"/>
          <a:lstStyle/>
          <a:p>
            <a:endParaRPr lang="en-US"/>
          </a:p>
        </p:txBody>
      </p:sp>
      <p:sp>
        <p:nvSpPr>
          <p:cNvPr id="59987" name="Line 1060"/>
          <p:cNvSpPr>
            <a:spLocks noChangeShapeType="1"/>
          </p:cNvSpPr>
          <p:nvPr/>
        </p:nvSpPr>
        <p:spPr bwMode="auto">
          <a:xfrm rot="9123344">
            <a:off x="7035800" y="2112963"/>
            <a:ext cx="396875" cy="0"/>
          </a:xfrm>
          <a:prstGeom prst="line">
            <a:avLst/>
          </a:prstGeom>
          <a:noFill/>
          <a:ln w="6350">
            <a:solidFill>
              <a:srgbClr val="993300"/>
            </a:solidFill>
            <a:miter lim="800000"/>
            <a:headEnd/>
            <a:tailEnd/>
          </a:ln>
        </p:spPr>
        <p:txBody>
          <a:bodyPr wrap="none"/>
          <a:lstStyle/>
          <a:p>
            <a:endParaRPr lang="en-US"/>
          </a:p>
        </p:txBody>
      </p:sp>
      <p:sp>
        <p:nvSpPr>
          <p:cNvPr id="59988" name="Line 1061"/>
          <p:cNvSpPr>
            <a:spLocks noChangeShapeType="1"/>
          </p:cNvSpPr>
          <p:nvPr/>
        </p:nvSpPr>
        <p:spPr bwMode="auto">
          <a:xfrm rot="9123344">
            <a:off x="7027863" y="1974850"/>
            <a:ext cx="274637" cy="0"/>
          </a:xfrm>
          <a:prstGeom prst="line">
            <a:avLst/>
          </a:prstGeom>
          <a:noFill/>
          <a:ln w="6350">
            <a:solidFill>
              <a:srgbClr val="993300"/>
            </a:solidFill>
            <a:miter lim="800000"/>
            <a:headEnd/>
            <a:tailEnd/>
          </a:ln>
        </p:spPr>
        <p:txBody>
          <a:bodyPr wrap="none"/>
          <a:lstStyle/>
          <a:p>
            <a:endParaRPr lang="en-US"/>
          </a:p>
        </p:txBody>
      </p:sp>
      <p:sp>
        <p:nvSpPr>
          <p:cNvPr id="59989" name="Line 1062"/>
          <p:cNvSpPr>
            <a:spLocks noChangeShapeType="1"/>
          </p:cNvSpPr>
          <p:nvPr/>
        </p:nvSpPr>
        <p:spPr bwMode="auto">
          <a:xfrm rot="9123344">
            <a:off x="7119938" y="2157413"/>
            <a:ext cx="274637" cy="0"/>
          </a:xfrm>
          <a:prstGeom prst="line">
            <a:avLst/>
          </a:prstGeom>
          <a:noFill/>
          <a:ln w="6350">
            <a:solidFill>
              <a:srgbClr val="993300"/>
            </a:solidFill>
            <a:miter lim="800000"/>
            <a:headEnd/>
            <a:tailEnd/>
          </a:ln>
        </p:spPr>
        <p:txBody>
          <a:bodyPr wrap="none"/>
          <a:lstStyle/>
          <a:p>
            <a:endParaRPr lang="en-US"/>
          </a:p>
        </p:txBody>
      </p:sp>
      <p:sp>
        <p:nvSpPr>
          <p:cNvPr id="59990" name="Oval 1063"/>
          <p:cNvSpPr>
            <a:spLocks noChangeArrowheads="1"/>
          </p:cNvSpPr>
          <p:nvPr/>
        </p:nvSpPr>
        <p:spPr bwMode="auto">
          <a:xfrm rot="9123344">
            <a:off x="6996113" y="19288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91" name="Freeform 1064"/>
          <p:cNvSpPr>
            <a:spLocks noChangeAspect="1"/>
          </p:cNvSpPr>
          <p:nvPr/>
        </p:nvSpPr>
        <p:spPr bwMode="auto">
          <a:xfrm rot="9123344">
            <a:off x="7024688" y="2055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59992" name="Oval 1066"/>
          <p:cNvSpPr>
            <a:spLocks noChangeArrowheads="1"/>
          </p:cNvSpPr>
          <p:nvPr/>
        </p:nvSpPr>
        <p:spPr bwMode="auto">
          <a:xfrm rot="9123344">
            <a:off x="7486650" y="24939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59993" name="Line 1067"/>
          <p:cNvSpPr>
            <a:spLocks noChangeShapeType="1"/>
          </p:cNvSpPr>
          <p:nvPr/>
        </p:nvSpPr>
        <p:spPr bwMode="auto">
          <a:xfrm rot="9123344">
            <a:off x="7488238" y="2636838"/>
            <a:ext cx="436562" cy="0"/>
          </a:xfrm>
          <a:prstGeom prst="line">
            <a:avLst/>
          </a:prstGeom>
          <a:noFill/>
          <a:ln w="6350">
            <a:solidFill>
              <a:srgbClr val="993300"/>
            </a:solidFill>
            <a:miter lim="800000"/>
            <a:headEnd/>
            <a:tailEnd/>
          </a:ln>
        </p:spPr>
        <p:txBody>
          <a:bodyPr wrap="none"/>
          <a:lstStyle/>
          <a:p>
            <a:endParaRPr lang="en-US"/>
          </a:p>
        </p:txBody>
      </p:sp>
      <p:sp>
        <p:nvSpPr>
          <p:cNvPr id="59994" name="Line 1068"/>
          <p:cNvSpPr>
            <a:spLocks noChangeShapeType="1"/>
          </p:cNvSpPr>
          <p:nvPr/>
        </p:nvSpPr>
        <p:spPr bwMode="auto">
          <a:xfrm rot="9123344">
            <a:off x="7488238" y="2582863"/>
            <a:ext cx="396875" cy="0"/>
          </a:xfrm>
          <a:prstGeom prst="line">
            <a:avLst/>
          </a:prstGeom>
          <a:noFill/>
          <a:ln w="6350">
            <a:solidFill>
              <a:srgbClr val="993300"/>
            </a:solidFill>
            <a:miter lim="800000"/>
            <a:headEnd/>
            <a:tailEnd/>
          </a:ln>
        </p:spPr>
        <p:txBody>
          <a:bodyPr wrap="none"/>
          <a:lstStyle/>
          <a:p>
            <a:endParaRPr lang="en-US"/>
          </a:p>
        </p:txBody>
      </p:sp>
      <p:sp>
        <p:nvSpPr>
          <p:cNvPr id="59995" name="Line 1069"/>
          <p:cNvSpPr>
            <a:spLocks noChangeShapeType="1"/>
          </p:cNvSpPr>
          <p:nvPr/>
        </p:nvSpPr>
        <p:spPr bwMode="auto">
          <a:xfrm rot="9123344">
            <a:off x="7527925" y="2681288"/>
            <a:ext cx="396875" cy="0"/>
          </a:xfrm>
          <a:prstGeom prst="line">
            <a:avLst/>
          </a:prstGeom>
          <a:noFill/>
          <a:ln w="6350">
            <a:solidFill>
              <a:srgbClr val="993300"/>
            </a:solidFill>
            <a:miter lim="800000"/>
            <a:headEnd/>
            <a:tailEnd/>
          </a:ln>
        </p:spPr>
        <p:txBody>
          <a:bodyPr wrap="none"/>
          <a:lstStyle/>
          <a:p>
            <a:endParaRPr lang="en-US"/>
          </a:p>
        </p:txBody>
      </p:sp>
      <p:sp>
        <p:nvSpPr>
          <p:cNvPr id="59996" name="Line 1070"/>
          <p:cNvSpPr>
            <a:spLocks noChangeShapeType="1"/>
          </p:cNvSpPr>
          <p:nvPr/>
        </p:nvSpPr>
        <p:spPr bwMode="auto">
          <a:xfrm rot="9123344">
            <a:off x="7519988" y="2543175"/>
            <a:ext cx="274637" cy="0"/>
          </a:xfrm>
          <a:prstGeom prst="line">
            <a:avLst/>
          </a:prstGeom>
          <a:noFill/>
          <a:ln w="6350">
            <a:solidFill>
              <a:srgbClr val="993300"/>
            </a:solidFill>
            <a:miter lim="800000"/>
            <a:headEnd/>
            <a:tailEnd/>
          </a:ln>
        </p:spPr>
        <p:txBody>
          <a:bodyPr wrap="none"/>
          <a:lstStyle/>
          <a:p>
            <a:endParaRPr lang="en-US"/>
          </a:p>
        </p:txBody>
      </p:sp>
      <p:sp>
        <p:nvSpPr>
          <p:cNvPr id="59997" name="Line 1071"/>
          <p:cNvSpPr>
            <a:spLocks noChangeShapeType="1"/>
          </p:cNvSpPr>
          <p:nvPr/>
        </p:nvSpPr>
        <p:spPr bwMode="auto">
          <a:xfrm rot="9123344">
            <a:off x="7612063" y="2725738"/>
            <a:ext cx="274637" cy="0"/>
          </a:xfrm>
          <a:prstGeom prst="line">
            <a:avLst/>
          </a:prstGeom>
          <a:noFill/>
          <a:ln w="6350">
            <a:solidFill>
              <a:srgbClr val="993300"/>
            </a:solidFill>
            <a:miter lim="800000"/>
            <a:headEnd/>
            <a:tailEnd/>
          </a:ln>
        </p:spPr>
        <p:txBody>
          <a:bodyPr wrap="none"/>
          <a:lstStyle/>
          <a:p>
            <a:endParaRPr lang="en-US"/>
          </a:p>
        </p:txBody>
      </p:sp>
      <p:sp>
        <p:nvSpPr>
          <p:cNvPr id="59998" name="Oval 1072"/>
          <p:cNvSpPr>
            <a:spLocks noChangeArrowheads="1"/>
          </p:cNvSpPr>
          <p:nvPr/>
        </p:nvSpPr>
        <p:spPr bwMode="auto">
          <a:xfrm rot="9123344">
            <a:off x="7488238" y="24971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59999" name="Freeform 1073"/>
          <p:cNvSpPr>
            <a:spLocks noChangeAspect="1"/>
          </p:cNvSpPr>
          <p:nvPr/>
        </p:nvSpPr>
        <p:spPr bwMode="auto">
          <a:xfrm rot="9123344">
            <a:off x="7516813" y="26241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00" name="Oval 1075"/>
          <p:cNvSpPr>
            <a:spLocks noChangeArrowheads="1"/>
          </p:cNvSpPr>
          <p:nvPr/>
        </p:nvSpPr>
        <p:spPr bwMode="auto">
          <a:xfrm rot="9123344">
            <a:off x="7956550" y="30305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001" name="Line 1076"/>
          <p:cNvSpPr>
            <a:spLocks noChangeShapeType="1"/>
          </p:cNvSpPr>
          <p:nvPr/>
        </p:nvSpPr>
        <p:spPr bwMode="auto">
          <a:xfrm rot="9123344">
            <a:off x="7958138" y="3173413"/>
            <a:ext cx="436562" cy="0"/>
          </a:xfrm>
          <a:prstGeom prst="line">
            <a:avLst/>
          </a:prstGeom>
          <a:noFill/>
          <a:ln w="6350">
            <a:solidFill>
              <a:srgbClr val="993300"/>
            </a:solidFill>
            <a:miter lim="800000"/>
            <a:headEnd/>
            <a:tailEnd/>
          </a:ln>
        </p:spPr>
        <p:txBody>
          <a:bodyPr wrap="none"/>
          <a:lstStyle/>
          <a:p>
            <a:endParaRPr lang="en-US"/>
          </a:p>
        </p:txBody>
      </p:sp>
      <p:sp>
        <p:nvSpPr>
          <p:cNvPr id="60002" name="Line 1077"/>
          <p:cNvSpPr>
            <a:spLocks noChangeShapeType="1"/>
          </p:cNvSpPr>
          <p:nvPr/>
        </p:nvSpPr>
        <p:spPr bwMode="auto">
          <a:xfrm rot="9123344">
            <a:off x="7958138" y="3119438"/>
            <a:ext cx="396875" cy="0"/>
          </a:xfrm>
          <a:prstGeom prst="line">
            <a:avLst/>
          </a:prstGeom>
          <a:noFill/>
          <a:ln w="6350">
            <a:solidFill>
              <a:srgbClr val="993300"/>
            </a:solidFill>
            <a:miter lim="800000"/>
            <a:headEnd/>
            <a:tailEnd/>
          </a:ln>
        </p:spPr>
        <p:txBody>
          <a:bodyPr wrap="none"/>
          <a:lstStyle/>
          <a:p>
            <a:endParaRPr lang="en-US"/>
          </a:p>
        </p:txBody>
      </p:sp>
      <p:sp>
        <p:nvSpPr>
          <p:cNvPr id="60003" name="Line 1078"/>
          <p:cNvSpPr>
            <a:spLocks noChangeShapeType="1"/>
          </p:cNvSpPr>
          <p:nvPr/>
        </p:nvSpPr>
        <p:spPr bwMode="auto">
          <a:xfrm rot="9123344">
            <a:off x="7997825" y="3217863"/>
            <a:ext cx="396875" cy="0"/>
          </a:xfrm>
          <a:prstGeom prst="line">
            <a:avLst/>
          </a:prstGeom>
          <a:noFill/>
          <a:ln w="6350">
            <a:solidFill>
              <a:srgbClr val="993300"/>
            </a:solidFill>
            <a:miter lim="800000"/>
            <a:headEnd/>
            <a:tailEnd/>
          </a:ln>
        </p:spPr>
        <p:txBody>
          <a:bodyPr wrap="none"/>
          <a:lstStyle/>
          <a:p>
            <a:endParaRPr lang="en-US"/>
          </a:p>
        </p:txBody>
      </p:sp>
      <p:sp>
        <p:nvSpPr>
          <p:cNvPr id="60004" name="Line 1079"/>
          <p:cNvSpPr>
            <a:spLocks noChangeShapeType="1"/>
          </p:cNvSpPr>
          <p:nvPr/>
        </p:nvSpPr>
        <p:spPr bwMode="auto">
          <a:xfrm rot="9123344">
            <a:off x="7989888" y="3079750"/>
            <a:ext cx="274637" cy="0"/>
          </a:xfrm>
          <a:prstGeom prst="line">
            <a:avLst/>
          </a:prstGeom>
          <a:noFill/>
          <a:ln w="6350">
            <a:solidFill>
              <a:srgbClr val="993300"/>
            </a:solidFill>
            <a:miter lim="800000"/>
            <a:headEnd/>
            <a:tailEnd/>
          </a:ln>
        </p:spPr>
        <p:txBody>
          <a:bodyPr wrap="none"/>
          <a:lstStyle/>
          <a:p>
            <a:endParaRPr lang="en-US"/>
          </a:p>
        </p:txBody>
      </p:sp>
      <p:sp>
        <p:nvSpPr>
          <p:cNvPr id="60005" name="Line 1080"/>
          <p:cNvSpPr>
            <a:spLocks noChangeShapeType="1"/>
          </p:cNvSpPr>
          <p:nvPr/>
        </p:nvSpPr>
        <p:spPr bwMode="auto">
          <a:xfrm rot="9123344">
            <a:off x="8081963" y="3262313"/>
            <a:ext cx="274637" cy="0"/>
          </a:xfrm>
          <a:prstGeom prst="line">
            <a:avLst/>
          </a:prstGeom>
          <a:noFill/>
          <a:ln w="6350">
            <a:solidFill>
              <a:srgbClr val="993300"/>
            </a:solidFill>
            <a:miter lim="800000"/>
            <a:headEnd/>
            <a:tailEnd/>
          </a:ln>
        </p:spPr>
        <p:txBody>
          <a:bodyPr wrap="none"/>
          <a:lstStyle/>
          <a:p>
            <a:endParaRPr lang="en-US"/>
          </a:p>
        </p:txBody>
      </p:sp>
      <p:sp>
        <p:nvSpPr>
          <p:cNvPr id="60006" name="Oval 1081"/>
          <p:cNvSpPr>
            <a:spLocks noChangeArrowheads="1"/>
          </p:cNvSpPr>
          <p:nvPr/>
        </p:nvSpPr>
        <p:spPr bwMode="auto">
          <a:xfrm rot="9123344">
            <a:off x="7958138" y="30337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07" name="Freeform 1082"/>
          <p:cNvSpPr>
            <a:spLocks noChangeAspect="1"/>
          </p:cNvSpPr>
          <p:nvPr/>
        </p:nvSpPr>
        <p:spPr bwMode="auto">
          <a:xfrm rot="9123344">
            <a:off x="7986713" y="31607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08" name="Oval 1084"/>
          <p:cNvSpPr>
            <a:spLocks noChangeArrowheads="1"/>
          </p:cNvSpPr>
          <p:nvPr/>
        </p:nvSpPr>
        <p:spPr bwMode="auto">
          <a:xfrm rot="9123344">
            <a:off x="8451850" y="3516313"/>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009" name="Line 1085"/>
          <p:cNvSpPr>
            <a:spLocks noChangeShapeType="1"/>
          </p:cNvSpPr>
          <p:nvPr/>
        </p:nvSpPr>
        <p:spPr bwMode="auto">
          <a:xfrm rot="9123344">
            <a:off x="8453438" y="3659188"/>
            <a:ext cx="436562" cy="0"/>
          </a:xfrm>
          <a:prstGeom prst="line">
            <a:avLst/>
          </a:prstGeom>
          <a:noFill/>
          <a:ln w="6350">
            <a:solidFill>
              <a:srgbClr val="993300"/>
            </a:solidFill>
            <a:miter lim="800000"/>
            <a:headEnd/>
            <a:tailEnd/>
          </a:ln>
        </p:spPr>
        <p:txBody>
          <a:bodyPr wrap="none"/>
          <a:lstStyle/>
          <a:p>
            <a:endParaRPr lang="en-US"/>
          </a:p>
        </p:txBody>
      </p:sp>
      <p:sp>
        <p:nvSpPr>
          <p:cNvPr id="60010" name="Line 1086"/>
          <p:cNvSpPr>
            <a:spLocks noChangeShapeType="1"/>
          </p:cNvSpPr>
          <p:nvPr/>
        </p:nvSpPr>
        <p:spPr bwMode="auto">
          <a:xfrm rot="9123344">
            <a:off x="8453438" y="3605213"/>
            <a:ext cx="396875" cy="0"/>
          </a:xfrm>
          <a:prstGeom prst="line">
            <a:avLst/>
          </a:prstGeom>
          <a:noFill/>
          <a:ln w="6350">
            <a:solidFill>
              <a:srgbClr val="993300"/>
            </a:solidFill>
            <a:miter lim="800000"/>
            <a:headEnd/>
            <a:tailEnd/>
          </a:ln>
        </p:spPr>
        <p:txBody>
          <a:bodyPr wrap="none"/>
          <a:lstStyle/>
          <a:p>
            <a:endParaRPr lang="en-US"/>
          </a:p>
        </p:txBody>
      </p:sp>
      <p:sp>
        <p:nvSpPr>
          <p:cNvPr id="60011" name="Line 1087"/>
          <p:cNvSpPr>
            <a:spLocks noChangeShapeType="1"/>
          </p:cNvSpPr>
          <p:nvPr/>
        </p:nvSpPr>
        <p:spPr bwMode="auto">
          <a:xfrm rot="9123344">
            <a:off x="8493125" y="3703638"/>
            <a:ext cx="396875" cy="0"/>
          </a:xfrm>
          <a:prstGeom prst="line">
            <a:avLst/>
          </a:prstGeom>
          <a:noFill/>
          <a:ln w="6350">
            <a:solidFill>
              <a:srgbClr val="993300"/>
            </a:solidFill>
            <a:miter lim="800000"/>
            <a:headEnd/>
            <a:tailEnd/>
          </a:ln>
        </p:spPr>
        <p:txBody>
          <a:bodyPr wrap="none"/>
          <a:lstStyle/>
          <a:p>
            <a:endParaRPr lang="en-US"/>
          </a:p>
        </p:txBody>
      </p:sp>
      <p:sp>
        <p:nvSpPr>
          <p:cNvPr id="60012" name="Line 1088"/>
          <p:cNvSpPr>
            <a:spLocks noChangeShapeType="1"/>
          </p:cNvSpPr>
          <p:nvPr/>
        </p:nvSpPr>
        <p:spPr bwMode="auto">
          <a:xfrm rot="9123344">
            <a:off x="8485188" y="3565525"/>
            <a:ext cx="274637" cy="0"/>
          </a:xfrm>
          <a:prstGeom prst="line">
            <a:avLst/>
          </a:prstGeom>
          <a:noFill/>
          <a:ln w="6350">
            <a:solidFill>
              <a:srgbClr val="993300"/>
            </a:solidFill>
            <a:miter lim="800000"/>
            <a:headEnd/>
            <a:tailEnd/>
          </a:ln>
        </p:spPr>
        <p:txBody>
          <a:bodyPr wrap="none"/>
          <a:lstStyle/>
          <a:p>
            <a:endParaRPr lang="en-US"/>
          </a:p>
        </p:txBody>
      </p:sp>
      <p:sp>
        <p:nvSpPr>
          <p:cNvPr id="60013" name="Line 1089"/>
          <p:cNvSpPr>
            <a:spLocks noChangeShapeType="1"/>
          </p:cNvSpPr>
          <p:nvPr/>
        </p:nvSpPr>
        <p:spPr bwMode="auto">
          <a:xfrm rot="9123344">
            <a:off x="8577263" y="3748088"/>
            <a:ext cx="274637" cy="0"/>
          </a:xfrm>
          <a:prstGeom prst="line">
            <a:avLst/>
          </a:prstGeom>
          <a:noFill/>
          <a:ln w="6350">
            <a:solidFill>
              <a:srgbClr val="993300"/>
            </a:solidFill>
            <a:miter lim="800000"/>
            <a:headEnd/>
            <a:tailEnd/>
          </a:ln>
        </p:spPr>
        <p:txBody>
          <a:bodyPr wrap="none"/>
          <a:lstStyle/>
          <a:p>
            <a:endParaRPr lang="en-US"/>
          </a:p>
        </p:txBody>
      </p:sp>
      <p:sp>
        <p:nvSpPr>
          <p:cNvPr id="60014" name="Oval 1090"/>
          <p:cNvSpPr>
            <a:spLocks noChangeArrowheads="1"/>
          </p:cNvSpPr>
          <p:nvPr/>
        </p:nvSpPr>
        <p:spPr bwMode="auto">
          <a:xfrm rot="9123344">
            <a:off x="8453438" y="35194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15" name="Freeform 1091"/>
          <p:cNvSpPr>
            <a:spLocks noChangeAspect="1"/>
          </p:cNvSpPr>
          <p:nvPr/>
        </p:nvSpPr>
        <p:spPr bwMode="auto">
          <a:xfrm rot="9123344">
            <a:off x="8482013" y="36464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16" name="Oval 1093"/>
          <p:cNvSpPr>
            <a:spLocks noChangeArrowheads="1"/>
          </p:cNvSpPr>
          <p:nvPr/>
        </p:nvSpPr>
        <p:spPr bwMode="auto">
          <a:xfrm rot="9123344">
            <a:off x="288925" y="9064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017" name="Line 1094"/>
          <p:cNvSpPr>
            <a:spLocks noChangeShapeType="1"/>
          </p:cNvSpPr>
          <p:nvPr/>
        </p:nvSpPr>
        <p:spPr bwMode="auto">
          <a:xfrm rot="9123344">
            <a:off x="290513" y="1049338"/>
            <a:ext cx="436562" cy="0"/>
          </a:xfrm>
          <a:prstGeom prst="line">
            <a:avLst/>
          </a:prstGeom>
          <a:noFill/>
          <a:ln w="6350">
            <a:solidFill>
              <a:srgbClr val="993300"/>
            </a:solidFill>
            <a:miter lim="800000"/>
            <a:headEnd/>
            <a:tailEnd/>
          </a:ln>
        </p:spPr>
        <p:txBody>
          <a:bodyPr wrap="none"/>
          <a:lstStyle/>
          <a:p>
            <a:endParaRPr lang="en-US"/>
          </a:p>
        </p:txBody>
      </p:sp>
      <p:sp>
        <p:nvSpPr>
          <p:cNvPr id="60018" name="Line 1095"/>
          <p:cNvSpPr>
            <a:spLocks noChangeShapeType="1"/>
          </p:cNvSpPr>
          <p:nvPr/>
        </p:nvSpPr>
        <p:spPr bwMode="auto">
          <a:xfrm rot="9123344">
            <a:off x="290513" y="995363"/>
            <a:ext cx="396875" cy="0"/>
          </a:xfrm>
          <a:prstGeom prst="line">
            <a:avLst/>
          </a:prstGeom>
          <a:noFill/>
          <a:ln w="6350">
            <a:solidFill>
              <a:srgbClr val="993300"/>
            </a:solidFill>
            <a:miter lim="800000"/>
            <a:headEnd/>
            <a:tailEnd/>
          </a:ln>
        </p:spPr>
        <p:txBody>
          <a:bodyPr wrap="none"/>
          <a:lstStyle/>
          <a:p>
            <a:endParaRPr lang="en-US"/>
          </a:p>
        </p:txBody>
      </p:sp>
      <p:sp>
        <p:nvSpPr>
          <p:cNvPr id="60019" name="Line 1096"/>
          <p:cNvSpPr>
            <a:spLocks noChangeShapeType="1"/>
          </p:cNvSpPr>
          <p:nvPr/>
        </p:nvSpPr>
        <p:spPr bwMode="auto">
          <a:xfrm rot="9123344">
            <a:off x="330200" y="1093788"/>
            <a:ext cx="396875" cy="0"/>
          </a:xfrm>
          <a:prstGeom prst="line">
            <a:avLst/>
          </a:prstGeom>
          <a:noFill/>
          <a:ln w="6350">
            <a:solidFill>
              <a:srgbClr val="993300"/>
            </a:solidFill>
            <a:miter lim="800000"/>
            <a:headEnd/>
            <a:tailEnd/>
          </a:ln>
        </p:spPr>
        <p:txBody>
          <a:bodyPr wrap="none"/>
          <a:lstStyle/>
          <a:p>
            <a:endParaRPr lang="en-US"/>
          </a:p>
        </p:txBody>
      </p:sp>
      <p:sp>
        <p:nvSpPr>
          <p:cNvPr id="60020" name="Line 1097"/>
          <p:cNvSpPr>
            <a:spLocks noChangeShapeType="1"/>
          </p:cNvSpPr>
          <p:nvPr/>
        </p:nvSpPr>
        <p:spPr bwMode="auto">
          <a:xfrm rot="9123344">
            <a:off x="322263" y="955675"/>
            <a:ext cx="274637" cy="0"/>
          </a:xfrm>
          <a:prstGeom prst="line">
            <a:avLst/>
          </a:prstGeom>
          <a:noFill/>
          <a:ln w="6350">
            <a:solidFill>
              <a:srgbClr val="993300"/>
            </a:solidFill>
            <a:miter lim="800000"/>
            <a:headEnd/>
            <a:tailEnd/>
          </a:ln>
        </p:spPr>
        <p:txBody>
          <a:bodyPr wrap="none"/>
          <a:lstStyle/>
          <a:p>
            <a:endParaRPr lang="en-US"/>
          </a:p>
        </p:txBody>
      </p:sp>
      <p:sp>
        <p:nvSpPr>
          <p:cNvPr id="60021" name="Line 1098"/>
          <p:cNvSpPr>
            <a:spLocks noChangeShapeType="1"/>
          </p:cNvSpPr>
          <p:nvPr/>
        </p:nvSpPr>
        <p:spPr bwMode="auto">
          <a:xfrm rot="9123344">
            <a:off x="414338" y="1138238"/>
            <a:ext cx="274637" cy="0"/>
          </a:xfrm>
          <a:prstGeom prst="line">
            <a:avLst/>
          </a:prstGeom>
          <a:noFill/>
          <a:ln w="6350">
            <a:solidFill>
              <a:srgbClr val="993300"/>
            </a:solidFill>
            <a:miter lim="800000"/>
            <a:headEnd/>
            <a:tailEnd/>
          </a:ln>
        </p:spPr>
        <p:txBody>
          <a:bodyPr wrap="none"/>
          <a:lstStyle/>
          <a:p>
            <a:endParaRPr lang="en-US"/>
          </a:p>
        </p:txBody>
      </p:sp>
      <p:sp>
        <p:nvSpPr>
          <p:cNvPr id="60022" name="Oval 1099"/>
          <p:cNvSpPr>
            <a:spLocks noChangeArrowheads="1"/>
          </p:cNvSpPr>
          <p:nvPr/>
        </p:nvSpPr>
        <p:spPr bwMode="auto">
          <a:xfrm rot="9123344">
            <a:off x="290513" y="9096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23" name="Freeform 1100"/>
          <p:cNvSpPr>
            <a:spLocks noChangeAspect="1"/>
          </p:cNvSpPr>
          <p:nvPr/>
        </p:nvSpPr>
        <p:spPr bwMode="auto">
          <a:xfrm rot="9123344">
            <a:off x="319088" y="10366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24" name="Oval 1102"/>
          <p:cNvSpPr>
            <a:spLocks noChangeArrowheads="1"/>
          </p:cNvSpPr>
          <p:nvPr/>
        </p:nvSpPr>
        <p:spPr bwMode="auto">
          <a:xfrm rot="9123344">
            <a:off x="755650" y="1373188"/>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025" name="Line 1103"/>
          <p:cNvSpPr>
            <a:spLocks noChangeShapeType="1"/>
          </p:cNvSpPr>
          <p:nvPr/>
        </p:nvSpPr>
        <p:spPr bwMode="auto">
          <a:xfrm rot="9123344">
            <a:off x="757238" y="1516063"/>
            <a:ext cx="436562" cy="0"/>
          </a:xfrm>
          <a:prstGeom prst="line">
            <a:avLst/>
          </a:prstGeom>
          <a:noFill/>
          <a:ln w="6350">
            <a:solidFill>
              <a:srgbClr val="993300"/>
            </a:solidFill>
            <a:miter lim="800000"/>
            <a:headEnd/>
            <a:tailEnd/>
          </a:ln>
        </p:spPr>
        <p:txBody>
          <a:bodyPr wrap="none"/>
          <a:lstStyle/>
          <a:p>
            <a:endParaRPr lang="en-US"/>
          </a:p>
        </p:txBody>
      </p:sp>
      <p:sp>
        <p:nvSpPr>
          <p:cNvPr id="60026" name="Line 1104"/>
          <p:cNvSpPr>
            <a:spLocks noChangeShapeType="1"/>
          </p:cNvSpPr>
          <p:nvPr/>
        </p:nvSpPr>
        <p:spPr bwMode="auto">
          <a:xfrm rot="9123344">
            <a:off x="757238" y="1462088"/>
            <a:ext cx="396875" cy="0"/>
          </a:xfrm>
          <a:prstGeom prst="line">
            <a:avLst/>
          </a:prstGeom>
          <a:noFill/>
          <a:ln w="6350">
            <a:solidFill>
              <a:srgbClr val="993300"/>
            </a:solidFill>
            <a:miter lim="800000"/>
            <a:headEnd/>
            <a:tailEnd/>
          </a:ln>
        </p:spPr>
        <p:txBody>
          <a:bodyPr wrap="none"/>
          <a:lstStyle/>
          <a:p>
            <a:endParaRPr lang="en-US"/>
          </a:p>
        </p:txBody>
      </p:sp>
      <p:sp>
        <p:nvSpPr>
          <p:cNvPr id="60027" name="Line 1105"/>
          <p:cNvSpPr>
            <a:spLocks noChangeShapeType="1"/>
          </p:cNvSpPr>
          <p:nvPr/>
        </p:nvSpPr>
        <p:spPr bwMode="auto">
          <a:xfrm rot="9123344">
            <a:off x="796925" y="1560513"/>
            <a:ext cx="396875" cy="0"/>
          </a:xfrm>
          <a:prstGeom prst="line">
            <a:avLst/>
          </a:prstGeom>
          <a:noFill/>
          <a:ln w="6350">
            <a:solidFill>
              <a:srgbClr val="993300"/>
            </a:solidFill>
            <a:miter lim="800000"/>
            <a:headEnd/>
            <a:tailEnd/>
          </a:ln>
        </p:spPr>
        <p:txBody>
          <a:bodyPr wrap="none"/>
          <a:lstStyle/>
          <a:p>
            <a:endParaRPr lang="en-US"/>
          </a:p>
        </p:txBody>
      </p:sp>
      <p:sp>
        <p:nvSpPr>
          <p:cNvPr id="60028" name="Line 1106"/>
          <p:cNvSpPr>
            <a:spLocks noChangeShapeType="1"/>
          </p:cNvSpPr>
          <p:nvPr/>
        </p:nvSpPr>
        <p:spPr bwMode="auto">
          <a:xfrm rot="9123344">
            <a:off x="788988" y="1422400"/>
            <a:ext cx="274637" cy="0"/>
          </a:xfrm>
          <a:prstGeom prst="line">
            <a:avLst/>
          </a:prstGeom>
          <a:noFill/>
          <a:ln w="6350">
            <a:solidFill>
              <a:srgbClr val="993300"/>
            </a:solidFill>
            <a:miter lim="800000"/>
            <a:headEnd/>
            <a:tailEnd/>
          </a:ln>
        </p:spPr>
        <p:txBody>
          <a:bodyPr wrap="none"/>
          <a:lstStyle/>
          <a:p>
            <a:endParaRPr lang="en-US"/>
          </a:p>
        </p:txBody>
      </p:sp>
      <p:sp>
        <p:nvSpPr>
          <p:cNvPr id="60029" name="Line 1107"/>
          <p:cNvSpPr>
            <a:spLocks noChangeShapeType="1"/>
          </p:cNvSpPr>
          <p:nvPr/>
        </p:nvSpPr>
        <p:spPr bwMode="auto">
          <a:xfrm rot="9123344">
            <a:off x="881063" y="1604963"/>
            <a:ext cx="274637" cy="0"/>
          </a:xfrm>
          <a:prstGeom prst="line">
            <a:avLst/>
          </a:prstGeom>
          <a:noFill/>
          <a:ln w="6350">
            <a:solidFill>
              <a:srgbClr val="993300"/>
            </a:solidFill>
            <a:miter lim="800000"/>
            <a:headEnd/>
            <a:tailEnd/>
          </a:ln>
        </p:spPr>
        <p:txBody>
          <a:bodyPr wrap="none"/>
          <a:lstStyle/>
          <a:p>
            <a:endParaRPr lang="en-US"/>
          </a:p>
        </p:txBody>
      </p:sp>
      <p:sp>
        <p:nvSpPr>
          <p:cNvPr id="60030" name="Oval 1108"/>
          <p:cNvSpPr>
            <a:spLocks noChangeArrowheads="1"/>
          </p:cNvSpPr>
          <p:nvPr/>
        </p:nvSpPr>
        <p:spPr bwMode="auto">
          <a:xfrm rot="9123344">
            <a:off x="757238" y="13763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31" name="Freeform 1109"/>
          <p:cNvSpPr>
            <a:spLocks noChangeAspect="1"/>
          </p:cNvSpPr>
          <p:nvPr/>
        </p:nvSpPr>
        <p:spPr bwMode="auto">
          <a:xfrm rot="9123344">
            <a:off x="785813" y="15033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32" name="Oval 1273"/>
          <p:cNvSpPr>
            <a:spLocks noChangeArrowheads="1"/>
          </p:cNvSpPr>
          <p:nvPr/>
        </p:nvSpPr>
        <p:spPr bwMode="auto">
          <a:xfrm rot="1972529">
            <a:off x="2668588" y="14128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33" name="Line 1274"/>
          <p:cNvSpPr>
            <a:spLocks noChangeShapeType="1"/>
          </p:cNvSpPr>
          <p:nvPr/>
        </p:nvSpPr>
        <p:spPr bwMode="auto">
          <a:xfrm rot="1972529">
            <a:off x="2678113" y="1543050"/>
            <a:ext cx="436562" cy="0"/>
          </a:xfrm>
          <a:prstGeom prst="line">
            <a:avLst/>
          </a:prstGeom>
          <a:noFill/>
          <a:ln w="6350">
            <a:solidFill>
              <a:srgbClr val="993300"/>
            </a:solidFill>
            <a:miter lim="800000"/>
            <a:headEnd/>
            <a:tailEnd/>
          </a:ln>
        </p:spPr>
        <p:txBody>
          <a:bodyPr wrap="none"/>
          <a:lstStyle/>
          <a:p>
            <a:endParaRPr lang="en-US"/>
          </a:p>
        </p:txBody>
      </p:sp>
      <p:sp>
        <p:nvSpPr>
          <p:cNvPr id="60034" name="Line 1275"/>
          <p:cNvSpPr>
            <a:spLocks noChangeShapeType="1"/>
          </p:cNvSpPr>
          <p:nvPr/>
        </p:nvSpPr>
        <p:spPr bwMode="auto">
          <a:xfrm rot="1972529">
            <a:off x="2662238" y="1587500"/>
            <a:ext cx="396875" cy="0"/>
          </a:xfrm>
          <a:prstGeom prst="line">
            <a:avLst/>
          </a:prstGeom>
          <a:noFill/>
          <a:ln w="6350">
            <a:solidFill>
              <a:srgbClr val="993300"/>
            </a:solidFill>
            <a:miter lim="800000"/>
            <a:headEnd/>
            <a:tailEnd/>
          </a:ln>
        </p:spPr>
        <p:txBody>
          <a:bodyPr wrap="none"/>
          <a:lstStyle/>
          <a:p>
            <a:endParaRPr lang="en-US"/>
          </a:p>
        </p:txBody>
      </p:sp>
      <p:sp>
        <p:nvSpPr>
          <p:cNvPr id="60035" name="Line 1276"/>
          <p:cNvSpPr>
            <a:spLocks noChangeShapeType="1"/>
          </p:cNvSpPr>
          <p:nvPr/>
        </p:nvSpPr>
        <p:spPr bwMode="auto">
          <a:xfrm rot="1972529">
            <a:off x="2727325" y="1504950"/>
            <a:ext cx="396875" cy="0"/>
          </a:xfrm>
          <a:prstGeom prst="line">
            <a:avLst/>
          </a:prstGeom>
          <a:noFill/>
          <a:ln w="6350">
            <a:solidFill>
              <a:srgbClr val="993300"/>
            </a:solidFill>
            <a:miter lim="800000"/>
            <a:headEnd/>
            <a:tailEnd/>
          </a:ln>
        </p:spPr>
        <p:txBody>
          <a:bodyPr wrap="none"/>
          <a:lstStyle/>
          <a:p>
            <a:endParaRPr lang="en-US"/>
          </a:p>
        </p:txBody>
      </p:sp>
      <p:sp>
        <p:nvSpPr>
          <p:cNvPr id="60036" name="Line 1277"/>
          <p:cNvSpPr>
            <a:spLocks noChangeShapeType="1"/>
          </p:cNvSpPr>
          <p:nvPr/>
        </p:nvSpPr>
        <p:spPr bwMode="auto">
          <a:xfrm rot="1972529">
            <a:off x="2700338" y="1631950"/>
            <a:ext cx="274637" cy="0"/>
          </a:xfrm>
          <a:prstGeom prst="line">
            <a:avLst/>
          </a:prstGeom>
          <a:noFill/>
          <a:ln w="6350">
            <a:solidFill>
              <a:srgbClr val="993300"/>
            </a:solidFill>
            <a:miter lim="800000"/>
            <a:headEnd/>
            <a:tailEnd/>
          </a:ln>
        </p:spPr>
        <p:txBody>
          <a:bodyPr wrap="none"/>
          <a:lstStyle/>
          <a:p>
            <a:endParaRPr lang="en-US"/>
          </a:p>
        </p:txBody>
      </p:sp>
      <p:sp>
        <p:nvSpPr>
          <p:cNvPr id="60037" name="Line 1278"/>
          <p:cNvSpPr>
            <a:spLocks noChangeShapeType="1"/>
          </p:cNvSpPr>
          <p:nvPr/>
        </p:nvSpPr>
        <p:spPr bwMode="auto">
          <a:xfrm rot="1972529">
            <a:off x="2816225" y="1463675"/>
            <a:ext cx="274638" cy="0"/>
          </a:xfrm>
          <a:prstGeom prst="line">
            <a:avLst/>
          </a:prstGeom>
          <a:noFill/>
          <a:ln w="6350">
            <a:solidFill>
              <a:srgbClr val="993300"/>
            </a:solidFill>
            <a:miter lim="800000"/>
            <a:headEnd/>
            <a:tailEnd/>
          </a:ln>
        </p:spPr>
        <p:txBody>
          <a:bodyPr wrap="none"/>
          <a:lstStyle/>
          <a:p>
            <a:endParaRPr lang="en-US"/>
          </a:p>
        </p:txBody>
      </p:sp>
      <p:sp>
        <p:nvSpPr>
          <p:cNvPr id="60038" name="Oval 1279"/>
          <p:cNvSpPr>
            <a:spLocks noChangeArrowheads="1"/>
          </p:cNvSpPr>
          <p:nvPr/>
        </p:nvSpPr>
        <p:spPr bwMode="auto">
          <a:xfrm rot="1972529">
            <a:off x="2671763" y="14112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39" name="Freeform 1280"/>
          <p:cNvSpPr>
            <a:spLocks noChangeAspect="1"/>
          </p:cNvSpPr>
          <p:nvPr/>
        </p:nvSpPr>
        <p:spPr bwMode="auto">
          <a:xfrm rot="1972529">
            <a:off x="2705100" y="14192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40" name="Oval 1282"/>
          <p:cNvSpPr>
            <a:spLocks noChangeArrowheads="1"/>
          </p:cNvSpPr>
          <p:nvPr/>
        </p:nvSpPr>
        <p:spPr bwMode="auto">
          <a:xfrm rot="1972529">
            <a:off x="2185988" y="9239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41" name="Line 1283"/>
          <p:cNvSpPr>
            <a:spLocks noChangeShapeType="1"/>
          </p:cNvSpPr>
          <p:nvPr/>
        </p:nvSpPr>
        <p:spPr bwMode="auto">
          <a:xfrm rot="1972529">
            <a:off x="2195513" y="1054100"/>
            <a:ext cx="436562" cy="0"/>
          </a:xfrm>
          <a:prstGeom prst="line">
            <a:avLst/>
          </a:prstGeom>
          <a:noFill/>
          <a:ln w="6350">
            <a:solidFill>
              <a:srgbClr val="993300"/>
            </a:solidFill>
            <a:miter lim="800000"/>
            <a:headEnd/>
            <a:tailEnd/>
          </a:ln>
        </p:spPr>
        <p:txBody>
          <a:bodyPr wrap="none"/>
          <a:lstStyle/>
          <a:p>
            <a:endParaRPr lang="en-US"/>
          </a:p>
        </p:txBody>
      </p:sp>
      <p:sp>
        <p:nvSpPr>
          <p:cNvPr id="60042" name="Line 1284"/>
          <p:cNvSpPr>
            <a:spLocks noChangeShapeType="1"/>
          </p:cNvSpPr>
          <p:nvPr/>
        </p:nvSpPr>
        <p:spPr bwMode="auto">
          <a:xfrm rot="1972529">
            <a:off x="2179638" y="1098550"/>
            <a:ext cx="396875" cy="0"/>
          </a:xfrm>
          <a:prstGeom prst="line">
            <a:avLst/>
          </a:prstGeom>
          <a:noFill/>
          <a:ln w="6350">
            <a:solidFill>
              <a:srgbClr val="993300"/>
            </a:solidFill>
            <a:miter lim="800000"/>
            <a:headEnd/>
            <a:tailEnd/>
          </a:ln>
        </p:spPr>
        <p:txBody>
          <a:bodyPr wrap="none"/>
          <a:lstStyle/>
          <a:p>
            <a:endParaRPr lang="en-US"/>
          </a:p>
        </p:txBody>
      </p:sp>
      <p:sp>
        <p:nvSpPr>
          <p:cNvPr id="60043" name="Line 1285"/>
          <p:cNvSpPr>
            <a:spLocks noChangeShapeType="1"/>
          </p:cNvSpPr>
          <p:nvPr/>
        </p:nvSpPr>
        <p:spPr bwMode="auto">
          <a:xfrm rot="1972529">
            <a:off x="2244725" y="1016000"/>
            <a:ext cx="396875" cy="0"/>
          </a:xfrm>
          <a:prstGeom prst="line">
            <a:avLst/>
          </a:prstGeom>
          <a:noFill/>
          <a:ln w="6350">
            <a:solidFill>
              <a:srgbClr val="993300"/>
            </a:solidFill>
            <a:miter lim="800000"/>
            <a:headEnd/>
            <a:tailEnd/>
          </a:ln>
        </p:spPr>
        <p:txBody>
          <a:bodyPr wrap="none"/>
          <a:lstStyle/>
          <a:p>
            <a:endParaRPr lang="en-US"/>
          </a:p>
        </p:txBody>
      </p:sp>
      <p:sp>
        <p:nvSpPr>
          <p:cNvPr id="60044" name="Line 1286"/>
          <p:cNvSpPr>
            <a:spLocks noChangeShapeType="1"/>
          </p:cNvSpPr>
          <p:nvPr/>
        </p:nvSpPr>
        <p:spPr bwMode="auto">
          <a:xfrm rot="1972529">
            <a:off x="2217738" y="1143000"/>
            <a:ext cx="274637" cy="0"/>
          </a:xfrm>
          <a:prstGeom prst="line">
            <a:avLst/>
          </a:prstGeom>
          <a:noFill/>
          <a:ln w="6350">
            <a:solidFill>
              <a:srgbClr val="993300"/>
            </a:solidFill>
            <a:miter lim="800000"/>
            <a:headEnd/>
            <a:tailEnd/>
          </a:ln>
        </p:spPr>
        <p:txBody>
          <a:bodyPr wrap="none"/>
          <a:lstStyle/>
          <a:p>
            <a:endParaRPr lang="en-US"/>
          </a:p>
        </p:txBody>
      </p:sp>
      <p:sp>
        <p:nvSpPr>
          <p:cNvPr id="60045" name="Line 1287"/>
          <p:cNvSpPr>
            <a:spLocks noChangeShapeType="1"/>
          </p:cNvSpPr>
          <p:nvPr/>
        </p:nvSpPr>
        <p:spPr bwMode="auto">
          <a:xfrm rot="1972529">
            <a:off x="2333625" y="974725"/>
            <a:ext cx="274638" cy="0"/>
          </a:xfrm>
          <a:prstGeom prst="line">
            <a:avLst/>
          </a:prstGeom>
          <a:noFill/>
          <a:ln w="6350">
            <a:solidFill>
              <a:srgbClr val="993300"/>
            </a:solidFill>
            <a:miter lim="800000"/>
            <a:headEnd/>
            <a:tailEnd/>
          </a:ln>
        </p:spPr>
        <p:txBody>
          <a:bodyPr wrap="none"/>
          <a:lstStyle/>
          <a:p>
            <a:endParaRPr lang="en-US"/>
          </a:p>
        </p:txBody>
      </p:sp>
      <p:sp>
        <p:nvSpPr>
          <p:cNvPr id="60046" name="Oval 1288"/>
          <p:cNvSpPr>
            <a:spLocks noChangeArrowheads="1"/>
          </p:cNvSpPr>
          <p:nvPr/>
        </p:nvSpPr>
        <p:spPr bwMode="auto">
          <a:xfrm rot="1972529">
            <a:off x="2189163" y="9223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47" name="Freeform 1289"/>
          <p:cNvSpPr>
            <a:spLocks noChangeAspect="1"/>
          </p:cNvSpPr>
          <p:nvPr/>
        </p:nvSpPr>
        <p:spPr bwMode="auto">
          <a:xfrm rot="1972529">
            <a:off x="2222500" y="9302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48" name="Oval 1291"/>
          <p:cNvSpPr>
            <a:spLocks noChangeArrowheads="1"/>
          </p:cNvSpPr>
          <p:nvPr/>
        </p:nvSpPr>
        <p:spPr bwMode="auto">
          <a:xfrm rot="1972529">
            <a:off x="1709738" y="3778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49" name="Line 1292"/>
          <p:cNvSpPr>
            <a:spLocks noChangeShapeType="1"/>
          </p:cNvSpPr>
          <p:nvPr/>
        </p:nvSpPr>
        <p:spPr bwMode="auto">
          <a:xfrm rot="1972529">
            <a:off x="1719263" y="508000"/>
            <a:ext cx="436562" cy="0"/>
          </a:xfrm>
          <a:prstGeom prst="line">
            <a:avLst/>
          </a:prstGeom>
          <a:noFill/>
          <a:ln w="6350">
            <a:solidFill>
              <a:srgbClr val="993300"/>
            </a:solidFill>
            <a:miter lim="800000"/>
            <a:headEnd/>
            <a:tailEnd/>
          </a:ln>
        </p:spPr>
        <p:txBody>
          <a:bodyPr wrap="none"/>
          <a:lstStyle/>
          <a:p>
            <a:endParaRPr lang="en-US"/>
          </a:p>
        </p:txBody>
      </p:sp>
      <p:sp>
        <p:nvSpPr>
          <p:cNvPr id="60050" name="Line 1293"/>
          <p:cNvSpPr>
            <a:spLocks noChangeShapeType="1"/>
          </p:cNvSpPr>
          <p:nvPr/>
        </p:nvSpPr>
        <p:spPr bwMode="auto">
          <a:xfrm rot="1972529">
            <a:off x="1703388" y="552450"/>
            <a:ext cx="396875" cy="0"/>
          </a:xfrm>
          <a:prstGeom prst="line">
            <a:avLst/>
          </a:prstGeom>
          <a:noFill/>
          <a:ln w="6350">
            <a:solidFill>
              <a:srgbClr val="993300"/>
            </a:solidFill>
            <a:miter lim="800000"/>
            <a:headEnd/>
            <a:tailEnd/>
          </a:ln>
        </p:spPr>
        <p:txBody>
          <a:bodyPr wrap="none"/>
          <a:lstStyle/>
          <a:p>
            <a:endParaRPr lang="en-US"/>
          </a:p>
        </p:txBody>
      </p:sp>
      <p:sp>
        <p:nvSpPr>
          <p:cNvPr id="60051" name="Line 1294"/>
          <p:cNvSpPr>
            <a:spLocks noChangeShapeType="1"/>
          </p:cNvSpPr>
          <p:nvPr/>
        </p:nvSpPr>
        <p:spPr bwMode="auto">
          <a:xfrm rot="1972529">
            <a:off x="1768475" y="469900"/>
            <a:ext cx="396875" cy="0"/>
          </a:xfrm>
          <a:prstGeom prst="line">
            <a:avLst/>
          </a:prstGeom>
          <a:noFill/>
          <a:ln w="6350">
            <a:solidFill>
              <a:srgbClr val="993300"/>
            </a:solidFill>
            <a:miter lim="800000"/>
            <a:headEnd/>
            <a:tailEnd/>
          </a:ln>
        </p:spPr>
        <p:txBody>
          <a:bodyPr wrap="none"/>
          <a:lstStyle/>
          <a:p>
            <a:endParaRPr lang="en-US"/>
          </a:p>
        </p:txBody>
      </p:sp>
      <p:sp>
        <p:nvSpPr>
          <p:cNvPr id="60052" name="Line 1295"/>
          <p:cNvSpPr>
            <a:spLocks noChangeShapeType="1"/>
          </p:cNvSpPr>
          <p:nvPr/>
        </p:nvSpPr>
        <p:spPr bwMode="auto">
          <a:xfrm rot="1972529">
            <a:off x="1741488" y="596900"/>
            <a:ext cx="274637" cy="0"/>
          </a:xfrm>
          <a:prstGeom prst="line">
            <a:avLst/>
          </a:prstGeom>
          <a:noFill/>
          <a:ln w="6350">
            <a:solidFill>
              <a:srgbClr val="993300"/>
            </a:solidFill>
            <a:miter lim="800000"/>
            <a:headEnd/>
            <a:tailEnd/>
          </a:ln>
        </p:spPr>
        <p:txBody>
          <a:bodyPr wrap="none"/>
          <a:lstStyle/>
          <a:p>
            <a:endParaRPr lang="en-US"/>
          </a:p>
        </p:txBody>
      </p:sp>
      <p:sp>
        <p:nvSpPr>
          <p:cNvPr id="60053" name="Line 1296"/>
          <p:cNvSpPr>
            <a:spLocks noChangeShapeType="1"/>
          </p:cNvSpPr>
          <p:nvPr/>
        </p:nvSpPr>
        <p:spPr bwMode="auto">
          <a:xfrm rot="1972529">
            <a:off x="1857375" y="428625"/>
            <a:ext cx="274638" cy="0"/>
          </a:xfrm>
          <a:prstGeom prst="line">
            <a:avLst/>
          </a:prstGeom>
          <a:noFill/>
          <a:ln w="6350">
            <a:solidFill>
              <a:srgbClr val="993300"/>
            </a:solidFill>
            <a:miter lim="800000"/>
            <a:headEnd/>
            <a:tailEnd/>
          </a:ln>
        </p:spPr>
        <p:txBody>
          <a:bodyPr wrap="none"/>
          <a:lstStyle/>
          <a:p>
            <a:endParaRPr lang="en-US"/>
          </a:p>
        </p:txBody>
      </p:sp>
      <p:sp>
        <p:nvSpPr>
          <p:cNvPr id="60054" name="Oval 1297"/>
          <p:cNvSpPr>
            <a:spLocks noChangeArrowheads="1"/>
          </p:cNvSpPr>
          <p:nvPr/>
        </p:nvSpPr>
        <p:spPr bwMode="auto">
          <a:xfrm rot="1972529">
            <a:off x="1712913" y="3762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55" name="Freeform 1298"/>
          <p:cNvSpPr>
            <a:spLocks noChangeAspect="1"/>
          </p:cNvSpPr>
          <p:nvPr/>
        </p:nvSpPr>
        <p:spPr bwMode="auto">
          <a:xfrm rot="1972529">
            <a:off x="1746250" y="3841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56" name="Oval 1318"/>
          <p:cNvSpPr>
            <a:spLocks noChangeArrowheads="1"/>
          </p:cNvSpPr>
          <p:nvPr/>
        </p:nvSpPr>
        <p:spPr bwMode="auto">
          <a:xfrm rot="1972529">
            <a:off x="5526088" y="46704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57" name="Line 1319"/>
          <p:cNvSpPr>
            <a:spLocks noChangeShapeType="1"/>
          </p:cNvSpPr>
          <p:nvPr/>
        </p:nvSpPr>
        <p:spPr bwMode="auto">
          <a:xfrm rot="1972529">
            <a:off x="5535613" y="4800600"/>
            <a:ext cx="436562" cy="0"/>
          </a:xfrm>
          <a:prstGeom prst="line">
            <a:avLst/>
          </a:prstGeom>
          <a:noFill/>
          <a:ln w="6350">
            <a:solidFill>
              <a:srgbClr val="993300"/>
            </a:solidFill>
            <a:miter lim="800000"/>
            <a:headEnd/>
            <a:tailEnd/>
          </a:ln>
        </p:spPr>
        <p:txBody>
          <a:bodyPr wrap="none"/>
          <a:lstStyle/>
          <a:p>
            <a:endParaRPr lang="en-US"/>
          </a:p>
        </p:txBody>
      </p:sp>
      <p:sp>
        <p:nvSpPr>
          <p:cNvPr id="60058" name="Line 1320"/>
          <p:cNvSpPr>
            <a:spLocks noChangeShapeType="1"/>
          </p:cNvSpPr>
          <p:nvPr/>
        </p:nvSpPr>
        <p:spPr bwMode="auto">
          <a:xfrm rot="1972529">
            <a:off x="5519738" y="4845050"/>
            <a:ext cx="396875" cy="0"/>
          </a:xfrm>
          <a:prstGeom prst="line">
            <a:avLst/>
          </a:prstGeom>
          <a:noFill/>
          <a:ln w="6350">
            <a:solidFill>
              <a:srgbClr val="993300"/>
            </a:solidFill>
            <a:miter lim="800000"/>
            <a:headEnd/>
            <a:tailEnd/>
          </a:ln>
        </p:spPr>
        <p:txBody>
          <a:bodyPr wrap="none"/>
          <a:lstStyle/>
          <a:p>
            <a:endParaRPr lang="en-US"/>
          </a:p>
        </p:txBody>
      </p:sp>
      <p:sp>
        <p:nvSpPr>
          <p:cNvPr id="60059" name="Line 1321"/>
          <p:cNvSpPr>
            <a:spLocks noChangeShapeType="1"/>
          </p:cNvSpPr>
          <p:nvPr/>
        </p:nvSpPr>
        <p:spPr bwMode="auto">
          <a:xfrm rot="1972529">
            <a:off x="5584825" y="4762500"/>
            <a:ext cx="396875" cy="0"/>
          </a:xfrm>
          <a:prstGeom prst="line">
            <a:avLst/>
          </a:prstGeom>
          <a:noFill/>
          <a:ln w="6350">
            <a:solidFill>
              <a:srgbClr val="993300"/>
            </a:solidFill>
            <a:miter lim="800000"/>
            <a:headEnd/>
            <a:tailEnd/>
          </a:ln>
        </p:spPr>
        <p:txBody>
          <a:bodyPr wrap="none"/>
          <a:lstStyle/>
          <a:p>
            <a:endParaRPr lang="en-US"/>
          </a:p>
        </p:txBody>
      </p:sp>
      <p:sp>
        <p:nvSpPr>
          <p:cNvPr id="60060" name="Line 1322"/>
          <p:cNvSpPr>
            <a:spLocks noChangeShapeType="1"/>
          </p:cNvSpPr>
          <p:nvPr/>
        </p:nvSpPr>
        <p:spPr bwMode="auto">
          <a:xfrm rot="1972529">
            <a:off x="5557838" y="4889500"/>
            <a:ext cx="274637" cy="0"/>
          </a:xfrm>
          <a:prstGeom prst="line">
            <a:avLst/>
          </a:prstGeom>
          <a:noFill/>
          <a:ln w="6350">
            <a:solidFill>
              <a:srgbClr val="993300"/>
            </a:solidFill>
            <a:miter lim="800000"/>
            <a:headEnd/>
            <a:tailEnd/>
          </a:ln>
        </p:spPr>
        <p:txBody>
          <a:bodyPr wrap="none"/>
          <a:lstStyle/>
          <a:p>
            <a:endParaRPr lang="en-US"/>
          </a:p>
        </p:txBody>
      </p:sp>
      <p:sp>
        <p:nvSpPr>
          <p:cNvPr id="60061" name="Line 1323"/>
          <p:cNvSpPr>
            <a:spLocks noChangeShapeType="1"/>
          </p:cNvSpPr>
          <p:nvPr/>
        </p:nvSpPr>
        <p:spPr bwMode="auto">
          <a:xfrm rot="1972529">
            <a:off x="5673725" y="4721225"/>
            <a:ext cx="274638" cy="0"/>
          </a:xfrm>
          <a:prstGeom prst="line">
            <a:avLst/>
          </a:prstGeom>
          <a:noFill/>
          <a:ln w="6350">
            <a:solidFill>
              <a:srgbClr val="993300"/>
            </a:solidFill>
            <a:miter lim="800000"/>
            <a:headEnd/>
            <a:tailEnd/>
          </a:ln>
        </p:spPr>
        <p:txBody>
          <a:bodyPr wrap="none"/>
          <a:lstStyle/>
          <a:p>
            <a:endParaRPr lang="en-US"/>
          </a:p>
        </p:txBody>
      </p:sp>
      <p:sp>
        <p:nvSpPr>
          <p:cNvPr id="60062" name="Oval 1324"/>
          <p:cNvSpPr>
            <a:spLocks noChangeArrowheads="1"/>
          </p:cNvSpPr>
          <p:nvPr/>
        </p:nvSpPr>
        <p:spPr bwMode="auto">
          <a:xfrm rot="1972529">
            <a:off x="5529263" y="46688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63" name="Freeform 1325"/>
          <p:cNvSpPr>
            <a:spLocks noChangeAspect="1"/>
          </p:cNvSpPr>
          <p:nvPr/>
        </p:nvSpPr>
        <p:spPr bwMode="auto">
          <a:xfrm rot="1972529">
            <a:off x="5562600" y="46767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64" name="Oval 1327"/>
          <p:cNvSpPr>
            <a:spLocks noChangeArrowheads="1"/>
          </p:cNvSpPr>
          <p:nvPr/>
        </p:nvSpPr>
        <p:spPr bwMode="auto">
          <a:xfrm rot="1972529">
            <a:off x="6034088" y="52101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65" name="Line 1328"/>
          <p:cNvSpPr>
            <a:spLocks noChangeShapeType="1"/>
          </p:cNvSpPr>
          <p:nvPr/>
        </p:nvSpPr>
        <p:spPr bwMode="auto">
          <a:xfrm rot="1972529">
            <a:off x="6043613" y="5340350"/>
            <a:ext cx="436562" cy="0"/>
          </a:xfrm>
          <a:prstGeom prst="line">
            <a:avLst/>
          </a:prstGeom>
          <a:noFill/>
          <a:ln w="6350">
            <a:solidFill>
              <a:srgbClr val="993300"/>
            </a:solidFill>
            <a:miter lim="800000"/>
            <a:headEnd/>
            <a:tailEnd/>
          </a:ln>
        </p:spPr>
        <p:txBody>
          <a:bodyPr wrap="none"/>
          <a:lstStyle/>
          <a:p>
            <a:endParaRPr lang="en-US"/>
          </a:p>
        </p:txBody>
      </p:sp>
      <p:sp>
        <p:nvSpPr>
          <p:cNvPr id="60066" name="Line 1329"/>
          <p:cNvSpPr>
            <a:spLocks noChangeShapeType="1"/>
          </p:cNvSpPr>
          <p:nvPr/>
        </p:nvSpPr>
        <p:spPr bwMode="auto">
          <a:xfrm rot="1972529">
            <a:off x="6027738" y="5384800"/>
            <a:ext cx="396875" cy="0"/>
          </a:xfrm>
          <a:prstGeom prst="line">
            <a:avLst/>
          </a:prstGeom>
          <a:noFill/>
          <a:ln w="6350">
            <a:solidFill>
              <a:srgbClr val="993300"/>
            </a:solidFill>
            <a:miter lim="800000"/>
            <a:headEnd/>
            <a:tailEnd/>
          </a:ln>
        </p:spPr>
        <p:txBody>
          <a:bodyPr wrap="none"/>
          <a:lstStyle/>
          <a:p>
            <a:endParaRPr lang="en-US"/>
          </a:p>
        </p:txBody>
      </p:sp>
      <p:sp>
        <p:nvSpPr>
          <p:cNvPr id="60067" name="Line 1330"/>
          <p:cNvSpPr>
            <a:spLocks noChangeShapeType="1"/>
          </p:cNvSpPr>
          <p:nvPr/>
        </p:nvSpPr>
        <p:spPr bwMode="auto">
          <a:xfrm rot="1972529">
            <a:off x="6092825" y="5302250"/>
            <a:ext cx="396875" cy="0"/>
          </a:xfrm>
          <a:prstGeom prst="line">
            <a:avLst/>
          </a:prstGeom>
          <a:noFill/>
          <a:ln w="6350">
            <a:solidFill>
              <a:srgbClr val="993300"/>
            </a:solidFill>
            <a:miter lim="800000"/>
            <a:headEnd/>
            <a:tailEnd/>
          </a:ln>
        </p:spPr>
        <p:txBody>
          <a:bodyPr wrap="none"/>
          <a:lstStyle/>
          <a:p>
            <a:endParaRPr lang="en-US"/>
          </a:p>
        </p:txBody>
      </p:sp>
      <p:sp>
        <p:nvSpPr>
          <p:cNvPr id="60068" name="Line 1331"/>
          <p:cNvSpPr>
            <a:spLocks noChangeShapeType="1"/>
          </p:cNvSpPr>
          <p:nvPr/>
        </p:nvSpPr>
        <p:spPr bwMode="auto">
          <a:xfrm rot="1972529">
            <a:off x="6065838" y="5429250"/>
            <a:ext cx="274637" cy="0"/>
          </a:xfrm>
          <a:prstGeom prst="line">
            <a:avLst/>
          </a:prstGeom>
          <a:noFill/>
          <a:ln w="6350">
            <a:solidFill>
              <a:srgbClr val="993300"/>
            </a:solidFill>
            <a:miter lim="800000"/>
            <a:headEnd/>
            <a:tailEnd/>
          </a:ln>
        </p:spPr>
        <p:txBody>
          <a:bodyPr wrap="none"/>
          <a:lstStyle/>
          <a:p>
            <a:endParaRPr lang="en-US"/>
          </a:p>
        </p:txBody>
      </p:sp>
      <p:sp>
        <p:nvSpPr>
          <p:cNvPr id="60069" name="Line 1332"/>
          <p:cNvSpPr>
            <a:spLocks noChangeShapeType="1"/>
          </p:cNvSpPr>
          <p:nvPr/>
        </p:nvSpPr>
        <p:spPr bwMode="auto">
          <a:xfrm rot="1972529">
            <a:off x="6181725" y="5260975"/>
            <a:ext cx="274638" cy="0"/>
          </a:xfrm>
          <a:prstGeom prst="line">
            <a:avLst/>
          </a:prstGeom>
          <a:noFill/>
          <a:ln w="6350">
            <a:solidFill>
              <a:srgbClr val="993300"/>
            </a:solidFill>
            <a:miter lim="800000"/>
            <a:headEnd/>
            <a:tailEnd/>
          </a:ln>
        </p:spPr>
        <p:txBody>
          <a:bodyPr wrap="none"/>
          <a:lstStyle/>
          <a:p>
            <a:endParaRPr lang="en-US"/>
          </a:p>
        </p:txBody>
      </p:sp>
      <p:sp>
        <p:nvSpPr>
          <p:cNvPr id="60070" name="Oval 1333"/>
          <p:cNvSpPr>
            <a:spLocks noChangeArrowheads="1"/>
          </p:cNvSpPr>
          <p:nvPr/>
        </p:nvSpPr>
        <p:spPr bwMode="auto">
          <a:xfrm rot="1972529">
            <a:off x="6037263" y="52085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71" name="Freeform 1334"/>
          <p:cNvSpPr>
            <a:spLocks noChangeAspect="1"/>
          </p:cNvSpPr>
          <p:nvPr/>
        </p:nvSpPr>
        <p:spPr bwMode="auto">
          <a:xfrm rot="1972529">
            <a:off x="6070600" y="52165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72" name="Oval 1336"/>
          <p:cNvSpPr>
            <a:spLocks noChangeArrowheads="1"/>
          </p:cNvSpPr>
          <p:nvPr/>
        </p:nvSpPr>
        <p:spPr bwMode="auto">
          <a:xfrm rot="1972529">
            <a:off x="6516688" y="57118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73" name="Line 1337"/>
          <p:cNvSpPr>
            <a:spLocks noChangeShapeType="1"/>
          </p:cNvSpPr>
          <p:nvPr/>
        </p:nvSpPr>
        <p:spPr bwMode="auto">
          <a:xfrm rot="1972529">
            <a:off x="6526213" y="5842000"/>
            <a:ext cx="436562" cy="0"/>
          </a:xfrm>
          <a:prstGeom prst="line">
            <a:avLst/>
          </a:prstGeom>
          <a:noFill/>
          <a:ln w="6350">
            <a:solidFill>
              <a:srgbClr val="993300"/>
            </a:solidFill>
            <a:miter lim="800000"/>
            <a:headEnd/>
            <a:tailEnd/>
          </a:ln>
        </p:spPr>
        <p:txBody>
          <a:bodyPr wrap="none"/>
          <a:lstStyle/>
          <a:p>
            <a:endParaRPr lang="en-US"/>
          </a:p>
        </p:txBody>
      </p:sp>
      <p:sp>
        <p:nvSpPr>
          <p:cNvPr id="60074" name="Line 1338"/>
          <p:cNvSpPr>
            <a:spLocks noChangeShapeType="1"/>
          </p:cNvSpPr>
          <p:nvPr/>
        </p:nvSpPr>
        <p:spPr bwMode="auto">
          <a:xfrm rot="1972529">
            <a:off x="6510338" y="5886450"/>
            <a:ext cx="396875" cy="0"/>
          </a:xfrm>
          <a:prstGeom prst="line">
            <a:avLst/>
          </a:prstGeom>
          <a:noFill/>
          <a:ln w="6350">
            <a:solidFill>
              <a:srgbClr val="993300"/>
            </a:solidFill>
            <a:miter lim="800000"/>
            <a:headEnd/>
            <a:tailEnd/>
          </a:ln>
        </p:spPr>
        <p:txBody>
          <a:bodyPr wrap="none"/>
          <a:lstStyle/>
          <a:p>
            <a:endParaRPr lang="en-US"/>
          </a:p>
        </p:txBody>
      </p:sp>
      <p:sp>
        <p:nvSpPr>
          <p:cNvPr id="60075" name="Line 1339"/>
          <p:cNvSpPr>
            <a:spLocks noChangeShapeType="1"/>
          </p:cNvSpPr>
          <p:nvPr/>
        </p:nvSpPr>
        <p:spPr bwMode="auto">
          <a:xfrm rot="1972529">
            <a:off x="6575425" y="5803900"/>
            <a:ext cx="396875" cy="0"/>
          </a:xfrm>
          <a:prstGeom prst="line">
            <a:avLst/>
          </a:prstGeom>
          <a:noFill/>
          <a:ln w="6350">
            <a:solidFill>
              <a:srgbClr val="993300"/>
            </a:solidFill>
            <a:miter lim="800000"/>
            <a:headEnd/>
            <a:tailEnd/>
          </a:ln>
        </p:spPr>
        <p:txBody>
          <a:bodyPr wrap="none"/>
          <a:lstStyle/>
          <a:p>
            <a:endParaRPr lang="en-US"/>
          </a:p>
        </p:txBody>
      </p:sp>
      <p:sp>
        <p:nvSpPr>
          <p:cNvPr id="60076" name="Line 1340"/>
          <p:cNvSpPr>
            <a:spLocks noChangeShapeType="1"/>
          </p:cNvSpPr>
          <p:nvPr/>
        </p:nvSpPr>
        <p:spPr bwMode="auto">
          <a:xfrm rot="1972529">
            <a:off x="6548438" y="5930900"/>
            <a:ext cx="274637" cy="0"/>
          </a:xfrm>
          <a:prstGeom prst="line">
            <a:avLst/>
          </a:prstGeom>
          <a:noFill/>
          <a:ln w="6350">
            <a:solidFill>
              <a:srgbClr val="993300"/>
            </a:solidFill>
            <a:miter lim="800000"/>
            <a:headEnd/>
            <a:tailEnd/>
          </a:ln>
        </p:spPr>
        <p:txBody>
          <a:bodyPr wrap="none"/>
          <a:lstStyle/>
          <a:p>
            <a:endParaRPr lang="en-US"/>
          </a:p>
        </p:txBody>
      </p:sp>
      <p:sp>
        <p:nvSpPr>
          <p:cNvPr id="60077" name="Line 1341"/>
          <p:cNvSpPr>
            <a:spLocks noChangeShapeType="1"/>
          </p:cNvSpPr>
          <p:nvPr/>
        </p:nvSpPr>
        <p:spPr bwMode="auto">
          <a:xfrm rot="1972529">
            <a:off x="6664325" y="5762625"/>
            <a:ext cx="274638" cy="0"/>
          </a:xfrm>
          <a:prstGeom prst="line">
            <a:avLst/>
          </a:prstGeom>
          <a:noFill/>
          <a:ln w="6350">
            <a:solidFill>
              <a:srgbClr val="993300"/>
            </a:solidFill>
            <a:miter lim="800000"/>
            <a:headEnd/>
            <a:tailEnd/>
          </a:ln>
        </p:spPr>
        <p:txBody>
          <a:bodyPr wrap="none"/>
          <a:lstStyle/>
          <a:p>
            <a:endParaRPr lang="en-US"/>
          </a:p>
        </p:txBody>
      </p:sp>
      <p:sp>
        <p:nvSpPr>
          <p:cNvPr id="60078" name="Oval 1342"/>
          <p:cNvSpPr>
            <a:spLocks noChangeArrowheads="1"/>
          </p:cNvSpPr>
          <p:nvPr/>
        </p:nvSpPr>
        <p:spPr bwMode="auto">
          <a:xfrm rot="1972529">
            <a:off x="6519863" y="57102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79" name="Freeform 1343"/>
          <p:cNvSpPr>
            <a:spLocks noChangeAspect="1"/>
          </p:cNvSpPr>
          <p:nvPr/>
        </p:nvSpPr>
        <p:spPr bwMode="auto">
          <a:xfrm rot="1972529">
            <a:off x="6553200" y="57181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80" name="Oval 1345"/>
          <p:cNvSpPr>
            <a:spLocks noChangeArrowheads="1"/>
          </p:cNvSpPr>
          <p:nvPr/>
        </p:nvSpPr>
        <p:spPr bwMode="auto">
          <a:xfrm rot="1972529">
            <a:off x="6999288" y="62452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81" name="Line 1346"/>
          <p:cNvSpPr>
            <a:spLocks noChangeShapeType="1"/>
          </p:cNvSpPr>
          <p:nvPr/>
        </p:nvSpPr>
        <p:spPr bwMode="auto">
          <a:xfrm rot="1972529">
            <a:off x="7008813" y="6375400"/>
            <a:ext cx="436562" cy="0"/>
          </a:xfrm>
          <a:prstGeom prst="line">
            <a:avLst/>
          </a:prstGeom>
          <a:noFill/>
          <a:ln w="6350">
            <a:solidFill>
              <a:srgbClr val="993300"/>
            </a:solidFill>
            <a:miter lim="800000"/>
            <a:headEnd/>
            <a:tailEnd/>
          </a:ln>
        </p:spPr>
        <p:txBody>
          <a:bodyPr wrap="none"/>
          <a:lstStyle/>
          <a:p>
            <a:endParaRPr lang="en-US"/>
          </a:p>
        </p:txBody>
      </p:sp>
      <p:sp>
        <p:nvSpPr>
          <p:cNvPr id="60082" name="Line 1347"/>
          <p:cNvSpPr>
            <a:spLocks noChangeShapeType="1"/>
          </p:cNvSpPr>
          <p:nvPr/>
        </p:nvSpPr>
        <p:spPr bwMode="auto">
          <a:xfrm rot="1972529">
            <a:off x="6992938" y="6419850"/>
            <a:ext cx="396875" cy="0"/>
          </a:xfrm>
          <a:prstGeom prst="line">
            <a:avLst/>
          </a:prstGeom>
          <a:noFill/>
          <a:ln w="6350">
            <a:solidFill>
              <a:srgbClr val="993300"/>
            </a:solidFill>
            <a:miter lim="800000"/>
            <a:headEnd/>
            <a:tailEnd/>
          </a:ln>
        </p:spPr>
        <p:txBody>
          <a:bodyPr wrap="none"/>
          <a:lstStyle/>
          <a:p>
            <a:endParaRPr lang="en-US"/>
          </a:p>
        </p:txBody>
      </p:sp>
      <p:sp>
        <p:nvSpPr>
          <p:cNvPr id="60083" name="Line 1348"/>
          <p:cNvSpPr>
            <a:spLocks noChangeShapeType="1"/>
          </p:cNvSpPr>
          <p:nvPr/>
        </p:nvSpPr>
        <p:spPr bwMode="auto">
          <a:xfrm rot="1972529">
            <a:off x="7058025" y="6337300"/>
            <a:ext cx="396875" cy="0"/>
          </a:xfrm>
          <a:prstGeom prst="line">
            <a:avLst/>
          </a:prstGeom>
          <a:noFill/>
          <a:ln w="6350">
            <a:solidFill>
              <a:srgbClr val="993300"/>
            </a:solidFill>
            <a:miter lim="800000"/>
            <a:headEnd/>
            <a:tailEnd/>
          </a:ln>
        </p:spPr>
        <p:txBody>
          <a:bodyPr wrap="none"/>
          <a:lstStyle/>
          <a:p>
            <a:endParaRPr lang="en-US"/>
          </a:p>
        </p:txBody>
      </p:sp>
      <p:sp>
        <p:nvSpPr>
          <p:cNvPr id="60084" name="Line 1349"/>
          <p:cNvSpPr>
            <a:spLocks noChangeShapeType="1"/>
          </p:cNvSpPr>
          <p:nvPr/>
        </p:nvSpPr>
        <p:spPr bwMode="auto">
          <a:xfrm rot="1972529">
            <a:off x="7031038" y="6464300"/>
            <a:ext cx="274637" cy="0"/>
          </a:xfrm>
          <a:prstGeom prst="line">
            <a:avLst/>
          </a:prstGeom>
          <a:noFill/>
          <a:ln w="6350">
            <a:solidFill>
              <a:srgbClr val="993300"/>
            </a:solidFill>
            <a:miter lim="800000"/>
            <a:headEnd/>
            <a:tailEnd/>
          </a:ln>
        </p:spPr>
        <p:txBody>
          <a:bodyPr wrap="none"/>
          <a:lstStyle/>
          <a:p>
            <a:endParaRPr lang="en-US"/>
          </a:p>
        </p:txBody>
      </p:sp>
      <p:sp>
        <p:nvSpPr>
          <p:cNvPr id="60085" name="Line 1350"/>
          <p:cNvSpPr>
            <a:spLocks noChangeShapeType="1"/>
          </p:cNvSpPr>
          <p:nvPr/>
        </p:nvSpPr>
        <p:spPr bwMode="auto">
          <a:xfrm rot="1972529">
            <a:off x="7146925" y="6296025"/>
            <a:ext cx="274638" cy="0"/>
          </a:xfrm>
          <a:prstGeom prst="line">
            <a:avLst/>
          </a:prstGeom>
          <a:noFill/>
          <a:ln w="6350">
            <a:solidFill>
              <a:srgbClr val="993300"/>
            </a:solidFill>
            <a:miter lim="800000"/>
            <a:headEnd/>
            <a:tailEnd/>
          </a:ln>
        </p:spPr>
        <p:txBody>
          <a:bodyPr wrap="none"/>
          <a:lstStyle/>
          <a:p>
            <a:endParaRPr lang="en-US"/>
          </a:p>
        </p:txBody>
      </p:sp>
      <p:sp>
        <p:nvSpPr>
          <p:cNvPr id="60086" name="Oval 1351"/>
          <p:cNvSpPr>
            <a:spLocks noChangeArrowheads="1"/>
          </p:cNvSpPr>
          <p:nvPr/>
        </p:nvSpPr>
        <p:spPr bwMode="auto">
          <a:xfrm rot="1972529">
            <a:off x="7002463" y="62436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087" name="Freeform 1352"/>
          <p:cNvSpPr>
            <a:spLocks noChangeAspect="1"/>
          </p:cNvSpPr>
          <p:nvPr/>
        </p:nvSpPr>
        <p:spPr bwMode="auto">
          <a:xfrm rot="1972529">
            <a:off x="7035800" y="62515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88" name="Oval 13"/>
          <p:cNvSpPr>
            <a:spLocks noChangeArrowheads="1"/>
          </p:cNvSpPr>
          <p:nvPr/>
        </p:nvSpPr>
        <p:spPr bwMode="auto">
          <a:xfrm>
            <a:off x="3621088" y="19653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089" name="Line 14"/>
          <p:cNvSpPr>
            <a:spLocks noChangeShapeType="1"/>
          </p:cNvSpPr>
          <p:nvPr/>
        </p:nvSpPr>
        <p:spPr bwMode="auto">
          <a:xfrm>
            <a:off x="3625850" y="2092325"/>
            <a:ext cx="436563" cy="0"/>
          </a:xfrm>
          <a:prstGeom prst="line">
            <a:avLst/>
          </a:prstGeom>
          <a:noFill/>
          <a:ln w="6350">
            <a:solidFill>
              <a:srgbClr val="993300"/>
            </a:solidFill>
            <a:miter lim="800000"/>
            <a:headEnd/>
            <a:tailEnd/>
          </a:ln>
        </p:spPr>
        <p:txBody>
          <a:bodyPr wrap="none"/>
          <a:lstStyle/>
          <a:p>
            <a:endParaRPr lang="en-US"/>
          </a:p>
        </p:txBody>
      </p:sp>
      <p:sp>
        <p:nvSpPr>
          <p:cNvPr id="60090" name="Line 15"/>
          <p:cNvSpPr>
            <a:spLocks noChangeShapeType="1"/>
          </p:cNvSpPr>
          <p:nvPr/>
        </p:nvSpPr>
        <p:spPr bwMode="auto">
          <a:xfrm>
            <a:off x="3640138" y="2149475"/>
            <a:ext cx="396875" cy="0"/>
          </a:xfrm>
          <a:prstGeom prst="line">
            <a:avLst/>
          </a:prstGeom>
          <a:noFill/>
          <a:ln w="6350">
            <a:solidFill>
              <a:srgbClr val="993300"/>
            </a:solidFill>
            <a:miter lim="800000"/>
            <a:headEnd/>
            <a:tailEnd/>
          </a:ln>
        </p:spPr>
        <p:txBody>
          <a:bodyPr wrap="none"/>
          <a:lstStyle/>
          <a:p>
            <a:endParaRPr lang="en-US"/>
          </a:p>
        </p:txBody>
      </p:sp>
      <p:sp>
        <p:nvSpPr>
          <p:cNvPr id="60091" name="Line 16"/>
          <p:cNvSpPr>
            <a:spLocks noChangeShapeType="1"/>
          </p:cNvSpPr>
          <p:nvPr/>
        </p:nvSpPr>
        <p:spPr bwMode="auto">
          <a:xfrm>
            <a:off x="3649663" y="2044700"/>
            <a:ext cx="396875" cy="0"/>
          </a:xfrm>
          <a:prstGeom prst="line">
            <a:avLst/>
          </a:prstGeom>
          <a:noFill/>
          <a:ln w="6350">
            <a:solidFill>
              <a:srgbClr val="993300"/>
            </a:solidFill>
            <a:miter lim="800000"/>
            <a:headEnd/>
            <a:tailEnd/>
          </a:ln>
        </p:spPr>
        <p:txBody>
          <a:bodyPr wrap="none"/>
          <a:lstStyle/>
          <a:p>
            <a:endParaRPr lang="en-US"/>
          </a:p>
        </p:txBody>
      </p:sp>
      <p:sp>
        <p:nvSpPr>
          <p:cNvPr id="60092" name="Line 17"/>
          <p:cNvSpPr>
            <a:spLocks noChangeShapeType="1"/>
          </p:cNvSpPr>
          <p:nvPr/>
        </p:nvSpPr>
        <p:spPr bwMode="auto">
          <a:xfrm>
            <a:off x="3706813" y="2198688"/>
            <a:ext cx="274637" cy="0"/>
          </a:xfrm>
          <a:prstGeom prst="line">
            <a:avLst/>
          </a:prstGeom>
          <a:noFill/>
          <a:ln w="6350">
            <a:solidFill>
              <a:srgbClr val="993300"/>
            </a:solidFill>
            <a:miter lim="800000"/>
            <a:headEnd/>
            <a:tailEnd/>
          </a:ln>
        </p:spPr>
        <p:txBody>
          <a:bodyPr wrap="none"/>
          <a:lstStyle/>
          <a:p>
            <a:endParaRPr lang="en-US"/>
          </a:p>
        </p:txBody>
      </p:sp>
      <p:sp>
        <p:nvSpPr>
          <p:cNvPr id="60093" name="Line 18"/>
          <p:cNvSpPr>
            <a:spLocks noChangeShapeType="1"/>
          </p:cNvSpPr>
          <p:nvPr/>
        </p:nvSpPr>
        <p:spPr bwMode="auto">
          <a:xfrm>
            <a:off x="3711575" y="1993900"/>
            <a:ext cx="274638" cy="0"/>
          </a:xfrm>
          <a:prstGeom prst="line">
            <a:avLst/>
          </a:prstGeom>
          <a:noFill/>
          <a:ln w="6350">
            <a:solidFill>
              <a:srgbClr val="993300"/>
            </a:solidFill>
            <a:miter lim="800000"/>
            <a:headEnd/>
            <a:tailEnd/>
          </a:ln>
        </p:spPr>
        <p:txBody>
          <a:bodyPr wrap="none"/>
          <a:lstStyle/>
          <a:p>
            <a:endParaRPr lang="en-US"/>
          </a:p>
        </p:txBody>
      </p:sp>
      <p:sp>
        <p:nvSpPr>
          <p:cNvPr id="60094" name="Oval 19"/>
          <p:cNvSpPr>
            <a:spLocks noChangeArrowheads="1"/>
          </p:cNvSpPr>
          <p:nvPr/>
        </p:nvSpPr>
        <p:spPr bwMode="auto">
          <a:xfrm>
            <a:off x="3621088" y="19621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095" name="Freeform 20"/>
          <p:cNvSpPr>
            <a:spLocks noChangeAspect="1"/>
          </p:cNvSpPr>
          <p:nvPr/>
        </p:nvSpPr>
        <p:spPr bwMode="auto">
          <a:xfrm>
            <a:off x="3617913" y="19589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096" name="Oval 22"/>
          <p:cNvSpPr>
            <a:spLocks noChangeArrowheads="1"/>
          </p:cNvSpPr>
          <p:nvPr/>
        </p:nvSpPr>
        <p:spPr bwMode="auto">
          <a:xfrm rot="-1716628">
            <a:off x="4114800" y="19605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097" name="Line 23"/>
          <p:cNvSpPr>
            <a:spLocks noChangeShapeType="1"/>
          </p:cNvSpPr>
          <p:nvPr/>
        </p:nvSpPr>
        <p:spPr bwMode="auto">
          <a:xfrm rot="-1716628">
            <a:off x="4116388" y="2087563"/>
            <a:ext cx="436562" cy="0"/>
          </a:xfrm>
          <a:prstGeom prst="line">
            <a:avLst/>
          </a:prstGeom>
          <a:noFill/>
          <a:ln w="6350">
            <a:solidFill>
              <a:srgbClr val="993300"/>
            </a:solidFill>
            <a:miter lim="800000"/>
            <a:headEnd/>
            <a:tailEnd/>
          </a:ln>
        </p:spPr>
        <p:txBody>
          <a:bodyPr wrap="none"/>
          <a:lstStyle/>
          <a:p>
            <a:endParaRPr lang="en-US"/>
          </a:p>
        </p:txBody>
      </p:sp>
      <p:sp>
        <p:nvSpPr>
          <p:cNvPr id="60098" name="Line 24"/>
          <p:cNvSpPr>
            <a:spLocks noChangeShapeType="1"/>
          </p:cNvSpPr>
          <p:nvPr/>
        </p:nvSpPr>
        <p:spPr bwMode="auto">
          <a:xfrm rot="-1716628">
            <a:off x="4159250" y="2139950"/>
            <a:ext cx="396875" cy="0"/>
          </a:xfrm>
          <a:prstGeom prst="line">
            <a:avLst/>
          </a:prstGeom>
          <a:noFill/>
          <a:ln w="6350">
            <a:solidFill>
              <a:srgbClr val="993300"/>
            </a:solidFill>
            <a:miter lim="800000"/>
            <a:headEnd/>
            <a:tailEnd/>
          </a:ln>
        </p:spPr>
        <p:txBody>
          <a:bodyPr wrap="none"/>
          <a:lstStyle/>
          <a:p>
            <a:endParaRPr lang="en-US"/>
          </a:p>
        </p:txBody>
      </p:sp>
      <p:sp>
        <p:nvSpPr>
          <p:cNvPr id="60099" name="Line 25"/>
          <p:cNvSpPr>
            <a:spLocks noChangeShapeType="1"/>
          </p:cNvSpPr>
          <p:nvPr/>
        </p:nvSpPr>
        <p:spPr bwMode="auto">
          <a:xfrm rot="-1716628">
            <a:off x="4116388" y="2044700"/>
            <a:ext cx="396875" cy="0"/>
          </a:xfrm>
          <a:prstGeom prst="line">
            <a:avLst/>
          </a:prstGeom>
          <a:noFill/>
          <a:ln w="6350">
            <a:solidFill>
              <a:srgbClr val="993300"/>
            </a:solidFill>
            <a:miter lim="800000"/>
            <a:headEnd/>
            <a:tailEnd/>
          </a:ln>
        </p:spPr>
        <p:txBody>
          <a:bodyPr wrap="none"/>
          <a:lstStyle/>
          <a:p>
            <a:endParaRPr lang="en-US"/>
          </a:p>
        </p:txBody>
      </p:sp>
      <p:sp>
        <p:nvSpPr>
          <p:cNvPr id="60100" name="Line 26"/>
          <p:cNvSpPr>
            <a:spLocks noChangeShapeType="1"/>
          </p:cNvSpPr>
          <p:nvPr/>
        </p:nvSpPr>
        <p:spPr bwMode="auto">
          <a:xfrm rot="-1716628">
            <a:off x="4248150" y="2181225"/>
            <a:ext cx="274638" cy="0"/>
          </a:xfrm>
          <a:prstGeom prst="line">
            <a:avLst/>
          </a:prstGeom>
          <a:noFill/>
          <a:ln w="6350">
            <a:solidFill>
              <a:srgbClr val="993300"/>
            </a:solidFill>
            <a:miter lim="800000"/>
            <a:headEnd/>
            <a:tailEnd/>
          </a:ln>
        </p:spPr>
        <p:txBody>
          <a:bodyPr wrap="none"/>
          <a:lstStyle/>
          <a:p>
            <a:endParaRPr lang="en-US"/>
          </a:p>
        </p:txBody>
      </p:sp>
      <p:sp>
        <p:nvSpPr>
          <p:cNvPr id="60101" name="Line 27"/>
          <p:cNvSpPr>
            <a:spLocks noChangeShapeType="1"/>
          </p:cNvSpPr>
          <p:nvPr/>
        </p:nvSpPr>
        <p:spPr bwMode="auto">
          <a:xfrm rot="-1716628">
            <a:off x="4154488" y="1998663"/>
            <a:ext cx="274637" cy="0"/>
          </a:xfrm>
          <a:prstGeom prst="line">
            <a:avLst/>
          </a:prstGeom>
          <a:noFill/>
          <a:ln w="6350">
            <a:solidFill>
              <a:srgbClr val="993300"/>
            </a:solidFill>
            <a:miter lim="800000"/>
            <a:headEnd/>
            <a:tailEnd/>
          </a:ln>
        </p:spPr>
        <p:txBody>
          <a:bodyPr wrap="none"/>
          <a:lstStyle/>
          <a:p>
            <a:endParaRPr lang="en-US"/>
          </a:p>
        </p:txBody>
      </p:sp>
      <p:sp>
        <p:nvSpPr>
          <p:cNvPr id="60102" name="Oval 28"/>
          <p:cNvSpPr>
            <a:spLocks noChangeArrowheads="1"/>
          </p:cNvSpPr>
          <p:nvPr/>
        </p:nvSpPr>
        <p:spPr bwMode="auto">
          <a:xfrm rot="-1716628">
            <a:off x="4114800" y="19589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03" name="Freeform 29"/>
          <p:cNvSpPr>
            <a:spLocks noChangeAspect="1"/>
          </p:cNvSpPr>
          <p:nvPr/>
        </p:nvSpPr>
        <p:spPr bwMode="auto">
          <a:xfrm rot="-1716628">
            <a:off x="4076700" y="19637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04" name="Oval 31"/>
          <p:cNvSpPr>
            <a:spLocks noChangeArrowheads="1"/>
          </p:cNvSpPr>
          <p:nvPr/>
        </p:nvSpPr>
        <p:spPr bwMode="auto">
          <a:xfrm>
            <a:off x="4098925" y="25209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05" name="Line 32"/>
          <p:cNvSpPr>
            <a:spLocks noChangeShapeType="1"/>
          </p:cNvSpPr>
          <p:nvPr/>
        </p:nvSpPr>
        <p:spPr bwMode="auto">
          <a:xfrm>
            <a:off x="4103688" y="2647950"/>
            <a:ext cx="436562" cy="0"/>
          </a:xfrm>
          <a:prstGeom prst="line">
            <a:avLst/>
          </a:prstGeom>
          <a:noFill/>
          <a:ln w="6350">
            <a:solidFill>
              <a:srgbClr val="993300"/>
            </a:solidFill>
            <a:miter lim="800000"/>
            <a:headEnd/>
            <a:tailEnd/>
          </a:ln>
        </p:spPr>
        <p:txBody>
          <a:bodyPr wrap="none"/>
          <a:lstStyle/>
          <a:p>
            <a:endParaRPr lang="en-US"/>
          </a:p>
        </p:txBody>
      </p:sp>
      <p:sp>
        <p:nvSpPr>
          <p:cNvPr id="60106" name="Line 33"/>
          <p:cNvSpPr>
            <a:spLocks noChangeShapeType="1"/>
          </p:cNvSpPr>
          <p:nvPr/>
        </p:nvSpPr>
        <p:spPr bwMode="auto">
          <a:xfrm>
            <a:off x="4117975" y="2705100"/>
            <a:ext cx="396875" cy="0"/>
          </a:xfrm>
          <a:prstGeom prst="line">
            <a:avLst/>
          </a:prstGeom>
          <a:noFill/>
          <a:ln w="6350">
            <a:solidFill>
              <a:srgbClr val="993300"/>
            </a:solidFill>
            <a:miter lim="800000"/>
            <a:headEnd/>
            <a:tailEnd/>
          </a:ln>
        </p:spPr>
        <p:txBody>
          <a:bodyPr wrap="none"/>
          <a:lstStyle/>
          <a:p>
            <a:endParaRPr lang="en-US"/>
          </a:p>
        </p:txBody>
      </p:sp>
      <p:sp>
        <p:nvSpPr>
          <p:cNvPr id="60107" name="Line 34"/>
          <p:cNvSpPr>
            <a:spLocks noChangeShapeType="1"/>
          </p:cNvSpPr>
          <p:nvPr/>
        </p:nvSpPr>
        <p:spPr bwMode="auto">
          <a:xfrm>
            <a:off x="4127500" y="2600325"/>
            <a:ext cx="396875" cy="0"/>
          </a:xfrm>
          <a:prstGeom prst="line">
            <a:avLst/>
          </a:prstGeom>
          <a:noFill/>
          <a:ln w="6350">
            <a:solidFill>
              <a:srgbClr val="993300"/>
            </a:solidFill>
            <a:miter lim="800000"/>
            <a:headEnd/>
            <a:tailEnd/>
          </a:ln>
        </p:spPr>
        <p:txBody>
          <a:bodyPr wrap="none"/>
          <a:lstStyle/>
          <a:p>
            <a:endParaRPr lang="en-US"/>
          </a:p>
        </p:txBody>
      </p:sp>
      <p:sp>
        <p:nvSpPr>
          <p:cNvPr id="60108" name="Line 35"/>
          <p:cNvSpPr>
            <a:spLocks noChangeShapeType="1"/>
          </p:cNvSpPr>
          <p:nvPr/>
        </p:nvSpPr>
        <p:spPr bwMode="auto">
          <a:xfrm>
            <a:off x="4184650" y="2754313"/>
            <a:ext cx="274638" cy="0"/>
          </a:xfrm>
          <a:prstGeom prst="line">
            <a:avLst/>
          </a:prstGeom>
          <a:noFill/>
          <a:ln w="6350">
            <a:solidFill>
              <a:srgbClr val="993300"/>
            </a:solidFill>
            <a:miter lim="800000"/>
            <a:headEnd/>
            <a:tailEnd/>
          </a:ln>
        </p:spPr>
        <p:txBody>
          <a:bodyPr wrap="none"/>
          <a:lstStyle/>
          <a:p>
            <a:endParaRPr lang="en-US"/>
          </a:p>
        </p:txBody>
      </p:sp>
      <p:sp>
        <p:nvSpPr>
          <p:cNvPr id="60109" name="Line 36"/>
          <p:cNvSpPr>
            <a:spLocks noChangeShapeType="1"/>
          </p:cNvSpPr>
          <p:nvPr/>
        </p:nvSpPr>
        <p:spPr bwMode="auto">
          <a:xfrm>
            <a:off x="4189413" y="2549525"/>
            <a:ext cx="274637" cy="0"/>
          </a:xfrm>
          <a:prstGeom prst="line">
            <a:avLst/>
          </a:prstGeom>
          <a:noFill/>
          <a:ln w="6350">
            <a:solidFill>
              <a:srgbClr val="993300"/>
            </a:solidFill>
            <a:miter lim="800000"/>
            <a:headEnd/>
            <a:tailEnd/>
          </a:ln>
        </p:spPr>
        <p:txBody>
          <a:bodyPr wrap="none"/>
          <a:lstStyle/>
          <a:p>
            <a:endParaRPr lang="en-US"/>
          </a:p>
        </p:txBody>
      </p:sp>
      <p:sp>
        <p:nvSpPr>
          <p:cNvPr id="60110" name="Oval 37"/>
          <p:cNvSpPr>
            <a:spLocks noChangeArrowheads="1"/>
          </p:cNvSpPr>
          <p:nvPr/>
        </p:nvSpPr>
        <p:spPr bwMode="auto">
          <a:xfrm>
            <a:off x="4098925" y="25177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11" name="Freeform 38"/>
          <p:cNvSpPr>
            <a:spLocks noChangeAspect="1"/>
          </p:cNvSpPr>
          <p:nvPr/>
        </p:nvSpPr>
        <p:spPr bwMode="auto">
          <a:xfrm>
            <a:off x="4095750" y="25146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12" name="Oval 40"/>
          <p:cNvSpPr>
            <a:spLocks noChangeArrowheads="1"/>
          </p:cNvSpPr>
          <p:nvPr/>
        </p:nvSpPr>
        <p:spPr bwMode="auto">
          <a:xfrm rot="1972529">
            <a:off x="3614738" y="25177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13" name="Line 41"/>
          <p:cNvSpPr>
            <a:spLocks noChangeShapeType="1"/>
          </p:cNvSpPr>
          <p:nvPr/>
        </p:nvSpPr>
        <p:spPr bwMode="auto">
          <a:xfrm rot="1972529">
            <a:off x="3624263" y="2647950"/>
            <a:ext cx="436562" cy="0"/>
          </a:xfrm>
          <a:prstGeom prst="line">
            <a:avLst/>
          </a:prstGeom>
          <a:noFill/>
          <a:ln w="6350">
            <a:solidFill>
              <a:srgbClr val="993300"/>
            </a:solidFill>
            <a:miter lim="800000"/>
            <a:headEnd/>
            <a:tailEnd/>
          </a:ln>
        </p:spPr>
        <p:txBody>
          <a:bodyPr wrap="none"/>
          <a:lstStyle/>
          <a:p>
            <a:endParaRPr lang="en-US"/>
          </a:p>
        </p:txBody>
      </p:sp>
      <p:sp>
        <p:nvSpPr>
          <p:cNvPr id="60114" name="Line 42"/>
          <p:cNvSpPr>
            <a:spLocks noChangeShapeType="1"/>
          </p:cNvSpPr>
          <p:nvPr/>
        </p:nvSpPr>
        <p:spPr bwMode="auto">
          <a:xfrm rot="1972529">
            <a:off x="3608388" y="2692400"/>
            <a:ext cx="396875" cy="0"/>
          </a:xfrm>
          <a:prstGeom prst="line">
            <a:avLst/>
          </a:prstGeom>
          <a:noFill/>
          <a:ln w="6350">
            <a:solidFill>
              <a:srgbClr val="993300"/>
            </a:solidFill>
            <a:miter lim="800000"/>
            <a:headEnd/>
            <a:tailEnd/>
          </a:ln>
        </p:spPr>
        <p:txBody>
          <a:bodyPr wrap="none"/>
          <a:lstStyle/>
          <a:p>
            <a:endParaRPr lang="en-US"/>
          </a:p>
        </p:txBody>
      </p:sp>
      <p:sp>
        <p:nvSpPr>
          <p:cNvPr id="60115" name="Line 43"/>
          <p:cNvSpPr>
            <a:spLocks noChangeShapeType="1"/>
          </p:cNvSpPr>
          <p:nvPr/>
        </p:nvSpPr>
        <p:spPr bwMode="auto">
          <a:xfrm rot="1972529">
            <a:off x="3673475" y="2609850"/>
            <a:ext cx="396875" cy="0"/>
          </a:xfrm>
          <a:prstGeom prst="line">
            <a:avLst/>
          </a:prstGeom>
          <a:noFill/>
          <a:ln w="6350">
            <a:solidFill>
              <a:srgbClr val="993300"/>
            </a:solidFill>
            <a:miter lim="800000"/>
            <a:headEnd/>
            <a:tailEnd/>
          </a:ln>
        </p:spPr>
        <p:txBody>
          <a:bodyPr wrap="none"/>
          <a:lstStyle/>
          <a:p>
            <a:endParaRPr lang="en-US"/>
          </a:p>
        </p:txBody>
      </p:sp>
      <p:sp>
        <p:nvSpPr>
          <p:cNvPr id="60116" name="Line 44"/>
          <p:cNvSpPr>
            <a:spLocks noChangeShapeType="1"/>
          </p:cNvSpPr>
          <p:nvPr/>
        </p:nvSpPr>
        <p:spPr bwMode="auto">
          <a:xfrm rot="1972529">
            <a:off x="3646488" y="2736850"/>
            <a:ext cx="274637" cy="0"/>
          </a:xfrm>
          <a:prstGeom prst="line">
            <a:avLst/>
          </a:prstGeom>
          <a:noFill/>
          <a:ln w="6350">
            <a:solidFill>
              <a:srgbClr val="993300"/>
            </a:solidFill>
            <a:miter lim="800000"/>
            <a:headEnd/>
            <a:tailEnd/>
          </a:ln>
        </p:spPr>
        <p:txBody>
          <a:bodyPr wrap="none"/>
          <a:lstStyle/>
          <a:p>
            <a:endParaRPr lang="en-US"/>
          </a:p>
        </p:txBody>
      </p:sp>
      <p:sp>
        <p:nvSpPr>
          <p:cNvPr id="60117" name="Line 45"/>
          <p:cNvSpPr>
            <a:spLocks noChangeShapeType="1"/>
          </p:cNvSpPr>
          <p:nvPr/>
        </p:nvSpPr>
        <p:spPr bwMode="auto">
          <a:xfrm rot="1972529">
            <a:off x="3762375" y="2568575"/>
            <a:ext cx="274638" cy="0"/>
          </a:xfrm>
          <a:prstGeom prst="line">
            <a:avLst/>
          </a:prstGeom>
          <a:noFill/>
          <a:ln w="6350">
            <a:solidFill>
              <a:srgbClr val="993300"/>
            </a:solidFill>
            <a:miter lim="800000"/>
            <a:headEnd/>
            <a:tailEnd/>
          </a:ln>
        </p:spPr>
        <p:txBody>
          <a:bodyPr wrap="none"/>
          <a:lstStyle/>
          <a:p>
            <a:endParaRPr lang="en-US"/>
          </a:p>
        </p:txBody>
      </p:sp>
      <p:sp>
        <p:nvSpPr>
          <p:cNvPr id="60118" name="Oval 46"/>
          <p:cNvSpPr>
            <a:spLocks noChangeArrowheads="1"/>
          </p:cNvSpPr>
          <p:nvPr/>
        </p:nvSpPr>
        <p:spPr bwMode="auto">
          <a:xfrm rot="1972529">
            <a:off x="3617913" y="25161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119" name="Freeform 47"/>
          <p:cNvSpPr>
            <a:spLocks noChangeAspect="1"/>
          </p:cNvSpPr>
          <p:nvPr/>
        </p:nvSpPr>
        <p:spPr bwMode="auto">
          <a:xfrm rot="1972529">
            <a:off x="3651250" y="25241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20" name="Oval 49"/>
          <p:cNvSpPr>
            <a:spLocks noChangeArrowheads="1"/>
          </p:cNvSpPr>
          <p:nvPr/>
        </p:nvSpPr>
        <p:spPr bwMode="auto">
          <a:xfrm rot="3664415">
            <a:off x="3613944" y="30614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121" name="Line 50"/>
          <p:cNvSpPr>
            <a:spLocks noChangeShapeType="1"/>
          </p:cNvSpPr>
          <p:nvPr/>
        </p:nvSpPr>
        <p:spPr bwMode="auto">
          <a:xfrm rot="3664415">
            <a:off x="3625057" y="3194844"/>
            <a:ext cx="436562" cy="0"/>
          </a:xfrm>
          <a:prstGeom prst="line">
            <a:avLst/>
          </a:prstGeom>
          <a:noFill/>
          <a:ln w="6350">
            <a:solidFill>
              <a:srgbClr val="993300"/>
            </a:solidFill>
            <a:miter lim="800000"/>
            <a:headEnd/>
            <a:tailEnd/>
          </a:ln>
        </p:spPr>
        <p:txBody>
          <a:bodyPr wrap="none"/>
          <a:lstStyle/>
          <a:p>
            <a:endParaRPr lang="en-US"/>
          </a:p>
        </p:txBody>
      </p:sp>
      <p:sp>
        <p:nvSpPr>
          <p:cNvPr id="60122" name="Line 51"/>
          <p:cNvSpPr>
            <a:spLocks noChangeShapeType="1"/>
          </p:cNvSpPr>
          <p:nvPr/>
        </p:nvSpPr>
        <p:spPr bwMode="auto">
          <a:xfrm rot="3664415">
            <a:off x="3592512" y="3217863"/>
            <a:ext cx="396875" cy="0"/>
          </a:xfrm>
          <a:prstGeom prst="line">
            <a:avLst/>
          </a:prstGeom>
          <a:noFill/>
          <a:ln w="6350">
            <a:solidFill>
              <a:srgbClr val="993300"/>
            </a:solidFill>
            <a:miter lim="800000"/>
            <a:headEnd/>
            <a:tailEnd/>
          </a:ln>
        </p:spPr>
        <p:txBody>
          <a:bodyPr wrap="none"/>
          <a:lstStyle/>
          <a:p>
            <a:endParaRPr lang="en-US"/>
          </a:p>
        </p:txBody>
      </p:sp>
      <p:sp>
        <p:nvSpPr>
          <p:cNvPr id="60123" name="Line 52"/>
          <p:cNvSpPr>
            <a:spLocks noChangeShapeType="1"/>
          </p:cNvSpPr>
          <p:nvPr/>
        </p:nvSpPr>
        <p:spPr bwMode="auto">
          <a:xfrm rot="3664415">
            <a:off x="3687762" y="3175001"/>
            <a:ext cx="396875" cy="0"/>
          </a:xfrm>
          <a:prstGeom prst="line">
            <a:avLst/>
          </a:prstGeom>
          <a:noFill/>
          <a:ln w="6350">
            <a:solidFill>
              <a:srgbClr val="993300"/>
            </a:solidFill>
            <a:miter lim="800000"/>
            <a:headEnd/>
            <a:tailEnd/>
          </a:ln>
        </p:spPr>
        <p:txBody>
          <a:bodyPr wrap="none"/>
          <a:lstStyle/>
          <a:p>
            <a:endParaRPr lang="en-US"/>
          </a:p>
        </p:txBody>
      </p:sp>
      <p:sp>
        <p:nvSpPr>
          <p:cNvPr id="60124" name="Line 53"/>
          <p:cNvSpPr>
            <a:spLocks noChangeShapeType="1"/>
          </p:cNvSpPr>
          <p:nvPr/>
        </p:nvSpPr>
        <p:spPr bwMode="auto">
          <a:xfrm rot="3664415">
            <a:off x="3612356" y="3245644"/>
            <a:ext cx="274638" cy="0"/>
          </a:xfrm>
          <a:prstGeom prst="line">
            <a:avLst/>
          </a:prstGeom>
          <a:noFill/>
          <a:ln w="6350">
            <a:solidFill>
              <a:srgbClr val="993300"/>
            </a:solidFill>
            <a:miter lim="800000"/>
            <a:headEnd/>
            <a:tailEnd/>
          </a:ln>
        </p:spPr>
        <p:txBody>
          <a:bodyPr wrap="none"/>
          <a:lstStyle/>
          <a:p>
            <a:endParaRPr lang="en-US"/>
          </a:p>
        </p:txBody>
      </p:sp>
      <p:sp>
        <p:nvSpPr>
          <p:cNvPr id="60125" name="Line 54"/>
          <p:cNvSpPr>
            <a:spLocks noChangeShapeType="1"/>
          </p:cNvSpPr>
          <p:nvPr/>
        </p:nvSpPr>
        <p:spPr bwMode="auto">
          <a:xfrm rot="3664415">
            <a:off x="3794919" y="3150394"/>
            <a:ext cx="274638" cy="0"/>
          </a:xfrm>
          <a:prstGeom prst="line">
            <a:avLst/>
          </a:prstGeom>
          <a:noFill/>
          <a:ln w="6350">
            <a:solidFill>
              <a:srgbClr val="993300"/>
            </a:solidFill>
            <a:miter lim="800000"/>
            <a:headEnd/>
            <a:tailEnd/>
          </a:ln>
        </p:spPr>
        <p:txBody>
          <a:bodyPr wrap="none"/>
          <a:lstStyle/>
          <a:p>
            <a:endParaRPr lang="en-US"/>
          </a:p>
        </p:txBody>
      </p:sp>
      <p:sp>
        <p:nvSpPr>
          <p:cNvPr id="60126" name="Oval 55"/>
          <p:cNvSpPr>
            <a:spLocks noChangeArrowheads="1"/>
          </p:cNvSpPr>
          <p:nvPr/>
        </p:nvSpPr>
        <p:spPr bwMode="auto">
          <a:xfrm rot="3664415">
            <a:off x="3617119" y="3061494"/>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127" name="Freeform 56"/>
          <p:cNvSpPr>
            <a:spLocks noChangeAspect="1"/>
          </p:cNvSpPr>
          <p:nvPr/>
        </p:nvSpPr>
        <p:spPr bwMode="auto">
          <a:xfrm rot="3664415">
            <a:off x="3675063" y="30924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28" name="Oval 58"/>
          <p:cNvSpPr>
            <a:spLocks noChangeArrowheads="1"/>
          </p:cNvSpPr>
          <p:nvPr/>
        </p:nvSpPr>
        <p:spPr bwMode="auto">
          <a:xfrm rot="3576076">
            <a:off x="3137694" y="25153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129" name="Line 59"/>
          <p:cNvSpPr>
            <a:spLocks noChangeShapeType="1"/>
          </p:cNvSpPr>
          <p:nvPr/>
        </p:nvSpPr>
        <p:spPr bwMode="auto">
          <a:xfrm rot="3576076">
            <a:off x="3148806" y="2647157"/>
            <a:ext cx="436563" cy="0"/>
          </a:xfrm>
          <a:prstGeom prst="line">
            <a:avLst/>
          </a:prstGeom>
          <a:noFill/>
          <a:ln w="6350">
            <a:solidFill>
              <a:srgbClr val="993300"/>
            </a:solidFill>
            <a:miter lim="800000"/>
            <a:headEnd/>
            <a:tailEnd/>
          </a:ln>
        </p:spPr>
        <p:txBody>
          <a:bodyPr wrap="none"/>
          <a:lstStyle/>
          <a:p>
            <a:endParaRPr lang="en-US"/>
          </a:p>
        </p:txBody>
      </p:sp>
      <p:sp>
        <p:nvSpPr>
          <p:cNvPr id="60130" name="Line 60"/>
          <p:cNvSpPr>
            <a:spLocks noChangeShapeType="1"/>
          </p:cNvSpPr>
          <p:nvPr/>
        </p:nvSpPr>
        <p:spPr bwMode="auto">
          <a:xfrm rot="3576076">
            <a:off x="3116262" y="2670176"/>
            <a:ext cx="396875" cy="0"/>
          </a:xfrm>
          <a:prstGeom prst="line">
            <a:avLst/>
          </a:prstGeom>
          <a:noFill/>
          <a:ln w="6350">
            <a:solidFill>
              <a:srgbClr val="993300"/>
            </a:solidFill>
            <a:miter lim="800000"/>
            <a:headEnd/>
            <a:tailEnd/>
          </a:ln>
        </p:spPr>
        <p:txBody>
          <a:bodyPr wrap="none"/>
          <a:lstStyle/>
          <a:p>
            <a:endParaRPr lang="en-US"/>
          </a:p>
        </p:txBody>
      </p:sp>
      <p:sp>
        <p:nvSpPr>
          <p:cNvPr id="60131" name="Line 61"/>
          <p:cNvSpPr>
            <a:spLocks noChangeShapeType="1"/>
          </p:cNvSpPr>
          <p:nvPr/>
        </p:nvSpPr>
        <p:spPr bwMode="auto">
          <a:xfrm rot="3576076">
            <a:off x="3211512" y="2625726"/>
            <a:ext cx="396875" cy="0"/>
          </a:xfrm>
          <a:prstGeom prst="line">
            <a:avLst/>
          </a:prstGeom>
          <a:noFill/>
          <a:ln w="6350">
            <a:solidFill>
              <a:srgbClr val="993300"/>
            </a:solidFill>
            <a:miter lim="800000"/>
            <a:headEnd/>
            <a:tailEnd/>
          </a:ln>
        </p:spPr>
        <p:txBody>
          <a:bodyPr wrap="none"/>
          <a:lstStyle/>
          <a:p>
            <a:endParaRPr lang="en-US"/>
          </a:p>
        </p:txBody>
      </p:sp>
      <p:sp>
        <p:nvSpPr>
          <p:cNvPr id="60132" name="Line 62"/>
          <p:cNvSpPr>
            <a:spLocks noChangeShapeType="1"/>
          </p:cNvSpPr>
          <p:nvPr/>
        </p:nvSpPr>
        <p:spPr bwMode="auto">
          <a:xfrm rot="3576076">
            <a:off x="3137694" y="2701132"/>
            <a:ext cx="274637" cy="0"/>
          </a:xfrm>
          <a:prstGeom prst="line">
            <a:avLst/>
          </a:prstGeom>
          <a:noFill/>
          <a:ln w="6350">
            <a:solidFill>
              <a:srgbClr val="993300"/>
            </a:solidFill>
            <a:miter lim="800000"/>
            <a:headEnd/>
            <a:tailEnd/>
          </a:ln>
        </p:spPr>
        <p:txBody>
          <a:bodyPr wrap="none"/>
          <a:lstStyle/>
          <a:p>
            <a:endParaRPr lang="en-US"/>
          </a:p>
        </p:txBody>
      </p:sp>
      <p:sp>
        <p:nvSpPr>
          <p:cNvPr id="60133" name="Line 63"/>
          <p:cNvSpPr>
            <a:spLocks noChangeShapeType="1"/>
          </p:cNvSpPr>
          <p:nvPr/>
        </p:nvSpPr>
        <p:spPr bwMode="auto">
          <a:xfrm rot="3576076">
            <a:off x="3317081" y="2601119"/>
            <a:ext cx="274638" cy="0"/>
          </a:xfrm>
          <a:prstGeom prst="line">
            <a:avLst/>
          </a:prstGeom>
          <a:noFill/>
          <a:ln w="6350">
            <a:solidFill>
              <a:srgbClr val="993300"/>
            </a:solidFill>
            <a:miter lim="800000"/>
            <a:headEnd/>
            <a:tailEnd/>
          </a:ln>
        </p:spPr>
        <p:txBody>
          <a:bodyPr wrap="none"/>
          <a:lstStyle/>
          <a:p>
            <a:endParaRPr lang="en-US"/>
          </a:p>
        </p:txBody>
      </p:sp>
      <p:sp>
        <p:nvSpPr>
          <p:cNvPr id="60134" name="Oval 64"/>
          <p:cNvSpPr>
            <a:spLocks noChangeArrowheads="1"/>
          </p:cNvSpPr>
          <p:nvPr/>
        </p:nvSpPr>
        <p:spPr bwMode="auto">
          <a:xfrm rot="3576076">
            <a:off x="3140869" y="25138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135" name="Freeform 65"/>
          <p:cNvSpPr>
            <a:spLocks noChangeAspect="1"/>
          </p:cNvSpPr>
          <p:nvPr/>
        </p:nvSpPr>
        <p:spPr bwMode="auto">
          <a:xfrm rot="3576076">
            <a:off x="3197225" y="25431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36" name="Oval 67"/>
          <p:cNvSpPr>
            <a:spLocks noChangeArrowheads="1"/>
          </p:cNvSpPr>
          <p:nvPr/>
        </p:nvSpPr>
        <p:spPr bwMode="auto">
          <a:xfrm rot="5400000">
            <a:off x="3144044" y="30567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137" name="Line 68"/>
          <p:cNvSpPr>
            <a:spLocks noChangeShapeType="1"/>
          </p:cNvSpPr>
          <p:nvPr/>
        </p:nvSpPr>
        <p:spPr bwMode="auto">
          <a:xfrm rot="5400000">
            <a:off x="3155156" y="3193257"/>
            <a:ext cx="436563" cy="0"/>
          </a:xfrm>
          <a:prstGeom prst="line">
            <a:avLst/>
          </a:prstGeom>
          <a:noFill/>
          <a:ln w="6350">
            <a:solidFill>
              <a:srgbClr val="993300"/>
            </a:solidFill>
            <a:miter lim="800000"/>
            <a:headEnd/>
            <a:tailEnd/>
          </a:ln>
        </p:spPr>
        <p:txBody>
          <a:bodyPr wrap="none"/>
          <a:lstStyle/>
          <a:p>
            <a:endParaRPr lang="en-US"/>
          </a:p>
        </p:txBody>
      </p:sp>
      <p:sp>
        <p:nvSpPr>
          <p:cNvPr id="60138" name="Line 69"/>
          <p:cNvSpPr>
            <a:spLocks noChangeShapeType="1"/>
          </p:cNvSpPr>
          <p:nvPr/>
        </p:nvSpPr>
        <p:spPr bwMode="auto">
          <a:xfrm rot="5400000">
            <a:off x="3117850" y="3187701"/>
            <a:ext cx="396875" cy="0"/>
          </a:xfrm>
          <a:prstGeom prst="line">
            <a:avLst/>
          </a:prstGeom>
          <a:noFill/>
          <a:ln w="6350">
            <a:solidFill>
              <a:srgbClr val="993300"/>
            </a:solidFill>
            <a:miter lim="800000"/>
            <a:headEnd/>
            <a:tailEnd/>
          </a:ln>
        </p:spPr>
        <p:txBody>
          <a:bodyPr wrap="none"/>
          <a:lstStyle/>
          <a:p>
            <a:endParaRPr lang="en-US"/>
          </a:p>
        </p:txBody>
      </p:sp>
      <p:sp>
        <p:nvSpPr>
          <p:cNvPr id="60139" name="Line 70"/>
          <p:cNvSpPr>
            <a:spLocks noChangeShapeType="1"/>
          </p:cNvSpPr>
          <p:nvPr/>
        </p:nvSpPr>
        <p:spPr bwMode="auto">
          <a:xfrm rot="5400000">
            <a:off x="3222625" y="3197226"/>
            <a:ext cx="396875" cy="0"/>
          </a:xfrm>
          <a:prstGeom prst="line">
            <a:avLst/>
          </a:prstGeom>
          <a:noFill/>
          <a:ln w="6350">
            <a:solidFill>
              <a:srgbClr val="993300"/>
            </a:solidFill>
            <a:miter lim="800000"/>
            <a:headEnd/>
            <a:tailEnd/>
          </a:ln>
        </p:spPr>
        <p:txBody>
          <a:bodyPr wrap="none"/>
          <a:lstStyle/>
          <a:p>
            <a:endParaRPr lang="en-US"/>
          </a:p>
        </p:txBody>
      </p:sp>
      <p:sp>
        <p:nvSpPr>
          <p:cNvPr id="60140" name="Line 71"/>
          <p:cNvSpPr>
            <a:spLocks noChangeShapeType="1"/>
          </p:cNvSpPr>
          <p:nvPr/>
        </p:nvSpPr>
        <p:spPr bwMode="auto">
          <a:xfrm rot="5400000">
            <a:off x="3129756" y="3193257"/>
            <a:ext cx="274637" cy="0"/>
          </a:xfrm>
          <a:prstGeom prst="line">
            <a:avLst/>
          </a:prstGeom>
          <a:noFill/>
          <a:ln w="6350">
            <a:solidFill>
              <a:srgbClr val="993300"/>
            </a:solidFill>
            <a:miter lim="800000"/>
            <a:headEnd/>
            <a:tailEnd/>
          </a:ln>
        </p:spPr>
        <p:txBody>
          <a:bodyPr wrap="none"/>
          <a:lstStyle/>
          <a:p>
            <a:endParaRPr lang="en-US"/>
          </a:p>
        </p:txBody>
      </p:sp>
      <p:sp>
        <p:nvSpPr>
          <p:cNvPr id="60141" name="Line 72"/>
          <p:cNvSpPr>
            <a:spLocks noChangeShapeType="1"/>
          </p:cNvSpPr>
          <p:nvPr/>
        </p:nvSpPr>
        <p:spPr bwMode="auto">
          <a:xfrm rot="5400000">
            <a:off x="3334544" y="3198019"/>
            <a:ext cx="274638" cy="0"/>
          </a:xfrm>
          <a:prstGeom prst="line">
            <a:avLst/>
          </a:prstGeom>
          <a:noFill/>
          <a:ln w="6350">
            <a:solidFill>
              <a:srgbClr val="993300"/>
            </a:solidFill>
            <a:miter lim="800000"/>
            <a:headEnd/>
            <a:tailEnd/>
          </a:ln>
        </p:spPr>
        <p:txBody>
          <a:bodyPr wrap="none"/>
          <a:lstStyle/>
          <a:p>
            <a:endParaRPr lang="en-US"/>
          </a:p>
        </p:txBody>
      </p:sp>
      <p:sp>
        <p:nvSpPr>
          <p:cNvPr id="60142" name="Oval 73"/>
          <p:cNvSpPr>
            <a:spLocks noChangeArrowheads="1"/>
          </p:cNvSpPr>
          <p:nvPr/>
        </p:nvSpPr>
        <p:spPr bwMode="auto">
          <a:xfrm rot="5400000">
            <a:off x="3147219" y="30567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143" name="Freeform 74"/>
          <p:cNvSpPr>
            <a:spLocks noChangeAspect="1"/>
          </p:cNvSpPr>
          <p:nvPr/>
        </p:nvSpPr>
        <p:spPr bwMode="auto">
          <a:xfrm rot="5400000">
            <a:off x="3214688" y="31226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44" name="Oval 76"/>
          <p:cNvSpPr>
            <a:spLocks noChangeArrowheads="1"/>
          </p:cNvSpPr>
          <p:nvPr/>
        </p:nvSpPr>
        <p:spPr bwMode="auto">
          <a:xfrm rot="5400000">
            <a:off x="3613944" y="3540919"/>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145" name="Line 77"/>
          <p:cNvSpPr>
            <a:spLocks noChangeShapeType="1"/>
          </p:cNvSpPr>
          <p:nvPr/>
        </p:nvSpPr>
        <p:spPr bwMode="auto">
          <a:xfrm rot="5400000">
            <a:off x="3625057" y="3677444"/>
            <a:ext cx="436562" cy="0"/>
          </a:xfrm>
          <a:prstGeom prst="line">
            <a:avLst/>
          </a:prstGeom>
          <a:noFill/>
          <a:ln w="6350">
            <a:solidFill>
              <a:srgbClr val="993300"/>
            </a:solidFill>
            <a:miter lim="800000"/>
            <a:headEnd/>
            <a:tailEnd/>
          </a:ln>
        </p:spPr>
        <p:txBody>
          <a:bodyPr wrap="none"/>
          <a:lstStyle/>
          <a:p>
            <a:endParaRPr lang="en-US"/>
          </a:p>
        </p:txBody>
      </p:sp>
      <p:sp>
        <p:nvSpPr>
          <p:cNvPr id="60146" name="Line 78"/>
          <p:cNvSpPr>
            <a:spLocks noChangeShapeType="1"/>
          </p:cNvSpPr>
          <p:nvPr/>
        </p:nvSpPr>
        <p:spPr bwMode="auto">
          <a:xfrm rot="5400000">
            <a:off x="3587750" y="3671888"/>
            <a:ext cx="396875" cy="0"/>
          </a:xfrm>
          <a:prstGeom prst="line">
            <a:avLst/>
          </a:prstGeom>
          <a:noFill/>
          <a:ln w="6350">
            <a:solidFill>
              <a:srgbClr val="993300"/>
            </a:solidFill>
            <a:miter lim="800000"/>
            <a:headEnd/>
            <a:tailEnd/>
          </a:ln>
        </p:spPr>
        <p:txBody>
          <a:bodyPr wrap="none"/>
          <a:lstStyle/>
          <a:p>
            <a:endParaRPr lang="en-US"/>
          </a:p>
        </p:txBody>
      </p:sp>
      <p:sp>
        <p:nvSpPr>
          <p:cNvPr id="60147" name="Line 79"/>
          <p:cNvSpPr>
            <a:spLocks noChangeShapeType="1"/>
          </p:cNvSpPr>
          <p:nvPr/>
        </p:nvSpPr>
        <p:spPr bwMode="auto">
          <a:xfrm rot="5400000">
            <a:off x="3692525" y="3681413"/>
            <a:ext cx="396875" cy="0"/>
          </a:xfrm>
          <a:prstGeom prst="line">
            <a:avLst/>
          </a:prstGeom>
          <a:noFill/>
          <a:ln w="6350">
            <a:solidFill>
              <a:srgbClr val="993300"/>
            </a:solidFill>
            <a:miter lim="800000"/>
            <a:headEnd/>
            <a:tailEnd/>
          </a:ln>
        </p:spPr>
        <p:txBody>
          <a:bodyPr wrap="none"/>
          <a:lstStyle/>
          <a:p>
            <a:endParaRPr lang="en-US"/>
          </a:p>
        </p:txBody>
      </p:sp>
      <p:sp>
        <p:nvSpPr>
          <p:cNvPr id="60148" name="Line 80"/>
          <p:cNvSpPr>
            <a:spLocks noChangeShapeType="1"/>
          </p:cNvSpPr>
          <p:nvPr/>
        </p:nvSpPr>
        <p:spPr bwMode="auto">
          <a:xfrm rot="5400000">
            <a:off x="3599656" y="3677444"/>
            <a:ext cx="274638" cy="0"/>
          </a:xfrm>
          <a:prstGeom prst="line">
            <a:avLst/>
          </a:prstGeom>
          <a:noFill/>
          <a:ln w="6350">
            <a:solidFill>
              <a:srgbClr val="993300"/>
            </a:solidFill>
            <a:miter lim="800000"/>
            <a:headEnd/>
            <a:tailEnd/>
          </a:ln>
        </p:spPr>
        <p:txBody>
          <a:bodyPr wrap="none"/>
          <a:lstStyle/>
          <a:p>
            <a:endParaRPr lang="en-US"/>
          </a:p>
        </p:txBody>
      </p:sp>
      <p:sp>
        <p:nvSpPr>
          <p:cNvPr id="60149" name="Line 81"/>
          <p:cNvSpPr>
            <a:spLocks noChangeShapeType="1"/>
          </p:cNvSpPr>
          <p:nvPr/>
        </p:nvSpPr>
        <p:spPr bwMode="auto">
          <a:xfrm rot="5400000">
            <a:off x="3804444" y="3682207"/>
            <a:ext cx="274637" cy="0"/>
          </a:xfrm>
          <a:prstGeom prst="line">
            <a:avLst/>
          </a:prstGeom>
          <a:noFill/>
          <a:ln w="6350">
            <a:solidFill>
              <a:srgbClr val="993300"/>
            </a:solidFill>
            <a:miter lim="800000"/>
            <a:headEnd/>
            <a:tailEnd/>
          </a:ln>
        </p:spPr>
        <p:txBody>
          <a:bodyPr wrap="none"/>
          <a:lstStyle/>
          <a:p>
            <a:endParaRPr lang="en-US"/>
          </a:p>
        </p:txBody>
      </p:sp>
      <p:sp>
        <p:nvSpPr>
          <p:cNvPr id="60150" name="Oval 82"/>
          <p:cNvSpPr>
            <a:spLocks noChangeArrowheads="1"/>
          </p:cNvSpPr>
          <p:nvPr/>
        </p:nvSpPr>
        <p:spPr bwMode="auto">
          <a:xfrm rot="5400000">
            <a:off x="3617119" y="3540919"/>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151" name="Freeform 83"/>
          <p:cNvSpPr>
            <a:spLocks noChangeAspect="1"/>
          </p:cNvSpPr>
          <p:nvPr/>
        </p:nvSpPr>
        <p:spPr bwMode="auto">
          <a:xfrm rot="5400000">
            <a:off x="3684588" y="36068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52" name="Oval 85"/>
          <p:cNvSpPr>
            <a:spLocks noChangeArrowheads="1"/>
          </p:cNvSpPr>
          <p:nvPr/>
        </p:nvSpPr>
        <p:spPr bwMode="auto">
          <a:xfrm>
            <a:off x="4584700" y="30607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53" name="Line 86"/>
          <p:cNvSpPr>
            <a:spLocks noChangeShapeType="1"/>
          </p:cNvSpPr>
          <p:nvPr/>
        </p:nvSpPr>
        <p:spPr bwMode="auto">
          <a:xfrm>
            <a:off x="4589463" y="3187700"/>
            <a:ext cx="436562" cy="0"/>
          </a:xfrm>
          <a:prstGeom prst="line">
            <a:avLst/>
          </a:prstGeom>
          <a:noFill/>
          <a:ln w="6350">
            <a:solidFill>
              <a:srgbClr val="993300"/>
            </a:solidFill>
            <a:miter lim="800000"/>
            <a:headEnd/>
            <a:tailEnd/>
          </a:ln>
        </p:spPr>
        <p:txBody>
          <a:bodyPr wrap="none"/>
          <a:lstStyle/>
          <a:p>
            <a:endParaRPr lang="en-US"/>
          </a:p>
        </p:txBody>
      </p:sp>
      <p:sp>
        <p:nvSpPr>
          <p:cNvPr id="60154" name="Line 87"/>
          <p:cNvSpPr>
            <a:spLocks noChangeShapeType="1"/>
          </p:cNvSpPr>
          <p:nvPr/>
        </p:nvSpPr>
        <p:spPr bwMode="auto">
          <a:xfrm>
            <a:off x="4603750" y="3244850"/>
            <a:ext cx="396875" cy="0"/>
          </a:xfrm>
          <a:prstGeom prst="line">
            <a:avLst/>
          </a:prstGeom>
          <a:noFill/>
          <a:ln w="6350">
            <a:solidFill>
              <a:srgbClr val="993300"/>
            </a:solidFill>
            <a:miter lim="800000"/>
            <a:headEnd/>
            <a:tailEnd/>
          </a:ln>
        </p:spPr>
        <p:txBody>
          <a:bodyPr wrap="none"/>
          <a:lstStyle/>
          <a:p>
            <a:endParaRPr lang="en-US"/>
          </a:p>
        </p:txBody>
      </p:sp>
      <p:sp>
        <p:nvSpPr>
          <p:cNvPr id="60155" name="Line 88"/>
          <p:cNvSpPr>
            <a:spLocks noChangeShapeType="1"/>
          </p:cNvSpPr>
          <p:nvPr/>
        </p:nvSpPr>
        <p:spPr bwMode="auto">
          <a:xfrm>
            <a:off x="4613275" y="3140075"/>
            <a:ext cx="396875" cy="0"/>
          </a:xfrm>
          <a:prstGeom prst="line">
            <a:avLst/>
          </a:prstGeom>
          <a:noFill/>
          <a:ln w="6350">
            <a:solidFill>
              <a:srgbClr val="993300"/>
            </a:solidFill>
            <a:miter lim="800000"/>
            <a:headEnd/>
            <a:tailEnd/>
          </a:ln>
        </p:spPr>
        <p:txBody>
          <a:bodyPr wrap="none"/>
          <a:lstStyle/>
          <a:p>
            <a:endParaRPr lang="en-US"/>
          </a:p>
        </p:txBody>
      </p:sp>
      <p:sp>
        <p:nvSpPr>
          <p:cNvPr id="60156" name="Line 89"/>
          <p:cNvSpPr>
            <a:spLocks noChangeShapeType="1"/>
          </p:cNvSpPr>
          <p:nvPr/>
        </p:nvSpPr>
        <p:spPr bwMode="auto">
          <a:xfrm>
            <a:off x="4670425" y="3294063"/>
            <a:ext cx="274638" cy="0"/>
          </a:xfrm>
          <a:prstGeom prst="line">
            <a:avLst/>
          </a:prstGeom>
          <a:noFill/>
          <a:ln w="6350">
            <a:solidFill>
              <a:srgbClr val="993300"/>
            </a:solidFill>
            <a:miter lim="800000"/>
            <a:headEnd/>
            <a:tailEnd/>
          </a:ln>
        </p:spPr>
        <p:txBody>
          <a:bodyPr wrap="none"/>
          <a:lstStyle/>
          <a:p>
            <a:endParaRPr lang="en-US"/>
          </a:p>
        </p:txBody>
      </p:sp>
      <p:sp>
        <p:nvSpPr>
          <p:cNvPr id="60157" name="Line 90"/>
          <p:cNvSpPr>
            <a:spLocks noChangeShapeType="1"/>
          </p:cNvSpPr>
          <p:nvPr/>
        </p:nvSpPr>
        <p:spPr bwMode="auto">
          <a:xfrm>
            <a:off x="4675188" y="3089275"/>
            <a:ext cx="274637" cy="0"/>
          </a:xfrm>
          <a:prstGeom prst="line">
            <a:avLst/>
          </a:prstGeom>
          <a:noFill/>
          <a:ln w="6350">
            <a:solidFill>
              <a:srgbClr val="993300"/>
            </a:solidFill>
            <a:miter lim="800000"/>
            <a:headEnd/>
            <a:tailEnd/>
          </a:ln>
        </p:spPr>
        <p:txBody>
          <a:bodyPr wrap="none"/>
          <a:lstStyle/>
          <a:p>
            <a:endParaRPr lang="en-US"/>
          </a:p>
        </p:txBody>
      </p:sp>
      <p:sp>
        <p:nvSpPr>
          <p:cNvPr id="60158" name="Oval 91"/>
          <p:cNvSpPr>
            <a:spLocks noChangeArrowheads="1"/>
          </p:cNvSpPr>
          <p:nvPr/>
        </p:nvSpPr>
        <p:spPr bwMode="auto">
          <a:xfrm>
            <a:off x="4584700" y="30575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59" name="Freeform 92"/>
          <p:cNvSpPr>
            <a:spLocks noChangeAspect="1"/>
          </p:cNvSpPr>
          <p:nvPr/>
        </p:nvSpPr>
        <p:spPr bwMode="auto">
          <a:xfrm>
            <a:off x="4581525" y="30543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60" name="Oval 94"/>
          <p:cNvSpPr>
            <a:spLocks noChangeArrowheads="1"/>
          </p:cNvSpPr>
          <p:nvPr/>
        </p:nvSpPr>
        <p:spPr bwMode="auto">
          <a:xfrm>
            <a:off x="5054600" y="35528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61" name="Line 95"/>
          <p:cNvSpPr>
            <a:spLocks noChangeShapeType="1"/>
          </p:cNvSpPr>
          <p:nvPr/>
        </p:nvSpPr>
        <p:spPr bwMode="auto">
          <a:xfrm>
            <a:off x="5059363" y="3679825"/>
            <a:ext cx="436562" cy="0"/>
          </a:xfrm>
          <a:prstGeom prst="line">
            <a:avLst/>
          </a:prstGeom>
          <a:noFill/>
          <a:ln w="6350">
            <a:solidFill>
              <a:srgbClr val="993300"/>
            </a:solidFill>
            <a:miter lim="800000"/>
            <a:headEnd/>
            <a:tailEnd/>
          </a:ln>
        </p:spPr>
        <p:txBody>
          <a:bodyPr wrap="none"/>
          <a:lstStyle/>
          <a:p>
            <a:endParaRPr lang="en-US"/>
          </a:p>
        </p:txBody>
      </p:sp>
      <p:sp>
        <p:nvSpPr>
          <p:cNvPr id="60162" name="Line 96"/>
          <p:cNvSpPr>
            <a:spLocks noChangeShapeType="1"/>
          </p:cNvSpPr>
          <p:nvPr/>
        </p:nvSpPr>
        <p:spPr bwMode="auto">
          <a:xfrm>
            <a:off x="5073650" y="3736975"/>
            <a:ext cx="396875" cy="0"/>
          </a:xfrm>
          <a:prstGeom prst="line">
            <a:avLst/>
          </a:prstGeom>
          <a:noFill/>
          <a:ln w="6350">
            <a:solidFill>
              <a:srgbClr val="993300"/>
            </a:solidFill>
            <a:miter lim="800000"/>
            <a:headEnd/>
            <a:tailEnd/>
          </a:ln>
        </p:spPr>
        <p:txBody>
          <a:bodyPr wrap="none"/>
          <a:lstStyle/>
          <a:p>
            <a:endParaRPr lang="en-US"/>
          </a:p>
        </p:txBody>
      </p:sp>
      <p:sp>
        <p:nvSpPr>
          <p:cNvPr id="60163" name="Line 97"/>
          <p:cNvSpPr>
            <a:spLocks noChangeShapeType="1"/>
          </p:cNvSpPr>
          <p:nvPr/>
        </p:nvSpPr>
        <p:spPr bwMode="auto">
          <a:xfrm>
            <a:off x="5083175" y="3632200"/>
            <a:ext cx="396875" cy="0"/>
          </a:xfrm>
          <a:prstGeom prst="line">
            <a:avLst/>
          </a:prstGeom>
          <a:noFill/>
          <a:ln w="6350">
            <a:solidFill>
              <a:srgbClr val="993300"/>
            </a:solidFill>
            <a:miter lim="800000"/>
            <a:headEnd/>
            <a:tailEnd/>
          </a:ln>
        </p:spPr>
        <p:txBody>
          <a:bodyPr wrap="none"/>
          <a:lstStyle/>
          <a:p>
            <a:endParaRPr lang="en-US"/>
          </a:p>
        </p:txBody>
      </p:sp>
      <p:sp>
        <p:nvSpPr>
          <p:cNvPr id="60164" name="Line 98"/>
          <p:cNvSpPr>
            <a:spLocks noChangeShapeType="1"/>
          </p:cNvSpPr>
          <p:nvPr/>
        </p:nvSpPr>
        <p:spPr bwMode="auto">
          <a:xfrm>
            <a:off x="5140325" y="3786188"/>
            <a:ext cx="274638" cy="0"/>
          </a:xfrm>
          <a:prstGeom prst="line">
            <a:avLst/>
          </a:prstGeom>
          <a:noFill/>
          <a:ln w="6350">
            <a:solidFill>
              <a:srgbClr val="993300"/>
            </a:solidFill>
            <a:miter lim="800000"/>
            <a:headEnd/>
            <a:tailEnd/>
          </a:ln>
        </p:spPr>
        <p:txBody>
          <a:bodyPr wrap="none"/>
          <a:lstStyle/>
          <a:p>
            <a:endParaRPr lang="en-US"/>
          </a:p>
        </p:txBody>
      </p:sp>
      <p:sp>
        <p:nvSpPr>
          <p:cNvPr id="60165" name="Line 99"/>
          <p:cNvSpPr>
            <a:spLocks noChangeShapeType="1"/>
          </p:cNvSpPr>
          <p:nvPr/>
        </p:nvSpPr>
        <p:spPr bwMode="auto">
          <a:xfrm>
            <a:off x="5145088" y="3581400"/>
            <a:ext cx="274637" cy="0"/>
          </a:xfrm>
          <a:prstGeom prst="line">
            <a:avLst/>
          </a:prstGeom>
          <a:noFill/>
          <a:ln w="6350">
            <a:solidFill>
              <a:srgbClr val="993300"/>
            </a:solidFill>
            <a:miter lim="800000"/>
            <a:headEnd/>
            <a:tailEnd/>
          </a:ln>
        </p:spPr>
        <p:txBody>
          <a:bodyPr wrap="none"/>
          <a:lstStyle/>
          <a:p>
            <a:endParaRPr lang="en-US"/>
          </a:p>
        </p:txBody>
      </p:sp>
      <p:sp>
        <p:nvSpPr>
          <p:cNvPr id="60166" name="Oval 100"/>
          <p:cNvSpPr>
            <a:spLocks noChangeArrowheads="1"/>
          </p:cNvSpPr>
          <p:nvPr/>
        </p:nvSpPr>
        <p:spPr bwMode="auto">
          <a:xfrm>
            <a:off x="5054600" y="35496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67" name="Freeform 101"/>
          <p:cNvSpPr>
            <a:spLocks noChangeAspect="1"/>
          </p:cNvSpPr>
          <p:nvPr/>
        </p:nvSpPr>
        <p:spPr bwMode="auto">
          <a:xfrm>
            <a:off x="5051425" y="35464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68" name="Oval 148"/>
          <p:cNvSpPr>
            <a:spLocks noChangeArrowheads="1"/>
          </p:cNvSpPr>
          <p:nvPr/>
        </p:nvSpPr>
        <p:spPr bwMode="auto">
          <a:xfrm flipH="1" flipV="1">
            <a:off x="4578350" y="62293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69" name="Line 149"/>
          <p:cNvSpPr>
            <a:spLocks noChangeShapeType="1"/>
          </p:cNvSpPr>
          <p:nvPr/>
        </p:nvSpPr>
        <p:spPr bwMode="auto">
          <a:xfrm flipH="1" flipV="1">
            <a:off x="4578350" y="6370638"/>
            <a:ext cx="436563" cy="0"/>
          </a:xfrm>
          <a:prstGeom prst="line">
            <a:avLst/>
          </a:prstGeom>
          <a:noFill/>
          <a:ln w="6350">
            <a:solidFill>
              <a:srgbClr val="993300"/>
            </a:solidFill>
            <a:miter lim="800000"/>
            <a:headEnd/>
            <a:tailEnd/>
          </a:ln>
        </p:spPr>
        <p:txBody>
          <a:bodyPr wrap="none"/>
          <a:lstStyle/>
          <a:p>
            <a:endParaRPr lang="en-US"/>
          </a:p>
        </p:txBody>
      </p:sp>
      <p:sp>
        <p:nvSpPr>
          <p:cNvPr id="60170" name="Line 150"/>
          <p:cNvSpPr>
            <a:spLocks noChangeShapeType="1"/>
          </p:cNvSpPr>
          <p:nvPr/>
        </p:nvSpPr>
        <p:spPr bwMode="auto">
          <a:xfrm flipH="1" flipV="1">
            <a:off x="4603750" y="6313488"/>
            <a:ext cx="396875" cy="0"/>
          </a:xfrm>
          <a:prstGeom prst="line">
            <a:avLst/>
          </a:prstGeom>
          <a:noFill/>
          <a:ln w="6350">
            <a:solidFill>
              <a:srgbClr val="993300"/>
            </a:solidFill>
            <a:miter lim="800000"/>
            <a:headEnd/>
            <a:tailEnd/>
          </a:ln>
        </p:spPr>
        <p:txBody>
          <a:bodyPr wrap="none"/>
          <a:lstStyle/>
          <a:p>
            <a:endParaRPr lang="en-US"/>
          </a:p>
        </p:txBody>
      </p:sp>
      <p:sp>
        <p:nvSpPr>
          <p:cNvPr id="60171" name="Line 151"/>
          <p:cNvSpPr>
            <a:spLocks noChangeShapeType="1"/>
          </p:cNvSpPr>
          <p:nvPr/>
        </p:nvSpPr>
        <p:spPr bwMode="auto">
          <a:xfrm flipH="1" flipV="1">
            <a:off x="4594225" y="6418263"/>
            <a:ext cx="396875" cy="0"/>
          </a:xfrm>
          <a:prstGeom prst="line">
            <a:avLst/>
          </a:prstGeom>
          <a:noFill/>
          <a:ln w="6350">
            <a:solidFill>
              <a:srgbClr val="993300"/>
            </a:solidFill>
            <a:miter lim="800000"/>
            <a:headEnd/>
            <a:tailEnd/>
          </a:ln>
        </p:spPr>
        <p:txBody>
          <a:bodyPr wrap="none"/>
          <a:lstStyle/>
          <a:p>
            <a:endParaRPr lang="en-US"/>
          </a:p>
        </p:txBody>
      </p:sp>
      <p:sp>
        <p:nvSpPr>
          <p:cNvPr id="60172" name="Line 152"/>
          <p:cNvSpPr>
            <a:spLocks noChangeShapeType="1"/>
          </p:cNvSpPr>
          <p:nvPr/>
        </p:nvSpPr>
        <p:spPr bwMode="auto">
          <a:xfrm flipH="1" flipV="1">
            <a:off x="4659313" y="6264275"/>
            <a:ext cx="274637" cy="0"/>
          </a:xfrm>
          <a:prstGeom prst="line">
            <a:avLst/>
          </a:prstGeom>
          <a:noFill/>
          <a:ln w="6350">
            <a:solidFill>
              <a:srgbClr val="993300"/>
            </a:solidFill>
            <a:miter lim="800000"/>
            <a:headEnd/>
            <a:tailEnd/>
          </a:ln>
        </p:spPr>
        <p:txBody>
          <a:bodyPr wrap="none"/>
          <a:lstStyle/>
          <a:p>
            <a:endParaRPr lang="en-US"/>
          </a:p>
        </p:txBody>
      </p:sp>
      <p:sp>
        <p:nvSpPr>
          <p:cNvPr id="60173" name="Line 153"/>
          <p:cNvSpPr>
            <a:spLocks noChangeShapeType="1"/>
          </p:cNvSpPr>
          <p:nvPr/>
        </p:nvSpPr>
        <p:spPr bwMode="auto">
          <a:xfrm flipH="1" flipV="1">
            <a:off x="4654550" y="6469063"/>
            <a:ext cx="274638" cy="0"/>
          </a:xfrm>
          <a:prstGeom prst="line">
            <a:avLst/>
          </a:prstGeom>
          <a:noFill/>
          <a:ln w="6350">
            <a:solidFill>
              <a:srgbClr val="993300"/>
            </a:solidFill>
            <a:miter lim="800000"/>
            <a:headEnd/>
            <a:tailEnd/>
          </a:ln>
        </p:spPr>
        <p:txBody>
          <a:bodyPr wrap="none"/>
          <a:lstStyle/>
          <a:p>
            <a:endParaRPr lang="en-US"/>
          </a:p>
        </p:txBody>
      </p:sp>
      <p:sp>
        <p:nvSpPr>
          <p:cNvPr id="60174" name="Oval 154"/>
          <p:cNvSpPr>
            <a:spLocks noChangeArrowheads="1"/>
          </p:cNvSpPr>
          <p:nvPr/>
        </p:nvSpPr>
        <p:spPr bwMode="auto">
          <a:xfrm flipH="1" flipV="1">
            <a:off x="4578350" y="62325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75" name="Freeform 155"/>
          <p:cNvSpPr>
            <a:spLocks noChangeAspect="1"/>
          </p:cNvSpPr>
          <p:nvPr/>
        </p:nvSpPr>
        <p:spPr bwMode="auto">
          <a:xfrm flipH="1" flipV="1">
            <a:off x="4575175" y="63674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76" name="Oval 157"/>
          <p:cNvSpPr>
            <a:spLocks noChangeArrowheads="1"/>
          </p:cNvSpPr>
          <p:nvPr/>
        </p:nvSpPr>
        <p:spPr bwMode="auto">
          <a:xfrm flipH="1" flipV="1">
            <a:off x="4102100" y="56800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77" name="Line 158"/>
          <p:cNvSpPr>
            <a:spLocks noChangeShapeType="1"/>
          </p:cNvSpPr>
          <p:nvPr/>
        </p:nvSpPr>
        <p:spPr bwMode="auto">
          <a:xfrm flipH="1" flipV="1">
            <a:off x="4102100" y="5821363"/>
            <a:ext cx="436563" cy="0"/>
          </a:xfrm>
          <a:prstGeom prst="line">
            <a:avLst/>
          </a:prstGeom>
          <a:noFill/>
          <a:ln w="6350">
            <a:solidFill>
              <a:srgbClr val="993300"/>
            </a:solidFill>
            <a:miter lim="800000"/>
            <a:headEnd/>
            <a:tailEnd/>
          </a:ln>
        </p:spPr>
        <p:txBody>
          <a:bodyPr wrap="none"/>
          <a:lstStyle/>
          <a:p>
            <a:endParaRPr lang="en-US"/>
          </a:p>
        </p:txBody>
      </p:sp>
      <p:sp>
        <p:nvSpPr>
          <p:cNvPr id="60178" name="Line 159"/>
          <p:cNvSpPr>
            <a:spLocks noChangeShapeType="1"/>
          </p:cNvSpPr>
          <p:nvPr/>
        </p:nvSpPr>
        <p:spPr bwMode="auto">
          <a:xfrm flipH="1" flipV="1">
            <a:off x="4127500" y="5764213"/>
            <a:ext cx="396875" cy="0"/>
          </a:xfrm>
          <a:prstGeom prst="line">
            <a:avLst/>
          </a:prstGeom>
          <a:noFill/>
          <a:ln w="6350">
            <a:solidFill>
              <a:srgbClr val="993300"/>
            </a:solidFill>
            <a:miter lim="800000"/>
            <a:headEnd/>
            <a:tailEnd/>
          </a:ln>
        </p:spPr>
        <p:txBody>
          <a:bodyPr wrap="none"/>
          <a:lstStyle/>
          <a:p>
            <a:endParaRPr lang="en-US"/>
          </a:p>
        </p:txBody>
      </p:sp>
      <p:sp>
        <p:nvSpPr>
          <p:cNvPr id="60179" name="Line 160"/>
          <p:cNvSpPr>
            <a:spLocks noChangeShapeType="1"/>
          </p:cNvSpPr>
          <p:nvPr/>
        </p:nvSpPr>
        <p:spPr bwMode="auto">
          <a:xfrm flipH="1" flipV="1">
            <a:off x="4117975" y="5868988"/>
            <a:ext cx="396875" cy="0"/>
          </a:xfrm>
          <a:prstGeom prst="line">
            <a:avLst/>
          </a:prstGeom>
          <a:noFill/>
          <a:ln w="6350">
            <a:solidFill>
              <a:srgbClr val="993300"/>
            </a:solidFill>
            <a:miter lim="800000"/>
            <a:headEnd/>
            <a:tailEnd/>
          </a:ln>
        </p:spPr>
        <p:txBody>
          <a:bodyPr wrap="none"/>
          <a:lstStyle/>
          <a:p>
            <a:endParaRPr lang="en-US"/>
          </a:p>
        </p:txBody>
      </p:sp>
      <p:sp>
        <p:nvSpPr>
          <p:cNvPr id="60180" name="Line 161"/>
          <p:cNvSpPr>
            <a:spLocks noChangeShapeType="1"/>
          </p:cNvSpPr>
          <p:nvPr/>
        </p:nvSpPr>
        <p:spPr bwMode="auto">
          <a:xfrm flipH="1" flipV="1">
            <a:off x="4183063" y="5715000"/>
            <a:ext cx="274637" cy="0"/>
          </a:xfrm>
          <a:prstGeom prst="line">
            <a:avLst/>
          </a:prstGeom>
          <a:noFill/>
          <a:ln w="6350">
            <a:solidFill>
              <a:srgbClr val="993300"/>
            </a:solidFill>
            <a:miter lim="800000"/>
            <a:headEnd/>
            <a:tailEnd/>
          </a:ln>
        </p:spPr>
        <p:txBody>
          <a:bodyPr wrap="none"/>
          <a:lstStyle/>
          <a:p>
            <a:endParaRPr lang="en-US"/>
          </a:p>
        </p:txBody>
      </p:sp>
      <p:sp>
        <p:nvSpPr>
          <p:cNvPr id="60181" name="Line 162"/>
          <p:cNvSpPr>
            <a:spLocks noChangeShapeType="1"/>
          </p:cNvSpPr>
          <p:nvPr/>
        </p:nvSpPr>
        <p:spPr bwMode="auto">
          <a:xfrm flipH="1" flipV="1">
            <a:off x="4178300" y="5919788"/>
            <a:ext cx="274638" cy="0"/>
          </a:xfrm>
          <a:prstGeom prst="line">
            <a:avLst/>
          </a:prstGeom>
          <a:noFill/>
          <a:ln w="6350">
            <a:solidFill>
              <a:srgbClr val="993300"/>
            </a:solidFill>
            <a:miter lim="800000"/>
            <a:headEnd/>
            <a:tailEnd/>
          </a:ln>
        </p:spPr>
        <p:txBody>
          <a:bodyPr wrap="none"/>
          <a:lstStyle/>
          <a:p>
            <a:endParaRPr lang="en-US"/>
          </a:p>
        </p:txBody>
      </p:sp>
      <p:sp>
        <p:nvSpPr>
          <p:cNvPr id="60182" name="Oval 163"/>
          <p:cNvSpPr>
            <a:spLocks noChangeArrowheads="1"/>
          </p:cNvSpPr>
          <p:nvPr/>
        </p:nvSpPr>
        <p:spPr bwMode="auto">
          <a:xfrm flipH="1" flipV="1">
            <a:off x="4102100" y="56832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83" name="Freeform 164"/>
          <p:cNvSpPr>
            <a:spLocks noChangeAspect="1"/>
          </p:cNvSpPr>
          <p:nvPr/>
        </p:nvSpPr>
        <p:spPr bwMode="auto">
          <a:xfrm flipH="1" flipV="1">
            <a:off x="4098925" y="58181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84" name="Oval 166"/>
          <p:cNvSpPr>
            <a:spLocks noChangeArrowheads="1"/>
          </p:cNvSpPr>
          <p:nvPr/>
        </p:nvSpPr>
        <p:spPr bwMode="auto">
          <a:xfrm flipH="1" flipV="1">
            <a:off x="3622675" y="51847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85" name="Line 167"/>
          <p:cNvSpPr>
            <a:spLocks noChangeShapeType="1"/>
          </p:cNvSpPr>
          <p:nvPr/>
        </p:nvSpPr>
        <p:spPr bwMode="auto">
          <a:xfrm flipH="1" flipV="1">
            <a:off x="3622675" y="5326063"/>
            <a:ext cx="436563" cy="0"/>
          </a:xfrm>
          <a:prstGeom prst="line">
            <a:avLst/>
          </a:prstGeom>
          <a:noFill/>
          <a:ln w="6350">
            <a:solidFill>
              <a:srgbClr val="993300"/>
            </a:solidFill>
            <a:miter lim="800000"/>
            <a:headEnd/>
            <a:tailEnd/>
          </a:ln>
        </p:spPr>
        <p:txBody>
          <a:bodyPr wrap="none"/>
          <a:lstStyle/>
          <a:p>
            <a:endParaRPr lang="en-US"/>
          </a:p>
        </p:txBody>
      </p:sp>
      <p:sp>
        <p:nvSpPr>
          <p:cNvPr id="60186" name="Line 168"/>
          <p:cNvSpPr>
            <a:spLocks noChangeShapeType="1"/>
          </p:cNvSpPr>
          <p:nvPr/>
        </p:nvSpPr>
        <p:spPr bwMode="auto">
          <a:xfrm flipH="1" flipV="1">
            <a:off x="3648075" y="5268913"/>
            <a:ext cx="396875" cy="0"/>
          </a:xfrm>
          <a:prstGeom prst="line">
            <a:avLst/>
          </a:prstGeom>
          <a:noFill/>
          <a:ln w="6350">
            <a:solidFill>
              <a:srgbClr val="993300"/>
            </a:solidFill>
            <a:miter lim="800000"/>
            <a:headEnd/>
            <a:tailEnd/>
          </a:ln>
        </p:spPr>
        <p:txBody>
          <a:bodyPr wrap="none"/>
          <a:lstStyle/>
          <a:p>
            <a:endParaRPr lang="en-US"/>
          </a:p>
        </p:txBody>
      </p:sp>
      <p:sp>
        <p:nvSpPr>
          <p:cNvPr id="60187" name="Line 169"/>
          <p:cNvSpPr>
            <a:spLocks noChangeShapeType="1"/>
          </p:cNvSpPr>
          <p:nvPr/>
        </p:nvSpPr>
        <p:spPr bwMode="auto">
          <a:xfrm flipH="1" flipV="1">
            <a:off x="3638550" y="5373688"/>
            <a:ext cx="396875" cy="0"/>
          </a:xfrm>
          <a:prstGeom prst="line">
            <a:avLst/>
          </a:prstGeom>
          <a:noFill/>
          <a:ln w="6350">
            <a:solidFill>
              <a:srgbClr val="993300"/>
            </a:solidFill>
            <a:miter lim="800000"/>
            <a:headEnd/>
            <a:tailEnd/>
          </a:ln>
        </p:spPr>
        <p:txBody>
          <a:bodyPr wrap="none"/>
          <a:lstStyle/>
          <a:p>
            <a:endParaRPr lang="en-US"/>
          </a:p>
        </p:txBody>
      </p:sp>
      <p:sp>
        <p:nvSpPr>
          <p:cNvPr id="60188" name="Line 170"/>
          <p:cNvSpPr>
            <a:spLocks noChangeShapeType="1"/>
          </p:cNvSpPr>
          <p:nvPr/>
        </p:nvSpPr>
        <p:spPr bwMode="auto">
          <a:xfrm flipH="1" flipV="1">
            <a:off x="3703638" y="5219700"/>
            <a:ext cx="274637" cy="0"/>
          </a:xfrm>
          <a:prstGeom prst="line">
            <a:avLst/>
          </a:prstGeom>
          <a:noFill/>
          <a:ln w="6350">
            <a:solidFill>
              <a:srgbClr val="993300"/>
            </a:solidFill>
            <a:miter lim="800000"/>
            <a:headEnd/>
            <a:tailEnd/>
          </a:ln>
        </p:spPr>
        <p:txBody>
          <a:bodyPr wrap="none"/>
          <a:lstStyle/>
          <a:p>
            <a:endParaRPr lang="en-US"/>
          </a:p>
        </p:txBody>
      </p:sp>
      <p:sp>
        <p:nvSpPr>
          <p:cNvPr id="60189" name="Line 171"/>
          <p:cNvSpPr>
            <a:spLocks noChangeShapeType="1"/>
          </p:cNvSpPr>
          <p:nvPr/>
        </p:nvSpPr>
        <p:spPr bwMode="auto">
          <a:xfrm flipH="1" flipV="1">
            <a:off x="3698875" y="5424488"/>
            <a:ext cx="274638" cy="0"/>
          </a:xfrm>
          <a:prstGeom prst="line">
            <a:avLst/>
          </a:prstGeom>
          <a:noFill/>
          <a:ln w="6350">
            <a:solidFill>
              <a:srgbClr val="993300"/>
            </a:solidFill>
            <a:miter lim="800000"/>
            <a:headEnd/>
            <a:tailEnd/>
          </a:ln>
        </p:spPr>
        <p:txBody>
          <a:bodyPr wrap="none"/>
          <a:lstStyle/>
          <a:p>
            <a:endParaRPr lang="en-US"/>
          </a:p>
        </p:txBody>
      </p:sp>
      <p:sp>
        <p:nvSpPr>
          <p:cNvPr id="60190" name="Oval 172"/>
          <p:cNvSpPr>
            <a:spLocks noChangeArrowheads="1"/>
          </p:cNvSpPr>
          <p:nvPr/>
        </p:nvSpPr>
        <p:spPr bwMode="auto">
          <a:xfrm flipH="1" flipV="1">
            <a:off x="3622675" y="51879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91" name="Freeform 173"/>
          <p:cNvSpPr>
            <a:spLocks noChangeAspect="1"/>
          </p:cNvSpPr>
          <p:nvPr/>
        </p:nvSpPr>
        <p:spPr bwMode="auto">
          <a:xfrm flipH="1" flipV="1">
            <a:off x="3619500" y="53228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192" name="Oval 175"/>
          <p:cNvSpPr>
            <a:spLocks noChangeArrowheads="1"/>
          </p:cNvSpPr>
          <p:nvPr/>
        </p:nvSpPr>
        <p:spPr bwMode="auto">
          <a:xfrm flipH="1" flipV="1">
            <a:off x="3143250" y="46355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193" name="Line 176"/>
          <p:cNvSpPr>
            <a:spLocks noChangeShapeType="1"/>
          </p:cNvSpPr>
          <p:nvPr/>
        </p:nvSpPr>
        <p:spPr bwMode="auto">
          <a:xfrm flipH="1" flipV="1">
            <a:off x="3143250" y="4776788"/>
            <a:ext cx="436563" cy="0"/>
          </a:xfrm>
          <a:prstGeom prst="line">
            <a:avLst/>
          </a:prstGeom>
          <a:noFill/>
          <a:ln w="6350">
            <a:solidFill>
              <a:srgbClr val="993300"/>
            </a:solidFill>
            <a:miter lim="800000"/>
            <a:headEnd/>
            <a:tailEnd/>
          </a:ln>
        </p:spPr>
        <p:txBody>
          <a:bodyPr wrap="none"/>
          <a:lstStyle/>
          <a:p>
            <a:endParaRPr lang="en-US"/>
          </a:p>
        </p:txBody>
      </p:sp>
      <p:sp>
        <p:nvSpPr>
          <p:cNvPr id="60194" name="Line 177"/>
          <p:cNvSpPr>
            <a:spLocks noChangeShapeType="1"/>
          </p:cNvSpPr>
          <p:nvPr/>
        </p:nvSpPr>
        <p:spPr bwMode="auto">
          <a:xfrm flipH="1" flipV="1">
            <a:off x="3168650" y="4719638"/>
            <a:ext cx="396875" cy="0"/>
          </a:xfrm>
          <a:prstGeom prst="line">
            <a:avLst/>
          </a:prstGeom>
          <a:noFill/>
          <a:ln w="6350">
            <a:solidFill>
              <a:srgbClr val="993300"/>
            </a:solidFill>
            <a:miter lim="800000"/>
            <a:headEnd/>
            <a:tailEnd/>
          </a:ln>
        </p:spPr>
        <p:txBody>
          <a:bodyPr wrap="none"/>
          <a:lstStyle/>
          <a:p>
            <a:endParaRPr lang="en-US"/>
          </a:p>
        </p:txBody>
      </p:sp>
      <p:sp>
        <p:nvSpPr>
          <p:cNvPr id="60195" name="Line 178"/>
          <p:cNvSpPr>
            <a:spLocks noChangeShapeType="1"/>
          </p:cNvSpPr>
          <p:nvPr/>
        </p:nvSpPr>
        <p:spPr bwMode="auto">
          <a:xfrm flipH="1" flipV="1">
            <a:off x="3159125" y="4824413"/>
            <a:ext cx="396875" cy="0"/>
          </a:xfrm>
          <a:prstGeom prst="line">
            <a:avLst/>
          </a:prstGeom>
          <a:noFill/>
          <a:ln w="6350">
            <a:solidFill>
              <a:srgbClr val="993300"/>
            </a:solidFill>
            <a:miter lim="800000"/>
            <a:headEnd/>
            <a:tailEnd/>
          </a:ln>
        </p:spPr>
        <p:txBody>
          <a:bodyPr wrap="none"/>
          <a:lstStyle/>
          <a:p>
            <a:endParaRPr lang="en-US"/>
          </a:p>
        </p:txBody>
      </p:sp>
      <p:sp>
        <p:nvSpPr>
          <p:cNvPr id="60196" name="Line 179"/>
          <p:cNvSpPr>
            <a:spLocks noChangeShapeType="1"/>
          </p:cNvSpPr>
          <p:nvPr/>
        </p:nvSpPr>
        <p:spPr bwMode="auto">
          <a:xfrm flipH="1" flipV="1">
            <a:off x="3224213" y="4670425"/>
            <a:ext cx="274637" cy="0"/>
          </a:xfrm>
          <a:prstGeom prst="line">
            <a:avLst/>
          </a:prstGeom>
          <a:noFill/>
          <a:ln w="6350">
            <a:solidFill>
              <a:srgbClr val="993300"/>
            </a:solidFill>
            <a:miter lim="800000"/>
            <a:headEnd/>
            <a:tailEnd/>
          </a:ln>
        </p:spPr>
        <p:txBody>
          <a:bodyPr wrap="none"/>
          <a:lstStyle/>
          <a:p>
            <a:endParaRPr lang="en-US"/>
          </a:p>
        </p:txBody>
      </p:sp>
      <p:sp>
        <p:nvSpPr>
          <p:cNvPr id="60197" name="Line 180"/>
          <p:cNvSpPr>
            <a:spLocks noChangeShapeType="1"/>
          </p:cNvSpPr>
          <p:nvPr/>
        </p:nvSpPr>
        <p:spPr bwMode="auto">
          <a:xfrm flipH="1" flipV="1">
            <a:off x="3219450" y="4875213"/>
            <a:ext cx="274638" cy="0"/>
          </a:xfrm>
          <a:prstGeom prst="line">
            <a:avLst/>
          </a:prstGeom>
          <a:noFill/>
          <a:ln w="6350">
            <a:solidFill>
              <a:srgbClr val="993300"/>
            </a:solidFill>
            <a:miter lim="800000"/>
            <a:headEnd/>
            <a:tailEnd/>
          </a:ln>
        </p:spPr>
        <p:txBody>
          <a:bodyPr wrap="none"/>
          <a:lstStyle/>
          <a:p>
            <a:endParaRPr lang="en-US"/>
          </a:p>
        </p:txBody>
      </p:sp>
      <p:sp>
        <p:nvSpPr>
          <p:cNvPr id="60198" name="Oval 181"/>
          <p:cNvSpPr>
            <a:spLocks noChangeArrowheads="1"/>
          </p:cNvSpPr>
          <p:nvPr/>
        </p:nvSpPr>
        <p:spPr bwMode="auto">
          <a:xfrm flipH="1" flipV="1">
            <a:off x="3143250" y="46386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199" name="Freeform 182"/>
          <p:cNvSpPr>
            <a:spLocks noChangeAspect="1"/>
          </p:cNvSpPr>
          <p:nvPr/>
        </p:nvSpPr>
        <p:spPr bwMode="auto">
          <a:xfrm flipH="1" flipV="1">
            <a:off x="3140075" y="47736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00" name="Oval 184"/>
          <p:cNvSpPr>
            <a:spLocks noChangeArrowheads="1"/>
          </p:cNvSpPr>
          <p:nvPr/>
        </p:nvSpPr>
        <p:spPr bwMode="auto">
          <a:xfrm flipH="1" flipV="1">
            <a:off x="2667000" y="40894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201" name="Line 185"/>
          <p:cNvSpPr>
            <a:spLocks noChangeShapeType="1"/>
          </p:cNvSpPr>
          <p:nvPr/>
        </p:nvSpPr>
        <p:spPr bwMode="auto">
          <a:xfrm flipH="1" flipV="1">
            <a:off x="2667000" y="4230688"/>
            <a:ext cx="436563" cy="0"/>
          </a:xfrm>
          <a:prstGeom prst="line">
            <a:avLst/>
          </a:prstGeom>
          <a:noFill/>
          <a:ln w="6350">
            <a:solidFill>
              <a:srgbClr val="993300"/>
            </a:solidFill>
            <a:miter lim="800000"/>
            <a:headEnd/>
            <a:tailEnd/>
          </a:ln>
        </p:spPr>
        <p:txBody>
          <a:bodyPr wrap="none"/>
          <a:lstStyle/>
          <a:p>
            <a:endParaRPr lang="en-US"/>
          </a:p>
        </p:txBody>
      </p:sp>
      <p:sp>
        <p:nvSpPr>
          <p:cNvPr id="60202" name="Line 186"/>
          <p:cNvSpPr>
            <a:spLocks noChangeShapeType="1"/>
          </p:cNvSpPr>
          <p:nvPr/>
        </p:nvSpPr>
        <p:spPr bwMode="auto">
          <a:xfrm flipH="1" flipV="1">
            <a:off x="2692400" y="4173538"/>
            <a:ext cx="396875" cy="0"/>
          </a:xfrm>
          <a:prstGeom prst="line">
            <a:avLst/>
          </a:prstGeom>
          <a:noFill/>
          <a:ln w="6350">
            <a:solidFill>
              <a:srgbClr val="993300"/>
            </a:solidFill>
            <a:miter lim="800000"/>
            <a:headEnd/>
            <a:tailEnd/>
          </a:ln>
        </p:spPr>
        <p:txBody>
          <a:bodyPr wrap="none"/>
          <a:lstStyle/>
          <a:p>
            <a:endParaRPr lang="en-US"/>
          </a:p>
        </p:txBody>
      </p:sp>
      <p:sp>
        <p:nvSpPr>
          <p:cNvPr id="60203" name="Line 187"/>
          <p:cNvSpPr>
            <a:spLocks noChangeShapeType="1"/>
          </p:cNvSpPr>
          <p:nvPr/>
        </p:nvSpPr>
        <p:spPr bwMode="auto">
          <a:xfrm flipH="1" flipV="1">
            <a:off x="2682875" y="4278313"/>
            <a:ext cx="396875" cy="0"/>
          </a:xfrm>
          <a:prstGeom prst="line">
            <a:avLst/>
          </a:prstGeom>
          <a:noFill/>
          <a:ln w="6350">
            <a:solidFill>
              <a:srgbClr val="993300"/>
            </a:solidFill>
            <a:miter lim="800000"/>
            <a:headEnd/>
            <a:tailEnd/>
          </a:ln>
        </p:spPr>
        <p:txBody>
          <a:bodyPr wrap="none"/>
          <a:lstStyle/>
          <a:p>
            <a:endParaRPr lang="en-US"/>
          </a:p>
        </p:txBody>
      </p:sp>
      <p:sp>
        <p:nvSpPr>
          <p:cNvPr id="60204" name="Line 188"/>
          <p:cNvSpPr>
            <a:spLocks noChangeShapeType="1"/>
          </p:cNvSpPr>
          <p:nvPr/>
        </p:nvSpPr>
        <p:spPr bwMode="auto">
          <a:xfrm flipH="1" flipV="1">
            <a:off x="2747963" y="4124325"/>
            <a:ext cx="274637" cy="0"/>
          </a:xfrm>
          <a:prstGeom prst="line">
            <a:avLst/>
          </a:prstGeom>
          <a:noFill/>
          <a:ln w="6350">
            <a:solidFill>
              <a:srgbClr val="993300"/>
            </a:solidFill>
            <a:miter lim="800000"/>
            <a:headEnd/>
            <a:tailEnd/>
          </a:ln>
        </p:spPr>
        <p:txBody>
          <a:bodyPr wrap="none"/>
          <a:lstStyle/>
          <a:p>
            <a:endParaRPr lang="en-US"/>
          </a:p>
        </p:txBody>
      </p:sp>
      <p:sp>
        <p:nvSpPr>
          <p:cNvPr id="60205" name="Line 189"/>
          <p:cNvSpPr>
            <a:spLocks noChangeShapeType="1"/>
          </p:cNvSpPr>
          <p:nvPr/>
        </p:nvSpPr>
        <p:spPr bwMode="auto">
          <a:xfrm flipH="1" flipV="1">
            <a:off x="2743200" y="4329113"/>
            <a:ext cx="274638" cy="0"/>
          </a:xfrm>
          <a:prstGeom prst="line">
            <a:avLst/>
          </a:prstGeom>
          <a:noFill/>
          <a:ln w="6350">
            <a:solidFill>
              <a:srgbClr val="993300"/>
            </a:solidFill>
            <a:miter lim="800000"/>
            <a:headEnd/>
            <a:tailEnd/>
          </a:ln>
        </p:spPr>
        <p:txBody>
          <a:bodyPr wrap="none"/>
          <a:lstStyle/>
          <a:p>
            <a:endParaRPr lang="en-US"/>
          </a:p>
        </p:txBody>
      </p:sp>
      <p:sp>
        <p:nvSpPr>
          <p:cNvPr id="60206" name="Oval 190"/>
          <p:cNvSpPr>
            <a:spLocks noChangeArrowheads="1"/>
          </p:cNvSpPr>
          <p:nvPr/>
        </p:nvSpPr>
        <p:spPr bwMode="auto">
          <a:xfrm flipH="1" flipV="1">
            <a:off x="2667000" y="40925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207" name="Freeform 191"/>
          <p:cNvSpPr>
            <a:spLocks noChangeAspect="1"/>
          </p:cNvSpPr>
          <p:nvPr/>
        </p:nvSpPr>
        <p:spPr bwMode="auto">
          <a:xfrm flipH="1" flipV="1">
            <a:off x="2663825" y="42275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08" name="Oval 193"/>
          <p:cNvSpPr>
            <a:spLocks noChangeArrowheads="1"/>
          </p:cNvSpPr>
          <p:nvPr/>
        </p:nvSpPr>
        <p:spPr bwMode="auto">
          <a:xfrm flipH="1" flipV="1">
            <a:off x="2187575" y="35369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209" name="Line 194"/>
          <p:cNvSpPr>
            <a:spLocks noChangeShapeType="1"/>
          </p:cNvSpPr>
          <p:nvPr/>
        </p:nvSpPr>
        <p:spPr bwMode="auto">
          <a:xfrm flipH="1" flipV="1">
            <a:off x="2187575" y="3678238"/>
            <a:ext cx="436563" cy="0"/>
          </a:xfrm>
          <a:prstGeom prst="line">
            <a:avLst/>
          </a:prstGeom>
          <a:noFill/>
          <a:ln w="6350">
            <a:solidFill>
              <a:srgbClr val="993300"/>
            </a:solidFill>
            <a:miter lim="800000"/>
            <a:headEnd/>
            <a:tailEnd/>
          </a:ln>
        </p:spPr>
        <p:txBody>
          <a:bodyPr wrap="none"/>
          <a:lstStyle/>
          <a:p>
            <a:endParaRPr lang="en-US"/>
          </a:p>
        </p:txBody>
      </p:sp>
      <p:sp>
        <p:nvSpPr>
          <p:cNvPr id="60210" name="Line 195"/>
          <p:cNvSpPr>
            <a:spLocks noChangeShapeType="1"/>
          </p:cNvSpPr>
          <p:nvPr/>
        </p:nvSpPr>
        <p:spPr bwMode="auto">
          <a:xfrm flipH="1" flipV="1">
            <a:off x="2212975" y="3621088"/>
            <a:ext cx="396875" cy="0"/>
          </a:xfrm>
          <a:prstGeom prst="line">
            <a:avLst/>
          </a:prstGeom>
          <a:noFill/>
          <a:ln w="6350">
            <a:solidFill>
              <a:srgbClr val="993300"/>
            </a:solidFill>
            <a:miter lim="800000"/>
            <a:headEnd/>
            <a:tailEnd/>
          </a:ln>
        </p:spPr>
        <p:txBody>
          <a:bodyPr wrap="none"/>
          <a:lstStyle/>
          <a:p>
            <a:endParaRPr lang="en-US"/>
          </a:p>
        </p:txBody>
      </p:sp>
      <p:sp>
        <p:nvSpPr>
          <p:cNvPr id="60211" name="Line 196"/>
          <p:cNvSpPr>
            <a:spLocks noChangeShapeType="1"/>
          </p:cNvSpPr>
          <p:nvPr/>
        </p:nvSpPr>
        <p:spPr bwMode="auto">
          <a:xfrm flipH="1" flipV="1">
            <a:off x="2203450" y="3725863"/>
            <a:ext cx="396875" cy="0"/>
          </a:xfrm>
          <a:prstGeom prst="line">
            <a:avLst/>
          </a:prstGeom>
          <a:noFill/>
          <a:ln w="6350">
            <a:solidFill>
              <a:srgbClr val="993300"/>
            </a:solidFill>
            <a:miter lim="800000"/>
            <a:headEnd/>
            <a:tailEnd/>
          </a:ln>
        </p:spPr>
        <p:txBody>
          <a:bodyPr wrap="none"/>
          <a:lstStyle/>
          <a:p>
            <a:endParaRPr lang="en-US"/>
          </a:p>
        </p:txBody>
      </p:sp>
      <p:sp>
        <p:nvSpPr>
          <p:cNvPr id="60212" name="Line 197"/>
          <p:cNvSpPr>
            <a:spLocks noChangeShapeType="1"/>
          </p:cNvSpPr>
          <p:nvPr/>
        </p:nvSpPr>
        <p:spPr bwMode="auto">
          <a:xfrm flipH="1" flipV="1">
            <a:off x="2268538" y="3571875"/>
            <a:ext cx="274637" cy="0"/>
          </a:xfrm>
          <a:prstGeom prst="line">
            <a:avLst/>
          </a:prstGeom>
          <a:noFill/>
          <a:ln w="6350">
            <a:solidFill>
              <a:srgbClr val="993300"/>
            </a:solidFill>
            <a:miter lim="800000"/>
            <a:headEnd/>
            <a:tailEnd/>
          </a:ln>
        </p:spPr>
        <p:txBody>
          <a:bodyPr wrap="none"/>
          <a:lstStyle/>
          <a:p>
            <a:endParaRPr lang="en-US"/>
          </a:p>
        </p:txBody>
      </p:sp>
      <p:sp>
        <p:nvSpPr>
          <p:cNvPr id="60213" name="Line 198"/>
          <p:cNvSpPr>
            <a:spLocks noChangeShapeType="1"/>
          </p:cNvSpPr>
          <p:nvPr/>
        </p:nvSpPr>
        <p:spPr bwMode="auto">
          <a:xfrm flipH="1" flipV="1">
            <a:off x="2263775" y="3776663"/>
            <a:ext cx="274638" cy="0"/>
          </a:xfrm>
          <a:prstGeom prst="line">
            <a:avLst/>
          </a:prstGeom>
          <a:noFill/>
          <a:ln w="6350">
            <a:solidFill>
              <a:srgbClr val="993300"/>
            </a:solidFill>
            <a:miter lim="800000"/>
            <a:headEnd/>
            <a:tailEnd/>
          </a:ln>
        </p:spPr>
        <p:txBody>
          <a:bodyPr wrap="none"/>
          <a:lstStyle/>
          <a:p>
            <a:endParaRPr lang="en-US"/>
          </a:p>
        </p:txBody>
      </p:sp>
      <p:sp>
        <p:nvSpPr>
          <p:cNvPr id="60214" name="Oval 199"/>
          <p:cNvSpPr>
            <a:spLocks noChangeArrowheads="1"/>
          </p:cNvSpPr>
          <p:nvPr/>
        </p:nvSpPr>
        <p:spPr bwMode="auto">
          <a:xfrm flipH="1" flipV="1">
            <a:off x="2187575" y="35401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215" name="Freeform 200"/>
          <p:cNvSpPr>
            <a:spLocks noChangeAspect="1"/>
          </p:cNvSpPr>
          <p:nvPr/>
        </p:nvSpPr>
        <p:spPr bwMode="auto">
          <a:xfrm flipH="1" flipV="1">
            <a:off x="2184400" y="36750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16" name="Oval 202"/>
          <p:cNvSpPr>
            <a:spLocks noChangeArrowheads="1"/>
          </p:cNvSpPr>
          <p:nvPr/>
        </p:nvSpPr>
        <p:spPr bwMode="auto">
          <a:xfrm flipH="1" flipV="1">
            <a:off x="1711325" y="30480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217" name="Line 203"/>
          <p:cNvSpPr>
            <a:spLocks noChangeShapeType="1"/>
          </p:cNvSpPr>
          <p:nvPr/>
        </p:nvSpPr>
        <p:spPr bwMode="auto">
          <a:xfrm flipH="1" flipV="1">
            <a:off x="1711325" y="3189288"/>
            <a:ext cx="436563" cy="0"/>
          </a:xfrm>
          <a:prstGeom prst="line">
            <a:avLst/>
          </a:prstGeom>
          <a:noFill/>
          <a:ln w="6350">
            <a:solidFill>
              <a:srgbClr val="993300"/>
            </a:solidFill>
            <a:miter lim="800000"/>
            <a:headEnd/>
            <a:tailEnd/>
          </a:ln>
        </p:spPr>
        <p:txBody>
          <a:bodyPr wrap="none"/>
          <a:lstStyle/>
          <a:p>
            <a:endParaRPr lang="en-US"/>
          </a:p>
        </p:txBody>
      </p:sp>
      <p:sp>
        <p:nvSpPr>
          <p:cNvPr id="60218" name="Line 204"/>
          <p:cNvSpPr>
            <a:spLocks noChangeShapeType="1"/>
          </p:cNvSpPr>
          <p:nvPr/>
        </p:nvSpPr>
        <p:spPr bwMode="auto">
          <a:xfrm flipH="1" flipV="1">
            <a:off x="1736725" y="3132138"/>
            <a:ext cx="396875" cy="0"/>
          </a:xfrm>
          <a:prstGeom prst="line">
            <a:avLst/>
          </a:prstGeom>
          <a:noFill/>
          <a:ln w="6350">
            <a:solidFill>
              <a:srgbClr val="993300"/>
            </a:solidFill>
            <a:miter lim="800000"/>
            <a:headEnd/>
            <a:tailEnd/>
          </a:ln>
        </p:spPr>
        <p:txBody>
          <a:bodyPr wrap="none"/>
          <a:lstStyle/>
          <a:p>
            <a:endParaRPr lang="en-US"/>
          </a:p>
        </p:txBody>
      </p:sp>
      <p:sp>
        <p:nvSpPr>
          <p:cNvPr id="60219" name="Line 205"/>
          <p:cNvSpPr>
            <a:spLocks noChangeShapeType="1"/>
          </p:cNvSpPr>
          <p:nvPr/>
        </p:nvSpPr>
        <p:spPr bwMode="auto">
          <a:xfrm flipH="1" flipV="1">
            <a:off x="1727200" y="3236913"/>
            <a:ext cx="396875" cy="0"/>
          </a:xfrm>
          <a:prstGeom prst="line">
            <a:avLst/>
          </a:prstGeom>
          <a:noFill/>
          <a:ln w="6350">
            <a:solidFill>
              <a:srgbClr val="993300"/>
            </a:solidFill>
            <a:miter lim="800000"/>
            <a:headEnd/>
            <a:tailEnd/>
          </a:ln>
        </p:spPr>
        <p:txBody>
          <a:bodyPr wrap="none"/>
          <a:lstStyle/>
          <a:p>
            <a:endParaRPr lang="en-US"/>
          </a:p>
        </p:txBody>
      </p:sp>
      <p:sp>
        <p:nvSpPr>
          <p:cNvPr id="60220" name="Line 206"/>
          <p:cNvSpPr>
            <a:spLocks noChangeShapeType="1"/>
          </p:cNvSpPr>
          <p:nvPr/>
        </p:nvSpPr>
        <p:spPr bwMode="auto">
          <a:xfrm flipH="1" flipV="1">
            <a:off x="1792288" y="3082925"/>
            <a:ext cx="274637" cy="0"/>
          </a:xfrm>
          <a:prstGeom prst="line">
            <a:avLst/>
          </a:prstGeom>
          <a:noFill/>
          <a:ln w="6350">
            <a:solidFill>
              <a:srgbClr val="993300"/>
            </a:solidFill>
            <a:miter lim="800000"/>
            <a:headEnd/>
            <a:tailEnd/>
          </a:ln>
        </p:spPr>
        <p:txBody>
          <a:bodyPr wrap="none"/>
          <a:lstStyle/>
          <a:p>
            <a:endParaRPr lang="en-US"/>
          </a:p>
        </p:txBody>
      </p:sp>
      <p:sp>
        <p:nvSpPr>
          <p:cNvPr id="60221" name="Line 207"/>
          <p:cNvSpPr>
            <a:spLocks noChangeShapeType="1"/>
          </p:cNvSpPr>
          <p:nvPr/>
        </p:nvSpPr>
        <p:spPr bwMode="auto">
          <a:xfrm flipH="1" flipV="1">
            <a:off x="1787525" y="3287713"/>
            <a:ext cx="274638" cy="0"/>
          </a:xfrm>
          <a:prstGeom prst="line">
            <a:avLst/>
          </a:prstGeom>
          <a:noFill/>
          <a:ln w="6350">
            <a:solidFill>
              <a:srgbClr val="993300"/>
            </a:solidFill>
            <a:miter lim="800000"/>
            <a:headEnd/>
            <a:tailEnd/>
          </a:ln>
        </p:spPr>
        <p:txBody>
          <a:bodyPr wrap="none"/>
          <a:lstStyle/>
          <a:p>
            <a:endParaRPr lang="en-US"/>
          </a:p>
        </p:txBody>
      </p:sp>
      <p:sp>
        <p:nvSpPr>
          <p:cNvPr id="60222" name="Oval 208"/>
          <p:cNvSpPr>
            <a:spLocks noChangeArrowheads="1"/>
          </p:cNvSpPr>
          <p:nvPr/>
        </p:nvSpPr>
        <p:spPr bwMode="auto">
          <a:xfrm flipH="1" flipV="1">
            <a:off x="1711325" y="30511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223" name="Freeform 209"/>
          <p:cNvSpPr>
            <a:spLocks noChangeAspect="1"/>
          </p:cNvSpPr>
          <p:nvPr/>
        </p:nvSpPr>
        <p:spPr bwMode="auto">
          <a:xfrm flipH="1" flipV="1">
            <a:off x="1708150" y="31861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24" name="Oval 211"/>
          <p:cNvSpPr>
            <a:spLocks noChangeArrowheads="1"/>
          </p:cNvSpPr>
          <p:nvPr/>
        </p:nvSpPr>
        <p:spPr bwMode="auto">
          <a:xfrm flipH="1" flipV="1">
            <a:off x="1235075" y="24987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225" name="Line 212"/>
          <p:cNvSpPr>
            <a:spLocks noChangeShapeType="1"/>
          </p:cNvSpPr>
          <p:nvPr/>
        </p:nvSpPr>
        <p:spPr bwMode="auto">
          <a:xfrm flipH="1" flipV="1">
            <a:off x="1235075" y="2640013"/>
            <a:ext cx="436563" cy="0"/>
          </a:xfrm>
          <a:prstGeom prst="line">
            <a:avLst/>
          </a:prstGeom>
          <a:noFill/>
          <a:ln w="6350">
            <a:solidFill>
              <a:srgbClr val="993300"/>
            </a:solidFill>
            <a:miter lim="800000"/>
            <a:headEnd/>
            <a:tailEnd/>
          </a:ln>
        </p:spPr>
        <p:txBody>
          <a:bodyPr wrap="none"/>
          <a:lstStyle/>
          <a:p>
            <a:endParaRPr lang="en-US"/>
          </a:p>
        </p:txBody>
      </p:sp>
      <p:sp>
        <p:nvSpPr>
          <p:cNvPr id="60226" name="Line 213"/>
          <p:cNvSpPr>
            <a:spLocks noChangeShapeType="1"/>
          </p:cNvSpPr>
          <p:nvPr/>
        </p:nvSpPr>
        <p:spPr bwMode="auto">
          <a:xfrm flipH="1" flipV="1">
            <a:off x="1260475" y="2582863"/>
            <a:ext cx="396875" cy="0"/>
          </a:xfrm>
          <a:prstGeom prst="line">
            <a:avLst/>
          </a:prstGeom>
          <a:noFill/>
          <a:ln w="6350">
            <a:solidFill>
              <a:srgbClr val="993300"/>
            </a:solidFill>
            <a:miter lim="800000"/>
            <a:headEnd/>
            <a:tailEnd/>
          </a:ln>
        </p:spPr>
        <p:txBody>
          <a:bodyPr wrap="none"/>
          <a:lstStyle/>
          <a:p>
            <a:endParaRPr lang="en-US"/>
          </a:p>
        </p:txBody>
      </p:sp>
      <p:sp>
        <p:nvSpPr>
          <p:cNvPr id="60227" name="Line 214"/>
          <p:cNvSpPr>
            <a:spLocks noChangeShapeType="1"/>
          </p:cNvSpPr>
          <p:nvPr/>
        </p:nvSpPr>
        <p:spPr bwMode="auto">
          <a:xfrm flipH="1" flipV="1">
            <a:off x="1250950" y="2687638"/>
            <a:ext cx="396875" cy="0"/>
          </a:xfrm>
          <a:prstGeom prst="line">
            <a:avLst/>
          </a:prstGeom>
          <a:noFill/>
          <a:ln w="6350">
            <a:solidFill>
              <a:srgbClr val="993300"/>
            </a:solidFill>
            <a:miter lim="800000"/>
            <a:headEnd/>
            <a:tailEnd/>
          </a:ln>
        </p:spPr>
        <p:txBody>
          <a:bodyPr wrap="none"/>
          <a:lstStyle/>
          <a:p>
            <a:endParaRPr lang="en-US"/>
          </a:p>
        </p:txBody>
      </p:sp>
      <p:sp>
        <p:nvSpPr>
          <p:cNvPr id="60228" name="Line 215"/>
          <p:cNvSpPr>
            <a:spLocks noChangeShapeType="1"/>
          </p:cNvSpPr>
          <p:nvPr/>
        </p:nvSpPr>
        <p:spPr bwMode="auto">
          <a:xfrm flipH="1" flipV="1">
            <a:off x="1316038" y="2533650"/>
            <a:ext cx="274637" cy="0"/>
          </a:xfrm>
          <a:prstGeom prst="line">
            <a:avLst/>
          </a:prstGeom>
          <a:noFill/>
          <a:ln w="6350">
            <a:solidFill>
              <a:srgbClr val="993300"/>
            </a:solidFill>
            <a:miter lim="800000"/>
            <a:headEnd/>
            <a:tailEnd/>
          </a:ln>
        </p:spPr>
        <p:txBody>
          <a:bodyPr wrap="none"/>
          <a:lstStyle/>
          <a:p>
            <a:endParaRPr lang="en-US"/>
          </a:p>
        </p:txBody>
      </p:sp>
      <p:sp>
        <p:nvSpPr>
          <p:cNvPr id="60229" name="Line 216"/>
          <p:cNvSpPr>
            <a:spLocks noChangeShapeType="1"/>
          </p:cNvSpPr>
          <p:nvPr/>
        </p:nvSpPr>
        <p:spPr bwMode="auto">
          <a:xfrm flipH="1" flipV="1">
            <a:off x="1311275" y="2738438"/>
            <a:ext cx="274638" cy="0"/>
          </a:xfrm>
          <a:prstGeom prst="line">
            <a:avLst/>
          </a:prstGeom>
          <a:noFill/>
          <a:ln w="6350">
            <a:solidFill>
              <a:srgbClr val="993300"/>
            </a:solidFill>
            <a:miter lim="800000"/>
            <a:headEnd/>
            <a:tailEnd/>
          </a:ln>
        </p:spPr>
        <p:txBody>
          <a:bodyPr wrap="none"/>
          <a:lstStyle/>
          <a:p>
            <a:endParaRPr lang="en-US"/>
          </a:p>
        </p:txBody>
      </p:sp>
      <p:sp>
        <p:nvSpPr>
          <p:cNvPr id="60230" name="Oval 217"/>
          <p:cNvSpPr>
            <a:spLocks noChangeArrowheads="1"/>
          </p:cNvSpPr>
          <p:nvPr/>
        </p:nvSpPr>
        <p:spPr bwMode="auto">
          <a:xfrm flipH="1" flipV="1">
            <a:off x="1235075" y="250190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231" name="Freeform 218"/>
          <p:cNvSpPr>
            <a:spLocks noChangeAspect="1"/>
          </p:cNvSpPr>
          <p:nvPr/>
        </p:nvSpPr>
        <p:spPr bwMode="auto">
          <a:xfrm flipH="1" flipV="1">
            <a:off x="1231900" y="26368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32" name="Oval 220"/>
          <p:cNvSpPr>
            <a:spLocks noChangeArrowheads="1"/>
          </p:cNvSpPr>
          <p:nvPr/>
        </p:nvSpPr>
        <p:spPr bwMode="auto">
          <a:xfrm flipH="1" flipV="1">
            <a:off x="762000" y="19462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233" name="Line 221"/>
          <p:cNvSpPr>
            <a:spLocks noChangeShapeType="1"/>
          </p:cNvSpPr>
          <p:nvPr/>
        </p:nvSpPr>
        <p:spPr bwMode="auto">
          <a:xfrm flipH="1" flipV="1">
            <a:off x="762000" y="2087563"/>
            <a:ext cx="436563" cy="0"/>
          </a:xfrm>
          <a:prstGeom prst="line">
            <a:avLst/>
          </a:prstGeom>
          <a:noFill/>
          <a:ln w="6350">
            <a:solidFill>
              <a:srgbClr val="993300"/>
            </a:solidFill>
            <a:miter lim="800000"/>
            <a:headEnd/>
            <a:tailEnd/>
          </a:ln>
        </p:spPr>
        <p:txBody>
          <a:bodyPr wrap="none"/>
          <a:lstStyle/>
          <a:p>
            <a:endParaRPr lang="en-US"/>
          </a:p>
        </p:txBody>
      </p:sp>
      <p:sp>
        <p:nvSpPr>
          <p:cNvPr id="60234" name="Line 222"/>
          <p:cNvSpPr>
            <a:spLocks noChangeShapeType="1"/>
          </p:cNvSpPr>
          <p:nvPr/>
        </p:nvSpPr>
        <p:spPr bwMode="auto">
          <a:xfrm flipH="1" flipV="1">
            <a:off x="787400" y="2030413"/>
            <a:ext cx="396875" cy="0"/>
          </a:xfrm>
          <a:prstGeom prst="line">
            <a:avLst/>
          </a:prstGeom>
          <a:noFill/>
          <a:ln w="6350">
            <a:solidFill>
              <a:srgbClr val="993300"/>
            </a:solidFill>
            <a:miter lim="800000"/>
            <a:headEnd/>
            <a:tailEnd/>
          </a:ln>
        </p:spPr>
        <p:txBody>
          <a:bodyPr wrap="none"/>
          <a:lstStyle/>
          <a:p>
            <a:endParaRPr lang="en-US"/>
          </a:p>
        </p:txBody>
      </p:sp>
      <p:sp>
        <p:nvSpPr>
          <p:cNvPr id="60235" name="Line 223"/>
          <p:cNvSpPr>
            <a:spLocks noChangeShapeType="1"/>
          </p:cNvSpPr>
          <p:nvPr/>
        </p:nvSpPr>
        <p:spPr bwMode="auto">
          <a:xfrm flipH="1" flipV="1">
            <a:off x="777875" y="2135188"/>
            <a:ext cx="396875" cy="0"/>
          </a:xfrm>
          <a:prstGeom prst="line">
            <a:avLst/>
          </a:prstGeom>
          <a:noFill/>
          <a:ln w="6350">
            <a:solidFill>
              <a:srgbClr val="993300"/>
            </a:solidFill>
            <a:miter lim="800000"/>
            <a:headEnd/>
            <a:tailEnd/>
          </a:ln>
        </p:spPr>
        <p:txBody>
          <a:bodyPr wrap="none"/>
          <a:lstStyle/>
          <a:p>
            <a:endParaRPr lang="en-US"/>
          </a:p>
        </p:txBody>
      </p:sp>
      <p:sp>
        <p:nvSpPr>
          <p:cNvPr id="60236" name="Line 224"/>
          <p:cNvSpPr>
            <a:spLocks noChangeShapeType="1"/>
          </p:cNvSpPr>
          <p:nvPr/>
        </p:nvSpPr>
        <p:spPr bwMode="auto">
          <a:xfrm flipH="1" flipV="1">
            <a:off x="842963" y="1981200"/>
            <a:ext cx="274637" cy="0"/>
          </a:xfrm>
          <a:prstGeom prst="line">
            <a:avLst/>
          </a:prstGeom>
          <a:noFill/>
          <a:ln w="6350">
            <a:solidFill>
              <a:srgbClr val="993300"/>
            </a:solidFill>
            <a:miter lim="800000"/>
            <a:headEnd/>
            <a:tailEnd/>
          </a:ln>
        </p:spPr>
        <p:txBody>
          <a:bodyPr wrap="none"/>
          <a:lstStyle/>
          <a:p>
            <a:endParaRPr lang="en-US"/>
          </a:p>
        </p:txBody>
      </p:sp>
      <p:sp>
        <p:nvSpPr>
          <p:cNvPr id="60237" name="Line 225"/>
          <p:cNvSpPr>
            <a:spLocks noChangeShapeType="1"/>
          </p:cNvSpPr>
          <p:nvPr/>
        </p:nvSpPr>
        <p:spPr bwMode="auto">
          <a:xfrm flipH="1" flipV="1">
            <a:off x="838200" y="2185988"/>
            <a:ext cx="274638" cy="0"/>
          </a:xfrm>
          <a:prstGeom prst="line">
            <a:avLst/>
          </a:prstGeom>
          <a:noFill/>
          <a:ln w="6350">
            <a:solidFill>
              <a:srgbClr val="993300"/>
            </a:solidFill>
            <a:miter lim="800000"/>
            <a:headEnd/>
            <a:tailEnd/>
          </a:ln>
        </p:spPr>
        <p:txBody>
          <a:bodyPr wrap="none"/>
          <a:lstStyle/>
          <a:p>
            <a:endParaRPr lang="en-US"/>
          </a:p>
        </p:txBody>
      </p:sp>
      <p:sp>
        <p:nvSpPr>
          <p:cNvPr id="60238" name="Oval 226"/>
          <p:cNvSpPr>
            <a:spLocks noChangeArrowheads="1"/>
          </p:cNvSpPr>
          <p:nvPr/>
        </p:nvSpPr>
        <p:spPr bwMode="auto">
          <a:xfrm flipH="1" flipV="1">
            <a:off x="762000" y="19494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239" name="Freeform 227"/>
          <p:cNvSpPr>
            <a:spLocks noChangeAspect="1"/>
          </p:cNvSpPr>
          <p:nvPr/>
        </p:nvSpPr>
        <p:spPr bwMode="auto">
          <a:xfrm flipH="1" flipV="1">
            <a:off x="758825" y="20843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40" name="Line 232"/>
          <p:cNvSpPr>
            <a:spLocks noChangeShapeType="1"/>
          </p:cNvSpPr>
          <p:nvPr/>
        </p:nvSpPr>
        <p:spPr bwMode="auto">
          <a:xfrm flipH="1" flipV="1">
            <a:off x="288925" y="1589088"/>
            <a:ext cx="396875" cy="0"/>
          </a:xfrm>
          <a:prstGeom prst="line">
            <a:avLst/>
          </a:prstGeom>
          <a:noFill/>
          <a:ln w="6350">
            <a:solidFill>
              <a:srgbClr val="993300"/>
            </a:solidFill>
            <a:miter lim="800000"/>
            <a:headEnd/>
            <a:tailEnd/>
          </a:ln>
        </p:spPr>
        <p:txBody>
          <a:bodyPr wrap="none"/>
          <a:lstStyle/>
          <a:p>
            <a:endParaRPr lang="en-US"/>
          </a:p>
        </p:txBody>
      </p:sp>
      <p:sp>
        <p:nvSpPr>
          <p:cNvPr id="60241" name="Line 234"/>
          <p:cNvSpPr>
            <a:spLocks noChangeShapeType="1"/>
          </p:cNvSpPr>
          <p:nvPr/>
        </p:nvSpPr>
        <p:spPr bwMode="auto">
          <a:xfrm flipH="1" flipV="1">
            <a:off x="349250" y="1639888"/>
            <a:ext cx="274638" cy="0"/>
          </a:xfrm>
          <a:prstGeom prst="line">
            <a:avLst/>
          </a:prstGeom>
          <a:noFill/>
          <a:ln w="6350">
            <a:solidFill>
              <a:srgbClr val="993300"/>
            </a:solidFill>
            <a:miter lim="800000"/>
            <a:headEnd/>
            <a:tailEnd/>
          </a:ln>
        </p:spPr>
        <p:txBody>
          <a:bodyPr wrap="none"/>
          <a:lstStyle/>
          <a:p>
            <a:endParaRPr lang="en-US"/>
          </a:p>
        </p:txBody>
      </p:sp>
      <p:sp>
        <p:nvSpPr>
          <p:cNvPr id="60242" name="Oval 238"/>
          <p:cNvSpPr>
            <a:spLocks noChangeArrowheads="1"/>
          </p:cNvSpPr>
          <p:nvPr/>
        </p:nvSpPr>
        <p:spPr bwMode="auto">
          <a:xfrm rot="3576076">
            <a:off x="2664619" y="1959769"/>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243" name="Line 239"/>
          <p:cNvSpPr>
            <a:spLocks noChangeShapeType="1"/>
          </p:cNvSpPr>
          <p:nvPr/>
        </p:nvSpPr>
        <p:spPr bwMode="auto">
          <a:xfrm rot="3576076">
            <a:off x="2675731" y="2091532"/>
            <a:ext cx="436563" cy="0"/>
          </a:xfrm>
          <a:prstGeom prst="line">
            <a:avLst/>
          </a:prstGeom>
          <a:noFill/>
          <a:ln w="6350">
            <a:solidFill>
              <a:srgbClr val="993300"/>
            </a:solidFill>
            <a:miter lim="800000"/>
            <a:headEnd/>
            <a:tailEnd/>
          </a:ln>
        </p:spPr>
        <p:txBody>
          <a:bodyPr wrap="none"/>
          <a:lstStyle/>
          <a:p>
            <a:endParaRPr lang="en-US"/>
          </a:p>
        </p:txBody>
      </p:sp>
      <p:sp>
        <p:nvSpPr>
          <p:cNvPr id="60244" name="Line 240"/>
          <p:cNvSpPr>
            <a:spLocks noChangeShapeType="1"/>
          </p:cNvSpPr>
          <p:nvPr/>
        </p:nvSpPr>
        <p:spPr bwMode="auto">
          <a:xfrm rot="3576076">
            <a:off x="2643187" y="2114551"/>
            <a:ext cx="396875" cy="0"/>
          </a:xfrm>
          <a:prstGeom prst="line">
            <a:avLst/>
          </a:prstGeom>
          <a:noFill/>
          <a:ln w="6350">
            <a:solidFill>
              <a:srgbClr val="993300"/>
            </a:solidFill>
            <a:miter lim="800000"/>
            <a:headEnd/>
            <a:tailEnd/>
          </a:ln>
        </p:spPr>
        <p:txBody>
          <a:bodyPr wrap="none"/>
          <a:lstStyle/>
          <a:p>
            <a:endParaRPr lang="en-US"/>
          </a:p>
        </p:txBody>
      </p:sp>
      <p:sp>
        <p:nvSpPr>
          <p:cNvPr id="60245" name="Line 241"/>
          <p:cNvSpPr>
            <a:spLocks noChangeShapeType="1"/>
          </p:cNvSpPr>
          <p:nvPr/>
        </p:nvSpPr>
        <p:spPr bwMode="auto">
          <a:xfrm rot="3576076">
            <a:off x="2738437" y="2070101"/>
            <a:ext cx="396875" cy="0"/>
          </a:xfrm>
          <a:prstGeom prst="line">
            <a:avLst/>
          </a:prstGeom>
          <a:noFill/>
          <a:ln w="6350">
            <a:solidFill>
              <a:srgbClr val="993300"/>
            </a:solidFill>
            <a:miter lim="800000"/>
            <a:headEnd/>
            <a:tailEnd/>
          </a:ln>
        </p:spPr>
        <p:txBody>
          <a:bodyPr wrap="none"/>
          <a:lstStyle/>
          <a:p>
            <a:endParaRPr lang="en-US"/>
          </a:p>
        </p:txBody>
      </p:sp>
      <p:sp>
        <p:nvSpPr>
          <p:cNvPr id="60246" name="Line 242"/>
          <p:cNvSpPr>
            <a:spLocks noChangeShapeType="1"/>
          </p:cNvSpPr>
          <p:nvPr/>
        </p:nvSpPr>
        <p:spPr bwMode="auto">
          <a:xfrm rot="3576076">
            <a:off x="2664619" y="2145507"/>
            <a:ext cx="274637" cy="0"/>
          </a:xfrm>
          <a:prstGeom prst="line">
            <a:avLst/>
          </a:prstGeom>
          <a:noFill/>
          <a:ln w="6350">
            <a:solidFill>
              <a:srgbClr val="993300"/>
            </a:solidFill>
            <a:miter lim="800000"/>
            <a:headEnd/>
            <a:tailEnd/>
          </a:ln>
        </p:spPr>
        <p:txBody>
          <a:bodyPr wrap="none"/>
          <a:lstStyle/>
          <a:p>
            <a:endParaRPr lang="en-US"/>
          </a:p>
        </p:txBody>
      </p:sp>
      <p:sp>
        <p:nvSpPr>
          <p:cNvPr id="60247" name="Line 243"/>
          <p:cNvSpPr>
            <a:spLocks noChangeShapeType="1"/>
          </p:cNvSpPr>
          <p:nvPr/>
        </p:nvSpPr>
        <p:spPr bwMode="auto">
          <a:xfrm rot="3576076">
            <a:off x="2844006" y="2045494"/>
            <a:ext cx="274638" cy="0"/>
          </a:xfrm>
          <a:prstGeom prst="line">
            <a:avLst/>
          </a:prstGeom>
          <a:noFill/>
          <a:ln w="6350">
            <a:solidFill>
              <a:srgbClr val="993300"/>
            </a:solidFill>
            <a:miter lim="800000"/>
            <a:headEnd/>
            <a:tailEnd/>
          </a:ln>
        </p:spPr>
        <p:txBody>
          <a:bodyPr wrap="none"/>
          <a:lstStyle/>
          <a:p>
            <a:endParaRPr lang="en-US"/>
          </a:p>
        </p:txBody>
      </p:sp>
      <p:sp>
        <p:nvSpPr>
          <p:cNvPr id="60248" name="Oval 244"/>
          <p:cNvSpPr>
            <a:spLocks noChangeArrowheads="1"/>
          </p:cNvSpPr>
          <p:nvPr/>
        </p:nvSpPr>
        <p:spPr bwMode="auto">
          <a:xfrm rot="3576076">
            <a:off x="2667794" y="19581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249" name="Freeform 245"/>
          <p:cNvSpPr>
            <a:spLocks noChangeAspect="1"/>
          </p:cNvSpPr>
          <p:nvPr/>
        </p:nvSpPr>
        <p:spPr bwMode="auto">
          <a:xfrm rot="3576076">
            <a:off x="2724150" y="19875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50" name="Oval 274"/>
          <p:cNvSpPr>
            <a:spLocks noChangeArrowheads="1"/>
          </p:cNvSpPr>
          <p:nvPr/>
        </p:nvSpPr>
        <p:spPr bwMode="auto">
          <a:xfrm rot="3576076">
            <a:off x="4096544" y="3547269"/>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251" name="Line 275"/>
          <p:cNvSpPr>
            <a:spLocks noChangeShapeType="1"/>
          </p:cNvSpPr>
          <p:nvPr/>
        </p:nvSpPr>
        <p:spPr bwMode="auto">
          <a:xfrm rot="3576076">
            <a:off x="4107656" y="3679032"/>
            <a:ext cx="436563" cy="0"/>
          </a:xfrm>
          <a:prstGeom prst="line">
            <a:avLst/>
          </a:prstGeom>
          <a:noFill/>
          <a:ln w="6350">
            <a:solidFill>
              <a:srgbClr val="993300"/>
            </a:solidFill>
            <a:miter lim="800000"/>
            <a:headEnd/>
            <a:tailEnd/>
          </a:ln>
        </p:spPr>
        <p:txBody>
          <a:bodyPr wrap="none"/>
          <a:lstStyle/>
          <a:p>
            <a:endParaRPr lang="en-US"/>
          </a:p>
        </p:txBody>
      </p:sp>
      <p:sp>
        <p:nvSpPr>
          <p:cNvPr id="60252" name="Line 276"/>
          <p:cNvSpPr>
            <a:spLocks noChangeShapeType="1"/>
          </p:cNvSpPr>
          <p:nvPr/>
        </p:nvSpPr>
        <p:spPr bwMode="auto">
          <a:xfrm rot="3576076">
            <a:off x="4075112" y="3702051"/>
            <a:ext cx="396875" cy="0"/>
          </a:xfrm>
          <a:prstGeom prst="line">
            <a:avLst/>
          </a:prstGeom>
          <a:noFill/>
          <a:ln w="6350">
            <a:solidFill>
              <a:srgbClr val="993300"/>
            </a:solidFill>
            <a:miter lim="800000"/>
            <a:headEnd/>
            <a:tailEnd/>
          </a:ln>
        </p:spPr>
        <p:txBody>
          <a:bodyPr wrap="none"/>
          <a:lstStyle/>
          <a:p>
            <a:endParaRPr lang="en-US"/>
          </a:p>
        </p:txBody>
      </p:sp>
      <p:sp>
        <p:nvSpPr>
          <p:cNvPr id="60253" name="Line 277"/>
          <p:cNvSpPr>
            <a:spLocks noChangeShapeType="1"/>
          </p:cNvSpPr>
          <p:nvPr/>
        </p:nvSpPr>
        <p:spPr bwMode="auto">
          <a:xfrm rot="3576076">
            <a:off x="4170362" y="3657601"/>
            <a:ext cx="396875" cy="0"/>
          </a:xfrm>
          <a:prstGeom prst="line">
            <a:avLst/>
          </a:prstGeom>
          <a:noFill/>
          <a:ln w="6350">
            <a:solidFill>
              <a:srgbClr val="993300"/>
            </a:solidFill>
            <a:miter lim="800000"/>
            <a:headEnd/>
            <a:tailEnd/>
          </a:ln>
        </p:spPr>
        <p:txBody>
          <a:bodyPr wrap="none"/>
          <a:lstStyle/>
          <a:p>
            <a:endParaRPr lang="en-US"/>
          </a:p>
        </p:txBody>
      </p:sp>
      <p:sp>
        <p:nvSpPr>
          <p:cNvPr id="60254" name="Line 278"/>
          <p:cNvSpPr>
            <a:spLocks noChangeShapeType="1"/>
          </p:cNvSpPr>
          <p:nvPr/>
        </p:nvSpPr>
        <p:spPr bwMode="auto">
          <a:xfrm rot="3576076">
            <a:off x="4096544" y="3733007"/>
            <a:ext cx="274637" cy="0"/>
          </a:xfrm>
          <a:prstGeom prst="line">
            <a:avLst/>
          </a:prstGeom>
          <a:noFill/>
          <a:ln w="6350">
            <a:solidFill>
              <a:srgbClr val="993300"/>
            </a:solidFill>
            <a:miter lim="800000"/>
            <a:headEnd/>
            <a:tailEnd/>
          </a:ln>
        </p:spPr>
        <p:txBody>
          <a:bodyPr wrap="none"/>
          <a:lstStyle/>
          <a:p>
            <a:endParaRPr lang="en-US"/>
          </a:p>
        </p:txBody>
      </p:sp>
      <p:sp>
        <p:nvSpPr>
          <p:cNvPr id="60255" name="Line 279"/>
          <p:cNvSpPr>
            <a:spLocks noChangeShapeType="1"/>
          </p:cNvSpPr>
          <p:nvPr/>
        </p:nvSpPr>
        <p:spPr bwMode="auto">
          <a:xfrm rot="3576076">
            <a:off x="4275931" y="3632994"/>
            <a:ext cx="274638" cy="0"/>
          </a:xfrm>
          <a:prstGeom prst="line">
            <a:avLst/>
          </a:prstGeom>
          <a:noFill/>
          <a:ln w="6350">
            <a:solidFill>
              <a:srgbClr val="993300"/>
            </a:solidFill>
            <a:miter lim="800000"/>
            <a:headEnd/>
            <a:tailEnd/>
          </a:ln>
        </p:spPr>
        <p:txBody>
          <a:bodyPr wrap="none"/>
          <a:lstStyle/>
          <a:p>
            <a:endParaRPr lang="en-US"/>
          </a:p>
        </p:txBody>
      </p:sp>
      <p:sp>
        <p:nvSpPr>
          <p:cNvPr id="60256" name="Oval 280"/>
          <p:cNvSpPr>
            <a:spLocks noChangeArrowheads="1"/>
          </p:cNvSpPr>
          <p:nvPr/>
        </p:nvSpPr>
        <p:spPr bwMode="auto">
          <a:xfrm rot="3576076">
            <a:off x="4099719" y="35456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257" name="Freeform 281"/>
          <p:cNvSpPr>
            <a:spLocks noChangeAspect="1"/>
          </p:cNvSpPr>
          <p:nvPr/>
        </p:nvSpPr>
        <p:spPr bwMode="auto">
          <a:xfrm rot="3576076">
            <a:off x="4156075" y="35750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58" name="Oval 283"/>
          <p:cNvSpPr>
            <a:spLocks noChangeArrowheads="1"/>
          </p:cNvSpPr>
          <p:nvPr/>
        </p:nvSpPr>
        <p:spPr bwMode="auto">
          <a:xfrm rot="3576076">
            <a:off x="4569619" y="4093369"/>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259" name="Line 284"/>
          <p:cNvSpPr>
            <a:spLocks noChangeShapeType="1"/>
          </p:cNvSpPr>
          <p:nvPr/>
        </p:nvSpPr>
        <p:spPr bwMode="auto">
          <a:xfrm rot="3576076">
            <a:off x="4580731" y="4225132"/>
            <a:ext cx="436563" cy="0"/>
          </a:xfrm>
          <a:prstGeom prst="line">
            <a:avLst/>
          </a:prstGeom>
          <a:noFill/>
          <a:ln w="6350">
            <a:solidFill>
              <a:srgbClr val="993300"/>
            </a:solidFill>
            <a:miter lim="800000"/>
            <a:headEnd/>
            <a:tailEnd/>
          </a:ln>
        </p:spPr>
        <p:txBody>
          <a:bodyPr wrap="none"/>
          <a:lstStyle/>
          <a:p>
            <a:endParaRPr lang="en-US"/>
          </a:p>
        </p:txBody>
      </p:sp>
      <p:sp>
        <p:nvSpPr>
          <p:cNvPr id="60260" name="Line 285"/>
          <p:cNvSpPr>
            <a:spLocks noChangeShapeType="1"/>
          </p:cNvSpPr>
          <p:nvPr/>
        </p:nvSpPr>
        <p:spPr bwMode="auto">
          <a:xfrm rot="3576076">
            <a:off x="4548187" y="4248151"/>
            <a:ext cx="396875" cy="0"/>
          </a:xfrm>
          <a:prstGeom prst="line">
            <a:avLst/>
          </a:prstGeom>
          <a:noFill/>
          <a:ln w="6350">
            <a:solidFill>
              <a:srgbClr val="993300"/>
            </a:solidFill>
            <a:miter lim="800000"/>
            <a:headEnd/>
            <a:tailEnd/>
          </a:ln>
        </p:spPr>
        <p:txBody>
          <a:bodyPr wrap="none"/>
          <a:lstStyle/>
          <a:p>
            <a:endParaRPr lang="en-US"/>
          </a:p>
        </p:txBody>
      </p:sp>
      <p:sp>
        <p:nvSpPr>
          <p:cNvPr id="60261" name="Line 286"/>
          <p:cNvSpPr>
            <a:spLocks noChangeShapeType="1"/>
          </p:cNvSpPr>
          <p:nvPr/>
        </p:nvSpPr>
        <p:spPr bwMode="auto">
          <a:xfrm rot="3576076">
            <a:off x="4643437" y="4203701"/>
            <a:ext cx="396875" cy="0"/>
          </a:xfrm>
          <a:prstGeom prst="line">
            <a:avLst/>
          </a:prstGeom>
          <a:noFill/>
          <a:ln w="6350">
            <a:solidFill>
              <a:srgbClr val="993300"/>
            </a:solidFill>
            <a:miter lim="800000"/>
            <a:headEnd/>
            <a:tailEnd/>
          </a:ln>
        </p:spPr>
        <p:txBody>
          <a:bodyPr wrap="none"/>
          <a:lstStyle/>
          <a:p>
            <a:endParaRPr lang="en-US"/>
          </a:p>
        </p:txBody>
      </p:sp>
      <p:sp>
        <p:nvSpPr>
          <p:cNvPr id="60262" name="Line 287"/>
          <p:cNvSpPr>
            <a:spLocks noChangeShapeType="1"/>
          </p:cNvSpPr>
          <p:nvPr/>
        </p:nvSpPr>
        <p:spPr bwMode="auto">
          <a:xfrm rot="3576076">
            <a:off x="4569619" y="4279107"/>
            <a:ext cx="274637" cy="0"/>
          </a:xfrm>
          <a:prstGeom prst="line">
            <a:avLst/>
          </a:prstGeom>
          <a:noFill/>
          <a:ln w="6350">
            <a:solidFill>
              <a:srgbClr val="993300"/>
            </a:solidFill>
            <a:miter lim="800000"/>
            <a:headEnd/>
            <a:tailEnd/>
          </a:ln>
        </p:spPr>
        <p:txBody>
          <a:bodyPr wrap="none"/>
          <a:lstStyle/>
          <a:p>
            <a:endParaRPr lang="en-US"/>
          </a:p>
        </p:txBody>
      </p:sp>
      <p:sp>
        <p:nvSpPr>
          <p:cNvPr id="60263" name="Line 288"/>
          <p:cNvSpPr>
            <a:spLocks noChangeShapeType="1"/>
          </p:cNvSpPr>
          <p:nvPr/>
        </p:nvSpPr>
        <p:spPr bwMode="auto">
          <a:xfrm rot="3576076">
            <a:off x="4749006" y="4179094"/>
            <a:ext cx="274638" cy="0"/>
          </a:xfrm>
          <a:prstGeom prst="line">
            <a:avLst/>
          </a:prstGeom>
          <a:noFill/>
          <a:ln w="6350">
            <a:solidFill>
              <a:srgbClr val="993300"/>
            </a:solidFill>
            <a:miter lim="800000"/>
            <a:headEnd/>
            <a:tailEnd/>
          </a:ln>
        </p:spPr>
        <p:txBody>
          <a:bodyPr wrap="none"/>
          <a:lstStyle/>
          <a:p>
            <a:endParaRPr lang="en-US"/>
          </a:p>
        </p:txBody>
      </p:sp>
      <p:sp>
        <p:nvSpPr>
          <p:cNvPr id="60264" name="Oval 289"/>
          <p:cNvSpPr>
            <a:spLocks noChangeArrowheads="1"/>
          </p:cNvSpPr>
          <p:nvPr/>
        </p:nvSpPr>
        <p:spPr bwMode="auto">
          <a:xfrm rot="3576076">
            <a:off x="4572794" y="40917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265" name="Freeform 290"/>
          <p:cNvSpPr>
            <a:spLocks noChangeAspect="1"/>
          </p:cNvSpPr>
          <p:nvPr/>
        </p:nvSpPr>
        <p:spPr bwMode="auto">
          <a:xfrm rot="3576076">
            <a:off x="4629150" y="41211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66" name="Oval 292"/>
          <p:cNvSpPr>
            <a:spLocks noChangeArrowheads="1"/>
          </p:cNvSpPr>
          <p:nvPr/>
        </p:nvSpPr>
        <p:spPr bwMode="auto">
          <a:xfrm rot="3576076">
            <a:off x="5049044" y="4652169"/>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267" name="Line 293"/>
          <p:cNvSpPr>
            <a:spLocks noChangeShapeType="1"/>
          </p:cNvSpPr>
          <p:nvPr/>
        </p:nvSpPr>
        <p:spPr bwMode="auto">
          <a:xfrm rot="3576076">
            <a:off x="5060156" y="4783932"/>
            <a:ext cx="436563" cy="0"/>
          </a:xfrm>
          <a:prstGeom prst="line">
            <a:avLst/>
          </a:prstGeom>
          <a:noFill/>
          <a:ln w="6350">
            <a:solidFill>
              <a:srgbClr val="993300"/>
            </a:solidFill>
            <a:miter lim="800000"/>
            <a:headEnd/>
            <a:tailEnd/>
          </a:ln>
        </p:spPr>
        <p:txBody>
          <a:bodyPr wrap="none"/>
          <a:lstStyle/>
          <a:p>
            <a:endParaRPr lang="en-US"/>
          </a:p>
        </p:txBody>
      </p:sp>
      <p:sp>
        <p:nvSpPr>
          <p:cNvPr id="60268" name="Line 294"/>
          <p:cNvSpPr>
            <a:spLocks noChangeShapeType="1"/>
          </p:cNvSpPr>
          <p:nvPr/>
        </p:nvSpPr>
        <p:spPr bwMode="auto">
          <a:xfrm rot="3576076">
            <a:off x="5027612" y="4806951"/>
            <a:ext cx="396875" cy="0"/>
          </a:xfrm>
          <a:prstGeom prst="line">
            <a:avLst/>
          </a:prstGeom>
          <a:noFill/>
          <a:ln w="6350">
            <a:solidFill>
              <a:srgbClr val="993300"/>
            </a:solidFill>
            <a:miter lim="800000"/>
            <a:headEnd/>
            <a:tailEnd/>
          </a:ln>
        </p:spPr>
        <p:txBody>
          <a:bodyPr wrap="none"/>
          <a:lstStyle/>
          <a:p>
            <a:endParaRPr lang="en-US"/>
          </a:p>
        </p:txBody>
      </p:sp>
      <p:sp>
        <p:nvSpPr>
          <p:cNvPr id="60269" name="Line 295"/>
          <p:cNvSpPr>
            <a:spLocks noChangeShapeType="1"/>
          </p:cNvSpPr>
          <p:nvPr/>
        </p:nvSpPr>
        <p:spPr bwMode="auto">
          <a:xfrm rot="3576076">
            <a:off x="5122862" y="4762501"/>
            <a:ext cx="396875" cy="0"/>
          </a:xfrm>
          <a:prstGeom prst="line">
            <a:avLst/>
          </a:prstGeom>
          <a:noFill/>
          <a:ln w="6350">
            <a:solidFill>
              <a:srgbClr val="993300"/>
            </a:solidFill>
            <a:miter lim="800000"/>
            <a:headEnd/>
            <a:tailEnd/>
          </a:ln>
        </p:spPr>
        <p:txBody>
          <a:bodyPr wrap="none"/>
          <a:lstStyle/>
          <a:p>
            <a:endParaRPr lang="en-US"/>
          </a:p>
        </p:txBody>
      </p:sp>
      <p:sp>
        <p:nvSpPr>
          <p:cNvPr id="60270" name="Line 296"/>
          <p:cNvSpPr>
            <a:spLocks noChangeShapeType="1"/>
          </p:cNvSpPr>
          <p:nvPr/>
        </p:nvSpPr>
        <p:spPr bwMode="auto">
          <a:xfrm rot="3576076">
            <a:off x="5049044" y="4837907"/>
            <a:ext cx="274637" cy="0"/>
          </a:xfrm>
          <a:prstGeom prst="line">
            <a:avLst/>
          </a:prstGeom>
          <a:noFill/>
          <a:ln w="6350">
            <a:solidFill>
              <a:srgbClr val="993300"/>
            </a:solidFill>
            <a:miter lim="800000"/>
            <a:headEnd/>
            <a:tailEnd/>
          </a:ln>
        </p:spPr>
        <p:txBody>
          <a:bodyPr wrap="none"/>
          <a:lstStyle/>
          <a:p>
            <a:endParaRPr lang="en-US"/>
          </a:p>
        </p:txBody>
      </p:sp>
      <p:sp>
        <p:nvSpPr>
          <p:cNvPr id="60271" name="Line 297"/>
          <p:cNvSpPr>
            <a:spLocks noChangeShapeType="1"/>
          </p:cNvSpPr>
          <p:nvPr/>
        </p:nvSpPr>
        <p:spPr bwMode="auto">
          <a:xfrm rot="3576076">
            <a:off x="5228431" y="4737894"/>
            <a:ext cx="274638" cy="0"/>
          </a:xfrm>
          <a:prstGeom prst="line">
            <a:avLst/>
          </a:prstGeom>
          <a:noFill/>
          <a:ln w="6350">
            <a:solidFill>
              <a:srgbClr val="993300"/>
            </a:solidFill>
            <a:miter lim="800000"/>
            <a:headEnd/>
            <a:tailEnd/>
          </a:ln>
        </p:spPr>
        <p:txBody>
          <a:bodyPr wrap="none"/>
          <a:lstStyle/>
          <a:p>
            <a:endParaRPr lang="en-US"/>
          </a:p>
        </p:txBody>
      </p:sp>
      <p:sp>
        <p:nvSpPr>
          <p:cNvPr id="60272" name="Oval 298"/>
          <p:cNvSpPr>
            <a:spLocks noChangeArrowheads="1"/>
          </p:cNvSpPr>
          <p:nvPr/>
        </p:nvSpPr>
        <p:spPr bwMode="auto">
          <a:xfrm rot="3576076">
            <a:off x="5052219" y="46505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273" name="Freeform 299"/>
          <p:cNvSpPr>
            <a:spLocks noChangeAspect="1"/>
          </p:cNvSpPr>
          <p:nvPr/>
        </p:nvSpPr>
        <p:spPr bwMode="auto">
          <a:xfrm rot="3576076">
            <a:off x="5108575" y="46799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74" name="Line 330"/>
          <p:cNvSpPr>
            <a:spLocks noChangeShapeType="1"/>
          </p:cNvSpPr>
          <p:nvPr/>
        </p:nvSpPr>
        <p:spPr bwMode="auto">
          <a:xfrm>
            <a:off x="3179763" y="1611313"/>
            <a:ext cx="396875" cy="0"/>
          </a:xfrm>
          <a:prstGeom prst="line">
            <a:avLst/>
          </a:prstGeom>
          <a:noFill/>
          <a:ln w="6350">
            <a:solidFill>
              <a:srgbClr val="993300"/>
            </a:solidFill>
            <a:miter lim="800000"/>
            <a:headEnd/>
            <a:tailEnd/>
          </a:ln>
        </p:spPr>
        <p:txBody>
          <a:bodyPr wrap="none"/>
          <a:lstStyle/>
          <a:p>
            <a:endParaRPr lang="en-US"/>
          </a:p>
        </p:txBody>
      </p:sp>
      <p:sp>
        <p:nvSpPr>
          <p:cNvPr id="60275" name="Line 332"/>
          <p:cNvSpPr>
            <a:spLocks noChangeShapeType="1"/>
          </p:cNvSpPr>
          <p:nvPr/>
        </p:nvSpPr>
        <p:spPr bwMode="auto">
          <a:xfrm>
            <a:off x="3246438" y="1660525"/>
            <a:ext cx="274637" cy="0"/>
          </a:xfrm>
          <a:prstGeom prst="line">
            <a:avLst/>
          </a:prstGeom>
          <a:noFill/>
          <a:ln w="6350">
            <a:solidFill>
              <a:srgbClr val="993300"/>
            </a:solidFill>
            <a:miter lim="800000"/>
            <a:headEnd/>
            <a:tailEnd/>
          </a:ln>
        </p:spPr>
        <p:txBody>
          <a:bodyPr wrap="none"/>
          <a:lstStyle/>
          <a:p>
            <a:endParaRPr lang="en-US"/>
          </a:p>
        </p:txBody>
      </p:sp>
      <p:sp>
        <p:nvSpPr>
          <p:cNvPr id="60276" name="Line 540"/>
          <p:cNvSpPr>
            <a:spLocks noChangeShapeType="1"/>
          </p:cNvSpPr>
          <p:nvPr/>
        </p:nvSpPr>
        <p:spPr bwMode="auto">
          <a:xfrm rot="-5400000">
            <a:off x="5522119" y="2634457"/>
            <a:ext cx="274637" cy="0"/>
          </a:xfrm>
          <a:prstGeom prst="line">
            <a:avLst/>
          </a:prstGeom>
          <a:noFill/>
          <a:ln w="6350">
            <a:solidFill>
              <a:srgbClr val="993300"/>
            </a:solidFill>
            <a:miter lim="800000"/>
            <a:headEnd/>
            <a:tailEnd/>
          </a:ln>
        </p:spPr>
        <p:txBody>
          <a:bodyPr wrap="none"/>
          <a:lstStyle/>
          <a:p>
            <a:endParaRPr lang="en-US"/>
          </a:p>
        </p:txBody>
      </p:sp>
      <p:sp>
        <p:nvSpPr>
          <p:cNvPr id="60277" name="Oval 544"/>
          <p:cNvSpPr>
            <a:spLocks noChangeArrowheads="1"/>
          </p:cNvSpPr>
          <p:nvPr/>
        </p:nvSpPr>
        <p:spPr bwMode="auto">
          <a:xfrm rot="-5400000">
            <a:off x="5080794" y="19502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278" name="Line 545"/>
          <p:cNvSpPr>
            <a:spLocks noChangeShapeType="1"/>
          </p:cNvSpPr>
          <p:nvPr/>
        </p:nvSpPr>
        <p:spPr bwMode="auto">
          <a:xfrm rot="-5400000">
            <a:off x="5076032" y="2080419"/>
            <a:ext cx="436562" cy="0"/>
          </a:xfrm>
          <a:prstGeom prst="line">
            <a:avLst/>
          </a:prstGeom>
          <a:noFill/>
          <a:ln w="6350">
            <a:solidFill>
              <a:srgbClr val="993300"/>
            </a:solidFill>
            <a:miter lim="800000"/>
            <a:headEnd/>
            <a:tailEnd/>
          </a:ln>
        </p:spPr>
        <p:txBody>
          <a:bodyPr wrap="none"/>
          <a:lstStyle/>
          <a:p>
            <a:endParaRPr lang="en-US"/>
          </a:p>
        </p:txBody>
      </p:sp>
      <p:sp>
        <p:nvSpPr>
          <p:cNvPr id="60279" name="Line 546"/>
          <p:cNvSpPr>
            <a:spLocks noChangeShapeType="1"/>
          </p:cNvSpPr>
          <p:nvPr/>
        </p:nvSpPr>
        <p:spPr bwMode="auto">
          <a:xfrm rot="-5400000">
            <a:off x="5153025" y="2087563"/>
            <a:ext cx="396875" cy="0"/>
          </a:xfrm>
          <a:prstGeom prst="line">
            <a:avLst/>
          </a:prstGeom>
          <a:noFill/>
          <a:ln w="6350">
            <a:solidFill>
              <a:srgbClr val="993300"/>
            </a:solidFill>
            <a:miter lim="800000"/>
            <a:headEnd/>
            <a:tailEnd/>
          </a:ln>
        </p:spPr>
        <p:txBody>
          <a:bodyPr wrap="none"/>
          <a:lstStyle/>
          <a:p>
            <a:endParaRPr lang="en-US"/>
          </a:p>
        </p:txBody>
      </p:sp>
      <p:sp>
        <p:nvSpPr>
          <p:cNvPr id="60280" name="Line 547"/>
          <p:cNvSpPr>
            <a:spLocks noChangeShapeType="1"/>
          </p:cNvSpPr>
          <p:nvPr/>
        </p:nvSpPr>
        <p:spPr bwMode="auto">
          <a:xfrm rot="-5400000">
            <a:off x="5048250" y="2078038"/>
            <a:ext cx="396875" cy="0"/>
          </a:xfrm>
          <a:prstGeom prst="line">
            <a:avLst/>
          </a:prstGeom>
          <a:noFill/>
          <a:ln w="6350">
            <a:solidFill>
              <a:srgbClr val="993300"/>
            </a:solidFill>
            <a:miter lim="800000"/>
            <a:headEnd/>
            <a:tailEnd/>
          </a:ln>
        </p:spPr>
        <p:txBody>
          <a:bodyPr wrap="none"/>
          <a:lstStyle/>
          <a:p>
            <a:endParaRPr lang="en-US"/>
          </a:p>
        </p:txBody>
      </p:sp>
      <p:sp>
        <p:nvSpPr>
          <p:cNvPr id="60281" name="Line 548"/>
          <p:cNvSpPr>
            <a:spLocks noChangeShapeType="1"/>
          </p:cNvSpPr>
          <p:nvPr/>
        </p:nvSpPr>
        <p:spPr bwMode="auto">
          <a:xfrm rot="-5400000">
            <a:off x="5263356" y="2080419"/>
            <a:ext cx="274638" cy="0"/>
          </a:xfrm>
          <a:prstGeom prst="line">
            <a:avLst/>
          </a:prstGeom>
          <a:noFill/>
          <a:ln w="6350">
            <a:solidFill>
              <a:srgbClr val="993300"/>
            </a:solidFill>
            <a:miter lim="800000"/>
            <a:headEnd/>
            <a:tailEnd/>
          </a:ln>
        </p:spPr>
        <p:txBody>
          <a:bodyPr wrap="none"/>
          <a:lstStyle/>
          <a:p>
            <a:endParaRPr lang="en-US"/>
          </a:p>
        </p:txBody>
      </p:sp>
      <p:sp>
        <p:nvSpPr>
          <p:cNvPr id="60282" name="Line 549"/>
          <p:cNvSpPr>
            <a:spLocks noChangeShapeType="1"/>
          </p:cNvSpPr>
          <p:nvPr/>
        </p:nvSpPr>
        <p:spPr bwMode="auto">
          <a:xfrm rot="-5400000">
            <a:off x="5058569" y="2075657"/>
            <a:ext cx="274637" cy="0"/>
          </a:xfrm>
          <a:prstGeom prst="line">
            <a:avLst/>
          </a:prstGeom>
          <a:noFill/>
          <a:ln w="6350">
            <a:solidFill>
              <a:srgbClr val="993300"/>
            </a:solidFill>
            <a:miter lim="800000"/>
            <a:headEnd/>
            <a:tailEnd/>
          </a:ln>
        </p:spPr>
        <p:txBody>
          <a:bodyPr wrap="none"/>
          <a:lstStyle/>
          <a:p>
            <a:endParaRPr lang="en-US"/>
          </a:p>
        </p:txBody>
      </p:sp>
      <p:sp>
        <p:nvSpPr>
          <p:cNvPr id="60283" name="Oval 550"/>
          <p:cNvSpPr>
            <a:spLocks noChangeArrowheads="1"/>
          </p:cNvSpPr>
          <p:nvPr/>
        </p:nvSpPr>
        <p:spPr bwMode="auto">
          <a:xfrm rot="-5400000">
            <a:off x="5077619" y="19518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284" name="Freeform 551"/>
          <p:cNvSpPr>
            <a:spLocks noChangeAspect="1"/>
          </p:cNvSpPr>
          <p:nvPr/>
        </p:nvSpPr>
        <p:spPr bwMode="auto">
          <a:xfrm rot="-5400000">
            <a:off x="5005388" y="20161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85" name="Line 647"/>
          <p:cNvSpPr>
            <a:spLocks noChangeShapeType="1"/>
          </p:cNvSpPr>
          <p:nvPr/>
        </p:nvSpPr>
        <p:spPr bwMode="auto">
          <a:xfrm rot="5400000">
            <a:off x="5498306" y="5822157"/>
            <a:ext cx="274637" cy="0"/>
          </a:xfrm>
          <a:prstGeom prst="line">
            <a:avLst/>
          </a:prstGeom>
          <a:noFill/>
          <a:ln w="6350">
            <a:solidFill>
              <a:srgbClr val="993300"/>
            </a:solidFill>
            <a:miter lim="800000"/>
            <a:headEnd/>
            <a:tailEnd/>
          </a:ln>
        </p:spPr>
        <p:txBody>
          <a:bodyPr wrap="none"/>
          <a:lstStyle/>
          <a:p>
            <a:endParaRPr lang="en-US"/>
          </a:p>
        </p:txBody>
      </p:sp>
      <p:sp>
        <p:nvSpPr>
          <p:cNvPr id="60286" name="Oval 652"/>
          <p:cNvSpPr>
            <a:spLocks noChangeArrowheads="1"/>
          </p:cNvSpPr>
          <p:nvPr/>
        </p:nvSpPr>
        <p:spPr bwMode="auto">
          <a:xfrm rot="5400000">
            <a:off x="5042694" y="51966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287" name="Line 653"/>
          <p:cNvSpPr>
            <a:spLocks noChangeShapeType="1"/>
          </p:cNvSpPr>
          <p:nvPr/>
        </p:nvSpPr>
        <p:spPr bwMode="auto">
          <a:xfrm rot="5400000">
            <a:off x="5053806" y="5333207"/>
            <a:ext cx="436563" cy="0"/>
          </a:xfrm>
          <a:prstGeom prst="line">
            <a:avLst/>
          </a:prstGeom>
          <a:noFill/>
          <a:ln w="6350">
            <a:solidFill>
              <a:srgbClr val="993300"/>
            </a:solidFill>
            <a:miter lim="800000"/>
            <a:headEnd/>
            <a:tailEnd/>
          </a:ln>
        </p:spPr>
        <p:txBody>
          <a:bodyPr wrap="none"/>
          <a:lstStyle/>
          <a:p>
            <a:endParaRPr lang="en-US"/>
          </a:p>
        </p:txBody>
      </p:sp>
      <p:sp>
        <p:nvSpPr>
          <p:cNvPr id="60288" name="Line 654"/>
          <p:cNvSpPr>
            <a:spLocks noChangeShapeType="1"/>
          </p:cNvSpPr>
          <p:nvPr/>
        </p:nvSpPr>
        <p:spPr bwMode="auto">
          <a:xfrm rot="5400000" flipH="1" flipV="1">
            <a:off x="5016500" y="5327651"/>
            <a:ext cx="396875" cy="0"/>
          </a:xfrm>
          <a:prstGeom prst="line">
            <a:avLst/>
          </a:prstGeom>
          <a:noFill/>
          <a:ln w="6350">
            <a:solidFill>
              <a:srgbClr val="993300"/>
            </a:solidFill>
            <a:miter lim="800000"/>
            <a:headEnd/>
            <a:tailEnd/>
          </a:ln>
        </p:spPr>
        <p:txBody>
          <a:bodyPr wrap="none"/>
          <a:lstStyle/>
          <a:p>
            <a:endParaRPr lang="en-US"/>
          </a:p>
        </p:txBody>
      </p:sp>
      <p:sp>
        <p:nvSpPr>
          <p:cNvPr id="60289" name="Line 655"/>
          <p:cNvSpPr>
            <a:spLocks noChangeShapeType="1"/>
          </p:cNvSpPr>
          <p:nvPr/>
        </p:nvSpPr>
        <p:spPr bwMode="auto">
          <a:xfrm rot="5400000">
            <a:off x="5121275" y="5337176"/>
            <a:ext cx="396875" cy="0"/>
          </a:xfrm>
          <a:prstGeom prst="line">
            <a:avLst/>
          </a:prstGeom>
          <a:noFill/>
          <a:ln w="6350">
            <a:solidFill>
              <a:srgbClr val="993300"/>
            </a:solidFill>
            <a:miter lim="800000"/>
            <a:headEnd/>
            <a:tailEnd/>
          </a:ln>
        </p:spPr>
        <p:txBody>
          <a:bodyPr wrap="none"/>
          <a:lstStyle/>
          <a:p>
            <a:endParaRPr lang="en-US"/>
          </a:p>
        </p:txBody>
      </p:sp>
      <p:sp>
        <p:nvSpPr>
          <p:cNvPr id="60290" name="Line 656"/>
          <p:cNvSpPr>
            <a:spLocks noChangeShapeType="1"/>
          </p:cNvSpPr>
          <p:nvPr/>
        </p:nvSpPr>
        <p:spPr bwMode="auto">
          <a:xfrm rot="5400000">
            <a:off x="5028406" y="5333207"/>
            <a:ext cx="274637" cy="0"/>
          </a:xfrm>
          <a:prstGeom prst="line">
            <a:avLst/>
          </a:prstGeom>
          <a:noFill/>
          <a:ln w="6350">
            <a:solidFill>
              <a:srgbClr val="993300"/>
            </a:solidFill>
            <a:miter lim="800000"/>
            <a:headEnd/>
            <a:tailEnd/>
          </a:ln>
        </p:spPr>
        <p:txBody>
          <a:bodyPr wrap="none"/>
          <a:lstStyle/>
          <a:p>
            <a:endParaRPr lang="en-US"/>
          </a:p>
        </p:txBody>
      </p:sp>
      <p:sp>
        <p:nvSpPr>
          <p:cNvPr id="60291" name="Line 657"/>
          <p:cNvSpPr>
            <a:spLocks noChangeShapeType="1"/>
          </p:cNvSpPr>
          <p:nvPr/>
        </p:nvSpPr>
        <p:spPr bwMode="auto">
          <a:xfrm rot="5400000">
            <a:off x="5233194" y="5337969"/>
            <a:ext cx="274638" cy="0"/>
          </a:xfrm>
          <a:prstGeom prst="line">
            <a:avLst/>
          </a:prstGeom>
          <a:noFill/>
          <a:ln w="6350">
            <a:solidFill>
              <a:srgbClr val="993300"/>
            </a:solidFill>
            <a:miter lim="800000"/>
            <a:headEnd/>
            <a:tailEnd/>
          </a:ln>
        </p:spPr>
        <p:txBody>
          <a:bodyPr wrap="none"/>
          <a:lstStyle/>
          <a:p>
            <a:endParaRPr lang="en-US"/>
          </a:p>
        </p:txBody>
      </p:sp>
      <p:sp>
        <p:nvSpPr>
          <p:cNvPr id="60292" name="Oval 658"/>
          <p:cNvSpPr>
            <a:spLocks noChangeArrowheads="1"/>
          </p:cNvSpPr>
          <p:nvPr/>
        </p:nvSpPr>
        <p:spPr bwMode="auto">
          <a:xfrm rot="5400000">
            <a:off x="5045869" y="51966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293" name="Freeform 659"/>
          <p:cNvSpPr>
            <a:spLocks noChangeAspect="1"/>
          </p:cNvSpPr>
          <p:nvPr/>
        </p:nvSpPr>
        <p:spPr bwMode="auto">
          <a:xfrm rot="5400000">
            <a:off x="5113338" y="52625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294" name="Oval 661"/>
          <p:cNvSpPr>
            <a:spLocks noChangeArrowheads="1"/>
          </p:cNvSpPr>
          <p:nvPr/>
        </p:nvSpPr>
        <p:spPr bwMode="auto">
          <a:xfrm rot="5400000">
            <a:off x="4553744" y="46505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295" name="Line 662"/>
          <p:cNvSpPr>
            <a:spLocks noChangeShapeType="1"/>
          </p:cNvSpPr>
          <p:nvPr/>
        </p:nvSpPr>
        <p:spPr bwMode="auto">
          <a:xfrm rot="5400000">
            <a:off x="4564856" y="4787107"/>
            <a:ext cx="436563" cy="0"/>
          </a:xfrm>
          <a:prstGeom prst="line">
            <a:avLst/>
          </a:prstGeom>
          <a:noFill/>
          <a:ln w="6350">
            <a:solidFill>
              <a:srgbClr val="993300"/>
            </a:solidFill>
            <a:miter lim="800000"/>
            <a:headEnd/>
            <a:tailEnd/>
          </a:ln>
        </p:spPr>
        <p:txBody>
          <a:bodyPr wrap="none"/>
          <a:lstStyle/>
          <a:p>
            <a:endParaRPr lang="en-US"/>
          </a:p>
        </p:txBody>
      </p:sp>
      <p:sp>
        <p:nvSpPr>
          <p:cNvPr id="60296" name="Line 663"/>
          <p:cNvSpPr>
            <a:spLocks noChangeShapeType="1"/>
          </p:cNvSpPr>
          <p:nvPr/>
        </p:nvSpPr>
        <p:spPr bwMode="auto">
          <a:xfrm rot="5400000" flipH="1" flipV="1">
            <a:off x="4527550" y="4781551"/>
            <a:ext cx="396875" cy="0"/>
          </a:xfrm>
          <a:prstGeom prst="line">
            <a:avLst/>
          </a:prstGeom>
          <a:noFill/>
          <a:ln w="6350">
            <a:solidFill>
              <a:srgbClr val="993300"/>
            </a:solidFill>
            <a:miter lim="800000"/>
            <a:headEnd/>
            <a:tailEnd/>
          </a:ln>
        </p:spPr>
        <p:txBody>
          <a:bodyPr wrap="none"/>
          <a:lstStyle/>
          <a:p>
            <a:endParaRPr lang="en-US"/>
          </a:p>
        </p:txBody>
      </p:sp>
      <p:sp>
        <p:nvSpPr>
          <p:cNvPr id="60297" name="Line 664"/>
          <p:cNvSpPr>
            <a:spLocks noChangeShapeType="1"/>
          </p:cNvSpPr>
          <p:nvPr/>
        </p:nvSpPr>
        <p:spPr bwMode="auto">
          <a:xfrm rot="5400000">
            <a:off x="4632325" y="4791076"/>
            <a:ext cx="396875" cy="0"/>
          </a:xfrm>
          <a:prstGeom prst="line">
            <a:avLst/>
          </a:prstGeom>
          <a:noFill/>
          <a:ln w="6350">
            <a:solidFill>
              <a:srgbClr val="993300"/>
            </a:solidFill>
            <a:miter lim="800000"/>
            <a:headEnd/>
            <a:tailEnd/>
          </a:ln>
        </p:spPr>
        <p:txBody>
          <a:bodyPr wrap="none"/>
          <a:lstStyle/>
          <a:p>
            <a:endParaRPr lang="en-US"/>
          </a:p>
        </p:txBody>
      </p:sp>
      <p:sp>
        <p:nvSpPr>
          <p:cNvPr id="60298" name="Line 665"/>
          <p:cNvSpPr>
            <a:spLocks noChangeShapeType="1"/>
          </p:cNvSpPr>
          <p:nvPr/>
        </p:nvSpPr>
        <p:spPr bwMode="auto">
          <a:xfrm rot="5400000">
            <a:off x="4539456" y="4787107"/>
            <a:ext cx="274637" cy="0"/>
          </a:xfrm>
          <a:prstGeom prst="line">
            <a:avLst/>
          </a:prstGeom>
          <a:noFill/>
          <a:ln w="6350">
            <a:solidFill>
              <a:srgbClr val="993300"/>
            </a:solidFill>
            <a:miter lim="800000"/>
            <a:headEnd/>
            <a:tailEnd/>
          </a:ln>
        </p:spPr>
        <p:txBody>
          <a:bodyPr wrap="none"/>
          <a:lstStyle/>
          <a:p>
            <a:endParaRPr lang="en-US"/>
          </a:p>
        </p:txBody>
      </p:sp>
      <p:sp>
        <p:nvSpPr>
          <p:cNvPr id="60299" name="Line 666"/>
          <p:cNvSpPr>
            <a:spLocks noChangeShapeType="1"/>
          </p:cNvSpPr>
          <p:nvPr/>
        </p:nvSpPr>
        <p:spPr bwMode="auto">
          <a:xfrm rot="5400000">
            <a:off x="4744244" y="4791869"/>
            <a:ext cx="274638" cy="0"/>
          </a:xfrm>
          <a:prstGeom prst="line">
            <a:avLst/>
          </a:prstGeom>
          <a:noFill/>
          <a:ln w="6350">
            <a:solidFill>
              <a:srgbClr val="993300"/>
            </a:solidFill>
            <a:miter lim="800000"/>
            <a:headEnd/>
            <a:tailEnd/>
          </a:ln>
        </p:spPr>
        <p:txBody>
          <a:bodyPr wrap="none"/>
          <a:lstStyle/>
          <a:p>
            <a:endParaRPr lang="en-US"/>
          </a:p>
        </p:txBody>
      </p:sp>
      <p:sp>
        <p:nvSpPr>
          <p:cNvPr id="60300" name="Oval 667"/>
          <p:cNvSpPr>
            <a:spLocks noChangeArrowheads="1"/>
          </p:cNvSpPr>
          <p:nvPr/>
        </p:nvSpPr>
        <p:spPr bwMode="auto">
          <a:xfrm rot="5400000">
            <a:off x="4556919" y="46505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01" name="Freeform 668"/>
          <p:cNvSpPr>
            <a:spLocks noChangeAspect="1"/>
          </p:cNvSpPr>
          <p:nvPr/>
        </p:nvSpPr>
        <p:spPr bwMode="auto">
          <a:xfrm rot="5400000">
            <a:off x="4624388" y="47164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02" name="Oval 670"/>
          <p:cNvSpPr>
            <a:spLocks noChangeArrowheads="1"/>
          </p:cNvSpPr>
          <p:nvPr/>
        </p:nvSpPr>
        <p:spPr bwMode="auto">
          <a:xfrm rot="5400000">
            <a:off x="4077494" y="40854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03" name="Line 671"/>
          <p:cNvSpPr>
            <a:spLocks noChangeShapeType="1"/>
          </p:cNvSpPr>
          <p:nvPr/>
        </p:nvSpPr>
        <p:spPr bwMode="auto">
          <a:xfrm rot="5400000">
            <a:off x="4088606" y="4221957"/>
            <a:ext cx="436563" cy="0"/>
          </a:xfrm>
          <a:prstGeom prst="line">
            <a:avLst/>
          </a:prstGeom>
          <a:noFill/>
          <a:ln w="6350">
            <a:solidFill>
              <a:srgbClr val="993300"/>
            </a:solidFill>
            <a:miter lim="800000"/>
            <a:headEnd/>
            <a:tailEnd/>
          </a:ln>
        </p:spPr>
        <p:txBody>
          <a:bodyPr wrap="none"/>
          <a:lstStyle/>
          <a:p>
            <a:endParaRPr lang="en-US"/>
          </a:p>
        </p:txBody>
      </p:sp>
      <p:sp>
        <p:nvSpPr>
          <p:cNvPr id="60304" name="Line 672"/>
          <p:cNvSpPr>
            <a:spLocks noChangeShapeType="1"/>
          </p:cNvSpPr>
          <p:nvPr/>
        </p:nvSpPr>
        <p:spPr bwMode="auto">
          <a:xfrm rot="5400000" flipH="1" flipV="1">
            <a:off x="4051300" y="4216401"/>
            <a:ext cx="396875" cy="0"/>
          </a:xfrm>
          <a:prstGeom prst="line">
            <a:avLst/>
          </a:prstGeom>
          <a:noFill/>
          <a:ln w="6350">
            <a:solidFill>
              <a:srgbClr val="993300"/>
            </a:solidFill>
            <a:miter lim="800000"/>
            <a:headEnd/>
            <a:tailEnd/>
          </a:ln>
        </p:spPr>
        <p:txBody>
          <a:bodyPr wrap="none"/>
          <a:lstStyle/>
          <a:p>
            <a:endParaRPr lang="en-US"/>
          </a:p>
        </p:txBody>
      </p:sp>
      <p:sp>
        <p:nvSpPr>
          <p:cNvPr id="60305" name="Line 673"/>
          <p:cNvSpPr>
            <a:spLocks noChangeShapeType="1"/>
          </p:cNvSpPr>
          <p:nvPr/>
        </p:nvSpPr>
        <p:spPr bwMode="auto">
          <a:xfrm rot="5400000">
            <a:off x="4156075" y="4225926"/>
            <a:ext cx="396875" cy="0"/>
          </a:xfrm>
          <a:prstGeom prst="line">
            <a:avLst/>
          </a:prstGeom>
          <a:noFill/>
          <a:ln w="6350">
            <a:solidFill>
              <a:srgbClr val="993300"/>
            </a:solidFill>
            <a:miter lim="800000"/>
            <a:headEnd/>
            <a:tailEnd/>
          </a:ln>
        </p:spPr>
        <p:txBody>
          <a:bodyPr wrap="none"/>
          <a:lstStyle/>
          <a:p>
            <a:endParaRPr lang="en-US"/>
          </a:p>
        </p:txBody>
      </p:sp>
      <p:sp>
        <p:nvSpPr>
          <p:cNvPr id="60306" name="Line 674"/>
          <p:cNvSpPr>
            <a:spLocks noChangeShapeType="1"/>
          </p:cNvSpPr>
          <p:nvPr/>
        </p:nvSpPr>
        <p:spPr bwMode="auto">
          <a:xfrm rot="5400000">
            <a:off x="4063206" y="4221957"/>
            <a:ext cx="274637" cy="0"/>
          </a:xfrm>
          <a:prstGeom prst="line">
            <a:avLst/>
          </a:prstGeom>
          <a:noFill/>
          <a:ln w="6350">
            <a:solidFill>
              <a:srgbClr val="993300"/>
            </a:solidFill>
            <a:miter lim="800000"/>
            <a:headEnd/>
            <a:tailEnd/>
          </a:ln>
        </p:spPr>
        <p:txBody>
          <a:bodyPr wrap="none"/>
          <a:lstStyle/>
          <a:p>
            <a:endParaRPr lang="en-US"/>
          </a:p>
        </p:txBody>
      </p:sp>
      <p:sp>
        <p:nvSpPr>
          <p:cNvPr id="60307" name="Line 675"/>
          <p:cNvSpPr>
            <a:spLocks noChangeShapeType="1"/>
          </p:cNvSpPr>
          <p:nvPr/>
        </p:nvSpPr>
        <p:spPr bwMode="auto">
          <a:xfrm rot="5400000">
            <a:off x="4267994" y="4226719"/>
            <a:ext cx="274638" cy="0"/>
          </a:xfrm>
          <a:prstGeom prst="line">
            <a:avLst/>
          </a:prstGeom>
          <a:noFill/>
          <a:ln w="6350">
            <a:solidFill>
              <a:srgbClr val="993300"/>
            </a:solidFill>
            <a:miter lim="800000"/>
            <a:headEnd/>
            <a:tailEnd/>
          </a:ln>
        </p:spPr>
        <p:txBody>
          <a:bodyPr wrap="none"/>
          <a:lstStyle/>
          <a:p>
            <a:endParaRPr lang="en-US"/>
          </a:p>
        </p:txBody>
      </p:sp>
      <p:sp>
        <p:nvSpPr>
          <p:cNvPr id="60308" name="Oval 676"/>
          <p:cNvSpPr>
            <a:spLocks noChangeArrowheads="1"/>
          </p:cNvSpPr>
          <p:nvPr/>
        </p:nvSpPr>
        <p:spPr bwMode="auto">
          <a:xfrm rot="5400000">
            <a:off x="4080669" y="4085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09" name="Freeform 677"/>
          <p:cNvSpPr>
            <a:spLocks noChangeAspect="1"/>
          </p:cNvSpPr>
          <p:nvPr/>
        </p:nvSpPr>
        <p:spPr bwMode="auto">
          <a:xfrm rot="5400000">
            <a:off x="4148138" y="41513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10" name="Oval 679"/>
          <p:cNvSpPr>
            <a:spLocks noChangeArrowheads="1"/>
          </p:cNvSpPr>
          <p:nvPr/>
        </p:nvSpPr>
        <p:spPr bwMode="auto">
          <a:xfrm rot="5400000">
            <a:off x="2648744" y="25106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11" name="Line 680"/>
          <p:cNvSpPr>
            <a:spLocks noChangeShapeType="1"/>
          </p:cNvSpPr>
          <p:nvPr/>
        </p:nvSpPr>
        <p:spPr bwMode="auto">
          <a:xfrm rot="5400000">
            <a:off x="2659856" y="2647157"/>
            <a:ext cx="436563" cy="0"/>
          </a:xfrm>
          <a:prstGeom prst="line">
            <a:avLst/>
          </a:prstGeom>
          <a:noFill/>
          <a:ln w="6350">
            <a:solidFill>
              <a:srgbClr val="993300"/>
            </a:solidFill>
            <a:miter lim="800000"/>
            <a:headEnd/>
            <a:tailEnd/>
          </a:ln>
        </p:spPr>
        <p:txBody>
          <a:bodyPr wrap="none"/>
          <a:lstStyle/>
          <a:p>
            <a:endParaRPr lang="en-US"/>
          </a:p>
        </p:txBody>
      </p:sp>
      <p:sp>
        <p:nvSpPr>
          <p:cNvPr id="60312" name="Line 681"/>
          <p:cNvSpPr>
            <a:spLocks noChangeShapeType="1"/>
          </p:cNvSpPr>
          <p:nvPr/>
        </p:nvSpPr>
        <p:spPr bwMode="auto">
          <a:xfrm rot="5400000" flipH="1" flipV="1">
            <a:off x="2622550" y="2641601"/>
            <a:ext cx="396875" cy="0"/>
          </a:xfrm>
          <a:prstGeom prst="line">
            <a:avLst/>
          </a:prstGeom>
          <a:noFill/>
          <a:ln w="6350">
            <a:solidFill>
              <a:srgbClr val="993300"/>
            </a:solidFill>
            <a:miter lim="800000"/>
            <a:headEnd/>
            <a:tailEnd/>
          </a:ln>
        </p:spPr>
        <p:txBody>
          <a:bodyPr wrap="none"/>
          <a:lstStyle/>
          <a:p>
            <a:endParaRPr lang="en-US"/>
          </a:p>
        </p:txBody>
      </p:sp>
      <p:sp>
        <p:nvSpPr>
          <p:cNvPr id="60313" name="Line 682"/>
          <p:cNvSpPr>
            <a:spLocks noChangeShapeType="1"/>
          </p:cNvSpPr>
          <p:nvPr/>
        </p:nvSpPr>
        <p:spPr bwMode="auto">
          <a:xfrm rot="5400000">
            <a:off x="2727325" y="2651126"/>
            <a:ext cx="396875" cy="0"/>
          </a:xfrm>
          <a:prstGeom prst="line">
            <a:avLst/>
          </a:prstGeom>
          <a:noFill/>
          <a:ln w="6350">
            <a:solidFill>
              <a:srgbClr val="993300"/>
            </a:solidFill>
            <a:miter lim="800000"/>
            <a:headEnd/>
            <a:tailEnd/>
          </a:ln>
        </p:spPr>
        <p:txBody>
          <a:bodyPr wrap="none"/>
          <a:lstStyle/>
          <a:p>
            <a:endParaRPr lang="en-US"/>
          </a:p>
        </p:txBody>
      </p:sp>
      <p:sp>
        <p:nvSpPr>
          <p:cNvPr id="60314" name="Line 683"/>
          <p:cNvSpPr>
            <a:spLocks noChangeShapeType="1"/>
          </p:cNvSpPr>
          <p:nvPr/>
        </p:nvSpPr>
        <p:spPr bwMode="auto">
          <a:xfrm rot="5400000">
            <a:off x="2634456" y="2647157"/>
            <a:ext cx="274637" cy="0"/>
          </a:xfrm>
          <a:prstGeom prst="line">
            <a:avLst/>
          </a:prstGeom>
          <a:noFill/>
          <a:ln w="6350">
            <a:solidFill>
              <a:srgbClr val="993300"/>
            </a:solidFill>
            <a:miter lim="800000"/>
            <a:headEnd/>
            <a:tailEnd/>
          </a:ln>
        </p:spPr>
        <p:txBody>
          <a:bodyPr wrap="none"/>
          <a:lstStyle/>
          <a:p>
            <a:endParaRPr lang="en-US"/>
          </a:p>
        </p:txBody>
      </p:sp>
      <p:sp>
        <p:nvSpPr>
          <p:cNvPr id="60315" name="Line 684"/>
          <p:cNvSpPr>
            <a:spLocks noChangeShapeType="1"/>
          </p:cNvSpPr>
          <p:nvPr/>
        </p:nvSpPr>
        <p:spPr bwMode="auto">
          <a:xfrm rot="5400000">
            <a:off x="2839244" y="2651919"/>
            <a:ext cx="274638" cy="0"/>
          </a:xfrm>
          <a:prstGeom prst="line">
            <a:avLst/>
          </a:prstGeom>
          <a:noFill/>
          <a:ln w="6350">
            <a:solidFill>
              <a:srgbClr val="993300"/>
            </a:solidFill>
            <a:miter lim="800000"/>
            <a:headEnd/>
            <a:tailEnd/>
          </a:ln>
        </p:spPr>
        <p:txBody>
          <a:bodyPr wrap="none"/>
          <a:lstStyle/>
          <a:p>
            <a:endParaRPr lang="en-US"/>
          </a:p>
        </p:txBody>
      </p:sp>
      <p:sp>
        <p:nvSpPr>
          <p:cNvPr id="60316" name="Oval 685"/>
          <p:cNvSpPr>
            <a:spLocks noChangeArrowheads="1"/>
          </p:cNvSpPr>
          <p:nvPr/>
        </p:nvSpPr>
        <p:spPr bwMode="auto">
          <a:xfrm rot="5400000">
            <a:off x="2651919" y="25106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17" name="Freeform 686"/>
          <p:cNvSpPr>
            <a:spLocks noChangeAspect="1"/>
          </p:cNvSpPr>
          <p:nvPr/>
        </p:nvSpPr>
        <p:spPr bwMode="auto">
          <a:xfrm rot="5400000">
            <a:off x="2719388" y="25765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18" name="Oval 688"/>
          <p:cNvSpPr>
            <a:spLocks noChangeArrowheads="1"/>
          </p:cNvSpPr>
          <p:nvPr/>
        </p:nvSpPr>
        <p:spPr bwMode="auto">
          <a:xfrm rot="5400000">
            <a:off x="2172494" y="19518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19" name="Line 689"/>
          <p:cNvSpPr>
            <a:spLocks noChangeShapeType="1"/>
          </p:cNvSpPr>
          <p:nvPr/>
        </p:nvSpPr>
        <p:spPr bwMode="auto">
          <a:xfrm rot="5400000">
            <a:off x="2183606" y="2088357"/>
            <a:ext cx="436563" cy="0"/>
          </a:xfrm>
          <a:prstGeom prst="line">
            <a:avLst/>
          </a:prstGeom>
          <a:noFill/>
          <a:ln w="6350">
            <a:solidFill>
              <a:srgbClr val="993300"/>
            </a:solidFill>
            <a:miter lim="800000"/>
            <a:headEnd/>
            <a:tailEnd/>
          </a:ln>
        </p:spPr>
        <p:txBody>
          <a:bodyPr wrap="none"/>
          <a:lstStyle/>
          <a:p>
            <a:endParaRPr lang="en-US"/>
          </a:p>
        </p:txBody>
      </p:sp>
      <p:sp>
        <p:nvSpPr>
          <p:cNvPr id="60320" name="Line 690"/>
          <p:cNvSpPr>
            <a:spLocks noChangeShapeType="1"/>
          </p:cNvSpPr>
          <p:nvPr/>
        </p:nvSpPr>
        <p:spPr bwMode="auto">
          <a:xfrm rot="5400000" flipH="1" flipV="1">
            <a:off x="2146300" y="2082801"/>
            <a:ext cx="396875" cy="0"/>
          </a:xfrm>
          <a:prstGeom prst="line">
            <a:avLst/>
          </a:prstGeom>
          <a:noFill/>
          <a:ln w="6350">
            <a:solidFill>
              <a:srgbClr val="993300"/>
            </a:solidFill>
            <a:miter lim="800000"/>
            <a:headEnd/>
            <a:tailEnd/>
          </a:ln>
        </p:spPr>
        <p:txBody>
          <a:bodyPr wrap="none"/>
          <a:lstStyle/>
          <a:p>
            <a:endParaRPr lang="en-US"/>
          </a:p>
        </p:txBody>
      </p:sp>
      <p:sp>
        <p:nvSpPr>
          <p:cNvPr id="60321" name="Line 691"/>
          <p:cNvSpPr>
            <a:spLocks noChangeShapeType="1"/>
          </p:cNvSpPr>
          <p:nvPr/>
        </p:nvSpPr>
        <p:spPr bwMode="auto">
          <a:xfrm rot="5400000">
            <a:off x="2251075" y="2092326"/>
            <a:ext cx="396875" cy="0"/>
          </a:xfrm>
          <a:prstGeom prst="line">
            <a:avLst/>
          </a:prstGeom>
          <a:noFill/>
          <a:ln w="6350">
            <a:solidFill>
              <a:srgbClr val="993300"/>
            </a:solidFill>
            <a:miter lim="800000"/>
            <a:headEnd/>
            <a:tailEnd/>
          </a:ln>
        </p:spPr>
        <p:txBody>
          <a:bodyPr wrap="none"/>
          <a:lstStyle/>
          <a:p>
            <a:endParaRPr lang="en-US"/>
          </a:p>
        </p:txBody>
      </p:sp>
      <p:sp>
        <p:nvSpPr>
          <p:cNvPr id="60322" name="Line 692"/>
          <p:cNvSpPr>
            <a:spLocks noChangeShapeType="1"/>
          </p:cNvSpPr>
          <p:nvPr/>
        </p:nvSpPr>
        <p:spPr bwMode="auto">
          <a:xfrm rot="5400000">
            <a:off x="2158206" y="2088357"/>
            <a:ext cx="274637" cy="0"/>
          </a:xfrm>
          <a:prstGeom prst="line">
            <a:avLst/>
          </a:prstGeom>
          <a:noFill/>
          <a:ln w="6350">
            <a:solidFill>
              <a:srgbClr val="993300"/>
            </a:solidFill>
            <a:miter lim="800000"/>
            <a:headEnd/>
            <a:tailEnd/>
          </a:ln>
        </p:spPr>
        <p:txBody>
          <a:bodyPr wrap="none"/>
          <a:lstStyle/>
          <a:p>
            <a:endParaRPr lang="en-US"/>
          </a:p>
        </p:txBody>
      </p:sp>
      <p:sp>
        <p:nvSpPr>
          <p:cNvPr id="60323" name="Line 693"/>
          <p:cNvSpPr>
            <a:spLocks noChangeShapeType="1"/>
          </p:cNvSpPr>
          <p:nvPr/>
        </p:nvSpPr>
        <p:spPr bwMode="auto">
          <a:xfrm rot="5400000">
            <a:off x="2362994" y="2093119"/>
            <a:ext cx="274638" cy="0"/>
          </a:xfrm>
          <a:prstGeom prst="line">
            <a:avLst/>
          </a:prstGeom>
          <a:noFill/>
          <a:ln w="6350">
            <a:solidFill>
              <a:srgbClr val="993300"/>
            </a:solidFill>
            <a:miter lim="800000"/>
            <a:headEnd/>
            <a:tailEnd/>
          </a:ln>
        </p:spPr>
        <p:txBody>
          <a:bodyPr wrap="none"/>
          <a:lstStyle/>
          <a:p>
            <a:endParaRPr lang="en-US"/>
          </a:p>
        </p:txBody>
      </p:sp>
      <p:sp>
        <p:nvSpPr>
          <p:cNvPr id="60324" name="Oval 694"/>
          <p:cNvSpPr>
            <a:spLocks noChangeArrowheads="1"/>
          </p:cNvSpPr>
          <p:nvPr/>
        </p:nvSpPr>
        <p:spPr bwMode="auto">
          <a:xfrm rot="5400000">
            <a:off x="2175669" y="19518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25" name="Freeform 695"/>
          <p:cNvSpPr>
            <a:spLocks noChangeAspect="1"/>
          </p:cNvSpPr>
          <p:nvPr/>
        </p:nvSpPr>
        <p:spPr bwMode="auto">
          <a:xfrm rot="5400000">
            <a:off x="2243138" y="20177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26" name="Oval 751"/>
          <p:cNvSpPr>
            <a:spLocks noChangeArrowheads="1"/>
          </p:cNvSpPr>
          <p:nvPr/>
        </p:nvSpPr>
        <p:spPr bwMode="auto">
          <a:xfrm rot="7426408">
            <a:off x="1708944" y="19359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27" name="Line 752"/>
          <p:cNvSpPr>
            <a:spLocks noChangeShapeType="1"/>
          </p:cNvSpPr>
          <p:nvPr/>
        </p:nvSpPr>
        <p:spPr bwMode="auto">
          <a:xfrm rot="7426408">
            <a:off x="1716882" y="2077244"/>
            <a:ext cx="436562" cy="0"/>
          </a:xfrm>
          <a:prstGeom prst="line">
            <a:avLst/>
          </a:prstGeom>
          <a:noFill/>
          <a:ln w="6350">
            <a:solidFill>
              <a:srgbClr val="993300"/>
            </a:solidFill>
            <a:miter lim="800000"/>
            <a:headEnd/>
            <a:tailEnd/>
          </a:ln>
        </p:spPr>
        <p:txBody>
          <a:bodyPr wrap="none"/>
          <a:lstStyle/>
          <a:p>
            <a:endParaRPr lang="en-US"/>
          </a:p>
        </p:txBody>
      </p:sp>
      <p:sp>
        <p:nvSpPr>
          <p:cNvPr id="60328" name="Line 753"/>
          <p:cNvSpPr>
            <a:spLocks noChangeShapeType="1"/>
          </p:cNvSpPr>
          <p:nvPr/>
        </p:nvSpPr>
        <p:spPr bwMode="auto">
          <a:xfrm rot="7426408" flipH="1" flipV="1">
            <a:off x="1692275" y="2039938"/>
            <a:ext cx="396875" cy="0"/>
          </a:xfrm>
          <a:prstGeom prst="line">
            <a:avLst/>
          </a:prstGeom>
          <a:noFill/>
          <a:ln w="6350">
            <a:solidFill>
              <a:srgbClr val="993300"/>
            </a:solidFill>
            <a:miter lim="800000"/>
            <a:headEnd/>
            <a:tailEnd/>
          </a:ln>
        </p:spPr>
        <p:txBody>
          <a:bodyPr wrap="none"/>
          <a:lstStyle/>
          <a:p>
            <a:endParaRPr lang="en-US"/>
          </a:p>
        </p:txBody>
      </p:sp>
      <p:sp>
        <p:nvSpPr>
          <p:cNvPr id="60329" name="Line 754"/>
          <p:cNvSpPr>
            <a:spLocks noChangeShapeType="1"/>
          </p:cNvSpPr>
          <p:nvPr/>
        </p:nvSpPr>
        <p:spPr bwMode="auto">
          <a:xfrm rot="7426408">
            <a:off x="1774825" y="2106613"/>
            <a:ext cx="396875" cy="0"/>
          </a:xfrm>
          <a:prstGeom prst="line">
            <a:avLst/>
          </a:prstGeom>
          <a:noFill/>
          <a:ln w="6350">
            <a:solidFill>
              <a:srgbClr val="993300"/>
            </a:solidFill>
            <a:miter lim="800000"/>
            <a:headEnd/>
            <a:tailEnd/>
          </a:ln>
        </p:spPr>
        <p:txBody>
          <a:bodyPr wrap="none"/>
          <a:lstStyle/>
          <a:p>
            <a:endParaRPr lang="en-US"/>
          </a:p>
        </p:txBody>
      </p:sp>
      <p:sp>
        <p:nvSpPr>
          <p:cNvPr id="60330" name="Line 755"/>
          <p:cNvSpPr>
            <a:spLocks noChangeShapeType="1"/>
          </p:cNvSpPr>
          <p:nvPr/>
        </p:nvSpPr>
        <p:spPr bwMode="auto">
          <a:xfrm rot="7426408">
            <a:off x="1708944" y="2018507"/>
            <a:ext cx="274637" cy="0"/>
          </a:xfrm>
          <a:prstGeom prst="line">
            <a:avLst/>
          </a:prstGeom>
          <a:noFill/>
          <a:ln w="6350">
            <a:solidFill>
              <a:srgbClr val="993300"/>
            </a:solidFill>
            <a:miter lim="800000"/>
            <a:headEnd/>
            <a:tailEnd/>
          </a:ln>
        </p:spPr>
        <p:txBody>
          <a:bodyPr wrap="none"/>
          <a:lstStyle/>
          <a:p>
            <a:endParaRPr lang="en-US"/>
          </a:p>
        </p:txBody>
      </p:sp>
      <p:sp>
        <p:nvSpPr>
          <p:cNvPr id="60331" name="Line 756"/>
          <p:cNvSpPr>
            <a:spLocks noChangeShapeType="1"/>
          </p:cNvSpPr>
          <p:nvPr/>
        </p:nvSpPr>
        <p:spPr bwMode="auto">
          <a:xfrm rot="7426408">
            <a:off x="1877219" y="2135982"/>
            <a:ext cx="274637" cy="0"/>
          </a:xfrm>
          <a:prstGeom prst="line">
            <a:avLst/>
          </a:prstGeom>
          <a:noFill/>
          <a:ln w="6350">
            <a:solidFill>
              <a:srgbClr val="993300"/>
            </a:solidFill>
            <a:miter lim="800000"/>
            <a:headEnd/>
            <a:tailEnd/>
          </a:ln>
        </p:spPr>
        <p:txBody>
          <a:bodyPr wrap="none"/>
          <a:lstStyle/>
          <a:p>
            <a:endParaRPr lang="en-US"/>
          </a:p>
        </p:txBody>
      </p:sp>
      <p:sp>
        <p:nvSpPr>
          <p:cNvPr id="60332" name="Oval 757"/>
          <p:cNvSpPr>
            <a:spLocks noChangeArrowheads="1"/>
          </p:cNvSpPr>
          <p:nvPr/>
        </p:nvSpPr>
        <p:spPr bwMode="auto">
          <a:xfrm rot="7426408">
            <a:off x="1712119" y="19391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33" name="Freeform 758"/>
          <p:cNvSpPr>
            <a:spLocks noChangeAspect="1"/>
          </p:cNvSpPr>
          <p:nvPr/>
        </p:nvSpPr>
        <p:spPr bwMode="auto">
          <a:xfrm rot="7426408">
            <a:off x="1766888" y="20431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34" name="Oval 760"/>
          <p:cNvSpPr>
            <a:spLocks noChangeArrowheads="1"/>
          </p:cNvSpPr>
          <p:nvPr/>
        </p:nvSpPr>
        <p:spPr bwMode="auto">
          <a:xfrm rot="7426408">
            <a:off x="2185194" y="25011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35" name="Line 761"/>
          <p:cNvSpPr>
            <a:spLocks noChangeShapeType="1"/>
          </p:cNvSpPr>
          <p:nvPr/>
        </p:nvSpPr>
        <p:spPr bwMode="auto">
          <a:xfrm rot="7426408">
            <a:off x="2193132" y="2642394"/>
            <a:ext cx="436562" cy="0"/>
          </a:xfrm>
          <a:prstGeom prst="line">
            <a:avLst/>
          </a:prstGeom>
          <a:noFill/>
          <a:ln w="6350">
            <a:solidFill>
              <a:srgbClr val="993300"/>
            </a:solidFill>
            <a:miter lim="800000"/>
            <a:headEnd/>
            <a:tailEnd/>
          </a:ln>
        </p:spPr>
        <p:txBody>
          <a:bodyPr wrap="none"/>
          <a:lstStyle/>
          <a:p>
            <a:endParaRPr lang="en-US"/>
          </a:p>
        </p:txBody>
      </p:sp>
      <p:sp>
        <p:nvSpPr>
          <p:cNvPr id="60336" name="Line 762"/>
          <p:cNvSpPr>
            <a:spLocks noChangeShapeType="1"/>
          </p:cNvSpPr>
          <p:nvPr/>
        </p:nvSpPr>
        <p:spPr bwMode="auto">
          <a:xfrm rot="7426408" flipH="1" flipV="1">
            <a:off x="2168525" y="2605088"/>
            <a:ext cx="396875" cy="0"/>
          </a:xfrm>
          <a:prstGeom prst="line">
            <a:avLst/>
          </a:prstGeom>
          <a:noFill/>
          <a:ln w="6350">
            <a:solidFill>
              <a:srgbClr val="993300"/>
            </a:solidFill>
            <a:miter lim="800000"/>
            <a:headEnd/>
            <a:tailEnd/>
          </a:ln>
        </p:spPr>
        <p:txBody>
          <a:bodyPr wrap="none"/>
          <a:lstStyle/>
          <a:p>
            <a:endParaRPr lang="en-US"/>
          </a:p>
        </p:txBody>
      </p:sp>
      <p:sp>
        <p:nvSpPr>
          <p:cNvPr id="60337" name="Line 763"/>
          <p:cNvSpPr>
            <a:spLocks noChangeShapeType="1"/>
          </p:cNvSpPr>
          <p:nvPr/>
        </p:nvSpPr>
        <p:spPr bwMode="auto">
          <a:xfrm rot="7426408">
            <a:off x="2251075" y="2671763"/>
            <a:ext cx="396875" cy="0"/>
          </a:xfrm>
          <a:prstGeom prst="line">
            <a:avLst/>
          </a:prstGeom>
          <a:noFill/>
          <a:ln w="6350">
            <a:solidFill>
              <a:srgbClr val="993300"/>
            </a:solidFill>
            <a:miter lim="800000"/>
            <a:headEnd/>
            <a:tailEnd/>
          </a:ln>
        </p:spPr>
        <p:txBody>
          <a:bodyPr wrap="none"/>
          <a:lstStyle/>
          <a:p>
            <a:endParaRPr lang="en-US"/>
          </a:p>
        </p:txBody>
      </p:sp>
      <p:sp>
        <p:nvSpPr>
          <p:cNvPr id="60338" name="Line 764"/>
          <p:cNvSpPr>
            <a:spLocks noChangeShapeType="1"/>
          </p:cNvSpPr>
          <p:nvPr/>
        </p:nvSpPr>
        <p:spPr bwMode="auto">
          <a:xfrm rot="7426408">
            <a:off x="2185194" y="2583657"/>
            <a:ext cx="274637" cy="0"/>
          </a:xfrm>
          <a:prstGeom prst="line">
            <a:avLst/>
          </a:prstGeom>
          <a:noFill/>
          <a:ln w="6350">
            <a:solidFill>
              <a:srgbClr val="993300"/>
            </a:solidFill>
            <a:miter lim="800000"/>
            <a:headEnd/>
            <a:tailEnd/>
          </a:ln>
        </p:spPr>
        <p:txBody>
          <a:bodyPr wrap="none"/>
          <a:lstStyle/>
          <a:p>
            <a:endParaRPr lang="en-US"/>
          </a:p>
        </p:txBody>
      </p:sp>
      <p:sp>
        <p:nvSpPr>
          <p:cNvPr id="60339" name="Line 765"/>
          <p:cNvSpPr>
            <a:spLocks noChangeShapeType="1"/>
          </p:cNvSpPr>
          <p:nvPr/>
        </p:nvSpPr>
        <p:spPr bwMode="auto">
          <a:xfrm rot="7426408">
            <a:off x="2353469" y="2701132"/>
            <a:ext cx="274637" cy="0"/>
          </a:xfrm>
          <a:prstGeom prst="line">
            <a:avLst/>
          </a:prstGeom>
          <a:noFill/>
          <a:ln w="6350">
            <a:solidFill>
              <a:srgbClr val="993300"/>
            </a:solidFill>
            <a:miter lim="800000"/>
            <a:headEnd/>
            <a:tailEnd/>
          </a:ln>
        </p:spPr>
        <p:txBody>
          <a:bodyPr wrap="none"/>
          <a:lstStyle/>
          <a:p>
            <a:endParaRPr lang="en-US"/>
          </a:p>
        </p:txBody>
      </p:sp>
      <p:sp>
        <p:nvSpPr>
          <p:cNvPr id="60340" name="Oval 766"/>
          <p:cNvSpPr>
            <a:spLocks noChangeArrowheads="1"/>
          </p:cNvSpPr>
          <p:nvPr/>
        </p:nvSpPr>
        <p:spPr bwMode="auto">
          <a:xfrm rot="7426408">
            <a:off x="2188369" y="25042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41" name="Freeform 767"/>
          <p:cNvSpPr>
            <a:spLocks noChangeAspect="1"/>
          </p:cNvSpPr>
          <p:nvPr/>
        </p:nvSpPr>
        <p:spPr bwMode="auto">
          <a:xfrm rot="7426408">
            <a:off x="2243138" y="26082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42" name="Oval 769"/>
          <p:cNvSpPr>
            <a:spLocks noChangeArrowheads="1"/>
          </p:cNvSpPr>
          <p:nvPr/>
        </p:nvSpPr>
        <p:spPr bwMode="auto">
          <a:xfrm rot="7426408">
            <a:off x="2667794" y="30408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43" name="Line 770"/>
          <p:cNvSpPr>
            <a:spLocks noChangeShapeType="1"/>
          </p:cNvSpPr>
          <p:nvPr/>
        </p:nvSpPr>
        <p:spPr bwMode="auto">
          <a:xfrm rot="7426408">
            <a:off x="2675732" y="3182144"/>
            <a:ext cx="436562" cy="0"/>
          </a:xfrm>
          <a:prstGeom prst="line">
            <a:avLst/>
          </a:prstGeom>
          <a:noFill/>
          <a:ln w="6350">
            <a:solidFill>
              <a:srgbClr val="993300"/>
            </a:solidFill>
            <a:miter lim="800000"/>
            <a:headEnd/>
            <a:tailEnd/>
          </a:ln>
        </p:spPr>
        <p:txBody>
          <a:bodyPr wrap="none"/>
          <a:lstStyle/>
          <a:p>
            <a:endParaRPr lang="en-US"/>
          </a:p>
        </p:txBody>
      </p:sp>
      <p:sp>
        <p:nvSpPr>
          <p:cNvPr id="60344" name="Line 771"/>
          <p:cNvSpPr>
            <a:spLocks noChangeShapeType="1"/>
          </p:cNvSpPr>
          <p:nvPr/>
        </p:nvSpPr>
        <p:spPr bwMode="auto">
          <a:xfrm rot="7426408" flipH="1" flipV="1">
            <a:off x="2651125" y="3144838"/>
            <a:ext cx="396875" cy="0"/>
          </a:xfrm>
          <a:prstGeom prst="line">
            <a:avLst/>
          </a:prstGeom>
          <a:noFill/>
          <a:ln w="6350">
            <a:solidFill>
              <a:srgbClr val="993300"/>
            </a:solidFill>
            <a:miter lim="800000"/>
            <a:headEnd/>
            <a:tailEnd/>
          </a:ln>
        </p:spPr>
        <p:txBody>
          <a:bodyPr wrap="none"/>
          <a:lstStyle/>
          <a:p>
            <a:endParaRPr lang="en-US"/>
          </a:p>
        </p:txBody>
      </p:sp>
      <p:sp>
        <p:nvSpPr>
          <p:cNvPr id="60345" name="Line 772"/>
          <p:cNvSpPr>
            <a:spLocks noChangeShapeType="1"/>
          </p:cNvSpPr>
          <p:nvPr/>
        </p:nvSpPr>
        <p:spPr bwMode="auto">
          <a:xfrm rot="7426408">
            <a:off x="2733675" y="3211513"/>
            <a:ext cx="396875" cy="0"/>
          </a:xfrm>
          <a:prstGeom prst="line">
            <a:avLst/>
          </a:prstGeom>
          <a:noFill/>
          <a:ln w="6350">
            <a:solidFill>
              <a:srgbClr val="993300"/>
            </a:solidFill>
            <a:miter lim="800000"/>
            <a:headEnd/>
            <a:tailEnd/>
          </a:ln>
        </p:spPr>
        <p:txBody>
          <a:bodyPr wrap="none"/>
          <a:lstStyle/>
          <a:p>
            <a:endParaRPr lang="en-US"/>
          </a:p>
        </p:txBody>
      </p:sp>
      <p:sp>
        <p:nvSpPr>
          <p:cNvPr id="60346" name="Line 773"/>
          <p:cNvSpPr>
            <a:spLocks noChangeShapeType="1"/>
          </p:cNvSpPr>
          <p:nvPr/>
        </p:nvSpPr>
        <p:spPr bwMode="auto">
          <a:xfrm rot="7426408">
            <a:off x="2667794" y="3123407"/>
            <a:ext cx="274637" cy="0"/>
          </a:xfrm>
          <a:prstGeom prst="line">
            <a:avLst/>
          </a:prstGeom>
          <a:noFill/>
          <a:ln w="6350">
            <a:solidFill>
              <a:srgbClr val="993300"/>
            </a:solidFill>
            <a:miter lim="800000"/>
            <a:headEnd/>
            <a:tailEnd/>
          </a:ln>
        </p:spPr>
        <p:txBody>
          <a:bodyPr wrap="none"/>
          <a:lstStyle/>
          <a:p>
            <a:endParaRPr lang="en-US"/>
          </a:p>
        </p:txBody>
      </p:sp>
      <p:sp>
        <p:nvSpPr>
          <p:cNvPr id="60347" name="Line 774"/>
          <p:cNvSpPr>
            <a:spLocks noChangeShapeType="1"/>
          </p:cNvSpPr>
          <p:nvPr/>
        </p:nvSpPr>
        <p:spPr bwMode="auto">
          <a:xfrm rot="7426408">
            <a:off x="2836069" y="3240882"/>
            <a:ext cx="274637" cy="0"/>
          </a:xfrm>
          <a:prstGeom prst="line">
            <a:avLst/>
          </a:prstGeom>
          <a:noFill/>
          <a:ln w="6350">
            <a:solidFill>
              <a:srgbClr val="993300"/>
            </a:solidFill>
            <a:miter lim="800000"/>
            <a:headEnd/>
            <a:tailEnd/>
          </a:ln>
        </p:spPr>
        <p:txBody>
          <a:bodyPr wrap="none"/>
          <a:lstStyle/>
          <a:p>
            <a:endParaRPr lang="en-US"/>
          </a:p>
        </p:txBody>
      </p:sp>
      <p:sp>
        <p:nvSpPr>
          <p:cNvPr id="60348" name="Oval 775"/>
          <p:cNvSpPr>
            <a:spLocks noChangeArrowheads="1"/>
          </p:cNvSpPr>
          <p:nvPr/>
        </p:nvSpPr>
        <p:spPr bwMode="auto">
          <a:xfrm rot="7426408">
            <a:off x="2670969" y="30440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49" name="Freeform 776"/>
          <p:cNvSpPr>
            <a:spLocks noChangeAspect="1"/>
          </p:cNvSpPr>
          <p:nvPr/>
        </p:nvSpPr>
        <p:spPr bwMode="auto">
          <a:xfrm rot="7426408">
            <a:off x="2725738" y="31480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50" name="Oval 778"/>
          <p:cNvSpPr>
            <a:spLocks noChangeArrowheads="1"/>
          </p:cNvSpPr>
          <p:nvPr/>
        </p:nvSpPr>
        <p:spPr bwMode="auto">
          <a:xfrm rot="7426408">
            <a:off x="3150394" y="35298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51" name="Line 779"/>
          <p:cNvSpPr>
            <a:spLocks noChangeShapeType="1"/>
          </p:cNvSpPr>
          <p:nvPr/>
        </p:nvSpPr>
        <p:spPr bwMode="auto">
          <a:xfrm rot="7426408">
            <a:off x="3158332" y="3671094"/>
            <a:ext cx="436562" cy="0"/>
          </a:xfrm>
          <a:prstGeom prst="line">
            <a:avLst/>
          </a:prstGeom>
          <a:noFill/>
          <a:ln w="6350">
            <a:solidFill>
              <a:srgbClr val="993300"/>
            </a:solidFill>
            <a:miter lim="800000"/>
            <a:headEnd/>
            <a:tailEnd/>
          </a:ln>
        </p:spPr>
        <p:txBody>
          <a:bodyPr wrap="none"/>
          <a:lstStyle/>
          <a:p>
            <a:endParaRPr lang="en-US"/>
          </a:p>
        </p:txBody>
      </p:sp>
      <p:sp>
        <p:nvSpPr>
          <p:cNvPr id="60352" name="Line 780"/>
          <p:cNvSpPr>
            <a:spLocks noChangeShapeType="1"/>
          </p:cNvSpPr>
          <p:nvPr/>
        </p:nvSpPr>
        <p:spPr bwMode="auto">
          <a:xfrm rot="7426408" flipH="1" flipV="1">
            <a:off x="3133725" y="3633788"/>
            <a:ext cx="396875" cy="0"/>
          </a:xfrm>
          <a:prstGeom prst="line">
            <a:avLst/>
          </a:prstGeom>
          <a:noFill/>
          <a:ln w="6350">
            <a:solidFill>
              <a:srgbClr val="993300"/>
            </a:solidFill>
            <a:miter lim="800000"/>
            <a:headEnd/>
            <a:tailEnd/>
          </a:ln>
        </p:spPr>
        <p:txBody>
          <a:bodyPr wrap="none"/>
          <a:lstStyle/>
          <a:p>
            <a:endParaRPr lang="en-US"/>
          </a:p>
        </p:txBody>
      </p:sp>
      <p:sp>
        <p:nvSpPr>
          <p:cNvPr id="60353" name="Line 781"/>
          <p:cNvSpPr>
            <a:spLocks noChangeShapeType="1"/>
          </p:cNvSpPr>
          <p:nvPr/>
        </p:nvSpPr>
        <p:spPr bwMode="auto">
          <a:xfrm rot="7426408">
            <a:off x="3216275" y="3700463"/>
            <a:ext cx="396875" cy="0"/>
          </a:xfrm>
          <a:prstGeom prst="line">
            <a:avLst/>
          </a:prstGeom>
          <a:noFill/>
          <a:ln w="6350">
            <a:solidFill>
              <a:srgbClr val="993300"/>
            </a:solidFill>
            <a:miter lim="800000"/>
            <a:headEnd/>
            <a:tailEnd/>
          </a:ln>
        </p:spPr>
        <p:txBody>
          <a:bodyPr wrap="none"/>
          <a:lstStyle/>
          <a:p>
            <a:endParaRPr lang="en-US"/>
          </a:p>
        </p:txBody>
      </p:sp>
      <p:sp>
        <p:nvSpPr>
          <p:cNvPr id="60354" name="Line 782"/>
          <p:cNvSpPr>
            <a:spLocks noChangeShapeType="1"/>
          </p:cNvSpPr>
          <p:nvPr/>
        </p:nvSpPr>
        <p:spPr bwMode="auto">
          <a:xfrm rot="7426408">
            <a:off x="3150394" y="3612357"/>
            <a:ext cx="274637" cy="0"/>
          </a:xfrm>
          <a:prstGeom prst="line">
            <a:avLst/>
          </a:prstGeom>
          <a:noFill/>
          <a:ln w="6350">
            <a:solidFill>
              <a:srgbClr val="993300"/>
            </a:solidFill>
            <a:miter lim="800000"/>
            <a:headEnd/>
            <a:tailEnd/>
          </a:ln>
        </p:spPr>
        <p:txBody>
          <a:bodyPr wrap="none"/>
          <a:lstStyle/>
          <a:p>
            <a:endParaRPr lang="en-US"/>
          </a:p>
        </p:txBody>
      </p:sp>
      <p:sp>
        <p:nvSpPr>
          <p:cNvPr id="60355" name="Line 783"/>
          <p:cNvSpPr>
            <a:spLocks noChangeShapeType="1"/>
          </p:cNvSpPr>
          <p:nvPr/>
        </p:nvSpPr>
        <p:spPr bwMode="auto">
          <a:xfrm rot="7426408">
            <a:off x="3318669" y="3729832"/>
            <a:ext cx="274637" cy="0"/>
          </a:xfrm>
          <a:prstGeom prst="line">
            <a:avLst/>
          </a:prstGeom>
          <a:noFill/>
          <a:ln w="6350">
            <a:solidFill>
              <a:srgbClr val="993300"/>
            </a:solidFill>
            <a:miter lim="800000"/>
            <a:headEnd/>
            <a:tailEnd/>
          </a:ln>
        </p:spPr>
        <p:txBody>
          <a:bodyPr wrap="none"/>
          <a:lstStyle/>
          <a:p>
            <a:endParaRPr lang="en-US"/>
          </a:p>
        </p:txBody>
      </p:sp>
      <p:sp>
        <p:nvSpPr>
          <p:cNvPr id="60356" name="Oval 784"/>
          <p:cNvSpPr>
            <a:spLocks noChangeArrowheads="1"/>
          </p:cNvSpPr>
          <p:nvPr/>
        </p:nvSpPr>
        <p:spPr bwMode="auto">
          <a:xfrm rot="7426408">
            <a:off x="3153569" y="35329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57" name="Freeform 785"/>
          <p:cNvSpPr>
            <a:spLocks noChangeAspect="1"/>
          </p:cNvSpPr>
          <p:nvPr/>
        </p:nvSpPr>
        <p:spPr bwMode="auto">
          <a:xfrm rot="7426408">
            <a:off x="3208338" y="36369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58" name="Oval 787"/>
          <p:cNvSpPr>
            <a:spLocks noChangeArrowheads="1"/>
          </p:cNvSpPr>
          <p:nvPr/>
        </p:nvSpPr>
        <p:spPr bwMode="auto">
          <a:xfrm rot="7426408">
            <a:off x="3620294" y="40822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59" name="Line 788"/>
          <p:cNvSpPr>
            <a:spLocks noChangeShapeType="1"/>
          </p:cNvSpPr>
          <p:nvPr/>
        </p:nvSpPr>
        <p:spPr bwMode="auto">
          <a:xfrm rot="7426408">
            <a:off x="3628232" y="4223544"/>
            <a:ext cx="436562" cy="0"/>
          </a:xfrm>
          <a:prstGeom prst="line">
            <a:avLst/>
          </a:prstGeom>
          <a:noFill/>
          <a:ln w="6350">
            <a:solidFill>
              <a:srgbClr val="993300"/>
            </a:solidFill>
            <a:miter lim="800000"/>
            <a:headEnd/>
            <a:tailEnd/>
          </a:ln>
        </p:spPr>
        <p:txBody>
          <a:bodyPr wrap="none"/>
          <a:lstStyle/>
          <a:p>
            <a:endParaRPr lang="en-US"/>
          </a:p>
        </p:txBody>
      </p:sp>
      <p:sp>
        <p:nvSpPr>
          <p:cNvPr id="60360" name="Line 789"/>
          <p:cNvSpPr>
            <a:spLocks noChangeShapeType="1"/>
          </p:cNvSpPr>
          <p:nvPr/>
        </p:nvSpPr>
        <p:spPr bwMode="auto">
          <a:xfrm rot="7426408" flipH="1" flipV="1">
            <a:off x="3603625" y="4186238"/>
            <a:ext cx="396875" cy="0"/>
          </a:xfrm>
          <a:prstGeom prst="line">
            <a:avLst/>
          </a:prstGeom>
          <a:noFill/>
          <a:ln w="6350">
            <a:solidFill>
              <a:srgbClr val="993300"/>
            </a:solidFill>
            <a:miter lim="800000"/>
            <a:headEnd/>
            <a:tailEnd/>
          </a:ln>
        </p:spPr>
        <p:txBody>
          <a:bodyPr wrap="none"/>
          <a:lstStyle/>
          <a:p>
            <a:endParaRPr lang="en-US"/>
          </a:p>
        </p:txBody>
      </p:sp>
      <p:sp>
        <p:nvSpPr>
          <p:cNvPr id="60361" name="Line 790"/>
          <p:cNvSpPr>
            <a:spLocks noChangeShapeType="1"/>
          </p:cNvSpPr>
          <p:nvPr/>
        </p:nvSpPr>
        <p:spPr bwMode="auto">
          <a:xfrm rot="7426408">
            <a:off x="3686175" y="4252913"/>
            <a:ext cx="396875" cy="0"/>
          </a:xfrm>
          <a:prstGeom prst="line">
            <a:avLst/>
          </a:prstGeom>
          <a:noFill/>
          <a:ln w="6350">
            <a:solidFill>
              <a:srgbClr val="993300"/>
            </a:solidFill>
            <a:miter lim="800000"/>
            <a:headEnd/>
            <a:tailEnd/>
          </a:ln>
        </p:spPr>
        <p:txBody>
          <a:bodyPr wrap="none"/>
          <a:lstStyle/>
          <a:p>
            <a:endParaRPr lang="en-US"/>
          </a:p>
        </p:txBody>
      </p:sp>
      <p:sp>
        <p:nvSpPr>
          <p:cNvPr id="60362" name="Line 791"/>
          <p:cNvSpPr>
            <a:spLocks noChangeShapeType="1"/>
          </p:cNvSpPr>
          <p:nvPr/>
        </p:nvSpPr>
        <p:spPr bwMode="auto">
          <a:xfrm rot="7426408">
            <a:off x="3620294" y="4164807"/>
            <a:ext cx="274637" cy="0"/>
          </a:xfrm>
          <a:prstGeom prst="line">
            <a:avLst/>
          </a:prstGeom>
          <a:noFill/>
          <a:ln w="6350">
            <a:solidFill>
              <a:srgbClr val="993300"/>
            </a:solidFill>
            <a:miter lim="800000"/>
            <a:headEnd/>
            <a:tailEnd/>
          </a:ln>
        </p:spPr>
        <p:txBody>
          <a:bodyPr wrap="none"/>
          <a:lstStyle/>
          <a:p>
            <a:endParaRPr lang="en-US"/>
          </a:p>
        </p:txBody>
      </p:sp>
      <p:sp>
        <p:nvSpPr>
          <p:cNvPr id="60363" name="Line 792"/>
          <p:cNvSpPr>
            <a:spLocks noChangeShapeType="1"/>
          </p:cNvSpPr>
          <p:nvPr/>
        </p:nvSpPr>
        <p:spPr bwMode="auto">
          <a:xfrm rot="7426408">
            <a:off x="3788569" y="4282282"/>
            <a:ext cx="274637" cy="0"/>
          </a:xfrm>
          <a:prstGeom prst="line">
            <a:avLst/>
          </a:prstGeom>
          <a:noFill/>
          <a:ln w="6350">
            <a:solidFill>
              <a:srgbClr val="993300"/>
            </a:solidFill>
            <a:miter lim="800000"/>
            <a:headEnd/>
            <a:tailEnd/>
          </a:ln>
        </p:spPr>
        <p:txBody>
          <a:bodyPr wrap="none"/>
          <a:lstStyle/>
          <a:p>
            <a:endParaRPr lang="en-US"/>
          </a:p>
        </p:txBody>
      </p:sp>
      <p:sp>
        <p:nvSpPr>
          <p:cNvPr id="60364" name="Oval 793"/>
          <p:cNvSpPr>
            <a:spLocks noChangeArrowheads="1"/>
          </p:cNvSpPr>
          <p:nvPr/>
        </p:nvSpPr>
        <p:spPr bwMode="auto">
          <a:xfrm rot="7426408">
            <a:off x="3623469" y="4085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65" name="Freeform 794"/>
          <p:cNvSpPr>
            <a:spLocks noChangeAspect="1"/>
          </p:cNvSpPr>
          <p:nvPr/>
        </p:nvSpPr>
        <p:spPr bwMode="auto">
          <a:xfrm rot="7426408">
            <a:off x="3678238" y="41894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66" name="Oval 796"/>
          <p:cNvSpPr>
            <a:spLocks noChangeArrowheads="1"/>
          </p:cNvSpPr>
          <p:nvPr/>
        </p:nvSpPr>
        <p:spPr bwMode="auto">
          <a:xfrm rot="7426408">
            <a:off x="4096544" y="46347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67" name="Line 797"/>
          <p:cNvSpPr>
            <a:spLocks noChangeShapeType="1"/>
          </p:cNvSpPr>
          <p:nvPr/>
        </p:nvSpPr>
        <p:spPr bwMode="auto">
          <a:xfrm rot="7426408">
            <a:off x="4104482" y="4775994"/>
            <a:ext cx="436562" cy="0"/>
          </a:xfrm>
          <a:prstGeom prst="line">
            <a:avLst/>
          </a:prstGeom>
          <a:noFill/>
          <a:ln w="6350">
            <a:solidFill>
              <a:srgbClr val="993300"/>
            </a:solidFill>
            <a:miter lim="800000"/>
            <a:headEnd/>
            <a:tailEnd/>
          </a:ln>
        </p:spPr>
        <p:txBody>
          <a:bodyPr wrap="none"/>
          <a:lstStyle/>
          <a:p>
            <a:endParaRPr lang="en-US"/>
          </a:p>
        </p:txBody>
      </p:sp>
      <p:sp>
        <p:nvSpPr>
          <p:cNvPr id="60368" name="Line 798"/>
          <p:cNvSpPr>
            <a:spLocks noChangeShapeType="1"/>
          </p:cNvSpPr>
          <p:nvPr/>
        </p:nvSpPr>
        <p:spPr bwMode="auto">
          <a:xfrm rot="7426408" flipH="1" flipV="1">
            <a:off x="4079875" y="4738688"/>
            <a:ext cx="396875" cy="0"/>
          </a:xfrm>
          <a:prstGeom prst="line">
            <a:avLst/>
          </a:prstGeom>
          <a:noFill/>
          <a:ln w="6350">
            <a:solidFill>
              <a:srgbClr val="993300"/>
            </a:solidFill>
            <a:miter lim="800000"/>
            <a:headEnd/>
            <a:tailEnd/>
          </a:ln>
        </p:spPr>
        <p:txBody>
          <a:bodyPr wrap="none"/>
          <a:lstStyle/>
          <a:p>
            <a:endParaRPr lang="en-US"/>
          </a:p>
        </p:txBody>
      </p:sp>
      <p:sp>
        <p:nvSpPr>
          <p:cNvPr id="60369" name="Line 799"/>
          <p:cNvSpPr>
            <a:spLocks noChangeShapeType="1"/>
          </p:cNvSpPr>
          <p:nvPr/>
        </p:nvSpPr>
        <p:spPr bwMode="auto">
          <a:xfrm rot="7426408">
            <a:off x="4162425" y="4805363"/>
            <a:ext cx="396875" cy="0"/>
          </a:xfrm>
          <a:prstGeom prst="line">
            <a:avLst/>
          </a:prstGeom>
          <a:noFill/>
          <a:ln w="6350">
            <a:solidFill>
              <a:srgbClr val="993300"/>
            </a:solidFill>
            <a:miter lim="800000"/>
            <a:headEnd/>
            <a:tailEnd/>
          </a:ln>
        </p:spPr>
        <p:txBody>
          <a:bodyPr wrap="none"/>
          <a:lstStyle/>
          <a:p>
            <a:endParaRPr lang="en-US"/>
          </a:p>
        </p:txBody>
      </p:sp>
      <p:sp>
        <p:nvSpPr>
          <p:cNvPr id="60370" name="Line 800"/>
          <p:cNvSpPr>
            <a:spLocks noChangeShapeType="1"/>
          </p:cNvSpPr>
          <p:nvPr/>
        </p:nvSpPr>
        <p:spPr bwMode="auto">
          <a:xfrm rot="7426408">
            <a:off x="4096544" y="4717257"/>
            <a:ext cx="274637" cy="0"/>
          </a:xfrm>
          <a:prstGeom prst="line">
            <a:avLst/>
          </a:prstGeom>
          <a:noFill/>
          <a:ln w="6350">
            <a:solidFill>
              <a:srgbClr val="993300"/>
            </a:solidFill>
            <a:miter lim="800000"/>
            <a:headEnd/>
            <a:tailEnd/>
          </a:ln>
        </p:spPr>
        <p:txBody>
          <a:bodyPr wrap="none"/>
          <a:lstStyle/>
          <a:p>
            <a:endParaRPr lang="en-US"/>
          </a:p>
        </p:txBody>
      </p:sp>
      <p:sp>
        <p:nvSpPr>
          <p:cNvPr id="60371" name="Line 801"/>
          <p:cNvSpPr>
            <a:spLocks noChangeShapeType="1"/>
          </p:cNvSpPr>
          <p:nvPr/>
        </p:nvSpPr>
        <p:spPr bwMode="auto">
          <a:xfrm rot="7426408">
            <a:off x="4264819" y="4834732"/>
            <a:ext cx="274637" cy="0"/>
          </a:xfrm>
          <a:prstGeom prst="line">
            <a:avLst/>
          </a:prstGeom>
          <a:noFill/>
          <a:ln w="6350">
            <a:solidFill>
              <a:srgbClr val="993300"/>
            </a:solidFill>
            <a:miter lim="800000"/>
            <a:headEnd/>
            <a:tailEnd/>
          </a:ln>
        </p:spPr>
        <p:txBody>
          <a:bodyPr wrap="none"/>
          <a:lstStyle/>
          <a:p>
            <a:endParaRPr lang="en-US"/>
          </a:p>
        </p:txBody>
      </p:sp>
      <p:sp>
        <p:nvSpPr>
          <p:cNvPr id="60372" name="Oval 802"/>
          <p:cNvSpPr>
            <a:spLocks noChangeArrowheads="1"/>
          </p:cNvSpPr>
          <p:nvPr/>
        </p:nvSpPr>
        <p:spPr bwMode="auto">
          <a:xfrm rot="7426408">
            <a:off x="4099719" y="46378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73" name="Freeform 803"/>
          <p:cNvSpPr>
            <a:spLocks noChangeAspect="1"/>
          </p:cNvSpPr>
          <p:nvPr/>
        </p:nvSpPr>
        <p:spPr bwMode="auto">
          <a:xfrm rot="7426408">
            <a:off x="4154488" y="47418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74" name="Oval 805"/>
          <p:cNvSpPr>
            <a:spLocks noChangeArrowheads="1"/>
          </p:cNvSpPr>
          <p:nvPr/>
        </p:nvSpPr>
        <p:spPr bwMode="auto">
          <a:xfrm rot="7426408">
            <a:off x="4579144" y="51808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75" name="Line 806"/>
          <p:cNvSpPr>
            <a:spLocks noChangeShapeType="1"/>
          </p:cNvSpPr>
          <p:nvPr/>
        </p:nvSpPr>
        <p:spPr bwMode="auto">
          <a:xfrm rot="7426408">
            <a:off x="4587082" y="5322094"/>
            <a:ext cx="436562" cy="0"/>
          </a:xfrm>
          <a:prstGeom prst="line">
            <a:avLst/>
          </a:prstGeom>
          <a:noFill/>
          <a:ln w="6350">
            <a:solidFill>
              <a:srgbClr val="993300"/>
            </a:solidFill>
            <a:miter lim="800000"/>
            <a:headEnd/>
            <a:tailEnd/>
          </a:ln>
        </p:spPr>
        <p:txBody>
          <a:bodyPr wrap="none"/>
          <a:lstStyle/>
          <a:p>
            <a:endParaRPr lang="en-US"/>
          </a:p>
        </p:txBody>
      </p:sp>
      <p:sp>
        <p:nvSpPr>
          <p:cNvPr id="60376" name="Line 807"/>
          <p:cNvSpPr>
            <a:spLocks noChangeShapeType="1"/>
          </p:cNvSpPr>
          <p:nvPr/>
        </p:nvSpPr>
        <p:spPr bwMode="auto">
          <a:xfrm rot="7426408" flipH="1" flipV="1">
            <a:off x="4562475" y="5284788"/>
            <a:ext cx="396875" cy="0"/>
          </a:xfrm>
          <a:prstGeom prst="line">
            <a:avLst/>
          </a:prstGeom>
          <a:noFill/>
          <a:ln w="6350">
            <a:solidFill>
              <a:srgbClr val="993300"/>
            </a:solidFill>
            <a:miter lim="800000"/>
            <a:headEnd/>
            <a:tailEnd/>
          </a:ln>
        </p:spPr>
        <p:txBody>
          <a:bodyPr wrap="none"/>
          <a:lstStyle/>
          <a:p>
            <a:endParaRPr lang="en-US"/>
          </a:p>
        </p:txBody>
      </p:sp>
      <p:sp>
        <p:nvSpPr>
          <p:cNvPr id="60377" name="Line 808"/>
          <p:cNvSpPr>
            <a:spLocks noChangeShapeType="1"/>
          </p:cNvSpPr>
          <p:nvPr/>
        </p:nvSpPr>
        <p:spPr bwMode="auto">
          <a:xfrm rot="7426408">
            <a:off x="4645025" y="5351463"/>
            <a:ext cx="396875" cy="0"/>
          </a:xfrm>
          <a:prstGeom prst="line">
            <a:avLst/>
          </a:prstGeom>
          <a:noFill/>
          <a:ln w="6350">
            <a:solidFill>
              <a:srgbClr val="993300"/>
            </a:solidFill>
            <a:miter lim="800000"/>
            <a:headEnd/>
            <a:tailEnd/>
          </a:ln>
        </p:spPr>
        <p:txBody>
          <a:bodyPr wrap="none"/>
          <a:lstStyle/>
          <a:p>
            <a:endParaRPr lang="en-US"/>
          </a:p>
        </p:txBody>
      </p:sp>
      <p:sp>
        <p:nvSpPr>
          <p:cNvPr id="60378" name="Line 809"/>
          <p:cNvSpPr>
            <a:spLocks noChangeShapeType="1"/>
          </p:cNvSpPr>
          <p:nvPr/>
        </p:nvSpPr>
        <p:spPr bwMode="auto">
          <a:xfrm rot="7426408">
            <a:off x="4579144" y="5263357"/>
            <a:ext cx="274637" cy="0"/>
          </a:xfrm>
          <a:prstGeom prst="line">
            <a:avLst/>
          </a:prstGeom>
          <a:noFill/>
          <a:ln w="6350">
            <a:solidFill>
              <a:srgbClr val="993300"/>
            </a:solidFill>
            <a:miter lim="800000"/>
            <a:headEnd/>
            <a:tailEnd/>
          </a:ln>
        </p:spPr>
        <p:txBody>
          <a:bodyPr wrap="none"/>
          <a:lstStyle/>
          <a:p>
            <a:endParaRPr lang="en-US"/>
          </a:p>
        </p:txBody>
      </p:sp>
      <p:sp>
        <p:nvSpPr>
          <p:cNvPr id="60379" name="Line 810"/>
          <p:cNvSpPr>
            <a:spLocks noChangeShapeType="1"/>
          </p:cNvSpPr>
          <p:nvPr/>
        </p:nvSpPr>
        <p:spPr bwMode="auto">
          <a:xfrm rot="7426408">
            <a:off x="4747419" y="5380832"/>
            <a:ext cx="274637" cy="0"/>
          </a:xfrm>
          <a:prstGeom prst="line">
            <a:avLst/>
          </a:prstGeom>
          <a:noFill/>
          <a:ln w="6350">
            <a:solidFill>
              <a:srgbClr val="993300"/>
            </a:solidFill>
            <a:miter lim="800000"/>
            <a:headEnd/>
            <a:tailEnd/>
          </a:ln>
        </p:spPr>
        <p:txBody>
          <a:bodyPr wrap="none"/>
          <a:lstStyle/>
          <a:p>
            <a:endParaRPr lang="en-US"/>
          </a:p>
        </p:txBody>
      </p:sp>
      <p:sp>
        <p:nvSpPr>
          <p:cNvPr id="60380" name="Oval 811"/>
          <p:cNvSpPr>
            <a:spLocks noChangeArrowheads="1"/>
          </p:cNvSpPr>
          <p:nvPr/>
        </p:nvSpPr>
        <p:spPr bwMode="auto">
          <a:xfrm rot="7426408">
            <a:off x="4582319" y="51839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81" name="Freeform 812"/>
          <p:cNvSpPr>
            <a:spLocks noChangeAspect="1"/>
          </p:cNvSpPr>
          <p:nvPr/>
        </p:nvSpPr>
        <p:spPr bwMode="auto">
          <a:xfrm rot="7426408">
            <a:off x="4637088" y="52879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82" name="Oval 814"/>
          <p:cNvSpPr>
            <a:spLocks noChangeArrowheads="1"/>
          </p:cNvSpPr>
          <p:nvPr/>
        </p:nvSpPr>
        <p:spPr bwMode="auto">
          <a:xfrm rot="7426408">
            <a:off x="5055394" y="56697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383" name="Line 815"/>
          <p:cNvSpPr>
            <a:spLocks noChangeShapeType="1"/>
          </p:cNvSpPr>
          <p:nvPr/>
        </p:nvSpPr>
        <p:spPr bwMode="auto">
          <a:xfrm rot="7426408">
            <a:off x="5063332" y="5811044"/>
            <a:ext cx="436562" cy="0"/>
          </a:xfrm>
          <a:prstGeom prst="line">
            <a:avLst/>
          </a:prstGeom>
          <a:noFill/>
          <a:ln w="6350">
            <a:solidFill>
              <a:srgbClr val="993300"/>
            </a:solidFill>
            <a:miter lim="800000"/>
            <a:headEnd/>
            <a:tailEnd/>
          </a:ln>
        </p:spPr>
        <p:txBody>
          <a:bodyPr wrap="none"/>
          <a:lstStyle/>
          <a:p>
            <a:endParaRPr lang="en-US"/>
          </a:p>
        </p:txBody>
      </p:sp>
      <p:sp>
        <p:nvSpPr>
          <p:cNvPr id="60384" name="Line 816"/>
          <p:cNvSpPr>
            <a:spLocks noChangeShapeType="1"/>
          </p:cNvSpPr>
          <p:nvPr/>
        </p:nvSpPr>
        <p:spPr bwMode="auto">
          <a:xfrm rot="7426408" flipH="1" flipV="1">
            <a:off x="5038725" y="5773738"/>
            <a:ext cx="396875" cy="0"/>
          </a:xfrm>
          <a:prstGeom prst="line">
            <a:avLst/>
          </a:prstGeom>
          <a:noFill/>
          <a:ln w="6350">
            <a:solidFill>
              <a:srgbClr val="993300"/>
            </a:solidFill>
            <a:miter lim="800000"/>
            <a:headEnd/>
            <a:tailEnd/>
          </a:ln>
        </p:spPr>
        <p:txBody>
          <a:bodyPr wrap="none"/>
          <a:lstStyle/>
          <a:p>
            <a:endParaRPr lang="en-US"/>
          </a:p>
        </p:txBody>
      </p:sp>
      <p:sp>
        <p:nvSpPr>
          <p:cNvPr id="60385" name="Line 817"/>
          <p:cNvSpPr>
            <a:spLocks noChangeShapeType="1"/>
          </p:cNvSpPr>
          <p:nvPr/>
        </p:nvSpPr>
        <p:spPr bwMode="auto">
          <a:xfrm rot="7426408">
            <a:off x="5121275" y="5840413"/>
            <a:ext cx="396875" cy="0"/>
          </a:xfrm>
          <a:prstGeom prst="line">
            <a:avLst/>
          </a:prstGeom>
          <a:noFill/>
          <a:ln w="6350">
            <a:solidFill>
              <a:srgbClr val="993300"/>
            </a:solidFill>
            <a:miter lim="800000"/>
            <a:headEnd/>
            <a:tailEnd/>
          </a:ln>
        </p:spPr>
        <p:txBody>
          <a:bodyPr wrap="none"/>
          <a:lstStyle/>
          <a:p>
            <a:endParaRPr lang="en-US"/>
          </a:p>
        </p:txBody>
      </p:sp>
      <p:sp>
        <p:nvSpPr>
          <p:cNvPr id="60386" name="Line 818"/>
          <p:cNvSpPr>
            <a:spLocks noChangeShapeType="1"/>
          </p:cNvSpPr>
          <p:nvPr/>
        </p:nvSpPr>
        <p:spPr bwMode="auto">
          <a:xfrm rot="7426408">
            <a:off x="5055394" y="5752307"/>
            <a:ext cx="274637" cy="0"/>
          </a:xfrm>
          <a:prstGeom prst="line">
            <a:avLst/>
          </a:prstGeom>
          <a:noFill/>
          <a:ln w="6350">
            <a:solidFill>
              <a:srgbClr val="993300"/>
            </a:solidFill>
            <a:miter lim="800000"/>
            <a:headEnd/>
            <a:tailEnd/>
          </a:ln>
        </p:spPr>
        <p:txBody>
          <a:bodyPr wrap="none"/>
          <a:lstStyle/>
          <a:p>
            <a:endParaRPr lang="en-US"/>
          </a:p>
        </p:txBody>
      </p:sp>
      <p:sp>
        <p:nvSpPr>
          <p:cNvPr id="60387" name="Line 819"/>
          <p:cNvSpPr>
            <a:spLocks noChangeShapeType="1"/>
          </p:cNvSpPr>
          <p:nvPr/>
        </p:nvSpPr>
        <p:spPr bwMode="auto">
          <a:xfrm rot="7426408">
            <a:off x="5223669" y="5869782"/>
            <a:ext cx="274637" cy="0"/>
          </a:xfrm>
          <a:prstGeom prst="line">
            <a:avLst/>
          </a:prstGeom>
          <a:noFill/>
          <a:ln w="6350">
            <a:solidFill>
              <a:srgbClr val="993300"/>
            </a:solidFill>
            <a:miter lim="800000"/>
            <a:headEnd/>
            <a:tailEnd/>
          </a:ln>
        </p:spPr>
        <p:txBody>
          <a:bodyPr wrap="none"/>
          <a:lstStyle/>
          <a:p>
            <a:endParaRPr lang="en-US"/>
          </a:p>
        </p:txBody>
      </p:sp>
      <p:sp>
        <p:nvSpPr>
          <p:cNvPr id="60388" name="Oval 820"/>
          <p:cNvSpPr>
            <a:spLocks noChangeArrowheads="1"/>
          </p:cNvSpPr>
          <p:nvPr/>
        </p:nvSpPr>
        <p:spPr bwMode="auto">
          <a:xfrm rot="7426408">
            <a:off x="5058569" y="56729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89" name="Freeform 821"/>
          <p:cNvSpPr>
            <a:spLocks noChangeAspect="1"/>
          </p:cNvSpPr>
          <p:nvPr/>
        </p:nvSpPr>
        <p:spPr bwMode="auto">
          <a:xfrm rot="7426408">
            <a:off x="5113338" y="57769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90" name="Oval 886"/>
          <p:cNvSpPr>
            <a:spLocks noChangeArrowheads="1"/>
          </p:cNvSpPr>
          <p:nvPr/>
        </p:nvSpPr>
        <p:spPr bwMode="auto">
          <a:xfrm rot="-3493466">
            <a:off x="5085556" y="25122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391" name="Line 887"/>
          <p:cNvSpPr>
            <a:spLocks noChangeShapeType="1"/>
          </p:cNvSpPr>
          <p:nvPr/>
        </p:nvSpPr>
        <p:spPr bwMode="auto">
          <a:xfrm rot="-3493466">
            <a:off x="5083968" y="2637632"/>
            <a:ext cx="436563" cy="0"/>
          </a:xfrm>
          <a:prstGeom prst="line">
            <a:avLst/>
          </a:prstGeom>
          <a:noFill/>
          <a:ln w="6350">
            <a:solidFill>
              <a:srgbClr val="993300"/>
            </a:solidFill>
            <a:miter lim="800000"/>
            <a:headEnd/>
            <a:tailEnd/>
          </a:ln>
        </p:spPr>
        <p:txBody>
          <a:bodyPr wrap="none"/>
          <a:lstStyle/>
          <a:p>
            <a:endParaRPr lang="en-US"/>
          </a:p>
        </p:txBody>
      </p:sp>
      <p:sp>
        <p:nvSpPr>
          <p:cNvPr id="60392" name="Line 888"/>
          <p:cNvSpPr>
            <a:spLocks noChangeShapeType="1"/>
          </p:cNvSpPr>
          <p:nvPr/>
        </p:nvSpPr>
        <p:spPr bwMode="auto">
          <a:xfrm rot="-3493466" flipH="1" flipV="1">
            <a:off x="5149850" y="2674938"/>
            <a:ext cx="396875" cy="0"/>
          </a:xfrm>
          <a:prstGeom prst="line">
            <a:avLst/>
          </a:prstGeom>
          <a:noFill/>
          <a:ln w="6350">
            <a:solidFill>
              <a:srgbClr val="993300"/>
            </a:solidFill>
            <a:miter lim="800000"/>
            <a:headEnd/>
            <a:tailEnd/>
          </a:ln>
        </p:spPr>
        <p:txBody>
          <a:bodyPr wrap="none"/>
          <a:lstStyle/>
          <a:p>
            <a:endParaRPr lang="en-US"/>
          </a:p>
        </p:txBody>
      </p:sp>
      <p:sp>
        <p:nvSpPr>
          <p:cNvPr id="60393" name="Line 889"/>
          <p:cNvSpPr>
            <a:spLocks noChangeShapeType="1"/>
          </p:cNvSpPr>
          <p:nvPr/>
        </p:nvSpPr>
        <p:spPr bwMode="auto">
          <a:xfrm rot="-3493466">
            <a:off x="5065712" y="2611438"/>
            <a:ext cx="396875" cy="0"/>
          </a:xfrm>
          <a:prstGeom prst="line">
            <a:avLst/>
          </a:prstGeom>
          <a:noFill/>
          <a:ln w="6350">
            <a:solidFill>
              <a:srgbClr val="993300"/>
            </a:solidFill>
            <a:miter lim="800000"/>
            <a:headEnd/>
            <a:tailEnd/>
          </a:ln>
        </p:spPr>
        <p:txBody>
          <a:bodyPr wrap="none"/>
          <a:lstStyle/>
          <a:p>
            <a:endParaRPr lang="en-US"/>
          </a:p>
        </p:txBody>
      </p:sp>
      <p:sp>
        <p:nvSpPr>
          <p:cNvPr id="60394" name="Line 890"/>
          <p:cNvSpPr>
            <a:spLocks noChangeShapeType="1"/>
          </p:cNvSpPr>
          <p:nvPr/>
        </p:nvSpPr>
        <p:spPr bwMode="auto">
          <a:xfrm rot="-3493466">
            <a:off x="5255419" y="2694782"/>
            <a:ext cx="274637" cy="0"/>
          </a:xfrm>
          <a:prstGeom prst="line">
            <a:avLst/>
          </a:prstGeom>
          <a:noFill/>
          <a:ln w="6350">
            <a:solidFill>
              <a:srgbClr val="993300"/>
            </a:solidFill>
            <a:miter lim="800000"/>
            <a:headEnd/>
            <a:tailEnd/>
          </a:ln>
        </p:spPr>
        <p:txBody>
          <a:bodyPr wrap="none"/>
          <a:lstStyle/>
          <a:p>
            <a:endParaRPr lang="en-US"/>
          </a:p>
        </p:txBody>
      </p:sp>
      <p:sp>
        <p:nvSpPr>
          <p:cNvPr id="60395" name="Line 891"/>
          <p:cNvSpPr>
            <a:spLocks noChangeShapeType="1"/>
          </p:cNvSpPr>
          <p:nvPr/>
        </p:nvSpPr>
        <p:spPr bwMode="auto">
          <a:xfrm rot="-3493466">
            <a:off x="5083969" y="2582069"/>
            <a:ext cx="274638" cy="0"/>
          </a:xfrm>
          <a:prstGeom prst="line">
            <a:avLst/>
          </a:prstGeom>
          <a:noFill/>
          <a:ln w="6350">
            <a:solidFill>
              <a:srgbClr val="993300"/>
            </a:solidFill>
            <a:miter lim="800000"/>
            <a:headEnd/>
            <a:tailEnd/>
          </a:ln>
        </p:spPr>
        <p:txBody>
          <a:bodyPr wrap="none"/>
          <a:lstStyle/>
          <a:p>
            <a:endParaRPr lang="en-US"/>
          </a:p>
        </p:txBody>
      </p:sp>
      <p:sp>
        <p:nvSpPr>
          <p:cNvPr id="60396" name="Oval 892"/>
          <p:cNvSpPr>
            <a:spLocks noChangeArrowheads="1"/>
          </p:cNvSpPr>
          <p:nvPr/>
        </p:nvSpPr>
        <p:spPr bwMode="auto">
          <a:xfrm rot="-3493466">
            <a:off x="5083969" y="25106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397" name="Freeform 893"/>
          <p:cNvSpPr>
            <a:spLocks noChangeAspect="1"/>
          </p:cNvSpPr>
          <p:nvPr/>
        </p:nvSpPr>
        <p:spPr bwMode="auto">
          <a:xfrm rot="-3493466">
            <a:off x="5021263" y="25384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398" name="Oval 895"/>
          <p:cNvSpPr>
            <a:spLocks noChangeArrowheads="1"/>
          </p:cNvSpPr>
          <p:nvPr/>
        </p:nvSpPr>
        <p:spPr bwMode="auto">
          <a:xfrm rot="-3493466">
            <a:off x="4602956" y="19724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399" name="Line 896"/>
          <p:cNvSpPr>
            <a:spLocks noChangeShapeType="1"/>
          </p:cNvSpPr>
          <p:nvPr/>
        </p:nvSpPr>
        <p:spPr bwMode="auto">
          <a:xfrm rot="-3493466">
            <a:off x="4601368" y="2097882"/>
            <a:ext cx="436563" cy="0"/>
          </a:xfrm>
          <a:prstGeom prst="line">
            <a:avLst/>
          </a:prstGeom>
          <a:noFill/>
          <a:ln w="6350">
            <a:solidFill>
              <a:srgbClr val="993300"/>
            </a:solidFill>
            <a:miter lim="800000"/>
            <a:headEnd/>
            <a:tailEnd/>
          </a:ln>
        </p:spPr>
        <p:txBody>
          <a:bodyPr wrap="none"/>
          <a:lstStyle/>
          <a:p>
            <a:endParaRPr lang="en-US"/>
          </a:p>
        </p:txBody>
      </p:sp>
      <p:sp>
        <p:nvSpPr>
          <p:cNvPr id="60400" name="Line 897"/>
          <p:cNvSpPr>
            <a:spLocks noChangeShapeType="1"/>
          </p:cNvSpPr>
          <p:nvPr/>
        </p:nvSpPr>
        <p:spPr bwMode="auto">
          <a:xfrm rot="-3493466" flipH="1" flipV="1">
            <a:off x="4667250" y="2135188"/>
            <a:ext cx="396875" cy="0"/>
          </a:xfrm>
          <a:prstGeom prst="line">
            <a:avLst/>
          </a:prstGeom>
          <a:noFill/>
          <a:ln w="6350">
            <a:solidFill>
              <a:srgbClr val="993300"/>
            </a:solidFill>
            <a:miter lim="800000"/>
            <a:headEnd/>
            <a:tailEnd/>
          </a:ln>
        </p:spPr>
        <p:txBody>
          <a:bodyPr wrap="none"/>
          <a:lstStyle/>
          <a:p>
            <a:endParaRPr lang="en-US"/>
          </a:p>
        </p:txBody>
      </p:sp>
      <p:sp>
        <p:nvSpPr>
          <p:cNvPr id="60401" name="Line 898"/>
          <p:cNvSpPr>
            <a:spLocks noChangeShapeType="1"/>
          </p:cNvSpPr>
          <p:nvPr/>
        </p:nvSpPr>
        <p:spPr bwMode="auto">
          <a:xfrm rot="-3493466">
            <a:off x="4583112" y="2071688"/>
            <a:ext cx="396875" cy="0"/>
          </a:xfrm>
          <a:prstGeom prst="line">
            <a:avLst/>
          </a:prstGeom>
          <a:noFill/>
          <a:ln w="6350">
            <a:solidFill>
              <a:srgbClr val="993300"/>
            </a:solidFill>
            <a:miter lim="800000"/>
            <a:headEnd/>
            <a:tailEnd/>
          </a:ln>
        </p:spPr>
        <p:txBody>
          <a:bodyPr wrap="none"/>
          <a:lstStyle/>
          <a:p>
            <a:endParaRPr lang="en-US"/>
          </a:p>
        </p:txBody>
      </p:sp>
      <p:sp>
        <p:nvSpPr>
          <p:cNvPr id="60402" name="Line 899"/>
          <p:cNvSpPr>
            <a:spLocks noChangeShapeType="1"/>
          </p:cNvSpPr>
          <p:nvPr/>
        </p:nvSpPr>
        <p:spPr bwMode="auto">
          <a:xfrm rot="-3493466">
            <a:off x="4772819" y="2155032"/>
            <a:ext cx="274637" cy="0"/>
          </a:xfrm>
          <a:prstGeom prst="line">
            <a:avLst/>
          </a:prstGeom>
          <a:noFill/>
          <a:ln w="6350">
            <a:solidFill>
              <a:srgbClr val="993300"/>
            </a:solidFill>
            <a:miter lim="800000"/>
            <a:headEnd/>
            <a:tailEnd/>
          </a:ln>
        </p:spPr>
        <p:txBody>
          <a:bodyPr wrap="none"/>
          <a:lstStyle/>
          <a:p>
            <a:endParaRPr lang="en-US"/>
          </a:p>
        </p:txBody>
      </p:sp>
      <p:sp>
        <p:nvSpPr>
          <p:cNvPr id="60403" name="Line 900"/>
          <p:cNvSpPr>
            <a:spLocks noChangeShapeType="1"/>
          </p:cNvSpPr>
          <p:nvPr/>
        </p:nvSpPr>
        <p:spPr bwMode="auto">
          <a:xfrm rot="-3493466">
            <a:off x="4601369" y="2042319"/>
            <a:ext cx="274638" cy="0"/>
          </a:xfrm>
          <a:prstGeom prst="line">
            <a:avLst/>
          </a:prstGeom>
          <a:noFill/>
          <a:ln w="6350">
            <a:solidFill>
              <a:srgbClr val="993300"/>
            </a:solidFill>
            <a:miter lim="800000"/>
            <a:headEnd/>
            <a:tailEnd/>
          </a:ln>
        </p:spPr>
        <p:txBody>
          <a:bodyPr wrap="none"/>
          <a:lstStyle/>
          <a:p>
            <a:endParaRPr lang="en-US"/>
          </a:p>
        </p:txBody>
      </p:sp>
      <p:sp>
        <p:nvSpPr>
          <p:cNvPr id="60404" name="Oval 901"/>
          <p:cNvSpPr>
            <a:spLocks noChangeArrowheads="1"/>
          </p:cNvSpPr>
          <p:nvPr/>
        </p:nvSpPr>
        <p:spPr bwMode="auto">
          <a:xfrm rot="-3493466">
            <a:off x="4601369" y="19708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05" name="Freeform 902"/>
          <p:cNvSpPr>
            <a:spLocks noChangeAspect="1"/>
          </p:cNvSpPr>
          <p:nvPr/>
        </p:nvSpPr>
        <p:spPr bwMode="auto">
          <a:xfrm rot="-3493466">
            <a:off x="4538663" y="19986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06" name="Line 935"/>
          <p:cNvSpPr>
            <a:spLocks noChangeShapeType="1"/>
          </p:cNvSpPr>
          <p:nvPr/>
        </p:nvSpPr>
        <p:spPr bwMode="auto">
          <a:xfrm rot="-1716628">
            <a:off x="3756025" y="1633538"/>
            <a:ext cx="274638" cy="0"/>
          </a:xfrm>
          <a:prstGeom prst="line">
            <a:avLst/>
          </a:prstGeom>
          <a:noFill/>
          <a:ln w="6350">
            <a:solidFill>
              <a:srgbClr val="993300"/>
            </a:solidFill>
            <a:miter lim="800000"/>
            <a:headEnd/>
            <a:tailEnd/>
          </a:ln>
        </p:spPr>
        <p:txBody>
          <a:bodyPr wrap="none"/>
          <a:lstStyle/>
          <a:p>
            <a:endParaRPr lang="en-US"/>
          </a:p>
        </p:txBody>
      </p:sp>
      <p:sp>
        <p:nvSpPr>
          <p:cNvPr id="60407" name="Oval 958"/>
          <p:cNvSpPr>
            <a:spLocks noChangeArrowheads="1"/>
          </p:cNvSpPr>
          <p:nvPr/>
        </p:nvSpPr>
        <p:spPr bwMode="auto">
          <a:xfrm rot="-1716628">
            <a:off x="4576763" y="25098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408" name="Line 959"/>
          <p:cNvSpPr>
            <a:spLocks noChangeShapeType="1"/>
          </p:cNvSpPr>
          <p:nvPr/>
        </p:nvSpPr>
        <p:spPr bwMode="auto">
          <a:xfrm rot="-1716628">
            <a:off x="4578350" y="2636838"/>
            <a:ext cx="436563" cy="0"/>
          </a:xfrm>
          <a:prstGeom prst="line">
            <a:avLst/>
          </a:prstGeom>
          <a:noFill/>
          <a:ln w="6350">
            <a:solidFill>
              <a:srgbClr val="993300"/>
            </a:solidFill>
            <a:miter lim="800000"/>
            <a:headEnd/>
            <a:tailEnd/>
          </a:ln>
        </p:spPr>
        <p:txBody>
          <a:bodyPr wrap="none"/>
          <a:lstStyle/>
          <a:p>
            <a:endParaRPr lang="en-US"/>
          </a:p>
        </p:txBody>
      </p:sp>
      <p:sp>
        <p:nvSpPr>
          <p:cNvPr id="60409" name="Line 960"/>
          <p:cNvSpPr>
            <a:spLocks noChangeShapeType="1"/>
          </p:cNvSpPr>
          <p:nvPr/>
        </p:nvSpPr>
        <p:spPr bwMode="auto">
          <a:xfrm rot="-1716628">
            <a:off x="4621213" y="2689225"/>
            <a:ext cx="396875" cy="0"/>
          </a:xfrm>
          <a:prstGeom prst="line">
            <a:avLst/>
          </a:prstGeom>
          <a:noFill/>
          <a:ln w="6350">
            <a:solidFill>
              <a:srgbClr val="993300"/>
            </a:solidFill>
            <a:miter lim="800000"/>
            <a:headEnd/>
            <a:tailEnd/>
          </a:ln>
        </p:spPr>
        <p:txBody>
          <a:bodyPr wrap="none"/>
          <a:lstStyle/>
          <a:p>
            <a:endParaRPr lang="en-US"/>
          </a:p>
        </p:txBody>
      </p:sp>
      <p:sp>
        <p:nvSpPr>
          <p:cNvPr id="60410" name="Line 961"/>
          <p:cNvSpPr>
            <a:spLocks noChangeShapeType="1"/>
          </p:cNvSpPr>
          <p:nvPr/>
        </p:nvSpPr>
        <p:spPr bwMode="auto">
          <a:xfrm rot="-1716628">
            <a:off x="4578350" y="2593975"/>
            <a:ext cx="396875" cy="0"/>
          </a:xfrm>
          <a:prstGeom prst="line">
            <a:avLst/>
          </a:prstGeom>
          <a:noFill/>
          <a:ln w="6350">
            <a:solidFill>
              <a:srgbClr val="993300"/>
            </a:solidFill>
            <a:miter lim="800000"/>
            <a:headEnd/>
            <a:tailEnd/>
          </a:ln>
        </p:spPr>
        <p:txBody>
          <a:bodyPr wrap="none"/>
          <a:lstStyle/>
          <a:p>
            <a:endParaRPr lang="en-US"/>
          </a:p>
        </p:txBody>
      </p:sp>
      <p:sp>
        <p:nvSpPr>
          <p:cNvPr id="60411" name="Line 962"/>
          <p:cNvSpPr>
            <a:spLocks noChangeShapeType="1"/>
          </p:cNvSpPr>
          <p:nvPr/>
        </p:nvSpPr>
        <p:spPr bwMode="auto">
          <a:xfrm rot="-1716628">
            <a:off x="4710113" y="2730500"/>
            <a:ext cx="274637" cy="0"/>
          </a:xfrm>
          <a:prstGeom prst="line">
            <a:avLst/>
          </a:prstGeom>
          <a:noFill/>
          <a:ln w="6350">
            <a:solidFill>
              <a:srgbClr val="993300"/>
            </a:solidFill>
            <a:miter lim="800000"/>
            <a:headEnd/>
            <a:tailEnd/>
          </a:ln>
        </p:spPr>
        <p:txBody>
          <a:bodyPr wrap="none"/>
          <a:lstStyle/>
          <a:p>
            <a:endParaRPr lang="en-US"/>
          </a:p>
        </p:txBody>
      </p:sp>
      <p:sp>
        <p:nvSpPr>
          <p:cNvPr id="60412" name="Line 963"/>
          <p:cNvSpPr>
            <a:spLocks noChangeShapeType="1"/>
          </p:cNvSpPr>
          <p:nvPr/>
        </p:nvSpPr>
        <p:spPr bwMode="auto">
          <a:xfrm rot="-1716628">
            <a:off x="4616450" y="2547938"/>
            <a:ext cx="274638" cy="0"/>
          </a:xfrm>
          <a:prstGeom prst="line">
            <a:avLst/>
          </a:prstGeom>
          <a:noFill/>
          <a:ln w="6350">
            <a:solidFill>
              <a:srgbClr val="993300"/>
            </a:solidFill>
            <a:miter lim="800000"/>
            <a:headEnd/>
            <a:tailEnd/>
          </a:ln>
        </p:spPr>
        <p:txBody>
          <a:bodyPr wrap="none"/>
          <a:lstStyle/>
          <a:p>
            <a:endParaRPr lang="en-US"/>
          </a:p>
        </p:txBody>
      </p:sp>
      <p:sp>
        <p:nvSpPr>
          <p:cNvPr id="60413" name="Oval 964"/>
          <p:cNvSpPr>
            <a:spLocks noChangeArrowheads="1"/>
          </p:cNvSpPr>
          <p:nvPr/>
        </p:nvSpPr>
        <p:spPr bwMode="auto">
          <a:xfrm rot="-1716628">
            <a:off x="4576763" y="25082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414" name="Freeform 965"/>
          <p:cNvSpPr>
            <a:spLocks noChangeAspect="1"/>
          </p:cNvSpPr>
          <p:nvPr/>
        </p:nvSpPr>
        <p:spPr bwMode="auto">
          <a:xfrm rot="-1716628">
            <a:off x="4538663" y="25130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15" name="Oval 967"/>
          <p:cNvSpPr>
            <a:spLocks noChangeArrowheads="1"/>
          </p:cNvSpPr>
          <p:nvPr/>
        </p:nvSpPr>
        <p:spPr bwMode="auto">
          <a:xfrm rot="-1716628">
            <a:off x="5062538" y="30638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416" name="Line 968"/>
          <p:cNvSpPr>
            <a:spLocks noChangeShapeType="1"/>
          </p:cNvSpPr>
          <p:nvPr/>
        </p:nvSpPr>
        <p:spPr bwMode="auto">
          <a:xfrm rot="-1716628">
            <a:off x="5064125" y="3190875"/>
            <a:ext cx="436563" cy="0"/>
          </a:xfrm>
          <a:prstGeom prst="line">
            <a:avLst/>
          </a:prstGeom>
          <a:noFill/>
          <a:ln w="6350">
            <a:solidFill>
              <a:srgbClr val="993300"/>
            </a:solidFill>
            <a:miter lim="800000"/>
            <a:headEnd/>
            <a:tailEnd/>
          </a:ln>
        </p:spPr>
        <p:txBody>
          <a:bodyPr wrap="none"/>
          <a:lstStyle/>
          <a:p>
            <a:endParaRPr lang="en-US"/>
          </a:p>
        </p:txBody>
      </p:sp>
      <p:sp>
        <p:nvSpPr>
          <p:cNvPr id="60417" name="Line 969"/>
          <p:cNvSpPr>
            <a:spLocks noChangeShapeType="1"/>
          </p:cNvSpPr>
          <p:nvPr/>
        </p:nvSpPr>
        <p:spPr bwMode="auto">
          <a:xfrm rot="-1716628">
            <a:off x="5106988" y="3243263"/>
            <a:ext cx="396875" cy="0"/>
          </a:xfrm>
          <a:prstGeom prst="line">
            <a:avLst/>
          </a:prstGeom>
          <a:noFill/>
          <a:ln w="6350">
            <a:solidFill>
              <a:srgbClr val="993300"/>
            </a:solidFill>
            <a:miter lim="800000"/>
            <a:headEnd/>
            <a:tailEnd/>
          </a:ln>
        </p:spPr>
        <p:txBody>
          <a:bodyPr wrap="none"/>
          <a:lstStyle/>
          <a:p>
            <a:endParaRPr lang="en-US"/>
          </a:p>
        </p:txBody>
      </p:sp>
      <p:sp>
        <p:nvSpPr>
          <p:cNvPr id="60418" name="Line 970"/>
          <p:cNvSpPr>
            <a:spLocks noChangeShapeType="1"/>
          </p:cNvSpPr>
          <p:nvPr/>
        </p:nvSpPr>
        <p:spPr bwMode="auto">
          <a:xfrm rot="-1716628">
            <a:off x="5064125" y="3148013"/>
            <a:ext cx="396875" cy="0"/>
          </a:xfrm>
          <a:prstGeom prst="line">
            <a:avLst/>
          </a:prstGeom>
          <a:noFill/>
          <a:ln w="6350">
            <a:solidFill>
              <a:srgbClr val="993300"/>
            </a:solidFill>
            <a:miter lim="800000"/>
            <a:headEnd/>
            <a:tailEnd/>
          </a:ln>
        </p:spPr>
        <p:txBody>
          <a:bodyPr wrap="none"/>
          <a:lstStyle/>
          <a:p>
            <a:endParaRPr lang="en-US"/>
          </a:p>
        </p:txBody>
      </p:sp>
      <p:sp>
        <p:nvSpPr>
          <p:cNvPr id="60419" name="Line 971"/>
          <p:cNvSpPr>
            <a:spLocks noChangeShapeType="1"/>
          </p:cNvSpPr>
          <p:nvPr/>
        </p:nvSpPr>
        <p:spPr bwMode="auto">
          <a:xfrm rot="-1716628">
            <a:off x="5195888" y="3284538"/>
            <a:ext cx="274637" cy="0"/>
          </a:xfrm>
          <a:prstGeom prst="line">
            <a:avLst/>
          </a:prstGeom>
          <a:noFill/>
          <a:ln w="6350">
            <a:solidFill>
              <a:srgbClr val="993300"/>
            </a:solidFill>
            <a:miter lim="800000"/>
            <a:headEnd/>
            <a:tailEnd/>
          </a:ln>
        </p:spPr>
        <p:txBody>
          <a:bodyPr wrap="none"/>
          <a:lstStyle/>
          <a:p>
            <a:endParaRPr lang="en-US"/>
          </a:p>
        </p:txBody>
      </p:sp>
      <p:sp>
        <p:nvSpPr>
          <p:cNvPr id="60420" name="Line 972"/>
          <p:cNvSpPr>
            <a:spLocks noChangeShapeType="1"/>
          </p:cNvSpPr>
          <p:nvPr/>
        </p:nvSpPr>
        <p:spPr bwMode="auto">
          <a:xfrm rot="-1716628">
            <a:off x="5102225" y="3101975"/>
            <a:ext cx="274638" cy="0"/>
          </a:xfrm>
          <a:prstGeom prst="line">
            <a:avLst/>
          </a:prstGeom>
          <a:noFill/>
          <a:ln w="6350">
            <a:solidFill>
              <a:srgbClr val="993300"/>
            </a:solidFill>
            <a:miter lim="800000"/>
            <a:headEnd/>
            <a:tailEnd/>
          </a:ln>
        </p:spPr>
        <p:txBody>
          <a:bodyPr wrap="none"/>
          <a:lstStyle/>
          <a:p>
            <a:endParaRPr lang="en-US"/>
          </a:p>
        </p:txBody>
      </p:sp>
      <p:sp>
        <p:nvSpPr>
          <p:cNvPr id="60421" name="Oval 973"/>
          <p:cNvSpPr>
            <a:spLocks noChangeArrowheads="1"/>
          </p:cNvSpPr>
          <p:nvPr/>
        </p:nvSpPr>
        <p:spPr bwMode="auto">
          <a:xfrm rot="-1716628">
            <a:off x="5062538" y="30622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22" name="Freeform 974"/>
          <p:cNvSpPr>
            <a:spLocks noChangeAspect="1"/>
          </p:cNvSpPr>
          <p:nvPr/>
        </p:nvSpPr>
        <p:spPr bwMode="auto">
          <a:xfrm rot="-1716628">
            <a:off x="5024438" y="30670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23" name="Oval 1111"/>
          <p:cNvSpPr>
            <a:spLocks noChangeArrowheads="1"/>
          </p:cNvSpPr>
          <p:nvPr/>
        </p:nvSpPr>
        <p:spPr bwMode="auto">
          <a:xfrm rot="9123344">
            <a:off x="1222375" y="19351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424" name="Line 1112"/>
          <p:cNvSpPr>
            <a:spLocks noChangeShapeType="1"/>
          </p:cNvSpPr>
          <p:nvPr/>
        </p:nvSpPr>
        <p:spPr bwMode="auto">
          <a:xfrm rot="9123344">
            <a:off x="1223963" y="2078038"/>
            <a:ext cx="436562" cy="0"/>
          </a:xfrm>
          <a:prstGeom prst="line">
            <a:avLst/>
          </a:prstGeom>
          <a:noFill/>
          <a:ln w="6350">
            <a:solidFill>
              <a:srgbClr val="993300"/>
            </a:solidFill>
            <a:miter lim="800000"/>
            <a:headEnd/>
            <a:tailEnd/>
          </a:ln>
        </p:spPr>
        <p:txBody>
          <a:bodyPr wrap="none"/>
          <a:lstStyle/>
          <a:p>
            <a:endParaRPr lang="en-US"/>
          </a:p>
        </p:txBody>
      </p:sp>
      <p:sp>
        <p:nvSpPr>
          <p:cNvPr id="60425" name="Line 1113"/>
          <p:cNvSpPr>
            <a:spLocks noChangeShapeType="1"/>
          </p:cNvSpPr>
          <p:nvPr/>
        </p:nvSpPr>
        <p:spPr bwMode="auto">
          <a:xfrm rot="9123344">
            <a:off x="1223963" y="2024063"/>
            <a:ext cx="396875" cy="0"/>
          </a:xfrm>
          <a:prstGeom prst="line">
            <a:avLst/>
          </a:prstGeom>
          <a:noFill/>
          <a:ln w="6350">
            <a:solidFill>
              <a:srgbClr val="993300"/>
            </a:solidFill>
            <a:miter lim="800000"/>
            <a:headEnd/>
            <a:tailEnd/>
          </a:ln>
        </p:spPr>
        <p:txBody>
          <a:bodyPr wrap="none"/>
          <a:lstStyle/>
          <a:p>
            <a:endParaRPr lang="en-US"/>
          </a:p>
        </p:txBody>
      </p:sp>
      <p:sp>
        <p:nvSpPr>
          <p:cNvPr id="60426" name="Line 1114"/>
          <p:cNvSpPr>
            <a:spLocks noChangeShapeType="1"/>
          </p:cNvSpPr>
          <p:nvPr/>
        </p:nvSpPr>
        <p:spPr bwMode="auto">
          <a:xfrm rot="9123344">
            <a:off x="1263650" y="2122488"/>
            <a:ext cx="396875" cy="0"/>
          </a:xfrm>
          <a:prstGeom prst="line">
            <a:avLst/>
          </a:prstGeom>
          <a:noFill/>
          <a:ln w="6350">
            <a:solidFill>
              <a:srgbClr val="993300"/>
            </a:solidFill>
            <a:miter lim="800000"/>
            <a:headEnd/>
            <a:tailEnd/>
          </a:ln>
        </p:spPr>
        <p:txBody>
          <a:bodyPr wrap="none"/>
          <a:lstStyle/>
          <a:p>
            <a:endParaRPr lang="en-US"/>
          </a:p>
        </p:txBody>
      </p:sp>
      <p:sp>
        <p:nvSpPr>
          <p:cNvPr id="60427" name="Line 1115"/>
          <p:cNvSpPr>
            <a:spLocks noChangeShapeType="1"/>
          </p:cNvSpPr>
          <p:nvPr/>
        </p:nvSpPr>
        <p:spPr bwMode="auto">
          <a:xfrm rot="9123344">
            <a:off x="1255713" y="1984375"/>
            <a:ext cx="274637" cy="0"/>
          </a:xfrm>
          <a:prstGeom prst="line">
            <a:avLst/>
          </a:prstGeom>
          <a:noFill/>
          <a:ln w="6350">
            <a:solidFill>
              <a:srgbClr val="993300"/>
            </a:solidFill>
            <a:miter lim="800000"/>
            <a:headEnd/>
            <a:tailEnd/>
          </a:ln>
        </p:spPr>
        <p:txBody>
          <a:bodyPr wrap="none"/>
          <a:lstStyle/>
          <a:p>
            <a:endParaRPr lang="en-US"/>
          </a:p>
        </p:txBody>
      </p:sp>
      <p:sp>
        <p:nvSpPr>
          <p:cNvPr id="60428" name="Line 1116"/>
          <p:cNvSpPr>
            <a:spLocks noChangeShapeType="1"/>
          </p:cNvSpPr>
          <p:nvPr/>
        </p:nvSpPr>
        <p:spPr bwMode="auto">
          <a:xfrm rot="9123344">
            <a:off x="1347788" y="2166938"/>
            <a:ext cx="274637" cy="0"/>
          </a:xfrm>
          <a:prstGeom prst="line">
            <a:avLst/>
          </a:prstGeom>
          <a:noFill/>
          <a:ln w="6350">
            <a:solidFill>
              <a:srgbClr val="993300"/>
            </a:solidFill>
            <a:miter lim="800000"/>
            <a:headEnd/>
            <a:tailEnd/>
          </a:ln>
        </p:spPr>
        <p:txBody>
          <a:bodyPr wrap="none"/>
          <a:lstStyle/>
          <a:p>
            <a:endParaRPr lang="en-US"/>
          </a:p>
        </p:txBody>
      </p:sp>
      <p:sp>
        <p:nvSpPr>
          <p:cNvPr id="60429" name="Oval 1117"/>
          <p:cNvSpPr>
            <a:spLocks noChangeArrowheads="1"/>
          </p:cNvSpPr>
          <p:nvPr/>
        </p:nvSpPr>
        <p:spPr bwMode="auto">
          <a:xfrm rot="9123344">
            <a:off x="1223963" y="19383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30" name="Freeform 1118"/>
          <p:cNvSpPr>
            <a:spLocks noChangeAspect="1"/>
          </p:cNvSpPr>
          <p:nvPr/>
        </p:nvSpPr>
        <p:spPr bwMode="auto">
          <a:xfrm rot="9123344">
            <a:off x="1252538" y="20653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31" name="Oval 1120"/>
          <p:cNvSpPr>
            <a:spLocks noChangeArrowheads="1"/>
          </p:cNvSpPr>
          <p:nvPr/>
        </p:nvSpPr>
        <p:spPr bwMode="auto">
          <a:xfrm rot="9123344">
            <a:off x="1717675" y="2468563"/>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432" name="Line 1121"/>
          <p:cNvSpPr>
            <a:spLocks noChangeShapeType="1"/>
          </p:cNvSpPr>
          <p:nvPr/>
        </p:nvSpPr>
        <p:spPr bwMode="auto">
          <a:xfrm rot="9123344">
            <a:off x="1719263" y="2611438"/>
            <a:ext cx="436562" cy="0"/>
          </a:xfrm>
          <a:prstGeom prst="line">
            <a:avLst/>
          </a:prstGeom>
          <a:noFill/>
          <a:ln w="6350">
            <a:solidFill>
              <a:srgbClr val="993300"/>
            </a:solidFill>
            <a:miter lim="800000"/>
            <a:headEnd/>
            <a:tailEnd/>
          </a:ln>
        </p:spPr>
        <p:txBody>
          <a:bodyPr wrap="none"/>
          <a:lstStyle/>
          <a:p>
            <a:endParaRPr lang="en-US"/>
          </a:p>
        </p:txBody>
      </p:sp>
      <p:sp>
        <p:nvSpPr>
          <p:cNvPr id="60433" name="Line 1122"/>
          <p:cNvSpPr>
            <a:spLocks noChangeShapeType="1"/>
          </p:cNvSpPr>
          <p:nvPr/>
        </p:nvSpPr>
        <p:spPr bwMode="auto">
          <a:xfrm rot="9123344">
            <a:off x="1719263" y="2557463"/>
            <a:ext cx="396875" cy="0"/>
          </a:xfrm>
          <a:prstGeom prst="line">
            <a:avLst/>
          </a:prstGeom>
          <a:noFill/>
          <a:ln w="6350">
            <a:solidFill>
              <a:srgbClr val="993300"/>
            </a:solidFill>
            <a:miter lim="800000"/>
            <a:headEnd/>
            <a:tailEnd/>
          </a:ln>
        </p:spPr>
        <p:txBody>
          <a:bodyPr wrap="none"/>
          <a:lstStyle/>
          <a:p>
            <a:endParaRPr lang="en-US"/>
          </a:p>
        </p:txBody>
      </p:sp>
      <p:sp>
        <p:nvSpPr>
          <p:cNvPr id="60434" name="Line 1123"/>
          <p:cNvSpPr>
            <a:spLocks noChangeShapeType="1"/>
          </p:cNvSpPr>
          <p:nvPr/>
        </p:nvSpPr>
        <p:spPr bwMode="auto">
          <a:xfrm rot="9123344">
            <a:off x="1758950" y="2655888"/>
            <a:ext cx="396875" cy="0"/>
          </a:xfrm>
          <a:prstGeom prst="line">
            <a:avLst/>
          </a:prstGeom>
          <a:noFill/>
          <a:ln w="6350">
            <a:solidFill>
              <a:srgbClr val="993300"/>
            </a:solidFill>
            <a:miter lim="800000"/>
            <a:headEnd/>
            <a:tailEnd/>
          </a:ln>
        </p:spPr>
        <p:txBody>
          <a:bodyPr wrap="none"/>
          <a:lstStyle/>
          <a:p>
            <a:endParaRPr lang="en-US"/>
          </a:p>
        </p:txBody>
      </p:sp>
      <p:sp>
        <p:nvSpPr>
          <p:cNvPr id="60435" name="Line 1124"/>
          <p:cNvSpPr>
            <a:spLocks noChangeShapeType="1"/>
          </p:cNvSpPr>
          <p:nvPr/>
        </p:nvSpPr>
        <p:spPr bwMode="auto">
          <a:xfrm rot="9123344">
            <a:off x="1751013" y="2517775"/>
            <a:ext cx="274637" cy="0"/>
          </a:xfrm>
          <a:prstGeom prst="line">
            <a:avLst/>
          </a:prstGeom>
          <a:noFill/>
          <a:ln w="6350">
            <a:solidFill>
              <a:srgbClr val="993300"/>
            </a:solidFill>
            <a:miter lim="800000"/>
            <a:headEnd/>
            <a:tailEnd/>
          </a:ln>
        </p:spPr>
        <p:txBody>
          <a:bodyPr wrap="none"/>
          <a:lstStyle/>
          <a:p>
            <a:endParaRPr lang="en-US"/>
          </a:p>
        </p:txBody>
      </p:sp>
      <p:sp>
        <p:nvSpPr>
          <p:cNvPr id="60436" name="Line 1125"/>
          <p:cNvSpPr>
            <a:spLocks noChangeShapeType="1"/>
          </p:cNvSpPr>
          <p:nvPr/>
        </p:nvSpPr>
        <p:spPr bwMode="auto">
          <a:xfrm rot="9123344">
            <a:off x="1843088" y="2700338"/>
            <a:ext cx="274637" cy="0"/>
          </a:xfrm>
          <a:prstGeom prst="line">
            <a:avLst/>
          </a:prstGeom>
          <a:noFill/>
          <a:ln w="6350">
            <a:solidFill>
              <a:srgbClr val="993300"/>
            </a:solidFill>
            <a:miter lim="800000"/>
            <a:headEnd/>
            <a:tailEnd/>
          </a:ln>
        </p:spPr>
        <p:txBody>
          <a:bodyPr wrap="none"/>
          <a:lstStyle/>
          <a:p>
            <a:endParaRPr lang="en-US"/>
          </a:p>
        </p:txBody>
      </p:sp>
      <p:sp>
        <p:nvSpPr>
          <p:cNvPr id="60437" name="Oval 1126"/>
          <p:cNvSpPr>
            <a:spLocks noChangeArrowheads="1"/>
          </p:cNvSpPr>
          <p:nvPr/>
        </p:nvSpPr>
        <p:spPr bwMode="auto">
          <a:xfrm rot="9123344">
            <a:off x="1719263" y="24717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38" name="Freeform 1127"/>
          <p:cNvSpPr>
            <a:spLocks noChangeAspect="1"/>
          </p:cNvSpPr>
          <p:nvPr/>
        </p:nvSpPr>
        <p:spPr bwMode="auto">
          <a:xfrm rot="9123344">
            <a:off x="1747838" y="25987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39" name="Oval 1129"/>
          <p:cNvSpPr>
            <a:spLocks noChangeArrowheads="1"/>
          </p:cNvSpPr>
          <p:nvPr/>
        </p:nvSpPr>
        <p:spPr bwMode="auto">
          <a:xfrm rot="9123344">
            <a:off x="2184400" y="3021013"/>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440" name="Line 1130"/>
          <p:cNvSpPr>
            <a:spLocks noChangeShapeType="1"/>
          </p:cNvSpPr>
          <p:nvPr/>
        </p:nvSpPr>
        <p:spPr bwMode="auto">
          <a:xfrm rot="9123344">
            <a:off x="2185988" y="3163888"/>
            <a:ext cx="436562" cy="0"/>
          </a:xfrm>
          <a:prstGeom prst="line">
            <a:avLst/>
          </a:prstGeom>
          <a:noFill/>
          <a:ln w="6350">
            <a:solidFill>
              <a:srgbClr val="993300"/>
            </a:solidFill>
            <a:miter lim="800000"/>
            <a:headEnd/>
            <a:tailEnd/>
          </a:ln>
        </p:spPr>
        <p:txBody>
          <a:bodyPr wrap="none"/>
          <a:lstStyle/>
          <a:p>
            <a:endParaRPr lang="en-US"/>
          </a:p>
        </p:txBody>
      </p:sp>
      <p:sp>
        <p:nvSpPr>
          <p:cNvPr id="60441" name="Line 1131"/>
          <p:cNvSpPr>
            <a:spLocks noChangeShapeType="1"/>
          </p:cNvSpPr>
          <p:nvPr/>
        </p:nvSpPr>
        <p:spPr bwMode="auto">
          <a:xfrm rot="9123344">
            <a:off x="2185988" y="3109913"/>
            <a:ext cx="396875" cy="0"/>
          </a:xfrm>
          <a:prstGeom prst="line">
            <a:avLst/>
          </a:prstGeom>
          <a:noFill/>
          <a:ln w="6350">
            <a:solidFill>
              <a:srgbClr val="993300"/>
            </a:solidFill>
            <a:miter lim="800000"/>
            <a:headEnd/>
            <a:tailEnd/>
          </a:ln>
        </p:spPr>
        <p:txBody>
          <a:bodyPr wrap="none"/>
          <a:lstStyle/>
          <a:p>
            <a:endParaRPr lang="en-US"/>
          </a:p>
        </p:txBody>
      </p:sp>
      <p:sp>
        <p:nvSpPr>
          <p:cNvPr id="60442" name="Line 1132"/>
          <p:cNvSpPr>
            <a:spLocks noChangeShapeType="1"/>
          </p:cNvSpPr>
          <p:nvPr/>
        </p:nvSpPr>
        <p:spPr bwMode="auto">
          <a:xfrm rot="9123344">
            <a:off x="2225675" y="3208338"/>
            <a:ext cx="396875" cy="0"/>
          </a:xfrm>
          <a:prstGeom prst="line">
            <a:avLst/>
          </a:prstGeom>
          <a:noFill/>
          <a:ln w="6350">
            <a:solidFill>
              <a:srgbClr val="993300"/>
            </a:solidFill>
            <a:miter lim="800000"/>
            <a:headEnd/>
            <a:tailEnd/>
          </a:ln>
        </p:spPr>
        <p:txBody>
          <a:bodyPr wrap="none"/>
          <a:lstStyle/>
          <a:p>
            <a:endParaRPr lang="en-US"/>
          </a:p>
        </p:txBody>
      </p:sp>
      <p:sp>
        <p:nvSpPr>
          <p:cNvPr id="60443" name="Line 1133"/>
          <p:cNvSpPr>
            <a:spLocks noChangeShapeType="1"/>
          </p:cNvSpPr>
          <p:nvPr/>
        </p:nvSpPr>
        <p:spPr bwMode="auto">
          <a:xfrm rot="9123344">
            <a:off x="2217738" y="3070225"/>
            <a:ext cx="274637" cy="0"/>
          </a:xfrm>
          <a:prstGeom prst="line">
            <a:avLst/>
          </a:prstGeom>
          <a:noFill/>
          <a:ln w="6350">
            <a:solidFill>
              <a:srgbClr val="993300"/>
            </a:solidFill>
            <a:miter lim="800000"/>
            <a:headEnd/>
            <a:tailEnd/>
          </a:ln>
        </p:spPr>
        <p:txBody>
          <a:bodyPr wrap="none"/>
          <a:lstStyle/>
          <a:p>
            <a:endParaRPr lang="en-US"/>
          </a:p>
        </p:txBody>
      </p:sp>
      <p:sp>
        <p:nvSpPr>
          <p:cNvPr id="60444" name="Line 1134"/>
          <p:cNvSpPr>
            <a:spLocks noChangeShapeType="1"/>
          </p:cNvSpPr>
          <p:nvPr/>
        </p:nvSpPr>
        <p:spPr bwMode="auto">
          <a:xfrm rot="9123344">
            <a:off x="2309813" y="3252788"/>
            <a:ext cx="274637" cy="0"/>
          </a:xfrm>
          <a:prstGeom prst="line">
            <a:avLst/>
          </a:prstGeom>
          <a:noFill/>
          <a:ln w="6350">
            <a:solidFill>
              <a:srgbClr val="993300"/>
            </a:solidFill>
            <a:miter lim="800000"/>
            <a:headEnd/>
            <a:tailEnd/>
          </a:ln>
        </p:spPr>
        <p:txBody>
          <a:bodyPr wrap="none"/>
          <a:lstStyle/>
          <a:p>
            <a:endParaRPr lang="en-US"/>
          </a:p>
        </p:txBody>
      </p:sp>
      <p:sp>
        <p:nvSpPr>
          <p:cNvPr id="60445" name="Oval 1135"/>
          <p:cNvSpPr>
            <a:spLocks noChangeArrowheads="1"/>
          </p:cNvSpPr>
          <p:nvPr/>
        </p:nvSpPr>
        <p:spPr bwMode="auto">
          <a:xfrm rot="9123344">
            <a:off x="2185988" y="30241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46" name="Freeform 1136"/>
          <p:cNvSpPr>
            <a:spLocks noChangeAspect="1"/>
          </p:cNvSpPr>
          <p:nvPr/>
        </p:nvSpPr>
        <p:spPr bwMode="auto">
          <a:xfrm rot="9123344">
            <a:off x="2214563" y="31511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47" name="Oval 1138"/>
          <p:cNvSpPr>
            <a:spLocks noChangeArrowheads="1"/>
          </p:cNvSpPr>
          <p:nvPr/>
        </p:nvSpPr>
        <p:spPr bwMode="auto">
          <a:xfrm rot="9123344">
            <a:off x="2679700" y="3516313"/>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448" name="Line 1139"/>
          <p:cNvSpPr>
            <a:spLocks noChangeShapeType="1"/>
          </p:cNvSpPr>
          <p:nvPr/>
        </p:nvSpPr>
        <p:spPr bwMode="auto">
          <a:xfrm rot="9123344">
            <a:off x="2681288" y="3659188"/>
            <a:ext cx="436562" cy="0"/>
          </a:xfrm>
          <a:prstGeom prst="line">
            <a:avLst/>
          </a:prstGeom>
          <a:noFill/>
          <a:ln w="6350">
            <a:solidFill>
              <a:srgbClr val="993300"/>
            </a:solidFill>
            <a:miter lim="800000"/>
            <a:headEnd/>
            <a:tailEnd/>
          </a:ln>
        </p:spPr>
        <p:txBody>
          <a:bodyPr wrap="none"/>
          <a:lstStyle/>
          <a:p>
            <a:endParaRPr lang="en-US"/>
          </a:p>
        </p:txBody>
      </p:sp>
      <p:sp>
        <p:nvSpPr>
          <p:cNvPr id="60449" name="Line 1140"/>
          <p:cNvSpPr>
            <a:spLocks noChangeShapeType="1"/>
          </p:cNvSpPr>
          <p:nvPr/>
        </p:nvSpPr>
        <p:spPr bwMode="auto">
          <a:xfrm rot="9123344">
            <a:off x="2681288" y="3605213"/>
            <a:ext cx="396875" cy="0"/>
          </a:xfrm>
          <a:prstGeom prst="line">
            <a:avLst/>
          </a:prstGeom>
          <a:noFill/>
          <a:ln w="6350">
            <a:solidFill>
              <a:srgbClr val="993300"/>
            </a:solidFill>
            <a:miter lim="800000"/>
            <a:headEnd/>
            <a:tailEnd/>
          </a:ln>
        </p:spPr>
        <p:txBody>
          <a:bodyPr wrap="none"/>
          <a:lstStyle/>
          <a:p>
            <a:endParaRPr lang="en-US"/>
          </a:p>
        </p:txBody>
      </p:sp>
      <p:sp>
        <p:nvSpPr>
          <p:cNvPr id="60450" name="Line 1141"/>
          <p:cNvSpPr>
            <a:spLocks noChangeShapeType="1"/>
          </p:cNvSpPr>
          <p:nvPr/>
        </p:nvSpPr>
        <p:spPr bwMode="auto">
          <a:xfrm rot="9123344">
            <a:off x="2720975" y="3703638"/>
            <a:ext cx="396875" cy="0"/>
          </a:xfrm>
          <a:prstGeom prst="line">
            <a:avLst/>
          </a:prstGeom>
          <a:noFill/>
          <a:ln w="6350">
            <a:solidFill>
              <a:srgbClr val="993300"/>
            </a:solidFill>
            <a:miter lim="800000"/>
            <a:headEnd/>
            <a:tailEnd/>
          </a:ln>
        </p:spPr>
        <p:txBody>
          <a:bodyPr wrap="none"/>
          <a:lstStyle/>
          <a:p>
            <a:endParaRPr lang="en-US"/>
          </a:p>
        </p:txBody>
      </p:sp>
      <p:sp>
        <p:nvSpPr>
          <p:cNvPr id="60451" name="Line 1142"/>
          <p:cNvSpPr>
            <a:spLocks noChangeShapeType="1"/>
          </p:cNvSpPr>
          <p:nvPr/>
        </p:nvSpPr>
        <p:spPr bwMode="auto">
          <a:xfrm rot="9123344">
            <a:off x="2713038" y="3565525"/>
            <a:ext cx="274637" cy="0"/>
          </a:xfrm>
          <a:prstGeom prst="line">
            <a:avLst/>
          </a:prstGeom>
          <a:noFill/>
          <a:ln w="6350">
            <a:solidFill>
              <a:srgbClr val="993300"/>
            </a:solidFill>
            <a:miter lim="800000"/>
            <a:headEnd/>
            <a:tailEnd/>
          </a:ln>
        </p:spPr>
        <p:txBody>
          <a:bodyPr wrap="none"/>
          <a:lstStyle/>
          <a:p>
            <a:endParaRPr lang="en-US"/>
          </a:p>
        </p:txBody>
      </p:sp>
      <p:sp>
        <p:nvSpPr>
          <p:cNvPr id="60452" name="Line 1143"/>
          <p:cNvSpPr>
            <a:spLocks noChangeShapeType="1"/>
          </p:cNvSpPr>
          <p:nvPr/>
        </p:nvSpPr>
        <p:spPr bwMode="auto">
          <a:xfrm rot="9123344">
            <a:off x="2805113" y="3748088"/>
            <a:ext cx="274637" cy="0"/>
          </a:xfrm>
          <a:prstGeom prst="line">
            <a:avLst/>
          </a:prstGeom>
          <a:noFill/>
          <a:ln w="6350">
            <a:solidFill>
              <a:srgbClr val="993300"/>
            </a:solidFill>
            <a:miter lim="800000"/>
            <a:headEnd/>
            <a:tailEnd/>
          </a:ln>
        </p:spPr>
        <p:txBody>
          <a:bodyPr wrap="none"/>
          <a:lstStyle/>
          <a:p>
            <a:endParaRPr lang="en-US"/>
          </a:p>
        </p:txBody>
      </p:sp>
      <p:sp>
        <p:nvSpPr>
          <p:cNvPr id="60453" name="Oval 1144"/>
          <p:cNvSpPr>
            <a:spLocks noChangeArrowheads="1"/>
          </p:cNvSpPr>
          <p:nvPr/>
        </p:nvSpPr>
        <p:spPr bwMode="auto">
          <a:xfrm rot="9123344">
            <a:off x="2681288" y="35194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54" name="Freeform 1145"/>
          <p:cNvSpPr>
            <a:spLocks noChangeAspect="1"/>
          </p:cNvSpPr>
          <p:nvPr/>
        </p:nvSpPr>
        <p:spPr bwMode="auto">
          <a:xfrm rot="9123344">
            <a:off x="2709863" y="36464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55" name="Oval 1147"/>
          <p:cNvSpPr>
            <a:spLocks noChangeArrowheads="1"/>
          </p:cNvSpPr>
          <p:nvPr/>
        </p:nvSpPr>
        <p:spPr bwMode="auto">
          <a:xfrm rot="9123344">
            <a:off x="3146425" y="40592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456" name="Line 1148"/>
          <p:cNvSpPr>
            <a:spLocks noChangeShapeType="1"/>
          </p:cNvSpPr>
          <p:nvPr/>
        </p:nvSpPr>
        <p:spPr bwMode="auto">
          <a:xfrm rot="9123344">
            <a:off x="3148013" y="4202113"/>
            <a:ext cx="436562" cy="0"/>
          </a:xfrm>
          <a:prstGeom prst="line">
            <a:avLst/>
          </a:prstGeom>
          <a:noFill/>
          <a:ln w="6350">
            <a:solidFill>
              <a:srgbClr val="993300"/>
            </a:solidFill>
            <a:miter lim="800000"/>
            <a:headEnd/>
            <a:tailEnd/>
          </a:ln>
        </p:spPr>
        <p:txBody>
          <a:bodyPr wrap="none"/>
          <a:lstStyle/>
          <a:p>
            <a:endParaRPr lang="en-US"/>
          </a:p>
        </p:txBody>
      </p:sp>
      <p:sp>
        <p:nvSpPr>
          <p:cNvPr id="60457" name="Line 1149"/>
          <p:cNvSpPr>
            <a:spLocks noChangeShapeType="1"/>
          </p:cNvSpPr>
          <p:nvPr/>
        </p:nvSpPr>
        <p:spPr bwMode="auto">
          <a:xfrm rot="9123344">
            <a:off x="3148013" y="4148138"/>
            <a:ext cx="396875" cy="0"/>
          </a:xfrm>
          <a:prstGeom prst="line">
            <a:avLst/>
          </a:prstGeom>
          <a:noFill/>
          <a:ln w="6350">
            <a:solidFill>
              <a:srgbClr val="993300"/>
            </a:solidFill>
            <a:miter lim="800000"/>
            <a:headEnd/>
            <a:tailEnd/>
          </a:ln>
        </p:spPr>
        <p:txBody>
          <a:bodyPr wrap="none"/>
          <a:lstStyle/>
          <a:p>
            <a:endParaRPr lang="en-US"/>
          </a:p>
        </p:txBody>
      </p:sp>
      <p:sp>
        <p:nvSpPr>
          <p:cNvPr id="60458" name="Line 1150"/>
          <p:cNvSpPr>
            <a:spLocks noChangeShapeType="1"/>
          </p:cNvSpPr>
          <p:nvPr/>
        </p:nvSpPr>
        <p:spPr bwMode="auto">
          <a:xfrm rot="9123344">
            <a:off x="3187700" y="4246563"/>
            <a:ext cx="396875" cy="0"/>
          </a:xfrm>
          <a:prstGeom prst="line">
            <a:avLst/>
          </a:prstGeom>
          <a:noFill/>
          <a:ln w="6350">
            <a:solidFill>
              <a:srgbClr val="993300"/>
            </a:solidFill>
            <a:miter lim="800000"/>
            <a:headEnd/>
            <a:tailEnd/>
          </a:ln>
        </p:spPr>
        <p:txBody>
          <a:bodyPr wrap="none"/>
          <a:lstStyle/>
          <a:p>
            <a:endParaRPr lang="en-US"/>
          </a:p>
        </p:txBody>
      </p:sp>
      <p:sp>
        <p:nvSpPr>
          <p:cNvPr id="60459" name="Line 1151"/>
          <p:cNvSpPr>
            <a:spLocks noChangeShapeType="1"/>
          </p:cNvSpPr>
          <p:nvPr/>
        </p:nvSpPr>
        <p:spPr bwMode="auto">
          <a:xfrm rot="9123344">
            <a:off x="3179763" y="4108450"/>
            <a:ext cx="274637" cy="0"/>
          </a:xfrm>
          <a:prstGeom prst="line">
            <a:avLst/>
          </a:prstGeom>
          <a:noFill/>
          <a:ln w="6350">
            <a:solidFill>
              <a:srgbClr val="993300"/>
            </a:solidFill>
            <a:miter lim="800000"/>
            <a:headEnd/>
            <a:tailEnd/>
          </a:ln>
        </p:spPr>
        <p:txBody>
          <a:bodyPr wrap="none"/>
          <a:lstStyle/>
          <a:p>
            <a:endParaRPr lang="en-US"/>
          </a:p>
        </p:txBody>
      </p:sp>
      <p:sp>
        <p:nvSpPr>
          <p:cNvPr id="60460" name="Line 1152"/>
          <p:cNvSpPr>
            <a:spLocks noChangeShapeType="1"/>
          </p:cNvSpPr>
          <p:nvPr/>
        </p:nvSpPr>
        <p:spPr bwMode="auto">
          <a:xfrm rot="9123344">
            <a:off x="3271838" y="4291013"/>
            <a:ext cx="274637" cy="0"/>
          </a:xfrm>
          <a:prstGeom prst="line">
            <a:avLst/>
          </a:prstGeom>
          <a:noFill/>
          <a:ln w="6350">
            <a:solidFill>
              <a:srgbClr val="993300"/>
            </a:solidFill>
            <a:miter lim="800000"/>
            <a:headEnd/>
            <a:tailEnd/>
          </a:ln>
        </p:spPr>
        <p:txBody>
          <a:bodyPr wrap="none"/>
          <a:lstStyle/>
          <a:p>
            <a:endParaRPr lang="en-US"/>
          </a:p>
        </p:txBody>
      </p:sp>
      <p:sp>
        <p:nvSpPr>
          <p:cNvPr id="60461" name="Oval 1153"/>
          <p:cNvSpPr>
            <a:spLocks noChangeArrowheads="1"/>
          </p:cNvSpPr>
          <p:nvPr/>
        </p:nvSpPr>
        <p:spPr bwMode="auto">
          <a:xfrm rot="9123344">
            <a:off x="3148013" y="40624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62" name="Freeform 1154"/>
          <p:cNvSpPr>
            <a:spLocks noChangeAspect="1"/>
          </p:cNvSpPr>
          <p:nvPr/>
        </p:nvSpPr>
        <p:spPr bwMode="auto">
          <a:xfrm rot="9123344">
            <a:off x="3176588" y="41894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63" name="Oval 1156"/>
          <p:cNvSpPr>
            <a:spLocks noChangeArrowheads="1"/>
          </p:cNvSpPr>
          <p:nvPr/>
        </p:nvSpPr>
        <p:spPr bwMode="auto">
          <a:xfrm rot="9123344">
            <a:off x="3617913" y="4630738"/>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464" name="Line 1157"/>
          <p:cNvSpPr>
            <a:spLocks noChangeShapeType="1"/>
          </p:cNvSpPr>
          <p:nvPr/>
        </p:nvSpPr>
        <p:spPr bwMode="auto">
          <a:xfrm rot="9123344">
            <a:off x="3619500" y="4773613"/>
            <a:ext cx="436563" cy="0"/>
          </a:xfrm>
          <a:prstGeom prst="line">
            <a:avLst/>
          </a:prstGeom>
          <a:noFill/>
          <a:ln w="6350">
            <a:solidFill>
              <a:srgbClr val="993300"/>
            </a:solidFill>
            <a:miter lim="800000"/>
            <a:headEnd/>
            <a:tailEnd/>
          </a:ln>
        </p:spPr>
        <p:txBody>
          <a:bodyPr wrap="none"/>
          <a:lstStyle/>
          <a:p>
            <a:endParaRPr lang="en-US"/>
          </a:p>
        </p:txBody>
      </p:sp>
      <p:sp>
        <p:nvSpPr>
          <p:cNvPr id="60465" name="Line 1158"/>
          <p:cNvSpPr>
            <a:spLocks noChangeShapeType="1"/>
          </p:cNvSpPr>
          <p:nvPr/>
        </p:nvSpPr>
        <p:spPr bwMode="auto">
          <a:xfrm rot="9123344">
            <a:off x="3619500" y="4719638"/>
            <a:ext cx="396875" cy="0"/>
          </a:xfrm>
          <a:prstGeom prst="line">
            <a:avLst/>
          </a:prstGeom>
          <a:noFill/>
          <a:ln w="6350">
            <a:solidFill>
              <a:srgbClr val="993300"/>
            </a:solidFill>
            <a:miter lim="800000"/>
            <a:headEnd/>
            <a:tailEnd/>
          </a:ln>
        </p:spPr>
        <p:txBody>
          <a:bodyPr wrap="none"/>
          <a:lstStyle/>
          <a:p>
            <a:endParaRPr lang="en-US"/>
          </a:p>
        </p:txBody>
      </p:sp>
      <p:sp>
        <p:nvSpPr>
          <p:cNvPr id="60466" name="Line 1159"/>
          <p:cNvSpPr>
            <a:spLocks noChangeShapeType="1"/>
          </p:cNvSpPr>
          <p:nvPr/>
        </p:nvSpPr>
        <p:spPr bwMode="auto">
          <a:xfrm rot="9123344">
            <a:off x="3659188" y="4818063"/>
            <a:ext cx="396875" cy="0"/>
          </a:xfrm>
          <a:prstGeom prst="line">
            <a:avLst/>
          </a:prstGeom>
          <a:noFill/>
          <a:ln w="6350">
            <a:solidFill>
              <a:srgbClr val="993300"/>
            </a:solidFill>
            <a:miter lim="800000"/>
            <a:headEnd/>
            <a:tailEnd/>
          </a:ln>
        </p:spPr>
        <p:txBody>
          <a:bodyPr wrap="none"/>
          <a:lstStyle/>
          <a:p>
            <a:endParaRPr lang="en-US"/>
          </a:p>
        </p:txBody>
      </p:sp>
      <p:sp>
        <p:nvSpPr>
          <p:cNvPr id="60467" name="Line 1160"/>
          <p:cNvSpPr>
            <a:spLocks noChangeShapeType="1"/>
          </p:cNvSpPr>
          <p:nvPr/>
        </p:nvSpPr>
        <p:spPr bwMode="auto">
          <a:xfrm rot="9123344">
            <a:off x="3651250" y="4679950"/>
            <a:ext cx="274638" cy="0"/>
          </a:xfrm>
          <a:prstGeom prst="line">
            <a:avLst/>
          </a:prstGeom>
          <a:noFill/>
          <a:ln w="6350">
            <a:solidFill>
              <a:srgbClr val="993300"/>
            </a:solidFill>
            <a:miter lim="800000"/>
            <a:headEnd/>
            <a:tailEnd/>
          </a:ln>
        </p:spPr>
        <p:txBody>
          <a:bodyPr wrap="none"/>
          <a:lstStyle/>
          <a:p>
            <a:endParaRPr lang="en-US"/>
          </a:p>
        </p:txBody>
      </p:sp>
      <p:sp>
        <p:nvSpPr>
          <p:cNvPr id="60468" name="Line 1161"/>
          <p:cNvSpPr>
            <a:spLocks noChangeShapeType="1"/>
          </p:cNvSpPr>
          <p:nvPr/>
        </p:nvSpPr>
        <p:spPr bwMode="auto">
          <a:xfrm rot="9123344">
            <a:off x="3743325" y="4862513"/>
            <a:ext cx="274638" cy="0"/>
          </a:xfrm>
          <a:prstGeom prst="line">
            <a:avLst/>
          </a:prstGeom>
          <a:noFill/>
          <a:ln w="6350">
            <a:solidFill>
              <a:srgbClr val="993300"/>
            </a:solidFill>
            <a:miter lim="800000"/>
            <a:headEnd/>
            <a:tailEnd/>
          </a:ln>
        </p:spPr>
        <p:txBody>
          <a:bodyPr wrap="none"/>
          <a:lstStyle/>
          <a:p>
            <a:endParaRPr lang="en-US"/>
          </a:p>
        </p:txBody>
      </p:sp>
      <p:sp>
        <p:nvSpPr>
          <p:cNvPr id="60469" name="Oval 1162"/>
          <p:cNvSpPr>
            <a:spLocks noChangeArrowheads="1"/>
          </p:cNvSpPr>
          <p:nvPr/>
        </p:nvSpPr>
        <p:spPr bwMode="auto">
          <a:xfrm rot="9123344">
            <a:off x="3619500" y="46339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470" name="Freeform 1163"/>
          <p:cNvSpPr>
            <a:spLocks noChangeAspect="1"/>
          </p:cNvSpPr>
          <p:nvPr/>
        </p:nvSpPr>
        <p:spPr bwMode="auto">
          <a:xfrm rot="9123344">
            <a:off x="3648075" y="47609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71" name="Oval 1165"/>
          <p:cNvSpPr>
            <a:spLocks noChangeArrowheads="1"/>
          </p:cNvSpPr>
          <p:nvPr/>
        </p:nvSpPr>
        <p:spPr bwMode="auto">
          <a:xfrm rot="9123344">
            <a:off x="4098925" y="51689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472" name="Line 1166"/>
          <p:cNvSpPr>
            <a:spLocks noChangeShapeType="1"/>
          </p:cNvSpPr>
          <p:nvPr/>
        </p:nvSpPr>
        <p:spPr bwMode="auto">
          <a:xfrm rot="9123344">
            <a:off x="4100513" y="5311775"/>
            <a:ext cx="436562" cy="0"/>
          </a:xfrm>
          <a:prstGeom prst="line">
            <a:avLst/>
          </a:prstGeom>
          <a:noFill/>
          <a:ln w="6350">
            <a:solidFill>
              <a:srgbClr val="993300"/>
            </a:solidFill>
            <a:miter lim="800000"/>
            <a:headEnd/>
            <a:tailEnd/>
          </a:ln>
        </p:spPr>
        <p:txBody>
          <a:bodyPr wrap="none"/>
          <a:lstStyle/>
          <a:p>
            <a:endParaRPr lang="en-US"/>
          </a:p>
        </p:txBody>
      </p:sp>
      <p:sp>
        <p:nvSpPr>
          <p:cNvPr id="60473" name="Line 1167"/>
          <p:cNvSpPr>
            <a:spLocks noChangeShapeType="1"/>
          </p:cNvSpPr>
          <p:nvPr/>
        </p:nvSpPr>
        <p:spPr bwMode="auto">
          <a:xfrm rot="9123344">
            <a:off x="4100513" y="5257800"/>
            <a:ext cx="396875" cy="0"/>
          </a:xfrm>
          <a:prstGeom prst="line">
            <a:avLst/>
          </a:prstGeom>
          <a:noFill/>
          <a:ln w="6350">
            <a:solidFill>
              <a:srgbClr val="993300"/>
            </a:solidFill>
            <a:miter lim="800000"/>
            <a:headEnd/>
            <a:tailEnd/>
          </a:ln>
        </p:spPr>
        <p:txBody>
          <a:bodyPr wrap="none"/>
          <a:lstStyle/>
          <a:p>
            <a:endParaRPr lang="en-US"/>
          </a:p>
        </p:txBody>
      </p:sp>
      <p:sp>
        <p:nvSpPr>
          <p:cNvPr id="60474" name="Line 1168"/>
          <p:cNvSpPr>
            <a:spLocks noChangeShapeType="1"/>
          </p:cNvSpPr>
          <p:nvPr/>
        </p:nvSpPr>
        <p:spPr bwMode="auto">
          <a:xfrm rot="9123344">
            <a:off x="4140200" y="5356225"/>
            <a:ext cx="396875" cy="0"/>
          </a:xfrm>
          <a:prstGeom prst="line">
            <a:avLst/>
          </a:prstGeom>
          <a:noFill/>
          <a:ln w="6350">
            <a:solidFill>
              <a:srgbClr val="993300"/>
            </a:solidFill>
            <a:miter lim="800000"/>
            <a:headEnd/>
            <a:tailEnd/>
          </a:ln>
        </p:spPr>
        <p:txBody>
          <a:bodyPr wrap="none"/>
          <a:lstStyle/>
          <a:p>
            <a:endParaRPr lang="en-US"/>
          </a:p>
        </p:txBody>
      </p:sp>
      <p:sp>
        <p:nvSpPr>
          <p:cNvPr id="60475" name="Line 1169"/>
          <p:cNvSpPr>
            <a:spLocks noChangeShapeType="1"/>
          </p:cNvSpPr>
          <p:nvPr/>
        </p:nvSpPr>
        <p:spPr bwMode="auto">
          <a:xfrm rot="9123344">
            <a:off x="4132263" y="5218113"/>
            <a:ext cx="274637" cy="0"/>
          </a:xfrm>
          <a:prstGeom prst="line">
            <a:avLst/>
          </a:prstGeom>
          <a:noFill/>
          <a:ln w="6350">
            <a:solidFill>
              <a:srgbClr val="993300"/>
            </a:solidFill>
            <a:miter lim="800000"/>
            <a:headEnd/>
            <a:tailEnd/>
          </a:ln>
        </p:spPr>
        <p:txBody>
          <a:bodyPr wrap="none"/>
          <a:lstStyle/>
          <a:p>
            <a:endParaRPr lang="en-US"/>
          </a:p>
        </p:txBody>
      </p:sp>
      <p:sp>
        <p:nvSpPr>
          <p:cNvPr id="60476" name="Line 1170"/>
          <p:cNvSpPr>
            <a:spLocks noChangeShapeType="1"/>
          </p:cNvSpPr>
          <p:nvPr/>
        </p:nvSpPr>
        <p:spPr bwMode="auto">
          <a:xfrm rot="9123344">
            <a:off x="4224338" y="5400675"/>
            <a:ext cx="274637" cy="0"/>
          </a:xfrm>
          <a:prstGeom prst="line">
            <a:avLst/>
          </a:prstGeom>
          <a:noFill/>
          <a:ln w="6350">
            <a:solidFill>
              <a:srgbClr val="993300"/>
            </a:solidFill>
            <a:miter lim="800000"/>
            <a:headEnd/>
            <a:tailEnd/>
          </a:ln>
        </p:spPr>
        <p:txBody>
          <a:bodyPr wrap="none"/>
          <a:lstStyle/>
          <a:p>
            <a:endParaRPr lang="en-US"/>
          </a:p>
        </p:txBody>
      </p:sp>
      <p:sp>
        <p:nvSpPr>
          <p:cNvPr id="60477" name="Oval 1171"/>
          <p:cNvSpPr>
            <a:spLocks noChangeArrowheads="1"/>
          </p:cNvSpPr>
          <p:nvPr/>
        </p:nvSpPr>
        <p:spPr bwMode="auto">
          <a:xfrm rot="9123344">
            <a:off x="4100513" y="51720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478" name="Freeform 1172"/>
          <p:cNvSpPr>
            <a:spLocks noChangeAspect="1"/>
          </p:cNvSpPr>
          <p:nvPr/>
        </p:nvSpPr>
        <p:spPr bwMode="auto">
          <a:xfrm rot="9123344">
            <a:off x="4129088" y="52990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79" name="Oval 1174"/>
          <p:cNvSpPr>
            <a:spLocks noChangeArrowheads="1"/>
          </p:cNvSpPr>
          <p:nvPr/>
        </p:nvSpPr>
        <p:spPr bwMode="auto">
          <a:xfrm rot="9123344">
            <a:off x="4570413" y="56546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480" name="Line 1175"/>
          <p:cNvSpPr>
            <a:spLocks noChangeShapeType="1"/>
          </p:cNvSpPr>
          <p:nvPr/>
        </p:nvSpPr>
        <p:spPr bwMode="auto">
          <a:xfrm rot="9123344">
            <a:off x="4572000" y="5797550"/>
            <a:ext cx="436563" cy="0"/>
          </a:xfrm>
          <a:prstGeom prst="line">
            <a:avLst/>
          </a:prstGeom>
          <a:noFill/>
          <a:ln w="6350">
            <a:solidFill>
              <a:srgbClr val="993300"/>
            </a:solidFill>
            <a:miter lim="800000"/>
            <a:headEnd/>
            <a:tailEnd/>
          </a:ln>
        </p:spPr>
        <p:txBody>
          <a:bodyPr wrap="none"/>
          <a:lstStyle/>
          <a:p>
            <a:endParaRPr lang="en-US"/>
          </a:p>
        </p:txBody>
      </p:sp>
      <p:sp>
        <p:nvSpPr>
          <p:cNvPr id="60481" name="Line 1176"/>
          <p:cNvSpPr>
            <a:spLocks noChangeShapeType="1"/>
          </p:cNvSpPr>
          <p:nvPr/>
        </p:nvSpPr>
        <p:spPr bwMode="auto">
          <a:xfrm rot="9123344">
            <a:off x="4572000" y="5743575"/>
            <a:ext cx="396875" cy="0"/>
          </a:xfrm>
          <a:prstGeom prst="line">
            <a:avLst/>
          </a:prstGeom>
          <a:noFill/>
          <a:ln w="6350">
            <a:solidFill>
              <a:srgbClr val="993300"/>
            </a:solidFill>
            <a:miter lim="800000"/>
            <a:headEnd/>
            <a:tailEnd/>
          </a:ln>
        </p:spPr>
        <p:txBody>
          <a:bodyPr wrap="none"/>
          <a:lstStyle/>
          <a:p>
            <a:endParaRPr lang="en-US"/>
          </a:p>
        </p:txBody>
      </p:sp>
      <p:sp>
        <p:nvSpPr>
          <p:cNvPr id="60482" name="Line 1177"/>
          <p:cNvSpPr>
            <a:spLocks noChangeShapeType="1"/>
          </p:cNvSpPr>
          <p:nvPr/>
        </p:nvSpPr>
        <p:spPr bwMode="auto">
          <a:xfrm rot="9123344">
            <a:off x="4611688" y="5842000"/>
            <a:ext cx="396875" cy="0"/>
          </a:xfrm>
          <a:prstGeom prst="line">
            <a:avLst/>
          </a:prstGeom>
          <a:noFill/>
          <a:ln w="6350">
            <a:solidFill>
              <a:srgbClr val="993300"/>
            </a:solidFill>
            <a:miter lim="800000"/>
            <a:headEnd/>
            <a:tailEnd/>
          </a:ln>
        </p:spPr>
        <p:txBody>
          <a:bodyPr wrap="none"/>
          <a:lstStyle/>
          <a:p>
            <a:endParaRPr lang="en-US"/>
          </a:p>
        </p:txBody>
      </p:sp>
      <p:sp>
        <p:nvSpPr>
          <p:cNvPr id="60483" name="Line 1178"/>
          <p:cNvSpPr>
            <a:spLocks noChangeShapeType="1"/>
          </p:cNvSpPr>
          <p:nvPr/>
        </p:nvSpPr>
        <p:spPr bwMode="auto">
          <a:xfrm rot="9123344">
            <a:off x="4603750" y="5703888"/>
            <a:ext cx="274638" cy="0"/>
          </a:xfrm>
          <a:prstGeom prst="line">
            <a:avLst/>
          </a:prstGeom>
          <a:noFill/>
          <a:ln w="6350">
            <a:solidFill>
              <a:srgbClr val="993300"/>
            </a:solidFill>
            <a:miter lim="800000"/>
            <a:headEnd/>
            <a:tailEnd/>
          </a:ln>
        </p:spPr>
        <p:txBody>
          <a:bodyPr wrap="none"/>
          <a:lstStyle/>
          <a:p>
            <a:endParaRPr lang="en-US"/>
          </a:p>
        </p:txBody>
      </p:sp>
      <p:sp>
        <p:nvSpPr>
          <p:cNvPr id="60484" name="Line 1179"/>
          <p:cNvSpPr>
            <a:spLocks noChangeShapeType="1"/>
          </p:cNvSpPr>
          <p:nvPr/>
        </p:nvSpPr>
        <p:spPr bwMode="auto">
          <a:xfrm rot="9123344">
            <a:off x="4695825" y="5886450"/>
            <a:ext cx="274638" cy="0"/>
          </a:xfrm>
          <a:prstGeom prst="line">
            <a:avLst/>
          </a:prstGeom>
          <a:noFill/>
          <a:ln w="6350">
            <a:solidFill>
              <a:srgbClr val="993300"/>
            </a:solidFill>
            <a:miter lim="800000"/>
            <a:headEnd/>
            <a:tailEnd/>
          </a:ln>
        </p:spPr>
        <p:txBody>
          <a:bodyPr wrap="none"/>
          <a:lstStyle/>
          <a:p>
            <a:endParaRPr lang="en-US"/>
          </a:p>
        </p:txBody>
      </p:sp>
      <p:sp>
        <p:nvSpPr>
          <p:cNvPr id="60485" name="Oval 1180"/>
          <p:cNvSpPr>
            <a:spLocks noChangeArrowheads="1"/>
          </p:cNvSpPr>
          <p:nvPr/>
        </p:nvSpPr>
        <p:spPr bwMode="auto">
          <a:xfrm rot="9123344">
            <a:off x="4572000" y="56578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486" name="Freeform 1181"/>
          <p:cNvSpPr>
            <a:spLocks noChangeAspect="1"/>
          </p:cNvSpPr>
          <p:nvPr/>
        </p:nvSpPr>
        <p:spPr bwMode="auto">
          <a:xfrm rot="9123344">
            <a:off x="4600575" y="57848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87" name="Oval 1183"/>
          <p:cNvSpPr>
            <a:spLocks noChangeArrowheads="1"/>
          </p:cNvSpPr>
          <p:nvPr/>
        </p:nvSpPr>
        <p:spPr bwMode="auto">
          <a:xfrm rot="9123344">
            <a:off x="5046663" y="62261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488" name="Line 1184"/>
          <p:cNvSpPr>
            <a:spLocks noChangeShapeType="1"/>
          </p:cNvSpPr>
          <p:nvPr/>
        </p:nvSpPr>
        <p:spPr bwMode="auto">
          <a:xfrm rot="9123344">
            <a:off x="5048250" y="6369050"/>
            <a:ext cx="436563" cy="0"/>
          </a:xfrm>
          <a:prstGeom prst="line">
            <a:avLst/>
          </a:prstGeom>
          <a:noFill/>
          <a:ln w="6350">
            <a:solidFill>
              <a:srgbClr val="993300"/>
            </a:solidFill>
            <a:miter lim="800000"/>
            <a:headEnd/>
            <a:tailEnd/>
          </a:ln>
        </p:spPr>
        <p:txBody>
          <a:bodyPr wrap="none"/>
          <a:lstStyle/>
          <a:p>
            <a:endParaRPr lang="en-US"/>
          </a:p>
        </p:txBody>
      </p:sp>
      <p:sp>
        <p:nvSpPr>
          <p:cNvPr id="60489" name="Line 1185"/>
          <p:cNvSpPr>
            <a:spLocks noChangeShapeType="1"/>
          </p:cNvSpPr>
          <p:nvPr/>
        </p:nvSpPr>
        <p:spPr bwMode="auto">
          <a:xfrm rot="9123344">
            <a:off x="5048250" y="6315075"/>
            <a:ext cx="396875" cy="0"/>
          </a:xfrm>
          <a:prstGeom prst="line">
            <a:avLst/>
          </a:prstGeom>
          <a:noFill/>
          <a:ln w="6350">
            <a:solidFill>
              <a:srgbClr val="993300"/>
            </a:solidFill>
            <a:miter lim="800000"/>
            <a:headEnd/>
            <a:tailEnd/>
          </a:ln>
        </p:spPr>
        <p:txBody>
          <a:bodyPr wrap="none"/>
          <a:lstStyle/>
          <a:p>
            <a:endParaRPr lang="en-US"/>
          </a:p>
        </p:txBody>
      </p:sp>
      <p:sp>
        <p:nvSpPr>
          <p:cNvPr id="60490" name="Line 1186"/>
          <p:cNvSpPr>
            <a:spLocks noChangeShapeType="1"/>
          </p:cNvSpPr>
          <p:nvPr/>
        </p:nvSpPr>
        <p:spPr bwMode="auto">
          <a:xfrm rot="9123344">
            <a:off x="5087938" y="6413500"/>
            <a:ext cx="396875" cy="0"/>
          </a:xfrm>
          <a:prstGeom prst="line">
            <a:avLst/>
          </a:prstGeom>
          <a:noFill/>
          <a:ln w="6350">
            <a:solidFill>
              <a:srgbClr val="993300"/>
            </a:solidFill>
            <a:miter lim="800000"/>
            <a:headEnd/>
            <a:tailEnd/>
          </a:ln>
        </p:spPr>
        <p:txBody>
          <a:bodyPr wrap="none"/>
          <a:lstStyle/>
          <a:p>
            <a:endParaRPr lang="en-US"/>
          </a:p>
        </p:txBody>
      </p:sp>
      <p:sp>
        <p:nvSpPr>
          <p:cNvPr id="60491" name="Line 1187"/>
          <p:cNvSpPr>
            <a:spLocks noChangeShapeType="1"/>
          </p:cNvSpPr>
          <p:nvPr/>
        </p:nvSpPr>
        <p:spPr bwMode="auto">
          <a:xfrm rot="9123344">
            <a:off x="5080000" y="6275388"/>
            <a:ext cx="274638" cy="0"/>
          </a:xfrm>
          <a:prstGeom prst="line">
            <a:avLst/>
          </a:prstGeom>
          <a:noFill/>
          <a:ln w="6350">
            <a:solidFill>
              <a:srgbClr val="993300"/>
            </a:solidFill>
            <a:miter lim="800000"/>
            <a:headEnd/>
            <a:tailEnd/>
          </a:ln>
        </p:spPr>
        <p:txBody>
          <a:bodyPr wrap="none"/>
          <a:lstStyle/>
          <a:p>
            <a:endParaRPr lang="en-US"/>
          </a:p>
        </p:txBody>
      </p:sp>
      <p:sp>
        <p:nvSpPr>
          <p:cNvPr id="60492" name="Line 1188"/>
          <p:cNvSpPr>
            <a:spLocks noChangeShapeType="1"/>
          </p:cNvSpPr>
          <p:nvPr/>
        </p:nvSpPr>
        <p:spPr bwMode="auto">
          <a:xfrm rot="9123344">
            <a:off x="5172075" y="6457950"/>
            <a:ext cx="274638" cy="0"/>
          </a:xfrm>
          <a:prstGeom prst="line">
            <a:avLst/>
          </a:prstGeom>
          <a:noFill/>
          <a:ln w="6350">
            <a:solidFill>
              <a:srgbClr val="993300"/>
            </a:solidFill>
            <a:miter lim="800000"/>
            <a:headEnd/>
            <a:tailEnd/>
          </a:ln>
        </p:spPr>
        <p:txBody>
          <a:bodyPr wrap="none"/>
          <a:lstStyle/>
          <a:p>
            <a:endParaRPr lang="en-US"/>
          </a:p>
        </p:txBody>
      </p:sp>
      <p:sp>
        <p:nvSpPr>
          <p:cNvPr id="60493" name="Oval 1189"/>
          <p:cNvSpPr>
            <a:spLocks noChangeArrowheads="1"/>
          </p:cNvSpPr>
          <p:nvPr/>
        </p:nvSpPr>
        <p:spPr bwMode="auto">
          <a:xfrm rot="9123344">
            <a:off x="5048250" y="62293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494" name="Freeform 1190"/>
          <p:cNvSpPr>
            <a:spLocks noChangeAspect="1"/>
          </p:cNvSpPr>
          <p:nvPr/>
        </p:nvSpPr>
        <p:spPr bwMode="auto">
          <a:xfrm rot="9123344">
            <a:off x="5076825" y="63563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495" name="Oval 1192"/>
          <p:cNvSpPr>
            <a:spLocks noChangeArrowheads="1"/>
          </p:cNvSpPr>
          <p:nvPr/>
        </p:nvSpPr>
        <p:spPr bwMode="auto">
          <a:xfrm rot="-5400000">
            <a:off x="1710531" y="4648994"/>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496" name="Line 1193"/>
          <p:cNvSpPr>
            <a:spLocks noChangeShapeType="1"/>
          </p:cNvSpPr>
          <p:nvPr/>
        </p:nvSpPr>
        <p:spPr bwMode="auto">
          <a:xfrm rot="-5400000">
            <a:off x="1705769" y="4779169"/>
            <a:ext cx="436562" cy="0"/>
          </a:xfrm>
          <a:prstGeom prst="line">
            <a:avLst/>
          </a:prstGeom>
          <a:noFill/>
          <a:ln w="6350">
            <a:solidFill>
              <a:srgbClr val="993300"/>
            </a:solidFill>
            <a:miter lim="800000"/>
            <a:headEnd/>
            <a:tailEnd/>
          </a:ln>
        </p:spPr>
        <p:txBody>
          <a:bodyPr wrap="none"/>
          <a:lstStyle/>
          <a:p>
            <a:endParaRPr lang="en-US"/>
          </a:p>
        </p:txBody>
      </p:sp>
      <p:sp>
        <p:nvSpPr>
          <p:cNvPr id="60497" name="Line 1194"/>
          <p:cNvSpPr>
            <a:spLocks noChangeShapeType="1"/>
          </p:cNvSpPr>
          <p:nvPr/>
        </p:nvSpPr>
        <p:spPr bwMode="auto">
          <a:xfrm rot="-5400000" flipH="1" flipV="1">
            <a:off x="1782762" y="4786313"/>
            <a:ext cx="396875" cy="0"/>
          </a:xfrm>
          <a:prstGeom prst="line">
            <a:avLst/>
          </a:prstGeom>
          <a:noFill/>
          <a:ln w="6350">
            <a:solidFill>
              <a:srgbClr val="993300"/>
            </a:solidFill>
            <a:miter lim="800000"/>
            <a:headEnd/>
            <a:tailEnd/>
          </a:ln>
        </p:spPr>
        <p:txBody>
          <a:bodyPr wrap="none"/>
          <a:lstStyle/>
          <a:p>
            <a:endParaRPr lang="en-US"/>
          </a:p>
        </p:txBody>
      </p:sp>
      <p:sp>
        <p:nvSpPr>
          <p:cNvPr id="60498" name="Line 1195"/>
          <p:cNvSpPr>
            <a:spLocks noChangeShapeType="1"/>
          </p:cNvSpPr>
          <p:nvPr/>
        </p:nvSpPr>
        <p:spPr bwMode="auto">
          <a:xfrm rot="-5400000">
            <a:off x="1677987" y="4776788"/>
            <a:ext cx="396875" cy="0"/>
          </a:xfrm>
          <a:prstGeom prst="line">
            <a:avLst/>
          </a:prstGeom>
          <a:noFill/>
          <a:ln w="6350">
            <a:solidFill>
              <a:srgbClr val="993300"/>
            </a:solidFill>
            <a:miter lim="800000"/>
            <a:headEnd/>
            <a:tailEnd/>
          </a:ln>
        </p:spPr>
        <p:txBody>
          <a:bodyPr wrap="none"/>
          <a:lstStyle/>
          <a:p>
            <a:endParaRPr lang="en-US"/>
          </a:p>
        </p:txBody>
      </p:sp>
      <p:sp>
        <p:nvSpPr>
          <p:cNvPr id="60499" name="Line 1196"/>
          <p:cNvSpPr>
            <a:spLocks noChangeShapeType="1"/>
          </p:cNvSpPr>
          <p:nvPr/>
        </p:nvSpPr>
        <p:spPr bwMode="auto">
          <a:xfrm rot="-5400000">
            <a:off x="1893094" y="4779169"/>
            <a:ext cx="274638" cy="0"/>
          </a:xfrm>
          <a:prstGeom prst="line">
            <a:avLst/>
          </a:prstGeom>
          <a:noFill/>
          <a:ln w="6350">
            <a:solidFill>
              <a:srgbClr val="993300"/>
            </a:solidFill>
            <a:miter lim="800000"/>
            <a:headEnd/>
            <a:tailEnd/>
          </a:ln>
        </p:spPr>
        <p:txBody>
          <a:bodyPr wrap="none"/>
          <a:lstStyle/>
          <a:p>
            <a:endParaRPr lang="en-US"/>
          </a:p>
        </p:txBody>
      </p:sp>
      <p:sp>
        <p:nvSpPr>
          <p:cNvPr id="60500" name="Line 1197"/>
          <p:cNvSpPr>
            <a:spLocks noChangeShapeType="1"/>
          </p:cNvSpPr>
          <p:nvPr/>
        </p:nvSpPr>
        <p:spPr bwMode="auto">
          <a:xfrm rot="-5400000">
            <a:off x="1688306" y="4774407"/>
            <a:ext cx="274637" cy="0"/>
          </a:xfrm>
          <a:prstGeom prst="line">
            <a:avLst/>
          </a:prstGeom>
          <a:noFill/>
          <a:ln w="6350">
            <a:solidFill>
              <a:srgbClr val="993300"/>
            </a:solidFill>
            <a:miter lim="800000"/>
            <a:headEnd/>
            <a:tailEnd/>
          </a:ln>
        </p:spPr>
        <p:txBody>
          <a:bodyPr wrap="none"/>
          <a:lstStyle/>
          <a:p>
            <a:endParaRPr lang="en-US"/>
          </a:p>
        </p:txBody>
      </p:sp>
      <p:sp>
        <p:nvSpPr>
          <p:cNvPr id="60501" name="Oval 1198"/>
          <p:cNvSpPr>
            <a:spLocks noChangeArrowheads="1"/>
          </p:cNvSpPr>
          <p:nvPr/>
        </p:nvSpPr>
        <p:spPr bwMode="auto">
          <a:xfrm rot="-5400000">
            <a:off x="1708944" y="46505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02" name="Freeform 1199"/>
          <p:cNvSpPr>
            <a:spLocks noChangeAspect="1"/>
          </p:cNvSpPr>
          <p:nvPr/>
        </p:nvSpPr>
        <p:spPr bwMode="auto">
          <a:xfrm rot="-5400000">
            <a:off x="1635125" y="47148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03" name="Oval 1201"/>
          <p:cNvSpPr>
            <a:spLocks noChangeArrowheads="1"/>
          </p:cNvSpPr>
          <p:nvPr/>
        </p:nvSpPr>
        <p:spPr bwMode="auto">
          <a:xfrm rot="-5400000">
            <a:off x="2207419" y="51966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504" name="Line 1202"/>
          <p:cNvSpPr>
            <a:spLocks noChangeShapeType="1"/>
          </p:cNvSpPr>
          <p:nvPr/>
        </p:nvSpPr>
        <p:spPr bwMode="auto">
          <a:xfrm rot="-5400000">
            <a:off x="2202656" y="5326857"/>
            <a:ext cx="436563" cy="0"/>
          </a:xfrm>
          <a:prstGeom prst="line">
            <a:avLst/>
          </a:prstGeom>
          <a:noFill/>
          <a:ln w="6350">
            <a:solidFill>
              <a:srgbClr val="993300"/>
            </a:solidFill>
            <a:miter lim="800000"/>
            <a:headEnd/>
            <a:tailEnd/>
          </a:ln>
        </p:spPr>
        <p:txBody>
          <a:bodyPr wrap="none"/>
          <a:lstStyle/>
          <a:p>
            <a:endParaRPr lang="en-US"/>
          </a:p>
        </p:txBody>
      </p:sp>
      <p:sp>
        <p:nvSpPr>
          <p:cNvPr id="60505" name="Line 1203"/>
          <p:cNvSpPr>
            <a:spLocks noChangeShapeType="1"/>
          </p:cNvSpPr>
          <p:nvPr/>
        </p:nvSpPr>
        <p:spPr bwMode="auto">
          <a:xfrm rot="-5400000" flipH="1" flipV="1">
            <a:off x="2279650" y="5334001"/>
            <a:ext cx="396875" cy="0"/>
          </a:xfrm>
          <a:prstGeom prst="line">
            <a:avLst/>
          </a:prstGeom>
          <a:noFill/>
          <a:ln w="6350">
            <a:solidFill>
              <a:srgbClr val="993300"/>
            </a:solidFill>
            <a:miter lim="800000"/>
            <a:headEnd/>
            <a:tailEnd/>
          </a:ln>
        </p:spPr>
        <p:txBody>
          <a:bodyPr wrap="none"/>
          <a:lstStyle/>
          <a:p>
            <a:endParaRPr lang="en-US"/>
          </a:p>
        </p:txBody>
      </p:sp>
      <p:sp>
        <p:nvSpPr>
          <p:cNvPr id="60506" name="Line 1204"/>
          <p:cNvSpPr>
            <a:spLocks noChangeShapeType="1"/>
          </p:cNvSpPr>
          <p:nvPr/>
        </p:nvSpPr>
        <p:spPr bwMode="auto">
          <a:xfrm rot="-5400000">
            <a:off x="2174875" y="5324476"/>
            <a:ext cx="396875" cy="0"/>
          </a:xfrm>
          <a:prstGeom prst="line">
            <a:avLst/>
          </a:prstGeom>
          <a:noFill/>
          <a:ln w="6350">
            <a:solidFill>
              <a:srgbClr val="993300"/>
            </a:solidFill>
            <a:miter lim="800000"/>
            <a:headEnd/>
            <a:tailEnd/>
          </a:ln>
        </p:spPr>
        <p:txBody>
          <a:bodyPr wrap="none"/>
          <a:lstStyle/>
          <a:p>
            <a:endParaRPr lang="en-US"/>
          </a:p>
        </p:txBody>
      </p:sp>
      <p:sp>
        <p:nvSpPr>
          <p:cNvPr id="60507" name="Line 1205"/>
          <p:cNvSpPr>
            <a:spLocks noChangeShapeType="1"/>
          </p:cNvSpPr>
          <p:nvPr/>
        </p:nvSpPr>
        <p:spPr bwMode="auto">
          <a:xfrm rot="-5400000">
            <a:off x="2389981" y="5326857"/>
            <a:ext cx="274637" cy="0"/>
          </a:xfrm>
          <a:prstGeom prst="line">
            <a:avLst/>
          </a:prstGeom>
          <a:noFill/>
          <a:ln w="6350">
            <a:solidFill>
              <a:srgbClr val="993300"/>
            </a:solidFill>
            <a:miter lim="800000"/>
            <a:headEnd/>
            <a:tailEnd/>
          </a:ln>
        </p:spPr>
        <p:txBody>
          <a:bodyPr wrap="none"/>
          <a:lstStyle/>
          <a:p>
            <a:endParaRPr lang="en-US"/>
          </a:p>
        </p:txBody>
      </p:sp>
      <p:sp>
        <p:nvSpPr>
          <p:cNvPr id="60508" name="Line 1206"/>
          <p:cNvSpPr>
            <a:spLocks noChangeShapeType="1"/>
          </p:cNvSpPr>
          <p:nvPr/>
        </p:nvSpPr>
        <p:spPr bwMode="auto">
          <a:xfrm rot="-5400000">
            <a:off x="2185194" y="5322094"/>
            <a:ext cx="274638" cy="0"/>
          </a:xfrm>
          <a:prstGeom prst="line">
            <a:avLst/>
          </a:prstGeom>
          <a:noFill/>
          <a:ln w="6350">
            <a:solidFill>
              <a:srgbClr val="993300"/>
            </a:solidFill>
            <a:miter lim="800000"/>
            <a:headEnd/>
            <a:tailEnd/>
          </a:ln>
        </p:spPr>
        <p:txBody>
          <a:bodyPr wrap="none"/>
          <a:lstStyle/>
          <a:p>
            <a:endParaRPr lang="en-US"/>
          </a:p>
        </p:txBody>
      </p:sp>
      <p:sp>
        <p:nvSpPr>
          <p:cNvPr id="60509" name="Oval 1207"/>
          <p:cNvSpPr>
            <a:spLocks noChangeArrowheads="1"/>
          </p:cNvSpPr>
          <p:nvPr/>
        </p:nvSpPr>
        <p:spPr bwMode="auto">
          <a:xfrm rot="-5400000">
            <a:off x="2204244" y="51966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10" name="Freeform 1208"/>
          <p:cNvSpPr>
            <a:spLocks noChangeAspect="1"/>
          </p:cNvSpPr>
          <p:nvPr/>
        </p:nvSpPr>
        <p:spPr bwMode="auto">
          <a:xfrm rot="-5400000">
            <a:off x="2132013" y="52625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11" name="Oval 1210"/>
          <p:cNvSpPr>
            <a:spLocks noChangeArrowheads="1"/>
          </p:cNvSpPr>
          <p:nvPr/>
        </p:nvSpPr>
        <p:spPr bwMode="auto">
          <a:xfrm rot="-5400000">
            <a:off x="2690019" y="56919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512" name="Line 1211"/>
          <p:cNvSpPr>
            <a:spLocks noChangeShapeType="1"/>
          </p:cNvSpPr>
          <p:nvPr/>
        </p:nvSpPr>
        <p:spPr bwMode="auto">
          <a:xfrm rot="-5400000">
            <a:off x="2685256" y="5822157"/>
            <a:ext cx="436563" cy="0"/>
          </a:xfrm>
          <a:prstGeom prst="line">
            <a:avLst/>
          </a:prstGeom>
          <a:noFill/>
          <a:ln w="6350">
            <a:solidFill>
              <a:srgbClr val="993300"/>
            </a:solidFill>
            <a:miter lim="800000"/>
            <a:headEnd/>
            <a:tailEnd/>
          </a:ln>
        </p:spPr>
        <p:txBody>
          <a:bodyPr wrap="none"/>
          <a:lstStyle/>
          <a:p>
            <a:endParaRPr lang="en-US"/>
          </a:p>
        </p:txBody>
      </p:sp>
      <p:sp>
        <p:nvSpPr>
          <p:cNvPr id="60513" name="Line 1212"/>
          <p:cNvSpPr>
            <a:spLocks noChangeShapeType="1"/>
          </p:cNvSpPr>
          <p:nvPr/>
        </p:nvSpPr>
        <p:spPr bwMode="auto">
          <a:xfrm rot="-5400000" flipH="1" flipV="1">
            <a:off x="2762250" y="5829301"/>
            <a:ext cx="396875" cy="0"/>
          </a:xfrm>
          <a:prstGeom prst="line">
            <a:avLst/>
          </a:prstGeom>
          <a:noFill/>
          <a:ln w="6350">
            <a:solidFill>
              <a:srgbClr val="993300"/>
            </a:solidFill>
            <a:miter lim="800000"/>
            <a:headEnd/>
            <a:tailEnd/>
          </a:ln>
        </p:spPr>
        <p:txBody>
          <a:bodyPr wrap="none"/>
          <a:lstStyle/>
          <a:p>
            <a:endParaRPr lang="en-US"/>
          </a:p>
        </p:txBody>
      </p:sp>
      <p:sp>
        <p:nvSpPr>
          <p:cNvPr id="60514" name="Line 1213"/>
          <p:cNvSpPr>
            <a:spLocks noChangeShapeType="1"/>
          </p:cNvSpPr>
          <p:nvPr/>
        </p:nvSpPr>
        <p:spPr bwMode="auto">
          <a:xfrm rot="-5400000">
            <a:off x="2657475" y="5819776"/>
            <a:ext cx="396875" cy="0"/>
          </a:xfrm>
          <a:prstGeom prst="line">
            <a:avLst/>
          </a:prstGeom>
          <a:noFill/>
          <a:ln w="6350">
            <a:solidFill>
              <a:srgbClr val="993300"/>
            </a:solidFill>
            <a:miter lim="800000"/>
            <a:headEnd/>
            <a:tailEnd/>
          </a:ln>
        </p:spPr>
        <p:txBody>
          <a:bodyPr wrap="none"/>
          <a:lstStyle/>
          <a:p>
            <a:endParaRPr lang="en-US"/>
          </a:p>
        </p:txBody>
      </p:sp>
      <p:sp>
        <p:nvSpPr>
          <p:cNvPr id="60515" name="Line 1214"/>
          <p:cNvSpPr>
            <a:spLocks noChangeShapeType="1"/>
          </p:cNvSpPr>
          <p:nvPr/>
        </p:nvSpPr>
        <p:spPr bwMode="auto">
          <a:xfrm rot="-5400000">
            <a:off x="2872581" y="5822157"/>
            <a:ext cx="274637" cy="0"/>
          </a:xfrm>
          <a:prstGeom prst="line">
            <a:avLst/>
          </a:prstGeom>
          <a:noFill/>
          <a:ln w="6350">
            <a:solidFill>
              <a:srgbClr val="993300"/>
            </a:solidFill>
            <a:miter lim="800000"/>
            <a:headEnd/>
            <a:tailEnd/>
          </a:ln>
        </p:spPr>
        <p:txBody>
          <a:bodyPr wrap="none"/>
          <a:lstStyle/>
          <a:p>
            <a:endParaRPr lang="en-US"/>
          </a:p>
        </p:txBody>
      </p:sp>
      <p:sp>
        <p:nvSpPr>
          <p:cNvPr id="60516" name="Line 1215"/>
          <p:cNvSpPr>
            <a:spLocks noChangeShapeType="1"/>
          </p:cNvSpPr>
          <p:nvPr/>
        </p:nvSpPr>
        <p:spPr bwMode="auto">
          <a:xfrm rot="-5400000">
            <a:off x="2667794" y="5817394"/>
            <a:ext cx="274638" cy="0"/>
          </a:xfrm>
          <a:prstGeom prst="line">
            <a:avLst/>
          </a:prstGeom>
          <a:noFill/>
          <a:ln w="6350">
            <a:solidFill>
              <a:srgbClr val="993300"/>
            </a:solidFill>
            <a:miter lim="800000"/>
            <a:headEnd/>
            <a:tailEnd/>
          </a:ln>
        </p:spPr>
        <p:txBody>
          <a:bodyPr wrap="none"/>
          <a:lstStyle/>
          <a:p>
            <a:endParaRPr lang="en-US"/>
          </a:p>
        </p:txBody>
      </p:sp>
      <p:sp>
        <p:nvSpPr>
          <p:cNvPr id="60517" name="Oval 1216"/>
          <p:cNvSpPr>
            <a:spLocks noChangeArrowheads="1"/>
          </p:cNvSpPr>
          <p:nvPr/>
        </p:nvSpPr>
        <p:spPr bwMode="auto">
          <a:xfrm rot="-5400000">
            <a:off x="2686844" y="56919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18" name="Freeform 1217"/>
          <p:cNvSpPr>
            <a:spLocks noChangeAspect="1"/>
          </p:cNvSpPr>
          <p:nvPr/>
        </p:nvSpPr>
        <p:spPr bwMode="auto">
          <a:xfrm rot="-5400000">
            <a:off x="2614613" y="57578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19" name="Oval 1219"/>
          <p:cNvSpPr>
            <a:spLocks noChangeArrowheads="1"/>
          </p:cNvSpPr>
          <p:nvPr/>
        </p:nvSpPr>
        <p:spPr bwMode="auto">
          <a:xfrm rot="-5400000">
            <a:off x="3153569" y="62444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520" name="Line 1220"/>
          <p:cNvSpPr>
            <a:spLocks noChangeShapeType="1"/>
          </p:cNvSpPr>
          <p:nvPr/>
        </p:nvSpPr>
        <p:spPr bwMode="auto">
          <a:xfrm rot="-5400000">
            <a:off x="3148806" y="6374607"/>
            <a:ext cx="436563" cy="0"/>
          </a:xfrm>
          <a:prstGeom prst="line">
            <a:avLst/>
          </a:prstGeom>
          <a:noFill/>
          <a:ln w="6350">
            <a:solidFill>
              <a:srgbClr val="993300"/>
            </a:solidFill>
            <a:miter lim="800000"/>
            <a:headEnd/>
            <a:tailEnd/>
          </a:ln>
        </p:spPr>
        <p:txBody>
          <a:bodyPr wrap="none"/>
          <a:lstStyle/>
          <a:p>
            <a:endParaRPr lang="en-US"/>
          </a:p>
        </p:txBody>
      </p:sp>
      <p:sp>
        <p:nvSpPr>
          <p:cNvPr id="60521" name="Line 1221"/>
          <p:cNvSpPr>
            <a:spLocks noChangeShapeType="1"/>
          </p:cNvSpPr>
          <p:nvPr/>
        </p:nvSpPr>
        <p:spPr bwMode="auto">
          <a:xfrm rot="-5400000" flipH="1" flipV="1">
            <a:off x="3225800" y="6381751"/>
            <a:ext cx="396875" cy="0"/>
          </a:xfrm>
          <a:prstGeom prst="line">
            <a:avLst/>
          </a:prstGeom>
          <a:noFill/>
          <a:ln w="6350">
            <a:solidFill>
              <a:srgbClr val="993300"/>
            </a:solidFill>
            <a:miter lim="800000"/>
            <a:headEnd/>
            <a:tailEnd/>
          </a:ln>
        </p:spPr>
        <p:txBody>
          <a:bodyPr wrap="none"/>
          <a:lstStyle/>
          <a:p>
            <a:endParaRPr lang="en-US"/>
          </a:p>
        </p:txBody>
      </p:sp>
      <p:sp>
        <p:nvSpPr>
          <p:cNvPr id="60522" name="Line 1222"/>
          <p:cNvSpPr>
            <a:spLocks noChangeShapeType="1"/>
          </p:cNvSpPr>
          <p:nvPr/>
        </p:nvSpPr>
        <p:spPr bwMode="auto">
          <a:xfrm rot="-5400000">
            <a:off x="3121025" y="6372226"/>
            <a:ext cx="396875" cy="0"/>
          </a:xfrm>
          <a:prstGeom prst="line">
            <a:avLst/>
          </a:prstGeom>
          <a:noFill/>
          <a:ln w="6350">
            <a:solidFill>
              <a:srgbClr val="993300"/>
            </a:solidFill>
            <a:miter lim="800000"/>
            <a:headEnd/>
            <a:tailEnd/>
          </a:ln>
        </p:spPr>
        <p:txBody>
          <a:bodyPr wrap="none"/>
          <a:lstStyle/>
          <a:p>
            <a:endParaRPr lang="en-US"/>
          </a:p>
        </p:txBody>
      </p:sp>
      <p:sp>
        <p:nvSpPr>
          <p:cNvPr id="60523" name="Line 1223"/>
          <p:cNvSpPr>
            <a:spLocks noChangeShapeType="1"/>
          </p:cNvSpPr>
          <p:nvPr/>
        </p:nvSpPr>
        <p:spPr bwMode="auto">
          <a:xfrm rot="-5400000">
            <a:off x="3336131" y="6374607"/>
            <a:ext cx="274637" cy="0"/>
          </a:xfrm>
          <a:prstGeom prst="line">
            <a:avLst/>
          </a:prstGeom>
          <a:noFill/>
          <a:ln w="6350">
            <a:solidFill>
              <a:srgbClr val="993300"/>
            </a:solidFill>
            <a:miter lim="800000"/>
            <a:headEnd/>
            <a:tailEnd/>
          </a:ln>
        </p:spPr>
        <p:txBody>
          <a:bodyPr wrap="none"/>
          <a:lstStyle/>
          <a:p>
            <a:endParaRPr lang="en-US"/>
          </a:p>
        </p:txBody>
      </p:sp>
      <p:sp>
        <p:nvSpPr>
          <p:cNvPr id="60524" name="Line 1224"/>
          <p:cNvSpPr>
            <a:spLocks noChangeShapeType="1"/>
          </p:cNvSpPr>
          <p:nvPr/>
        </p:nvSpPr>
        <p:spPr bwMode="auto">
          <a:xfrm rot="-5400000">
            <a:off x="3131344" y="6369844"/>
            <a:ext cx="274638" cy="0"/>
          </a:xfrm>
          <a:prstGeom prst="line">
            <a:avLst/>
          </a:prstGeom>
          <a:noFill/>
          <a:ln w="6350">
            <a:solidFill>
              <a:srgbClr val="993300"/>
            </a:solidFill>
            <a:miter lim="800000"/>
            <a:headEnd/>
            <a:tailEnd/>
          </a:ln>
        </p:spPr>
        <p:txBody>
          <a:bodyPr wrap="none"/>
          <a:lstStyle/>
          <a:p>
            <a:endParaRPr lang="en-US"/>
          </a:p>
        </p:txBody>
      </p:sp>
      <p:sp>
        <p:nvSpPr>
          <p:cNvPr id="60525" name="Oval 1225"/>
          <p:cNvSpPr>
            <a:spLocks noChangeArrowheads="1"/>
          </p:cNvSpPr>
          <p:nvPr/>
        </p:nvSpPr>
        <p:spPr bwMode="auto">
          <a:xfrm rot="-5400000">
            <a:off x="3150394" y="6244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26" name="Freeform 1226"/>
          <p:cNvSpPr>
            <a:spLocks noChangeAspect="1"/>
          </p:cNvSpPr>
          <p:nvPr/>
        </p:nvSpPr>
        <p:spPr bwMode="auto">
          <a:xfrm rot="-5400000">
            <a:off x="3078163" y="63103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27" name="Oval 1228"/>
          <p:cNvSpPr>
            <a:spLocks noChangeArrowheads="1"/>
          </p:cNvSpPr>
          <p:nvPr/>
        </p:nvSpPr>
        <p:spPr bwMode="auto">
          <a:xfrm rot="-5400000">
            <a:off x="1259681" y="4091782"/>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28" name="Line 1229"/>
          <p:cNvSpPr>
            <a:spLocks noChangeShapeType="1"/>
          </p:cNvSpPr>
          <p:nvPr/>
        </p:nvSpPr>
        <p:spPr bwMode="auto">
          <a:xfrm rot="-5400000">
            <a:off x="1254918" y="4221957"/>
            <a:ext cx="436563" cy="0"/>
          </a:xfrm>
          <a:prstGeom prst="line">
            <a:avLst/>
          </a:prstGeom>
          <a:noFill/>
          <a:ln w="6350">
            <a:solidFill>
              <a:srgbClr val="993300"/>
            </a:solidFill>
            <a:miter lim="800000"/>
            <a:headEnd/>
            <a:tailEnd/>
          </a:ln>
        </p:spPr>
        <p:txBody>
          <a:bodyPr wrap="none"/>
          <a:lstStyle/>
          <a:p>
            <a:endParaRPr lang="en-US"/>
          </a:p>
        </p:txBody>
      </p:sp>
      <p:sp>
        <p:nvSpPr>
          <p:cNvPr id="60529" name="Line 1230"/>
          <p:cNvSpPr>
            <a:spLocks noChangeShapeType="1"/>
          </p:cNvSpPr>
          <p:nvPr/>
        </p:nvSpPr>
        <p:spPr bwMode="auto">
          <a:xfrm rot="-5400000" flipH="1" flipV="1">
            <a:off x="1331912" y="4229101"/>
            <a:ext cx="396875" cy="0"/>
          </a:xfrm>
          <a:prstGeom prst="line">
            <a:avLst/>
          </a:prstGeom>
          <a:noFill/>
          <a:ln w="6350">
            <a:solidFill>
              <a:srgbClr val="993300"/>
            </a:solidFill>
            <a:miter lim="800000"/>
            <a:headEnd/>
            <a:tailEnd/>
          </a:ln>
        </p:spPr>
        <p:txBody>
          <a:bodyPr wrap="none"/>
          <a:lstStyle/>
          <a:p>
            <a:endParaRPr lang="en-US"/>
          </a:p>
        </p:txBody>
      </p:sp>
      <p:sp>
        <p:nvSpPr>
          <p:cNvPr id="60530" name="Line 1231"/>
          <p:cNvSpPr>
            <a:spLocks noChangeShapeType="1"/>
          </p:cNvSpPr>
          <p:nvPr/>
        </p:nvSpPr>
        <p:spPr bwMode="auto">
          <a:xfrm rot="-5400000">
            <a:off x="1227137" y="4219576"/>
            <a:ext cx="396875" cy="0"/>
          </a:xfrm>
          <a:prstGeom prst="line">
            <a:avLst/>
          </a:prstGeom>
          <a:noFill/>
          <a:ln w="6350">
            <a:solidFill>
              <a:srgbClr val="993300"/>
            </a:solidFill>
            <a:miter lim="800000"/>
            <a:headEnd/>
            <a:tailEnd/>
          </a:ln>
        </p:spPr>
        <p:txBody>
          <a:bodyPr wrap="none"/>
          <a:lstStyle/>
          <a:p>
            <a:endParaRPr lang="en-US"/>
          </a:p>
        </p:txBody>
      </p:sp>
      <p:sp>
        <p:nvSpPr>
          <p:cNvPr id="60531" name="Line 1232"/>
          <p:cNvSpPr>
            <a:spLocks noChangeShapeType="1"/>
          </p:cNvSpPr>
          <p:nvPr/>
        </p:nvSpPr>
        <p:spPr bwMode="auto">
          <a:xfrm rot="-5400000">
            <a:off x="1442244" y="4221957"/>
            <a:ext cx="274637" cy="0"/>
          </a:xfrm>
          <a:prstGeom prst="line">
            <a:avLst/>
          </a:prstGeom>
          <a:noFill/>
          <a:ln w="6350">
            <a:solidFill>
              <a:srgbClr val="993300"/>
            </a:solidFill>
            <a:miter lim="800000"/>
            <a:headEnd/>
            <a:tailEnd/>
          </a:ln>
        </p:spPr>
        <p:txBody>
          <a:bodyPr wrap="none"/>
          <a:lstStyle/>
          <a:p>
            <a:endParaRPr lang="en-US"/>
          </a:p>
        </p:txBody>
      </p:sp>
      <p:sp>
        <p:nvSpPr>
          <p:cNvPr id="60532" name="Line 1233"/>
          <p:cNvSpPr>
            <a:spLocks noChangeShapeType="1"/>
          </p:cNvSpPr>
          <p:nvPr/>
        </p:nvSpPr>
        <p:spPr bwMode="auto">
          <a:xfrm rot="-5400000">
            <a:off x="1237456" y="4217194"/>
            <a:ext cx="274638" cy="0"/>
          </a:xfrm>
          <a:prstGeom prst="line">
            <a:avLst/>
          </a:prstGeom>
          <a:noFill/>
          <a:ln w="6350">
            <a:solidFill>
              <a:srgbClr val="993300"/>
            </a:solidFill>
            <a:miter lim="800000"/>
            <a:headEnd/>
            <a:tailEnd/>
          </a:ln>
        </p:spPr>
        <p:txBody>
          <a:bodyPr wrap="none"/>
          <a:lstStyle/>
          <a:p>
            <a:endParaRPr lang="en-US"/>
          </a:p>
        </p:txBody>
      </p:sp>
      <p:sp>
        <p:nvSpPr>
          <p:cNvPr id="60533" name="Oval 1234"/>
          <p:cNvSpPr>
            <a:spLocks noChangeArrowheads="1"/>
          </p:cNvSpPr>
          <p:nvPr/>
        </p:nvSpPr>
        <p:spPr bwMode="auto">
          <a:xfrm rot="-5400000">
            <a:off x="1258094" y="40917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34" name="Freeform 1235"/>
          <p:cNvSpPr>
            <a:spLocks noChangeAspect="1"/>
          </p:cNvSpPr>
          <p:nvPr/>
        </p:nvSpPr>
        <p:spPr bwMode="auto">
          <a:xfrm rot="-5400000">
            <a:off x="1184275" y="41576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35" name="Oval 1237"/>
          <p:cNvSpPr>
            <a:spLocks noChangeArrowheads="1"/>
          </p:cNvSpPr>
          <p:nvPr/>
        </p:nvSpPr>
        <p:spPr bwMode="auto">
          <a:xfrm rot="-5400000">
            <a:off x="770731" y="3539332"/>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36" name="Line 1238"/>
          <p:cNvSpPr>
            <a:spLocks noChangeShapeType="1"/>
          </p:cNvSpPr>
          <p:nvPr/>
        </p:nvSpPr>
        <p:spPr bwMode="auto">
          <a:xfrm rot="-5400000">
            <a:off x="765968" y="3669507"/>
            <a:ext cx="436563" cy="0"/>
          </a:xfrm>
          <a:prstGeom prst="line">
            <a:avLst/>
          </a:prstGeom>
          <a:noFill/>
          <a:ln w="6350">
            <a:solidFill>
              <a:srgbClr val="993300"/>
            </a:solidFill>
            <a:miter lim="800000"/>
            <a:headEnd/>
            <a:tailEnd/>
          </a:ln>
        </p:spPr>
        <p:txBody>
          <a:bodyPr wrap="none"/>
          <a:lstStyle/>
          <a:p>
            <a:endParaRPr lang="en-US"/>
          </a:p>
        </p:txBody>
      </p:sp>
      <p:sp>
        <p:nvSpPr>
          <p:cNvPr id="60537" name="Line 1239"/>
          <p:cNvSpPr>
            <a:spLocks noChangeShapeType="1"/>
          </p:cNvSpPr>
          <p:nvPr/>
        </p:nvSpPr>
        <p:spPr bwMode="auto">
          <a:xfrm rot="-5400000" flipH="1" flipV="1">
            <a:off x="842962" y="3676651"/>
            <a:ext cx="396875" cy="0"/>
          </a:xfrm>
          <a:prstGeom prst="line">
            <a:avLst/>
          </a:prstGeom>
          <a:noFill/>
          <a:ln w="6350">
            <a:solidFill>
              <a:srgbClr val="993300"/>
            </a:solidFill>
            <a:miter lim="800000"/>
            <a:headEnd/>
            <a:tailEnd/>
          </a:ln>
        </p:spPr>
        <p:txBody>
          <a:bodyPr wrap="none"/>
          <a:lstStyle/>
          <a:p>
            <a:endParaRPr lang="en-US"/>
          </a:p>
        </p:txBody>
      </p:sp>
      <p:sp>
        <p:nvSpPr>
          <p:cNvPr id="60538" name="Line 1240"/>
          <p:cNvSpPr>
            <a:spLocks noChangeShapeType="1"/>
          </p:cNvSpPr>
          <p:nvPr/>
        </p:nvSpPr>
        <p:spPr bwMode="auto">
          <a:xfrm rot="-5400000">
            <a:off x="738187" y="3667126"/>
            <a:ext cx="396875" cy="0"/>
          </a:xfrm>
          <a:prstGeom prst="line">
            <a:avLst/>
          </a:prstGeom>
          <a:noFill/>
          <a:ln w="6350">
            <a:solidFill>
              <a:srgbClr val="993300"/>
            </a:solidFill>
            <a:miter lim="800000"/>
            <a:headEnd/>
            <a:tailEnd/>
          </a:ln>
        </p:spPr>
        <p:txBody>
          <a:bodyPr wrap="none"/>
          <a:lstStyle/>
          <a:p>
            <a:endParaRPr lang="en-US"/>
          </a:p>
        </p:txBody>
      </p:sp>
      <p:sp>
        <p:nvSpPr>
          <p:cNvPr id="60539" name="Line 1241"/>
          <p:cNvSpPr>
            <a:spLocks noChangeShapeType="1"/>
          </p:cNvSpPr>
          <p:nvPr/>
        </p:nvSpPr>
        <p:spPr bwMode="auto">
          <a:xfrm rot="-5400000">
            <a:off x="953294" y="3669507"/>
            <a:ext cx="274637" cy="0"/>
          </a:xfrm>
          <a:prstGeom prst="line">
            <a:avLst/>
          </a:prstGeom>
          <a:noFill/>
          <a:ln w="6350">
            <a:solidFill>
              <a:srgbClr val="993300"/>
            </a:solidFill>
            <a:miter lim="800000"/>
            <a:headEnd/>
            <a:tailEnd/>
          </a:ln>
        </p:spPr>
        <p:txBody>
          <a:bodyPr wrap="none"/>
          <a:lstStyle/>
          <a:p>
            <a:endParaRPr lang="en-US"/>
          </a:p>
        </p:txBody>
      </p:sp>
      <p:sp>
        <p:nvSpPr>
          <p:cNvPr id="60540" name="Line 1242"/>
          <p:cNvSpPr>
            <a:spLocks noChangeShapeType="1"/>
          </p:cNvSpPr>
          <p:nvPr/>
        </p:nvSpPr>
        <p:spPr bwMode="auto">
          <a:xfrm rot="-5400000">
            <a:off x="748506" y="3664744"/>
            <a:ext cx="274638" cy="0"/>
          </a:xfrm>
          <a:prstGeom prst="line">
            <a:avLst/>
          </a:prstGeom>
          <a:noFill/>
          <a:ln w="6350">
            <a:solidFill>
              <a:srgbClr val="993300"/>
            </a:solidFill>
            <a:miter lim="800000"/>
            <a:headEnd/>
            <a:tailEnd/>
          </a:ln>
        </p:spPr>
        <p:txBody>
          <a:bodyPr wrap="none"/>
          <a:lstStyle/>
          <a:p>
            <a:endParaRPr lang="en-US"/>
          </a:p>
        </p:txBody>
      </p:sp>
      <p:sp>
        <p:nvSpPr>
          <p:cNvPr id="60541" name="Oval 1243"/>
          <p:cNvSpPr>
            <a:spLocks noChangeArrowheads="1"/>
          </p:cNvSpPr>
          <p:nvPr/>
        </p:nvSpPr>
        <p:spPr bwMode="auto">
          <a:xfrm rot="-5400000">
            <a:off x="769144" y="35393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42" name="Freeform 1244"/>
          <p:cNvSpPr>
            <a:spLocks noChangeAspect="1"/>
          </p:cNvSpPr>
          <p:nvPr/>
        </p:nvSpPr>
        <p:spPr bwMode="auto">
          <a:xfrm rot="-5400000">
            <a:off x="695325" y="36052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43" name="Oval 1246"/>
          <p:cNvSpPr>
            <a:spLocks noChangeArrowheads="1"/>
          </p:cNvSpPr>
          <p:nvPr/>
        </p:nvSpPr>
        <p:spPr bwMode="auto">
          <a:xfrm rot="-5400000">
            <a:off x="288131" y="3056732"/>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44" name="Line 1247"/>
          <p:cNvSpPr>
            <a:spLocks noChangeShapeType="1"/>
          </p:cNvSpPr>
          <p:nvPr/>
        </p:nvSpPr>
        <p:spPr bwMode="auto">
          <a:xfrm rot="-5400000">
            <a:off x="283368" y="3186907"/>
            <a:ext cx="436563" cy="0"/>
          </a:xfrm>
          <a:prstGeom prst="line">
            <a:avLst/>
          </a:prstGeom>
          <a:noFill/>
          <a:ln w="6350">
            <a:solidFill>
              <a:srgbClr val="993300"/>
            </a:solidFill>
            <a:miter lim="800000"/>
            <a:headEnd/>
            <a:tailEnd/>
          </a:ln>
        </p:spPr>
        <p:txBody>
          <a:bodyPr wrap="none"/>
          <a:lstStyle/>
          <a:p>
            <a:endParaRPr lang="en-US"/>
          </a:p>
        </p:txBody>
      </p:sp>
      <p:sp>
        <p:nvSpPr>
          <p:cNvPr id="60545" name="Line 1248"/>
          <p:cNvSpPr>
            <a:spLocks noChangeShapeType="1"/>
          </p:cNvSpPr>
          <p:nvPr/>
        </p:nvSpPr>
        <p:spPr bwMode="auto">
          <a:xfrm rot="-5400000" flipH="1" flipV="1">
            <a:off x="360362" y="3194051"/>
            <a:ext cx="396875" cy="0"/>
          </a:xfrm>
          <a:prstGeom prst="line">
            <a:avLst/>
          </a:prstGeom>
          <a:noFill/>
          <a:ln w="6350">
            <a:solidFill>
              <a:srgbClr val="993300"/>
            </a:solidFill>
            <a:miter lim="800000"/>
            <a:headEnd/>
            <a:tailEnd/>
          </a:ln>
        </p:spPr>
        <p:txBody>
          <a:bodyPr wrap="none"/>
          <a:lstStyle/>
          <a:p>
            <a:endParaRPr lang="en-US"/>
          </a:p>
        </p:txBody>
      </p:sp>
      <p:sp>
        <p:nvSpPr>
          <p:cNvPr id="60546" name="Line 1249"/>
          <p:cNvSpPr>
            <a:spLocks noChangeShapeType="1"/>
          </p:cNvSpPr>
          <p:nvPr/>
        </p:nvSpPr>
        <p:spPr bwMode="auto">
          <a:xfrm rot="-5400000">
            <a:off x="255587" y="3184526"/>
            <a:ext cx="396875" cy="0"/>
          </a:xfrm>
          <a:prstGeom prst="line">
            <a:avLst/>
          </a:prstGeom>
          <a:noFill/>
          <a:ln w="6350">
            <a:solidFill>
              <a:srgbClr val="993300"/>
            </a:solidFill>
            <a:miter lim="800000"/>
            <a:headEnd/>
            <a:tailEnd/>
          </a:ln>
        </p:spPr>
        <p:txBody>
          <a:bodyPr wrap="none"/>
          <a:lstStyle/>
          <a:p>
            <a:endParaRPr lang="en-US"/>
          </a:p>
        </p:txBody>
      </p:sp>
      <p:sp>
        <p:nvSpPr>
          <p:cNvPr id="60547" name="Line 1250"/>
          <p:cNvSpPr>
            <a:spLocks noChangeShapeType="1"/>
          </p:cNvSpPr>
          <p:nvPr/>
        </p:nvSpPr>
        <p:spPr bwMode="auto">
          <a:xfrm rot="-5400000">
            <a:off x="470694" y="3186907"/>
            <a:ext cx="274637" cy="0"/>
          </a:xfrm>
          <a:prstGeom prst="line">
            <a:avLst/>
          </a:prstGeom>
          <a:noFill/>
          <a:ln w="6350">
            <a:solidFill>
              <a:srgbClr val="993300"/>
            </a:solidFill>
            <a:miter lim="800000"/>
            <a:headEnd/>
            <a:tailEnd/>
          </a:ln>
        </p:spPr>
        <p:txBody>
          <a:bodyPr wrap="none"/>
          <a:lstStyle/>
          <a:p>
            <a:endParaRPr lang="en-US"/>
          </a:p>
        </p:txBody>
      </p:sp>
      <p:sp>
        <p:nvSpPr>
          <p:cNvPr id="60548" name="Line 1251"/>
          <p:cNvSpPr>
            <a:spLocks noChangeShapeType="1"/>
          </p:cNvSpPr>
          <p:nvPr/>
        </p:nvSpPr>
        <p:spPr bwMode="auto">
          <a:xfrm rot="-5400000">
            <a:off x="265906" y="3182144"/>
            <a:ext cx="274638" cy="0"/>
          </a:xfrm>
          <a:prstGeom prst="line">
            <a:avLst/>
          </a:prstGeom>
          <a:noFill/>
          <a:ln w="6350">
            <a:solidFill>
              <a:srgbClr val="993300"/>
            </a:solidFill>
            <a:miter lim="800000"/>
            <a:headEnd/>
            <a:tailEnd/>
          </a:ln>
        </p:spPr>
        <p:txBody>
          <a:bodyPr wrap="none"/>
          <a:lstStyle/>
          <a:p>
            <a:endParaRPr lang="en-US"/>
          </a:p>
        </p:txBody>
      </p:sp>
      <p:sp>
        <p:nvSpPr>
          <p:cNvPr id="60549" name="Oval 1252"/>
          <p:cNvSpPr>
            <a:spLocks noChangeArrowheads="1"/>
          </p:cNvSpPr>
          <p:nvPr/>
        </p:nvSpPr>
        <p:spPr bwMode="auto">
          <a:xfrm rot="-5400000">
            <a:off x="286544" y="30567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50" name="Freeform 1253"/>
          <p:cNvSpPr>
            <a:spLocks noChangeAspect="1"/>
          </p:cNvSpPr>
          <p:nvPr/>
        </p:nvSpPr>
        <p:spPr bwMode="auto">
          <a:xfrm rot="-5400000">
            <a:off x="212725" y="31226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51" name="Oval 1255"/>
          <p:cNvSpPr>
            <a:spLocks noChangeArrowheads="1"/>
          </p:cNvSpPr>
          <p:nvPr/>
        </p:nvSpPr>
        <p:spPr bwMode="auto">
          <a:xfrm rot="1972529">
            <a:off x="4097338" y="30575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52" name="Line 1256"/>
          <p:cNvSpPr>
            <a:spLocks noChangeShapeType="1"/>
          </p:cNvSpPr>
          <p:nvPr/>
        </p:nvSpPr>
        <p:spPr bwMode="auto">
          <a:xfrm rot="1972529">
            <a:off x="4106863" y="3187700"/>
            <a:ext cx="436562" cy="0"/>
          </a:xfrm>
          <a:prstGeom prst="line">
            <a:avLst/>
          </a:prstGeom>
          <a:noFill/>
          <a:ln w="6350">
            <a:solidFill>
              <a:srgbClr val="993300"/>
            </a:solidFill>
            <a:miter lim="800000"/>
            <a:headEnd/>
            <a:tailEnd/>
          </a:ln>
        </p:spPr>
        <p:txBody>
          <a:bodyPr wrap="none"/>
          <a:lstStyle/>
          <a:p>
            <a:endParaRPr lang="en-US"/>
          </a:p>
        </p:txBody>
      </p:sp>
      <p:sp>
        <p:nvSpPr>
          <p:cNvPr id="60553" name="Line 1257"/>
          <p:cNvSpPr>
            <a:spLocks noChangeShapeType="1"/>
          </p:cNvSpPr>
          <p:nvPr/>
        </p:nvSpPr>
        <p:spPr bwMode="auto">
          <a:xfrm rot="1972529">
            <a:off x="4090988" y="3232150"/>
            <a:ext cx="396875" cy="0"/>
          </a:xfrm>
          <a:prstGeom prst="line">
            <a:avLst/>
          </a:prstGeom>
          <a:noFill/>
          <a:ln w="6350">
            <a:solidFill>
              <a:srgbClr val="993300"/>
            </a:solidFill>
            <a:miter lim="800000"/>
            <a:headEnd/>
            <a:tailEnd/>
          </a:ln>
        </p:spPr>
        <p:txBody>
          <a:bodyPr wrap="none"/>
          <a:lstStyle/>
          <a:p>
            <a:endParaRPr lang="en-US"/>
          </a:p>
        </p:txBody>
      </p:sp>
      <p:sp>
        <p:nvSpPr>
          <p:cNvPr id="60554" name="Line 1258"/>
          <p:cNvSpPr>
            <a:spLocks noChangeShapeType="1"/>
          </p:cNvSpPr>
          <p:nvPr/>
        </p:nvSpPr>
        <p:spPr bwMode="auto">
          <a:xfrm rot="1972529">
            <a:off x="4156075" y="3149600"/>
            <a:ext cx="396875" cy="0"/>
          </a:xfrm>
          <a:prstGeom prst="line">
            <a:avLst/>
          </a:prstGeom>
          <a:noFill/>
          <a:ln w="6350">
            <a:solidFill>
              <a:srgbClr val="993300"/>
            </a:solidFill>
            <a:miter lim="800000"/>
            <a:headEnd/>
            <a:tailEnd/>
          </a:ln>
        </p:spPr>
        <p:txBody>
          <a:bodyPr wrap="none"/>
          <a:lstStyle/>
          <a:p>
            <a:endParaRPr lang="en-US"/>
          </a:p>
        </p:txBody>
      </p:sp>
      <p:sp>
        <p:nvSpPr>
          <p:cNvPr id="60555" name="Line 1259"/>
          <p:cNvSpPr>
            <a:spLocks noChangeShapeType="1"/>
          </p:cNvSpPr>
          <p:nvPr/>
        </p:nvSpPr>
        <p:spPr bwMode="auto">
          <a:xfrm rot="1972529">
            <a:off x="4129088" y="3276600"/>
            <a:ext cx="274637" cy="0"/>
          </a:xfrm>
          <a:prstGeom prst="line">
            <a:avLst/>
          </a:prstGeom>
          <a:noFill/>
          <a:ln w="6350">
            <a:solidFill>
              <a:srgbClr val="993300"/>
            </a:solidFill>
            <a:miter lim="800000"/>
            <a:headEnd/>
            <a:tailEnd/>
          </a:ln>
        </p:spPr>
        <p:txBody>
          <a:bodyPr wrap="none"/>
          <a:lstStyle/>
          <a:p>
            <a:endParaRPr lang="en-US"/>
          </a:p>
        </p:txBody>
      </p:sp>
      <p:sp>
        <p:nvSpPr>
          <p:cNvPr id="60556" name="Line 1260"/>
          <p:cNvSpPr>
            <a:spLocks noChangeShapeType="1"/>
          </p:cNvSpPr>
          <p:nvPr/>
        </p:nvSpPr>
        <p:spPr bwMode="auto">
          <a:xfrm rot="1972529">
            <a:off x="4244975" y="3108325"/>
            <a:ext cx="274638" cy="0"/>
          </a:xfrm>
          <a:prstGeom prst="line">
            <a:avLst/>
          </a:prstGeom>
          <a:noFill/>
          <a:ln w="6350">
            <a:solidFill>
              <a:srgbClr val="993300"/>
            </a:solidFill>
            <a:miter lim="800000"/>
            <a:headEnd/>
            <a:tailEnd/>
          </a:ln>
        </p:spPr>
        <p:txBody>
          <a:bodyPr wrap="none"/>
          <a:lstStyle/>
          <a:p>
            <a:endParaRPr lang="en-US"/>
          </a:p>
        </p:txBody>
      </p:sp>
      <p:sp>
        <p:nvSpPr>
          <p:cNvPr id="60557" name="Oval 1261"/>
          <p:cNvSpPr>
            <a:spLocks noChangeArrowheads="1"/>
          </p:cNvSpPr>
          <p:nvPr/>
        </p:nvSpPr>
        <p:spPr bwMode="auto">
          <a:xfrm rot="1972529">
            <a:off x="4100513" y="30559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58" name="Freeform 1262"/>
          <p:cNvSpPr>
            <a:spLocks noChangeAspect="1"/>
          </p:cNvSpPr>
          <p:nvPr/>
        </p:nvSpPr>
        <p:spPr bwMode="auto">
          <a:xfrm rot="1972529">
            <a:off x="4133850" y="30638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59" name="Oval 1264"/>
          <p:cNvSpPr>
            <a:spLocks noChangeArrowheads="1"/>
          </p:cNvSpPr>
          <p:nvPr/>
        </p:nvSpPr>
        <p:spPr bwMode="auto">
          <a:xfrm rot="1972529">
            <a:off x="3125788" y="19653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60" name="Line 1265"/>
          <p:cNvSpPr>
            <a:spLocks noChangeShapeType="1"/>
          </p:cNvSpPr>
          <p:nvPr/>
        </p:nvSpPr>
        <p:spPr bwMode="auto">
          <a:xfrm rot="1972529">
            <a:off x="3135313" y="2095500"/>
            <a:ext cx="436562" cy="0"/>
          </a:xfrm>
          <a:prstGeom prst="line">
            <a:avLst/>
          </a:prstGeom>
          <a:noFill/>
          <a:ln w="6350">
            <a:solidFill>
              <a:srgbClr val="993300"/>
            </a:solidFill>
            <a:miter lim="800000"/>
            <a:headEnd/>
            <a:tailEnd/>
          </a:ln>
        </p:spPr>
        <p:txBody>
          <a:bodyPr wrap="none"/>
          <a:lstStyle/>
          <a:p>
            <a:endParaRPr lang="en-US"/>
          </a:p>
        </p:txBody>
      </p:sp>
      <p:sp>
        <p:nvSpPr>
          <p:cNvPr id="60561" name="Line 1266"/>
          <p:cNvSpPr>
            <a:spLocks noChangeShapeType="1"/>
          </p:cNvSpPr>
          <p:nvPr/>
        </p:nvSpPr>
        <p:spPr bwMode="auto">
          <a:xfrm rot="1972529">
            <a:off x="3119438" y="2139950"/>
            <a:ext cx="396875" cy="0"/>
          </a:xfrm>
          <a:prstGeom prst="line">
            <a:avLst/>
          </a:prstGeom>
          <a:noFill/>
          <a:ln w="6350">
            <a:solidFill>
              <a:srgbClr val="993300"/>
            </a:solidFill>
            <a:miter lim="800000"/>
            <a:headEnd/>
            <a:tailEnd/>
          </a:ln>
        </p:spPr>
        <p:txBody>
          <a:bodyPr wrap="none"/>
          <a:lstStyle/>
          <a:p>
            <a:endParaRPr lang="en-US"/>
          </a:p>
        </p:txBody>
      </p:sp>
      <p:sp>
        <p:nvSpPr>
          <p:cNvPr id="60562" name="Line 1267"/>
          <p:cNvSpPr>
            <a:spLocks noChangeShapeType="1"/>
          </p:cNvSpPr>
          <p:nvPr/>
        </p:nvSpPr>
        <p:spPr bwMode="auto">
          <a:xfrm rot="1972529">
            <a:off x="3184525" y="2057400"/>
            <a:ext cx="396875" cy="0"/>
          </a:xfrm>
          <a:prstGeom prst="line">
            <a:avLst/>
          </a:prstGeom>
          <a:noFill/>
          <a:ln w="6350">
            <a:solidFill>
              <a:srgbClr val="993300"/>
            </a:solidFill>
            <a:miter lim="800000"/>
            <a:headEnd/>
            <a:tailEnd/>
          </a:ln>
        </p:spPr>
        <p:txBody>
          <a:bodyPr wrap="none"/>
          <a:lstStyle/>
          <a:p>
            <a:endParaRPr lang="en-US"/>
          </a:p>
        </p:txBody>
      </p:sp>
      <p:sp>
        <p:nvSpPr>
          <p:cNvPr id="60563" name="Line 1268"/>
          <p:cNvSpPr>
            <a:spLocks noChangeShapeType="1"/>
          </p:cNvSpPr>
          <p:nvPr/>
        </p:nvSpPr>
        <p:spPr bwMode="auto">
          <a:xfrm rot="1972529">
            <a:off x="3157538" y="2184400"/>
            <a:ext cx="274637" cy="0"/>
          </a:xfrm>
          <a:prstGeom prst="line">
            <a:avLst/>
          </a:prstGeom>
          <a:noFill/>
          <a:ln w="6350">
            <a:solidFill>
              <a:srgbClr val="993300"/>
            </a:solidFill>
            <a:miter lim="800000"/>
            <a:headEnd/>
            <a:tailEnd/>
          </a:ln>
        </p:spPr>
        <p:txBody>
          <a:bodyPr wrap="none"/>
          <a:lstStyle/>
          <a:p>
            <a:endParaRPr lang="en-US"/>
          </a:p>
        </p:txBody>
      </p:sp>
      <p:sp>
        <p:nvSpPr>
          <p:cNvPr id="60564" name="Line 1269"/>
          <p:cNvSpPr>
            <a:spLocks noChangeShapeType="1"/>
          </p:cNvSpPr>
          <p:nvPr/>
        </p:nvSpPr>
        <p:spPr bwMode="auto">
          <a:xfrm rot="1972529">
            <a:off x="3273425" y="2016125"/>
            <a:ext cx="274638" cy="0"/>
          </a:xfrm>
          <a:prstGeom prst="line">
            <a:avLst/>
          </a:prstGeom>
          <a:noFill/>
          <a:ln w="6350">
            <a:solidFill>
              <a:srgbClr val="993300"/>
            </a:solidFill>
            <a:miter lim="800000"/>
            <a:headEnd/>
            <a:tailEnd/>
          </a:ln>
        </p:spPr>
        <p:txBody>
          <a:bodyPr wrap="none"/>
          <a:lstStyle/>
          <a:p>
            <a:endParaRPr lang="en-US"/>
          </a:p>
        </p:txBody>
      </p:sp>
      <p:sp>
        <p:nvSpPr>
          <p:cNvPr id="60565" name="Oval 1270"/>
          <p:cNvSpPr>
            <a:spLocks noChangeArrowheads="1"/>
          </p:cNvSpPr>
          <p:nvPr/>
        </p:nvSpPr>
        <p:spPr bwMode="auto">
          <a:xfrm rot="1972529">
            <a:off x="3128963" y="19637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66" name="Freeform 1271"/>
          <p:cNvSpPr>
            <a:spLocks noChangeAspect="1"/>
          </p:cNvSpPr>
          <p:nvPr/>
        </p:nvSpPr>
        <p:spPr bwMode="auto">
          <a:xfrm rot="1972529">
            <a:off x="3162300" y="19716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67" name="Oval 1300"/>
          <p:cNvSpPr>
            <a:spLocks noChangeArrowheads="1"/>
          </p:cNvSpPr>
          <p:nvPr/>
        </p:nvSpPr>
        <p:spPr bwMode="auto">
          <a:xfrm rot="1972529">
            <a:off x="4579938" y="35464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68" name="Line 1301"/>
          <p:cNvSpPr>
            <a:spLocks noChangeShapeType="1"/>
          </p:cNvSpPr>
          <p:nvPr/>
        </p:nvSpPr>
        <p:spPr bwMode="auto">
          <a:xfrm rot="1972529">
            <a:off x="4589463" y="3676650"/>
            <a:ext cx="436562" cy="0"/>
          </a:xfrm>
          <a:prstGeom prst="line">
            <a:avLst/>
          </a:prstGeom>
          <a:noFill/>
          <a:ln w="6350">
            <a:solidFill>
              <a:srgbClr val="993300"/>
            </a:solidFill>
            <a:miter lim="800000"/>
            <a:headEnd/>
            <a:tailEnd/>
          </a:ln>
        </p:spPr>
        <p:txBody>
          <a:bodyPr wrap="none"/>
          <a:lstStyle/>
          <a:p>
            <a:endParaRPr lang="en-US"/>
          </a:p>
        </p:txBody>
      </p:sp>
      <p:sp>
        <p:nvSpPr>
          <p:cNvPr id="60569" name="Line 1302"/>
          <p:cNvSpPr>
            <a:spLocks noChangeShapeType="1"/>
          </p:cNvSpPr>
          <p:nvPr/>
        </p:nvSpPr>
        <p:spPr bwMode="auto">
          <a:xfrm rot="1972529">
            <a:off x="4573588" y="3721100"/>
            <a:ext cx="396875" cy="0"/>
          </a:xfrm>
          <a:prstGeom prst="line">
            <a:avLst/>
          </a:prstGeom>
          <a:noFill/>
          <a:ln w="6350">
            <a:solidFill>
              <a:srgbClr val="993300"/>
            </a:solidFill>
            <a:miter lim="800000"/>
            <a:headEnd/>
            <a:tailEnd/>
          </a:ln>
        </p:spPr>
        <p:txBody>
          <a:bodyPr wrap="none"/>
          <a:lstStyle/>
          <a:p>
            <a:endParaRPr lang="en-US"/>
          </a:p>
        </p:txBody>
      </p:sp>
      <p:sp>
        <p:nvSpPr>
          <p:cNvPr id="60570" name="Line 1303"/>
          <p:cNvSpPr>
            <a:spLocks noChangeShapeType="1"/>
          </p:cNvSpPr>
          <p:nvPr/>
        </p:nvSpPr>
        <p:spPr bwMode="auto">
          <a:xfrm rot="1972529">
            <a:off x="4638675" y="3638550"/>
            <a:ext cx="396875" cy="0"/>
          </a:xfrm>
          <a:prstGeom prst="line">
            <a:avLst/>
          </a:prstGeom>
          <a:noFill/>
          <a:ln w="6350">
            <a:solidFill>
              <a:srgbClr val="993300"/>
            </a:solidFill>
            <a:miter lim="800000"/>
            <a:headEnd/>
            <a:tailEnd/>
          </a:ln>
        </p:spPr>
        <p:txBody>
          <a:bodyPr wrap="none"/>
          <a:lstStyle/>
          <a:p>
            <a:endParaRPr lang="en-US"/>
          </a:p>
        </p:txBody>
      </p:sp>
      <p:sp>
        <p:nvSpPr>
          <p:cNvPr id="60571" name="Line 1304"/>
          <p:cNvSpPr>
            <a:spLocks noChangeShapeType="1"/>
          </p:cNvSpPr>
          <p:nvPr/>
        </p:nvSpPr>
        <p:spPr bwMode="auto">
          <a:xfrm rot="1972529">
            <a:off x="4611688" y="3765550"/>
            <a:ext cx="274637" cy="0"/>
          </a:xfrm>
          <a:prstGeom prst="line">
            <a:avLst/>
          </a:prstGeom>
          <a:noFill/>
          <a:ln w="6350">
            <a:solidFill>
              <a:srgbClr val="993300"/>
            </a:solidFill>
            <a:miter lim="800000"/>
            <a:headEnd/>
            <a:tailEnd/>
          </a:ln>
        </p:spPr>
        <p:txBody>
          <a:bodyPr wrap="none"/>
          <a:lstStyle/>
          <a:p>
            <a:endParaRPr lang="en-US"/>
          </a:p>
        </p:txBody>
      </p:sp>
      <p:sp>
        <p:nvSpPr>
          <p:cNvPr id="60572" name="Line 1305"/>
          <p:cNvSpPr>
            <a:spLocks noChangeShapeType="1"/>
          </p:cNvSpPr>
          <p:nvPr/>
        </p:nvSpPr>
        <p:spPr bwMode="auto">
          <a:xfrm rot="1972529">
            <a:off x="4727575" y="3597275"/>
            <a:ext cx="274638" cy="0"/>
          </a:xfrm>
          <a:prstGeom prst="line">
            <a:avLst/>
          </a:prstGeom>
          <a:noFill/>
          <a:ln w="6350">
            <a:solidFill>
              <a:srgbClr val="993300"/>
            </a:solidFill>
            <a:miter lim="800000"/>
            <a:headEnd/>
            <a:tailEnd/>
          </a:ln>
        </p:spPr>
        <p:txBody>
          <a:bodyPr wrap="none"/>
          <a:lstStyle/>
          <a:p>
            <a:endParaRPr lang="en-US"/>
          </a:p>
        </p:txBody>
      </p:sp>
      <p:sp>
        <p:nvSpPr>
          <p:cNvPr id="60573" name="Oval 1306"/>
          <p:cNvSpPr>
            <a:spLocks noChangeArrowheads="1"/>
          </p:cNvSpPr>
          <p:nvPr/>
        </p:nvSpPr>
        <p:spPr bwMode="auto">
          <a:xfrm rot="1972529">
            <a:off x="4583113" y="35448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74" name="Freeform 1307"/>
          <p:cNvSpPr>
            <a:spLocks noChangeAspect="1"/>
          </p:cNvSpPr>
          <p:nvPr/>
        </p:nvSpPr>
        <p:spPr bwMode="auto">
          <a:xfrm rot="1972529">
            <a:off x="4616450" y="35528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75" name="Oval 1309"/>
          <p:cNvSpPr>
            <a:spLocks noChangeArrowheads="1"/>
          </p:cNvSpPr>
          <p:nvPr/>
        </p:nvSpPr>
        <p:spPr bwMode="auto">
          <a:xfrm rot="1972529">
            <a:off x="5049838" y="41116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76" name="Line 1310"/>
          <p:cNvSpPr>
            <a:spLocks noChangeShapeType="1"/>
          </p:cNvSpPr>
          <p:nvPr/>
        </p:nvSpPr>
        <p:spPr bwMode="auto">
          <a:xfrm rot="1972529">
            <a:off x="5059363" y="4241800"/>
            <a:ext cx="436562" cy="0"/>
          </a:xfrm>
          <a:prstGeom prst="line">
            <a:avLst/>
          </a:prstGeom>
          <a:noFill/>
          <a:ln w="6350">
            <a:solidFill>
              <a:srgbClr val="993300"/>
            </a:solidFill>
            <a:miter lim="800000"/>
            <a:headEnd/>
            <a:tailEnd/>
          </a:ln>
        </p:spPr>
        <p:txBody>
          <a:bodyPr wrap="none"/>
          <a:lstStyle/>
          <a:p>
            <a:endParaRPr lang="en-US"/>
          </a:p>
        </p:txBody>
      </p:sp>
      <p:sp>
        <p:nvSpPr>
          <p:cNvPr id="60577" name="Line 1311"/>
          <p:cNvSpPr>
            <a:spLocks noChangeShapeType="1"/>
          </p:cNvSpPr>
          <p:nvPr/>
        </p:nvSpPr>
        <p:spPr bwMode="auto">
          <a:xfrm rot="1972529">
            <a:off x="5043488" y="4286250"/>
            <a:ext cx="396875" cy="0"/>
          </a:xfrm>
          <a:prstGeom prst="line">
            <a:avLst/>
          </a:prstGeom>
          <a:noFill/>
          <a:ln w="6350">
            <a:solidFill>
              <a:srgbClr val="993300"/>
            </a:solidFill>
            <a:miter lim="800000"/>
            <a:headEnd/>
            <a:tailEnd/>
          </a:ln>
        </p:spPr>
        <p:txBody>
          <a:bodyPr wrap="none"/>
          <a:lstStyle/>
          <a:p>
            <a:endParaRPr lang="en-US"/>
          </a:p>
        </p:txBody>
      </p:sp>
      <p:sp>
        <p:nvSpPr>
          <p:cNvPr id="60578" name="Line 1312"/>
          <p:cNvSpPr>
            <a:spLocks noChangeShapeType="1"/>
          </p:cNvSpPr>
          <p:nvPr/>
        </p:nvSpPr>
        <p:spPr bwMode="auto">
          <a:xfrm rot="1972529">
            <a:off x="5108575" y="4203700"/>
            <a:ext cx="396875" cy="0"/>
          </a:xfrm>
          <a:prstGeom prst="line">
            <a:avLst/>
          </a:prstGeom>
          <a:noFill/>
          <a:ln w="6350">
            <a:solidFill>
              <a:srgbClr val="993300"/>
            </a:solidFill>
            <a:miter lim="800000"/>
            <a:headEnd/>
            <a:tailEnd/>
          </a:ln>
        </p:spPr>
        <p:txBody>
          <a:bodyPr wrap="none"/>
          <a:lstStyle/>
          <a:p>
            <a:endParaRPr lang="en-US"/>
          </a:p>
        </p:txBody>
      </p:sp>
      <p:sp>
        <p:nvSpPr>
          <p:cNvPr id="60579" name="Line 1313"/>
          <p:cNvSpPr>
            <a:spLocks noChangeShapeType="1"/>
          </p:cNvSpPr>
          <p:nvPr/>
        </p:nvSpPr>
        <p:spPr bwMode="auto">
          <a:xfrm rot="1972529">
            <a:off x="5081588" y="4330700"/>
            <a:ext cx="274637" cy="0"/>
          </a:xfrm>
          <a:prstGeom prst="line">
            <a:avLst/>
          </a:prstGeom>
          <a:noFill/>
          <a:ln w="6350">
            <a:solidFill>
              <a:srgbClr val="993300"/>
            </a:solidFill>
            <a:miter lim="800000"/>
            <a:headEnd/>
            <a:tailEnd/>
          </a:ln>
        </p:spPr>
        <p:txBody>
          <a:bodyPr wrap="none"/>
          <a:lstStyle/>
          <a:p>
            <a:endParaRPr lang="en-US"/>
          </a:p>
        </p:txBody>
      </p:sp>
      <p:sp>
        <p:nvSpPr>
          <p:cNvPr id="60580" name="Line 1314"/>
          <p:cNvSpPr>
            <a:spLocks noChangeShapeType="1"/>
          </p:cNvSpPr>
          <p:nvPr/>
        </p:nvSpPr>
        <p:spPr bwMode="auto">
          <a:xfrm rot="1972529">
            <a:off x="5197475" y="4162425"/>
            <a:ext cx="274638" cy="0"/>
          </a:xfrm>
          <a:prstGeom prst="line">
            <a:avLst/>
          </a:prstGeom>
          <a:noFill/>
          <a:ln w="6350">
            <a:solidFill>
              <a:srgbClr val="993300"/>
            </a:solidFill>
            <a:miter lim="800000"/>
            <a:headEnd/>
            <a:tailEnd/>
          </a:ln>
        </p:spPr>
        <p:txBody>
          <a:bodyPr wrap="none"/>
          <a:lstStyle/>
          <a:p>
            <a:endParaRPr lang="en-US"/>
          </a:p>
        </p:txBody>
      </p:sp>
      <p:sp>
        <p:nvSpPr>
          <p:cNvPr id="60581" name="Oval 1315"/>
          <p:cNvSpPr>
            <a:spLocks noChangeArrowheads="1"/>
          </p:cNvSpPr>
          <p:nvPr/>
        </p:nvSpPr>
        <p:spPr bwMode="auto">
          <a:xfrm rot="1972529">
            <a:off x="5053013" y="41100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82" name="Freeform 1316"/>
          <p:cNvSpPr>
            <a:spLocks noChangeAspect="1"/>
          </p:cNvSpPr>
          <p:nvPr/>
        </p:nvSpPr>
        <p:spPr bwMode="auto">
          <a:xfrm rot="1972529">
            <a:off x="5086350" y="41179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83" name="Oval 1354"/>
          <p:cNvSpPr>
            <a:spLocks noChangeArrowheads="1"/>
          </p:cNvSpPr>
          <p:nvPr/>
        </p:nvSpPr>
        <p:spPr bwMode="auto">
          <a:xfrm rot="1972529">
            <a:off x="757238" y="57118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84" name="Line 1355"/>
          <p:cNvSpPr>
            <a:spLocks noChangeShapeType="1"/>
          </p:cNvSpPr>
          <p:nvPr/>
        </p:nvSpPr>
        <p:spPr bwMode="auto">
          <a:xfrm rot="1972529">
            <a:off x="766763" y="5842000"/>
            <a:ext cx="436562" cy="0"/>
          </a:xfrm>
          <a:prstGeom prst="line">
            <a:avLst/>
          </a:prstGeom>
          <a:noFill/>
          <a:ln w="6350">
            <a:solidFill>
              <a:srgbClr val="993300"/>
            </a:solidFill>
            <a:miter lim="800000"/>
            <a:headEnd/>
            <a:tailEnd/>
          </a:ln>
        </p:spPr>
        <p:txBody>
          <a:bodyPr wrap="none"/>
          <a:lstStyle/>
          <a:p>
            <a:endParaRPr lang="en-US"/>
          </a:p>
        </p:txBody>
      </p:sp>
      <p:sp>
        <p:nvSpPr>
          <p:cNvPr id="60585" name="Line 1356"/>
          <p:cNvSpPr>
            <a:spLocks noChangeShapeType="1"/>
          </p:cNvSpPr>
          <p:nvPr/>
        </p:nvSpPr>
        <p:spPr bwMode="auto">
          <a:xfrm rot="1972529">
            <a:off x="750888" y="5886450"/>
            <a:ext cx="396875" cy="0"/>
          </a:xfrm>
          <a:prstGeom prst="line">
            <a:avLst/>
          </a:prstGeom>
          <a:noFill/>
          <a:ln w="6350">
            <a:solidFill>
              <a:srgbClr val="993300"/>
            </a:solidFill>
            <a:miter lim="800000"/>
            <a:headEnd/>
            <a:tailEnd/>
          </a:ln>
        </p:spPr>
        <p:txBody>
          <a:bodyPr wrap="none"/>
          <a:lstStyle/>
          <a:p>
            <a:endParaRPr lang="en-US"/>
          </a:p>
        </p:txBody>
      </p:sp>
      <p:sp>
        <p:nvSpPr>
          <p:cNvPr id="60586" name="Line 1357"/>
          <p:cNvSpPr>
            <a:spLocks noChangeShapeType="1"/>
          </p:cNvSpPr>
          <p:nvPr/>
        </p:nvSpPr>
        <p:spPr bwMode="auto">
          <a:xfrm rot="1972529">
            <a:off x="815975" y="5803900"/>
            <a:ext cx="396875" cy="0"/>
          </a:xfrm>
          <a:prstGeom prst="line">
            <a:avLst/>
          </a:prstGeom>
          <a:noFill/>
          <a:ln w="6350">
            <a:solidFill>
              <a:srgbClr val="993300"/>
            </a:solidFill>
            <a:miter lim="800000"/>
            <a:headEnd/>
            <a:tailEnd/>
          </a:ln>
        </p:spPr>
        <p:txBody>
          <a:bodyPr wrap="none"/>
          <a:lstStyle/>
          <a:p>
            <a:endParaRPr lang="en-US"/>
          </a:p>
        </p:txBody>
      </p:sp>
      <p:sp>
        <p:nvSpPr>
          <p:cNvPr id="60587" name="Line 1358"/>
          <p:cNvSpPr>
            <a:spLocks noChangeShapeType="1"/>
          </p:cNvSpPr>
          <p:nvPr/>
        </p:nvSpPr>
        <p:spPr bwMode="auto">
          <a:xfrm rot="1972529">
            <a:off x="788988" y="5930900"/>
            <a:ext cx="274637" cy="0"/>
          </a:xfrm>
          <a:prstGeom prst="line">
            <a:avLst/>
          </a:prstGeom>
          <a:noFill/>
          <a:ln w="6350">
            <a:solidFill>
              <a:srgbClr val="993300"/>
            </a:solidFill>
            <a:miter lim="800000"/>
            <a:headEnd/>
            <a:tailEnd/>
          </a:ln>
        </p:spPr>
        <p:txBody>
          <a:bodyPr wrap="none"/>
          <a:lstStyle/>
          <a:p>
            <a:endParaRPr lang="en-US"/>
          </a:p>
        </p:txBody>
      </p:sp>
      <p:sp>
        <p:nvSpPr>
          <p:cNvPr id="60588" name="Line 1359"/>
          <p:cNvSpPr>
            <a:spLocks noChangeShapeType="1"/>
          </p:cNvSpPr>
          <p:nvPr/>
        </p:nvSpPr>
        <p:spPr bwMode="auto">
          <a:xfrm rot="1972529">
            <a:off x="904875" y="5762625"/>
            <a:ext cx="274638" cy="0"/>
          </a:xfrm>
          <a:prstGeom prst="line">
            <a:avLst/>
          </a:prstGeom>
          <a:noFill/>
          <a:ln w="6350">
            <a:solidFill>
              <a:srgbClr val="993300"/>
            </a:solidFill>
            <a:miter lim="800000"/>
            <a:headEnd/>
            <a:tailEnd/>
          </a:ln>
        </p:spPr>
        <p:txBody>
          <a:bodyPr wrap="none"/>
          <a:lstStyle/>
          <a:p>
            <a:endParaRPr lang="en-US"/>
          </a:p>
        </p:txBody>
      </p:sp>
      <p:sp>
        <p:nvSpPr>
          <p:cNvPr id="60589" name="Oval 1360"/>
          <p:cNvSpPr>
            <a:spLocks noChangeArrowheads="1"/>
          </p:cNvSpPr>
          <p:nvPr/>
        </p:nvSpPr>
        <p:spPr bwMode="auto">
          <a:xfrm rot="1972529">
            <a:off x="760413" y="57102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90" name="Freeform 1361"/>
          <p:cNvSpPr>
            <a:spLocks noChangeAspect="1"/>
          </p:cNvSpPr>
          <p:nvPr/>
        </p:nvSpPr>
        <p:spPr bwMode="auto">
          <a:xfrm rot="1972529">
            <a:off x="793750" y="57181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91" name="Oval 1363"/>
          <p:cNvSpPr>
            <a:spLocks noChangeArrowheads="1"/>
          </p:cNvSpPr>
          <p:nvPr/>
        </p:nvSpPr>
        <p:spPr bwMode="auto">
          <a:xfrm rot="1972529">
            <a:off x="1227138" y="62325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592" name="Line 1364"/>
          <p:cNvSpPr>
            <a:spLocks noChangeShapeType="1"/>
          </p:cNvSpPr>
          <p:nvPr/>
        </p:nvSpPr>
        <p:spPr bwMode="auto">
          <a:xfrm rot="1972529">
            <a:off x="1236663" y="6362700"/>
            <a:ext cx="436562" cy="0"/>
          </a:xfrm>
          <a:prstGeom prst="line">
            <a:avLst/>
          </a:prstGeom>
          <a:noFill/>
          <a:ln w="6350">
            <a:solidFill>
              <a:srgbClr val="993300"/>
            </a:solidFill>
            <a:miter lim="800000"/>
            <a:headEnd/>
            <a:tailEnd/>
          </a:ln>
        </p:spPr>
        <p:txBody>
          <a:bodyPr wrap="none"/>
          <a:lstStyle/>
          <a:p>
            <a:endParaRPr lang="en-US"/>
          </a:p>
        </p:txBody>
      </p:sp>
      <p:sp>
        <p:nvSpPr>
          <p:cNvPr id="60593" name="Line 1365"/>
          <p:cNvSpPr>
            <a:spLocks noChangeShapeType="1"/>
          </p:cNvSpPr>
          <p:nvPr/>
        </p:nvSpPr>
        <p:spPr bwMode="auto">
          <a:xfrm rot="1972529">
            <a:off x="1220788" y="6407150"/>
            <a:ext cx="396875" cy="0"/>
          </a:xfrm>
          <a:prstGeom prst="line">
            <a:avLst/>
          </a:prstGeom>
          <a:noFill/>
          <a:ln w="6350">
            <a:solidFill>
              <a:srgbClr val="993300"/>
            </a:solidFill>
            <a:miter lim="800000"/>
            <a:headEnd/>
            <a:tailEnd/>
          </a:ln>
        </p:spPr>
        <p:txBody>
          <a:bodyPr wrap="none"/>
          <a:lstStyle/>
          <a:p>
            <a:endParaRPr lang="en-US"/>
          </a:p>
        </p:txBody>
      </p:sp>
      <p:sp>
        <p:nvSpPr>
          <p:cNvPr id="60594" name="Line 1366"/>
          <p:cNvSpPr>
            <a:spLocks noChangeShapeType="1"/>
          </p:cNvSpPr>
          <p:nvPr/>
        </p:nvSpPr>
        <p:spPr bwMode="auto">
          <a:xfrm rot="1972529">
            <a:off x="1285875" y="6324600"/>
            <a:ext cx="396875" cy="0"/>
          </a:xfrm>
          <a:prstGeom prst="line">
            <a:avLst/>
          </a:prstGeom>
          <a:noFill/>
          <a:ln w="6350">
            <a:solidFill>
              <a:srgbClr val="993300"/>
            </a:solidFill>
            <a:miter lim="800000"/>
            <a:headEnd/>
            <a:tailEnd/>
          </a:ln>
        </p:spPr>
        <p:txBody>
          <a:bodyPr wrap="none"/>
          <a:lstStyle/>
          <a:p>
            <a:endParaRPr lang="en-US"/>
          </a:p>
        </p:txBody>
      </p:sp>
      <p:sp>
        <p:nvSpPr>
          <p:cNvPr id="60595" name="Line 1367"/>
          <p:cNvSpPr>
            <a:spLocks noChangeShapeType="1"/>
          </p:cNvSpPr>
          <p:nvPr/>
        </p:nvSpPr>
        <p:spPr bwMode="auto">
          <a:xfrm rot="1972529">
            <a:off x="1258888" y="6451600"/>
            <a:ext cx="274637" cy="0"/>
          </a:xfrm>
          <a:prstGeom prst="line">
            <a:avLst/>
          </a:prstGeom>
          <a:noFill/>
          <a:ln w="6350">
            <a:solidFill>
              <a:srgbClr val="993300"/>
            </a:solidFill>
            <a:miter lim="800000"/>
            <a:headEnd/>
            <a:tailEnd/>
          </a:ln>
        </p:spPr>
        <p:txBody>
          <a:bodyPr wrap="none"/>
          <a:lstStyle/>
          <a:p>
            <a:endParaRPr lang="en-US"/>
          </a:p>
        </p:txBody>
      </p:sp>
      <p:sp>
        <p:nvSpPr>
          <p:cNvPr id="60596" name="Line 1368"/>
          <p:cNvSpPr>
            <a:spLocks noChangeShapeType="1"/>
          </p:cNvSpPr>
          <p:nvPr/>
        </p:nvSpPr>
        <p:spPr bwMode="auto">
          <a:xfrm rot="1972529">
            <a:off x="1374775" y="6283325"/>
            <a:ext cx="274638" cy="0"/>
          </a:xfrm>
          <a:prstGeom prst="line">
            <a:avLst/>
          </a:prstGeom>
          <a:noFill/>
          <a:ln w="6350">
            <a:solidFill>
              <a:srgbClr val="993300"/>
            </a:solidFill>
            <a:miter lim="800000"/>
            <a:headEnd/>
            <a:tailEnd/>
          </a:ln>
        </p:spPr>
        <p:txBody>
          <a:bodyPr wrap="none"/>
          <a:lstStyle/>
          <a:p>
            <a:endParaRPr lang="en-US"/>
          </a:p>
        </p:txBody>
      </p:sp>
      <p:sp>
        <p:nvSpPr>
          <p:cNvPr id="60597" name="Oval 1369"/>
          <p:cNvSpPr>
            <a:spLocks noChangeArrowheads="1"/>
          </p:cNvSpPr>
          <p:nvPr/>
        </p:nvSpPr>
        <p:spPr bwMode="auto">
          <a:xfrm rot="1972529">
            <a:off x="1230313" y="62309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598" name="Freeform 1370"/>
          <p:cNvSpPr>
            <a:spLocks noChangeAspect="1"/>
          </p:cNvSpPr>
          <p:nvPr/>
        </p:nvSpPr>
        <p:spPr bwMode="auto">
          <a:xfrm rot="1972529">
            <a:off x="1263650" y="62388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599" name="Oval 1372"/>
          <p:cNvSpPr>
            <a:spLocks noChangeArrowheads="1"/>
          </p:cNvSpPr>
          <p:nvPr/>
        </p:nvSpPr>
        <p:spPr bwMode="auto">
          <a:xfrm rot="1972529">
            <a:off x="268288" y="52101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00" name="Line 1373"/>
          <p:cNvSpPr>
            <a:spLocks noChangeShapeType="1"/>
          </p:cNvSpPr>
          <p:nvPr/>
        </p:nvSpPr>
        <p:spPr bwMode="auto">
          <a:xfrm rot="1972529">
            <a:off x="277813" y="5340350"/>
            <a:ext cx="436562" cy="0"/>
          </a:xfrm>
          <a:prstGeom prst="line">
            <a:avLst/>
          </a:prstGeom>
          <a:noFill/>
          <a:ln w="6350">
            <a:solidFill>
              <a:srgbClr val="993300"/>
            </a:solidFill>
            <a:miter lim="800000"/>
            <a:headEnd/>
            <a:tailEnd/>
          </a:ln>
        </p:spPr>
        <p:txBody>
          <a:bodyPr wrap="none"/>
          <a:lstStyle/>
          <a:p>
            <a:endParaRPr lang="en-US"/>
          </a:p>
        </p:txBody>
      </p:sp>
      <p:sp>
        <p:nvSpPr>
          <p:cNvPr id="60601" name="Line 1374"/>
          <p:cNvSpPr>
            <a:spLocks noChangeShapeType="1"/>
          </p:cNvSpPr>
          <p:nvPr/>
        </p:nvSpPr>
        <p:spPr bwMode="auto">
          <a:xfrm rot="1972529">
            <a:off x="261938" y="5384800"/>
            <a:ext cx="396875" cy="0"/>
          </a:xfrm>
          <a:prstGeom prst="line">
            <a:avLst/>
          </a:prstGeom>
          <a:noFill/>
          <a:ln w="6350">
            <a:solidFill>
              <a:srgbClr val="993300"/>
            </a:solidFill>
            <a:miter lim="800000"/>
            <a:headEnd/>
            <a:tailEnd/>
          </a:ln>
        </p:spPr>
        <p:txBody>
          <a:bodyPr wrap="none"/>
          <a:lstStyle/>
          <a:p>
            <a:endParaRPr lang="en-US"/>
          </a:p>
        </p:txBody>
      </p:sp>
      <p:sp>
        <p:nvSpPr>
          <p:cNvPr id="60602" name="Line 1375"/>
          <p:cNvSpPr>
            <a:spLocks noChangeShapeType="1"/>
          </p:cNvSpPr>
          <p:nvPr/>
        </p:nvSpPr>
        <p:spPr bwMode="auto">
          <a:xfrm rot="1972529">
            <a:off x="327025" y="5302250"/>
            <a:ext cx="396875" cy="0"/>
          </a:xfrm>
          <a:prstGeom prst="line">
            <a:avLst/>
          </a:prstGeom>
          <a:noFill/>
          <a:ln w="6350">
            <a:solidFill>
              <a:srgbClr val="993300"/>
            </a:solidFill>
            <a:miter lim="800000"/>
            <a:headEnd/>
            <a:tailEnd/>
          </a:ln>
        </p:spPr>
        <p:txBody>
          <a:bodyPr wrap="none"/>
          <a:lstStyle/>
          <a:p>
            <a:endParaRPr lang="en-US"/>
          </a:p>
        </p:txBody>
      </p:sp>
      <p:sp>
        <p:nvSpPr>
          <p:cNvPr id="60603" name="Line 1376"/>
          <p:cNvSpPr>
            <a:spLocks noChangeShapeType="1"/>
          </p:cNvSpPr>
          <p:nvPr/>
        </p:nvSpPr>
        <p:spPr bwMode="auto">
          <a:xfrm rot="1972529">
            <a:off x="300038" y="5429250"/>
            <a:ext cx="274637" cy="0"/>
          </a:xfrm>
          <a:prstGeom prst="line">
            <a:avLst/>
          </a:prstGeom>
          <a:noFill/>
          <a:ln w="6350">
            <a:solidFill>
              <a:srgbClr val="993300"/>
            </a:solidFill>
            <a:miter lim="800000"/>
            <a:headEnd/>
            <a:tailEnd/>
          </a:ln>
        </p:spPr>
        <p:txBody>
          <a:bodyPr wrap="none"/>
          <a:lstStyle/>
          <a:p>
            <a:endParaRPr lang="en-US"/>
          </a:p>
        </p:txBody>
      </p:sp>
      <p:sp>
        <p:nvSpPr>
          <p:cNvPr id="60604" name="Line 1377"/>
          <p:cNvSpPr>
            <a:spLocks noChangeShapeType="1"/>
          </p:cNvSpPr>
          <p:nvPr/>
        </p:nvSpPr>
        <p:spPr bwMode="auto">
          <a:xfrm rot="1972529">
            <a:off x="415925" y="5260975"/>
            <a:ext cx="274638" cy="0"/>
          </a:xfrm>
          <a:prstGeom prst="line">
            <a:avLst/>
          </a:prstGeom>
          <a:noFill/>
          <a:ln w="6350">
            <a:solidFill>
              <a:srgbClr val="993300"/>
            </a:solidFill>
            <a:miter lim="800000"/>
            <a:headEnd/>
            <a:tailEnd/>
          </a:ln>
        </p:spPr>
        <p:txBody>
          <a:bodyPr wrap="none"/>
          <a:lstStyle/>
          <a:p>
            <a:endParaRPr lang="en-US"/>
          </a:p>
        </p:txBody>
      </p:sp>
      <p:sp>
        <p:nvSpPr>
          <p:cNvPr id="60605" name="Oval 1378"/>
          <p:cNvSpPr>
            <a:spLocks noChangeArrowheads="1"/>
          </p:cNvSpPr>
          <p:nvPr/>
        </p:nvSpPr>
        <p:spPr bwMode="auto">
          <a:xfrm rot="1972529">
            <a:off x="271463" y="52085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06" name="Freeform 1379"/>
          <p:cNvSpPr>
            <a:spLocks noChangeAspect="1"/>
          </p:cNvSpPr>
          <p:nvPr/>
        </p:nvSpPr>
        <p:spPr bwMode="auto">
          <a:xfrm rot="1972529">
            <a:off x="304800" y="52165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07" name="Oval 1381"/>
          <p:cNvSpPr>
            <a:spLocks noChangeArrowheads="1"/>
          </p:cNvSpPr>
          <p:nvPr/>
        </p:nvSpPr>
        <p:spPr bwMode="auto">
          <a:xfrm>
            <a:off x="1724025" y="62484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08" name="Line 1382"/>
          <p:cNvSpPr>
            <a:spLocks noChangeShapeType="1"/>
          </p:cNvSpPr>
          <p:nvPr/>
        </p:nvSpPr>
        <p:spPr bwMode="auto">
          <a:xfrm>
            <a:off x="1728788" y="6375400"/>
            <a:ext cx="436562" cy="0"/>
          </a:xfrm>
          <a:prstGeom prst="line">
            <a:avLst/>
          </a:prstGeom>
          <a:noFill/>
          <a:ln w="6350">
            <a:solidFill>
              <a:srgbClr val="993300"/>
            </a:solidFill>
            <a:miter lim="800000"/>
            <a:headEnd/>
            <a:tailEnd/>
          </a:ln>
        </p:spPr>
        <p:txBody>
          <a:bodyPr wrap="none"/>
          <a:lstStyle/>
          <a:p>
            <a:endParaRPr lang="en-US"/>
          </a:p>
        </p:txBody>
      </p:sp>
      <p:sp>
        <p:nvSpPr>
          <p:cNvPr id="60609" name="Line 1383"/>
          <p:cNvSpPr>
            <a:spLocks noChangeShapeType="1"/>
          </p:cNvSpPr>
          <p:nvPr/>
        </p:nvSpPr>
        <p:spPr bwMode="auto">
          <a:xfrm>
            <a:off x="1743075" y="6432550"/>
            <a:ext cx="396875" cy="0"/>
          </a:xfrm>
          <a:prstGeom prst="line">
            <a:avLst/>
          </a:prstGeom>
          <a:noFill/>
          <a:ln w="6350">
            <a:solidFill>
              <a:srgbClr val="993300"/>
            </a:solidFill>
            <a:miter lim="800000"/>
            <a:headEnd/>
            <a:tailEnd/>
          </a:ln>
        </p:spPr>
        <p:txBody>
          <a:bodyPr wrap="none"/>
          <a:lstStyle/>
          <a:p>
            <a:endParaRPr lang="en-US"/>
          </a:p>
        </p:txBody>
      </p:sp>
      <p:sp>
        <p:nvSpPr>
          <p:cNvPr id="60610" name="Line 1384"/>
          <p:cNvSpPr>
            <a:spLocks noChangeShapeType="1"/>
          </p:cNvSpPr>
          <p:nvPr/>
        </p:nvSpPr>
        <p:spPr bwMode="auto">
          <a:xfrm>
            <a:off x="1752600" y="6327775"/>
            <a:ext cx="396875" cy="0"/>
          </a:xfrm>
          <a:prstGeom prst="line">
            <a:avLst/>
          </a:prstGeom>
          <a:noFill/>
          <a:ln w="6350">
            <a:solidFill>
              <a:srgbClr val="993300"/>
            </a:solidFill>
            <a:miter lim="800000"/>
            <a:headEnd/>
            <a:tailEnd/>
          </a:ln>
        </p:spPr>
        <p:txBody>
          <a:bodyPr wrap="none"/>
          <a:lstStyle/>
          <a:p>
            <a:endParaRPr lang="en-US"/>
          </a:p>
        </p:txBody>
      </p:sp>
      <p:sp>
        <p:nvSpPr>
          <p:cNvPr id="60611" name="Line 1385"/>
          <p:cNvSpPr>
            <a:spLocks noChangeShapeType="1"/>
          </p:cNvSpPr>
          <p:nvPr/>
        </p:nvSpPr>
        <p:spPr bwMode="auto">
          <a:xfrm>
            <a:off x="1809750" y="6481763"/>
            <a:ext cx="274638" cy="0"/>
          </a:xfrm>
          <a:prstGeom prst="line">
            <a:avLst/>
          </a:prstGeom>
          <a:noFill/>
          <a:ln w="6350">
            <a:solidFill>
              <a:srgbClr val="993300"/>
            </a:solidFill>
            <a:miter lim="800000"/>
            <a:headEnd/>
            <a:tailEnd/>
          </a:ln>
        </p:spPr>
        <p:txBody>
          <a:bodyPr wrap="none"/>
          <a:lstStyle/>
          <a:p>
            <a:endParaRPr lang="en-US"/>
          </a:p>
        </p:txBody>
      </p:sp>
      <p:sp>
        <p:nvSpPr>
          <p:cNvPr id="60612" name="Line 1386"/>
          <p:cNvSpPr>
            <a:spLocks noChangeShapeType="1"/>
          </p:cNvSpPr>
          <p:nvPr/>
        </p:nvSpPr>
        <p:spPr bwMode="auto">
          <a:xfrm>
            <a:off x="1814513" y="6276975"/>
            <a:ext cx="274637" cy="0"/>
          </a:xfrm>
          <a:prstGeom prst="line">
            <a:avLst/>
          </a:prstGeom>
          <a:noFill/>
          <a:ln w="6350">
            <a:solidFill>
              <a:srgbClr val="993300"/>
            </a:solidFill>
            <a:miter lim="800000"/>
            <a:headEnd/>
            <a:tailEnd/>
          </a:ln>
        </p:spPr>
        <p:txBody>
          <a:bodyPr wrap="none"/>
          <a:lstStyle/>
          <a:p>
            <a:endParaRPr lang="en-US"/>
          </a:p>
        </p:txBody>
      </p:sp>
      <p:sp>
        <p:nvSpPr>
          <p:cNvPr id="60613" name="Oval 1387"/>
          <p:cNvSpPr>
            <a:spLocks noChangeArrowheads="1"/>
          </p:cNvSpPr>
          <p:nvPr/>
        </p:nvSpPr>
        <p:spPr bwMode="auto">
          <a:xfrm>
            <a:off x="1724025" y="62452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614" name="Freeform 1388"/>
          <p:cNvSpPr>
            <a:spLocks noChangeAspect="1"/>
          </p:cNvSpPr>
          <p:nvPr/>
        </p:nvSpPr>
        <p:spPr bwMode="auto">
          <a:xfrm>
            <a:off x="1720850" y="62420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15" name="Oval 1390"/>
          <p:cNvSpPr>
            <a:spLocks noChangeArrowheads="1"/>
          </p:cNvSpPr>
          <p:nvPr/>
        </p:nvSpPr>
        <p:spPr bwMode="auto">
          <a:xfrm>
            <a:off x="1241425" y="57023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16" name="Line 1391"/>
          <p:cNvSpPr>
            <a:spLocks noChangeShapeType="1"/>
          </p:cNvSpPr>
          <p:nvPr/>
        </p:nvSpPr>
        <p:spPr bwMode="auto">
          <a:xfrm>
            <a:off x="1246188" y="5829300"/>
            <a:ext cx="436562" cy="0"/>
          </a:xfrm>
          <a:prstGeom prst="line">
            <a:avLst/>
          </a:prstGeom>
          <a:noFill/>
          <a:ln w="6350">
            <a:solidFill>
              <a:srgbClr val="993300"/>
            </a:solidFill>
            <a:miter lim="800000"/>
            <a:headEnd/>
            <a:tailEnd/>
          </a:ln>
        </p:spPr>
        <p:txBody>
          <a:bodyPr wrap="none"/>
          <a:lstStyle/>
          <a:p>
            <a:endParaRPr lang="en-US"/>
          </a:p>
        </p:txBody>
      </p:sp>
      <p:sp>
        <p:nvSpPr>
          <p:cNvPr id="60617" name="Line 1392"/>
          <p:cNvSpPr>
            <a:spLocks noChangeShapeType="1"/>
          </p:cNvSpPr>
          <p:nvPr/>
        </p:nvSpPr>
        <p:spPr bwMode="auto">
          <a:xfrm>
            <a:off x="1260475" y="5886450"/>
            <a:ext cx="396875" cy="0"/>
          </a:xfrm>
          <a:prstGeom prst="line">
            <a:avLst/>
          </a:prstGeom>
          <a:noFill/>
          <a:ln w="6350">
            <a:solidFill>
              <a:srgbClr val="993300"/>
            </a:solidFill>
            <a:miter lim="800000"/>
            <a:headEnd/>
            <a:tailEnd/>
          </a:ln>
        </p:spPr>
        <p:txBody>
          <a:bodyPr wrap="none"/>
          <a:lstStyle/>
          <a:p>
            <a:endParaRPr lang="en-US"/>
          </a:p>
        </p:txBody>
      </p:sp>
      <p:sp>
        <p:nvSpPr>
          <p:cNvPr id="60618" name="Line 1393"/>
          <p:cNvSpPr>
            <a:spLocks noChangeShapeType="1"/>
          </p:cNvSpPr>
          <p:nvPr/>
        </p:nvSpPr>
        <p:spPr bwMode="auto">
          <a:xfrm>
            <a:off x="1270000" y="5781675"/>
            <a:ext cx="396875" cy="0"/>
          </a:xfrm>
          <a:prstGeom prst="line">
            <a:avLst/>
          </a:prstGeom>
          <a:noFill/>
          <a:ln w="6350">
            <a:solidFill>
              <a:srgbClr val="993300"/>
            </a:solidFill>
            <a:miter lim="800000"/>
            <a:headEnd/>
            <a:tailEnd/>
          </a:ln>
        </p:spPr>
        <p:txBody>
          <a:bodyPr wrap="none"/>
          <a:lstStyle/>
          <a:p>
            <a:endParaRPr lang="en-US"/>
          </a:p>
        </p:txBody>
      </p:sp>
      <p:sp>
        <p:nvSpPr>
          <p:cNvPr id="60619" name="Line 1394"/>
          <p:cNvSpPr>
            <a:spLocks noChangeShapeType="1"/>
          </p:cNvSpPr>
          <p:nvPr/>
        </p:nvSpPr>
        <p:spPr bwMode="auto">
          <a:xfrm>
            <a:off x="1327150" y="5935663"/>
            <a:ext cx="274638" cy="0"/>
          </a:xfrm>
          <a:prstGeom prst="line">
            <a:avLst/>
          </a:prstGeom>
          <a:noFill/>
          <a:ln w="6350">
            <a:solidFill>
              <a:srgbClr val="993300"/>
            </a:solidFill>
            <a:miter lim="800000"/>
            <a:headEnd/>
            <a:tailEnd/>
          </a:ln>
        </p:spPr>
        <p:txBody>
          <a:bodyPr wrap="none"/>
          <a:lstStyle/>
          <a:p>
            <a:endParaRPr lang="en-US"/>
          </a:p>
        </p:txBody>
      </p:sp>
      <p:sp>
        <p:nvSpPr>
          <p:cNvPr id="60620" name="Line 1395"/>
          <p:cNvSpPr>
            <a:spLocks noChangeShapeType="1"/>
          </p:cNvSpPr>
          <p:nvPr/>
        </p:nvSpPr>
        <p:spPr bwMode="auto">
          <a:xfrm>
            <a:off x="1331913" y="5730875"/>
            <a:ext cx="274637" cy="0"/>
          </a:xfrm>
          <a:prstGeom prst="line">
            <a:avLst/>
          </a:prstGeom>
          <a:noFill/>
          <a:ln w="6350">
            <a:solidFill>
              <a:srgbClr val="993300"/>
            </a:solidFill>
            <a:miter lim="800000"/>
            <a:headEnd/>
            <a:tailEnd/>
          </a:ln>
        </p:spPr>
        <p:txBody>
          <a:bodyPr wrap="none"/>
          <a:lstStyle/>
          <a:p>
            <a:endParaRPr lang="en-US"/>
          </a:p>
        </p:txBody>
      </p:sp>
      <p:sp>
        <p:nvSpPr>
          <p:cNvPr id="60621" name="Oval 1396"/>
          <p:cNvSpPr>
            <a:spLocks noChangeArrowheads="1"/>
          </p:cNvSpPr>
          <p:nvPr/>
        </p:nvSpPr>
        <p:spPr bwMode="auto">
          <a:xfrm>
            <a:off x="1241425" y="56991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622" name="Freeform 1397"/>
          <p:cNvSpPr>
            <a:spLocks noChangeAspect="1"/>
          </p:cNvSpPr>
          <p:nvPr/>
        </p:nvSpPr>
        <p:spPr bwMode="auto">
          <a:xfrm>
            <a:off x="1238250" y="56959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23" name="Oval 1399"/>
          <p:cNvSpPr>
            <a:spLocks noChangeArrowheads="1"/>
          </p:cNvSpPr>
          <p:nvPr/>
        </p:nvSpPr>
        <p:spPr bwMode="auto">
          <a:xfrm>
            <a:off x="765175" y="52070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24" name="Line 1400"/>
          <p:cNvSpPr>
            <a:spLocks noChangeShapeType="1"/>
          </p:cNvSpPr>
          <p:nvPr/>
        </p:nvSpPr>
        <p:spPr bwMode="auto">
          <a:xfrm>
            <a:off x="769938" y="5334000"/>
            <a:ext cx="436562" cy="0"/>
          </a:xfrm>
          <a:prstGeom prst="line">
            <a:avLst/>
          </a:prstGeom>
          <a:noFill/>
          <a:ln w="6350">
            <a:solidFill>
              <a:srgbClr val="993300"/>
            </a:solidFill>
            <a:miter lim="800000"/>
            <a:headEnd/>
            <a:tailEnd/>
          </a:ln>
        </p:spPr>
        <p:txBody>
          <a:bodyPr wrap="none"/>
          <a:lstStyle/>
          <a:p>
            <a:endParaRPr lang="en-US"/>
          </a:p>
        </p:txBody>
      </p:sp>
      <p:sp>
        <p:nvSpPr>
          <p:cNvPr id="60625" name="Line 1401"/>
          <p:cNvSpPr>
            <a:spLocks noChangeShapeType="1"/>
          </p:cNvSpPr>
          <p:nvPr/>
        </p:nvSpPr>
        <p:spPr bwMode="auto">
          <a:xfrm>
            <a:off x="784225" y="5391150"/>
            <a:ext cx="396875" cy="0"/>
          </a:xfrm>
          <a:prstGeom prst="line">
            <a:avLst/>
          </a:prstGeom>
          <a:noFill/>
          <a:ln w="6350">
            <a:solidFill>
              <a:srgbClr val="993300"/>
            </a:solidFill>
            <a:miter lim="800000"/>
            <a:headEnd/>
            <a:tailEnd/>
          </a:ln>
        </p:spPr>
        <p:txBody>
          <a:bodyPr wrap="none"/>
          <a:lstStyle/>
          <a:p>
            <a:endParaRPr lang="en-US"/>
          </a:p>
        </p:txBody>
      </p:sp>
      <p:sp>
        <p:nvSpPr>
          <p:cNvPr id="60626" name="Line 1402"/>
          <p:cNvSpPr>
            <a:spLocks noChangeShapeType="1"/>
          </p:cNvSpPr>
          <p:nvPr/>
        </p:nvSpPr>
        <p:spPr bwMode="auto">
          <a:xfrm>
            <a:off x="793750" y="5286375"/>
            <a:ext cx="396875" cy="0"/>
          </a:xfrm>
          <a:prstGeom prst="line">
            <a:avLst/>
          </a:prstGeom>
          <a:noFill/>
          <a:ln w="6350">
            <a:solidFill>
              <a:srgbClr val="993300"/>
            </a:solidFill>
            <a:miter lim="800000"/>
            <a:headEnd/>
            <a:tailEnd/>
          </a:ln>
        </p:spPr>
        <p:txBody>
          <a:bodyPr wrap="none"/>
          <a:lstStyle/>
          <a:p>
            <a:endParaRPr lang="en-US"/>
          </a:p>
        </p:txBody>
      </p:sp>
      <p:sp>
        <p:nvSpPr>
          <p:cNvPr id="60627" name="Line 1403"/>
          <p:cNvSpPr>
            <a:spLocks noChangeShapeType="1"/>
          </p:cNvSpPr>
          <p:nvPr/>
        </p:nvSpPr>
        <p:spPr bwMode="auto">
          <a:xfrm>
            <a:off x="850900" y="5440363"/>
            <a:ext cx="274638" cy="0"/>
          </a:xfrm>
          <a:prstGeom prst="line">
            <a:avLst/>
          </a:prstGeom>
          <a:noFill/>
          <a:ln w="6350">
            <a:solidFill>
              <a:srgbClr val="993300"/>
            </a:solidFill>
            <a:miter lim="800000"/>
            <a:headEnd/>
            <a:tailEnd/>
          </a:ln>
        </p:spPr>
        <p:txBody>
          <a:bodyPr wrap="none"/>
          <a:lstStyle/>
          <a:p>
            <a:endParaRPr lang="en-US"/>
          </a:p>
        </p:txBody>
      </p:sp>
      <p:sp>
        <p:nvSpPr>
          <p:cNvPr id="60628" name="Line 1404"/>
          <p:cNvSpPr>
            <a:spLocks noChangeShapeType="1"/>
          </p:cNvSpPr>
          <p:nvPr/>
        </p:nvSpPr>
        <p:spPr bwMode="auto">
          <a:xfrm>
            <a:off x="855663" y="5235575"/>
            <a:ext cx="274637" cy="0"/>
          </a:xfrm>
          <a:prstGeom prst="line">
            <a:avLst/>
          </a:prstGeom>
          <a:noFill/>
          <a:ln w="6350">
            <a:solidFill>
              <a:srgbClr val="993300"/>
            </a:solidFill>
            <a:miter lim="800000"/>
            <a:headEnd/>
            <a:tailEnd/>
          </a:ln>
        </p:spPr>
        <p:txBody>
          <a:bodyPr wrap="none"/>
          <a:lstStyle/>
          <a:p>
            <a:endParaRPr lang="en-US"/>
          </a:p>
        </p:txBody>
      </p:sp>
      <p:sp>
        <p:nvSpPr>
          <p:cNvPr id="60629" name="Oval 1405"/>
          <p:cNvSpPr>
            <a:spLocks noChangeArrowheads="1"/>
          </p:cNvSpPr>
          <p:nvPr/>
        </p:nvSpPr>
        <p:spPr bwMode="auto">
          <a:xfrm>
            <a:off x="765175" y="52038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630" name="Freeform 1406"/>
          <p:cNvSpPr>
            <a:spLocks noChangeAspect="1"/>
          </p:cNvSpPr>
          <p:nvPr/>
        </p:nvSpPr>
        <p:spPr bwMode="auto">
          <a:xfrm>
            <a:off x="762000" y="52006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31" name="Oval 1408"/>
          <p:cNvSpPr>
            <a:spLocks noChangeArrowheads="1"/>
          </p:cNvSpPr>
          <p:nvPr/>
        </p:nvSpPr>
        <p:spPr bwMode="auto">
          <a:xfrm>
            <a:off x="282575" y="46736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32" name="Line 1409"/>
          <p:cNvSpPr>
            <a:spLocks noChangeShapeType="1"/>
          </p:cNvSpPr>
          <p:nvPr/>
        </p:nvSpPr>
        <p:spPr bwMode="auto">
          <a:xfrm>
            <a:off x="287338" y="4800600"/>
            <a:ext cx="436562" cy="0"/>
          </a:xfrm>
          <a:prstGeom prst="line">
            <a:avLst/>
          </a:prstGeom>
          <a:noFill/>
          <a:ln w="6350">
            <a:solidFill>
              <a:srgbClr val="993300"/>
            </a:solidFill>
            <a:miter lim="800000"/>
            <a:headEnd/>
            <a:tailEnd/>
          </a:ln>
        </p:spPr>
        <p:txBody>
          <a:bodyPr wrap="none"/>
          <a:lstStyle/>
          <a:p>
            <a:endParaRPr lang="en-US"/>
          </a:p>
        </p:txBody>
      </p:sp>
      <p:sp>
        <p:nvSpPr>
          <p:cNvPr id="60633" name="Line 1410"/>
          <p:cNvSpPr>
            <a:spLocks noChangeShapeType="1"/>
          </p:cNvSpPr>
          <p:nvPr/>
        </p:nvSpPr>
        <p:spPr bwMode="auto">
          <a:xfrm>
            <a:off x="301625" y="4857750"/>
            <a:ext cx="396875" cy="0"/>
          </a:xfrm>
          <a:prstGeom prst="line">
            <a:avLst/>
          </a:prstGeom>
          <a:noFill/>
          <a:ln w="6350">
            <a:solidFill>
              <a:srgbClr val="993300"/>
            </a:solidFill>
            <a:miter lim="800000"/>
            <a:headEnd/>
            <a:tailEnd/>
          </a:ln>
        </p:spPr>
        <p:txBody>
          <a:bodyPr wrap="none"/>
          <a:lstStyle/>
          <a:p>
            <a:endParaRPr lang="en-US"/>
          </a:p>
        </p:txBody>
      </p:sp>
      <p:sp>
        <p:nvSpPr>
          <p:cNvPr id="60634" name="Line 1411"/>
          <p:cNvSpPr>
            <a:spLocks noChangeShapeType="1"/>
          </p:cNvSpPr>
          <p:nvPr/>
        </p:nvSpPr>
        <p:spPr bwMode="auto">
          <a:xfrm>
            <a:off x="311150" y="4752975"/>
            <a:ext cx="396875" cy="0"/>
          </a:xfrm>
          <a:prstGeom prst="line">
            <a:avLst/>
          </a:prstGeom>
          <a:noFill/>
          <a:ln w="6350">
            <a:solidFill>
              <a:srgbClr val="993300"/>
            </a:solidFill>
            <a:miter lim="800000"/>
            <a:headEnd/>
            <a:tailEnd/>
          </a:ln>
        </p:spPr>
        <p:txBody>
          <a:bodyPr wrap="none"/>
          <a:lstStyle/>
          <a:p>
            <a:endParaRPr lang="en-US"/>
          </a:p>
        </p:txBody>
      </p:sp>
      <p:sp>
        <p:nvSpPr>
          <p:cNvPr id="60635" name="Line 1412"/>
          <p:cNvSpPr>
            <a:spLocks noChangeShapeType="1"/>
          </p:cNvSpPr>
          <p:nvPr/>
        </p:nvSpPr>
        <p:spPr bwMode="auto">
          <a:xfrm>
            <a:off x="368300" y="4906963"/>
            <a:ext cx="274638" cy="0"/>
          </a:xfrm>
          <a:prstGeom prst="line">
            <a:avLst/>
          </a:prstGeom>
          <a:noFill/>
          <a:ln w="6350">
            <a:solidFill>
              <a:srgbClr val="993300"/>
            </a:solidFill>
            <a:miter lim="800000"/>
            <a:headEnd/>
            <a:tailEnd/>
          </a:ln>
        </p:spPr>
        <p:txBody>
          <a:bodyPr wrap="none"/>
          <a:lstStyle/>
          <a:p>
            <a:endParaRPr lang="en-US"/>
          </a:p>
        </p:txBody>
      </p:sp>
      <p:sp>
        <p:nvSpPr>
          <p:cNvPr id="60636" name="Line 1413"/>
          <p:cNvSpPr>
            <a:spLocks noChangeShapeType="1"/>
          </p:cNvSpPr>
          <p:nvPr/>
        </p:nvSpPr>
        <p:spPr bwMode="auto">
          <a:xfrm>
            <a:off x="373063" y="4702175"/>
            <a:ext cx="274637" cy="0"/>
          </a:xfrm>
          <a:prstGeom prst="line">
            <a:avLst/>
          </a:prstGeom>
          <a:noFill/>
          <a:ln w="6350">
            <a:solidFill>
              <a:srgbClr val="993300"/>
            </a:solidFill>
            <a:miter lim="800000"/>
            <a:headEnd/>
            <a:tailEnd/>
          </a:ln>
        </p:spPr>
        <p:txBody>
          <a:bodyPr wrap="none"/>
          <a:lstStyle/>
          <a:p>
            <a:endParaRPr lang="en-US"/>
          </a:p>
        </p:txBody>
      </p:sp>
      <p:sp>
        <p:nvSpPr>
          <p:cNvPr id="60637" name="Oval 1414"/>
          <p:cNvSpPr>
            <a:spLocks noChangeArrowheads="1"/>
          </p:cNvSpPr>
          <p:nvPr/>
        </p:nvSpPr>
        <p:spPr bwMode="auto">
          <a:xfrm>
            <a:off x="282575" y="46704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638" name="Freeform 1415"/>
          <p:cNvSpPr>
            <a:spLocks noChangeAspect="1"/>
          </p:cNvSpPr>
          <p:nvPr/>
        </p:nvSpPr>
        <p:spPr bwMode="auto">
          <a:xfrm>
            <a:off x="279400" y="46672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39" name="Oval 1417"/>
          <p:cNvSpPr>
            <a:spLocks noChangeArrowheads="1"/>
          </p:cNvSpPr>
          <p:nvPr/>
        </p:nvSpPr>
        <p:spPr bwMode="auto">
          <a:xfrm rot="-1716628">
            <a:off x="277813" y="41021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40" name="Line 1418"/>
          <p:cNvSpPr>
            <a:spLocks noChangeShapeType="1"/>
          </p:cNvSpPr>
          <p:nvPr/>
        </p:nvSpPr>
        <p:spPr bwMode="auto">
          <a:xfrm rot="-1716628">
            <a:off x="279400" y="4229100"/>
            <a:ext cx="436563" cy="0"/>
          </a:xfrm>
          <a:prstGeom prst="line">
            <a:avLst/>
          </a:prstGeom>
          <a:noFill/>
          <a:ln w="6350">
            <a:solidFill>
              <a:srgbClr val="993300"/>
            </a:solidFill>
            <a:miter lim="800000"/>
            <a:headEnd/>
            <a:tailEnd/>
          </a:ln>
        </p:spPr>
        <p:txBody>
          <a:bodyPr wrap="none"/>
          <a:lstStyle/>
          <a:p>
            <a:endParaRPr lang="en-US"/>
          </a:p>
        </p:txBody>
      </p:sp>
      <p:sp>
        <p:nvSpPr>
          <p:cNvPr id="60641" name="Line 1419"/>
          <p:cNvSpPr>
            <a:spLocks noChangeShapeType="1"/>
          </p:cNvSpPr>
          <p:nvPr/>
        </p:nvSpPr>
        <p:spPr bwMode="auto">
          <a:xfrm rot="-1716628">
            <a:off x="322263" y="4281488"/>
            <a:ext cx="396875" cy="0"/>
          </a:xfrm>
          <a:prstGeom prst="line">
            <a:avLst/>
          </a:prstGeom>
          <a:noFill/>
          <a:ln w="6350">
            <a:solidFill>
              <a:srgbClr val="993300"/>
            </a:solidFill>
            <a:miter lim="800000"/>
            <a:headEnd/>
            <a:tailEnd/>
          </a:ln>
        </p:spPr>
        <p:txBody>
          <a:bodyPr wrap="none"/>
          <a:lstStyle/>
          <a:p>
            <a:endParaRPr lang="en-US"/>
          </a:p>
        </p:txBody>
      </p:sp>
      <p:sp>
        <p:nvSpPr>
          <p:cNvPr id="60642" name="Line 1420"/>
          <p:cNvSpPr>
            <a:spLocks noChangeShapeType="1"/>
          </p:cNvSpPr>
          <p:nvPr/>
        </p:nvSpPr>
        <p:spPr bwMode="auto">
          <a:xfrm rot="-1716628">
            <a:off x="279400" y="4186238"/>
            <a:ext cx="396875" cy="0"/>
          </a:xfrm>
          <a:prstGeom prst="line">
            <a:avLst/>
          </a:prstGeom>
          <a:noFill/>
          <a:ln w="6350">
            <a:solidFill>
              <a:srgbClr val="993300"/>
            </a:solidFill>
            <a:miter lim="800000"/>
            <a:headEnd/>
            <a:tailEnd/>
          </a:ln>
        </p:spPr>
        <p:txBody>
          <a:bodyPr wrap="none"/>
          <a:lstStyle/>
          <a:p>
            <a:endParaRPr lang="en-US"/>
          </a:p>
        </p:txBody>
      </p:sp>
      <p:sp>
        <p:nvSpPr>
          <p:cNvPr id="60643" name="Line 1421"/>
          <p:cNvSpPr>
            <a:spLocks noChangeShapeType="1"/>
          </p:cNvSpPr>
          <p:nvPr/>
        </p:nvSpPr>
        <p:spPr bwMode="auto">
          <a:xfrm rot="-1716628">
            <a:off x="411163" y="4322763"/>
            <a:ext cx="274637" cy="0"/>
          </a:xfrm>
          <a:prstGeom prst="line">
            <a:avLst/>
          </a:prstGeom>
          <a:noFill/>
          <a:ln w="6350">
            <a:solidFill>
              <a:srgbClr val="993300"/>
            </a:solidFill>
            <a:miter lim="800000"/>
            <a:headEnd/>
            <a:tailEnd/>
          </a:ln>
        </p:spPr>
        <p:txBody>
          <a:bodyPr wrap="none"/>
          <a:lstStyle/>
          <a:p>
            <a:endParaRPr lang="en-US"/>
          </a:p>
        </p:txBody>
      </p:sp>
      <p:sp>
        <p:nvSpPr>
          <p:cNvPr id="60644" name="Line 1422"/>
          <p:cNvSpPr>
            <a:spLocks noChangeShapeType="1"/>
          </p:cNvSpPr>
          <p:nvPr/>
        </p:nvSpPr>
        <p:spPr bwMode="auto">
          <a:xfrm rot="-1716628">
            <a:off x="317500" y="4140200"/>
            <a:ext cx="274638" cy="0"/>
          </a:xfrm>
          <a:prstGeom prst="line">
            <a:avLst/>
          </a:prstGeom>
          <a:noFill/>
          <a:ln w="6350">
            <a:solidFill>
              <a:srgbClr val="993300"/>
            </a:solidFill>
            <a:miter lim="800000"/>
            <a:headEnd/>
            <a:tailEnd/>
          </a:ln>
        </p:spPr>
        <p:txBody>
          <a:bodyPr wrap="none"/>
          <a:lstStyle/>
          <a:p>
            <a:endParaRPr lang="en-US"/>
          </a:p>
        </p:txBody>
      </p:sp>
      <p:sp>
        <p:nvSpPr>
          <p:cNvPr id="60645" name="Oval 1423"/>
          <p:cNvSpPr>
            <a:spLocks noChangeArrowheads="1"/>
          </p:cNvSpPr>
          <p:nvPr/>
        </p:nvSpPr>
        <p:spPr bwMode="auto">
          <a:xfrm rot="-1716628">
            <a:off x="277813" y="41005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46" name="Freeform 1424"/>
          <p:cNvSpPr>
            <a:spLocks noChangeAspect="1"/>
          </p:cNvSpPr>
          <p:nvPr/>
        </p:nvSpPr>
        <p:spPr bwMode="auto">
          <a:xfrm rot="-1716628">
            <a:off x="239713" y="41052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47" name="Oval 1426"/>
          <p:cNvSpPr>
            <a:spLocks noChangeArrowheads="1"/>
          </p:cNvSpPr>
          <p:nvPr/>
        </p:nvSpPr>
        <p:spPr bwMode="auto">
          <a:xfrm rot="-1716628">
            <a:off x="760413" y="46672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48" name="Line 1427"/>
          <p:cNvSpPr>
            <a:spLocks noChangeShapeType="1"/>
          </p:cNvSpPr>
          <p:nvPr/>
        </p:nvSpPr>
        <p:spPr bwMode="auto">
          <a:xfrm rot="-1716628">
            <a:off x="762000" y="4794250"/>
            <a:ext cx="436563" cy="0"/>
          </a:xfrm>
          <a:prstGeom prst="line">
            <a:avLst/>
          </a:prstGeom>
          <a:noFill/>
          <a:ln w="6350">
            <a:solidFill>
              <a:srgbClr val="993300"/>
            </a:solidFill>
            <a:miter lim="800000"/>
            <a:headEnd/>
            <a:tailEnd/>
          </a:ln>
        </p:spPr>
        <p:txBody>
          <a:bodyPr wrap="none"/>
          <a:lstStyle/>
          <a:p>
            <a:endParaRPr lang="en-US"/>
          </a:p>
        </p:txBody>
      </p:sp>
      <p:sp>
        <p:nvSpPr>
          <p:cNvPr id="60649" name="Line 1428"/>
          <p:cNvSpPr>
            <a:spLocks noChangeShapeType="1"/>
          </p:cNvSpPr>
          <p:nvPr/>
        </p:nvSpPr>
        <p:spPr bwMode="auto">
          <a:xfrm rot="-1716628">
            <a:off x="804863" y="4846638"/>
            <a:ext cx="396875" cy="0"/>
          </a:xfrm>
          <a:prstGeom prst="line">
            <a:avLst/>
          </a:prstGeom>
          <a:noFill/>
          <a:ln w="6350">
            <a:solidFill>
              <a:srgbClr val="993300"/>
            </a:solidFill>
            <a:miter lim="800000"/>
            <a:headEnd/>
            <a:tailEnd/>
          </a:ln>
        </p:spPr>
        <p:txBody>
          <a:bodyPr wrap="none"/>
          <a:lstStyle/>
          <a:p>
            <a:endParaRPr lang="en-US"/>
          </a:p>
        </p:txBody>
      </p:sp>
      <p:sp>
        <p:nvSpPr>
          <p:cNvPr id="60650" name="Line 1429"/>
          <p:cNvSpPr>
            <a:spLocks noChangeShapeType="1"/>
          </p:cNvSpPr>
          <p:nvPr/>
        </p:nvSpPr>
        <p:spPr bwMode="auto">
          <a:xfrm rot="-1716628">
            <a:off x="762000" y="4751388"/>
            <a:ext cx="396875" cy="0"/>
          </a:xfrm>
          <a:prstGeom prst="line">
            <a:avLst/>
          </a:prstGeom>
          <a:noFill/>
          <a:ln w="6350">
            <a:solidFill>
              <a:srgbClr val="993300"/>
            </a:solidFill>
            <a:miter lim="800000"/>
            <a:headEnd/>
            <a:tailEnd/>
          </a:ln>
        </p:spPr>
        <p:txBody>
          <a:bodyPr wrap="none"/>
          <a:lstStyle/>
          <a:p>
            <a:endParaRPr lang="en-US"/>
          </a:p>
        </p:txBody>
      </p:sp>
      <p:sp>
        <p:nvSpPr>
          <p:cNvPr id="60651" name="Line 1430"/>
          <p:cNvSpPr>
            <a:spLocks noChangeShapeType="1"/>
          </p:cNvSpPr>
          <p:nvPr/>
        </p:nvSpPr>
        <p:spPr bwMode="auto">
          <a:xfrm rot="-1716628">
            <a:off x="893763" y="4887913"/>
            <a:ext cx="274637" cy="0"/>
          </a:xfrm>
          <a:prstGeom prst="line">
            <a:avLst/>
          </a:prstGeom>
          <a:noFill/>
          <a:ln w="6350">
            <a:solidFill>
              <a:srgbClr val="993300"/>
            </a:solidFill>
            <a:miter lim="800000"/>
            <a:headEnd/>
            <a:tailEnd/>
          </a:ln>
        </p:spPr>
        <p:txBody>
          <a:bodyPr wrap="none"/>
          <a:lstStyle/>
          <a:p>
            <a:endParaRPr lang="en-US"/>
          </a:p>
        </p:txBody>
      </p:sp>
      <p:sp>
        <p:nvSpPr>
          <p:cNvPr id="60652" name="Line 1431"/>
          <p:cNvSpPr>
            <a:spLocks noChangeShapeType="1"/>
          </p:cNvSpPr>
          <p:nvPr/>
        </p:nvSpPr>
        <p:spPr bwMode="auto">
          <a:xfrm rot="-1716628">
            <a:off x="800100" y="4705350"/>
            <a:ext cx="274638" cy="0"/>
          </a:xfrm>
          <a:prstGeom prst="line">
            <a:avLst/>
          </a:prstGeom>
          <a:noFill/>
          <a:ln w="6350">
            <a:solidFill>
              <a:srgbClr val="993300"/>
            </a:solidFill>
            <a:miter lim="800000"/>
            <a:headEnd/>
            <a:tailEnd/>
          </a:ln>
        </p:spPr>
        <p:txBody>
          <a:bodyPr wrap="none"/>
          <a:lstStyle/>
          <a:p>
            <a:endParaRPr lang="en-US"/>
          </a:p>
        </p:txBody>
      </p:sp>
      <p:sp>
        <p:nvSpPr>
          <p:cNvPr id="60653" name="Oval 1432"/>
          <p:cNvSpPr>
            <a:spLocks noChangeArrowheads="1"/>
          </p:cNvSpPr>
          <p:nvPr/>
        </p:nvSpPr>
        <p:spPr bwMode="auto">
          <a:xfrm rot="-1716628">
            <a:off x="760413" y="46656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54" name="Freeform 1433"/>
          <p:cNvSpPr>
            <a:spLocks noChangeAspect="1"/>
          </p:cNvSpPr>
          <p:nvPr/>
        </p:nvSpPr>
        <p:spPr bwMode="auto">
          <a:xfrm rot="-1716628">
            <a:off x="722313" y="46704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55" name="Oval 1435"/>
          <p:cNvSpPr>
            <a:spLocks noChangeArrowheads="1"/>
          </p:cNvSpPr>
          <p:nvPr/>
        </p:nvSpPr>
        <p:spPr bwMode="auto">
          <a:xfrm rot="-1716628">
            <a:off x="1249363" y="52133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56" name="Line 1436"/>
          <p:cNvSpPr>
            <a:spLocks noChangeShapeType="1"/>
          </p:cNvSpPr>
          <p:nvPr/>
        </p:nvSpPr>
        <p:spPr bwMode="auto">
          <a:xfrm rot="-1716628">
            <a:off x="1250950" y="5340350"/>
            <a:ext cx="436563" cy="0"/>
          </a:xfrm>
          <a:prstGeom prst="line">
            <a:avLst/>
          </a:prstGeom>
          <a:noFill/>
          <a:ln w="6350">
            <a:solidFill>
              <a:srgbClr val="993300"/>
            </a:solidFill>
            <a:miter lim="800000"/>
            <a:headEnd/>
            <a:tailEnd/>
          </a:ln>
        </p:spPr>
        <p:txBody>
          <a:bodyPr wrap="none"/>
          <a:lstStyle/>
          <a:p>
            <a:endParaRPr lang="en-US"/>
          </a:p>
        </p:txBody>
      </p:sp>
      <p:sp>
        <p:nvSpPr>
          <p:cNvPr id="60657" name="Line 1437"/>
          <p:cNvSpPr>
            <a:spLocks noChangeShapeType="1"/>
          </p:cNvSpPr>
          <p:nvPr/>
        </p:nvSpPr>
        <p:spPr bwMode="auto">
          <a:xfrm rot="-1716628">
            <a:off x="1293813" y="5392738"/>
            <a:ext cx="396875" cy="0"/>
          </a:xfrm>
          <a:prstGeom prst="line">
            <a:avLst/>
          </a:prstGeom>
          <a:noFill/>
          <a:ln w="6350">
            <a:solidFill>
              <a:srgbClr val="993300"/>
            </a:solidFill>
            <a:miter lim="800000"/>
            <a:headEnd/>
            <a:tailEnd/>
          </a:ln>
        </p:spPr>
        <p:txBody>
          <a:bodyPr wrap="none"/>
          <a:lstStyle/>
          <a:p>
            <a:endParaRPr lang="en-US"/>
          </a:p>
        </p:txBody>
      </p:sp>
      <p:sp>
        <p:nvSpPr>
          <p:cNvPr id="60658" name="Line 1438"/>
          <p:cNvSpPr>
            <a:spLocks noChangeShapeType="1"/>
          </p:cNvSpPr>
          <p:nvPr/>
        </p:nvSpPr>
        <p:spPr bwMode="auto">
          <a:xfrm rot="-1716628">
            <a:off x="1250950" y="5297488"/>
            <a:ext cx="396875" cy="0"/>
          </a:xfrm>
          <a:prstGeom prst="line">
            <a:avLst/>
          </a:prstGeom>
          <a:noFill/>
          <a:ln w="6350">
            <a:solidFill>
              <a:srgbClr val="993300"/>
            </a:solidFill>
            <a:miter lim="800000"/>
            <a:headEnd/>
            <a:tailEnd/>
          </a:ln>
        </p:spPr>
        <p:txBody>
          <a:bodyPr wrap="none"/>
          <a:lstStyle/>
          <a:p>
            <a:endParaRPr lang="en-US"/>
          </a:p>
        </p:txBody>
      </p:sp>
      <p:sp>
        <p:nvSpPr>
          <p:cNvPr id="60659" name="Line 1439"/>
          <p:cNvSpPr>
            <a:spLocks noChangeShapeType="1"/>
          </p:cNvSpPr>
          <p:nvPr/>
        </p:nvSpPr>
        <p:spPr bwMode="auto">
          <a:xfrm rot="-1716628">
            <a:off x="1382713" y="5434013"/>
            <a:ext cx="274637" cy="0"/>
          </a:xfrm>
          <a:prstGeom prst="line">
            <a:avLst/>
          </a:prstGeom>
          <a:noFill/>
          <a:ln w="6350">
            <a:solidFill>
              <a:srgbClr val="993300"/>
            </a:solidFill>
            <a:miter lim="800000"/>
            <a:headEnd/>
            <a:tailEnd/>
          </a:ln>
        </p:spPr>
        <p:txBody>
          <a:bodyPr wrap="none"/>
          <a:lstStyle/>
          <a:p>
            <a:endParaRPr lang="en-US"/>
          </a:p>
        </p:txBody>
      </p:sp>
      <p:sp>
        <p:nvSpPr>
          <p:cNvPr id="60660" name="Line 1440"/>
          <p:cNvSpPr>
            <a:spLocks noChangeShapeType="1"/>
          </p:cNvSpPr>
          <p:nvPr/>
        </p:nvSpPr>
        <p:spPr bwMode="auto">
          <a:xfrm rot="-1716628">
            <a:off x="1289050" y="5251450"/>
            <a:ext cx="274638" cy="0"/>
          </a:xfrm>
          <a:prstGeom prst="line">
            <a:avLst/>
          </a:prstGeom>
          <a:noFill/>
          <a:ln w="6350">
            <a:solidFill>
              <a:srgbClr val="993300"/>
            </a:solidFill>
            <a:miter lim="800000"/>
            <a:headEnd/>
            <a:tailEnd/>
          </a:ln>
        </p:spPr>
        <p:txBody>
          <a:bodyPr wrap="none"/>
          <a:lstStyle/>
          <a:p>
            <a:endParaRPr lang="en-US"/>
          </a:p>
        </p:txBody>
      </p:sp>
      <p:sp>
        <p:nvSpPr>
          <p:cNvPr id="60661" name="Oval 1441"/>
          <p:cNvSpPr>
            <a:spLocks noChangeArrowheads="1"/>
          </p:cNvSpPr>
          <p:nvPr/>
        </p:nvSpPr>
        <p:spPr bwMode="auto">
          <a:xfrm rot="-1716628">
            <a:off x="1249363" y="52117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62" name="Freeform 1442"/>
          <p:cNvSpPr>
            <a:spLocks noChangeAspect="1"/>
          </p:cNvSpPr>
          <p:nvPr/>
        </p:nvSpPr>
        <p:spPr bwMode="auto">
          <a:xfrm rot="-1716628">
            <a:off x="1211263" y="52165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63" name="Oval 1444"/>
          <p:cNvSpPr>
            <a:spLocks noChangeArrowheads="1"/>
          </p:cNvSpPr>
          <p:nvPr/>
        </p:nvSpPr>
        <p:spPr bwMode="auto">
          <a:xfrm rot="-1716628">
            <a:off x="1719263" y="57023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64" name="Line 1445"/>
          <p:cNvSpPr>
            <a:spLocks noChangeShapeType="1"/>
          </p:cNvSpPr>
          <p:nvPr/>
        </p:nvSpPr>
        <p:spPr bwMode="auto">
          <a:xfrm rot="-1716628">
            <a:off x="1720850" y="5829300"/>
            <a:ext cx="436563" cy="0"/>
          </a:xfrm>
          <a:prstGeom prst="line">
            <a:avLst/>
          </a:prstGeom>
          <a:noFill/>
          <a:ln w="6350">
            <a:solidFill>
              <a:srgbClr val="993300"/>
            </a:solidFill>
            <a:miter lim="800000"/>
            <a:headEnd/>
            <a:tailEnd/>
          </a:ln>
        </p:spPr>
        <p:txBody>
          <a:bodyPr wrap="none"/>
          <a:lstStyle/>
          <a:p>
            <a:endParaRPr lang="en-US"/>
          </a:p>
        </p:txBody>
      </p:sp>
      <p:sp>
        <p:nvSpPr>
          <p:cNvPr id="60665" name="Line 1446"/>
          <p:cNvSpPr>
            <a:spLocks noChangeShapeType="1"/>
          </p:cNvSpPr>
          <p:nvPr/>
        </p:nvSpPr>
        <p:spPr bwMode="auto">
          <a:xfrm rot="-1716628">
            <a:off x="1763713" y="5881688"/>
            <a:ext cx="396875" cy="0"/>
          </a:xfrm>
          <a:prstGeom prst="line">
            <a:avLst/>
          </a:prstGeom>
          <a:noFill/>
          <a:ln w="6350">
            <a:solidFill>
              <a:srgbClr val="993300"/>
            </a:solidFill>
            <a:miter lim="800000"/>
            <a:headEnd/>
            <a:tailEnd/>
          </a:ln>
        </p:spPr>
        <p:txBody>
          <a:bodyPr wrap="none"/>
          <a:lstStyle/>
          <a:p>
            <a:endParaRPr lang="en-US"/>
          </a:p>
        </p:txBody>
      </p:sp>
      <p:sp>
        <p:nvSpPr>
          <p:cNvPr id="60666" name="Line 1447"/>
          <p:cNvSpPr>
            <a:spLocks noChangeShapeType="1"/>
          </p:cNvSpPr>
          <p:nvPr/>
        </p:nvSpPr>
        <p:spPr bwMode="auto">
          <a:xfrm rot="-1716628">
            <a:off x="1720850" y="5786438"/>
            <a:ext cx="396875" cy="0"/>
          </a:xfrm>
          <a:prstGeom prst="line">
            <a:avLst/>
          </a:prstGeom>
          <a:noFill/>
          <a:ln w="6350">
            <a:solidFill>
              <a:srgbClr val="993300"/>
            </a:solidFill>
            <a:miter lim="800000"/>
            <a:headEnd/>
            <a:tailEnd/>
          </a:ln>
        </p:spPr>
        <p:txBody>
          <a:bodyPr wrap="none"/>
          <a:lstStyle/>
          <a:p>
            <a:endParaRPr lang="en-US"/>
          </a:p>
        </p:txBody>
      </p:sp>
      <p:sp>
        <p:nvSpPr>
          <p:cNvPr id="60667" name="Line 1448"/>
          <p:cNvSpPr>
            <a:spLocks noChangeShapeType="1"/>
          </p:cNvSpPr>
          <p:nvPr/>
        </p:nvSpPr>
        <p:spPr bwMode="auto">
          <a:xfrm rot="-1716628">
            <a:off x="1852613" y="5922963"/>
            <a:ext cx="274637" cy="0"/>
          </a:xfrm>
          <a:prstGeom prst="line">
            <a:avLst/>
          </a:prstGeom>
          <a:noFill/>
          <a:ln w="6350">
            <a:solidFill>
              <a:srgbClr val="993300"/>
            </a:solidFill>
            <a:miter lim="800000"/>
            <a:headEnd/>
            <a:tailEnd/>
          </a:ln>
        </p:spPr>
        <p:txBody>
          <a:bodyPr wrap="none"/>
          <a:lstStyle/>
          <a:p>
            <a:endParaRPr lang="en-US"/>
          </a:p>
        </p:txBody>
      </p:sp>
      <p:sp>
        <p:nvSpPr>
          <p:cNvPr id="60668" name="Line 1449"/>
          <p:cNvSpPr>
            <a:spLocks noChangeShapeType="1"/>
          </p:cNvSpPr>
          <p:nvPr/>
        </p:nvSpPr>
        <p:spPr bwMode="auto">
          <a:xfrm rot="-1716628">
            <a:off x="1758950" y="5740400"/>
            <a:ext cx="274638" cy="0"/>
          </a:xfrm>
          <a:prstGeom prst="line">
            <a:avLst/>
          </a:prstGeom>
          <a:noFill/>
          <a:ln w="6350">
            <a:solidFill>
              <a:srgbClr val="993300"/>
            </a:solidFill>
            <a:miter lim="800000"/>
            <a:headEnd/>
            <a:tailEnd/>
          </a:ln>
        </p:spPr>
        <p:txBody>
          <a:bodyPr wrap="none"/>
          <a:lstStyle/>
          <a:p>
            <a:endParaRPr lang="en-US"/>
          </a:p>
        </p:txBody>
      </p:sp>
      <p:sp>
        <p:nvSpPr>
          <p:cNvPr id="60669" name="Oval 1450"/>
          <p:cNvSpPr>
            <a:spLocks noChangeArrowheads="1"/>
          </p:cNvSpPr>
          <p:nvPr/>
        </p:nvSpPr>
        <p:spPr bwMode="auto">
          <a:xfrm rot="-1716628">
            <a:off x="1719263" y="570071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70" name="Freeform 1451"/>
          <p:cNvSpPr>
            <a:spLocks noChangeAspect="1"/>
          </p:cNvSpPr>
          <p:nvPr/>
        </p:nvSpPr>
        <p:spPr bwMode="auto">
          <a:xfrm rot="-1716628">
            <a:off x="1681163" y="57054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71" name="Oval 1453"/>
          <p:cNvSpPr>
            <a:spLocks noChangeArrowheads="1"/>
          </p:cNvSpPr>
          <p:nvPr/>
        </p:nvSpPr>
        <p:spPr bwMode="auto">
          <a:xfrm rot="-1716628">
            <a:off x="2195513" y="62547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72" name="Line 1454"/>
          <p:cNvSpPr>
            <a:spLocks noChangeShapeType="1"/>
          </p:cNvSpPr>
          <p:nvPr/>
        </p:nvSpPr>
        <p:spPr bwMode="auto">
          <a:xfrm rot="-1716628">
            <a:off x="2197100" y="6381750"/>
            <a:ext cx="436563" cy="0"/>
          </a:xfrm>
          <a:prstGeom prst="line">
            <a:avLst/>
          </a:prstGeom>
          <a:noFill/>
          <a:ln w="6350">
            <a:solidFill>
              <a:srgbClr val="993300"/>
            </a:solidFill>
            <a:miter lim="800000"/>
            <a:headEnd/>
            <a:tailEnd/>
          </a:ln>
        </p:spPr>
        <p:txBody>
          <a:bodyPr wrap="none"/>
          <a:lstStyle/>
          <a:p>
            <a:endParaRPr lang="en-US"/>
          </a:p>
        </p:txBody>
      </p:sp>
      <p:sp>
        <p:nvSpPr>
          <p:cNvPr id="60673" name="Line 1455"/>
          <p:cNvSpPr>
            <a:spLocks noChangeShapeType="1"/>
          </p:cNvSpPr>
          <p:nvPr/>
        </p:nvSpPr>
        <p:spPr bwMode="auto">
          <a:xfrm rot="-1716628">
            <a:off x="2239963" y="6434138"/>
            <a:ext cx="396875" cy="0"/>
          </a:xfrm>
          <a:prstGeom prst="line">
            <a:avLst/>
          </a:prstGeom>
          <a:noFill/>
          <a:ln w="6350">
            <a:solidFill>
              <a:srgbClr val="993300"/>
            </a:solidFill>
            <a:miter lim="800000"/>
            <a:headEnd/>
            <a:tailEnd/>
          </a:ln>
        </p:spPr>
        <p:txBody>
          <a:bodyPr wrap="none"/>
          <a:lstStyle/>
          <a:p>
            <a:endParaRPr lang="en-US"/>
          </a:p>
        </p:txBody>
      </p:sp>
      <p:sp>
        <p:nvSpPr>
          <p:cNvPr id="60674" name="Line 1456"/>
          <p:cNvSpPr>
            <a:spLocks noChangeShapeType="1"/>
          </p:cNvSpPr>
          <p:nvPr/>
        </p:nvSpPr>
        <p:spPr bwMode="auto">
          <a:xfrm rot="-1716628">
            <a:off x="2197100" y="6338888"/>
            <a:ext cx="396875" cy="0"/>
          </a:xfrm>
          <a:prstGeom prst="line">
            <a:avLst/>
          </a:prstGeom>
          <a:noFill/>
          <a:ln w="6350">
            <a:solidFill>
              <a:srgbClr val="993300"/>
            </a:solidFill>
            <a:miter lim="800000"/>
            <a:headEnd/>
            <a:tailEnd/>
          </a:ln>
        </p:spPr>
        <p:txBody>
          <a:bodyPr wrap="none"/>
          <a:lstStyle/>
          <a:p>
            <a:endParaRPr lang="en-US"/>
          </a:p>
        </p:txBody>
      </p:sp>
      <p:sp>
        <p:nvSpPr>
          <p:cNvPr id="60675" name="Line 1457"/>
          <p:cNvSpPr>
            <a:spLocks noChangeShapeType="1"/>
          </p:cNvSpPr>
          <p:nvPr/>
        </p:nvSpPr>
        <p:spPr bwMode="auto">
          <a:xfrm rot="-1716628">
            <a:off x="2328863" y="6475413"/>
            <a:ext cx="274637" cy="0"/>
          </a:xfrm>
          <a:prstGeom prst="line">
            <a:avLst/>
          </a:prstGeom>
          <a:noFill/>
          <a:ln w="6350">
            <a:solidFill>
              <a:srgbClr val="993300"/>
            </a:solidFill>
            <a:miter lim="800000"/>
            <a:headEnd/>
            <a:tailEnd/>
          </a:ln>
        </p:spPr>
        <p:txBody>
          <a:bodyPr wrap="none"/>
          <a:lstStyle/>
          <a:p>
            <a:endParaRPr lang="en-US"/>
          </a:p>
        </p:txBody>
      </p:sp>
      <p:sp>
        <p:nvSpPr>
          <p:cNvPr id="60676" name="Line 1458"/>
          <p:cNvSpPr>
            <a:spLocks noChangeShapeType="1"/>
          </p:cNvSpPr>
          <p:nvPr/>
        </p:nvSpPr>
        <p:spPr bwMode="auto">
          <a:xfrm rot="-1716628">
            <a:off x="2235200" y="6292850"/>
            <a:ext cx="274638" cy="0"/>
          </a:xfrm>
          <a:prstGeom prst="line">
            <a:avLst/>
          </a:prstGeom>
          <a:noFill/>
          <a:ln w="6350">
            <a:solidFill>
              <a:srgbClr val="993300"/>
            </a:solidFill>
            <a:miter lim="800000"/>
            <a:headEnd/>
            <a:tailEnd/>
          </a:ln>
        </p:spPr>
        <p:txBody>
          <a:bodyPr wrap="none"/>
          <a:lstStyle/>
          <a:p>
            <a:endParaRPr lang="en-US"/>
          </a:p>
        </p:txBody>
      </p:sp>
      <p:sp>
        <p:nvSpPr>
          <p:cNvPr id="60677" name="Oval 1459"/>
          <p:cNvSpPr>
            <a:spLocks noChangeArrowheads="1"/>
          </p:cNvSpPr>
          <p:nvPr/>
        </p:nvSpPr>
        <p:spPr bwMode="auto">
          <a:xfrm rot="-1716628">
            <a:off x="2195513" y="6253163"/>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78" name="Freeform 1460"/>
          <p:cNvSpPr>
            <a:spLocks noChangeAspect="1"/>
          </p:cNvSpPr>
          <p:nvPr/>
        </p:nvSpPr>
        <p:spPr bwMode="auto">
          <a:xfrm rot="-1716628">
            <a:off x="2157413" y="62579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79" name="Oval 1462"/>
          <p:cNvSpPr>
            <a:spLocks noChangeArrowheads="1"/>
          </p:cNvSpPr>
          <p:nvPr/>
        </p:nvSpPr>
        <p:spPr bwMode="auto">
          <a:xfrm rot="-3493466">
            <a:off x="2678906" y="62460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80" name="Line 1463"/>
          <p:cNvSpPr>
            <a:spLocks noChangeShapeType="1"/>
          </p:cNvSpPr>
          <p:nvPr/>
        </p:nvSpPr>
        <p:spPr bwMode="auto">
          <a:xfrm rot="-3493466">
            <a:off x="2677318" y="6371432"/>
            <a:ext cx="436563" cy="0"/>
          </a:xfrm>
          <a:prstGeom prst="line">
            <a:avLst/>
          </a:prstGeom>
          <a:noFill/>
          <a:ln w="6350">
            <a:solidFill>
              <a:srgbClr val="993300"/>
            </a:solidFill>
            <a:miter lim="800000"/>
            <a:headEnd/>
            <a:tailEnd/>
          </a:ln>
        </p:spPr>
        <p:txBody>
          <a:bodyPr wrap="none"/>
          <a:lstStyle/>
          <a:p>
            <a:endParaRPr lang="en-US"/>
          </a:p>
        </p:txBody>
      </p:sp>
      <p:sp>
        <p:nvSpPr>
          <p:cNvPr id="60681" name="Line 1464"/>
          <p:cNvSpPr>
            <a:spLocks noChangeShapeType="1"/>
          </p:cNvSpPr>
          <p:nvPr/>
        </p:nvSpPr>
        <p:spPr bwMode="auto">
          <a:xfrm rot="-3493466" flipH="1" flipV="1">
            <a:off x="2743200" y="6408738"/>
            <a:ext cx="396875" cy="0"/>
          </a:xfrm>
          <a:prstGeom prst="line">
            <a:avLst/>
          </a:prstGeom>
          <a:noFill/>
          <a:ln w="6350">
            <a:solidFill>
              <a:srgbClr val="993300"/>
            </a:solidFill>
            <a:miter lim="800000"/>
            <a:headEnd/>
            <a:tailEnd/>
          </a:ln>
        </p:spPr>
        <p:txBody>
          <a:bodyPr wrap="none"/>
          <a:lstStyle/>
          <a:p>
            <a:endParaRPr lang="en-US"/>
          </a:p>
        </p:txBody>
      </p:sp>
      <p:sp>
        <p:nvSpPr>
          <p:cNvPr id="60682" name="Line 1465"/>
          <p:cNvSpPr>
            <a:spLocks noChangeShapeType="1"/>
          </p:cNvSpPr>
          <p:nvPr/>
        </p:nvSpPr>
        <p:spPr bwMode="auto">
          <a:xfrm rot="-3493466">
            <a:off x="2659062" y="6345238"/>
            <a:ext cx="396875" cy="0"/>
          </a:xfrm>
          <a:prstGeom prst="line">
            <a:avLst/>
          </a:prstGeom>
          <a:noFill/>
          <a:ln w="6350">
            <a:solidFill>
              <a:srgbClr val="993300"/>
            </a:solidFill>
            <a:miter lim="800000"/>
            <a:headEnd/>
            <a:tailEnd/>
          </a:ln>
        </p:spPr>
        <p:txBody>
          <a:bodyPr wrap="none"/>
          <a:lstStyle/>
          <a:p>
            <a:endParaRPr lang="en-US"/>
          </a:p>
        </p:txBody>
      </p:sp>
      <p:sp>
        <p:nvSpPr>
          <p:cNvPr id="60683" name="Line 1466"/>
          <p:cNvSpPr>
            <a:spLocks noChangeShapeType="1"/>
          </p:cNvSpPr>
          <p:nvPr/>
        </p:nvSpPr>
        <p:spPr bwMode="auto">
          <a:xfrm rot="-3493466">
            <a:off x="2848769" y="6428582"/>
            <a:ext cx="274637" cy="0"/>
          </a:xfrm>
          <a:prstGeom prst="line">
            <a:avLst/>
          </a:prstGeom>
          <a:noFill/>
          <a:ln w="6350">
            <a:solidFill>
              <a:srgbClr val="993300"/>
            </a:solidFill>
            <a:miter lim="800000"/>
            <a:headEnd/>
            <a:tailEnd/>
          </a:ln>
        </p:spPr>
        <p:txBody>
          <a:bodyPr wrap="none"/>
          <a:lstStyle/>
          <a:p>
            <a:endParaRPr lang="en-US"/>
          </a:p>
        </p:txBody>
      </p:sp>
      <p:sp>
        <p:nvSpPr>
          <p:cNvPr id="60684" name="Line 1467"/>
          <p:cNvSpPr>
            <a:spLocks noChangeShapeType="1"/>
          </p:cNvSpPr>
          <p:nvPr/>
        </p:nvSpPr>
        <p:spPr bwMode="auto">
          <a:xfrm rot="-3493466">
            <a:off x="2677319" y="6315869"/>
            <a:ext cx="274638" cy="0"/>
          </a:xfrm>
          <a:prstGeom prst="line">
            <a:avLst/>
          </a:prstGeom>
          <a:noFill/>
          <a:ln w="6350">
            <a:solidFill>
              <a:srgbClr val="993300"/>
            </a:solidFill>
            <a:miter lim="800000"/>
            <a:headEnd/>
            <a:tailEnd/>
          </a:ln>
        </p:spPr>
        <p:txBody>
          <a:bodyPr wrap="none"/>
          <a:lstStyle/>
          <a:p>
            <a:endParaRPr lang="en-US"/>
          </a:p>
        </p:txBody>
      </p:sp>
      <p:sp>
        <p:nvSpPr>
          <p:cNvPr id="60685" name="Oval 1468"/>
          <p:cNvSpPr>
            <a:spLocks noChangeArrowheads="1"/>
          </p:cNvSpPr>
          <p:nvPr/>
        </p:nvSpPr>
        <p:spPr bwMode="auto">
          <a:xfrm rot="-3493466">
            <a:off x="2677319" y="6244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86" name="Freeform 1469"/>
          <p:cNvSpPr>
            <a:spLocks noChangeAspect="1"/>
          </p:cNvSpPr>
          <p:nvPr/>
        </p:nvSpPr>
        <p:spPr bwMode="auto">
          <a:xfrm rot="-3493466">
            <a:off x="2614613" y="62722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87" name="Oval 1471"/>
          <p:cNvSpPr>
            <a:spLocks noChangeArrowheads="1"/>
          </p:cNvSpPr>
          <p:nvPr/>
        </p:nvSpPr>
        <p:spPr bwMode="auto">
          <a:xfrm rot="-3493466">
            <a:off x="2209006" y="56935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88" name="Line 1472"/>
          <p:cNvSpPr>
            <a:spLocks noChangeShapeType="1"/>
          </p:cNvSpPr>
          <p:nvPr/>
        </p:nvSpPr>
        <p:spPr bwMode="auto">
          <a:xfrm rot="-3493466">
            <a:off x="2207418" y="5818982"/>
            <a:ext cx="436563" cy="0"/>
          </a:xfrm>
          <a:prstGeom prst="line">
            <a:avLst/>
          </a:prstGeom>
          <a:noFill/>
          <a:ln w="6350">
            <a:solidFill>
              <a:srgbClr val="993300"/>
            </a:solidFill>
            <a:miter lim="800000"/>
            <a:headEnd/>
            <a:tailEnd/>
          </a:ln>
        </p:spPr>
        <p:txBody>
          <a:bodyPr wrap="none"/>
          <a:lstStyle/>
          <a:p>
            <a:endParaRPr lang="en-US"/>
          </a:p>
        </p:txBody>
      </p:sp>
      <p:sp>
        <p:nvSpPr>
          <p:cNvPr id="60689" name="Line 1473"/>
          <p:cNvSpPr>
            <a:spLocks noChangeShapeType="1"/>
          </p:cNvSpPr>
          <p:nvPr/>
        </p:nvSpPr>
        <p:spPr bwMode="auto">
          <a:xfrm rot="-3493466" flipH="1" flipV="1">
            <a:off x="2273300" y="5856288"/>
            <a:ext cx="396875" cy="0"/>
          </a:xfrm>
          <a:prstGeom prst="line">
            <a:avLst/>
          </a:prstGeom>
          <a:noFill/>
          <a:ln w="6350">
            <a:solidFill>
              <a:srgbClr val="993300"/>
            </a:solidFill>
            <a:miter lim="800000"/>
            <a:headEnd/>
            <a:tailEnd/>
          </a:ln>
        </p:spPr>
        <p:txBody>
          <a:bodyPr wrap="none"/>
          <a:lstStyle/>
          <a:p>
            <a:endParaRPr lang="en-US"/>
          </a:p>
        </p:txBody>
      </p:sp>
      <p:sp>
        <p:nvSpPr>
          <p:cNvPr id="60690" name="Line 1474"/>
          <p:cNvSpPr>
            <a:spLocks noChangeShapeType="1"/>
          </p:cNvSpPr>
          <p:nvPr/>
        </p:nvSpPr>
        <p:spPr bwMode="auto">
          <a:xfrm rot="-3493466">
            <a:off x="2189162" y="5792788"/>
            <a:ext cx="396875" cy="0"/>
          </a:xfrm>
          <a:prstGeom prst="line">
            <a:avLst/>
          </a:prstGeom>
          <a:noFill/>
          <a:ln w="6350">
            <a:solidFill>
              <a:srgbClr val="993300"/>
            </a:solidFill>
            <a:miter lim="800000"/>
            <a:headEnd/>
            <a:tailEnd/>
          </a:ln>
        </p:spPr>
        <p:txBody>
          <a:bodyPr wrap="none"/>
          <a:lstStyle/>
          <a:p>
            <a:endParaRPr lang="en-US"/>
          </a:p>
        </p:txBody>
      </p:sp>
      <p:sp>
        <p:nvSpPr>
          <p:cNvPr id="60691" name="Line 1475"/>
          <p:cNvSpPr>
            <a:spLocks noChangeShapeType="1"/>
          </p:cNvSpPr>
          <p:nvPr/>
        </p:nvSpPr>
        <p:spPr bwMode="auto">
          <a:xfrm rot="-3493466">
            <a:off x="2378869" y="5876132"/>
            <a:ext cx="274637" cy="0"/>
          </a:xfrm>
          <a:prstGeom prst="line">
            <a:avLst/>
          </a:prstGeom>
          <a:noFill/>
          <a:ln w="6350">
            <a:solidFill>
              <a:srgbClr val="993300"/>
            </a:solidFill>
            <a:miter lim="800000"/>
            <a:headEnd/>
            <a:tailEnd/>
          </a:ln>
        </p:spPr>
        <p:txBody>
          <a:bodyPr wrap="none"/>
          <a:lstStyle/>
          <a:p>
            <a:endParaRPr lang="en-US"/>
          </a:p>
        </p:txBody>
      </p:sp>
      <p:sp>
        <p:nvSpPr>
          <p:cNvPr id="60692" name="Line 1476"/>
          <p:cNvSpPr>
            <a:spLocks noChangeShapeType="1"/>
          </p:cNvSpPr>
          <p:nvPr/>
        </p:nvSpPr>
        <p:spPr bwMode="auto">
          <a:xfrm rot="-3493466">
            <a:off x="2207419" y="5763419"/>
            <a:ext cx="274638" cy="0"/>
          </a:xfrm>
          <a:prstGeom prst="line">
            <a:avLst/>
          </a:prstGeom>
          <a:noFill/>
          <a:ln w="6350">
            <a:solidFill>
              <a:srgbClr val="993300"/>
            </a:solidFill>
            <a:miter lim="800000"/>
            <a:headEnd/>
            <a:tailEnd/>
          </a:ln>
        </p:spPr>
        <p:txBody>
          <a:bodyPr wrap="none"/>
          <a:lstStyle/>
          <a:p>
            <a:endParaRPr lang="en-US"/>
          </a:p>
        </p:txBody>
      </p:sp>
      <p:sp>
        <p:nvSpPr>
          <p:cNvPr id="60693" name="Oval 1477"/>
          <p:cNvSpPr>
            <a:spLocks noChangeArrowheads="1"/>
          </p:cNvSpPr>
          <p:nvPr/>
        </p:nvSpPr>
        <p:spPr bwMode="auto">
          <a:xfrm rot="-3493466">
            <a:off x="2207419" y="56919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694" name="Freeform 1478"/>
          <p:cNvSpPr>
            <a:spLocks noChangeAspect="1"/>
          </p:cNvSpPr>
          <p:nvPr/>
        </p:nvSpPr>
        <p:spPr bwMode="auto">
          <a:xfrm rot="-3493466">
            <a:off x="2144713" y="57197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695" name="Oval 1480"/>
          <p:cNvSpPr>
            <a:spLocks noChangeArrowheads="1"/>
          </p:cNvSpPr>
          <p:nvPr/>
        </p:nvSpPr>
        <p:spPr bwMode="auto">
          <a:xfrm rot="-3493466">
            <a:off x="1726406" y="52046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696" name="Line 1481"/>
          <p:cNvSpPr>
            <a:spLocks noChangeShapeType="1"/>
          </p:cNvSpPr>
          <p:nvPr/>
        </p:nvSpPr>
        <p:spPr bwMode="auto">
          <a:xfrm rot="-3493466">
            <a:off x="1724818" y="5330032"/>
            <a:ext cx="436563" cy="0"/>
          </a:xfrm>
          <a:prstGeom prst="line">
            <a:avLst/>
          </a:prstGeom>
          <a:noFill/>
          <a:ln w="6350">
            <a:solidFill>
              <a:srgbClr val="993300"/>
            </a:solidFill>
            <a:miter lim="800000"/>
            <a:headEnd/>
            <a:tailEnd/>
          </a:ln>
        </p:spPr>
        <p:txBody>
          <a:bodyPr wrap="none"/>
          <a:lstStyle/>
          <a:p>
            <a:endParaRPr lang="en-US"/>
          </a:p>
        </p:txBody>
      </p:sp>
      <p:sp>
        <p:nvSpPr>
          <p:cNvPr id="60697" name="Line 1482"/>
          <p:cNvSpPr>
            <a:spLocks noChangeShapeType="1"/>
          </p:cNvSpPr>
          <p:nvPr/>
        </p:nvSpPr>
        <p:spPr bwMode="auto">
          <a:xfrm rot="-3493466" flipH="1" flipV="1">
            <a:off x="1790700" y="5367338"/>
            <a:ext cx="396875" cy="0"/>
          </a:xfrm>
          <a:prstGeom prst="line">
            <a:avLst/>
          </a:prstGeom>
          <a:noFill/>
          <a:ln w="6350">
            <a:solidFill>
              <a:srgbClr val="993300"/>
            </a:solidFill>
            <a:miter lim="800000"/>
            <a:headEnd/>
            <a:tailEnd/>
          </a:ln>
        </p:spPr>
        <p:txBody>
          <a:bodyPr wrap="none"/>
          <a:lstStyle/>
          <a:p>
            <a:endParaRPr lang="en-US"/>
          </a:p>
        </p:txBody>
      </p:sp>
      <p:sp>
        <p:nvSpPr>
          <p:cNvPr id="60698" name="Line 1483"/>
          <p:cNvSpPr>
            <a:spLocks noChangeShapeType="1"/>
          </p:cNvSpPr>
          <p:nvPr/>
        </p:nvSpPr>
        <p:spPr bwMode="auto">
          <a:xfrm rot="-3493466">
            <a:off x="1706562" y="5303838"/>
            <a:ext cx="396875" cy="0"/>
          </a:xfrm>
          <a:prstGeom prst="line">
            <a:avLst/>
          </a:prstGeom>
          <a:noFill/>
          <a:ln w="6350">
            <a:solidFill>
              <a:srgbClr val="993300"/>
            </a:solidFill>
            <a:miter lim="800000"/>
            <a:headEnd/>
            <a:tailEnd/>
          </a:ln>
        </p:spPr>
        <p:txBody>
          <a:bodyPr wrap="none"/>
          <a:lstStyle/>
          <a:p>
            <a:endParaRPr lang="en-US"/>
          </a:p>
        </p:txBody>
      </p:sp>
      <p:sp>
        <p:nvSpPr>
          <p:cNvPr id="60699" name="Line 1484"/>
          <p:cNvSpPr>
            <a:spLocks noChangeShapeType="1"/>
          </p:cNvSpPr>
          <p:nvPr/>
        </p:nvSpPr>
        <p:spPr bwMode="auto">
          <a:xfrm rot="-3493466">
            <a:off x="1896269" y="5387182"/>
            <a:ext cx="274637" cy="0"/>
          </a:xfrm>
          <a:prstGeom prst="line">
            <a:avLst/>
          </a:prstGeom>
          <a:noFill/>
          <a:ln w="6350">
            <a:solidFill>
              <a:srgbClr val="993300"/>
            </a:solidFill>
            <a:miter lim="800000"/>
            <a:headEnd/>
            <a:tailEnd/>
          </a:ln>
        </p:spPr>
        <p:txBody>
          <a:bodyPr wrap="none"/>
          <a:lstStyle/>
          <a:p>
            <a:endParaRPr lang="en-US"/>
          </a:p>
        </p:txBody>
      </p:sp>
      <p:sp>
        <p:nvSpPr>
          <p:cNvPr id="60700" name="Line 1485"/>
          <p:cNvSpPr>
            <a:spLocks noChangeShapeType="1"/>
          </p:cNvSpPr>
          <p:nvPr/>
        </p:nvSpPr>
        <p:spPr bwMode="auto">
          <a:xfrm rot="-3493466">
            <a:off x="1724819" y="5274469"/>
            <a:ext cx="274638" cy="0"/>
          </a:xfrm>
          <a:prstGeom prst="line">
            <a:avLst/>
          </a:prstGeom>
          <a:noFill/>
          <a:ln w="6350">
            <a:solidFill>
              <a:srgbClr val="993300"/>
            </a:solidFill>
            <a:miter lim="800000"/>
            <a:headEnd/>
            <a:tailEnd/>
          </a:ln>
        </p:spPr>
        <p:txBody>
          <a:bodyPr wrap="none"/>
          <a:lstStyle/>
          <a:p>
            <a:endParaRPr lang="en-US"/>
          </a:p>
        </p:txBody>
      </p:sp>
      <p:sp>
        <p:nvSpPr>
          <p:cNvPr id="60701" name="Oval 1486"/>
          <p:cNvSpPr>
            <a:spLocks noChangeArrowheads="1"/>
          </p:cNvSpPr>
          <p:nvPr/>
        </p:nvSpPr>
        <p:spPr bwMode="auto">
          <a:xfrm rot="-3493466">
            <a:off x="1724819" y="52030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02" name="Freeform 1487"/>
          <p:cNvSpPr>
            <a:spLocks noChangeAspect="1"/>
          </p:cNvSpPr>
          <p:nvPr/>
        </p:nvSpPr>
        <p:spPr bwMode="auto">
          <a:xfrm rot="-3493466">
            <a:off x="1662113" y="5230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03" name="Oval 1489"/>
          <p:cNvSpPr>
            <a:spLocks noChangeArrowheads="1"/>
          </p:cNvSpPr>
          <p:nvPr/>
        </p:nvSpPr>
        <p:spPr bwMode="auto">
          <a:xfrm rot="-3493466">
            <a:off x="1250156" y="46521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04" name="Line 1490"/>
          <p:cNvSpPr>
            <a:spLocks noChangeShapeType="1"/>
          </p:cNvSpPr>
          <p:nvPr/>
        </p:nvSpPr>
        <p:spPr bwMode="auto">
          <a:xfrm rot="-3493466">
            <a:off x="1248568" y="4777582"/>
            <a:ext cx="436563" cy="0"/>
          </a:xfrm>
          <a:prstGeom prst="line">
            <a:avLst/>
          </a:prstGeom>
          <a:noFill/>
          <a:ln w="6350">
            <a:solidFill>
              <a:srgbClr val="993300"/>
            </a:solidFill>
            <a:miter lim="800000"/>
            <a:headEnd/>
            <a:tailEnd/>
          </a:ln>
        </p:spPr>
        <p:txBody>
          <a:bodyPr wrap="none"/>
          <a:lstStyle/>
          <a:p>
            <a:endParaRPr lang="en-US"/>
          </a:p>
        </p:txBody>
      </p:sp>
      <p:sp>
        <p:nvSpPr>
          <p:cNvPr id="60705" name="Line 1491"/>
          <p:cNvSpPr>
            <a:spLocks noChangeShapeType="1"/>
          </p:cNvSpPr>
          <p:nvPr/>
        </p:nvSpPr>
        <p:spPr bwMode="auto">
          <a:xfrm rot="-3493466" flipH="1" flipV="1">
            <a:off x="1314450" y="4814888"/>
            <a:ext cx="396875" cy="0"/>
          </a:xfrm>
          <a:prstGeom prst="line">
            <a:avLst/>
          </a:prstGeom>
          <a:noFill/>
          <a:ln w="6350">
            <a:solidFill>
              <a:srgbClr val="993300"/>
            </a:solidFill>
            <a:miter lim="800000"/>
            <a:headEnd/>
            <a:tailEnd/>
          </a:ln>
        </p:spPr>
        <p:txBody>
          <a:bodyPr wrap="none"/>
          <a:lstStyle/>
          <a:p>
            <a:endParaRPr lang="en-US"/>
          </a:p>
        </p:txBody>
      </p:sp>
      <p:sp>
        <p:nvSpPr>
          <p:cNvPr id="60706" name="Line 1492"/>
          <p:cNvSpPr>
            <a:spLocks noChangeShapeType="1"/>
          </p:cNvSpPr>
          <p:nvPr/>
        </p:nvSpPr>
        <p:spPr bwMode="auto">
          <a:xfrm rot="-3493466">
            <a:off x="1230312" y="4751388"/>
            <a:ext cx="396875" cy="0"/>
          </a:xfrm>
          <a:prstGeom prst="line">
            <a:avLst/>
          </a:prstGeom>
          <a:noFill/>
          <a:ln w="6350">
            <a:solidFill>
              <a:srgbClr val="993300"/>
            </a:solidFill>
            <a:miter lim="800000"/>
            <a:headEnd/>
            <a:tailEnd/>
          </a:ln>
        </p:spPr>
        <p:txBody>
          <a:bodyPr wrap="none"/>
          <a:lstStyle/>
          <a:p>
            <a:endParaRPr lang="en-US"/>
          </a:p>
        </p:txBody>
      </p:sp>
      <p:sp>
        <p:nvSpPr>
          <p:cNvPr id="60707" name="Line 1493"/>
          <p:cNvSpPr>
            <a:spLocks noChangeShapeType="1"/>
          </p:cNvSpPr>
          <p:nvPr/>
        </p:nvSpPr>
        <p:spPr bwMode="auto">
          <a:xfrm rot="-3493466">
            <a:off x="1420019" y="4834732"/>
            <a:ext cx="274637" cy="0"/>
          </a:xfrm>
          <a:prstGeom prst="line">
            <a:avLst/>
          </a:prstGeom>
          <a:noFill/>
          <a:ln w="6350">
            <a:solidFill>
              <a:srgbClr val="993300"/>
            </a:solidFill>
            <a:miter lim="800000"/>
            <a:headEnd/>
            <a:tailEnd/>
          </a:ln>
        </p:spPr>
        <p:txBody>
          <a:bodyPr wrap="none"/>
          <a:lstStyle/>
          <a:p>
            <a:endParaRPr lang="en-US"/>
          </a:p>
        </p:txBody>
      </p:sp>
      <p:sp>
        <p:nvSpPr>
          <p:cNvPr id="60708" name="Line 1494"/>
          <p:cNvSpPr>
            <a:spLocks noChangeShapeType="1"/>
          </p:cNvSpPr>
          <p:nvPr/>
        </p:nvSpPr>
        <p:spPr bwMode="auto">
          <a:xfrm rot="-3493466">
            <a:off x="1248569" y="4722019"/>
            <a:ext cx="274638" cy="0"/>
          </a:xfrm>
          <a:prstGeom prst="line">
            <a:avLst/>
          </a:prstGeom>
          <a:noFill/>
          <a:ln w="6350">
            <a:solidFill>
              <a:srgbClr val="993300"/>
            </a:solidFill>
            <a:miter lim="800000"/>
            <a:headEnd/>
            <a:tailEnd/>
          </a:ln>
        </p:spPr>
        <p:txBody>
          <a:bodyPr wrap="none"/>
          <a:lstStyle/>
          <a:p>
            <a:endParaRPr lang="en-US"/>
          </a:p>
        </p:txBody>
      </p:sp>
      <p:sp>
        <p:nvSpPr>
          <p:cNvPr id="60709" name="Oval 1495"/>
          <p:cNvSpPr>
            <a:spLocks noChangeArrowheads="1"/>
          </p:cNvSpPr>
          <p:nvPr/>
        </p:nvSpPr>
        <p:spPr bwMode="auto">
          <a:xfrm rot="-3493466">
            <a:off x="1248569" y="46505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10" name="Freeform 1496"/>
          <p:cNvSpPr>
            <a:spLocks noChangeAspect="1"/>
          </p:cNvSpPr>
          <p:nvPr/>
        </p:nvSpPr>
        <p:spPr bwMode="auto">
          <a:xfrm rot="-3493466">
            <a:off x="1185863" y="46783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11" name="Oval 1498"/>
          <p:cNvSpPr>
            <a:spLocks noChangeArrowheads="1"/>
          </p:cNvSpPr>
          <p:nvPr/>
        </p:nvSpPr>
        <p:spPr bwMode="auto">
          <a:xfrm rot="-3493466">
            <a:off x="773906" y="41060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12" name="Line 1499"/>
          <p:cNvSpPr>
            <a:spLocks noChangeShapeType="1"/>
          </p:cNvSpPr>
          <p:nvPr/>
        </p:nvSpPr>
        <p:spPr bwMode="auto">
          <a:xfrm rot="-3493466">
            <a:off x="772318" y="4231482"/>
            <a:ext cx="436563" cy="0"/>
          </a:xfrm>
          <a:prstGeom prst="line">
            <a:avLst/>
          </a:prstGeom>
          <a:noFill/>
          <a:ln w="6350">
            <a:solidFill>
              <a:srgbClr val="993300"/>
            </a:solidFill>
            <a:miter lim="800000"/>
            <a:headEnd/>
            <a:tailEnd/>
          </a:ln>
        </p:spPr>
        <p:txBody>
          <a:bodyPr wrap="none"/>
          <a:lstStyle/>
          <a:p>
            <a:endParaRPr lang="en-US"/>
          </a:p>
        </p:txBody>
      </p:sp>
      <p:sp>
        <p:nvSpPr>
          <p:cNvPr id="60713" name="Line 1500"/>
          <p:cNvSpPr>
            <a:spLocks noChangeShapeType="1"/>
          </p:cNvSpPr>
          <p:nvPr/>
        </p:nvSpPr>
        <p:spPr bwMode="auto">
          <a:xfrm rot="-3493466" flipH="1" flipV="1">
            <a:off x="838200" y="4268788"/>
            <a:ext cx="396875" cy="0"/>
          </a:xfrm>
          <a:prstGeom prst="line">
            <a:avLst/>
          </a:prstGeom>
          <a:noFill/>
          <a:ln w="6350">
            <a:solidFill>
              <a:srgbClr val="993300"/>
            </a:solidFill>
            <a:miter lim="800000"/>
            <a:headEnd/>
            <a:tailEnd/>
          </a:ln>
        </p:spPr>
        <p:txBody>
          <a:bodyPr wrap="none"/>
          <a:lstStyle/>
          <a:p>
            <a:endParaRPr lang="en-US"/>
          </a:p>
        </p:txBody>
      </p:sp>
      <p:sp>
        <p:nvSpPr>
          <p:cNvPr id="60714" name="Line 1501"/>
          <p:cNvSpPr>
            <a:spLocks noChangeShapeType="1"/>
          </p:cNvSpPr>
          <p:nvPr/>
        </p:nvSpPr>
        <p:spPr bwMode="auto">
          <a:xfrm rot="-3493466">
            <a:off x="754062" y="4205288"/>
            <a:ext cx="396875" cy="0"/>
          </a:xfrm>
          <a:prstGeom prst="line">
            <a:avLst/>
          </a:prstGeom>
          <a:noFill/>
          <a:ln w="6350">
            <a:solidFill>
              <a:srgbClr val="993300"/>
            </a:solidFill>
            <a:miter lim="800000"/>
            <a:headEnd/>
            <a:tailEnd/>
          </a:ln>
        </p:spPr>
        <p:txBody>
          <a:bodyPr wrap="none"/>
          <a:lstStyle/>
          <a:p>
            <a:endParaRPr lang="en-US"/>
          </a:p>
        </p:txBody>
      </p:sp>
      <p:sp>
        <p:nvSpPr>
          <p:cNvPr id="60715" name="Line 1502"/>
          <p:cNvSpPr>
            <a:spLocks noChangeShapeType="1"/>
          </p:cNvSpPr>
          <p:nvPr/>
        </p:nvSpPr>
        <p:spPr bwMode="auto">
          <a:xfrm rot="-3493466">
            <a:off x="943769" y="4288632"/>
            <a:ext cx="274637" cy="0"/>
          </a:xfrm>
          <a:prstGeom prst="line">
            <a:avLst/>
          </a:prstGeom>
          <a:noFill/>
          <a:ln w="6350">
            <a:solidFill>
              <a:srgbClr val="993300"/>
            </a:solidFill>
            <a:miter lim="800000"/>
            <a:headEnd/>
            <a:tailEnd/>
          </a:ln>
        </p:spPr>
        <p:txBody>
          <a:bodyPr wrap="none"/>
          <a:lstStyle/>
          <a:p>
            <a:endParaRPr lang="en-US"/>
          </a:p>
        </p:txBody>
      </p:sp>
      <p:sp>
        <p:nvSpPr>
          <p:cNvPr id="60716" name="Line 1503"/>
          <p:cNvSpPr>
            <a:spLocks noChangeShapeType="1"/>
          </p:cNvSpPr>
          <p:nvPr/>
        </p:nvSpPr>
        <p:spPr bwMode="auto">
          <a:xfrm rot="-3493466">
            <a:off x="772319" y="4175919"/>
            <a:ext cx="274638" cy="0"/>
          </a:xfrm>
          <a:prstGeom prst="line">
            <a:avLst/>
          </a:prstGeom>
          <a:noFill/>
          <a:ln w="6350">
            <a:solidFill>
              <a:srgbClr val="993300"/>
            </a:solidFill>
            <a:miter lim="800000"/>
            <a:headEnd/>
            <a:tailEnd/>
          </a:ln>
        </p:spPr>
        <p:txBody>
          <a:bodyPr wrap="none"/>
          <a:lstStyle/>
          <a:p>
            <a:endParaRPr lang="en-US"/>
          </a:p>
        </p:txBody>
      </p:sp>
      <p:sp>
        <p:nvSpPr>
          <p:cNvPr id="60717" name="Oval 1504"/>
          <p:cNvSpPr>
            <a:spLocks noChangeArrowheads="1"/>
          </p:cNvSpPr>
          <p:nvPr/>
        </p:nvSpPr>
        <p:spPr bwMode="auto">
          <a:xfrm rot="-3493466">
            <a:off x="772319" y="41044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18" name="Freeform 1505"/>
          <p:cNvSpPr>
            <a:spLocks noChangeAspect="1"/>
          </p:cNvSpPr>
          <p:nvPr/>
        </p:nvSpPr>
        <p:spPr bwMode="auto">
          <a:xfrm rot="-3493466">
            <a:off x="709613" y="41322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19" name="Oval 1507"/>
          <p:cNvSpPr>
            <a:spLocks noChangeArrowheads="1"/>
          </p:cNvSpPr>
          <p:nvPr/>
        </p:nvSpPr>
        <p:spPr bwMode="auto">
          <a:xfrm rot="-3493466">
            <a:off x="291306" y="35536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20" name="Line 1508"/>
          <p:cNvSpPr>
            <a:spLocks noChangeShapeType="1"/>
          </p:cNvSpPr>
          <p:nvPr/>
        </p:nvSpPr>
        <p:spPr bwMode="auto">
          <a:xfrm rot="-3493466">
            <a:off x="289718" y="3679032"/>
            <a:ext cx="436563" cy="0"/>
          </a:xfrm>
          <a:prstGeom prst="line">
            <a:avLst/>
          </a:prstGeom>
          <a:noFill/>
          <a:ln w="6350">
            <a:solidFill>
              <a:srgbClr val="993300"/>
            </a:solidFill>
            <a:miter lim="800000"/>
            <a:headEnd/>
            <a:tailEnd/>
          </a:ln>
        </p:spPr>
        <p:txBody>
          <a:bodyPr wrap="none"/>
          <a:lstStyle/>
          <a:p>
            <a:endParaRPr lang="en-US"/>
          </a:p>
        </p:txBody>
      </p:sp>
      <p:sp>
        <p:nvSpPr>
          <p:cNvPr id="60721" name="Line 1509"/>
          <p:cNvSpPr>
            <a:spLocks noChangeShapeType="1"/>
          </p:cNvSpPr>
          <p:nvPr/>
        </p:nvSpPr>
        <p:spPr bwMode="auto">
          <a:xfrm rot="-3493466" flipH="1" flipV="1">
            <a:off x="355600" y="3716338"/>
            <a:ext cx="396875" cy="0"/>
          </a:xfrm>
          <a:prstGeom prst="line">
            <a:avLst/>
          </a:prstGeom>
          <a:noFill/>
          <a:ln w="6350">
            <a:solidFill>
              <a:srgbClr val="993300"/>
            </a:solidFill>
            <a:miter lim="800000"/>
            <a:headEnd/>
            <a:tailEnd/>
          </a:ln>
        </p:spPr>
        <p:txBody>
          <a:bodyPr wrap="none"/>
          <a:lstStyle/>
          <a:p>
            <a:endParaRPr lang="en-US"/>
          </a:p>
        </p:txBody>
      </p:sp>
      <p:sp>
        <p:nvSpPr>
          <p:cNvPr id="60722" name="Line 1510"/>
          <p:cNvSpPr>
            <a:spLocks noChangeShapeType="1"/>
          </p:cNvSpPr>
          <p:nvPr/>
        </p:nvSpPr>
        <p:spPr bwMode="auto">
          <a:xfrm rot="-3493466">
            <a:off x="271462" y="3652838"/>
            <a:ext cx="396875" cy="0"/>
          </a:xfrm>
          <a:prstGeom prst="line">
            <a:avLst/>
          </a:prstGeom>
          <a:noFill/>
          <a:ln w="6350">
            <a:solidFill>
              <a:srgbClr val="993300"/>
            </a:solidFill>
            <a:miter lim="800000"/>
            <a:headEnd/>
            <a:tailEnd/>
          </a:ln>
        </p:spPr>
        <p:txBody>
          <a:bodyPr wrap="none"/>
          <a:lstStyle/>
          <a:p>
            <a:endParaRPr lang="en-US"/>
          </a:p>
        </p:txBody>
      </p:sp>
      <p:sp>
        <p:nvSpPr>
          <p:cNvPr id="60723" name="Line 1511"/>
          <p:cNvSpPr>
            <a:spLocks noChangeShapeType="1"/>
          </p:cNvSpPr>
          <p:nvPr/>
        </p:nvSpPr>
        <p:spPr bwMode="auto">
          <a:xfrm rot="-3493466">
            <a:off x="461169" y="3736182"/>
            <a:ext cx="274637" cy="0"/>
          </a:xfrm>
          <a:prstGeom prst="line">
            <a:avLst/>
          </a:prstGeom>
          <a:noFill/>
          <a:ln w="6350">
            <a:solidFill>
              <a:srgbClr val="993300"/>
            </a:solidFill>
            <a:miter lim="800000"/>
            <a:headEnd/>
            <a:tailEnd/>
          </a:ln>
        </p:spPr>
        <p:txBody>
          <a:bodyPr wrap="none"/>
          <a:lstStyle/>
          <a:p>
            <a:endParaRPr lang="en-US"/>
          </a:p>
        </p:txBody>
      </p:sp>
      <p:sp>
        <p:nvSpPr>
          <p:cNvPr id="60724" name="Line 1512"/>
          <p:cNvSpPr>
            <a:spLocks noChangeShapeType="1"/>
          </p:cNvSpPr>
          <p:nvPr/>
        </p:nvSpPr>
        <p:spPr bwMode="auto">
          <a:xfrm rot="-3493466">
            <a:off x="289719" y="3623469"/>
            <a:ext cx="274638" cy="0"/>
          </a:xfrm>
          <a:prstGeom prst="line">
            <a:avLst/>
          </a:prstGeom>
          <a:noFill/>
          <a:ln w="6350">
            <a:solidFill>
              <a:srgbClr val="993300"/>
            </a:solidFill>
            <a:miter lim="800000"/>
            <a:headEnd/>
            <a:tailEnd/>
          </a:ln>
        </p:spPr>
        <p:txBody>
          <a:bodyPr wrap="none"/>
          <a:lstStyle/>
          <a:p>
            <a:endParaRPr lang="en-US"/>
          </a:p>
        </p:txBody>
      </p:sp>
      <p:sp>
        <p:nvSpPr>
          <p:cNvPr id="60725" name="Oval 1513"/>
          <p:cNvSpPr>
            <a:spLocks noChangeArrowheads="1"/>
          </p:cNvSpPr>
          <p:nvPr/>
        </p:nvSpPr>
        <p:spPr bwMode="auto">
          <a:xfrm rot="-3493466">
            <a:off x="289719" y="35520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26" name="Freeform 1514"/>
          <p:cNvSpPr>
            <a:spLocks noChangeAspect="1"/>
          </p:cNvSpPr>
          <p:nvPr/>
        </p:nvSpPr>
        <p:spPr bwMode="auto">
          <a:xfrm rot="-3493466">
            <a:off x="227013" y="3579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27" name="Oval 1516"/>
          <p:cNvSpPr>
            <a:spLocks noChangeArrowheads="1"/>
          </p:cNvSpPr>
          <p:nvPr/>
        </p:nvSpPr>
        <p:spPr bwMode="auto">
          <a:xfrm rot="3576076">
            <a:off x="267494" y="5687219"/>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728" name="Line 1517"/>
          <p:cNvSpPr>
            <a:spLocks noChangeShapeType="1"/>
          </p:cNvSpPr>
          <p:nvPr/>
        </p:nvSpPr>
        <p:spPr bwMode="auto">
          <a:xfrm rot="3576076">
            <a:off x="278606" y="5818982"/>
            <a:ext cx="436563" cy="0"/>
          </a:xfrm>
          <a:prstGeom prst="line">
            <a:avLst/>
          </a:prstGeom>
          <a:noFill/>
          <a:ln w="6350">
            <a:solidFill>
              <a:srgbClr val="993300"/>
            </a:solidFill>
            <a:miter lim="800000"/>
            <a:headEnd/>
            <a:tailEnd/>
          </a:ln>
        </p:spPr>
        <p:txBody>
          <a:bodyPr wrap="none"/>
          <a:lstStyle/>
          <a:p>
            <a:endParaRPr lang="en-US"/>
          </a:p>
        </p:txBody>
      </p:sp>
      <p:sp>
        <p:nvSpPr>
          <p:cNvPr id="60729" name="Line 1518"/>
          <p:cNvSpPr>
            <a:spLocks noChangeShapeType="1"/>
          </p:cNvSpPr>
          <p:nvPr/>
        </p:nvSpPr>
        <p:spPr bwMode="auto">
          <a:xfrm rot="3576076">
            <a:off x="246062" y="5842001"/>
            <a:ext cx="396875" cy="0"/>
          </a:xfrm>
          <a:prstGeom prst="line">
            <a:avLst/>
          </a:prstGeom>
          <a:noFill/>
          <a:ln w="6350">
            <a:solidFill>
              <a:srgbClr val="993300"/>
            </a:solidFill>
            <a:miter lim="800000"/>
            <a:headEnd/>
            <a:tailEnd/>
          </a:ln>
        </p:spPr>
        <p:txBody>
          <a:bodyPr wrap="none"/>
          <a:lstStyle/>
          <a:p>
            <a:endParaRPr lang="en-US"/>
          </a:p>
        </p:txBody>
      </p:sp>
      <p:sp>
        <p:nvSpPr>
          <p:cNvPr id="60730" name="Line 1519"/>
          <p:cNvSpPr>
            <a:spLocks noChangeShapeType="1"/>
          </p:cNvSpPr>
          <p:nvPr/>
        </p:nvSpPr>
        <p:spPr bwMode="auto">
          <a:xfrm rot="3576076">
            <a:off x="341312" y="5797551"/>
            <a:ext cx="396875" cy="0"/>
          </a:xfrm>
          <a:prstGeom prst="line">
            <a:avLst/>
          </a:prstGeom>
          <a:noFill/>
          <a:ln w="6350">
            <a:solidFill>
              <a:srgbClr val="993300"/>
            </a:solidFill>
            <a:miter lim="800000"/>
            <a:headEnd/>
            <a:tailEnd/>
          </a:ln>
        </p:spPr>
        <p:txBody>
          <a:bodyPr wrap="none"/>
          <a:lstStyle/>
          <a:p>
            <a:endParaRPr lang="en-US"/>
          </a:p>
        </p:txBody>
      </p:sp>
      <p:sp>
        <p:nvSpPr>
          <p:cNvPr id="60731" name="Line 1520"/>
          <p:cNvSpPr>
            <a:spLocks noChangeShapeType="1"/>
          </p:cNvSpPr>
          <p:nvPr/>
        </p:nvSpPr>
        <p:spPr bwMode="auto">
          <a:xfrm rot="3576076">
            <a:off x="267494" y="5872957"/>
            <a:ext cx="274637" cy="0"/>
          </a:xfrm>
          <a:prstGeom prst="line">
            <a:avLst/>
          </a:prstGeom>
          <a:noFill/>
          <a:ln w="6350">
            <a:solidFill>
              <a:srgbClr val="993300"/>
            </a:solidFill>
            <a:miter lim="800000"/>
            <a:headEnd/>
            <a:tailEnd/>
          </a:ln>
        </p:spPr>
        <p:txBody>
          <a:bodyPr wrap="none"/>
          <a:lstStyle/>
          <a:p>
            <a:endParaRPr lang="en-US"/>
          </a:p>
        </p:txBody>
      </p:sp>
      <p:sp>
        <p:nvSpPr>
          <p:cNvPr id="60732" name="Line 1521"/>
          <p:cNvSpPr>
            <a:spLocks noChangeShapeType="1"/>
          </p:cNvSpPr>
          <p:nvPr/>
        </p:nvSpPr>
        <p:spPr bwMode="auto">
          <a:xfrm rot="3576076">
            <a:off x="446881" y="5772944"/>
            <a:ext cx="274638" cy="0"/>
          </a:xfrm>
          <a:prstGeom prst="line">
            <a:avLst/>
          </a:prstGeom>
          <a:noFill/>
          <a:ln w="6350">
            <a:solidFill>
              <a:srgbClr val="993300"/>
            </a:solidFill>
            <a:miter lim="800000"/>
            <a:headEnd/>
            <a:tailEnd/>
          </a:ln>
        </p:spPr>
        <p:txBody>
          <a:bodyPr wrap="none"/>
          <a:lstStyle/>
          <a:p>
            <a:endParaRPr lang="en-US"/>
          </a:p>
        </p:txBody>
      </p:sp>
      <p:sp>
        <p:nvSpPr>
          <p:cNvPr id="60733" name="Oval 1522"/>
          <p:cNvSpPr>
            <a:spLocks noChangeArrowheads="1"/>
          </p:cNvSpPr>
          <p:nvPr/>
        </p:nvSpPr>
        <p:spPr bwMode="auto">
          <a:xfrm rot="3576076">
            <a:off x="270669" y="56856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34" name="Freeform 1523"/>
          <p:cNvSpPr>
            <a:spLocks noChangeAspect="1"/>
          </p:cNvSpPr>
          <p:nvPr/>
        </p:nvSpPr>
        <p:spPr bwMode="auto">
          <a:xfrm rot="3576076">
            <a:off x="327025" y="57150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35" name="Oval 1525"/>
          <p:cNvSpPr>
            <a:spLocks noChangeArrowheads="1"/>
          </p:cNvSpPr>
          <p:nvPr/>
        </p:nvSpPr>
        <p:spPr bwMode="auto">
          <a:xfrm rot="3576076">
            <a:off x="743744" y="6239669"/>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736" name="Line 1526"/>
          <p:cNvSpPr>
            <a:spLocks noChangeShapeType="1"/>
          </p:cNvSpPr>
          <p:nvPr/>
        </p:nvSpPr>
        <p:spPr bwMode="auto">
          <a:xfrm rot="3576076">
            <a:off x="754856" y="6371432"/>
            <a:ext cx="436563" cy="0"/>
          </a:xfrm>
          <a:prstGeom prst="line">
            <a:avLst/>
          </a:prstGeom>
          <a:noFill/>
          <a:ln w="6350">
            <a:solidFill>
              <a:srgbClr val="993300"/>
            </a:solidFill>
            <a:miter lim="800000"/>
            <a:headEnd/>
            <a:tailEnd/>
          </a:ln>
        </p:spPr>
        <p:txBody>
          <a:bodyPr wrap="none"/>
          <a:lstStyle/>
          <a:p>
            <a:endParaRPr lang="en-US"/>
          </a:p>
        </p:txBody>
      </p:sp>
      <p:sp>
        <p:nvSpPr>
          <p:cNvPr id="60737" name="Line 1527"/>
          <p:cNvSpPr>
            <a:spLocks noChangeShapeType="1"/>
          </p:cNvSpPr>
          <p:nvPr/>
        </p:nvSpPr>
        <p:spPr bwMode="auto">
          <a:xfrm rot="3576076">
            <a:off x="722312" y="6394451"/>
            <a:ext cx="396875" cy="0"/>
          </a:xfrm>
          <a:prstGeom prst="line">
            <a:avLst/>
          </a:prstGeom>
          <a:noFill/>
          <a:ln w="6350">
            <a:solidFill>
              <a:srgbClr val="993300"/>
            </a:solidFill>
            <a:miter lim="800000"/>
            <a:headEnd/>
            <a:tailEnd/>
          </a:ln>
        </p:spPr>
        <p:txBody>
          <a:bodyPr wrap="none"/>
          <a:lstStyle/>
          <a:p>
            <a:endParaRPr lang="en-US"/>
          </a:p>
        </p:txBody>
      </p:sp>
      <p:sp>
        <p:nvSpPr>
          <p:cNvPr id="60738" name="Line 1528"/>
          <p:cNvSpPr>
            <a:spLocks noChangeShapeType="1"/>
          </p:cNvSpPr>
          <p:nvPr/>
        </p:nvSpPr>
        <p:spPr bwMode="auto">
          <a:xfrm rot="3576076">
            <a:off x="817562" y="6350001"/>
            <a:ext cx="396875" cy="0"/>
          </a:xfrm>
          <a:prstGeom prst="line">
            <a:avLst/>
          </a:prstGeom>
          <a:noFill/>
          <a:ln w="6350">
            <a:solidFill>
              <a:srgbClr val="993300"/>
            </a:solidFill>
            <a:miter lim="800000"/>
            <a:headEnd/>
            <a:tailEnd/>
          </a:ln>
        </p:spPr>
        <p:txBody>
          <a:bodyPr wrap="none"/>
          <a:lstStyle/>
          <a:p>
            <a:endParaRPr lang="en-US"/>
          </a:p>
        </p:txBody>
      </p:sp>
      <p:sp>
        <p:nvSpPr>
          <p:cNvPr id="60739" name="Line 1529"/>
          <p:cNvSpPr>
            <a:spLocks noChangeShapeType="1"/>
          </p:cNvSpPr>
          <p:nvPr/>
        </p:nvSpPr>
        <p:spPr bwMode="auto">
          <a:xfrm rot="3576076">
            <a:off x="743744" y="6425407"/>
            <a:ext cx="274637" cy="0"/>
          </a:xfrm>
          <a:prstGeom prst="line">
            <a:avLst/>
          </a:prstGeom>
          <a:noFill/>
          <a:ln w="6350">
            <a:solidFill>
              <a:srgbClr val="993300"/>
            </a:solidFill>
            <a:miter lim="800000"/>
            <a:headEnd/>
            <a:tailEnd/>
          </a:ln>
        </p:spPr>
        <p:txBody>
          <a:bodyPr wrap="none"/>
          <a:lstStyle/>
          <a:p>
            <a:endParaRPr lang="en-US"/>
          </a:p>
        </p:txBody>
      </p:sp>
      <p:sp>
        <p:nvSpPr>
          <p:cNvPr id="60740" name="Line 1530"/>
          <p:cNvSpPr>
            <a:spLocks noChangeShapeType="1"/>
          </p:cNvSpPr>
          <p:nvPr/>
        </p:nvSpPr>
        <p:spPr bwMode="auto">
          <a:xfrm rot="3576076">
            <a:off x="923131" y="6325394"/>
            <a:ext cx="274638" cy="0"/>
          </a:xfrm>
          <a:prstGeom prst="line">
            <a:avLst/>
          </a:prstGeom>
          <a:noFill/>
          <a:ln w="6350">
            <a:solidFill>
              <a:srgbClr val="993300"/>
            </a:solidFill>
            <a:miter lim="800000"/>
            <a:headEnd/>
            <a:tailEnd/>
          </a:ln>
        </p:spPr>
        <p:txBody>
          <a:bodyPr wrap="none"/>
          <a:lstStyle/>
          <a:p>
            <a:endParaRPr lang="en-US"/>
          </a:p>
        </p:txBody>
      </p:sp>
      <p:sp>
        <p:nvSpPr>
          <p:cNvPr id="60741" name="Oval 1531"/>
          <p:cNvSpPr>
            <a:spLocks noChangeArrowheads="1"/>
          </p:cNvSpPr>
          <p:nvPr/>
        </p:nvSpPr>
        <p:spPr bwMode="auto">
          <a:xfrm rot="3576076">
            <a:off x="746919" y="62380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42" name="Freeform 1532"/>
          <p:cNvSpPr>
            <a:spLocks noChangeAspect="1"/>
          </p:cNvSpPr>
          <p:nvPr/>
        </p:nvSpPr>
        <p:spPr bwMode="auto">
          <a:xfrm rot="3576076">
            <a:off x="803275" y="62674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43" name="Oval 1534"/>
          <p:cNvSpPr>
            <a:spLocks noChangeArrowheads="1"/>
          </p:cNvSpPr>
          <p:nvPr/>
        </p:nvSpPr>
        <p:spPr bwMode="auto">
          <a:xfrm rot="5400000">
            <a:off x="261144" y="62507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744" name="Line 1535"/>
          <p:cNvSpPr>
            <a:spLocks noChangeShapeType="1"/>
          </p:cNvSpPr>
          <p:nvPr/>
        </p:nvSpPr>
        <p:spPr bwMode="auto">
          <a:xfrm rot="5400000">
            <a:off x="272256" y="6387307"/>
            <a:ext cx="436563" cy="0"/>
          </a:xfrm>
          <a:prstGeom prst="line">
            <a:avLst/>
          </a:prstGeom>
          <a:noFill/>
          <a:ln w="6350">
            <a:solidFill>
              <a:srgbClr val="993300"/>
            </a:solidFill>
            <a:miter lim="800000"/>
            <a:headEnd/>
            <a:tailEnd/>
          </a:ln>
        </p:spPr>
        <p:txBody>
          <a:bodyPr wrap="none"/>
          <a:lstStyle/>
          <a:p>
            <a:endParaRPr lang="en-US"/>
          </a:p>
        </p:txBody>
      </p:sp>
      <p:sp>
        <p:nvSpPr>
          <p:cNvPr id="60745" name="Line 1536"/>
          <p:cNvSpPr>
            <a:spLocks noChangeShapeType="1"/>
          </p:cNvSpPr>
          <p:nvPr/>
        </p:nvSpPr>
        <p:spPr bwMode="auto">
          <a:xfrm rot="5400000" flipH="1" flipV="1">
            <a:off x="234950" y="6381751"/>
            <a:ext cx="396875" cy="0"/>
          </a:xfrm>
          <a:prstGeom prst="line">
            <a:avLst/>
          </a:prstGeom>
          <a:noFill/>
          <a:ln w="6350">
            <a:solidFill>
              <a:srgbClr val="993300"/>
            </a:solidFill>
            <a:miter lim="800000"/>
            <a:headEnd/>
            <a:tailEnd/>
          </a:ln>
        </p:spPr>
        <p:txBody>
          <a:bodyPr wrap="none"/>
          <a:lstStyle/>
          <a:p>
            <a:endParaRPr lang="en-US"/>
          </a:p>
        </p:txBody>
      </p:sp>
      <p:sp>
        <p:nvSpPr>
          <p:cNvPr id="60746" name="Line 1537"/>
          <p:cNvSpPr>
            <a:spLocks noChangeShapeType="1"/>
          </p:cNvSpPr>
          <p:nvPr/>
        </p:nvSpPr>
        <p:spPr bwMode="auto">
          <a:xfrm rot="5400000">
            <a:off x="339725" y="6391276"/>
            <a:ext cx="396875" cy="0"/>
          </a:xfrm>
          <a:prstGeom prst="line">
            <a:avLst/>
          </a:prstGeom>
          <a:noFill/>
          <a:ln w="6350">
            <a:solidFill>
              <a:srgbClr val="993300"/>
            </a:solidFill>
            <a:miter lim="800000"/>
            <a:headEnd/>
            <a:tailEnd/>
          </a:ln>
        </p:spPr>
        <p:txBody>
          <a:bodyPr wrap="none"/>
          <a:lstStyle/>
          <a:p>
            <a:endParaRPr lang="en-US"/>
          </a:p>
        </p:txBody>
      </p:sp>
      <p:sp>
        <p:nvSpPr>
          <p:cNvPr id="60747" name="Line 1538"/>
          <p:cNvSpPr>
            <a:spLocks noChangeShapeType="1"/>
          </p:cNvSpPr>
          <p:nvPr/>
        </p:nvSpPr>
        <p:spPr bwMode="auto">
          <a:xfrm rot="5400000">
            <a:off x="246856" y="6387307"/>
            <a:ext cx="274637" cy="0"/>
          </a:xfrm>
          <a:prstGeom prst="line">
            <a:avLst/>
          </a:prstGeom>
          <a:noFill/>
          <a:ln w="6350">
            <a:solidFill>
              <a:srgbClr val="993300"/>
            </a:solidFill>
            <a:miter lim="800000"/>
            <a:headEnd/>
            <a:tailEnd/>
          </a:ln>
        </p:spPr>
        <p:txBody>
          <a:bodyPr wrap="none"/>
          <a:lstStyle/>
          <a:p>
            <a:endParaRPr lang="en-US"/>
          </a:p>
        </p:txBody>
      </p:sp>
      <p:sp>
        <p:nvSpPr>
          <p:cNvPr id="60748" name="Line 1539"/>
          <p:cNvSpPr>
            <a:spLocks noChangeShapeType="1"/>
          </p:cNvSpPr>
          <p:nvPr/>
        </p:nvSpPr>
        <p:spPr bwMode="auto">
          <a:xfrm rot="5400000">
            <a:off x="451644" y="6392069"/>
            <a:ext cx="274638" cy="0"/>
          </a:xfrm>
          <a:prstGeom prst="line">
            <a:avLst/>
          </a:prstGeom>
          <a:noFill/>
          <a:ln w="6350">
            <a:solidFill>
              <a:srgbClr val="993300"/>
            </a:solidFill>
            <a:miter lim="800000"/>
            <a:headEnd/>
            <a:tailEnd/>
          </a:ln>
        </p:spPr>
        <p:txBody>
          <a:bodyPr wrap="none"/>
          <a:lstStyle/>
          <a:p>
            <a:endParaRPr lang="en-US"/>
          </a:p>
        </p:txBody>
      </p:sp>
      <p:sp>
        <p:nvSpPr>
          <p:cNvPr id="60749" name="Oval 1540"/>
          <p:cNvSpPr>
            <a:spLocks noChangeArrowheads="1"/>
          </p:cNvSpPr>
          <p:nvPr/>
        </p:nvSpPr>
        <p:spPr bwMode="auto">
          <a:xfrm rot="5400000">
            <a:off x="264319" y="62507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50" name="Freeform 1541"/>
          <p:cNvSpPr>
            <a:spLocks noChangeAspect="1"/>
          </p:cNvSpPr>
          <p:nvPr/>
        </p:nvSpPr>
        <p:spPr bwMode="auto">
          <a:xfrm rot="5400000">
            <a:off x="331788" y="63166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51" name="Oval 1543"/>
          <p:cNvSpPr>
            <a:spLocks noChangeArrowheads="1"/>
          </p:cNvSpPr>
          <p:nvPr/>
        </p:nvSpPr>
        <p:spPr bwMode="auto">
          <a:xfrm rot="-7104051">
            <a:off x="278606" y="24995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52" name="Line 1544"/>
          <p:cNvSpPr>
            <a:spLocks noChangeShapeType="1"/>
          </p:cNvSpPr>
          <p:nvPr/>
        </p:nvSpPr>
        <p:spPr bwMode="auto">
          <a:xfrm rot="-7104051">
            <a:off x="273844" y="2632869"/>
            <a:ext cx="436562" cy="0"/>
          </a:xfrm>
          <a:prstGeom prst="line">
            <a:avLst/>
          </a:prstGeom>
          <a:noFill/>
          <a:ln w="6350">
            <a:solidFill>
              <a:srgbClr val="993300"/>
            </a:solidFill>
            <a:miter lim="800000"/>
            <a:headEnd/>
            <a:tailEnd/>
          </a:ln>
        </p:spPr>
        <p:txBody>
          <a:bodyPr wrap="none"/>
          <a:lstStyle/>
          <a:p>
            <a:endParaRPr lang="en-US"/>
          </a:p>
        </p:txBody>
      </p:sp>
      <p:sp>
        <p:nvSpPr>
          <p:cNvPr id="60753" name="Line 1545"/>
          <p:cNvSpPr>
            <a:spLocks noChangeShapeType="1"/>
          </p:cNvSpPr>
          <p:nvPr/>
        </p:nvSpPr>
        <p:spPr bwMode="auto">
          <a:xfrm rot="-7104051">
            <a:off x="346075" y="2613026"/>
            <a:ext cx="396875" cy="0"/>
          </a:xfrm>
          <a:prstGeom prst="line">
            <a:avLst/>
          </a:prstGeom>
          <a:noFill/>
          <a:ln w="6350">
            <a:solidFill>
              <a:srgbClr val="993300"/>
            </a:solidFill>
            <a:miter lim="800000"/>
            <a:headEnd/>
            <a:tailEnd/>
          </a:ln>
        </p:spPr>
        <p:txBody>
          <a:bodyPr wrap="none"/>
          <a:lstStyle/>
          <a:p>
            <a:endParaRPr lang="en-US"/>
          </a:p>
        </p:txBody>
      </p:sp>
      <p:sp>
        <p:nvSpPr>
          <p:cNvPr id="60754" name="Line 1546"/>
          <p:cNvSpPr>
            <a:spLocks noChangeShapeType="1"/>
          </p:cNvSpPr>
          <p:nvPr/>
        </p:nvSpPr>
        <p:spPr bwMode="auto">
          <a:xfrm rot="-7104051">
            <a:off x="250825" y="2654301"/>
            <a:ext cx="396875" cy="0"/>
          </a:xfrm>
          <a:prstGeom prst="line">
            <a:avLst/>
          </a:prstGeom>
          <a:noFill/>
          <a:ln w="6350">
            <a:solidFill>
              <a:srgbClr val="993300"/>
            </a:solidFill>
            <a:miter lim="800000"/>
            <a:headEnd/>
            <a:tailEnd/>
          </a:ln>
        </p:spPr>
        <p:txBody>
          <a:bodyPr wrap="none"/>
          <a:lstStyle/>
          <a:p>
            <a:endParaRPr lang="en-US"/>
          </a:p>
        </p:txBody>
      </p:sp>
      <p:sp>
        <p:nvSpPr>
          <p:cNvPr id="60755" name="Line 1547"/>
          <p:cNvSpPr>
            <a:spLocks noChangeShapeType="1"/>
          </p:cNvSpPr>
          <p:nvPr/>
        </p:nvSpPr>
        <p:spPr bwMode="auto">
          <a:xfrm rot="-7104051">
            <a:off x="448469" y="2582069"/>
            <a:ext cx="274638" cy="0"/>
          </a:xfrm>
          <a:prstGeom prst="line">
            <a:avLst/>
          </a:prstGeom>
          <a:noFill/>
          <a:ln w="6350">
            <a:solidFill>
              <a:srgbClr val="993300"/>
            </a:solidFill>
            <a:miter lim="800000"/>
            <a:headEnd/>
            <a:tailEnd/>
          </a:ln>
        </p:spPr>
        <p:txBody>
          <a:bodyPr wrap="none"/>
          <a:lstStyle/>
          <a:p>
            <a:endParaRPr lang="en-US"/>
          </a:p>
        </p:txBody>
      </p:sp>
      <p:sp>
        <p:nvSpPr>
          <p:cNvPr id="60756" name="Line 1548"/>
          <p:cNvSpPr>
            <a:spLocks noChangeShapeType="1"/>
          </p:cNvSpPr>
          <p:nvPr/>
        </p:nvSpPr>
        <p:spPr bwMode="auto">
          <a:xfrm rot="-7104051">
            <a:off x="265906" y="2675732"/>
            <a:ext cx="274637" cy="0"/>
          </a:xfrm>
          <a:prstGeom prst="line">
            <a:avLst/>
          </a:prstGeom>
          <a:noFill/>
          <a:ln w="6350">
            <a:solidFill>
              <a:srgbClr val="993300"/>
            </a:solidFill>
            <a:miter lim="800000"/>
            <a:headEnd/>
            <a:tailEnd/>
          </a:ln>
        </p:spPr>
        <p:txBody>
          <a:bodyPr wrap="none"/>
          <a:lstStyle/>
          <a:p>
            <a:endParaRPr lang="en-US"/>
          </a:p>
        </p:txBody>
      </p:sp>
      <p:sp>
        <p:nvSpPr>
          <p:cNvPr id="60757" name="Oval 1549"/>
          <p:cNvSpPr>
            <a:spLocks noChangeArrowheads="1"/>
          </p:cNvSpPr>
          <p:nvPr/>
        </p:nvSpPr>
        <p:spPr bwMode="auto">
          <a:xfrm rot="-7104051">
            <a:off x="277019" y="25011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58" name="Freeform 1550"/>
          <p:cNvSpPr>
            <a:spLocks noChangeAspect="1"/>
          </p:cNvSpPr>
          <p:nvPr/>
        </p:nvSpPr>
        <p:spPr bwMode="auto">
          <a:xfrm rot="-7104051">
            <a:off x="212725" y="25987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59" name="Oval 1552"/>
          <p:cNvSpPr>
            <a:spLocks noChangeArrowheads="1"/>
          </p:cNvSpPr>
          <p:nvPr/>
        </p:nvSpPr>
        <p:spPr bwMode="auto">
          <a:xfrm rot="-7104051">
            <a:off x="780256" y="30456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60" name="Line 1553"/>
          <p:cNvSpPr>
            <a:spLocks noChangeShapeType="1"/>
          </p:cNvSpPr>
          <p:nvPr/>
        </p:nvSpPr>
        <p:spPr bwMode="auto">
          <a:xfrm rot="-7104051">
            <a:off x="775494" y="3178969"/>
            <a:ext cx="436562" cy="0"/>
          </a:xfrm>
          <a:prstGeom prst="line">
            <a:avLst/>
          </a:prstGeom>
          <a:noFill/>
          <a:ln w="6350">
            <a:solidFill>
              <a:srgbClr val="993300"/>
            </a:solidFill>
            <a:miter lim="800000"/>
            <a:headEnd/>
            <a:tailEnd/>
          </a:ln>
        </p:spPr>
        <p:txBody>
          <a:bodyPr wrap="none"/>
          <a:lstStyle/>
          <a:p>
            <a:endParaRPr lang="en-US"/>
          </a:p>
        </p:txBody>
      </p:sp>
      <p:sp>
        <p:nvSpPr>
          <p:cNvPr id="60761" name="Line 1554"/>
          <p:cNvSpPr>
            <a:spLocks noChangeShapeType="1"/>
          </p:cNvSpPr>
          <p:nvPr/>
        </p:nvSpPr>
        <p:spPr bwMode="auto">
          <a:xfrm rot="-7104051">
            <a:off x="847725" y="3159126"/>
            <a:ext cx="396875" cy="0"/>
          </a:xfrm>
          <a:prstGeom prst="line">
            <a:avLst/>
          </a:prstGeom>
          <a:noFill/>
          <a:ln w="6350">
            <a:solidFill>
              <a:srgbClr val="993300"/>
            </a:solidFill>
            <a:miter lim="800000"/>
            <a:headEnd/>
            <a:tailEnd/>
          </a:ln>
        </p:spPr>
        <p:txBody>
          <a:bodyPr wrap="none"/>
          <a:lstStyle/>
          <a:p>
            <a:endParaRPr lang="en-US"/>
          </a:p>
        </p:txBody>
      </p:sp>
      <p:sp>
        <p:nvSpPr>
          <p:cNvPr id="60762" name="Line 1555"/>
          <p:cNvSpPr>
            <a:spLocks noChangeShapeType="1"/>
          </p:cNvSpPr>
          <p:nvPr/>
        </p:nvSpPr>
        <p:spPr bwMode="auto">
          <a:xfrm rot="-7104051">
            <a:off x="752475" y="3200401"/>
            <a:ext cx="396875" cy="0"/>
          </a:xfrm>
          <a:prstGeom prst="line">
            <a:avLst/>
          </a:prstGeom>
          <a:noFill/>
          <a:ln w="6350">
            <a:solidFill>
              <a:srgbClr val="993300"/>
            </a:solidFill>
            <a:miter lim="800000"/>
            <a:headEnd/>
            <a:tailEnd/>
          </a:ln>
        </p:spPr>
        <p:txBody>
          <a:bodyPr wrap="none"/>
          <a:lstStyle/>
          <a:p>
            <a:endParaRPr lang="en-US"/>
          </a:p>
        </p:txBody>
      </p:sp>
      <p:sp>
        <p:nvSpPr>
          <p:cNvPr id="60763" name="Line 1556"/>
          <p:cNvSpPr>
            <a:spLocks noChangeShapeType="1"/>
          </p:cNvSpPr>
          <p:nvPr/>
        </p:nvSpPr>
        <p:spPr bwMode="auto">
          <a:xfrm rot="-7104051">
            <a:off x="950119" y="3128169"/>
            <a:ext cx="274638" cy="0"/>
          </a:xfrm>
          <a:prstGeom prst="line">
            <a:avLst/>
          </a:prstGeom>
          <a:noFill/>
          <a:ln w="6350">
            <a:solidFill>
              <a:srgbClr val="993300"/>
            </a:solidFill>
            <a:miter lim="800000"/>
            <a:headEnd/>
            <a:tailEnd/>
          </a:ln>
        </p:spPr>
        <p:txBody>
          <a:bodyPr wrap="none"/>
          <a:lstStyle/>
          <a:p>
            <a:endParaRPr lang="en-US"/>
          </a:p>
        </p:txBody>
      </p:sp>
      <p:sp>
        <p:nvSpPr>
          <p:cNvPr id="60764" name="Line 1557"/>
          <p:cNvSpPr>
            <a:spLocks noChangeShapeType="1"/>
          </p:cNvSpPr>
          <p:nvPr/>
        </p:nvSpPr>
        <p:spPr bwMode="auto">
          <a:xfrm rot="-7104051">
            <a:off x="767556" y="3221832"/>
            <a:ext cx="274637" cy="0"/>
          </a:xfrm>
          <a:prstGeom prst="line">
            <a:avLst/>
          </a:prstGeom>
          <a:noFill/>
          <a:ln w="6350">
            <a:solidFill>
              <a:srgbClr val="993300"/>
            </a:solidFill>
            <a:miter lim="800000"/>
            <a:headEnd/>
            <a:tailEnd/>
          </a:ln>
        </p:spPr>
        <p:txBody>
          <a:bodyPr wrap="none"/>
          <a:lstStyle/>
          <a:p>
            <a:endParaRPr lang="en-US"/>
          </a:p>
        </p:txBody>
      </p:sp>
      <p:sp>
        <p:nvSpPr>
          <p:cNvPr id="60765" name="Oval 1558"/>
          <p:cNvSpPr>
            <a:spLocks noChangeArrowheads="1"/>
          </p:cNvSpPr>
          <p:nvPr/>
        </p:nvSpPr>
        <p:spPr bwMode="auto">
          <a:xfrm rot="-7104051">
            <a:off x="778669" y="30472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66" name="Freeform 1559"/>
          <p:cNvSpPr>
            <a:spLocks noChangeAspect="1"/>
          </p:cNvSpPr>
          <p:nvPr/>
        </p:nvSpPr>
        <p:spPr bwMode="auto">
          <a:xfrm rot="-7104051">
            <a:off x="714375" y="31448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67" name="Oval 1561"/>
          <p:cNvSpPr>
            <a:spLocks noChangeArrowheads="1"/>
          </p:cNvSpPr>
          <p:nvPr/>
        </p:nvSpPr>
        <p:spPr bwMode="auto">
          <a:xfrm rot="-7104051">
            <a:off x="1250156" y="35409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68" name="Line 1562"/>
          <p:cNvSpPr>
            <a:spLocks noChangeShapeType="1"/>
          </p:cNvSpPr>
          <p:nvPr/>
        </p:nvSpPr>
        <p:spPr bwMode="auto">
          <a:xfrm rot="-7104051">
            <a:off x="1245394" y="3674269"/>
            <a:ext cx="436562" cy="0"/>
          </a:xfrm>
          <a:prstGeom prst="line">
            <a:avLst/>
          </a:prstGeom>
          <a:noFill/>
          <a:ln w="6350">
            <a:solidFill>
              <a:srgbClr val="993300"/>
            </a:solidFill>
            <a:miter lim="800000"/>
            <a:headEnd/>
            <a:tailEnd/>
          </a:ln>
        </p:spPr>
        <p:txBody>
          <a:bodyPr wrap="none"/>
          <a:lstStyle/>
          <a:p>
            <a:endParaRPr lang="en-US"/>
          </a:p>
        </p:txBody>
      </p:sp>
      <p:sp>
        <p:nvSpPr>
          <p:cNvPr id="60769" name="Line 1563"/>
          <p:cNvSpPr>
            <a:spLocks noChangeShapeType="1"/>
          </p:cNvSpPr>
          <p:nvPr/>
        </p:nvSpPr>
        <p:spPr bwMode="auto">
          <a:xfrm rot="-7104051">
            <a:off x="1317625" y="3654426"/>
            <a:ext cx="396875" cy="0"/>
          </a:xfrm>
          <a:prstGeom prst="line">
            <a:avLst/>
          </a:prstGeom>
          <a:noFill/>
          <a:ln w="6350">
            <a:solidFill>
              <a:srgbClr val="993300"/>
            </a:solidFill>
            <a:miter lim="800000"/>
            <a:headEnd/>
            <a:tailEnd/>
          </a:ln>
        </p:spPr>
        <p:txBody>
          <a:bodyPr wrap="none"/>
          <a:lstStyle/>
          <a:p>
            <a:endParaRPr lang="en-US"/>
          </a:p>
        </p:txBody>
      </p:sp>
      <p:sp>
        <p:nvSpPr>
          <p:cNvPr id="60770" name="Line 1564"/>
          <p:cNvSpPr>
            <a:spLocks noChangeShapeType="1"/>
          </p:cNvSpPr>
          <p:nvPr/>
        </p:nvSpPr>
        <p:spPr bwMode="auto">
          <a:xfrm rot="-7104051">
            <a:off x="1222375" y="3695701"/>
            <a:ext cx="396875" cy="0"/>
          </a:xfrm>
          <a:prstGeom prst="line">
            <a:avLst/>
          </a:prstGeom>
          <a:noFill/>
          <a:ln w="6350">
            <a:solidFill>
              <a:srgbClr val="993300"/>
            </a:solidFill>
            <a:miter lim="800000"/>
            <a:headEnd/>
            <a:tailEnd/>
          </a:ln>
        </p:spPr>
        <p:txBody>
          <a:bodyPr wrap="none"/>
          <a:lstStyle/>
          <a:p>
            <a:endParaRPr lang="en-US"/>
          </a:p>
        </p:txBody>
      </p:sp>
      <p:sp>
        <p:nvSpPr>
          <p:cNvPr id="60771" name="Line 1565"/>
          <p:cNvSpPr>
            <a:spLocks noChangeShapeType="1"/>
          </p:cNvSpPr>
          <p:nvPr/>
        </p:nvSpPr>
        <p:spPr bwMode="auto">
          <a:xfrm rot="-7104051">
            <a:off x="1420019" y="3623469"/>
            <a:ext cx="274638" cy="0"/>
          </a:xfrm>
          <a:prstGeom prst="line">
            <a:avLst/>
          </a:prstGeom>
          <a:noFill/>
          <a:ln w="6350">
            <a:solidFill>
              <a:srgbClr val="993300"/>
            </a:solidFill>
            <a:miter lim="800000"/>
            <a:headEnd/>
            <a:tailEnd/>
          </a:ln>
        </p:spPr>
        <p:txBody>
          <a:bodyPr wrap="none"/>
          <a:lstStyle/>
          <a:p>
            <a:endParaRPr lang="en-US"/>
          </a:p>
        </p:txBody>
      </p:sp>
      <p:sp>
        <p:nvSpPr>
          <p:cNvPr id="60772" name="Line 1566"/>
          <p:cNvSpPr>
            <a:spLocks noChangeShapeType="1"/>
          </p:cNvSpPr>
          <p:nvPr/>
        </p:nvSpPr>
        <p:spPr bwMode="auto">
          <a:xfrm rot="-7104051">
            <a:off x="1237456" y="3717132"/>
            <a:ext cx="274637" cy="0"/>
          </a:xfrm>
          <a:prstGeom prst="line">
            <a:avLst/>
          </a:prstGeom>
          <a:noFill/>
          <a:ln w="6350">
            <a:solidFill>
              <a:srgbClr val="993300"/>
            </a:solidFill>
            <a:miter lim="800000"/>
            <a:headEnd/>
            <a:tailEnd/>
          </a:ln>
        </p:spPr>
        <p:txBody>
          <a:bodyPr wrap="none"/>
          <a:lstStyle/>
          <a:p>
            <a:endParaRPr lang="en-US"/>
          </a:p>
        </p:txBody>
      </p:sp>
      <p:sp>
        <p:nvSpPr>
          <p:cNvPr id="60773" name="Oval 1567"/>
          <p:cNvSpPr>
            <a:spLocks noChangeArrowheads="1"/>
          </p:cNvSpPr>
          <p:nvPr/>
        </p:nvSpPr>
        <p:spPr bwMode="auto">
          <a:xfrm rot="-7104051">
            <a:off x="1248569" y="35425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74" name="Freeform 1568"/>
          <p:cNvSpPr>
            <a:spLocks noChangeAspect="1"/>
          </p:cNvSpPr>
          <p:nvPr/>
        </p:nvSpPr>
        <p:spPr bwMode="auto">
          <a:xfrm rot="-7104051">
            <a:off x="1184275" y="36401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75" name="Oval 1570"/>
          <p:cNvSpPr>
            <a:spLocks noChangeArrowheads="1"/>
          </p:cNvSpPr>
          <p:nvPr/>
        </p:nvSpPr>
        <p:spPr bwMode="auto">
          <a:xfrm rot="-7104051">
            <a:off x="1726406" y="40743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76" name="Line 1571"/>
          <p:cNvSpPr>
            <a:spLocks noChangeShapeType="1"/>
          </p:cNvSpPr>
          <p:nvPr/>
        </p:nvSpPr>
        <p:spPr bwMode="auto">
          <a:xfrm rot="-7104051">
            <a:off x="1721644" y="4207669"/>
            <a:ext cx="436562" cy="0"/>
          </a:xfrm>
          <a:prstGeom prst="line">
            <a:avLst/>
          </a:prstGeom>
          <a:noFill/>
          <a:ln w="6350">
            <a:solidFill>
              <a:srgbClr val="993300"/>
            </a:solidFill>
            <a:miter lim="800000"/>
            <a:headEnd/>
            <a:tailEnd/>
          </a:ln>
        </p:spPr>
        <p:txBody>
          <a:bodyPr wrap="none"/>
          <a:lstStyle/>
          <a:p>
            <a:endParaRPr lang="en-US"/>
          </a:p>
        </p:txBody>
      </p:sp>
      <p:sp>
        <p:nvSpPr>
          <p:cNvPr id="60777" name="Line 1572"/>
          <p:cNvSpPr>
            <a:spLocks noChangeShapeType="1"/>
          </p:cNvSpPr>
          <p:nvPr/>
        </p:nvSpPr>
        <p:spPr bwMode="auto">
          <a:xfrm rot="-7104051">
            <a:off x="1793875" y="4187826"/>
            <a:ext cx="396875" cy="0"/>
          </a:xfrm>
          <a:prstGeom prst="line">
            <a:avLst/>
          </a:prstGeom>
          <a:noFill/>
          <a:ln w="6350">
            <a:solidFill>
              <a:srgbClr val="993300"/>
            </a:solidFill>
            <a:miter lim="800000"/>
            <a:headEnd/>
            <a:tailEnd/>
          </a:ln>
        </p:spPr>
        <p:txBody>
          <a:bodyPr wrap="none"/>
          <a:lstStyle/>
          <a:p>
            <a:endParaRPr lang="en-US"/>
          </a:p>
        </p:txBody>
      </p:sp>
      <p:sp>
        <p:nvSpPr>
          <p:cNvPr id="60778" name="Line 1573"/>
          <p:cNvSpPr>
            <a:spLocks noChangeShapeType="1"/>
          </p:cNvSpPr>
          <p:nvPr/>
        </p:nvSpPr>
        <p:spPr bwMode="auto">
          <a:xfrm rot="-7104051">
            <a:off x="1698625" y="4229101"/>
            <a:ext cx="396875" cy="0"/>
          </a:xfrm>
          <a:prstGeom prst="line">
            <a:avLst/>
          </a:prstGeom>
          <a:noFill/>
          <a:ln w="6350">
            <a:solidFill>
              <a:srgbClr val="993300"/>
            </a:solidFill>
            <a:miter lim="800000"/>
            <a:headEnd/>
            <a:tailEnd/>
          </a:ln>
        </p:spPr>
        <p:txBody>
          <a:bodyPr wrap="none"/>
          <a:lstStyle/>
          <a:p>
            <a:endParaRPr lang="en-US"/>
          </a:p>
        </p:txBody>
      </p:sp>
      <p:sp>
        <p:nvSpPr>
          <p:cNvPr id="60779" name="Line 1574"/>
          <p:cNvSpPr>
            <a:spLocks noChangeShapeType="1"/>
          </p:cNvSpPr>
          <p:nvPr/>
        </p:nvSpPr>
        <p:spPr bwMode="auto">
          <a:xfrm rot="-7104051">
            <a:off x="1896269" y="4156869"/>
            <a:ext cx="274638" cy="0"/>
          </a:xfrm>
          <a:prstGeom prst="line">
            <a:avLst/>
          </a:prstGeom>
          <a:noFill/>
          <a:ln w="6350">
            <a:solidFill>
              <a:srgbClr val="993300"/>
            </a:solidFill>
            <a:miter lim="800000"/>
            <a:headEnd/>
            <a:tailEnd/>
          </a:ln>
        </p:spPr>
        <p:txBody>
          <a:bodyPr wrap="none"/>
          <a:lstStyle/>
          <a:p>
            <a:endParaRPr lang="en-US"/>
          </a:p>
        </p:txBody>
      </p:sp>
      <p:sp>
        <p:nvSpPr>
          <p:cNvPr id="60780" name="Line 1575"/>
          <p:cNvSpPr>
            <a:spLocks noChangeShapeType="1"/>
          </p:cNvSpPr>
          <p:nvPr/>
        </p:nvSpPr>
        <p:spPr bwMode="auto">
          <a:xfrm rot="-7104051">
            <a:off x="1713706" y="4250532"/>
            <a:ext cx="274637" cy="0"/>
          </a:xfrm>
          <a:prstGeom prst="line">
            <a:avLst/>
          </a:prstGeom>
          <a:noFill/>
          <a:ln w="6350">
            <a:solidFill>
              <a:srgbClr val="993300"/>
            </a:solidFill>
            <a:miter lim="800000"/>
            <a:headEnd/>
            <a:tailEnd/>
          </a:ln>
        </p:spPr>
        <p:txBody>
          <a:bodyPr wrap="none"/>
          <a:lstStyle/>
          <a:p>
            <a:endParaRPr lang="en-US"/>
          </a:p>
        </p:txBody>
      </p:sp>
      <p:sp>
        <p:nvSpPr>
          <p:cNvPr id="60781" name="Oval 1576"/>
          <p:cNvSpPr>
            <a:spLocks noChangeArrowheads="1"/>
          </p:cNvSpPr>
          <p:nvPr/>
        </p:nvSpPr>
        <p:spPr bwMode="auto">
          <a:xfrm rot="-7104051">
            <a:off x="1724819" y="40759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82" name="Freeform 1577"/>
          <p:cNvSpPr>
            <a:spLocks noChangeAspect="1"/>
          </p:cNvSpPr>
          <p:nvPr/>
        </p:nvSpPr>
        <p:spPr bwMode="auto">
          <a:xfrm rot="-7104051">
            <a:off x="1660525" y="41735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83" name="Oval 1579"/>
          <p:cNvSpPr>
            <a:spLocks noChangeArrowheads="1"/>
          </p:cNvSpPr>
          <p:nvPr/>
        </p:nvSpPr>
        <p:spPr bwMode="auto">
          <a:xfrm rot="-7104051">
            <a:off x="2202656" y="46458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84" name="Line 1580"/>
          <p:cNvSpPr>
            <a:spLocks noChangeShapeType="1"/>
          </p:cNvSpPr>
          <p:nvPr/>
        </p:nvSpPr>
        <p:spPr bwMode="auto">
          <a:xfrm rot="-7104051">
            <a:off x="2197894" y="4779169"/>
            <a:ext cx="436562" cy="0"/>
          </a:xfrm>
          <a:prstGeom prst="line">
            <a:avLst/>
          </a:prstGeom>
          <a:noFill/>
          <a:ln w="6350">
            <a:solidFill>
              <a:srgbClr val="993300"/>
            </a:solidFill>
            <a:miter lim="800000"/>
            <a:headEnd/>
            <a:tailEnd/>
          </a:ln>
        </p:spPr>
        <p:txBody>
          <a:bodyPr wrap="none"/>
          <a:lstStyle/>
          <a:p>
            <a:endParaRPr lang="en-US"/>
          </a:p>
        </p:txBody>
      </p:sp>
      <p:sp>
        <p:nvSpPr>
          <p:cNvPr id="60785" name="Line 1581"/>
          <p:cNvSpPr>
            <a:spLocks noChangeShapeType="1"/>
          </p:cNvSpPr>
          <p:nvPr/>
        </p:nvSpPr>
        <p:spPr bwMode="auto">
          <a:xfrm rot="-7104051">
            <a:off x="2270125" y="4759326"/>
            <a:ext cx="396875" cy="0"/>
          </a:xfrm>
          <a:prstGeom prst="line">
            <a:avLst/>
          </a:prstGeom>
          <a:noFill/>
          <a:ln w="6350">
            <a:solidFill>
              <a:srgbClr val="993300"/>
            </a:solidFill>
            <a:miter lim="800000"/>
            <a:headEnd/>
            <a:tailEnd/>
          </a:ln>
        </p:spPr>
        <p:txBody>
          <a:bodyPr wrap="none"/>
          <a:lstStyle/>
          <a:p>
            <a:endParaRPr lang="en-US"/>
          </a:p>
        </p:txBody>
      </p:sp>
      <p:sp>
        <p:nvSpPr>
          <p:cNvPr id="60786" name="Line 1582"/>
          <p:cNvSpPr>
            <a:spLocks noChangeShapeType="1"/>
          </p:cNvSpPr>
          <p:nvPr/>
        </p:nvSpPr>
        <p:spPr bwMode="auto">
          <a:xfrm rot="-7104051">
            <a:off x="2174875" y="4800601"/>
            <a:ext cx="396875" cy="0"/>
          </a:xfrm>
          <a:prstGeom prst="line">
            <a:avLst/>
          </a:prstGeom>
          <a:noFill/>
          <a:ln w="6350">
            <a:solidFill>
              <a:srgbClr val="993300"/>
            </a:solidFill>
            <a:miter lim="800000"/>
            <a:headEnd/>
            <a:tailEnd/>
          </a:ln>
        </p:spPr>
        <p:txBody>
          <a:bodyPr wrap="none"/>
          <a:lstStyle/>
          <a:p>
            <a:endParaRPr lang="en-US"/>
          </a:p>
        </p:txBody>
      </p:sp>
      <p:sp>
        <p:nvSpPr>
          <p:cNvPr id="60787" name="Line 1583"/>
          <p:cNvSpPr>
            <a:spLocks noChangeShapeType="1"/>
          </p:cNvSpPr>
          <p:nvPr/>
        </p:nvSpPr>
        <p:spPr bwMode="auto">
          <a:xfrm rot="-7104051">
            <a:off x="2372519" y="4728369"/>
            <a:ext cx="274638" cy="0"/>
          </a:xfrm>
          <a:prstGeom prst="line">
            <a:avLst/>
          </a:prstGeom>
          <a:noFill/>
          <a:ln w="6350">
            <a:solidFill>
              <a:srgbClr val="993300"/>
            </a:solidFill>
            <a:miter lim="800000"/>
            <a:headEnd/>
            <a:tailEnd/>
          </a:ln>
        </p:spPr>
        <p:txBody>
          <a:bodyPr wrap="none"/>
          <a:lstStyle/>
          <a:p>
            <a:endParaRPr lang="en-US"/>
          </a:p>
        </p:txBody>
      </p:sp>
      <p:sp>
        <p:nvSpPr>
          <p:cNvPr id="60788" name="Line 1584"/>
          <p:cNvSpPr>
            <a:spLocks noChangeShapeType="1"/>
          </p:cNvSpPr>
          <p:nvPr/>
        </p:nvSpPr>
        <p:spPr bwMode="auto">
          <a:xfrm rot="-7104051">
            <a:off x="2189956" y="4822032"/>
            <a:ext cx="274637" cy="0"/>
          </a:xfrm>
          <a:prstGeom prst="line">
            <a:avLst/>
          </a:prstGeom>
          <a:noFill/>
          <a:ln w="6350">
            <a:solidFill>
              <a:srgbClr val="993300"/>
            </a:solidFill>
            <a:miter lim="800000"/>
            <a:headEnd/>
            <a:tailEnd/>
          </a:ln>
        </p:spPr>
        <p:txBody>
          <a:bodyPr wrap="none"/>
          <a:lstStyle/>
          <a:p>
            <a:endParaRPr lang="en-US"/>
          </a:p>
        </p:txBody>
      </p:sp>
      <p:sp>
        <p:nvSpPr>
          <p:cNvPr id="60789" name="Oval 1585"/>
          <p:cNvSpPr>
            <a:spLocks noChangeArrowheads="1"/>
          </p:cNvSpPr>
          <p:nvPr/>
        </p:nvSpPr>
        <p:spPr bwMode="auto">
          <a:xfrm rot="-7104051">
            <a:off x="2201069" y="46474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90" name="Freeform 1586"/>
          <p:cNvSpPr>
            <a:spLocks noChangeAspect="1"/>
          </p:cNvSpPr>
          <p:nvPr/>
        </p:nvSpPr>
        <p:spPr bwMode="auto">
          <a:xfrm rot="-7104051">
            <a:off x="2136775" y="47450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91" name="Oval 1588"/>
          <p:cNvSpPr>
            <a:spLocks noChangeArrowheads="1"/>
          </p:cNvSpPr>
          <p:nvPr/>
        </p:nvSpPr>
        <p:spPr bwMode="auto">
          <a:xfrm rot="-7104051">
            <a:off x="2685256" y="51855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792" name="Line 1589"/>
          <p:cNvSpPr>
            <a:spLocks noChangeShapeType="1"/>
          </p:cNvSpPr>
          <p:nvPr/>
        </p:nvSpPr>
        <p:spPr bwMode="auto">
          <a:xfrm rot="-7104051">
            <a:off x="2680494" y="5318919"/>
            <a:ext cx="436562" cy="0"/>
          </a:xfrm>
          <a:prstGeom prst="line">
            <a:avLst/>
          </a:prstGeom>
          <a:noFill/>
          <a:ln w="6350">
            <a:solidFill>
              <a:srgbClr val="993300"/>
            </a:solidFill>
            <a:miter lim="800000"/>
            <a:headEnd/>
            <a:tailEnd/>
          </a:ln>
        </p:spPr>
        <p:txBody>
          <a:bodyPr wrap="none"/>
          <a:lstStyle/>
          <a:p>
            <a:endParaRPr lang="en-US"/>
          </a:p>
        </p:txBody>
      </p:sp>
      <p:sp>
        <p:nvSpPr>
          <p:cNvPr id="60793" name="Line 1590"/>
          <p:cNvSpPr>
            <a:spLocks noChangeShapeType="1"/>
          </p:cNvSpPr>
          <p:nvPr/>
        </p:nvSpPr>
        <p:spPr bwMode="auto">
          <a:xfrm rot="-7104051">
            <a:off x="2752725" y="5299076"/>
            <a:ext cx="396875" cy="0"/>
          </a:xfrm>
          <a:prstGeom prst="line">
            <a:avLst/>
          </a:prstGeom>
          <a:noFill/>
          <a:ln w="6350">
            <a:solidFill>
              <a:srgbClr val="993300"/>
            </a:solidFill>
            <a:miter lim="800000"/>
            <a:headEnd/>
            <a:tailEnd/>
          </a:ln>
        </p:spPr>
        <p:txBody>
          <a:bodyPr wrap="none"/>
          <a:lstStyle/>
          <a:p>
            <a:endParaRPr lang="en-US"/>
          </a:p>
        </p:txBody>
      </p:sp>
      <p:sp>
        <p:nvSpPr>
          <p:cNvPr id="60794" name="Line 1591"/>
          <p:cNvSpPr>
            <a:spLocks noChangeShapeType="1"/>
          </p:cNvSpPr>
          <p:nvPr/>
        </p:nvSpPr>
        <p:spPr bwMode="auto">
          <a:xfrm rot="-7104051">
            <a:off x="2657475" y="5340351"/>
            <a:ext cx="396875" cy="0"/>
          </a:xfrm>
          <a:prstGeom prst="line">
            <a:avLst/>
          </a:prstGeom>
          <a:noFill/>
          <a:ln w="6350">
            <a:solidFill>
              <a:srgbClr val="993300"/>
            </a:solidFill>
            <a:miter lim="800000"/>
            <a:headEnd/>
            <a:tailEnd/>
          </a:ln>
        </p:spPr>
        <p:txBody>
          <a:bodyPr wrap="none"/>
          <a:lstStyle/>
          <a:p>
            <a:endParaRPr lang="en-US"/>
          </a:p>
        </p:txBody>
      </p:sp>
      <p:sp>
        <p:nvSpPr>
          <p:cNvPr id="60795" name="Line 1592"/>
          <p:cNvSpPr>
            <a:spLocks noChangeShapeType="1"/>
          </p:cNvSpPr>
          <p:nvPr/>
        </p:nvSpPr>
        <p:spPr bwMode="auto">
          <a:xfrm rot="-7104051">
            <a:off x="2855119" y="5268119"/>
            <a:ext cx="274638" cy="0"/>
          </a:xfrm>
          <a:prstGeom prst="line">
            <a:avLst/>
          </a:prstGeom>
          <a:noFill/>
          <a:ln w="6350">
            <a:solidFill>
              <a:srgbClr val="993300"/>
            </a:solidFill>
            <a:miter lim="800000"/>
            <a:headEnd/>
            <a:tailEnd/>
          </a:ln>
        </p:spPr>
        <p:txBody>
          <a:bodyPr wrap="none"/>
          <a:lstStyle/>
          <a:p>
            <a:endParaRPr lang="en-US"/>
          </a:p>
        </p:txBody>
      </p:sp>
      <p:sp>
        <p:nvSpPr>
          <p:cNvPr id="60796" name="Line 1593"/>
          <p:cNvSpPr>
            <a:spLocks noChangeShapeType="1"/>
          </p:cNvSpPr>
          <p:nvPr/>
        </p:nvSpPr>
        <p:spPr bwMode="auto">
          <a:xfrm rot="-7104051">
            <a:off x="2672556" y="5361782"/>
            <a:ext cx="274637" cy="0"/>
          </a:xfrm>
          <a:prstGeom prst="line">
            <a:avLst/>
          </a:prstGeom>
          <a:noFill/>
          <a:ln w="6350">
            <a:solidFill>
              <a:srgbClr val="993300"/>
            </a:solidFill>
            <a:miter lim="800000"/>
            <a:headEnd/>
            <a:tailEnd/>
          </a:ln>
        </p:spPr>
        <p:txBody>
          <a:bodyPr wrap="none"/>
          <a:lstStyle/>
          <a:p>
            <a:endParaRPr lang="en-US"/>
          </a:p>
        </p:txBody>
      </p:sp>
      <p:sp>
        <p:nvSpPr>
          <p:cNvPr id="60797" name="Oval 1594"/>
          <p:cNvSpPr>
            <a:spLocks noChangeArrowheads="1"/>
          </p:cNvSpPr>
          <p:nvPr/>
        </p:nvSpPr>
        <p:spPr bwMode="auto">
          <a:xfrm rot="-7104051">
            <a:off x="2683669" y="518715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798" name="Freeform 1595"/>
          <p:cNvSpPr>
            <a:spLocks noChangeAspect="1"/>
          </p:cNvSpPr>
          <p:nvPr/>
        </p:nvSpPr>
        <p:spPr bwMode="auto">
          <a:xfrm rot="-7104051">
            <a:off x="2619375" y="52847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799" name="Oval 1597"/>
          <p:cNvSpPr>
            <a:spLocks noChangeArrowheads="1"/>
          </p:cNvSpPr>
          <p:nvPr/>
        </p:nvSpPr>
        <p:spPr bwMode="auto">
          <a:xfrm rot="-7104051">
            <a:off x="3161506" y="568721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00" name="Line 1598"/>
          <p:cNvSpPr>
            <a:spLocks noChangeShapeType="1"/>
          </p:cNvSpPr>
          <p:nvPr/>
        </p:nvSpPr>
        <p:spPr bwMode="auto">
          <a:xfrm rot="-7104051">
            <a:off x="3156744" y="5820569"/>
            <a:ext cx="436562" cy="0"/>
          </a:xfrm>
          <a:prstGeom prst="line">
            <a:avLst/>
          </a:prstGeom>
          <a:noFill/>
          <a:ln w="6350">
            <a:solidFill>
              <a:srgbClr val="993300"/>
            </a:solidFill>
            <a:miter lim="800000"/>
            <a:headEnd/>
            <a:tailEnd/>
          </a:ln>
        </p:spPr>
        <p:txBody>
          <a:bodyPr wrap="none"/>
          <a:lstStyle/>
          <a:p>
            <a:endParaRPr lang="en-US"/>
          </a:p>
        </p:txBody>
      </p:sp>
      <p:sp>
        <p:nvSpPr>
          <p:cNvPr id="60801" name="Line 1599"/>
          <p:cNvSpPr>
            <a:spLocks noChangeShapeType="1"/>
          </p:cNvSpPr>
          <p:nvPr/>
        </p:nvSpPr>
        <p:spPr bwMode="auto">
          <a:xfrm rot="-7104051">
            <a:off x="3228975" y="5800726"/>
            <a:ext cx="396875" cy="0"/>
          </a:xfrm>
          <a:prstGeom prst="line">
            <a:avLst/>
          </a:prstGeom>
          <a:noFill/>
          <a:ln w="6350">
            <a:solidFill>
              <a:srgbClr val="993300"/>
            </a:solidFill>
            <a:miter lim="800000"/>
            <a:headEnd/>
            <a:tailEnd/>
          </a:ln>
        </p:spPr>
        <p:txBody>
          <a:bodyPr wrap="none"/>
          <a:lstStyle/>
          <a:p>
            <a:endParaRPr lang="en-US"/>
          </a:p>
        </p:txBody>
      </p:sp>
      <p:sp>
        <p:nvSpPr>
          <p:cNvPr id="60802" name="Line 1600"/>
          <p:cNvSpPr>
            <a:spLocks noChangeShapeType="1"/>
          </p:cNvSpPr>
          <p:nvPr/>
        </p:nvSpPr>
        <p:spPr bwMode="auto">
          <a:xfrm rot="-7104051">
            <a:off x="3133725" y="5842001"/>
            <a:ext cx="396875" cy="0"/>
          </a:xfrm>
          <a:prstGeom prst="line">
            <a:avLst/>
          </a:prstGeom>
          <a:noFill/>
          <a:ln w="6350">
            <a:solidFill>
              <a:srgbClr val="993300"/>
            </a:solidFill>
            <a:miter lim="800000"/>
            <a:headEnd/>
            <a:tailEnd/>
          </a:ln>
        </p:spPr>
        <p:txBody>
          <a:bodyPr wrap="none"/>
          <a:lstStyle/>
          <a:p>
            <a:endParaRPr lang="en-US"/>
          </a:p>
        </p:txBody>
      </p:sp>
      <p:sp>
        <p:nvSpPr>
          <p:cNvPr id="60803" name="Line 1601"/>
          <p:cNvSpPr>
            <a:spLocks noChangeShapeType="1"/>
          </p:cNvSpPr>
          <p:nvPr/>
        </p:nvSpPr>
        <p:spPr bwMode="auto">
          <a:xfrm rot="-7104051">
            <a:off x="3331369" y="5769769"/>
            <a:ext cx="274638" cy="0"/>
          </a:xfrm>
          <a:prstGeom prst="line">
            <a:avLst/>
          </a:prstGeom>
          <a:noFill/>
          <a:ln w="6350">
            <a:solidFill>
              <a:srgbClr val="993300"/>
            </a:solidFill>
            <a:miter lim="800000"/>
            <a:headEnd/>
            <a:tailEnd/>
          </a:ln>
        </p:spPr>
        <p:txBody>
          <a:bodyPr wrap="none"/>
          <a:lstStyle/>
          <a:p>
            <a:endParaRPr lang="en-US"/>
          </a:p>
        </p:txBody>
      </p:sp>
      <p:sp>
        <p:nvSpPr>
          <p:cNvPr id="60804" name="Line 1602"/>
          <p:cNvSpPr>
            <a:spLocks noChangeShapeType="1"/>
          </p:cNvSpPr>
          <p:nvPr/>
        </p:nvSpPr>
        <p:spPr bwMode="auto">
          <a:xfrm rot="-7104051">
            <a:off x="3148806" y="5863432"/>
            <a:ext cx="274637" cy="0"/>
          </a:xfrm>
          <a:prstGeom prst="line">
            <a:avLst/>
          </a:prstGeom>
          <a:noFill/>
          <a:ln w="6350">
            <a:solidFill>
              <a:srgbClr val="993300"/>
            </a:solidFill>
            <a:miter lim="800000"/>
            <a:headEnd/>
            <a:tailEnd/>
          </a:ln>
        </p:spPr>
        <p:txBody>
          <a:bodyPr wrap="none"/>
          <a:lstStyle/>
          <a:p>
            <a:endParaRPr lang="en-US"/>
          </a:p>
        </p:txBody>
      </p:sp>
      <p:sp>
        <p:nvSpPr>
          <p:cNvPr id="60805" name="Oval 1603"/>
          <p:cNvSpPr>
            <a:spLocks noChangeArrowheads="1"/>
          </p:cNvSpPr>
          <p:nvPr/>
        </p:nvSpPr>
        <p:spPr bwMode="auto">
          <a:xfrm rot="-7104051">
            <a:off x="3159919" y="56888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806" name="Freeform 1604"/>
          <p:cNvSpPr>
            <a:spLocks noChangeAspect="1"/>
          </p:cNvSpPr>
          <p:nvPr/>
        </p:nvSpPr>
        <p:spPr bwMode="auto">
          <a:xfrm rot="-7104051">
            <a:off x="3095625" y="578643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07" name="Oval 1606"/>
          <p:cNvSpPr>
            <a:spLocks noChangeArrowheads="1"/>
          </p:cNvSpPr>
          <p:nvPr/>
        </p:nvSpPr>
        <p:spPr bwMode="auto">
          <a:xfrm rot="-7104051">
            <a:off x="3637756" y="62269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08" name="Line 1607"/>
          <p:cNvSpPr>
            <a:spLocks noChangeShapeType="1"/>
          </p:cNvSpPr>
          <p:nvPr/>
        </p:nvSpPr>
        <p:spPr bwMode="auto">
          <a:xfrm rot="-7104051">
            <a:off x="3632994" y="6360319"/>
            <a:ext cx="436562" cy="0"/>
          </a:xfrm>
          <a:prstGeom prst="line">
            <a:avLst/>
          </a:prstGeom>
          <a:noFill/>
          <a:ln w="6350">
            <a:solidFill>
              <a:srgbClr val="993300"/>
            </a:solidFill>
            <a:miter lim="800000"/>
            <a:headEnd/>
            <a:tailEnd/>
          </a:ln>
        </p:spPr>
        <p:txBody>
          <a:bodyPr wrap="none"/>
          <a:lstStyle/>
          <a:p>
            <a:endParaRPr lang="en-US"/>
          </a:p>
        </p:txBody>
      </p:sp>
      <p:sp>
        <p:nvSpPr>
          <p:cNvPr id="60809" name="Line 1608"/>
          <p:cNvSpPr>
            <a:spLocks noChangeShapeType="1"/>
          </p:cNvSpPr>
          <p:nvPr/>
        </p:nvSpPr>
        <p:spPr bwMode="auto">
          <a:xfrm rot="-7104051">
            <a:off x="3705225" y="6340476"/>
            <a:ext cx="396875" cy="0"/>
          </a:xfrm>
          <a:prstGeom prst="line">
            <a:avLst/>
          </a:prstGeom>
          <a:noFill/>
          <a:ln w="6350">
            <a:solidFill>
              <a:srgbClr val="993300"/>
            </a:solidFill>
            <a:miter lim="800000"/>
            <a:headEnd/>
            <a:tailEnd/>
          </a:ln>
        </p:spPr>
        <p:txBody>
          <a:bodyPr wrap="none"/>
          <a:lstStyle/>
          <a:p>
            <a:endParaRPr lang="en-US"/>
          </a:p>
        </p:txBody>
      </p:sp>
      <p:sp>
        <p:nvSpPr>
          <p:cNvPr id="60810" name="Line 1609"/>
          <p:cNvSpPr>
            <a:spLocks noChangeShapeType="1"/>
          </p:cNvSpPr>
          <p:nvPr/>
        </p:nvSpPr>
        <p:spPr bwMode="auto">
          <a:xfrm rot="-7104051">
            <a:off x="3609975" y="6381751"/>
            <a:ext cx="396875" cy="0"/>
          </a:xfrm>
          <a:prstGeom prst="line">
            <a:avLst/>
          </a:prstGeom>
          <a:noFill/>
          <a:ln w="6350">
            <a:solidFill>
              <a:srgbClr val="993300"/>
            </a:solidFill>
            <a:miter lim="800000"/>
            <a:headEnd/>
            <a:tailEnd/>
          </a:ln>
        </p:spPr>
        <p:txBody>
          <a:bodyPr wrap="none"/>
          <a:lstStyle/>
          <a:p>
            <a:endParaRPr lang="en-US"/>
          </a:p>
        </p:txBody>
      </p:sp>
      <p:sp>
        <p:nvSpPr>
          <p:cNvPr id="60811" name="Line 1610"/>
          <p:cNvSpPr>
            <a:spLocks noChangeShapeType="1"/>
          </p:cNvSpPr>
          <p:nvPr/>
        </p:nvSpPr>
        <p:spPr bwMode="auto">
          <a:xfrm rot="-7104051">
            <a:off x="3807619" y="6309519"/>
            <a:ext cx="274638" cy="0"/>
          </a:xfrm>
          <a:prstGeom prst="line">
            <a:avLst/>
          </a:prstGeom>
          <a:noFill/>
          <a:ln w="6350">
            <a:solidFill>
              <a:srgbClr val="993300"/>
            </a:solidFill>
            <a:miter lim="800000"/>
            <a:headEnd/>
            <a:tailEnd/>
          </a:ln>
        </p:spPr>
        <p:txBody>
          <a:bodyPr wrap="none"/>
          <a:lstStyle/>
          <a:p>
            <a:endParaRPr lang="en-US"/>
          </a:p>
        </p:txBody>
      </p:sp>
      <p:sp>
        <p:nvSpPr>
          <p:cNvPr id="60812" name="Line 1611"/>
          <p:cNvSpPr>
            <a:spLocks noChangeShapeType="1"/>
          </p:cNvSpPr>
          <p:nvPr/>
        </p:nvSpPr>
        <p:spPr bwMode="auto">
          <a:xfrm rot="-7104051">
            <a:off x="3625056" y="6403182"/>
            <a:ext cx="274637" cy="0"/>
          </a:xfrm>
          <a:prstGeom prst="line">
            <a:avLst/>
          </a:prstGeom>
          <a:noFill/>
          <a:ln w="6350">
            <a:solidFill>
              <a:srgbClr val="993300"/>
            </a:solidFill>
            <a:miter lim="800000"/>
            <a:headEnd/>
            <a:tailEnd/>
          </a:ln>
        </p:spPr>
        <p:txBody>
          <a:bodyPr wrap="none"/>
          <a:lstStyle/>
          <a:p>
            <a:endParaRPr lang="en-US"/>
          </a:p>
        </p:txBody>
      </p:sp>
      <p:sp>
        <p:nvSpPr>
          <p:cNvPr id="60813" name="Oval 1612"/>
          <p:cNvSpPr>
            <a:spLocks noChangeArrowheads="1"/>
          </p:cNvSpPr>
          <p:nvPr/>
        </p:nvSpPr>
        <p:spPr bwMode="auto">
          <a:xfrm rot="-7104051">
            <a:off x="3636169" y="622855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814" name="Freeform 1613"/>
          <p:cNvSpPr>
            <a:spLocks noChangeAspect="1"/>
          </p:cNvSpPr>
          <p:nvPr/>
        </p:nvSpPr>
        <p:spPr bwMode="auto">
          <a:xfrm rot="-7104051">
            <a:off x="3571875" y="63261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15" name="Oval 1615"/>
          <p:cNvSpPr>
            <a:spLocks noChangeArrowheads="1"/>
          </p:cNvSpPr>
          <p:nvPr/>
        </p:nvSpPr>
        <p:spPr bwMode="auto">
          <a:xfrm rot="-8720078">
            <a:off x="287338" y="19462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16" name="Line 1616"/>
          <p:cNvSpPr>
            <a:spLocks noChangeShapeType="1"/>
          </p:cNvSpPr>
          <p:nvPr/>
        </p:nvSpPr>
        <p:spPr bwMode="auto">
          <a:xfrm rot="-8720078">
            <a:off x="280988" y="2085975"/>
            <a:ext cx="436562" cy="0"/>
          </a:xfrm>
          <a:prstGeom prst="line">
            <a:avLst/>
          </a:prstGeom>
          <a:noFill/>
          <a:ln w="6350">
            <a:solidFill>
              <a:srgbClr val="993300"/>
            </a:solidFill>
            <a:miter lim="800000"/>
            <a:headEnd/>
            <a:tailEnd/>
          </a:ln>
        </p:spPr>
        <p:txBody>
          <a:bodyPr wrap="none"/>
          <a:lstStyle/>
          <a:p>
            <a:endParaRPr lang="en-US"/>
          </a:p>
        </p:txBody>
      </p:sp>
      <p:sp>
        <p:nvSpPr>
          <p:cNvPr id="60817" name="Line 1617"/>
          <p:cNvSpPr>
            <a:spLocks noChangeShapeType="1"/>
          </p:cNvSpPr>
          <p:nvPr/>
        </p:nvSpPr>
        <p:spPr bwMode="auto">
          <a:xfrm rot="-8720078">
            <a:off x="339725" y="2041525"/>
            <a:ext cx="396875" cy="0"/>
          </a:xfrm>
          <a:prstGeom prst="line">
            <a:avLst/>
          </a:prstGeom>
          <a:noFill/>
          <a:ln w="6350">
            <a:solidFill>
              <a:srgbClr val="993300"/>
            </a:solidFill>
            <a:miter lim="800000"/>
            <a:headEnd/>
            <a:tailEnd/>
          </a:ln>
        </p:spPr>
        <p:txBody>
          <a:bodyPr wrap="none"/>
          <a:lstStyle/>
          <a:p>
            <a:endParaRPr lang="en-US"/>
          </a:p>
        </p:txBody>
      </p:sp>
      <p:sp>
        <p:nvSpPr>
          <p:cNvPr id="60818" name="Line 1618"/>
          <p:cNvSpPr>
            <a:spLocks noChangeShapeType="1"/>
          </p:cNvSpPr>
          <p:nvPr/>
        </p:nvSpPr>
        <p:spPr bwMode="auto">
          <a:xfrm rot="-8720078">
            <a:off x="271463" y="2122488"/>
            <a:ext cx="396875" cy="0"/>
          </a:xfrm>
          <a:prstGeom prst="line">
            <a:avLst/>
          </a:prstGeom>
          <a:noFill/>
          <a:ln w="6350">
            <a:solidFill>
              <a:srgbClr val="993300"/>
            </a:solidFill>
            <a:miter lim="800000"/>
            <a:headEnd/>
            <a:tailEnd/>
          </a:ln>
        </p:spPr>
        <p:txBody>
          <a:bodyPr wrap="none"/>
          <a:lstStyle/>
          <a:p>
            <a:endParaRPr lang="en-US"/>
          </a:p>
        </p:txBody>
      </p:sp>
      <p:sp>
        <p:nvSpPr>
          <p:cNvPr id="60819" name="Line 1619"/>
          <p:cNvSpPr>
            <a:spLocks noChangeShapeType="1"/>
          </p:cNvSpPr>
          <p:nvPr/>
        </p:nvSpPr>
        <p:spPr bwMode="auto">
          <a:xfrm rot="-8720078">
            <a:off x="422275" y="1998663"/>
            <a:ext cx="274638" cy="0"/>
          </a:xfrm>
          <a:prstGeom prst="line">
            <a:avLst/>
          </a:prstGeom>
          <a:noFill/>
          <a:ln w="6350">
            <a:solidFill>
              <a:srgbClr val="993300"/>
            </a:solidFill>
            <a:miter lim="800000"/>
            <a:headEnd/>
            <a:tailEnd/>
          </a:ln>
        </p:spPr>
        <p:txBody>
          <a:bodyPr wrap="none"/>
          <a:lstStyle/>
          <a:p>
            <a:endParaRPr lang="en-US"/>
          </a:p>
        </p:txBody>
      </p:sp>
      <p:sp>
        <p:nvSpPr>
          <p:cNvPr id="60820" name="Line 1620"/>
          <p:cNvSpPr>
            <a:spLocks noChangeShapeType="1"/>
          </p:cNvSpPr>
          <p:nvPr/>
        </p:nvSpPr>
        <p:spPr bwMode="auto">
          <a:xfrm rot="-8720078">
            <a:off x="301625" y="2163763"/>
            <a:ext cx="274638" cy="0"/>
          </a:xfrm>
          <a:prstGeom prst="line">
            <a:avLst/>
          </a:prstGeom>
          <a:noFill/>
          <a:ln w="6350">
            <a:solidFill>
              <a:srgbClr val="993300"/>
            </a:solidFill>
            <a:miter lim="800000"/>
            <a:headEnd/>
            <a:tailEnd/>
          </a:ln>
        </p:spPr>
        <p:txBody>
          <a:bodyPr wrap="none"/>
          <a:lstStyle/>
          <a:p>
            <a:endParaRPr lang="en-US"/>
          </a:p>
        </p:txBody>
      </p:sp>
      <p:sp>
        <p:nvSpPr>
          <p:cNvPr id="60821" name="Oval 1621"/>
          <p:cNvSpPr>
            <a:spLocks noChangeArrowheads="1"/>
          </p:cNvSpPr>
          <p:nvPr/>
        </p:nvSpPr>
        <p:spPr bwMode="auto">
          <a:xfrm rot="-8720078">
            <a:off x="285750" y="1949450"/>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22" name="Freeform 1622"/>
          <p:cNvSpPr>
            <a:spLocks noChangeAspect="1"/>
          </p:cNvSpPr>
          <p:nvPr/>
        </p:nvSpPr>
        <p:spPr bwMode="auto">
          <a:xfrm rot="-8720078">
            <a:off x="241300" y="20732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23" name="Oval 1624"/>
          <p:cNvSpPr>
            <a:spLocks noChangeArrowheads="1"/>
          </p:cNvSpPr>
          <p:nvPr/>
        </p:nvSpPr>
        <p:spPr bwMode="auto">
          <a:xfrm rot="-8720078">
            <a:off x="757238" y="25019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24" name="Line 1625"/>
          <p:cNvSpPr>
            <a:spLocks noChangeShapeType="1"/>
          </p:cNvSpPr>
          <p:nvPr/>
        </p:nvSpPr>
        <p:spPr bwMode="auto">
          <a:xfrm rot="-8720078">
            <a:off x="750888" y="2641600"/>
            <a:ext cx="436562" cy="0"/>
          </a:xfrm>
          <a:prstGeom prst="line">
            <a:avLst/>
          </a:prstGeom>
          <a:noFill/>
          <a:ln w="6350">
            <a:solidFill>
              <a:srgbClr val="993300"/>
            </a:solidFill>
            <a:miter lim="800000"/>
            <a:headEnd/>
            <a:tailEnd/>
          </a:ln>
        </p:spPr>
        <p:txBody>
          <a:bodyPr wrap="none"/>
          <a:lstStyle/>
          <a:p>
            <a:endParaRPr lang="en-US"/>
          </a:p>
        </p:txBody>
      </p:sp>
      <p:sp>
        <p:nvSpPr>
          <p:cNvPr id="60825" name="Line 1626"/>
          <p:cNvSpPr>
            <a:spLocks noChangeShapeType="1"/>
          </p:cNvSpPr>
          <p:nvPr/>
        </p:nvSpPr>
        <p:spPr bwMode="auto">
          <a:xfrm rot="-8720078">
            <a:off x="809625" y="2597150"/>
            <a:ext cx="396875" cy="0"/>
          </a:xfrm>
          <a:prstGeom prst="line">
            <a:avLst/>
          </a:prstGeom>
          <a:noFill/>
          <a:ln w="6350">
            <a:solidFill>
              <a:srgbClr val="993300"/>
            </a:solidFill>
            <a:miter lim="800000"/>
            <a:headEnd/>
            <a:tailEnd/>
          </a:ln>
        </p:spPr>
        <p:txBody>
          <a:bodyPr wrap="none"/>
          <a:lstStyle/>
          <a:p>
            <a:endParaRPr lang="en-US"/>
          </a:p>
        </p:txBody>
      </p:sp>
      <p:sp>
        <p:nvSpPr>
          <p:cNvPr id="60826" name="Line 1627"/>
          <p:cNvSpPr>
            <a:spLocks noChangeShapeType="1"/>
          </p:cNvSpPr>
          <p:nvPr/>
        </p:nvSpPr>
        <p:spPr bwMode="auto">
          <a:xfrm rot="-8720078">
            <a:off x="741363" y="2678113"/>
            <a:ext cx="396875" cy="0"/>
          </a:xfrm>
          <a:prstGeom prst="line">
            <a:avLst/>
          </a:prstGeom>
          <a:noFill/>
          <a:ln w="6350">
            <a:solidFill>
              <a:srgbClr val="993300"/>
            </a:solidFill>
            <a:miter lim="800000"/>
            <a:headEnd/>
            <a:tailEnd/>
          </a:ln>
        </p:spPr>
        <p:txBody>
          <a:bodyPr wrap="none"/>
          <a:lstStyle/>
          <a:p>
            <a:endParaRPr lang="en-US"/>
          </a:p>
        </p:txBody>
      </p:sp>
      <p:sp>
        <p:nvSpPr>
          <p:cNvPr id="60827" name="Line 1628"/>
          <p:cNvSpPr>
            <a:spLocks noChangeShapeType="1"/>
          </p:cNvSpPr>
          <p:nvPr/>
        </p:nvSpPr>
        <p:spPr bwMode="auto">
          <a:xfrm rot="-8720078">
            <a:off x="892175" y="2554288"/>
            <a:ext cx="274638" cy="0"/>
          </a:xfrm>
          <a:prstGeom prst="line">
            <a:avLst/>
          </a:prstGeom>
          <a:noFill/>
          <a:ln w="6350">
            <a:solidFill>
              <a:srgbClr val="993300"/>
            </a:solidFill>
            <a:miter lim="800000"/>
            <a:headEnd/>
            <a:tailEnd/>
          </a:ln>
        </p:spPr>
        <p:txBody>
          <a:bodyPr wrap="none"/>
          <a:lstStyle/>
          <a:p>
            <a:endParaRPr lang="en-US"/>
          </a:p>
        </p:txBody>
      </p:sp>
      <p:sp>
        <p:nvSpPr>
          <p:cNvPr id="60828" name="Line 1629"/>
          <p:cNvSpPr>
            <a:spLocks noChangeShapeType="1"/>
          </p:cNvSpPr>
          <p:nvPr/>
        </p:nvSpPr>
        <p:spPr bwMode="auto">
          <a:xfrm rot="-8720078">
            <a:off x="771525" y="2719388"/>
            <a:ext cx="274638" cy="0"/>
          </a:xfrm>
          <a:prstGeom prst="line">
            <a:avLst/>
          </a:prstGeom>
          <a:noFill/>
          <a:ln w="6350">
            <a:solidFill>
              <a:srgbClr val="993300"/>
            </a:solidFill>
            <a:miter lim="800000"/>
            <a:headEnd/>
            <a:tailEnd/>
          </a:ln>
        </p:spPr>
        <p:txBody>
          <a:bodyPr wrap="none"/>
          <a:lstStyle/>
          <a:p>
            <a:endParaRPr lang="en-US"/>
          </a:p>
        </p:txBody>
      </p:sp>
      <p:sp>
        <p:nvSpPr>
          <p:cNvPr id="60829" name="Oval 1630"/>
          <p:cNvSpPr>
            <a:spLocks noChangeArrowheads="1"/>
          </p:cNvSpPr>
          <p:nvPr/>
        </p:nvSpPr>
        <p:spPr bwMode="auto">
          <a:xfrm rot="-8720078">
            <a:off x="755650" y="25050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30" name="Freeform 1631"/>
          <p:cNvSpPr>
            <a:spLocks noChangeAspect="1"/>
          </p:cNvSpPr>
          <p:nvPr/>
        </p:nvSpPr>
        <p:spPr bwMode="auto">
          <a:xfrm rot="-8720078">
            <a:off x="711200" y="26289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31" name="Oval 1633"/>
          <p:cNvSpPr>
            <a:spLocks noChangeArrowheads="1"/>
          </p:cNvSpPr>
          <p:nvPr/>
        </p:nvSpPr>
        <p:spPr bwMode="auto">
          <a:xfrm rot="-8720078">
            <a:off x="1239838" y="30416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32" name="Line 1634"/>
          <p:cNvSpPr>
            <a:spLocks noChangeShapeType="1"/>
          </p:cNvSpPr>
          <p:nvPr/>
        </p:nvSpPr>
        <p:spPr bwMode="auto">
          <a:xfrm rot="-8720078">
            <a:off x="1233488" y="3181350"/>
            <a:ext cx="436562" cy="0"/>
          </a:xfrm>
          <a:prstGeom prst="line">
            <a:avLst/>
          </a:prstGeom>
          <a:noFill/>
          <a:ln w="6350">
            <a:solidFill>
              <a:srgbClr val="993300"/>
            </a:solidFill>
            <a:miter lim="800000"/>
            <a:headEnd/>
            <a:tailEnd/>
          </a:ln>
        </p:spPr>
        <p:txBody>
          <a:bodyPr wrap="none"/>
          <a:lstStyle/>
          <a:p>
            <a:endParaRPr lang="en-US"/>
          </a:p>
        </p:txBody>
      </p:sp>
      <p:sp>
        <p:nvSpPr>
          <p:cNvPr id="60833" name="Line 1635"/>
          <p:cNvSpPr>
            <a:spLocks noChangeShapeType="1"/>
          </p:cNvSpPr>
          <p:nvPr/>
        </p:nvSpPr>
        <p:spPr bwMode="auto">
          <a:xfrm rot="-8720078">
            <a:off x="1292225" y="3136900"/>
            <a:ext cx="396875" cy="0"/>
          </a:xfrm>
          <a:prstGeom prst="line">
            <a:avLst/>
          </a:prstGeom>
          <a:noFill/>
          <a:ln w="6350">
            <a:solidFill>
              <a:srgbClr val="993300"/>
            </a:solidFill>
            <a:miter lim="800000"/>
            <a:headEnd/>
            <a:tailEnd/>
          </a:ln>
        </p:spPr>
        <p:txBody>
          <a:bodyPr wrap="none"/>
          <a:lstStyle/>
          <a:p>
            <a:endParaRPr lang="en-US"/>
          </a:p>
        </p:txBody>
      </p:sp>
      <p:sp>
        <p:nvSpPr>
          <p:cNvPr id="60834" name="Line 1636"/>
          <p:cNvSpPr>
            <a:spLocks noChangeShapeType="1"/>
          </p:cNvSpPr>
          <p:nvPr/>
        </p:nvSpPr>
        <p:spPr bwMode="auto">
          <a:xfrm rot="-8720078">
            <a:off x="1223963" y="3217863"/>
            <a:ext cx="396875" cy="0"/>
          </a:xfrm>
          <a:prstGeom prst="line">
            <a:avLst/>
          </a:prstGeom>
          <a:noFill/>
          <a:ln w="6350">
            <a:solidFill>
              <a:srgbClr val="993300"/>
            </a:solidFill>
            <a:miter lim="800000"/>
            <a:headEnd/>
            <a:tailEnd/>
          </a:ln>
        </p:spPr>
        <p:txBody>
          <a:bodyPr wrap="none"/>
          <a:lstStyle/>
          <a:p>
            <a:endParaRPr lang="en-US"/>
          </a:p>
        </p:txBody>
      </p:sp>
      <p:sp>
        <p:nvSpPr>
          <p:cNvPr id="60835" name="Line 1637"/>
          <p:cNvSpPr>
            <a:spLocks noChangeShapeType="1"/>
          </p:cNvSpPr>
          <p:nvPr/>
        </p:nvSpPr>
        <p:spPr bwMode="auto">
          <a:xfrm rot="-8720078">
            <a:off x="1374775" y="3094038"/>
            <a:ext cx="274638" cy="0"/>
          </a:xfrm>
          <a:prstGeom prst="line">
            <a:avLst/>
          </a:prstGeom>
          <a:noFill/>
          <a:ln w="6350">
            <a:solidFill>
              <a:srgbClr val="993300"/>
            </a:solidFill>
            <a:miter lim="800000"/>
            <a:headEnd/>
            <a:tailEnd/>
          </a:ln>
        </p:spPr>
        <p:txBody>
          <a:bodyPr wrap="none"/>
          <a:lstStyle/>
          <a:p>
            <a:endParaRPr lang="en-US"/>
          </a:p>
        </p:txBody>
      </p:sp>
      <p:sp>
        <p:nvSpPr>
          <p:cNvPr id="60836" name="Line 1638"/>
          <p:cNvSpPr>
            <a:spLocks noChangeShapeType="1"/>
          </p:cNvSpPr>
          <p:nvPr/>
        </p:nvSpPr>
        <p:spPr bwMode="auto">
          <a:xfrm rot="-8720078">
            <a:off x="1254125" y="3259138"/>
            <a:ext cx="274638" cy="0"/>
          </a:xfrm>
          <a:prstGeom prst="line">
            <a:avLst/>
          </a:prstGeom>
          <a:noFill/>
          <a:ln w="6350">
            <a:solidFill>
              <a:srgbClr val="993300"/>
            </a:solidFill>
            <a:miter lim="800000"/>
            <a:headEnd/>
            <a:tailEnd/>
          </a:ln>
        </p:spPr>
        <p:txBody>
          <a:bodyPr wrap="none"/>
          <a:lstStyle/>
          <a:p>
            <a:endParaRPr lang="en-US"/>
          </a:p>
        </p:txBody>
      </p:sp>
      <p:sp>
        <p:nvSpPr>
          <p:cNvPr id="60837" name="Oval 1639"/>
          <p:cNvSpPr>
            <a:spLocks noChangeArrowheads="1"/>
          </p:cNvSpPr>
          <p:nvPr/>
        </p:nvSpPr>
        <p:spPr bwMode="auto">
          <a:xfrm rot="-8720078">
            <a:off x="1238250" y="30448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38" name="Freeform 1640"/>
          <p:cNvSpPr>
            <a:spLocks noChangeAspect="1"/>
          </p:cNvSpPr>
          <p:nvPr/>
        </p:nvSpPr>
        <p:spPr bwMode="auto">
          <a:xfrm rot="-8720078">
            <a:off x="1193800" y="31686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39" name="Oval 1642"/>
          <p:cNvSpPr>
            <a:spLocks noChangeArrowheads="1"/>
          </p:cNvSpPr>
          <p:nvPr/>
        </p:nvSpPr>
        <p:spPr bwMode="auto">
          <a:xfrm rot="-8720078">
            <a:off x="1722438" y="35369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40" name="Line 1643"/>
          <p:cNvSpPr>
            <a:spLocks noChangeShapeType="1"/>
          </p:cNvSpPr>
          <p:nvPr/>
        </p:nvSpPr>
        <p:spPr bwMode="auto">
          <a:xfrm rot="-8720078">
            <a:off x="1716088" y="3676650"/>
            <a:ext cx="436562" cy="0"/>
          </a:xfrm>
          <a:prstGeom prst="line">
            <a:avLst/>
          </a:prstGeom>
          <a:noFill/>
          <a:ln w="6350">
            <a:solidFill>
              <a:srgbClr val="993300"/>
            </a:solidFill>
            <a:miter lim="800000"/>
            <a:headEnd/>
            <a:tailEnd/>
          </a:ln>
        </p:spPr>
        <p:txBody>
          <a:bodyPr wrap="none"/>
          <a:lstStyle/>
          <a:p>
            <a:endParaRPr lang="en-US"/>
          </a:p>
        </p:txBody>
      </p:sp>
      <p:sp>
        <p:nvSpPr>
          <p:cNvPr id="60841" name="Line 1644"/>
          <p:cNvSpPr>
            <a:spLocks noChangeShapeType="1"/>
          </p:cNvSpPr>
          <p:nvPr/>
        </p:nvSpPr>
        <p:spPr bwMode="auto">
          <a:xfrm rot="-8720078">
            <a:off x="1774825" y="3632200"/>
            <a:ext cx="396875" cy="0"/>
          </a:xfrm>
          <a:prstGeom prst="line">
            <a:avLst/>
          </a:prstGeom>
          <a:noFill/>
          <a:ln w="6350">
            <a:solidFill>
              <a:srgbClr val="993300"/>
            </a:solidFill>
            <a:miter lim="800000"/>
            <a:headEnd/>
            <a:tailEnd/>
          </a:ln>
        </p:spPr>
        <p:txBody>
          <a:bodyPr wrap="none"/>
          <a:lstStyle/>
          <a:p>
            <a:endParaRPr lang="en-US"/>
          </a:p>
        </p:txBody>
      </p:sp>
      <p:sp>
        <p:nvSpPr>
          <p:cNvPr id="60842" name="Line 1645"/>
          <p:cNvSpPr>
            <a:spLocks noChangeShapeType="1"/>
          </p:cNvSpPr>
          <p:nvPr/>
        </p:nvSpPr>
        <p:spPr bwMode="auto">
          <a:xfrm rot="-8720078">
            <a:off x="1706563" y="3713163"/>
            <a:ext cx="396875" cy="0"/>
          </a:xfrm>
          <a:prstGeom prst="line">
            <a:avLst/>
          </a:prstGeom>
          <a:noFill/>
          <a:ln w="6350">
            <a:solidFill>
              <a:srgbClr val="993300"/>
            </a:solidFill>
            <a:miter lim="800000"/>
            <a:headEnd/>
            <a:tailEnd/>
          </a:ln>
        </p:spPr>
        <p:txBody>
          <a:bodyPr wrap="none"/>
          <a:lstStyle/>
          <a:p>
            <a:endParaRPr lang="en-US"/>
          </a:p>
        </p:txBody>
      </p:sp>
      <p:sp>
        <p:nvSpPr>
          <p:cNvPr id="60843" name="Line 1646"/>
          <p:cNvSpPr>
            <a:spLocks noChangeShapeType="1"/>
          </p:cNvSpPr>
          <p:nvPr/>
        </p:nvSpPr>
        <p:spPr bwMode="auto">
          <a:xfrm rot="-8720078">
            <a:off x="1857375" y="3589338"/>
            <a:ext cx="274638" cy="0"/>
          </a:xfrm>
          <a:prstGeom prst="line">
            <a:avLst/>
          </a:prstGeom>
          <a:noFill/>
          <a:ln w="6350">
            <a:solidFill>
              <a:srgbClr val="993300"/>
            </a:solidFill>
            <a:miter lim="800000"/>
            <a:headEnd/>
            <a:tailEnd/>
          </a:ln>
        </p:spPr>
        <p:txBody>
          <a:bodyPr wrap="none"/>
          <a:lstStyle/>
          <a:p>
            <a:endParaRPr lang="en-US"/>
          </a:p>
        </p:txBody>
      </p:sp>
      <p:sp>
        <p:nvSpPr>
          <p:cNvPr id="60844" name="Line 1647"/>
          <p:cNvSpPr>
            <a:spLocks noChangeShapeType="1"/>
          </p:cNvSpPr>
          <p:nvPr/>
        </p:nvSpPr>
        <p:spPr bwMode="auto">
          <a:xfrm rot="-8720078">
            <a:off x="1736725" y="3754438"/>
            <a:ext cx="274638" cy="0"/>
          </a:xfrm>
          <a:prstGeom prst="line">
            <a:avLst/>
          </a:prstGeom>
          <a:noFill/>
          <a:ln w="6350">
            <a:solidFill>
              <a:srgbClr val="993300"/>
            </a:solidFill>
            <a:miter lim="800000"/>
            <a:headEnd/>
            <a:tailEnd/>
          </a:ln>
        </p:spPr>
        <p:txBody>
          <a:bodyPr wrap="none"/>
          <a:lstStyle/>
          <a:p>
            <a:endParaRPr lang="en-US"/>
          </a:p>
        </p:txBody>
      </p:sp>
      <p:sp>
        <p:nvSpPr>
          <p:cNvPr id="60845" name="Oval 1648"/>
          <p:cNvSpPr>
            <a:spLocks noChangeArrowheads="1"/>
          </p:cNvSpPr>
          <p:nvPr/>
        </p:nvSpPr>
        <p:spPr bwMode="auto">
          <a:xfrm rot="-8720078">
            <a:off x="1720850" y="35401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46" name="Freeform 1649"/>
          <p:cNvSpPr>
            <a:spLocks noChangeAspect="1"/>
          </p:cNvSpPr>
          <p:nvPr/>
        </p:nvSpPr>
        <p:spPr bwMode="auto">
          <a:xfrm rot="-8720078">
            <a:off x="1676400" y="36639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47" name="Oval 1651"/>
          <p:cNvSpPr>
            <a:spLocks noChangeArrowheads="1"/>
          </p:cNvSpPr>
          <p:nvPr/>
        </p:nvSpPr>
        <p:spPr bwMode="auto">
          <a:xfrm rot="-8720078">
            <a:off x="2198688" y="40894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48" name="Line 1652"/>
          <p:cNvSpPr>
            <a:spLocks noChangeShapeType="1"/>
          </p:cNvSpPr>
          <p:nvPr/>
        </p:nvSpPr>
        <p:spPr bwMode="auto">
          <a:xfrm rot="-8720078">
            <a:off x="2192338" y="4229100"/>
            <a:ext cx="436562" cy="0"/>
          </a:xfrm>
          <a:prstGeom prst="line">
            <a:avLst/>
          </a:prstGeom>
          <a:noFill/>
          <a:ln w="6350">
            <a:solidFill>
              <a:srgbClr val="993300"/>
            </a:solidFill>
            <a:miter lim="800000"/>
            <a:headEnd/>
            <a:tailEnd/>
          </a:ln>
        </p:spPr>
        <p:txBody>
          <a:bodyPr wrap="none"/>
          <a:lstStyle/>
          <a:p>
            <a:endParaRPr lang="en-US"/>
          </a:p>
        </p:txBody>
      </p:sp>
      <p:sp>
        <p:nvSpPr>
          <p:cNvPr id="60849" name="Line 1653"/>
          <p:cNvSpPr>
            <a:spLocks noChangeShapeType="1"/>
          </p:cNvSpPr>
          <p:nvPr/>
        </p:nvSpPr>
        <p:spPr bwMode="auto">
          <a:xfrm rot="-8720078">
            <a:off x="2251075" y="4184650"/>
            <a:ext cx="396875" cy="0"/>
          </a:xfrm>
          <a:prstGeom prst="line">
            <a:avLst/>
          </a:prstGeom>
          <a:noFill/>
          <a:ln w="6350">
            <a:solidFill>
              <a:srgbClr val="993300"/>
            </a:solidFill>
            <a:miter lim="800000"/>
            <a:headEnd/>
            <a:tailEnd/>
          </a:ln>
        </p:spPr>
        <p:txBody>
          <a:bodyPr wrap="none"/>
          <a:lstStyle/>
          <a:p>
            <a:endParaRPr lang="en-US"/>
          </a:p>
        </p:txBody>
      </p:sp>
      <p:sp>
        <p:nvSpPr>
          <p:cNvPr id="60850" name="Line 1654"/>
          <p:cNvSpPr>
            <a:spLocks noChangeShapeType="1"/>
          </p:cNvSpPr>
          <p:nvPr/>
        </p:nvSpPr>
        <p:spPr bwMode="auto">
          <a:xfrm rot="-8720078">
            <a:off x="2182813" y="4265613"/>
            <a:ext cx="396875" cy="0"/>
          </a:xfrm>
          <a:prstGeom prst="line">
            <a:avLst/>
          </a:prstGeom>
          <a:noFill/>
          <a:ln w="6350">
            <a:solidFill>
              <a:srgbClr val="993300"/>
            </a:solidFill>
            <a:miter lim="800000"/>
            <a:headEnd/>
            <a:tailEnd/>
          </a:ln>
        </p:spPr>
        <p:txBody>
          <a:bodyPr wrap="none"/>
          <a:lstStyle/>
          <a:p>
            <a:endParaRPr lang="en-US"/>
          </a:p>
        </p:txBody>
      </p:sp>
      <p:sp>
        <p:nvSpPr>
          <p:cNvPr id="60851" name="Line 1655"/>
          <p:cNvSpPr>
            <a:spLocks noChangeShapeType="1"/>
          </p:cNvSpPr>
          <p:nvPr/>
        </p:nvSpPr>
        <p:spPr bwMode="auto">
          <a:xfrm rot="-8720078">
            <a:off x="2333625" y="4141788"/>
            <a:ext cx="274638" cy="0"/>
          </a:xfrm>
          <a:prstGeom prst="line">
            <a:avLst/>
          </a:prstGeom>
          <a:noFill/>
          <a:ln w="6350">
            <a:solidFill>
              <a:srgbClr val="993300"/>
            </a:solidFill>
            <a:miter lim="800000"/>
            <a:headEnd/>
            <a:tailEnd/>
          </a:ln>
        </p:spPr>
        <p:txBody>
          <a:bodyPr wrap="none"/>
          <a:lstStyle/>
          <a:p>
            <a:endParaRPr lang="en-US"/>
          </a:p>
        </p:txBody>
      </p:sp>
      <p:sp>
        <p:nvSpPr>
          <p:cNvPr id="60852" name="Line 1656"/>
          <p:cNvSpPr>
            <a:spLocks noChangeShapeType="1"/>
          </p:cNvSpPr>
          <p:nvPr/>
        </p:nvSpPr>
        <p:spPr bwMode="auto">
          <a:xfrm rot="-8720078">
            <a:off x="2212975" y="4306888"/>
            <a:ext cx="274638" cy="0"/>
          </a:xfrm>
          <a:prstGeom prst="line">
            <a:avLst/>
          </a:prstGeom>
          <a:noFill/>
          <a:ln w="6350">
            <a:solidFill>
              <a:srgbClr val="993300"/>
            </a:solidFill>
            <a:miter lim="800000"/>
            <a:headEnd/>
            <a:tailEnd/>
          </a:ln>
        </p:spPr>
        <p:txBody>
          <a:bodyPr wrap="none"/>
          <a:lstStyle/>
          <a:p>
            <a:endParaRPr lang="en-US"/>
          </a:p>
        </p:txBody>
      </p:sp>
      <p:sp>
        <p:nvSpPr>
          <p:cNvPr id="60853" name="Oval 1657"/>
          <p:cNvSpPr>
            <a:spLocks noChangeArrowheads="1"/>
          </p:cNvSpPr>
          <p:nvPr/>
        </p:nvSpPr>
        <p:spPr bwMode="auto">
          <a:xfrm rot="-8720078">
            <a:off x="2197100" y="40925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54" name="Freeform 1658"/>
          <p:cNvSpPr>
            <a:spLocks noChangeAspect="1"/>
          </p:cNvSpPr>
          <p:nvPr/>
        </p:nvSpPr>
        <p:spPr bwMode="auto">
          <a:xfrm rot="-8720078">
            <a:off x="2152650" y="42164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55" name="Oval 1660"/>
          <p:cNvSpPr>
            <a:spLocks noChangeArrowheads="1"/>
          </p:cNvSpPr>
          <p:nvPr/>
        </p:nvSpPr>
        <p:spPr bwMode="auto">
          <a:xfrm rot="-8720078">
            <a:off x="2674938" y="46355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56" name="Line 1661"/>
          <p:cNvSpPr>
            <a:spLocks noChangeShapeType="1"/>
          </p:cNvSpPr>
          <p:nvPr/>
        </p:nvSpPr>
        <p:spPr bwMode="auto">
          <a:xfrm rot="-8720078">
            <a:off x="2668588" y="4775200"/>
            <a:ext cx="436562" cy="0"/>
          </a:xfrm>
          <a:prstGeom prst="line">
            <a:avLst/>
          </a:prstGeom>
          <a:noFill/>
          <a:ln w="6350">
            <a:solidFill>
              <a:srgbClr val="993300"/>
            </a:solidFill>
            <a:miter lim="800000"/>
            <a:headEnd/>
            <a:tailEnd/>
          </a:ln>
        </p:spPr>
        <p:txBody>
          <a:bodyPr wrap="none"/>
          <a:lstStyle/>
          <a:p>
            <a:endParaRPr lang="en-US"/>
          </a:p>
        </p:txBody>
      </p:sp>
      <p:sp>
        <p:nvSpPr>
          <p:cNvPr id="60857" name="Line 1662"/>
          <p:cNvSpPr>
            <a:spLocks noChangeShapeType="1"/>
          </p:cNvSpPr>
          <p:nvPr/>
        </p:nvSpPr>
        <p:spPr bwMode="auto">
          <a:xfrm rot="-8720078">
            <a:off x="2727325" y="4730750"/>
            <a:ext cx="396875" cy="0"/>
          </a:xfrm>
          <a:prstGeom prst="line">
            <a:avLst/>
          </a:prstGeom>
          <a:noFill/>
          <a:ln w="6350">
            <a:solidFill>
              <a:srgbClr val="993300"/>
            </a:solidFill>
            <a:miter lim="800000"/>
            <a:headEnd/>
            <a:tailEnd/>
          </a:ln>
        </p:spPr>
        <p:txBody>
          <a:bodyPr wrap="none"/>
          <a:lstStyle/>
          <a:p>
            <a:endParaRPr lang="en-US"/>
          </a:p>
        </p:txBody>
      </p:sp>
      <p:sp>
        <p:nvSpPr>
          <p:cNvPr id="60858" name="Line 1663"/>
          <p:cNvSpPr>
            <a:spLocks noChangeShapeType="1"/>
          </p:cNvSpPr>
          <p:nvPr/>
        </p:nvSpPr>
        <p:spPr bwMode="auto">
          <a:xfrm rot="-8720078">
            <a:off x="2659063" y="4811713"/>
            <a:ext cx="396875" cy="0"/>
          </a:xfrm>
          <a:prstGeom prst="line">
            <a:avLst/>
          </a:prstGeom>
          <a:noFill/>
          <a:ln w="6350">
            <a:solidFill>
              <a:srgbClr val="993300"/>
            </a:solidFill>
            <a:miter lim="800000"/>
            <a:headEnd/>
            <a:tailEnd/>
          </a:ln>
        </p:spPr>
        <p:txBody>
          <a:bodyPr wrap="none"/>
          <a:lstStyle/>
          <a:p>
            <a:endParaRPr lang="en-US"/>
          </a:p>
        </p:txBody>
      </p:sp>
      <p:sp>
        <p:nvSpPr>
          <p:cNvPr id="60859" name="Line 1664"/>
          <p:cNvSpPr>
            <a:spLocks noChangeShapeType="1"/>
          </p:cNvSpPr>
          <p:nvPr/>
        </p:nvSpPr>
        <p:spPr bwMode="auto">
          <a:xfrm rot="-8720078">
            <a:off x="2809875" y="4687888"/>
            <a:ext cx="274638" cy="0"/>
          </a:xfrm>
          <a:prstGeom prst="line">
            <a:avLst/>
          </a:prstGeom>
          <a:noFill/>
          <a:ln w="6350">
            <a:solidFill>
              <a:srgbClr val="993300"/>
            </a:solidFill>
            <a:miter lim="800000"/>
            <a:headEnd/>
            <a:tailEnd/>
          </a:ln>
        </p:spPr>
        <p:txBody>
          <a:bodyPr wrap="none"/>
          <a:lstStyle/>
          <a:p>
            <a:endParaRPr lang="en-US"/>
          </a:p>
        </p:txBody>
      </p:sp>
      <p:sp>
        <p:nvSpPr>
          <p:cNvPr id="60860" name="Line 1665"/>
          <p:cNvSpPr>
            <a:spLocks noChangeShapeType="1"/>
          </p:cNvSpPr>
          <p:nvPr/>
        </p:nvSpPr>
        <p:spPr bwMode="auto">
          <a:xfrm rot="-8720078">
            <a:off x="2689225" y="4852988"/>
            <a:ext cx="274638" cy="0"/>
          </a:xfrm>
          <a:prstGeom prst="line">
            <a:avLst/>
          </a:prstGeom>
          <a:noFill/>
          <a:ln w="6350">
            <a:solidFill>
              <a:srgbClr val="993300"/>
            </a:solidFill>
            <a:miter lim="800000"/>
            <a:headEnd/>
            <a:tailEnd/>
          </a:ln>
        </p:spPr>
        <p:txBody>
          <a:bodyPr wrap="none"/>
          <a:lstStyle/>
          <a:p>
            <a:endParaRPr lang="en-US"/>
          </a:p>
        </p:txBody>
      </p:sp>
      <p:sp>
        <p:nvSpPr>
          <p:cNvPr id="60861" name="Oval 1666"/>
          <p:cNvSpPr>
            <a:spLocks noChangeArrowheads="1"/>
          </p:cNvSpPr>
          <p:nvPr/>
        </p:nvSpPr>
        <p:spPr bwMode="auto">
          <a:xfrm rot="-8720078">
            <a:off x="2673350" y="46386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62" name="Freeform 1667"/>
          <p:cNvSpPr>
            <a:spLocks noChangeAspect="1"/>
          </p:cNvSpPr>
          <p:nvPr/>
        </p:nvSpPr>
        <p:spPr bwMode="auto">
          <a:xfrm rot="-8720078">
            <a:off x="2628900" y="47625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63" name="Oval 1669"/>
          <p:cNvSpPr>
            <a:spLocks noChangeArrowheads="1"/>
          </p:cNvSpPr>
          <p:nvPr/>
        </p:nvSpPr>
        <p:spPr bwMode="auto">
          <a:xfrm rot="-8720078">
            <a:off x="3157538" y="51943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64" name="Line 1670"/>
          <p:cNvSpPr>
            <a:spLocks noChangeShapeType="1"/>
          </p:cNvSpPr>
          <p:nvPr/>
        </p:nvSpPr>
        <p:spPr bwMode="auto">
          <a:xfrm rot="-8720078">
            <a:off x="3151188" y="5334000"/>
            <a:ext cx="436562" cy="0"/>
          </a:xfrm>
          <a:prstGeom prst="line">
            <a:avLst/>
          </a:prstGeom>
          <a:noFill/>
          <a:ln w="6350">
            <a:solidFill>
              <a:srgbClr val="993300"/>
            </a:solidFill>
            <a:miter lim="800000"/>
            <a:headEnd/>
            <a:tailEnd/>
          </a:ln>
        </p:spPr>
        <p:txBody>
          <a:bodyPr wrap="none"/>
          <a:lstStyle/>
          <a:p>
            <a:endParaRPr lang="en-US"/>
          </a:p>
        </p:txBody>
      </p:sp>
      <p:sp>
        <p:nvSpPr>
          <p:cNvPr id="60865" name="Line 1671"/>
          <p:cNvSpPr>
            <a:spLocks noChangeShapeType="1"/>
          </p:cNvSpPr>
          <p:nvPr/>
        </p:nvSpPr>
        <p:spPr bwMode="auto">
          <a:xfrm rot="-8720078">
            <a:off x="3209925" y="5289550"/>
            <a:ext cx="396875" cy="0"/>
          </a:xfrm>
          <a:prstGeom prst="line">
            <a:avLst/>
          </a:prstGeom>
          <a:noFill/>
          <a:ln w="6350">
            <a:solidFill>
              <a:srgbClr val="993300"/>
            </a:solidFill>
            <a:miter lim="800000"/>
            <a:headEnd/>
            <a:tailEnd/>
          </a:ln>
        </p:spPr>
        <p:txBody>
          <a:bodyPr wrap="none"/>
          <a:lstStyle/>
          <a:p>
            <a:endParaRPr lang="en-US"/>
          </a:p>
        </p:txBody>
      </p:sp>
      <p:sp>
        <p:nvSpPr>
          <p:cNvPr id="60866" name="Line 1672"/>
          <p:cNvSpPr>
            <a:spLocks noChangeShapeType="1"/>
          </p:cNvSpPr>
          <p:nvPr/>
        </p:nvSpPr>
        <p:spPr bwMode="auto">
          <a:xfrm rot="-8720078">
            <a:off x="3141663" y="5370513"/>
            <a:ext cx="396875" cy="0"/>
          </a:xfrm>
          <a:prstGeom prst="line">
            <a:avLst/>
          </a:prstGeom>
          <a:noFill/>
          <a:ln w="6350">
            <a:solidFill>
              <a:srgbClr val="993300"/>
            </a:solidFill>
            <a:miter lim="800000"/>
            <a:headEnd/>
            <a:tailEnd/>
          </a:ln>
        </p:spPr>
        <p:txBody>
          <a:bodyPr wrap="none"/>
          <a:lstStyle/>
          <a:p>
            <a:endParaRPr lang="en-US"/>
          </a:p>
        </p:txBody>
      </p:sp>
      <p:sp>
        <p:nvSpPr>
          <p:cNvPr id="60867" name="Line 1673"/>
          <p:cNvSpPr>
            <a:spLocks noChangeShapeType="1"/>
          </p:cNvSpPr>
          <p:nvPr/>
        </p:nvSpPr>
        <p:spPr bwMode="auto">
          <a:xfrm rot="-8720078">
            <a:off x="3292475" y="5246688"/>
            <a:ext cx="274638" cy="0"/>
          </a:xfrm>
          <a:prstGeom prst="line">
            <a:avLst/>
          </a:prstGeom>
          <a:noFill/>
          <a:ln w="6350">
            <a:solidFill>
              <a:srgbClr val="993300"/>
            </a:solidFill>
            <a:miter lim="800000"/>
            <a:headEnd/>
            <a:tailEnd/>
          </a:ln>
        </p:spPr>
        <p:txBody>
          <a:bodyPr wrap="none"/>
          <a:lstStyle/>
          <a:p>
            <a:endParaRPr lang="en-US"/>
          </a:p>
        </p:txBody>
      </p:sp>
      <p:sp>
        <p:nvSpPr>
          <p:cNvPr id="60868" name="Line 1674"/>
          <p:cNvSpPr>
            <a:spLocks noChangeShapeType="1"/>
          </p:cNvSpPr>
          <p:nvPr/>
        </p:nvSpPr>
        <p:spPr bwMode="auto">
          <a:xfrm rot="-8720078">
            <a:off x="3171825" y="5411788"/>
            <a:ext cx="274638" cy="0"/>
          </a:xfrm>
          <a:prstGeom prst="line">
            <a:avLst/>
          </a:prstGeom>
          <a:noFill/>
          <a:ln w="6350">
            <a:solidFill>
              <a:srgbClr val="993300"/>
            </a:solidFill>
            <a:miter lim="800000"/>
            <a:headEnd/>
            <a:tailEnd/>
          </a:ln>
        </p:spPr>
        <p:txBody>
          <a:bodyPr wrap="none"/>
          <a:lstStyle/>
          <a:p>
            <a:endParaRPr lang="en-US"/>
          </a:p>
        </p:txBody>
      </p:sp>
      <p:sp>
        <p:nvSpPr>
          <p:cNvPr id="60869" name="Oval 1675"/>
          <p:cNvSpPr>
            <a:spLocks noChangeArrowheads="1"/>
          </p:cNvSpPr>
          <p:nvPr/>
        </p:nvSpPr>
        <p:spPr bwMode="auto">
          <a:xfrm rot="-8720078">
            <a:off x="3155950" y="51974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70" name="Freeform 1676"/>
          <p:cNvSpPr>
            <a:spLocks noChangeAspect="1"/>
          </p:cNvSpPr>
          <p:nvPr/>
        </p:nvSpPr>
        <p:spPr bwMode="auto">
          <a:xfrm rot="-8720078">
            <a:off x="3111500" y="53213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71" name="Oval 1678"/>
          <p:cNvSpPr>
            <a:spLocks noChangeArrowheads="1"/>
          </p:cNvSpPr>
          <p:nvPr/>
        </p:nvSpPr>
        <p:spPr bwMode="auto">
          <a:xfrm rot="-8720078">
            <a:off x="3627438" y="56705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72" name="Line 1679"/>
          <p:cNvSpPr>
            <a:spLocks noChangeShapeType="1"/>
          </p:cNvSpPr>
          <p:nvPr/>
        </p:nvSpPr>
        <p:spPr bwMode="auto">
          <a:xfrm rot="-8720078">
            <a:off x="3621088" y="5810250"/>
            <a:ext cx="436562" cy="0"/>
          </a:xfrm>
          <a:prstGeom prst="line">
            <a:avLst/>
          </a:prstGeom>
          <a:noFill/>
          <a:ln w="6350">
            <a:solidFill>
              <a:srgbClr val="993300"/>
            </a:solidFill>
            <a:miter lim="800000"/>
            <a:headEnd/>
            <a:tailEnd/>
          </a:ln>
        </p:spPr>
        <p:txBody>
          <a:bodyPr wrap="none"/>
          <a:lstStyle/>
          <a:p>
            <a:endParaRPr lang="en-US"/>
          </a:p>
        </p:txBody>
      </p:sp>
      <p:sp>
        <p:nvSpPr>
          <p:cNvPr id="60873" name="Line 1680"/>
          <p:cNvSpPr>
            <a:spLocks noChangeShapeType="1"/>
          </p:cNvSpPr>
          <p:nvPr/>
        </p:nvSpPr>
        <p:spPr bwMode="auto">
          <a:xfrm rot="-8720078">
            <a:off x="3679825" y="5765800"/>
            <a:ext cx="396875" cy="0"/>
          </a:xfrm>
          <a:prstGeom prst="line">
            <a:avLst/>
          </a:prstGeom>
          <a:noFill/>
          <a:ln w="6350">
            <a:solidFill>
              <a:srgbClr val="993300"/>
            </a:solidFill>
            <a:miter lim="800000"/>
            <a:headEnd/>
            <a:tailEnd/>
          </a:ln>
        </p:spPr>
        <p:txBody>
          <a:bodyPr wrap="none"/>
          <a:lstStyle/>
          <a:p>
            <a:endParaRPr lang="en-US"/>
          </a:p>
        </p:txBody>
      </p:sp>
      <p:sp>
        <p:nvSpPr>
          <p:cNvPr id="60874" name="Line 1681"/>
          <p:cNvSpPr>
            <a:spLocks noChangeShapeType="1"/>
          </p:cNvSpPr>
          <p:nvPr/>
        </p:nvSpPr>
        <p:spPr bwMode="auto">
          <a:xfrm rot="-8720078">
            <a:off x="3611563" y="5846763"/>
            <a:ext cx="396875" cy="0"/>
          </a:xfrm>
          <a:prstGeom prst="line">
            <a:avLst/>
          </a:prstGeom>
          <a:noFill/>
          <a:ln w="6350">
            <a:solidFill>
              <a:srgbClr val="993300"/>
            </a:solidFill>
            <a:miter lim="800000"/>
            <a:headEnd/>
            <a:tailEnd/>
          </a:ln>
        </p:spPr>
        <p:txBody>
          <a:bodyPr wrap="none"/>
          <a:lstStyle/>
          <a:p>
            <a:endParaRPr lang="en-US"/>
          </a:p>
        </p:txBody>
      </p:sp>
      <p:sp>
        <p:nvSpPr>
          <p:cNvPr id="60875" name="Line 1682"/>
          <p:cNvSpPr>
            <a:spLocks noChangeShapeType="1"/>
          </p:cNvSpPr>
          <p:nvPr/>
        </p:nvSpPr>
        <p:spPr bwMode="auto">
          <a:xfrm rot="-8720078">
            <a:off x="3762375" y="5722938"/>
            <a:ext cx="274638" cy="0"/>
          </a:xfrm>
          <a:prstGeom prst="line">
            <a:avLst/>
          </a:prstGeom>
          <a:noFill/>
          <a:ln w="6350">
            <a:solidFill>
              <a:srgbClr val="993300"/>
            </a:solidFill>
            <a:miter lim="800000"/>
            <a:headEnd/>
            <a:tailEnd/>
          </a:ln>
        </p:spPr>
        <p:txBody>
          <a:bodyPr wrap="none"/>
          <a:lstStyle/>
          <a:p>
            <a:endParaRPr lang="en-US"/>
          </a:p>
        </p:txBody>
      </p:sp>
      <p:sp>
        <p:nvSpPr>
          <p:cNvPr id="60876" name="Line 1683"/>
          <p:cNvSpPr>
            <a:spLocks noChangeShapeType="1"/>
          </p:cNvSpPr>
          <p:nvPr/>
        </p:nvSpPr>
        <p:spPr bwMode="auto">
          <a:xfrm rot="-8720078">
            <a:off x="3641725" y="5888038"/>
            <a:ext cx="274638" cy="0"/>
          </a:xfrm>
          <a:prstGeom prst="line">
            <a:avLst/>
          </a:prstGeom>
          <a:noFill/>
          <a:ln w="6350">
            <a:solidFill>
              <a:srgbClr val="993300"/>
            </a:solidFill>
            <a:miter lim="800000"/>
            <a:headEnd/>
            <a:tailEnd/>
          </a:ln>
        </p:spPr>
        <p:txBody>
          <a:bodyPr wrap="none"/>
          <a:lstStyle/>
          <a:p>
            <a:endParaRPr lang="en-US"/>
          </a:p>
        </p:txBody>
      </p:sp>
      <p:sp>
        <p:nvSpPr>
          <p:cNvPr id="60877" name="Oval 1684"/>
          <p:cNvSpPr>
            <a:spLocks noChangeArrowheads="1"/>
          </p:cNvSpPr>
          <p:nvPr/>
        </p:nvSpPr>
        <p:spPr bwMode="auto">
          <a:xfrm rot="-8720078">
            <a:off x="3625850" y="56737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78" name="Freeform 1685"/>
          <p:cNvSpPr>
            <a:spLocks noChangeAspect="1"/>
          </p:cNvSpPr>
          <p:nvPr/>
        </p:nvSpPr>
        <p:spPr bwMode="auto">
          <a:xfrm rot="-8720078">
            <a:off x="3581400" y="57975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79" name="Oval 1687"/>
          <p:cNvSpPr>
            <a:spLocks noChangeArrowheads="1"/>
          </p:cNvSpPr>
          <p:nvPr/>
        </p:nvSpPr>
        <p:spPr bwMode="auto">
          <a:xfrm rot="-8720078">
            <a:off x="4103688" y="62293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80" name="Line 1688"/>
          <p:cNvSpPr>
            <a:spLocks noChangeShapeType="1"/>
          </p:cNvSpPr>
          <p:nvPr/>
        </p:nvSpPr>
        <p:spPr bwMode="auto">
          <a:xfrm rot="-8720078">
            <a:off x="4097338" y="6369050"/>
            <a:ext cx="436562" cy="0"/>
          </a:xfrm>
          <a:prstGeom prst="line">
            <a:avLst/>
          </a:prstGeom>
          <a:noFill/>
          <a:ln w="6350">
            <a:solidFill>
              <a:srgbClr val="993300"/>
            </a:solidFill>
            <a:miter lim="800000"/>
            <a:headEnd/>
            <a:tailEnd/>
          </a:ln>
        </p:spPr>
        <p:txBody>
          <a:bodyPr wrap="none"/>
          <a:lstStyle/>
          <a:p>
            <a:endParaRPr lang="en-US"/>
          </a:p>
        </p:txBody>
      </p:sp>
      <p:sp>
        <p:nvSpPr>
          <p:cNvPr id="60881" name="Line 1689"/>
          <p:cNvSpPr>
            <a:spLocks noChangeShapeType="1"/>
          </p:cNvSpPr>
          <p:nvPr/>
        </p:nvSpPr>
        <p:spPr bwMode="auto">
          <a:xfrm rot="-8720078">
            <a:off x="4156075" y="6324600"/>
            <a:ext cx="396875" cy="0"/>
          </a:xfrm>
          <a:prstGeom prst="line">
            <a:avLst/>
          </a:prstGeom>
          <a:noFill/>
          <a:ln w="6350">
            <a:solidFill>
              <a:srgbClr val="993300"/>
            </a:solidFill>
            <a:miter lim="800000"/>
            <a:headEnd/>
            <a:tailEnd/>
          </a:ln>
        </p:spPr>
        <p:txBody>
          <a:bodyPr wrap="none"/>
          <a:lstStyle/>
          <a:p>
            <a:endParaRPr lang="en-US"/>
          </a:p>
        </p:txBody>
      </p:sp>
      <p:sp>
        <p:nvSpPr>
          <p:cNvPr id="60882" name="Line 1690"/>
          <p:cNvSpPr>
            <a:spLocks noChangeShapeType="1"/>
          </p:cNvSpPr>
          <p:nvPr/>
        </p:nvSpPr>
        <p:spPr bwMode="auto">
          <a:xfrm rot="-8720078">
            <a:off x="4087813" y="6405563"/>
            <a:ext cx="396875" cy="0"/>
          </a:xfrm>
          <a:prstGeom prst="line">
            <a:avLst/>
          </a:prstGeom>
          <a:noFill/>
          <a:ln w="6350">
            <a:solidFill>
              <a:srgbClr val="993300"/>
            </a:solidFill>
            <a:miter lim="800000"/>
            <a:headEnd/>
            <a:tailEnd/>
          </a:ln>
        </p:spPr>
        <p:txBody>
          <a:bodyPr wrap="none"/>
          <a:lstStyle/>
          <a:p>
            <a:endParaRPr lang="en-US"/>
          </a:p>
        </p:txBody>
      </p:sp>
      <p:sp>
        <p:nvSpPr>
          <p:cNvPr id="60883" name="Line 1691"/>
          <p:cNvSpPr>
            <a:spLocks noChangeShapeType="1"/>
          </p:cNvSpPr>
          <p:nvPr/>
        </p:nvSpPr>
        <p:spPr bwMode="auto">
          <a:xfrm rot="-8720078">
            <a:off x="4238625" y="6281738"/>
            <a:ext cx="274638" cy="0"/>
          </a:xfrm>
          <a:prstGeom prst="line">
            <a:avLst/>
          </a:prstGeom>
          <a:noFill/>
          <a:ln w="6350">
            <a:solidFill>
              <a:srgbClr val="993300"/>
            </a:solidFill>
            <a:miter lim="800000"/>
            <a:headEnd/>
            <a:tailEnd/>
          </a:ln>
        </p:spPr>
        <p:txBody>
          <a:bodyPr wrap="none"/>
          <a:lstStyle/>
          <a:p>
            <a:endParaRPr lang="en-US"/>
          </a:p>
        </p:txBody>
      </p:sp>
      <p:sp>
        <p:nvSpPr>
          <p:cNvPr id="60884" name="Line 1692"/>
          <p:cNvSpPr>
            <a:spLocks noChangeShapeType="1"/>
          </p:cNvSpPr>
          <p:nvPr/>
        </p:nvSpPr>
        <p:spPr bwMode="auto">
          <a:xfrm rot="-8720078">
            <a:off x="4117975" y="6446838"/>
            <a:ext cx="274638" cy="0"/>
          </a:xfrm>
          <a:prstGeom prst="line">
            <a:avLst/>
          </a:prstGeom>
          <a:noFill/>
          <a:ln w="6350">
            <a:solidFill>
              <a:srgbClr val="993300"/>
            </a:solidFill>
            <a:miter lim="800000"/>
            <a:headEnd/>
            <a:tailEnd/>
          </a:ln>
        </p:spPr>
        <p:txBody>
          <a:bodyPr wrap="none"/>
          <a:lstStyle/>
          <a:p>
            <a:endParaRPr lang="en-US"/>
          </a:p>
        </p:txBody>
      </p:sp>
      <p:sp>
        <p:nvSpPr>
          <p:cNvPr id="60885" name="Oval 1693"/>
          <p:cNvSpPr>
            <a:spLocks noChangeArrowheads="1"/>
          </p:cNvSpPr>
          <p:nvPr/>
        </p:nvSpPr>
        <p:spPr bwMode="auto">
          <a:xfrm rot="-8720078">
            <a:off x="4102100" y="62325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86" name="Freeform 1694"/>
          <p:cNvSpPr>
            <a:spLocks noChangeAspect="1"/>
          </p:cNvSpPr>
          <p:nvPr/>
        </p:nvSpPr>
        <p:spPr bwMode="auto">
          <a:xfrm rot="-8720078">
            <a:off x="4057650" y="63563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87" name="Oval 1696"/>
          <p:cNvSpPr>
            <a:spLocks noChangeArrowheads="1"/>
          </p:cNvSpPr>
          <p:nvPr/>
        </p:nvSpPr>
        <p:spPr bwMode="auto">
          <a:xfrm rot="-8720078">
            <a:off x="7005638" y="30416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88" name="Line 1697"/>
          <p:cNvSpPr>
            <a:spLocks noChangeShapeType="1"/>
          </p:cNvSpPr>
          <p:nvPr/>
        </p:nvSpPr>
        <p:spPr bwMode="auto">
          <a:xfrm rot="-8720078">
            <a:off x="6999288" y="3181350"/>
            <a:ext cx="436562" cy="0"/>
          </a:xfrm>
          <a:prstGeom prst="line">
            <a:avLst/>
          </a:prstGeom>
          <a:noFill/>
          <a:ln w="6350">
            <a:solidFill>
              <a:srgbClr val="993300"/>
            </a:solidFill>
            <a:miter lim="800000"/>
            <a:headEnd/>
            <a:tailEnd/>
          </a:ln>
        </p:spPr>
        <p:txBody>
          <a:bodyPr wrap="none"/>
          <a:lstStyle/>
          <a:p>
            <a:endParaRPr lang="en-US"/>
          </a:p>
        </p:txBody>
      </p:sp>
      <p:sp>
        <p:nvSpPr>
          <p:cNvPr id="60889" name="Line 1698"/>
          <p:cNvSpPr>
            <a:spLocks noChangeShapeType="1"/>
          </p:cNvSpPr>
          <p:nvPr/>
        </p:nvSpPr>
        <p:spPr bwMode="auto">
          <a:xfrm rot="-8720078">
            <a:off x="7058025" y="3136900"/>
            <a:ext cx="396875" cy="0"/>
          </a:xfrm>
          <a:prstGeom prst="line">
            <a:avLst/>
          </a:prstGeom>
          <a:noFill/>
          <a:ln w="6350">
            <a:solidFill>
              <a:srgbClr val="993300"/>
            </a:solidFill>
            <a:miter lim="800000"/>
            <a:headEnd/>
            <a:tailEnd/>
          </a:ln>
        </p:spPr>
        <p:txBody>
          <a:bodyPr wrap="none"/>
          <a:lstStyle/>
          <a:p>
            <a:endParaRPr lang="en-US"/>
          </a:p>
        </p:txBody>
      </p:sp>
      <p:sp>
        <p:nvSpPr>
          <p:cNvPr id="60890" name="Line 1699"/>
          <p:cNvSpPr>
            <a:spLocks noChangeShapeType="1"/>
          </p:cNvSpPr>
          <p:nvPr/>
        </p:nvSpPr>
        <p:spPr bwMode="auto">
          <a:xfrm rot="-8720078">
            <a:off x="6989763" y="3217863"/>
            <a:ext cx="396875" cy="0"/>
          </a:xfrm>
          <a:prstGeom prst="line">
            <a:avLst/>
          </a:prstGeom>
          <a:noFill/>
          <a:ln w="6350">
            <a:solidFill>
              <a:srgbClr val="993300"/>
            </a:solidFill>
            <a:miter lim="800000"/>
            <a:headEnd/>
            <a:tailEnd/>
          </a:ln>
        </p:spPr>
        <p:txBody>
          <a:bodyPr wrap="none"/>
          <a:lstStyle/>
          <a:p>
            <a:endParaRPr lang="en-US"/>
          </a:p>
        </p:txBody>
      </p:sp>
      <p:sp>
        <p:nvSpPr>
          <p:cNvPr id="60891" name="Line 1700"/>
          <p:cNvSpPr>
            <a:spLocks noChangeShapeType="1"/>
          </p:cNvSpPr>
          <p:nvPr/>
        </p:nvSpPr>
        <p:spPr bwMode="auto">
          <a:xfrm rot="-8720078">
            <a:off x="7140575" y="3094038"/>
            <a:ext cx="274638" cy="0"/>
          </a:xfrm>
          <a:prstGeom prst="line">
            <a:avLst/>
          </a:prstGeom>
          <a:noFill/>
          <a:ln w="6350">
            <a:solidFill>
              <a:srgbClr val="993300"/>
            </a:solidFill>
            <a:miter lim="800000"/>
            <a:headEnd/>
            <a:tailEnd/>
          </a:ln>
        </p:spPr>
        <p:txBody>
          <a:bodyPr wrap="none"/>
          <a:lstStyle/>
          <a:p>
            <a:endParaRPr lang="en-US"/>
          </a:p>
        </p:txBody>
      </p:sp>
      <p:sp>
        <p:nvSpPr>
          <p:cNvPr id="60892" name="Line 1701"/>
          <p:cNvSpPr>
            <a:spLocks noChangeShapeType="1"/>
          </p:cNvSpPr>
          <p:nvPr/>
        </p:nvSpPr>
        <p:spPr bwMode="auto">
          <a:xfrm rot="-8720078">
            <a:off x="7019925" y="3259138"/>
            <a:ext cx="274638" cy="0"/>
          </a:xfrm>
          <a:prstGeom prst="line">
            <a:avLst/>
          </a:prstGeom>
          <a:noFill/>
          <a:ln w="6350">
            <a:solidFill>
              <a:srgbClr val="993300"/>
            </a:solidFill>
            <a:miter lim="800000"/>
            <a:headEnd/>
            <a:tailEnd/>
          </a:ln>
        </p:spPr>
        <p:txBody>
          <a:bodyPr wrap="none"/>
          <a:lstStyle/>
          <a:p>
            <a:endParaRPr lang="en-US"/>
          </a:p>
        </p:txBody>
      </p:sp>
      <p:sp>
        <p:nvSpPr>
          <p:cNvPr id="60893" name="Oval 1702"/>
          <p:cNvSpPr>
            <a:spLocks noChangeArrowheads="1"/>
          </p:cNvSpPr>
          <p:nvPr/>
        </p:nvSpPr>
        <p:spPr bwMode="auto">
          <a:xfrm rot="-8720078">
            <a:off x="7004050" y="30448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894" name="Freeform 1703"/>
          <p:cNvSpPr>
            <a:spLocks noChangeAspect="1"/>
          </p:cNvSpPr>
          <p:nvPr/>
        </p:nvSpPr>
        <p:spPr bwMode="auto">
          <a:xfrm rot="-8720078">
            <a:off x="6959600" y="31686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895" name="Oval 1705"/>
          <p:cNvSpPr>
            <a:spLocks noChangeArrowheads="1"/>
          </p:cNvSpPr>
          <p:nvPr/>
        </p:nvSpPr>
        <p:spPr bwMode="auto">
          <a:xfrm rot="-8720078">
            <a:off x="7488238" y="35369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896" name="Line 1706"/>
          <p:cNvSpPr>
            <a:spLocks noChangeShapeType="1"/>
          </p:cNvSpPr>
          <p:nvPr/>
        </p:nvSpPr>
        <p:spPr bwMode="auto">
          <a:xfrm rot="-8720078">
            <a:off x="7481888" y="3676650"/>
            <a:ext cx="436562" cy="0"/>
          </a:xfrm>
          <a:prstGeom prst="line">
            <a:avLst/>
          </a:prstGeom>
          <a:noFill/>
          <a:ln w="6350">
            <a:solidFill>
              <a:srgbClr val="993300"/>
            </a:solidFill>
            <a:miter lim="800000"/>
            <a:headEnd/>
            <a:tailEnd/>
          </a:ln>
        </p:spPr>
        <p:txBody>
          <a:bodyPr wrap="none"/>
          <a:lstStyle/>
          <a:p>
            <a:endParaRPr lang="en-US"/>
          </a:p>
        </p:txBody>
      </p:sp>
      <p:sp>
        <p:nvSpPr>
          <p:cNvPr id="60897" name="Line 1707"/>
          <p:cNvSpPr>
            <a:spLocks noChangeShapeType="1"/>
          </p:cNvSpPr>
          <p:nvPr/>
        </p:nvSpPr>
        <p:spPr bwMode="auto">
          <a:xfrm rot="-8720078">
            <a:off x="7540625" y="3632200"/>
            <a:ext cx="396875" cy="0"/>
          </a:xfrm>
          <a:prstGeom prst="line">
            <a:avLst/>
          </a:prstGeom>
          <a:noFill/>
          <a:ln w="6350">
            <a:solidFill>
              <a:srgbClr val="993300"/>
            </a:solidFill>
            <a:miter lim="800000"/>
            <a:headEnd/>
            <a:tailEnd/>
          </a:ln>
        </p:spPr>
        <p:txBody>
          <a:bodyPr wrap="none"/>
          <a:lstStyle/>
          <a:p>
            <a:endParaRPr lang="en-US"/>
          </a:p>
        </p:txBody>
      </p:sp>
      <p:sp>
        <p:nvSpPr>
          <p:cNvPr id="60898" name="Line 1708"/>
          <p:cNvSpPr>
            <a:spLocks noChangeShapeType="1"/>
          </p:cNvSpPr>
          <p:nvPr/>
        </p:nvSpPr>
        <p:spPr bwMode="auto">
          <a:xfrm rot="-8720078">
            <a:off x="7472363" y="3713163"/>
            <a:ext cx="396875" cy="0"/>
          </a:xfrm>
          <a:prstGeom prst="line">
            <a:avLst/>
          </a:prstGeom>
          <a:noFill/>
          <a:ln w="6350">
            <a:solidFill>
              <a:srgbClr val="993300"/>
            </a:solidFill>
            <a:miter lim="800000"/>
            <a:headEnd/>
            <a:tailEnd/>
          </a:ln>
        </p:spPr>
        <p:txBody>
          <a:bodyPr wrap="none"/>
          <a:lstStyle/>
          <a:p>
            <a:endParaRPr lang="en-US"/>
          </a:p>
        </p:txBody>
      </p:sp>
      <p:sp>
        <p:nvSpPr>
          <p:cNvPr id="60899" name="Line 1709"/>
          <p:cNvSpPr>
            <a:spLocks noChangeShapeType="1"/>
          </p:cNvSpPr>
          <p:nvPr/>
        </p:nvSpPr>
        <p:spPr bwMode="auto">
          <a:xfrm rot="-8720078">
            <a:off x="7623175" y="3589338"/>
            <a:ext cx="274638" cy="0"/>
          </a:xfrm>
          <a:prstGeom prst="line">
            <a:avLst/>
          </a:prstGeom>
          <a:noFill/>
          <a:ln w="6350">
            <a:solidFill>
              <a:srgbClr val="993300"/>
            </a:solidFill>
            <a:miter lim="800000"/>
            <a:headEnd/>
            <a:tailEnd/>
          </a:ln>
        </p:spPr>
        <p:txBody>
          <a:bodyPr wrap="none"/>
          <a:lstStyle/>
          <a:p>
            <a:endParaRPr lang="en-US"/>
          </a:p>
        </p:txBody>
      </p:sp>
      <p:sp>
        <p:nvSpPr>
          <p:cNvPr id="60900" name="Line 1710"/>
          <p:cNvSpPr>
            <a:spLocks noChangeShapeType="1"/>
          </p:cNvSpPr>
          <p:nvPr/>
        </p:nvSpPr>
        <p:spPr bwMode="auto">
          <a:xfrm rot="-8720078">
            <a:off x="7502525" y="3754438"/>
            <a:ext cx="274638" cy="0"/>
          </a:xfrm>
          <a:prstGeom prst="line">
            <a:avLst/>
          </a:prstGeom>
          <a:noFill/>
          <a:ln w="6350">
            <a:solidFill>
              <a:srgbClr val="993300"/>
            </a:solidFill>
            <a:miter lim="800000"/>
            <a:headEnd/>
            <a:tailEnd/>
          </a:ln>
        </p:spPr>
        <p:txBody>
          <a:bodyPr wrap="none"/>
          <a:lstStyle/>
          <a:p>
            <a:endParaRPr lang="en-US"/>
          </a:p>
        </p:txBody>
      </p:sp>
      <p:sp>
        <p:nvSpPr>
          <p:cNvPr id="60901" name="Oval 1711"/>
          <p:cNvSpPr>
            <a:spLocks noChangeArrowheads="1"/>
          </p:cNvSpPr>
          <p:nvPr/>
        </p:nvSpPr>
        <p:spPr bwMode="auto">
          <a:xfrm rot="-8720078">
            <a:off x="7486650" y="35401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02" name="Freeform 1712"/>
          <p:cNvSpPr>
            <a:spLocks noChangeAspect="1"/>
          </p:cNvSpPr>
          <p:nvPr/>
        </p:nvSpPr>
        <p:spPr bwMode="auto">
          <a:xfrm rot="-8720078">
            <a:off x="7442200" y="36639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03" name="Oval 1714"/>
          <p:cNvSpPr>
            <a:spLocks noChangeArrowheads="1"/>
          </p:cNvSpPr>
          <p:nvPr/>
        </p:nvSpPr>
        <p:spPr bwMode="auto">
          <a:xfrm rot="-8720078">
            <a:off x="7970838" y="40767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04" name="Line 1715"/>
          <p:cNvSpPr>
            <a:spLocks noChangeShapeType="1"/>
          </p:cNvSpPr>
          <p:nvPr/>
        </p:nvSpPr>
        <p:spPr bwMode="auto">
          <a:xfrm rot="-8720078">
            <a:off x="7964488" y="4216400"/>
            <a:ext cx="436562" cy="0"/>
          </a:xfrm>
          <a:prstGeom prst="line">
            <a:avLst/>
          </a:prstGeom>
          <a:noFill/>
          <a:ln w="6350">
            <a:solidFill>
              <a:srgbClr val="993300"/>
            </a:solidFill>
            <a:miter lim="800000"/>
            <a:headEnd/>
            <a:tailEnd/>
          </a:ln>
        </p:spPr>
        <p:txBody>
          <a:bodyPr wrap="none"/>
          <a:lstStyle/>
          <a:p>
            <a:endParaRPr lang="en-US"/>
          </a:p>
        </p:txBody>
      </p:sp>
      <p:sp>
        <p:nvSpPr>
          <p:cNvPr id="60905" name="Line 1716"/>
          <p:cNvSpPr>
            <a:spLocks noChangeShapeType="1"/>
          </p:cNvSpPr>
          <p:nvPr/>
        </p:nvSpPr>
        <p:spPr bwMode="auto">
          <a:xfrm rot="-8720078">
            <a:off x="8023225" y="4171950"/>
            <a:ext cx="396875" cy="0"/>
          </a:xfrm>
          <a:prstGeom prst="line">
            <a:avLst/>
          </a:prstGeom>
          <a:noFill/>
          <a:ln w="6350">
            <a:solidFill>
              <a:srgbClr val="993300"/>
            </a:solidFill>
            <a:miter lim="800000"/>
            <a:headEnd/>
            <a:tailEnd/>
          </a:ln>
        </p:spPr>
        <p:txBody>
          <a:bodyPr wrap="none"/>
          <a:lstStyle/>
          <a:p>
            <a:endParaRPr lang="en-US"/>
          </a:p>
        </p:txBody>
      </p:sp>
      <p:sp>
        <p:nvSpPr>
          <p:cNvPr id="60906" name="Line 1717"/>
          <p:cNvSpPr>
            <a:spLocks noChangeShapeType="1"/>
          </p:cNvSpPr>
          <p:nvPr/>
        </p:nvSpPr>
        <p:spPr bwMode="auto">
          <a:xfrm rot="-8720078">
            <a:off x="7954963" y="4252913"/>
            <a:ext cx="396875" cy="0"/>
          </a:xfrm>
          <a:prstGeom prst="line">
            <a:avLst/>
          </a:prstGeom>
          <a:noFill/>
          <a:ln w="6350">
            <a:solidFill>
              <a:srgbClr val="993300"/>
            </a:solidFill>
            <a:miter lim="800000"/>
            <a:headEnd/>
            <a:tailEnd/>
          </a:ln>
        </p:spPr>
        <p:txBody>
          <a:bodyPr wrap="none"/>
          <a:lstStyle/>
          <a:p>
            <a:endParaRPr lang="en-US"/>
          </a:p>
        </p:txBody>
      </p:sp>
      <p:sp>
        <p:nvSpPr>
          <p:cNvPr id="60907" name="Line 1718"/>
          <p:cNvSpPr>
            <a:spLocks noChangeShapeType="1"/>
          </p:cNvSpPr>
          <p:nvPr/>
        </p:nvSpPr>
        <p:spPr bwMode="auto">
          <a:xfrm rot="-8720078">
            <a:off x="8105775" y="4129088"/>
            <a:ext cx="274638" cy="0"/>
          </a:xfrm>
          <a:prstGeom prst="line">
            <a:avLst/>
          </a:prstGeom>
          <a:noFill/>
          <a:ln w="6350">
            <a:solidFill>
              <a:srgbClr val="993300"/>
            </a:solidFill>
            <a:miter lim="800000"/>
            <a:headEnd/>
            <a:tailEnd/>
          </a:ln>
        </p:spPr>
        <p:txBody>
          <a:bodyPr wrap="none"/>
          <a:lstStyle/>
          <a:p>
            <a:endParaRPr lang="en-US"/>
          </a:p>
        </p:txBody>
      </p:sp>
      <p:sp>
        <p:nvSpPr>
          <p:cNvPr id="60908" name="Line 1719"/>
          <p:cNvSpPr>
            <a:spLocks noChangeShapeType="1"/>
          </p:cNvSpPr>
          <p:nvPr/>
        </p:nvSpPr>
        <p:spPr bwMode="auto">
          <a:xfrm rot="-8720078">
            <a:off x="7985125" y="4294188"/>
            <a:ext cx="274638" cy="0"/>
          </a:xfrm>
          <a:prstGeom prst="line">
            <a:avLst/>
          </a:prstGeom>
          <a:noFill/>
          <a:ln w="6350">
            <a:solidFill>
              <a:srgbClr val="993300"/>
            </a:solidFill>
            <a:miter lim="800000"/>
            <a:headEnd/>
            <a:tailEnd/>
          </a:ln>
        </p:spPr>
        <p:txBody>
          <a:bodyPr wrap="none"/>
          <a:lstStyle/>
          <a:p>
            <a:endParaRPr lang="en-US"/>
          </a:p>
        </p:txBody>
      </p:sp>
      <p:sp>
        <p:nvSpPr>
          <p:cNvPr id="60909" name="Oval 1720"/>
          <p:cNvSpPr>
            <a:spLocks noChangeArrowheads="1"/>
          </p:cNvSpPr>
          <p:nvPr/>
        </p:nvSpPr>
        <p:spPr bwMode="auto">
          <a:xfrm rot="-8720078">
            <a:off x="7969250" y="40798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10" name="Freeform 1721"/>
          <p:cNvSpPr>
            <a:spLocks noChangeAspect="1"/>
          </p:cNvSpPr>
          <p:nvPr/>
        </p:nvSpPr>
        <p:spPr bwMode="auto">
          <a:xfrm rot="-8720078">
            <a:off x="7924800" y="42037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11" name="Oval 1723"/>
          <p:cNvSpPr>
            <a:spLocks noChangeArrowheads="1"/>
          </p:cNvSpPr>
          <p:nvPr/>
        </p:nvSpPr>
        <p:spPr bwMode="auto">
          <a:xfrm rot="-8720078">
            <a:off x="8447088" y="46291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12" name="Line 1724"/>
          <p:cNvSpPr>
            <a:spLocks noChangeShapeType="1"/>
          </p:cNvSpPr>
          <p:nvPr/>
        </p:nvSpPr>
        <p:spPr bwMode="auto">
          <a:xfrm rot="-8720078">
            <a:off x="8440738" y="4768850"/>
            <a:ext cx="436562" cy="0"/>
          </a:xfrm>
          <a:prstGeom prst="line">
            <a:avLst/>
          </a:prstGeom>
          <a:noFill/>
          <a:ln w="6350">
            <a:solidFill>
              <a:srgbClr val="993300"/>
            </a:solidFill>
            <a:miter lim="800000"/>
            <a:headEnd/>
            <a:tailEnd/>
          </a:ln>
        </p:spPr>
        <p:txBody>
          <a:bodyPr wrap="none"/>
          <a:lstStyle/>
          <a:p>
            <a:endParaRPr lang="en-US"/>
          </a:p>
        </p:txBody>
      </p:sp>
      <p:sp>
        <p:nvSpPr>
          <p:cNvPr id="60913" name="Line 1725"/>
          <p:cNvSpPr>
            <a:spLocks noChangeShapeType="1"/>
          </p:cNvSpPr>
          <p:nvPr/>
        </p:nvSpPr>
        <p:spPr bwMode="auto">
          <a:xfrm rot="-8720078">
            <a:off x="8499475" y="4724400"/>
            <a:ext cx="396875" cy="0"/>
          </a:xfrm>
          <a:prstGeom prst="line">
            <a:avLst/>
          </a:prstGeom>
          <a:noFill/>
          <a:ln w="6350">
            <a:solidFill>
              <a:srgbClr val="993300"/>
            </a:solidFill>
            <a:miter lim="800000"/>
            <a:headEnd/>
            <a:tailEnd/>
          </a:ln>
        </p:spPr>
        <p:txBody>
          <a:bodyPr wrap="none"/>
          <a:lstStyle/>
          <a:p>
            <a:endParaRPr lang="en-US"/>
          </a:p>
        </p:txBody>
      </p:sp>
      <p:sp>
        <p:nvSpPr>
          <p:cNvPr id="60914" name="Line 1726"/>
          <p:cNvSpPr>
            <a:spLocks noChangeShapeType="1"/>
          </p:cNvSpPr>
          <p:nvPr/>
        </p:nvSpPr>
        <p:spPr bwMode="auto">
          <a:xfrm rot="-8720078">
            <a:off x="8431213" y="4805363"/>
            <a:ext cx="396875" cy="0"/>
          </a:xfrm>
          <a:prstGeom prst="line">
            <a:avLst/>
          </a:prstGeom>
          <a:noFill/>
          <a:ln w="6350">
            <a:solidFill>
              <a:srgbClr val="993300"/>
            </a:solidFill>
            <a:miter lim="800000"/>
            <a:headEnd/>
            <a:tailEnd/>
          </a:ln>
        </p:spPr>
        <p:txBody>
          <a:bodyPr wrap="none"/>
          <a:lstStyle/>
          <a:p>
            <a:endParaRPr lang="en-US"/>
          </a:p>
        </p:txBody>
      </p:sp>
      <p:sp>
        <p:nvSpPr>
          <p:cNvPr id="60915" name="Line 1727"/>
          <p:cNvSpPr>
            <a:spLocks noChangeShapeType="1"/>
          </p:cNvSpPr>
          <p:nvPr/>
        </p:nvSpPr>
        <p:spPr bwMode="auto">
          <a:xfrm rot="-8720078">
            <a:off x="8582025" y="4681538"/>
            <a:ext cx="274638" cy="0"/>
          </a:xfrm>
          <a:prstGeom prst="line">
            <a:avLst/>
          </a:prstGeom>
          <a:noFill/>
          <a:ln w="6350">
            <a:solidFill>
              <a:srgbClr val="993300"/>
            </a:solidFill>
            <a:miter lim="800000"/>
            <a:headEnd/>
            <a:tailEnd/>
          </a:ln>
        </p:spPr>
        <p:txBody>
          <a:bodyPr wrap="none"/>
          <a:lstStyle/>
          <a:p>
            <a:endParaRPr lang="en-US"/>
          </a:p>
        </p:txBody>
      </p:sp>
      <p:sp>
        <p:nvSpPr>
          <p:cNvPr id="60916" name="Line 1728"/>
          <p:cNvSpPr>
            <a:spLocks noChangeShapeType="1"/>
          </p:cNvSpPr>
          <p:nvPr/>
        </p:nvSpPr>
        <p:spPr bwMode="auto">
          <a:xfrm rot="-8720078">
            <a:off x="8461375" y="4846638"/>
            <a:ext cx="274638" cy="0"/>
          </a:xfrm>
          <a:prstGeom prst="line">
            <a:avLst/>
          </a:prstGeom>
          <a:noFill/>
          <a:ln w="6350">
            <a:solidFill>
              <a:srgbClr val="993300"/>
            </a:solidFill>
            <a:miter lim="800000"/>
            <a:headEnd/>
            <a:tailEnd/>
          </a:ln>
        </p:spPr>
        <p:txBody>
          <a:bodyPr wrap="none"/>
          <a:lstStyle/>
          <a:p>
            <a:endParaRPr lang="en-US"/>
          </a:p>
        </p:txBody>
      </p:sp>
      <p:sp>
        <p:nvSpPr>
          <p:cNvPr id="60917" name="Oval 1729"/>
          <p:cNvSpPr>
            <a:spLocks noChangeArrowheads="1"/>
          </p:cNvSpPr>
          <p:nvPr/>
        </p:nvSpPr>
        <p:spPr bwMode="auto">
          <a:xfrm rot="-8720078">
            <a:off x="8445500" y="46323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18" name="Freeform 1730"/>
          <p:cNvSpPr>
            <a:spLocks noChangeAspect="1"/>
          </p:cNvSpPr>
          <p:nvPr/>
        </p:nvSpPr>
        <p:spPr bwMode="auto">
          <a:xfrm rot="-8720078">
            <a:off x="8401050" y="47561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19" name="Oval 1732"/>
          <p:cNvSpPr>
            <a:spLocks noChangeArrowheads="1"/>
          </p:cNvSpPr>
          <p:nvPr/>
        </p:nvSpPr>
        <p:spPr bwMode="auto">
          <a:xfrm rot="-8720078">
            <a:off x="6535738" y="24955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20" name="Line 1733"/>
          <p:cNvSpPr>
            <a:spLocks noChangeShapeType="1"/>
          </p:cNvSpPr>
          <p:nvPr/>
        </p:nvSpPr>
        <p:spPr bwMode="auto">
          <a:xfrm rot="-8720078">
            <a:off x="6529388" y="2635250"/>
            <a:ext cx="436562" cy="0"/>
          </a:xfrm>
          <a:prstGeom prst="line">
            <a:avLst/>
          </a:prstGeom>
          <a:noFill/>
          <a:ln w="6350">
            <a:solidFill>
              <a:srgbClr val="993300"/>
            </a:solidFill>
            <a:miter lim="800000"/>
            <a:headEnd/>
            <a:tailEnd/>
          </a:ln>
        </p:spPr>
        <p:txBody>
          <a:bodyPr wrap="none"/>
          <a:lstStyle/>
          <a:p>
            <a:endParaRPr lang="en-US"/>
          </a:p>
        </p:txBody>
      </p:sp>
      <p:sp>
        <p:nvSpPr>
          <p:cNvPr id="60921" name="Line 1734"/>
          <p:cNvSpPr>
            <a:spLocks noChangeShapeType="1"/>
          </p:cNvSpPr>
          <p:nvPr/>
        </p:nvSpPr>
        <p:spPr bwMode="auto">
          <a:xfrm rot="-8720078">
            <a:off x="6588125" y="2590800"/>
            <a:ext cx="396875" cy="0"/>
          </a:xfrm>
          <a:prstGeom prst="line">
            <a:avLst/>
          </a:prstGeom>
          <a:noFill/>
          <a:ln w="6350">
            <a:solidFill>
              <a:srgbClr val="993300"/>
            </a:solidFill>
            <a:miter lim="800000"/>
            <a:headEnd/>
            <a:tailEnd/>
          </a:ln>
        </p:spPr>
        <p:txBody>
          <a:bodyPr wrap="none"/>
          <a:lstStyle/>
          <a:p>
            <a:endParaRPr lang="en-US"/>
          </a:p>
        </p:txBody>
      </p:sp>
      <p:sp>
        <p:nvSpPr>
          <p:cNvPr id="60922" name="Line 1735"/>
          <p:cNvSpPr>
            <a:spLocks noChangeShapeType="1"/>
          </p:cNvSpPr>
          <p:nvPr/>
        </p:nvSpPr>
        <p:spPr bwMode="auto">
          <a:xfrm rot="-8720078">
            <a:off x="6519863" y="2671763"/>
            <a:ext cx="396875" cy="0"/>
          </a:xfrm>
          <a:prstGeom prst="line">
            <a:avLst/>
          </a:prstGeom>
          <a:noFill/>
          <a:ln w="6350">
            <a:solidFill>
              <a:srgbClr val="993300"/>
            </a:solidFill>
            <a:miter lim="800000"/>
            <a:headEnd/>
            <a:tailEnd/>
          </a:ln>
        </p:spPr>
        <p:txBody>
          <a:bodyPr wrap="none"/>
          <a:lstStyle/>
          <a:p>
            <a:endParaRPr lang="en-US"/>
          </a:p>
        </p:txBody>
      </p:sp>
      <p:sp>
        <p:nvSpPr>
          <p:cNvPr id="60923" name="Line 1736"/>
          <p:cNvSpPr>
            <a:spLocks noChangeShapeType="1"/>
          </p:cNvSpPr>
          <p:nvPr/>
        </p:nvSpPr>
        <p:spPr bwMode="auto">
          <a:xfrm rot="-8720078">
            <a:off x="6670675" y="2547938"/>
            <a:ext cx="274638" cy="0"/>
          </a:xfrm>
          <a:prstGeom prst="line">
            <a:avLst/>
          </a:prstGeom>
          <a:noFill/>
          <a:ln w="6350">
            <a:solidFill>
              <a:srgbClr val="993300"/>
            </a:solidFill>
            <a:miter lim="800000"/>
            <a:headEnd/>
            <a:tailEnd/>
          </a:ln>
        </p:spPr>
        <p:txBody>
          <a:bodyPr wrap="none"/>
          <a:lstStyle/>
          <a:p>
            <a:endParaRPr lang="en-US"/>
          </a:p>
        </p:txBody>
      </p:sp>
      <p:sp>
        <p:nvSpPr>
          <p:cNvPr id="60924" name="Line 1737"/>
          <p:cNvSpPr>
            <a:spLocks noChangeShapeType="1"/>
          </p:cNvSpPr>
          <p:nvPr/>
        </p:nvSpPr>
        <p:spPr bwMode="auto">
          <a:xfrm rot="-8720078">
            <a:off x="6550025" y="2713038"/>
            <a:ext cx="274638" cy="0"/>
          </a:xfrm>
          <a:prstGeom prst="line">
            <a:avLst/>
          </a:prstGeom>
          <a:noFill/>
          <a:ln w="6350">
            <a:solidFill>
              <a:srgbClr val="993300"/>
            </a:solidFill>
            <a:miter lim="800000"/>
            <a:headEnd/>
            <a:tailEnd/>
          </a:ln>
        </p:spPr>
        <p:txBody>
          <a:bodyPr wrap="none"/>
          <a:lstStyle/>
          <a:p>
            <a:endParaRPr lang="en-US"/>
          </a:p>
        </p:txBody>
      </p:sp>
      <p:sp>
        <p:nvSpPr>
          <p:cNvPr id="60925" name="Oval 1738"/>
          <p:cNvSpPr>
            <a:spLocks noChangeArrowheads="1"/>
          </p:cNvSpPr>
          <p:nvPr/>
        </p:nvSpPr>
        <p:spPr bwMode="auto">
          <a:xfrm rot="-8720078">
            <a:off x="6534150" y="24987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26" name="Freeform 1739"/>
          <p:cNvSpPr>
            <a:spLocks noChangeAspect="1"/>
          </p:cNvSpPr>
          <p:nvPr/>
        </p:nvSpPr>
        <p:spPr bwMode="auto">
          <a:xfrm rot="-8720078">
            <a:off x="6489700" y="26225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27" name="Oval 1741"/>
          <p:cNvSpPr>
            <a:spLocks noChangeArrowheads="1"/>
          </p:cNvSpPr>
          <p:nvPr/>
        </p:nvSpPr>
        <p:spPr bwMode="auto">
          <a:xfrm rot="-8720078">
            <a:off x="4586288" y="3556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28" name="Line 1742"/>
          <p:cNvSpPr>
            <a:spLocks noChangeShapeType="1"/>
          </p:cNvSpPr>
          <p:nvPr/>
        </p:nvSpPr>
        <p:spPr bwMode="auto">
          <a:xfrm rot="-8720078">
            <a:off x="4579938" y="495300"/>
            <a:ext cx="436562" cy="0"/>
          </a:xfrm>
          <a:prstGeom prst="line">
            <a:avLst/>
          </a:prstGeom>
          <a:noFill/>
          <a:ln w="6350">
            <a:solidFill>
              <a:srgbClr val="993300"/>
            </a:solidFill>
            <a:miter lim="800000"/>
            <a:headEnd/>
            <a:tailEnd/>
          </a:ln>
        </p:spPr>
        <p:txBody>
          <a:bodyPr wrap="none"/>
          <a:lstStyle/>
          <a:p>
            <a:endParaRPr lang="en-US"/>
          </a:p>
        </p:txBody>
      </p:sp>
      <p:sp>
        <p:nvSpPr>
          <p:cNvPr id="60929" name="Line 1743"/>
          <p:cNvSpPr>
            <a:spLocks noChangeShapeType="1"/>
          </p:cNvSpPr>
          <p:nvPr/>
        </p:nvSpPr>
        <p:spPr bwMode="auto">
          <a:xfrm rot="-8720078">
            <a:off x="4638675" y="450850"/>
            <a:ext cx="396875" cy="0"/>
          </a:xfrm>
          <a:prstGeom prst="line">
            <a:avLst/>
          </a:prstGeom>
          <a:noFill/>
          <a:ln w="6350">
            <a:solidFill>
              <a:srgbClr val="993300"/>
            </a:solidFill>
            <a:miter lim="800000"/>
            <a:headEnd/>
            <a:tailEnd/>
          </a:ln>
        </p:spPr>
        <p:txBody>
          <a:bodyPr wrap="none"/>
          <a:lstStyle/>
          <a:p>
            <a:endParaRPr lang="en-US"/>
          </a:p>
        </p:txBody>
      </p:sp>
      <p:sp>
        <p:nvSpPr>
          <p:cNvPr id="60930" name="Line 1744"/>
          <p:cNvSpPr>
            <a:spLocks noChangeShapeType="1"/>
          </p:cNvSpPr>
          <p:nvPr/>
        </p:nvSpPr>
        <p:spPr bwMode="auto">
          <a:xfrm rot="-8720078">
            <a:off x="4570413" y="531813"/>
            <a:ext cx="396875" cy="0"/>
          </a:xfrm>
          <a:prstGeom prst="line">
            <a:avLst/>
          </a:prstGeom>
          <a:noFill/>
          <a:ln w="6350">
            <a:solidFill>
              <a:srgbClr val="993300"/>
            </a:solidFill>
            <a:miter lim="800000"/>
            <a:headEnd/>
            <a:tailEnd/>
          </a:ln>
        </p:spPr>
        <p:txBody>
          <a:bodyPr wrap="none"/>
          <a:lstStyle/>
          <a:p>
            <a:endParaRPr lang="en-US"/>
          </a:p>
        </p:txBody>
      </p:sp>
      <p:sp>
        <p:nvSpPr>
          <p:cNvPr id="60931" name="Line 1745"/>
          <p:cNvSpPr>
            <a:spLocks noChangeShapeType="1"/>
          </p:cNvSpPr>
          <p:nvPr/>
        </p:nvSpPr>
        <p:spPr bwMode="auto">
          <a:xfrm rot="-8720078">
            <a:off x="4721225" y="407988"/>
            <a:ext cx="274638" cy="0"/>
          </a:xfrm>
          <a:prstGeom prst="line">
            <a:avLst/>
          </a:prstGeom>
          <a:noFill/>
          <a:ln w="6350">
            <a:solidFill>
              <a:srgbClr val="993300"/>
            </a:solidFill>
            <a:miter lim="800000"/>
            <a:headEnd/>
            <a:tailEnd/>
          </a:ln>
        </p:spPr>
        <p:txBody>
          <a:bodyPr wrap="none"/>
          <a:lstStyle/>
          <a:p>
            <a:endParaRPr lang="en-US"/>
          </a:p>
        </p:txBody>
      </p:sp>
      <p:sp>
        <p:nvSpPr>
          <p:cNvPr id="60932" name="Line 1746"/>
          <p:cNvSpPr>
            <a:spLocks noChangeShapeType="1"/>
          </p:cNvSpPr>
          <p:nvPr/>
        </p:nvSpPr>
        <p:spPr bwMode="auto">
          <a:xfrm rot="-8720078">
            <a:off x="4600575" y="573088"/>
            <a:ext cx="274638" cy="0"/>
          </a:xfrm>
          <a:prstGeom prst="line">
            <a:avLst/>
          </a:prstGeom>
          <a:noFill/>
          <a:ln w="6350">
            <a:solidFill>
              <a:srgbClr val="993300"/>
            </a:solidFill>
            <a:miter lim="800000"/>
            <a:headEnd/>
            <a:tailEnd/>
          </a:ln>
        </p:spPr>
        <p:txBody>
          <a:bodyPr wrap="none"/>
          <a:lstStyle/>
          <a:p>
            <a:endParaRPr lang="en-US"/>
          </a:p>
        </p:txBody>
      </p:sp>
      <p:sp>
        <p:nvSpPr>
          <p:cNvPr id="60933" name="Oval 1747"/>
          <p:cNvSpPr>
            <a:spLocks noChangeArrowheads="1"/>
          </p:cNvSpPr>
          <p:nvPr/>
        </p:nvSpPr>
        <p:spPr bwMode="auto">
          <a:xfrm rot="-8720078">
            <a:off x="4584700" y="3587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34" name="Freeform 1748"/>
          <p:cNvSpPr>
            <a:spLocks noChangeAspect="1"/>
          </p:cNvSpPr>
          <p:nvPr/>
        </p:nvSpPr>
        <p:spPr bwMode="auto">
          <a:xfrm rot="-8720078">
            <a:off x="4540250" y="4826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35" name="Oval 1750"/>
          <p:cNvSpPr>
            <a:spLocks noChangeArrowheads="1"/>
          </p:cNvSpPr>
          <p:nvPr/>
        </p:nvSpPr>
        <p:spPr bwMode="auto">
          <a:xfrm rot="-8720078">
            <a:off x="5068888" y="9080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36" name="Line 1751"/>
          <p:cNvSpPr>
            <a:spLocks noChangeShapeType="1"/>
          </p:cNvSpPr>
          <p:nvPr/>
        </p:nvSpPr>
        <p:spPr bwMode="auto">
          <a:xfrm rot="-8720078">
            <a:off x="5062538" y="1047750"/>
            <a:ext cx="436562" cy="0"/>
          </a:xfrm>
          <a:prstGeom prst="line">
            <a:avLst/>
          </a:prstGeom>
          <a:noFill/>
          <a:ln w="6350">
            <a:solidFill>
              <a:srgbClr val="993300"/>
            </a:solidFill>
            <a:miter lim="800000"/>
            <a:headEnd/>
            <a:tailEnd/>
          </a:ln>
        </p:spPr>
        <p:txBody>
          <a:bodyPr wrap="none"/>
          <a:lstStyle/>
          <a:p>
            <a:endParaRPr lang="en-US"/>
          </a:p>
        </p:txBody>
      </p:sp>
      <p:sp>
        <p:nvSpPr>
          <p:cNvPr id="60937" name="Line 1752"/>
          <p:cNvSpPr>
            <a:spLocks noChangeShapeType="1"/>
          </p:cNvSpPr>
          <p:nvPr/>
        </p:nvSpPr>
        <p:spPr bwMode="auto">
          <a:xfrm rot="-8720078">
            <a:off x="5121275" y="1003300"/>
            <a:ext cx="396875" cy="0"/>
          </a:xfrm>
          <a:prstGeom prst="line">
            <a:avLst/>
          </a:prstGeom>
          <a:noFill/>
          <a:ln w="6350">
            <a:solidFill>
              <a:srgbClr val="993300"/>
            </a:solidFill>
            <a:miter lim="800000"/>
            <a:headEnd/>
            <a:tailEnd/>
          </a:ln>
        </p:spPr>
        <p:txBody>
          <a:bodyPr wrap="none"/>
          <a:lstStyle/>
          <a:p>
            <a:endParaRPr lang="en-US"/>
          </a:p>
        </p:txBody>
      </p:sp>
      <p:sp>
        <p:nvSpPr>
          <p:cNvPr id="60938" name="Line 1753"/>
          <p:cNvSpPr>
            <a:spLocks noChangeShapeType="1"/>
          </p:cNvSpPr>
          <p:nvPr/>
        </p:nvSpPr>
        <p:spPr bwMode="auto">
          <a:xfrm rot="-8720078">
            <a:off x="5053013" y="1084263"/>
            <a:ext cx="396875" cy="0"/>
          </a:xfrm>
          <a:prstGeom prst="line">
            <a:avLst/>
          </a:prstGeom>
          <a:noFill/>
          <a:ln w="6350">
            <a:solidFill>
              <a:srgbClr val="993300"/>
            </a:solidFill>
            <a:miter lim="800000"/>
            <a:headEnd/>
            <a:tailEnd/>
          </a:ln>
        </p:spPr>
        <p:txBody>
          <a:bodyPr wrap="none"/>
          <a:lstStyle/>
          <a:p>
            <a:endParaRPr lang="en-US"/>
          </a:p>
        </p:txBody>
      </p:sp>
      <p:sp>
        <p:nvSpPr>
          <p:cNvPr id="60939" name="Line 1754"/>
          <p:cNvSpPr>
            <a:spLocks noChangeShapeType="1"/>
          </p:cNvSpPr>
          <p:nvPr/>
        </p:nvSpPr>
        <p:spPr bwMode="auto">
          <a:xfrm rot="-8720078">
            <a:off x="5203825" y="960438"/>
            <a:ext cx="274638" cy="0"/>
          </a:xfrm>
          <a:prstGeom prst="line">
            <a:avLst/>
          </a:prstGeom>
          <a:noFill/>
          <a:ln w="6350">
            <a:solidFill>
              <a:srgbClr val="993300"/>
            </a:solidFill>
            <a:miter lim="800000"/>
            <a:headEnd/>
            <a:tailEnd/>
          </a:ln>
        </p:spPr>
        <p:txBody>
          <a:bodyPr wrap="none"/>
          <a:lstStyle/>
          <a:p>
            <a:endParaRPr lang="en-US"/>
          </a:p>
        </p:txBody>
      </p:sp>
      <p:sp>
        <p:nvSpPr>
          <p:cNvPr id="60940" name="Line 1755"/>
          <p:cNvSpPr>
            <a:spLocks noChangeShapeType="1"/>
          </p:cNvSpPr>
          <p:nvPr/>
        </p:nvSpPr>
        <p:spPr bwMode="auto">
          <a:xfrm rot="-8720078">
            <a:off x="5083175" y="1125538"/>
            <a:ext cx="274638" cy="0"/>
          </a:xfrm>
          <a:prstGeom prst="line">
            <a:avLst/>
          </a:prstGeom>
          <a:noFill/>
          <a:ln w="6350">
            <a:solidFill>
              <a:srgbClr val="993300"/>
            </a:solidFill>
            <a:miter lim="800000"/>
            <a:headEnd/>
            <a:tailEnd/>
          </a:ln>
        </p:spPr>
        <p:txBody>
          <a:bodyPr wrap="none"/>
          <a:lstStyle/>
          <a:p>
            <a:endParaRPr lang="en-US"/>
          </a:p>
        </p:txBody>
      </p:sp>
      <p:sp>
        <p:nvSpPr>
          <p:cNvPr id="60941" name="Oval 1756"/>
          <p:cNvSpPr>
            <a:spLocks noChangeArrowheads="1"/>
          </p:cNvSpPr>
          <p:nvPr/>
        </p:nvSpPr>
        <p:spPr bwMode="auto">
          <a:xfrm rot="-8720078">
            <a:off x="5067300" y="9112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42" name="Freeform 1757"/>
          <p:cNvSpPr>
            <a:spLocks noChangeAspect="1"/>
          </p:cNvSpPr>
          <p:nvPr/>
        </p:nvSpPr>
        <p:spPr bwMode="auto">
          <a:xfrm rot="-8720078">
            <a:off x="5022850" y="10350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43" name="Oval 1759"/>
          <p:cNvSpPr>
            <a:spLocks noChangeArrowheads="1"/>
          </p:cNvSpPr>
          <p:nvPr/>
        </p:nvSpPr>
        <p:spPr bwMode="auto">
          <a:xfrm rot="-8720078">
            <a:off x="5545138" y="139065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44" name="Line 1760"/>
          <p:cNvSpPr>
            <a:spLocks noChangeShapeType="1"/>
          </p:cNvSpPr>
          <p:nvPr/>
        </p:nvSpPr>
        <p:spPr bwMode="auto">
          <a:xfrm rot="-8720078">
            <a:off x="5538788" y="1530350"/>
            <a:ext cx="436562" cy="0"/>
          </a:xfrm>
          <a:prstGeom prst="line">
            <a:avLst/>
          </a:prstGeom>
          <a:noFill/>
          <a:ln w="6350">
            <a:solidFill>
              <a:srgbClr val="993300"/>
            </a:solidFill>
            <a:miter lim="800000"/>
            <a:headEnd/>
            <a:tailEnd/>
          </a:ln>
        </p:spPr>
        <p:txBody>
          <a:bodyPr wrap="none"/>
          <a:lstStyle/>
          <a:p>
            <a:endParaRPr lang="en-US"/>
          </a:p>
        </p:txBody>
      </p:sp>
      <p:sp>
        <p:nvSpPr>
          <p:cNvPr id="60945" name="Line 1761"/>
          <p:cNvSpPr>
            <a:spLocks noChangeShapeType="1"/>
          </p:cNvSpPr>
          <p:nvPr/>
        </p:nvSpPr>
        <p:spPr bwMode="auto">
          <a:xfrm rot="-8720078">
            <a:off x="5597525" y="1485900"/>
            <a:ext cx="396875" cy="0"/>
          </a:xfrm>
          <a:prstGeom prst="line">
            <a:avLst/>
          </a:prstGeom>
          <a:noFill/>
          <a:ln w="6350">
            <a:solidFill>
              <a:srgbClr val="993300"/>
            </a:solidFill>
            <a:miter lim="800000"/>
            <a:headEnd/>
            <a:tailEnd/>
          </a:ln>
        </p:spPr>
        <p:txBody>
          <a:bodyPr wrap="none"/>
          <a:lstStyle/>
          <a:p>
            <a:endParaRPr lang="en-US"/>
          </a:p>
        </p:txBody>
      </p:sp>
      <p:sp>
        <p:nvSpPr>
          <p:cNvPr id="60946" name="Line 1762"/>
          <p:cNvSpPr>
            <a:spLocks noChangeShapeType="1"/>
          </p:cNvSpPr>
          <p:nvPr/>
        </p:nvSpPr>
        <p:spPr bwMode="auto">
          <a:xfrm rot="-8720078">
            <a:off x="5529263" y="1566863"/>
            <a:ext cx="396875" cy="0"/>
          </a:xfrm>
          <a:prstGeom prst="line">
            <a:avLst/>
          </a:prstGeom>
          <a:noFill/>
          <a:ln w="6350">
            <a:solidFill>
              <a:srgbClr val="993300"/>
            </a:solidFill>
            <a:miter lim="800000"/>
            <a:headEnd/>
            <a:tailEnd/>
          </a:ln>
        </p:spPr>
        <p:txBody>
          <a:bodyPr wrap="none"/>
          <a:lstStyle/>
          <a:p>
            <a:endParaRPr lang="en-US"/>
          </a:p>
        </p:txBody>
      </p:sp>
      <p:sp>
        <p:nvSpPr>
          <p:cNvPr id="60947" name="Line 1763"/>
          <p:cNvSpPr>
            <a:spLocks noChangeShapeType="1"/>
          </p:cNvSpPr>
          <p:nvPr/>
        </p:nvSpPr>
        <p:spPr bwMode="auto">
          <a:xfrm rot="-8720078">
            <a:off x="5680075" y="1443038"/>
            <a:ext cx="274638" cy="0"/>
          </a:xfrm>
          <a:prstGeom prst="line">
            <a:avLst/>
          </a:prstGeom>
          <a:noFill/>
          <a:ln w="6350">
            <a:solidFill>
              <a:srgbClr val="993300"/>
            </a:solidFill>
            <a:miter lim="800000"/>
            <a:headEnd/>
            <a:tailEnd/>
          </a:ln>
        </p:spPr>
        <p:txBody>
          <a:bodyPr wrap="none"/>
          <a:lstStyle/>
          <a:p>
            <a:endParaRPr lang="en-US"/>
          </a:p>
        </p:txBody>
      </p:sp>
      <p:sp>
        <p:nvSpPr>
          <p:cNvPr id="60948" name="Line 1764"/>
          <p:cNvSpPr>
            <a:spLocks noChangeShapeType="1"/>
          </p:cNvSpPr>
          <p:nvPr/>
        </p:nvSpPr>
        <p:spPr bwMode="auto">
          <a:xfrm rot="-8720078">
            <a:off x="5559425" y="1608138"/>
            <a:ext cx="274638" cy="0"/>
          </a:xfrm>
          <a:prstGeom prst="line">
            <a:avLst/>
          </a:prstGeom>
          <a:noFill/>
          <a:ln w="6350">
            <a:solidFill>
              <a:srgbClr val="993300"/>
            </a:solidFill>
            <a:miter lim="800000"/>
            <a:headEnd/>
            <a:tailEnd/>
          </a:ln>
        </p:spPr>
        <p:txBody>
          <a:bodyPr wrap="none"/>
          <a:lstStyle/>
          <a:p>
            <a:endParaRPr lang="en-US"/>
          </a:p>
        </p:txBody>
      </p:sp>
      <p:sp>
        <p:nvSpPr>
          <p:cNvPr id="60949" name="Oval 1765"/>
          <p:cNvSpPr>
            <a:spLocks noChangeArrowheads="1"/>
          </p:cNvSpPr>
          <p:nvPr/>
        </p:nvSpPr>
        <p:spPr bwMode="auto">
          <a:xfrm rot="-8720078">
            <a:off x="5543550" y="139382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50" name="Freeform 1766"/>
          <p:cNvSpPr>
            <a:spLocks noChangeAspect="1"/>
          </p:cNvSpPr>
          <p:nvPr/>
        </p:nvSpPr>
        <p:spPr bwMode="auto">
          <a:xfrm rot="-8720078">
            <a:off x="5499100" y="151765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51" name="Oval 1768"/>
          <p:cNvSpPr>
            <a:spLocks noChangeArrowheads="1"/>
          </p:cNvSpPr>
          <p:nvPr/>
        </p:nvSpPr>
        <p:spPr bwMode="auto">
          <a:xfrm rot="-8720078">
            <a:off x="6059488" y="1943100"/>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52" name="Line 1769"/>
          <p:cNvSpPr>
            <a:spLocks noChangeShapeType="1"/>
          </p:cNvSpPr>
          <p:nvPr/>
        </p:nvSpPr>
        <p:spPr bwMode="auto">
          <a:xfrm rot="-8720078">
            <a:off x="6053138" y="2082800"/>
            <a:ext cx="436562" cy="0"/>
          </a:xfrm>
          <a:prstGeom prst="line">
            <a:avLst/>
          </a:prstGeom>
          <a:noFill/>
          <a:ln w="6350">
            <a:solidFill>
              <a:srgbClr val="993300"/>
            </a:solidFill>
            <a:miter lim="800000"/>
            <a:headEnd/>
            <a:tailEnd/>
          </a:ln>
        </p:spPr>
        <p:txBody>
          <a:bodyPr wrap="none"/>
          <a:lstStyle/>
          <a:p>
            <a:endParaRPr lang="en-US"/>
          </a:p>
        </p:txBody>
      </p:sp>
      <p:sp>
        <p:nvSpPr>
          <p:cNvPr id="60953" name="Line 1770"/>
          <p:cNvSpPr>
            <a:spLocks noChangeShapeType="1"/>
          </p:cNvSpPr>
          <p:nvPr/>
        </p:nvSpPr>
        <p:spPr bwMode="auto">
          <a:xfrm rot="-8720078">
            <a:off x="6111875" y="2038350"/>
            <a:ext cx="396875" cy="0"/>
          </a:xfrm>
          <a:prstGeom prst="line">
            <a:avLst/>
          </a:prstGeom>
          <a:noFill/>
          <a:ln w="6350">
            <a:solidFill>
              <a:srgbClr val="993300"/>
            </a:solidFill>
            <a:miter lim="800000"/>
            <a:headEnd/>
            <a:tailEnd/>
          </a:ln>
        </p:spPr>
        <p:txBody>
          <a:bodyPr wrap="none"/>
          <a:lstStyle/>
          <a:p>
            <a:endParaRPr lang="en-US"/>
          </a:p>
        </p:txBody>
      </p:sp>
      <p:sp>
        <p:nvSpPr>
          <p:cNvPr id="60954" name="Line 1771"/>
          <p:cNvSpPr>
            <a:spLocks noChangeShapeType="1"/>
          </p:cNvSpPr>
          <p:nvPr/>
        </p:nvSpPr>
        <p:spPr bwMode="auto">
          <a:xfrm rot="-8720078">
            <a:off x="6043613" y="2119313"/>
            <a:ext cx="396875" cy="0"/>
          </a:xfrm>
          <a:prstGeom prst="line">
            <a:avLst/>
          </a:prstGeom>
          <a:noFill/>
          <a:ln w="6350">
            <a:solidFill>
              <a:srgbClr val="993300"/>
            </a:solidFill>
            <a:miter lim="800000"/>
            <a:headEnd/>
            <a:tailEnd/>
          </a:ln>
        </p:spPr>
        <p:txBody>
          <a:bodyPr wrap="none"/>
          <a:lstStyle/>
          <a:p>
            <a:endParaRPr lang="en-US"/>
          </a:p>
        </p:txBody>
      </p:sp>
      <p:sp>
        <p:nvSpPr>
          <p:cNvPr id="60955" name="Line 1772"/>
          <p:cNvSpPr>
            <a:spLocks noChangeShapeType="1"/>
          </p:cNvSpPr>
          <p:nvPr/>
        </p:nvSpPr>
        <p:spPr bwMode="auto">
          <a:xfrm rot="-8720078">
            <a:off x="6194425" y="1995488"/>
            <a:ext cx="274638" cy="0"/>
          </a:xfrm>
          <a:prstGeom prst="line">
            <a:avLst/>
          </a:prstGeom>
          <a:noFill/>
          <a:ln w="6350">
            <a:solidFill>
              <a:srgbClr val="993300"/>
            </a:solidFill>
            <a:miter lim="800000"/>
            <a:headEnd/>
            <a:tailEnd/>
          </a:ln>
        </p:spPr>
        <p:txBody>
          <a:bodyPr wrap="none"/>
          <a:lstStyle/>
          <a:p>
            <a:endParaRPr lang="en-US"/>
          </a:p>
        </p:txBody>
      </p:sp>
      <p:sp>
        <p:nvSpPr>
          <p:cNvPr id="60956" name="Line 1773"/>
          <p:cNvSpPr>
            <a:spLocks noChangeShapeType="1"/>
          </p:cNvSpPr>
          <p:nvPr/>
        </p:nvSpPr>
        <p:spPr bwMode="auto">
          <a:xfrm rot="-8720078">
            <a:off x="6073775" y="2160588"/>
            <a:ext cx="274638" cy="0"/>
          </a:xfrm>
          <a:prstGeom prst="line">
            <a:avLst/>
          </a:prstGeom>
          <a:noFill/>
          <a:ln w="6350">
            <a:solidFill>
              <a:srgbClr val="993300"/>
            </a:solidFill>
            <a:miter lim="800000"/>
            <a:headEnd/>
            <a:tailEnd/>
          </a:ln>
        </p:spPr>
        <p:txBody>
          <a:bodyPr wrap="none"/>
          <a:lstStyle/>
          <a:p>
            <a:endParaRPr lang="en-US"/>
          </a:p>
        </p:txBody>
      </p:sp>
      <p:sp>
        <p:nvSpPr>
          <p:cNvPr id="60957" name="Oval 1774"/>
          <p:cNvSpPr>
            <a:spLocks noChangeArrowheads="1"/>
          </p:cNvSpPr>
          <p:nvPr/>
        </p:nvSpPr>
        <p:spPr bwMode="auto">
          <a:xfrm rot="-8720078">
            <a:off x="6057900" y="1946275"/>
            <a:ext cx="441325" cy="268288"/>
          </a:xfrm>
          <a:prstGeom prst="ellipse">
            <a:avLst/>
          </a:prstGeom>
          <a:noFill/>
          <a:ln w="25400">
            <a:solidFill>
              <a:srgbClr val="461700"/>
            </a:solidFill>
            <a:miter lim="800000"/>
            <a:headEnd/>
            <a:tailEnd/>
          </a:ln>
        </p:spPr>
        <p:txBody>
          <a:bodyPr wrap="none" anchor="ctr"/>
          <a:lstStyle/>
          <a:p>
            <a:endParaRPr lang="en-US"/>
          </a:p>
        </p:txBody>
      </p:sp>
      <p:sp>
        <p:nvSpPr>
          <p:cNvPr id="60958" name="Freeform 1775"/>
          <p:cNvSpPr>
            <a:spLocks noChangeAspect="1"/>
          </p:cNvSpPr>
          <p:nvPr/>
        </p:nvSpPr>
        <p:spPr bwMode="auto">
          <a:xfrm rot="-8720078">
            <a:off x="6013450" y="20701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59" name="Oval 1777"/>
          <p:cNvSpPr>
            <a:spLocks noChangeArrowheads="1"/>
          </p:cNvSpPr>
          <p:nvPr/>
        </p:nvSpPr>
        <p:spPr bwMode="auto">
          <a:xfrm rot="1972529">
            <a:off x="7462838" y="37147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60" name="Line 1778"/>
          <p:cNvSpPr>
            <a:spLocks noChangeShapeType="1"/>
          </p:cNvSpPr>
          <p:nvPr/>
        </p:nvSpPr>
        <p:spPr bwMode="auto">
          <a:xfrm rot="1972529">
            <a:off x="7472363" y="501650"/>
            <a:ext cx="436562" cy="0"/>
          </a:xfrm>
          <a:prstGeom prst="line">
            <a:avLst/>
          </a:prstGeom>
          <a:noFill/>
          <a:ln w="6350">
            <a:solidFill>
              <a:srgbClr val="993300"/>
            </a:solidFill>
            <a:miter lim="800000"/>
            <a:headEnd/>
            <a:tailEnd/>
          </a:ln>
        </p:spPr>
        <p:txBody>
          <a:bodyPr wrap="none"/>
          <a:lstStyle/>
          <a:p>
            <a:endParaRPr lang="en-US"/>
          </a:p>
        </p:txBody>
      </p:sp>
      <p:sp>
        <p:nvSpPr>
          <p:cNvPr id="60961" name="Line 1779"/>
          <p:cNvSpPr>
            <a:spLocks noChangeShapeType="1"/>
          </p:cNvSpPr>
          <p:nvPr/>
        </p:nvSpPr>
        <p:spPr bwMode="auto">
          <a:xfrm rot="1972529">
            <a:off x="7456488" y="546100"/>
            <a:ext cx="396875" cy="0"/>
          </a:xfrm>
          <a:prstGeom prst="line">
            <a:avLst/>
          </a:prstGeom>
          <a:noFill/>
          <a:ln w="6350">
            <a:solidFill>
              <a:srgbClr val="993300"/>
            </a:solidFill>
            <a:miter lim="800000"/>
            <a:headEnd/>
            <a:tailEnd/>
          </a:ln>
        </p:spPr>
        <p:txBody>
          <a:bodyPr wrap="none"/>
          <a:lstStyle/>
          <a:p>
            <a:endParaRPr lang="en-US"/>
          </a:p>
        </p:txBody>
      </p:sp>
      <p:sp>
        <p:nvSpPr>
          <p:cNvPr id="60962" name="Line 1780"/>
          <p:cNvSpPr>
            <a:spLocks noChangeShapeType="1"/>
          </p:cNvSpPr>
          <p:nvPr/>
        </p:nvSpPr>
        <p:spPr bwMode="auto">
          <a:xfrm rot="1972529">
            <a:off x="7521575" y="463550"/>
            <a:ext cx="396875" cy="0"/>
          </a:xfrm>
          <a:prstGeom prst="line">
            <a:avLst/>
          </a:prstGeom>
          <a:noFill/>
          <a:ln w="6350">
            <a:solidFill>
              <a:srgbClr val="993300"/>
            </a:solidFill>
            <a:miter lim="800000"/>
            <a:headEnd/>
            <a:tailEnd/>
          </a:ln>
        </p:spPr>
        <p:txBody>
          <a:bodyPr wrap="none"/>
          <a:lstStyle/>
          <a:p>
            <a:endParaRPr lang="en-US"/>
          </a:p>
        </p:txBody>
      </p:sp>
      <p:sp>
        <p:nvSpPr>
          <p:cNvPr id="60963" name="Line 1781"/>
          <p:cNvSpPr>
            <a:spLocks noChangeShapeType="1"/>
          </p:cNvSpPr>
          <p:nvPr/>
        </p:nvSpPr>
        <p:spPr bwMode="auto">
          <a:xfrm rot="1972529">
            <a:off x="7494588" y="590550"/>
            <a:ext cx="274637" cy="0"/>
          </a:xfrm>
          <a:prstGeom prst="line">
            <a:avLst/>
          </a:prstGeom>
          <a:noFill/>
          <a:ln w="6350">
            <a:solidFill>
              <a:srgbClr val="993300"/>
            </a:solidFill>
            <a:miter lim="800000"/>
            <a:headEnd/>
            <a:tailEnd/>
          </a:ln>
        </p:spPr>
        <p:txBody>
          <a:bodyPr wrap="none"/>
          <a:lstStyle/>
          <a:p>
            <a:endParaRPr lang="en-US"/>
          </a:p>
        </p:txBody>
      </p:sp>
      <p:sp>
        <p:nvSpPr>
          <p:cNvPr id="60964" name="Line 1782"/>
          <p:cNvSpPr>
            <a:spLocks noChangeShapeType="1"/>
          </p:cNvSpPr>
          <p:nvPr/>
        </p:nvSpPr>
        <p:spPr bwMode="auto">
          <a:xfrm rot="1972529">
            <a:off x="7610475" y="422275"/>
            <a:ext cx="274638" cy="0"/>
          </a:xfrm>
          <a:prstGeom prst="line">
            <a:avLst/>
          </a:prstGeom>
          <a:noFill/>
          <a:ln w="6350">
            <a:solidFill>
              <a:srgbClr val="993300"/>
            </a:solidFill>
            <a:miter lim="800000"/>
            <a:headEnd/>
            <a:tailEnd/>
          </a:ln>
        </p:spPr>
        <p:txBody>
          <a:bodyPr wrap="none"/>
          <a:lstStyle/>
          <a:p>
            <a:endParaRPr lang="en-US"/>
          </a:p>
        </p:txBody>
      </p:sp>
      <p:sp>
        <p:nvSpPr>
          <p:cNvPr id="60965" name="Oval 1783"/>
          <p:cNvSpPr>
            <a:spLocks noChangeArrowheads="1"/>
          </p:cNvSpPr>
          <p:nvPr/>
        </p:nvSpPr>
        <p:spPr bwMode="auto">
          <a:xfrm rot="1972529">
            <a:off x="7466013" y="3698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966" name="Freeform 1784"/>
          <p:cNvSpPr>
            <a:spLocks noChangeAspect="1"/>
          </p:cNvSpPr>
          <p:nvPr/>
        </p:nvSpPr>
        <p:spPr bwMode="auto">
          <a:xfrm rot="1972529">
            <a:off x="7499350" y="3778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67" name="Oval 1786"/>
          <p:cNvSpPr>
            <a:spLocks noChangeArrowheads="1"/>
          </p:cNvSpPr>
          <p:nvPr/>
        </p:nvSpPr>
        <p:spPr bwMode="auto">
          <a:xfrm rot="1972529">
            <a:off x="7945438" y="9239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68" name="Line 1787"/>
          <p:cNvSpPr>
            <a:spLocks noChangeShapeType="1"/>
          </p:cNvSpPr>
          <p:nvPr/>
        </p:nvSpPr>
        <p:spPr bwMode="auto">
          <a:xfrm rot="1972529">
            <a:off x="7954963" y="1054100"/>
            <a:ext cx="436562" cy="0"/>
          </a:xfrm>
          <a:prstGeom prst="line">
            <a:avLst/>
          </a:prstGeom>
          <a:noFill/>
          <a:ln w="6350">
            <a:solidFill>
              <a:srgbClr val="993300"/>
            </a:solidFill>
            <a:miter lim="800000"/>
            <a:headEnd/>
            <a:tailEnd/>
          </a:ln>
        </p:spPr>
        <p:txBody>
          <a:bodyPr wrap="none"/>
          <a:lstStyle/>
          <a:p>
            <a:endParaRPr lang="en-US"/>
          </a:p>
        </p:txBody>
      </p:sp>
      <p:sp>
        <p:nvSpPr>
          <p:cNvPr id="60969" name="Line 1788"/>
          <p:cNvSpPr>
            <a:spLocks noChangeShapeType="1"/>
          </p:cNvSpPr>
          <p:nvPr/>
        </p:nvSpPr>
        <p:spPr bwMode="auto">
          <a:xfrm rot="1972529">
            <a:off x="7939088" y="1098550"/>
            <a:ext cx="396875" cy="0"/>
          </a:xfrm>
          <a:prstGeom prst="line">
            <a:avLst/>
          </a:prstGeom>
          <a:noFill/>
          <a:ln w="6350">
            <a:solidFill>
              <a:srgbClr val="993300"/>
            </a:solidFill>
            <a:miter lim="800000"/>
            <a:headEnd/>
            <a:tailEnd/>
          </a:ln>
        </p:spPr>
        <p:txBody>
          <a:bodyPr wrap="none"/>
          <a:lstStyle/>
          <a:p>
            <a:endParaRPr lang="en-US"/>
          </a:p>
        </p:txBody>
      </p:sp>
      <p:sp>
        <p:nvSpPr>
          <p:cNvPr id="60970" name="Line 1789"/>
          <p:cNvSpPr>
            <a:spLocks noChangeShapeType="1"/>
          </p:cNvSpPr>
          <p:nvPr/>
        </p:nvSpPr>
        <p:spPr bwMode="auto">
          <a:xfrm rot="1972529">
            <a:off x="8004175" y="1016000"/>
            <a:ext cx="396875" cy="0"/>
          </a:xfrm>
          <a:prstGeom prst="line">
            <a:avLst/>
          </a:prstGeom>
          <a:noFill/>
          <a:ln w="6350">
            <a:solidFill>
              <a:srgbClr val="993300"/>
            </a:solidFill>
            <a:miter lim="800000"/>
            <a:headEnd/>
            <a:tailEnd/>
          </a:ln>
        </p:spPr>
        <p:txBody>
          <a:bodyPr wrap="none"/>
          <a:lstStyle/>
          <a:p>
            <a:endParaRPr lang="en-US"/>
          </a:p>
        </p:txBody>
      </p:sp>
      <p:sp>
        <p:nvSpPr>
          <p:cNvPr id="60971" name="Line 1790"/>
          <p:cNvSpPr>
            <a:spLocks noChangeShapeType="1"/>
          </p:cNvSpPr>
          <p:nvPr/>
        </p:nvSpPr>
        <p:spPr bwMode="auto">
          <a:xfrm rot="1972529">
            <a:off x="7977188" y="1143000"/>
            <a:ext cx="274637" cy="0"/>
          </a:xfrm>
          <a:prstGeom prst="line">
            <a:avLst/>
          </a:prstGeom>
          <a:noFill/>
          <a:ln w="6350">
            <a:solidFill>
              <a:srgbClr val="993300"/>
            </a:solidFill>
            <a:miter lim="800000"/>
            <a:headEnd/>
            <a:tailEnd/>
          </a:ln>
        </p:spPr>
        <p:txBody>
          <a:bodyPr wrap="none"/>
          <a:lstStyle/>
          <a:p>
            <a:endParaRPr lang="en-US"/>
          </a:p>
        </p:txBody>
      </p:sp>
      <p:sp>
        <p:nvSpPr>
          <p:cNvPr id="60972" name="Line 1791"/>
          <p:cNvSpPr>
            <a:spLocks noChangeShapeType="1"/>
          </p:cNvSpPr>
          <p:nvPr/>
        </p:nvSpPr>
        <p:spPr bwMode="auto">
          <a:xfrm rot="1972529">
            <a:off x="8093075" y="974725"/>
            <a:ext cx="274638" cy="0"/>
          </a:xfrm>
          <a:prstGeom prst="line">
            <a:avLst/>
          </a:prstGeom>
          <a:noFill/>
          <a:ln w="6350">
            <a:solidFill>
              <a:srgbClr val="993300"/>
            </a:solidFill>
            <a:miter lim="800000"/>
            <a:headEnd/>
            <a:tailEnd/>
          </a:ln>
        </p:spPr>
        <p:txBody>
          <a:bodyPr wrap="none"/>
          <a:lstStyle/>
          <a:p>
            <a:endParaRPr lang="en-US"/>
          </a:p>
        </p:txBody>
      </p:sp>
      <p:sp>
        <p:nvSpPr>
          <p:cNvPr id="60973" name="Oval 1792"/>
          <p:cNvSpPr>
            <a:spLocks noChangeArrowheads="1"/>
          </p:cNvSpPr>
          <p:nvPr/>
        </p:nvSpPr>
        <p:spPr bwMode="auto">
          <a:xfrm rot="1972529">
            <a:off x="7948613" y="9223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974" name="Freeform 1793"/>
          <p:cNvSpPr>
            <a:spLocks noChangeAspect="1"/>
          </p:cNvSpPr>
          <p:nvPr/>
        </p:nvSpPr>
        <p:spPr bwMode="auto">
          <a:xfrm rot="1972529">
            <a:off x="7981950" y="9302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75" name="Oval 1795"/>
          <p:cNvSpPr>
            <a:spLocks noChangeArrowheads="1"/>
          </p:cNvSpPr>
          <p:nvPr/>
        </p:nvSpPr>
        <p:spPr bwMode="auto">
          <a:xfrm rot="1972529">
            <a:off x="8428038" y="14065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0976" name="Line 1796"/>
          <p:cNvSpPr>
            <a:spLocks noChangeShapeType="1"/>
          </p:cNvSpPr>
          <p:nvPr/>
        </p:nvSpPr>
        <p:spPr bwMode="auto">
          <a:xfrm rot="1972529">
            <a:off x="8437563" y="1536700"/>
            <a:ext cx="436562" cy="0"/>
          </a:xfrm>
          <a:prstGeom prst="line">
            <a:avLst/>
          </a:prstGeom>
          <a:noFill/>
          <a:ln w="6350">
            <a:solidFill>
              <a:srgbClr val="993300"/>
            </a:solidFill>
            <a:miter lim="800000"/>
            <a:headEnd/>
            <a:tailEnd/>
          </a:ln>
        </p:spPr>
        <p:txBody>
          <a:bodyPr wrap="none"/>
          <a:lstStyle/>
          <a:p>
            <a:endParaRPr lang="en-US"/>
          </a:p>
        </p:txBody>
      </p:sp>
      <p:sp>
        <p:nvSpPr>
          <p:cNvPr id="60977" name="Line 1797"/>
          <p:cNvSpPr>
            <a:spLocks noChangeShapeType="1"/>
          </p:cNvSpPr>
          <p:nvPr/>
        </p:nvSpPr>
        <p:spPr bwMode="auto">
          <a:xfrm rot="1972529">
            <a:off x="8421688" y="1581150"/>
            <a:ext cx="396875" cy="0"/>
          </a:xfrm>
          <a:prstGeom prst="line">
            <a:avLst/>
          </a:prstGeom>
          <a:noFill/>
          <a:ln w="6350">
            <a:solidFill>
              <a:srgbClr val="993300"/>
            </a:solidFill>
            <a:miter lim="800000"/>
            <a:headEnd/>
            <a:tailEnd/>
          </a:ln>
        </p:spPr>
        <p:txBody>
          <a:bodyPr wrap="none"/>
          <a:lstStyle/>
          <a:p>
            <a:endParaRPr lang="en-US"/>
          </a:p>
        </p:txBody>
      </p:sp>
      <p:sp>
        <p:nvSpPr>
          <p:cNvPr id="60978" name="Line 1798"/>
          <p:cNvSpPr>
            <a:spLocks noChangeShapeType="1"/>
          </p:cNvSpPr>
          <p:nvPr/>
        </p:nvSpPr>
        <p:spPr bwMode="auto">
          <a:xfrm rot="1972529">
            <a:off x="8486775" y="1498600"/>
            <a:ext cx="396875" cy="0"/>
          </a:xfrm>
          <a:prstGeom prst="line">
            <a:avLst/>
          </a:prstGeom>
          <a:noFill/>
          <a:ln w="6350">
            <a:solidFill>
              <a:srgbClr val="993300"/>
            </a:solidFill>
            <a:miter lim="800000"/>
            <a:headEnd/>
            <a:tailEnd/>
          </a:ln>
        </p:spPr>
        <p:txBody>
          <a:bodyPr wrap="none"/>
          <a:lstStyle/>
          <a:p>
            <a:endParaRPr lang="en-US"/>
          </a:p>
        </p:txBody>
      </p:sp>
      <p:sp>
        <p:nvSpPr>
          <p:cNvPr id="60979" name="Line 1799"/>
          <p:cNvSpPr>
            <a:spLocks noChangeShapeType="1"/>
          </p:cNvSpPr>
          <p:nvPr/>
        </p:nvSpPr>
        <p:spPr bwMode="auto">
          <a:xfrm rot="1972529">
            <a:off x="8459788" y="1625600"/>
            <a:ext cx="274637" cy="0"/>
          </a:xfrm>
          <a:prstGeom prst="line">
            <a:avLst/>
          </a:prstGeom>
          <a:noFill/>
          <a:ln w="6350">
            <a:solidFill>
              <a:srgbClr val="993300"/>
            </a:solidFill>
            <a:miter lim="800000"/>
            <a:headEnd/>
            <a:tailEnd/>
          </a:ln>
        </p:spPr>
        <p:txBody>
          <a:bodyPr wrap="none"/>
          <a:lstStyle/>
          <a:p>
            <a:endParaRPr lang="en-US"/>
          </a:p>
        </p:txBody>
      </p:sp>
      <p:sp>
        <p:nvSpPr>
          <p:cNvPr id="60980" name="Line 1800"/>
          <p:cNvSpPr>
            <a:spLocks noChangeShapeType="1"/>
          </p:cNvSpPr>
          <p:nvPr/>
        </p:nvSpPr>
        <p:spPr bwMode="auto">
          <a:xfrm rot="1972529">
            <a:off x="8575675" y="1457325"/>
            <a:ext cx="274638" cy="0"/>
          </a:xfrm>
          <a:prstGeom prst="line">
            <a:avLst/>
          </a:prstGeom>
          <a:noFill/>
          <a:ln w="6350">
            <a:solidFill>
              <a:srgbClr val="993300"/>
            </a:solidFill>
            <a:miter lim="800000"/>
            <a:headEnd/>
            <a:tailEnd/>
          </a:ln>
        </p:spPr>
        <p:txBody>
          <a:bodyPr wrap="none"/>
          <a:lstStyle/>
          <a:p>
            <a:endParaRPr lang="en-US"/>
          </a:p>
        </p:txBody>
      </p:sp>
      <p:sp>
        <p:nvSpPr>
          <p:cNvPr id="60981" name="Oval 1801"/>
          <p:cNvSpPr>
            <a:spLocks noChangeArrowheads="1"/>
          </p:cNvSpPr>
          <p:nvPr/>
        </p:nvSpPr>
        <p:spPr bwMode="auto">
          <a:xfrm rot="1972529">
            <a:off x="8431213" y="14049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982" name="Freeform 1802"/>
          <p:cNvSpPr>
            <a:spLocks noChangeAspect="1"/>
          </p:cNvSpPr>
          <p:nvPr/>
        </p:nvSpPr>
        <p:spPr bwMode="auto">
          <a:xfrm rot="1972529">
            <a:off x="8464550" y="14128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83" name="Oval 1804"/>
          <p:cNvSpPr>
            <a:spLocks noChangeArrowheads="1"/>
          </p:cNvSpPr>
          <p:nvPr/>
        </p:nvSpPr>
        <p:spPr bwMode="auto">
          <a:xfrm rot="3576076">
            <a:off x="6973094" y="3690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984" name="Line 1805"/>
          <p:cNvSpPr>
            <a:spLocks noChangeShapeType="1"/>
          </p:cNvSpPr>
          <p:nvPr/>
        </p:nvSpPr>
        <p:spPr bwMode="auto">
          <a:xfrm rot="3576076">
            <a:off x="6984206" y="500857"/>
            <a:ext cx="436563" cy="0"/>
          </a:xfrm>
          <a:prstGeom prst="line">
            <a:avLst/>
          </a:prstGeom>
          <a:noFill/>
          <a:ln w="6350">
            <a:solidFill>
              <a:srgbClr val="993300"/>
            </a:solidFill>
            <a:miter lim="800000"/>
            <a:headEnd/>
            <a:tailEnd/>
          </a:ln>
        </p:spPr>
        <p:txBody>
          <a:bodyPr wrap="none"/>
          <a:lstStyle/>
          <a:p>
            <a:endParaRPr lang="en-US"/>
          </a:p>
        </p:txBody>
      </p:sp>
      <p:sp>
        <p:nvSpPr>
          <p:cNvPr id="60985" name="Line 1806"/>
          <p:cNvSpPr>
            <a:spLocks noChangeShapeType="1"/>
          </p:cNvSpPr>
          <p:nvPr/>
        </p:nvSpPr>
        <p:spPr bwMode="auto">
          <a:xfrm rot="3576076">
            <a:off x="6951662" y="523876"/>
            <a:ext cx="396875" cy="0"/>
          </a:xfrm>
          <a:prstGeom prst="line">
            <a:avLst/>
          </a:prstGeom>
          <a:noFill/>
          <a:ln w="6350">
            <a:solidFill>
              <a:srgbClr val="993300"/>
            </a:solidFill>
            <a:miter lim="800000"/>
            <a:headEnd/>
            <a:tailEnd/>
          </a:ln>
        </p:spPr>
        <p:txBody>
          <a:bodyPr wrap="none"/>
          <a:lstStyle/>
          <a:p>
            <a:endParaRPr lang="en-US"/>
          </a:p>
        </p:txBody>
      </p:sp>
      <p:sp>
        <p:nvSpPr>
          <p:cNvPr id="60986" name="Line 1807"/>
          <p:cNvSpPr>
            <a:spLocks noChangeShapeType="1"/>
          </p:cNvSpPr>
          <p:nvPr/>
        </p:nvSpPr>
        <p:spPr bwMode="auto">
          <a:xfrm rot="3576076">
            <a:off x="7046912" y="479426"/>
            <a:ext cx="396875" cy="0"/>
          </a:xfrm>
          <a:prstGeom prst="line">
            <a:avLst/>
          </a:prstGeom>
          <a:noFill/>
          <a:ln w="6350">
            <a:solidFill>
              <a:srgbClr val="993300"/>
            </a:solidFill>
            <a:miter lim="800000"/>
            <a:headEnd/>
            <a:tailEnd/>
          </a:ln>
        </p:spPr>
        <p:txBody>
          <a:bodyPr wrap="none"/>
          <a:lstStyle/>
          <a:p>
            <a:endParaRPr lang="en-US"/>
          </a:p>
        </p:txBody>
      </p:sp>
      <p:sp>
        <p:nvSpPr>
          <p:cNvPr id="60987" name="Line 1808"/>
          <p:cNvSpPr>
            <a:spLocks noChangeShapeType="1"/>
          </p:cNvSpPr>
          <p:nvPr/>
        </p:nvSpPr>
        <p:spPr bwMode="auto">
          <a:xfrm rot="3576076">
            <a:off x="6973094" y="554832"/>
            <a:ext cx="274637" cy="0"/>
          </a:xfrm>
          <a:prstGeom prst="line">
            <a:avLst/>
          </a:prstGeom>
          <a:noFill/>
          <a:ln w="6350">
            <a:solidFill>
              <a:srgbClr val="993300"/>
            </a:solidFill>
            <a:miter lim="800000"/>
            <a:headEnd/>
            <a:tailEnd/>
          </a:ln>
        </p:spPr>
        <p:txBody>
          <a:bodyPr wrap="none"/>
          <a:lstStyle/>
          <a:p>
            <a:endParaRPr lang="en-US"/>
          </a:p>
        </p:txBody>
      </p:sp>
      <p:sp>
        <p:nvSpPr>
          <p:cNvPr id="60988" name="Line 1809"/>
          <p:cNvSpPr>
            <a:spLocks noChangeShapeType="1"/>
          </p:cNvSpPr>
          <p:nvPr/>
        </p:nvSpPr>
        <p:spPr bwMode="auto">
          <a:xfrm rot="3576076">
            <a:off x="7152481" y="454819"/>
            <a:ext cx="274638" cy="0"/>
          </a:xfrm>
          <a:prstGeom prst="line">
            <a:avLst/>
          </a:prstGeom>
          <a:noFill/>
          <a:ln w="6350">
            <a:solidFill>
              <a:srgbClr val="993300"/>
            </a:solidFill>
            <a:miter lim="800000"/>
            <a:headEnd/>
            <a:tailEnd/>
          </a:ln>
        </p:spPr>
        <p:txBody>
          <a:bodyPr wrap="none"/>
          <a:lstStyle/>
          <a:p>
            <a:endParaRPr lang="en-US"/>
          </a:p>
        </p:txBody>
      </p:sp>
      <p:sp>
        <p:nvSpPr>
          <p:cNvPr id="60989" name="Oval 1810"/>
          <p:cNvSpPr>
            <a:spLocks noChangeArrowheads="1"/>
          </p:cNvSpPr>
          <p:nvPr/>
        </p:nvSpPr>
        <p:spPr bwMode="auto">
          <a:xfrm rot="3576076">
            <a:off x="6976269" y="3675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990" name="Freeform 1811"/>
          <p:cNvSpPr>
            <a:spLocks noChangeAspect="1"/>
          </p:cNvSpPr>
          <p:nvPr/>
        </p:nvSpPr>
        <p:spPr bwMode="auto">
          <a:xfrm rot="3576076">
            <a:off x="7032625" y="3968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91" name="Oval 1813"/>
          <p:cNvSpPr>
            <a:spLocks noChangeArrowheads="1"/>
          </p:cNvSpPr>
          <p:nvPr/>
        </p:nvSpPr>
        <p:spPr bwMode="auto">
          <a:xfrm rot="3576076">
            <a:off x="7468394" y="9151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60992" name="Line 1814"/>
          <p:cNvSpPr>
            <a:spLocks noChangeShapeType="1"/>
          </p:cNvSpPr>
          <p:nvPr/>
        </p:nvSpPr>
        <p:spPr bwMode="auto">
          <a:xfrm rot="3576076">
            <a:off x="7479506" y="1046957"/>
            <a:ext cx="436563" cy="0"/>
          </a:xfrm>
          <a:prstGeom prst="line">
            <a:avLst/>
          </a:prstGeom>
          <a:noFill/>
          <a:ln w="6350">
            <a:solidFill>
              <a:srgbClr val="993300"/>
            </a:solidFill>
            <a:miter lim="800000"/>
            <a:headEnd/>
            <a:tailEnd/>
          </a:ln>
        </p:spPr>
        <p:txBody>
          <a:bodyPr wrap="none"/>
          <a:lstStyle/>
          <a:p>
            <a:endParaRPr lang="en-US"/>
          </a:p>
        </p:txBody>
      </p:sp>
      <p:sp>
        <p:nvSpPr>
          <p:cNvPr id="60993" name="Line 1815"/>
          <p:cNvSpPr>
            <a:spLocks noChangeShapeType="1"/>
          </p:cNvSpPr>
          <p:nvPr/>
        </p:nvSpPr>
        <p:spPr bwMode="auto">
          <a:xfrm rot="3576076">
            <a:off x="7446962" y="1069976"/>
            <a:ext cx="396875" cy="0"/>
          </a:xfrm>
          <a:prstGeom prst="line">
            <a:avLst/>
          </a:prstGeom>
          <a:noFill/>
          <a:ln w="6350">
            <a:solidFill>
              <a:srgbClr val="993300"/>
            </a:solidFill>
            <a:miter lim="800000"/>
            <a:headEnd/>
            <a:tailEnd/>
          </a:ln>
        </p:spPr>
        <p:txBody>
          <a:bodyPr wrap="none"/>
          <a:lstStyle/>
          <a:p>
            <a:endParaRPr lang="en-US"/>
          </a:p>
        </p:txBody>
      </p:sp>
      <p:sp>
        <p:nvSpPr>
          <p:cNvPr id="60994" name="Line 1816"/>
          <p:cNvSpPr>
            <a:spLocks noChangeShapeType="1"/>
          </p:cNvSpPr>
          <p:nvPr/>
        </p:nvSpPr>
        <p:spPr bwMode="auto">
          <a:xfrm rot="3576076">
            <a:off x="7542212" y="1025526"/>
            <a:ext cx="396875" cy="0"/>
          </a:xfrm>
          <a:prstGeom prst="line">
            <a:avLst/>
          </a:prstGeom>
          <a:noFill/>
          <a:ln w="6350">
            <a:solidFill>
              <a:srgbClr val="993300"/>
            </a:solidFill>
            <a:miter lim="800000"/>
            <a:headEnd/>
            <a:tailEnd/>
          </a:ln>
        </p:spPr>
        <p:txBody>
          <a:bodyPr wrap="none"/>
          <a:lstStyle/>
          <a:p>
            <a:endParaRPr lang="en-US"/>
          </a:p>
        </p:txBody>
      </p:sp>
      <p:sp>
        <p:nvSpPr>
          <p:cNvPr id="60995" name="Line 1817"/>
          <p:cNvSpPr>
            <a:spLocks noChangeShapeType="1"/>
          </p:cNvSpPr>
          <p:nvPr/>
        </p:nvSpPr>
        <p:spPr bwMode="auto">
          <a:xfrm rot="3576076">
            <a:off x="7468394" y="1100932"/>
            <a:ext cx="274637" cy="0"/>
          </a:xfrm>
          <a:prstGeom prst="line">
            <a:avLst/>
          </a:prstGeom>
          <a:noFill/>
          <a:ln w="6350">
            <a:solidFill>
              <a:srgbClr val="993300"/>
            </a:solidFill>
            <a:miter lim="800000"/>
            <a:headEnd/>
            <a:tailEnd/>
          </a:ln>
        </p:spPr>
        <p:txBody>
          <a:bodyPr wrap="none"/>
          <a:lstStyle/>
          <a:p>
            <a:endParaRPr lang="en-US"/>
          </a:p>
        </p:txBody>
      </p:sp>
      <p:sp>
        <p:nvSpPr>
          <p:cNvPr id="60996" name="Line 1818"/>
          <p:cNvSpPr>
            <a:spLocks noChangeShapeType="1"/>
          </p:cNvSpPr>
          <p:nvPr/>
        </p:nvSpPr>
        <p:spPr bwMode="auto">
          <a:xfrm rot="3576076">
            <a:off x="7647781" y="1000919"/>
            <a:ext cx="274638" cy="0"/>
          </a:xfrm>
          <a:prstGeom prst="line">
            <a:avLst/>
          </a:prstGeom>
          <a:noFill/>
          <a:ln w="6350">
            <a:solidFill>
              <a:srgbClr val="993300"/>
            </a:solidFill>
            <a:miter lim="800000"/>
            <a:headEnd/>
            <a:tailEnd/>
          </a:ln>
        </p:spPr>
        <p:txBody>
          <a:bodyPr wrap="none"/>
          <a:lstStyle/>
          <a:p>
            <a:endParaRPr lang="en-US"/>
          </a:p>
        </p:txBody>
      </p:sp>
      <p:sp>
        <p:nvSpPr>
          <p:cNvPr id="60997" name="Oval 1819"/>
          <p:cNvSpPr>
            <a:spLocks noChangeArrowheads="1"/>
          </p:cNvSpPr>
          <p:nvPr/>
        </p:nvSpPr>
        <p:spPr bwMode="auto">
          <a:xfrm rot="3576076">
            <a:off x="7471569" y="9136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0998" name="Freeform 1820"/>
          <p:cNvSpPr>
            <a:spLocks noChangeAspect="1"/>
          </p:cNvSpPr>
          <p:nvPr/>
        </p:nvSpPr>
        <p:spPr bwMode="auto">
          <a:xfrm rot="3576076">
            <a:off x="7527925" y="9429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0999" name="Oval 1822"/>
          <p:cNvSpPr>
            <a:spLocks noChangeArrowheads="1"/>
          </p:cNvSpPr>
          <p:nvPr/>
        </p:nvSpPr>
        <p:spPr bwMode="auto">
          <a:xfrm rot="3576076">
            <a:off x="7944644" y="1410494"/>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00" name="Line 1823"/>
          <p:cNvSpPr>
            <a:spLocks noChangeShapeType="1"/>
          </p:cNvSpPr>
          <p:nvPr/>
        </p:nvSpPr>
        <p:spPr bwMode="auto">
          <a:xfrm rot="3576076">
            <a:off x="7955756" y="1542257"/>
            <a:ext cx="436563" cy="0"/>
          </a:xfrm>
          <a:prstGeom prst="line">
            <a:avLst/>
          </a:prstGeom>
          <a:noFill/>
          <a:ln w="6350">
            <a:solidFill>
              <a:srgbClr val="993300"/>
            </a:solidFill>
            <a:miter lim="800000"/>
            <a:headEnd/>
            <a:tailEnd/>
          </a:ln>
        </p:spPr>
        <p:txBody>
          <a:bodyPr wrap="none"/>
          <a:lstStyle/>
          <a:p>
            <a:endParaRPr lang="en-US"/>
          </a:p>
        </p:txBody>
      </p:sp>
      <p:sp>
        <p:nvSpPr>
          <p:cNvPr id="61001" name="Line 1824"/>
          <p:cNvSpPr>
            <a:spLocks noChangeShapeType="1"/>
          </p:cNvSpPr>
          <p:nvPr/>
        </p:nvSpPr>
        <p:spPr bwMode="auto">
          <a:xfrm rot="3576076">
            <a:off x="7923212" y="1565276"/>
            <a:ext cx="396875" cy="0"/>
          </a:xfrm>
          <a:prstGeom prst="line">
            <a:avLst/>
          </a:prstGeom>
          <a:noFill/>
          <a:ln w="6350">
            <a:solidFill>
              <a:srgbClr val="993300"/>
            </a:solidFill>
            <a:miter lim="800000"/>
            <a:headEnd/>
            <a:tailEnd/>
          </a:ln>
        </p:spPr>
        <p:txBody>
          <a:bodyPr wrap="none"/>
          <a:lstStyle/>
          <a:p>
            <a:endParaRPr lang="en-US"/>
          </a:p>
        </p:txBody>
      </p:sp>
      <p:sp>
        <p:nvSpPr>
          <p:cNvPr id="61002" name="Line 1825"/>
          <p:cNvSpPr>
            <a:spLocks noChangeShapeType="1"/>
          </p:cNvSpPr>
          <p:nvPr/>
        </p:nvSpPr>
        <p:spPr bwMode="auto">
          <a:xfrm rot="3576076">
            <a:off x="8018462" y="1520826"/>
            <a:ext cx="396875" cy="0"/>
          </a:xfrm>
          <a:prstGeom prst="line">
            <a:avLst/>
          </a:prstGeom>
          <a:noFill/>
          <a:ln w="6350">
            <a:solidFill>
              <a:srgbClr val="993300"/>
            </a:solidFill>
            <a:miter lim="800000"/>
            <a:headEnd/>
            <a:tailEnd/>
          </a:ln>
        </p:spPr>
        <p:txBody>
          <a:bodyPr wrap="none"/>
          <a:lstStyle/>
          <a:p>
            <a:endParaRPr lang="en-US"/>
          </a:p>
        </p:txBody>
      </p:sp>
      <p:sp>
        <p:nvSpPr>
          <p:cNvPr id="61003" name="Line 1826"/>
          <p:cNvSpPr>
            <a:spLocks noChangeShapeType="1"/>
          </p:cNvSpPr>
          <p:nvPr/>
        </p:nvSpPr>
        <p:spPr bwMode="auto">
          <a:xfrm rot="3576076">
            <a:off x="7944644" y="1596232"/>
            <a:ext cx="274637" cy="0"/>
          </a:xfrm>
          <a:prstGeom prst="line">
            <a:avLst/>
          </a:prstGeom>
          <a:noFill/>
          <a:ln w="6350">
            <a:solidFill>
              <a:srgbClr val="993300"/>
            </a:solidFill>
            <a:miter lim="800000"/>
            <a:headEnd/>
            <a:tailEnd/>
          </a:ln>
        </p:spPr>
        <p:txBody>
          <a:bodyPr wrap="none"/>
          <a:lstStyle/>
          <a:p>
            <a:endParaRPr lang="en-US"/>
          </a:p>
        </p:txBody>
      </p:sp>
      <p:sp>
        <p:nvSpPr>
          <p:cNvPr id="61004" name="Line 1827"/>
          <p:cNvSpPr>
            <a:spLocks noChangeShapeType="1"/>
          </p:cNvSpPr>
          <p:nvPr/>
        </p:nvSpPr>
        <p:spPr bwMode="auto">
          <a:xfrm rot="3576076">
            <a:off x="8124031" y="1496219"/>
            <a:ext cx="274638" cy="0"/>
          </a:xfrm>
          <a:prstGeom prst="line">
            <a:avLst/>
          </a:prstGeom>
          <a:noFill/>
          <a:ln w="6350">
            <a:solidFill>
              <a:srgbClr val="993300"/>
            </a:solidFill>
            <a:miter lim="800000"/>
            <a:headEnd/>
            <a:tailEnd/>
          </a:ln>
        </p:spPr>
        <p:txBody>
          <a:bodyPr wrap="none"/>
          <a:lstStyle/>
          <a:p>
            <a:endParaRPr lang="en-US"/>
          </a:p>
        </p:txBody>
      </p:sp>
      <p:sp>
        <p:nvSpPr>
          <p:cNvPr id="61005" name="Oval 1828"/>
          <p:cNvSpPr>
            <a:spLocks noChangeArrowheads="1"/>
          </p:cNvSpPr>
          <p:nvPr/>
        </p:nvSpPr>
        <p:spPr bwMode="auto">
          <a:xfrm rot="3576076">
            <a:off x="7947819" y="140890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06" name="Freeform 1829"/>
          <p:cNvSpPr>
            <a:spLocks noChangeAspect="1"/>
          </p:cNvSpPr>
          <p:nvPr/>
        </p:nvSpPr>
        <p:spPr bwMode="auto">
          <a:xfrm rot="3576076">
            <a:off x="8004175" y="143827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07" name="Oval 1831"/>
          <p:cNvSpPr>
            <a:spLocks noChangeArrowheads="1"/>
          </p:cNvSpPr>
          <p:nvPr/>
        </p:nvSpPr>
        <p:spPr bwMode="auto">
          <a:xfrm rot="3576076">
            <a:off x="8427244" y="1950244"/>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08" name="Line 1832"/>
          <p:cNvSpPr>
            <a:spLocks noChangeShapeType="1"/>
          </p:cNvSpPr>
          <p:nvPr/>
        </p:nvSpPr>
        <p:spPr bwMode="auto">
          <a:xfrm rot="3576076">
            <a:off x="8438356" y="2082007"/>
            <a:ext cx="436563" cy="0"/>
          </a:xfrm>
          <a:prstGeom prst="line">
            <a:avLst/>
          </a:prstGeom>
          <a:noFill/>
          <a:ln w="6350">
            <a:solidFill>
              <a:srgbClr val="993300"/>
            </a:solidFill>
            <a:miter lim="800000"/>
            <a:headEnd/>
            <a:tailEnd/>
          </a:ln>
        </p:spPr>
        <p:txBody>
          <a:bodyPr wrap="none"/>
          <a:lstStyle/>
          <a:p>
            <a:endParaRPr lang="en-US"/>
          </a:p>
        </p:txBody>
      </p:sp>
      <p:sp>
        <p:nvSpPr>
          <p:cNvPr id="61009" name="Line 1833"/>
          <p:cNvSpPr>
            <a:spLocks noChangeShapeType="1"/>
          </p:cNvSpPr>
          <p:nvPr/>
        </p:nvSpPr>
        <p:spPr bwMode="auto">
          <a:xfrm rot="3576076">
            <a:off x="8405812" y="2105026"/>
            <a:ext cx="396875" cy="0"/>
          </a:xfrm>
          <a:prstGeom prst="line">
            <a:avLst/>
          </a:prstGeom>
          <a:noFill/>
          <a:ln w="6350">
            <a:solidFill>
              <a:srgbClr val="993300"/>
            </a:solidFill>
            <a:miter lim="800000"/>
            <a:headEnd/>
            <a:tailEnd/>
          </a:ln>
        </p:spPr>
        <p:txBody>
          <a:bodyPr wrap="none"/>
          <a:lstStyle/>
          <a:p>
            <a:endParaRPr lang="en-US"/>
          </a:p>
        </p:txBody>
      </p:sp>
      <p:sp>
        <p:nvSpPr>
          <p:cNvPr id="61010" name="Line 1834"/>
          <p:cNvSpPr>
            <a:spLocks noChangeShapeType="1"/>
          </p:cNvSpPr>
          <p:nvPr/>
        </p:nvSpPr>
        <p:spPr bwMode="auto">
          <a:xfrm rot="3576076">
            <a:off x="8501062" y="2060576"/>
            <a:ext cx="396875" cy="0"/>
          </a:xfrm>
          <a:prstGeom prst="line">
            <a:avLst/>
          </a:prstGeom>
          <a:noFill/>
          <a:ln w="6350">
            <a:solidFill>
              <a:srgbClr val="993300"/>
            </a:solidFill>
            <a:miter lim="800000"/>
            <a:headEnd/>
            <a:tailEnd/>
          </a:ln>
        </p:spPr>
        <p:txBody>
          <a:bodyPr wrap="none"/>
          <a:lstStyle/>
          <a:p>
            <a:endParaRPr lang="en-US"/>
          </a:p>
        </p:txBody>
      </p:sp>
      <p:sp>
        <p:nvSpPr>
          <p:cNvPr id="61011" name="Line 1835"/>
          <p:cNvSpPr>
            <a:spLocks noChangeShapeType="1"/>
          </p:cNvSpPr>
          <p:nvPr/>
        </p:nvSpPr>
        <p:spPr bwMode="auto">
          <a:xfrm rot="3576076">
            <a:off x="8427244" y="2135982"/>
            <a:ext cx="274637" cy="0"/>
          </a:xfrm>
          <a:prstGeom prst="line">
            <a:avLst/>
          </a:prstGeom>
          <a:noFill/>
          <a:ln w="6350">
            <a:solidFill>
              <a:srgbClr val="993300"/>
            </a:solidFill>
            <a:miter lim="800000"/>
            <a:headEnd/>
            <a:tailEnd/>
          </a:ln>
        </p:spPr>
        <p:txBody>
          <a:bodyPr wrap="none"/>
          <a:lstStyle/>
          <a:p>
            <a:endParaRPr lang="en-US"/>
          </a:p>
        </p:txBody>
      </p:sp>
      <p:sp>
        <p:nvSpPr>
          <p:cNvPr id="61012" name="Line 1836"/>
          <p:cNvSpPr>
            <a:spLocks noChangeShapeType="1"/>
          </p:cNvSpPr>
          <p:nvPr/>
        </p:nvSpPr>
        <p:spPr bwMode="auto">
          <a:xfrm rot="3576076">
            <a:off x="8606631" y="2035969"/>
            <a:ext cx="274638" cy="0"/>
          </a:xfrm>
          <a:prstGeom prst="line">
            <a:avLst/>
          </a:prstGeom>
          <a:noFill/>
          <a:ln w="6350">
            <a:solidFill>
              <a:srgbClr val="993300"/>
            </a:solidFill>
            <a:miter lim="800000"/>
            <a:headEnd/>
            <a:tailEnd/>
          </a:ln>
        </p:spPr>
        <p:txBody>
          <a:bodyPr wrap="none"/>
          <a:lstStyle/>
          <a:p>
            <a:endParaRPr lang="en-US"/>
          </a:p>
        </p:txBody>
      </p:sp>
      <p:sp>
        <p:nvSpPr>
          <p:cNvPr id="61013" name="Oval 1837"/>
          <p:cNvSpPr>
            <a:spLocks noChangeArrowheads="1"/>
          </p:cNvSpPr>
          <p:nvPr/>
        </p:nvSpPr>
        <p:spPr bwMode="auto">
          <a:xfrm rot="3576076">
            <a:off x="8430419" y="1948657"/>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14" name="Freeform 1838"/>
          <p:cNvSpPr>
            <a:spLocks noChangeAspect="1"/>
          </p:cNvSpPr>
          <p:nvPr/>
        </p:nvSpPr>
        <p:spPr bwMode="auto">
          <a:xfrm rot="3576076">
            <a:off x="8486775" y="1978025"/>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15" name="Oval 1840"/>
          <p:cNvSpPr>
            <a:spLocks noChangeArrowheads="1"/>
          </p:cNvSpPr>
          <p:nvPr/>
        </p:nvSpPr>
        <p:spPr bwMode="auto">
          <a:xfrm rot="5400000">
            <a:off x="6509544" y="3579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16" name="Line 1841"/>
          <p:cNvSpPr>
            <a:spLocks noChangeShapeType="1"/>
          </p:cNvSpPr>
          <p:nvPr/>
        </p:nvSpPr>
        <p:spPr bwMode="auto">
          <a:xfrm rot="5400000">
            <a:off x="6520656" y="494507"/>
            <a:ext cx="436563" cy="0"/>
          </a:xfrm>
          <a:prstGeom prst="line">
            <a:avLst/>
          </a:prstGeom>
          <a:noFill/>
          <a:ln w="6350">
            <a:solidFill>
              <a:srgbClr val="993300"/>
            </a:solidFill>
            <a:miter lim="800000"/>
            <a:headEnd/>
            <a:tailEnd/>
          </a:ln>
        </p:spPr>
        <p:txBody>
          <a:bodyPr wrap="none"/>
          <a:lstStyle/>
          <a:p>
            <a:endParaRPr lang="en-US"/>
          </a:p>
        </p:txBody>
      </p:sp>
      <p:sp>
        <p:nvSpPr>
          <p:cNvPr id="61017" name="Line 1842"/>
          <p:cNvSpPr>
            <a:spLocks noChangeShapeType="1"/>
          </p:cNvSpPr>
          <p:nvPr/>
        </p:nvSpPr>
        <p:spPr bwMode="auto">
          <a:xfrm rot="5400000" flipH="1" flipV="1">
            <a:off x="6483350" y="488951"/>
            <a:ext cx="396875" cy="0"/>
          </a:xfrm>
          <a:prstGeom prst="line">
            <a:avLst/>
          </a:prstGeom>
          <a:noFill/>
          <a:ln w="6350">
            <a:solidFill>
              <a:srgbClr val="993300"/>
            </a:solidFill>
            <a:miter lim="800000"/>
            <a:headEnd/>
            <a:tailEnd/>
          </a:ln>
        </p:spPr>
        <p:txBody>
          <a:bodyPr wrap="none"/>
          <a:lstStyle/>
          <a:p>
            <a:endParaRPr lang="en-US"/>
          </a:p>
        </p:txBody>
      </p:sp>
      <p:sp>
        <p:nvSpPr>
          <p:cNvPr id="61018" name="Line 1843"/>
          <p:cNvSpPr>
            <a:spLocks noChangeShapeType="1"/>
          </p:cNvSpPr>
          <p:nvPr/>
        </p:nvSpPr>
        <p:spPr bwMode="auto">
          <a:xfrm rot="5400000">
            <a:off x="6588125" y="498476"/>
            <a:ext cx="396875" cy="0"/>
          </a:xfrm>
          <a:prstGeom prst="line">
            <a:avLst/>
          </a:prstGeom>
          <a:noFill/>
          <a:ln w="6350">
            <a:solidFill>
              <a:srgbClr val="993300"/>
            </a:solidFill>
            <a:miter lim="800000"/>
            <a:headEnd/>
            <a:tailEnd/>
          </a:ln>
        </p:spPr>
        <p:txBody>
          <a:bodyPr wrap="none"/>
          <a:lstStyle/>
          <a:p>
            <a:endParaRPr lang="en-US"/>
          </a:p>
        </p:txBody>
      </p:sp>
      <p:sp>
        <p:nvSpPr>
          <p:cNvPr id="61019" name="Line 1844"/>
          <p:cNvSpPr>
            <a:spLocks noChangeShapeType="1"/>
          </p:cNvSpPr>
          <p:nvPr/>
        </p:nvSpPr>
        <p:spPr bwMode="auto">
          <a:xfrm rot="5400000">
            <a:off x="6495256" y="494507"/>
            <a:ext cx="274637" cy="0"/>
          </a:xfrm>
          <a:prstGeom prst="line">
            <a:avLst/>
          </a:prstGeom>
          <a:noFill/>
          <a:ln w="6350">
            <a:solidFill>
              <a:srgbClr val="993300"/>
            </a:solidFill>
            <a:miter lim="800000"/>
            <a:headEnd/>
            <a:tailEnd/>
          </a:ln>
        </p:spPr>
        <p:txBody>
          <a:bodyPr wrap="none"/>
          <a:lstStyle/>
          <a:p>
            <a:endParaRPr lang="en-US"/>
          </a:p>
        </p:txBody>
      </p:sp>
      <p:sp>
        <p:nvSpPr>
          <p:cNvPr id="61020" name="Line 1845"/>
          <p:cNvSpPr>
            <a:spLocks noChangeShapeType="1"/>
          </p:cNvSpPr>
          <p:nvPr/>
        </p:nvSpPr>
        <p:spPr bwMode="auto">
          <a:xfrm rot="5400000">
            <a:off x="6700044" y="499269"/>
            <a:ext cx="274638" cy="0"/>
          </a:xfrm>
          <a:prstGeom prst="line">
            <a:avLst/>
          </a:prstGeom>
          <a:noFill/>
          <a:ln w="6350">
            <a:solidFill>
              <a:srgbClr val="993300"/>
            </a:solidFill>
            <a:miter lim="800000"/>
            <a:headEnd/>
            <a:tailEnd/>
          </a:ln>
        </p:spPr>
        <p:txBody>
          <a:bodyPr wrap="none"/>
          <a:lstStyle/>
          <a:p>
            <a:endParaRPr lang="en-US"/>
          </a:p>
        </p:txBody>
      </p:sp>
      <p:sp>
        <p:nvSpPr>
          <p:cNvPr id="61021" name="Oval 1846"/>
          <p:cNvSpPr>
            <a:spLocks noChangeArrowheads="1"/>
          </p:cNvSpPr>
          <p:nvPr/>
        </p:nvSpPr>
        <p:spPr bwMode="auto">
          <a:xfrm rot="5400000">
            <a:off x="6512719" y="3579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22" name="Freeform 1847"/>
          <p:cNvSpPr>
            <a:spLocks noChangeAspect="1"/>
          </p:cNvSpPr>
          <p:nvPr/>
        </p:nvSpPr>
        <p:spPr bwMode="auto">
          <a:xfrm rot="5400000">
            <a:off x="6580188" y="4238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23" name="Oval 1849"/>
          <p:cNvSpPr>
            <a:spLocks noChangeArrowheads="1"/>
          </p:cNvSpPr>
          <p:nvPr/>
        </p:nvSpPr>
        <p:spPr bwMode="auto">
          <a:xfrm rot="5400000">
            <a:off x="6985794" y="9104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24" name="Line 1850"/>
          <p:cNvSpPr>
            <a:spLocks noChangeShapeType="1"/>
          </p:cNvSpPr>
          <p:nvPr/>
        </p:nvSpPr>
        <p:spPr bwMode="auto">
          <a:xfrm rot="5400000">
            <a:off x="6996906" y="1046957"/>
            <a:ext cx="436563" cy="0"/>
          </a:xfrm>
          <a:prstGeom prst="line">
            <a:avLst/>
          </a:prstGeom>
          <a:noFill/>
          <a:ln w="6350">
            <a:solidFill>
              <a:srgbClr val="993300"/>
            </a:solidFill>
            <a:miter lim="800000"/>
            <a:headEnd/>
            <a:tailEnd/>
          </a:ln>
        </p:spPr>
        <p:txBody>
          <a:bodyPr wrap="none"/>
          <a:lstStyle/>
          <a:p>
            <a:endParaRPr lang="en-US"/>
          </a:p>
        </p:txBody>
      </p:sp>
      <p:sp>
        <p:nvSpPr>
          <p:cNvPr id="61025" name="Line 1851"/>
          <p:cNvSpPr>
            <a:spLocks noChangeShapeType="1"/>
          </p:cNvSpPr>
          <p:nvPr/>
        </p:nvSpPr>
        <p:spPr bwMode="auto">
          <a:xfrm rot="5400000" flipH="1" flipV="1">
            <a:off x="6959600" y="1041401"/>
            <a:ext cx="396875" cy="0"/>
          </a:xfrm>
          <a:prstGeom prst="line">
            <a:avLst/>
          </a:prstGeom>
          <a:noFill/>
          <a:ln w="6350">
            <a:solidFill>
              <a:srgbClr val="993300"/>
            </a:solidFill>
            <a:miter lim="800000"/>
            <a:headEnd/>
            <a:tailEnd/>
          </a:ln>
        </p:spPr>
        <p:txBody>
          <a:bodyPr wrap="none"/>
          <a:lstStyle/>
          <a:p>
            <a:endParaRPr lang="en-US"/>
          </a:p>
        </p:txBody>
      </p:sp>
      <p:sp>
        <p:nvSpPr>
          <p:cNvPr id="61026" name="Line 1852"/>
          <p:cNvSpPr>
            <a:spLocks noChangeShapeType="1"/>
          </p:cNvSpPr>
          <p:nvPr/>
        </p:nvSpPr>
        <p:spPr bwMode="auto">
          <a:xfrm rot="5400000">
            <a:off x="7064375" y="1050926"/>
            <a:ext cx="396875" cy="0"/>
          </a:xfrm>
          <a:prstGeom prst="line">
            <a:avLst/>
          </a:prstGeom>
          <a:noFill/>
          <a:ln w="6350">
            <a:solidFill>
              <a:srgbClr val="993300"/>
            </a:solidFill>
            <a:miter lim="800000"/>
            <a:headEnd/>
            <a:tailEnd/>
          </a:ln>
        </p:spPr>
        <p:txBody>
          <a:bodyPr wrap="none"/>
          <a:lstStyle/>
          <a:p>
            <a:endParaRPr lang="en-US"/>
          </a:p>
        </p:txBody>
      </p:sp>
      <p:sp>
        <p:nvSpPr>
          <p:cNvPr id="61027" name="Line 1853"/>
          <p:cNvSpPr>
            <a:spLocks noChangeShapeType="1"/>
          </p:cNvSpPr>
          <p:nvPr/>
        </p:nvSpPr>
        <p:spPr bwMode="auto">
          <a:xfrm rot="5400000">
            <a:off x="6971506" y="1046957"/>
            <a:ext cx="274637" cy="0"/>
          </a:xfrm>
          <a:prstGeom prst="line">
            <a:avLst/>
          </a:prstGeom>
          <a:noFill/>
          <a:ln w="6350">
            <a:solidFill>
              <a:srgbClr val="993300"/>
            </a:solidFill>
            <a:miter lim="800000"/>
            <a:headEnd/>
            <a:tailEnd/>
          </a:ln>
        </p:spPr>
        <p:txBody>
          <a:bodyPr wrap="none"/>
          <a:lstStyle/>
          <a:p>
            <a:endParaRPr lang="en-US"/>
          </a:p>
        </p:txBody>
      </p:sp>
      <p:sp>
        <p:nvSpPr>
          <p:cNvPr id="61028" name="Line 1854"/>
          <p:cNvSpPr>
            <a:spLocks noChangeShapeType="1"/>
          </p:cNvSpPr>
          <p:nvPr/>
        </p:nvSpPr>
        <p:spPr bwMode="auto">
          <a:xfrm rot="5400000">
            <a:off x="7176294" y="1051719"/>
            <a:ext cx="274638" cy="0"/>
          </a:xfrm>
          <a:prstGeom prst="line">
            <a:avLst/>
          </a:prstGeom>
          <a:noFill/>
          <a:ln w="6350">
            <a:solidFill>
              <a:srgbClr val="993300"/>
            </a:solidFill>
            <a:miter lim="800000"/>
            <a:headEnd/>
            <a:tailEnd/>
          </a:ln>
        </p:spPr>
        <p:txBody>
          <a:bodyPr wrap="none"/>
          <a:lstStyle/>
          <a:p>
            <a:endParaRPr lang="en-US"/>
          </a:p>
        </p:txBody>
      </p:sp>
      <p:sp>
        <p:nvSpPr>
          <p:cNvPr id="61029" name="Oval 1855"/>
          <p:cNvSpPr>
            <a:spLocks noChangeArrowheads="1"/>
          </p:cNvSpPr>
          <p:nvPr/>
        </p:nvSpPr>
        <p:spPr bwMode="auto">
          <a:xfrm rot="5400000">
            <a:off x="6988969" y="9104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30" name="Freeform 1856"/>
          <p:cNvSpPr>
            <a:spLocks noChangeAspect="1"/>
          </p:cNvSpPr>
          <p:nvPr/>
        </p:nvSpPr>
        <p:spPr bwMode="auto">
          <a:xfrm rot="5400000">
            <a:off x="7056438" y="9763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31" name="Oval 1858"/>
          <p:cNvSpPr>
            <a:spLocks noChangeArrowheads="1"/>
          </p:cNvSpPr>
          <p:nvPr/>
        </p:nvSpPr>
        <p:spPr bwMode="auto">
          <a:xfrm rot="5400000">
            <a:off x="7468394" y="139938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32" name="Line 1859"/>
          <p:cNvSpPr>
            <a:spLocks noChangeShapeType="1"/>
          </p:cNvSpPr>
          <p:nvPr/>
        </p:nvSpPr>
        <p:spPr bwMode="auto">
          <a:xfrm rot="5400000">
            <a:off x="7479506" y="1535907"/>
            <a:ext cx="436563" cy="0"/>
          </a:xfrm>
          <a:prstGeom prst="line">
            <a:avLst/>
          </a:prstGeom>
          <a:noFill/>
          <a:ln w="6350">
            <a:solidFill>
              <a:srgbClr val="993300"/>
            </a:solidFill>
            <a:miter lim="800000"/>
            <a:headEnd/>
            <a:tailEnd/>
          </a:ln>
        </p:spPr>
        <p:txBody>
          <a:bodyPr wrap="none"/>
          <a:lstStyle/>
          <a:p>
            <a:endParaRPr lang="en-US"/>
          </a:p>
        </p:txBody>
      </p:sp>
      <p:sp>
        <p:nvSpPr>
          <p:cNvPr id="61033" name="Line 1860"/>
          <p:cNvSpPr>
            <a:spLocks noChangeShapeType="1"/>
          </p:cNvSpPr>
          <p:nvPr/>
        </p:nvSpPr>
        <p:spPr bwMode="auto">
          <a:xfrm rot="5400000" flipH="1" flipV="1">
            <a:off x="7442200" y="1530351"/>
            <a:ext cx="396875" cy="0"/>
          </a:xfrm>
          <a:prstGeom prst="line">
            <a:avLst/>
          </a:prstGeom>
          <a:noFill/>
          <a:ln w="6350">
            <a:solidFill>
              <a:srgbClr val="993300"/>
            </a:solidFill>
            <a:miter lim="800000"/>
            <a:headEnd/>
            <a:tailEnd/>
          </a:ln>
        </p:spPr>
        <p:txBody>
          <a:bodyPr wrap="none"/>
          <a:lstStyle/>
          <a:p>
            <a:endParaRPr lang="en-US"/>
          </a:p>
        </p:txBody>
      </p:sp>
      <p:sp>
        <p:nvSpPr>
          <p:cNvPr id="61034" name="Line 1861"/>
          <p:cNvSpPr>
            <a:spLocks noChangeShapeType="1"/>
          </p:cNvSpPr>
          <p:nvPr/>
        </p:nvSpPr>
        <p:spPr bwMode="auto">
          <a:xfrm rot="5400000">
            <a:off x="7546975" y="1539876"/>
            <a:ext cx="396875" cy="0"/>
          </a:xfrm>
          <a:prstGeom prst="line">
            <a:avLst/>
          </a:prstGeom>
          <a:noFill/>
          <a:ln w="6350">
            <a:solidFill>
              <a:srgbClr val="993300"/>
            </a:solidFill>
            <a:miter lim="800000"/>
            <a:headEnd/>
            <a:tailEnd/>
          </a:ln>
        </p:spPr>
        <p:txBody>
          <a:bodyPr wrap="none"/>
          <a:lstStyle/>
          <a:p>
            <a:endParaRPr lang="en-US"/>
          </a:p>
        </p:txBody>
      </p:sp>
      <p:sp>
        <p:nvSpPr>
          <p:cNvPr id="61035" name="Line 1862"/>
          <p:cNvSpPr>
            <a:spLocks noChangeShapeType="1"/>
          </p:cNvSpPr>
          <p:nvPr/>
        </p:nvSpPr>
        <p:spPr bwMode="auto">
          <a:xfrm rot="5400000">
            <a:off x="7454106" y="1535907"/>
            <a:ext cx="274637" cy="0"/>
          </a:xfrm>
          <a:prstGeom prst="line">
            <a:avLst/>
          </a:prstGeom>
          <a:noFill/>
          <a:ln w="6350">
            <a:solidFill>
              <a:srgbClr val="993300"/>
            </a:solidFill>
            <a:miter lim="800000"/>
            <a:headEnd/>
            <a:tailEnd/>
          </a:ln>
        </p:spPr>
        <p:txBody>
          <a:bodyPr wrap="none"/>
          <a:lstStyle/>
          <a:p>
            <a:endParaRPr lang="en-US"/>
          </a:p>
        </p:txBody>
      </p:sp>
      <p:sp>
        <p:nvSpPr>
          <p:cNvPr id="61036" name="Line 1863"/>
          <p:cNvSpPr>
            <a:spLocks noChangeShapeType="1"/>
          </p:cNvSpPr>
          <p:nvPr/>
        </p:nvSpPr>
        <p:spPr bwMode="auto">
          <a:xfrm rot="5400000">
            <a:off x="7658894" y="1540669"/>
            <a:ext cx="274638" cy="0"/>
          </a:xfrm>
          <a:prstGeom prst="line">
            <a:avLst/>
          </a:prstGeom>
          <a:noFill/>
          <a:ln w="6350">
            <a:solidFill>
              <a:srgbClr val="993300"/>
            </a:solidFill>
            <a:miter lim="800000"/>
            <a:headEnd/>
            <a:tailEnd/>
          </a:ln>
        </p:spPr>
        <p:txBody>
          <a:bodyPr wrap="none"/>
          <a:lstStyle/>
          <a:p>
            <a:endParaRPr lang="en-US"/>
          </a:p>
        </p:txBody>
      </p:sp>
      <p:sp>
        <p:nvSpPr>
          <p:cNvPr id="61037" name="Oval 1864"/>
          <p:cNvSpPr>
            <a:spLocks noChangeArrowheads="1"/>
          </p:cNvSpPr>
          <p:nvPr/>
        </p:nvSpPr>
        <p:spPr bwMode="auto">
          <a:xfrm rot="5400000">
            <a:off x="7471569" y="13993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38" name="Freeform 1865"/>
          <p:cNvSpPr>
            <a:spLocks noChangeAspect="1"/>
          </p:cNvSpPr>
          <p:nvPr/>
        </p:nvSpPr>
        <p:spPr bwMode="auto">
          <a:xfrm rot="5400000">
            <a:off x="7539038" y="14652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39" name="Oval 1867"/>
          <p:cNvSpPr>
            <a:spLocks noChangeArrowheads="1"/>
          </p:cNvSpPr>
          <p:nvPr/>
        </p:nvSpPr>
        <p:spPr bwMode="auto">
          <a:xfrm rot="5400000">
            <a:off x="7944644" y="19518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40" name="Line 1868"/>
          <p:cNvSpPr>
            <a:spLocks noChangeShapeType="1"/>
          </p:cNvSpPr>
          <p:nvPr/>
        </p:nvSpPr>
        <p:spPr bwMode="auto">
          <a:xfrm rot="5400000">
            <a:off x="7955756" y="2088357"/>
            <a:ext cx="436563" cy="0"/>
          </a:xfrm>
          <a:prstGeom prst="line">
            <a:avLst/>
          </a:prstGeom>
          <a:noFill/>
          <a:ln w="6350">
            <a:solidFill>
              <a:srgbClr val="993300"/>
            </a:solidFill>
            <a:miter lim="800000"/>
            <a:headEnd/>
            <a:tailEnd/>
          </a:ln>
        </p:spPr>
        <p:txBody>
          <a:bodyPr wrap="none"/>
          <a:lstStyle/>
          <a:p>
            <a:endParaRPr lang="en-US"/>
          </a:p>
        </p:txBody>
      </p:sp>
      <p:sp>
        <p:nvSpPr>
          <p:cNvPr id="61041" name="Line 1869"/>
          <p:cNvSpPr>
            <a:spLocks noChangeShapeType="1"/>
          </p:cNvSpPr>
          <p:nvPr/>
        </p:nvSpPr>
        <p:spPr bwMode="auto">
          <a:xfrm rot="5400000" flipH="1" flipV="1">
            <a:off x="7918450" y="2082801"/>
            <a:ext cx="396875" cy="0"/>
          </a:xfrm>
          <a:prstGeom prst="line">
            <a:avLst/>
          </a:prstGeom>
          <a:noFill/>
          <a:ln w="6350">
            <a:solidFill>
              <a:srgbClr val="993300"/>
            </a:solidFill>
            <a:miter lim="800000"/>
            <a:headEnd/>
            <a:tailEnd/>
          </a:ln>
        </p:spPr>
        <p:txBody>
          <a:bodyPr wrap="none"/>
          <a:lstStyle/>
          <a:p>
            <a:endParaRPr lang="en-US"/>
          </a:p>
        </p:txBody>
      </p:sp>
      <p:sp>
        <p:nvSpPr>
          <p:cNvPr id="61042" name="Line 1870"/>
          <p:cNvSpPr>
            <a:spLocks noChangeShapeType="1"/>
          </p:cNvSpPr>
          <p:nvPr/>
        </p:nvSpPr>
        <p:spPr bwMode="auto">
          <a:xfrm rot="5400000">
            <a:off x="8023225" y="2092326"/>
            <a:ext cx="396875" cy="0"/>
          </a:xfrm>
          <a:prstGeom prst="line">
            <a:avLst/>
          </a:prstGeom>
          <a:noFill/>
          <a:ln w="6350">
            <a:solidFill>
              <a:srgbClr val="993300"/>
            </a:solidFill>
            <a:miter lim="800000"/>
            <a:headEnd/>
            <a:tailEnd/>
          </a:ln>
        </p:spPr>
        <p:txBody>
          <a:bodyPr wrap="none"/>
          <a:lstStyle/>
          <a:p>
            <a:endParaRPr lang="en-US"/>
          </a:p>
        </p:txBody>
      </p:sp>
      <p:sp>
        <p:nvSpPr>
          <p:cNvPr id="61043" name="Line 1871"/>
          <p:cNvSpPr>
            <a:spLocks noChangeShapeType="1"/>
          </p:cNvSpPr>
          <p:nvPr/>
        </p:nvSpPr>
        <p:spPr bwMode="auto">
          <a:xfrm rot="5400000">
            <a:off x="7930356" y="2088357"/>
            <a:ext cx="274637" cy="0"/>
          </a:xfrm>
          <a:prstGeom prst="line">
            <a:avLst/>
          </a:prstGeom>
          <a:noFill/>
          <a:ln w="6350">
            <a:solidFill>
              <a:srgbClr val="993300"/>
            </a:solidFill>
            <a:miter lim="800000"/>
            <a:headEnd/>
            <a:tailEnd/>
          </a:ln>
        </p:spPr>
        <p:txBody>
          <a:bodyPr wrap="none"/>
          <a:lstStyle/>
          <a:p>
            <a:endParaRPr lang="en-US"/>
          </a:p>
        </p:txBody>
      </p:sp>
      <p:sp>
        <p:nvSpPr>
          <p:cNvPr id="61044" name="Line 1872"/>
          <p:cNvSpPr>
            <a:spLocks noChangeShapeType="1"/>
          </p:cNvSpPr>
          <p:nvPr/>
        </p:nvSpPr>
        <p:spPr bwMode="auto">
          <a:xfrm rot="5400000">
            <a:off x="8135144" y="2093119"/>
            <a:ext cx="274638" cy="0"/>
          </a:xfrm>
          <a:prstGeom prst="line">
            <a:avLst/>
          </a:prstGeom>
          <a:noFill/>
          <a:ln w="6350">
            <a:solidFill>
              <a:srgbClr val="993300"/>
            </a:solidFill>
            <a:miter lim="800000"/>
            <a:headEnd/>
            <a:tailEnd/>
          </a:ln>
        </p:spPr>
        <p:txBody>
          <a:bodyPr wrap="none"/>
          <a:lstStyle/>
          <a:p>
            <a:endParaRPr lang="en-US"/>
          </a:p>
        </p:txBody>
      </p:sp>
      <p:sp>
        <p:nvSpPr>
          <p:cNvPr id="61045" name="Oval 1873"/>
          <p:cNvSpPr>
            <a:spLocks noChangeArrowheads="1"/>
          </p:cNvSpPr>
          <p:nvPr/>
        </p:nvSpPr>
        <p:spPr bwMode="auto">
          <a:xfrm rot="5400000">
            <a:off x="7947819" y="19518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46" name="Freeform 1874"/>
          <p:cNvSpPr>
            <a:spLocks noChangeAspect="1"/>
          </p:cNvSpPr>
          <p:nvPr/>
        </p:nvSpPr>
        <p:spPr bwMode="auto">
          <a:xfrm rot="5400000">
            <a:off x="8015288" y="20177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47" name="Oval 1876"/>
          <p:cNvSpPr>
            <a:spLocks noChangeArrowheads="1"/>
          </p:cNvSpPr>
          <p:nvPr/>
        </p:nvSpPr>
        <p:spPr bwMode="auto">
          <a:xfrm rot="5400000">
            <a:off x="8427244" y="2497932"/>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48" name="Line 1877"/>
          <p:cNvSpPr>
            <a:spLocks noChangeShapeType="1"/>
          </p:cNvSpPr>
          <p:nvPr/>
        </p:nvSpPr>
        <p:spPr bwMode="auto">
          <a:xfrm rot="5400000">
            <a:off x="8438356" y="2634457"/>
            <a:ext cx="436563" cy="0"/>
          </a:xfrm>
          <a:prstGeom prst="line">
            <a:avLst/>
          </a:prstGeom>
          <a:noFill/>
          <a:ln w="6350">
            <a:solidFill>
              <a:srgbClr val="993300"/>
            </a:solidFill>
            <a:miter lim="800000"/>
            <a:headEnd/>
            <a:tailEnd/>
          </a:ln>
        </p:spPr>
        <p:txBody>
          <a:bodyPr wrap="none"/>
          <a:lstStyle/>
          <a:p>
            <a:endParaRPr lang="en-US"/>
          </a:p>
        </p:txBody>
      </p:sp>
      <p:sp>
        <p:nvSpPr>
          <p:cNvPr id="61049" name="Line 1878"/>
          <p:cNvSpPr>
            <a:spLocks noChangeShapeType="1"/>
          </p:cNvSpPr>
          <p:nvPr/>
        </p:nvSpPr>
        <p:spPr bwMode="auto">
          <a:xfrm rot="5400000" flipH="1" flipV="1">
            <a:off x="8401050" y="2628901"/>
            <a:ext cx="396875" cy="0"/>
          </a:xfrm>
          <a:prstGeom prst="line">
            <a:avLst/>
          </a:prstGeom>
          <a:noFill/>
          <a:ln w="6350">
            <a:solidFill>
              <a:srgbClr val="993300"/>
            </a:solidFill>
            <a:miter lim="800000"/>
            <a:headEnd/>
            <a:tailEnd/>
          </a:ln>
        </p:spPr>
        <p:txBody>
          <a:bodyPr wrap="none"/>
          <a:lstStyle/>
          <a:p>
            <a:endParaRPr lang="en-US"/>
          </a:p>
        </p:txBody>
      </p:sp>
      <p:sp>
        <p:nvSpPr>
          <p:cNvPr id="61050" name="Line 1879"/>
          <p:cNvSpPr>
            <a:spLocks noChangeShapeType="1"/>
          </p:cNvSpPr>
          <p:nvPr/>
        </p:nvSpPr>
        <p:spPr bwMode="auto">
          <a:xfrm rot="5400000">
            <a:off x="8505825" y="2638426"/>
            <a:ext cx="396875" cy="0"/>
          </a:xfrm>
          <a:prstGeom prst="line">
            <a:avLst/>
          </a:prstGeom>
          <a:noFill/>
          <a:ln w="6350">
            <a:solidFill>
              <a:srgbClr val="993300"/>
            </a:solidFill>
            <a:miter lim="800000"/>
            <a:headEnd/>
            <a:tailEnd/>
          </a:ln>
        </p:spPr>
        <p:txBody>
          <a:bodyPr wrap="none"/>
          <a:lstStyle/>
          <a:p>
            <a:endParaRPr lang="en-US"/>
          </a:p>
        </p:txBody>
      </p:sp>
      <p:sp>
        <p:nvSpPr>
          <p:cNvPr id="61051" name="Line 1880"/>
          <p:cNvSpPr>
            <a:spLocks noChangeShapeType="1"/>
          </p:cNvSpPr>
          <p:nvPr/>
        </p:nvSpPr>
        <p:spPr bwMode="auto">
          <a:xfrm rot="5400000">
            <a:off x="8412956" y="2634457"/>
            <a:ext cx="274637" cy="0"/>
          </a:xfrm>
          <a:prstGeom prst="line">
            <a:avLst/>
          </a:prstGeom>
          <a:noFill/>
          <a:ln w="6350">
            <a:solidFill>
              <a:srgbClr val="993300"/>
            </a:solidFill>
            <a:miter lim="800000"/>
            <a:headEnd/>
            <a:tailEnd/>
          </a:ln>
        </p:spPr>
        <p:txBody>
          <a:bodyPr wrap="none"/>
          <a:lstStyle/>
          <a:p>
            <a:endParaRPr lang="en-US"/>
          </a:p>
        </p:txBody>
      </p:sp>
      <p:sp>
        <p:nvSpPr>
          <p:cNvPr id="61052" name="Line 1881"/>
          <p:cNvSpPr>
            <a:spLocks noChangeShapeType="1"/>
          </p:cNvSpPr>
          <p:nvPr/>
        </p:nvSpPr>
        <p:spPr bwMode="auto">
          <a:xfrm rot="5400000">
            <a:off x="8617744" y="2639219"/>
            <a:ext cx="274638" cy="0"/>
          </a:xfrm>
          <a:prstGeom prst="line">
            <a:avLst/>
          </a:prstGeom>
          <a:noFill/>
          <a:ln w="6350">
            <a:solidFill>
              <a:srgbClr val="993300"/>
            </a:solidFill>
            <a:miter lim="800000"/>
            <a:headEnd/>
            <a:tailEnd/>
          </a:ln>
        </p:spPr>
        <p:txBody>
          <a:bodyPr wrap="none"/>
          <a:lstStyle/>
          <a:p>
            <a:endParaRPr lang="en-US"/>
          </a:p>
        </p:txBody>
      </p:sp>
      <p:sp>
        <p:nvSpPr>
          <p:cNvPr id="61053" name="Oval 1882"/>
          <p:cNvSpPr>
            <a:spLocks noChangeArrowheads="1"/>
          </p:cNvSpPr>
          <p:nvPr/>
        </p:nvSpPr>
        <p:spPr bwMode="auto">
          <a:xfrm rot="5400000">
            <a:off x="8430419" y="24979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54" name="Freeform 1883"/>
          <p:cNvSpPr>
            <a:spLocks noChangeAspect="1"/>
          </p:cNvSpPr>
          <p:nvPr/>
        </p:nvSpPr>
        <p:spPr bwMode="auto">
          <a:xfrm rot="5400000">
            <a:off x="8497888" y="2563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55" name="Oval 1885"/>
          <p:cNvSpPr>
            <a:spLocks noChangeArrowheads="1"/>
          </p:cNvSpPr>
          <p:nvPr/>
        </p:nvSpPr>
        <p:spPr bwMode="auto">
          <a:xfrm rot="7426408">
            <a:off x="6039644" y="3611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56" name="Line 1886"/>
          <p:cNvSpPr>
            <a:spLocks noChangeShapeType="1"/>
          </p:cNvSpPr>
          <p:nvPr/>
        </p:nvSpPr>
        <p:spPr bwMode="auto">
          <a:xfrm rot="7426408">
            <a:off x="6047582" y="502444"/>
            <a:ext cx="436562" cy="0"/>
          </a:xfrm>
          <a:prstGeom prst="line">
            <a:avLst/>
          </a:prstGeom>
          <a:noFill/>
          <a:ln w="6350">
            <a:solidFill>
              <a:srgbClr val="993300"/>
            </a:solidFill>
            <a:miter lim="800000"/>
            <a:headEnd/>
            <a:tailEnd/>
          </a:ln>
        </p:spPr>
        <p:txBody>
          <a:bodyPr wrap="none"/>
          <a:lstStyle/>
          <a:p>
            <a:endParaRPr lang="en-US"/>
          </a:p>
        </p:txBody>
      </p:sp>
      <p:sp>
        <p:nvSpPr>
          <p:cNvPr id="61057" name="Line 1887"/>
          <p:cNvSpPr>
            <a:spLocks noChangeShapeType="1"/>
          </p:cNvSpPr>
          <p:nvPr/>
        </p:nvSpPr>
        <p:spPr bwMode="auto">
          <a:xfrm rot="7426408" flipH="1" flipV="1">
            <a:off x="6022975" y="465138"/>
            <a:ext cx="396875" cy="0"/>
          </a:xfrm>
          <a:prstGeom prst="line">
            <a:avLst/>
          </a:prstGeom>
          <a:noFill/>
          <a:ln w="6350">
            <a:solidFill>
              <a:srgbClr val="993300"/>
            </a:solidFill>
            <a:miter lim="800000"/>
            <a:headEnd/>
            <a:tailEnd/>
          </a:ln>
        </p:spPr>
        <p:txBody>
          <a:bodyPr wrap="none"/>
          <a:lstStyle/>
          <a:p>
            <a:endParaRPr lang="en-US"/>
          </a:p>
        </p:txBody>
      </p:sp>
      <p:sp>
        <p:nvSpPr>
          <p:cNvPr id="61058" name="Line 1888"/>
          <p:cNvSpPr>
            <a:spLocks noChangeShapeType="1"/>
          </p:cNvSpPr>
          <p:nvPr/>
        </p:nvSpPr>
        <p:spPr bwMode="auto">
          <a:xfrm rot="7426408">
            <a:off x="6105525" y="531813"/>
            <a:ext cx="396875" cy="0"/>
          </a:xfrm>
          <a:prstGeom prst="line">
            <a:avLst/>
          </a:prstGeom>
          <a:noFill/>
          <a:ln w="6350">
            <a:solidFill>
              <a:srgbClr val="993300"/>
            </a:solidFill>
            <a:miter lim="800000"/>
            <a:headEnd/>
            <a:tailEnd/>
          </a:ln>
        </p:spPr>
        <p:txBody>
          <a:bodyPr wrap="none"/>
          <a:lstStyle/>
          <a:p>
            <a:endParaRPr lang="en-US"/>
          </a:p>
        </p:txBody>
      </p:sp>
      <p:sp>
        <p:nvSpPr>
          <p:cNvPr id="61059" name="Line 1889"/>
          <p:cNvSpPr>
            <a:spLocks noChangeShapeType="1"/>
          </p:cNvSpPr>
          <p:nvPr/>
        </p:nvSpPr>
        <p:spPr bwMode="auto">
          <a:xfrm rot="7426408">
            <a:off x="6039644" y="443707"/>
            <a:ext cx="274637" cy="0"/>
          </a:xfrm>
          <a:prstGeom prst="line">
            <a:avLst/>
          </a:prstGeom>
          <a:noFill/>
          <a:ln w="6350">
            <a:solidFill>
              <a:srgbClr val="993300"/>
            </a:solidFill>
            <a:miter lim="800000"/>
            <a:headEnd/>
            <a:tailEnd/>
          </a:ln>
        </p:spPr>
        <p:txBody>
          <a:bodyPr wrap="none"/>
          <a:lstStyle/>
          <a:p>
            <a:endParaRPr lang="en-US"/>
          </a:p>
        </p:txBody>
      </p:sp>
      <p:sp>
        <p:nvSpPr>
          <p:cNvPr id="61060" name="Line 1890"/>
          <p:cNvSpPr>
            <a:spLocks noChangeShapeType="1"/>
          </p:cNvSpPr>
          <p:nvPr/>
        </p:nvSpPr>
        <p:spPr bwMode="auto">
          <a:xfrm rot="7426408">
            <a:off x="6207919" y="561182"/>
            <a:ext cx="274637" cy="0"/>
          </a:xfrm>
          <a:prstGeom prst="line">
            <a:avLst/>
          </a:prstGeom>
          <a:noFill/>
          <a:ln w="6350">
            <a:solidFill>
              <a:srgbClr val="993300"/>
            </a:solidFill>
            <a:miter lim="800000"/>
            <a:headEnd/>
            <a:tailEnd/>
          </a:ln>
        </p:spPr>
        <p:txBody>
          <a:bodyPr wrap="none"/>
          <a:lstStyle/>
          <a:p>
            <a:endParaRPr lang="en-US"/>
          </a:p>
        </p:txBody>
      </p:sp>
      <p:sp>
        <p:nvSpPr>
          <p:cNvPr id="61061" name="Oval 1891"/>
          <p:cNvSpPr>
            <a:spLocks noChangeArrowheads="1"/>
          </p:cNvSpPr>
          <p:nvPr/>
        </p:nvSpPr>
        <p:spPr bwMode="auto">
          <a:xfrm rot="7426408">
            <a:off x="6042819" y="3643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62" name="Freeform 1892"/>
          <p:cNvSpPr>
            <a:spLocks noChangeAspect="1"/>
          </p:cNvSpPr>
          <p:nvPr/>
        </p:nvSpPr>
        <p:spPr bwMode="auto">
          <a:xfrm rot="7426408">
            <a:off x="6097588" y="4683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63" name="Oval 1894"/>
          <p:cNvSpPr>
            <a:spLocks noChangeArrowheads="1"/>
          </p:cNvSpPr>
          <p:nvPr/>
        </p:nvSpPr>
        <p:spPr bwMode="auto">
          <a:xfrm rot="7426408">
            <a:off x="6515894" y="9009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64" name="Line 1895"/>
          <p:cNvSpPr>
            <a:spLocks noChangeShapeType="1"/>
          </p:cNvSpPr>
          <p:nvPr/>
        </p:nvSpPr>
        <p:spPr bwMode="auto">
          <a:xfrm rot="7426408">
            <a:off x="6523832" y="1042194"/>
            <a:ext cx="436562" cy="0"/>
          </a:xfrm>
          <a:prstGeom prst="line">
            <a:avLst/>
          </a:prstGeom>
          <a:noFill/>
          <a:ln w="6350">
            <a:solidFill>
              <a:srgbClr val="993300"/>
            </a:solidFill>
            <a:miter lim="800000"/>
            <a:headEnd/>
            <a:tailEnd/>
          </a:ln>
        </p:spPr>
        <p:txBody>
          <a:bodyPr wrap="none"/>
          <a:lstStyle/>
          <a:p>
            <a:endParaRPr lang="en-US"/>
          </a:p>
        </p:txBody>
      </p:sp>
      <p:sp>
        <p:nvSpPr>
          <p:cNvPr id="61065" name="Line 1896"/>
          <p:cNvSpPr>
            <a:spLocks noChangeShapeType="1"/>
          </p:cNvSpPr>
          <p:nvPr/>
        </p:nvSpPr>
        <p:spPr bwMode="auto">
          <a:xfrm rot="7426408" flipH="1" flipV="1">
            <a:off x="6499225" y="1004888"/>
            <a:ext cx="396875" cy="0"/>
          </a:xfrm>
          <a:prstGeom prst="line">
            <a:avLst/>
          </a:prstGeom>
          <a:noFill/>
          <a:ln w="6350">
            <a:solidFill>
              <a:srgbClr val="993300"/>
            </a:solidFill>
            <a:miter lim="800000"/>
            <a:headEnd/>
            <a:tailEnd/>
          </a:ln>
        </p:spPr>
        <p:txBody>
          <a:bodyPr wrap="none"/>
          <a:lstStyle/>
          <a:p>
            <a:endParaRPr lang="en-US"/>
          </a:p>
        </p:txBody>
      </p:sp>
      <p:sp>
        <p:nvSpPr>
          <p:cNvPr id="61066" name="Line 1897"/>
          <p:cNvSpPr>
            <a:spLocks noChangeShapeType="1"/>
          </p:cNvSpPr>
          <p:nvPr/>
        </p:nvSpPr>
        <p:spPr bwMode="auto">
          <a:xfrm rot="7426408">
            <a:off x="6581775" y="1071563"/>
            <a:ext cx="396875" cy="0"/>
          </a:xfrm>
          <a:prstGeom prst="line">
            <a:avLst/>
          </a:prstGeom>
          <a:noFill/>
          <a:ln w="6350">
            <a:solidFill>
              <a:srgbClr val="993300"/>
            </a:solidFill>
            <a:miter lim="800000"/>
            <a:headEnd/>
            <a:tailEnd/>
          </a:ln>
        </p:spPr>
        <p:txBody>
          <a:bodyPr wrap="none"/>
          <a:lstStyle/>
          <a:p>
            <a:endParaRPr lang="en-US"/>
          </a:p>
        </p:txBody>
      </p:sp>
      <p:sp>
        <p:nvSpPr>
          <p:cNvPr id="61067" name="Line 1898"/>
          <p:cNvSpPr>
            <a:spLocks noChangeShapeType="1"/>
          </p:cNvSpPr>
          <p:nvPr/>
        </p:nvSpPr>
        <p:spPr bwMode="auto">
          <a:xfrm rot="7426408">
            <a:off x="6515894" y="983457"/>
            <a:ext cx="274637" cy="0"/>
          </a:xfrm>
          <a:prstGeom prst="line">
            <a:avLst/>
          </a:prstGeom>
          <a:noFill/>
          <a:ln w="6350">
            <a:solidFill>
              <a:srgbClr val="993300"/>
            </a:solidFill>
            <a:miter lim="800000"/>
            <a:headEnd/>
            <a:tailEnd/>
          </a:ln>
        </p:spPr>
        <p:txBody>
          <a:bodyPr wrap="none"/>
          <a:lstStyle/>
          <a:p>
            <a:endParaRPr lang="en-US"/>
          </a:p>
        </p:txBody>
      </p:sp>
      <p:sp>
        <p:nvSpPr>
          <p:cNvPr id="61068" name="Line 1899"/>
          <p:cNvSpPr>
            <a:spLocks noChangeShapeType="1"/>
          </p:cNvSpPr>
          <p:nvPr/>
        </p:nvSpPr>
        <p:spPr bwMode="auto">
          <a:xfrm rot="7426408">
            <a:off x="6684169" y="1100932"/>
            <a:ext cx="274637" cy="0"/>
          </a:xfrm>
          <a:prstGeom prst="line">
            <a:avLst/>
          </a:prstGeom>
          <a:noFill/>
          <a:ln w="6350">
            <a:solidFill>
              <a:srgbClr val="993300"/>
            </a:solidFill>
            <a:miter lim="800000"/>
            <a:headEnd/>
            <a:tailEnd/>
          </a:ln>
        </p:spPr>
        <p:txBody>
          <a:bodyPr wrap="none"/>
          <a:lstStyle/>
          <a:p>
            <a:endParaRPr lang="en-US"/>
          </a:p>
        </p:txBody>
      </p:sp>
      <p:sp>
        <p:nvSpPr>
          <p:cNvPr id="61069" name="Oval 1900"/>
          <p:cNvSpPr>
            <a:spLocks noChangeArrowheads="1"/>
          </p:cNvSpPr>
          <p:nvPr/>
        </p:nvSpPr>
        <p:spPr bwMode="auto">
          <a:xfrm rot="7426408">
            <a:off x="6519069" y="9040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70" name="Freeform 1901"/>
          <p:cNvSpPr>
            <a:spLocks noChangeAspect="1"/>
          </p:cNvSpPr>
          <p:nvPr/>
        </p:nvSpPr>
        <p:spPr bwMode="auto">
          <a:xfrm rot="7426408">
            <a:off x="6573838" y="10080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71" name="Oval 1903"/>
          <p:cNvSpPr>
            <a:spLocks noChangeArrowheads="1"/>
          </p:cNvSpPr>
          <p:nvPr/>
        </p:nvSpPr>
        <p:spPr bwMode="auto">
          <a:xfrm rot="7426408">
            <a:off x="6985794" y="13835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72" name="Line 1904"/>
          <p:cNvSpPr>
            <a:spLocks noChangeShapeType="1"/>
          </p:cNvSpPr>
          <p:nvPr/>
        </p:nvSpPr>
        <p:spPr bwMode="auto">
          <a:xfrm rot="7426408">
            <a:off x="6993732" y="1524794"/>
            <a:ext cx="436562" cy="0"/>
          </a:xfrm>
          <a:prstGeom prst="line">
            <a:avLst/>
          </a:prstGeom>
          <a:noFill/>
          <a:ln w="6350">
            <a:solidFill>
              <a:srgbClr val="993300"/>
            </a:solidFill>
            <a:miter lim="800000"/>
            <a:headEnd/>
            <a:tailEnd/>
          </a:ln>
        </p:spPr>
        <p:txBody>
          <a:bodyPr wrap="none"/>
          <a:lstStyle/>
          <a:p>
            <a:endParaRPr lang="en-US"/>
          </a:p>
        </p:txBody>
      </p:sp>
      <p:sp>
        <p:nvSpPr>
          <p:cNvPr id="61073" name="Line 1905"/>
          <p:cNvSpPr>
            <a:spLocks noChangeShapeType="1"/>
          </p:cNvSpPr>
          <p:nvPr/>
        </p:nvSpPr>
        <p:spPr bwMode="auto">
          <a:xfrm rot="7426408" flipH="1" flipV="1">
            <a:off x="6969125" y="1487488"/>
            <a:ext cx="396875" cy="0"/>
          </a:xfrm>
          <a:prstGeom prst="line">
            <a:avLst/>
          </a:prstGeom>
          <a:noFill/>
          <a:ln w="6350">
            <a:solidFill>
              <a:srgbClr val="993300"/>
            </a:solidFill>
            <a:miter lim="800000"/>
            <a:headEnd/>
            <a:tailEnd/>
          </a:ln>
        </p:spPr>
        <p:txBody>
          <a:bodyPr wrap="none"/>
          <a:lstStyle/>
          <a:p>
            <a:endParaRPr lang="en-US"/>
          </a:p>
        </p:txBody>
      </p:sp>
      <p:sp>
        <p:nvSpPr>
          <p:cNvPr id="61074" name="Line 1906"/>
          <p:cNvSpPr>
            <a:spLocks noChangeShapeType="1"/>
          </p:cNvSpPr>
          <p:nvPr/>
        </p:nvSpPr>
        <p:spPr bwMode="auto">
          <a:xfrm rot="7426408">
            <a:off x="7051675" y="1554163"/>
            <a:ext cx="396875" cy="0"/>
          </a:xfrm>
          <a:prstGeom prst="line">
            <a:avLst/>
          </a:prstGeom>
          <a:noFill/>
          <a:ln w="6350">
            <a:solidFill>
              <a:srgbClr val="993300"/>
            </a:solidFill>
            <a:miter lim="800000"/>
            <a:headEnd/>
            <a:tailEnd/>
          </a:ln>
        </p:spPr>
        <p:txBody>
          <a:bodyPr wrap="none"/>
          <a:lstStyle/>
          <a:p>
            <a:endParaRPr lang="en-US"/>
          </a:p>
        </p:txBody>
      </p:sp>
      <p:sp>
        <p:nvSpPr>
          <p:cNvPr id="61075" name="Line 1907"/>
          <p:cNvSpPr>
            <a:spLocks noChangeShapeType="1"/>
          </p:cNvSpPr>
          <p:nvPr/>
        </p:nvSpPr>
        <p:spPr bwMode="auto">
          <a:xfrm rot="7426408">
            <a:off x="6985794" y="1466057"/>
            <a:ext cx="274637" cy="0"/>
          </a:xfrm>
          <a:prstGeom prst="line">
            <a:avLst/>
          </a:prstGeom>
          <a:noFill/>
          <a:ln w="6350">
            <a:solidFill>
              <a:srgbClr val="993300"/>
            </a:solidFill>
            <a:miter lim="800000"/>
            <a:headEnd/>
            <a:tailEnd/>
          </a:ln>
        </p:spPr>
        <p:txBody>
          <a:bodyPr wrap="none"/>
          <a:lstStyle/>
          <a:p>
            <a:endParaRPr lang="en-US"/>
          </a:p>
        </p:txBody>
      </p:sp>
      <p:sp>
        <p:nvSpPr>
          <p:cNvPr id="61076" name="Line 1908"/>
          <p:cNvSpPr>
            <a:spLocks noChangeShapeType="1"/>
          </p:cNvSpPr>
          <p:nvPr/>
        </p:nvSpPr>
        <p:spPr bwMode="auto">
          <a:xfrm rot="7426408">
            <a:off x="7154069" y="1583532"/>
            <a:ext cx="274637" cy="0"/>
          </a:xfrm>
          <a:prstGeom prst="line">
            <a:avLst/>
          </a:prstGeom>
          <a:noFill/>
          <a:ln w="6350">
            <a:solidFill>
              <a:srgbClr val="993300"/>
            </a:solidFill>
            <a:miter lim="800000"/>
            <a:headEnd/>
            <a:tailEnd/>
          </a:ln>
        </p:spPr>
        <p:txBody>
          <a:bodyPr wrap="none"/>
          <a:lstStyle/>
          <a:p>
            <a:endParaRPr lang="en-US"/>
          </a:p>
        </p:txBody>
      </p:sp>
      <p:sp>
        <p:nvSpPr>
          <p:cNvPr id="61077" name="Oval 1909"/>
          <p:cNvSpPr>
            <a:spLocks noChangeArrowheads="1"/>
          </p:cNvSpPr>
          <p:nvPr/>
        </p:nvSpPr>
        <p:spPr bwMode="auto">
          <a:xfrm rot="7426408">
            <a:off x="6988969" y="13866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78" name="Freeform 1910"/>
          <p:cNvSpPr>
            <a:spLocks noChangeAspect="1"/>
          </p:cNvSpPr>
          <p:nvPr/>
        </p:nvSpPr>
        <p:spPr bwMode="auto">
          <a:xfrm rot="7426408">
            <a:off x="7043738" y="14906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79" name="Oval 1912"/>
          <p:cNvSpPr>
            <a:spLocks noChangeArrowheads="1"/>
          </p:cNvSpPr>
          <p:nvPr/>
        </p:nvSpPr>
        <p:spPr bwMode="auto">
          <a:xfrm rot="7426408">
            <a:off x="7468394" y="19486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80" name="Line 1913"/>
          <p:cNvSpPr>
            <a:spLocks noChangeShapeType="1"/>
          </p:cNvSpPr>
          <p:nvPr/>
        </p:nvSpPr>
        <p:spPr bwMode="auto">
          <a:xfrm rot="7426408">
            <a:off x="7476332" y="2089944"/>
            <a:ext cx="436562" cy="0"/>
          </a:xfrm>
          <a:prstGeom prst="line">
            <a:avLst/>
          </a:prstGeom>
          <a:noFill/>
          <a:ln w="6350">
            <a:solidFill>
              <a:srgbClr val="993300"/>
            </a:solidFill>
            <a:miter lim="800000"/>
            <a:headEnd/>
            <a:tailEnd/>
          </a:ln>
        </p:spPr>
        <p:txBody>
          <a:bodyPr wrap="none"/>
          <a:lstStyle/>
          <a:p>
            <a:endParaRPr lang="en-US"/>
          </a:p>
        </p:txBody>
      </p:sp>
      <p:sp>
        <p:nvSpPr>
          <p:cNvPr id="61081" name="Line 1914"/>
          <p:cNvSpPr>
            <a:spLocks noChangeShapeType="1"/>
          </p:cNvSpPr>
          <p:nvPr/>
        </p:nvSpPr>
        <p:spPr bwMode="auto">
          <a:xfrm rot="7426408" flipH="1" flipV="1">
            <a:off x="7451725" y="2052638"/>
            <a:ext cx="396875" cy="0"/>
          </a:xfrm>
          <a:prstGeom prst="line">
            <a:avLst/>
          </a:prstGeom>
          <a:noFill/>
          <a:ln w="6350">
            <a:solidFill>
              <a:srgbClr val="993300"/>
            </a:solidFill>
            <a:miter lim="800000"/>
            <a:headEnd/>
            <a:tailEnd/>
          </a:ln>
        </p:spPr>
        <p:txBody>
          <a:bodyPr wrap="none"/>
          <a:lstStyle/>
          <a:p>
            <a:endParaRPr lang="en-US"/>
          </a:p>
        </p:txBody>
      </p:sp>
      <p:sp>
        <p:nvSpPr>
          <p:cNvPr id="61082" name="Line 1915"/>
          <p:cNvSpPr>
            <a:spLocks noChangeShapeType="1"/>
          </p:cNvSpPr>
          <p:nvPr/>
        </p:nvSpPr>
        <p:spPr bwMode="auto">
          <a:xfrm rot="7426408">
            <a:off x="7534275" y="2119313"/>
            <a:ext cx="396875" cy="0"/>
          </a:xfrm>
          <a:prstGeom prst="line">
            <a:avLst/>
          </a:prstGeom>
          <a:noFill/>
          <a:ln w="6350">
            <a:solidFill>
              <a:srgbClr val="993300"/>
            </a:solidFill>
            <a:miter lim="800000"/>
            <a:headEnd/>
            <a:tailEnd/>
          </a:ln>
        </p:spPr>
        <p:txBody>
          <a:bodyPr wrap="none"/>
          <a:lstStyle/>
          <a:p>
            <a:endParaRPr lang="en-US"/>
          </a:p>
        </p:txBody>
      </p:sp>
      <p:sp>
        <p:nvSpPr>
          <p:cNvPr id="61083" name="Line 1916"/>
          <p:cNvSpPr>
            <a:spLocks noChangeShapeType="1"/>
          </p:cNvSpPr>
          <p:nvPr/>
        </p:nvSpPr>
        <p:spPr bwMode="auto">
          <a:xfrm rot="7426408">
            <a:off x="7468394" y="2031207"/>
            <a:ext cx="274637" cy="0"/>
          </a:xfrm>
          <a:prstGeom prst="line">
            <a:avLst/>
          </a:prstGeom>
          <a:noFill/>
          <a:ln w="6350">
            <a:solidFill>
              <a:srgbClr val="993300"/>
            </a:solidFill>
            <a:miter lim="800000"/>
            <a:headEnd/>
            <a:tailEnd/>
          </a:ln>
        </p:spPr>
        <p:txBody>
          <a:bodyPr wrap="none"/>
          <a:lstStyle/>
          <a:p>
            <a:endParaRPr lang="en-US"/>
          </a:p>
        </p:txBody>
      </p:sp>
      <p:sp>
        <p:nvSpPr>
          <p:cNvPr id="61084" name="Line 1917"/>
          <p:cNvSpPr>
            <a:spLocks noChangeShapeType="1"/>
          </p:cNvSpPr>
          <p:nvPr/>
        </p:nvSpPr>
        <p:spPr bwMode="auto">
          <a:xfrm rot="7426408">
            <a:off x="7636669" y="2148682"/>
            <a:ext cx="274637" cy="0"/>
          </a:xfrm>
          <a:prstGeom prst="line">
            <a:avLst/>
          </a:prstGeom>
          <a:noFill/>
          <a:ln w="6350">
            <a:solidFill>
              <a:srgbClr val="993300"/>
            </a:solidFill>
            <a:miter lim="800000"/>
            <a:headEnd/>
            <a:tailEnd/>
          </a:ln>
        </p:spPr>
        <p:txBody>
          <a:bodyPr wrap="none"/>
          <a:lstStyle/>
          <a:p>
            <a:endParaRPr lang="en-US"/>
          </a:p>
        </p:txBody>
      </p:sp>
      <p:sp>
        <p:nvSpPr>
          <p:cNvPr id="61085" name="Oval 1918"/>
          <p:cNvSpPr>
            <a:spLocks noChangeArrowheads="1"/>
          </p:cNvSpPr>
          <p:nvPr/>
        </p:nvSpPr>
        <p:spPr bwMode="auto">
          <a:xfrm rot="7426408">
            <a:off x="7471569" y="19518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86" name="Freeform 1919"/>
          <p:cNvSpPr>
            <a:spLocks noChangeAspect="1"/>
          </p:cNvSpPr>
          <p:nvPr/>
        </p:nvSpPr>
        <p:spPr bwMode="auto">
          <a:xfrm rot="7426408">
            <a:off x="7526338" y="2055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87" name="Oval 1921"/>
          <p:cNvSpPr>
            <a:spLocks noChangeArrowheads="1"/>
          </p:cNvSpPr>
          <p:nvPr/>
        </p:nvSpPr>
        <p:spPr bwMode="auto">
          <a:xfrm rot="7426408">
            <a:off x="7950994" y="248840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88" name="Line 1922"/>
          <p:cNvSpPr>
            <a:spLocks noChangeShapeType="1"/>
          </p:cNvSpPr>
          <p:nvPr/>
        </p:nvSpPr>
        <p:spPr bwMode="auto">
          <a:xfrm rot="7426408">
            <a:off x="7958932" y="2629694"/>
            <a:ext cx="436562" cy="0"/>
          </a:xfrm>
          <a:prstGeom prst="line">
            <a:avLst/>
          </a:prstGeom>
          <a:noFill/>
          <a:ln w="6350">
            <a:solidFill>
              <a:srgbClr val="993300"/>
            </a:solidFill>
            <a:miter lim="800000"/>
            <a:headEnd/>
            <a:tailEnd/>
          </a:ln>
        </p:spPr>
        <p:txBody>
          <a:bodyPr wrap="none"/>
          <a:lstStyle/>
          <a:p>
            <a:endParaRPr lang="en-US"/>
          </a:p>
        </p:txBody>
      </p:sp>
      <p:sp>
        <p:nvSpPr>
          <p:cNvPr id="61089" name="Line 1923"/>
          <p:cNvSpPr>
            <a:spLocks noChangeShapeType="1"/>
          </p:cNvSpPr>
          <p:nvPr/>
        </p:nvSpPr>
        <p:spPr bwMode="auto">
          <a:xfrm rot="7426408" flipH="1" flipV="1">
            <a:off x="7934325" y="2592388"/>
            <a:ext cx="396875" cy="0"/>
          </a:xfrm>
          <a:prstGeom prst="line">
            <a:avLst/>
          </a:prstGeom>
          <a:noFill/>
          <a:ln w="6350">
            <a:solidFill>
              <a:srgbClr val="993300"/>
            </a:solidFill>
            <a:miter lim="800000"/>
            <a:headEnd/>
            <a:tailEnd/>
          </a:ln>
        </p:spPr>
        <p:txBody>
          <a:bodyPr wrap="none"/>
          <a:lstStyle/>
          <a:p>
            <a:endParaRPr lang="en-US"/>
          </a:p>
        </p:txBody>
      </p:sp>
      <p:sp>
        <p:nvSpPr>
          <p:cNvPr id="61090" name="Line 1924"/>
          <p:cNvSpPr>
            <a:spLocks noChangeShapeType="1"/>
          </p:cNvSpPr>
          <p:nvPr/>
        </p:nvSpPr>
        <p:spPr bwMode="auto">
          <a:xfrm rot="7426408">
            <a:off x="8016875" y="2659063"/>
            <a:ext cx="396875" cy="0"/>
          </a:xfrm>
          <a:prstGeom prst="line">
            <a:avLst/>
          </a:prstGeom>
          <a:noFill/>
          <a:ln w="6350">
            <a:solidFill>
              <a:srgbClr val="993300"/>
            </a:solidFill>
            <a:miter lim="800000"/>
            <a:headEnd/>
            <a:tailEnd/>
          </a:ln>
        </p:spPr>
        <p:txBody>
          <a:bodyPr wrap="none"/>
          <a:lstStyle/>
          <a:p>
            <a:endParaRPr lang="en-US"/>
          </a:p>
        </p:txBody>
      </p:sp>
      <p:sp>
        <p:nvSpPr>
          <p:cNvPr id="61091" name="Line 1925"/>
          <p:cNvSpPr>
            <a:spLocks noChangeShapeType="1"/>
          </p:cNvSpPr>
          <p:nvPr/>
        </p:nvSpPr>
        <p:spPr bwMode="auto">
          <a:xfrm rot="7426408">
            <a:off x="7950994" y="2570957"/>
            <a:ext cx="274637" cy="0"/>
          </a:xfrm>
          <a:prstGeom prst="line">
            <a:avLst/>
          </a:prstGeom>
          <a:noFill/>
          <a:ln w="6350">
            <a:solidFill>
              <a:srgbClr val="993300"/>
            </a:solidFill>
            <a:miter lim="800000"/>
            <a:headEnd/>
            <a:tailEnd/>
          </a:ln>
        </p:spPr>
        <p:txBody>
          <a:bodyPr wrap="none"/>
          <a:lstStyle/>
          <a:p>
            <a:endParaRPr lang="en-US"/>
          </a:p>
        </p:txBody>
      </p:sp>
      <p:sp>
        <p:nvSpPr>
          <p:cNvPr id="61092" name="Line 1926"/>
          <p:cNvSpPr>
            <a:spLocks noChangeShapeType="1"/>
          </p:cNvSpPr>
          <p:nvPr/>
        </p:nvSpPr>
        <p:spPr bwMode="auto">
          <a:xfrm rot="7426408">
            <a:off x="8119269" y="2688432"/>
            <a:ext cx="274637" cy="0"/>
          </a:xfrm>
          <a:prstGeom prst="line">
            <a:avLst/>
          </a:prstGeom>
          <a:noFill/>
          <a:ln w="6350">
            <a:solidFill>
              <a:srgbClr val="993300"/>
            </a:solidFill>
            <a:miter lim="800000"/>
            <a:headEnd/>
            <a:tailEnd/>
          </a:ln>
        </p:spPr>
        <p:txBody>
          <a:bodyPr wrap="none"/>
          <a:lstStyle/>
          <a:p>
            <a:endParaRPr lang="en-US"/>
          </a:p>
        </p:txBody>
      </p:sp>
      <p:sp>
        <p:nvSpPr>
          <p:cNvPr id="61093" name="Oval 1927"/>
          <p:cNvSpPr>
            <a:spLocks noChangeArrowheads="1"/>
          </p:cNvSpPr>
          <p:nvPr/>
        </p:nvSpPr>
        <p:spPr bwMode="auto">
          <a:xfrm rot="7426408">
            <a:off x="7954169" y="24915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094" name="Freeform 1928"/>
          <p:cNvSpPr>
            <a:spLocks noChangeAspect="1"/>
          </p:cNvSpPr>
          <p:nvPr/>
        </p:nvSpPr>
        <p:spPr bwMode="auto">
          <a:xfrm rot="7426408">
            <a:off x="8008938" y="25955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095" name="Oval 1930"/>
          <p:cNvSpPr>
            <a:spLocks noChangeArrowheads="1"/>
          </p:cNvSpPr>
          <p:nvPr/>
        </p:nvSpPr>
        <p:spPr bwMode="auto">
          <a:xfrm rot="7426408">
            <a:off x="8420894" y="3053557"/>
            <a:ext cx="441325" cy="268287"/>
          </a:xfrm>
          <a:prstGeom prst="ellipse">
            <a:avLst/>
          </a:prstGeom>
          <a:solidFill>
            <a:srgbClr val="B45A00"/>
          </a:solidFill>
          <a:ln w="9525">
            <a:noFill/>
            <a:miter lim="800000"/>
            <a:headEnd/>
            <a:tailEnd/>
          </a:ln>
        </p:spPr>
        <p:txBody>
          <a:bodyPr wrap="none" anchor="ctr"/>
          <a:lstStyle/>
          <a:p>
            <a:endParaRPr lang="en-US"/>
          </a:p>
        </p:txBody>
      </p:sp>
      <p:sp>
        <p:nvSpPr>
          <p:cNvPr id="61096" name="Line 1931"/>
          <p:cNvSpPr>
            <a:spLocks noChangeShapeType="1"/>
          </p:cNvSpPr>
          <p:nvPr/>
        </p:nvSpPr>
        <p:spPr bwMode="auto">
          <a:xfrm rot="7426408">
            <a:off x="8428832" y="3194844"/>
            <a:ext cx="436562" cy="0"/>
          </a:xfrm>
          <a:prstGeom prst="line">
            <a:avLst/>
          </a:prstGeom>
          <a:noFill/>
          <a:ln w="6350">
            <a:solidFill>
              <a:srgbClr val="993300"/>
            </a:solidFill>
            <a:miter lim="800000"/>
            <a:headEnd/>
            <a:tailEnd/>
          </a:ln>
        </p:spPr>
        <p:txBody>
          <a:bodyPr wrap="none"/>
          <a:lstStyle/>
          <a:p>
            <a:endParaRPr lang="en-US"/>
          </a:p>
        </p:txBody>
      </p:sp>
      <p:sp>
        <p:nvSpPr>
          <p:cNvPr id="61097" name="Line 1932"/>
          <p:cNvSpPr>
            <a:spLocks noChangeShapeType="1"/>
          </p:cNvSpPr>
          <p:nvPr/>
        </p:nvSpPr>
        <p:spPr bwMode="auto">
          <a:xfrm rot="7426408" flipH="1" flipV="1">
            <a:off x="8404225" y="3157538"/>
            <a:ext cx="396875" cy="0"/>
          </a:xfrm>
          <a:prstGeom prst="line">
            <a:avLst/>
          </a:prstGeom>
          <a:noFill/>
          <a:ln w="6350">
            <a:solidFill>
              <a:srgbClr val="993300"/>
            </a:solidFill>
            <a:miter lim="800000"/>
            <a:headEnd/>
            <a:tailEnd/>
          </a:ln>
        </p:spPr>
        <p:txBody>
          <a:bodyPr wrap="none"/>
          <a:lstStyle/>
          <a:p>
            <a:endParaRPr lang="en-US"/>
          </a:p>
        </p:txBody>
      </p:sp>
      <p:sp>
        <p:nvSpPr>
          <p:cNvPr id="61098" name="Line 1933"/>
          <p:cNvSpPr>
            <a:spLocks noChangeShapeType="1"/>
          </p:cNvSpPr>
          <p:nvPr/>
        </p:nvSpPr>
        <p:spPr bwMode="auto">
          <a:xfrm rot="7426408">
            <a:off x="8486775" y="3224213"/>
            <a:ext cx="396875" cy="0"/>
          </a:xfrm>
          <a:prstGeom prst="line">
            <a:avLst/>
          </a:prstGeom>
          <a:noFill/>
          <a:ln w="6350">
            <a:solidFill>
              <a:srgbClr val="993300"/>
            </a:solidFill>
            <a:miter lim="800000"/>
            <a:headEnd/>
            <a:tailEnd/>
          </a:ln>
        </p:spPr>
        <p:txBody>
          <a:bodyPr wrap="none"/>
          <a:lstStyle/>
          <a:p>
            <a:endParaRPr lang="en-US"/>
          </a:p>
        </p:txBody>
      </p:sp>
      <p:sp>
        <p:nvSpPr>
          <p:cNvPr id="61099" name="Line 1934"/>
          <p:cNvSpPr>
            <a:spLocks noChangeShapeType="1"/>
          </p:cNvSpPr>
          <p:nvPr/>
        </p:nvSpPr>
        <p:spPr bwMode="auto">
          <a:xfrm rot="7426408">
            <a:off x="8420894" y="3136107"/>
            <a:ext cx="274637" cy="0"/>
          </a:xfrm>
          <a:prstGeom prst="line">
            <a:avLst/>
          </a:prstGeom>
          <a:noFill/>
          <a:ln w="6350">
            <a:solidFill>
              <a:srgbClr val="993300"/>
            </a:solidFill>
            <a:miter lim="800000"/>
            <a:headEnd/>
            <a:tailEnd/>
          </a:ln>
        </p:spPr>
        <p:txBody>
          <a:bodyPr wrap="none"/>
          <a:lstStyle/>
          <a:p>
            <a:endParaRPr lang="en-US"/>
          </a:p>
        </p:txBody>
      </p:sp>
      <p:sp>
        <p:nvSpPr>
          <p:cNvPr id="61100" name="Line 1935"/>
          <p:cNvSpPr>
            <a:spLocks noChangeShapeType="1"/>
          </p:cNvSpPr>
          <p:nvPr/>
        </p:nvSpPr>
        <p:spPr bwMode="auto">
          <a:xfrm rot="7426408">
            <a:off x="8589169" y="3253582"/>
            <a:ext cx="274637" cy="0"/>
          </a:xfrm>
          <a:prstGeom prst="line">
            <a:avLst/>
          </a:prstGeom>
          <a:noFill/>
          <a:ln w="6350">
            <a:solidFill>
              <a:srgbClr val="993300"/>
            </a:solidFill>
            <a:miter lim="800000"/>
            <a:headEnd/>
            <a:tailEnd/>
          </a:ln>
        </p:spPr>
        <p:txBody>
          <a:bodyPr wrap="none"/>
          <a:lstStyle/>
          <a:p>
            <a:endParaRPr lang="en-US"/>
          </a:p>
        </p:txBody>
      </p:sp>
      <p:sp>
        <p:nvSpPr>
          <p:cNvPr id="61101" name="Oval 1936"/>
          <p:cNvSpPr>
            <a:spLocks noChangeArrowheads="1"/>
          </p:cNvSpPr>
          <p:nvPr/>
        </p:nvSpPr>
        <p:spPr bwMode="auto">
          <a:xfrm rot="7426408">
            <a:off x="8424069" y="305673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102" name="Freeform 1937"/>
          <p:cNvSpPr>
            <a:spLocks noChangeAspect="1"/>
          </p:cNvSpPr>
          <p:nvPr/>
        </p:nvSpPr>
        <p:spPr bwMode="auto">
          <a:xfrm rot="7426408">
            <a:off x="8478838" y="31607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103" name="Oval 1939"/>
          <p:cNvSpPr>
            <a:spLocks noChangeArrowheads="1"/>
          </p:cNvSpPr>
          <p:nvPr/>
        </p:nvSpPr>
        <p:spPr bwMode="auto">
          <a:xfrm rot="-1716628">
            <a:off x="8434388" y="365125"/>
            <a:ext cx="441325" cy="268288"/>
          </a:xfrm>
          <a:prstGeom prst="ellipse">
            <a:avLst/>
          </a:prstGeom>
          <a:solidFill>
            <a:srgbClr val="B45A00"/>
          </a:solidFill>
          <a:ln w="9525">
            <a:noFill/>
            <a:miter lim="800000"/>
            <a:headEnd/>
            <a:tailEnd/>
          </a:ln>
        </p:spPr>
        <p:txBody>
          <a:bodyPr wrap="none" anchor="ctr"/>
          <a:lstStyle/>
          <a:p>
            <a:endParaRPr lang="en-US"/>
          </a:p>
        </p:txBody>
      </p:sp>
      <p:sp>
        <p:nvSpPr>
          <p:cNvPr id="61104" name="Line 1940"/>
          <p:cNvSpPr>
            <a:spLocks noChangeShapeType="1"/>
          </p:cNvSpPr>
          <p:nvPr/>
        </p:nvSpPr>
        <p:spPr bwMode="auto">
          <a:xfrm rot="-1716628">
            <a:off x="8435975" y="492125"/>
            <a:ext cx="436563" cy="0"/>
          </a:xfrm>
          <a:prstGeom prst="line">
            <a:avLst/>
          </a:prstGeom>
          <a:noFill/>
          <a:ln w="6350">
            <a:solidFill>
              <a:srgbClr val="993300"/>
            </a:solidFill>
            <a:miter lim="800000"/>
            <a:headEnd/>
            <a:tailEnd/>
          </a:ln>
        </p:spPr>
        <p:txBody>
          <a:bodyPr wrap="none"/>
          <a:lstStyle/>
          <a:p>
            <a:endParaRPr lang="en-US"/>
          </a:p>
        </p:txBody>
      </p:sp>
      <p:sp>
        <p:nvSpPr>
          <p:cNvPr id="61105" name="Line 1941"/>
          <p:cNvSpPr>
            <a:spLocks noChangeShapeType="1"/>
          </p:cNvSpPr>
          <p:nvPr/>
        </p:nvSpPr>
        <p:spPr bwMode="auto">
          <a:xfrm rot="-1716628">
            <a:off x="8478838" y="544513"/>
            <a:ext cx="396875" cy="0"/>
          </a:xfrm>
          <a:prstGeom prst="line">
            <a:avLst/>
          </a:prstGeom>
          <a:noFill/>
          <a:ln w="6350">
            <a:solidFill>
              <a:srgbClr val="993300"/>
            </a:solidFill>
            <a:miter lim="800000"/>
            <a:headEnd/>
            <a:tailEnd/>
          </a:ln>
        </p:spPr>
        <p:txBody>
          <a:bodyPr wrap="none"/>
          <a:lstStyle/>
          <a:p>
            <a:endParaRPr lang="en-US"/>
          </a:p>
        </p:txBody>
      </p:sp>
      <p:sp>
        <p:nvSpPr>
          <p:cNvPr id="61106" name="Line 1942"/>
          <p:cNvSpPr>
            <a:spLocks noChangeShapeType="1"/>
          </p:cNvSpPr>
          <p:nvPr/>
        </p:nvSpPr>
        <p:spPr bwMode="auto">
          <a:xfrm rot="-1716628">
            <a:off x="8435975" y="449263"/>
            <a:ext cx="396875" cy="0"/>
          </a:xfrm>
          <a:prstGeom prst="line">
            <a:avLst/>
          </a:prstGeom>
          <a:noFill/>
          <a:ln w="6350">
            <a:solidFill>
              <a:srgbClr val="993300"/>
            </a:solidFill>
            <a:miter lim="800000"/>
            <a:headEnd/>
            <a:tailEnd/>
          </a:ln>
        </p:spPr>
        <p:txBody>
          <a:bodyPr wrap="none"/>
          <a:lstStyle/>
          <a:p>
            <a:endParaRPr lang="en-US"/>
          </a:p>
        </p:txBody>
      </p:sp>
      <p:sp>
        <p:nvSpPr>
          <p:cNvPr id="61107" name="Line 1943"/>
          <p:cNvSpPr>
            <a:spLocks noChangeShapeType="1"/>
          </p:cNvSpPr>
          <p:nvPr/>
        </p:nvSpPr>
        <p:spPr bwMode="auto">
          <a:xfrm rot="-1716628">
            <a:off x="8567738" y="585788"/>
            <a:ext cx="274637" cy="0"/>
          </a:xfrm>
          <a:prstGeom prst="line">
            <a:avLst/>
          </a:prstGeom>
          <a:noFill/>
          <a:ln w="6350">
            <a:solidFill>
              <a:srgbClr val="993300"/>
            </a:solidFill>
            <a:miter lim="800000"/>
            <a:headEnd/>
            <a:tailEnd/>
          </a:ln>
        </p:spPr>
        <p:txBody>
          <a:bodyPr wrap="none"/>
          <a:lstStyle/>
          <a:p>
            <a:endParaRPr lang="en-US"/>
          </a:p>
        </p:txBody>
      </p:sp>
      <p:sp>
        <p:nvSpPr>
          <p:cNvPr id="61108" name="Line 1944"/>
          <p:cNvSpPr>
            <a:spLocks noChangeShapeType="1"/>
          </p:cNvSpPr>
          <p:nvPr/>
        </p:nvSpPr>
        <p:spPr bwMode="auto">
          <a:xfrm rot="-1716628">
            <a:off x="8474075" y="403225"/>
            <a:ext cx="274638" cy="0"/>
          </a:xfrm>
          <a:prstGeom prst="line">
            <a:avLst/>
          </a:prstGeom>
          <a:noFill/>
          <a:ln w="6350">
            <a:solidFill>
              <a:srgbClr val="993300"/>
            </a:solidFill>
            <a:miter lim="800000"/>
            <a:headEnd/>
            <a:tailEnd/>
          </a:ln>
        </p:spPr>
        <p:txBody>
          <a:bodyPr wrap="none"/>
          <a:lstStyle/>
          <a:p>
            <a:endParaRPr lang="en-US"/>
          </a:p>
        </p:txBody>
      </p:sp>
      <p:sp>
        <p:nvSpPr>
          <p:cNvPr id="61109" name="Oval 1945"/>
          <p:cNvSpPr>
            <a:spLocks noChangeArrowheads="1"/>
          </p:cNvSpPr>
          <p:nvPr/>
        </p:nvSpPr>
        <p:spPr bwMode="auto">
          <a:xfrm rot="-1716628">
            <a:off x="8434388" y="36353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110" name="Freeform 1946"/>
          <p:cNvSpPr>
            <a:spLocks noChangeAspect="1"/>
          </p:cNvSpPr>
          <p:nvPr/>
        </p:nvSpPr>
        <p:spPr bwMode="auto">
          <a:xfrm rot="-1716628">
            <a:off x="8396288" y="368300"/>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111" name="Oval 1948"/>
          <p:cNvSpPr>
            <a:spLocks noChangeArrowheads="1"/>
          </p:cNvSpPr>
          <p:nvPr/>
        </p:nvSpPr>
        <p:spPr bwMode="auto">
          <a:xfrm rot="-3493466">
            <a:off x="8444706" y="6239669"/>
            <a:ext cx="441325" cy="268288"/>
          </a:xfrm>
          <a:prstGeom prst="ellipse">
            <a:avLst/>
          </a:prstGeom>
          <a:solidFill>
            <a:srgbClr val="B45A00"/>
          </a:solidFill>
          <a:ln w="9525">
            <a:noFill/>
            <a:miter lim="800000"/>
            <a:headEnd/>
            <a:tailEnd/>
          </a:ln>
        </p:spPr>
        <p:txBody>
          <a:bodyPr wrap="none" anchor="ctr"/>
          <a:lstStyle/>
          <a:p>
            <a:endParaRPr lang="en-US"/>
          </a:p>
        </p:txBody>
      </p:sp>
      <p:sp>
        <p:nvSpPr>
          <p:cNvPr id="61112" name="Line 1949"/>
          <p:cNvSpPr>
            <a:spLocks noChangeShapeType="1"/>
          </p:cNvSpPr>
          <p:nvPr/>
        </p:nvSpPr>
        <p:spPr bwMode="auto">
          <a:xfrm rot="-3493466">
            <a:off x="8443118" y="6365082"/>
            <a:ext cx="436563" cy="0"/>
          </a:xfrm>
          <a:prstGeom prst="line">
            <a:avLst/>
          </a:prstGeom>
          <a:noFill/>
          <a:ln w="6350">
            <a:solidFill>
              <a:srgbClr val="993300"/>
            </a:solidFill>
            <a:miter lim="800000"/>
            <a:headEnd/>
            <a:tailEnd/>
          </a:ln>
        </p:spPr>
        <p:txBody>
          <a:bodyPr wrap="none"/>
          <a:lstStyle/>
          <a:p>
            <a:endParaRPr lang="en-US"/>
          </a:p>
        </p:txBody>
      </p:sp>
      <p:sp>
        <p:nvSpPr>
          <p:cNvPr id="61113" name="Line 1950"/>
          <p:cNvSpPr>
            <a:spLocks noChangeShapeType="1"/>
          </p:cNvSpPr>
          <p:nvPr/>
        </p:nvSpPr>
        <p:spPr bwMode="auto">
          <a:xfrm rot="-3493466" flipH="1" flipV="1">
            <a:off x="8509000" y="6402388"/>
            <a:ext cx="396875" cy="0"/>
          </a:xfrm>
          <a:prstGeom prst="line">
            <a:avLst/>
          </a:prstGeom>
          <a:noFill/>
          <a:ln w="6350">
            <a:solidFill>
              <a:srgbClr val="993300"/>
            </a:solidFill>
            <a:miter lim="800000"/>
            <a:headEnd/>
            <a:tailEnd/>
          </a:ln>
        </p:spPr>
        <p:txBody>
          <a:bodyPr wrap="none"/>
          <a:lstStyle/>
          <a:p>
            <a:endParaRPr lang="en-US"/>
          </a:p>
        </p:txBody>
      </p:sp>
      <p:sp>
        <p:nvSpPr>
          <p:cNvPr id="61114" name="Line 1951"/>
          <p:cNvSpPr>
            <a:spLocks noChangeShapeType="1"/>
          </p:cNvSpPr>
          <p:nvPr/>
        </p:nvSpPr>
        <p:spPr bwMode="auto">
          <a:xfrm rot="-3493466">
            <a:off x="8424862" y="6338888"/>
            <a:ext cx="396875" cy="0"/>
          </a:xfrm>
          <a:prstGeom prst="line">
            <a:avLst/>
          </a:prstGeom>
          <a:noFill/>
          <a:ln w="6350">
            <a:solidFill>
              <a:srgbClr val="993300"/>
            </a:solidFill>
            <a:miter lim="800000"/>
            <a:headEnd/>
            <a:tailEnd/>
          </a:ln>
        </p:spPr>
        <p:txBody>
          <a:bodyPr wrap="none"/>
          <a:lstStyle/>
          <a:p>
            <a:endParaRPr lang="en-US"/>
          </a:p>
        </p:txBody>
      </p:sp>
      <p:sp>
        <p:nvSpPr>
          <p:cNvPr id="61115" name="Line 1952"/>
          <p:cNvSpPr>
            <a:spLocks noChangeShapeType="1"/>
          </p:cNvSpPr>
          <p:nvPr/>
        </p:nvSpPr>
        <p:spPr bwMode="auto">
          <a:xfrm rot="-3493466">
            <a:off x="8614569" y="6422232"/>
            <a:ext cx="274637" cy="0"/>
          </a:xfrm>
          <a:prstGeom prst="line">
            <a:avLst/>
          </a:prstGeom>
          <a:noFill/>
          <a:ln w="6350">
            <a:solidFill>
              <a:srgbClr val="993300"/>
            </a:solidFill>
            <a:miter lim="800000"/>
            <a:headEnd/>
            <a:tailEnd/>
          </a:ln>
        </p:spPr>
        <p:txBody>
          <a:bodyPr wrap="none"/>
          <a:lstStyle/>
          <a:p>
            <a:endParaRPr lang="en-US"/>
          </a:p>
        </p:txBody>
      </p:sp>
      <p:sp>
        <p:nvSpPr>
          <p:cNvPr id="61116" name="Line 1953"/>
          <p:cNvSpPr>
            <a:spLocks noChangeShapeType="1"/>
          </p:cNvSpPr>
          <p:nvPr/>
        </p:nvSpPr>
        <p:spPr bwMode="auto">
          <a:xfrm rot="-3493466">
            <a:off x="8443119" y="6309519"/>
            <a:ext cx="274638" cy="0"/>
          </a:xfrm>
          <a:prstGeom prst="line">
            <a:avLst/>
          </a:prstGeom>
          <a:noFill/>
          <a:ln w="6350">
            <a:solidFill>
              <a:srgbClr val="993300"/>
            </a:solidFill>
            <a:miter lim="800000"/>
            <a:headEnd/>
            <a:tailEnd/>
          </a:ln>
        </p:spPr>
        <p:txBody>
          <a:bodyPr wrap="none"/>
          <a:lstStyle/>
          <a:p>
            <a:endParaRPr lang="en-US"/>
          </a:p>
        </p:txBody>
      </p:sp>
      <p:sp>
        <p:nvSpPr>
          <p:cNvPr id="61117" name="Oval 1954"/>
          <p:cNvSpPr>
            <a:spLocks noChangeArrowheads="1"/>
          </p:cNvSpPr>
          <p:nvPr/>
        </p:nvSpPr>
        <p:spPr bwMode="auto">
          <a:xfrm rot="-3493466">
            <a:off x="8443119" y="6238082"/>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118" name="Freeform 1955"/>
          <p:cNvSpPr>
            <a:spLocks noChangeAspect="1"/>
          </p:cNvSpPr>
          <p:nvPr/>
        </p:nvSpPr>
        <p:spPr bwMode="auto">
          <a:xfrm rot="-3493466">
            <a:off x="8380413" y="626586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119" name="Freeform 236"/>
          <p:cNvSpPr>
            <a:spLocks noChangeAspect="1"/>
          </p:cNvSpPr>
          <p:nvPr/>
        </p:nvSpPr>
        <p:spPr bwMode="auto">
          <a:xfrm flipH="1" flipV="1">
            <a:off x="269875" y="1538288"/>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
        <p:nvSpPr>
          <p:cNvPr id="61120" name="Oval 334"/>
          <p:cNvSpPr>
            <a:spLocks noChangeArrowheads="1"/>
          </p:cNvSpPr>
          <p:nvPr/>
        </p:nvSpPr>
        <p:spPr bwMode="auto">
          <a:xfrm>
            <a:off x="3160713" y="1423988"/>
            <a:ext cx="441325" cy="268287"/>
          </a:xfrm>
          <a:prstGeom prst="ellipse">
            <a:avLst/>
          </a:prstGeom>
          <a:noFill/>
          <a:ln w="25400">
            <a:solidFill>
              <a:srgbClr val="461700"/>
            </a:solidFill>
            <a:miter lim="800000"/>
            <a:headEnd/>
            <a:tailEnd/>
          </a:ln>
        </p:spPr>
        <p:txBody>
          <a:bodyPr wrap="none" anchor="ctr"/>
          <a:lstStyle/>
          <a:p>
            <a:endParaRPr lang="en-US"/>
          </a:p>
        </p:txBody>
      </p:sp>
      <p:sp>
        <p:nvSpPr>
          <p:cNvPr id="61121" name="Freeform 335"/>
          <p:cNvSpPr>
            <a:spLocks noChangeAspect="1"/>
          </p:cNvSpPr>
          <p:nvPr/>
        </p:nvSpPr>
        <p:spPr bwMode="auto">
          <a:xfrm>
            <a:off x="3157538" y="1420813"/>
            <a:ext cx="447675" cy="136525"/>
          </a:xfrm>
          <a:custGeom>
            <a:avLst/>
            <a:gdLst>
              <a:gd name="T0" fmla="*/ 0 w 1395"/>
              <a:gd name="T1" fmla="*/ 427 h 427"/>
              <a:gd name="T2" fmla="*/ 14 w 1395"/>
              <a:gd name="T3" fmla="*/ 343 h 427"/>
              <a:gd name="T4" fmla="*/ 51 w 1395"/>
              <a:gd name="T5" fmla="*/ 268 h 427"/>
              <a:gd name="T6" fmla="*/ 113 w 1395"/>
              <a:gd name="T7" fmla="*/ 196 h 427"/>
              <a:gd name="T8" fmla="*/ 179 w 1395"/>
              <a:gd name="T9" fmla="*/ 145 h 427"/>
              <a:gd name="T10" fmla="*/ 257 w 1395"/>
              <a:gd name="T11" fmla="*/ 99 h 427"/>
              <a:gd name="T12" fmla="*/ 347 w 1395"/>
              <a:gd name="T13" fmla="*/ 61 h 427"/>
              <a:gd name="T14" fmla="*/ 455 w 1395"/>
              <a:gd name="T15" fmla="*/ 28 h 427"/>
              <a:gd name="T16" fmla="*/ 555 w 1395"/>
              <a:gd name="T17" fmla="*/ 9 h 427"/>
              <a:gd name="T18" fmla="*/ 660 w 1395"/>
              <a:gd name="T19" fmla="*/ 1 h 427"/>
              <a:gd name="T20" fmla="*/ 786 w 1395"/>
              <a:gd name="T21" fmla="*/ 4 h 427"/>
              <a:gd name="T22" fmla="*/ 914 w 1395"/>
              <a:gd name="T23" fmla="*/ 22 h 427"/>
              <a:gd name="T24" fmla="*/ 1035 w 1395"/>
              <a:gd name="T25" fmla="*/ 55 h 427"/>
              <a:gd name="T26" fmla="*/ 1142 w 1395"/>
              <a:gd name="T27" fmla="*/ 99 h 427"/>
              <a:gd name="T28" fmla="*/ 1250 w 1395"/>
              <a:gd name="T29" fmla="*/ 165 h 427"/>
              <a:gd name="T30" fmla="*/ 1326 w 1395"/>
              <a:gd name="T31" fmla="*/ 243 h 427"/>
              <a:gd name="T32" fmla="*/ 1365 w 1395"/>
              <a:gd name="T33" fmla="*/ 303 h 427"/>
              <a:gd name="T34" fmla="*/ 1389 w 1395"/>
              <a:gd name="T35" fmla="*/ 367 h 427"/>
              <a:gd name="T36" fmla="*/ 1395 w 1395"/>
              <a:gd name="T37" fmla="*/ 427 h 4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5"/>
              <a:gd name="T58" fmla="*/ 0 h 427"/>
              <a:gd name="T59" fmla="*/ 1395 w 1395"/>
              <a:gd name="T60" fmla="*/ 427 h 4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5" h="427">
                <a:moveTo>
                  <a:pt x="0" y="427"/>
                </a:moveTo>
                <a:cubicBezTo>
                  <a:pt x="3" y="398"/>
                  <a:pt x="6" y="369"/>
                  <a:pt x="14" y="343"/>
                </a:cubicBezTo>
                <a:cubicBezTo>
                  <a:pt x="22" y="317"/>
                  <a:pt x="35" y="292"/>
                  <a:pt x="51" y="268"/>
                </a:cubicBezTo>
                <a:cubicBezTo>
                  <a:pt x="67" y="244"/>
                  <a:pt x="92" y="216"/>
                  <a:pt x="113" y="196"/>
                </a:cubicBezTo>
                <a:cubicBezTo>
                  <a:pt x="134" y="176"/>
                  <a:pt x="155" y="161"/>
                  <a:pt x="179" y="145"/>
                </a:cubicBezTo>
                <a:cubicBezTo>
                  <a:pt x="203" y="129"/>
                  <a:pt x="229" y="113"/>
                  <a:pt x="257" y="99"/>
                </a:cubicBezTo>
                <a:cubicBezTo>
                  <a:pt x="285" y="85"/>
                  <a:pt x="314" y="73"/>
                  <a:pt x="347" y="61"/>
                </a:cubicBezTo>
                <a:cubicBezTo>
                  <a:pt x="380" y="49"/>
                  <a:pt x="420" y="37"/>
                  <a:pt x="455" y="28"/>
                </a:cubicBezTo>
                <a:cubicBezTo>
                  <a:pt x="490" y="19"/>
                  <a:pt x="521" y="14"/>
                  <a:pt x="555" y="9"/>
                </a:cubicBezTo>
                <a:cubicBezTo>
                  <a:pt x="589" y="4"/>
                  <a:pt x="622" y="2"/>
                  <a:pt x="660" y="1"/>
                </a:cubicBezTo>
                <a:cubicBezTo>
                  <a:pt x="698" y="0"/>
                  <a:pt x="744" y="0"/>
                  <a:pt x="786" y="4"/>
                </a:cubicBezTo>
                <a:cubicBezTo>
                  <a:pt x="828" y="8"/>
                  <a:pt x="873" y="14"/>
                  <a:pt x="914" y="22"/>
                </a:cubicBezTo>
                <a:cubicBezTo>
                  <a:pt x="955" y="30"/>
                  <a:pt x="997" y="42"/>
                  <a:pt x="1035" y="55"/>
                </a:cubicBezTo>
                <a:cubicBezTo>
                  <a:pt x="1073" y="68"/>
                  <a:pt x="1106" y="81"/>
                  <a:pt x="1142" y="99"/>
                </a:cubicBezTo>
                <a:cubicBezTo>
                  <a:pt x="1178" y="117"/>
                  <a:pt x="1219" y="141"/>
                  <a:pt x="1250" y="165"/>
                </a:cubicBezTo>
                <a:cubicBezTo>
                  <a:pt x="1281" y="189"/>
                  <a:pt x="1307" y="220"/>
                  <a:pt x="1326" y="243"/>
                </a:cubicBezTo>
                <a:cubicBezTo>
                  <a:pt x="1345" y="266"/>
                  <a:pt x="1354" y="282"/>
                  <a:pt x="1365" y="303"/>
                </a:cubicBezTo>
                <a:cubicBezTo>
                  <a:pt x="1376" y="324"/>
                  <a:pt x="1384" y="346"/>
                  <a:pt x="1389" y="367"/>
                </a:cubicBezTo>
                <a:cubicBezTo>
                  <a:pt x="1394" y="388"/>
                  <a:pt x="1394" y="407"/>
                  <a:pt x="1395" y="427"/>
                </a:cubicBezTo>
              </a:path>
            </a:pathLst>
          </a:custGeom>
          <a:noFill/>
          <a:ln w="25400">
            <a:solidFill>
              <a:schemeClr val="bg1"/>
            </a:solidFill>
            <a:miter lim="800000"/>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685800" y="304800"/>
            <a:ext cx="7772400" cy="1143000"/>
          </a:xfrm>
        </p:spPr>
        <p:txBody>
          <a:bodyPr/>
          <a:lstStyle/>
          <a:p>
            <a:pPr eaLnBrk="1" hangingPunct="1"/>
            <a:r>
              <a:rPr lang="en-US" smtClean="0">
                <a:latin typeface="Arial" charset="0"/>
              </a:rPr>
              <a:t>Measuring a Pin</a:t>
            </a:r>
          </a:p>
        </p:txBody>
      </p:sp>
      <p:pic>
        <p:nvPicPr>
          <p:cNvPr id="302083" name="Picture 3" descr="ruler measure pin"/>
          <p:cNvPicPr>
            <a:picLocks noChangeAspect="1" noChangeArrowheads="1"/>
          </p:cNvPicPr>
          <p:nvPr/>
        </p:nvPicPr>
        <p:blipFill>
          <a:blip r:embed="rId3" cstate="print">
            <a:lum bright="2000" contrast="12000"/>
          </a:blip>
          <a:srcRect/>
          <a:stretch>
            <a:fillRect/>
          </a:stretch>
        </p:blipFill>
        <p:spPr bwMode="auto">
          <a:xfrm>
            <a:off x="1219200" y="1295400"/>
            <a:ext cx="7391400" cy="5256213"/>
          </a:xfrm>
          <a:prstGeom prst="rect">
            <a:avLst/>
          </a:prstGeom>
          <a:noFill/>
          <a:ln w="9525">
            <a:noFill/>
            <a:miter lim="800000"/>
            <a:headEnd/>
            <a:tailEnd/>
          </a:ln>
        </p:spPr>
      </p:pic>
      <p:sp>
        <p:nvSpPr>
          <p:cNvPr id="302084"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r>
              <a:rPr lang="en-US" sz="800"/>
              <a:t>Zumdahl, Zumdahl, DeCoste, </a:t>
            </a:r>
            <a:r>
              <a:rPr lang="en-US" sz="800" u="sng"/>
              <a:t>World of Chemistry</a:t>
            </a:r>
            <a:r>
              <a:rPr lang="en-US" sz="800"/>
              <a:t> </a:t>
            </a:r>
            <a:r>
              <a:rPr lang="en-US" sz="800">
                <a:latin typeface="Symbol" pitchFamily="18" charset="2"/>
              </a:rPr>
              <a:t> </a:t>
            </a:r>
            <a:r>
              <a:rPr lang="en-US" sz="800"/>
              <a:t>2002, page 122</a:t>
            </a:r>
          </a:p>
        </p:txBody>
      </p:sp>
      <p:sp>
        <p:nvSpPr>
          <p:cNvPr id="302085"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zoom/>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pPr eaLnBrk="1" hangingPunct="1"/>
            <a:r>
              <a:rPr lang="en-US" smtClean="0"/>
              <a:t>Practice Measuring</a:t>
            </a:r>
          </a:p>
        </p:txBody>
      </p:sp>
      <p:sp>
        <p:nvSpPr>
          <p:cNvPr id="847875" name="Text Box 3"/>
          <p:cNvSpPr txBox="1">
            <a:spLocks noChangeArrowheads="1"/>
          </p:cNvSpPr>
          <p:nvPr/>
        </p:nvSpPr>
        <p:spPr bwMode="auto">
          <a:xfrm>
            <a:off x="7604125" y="2398713"/>
            <a:ext cx="869950" cy="366712"/>
          </a:xfrm>
          <a:prstGeom prst="rect">
            <a:avLst/>
          </a:prstGeom>
          <a:noFill/>
          <a:ln w="9525">
            <a:noFill/>
            <a:miter lim="800000"/>
            <a:headEnd/>
            <a:tailEnd/>
          </a:ln>
        </p:spPr>
        <p:txBody>
          <a:bodyPr wrap="none">
            <a:spAutoFit/>
          </a:bodyPr>
          <a:lstStyle/>
          <a:p>
            <a:r>
              <a:rPr lang="en-US" sz="1800"/>
              <a:t>4.5 cm</a:t>
            </a:r>
          </a:p>
        </p:txBody>
      </p:sp>
      <p:sp>
        <p:nvSpPr>
          <p:cNvPr id="847876" name="Text Box 4"/>
          <p:cNvSpPr txBox="1">
            <a:spLocks noChangeArrowheads="1"/>
          </p:cNvSpPr>
          <p:nvPr/>
        </p:nvSpPr>
        <p:spPr bwMode="auto">
          <a:xfrm>
            <a:off x="7543800" y="3886200"/>
            <a:ext cx="996950" cy="366713"/>
          </a:xfrm>
          <a:prstGeom prst="rect">
            <a:avLst/>
          </a:prstGeom>
          <a:noFill/>
          <a:ln w="9525">
            <a:noFill/>
            <a:miter lim="800000"/>
            <a:headEnd/>
            <a:tailEnd/>
          </a:ln>
        </p:spPr>
        <p:txBody>
          <a:bodyPr wrap="none">
            <a:spAutoFit/>
          </a:bodyPr>
          <a:lstStyle/>
          <a:p>
            <a:r>
              <a:rPr lang="en-US" sz="1800"/>
              <a:t>4.54 cm</a:t>
            </a:r>
          </a:p>
        </p:txBody>
      </p:sp>
      <p:sp>
        <p:nvSpPr>
          <p:cNvPr id="847877" name="Text Box 5"/>
          <p:cNvSpPr txBox="1">
            <a:spLocks noChangeArrowheads="1"/>
          </p:cNvSpPr>
          <p:nvPr/>
        </p:nvSpPr>
        <p:spPr bwMode="auto">
          <a:xfrm>
            <a:off x="7543800" y="5638800"/>
            <a:ext cx="869950" cy="366713"/>
          </a:xfrm>
          <a:prstGeom prst="rect">
            <a:avLst/>
          </a:prstGeom>
          <a:noFill/>
          <a:ln w="9525">
            <a:noFill/>
            <a:miter lim="800000"/>
            <a:headEnd/>
            <a:tailEnd/>
          </a:ln>
        </p:spPr>
        <p:txBody>
          <a:bodyPr wrap="none">
            <a:spAutoFit/>
          </a:bodyPr>
          <a:lstStyle/>
          <a:p>
            <a:r>
              <a:rPr lang="en-US" sz="1800"/>
              <a:t>3.0 cm</a:t>
            </a:r>
          </a:p>
        </p:txBody>
      </p:sp>
      <p:sp>
        <p:nvSpPr>
          <p:cNvPr id="303110" name="Rectangle 6"/>
          <p:cNvSpPr>
            <a:spLocks noChangeArrowheads="1"/>
          </p:cNvSpPr>
          <p:nvPr/>
        </p:nvSpPr>
        <p:spPr bwMode="auto">
          <a:xfrm>
            <a:off x="76200" y="6491288"/>
            <a:ext cx="2052638" cy="214312"/>
          </a:xfrm>
          <a:prstGeom prst="rect">
            <a:avLst/>
          </a:prstGeom>
          <a:noFill/>
          <a:ln w="9525">
            <a:noFill/>
            <a:miter lim="800000"/>
            <a:headEnd/>
            <a:tailEnd/>
          </a:ln>
        </p:spPr>
        <p:txBody>
          <a:bodyPr wrap="none">
            <a:spAutoFit/>
          </a:bodyPr>
          <a:lstStyle/>
          <a:p>
            <a:r>
              <a:rPr lang="en-US" sz="800"/>
              <a:t>Timberlake, </a:t>
            </a:r>
            <a:r>
              <a:rPr lang="en-US" sz="800" u="sng"/>
              <a:t>Chemistry </a:t>
            </a:r>
            <a:r>
              <a:rPr lang="en-US" sz="800"/>
              <a:t>7</a:t>
            </a:r>
            <a:r>
              <a:rPr lang="en-US" sz="800" baseline="30000"/>
              <a:t>th</a:t>
            </a:r>
            <a:r>
              <a:rPr lang="en-US" sz="800"/>
              <a:t> Edition, page 7</a:t>
            </a:r>
          </a:p>
        </p:txBody>
      </p:sp>
      <p:sp>
        <p:nvSpPr>
          <p:cNvPr id="303111" name="Rectangle 7"/>
          <p:cNvSpPr>
            <a:spLocks noChangeArrowheads="1"/>
          </p:cNvSpPr>
          <p:nvPr/>
        </p:nvSpPr>
        <p:spPr bwMode="auto">
          <a:xfrm>
            <a:off x="2743200" y="2057400"/>
            <a:ext cx="3505200" cy="1524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847880" name="Rectangle 8"/>
          <p:cNvSpPr>
            <a:spLocks noChangeArrowheads="1"/>
          </p:cNvSpPr>
          <p:nvPr/>
        </p:nvSpPr>
        <p:spPr bwMode="auto">
          <a:xfrm>
            <a:off x="2743200" y="5410200"/>
            <a:ext cx="2286000" cy="166688"/>
          </a:xfrm>
          <a:prstGeom prst="rect">
            <a:avLst/>
          </a:prstGeom>
          <a:solidFill>
            <a:srgbClr val="FF0000"/>
          </a:solidFill>
          <a:ln w="9525">
            <a:solidFill>
              <a:schemeClr val="tx1"/>
            </a:solidFill>
            <a:miter lim="800000"/>
            <a:headEnd/>
            <a:tailEnd/>
          </a:ln>
        </p:spPr>
        <p:txBody>
          <a:bodyPr wrap="none" anchor="ctr"/>
          <a:lstStyle/>
          <a:p>
            <a:endParaRPr lang="en-US"/>
          </a:p>
        </p:txBody>
      </p:sp>
      <p:grpSp>
        <p:nvGrpSpPr>
          <p:cNvPr id="2" name="Group 9"/>
          <p:cNvGrpSpPr>
            <a:grpSpLocks/>
          </p:cNvGrpSpPr>
          <p:nvPr/>
        </p:nvGrpSpPr>
        <p:grpSpPr bwMode="auto">
          <a:xfrm>
            <a:off x="2590800" y="5562600"/>
            <a:ext cx="4343400" cy="671513"/>
            <a:chOff x="1632" y="3504"/>
            <a:chExt cx="2736" cy="423"/>
          </a:xfrm>
        </p:grpSpPr>
        <p:grpSp>
          <p:nvGrpSpPr>
            <p:cNvPr id="303203" name="Group 10"/>
            <p:cNvGrpSpPr>
              <a:grpSpLocks/>
            </p:cNvGrpSpPr>
            <p:nvPr/>
          </p:nvGrpSpPr>
          <p:grpSpPr bwMode="auto">
            <a:xfrm>
              <a:off x="1632" y="3504"/>
              <a:ext cx="2736" cy="423"/>
              <a:chOff x="1632" y="3513"/>
              <a:chExt cx="2736" cy="423"/>
            </a:xfrm>
          </p:grpSpPr>
          <p:sp>
            <p:nvSpPr>
              <p:cNvPr id="303205" name="Rectangle 11"/>
              <p:cNvSpPr>
                <a:spLocks noChangeArrowheads="1"/>
              </p:cNvSpPr>
              <p:nvPr/>
            </p:nvSpPr>
            <p:spPr bwMode="auto">
              <a:xfrm>
                <a:off x="1632" y="3513"/>
                <a:ext cx="2736" cy="384"/>
              </a:xfrm>
              <a:prstGeom prst="rect">
                <a:avLst/>
              </a:prstGeom>
              <a:solidFill>
                <a:srgbClr val="FFFF99">
                  <a:alpha val="43137"/>
                </a:srgbClr>
              </a:solidFill>
              <a:ln w="9525">
                <a:solidFill>
                  <a:schemeClr val="tx1"/>
                </a:solidFill>
                <a:miter lim="800000"/>
                <a:headEnd/>
                <a:tailEnd/>
              </a:ln>
            </p:spPr>
            <p:txBody>
              <a:bodyPr wrap="none" anchor="ctr"/>
              <a:lstStyle/>
              <a:p>
                <a:endParaRPr lang="en-US"/>
              </a:p>
            </p:txBody>
          </p:sp>
          <p:sp>
            <p:nvSpPr>
              <p:cNvPr id="303206" name="Line 12"/>
              <p:cNvSpPr>
                <a:spLocks noChangeShapeType="1"/>
              </p:cNvSpPr>
              <p:nvPr/>
            </p:nvSpPr>
            <p:spPr bwMode="auto">
              <a:xfrm>
                <a:off x="3648" y="3513"/>
                <a:ext cx="0" cy="96"/>
              </a:xfrm>
              <a:prstGeom prst="line">
                <a:avLst/>
              </a:prstGeom>
              <a:noFill/>
              <a:ln w="9525">
                <a:solidFill>
                  <a:schemeClr val="tx1"/>
                </a:solidFill>
                <a:miter lim="800000"/>
                <a:headEnd/>
                <a:tailEnd/>
              </a:ln>
            </p:spPr>
            <p:txBody>
              <a:bodyPr wrap="none"/>
              <a:lstStyle/>
              <a:p>
                <a:endParaRPr lang="en-US"/>
              </a:p>
            </p:txBody>
          </p:sp>
          <p:sp>
            <p:nvSpPr>
              <p:cNvPr id="303207" name="Line 13"/>
              <p:cNvSpPr>
                <a:spLocks noChangeShapeType="1"/>
              </p:cNvSpPr>
              <p:nvPr/>
            </p:nvSpPr>
            <p:spPr bwMode="auto">
              <a:xfrm>
                <a:off x="3168" y="3513"/>
                <a:ext cx="0" cy="96"/>
              </a:xfrm>
              <a:prstGeom prst="line">
                <a:avLst/>
              </a:prstGeom>
              <a:noFill/>
              <a:ln w="9525">
                <a:solidFill>
                  <a:schemeClr val="tx1"/>
                </a:solidFill>
                <a:miter lim="800000"/>
                <a:headEnd/>
                <a:tailEnd/>
              </a:ln>
            </p:spPr>
            <p:txBody>
              <a:bodyPr wrap="none"/>
              <a:lstStyle/>
              <a:p>
                <a:endParaRPr lang="en-US"/>
              </a:p>
            </p:txBody>
          </p:sp>
          <p:sp>
            <p:nvSpPr>
              <p:cNvPr id="303208" name="Line 14"/>
              <p:cNvSpPr>
                <a:spLocks noChangeShapeType="1"/>
              </p:cNvSpPr>
              <p:nvPr/>
            </p:nvSpPr>
            <p:spPr bwMode="auto">
              <a:xfrm>
                <a:off x="4128" y="3513"/>
                <a:ext cx="0" cy="96"/>
              </a:xfrm>
              <a:prstGeom prst="line">
                <a:avLst/>
              </a:prstGeom>
              <a:noFill/>
              <a:ln w="9525">
                <a:solidFill>
                  <a:schemeClr val="tx1"/>
                </a:solidFill>
                <a:miter lim="800000"/>
                <a:headEnd/>
                <a:tailEnd/>
              </a:ln>
            </p:spPr>
            <p:txBody>
              <a:bodyPr wrap="none"/>
              <a:lstStyle/>
              <a:p>
                <a:endParaRPr lang="en-US"/>
              </a:p>
            </p:txBody>
          </p:sp>
          <p:sp>
            <p:nvSpPr>
              <p:cNvPr id="303209" name="Line 15"/>
              <p:cNvSpPr>
                <a:spLocks noChangeShapeType="1"/>
              </p:cNvSpPr>
              <p:nvPr/>
            </p:nvSpPr>
            <p:spPr bwMode="auto">
              <a:xfrm>
                <a:off x="2688" y="3513"/>
                <a:ext cx="0" cy="96"/>
              </a:xfrm>
              <a:prstGeom prst="line">
                <a:avLst/>
              </a:prstGeom>
              <a:noFill/>
              <a:ln w="9525">
                <a:solidFill>
                  <a:schemeClr val="tx1"/>
                </a:solidFill>
                <a:miter lim="800000"/>
                <a:headEnd/>
                <a:tailEnd/>
              </a:ln>
            </p:spPr>
            <p:txBody>
              <a:bodyPr wrap="none"/>
              <a:lstStyle/>
              <a:p>
                <a:endParaRPr lang="en-US"/>
              </a:p>
            </p:txBody>
          </p:sp>
          <p:sp>
            <p:nvSpPr>
              <p:cNvPr id="303210" name="Line 16"/>
              <p:cNvSpPr>
                <a:spLocks noChangeShapeType="1"/>
              </p:cNvSpPr>
              <p:nvPr/>
            </p:nvSpPr>
            <p:spPr bwMode="auto">
              <a:xfrm>
                <a:off x="2208" y="3513"/>
                <a:ext cx="0" cy="96"/>
              </a:xfrm>
              <a:prstGeom prst="line">
                <a:avLst/>
              </a:prstGeom>
              <a:noFill/>
              <a:ln w="9525">
                <a:solidFill>
                  <a:schemeClr val="tx1"/>
                </a:solidFill>
                <a:miter lim="800000"/>
                <a:headEnd/>
                <a:tailEnd/>
              </a:ln>
            </p:spPr>
            <p:txBody>
              <a:bodyPr wrap="none"/>
              <a:lstStyle/>
              <a:p>
                <a:endParaRPr lang="en-US"/>
              </a:p>
            </p:txBody>
          </p:sp>
          <p:sp>
            <p:nvSpPr>
              <p:cNvPr id="303211" name="Text Box 17"/>
              <p:cNvSpPr txBox="1">
                <a:spLocks noChangeArrowheads="1"/>
              </p:cNvSpPr>
              <p:nvPr/>
            </p:nvSpPr>
            <p:spPr bwMode="auto">
              <a:xfrm>
                <a:off x="1632" y="3705"/>
                <a:ext cx="308" cy="231"/>
              </a:xfrm>
              <a:prstGeom prst="rect">
                <a:avLst/>
              </a:prstGeom>
              <a:noFill/>
              <a:ln w="9525">
                <a:noFill/>
                <a:miter lim="800000"/>
                <a:headEnd/>
                <a:tailEnd/>
              </a:ln>
            </p:spPr>
            <p:txBody>
              <a:bodyPr wrap="none">
                <a:spAutoFit/>
              </a:bodyPr>
              <a:lstStyle/>
              <a:p>
                <a:r>
                  <a:rPr lang="en-US" sz="1800"/>
                  <a:t>cm</a:t>
                </a:r>
              </a:p>
            </p:txBody>
          </p:sp>
          <p:sp>
            <p:nvSpPr>
              <p:cNvPr id="303212" name="Text Box 18"/>
              <p:cNvSpPr txBox="1">
                <a:spLocks noChangeArrowheads="1"/>
              </p:cNvSpPr>
              <p:nvPr/>
            </p:nvSpPr>
            <p:spPr bwMode="auto">
              <a:xfrm>
                <a:off x="1632" y="3609"/>
                <a:ext cx="196" cy="231"/>
              </a:xfrm>
              <a:prstGeom prst="rect">
                <a:avLst/>
              </a:prstGeom>
              <a:noFill/>
              <a:ln w="9525">
                <a:noFill/>
                <a:miter lim="800000"/>
                <a:headEnd/>
                <a:tailEnd/>
              </a:ln>
            </p:spPr>
            <p:txBody>
              <a:bodyPr wrap="none">
                <a:spAutoFit/>
              </a:bodyPr>
              <a:lstStyle/>
              <a:p>
                <a:r>
                  <a:rPr lang="en-US" sz="1800"/>
                  <a:t>0</a:t>
                </a:r>
              </a:p>
            </p:txBody>
          </p:sp>
          <p:sp>
            <p:nvSpPr>
              <p:cNvPr id="303213" name="Text Box 19"/>
              <p:cNvSpPr txBox="1">
                <a:spLocks noChangeArrowheads="1"/>
              </p:cNvSpPr>
              <p:nvPr/>
            </p:nvSpPr>
            <p:spPr bwMode="auto">
              <a:xfrm>
                <a:off x="2112" y="3561"/>
                <a:ext cx="196" cy="231"/>
              </a:xfrm>
              <a:prstGeom prst="rect">
                <a:avLst/>
              </a:prstGeom>
              <a:noFill/>
              <a:ln w="9525">
                <a:noFill/>
                <a:miter lim="800000"/>
                <a:headEnd/>
                <a:tailEnd/>
              </a:ln>
            </p:spPr>
            <p:txBody>
              <a:bodyPr wrap="none">
                <a:spAutoFit/>
              </a:bodyPr>
              <a:lstStyle/>
              <a:p>
                <a:r>
                  <a:rPr lang="en-US" sz="1800"/>
                  <a:t>1</a:t>
                </a:r>
              </a:p>
            </p:txBody>
          </p:sp>
          <p:sp>
            <p:nvSpPr>
              <p:cNvPr id="303214" name="Text Box 20"/>
              <p:cNvSpPr txBox="1">
                <a:spLocks noChangeArrowheads="1"/>
              </p:cNvSpPr>
              <p:nvPr/>
            </p:nvSpPr>
            <p:spPr bwMode="auto">
              <a:xfrm>
                <a:off x="2588" y="3561"/>
                <a:ext cx="196" cy="231"/>
              </a:xfrm>
              <a:prstGeom prst="rect">
                <a:avLst/>
              </a:prstGeom>
              <a:noFill/>
              <a:ln w="9525">
                <a:noFill/>
                <a:miter lim="800000"/>
                <a:headEnd/>
                <a:tailEnd/>
              </a:ln>
            </p:spPr>
            <p:txBody>
              <a:bodyPr wrap="none">
                <a:spAutoFit/>
              </a:bodyPr>
              <a:lstStyle/>
              <a:p>
                <a:r>
                  <a:rPr lang="en-US" sz="1800"/>
                  <a:t>2</a:t>
                </a:r>
              </a:p>
            </p:txBody>
          </p:sp>
          <p:sp>
            <p:nvSpPr>
              <p:cNvPr id="303215" name="Text Box 21"/>
              <p:cNvSpPr txBox="1">
                <a:spLocks noChangeArrowheads="1"/>
              </p:cNvSpPr>
              <p:nvPr/>
            </p:nvSpPr>
            <p:spPr bwMode="auto">
              <a:xfrm>
                <a:off x="3072" y="3561"/>
                <a:ext cx="196" cy="231"/>
              </a:xfrm>
              <a:prstGeom prst="rect">
                <a:avLst/>
              </a:prstGeom>
              <a:noFill/>
              <a:ln w="9525">
                <a:noFill/>
                <a:miter lim="800000"/>
                <a:headEnd/>
                <a:tailEnd/>
              </a:ln>
            </p:spPr>
            <p:txBody>
              <a:bodyPr wrap="none">
                <a:spAutoFit/>
              </a:bodyPr>
              <a:lstStyle/>
              <a:p>
                <a:r>
                  <a:rPr lang="en-US" sz="1800"/>
                  <a:t>3</a:t>
                </a:r>
              </a:p>
            </p:txBody>
          </p:sp>
          <p:sp>
            <p:nvSpPr>
              <p:cNvPr id="303216" name="Text Box 22"/>
              <p:cNvSpPr txBox="1">
                <a:spLocks noChangeArrowheads="1"/>
              </p:cNvSpPr>
              <p:nvPr/>
            </p:nvSpPr>
            <p:spPr bwMode="auto">
              <a:xfrm>
                <a:off x="3548" y="3561"/>
                <a:ext cx="196" cy="231"/>
              </a:xfrm>
              <a:prstGeom prst="rect">
                <a:avLst/>
              </a:prstGeom>
              <a:noFill/>
              <a:ln w="9525">
                <a:noFill/>
                <a:miter lim="800000"/>
                <a:headEnd/>
                <a:tailEnd/>
              </a:ln>
            </p:spPr>
            <p:txBody>
              <a:bodyPr wrap="none">
                <a:spAutoFit/>
              </a:bodyPr>
              <a:lstStyle/>
              <a:p>
                <a:r>
                  <a:rPr lang="en-US" sz="1800"/>
                  <a:t>4</a:t>
                </a:r>
              </a:p>
            </p:txBody>
          </p:sp>
          <p:sp>
            <p:nvSpPr>
              <p:cNvPr id="303217" name="Text Box 23"/>
              <p:cNvSpPr txBox="1">
                <a:spLocks noChangeArrowheads="1"/>
              </p:cNvSpPr>
              <p:nvPr/>
            </p:nvSpPr>
            <p:spPr bwMode="auto">
              <a:xfrm>
                <a:off x="4032" y="3561"/>
                <a:ext cx="196" cy="231"/>
              </a:xfrm>
              <a:prstGeom prst="rect">
                <a:avLst/>
              </a:prstGeom>
              <a:noFill/>
              <a:ln w="9525">
                <a:noFill/>
                <a:miter lim="800000"/>
                <a:headEnd/>
                <a:tailEnd/>
              </a:ln>
            </p:spPr>
            <p:txBody>
              <a:bodyPr wrap="none">
                <a:spAutoFit/>
              </a:bodyPr>
              <a:lstStyle/>
              <a:p>
                <a:r>
                  <a:rPr lang="en-US" sz="1800"/>
                  <a:t>5</a:t>
                </a:r>
              </a:p>
            </p:txBody>
          </p:sp>
        </p:grpSp>
        <p:sp>
          <p:nvSpPr>
            <p:cNvPr id="303204" name="Line 24"/>
            <p:cNvSpPr>
              <a:spLocks noChangeShapeType="1"/>
            </p:cNvSpPr>
            <p:nvPr/>
          </p:nvSpPr>
          <p:spPr bwMode="auto">
            <a:xfrm>
              <a:off x="1728" y="3504"/>
              <a:ext cx="0" cy="96"/>
            </a:xfrm>
            <a:prstGeom prst="line">
              <a:avLst/>
            </a:prstGeom>
            <a:noFill/>
            <a:ln w="9525">
              <a:solidFill>
                <a:schemeClr val="tx1"/>
              </a:solidFill>
              <a:miter lim="800000"/>
              <a:headEnd/>
              <a:tailEnd/>
            </a:ln>
          </p:spPr>
          <p:txBody>
            <a:bodyPr wrap="none"/>
            <a:lstStyle/>
            <a:p>
              <a:endParaRPr lang="en-US"/>
            </a:p>
          </p:txBody>
        </p:sp>
      </p:grpSp>
      <p:sp>
        <p:nvSpPr>
          <p:cNvPr id="847897" name="Rectangle 25"/>
          <p:cNvSpPr>
            <a:spLocks noChangeArrowheads="1"/>
          </p:cNvSpPr>
          <p:nvPr/>
        </p:nvSpPr>
        <p:spPr bwMode="auto">
          <a:xfrm>
            <a:off x="2743200" y="2057400"/>
            <a:ext cx="3468688" cy="166688"/>
          </a:xfrm>
          <a:prstGeom prst="rect">
            <a:avLst/>
          </a:prstGeom>
          <a:solidFill>
            <a:srgbClr val="FF0000"/>
          </a:solidFill>
          <a:ln w="9525">
            <a:solidFill>
              <a:schemeClr val="tx1"/>
            </a:solidFill>
            <a:miter lim="800000"/>
            <a:headEnd/>
            <a:tailEnd/>
          </a:ln>
        </p:spPr>
        <p:txBody>
          <a:bodyPr wrap="none" anchor="ctr"/>
          <a:lstStyle/>
          <a:p>
            <a:endParaRPr lang="en-US"/>
          </a:p>
        </p:txBody>
      </p:sp>
      <p:grpSp>
        <p:nvGrpSpPr>
          <p:cNvPr id="4" name="Group 26"/>
          <p:cNvGrpSpPr>
            <a:grpSpLocks/>
          </p:cNvGrpSpPr>
          <p:nvPr/>
        </p:nvGrpSpPr>
        <p:grpSpPr bwMode="auto">
          <a:xfrm>
            <a:off x="2590800" y="2209800"/>
            <a:ext cx="4343400" cy="671513"/>
            <a:chOff x="1632" y="1392"/>
            <a:chExt cx="2736" cy="423"/>
          </a:xfrm>
        </p:grpSpPr>
        <p:sp>
          <p:nvSpPr>
            <p:cNvPr id="303189" name="Rectangle 27"/>
            <p:cNvSpPr>
              <a:spLocks noChangeArrowheads="1"/>
            </p:cNvSpPr>
            <p:nvPr/>
          </p:nvSpPr>
          <p:spPr bwMode="auto">
            <a:xfrm>
              <a:off x="1632" y="1392"/>
              <a:ext cx="2736" cy="384"/>
            </a:xfrm>
            <a:prstGeom prst="rect">
              <a:avLst/>
            </a:prstGeom>
            <a:solidFill>
              <a:srgbClr val="FFFF99">
                <a:alpha val="43137"/>
              </a:srgbClr>
            </a:solidFill>
            <a:ln w="9525">
              <a:solidFill>
                <a:schemeClr val="tx1"/>
              </a:solidFill>
              <a:miter lim="800000"/>
              <a:headEnd/>
              <a:tailEnd/>
            </a:ln>
          </p:spPr>
          <p:txBody>
            <a:bodyPr wrap="none" anchor="ctr"/>
            <a:lstStyle/>
            <a:p>
              <a:endParaRPr lang="en-US"/>
            </a:p>
          </p:txBody>
        </p:sp>
        <p:sp>
          <p:nvSpPr>
            <p:cNvPr id="303190" name="Line 28"/>
            <p:cNvSpPr>
              <a:spLocks noChangeShapeType="1"/>
            </p:cNvSpPr>
            <p:nvPr/>
          </p:nvSpPr>
          <p:spPr bwMode="auto">
            <a:xfrm>
              <a:off x="3648" y="1392"/>
              <a:ext cx="0" cy="96"/>
            </a:xfrm>
            <a:prstGeom prst="line">
              <a:avLst/>
            </a:prstGeom>
            <a:noFill/>
            <a:ln w="9525">
              <a:solidFill>
                <a:schemeClr val="tx1"/>
              </a:solidFill>
              <a:miter lim="800000"/>
              <a:headEnd/>
              <a:tailEnd/>
            </a:ln>
          </p:spPr>
          <p:txBody>
            <a:bodyPr wrap="none"/>
            <a:lstStyle/>
            <a:p>
              <a:endParaRPr lang="en-US"/>
            </a:p>
          </p:txBody>
        </p:sp>
        <p:sp>
          <p:nvSpPr>
            <p:cNvPr id="303191" name="Line 29"/>
            <p:cNvSpPr>
              <a:spLocks noChangeShapeType="1"/>
            </p:cNvSpPr>
            <p:nvPr/>
          </p:nvSpPr>
          <p:spPr bwMode="auto">
            <a:xfrm>
              <a:off x="3168" y="1392"/>
              <a:ext cx="0" cy="96"/>
            </a:xfrm>
            <a:prstGeom prst="line">
              <a:avLst/>
            </a:prstGeom>
            <a:noFill/>
            <a:ln w="9525">
              <a:solidFill>
                <a:schemeClr val="tx1"/>
              </a:solidFill>
              <a:miter lim="800000"/>
              <a:headEnd/>
              <a:tailEnd/>
            </a:ln>
          </p:spPr>
          <p:txBody>
            <a:bodyPr wrap="none"/>
            <a:lstStyle/>
            <a:p>
              <a:endParaRPr lang="en-US"/>
            </a:p>
          </p:txBody>
        </p:sp>
        <p:sp>
          <p:nvSpPr>
            <p:cNvPr id="303192" name="Line 30"/>
            <p:cNvSpPr>
              <a:spLocks noChangeShapeType="1"/>
            </p:cNvSpPr>
            <p:nvPr/>
          </p:nvSpPr>
          <p:spPr bwMode="auto">
            <a:xfrm>
              <a:off x="4128" y="1392"/>
              <a:ext cx="0" cy="96"/>
            </a:xfrm>
            <a:prstGeom prst="line">
              <a:avLst/>
            </a:prstGeom>
            <a:noFill/>
            <a:ln w="9525">
              <a:solidFill>
                <a:schemeClr val="tx1"/>
              </a:solidFill>
              <a:miter lim="800000"/>
              <a:headEnd/>
              <a:tailEnd/>
            </a:ln>
          </p:spPr>
          <p:txBody>
            <a:bodyPr wrap="none"/>
            <a:lstStyle/>
            <a:p>
              <a:endParaRPr lang="en-US"/>
            </a:p>
          </p:txBody>
        </p:sp>
        <p:sp>
          <p:nvSpPr>
            <p:cNvPr id="303193" name="Line 31"/>
            <p:cNvSpPr>
              <a:spLocks noChangeShapeType="1"/>
            </p:cNvSpPr>
            <p:nvPr/>
          </p:nvSpPr>
          <p:spPr bwMode="auto">
            <a:xfrm>
              <a:off x="2688" y="1392"/>
              <a:ext cx="0" cy="96"/>
            </a:xfrm>
            <a:prstGeom prst="line">
              <a:avLst/>
            </a:prstGeom>
            <a:noFill/>
            <a:ln w="9525">
              <a:solidFill>
                <a:schemeClr val="tx1"/>
              </a:solidFill>
              <a:miter lim="800000"/>
              <a:headEnd/>
              <a:tailEnd/>
            </a:ln>
          </p:spPr>
          <p:txBody>
            <a:bodyPr wrap="none"/>
            <a:lstStyle/>
            <a:p>
              <a:endParaRPr lang="en-US"/>
            </a:p>
          </p:txBody>
        </p:sp>
        <p:sp>
          <p:nvSpPr>
            <p:cNvPr id="303194" name="Line 32"/>
            <p:cNvSpPr>
              <a:spLocks noChangeShapeType="1"/>
            </p:cNvSpPr>
            <p:nvPr/>
          </p:nvSpPr>
          <p:spPr bwMode="auto">
            <a:xfrm>
              <a:off x="2208" y="1392"/>
              <a:ext cx="0" cy="96"/>
            </a:xfrm>
            <a:prstGeom prst="line">
              <a:avLst/>
            </a:prstGeom>
            <a:noFill/>
            <a:ln w="9525">
              <a:solidFill>
                <a:schemeClr val="tx1"/>
              </a:solidFill>
              <a:miter lim="800000"/>
              <a:headEnd/>
              <a:tailEnd/>
            </a:ln>
          </p:spPr>
          <p:txBody>
            <a:bodyPr wrap="none"/>
            <a:lstStyle/>
            <a:p>
              <a:endParaRPr lang="en-US"/>
            </a:p>
          </p:txBody>
        </p:sp>
        <p:sp>
          <p:nvSpPr>
            <p:cNvPr id="303195" name="Text Box 33"/>
            <p:cNvSpPr txBox="1">
              <a:spLocks noChangeArrowheads="1"/>
            </p:cNvSpPr>
            <p:nvPr/>
          </p:nvSpPr>
          <p:spPr bwMode="auto">
            <a:xfrm>
              <a:off x="1632" y="1584"/>
              <a:ext cx="308" cy="231"/>
            </a:xfrm>
            <a:prstGeom prst="rect">
              <a:avLst/>
            </a:prstGeom>
            <a:noFill/>
            <a:ln w="9525">
              <a:noFill/>
              <a:miter lim="800000"/>
              <a:headEnd/>
              <a:tailEnd/>
            </a:ln>
          </p:spPr>
          <p:txBody>
            <a:bodyPr wrap="none">
              <a:spAutoFit/>
            </a:bodyPr>
            <a:lstStyle/>
            <a:p>
              <a:r>
                <a:rPr lang="en-US" sz="1800"/>
                <a:t>cm</a:t>
              </a:r>
            </a:p>
          </p:txBody>
        </p:sp>
        <p:sp>
          <p:nvSpPr>
            <p:cNvPr id="303196" name="Text Box 34"/>
            <p:cNvSpPr txBox="1">
              <a:spLocks noChangeArrowheads="1"/>
            </p:cNvSpPr>
            <p:nvPr/>
          </p:nvSpPr>
          <p:spPr bwMode="auto">
            <a:xfrm>
              <a:off x="1632" y="1488"/>
              <a:ext cx="196" cy="231"/>
            </a:xfrm>
            <a:prstGeom prst="rect">
              <a:avLst/>
            </a:prstGeom>
            <a:noFill/>
            <a:ln w="9525">
              <a:noFill/>
              <a:miter lim="800000"/>
              <a:headEnd/>
              <a:tailEnd/>
            </a:ln>
          </p:spPr>
          <p:txBody>
            <a:bodyPr wrap="none">
              <a:spAutoFit/>
            </a:bodyPr>
            <a:lstStyle/>
            <a:p>
              <a:r>
                <a:rPr lang="en-US" sz="1800"/>
                <a:t>0</a:t>
              </a:r>
            </a:p>
          </p:txBody>
        </p:sp>
        <p:sp>
          <p:nvSpPr>
            <p:cNvPr id="303197" name="Text Box 35"/>
            <p:cNvSpPr txBox="1">
              <a:spLocks noChangeArrowheads="1"/>
            </p:cNvSpPr>
            <p:nvPr/>
          </p:nvSpPr>
          <p:spPr bwMode="auto">
            <a:xfrm>
              <a:off x="2112" y="1440"/>
              <a:ext cx="196" cy="231"/>
            </a:xfrm>
            <a:prstGeom prst="rect">
              <a:avLst/>
            </a:prstGeom>
            <a:noFill/>
            <a:ln w="9525">
              <a:noFill/>
              <a:miter lim="800000"/>
              <a:headEnd/>
              <a:tailEnd/>
            </a:ln>
          </p:spPr>
          <p:txBody>
            <a:bodyPr wrap="none">
              <a:spAutoFit/>
            </a:bodyPr>
            <a:lstStyle/>
            <a:p>
              <a:r>
                <a:rPr lang="en-US" sz="1800"/>
                <a:t>1</a:t>
              </a:r>
            </a:p>
          </p:txBody>
        </p:sp>
        <p:sp>
          <p:nvSpPr>
            <p:cNvPr id="303198" name="Text Box 36"/>
            <p:cNvSpPr txBox="1">
              <a:spLocks noChangeArrowheads="1"/>
            </p:cNvSpPr>
            <p:nvPr/>
          </p:nvSpPr>
          <p:spPr bwMode="auto">
            <a:xfrm>
              <a:off x="2588" y="1440"/>
              <a:ext cx="196" cy="231"/>
            </a:xfrm>
            <a:prstGeom prst="rect">
              <a:avLst/>
            </a:prstGeom>
            <a:noFill/>
            <a:ln w="9525">
              <a:noFill/>
              <a:miter lim="800000"/>
              <a:headEnd/>
              <a:tailEnd/>
            </a:ln>
          </p:spPr>
          <p:txBody>
            <a:bodyPr wrap="none">
              <a:spAutoFit/>
            </a:bodyPr>
            <a:lstStyle/>
            <a:p>
              <a:r>
                <a:rPr lang="en-US" sz="1800"/>
                <a:t>2</a:t>
              </a:r>
            </a:p>
          </p:txBody>
        </p:sp>
        <p:sp>
          <p:nvSpPr>
            <p:cNvPr id="303199" name="Text Box 37"/>
            <p:cNvSpPr txBox="1">
              <a:spLocks noChangeArrowheads="1"/>
            </p:cNvSpPr>
            <p:nvPr/>
          </p:nvSpPr>
          <p:spPr bwMode="auto">
            <a:xfrm>
              <a:off x="3072" y="1440"/>
              <a:ext cx="196" cy="231"/>
            </a:xfrm>
            <a:prstGeom prst="rect">
              <a:avLst/>
            </a:prstGeom>
            <a:noFill/>
            <a:ln w="9525">
              <a:noFill/>
              <a:miter lim="800000"/>
              <a:headEnd/>
              <a:tailEnd/>
            </a:ln>
          </p:spPr>
          <p:txBody>
            <a:bodyPr wrap="none">
              <a:spAutoFit/>
            </a:bodyPr>
            <a:lstStyle/>
            <a:p>
              <a:r>
                <a:rPr lang="en-US" sz="1800"/>
                <a:t>3</a:t>
              </a:r>
            </a:p>
          </p:txBody>
        </p:sp>
        <p:sp>
          <p:nvSpPr>
            <p:cNvPr id="303200" name="Text Box 38"/>
            <p:cNvSpPr txBox="1">
              <a:spLocks noChangeArrowheads="1"/>
            </p:cNvSpPr>
            <p:nvPr/>
          </p:nvSpPr>
          <p:spPr bwMode="auto">
            <a:xfrm>
              <a:off x="3548" y="1440"/>
              <a:ext cx="196" cy="231"/>
            </a:xfrm>
            <a:prstGeom prst="rect">
              <a:avLst/>
            </a:prstGeom>
            <a:noFill/>
            <a:ln w="9525">
              <a:noFill/>
              <a:miter lim="800000"/>
              <a:headEnd/>
              <a:tailEnd/>
            </a:ln>
          </p:spPr>
          <p:txBody>
            <a:bodyPr wrap="none">
              <a:spAutoFit/>
            </a:bodyPr>
            <a:lstStyle/>
            <a:p>
              <a:r>
                <a:rPr lang="en-US" sz="1800"/>
                <a:t>4</a:t>
              </a:r>
            </a:p>
          </p:txBody>
        </p:sp>
        <p:sp>
          <p:nvSpPr>
            <p:cNvPr id="303201" name="Text Box 39"/>
            <p:cNvSpPr txBox="1">
              <a:spLocks noChangeArrowheads="1"/>
            </p:cNvSpPr>
            <p:nvPr/>
          </p:nvSpPr>
          <p:spPr bwMode="auto">
            <a:xfrm>
              <a:off x="4032" y="1440"/>
              <a:ext cx="196" cy="231"/>
            </a:xfrm>
            <a:prstGeom prst="rect">
              <a:avLst/>
            </a:prstGeom>
            <a:noFill/>
            <a:ln w="9525">
              <a:noFill/>
              <a:miter lim="800000"/>
              <a:headEnd/>
              <a:tailEnd/>
            </a:ln>
          </p:spPr>
          <p:txBody>
            <a:bodyPr wrap="none">
              <a:spAutoFit/>
            </a:bodyPr>
            <a:lstStyle/>
            <a:p>
              <a:r>
                <a:rPr lang="en-US" sz="1800"/>
                <a:t>5</a:t>
              </a:r>
            </a:p>
          </p:txBody>
        </p:sp>
        <p:sp>
          <p:nvSpPr>
            <p:cNvPr id="303202" name="Line 40"/>
            <p:cNvSpPr>
              <a:spLocks noChangeShapeType="1"/>
            </p:cNvSpPr>
            <p:nvPr/>
          </p:nvSpPr>
          <p:spPr bwMode="auto">
            <a:xfrm>
              <a:off x="1728" y="1392"/>
              <a:ext cx="0" cy="96"/>
            </a:xfrm>
            <a:prstGeom prst="line">
              <a:avLst/>
            </a:prstGeom>
            <a:noFill/>
            <a:ln w="9525">
              <a:solidFill>
                <a:schemeClr val="tx1"/>
              </a:solidFill>
              <a:miter lim="800000"/>
              <a:headEnd/>
              <a:tailEnd/>
            </a:ln>
          </p:spPr>
          <p:txBody>
            <a:bodyPr wrap="none"/>
            <a:lstStyle/>
            <a:p>
              <a:endParaRPr lang="en-US"/>
            </a:p>
          </p:txBody>
        </p:sp>
      </p:grpSp>
      <p:grpSp>
        <p:nvGrpSpPr>
          <p:cNvPr id="5" name="Group 41"/>
          <p:cNvGrpSpPr>
            <a:grpSpLocks/>
          </p:cNvGrpSpPr>
          <p:nvPr/>
        </p:nvGrpSpPr>
        <p:grpSpPr bwMode="auto">
          <a:xfrm>
            <a:off x="2590800" y="3810000"/>
            <a:ext cx="4343400" cy="685800"/>
            <a:chOff x="1632" y="2400"/>
            <a:chExt cx="2736" cy="432"/>
          </a:xfrm>
        </p:grpSpPr>
        <p:grpSp>
          <p:nvGrpSpPr>
            <p:cNvPr id="303119" name="Group 42"/>
            <p:cNvGrpSpPr>
              <a:grpSpLocks/>
            </p:cNvGrpSpPr>
            <p:nvPr/>
          </p:nvGrpSpPr>
          <p:grpSpPr bwMode="auto">
            <a:xfrm>
              <a:off x="1632" y="2400"/>
              <a:ext cx="2736" cy="432"/>
              <a:chOff x="1632" y="2400"/>
              <a:chExt cx="2736" cy="432"/>
            </a:xfrm>
          </p:grpSpPr>
          <p:sp>
            <p:nvSpPr>
              <p:cNvPr id="303121" name="Rectangle 43"/>
              <p:cNvSpPr>
                <a:spLocks noChangeArrowheads="1"/>
              </p:cNvSpPr>
              <p:nvPr/>
            </p:nvSpPr>
            <p:spPr bwMode="auto">
              <a:xfrm>
                <a:off x="1632" y="2400"/>
                <a:ext cx="2736" cy="393"/>
              </a:xfrm>
              <a:prstGeom prst="rect">
                <a:avLst/>
              </a:prstGeom>
              <a:solidFill>
                <a:srgbClr val="FFFF99">
                  <a:alpha val="43137"/>
                </a:srgbClr>
              </a:solidFill>
              <a:ln w="9525">
                <a:solidFill>
                  <a:schemeClr val="tx1"/>
                </a:solidFill>
                <a:miter lim="800000"/>
                <a:headEnd/>
                <a:tailEnd/>
              </a:ln>
            </p:spPr>
            <p:txBody>
              <a:bodyPr wrap="none" anchor="ctr"/>
              <a:lstStyle/>
              <a:p>
                <a:endParaRPr lang="en-US"/>
              </a:p>
            </p:txBody>
          </p:sp>
          <p:sp>
            <p:nvSpPr>
              <p:cNvPr id="303122" name="Line 44"/>
              <p:cNvSpPr>
                <a:spLocks noChangeShapeType="1"/>
              </p:cNvSpPr>
              <p:nvPr/>
            </p:nvSpPr>
            <p:spPr bwMode="auto">
              <a:xfrm>
                <a:off x="3648" y="2409"/>
                <a:ext cx="0" cy="96"/>
              </a:xfrm>
              <a:prstGeom prst="line">
                <a:avLst/>
              </a:prstGeom>
              <a:noFill/>
              <a:ln w="9525">
                <a:solidFill>
                  <a:schemeClr val="tx1"/>
                </a:solidFill>
                <a:miter lim="800000"/>
                <a:headEnd/>
                <a:tailEnd/>
              </a:ln>
            </p:spPr>
            <p:txBody>
              <a:bodyPr wrap="none"/>
              <a:lstStyle/>
              <a:p>
                <a:endParaRPr lang="en-US"/>
              </a:p>
            </p:txBody>
          </p:sp>
          <p:sp>
            <p:nvSpPr>
              <p:cNvPr id="303123" name="Line 45"/>
              <p:cNvSpPr>
                <a:spLocks noChangeShapeType="1"/>
              </p:cNvSpPr>
              <p:nvPr/>
            </p:nvSpPr>
            <p:spPr bwMode="auto">
              <a:xfrm>
                <a:off x="3168" y="2409"/>
                <a:ext cx="0" cy="96"/>
              </a:xfrm>
              <a:prstGeom prst="line">
                <a:avLst/>
              </a:prstGeom>
              <a:noFill/>
              <a:ln w="9525">
                <a:solidFill>
                  <a:schemeClr val="tx1"/>
                </a:solidFill>
                <a:miter lim="800000"/>
                <a:headEnd/>
                <a:tailEnd/>
              </a:ln>
            </p:spPr>
            <p:txBody>
              <a:bodyPr wrap="none"/>
              <a:lstStyle/>
              <a:p>
                <a:endParaRPr lang="en-US"/>
              </a:p>
            </p:txBody>
          </p:sp>
          <p:sp>
            <p:nvSpPr>
              <p:cNvPr id="303124" name="Line 46"/>
              <p:cNvSpPr>
                <a:spLocks noChangeShapeType="1"/>
              </p:cNvSpPr>
              <p:nvPr/>
            </p:nvSpPr>
            <p:spPr bwMode="auto">
              <a:xfrm>
                <a:off x="4128" y="2409"/>
                <a:ext cx="0" cy="96"/>
              </a:xfrm>
              <a:prstGeom prst="line">
                <a:avLst/>
              </a:prstGeom>
              <a:noFill/>
              <a:ln w="9525">
                <a:solidFill>
                  <a:schemeClr val="tx1"/>
                </a:solidFill>
                <a:miter lim="800000"/>
                <a:headEnd/>
                <a:tailEnd/>
              </a:ln>
            </p:spPr>
            <p:txBody>
              <a:bodyPr wrap="none"/>
              <a:lstStyle/>
              <a:p>
                <a:endParaRPr lang="en-US"/>
              </a:p>
            </p:txBody>
          </p:sp>
          <p:sp>
            <p:nvSpPr>
              <p:cNvPr id="303125" name="Line 47"/>
              <p:cNvSpPr>
                <a:spLocks noChangeShapeType="1"/>
              </p:cNvSpPr>
              <p:nvPr/>
            </p:nvSpPr>
            <p:spPr bwMode="auto">
              <a:xfrm>
                <a:off x="2688" y="2409"/>
                <a:ext cx="0" cy="96"/>
              </a:xfrm>
              <a:prstGeom prst="line">
                <a:avLst/>
              </a:prstGeom>
              <a:noFill/>
              <a:ln w="9525">
                <a:solidFill>
                  <a:schemeClr val="tx1"/>
                </a:solidFill>
                <a:miter lim="800000"/>
                <a:headEnd/>
                <a:tailEnd/>
              </a:ln>
            </p:spPr>
            <p:txBody>
              <a:bodyPr wrap="none"/>
              <a:lstStyle/>
              <a:p>
                <a:endParaRPr lang="en-US"/>
              </a:p>
            </p:txBody>
          </p:sp>
          <p:sp>
            <p:nvSpPr>
              <p:cNvPr id="303126" name="Line 48"/>
              <p:cNvSpPr>
                <a:spLocks noChangeShapeType="1"/>
              </p:cNvSpPr>
              <p:nvPr/>
            </p:nvSpPr>
            <p:spPr bwMode="auto">
              <a:xfrm>
                <a:off x="2208" y="2409"/>
                <a:ext cx="0" cy="96"/>
              </a:xfrm>
              <a:prstGeom prst="line">
                <a:avLst/>
              </a:prstGeom>
              <a:noFill/>
              <a:ln w="9525">
                <a:solidFill>
                  <a:schemeClr val="tx1"/>
                </a:solidFill>
                <a:miter lim="800000"/>
                <a:headEnd/>
                <a:tailEnd/>
              </a:ln>
            </p:spPr>
            <p:txBody>
              <a:bodyPr wrap="none"/>
              <a:lstStyle/>
              <a:p>
                <a:endParaRPr lang="en-US"/>
              </a:p>
            </p:txBody>
          </p:sp>
          <p:sp>
            <p:nvSpPr>
              <p:cNvPr id="303127" name="Text Box 49"/>
              <p:cNvSpPr txBox="1">
                <a:spLocks noChangeArrowheads="1"/>
              </p:cNvSpPr>
              <p:nvPr/>
            </p:nvSpPr>
            <p:spPr bwMode="auto">
              <a:xfrm>
                <a:off x="1632" y="2601"/>
                <a:ext cx="308" cy="231"/>
              </a:xfrm>
              <a:prstGeom prst="rect">
                <a:avLst/>
              </a:prstGeom>
              <a:noFill/>
              <a:ln w="9525">
                <a:noFill/>
                <a:miter lim="800000"/>
                <a:headEnd/>
                <a:tailEnd/>
              </a:ln>
            </p:spPr>
            <p:txBody>
              <a:bodyPr wrap="none">
                <a:spAutoFit/>
              </a:bodyPr>
              <a:lstStyle/>
              <a:p>
                <a:r>
                  <a:rPr lang="en-US" sz="1800"/>
                  <a:t>cm</a:t>
                </a:r>
              </a:p>
            </p:txBody>
          </p:sp>
          <p:sp>
            <p:nvSpPr>
              <p:cNvPr id="303128" name="Text Box 50"/>
              <p:cNvSpPr txBox="1">
                <a:spLocks noChangeArrowheads="1"/>
              </p:cNvSpPr>
              <p:nvPr/>
            </p:nvSpPr>
            <p:spPr bwMode="auto">
              <a:xfrm>
                <a:off x="1632" y="2505"/>
                <a:ext cx="196" cy="231"/>
              </a:xfrm>
              <a:prstGeom prst="rect">
                <a:avLst/>
              </a:prstGeom>
              <a:noFill/>
              <a:ln w="9525">
                <a:noFill/>
                <a:miter lim="800000"/>
                <a:headEnd/>
                <a:tailEnd/>
              </a:ln>
            </p:spPr>
            <p:txBody>
              <a:bodyPr wrap="none">
                <a:spAutoFit/>
              </a:bodyPr>
              <a:lstStyle/>
              <a:p>
                <a:r>
                  <a:rPr lang="en-US" sz="1800"/>
                  <a:t>0</a:t>
                </a:r>
              </a:p>
            </p:txBody>
          </p:sp>
          <p:sp>
            <p:nvSpPr>
              <p:cNvPr id="303129" name="Text Box 51"/>
              <p:cNvSpPr txBox="1">
                <a:spLocks noChangeArrowheads="1"/>
              </p:cNvSpPr>
              <p:nvPr/>
            </p:nvSpPr>
            <p:spPr bwMode="auto">
              <a:xfrm>
                <a:off x="2112" y="2457"/>
                <a:ext cx="196" cy="231"/>
              </a:xfrm>
              <a:prstGeom prst="rect">
                <a:avLst/>
              </a:prstGeom>
              <a:noFill/>
              <a:ln w="9525">
                <a:noFill/>
                <a:miter lim="800000"/>
                <a:headEnd/>
                <a:tailEnd/>
              </a:ln>
            </p:spPr>
            <p:txBody>
              <a:bodyPr wrap="none">
                <a:spAutoFit/>
              </a:bodyPr>
              <a:lstStyle/>
              <a:p>
                <a:r>
                  <a:rPr lang="en-US" sz="1800"/>
                  <a:t>1</a:t>
                </a:r>
              </a:p>
            </p:txBody>
          </p:sp>
          <p:sp>
            <p:nvSpPr>
              <p:cNvPr id="303130" name="Text Box 52"/>
              <p:cNvSpPr txBox="1">
                <a:spLocks noChangeArrowheads="1"/>
              </p:cNvSpPr>
              <p:nvPr/>
            </p:nvSpPr>
            <p:spPr bwMode="auto">
              <a:xfrm>
                <a:off x="2588" y="2457"/>
                <a:ext cx="196" cy="231"/>
              </a:xfrm>
              <a:prstGeom prst="rect">
                <a:avLst/>
              </a:prstGeom>
              <a:noFill/>
              <a:ln w="9525">
                <a:noFill/>
                <a:miter lim="800000"/>
                <a:headEnd/>
                <a:tailEnd/>
              </a:ln>
            </p:spPr>
            <p:txBody>
              <a:bodyPr wrap="none">
                <a:spAutoFit/>
              </a:bodyPr>
              <a:lstStyle/>
              <a:p>
                <a:r>
                  <a:rPr lang="en-US" sz="1800"/>
                  <a:t>2</a:t>
                </a:r>
              </a:p>
            </p:txBody>
          </p:sp>
          <p:sp>
            <p:nvSpPr>
              <p:cNvPr id="303131" name="Text Box 53"/>
              <p:cNvSpPr txBox="1">
                <a:spLocks noChangeArrowheads="1"/>
              </p:cNvSpPr>
              <p:nvPr/>
            </p:nvSpPr>
            <p:spPr bwMode="auto">
              <a:xfrm>
                <a:off x="3072" y="2457"/>
                <a:ext cx="196" cy="231"/>
              </a:xfrm>
              <a:prstGeom prst="rect">
                <a:avLst/>
              </a:prstGeom>
              <a:noFill/>
              <a:ln w="9525">
                <a:noFill/>
                <a:miter lim="800000"/>
                <a:headEnd/>
                <a:tailEnd/>
              </a:ln>
            </p:spPr>
            <p:txBody>
              <a:bodyPr wrap="none">
                <a:spAutoFit/>
              </a:bodyPr>
              <a:lstStyle/>
              <a:p>
                <a:r>
                  <a:rPr lang="en-US" sz="1800"/>
                  <a:t>3</a:t>
                </a:r>
              </a:p>
            </p:txBody>
          </p:sp>
          <p:sp>
            <p:nvSpPr>
              <p:cNvPr id="303132" name="Text Box 54"/>
              <p:cNvSpPr txBox="1">
                <a:spLocks noChangeArrowheads="1"/>
              </p:cNvSpPr>
              <p:nvPr/>
            </p:nvSpPr>
            <p:spPr bwMode="auto">
              <a:xfrm>
                <a:off x="3548" y="2457"/>
                <a:ext cx="196" cy="231"/>
              </a:xfrm>
              <a:prstGeom prst="rect">
                <a:avLst/>
              </a:prstGeom>
              <a:noFill/>
              <a:ln w="9525">
                <a:noFill/>
                <a:miter lim="800000"/>
                <a:headEnd/>
                <a:tailEnd/>
              </a:ln>
            </p:spPr>
            <p:txBody>
              <a:bodyPr wrap="none">
                <a:spAutoFit/>
              </a:bodyPr>
              <a:lstStyle/>
              <a:p>
                <a:r>
                  <a:rPr lang="en-US" sz="1800"/>
                  <a:t>4</a:t>
                </a:r>
              </a:p>
            </p:txBody>
          </p:sp>
          <p:sp>
            <p:nvSpPr>
              <p:cNvPr id="303133" name="Text Box 55"/>
              <p:cNvSpPr txBox="1">
                <a:spLocks noChangeArrowheads="1"/>
              </p:cNvSpPr>
              <p:nvPr/>
            </p:nvSpPr>
            <p:spPr bwMode="auto">
              <a:xfrm>
                <a:off x="4032" y="2457"/>
                <a:ext cx="196" cy="231"/>
              </a:xfrm>
              <a:prstGeom prst="rect">
                <a:avLst/>
              </a:prstGeom>
              <a:noFill/>
              <a:ln w="9525">
                <a:noFill/>
                <a:miter lim="800000"/>
                <a:headEnd/>
                <a:tailEnd/>
              </a:ln>
            </p:spPr>
            <p:txBody>
              <a:bodyPr wrap="none">
                <a:spAutoFit/>
              </a:bodyPr>
              <a:lstStyle/>
              <a:p>
                <a:r>
                  <a:rPr lang="en-US" sz="1800"/>
                  <a:t>5</a:t>
                </a:r>
              </a:p>
            </p:txBody>
          </p:sp>
          <p:grpSp>
            <p:nvGrpSpPr>
              <p:cNvPr id="303134" name="Group 56"/>
              <p:cNvGrpSpPr>
                <a:grpSpLocks/>
              </p:cNvGrpSpPr>
              <p:nvPr/>
            </p:nvGrpSpPr>
            <p:grpSpPr bwMode="auto">
              <a:xfrm>
                <a:off x="3216" y="2400"/>
                <a:ext cx="384" cy="96"/>
                <a:chOff x="240" y="2400"/>
                <a:chExt cx="384" cy="96"/>
              </a:xfrm>
            </p:grpSpPr>
            <p:sp>
              <p:nvSpPr>
                <p:cNvPr id="303180" name="Line 57"/>
                <p:cNvSpPr>
                  <a:spLocks noChangeShapeType="1"/>
                </p:cNvSpPr>
                <p:nvPr/>
              </p:nvSpPr>
              <p:spPr bwMode="auto">
                <a:xfrm>
                  <a:off x="288" y="2400"/>
                  <a:ext cx="0" cy="48"/>
                </a:xfrm>
                <a:prstGeom prst="line">
                  <a:avLst/>
                </a:prstGeom>
                <a:noFill/>
                <a:ln w="9525">
                  <a:solidFill>
                    <a:schemeClr val="tx1"/>
                  </a:solidFill>
                  <a:miter lim="800000"/>
                  <a:headEnd/>
                  <a:tailEnd/>
                </a:ln>
              </p:spPr>
              <p:txBody>
                <a:bodyPr wrap="none"/>
                <a:lstStyle/>
                <a:p>
                  <a:endParaRPr lang="en-US"/>
                </a:p>
              </p:txBody>
            </p:sp>
            <p:sp>
              <p:nvSpPr>
                <p:cNvPr id="303181" name="Line 58"/>
                <p:cNvSpPr>
                  <a:spLocks noChangeShapeType="1"/>
                </p:cNvSpPr>
                <p:nvPr/>
              </p:nvSpPr>
              <p:spPr bwMode="auto">
                <a:xfrm>
                  <a:off x="384" y="2400"/>
                  <a:ext cx="0" cy="48"/>
                </a:xfrm>
                <a:prstGeom prst="line">
                  <a:avLst/>
                </a:prstGeom>
                <a:noFill/>
                <a:ln w="9525">
                  <a:solidFill>
                    <a:schemeClr val="tx1"/>
                  </a:solidFill>
                  <a:miter lim="800000"/>
                  <a:headEnd/>
                  <a:tailEnd/>
                </a:ln>
              </p:spPr>
              <p:txBody>
                <a:bodyPr wrap="none"/>
                <a:lstStyle/>
                <a:p>
                  <a:endParaRPr lang="en-US"/>
                </a:p>
              </p:txBody>
            </p:sp>
            <p:sp>
              <p:nvSpPr>
                <p:cNvPr id="303182" name="Line 59"/>
                <p:cNvSpPr>
                  <a:spLocks noChangeShapeType="1"/>
                </p:cNvSpPr>
                <p:nvPr/>
              </p:nvSpPr>
              <p:spPr bwMode="auto">
                <a:xfrm>
                  <a:off x="480" y="2400"/>
                  <a:ext cx="0" cy="48"/>
                </a:xfrm>
                <a:prstGeom prst="line">
                  <a:avLst/>
                </a:prstGeom>
                <a:noFill/>
                <a:ln w="9525">
                  <a:solidFill>
                    <a:schemeClr val="tx1"/>
                  </a:solidFill>
                  <a:miter lim="800000"/>
                  <a:headEnd/>
                  <a:tailEnd/>
                </a:ln>
              </p:spPr>
              <p:txBody>
                <a:bodyPr wrap="none"/>
                <a:lstStyle/>
                <a:p>
                  <a:endParaRPr lang="en-US"/>
                </a:p>
              </p:txBody>
            </p:sp>
            <p:sp>
              <p:nvSpPr>
                <p:cNvPr id="303183" name="Line 60"/>
                <p:cNvSpPr>
                  <a:spLocks noChangeShapeType="1"/>
                </p:cNvSpPr>
                <p:nvPr/>
              </p:nvSpPr>
              <p:spPr bwMode="auto">
                <a:xfrm>
                  <a:off x="576" y="2400"/>
                  <a:ext cx="0" cy="48"/>
                </a:xfrm>
                <a:prstGeom prst="line">
                  <a:avLst/>
                </a:prstGeom>
                <a:noFill/>
                <a:ln w="9525">
                  <a:solidFill>
                    <a:schemeClr val="tx1"/>
                  </a:solidFill>
                  <a:miter lim="800000"/>
                  <a:headEnd/>
                  <a:tailEnd/>
                </a:ln>
              </p:spPr>
              <p:txBody>
                <a:bodyPr wrap="none"/>
                <a:lstStyle/>
                <a:p>
                  <a:endParaRPr lang="en-US"/>
                </a:p>
              </p:txBody>
            </p:sp>
            <p:sp>
              <p:nvSpPr>
                <p:cNvPr id="303184" name="Line 61"/>
                <p:cNvSpPr>
                  <a:spLocks noChangeShapeType="1"/>
                </p:cNvSpPr>
                <p:nvPr/>
              </p:nvSpPr>
              <p:spPr bwMode="auto">
                <a:xfrm>
                  <a:off x="240" y="2400"/>
                  <a:ext cx="0" cy="48"/>
                </a:xfrm>
                <a:prstGeom prst="line">
                  <a:avLst/>
                </a:prstGeom>
                <a:noFill/>
                <a:ln w="9525">
                  <a:solidFill>
                    <a:schemeClr val="tx1"/>
                  </a:solidFill>
                  <a:miter lim="800000"/>
                  <a:headEnd/>
                  <a:tailEnd/>
                </a:ln>
              </p:spPr>
              <p:txBody>
                <a:bodyPr wrap="none"/>
                <a:lstStyle/>
                <a:p>
                  <a:endParaRPr lang="en-US"/>
                </a:p>
              </p:txBody>
            </p:sp>
            <p:sp>
              <p:nvSpPr>
                <p:cNvPr id="303185" name="Line 62"/>
                <p:cNvSpPr>
                  <a:spLocks noChangeShapeType="1"/>
                </p:cNvSpPr>
                <p:nvPr/>
              </p:nvSpPr>
              <p:spPr bwMode="auto">
                <a:xfrm>
                  <a:off x="336" y="2400"/>
                  <a:ext cx="0" cy="48"/>
                </a:xfrm>
                <a:prstGeom prst="line">
                  <a:avLst/>
                </a:prstGeom>
                <a:noFill/>
                <a:ln w="9525">
                  <a:solidFill>
                    <a:schemeClr val="tx1"/>
                  </a:solidFill>
                  <a:miter lim="800000"/>
                  <a:headEnd/>
                  <a:tailEnd/>
                </a:ln>
              </p:spPr>
              <p:txBody>
                <a:bodyPr wrap="none"/>
                <a:lstStyle/>
                <a:p>
                  <a:endParaRPr lang="en-US"/>
                </a:p>
              </p:txBody>
            </p:sp>
            <p:sp>
              <p:nvSpPr>
                <p:cNvPr id="303186" name="Line 63"/>
                <p:cNvSpPr>
                  <a:spLocks noChangeShapeType="1"/>
                </p:cNvSpPr>
                <p:nvPr/>
              </p:nvSpPr>
              <p:spPr bwMode="auto">
                <a:xfrm>
                  <a:off x="432" y="2400"/>
                  <a:ext cx="0" cy="96"/>
                </a:xfrm>
                <a:prstGeom prst="line">
                  <a:avLst/>
                </a:prstGeom>
                <a:noFill/>
                <a:ln w="9525">
                  <a:solidFill>
                    <a:schemeClr val="tx1"/>
                  </a:solidFill>
                  <a:miter lim="800000"/>
                  <a:headEnd/>
                  <a:tailEnd/>
                </a:ln>
              </p:spPr>
              <p:txBody>
                <a:bodyPr wrap="none"/>
                <a:lstStyle/>
                <a:p>
                  <a:endParaRPr lang="en-US"/>
                </a:p>
              </p:txBody>
            </p:sp>
            <p:sp>
              <p:nvSpPr>
                <p:cNvPr id="303187" name="Line 64"/>
                <p:cNvSpPr>
                  <a:spLocks noChangeShapeType="1"/>
                </p:cNvSpPr>
                <p:nvPr/>
              </p:nvSpPr>
              <p:spPr bwMode="auto">
                <a:xfrm>
                  <a:off x="528" y="2400"/>
                  <a:ext cx="0" cy="48"/>
                </a:xfrm>
                <a:prstGeom prst="line">
                  <a:avLst/>
                </a:prstGeom>
                <a:noFill/>
                <a:ln w="9525">
                  <a:solidFill>
                    <a:schemeClr val="tx1"/>
                  </a:solidFill>
                  <a:miter lim="800000"/>
                  <a:headEnd/>
                  <a:tailEnd/>
                </a:ln>
              </p:spPr>
              <p:txBody>
                <a:bodyPr wrap="none"/>
                <a:lstStyle/>
                <a:p>
                  <a:endParaRPr lang="en-US"/>
                </a:p>
              </p:txBody>
            </p:sp>
            <p:sp>
              <p:nvSpPr>
                <p:cNvPr id="303188" name="Line 65"/>
                <p:cNvSpPr>
                  <a:spLocks noChangeShapeType="1"/>
                </p:cNvSpPr>
                <p:nvPr/>
              </p:nvSpPr>
              <p:spPr bwMode="auto">
                <a:xfrm>
                  <a:off x="624" y="2400"/>
                  <a:ext cx="0" cy="48"/>
                </a:xfrm>
                <a:prstGeom prst="line">
                  <a:avLst/>
                </a:prstGeom>
                <a:noFill/>
                <a:ln w="9525">
                  <a:solidFill>
                    <a:schemeClr val="tx1"/>
                  </a:solidFill>
                  <a:miter lim="800000"/>
                  <a:headEnd/>
                  <a:tailEnd/>
                </a:ln>
              </p:spPr>
              <p:txBody>
                <a:bodyPr wrap="none"/>
                <a:lstStyle/>
                <a:p>
                  <a:endParaRPr lang="en-US"/>
                </a:p>
              </p:txBody>
            </p:sp>
          </p:grpSp>
          <p:grpSp>
            <p:nvGrpSpPr>
              <p:cNvPr id="303135" name="Group 66"/>
              <p:cNvGrpSpPr>
                <a:grpSpLocks/>
              </p:cNvGrpSpPr>
              <p:nvPr/>
            </p:nvGrpSpPr>
            <p:grpSpPr bwMode="auto">
              <a:xfrm>
                <a:off x="1776" y="2400"/>
                <a:ext cx="384" cy="96"/>
                <a:chOff x="240" y="2400"/>
                <a:chExt cx="384" cy="96"/>
              </a:xfrm>
            </p:grpSpPr>
            <p:sp>
              <p:nvSpPr>
                <p:cNvPr id="303171" name="Line 67"/>
                <p:cNvSpPr>
                  <a:spLocks noChangeShapeType="1"/>
                </p:cNvSpPr>
                <p:nvPr/>
              </p:nvSpPr>
              <p:spPr bwMode="auto">
                <a:xfrm>
                  <a:off x="288" y="2400"/>
                  <a:ext cx="0" cy="48"/>
                </a:xfrm>
                <a:prstGeom prst="line">
                  <a:avLst/>
                </a:prstGeom>
                <a:noFill/>
                <a:ln w="9525">
                  <a:solidFill>
                    <a:schemeClr val="tx1"/>
                  </a:solidFill>
                  <a:miter lim="800000"/>
                  <a:headEnd/>
                  <a:tailEnd/>
                </a:ln>
              </p:spPr>
              <p:txBody>
                <a:bodyPr wrap="none"/>
                <a:lstStyle/>
                <a:p>
                  <a:endParaRPr lang="en-US"/>
                </a:p>
              </p:txBody>
            </p:sp>
            <p:sp>
              <p:nvSpPr>
                <p:cNvPr id="303172" name="Line 68"/>
                <p:cNvSpPr>
                  <a:spLocks noChangeShapeType="1"/>
                </p:cNvSpPr>
                <p:nvPr/>
              </p:nvSpPr>
              <p:spPr bwMode="auto">
                <a:xfrm>
                  <a:off x="384" y="2400"/>
                  <a:ext cx="0" cy="48"/>
                </a:xfrm>
                <a:prstGeom prst="line">
                  <a:avLst/>
                </a:prstGeom>
                <a:noFill/>
                <a:ln w="9525">
                  <a:solidFill>
                    <a:schemeClr val="tx1"/>
                  </a:solidFill>
                  <a:miter lim="800000"/>
                  <a:headEnd/>
                  <a:tailEnd/>
                </a:ln>
              </p:spPr>
              <p:txBody>
                <a:bodyPr wrap="none"/>
                <a:lstStyle/>
                <a:p>
                  <a:endParaRPr lang="en-US"/>
                </a:p>
              </p:txBody>
            </p:sp>
            <p:sp>
              <p:nvSpPr>
                <p:cNvPr id="303173" name="Line 69"/>
                <p:cNvSpPr>
                  <a:spLocks noChangeShapeType="1"/>
                </p:cNvSpPr>
                <p:nvPr/>
              </p:nvSpPr>
              <p:spPr bwMode="auto">
                <a:xfrm>
                  <a:off x="480" y="2400"/>
                  <a:ext cx="0" cy="48"/>
                </a:xfrm>
                <a:prstGeom prst="line">
                  <a:avLst/>
                </a:prstGeom>
                <a:noFill/>
                <a:ln w="9525">
                  <a:solidFill>
                    <a:schemeClr val="tx1"/>
                  </a:solidFill>
                  <a:miter lim="800000"/>
                  <a:headEnd/>
                  <a:tailEnd/>
                </a:ln>
              </p:spPr>
              <p:txBody>
                <a:bodyPr wrap="none"/>
                <a:lstStyle/>
                <a:p>
                  <a:endParaRPr lang="en-US"/>
                </a:p>
              </p:txBody>
            </p:sp>
            <p:sp>
              <p:nvSpPr>
                <p:cNvPr id="303174" name="Line 70"/>
                <p:cNvSpPr>
                  <a:spLocks noChangeShapeType="1"/>
                </p:cNvSpPr>
                <p:nvPr/>
              </p:nvSpPr>
              <p:spPr bwMode="auto">
                <a:xfrm>
                  <a:off x="576" y="2400"/>
                  <a:ext cx="0" cy="48"/>
                </a:xfrm>
                <a:prstGeom prst="line">
                  <a:avLst/>
                </a:prstGeom>
                <a:noFill/>
                <a:ln w="9525">
                  <a:solidFill>
                    <a:schemeClr val="tx1"/>
                  </a:solidFill>
                  <a:miter lim="800000"/>
                  <a:headEnd/>
                  <a:tailEnd/>
                </a:ln>
              </p:spPr>
              <p:txBody>
                <a:bodyPr wrap="none"/>
                <a:lstStyle/>
                <a:p>
                  <a:endParaRPr lang="en-US"/>
                </a:p>
              </p:txBody>
            </p:sp>
            <p:sp>
              <p:nvSpPr>
                <p:cNvPr id="303175" name="Line 71"/>
                <p:cNvSpPr>
                  <a:spLocks noChangeShapeType="1"/>
                </p:cNvSpPr>
                <p:nvPr/>
              </p:nvSpPr>
              <p:spPr bwMode="auto">
                <a:xfrm>
                  <a:off x="240" y="2400"/>
                  <a:ext cx="0" cy="48"/>
                </a:xfrm>
                <a:prstGeom prst="line">
                  <a:avLst/>
                </a:prstGeom>
                <a:noFill/>
                <a:ln w="9525">
                  <a:solidFill>
                    <a:schemeClr val="tx1"/>
                  </a:solidFill>
                  <a:miter lim="800000"/>
                  <a:headEnd/>
                  <a:tailEnd/>
                </a:ln>
              </p:spPr>
              <p:txBody>
                <a:bodyPr wrap="none"/>
                <a:lstStyle/>
                <a:p>
                  <a:endParaRPr lang="en-US"/>
                </a:p>
              </p:txBody>
            </p:sp>
            <p:sp>
              <p:nvSpPr>
                <p:cNvPr id="303176" name="Line 72"/>
                <p:cNvSpPr>
                  <a:spLocks noChangeShapeType="1"/>
                </p:cNvSpPr>
                <p:nvPr/>
              </p:nvSpPr>
              <p:spPr bwMode="auto">
                <a:xfrm>
                  <a:off x="336" y="2400"/>
                  <a:ext cx="0" cy="48"/>
                </a:xfrm>
                <a:prstGeom prst="line">
                  <a:avLst/>
                </a:prstGeom>
                <a:noFill/>
                <a:ln w="9525">
                  <a:solidFill>
                    <a:schemeClr val="tx1"/>
                  </a:solidFill>
                  <a:miter lim="800000"/>
                  <a:headEnd/>
                  <a:tailEnd/>
                </a:ln>
              </p:spPr>
              <p:txBody>
                <a:bodyPr wrap="none"/>
                <a:lstStyle/>
                <a:p>
                  <a:endParaRPr lang="en-US"/>
                </a:p>
              </p:txBody>
            </p:sp>
            <p:sp>
              <p:nvSpPr>
                <p:cNvPr id="303177" name="Line 73"/>
                <p:cNvSpPr>
                  <a:spLocks noChangeShapeType="1"/>
                </p:cNvSpPr>
                <p:nvPr/>
              </p:nvSpPr>
              <p:spPr bwMode="auto">
                <a:xfrm>
                  <a:off x="432" y="2400"/>
                  <a:ext cx="0" cy="96"/>
                </a:xfrm>
                <a:prstGeom prst="line">
                  <a:avLst/>
                </a:prstGeom>
                <a:noFill/>
                <a:ln w="9525">
                  <a:solidFill>
                    <a:schemeClr val="tx1"/>
                  </a:solidFill>
                  <a:miter lim="800000"/>
                  <a:headEnd/>
                  <a:tailEnd/>
                </a:ln>
              </p:spPr>
              <p:txBody>
                <a:bodyPr wrap="none"/>
                <a:lstStyle/>
                <a:p>
                  <a:endParaRPr lang="en-US"/>
                </a:p>
              </p:txBody>
            </p:sp>
            <p:sp>
              <p:nvSpPr>
                <p:cNvPr id="303178" name="Line 74"/>
                <p:cNvSpPr>
                  <a:spLocks noChangeShapeType="1"/>
                </p:cNvSpPr>
                <p:nvPr/>
              </p:nvSpPr>
              <p:spPr bwMode="auto">
                <a:xfrm>
                  <a:off x="528" y="2400"/>
                  <a:ext cx="0" cy="48"/>
                </a:xfrm>
                <a:prstGeom prst="line">
                  <a:avLst/>
                </a:prstGeom>
                <a:noFill/>
                <a:ln w="9525">
                  <a:solidFill>
                    <a:schemeClr val="tx1"/>
                  </a:solidFill>
                  <a:miter lim="800000"/>
                  <a:headEnd/>
                  <a:tailEnd/>
                </a:ln>
              </p:spPr>
              <p:txBody>
                <a:bodyPr wrap="none"/>
                <a:lstStyle/>
                <a:p>
                  <a:endParaRPr lang="en-US"/>
                </a:p>
              </p:txBody>
            </p:sp>
            <p:sp>
              <p:nvSpPr>
                <p:cNvPr id="303179" name="Line 75"/>
                <p:cNvSpPr>
                  <a:spLocks noChangeShapeType="1"/>
                </p:cNvSpPr>
                <p:nvPr/>
              </p:nvSpPr>
              <p:spPr bwMode="auto">
                <a:xfrm>
                  <a:off x="624" y="2400"/>
                  <a:ext cx="0" cy="48"/>
                </a:xfrm>
                <a:prstGeom prst="line">
                  <a:avLst/>
                </a:prstGeom>
                <a:noFill/>
                <a:ln w="9525">
                  <a:solidFill>
                    <a:schemeClr val="tx1"/>
                  </a:solidFill>
                  <a:miter lim="800000"/>
                  <a:headEnd/>
                  <a:tailEnd/>
                </a:ln>
              </p:spPr>
              <p:txBody>
                <a:bodyPr wrap="none"/>
                <a:lstStyle/>
                <a:p>
                  <a:endParaRPr lang="en-US"/>
                </a:p>
              </p:txBody>
            </p:sp>
          </p:grpSp>
          <p:grpSp>
            <p:nvGrpSpPr>
              <p:cNvPr id="303136" name="Group 76"/>
              <p:cNvGrpSpPr>
                <a:grpSpLocks/>
              </p:cNvGrpSpPr>
              <p:nvPr/>
            </p:nvGrpSpPr>
            <p:grpSpPr bwMode="auto">
              <a:xfrm>
                <a:off x="2256" y="2400"/>
                <a:ext cx="384" cy="96"/>
                <a:chOff x="240" y="2400"/>
                <a:chExt cx="384" cy="96"/>
              </a:xfrm>
            </p:grpSpPr>
            <p:sp>
              <p:nvSpPr>
                <p:cNvPr id="303162" name="Line 77"/>
                <p:cNvSpPr>
                  <a:spLocks noChangeShapeType="1"/>
                </p:cNvSpPr>
                <p:nvPr/>
              </p:nvSpPr>
              <p:spPr bwMode="auto">
                <a:xfrm>
                  <a:off x="288" y="2400"/>
                  <a:ext cx="0" cy="48"/>
                </a:xfrm>
                <a:prstGeom prst="line">
                  <a:avLst/>
                </a:prstGeom>
                <a:noFill/>
                <a:ln w="9525">
                  <a:solidFill>
                    <a:schemeClr val="tx1"/>
                  </a:solidFill>
                  <a:miter lim="800000"/>
                  <a:headEnd/>
                  <a:tailEnd/>
                </a:ln>
              </p:spPr>
              <p:txBody>
                <a:bodyPr wrap="none"/>
                <a:lstStyle/>
                <a:p>
                  <a:endParaRPr lang="en-US"/>
                </a:p>
              </p:txBody>
            </p:sp>
            <p:sp>
              <p:nvSpPr>
                <p:cNvPr id="303163" name="Line 78"/>
                <p:cNvSpPr>
                  <a:spLocks noChangeShapeType="1"/>
                </p:cNvSpPr>
                <p:nvPr/>
              </p:nvSpPr>
              <p:spPr bwMode="auto">
                <a:xfrm>
                  <a:off x="384" y="2400"/>
                  <a:ext cx="0" cy="48"/>
                </a:xfrm>
                <a:prstGeom prst="line">
                  <a:avLst/>
                </a:prstGeom>
                <a:noFill/>
                <a:ln w="9525">
                  <a:solidFill>
                    <a:schemeClr val="tx1"/>
                  </a:solidFill>
                  <a:miter lim="800000"/>
                  <a:headEnd/>
                  <a:tailEnd/>
                </a:ln>
              </p:spPr>
              <p:txBody>
                <a:bodyPr wrap="none"/>
                <a:lstStyle/>
                <a:p>
                  <a:endParaRPr lang="en-US"/>
                </a:p>
              </p:txBody>
            </p:sp>
            <p:sp>
              <p:nvSpPr>
                <p:cNvPr id="303164" name="Line 79"/>
                <p:cNvSpPr>
                  <a:spLocks noChangeShapeType="1"/>
                </p:cNvSpPr>
                <p:nvPr/>
              </p:nvSpPr>
              <p:spPr bwMode="auto">
                <a:xfrm>
                  <a:off x="480" y="2400"/>
                  <a:ext cx="0" cy="48"/>
                </a:xfrm>
                <a:prstGeom prst="line">
                  <a:avLst/>
                </a:prstGeom>
                <a:noFill/>
                <a:ln w="9525">
                  <a:solidFill>
                    <a:schemeClr val="tx1"/>
                  </a:solidFill>
                  <a:miter lim="800000"/>
                  <a:headEnd/>
                  <a:tailEnd/>
                </a:ln>
              </p:spPr>
              <p:txBody>
                <a:bodyPr wrap="none"/>
                <a:lstStyle/>
                <a:p>
                  <a:endParaRPr lang="en-US"/>
                </a:p>
              </p:txBody>
            </p:sp>
            <p:sp>
              <p:nvSpPr>
                <p:cNvPr id="303165" name="Line 80"/>
                <p:cNvSpPr>
                  <a:spLocks noChangeShapeType="1"/>
                </p:cNvSpPr>
                <p:nvPr/>
              </p:nvSpPr>
              <p:spPr bwMode="auto">
                <a:xfrm>
                  <a:off x="576" y="2400"/>
                  <a:ext cx="0" cy="48"/>
                </a:xfrm>
                <a:prstGeom prst="line">
                  <a:avLst/>
                </a:prstGeom>
                <a:noFill/>
                <a:ln w="9525">
                  <a:solidFill>
                    <a:schemeClr val="tx1"/>
                  </a:solidFill>
                  <a:miter lim="800000"/>
                  <a:headEnd/>
                  <a:tailEnd/>
                </a:ln>
              </p:spPr>
              <p:txBody>
                <a:bodyPr wrap="none"/>
                <a:lstStyle/>
                <a:p>
                  <a:endParaRPr lang="en-US"/>
                </a:p>
              </p:txBody>
            </p:sp>
            <p:sp>
              <p:nvSpPr>
                <p:cNvPr id="303166" name="Line 81"/>
                <p:cNvSpPr>
                  <a:spLocks noChangeShapeType="1"/>
                </p:cNvSpPr>
                <p:nvPr/>
              </p:nvSpPr>
              <p:spPr bwMode="auto">
                <a:xfrm>
                  <a:off x="240" y="2400"/>
                  <a:ext cx="0" cy="48"/>
                </a:xfrm>
                <a:prstGeom prst="line">
                  <a:avLst/>
                </a:prstGeom>
                <a:noFill/>
                <a:ln w="9525">
                  <a:solidFill>
                    <a:schemeClr val="tx1"/>
                  </a:solidFill>
                  <a:miter lim="800000"/>
                  <a:headEnd/>
                  <a:tailEnd/>
                </a:ln>
              </p:spPr>
              <p:txBody>
                <a:bodyPr wrap="none"/>
                <a:lstStyle/>
                <a:p>
                  <a:endParaRPr lang="en-US"/>
                </a:p>
              </p:txBody>
            </p:sp>
            <p:sp>
              <p:nvSpPr>
                <p:cNvPr id="303167" name="Line 82"/>
                <p:cNvSpPr>
                  <a:spLocks noChangeShapeType="1"/>
                </p:cNvSpPr>
                <p:nvPr/>
              </p:nvSpPr>
              <p:spPr bwMode="auto">
                <a:xfrm>
                  <a:off x="336" y="2400"/>
                  <a:ext cx="0" cy="48"/>
                </a:xfrm>
                <a:prstGeom prst="line">
                  <a:avLst/>
                </a:prstGeom>
                <a:noFill/>
                <a:ln w="9525">
                  <a:solidFill>
                    <a:schemeClr val="tx1"/>
                  </a:solidFill>
                  <a:miter lim="800000"/>
                  <a:headEnd/>
                  <a:tailEnd/>
                </a:ln>
              </p:spPr>
              <p:txBody>
                <a:bodyPr wrap="none"/>
                <a:lstStyle/>
                <a:p>
                  <a:endParaRPr lang="en-US"/>
                </a:p>
              </p:txBody>
            </p:sp>
            <p:sp>
              <p:nvSpPr>
                <p:cNvPr id="303168" name="Line 83"/>
                <p:cNvSpPr>
                  <a:spLocks noChangeShapeType="1"/>
                </p:cNvSpPr>
                <p:nvPr/>
              </p:nvSpPr>
              <p:spPr bwMode="auto">
                <a:xfrm>
                  <a:off x="432" y="2400"/>
                  <a:ext cx="0" cy="96"/>
                </a:xfrm>
                <a:prstGeom prst="line">
                  <a:avLst/>
                </a:prstGeom>
                <a:noFill/>
                <a:ln w="9525">
                  <a:solidFill>
                    <a:schemeClr val="tx1"/>
                  </a:solidFill>
                  <a:miter lim="800000"/>
                  <a:headEnd/>
                  <a:tailEnd/>
                </a:ln>
              </p:spPr>
              <p:txBody>
                <a:bodyPr wrap="none"/>
                <a:lstStyle/>
                <a:p>
                  <a:endParaRPr lang="en-US"/>
                </a:p>
              </p:txBody>
            </p:sp>
            <p:sp>
              <p:nvSpPr>
                <p:cNvPr id="303169" name="Line 84"/>
                <p:cNvSpPr>
                  <a:spLocks noChangeShapeType="1"/>
                </p:cNvSpPr>
                <p:nvPr/>
              </p:nvSpPr>
              <p:spPr bwMode="auto">
                <a:xfrm>
                  <a:off x="528" y="2400"/>
                  <a:ext cx="0" cy="48"/>
                </a:xfrm>
                <a:prstGeom prst="line">
                  <a:avLst/>
                </a:prstGeom>
                <a:noFill/>
                <a:ln w="9525">
                  <a:solidFill>
                    <a:schemeClr val="tx1"/>
                  </a:solidFill>
                  <a:miter lim="800000"/>
                  <a:headEnd/>
                  <a:tailEnd/>
                </a:ln>
              </p:spPr>
              <p:txBody>
                <a:bodyPr wrap="none"/>
                <a:lstStyle/>
                <a:p>
                  <a:endParaRPr lang="en-US"/>
                </a:p>
              </p:txBody>
            </p:sp>
            <p:sp>
              <p:nvSpPr>
                <p:cNvPr id="303170" name="Line 85"/>
                <p:cNvSpPr>
                  <a:spLocks noChangeShapeType="1"/>
                </p:cNvSpPr>
                <p:nvPr/>
              </p:nvSpPr>
              <p:spPr bwMode="auto">
                <a:xfrm>
                  <a:off x="624" y="2400"/>
                  <a:ext cx="0" cy="48"/>
                </a:xfrm>
                <a:prstGeom prst="line">
                  <a:avLst/>
                </a:prstGeom>
                <a:noFill/>
                <a:ln w="9525">
                  <a:solidFill>
                    <a:schemeClr val="tx1"/>
                  </a:solidFill>
                  <a:miter lim="800000"/>
                  <a:headEnd/>
                  <a:tailEnd/>
                </a:ln>
              </p:spPr>
              <p:txBody>
                <a:bodyPr wrap="none"/>
                <a:lstStyle/>
                <a:p>
                  <a:endParaRPr lang="en-US"/>
                </a:p>
              </p:txBody>
            </p:sp>
          </p:grpSp>
          <p:grpSp>
            <p:nvGrpSpPr>
              <p:cNvPr id="303137" name="Group 86"/>
              <p:cNvGrpSpPr>
                <a:grpSpLocks/>
              </p:cNvGrpSpPr>
              <p:nvPr/>
            </p:nvGrpSpPr>
            <p:grpSpPr bwMode="auto">
              <a:xfrm>
                <a:off x="2736" y="2400"/>
                <a:ext cx="384" cy="96"/>
                <a:chOff x="240" y="2400"/>
                <a:chExt cx="384" cy="96"/>
              </a:xfrm>
            </p:grpSpPr>
            <p:sp>
              <p:nvSpPr>
                <p:cNvPr id="303153" name="Line 87"/>
                <p:cNvSpPr>
                  <a:spLocks noChangeShapeType="1"/>
                </p:cNvSpPr>
                <p:nvPr/>
              </p:nvSpPr>
              <p:spPr bwMode="auto">
                <a:xfrm>
                  <a:off x="288" y="2400"/>
                  <a:ext cx="0" cy="48"/>
                </a:xfrm>
                <a:prstGeom prst="line">
                  <a:avLst/>
                </a:prstGeom>
                <a:noFill/>
                <a:ln w="9525">
                  <a:solidFill>
                    <a:schemeClr val="tx1"/>
                  </a:solidFill>
                  <a:miter lim="800000"/>
                  <a:headEnd/>
                  <a:tailEnd/>
                </a:ln>
              </p:spPr>
              <p:txBody>
                <a:bodyPr wrap="none"/>
                <a:lstStyle/>
                <a:p>
                  <a:endParaRPr lang="en-US"/>
                </a:p>
              </p:txBody>
            </p:sp>
            <p:sp>
              <p:nvSpPr>
                <p:cNvPr id="303154" name="Line 88"/>
                <p:cNvSpPr>
                  <a:spLocks noChangeShapeType="1"/>
                </p:cNvSpPr>
                <p:nvPr/>
              </p:nvSpPr>
              <p:spPr bwMode="auto">
                <a:xfrm>
                  <a:off x="384" y="2400"/>
                  <a:ext cx="0" cy="48"/>
                </a:xfrm>
                <a:prstGeom prst="line">
                  <a:avLst/>
                </a:prstGeom>
                <a:noFill/>
                <a:ln w="9525">
                  <a:solidFill>
                    <a:schemeClr val="tx1"/>
                  </a:solidFill>
                  <a:miter lim="800000"/>
                  <a:headEnd/>
                  <a:tailEnd/>
                </a:ln>
              </p:spPr>
              <p:txBody>
                <a:bodyPr wrap="none"/>
                <a:lstStyle/>
                <a:p>
                  <a:endParaRPr lang="en-US"/>
                </a:p>
              </p:txBody>
            </p:sp>
            <p:sp>
              <p:nvSpPr>
                <p:cNvPr id="303155" name="Line 89"/>
                <p:cNvSpPr>
                  <a:spLocks noChangeShapeType="1"/>
                </p:cNvSpPr>
                <p:nvPr/>
              </p:nvSpPr>
              <p:spPr bwMode="auto">
                <a:xfrm>
                  <a:off x="480" y="2400"/>
                  <a:ext cx="0" cy="48"/>
                </a:xfrm>
                <a:prstGeom prst="line">
                  <a:avLst/>
                </a:prstGeom>
                <a:noFill/>
                <a:ln w="9525">
                  <a:solidFill>
                    <a:schemeClr val="tx1"/>
                  </a:solidFill>
                  <a:miter lim="800000"/>
                  <a:headEnd/>
                  <a:tailEnd/>
                </a:ln>
              </p:spPr>
              <p:txBody>
                <a:bodyPr wrap="none"/>
                <a:lstStyle/>
                <a:p>
                  <a:endParaRPr lang="en-US"/>
                </a:p>
              </p:txBody>
            </p:sp>
            <p:sp>
              <p:nvSpPr>
                <p:cNvPr id="303156" name="Line 90"/>
                <p:cNvSpPr>
                  <a:spLocks noChangeShapeType="1"/>
                </p:cNvSpPr>
                <p:nvPr/>
              </p:nvSpPr>
              <p:spPr bwMode="auto">
                <a:xfrm>
                  <a:off x="576" y="2400"/>
                  <a:ext cx="0" cy="48"/>
                </a:xfrm>
                <a:prstGeom prst="line">
                  <a:avLst/>
                </a:prstGeom>
                <a:noFill/>
                <a:ln w="9525">
                  <a:solidFill>
                    <a:schemeClr val="tx1"/>
                  </a:solidFill>
                  <a:miter lim="800000"/>
                  <a:headEnd/>
                  <a:tailEnd/>
                </a:ln>
              </p:spPr>
              <p:txBody>
                <a:bodyPr wrap="none"/>
                <a:lstStyle/>
                <a:p>
                  <a:endParaRPr lang="en-US"/>
                </a:p>
              </p:txBody>
            </p:sp>
            <p:sp>
              <p:nvSpPr>
                <p:cNvPr id="303157" name="Line 91"/>
                <p:cNvSpPr>
                  <a:spLocks noChangeShapeType="1"/>
                </p:cNvSpPr>
                <p:nvPr/>
              </p:nvSpPr>
              <p:spPr bwMode="auto">
                <a:xfrm>
                  <a:off x="240" y="2400"/>
                  <a:ext cx="0" cy="48"/>
                </a:xfrm>
                <a:prstGeom prst="line">
                  <a:avLst/>
                </a:prstGeom>
                <a:noFill/>
                <a:ln w="9525">
                  <a:solidFill>
                    <a:schemeClr val="tx1"/>
                  </a:solidFill>
                  <a:miter lim="800000"/>
                  <a:headEnd/>
                  <a:tailEnd/>
                </a:ln>
              </p:spPr>
              <p:txBody>
                <a:bodyPr wrap="none"/>
                <a:lstStyle/>
                <a:p>
                  <a:endParaRPr lang="en-US"/>
                </a:p>
              </p:txBody>
            </p:sp>
            <p:sp>
              <p:nvSpPr>
                <p:cNvPr id="303158" name="Line 92"/>
                <p:cNvSpPr>
                  <a:spLocks noChangeShapeType="1"/>
                </p:cNvSpPr>
                <p:nvPr/>
              </p:nvSpPr>
              <p:spPr bwMode="auto">
                <a:xfrm>
                  <a:off x="336" y="2400"/>
                  <a:ext cx="0" cy="48"/>
                </a:xfrm>
                <a:prstGeom prst="line">
                  <a:avLst/>
                </a:prstGeom>
                <a:noFill/>
                <a:ln w="9525">
                  <a:solidFill>
                    <a:schemeClr val="tx1"/>
                  </a:solidFill>
                  <a:miter lim="800000"/>
                  <a:headEnd/>
                  <a:tailEnd/>
                </a:ln>
              </p:spPr>
              <p:txBody>
                <a:bodyPr wrap="none"/>
                <a:lstStyle/>
                <a:p>
                  <a:endParaRPr lang="en-US"/>
                </a:p>
              </p:txBody>
            </p:sp>
            <p:sp>
              <p:nvSpPr>
                <p:cNvPr id="303159" name="Line 93"/>
                <p:cNvSpPr>
                  <a:spLocks noChangeShapeType="1"/>
                </p:cNvSpPr>
                <p:nvPr/>
              </p:nvSpPr>
              <p:spPr bwMode="auto">
                <a:xfrm>
                  <a:off x="432" y="2400"/>
                  <a:ext cx="0" cy="96"/>
                </a:xfrm>
                <a:prstGeom prst="line">
                  <a:avLst/>
                </a:prstGeom>
                <a:noFill/>
                <a:ln w="9525">
                  <a:solidFill>
                    <a:schemeClr val="tx1"/>
                  </a:solidFill>
                  <a:miter lim="800000"/>
                  <a:headEnd/>
                  <a:tailEnd/>
                </a:ln>
              </p:spPr>
              <p:txBody>
                <a:bodyPr wrap="none"/>
                <a:lstStyle/>
                <a:p>
                  <a:endParaRPr lang="en-US"/>
                </a:p>
              </p:txBody>
            </p:sp>
            <p:sp>
              <p:nvSpPr>
                <p:cNvPr id="303160" name="Line 94"/>
                <p:cNvSpPr>
                  <a:spLocks noChangeShapeType="1"/>
                </p:cNvSpPr>
                <p:nvPr/>
              </p:nvSpPr>
              <p:spPr bwMode="auto">
                <a:xfrm>
                  <a:off x="528" y="2400"/>
                  <a:ext cx="0" cy="48"/>
                </a:xfrm>
                <a:prstGeom prst="line">
                  <a:avLst/>
                </a:prstGeom>
                <a:noFill/>
                <a:ln w="9525">
                  <a:solidFill>
                    <a:schemeClr val="tx1"/>
                  </a:solidFill>
                  <a:miter lim="800000"/>
                  <a:headEnd/>
                  <a:tailEnd/>
                </a:ln>
              </p:spPr>
              <p:txBody>
                <a:bodyPr wrap="none"/>
                <a:lstStyle/>
                <a:p>
                  <a:endParaRPr lang="en-US"/>
                </a:p>
              </p:txBody>
            </p:sp>
            <p:sp>
              <p:nvSpPr>
                <p:cNvPr id="303161" name="Line 95"/>
                <p:cNvSpPr>
                  <a:spLocks noChangeShapeType="1"/>
                </p:cNvSpPr>
                <p:nvPr/>
              </p:nvSpPr>
              <p:spPr bwMode="auto">
                <a:xfrm>
                  <a:off x="624" y="2400"/>
                  <a:ext cx="0" cy="48"/>
                </a:xfrm>
                <a:prstGeom prst="line">
                  <a:avLst/>
                </a:prstGeom>
                <a:noFill/>
                <a:ln w="9525">
                  <a:solidFill>
                    <a:schemeClr val="tx1"/>
                  </a:solidFill>
                  <a:miter lim="800000"/>
                  <a:headEnd/>
                  <a:tailEnd/>
                </a:ln>
              </p:spPr>
              <p:txBody>
                <a:bodyPr wrap="none"/>
                <a:lstStyle/>
                <a:p>
                  <a:endParaRPr lang="en-US"/>
                </a:p>
              </p:txBody>
            </p:sp>
          </p:grpSp>
          <p:grpSp>
            <p:nvGrpSpPr>
              <p:cNvPr id="303138" name="Group 96"/>
              <p:cNvGrpSpPr>
                <a:grpSpLocks/>
              </p:cNvGrpSpPr>
              <p:nvPr/>
            </p:nvGrpSpPr>
            <p:grpSpPr bwMode="auto">
              <a:xfrm>
                <a:off x="3696" y="2400"/>
                <a:ext cx="384" cy="96"/>
                <a:chOff x="240" y="2400"/>
                <a:chExt cx="384" cy="96"/>
              </a:xfrm>
            </p:grpSpPr>
            <p:sp>
              <p:nvSpPr>
                <p:cNvPr id="303144" name="Line 97"/>
                <p:cNvSpPr>
                  <a:spLocks noChangeShapeType="1"/>
                </p:cNvSpPr>
                <p:nvPr/>
              </p:nvSpPr>
              <p:spPr bwMode="auto">
                <a:xfrm>
                  <a:off x="288" y="2400"/>
                  <a:ext cx="0" cy="48"/>
                </a:xfrm>
                <a:prstGeom prst="line">
                  <a:avLst/>
                </a:prstGeom>
                <a:noFill/>
                <a:ln w="9525">
                  <a:solidFill>
                    <a:schemeClr val="tx1"/>
                  </a:solidFill>
                  <a:miter lim="800000"/>
                  <a:headEnd/>
                  <a:tailEnd/>
                </a:ln>
              </p:spPr>
              <p:txBody>
                <a:bodyPr wrap="none"/>
                <a:lstStyle/>
                <a:p>
                  <a:endParaRPr lang="en-US"/>
                </a:p>
              </p:txBody>
            </p:sp>
            <p:sp>
              <p:nvSpPr>
                <p:cNvPr id="303145" name="Line 98"/>
                <p:cNvSpPr>
                  <a:spLocks noChangeShapeType="1"/>
                </p:cNvSpPr>
                <p:nvPr/>
              </p:nvSpPr>
              <p:spPr bwMode="auto">
                <a:xfrm>
                  <a:off x="384" y="2400"/>
                  <a:ext cx="0" cy="48"/>
                </a:xfrm>
                <a:prstGeom prst="line">
                  <a:avLst/>
                </a:prstGeom>
                <a:noFill/>
                <a:ln w="9525">
                  <a:solidFill>
                    <a:schemeClr val="tx1"/>
                  </a:solidFill>
                  <a:miter lim="800000"/>
                  <a:headEnd/>
                  <a:tailEnd/>
                </a:ln>
              </p:spPr>
              <p:txBody>
                <a:bodyPr wrap="none"/>
                <a:lstStyle/>
                <a:p>
                  <a:endParaRPr lang="en-US"/>
                </a:p>
              </p:txBody>
            </p:sp>
            <p:sp>
              <p:nvSpPr>
                <p:cNvPr id="303146" name="Line 99"/>
                <p:cNvSpPr>
                  <a:spLocks noChangeShapeType="1"/>
                </p:cNvSpPr>
                <p:nvPr/>
              </p:nvSpPr>
              <p:spPr bwMode="auto">
                <a:xfrm>
                  <a:off x="480" y="2400"/>
                  <a:ext cx="0" cy="48"/>
                </a:xfrm>
                <a:prstGeom prst="line">
                  <a:avLst/>
                </a:prstGeom>
                <a:noFill/>
                <a:ln w="9525">
                  <a:solidFill>
                    <a:schemeClr val="tx1"/>
                  </a:solidFill>
                  <a:miter lim="800000"/>
                  <a:headEnd/>
                  <a:tailEnd/>
                </a:ln>
              </p:spPr>
              <p:txBody>
                <a:bodyPr wrap="none"/>
                <a:lstStyle/>
                <a:p>
                  <a:endParaRPr lang="en-US"/>
                </a:p>
              </p:txBody>
            </p:sp>
            <p:sp>
              <p:nvSpPr>
                <p:cNvPr id="303147" name="Line 100"/>
                <p:cNvSpPr>
                  <a:spLocks noChangeShapeType="1"/>
                </p:cNvSpPr>
                <p:nvPr/>
              </p:nvSpPr>
              <p:spPr bwMode="auto">
                <a:xfrm>
                  <a:off x="576" y="2400"/>
                  <a:ext cx="0" cy="48"/>
                </a:xfrm>
                <a:prstGeom prst="line">
                  <a:avLst/>
                </a:prstGeom>
                <a:noFill/>
                <a:ln w="9525">
                  <a:solidFill>
                    <a:schemeClr val="tx1"/>
                  </a:solidFill>
                  <a:miter lim="800000"/>
                  <a:headEnd/>
                  <a:tailEnd/>
                </a:ln>
              </p:spPr>
              <p:txBody>
                <a:bodyPr wrap="none"/>
                <a:lstStyle/>
                <a:p>
                  <a:endParaRPr lang="en-US"/>
                </a:p>
              </p:txBody>
            </p:sp>
            <p:sp>
              <p:nvSpPr>
                <p:cNvPr id="303148" name="Line 101"/>
                <p:cNvSpPr>
                  <a:spLocks noChangeShapeType="1"/>
                </p:cNvSpPr>
                <p:nvPr/>
              </p:nvSpPr>
              <p:spPr bwMode="auto">
                <a:xfrm>
                  <a:off x="240" y="2400"/>
                  <a:ext cx="0" cy="48"/>
                </a:xfrm>
                <a:prstGeom prst="line">
                  <a:avLst/>
                </a:prstGeom>
                <a:noFill/>
                <a:ln w="9525">
                  <a:solidFill>
                    <a:schemeClr val="tx1"/>
                  </a:solidFill>
                  <a:miter lim="800000"/>
                  <a:headEnd/>
                  <a:tailEnd/>
                </a:ln>
              </p:spPr>
              <p:txBody>
                <a:bodyPr wrap="none"/>
                <a:lstStyle/>
                <a:p>
                  <a:endParaRPr lang="en-US"/>
                </a:p>
              </p:txBody>
            </p:sp>
            <p:sp>
              <p:nvSpPr>
                <p:cNvPr id="303149" name="Line 102"/>
                <p:cNvSpPr>
                  <a:spLocks noChangeShapeType="1"/>
                </p:cNvSpPr>
                <p:nvPr/>
              </p:nvSpPr>
              <p:spPr bwMode="auto">
                <a:xfrm>
                  <a:off x="336" y="2400"/>
                  <a:ext cx="0" cy="48"/>
                </a:xfrm>
                <a:prstGeom prst="line">
                  <a:avLst/>
                </a:prstGeom>
                <a:noFill/>
                <a:ln w="9525">
                  <a:solidFill>
                    <a:schemeClr val="tx1"/>
                  </a:solidFill>
                  <a:miter lim="800000"/>
                  <a:headEnd/>
                  <a:tailEnd/>
                </a:ln>
              </p:spPr>
              <p:txBody>
                <a:bodyPr wrap="none"/>
                <a:lstStyle/>
                <a:p>
                  <a:endParaRPr lang="en-US"/>
                </a:p>
              </p:txBody>
            </p:sp>
            <p:sp>
              <p:nvSpPr>
                <p:cNvPr id="303150" name="Line 103"/>
                <p:cNvSpPr>
                  <a:spLocks noChangeShapeType="1"/>
                </p:cNvSpPr>
                <p:nvPr/>
              </p:nvSpPr>
              <p:spPr bwMode="auto">
                <a:xfrm>
                  <a:off x="432" y="2400"/>
                  <a:ext cx="0" cy="96"/>
                </a:xfrm>
                <a:prstGeom prst="line">
                  <a:avLst/>
                </a:prstGeom>
                <a:noFill/>
                <a:ln w="9525">
                  <a:solidFill>
                    <a:schemeClr val="tx1"/>
                  </a:solidFill>
                  <a:miter lim="800000"/>
                  <a:headEnd/>
                  <a:tailEnd/>
                </a:ln>
              </p:spPr>
              <p:txBody>
                <a:bodyPr wrap="none"/>
                <a:lstStyle/>
                <a:p>
                  <a:endParaRPr lang="en-US"/>
                </a:p>
              </p:txBody>
            </p:sp>
            <p:sp>
              <p:nvSpPr>
                <p:cNvPr id="303151" name="Line 104"/>
                <p:cNvSpPr>
                  <a:spLocks noChangeShapeType="1"/>
                </p:cNvSpPr>
                <p:nvPr/>
              </p:nvSpPr>
              <p:spPr bwMode="auto">
                <a:xfrm>
                  <a:off x="528" y="2400"/>
                  <a:ext cx="0" cy="48"/>
                </a:xfrm>
                <a:prstGeom prst="line">
                  <a:avLst/>
                </a:prstGeom>
                <a:noFill/>
                <a:ln w="9525">
                  <a:solidFill>
                    <a:schemeClr val="tx1"/>
                  </a:solidFill>
                  <a:miter lim="800000"/>
                  <a:headEnd/>
                  <a:tailEnd/>
                </a:ln>
              </p:spPr>
              <p:txBody>
                <a:bodyPr wrap="none"/>
                <a:lstStyle/>
                <a:p>
                  <a:endParaRPr lang="en-US"/>
                </a:p>
              </p:txBody>
            </p:sp>
            <p:sp>
              <p:nvSpPr>
                <p:cNvPr id="303152" name="Line 105"/>
                <p:cNvSpPr>
                  <a:spLocks noChangeShapeType="1"/>
                </p:cNvSpPr>
                <p:nvPr/>
              </p:nvSpPr>
              <p:spPr bwMode="auto">
                <a:xfrm>
                  <a:off x="624" y="2400"/>
                  <a:ext cx="0" cy="48"/>
                </a:xfrm>
                <a:prstGeom prst="line">
                  <a:avLst/>
                </a:prstGeom>
                <a:noFill/>
                <a:ln w="9525">
                  <a:solidFill>
                    <a:schemeClr val="tx1"/>
                  </a:solidFill>
                  <a:miter lim="800000"/>
                  <a:headEnd/>
                  <a:tailEnd/>
                </a:ln>
              </p:spPr>
              <p:txBody>
                <a:bodyPr wrap="none"/>
                <a:lstStyle/>
                <a:p>
                  <a:endParaRPr lang="en-US"/>
                </a:p>
              </p:txBody>
            </p:sp>
          </p:grpSp>
          <p:sp>
            <p:nvSpPr>
              <p:cNvPr id="303139" name="Line 106"/>
              <p:cNvSpPr>
                <a:spLocks noChangeShapeType="1"/>
              </p:cNvSpPr>
              <p:nvPr/>
            </p:nvSpPr>
            <p:spPr bwMode="auto">
              <a:xfrm>
                <a:off x="4224" y="2400"/>
                <a:ext cx="0" cy="48"/>
              </a:xfrm>
              <a:prstGeom prst="line">
                <a:avLst/>
              </a:prstGeom>
              <a:noFill/>
              <a:ln w="9525">
                <a:solidFill>
                  <a:schemeClr val="tx1"/>
                </a:solidFill>
                <a:miter lim="800000"/>
                <a:headEnd/>
                <a:tailEnd/>
              </a:ln>
            </p:spPr>
            <p:txBody>
              <a:bodyPr wrap="none"/>
              <a:lstStyle/>
              <a:p>
                <a:endParaRPr lang="en-US"/>
              </a:p>
            </p:txBody>
          </p:sp>
          <p:sp>
            <p:nvSpPr>
              <p:cNvPr id="303140" name="Line 107"/>
              <p:cNvSpPr>
                <a:spLocks noChangeShapeType="1"/>
              </p:cNvSpPr>
              <p:nvPr/>
            </p:nvSpPr>
            <p:spPr bwMode="auto">
              <a:xfrm>
                <a:off x="4320" y="2400"/>
                <a:ext cx="0" cy="48"/>
              </a:xfrm>
              <a:prstGeom prst="line">
                <a:avLst/>
              </a:prstGeom>
              <a:noFill/>
              <a:ln w="9525">
                <a:solidFill>
                  <a:schemeClr val="tx1"/>
                </a:solidFill>
                <a:miter lim="800000"/>
                <a:headEnd/>
                <a:tailEnd/>
              </a:ln>
            </p:spPr>
            <p:txBody>
              <a:bodyPr wrap="none"/>
              <a:lstStyle/>
              <a:p>
                <a:endParaRPr lang="en-US"/>
              </a:p>
            </p:txBody>
          </p:sp>
          <p:sp>
            <p:nvSpPr>
              <p:cNvPr id="303141" name="Line 108"/>
              <p:cNvSpPr>
                <a:spLocks noChangeShapeType="1"/>
              </p:cNvSpPr>
              <p:nvPr/>
            </p:nvSpPr>
            <p:spPr bwMode="auto">
              <a:xfrm>
                <a:off x="4176" y="2400"/>
                <a:ext cx="0" cy="48"/>
              </a:xfrm>
              <a:prstGeom prst="line">
                <a:avLst/>
              </a:prstGeom>
              <a:noFill/>
              <a:ln w="9525">
                <a:solidFill>
                  <a:schemeClr val="tx1"/>
                </a:solidFill>
                <a:miter lim="800000"/>
                <a:headEnd/>
                <a:tailEnd/>
              </a:ln>
            </p:spPr>
            <p:txBody>
              <a:bodyPr wrap="none"/>
              <a:lstStyle/>
              <a:p>
                <a:endParaRPr lang="en-US"/>
              </a:p>
            </p:txBody>
          </p:sp>
          <p:sp>
            <p:nvSpPr>
              <p:cNvPr id="303142" name="Line 109"/>
              <p:cNvSpPr>
                <a:spLocks noChangeShapeType="1"/>
              </p:cNvSpPr>
              <p:nvPr/>
            </p:nvSpPr>
            <p:spPr bwMode="auto">
              <a:xfrm>
                <a:off x="4272" y="2400"/>
                <a:ext cx="0" cy="48"/>
              </a:xfrm>
              <a:prstGeom prst="line">
                <a:avLst/>
              </a:prstGeom>
              <a:noFill/>
              <a:ln w="9525">
                <a:solidFill>
                  <a:schemeClr val="tx1"/>
                </a:solidFill>
                <a:miter lim="800000"/>
                <a:headEnd/>
                <a:tailEnd/>
              </a:ln>
            </p:spPr>
            <p:txBody>
              <a:bodyPr wrap="none"/>
              <a:lstStyle/>
              <a:p>
                <a:endParaRPr lang="en-US"/>
              </a:p>
            </p:txBody>
          </p:sp>
          <p:sp>
            <p:nvSpPr>
              <p:cNvPr id="303143" name="Line 110"/>
              <p:cNvSpPr>
                <a:spLocks noChangeShapeType="1"/>
              </p:cNvSpPr>
              <p:nvPr/>
            </p:nvSpPr>
            <p:spPr bwMode="auto">
              <a:xfrm>
                <a:off x="4368" y="2400"/>
                <a:ext cx="0" cy="96"/>
              </a:xfrm>
              <a:prstGeom prst="line">
                <a:avLst/>
              </a:prstGeom>
              <a:noFill/>
              <a:ln w="9525">
                <a:solidFill>
                  <a:schemeClr val="tx1"/>
                </a:solidFill>
                <a:miter lim="800000"/>
                <a:headEnd/>
                <a:tailEnd/>
              </a:ln>
            </p:spPr>
            <p:txBody>
              <a:bodyPr wrap="none"/>
              <a:lstStyle/>
              <a:p>
                <a:endParaRPr lang="en-US"/>
              </a:p>
            </p:txBody>
          </p:sp>
        </p:grpSp>
        <p:sp>
          <p:nvSpPr>
            <p:cNvPr id="303120" name="Line 111"/>
            <p:cNvSpPr>
              <a:spLocks noChangeShapeType="1"/>
            </p:cNvSpPr>
            <p:nvPr/>
          </p:nvSpPr>
          <p:spPr bwMode="auto">
            <a:xfrm>
              <a:off x="1728" y="2400"/>
              <a:ext cx="0" cy="96"/>
            </a:xfrm>
            <a:prstGeom prst="line">
              <a:avLst/>
            </a:prstGeom>
            <a:noFill/>
            <a:ln w="9525">
              <a:solidFill>
                <a:schemeClr val="tx1"/>
              </a:solidFill>
              <a:miter lim="800000"/>
              <a:headEnd/>
              <a:tailEnd/>
            </a:ln>
          </p:spPr>
          <p:txBody>
            <a:bodyPr wrap="none"/>
            <a:lstStyle/>
            <a:p>
              <a:endParaRPr lang="en-US"/>
            </a:p>
          </p:txBody>
        </p:sp>
      </p:grpSp>
      <p:sp>
        <p:nvSpPr>
          <p:cNvPr id="303117" name="AutoShape 112">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847985" name="Picture 113" descr="j0336898[1]"/>
          <p:cNvPicPr>
            <a:picLocks noChangeAspect="1" noChangeArrowheads="1" noCrop="1"/>
          </p:cNvPicPr>
          <p:nvPr/>
        </p:nvPicPr>
        <p:blipFill>
          <a:blip r:embed="rId5" cstate="print"/>
          <a:srcRect/>
          <a:stretch>
            <a:fillRect/>
          </a:stretch>
        </p:blipFill>
        <p:spPr bwMode="auto">
          <a:xfrm>
            <a:off x="5734050" y="3152775"/>
            <a:ext cx="590550" cy="523875"/>
          </a:xfrm>
          <a:prstGeom prst="rect">
            <a:avLst/>
          </a:prstGeom>
          <a:noFill/>
          <a:ln w="9525">
            <a:noFill/>
            <a:miter lim="800000"/>
            <a:headEnd/>
            <a:tailEnd/>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847875">
                                            <p:txEl>
                                              <p:pRg st="0" end="0"/>
                                            </p:txEl>
                                          </p:spTgt>
                                        </p:tgtEl>
                                        <p:attrNameLst>
                                          <p:attrName>style.visibility</p:attrName>
                                        </p:attrNameLst>
                                      </p:cBhvr>
                                      <p:to>
                                        <p:strVal val="visible"/>
                                      </p:to>
                                    </p:set>
                                    <p:animEffect transition="in" filter="wipe(up)">
                                      <p:cBhvr>
                                        <p:cTn id="13" dur="75"/>
                                        <p:tgtEl>
                                          <p:spTgt spid="847875">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47897"/>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grpId="1" nodeType="afterEffect">
                                  <p:stCondLst>
                                    <p:cond delay="0"/>
                                  </p:stCondLst>
                                  <p:childTnLst>
                                    <p:animMotion origin="layout" path="M 6.94444E-6 -4.93062E-6 L 6.94444E-6 0.23312 " pathEditMode="relative" ptsTypes="AA">
                                      <p:cBhvr>
                                        <p:cTn id="20" dur="2000" fill="hold"/>
                                        <p:tgtEl>
                                          <p:spTgt spid="847897"/>
                                        </p:tgtEl>
                                        <p:attrNameLst>
                                          <p:attrName>ppt_x</p:attrName>
                                          <p:attrName>ppt_y</p:attrName>
                                        </p:attrNameLst>
                                      </p:cBhvr>
                                    </p:animMotion>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47985"/>
                                        </p:tgtEl>
                                        <p:attrNameLst>
                                          <p:attrName>style.visibility</p:attrName>
                                        </p:attrNameLst>
                                      </p:cBhvr>
                                      <p:to>
                                        <p:strVal val="visible"/>
                                      </p:to>
                                    </p:set>
                                    <p:animEffect transition="in" filter="fade">
                                      <p:cBhvr>
                                        <p:cTn id="24" dur="2000"/>
                                        <p:tgtEl>
                                          <p:spTgt spid="847985"/>
                                        </p:tgtEl>
                                      </p:cBhvr>
                                    </p:animEffect>
                                  </p:childTnLst>
                                </p:cTn>
                              </p:par>
                              <p:par>
                                <p:cTn id="25" presetID="53"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47876"/>
                                        </p:tgtEl>
                                        <p:attrNameLst>
                                          <p:attrName>style.visibility</p:attrName>
                                        </p:attrNameLst>
                                      </p:cBhvr>
                                      <p:to>
                                        <p:strVal val="visible"/>
                                      </p:to>
                                    </p:set>
                                  </p:childTnLst>
                                </p:cTn>
                              </p:par>
                              <p:par>
                                <p:cTn id="34" presetID="9" presetClass="exit" presetSubtype="0" fill="hold" nodeType="withEffect">
                                  <p:stCondLst>
                                    <p:cond delay="0"/>
                                  </p:stCondLst>
                                  <p:childTnLst>
                                    <p:animEffect transition="out" filter="dissolve">
                                      <p:cBhvr>
                                        <p:cTn id="35" dur="500"/>
                                        <p:tgtEl>
                                          <p:spTgt spid="847985"/>
                                        </p:tgtEl>
                                      </p:cBhvr>
                                    </p:animEffect>
                                    <p:set>
                                      <p:cBhvr>
                                        <p:cTn id="36" dur="1" fill="hold">
                                          <p:stCondLst>
                                            <p:cond delay="499"/>
                                          </p:stCondLst>
                                        </p:cTn>
                                        <p:tgtEl>
                                          <p:spTgt spid="847985"/>
                                        </p:tgtEl>
                                        <p:attrNameLst>
                                          <p:attrName>style.visibility</p:attrName>
                                        </p:attrNameLst>
                                      </p:cBhvr>
                                      <p:to>
                                        <p:strVal val="hidden"/>
                                      </p:to>
                                    </p:set>
                                  </p:childTnLst>
                                </p:cTn>
                              </p:par>
                              <p:par>
                                <p:cTn id="37" presetID="0" presetClass="path" presetSubtype="0" accel="50000" decel="50000" fill="hold" grpId="1" nodeType="withEffect">
                                  <p:stCondLst>
                                    <p:cond delay="0"/>
                                  </p:stCondLst>
                                  <p:childTnLst>
                                    <p:animMotion origin="layout" path="M 0 0 C -0.00052 -0.00717 -0.00017 -0.01457 -0.00139 -0.02174 C -0.00226 -0.02636 -0.01493 -0.04255 -0.01788 -0.04579 C -0.02899 -0.05804 -0.03993 -0.0851 -0.05208 -0.09343 C -0.06857 -0.10453 -0.09201 -0.10222 -0.10885 -0.10337 C -0.1375 -0.11124 -0.17222 -0.11979 -0.19687 -0.09736 C -0.20191 -0.07793 -0.19687 -0.05458 -0.19687 -0.03376 " pathEditMode="relative" ptsTypes="ffffffA">
                                      <p:cBhvr>
                                        <p:cTn id="38" dur="2000" spd="-100000" fill="hold"/>
                                        <p:tgtEl>
                                          <p:spTgt spid="847876"/>
                                        </p:tgtEl>
                                        <p:attrNameLst>
                                          <p:attrName>ppt_x</p:attrName>
                                          <p:attrName>ppt_y</p:attrName>
                                        </p:attrNameLst>
                                      </p:cBhvr>
                                    </p:animMotion>
                                  </p:childTnLst>
                                </p:cTn>
                              </p:par>
                            </p:childTnLst>
                          </p:cTn>
                        </p:par>
                        <p:par>
                          <p:cTn id="39" fill="hold">
                            <p:stCondLst>
                              <p:cond delay="2000"/>
                            </p:stCondLst>
                            <p:childTnLst>
                              <p:par>
                                <p:cTn id="40" presetID="2" presetClass="entr" presetSubtype="3" fill="hold" grpId="0" nodeType="afterEffect">
                                  <p:stCondLst>
                                    <p:cond delay="2000"/>
                                  </p:stCondLst>
                                  <p:childTnLst>
                                    <p:set>
                                      <p:cBhvr>
                                        <p:cTn id="41" dur="1" fill="hold">
                                          <p:stCondLst>
                                            <p:cond delay="0"/>
                                          </p:stCondLst>
                                        </p:cTn>
                                        <p:tgtEl>
                                          <p:spTgt spid="847880"/>
                                        </p:tgtEl>
                                        <p:attrNameLst>
                                          <p:attrName>style.visibility</p:attrName>
                                        </p:attrNameLst>
                                      </p:cBhvr>
                                      <p:to>
                                        <p:strVal val="visible"/>
                                      </p:to>
                                    </p:set>
                                    <p:anim calcmode="lin" valueType="num">
                                      <p:cBhvr additive="base">
                                        <p:cTn id="42" dur="500" fill="hold"/>
                                        <p:tgtEl>
                                          <p:spTgt spid="847880"/>
                                        </p:tgtEl>
                                        <p:attrNameLst>
                                          <p:attrName>ppt_x</p:attrName>
                                        </p:attrNameLst>
                                      </p:cBhvr>
                                      <p:tavLst>
                                        <p:tav tm="0">
                                          <p:val>
                                            <p:strVal val="1+#ppt_w/2"/>
                                          </p:val>
                                        </p:tav>
                                        <p:tav tm="100000">
                                          <p:val>
                                            <p:strVal val="#ppt_x"/>
                                          </p:val>
                                        </p:tav>
                                      </p:tavLst>
                                    </p:anim>
                                    <p:anim calcmode="lin" valueType="num">
                                      <p:cBhvr additive="base">
                                        <p:cTn id="43" dur="500" fill="hold"/>
                                        <p:tgtEl>
                                          <p:spTgt spid="847880"/>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47877"/>
                                        </p:tgtEl>
                                        <p:attrNameLst>
                                          <p:attrName>style.visibility</p:attrName>
                                        </p:attrNameLst>
                                      </p:cBhvr>
                                      <p:to>
                                        <p:strVal val="visible"/>
                                      </p:to>
                                    </p:set>
                                    <p:animEffect transition="in" filter="dissolve">
                                      <p:cBhvr>
                                        <p:cTn id="52"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75" grpId="0" build="p" autoUpdateAnimBg="0"/>
      <p:bldP spid="847876" grpId="0"/>
      <p:bldP spid="847876" grpId="1"/>
      <p:bldP spid="847877" grpId="0"/>
      <p:bldP spid="847880" grpId="0" animBg="1"/>
      <p:bldP spid="847897" grpId="0" animBg="1"/>
      <p:bldP spid="847897" grpId="1"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762000" y="4648200"/>
            <a:ext cx="7696200" cy="838200"/>
          </a:xfrm>
          <a:prstGeom prst="rect">
            <a:avLst/>
          </a:prstGeom>
          <a:solidFill>
            <a:srgbClr val="FFEEDD"/>
          </a:solidFill>
          <a:ln w="9525">
            <a:solidFill>
              <a:schemeClr val="tx1"/>
            </a:solidFill>
            <a:miter lim="800000"/>
            <a:headEnd/>
            <a:tailEnd/>
          </a:ln>
        </p:spPr>
        <p:txBody>
          <a:bodyPr wrap="none" anchor="ctr"/>
          <a:lstStyle/>
          <a:p>
            <a:endParaRPr lang="en-US"/>
          </a:p>
        </p:txBody>
      </p:sp>
      <p:sp>
        <p:nvSpPr>
          <p:cNvPr id="754691" name="Rectangle 3"/>
          <p:cNvSpPr>
            <a:spLocks noChangeArrowheads="1"/>
          </p:cNvSpPr>
          <p:nvPr/>
        </p:nvSpPr>
        <p:spPr bwMode="auto">
          <a:xfrm>
            <a:off x="762000" y="3124200"/>
            <a:ext cx="7696200" cy="838200"/>
          </a:xfrm>
          <a:prstGeom prst="rect">
            <a:avLst/>
          </a:prstGeom>
          <a:solidFill>
            <a:srgbClr val="FFEEDD"/>
          </a:solidFill>
          <a:ln w="9525">
            <a:solidFill>
              <a:schemeClr val="tx1"/>
            </a:solidFill>
            <a:miter lim="800000"/>
            <a:headEnd/>
            <a:tailEnd/>
          </a:ln>
        </p:spPr>
        <p:txBody>
          <a:bodyPr wrap="none" anchor="ctr"/>
          <a:lstStyle/>
          <a:p>
            <a:endParaRPr lang="en-US"/>
          </a:p>
        </p:txBody>
      </p:sp>
      <p:sp>
        <p:nvSpPr>
          <p:cNvPr id="754692" name="Rectangle 4"/>
          <p:cNvSpPr>
            <a:spLocks noChangeArrowheads="1"/>
          </p:cNvSpPr>
          <p:nvPr/>
        </p:nvSpPr>
        <p:spPr bwMode="auto">
          <a:xfrm>
            <a:off x="762000" y="1447800"/>
            <a:ext cx="7696200" cy="838200"/>
          </a:xfrm>
          <a:prstGeom prst="rect">
            <a:avLst/>
          </a:prstGeom>
          <a:solidFill>
            <a:srgbClr val="FFEEDD"/>
          </a:solidFill>
          <a:ln w="9525">
            <a:solidFill>
              <a:schemeClr val="tx1"/>
            </a:solidFill>
            <a:miter lim="800000"/>
            <a:headEnd/>
            <a:tailEnd/>
          </a:ln>
        </p:spPr>
        <p:txBody>
          <a:bodyPr wrap="none" anchor="ctr"/>
          <a:lstStyle/>
          <a:p>
            <a:endParaRPr lang="en-US"/>
          </a:p>
        </p:txBody>
      </p:sp>
      <p:sp>
        <p:nvSpPr>
          <p:cNvPr id="304133" name="Rectangle 5"/>
          <p:cNvSpPr>
            <a:spLocks noGrp="1" noChangeArrowheads="1"/>
          </p:cNvSpPr>
          <p:nvPr>
            <p:ph type="title"/>
          </p:nvPr>
        </p:nvSpPr>
        <p:spPr>
          <a:xfrm>
            <a:off x="685800" y="304800"/>
            <a:ext cx="7772400" cy="1143000"/>
          </a:xfrm>
        </p:spPr>
        <p:txBody>
          <a:bodyPr/>
          <a:lstStyle/>
          <a:p>
            <a:pPr eaLnBrk="1" hangingPunct="1"/>
            <a:r>
              <a:rPr lang="en-US" sz="3600" smtClean="0">
                <a:latin typeface="Arial" charset="0"/>
              </a:rPr>
              <a:t>Implied Range of Uncertainty</a:t>
            </a:r>
          </a:p>
        </p:txBody>
      </p:sp>
      <p:grpSp>
        <p:nvGrpSpPr>
          <p:cNvPr id="304134" name="Group 6"/>
          <p:cNvGrpSpPr>
            <a:grpSpLocks/>
          </p:cNvGrpSpPr>
          <p:nvPr/>
        </p:nvGrpSpPr>
        <p:grpSpPr bwMode="auto">
          <a:xfrm>
            <a:off x="838200" y="1524000"/>
            <a:ext cx="7620000" cy="1317625"/>
            <a:chOff x="528" y="816"/>
            <a:chExt cx="4800" cy="830"/>
          </a:xfrm>
        </p:grpSpPr>
        <p:grpSp>
          <p:nvGrpSpPr>
            <p:cNvPr id="304262" name="Group 7"/>
            <p:cNvGrpSpPr>
              <a:grpSpLocks/>
            </p:cNvGrpSpPr>
            <p:nvPr/>
          </p:nvGrpSpPr>
          <p:grpSpPr bwMode="auto">
            <a:xfrm>
              <a:off x="528" y="816"/>
              <a:ext cx="4800" cy="480"/>
              <a:chOff x="528" y="816"/>
              <a:chExt cx="4800" cy="480"/>
            </a:xfrm>
          </p:grpSpPr>
          <p:grpSp>
            <p:nvGrpSpPr>
              <p:cNvPr id="304267" name="Group 8"/>
              <p:cNvGrpSpPr>
                <a:grpSpLocks/>
              </p:cNvGrpSpPr>
              <p:nvPr/>
            </p:nvGrpSpPr>
            <p:grpSpPr bwMode="auto">
              <a:xfrm>
                <a:off x="528" y="1104"/>
                <a:ext cx="4800" cy="192"/>
                <a:chOff x="528" y="1104"/>
                <a:chExt cx="4800" cy="192"/>
              </a:xfrm>
            </p:grpSpPr>
            <p:sp>
              <p:nvSpPr>
                <p:cNvPr id="304272" name="Line 9"/>
                <p:cNvSpPr>
                  <a:spLocks noChangeShapeType="1"/>
                </p:cNvSpPr>
                <p:nvPr/>
              </p:nvSpPr>
              <p:spPr bwMode="auto">
                <a:xfrm>
                  <a:off x="528" y="1296"/>
                  <a:ext cx="4800" cy="0"/>
                </a:xfrm>
                <a:prstGeom prst="line">
                  <a:avLst/>
                </a:prstGeom>
                <a:noFill/>
                <a:ln w="9525">
                  <a:solidFill>
                    <a:schemeClr val="tx1"/>
                  </a:solidFill>
                  <a:round/>
                  <a:headEnd/>
                  <a:tailEnd/>
                </a:ln>
              </p:spPr>
              <p:txBody>
                <a:bodyPr/>
                <a:lstStyle/>
                <a:p>
                  <a:endParaRPr lang="en-US"/>
                </a:p>
              </p:txBody>
            </p:sp>
            <p:sp>
              <p:nvSpPr>
                <p:cNvPr id="304273" name="Line 10"/>
                <p:cNvSpPr>
                  <a:spLocks noChangeShapeType="1"/>
                </p:cNvSpPr>
                <p:nvPr/>
              </p:nvSpPr>
              <p:spPr bwMode="auto">
                <a:xfrm flipV="1">
                  <a:off x="768" y="1200"/>
                  <a:ext cx="0" cy="96"/>
                </a:xfrm>
                <a:prstGeom prst="line">
                  <a:avLst/>
                </a:prstGeom>
                <a:noFill/>
                <a:ln w="9525">
                  <a:solidFill>
                    <a:schemeClr val="tx1"/>
                  </a:solidFill>
                  <a:round/>
                  <a:headEnd/>
                  <a:tailEnd/>
                </a:ln>
              </p:spPr>
              <p:txBody>
                <a:bodyPr/>
                <a:lstStyle/>
                <a:p>
                  <a:endParaRPr lang="en-US"/>
                </a:p>
              </p:txBody>
            </p:sp>
            <p:sp>
              <p:nvSpPr>
                <p:cNvPr id="304274" name="Line 11"/>
                <p:cNvSpPr>
                  <a:spLocks noChangeShapeType="1"/>
                </p:cNvSpPr>
                <p:nvPr/>
              </p:nvSpPr>
              <p:spPr bwMode="auto">
                <a:xfrm flipV="1">
                  <a:off x="864" y="1200"/>
                  <a:ext cx="0" cy="96"/>
                </a:xfrm>
                <a:prstGeom prst="line">
                  <a:avLst/>
                </a:prstGeom>
                <a:noFill/>
                <a:ln w="9525">
                  <a:solidFill>
                    <a:schemeClr val="tx1"/>
                  </a:solidFill>
                  <a:round/>
                  <a:headEnd/>
                  <a:tailEnd/>
                </a:ln>
              </p:spPr>
              <p:txBody>
                <a:bodyPr/>
                <a:lstStyle/>
                <a:p>
                  <a:endParaRPr lang="en-US"/>
                </a:p>
              </p:txBody>
            </p:sp>
            <p:sp>
              <p:nvSpPr>
                <p:cNvPr id="304275" name="Line 12"/>
                <p:cNvSpPr>
                  <a:spLocks noChangeShapeType="1"/>
                </p:cNvSpPr>
                <p:nvPr/>
              </p:nvSpPr>
              <p:spPr bwMode="auto">
                <a:xfrm flipV="1">
                  <a:off x="1920" y="1104"/>
                  <a:ext cx="0" cy="192"/>
                </a:xfrm>
                <a:prstGeom prst="line">
                  <a:avLst/>
                </a:prstGeom>
                <a:noFill/>
                <a:ln w="9525">
                  <a:solidFill>
                    <a:schemeClr val="tx1"/>
                  </a:solidFill>
                  <a:round/>
                  <a:headEnd/>
                  <a:tailEnd/>
                </a:ln>
              </p:spPr>
              <p:txBody>
                <a:bodyPr/>
                <a:lstStyle/>
                <a:p>
                  <a:endParaRPr lang="en-US"/>
                </a:p>
              </p:txBody>
            </p:sp>
            <p:sp>
              <p:nvSpPr>
                <p:cNvPr id="304276" name="Line 13"/>
                <p:cNvSpPr>
                  <a:spLocks noChangeShapeType="1"/>
                </p:cNvSpPr>
                <p:nvPr/>
              </p:nvSpPr>
              <p:spPr bwMode="auto">
                <a:xfrm flipV="1">
                  <a:off x="2016" y="1200"/>
                  <a:ext cx="0" cy="96"/>
                </a:xfrm>
                <a:prstGeom prst="line">
                  <a:avLst/>
                </a:prstGeom>
                <a:noFill/>
                <a:ln w="9525">
                  <a:solidFill>
                    <a:schemeClr val="tx1"/>
                  </a:solidFill>
                  <a:round/>
                  <a:headEnd/>
                  <a:tailEnd/>
                </a:ln>
              </p:spPr>
              <p:txBody>
                <a:bodyPr/>
                <a:lstStyle/>
                <a:p>
                  <a:endParaRPr lang="en-US"/>
                </a:p>
              </p:txBody>
            </p:sp>
            <p:sp>
              <p:nvSpPr>
                <p:cNvPr id="304277" name="Line 14"/>
                <p:cNvSpPr>
                  <a:spLocks noChangeShapeType="1"/>
                </p:cNvSpPr>
                <p:nvPr/>
              </p:nvSpPr>
              <p:spPr bwMode="auto">
                <a:xfrm flipV="1">
                  <a:off x="2112" y="1200"/>
                  <a:ext cx="0" cy="96"/>
                </a:xfrm>
                <a:prstGeom prst="line">
                  <a:avLst/>
                </a:prstGeom>
                <a:noFill/>
                <a:ln w="9525">
                  <a:solidFill>
                    <a:schemeClr val="tx1"/>
                  </a:solidFill>
                  <a:round/>
                  <a:headEnd/>
                  <a:tailEnd/>
                </a:ln>
              </p:spPr>
              <p:txBody>
                <a:bodyPr/>
                <a:lstStyle/>
                <a:p>
                  <a:endParaRPr lang="en-US"/>
                </a:p>
              </p:txBody>
            </p:sp>
            <p:sp>
              <p:nvSpPr>
                <p:cNvPr id="304278" name="Line 15"/>
                <p:cNvSpPr>
                  <a:spLocks noChangeShapeType="1"/>
                </p:cNvSpPr>
                <p:nvPr/>
              </p:nvSpPr>
              <p:spPr bwMode="auto">
                <a:xfrm flipV="1">
                  <a:off x="2208" y="1200"/>
                  <a:ext cx="0" cy="96"/>
                </a:xfrm>
                <a:prstGeom prst="line">
                  <a:avLst/>
                </a:prstGeom>
                <a:noFill/>
                <a:ln w="9525">
                  <a:solidFill>
                    <a:schemeClr val="tx1"/>
                  </a:solidFill>
                  <a:round/>
                  <a:headEnd/>
                  <a:tailEnd/>
                </a:ln>
              </p:spPr>
              <p:txBody>
                <a:bodyPr/>
                <a:lstStyle/>
                <a:p>
                  <a:endParaRPr lang="en-US"/>
                </a:p>
              </p:txBody>
            </p:sp>
            <p:sp>
              <p:nvSpPr>
                <p:cNvPr id="304279" name="Line 16"/>
                <p:cNvSpPr>
                  <a:spLocks noChangeShapeType="1"/>
                </p:cNvSpPr>
                <p:nvPr/>
              </p:nvSpPr>
              <p:spPr bwMode="auto">
                <a:xfrm flipV="1">
                  <a:off x="2304" y="1200"/>
                  <a:ext cx="0" cy="96"/>
                </a:xfrm>
                <a:prstGeom prst="line">
                  <a:avLst/>
                </a:prstGeom>
                <a:noFill/>
                <a:ln w="9525">
                  <a:solidFill>
                    <a:schemeClr val="tx1"/>
                  </a:solidFill>
                  <a:round/>
                  <a:headEnd/>
                  <a:tailEnd/>
                </a:ln>
              </p:spPr>
              <p:txBody>
                <a:bodyPr/>
                <a:lstStyle/>
                <a:p>
                  <a:endParaRPr lang="en-US"/>
                </a:p>
              </p:txBody>
            </p:sp>
            <p:sp>
              <p:nvSpPr>
                <p:cNvPr id="304280" name="Line 17"/>
                <p:cNvSpPr>
                  <a:spLocks noChangeShapeType="1"/>
                </p:cNvSpPr>
                <p:nvPr/>
              </p:nvSpPr>
              <p:spPr bwMode="auto">
                <a:xfrm flipV="1">
                  <a:off x="2496" y="1200"/>
                  <a:ext cx="0" cy="96"/>
                </a:xfrm>
                <a:prstGeom prst="line">
                  <a:avLst/>
                </a:prstGeom>
                <a:noFill/>
                <a:ln w="9525">
                  <a:solidFill>
                    <a:schemeClr val="tx1"/>
                  </a:solidFill>
                  <a:round/>
                  <a:headEnd/>
                  <a:tailEnd/>
                </a:ln>
              </p:spPr>
              <p:txBody>
                <a:bodyPr/>
                <a:lstStyle/>
                <a:p>
                  <a:endParaRPr lang="en-US"/>
                </a:p>
              </p:txBody>
            </p:sp>
            <p:sp>
              <p:nvSpPr>
                <p:cNvPr id="304281" name="Line 18"/>
                <p:cNvSpPr>
                  <a:spLocks noChangeShapeType="1"/>
                </p:cNvSpPr>
                <p:nvPr/>
              </p:nvSpPr>
              <p:spPr bwMode="auto">
                <a:xfrm flipV="1">
                  <a:off x="2592" y="1200"/>
                  <a:ext cx="0" cy="96"/>
                </a:xfrm>
                <a:prstGeom prst="line">
                  <a:avLst/>
                </a:prstGeom>
                <a:noFill/>
                <a:ln w="9525">
                  <a:solidFill>
                    <a:schemeClr val="tx1"/>
                  </a:solidFill>
                  <a:round/>
                  <a:headEnd/>
                  <a:tailEnd/>
                </a:ln>
              </p:spPr>
              <p:txBody>
                <a:bodyPr/>
                <a:lstStyle/>
                <a:p>
                  <a:endParaRPr lang="en-US"/>
                </a:p>
              </p:txBody>
            </p:sp>
            <p:sp>
              <p:nvSpPr>
                <p:cNvPr id="304282" name="Line 19"/>
                <p:cNvSpPr>
                  <a:spLocks noChangeShapeType="1"/>
                </p:cNvSpPr>
                <p:nvPr/>
              </p:nvSpPr>
              <p:spPr bwMode="auto">
                <a:xfrm flipV="1">
                  <a:off x="2688" y="1200"/>
                  <a:ext cx="0" cy="96"/>
                </a:xfrm>
                <a:prstGeom prst="line">
                  <a:avLst/>
                </a:prstGeom>
                <a:noFill/>
                <a:ln w="9525">
                  <a:solidFill>
                    <a:schemeClr val="tx1"/>
                  </a:solidFill>
                  <a:round/>
                  <a:headEnd/>
                  <a:tailEnd/>
                </a:ln>
              </p:spPr>
              <p:txBody>
                <a:bodyPr/>
                <a:lstStyle/>
                <a:p>
                  <a:endParaRPr lang="en-US"/>
                </a:p>
              </p:txBody>
            </p:sp>
            <p:sp>
              <p:nvSpPr>
                <p:cNvPr id="304283" name="Line 20"/>
                <p:cNvSpPr>
                  <a:spLocks noChangeShapeType="1"/>
                </p:cNvSpPr>
                <p:nvPr/>
              </p:nvSpPr>
              <p:spPr bwMode="auto">
                <a:xfrm flipV="1">
                  <a:off x="2784" y="1200"/>
                  <a:ext cx="0" cy="96"/>
                </a:xfrm>
                <a:prstGeom prst="line">
                  <a:avLst/>
                </a:prstGeom>
                <a:noFill/>
                <a:ln w="9525">
                  <a:solidFill>
                    <a:schemeClr val="tx1"/>
                  </a:solidFill>
                  <a:round/>
                  <a:headEnd/>
                  <a:tailEnd/>
                </a:ln>
              </p:spPr>
              <p:txBody>
                <a:bodyPr/>
                <a:lstStyle/>
                <a:p>
                  <a:endParaRPr lang="en-US"/>
                </a:p>
              </p:txBody>
            </p:sp>
            <p:sp>
              <p:nvSpPr>
                <p:cNvPr id="304284" name="Line 21"/>
                <p:cNvSpPr>
                  <a:spLocks noChangeShapeType="1"/>
                </p:cNvSpPr>
                <p:nvPr/>
              </p:nvSpPr>
              <p:spPr bwMode="auto">
                <a:xfrm flipV="1">
                  <a:off x="2976" y="1200"/>
                  <a:ext cx="0" cy="96"/>
                </a:xfrm>
                <a:prstGeom prst="line">
                  <a:avLst/>
                </a:prstGeom>
                <a:noFill/>
                <a:ln w="9525">
                  <a:solidFill>
                    <a:schemeClr val="tx1"/>
                  </a:solidFill>
                  <a:round/>
                  <a:headEnd/>
                  <a:tailEnd/>
                </a:ln>
              </p:spPr>
              <p:txBody>
                <a:bodyPr/>
                <a:lstStyle/>
                <a:p>
                  <a:endParaRPr lang="en-US"/>
                </a:p>
              </p:txBody>
            </p:sp>
            <p:sp>
              <p:nvSpPr>
                <p:cNvPr id="304285" name="Line 22"/>
                <p:cNvSpPr>
                  <a:spLocks noChangeShapeType="1"/>
                </p:cNvSpPr>
                <p:nvPr/>
              </p:nvSpPr>
              <p:spPr bwMode="auto">
                <a:xfrm flipV="1">
                  <a:off x="2880" y="1104"/>
                  <a:ext cx="0" cy="192"/>
                </a:xfrm>
                <a:prstGeom prst="line">
                  <a:avLst/>
                </a:prstGeom>
                <a:noFill/>
                <a:ln w="9525">
                  <a:solidFill>
                    <a:schemeClr val="tx1"/>
                  </a:solidFill>
                  <a:round/>
                  <a:headEnd/>
                  <a:tailEnd/>
                </a:ln>
              </p:spPr>
              <p:txBody>
                <a:bodyPr/>
                <a:lstStyle/>
                <a:p>
                  <a:endParaRPr lang="en-US"/>
                </a:p>
              </p:txBody>
            </p:sp>
            <p:sp>
              <p:nvSpPr>
                <p:cNvPr id="304286" name="Line 23"/>
                <p:cNvSpPr>
                  <a:spLocks noChangeShapeType="1"/>
                </p:cNvSpPr>
                <p:nvPr/>
              </p:nvSpPr>
              <p:spPr bwMode="auto">
                <a:xfrm flipV="1">
                  <a:off x="2400" y="1104"/>
                  <a:ext cx="0" cy="192"/>
                </a:xfrm>
                <a:prstGeom prst="line">
                  <a:avLst/>
                </a:prstGeom>
                <a:noFill/>
                <a:ln w="9525">
                  <a:solidFill>
                    <a:schemeClr val="tx1"/>
                  </a:solidFill>
                  <a:round/>
                  <a:headEnd/>
                  <a:tailEnd/>
                </a:ln>
              </p:spPr>
              <p:txBody>
                <a:bodyPr/>
                <a:lstStyle/>
                <a:p>
                  <a:endParaRPr lang="en-US"/>
                </a:p>
              </p:txBody>
            </p:sp>
            <p:sp>
              <p:nvSpPr>
                <p:cNvPr id="304287" name="Line 24"/>
                <p:cNvSpPr>
                  <a:spLocks noChangeShapeType="1"/>
                </p:cNvSpPr>
                <p:nvPr/>
              </p:nvSpPr>
              <p:spPr bwMode="auto">
                <a:xfrm flipV="1">
                  <a:off x="2976" y="1200"/>
                  <a:ext cx="0" cy="96"/>
                </a:xfrm>
                <a:prstGeom prst="line">
                  <a:avLst/>
                </a:prstGeom>
                <a:noFill/>
                <a:ln w="9525">
                  <a:solidFill>
                    <a:schemeClr val="tx1"/>
                  </a:solidFill>
                  <a:round/>
                  <a:headEnd/>
                  <a:tailEnd/>
                </a:ln>
              </p:spPr>
              <p:txBody>
                <a:bodyPr/>
                <a:lstStyle/>
                <a:p>
                  <a:endParaRPr lang="en-US"/>
                </a:p>
              </p:txBody>
            </p:sp>
            <p:sp>
              <p:nvSpPr>
                <p:cNvPr id="304288" name="Line 25"/>
                <p:cNvSpPr>
                  <a:spLocks noChangeShapeType="1"/>
                </p:cNvSpPr>
                <p:nvPr/>
              </p:nvSpPr>
              <p:spPr bwMode="auto">
                <a:xfrm flipV="1">
                  <a:off x="3072" y="1200"/>
                  <a:ext cx="0" cy="96"/>
                </a:xfrm>
                <a:prstGeom prst="line">
                  <a:avLst/>
                </a:prstGeom>
                <a:noFill/>
                <a:ln w="9525">
                  <a:solidFill>
                    <a:schemeClr val="tx1"/>
                  </a:solidFill>
                  <a:round/>
                  <a:headEnd/>
                  <a:tailEnd/>
                </a:ln>
              </p:spPr>
              <p:txBody>
                <a:bodyPr/>
                <a:lstStyle/>
                <a:p>
                  <a:endParaRPr lang="en-US"/>
                </a:p>
              </p:txBody>
            </p:sp>
            <p:sp>
              <p:nvSpPr>
                <p:cNvPr id="304289" name="Line 26"/>
                <p:cNvSpPr>
                  <a:spLocks noChangeShapeType="1"/>
                </p:cNvSpPr>
                <p:nvPr/>
              </p:nvSpPr>
              <p:spPr bwMode="auto">
                <a:xfrm flipV="1">
                  <a:off x="3168" y="1200"/>
                  <a:ext cx="0" cy="96"/>
                </a:xfrm>
                <a:prstGeom prst="line">
                  <a:avLst/>
                </a:prstGeom>
                <a:noFill/>
                <a:ln w="9525">
                  <a:solidFill>
                    <a:schemeClr val="tx1"/>
                  </a:solidFill>
                  <a:round/>
                  <a:headEnd/>
                  <a:tailEnd/>
                </a:ln>
              </p:spPr>
              <p:txBody>
                <a:bodyPr/>
                <a:lstStyle/>
                <a:p>
                  <a:endParaRPr lang="en-US"/>
                </a:p>
              </p:txBody>
            </p:sp>
            <p:sp>
              <p:nvSpPr>
                <p:cNvPr id="304290" name="Line 27"/>
                <p:cNvSpPr>
                  <a:spLocks noChangeShapeType="1"/>
                </p:cNvSpPr>
                <p:nvPr/>
              </p:nvSpPr>
              <p:spPr bwMode="auto">
                <a:xfrm flipV="1">
                  <a:off x="3264" y="1200"/>
                  <a:ext cx="0" cy="96"/>
                </a:xfrm>
                <a:prstGeom prst="line">
                  <a:avLst/>
                </a:prstGeom>
                <a:noFill/>
                <a:ln w="9525">
                  <a:solidFill>
                    <a:schemeClr val="tx1"/>
                  </a:solidFill>
                  <a:round/>
                  <a:headEnd/>
                  <a:tailEnd/>
                </a:ln>
              </p:spPr>
              <p:txBody>
                <a:bodyPr/>
                <a:lstStyle/>
                <a:p>
                  <a:endParaRPr lang="en-US"/>
                </a:p>
              </p:txBody>
            </p:sp>
            <p:sp>
              <p:nvSpPr>
                <p:cNvPr id="304291" name="Line 28"/>
                <p:cNvSpPr>
                  <a:spLocks noChangeShapeType="1"/>
                </p:cNvSpPr>
                <p:nvPr/>
              </p:nvSpPr>
              <p:spPr bwMode="auto">
                <a:xfrm flipV="1">
                  <a:off x="3456" y="1200"/>
                  <a:ext cx="0" cy="96"/>
                </a:xfrm>
                <a:prstGeom prst="line">
                  <a:avLst/>
                </a:prstGeom>
                <a:noFill/>
                <a:ln w="9525">
                  <a:solidFill>
                    <a:schemeClr val="tx1"/>
                  </a:solidFill>
                  <a:round/>
                  <a:headEnd/>
                  <a:tailEnd/>
                </a:ln>
              </p:spPr>
              <p:txBody>
                <a:bodyPr/>
                <a:lstStyle/>
                <a:p>
                  <a:endParaRPr lang="en-US"/>
                </a:p>
              </p:txBody>
            </p:sp>
            <p:sp>
              <p:nvSpPr>
                <p:cNvPr id="304292" name="Line 29"/>
                <p:cNvSpPr>
                  <a:spLocks noChangeShapeType="1"/>
                </p:cNvSpPr>
                <p:nvPr/>
              </p:nvSpPr>
              <p:spPr bwMode="auto">
                <a:xfrm flipV="1">
                  <a:off x="3552" y="1200"/>
                  <a:ext cx="0" cy="96"/>
                </a:xfrm>
                <a:prstGeom prst="line">
                  <a:avLst/>
                </a:prstGeom>
                <a:noFill/>
                <a:ln w="9525">
                  <a:solidFill>
                    <a:schemeClr val="tx1"/>
                  </a:solidFill>
                  <a:round/>
                  <a:headEnd/>
                  <a:tailEnd/>
                </a:ln>
              </p:spPr>
              <p:txBody>
                <a:bodyPr/>
                <a:lstStyle/>
                <a:p>
                  <a:endParaRPr lang="en-US"/>
                </a:p>
              </p:txBody>
            </p:sp>
            <p:sp>
              <p:nvSpPr>
                <p:cNvPr id="304293" name="Line 30"/>
                <p:cNvSpPr>
                  <a:spLocks noChangeShapeType="1"/>
                </p:cNvSpPr>
                <p:nvPr/>
              </p:nvSpPr>
              <p:spPr bwMode="auto">
                <a:xfrm flipV="1">
                  <a:off x="3648" y="1200"/>
                  <a:ext cx="0" cy="96"/>
                </a:xfrm>
                <a:prstGeom prst="line">
                  <a:avLst/>
                </a:prstGeom>
                <a:noFill/>
                <a:ln w="9525">
                  <a:solidFill>
                    <a:schemeClr val="tx1"/>
                  </a:solidFill>
                  <a:round/>
                  <a:headEnd/>
                  <a:tailEnd/>
                </a:ln>
              </p:spPr>
              <p:txBody>
                <a:bodyPr/>
                <a:lstStyle/>
                <a:p>
                  <a:endParaRPr lang="en-US"/>
                </a:p>
              </p:txBody>
            </p:sp>
            <p:sp>
              <p:nvSpPr>
                <p:cNvPr id="304294" name="Line 31"/>
                <p:cNvSpPr>
                  <a:spLocks noChangeShapeType="1"/>
                </p:cNvSpPr>
                <p:nvPr/>
              </p:nvSpPr>
              <p:spPr bwMode="auto">
                <a:xfrm flipV="1">
                  <a:off x="3744" y="1200"/>
                  <a:ext cx="0" cy="96"/>
                </a:xfrm>
                <a:prstGeom prst="line">
                  <a:avLst/>
                </a:prstGeom>
                <a:noFill/>
                <a:ln w="9525">
                  <a:solidFill>
                    <a:schemeClr val="tx1"/>
                  </a:solidFill>
                  <a:round/>
                  <a:headEnd/>
                  <a:tailEnd/>
                </a:ln>
              </p:spPr>
              <p:txBody>
                <a:bodyPr/>
                <a:lstStyle/>
                <a:p>
                  <a:endParaRPr lang="en-US"/>
                </a:p>
              </p:txBody>
            </p:sp>
            <p:sp>
              <p:nvSpPr>
                <p:cNvPr id="304295" name="Line 32"/>
                <p:cNvSpPr>
                  <a:spLocks noChangeShapeType="1"/>
                </p:cNvSpPr>
                <p:nvPr/>
              </p:nvSpPr>
              <p:spPr bwMode="auto">
                <a:xfrm flipV="1">
                  <a:off x="3840" y="1104"/>
                  <a:ext cx="0" cy="192"/>
                </a:xfrm>
                <a:prstGeom prst="line">
                  <a:avLst/>
                </a:prstGeom>
                <a:noFill/>
                <a:ln w="9525">
                  <a:solidFill>
                    <a:schemeClr val="tx1"/>
                  </a:solidFill>
                  <a:round/>
                  <a:headEnd/>
                  <a:tailEnd/>
                </a:ln>
              </p:spPr>
              <p:txBody>
                <a:bodyPr/>
                <a:lstStyle/>
                <a:p>
                  <a:endParaRPr lang="en-US"/>
                </a:p>
              </p:txBody>
            </p:sp>
            <p:sp>
              <p:nvSpPr>
                <p:cNvPr id="304296" name="Line 33"/>
                <p:cNvSpPr>
                  <a:spLocks noChangeShapeType="1"/>
                </p:cNvSpPr>
                <p:nvPr/>
              </p:nvSpPr>
              <p:spPr bwMode="auto">
                <a:xfrm flipV="1">
                  <a:off x="3360" y="1104"/>
                  <a:ext cx="0" cy="192"/>
                </a:xfrm>
                <a:prstGeom prst="line">
                  <a:avLst/>
                </a:prstGeom>
                <a:noFill/>
                <a:ln w="9525">
                  <a:solidFill>
                    <a:schemeClr val="tx1"/>
                  </a:solidFill>
                  <a:round/>
                  <a:headEnd/>
                  <a:tailEnd/>
                </a:ln>
              </p:spPr>
              <p:txBody>
                <a:bodyPr/>
                <a:lstStyle/>
                <a:p>
                  <a:endParaRPr lang="en-US"/>
                </a:p>
              </p:txBody>
            </p:sp>
            <p:sp>
              <p:nvSpPr>
                <p:cNvPr id="304297" name="Line 34"/>
                <p:cNvSpPr>
                  <a:spLocks noChangeShapeType="1"/>
                </p:cNvSpPr>
                <p:nvPr/>
              </p:nvSpPr>
              <p:spPr bwMode="auto">
                <a:xfrm flipV="1">
                  <a:off x="960" y="1104"/>
                  <a:ext cx="0" cy="192"/>
                </a:xfrm>
                <a:prstGeom prst="line">
                  <a:avLst/>
                </a:prstGeom>
                <a:noFill/>
                <a:ln w="9525">
                  <a:solidFill>
                    <a:schemeClr val="tx1"/>
                  </a:solidFill>
                  <a:round/>
                  <a:headEnd/>
                  <a:tailEnd/>
                </a:ln>
              </p:spPr>
              <p:txBody>
                <a:bodyPr/>
                <a:lstStyle/>
                <a:p>
                  <a:endParaRPr lang="en-US"/>
                </a:p>
              </p:txBody>
            </p:sp>
            <p:sp>
              <p:nvSpPr>
                <p:cNvPr id="304298" name="Line 35"/>
                <p:cNvSpPr>
                  <a:spLocks noChangeShapeType="1"/>
                </p:cNvSpPr>
                <p:nvPr/>
              </p:nvSpPr>
              <p:spPr bwMode="auto">
                <a:xfrm flipV="1">
                  <a:off x="1056" y="1200"/>
                  <a:ext cx="0" cy="96"/>
                </a:xfrm>
                <a:prstGeom prst="line">
                  <a:avLst/>
                </a:prstGeom>
                <a:noFill/>
                <a:ln w="9525">
                  <a:solidFill>
                    <a:schemeClr val="tx1"/>
                  </a:solidFill>
                  <a:round/>
                  <a:headEnd/>
                  <a:tailEnd/>
                </a:ln>
              </p:spPr>
              <p:txBody>
                <a:bodyPr/>
                <a:lstStyle/>
                <a:p>
                  <a:endParaRPr lang="en-US"/>
                </a:p>
              </p:txBody>
            </p:sp>
            <p:sp>
              <p:nvSpPr>
                <p:cNvPr id="304299" name="Line 36"/>
                <p:cNvSpPr>
                  <a:spLocks noChangeShapeType="1"/>
                </p:cNvSpPr>
                <p:nvPr/>
              </p:nvSpPr>
              <p:spPr bwMode="auto">
                <a:xfrm flipV="1">
                  <a:off x="1152" y="1200"/>
                  <a:ext cx="0" cy="96"/>
                </a:xfrm>
                <a:prstGeom prst="line">
                  <a:avLst/>
                </a:prstGeom>
                <a:noFill/>
                <a:ln w="9525">
                  <a:solidFill>
                    <a:schemeClr val="tx1"/>
                  </a:solidFill>
                  <a:round/>
                  <a:headEnd/>
                  <a:tailEnd/>
                </a:ln>
              </p:spPr>
              <p:txBody>
                <a:bodyPr/>
                <a:lstStyle/>
                <a:p>
                  <a:endParaRPr lang="en-US"/>
                </a:p>
              </p:txBody>
            </p:sp>
            <p:sp>
              <p:nvSpPr>
                <p:cNvPr id="304300" name="Line 37"/>
                <p:cNvSpPr>
                  <a:spLocks noChangeShapeType="1"/>
                </p:cNvSpPr>
                <p:nvPr/>
              </p:nvSpPr>
              <p:spPr bwMode="auto">
                <a:xfrm flipV="1">
                  <a:off x="1248" y="1200"/>
                  <a:ext cx="0" cy="96"/>
                </a:xfrm>
                <a:prstGeom prst="line">
                  <a:avLst/>
                </a:prstGeom>
                <a:noFill/>
                <a:ln w="9525">
                  <a:solidFill>
                    <a:schemeClr val="tx1"/>
                  </a:solidFill>
                  <a:round/>
                  <a:headEnd/>
                  <a:tailEnd/>
                </a:ln>
              </p:spPr>
              <p:txBody>
                <a:bodyPr/>
                <a:lstStyle/>
                <a:p>
                  <a:endParaRPr lang="en-US"/>
                </a:p>
              </p:txBody>
            </p:sp>
            <p:sp>
              <p:nvSpPr>
                <p:cNvPr id="304301" name="Line 38"/>
                <p:cNvSpPr>
                  <a:spLocks noChangeShapeType="1"/>
                </p:cNvSpPr>
                <p:nvPr/>
              </p:nvSpPr>
              <p:spPr bwMode="auto">
                <a:xfrm flipV="1">
                  <a:off x="1344" y="1200"/>
                  <a:ext cx="0" cy="96"/>
                </a:xfrm>
                <a:prstGeom prst="line">
                  <a:avLst/>
                </a:prstGeom>
                <a:noFill/>
                <a:ln w="9525">
                  <a:solidFill>
                    <a:schemeClr val="tx1"/>
                  </a:solidFill>
                  <a:round/>
                  <a:headEnd/>
                  <a:tailEnd/>
                </a:ln>
              </p:spPr>
              <p:txBody>
                <a:bodyPr/>
                <a:lstStyle/>
                <a:p>
                  <a:endParaRPr lang="en-US"/>
                </a:p>
              </p:txBody>
            </p:sp>
            <p:sp>
              <p:nvSpPr>
                <p:cNvPr id="304302" name="Line 39"/>
                <p:cNvSpPr>
                  <a:spLocks noChangeShapeType="1"/>
                </p:cNvSpPr>
                <p:nvPr/>
              </p:nvSpPr>
              <p:spPr bwMode="auto">
                <a:xfrm flipV="1">
                  <a:off x="1536" y="1200"/>
                  <a:ext cx="0" cy="96"/>
                </a:xfrm>
                <a:prstGeom prst="line">
                  <a:avLst/>
                </a:prstGeom>
                <a:noFill/>
                <a:ln w="9525">
                  <a:solidFill>
                    <a:schemeClr val="tx1"/>
                  </a:solidFill>
                  <a:round/>
                  <a:headEnd/>
                  <a:tailEnd/>
                </a:ln>
              </p:spPr>
              <p:txBody>
                <a:bodyPr/>
                <a:lstStyle/>
                <a:p>
                  <a:endParaRPr lang="en-US"/>
                </a:p>
              </p:txBody>
            </p:sp>
            <p:sp>
              <p:nvSpPr>
                <p:cNvPr id="304303" name="Line 40"/>
                <p:cNvSpPr>
                  <a:spLocks noChangeShapeType="1"/>
                </p:cNvSpPr>
                <p:nvPr/>
              </p:nvSpPr>
              <p:spPr bwMode="auto">
                <a:xfrm flipV="1">
                  <a:off x="1632" y="1200"/>
                  <a:ext cx="0" cy="96"/>
                </a:xfrm>
                <a:prstGeom prst="line">
                  <a:avLst/>
                </a:prstGeom>
                <a:noFill/>
                <a:ln w="9525">
                  <a:solidFill>
                    <a:schemeClr val="tx1"/>
                  </a:solidFill>
                  <a:round/>
                  <a:headEnd/>
                  <a:tailEnd/>
                </a:ln>
              </p:spPr>
              <p:txBody>
                <a:bodyPr/>
                <a:lstStyle/>
                <a:p>
                  <a:endParaRPr lang="en-US"/>
                </a:p>
              </p:txBody>
            </p:sp>
            <p:sp>
              <p:nvSpPr>
                <p:cNvPr id="304304" name="Line 41"/>
                <p:cNvSpPr>
                  <a:spLocks noChangeShapeType="1"/>
                </p:cNvSpPr>
                <p:nvPr/>
              </p:nvSpPr>
              <p:spPr bwMode="auto">
                <a:xfrm flipV="1">
                  <a:off x="1728" y="1200"/>
                  <a:ext cx="0" cy="96"/>
                </a:xfrm>
                <a:prstGeom prst="line">
                  <a:avLst/>
                </a:prstGeom>
                <a:noFill/>
                <a:ln w="9525">
                  <a:solidFill>
                    <a:schemeClr val="tx1"/>
                  </a:solidFill>
                  <a:round/>
                  <a:headEnd/>
                  <a:tailEnd/>
                </a:ln>
              </p:spPr>
              <p:txBody>
                <a:bodyPr/>
                <a:lstStyle/>
                <a:p>
                  <a:endParaRPr lang="en-US"/>
                </a:p>
              </p:txBody>
            </p:sp>
            <p:sp>
              <p:nvSpPr>
                <p:cNvPr id="304305" name="Line 42"/>
                <p:cNvSpPr>
                  <a:spLocks noChangeShapeType="1"/>
                </p:cNvSpPr>
                <p:nvPr/>
              </p:nvSpPr>
              <p:spPr bwMode="auto">
                <a:xfrm flipV="1">
                  <a:off x="1824" y="1200"/>
                  <a:ext cx="0" cy="96"/>
                </a:xfrm>
                <a:prstGeom prst="line">
                  <a:avLst/>
                </a:prstGeom>
                <a:noFill/>
                <a:ln w="9525">
                  <a:solidFill>
                    <a:schemeClr val="tx1"/>
                  </a:solidFill>
                  <a:round/>
                  <a:headEnd/>
                  <a:tailEnd/>
                </a:ln>
              </p:spPr>
              <p:txBody>
                <a:bodyPr/>
                <a:lstStyle/>
                <a:p>
                  <a:endParaRPr lang="en-US"/>
                </a:p>
              </p:txBody>
            </p:sp>
            <p:sp>
              <p:nvSpPr>
                <p:cNvPr id="304306" name="Line 43"/>
                <p:cNvSpPr>
                  <a:spLocks noChangeShapeType="1"/>
                </p:cNvSpPr>
                <p:nvPr/>
              </p:nvSpPr>
              <p:spPr bwMode="auto">
                <a:xfrm flipV="1">
                  <a:off x="1440" y="1104"/>
                  <a:ext cx="0" cy="192"/>
                </a:xfrm>
                <a:prstGeom prst="line">
                  <a:avLst/>
                </a:prstGeom>
                <a:noFill/>
                <a:ln w="9525">
                  <a:solidFill>
                    <a:schemeClr val="tx1"/>
                  </a:solidFill>
                  <a:round/>
                  <a:headEnd/>
                  <a:tailEnd/>
                </a:ln>
              </p:spPr>
              <p:txBody>
                <a:bodyPr/>
                <a:lstStyle/>
                <a:p>
                  <a:endParaRPr lang="en-US"/>
                </a:p>
              </p:txBody>
            </p:sp>
            <p:sp>
              <p:nvSpPr>
                <p:cNvPr id="304307" name="Line 44"/>
                <p:cNvSpPr>
                  <a:spLocks noChangeShapeType="1"/>
                </p:cNvSpPr>
                <p:nvPr/>
              </p:nvSpPr>
              <p:spPr bwMode="auto">
                <a:xfrm flipV="1">
                  <a:off x="3936" y="1200"/>
                  <a:ext cx="0" cy="96"/>
                </a:xfrm>
                <a:prstGeom prst="line">
                  <a:avLst/>
                </a:prstGeom>
                <a:noFill/>
                <a:ln w="9525">
                  <a:solidFill>
                    <a:schemeClr val="tx1"/>
                  </a:solidFill>
                  <a:round/>
                  <a:headEnd/>
                  <a:tailEnd/>
                </a:ln>
              </p:spPr>
              <p:txBody>
                <a:bodyPr/>
                <a:lstStyle/>
                <a:p>
                  <a:endParaRPr lang="en-US"/>
                </a:p>
              </p:txBody>
            </p:sp>
            <p:sp>
              <p:nvSpPr>
                <p:cNvPr id="304308" name="Line 45"/>
                <p:cNvSpPr>
                  <a:spLocks noChangeShapeType="1"/>
                </p:cNvSpPr>
                <p:nvPr/>
              </p:nvSpPr>
              <p:spPr bwMode="auto">
                <a:xfrm flipV="1">
                  <a:off x="4032" y="1200"/>
                  <a:ext cx="0" cy="96"/>
                </a:xfrm>
                <a:prstGeom prst="line">
                  <a:avLst/>
                </a:prstGeom>
                <a:noFill/>
                <a:ln w="9525">
                  <a:solidFill>
                    <a:schemeClr val="tx1"/>
                  </a:solidFill>
                  <a:round/>
                  <a:headEnd/>
                  <a:tailEnd/>
                </a:ln>
              </p:spPr>
              <p:txBody>
                <a:bodyPr/>
                <a:lstStyle/>
                <a:p>
                  <a:endParaRPr lang="en-US"/>
                </a:p>
              </p:txBody>
            </p:sp>
            <p:sp>
              <p:nvSpPr>
                <p:cNvPr id="304309" name="Line 46"/>
                <p:cNvSpPr>
                  <a:spLocks noChangeShapeType="1"/>
                </p:cNvSpPr>
                <p:nvPr/>
              </p:nvSpPr>
              <p:spPr bwMode="auto">
                <a:xfrm flipV="1">
                  <a:off x="4128" y="1200"/>
                  <a:ext cx="0" cy="96"/>
                </a:xfrm>
                <a:prstGeom prst="line">
                  <a:avLst/>
                </a:prstGeom>
                <a:noFill/>
                <a:ln w="9525">
                  <a:solidFill>
                    <a:schemeClr val="tx1"/>
                  </a:solidFill>
                  <a:round/>
                  <a:headEnd/>
                  <a:tailEnd/>
                </a:ln>
              </p:spPr>
              <p:txBody>
                <a:bodyPr/>
                <a:lstStyle/>
                <a:p>
                  <a:endParaRPr lang="en-US"/>
                </a:p>
              </p:txBody>
            </p:sp>
            <p:sp>
              <p:nvSpPr>
                <p:cNvPr id="304310" name="Line 47"/>
                <p:cNvSpPr>
                  <a:spLocks noChangeShapeType="1"/>
                </p:cNvSpPr>
                <p:nvPr/>
              </p:nvSpPr>
              <p:spPr bwMode="auto">
                <a:xfrm flipV="1">
                  <a:off x="4224" y="1200"/>
                  <a:ext cx="0" cy="96"/>
                </a:xfrm>
                <a:prstGeom prst="line">
                  <a:avLst/>
                </a:prstGeom>
                <a:noFill/>
                <a:ln w="9525">
                  <a:solidFill>
                    <a:schemeClr val="tx1"/>
                  </a:solidFill>
                  <a:round/>
                  <a:headEnd/>
                  <a:tailEnd/>
                </a:ln>
              </p:spPr>
              <p:txBody>
                <a:bodyPr/>
                <a:lstStyle/>
                <a:p>
                  <a:endParaRPr lang="en-US"/>
                </a:p>
              </p:txBody>
            </p:sp>
            <p:sp>
              <p:nvSpPr>
                <p:cNvPr id="304311" name="Line 48"/>
                <p:cNvSpPr>
                  <a:spLocks noChangeShapeType="1"/>
                </p:cNvSpPr>
                <p:nvPr/>
              </p:nvSpPr>
              <p:spPr bwMode="auto">
                <a:xfrm flipV="1">
                  <a:off x="4416" y="1200"/>
                  <a:ext cx="0" cy="96"/>
                </a:xfrm>
                <a:prstGeom prst="line">
                  <a:avLst/>
                </a:prstGeom>
                <a:noFill/>
                <a:ln w="9525">
                  <a:solidFill>
                    <a:schemeClr val="tx1"/>
                  </a:solidFill>
                  <a:round/>
                  <a:headEnd/>
                  <a:tailEnd/>
                </a:ln>
              </p:spPr>
              <p:txBody>
                <a:bodyPr/>
                <a:lstStyle/>
                <a:p>
                  <a:endParaRPr lang="en-US"/>
                </a:p>
              </p:txBody>
            </p:sp>
            <p:sp>
              <p:nvSpPr>
                <p:cNvPr id="304312" name="Line 49"/>
                <p:cNvSpPr>
                  <a:spLocks noChangeShapeType="1"/>
                </p:cNvSpPr>
                <p:nvPr/>
              </p:nvSpPr>
              <p:spPr bwMode="auto">
                <a:xfrm flipV="1">
                  <a:off x="4512" y="1200"/>
                  <a:ext cx="0" cy="96"/>
                </a:xfrm>
                <a:prstGeom prst="line">
                  <a:avLst/>
                </a:prstGeom>
                <a:noFill/>
                <a:ln w="9525">
                  <a:solidFill>
                    <a:schemeClr val="tx1"/>
                  </a:solidFill>
                  <a:round/>
                  <a:headEnd/>
                  <a:tailEnd/>
                </a:ln>
              </p:spPr>
              <p:txBody>
                <a:bodyPr/>
                <a:lstStyle/>
                <a:p>
                  <a:endParaRPr lang="en-US"/>
                </a:p>
              </p:txBody>
            </p:sp>
            <p:sp>
              <p:nvSpPr>
                <p:cNvPr id="304313" name="Line 50"/>
                <p:cNvSpPr>
                  <a:spLocks noChangeShapeType="1"/>
                </p:cNvSpPr>
                <p:nvPr/>
              </p:nvSpPr>
              <p:spPr bwMode="auto">
                <a:xfrm flipV="1">
                  <a:off x="4608" y="1200"/>
                  <a:ext cx="0" cy="96"/>
                </a:xfrm>
                <a:prstGeom prst="line">
                  <a:avLst/>
                </a:prstGeom>
                <a:noFill/>
                <a:ln w="9525">
                  <a:solidFill>
                    <a:schemeClr val="tx1"/>
                  </a:solidFill>
                  <a:round/>
                  <a:headEnd/>
                  <a:tailEnd/>
                </a:ln>
              </p:spPr>
              <p:txBody>
                <a:bodyPr/>
                <a:lstStyle/>
                <a:p>
                  <a:endParaRPr lang="en-US"/>
                </a:p>
              </p:txBody>
            </p:sp>
            <p:sp>
              <p:nvSpPr>
                <p:cNvPr id="304314" name="Line 51"/>
                <p:cNvSpPr>
                  <a:spLocks noChangeShapeType="1"/>
                </p:cNvSpPr>
                <p:nvPr/>
              </p:nvSpPr>
              <p:spPr bwMode="auto">
                <a:xfrm flipV="1">
                  <a:off x="4704" y="1200"/>
                  <a:ext cx="0" cy="96"/>
                </a:xfrm>
                <a:prstGeom prst="line">
                  <a:avLst/>
                </a:prstGeom>
                <a:noFill/>
                <a:ln w="9525">
                  <a:solidFill>
                    <a:schemeClr val="tx1"/>
                  </a:solidFill>
                  <a:round/>
                  <a:headEnd/>
                  <a:tailEnd/>
                </a:ln>
              </p:spPr>
              <p:txBody>
                <a:bodyPr/>
                <a:lstStyle/>
                <a:p>
                  <a:endParaRPr lang="en-US"/>
                </a:p>
              </p:txBody>
            </p:sp>
            <p:sp>
              <p:nvSpPr>
                <p:cNvPr id="304315" name="Line 52"/>
                <p:cNvSpPr>
                  <a:spLocks noChangeShapeType="1"/>
                </p:cNvSpPr>
                <p:nvPr/>
              </p:nvSpPr>
              <p:spPr bwMode="auto">
                <a:xfrm flipV="1">
                  <a:off x="4800" y="1104"/>
                  <a:ext cx="0" cy="192"/>
                </a:xfrm>
                <a:prstGeom prst="line">
                  <a:avLst/>
                </a:prstGeom>
                <a:noFill/>
                <a:ln w="9525">
                  <a:solidFill>
                    <a:schemeClr val="tx1"/>
                  </a:solidFill>
                  <a:round/>
                  <a:headEnd/>
                  <a:tailEnd/>
                </a:ln>
              </p:spPr>
              <p:txBody>
                <a:bodyPr/>
                <a:lstStyle/>
                <a:p>
                  <a:endParaRPr lang="en-US"/>
                </a:p>
              </p:txBody>
            </p:sp>
            <p:sp>
              <p:nvSpPr>
                <p:cNvPr id="304316" name="Line 53"/>
                <p:cNvSpPr>
                  <a:spLocks noChangeShapeType="1"/>
                </p:cNvSpPr>
                <p:nvPr/>
              </p:nvSpPr>
              <p:spPr bwMode="auto">
                <a:xfrm flipV="1">
                  <a:off x="4320" y="1104"/>
                  <a:ext cx="0" cy="192"/>
                </a:xfrm>
                <a:prstGeom prst="line">
                  <a:avLst/>
                </a:prstGeom>
                <a:noFill/>
                <a:ln w="9525">
                  <a:solidFill>
                    <a:schemeClr val="tx1"/>
                  </a:solidFill>
                  <a:round/>
                  <a:headEnd/>
                  <a:tailEnd/>
                </a:ln>
              </p:spPr>
              <p:txBody>
                <a:bodyPr/>
                <a:lstStyle/>
                <a:p>
                  <a:endParaRPr lang="en-US"/>
                </a:p>
              </p:txBody>
            </p:sp>
            <p:sp>
              <p:nvSpPr>
                <p:cNvPr id="304317" name="Line 54"/>
                <p:cNvSpPr>
                  <a:spLocks noChangeShapeType="1"/>
                </p:cNvSpPr>
                <p:nvPr/>
              </p:nvSpPr>
              <p:spPr bwMode="auto">
                <a:xfrm flipV="1">
                  <a:off x="576" y="1200"/>
                  <a:ext cx="0" cy="96"/>
                </a:xfrm>
                <a:prstGeom prst="line">
                  <a:avLst/>
                </a:prstGeom>
                <a:noFill/>
                <a:ln w="9525">
                  <a:solidFill>
                    <a:schemeClr val="tx1"/>
                  </a:solidFill>
                  <a:round/>
                  <a:headEnd/>
                  <a:tailEnd/>
                </a:ln>
              </p:spPr>
              <p:txBody>
                <a:bodyPr/>
                <a:lstStyle/>
                <a:p>
                  <a:endParaRPr lang="en-US"/>
                </a:p>
              </p:txBody>
            </p:sp>
            <p:sp>
              <p:nvSpPr>
                <p:cNvPr id="304318" name="Line 55"/>
                <p:cNvSpPr>
                  <a:spLocks noChangeShapeType="1"/>
                </p:cNvSpPr>
                <p:nvPr/>
              </p:nvSpPr>
              <p:spPr bwMode="auto">
                <a:xfrm flipV="1">
                  <a:off x="672" y="1200"/>
                  <a:ext cx="0" cy="96"/>
                </a:xfrm>
                <a:prstGeom prst="line">
                  <a:avLst/>
                </a:prstGeom>
                <a:noFill/>
                <a:ln w="9525">
                  <a:solidFill>
                    <a:schemeClr val="tx1"/>
                  </a:solidFill>
                  <a:round/>
                  <a:headEnd/>
                  <a:tailEnd/>
                </a:ln>
              </p:spPr>
              <p:txBody>
                <a:bodyPr/>
                <a:lstStyle/>
                <a:p>
                  <a:endParaRPr lang="en-US"/>
                </a:p>
              </p:txBody>
            </p:sp>
            <p:sp>
              <p:nvSpPr>
                <p:cNvPr id="304319" name="Line 56"/>
                <p:cNvSpPr>
                  <a:spLocks noChangeShapeType="1"/>
                </p:cNvSpPr>
                <p:nvPr/>
              </p:nvSpPr>
              <p:spPr bwMode="auto">
                <a:xfrm flipV="1">
                  <a:off x="5088" y="1200"/>
                  <a:ext cx="0" cy="96"/>
                </a:xfrm>
                <a:prstGeom prst="line">
                  <a:avLst/>
                </a:prstGeom>
                <a:noFill/>
                <a:ln w="9525">
                  <a:solidFill>
                    <a:schemeClr val="tx1"/>
                  </a:solidFill>
                  <a:round/>
                  <a:headEnd/>
                  <a:tailEnd/>
                </a:ln>
              </p:spPr>
              <p:txBody>
                <a:bodyPr/>
                <a:lstStyle/>
                <a:p>
                  <a:endParaRPr lang="en-US"/>
                </a:p>
              </p:txBody>
            </p:sp>
            <p:sp>
              <p:nvSpPr>
                <p:cNvPr id="304320" name="Line 57"/>
                <p:cNvSpPr>
                  <a:spLocks noChangeShapeType="1"/>
                </p:cNvSpPr>
                <p:nvPr/>
              </p:nvSpPr>
              <p:spPr bwMode="auto">
                <a:xfrm flipV="1">
                  <a:off x="5184" y="1200"/>
                  <a:ext cx="0" cy="96"/>
                </a:xfrm>
                <a:prstGeom prst="line">
                  <a:avLst/>
                </a:prstGeom>
                <a:noFill/>
                <a:ln w="9525">
                  <a:solidFill>
                    <a:schemeClr val="tx1"/>
                  </a:solidFill>
                  <a:round/>
                  <a:headEnd/>
                  <a:tailEnd/>
                </a:ln>
              </p:spPr>
              <p:txBody>
                <a:bodyPr/>
                <a:lstStyle/>
                <a:p>
                  <a:endParaRPr lang="en-US"/>
                </a:p>
              </p:txBody>
            </p:sp>
            <p:sp>
              <p:nvSpPr>
                <p:cNvPr id="304321" name="Line 58"/>
                <p:cNvSpPr>
                  <a:spLocks noChangeShapeType="1"/>
                </p:cNvSpPr>
                <p:nvPr/>
              </p:nvSpPr>
              <p:spPr bwMode="auto">
                <a:xfrm flipV="1">
                  <a:off x="4896" y="1200"/>
                  <a:ext cx="0" cy="96"/>
                </a:xfrm>
                <a:prstGeom prst="line">
                  <a:avLst/>
                </a:prstGeom>
                <a:noFill/>
                <a:ln w="9525">
                  <a:solidFill>
                    <a:schemeClr val="tx1"/>
                  </a:solidFill>
                  <a:round/>
                  <a:headEnd/>
                  <a:tailEnd/>
                </a:ln>
              </p:spPr>
              <p:txBody>
                <a:bodyPr/>
                <a:lstStyle/>
                <a:p>
                  <a:endParaRPr lang="en-US"/>
                </a:p>
              </p:txBody>
            </p:sp>
            <p:sp>
              <p:nvSpPr>
                <p:cNvPr id="304322" name="Line 59"/>
                <p:cNvSpPr>
                  <a:spLocks noChangeShapeType="1"/>
                </p:cNvSpPr>
                <p:nvPr/>
              </p:nvSpPr>
              <p:spPr bwMode="auto">
                <a:xfrm flipV="1">
                  <a:off x="4992" y="1200"/>
                  <a:ext cx="0" cy="96"/>
                </a:xfrm>
                <a:prstGeom prst="line">
                  <a:avLst/>
                </a:prstGeom>
                <a:noFill/>
                <a:ln w="9525">
                  <a:solidFill>
                    <a:schemeClr val="tx1"/>
                  </a:solidFill>
                  <a:round/>
                  <a:headEnd/>
                  <a:tailEnd/>
                </a:ln>
              </p:spPr>
              <p:txBody>
                <a:bodyPr/>
                <a:lstStyle/>
                <a:p>
                  <a:endParaRPr lang="en-US"/>
                </a:p>
              </p:txBody>
            </p:sp>
          </p:grpSp>
          <p:sp>
            <p:nvSpPr>
              <p:cNvPr id="304268" name="Text Box 60"/>
              <p:cNvSpPr txBox="1">
                <a:spLocks noChangeArrowheads="1"/>
              </p:cNvSpPr>
              <p:nvPr/>
            </p:nvSpPr>
            <p:spPr bwMode="auto">
              <a:xfrm>
                <a:off x="3260" y="825"/>
                <a:ext cx="196" cy="231"/>
              </a:xfrm>
              <a:prstGeom prst="rect">
                <a:avLst/>
              </a:prstGeom>
              <a:noFill/>
              <a:ln w="9525">
                <a:noFill/>
                <a:miter lim="800000"/>
                <a:headEnd/>
                <a:tailEnd/>
              </a:ln>
            </p:spPr>
            <p:txBody>
              <a:bodyPr wrap="none">
                <a:spAutoFit/>
              </a:bodyPr>
              <a:lstStyle/>
              <a:p>
                <a:r>
                  <a:rPr lang="en-US" sz="1800"/>
                  <a:t>5</a:t>
                </a:r>
              </a:p>
            </p:txBody>
          </p:sp>
          <p:sp>
            <p:nvSpPr>
              <p:cNvPr id="304269" name="Text Box 61"/>
              <p:cNvSpPr txBox="1">
                <a:spLocks noChangeArrowheads="1"/>
              </p:cNvSpPr>
              <p:nvPr/>
            </p:nvSpPr>
            <p:spPr bwMode="auto">
              <a:xfrm>
                <a:off x="4220" y="816"/>
                <a:ext cx="196" cy="231"/>
              </a:xfrm>
              <a:prstGeom prst="rect">
                <a:avLst/>
              </a:prstGeom>
              <a:noFill/>
              <a:ln w="9525">
                <a:noFill/>
                <a:miter lim="800000"/>
                <a:headEnd/>
                <a:tailEnd/>
              </a:ln>
            </p:spPr>
            <p:txBody>
              <a:bodyPr wrap="none">
                <a:spAutoFit/>
              </a:bodyPr>
              <a:lstStyle/>
              <a:p>
                <a:r>
                  <a:rPr lang="en-US" sz="1800"/>
                  <a:t>6</a:t>
                </a:r>
              </a:p>
            </p:txBody>
          </p:sp>
          <p:sp>
            <p:nvSpPr>
              <p:cNvPr id="304270" name="Text Box 62"/>
              <p:cNvSpPr txBox="1">
                <a:spLocks noChangeArrowheads="1"/>
              </p:cNvSpPr>
              <p:nvPr/>
            </p:nvSpPr>
            <p:spPr bwMode="auto">
              <a:xfrm>
                <a:off x="2304" y="816"/>
                <a:ext cx="196" cy="231"/>
              </a:xfrm>
              <a:prstGeom prst="rect">
                <a:avLst/>
              </a:prstGeom>
              <a:noFill/>
              <a:ln w="9525">
                <a:noFill/>
                <a:miter lim="800000"/>
                <a:headEnd/>
                <a:tailEnd/>
              </a:ln>
            </p:spPr>
            <p:txBody>
              <a:bodyPr wrap="none">
                <a:spAutoFit/>
              </a:bodyPr>
              <a:lstStyle/>
              <a:p>
                <a:r>
                  <a:rPr lang="en-US" sz="1800"/>
                  <a:t>4</a:t>
                </a:r>
              </a:p>
            </p:txBody>
          </p:sp>
          <p:sp>
            <p:nvSpPr>
              <p:cNvPr id="304271" name="Text Box 63"/>
              <p:cNvSpPr txBox="1">
                <a:spLocks noChangeArrowheads="1"/>
              </p:cNvSpPr>
              <p:nvPr/>
            </p:nvSpPr>
            <p:spPr bwMode="auto">
              <a:xfrm>
                <a:off x="1344" y="825"/>
                <a:ext cx="196" cy="231"/>
              </a:xfrm>
              <a:prstGeom prst="rect">
                <a:avLst/>
              </a:prstGeom>
              <a:noFill/>
              <a:ln w="9525">
                <a:noFill/>
                <a:miter lim="800000"/>
                <a:headEnd/>
                <a:tailEnd/>
              </a:ln>
            </p:spPr>
            <p:txBody>
              <a:bodyPr wrap="none">
                <a:spAutoFit/>
              </a:bodyPr>
              <a:lstStyle/>
              <a:p>
                <a:r>
                  <a:rPr lang="en-US" sz="1800"/>
                  <a:t>3</a:t>
                </a:r>
              </a:p>
            </p:txBody>
          </p:sp>
        </p:grpSp>
        <p:sp>
          <p:nvSpPr>
            <p:cNvPr id="304263" name="Rectangle 64"/>
            <p:cNvSpPr>
              <a:spLocks noChangeArrowheads="1"/>
            </p:cNvSpPr>
            <p:nvPr/>
          </p:nvSpPr>
          <p:spPr bwMode="auto">
            <a:xfrm>
              <a:off x="2880" y="1344"/>
              <a:ext cx="960" cy="96"/>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304264" name="Line 65"/>
            <p:cNvSpPr>
              <a:spLocks noChangeShapeType="1"/>
            </p:cNvSpPr>
            <p:nvPr/>
          </p:nvSpPr>
          <p:spPr bwMode="auto">
            <a:xfrm>
              <a:off x="1776" y="1392"/>
              <a:ext cx="1104" cy="0"/>
            </a:xfrm>
            <a:prstGeom prst="line">
              <a:avLst/>
            </a:prstGeom>
            <a:noFill/>
            <a:ln w="9525">
              <a:solidFill>
                <a:schemeClr val="tx1"/>
              </a:solidFill>
              <a:round/>
              <a:headEnd/>
              <a:tailEnd type="triangle" w="med" len="med"/>
            </a:ln>
          </p:spPr>
          <p:txBody>
            <a:bodyPr/>
            <a:lstStyle/>
            <a:p>
              <a:endParaRPr lang="en-US"/>
            </a:p>
          </p:txBody>
        </p:sp>
        <p:sp>
          <p:nvSpPr>
            <p:cNvPr id="304265" name="Line 66"/>
            <p:cNvSpPr>
              <a:spLocks noChangeShapeType="1"/>
            </p:cNvSpPr>
            <p:nvPr/>
          </p:nvSpPr>
          <p:spPr bwMode="auto">
            <a:xfrm>
              <a:off x="3840" y="1392"/>
              <a:ext cx="1104" cy="0"/>
            </a:xfrm>
            <a:prstGeom prst="line">
              <a:avLst/>
            </a:prstGeom>
            <a:noFill/>
            <a:ln w="9525">
              <a:solidFill>
                <a:schemeClr val="tx1"/>
              </a:solidFill>
              <a:round/>
              <a:headEnd type="triangle" w="med" len="med"/>
              <a:tailEnd/>
            </a:ln>
          </p:spPr>
          <p:txBody>
            <a:bodyPr/>
            <a:lstStyle/>
            <a:p>
              <a:endParaRPr lang="en-US"/>
            </a:p>
          </p:txBody>
        </p:sp>
        <p:sp>
          <p:nvSpPr>
            <p:cNvPr id="304266" name="Text Box 67"/>
            <p:cNvSpPr txBox="1">
              <a:spLocks noChangeArrowheads="1"/>
            </p:cNvSpPr>
            <p:nvPr/>
          </p:nvSpPr>
          <p:spPr bwMode="auto">
            <a:xfrm>
              <a:off x="844" y="1415"/>
              <a:ext cx="4244" cy="231"/>
            </a:xfrm>
            <a:prstGeom prst="rect">
              <a:avLst/>
            </a:prstGeom>
            <a:noFill/>
            <a:ln w="9525">
              <a:noFill/>
              <a:miter lim="800000"/>
              <a:headEnd/>
              <a:tailEnd/>
            </a:ln>
          </p:spPr>
          <p:txBody>
            <a:bodyPr wrap="none">
              <a:spAutoFit/>
            </a:bodyPr>
            <a:lstStyle/>
            <a:p>
              <a:r>
                <a:rPr lang="en-US" sz="1800"/>
                <a:t>Implied range of uncertainty in a measurement reported as 5 cm.</a:t>
              </a:r>
            </a:p>
          </p:txBody>
        </p:sp>
      </p:grpSp>
      <p:grpSp>
        <p:nvGrpSpPr>
          <p:cNvPr id="5" name="Group 68"/>
          <p:cNvGrpSpPr>
            <a:grpSpLocks/>
          </p:cNvGrpSpPr>
          <p:nvPr/>
        </p:nvGrpSpPr>
        <p:grpSpPr bwMode="auto">
          <a:xfrm>
            <a:off x="838200" y="3214688"/>
            <a:ext cx="7620000" cy="1357312"/>
            <a:chOff x="528" y="1881"/>
            <a:chExt cx="4800" cy="855"/>
          </a:xfrm>
        </p:grpSpPr>
        <p:grpSp>
          <p:nvGrpSpPr>
            <p:cNvPr id="304201" name="Group 69"/>
            <p:cNvGrpSpPr>
              <a:grpSpLocks/>
            </p:cNvGrpSpPr>
            <p:nvPr/>
          </p:nvGrpSpPr>
          <p:grpSpPr bwMode="auto">
            <a:xfrm>
              <a:off x="528" y="1881"/>
              <a:ext cx="4800" cy="480"/>
              <a:chOff x="528" y="816"/>
              <a:chExt cx="4800" cy="480"/>
            </a:xfrm>
          </p:grpSpPr>
          <p:grpSp>
            <p:nvGrpSpPr>
              <p:cNvPr id="304206" name="Group 70"/>
              <p:cNvGrpSpPr>
                <a:grpSpLocks/>
              </p:cNvGrpSpPr>
              <p:nvPr/>
            </p:nvGrpSpPr>
            <p:grpSpPr bwMode="auto">
              <a:xfrm>
                <a:off x="528" y="1104"/>
                <a:ext cx="4800" cy="192"/>
                <a:chOff x="528" y="1104"/>
                <a:chExt cx="4800" cy="192"/>
              </a:xfrm>
            </p:grpSpPr>
            <p:sp>
              <p:nvSpPr>
                <p:cNvPr id="304211" name="Line 71"/>
                <p:cNvSpPr>
                  <a:spLocks noChangeShapeType="1"/>
                </p:cNvSpPr>
                <p:nvPr/>
              </p:nvSpPr>
              <p:spPr bwMode="auto">
                <a:xfrm>
                  <a:off x="528" y="1296"/>
                  <a:ext cx="4800" cy="0"/>
                </a:xfrm>
                <a:prstGeom prst="line">
                  <a:avLst/>
                </a:prstGeom>
                <a:noFill/>
                <a:ln w="9525">
                  <a:solidFill>
                    <a:schemeClr val="tx1"/>
                  </a:solidFill>
                  <a:round/>
                  <a:headEnd/>
                  <a:tailEnd/>
                </a:ln>
              </p:spPr>
              <p:txBody>
                <a:bodyPr/>
                <a:lstStyle/>
                <a:p>
                  <a:endParaRPr lang="en-US"/>
                </a:p>
              </p:txBody>
            </p:sp>
            <p:sp>
              <p:nvSpPr>
                <p:cNvPr id="304212" name="Line 72"/>
                <p:cNvSpPr>
                  <a:spLocks noChangeShapeType="1"/>
                </p:cNvSpPr>
                <p:nvPr/>
              </p:nvSpPr>
              <p:spPr bwMode="auto">
                <a:xfrm flipV="1">
                  <a:off x="768" y="1200"/>
                  <a:ext cx="0" cy="96"/>
                </a:xfrm>
                <a:prstGeom prst="line">
                  <a:avLst/>
                </a:prstGeom>
                <a:noFill/>
                <a:ln w="9525">
                  <a:solidFill>
                    <a:schemeClr val="tx1"/>
                  </a:solidFill>
                  <a:round/>
                  <a:headEnd/>
                  <a:tailEnd/>
                </a:ln>
              </p:spPr>
              <p:txBody>
                <a:bodyPr/>
                <a:lstStyle/>
                <a:p>
                  <a:endParaRPr lang="en-US"/>
                </a:p>
              </p:txBody>
            </p:sp>
            <p:sp>
              <p:nvSpPr>
                <p:cNvPr id="304213" name="Line 73"/>
                <p:cNvSpPr>
                  <a:spLocks noChangeShapeType="1"/>
                </p:cNvSpPr>
                <p:nvPr/>
              </p:nvSpPr>
              <p:spPr bwMode="auto">
                <a:xfrm flipV="1">
                  <a:off x="864" y="1200"/>
                  <a:ext cx="0" cy="96"/>
                </a:xfrm>
                <a:prstGeom prst="line">
                  <a:avLst/>
                </a:prstGeom>
                <a:noFill/>
                <a:ln w="9525">
                  <a:solidFill>
                    <a:schemeClr val="tx1"/>
                  </a:solidFill>
                  <a:round/>
                  <a:headEnd/>
                  <a:tailEnd/>
                </a:ln>
              </p:spPr>
              <p:txBody>
                <a:bodyPr/>
                <a:lstStyle/>
                <a:p>
                  <a:endParaRPr lang="en-US"/>
                </a:p>
              </p:txBody>
            </p:sp>
            <p:sp>
              <p:nvSpPr>
                <p:cNvPr id="304214" name="Line 74"/>
                <p:cNvSpPr>
                  <a:spLocks noChangeShapeType="1"/>
                </p:cNvSpPr>
                <p:nvPr/>
              </p:nvSpPr>
              <p:spPr bwMode="auto">
                <a:xfrm flipV="1">
                  <a:off x="1920" y="1104"/>
                  <a:ext cx="0" cy="192"/>
                </a:xfrm>
                <a:prstGeom prst="line">
                  <a:avLst/>
                </a:prstGeom>
                <a:noFill/>
                <a:ln w="9525">
                  <a:solidFill>
                    <a:schemeClr val="tx1"/>
                  </a:solidFill>
                  <a:round/>
                  <a:headEnd/>
                  <a:tailEnd/>
                </a:ln>
              </p:spPr>
              <p:txBody>
                <a:bodyPr/>
                <a:lstStyle/>
                <a:p>
                  <a:endParaRPr lang="en-US"/>
                </a:p>
              </p:txBody>
            </p:sp>
            <p:sp>
              <p:nvSpPr>
                <p:cNvPr id="304215" name="Line 75"/>
                <p:cNvSpPr>
                  <a:spLocks noChangeShapeType="1"/>
                </p:cNvSpPr>
                <p:nvPr/>
              </p:nvSpPr>
              <p:spPr bwMode="auto">
                <a:xfrm flipV="1">
                  <a:off x="2016" y="1200"/>
                  <a:ext cx="0" cy="96"/>
                </a:xfrm>
                <a:prstGeom prst="line">
                  <a:avLst/>
                </a:prstGeom>
                <a:noFill/>
                <a:ln w="9525">
                  <a:solidFill>
                    <a:schemeClr val="tx1"/>
                  </a:solidFill>
                  <a:round/>
                  <a:headEnd/>
                  <a:tailEnd/>
                </a:ln>
              </p:spPr>
              <p:txBody>
                <a:bodyPr/>
                <a:lstStyle/>
                <a:p>
                  <a:endParaRPr lang="en-US"/>
                </a:p>
              </p:txBody>
            </p:sp>
            <p:sp>
              <p:nvSpPr>
                <p:cNvPr id="304216" name="Line 76"/>
                <p:cNvSpPr>
                  <a:spLocks noChangeShapeType="1"/>
                </p:cNvSpPr>
                <p:nvPr/>
              </p:nvSpPr>
              <p:spPr bwMode="auto">
                <a:xfrm flipV="1">
                  <a:off x="2112" y="1200"/>
                  <a:ext cx="0" cy="96"/>
                </a:xfrm>
                <a:prstGeom prst="line">
                  <a:avLst/>
                </a:prstGeom>
                <a:noFill/>
                <a:ln w="9525">
                  <a:solidFill>
                    <a:schemeClr val="tx1"/>
                  </a:solidFill>
                  <a:round/>
                  <a:headEnd/>
                  <a:tailEnd/>
                </a:ln>
              </p:spPr>
              <p:txBody>
                <a:bodyPr/>
                <a:lstStyle/>
                <a:p>
                  <a:endParaRPr lang="en-US"/>
                </a:p>
              </p:txBody>
            </p:sp>
            <p:sp>
              <p:nvSpPr>
                <p:cNvPr id="304217" name="Line 77"/>
                <p:cNvSpPr>
                  <a:spLocks noChangeShapeType="1"/>
                </p:cNvSpPr>
                <p:nvPr/>
              </p:nvSpPr>
              <p:spPr bwMode="auto">
                <a:xfrm flipV="1">
                  <a:off x="2208" y="1200"/>
                  <a:ext cx="0" cy="96"/>
                </a:xfrm>
                <a:prstGeom prst="line">
                  <a:avLst/>
                </a:prstGeom>
                <a:noFill/>
                <a:ln w="9525">
                  <a:solidFill>
                    <a:schemeClr val="tx1"/>
                  </a:solidFill>
                  <a:round/>
                  <a:headEnd/>
                  <a:tailEnd/>
                </a:ln>
              </p:spPr>
              <p:txBody>
                <a:bodyPr/>
                <a:lstStyle/>
                <a:p>
                  <a:endParaRPr lang="en-US"/>
                </a:p>
              </p:txBody>
            </p:sp>
            <p:sp>
              <p:nvSpPr>
                <p:cNvPr id="304218" name="Line 78"/>
                <p:cNvSpPr>
                  <a:spLocks noChangeShapeType="1"/>
                </p:cNvSpPr>
                <p:nvPr/>
              </p:nvSpPr>
              <p:spPr bwMode="auto">
                <a:xfrm flipV="1">
                  <a:off x="2304" y="1200"/>
                  <a:ext cx="0" cy="96"/>
                </a:xfrm>
                <a:prstGeom prst="line">
                  <a:avLst/>
                </a:prstGeom>
                <a:noFill/>
                <a:ln w="9525">
                  <a:solidFill>
                    <a:schemeClr val="tx1"/>
                  </a:solidFill>
                  <a:round/>
                  <a:headEnd/>
                  <a:tailEnd/>
                </a:ln>
              </p:spPr>
              <p:txBody>
                <a:bodyPr/>
                <a:lstStyle/>
                <a:p>
                  <a:endParaRPr lang="en-US"/>
                </a:p>
              </p:txBody>
            </p:sp>
            <p:sp>
              <p:nvSpPr>
                <p:cNvPr id="304219" name="Line 79"/>
                <p:cNvSpPr>
                  <a:spLocks noChangeShapeType="1"/>
                </p:cNvSpPr>
                <p:nvPr/>
              </p:nvSpPr>
              <p:spPr bwMode="auto">
                <a:xfrm flipV="1">
                  <a:off x="2496" y="1200"/>
                  <a:ext cx="0" cy="96"/>
                </a:xfrm>
                <a:prstGeom prst="line">
                  <a:avLst/>
                </a:prstGeom>
                <a:noFill/>
                <a:ln w="9525">
                  <a:solidFill>
                    <a:schemeClr val="tx1"/>
                  </a:solidFill>
                  <a:round/>
                  <a:headEnd/>
                  <a:tailEnd/>
                </a:ln>
              </p:spPr>
              <p:txBody>
                <a:bodyPr/>
                <a:lstStyle/>
                <a:p>
                  <a:endParaRPr lang="en-US"/>
                </a:p>
              </p:txBody>
            </p:sp>
            <p:sp>
              <p:nvSpPr>
                <p:cNvPr id="304220" name="Line 80"/>
                <p:cNvSpPr>
                  <a:spLocks noChangeShapeType="1"/>
                </p:cNvSpPr>
                <p:nvPr/>
              </p:nvSpPr>
              <p:spPr bwMode="auto">
                <a:xfrm flipV="1">
                  <a:off x="2592" y="1200"/>
                  <a:ext cx="0" cy="96"/>
                </a:xfrm>
                <a:prstGeom prst="line">
                  <a:avLst/>
                </a:prstGeom>
                <a:noFill/>
                <a:ln w="9525">
                  <a:solidFill>
                    <a:schemeClr val="tx1"/>
                  </a:solidFill>
                  <a:round/>
                  <a:headEnd/>
                  <a:tailEnd/>
                </a:ln>
              </p:spPr>
              <p:txBody>
                <a:bodyPr/>
                <a:lstStyle/>
                <a:p>
                  <a:endParaRPr lang="en-US"/>
                </a:p>
              </p:txBody>
            </p:sp>
            <p:sp>
              <p:nvSpPr>
                <p:cNvPr id="304221" name="Line 81"/>
                <p:cNvSpPr>
                  <a:spLocks noChangeShapeType="1"/>
                </p:cNvSpPr>
                <p:nvPr/>
              </p:nvSpPr>
              <p:spPr bwMode="auto">
                <a:xfrm flipV="1">
                  <a:off x="2688" y="1200"/>
                  <a:ext cx="0" cy="96"/>
                </a:xfrm>
                <a:prstGeom prst="line">
                  <a:avLst/>
                </a:prstGeom>
                <a:noFill/>
                <a:ln w="9525">
                  <a:solidFill>
                    <a:schemeClr val="tx1"/>
                  </a:solidFill>
                  <a:round/>
                  <a:headEnd/>
                  <a:tailEnd/>
                </a:ln>
              </p:spPr>
              <p:txBody>
                <a:bodyPr/>
                <a:lstStyle/>
                <a:p>
                  <a:endParaRPr lang="en-US"/>
                </a:p>
              </p:txBody>
            </p:sp>
            <p:sp>
              <p:nvSpPr>
                <p:cNvPr id="304222" name="Line 82"/>
                <p:cNvSpPr>
                  <a:spLocks noChangeShapeType="1"/>
                </p:cNvSpPr>
                <p:nvPr/>
              </p:nvSpPr>
              <p:spPr bwMode="auto">
                <a:xfrm flipV="1">
                  <a:off x="2784" y="1200"/>
                  <a:ext cx="0" cy="96"/>
                </a:xfrm>
                <a:prstGeom prst="line">
                  <a:avLst/>
                </a:prstGeom>
                <a:noFill/>
                <a:ln w="9525">
                  <a:solidFill>
                    <a:schemeClr val="tx1"/>
                  </a:solidFill>
                  <a:round/>
                  <a:headEnd/>
                  <a:tailEnd/>
                </a:ln>
              </p:spPr>
              <p:txBody>
                <a:bodyPr/>
                <a:lstStyle/>
                <a:p>
                  <a:endParaRPr lang="en-US"/>
                </a:p>
              </p:txBody>
            </p:sp>
            <p:sp>
              <p:nvSpPr>
                <p:cNvPr id="304223" name="Line 83"/>
                <p:cNvSpPr>
                  <a:spLocks noChangeShapeType="1"/>
                </p:cNvSpPr>
                <p:nvPr/>
              </p:nvSpPr>
              <p:spPr bwMode="auto">
                <a:xfrm flipV="1">
                  <a:off x="2976" y="1200"/>
                  <a:ext cx="0" cy="96"/>
                </a:xfrm>
                <a:prstGeom prst="line">
                  <a:avLst/>
                </a:prstGeom>
                <a:noFill/>
                <a:ln w="9525">
                  <a:solidFill>
                    <a:schemeClr val="tx1"/>
                  </a:solidFill>
                  <a:round/>
                  <a:headEnd/>
                  <a:tailEnd/>
                </a:ln>
              </p:spPr>
              <p:txBody>
                <a:bodyPr/>
                <a:lstStyle/>
                <a:p>
                  <a:endParaRPr lang="en-US"/>
                </a:p>
              </p:txBody>
            </p:sp>
            <p:sp>
              <p:nvSpPr>
                <p:cNvPr id="304224" name="Line 84"/>
                <p:cNvSpPr>
                  <a:spLocks noChangeShapeType="1"/>
                </p:cNvSpPr>
                <p:nvPr/>
              </p:nvSpPr>
              <p:spPr bwMode="auto">
                <a:xfrm flipV="1">
                  <a:off x="2880" y="1104"/>
                  <a:ext cx="0" cy="192"/>
                </a:xfrm>
                <a:prstGeom prst="line">
                  <a:avLst/>
                </a:prstGeom>
                <a:noFill/>
                <a:ln w="9525">
                  <a:solidFill>
                    <a:schemeClr val="tx1"/>
                  </a:solidFill>
                  <a:round/>
                  <a:headEnd/>
                  <a:tailEnd/>
                </a:ln>
              </p:spPr>
              <p:txBody>
                <a:bodyPr/>
                <a:lstStyle/>
                <a:p>
                  <a:endParaRPr lang="en-US"/>
                </a:p>
              </p:txBody>
            </p:sp>
            <p:sp>
              <p:nvSpPr>
                <p:cNvPr id="304225" name="Line 85"/>
                <p:cNvSpPr>
                  <a:spLocks noChangeShapeType="1"/>
                </p:cNvSpPr>
                <p:nvPr/>
              </p:nvSpPr>
              <p:spPr bwMode="auto">
                <a:xfrm flipV="1">
                  <a:off x="2400" y="1104"/>
                  <a:ext cx="0" cy="192"/>
                </a:xfrm>
                <a:prstGeom prst="line">
                  <a:avLst/>
                </a:prstGeom>
                <a:noFill/>
                <a:ln w="9525">
                  <a:solidFill>
                    <a:schemeClr val="tx1"/>
                  </a:solidFill>
                  <a:round/>
                  <a:headEnd/>
                  <a:tailEnd/>
                </a:ln>
              </p:spPr>
              <p:txBody>
                <a:bodyPr/>
                <a:lstStyle/>
                <a:p>
                  <a:endParaRPr lang="en-US"/>
                </a:p>
              </p:txBody>
            </p:sp>
            <p:sp>
              <p:nvSpPr>
                <p:cNvPr id="304226" name="Line 86"/>
                <p:cNvSpPr>
                  <a:spLocks noChangeShapeType="1"/>
                </p:cNvSpPr>
                <p:nvPr/>
              </p:nvSpPr>
              <p:spPr bwMode="auto">
                <a:xfrm flipV="1">
                  <a:off x="2976" y="1200"/>
                  <a:ext cx="0" cy="96"/>
                </a:xfrm>
                <a:prstGeom prst="line">
                  <a:avLst/>
                </a:prstGeom>
                <a:noFill/>
                <a:ln w="9525">
                  <a:solidFill>
                    <a:schemeClr val="tx1"/>
                  </a:solidFill>
                  <a:round/>
                  <a:headEnd/>
                  <a:tailEnd/>
                </a:ln>
              </p:spPr>
              <p:txBody>
                <a:bodyPr/>
                <a:lstStyle/>
                <a:p>
                  <a:endParaRPr lang="en-US"/>
                </a:p>
              </p:txBody>
            </p:sp>
            <p:sp>
              <p:nvSpPr>
                <p:cNvPr id="304227" name="Line 87"/>
                <p:cNvSpPr>
                  <a:spLocks noChangeShapeType="1"/>
                </p:cNvSpPr>
                <p:nvPr/>
              </p:nvSpPr>
              <p:spPr bwMode="auto">
                <a:xfrm flipV="1">
                  <a:off x="3072" y="1200"/>
                  <a:ext cx="0" cy="96"/>
                </a:xfrm>
                <a:prstGeom prst="line">
                  <a:avLst/>
                </a:prstGeom>
                <a:noFill/>
                <a:ln w="9525">
                  <a:solidFill>
                    <a:schemeClr val="tx1"/>
                  </a:solidFill>
                  <a:round/>
                  <a:headEnd/>
                  <a:tailEnd/>
                </a:ln>
              </p:spPr>
              <p:txBody>
                <a:bodyPr/>
                <a:lstStyle/>
                <a:p>
                  <a:endParaRPr lang="en-US"/>
                </a:p>
              </p:txBody>
            </p:sp>
            <p:sp>
              <p:nvSpPr>
                <p:cNvPr id="304228" name="Line 88"/>
                <p:cNvSpPr>
                  <a:spLocks noChangeShapeType="1"/>
                </p:cNvSpPr>
                <p:nvPr/>
              </p:nvSpPr>
              <p:spPr bwMode="auto">
                <a:xfrm flipV="1">
                  <a:off x="3168" y="1200"/>
                  <a:ext cx="0" cy="96"/>
                </a:xfrm>
                <a:prstGeom prst="line">
                  <a:avLst/>
                </a:prstGeom>
                <a:noFill/>
                <a:ln w="9525">
                  <a:solidFill>
                    <a:schemeClr val="tx1"/>
                  </a:solidFill>
                  <a:round/>
                  <a:headEnd/>
                  <a:tailEnd/>
                </a:ln>
              </p:spPr>
              <p:txBody>
                <a:bodyPr/>
                <a:lstStyle/>
                <a:p>
                  <a:endParaRPr lang="en-US"/>
                </a:p>
              </p:txBody>
            </p:sp>
            <p:sp>
              <p:nvSpPr>
                <p:cNvPr id="304229" name="Line 89"/>
                <p:cNvSpPr>
                  <a:spLocks noChangeShapeType="1"/>
                </p:cNvSpPr>
                <p:nvPr/>
              </p:nvSpPr>
              <p:spPr bwMode="auto">
                <a:xfrm flipV="1">
                  <a:off x="3264" y="1200"/>
                  <a:ext cx="0" cy="96"/>
                </a:xfrm>
                <a:prstGeom prst="line">
                  <a:avLst/>
                </a:prstGeom>
                <a:noFill/>
                <a:ln w="9525">
                  <a:solidFill>
                    <a:schemeClr val="tx1"/>
                  </a:solidFill>
                  <a:round/>
                  <a:headEnd/>
                  <a:tailEnd/>
                </a:ln>
              </p:spPr>
              <p:txBody>
                <a:bodyPr/>
                <a:lstStyle/>
                <a:p>
                  <a:endParaRPr lang="en-US"/>
                </a:p>
              </p:txBody>
            </p:sp>
            <p:sp>
              <p:nvSpPr>
                <p:cNvPr id="304230" name="Line 90"/>
                <p:cNvSpPr>
                  <a:spLocks noChangeShapeType="1"/>
                </p:cNvSpPr>
                <p:nvPr/>
              </p:nvSpPr>
              <p:spPr bwMode="auto">
                <a:xfrm flipV="1">
                  <a:off x="3456" y="1200"/>
                  <a:ext cx="0" cy="96"/>
                </a:xfrm>
                <a:prstGeom prst="line">
                  <a:avLst/>
                </a:prstGeom>
                <a:noFill/>
                <a:ln w="9525">
                  <a:solidFill>
                    <a:schemeClr val="tx1"/>
                  </a:solidFill>
                  <a:round/>
                  <a:headEnd/>
                  <a:tailEnd/>
                </a:ln>
              </p:spPr>
              <p:txBody>
                <a:bodyPr/>
                <a:lstStyle/>
                <a:p>
                  <a:endParaRPr lang="en-US"/>
                </a:p>
              </p:txBody>
            </p:sp>
            <p:sp>
              <p:nvSpPr>
                <p:cNvPr id="304231" name="Line 91"/>
                <p:cNvSpPr>
                  <a:spLocks noChangeShapeType="1"/>
                </p:cNvSpPr>
                <p:nvPr/>
              </p:nvSpPr>
              <p:spPr bwMode="auto">
                <a:xfrm flipV="1">
                  <a:off x="3552" y="1200"/>
                  <a:ext cx="0" cy="96"/>
                </a:xfrm>
                <a:prstGeom prst="line">
                  <a:avLst/>
                </a:prstGeom>
                <a:noFill/>
                <a:ln w="9525">
                  <a:solidFill>
                    <a:schemeClr val="tx1"/>
                  </a:solidFill>
                  <a:round/>
                  <a:headEnd/>
                  <a:tailEnd/>
                </a:ln>
              </p:spPr>
              <p:txBody>
                <a:bodyPr/>
                <a:lstStyle/>
                <a:p>
                  <a:endParaRPr lang="en-US"/>
                </a:p>
              </p:txBody>
            </p:sp>
            <p:sp>
              <p:nvSpPr>
                <p:cNvPr id="304232" name="Line 92"/>
                <p:cNvSpPr>
                  <a:spLocks noChangeShapeType="1"/>
                </p:cNvSpPr>
                <p:nvPr/>
              </p:nvSpPr>
              <p:spPr bwMode="auto">
                <a:xfrm flipV="1">
                  <a:off x="3648" y="1200"/>
                  <a:ext cx="0" cy="96"/>
                </a:xfrm>
                <a:prstGeom prst="line">
                  <a:avLst/>
                </a:prstGeom>
                <a:noFill/>
                <a:ln w="9525">
                  <a:solidFill>
                    <a:schemeClr val="tx1"/>
                  </a:solidFill>
                  <a:round/>
                  <a:headEnd/>
                  <a:tailEnd/>
                </a:ln>
              </p:spPr>
              <p:txBody>
                <a:bodyPr/>
                <a:lstStyle/>
                <a:p>
                  <a:endParaRPr lang="en-US"/>
                </a:p>
              </p:txBody>
            </p:sp>
            <p:sp>
              <p:nvSpPr>
                <p:cNvPr id="304233" name="Line 93"/>
                <p:cNvSpPr>
                  <a:spLocks noChangeShapeType="1"/>
                </p:cNvSpPr>
                <p:nvPr/>
              </p:nvSpPr>
              <p:spPr bwMode="auto">
                <a:xfrm flipV="1">
                  <a:off x="3744" y="1200"/>
                  <a:ext cx="0" cy="96"/>
                </a:xfrm>
                <a:prstGeom prst="line">
                  <a:avLst/>
                </a:prstGeom>
                <a:noFill/>
                <a:ln w="9525">
                  <a:solidFill>
                    <a:schemeClr val="tx1"/>
                  </a:solidFill>
                  <a:round/>
                  <a:headEnd/>
                  <a:tailEnd/>
                </a:ln>
              </p:spPr>
              <p:txBody>
                <a:bodyPr/>
                <a:lstStyle/>
                <a:p>
                  <a:endParaRPr lang="en-US"/>
                </a:p>
              </p:txBody>
            </p:sp>
            <p:sp>
              <p:nvSpPr>
                <p:cNvPr id="304234" name="Line 94"/>
                <p:cNvSpPr>
                  <a:spLocks noChangeShapeType="1"/>
                </p:cNvSpPr>
                <p:nvPr/>
              </p:nvSpPr>
              <p:spPr bwMode="auto">
                <a:xfrm flipV="1">
                  <a:off x="3840" y="1104"/>
                  <a:ext cx="0" cy="192"/>
                </a:xfrm>
                <a:prstGeom prst="line">
                  <a:avLst/>
                </a:prstGeom>
                <a:noFill/>
                <a:ln w="9525">
                  <a:solidFill>
                    <a:schemeClr val="tx1"/>
                  </a:solidFill>
                  <a:round/>
                  <a:headEnd/>
                  <a:tailEnd/>
                </a:ln>
              </p:spPr>
              <p:txBody>
                <a:bodyPr/>
                <a:lstStyle/>
                <a:p>
                  <a:endParaRPr lang="en-US"/>
                </a:p>
              </p:txBody>
            </p:sp>
            <p:sp>
              <p:nvSpPr>
                <p:cNvPr id="304235" name="Line 95"/>
                <p:cNvSpPr>
                  <a:spLocks noChangeShapeType="1"/>
                </p:cNvSpPr>
                <p:nvPr/>
              </p:nvSpPr>
              <p:spPr bwMode="auto">
                <a:xfrm flipV="1">
                  <a:off x="3360" y="1104"/>
                  <a:ext cx="0" cy="192"/>
                </a:xfrm>
                <a:prstGeom prst="line">
                  <a:avLst/>
                </a:prstGeom>
                <a:noFill/>
                <a:ln w="9525">
                  <a:solidFill>
                    <a:schemeClr val="tx1"/>
                  </a:solidFill>
                  <a:round/>
                  <a:headEnd/>
                  <a:tailEnd/>
                </a:ln>
              </p:spPr>
              <p:txBody>
                <a:bodyPr/>
                <a:lstStyle/>
                <a:p>
                  <a:endParaRPr lang="en-US"/>
                </a:p>
              </p:txBody>
            </p:sp>
            <p:sp>
              <p:nvSpPr>
                <p:cNvPr id="304236" name="Line 96"/>
                <p:cNvSpPr>
                  <a:spLocks noChangeShapeType="1"/>
                </p:cNvSpPr>
                <p:nvPr/>
              </p:nvSpPr>
              <p:spPr bwMode="auto">
                <a:xfrm flipV="1">
                  <a:off x="960" y="1104"/>
                  <a:ext cx="0" cy="192"/>
                </a:xfrm>
                <a:prstGeom prst="line">
                  <a:avLst/>
                </a:prstGeom>
                <a:noFill/>
                <a:ln w="9525">
                  <a:solidFill>
                    <a:schemeClr val="tx1"/>
                  </a:solidFill>
                  <a:round/>
                  <a:headEnd/>
                  <a:tailEnd/>
                </a:ln>
              </p:spPr>
              <p:txBody>
                <a:bodyPr/>
                <a:lstStyle/>
                <a:p>
                  <a:endParaRPr lang="en-US"/>
                </a:p>
              </p:txBody>
            </p:sp>
            <p:sp>
              <p:nvSpPr>
                <p:cNvPr id="304237" name="Line 97"/>
                <p:cNvSpPr>
                  <a:spLocks noChangeShapeType="1"/>
                </p:cNvSpPr>
                <p:nvPr/>
              </p:nvSpPr>
              <p:spPr bwMode="auto">
                <a:xfrm flipV="1">
                  <a:off x="1056" y="1200"/>
                  <a:ext cx="0" cy="96"/>
                </a:xfrm>
                <a:prstGeom prst="line">
                  <a:avLst/>
                </a:prstGeom>
                <a:noFill/>
                <a:ln w="9525">
                  <a:solidFill>
                    <a:schemeClr val="tx1"/>
                  </a:solidFill>
                  <a:round/>
                  <a:headEnd/>
                  <a:tailEnd/>
                </a:ln>
              </p:spPr>
              <p:txBody>
                <a:bodyPr/>
                <a:lstStyle/>
                <a:p>
                  <a:endParaRPr lang="en-US"/>
                </a:p>
              </p:txBody>
            </p:sp>
            <p:sp>
              <p:nvSpPr>
                <p:cNvPr id="304238" name="Line 98"/>
                <p:cNvSpPr>
                  <a:spLocks noChangeShapeType="1"/>
                </p:cNvSpPr>
                <p:nvPr/>
              </p:nvSpPr>
              <p:spPr bwMode="auto">
                <a:xfrm flipV="1">
                  <a:off x="1152" y="1200"/>
                  <a:ext cx="0" cy="96"/>
                </a:xfrm>
                <a:prstGeom prst="line">
                  <a:avLst/>
                </a:prstGeom>
                <a:noFill/>
                <a:ln w="9525">
                  <a:solidFill>
                    <a:schemeClr val="tx1"/>
                  </a:solidFill>
                  <a:round/>
                  <a:headEnd/>
                  <a:tailEnd/>
                </a:ln>
              </p:spPr>
              <p:txBody>
                <a:bodyPr/>
                <a:lstStyle/>
                <a:p>
                  <a:endParaRPr lang="en-US"/>
                </a:p>
              </p:txBody>
            </p:sp>
            <p:sp>
              <p:nvSpPr>
                <p:cNvPr id="304239" name="Line 99"/>
                <p:cNvSpPr>
                  <a:spLocks noChangeShapeType="1"/>
                </p:cNvSpPr>
                <p:nvPr/>
              </p:nvSpPr>
              <p:spPr bwMode="auto">
                <a:xfrm flipV="1">
                  <a:off x="1248" y="1200"/>
                  <a:ext cx="0" cy="96"/>
                </a:xfrm>
                <a:prstGeom prst="line">
                  <a:avLst/>
                </a:prstGeom>
                <a:noFill/>
                <a:ln w="9525">
                  <a:solidFill>
                    <a:schemeClr val="tx1"/>
                  </a:solidFill>
                  <a:round/>
                  <a:headEnd/>
                  <a:tailEnd/>
                </a:ln>
              </p:spPr>
              <p:txBody>
                <a:bodyPr/>
                <a:lstStyle/>
                <a:p>
                  <a:endParaRPr lang="en-US"/>
                </a:p>
              </p:txBody>
            </p:sp>
            <p:sp>
              <p:nvSpPr>
                <p:cNvPr id="304240" name="Line 100"/>
                <p:cNvSpPr>
                  <a:spLocks noChangeShapeType="1"/>
                </p:cNvSpPr>
                <p:nvPr/>
              </p:nvSpPr>
              <p:spPr bwMode="auto">
                <a:xfrm flipV="1">
                  <a:off x="1344" y="1200"/>
                  <a:ext cx="0" cy="96"/>
                </a:xfrm>
                <a:prstGeom prst="line">
                  <a:avLst/>
                </a:prstGeom>
                <a:noFill/>
                <a:ln w="9525">
                  <a:solidFill>
                    <a:schemeClr val="tx1"/>
                  </a:solidFill>
                  <a:round/>
                  <a:headEnd/>
                  <a:tailEnd/>
                </a:ln>
              </p:spPr>
              <p:txBody>
                <a:bodyPr/>
                <a:lstStyle/>
                <a:p>
                  <a:endParaRPr lang="en-US"/>
                </a:p>
              </p:txBody>
            </p:sp>
            <p:sp>
              <p:nvSpPr>
                <p:cNvPr id="304241" name="Line 101"/>
                <p:cNvSpPr>
                  <a:spLocks noChangeShapeType="1"/>
                </p:cNvSpPr>
                <p:nvPr/>
              </p:nvSpPr>
              <p:spPr bwMode="auto">
                <a:xfrm flipV="1">
                  <a:off x="1536" y="1200"/>
                  <a:ext cx="0" cy="96"/>
                </a:xfrm>
                <a:prstGeom prst="line">
                  <a:avLst/>
                </a:prstGeom>
                <a:noFill/>
                <a:ln w="9525">
                  <a:solidFill>
                    <a:schemeClr val="tx1"/>
                  </a:solidFill>
                  <a:round/>
                  <a:headEnd/>
                  <a:tailEnd/>
                </a:ln>
              </p:spPr>
              <p:txBody>
                <a:bodyPr/>
                <a:lstStyle/>
                <a:p>
                  <a:endParaRPr lang="en-US"/>
                </a:p>
              </p:txBody>
            </p:sp>
            <p:sp>
              <p:nvSpPr>
                <p:cNvPr id="304242" name="Line 102"/>
                <p:cNvSpPr>
                  <a:spLocks noChangeShapeType="1"/>
                </p:cNvSpPr>
                <p:nvPr/>
              </p:nvSpPr>
              <p:spPr bwMode="auto">
                <a:xfrm flipV="1">
                  <a:off x="1632" y="1200"/>
                  <a:ext cx="0" cy="96"/>
                </a:xfrm>
                <a:prstGeom prst="line">
                  <a:avLst/>
                </a:prstGeom>
                <a:noFill/>
                <a:ln w="9525">
                  <a:solidFill>
                    <a:schemeClr val="tx1"/>
                  </a:solidFill>
                  <a:round/>
                  <a:headEnd/>
                  <a:tailEnd/>
                </a:ln>
              </p:spPr>
              <p:txBody>
                <a:bodyPr/>
                <a:lstStyle/>
                <a:p>
                  <a:endParaRPr lang="en-US"/>
                </a:p>
              </p:txBody>
            </p:sp>
            <p:sp>
              <p:nvSpPr>
                <p:cNvPr id="304243" name="Line 103"/>
                <p:cNvSpPr>
                  <a:spLocks noChangeShapeType="1"/>
                </p:cNvSpPr>
                <p:nvPr/>
              </p:nvSpPr>
              <p:spPr bwMode="auto">
                <a:xfrm flipV="1">
                  <a:off x="1728" y="1200"/>
                  <a:ext cx="0" cy="96"/>
                </a:xfrm>
                <a:prstGeom prst="line">
                  <a:avLst/>
                </a:prstGeom>
                <a:noFill/>
                <a:ln w="9525">
                  <a:solidFill>
                    <a:schemeClr val="tx1"/>
                  </a:solidFill>
                  <a:round/>
                  <a:headEnd/>
                  <a:tailEnd/>
                </a:ln>
              </p:spPr>
              <p:txBody>
                <a:bodyPr/>
                <a:lstStyle/>
                <a:p>
                  <a:endParaRPr lang="en-US"/>
                </a:p>
              </p:txBody>
            </p:sp>
            <p:sp>
              <p:nvSpPr>
                <p:cNvPr id="304244" name="Line 104"/>
                <p:cNvSpPr>
                  <a:spLocks noChangeShapeType="1"/>
                </p:cNvSpPr>
                <p:nvPr/>
              </p:nvSpPr>
              <p:spPr bwMode="auto">
                <a:xfrm flipV="1">
                  <a:off x="1824" y="1200"/>
                  <a:ext cx="0" cy="96"/>
                </a:xfrm>
                <a:prstGeom prst="line">
                  <a:avLst/>
                </a:prstGeom>
                <a:noFill/>
                <a:ln w="9525">
                  <a:solidFill>
                    <a:schemeClr val="tx1"/>
                  </a:solidFill>
                  <a:round/>
                  <a:headEnd/>
                  <a:tailEnd/>
                </a:ln>
              </p:spPr>
              <p:txBody>
                <a:bodyPr/>
                <a:lstStyle/>
                <a:p>
                  <a:endParaRPr lang="en-US"/>
                </a:p>
              </p:txBody>
            </p:sp>
            <p:sp>
              <p:nvSpPr>
                <p:cNvPr id="304245" name="Line 105"/>
                <p:cNvSpPr>
                  <a:spLocks noChangeShapeType="1"/>
                </p:cNvSpPr>
                <p:nvPr/>
              </p:nvSpPr>
              <p:spPr bwMode="auto">
                <a:xfrm flipV="1">
                  <a:off x="1440" y="1104"/>
                  <a:ext cx="0" cy="192"/>
                </a:xfrm>
                <a:prstGeom prst="line">
                  <a:avLst/>
                </a:prstGeom>
                <a:noFill/>
                <a:ln w="9525">
                  <a:solidFill>
                    <a:schemeClr val="tx1"/>
                  </a:solidFill>
                  <a:round/>
                  <a:headEnd/>
                  <a:tailEnd/>
                </a:ln>
              </p:spPr>
              <p:txBody>
                <a:bodyPr/>
                <a:lstStyle/>
                <a:p>
                  <a:endParaRPr lang="en-US"/>
                </a:p>
              </p:txBody>
            </p:sp>
            <p:sp>
              <p:nvSpPr>
                <p:cNvPr id="304246" name="Line 106"/>
                <p:cNvSpPr>
                  <a:spLocks noChangeShapeType="1"/>
                </p:cNvSpPr>
                <p:nvPr/>
              </p:nvSpPr>
              <p:spPr bwMode="auto">
                <a:xfrm flipV="1">
                  <a:off x="3936" y="1200"/>
                  <a:ext cx="0" cy="96"/>
                </a:xfrm>
                <a:prstGeom prst="line">
                  <a:avLst/>
                </a:prstGeom>
                <a:noFill/>
                <a:ln w="9525">
                  <a:solidFill>
                    <a:schemeClr val="tx1"/>
                  </a:solidFill>
                  <a:round/>
                  <a:headEnd/>
                  <a:tailEnd/>
                </a:ln>
              </p:spPr>
              <p:txBody>
                <a:bodyPr/>
                <a:lstStyle/>
                <a:p>
                  <a:endParaRPr lang="en-US"/>
                </a:p>
              </p:txBody>
            </p:sp>
            <p:sp>
              <p:nvSpPr>
                <p:cNvPr id="304247" name="Line 107"/>
                <p:cNvSpPr>
                  <a:spLocks noChangeShapeType="1"/>
                </p:cNvSpPr>
                <p:nvPr/>
              </p:nvSpPr>
              <p:spPr bwMode="auto">
                <a:xfrm flipV="1">
                  <a:off x="4032" y="1200"/>
                  <a:ext cx="0" cy="96"/>
                </a:xfrm>
                <a:prstGeom prst="line">
                  <a:avLst/>
                </a:prstGeom>
                <a:noFill/>
                <a:ln w="9525">
                  <a:solidFill>
                    <a:schemeClr val="tx1"/>
                  </a:solidFill>
                  <a:round/>
                  <a:headEnd/>
                  <a:tailEnd/>
                </a:ln>
              </p:spPr>
              <p:txBody>
                <a:bodyPr/>
                <a:lstStyle/>
                <a:p>
                  <a:endParaRPr lang="en-US"/>
                </a:p>
              </p:txBody>
            </p:sp>
            <p:sp>
              <p:nvSpPr>
                <p:cNvPr id="304248" name="Line 108"/>
                <p:cNvSpPr>
                  <a:spLocks noChangeShapeType="1"/>
                </p:cNvSpPr>
                <p:nvPr/>
              </p:nvSpPr>
              <p:spPr bwMode="auto">
                <a:xfrm flipV="1">
                  <a:off x="4128" y="1200"/>
                  <a:ext cx="0" cy="96"/>
                </a:xfrm>
                <a:prstGeom prst="line">
                  <a:avLst/>
                </a:prstGeom>
                <a:noFill/>
                <a:ln w="9525">
                  <a:solidFill>
                    <a:schemeClr val="tx1"/>
                  </a:solidFill>
                  <a:round/>
                  <a:headEnd/>
                  <a:tailEnd/>
                </a:ln>
              </p:spPr>
              <p:txBody>
                <a:bodyPr/>
                <a:lstStyle/>
                <a:p>
                  <a:endParaRPr lang="en-US"/>
                </a:p>
              </p:txBody>
            </p:sp>
            <p:sp>
              <p:nvSpPr>
                <p:cNvPr id="304249" name="Line 109"/>
                <p:cNvSpPr>
                  <a:spLocks noChangeShapeType="1"/>
                </p:cNvSpPr>
                <p:nvPr/>
              </p:nvSpPr>
              <p:spPr bwMode="auto">
                <a:xfrm flipV="1">
                  <a:off x="4224" y="1200"/>
                  <a:ext cx="0" cy="96"/>
                </a:xfrm>
                <a:prstGeom prst="line">
                  <a:avLst/>
                </a:prstGeom>
                <a:noFill/>
                <a:ln w="9525">
                  <a:solidFill>
                    <a:schemeClr val="tx1"/>
                  </a:solidFill>
                  <a:round/>
                  <a:headEnd/>
                  <a:tailEnd/>
                </a:ln>
              </p:spPr>
              <p:txBody>
                <a:bodyPr/>
                <a:lstStyle/>
                <a:p>
                  <a:endParaRPr lang="en-US"/>
                </a:p>
              </p:txBody>
            </p:sp>
            <p:sp>
              <p:nvSpPr>
                <p:cNvPr id="304250" name="Line 110"/>
                <p:cNvSpPr>
                  <a:spLocks noChangeShapeType="1"/>
                </p:cNvSpPr>
                <p:nvPr/>
              </p:nvSpPr>
              <p:spPr bwMode="auto">
                <a:xfrm flipV="1">
                  <a:off x="4416" y="1200"/>
                  <a:ext cx="0" cy="96"/>
                </a:xfrm>
                <a:prstGeom prst="line">
                  <a:avLst/>
                </a:prstGeom>
                <a:noFill/>
                <a:ln w="9525">
                  <a:solidFill>
                    <a:schemeClr val="tx1"/>
                  </a:solidFill>
                  <a:round/>
                  <a:headEnd/>
                  <a:tailEnd/>
                </a:ln>
              </p:spPr>
              <p:txBody>
                <a:bodyPr/>
                <a:lstStyle/>
                <a:p>
                  <a:endParaRPr lang="en-US"/>
                </a:p>
              </p:txBody>
            </p:sp>
            <p:sp>
              <p:nvSpPr>
                <p:cNvPr id="304251" name="Line 111"/>
                <p:cNvSpPr>
                  <a:spLocks noChangeShapeType="1"/>
                </p:cNvSpPr>
                <p:nvPr/>
              </p:nvSpPr>
              <p:spPr bwMode="auto">
                <a:xfrm flipV="1">
                  <a:off x="4512" y="1200"/>
                  <a:ext cx="0" cy="96"/>
                </a:xfrm>
                <a:prstGeom prst="line">
                  <a:avLst/>
                </a:prstGeom>
                <a:noFill/>
                <a:ln w="9525">
                  <a:solidFill>
                    <a:schemeClr val="tx1"/>
                  </a:solidFill>
                  <a:round/>
                  <a:headEnd/>
                  <a:tailEnd/>
                </a:ln>
              </p:spPr>
              <p:txBody>
                <a:bodyPr/>
                <a:lstStyle/>
                <a:p>
                  <a:endParaRPr lang="en-US"/>
                </a:p>
              </p:txBody>
            </p:sp>
            <p:sp>
              <p:nvSpPr>
                <p:cNvPr id="304252" name="Line 112"/>
                <p:cNvSpPr>
                  <a:spLocks noChangeShapeType="1"/>
                </p:cNvSpPr>
                <p:nvPr/>
              </p:nvSpPr>
              <p:spPr bwMode="auto">
                <a:xfrm flipV="1">
                  <a:off x="4608" y="1200"/>
                  <a:ext cx="0" cy="96"/>
                </a:xfrm>
                <a:prstGeom prst="line">
                  <a:avLst/>
                </a:prstGeom>
                <a:noFill/>
                <a:ln w="9525">
                  <a:solidFill>
                    <a:schemeClr val="tx1"/>
                  </a:solidFill>
                  <a:round/>
                  <a:headEnd/>
                  <a:tailEnd/>
                </a:ln>
              </p:spPr>
              <p:txBody>
                <a:bodyPr/>
                <a:lstStyle/>
                <a:p>
                  <a:endParaRPr lang="en-US"/>
                </a:p>
              </p:txBody>
            </p:sp>
            <p:sp>
              <p:nvSpPr>
                <p:cNvPr id="304253" name="Line 113"/>
                <p:cNvSpPr>
                  <a:spLocks noChangeShapeType="1"/>
                </p:cNvSpPr>
                <p:nvPr/>
              </p:nvSpPr>
              <p:spPr bwMode="auto">
                <a:xfrm flipV="1">
                  <a:off x="4704" y="1200"/>
                  <a:ext cx="0" cy="96"/>
                </a:xfrm>
                <a:prstGeom prst="line">
                  <a:avLst/>
                </a:prstGeom>
                <a:noFill/>
                <a:ln w="9525">
                  <a:solidFill>
                    <a:schemeClr val="tx1"/>
                  </a:solidFill>
                  <a:round/>
                  <a:headEnd/>
                  <a:tailEnd/>
                </a:ln>
              </p:spPr>
              <p:txBody>
                <a:bodyPr/>
                <a:lstStyle/>
                <a:p>
                  <a:endParaRPr lang="en-US"/>
                </a:p>
              </p:txBody>
            </p:sp>
            <p:sp>
              <p:nvSpPr>
                <p:cNvPr id="304254" name="Line 114"/>
                <p:cNvSpPr>
                  <a:spLocks noChangeShapeType="1"/>
                </p:cNvSpPr>
                <p:nvPr/>
              </p:nvSpPr>
              <p:spPr bwMode="auto">
                <a:xfrm flipV="1">
                  <a:off x="4800" y="1104"/>
                  <a:ext cx="0" cy="192"/>
                </a:xfrm>
                <a:prstGeom prst="line">
                  <a:avLst/>
                </a:prstGeom>
                <a:noFill/>
                <a:ln w="9525">
                  <a:solidFill>
                    <a:schemeClr val="tx1"/>
                  </a:solidFill>
                  <a:round/>
                  <a:headEnd/>
                  <a:tailEnd/>
                </a:ln>
              </p:spPr>
              <p:txBody>
                <a:bodyPr/>
                <a:lstStyle/>
                <a:p>
                  <a:endParaRPr lang="en-US"/>
                </a:p>
              </p:txBody>
            </p:sp>
            <p:sp>
              <p:nvSpPr>
                <p:cNvPr id="304255" name="Line 115"/>
                <p:cNvSpPr>
                  <a:spLocks noChangeShapeType="1"/>
                </p:cNvSpPr>
                <p:nvPr/>
              </p:nvSpPr>
              <p:spPr bwMode="auto">
                <a:xfrm flipV="1">
                  <a:off x="4320" y="1104"/>
                  <a:ext cx="0" cy="192"/>
                </a:xfrm>
                <a:prstGeom prst="line">
                  <a:avLst/>
                </a:prstGeom>
                <a:noFill/>
                <a:ln w="9525">
                  <a:solidFill>
                    <a:schemeClr val="tx1"/>
                  </a:solidFill>
                  <a:round/>
                  <a:headEnd/>
                  <a:tailEnd/>
                </a:ln>
              </p:spPr>
              <p:txBody>
                <a:bodyPr/>
                <a:lstStyle/>
                <a:p>
                  <a:endParaRPr lang="en-US"/>
                </a:p>
              </p:txBody>
            </p:sp>
            <p:sp>
              <p:nvSpPr>
                <p:cNvPr id="304256" name="Line 116"/>
                <p:cNvSpPr>
                  <a:spLocks noChangeShapeType="1"/>
                </p:cNvSpPr>
                <p:nvPr/>
              </p:nvSpPr>
              <p:spPr bwMode="auto">
                <a:xfrm flipV="1">
                  <a:off x="576" y="1200"/>
                  <a:ext cx="0" cy="96"/>
                </a:xfrm>
                <a:prstGeom prst="line">
                  <a:avLst/>
                </a:prstGeom>
                <a:noFill/>
                <a:ln w="9525">
                  <a:solidFill>
                    <a:schemeClr val="tx1"/>
                  </a:solidFill>
                  <a:round/>
                  <a:headEnd/>
                  <a:tailEnd/>
                </a:ln>
              </p:spPr>
              <p:txBody>
                <a:bodyPr/>
                <a:lstStyle/>
                <a:p>
                  <a:endParaRPr lang="en-US"/>
                </a:p>
              </p:txBody>
            </p:sp>
            <p:sp>
              <p:nvSpPr>
                <p:cNvPr id="304257" name="Line 117"/>
                <p:cNvSpPr>
                  <a:spLocks noChangeShapeType="1"/>
                </p:cNvSpPr>
                <p:nvPr/>
              </p:nvSpPr>
              <p:spPr bwMode="auto">
                <a:xfrm flipV="1">
                  <a:off x="672" y="1200"/>
                  <a:ext cx="0" cy="96"/>
                </a:xfrm>
                <a:prstGeom prst="line">
                  <a:avLst/>
                </a:prstGeom>
                <a:noFill/>
                <a:ln w="9525">
                  <a:solidFill>
                    <a:schemeClr val="tx1"/>
                  </a:solidFill>
                  <a:round/>
                  <a:headEnd/>
                  <a:tailEnd/>
                </a:ln>
              </p:spPr>
              <p:txBody>
                <a:bodyPr/>
                <a:lstStyle/>
                <a:p>
                  <a:endParaRPr lang="en-US"/>
                </a:p>
              </p:txBody>
            </p:sp>
            <p:sp>
              <p:nvSpPr>
                <p:cNvPr id="304258" name="Line 118"/>
                <p:cNvSpPr>
                  <a:spLocks noChangeShapeType="1"/>
                </p:cNvSpPr>
                <p:nvPr/>
              </p:nvSpPr>
              <p:spPr bwMode="auto">
                <a:xfrm flipV="1">
                  <a:off x="5088" y="1200"/>
                  <a:ext cx="0" cy="96"/>
                </a:xfrm>
                <a:prstGeom prst="line">
                  <a:avLst/>
                </a:prstGeom>
                <a:noFill/>
                <a:ln w="9525">
                  <a:solidFill>
                    <a:schemeClr val="tx1"/>
                  </a:solidFill>
                  <a:round/>
                  <a:headEnd/>
                  <a:tailEnd/>
                </a:ln>
              </p:spPr>
              <p:txBody>
                <a:bodyPr/>
                <a:lstStyle/>
                <a:p>
                  <a:endParaRPr lang="en-US"/>
                </a:p>
              </p:txBody>
            </p:sp>
            <p:sp>
              <p:nvSpPr>
                <p:cNvPr id="304259" name="Line 119"/>
                <p:cNvSpPr>
                  <a:spLocks noChangeShapeType="1"/>
                </p:cNvSpPr>
                <p:nvPr/>
              </p:nvSpPr>
              <p:spPr bwMode="auto">
                <a:xfrm flipV="1">
                  <a:off x="5184" y="1200"/>
                  <a:ext cx="0" cy="96"/>
                </a:xfrm>
                <a:prstGeom prst="line">
                  <a:avLst/>
                </a:prstGeom>
                <a:noFill/>
                <a:ln w="9525">
                  <a:solidFill>
                    <a:schemeClr val="tx1"/>
                  </a:solidFill>
                  <a:round/>
                  <a:headEnd/>
                  <a:tailEnd/>
                </a:ln>
              </p:spPr>
              <p:txBody>
                <a:bodyPr/>
                <a:lstStyle/>
                <a:p>
                  <a:endParaRPr lang="en-US"/>
                </a:p>
              </p:txBody>
            </p:sp>
            <p:sp>
              <p:nvSpPr>
                <p:cNvPr id="304260" name="Line 120"/>
                <p:cNvSpPr>
                  <a:spLocks noChangeShapeType="1"/>
                </p:cNvSpPr>
                <p:nvPr/>
              </p:nvSpPr>
              <p:spPr bwMode="auto">
                <a:xfrm flipV="1">
                  <a:off x="4896" y="1200"/>
                  <a:ext cx="0" cy="96"/>
                </a:xfrm>
                <a:prstGeom prst="line">
                  <a:avLst/>
                </a:prstGeom>
                <a:noFill/>
                <a:ln w="9525">
                  <a:solidFill>
                    <a:schemeClr val="tx1"/>
                  </a:solidFill>
                  <a:round/>
                  <a:headEnd/>
                  <a:tailEnd/>
                </a:ln>
              </p:spPr>
              <p:txBody>
                <a:bodyPr/>
                <a:lstStyle/>
                <a:p>
                  <a:endParaRPr lang="en-US"/>
                </a:p>
              </p:txBody>
            </p:sp>
            <p:sp>
              <p:nvSpPr>
                <p:cNvPr id="304261" name="Line 121"/>
                <p:cNvSpPr>
                  <a:spLocks noChangeShapeType="1"/>
                </p:cNvSpPr>
                <p:nvPr/>
              </p:nvSpPr>
              <p:spPr bwMode="auto">
                <a:xfrm flipV="1">
                  <a:off x="4992" y="1200"/>
                  <a:ext cx="0" cy="96"/>
                </a:xfrm>
                <a:prstGeom prst="line">
                  <a:avLst/>
                </a:prstGeom>
                <a:noFill/>
                <a:ln w="9525">
                  <a:solidFill>
                    <a:schemeClr val="tx1"/>
                  </a:solidFill>
                  <a:round/>
                  <a:headEnd/>
                  <a:tailEnd/>
                </a:ln>
              </p:spPr>
              <p:txBody>
                <a:bodyPr/>
                <a:lstStyle/>
                <a:p>
                  <a:endParaRPr lang="en-US"/>
                </a:p>
              </p:txBody>
            </p:sp>
          </p:grpSp>
          <p:sp>
            <p:nvSpPr>
              <p:cNvPr id="304207" name="Text Box 122"/>
              <p:cNvSpPr txBox="1">
                <a:spLocks noChangeArrowheads="1"/>
              </p:cNvSpPr>
              <p:nvPr/>
            </p:nvSpPr>
            <p:spPr bwMode="auto">
              <a:xfrm>
                <a:off x="3260" y="825"/>
                <a:ext cx="196" cy="231"/>
              </a:xfrm>
              <a:prstGeom prst="rect">
                <a:avLst/>
              </a:prstGeom>
              <a:noFill/>
              <a:ln w="9525">
                <a:noFill/>
                <a:miter lim="800000"/>
                <a:headEnd/>
                <a:tailEnd/>
              </a:ln>
            </p:spPr>
            <p:txBody>
              <a:bodyPr wrap="none">
                <a:spAutoFit/>
              </a:bodyPr>
              <a:lstStyle/>
              <a:p>
                <a:r>
                  <a:rPr lang="en-US" sz="1800"/>
                  <a:t>5</a:t>
                </a:r>
              </a:p>
            </p:txBody>
          </p:sp>
          <p:sp>
            <p:nvSpPr>
              <p:cNvPr id="304208" name="Text Box 123"/>
              <p:cNvSpPr txBox="1">
                <a:spLocks noChangeArrowheads="1"/>
              </p:cNvSpPr>
              <p:nvPr/>
            </p:nvSpPr>
            <p:spPr bwMode="auto">
              <a:xfrm>
                <a:off x="4220" y="816"/>
                <a:ext cx="196" cy="231"/>
              </a:xfrm>
              <a:prstGeom prst="rect">
                <a:avLst/>
              </a:prstGeom>
              <a:noFill/>
              <a:ln w="9525">
                <a:noFill/>
                <a:miter lim="800000"/>
                <a:headEnd/>
                <a:tailEnd/>
              </a:ln>
            </p:spPr>
            <p:txBody>
              <a:bodyPr wrap="none">
                <a:spAutoFit/>
              </a:bodyPr>
              <a:lstStyle/>
              <a:p>
                <a:r>
                  <a:rPr lang="en-US" sz="1800"/>
                  <a:t>6</a:t>
                </a:r>
              </a:p>
            </p:txBody>
          </p:sp>
          <p:sp>
            <p:nvSpPr>
              <p:cNvPr id="304209" name="Text Box 124"/>
              <p:cNvSpPr txBox="1">
                <a:spLocks noChangeArrowheads="1"/>
              </p:cNvSpPr>
              <p:nvPr/>
            </p:nvSpPr>
            <p:spPr bwMode="auto">
              <a:xfrm>
                <a:off x="2304" y="816"/>
                <a:ext cx="196" cy="231"/>
              </a:xfrm>
              <a:prstGeom prst="rect">
                <a:avLst/>
              </a:prstGeom>
              <a:noFill/>
              <a:ln w="9525">
                <a:noFill/>
                <a:miter lim="800000"/>
                <a:headEnd/>
                <a:tailEnd/>
              </a:ln>
            </p:spPr>
            <p:txBody>
              <a:bodyPr wrap="none">
                <a:spAutoFit/>
              </a:bodyPr>
              <a:lstStyle/>
              <a:p>
                <a:r>
                  <a:rPr lang="en-US" sz="1800"/>
                  <a:t>4</a:t>
                </a:r>
              </a:p>
            </p:txBody>
          </p:sp>
          <p:sp>
            <p:nvSpPr>
              <p:cNvPr id="304210" name="Text Box 125"/>
              <p:cNvSpPr txBox="1">
                <a:spLocks noChangeArrowheads="1"/>
              </p:cNvSpPr>
              <p:nvPr/>
            </p:nvSpPr>
            <p:spPr bwMode="auto">
              <a:xfrm>
                <a:off x="1344" y="825"/>
                <a:ext cx="196" cy="231"/>
              </a:xfrm>
              <a:prstGeom prst="rect">
                <a:avLst/>
              </a:prstGeom>
              <a:noFill/>
              <a:ln w="9525">
                <a:noFill/>
                <a:miter lim="800000"/>
                <a:headEnd/>
                <a:tailEnd/>
              </a:ln>
            </p:spPr>
            <p:txBody>
              <a:bodyPr wrap="none">
                <a:spAutoFit/>
              </a:bodyPr>
              <a:lstStyle/>
              <a:p>
                <a:r>
                  <a:rPr lang="en-US" sz="1800"/>
                  <a:t>3</a:t>
                </a:r>
              </a:p>
            </p:txBody>
          </p:sp>
        </p:grpSp>
        <p:sp>
          <p:nvSpPr>
            <p:cNvPr id="304202" name="Rectangle 126"/>
            <p:cNvSpPr>
              <a:spLocks noChangeArrowheads="1"/>
            </p:cNvSpPr>
            <p:nvPr/>
          </p:nvSpPr>
          <p:spPr bwMode="auto">
            <a:xfrm>
              <a:off x="3312" y="2409"/>
              <a:ext cx="96" cy="96"/>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304203" name="Line 127"/>
            <p:cNvSpPr>
              <a:spLocks noChangeShapeType="1"/>
            </p:cNvSpPr>
            <p:nvPr/>
          </p:nvSpPr>
          <p:spPr bwMode="auto">
            <a:xfrm>
              <a:off x="2208" y="2457"/>
              <a:ext cx="1104" cy="0"/>
            </a:xfrm>
            <a:prstGeom prst="line">
              <a:avLst/>
            </a:prstGeom>
            <a:noFill/>
            <a:ln w="9525">
              <a:solidFill>
                <a:schemeClr val="tx1"/>
              </a:solidFill>
              <a:round/>
              <a:headEnd/>
              <a:tailEnd type="triangle" w="med" len="med"/>
            </a:ln>
          </p:spPr>
          <p:txBody>
            <a:bodyPr/>
            <a:lstStyle/>
            <a:p>
              <a:endParaRPr lang="en-US"/>
            </a:p>
          </p:txBody>
        </p:sp>
        <p:sp>
          <p:nvSpPr>
            <p:cNvPr id="304204" name="Line 128"/>
            <p:cNvSpPr>
              <a:spLocks noChangeShapeType="1"/>
            </p:cNvSpPr>
            <p:nvPr/>
          </p:nvSpPr>
          <p:spPr bwMode="auto">
            <a:xfrm>
              <a:off x="3408" y="2457"/>
              <a:ext cx="1104" cy="0"/>
            </a:xfrm>
            <a:prstGeom prst="line">
              <a:avLst/>
            </a:prstGeom>
            <a:noFill/>
            <a:ln w="9525">
              <a:solidFill>
                <a:schemeClr val="tx1"/>
              </a:solidFill>
              <a:round/>
              <a:headEnd type="triangle" w="med" len="med"/>
              <a:tailEnd/>
            </a:ln>
          </p:spPr>
          <p:txBody>
            <a:bodyPr/>
            <a:lstStyle/>
            <a:p>
              <a:endParaRPr lang="en-US"/>
            </a:p>
          </p:txBody>
        </p:sp>
        <p:sp>
          <p:nvSpPr>
            <p:cNvPr id="304205" name="Text Box 129"/>
            <p:cNvSpPr txBox="1">
              <a:spLocks noChangeArrowheads="1"/>
            </p:cNvSpPr>
            <p:nvPr/>
          </p:nvSpPr>
          <p:spPr bwMode="auto">
            <a:xfrm>
              <a:off x="844" y="2505"/>
              <a:ext cx="4364" cy="231"/>
            </a:xfrm>
            <a:prstGeom prst="rect">
              <a:avLst/>
            </a:prstGeom>
            <a:noFill/>
            <a:ln w="9525">
              <a:noFill/>
              <a:miter lim="800000"/>
              <a:headEnd/>
              <a:tailEnd/>
            </a:ln>
          </p:spPr>
          <p:txBody>
            <a:bodyPr wrap="none">
              <a:spAutoFit/>
            </a:bodyPr>
            <a:lstStyle/>
            <a:p>
              <a:r>
                <a:rPr lang="en-US" sz="1800"/>
                <a:t>Implied range of uncertainty in a measurement reported as 5.0 cm.</a:t>
              </a:r>
            </a:p>
          </p:txBody>
        </p:sp>
      </p:grpSp>
      <p:sp>
        <p:nvSpPr>
          <p:cNvPr id="304136" name="Rectangle 130"/>
          <p:cNvSpPr>
            <a:spLocks noChangeArrowheads="1"/>
          </p:cNvSpPr>
          <p:nvPr/>
        </p:nvSpPr>
        <p:spPr bwMode="auto">
          <a:xfrm>
            <a:off x="76200" y="6567488"/>
            <a:ext cx="3579813" cy="214312"/>
          </a:xfrm>
          <a:prstGeom prst="rect">
            <a:avLst/>
          </a:prstGeom>
          <a:noFill/>
          <a:ln w="9525">
            <a:noFill/>
            <a:miter lim="800000"/>
            <a:headEnd/>
            <a:tailEnd/>
          </a:ln>
        </p:spPr>
        <p:txBody>
          <a:bodyPr wrap="none">
            <a:spAutoFit/>
          </a:bodyPr>
          <a:lstStyle/>
          <a:p>
            <a:r>
              <a:rPr lang="en-US" sz="800"/>
              <a:t>Dorin, Demmin, Gabel, </a:t>
            </a:r>
            <a:r>
              <a:rPr lang="en-US" sz="800" u="sng"/>
              <a:t>Chemistry The Study of </a:t>
            </a:r>
            <a:r>
              <a:rPr lang="en-US" sz="800"/>
              <a:t>Matter 3rd Edition, page 32</a:t>
            </a:r>
          </a:p>
        </p:txBody>
      </p:sp>
      <p:grpSp>
        <p:nvGrpSpPr>
          <p:cNvPr id="8" name="Group 131"/>
          <p:cNvGrpSpPr>
            <a:grpSpLocks/>
          </p:cNvGrpSpPr>
          <p:nvPr/>
        </p:nvGrpSpPr>
        <p:grpSpPr bwMode="auto">
          <a:xfrm>
            <a:off x="838200" y="4738688"/>
            <a:ext cx="7620000" cy="1509712"/>
            <a:chOff x="528" y="2985"/>
            <a:chExt cx="4800" cy="951"/>
          </a:xfrm>
        </p:grpSpPr>
        <p:sp>
          <p:nvSpPr>
            <p:cNvPr id="304141" name="Line 132"/>
            <p:cNvSpPr>
              <a:spLocks noChangeShapeType="1"/>
            </p:cNvSpPr>
            <p:nvPr/>
          </p:nvSpPr>
          <p:spPr bwMode="auto">
            <a:xfrm>
              <a:off x="528" y="3465"/>
              <a:ext cx="4800" cy="0"/>
            </a:xfrm>
            <a:prstGeom prst="line">
              <a:avLst/>
            </a:prstGeom>
            <a:noFill/>
            <a:ln w="9525">
              <a:solidFill>
                <a:schemeClr val="tx1"/>
              </a:solidFill>
              <a:round/>
              <a:headEnd/>
              <a:tailEnd/>
            </a:ln>
          </p:spPr>
          <p:txBody>
            <a:bodyPr/>
            <a:lstStyle/>
            <a:p>
              <a:endParaRPr lang="en-US"/>
            </a:p>
          </p:txBody>
        </p:sp>
        <p:sp>
          <p:nvSpPr>
            <p:cNvPr id="304142" name="Line 133"/>
            <p:cNvSpPr>
              <a:spLocks noChangeShapeType="1"/>
            </p:cNvSpPr>
            <p:nvPr/>
          </p:nvSpPr>
          <p:spPr bwMode="auto">
            <a:xfrm flipV="1">
              <a:off x="768" y="3369"/>
              <a:ext cx="0" cy="96"/>
            </a:xfrm>
            <a:prstGeom prst="line">
              <a:avLst/>
            </a:prstGeom>
            <a:noFill/>
            <a:ln w="9525">
              <a:solidFill>
                <a:schemeClr val="tx1"/>
              </a:solidFill>
              <a:round/>
              <a:headEnd/>
              <a:tailEnd/>
            </a:ln>
          </p:spPr>
          <p:txBody>
            <a:bodyPr/>
            <a:lstStyle/>
            <a:p>
              <a:endParaRPr lang="en-US"/>
            </a:p>
          </p:txBody>
        </p:sp>
        <p:sp>
          <p:nvSpPr>
            <p:cNvPr id="304143" name="Line 134"/>
            <p:cNvSpPr>
              <a:spLocks noChangeShapeType="1"/>
            </p:cNvSpPr>
            <p:nvPr/>
          </p:nvSpPr>
          <p:spPr bwMode="auto">
            <a:xfrm flipV="1">
              <a:off x="864" y="3369"/>
              <a:ext cx="0" cy="96"/>
            </a:xfrm>
            <a:prstGeom prst="line">
              <a:avLst/>
            </a:prstGeom>
            <a:noFill/>
            <a:ln w="9525">
              <a:solidFill>
                <a:schemeClr val="tx1"/>
              </a:solidFill>
              <a:round/>
              <a:headEnd/>
              <a:tailEnd/>
            </a:ln>
          </p:spPr>
          <p:txBody>
            <a:bodyPr/>
            <a:lstStyle/>
            <a:p>
              <a:endParaRPr lang="en-US"/>
            </a:p>
          </p:txBody>
        </p:sp>
        <p:sp>
          <p:nvSpPr>
            <p:cNvPr id="304144" name="Line 135"/>
            <p:cNvSpPr>
              <a:spLocks noChangeShapeType="1"/>
            </p:cNvSpPr>
            <p:nvPr/>
          </p:nvSpPr>
          <p:spPr bwMode="auto">
            <a:xfrm flipV="1">
              <a:off x="1920" y="3273"/>
              <a:ext cx="0" cy="192"/>
            </a:xfrm>
            <a:prstGeom prst="line">
              <a:avLst/>
            </a:prstGeom>
            <a:noFill/>
            <a:ln w="9525">
              <a:solidFill>
                <a:schemeClr val="tx1"/>
              </a:solidFill>
              <a:round/>
              <a:headEnd/>
              <a:tailEnd/>
            </a:ln>
          </p:spPr>
          <p:txBody>
            <a:bodyPr/>
            <a:lstStyle/>
            <a:p>
              <a:endParaRPr lang="en-US"/>
            </a:p>
          </p:txBody>
        </p:sp>
        <p:sp>
          <p:nvSpPr>
            <p:cNvPr id="304145" name="Line 136"/>
            <p:cNvSpPr>
              <a:spLocks noChangeShapeType="1"/>
            </p:cNvSpPr>
            <p:nvPr/>
          </p:nvSpPr>
          <p:spPr bwMode="auto">
            <a:xfrm flipV="1">
              <a:off x="2016" y="3369"/>
              <a:ext cx="0" cy="96"/>
            </a:xfrm>
            <a:prstGeom prst="line">
              <a:avLst/>
            </a:prstGeom>
            <a:noFill/>
            <a:ln w="9525">
              <a:solidFill>
                <a:schemeClr val="tx1"/>
              </a:solidFill>
              <a:round/>
              <a:headEnd/>
              <a:tailEnd/>
            </a:ln>
          </p:spPr>
          <p:txBody>
            <a:bodyPr/>
            <a:lstStyle/>
            <a:p>
              <a:endParaRPr lang="en-US"/>
            </a:p>
          </p:txBody>
        </p:sp>
        <p:sp>
          <p:nvSpPr>
            <p:cNvPr id="304146" name="Line 137"/>
            <p:cNvSpPr>
              <a:spLocks noChangeShapeType="1"/>
            </p:cNvSpPr>
            <p:nvPr/>
          </p:nvSpPr>
          <p:spPr bwMode="auto">
            <a:xfrm flipV="1">
              <a:off x="2112" y="3369"/>
              <a:ext cx="0" cy="96"/>
            </a:xfrm>
            <a:prstGeom prst="line">
              <a:avLst/>
            </a:prstGeom>
            <a:noFill/>
            <a:ln w="9525">
              <a:solidFill>
                <a:schemeClr val="tx1"/>
              </a:solidFill>
              <a:round/>
              <a:headEnd/>
              <a:tailEnd/>
            </a:ln>
          </p:spPr>
          <p:txBody>
            <a:bodyPr/>
            <a:lstStyle/>
            <a:p>
              <a:endParaRPr lang="en-US"/>
            </a:p>
          </p:txBody>
        </p:sp>
        <p:sp>
          <p:nvSpPr>
            <p:cNvPr id="304147" name="Line 138"/>
            <p:cNvSpPr>
              <a:spLocks noChangeShapeType="1"/>
            </p:cNvSpPr>
            <p:nvPr/>
          </p:nvSpPr>
          <p:spPr bwMode="auto">
            <a:xfrm flipV="1">
              <a:off x="2208" y="3369"/>
              <a:ext cx="0" cy="96"/>
            </a:xfrm>
            <a:prstGeom prst="line">
              <a:avLst/>
            </a:prstGeom>
            <a:noFill/>
            <a:ln w="9525">
              <a:solidFill>
                <a:schemeClr val="tx1"/>
              </a:solidFill>
              <a:round/>
              <a:headEnd/>
              <a:tailEnd/>
            </a:ln>
          </p:spPr>
          <p:txBody>
            <a:bodyPr/>
            <a:lstStyle/>
            <a:p>
              <a:endParaRPr lang="en-US"/>
            </a:p>
          </p:txBody>
        </p:sp>
        <p:sp>
          <p:nvSpPr>
            <p:cNvPr id="304148" name="Line 139"/>
            <p:cNvSpPr>
              <a:spLocks noChangeShapeType="1"/>
            </p:cNvSpPr>
            <p:nvPr/>
          </p:nvSpPr>
          <p:spPr bwMode="auto">
            <a:xfrm flipV="1">
              <a:off x="2304" y="3369"/>
              <a:ext cx="0" cy="96"/>
            </a:xfrm>
            <a:prstGeom prst="line">
              <a:avLst/>
            </a:prstGeom>
            <a:noFill/>
            <a:ln w="9525">
              <a:solidFill>
                <a:schemeClr val="tx1"/>
              </a:solidFill>
              <a:round/>
              <a:headEnd/>
              <a:tailEnd/>
            </a:ln>
          </p:spPr>
          <p:txBody>
            <a:bodyPr/>
            <a:lstStyle/>
            <a:p>
              <a:endParaRPr lang="en-US"/>
            </a:p>
          </p:txBody>
        </p:sp>
        <p:sp>
          <p:nvSpPr>
            <p:cNvPr id="304149" name="Line 140"/>
            <p:cNvSpPr>
              <a:spLocks noChangeShapeType="1"/>
            </p:cNvSpPr>
            <p:nvPr/>
          </p:nvSpPr>
          <p:spPr bwMode="auto">
            <a:xfrm flipV="1">
              <a:off x="2496" y="3369"/>
              <a:ext cx="0" cy="96"/>
            </a:xfrm>
            <a:prstGeom prst="line">
              <a:avLst/>
            </a:prstGeom>
            <a:noFill/>
            <a:ln w="9525">
              <a:solidFill>
                <a:schemeClr val="tx1"/>
              </a:solidFill>
              <a:round/>
              <a:headEnd/>
              <a:tailEnd/>
            </a:ln>
          </p:spPr>
          <p:txBody>
            <a:bodyPr/>
            <a:lstStyle/>
            <a:p>
              <a:endParaRPr lang="en-US"/>
            </a:p>
          </p:txBody>
        </p:sp>
        <p:sp>
          <p:nvSpPr>
            <p:cNvPr id="304150" name="Line 141"/>
            <p:cNvSpPr>
              <a:spLocks noChangeShapeType="1"/>
            </p:cNvSpPr>
            <p:nvPr/>
          </p:nvSpPr>
          <p:spPr bwMode="auto">
            <a:xfrm flipV="1">
              <a:off x="2592" y="3369"/>
              <a:ext cx="0" cy="96"/>
            </a:xfrm>
            <a:prstGeom prst="line">
              <a:avLst/>
            </a:prstGeom>
            <a:noFill/>
            <a:ln w="9525">
              <a:solidFill>
                <a:schemeClr val="tx1"/>
              </a:solidFill>
              <a:round/>
              <a:headEnd/>
              <a:tailEnd/>
            </a:ln>
          </p:spPr>
          <p:txBody>
            <a:bodyPr/>
            <a:lstStyle/>
            <a:p>
              <a:endParaRPr lang="en-US"/>
            </a:p>
          </p:txBody>
        </p:sp>
        <p:sp>
          <p:nvSpPr>
            <p:cNvPr id="304151" name="Line 142"/>
            <p:cNvSpPr>
              <a:spLocks noChangeShapeType="1"/>
            </p:cNvSpPr>
            <p:nvPr/>
          </p:nvSpPr>
          <p:spPr bwMode="auto">
            <a:xfrm flipV="1">
              <a:off x="2688" y="3369"/>
              <a:ext cx="0" cy="96"/>
            </a:xfrm>
            <a:prstGeom prst="line">
              <a:avLst/>
            </a:prstGeom>
            <a:noFill/>
            <a:ln w="9525">
              <a:solidFill>
                <a:schemeClr val="tx1"/>
              </a:solidFill>
              <a:round/>
              <a:headEnd/>
              <a:tailEnd/>
            </a:ln>
          </p:spPr>
          <p:txBody>
            <a:bodyPr/>
            <a:lstStyle/>
            <a:p>
              <a:endParaRPr lang="en-US"/>
            </a:p>
          </p:txBody>
        </p:sp>
        <p:sp>
          <p:nvSpPr>
            <p:cNvPr id="304152" name="Line 143"/>
            <p:cNvSpPr>
              <a:spLocks noChangeShapeType="1"/>
            </p:cNvSpPr>
            <p:nvPr/>
          </p:nvSpPr>
          <p:spPr bwMode="auto">
            <a:xfrm flipV="1">
              <a:off x="2784" y="3369"/>
              <a:ext cx="0" cy="96"/>
            </a:xfrm>
            <a:prstGeom prst="line">
              <a:avLst/>
            </a:prstGeom>
            <a:noFill/>
            <a:ln w="9525">
              <a:solidFill>
                <a:schemeClr val="tx1"/>
              </a:solidFill>
              <a:round/>
              <a:headEnd/>
              <a:tailEnd/>
            </a:ln>
          </p:spPr>
          <p:txBody>
            <a:bodyPr/>
            <a:lstStyle/>
            <a:p>
              <a:endParaRPr lang="en-US"/>
            </a:p>
          </p:txBody>
        </p:sp>
        <p:sp>
          <p:nvSpPr>
            <p:cNvPr id="304153" name="Line 144"/>
            <p:cNvSpPr>
              <a:spLocks noChangeShapeType="1"/>
            </p:cNvSpPr>
            <p:nvPr/>
          </p:nvSpPr>
          <p:spPr bwMode="auto">
            <a:xfrm flipV="1">
              <a:off x="2976" y="3369"/>
              <a:ext cx="0" cy="96"/>
            </a:xfrm>
            <a:prstGeom prst="line">
              <a:avLst/>
            </a:prstGeom>
            <a:noFill/>
            <a:ln w="9525">
              <a:solidFill>
                <a:schemeClr val="tx1"/>
              </a:solidFill>
              <a:round/>
              <a:headEnd/>
              <a:tailEnd/>
            </a:ln>
          </p:spPr>
          <p:txBody>
            <a:bodyPr/>
            <a:lstStyle/>
            <a:p>
              <a:endParaRPr lang="en-US"/>
            </a:p>
          </p:txBody>
        </p:sp>
        <p:sp>
          <p:nvSpPr>
            <p:cNvPr id="304154" name="Line 145"/>
            <p:cNvSpPr>
              <a:spLocks noChangeShapeType="1"/>
            </p:cNvSpPr>
            <p:nvPr/>
          </p:nvSpPr>
          <p:spPr bwMode="auto">
            <a:xfrm flipV="1">
              <a:off x="2880" y="3273"/>
              <a:ext cx="0" cy="192"/>
            </a:xfrm>
            <a:prstGeom prst="line">
              <a:avLst/>
            </a:prstGeom>
            <a:noFill/>
            <a:ln w="9525">
              <a:solidFill>
                <a:schemeClr val="tx1"/>
              </a:solidFill>
              <a:round/>
              <a:headEnd/>
              <a:tailEnd/>
            </a:ln>
          </p:spPr>
          <p:txBody>
            <a:bodyPr/>
            <a:lstStyle/>
            <a:p>
              <a:endParaRPr lang="en-US"/>
            </a:p>
          </p:txBody>
        </p:sp>
        <p:sp>
          <p:nvSpPr>
            <p:cNvPr id="304155" name="Line 146"/>
            <p:cNvSpPr>
              <a:spLocks noChangeShapeType="1"/>
            </p:cNvSpPr>
            <p:nvPr/>
          </p:nvSpPr>
          <p:spPr bwMode="auto">
            <a:xfrm flipV="1">
              <a:off x="2400" y="3273"/>
              <a:ext cx="0" cy="192"/>
            </a:xfrm>
            <a:prstGeom prst="line">
              <a:avLst/>
            </a:prstGeom>
            <a:noFill/>
            <a:ln w="9525">
              <a:solidFill>
                <a:schemeClr val="tx1"/>
              </a:solidFill>
              <a:round/>
              <a:headEnd/>
              <a:tailEnd/>
            </a:ln>
          </p:spPr>
          <p:txBody>
            <a:bodyPr/>
            <a:lstStyle/>
            <a:p>
              <a:endParaRPr lang="en-US"/>
            </a:p>
          </p:txBody>
        </p:sp>
        <p:sp>
          <p:nvSpPr>
            <p:cNvPr id="304156" name="Line 147"/>
            <p:cNvSpPr>
              <a:spLocks noChangeShapeType="1"/>
            </p:cNvSpPr>
            <p:nvPr/>
          </p:nvSpPr>
          <p:spPr bwMode="auto">
            <a:xfrm flipV="1">
              <a:off x="2976" y="3369"/>
              <a:ext cx="0" cy="96"/>
            </a:xfrm>
            <a:prstGeom prst="line">
              <a:avLst/>
            </a:prstGeom>
            <a:noFill/>
            <a:ln w="9525">
              <a:solidFill>
                <a:schemeClr val="tx1"/>
              </a:solidFill>
              <a:round/>
              <a:headEnd/>
              <a:tailEnd/>
            </a:ln>
          </p:spPr>
          <p:txBody>
            <a:bodyPr/>
            <a:lstStyle/>
            <a:p>
              <a:endParaRPr lang="en-US"/>
            </a:p>
          </p:txBody>
        </p:sp>
        <p:sp>
          <p:nvSpPr>
            <p:cNvPr id="304157" name="Line 148"/>
            <p:cNvSpPr>
              <a:spLocks noChangeShapeType="1"/>
            </p:cNvSpPr>
            <p:nvPr/>
          </p:nvSpPr>
          <p:spPr bwMode="auto">
            <a:xfrm flipV="1">
              <a:off x="3072" y="3369"/>
              <a:ext cx="0" cy="96"/>
            </a:xfrm>
            <a:prstGeom prst="line">
              <a:avLst/>
            </a:prstGeom>
            <a:noFill/>
            <a:ln w="9525">
              <a:solidFill>
                <a:schemeClr val="tx1"/>
              </a:solidFill>
              <a:round/>
              <a:headEnd/>
              <a:tailEnd/>
            </a:ln>
          </p:spPr>
          <p:txBody>
            <a:bodyPr/>
            <a:lstStyle/>
            <a:p>
              <a:endParaRPr lang="en-US"/>
            </a:p>
          </p:txBody>
        </p:sp>
        <p:sp>
          <p:nvSpPr>
            <p:cNvPr id="304158" name="Line 149"/>
            <p:cNvSpPr>
              <a:spLocks noChangeShapeType="1"/>
            </p:cNvSpPr>
            <p:nvPr/>
          </p:nvSpPr>
          <p:spPr bwMode="auto">
            <a:xfrm flipV="1">
              <a:off x="3168" y="3369"/>
              <a:ext cx="0" cy="96"/>
            </a:xfrm>
            <a:prstGeom prst="line">
              <a:avLst/>
            </a:prstGeom>
            <a:noFill/>
            <a:ln w="9525">
              <a:solidFill>
                <a:schemeClr val="tx1"/>
              </a:solidFill>
              <a:round/>
              <a:headEnd/>
              <a:tailEnd/>
            </a:ln>
          </p:spPr>
          <p:txBody>
            <a:bodyPr/>
            <a:lstStyle/>
            <a:p>
              <a:endParaRPr lang="en-US"/>
            </a:p>
          </p:txBody>
        </p:sp>
        <p:sp>
          <p:nvSpPr>
            <p:cNvPr id="304159" name="Line 150"/>
            <p:cNvSpPr>
              <a:spLocks noChangeShapeType="1"/>
            </p:cNvSpPr>
            <p:nvPr/>
          </p:nvSpPr>
          <p:spPr bwMode="auto">
            <a:xfrm flipV="1">
              <a:off x="3264" y="3369"/>
              <a:ext cx="0" cy="96"/>
            </a:xfrm>
            <a:prstGeom prst="line">
              <a:avLst/>
            </a:prstGeom>
            <a:noFill/>
            <a:ln w="9525">
              <a:solidFill>
                <a:schemeClr val="tx1"/>
              </a:solidFill>
              <a:round/>
              <a:headEnd/>
              <a:tailEnd/>
            </a:ln>
          </p:spPr>
          <p:txBody>
            <a:bodyPr/>
            <a:lstStyle/>
            <a:p>
              <a:endParaRPr lang="en-US"/>
            </a:p>
          </p:txBody>
        </p:sp>
        <p:sp>
          <p:nvSpPr>
            <p:cNvPr id="304160" name="Line 151"/>
            <p:cNvSpPr>
              <a:spLocks noChangeShapeType="1"/>
            </p:cNvSpPr>
            <p:nvPr/>
          </p:nvSpPr>
          <p:spPr bwMode="auto">
            <a:xfrm flipV="1">
              <a:off x="3456" y="3369"/>
              <a:ext cx="0" cy="96"/>
            </a:xfrm>
            <a:prstGeom prst="line">
              <a:avLst/>
            </a:prstGeom>
            <a:noFill/>
            <a:ln w="9525">
              <a:solidFill>
                <a:schemeClr val="tx1"/>
              </a:solidFill>
              <a:round/>
              <a:headEnd/>
              <a:tailEnd/>
            </a:ln>
          </p:spPr>
          <p:txBody>
            <a:bodyPr/>
            <a:lstStyle/>
            <a:p>
              <a:endParaRPr lang="en-US"/>
            </a:p>
          </p:txBody>
        </p:sp>
        <p:sp>
          <p:nvSpPr>
            <p:cNvPr id="304161" name="Line 152"/>
            <p:cNvSpPr>
              <a:spLocks noChangeShapeType="1"/>
            </p:cNvSpPr>
            <p:nvPr/>
          </p:nvSpPr>
          <p:spPr bwMode="auto">
            <a:xfrm flipV="1">
              <a:off x="3552" y="3369"/>
              <a:ext cx="0" cy="96"/>
            </a:xfrm>
            <a:prstGeom prst="line">
              <a:avLst/>
            </a:prstGeom>
            <a:noFill/>
            <a:ln w="9525">
              <a:solidFill>
                <a:schemeClr val="tx1"/>
              </a:solidFill>
              <a:round/>
              <a:headEnd/>
              <a:tailEnd/>
            </a:ln>
          </p:spPr>
          <p:txBody>
            <a:bodyPr/>
            <a:lstStyle/>
            <a:p>
              <a:endParaRPr lang="en-US"/>
            </a:p>
          </p:txBody>
        </p:sp>
        <p:sp>
          <p:nvSpPr>
            <p:cNvPr id="304162" name="Line 153"/>
            <p:cNvSpPr>
              <a:spLocks noChangeShapeType="1"/>
            </p:cNvSpPr>
            <p:nvPr/>
          </p:nvSpPr>
          <p:spPr bwMode="auto">
            <a:xfrm flipV="1">
              <a:off x="3648" y="3369"/>
              <a:ext cx="0" cy="96"/>
            </a:xfrm>
            <a:prstGeom prst="line">
              <a:avLst/>
            </a:prstGeom>
            <a:noFill/>
            <a:ln w="9525">
              <a:solidFill>
                <a:schemeClr val="tx1"/>
              </a:solidFill>
              <a:round/>
              <a:headEnd/>
              <a:tailEnd/>
            </a:ln>
          </p:spPr>
          <p:txBody>
            <a:bodyPr/>
            <a:lstStyle/>
            <a:p>
              <a:endParaRPr lang="en-US"/>
            </a:p>
          </p:txBody>
        </p:sp>
        <p:sp>
          <p:nvSpPr>
            <p:cNvPr id="304163" name="Line 154"/>
            <p:cNvSpPr>
              <a:spLocks noChangeShapeType="1"/>
            </p:cNvSpPr>
            <p:nvPr/>
          </p:nvSpPr>
          <p:spPr bwMode="auto">
            <a:xfrm flipV="1">
              <a:off x="3744" y="3369"/>
              <a:ext cx="0" cy="96"/>
            </a:xfrm>
            <a:prstGeom prst="line">
              <a:avLst/>
            </a:prstGeom>
            <a:noFill/>
            <a:ln w="9525">
              <a:solidFill>
                <a:schemeClr val="tx1"/>
              </a:solidFill>
              <a:round/>
              <a:headEnd/>
              <a:tailEnd/>
            </a:ln>
          </p:spPr>
          <p:txBody>
            <a:bodyPr/>
            <a:lstStyle/>
            <a:p>
              <a:endParaRPr lang="en-US"/>
            </a:p>
          </p:txBody>
        </p:sp>
        <p:sp>
          <p:nvSpPr>
            <p:cNvPr id="304164" name="Line 155"/>
            <p:cNvSpPr>
              <a:spLocks noChangeShapeType="1"/>
            </p:cNvSpPr>
            <p:nvPr/>
          </p:nvSpPr>
          <p:spPr bwMode="auto">
            <a:xfrm flipV="1">
              <a:off x="3840" y="3273"/>
              <a:ext cx="0" cy="192"/>
            </a:xfrm>
            <a:prstGeom prst="line">
              <a:avLst/>
            </a:prstGeom>
            <a:noFill/>
            <a:ln w="9525">
              <a:solidFill>
                <a:schemeClr val="tx1"/>
              </a:solidFill>
              <a:round/>
              <a:headEnd/>
              <a:tailEnd/>
            </a:ln>
          </p:spPr>
          <p:txBody>
            <a:bodyPr/>
            <a:lstStyle/>
            <a:p>
              <a:endParaRPr lang="en-US"/>
            </a:p>
          </p:txBody>
        </p:sp>
        <p:sp>
          <p:nvSpPr>
            <p:cNvPr id="304165" name="Line 156"/>
            <p:cNvSpPr>
              <a:spLocks noChangeShapeType="1"/>
            </p:cNvSpPr>
            <p:nvPr/>
          </p:nvSpPr>
          <p:spPr bwMode="auto">
            <a:xfrm flipV="1">
              <a:off x="3360" y="3273"/>
              <a:ext cx="0" cy="192"/>
            </a:xfrm>
            <a:prstGeom prst="line">
              <a:avLst/>
            </a:prstGeom>
            <a:noFill/>
            <a:ln w="9525">
              <a:solidFill>
                <a:schemeClr val="tx1"/>
              </a:solidFill>
              <a:round/>
              <a:headEnd/>
              <a:tailEnd/>
            </a:ln>
          </p:spPr>
          <p:txBody>
            <a:bodyPr/>
            <a:lstStyle/>
            <a:p>
              <a:endParaRPr lang="en-US"/>
            </a:p>
          </p:txBody>
        </p:sp>
        <p:sp>
          <p:nvSpPr>
            <p:cNvPr id="304166" name="Line 157"/>
            <p:cNvSpPr>
              <a:spLocks noChangeShapeType="1"/>
            </p:cNvSpPr>
            <p:nvPr/>
          </p:nvSpPr>
          <p:spPr bwMode="auto">
            <a:xfrm flipV="1">
              <a:off x="960" y="3273"/>
              <a:ext cx="0" cy="192"/>
            </a:xfrm>
            <a:prstGeom prst="line">
              <a:avLst/>
            </a:prstGeom>
            <a:noFill/>
            <a:ln w="9525">
              <a:solidFill>
                <a:schemeClr val="tx1"/>
              </a:solidFill>
              <a:round/>
              <a:headEnd/>
              <a:tailEnd/>
            </a:ln>
          </p:spPr>
          <p:txBody>
            <a:bodyPr/>
            <a:lstStyle/>
            <a:p>
              <a:endParaRPr lang="en-US"/>
            </a:p>
          </p:txBody>
        </p:sp>
        <p:sp>
          <p:nvSpPr>
            <p:cNvPr id="304167" name="Line 158"/>
            <p:cNvSpPr>
              <a:spLocks noChangeShapeType="1"/>
            </p:cNvSpPr>
            <p:nvPr/>
          </p:nvSpPr>
          <p:spPr bwMode="auto">
            <a:xfrm flipV="1">
              <a:off x="1056" y="3369"/>
              <a:ext cx="0" cy="96"/>
            </a:xfrm>
            <a:prstGeom prst="line">
              <a:avLst/>
            </a:prstGeom>
            <a:noFill/>
            <a:ln w="9525">
              <a:solidFill>
                <a:schemeClr val="tx1"/>
              </a:solidFill>
              <a:round/>
              <a:headEnd/>
              <a:tailEnd/>
            </a:ln>
          </p:spPr>
          <p:txBody>
            <a:bodyPr/>
            <a:lstStyle/>
            <a:p>
              <a:endParaRPr lang="en-US"/>
            </a:p>
          </p:txBody>
        </p:sp>
        <p:sp>
          <p:nvSpPr>
            <p:cNvPr id="304168" name="Line 159"/>
            <p:cNvSpPr>
              <a:spLocks noChangeShapeType="1"/>
            </p:cNvSpPr>
            <p:nvPr/>
          </p:nvSpPr>
          <p:spPr bwMode="auto">
            <a:xfrm flipV="1">
              <a:off x="1152" y="3369"/>
              <a:ext cx="0" cy="96"/>
            </a:xfrm>
            <a:prstGeom prst="line">
              <a:avLst/>
            </a:prstGeom>
            <a:noFill/>
            <a:ln w="9525">
              <a:solidFill>
                <a:schemeClr val="tx1"/>
              </a:solidFill>
              <a:round/>
              <a:headEnd/>
              <a:tailEnd/>
            </a:ln>
          </p:spPr>
          <p:txBody>
            <a:bodyPr/>
            <a:lstStyle/>
            <a:p>
              <a:endParaRPr lang="en-US"/>
            </a:p>
          </p:txBody>
        </p:sp>
        <p:sp>
          <p:nvSpPr>
            <p:cNvPr id="304169" name="Line 160"/>
            <p:cNvSpPr>
              <a:spLocks noChangeShapeType="1"/>
            </p:cNvSpPr>
            <p:nvPr/>
          </p:nvSpPr>
          <p:spPr bwMode="auto">
            <a:xfrm flipV="1">
              <a:off x="1248" y="3369"/>
              <a:ext cx="0" cy="96"/>
            </a:xfrm>
            <a:prstGeom prst="line">
              <a:avLst/>
            </a:prstGeom>
            <a:noFill/>
            <a:ln w="9525">
              <a:solidFill>
                <a:schemeClr val="tx1"/>
              </a:solidFill>
              <a:round/>
              <a:headEnd/>
              <a:tailEnd/>
            </a:ln>
          </p:spPr>
          <p:txBody>
            <a:bodyPr/>
            <a:lstStyle/>
            <a:p>
              <a:endParaRPr lang="en-US"/>
            </a:p>
          </p:txBody>
        </p:sp>
        <p:sp>
          <p:nvSpPr>
            <p:cNvPr id="304170" name="Line 161"/>
            <p:cNvSpPr>
              <a:spLocks noChangeShapeType="1"/>
            </p:cNvSpPr>
            <p:nvPr/>
          </p:nvSpPr>
          <p:spPr bwMode="auto">
            <a:xfrm flipV="1">
              <a:off x="1344" y="3369"/>
              <a:ext cx="0" cy="96"/>
            </a:xfrm>
            <a:prstGeom prst="line">
              <a:avLst/>
            </a:prstGeom>
            <a:noFill/>
            <a:ln w="9525">
              <a:solidFill>
                <a:schemeClr val="tx1"/>
              </a:solidFill>
              <a:round/>
              <a:headEnd/>
              <a:tailEnd/>
            </a:ln>
          </p:spPr>
          <p:txBody>
            <a:bodyPr/>
            <a:lstStyle/>
            <a:p>
              <a:endParaRPr lang="en-US"/>
            </a:p>
          </p:txBody>
        </p:sp>
        <p:sp>
          <p:nvSpPr>
            <p:cNvPr id="304171" name="Line 162"/>
            <p:cNvSpPr>
              <a:spLocks noChangeShapeType="1"/>
            </p:cNvSpPr>
            <p:nvPr/>
          </p:nvSpPr>
          <p:spPr bwMode="auto">
            <a:xfrm flipV="1">
              <a:off x="1536" y="3369"/>
              <a:ext cx="0" cy="96"/>
            </a:xfrm>
            <a:prstGeom prst="line">
              <a:avLst/>
            </a:prstGeom>
            <a:noFill/>
            <a:ln w="9525">
              <a:solidFill>
                <a:schemeClr val="tx1"/>
              </a:solidFill>
              <a:round/>
              <a:headEnd/>
              <a:tailEnd/>
            </a:ln>
          </p:spPr>
          <p:txBody>
            <a:bodyPr/>
            <a:lstStyle/>
            <a:p>
              <a:endParaRPr lang="en-US"/>
            </a:p>
          </p:txBody>
        </p:sp>
        <p:sp>
          <p:nvSpPr>
            <p:cNvPr id="304172" name="Line 163"/>
            <p:cNvSpPr>
              <a:spLocks noChangeShapeType="1"/>
            </p:cNvSpPr>
            <p:nvPr/>
          </p:nvSpPr>
          <p:spPr bwMode="auto">
            <a:xfrm flipV="1">
              <a:off x="1632" y="3369"/>
              <a:ext cx="0" cy="96"/>
            </a:xfrm>
            <a:prstGeom prst="line">
              <a:avLst/>
            </a:prstGeom>
            <a:noFill/>
            <a:ln w="9525">
              <a:solidFill>
                <a:schemeClr val="tx1"/>
              </a:solidFill>
              <a:round/>
              <a:headEnd/>
              <a:tailEnd/>
            </a:ln>
          </p:spPr>
          <p:txBody>
            <a:bodyPr/>
            <a:lstStyle/>
            <a:p>
              <a:endParaRPr lang="en-US"/>
            </a:p>
          </p:txBody>
        </p:sp>
        <p:sp>
          <p:nvSpPr>
            <p:cNvPr id="304173" name="Line 164"/>
            <p:cNvSpPr>
              <a:spLocks noChangeShapeType="1"/>
            </p:cNvSpPr>
            <p:nvPr/>
          </p:nvSpPr>
          <p:spPr bwMode="auto">
            <a:xfrm flipV="1">
              <a:off x="1728" y="3369"/>
              <a:ext cx="0" cy="96"/>
            </a:xfrm>
            <a:prstGeom prst="line">
              <a:avLst/>
            </a:prstGeom>
            <a:noFill/>
            <a:ln w="9525">
              <a:solidFill>
                <a:schemeClr val="tx1"/>
              </a:solidFill>
              <a:round/>
              <a:headEnd/>
              <a:tailEnd/>
            </a:ln>
          </p:spPr>
          <p:txBody>
            <a:bodyPr/>
            <a:lstStyle/>
            <a:p>
              <a:endParaRPr lang="en-US"/>
            </a:p>
          </p:txBody>
        </p:sp>
        <p:sp>
          <p:nvSpPr>
            <p:cNvPr id="304174" name="Line 165"/>
            <p:cNvSpPr>
              <a:spLocks noChangeShapeType="1"/>
            </p:cNvSpPr>
            <p:nvPr/>
          </p:nvSpPr>
          <p:spPr bwMode="auto">
            <a:xfrm flipV="1">
              <a:off x="1824" y="3369"/>
              <a:ext cx="0" cy="96"/>
            </a:xfrm>
            <a:prstGeom prst="line">
              <a:avLst/>
            </a:prstGeom>
            <a:noFill/>
            <a:ln w="9525">
              <a:solidFill>
                <a:schemeClr val="tx1"/>
              </a:solidFill>
              <a:round/>
              <a:headEnd/>
              <a:tailEnd/>
            </a:ln>
          </p:spPr>
          <p:txBody>
            <a:bodyPr/>
            <a:lstStyle/>
            <a:p>
              <a:endParaRPr lang="en-US"/>
            </a:p>
          </p:txBody>
        </p:sp>
        <p:sp>
          <p:nvSpPr>
            <p:cNvPr id="304175" name="Line 166"/>
            <p:cNvSpPr>
              <a:spLocks noChangeShapeType="1"/>
            </p:cNvSpPr>
            <p:nvPr/>
          </p:nvSpPr>
          <p:spPr bwMode="auto">
            <a:xfrm flipV="1">
              <a:off x="1440" y="3273"/>
              <a:ext cx="0" cy="192"/>
            </a:xfrm>
            <a:prstGeom prst="line">
              <a:avLst/>
            </a:prstGeom>
            <a:noFill/>
            <a:ln w="9525">
              <a:solidFill>
                <a:schemeClr val="tx1"/>
              </a:solidFill>
              <a:round/>
              <a:headEnd/>
              <a:tailEnd/>
            </a:ln>
          </p:spPr>
          <p:txBody>
            <a:bodyPr/>
            <a:lstStyle/>
            <a:p>
              <a:endParaRPr lang="en-US"/>
            </a:p>
          </p:txBody>
        </p:sp>
        <p:sp>
          <p:nvSpPr>
            <p:cNvPr id="304176" name="Line 167"/>
            <p:cNvSpPr>
              <a:spLocks noChangeShapeType="1"/>
            </p:cNvSpPr>
            <p:nvPr/>
          </p:nvSpPr>
          <p:spPr bwMode="auto">
            <a:xfrm flipV="1">
              <a:off x="3936" y="3369"/>
              <a:ext cx="0" cy="96"/>
            </a:xfrm>
            <a:prstGeom prst="line">
              <a:avLst/>
            </a:prstGeom>
            <a:noFill/>
            <a:ln w="9525">
              <a:solidFill>
                <a:schemeClr val="tx1"/>
              </a:solidFill>
              <a:round/>
              <a:headEnd/>
              <a:tailEnd/>
            </a:ln>
          </p:spPr>
          <p:txBody>
            <a:bodyPr/>
            <a:lstStyle/>
            <a:p>
              <a:endParaRPr lang="en-US"/>
            </a:p>
          </p:txBody>
        </p:sp>
        <p:sp>
          <p:nvSpPr>
            <p:cNvPr id="304177" name="Line 168"/>
            <p:cNvSpPr>
              <a:spLocks noChangeShapeType="1"/>
            </p:cNvSpPr>
            <p:nvPr/>
          </p:nvSpPr>
          <p:spPr bwMode="auto">
            <a:xfrm flipV="1">
              <a:off x="4032" y="3369"/>
              <a:ext cx="0" cy="96"/>
            </a:xfrm>
            <a:prstGeom prst="line">
              <a:avLst/>
            </a:prstGeom>
            <a:noFill/>
            <a:ln w="9525">
              <a:solidFill>
                <a:schemeClr val="tx1"/>
              </a:solidFill>
              <a:round/>
              <a:headEnd/>
              <a:tailEnd/>
            </a:ln>
          </p:spPr>
          <p:txBody>
            <a:bodyPr/>
            <a:lstStyle/>
            <a:p>
              <a:endParaRPr lang="en-US"/>
            </a:p>
          </p:txBody>
        </p:sp>
        <p:sp>
          <p:nvSpPr>
            <p:cNvPr id="304178" name="Line 169"/>
            <p:cNvSpPr>
              <a:spLocks noChangeShapeType="1"/>
            </p:cNvSpPr>
            <p:nvPr/>
          </p:nvSpPr>
          <p:spPr bwMode="auto">
            <a:xfrm flipV="1">
              <a:off x="4128" y="3369"/>
              <a:ext cx="0" cy="96"/>
            </a:xfrm>
            <a:prstGeom prst="line">
              <a:avLst/>
            </a:prstGeom>
            <a:noFill/>
            <a:ln w="9525">
              <a:solidFill>
                <a:schemeClr val="tx1"/>
              </a:solidFill>
              <a:round/>
              <a:headEnd/>
              <a:tailEnd/>
            </a:ln>
          </p:spPr>
          <p:txBody>
            <a:bodyPr/>
            <a:lstStyle/>
            <a:p>
              <a:endParaRPr lang="en-US"/>
            </a:p>
          </p:txBody>
        </p:sp>
        <p:sp>
          <p:nvSpPr>
            <p:cNvPr id="304179" name="Line 170"/>
            <p:cNvSpPr>
              <a:spLocks noChangeShapeType="1"/>
            </p:cNvSpPr>
            <p:nvPr/>
          </p:nvSpPr>
          <p:spPr bwMode="auto">
            <a:xfrm flipV="1">
              <a:off x="4224" y="3369"/>
              <a:ext cx="0" cy="96"/>
            </a:xfrm>
            <a:prstGeom prst="line">
              <a:avLst/>
            </a:prstGeom>
            <a:noFill/>
            <a:ln w="9525">
              <a:solidFill>
                <a:schemeClr val="tx1"/>
              </a:solidFill>
              <a:round/>
              <a:headEnd/>
              <a:tailEnd/>
            </a:ln>
          </p:spPr>
          <p:txBody>
            <a:bodyPr/>
            <a:lstStyle/>
            <a:p>
              <a:endParaRPr lang="en-US"/>
            </a:p>
          </p:txBody>
        </p:sp>
        <p:sp>
          <p:nvSpPr>
            <p:cNvPr id="304180" name="Line 171"/>
            <p:cNvSpPr>
              <a:spLocks noChangeShapeType="1"/>
            </p:cNvSpPr>
            <p:nvPr/>
          </p:nvSpPr>
          <p:spPr bwMode="auto">
            <a:xfrm flipV="1">
              <a:off x="4416" y="3369"/>
              <a:ext cx="0" cy="96"/>
            </a:xfrm>
            <a:prstGeom prst="line">
              <a:avLst/>
            </a:prstGeom>
            <a:noFill/>
            <a:ln w="9525">
              <a:solidFill>
                <a:schemeClr val="tx1"/>
              </a:solidFill>
              <a:round/>
              <a:headEnd/>
              <a:tailEnd/>
            </a:ln>
          </p:spPr>
          <p:txBody>
            <a:bodyPr/>
            <a:lstStyle/>
            <a:p>
              <a:endParaRPr lang="en-US"/>
            </a:p>
          </p:txBody>
        </p:sp>
        <p:sp>
          <p:nvSpPr>
            <p:cNvPr id="304181" name="Line 172"/>
            <p:cNvSpPr>
              <a:spLocks noChangeShapeType="1"/>
            </p:cNvSpPr>
            <p:nvPr/>
          </p:nvSpPr>
          <p:spPr bwMode="auto">
            <a:xfrm flipV="1">
              <a:off x="4512" y="3369"/>
              <a:ext cx="0" cy="96"/>
            </a:xfrm>
            <a:prstGeom prst="line">
              <a:avLst/>
            </a:prstGeom>
            <a:noFill/>
            <a:ln w="9525">
              <a:solidFill>
                <a:schemeClr val="tx1"/>
              </a:solidFill>
              <a:round/>
              <a:headEnd/>
              <a:tailEnd/>
            </a:ln>
          </p:spPr>
          <p:txBody>
            <a:bodyPr/>
            <a:lstStyle/>
            <a:p>
              <a:endParaRPr lang="en-US"/>
            </a:p>
          </p:txBody>
        </p:sp>
        <p:sp>
          <p:nvSpPr>
            <p:cNvPr id="304182" name="Line 173"/>
            <p:cNvSpPr>
              <a:spLocks noChangeShapeType="1"/>
            </p:cNvSpPr>
            <p:nvPr/>
          </p:nvSpPr>
          <p:spPr bwMode="auto">
            <a:xfrm flipV="1">
              <a:off x="4608" y="3369"/>
              <a:ext cx="0" cy="96"/>
            </a:xfrm>
            <a:prstGeom prst="line">
              <a:avLst/>
            </a:prstGeom>
            <a:noFill/>
            <a:ln w="9525">
              <a:solidFill>
                <a:schemeClr val="tx1"/>
              </a:solidFill>
              <a:round/>
              <a:headEnd/>
              <a:tailEnd/>
            </a:ln>
          </p:spPr>
          <p:txBody>
            <a:bodyPr/>
            <a:lstStyle/>
            <a:p>
              <a:endParaRPr lang="en-US"/>
            </a:p>
          </p:txBody>
        </p:sp>
        <p:sp>
          <p:nvSpPr>
            <p:cNvPr id="304183" name="Line 174"/>
            <p:cNvSpPr>
              <a:spLocks noChangeShapeType="1"/>
            </p:cNvSpPr>
            <p:nvPr/>
          </p:nvSpPr>
          <p:spPr bwMode="auto">
            <a:xfrm flipV="1">
              <a:off x="4704" y="3369"/>
              <a:ext cx="0" cy="96"/>
            </a:xfrm>
            <a:prstGeom prst="line">
              <a:avLst/>
            </a:prstGeom>
            <a:noFill/>
            <a:ln w="9525">
              <a:solidFill>
                <a:schemeClr val="tx1"/>
              </a:solidFill>
              <a:round/>
              <a:headEnd/>
              <a:tailEnd/>
            </a:ln>
          </p:spPr>
          <p:txBody>
            <a:bodyPr/>
            <a:lstStyle/>
            <a:p>
              <a:endParaRPr lang="en-US"/>
            </a:p>
          </p:txBody>
        </p:sp>
        <p:sp>
          <p:nvSpPr>
            <p:cNvPr id="304184" name="Line 175"/>
            <p:cNvSpPr>
              <a:spLocks noChangeShapeType="1"/>
            </p:cNvSpPr>
            <p:nvPr/>
          </p:nvSpPr>
          <p:spPr bwMode="auto">
            <a:xfrm flipV="1">
              <a:off x="4800" y="3273"/>
              <a:ext cx="0" cy="192"/>
            </a:xfrm>
            <a:prstGeom prst="line">
              <a:avLst/>
            </a:prstGeom>
            <a:noFill/>
            <a:ln w="9525">
              <a:solidFill>
                <a:schemeClr val="tx1"/>
              </a:solidFill>
              <a:round/>
              <a:headEnd/>
              <a:tailEnd/>
            </a:ln>
          </p:spPr>
          <p:txBody>
            <a:bodyPr/>
            <a:lstStyle/>
            <a:p>
              <a:endParaRPr lang="en-US"/>
            </a:p>
          </p:txBody>
        </p:sp>
        <p:sp>
          <p:nvSpPr>
            <p:cNvPr id="304185" name="Line 176"/>
            <p:cNvSpPr>
              <a:spLocks noChangeShapeType="1"/>
            </p:cNvSpPr>
            <p:nvPr/>
          </p:nvSpPr>
          <p:spPr bwMode="auto">
            <a:xfrm flipV="1">
              <a:off x="4320" y="3273"/>
              <a:ext cx="0" cy="192"/>
            </a:xfrm>
            <a:prstGeom prst="line">
              <a:avLst/>
            </a:prstGeom>
            <a:noFill/>
            <a:ln w="9525">
              <a:solidFill>
                <a:schemeClr val="tx1"/>
              </a:solidFill>
              <a:round/>
              <a:headEnd/>
              <a:tailEnd/>
            </a:ln>
          </p:spPr>
          <p:txBody>
            <a:bodyPr/>
            <a:lstStyle/>
            <a:p>
              <a:endParaRPr lang="en-US"/>
            </a:p>
          </p:txBody>
        </p:sp>
        <p:sp>
          <p:nvSpPr>
            <p:cNvPr id="304186" name="Line 177"/>
            <p:cNvSpPr>
              <a:spLocks noChangeShapeType="1"/>
            </p:cNvSpPr>
            <p:nvPr/>
          </p:nvSpPr>
          <p:spPr bwMode="auto">
            <a:xfrm flipV="1">
              <a:off x="576" y="3369"/>
              <a:ext cx="0" cy="96"/>
            </a:xfrm>
            <a:prstGeom prst="line">
              <a:avLst/>
            </a:prstGeom>
            <a:noFill/>
            <a:ln w="9525">
              <a:solidFill>
                <a:schemeClr val="tx1"/>
              </a:solidFill>
              <a:round/>
              <a:headEnd/>
              <a:tailEnd/>
            </a:ln>
          </p:spPr>
          <p:txBody>
            <a:bodyPr/>
            <a:lstStyle/>
            <a:p>
              <a:endParaRPr lang="en-US"/>
            </a:p>
          </p:txBody>
        </p:sp>
        <p:sp>
          <p:nvSpPr>
            <p:cNvPr id="304187" name="Line 178"/>
            <p:cNvSpPr>
              <a:spLocks noChangeShapeType="1"/>
            </p:cNvSpPr>
            <p:nvPr/>
          </p:nvSpPr>
          <p:spPr bwMode="auto">
            <a:xfrm flipV="1">
              <a:off x="672" y="3369"/>
              <a:ext cx="0" cy="96"/>
            </a:xfrm>
            <a:prstGeom prst="line">
              <a:avLst/>
            </a:prstGeom>
            <a:noFill/>
            <a:ln w="9525">
              <a:solidFill>
                <a:schemeClr val="tx1"/>
              </a:solidFill>
              <a:round/>
              <a:headEnd/>
              <a:tailEnd/>
            </a:ln>
          </p:spPr>
          <p:txBody>
            <a:bodyPr/>
            <a:lstStyle/>
            <a:p>
              <a:endParaRPr lang="en-US"/>
            </a:p>
          </p:txBody>
        </p:sp>
        <p:sp>
          <p:nvSpPr>
            <p:cNvPr id="304188" name="Line 179"/>
            <p:cNvSpPr>
              <a:spLocks noChangeShapeType="1"/>
            </p:cNvSpPr>
            <p:nvPr/>
          </p:nvSpPr>
          <p:spPr bwMode="auto">
            <a:xfrm flipV="1">
              <a:off x="5088" y="3369"/>
              <a:ext cx="0" cy="96"/>
            </a:xfrm>
            <a:prstGeom prst="line">
              <a:avLst/>
            </a:prstGeom>
            <a:noFill/>
            <a:ln w="9525">
              <a:solidFill>
                <a:schemeClr val="tx1"/>
              </a:solidFill>
              <a:round/>
              <a:headEnd/>
              <a:tailEnd/>
            </a:ln>
          </p:spPr>
          <p:txBody>
            <a:bodyPr/>
            <a:lstStyle/>
            <a:p>
              <a:endParaRPr lang="en-US"/>
            </a:p>
          </p:txBody>
        </p:sp>
        <p:sp>
          <p:nvSpPr>
            <p:cNvPr id="304189" name="Line 180"/>
            <p:cNvSpPr>
              <a:spLocks noChangeShapeType="1"/>
            </p:cNvSpPr>
            <p:nvPr/>
          </p:nvSpPr>
          <p:spPr bwMode="auto">
            <a:xfrm flipV="1">
              <a:off x="5184" y="3369"/>
              <a:ext cx="0" cy="96"/>
            </a:xfrm>
            <a:prstGeom prst="line">
              <a:avLst/>
            </a:prstGeom>
            <a:noFill/>
            <a:ln w="9525">
              <a:solidFill>
                <a:schemeClr val="tx1"/>
              </a:solidFill>
              <a:round/>
              <a:headEnd/>
              <a:tailEnd/>
            </a:ln>
          </p:spPr>
          <p:txBody>
            <a:bodyPr/>
            <a:lstStyle/>
            <a:p>
              <a:endParaRPr lang="en-US"/>
            </a:p>
          </p:txBody>
        </p:sp>
        <p:sp>
          <p:nvSpPr>
            <p:cNvPr id="304190" name="Line 181"/>
            <p:cNvSpPr>
              <a:spLocks noChangeShapeType="1"/>
            </p:cNvSpPr>
            <p:nvPr/>
          </p:nvSpPr>
          <p:spPr bwMode="auto">
            <a:xfrm flipV="1">
              <a:off x="4896" y="3369"/>
              <a:ext cx="0" cy="96"/>
            </a:xfrm>
            <a:prstGeom prst="line">
              <a:avLst/>
            </a:prstGeom>
            <a:noFill/>
            <a:ln w="9525">
              <a:solidFill>
                <a:schemeClr val="tx1"/>
              </a:solidFill>
              <a:round/>
              <a:headEnd/>
              <a:tailEnd/>
            </a:ln>
          </p:spPr>
          <p:txBody>
            <a:bodyPr/>
            <a:lstStyle/>
            <a:p>
              <a:endParaRPr lang="en-US"/>
            </a:p>
          </p:txBody>
        </p:sp>
        <p:sp>
          <p:nvSpPr>
            <p:cNvPr id="304191" name="Line 182"/>
            <p:cNvSpPr>
              <a:spLocks noChangeShapeType="1"/>
            </p:cNvSpPr>
            <p:nvPr/>
          </p:nvSpPr>
          <p:spPr bwMode="auto">
            <a:xfrm flipV="1">
              <a:off x="4992" y="3369"/>
              <a:ext cx="0" cy="96"/>
            </a:xfrm>
            <a:prstGeom prst="line">
              <a:avLst/>
            </a:prstGeom>
            <a:noFill/>
            <a:ln w="9525">
              <a:solidFill>
                <a:schemeClr val="tx1"/>
              </a:solidFill>
              <a:round/>
              <a:headEnd/>
              <a:tailEnd/>
            </a:ln>
          </p:spPr>
          <p:txBody>
            <a:bodyPr/>
            <a:lstStyle/>
            <a:p>
              <a:endParaRPr lang="en-US"/>
            </a:p>
          </p:txBody>
        </p:sp>
        <p:sp>
          <p:nvSpPr>
            <p:cNvPr id="304192" name="Text Box 183"/>
            <p:cNvSpPr txBox="1">
              <a:spLocks noChangeArrowheads="1"/>
            </p:cNvSpPr>
            <p:nvPr/>
          </p:nvSpPr>
          <p:spPr bwMode="auto">
            <a:xfrm>
              <a:off x="3260" y="2994"/>
              <a:ext cx="196" cy="231"/>
            </a:xfrm>
            <a:prstGeom prst="rect">
              <a:avLst/>
            </a:prstGeom>
            <a:noFill/>
            <a:ln w="9525">
              <a:noFill/>
              <a:miter lim="800000"/>
              <a:headEnd/>
              <a:tailEnd/>
            </a:ln>
          </p:spPr>
          <p:txBody>
            <a:bodyPr wrap="none">
              <a:spAutoFit/>
            </a:bodyPr>
            <a:lstStyle/>
            <a:p>
              <a:r>
                <a:rPr lang="en-US" sz="1800"/>
                <a:t>5</a:t>
              </a:r>
            </a:p>
          </p:txBody>
        </p:sp>
        <p:sp>
          <p:nvSpPr>
            <p:cNvPr id="304193" name="Text Box 184"/>
            <p:cNvSpPr txBox="1">
              <a:spLocks noChangeArrowheads="1"/>
            </p:cNvSpPr>
            <p:nvPr/>
          </p:nvSpPr>
          <p:spPr bwMode="auto">
            <a:xfrm>
              <a:off x="4220" y="2985"/>
              <a:ext cx="196" cy="231"/>
            </a:xfrm>
            <a:prstGeom prst="rect">
              <a:avLst/>
            </a:prstGeom>
            <a:noFill/>
            <a:ln w="9525">
              <a:noFill/>
              <a:miter lim="800000"/>
              <a:headEnd/>
              <a:tailEnd/>
            </a:ln>
          </p:spPr>
          <p:txBody>
            <a:bodyPr wrap="none">
              <a:spAutoFit/>
            </a:bodyPr>
            <a:lstStyle/>
            <a:p>
              <a:r>
                <a:rPr lang="en-US" sz="1800"/>
                <a:t>6</a:t>
              </a:r>
            </a:p>
          </p:txBody>
        </p:sp>
        <p:sp>
          <p:nvSpPr>
            <p:cNvPr id="304194" name="Text Box 185"/>
            <p:cNvSpPr txBox="1">
              <a:spLocks noChangeArrowheads="1"/>
            </p:cNvSpPr>
            <p:nvPr/>
          </p:nvSpPr>
          <p:spPr bwMode="auto">
            <a:xfrm>
              <a:off x="2304" y="2985"/>
              <a:ext cx="196" cy="231"/>
            </a:xfrm>
            <a:prstGeom prst="rect">
              <a:avLst/>
            </a:prstGeom>
            <a:noFill/>
            <a:ln w="9525">
              <a:noFill/>
              <a:miter lim="800000"/>
              <a:headEnd/>
              <a:tailEnd/>
            </a:ln>
          </p:spPr>
          <p:txBody>
            <a:bodyPr wrap="none">
              <a:spAutoFit/>
            </a:bodyPr>
            <a:lstStyle/>
            <a:p>
              <a:r>
                <a:rPr lang="en-US" sz="1800"/>
                <a:t>4</a:t>
              </a:r>
            </a:p>
          </p:txBody>
        </p:sp>
        <p:sp>
          <p:nvSpPr>
            <p:cNvPr id="304195" name="Text Box 186"/>
            <p:cNvSpPr txBox="1">
              <a:spLocks noChangeArrowheads="1"/>
            </p:cNvSpPr>
            <p:nvPr/>
          </p:nvSpPr>
          <p:spPr bwMode="auto">
            <a:xfrm>
              <a:off x="1344" y="2994"/>
              <a:ext cx="196" cy="231"/>
            </a:xfrm>
            <a:prstGeom prst="rect">
              <a:avLst/>
            </a:prstGeom>
            <a:noFill/>
            <a:ln w="9525">
              <a:noFill/>
              <a:miter lim="800000"/>
              <a:headEnd/>
              <a:tailEnd/>
            </a:ln>
          </p:spPr>
          <p:txBody>
            <a:bodyPr wrap="none">
              <a:spAutoFit/>
            </a:bodyPr>
            <a:lstStyle/>
            <a:p>
              <a:r>
                <a:rPr lang="en-US" sz="1800"/>
                <a:t>3</a:t>
              </a:r>
            </a:p>
          </p:txBody>
        </p:sp>
        <p:sp>
          <p:nvSpPr>
            <p:cNvPr id="304196" name="Line 187"/>
            <p:cNvSpPr>
              <a:spLocks noChangeAspect="1" noChangeShapeType="1"/>
            </p:cNvSpPr>
            <p:nvPr/>
          </p:nvSpPr>
          <p:spPr bwMode="auto">
            <a:xfrm>
              <a:off x="3360" y="3561"/>
              <a:ext cx="1" cy="104"/>
            </a:xfrm>
            <a:prstGeom prst="line">
              <a:avLst/>
            </a:prstGeom>
            <a:noFill/>
            <a:ln w="9525">
              <a:solidFill>
                <a:srgbClr val="FF6600"/>
              </a:solidFill>
              <a:round/>
              <a:headEnd/>
              <a:tailEnd/>
            </a:ln>
          </p:spPr>
          <p:txBody>
            <a:bodyPr/>
            <a:lstStyle/>
            <a:p>
              <a:endParaRPr lang="en-US"/>
            </a:p>
          </p:txBody>
        </p:sp>
        <p:sp>
          <p:nvSpPr>
            <p:cNvPr id="304197" name="Line 188"/>
            <p:cNvSpPr>
              <a:spLocks noChangeShapeType="1"/>
            </p:cNvSpPr>
            <p:nvPr/>
          </p:nvSpPr>
          <p:spPr bwMode="auto">
            <a:xfrm>
              <a:off x="2208" y="3609"/>
              <a:ext cx="1104" cy="0"/>
            </a:xfrm>
            <a:prstGeom prst="line">
              <a:avLst/>
            </a:prstGeom>
            <a:noFill/>
            <a:ln w="9525">
              <a:solidFill>
                <a:schemeClr val="tx1"/>
              </a:solidFill>
              <a:round/>
              <a:headEnd/>
              <a:tailEnd type="triangle" w="med" len="med"/>
            </a:ln>
          </p:spPr>
          <p:txBody>
            <a:bodyPr/>
            <a:lstStyle/>
            <a:p>
              <a:endParaRPr lang="en-US"/>
            </a:p>
          </p:txBody>
        </p:sp>
        <p:sp>
          <p:nvSpPr>
            <p:cNvPr id="304198" name="Line 189"/>
            <p:cNvSpPr>
              <a:spLocks noChangeShapeType="1"/>
            </p:cNvSpPr>
            <p:nvPr/>
          </p:nvSpPr>
          <p:spPr bwMode="auto">
            <a:xfrm>
              <a:off x="3408" y="3609"/>
              <a:ext cx="1104" cy="0"/>
            </a:xfrm>
            <a:prstGeom prst="line">
              <a:avLst/>
            </a:prstGeom>
            <a:noFill/>
            <a:ln w="9525">
              <a:solidFill>
                <a:schemeClr val="tx1"/>
              </a:solidFill>
              <a:round/>
              <a:headEnd type="triangle" w="med" len="med"/>
              <a:tailEnd/>
            </a:ln>
          </p:spPr>
          <p:txBody>
            <a:bodyPr/>
            <a:lstStyle/>
            <a:p>
              <a:endParaRPr lang="en-US"/>
            </a:p>
          </p:txBody>
        </p:sp>
        <p:sp>
          <p:nvSpPr>
            <p:cNvPr id="304199" name="Text Box 190"/>
            <p:cNvSpPr txBox="1">
              <a:spLocks noChangeArrowheads="1"/>
            </p:cNvSpPr>
            <p:nvPr/>
          </p:nvSpPr>
          <p:spPr bwMode="auto">
            <a:xfrm>
              <a:off x="864" y="3705"/>
              <a:ext cx="4444" cy="231"/>
            </a:xfrm>
            <a:prstGeom prst="rect">
              <a:avLst/>
            </a:prstGeom>
            <a:noFill/>
            <a:ln w="9525">
              <a:noFill/>
              <a:miter lim="800000"/>
              <a:headEnd/>
              <a:tailEnd/>
            </a:ln>
          </p:spPr>
          <p:txBody>
            <a:bodyPr wrap="none">
              <a:spAutoFit/>
            </a:bodyPr>
            <a:lstStyle/>
            <a:p>
              <a:r>
                <a:rPr lang="en-US" sz="1800"/>
                <a:t>Implied range of uncertainty in a measurement reported as 5.00 cm.</a:t>
              </a:r>
            </a:p>
          </p:txBody>
        </p:sp>
        <p:sp>
          <p:nvSpPr>
            <p:cNvPr id="304200" name="Line 191"/>
            <p:cNvSpPr>
              <a:spLocks noChangeShapeType="1"/>
            </p:cNvSpPr>
            <p:nvPr/>
          </p:nvSpPr>
          <p:spPr bwMode="auto">
            <a:xfrm flipV="1">
              <a:off x="5280" y="3360"/>
              <a:ext cx="0" cy="96"/>
            </a:xfrm>
            <a:prstGeom prst="line">
              <a:avLst/>
            </a:prstGeom>
            <a:noFill/>
            <a:ln w="9525">
              <a:solidFill>
                <a:schemeClr val="tx1"/>
              </a:solidFill>
              <a:round/>
              <a:headEnd/>
              <a:tailEnd/>
            </a:ln>
          </p:spPr>
          <p:txBody>
            <a:bodyPr/>
            <a:lstStyle/>
            <a:p>
              <a:endParaRPr lang="en-US"/>
            </a:p>
          </p:txBody>
        </p:sp>
      </p:grpSp>
      <p:sp>
        <p:nvSpPr>
          <p:cNvPr id="304138" name="Line 192"/>
          <p:cNvSpPr>
            <a:spLocks noChangeShapeType="1"/>
          </p:cNvSpPr>
          <p:nvPr/>
        </p:nvSpPr>
        <p:spPr bwMode="auto">
          <a:xfrm flipV="1">
            <a:off x="8382000" y="3810000"/>
            <a:ext cx="0" cy="152400"/>
          </a:xfrm>
          <a:prstGeom prst="line">
            <a:avLst/>
          </a:prstGeom>
          <a:noFill/>
          <a:ln w="9525">
            <a:solidFill>
              <a:schemeClr val="tx1"/>
            </a:solidFill>
            <a:round/>
            <a:headEnd/>
            <a:tailEnd/>
          </a:ln>
        </p:spPr>
        <p:txBody>
          <a:bodyPr/>
          <a:lstStyle/>
          <a:p>
            <a:endParaRPr lang="en-US"/>
          </a:p>
        </p:txBody>
      </p:sp>
      <p:sp>
        <p:nvSpPr>
          <p:cNvPr id="304139" name="Line 193"/>
          <p:cNvSpPr>
            <a:spLocks noChangeShapeType="1"/>
          </p:cNvSpPr>
          <p:nvPr/>
        </p:nvSpPr>
        <p:spPr bwMode="auto">
          <a:xfrm flipV="1">
            <a:off x="8382000" y="2133600"/>
            <a:ext cx="0" cy="152400"/>
          </a:xfrm>
          <a:prstGeom prst="line">
            <a:avLst/>
          </a:prstGeom>
          <a:noFill/>
          <a:ln w="9525">
            <a:solidFill>
              <a:schemeClr val="tx1"/>
            </a:solidFill>
            <a:round/>
            <a:headEnd/>
            <a:tailEnd/>
          </a:ln>
        </p:spPr>
        <p:txBody>
          <a:bodyPr/>
          <a:lstStyle/>
          <a:p>
            <a:endParaRPr lang="en-US"/>
          </a:p>
        </p:txBody>
      </p:sp>
      <p:sp>
        <p:nvSpPr>
          <p:cNvPr id="304140" name="AutoShape 19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4692"/>
                                        </p:tgtEl>
                                        <p:attrNameLst>
                                          <p:attrName>style.visibility</p:attrName>
                                        </p:attrNameLst>
                                      </p:cBhvr>
                                      <p:to>
                                        <p:strVal val="visible"/>
                                      </p:to>
                                    </p:set>
                                    <p:animEffect transition="in" filter="fade">
                                      <p:cBhvr>
                                        <p:cTn id="7" dur="2000"/>
                                        <p:tgtEl>
                                          <p:spTgt spid="75469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par>
                                <p:cTn id="13" presetID="10" presetClass="exit" presetSubtype="0" fill="hold" grpId="1" nodeType="withEffect">
                                  <p:stCondLst>
                                    <p:cond delay="0"/>
                                  </p:stCondLst>
                                  <p:childTnLst>
                                    <p:animEffect transition="out" filter="fade">
                                      <p:cBhvr>
                                        <p:cTn id="14" dur="2000"/>
                                        <p:tgtEl>
                                          <p:spTgt spid="754692"/>
                                        </p:tgtEl>
                                      </p:cBhvr>
                                    </p:animEffect>
                                    <p:set>
                                      <p:cBhvr>
                                        <p:cTn id="15" dur="1" fill="hold">
                                          <p:stCondLst>
                                            <p:cond delay="1999"/>
                                          </p:stCondLst>
                                        </p:cTn>
                                        <p:tgtEl>
                                          <p:spTgt spid="75469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54691"/>
                                        </p:tgtEl>
                                        <p:attrNameLst>
                                          <p:attrName>style.visibility</p:attrName>
                                        </p:attrNameLst>
                                      </p:cBhvr>
                                      <p:to>
                                        <p:strVal val="visible"/>
                                      </p:to>
                                    </p:set>
                                    <p:animEffect transition="in" filter="fade">
                                      <p:cBhvr>
                                        <p:cTn id="18" dur="2000"/>
                                        <p:tgtEl>
                                          <p:spTgt spid="75469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754691"/>
                                        </p:tgtEl>
                                      </p:cBhvr>
                                    </p:animEffect>
                                    <p:set>
                                      <p:cBhvr>
                                        <p:cTn id="23" dur="1" fill="hold">
                                          <p:stCondLst>
                                            <p:cond delay="1999"/>
                                          </p:stCondLst>
                                        </p:cTn>
                                        <p:tgtEl>
                                          <p:spTgt spid="754691"/>
                                        </p:tgtEl>
                                        <p:attrNameLst>
                                          <p:attrName>style.visibility</p:attrName>
                                        </p:attrNameLst>
                                      </p:cBhvr>
                                      <p:to>
                                        <p:strVal val="hidden"/>
                                      </p:to>
                                    </p:se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4690"/>
                                        </p:tgtEl>
                                        <p:attrNameLst>
                                          <p:attrName>style.visibility</p:attrName>
                                        </p:attrNameLst>
                                      </p:cBhvr>
                                      <p:to>
                                        <p:strVal val="visible"/>
                                      </p:to>
                                    </p:set>
                                    <p:animEffect transition="in" filter="fade">
                                      <p:cBhvr>
                                        <p:cTn id="30" dur="2000"/>
                                        <p:tgtEl>
                                          <p:spTgt spid="75469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754690"/>
                                        </p:tgtEl>
                                      </p:cBhvr>
                                    </p:animEffect>
                                    <p:set>
                                      <p:cBhvr>
                                        <p:cTn id="35" dur="1" fill="hold">
                                          <p:stCondLst>
                                            <p:cond delay="1999"/>
                                          </p:stCondLst>
                                        </p:cTn>
                                        <p:tgtEl>
                                          <p:spTgt spid="7546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0" grpId="0" animBg="1"/>
      <p:bldP spid="754690" grpId="1" animBg="1"/>
      <p:bldP spid="754691" grpId="0" animBg="1"/>
      <p:bldP spid="754691" grpId="1" animBg="1"/>
      <p:bldP spid="754692" grpId="0" animBg="1"/>
      <p:bldP spid="754692" grpId="1"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4" name="Group 2"/>
          <p:cNvGrpSpPr>
            <a:grpSpLocks/>
          </p:cNvGrpSpPr>
          <p:nvPr/>
        </p:nvGrpSpPr>
        <p:grpSpPr bwMode="auto">
          <a:xfrm>
            <a:off x="1905000" y="0"/>
            <a:ext cx="5105400" cy="6858000"/>
            <a:chOff x="768" y="0"/>
            <a:chExt cx="3216" cy="4320"/>
          </a:xfrm>
        </p:grpSpPr>
        <p:sp>
          <p:nvSpPr>
            <p:cNvPr id="305170" name="Rectangle 3"/>
            <p:cNvSpPr>
              <a:spLocks noChangeArrowheads="1"/>
            </p:cNvSpPr>
            <p:nvPr/>
          </p:nvSpPr>
          <p:spPr bwMode="auto">
            <a:xfrm>
              <a:off x="768" y="0"/>
              <a:ext cx="3216" cy="432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305171" name="Line 4"/>
            <p:cNvSpPr>
              <a:spLocks noChangeShapeType="1"/>
            </p:cNvSpPr>
            <p:nvPr/>
          </p:nvSpPr>
          <p:spPr bwMode="auto">
            <a:xfrm>
              <a:off x="2976" y="3984"/>
              <a:ext cx="1008" cy="0"/>
            </a:xfrm>
            <a:prstGeom prst="line">
              <a:avLst/>
            </a:prstGeom>
            <a:noFill/>
            <a:ln w="9525">
              <a:solidFill>
                <a:schemeClr val="tx1"/>
              </a:solidFill>
              <a:round/>
              <a:headEnd/>
              <a:tailEnd/>
            </a:ln>
          </p:spPr>
          <p:txBody>
            <a:bodyPr/>
            <a:lstStyle/>
            <a:p>
              <a:endParaRPr lang="en-US"/>
            </a:p>
          </p:txBody>
        </p:sp>
        <p:sp>
          <p:nvSpPr>
            <p:cNvPr id="305172" name="Line 5"/>
            <p:cNvSpPr>
              <a:spLocks noChangeShapeType="1"/>
            </p:cNvSpPr>
            <p:nvPr/>
          </p:nvSpPr>
          <p:spPr bwMode="auto">
            <a:xfrm>
              <a:off x="2592" y="3648"/>
              <a:ext cx="1392" cy="0"/>
            </a:xfrm>
            <a:prstGeom prst="line">
              <a:avLst/>
            </a:prstGeom>
            <a:noFill/>
            <a:ln w="19050">
              <a:solidFill>
                <a:schemeClr val="tx1"/>
              </a:solidFill>
              <a:round/>
              <a:headEnd/>
              <a:tailEnd/>
            </a:ln>
          </p:spPr>
          <p:txBody>
            <a:bodyPr/>
            <a:lstStyle/>
            <a:p>
              <a:endParaRPr lang="en-US"/>
            </a:p>
          </p:txBody>
        </p:sp>
        <p:sp>
          <p:nvSpPr>
            <p:cNvPr id="305173" name="Line 6"/>
            <p:cNvSpPr>
              <a:spLocks noChangeShapeType="1"/>
            </p:cNvSpPr>
            <p:nvPr/>
          </p:nvSpPr>
          <p:spPr bwMode="auto">
            <a:xfrm>
              <a:off x="2976" y="3312"/>
              <a:ext cx="1008" cy="0"/>
            </a:xfrm>
            <a:prstGeom prst="line">
              <a:avLst/>
            </a:prstGeom>
            <a:noFill/>
            <a:ln w="9525">
              <a:solidFill>
                <a:schemeClr val="tx1"/>
              </a:solidFill>
              <a:round/>
              <a:headEnd/>
              <a:tailEnd/>
            </a:ln>
          </p:spPr>
          <p:txBody>
            <a:bodyPr/>
            <a:lstStyle/>
            <a:p>
              <a:endParaRPr lang="en-US"/>
            </a:p>
          </p:txBody>
        </p:sp>
        <p:sp>
          <p:nvSpPr>
            <p:cNvPr id="305174" name="Line 7"/>
            <p:cNvSpPr>
              <a:spLocks noChangeShapeType="1"/>
            </p:cNvSpPr>
            <p:nvPr/>
          </p:nvSpPr>
          <p:spPr bwMode="auto">
            <a:xfrm>
              <a:off x="2976" y="2976"/>
              <a:ext cx="1008" cy="0"/>
            </a:xfrm>
            <a:prstGeom prst="line">
              <a:avLst/>
            </a:prstGeom>
            <a:noFill/>
            <a:ln w="9525">
              <a:solidFill>
                <a:schemeClr val="tx1"/>
              </a:solidFill>
              <a:round/>
              <a:headEnd/>
              <a:tailEnd/>
            </a:ln>
          </p:spPr>
          <p:txBody>
            <a:bodyPr/>
            <a:lstStyle/>
            <a:p>
              <a:endParaRPr lang="en-US"/>
            </a:p>
          </p:txBody>
        </p:sp>
        <p:sp>
          <p:nvSpPr>
            <p:cNvPr id="305175" name="Line 8"/>
            <p:cNvSpPr>
              <a:spLocks noChangeShapeType="1"/>
            </p:cNvSpPr>
            <p:nvPr/>
          </p:nvSpPr>
          <p:spPr bwMode="auto">
            <a:xfrm>
              <a:off x="2976" y="2640"/>
              <a:ext cx="1008" cy="0"/>
            </a:xfrm>
            <a:prstGeom prst="line">
              <a:avLst/>
            </a:prstGeom>
            <a:noFill/>
            <a:ln w="9525">
              <a:solidFill>
                <a:schemeClr val="tx1"/>
              </a:solidFill>
              <a:round/>
              <a:headEnd/>
              <a:tailEnd/>
            </a:ln>
          </p:spPr>
          <p:txBody>
            <a:bodyPr/>
            <a:lstStyle/>
            <a:p>
              <a:endParaRPr lang="en-US"/>
            </a:p>
          </p:txBody>
        </p:sp>
        <p:sp>
          <p:nvSpPr>
            <p:cNvPr id="305176" name="Line 9"/>
            <p:cNvSpPr>
              <a:spLocks noChangeShapeType="1"/>
            </p:cNvSpPr>
            <p:nvPr/>
          </p:nvSpPr>
          <p:spPr bwMode="auto">
            <a:xfrm>
              <a:off x="2976" y="2304"/>
              <a:ext cx="1008" cy="0"/>
            </a:xfrm>
            <a:prstGeom prst="line">
              <a:avLst/>
            </a:prstGeom>
            <a:noFill/>
            <a:ln w="9525">
              <a:solidFill>
                <a:schemeClr val="tx1"/>
              </a:solidFill>
              <a:round/>
              <a:headEnd/>
              <a:tailEnd/>
            </a:ln>
          </p:spPr>
          <p:txBody>
            <a:bodyPr/>
            <a:lstStyle/>
            <a:p>
              <a:endParaRPr lang="en-US"/>
            </a:p>
          </p:txBody>
        </p:sp>
        <p:sp>
          <p:nvSpPr>
            <p:cNvPr id="305177" name="Line 10"/>
            <p:cNvSpPr>
              <a:spLocks noChangeShapeType="1"/>
            </p:cNvSpPr>
            <p:nvPr/>
          </p:nvSpPr>
          <p:spPr bwMode="auto">
            <a:xfrm>
              <a:off x="2832" y="1968"/>
              <a:ext cx="1152" cy="0"/>
            </a:xfrm>
            <a:prstGeom prst="line">
              <a:avLst/>
            </a:prstGeom>
            <a:noFill/>
            <a:ln w="19050">
              <a:solidFill>
                <a:schemeClr val="tx1"/>
              </a:solidFill>
              <a:round/>
              <a:headEnd/>
              <a:tailEnd/>
            </a:ln>
          </p:spPr>
          <p:txBody>
            <a:bodyPr/>
            <a:lstStyle/>
            <a:p>
              <a:endParaRPr lang="en-US"/>
            </a:p>
          </p:txBody>
        </p:sp>
        <p:sp>
          <p:nvSpPr>
            <p:cNvPr id="305178" name="Line 11"/>
            <p:cNvSpPr>
              <a:spLocks noChangeShapeType="1"/>
            </p:cNvSpPr>
            <p:nvPr/>
          </p:nvSpPr>
          <p:spPr bwMode="auto">
            <a:xfrm>
              <a:off x="2976" y="1632"/>
              <a:ext cx="1008" cy="0"/>
            </a:xfrm>
            <a:prstGeom prst="line">
              <a:avLst/>
            </a:prstGeom>
            <a:noFill/>
            <a:ln w="9525">
              <a:solidFill>
                <a:schemeClr val="tx1"/>
              </a:solidFill>
              <a:round/>
              <a:headEnd/>
              <a:tailEnd/>
            </a:ln>
          </p:spPr>
          <p:txBody>
            <a:bodyPr/>
            <a:lstStyle/>
            <a:p>
              <a:endParaRPr lang="en-US"/>
            </a:p>
          </p:txBody>
        </p:sp>
        <p:sp>
          <p:nvSpPr>
            <p:cNvPr id="305179" name="Line 12"/>
            <p:cNvSpPr>
              <a:spLocks noChangeShapeType="1"/>
            </p:cNvSpPr>
            <p:nvPr/>
          </p:nvSpPr>
          <p:spPr bwMode="auto">
            <a:xfrm>
              <a:off x="2976" y="1296"/>
              <a:ext cx="1008" cy="0"/>
            </a:xfrm>
            <a:prstGeom prst="line">
              <a:avLst/>
            </a:prstGeom>
            <a:noFill/>
            <a:ln w="9525">
              <a:solidFill>
                <a:schemeClr val="tx1"/>
              </a:solidFill>
              <a:round/>
              <a:headEnd/>
              <a:tailEnd/>
            </a:ln>
          </p:spPr>
          <p:txBody>
            <a:bodyPr/>
            <a:lstStyle/>
            <a:p>
              <a:endParaRPr lang="en-US"/>
            </a:p>
          </p:txBody>
        </p:sp>
        <p:sp>
          <p:nvSpPr>
            <p:cNvPr id="305180" name="Line 13"/>
            <p:cNvSpPr>
              <a:spLocks noChangeShapeType="1"/>
            </p:cNvSpPr>
            <p:nvPr/>
          </p:nvSpPr>
          <p:spPr bwMode="auto">
            <a:xfrm>
              <a:off x="2976" y="960"/>
              <a:ext cx="1008" cy="0"/>
            </a:xfrm>
            <a:prstGeom prst="line">
              <a:avLst/>
            </a:prstGeom>
            <a:noFill/>
            <a:ln w="9525">
              <a:solidFill>
                <a:schemeClr val="tx1"/>
              </a:solidFill>
              <a:round/>
              <a:headEnd/>
              <a:tailEnd/>
            </a:ln>
          </p:spPr>
          <p:txBody>
            <a:bodyPr/>
            <a:lstStyle/>
            <a:p>
              <a:endParaRPr lang="en-US"/>
            </a:p>
          </p:txBody>
        </p:sp>
        <p:sp>
          <p:nvSpPr>
            <p:cNvPr id="305181" name="Line 14"/>
            <p:cNvSpPr>
              <a:spLocks noChangeShapeType="1"/>
            </p:cNvSpPr>
            <p:nvPr/>
          </p:nvSpPr>
          <p:spPr bwMode="auto">
            <a:xfrm>
              <a:off x="2976" y="624"/>
              <a:ext cx="1008" cy="0"/>
            </a:xfrm>
            <a:prstGeom prst="line">
              <a:avLst/>
            </a:prstGeom>
            <a:noFill/>
            <a:ln w="9525">
              <a:solidFill>
                <a:schemeClr val="tx1"/>
              </a:solidFill>
              <a:round/>
              <a:headEnd/>
              <a:tailEnd/>
            </a:ln>
          </p:spPr>
          <p:txBody>
            <a:bodyPr/>
            <a:lstStyle/>
            <a:p>
              <a:endParaRPr lang="en-US"/>
            </a:p>
          </p:txBody>
        </p:sp>
        <p:sp>
          <p:nvSpPr>
            <p:cNvPr id="305182" name="Line 15"/>
            <p:cNvSpPr>
              <a:spLocks noChangeShapeType="1"/>
            </p:cNvSpPr>
            <p:nvPr/>
          </p:nvSpPr>
          <p:spPr bwMode="auto">
            <a:xfrm>
              <a:off x="2592" y="288"/>
              <a:ext cx="1392" cy="0"/>
            </a:xfrm>
            <a:prstGeom prst="line">
              <a:avLst/>
            </a:prstGeom>
            <a:noFill/>
            <a:ln w="19050">
              <a:solidFill>
                <a:schemeClr val="tx1"/>
              </a:solidFill>
              <a:round/>
              <a:headEnd/>
              <a:tailEnd/>
            </a:ln>
          </p:spPr>
          <p:txBody>
            <a:bodyPr/>
            <a:lstStyle/>
            <a:p>
              <a:endParaRPr lang="en-US"/>
            </a:p>
          </p:txBody>
        </p:sp>
        <p:sp>
          <p:nvSpPr>
            <p:cNvPr id="305183" name="Line 16"/>
            <p:cNvSpPr>
              <a:spLocks noChangeShapeType="1"/>
            </p:cNvSpPr>
            <p:nvPr/>
          </p:nvSpPr>
          <p:spPr bwMode="auto">
            <a:xfrm>
              <a:off x="864" y="0"/>
              <a:ext cx="0" cy="1008"/>
            </a:xfrm>
            <a:prstGeom prst="line">
              <a:avLst/>
            </a:prstGeom>
            <a:noFill/>
            <a:ln w="3175">
              <a:solidFill>
                <a:schemeClr val="tx1"/>
              </a:solidFill>
              <a:round/>
              <a:headEnd/>
              <a:tailEnd/>
            </a:ln>
          </p:spPr>
          <p:txBody>
            <a:bodyPr/>
            <a:lstStyle/>
            <a:p>
              <a:endParaRPr lang="en-US"/>
            </a:p>
          </p:txBody>
        </p:sp>
        <p:sp>
          <p:nvSpPr>
            <p:cNvPr id="305184" name="Line 17"/>
            <p:cNvSpPr>
              <a:spLocks noChangeShapeType="1"/>
            </p:cNvSpPr>
            <p:nvPr/>
          </p:nvSpPr>
          <p:spPr bwMode="auto">
            <a:xfrm>
              <a:off x="912" y="288"/>
              <a:ext cx="0" cy="1008"/>
            </a:xfrm>
            <a:prstGeom prst="line">
              <a:avLst/>
            </a:prstGeom>
            <a:noFill/>
            <a:ln w="3175">
              <a:solidFill>
                <a:schemeClr val="tx1"/>
              </a:solidFill>
              <a:round/>
              <a:headEnd/>
              <a:tailEnd/>
            </a:ln>
          </p:spPr>
          <p:txBody>
            <a:bodyPr/>
            <a:lstStyle/>
            <a:p>
              <a:endParaRPr lang="en-US"/>
            </a:p>
          </p:txBody>
        </p:sp>
        <p:sp>
          <p:nvSpPr>
            <p:cNvPr id="305185" name="Line 18"/>
            <p:cNvSpPr>
              <a:spLocks noChangeAspect="1" noChangeShapeType="1"/>
            </p:cNvSpPr>
            <p:nvPr/>
          </p:nvSpPr>
          <p:spPr bwMode="auto">
            <a:xfrm>
              <a:off x="816" y="1385"/>
              <a:ext cx="2" cy="2119"/>
            </a:xfrm>
            <a:prstGeom prst="line">
              <a:avLst/>
            </a:prstGeom>
            <a:noFill/>
            <a:ln w="3175">
              <a:solidFill>
                <a:schemeClr val="tx1"/>
              </a:solidFill>
              <a:round/>
              <a:headEnd/>
              <a:tailEnd/>
            </a:ln>
          </p:spPr>
          <p:txBody>
            <a:bodyPr/>
            <a:lstStyle/>
            <a:p>
              <a:endParaRPr lang="en-US"/>
            </a:p>
          </p:txBody>
        </p:sp>
        <p:sp>
          <p:nvSpPr>
            <p:cNvPr id="305186" name="Line 19"/>
            <p:cNvSpPr>
              <a:spLocks noChangeShapeType="1"/>
            </p:cNvSpPr>
            <p:nvPr/>
          </p:nvSpPr>
          <p:spPr bwMode="auto">
            <a:xfrm>
              <a:off x="912" y="1968"/>
              <a:ext cx="0" cy="1008"/>
            </a:xfrm>
            <a:prstGeom prst="line">
              <a:avLst/>
            </a:prstGeom>
            <a:noFill/>
            <a:ln w="3175">
              <a:solidFill>
                <a:schemeClr val="tx1"/>
              </a:solidFill>
              <a:round/>
              <a:headEnd/>
              <a:tailEnd/>
            </a:ln>
          </p:spPr>
          <p:txBody>
            <a:bodyPr/>
            <a:lstStyle/>
            <a:p>
              <a:endParaRPr lang="en-US"/>
            </a:p>
          </p:txBody>
        </p:sp>
        <p:sp>
          <p:nvSpPr>
            <p:cNvPr id="305187" name="Line 20"/>
            <p:cNvSpPr>
              <a:spLocks noChangeShapeType="1"/>
            </p:cNvSpPr>
            <p:nvPr/>
          </p:nvSpPr>
          <p:spPr bwMode="auto">
            <a:xfrm>
              <a:off x="912" y="3072"/>
              <a:ext cx="0" cy="1008"/>
            </a:xfrm>
            <a:prstGeom prst="line">
              <a:avLst/>
            </a:prstGeom>
            <a:noFill/>
            <a:ln w="3175">
              <a:solidFill>
                <a:schemeClr val="tx1"/>
              </a:solidFill>
              <a:round/>
              <a:headEnd/>
              <a:tailEnd/>
            </a:ln>
          </p:spPr>
          <p:txBody>
            <a:bodyPr/>
            <a:lstStyle/>
            <a:p>
              <a:endParaRPr lang="en-US"/>
            </a:p>
          </p:txBody>
        </p:sp>
      </p:grpSp>
      <p:sp>
        <p:nvSpPr>
          <p:cNvPr id="756757" name="Freeform 21"/>
          <p:cNvSpPr>
            <a:spLocks/>
          </p:cNvSpPr>
          <p:nvPr/>
        </p:nvSpPr>
        <p:spPr bwMode="auto">
          <a:xfrm>
            <a:off x="1905000" y="2438400"/>
            <a:ext cx="5105400" cy="4419600"/>
          </a:xfrm>
          <a:custGeom>
            <a:avLst/>
            <a:gdLst>
              <a:gd name="T0" fmla="*/ 0 w 3216"/>
              <a:gd name="T1" fmla="*/ 0 h 2784"/>
              <a:gd name="T2" fmla="*/ 189 w 3216"/>
              <a:gd name="T3" fmla="*/ 102 h 2784"/>
              <a:gd name="T4" fmla="*/ 366 w 3216"/>
              <a:gd name="T5" fmla="*/ 192 h 2784"/>
              <a:gd name="T6" fmla="*/ 521 w 3216"/>
              <a:gd name="T7" fmla="*/ 252 h 2784"/>
              <a:gd name="T8" fmla="*/ 644 w 3216"/>
              <a:gd name="T9" fmla="*/ 296 h 2784"/>
              <a:gd name="T10" fmla="*/ 756 w 3216"/>
              <a:gd name="T11" fmla="*/ 330 h 2784"/>
              <a:gd name="T12" fmla="*/ 990 w 3216"/>
              <a:gd name="T13" fmla="*/ 383 h 2784"/>
              <a:gd name="T14" fmla="*/ 1196 w 3216"/>
              <a:gd name="T15" fmla="*/ 419 h 2784"/>
              <a:gd name="T16" fmla="*/ 1391 w 3216"/>
              <a:gd name="T17" fmla="*/ 431 h 2784"/>
              <a:gd name="T18" fmla="*/ 1623 w 3216"/>
              <a:gd name="T19" fmla="*/ 434 h 2784"/>
              <a:gd name="T20" fmla="*/ 1800 w 3216"/>
              <a:gd name="T21" fmla="*/ 425 h 2784"/>
              <a:gd name="T22" fmla="*/ 1923 w 3216"/>
              <a:gd name="T23" fmla="*/ 417 h 2784"/>
              <a:gd name="T24" fmla="*/ 2100 w 3216"/>
              <a:gd name="T25" fmla="*/ 390 h 2784"/>
              <a:gd name="T26" fmla="*/ 2283 w 3216"/>
              <a:gd name="T27" fmla="*/ 350 h 2784"/>
              <a:gd name="T28" fmla="*/ 2543 w 3216"/>
              <a:gd name="T29" fmla="*/ 285 h 2784"/>
              <a:gd name="T30" fmla="*/ 2660 w 3216"/>
              <a:gd name="T31" fmla="*/ 245 h 2784"/>
              <a:gd name="T32" fmla="*/ 2784 w 3216"/>
              <a:gd name="T33" fmla="*/ 195 h 2784"/>
              <a:gd name="T34" fmla="*/ 3063 w 3216"/>
              <a:gd name="T35" fmla="*/ 69 h 2784"/>
              <a:gd name="T36" fmla="*/ 3216 w 3216"/>
              <a:gd name="T37" fmla="*/ 0 h 2784"/>
              <a:gd name="T38" fmla="*/ 3210 w 3216"/>
              <a:gd name="T39" fmla="*/ 2190 h 2784"/>
              <a:gd name="T40" fmla="*/ 3207 w 3216"/>
              <a:gd name="T41" fmla="*/ 2775 h 2784"/>
              <a:gd name="T42" fmla="*/ 6 w 3216"/>
              <a:gd name="T43" fmla="*/ 2784 h 2784"/>
              <a:gd name="T44" fmla="*/ 0 w 3216"/>
              <a:gd name="T45" fmla="*/ 0 h 27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16"/>
              <a:gd name="T70" fmla="*/ 0 h 2784"/>
              <a:gd name="T71" fmla="*/ 3216 w 3216"/>
              <a:gd name="T72" fmla="*/ 2784 h 27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16" h="2784">
                <a:moveTo>
                  <a:pt x="0" y="0"/>
                </a:moveTo>
                <a:lnTo>
                  <a:pt x="189" y="102"/>
                </a:lnTo>
                <a:lnTo>
                  <a:pt x="366" y="192"/>
                </a:lnTo>
                <a:lnTo>
                  <a:pt x="521" y="252"/>
                </a:lnTo>
                <a:lnTo>
                  <a:pt x="644" y="296"/>
                </a:lnTo>
                <a:lnTo>
                  <a:pt x="756" y="330"/>
                </a:lnTo>
                <a:lnTo>
                  <a:pt x="990" y="383"/>
                </a:lnTo>
                <a:lnTo>
                  <a:pt x="1196" y="419"/>
                </a:lnTo>
                <a:lnTo>
                  <a:pt x="1391" y="431"/>
                </a:lnTo>
                <a:lnTo>
                  <a:pt x="1623" y="434"/>
                </a:lnTo>
                <a:lnTo>
                  <a:pt x="1800" y="425"/>
                </a:lnTo>
                <a:lnTo>
                  <a:pt x="1923" y="417"/>
                </a:lnTo>
                <a:lnTo>
                  <a:pt x="2100" y="390"/>
                </a:lnTo>
                <a:lnTo>
                  <a:pt x="2283" y="350"/>
                </a:lnTo>
                <a:lnTo>
                  <a:pt x="2543" y="285"/>
                </a:lnTo>
                <a:lnTo>
                  <a:pt x="2660" y="245"/>
                </a:lnTo>
                <a:lnTo>
                  <a:pt x="2784" y="195"/>
                </a:lnTo>
                <a:lnTo>
                  <a:pt x="3063" y="69"/>
                </a:lnTo>
                <a:lnTo>
                  <a:pt x="3216" y="0"/>
                </a:lnTo>
                <a:lnTo>
                  <a:pt x="3210" y="2190"/>
                </a:lnTo>
                <a:lnTo>
                  <a:pt x="3207" y="2775"/>
                </a:lnTo>
                <a:lnTo>
                  <a:pt x="6" y="2784"/>
                </a:lnTo>
                <a:lnTo>
                  <a:pt x="0" y="0"/>
                </a:lnTo>
                <a:close/>
              </a:path>
            </a:pathLst>
          </a:custGeom>
          <a:solidFill>
            <a:srgbClr val="3366FF">
              <a:alpha val="16862"/>
            </a:srgbClr>
          </a:solidFill>
          <a:ln w="9525">
            <a:solidFill>
              <a:schemeClr val="tx1"/>
            </a:solidFill>
            <a:round/>
            <a:headEnd/>
            <a:tailEnd/>
          </a:ln>
        </p:spPr>
        <p:txBody>
          <a:bodyPr/>
          <a:lstStyle/>
          <a:p>
            <a:endParaRPr lang="en-US"/>
          </a:p>
        </p:txBody>
      </p:sp>
      <p:sp>
        <p:nvSpPr>
          <p:cNvPr id="305156" name="Text Box 22"/>
          <p:cNvSpPr txBox="1">
            <a:spLocks noChangeArrowheads="1"/>
          </p:cNvSpPr>
          <p:nvPr/>
        </p:nvSpPr>
        <p:spPr bwMode="auto">
          <a:xfrm>
            <a:off x="7146925" y="141288"/>
            <a:ext cx="581025" cy="519112"/>
          </a:xfrm>
          <a:prstGeom prst="rect">
            <a:avLst/>
          </a:prstGeom>
          <a:noFill/>
          <a:ln w="9525">
            <a:noFill/>
            <a:miter lim="800000"/>
            <a:headEnd/>
            <a:tailEnd/>
          </a:ln>
        </p:spPr>
        <p:txBody>
          <a:bodyPr wrap="none">
            <a:spAutoFit/>
          </a:bodyPr>
          <a:lstStyle/>
          <a:p>
            <a:r>
              <a:rPr lang="en-US" sz="2800"/>
              <a:t>20</a:t>
            </a:r>
          </a:p>
        </p:txBody>
      </p:sp>
      <p:sp>
        <p:nvSpPr>
          <p:cNvPr id="305157" name="Text Box 23"/>
          <p:cNvSpPr txBox="1">
            <a:spLocks noChangeArrowheads="1"/>
          </p:cNvSpPr>
          <p:nvPr/>
        </p:nvSpPr>
        <p:spPr bwMode="auto">
          <a:xfrm>
            <a:off x="7162800" y="5500688"/>
            <a:ext cx="581025" cy="519112"/>
          </a:xfrm>
          <a:prstGeom prst="rect">
            <a:avLst/>
          </a:prstGeom>
          <a:noFill/>
          <a:ln w="9525">
            <a:noFill/>
            <a:miter lim="800000"/>
            <a:headEnd/>
            <a:tailEnd/>
          </a:ln>
        </p:spPr>
        <p:txBody>
          <a:bodyPr wrap="none">
            <a:spAutoFit/>
          </a:bodyPr>
          <a:lstStyle/>
          <a:p>
            <a:r>
              <a:rPr lang="en-US" sz="2800"/>
              <a:t>10</a:t>
            </a:r>
          </a:p>
        </p:txBody>
      </p:sp>
      <p:sp>
        <p:nvSpPr>
          <p:cNvPr id="756760" name="Freeform 24"/>
          <p:cNvSpPr>
            <a:spLocks/>
          </p:cNvSpPr>
          <p:nvPr/>
        </p:nvSpPr>
        <p:spPr bwMode="auto">
          <a:xfrm>
            <a:off x="1905000" y="2438400"/>
            <a:ext cx="5105400" cy="688975"/>
          </a:xfrm>
          <a:custGeom>
            <a:avLst/>
            <a:gdLst>
              <a:gd name="T0" fmla="*/ 3216 w 3216"/>
              <a:gd name="T1" fmla="*/ 0 h 434"/>
              <a:gd name="T2" fmla="*/ 2709 w 3216"/>
              <a:gd name="T3" fmla="*/ 229 h 434"/>
              <a:gd name="T4" fmla="*/ 2293 w 3216"/>
              <a:gd name="T5" fmla="*/ 351 h 434"/>
              <a:gd name="T6" fmla="*/ 1989 w 3216"/>
              <a:gd name="T7" fmla="*/ 407 h 434"/>
              <a:gd name="T8" fmla="*/ 1806 w 3216"/>
              <a:gd name="T9" fmla="*/ 425 h 434"/>
              <a:gd name="T10" fmla="*/ 1641 w 3216"/>
              <a:gd name="T11" fmla="*/ 432 h 434"/>
              <a:gd name="T12" fmla="*/ 1554 w 3216"/>
              <a:gd name="T13" fmla="*/ 434 h 434"/>
              <a:gd name="T14" fmla="*/ 1442 w 3216"/>
              <a:gd name="T15" fmla="*/ 434 h 434"/>
              <a:gd name="T16" fmla="*/ 1307 w 3216"/>
              <a:gd name="T17" fmla="*/ 431 h 434"/>
              <a:gd name="T18" fmla="*/ 1236 w 3216"/>
              <a:gd name="T19" fmla="*/ 425 h 434"/>
              <a:gd name="T20" fmla="*/ 1158 w 3216"/>
              <a:gd name="T21" fmla="*/ 410 h 434"/>
              <a:gd name="T22" fmla="*/ 736 w 3216"/>
              <a:gd name="T23" fmla="*/ 327 h 434"/>
              <a:gd name="T24" fmla="*/ 344 w 3216"/>
              <a:gd name="T25" fmla="*/ 180 h 434"/>
              <a:gd name="T26" fmla="*/ 0 w 3216"/>
              <a:gd name="T27" fmla="*/ 0 h 4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6"/>
              <a:gd name="T43" fmla="*/ 0 h 434"/>
              <a:gd name="T44" fmla="*/ 3216 w 3216"/>
              <a:gd name="T45" fmla="*/ 434 h 4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6" h="434">
                <a:moveTo>
                  <a:pt x="3216" y="0"/>
                </a:moveTo>
                <a:cubicBezTo>
                  <a:pt x="3132" y="38"/>
                  <a:pt x="2863" y="170"/>
                  <a:pt x="2709" y="229"/>
                </a:cubicBezTo>
                <a:cubicBezTo>
                  <a:pt x="2555" y="288"/>
                  <a:pt x="2413" y="321"/>
                  <a:pt x="2293" y="351"/>
                </a:cubicBezTo>
                <a:cubicBezTo>
                  <a:pt x="2173" y="381"/>
                  <a:pt x="2070" y="395"/>
                  <a:pt x="1989" y="407"/>
                </a:cubicBezTo>
                <a:cubicBezTo>
                  <a:pt x="1908" y="419"/>
                  <a:pt x="1864" y="421"/>
                  <a:pt x="1806" y="425"/>
                </a:cubicBezTo>
                <a:cubicBezTo>
                  <a:pt x="1748" y="429"/>
                  <a:pt x="1683" y="430"/>
                  <a:pt x="1641" y="432"/>
                </a:cubicBezTo>
                <a:cubicBezTo>
                  <a:pt x="1599" y="434"/>
                  <a:pt x="1587" y="434"/>
                  <a:pt x="1554" y="434"/>
                </a:cubicBezTo>
                <a:cubicBezTo>
                  <a:pt x="1521" y="434"/>
                  <a:pt x="1483" y="434"/>
                  <a:pt x="1442" y="434"/>
                </a:cubicBezTo>
                <a:cubicBezTo>
                  <a:pt x="1401" y="434"/>
                  <a:pt x="1341" y="432"/>
                  <a:pt x="1307" y="431"/>
                </a:cubicBezTo>
                <a:cubicBezTo>
                  <a:pt x="1273" y="430"/>
                  <a:pt x="1261" y="428"/>
                  <a:pt x="1236" y="425"/>
                </a:cubicBezTo>
                <a:cubicBezTo>
                  <a:pt x="1211" y="422"/>
                  <a:pt x="1241" y="426"/>
                  <a:pt x="1158" y="410"/>
                </a:cubicBezTo>
                <a:cubicBezTo>
                  <a:pt x="1075" y="394"/>
                  <a:pt x="872" y="365"/>
                  <a:pt x="736" y="327"/>
                </a:cubicBezTo>
                <a:cubicBezTo>
                  <a:pt x="600" y="289"/>
                  <a:pt x="467" y="234"/>
                  <a:pt x="344" y="180"/>
                </a:cubicBezTo>
                <a:cubicBezTo>
                  <a:pt x="221" y="126"/>
                  <a:pt x="72" y="38"/>
                  <a:pt x="0" y="0"/>
                </a:cubicBezTo>
              </a:path>
            </a:pathLst>
          </a:custGeom>
          <a:noFill/>
          <a:ln w="3175">
            <a:solidFill>
              <a:schemeClr val="tx1"/>
            </a:solidFill>
            <a:round/>
            <a:headEnd/>
            <a:tailEnd/>
          </a:ln>
        </p:spPr>
        <p:txBody>
          <a:bodyPr/>
          <a:lstStyle/>
          <a:p>
            <a:endParaRPr lang="en-US"/>
          </a:p>
        </p:txBody>
      </p:sp>
      <p:sp>
        <p:nvSpPr>
          <p:cNvPr id="756761" name="Line 25"/>
          <p:cNvSpPr>
            <a:spLocks noChangeShapeType="1"/>
          </p:cNvSpPr>
          <p:nvPr/>
        </p:nvSpPr>
        <p:spPr bwMode="auto">
          <a:xfrm>
            <a:off x="1371600" y="3124200"/>
            <a:ext cx="6172200" cy="0"/>
          </a:xfrm>
          <a:prstGeom prst="line">
            <a:avLst/>
          </a:prstGeom>
          <a:noFill/>
          <a:ln w="9525" cap="rnd">
            <a:solidFill>
              <a:srgbClr val="FF0000"/>
            </a:solidFill>
            <a:prstDash val="sysDot"/>
            <a:round/>
            <a:headEnd/>
            <a:tailEnd/>
          </a:ln>
        </p:spPr>
        <p:txBody>
          <a:bodyPr/>
          <a:lstStyle/>
          <a:p>
            <a:endParaRPr lang="en-US"/>
          </a:p>
        </p:txBody>
      </p:sp>
      <p:grpSp>
        <p:nvGrpSpPr>
          <p:cNvPr id="3" name="Group 26"/>
          <p:cNvGrpSpPr>
            <a:grpSpLocks/>
          </p:cNvGrpSpPr>
          <p:nvPr/>
        </p:nvGrpSpPr>
        <p:grpSpPr bwMode="auto">
          <a:xfrm>
            <a:off x="1371600" y="2246313"/>
            <a:ext cx="6683375" cy="366712"/>
            <a:chOff x="864" y="1415"/>
            <a:chExt cx="4210" cy="231"/>
          </a:xfrm>
        </p:grpSpPr>
        <p:sp>
          <p:nvSpPr>
            <p:cNvPr id="305168" name="Line 27"/>
            <p:cNvSpPr>
              <a:spLocks noChangeShapeType="1"/>
            </p:cNvSpPr>
            <p:nvPr/>
          </p:nvSpPr>
          <p:spPr bwMode="auto">
            <a:xfrm>
              <a:off x="864" y="1536"/>
              <a:ext cx="3888" cy="0"/>
            </a:xfrm>
            <a:prstGeom prst="line">
              <a:avLst/>
            </a:prstGeom>
            <a:noFill/>
            <a:ln w="9525" cap="rnd">
              <a:solidFill>
                <a:srgbClr val="FF0000"/>
              </a:solidFill>
              <a:prstDash val="sysDot"/>
              <a:round/>
              <a:headEnd/>
              <a:tailEnd/>
            </a:ln>
          </p:spPr>
          <p:txBody>
            <a:bodyPr/>
            <a:lstStyle/>
            <a:p>
              <a:endParaRPr lang="en-US"/>
            </a:p>
          </p:txBody>
        </p:sp>
        <p:sp>
          <p:nvSpPr>
            <p:cNvPr id="305169" name="Text Box 28"/>
            <p:cNvSpPr txBox="1">
              <a:spLocks noChangeArrowheads="1"/>
            </p:cNvSpPr>
            <p:nvPr/>
          </p:nvSpPr>
          <p:spPr bwMode="auto">
            <a:xfrm>
              <a:off x="4838" y="1415"/>
              <a:ext cx="236" cy="231"/>
            </a:xfrm>
            <a:prstGeom prst="rect">
              <a:avLst/>
            </a:prstGeom>
            <a:noFill/>
            <a:ln w="9525">
              <a:noFill/>
              <a:miter lim="800000"/>
              <a:headEnd/>
              <a:tailEnd/>
            </a:ln>
          </p:spPr>
          <p:txBody>
            <a:bodyPr wrap="none">
              <a:spAutoFit/>
            </a:bodyPr>
            <a:lstStyle/>
            <a:p>
              <a:r>
                <a:rPr lang="en-US" sz="1800"/>
                <a:t>? </a:t>
              </a:r>
            </a:p>
          </p:txBody>
        </p:sp>
      </p:grpSp>
      <p:sp>
        <p:nvSpPr>
          <p:cNvPr id="756765" name="Text Box 29"/>
          <p:cNvSpPr txBox="1">
            <a:spLocks noChangeArrowheads="1"/>
          </p:cNvSpPr>
          <p:nvPr/>
        </p:nvSpPr>
        <p:spPr bwMode="auto">
          <a:xfrm>
            <a:off x="7680325" y="2855913"/>
            <a:ext cx="1009650" cy="366712"/>
          </a:xfrm>
          <a:prstGeom prst="rect">
            <a:avLst/>
          </a:prstGeom>
          <a:noFill/>
          <a:ln w="9525">
            <a:noFill/>
            <a:miter lim="800000"/>
            <a:headEnd/>
            <a:tailEnd/>
          </a:ln>
        </p:spPr>
        <p:txBody>
          <a:bodyPr wrap="none">
            <a:spAutoFit/>
          </a:bodyPr>
          <a:lstStyle/>
          <a:p>
            <a:r>
              <a:rPr lang="en-US" sz="1800"/>
              <a:t>15 mL ?</a:t>
            </a:r>
          </a:p>
        </p:txBody>
      </p:sp>
      <p:grpSp>
        <p:nvGrpSpPr>
          <p:cNvPr id="4" name="Group 30"/>
          <p:cNvGrpSpPr>
            <a:grpSpLocks/>
          </p:cNvGrpSpPr>
          <p:nvPr/>
        </p:nvGrpSpPr>
        <p:grpSpPr bwMode="auto">
          <a:xfrm>
            <a:off x="7620000" y="2514600"/>
            <a:ext cx="1066800" cy="1066800"/>
            <a:chOff x="4752" y="2352"/>
            <a:chExt cx="672" cy="672"/>
          </a:xfrm>
        </p:grpSpPr>
        <p:sp>
          <p:nvSpPr>
            <p:cNvPr id="305166" name="Oval 31"/>
            <p:cNvSpPr>
              <a:spLocks noChangeArrowheads="1"/>
            </p:cNvSpPr>
            <p:nvPr/>
          </p:nvSpPr>
          <p:spPr bwMode="auto">
            <a:xfrm>
              <a:off x="4752" y="2352"/>
              <a:ext cx="672" cy="672"/>
            </a:xfrm>
            <a:prstGeom prst="ellipse">
              <a:avLst/>
            </a:prstGeom>
            <a:noFill/>
            <a:ln w="9525">
              <a:solidFill>
                <a:srgbClr val="FF0000"/>
              </a:solidFill>
              <a:round/>
              <a:headEnd/>
              <a:tailEnd/>
            </a:ln>
          </p:spPr>
          <p:txBody>
            <a:bodyPr wrap="none" anchor="ctr"/>
            <a:lstStyle/>
            <a:p>
              <a:endParaRPr lang="en-US"/>
            </a:p>
          </p:txBody>
        </p:sp>
        <p:sp>
          <p:nvSpPr>
            <p:cNvPr id="305167" name="Line 32"/>
            <p:cNvSpPr>
              <a:spLocks noChangeAspect="1" noChangeShapeType="1"/>
            </p:cNvSpPr>
            <p:nvPr/>
          </p:nvSpPr>
          <p:spPr bwMode="auto">
            <a:xfrm>
              <a:off x="4848" y="2448"/>
              <a:ext cx="480" cy="480"/>
            </a:xfrm>
            <a:prstGeom prst="line">
              <a:avLst/>
            </a:prstGeom>
            <a:noFill/>
            <a:ln w="9525">
              <a:solidFill>
                <a:srgbClr val="FF0000"/>
              </a:solidFill>
              <a:round/>
              <a:headEnd/>
              <a:tailEnd/>
            </a:ln>
          </p:spPr>
          <p:txBody>
            <a:bodyPr/>
            <a:lstStyle/>
            <a:p>
              <a:endParaRPr lang="en-US"/>
            </a:p>
          </p:txBody>
        </p:sp>
      </p:grpSp>
      <p:sp>
        <p:nvSpPr>
          <p:cNvPr id="756769" name="Text Box 33"/>
          <p:cNvSpPr txBox="1">
            <a:spLocks noChangeArrowheads="1"/>
          </p:cNvSpPr>
          <p:nvPr/>
        </p:nvSpPr>
        <p:spPr bwMode="auto">
          <a:xfrm>
            <a:off x="7696200" y="2909888"/>
            <a:ext cx="1009650" cy="366712"/>
          </a:xfrm>
          <a:prstGeom prst="rect">
            <a:avLst/>
          </a:prstGeom>
          <a:noFill/>
          <a:ln w="9525">
            <a:noFill/>
            <a:miter lim="800000"/>
            <a:headEnd/>
            <a:tailEnd/>
          </a:ln>
        </p:spPr>
        <p:txBody>
          <a:bodyPr wrap="none">
            <a:spAutoFit/>
          </a:bodyPr>
          <a:lstStyle/>
          <a:p>
            <a:r>
              <a:rPr lang="en-US" sz="1800"/>
              <a:t>15.0 mL</a:t>
            </a:r>
          </a:p>
        </p:txBody>
      </p:sp>
      <p:sp>
        <p:nvSpPr>
          <p:cNvPr id="756770" name="Text Box 34"/>
          <p:cNvSpPr txBox="1">
            <a:spLocks noChangeArrowheads="1"/>
          </p:cNvSpPr>
          <p:nvPr/>
        </p:nvSpPr>
        <p:spPr bwMode="auto">
          <a:xfrm>
            <a:off x="7478713" y="2909888"/>
            <a:ext cx="1589087" cy="366712"/>
          </a:xfrm>
          <a:prstGeom prst="rect">
            <a:avLst/>
          </a:prstGeom>
          <a:noFill/>
          <a:ln w="9525">
            <a:noFill/>
            <a:miter lim="800000"/>
            <a:headEnd/>
            <a:tailEnd/>
          </a:ln>
        </p:spPr>
        <p:txBody>
          <a:bodyPr wrap="none">
            <a:spAutoFit/>
          </a:bodyPr>
          <a:lstStyle/>
          <a:p>
            <a:r>
              <a:rPr lang="en-US" sz="1800"/>
              <a:t>1.50 x 10</a:t>
            </a:r>
            <a:r>
              <a:rPr lang="en-US" sz="1800" baseline="30000"/>
              <a:t>1</a:t>
            </a:r>
            <a:r>
              <a:rPr lang="en-US" sz="1800"/>
              <a:t> mL</a:t>
            </a:r>
          </a:p>
        </p:txBody>
      </p:sp>
      <p:sp>
        <p:nvSpPr>
          <p:cNvPr id="305165" name="AutoShape 3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56757"/>
                                        </p:tgtEl>
                                        <p:attrNameLst>
                                          <p:attrName>style.visibility</p:attrName>
                                        </p:attrNameLst>
                                      </p:cBhvr>
                                      <p:to>
                                        <p:strVal val="visible"/>
                                      </p:to>
                                    </p:set>
                                    <p:animEffect transition="in" filter="wipe(down)">
                                      <p:cBhvr>
                                        <p:cTn id="7" dur="2000"/>
                                        <p:tgtEl>
                                          <p:spTgt spid="756757"/>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7567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nodeType="clickEffect">
                                  <p:stCondLst>
                                    <p:cond delay="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 decel="100000"/>
                                        <p:tgtEl>
                                          <p:spTgt spid="3"/>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3"/>
                                        </p:tgtEl>
                                        <p:attrNameLst>
                                          <p:attrName>ppt_y</p:attrName>
                                        </p:attrNameLst>
                                      </p:cBhvr>
                                      <p:tavLst>
                                        <p:tav tm="0">
                                          <p:val>
                                            <p:strVal val="ppt_y"/>
                                          </p:val>
                                        </p:tav>
                                        <p:tav tm="100000">
                                          <p:val>
                                            <p:strVal val="ppt_y+1"/>
                                          </p:val>
                                        </p:tav>
                                      </p:tavLst>
                                    </p:anim>
                                    <p:set>
                                      <p:cBhvr>
                                        <p:cTn id="24" dur="1" fill="hold">
                                          <p:stCondLst>
                                            <p:cond delay="9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756761"/>
                                        </p:tgtEl>
                                        <p:attrNameLst>
                                          <p:attrName>style.visibility</p:attrName>
                                        </p:attrNameLst>
                                      </p:cBhvr>
                                      <p:to>
                                        <p:strVal val="visible"/>
                                      </p:to>
                                    </p:set>
                                    <p:anim calcmode="lin" valueType="num">
                                      <p:cBhvr>
                                        <p:cTn id="29" dur="3000" fill="hold"/>
                                        <p:tgtEl>
                                          <p:spTgt spid="756761"/>
                                        </p:tgtEl>
                                        <p:attrNameLst>
                                          <p:attrName>ppt_w</p:attrName>
                                        </p:attrNameLst>
                                      </p:cBhvr>
                                      <p:tavLst>
                                        <p:tav tm="0">
                                          <p:val>
                                            <p:fltVal val="0"/>
                                          </p:val>
                                        </p:tav>
                                        <p:tav tm="100000">
                                          <p:val>
                                            <p:strVal val="#ppt_w"/>
                                          </p:val>
                                        </p:tav>
                                      </p:tavLst>
                                    </p:anim>
                                    <p:anim calcmode="lin" valueType="num">
                                      <p:cBhvr>
                                        <p:cTn id="30" dur="3000" fill="hold"/>
                                        <p:tgtEl>
                                          <p:spTgt spid="756761"/>
                                        </p:tgtEl>
                                        <p:attrNameLst>
                                          <p:attrName>ppt_h</p:attrName>
                                        </p:attrNameLst>
                                      </p:cBhvr>
                                      <p:tavLst>
                                        <p:tav tm="0">
                                          <p:val>
                                            <p:fltVal val="0"/>
                                          </p:val>
                                        </p:tav>
                                        <p:tav tm="100000">
                                          <p:val>
                                            <p:strVal val="#ppt_h"/>
                                          </p:val>
                                        </p:tav>
                                      </p:tavLst>
                                    </p:anim>
                                    <p:animEffect transition="in" filter="fade">
                                      <p:cBhvr>
                                        <p:cTn id="31" dur="3000"/>
                                        <p:tgtEl>
                                          <p:spTgt spid="756761"/>
                                        </p:tgtEl>
                                      </p:cBhvr>
                                    </p:animEffect>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iterate type="lt">
                                    <p:tmPct val="10000"/>
                                  </p:iterate>
                                  <p:childTnLst>
                                    <p:set>
                                      <p:cBhvr>
                                        <p:cTn id="35" dur="1" fill="hold">
                                          <p:stCondLst>
                                            <p:cond delay="0"/>
                                          </p:stCondLst>
                                        </p:cTn>
                                        <p:tgtEl>
                                          <p:spTgt spid="756765"/>
                                        </p:tgtEl>
                                        <p:attrNameLst>
                                          <p:attrName>style.visibility</p:attrName>
                                        </p:attrNameLst>
                                      </p:cBhvr>
                                      <p:to>
                                        <p:strVal val="visible"/>
                                      </p:to>
                                    </p:set>
                                    <p:animEffect transition="in" filter="fade">
                                      <p:cBhvr>
                                        <p:cTn id="36" dur="1000"/>
                                        <p:tgtEl>
                                          <p:spTgt spid="756765"/>
                                        </p:tgtEl>
                                      </p:cBhvr>
                                    </p:animEffect>
                                    <p:anim calcmode="lin" valueType="num">
                                      <p:cBhvr>
                                        <p:cTn id="37" dur="1000" fill="hold"/>
                                        <p:tgtEl>
                                          <p:spTgt spid="756765"/>
                                        </p:tgtEl>
                                        <p:attrNameLst>
                                          <p:attrName>ppt_x</p:attrName>
                                        </p:attrNameLst>
                                      </p:cBhvr>
                                      <p:tavLst>
                                        <p:tav tm="0">
                                          <p:val>
                                            <p:strVal val="#ppt_x-.1"/>
                                          </p:val>
                                        </p:tav>
                                        <p:tav tm="100000">
                                          <p:val>
                                            <p:strVal val="#ppt_x"/>
                                          </p:val>
                                        </p:tav>
                                      </p:tavLst>
                                    </p:anim>
                                    <p:anim calcmode="lin" valueType="num">
                                      <p:cBhvr>
                                        <p:cTn id="38" dur="1000" fill="hold"/>
                                        <p:tgtEl>
                                          <p:spTgt spid="75676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xit" presetSubtype="0" fill="hold" nodeType="clickEffect">
                                  <p:stCondLst>
                                    <p:cond delay="0"/>
                                  </p:stCondLst>
                                  <p:childTnLst>
                                    <p:animEffect transition="out" filter="fade">
                                      <p:cBhvr>
                                        <p:cTn id="49" dur="800" accel="100000">
                                          <p:stCondLst>
                                            <p:cond delay="200"/>
                                          </p:stCondLst>
                                        </p:cTn>
                                        <p:tgtEl>
                                          <p:spTgt spid="4"/>
                                        </p:tgtEl>
                                      </p:cBhvr>
                                    </p:animEffect>
                                    <p:anim calcmode="lin" valueType="num">
                                      <p:cBhvr>
                                        <p:cTn id="50" dur="800" accel="100000">
                                          <p:stCondLst>
                                            <p:cond delay="200"/>
                                          </p:stCondLst>
                                        </p:cTn>
                                        <p:tgtEl>
                                          <p:spTgt spid="4"/>
                                        </p:tgtEl>
                                        <p:attrNameLst>
                                          <p:attrName>style.rotation</p:attrName>
                                        </p:attrNameLst>
                                      </p:cBhvr>
                                      <p:tavLst>
                                        <p:tav tm="0">
                                          <p:val>
                                            <p:fltVal val="0"/>
                                          </p:val>
                                        </p:tav>
                                        <p:tav tm="100000">
                                          <p:val>
                                            <p:fltVal val="-90"/>
                                          </p:val>
                                        </p:tav>
                                      </p:tavLst>
                                    </p:anim>
                                    <p:anim calcmode="lin" valueType="num">
                                      <p:cBhvr>
                                        <p:cTn id="51" dur="200" decel="100000"/>
                                        <p:tgtEl>
                                          <p:spTgt spid="4"/>
                                        </p:tgtEl>
                                        <p:attrNameLst>
                                          <p:attrName>ppt_x</p:attrName>
                                        </p:attrNameLst>
                                      </p:cBhvr>
                                      <p:tavLst>
                                        <p:tav tm="0">
                                          <p:val>
                                            <p:strVal val="ppt_x"/>
                                          </p:val>
                                        </p:tav>
                                        <p:tav tm="100000">
                                          <p:val>
                                            <p:strVal val="ppt_x-0.05"/>
                                          </p:val>
                                        </p:tav>
                                      </p:tavLst>
                                    </p:anim>
                                    <p:anim calcmode="lin" valueType="num">
                                      <p:cBhvr>
                                        <p:cTn id="52" dur="200" decel="100000"/>
                                        <p:tgtEl>
                                          <p:spTgt spid="4"/>
                                        </p:tgtEl>
                                        <p:attrNameLst>
                                          <p:attrName>ppt_y</p:attrName>
                                        </p:attrNameLst>
                                      </p:cBhvr>
                                      <p:tavLst>
                                        <p:tav tm="0">
                                          <p:val>
                                            <p:strVal val="ppt_y"/>
                                          </p:val>
                                        </p:tav>
                                        <p:tav tm="100000">
                                          <p:val>
                                            <p:strVal val="ppt_y+0.1"/>
                                          </p:val>
                                        </p:tav>
                                      </p:tavLst>
                                    </p:anim>
                                    <p:anim calcmode="lin" valueType="num">
                                      <p:cBhvr>
                                        <p:cTn id="53" dur="800" accel="100000">
                                          <p:stCondLst>
                                            <p:cond delay="200"/>
                                          </p:stCondLst>
                                        </p:cTn>
                                        <p:tgtEl>
                                          <p:spTgt spid="4"/>
                                        </p:tgtEl>
                                        <p:attrNameLst>
                                          <p:attrName>ppt_x</p:attrName>
                                        </p:attrNameLst>
                                      </p:cBhvr>
                                      <p:tavLst>
                                        <p:tav tm="0">
                                          <p:val>
                                            <p:strVal val="ppt_x"/>
                                          </p:val>
                                        </p:tav>
                                        <p:tav tm="100000">
                                          <p:val>
                                            <p:strVal val="ppt_x+0.4+0.05"/>
                                          </p:val>
                                        </p:tav>
                                      </p:tavLst>
                                    </p:anim>
                                    <p:anim calcmode="lin" valueType="num">
                                      <p:cBhvr>
                                        <p:cTn id="54" dur="800" accel="100000">
                                          <p:stCondLst>
                                            <p:cond delay="200"/>
                                          </p:stCondLst>
                                        </p:cTn>
                                        <p:tgtEl>
                                          <p:spTgt spid="4"/>
                                        </p:tgtEl>
                                        <p:attrNameLst>
                                          <p:attrName>ppt_y</p:attrName>
                                        </p:attrNameLst>
                                      </p:cBhvr>
                                      <p:tavLst>
                                        <p:tav tm="0">
                                          <p:val>
                                            <p:strVal val="ppt_y"/>
                                          </p:val>
                                        </p:tav>
                                        <p:tav tm="100000">
                                          <p:val>
                                            <p:strVal val="ppt_y-0.4-0.1"/>
                                          </p:val>
                                        </p:tav>
                                      </p:tavLst>
                                    </p:anim>
                                    <p:set>
                                      <p:cBhvr>
                                        <p:cTn id="55" dur="1" fill="hold">
                                          <p:stCondLst>
                                            <p:cond delay="999"/>
                                          </p:stCondLst>
                                        </p:cTn>
                                        <p:tgtEl>
                                          <p:spTgt spid="4"/>
                                        </p:tgtEl>
                                        <p:attrNameLst>
                                          <p:attrName>style.visibility</p:attrName>
                                        </p:attrNameLst>
                                      </p:cBhvr>
                                      <p:to>
                                        <p:strVal val="hidden"/>
                                      </p:to>
                                    </p:set>
                                  </p:childTnLst>
                                </p:cTn>
                              </p:par>
                              <p:par>
                                <p:cTn id="56" presetID="30" presetClass="exit" presetSubtype="0" fill="hold" grpId="1" nodeType="withEffect">
                                  <p:stCondLst>
                                    <p:cond delay="0"/>
                                  </p:stCondLst>
                                  <p:iterate type="lt">
                                    <p:tmPct val="0"/>
                                  </p:iterate>
                                  <p:childTnLst>
                                    <p:animEffect transition="out" filter="fade">
                                      <p:cBhvr>
                                        <p:cTn id="57" dur="800" accel="100000">
                                          <p:stCondLst>
                                            <p:cond delay="200"/>
                                          </p:stCondLst>
                                        </p:cTn>
                                        <p:tgtEl>
                                          <p:spTgt spid="756765"/>
                                        </p:tgtEl>
                                      </p:cBhvr>
                                    </p:animEffect>
                                    <p:anim calcmode="lin" valueType="num">
                                      <p:cBhvr>
                                        <p:cTn id="58" dur="800" accel="100000">
                                          <p:stCondLst>
                                            <p:cond delay="200"/>
                                          </p:stCondLst>
                                        </p:cTn>
                                        <p:tgtEl>
                                          <p:spTgt spid="756765"/>
                                        </p:tgtEl>
                                        <p:attrNameLst>
                                          <p:attrName>style.rotation</p:attrName>
                                        </p:attrNameLst>
                                      </p:cBhvr>
                                      <p:tavLst>
                                        <p:tav tm="0">
                                          <p:val>
                                            <p:fltVal val="0"/>
                                          </p:val>
                                        </p:tav>
                                        <p:tav tm="100000">
                                          <p:val>
                                            <p:fltVal val="-90"/>
                                          </p:val>
                                        </p:tav>
                                      </p:tavLst>
                                    </p:anim>
                                    <p:anim calcmode="lin" valueType="num">
                                      <p:cBhvr>
                                        <p:cTn id="59" dur="200" decel="100000"/>
                                        <p:tgtEl>
                                          <p:spTgt spid="756765"/>
                                        </p:tgtEl>
                                        <p:attrNameLst>
                                          <p:attrName>ppt_x</p:attrName>
                                        </p:attrNameLst>
                                      </p:cBhvr>
                                      <p:tavLst>
                                        <p:tav tm="0">
                                          <p:val>
                                            <p:strVal val="ppt_x"/>
                                          </p:val>
                                        </p:tav>
                                        <p:tav tm="100000">
                                          <p:val>
                                            <p:strVal val="ppt_x-0.05"/>
                                          </p:val>
                                        </p:tav>
                                      </p:tavLst>
                                    </p:anim>
                                    <p:anim calcmode="lin" valueType="num">
                                      <p:cBhvr>
                                        <p:cTn id="60" dur="200" decel="100000"/>
                                        <p:tgtEl>
                                          <p:spTgt spid="756765"/>
                                        </p:tgtEl>
                                        <p:attrNameLst>
                                          <p:attrName>ppt_y</p:attrName>
                                        </p:attrNameLst>
                                      </p:cBhvr>
                                      <p:tavLst>
                                        <p:tav tm="0">
                                          <p:val>
                                            <p:strVal val="ppt_y"/>
                                          </p:val>
                                        </p:tav>
                                        <p:tav tm="100000">
                                          <p:val>
                                            <p:strVal val="ppt_y+0.1"/>
                                          </p:val>
                                        </p:tav>
                                      </p:tavLst>
                                    </p:anim>
                                    <p:anim calcmode="lin" valueType="num">
                                      <p:cBhvr>
                                        <p:cTn id="61" dur="800" accel="100000">
                                          <p:stCondLst>
                                            <p:cond delay="200"/>
                                          </p:stCondLst>
                                        </p:cTn>
                                        <p:tgtEl>
                                          <p:spTgt spid="756765"/>
                                        </p:tgtEl>
                                        <p:attrNameLst>
                                          <p:attrName>ppt_x</p:attrName>
                                        </p:attrNameLst>
                                      </p:cBhvr>
                                      <p:tavLst>
                                        <p:tav tm="0">
                                          <p:val>
                                            <p:strVal val="ppt_x"/>
                                          </p:val>
                                        </p:tav>
                                        <p:tav tm="100000">
                                          <p:val>
                                            <p:strVal val="ppt_x+0.4+0.05"/>
                                          </p:val>
                                        </p:tav>
                                      </p:tavLst>
                                    </p:anim>
                                    <p:anim calcmode="lin" valueType="num">
                                      <p:cBhvr>
                                        <p:cTn id="62" dur="800" accel="100000">
                                          <p:stCondLst>
                                            <p:cond delay="200"/>
                                          </p:stCondLst>
                                        </p:cTn>
                                        <p:tgtEl>
                                          <p:spTgt spid="756765"/>
                                        </p:tgtEl>
                                        <p:attrNameLst>
                                          <p:attrName>ppt_y</p:attrName>
                                        </p:attrNameLst>
                                      </p:cBhvr>
                                      <p:tavLst>
                                        <p:tav tm="0">
                                          <p:val>
                                            <p:strVal val="ppt_y"/>
                                          </p:val>
                                        </p:tav>
                                        <p:tav tm="100000">
                                          <p:val>
                                            <p:strVal val="ppt_y-0.4-0.1"/>
                                          </p:val>
                                        </p:tav>
                                      </p:tavLst>
                                    </p:anim>
                                    <p:set>
                                      <p:cBhvr>
                                        <p:cTn id="63" dur="1" fill="hold">
                                          <p:stCondLst>
                                            <p:cond delay="999"/>
                                          </p:stCondLst>
                                        </p:cTn>
                                        <p:tgtEl>
                                          <p:spTgt spid="756765"/>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7567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7" presetClass="exit" presetSubtype="0" fill="hold" grpId="1" nodeType="clickEffect">
                                  <p:stCondLst>
                                    <p:cond delay="0"/>
                                  </p:stCondLst>
                                  <p:childTnLst>
                                    <p:animEffect transition="out" filter="fade">
                                      <p:cBhvr>
                                        <p:cTn id="70" dur="1000"/>
                                        <p:tgtEl>
                                          <p:spTgt spid="756769"/>
                                        </p:tgtEl>
                                      </p:cBhvr>
                                    </p:animEffect>
                                    <p:anim calcmode="lin" valueType="num">
                                      <p:cBhvr>
                                        <p:cTn id="71" dur="1000"/>
                                        <p:tgtEl>
                                          <p:spTgt spid="756769"/>
                                        </p:tgtEl>
                                        <p:attrNameLst>
                                          <p:attrName>ppt_x</p:attrName>
                                        </p:attrNameLst>
                                      </p:cBhvr>
                                      <p:tavLst>
                                        <p:tav tm="0">
                                          <p:val>
                                            <p:strVal val="ppt_x"/>
                                          </p:val>
                                        </p:tav>
                                        <p:tav tm="100000">
                                          <p:val>
                                            <p:strVal val="ppt_x"/>
                                          </p:val>
                                        </p:tav>
                                      </p:tavLst>
                                    </p:anim>
                                    <p:anim calcmode="lin" valueType="num">
                                      <p:cBhvr>
                                        <p:cTn id="72" dur="100" decel="100000"/>
                                        <p:tgtEl>
                                          <p:spTgt spid="756769"/>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756769"/>
                                        </p:tgtEl>
                                        <p:attrNameLst>
                                          <p:attrName>ppt_y</p:attrName>
                                        </p:attrNameLst>
                                      </p:cBhvr>
                                      <p:tavLst>
                                        <p:tav tm="0">
                                          <p:val>
                                            <p:strVal val="ppt_y"/>
                                          </p:val>
                                        </p:tav>
                                        <p:tav tm="100000">
                                          <p:val>
                                            <p:strVal val="ppt_y+1"/>
                                          </p:val>
                                        </p:tav>
                                      </p:tavLst>
                                    </p:anim>
                                    <p:set>
                                      <p:cBhvr>
                                        <p:cTn id="74" dur="1" fill="hold">
                                          <p:stCondLst>
                                            <p:cond delay="999"/>
                                          </p:stCondLst>
                                        </p:cTn>
                                        <p:tgtEl>
                                          <p:spTgt spid="756769"/>
                                        </p:tgtEl>
                                        <p:attrNameLst>
                                          <p:attrName>style.visibility</p:attrName>
                                        </p:attrNameLst>
                                      </p:cBhvr>
                                      <p:to>
                                        <p:strVal val="hidden"/>
                                      </p:to>
                                    </p:set>
                                  </p:childTnLst>
                                </p:cTn>
                              </p:par>
                              <p:par>
                                <p:cTn id="75" presetID="53" presetClass="entr" presetSubtype="0" fill="hold" grpId="0" nodeType="withEffect">
                                  <p:stCondLst>
                                    <p:cond delay="0"/>
                                  </p:stCondLst>
                                  <p:childTnLst>
                                    <p:set>
                                      <p:cBhvr>
                                        <p:cTn id="76" dur="1" fill="hold">
                                          <p:stCondLst>
                                            <p:cond delay="0"/>
                                          </p:stCondLst>
                                        </p:cTn>
                                        <p:tgtEl>
                                          <p:spTgt spid="756770"/>
                                        </p:tgtEl>
                                        <p:attrNameLst>
                                          <p:attrName>style.visibility</p:attrName>
                                        </p:attrNameLst>
                                      </p:cBhvr>
                                      <p:to>
                                        <p:strVal val="visible"/>
                                      </p:to>
                                    </p:set>
                                    <p:anim calcmode="lin" valueType="num">
                                      <p:cBhvr>
                                        <p:cTn id="77" dur="500" fill="hold"/>
                                        <p:tgtEl>
                                          <p:spTgt spid="756770"/>
                                        </p:tgtEl>
                                        <p:attrNameLst>
                                          <p:attrName>ppt_w</p:attrName>
                                        </p:attrNameLst>
                                      </p:cBhvr>
                                      <p:tavLst>
                                        <p:tav tm="0">
                                          <p:val>
                                            <p:fltVal val="0"/>
                                          </p:val>
                                        </p:tav>
                                        <p:tav tm="100000">
                                          <p:val>
                                            <p:strVal val="#ppt_w"/>
                                          </p:val>
                                        </p:tav>
                                      </p:tavLst>
                                    </p:anim>
                                    <p:anim calcmode="lin" valueType="num">
                                      <p:cBhvr>
                                        <p:cTn id="78" dur="500" fill="hold"/>
                                        <p:tgtEl>
                                          <p:spTgt spid="756770"/>
                                        </p:tgtEl>
                                        <p:attrNameLst>
                                          <p:attrName>ppt_h</p:attrName>
                                        </p:attrNameLst>
                                      </p:cBhvr>
                                      <p:tavLst>
                                        <p:tav tm="0">
                                          <p:val>
                                            <p:fltVal val="0"/>
                                          </p:val>
                                        </p:tav>
                                        <p:tav tm="100000">
                                          <p:val>
                                            <p:strVal val="#ppt_h"/>
                                          </p:val>
                                        </p:tav>
                                      </p:tavLst>
                                    </p:anim>
                                    <p:animEffect transition="in" filter="fade">
                                      <p:cBhvr>
                                        <p:cTn id="79" dur="500"/>
                                        <p:tgtEl>
                                          <p:spTgt spid="756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57" grpId="0" animBg="1"/>
      <p:bldP spid="756760" grpId="0" animBg="1"/>
      <p:bldP spid="756761" grpId="0" animBg="1"/>
      <p:bldP spid="756765" grpId="0"/>
      <p:bldP spid="756765" grpId="1"/>
      <p:bldP spid="756769" grpId="0"/>
      <p:bldP spid="756769" grpId="1"/>
      <p:bldP spid="756770" grpId="0"/>
    </p:bldLst>
  </p:timing>
</p:sld>
</file>

<file path=ppt/slides/slide2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r>
              <a:rPr lang="en-US" sz="3600" smtClean="0">
                <a:latin typeface="Arial" charset="0"/>
              </a:rPr>
              <a:t>Reading a Vernier</a:t>
            </a:r>
          </a:p>
        </p:txBody>
      </p:sp>
      <p:pic>
        <p:nvPicPr>
          <p:cNvPr id="306179" name="Picture 5" descr="A Vernier reading almost exactly 756.0"/>
          <p:cNvPicPr>
            <a:picLocks noChangeAspect="1" noChangeArrowheads="1"/>
          </p:cNvPicPr>
          <p:nvPr/>
        </p:nvPicPr>
        <p:blipFill>
          <a:blip r:embed="rId3" cstate="print"/>
          <a:srcRect r="40678"/>
          <a:stretch>
            <a:fillRect/>
          </a:stretch>
        </p:blipFill>
        <p:spPr bwMode="auto">
          <a:xfrm>
            <a:off x="361950" y="2057400"/>
            <a:ext cx="1638300" cy="3333750"/>
          </a:xfrm>
          <a:prstGeom prst="rect">
            <a:avLst/>
          </a:prstGeom>
          <a:noFill/>
          <a:ln w="9525">
            <a:noFill/>
            <a:miter lim="800000"/>
            <a:headEnd/>
            <a:tailEnd/>
          </a:ln>
        </p:spPr>
      </p:pic>
      <p:sp>
        <p:nvSpPr>
          <p:cNvPr id="306180" name="Text Box 6"/>
          <p:cNvSpPr txBox="1">
            <a:spLocks noChangeArrowheads="1"/>
          </p:cNvSpPr>
          <p:nvPr/>
        </p:nvSpPr>
        <p:spPr bwMode="auto">
          <a:xfrm>
            <a:off x="3962400" y="1930400"/>
            <a:ext cx="5334000" cy="4133850"/>
          </a:xfrm>
          <a:prstGeom prst="rect">
            <a:avLst/>
          </a:prstGeom>
          <a:noFill/>
          <a:ln w="9525">
            <a:noFill/>
            <a:miter lim="800000"/>
            <a:headEnd/>
            <a:tailEnd/>
          </a:ln>
        </p:spPr>
        <p:txBody>
          <a:bodyPr>
            <a:spAutoFit/>
          </a:bodyPr>
          <a:lstStyle/>
          <a:p>
            <a:r>
              <a:rPr lang="en-US" sz="1400"/>
              <a:t>A </a:t>
            </a:r>
            <a:r>
              <a:rPr lang="en-US" sz="1400" i="1"/>
              <a:t>Vernier</a:t>
            </a:r>
            <a:r>
              <a:rPr lang="en-US" sz="1400"/>
              <a:t> allows a precise reading of some value. </a:t>
            </a:r>
          </a:p>
          <a:p>
            <a:r>
              <a:rPr lang="en-US" sz="1400"/>
              <a:t>In the figure to the left, the Vernier moves up and </a:t>
            </a:r>
          </a:p>
          <a:p>
            <a:r>
              <a:rPr lang="en-US" sz="1400"/>
              <a:t>down to measure a position on the scale. </a:t>
            </a:r>
          </a:p>
          <a:p>
            <a:endParaRPr lang="en-US" sz="1400"/>
          </a:p>
          <a:p>
            <a:r>
              <a:rPr lang="en-US" sz="1400"/>
              <a:t>This could be part of a barometer which reads </a:t>
            </a:r>
          </a:p>
          <a:p>
            <a:r>
              <a:rPr lang="en-US" sz="1400"/>
              <a:t>atmospheric pressure.</a:t>
            </a:r>
          </a:p>
          <a:p>
            <a:endParaRPr lang="en-US" sz="1400"/>
          </a:p>
          <a:p>
            <a:r>
              <a:rPr lang="en-US" sz="1400"/>
              <a:t>The "pointer" is the line on the vernier labeled "0". </a:t>
            </a:r>
          </a:p>
          <a:p>
            <a:r>
              <a:rPr lang="en-US" sz="1400"/>
              <a:t>Thus the measured position is almost exactly 756 </a:t>
            </a:r>
          </a:p>
          <a:p>
            <a:r>
              <a:rPr lang="en-US" sz="1400"/>
              <a:t>in whatever units the scale is calibrated in.</a:t>
            </a:r>
          </a:p>
          <a:p>
            <a:endParaRPr lang="en-US" sz="1400"/>
          </a:p>
          <a:p>
            <a:r>
              <a:rPr lang="en-US" sz="1400"/>
              <a:t>If you look closely you will see that the distance </a:t>
            </a:r>
          </a:p>
          <a:p>
            <a:r>
              <a:rPr lang="en-US" sz="1400"/>
              <a:t>between the divisions on the vernier are not the </a:t>
            </a:r>
          </a:p>
          <a:p>
            <a:r>
              <a:rPr lang="en-US" sz="1400"/>
              <a:t>same as the divisions on the scale. The 0 line on </a:t>
            </a:r>
          </a:p>
          <a:p>
            <a:r>
              <a:rPr lang="en-US" sz="1400"/>
              <a:t>the vernier lines up at 756 on the scale, but the </a:t>
            </a:r>
          </a:p>
          <a:p>
            <a:r>
              <a:rPr lang="en-US" sz="1400"/>
              <a:t>10 line on the vernier lines up at 765 on the scale. </a:t>
            </a:r>
          </a:p>
          <a:p>
            <a:r>
              <a:rPr lang="en-US" sz="1400"/>
              <a:t>Thus the distance between the divisions on the </a:t>
            </a:r>
          </a:p>
          <a:p>
            <a:r>
              <a:rPr lang="en-US" sz="1400"/>
              <a:t>vernier are 90% of the distance between the </a:t>
            </a:r>
          </a:p>
          <a:p>
            <a:r>
              <a:rPr lang="en-US" sz="1400"/>
              <a:t>divisions on the scale.</a:t>
            </a:r>
          </a:p>
        </p:txBody>
      </p:sp>
      <p:sp>
        <p:nvSpPr>
          <p:cNvPr id="306181" name="Text Box 7"/>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r>
              <a:rPr lang="en-US" sz="1000">
                <a:hlinkClick r:id="rId4"/>
              </a:rPr>
              <a:t>http://www.upscale.utoronto.ca/PVB/Harrison/Vernier/Vernier.html</a:t>
            </a:r>
            <a:endParaRPr lang="en-US"/>
          </a:p>
        </p:txBody>
      </p:sp>
      <p:pic>
        <p:nvPicPr>
          <p:cNvPr id="758792" name="Picture 8" descr="A Vernier reading almost exactly 756.0"/>
          <p:cNvPicPr>
            <a:picLocks noChangeAspect="1" noChangeArrowheads="1"/>
          </p:cNvPicPr>
          <p:nvPr/>
        </p:nvPicPr>
        <p:blipFill>
          <a:blip r:embed="rId3" cstate="print"/>
          <a:srcRect l="58621"/>
          <a:stretch>
            <a:fillRect/>
          </a:stretch>
        </p:blipFill>
        <p:spPr bwMode="auto">
          <a:xfrm>
            <a:off x="1981200" y="2057400"/>
            <a:ext cx="1143000" cy="3333750"/>
          </a:xfrm>
          <a:prstGeom prst="rect">
            <a:avLst/>
          </a:prstGeom>
          <a:noFill/>
          <a:ln w="9525">
            <a:noFill/>
            <a:miter lim="800000"/>
            <a:headEnd/>
            <a:tailEnd/>
          </a:ln>
        </p:spPr>
      </p:pic>
      <p:sp>
        <p:nvSpPr>
          <p:cNvPr id="758793" name="Text Box 9"/>
          <p:cNvSpPr txBox="1">
            <a:spLocks noChangeArrowheads="1"/>
          </p:cNvSpPr>
          <p:nvPr/>
        </p:nvSpPr>
        <p:spPr bwMode="auto">
          <a:xfrm>
            <a:off x="1143000" y="4191000"/>
            <a:ext cx="436563" cy="274638"/>
          </a:xfrm>
          <a:prstGeom prst="rect">
            <a:avLst/>
          </a:prstGeom>
          <a:noFill/>
          <a:ln w="9525">
            <a:noFill/>
            <a:miter lim="800000"/>
            <a:headEnd/>
            <a:tailEnd/>
          </a:ln>
        </p:spPr>
        <p:txBody>
          <a:bodyPr wrap="none">
            <a:spAutoFit/>
          </a:bodyPr>
          <a:lstStyle/>
          <a:p>
            <a:r>
              <a:rPr lang="en-US" sz="1200" b="1">
                <a:solidFill>
                  <a:srgbClr val="FF0000"/>
                </a:solidFill>
              </a:rPr>
              <a:t>756</a:t>
            </a:r>
          </a:p>
        </p:txBody>
      </p:sp>
      <p:sp>
        <p:nvSpPr>
          <p:cNvPr id="306184" name="AutoShape 10">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06185" name="Picture 12" descr="vernier caliper"/>
          <p:cNvPicPr>
            <a:picLocks noChangeAspect="1" noChangeArrowheads="1"/>
          </p:cNvPicPr>
          <p:nvPr/>
        </p:nvPicPr>
        <p:blipFill>
          <a:blip r:embed="rId6" cstate="print"/>
          <a:srcRect t="25600" b="24319"/>
          <a:stretch>
            <a:fillRect/>
          </a:stretch>
        </p:blipFill>
        <p:spPr bwMode="auto">
          <a:xfrm>
            <a:off x="7604125" y="457200"/>
            <a:ext cx="1428750" cy="7159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3.33333E-6 0.12223 " pathEditMode="relative" rAng="0" ptsTypes="AA">
                                      <p:cBhvr>
                                        <p:cTn id="6" dur="2000" fill="hold"/>
                                        <p:tgtEl>
                                          <p:spTgt spid="758792"/>
                                        </p:tgtEl>
                                        <p:attrNameLst>
                                          <p:attrName>ppt_x</p:attrName>
                                          <p:attrName>ppt_y</p:attrName>
                                        </p:attrNameLst>
                                      </p:cBhvr>
                                      <p:rCtr x="0" y="61"/>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5.55112E-17 0.12222 L 5.55112E-17 0.00138 " pathEditMode="relative" rAng="0" ptsTypes="AA">
                                      <p:cBhvr>
                                        <p:cTn id="9" dur="2000" fill="hold"/>
                                        <p:tgtEl>
                                          <p:spTgt spid="758792"/>
                                        </p:tgtEl>
                                        <p:attrNameLst>
                                          <p:attrName>ppt_x</p:attrName>
                                          <p:attrName>ppt_y</p:attrName>
                                        </p:attrNameLst>
                                      </p:cBhvr>
                                      <p:rCtr x="0" y="-60"/>
                                    </p:animMotion>
                                  </p:childTnLst>
                                </p:cTn>
                              </p:par>
                            </p:childTnLst>
                          </p:cTn>
                        </p:par>
                        <p:par>
                          <p:cTn id="10" fill="hold">
                            <p:stCondLst>
                              <p:cond delay="4000"/>
                            </p:stCondLst>
                            <p:childTnLst>
                              <p:par>
                                <p:cTn id="11" presetID="55" presetClass="entr" presetSubtype="0" fill="hold" grpId="0" nodeType="afterEffect">
                                  <p:stCondLst>
                                    <p:cond delay="0"/>
                                  </p:stCondLst>
                                  <p:childTnLst>
                                    <p:set>
                                      <p:cBhvr>
                                        <p:cTn id="12" dur="1" fill="hold">
                                          <p:stCondLst>
                                            <p:cond delay="0"/>
                                          </p:stCondLst>
                                        </p:cTn>
                                        <p:tgtEl>
                                          <p:spTgt spid="758793"/>
                                        </p:tgtEl>
                                        <p:attrNameLst>
                                          <p:attrName>style.visibility</p:attrName>
                                        </p:attrNameLst>
                                      </p:cBhvr>
                                      <p:to>
                                        <p:strVal val="visible"/>
                                      </p:to>
                                    </p:set>
                                    <p:anim calcmode="lin" valueType="num">
                                      <p:cBhvr>
                                        <p:cTn id="13" dur="1000" fill="hold"/>
                                        <p:tgtEl>
                                          <p:spTgt spid="758793"/>
                                        </p:tgtEl>
                                        <p:attrNameLst>
                                          <p:attrName>ppt_w</p:attrName>
                                        </p:attrNameLst>
                                      </p:cBhvr>
                                      <p:tavLst>
                                        <p:tav tm="0">
                                          <p:val>
                                            <p:strVal val="#ppt_w*0.70"/>
                                          </p:val>
                                        </p:tav>
                                        <p:tav tm="100000">
                                          <p:val>
                                            <p:strVal val="#ppt_w"/>
                                          </p:val>
                                        </p:tav>
                                      </p:tavLst>
                                    </p:anim>
                                    <p:anim calcmode="lin" valueType="num">
                                      <p:cBhvr>
                                        <p:cTn id="14" dur="1000" fill="hold"/>
                                        <p:tgtEl>
                                          <p:spTgt spid="758793"/>
                                        </p:tgtEl>
                                        <p:attrNameLst>
                                          <p:attrName>ppt_h</p:attrName>
                                        </p:attrNameLst>
                                      </p:cBhvr>
                                      <p:tavLst>
                                        <p:tav tm="0">
                                          <p:val>
                                            <p:strVal val="#ppt_h"/>
                                          </p:val>
                                        </p:tav>
                                        <p:tav tm="100000">
                                          <p:val>
                                            <p:strVal val="#ppt_h"/>
                                          </p:val>
                                        </p:tav>
                                      </p:tavLst>
                                    </p:anim>
                                    <p:animEffect transition="in" filter="fade">
                                      <p:cBhvr>
                                        <p:cTn id="15" dur="1000"/>
                                        <p:tgtEl>
                                          <p:spTgt spid="758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93"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762000" y="1187450"/>
            <a:ext cx="1219200" cy="4222750"/>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307203" name="Rectangle 3"/>
          <p:cNvSpPr>
            <a:spLocks noGrp="1" noChangeArrowheads="1"/>
          </p:cNvSpPr>
          <p:nvPr>
            <p:ph type="title"/>
          </p:nvPr>
        </p:nvSpPr>
        <p:spPr/>
        <p:txBody>
          <a:bodyPr/>
          <a:lstStyle/>
          <a:p>
            <a:pPr eaLnBrk="1" hangingPunct="1"/>
            <a:r>
              <a:rPr lang="en-US" sz="3600" smtClean="0">
                <a:latin typeface="Arial" charset="0"/>
              </a:rPr>
              <a:t>Reading a Vernier</a:t>
            </a:r>
          </a:p>
        </p:txBody>
      </p:sp>
      <p:sp>
        <p:nvSpPr>
          <p:cNvPr id="763910" name="Text Box 6"/>
          <p:cNvSpPr txBox="1">
            <a:spLocks noChangeArrowheads="1"/>
          </p:cNvSpPr>
          <p:nvPr/>
        </p:nvSpPr>
        <p:spPr bwMode="auto">
          <a:xfrm>
            <a:off x="3962400" y="1930400"/>
            <a:ext cx="5334000" cy="4133850"/>
          </a:xfrm>
          <a:prstGeom prst="rect">
            <a:avLst/>
          </a:prstGeom>
          <a:noFill/>
          <a:ln w="9525">
            <a:noFill/>
            <a:miter lim="800000"/>
            <a:headEnd/>
            <a:tailEnd/>
          </a:ln>
        </p:spPr>
        <p:txBody>
          <a:bodyPr>
            <a:spAutoFit/>
          </a:bodyPr>
          <a:lstStyle/>
          <a:p>
            <a:r>
              <a:rPr lang="en-US" sz="1400"/>
              <a:t>A </a:t>
            </a:r>
            <a:r>
              <a:rPr lang="en-US" sz="1400" i="1"/>
              <a:t>Vernier</a:t>
            </a:r>
            <a:r>
              <a:rPr lang="en-US" sz="1400"/>
              <a:t> allows a precise reading of some value. </a:t>
            </a:r>
          </a:p>
          <a:p>
            <a:r>
              <a:rPr lang="en-US" sz="1400"/>
              <a:t>In the figure to the left, the Vernier moves up and </a:t>
            </a:r>
          </a:p>
          <a:p>
            <a:r>
              <a:rPr lang="en-US" sz="1400"/>
              <a:t>down to measure a position on the scale. </a:t>
            </a:r>
          </a:p>
          <a:p>
            <a:endParaRPr lang="en-US" sz="1400"/>
          </a:p>
          <a:p>
            <a:r>
              <a:rPr lang="en-US" sz="1400"/>
              <a:t>This could be part of a barometer which reads </a:t>
            </a:r>
          </a:p>
          <a:p>
            <a:r>
              <a:rPr lang="en-US" sz="1400"/>
              <a:t>atmospheric pressure.</a:t>
            </a:r>
          </a:p>
          <a:p>
            <a:endParaRPr lang="en-US" sz="1400"/>
          </a:p>
          <a:p>
            <a:r>
              <a:rPr lang="en-US" sz="1400"/>
              <a:t>The "pointer" is the line on the vernier labeled "0". </a:t>
            </a:r>
          </a:p>
          <a:p>
            <a:r>
              <a:rPr lang="en-US" sz="1400"/>
              <a:t>Thus the measured position is almost exactly 756 </a:t>
            </a:r>
          </a:p>
          <a:p>
            <a:r>
              <a:rPr lang="en-US" sz="1400"/>
              <a:t>in whatever units the scale is calibrated in.</a:t>
            </a:r>
          </a:p>
          <a:p>
            <a:endParaRPr lang="en-US" sz="1400"/>
          </a:p>
          <a:p>
            <a:r>
              <a:rPr lang="en-US" sz="1400"/>
              <a:t>If you look closely you will see that the distance </a:t>
            </a:r>
          </a:p>
          <a:p>
            <a:r>
              <a:rPr lang="en-US" sz="1400"/>
              <a:t>between the divisions on the vernier are not the </a:t>
            </a:r>
          </a:p>
          <a:p>
            <a:r>
              <a:rPr lang="en-US" sz="1400"/>
              <a:t>same as the divisions on the scale. The 0 line on </a:t>
            </a:r>
          </a:p>
          <a:p>
            <a:r>
              <a:rPr lang="en-US" sz="1400"/>
              <a:t>the vernier lines up at 756 on the scale, but the </a:t>
            </a:r>
          </a:p>
          <a:p>
            <a:r>
              <a:rPr lang="en-US" sz="1400"/>
              <a:t>10 line on the vernier lines up at 765 on the scale. </a:t>
            </a:r>
          </a:p>
          <a:p>
            <a:r>
              <a:rPr lang="en-US" sz="1400"/>
              <a:t>Thus the distance between the divisions on the </a:t>
            </a:r>
          </a:p>
          <a:p>
            <a:r>
              <a:rPr lang="en-US" sz="1400"/>
              <a:t>vernier are 90% of the distance between the </a:t>
            </a:r>
          </a:p>
          <a:p>
            <a:r>
              <a:rPr lang="en-US" sz="1400"/>
              <a:t>divisions on the scale.</a:t>
            </a:r>
          </a:p>
        </p:txBody>
      </p:sp>
      <p:sp>
        <p:nvSpPr>
          <p:cNvPr id="763913" name="Text Box 9"/>
          <p:cNvSpPr txBox="1">
            <a:spLocks noChangeArrowheads="1"/>
          </p:cNvSpPr>
          <p:nvPr/>
        </p:nvSpPr>
        <p:spPr bwMode="auto">
          <a:xfrm>
            <a:off x="1143000" y="4114800"/>
            <a:ext cx="436563" cy="274638"/>
          </a:xfrm>
          <a:prstGeom prst="rect">
            <a:avLst/>
          </a:prstGeom>
          <a:noFill/>
          <a:ln w="9525">
            <a:noFill/>
            <a:miter lim="800000"/>
            <a:headEnd/>
            <a:tailEnd/>
          </a:ln>
        </p:spPr>
        <p:txBody>
          <a:bodyPr wrap="none">
            <a:spAutoFit/>
          </a:bodyPr>
          <a:lstStyle/>
          <a:p>
            <a:r>
              <a:rPr lang="en-US" sz="1200" b="1">
                <a:solidFill>
                  <a:srgbClr val="FF0000"/>
                </a:solidFill>
              </a:rPr>
              <a:t>756</a:t>
            </a:r>
          </a:p>
        </p:txBody>
      </p:sp>
      <p:sp>
        <p:nvSpPr>
          <p:cNvPr id="307206" name="Line 10"/>
          <p:cNvSpPr>
            <a:spLocks noChangeShapeType="1"/>
          </p:cNvSpPr>
          <p:nvPr/>
        </p:nvSpPr>
        <p:spPr bwMode="auto">
          <a:xfrm>
            <a:off x="1371600" y="5181600"/>
            <a:ext cx="609600" cy="0"/>
          </a:xfrm>
          <a:prstGeom prst="line">
            <a:avLst/>
          </a:prstGeom>
          <a:noFill/>
          <a:ln w="9525">
            <a:solidFill>
              <a:schemeClr val="tx1"/>
            </a:solidFill>
            <a:miter lim="800000"/>
            <a:headEnd/>
            <a:tailEnd/>
          </a:ln>
        </p:spPr>
        <p:txBody>
          <a:bodyPr wrap="none"/>
          <a:lstStyle/>
          <a:p>
            <a:endParaRPr lang="en-US"/>
          </a:p>
        </p:txBody>
      </p:sp>
      <p:sp>
        <p:nvSpPr>
          <p:cNvPr id="307207" name="Line 11"/>
          <p:cNvSpPr>
            <a:spLocks noChangeShapeType="1"/>
          </p:cNvSpPr>
          <p:nvPr/>
        </p:nvSpPr>
        <p:spPr bwMode="auto">
          <a:xfrm>
            <a:off x="1371600" y="3657600"/>
            <a:ext cx="609600" cy="0"/>
          </a:xfrm>
          <a:prstGeom prst="line">
            <a:avLst/>
          </a:prstGeom>
          <a:noFill/>
          <a:ln w="9525">
            <a:solidFill>
              <a:schemeClr val="tx1"/>
            </a:solidFill>
            <a:miter lim="800000"/>
            <a:headEnd/>
            <a:tailEnd/>
          </a:ln>
        </p:spPr>
        <p:txBody>
          <a:bodyPr wrap="none"/>
          <a:lstStyle/>
          <a:p>
            <a:endParaRPr lang="en-US"/>
          </a:p>
        </p:txBody>
      </p:sp>
      <p:sp>
        <p:nvSpPr>
          <p:cNvPr id="307208" name="Line 12"/>
          <p:cNvSpPr>
            <a:spLocks noChangeShapeType="1"/>
          </p:cNvSpPr>
          <p:nvPr/>
        </p:nvSpPr>
        <p:spPr bwMode="auto">
          <a:xfrm>
            <a:off x="1371600" y="2133600"/>
            <a:ext cx="609600" cy="0"/>
          </a:xfrm>
          <a:prstGeom prst="line">
            <a:avLst/>
          </a:prstGeom>
          <a:noFill/>
          <a:ln w="9525">
            <a:solidFill>
              <a:schemeClr val="tx1"/>
            </a:solidFill>
            <a:miter lim="800000"/>
            <a:headEnd/>
            <a:tailEnd/>
          </a:ln>
        </p:spPr>
        <p:txBody>
          <a:bodyPr wrap="none"/>
          <a:lstStyle/>
          <a:p>
            <a:endParaRPr lang="en-US"/>
          </a:p>
        </p:txBody>
      </p:sp>
      <p:sp>
        <p:nvSpPr>
          <p:cNvPr id="307209" name="Line 13"/>
          <p:cNvSpPr>
            <a:spLocks noChangeShapeType="1"/>
          </p:cNvSpPr>
          <p:nvPr/>
        </p:nvSpPr>
        <p:spPr bwMode="auto">
          <a:xfrm>
            <a:off x="1676400" y="5029200"/>
            <a:ext cx="304800" cy="0"/>
          </a:xfrm>
          <a:prstGeom prst="line">
            <a:avLst/>
          </a:prstGeom>
          <a:noFill/>
          <a:ln w="9525">
            <a:solidFill>
              <a:schemeClr val="tx1"/>
            </a:solidFill>
            <a:miter lim="800000"/>
            <a:headEnd/>
            <a:tailEnd/>
          </a:ln>
        </p:spPr>
        <p:txBody>
          <a:bodyPr wrap="none"/>
          <a:lstStyle/>
          <a:p>
            <a:endParaRPr lang="en-US"/>
          </a:p>
        </p:txBody>
      </p:sp>
      <p:sp>
        <p:nvSpPr>
          <p:cNvPr id="307210" name="Line 14"/>
          <p:cNvSpPr>
            <a:spLocks noChangeShapeType="1"/>
          </p:cNvSpPr>
          <p:nvPr/>
        </p:nvSpPr>
        <p:spPr bwMode="auto">
          <a:xfrm>
            <a:off x="1676400" y="4876800"/>
            <a:ext cx="304800" cy="0"/>
          </a:xfrm>
          <a:prstGeom prst="line">
            <a:avLst/>
          </a:prstGeom>
          <a:noFill/>
          <a:ln w="9525">
            <a:solidFill>
              <a:schemeClr val="tx1"/>
            </a:solidFill>
            <a:miter lim="800000"/>
            <a:headEnd/>
            <a:tailEnd/>
          </a:ln>
        </p:spPr>
        <p:txBody>
          <a:bodyPr wrap="none"/>
          <a:lstStyle/>
          <a:p>
            <a:endParaRPr lang="en-US"/>
          </a:p>
        </p:txBody>
      </p:sp>
      <p:sp>
        <p:nvSpPr>
          <p:cNvPr id="307211" name="Line 15"/>
          <p:cNvSpPr>
            <a:spLocks noChangeShapeType="1"/>
          </p:cNvSpPr>
          <p:nvPr/>
        </p:nvSpPr>
        <p:spPr bwMode="auto">
          <a:xfrm>
            <a:off x="1676400" y="4724400"/>
            <a:ext cx="304800" cy="0"/>
          </a:xfrm>
          <a:prstGeom prst="line">
            <a:avLst/>
          </a:prstGeom>
          <a:noFill/>
          <a:ln w="9525">
            <a:solidFill>
              <a:schemeClr val="tx1"/>
            </a:solidFill>
            <a:miter lim="800000"/>
            <a:headEnd/>
            <a:tailEnd/>
          </a:ln>
        </p:spPr>
        <p:txBody>
          <a:bodyPr wrap="none"/>
          <a:lstStyle/>
          <a:p>
            <a:endParaRPr lang="en-US"/>
          </a:p>
        </p:txBody>
      </p:sp>
      <p:sp>
        <p:nvSpPr>
          <p:cNvPr id="307212" name="Line 16"/>
          <p:cNvSpPr>
            <a:spLocks noChangeShapeType="1"/>
          </p:cNvSpPr>
          <p:nvPr/>
        </p:nvSpPr>
        <p:spPr bwMode="auto">
          <a:xfrm>
            <a:off x="1676400" y="4572000"/>
            <a:ext cx="304800" cy="0"/>
          </a:xfrm>
          <a:prstGeom prst="line">
            <a:avLst/>
          </a:prstGeom>
          <a:noFill/>
          <a:ln w="9525">
            <a:solidFill>
              <a:schemeClr val="tx1"/>
            </a:solidFill>
            <a:miter lim="800000"/>
            <a:headEnd/>
            <a:tailEnd/>
          </a:ln>
        </p:spPr>
        <p:txBody>
          <a:bodyPr wrap="none"/>
          <a:lstStyle/>
          <a:p>
            <a:endParaRPr lang="en-US"/>
          </a:p>
        </p:txBody>
      </p:sp>
      <p:sp>
        <p:nvSpPr>
          <p:cNvPr id="307213" name="Line 17"/>
          <p:cNvSpPr>
            <a:spLocks noChangeShapeType="1"/>
          </p:cNvSpPr>
          <p:nvPr/>
        </p:nvSpPr>
        <p:spPr bwMode="auto">
          <a:xfrm>
            <a:off x="1676400" y="4267200"/>
            <a:ext cx="304800" cy="0"/>
          </a:xfrm>
          <a:prstGeom prst="line">
            <a:avLst/>
          </a:prstGeom>
          <a:noFill/>
          <a:ln w="9525">
            <a:solidFill>
              <a:schemeClr val="tx1"/>
            </a:solidFill>
            <a:miter lim="800000"/>
            <a:headEnd/>
            <a:tailEnd/>
          </a:ln>
        </p:spPr>
        <p:txBody>
          <a:bodyPr wrap="none"/>
          <a:lstStyle/>
          <a:p>
            <a:endParaRPr lang="en-US"/>
          </a:p>
        </p:txBody>
      </p:sp>
      <p:sp>
        <p:nvSpPr>
          <p:cNvPr id="307214" name="Line 18"/>
          <p:cNvSpPr>
            <a:spLocks noChangeShapeType="1"/>
          </p:cNvSpPr>
          <p:nvPr/>
        </p:nvSpPr>
        <p:spPr bwMode="auto">
          <a:xfrm>
            <a:off x="1676400" y="4114800"/>
            <a:ext cx="304800" cy="0"/>
          </a:xfrm>
          <a:prstGeom prst="line">
            <a:avLst/>
          </a:prstGeom>
          <a:noFill/>
          <a:ln w="9525">
            <a:solidFill>
              <a:schemeClr val="tx1"/>
            </a:solidFill>
            <a:miter lim="800000"/>
            <a:headEnd/>
            <a:tailEnd/>
          </a:ln>
        </p:spPr>
        <p:txBody>
          <a:bodyPr wrap="none"/>
          <a:lstStyle/>
          <a:p>
            <a:endParaRPr lang="en-US"/>
          </a:p>
        </p:txBody>
      </p:sp>
      <p:sp>
        <p:nvSpPr>
          <p:cNvPr id="307215" name="Line 19"/>
          <p:cNvSpPr>
            <a:spLocks noChangeShapeType="1"/>
          </p:cNvSpPr>
          <p:nvPr/>
        </p:nvSpPr>
        <p:spPr bwMode="auto">
          <a:xfrm>
            <a:off x="1676400" y="3962400"/>
            <a:ext cx="304800" cy="0"/>
          </a:xfrm>
          <a:prstGeom prst="line">
            <a:avLst/>
          </a:prstGeom>
          <a:noFill/>
          <a:ln w="9525">
            <a:solidFill>
              <a:schemeClr val="tx1"/>
            </a:solidFill>
            <a:miter lim="800000"/>
            <a:headEnd/>
            <a:tailEnd/>
          </a:ln>
        </p:spPr>
        <p:txBody>
          <a:bodyPr wrap="none"/>
          <a:lstStyle/>
          <a:p>
            <a:endParaRPr lang="en-US"/>
          </a:p>
        </p:txBody>
      </p:sp>
      <p:sp>
        <p:nvSpPr>
          <p:cNvPr id="307216" name="Line 20" descr="vernier caliper"/>
          <p:cNvSpPr>
            <a:spLocks noChangeShapeType="1"/>
          </p:cNvSpPr>
          <p:nvPr/>
        </p:nvSpPr>
        <p:spPr bwMode="auto">
          <a:xfrm>
            <a:off x="1676400" y="3810000"/>
            <a:ext cx="304800" cy="0"/>
          </a:xfrm>
          <a:prstGeom prst="line">
            <a:avLst/>
          </a:prstGeom>
          <a:noFill/>
          <a:ln w="9525">
            <a:solidFill>
              <a:schemeClr val="tx1"/>
            </a:solidFill>
            <a:miter lim="800000"/>
            <a:headEnd/>
            <a:tailEnd/>
          </a:ln>
        </p:spPr>
        <p:txBody>
          <a:bodyPr wrap="none"/>
          <a:lstStyle/>
          <a:p>
            <a:endParaRPr lang="en-US"/>
          </a:p>
        </p:txBody>
      </p:sp>
      <p:sp>
        <p:nvSpPr>
          <p:cNvPr id="307217" name="Line 21"/>
          <p:cNvSpPr>
            <a:spLocks noChangeShapeType="1"/>
          </p:cNvSpPr>
          <p:nvPr/>
        </p:nvSpPr>
        <p:spPr bwMode="auto">
          <a:xfrm>
            <a:off x="1447800" y="4419600"/>
            <a:ext cx="533400" cy="0"/>
          </a:xfrm>
          <a:prstGeom prst="line">
            <a:avLst/>
          </a:prstGeom>
          <a:noFill/>
          <a:ln w="9525">
            <a:solidFill>
              <a:schemeClr val="tx1"/>
            </a:solidFill>
            <a:miter lim="800000"/>
            <a:headEnd/>
            <a:tailEnd/>
          </a:ln>
        </p:spPr>
        <p:txBody>
          <a:bodyPr wrap="none"/>
          <a:lstStyle/>
          <a:p>
            <a:endParaRPr lang="en-US"/>
          </a:p>
        </p:txBody>
      </p:sp>
      <p:sp>
        <p:nvSpPr>
          <p:cNvPr id="307218" name="Line 22"/>
          <p:cNvSpPr>
            <a:spLocks noChangeShapeType="1"/>
          </p:cNvSpPr>
          <p:nvPr/>
        </p:nvSpPr>
        <p:spPr bwMode="auto">
          <a:xfrm>
            <a:off x="1676400" y="3505200"/>
            <a:ext cx="304800" cy="0"/>
          </a:xfrm>
          <a:prstGeom prst="line">
            <a:avLst/>
          </a:prstGeom>
          <a:noFill/>
          <a:ln w="9525">
            <a:solidFill>
              <a:schemeClr val="tx1"/>
            </a:solidFill>
            <a:miter lim="800000"/>
            <a:headEnd/>
            <a:tailEnd/>
          </a:ln>
        </p:spPr>
        <p:txBody>
          <a:bodyPr wrap="none"/>
          <a:lstStyle/>
          <a:p>
            <a:endParaRPr lang="en-US"/>
          </a:p>
        </p:txBody>
      </p:sp>
      <p:sp>
        <p:nvSpPr>
          <p:cNvPr id="307219" name="Line 23"/>
          <p:cNvSpPr>
            <a:spLocks noChangeShapeType="1"/>
          </p:cNvSpPr>
          <p:nvPr/>
        </p:nvSpPr>
        <p:spPr bwMode="auto">
          <a:xfrm>
            <a:off x="1676400" y="3352800"/>
            <a:ext cx="304800" cy="0"/>
          </a:xfrm>
          <a:prstGeom prst="line">
            <a:avLst/>
          </a:prstGeom>
          <a:noFill/>
          <a:ln w="9525">
            <a:solidFill>
              <a:schemeClr val="tx1"/>
            </a:solidFill>
            <a:miter lim="800000"/>
            <a:headEnd/>
            <a:tailEnd/>
          </a:ln>
        </p:spPr>
        <p:txBody>
          <a:bodyPr wrap="none"/>
          <a:lstStyle/>
          <a:p>
            <a:endParaRPr lang="en-US"/>
          </a:p>
        </p:txBody>
      </p:sp>
      <p:sp>
        <p:nvSpPr>
          <p:cNvPr id="307220" name="Line 24"/>
          <p:cNvSpPr>
            <a:spLocks noChangeShapeType="1"/>
          </p:cNvSpPr>
          <p:nvPr/>
        </p:nvSpPr>
        <p:spPr bwMode="auto">
          <a:xfrm>
            <a:off x="1676400" y="3200400"/>
            <a:ext cx="304800" cy="0"/>
          </a:xfrm>
          <a:prstGeom prst="line">
            <a:avLst/>
          </a:prstGeom>
          <a:noFill/>
          <a:ln w="9525">
            <a:solidFill>
              <a:schemeClr val="tx1"/>
            </a:solidFill>
            <a:miter lim="800000"/>
            <a:headEnd/>
            <a:tailEnd/>
          </a:ln>
        </p:spPr>
        <p:txBody>
          <a:bodyPr wrap="none"/>
          <a:lstStyle/>
          <a:p>
            <a:endParaRPr lang="en-US"/>
          </a:p>
        </p:txBody>
      </p:sp>
      <p:sp>
        <p:nvSpPr>
          <p:cNvPr id="307221" name="Line 25"/>
          <p:cNvSpPr>
            <a:spLocks noChangeShapeType="1"/>
          </p:cNvSpPr>
          <p:nvPr/>
        </p:nvSpPr>
        <p:spPr bwMode="auto">
          <a:xfrm>
            <a:off x="1676400" y="3048000"/>
            <a:ext cx="304800" cy="0"/>
          </a:xfrm>
          <a:prstGeom prst="line">
            <a:avLst/>
          </a:prstGeom>
          <a:noFill/>
          <a:ln w="9525">
            <a:solidFill>
              <a:schemeClr val="tx1"/>
            </a:solidFill>
            <a:miter lim="800000"/>
            <a:headEnd/>
            <a:tailEnd/>
          </a:ln>
        </p:spPr>
        <p:txBody>
          <a:bodyPr wrap="none"/>
          <a:lstStyle/>
          <a:p>
            <a:endParaRPr lang="en-US"/>
          </a:p>
        </p:txBody>
      </p:sp>
      <p:sp>
        <p:nvSpPr>
          <p:cNvPr id="307222" name="Line 26"/>
          <p:cNvSpPr>
            <a:spLocks noChangeShapeType="1"/>
          </p:cNvSpPr>
          <p:nvPr/>
        </p:nvSpPr>
        <p:spPr bwMode="auto">
          <a:xfrm>
            <a:off x="1676400" y="2743200"/>
            <a:ext cx="304800" cy="0"/>
          </a:xfrm>
          <a:prstGeom prst="line">
            <a:avLst/>
          </a:prstGeom>
          <a:noFill/>
          <a:ln w="9525">
            <a:solidFill>
              <a:schemeClr val="tx1"/>
            </a:solidFill>
            <a:miter lim="800000"/>
            <a:headEnd/>
            <a:tailEnd/>
          </a:ln>
        </p:spPr>
        <p:txBody>
          <a:bodyPr wrap="none"/>
          <a:lstStyle/>
          <a:p>
            <a:endParaRPr lang="en-US"/>
          </a:p>
        </p:txBody>
      </p:sp>
      <p:sp>
        <p:nvSpPr>
          <p:cNvPr id="307223" name="Line 27"/>
          <p:cNvSpPr>
            <a:spLocks noChangeShapeType="1"/>
          </p:cNvSpPr>
          <p:nvPr/>
        </p:nvSpPr>
        <p:spPr bwMode="auto">
          <a:xfrm>
            <a:off x="1676400" y="2590800"/>
            <a:ext cx="304800" cy="0"/>
          </a:xfrm>
          <a:prstGeom prst="line">
            <a:avLst/>
          </a:prstGeom>
          <a:noFill/>
          <a:ln w="9525">
            <a:solidFill>
              <a:schemeClr val="tx1"/>
            </a:solidFill>
            <a:miter lim="800000"/>
            <a:headEnd/>
            <a:tailEnd/>
          </a:ln>
        </p:spPr>
        <p:txBody>
          <a:bodyPr wrap="none"/>
          <a:lstStyle/>
          <a:p>
            <a:endParaRPr lang="en-US"/>
          </a:p>
        </p:txBody>
      </p:sp>
      <p:sp>
        <p:nvSpPr>
          <p:cNvPr id="307224" name="Line 28"/>
          <p:cNvSpPr>
            <a:spLocks noChangeShapeType="1"/>
          </p:cNvSpPr>
          <p:nvPr/>
        </p:nvSpPr>
        <p:spPr bwMode="auto">
          <a:xfrm>
            <a:off x="1676400" y="2438400"/>
            <a:ext cx="304800" cy="0"/>
          </a:xfrm>
          <a:prstGeom prst="line">
            <a:avLst/>
          </a:prstGeom>
          <a:noFill/>
          <a:ln w="9525">
            <a:solidFill>
              <a:schemeClr val="tx1"/>
            </a:solidFill>
            <a:miter lim="800000"/>
            <a:headEnd/>
            <a:tailEnd/>
          </a:ln>
        </p:spPr>
        <p:txBody>
          <a:bodyPr wrap="none"/>
          <a:lstStyle/>
          <a:p>
            <a:endParaRPr lang="en-US"/>
          </a:p>
        </p:txBody>
      </p:sp>
      <p:sp>
        <p:nvSpPr>
          <p:cNvPr id="307225" name="Line 29"/>
          <p:cNvSpPr>
            <a:spLocks noChangeShapeType="1"/>
          </p:cNvSpPr>
          <p:nvPr/>
        </p:nvSpPr>
        <p:spPr bwMode="auto">
          <a:xfrm>
            <a:off x="1676400" y="2286000"/>
            <a:ext cx="304800" cy="0"/>
          </a:xfrm>
          <a:prstGeom prst="line">
            <a:avLst/>
          </a:prstGeom>
          <a:noFill/>
          <a:ln w="9525">
            <a:solidFill>
              <a:schemeClr val="tx1"/>
            </a:solidFill>
            <a:miter lim="800000"/>
            <a:headEnd/>
            <a:tailEnd/>
          </a:ln>
        </p:spPr>
        <p:txBody>
          <a:bodyPr wrap="none"/>
          <a:lstStyle/>
          <a:p>
            <a:endParaRPr lang="en-US"/>
          </a:p>
        </p:txBody>
      </p:sp>
      <p:sp>
        <p:nvSpPr>
          <p:cNvPr id="307226" name="Line 30"/>
          <p:cNvSpPr>
            <a:spLocks noChangeShapeType="1"/>
          </p:cNvSpPr>
          <p:nvPr/>
        </p:nvSpPr>
        <p:spPr bwMode="auto">
          <a:xfrm>
            <a:off x="1447800" y="2895600"/>
            <a:ext cx="533400" cy="0"/>
          </a:xfrm>
          <a:prstGeom prst="line">
            <a:avLst/>
          </a:prstGeom>
          <a:noFill/>
          <a:ln w="9525">
            <a:solidFill>
              <a:schemeClr val="tx1"/>
            </a:solidFill>
            <a:miter lim="800000"/>
            <a:headEnd/>
            <a:tailEnd/>
          </a:ln>
        </p:spPr>
        <p:txBody>
          <a:bodyPr wrap="none"/>
          <a:lstStyle/>
          <a:p>
            <a:endParaRPr lang="en-US"/>
          </a:p>
        </p:txBody>
      </p:sp>
      <p:sp>
        <p:nvSpPr>
          <p:cNvPr id="307227" name="Text Box 31"/>
          <p:cNvSpPr txBox="1">
            <a:spLocks noChangeArrowheads="1"/>
          </p:cNvSpPr>
          <p:nvPr/>
        </p:nvSpPr>
        <p:spPr bwMode="auto">
          <a:xfrm>
            <a:off x="898525" y="5105400"/>
            <a:ext cx="436563" cy="274638"/>
          </a:xfrm>
          <a:prstGeom prst="rect">
            <a:avLst/>
          </a:prstGeom>
          <a:noFill/>
          <a:ln w="9525">
            <a:noFill/>
            <a:miter lim="800000"/>
            <a:headEnd/>
            <a:tailEnd/>
          </a:ln>
        </p:spPr>
        <p:txBody>
          <a:bodyPr wrap="none">
            <a:spAutoFit/>
          </a:bodyPr>
          <a:lstStyle/>
          <a:p>
            <a:r>
              <a:rPr lang="en-US" sz="1200"/>
              <a:t>750</a:t>
            </a:r>
          </a:p>
        </p:txBody>
      </p:sp>
      <p:sp>
        <p:nvSpPr>
          <p:cNvPr id="307228" name="Text Box 32"/>
          <p:cNvSpPr txBox="1">
            <a:spLocks noChangeArrowheads="1"/>
          </p:cNvSpPr>
          <p:nvPr/>
        </p:nvSpPr>
        <p:spPr bwMode="auto">
          <a:xfrm>
            <a:off x="914400" y="3505200"/>
            <a:ext cx="436563" cy="274638"/>
          </a:xfrm>
          <a:prstGeom prst="rect">
            <a:avLst/>
          </a:prstGeom>
          <a:noFill/>
          <a:ln w="9525">
            <a:noFill/>
            <a:miter lim="800000"/>
            <a:headEnd/>
            <a:tailEnd/>
          </a:ln>
        </p:spPr>
        <p:txBody>
          <a:bodyPr wrap="none">
            <a:spAutoFit/>
          </a:bodyPr>
          <a:lstStyle/>
          <a:p>
            <a:r>
              <a:rPr lang="en-US" sz="1200"/>
              <a:t>760</a:t>
            </a:r>
          </a:p>
        </p:txBody>
      </p:sp>
      <p:sp>
        <p:nvSpPr>
          <p:cNvPr id="307229" name="Text Box 33"/>
          <p:cNvSpPr txBox="1">
            <a:spLocks noChangeArrowheads="1"/>
          </p:cNvSpPr>
          <p:nvPr/>
        </p:nvSpPr>
        <p:spPr bwMode="auto">
          <a:xfrm>
            <a:off x="914400" y="2057400"/>
            <a:ext cx="436563" cy="274638"/>
          </a:xfrm>
          <a:prstGeom prst="rect">
            <a:avLst/>
          </a:prstGeom>
          <a:noFill/>
          <a:ln w="9525">
            <a:noFill/>
            <a:miter lim="800000"/>
            <a:headEnd/>
            <a:tailEnd/>
          </a:ln>
        </p:spPr>
        <p:txBody>
          <a:bodyPr wrap="none">
            <a:spAutoFit/>
          </a:bodyPr>
          <a:lstStyle/>
          <a:p>
            <a:r>
              <a:rPr lang="en-US" sz="1200"/>
              <a:t>770</a:t>
            </a:r>
          </a:p>
        </p:txBody>
      </p:sp>
      <p:sp>
        <p:nvSpPr>
          <p:cNvPr id="307230" name="Text Box 34"/>
          <p:cNvSpPr txBox="1">
            <a:spLocks noChangeArrowheads="1"/>
          </p:cNvSpPr>
          <p:nvPr/>
        </p:nvSpPr>
        <p:spPr bwMode="auto">
          <a:xfrm rot="-5400000">
            <a:off x="-16669" y="3598069"/>
            <a:ext cx="947738" cy="457200"/>
          </a:xfrm>
          <a:prstGeom prst="rect">
            <a:avLst/>
          </a:prstGeom>
          <a:noFill/>
          <a:ln w="9525">
            <a:noFill/>
            <a:miter lim="800000"/>
            <a:headEnd/>
            <a:tailEnd/>
          </a:ln>
        </p:spPr>
        <p:txBody>
          <a:bodyPr wrap="none">
            <a:spAutoFit/>
          </a:bodyPr>
          <a:lstStyle/>
          <a:p>
            <a:r>
              <a:rPr lang="en-US"/>
              <a:t>Scale</a:t>
            </a:r>
          </a:p>
        </p:txBody>
      </p:sp>
      <p:sp>
        <p:nvSpPr>
          <p:cNvPr id="307231" name="AutoShape 3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56"/>
          <p:cNvGrpSpPr>
            <a:grpSpLocks/>
          </p:cNvGrpSpPr>
          <p:nvPr/>
        </p:nvGrpSpPr>
        <p:grpSpPr bwMode="auto">
          <a:xfrm>
            <a:off x="2005013" y="2422525"/>
            <a:ext cx="1073150" cy="2284413"/>
            <a:chOff x="2000" y="1767"/>
            <a:chExt cx="676" cy="1439"/>
          </a:xfrm>
        </p:grpSpPr>
        <p:grpSp>
          <p:nvGrpSpPr>
            <p:cNvPr id="307240" name="Group 37"/>
            <p:cNvGrpSpPr>
              <a:grpSpLocks/>
            </p:cNvGrpSpPr>
            <p:nvPr/>
          </p:nvGrpSpPr>
          <p:grpSpPr bwMode="auto">
            <a:xfrm>
              <a:off x="2000" y="1970"/>
              <a:ext cx="447" cy="1032"/>
              <a:chOff x="1254" y="1718"/>
              <a:chExt cx="447" cy="1032"/>
            </a:xfrm>
          </p:grpSpPr>
          <p:sp>
            <p:nvSpPr>
              <p:cNvPr id="307244" name="Rectangle 38"/>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307245" name="Line 39"/>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307246" name="Line 40"/>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307247" name="Line 41"/>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307248" name="Line 42"/>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307249" name="Line 43"/>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307250" name="Line 44"/>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307251" name="Line 45"/>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307252" name="Line 46"/>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307253" name="Line 47"/>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307254" name="Line 48"/>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307255" name="Line 49"/>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307256" name="Text Box 50"/>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r>
                  <a:rPr lang="en-US" sz="1200"/>
                  <a:t>5</a:t>
                </a:r>
              </a:p>
            </p:txBody>
          </p:sp>
          <p:sp>
            <p:nvSpPr>
              <p:cNvPr id="307257" name="Text Box 51"/>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r>
                  <a:rPr lang="en-US" sz="1200"/>
                  <a:t>0</a:t>
                </a:r>
              </a:p>
            </p:txBody>
          </p:sp>
          <p:sp>
            <p:nvSpPr>
              <p:cNvPr id="307258" name="Text Box 52"/>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r>
                  <a:rPr lang="en-US" sz="1200"/>
                  <a:t>10</a:t>
                </a:r>
              </a:p>
            </p:txBody>
          </p:sp>
        </p:grpSp>
        <p:sp>
          <p:nvSpPr>
            <p:cNvPr id="307241" name="Line 53"/>
            <p:cNvSpPr>
              <a:spLocks noChangeShapeType="1"/>
            </p:cNvSpPr>
            <p:nvPr/>
          </p:nvSpPr>
          <p:spPr bwMode="auto">
            <a:xfrm flipV="1">
              <a:off x="2215" y="1767"/>
              <a:ext cx="0" cy="179"/>
            </a:xfrm>
            <a:prstGeom prst="line">
              <a:avLst/>
            </a:prstGeom>
            <a:noFill/>
            <a:ln w="12700">
              <a:solidFill>
                <a:schemeClr val="tx1"/>
              </a:solidFill>
              <a:miter lim="800000"/>
              <a:headEnd/>
              <a:tailEnd type="stealth" w="med" len="med"/>
            </a:ln>
          </p:spPr>
          <p:txBody>
            <a:bodyPr wrap="none"/>
            <a:lstStyle/>
            <a:p>
              <a:endParaRPr lang="en-US"/>
            </a:p>
          </p:txBody>
        </p:sp>
        <p:sp>
          <p:nvSpPr>
            <p:cNvPr id="307242" name="Line 54"/>
            <p:cNvSpPr>
              <a:spLocks noChangeShapeType="1"/>
            </p:cNvSpPr>
            <p:nvPr/>
          </p:nvSpPr>
          <p:spPr bwMode="auto">
            <a:xfrm flipV="1">
              <a:off x="2215" y="3027"/>
              <a:ext cx="0" cy="179"/>
            </a:xfrm>
            <a:prstGeom prst="line">
              <a:avLst/>
            </a:prstGeom>
            <a:noFill/>
            <a:ln w="12700">
              <a:solidFill>
                <a:schemeClr val="tx1"/>
              </a:solidFill>
              <a:miter lim="800000"/>
              <a:headEnd type="stealth" w="med" len="med"/>
              <a:tailEnd/>
            </a:ln>
          </p:spPr>
          <p:txBody>
            <a:bodyPr wrap="none"/>
            <a:lstStyle/>
            <a:p>
              <a:endParaRPr lang="en-US"/>
            </a:p>
          </p:txBody>
        </p:sp>
        <p:sp>
          <p:nvSpPr>
            <p:cNvPr id="307243" name="Text Box 55"/>
            <p:cNvSpPr txBox="1">
              <a:spLocks noChangeArrowheads="1"/>
            </p:cNvSpPr>
            <p:nvPr/>
          </p:nvSpPr>
          <p:spPr bwMode="auto">
            <a:xfrm rot="-5400000">
              <a:off x="2305" y="2375"/>
              <a:ext cx="529" cy="212"/>
            </a:xfrm>
            <a:prstGeom prst="rect">
              <a:avLst/>
            </a:prstGeom>
            <a:noFill/>
            <a:ln w="9525">
              <a:noFill/>
              <a:miter lim="800000"/>
              <a:headEnd/>
              <a:tailEnd/>
            </a:ln>
          </p:spPr>
          <p:txBody>
            <a:bodyPr wrap="none">
              <a:spAutoFit/>
            </a:bodyPr>
            <a:lstStyle/>
            <a:p>
              <a:r>
                <a:rPr lang="en-US" sz="1600">
                  <a:latin typeface="Microsoft Sans Serif" pitchFamily="34" charset="0"/>
                </a:rPr>
                <a:t>Vernier</a:t>
              </a:r>
            </a:p>
          </p:txBody>
        </p:sp>
      </p:grpSp>
      <p:sp>
        <p:nvSpPr>
          <p:cNvPr id="307233" name="Line 58"/>
          <p:cNvSpPr>
            <a:spLocks noChangeShapeType="1"/>
          </p:cNvSpPr>
          <p:nvPr/>
        </p:nvSpPr>
        <p:spPr bwMode="auto">
          <a:xfrm>
            <a:off x="1443038" y="1382713"/>
            <a:ext cx="536575" cy="0"/>
          </a:xfrm>
          <a:prstGeom prst="line">
            <a:avLst/>
          </a:prstGeom>
          <a:noFill/>
          <a:ln w="9525">
            <a:solidFill>
              <a:schemeClr val="tx1"/>
            </a:solidFill>
            <a:miter lim="800000"/>
            <a:headEnd/>
            <a:tailEnd/>
          </a:ln>
        </p:spPr>
        <p:txBody>
          <a:bodyPr wrap="none"/>
          <a:lstStyle/>
          <a:p>
            <a:endParaRPr lang="en-US"/>
          </a:p>
        </p:txBody>
      </p:sp>
      <p:sp>
        <p:nvSpPr>
          <p:cNvPr id="307234" name="Line 59"/>
          <p:cNvSpPr>
            <a:spLocks noChangeShapeType="1"/>
          </p:cNvSpPr>
          <p:nvPr/>
        </p:nvSpPr>
        <p:spPr bwMode="auto">
          <a:xfrm>
            <a:off x="1674813" y="1535113"/>
            <a:ext cx="301625" cy="0"/>
          </a:xfrm>
          <a:prstGeom prst="line">
            <a:avLst/>
          </a:prstGeom>
          <a:noFill/>
          <a:ln w="9525">
            <a:solidFill>
              <a:schemeClr val="tx1"/>
            </a:solidFill>
            <a:miter lim="800000"/>
            <a:headEnd/>
            <a:tailEnd/>
          </a:ln>
        </p:spPr>
        <p:txBody>
          <a:bodyPr wrap="none"/>
          <a:lstStyle/>
          <a:p>
            <a:endParaRPr lang="en-US"/>
          </a:p>
        </p:txBody>
      </p:sp>
      <p:sp>
        <p:nvSpPr>
          <p:cNvPr id="307235" name="Line 60"/>
          <p:cNvSpPr>
            <a:spLocks noChangeShapeType="1"/>
          </p:cNvSpPr>
          <p:nvPr/>
        </p:nvSpPr>
        <p:spPr bwMode="auto">
          <a:xfrm>
            <a:off x="1674813" y="1687513"/>
            <a:ext cx="301625" cy="0"/>
          </a:xfrm>
          <a:prstGeom prst="line">
            <a:avLst/>
          </a:prstGeom>
          <a:noFill/>
          <a:ln w="9525">
            <a:solidFill>
              <a:schemeClr val="tx1"/>
            </a:solidFill>
            <a:miter lim="800000"/>
            <a:headEnd/>
            <a:tailEnd/>
          </a:ln>
        </p:spPr>
        <p:txBody>
          <a:bodyPr wrap="none"/>
          <a:lstStyle/>
          <a:p>
            <a:endParaRPr lang="en-US"/>
          </a:p>
        </p:txBody>
      </p:sp>
      <p:sp>
        <p:nvSpPr>
          <p:cNvPr id="307236" name="Line 61"/>
          <p:cNvSpPr>
            <a:spLocks noChangeShapeType="1"/>
          </p:cNvSpPr>
          <p:nvPr/>
        </p:nvSpPr>
        <p:spPr bwMode="auto">
          <a:xfrm>
            <a:off x="1674813" y="1830388"/>
            <a:ext cx="301625" cy="0"/>
          </a:xfrm>
          <a:prstGeom prst="line">
            <a:avLst/>
          </a:prstGeom>
          <a:noFill/>
          <a:ln w="9525">
            <a:solidFill>
              <a:schemeClr val="tx1"/>
            </a:solidFill>
            <a:miter lim="800000"/>
            <a:headEnd/>
            <a:tailEnd/>
          </a:ln>
        </p:spPr>
        <p:txBody>
          <a:bodyPr wrap="none"/>
          <a:lstStyle/>
          <a:p>
            <a:endParaRPr lang="en-US"/>
          </a:p>
        </p:txBody>
      </p:sp>
      <p:sp>
        <p:nvSpPr>
          <p:cNvPr id="307237" name="Line 62"/>
          <p:cNvSpPr>
            <a:spLocks noChangeShapeType="1"/>
          </p:cNvSpPr>
          <p:nvPr/>
        </p:nvSpPr>
        <p:spPr bwMode="auto">
          <a:xfrm>
            <a:off x="1674813" y="1982788"/>
            <a:ext cx="301625" cy="0"/>
          </a:xfrm>
          <a:prstGeom prst="line">
            <a:avLst/>
          </a:prstGeom>
          <a:noFill/>
          <a:ln w="9525">
            <a:solidFill>
              <a:schemeClr val="tx1"/>
            </a:solidFill>
            <a:miter lim="800000"/>
            <a:headEnd/>
            <a:tailEnd/>
          </a:ln>
        </p:spPr>
        <p:txBody>
          <a:bodyPr wrap="none"/>
          <a:lstStyle/>
          <a:p>
            <a:endParaRPr lang="en-US"/>
          </a:p>
        </p:txBody>
      </p:sp>
      <p:sp>
        <p:nvSpPr>
          <p:cNvPr id="307238" name="Text Box 65"/>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r>
              <a:rPr lang="en-US" sz="1000">
                <a:hlinkClick r:id="rId4"/>
              </a:rPr>
              <a:t>http://www.upscale.utoronto.ca/PVB/Harrison/Vernier/Vernier.html</a:t>
            </a:r>
            <a:endParaRPr lang="en-US"/>
          </a:p>
        </p:txBody>
      </p:sp>
      <p:pic>
        <p:nvPicPr>
          <p:cNvPr id="307239" name="Picture 67" descr="vernier caliper"/>
          <p:cNvPicPr>
            <a:picLocks noChangeAspect="1" noChangeArrowheads="1"/>
          </p:cNvPicPr>
          <p:nvPr/>
        </p:nvPicPr>
        <p:blipFill>
          <a:blip r:embed="rId5" cstate="print"/>
          <a:srcRect t="19440" b="20880"/>
          <a:stretch>
            <a:fillRect/>
          </a:stretch>
        </p:blipFill>
        <p:spPr bwMode="auto">
          <a:xfrm>
            <a:off x="7142163" y="277813"/>
            <a:ext cx="1857375" cy="110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63910">
                                            <p:txEl>
                                              <p:pRg st="0" end="0"/>
                                            </p:txEl>
                                          </p:spTgt>
                                        </p:tgtEl>
                                        <p:attrNameLst>
                                          <p:attrName>style.visibility</p:attrName>
                                        </p:attrNameLst>
                                      </p:cBhvr>
                                      <p:to>
                                        <p:strVal val="visible"/>
                                      </p:to>
                                    </p:set>
                                    <p:animEffect transition="in" filter="dissolve">
                                      <p:cBhvr>
                                        <p:cTn id="7" dur="500"/>
                                        <p:tgtEl>
                                          <p:spTgt spid="7639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63910">
                                            <p:txEl>
                                              <p:pRg st="1" end="1"/>
                                            </p:txEl>
                                          </p:spTgt>
                                        </p:tgtEl>
                                        <p:attrNameLst>
                                          <p:attrName>style.visibility</p:attrName>
                                        </p:attrNameLst>
                                      </p:cBhvr>
                                      <p:to>
                                        <p:strVal val="visible"/>
                                      </p:to>
                                    </p:set>
                                    <p:animEffect transition="in" filter="dissolve">
                                      <p:cBhvr>
                                        <p:cTn id="10" dur="500"/>
                                        <p:tgtEl>
                                          <p:spTgt spid="7639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63910">
                                            <p:txEl>
                                              <p:pRg st="2" end="2"/>
                                            </p:txEl>
                                          </p:spTgt>
                                        </p:tgtEl>
                                        <p:attrNameLst>
                                          <p:attrName>style.visibility</p:attrName>
                                        </p:attrNameLst>
                                      </p:cBhvr>
                                      <p:to>
                                        <p:strVal val="visible"/>
                                      </p:to>
                                    </p:set>
                                    <p:animEffect transition="in" filter="dissolve">
                                      <p:cBhvr>
                                        <p:cTn id="13" dur="500"/>
                                        <p:tgtEl>
                                          <p:spTgt spid="7639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38889E-6 4.70969E-6 L -1.38889E-6 -0.23896 " pathEditMode="relative" rAng="0" ptsTypes="AA">
                                      <p:cBhvr>
                                        <p:cTn id="17" dur="2000" fill="hold"/>
                                        <p:tgtEl>
                                          <p:spTgt spid="2"/>
                                        </p:tgtEl>
                                        <p:attrNameLst>
                                          <p:attrName>ppt_x</p:attrName>
                                          <p:attrName>ppt_y</p:attrName>
                                        </p:attrNameLst>
                                      </p:cBhvr>
                                      <p:rCtr x="0" y="-120"/>
                                    </p:animMotion>
                                  </p:childTnLst>
                                </p:cTn>
                              </p:par>
                            </p:childTnLst>
                          </p:cTn>
                        </p:par>
                        <p:par>
                          <p:cTn id="18" fill="hold">
                            <p:stCondLst>
                              <p:cond delay="2000"/>
                            </p:stCondLst>
                            <p:childTnLst>
                              <p:par>
                                <p:cTn id="19" presetID="42" presetClass="path" presetSubtype="0" accel="50000" decel="50000" fill="hold" nodeType="afterEffect">
                                  <p:stCondLst>
                                    <p:cond delay="0"/>
                                  </p:stCondLst>
                                  <p:childTnLst>
                                    <p:animMotion origin="layout" path="M -1.38889E-6 -0.23912 L -1.38889E-6 0.00092 " pathEditMode="relative" rAng="0" ptsTypes="AA">
                                      <p:cBhvr>
                                        <p:cTn id="20" dur="2000" fill="hold"/>
                                        <p:tgtEl>
                                          <p:spTgt spid="2"/>
                                        </p:tgtEl>
                                        <p:attrNameLst>
                                          <p:attrName>ppt_x</p:attrName>
                                          <p:attrName>ppt_y</p:attrName>
                                        </p:attrNameLst>
                                      </p:cBhvr>
                                      <p:rCtr x="0" y="120"/>
                                    </p:animMotion>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63910">
                                            <p:txEl>
                                              <p:pRg st="4" end="4"/>
                                            </p:txEl>
                                          </p:spTgt>
                                        </p:tgtEl>
                                        <p:attrNameLst>
                                          <p:attrName>style.visibility</p:attrName>
                                        </p:attrNameLst>
                                      </p:cBhvr>
                                      <p:to>
                                        <p:strVal val="visible"/>
                                      </p:to>
                                    </p:set>
                                    <p:animEffect transition="in" filter="dissolve">
                                      <p:cBhvr>
                                        <p:cTn id="25" dur="500"/>
                                        <p:tgtEl>
                                          <p:spTgt spid="763910">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763910">
                                            <p:txEl>
                                              <p:pRg st="5" end="5"/>
                                            </p:txEl>
                                          </p:spTgt>
                                        </p:tgtEl>
                                        <p:attrNameLst>
                                          <p:attrName>style.visibility</p:attrName>
                                        </p:attrNameLst>
                                      </p:cBhvr>
                                      <p:to>
                                        <p:strVal val="visible"/>
                                      </p:to>
                                    </p:set>
                                    <p:animEffect transition="in" filter="dissolve">
                                      <p:cBhvr>
                                        <p:cTn id="28" dur="500"/>
                                        <p:tgtEl>
                                          <p:spTgt spid="763910">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63910">
                                            <p:txEl>
                                              <p:pRg st="7" end="7"/>
                                            </p:txEl>
                                          </p:spTgt>
                                        </p:tgtEl>
                                        <p:attrNameLst>
                                          <p:attrName>style.visibility</p:attrName>
                                        </p:attrNameLst>
                                      </p:cBhvr>
                                      <p:to>
                                        <p:strVal val="visible"/>
                                      </p:to>
                                    </p:set>
                                    <p:animEffect transition="in" filter="fade">
                                      <p:cBhvr>
                                        <p:cTn id="33" dur="1000"/>
                                        <p:tgtEl>
                                          <p:spTgt spid="763910">
                                            <p:txEl>
                                              <p:pRg st="7" end="7"/>
                                            </p:txEl>
                                          </p:spTgt>
                                        </p:tgtEl>
                                      </p:cBhvr>
                                    </p:animEffect>
                                    <p:anim calcmode="lin" valueType="num">
                                      <p:cBhvr>
                                        <p:cTn id="34" dur="1000" fill="hold"/>
                                        <p:tgtEl>
                                          <p:spTgt spid="763910">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763910">
                                            <p:txEl>
                                              <p:pRg st="7" end="7"/>
                                            </p:txEl>
                                          </p:spTgt>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763910">
                                            <p:txEl>
                                              <p:pRg st="8" end="8"/>
                                            </p:txEl>
                                          </p:spTgt>
                                        </p:tgtEl>
                                        <p:attrNameLst>
                                          <p:attrName>style.visibility</p:attrName>
                                        </p:attrNameLst>
                                      </p:cBhvr>
                                      <p:to>
                                        <p:strVal val="visible"/>
                                      </p:to>
                                    </p:set>
                                    <p:animEffect transition="in" filter="fade">
                                      <p:cBhvr>
                                        <p:cTn id="38" dur="1000"/>
                                        <p:tgtEl>
                                          <p:spTgt spid="763910">
                                            <p:txEl>
                                              <p:pRg st="8" end="8"/>
                                            </p:txEl>
                                          </p:spTgt>
                                        </p:tgtEl>
                                      </p:cBhvr>
                                    </p:animEffect>
                                    <p:anim calcmode="lin" valueType="num">
                                      <p:cBhvr>
                                        <p:cTn id="39" dur="1000" fill="hold"/>
                                        <p:tgtEl>
                                          <p:spTgt spid="763910">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763910">
                                            <p:txEl>
                                              <p:pRg st="8" end="8"/>
                                            </p:txEl>
                                          </p:spTgt>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763910">
                                            <p:txEl>
                                              <p:pRg st="9" end="9"/>
                                            </p:txEl>
                                          </p:spTgt>
                                        </p:tgtEl>
                                        <p:attrNameLst>
                                          <p:attrName>style.visibility</p:attrName>
                                        </p:attrNameLst>
                                      </p:cBhvr>
                                      <p:to>
                                        <p:strVal val="visible"/>
                                      </p:to>
                                    </p:set>
                                    <p:animEffect transition="in" filter="fade">
                                      <p:cBhvr>
                                        <p:cTn id="43" dur="1000"/>
                                        <p:tgtEl>
                                          <p:spTgt spid="763910">
                                            <p:txEl>
                                              <p:pRg st="9" end="9"/>
                                            </p:txEl>
                                          </p:spTgt>
                                        </p:tgtEl>
                                      </p:cBhvr>
                                    </p:animEffect>
                                    <p:anim calcmode="lin" valueType="num">
                                      <p:cBhvr>
                                        <p:cTn id="44" dur="1000" fill="hold"/>
                                        <p:tgtEl>
                                          <p:spTgt spid="763910">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763910">
                                            <p:txEl>
                                              <p:pRg st="9" end="9"/>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55" presetClass="entr" presetSubtype="0" fill="hold" grpId="0" nodeType="afterEffect">
                                  <p:stCondLst>
                                    <p:cond delay="0"/>
                                  </p:stCondLst>
                                  <p:childTnLst>
                                    <p:set>
                                      <p:cBhvr>
                                        <p:cTn id="48" dur="1" fill="hold">
                                          <p:stCondLst>
                                            <p:cond delay="0"/>
                                          </p:stCondLst>
                                        </p:cTn>
                                        <p:tgtEl>
                                          <p:spTgt spid="763913"/>
                                        </p:tgtEl>
                                        <p:attrNameLst>
                                          <p:attrName>style.visibility</p:attrName>
                                        </p:attrNameLst>
                                      </p:cBhvr>
                                      <p:to>
                                        <p:strVal val="visible"/>
                                      </p:to>
                                    </p:set>
                                    <p:anim calcmode="lin" valueType="num">
                                      <p:cBhvr>
                                        <p:cTn id="49" dur="1000" fill="hold"/>
                                        <p:tgtEl>
                                          <p:spTgt spid="763913"/>
                                        </p:tgtEl>
                                        <p:attrNameLst>
                                          <p:attrName>ppt_w</p:attrName>
                                        </p:attrNameLst>
                                      </p:cBhvr>
                                      <p:tavLst>
                                        <p:tav tm="0">
                                          <p:val>
                                            <p:strVal val="#ppt_w*0.70"/>
                                          </p:val>
                                        </p:tav>
                                        <p:tav tm="100000">
                                          <p:val>
                                            <p:strVal val="#ppt_w"/>
                                          </p:val>
                                        </p:tav>
                                      </p:tavLst>
                                    </p:anim>
                                    <p:anim calcmode="lin" valueType="num">
                                      <p:cBhvr>
                                        <p:cTn id="50" dur="1000" fill="hold"/>
                                        <p:tgtEl>
                                          <p:spTgt spid="763913"/>
                                        </p:tgtEl>
                                        <p:attrNameLst>
                                          <p:attrName>ppt_h</p:attrName>
                                        </p:attrNameLst>
                                      </p:cBhvr>
                                      <p:tavLst>
                                        <p:tav tm="0">
                                          <p:val>
                                            <p:strVal val="#ppt_h"/>
                                          </p:val>
                                        </p:tav>
                                        <p:tav tm="100000">
                                          <p:val>
                                            <p:strVal val="#ppt_h"/>
                                          </p:val>
                                        </p:tav>
                                      </p:tavLst>
                                    </p:anim>
                                    <p:animEffect transition="in" filter="fade">
                                      <p:cBhvr>
                                        <p:cTn id="51" dur="1000"/>
                                        <p:tgtEl>
                                          <p:spTgt spid="763913"/>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763910">
                                            <p:txEl>
                                              <p:pRg st="11" end="11"/>
                                            </p:txEl>
                                          </p:spTgt>
                                        </p:tgtEl>
                                        <p:attrNameLst>
                                          <p:attrName>style.visibility</p:attrName>
                                        </p:attrNameLst>
                                      </p:cBhvr>
                                      <p:to>
                                        <p:strVal val="visible"/>
                                      </p:to>
                                    </p:set>
                                    <p:animEffect transition="in" filter="fade">
                                      <p:cBhvr>
                                        <p:cTn id="56" dur="1000"/>
                                        <p:tgtEl>
                                          <p:spTgt spid="763910">
                                            <p:txEl>
                                              <p:pRg st="11" end="11"/>
                                            </p:txEl>
                                          </p:spTgt>
                                        </p:tgtEl>
                                      </p:cBhvr>
                                    </p:animEffect>
                                    <p:anim calcmode="lin" valueType="num">
                                      <p:cBhvr>
                                        <p:cTn id="57" dur="1000" fill="hold"/>
                                        <p:tgtEl>
                                          <p:spTgt spid="763910">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763910">
                                            <p:txEl>
                                              <p:pRg st="11" end="11"/>
                                            </p:txEl>
                                          </p:spTgt>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763910">
                                            <p:txEl>
                                              <p:pRg st="12" end="12"/>
                                            </p:txEl>
                                          </p:spTgt>
                                        </p:tgtEl>
                                        <p:attrNameLst>
                                          <p:attrName>style.visibility</p:attrName>
                                        </p:attrNameLst>
                                      </p:cBhvr>
                                      <p:to>
                                        <p:strVal val="visible"/>
                                      </p:to>
                                    </p:set>
                                    <p:animEffect transition="in" filter="fade">
                                      <p:cBhvr>
                                        <p:cTn id="61" dur="1000"/>
                                        <p:tgtEl>
                                          <p:spTgt spid="763910">
                                            <p:txEl>
                                              <p:pRg st="12" end="12"/>
                                            </p:txEl>
                                          </p:spTgt>
                                        </p:tgtEl>
                                      </p:cBhvr>
                                    </p:animEffect>
                                    <p:anim calcmode="lin" valueType="num">
                                      <p:cBhvr>
                                        <p:cTn id="62" dur="1000" fill="hold"/>
                                        <p:tgtEl>
                                          <p:spTgt spid="763910">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763910">
                                            <p:txEl>
                                              <p:pRg st="12" end="12"/>
                                            </p:txEl>
                                          </p:spTgt>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763910">
                                            <p:txEl>
                                              <p:pRg st="13" end="13"/>
                                            </p:txEl>
                                          </p:spTgt>
                                        </p:tgtEl>
                                        <p:attrNameLst>
                                          <p:attrName>style.visibility</p:attrName>
                                        </p:attrNameLst>
                                      </p:cBhvr>
                                      <p:to>
                                        <p:strVal val="visible"/>
                                      </p:to>
                                    </p:set>
                                    <p:animEffect transition="in" filter="fade">
                                      <p:cBhvr>
                                        <p:cTn id="66" dur="1000"/>
                                        <p:tgtEl>
                                          <p:spTgt spid="763910">
                                            <p:txEl>
                                              <p:pRg st="13" end="13"/>
                                            </p:txEl>
                                          </p:spTgt>
                                        </p:tgtEl>
                                      </p:cBhvr>
                                    </p:animEffect>
                                    <p:anim calcmode="lin" valueType="num">
                                      <p:cBhvr>
                                        <p:cTn id="67" dur="1000" fill="hold"/>
                                        <p:tgtEl>
                                          <p:spTgt spid="763910">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763910">
                                            <p:txEl>
                                              <p:pRg st="13" end="13"/>
                                            </p:txEl>
                                          </p:spTgt>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763910">
                                            <p:txEl>
                                              <p:pRg st="14" end="14"/>
                                            </p:txEl>
                                          </p:spTgt>
                                        </p:tgtEl>
                                        <p:attrNameLst>
                                          <p:attrName>style.visibility</p:attrName>
                                        </p:attrNameLst>
                                      </p:cBhvr>
                                      <p:to>
                                        <p:strVal val="visible"/>
                                      </p:to>
                                    </p:set>
                                    <p:animEffect transition="in" filter="fade">
                                      <p:cBhvr>
                                        <p:cTn id="71" dur="1000"/>
                                        <p:tgtEl>
                                          <p:spTgt spid="763910">
                                            <p:txEl>
                                              <p:pRg st="14" end="14"/>
                                            </p:txEl>
                                          </p:spTgt>
                                        </p:tgtEl>
                                      </p:cBhvr>
                                    </p:animEffect>
                                    <p:anim calcmode="lin" valueType="num">
                                      <p:cBhvr>
                                        <p:cTn id="72" dur="1000" fill="hold"/>
                                        <p:tgtEl>
                                          <p:spTgt spid="763910">
                                            <p:txEl>
                                              <p:pRg st="14" end="14"/>
                                            </p:txEl>
                                          </p:spTgt>
                                        </p:tgtEl>
                                        <p:attrNameLst>
                                          <p:attrName>ppt_x</p:attrName>
                                        </p:attrNameLst>
                                      </p:cBhvr>
                                      <p:tavLst>
                                        <p:tav tm="0">
                                          <p:val>
                                            <p:strVal val="#ppt_x"/>
                                          </p:val>
                                        </p:tav>
                                        <p:tav tm="100000">
                                          <p:val>
                                            <p:strVal val="#ppt_x"/>
                                          </p:val>
                                        </p:tav>
                                      </p:tavLst>
                                    </p:anim>
                                    <p:anim calcmode="lin" valueType="num">
                                      <p:cBhvr>
                                        <p:cTn id="73" dur="1000" fill="hold"/>
                                        <p:tgtEl>
                                          <p:spTgt spid="763910">
                                            <p:txEl>
                                              <p:pRg st="14" end="14"/>
                                            </p:txEl>
                                          </p:spTgt>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763910">
                                            <p:txEl>
                                              <p:pRg st="15" end="15"/>
                                            </p:txEl>
                                          </p:spTgt>
                                        </p:tgtEl>
                                        <p:attrNameLst>
                                          <p:attrName>style.visibility</p:attrName>
                                        </p:attrNameLst>
                                      </p:cBhvr>
                                      <p:to>
                                        <p:strVal val="visible"/>
                                      </p:to>
                                    </p:set>
                                    <p:animEffect transition="in" filter="fade">
                                      <p:cBhvr>
                                        <p:cTn id="76" dur="1000"/>
                                        <p:tgtEl>
                                          <p:spTgt spid="763910">
                                            <p:txEl>
                                              <p:pRg st="15" end="15"/>
                                            </p:txEl>
                                          </p:spTgt>
                                        </p:tgtEl>
                                      </p:cBhvr>
                                    </p:animEffect>
                                    <p:anim calcmode="lin" valueType="num">
                                      <p:cBhvr>
                                        <p:cTn id="77" dur="1000" fill="hold"/>
                                        <p:tgtEl>
                                          <p:spTgt spid="763910">
                                            <p:txEl>
                                              <p:pRg st="15" end="15"/>
                                            </p:txEl>
                                          </p:spTgt>
                                        </p:tgtEl>
                                        <p:attrNameLst>
                                          <p:attrName>ppt_x</p:attrName>
                                        </p:attrNameLst>
                                      </p:cBhvr>
                                      <p:tavLst>
                                        <p:tav tm="0">
                                          <p:val>
                                            <p:strVal val="#ppt_x"/>
                                          </p:val>
                                        </p:tav>
                                        <p:tav tm="100000">
                                          <p:val>
                                            <p:strVal val="#ppt_x"/>
                                          </p:val>
                                        </p:tav>
                                      </p:tavLst>
                                    </p:anim>
                                    <p:anim calcmode="lin" valueType="num">
                                      <p:cBhvr>
                                        <p:cTn id="78" dur="1000" fill="hold"/>
                                        <p:tgtEl>
                                          <p:spTgt spid="763910">
                                            <p:txEl>
                                              <p:pRg st="15" end="15"/>
                                            </p:txEl>
                                          </p:spTgt>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763910">
                                            <p:txEl>
                                              <p:pRg st="16" end="16"/>
                                            </p:txEl>
                                          </p:spTgt>
                                        </p:tgtEl>
                                        <p:attrNameLst>
                                          <p:attrName>style.visibility</p:attrName>
                                        </p:attrNameLst>
                                      </p:cBhvr>
                                      <p:to>
                                        <p:strVal val="visible"/>
                                      </p:to>
                                    </p:set>
                                    <p:animEffect transition="in" filter="fade">
                                      <p:cBhvr>
                                        <p:cTn id="81" dur="1000"/>
                                        <p:tgtEl>
                                          <p:spTgt spid="763910">
                                            <p:txEl>
                                              <p:pRg st="16" end="16"/>
                                            </p:txEl>
                                          </p:spTgt>
                                        </p:tgtEl>
                                      </p:cBhvr>
                                    </p:animEffect>
                                    <p:anim calcmode="lin" valueType="num">
                                      <p:cBhvr>
                                        <p:cTn id="82" dur="1000" fill="hold"/>
                                        <p:tgtEl>
                                          <p:spTgt spid="763910">
                                            <p:txEl>
                                              <p:pRg st="16" end="16"/>
                                            </p:txEl>
                                          </p:spTgt>
                                        </p:tgtEl>
                                        <p:attrNameLst>
                                          <p:attrName>ppt_x</p:attrName>
                                        </p:attrNameLst>
                                      </p:cBhvr>
                                      <p:tavLst>
                                        <p:tav tm="0">
                                          <p:val>
                                            <p:strVal val="#ppt_x"/>
                                          </p:val>
                                        </p:tav>
                                        <p:tav tm="100000">
                                          <p:val>
                                            <p:strVal val="#ppt_x"/>
                                          </p:val>
                                        </p:tav>
                                      </p:tavLst>
                                    </p:anim>
                                    <p:anim calcmode="lin" valueType="num">
                                      <p:cBhvr>
                                        <p:cTn id="83" dur="1000" fill="hold"/>
                                        <p:tgtEl>
                                          <p:spTgt spid="763910">
                                            <p:txEl>
                                              <p:pRg st="16" end="16"/>
                                            </p:txEl>
                                          </p:spTgt>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763910">
                                            <p:txEl>
                                              <p:pRg st="17" end="17"/>
                                            </p:txEl>
                                          </p:spTgt>
                                        </p:tgtEl>
                                        <p:attrNameLst>
                                          <p:attrName>style.visibility</p:attrName>
                                        </p:attrNameLst>
                                      </p:cBhvr>
                                      <p:to>
                                        <p:strVal val="visible"/>
                                      </p:to>
                                    </p:set>
                                    <p:animEffect transition="in" filter="fade">
                                      <p:cBhvr>
                                        <p:cTn id="86" dur="1000"/>
                                        <p:tgtEl>
                                          <p:spTgt spid="763910">
                                            <p:txEl>
                                              <p:pRg st="17" end="17"/>
                                            </p:txEl>
                                          </p:spTgt>
                                        </p:tgtEl>
                                      </p:cBhvr>
                                    </p:animEffect>
                                    <p:anim calcmode="lin" valueType="num">
                                      <p:cBhvr>
                                        <p:cTn id="87" dur="1000" fill="hold"/>
                                        <p:tgtEl>
                                          <p:spTgt spid="763910">
                                            <p:txEl>
                                              <p:pRg st="17" end="17"/>
                                            </p:txEl>
                                          </p:spTgt>
                                        </p:tgtEl>
                                        <p:attrNameLst>
                                          <p:attrName>ppt_x</p:attrName>
                                        </p:attrNameLst>
                                      </p:cBhvr>
                                      <p:tavLst>
                                        <p:tav tm="0">
                                          <p:val>
                                            <p:strVal val="#ppt_x"/>
                                          </p:val>
                                        </p:tav>
                                        <p:tav tm="100000">
                                          <p:val>
                                            <p:strVal val="#ppt_x"/>
                                          </p:val>
                                        </p:tav>
                                      </p:tavLst>
                                    </p:anim>
                                    <p:anim calcmode="lin" valueType="num">
                                      <p:cBhvr>
                                        <p:cTn id="88" dur="1000" fill="hold"/>
                                        <p:tgtEl>
                                          <p:spTgt spid="763910">
                                            <p:txEl>
                                              <p:pRg st="17" end="17"/>
                                            </p:txEl>
                                          </p:spTgt>
                                        </p:tgtEl>
                                        <p:attrNameLst>
                                          <p:attrName>ppt_y</p:attrName>
                                        </p:attrNameLst>
                                      </p:cBhvr>
                                      <p:tavLst>
                                        <p:tav tm="0">
                                          <p:val>
                                            <p:strVal val="#ppt_y-.1"/>
                                          </p:val>
                                        </p:tav>
                                        <p:tav tm="100000">
                                          <p:val>
                                            <p:strVal val="#ppt_y"/>
                                          </p:val>
                                        </p:tav>
                                      </p:tavLst>
                                    </p:anim>
                                  </p:childTnLst>
                                </p:cTn>
                              </p:par>
                              <p:par>
                                <p:cTn id="89" presetID="47" presetClass="entr" presetSubtype="0" fill="hold" nodeType="withEffect">
                                  <p:stCondLst>
                                    <p:cond delay="0"/>
                                  </p:stCondLst>
                                  <p:childTnLst>
                                    <p:set>
                                      <p:cBhvr>
                                        <p:cTn id="90" dur="1" fill="hold">
                                          <p:stCondLst>
                                            <p:cond delay="0"/>
                                          </p:stCondLst>
                                        </p:cTn>
                                        <p:tgtEl>
                                          <p:spTgt spid="763910">
                                            <p:txEl>
                                              <p:pRg st="18" end="18"/>
                                            </p:txEl>
                                          </p:spTgt>
                                        </p:tgtEl>
                                        <p:attrNameLst>
                                          <p:attrName>style.visibility</p:attrName>
                                        </p:attrNameLst>
                                      </p:cBhvr>
                                      <p:to>
                                        <p:strVal val="visible"/>
                                      </p:to>
                                    </p:set>
                                    <p:animEffect transition="in" filter="fade">
                                      <p:cBhvr>
                                        <p:cTn id="91" dur="1000"/>
                                        <p:tgtEl>
                                          <p:spTgt spid="763910">
                                            <p:txEl>
                                              <p:pRg st="18" end="18"/>
                                            </p:txEl>
                                          </p:spTgt>
                                        </p:tgtEl>
                                      </p:cBhvr>
                                    </p:animEffect>
                                    <p:anim calcmode="lin" valueType="num">
                                      <p:cBhvr>
                                        <p:cTn id="92" dur="1000" fill="hold"/>
                                        <p:tgtEl>
                                          <p:spTgt spid="763910">
                                            <p:txEl>
                                              <p:pRg st="18" end="18"/>
                                            </p:txEl>
                                          </p:spTgt>
                                        </p:tgtEl>
                                        <p:attrNameLst>
                                          <p:attrName>ppt_x</p:attrName>
                                        </p:attrNameLst>
                                      </p:cBhvr>
                                      <p:tavLst>
                                        <p:tav tm="0">
                                          <p:val>
                                            <p:strVal val="#ppt_x"/>
                                          </p:val>
                                        </p:tav>
                                        <p:tav tm="100000">
                                          <p:val>
                                            <p:strVal val="#ppt_x"/>
                                          </p:val>
                                        </p:tav>
                                      </p:tavLst>
                                    </p:anim>
                                    <p:anim calcmode="lin" valueType="num">
                                      <p:cBhvr>
                                        <p:cTn id="93" dur="1000" fill="hold"/>
                                        <p:tgtEl>
                                          <p:spTgt spid="763910">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13"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3" name="Text Box 5"/>
          <p:cNvSpPr txBox="1">
            <a:spLocks noChangeArrowheads="1"/>
          </p:cNvSpPr>
          <p:nvPr/>
        </p:nvSpPr>
        <p:spPr bwMode="auto">
          <a:xfrm>
            <a:off x="3505200" y="1362075"/>
            <a:ext cx="4114800" cy="3544888"/>
          </a:xfrm>
          <a:prstGeom prst="rect">
            <a:avLst/>
          </a:prstGeom>
          <a:noFill/>
          <a:ln w="9525">
            <a:noFill/>
            <a:miter lim="800000"/>
            <a:headEnd/>
            <a:tailEnd/>
          </a:ln>
        </p:spPr>
        <p:txBody>
          <a:bodyPr>
            <a:spAutoFit/>
          </a:bodyPr>
          <a:lstStyle/>
          <a:p>
            <a:r>
              <a:rPr lang="en-US" sz="1600"/>
              <a:t>If we do another reading with the vernier at a different position, the pointer, the line marked 0, may not line up exactly with one of the lines on the scale. Here the "pointer" lines up at approximately 746.5 on the scale.</a:t>
            </a:r>
          </a:p>
          <a:p>
            <a:endParaRPr lang="en-US" sz="1600"/>
          </a:p>
          <a:p>
            <a:r>
              <a:rPr lang="en-US" sz="1600"/>
              <a:t>If you look you will see that only one line on the vernier lines up exactly with one of the lines on the scale, the 5 line. This means that our first guess was correct: the reading is 746.5.</a:t>
            </a:r>
          </a:p>
          <a:p>
            <a:endParaRPr lang="en-US" sz="1600"/>
          </a:p>
          <a:p>
            <a:endParaRPr lang="en-US" sz="1800"/>
          </a:p>
        </p:txBody>
      </p:sp>
      <p:sp>
        <p:nvSpPr>
          <p:cNvPr id="1113095" name="Line 7"/>
          <p:cNvSpPr>
            <a:spLocks noChangeShapeType="1"/>
          </p:cNvSpPr>
          <p:nvPr/>
        </p:nvSpPr>
        <p:spPr bwMode="auto">
          <a:xfrm flipH="1">
            <a:off x="2057400" y="2819400"/>
            <a:ext cx="1066800" cy="685800"/>
          </a:xfrm>
          <a:prstGeom prst="line">
            <a:avLst/>
          </a:prstGeom>
          <a:noFill/>
          <a:ln w="9525">
            <a:solidFill>
              <a:srgbClr val="FF0000"/>
            </a:solidFill>
            <a:miter lim="800000"/>
            <a:headEnd/>
            <a:tailEnd type="triangle" w="med" len="med"/>
          </a:ln>
        </p:spPr>
        <p:txBody>
          <a:bodyPr wrap="none"/>
          <a:lstStyle/>
          <a:p>
            <a:endParaRPr lang="en-US"/>
          </a:p>
        </p:txBody>
      </p:sp>
      <p:sp>
        <p:nvSpPr>
          <p:cNvPr id="308228" name="AutoShape 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27"/>
          <p:cNvGrpSpPr>
            <a:grpSpLocks/>
          </p:cNvGrpSpPr>
          <p:nvPr/>
        </p:nvGrpSpPr>
        <p:grpSpPr bwMode="auto">
          <a:xfrm>
            <a:off x="2003425" y="2717800"/>
            <a:ext cx="709613" cy="1638300"/>
            <a:chOff x="1254" y="1718"/>
            <a:chExt cx="447" cy="1032"/>
          </a:xfrm>
        </p:grpSpPr>
        <p:sp>
          <p:nvSpPr>
            <p:cNvPr id="308268" name="Rectangle 11"/>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308269" name="Line 13"/>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308270" name="Line 14"/>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308271" name="Line 15"/>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308272" name="Line 16"/>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308273" name="Line 17"/>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308274" name="Line 18"/>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308275" name="Line 19"/>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308276" name="Line 20"/>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308277" name="Line 21"/>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308278" name="Line 22"/>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308279" name="Line 23"/>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308280" name="Text Box 24"/>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r>
                <a:rPr lang="en-US" sz="1200"/>
                <a:t>5</a:t>
              </a:r>
            </a:p>
          </p:txBody>
        </p:sp>
        <p:sp>
          <p:nvSpPr>
            <p:cNvPr id="308281" name="Text Box 25"/>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r>
                <a:rPr lang="en-US" sz="1200"/>
                <a:t>0</a:t>
              </a:r>
            </a:p>
          </p:txBody>
        </p:sp>
        <p:sp>
          <p:nvSpPr>
            <p:cNvPr id="308282" name="Text Box 26"/>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r>
                <a:rPr lang="en-US" sz="1200"/>
                <a:t>10</a:t>
              </a:r>
            </a:p>
          </p:txBody>
        </p:sp>
      </p:grpSp>
      <p:grpSp>
        <p:nvGrpSpPr>
          <p:cNvPr id="308230" name="Group 76"/>
          <p:cNvGrpSpPr>
            <a:grpSpLocks/>
          </p:cNvGrpSpPr>
          <p:nvPr/>
        </p:nvGrpSpPr>
        <p:grpSpPr bwMode="auto">
          <a:xfrm>
            <a:off x="762000" y="1290638"/>
            <a:ext cx="1219200" cy="4119562"/>
            <a:chOff x="480" y="813"/>
            <a:chExt cx="768" cy="2595"/>
          </a:xfrm>
        </p:grpSpPr>
        <p:sp>
          <p:nvSpPr>
            <p:cNvPr id="308238" name="Rectangle 10"/>
            <p:cNvSpPr>
              <a:spLocks noChangeArrowheads="1"/>
            </p:cNvSpPr>
            <p:nvPr/>
          </p:nvSpPr>
          <p:spPr bwMode="auto">
            <a:xfrm>
              <a:off x="480" y="813"/>
              <a:ext cx="768" cy="2595"/>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308239" name="Line 57"/>
            <p:cNvSpPr>
              <a:spLocks noChangeShapeType="1"/>
            </p:cNvSpPr>
            <p:nvPr/>
          </p:nvSpPr>
          <p:spPr bwMode="auto">
            <a:xfrm>
              <a:off x="926" y="919"/>
              <a:ext cx="322" cy="0"/>
            </a:xfrm>
            <a:prstGeom prst="line">
              <a:avLst/>
            </a:prstGeom>
            <a:noFill/>
            <a:ln w="9525">
              <a:solidFill>
                <a:schemeClr val="tx1"/>
              </a:solidFill>
              <a:miter lim="800000"/>
              <a:headEnd/>
              <a:tailEnd/>
            </a:ln>
          </p:spPr>
          <p:txBody>
            <a:bodyPr wrap="none"/>
            <a:lstStyle/>
            <a:p>
              <a:endParaRPr lang="en-US"/>
            </a:p>
          </p:txBody>
        </p:sp>
        <p:sp>
          <p:nvSpPr>
            <p:cNvPr id="308240" name="Line 58"/>
            <p:cNvSpPr>
              <a:spLocks noChangeShapeType="1"/>
            </p:cNvSpPr>
            <p:nvPr/>
          </p:nvSpPr>
          <p:spPr bwMode="auto">
            <a:xfrm>
              <a:off x="1058" y="1015"/>
              <a:ext cx="190" cy="0"/>
            </a:xfrm>
            <a:prstGeom prst="line">
              <a:avLst/>
            </a:prstGeom>
            <a:noFill/>
            <a:ln w="9525">
              <a:solidFill>
                <a:schemeClr val="tx1"/>
              </a:solidFill>
              <a:miter lim="800000"/>
              <a:headEnd/>
              <a:tailEnd/>
            </a:ln>
          </p:spPr>
          <p:txBody>
            <a:bodyPr wrap="none"/>
            <a:lstStyle/>
            <a:p>
              <a:endParaRPr lang="en-US"/>
            </a:p>
          </p:txBody>
        </p:sp>
        <p:sp>
          <p:nvSpPr>
            <p:cNvPr id="308241" name="Line 59"/>
            <p:cNvSpPr>
              <a:spLocks noChangeShapeType="1"/>
            </p:cNvSpPr>
            <p:nvPr/>
          </p:nvSpPr>
          <p:spPr bwMode="auto">
            <a:xfrm>
              <a:off x="1058" y="1111"/>
              <a:ext cx="190" cy="0"/>
            </a:xfrm>
            <a:prstGeom prst="line">
              <a:avLst/>
            </a:prstGeom>
            <a:noFill/>
            <a:ln w="9525">
              <a:solidFill>
                <a:schemeClr val="tx1"/>
              </a:solidFill>
              <a:miter lim="800000"/>
              <a:headEnd/>
              <a:tailEnd/>
            </a:ln>
          </p:spPr>
          <p:txBody>
            <a:bodyPr wrap="none"/>
            <a:lstStyle/>
            <a:p>
              <a:endParaRPr lang="en-US"/>
            </a:p>
          </p:txBody>
        </p:sp>
        <p:sp>
          <p:nvSpPr>
            <p:cNvPr id="308242" name="Line 60"/>
            <p:cNvSpPr>
              <a:spLocks noChangeShapeType="1"/>
            </p:cNvSpPr>
            <p:nvPr/>
          </p:nvSpPr>
          <p:spPr bwMode="auto">
            <a:xfrm>
              <a:off x="1058" y="1201"/>
              <a:ext cx="190" cy="0"/>
            </a:xfrm>
            <a:prstGeom prst="line">
              <a:avLst/>
            </a:prstGeom>
            <a:noFill/>
            <a:ln w="9525">
              <a:solidFill>
                <a:schemeClr val="tx1"/>
              </a:solidFill>
              <a:miter lim="800000"/>
              <a:headEnd/>
              <a:tailEnd/>
            </a:ln>
          </p:spPr>
          <p:txBody>
            <a:bodyPr wrap="none"/>
            <a:lstStyle/>
            <a:p>
              <a:endParaRPr lang="en-US"/>
            </a:p>
          </p:txBody>
        </p:sp>
        <p:sp>
          <p:nvSpPr>
            <p:cNvPr id="308243" name="Line 61"/>
            <p:cNvSpPr>
              <a:spLocks noChangeShapeType="1"/>
            </p:cNvSpPr>
            <p:nvPr/>
          </p:nvSpPr>
          <p:spPr bwMode="auto">
            <a:xfrm>
              <a:off x="1058" y="1297"/>
              <a:ext cx="190" cy="0"/>
            </a:xfrm>
            <a:prstGeom prst="line">
              <a:avLst/>
            </a:prstGeom>
            <a:noFill/>
            <a:ln w="9525">
              <a:solidFill>
                <a:schemeClr val="tx1"/>
              </a:solidFill>
              <a:miter lim="800000"/>
              <a:headEnd/>
              <a:tailEnd/>
            </a:ln>
          </p:spPr>
          <p:txBody>
            <a:bodyPr wrap="none"/>
            <a:lstStyle/>
            <a:p>
              <a:endParaRPr lang="en-US"/>
            </a:p>
          </p:txBody>
        </p:sp>
        <p:sp>
          <p:nvSpPr>
            <p:cNvPr id="308244" name="Line 62"/>
            <p:cNvSpPr>
              <a:spLocks noChangeShapeType="1"/>
            </p:cNvSpPr>
            <p:nvPr/>
          </p:nvSpPr>
          <p:spPr bwMode="auto">
            <a:xfrm>
              <a:off x="870" y="1394"/>
              <a:ext cx="378" cy="0"/>
            </a:xfrm>
            <a:prstGeom prst="line">
              <a:avLst/>
            </a:prstGeom>
            <a:noFill/>
            <a:ln w="9525">
              <a:solidFill>
                <a:schemeClr val="tx1"/>
              </a:solidFill>
              <a:miter lim="800000"/>
              <a:headEnd/>
              <a:tailEnd/>
            </a:ln>
          </p:spPr>
          <p:txBody>
            <a:bodyPr wrap="none"/>
            <a:lstStyle/>
            <a:p>
              <a:endParaRPr lang="en-US"/>
            </a:p>
          </p:txBody>
        </p:sp>
        <p:sp>
          <p:nvSpPr>
            <p:cNvPr id="308245" name="Line 29"/>
            <p:cNvSpPr>
              <a:spLocks noChangeShapeType="1"/>
            </p:cNvSpPr>
            <p:nvPr/>
          </p:nvSpPr>
          <p:spPr bwMode="auto">
            <a:xfrm>
              <a:off x="1056" y="1490"/>
              <a:ext cx="190" cy="0"/>
            </a:xfrm>
            <a:prstGeom prst="line">
              <a:avLst/>
            </a:prstGeom>
            <a:noFill/>
            <a:ln w="9525">
              <a:solidFill>
                <a:schemeClr val="tx1"/>
              </a:solidFill>
              <a:miter lim="800000"/>
              <a:headEnd/>
              <a:tailEnd/>
            </a:ln>
          </p:spPr>
          <p:txBody>
            <a:bodyPr wrap="none"/>
            <a:lstStyle/>
            <a:p>
              <a:endParaRPr lang="en-US"/>
            </a:p>
          </p:txBody>
        </p:sp>
        <p:sp>
          <p:nvSpPr>
            <p:cNvPr id="308246" name="Line 30"/>
            <p:cNvSpPr>
              <a:spLocks noChangeShapeType="1"/>
            </p:cNvSpPr>
            <p:nvPr/>
          </p:nvSpPr>
          <p:spPr bwMode="auto">
            <a:xfrm>
              <a:off x="1056" y="1586"/>
              <a:ext cx="190" cy="0"/>
            </a:xfrm>
            <a:prstGeom prst="line">
              <a:avLst/>
            </a:prstGeom>
            <a:noFill/>
            <a:ln w="9525">
              <a:solidFill>
                <a:schemeClr val="tx1"/>
              </a:solidFill>
              <a:miter lim="800000"/>
              <a:headEnd/>
              <a:tailEnd/>
            </a:ln>
          </p:spPr>
          <p:txBody>
            <a:bodyPr wrap="none"/>
            <a:lstStyle/>
            <a:p>
              <a:endParaRPr lang="en-US"/>
            </a:p>
          </p:txBody>
        </p:sp>
        <p:sp>
          <p:nvSpPr>
            <p:cNvPr id="308247" name="Line 31"/>
            <p:cNvSpPr>
              <a:spLocks noChangeShapeType="1"/>
            </p:cNvSpPr>
            <p:nvPr/>
          </p:nvSpPr>
          <p:spPr bwMode="auto">
            <a:xfrm>
              <a:off x="1056" y="1676"/>
              <a:ext cx="190" cy="0"/>
            </a:xfrm>
            <a:prstGeom prst="line">
              <a:avLst/>
            </a:prstGeom>
            <a:noFill/>
            <a:ln w="9525">
              <a:solidFill>
                <a:schemeClr val="tx1"/>
              </a:solidFill>
              <a:miter lim="800000"/>
              <a:headEnd/>
              <a:tailEnd/>
            </a:ln>
          </p:spPr>
          <p:txBody>
            <a:bodyPr wrap="none"/>
            <a:lstStyle/>
            <a:p>
              <a:endParaRPr lang="en-US"/>
            </a:p>
          </p:txBody>
        </p:sp>
        <p:sp>
          <p:nvSpPr>
            <p:cNvPr id="308248" name="Line 32"/>
            <p:cNvSpPr>
              <a:spLocks noChangeShapeType="1"/>
            </p:cNvSpPr>
            <p:nvPr/>
          </p:nvSpPr>
          <p:spPr bwMode="auto">
            <a:xfrm>
              <a:off x="1056" y="1772"/>
              <a:ext cx="190" cy="0"/>
            </a:xfrm>
            <a:prstGeom prst="line">
              <a:avLst/>
            </a:prstGeom>
            <a:noFill/>
            <a:ln w="9525">
              <a:solidFill>
                <a:schemeClr val="tx1"/>
              </a:solidFill>
              <a:miter lim="800000"/>
              <a:headEnd/>
              <a:tailEnd/>
            </a:ln>
          </p:spPr>
          <p:txBody>
            <a:bodyPr wrap="none"/>
            <a:lstStyle/>
            <a:p>
              <a:endParaRPr lang="en-US"/>
            </a:p>
          </p:txBody>
        </p:sp>
        <p:sp>
          <p:nvSpPr>
            <p:cNvPr id="308249" name="Line 33"/>
            <p:cNvSpPr>
              <a:spLocks noChangeShapeType="1"/>
            </p:cNvSpPr>
            <p:nvPr/>
          </p:nvSpPr>
          <p:spPr bwMode="auto">
            <a:xfrm>
              <a:off x="922" y="1869"/>
              <a:ext cx="322" cy="0"/>
            </a:xfrm>
            <a:prstGeom prst="line">
              <a:avLst/>
            </a:prstGeom>
            <a:noFill/>
            <a:ln w="9525">
              <a:solidFill>
                <a:schemeClr val="tx1"/>
              </a:solidFill>
              <a:miter lim="800000"/>
              <a:headEnd/>
              <a:tailEnd/>
            </a:ln>
          </p:spPr>
          <p:txBody>
            <a:bodyPr wrap="none"/>
            <a:lstStyle/>
            <a:p>
              <a:endParaRPr lang="en-US"/>
            </a:p>
          </p:txBody>
        </p:sp>
        <p:sp>
          <p:nvSpPr>
            <p:cNvPr id="308250" name="Line 34"/>
            <p:cNvSpPr>
              <a:spLocks noChangeShapeType="1"/>
            </p:cNvSpPr>
            <p:nvPr/>
          </p:nvSpPr>
          <p:spPr bwMode="auto">
            <a:xfrm>
              <a:off x="1054" y="1965"/>
              <a:ext cx="190" cy="0"/>
            </a:xfrm>
            <a:prstGeom prst="line">
              <a:avLst/>
            </a:prstGeom>
            <a:noFill/>
            <a:ln w="9525">
              <a:solidFill>
                <a:schemeClr val="tx1"/>
              </a:solidFill>
              <a:miter lim="800000"/>
              <a:headEnd/>
              <a:tailEnd/>
            </a:ln>
          </p:spPr>
          <p:txBody>
            <a:bodyPr wrap="none"/>
            <a:lstStyle/>
            <a:p>
              <a:endParaRPr lang="en-US"/>
            </a:p>
          </p:txBody>
        </p:sp>
        <p:sp>
          <p:nvSpPr>
            <p:cNvPr id="308251" name="Line 35"/>
            <p:cNvSpPr>
              <a:spLocks noChangeShapeType="1"/>
            </p:cNvSpPr>
            <p:nvPr/>
          </p:nvSpPr>
          <p:spPr bwMode="auto">
            <a:xfrm>
              <a:off x="1054" y="2061"/>
              <a:ext cx="190" cy="0"/>
            </a:xfrm>
            <a:prstGeom prst="line">
              <a:avLst/>
            </a:prstGeom>
            <a:noFill/>
            <a:ln w="9525">
              <a:solidFill>
                <a:schemeClr val="tx1"/>
              </a:solidFill>
              <a:miter lim="800000"/>
              <a:headEnd/>
              <a:tailEnd/>
            </a:ln>
          </p:spPr>
          <p:txBody>
            <a:bodyPr wrap="none"/>
            <a:lstStyle/>
            <a:p>
              <a:endParaRPr lang="en-US"/>
            </a:p>
          </p:txBody>
        </p:sp>
        <p:sp>
          <p:nvSpPr>
            <p:cNvPr id="308252" name="Line 36"/>
            <p:cNvSpPr>
              <a:spLocks noChangeShapeType="1"/>
            </p:cNvSpPr>
            <p:nvPr/>
          </p:nvSpPr>
          <p:spPr bwMode="auto">
            <a:xfrm>
              <a:off x="1054" y="2151"/>
              <a:ext cx="190" cy="0"/>
            </a:xfrm>
            <a:prstGeom prst="line">
              <a:avLst/>
            </a:prstGeom>
            <a:noFill/>
            <a:ln w="9525">
              <a:solidFill>
                <a:schemeClr val="tx1"/>
              </a:solidFill>
              <a:miter lim="800000"/>
              <a:headEnd/>
              <a:tailEnd/>
            </a:ln>
          </p:spPr>
          <p:txBody>
            <a:bodyPr wrap="none"/>
            <a:lstStyle/>
            <a:p>
              <a:endParaRPr lang="en-US"/>
            </a:p>
          </p:txBody>
        </p:sp>
        <p:sp>
          <p:nvSpPr>
            <p:cNvPr id="308253" name="Line 37"/>
            <p:cNvSpPr>
              <a:spLocks noChangeShapeType="1"/>
            </p:cNvSpPr>
            <p:nvPr/>
          </p:nvSpPr>
          <p:spPr bwMode="auto">
            <a:xfrm>
              <a:off x="1054" y="2247"/>
              <a:ext cx="190" cy="0"/>
            </a:xfrm>
            <a:prstGeom prst="line">
              <a:avLst/>
            </a:prstGeom>
            <a:noFill/>
            <a:ln w="9525">
              <a:solidFill>
                <a:schemeClr val="tx1"/>
              </a:solidFill>
              <a:miter lim="800000"/>
              <a:headEnd/>
              <a:tailEnd/>
            </a:ln>
          </p:spPr>
          <p:txBody>
            <a:bodyPr wrap="none"/>
            <a:lstStyle/>
            <a:p>
              <a:endParaRPr lang="en-US"/>
            </a:p>
          </p:txBody>
        </p:sp>
        <p:sp>
          <p:nvSpPr>
            <p:cNvPr id="308254" name="Line 43"/>
            <p:cNvSpPr>
              <a:spLocks noChangeShapeType="1"/>
            </p:cNvSpPr>
            <p:nvPr/>
          </p:nvSpPr>
          <p:spPr bwMode="auto">
            <a:xfrm>
              <a:off x="869" y="2346"/>
              <a:ext cx="378" cy="0"/>
            </a:xfrm>
            <a:prstGeom prst="line">
              <a:avLst/>
            </a:prstGeom>
            <a:noFill/>
            <a:ln w="9525">
              <a:solidFill>
                <a:schemeClr val="tx1"/>
              </a:solidFill>
              <a:miter lim="800000"/>
              <a:headEnd/>
              <a:tailEnd/>
            </a:ln>
          </p:spPr>
          <p:txBody>
            <a:bodyPr wrap="none"/>
            <a:lstStyle/>
            <a:p>
              <a:endParaRPr lang="en-US"/>
            </a:p>
          </p:txBody>
        </p:sp>
        <p:sp>
          <p:nvSpPr>
            <p:cNvPr id="308255" name="Line 44"/>
            <p:cNvSpPr>
              <a:spLocks noChangeShapeType="1"/>
            </p:cNvSpPr>
            <p:nvPr/>
          </p:nvSpPr>
          <p:spPr bwMode="auto">
            <a:xfrm>
              <a:off x="1055" y="2442"/>
              <a:ext cx="190" cy="0"/>
            </a:xfrm>
            <a:prstGeom prst="line">
              <a:avLst/>
            </a:prstGeom>
            <a:noFill/>
            <a:ln w="9525">
              <a:solidFill>
                <a:schemeClr val="tx1"/>
              </a:solidFill>
              <a:miter lim="800000"/>
              <a:headEnd/>
              <a:tailEnd/>
            </a:ln>
          </p:spPr>
          <p:txBody>
            <a:bodyPr wrap="none"/>
            <a:lstStyle/>
            <a:p>
              <a:endParaRPr lang="en-US"/>
            </a:p>
          </p:txBody>
        </p:sp>
        <p:sp>
          <p:nvSpPr>
            <p:cNvPr id="308256" name="Line 45"/>
            <p:cNvSpPr>
              <a:spLocks noChangeShapeType="1"/>
            </p:cNvSpPr>
            <p:nvPr/>
          </p:nvSpPr>
          <p:spPr bwMode="auto">
            <a:xfrm>
              <a:off x="1055" y="2538"/>
              <a:ext cx="190" cy="0"/>
            </a:xfrm>
            <a:prstGeom prst="line">
              <a:avLst/>
            </a:prstGeom>
            <a:noFill/>
            <a:ln w="9525">
              <a:solidFill>
                <a:schemeClr val="tx1"/>
              </a:solidFill>
              <a:miter lim="800000"/>
              <a:headEnd/>
              <a:tailEnd/>
            </a:ln>
          </p:spPr>
          <p:txBody>
            <a:bodyPr wrap="none"/>
            <a:lstStyle/>
            <a:p>
              <a:endParaRPr lang="en-US"/>
            </a:p>
          </p:txBody>
        </p:sp>
        <p:sp>
          <p:nvSpPr>
            <p:cNvPr id="308257" name="Line 46"/>
            <p:cNvSpPr>
              <a:spLocks noChangeShapeType="1"/>
            </p:cNvSpPr>
            <p:nvPr/>
          </p:nvSpPr>
          <p:spPr bwMode="auto">
            <a:xfrm>
              <a:off x="1055" y="2628"/>
              <a:ext cx="190" cy="0"/>
            </a:xfrm>
            <a:prstGeom prst="line">
              <a:avLst/>
            </a:prstGeom>
            <a:noFill/>
            <a:ln w="9525">
              <a:solidFill>
                <a:schemeClr val="tx1"/>
              </a:solidFill>
              <a:miter lim="800000"/>
              <a:headEnd/>
              <a:tailEnd/>
            </a:ln>
          </p:spPr>
          <p:txBody>
            <a:bodyPr wrap="none"/>
            <a:lstStyle/>
            <a:p>
              <a:endParaRPr lang="en-US"/>
            </a:p>
          </p:txBody>
        </p:sp>
        <p:sp>
          <p:nvSpPr>
            <p:cNvPr id="308258" name="Line 47"/>
            <p:cNvSpPr>
              <a:spLocks noChangeShapeType="1"/>
            </p:cNvSpPr>
            <p:nvPr/>
          </p:nvSpPr>
          <p:spPr bwMode="auto">
            <a:xfrm>
              <a:off x="1055" y="2724"/>
              <a:ext cx="190" cy="0"/>
            </a:xfrm>
            <a:prstGeom prst="line">
              <a:avLst/>
            </a:prstGeom>
            <a:noFill/>
            <a:ln w="9525">
              <a:solidFill>
                <a:schemeClr val="tx1"/>
              </a:solidFill>
              <a:miter lim="800000"/>
              <a:headEnd/>
              <a:tailEnd/>
            </a:ln>
          </p:spPr>
          <p:txBody>
            <a:bodyPr wrap="none"/>
            <a:lstStyle/>
            <a:p>
              <a:endParaRPr lang="en-US"/>
            </a:p>
          </p:txBody>
        </p:sp>
        <p:sp>
          <p:nvSpPr>
            <p:cNvPr id="308259" name="Line 48"/>
            <p:cNvSpPr>
              <a:spLocks noChangeShapeType="1"/>
            </p:cNvSpPr>
            <p:nvPr/>
          </p:nvSpPr>
          <p:spPr bwMode="auto">
            <a:xfrm>
              <a:off x="926" y="2823"/>
              <a:ext cx="322" cy="0"/>
            </a:xfrm>
            <a:prstGeom prst="line">
              <a:avLst/>
            </a:prstGeom>
            <a:noFill/>
            <a:ln w="9525">
              <a:solidFill>
                <a:schemeClr val="tx1"/>
              </a:solidFill>
              <a:miter lim="800000"/>
              <a:headEnd/>
              <a:tailEnd/>
            </a:ln>
          </p:spPr>
          <p:txBody>
            <a:bodyPr wrap="none"/>
            <a:lstStyle/>
            <a:p>
              <a:endParaRPr lang="en-US"/>
            </a:p>
          </p:txBody>
        </p:sp>
        <p:sp>
          <p:nvSpPr>
            <p:cNvPr id="308260" name="Line 49"/>
            <p:cNvSpPr>
              <a:spLocks noChangeShapeType="1"/>
            </p:cNvSpPr>
            <p:nvPr/>
          </p:nvSpPr>
          <p:spPr bwMode="auto">
            <a:xfrm>
              <a:off x="1055" y="2919"/>
              <a:ext cx="190" cy="0"/>
            </a:xfrm>
            <a:prstGeom prst="line">
              <a:avLst/>
            </a:prstGeom>
            <a:noFill/>
            <a:ln w="9525">
              <a:solidFill>
                <a:schemeClr val="tx1"/>
              </a:solidFill>
              <a:miter lim="800000"/>
              <a:headEnd/>
              <a:tailEnd/>
            </a:ln>
          </p:spPr>
          <p:txBody>
            <a:bodyPr wrap="none"/>
            <a:lstStyle/>
            <a:p>
              <a:endParaRPr lang="en-US"/>
            </a:p>
          </p:txBody>
        </p:sp>
        <p:sp>
          <p:nvSpPr>
            <p:cNvPr id="308261" name="Line 50"/>
            <p:cNvSpPr>
              <a:spLocks noChangeShapeType="1"/>
            </p:cNvSpPr>
            <p:nvPr/>
          </p:nvSpPr>
          <p:spPr bwMode="auto">
            <a:xfrm>
              <a:off x="1055" y="3015"/>
              <a:ext cx="190" cy="0"/>
            </a:xfrm>
            <a:prstGeom prst="line">
              <a:avLst/>
            </a:prstGeom>
            <a:noFill/>
            <a:ln w="9525">
              <a:solidFill>
                <a:schemeClr val="tx1"/>
              </a:solidFill>
              <a:miter lim="800000"/>
              <a:headEnd/>
              <a:tailEnd/>
            </a:ln>
          </p:spPr>
          <p:txBody>
            <a:bodyPr wrap="none"/>
            <a:lstStyle/>
            <a:p>
              <a:endParaRPr lang="en-US"/>
            </a:p>
          </p:txBody>
        </p:sp>
        <p:sp>
          <p:nvSpPr>
            <p:cNvPr id="308262" name="Line 51"/>
            <p:cNvSpPr>
              <a:spLocks noChangeShapeType="1"/>
            </p:cNvSpPr>
            <p:nvPr/>
          </p:nvSpPr>
          <p:spPr bwMode="auto">
            <a:xfrm>
              <a:off x="1055" y="3105"/>
              <a:ext cx="190" cy="0"/>
            </a:xfrm>
            <a:prstGeom prst="line">
              <a:avLst/>
            </a:prstGeom>
            <a:noFill/>
            <a:ln w="9525">
              <a:solidFill>
                <a:schemeClr val="tx1"/>
              </a:solidFill>
              <a:miter lim="800000"/>
              <a:headEnd/>
              <a:tailEnd/>
            </a:ln>
          </p:spPr>
          <p:txBody>
            <a:bodyPr wrap="none"/>
            <a:lstStyle/>
            <a:p>
              <a:endParaRPr lang="en-US"/>
            </a:p>
          </p:txBody>
        </p:sp>
        <p:sp>
          <p:nvSpPr>
            <p:cNvPr id="308263" name="Line 52"/>
            <p:cNvSpPr>
              <a:spLocks noChangeShapeType="1"/>
            </p:cNvSpPr>
            <p:nvPr/>
          </p:nvSpPr>
          <p:spPr bwMode="auto">
            <a:xfrm>
              <a:off x="1055" y="3201"/>
              <a:ext cx="190" cy="0"/>
            </a:xfrm>
            <a:prstGeom prst="line">
              <a:avLst/>
            </a:prstGeom>
            <a:noFill/>
            <a:ln w="9525">
              <a:solidFill>
                <a:schemeClr val="tx1"/>
              </a:solidFill>
              <a:miter lim="800000"/>
              <a:headEnd/>
              <a:tailEnd/>
            </a:ln>
          </p:spPr>
          <p:txBody>
            <a:bodyPr wrap="none"/>
            <a:lstStyle/>
            <a:p>
              <a:endParaRPr lang="en-US"/>
            </a:p>
          </p:txBody>
        </p:sp>
        <p:sp>
          <p:nvSpPr>
            <p:cNvPr id="308264" name="Text Box 53"/>
            <p:cNvSpPr txBox="1">
              <a:spLocks noChangeArrowheads="1"/>
            </p:cNvSpPr>
            <p:nvPr/>
          </p:nvSpPr>
          <p:spPr bwMode="auto">
            <a:xfrm>
              <a:off x="554" y="2260"/>
              <a:ext cx="275" cy="173"/>
            </a:xfrm>
            <a:prstGeom prst="rect">
              <a:avLst/>
            </a:prstGeom>
            <a:noFill/>
            <a:ln w="9525">
              <a:noFill/>
              <a:miter lim="800000"/>
              <a:headEnd/>
              <a:tailEnd/>
            </a:ln>
          </p:spPr>
          <p:txBody>
            <a:bodyPr wrap="none">
              <a:spAutoFit/>
            </a:bodyPr>
            <a:lstStyle/>
            <a:p>
              <a:r>
                <a:rPr lang="en-US" sz="1200"/>
                <a:t>750</a:t>
              </a:r>
            </a:p>
          </p:txBody>
        </p:sp>
        <p:sp>
          <p:nvSpPr>
            <p:cNvPr id="308265" name="Text Box 54"/>
            <p:cNvSpPr txBox="1">
              <a:spLocks noChangeArrowheads="1"/>
            </p:cNvSpPr>
            <p:nvPr/>
          </p:nvSpPr>
          <p:spPr bwMode="auto">
            <a:xfrm>
              <a:off x="571" y="3199"/>
              <a:ext cx="275" cy="173"/>
            </a:xfrm>
            <a:prstGeom prst="rect">
              <a:avLst/>
            </a:prstGeom>
            <a:noFill/>
            <a:ln w="9525">
              <a:noFill/>
              <a:miter lim="800000"/>
              <a:headEnd/>
              <a:tailEnd/>
            </a:ln>
          </p:spPr>
          <p:txBody>
            <a:bodyPr wrap="none">
              <a:spAutoFit/>
            </a:bodyPr>
            <a:lstStyle/>
            <a:p>
              <a:r>
                <a:rPr lang="en-US" sz="1200"/>
                <a:t>740</a:t>
              </a:r>
            </a:p>
          </p:txBody>
        </p:sp>
        <p:sp>
          <p:nvSpPr>
            <p:cNvPr id="308266" name="Text Box 55"/>
            <p:cNvSpPr txBox="1">
              <a:spLocks noChangeArrowheads="1"/>
            </p:cNvSpPr>
            <p:nvPr/>
          </p:nvSpPr>
          <p:spPr bwMode="auto">
            <a:xfrm>
              <a:off x="601" y="1311"/>
              <a:ext cx="275" cy="173"/>
            </a:xfrm>
            <a:prstGeom prst="rect">
              <a:avLst/>
            </a:prstGeom>
            <a:noFill/>
            <a:ln w="9525">
              <a:noFill/>
              <a:miter lim="800000"/>
              <a:headEnd/>
              <a:tailEnd/>
            </a:ln>
          </p:spPr>
          <p:txBody>
            <a:bodyPr wrap="none">
              <a:spAutoFit/>
            </a:bodyPr>
            <a:lstStyle/>
            <a:p>
              <a:r>
                <a:rPr lang="en-US" sz="1200"/>
                <a:t>760</a:t>
              </a:r>
            </a:p>
          </p:txBody>
        </p:sp>
        <p:sp>
          <p:nvSpPr>
            <p:cNvPr id="308267" name="Line 69"/>
            <p:cNvSpPr>
              <a:spLocks noChangeShapeType="1"/>
            </p:cNvSpPr>
            <p:nvPr/>
          </p:nvSpPr>
          <p:spPr bwMode="auto">
            <a:xfrm>
              <a:off x="869" y="3301"/>
              <a:ext cx="378" cy="0"/>
            </a:xfrm>
            <a:prstGeom prst="line">
              <a:avLst/>
            </a:prstGeom>
            <a:noFill/>
            <a:ln w="9525">
              <a:solidFill>
                <a:schemeClr val="tx1"/>
              </a:solidFill>
              <a:miter lim="800000"/>
              <a:headEnd/>
              <a:tailEnd/>
            </a:ln>
          </p:spPr>
          <p:txBody>
            <a:bodyPr wrap="none"/>
            <a:lstStyle/>
            <a:p>
              <a:endParaRPr lang="en-US"/>
            </a:p>
          </p:txBody>
        </p:sp>
      </p:grpSp>
      <p:sp>
        <p:nvSpPr>
          <p:cNvPr id="1113160" name="Text Box 72"/>
          <p:cNvSpPr txBox="1">
            <a:spLocks noChangeArrowheads="1"/>
          </p:cNvSpPr>
          <p:nvPr/>
        </p:nvSpPr>
        <p:spPr bwMode="auto">
          <a:xfrm>
            <a:off x="3482975" y="4576763"/>
            <a:ext cx="2476500" cy="336550"/>
          </a:xfrm>
          <a:prstGeom prst="rect">
            <a:avLst/>
          </a:prstGeom>
          <a:noFill/>
          <a:ln w="9525">
            <a:noFill/>
            <a:miter lim="800000"/>
            <a:headEnd/>
            <a:tailEnd/>
          </a:ln>
        </p:spPr>
        <p:txBody>
          <a:bodyPr wrap="none">
            <a:spAutoFit/>
          </a:bodyPr>
          <a:lstStyle/>
          <a:p>
            <a:r>
              <a:rPr lang="en-US" sz="1600"/>
              <a:t>What is the reading now?</a:t>
            </a:r>
          </a:p>
        </p:txBody>
      </p:sp>
      <p:sp>
        <p:nvSpPr>
          <p:cNvPr id="1113161" name="Text Box 73"/>
          <p:cNvSpPr txBox="1">
            <a:spLocks noChangeArrowheads="1"/>
          </p:cNvSpPr>
          <p:nvPr/>
        </p:nvSpPr>
        <p:spPr bwMode="auto">
          <a:xfrm>
            <a:off x="5948363" y="4481513"/>
            <a:ext cx="903287" cy="457200"/>
          </a:xfrm>
          <a:prstGeom prst="rect">
            <a:avLst/>
          </a:prstGeom>
          <a:noFill/>
          <a:ln w="9525">
            <a:noFill/>
            <a:miter lim="800000"/>
            <a:headEnd/>
            <a:tailEnd/>
          </a:ln>
        </p:spPr>
        <p:txBody>
          <a:bodyPr wrap="none">
            <a:spAutoFit/>
          </a:bodyPr>
          <a:lstStyle/>
          <a:p>
            <a:r>
              <a:rPr lang="en-US" sz="2000"/>
              <a:t>741.9</a:t>
            </a:r>
            <a:r>
              <a:rPr lang="en-US"/>
              <a:t> </a:t>
            </a:r>
          </a:p>
        </p:txBody>
      </p:sp>
      <p:sp>
        <p:nvSpPr>
          <p:cNvPr id="1113162" name="Line 74"/>
          <p:cNvSpPr>
            <a:spLocks noChangeShapeType="1"/>
          </p:cNvSpPr>
          <p:nvPr/>
        </p:nvSpPr>
        <p:spPr bwMode="auto">
          <a:xfrm flipH="1" flipV="1">
            <a:off x="2068513" y="3792538"/>
            <a:ext cx="1428750" cy="933450"/>
          </a:xfrm>
          <a:prstGeom prst="line">
            <a:avLst/>
          </a:prstGeom>
          <a:noFill/>
          <a:ln w="9525">
            <a:solidFill>
              <a:srgbClr val="FF0000"/>
            </a:solidFill>
            <a:miter lim="800000"/>
            <a:headEnd/>
            <a:tailEnd type="triangle" w="med" len="med"/>
          </a:ln>
        </p:spPr>
        <p:txBody>
          <a:bodyPr wrap="none"/>
          <a:lstStyle/>
          <a:p>
            <a:endParaRPr lang="en-US"/>
          </a:p>
        </p:txBody>
      </p:sp>
      <p:sp>
        <p:nvSpPr>
          <p:cNvPr id="1113163" name="Oval 75"/>
          <p:cNvSpPr>
            <a:spLocks noChangeArrowheads="1"/>
          </p:cNvSpPr>
          <p:nvPr/>
        </p:nvSpPr>
        <p:spPr bwMode="auto">
          <a:xfrm>
            <a:off x="1843088" y="3605213"/>
            <a:ext cx="228600" cy="228600"/>
          </a:xfrm>
          <a:prstGeom prst="ellipse">
            <a:avLst/>
          </a:prstGeom>
          <a:noFill/>
          <a:ln w="9525">
            <a:solidFill>
              <a:srgbClr val="FF0000"/>
            </a:solidFill>
            <a:miter lim="800000"/>
            <a:headEnd/>
            <a:tailEnd/>
          </a:ln>
        </p:spPr>
        <p:txBody>
          <a:bodyPr wrap="none" anchor="ctr"/>
          <a:lstStyle/>
          <a:p>
            <a:endParaRPr lang="en-US"/>
          </a:p>
        </p:txBody>
      </p:sp>
      <p:sp>
        <p:nvSpPr>
          <p:cNvPr id="1113096" name="Oval 8"/>
          <p:cNvSpPr>
            <a:spLocks noChangeArrowheads="1"/>
          </p:cNvSpPr>
          <p:nvPr/>
        </p:nvSpPr>
        <p:spPr bwMode="auto">
          <a:xfrm>
            <a:off x="1828800" y="34290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308236" name="Text Box 77"/>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r>
              <a:rPr lang="en-US" sz="1000">
                <a:hlinkClick r:id="rId4"/>
              </a:rPr>
              <a:t>http://www.upscale.utoronto.ca/PVB/Harrison/Vernier/Vernier.html</a:t>
            </a:r>
            <a:endParaRPr lang="en-US"/>
          </a:p>
        </p:txBody>
      </p:sp>
      <p:pic>
        <p:nvPicPr>
          <p:cNvPr id="308237" name="Picture 78" descr="vernier caliper"/>
          <p:cNvPicPr>
            <a:picLocks noChangeAspect="1" noChangeArrowheads="1"/>
          </p:cNvPicPr>
          <p:nvPr/>
        </p:nvPicPr>
        <p:blipFill>
          <a:blip r:embed="rId5" cstate="print"/>
          <a:srcRect t="25600" b="24319"/>
          <a:stretch>
            <a:fillRect/>
          </a:stretch>
        </p:blipFill>
        <p:spPr bwMode="auto">
          <a:xfrm>
            <a:off x="7604125" y="457200"/>
            <a:ext cx="1428750" cy="715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13093">
                                            <p:txEl>
                                              <p:pRg st="0" end="0"/>
                                            </p:txEl>
                                          </p:spTgt>
                                        </p:tgtEl>
                                        <p:attrNameLst>
                                          <p:attrName>style.visibility</p:attrName>
                                        </p:attrNameLst>
                                      </p:cBhvr>
                                      <p:to>
                                        <p:strVal val="visible"/>
                                      </p:to>
                                    </p:set>
                                    <p:anim calcmode="lin" valueType="num">
                                      <p:cBhvr>
                                        <p:cTn id="7" dur="500" fill="hold"/>
                                        <p:tgtEl>
                                          <p:spTgt spid="11130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30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1309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13093">
                                            <p:txEl>
                                              <p:pRg st="2" end="2"/>
                                            </p:txEl>
                                          </p:spTgt>
                                        </p:tgtEl>
                                        <p:attrNameLst>
                                          <p:attrName>style.visibility</p:attrName>
                                        </p:attrNameLst>
                                      </p:cBhvr>
                                      <p:to>
                                        <p:strVal val="visible"/>
                                      </p:to>
                                    </p:set>
                                    <p:animEffect transition="in" filter="fade">
                                      <p:cBhvr>
                                        <p:cTn id="14" dur="2000"/>
                                        <p:tgtEl>
                                          <p:spTgt spid="111309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13095"/>
                                        </p:tgtEl>
                                        <p:attrNameLst>
                                          <p:attrName>style.visibility</p:attrName>
                                        </p:attrNameLst>
                                      </p:cBhvr>
                                      <p:to>
                                        <p:strVal val="visible"/>
                                      </p:to>
                                    </p:set>
                                    <p:animEffect transition="in" filter="dissolve">
                                      <p:cBhvr>
                                        <p:cTn id="19" dur="500"/>
                                        <p:tgtEl>
                                          <p:spTgt spid="111309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13096"/>
                                        </p:tgtEl>
                                        <p:attrNameLst>
                                          <p:attrName>style.visibility</p:attrName>
                                        </p:attrNameLst>
                                      </p:cBhvr>
                                      <p:to>
                                        <p:strVal val="visible"/>
                                      </p:to>
                                    </p:set>
                                    <p:anim calcmode="lin" valueType="num">
                                      <p:cBhvr>
                                        <p:cTn id="22" dur="1000" fill="hold"/>
                                        <p:tgtEl>
                                          <p:spTgt spid="1113096"/>
                                        </p:tgtEl>
                                        <p:attrNameLst>
                                          <p:attrName>ppt_w</p:attrName>
                                        </p:attrNameLst>
                                      </p:cBhvr>
                                      <p:tavLst>
                                        <p:tav tm="0">
                                          <p:val>
                                            <p:strVal val="#ppt_w*0.70"/>
                                          </p:val>
                                        </p:tav>
                                        <p:tav tm="100000">
                                          <p:val>
                                            <p:strVal val="#ppt_w"/>
                                          </p:val>
                                        </p:tav>
                                      </p:tavLst>
                                    </p:anim>
                                    <p:anim calcmode="lin" valueType="num">
                                      <p:cBhvr>
                                        <p:cTn id="23" dur="1000" fill="hold"/>
                                        <p:tgtEl>
                                          <p:spTgt spid="1113096"/>
                                        </p:tgtEl>
                                        <p:attrNameLst>
                                          <p:attrName>ppt_h</p:attrName>
                                        </p:attrNameLst>
                                      </p:cBhvr>
                                      <p:tavLst>
                                        <p:tav tm="0">
                                          <p:val>
                                            <p:strVal val="#ppt_h"/>
                                          </p:val>
                                        </p:tav>
                                        <p:tav tm="100000">
                                          <p:val>
                                            <p:strVal val="#ppt_h"/>
                                          </p:val>
                                        </p:tav>
                                      </p:tavLst>
                                    </p:anim>
                                    <p:animEffect transition="in" filter="fade">
                                      <p:cBhvr>
                                        <p:cTn id="24" dur="1000"/>
                                        <p:tgtEl>
                                          <p:spTgt spid="111309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5E-6 -7.40741E-7 L -2.5E-6 0.10255 " pathEditMode="relative" rAng="0" ptsTypes="AA">
                                      <p:cBhvr>
                                        <p:cTn id="28" dur="2000" fill="hold"/>
                                        <p:tgtEl>
                                          <p:spTgt spid="2"/>
                                        </p:tgtEl>
                                        <p:attrNameLst>
                                          <p:attrName>ppt_x</p:attrName>
                                          <p:attrName>ppt_y</p:attrName>
                                        </p:attrNameLst>
                                      </p:cBhvr>
                                      <p:rCtr x="0" y="51"/>
                                    </p:animMotion>
                                  </p:childTnLst>
                                </p:cTn>
                              </p:par>
                              <p:par>
                                <p:cTn id="29" presetID="9" presetClass="exit" presetSubtype="0" fill="hold" grpId="1" nodeType="withEffect">
                                  <p:stCondLst>
                                    <p:cond delay="0"/>
                                  </p:stCondLst>
                                  <p:childTnLst>
                                    <p:animEffect transition="out" filter="dissolve">
                                      <p:cBhvr>
                                        <p:cTn id="30" dur="500"/>
                                        <p:tgtEl>
                                          <p:spTgt spid="1113095"/>
                                        </p:tgtEl>
                                      </p:cBhvr>
                                    </p:animEffect>
                                    <p:set>
                                      <p:cBhvr>
                                        <p:cTn id="31" dur="1" fill="hold">
                                          <p:stCondLst>
                                            <p:cond delay="499"/>
                                          </p:stCondLst>
                                        </p:cTn>
                                        <p:tgtEl>
                                          <p:spTgt spid="1113095"/>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113096"/>
                                        </p:tgtEl>
                                      </p:cBhvr>
                                    </p:animEffect>
                                    <p:set>
                                      <p:cBhvr>
                                        <p:cTn id="34" dur="1" fill="hold">
                                          <p:stCondLst>
                                            <p:cond delay="499"/>
                                          </p:stCondLst>
                                        </p:cTn>
                                        <p:tgtEl>
                                          <p:spTgt spid="1113096"/>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1113093">
                                            <p:txEl>
                                              <p:pRg st="0" end="0"/>
                                            </p:txEl>
                                          </p:spTgt>
                                        </p:tgtEl>
                                        <p:attrNameLst>
                                          <p:attrName>ppt_w</p:attrName>
                                        </p:attrNameLst>
                                      </p:cBhvr>
                                      <p:tavLst>
                                        <p:tav tm="0">
                                          <p:val>
                                            <p:strVal val="ppt_w"/>
                                          </p:val>
                                        </p:tav>
                                        <p:tav tm="100000">
                                          <p:val>
                                            <p:strVal val="ppt_w*0.70"/>
                                          </p:val>
                                        </p:tav>
                                      </p:tavLst>
                                    </p:anim>
                                    <p:anim calcmode="lin" valueType="num">
                                      <p:cBhvr>
                                        <p:cTn id="37" dur="1000"/>
                                        <p:tgtEl>
                                          <p:spTgt spid="1113093">
                                            <p:txEl>
                                              <p:pRg st="0" end="0"/>
                                            </p:txEl>
                                          </p:spTgt>
                                        </p:tgtEl>
                                        <p:attrNameLst>
                                          <p:attrName>ppt_h</p:attrName>
                                        </p:attrNameLst>
                                      </p:cBhvr>
                                      <p:tavLst>
                                        <p:tav tm="0">
                                          <p:val>
                                            <p:strVal val="ppt_h"/>
                                          </p:val>
                                        </p:tav>
                                        <p:tav tm="100000">
                                          <p:val>
                                            <p:strVal val="ppt_h"/>
                                          </p:val>
                                        </p:tav>
                                      </p:tavLst>
                                    </p:anim>
                                    <p:animEffect transition="out" filter="fade">
                                      <p:cBhvr>
                                        <p:cTn id="38" dur="1000"/>
                                        <p:tgtEl>
                                          <p:spTgt spid="1113093">
                                            <p:txEl>
                                              <p:pRg st="0" end="0"/>
                                            </p:txEl>
                                          </p:spTgt>
                                        </p:tgtEl>
                                      </p:cBhvr>
                                    </p:animEffect>
                                    <p:set>
                                      <p:cBhvr>
                                        <p:cTn id="39" dur="1" fill="hold">
                                          <p:stCondLst>
                                            <p:cond delay="999"/>
                                          </p:stCondLst>
                                        </p:cTn>
                                        <p:tgtEl>
                                          <p:spTgt spid="1113093">
                                            <p:txEl>
                                              <p:pRg st="0" end="0"/>
                                            </p:txEl>
                                          </p:spTgt>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113093">
                                            <p:txEl>
                                              <p:pRg st="2" end="2"/>
                                            </p:txEl>
                                          </p:spTgt>
                                        </p:tgtEl>
                                        <p:attrNameLst>
                                          <p:attrName>ppt_w</p:attrName>
                                        </p:attrNameLst>
                                      </p:cBhvr>
                                      <p:tavLst>
                                        <p:tav tm="0">
                                          <p:val>
                                            <p:strVal val="ppt_w"/>
                                          </p:val>
                                        </p:tav>
                                        <p:tav tm="100000">
                                          <p:val>
                                            <p:strVal val="ppt_w*0.70"/>
                                          </p:val>
                                        </p:tav>
                                      </p:tavLst>
                                    </p:anim>
                                    <p:anim calcmode="lin" valueType="num">
                                      <p:cBhvr>
                                        <p:cTn id="42" dur="1000"/>
                                        <p:tgtEl>
                                          <p:spTgt spid="1113093">
                                            <p:txEl>
                                              <p:pRg st="2" end="2"/>
                                            </p:txEl>
                                          </p:spTgt>
                                        </p:tgtEl>
                                        <p:attrNameLst>
                                          <p:attrName>ppt_h</p:attrName>
                                        </p:attrNameLst>
                                      </p:cBhvr>
                                      <p:tavLst>
                                        <p:tav tm="0">
                                          <p:val>
                                            <p:strVal val="ppt_h"/>
                                          </p:val>
                                        </p:tav>
                                        <p:tav tm="100000">
                                          <p:val>
                                            <p:strVal val="ppt_h"/>
                                          </p:val>
                                        </p:tav>
                                      </p:tavLst>
                                    </p:anim>
                                    <p:animEffect transition="out" filter="fade">
                                      <p:cBhvr>
                                        <p:cTn id="43" dur="1000"/>
                                        <p:tgtEl>
                                          <p:spTgt spid="1113093">
                                            <p:txEl>
                                              <p:pRg st="2" end="2"/>
                                            </p:txEl>
                                          </p:spTgt>
                                        </p:tgtEl>
                                      </p:cBhvr>
                                    </p:animEffect>
                                    <p:set>
                                      <p:cBhvr>
                                        <p:cTn id="44" dur="1" fill="hold">
                                          <p:stCondLst>
                                            <p:cond delay="999"/>
                                          </p:stCondLst>
                                        </p:cTn>
                                        <p:tgtEl>
                                          <p:spTgt spid="1113093">
                                            <p:txEl>
                                              <p:pRg st="2" end="2"/>
                                            </p:txEl>
                                          </p:spTgt>
                                        </p:tgtEl>
                                        <p:attrNameLst>
                                          <p:attrName>style.visibility</p:attrName>
                                        </p:attrNameLst>
                                      </p:cBhvr>
                                      <p:to>
                                        <p:strVal val="hidden"/>
                                      </p:to>
                                    </p:set>
                                  </p:childTnLst>
                                </p:cTn>
                              </p:par>
                              <p:par>
                                <p:cTn id="45" presetID="40" presetClass="entr" presetSubtype="0" fill="hold" grpId="0" nodeType="withEffect">
                                  <p:stCondLst>
                                    <p:cond delay="0"/>
                                  </p:stCondLst>
                                  <p:iterate type="lt">
                                    <p:tmPct val="10000"/>
                                  </p:iterate>
                                  <p:childTnLst>
                                    <p:set>
                                      <p:cBhvr>
                                        <p:cTn id="46" dur="1" fill="hold">
                                          <p:stCondLst>
                                            <p:cond delay="0"/>
                                          </p:stCondLst>
                                        </p:cTn>
                                        <p:tgtEl>
                                          <p:spTgt spid="1113160"/>
                                        </p:tgtEl>
                                        <p:attrNameLst>
                                          <p:attrName>style.visibility</p:attrName>
                                        </p:attrNameLst>
                                      </p:cBhvr>
                                      <p:to>
                                        <p:strVal val="visible"/>
                                      </p:to>
                                    </p:set>
                                    <p:animEffect transition="in" filter="fade">
                                      <p:cBhvr>
                                        <p:cTn id="47" dur="1000"/>
                                        <p:tgtEl>
                                          <p:spTgt spid="1113160"/>
                                        </p:tgtEl>
                                      </p:cBhvr>
                                    </p:animEffect>
                                    <p:anim calcmode="lin" valueType="num">
                                      <p:cBhvr>
                                        <p:cTn id="48" dur="1000" fill="hold"/>
                                        <p:tgtEl>
                                          <p:spTgt spid="1113160"/>
                                        </p:tgtEl>
                                        <p:attrNameLst>
                                          <p:attrName>ppt_x</p:attrName>
                                        </p:attrNameLst>
                                      </p:cBhvr>
                                      <p:tavLst>
                                        <p:tav tm="0">
                                          <p:val>
                                            <p:strVal val="#ppt_x-.1"/>
                                          </p:val>
                                        </p:tav>
                                        <p:tav tm="100000">
                                          <p:val>
                                            <p:strVal val="#ppt_x"/>
                                          </p:val>
                                        </p:tav>
                                      </p:tavLst>
                                    </p:anim>
                                    <p:anim calcmode="lin" valueType="num">
                                      <p:cBhvr>
                                        <p:cTn id="49" dur="1000" fill="hold"/>
                                        <p:tgtEl>
                                          <p:spTgt spid="111316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113162"/>
                                        </p:tgtEl>
                                        <p:attrNameLst>
                                          <p:attrName>style.visibility</p:attrName>
                                        </p:attrNameLst>
                                      </p:cBhvr>
                                      <p:to>
                                        <p:strVal val="visible"/>
                                      </p:to>
                                    </p:set>
                                    <p:animEffect transition="in" filter="dissolve">
                                      <p:cBhvr>
                                        <p:cTn id="54" dur="500"/>
                                        <p:tgtEl>
                                          <p:spTgt spid="1113162"/>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113163"/>
                                        </p:tgtEl>
                                        <p:attrNameLst>
                                          <p:attrName>style.visibility</p:attrName>
                                        </p:attrNameLst>
                                      </p:cBhvr>
                                      <p:to>
                                        <p:strVal val="visible"/>
                                      </p:to>
                                    </p:set>
                                    <p:anim calcmode="lin" valueType="num">
                                      <p:cBhvr>
                                        <p:cTn id="57" dur="1000" fill="hold"/>
                                        <p:tgtEl>
                                          <p:spTgt spid="1113163"/>
                                        </p:tgtEl>
                                        <p:attrNameLst>
                                          <p:attrName>ppt_w</p:attrName>
                                        </p:attrNameLst>
                                      </p:cBhvr>
                                      <p:tavLst>
                                        <p:tav tm="0">
                                          <p:val>
                                            <p:strVal val="#ppt_w*0.70"/>
                                          </p:val>
                                        </p:tav>
                                        <p:tav tm="100000">
                                          <p:val>
                                            <p:strVal val="#ppt_w"/>
                                          </p:val>
                                        </p:tav>
                                      </p:tavLst>
                                    </p:anim>
                                    <p:anim calcmode="lin" valueType="num">
                                      <p:cBhvr>
                                        <p:cTn id="58" dur="1000" fill="hold"/>
                                        <p:tgtEl>
                                          <p:spTgt spid="1113163"/>
                                        </p:tgtEl>
                                        <p:attrNameLst>
                                          <p:attrName>ppt_h</p:attrName>
                                        </p:attrNameLst>
                                      </p:cBhvr>
                                      <p:tavLst>
                                        <p:tav tm="0">
                                          <p:val>
                                            <p:strVal val="#ppt_h"/>
                                          </p:val>
                                        </p:tav>
                                        <p:tav tm="100000">
                                          <p:val>
                                            <p:strVal val="#ppt_h"/>
                                          </p:val>
                                        </p:tav>
                                      </p:tavLst>
                                    </p:anim>
                                    <p:animEffect transition="in" filter="fade">
                                      <p:cBhvr>
                                        <p:cTn id="59" dur="1000"/>
                                        <p:tgtEl>
                                          <p:spTgt spid="111316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113161"/>
                                        </p:tgtEl>
                                        <p:attrNameLst>
                                          <p:attrName>style.visibility</p:attrName>
                                        </p:attrNameLst>
                                      </p:cBhvr>
                                      <p:to>
                                        <p:strVal val="visible"/>
                                      </p:to>
                                    </p:set>
                                    <p:anim calcmode="lin" valueType="num">
                                      <p:cBhvr>
                                        <p:cTn id="64" dur="2000" fill="hold"/>
                                        <p:tgtEl>
                                          <p:spTgt spid="1113161"/>
                                        </p:tgtEl>
                                        <p:attrNameLst>
                                          <p:attrName>ppt_w</p:attrName>
                                        </p:attrNameLst>
                                      </p:cBhvr>
                                      <p:tavLst>
                                        <p:tav tm="0">
                                          <p:val>
                                            <p:fltVal val="0"/>
                                          </p:val>
                                        </p:tav>
                                        <p:tav tm="100000">
                                          <p:val>
                                            <p:strVal val="#ppt_w"/>
                                          </p:val>
                                        </p:tav>
                                      </p:tavLst>
                                    </p:anim>
                                    <p:anim calcmode="lin" valueType="num">
                                      <p:cBhvr>
                                        <p:cTn id="65" dur="2000" fill="hold"/>
                                        <p:tgtEl>
                                          <p:spTgt spid="1113161"/>
                                        </p:tgtEl>
                                        <p:attrNameLst>
                                          <p:attrName>ppt_h</p:attrName>
                                        </p:attrNameLst>
                                      </p:cBhvr>
                                      <p:tavLst>
                                        <p:tav tm="0">
                                          <p:val>
                                            <p:fltVal val="0"/>
                                          </p:val>
                                        </p:tav>
                                        <p:tav tm="100000">
                                          <p:val>
                                            <p:strVal val="#ppt_h"/>
                                          </p:val>
                                        </p:tav>
                                      </p:tavLst>
                                    </p:anim>
                                    <p:animEffect transition="in" filter="fade">
                                      <p:cBhvr>
                                        <p:cTn id="66" dur="2000"/>
                                        <p:tgtEl>
                                          <p:spTgt spid="1113161"/>
                                        </p:tgtEl>
                                      </p:cBhvr>
                                    </p:animEffect>
                                  </p:childTnLst>
                                </p:cTn>
                              </p:par>
                              <p:par>
                                <p:cTn id="67" presetID="0" presetClass="path" presetSubtype="0" accel="50000" decel="50000" fill="hold" grpId="1" nodeType="withEffect">
                                  <p:stCondLst>
                                    <p:cond delay="0"/>
                                  </p:stCondLst>
                                  <p:childTnLst>
                                    <p:animMotion origin="layout" path="M 3.61111E-6 1.06176E-6 L -0.4849 -0.14365 " pathEditMode="relative" rAng="0" ptsTypes="AA">
                                      <p:cBhvr>
                                        <p:cTn id="68" dur="2000" spd="-100000" fill="hold"/>
                                        <p:tgtEl>
                                          <p:spTgt spid="1113161"/>
                                        </p:tgtEl>
                                        <p:attrNameLst>
                                          <p:attrName>ppt_x</p:attrName>
                                          <p:attrName>ppt_y</p:attrName>
                                        </p:attrNameLst>
                                      </p:cBhvr>
                                      <p:rCtr x="-243" y="-72"/>
                                    </p:animMotion>
                                  </p:childTnLst>
                                </p:cTn>
                              </p:par>
                              <p:par>
                                <p:cTn id="69" presetID="9" presetClass="exit" presetSubtype="0" fill="hold" grpId="1" nodeType="withEffect">
                                  <p:stCondLst>
                                    <p:cond delay="0"/>
                                  </p:stCondLst>
                                  <p:childTnLst>
                                    <p:animEffect transition="out" filter="dissolve">
                                      <p:cBhvr>
                                        <p:cTn id="70" dur="500"/>
                                        <p:tgtEl>
                                          <p:spTgt spid="1113162"/>
                                        </p:tgtEl>
                                      </p:cBhvr>
                                    </p:animEffect>
                                    <p:set>
                                      <p:cBhvr>
                                        <p:cTn id="71" dur="1" fill="hold">
                                          <p:stCondLst>
                                            <p:cond delay="499"/>
                                          </p:stCondLst>
                                        </p:cTn>
                                        <p:tgtEl>
                                          <p:spTgt spid="1113162"/>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1113163"/>
                                        </p:tgtEl>
                                      </p:cBhvr>
                                    </p:animEffect>
                                    <p:set>
                                      <p:cBhvr>
                                        <p:cTn id="74" dur="1" fill="hold">
                                          <p:stCondLst>
                                            <p:cond delay="499"/>
                                          </p:stCondLst>
                                        </p:cTn>
                                        <p:tgtEl>
                                          <p:spTgt spid="1113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093" grpId="0" build="allAtOnce"/>
      <p:bldP spid="1113095" grpId="0" animBg="1"/>
      <p:bldP spid="1113095" grpId="1" animBg="1"/>
      <p:bldP spid="1113160" grpId="0"/>
      <p:bldP spid="1113161" grpId="0"/>
      <p:bldP spid="1113161" grpId="1"/>
      <p:bldP spid="1113162" grpId="0" animBg="1"/>
      <p:bldP spid="1113162" grpId="1" animBg="1"/>
      <p:bldP spid="1113163" grpId="0" animBg="1"/>
      <p:bldP spid="1113163" grpId="1" animBg="1"/>
      <p:bldP spid="1113096" grpId="0" animBg="1"/>
      <p:bldP spid="1113096" grpId="1"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250" name="Group 60"/>
          <p:cNvGrpSpPr>
            <a:grpSpLocks/>
          </p:cNvGrpSpPr>
          <p:nvPr/>
        </p:nvGrpSpPr>
        <p:grpSpPr bwMode="auto">
          <a:xfrm>
            <a:off x="762000" y="1290638"/>
            <a:ext cx="1219200" cy="4119562"/>
            <a:chOff x="480" y="813"/>
            <a:chExt cx="768" cy="2595"/>
          </a:xfrm>
        </p:grpSpPr>
        <p:sp>
          <p:nvSpPr>
            <p:cNvPr id="309277" name="Rectangle 61"/>
            <p:cNvSpPr>
              <a:spLocks noChangeArrowheads="1"/>
            </p:cNvSpPr>
            <p:nvPr/>
          </p:nvSpPr>
          <p:spPr bwMode="auto">
            <a:xfrm>
              <a:off x="480" y="813"/>
              <a:ext cx="768" cy="2595"/>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309278" name="Line 62"/>
            <p:cNvSpPr>
              <a:spLocks noChangeShapeType="1"/>
            </p:cNvSpPr>
            <p:nvPr/>
          </p:nvSpPr>
          <p:spPr bwMode="auto">
            <a:xfrm>
              <a:off x="926" y="919"/>
              <a:ext cx="322" cy="0"/>
            </a:xfrm>
            <a:prstGeom prst="line">
              <a:avLst/>
            </a:prstGeom>
            <a:noFill/>
            <a:ln w="9525">
              <a:solidFill>
                <a:schemeClr val="tx1"/>
              </a:solidFill>
              <a:miter lim="800000"/>
              <a:headEnd/>
              <a:tailEnd/>
            </a:ln>
          </p:spPr>
          <p:txBody>
            <a:bodyPr wrap="none"/>
            <a:lstStyle/>
            <a:p>
              <a:endParaRPr lang="en-US"/>
            </a:p>
          </p:txBody>
        </p:sp>
        <p:sp>
          <p:nvSpPr>
            <p:cNvPr id="309279" name="Line 63"/>
            <p:cNvSpPr>
              <a:spLocks noChangeShapeType="1"/>
            </p:cNvSpPr>
            <p:nvPr/>
          </p:nvSpPr>
          <p:spPr bwMode="auto">
            <a:xfrm>
              <a:off x="1058" y="1015"/>
              <a:ext cx="190" cy="0"/>
            </a:xfrm>
            <a:prstGeom prst="line">
              <a:avLst/>
            </a:prstGeom>
            <a:noFill/>
            <a:ln w="9525">
              <a:solidFill>
                <a:schemeClr val="tx1"/>
              </a:solidFill>
              <a:miter lim="800000"/>
              <a:headEnd/>
              <a:tailEnd/>
            </a:ln>
          </p:spPr>
          <p:txBody>
            <a:bodyPr wrap="none"/>
            <a:lstStyle/>
            <a:p>
              <a:endParaRPr lang="en-US"/>
            </a:p>
          </p:txBody>
        </p:sp>
        <p:sp>
          <p:nvSpPr>
            <p:cNvPr id="309280" name="Line 64"/>
            <p:cNvSpPr>
              <a:spLocks noChangeShapeType="1"/>
            </p:cNvSpPr>
            <p:nvPr/>
          </p:nvSpPr>
          <p:spPr bwMode="auto">
            <a:xfrm>
              <a:off x="1058" y="1111"/>
              <a:ext cx="190" cy="0"/>
            </a:xfrm>
            <a:prstGeom prst="line">
              <a:avLst/>
            </a:prstGeom>
            <a:noFill/>
            <a:ln w="9525">
              <a:solidFill>
                <a:schemeClr val="tx1"/>
              </a:solidFill>
              <a:miter lim="800000"/>
              <a:headEnd/>
              <a:tailEnd/>
            </a:ln>
          </p:spPr>
          <p:txBody>
            <a:bodyPr wrap="none"/>
            <a:lstStyle/>
            <a:p>
              <a:endParaRPr lang="en-US"/>
            </a:p>
          </p:txBody>
        </p:sp>
        <p:sp>
          <p:nvSpPr>
            <p:cNvPr id="309281" name="Line 65"/>
            <p:cNvSpPr>
              <a:spLocks noChangeShapeType="1"/>
            </p:cNvSpPr>
            <p:nvPr/>
          </p:nvSpPr>
          <p:spPr bwMode="auto">
            <a:xfrm>
              <a:off x="1058" y="1201"/>
              <a:ext cx="190" cy="0"/>
            </a:xfrm>
            <a:prstGeom prst="line">
              <a:avLst/>
            </a:prstGeom>
            <a:noFill/>
            <a:ln w="9525">
              <a:solidFill>
                <a:schemeClr val="tx1"/>
              </a:solidFill>
              <a:miter lim="800000"/>
              <a:headEnd/>
              <a:tailEnd/>
            </a:ln>
          </p:spPr>
          <p:txBody>
            <a:bodyPr wrap="none"/>
            <a:lstStyle/>
            <a:p>
              <a:endParaRPr lang="en-US"/>
            </a:p>
          </p:txBody>
        </p:sp>
        <p:sp>
          <p:nvSpPr>
            <p:cNvPr id="309282" name="Line 66"/>
            <p:cNvSpPr>
              <a:spLocks noChangeShapeType="1"/>
            </p:cNvSpPr>
            <p:nvPr/>
          </p:nvSpPr>
          <p:spPr bwMode="auto">
            <a:xfrm>
              <a:off x="1058" y="1297"/>
              <a:ext cx="190" cy="0"/>
            </a:xfrm>
            <a:prstGeom prst="line">
              <a:avLst/>
            </a:prstGeom>
            <a:noFill/>
            <a:ln w="9525">
              <a:solidFill>
                <a:schemeClr val="tx1"/>
              </a:solidFill>
              <a:miter lim="800000"/>
              <a:headEnd/>
              <a:tailEnd/>
            </a:ln>
          </p:spPr>
          <p:txBody>
            <a:bodyPr wrap="none"/>
            <a:lstStyle/>
            <a:p>
              <a:endParaRPr lang="en-US"/>
            </a:p>
          </p:txBody>
        </p:sp>
        <p:sp>
          <p:nvSpPr>
            <p:cNvPr id="309283" name="Line 67"/>
            <p:cNvSpPr>
              <a:spLocks noChangeShapeType="1"/>
            </p:cNvSpPr>
            <p:nvPr/>
          </p:nvSpPr>
          <p:spPr bwMode="auto">
            <a:xfrm>
              <a:off x="870" y="1394"/>
              <a:ext cx="378" cy="0"/>
            </a:xfrm>
            <a:prstGeom prst="line">
              <a:avLst/>
            </a:prstGeom>
            <a:noFill/>
            <a:ln w="9525">
              <a:solidFill>
                <a:schemeClr val="tx1"/>
              </a:solidFill>
              <a:miter lim="800000"/>
              <a:headEnd/>
              <a:tailEnd/>
            </a:ln>
          </p:spPr>
          <p:txBody>
            <a:bodyPr wrap="none"/>
            <a:lstStyle/>
            <a:p>
              <a:endParaRPr lang="en-US"/>
            </a:p>
          </p:txBody>
        </p:sp>
        <p:sp>
          <p:nvSpPr>
            <p:cNvPr id="309284" name="Line 68"/>
            <p:cNvSpPr>
              <a:spLocks noChangeShapeType="1"/>
            </p:cNvSpPr>
            <p:nvPr/>
          </p:nvSpPr>
          <p:spPr bwMode="auto">
            <a:xfrm>
              <a:off x="1056" y="1490"/>
              <a:ext cx="190" cy="0"/>
            </a:xfrm>
            <a:prstGeom prst="line">
              <a:avLst/>
            </a:prstGeom>
            <a:noFill/>
            <a:ln w="9525">
              <a:solidFill>
                <a:schemeClr val="tx1"/>
              </a:solidFill>
              <a:miter lim="800000"/>
              <a:headEnd/>
              <a:tailEnd/>
            </a:ln>
          </p:spPr>
          <p:txBody>
            <a:bodyPr wrap="none"/>
            <a:lstStyle/>
            <a:p>
              <a:endParaRPr lang="en-US"/>
            </a:p>
          </p:txBody>
        </p:sp>
        <p:sp>
          <p:nvSpPr>
            <p:cNvPr id="309285" name="Line 69"/>
            <p:cNvSpPr>
              <a:spLocks noChangeShapeType="1"/>
            </p:cNvSpPr>
            <p:nvPr/>
          </p:nvSpPr>
          <p:spPr bwMode="auto">
            <a:xfrm>
              <a:off x="1056" y="1586"/>
              <a:ext cx="190" cy="0"/>
            </a:xfrm>
            <a:prstGeom prst="line">
              <a:avLst/>
            </a:prstGeom>
            <a:noFill/>
            <a:ln w="9525">
              <a:solidFill>
                <a:schemeClr val="tx1"/>
              </a:solidFill>
              <a:miter lim="800000"/>
              <a:headEnd/>
              <a:tailEnd/>
            </a:ln>
          </p:spPr>
          <p:txBody>
            <a:bodyPr wrap="none"/>
            <a:lstStyle/>
            <a:p>
              <a:endParaRPr lang="en-US"/>
            </a:p>
          </p:txBody>
        </p:sp>
        <p:sp>
          <p:nvSpPr>
            <p:cNvPr id="309286" name="Line 70"/>
            <p:cNvSpPr>
              <a:spLocks noChangeShapeType="1"/>
            </p:cNvSpPr>
            <p:nvPr/>
          </p:nvSpPr>
          <p:spPr bwMode="auto">
            <a:xfrm>
              <a:off x="1056" y="1676"/>
              <a:ext cx="190" cy="0"/>
            </a:xfrm>
            <a:prstGeom prst="line">
              <a:avLst/>
            </a:prstGeom>
            <a:noFill/>
            <a:ln w="9525">
              <a:solidFill>
                <a:schemeClr val="tx1"/>
              </a:solidFill>
              <a:miter lim="800000"/>
              <a:headEnd/>
              <a:tailEnd/>
            </a:ln>
          </p:spPr>
          <p:txBody>
            <a:bodyPr wrap="none"/>
            <a:lstStyle/>
            <a:p>
              <a:endParaRPr lang="en-US"/>
            </a:p>
          </p:txBody>
        </p:sp>
        <p:sp>
          <p:nvSpPr>
            <p:cNvPr id="309287" name="Line 71"/>
            <p:cNvSpPr>
              <a:spLocks noChangeShapeType="1"/>
            </p:cNvSpPr>
            <p:nvPr/>
          </p:nvSpPr>
          <p:spPr bwMode="auto">
            <a:xfrm>
              <a:off x="1056" y="1772"/>
              <a:ext cx="190" cy="0"/>
            </a:xfrm>
            <a:prstGeom prst="line">
              <a:avLst/>
            </a:prstGeom>
            <a:noFill/>
            <a:ln w="9525">
              <a:solidFill>
                <a:schemeClr val="tx1"/>
              </a:solidFill>
              <a:miter lim="800000"/>
              <a:headEnd/>
              <a:tailEnd/>
            </a:ln>
          </p:spPr>
          <p:txBody>
            <a:bodyPr wrap="none"/>
            <a:lstStyle/>
            <a:p>
              <a:endParaRPr lang="en-US"/>
            </a:p>
          </p:txBody>
        </p:sp>
        <p:sp>
          <p:nvSpPr>
            <p:cNvPr id="309288" name="Line 72"/>
            <p:cNvSpPr>
              <a:spLocks noChangeShapeType="1"/>
            </p:cNvSpPr>
            <p:nvPr/>
          </p:nvSpPr>
          <p:spPr bwMode="auto">
            <a:xfrm>
              <a:off x="922" y="1869"/>
              <a:ext cx="322" cy="0"/>
            </a:xfrm>
            <a:prstGeom prst="line">
              <a:avLst/>
            </a:prstGeom>
            <a:noFill/>
            <a:ln w="9525">
              <a:solidFill>
                <a:schemeClr val="tx1"/>
              </a:solidFill>
              <a:miter lim="800000"/>
              <a:headEnd/>
              <a:tailEnd/>
            </a:ln>
          </p:spPr>
          <p:txBody>
            <a:bodyPr wrap="none"/>
            <a:lstStyle/>
            <a:p>
              <a:endParaRPr lang="en-US"/>
            </a:p>
          </p:txBody>
        </p:sp>
        <p:sp>
          <p:nvSpPr>
            <p:cNvPr id="309289" name="Line 73"/>
            <p:cNvSpPr>
              <a:spLocks noChangeShapeType="1"/>
            </p:cNvSpPr>
            <p:nvPr/>
          </p:nvSpPr>
          <p:spPr bwMode="auto">
            <a:xfrm>
              <a:off x="1054" y="1965"/>
              <a:ext cx="190" cy="0"/>
            </a:xfrm>
            <a:prstGeom prst="line">
              <a:avLst/>
            </a:prstGeom>
            <a:noFill/>
            <a:ln w="9525">
              <a:solidFill>
                <a:schemeClr val="tx1"/>
              </a:solidFill>
              <a:miter lim="800000"/>
              <a:headEnd/>
              <a:tailEnd/>
            </a:ln>
          </p:spPr>
          <p:txBody>
            <a:bodyPr wrap="none"/>
            <a:lstStyle/>
            <a:p>
              <a:endParaRPr lang="en-US"/>
            </a:p>
          </p:txBody>
        </p:sp>
        <p:sp>
          <p:nvSpPr>
            <p:cNvPr id="309290" name="Line 74"/>
            <p:cNvSpPr>
              <a:spLocks noChangeShapeType="1"/>
            </p:cNvSpPr>
            <p:nvPr/>
          </p:nvSpPr>
          <p:spPr bwMode="auto">
            <a:xfrm>
              <a:off x="1054" y="2061"/>
              <a:ext cx="190" cy="0"/>
            </a:xfrm>
            <a:prstGeom prst="line">
              <a:avLst/>
            </a:prstGeom>
            <a:noFill/>
            <a:ln w="9525">
              <a:solidFill>
                <a:schemeClr val="tx1"/>
              </a:solidFill>
              <a:miter lim="800000"/>
              <a:headEnd/>
              <a:tailEnd/>
            </a:ln>
          </p:spPr>
          <p:txBody>
            <a:bodyPr wrap="none"/>
            <a:lstStyle/>
            <a:p>
              <a:endParaRPr lang="en-US"/>
            </a:p>
          </p:txBody>
        </p:sp>
        <p:sp>
          <p:nvSpPr>
            <p:cNvPr id="309291" name="Line 75"/>
            <p:cNvSpPr>
              <a:spLocks noChangeShapeType="1"/>
            </p:cNvSpPr>
            <p:nvPr/>
          </p:nvSpPr>
          <p:spPr bwMode="auto">
            <a:xfrm>
              <a:off x="1054" y="2151"/>
              <a:ext cx="190" cy="0"/>
            </a:xfrm>
            <a:prstGeom prst="line">
              <a:avLst/>
            </a:prstGeom>
            <a:noFill/>
            <a:ln w="9525">
              <a:solidFill>
                <a:schemeClr val="tx1"/>
              </a:solidFill>
              <a:miter lim="800000"/>
              <a:headEnd/>
              <a:tailEnd/>
            </a:ln>
          </p:spPr>
          <p:txBody>
            <a:bodyPr wrap="none"/>
            <a:lstStyle/>
            <a:p>
              <a:endParaRPr lang="en-US"/>
            </a:p>
          </p:txBody>
        </p:sp>
        <p:sp>
          <p:nvSpPr>
            <p:cNvPr id="309292" name="Line 76"/>
            <p:cNvSpPr>
              <a:spLocks noChangeShapeType="1"/>
            </p:cNvSpPr>
            <p:nvPr/>
          </p:nvSpPr>
          <p:spPr bwMode="auto">
            <a:xfrm>
              <a:off x="1054" y="2247"/>
              <a:ext cx="190" cy="0"/>
            </a:xfrm>
            <a:prstGeom prst="line">
              <a:avLst/>
            </a:prstGeom>
            <a:noFill/>
            <a:ln w="9525">
              <a:solidFill>
                <a:schemeClr val="tx1"/>
              </a:solidFill>
              <a:miter lim="800000"/>
              <a:headEnd/>
              <a:tailEnd/>
            </a:ln>
          </p:spPr>
          <p:txBody>
            <a:bodyPr wrap="none"/>
            <a:lstStyle/>
            <a:p>
              <a:endParaRPr lang="en-US"/>
            </a:p>
          </p:txBody>
        </p:sp>
        <p:sp>
          <p:nvSpPr>
            <p:cNvPr id="309293" name="Line 77"/>
            <p:cNvSpPr>
              <a:spLocks noChangeShapeType="1"/>
            </p:cNvSpPr>
            <p:nvPr/>
          </p:nvSpPr>
          <p:spPr bwMode="auto">
            <a:xfrm>
              <a:off x="869" y="2346"/>
              <a:ext cx="378" cy="0"/>
            </a:xfrm>
            <a:prstGeom prst="line">
              <a:avLst/>
            </a:prstGeom>
            <a:noFill/>
            <a:ln w="9525">
              <a:solidFill>
                <a:schemeClr val="tx1"/>
              </a:solidFill>
              <a:miter lim="800000"/>
              <a:headEnd/>
              <a:tailEnd/>
            </a:ln>
          </p:spPr>
          <p:txBody>
            <a:bodyPr wrap="none"/>
            <a:lstStyle/>
            <a:p>
              <a:endParaRPr lang="en-US"/>
            </a:p>
          </p:txBody>
        </p:sp>
        <p:sp>
          <p:nvSpPr>
            <p:cNvPr id="309294" name="Line 78"/>
            <p:cNvSpPr>
              <a:spLocks noChangeShapeType="1"/>
            </p:cNvSpPr>
            <p:nvPr/>
          </p:nvSpPr>
          <p:spPr bwMode="auto">
            <a:xfrm>
              <a:off x="1055" y="2442"/>
              <a:ext cx="190" cy="0"/>
            </a:xfrm>
            <a:prstGeom prst="line">
              <a:avLst/>
            </a:prstGeom>
            <a:noFill/>
            <a:ln w="9525">
              <a:solidFill>
                <a:schemeClr val="tx1"/>
              </a:solidFill>
              <a:miter lim="800000"/>
              <a:headEnd/>
              <a:tailEnd/>
            </a:ln>
          </p:spPr>
          <p:txBody>
            <a:bodyPr wrap="none"/>
            <a:lstStyle/>
            <a:p>
              <a:endParaRPr lang="en-US"/>
            </a:p>
          </p:txBody>
        </p:sp>
        <p:sp>
          <p:nvSpPr>
            <p:cNvPr id="309295" name="Line 79"/>
            <p:cNvSpPr>
              <a:spLocks noChangeShapeType="1"/>
            </p:cNvSpPr>
            <p:nvPr/>
          </p:nvSpPr>
          <p:spPr bwMode="auto">
            <a:xfrm>
              <a:off x="1055" y="2538"/>
              <a:ext cx="190" cy="0"/>
            </a:xfrm>
            <a:prstGeom prst="line">
              <a:avLst/>
            </a:prstGeom>
            <a:noFill/>
            <a:ln w="9525">
              <a:solidFill>
                <a:schemeClr val="tx1"/>
              </a:solidFill>
              <a:miter lim="800000"/>
              <a:headEnd/>
              <a:tailEnd/>
            </a:ln>
          </p:spPr>
          <p:txBody>
            <a:bodyPr wrap="none"/>
            <a:lstStyle/>
            <a:p>
              <a:endParaRPr lang="en-US"/>
            </a:p>
          </p:txBody>
        </p:sp>
        <p:sp>
          <p:nvSpPr>
            <p:cNvPr id="309296" name="Line 80"/>
            <p:cNvSpPr>
              <a:spLocks noChangeShapeType="1"/>
            </p:cNvSpPr>
            <p:nvPr/>
          </p:nvSpPr>
          <p:spPr bwMode="auto">
            <a:xfrm>
              <a:off x="1055" y="2628"/>
              <a:ext cx="190" cy="0"/>
            </a:xfrm>
            <a:prstGeom prst="line">
              <a:avLst/>
            </a:prstGeom>
            <a:noFill/>
            <a:ln w="9525">
              <a:solidFill>
                <a:schemeClr val="tx1"/>
              </a:solidFill>
              <a:miter lim="800000"/>
              <a:headEnd/>
              <a:tailEnd/>
            </a:ln>
          </p:spPr>
          <p:txBody>
            <a:bodyPr wrap="none"/>
            <a:lstStyle/>
            <a:p>
              <a:endParaRPr lang="en-US"/>
            </a:p>
          </p:txBody>
        </p:sp>
        <p:sp>
          <p:nvSpPr>
            <p:cNvPr id="309297" name="Line 81"/>
            <p:cNvSpPr>
              <a:spLocks noChangeShapeType="1"/>
            </p:cNvSpPr>
            <p:nvPr/>
          </p:nvSpPr>
          <p:spPr bwMode="auto">
            <a:xfrm>
              <a:off x="1055" y="2724"/>
              <a:ext cx="190" cy="0"/>
            </a:xfrm>
            <a:prstGeom prst="line">
              <a:avLst/>
            </a:prstGeom>
            <a:noFill/>
            <a:ln w="9525">
              <a:solidFill>
                <a:schemeClr val="tx1"/>
              </a:solidFill>
              <a:miter lim="800000"/>
              <a:headEnd/>
              <a:tailEnd/>
            </a:ln>
          </p:spPr>
          <p:txBody>
            <a:bodyPr wrap="none"/>
            <a:lstStyle/>
            <a:p>
              <a:endParaRPr lang="en-US"/>
            </a:p>
          </p:txBody>
        </p:sp>
        <p:sp>
          <p:nvSpPr>
            <p:cNvPr id="309298" name="Line 82"/>
            <p:cNvSpPr>
              <a:spLocks noChangeShapeType="1"/>
            </p:cNvSpPr>
            <p:nvPr/>
          </p:nvSpPr>
          <p:spPr bwMode="auto">
            <a:xfrm>
              <a:off x="926" y="2823"/>
              <a:ext cx="322" cy="0"/>
            </a:xfrm>
            <a:prstGeom prst="line">
              <a:avLst/>
            </a:prstGeom>
            <a:noFill/>
            <a:ln w="9525">
              <a:solidFill>
                <a:schemeClr val="tx1"/>
              </a:solidFill>
              <a:miter lim="800000"/>
              <a:headEnd/>
              <a:tailEnd/>
            </a:ln>
          </p:spPr>
          <p:txBody>
            <a:bodyPr wrap="none"/>
            <a:lstStyle/>
            <a:p>
              <a:endParaRPr lang="en-US"/>
            </a:p>
          </p:txBody>
        </p:sp>
        <p:sp>
          <p:nvSpPr>
            <p:cNvPr id="309299" name="Line 83"/>
            <p:cNvSpPr>
              <a:spLocks noChangeShapeType="1"/>
            </p:cNvSpPr>
            <p:nvPr/>
          </p:nvSpPr>
          <p:spPr bwMode="auto">
            <a:xfrm>
              <a:off x="1055" y="2919"/>
              <a:ext cx="190" cy="0"/>
            </a:xfrm>
            <a:prstGeom prst="line">
              <a:avLst/>
            </a:prstGeom>
            <a:noFill/>
            <a:ln w="9525">
              <a:solidFill>
                <a:schemeClr val="tx1"/>
              </a:solidFill>
              <a:miter lim="800000"/>
              <a:headEnd/>
              <a:tailEnd/>
            </a:ln>
          </p:spPr>
          <p:txBody>
            <a:bodyPr wrap="none"/>
            <a:lstStyle/>
            <a:p>
              <a:endParaRPr lang="en-US"/>
            </a:p>
          </p:txBody>
        </p:sp>
        <p:sp>
          <p:nvSpPr>
            <p:cNvPr id="309300" name="Line 84"/>
            <p:cNvSpPr>
              <a:spLocks noChangeShapeType="1"/>
            </p:cNvSpPr>
            <p:nvPr/>
          </p:nvSpPr>
          <p:spPr bwMode="auto">
            <a:xfrm>
              <a:off x="1055" y="3015"/>
              <a:ext cx="190" cy="0"/>
            </a:xfrm>
            <a:prstGeom prst="line">
              <a:avLst/>
            </a:prstGeom>
            <a:noFill/>
            <a:ln w="9525">
              <a:solidFill>
                <a:schemeClr val="tx1"/>
              </a:solidFill>
              <a:miter lim="800000"/>
              <a:headEnd/>
              <a:tailEnd/>
            </a:ln>
          </p:spPr>
          <p:txBody>
            <a:bodyPr wrap="none"/>
            <a:lstStyle/>
            <a:p>
              <a:endParaRPr lang="en-US"/>
            </a:p>
          </p:txBody>
        </p:sp>
        <p:sp>
          <p:nvSpPr>
            <p:cNvPr id="309301" name="Line 85"/>
            <p:cNvSpPr>
              <a:spLocks noChangeShapeType="1"/>
            </p:cNvSpPr>
            <p:nvPr/>
          </p:nvSpPr>
          <p:spPr bwMode="auto">
            <a:xfrm>
              <a:off x="1055" y="3105"/>
              <a:ext cx="190" cy="0"/>
            </a:xfrm>
            <a:prstGeom prst="line">
              <a:avLst/>
            </a:prstGeom>
            <a:noFill/>
            <a:ln w="9525">
              <a:solidFill>
                <a:schemeClr val="tx1"/>
              </a:solidFill>
              <a:miter lim="800000"/>
              <a:headEnd/>
              <a:tailEnd/>
            </a:ln>
          </p:spPr>
          <p:txBody>
            <a:bodyPr wrap="none"/>
            <a:lstStyle/>
            <a:p>
              <a:endParaRPr lang="en-US"/>
            </a:p>
          </p:txBody>
        </p:sp>
        <p:sp>
          <p:nvSpPr>
            <p:cNvPr id="309302" name="Line 86"/>
            <p:cNvSpPr>
              <a:spLocks noChangeShapeType="1"/>
            </p:cNvSpPr>
            <p:nvPr/>
          </p:nvSpPr>
          <p:spPr bwMode="auto">
            <a:xfrm>
              <a:off x="1055" y="3201"/>
              <a:ext cx="190" cy="0"/>
            </a:xfrm>
            <a:prstGeom prst="line">
              <a:avLst/>
            </a:prstGeom>
            <a:noFill/>
            <a:ln w="9525">
              <a:solidFill>
                <a:schemeClr val="tx1"/>
              </a:solidFill>
              <a:miter lim="800000"/>
              <a:headEnd/>
              <a:tailEnd/>
            </a:ln>
          </p:spPr>
          <p:txBody>
            <a:bodyPr wrap="none"/>
            <a:lstStyle/>
            <a:p>
              <a:endParaRPr lang="en-US"/>
            </a:p>
          </p:txBody>
        </p:sp>
        <p:sp>
          <p:nvSpPr>
            <p:cNvPr id="309303" name="Text Box 87"/>
            <p:cNvSpPr txBox="1">
              <a:spLocks noChangeArrowheads="1"/>
            </p:cNvSpPr>
            <p:nvPr/>
          </p:nvSpPr>
          <p:spPr bwMode="auto">
            <a:xfrm>
              <a:off x="554" y="2260"/>
              <a:ext cx="275" cy="173"/>
            </a:xfrm>
            <a:prstGeom prst="rect">
              <a:avLst/>
            </a:prstGeom>
            <a:noFill/>
            <a:ln w="9525">
              <a:noFill/>
              <a:miter lim="800000"/>
              <a:headEnd/>
              <a:tailEnd/>
            </a:ln>
          </p:spPr>
          <p:txBody>
            <a:bodyPr wrap="none">
              <a:spAutoFit/>
            </a:bodyPr>
            <a:lstStyle/>
            <a:p>
              <a:r>
                <a:rPr lang="en-US" sz="1200"/>
                <a:t>750</a:t>
              </a:r>
            </a:p>
          </p:txBody>
        </p:sp>
        <p:sp>
          <p:nvSpPr>
            <p:cNvPr id="309304" name="Text Box 88"/>
            <p:cNvSpPr txBox="1">
              <a:spLocks noChangeArrowheads="1"/>
            </p:cNvSpPr>
            <p:nvPr/>
          </p:nvSpPr>
          <p:spPr bwMode="auto">
            <a:xfrm>
              <a:off x="571" y="3199"/>
              <a:ext cx="275" cy="173"/>
            </a:xfrm>
            <a:prstGeom prst="rect">
              <a:avLst/>
            </a:prstGeom>
            <a:noFill/>
            <a:ln w="9525">
              <a:noFill/>
              <a:miter lim="800000"/>
              <a:headEnd/>
              <a:tailEnd/>
            </a:ln>
          </p:spPr>
          <p:txBody>
            <a:bodyPr wrap="none">
              <a:spAutoFit/>
            </a:bodyPr>
            <a:lstStyle/>
            <a:p>
              <a:r>
                <a:rPr lang="en-US" sz="1200"/>
                <a:t>740</a:t>
              </a:r>
            </a:p>
          </p:txBody>
        </p:sp>
        <p:sp>
          <p:nvSpPr>
            <p:cNvPr id="309305" name="Text Box 89"/>
            <p:cNvSpPr txBox="1">
              <a:spLocks noChangeArrowheads="1"/>
            </p:cNvSpPr>
            <p:nvPr/>
          </p:nvSpPr>
          <p:spPr bwMode="auto">
            <a:xfrm>
              <a:off x="601" y="1311"/>
              <a:ext cx="275" cy="173"/>
            </a:xfrm>
            <a:prstGeom prst="rect">
              <a:avLst/>
            </a:prstGeom>
            <a:noFill/>
            <a:ln w="9525">
              <a:noFill/>
              <a:miter lim="800000"/>
              <a:headEnd/>
              <a:tailEnd/>
            </a:ln>
          </p:spPr>
          <p:txBody>
            <a:bodyPr wrap="none">
              <a:spAutoFit/>
            </a:bodyPr>
            <a:lstStyle/>
            <a:p>
              <a:r>
                <a:rPr lang="en-US" sz="1200"/>
                <a:t>760</a:t>
              </a:r>
            </a:p>
          </p:txBody>
        </p:sp>
        <p:sp>
          <p:nvSpPr>
            <p:cNvPr id="309306" name="Line 90"/>
            <p:cNvSpPr>
              <a:spLocks noChangeShapeType="1"/>
            </p:cNvSpPr>
            <p:nvPr/>
          </p:nvSpPr>
          <p:spPr bwMode="auto">
            <a:xfrm>
              <a:off x="869" y="3301"/>
              <a:ext cx="378" cy="0"/>
            </a:xfrm>
            <a:prstGeom prst="line">
              <a:avLst/>
            </a:prstGeom>
            <a:noFill/>
            <a:ln w="9525">
              <a:solidFill>
                <a:schemeClr val="tx1"/>
              </a:solidFill>
              <a:miter lim="800000"/>
              <a:headEnd/>
              <a:tailEnd/>
            </a:ln>
          </p:spPr>
          <p:txBody>
            <a:bodyPr wrap="none"/>
            <a:lstStyle/>
            <a:p>
              <a:endParaRPr lang="en-US"/>
            </a:p>
          </p:txBody>
        </p:sp>
      </p:grpSp>
      <p:sp>
        <p:nvSpPr>
          <p:cNvPr id="1114146" name="Text Box 34"/>
          <p:cNvSpPr txBox="1">
            <a:spLocks noChangeArrowheads="1"/>
          </p:cNvSpPr>
          <p:nvPr/>
        </p:nvSpPr>
        <p:spPr bwMode="auto">
          <a:xfrm>
            <a:off x="3505200" y="1362075"/>
            <a:ext cx="4114800" cy="3544888"/>
          </a:xfrm>
          <a:prstGeom prst="rect">
            <a:avLst/>
          </a:prstGeom>
          <a:noFill/>
          <a:ln w="9525">
            <a:noFill/>
            <a:miter lim="800000"/>
            <a:headEnd/>
            <a:tailEnd/>
          </a:ln>
        </p:spPr>
        <p:txBody>
          <a:bodyPr>
            <a:spAutoFit/>
          </a:bodyPr>
          <a:lstStyle/>
          <a:p>
            <a:r>
              <a:rPr lang="en-US" sz="1600"/>
              <a:t>If we do another reading with the vernier at a different position, the pointer, the line marked 0, may not line up exactly with one of the lines on the scale. Here the "pointer" lines up at approximately 746.5 on the scale.</a:t>
            </a:r>
          </a:p>
          <a:p>
            <a:endParaRPr lang="en-US" sz="1600"/>
          </a:p>
          <a:p>
            <a:r>
              <a:rPr lang="en-US" sz="1600"/>
              <a:t>If you look you will see that only one line on the vernier lines up exactly with one of the lines on the scale, the 5 line. This means that our first guess was correct: the reading is 746.5.</a:t>
            </a:r>
          </a:p>
          <a:p>
            <a:endParaRPr lang="en-US" sz="1600"/>
          </a:p>
          <a:p>
            <a:endParaRPr lang="en-US" sz="1800"/>
          </a:p>
        </p:txBody>
      </p:sp>
      <p:sp>
        <p:nvSpPr>
          <p:cNvPr id="1114148" name="Line 36"/>
          <p:cNvSpPr>
            <a:spLocks noChangeShapeType="1"/>
          </p:cNvSpPr>
          <p:nvPr/>
        </p:nvSpPr>
        <p:spPr bwMode="auto">
          <a:xfrm flipH="1">
            <a:off x="2057400" y="2819400"/>
            <a:ext cx="1066800" cy="685800"/>
          </a:xfrm>
          <a:prstGeom prst="line">
            <a:avLst/>
          </a:prstGeom>
          <a:noFill/>
          <a:ln w="9525">
            <a:solidFill>
              <a:srgbClr val="FF0000"/>
            </a:solidFill>
            <a:miter lim="800000"/>
            <a:headEnd/>
            <a:tailEnd type="triangle" w="med" len="med"/>
          </a:ln>
        </p:spPr>
        <p:txBody>
          <a:bodyPr wrap="none"/>
          <a:lstStyle/>
          <a:p>
            <a:endParaRPr lang="en-US"/>
          </a:p>
        </p:txBody>
      </p:sp>
      <p:sp>
        <p:nvSpPr>
          <p:cNvPr id="1114149" name="Oval 37"/>
          <p:cNvSpPr>
            <a:spLocks noChangeArrowheads="1"/>
          </p:cNvSpPr>
          <p:nvPr/>
        </p:nvSpPr>
        <p:spPr bwMode="auto">
          <a:xfrm>
            <a:off x="1828800" y="34290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309254" name="AutoShape 3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3" name="Group 39"/>
          <p:cNvGrpSpPr>
            <a:grpSpLocks/>
          </p:cNvGrpSpPr>
          <p:nvPr/>
        </p:nvGrpSpPr>
        <p:grpSpPr bwMode="auto">
          <a:xfrm>
            <a:off x="2003425" y="2717800"/>
            <a:ext cx="709613" cy="1638300"/>
            <a:chOff x="1254" y="1718"/>
            <a:chExt cx="447" cy="1032"/>
          </a:xfrm>
        </p:grpSpPr>
        <p:sp>
          <p:nvSpPr>
            <p:cNvPr id="309262" name="Rectangle 40"/>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309263" name="Line 41"/>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309264" name="Line 42"/>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309265" name="Line 43"/>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309266" name="Line 44"/>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309267" name="Line 45"/>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309268" name="Line 46"/>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309269" name="Line 47"/>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309270" name="Line 48"/>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309271" name="Line 49"/>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309272" name="Line 50"/>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309273" name="Line 51"/>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309274" name="Text Box 52"/>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r>
                <a:rPr lang="en-US" sz="1200"/>
                <a:t>5</a:t>
              </a:r>
            </a:p>
          </p:txBody>
        </p:sp>
        <p:sp>
          <p:nvSpPr>
            <p:cNvPr id="309275" name="Text Box 53"/>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r>
                <a:rPr lang="en-US" sz="1200"/>
                <a:t>0</a:t>
              </a:r>
            </a:p>
          </p:txBody>
        </p:sp>
        <p:sp>
          <p:nvSpPr>
            <p:cNvPr id="309276" name="Text Box 54"/>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r>
                <a:rPr lang="en-US" sz="1200"/>
                <a:t>10</a:t>
              </a:r>
            </a:p>
          </p:txBody>
        </p:sp>
      </p:grpSp>
      <p:sp>
        <p:nvSpPr>
          <p:cNvPr id="1114168" name="Text Box 56"/>
          <p:cNvSpPr txBox="1">
            <a:spLocks noChangeArrowheads="1"/>
          </p:cNvSpPr>
          <p:nvPr/>
        </p:nvSpPr>
        <p:spPr bwMode="auto">
          <a:xfrm>
            <a:off x="3482975" y="4576763"/>
            <a:ext cx="2476500" cy="336550"/>
          </a:xfrm>
          <a:prstGeom prst="rect">
            <a:avLst/>
          </a:prstGeom>
          <a:noFill/>
          <a:ln w="9525">
            <a:noFill/>
            <a:miter lim="800000"/>
            <a:headEnd/>
            <a:tailEnd/>
          </a:ln>
        </p:spPr>
        <p:txBody>
          <a:bodyPr wrap="none">
            <a:spAutoFit/>
          </a:bodyPr>
          <a:lstStyle/>
          <a:p>
            <a:r>
              <a:rPr lang="en-US" sz="1600"/>
              <a:t>What is the reading now?</a:t>
            </a:r>
          </a:p>
        </p:txBody>
      </p:sp>
      <p:sp>
        <p:nvSpPr>
          <p:cNvPr id="1114169" name="Text Box 57"/>
          <p:cNvSpPr txBox="1">
            <a:spLocks noChangeArrowheads="1"/>
          </p:cNvSpPr>
          <p:nvPr/>
        </p:nvSpPr>
        <p:spPr bwMode="auto">
          <a:xfrm>
            <a:off x="5948363" y="4481513"/>
            <a:ext cx="903287" cy="457200"/>
          </a:xfrm>
          <a:prstGeom prst="rect">
            <a:avLst/>
          </a:prstGeom>
          <a:noFill/>
          <a:ln w="9525">
            <a:noFill/>
            <a:miter lim="800000"/>
            <a:headEnd/>
            <a:tailEnd/>
          </a:ln>
        </p:spPr>
        <p:txBody>
          <a:bodyPr wrap="none">
            <a:spAutoFit/>
          </a:bodyPr>
          <a:lstStyle/>
          <a:p>
            <a:r>
              <a:rPr lang="en-US" sz="2000"/>
              <a:t>756.0</a:t>
            </a:r>
            <a:r>
              <a:rPr lang="en-US"/>
              <a:t> </a:t>
            </a:r>
          </a:p>
        </p:txBody>
      </p:sp>
      <p:sp>
        <p:nvSpPr>
          <p:cNvPr id="1114170" name="Line 58"/>
          <p:cNvSpPr>
            <a:spLocks noChangeShapeType="1"/>
          </p:cNvSpPr>
          <p:nvPr/>
        </p:nvSpPr>
        <p:spPr bwMode="auto">
          <a:xfrm flipH="1" flipV="1">
            <a:off x="2005013" y="2917825"/>
            <a:ext cx="1492250" cy="1808163"/>
          </a:xfrm>
          <a:prstGeom prst="line">
            <a:avLst/>
          </a:prstGeom>
          <a:noFill/>
          <a:ln w="9525">
            <a:solidFill>
              <a:srgbClr val="FF0000"/>
            </a:solidFill>
            <a:miter lim="800000"/>
            <a:headEnd/>
            <a:tailEnd type="triangle" w="med" len="med"/>
          </a:ln>
        </p:spPr>
        <p:txBody>
          <a:bodyPr wrap="none"/>
          <a:lstStyle/>
          <a:p>
            <a:endParaRPr lang="en-US"/>
          </a:p>
        </p:txBody>
      </p:sp>
      <p:sp>
        <p:nvSpPr>
          <p:cNvPr id="1114171" name="Oval 59"/>
          <p:cNvSpPr>
            <a:spLocks noChangeArrowheads="1"/>
          </p:cNvSpPr>
          <p:nvPr/>
        </p:nvSpPr>
        <p:spPr bwMode="auto">
          <a:xfrm>
            <a:off x="1871663" y="2689225"/>
            <a:ext cx="228600" cy="228600"/>
          </a:xfrm>
          <a:prstGeom prst="ellipse">
            <a:avLst/>
          </a:prstGeom>
          <a:noFill/>
          <a:ln w="9525">
            <a:solidFill>
              <a:srgbClr val="FF0000"/>
            </a:solidFill>
            <a:miter lim="800000"/>
            <a:headEnd/>
            <a:tailEnd/>
          </a:ln>
        </p:spPr>
        <p:txBody>
          <a:bodyPr wrap="none" anchor="ctr"/>
          <a:lstStyle/>
          <a:p>
            <a:endParaRPr lang="en-US"/>
          </a:p>
        </p:txBody>
      </p:sp>
      <p:sp>
        <p:nvSpPr>
          <p:cNvPr id="309260" name="Text Box 91"/>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r>
              <a:rPr lang="en-US" sz="1000">
                <a:hlinkClick r:id="rId4"/>
              </a:rPr>
              <a:t>http://www.upscale.utoronto.ca/PVB/Harrison/Vernier/Vernier.html</a:t>
            </a:r>
            <a:endParaRPr lang="en-US"/>
          </a:p>
        </p:txBody>
      </p:sp>
      <p:pic>
        <p:nvPicPr>
          <p:cNvPr id="309261" name="Picture 92" descr="vernier caliper"/>
          <p:cNvPicPr>
            <a:picLocks noChangeAspect="1" noChangeArrowheads="1"/>
          </p:cNvPicPr>
          <p:nvPr/>
        </p:nvPicPr>
        <p:blipFill>
          <a:blip r:embed="rId5" cstate="print"/>
          <a:srcRect t="19440" b="20880"/>
          <a:stretch>
            <a:fillRect/>
          </a:stretch>
        </p:blipFill>
        <p:spPr bwMode="auto">
          <a:xfrm>
            <a:off x="7142163" y="277813"/>
            <a:ext cx="1857375" cy="110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14146">
                                            <p:txEl>
                                              <p:pRg st="0" end="0"/>
                                            </p:txEl>
                                          </p:spTgt>
                                        </p:tgtEl>
                                        <p:attrNameLst>
                                          <p:attrName>style.visibility</p:attrName>
                                        </p:attrNameLst>
                                      </p:cBhvr>
                                      <p:to>
                                        <p:strVal val="visible"/>
                                      </p:to>
                                    </p:set>
                                    <p:anim calcmode="lin" valueType="num">
                                      <p:cBhvr>
                                        <p:cTn id="7" dur="500" fill="hold"/>
                                        <p:tgtEl>
                                          <p:spTgt spid="11141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41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1414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14146">
                                            <p:txEl>
                                              <p:pRg st="2" end="2"/>
                                            </p:txEl>
                                          </p:spTgt>
                                        </p:tgtEl>
                                        <p:attrNameLst>
                                          <p:attrName>style.visibility</p:attrName>
                                        </p:attrNameLst>
                                      </p:cBhvr>
                                      <p:to>
                                        <p:strVal val="visible"/>
                                      </p:to>
                                    </p:set>
                                    <p:animEffect transition="in" filter="fade">
                                      <p:cBhvr>
                                        <p:cTn id="14" dur="2000"/>
                                        <p:tgtEl>
                                          <p:spTgt spid="111414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14148"/>
                                        </p:tgtEl>
                                        <p:attrNameLst>
                                          <p:attrName>style.visibility</p:attrName>
                                        </p:attrNameLst>
                                      </p:cBhvr>
                                      <p:to>
                                        <p:strVal val="visible"/>
                                      </p:to>
                                    </p:set>
                                    <p:animEffect transition="in" filter="dissolve">
                                      <p:cBhvr>
                                        <p:cTn id="19" dur="500"/>
                                        <p:tgtEl>
                                          <p:spTgt spid="111414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14149"/>
                                        </p:tgtEl>
                                        <p:attrNameLst>
                                          <p:attrName>style.visibility</p:attrName>
                                        </p:attrNameLst>
                                      </p:cBhvr>
                                      <p:to>
                                        <p:strVal val="visible"/>
                                      </p:to>
                                    </p:set>
                                    <p:anim calcmode="lin" valueType="num">
                                      <p:cBhvr>
                                        <p:cTn id="22" dur="1000" fill="hold"/>
                                        <p:tgtEl>
                                          <p:spTgt spid="1114149"/>
                                        </p:tgtEl>
                                        <p:attrNameLst>
                                          <p:attrName>ppt_w</p:attrName>
                                        </p:attrNameLst>
                                      </p:cBhvr>
                                      <p:tavLst>
                                        <p:tav tm="0">
                                          <p:val>
                                            <p:strVal val="#ppt_w*0.70"/>
                                          </p:val>
                                        </p:tav>
                                        <p:tav tm="100000">
                                          <p:val>
                                            <p:strVal val="#ppt_w"/>
                                          </p:val>
                                        </p:tav>
                                      </p:tavLst>
                                    </p:anim>
                                    <p:anim calcmode="lin" valueType="num">
                                      <p:cBhvr>
                                        <p:cTn id="23" dur="1000" fill="hold"/>
                                        <p:tgtEl>
                                          <p:spTgt spid="1114149"/>
                                        </p:tgtEl>
                                        <p:attrNameLst>
                                          <p:attrName>ppt_h</p:attrName>
                                        </p:attrNameLst>
                                      </p:cBhvr>
                                      <p:tavLst>
                                        <p:tav tm="0">
                                          <p:val>
                                            <p:strVal val="#ppt_h"/>
                                          </p:val>
                                        </p:tav>
                                        <p:tav tm="100000">
                                          <p:val>
                                            <p:strVal val="#ppt_h"/>
                                          </p:val>
                                        </p:tav>
                                      </p:tavLst>
                                    </p:anim>
                                    <p:animEffect transition="in" filter="fade">
                                      <p:cBhvr>
                                        <p:cTn id="24" dur="1000"/>
                                        <p:tgtEl>
                                          <p:spTgt spid="1114149"/>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8.33333E-7 -7.40741E-7 L -8.33333E-7 -0.2081 " pathEditMode="relative" rAng="0" ptsTypes="AA">
                                      <p:cBhvr>
                                        <p:cTn id="28" dur="2000" fill="hold"/>
                                        <p:tgtEl>
                                          <p:spTgt spid="3"/>
                                        </p:tgtEl>
                                        <p:attrNameLst>
                                          <p:attrName>ppt_x</p:attrName>
                                          <p:attrName>ppt_y</p:attrName>
                                        </p:attrNameLst>
                                      </p:cBhvr>
                                      <p:rCtr x="0" y="-104"/>
                                    </p:animMotion>
                                  </p:childTnLst>
                                </p:cTn>
                              </p:par>
                              <p:par>
                                <p:cTn id="29" presetID="9" presetClass="exit" presetSubtype="0" fill="hold" grpId="1" nodeType="withEffect">
                                  <p:stCondLst>
                                    <p:cond delay="0"/>
                                  </p:stCondLst>
                                  <p:childTnLst>
                                    <p:animEffect transition="out" filter="dissolve">
                                      <p:cBhvr>
                                        <p:cTn id="30" dur="500"/>
                                        <p:tgtEl>
                                          <p:spTgt spid="1114148"/>
                                        </p:tgtEl>
                                      </p:cBhvr>
                                    </p:animEffect>
                                    <p:set>
                                      <p:cBhvr>
                                        <p:cTn id="31" dur="1" fill="hold">
                                          <p:stCondLst>
                                            <p:cond delay="499"/>
                                          </p:stCondLst>
                                        </p:cTn>
                                        <p:tgtEl>
                                          <p:spTgt spid="1114148"/>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114149"/>
                                        </p:tgtEl>
                                      </p:cBhvr>
                                    </p:animEffect>
                                    <p:set>
                                      <p:cBhvr>
                                        <p:cTn id="34" dur="1" fill="hold">
                                          <p:stCondLst>
                                            <p:cond delay="499"/>
                                          </p:stCondLst>
                                        </p:cTn>
                                        <p:tgtEl>
                                          <p:spTgt spid="1114149"/>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1114146">
                                            <p:txEl>
                                              <p:pRg st="0" end="0"/>
                                            </p:txEl>
                                          </p:spTgt>
                                        </p:tgtEl>
                                        <p:attrNameLst>
                                          <p:attrName>ppt_w</p:attrName>
                                        </p:attrNameLst>
                                      </p:cBhvr>
                                      <p:tavLst>
                                        <p:tav tm="0">
                                          <p:val>
                                            <p:strVal val="ppt_w"/>
                                          </p:val>
                                        </p:tav>
                                        <p:tav tm="100000">
                                          <p:val>
                                            <p:strVal val="ppt_w*0.70"/>
                                          </p:val>
                                        </p:tav>
                                      </p:tavLst>
                                    </p:anim>
                                    <p:anim calcmode="lin" valueType="num">
                                      <p:cBhvr>
                                        <p:cTn id="37" dur="1000"/>
                                        <p:tgtEl>
                                          <p:spTgt spid="1114146">
                                            <p:txEl>
                                              <p:pRg st="0" end="0"/>
                                            </p:txEl>
                                          </p:spTgt>
                                        </p:tgtEl>
                                        <p:attrNameLst>
                                          <p:attrName>ppt_h</p:attrName>
                                        </p:attrNameLst>
                                      </p:cBhvr>
                                      <p:tavLst>
                                        <p:tav tm="0">
                                          <p:val>
                                            <p:strVal val="ppt_h"/>
                                          </p:val>
                                        </p:tav>
                                        <p:tav tm="100000">
                                          <p:val>
                                            <p:strVal val="ppt_h"/>
                                          </p:val>
                                        </p:tav>
                                      </p:tavLst>
                                    </p:anim>
                                    <p:animEffect transition="out" filter="fade">
                                      <p:cBhvr>
                                        <p:cTn id="38" dur="1000"/>
                                        <p:tgtEl>
                                          <p:spTgt spid="1114146">
                                            <p:txEl>
                                              <p:pRg st="0" end="0"/>
                                            </p:txEl>
                                          </p:spTgt>
                                        </p:tgtEl>
                                      </p:cBhvr>
                                    </p:animEffect>
                                    <p:set>
                                      <p:cBhvr>
                                        <p:cTn id="39" dur="1" fill="hold">
                                          <p:stCondLst>
                                            <p:cond delay="999"/>
                                          </p:stCondLst>
                                        </p:cTn>
                                        <p:tgtEl>
                                          <p:spTgt spid="1114146">
                                            <p:txEl>
                                              <p:pRg st="0" end="0"/>
                                            </p:txEl>
                                          </p:spTgt>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114146">
                                            <p:txEl>
                                              <p:pRg st="2" end="2"/>
                                            </p:txEl>
                                          </p:spTgt>
                                        </p:tgtEl>
                                        <p:attrNameLst>
                                          <p:attrName>ppt_w</p:attrName>
                                        </p:attrNameLst>
                                      </p:cBhvr>
                                      <p:tavLst>
                                        <p:tav tm="0">
                                          <p:val>
                                            <p:strVal val="ppt_w"/>
                                          </p:val>
                                        </p:tav>
                                        <p:tav tm="100000">
                                          <p:val>
                                            <p:strVal val="ppt_w*0.70"/>
                                          </p:val>
                                        </p:tav>
                                      </p:tavLst>
                                    </p:anim>
                                    <p:anim calcmode="lin" valueType="num">
                                      <p:cBhvr>
                                        <p:cTn id="42" dur="1000"/>
                                        <p:tgtEl>
                                          <p:spTgt spid="1114146">
                                            <p:txEl>
                                              <p:pRg st="2" end="2"/>
                                            </p:txEl>
                                          </p:spTgt>
                                        </p:tgtEl>
                                        <p:attrNameLst>
                                          <p:attrName>ppt_h</p:attrName>
                                        </p:attrNameLst>
                                      </p:cBhvr>
                                      <p:tavLst>
                                        <p:tav tm="0">
                                          <p:val>
                                            <p:strVal val="ppt_h"/>
                                          </p:val>
                                        </p:tav>
                                        <p:tav tm="100000">
                                          <p:val>
                                            <p:strVal val="ppt_h"/>
                                          </p:val>
                                        </p:tav>
                                      </p:tavLst>
                                    </p:anim>
                                    <p:animEffect transition="out" filter="fade">
                                      <p:cBhvr>
                                        <p:cTn id="43" dur="1000"/>
                                        <p:tgtEl>
                                          <p:spTgt spid="1114146">
                                            <p:txEl>
                                              <p:pRg st="2" end="2"/>
                                            </p:txEl>
                                          </p:spTgt>
                                        </p:tgtEl>
                                      </p:cBhvr>
                                    </p:animEffect>
                                    <p:set>
                                      <p:cBhvr>
                                        <p:cTn id="44" dur="1" fill="hold">
                                          <p:stCondLst>
                                            <p:cond delay="999"/>
                                          </p:stCondLst>
                                        </p:cTn>
                                        <p:tgtEl>
                                          <p:spTgt spid="1114146">
                                            <p:txEl>
                                              <p:pRg st="2" end="2"/>
                                            </p:txEl>
                                          </p:spTgt>
                                        </p:tgtEl>
                                        <p:attrNameLst>
                                          <p:attrName>style.visibility</p:attrName>
                                        </p:attrNameLst>
                                      </p:cBhvr>
                                      <p:to>
                                        <p:strVal val="hidden"/>
                                      </p:to>
                                    </p:set>
                                  </p:childTnLst>
                                </p:cTn>
                              </p:par>
                              <p:par>
                                <p:cTn id="45" presetID="40" presetClass="entr" presetSubtype="0" fill="hold" grpId="0" nodeType="withEffect">
                                  <p:stCondLst>
                                    <p:cond delay="0"/>
                                  </p:stCondLst>
                                  <p:iterate type="lt">
                                    <p:tmPct val="10000"/>
                                  </p:iterate>
                                  <p:childTnLst>
                                    <p:set>
                                      <p:cBhvr>
                                        <p:cTn id="46" dur="1" fill="hold">
                                          <p:stCondLst>
                                            <p:cond delay="0"/>
                                          </p:stCondLst>
                                        </p:cTn>
                                        <p:tgtEl>
                                          <p:spTgt spid="1114168"/>
                                        </p:tgtEl>
                                        <p:attrNameLst>
                                          <p:attrName>style.visibility</p:attrName>
                                        </p:attrNameLst>
                                      </p:cBhvr>
                                      <p:to>
                                        <p:strVal val="visible"/>
                                      </p:to>
                                    </p:set>
                                    <p:animEffect transition="in" filter="fade">
                                      <p:cBhvr>
                                        <p:cTn id="47" dur="1000"/>
                                        <p:tgtEl>
                                          <p:spTgt spid="1114168"/>
                                        </p:tgtEl>
                                      </p:cBhvr>
                                    </p:animEffect>
                                    <p:anim calcmode="lin" valueType="num">
                                      <p:cBhvr>
                                        <p:cTn id="48" dur="1000" fill="hold"/>
                                        <p:tgtEl>
                                          <p:spTgt spid="1114168"/>
                                        </p:tgtEl>
                                        <p:attrNameLst>
                                          <p:attrName>ppt_x</p:attrName>
                                        </p:attrNameLst>
                                      </p:cBhvr>
                                      <p:tavLst>
                                        <p:tav tm="0">
                                          <p:val>
                                            <p:strVal val="#ppt_x-.1"/>
                                          </p:val>
                                        </p:tav>
                                        <p:tav tm="100000">
                                          <p:val>
                                            <p:strVal val="#ppt_x"/>
                                          </p:val>
                                        </p:tav>
                                      </p:tavLst>
                                    </p:anim>
                                    <p:anim calcmode="lin" valueType="num">
                                      <p:cBhvr>
                                        <p:cTn id="49" dur="1000" fill="hold"/>
                                        <p:tgtEl>
                                          <p:spTgt spid="1114168"/>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114170"/>
                                        </p:tgtEl>
                                        <p:attrNameLst>
                                          <p:attrName>style.visibility</p:attrName>
                                        </p:attrNameLst>
                                      </p:cBhvr>
                                      <p:to>
                                        <p:strVal val="visible"/>
                                      </p:to>
                                    </p:set>
                                    <p:animEffect transition="in" filter="dissolve">
                                      <p:cBhvr>
                                        <p:cTn id="54" dur="500"/>
                                        <p:tgtEl>
                                          <p:spTgt spid="1114170"/>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114171"/>
                                        </p:tgtEl>
                                        <p:attrNameLst>
                                          <p:attrName>style.visibility</p:attrName>
                                        </p:attrNameLst>
                                      </p:cBhvr>
                                      <p:to>
                                        <p:strVal val="visible"/>
                                      </p:to>
                                    </p:set>
                                    <p:anim calcmode="lin" valueType="num">
                                      <p:cBhvr>
                                        <p:cTn id="57" dur="1000" fill="hold"/>
                                        <p:tgtEl>
                                          <p:spTgt spid="1114171"/>
                                        </p:tgtEl>
                                        <p:attrNameLst>
                                          <p:attrName>ppt_w</p:attrName>
                                        </p:attrNameLst>
                                      </p:cBhvr>
                                      <p:tavLst>
                                        <p:tav tm="0">
                                          <p:val>
                                            <p:strVal val="#ppt_w*0.70"/>
                                          </p:val>
                                        </p:tav>
                                        <p:tav tm="100000">
                                          <p:val>
                                            <p:strVal val="#ppt_w"/>
                                          </p:val>
                                        </p:tav>
                                      </p:tavLst>
                                    </p:anim>
                                    <p:anim calcmode="lin" valueType="num">
                                      <p:cBhvr>
                                        <p:cTn id="58" dur="1000" fill="hold"/>
                                        <p:tgtEl>
                                          <p:spTgt spid="1114171"/>
                                        </p:tgtEl>
                                        <p:attrNameLst>
                                          <p:attrName>ppt_h</p:attrName>
                                        </p:attrNameLst>
                                      </p:cBhvr>
                                      <p:tavLst>
                                        <p:tav tm="0">
                                          <p:val>
                                            <p:strVal val="#ppt_h"/>
                                          </p:val>
                                        </p:tav>
                                        <p:tav tm="100000">
                                          <p:val>
                                            <p:strVal val="#ppt_h"/>
                                          </p:val>
                                        </p:tav>
                                      </p:tavLst>
                                    </p:anim>
                                    <p:animEffect transition="in" filter="fade">
                                      <p:cBhvr>
                                        <p:cTn id="59" dur="1000"/>
                                        <p:tgtEl>
                                          <p:spTgt spid="111417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114169"/>
                                        </p:tgtEl>
                                        <p:attrNameLst>
                                          <p:attrName>style.visibility</p:attrName>
                                        </p:attrNameLst>
                                      </p:cBhvr>
                                      <p:to>
                                        <p:strVal val="visible"/>
                                      </p:to>
                                    </p:set>
                                    <p:anim calcmode="lin" valueType="num">
                                      <p:cBhvr>
                                        <p:cTn id="64" dur="2000" fill="hold"/>
                                        <p:tgtEl>
                                          <p:spTgt spid="1114169"/>
                                        </p:tgtEl>
                                        <p:attrNameLst>
                                          <p:attrName>ppt_w</p:attrName>
                                        </p:attrNameLst>
                                      </p:cBhvr>
                                      <p:tavLst>
                                        <p:tav tm="0">
                                          <p:val>
                                            <p:fltVal val="0"/>
                                          </p:val>
                                        </p:tav>
                                        <p:tav tm="100000">
                                          <p:val>
                                            <p:strVal val="#ppt_w"/>
                                          </p:val>
                                        </p:tav>
                                      </p:tavLst>
                                    </p:anim>
                                    <p:anim calcmode="lin" valueType="num">
                                      <p:cBhvr>
                                        <p:cTn id="65" dur="2000" fill="hold"/>
                                        <p:tgtEl>
                                          <p:spTgt spid="1114169"/>
                                        </p:tgtEl>
                                        <p:attrNameLst>
                                          <p:attrName>ppt_h</p:attrName>
                                        </p:attrNameLst>
                                      </p:cBhvr>
                                      <p:tavLst>
                                        <p:tav tm="0">
                                          <p:val>
                                            <p:fltVal val="0"/>
                                          </p:val>
                                        </p:tav>
                                        <p:tav tm="100000">
                                          <p:val>
                                            <p:strVal val="#ppt_h"/>
                                          </p:val>
                                        </p:tav>
                                      </p:tavLst>
                                    </p:anim>
                                    <p:animEffect transition="in" filter="fade">
                                      <p:cBhvr>
                                        <p:cTn id="66" dur="2000"/>
                                        <p:tgtEl>
                                          <p:spTgt spid="1114169"/>
                                        </p:tgtEl>
                                      </p:cBhvr>
                                    </p:animEffect>
                                  </p:childTnLst>
                                </p:cTn>
                              </p:par>
                              <p:par>
                                <p:cTn id="67" presetID="0" presetClass="path" presetSubtype="0" accel="50000" decel="50000" fill="hold" grpId="1" nodeType="withEffect">
                                  <p:stCondLst>
                                    <p:cond delay="0"/>
                                  </p:stCondLst>
                                  <p:childTnLst>
                                    <p:animMotion origin="layout" path="M 3.61111E-6 1.06176E-6 L -0.48594 -0.25307 " pathEditMode="relative" rAng="0" ptsTypes="AA">
                                      <p:cBhvr>
                                        <p:cTn id="68" dur="2000" spd="-100000" fill="hold"/>
                                        <p:tgtEl>
                                          <p:spTgt spid="1114169"/>
                                        </p:tgtEl>
                                        <p:attrNameLst>
                                          <p:attrName>ppt_x</p:attrName>
                                          <p:attrName>ppt_y</p:attrName>
                                        </p:attrNameLst>
                                      </p:cBhvr>
                                      <p:rCtr x="-243" y="-127"/>
                                    </p:animMotion>
                                  </p:childTnLst>
                                </p:cTn>
                              </p:par>
                              <p:par>
                                <p:cTn id="69" presetID="9" presetClass="exit" presetSubtype="0" fill="hold" grpId="1" nodeType="withEffect">
                                  <p:stCondLst>
                                    <p:cond delay="0"/>
                                  </p:stCondLst>
                                  <p:childTnLst>
                                    <p:animEffect transition="out" filter="dissolve">
                                      <p:cBhvr>
                                        <p:cTn id="70" dur="500"/>
                                        <p:tgtEl>
                                          <p:spTgt spid="1114170"/>
                                        </p:tgtEl>
                                      </p:cBhvr>
                                    </p:animEffect>
                                    <p:set>
                                      <p:cBhvr>
                                        <p:cTn id="71" dur="1" fill="hold">
                                          <p:stCondLst>
                                            <p:cond delay="499"/>
                                          </p:stCondLst>
                                        </p:cTn>
                                        <p:tgtEl>
                                          <p:spTgt spid="1114170"/>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1114171"/>
                                        </p:tgtEl>
                                      </p:cBhvr>
                                    </p:animEffect>
                                    <p:set>
                                      <p:cBhvr>
                                        <p:cTn id="74" dur="1" fill="hold">
                                          <p:stCondLst>
                                            <p:cond delay="499"/>
                                          </p:stCondLst>
                                        </p:cTn>
                                        <p:tgtEl>
                                          <p:spTgt spid="1114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46" grpId="0" build="allAtOnce"/>
      <p:bldP spid="1114148" grpId="0" animBg="1"/>
      <p:bldP spid="1114148" grpId="1" animBg="1"/>
      <p:bldP spid="1114149" grpId="0" animBg="1"/>
      <p:bldP spid="1114149" grpId="1" animBg="1"/>
      <p:bldP spid="1114168" grpId="0"/>
      <p:bldP spid="1114169" grpId="0"/>
      <p:bldP spid="1114169" grpId="1"/>
      <p:bldP spid="1114170" grpId="0" animBg="1"/>
      <p:bldP spid="1114170" grpId="1" animBg="1"/>
      <p:bldP spid="1114171" grpId="0" animBg="1"/>
      <p:bldP spid="1114171" grpId="1"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274" name="Group 58"/>
          <p:cNvGrpSpPr>
            <a:grpSpLocks/>
          </p:cNvGrpSpPr>
          <p:nvPr/>
        </p:nvGrpSpPr>
        <p:grpSpPr bwMode="auto">
          <a:xfrm>
            <a:off x="762000" y="1290638"/>
            <a:ext cx="1219200" cy="4119562"/>
            <a:chOff x="480" y="813"/>
            <a:chExt cx="768" cy="2595"/>
          </a:xfrm>
        </p:grpSpPr>
        <p:sp>
          <p:nvSpPr>
            <p:cNvPr id="310295" name="Rectangle 59"/>
            <p:cNvSpPr>
              <a:spLocks noChangeArrowheads="1"/>
            </p:cNvSpPr>
            <p:nvPr/>
          </p:nvSpPr>
          <p:spPr bwMode="auto">
            <a:xfrm>
              <a:off x="480" y="813"/>
              <a:ext cx="768" cy="2595"/>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310296" name="Line 60"/>
            <p:cNvSpPr>
              <a:spLocks noChangeShapeType="1"/>
            </p:cNvSpPr>
            <p:nvPr/>
          </p:nvSpPr>
          <p:spPr bwMode="auto">
            <a:xfrm>
              <a:off x="926" y="919"/>
              <a:ext cx="322" cy="0"/>
            </a:xfrm>
            <a:prstGeom prst="line">
              <a:avLst/>
            </a:prstGeom>
            <a:noFill/>
            <a:ln w="9525">
              <a:solidFill>
                <a:schemeClr val="tx1"/>
              </a:solidFill>
              <a:miter lim="800000"/>
              <a:headEnd/>
              <a:tailEnd/>
            </a:ln>
          </p:spPr>
          <p:txBody>
            <a:bodyPr wrap="none"/>
            <a:lstStyle/>
            <a:p>
              <a:endParaRPr lang="en-US"/>
            </a:p>
          </p:txBody>
        </p:sp>
        <p:sp>
          <p:nvSpPr>
            <p:cNvPr id="310297" name="Line 61"/>
            <p:cNvSpPr>
              <a:spLocks noChangeShapeType="1"/>
            </p:cNvSpPr>
            <p:nvPr/>
          </p:nvSpPr>
          <p:spPr bwMode="auto">
            <a:xfrm>
              <a:off x="1058" y="1015"/>
              <a:ext cx="190" cy="0"/>
            </a:xfrm>
            <a:prstGeom prst="line">
              <a:avLst/>
            </a:prstGeom>
            <a:noFill/>
            <a:ln w="9525">
              <a:solidFill>
                <a:schemeClr val="tx1"/>
              </a:solidFill>
              <a:miter lim="800000"/>
              <a:headEnd/>
              <a:tailEnd/>
            </a:ln>
          </p:spPr>
          <p:txBody>
            <a:bodyPr wrap="none"/>
            <a:lstStyle/>
            <a:p>
              <a:endParaRPr lang="en-US"/>
            </a:p>
          </p:txBody>
        </p:sp>
        <p:sp>
          <p:nvSpPr>
            <p:cNvPr id="310298" name="Line 62"/>
            <p:cNvSpPr>
              <a:spLocks noChangeShapeType="1"/>
            </p:cNvSpPr>
            <p:nvPr/>
          </p:nvSpPr>
          <p:spPr bwMode="auto">
            <a:xfrm>
              <a:off x="1058" y="1111"/>
              <a:ext cx="190" cy="0"/>
            </a:xfrm>
            <a:prstGeom prst="line">
              <a:avLst/>
            </a:prstGeom>
            <a:noFill/>
            <a:ln w="9525">
              <a:solidFill>
                <a:schemeClr val="tx1"/>
              </a:solidFill>
              <a:miter lim="800000"/>
              <a:headEnd/>
              <a:tailEnd/>
            </a:ln>
          </p:spPr>
          <p:txBody>
            <a:bodyPr wrap="none"/>
            <a:lstStyle/>
            <a:p>
              <a:endParaRPr lang="en-US"/>
            </a:p>
          </p:txBody>
        </p:sp>
        <p:sp>
          <p:nvSpPr>
            <p:cNvPr id="310299" name="Line 63"/>
            <p:cNvSpPr>
              <a:spLocks noChangeShapeType="1"/>
            </p:cNvSpPr>
            <p:nvPr/>
          </p:nvSpPr>
          <p:spPr bwMode="auto">
            <a:xfrm>
              <a:off x="1058" y="1201"/>
              <a:ext cx="190" cy="0"/>
            </a:xfrm>
            <a:prstGeom prst="line">
              <a:avLst/>
            </a:prstGeom>
            <a:noFill/>
            <a:ln w="9525">
              <a:solidFill>
                <a:schemeClr val="tx1"/>
              </a:solidFill>
              <a:miter lim="800000"/>
              <a:headEnd/>
              <a:tailEnd/>
            </a:ln>
          </p:spPr>
          <p:txBody>
            <a:bodyPr wrap="none"/>
            <a:lstStyle/>
            <a:p>
              <a:endParaRPr lang="en-US"/>
            </a:p>
          </p:txBody>
        </p:sp>
        <p:sp>
          <p:nvSpPr>
            <p:cNvPr id="310300" name="Line 64"/>
            <p:cNvSpPr>
              <a:spLocks noChangeShapeType="1"/>
            </p:cNvSpPr>
            <p:nvPr/>
          </p:nvSpPr>
          <p:spPr bwMode="auto">
            <a:xfrm>
              <a:off x="1058" y="1297"/>
              <a:ext cx="190" cy="0"/>
            </a:xfrm>
            <a:prstGeom prst="line">
              <a:avLst/>
            </a:prstGeom>
            <a:noFill/>
            <a:ln w="9525">
              <a:solidFill>
                <a:schemeClr val="tx1"/>
              </a:solidFill>
              <a:miter lim="800000"/>
              <a:headEnd/>
              <a:tailEnd/>
            </a:ln>
          </p:spPr>
          <p:txBody>
            <a:bodyPr wrap="none"/>
            <a:lstStyle/>
            <a:p>
              <a:endParaRPr lang="en-US"/>
            </a:p>
          </p:txBody>
        </p:sp>
        <p:sp>
          <p:nvSpPr>
            <p:cNvPr id="310301" name="Line 65"/>
            <p:cNvSpPr>
              <a:spLocks noChangeShapeType="1"/>
            </p:cNvSpPr>
            <p:nvPr/>
          </p:nvSpPr>
          <p:spPr bwMode="auto">
            <a:xfrm>
              <a:off x="870" y="1394"/>
              <a:ext cx="378" cy="0"/>
            </a:xfrm>
            <a:prstGeom prst="line">
              <a:avLst/>
            </a:prstGeom>
            <a:noFill/>
            <a:ln w="9525">
              <a:solidFill>
                <a:schemeClr val="tx1"/>
              </a:solidFill>
              <a:miter lim="800000"/>
              <a:headEnd/>
              <a:tailEnd/>
            </a:ln>
          </p:spPr>
          <p:txBody>
            <a:bodyPr wrap="none"/>
            <a:lstStyle/>
            <a:p>
              <a:endParaRPr lang="en-US"/>
            </a:p>
          </p:txBody>
        </p:sp>
        <p:sp>
          <p:nvSpPr>
            <p:cNvPr id="310302" name="Line 66"/>
            <p:cNvSpPr>
              <a:spLocks noChangeShapeType="1"/>
            </p:cNvSpPr>
            <p:nvPr/>
          </p:nvSpPr>
          <p:spPr bwMode="auto">
            <a:xfrm>
              <a:off x="1056" y="1490"/>
              <a:ext cx="190" cy="0"/>
            </a:xfrm>
            <a:prstGeom prst="line">
              <a:avLst/>
            </a:prstGeom>
            <a:noFill/>
            <a:ln w="9525">
              <a:solidFill>
                <a:schemeClr val="tx1"/>
              </a:solidFill>
              <a:miter lim="800000"/>
              <a:headEnd/>
              <a:tailEnd/>
            </a:ln>
          </p:spPr>
          <p:txBody>
            <a:bodyPr wrap="none"/>
            <a:lstStyle/>
            <a:p>
              <a:endParaRPr lang="en-US"/>
            </a:p>
          </p:txBody>
        </p:sp>
        <p:sp>
          <p:nvSpPr>
            <p:cNvPr id="310303" name="Line 67"/>
            <p:cNvSpPr>
              <a:spLocks noChangeShapeType="1"/>
            </p:cNvSpPr>
            <p:nvPr/>
          </p:nvSpPr>
          <p:spPr bwMode="auto">
            <a:xfrm>
              <a:off x="1056" y="1586"/>
              <a:ext cx="190" cy="0"/>
            </a:xfrm>
            <a:prstGeom prst="line">
              <a:avLst/>
            </a:prstGeom>
            <a:noFill/>
            <a:ln w="9525">
              <a:solidFill>
                <a:schemeClr val="tx1"/>
              </a:solidFill>
              <a:miter lim="800000"/>
              <a:headEnd/>
              <a:tailEnd/>
            </a:ln>
          </p:spPr>
          <p:txBody>
            <a:bodyPr wrap="none"/>
            <a:lstStyle/>
            <a:p>
              <a:endParaRPr lang="en-US"/>
            </a:p>
          </p:txBody>
        </p:sp>
        <p:sp>
          <p:nvSpPr>
            <p:cNvPr id="310304" name="Line 68"/>
            <p:cNvSpPr>
              <a:spLocks noChangeShapeType="1"/>
            </p:cNvSpPr>
            <p:nvPr/>
          </p:nvSpPr>
          <p:spPr bwMode="auto">
            <a:xfrm>
              <a:off x="1056" y="1676"/>
              <a:ext cx="190" cy="0"/>
            </a:xfrm>
            <a:prstGeom prst="line">
              <a:avLst/>
            </a:prstGeom>
            <a:noFill/>
            <a:ln w="9525">
              <a:solidFill>
                <a:schemeClr val="tx1"/>
              </a:solidFill>
              <a:miter lim="800000"/>
              <a:headEnd/>
              <a:tailEnd/>
            </a:ln>
          </p:spPr>
          <p:txBody>
            <a:bodyPr wrap="none"/>
            <a:lstStyle/>
            <a:p>
              <a:endParaRPr lang="en-US"/>
            </a:p>
          </p:txBody>
        </p:sp>
        <p:sp>
          <p:nvSpPr>
            <p:cNvPr id="310305" name="Line 69"/>
            <p:cNvSpPr>
              <a:spLocks noChangeShapeType="1"/>
            </p:cNvSpPr>
            <p:nvPr/>
          </p:nvSpPr>
          <p:spPr bwMode="auto">
            <a:xfrm>
              <a:off x="1056" y="1772"/>
              <a:ext cx="190" cy="0"/>
            </a:xfrm>
            <a:prstGeom prst="line">
              <a:avLst/>
            </a:prstGeom>
            <a:noFill/>
            <a:ln w="9525">
              <a:solidFill>
                <a:schemeClr val="tx1"/>
              </a:solidFill>
              <a:miter lim="800000"/>
              <a:headEnd/>
              <a:tailEnd/>
            </a:ln>
          </p:spPr>
          <p:txBody>
            <a:bodyPr wrap="none"/>
            <a:lstStyle/>
            <a:p>
              <a:endParaRPr lang="en-US"/>
            </a:p>
          </p:txBody>
        </p:sp>
        <p:sp>
          <p:nvSpPr>
            <p:cNvPr id="310306" name="Line 70"/>
            <p:cNvSpPr>
              <a:spLocks noChangeShapeType="1"/>
            </p:cNvSpPr>
            <p:nvPr/>
          </p:nvSpPr>
          <p:spPr bwMode="auto">
            <a:xfrm>
              <a:off x="922" y="1869"/>
              <a:ext cx="322" cy="0"/>
            </a:xfrm>
            <a:prstGeom prst="line">
              <a:avLst/>
            </a:prstGeom>
            <a:noFill/>
            <a:ln w="9525">
              <a:solidFill>
                <a:schemeClr val="tx1"/>
              </a:solidFill>
              <a:miter lim="800000"/>
              <a:headEnd/>
              <a:tailEnd/>
            </a:ln>
          </p:spPr>
          <p:txBody>
            <a:bodyPr wrap="none"/>
            <a:lstStyle/>
            <a:p>
              <a:endParaRPr lang="en-US"/>
            </a:p>
          </p:txBody>
        </p:sp>
        <p:sp>
          <p:nvSpPr>
            <p:cNvPr id="310307" name="Line 71"/>
            <p:cNvSpPr>
              <a:spLocks noChangeShapeType="1"/>
            </p:cNvSpPr>
            <p:nvPr/>
          </p:nvSpPr>
          <p:spPr bwMode="auto">
            <a:xfrm>
              <a:off x="1054" y="1965"/>
              <a:ext cx="190" cy="0"/>
            </a:xfrm>
            <a:prstGeom prst="line">
              <a:avLst/>
            </a:prstGeom>
            <a:noFill/>
            <a:ln w="9525">
              <a:solidFill>
                <a:schemeClr val="tx1"/>
              </a:solidFill>
              <a:miter lim="800000"/>
              <a:headEnd/>
              <a:tailEnd/>
            </a:ln>
          </p:spPr>
          <p:txBody>
            <a:bodyPr wrap="none"/>
            <a:lstStyle/>
            <a:p>
              <a:endParaRPr lang="en-US"/>
            </a:p>
          </p:txBody>
        </p:sp>
        <p:sp>
          <p:nvSpPr>
            <p:cNvPr id="310308" name="Line 72"/>
            <p:cNvSpPr>
              <a:spLocks noChangeShapeType="1"/>
            </p:cNvSpPr>
            <p:nvPr/>
          </p:nvSpPr>
          <p:spPr bwMode="auto">
            <a:xfrm>
              <a:off x="1054" y="2061"/>
              <a:ext cx="190" cy="0"/>
            </a:xfrm>
            <a:prstGeom prst="line">
              <a:avLst/>
            </a:prstGeom>
            <a:noFill/>
            <a:ln w="9525">
              <a:solidFill>
                <a:schemeClr val="tx1"/>
              </a:solidFill>
              <a:miter lim="800000"/>
              <a:headEnd/>
              <a:tailEnd/>
            </a:ln>
          </p:spPr>
          <p:txBody>
            <a:bodyPr wrap="none"/>
            <a:lstStyle/>
            <a:p>
              <a:endParaRPr lang="en-US"/>
            </a:p>
          </p:txBody>
        </p:sp>
        <p:sp>
          <p:nvSpPr>
            <p:cNvPr id="310309" name="Line 73"/>
            <p:cNvSpPr>
              <a:spLocks noChangeShapeType="1"/>
            </p:cNvSpPr>
            <p:nvPr/>
          </p:nvSpPr>
          <p:spPr bwMode="auto">
            <a:xfrm>
              <a:off x="1054" y="2151"/>
              <a:ext cx="190" cy="0"/>
            </a:xfrm>
            <a:prstGeom prst="line">
              <a:avLst/>
            </a:prstGeom>
            <a:noFill/>
            <a:ln w="9525">
              <a:solidFill>
                <a:schemeClr val="tx1"/>
              </a:solidFill>
              <a:miter lim="800000"/>
              <a:headEnd/>
              <a:tailEnd/>
            </a:ln>
          </p:spPr>
          <p:txBody>
            <a:bodyPr wrap="none"/>
            <a:lstStyle/>
            <a:p>
              <a:endParaRPr lang="en-US"/>
            </a:p>
          </p:txBody>
        </p:sp>
        <p:sp>
          <p:nvSpPr>
            <p:cNvPr id="310310" name="Line 74"/>
            <p:cNvSpPr>
              <a:spLocks noChangeShapeType="1"/>
            </p:cNvSpPr>
            <p:nvPr/>
          </p:nvSpPr>
          <p:spPr bwMode="auto">
            <a:xfrm>
              <a:off x="1054" y="2247"/>
              <a:ext cx="190" cy="0"/>
            </a:xfrm>
            <a:prstGeom prst="line">
              <a:avLst/>
            </a:prstGeom>
            <a:noFill/>
            <a:ln w="9525">
              <a:solidFill>
                <a:schemeClr val="tx1"/>
              </a:solidFill>
              <a:miter lim="800000"/>
              <a:headEnd/>
              <a:tailEnd/>
            </a:ln>
          </p:spPr>
          <p:txBody>
            <a:bodyPr wrap="none"/>
            <a:lstStyle/>
            <a:p>
              <a:endParaRPr lang="en-US"/>
            </a:p>
          </p:txBody>
        </p:sp>
        <p:sp>
          <p:nvSpPr>
            <p:cNvPr id="310311" name="Line 75"/>
            <p:cNvSpPr>
              <a:spLocks noChangeShapeType="1"/>
            </p:cNvSpPr>
            <p:nvPr/>
          </p:nvSpPr>
          <p:spPr bwMode="auto">
            <a:xfrm>
              <a:off x="869" y="2346"/>
              <a:ext cx="378" cy="0"/>
            </a:xfrm>
            <a:prstGeom prst="line">
              <a:avLst/>
            </a:prstGeom>
            <a:noFill/>
            <a:ln w="9525">
              <a:solidFill>
                <a:schemeClr val="tx1"/>
              </a:solidFill>
              <a:miter lim="800000"/>
              <a:headEnd/>
              <a:tailEnd/>
            </a:ln>
          </p:spPr>
          <p:txBody>
            <a:bodyPr wrap="none"/>
            <a:lstStyle/>
            <a:p>
              <a:endParaRPr lang="en-US"/>
            </a:p>
          </p:txBody>
        </p:sp>
        <p:sp>
          <p:nvSpPr>
            <p:cNvPr id="310312" name="Line 76"/>
            <p:cNvSpPr>
              <a:spLocks noChangeShapeType="1"/>
            </p:cNvSpPr>
            <p:nvPr/>
          </p:nvSpPr>
          <p:spPr bwMode="auto">
            <a:xfrm>
              <a:off x="1055" y="2442"/>
              <a:ext cx="190" cy="0"/>
            </a:xfrm>
            <a:prstGeom prst="line">
              <a:avLst/>
            </a:prstGeom>
            <a:noFill/>
            <a:ln w="9525">
              <a:solidFill>
                <a:schemeClr val="tx1"/>
              </a:solidFill>
              <a:miter lim="800000"/>
              <a:headEnd/>
              <a:tailEnd/>
            </a:ln>
          </p:spPr>
          <p:txBody>
            <a:bodyPr wrap="none"/>
            <a:lstStyle/>
            <a:p>
              <a:endParaRPr lang="en-US"/>
            </a:p>
          </p:txBody>
        </p:sp>
        <p:sp>
          <p:nvSpPr>
            <p:cNvPr id="310313" name="Line 77"/>
            <p:cNvSpPr>
              <a:spLocks noChangeShapeType="1"/>
            </p:cNvSpPr>
            <p:nvPr/>
          </p:nvSpPr>
          <p:spPr bwMode="auto">
            <a:xfrm>
              <a:off x="1055" y="2538"/>
              <a:ext cx="190" cy="0"/>
            </a:xfrm>
            <a:prstGeom prst="line">
              <a:avLst/>
            </a:prstGeom>
            <a:noFill/>
            <a:ln w="9525">
              <a:solidFill>
                <a:schemeClr val="tx1"/>
              </a:solidFill>
              <a:miter lim="800000"/>
              <a:headEnd/>
              <a:tailEnd/>
            </a:ln>
          </p:spPr>
          <p:txBody>
            <a:bodyPr wrap="none"/>
            <a:lstStyle/>
            <a:p>
              <a:endParaRPr lang="en-US"/>
            </a:p>
          </p:txBody>
        </p:sp>
        <p:sp>
          <p:nvSpPr>
            <p:cNvPr id="310314" name="Line 78"/>
            <p:cNvSpPr>
              <a:spLocks noChangeShapeType="1"/>
            </p:cNvSpPr>
            <p:nvPr/>
          </p:nvSpPr>
          <p:spPr bwMode="auto">
            <a:xfrm>
              <a:off x="1055" y="2628"/>
              <a:ext cx="190" cy="0"/>
            </a:xfrm>
            <a:prstGeom prst="line">
              <a:avLst/>
            </a:prstGeom>
            <a:noFill/>
            <a:ln w="9525">
              <a:solidFill>
                <a:schemeClr val="tx1"/>
              </a:solidFill>
              <a:miter lim="800000"/>
              <a:headEnd/>
              <a:tailEnd/>
            </a:ln>
          </p:spPr>
          <p:txBody>
            <a:bodyPr wrap="none"/>
            <a:lstStyle/>
            <a:p>
              <a:endParaRPr lang="en-US"/>
            </a:p>
          </p:txBody>
        </p:sp>
        <p:sp>
          <p:nvSpPr>
            <p:cNvPr id="310315" name="Line 79"/>
            <p:cNvSpPr>
              <a:spLocks noChangeShapeType="1"/>
            </p:cNvSpPr>
            <p:nvPr/>
          </p:nvSpPr>
          <p:spPr bwMode="auto">
            <a:xfrm>
              <a:off x="1055" y="2724"/>
              <a:ext cx="190" cy="0"/>
            </a:xfrm>
            <a:prstGeom prst="line">
              <a:avLst/>
            </a:prstGeom>
            <a:noFill/>
            <a:ln w="9525">
              <a:solidFill>
                <a:schemeClr val="tx1"/>
              </a:solidFill>
              <a:miter lim="800000"/>
              <a:headEnd/>
              <a:tailEnd/>
            </a:ln>
          </p:spPr>
          <p:txBody>
            <a:bodyPr wrap="none"/>
            <a:lstStyle/>
            <a:p>
              <a:endParaRPr lang="en-US"/>
            </a:p>
          </p:txBody>
        </p:sp>
        <p:sp>
          <p:nvSpPr>
            <p:cNvPr id="310316" name="Line 80"/>
            <p:cNvSpPr>
              <a:spLocks noChangeShapeType="1"/>
            </p:cNvSpPr>
            <p:nvPr/>
          </p:nvSpPr>
          <p:spPr bwMode="auto">
            <a:xfrm>
              <a:off x="926" y="2823"/>
              <a:ext cx="322" cy="0"/>
            </a:xfrm>
            <a:prstGeom prst="line">
              <a:avLst/>
            </a:prstGeom>
            <a:noFill/>
            <a:ln w="9525">
              <a:solidFill>
                <a:schemeClr val="tx1"/>
              </a:solidFill>
              <a:miter lim="800000"/>
              <a:headEnd/>
              <a:tailEnd/>
            </a:ln>
          </p:spPr>
          <p:txBody>
            <a:bodyPr wrap="none"/>
            <a:lstStyle/>
            <a:p>
              <a:endParaRPr lang="en-US"/>
            </a:p>
          </p:txBody>
        </p:sp>
        <p:sp>
          <p:nvSpPr>
            <p:cNvPr id="310317" name="Line 81"/>
            <p:cNvSpPr>
              <a:spLocks noChangeShapeType="1"/>
            </p:cNvSpPr>
            <p:nvPr/>
          </p:nvSpPr>
          <p:spPr bwMode="auto">
            <a:xfrm>
              <a:off x="1055" y="2919"/>
              <a:ext cx="190" cy="0"/>
            </a:xfrm>
            <a:prstGeom prst="line">
              <a:avLst/>
            </a:prstGeom>
            <a:noFill/>
            <a:ln w="9525">
              <a:solidFill>
                <a:schemeClr val="tx1"/>
              </a:solidFill>
              <a:miter lim="800000"/>
              <a:headEnd/>
              <a:tailEnd/>
            </a:ln>
          </p:spPr>
          <p:txBody>
            <a:bodyPr wrap="none"/>
            <a:lstStyle/>
            <a:p>
              <a:endParaRPr lang="en-US"/>
            </a:p>
          </p:txBody>
        </p:sp>
        <p:sp>
          <p:nvSpPr>
            <p:cNvPr id="310318" name="Line 82"/>
            <p:cNvSpPr>
              <a:spLocks noChangeShapeType="1"/>
            </p:cNvSpPr>
            <p:nvPr/>
          </p:nvSpPr>
          <p:spPr bwMode="auto">
            <a:xfrm>
              <a:off x="1055" y="3015"/>
              <a:ext cx="190" cy="0"/>
            </a:xfrm>
            <a:prstGeom prst="line">
              <a:avLst/>
            </a:prstGeom>
            <a:noFill/>
            <a:ln w="9525">
              <a:solidFill>
                <a:schemeClr val="tx1"/>
              </a:solidFill>
              <a:miter lim="800000"/>
              <a:headEnd/>
              <a:tailEnd/>
            </a:ln>
          </p:spPr>
          <p:txBody>
            <a:bodyPr wrap="none"/>
            <a:lstStyle/>
            <a:p>
              <a:endParaRPr lang="en-US"/>
            </a:p>
          </p:txBody>
        </p:sp>
        <p:sp>
          <p:nvSpPr>
            <p:cNvPr id="310319" name="Line 83"/>
            <p:cNvSpPr>
              <a:spLocks noChangeShapeType="1"/>
            </p:cNvSpPr>
            <p:nvPr/>
          </p:nvSpPr>
          <p:spPr bwMode="auto">
            <a:xfrm>
              <a:off x="1055" y="3105"/>
              <a:ext cx="190" cy="0"/>
            </a:xfrm>
            <a:prstGeom prst="line">
              <a:avLst/>
            </a:prstGeom>
            <a:noFill/>
            <a:ln w="9525">
              <a:solidFill>
                <a:schemeClr val="tx1"/>
              </a:solidFill>
              <a:miter lim="800000"/>
              <a:headEnd/>
              <a:tailEnd/>
            </a:ln>
          </p:spPr>
          <p:txBody>
            <a:bodyPr wrap="none"/>
            <a:lstStyle/>
            <a:p>
              <a:endParaRPr lang="en-US"/>
            </a:p>
          </p:txBody>
        </p:sp>
        <p:sp>
          <p:nvSpPr>
            <p:cNvPr id="310320" name="Line 84"/>
            <p:cNvSpPr>
              <a:spLocks noChangeShapeType="1"/>
            </p:cNvSpPr>
            <p:nvPr/>
          </p:nvSpPr>
          <p:spPr bwMode="auto">
            <a:xfrm>
              <a:off x="1055" y="3201"/>
              <a:ext cx="190" cy="0"/>
            </a:xfrm>
            <a:prstGeom prst="line">
              <a:avLst/>
            </a:prstGeom>
            <a:noFill/>
            <a:ln w="9525">
              <a:solidFill>
                <a:schemeClr val="tx1"/>
              </a:solidFill>
              <a:miter lim="800000"/>
              <a:headEnd/>
              <a:tailEnd/>
            </a:ln>
          </p:spPr>
          <p:txBody>
            <a:bodyPr wrap="none"/>
            <a:lstStyle/>
            <a:p>
              <a:endParaRPr lang="en-US"/>
            </a:p>
          </p:txBody>
        </p:sp>
        <p:sp>
          <p:nvSpPr>
            <p:cNvPr id="310321" name="Text Box 85"/>
            <p:cNvSpPr txBox="1">
              <a:spLocks noChangeArrowheads="1"/>
            </p:cNvSpPr>
            <p:nvPr/>
          </p:nvSpPr>
          <p:spPr bwMode="auto">
            <a:xfrm>
              <a:off x="554" y="2260"/>
              <a:ext cx="275" cy="173"/>
            </a:xfrm>
            <a:prstGeom prst="rect">
              <a:avLst/>
            </a:prstGeom>
            <a:noFill/>
            <a:ln w="9525">
              <a:noFill/>
              <a:miter lim="800000"/>
              <a:headEnd/>
              <a:tailEnd/>
            </a:ln>
          </p:spPr>
          <p:txBody>
            <a:bodyPr wrap="none">
              <a:spAutoFit/>
            </a:bodyPr>
            <a:lstStyle/>
            <a:p>
              <a:r>
                <a:rPr lang="en-US" sz="1200"/>
                <a:t>750</a:t>
              </a:r>
            </a:p>
          </p:txBody>
        </p:sp>
        <p:sp>
          <p:nvSpPr>
            <p:cNvPr id="310322" name="Text Box 86"/>
            <p:cNvSpPr txBox="1">
              <a:spLocks noChangeArrowheads="1"/>
            </p:cNvSpPr>
            <p:nvPr/>
          </p:nvSpPr>
          <p:spPr bwMode="auto">
            <a:xfrm>
              <a:off x="571" y="3199"/>
              <a:ext cx="275" cy="173"/>
            </a:xfrm>
            <a:prstGeom prst="rect">
              <a:avLst/>
            </a:prstGeom>
            <a:noFill/>
            <a:ln w="9525">
              <a:noFill/>
              <a:miter lim="800000"/>
              <a:headEnd/>
              <a:tailEnd/>
            </a:ln>
          </p:spPr>
          <p:txBody>
            <a:bodyPr wrap="none">
              <a:spAutoFit/>
            </a:bodyPr>
            <a:lstStyle/>
            <a:p>
              <a:r>
                <a:rPr lang="en-US" sz="1200"/>
                <a:t>740</a:t>
              </a:r>
            </a:p>
          </p:txBody>
        </p:sp>
        <p:sp>
          <p:nvSpPr>
            <p:cNvPr id="310323" name="Text Box 87"/>
            <p:cNvSpPr txBox="1">
              <a:spLocks noChangeArrowheads="1"/>
            </p:cNvSpPr>
            <p:nvPr/>
          </p:nvSpPr>
          <p:spPr bwMode="auto">
            <a:xfrm>
              <a:off x="601" y="1311"/>
              <a:ext cx="275" cy="173"/>
            </a:xfrm>
            <a:prstGeom prst="rect">
              <a:avLst/>
            </a:prstGeom>
            <a:noFill/>
            <a:ln w="9525">
              <a:noFill/>
              <a:miter lim="800000"/>
              <a:headEnd/>
              <a:tailEnd/>
            </a:ln>
          </p:spPr>
          <p:txBody>
            <a:bodyPr wrap="none">
              <a:spAutoFit/>
            </a:bodyPr>
            <a:lstStyle/>
            <a:p>
              <a:r>
                <a:rPr lang="en-US" sz="1200"/>
                <a:t>760</a:t>
              </a:r>
            </a:p>
          </p:txBody>
        </p:sp>
        <p:sp>
          <p:nvSpPr>
            <p:cNvPr id="310324" name="Line 88"/>
            <p:cNvSpPr>
              <a:spLocks noChangeShapeType="1"/>
            </p:cNvSpPr>
            <p:nvPr/>
          </p:nvSpPr>
          <p:spPr bwMode="auto">
            <a:xfrm>
              <a:off x="869" y="3301"/>
              <a:ext cx="378" cy="0"/>
            </a:xfrm>
            <a:prstGeom prst="line">
              <a:avLst/>
            </a:prstGeom>
            <a:noFill/>
            <a:ln w="9525">
              <a:solidFill>
                <a:schemeClr val="tx1"/>
              </a:solidFill>
              <a:miter lim="800000"/>
              <a:headEnd/>
              <a:tailEnd/>
            </a:ln>
          </p:spPr>
          <p:txBody>
            <a:bodyPr wrap="none"/>
            <a:lstStyle/>
            <a:p>
              <a:endParaRPr lang="en-US"/>
            </a:p>
          </p:txBody>
        </p:sp>
      </p:grpSp>
      <p:sp>
        <p:nvSpPr>
          <p:cNvPr id="760838" name="Text Box 6"/>
          <p:cNvSpPr txBox="1">
            <a:spLocks noChangeArrowheads="1"/>
          </p:cNvSpPr>
          <p:nvPr/>
        </p:nvSpPr>
        <p:spPr bwMode="auto">
          <a:xfrm>
            <a:off x="3429000" y="2057400"/>
            <a:ext cx="5029200" cy="4033838"/>
          </a:xfrm>
          <a:prstGeom prst="rect">
            <a:avLst/>
          </a:prstGeom>
          <a:noFill/>
          <a:ln w="9525">
            <a:noFill/>
            <a:miter lim="800000"/>
            <a:headEnd/>
            <a:tailEnd/>
          </a:ln>
        </p:spPr>
        <p:txBody>
          <a:bodyPr>
            <a:spAutoFit/>
          </a:bodyPr>
          <a:lstStyle/>
          <a:p>
            <a:r>
              <a:rPr lang="en-US" sz="1600"/>
              <a:t>Here is a final example, with the vernier at yet another position. The pointer points to a value that is obviously greater than 751.5 and also less than 752.0. Looking for divisions on the vernier that match a division on the scale, the 8 line matches fairly closely. So the reading is about 751.8. </a:t>
            </a:r>
          </a:p>
          <a:p>
            <a:endParaRPr lang="en-US" sz="1600"/>
          </a:p>
          <a:p>
            <a:r>
              <a:rPr lang="en-US" sz="1600"/>
              <a:t>In fact, the 8 line on the vernier appears to be a little bit above the corresponding line on the scale. The 8 line on the vernier is clearly somewhat below the corresponding line of the scale. So with sharp eyes one might report this reading as 751.82 ± 0.02.</a:t>
            </a:r>
          </a:p>
          <a:p>
            <a:r>
              <a:rPr lang="en-US" sz="1600"/>
              <a:t>This "reading error" of ± 0.02 is probably the correct error of precision to specify for all measurements done with this apparatus.</a:t>
            </a:r>
          </a:p>
          <a:p>
            <a:endParaRPr lang="en-US" sz="1800"/>
          </a:p>
        </p:txBody>
      </p:sp>
      <p:sp>
        <p:nvSpPr>
          <p:cNvPr id="310276" name="AutoShape 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60871" name="Oval 39"/>
          <p:cNvSpPr>
            <a:spLocks noChangeArrowheads="1"/>
          </p:cNvSpPr>
          <p:nvPr/>
        </p:nvSpPr>
        <p:spPr bwMode="auto">
          <a:xfrm>
            <a:off x="1828800" y="2238375"/>
            <a:ext cx="228600" cy="228600"/>
          </a:xfrm>
          <a:prstGeom prst="ellipse">
            <a:avLst/>
          </a:prstGeom>
          <a:noFill/>
          <a:ln w="9525">
            <a:solidFill>
              <a:srgbClr val="FF0000"/>
            </a:solidFill>
            <a:miter lim="800000"/>
            <a:headEnd/>
            <a:tailEnd/>
          </a:ln>
        </p:spPr>
        <p:txBody>
          <a:bodyPr wrap="none" anchor="ctr"/>
          <a:lstStyle/>
          <a:p>
            <a:endParaRPr lang="en-US"/>
          </a:p>
        </p:txBody>
      </p:sp>
      <p:grpSp>
        <p:nvGrpSpPr>
          <p:cNvPr id="310278" name="Group 40"/>
          <p:cNvGrpSpPr>
            <a:grpSpLocks/>
          </p:cNvGrpSpPr>
          <p:nvPr/>
        </p:nvGrpSpPr>
        <p:grpSpPr bwMode="auto">
          <a:xfrm>
            <a:off x="1993900" y="1920875"/>
            <a:ext cx="709613" cy="1638300"/>
            <a:chOff x="1254" y="1718"/>
            <a:chExt cx="447" cy="1032"/>
          </a:xfrm>
        </p:grpSpPr>
        <p:sp>
          <p:nvSpPr>
            <p:cNvPr id="310280" name="Rectangle 41"/>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310281" name="Line 42"/>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310282" name="Line 43"/>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310283" name="Line 44"/>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310284" name="Line 45"/>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310285" name="Line 46"/>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310286" name="Line 47"/>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310287" name="Line 48"/>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310288" name="Line 49"/>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310289" name="Line 50"/>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310290" name="Line 51"/>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310291" name="Line 52"/>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310292" name="Text Box 53"/>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r>
                <a:rPr lang="en-US" sz="1200"/>
                <a:t>5</a:t>
              </a:r>
            </a:p>
          </p:txBody>
        </p:sp>
        <p:sp>
          <p:nvSpPr>
            <p:cNvPr id="310293" name="Text Box 54"/>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r>
                <a:rPr lang="en-US" sz="1200"/>
                <a:t>0</a:t>
              </a:r>
            </a:p>
          </p:txBody>
        </p:sp>
        <p:sp>
          <p:nvSpPr>
            <p:cNvPr id="310294" name="Text Box 55"/>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r>
                <a:rPr lang="en-US" sz="1200"/>
                <a:t>10</a:t>
              </a:r>
            </a:p>
          </p:txBody>
        </p:sp>
      </p:grpSp>
      <p:sp>
        <p:nvSpPr>
          <p:cNvPr id="310279" name="Text Box 89"/>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r>
              <a:rPr lang="en-US" sz="1000">
                <a:hlinkClick r:id="rId4"/>
              </a:rPr>
              <a:t>http://www.upscale.utoronto.ca/PVB/Harrison/Vernier/Vernier.html</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60838">
                                            <p:txEl>
                                              <p:pRg st="0" end="0"/>
                                            </p:txEl>
                                          </p:spTgt>
                                        </p:tgtEl>
                                        <p:attrNameLst>
                                          <p:attrName>style.visibility</p:attrName>
                                        </p:attrNameLst>
                                      </p:cBhvr>
                                      <p:to>
                                        <p:strVal val="visible"/>
                                      </p:to>
                                    </p:set>
                                    <p:anim calcmode="lin" valueType="num">
                                      <p:cBhvr>
                                        <p:cTn id="7" dur="500" fill="hold"/>
                                        <p:tgtEl>
                                          <p:spTgt spid="7608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6083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6083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60871"/>
                                        </p:tgtEl>
                                        <p:attrNameLst>
                                          <p:attrName>style.visibility</p:attrName>
                                        </p:attrNameLst>
                                      </p:cBhvr>
                                      <p:to>
                                        <p:strVal val="visible"/>
                                      </p:to>
                                    </p:set>
                                    <p:animEffect transition="in" filter="dissolve">
                                      <p:cBhvr>
                                        <p:cTn id="14" dur="500"/>
                                        <p:tgtEl>
                                          <p:spTgt spid="76087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60838">
                                            <p:txEl>
                                              <p:pRg st="2" end="2"/>
                                            </p:txEl>
                                          </p:spTgt>
                                        </p:tgtEl>
                                        <p:attrNameLst>
                                          <p:attrName>style.visibility</p:attrName>
                                        </p:attrNameLst>
                                      </p:cBhvr>
                                      <p:to>
                                        <p:strVal val="visible"/>
                                      </p:to>
                                    </p:set>
                                    <p:anim calcmode="lin" valueType="num">
                                      <p:cBhvr>
                                        <p:cTn id="19" dur="500" fill="hold"/>
                                        <p:tgtEl>
                                          <p:spTgt spid="76083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60838">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760838">
                                            <p:txEl>
                                              <p:pRg st="2" end="2"/>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760838">
                                            <p:txEl>
                                              <p:pRg st="3" end="3"/>
                                            </p:txEl>
                                          </p:spTgt>
                                        </p:tgtEl>
                                        <p:attrNameLst>
                                          <p:attrName>style.visibility</p:attrName>
                                        </p:attrNameLst>
                                      </p:cBhvr>
                                      <p:to>
                                        <p:strVal val="visible"/>
                                      </p:to>
                                    </p:set>
                                    <p:anim calcmode="lin" valueType="num">
                                      <p:cBhvr>
                                        <p:cTn id="24" dur="500" fill="hold"/>
                                        <p:tgtEl>
                                          <p:spTgt spid="760838">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760838">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7608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71"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4"/>
          <p:cNvSpPr>
            <a:spLocks noGrp="1" noChangeArrowheads="1"/>
          </p:cNvSpPr>
          <p:nvPr>
            <p:ph type="title"/>
          </p:nvPr>
        </p:nvSpPr>
        <p:spPr/>
        <p:txBody>
          <a:bodyPr/>
          <a:lstStyle/>
          <a:p>
            <a:pPr eaLnBrk="1" hangingPunct="1"/>
            <a:r>
              <a:rPr lang="en-US" sz="4000" smtClean="0"/>
              <a:t>How to Read a Thermometer</a:t>
            </a:r>
            <a:br>
              <a:rPr lang="en-US" sz="4000" smtClean="0"/>
            </a:br>
            <a:r>
              <a:rPr lang="en-US" sz="2000" smtClean="0"/>
              <a:t>(Celcius)</a:t>
            </a:r>
          </a:p>
        </p:txBody>
      </p:sp>
      <p:pic>
        <p:nvPicPr>
          <p:cNvPr id="1481734" name="Picture 6" descr="thermometer_medium"/>
          <p:cNvPicPr>
            <a:picLocks noChangeAspect="1" noChangeArrowheads="1"/>
          </p:cNvPicPr>
          <p:nvPr/>
        </p:nvPicPr>
        <p:blipFill>
          <a:blip r:embed="rId3" cstate="print"/>
          <a:srcRect/>
          <a:stretch>
            <a:fillRect/>
          </a:stretch>
        </p:blipFill>
        <p:spPr bwMode="auto">
          <a:xfrm>
            <a:off x="881063" y="1412875"/>
            <a:ext cx="1114425" cy="4610100"/>
          </a:xfrm>
          <a:prstGeom prst="rect">
            <a:avLst/>
          </a:prstGeom>
          <a:noFill/>
          <a:ln w="9525">
            <a:noFill/>
            <a:miter lim="800000"/>
            <a:headEnd/>
            <a:tailEnd/>
          </a:ln>
        </p:spPr>
      </p:pic>
      <p:pic>
        <p:nvPicPr>
          <p:cNvPr id="1481736" name="Picture 8" descr="thermometer_medium"/>
          <p:cNvPicPr>
            <a:picLocks noChangeAspect="1" noChangeArrowheads="1"/>
          </p:cNvPicPr>
          <p:nvPr/>
        </p:nvPicPr>
        <p:blipFill>
          <a:blip r:embed="rId3" cstate="print"/>
          <a:srcRect/>
          <a:stretch>
            <a:fillRect/>
          </a:stretch>
        </p:blipFill>
        <p:spPr bwMode="auto">
          <a:xfrm>
            <a:off x="3084513" y="1412875"/>
            <a:ext cx="1114425" cy="4610100"/>
          </a:xfrm>
          <a:prstGeom prst="rect">
            <a:avLst/>
          </a:prstGeom>
          <a:noFill/>
          <a:ln w="9525">
            <a:noFill/>
            <a:miter lim="800000"/>
            <a:headEnd/>
            <a:tailEnd/>
          </a:ln>
        </p:spPr>
      </p:pic>
      <p:sp>
        <p:nvSpPr>
          <p:cNvPr id="1481739" name="Text Box 11"/>
          <p:cNvSpPr txBox="1">
            <a:spLocks noChangeArrowheads="1"/>
          </p:cNvSpPr>
          <p:nvPr/>
        </p:nvSpPr>
        <p:spPr bwMode="auto">
          <a:xfrm>
            <a:off x="1990725" y="1685925"/>
            <a:ext cx="438150" cy="366713"/>
          </a:xfrm>
          <a:prstGeom prst="rect">
            <a:avLst/>
          </a:prstGeom>
          <a:noFill/>
          <a:ln w="9525">
            <a:noFill/>
            <a:miter lim="800000"/>
            <a:headEnd/>
            <a:tailEnd/>
          </a:ln>
        </p:spPr>
        <p:txBody>
          <a:bodyPr wrap="none">
            <a:spAutoFit/>
          </a:bodyPr>
          <a:lstStyle/>
          <a:p>
            <a:r>
              <a:rPr lang="en-US" sz="1800"/>
              <a:t>10</a:t>
            </a:r>
          </a:p>
        </p:txBody>
      </p:sp>
      <p:sp>
        <p:nvSpPr>
          <p:cNvPr id="1481740" name="Text Box 12"/>
          <p:cNvSpPr txBox="1">
            <a:spLocks noChangeArrowheads="1"/>
          </p:cNvSpPr>
          <p:nvPr/>
        </p:nvSpPr>
        <p:spPr bwMode="auto">
          <a:xfrm>
            <a:off x="1946275" y="3214688"/>
            <a:ext cx="311150" cy="366712"/>
          </a:xfrm>
          <a:prstGeom prst="rect">
            <a:avLst/>
          </a:prstGeom>
          <a:noFill/>
          <a:ln w="9525">
            <a:noFill/>
            <a:miter lim="800000"/>
            <a:headEnd/>
            <a:tailEnd/>
          </a:ln>
        </p:spPr>
        <p:txBody>
          <a:bodyPr wrap="none">
            <a:spAutoFit/>
          </a:bodyPr>
          <a:lstStyle/>
          <a:p>
            <a:r>
              <a:rPr lang="en-US" sz="1800"/>
              <a:t>5</a:t>
            </a:r>
          </a:p>
        </p:txBody>
      </p:sp>
      <p:sp>
        <p:nvSpPr>
          <p:cNvPr id="1481741" name="Text Box 13"/>
          <p:cNvSpPr txBox="1">
            <a:spLocks noChangeArrowheads="1"/>
          </p:cNvSpPr>
          <p:nvPr/>
        </p:nvSpPr>
        <p:spPr bwMode="auto">
          <a:xfrm>
            <a:off x="1936750" y="4732338"/>
            <a:ext cx="311150" cy="366712"/>
          </a:xfrm>
          <a:prstGeom prst="rect">
            <a:avLst/>
          </a:prstGeom>
          <a:noFill/>
          <a:ln w="9525">
            <a:noFill/>
            <a:miter lim="800000"/>
            <a:headEnd/>
            <a:tailEnd/>
          </a:ln>
        </p:spPr>
        <p:txBody>
          <a:bodyPr wrap="none">
            <a:spAutoFit/>
          </a:bodyPr>
          <a:lstStyle/>
          <a:p>
            <a:r>
              <a:rPr lang="en-US" sz="1800"/>
              <a:t>0</a:t>
            </a:r>
          </a:p>
        </p:txBody>
      </p:sp>
      <p:sp>
        <p:nvSpPr>
          <p:cNvPr id="1481742" name="Text Box 14"/>
          <p:cNvSpPr txBox="1">
            <a:spLocks noChangeArrowheads="1"/>
          </p:cNvSpPr>
          <p:nvPr/>
        </p:nvSpPr>
        <p:spPr bwMode="auto">
          <a:xfrm>
            <a:off x="868363" y="5978525"/>
            <a:ext cx="1025525" cy="457200"/>
          </a:xfrm>
          <a:prstGeom prst="rect">
            <a:avLst/>
          </a:prstGeom>
          <a:noFill/>
          <a:ln w="9525">
            <a:noFill/>
            <a:miter lim="800000"/>
            <a:headEnd/>
            <a:tailEnd/>
          </a:ln>
        </p:spPr>
        <p:txBody>
          <a:bodyPr wrap="none">
            <a:spAutoFit/>
          </a:bodyPr>
          <a:lstStyle/>
          <a:p>
            <a:r>
              <a:rPr lang="en-US"/>
              <a:t>4.0 </a:t>
            </a:r>
            <a:r>
              <a:rPr lang="en-US" baseline="30000"/>
              <a:t>o</a:t>
            </a:r>
            <a:r>
              <a:rPr lang="en-US"/>
              <a:t>C</a:t>
            </a:r>
          </a:p>
        </p:txBody>
      </p:sp>
      <p:sp>
        <p:nvSpPr>
          <p:cNvPr id="1481743" name="Text Box 15"/>
          <p:cNvSpPr txBox="1">
            <a:spLocks noChangeArrowheads="1"/>
          </p:cNvSpPr>
          <p:nvPr/>
        </p:nvSpPr>
        <p:spPr bwMode="auto">
          <a:xfrm>
            <a:off x="4210050" y="1682750"/>
            <a:ext cx="438150" cy="366713"/>
          </a:xfrm>
          <a:prstGeom prst="rect">
            <a:avLst/>
          </a:prstGeom>
          <a:noFill/>
          <a:ln w="9525">
            <a:noFill/>
            <a:miter lim="800000"/>
            <a:headEnd/>
            <a:tailEnd/>
          </a:ln>
        </p:spPr>
        <p:txBody>
          <a:bodyPr wrap="none">
            <a:spAutoFit/>
          </a:bodyPr>
          <a:lstStyle/>
          <a:p>
            <a:r>
              <a:rPr lang="en-US" sz="1800"/>
              <a:t>10</a:t>
            </a:r>
          </a:p>
        </p:txBody>
      </p:sp>
      <p:sp>
        <p:nvSpPr>
          <p:cNvPr id="1481744" name="Text Box 16"/>
          <p:cNvSpPr txBox="1">
            <a:spLocks noChangeArrowheads="1"/>
          </p:cNvSpPr>
          <p:nvPr/>
        </p:nvSpPr>
        <p:spPr bwMode="auto">
          <a:xfrm>
            <a:off x="4165600" y="3211513"/>
            <a:ext cx="311150" cy="366712"/>
          </a:xfrm>
          <a:prstGeom prst="rect">
            <a:avLst/>
          </a:prstGeom>
          <a:noFill/>
          <a:ln w="9525">
            <a:noFill/>
            <a:miter lim="800000"/>
            <a:headEnd/>
            <a:tailEnd/>
          </a:ln>
        </p:spPr>
        <p:txBody>
          <a:bodyPr wrap="none">
            <a:spAutoFit/>
          </a:bodyPr>
          <a:lstStyle/>
          <a:p>
            <a:r>
              <a:rPr lang="en-US" sz="1800"/>
              <a:t>5</a:t>
            </a:r>
          </a:p>
        </p:txBody>
      </p:sp>
      <p:sp>
        <p:nvSpPr>
          <p:cNvPr id="1481745" name="Text Box 17"/>
          <p:cNvSpPr txBox="1">
            <a:spLocks noChangeArrowheads="1"/>
          </p:cNvSpPr>
          <p:nvPr/>
        </p:nvSpPr>
        <p:spPr bwMode="auto">
          <a:xfrm>
            <a:off x="4156075" y="4729163"/>
            <a:ext cx="311150" cy="366712"/>
          </a:xfrm>
          <a:prstGeom prst="rect">
            <a:avLst/>
          </a:prstGeom>
          <a:noFill/>
          <a:ln w="9525">
            <a:noFill/>
            <a:miter lim="800000"/>
            <a:headEnd/>
            <a:tailEnd/>
          </a:ln>
        </p:spPr>
        <p:txBody>
          <a:bodyPr wrap="none">
            <a:spAutoFit/>
          </a:bodyPr>
          <a:lstStyle/>
          <a:p>
            <a:r>
              <a:rPr lang="en-US" sz="1800"/>
              <a:t>0</a:t>
            </a:r>
          </a:p>
        </p:txBody>
      </p:sp>
      <p:sp>
        <p:nvSpPr>
          <p:cNvPr id="1481746" name="Rectangle 18"/>
          <p:cNvSpPr>
            <a:spLocks noChangeArrowheads="1"/>
          </p:cNvSpPr>
          <p:nvPr/>
        </p:nvSpPr>
        <p:spPr bwMode="auto">
          <a:xfrm>
            <a:off x="3386138" y="2384425"/>
            <a:ext cx="273050" cy="2898775"/>
          </a:xfrm>
          <a:prstGeom prst="rect">
            <a:avLst/>
          </a:prstGeom>
          <a:solidFill>
            <a:srgbClr val="D60000"/>
          </a:solidFill>
          <a:ln w="9525">
            <a:noFill/>
            <a:miter lim="800000"/>
            <a:headEnd/>
            <a:tailEnd/>
          </a:ln>
        </p:spPr>
        <p:txBody>
          <a:bodyPr wrap="none" anchor="ctr"/>
          <a:lstStyle/>
          <a:p>
            <a:endParaRPr lang="en-US"/>
          </a:p>
        </p:txBody>
      </p:sp>
      <p:sp>
        <p:nvSpPr>
          <p:cNvPr id="1481747" name="Oval 19"/>
          <p:cNvSpPr>
            <a:spLocks noChangeArrowheads="1"/>
          </p:cNvSpPr>
          <p:nvPr/>
        </p:nvSpPr>
        <p:spPr bwMode="auto">
          <a:xfrm>
            <a:off x="3236913" y="5248275"/>
            <a:ext cx="577850" cy="577850"/>
          </a:xfrm>
          <a:prstGeom prst="ellipse">
            <a:avLst/>
          </a:prstGeom>
          <a:solidFill>
            <a:srgbClr val="D60000"/>
          </a:solidFill>
          <a:ln w="9525">
            <a:noFill/>
            <a:miter lim="800000"/>
            <a:headEnd/>
            <a:tailEnd/>
          </a:ln>
        </p:spPr>
        <p:txBody>
          <a:bodyPr wrap="none" anchor="ctr"/>
          <a:lstStyle/>
          <a:p>
            <a:endParaRPr lang="en-US"/>
          </a:p>
        </p:txBody>
      </p:sp>
      <p:sp>
        <p:nvSpPr>
          <p:cNvPr id="1481748" name="Text Box 20"/>
          <p:cNvSpPr txBox="1">
            <a:spLocks noChangeArrowheads="1"/>
          </p:cNvSpPr>
          <p:nvPr/>
        </p:nvSpPr>
        <p:spPr bwMode="auto">
          <a:xfrm>
            <a:off x="3021013" y="5975350"/>
            <a:ext cx="1025525" cy="457200"/>
          </a:xfrm>
          <a:prstGeom prst="rect">
            <a:avLst/>
          </a:prstGeom>
          <a:noFill/>
          <a:ln w="9525">
            <a:noFill/>
            <a:miter lim="800000"/>
            <a:headEnd/>
            <a:tailEnd/>
          </a:ln>
        </p:spPr>
        <p:txBody>
          <a:bodyPr wrap="none">
            <a:spAutoFit/>
          </a:bodyPr>
          <a:lstStyle/>
          <a:p>
            <a:r>
              <a:rPr lang="en-US"/>
              <a:t>8.3 </a:t>
            </a:r>
            <a:r>
              <a:rPr lang="en-US" baseline="30000"/>
              <a:t>o</a:t>
            </a:r>
            <a:r>
              <a:rPr lang="en-US"/>
              <a:t>C</a:t>
            </a:r>
          </a:p>
        </p:txBody>
      </p:sp>
      <p:pic>
        <p:nvPicPr>
          <p:cNvPr id="1481749" name="Picture 21" descr="thermometer_medium"/>
          <p:cNvPicPr>
            <a:picLocks noChangeAspect="1" noChangeArrowheads="1"/>
          </p:cNvPicPr>
          <p:nvPr/>
        </p:nvPicPr>
        <p:blipFill>
          <a:blip r:embed="rId3" cstate="print"/>
          <a:srcRect/>
          <a:stretch>
            <a:fillRect/>
          </a:stretch>
        </p:blipFill>
        <p:spPr bwMode="auto">
          <a:xfrm>
            <a:off x="5192713" y="1409700"/>
            <a:ext cx="1114425" cy="4610100"/>
          </a:xfrm>
          <a:prstGeom prst="rect">
            <a:avLst/>
          </a:prstGeom>
          <a:noFill/>
          <a:ln w="9525">
            <a:noFill/>
            <a:miter lim="800000"/>
            <a:headEnd/>
            <a:tailEnd/>
          </a:ln>
        </p:spPr>
      </p:pic>
      <p:sp>
        <p:nvSpPr>
          <p:cNvPr id="1481750" name="Text Box 22"/>
          <p:cNvSpPr txBox="1">
            <a:spLocks noChangeArrowheads="1"/>
          </p:cNvSpPr>
          <p:nvPr/>
        </p:nvSpPr>
        <p:spPr bwMode="auto">
          <a:xfrm>
            <a:off x="6318250" y="1679575"/>
            <a:ext cx="565150" cy="366713"/>
          </a:xfrm>
          <a:prstGeom prst="rect">
            <a:avLst/>
          </a:prstGeom>
          <a:noFill/>
          <a:ln w="9525">
            <a:noFill/>
            <a:miter lim="800000"/>
            <a:headEnd/>
            <a:tailEnd/>
          </a:ln>
        </p:spPr>
        <p:txBody>
          <a:bodyPr wrap="none">
            <a:spAutoFit/>
          </a:bodyPr>
          <a:lstStyle/>
          <a:p>
            <a:r>
              <a:rPr lang="en-US" sz="1800"/>
              <a:t>100</a:t>
            </a:r>
          </a:p>
        </p:txBody>
      </p:sp>
      <p:sp>
        <p:nvSpPr>
          <p:cNvPr id="1481751" name="Text Box 23"/>
          <p:cNvSpPr txBox="1">
            <a:spLocks noChangeArrowheads="1"/>
          </p:cNvSpPr>
          <p:nvPr/>
        </p:nvSpPr>
        <p:spPr bwMode="auto">
          <a:xfrm>
            <a:off x="6273800" y="3208338"/>
            <a:ext cx="438150" cy="366712"/>
          </a:xfrm>
          <a:prstGeom prst="rect">
            <a:avLst/>
          </a:prstGeom>
          <a:noFill/>
          <a:ln w="9525">
            <a:noFill/>
            <a:miter lim="800000"/>
            <a:headEnd/>
            <a:tailEnd/>
          </a:ln>
        </p:spPr>
        <p:txBody>
          <a:bodyPr wrap="none">
            <a:spAutoFit/>
          </a:bodyPr>
          <a:lstStyle/>
          <a:p>
            <a:r>
              <a:rPr lang="en-US" sz="1800"/>
              <a:t>50</a:t>
            </a:r>
          </a:p>
        </p:txBody>
      </p:sp>
      <p:sp>
        <p:nvSpPr>
          <p:cNvPr id="1481752" name="Text Box 24"/>
          <p:cNvSpPr txBox="1">
            <a:spLocks noChangeArrowheads="1"/>
          </p:cNvSpPr>
          <p:nvPr/>
        </p:nvSpPr>
        <p:spPr bwMode="auto">
          <a:xfrm>
            <a:off x="6264275" y="4725988"/>
            <a:ext cx="311150" cy="366712"/>
          </a:xfrm>
          <a:prstGeom prst="rect">
            <a:avLst/>
          </a:prstGeom>
          <a:noFill/>
          <a:ln w="9525">
            <a:noFill/>
            <a:miter lim="800000"/>
            <a:headEnd/>
            <a:tailEnd/>
          </a:ln>
        </p:spPr>
        <p:txBody>
          <a:bodyPr wrap="none">
            <a:spAutoFit/>
          </a:bodyPr>
          <a:lstStyle/>
          <a:p>
            <a:r>
              <a:rPr lang="en-US" sz="1800"/>
              <a:t>0</a:t>
            </a:r>
          </a:p>
        </p:txBody>
      </p:sp>
      <p:sp>
        <p:nvSpPr>
          <p:cNvPr id="1481753" name="Rectangle 25"/>
          <p:cNvSpPr>
            <a:spLocks noChangeArrowheads="1"/>
          </p:cNvSpPr>
          <p:nvPr/>
        </p:nvSpPr>
        <p:spPr bwMode="auto">
          <a:xfrm>
            <a:off x="5494338" y="2971800"/>
            <a:ext cx="273050" cy="2308225"/>
          </a:xfrm>
          <a:prstGeom prst="rect">
            <a:avLst/>
          </a:prstGeom>
          <a:solidFill>
            <a:srgbClr val="D60000"/>
          </a:solidFill>
          <a:ln w="9525">
            <a:noFill/>
            <a:miter lim="800000"/>
            <a:headEnd/>
            <a:tailEnd/>
          </a:ln>
        </p:spPr>
        <p:txBody>
          <a:bodyPr wrap="none" anchor="ctr"/>
          <a:lstStyle/>
          <a:p>
            <a:endParaRPr lang="en-US"/>
          </a:p>
        </p:txBody>
      </p:sp>
      <p:sp>
        <p:nvSpPr>
          <p:cNvPr id="1481754" name="Oval 26"/>
          <p:cNvSpPr>
            <a:spLocks noChangeArrowheads="1"/>
          </p:cNvSpPr>
          <p:nvPr/>
        </p:nvSpPr>
        <p:spPr bwMode="auto">
          <a:xfrm>
            <a:off x="5345113" y="5245100"/>
            <a:ext cx="577850" cy="577850"/>
          </a:xfrm>
          <a:prstGeom prst="ellipse">
            <a:avLst/>
          </a:prstGeom>
          <a:solidFill>
            <a:srgbClr val="D60000"/>
          </a:solidFill>
          <a:ln w="9525">
            <a:noFill/>
            <a:miter lim="800000"/>
            <a:headEnd/>
            <a:tailEnd/>
          </a:ln>
        </p:spPr>
        <p:txBody>
          <a:bodyPr wrap="none" anchor="ctr"/>
          <a:lstStyle/>
          <a:p>
            <a:endParaRPr lang="en-US"/>
          </a:p>
        </p:txBody>
      </p:sp>
      <p:sp>
        <p:nvSpPr>
          <p:cNvPr id="1481755" name="Text Box 27"/>
          <p:cNvSpPr txBox="1">
            <a:spLocks noChangeArrowheads="1"/>
          </p:cNvSpPr>
          <p:nvPr/>
        </p:nvSpPr>
        <p:spPr bwMode="auto">
          <a:xfrm>
            <a:off x="5129213" y="5972175"/>
            <a:ext cx="941387" cy="457200"/>
          </a:xfrm>
          <a:prstGeom prst="rect">
            <a:avLst/>
          </a:prstGeom>
          <a:noFill/>
          <a:ln w="9525">
            <a:noFill/>
            <a:miter lim="800000"/>
            <a:headEnd/>
            <a:tailEnd/>
          </a:ln>
        </p:spPr>
        <p:txBody>
          <a:bodyPr wrap="none">
            <a:spAutoFit/>
          </a:bodyPr>
          <a:lstStyle/>
          <a:p>
            <a:r>
              <a:rPr lang="en-US"/>
              <a:t>64 </a:t>
            </a:r>
            <a:r>
              <a:rPr lang="en-US" baseline="30000"/>
              <a:t>o</a:t>
            </a:r>
            <a:r>
              <a:rPr lang="en-US"/>
              <a:t>C</a:t>
            </a:r>
          </a:p>
        </p:txBody>
      </p:sp>
      <p:pic>
        <p:nvPicPr>
          <p:cNvPr id="1481756" name="Picture 28" descr="thermometer_medium"/>
          <p:cNvPicPr>
            <a:picLocks noChangeAspect="1" noChangeArrowheads="1"/>
          </p:cNvPicPr>
          <p:nvPr/>
        </p:nvPicPr>
        <p:blipFill>
          <a:blip r:embed="rId3" cstate="print"/>
          <a:srcRect/>
          <a:stretch>
            <a:fillRect/>
          </a:stretch>
        </p:blipFill>
        <p:spPr bwMode="auto">
          <a:xfrm>
            <a:off x="7253288" y="1406525"/>
            <a:ext cx="1114425" cy="4610100"/>
          </a:xfrm>
          <a:prstGeom prst="rect">
            <a:avLst/>
          </a:prstGeom>
          <a:noFill/>
          <a:ln w="9525">
            <a:noFill/>
            <a:miter lim="800000"/>
            <a:headEnd/>
            <a:tailEnd/>
          </a:ln>
        </p:spPr>
      </p:pic>
      <p:sp>
        <p:nvSpPr>
          <p:cNvPr id="1481757" name="Text Box 29"/>
          <p:cNvSpPr txBox="1">
            <a:spLocks noChangeArrowheads="1"/>
          </p:cNvSpPr>
          <p:nvPr/>
        </p:nvSpPr>
        <p:spPr bwMode="auto">
          <a:xfrm>
            <a:off x="8378825" y="1676400"/>
            <a:ext cx="311150" cy="366713"/>
          </a:xfrm>
          <a:prstGeom prst="rect">
            <a:avLst/>
          </a:prstGeom>
          <a:noFill/>
          <a:ln w="9525">
            <a:noFill/>
            <a:miter lim="800000"/>
            <a:headEnd/>
            <a:tailEnd/>
          </a:ln>
        </p:spPr>
        <p:txBody>
          <a:bodyPr wrap="none">
            <a:spAutoFit/>
          </a:bodyPr>
          <a:lstStyle/>
          <a:p>
            <a:r>
              <a:rPr lang="en-US" sz="1800"/>
              <a:t>5</a:t>
            </a:r>
          </a:p>
        </p:txBody>
      </p:sp>
      <p:sp>
        <p:nvSpPr>
          <p:cNvPr id="1481759" name="Text Box 31"/>
          <p:cNvSpPr txBox="1">
            <a:spLocks noChangeArrowheads="1"/>
          </p:cNvSpPr>
          <p:nvPr/>
        </p:nvSpPr>
        <p:spPr bwMode="auto">
          <a:xfrm>
            <a:off x="8324850" y="4722813"/>
            <a:ext cx="311150" cy="366712"/>
          </a:xfrm>
          <a:prstGeom prst="rect">
            <a:avLst/>
          </a:prstGeom>
          <a:noFill/>
          <a:ln w="9525">
            <a:noFill/>
            <a:miter lim="800000"/>
            <a:headEnd/>
            <a:tailEnd/>
          </a:ln>
        </p:spPr>
        <p:txBody>
          <a:bodyPr wrap="none">
            <a:spAutoFit/>
          </a:bodyPr>
          <a:lstStyle/>
          <a:p>
            <a:r>
              <a:rPr lang="en-US" sz="1800"/>
              <a:t>0</a:t>
            </a:r>
          </a:p>
        </p:txBody>
      </p:sp>
      <p:sp>
        <p:nvSpPr>
          <p:cNvPr id="1481760" name="Rectangle 32"/>
          <p:cNvSpPr>
            <a:spLocks noChangeArrowheads="1"/>
          </p:cNvSpPr>
          <p:nvPr/>
        </p:nvSpPr>
        <p:spPr bwMode="auto">
          <a:xfrm>
            <a:off x="7554913" y="2784475"/>
            <a:ext cx="273050" cy="2492375"/>
          </a:xfrm>
          <a:prstGeom prst="rect">
            <a:avLst/>
          </a:prstGeom>
          <a:solidFill>
            <a:srgbClr val="D60000"/>
          </a:solidFill>
          <a:ln w="9525">
            <a:noFill/>
            <a:miter lim="800000"/>
            <a:headEnd/>
            <a:tailEnd/>
          </a:ln>
        </p:spPr>
        <p:txBody>
          <a:bodyPr wrap="none" anchor="ctr"/>
          <a:lstStyle/>
          <a:p>
            <a:endParaRPr lang="en-US"/>
          </a:p>
        </p:txBody>
      </p:sp>
      <p:sp>
        <p:nvSpPr>
          <p:cNvPr id="1481761" name="Oval 33"/>
          <p:cNvSpPr>
            <a:spLocks noChangeArrowheads="1"/>
          </p:cNvSpPr>
          <p:nvPr/>
        </p:nvSpPr>
        <p:spPr bwMode="auto">
          <a:xfrm>
            <a:off x="7405688" y="5241925"/>
            <a:ext cx="577850" cy="577850"/>
          </a:xfrm>
          <a:prstGeom prst="ellipse">
            <a:avLst/>
          </a:prstGeom>
          <a:solidFill>
            <a:srgbClr val="D60000"/>
          </a:solidFill>
          <a:ln w="9525">
            <a:noFill/>
            <a:miter lim="800000"/>
            <a:headEnd/>
            <a:tailEnd/>
          </a:ln>
        </p:spPr>
        <p:txBody>
          <a:bodyPr wrap="none" anchor="ctr"/>
          <a:lstStyle/>
          <a:p>
            <a:endParaRPr lang="en-US"/>
          </a:p>
        </p:txBody>
      </p:sp>
      <p:sp>
        <p:nvSpPr>
          <p:cNvPr id="1481762" name="Text Box 34"/>
          <p:cNvSpPr txBox="1">
            <a:spLocks noChangeArrowheads="1"/>
          </p:cNvSpPr>
          <p:nvPr/>
        </p:nvSpPr>
        <p:spPr bwMode="auto">
          <a:xfrm>
            <a:off x="7189788" y="5969000"/>
            <a:ext cx="1025525" cy="457200"/>
          </a:xfrm>
          <a:prstGeom prst="rect">
            <a:avLst/>
          </a:prstGeom>
          <a:noFill/>
          <a:ln w="9525">
            <a:noFill/>
            <a:miter lim="800000"/>
            <a:headEnd/>
            <a:tailEnd/>
          </a:ln>
        </p:spPr>
        <p:txBody>
          <a:bodyPr wrap="none">
            <a:spAutoFit/>
          </a:bodyPr>
          <a:lstStyle/>
          <a:p>
            <a:r>
              <a:rPr lang="en-US"/>
              <a:t>3.5 </a:t>
            </a:r>
            <a:r>
              <a:rPr lang="en-US" baseline="30000"/>
              <a:t>o</a:t>
            </a:r>
            <a:r>
              <a:rPr lang="en-US"/>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81742"/>
                                        </p:tgtEl>
                                        <p:attrNameLst>
                                          <p:attrName>style.visibility</p:attrName>
                                        </p:attrNameLst>
                                      </p:cBhvr>
                                      <p:to>
                                        <p:strVal val="visible"/>
                                      </p:to>
                                    </p:set>
                                    <p:animEffect transition="in" filter="fade">
                                      <p:cBhvr>
                                        <p:cTn id="7" dur="1000"/>
                                        <p:tgtEl>
                                          <p:spTgt spid="1481742"/>
                                        </p:tgtEl>
                                      </p:cBhvr>
                                    </p:animEffect>
                                    <p:anim calcmode="lin" valueType="num">
                                      <p:cBhvr>
                                        <p:cTn id="8" dur="1000" fill="hold"/>
                                        <p:tgtEl>
                                          <p:spTgt spid="1481742"/>
                                        </p:tgtEl>
                                        <p:attrNameLst>
                                          <p:attrName>ppt_x</p:attrName>
                                        </p:attrNameLst>
                                      </p:cBhvr>
                                      <p:tavLst>
                                        <p:tav tm="0">
                                          <p:val>
                                            <p:strVal val="#ppt_x"/>
                                          </p:val>
                                        </p:tav>
                                        <p:tav tm="100000">
                                          <p:val>
                                            <p:strVal val="#ppt_x"/>
                                          </p:val>
                                        </p:tav>
                                      </p:tavLst>
                                    </p:anim>
                                    <p:anim calcmode="lin" valueType="num">
                                      <p:cBhvr>
                                        <p:cTn id="9" dur="1000" fill="hold"/>
                                        <p:tgtEl>
                                          <p:spTgt spid="14817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481743"/>
                                        </p:tgtEl>
                                        <p:attrNameLst>
                                          <p:attrName>style.visibility</p:attrName>
                                        </p:attrNameLst>
                                      </p:cBhvr>
                                      <p:to>
                                        <p:strVal val="visible"/>
                                      </p:to>
                                    </p:set>
                                    <p:animEffect transition="in" filter="dissolve">
                                      <p:cBhvr>
                                        <p:cTn id="14" dur="500"/>
                                        <p:tgtEl>
                                          <p:spTgt spid="148174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481744"/>
                                        </p:tgtEl>
                                        <p:attrNameLst>
                                          <p:attrName>style.visibility</p:attrName>
                                        </p:attrNameLst>
                                      </p:cBhvr>
                                      <p:to>
                                        <p:strVal val="visible"/>
                                      </p:to>
                                    </p:set>
                                    <p:animEffect transition="in" filter="dissolve">
                                      <p:cBhvr>
                                        <p:cTn id="17" dur="500"/>
                                        <p:tgtEl>
                                          <p:spTgt spid="148174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81745"/>
                                        </p:tgtEl>
                                        <p:attrNameLst>
                                          <p:attrName>style.visibility</p:attrName>
                                        </p:attrNameLst>
                                      </p:cBhvr>
                                      <p:to>
                                        <p:strVal val="visible"/>
                                      </p:to>
                                    </p:set>
                                    <p:animEffect transition="in" filter="dissolve">
                                      <p:cBhvr>
                                        <p:cTn id="20" dur="500"/>
                                        <p:tgtEl>
                                          <p:spTgt spid="148174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481746"/>
                                        </p:tgtEl>
                                        <p:attrNameLst>
                                          <p:attrName>style.visibility</p:attrName>
                                        </p:attrNameLst>
                                      </p:cBhvr>
                                      <p:to>
                                        <p:strVal val="visible"/>
                                      </p:to>
                                    </p:set>
                                    <p:animEffect transition="in" filter="dissolve">
                                      <p:cBhvr>
                                        <p:cTn id="23" dur="500"/>
                                        <p:tgtEl>
                                          <p:spTgt spid="148174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81747"/>
                                        </p:tgtEl>
                                        <p:attrNameLst>
                                          <p:attrName>style.visibility</p:attrName>
                                        </p:attrNameLst>
                                      </p:cBhvr>
                                      <p:to>
                                        <p:strVal val="visible"/>
                                      </p:to>
                                    </p:set>
                                    <p:animEffect transition="in" filter="dissolve">
                                      <p:cBhvr>
                                        <p:cTn id="26" dur="500"/>
                                        <p:tgtEl>
                                          <p:spTgt spid="1481747"/>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1481736"/>
                                        </p:tgtEl>
                                        <p:attrNameLst>
                                          <p:attrName>style.visibility</p:attrName>
                                        </p:attrNameLst>
                                      </p:cBhvr>
                                      <p:to>
                                        <p:strVal val="visible"/>
                                      </p:to>
                                    </p:set>
                                    <p:animEffect transition="in" filter="dissolve">
                                      <p:cBhvr>
                                        <p:cTn id="30" dur="500"/>
                                        <p:tgtEl>
                                          <p:spTgt spid="1481736"/>
                                        </p:tgtEl>
                                      </p:cBhvr>
                                    </p:animEffect>
                                  </p:childTnLst>
                                </p:cTn>
                              </p:par>
                            </p:childTnLst>
                          </p:cTn>
                        </p:par>
                        <p:par>
                          <p:cTn id="31" fill="hold">
                            <p:stCondLst>
                              <p:cond delay="1000"/>
                            </p:stCondLst>
                            <p:childTnLst>
                              <p:par>
                                <p:cTn id="32" presetID="9" presetClass="emph" presetSubtype="0" nodeType="afterEffect">
                                  <p:stCondLst>
                                    <p:cond delay="0"/>
                                  </p:stCondLst>
                                  <p:childTnLst>
                                    <p:set>
                                      <p:cBhvr rctx="PPT">
                                        <p:cTn id="33" dur="indefinite"/>
                                        <p:tgtEl>
                                          <p:spTgt spid="1481734"/>
                                        </p:tgtEl>
                                        <p:attrNameLst>
                                          <p:attrName>style.opacity</p:attrName>
                                        </p:attrNameLst>
                                      </p:cBhvr>
                                      <p:to>
                                        <p:strVal val="0.5"/>
                                      </p:to>
                                    </p:set>
                                    <p:animEffect filter="image" prLst="opacity: 0.5">
                                      <p:cBhvr rctx="IE">
                                        <p:cTn id="34" dur="indefinite"/>
                                        <p:tgtEl>
                                          <p:spTgt spid="1481734"/>
                                        </p:tgtEl>
                                      </p:cBhvr>
                                    </p:animEffect>
                                  </p:childTnLst>
                                </p:cTn>
                              </p:par>
                            </p:childTnLst>
                          </p:cTn>
                        </p:par>
                        <p:par>
                          <p:cTn id="35" fill="hold">
                            <p:stCondLst>
                              <p:cond delay="1000"/>
                            </p:stCondLst>
                            <p:childTnLst>
                              <p:par>
                                <p:cTn id="36" presetID="9" presetClass="emph" presetSubtype="0" grpId="0" nodeType="afterEffect">
                                  <p:stCondLst>
                                    <p:cond delay="0"/>
                                  </p:stCondLst>
                                  <p:childTnLst>
                                    <p:set>
                                      <p:cBhvr rctx="PPT">
                                        <p:cTn id="37" dur="indefinite"/>
                                        <p:tgtEl>
                                          <p:spTgt spid="1481739"/>
                                        </p:tgtEl>
                                        <p:attrNameLst>
                                          <p:attrName>style.opacity</p:attrName>
                                        </p:attrNameLst>
                                      </p:cBhvr>
                                      <p:to>
                                        <p:strVal val="0.5"/>
                                      </p:to>
                                    </p:set>
                                    <p:animEffect filter="image" prLst="opacity: 0.5">
                                      <p:cBhvr rctx="IE">
                                        <p:cTn id="38" dur="indefinite"/>
                                        <p:tgtEl>
                                          <p:spTgt spid="1481739"/>
                                        </p:tgtEl>
                                      </p:cBhvr>
                                    </p:animEffect>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1481740"/>
                                        </p:tgtEl>
                                        <p:attrNameLst>
                                          <p:attrName>style.opacity</p:attrName>
                                        </p:attrNameLst>
                                      </p:cBhvr>
                                      <p:to>
                                        <p:strVal val="0.5"/>
                                      </p:to>
                                    </p:set>
                                    <p:animEffect filter="image" prLst="opacity: 0.5">
                                      <p:cBhvr rctx="IE">
                                        <p:cTn id="42" dur="indefinite"/>
                                        <p:tgtEl>
                                          <p:spTgt spid="1481740"/>
                                        </p:tgtEl>
                                      </p:cBhvr>
                                    </p:animEffect>
                                  </p:childTnLst>
                                </p:cTn>
                              </p:par>
                            </p:childTnLst>
                          </p:cTn>
                        </p:par>
                        <p:par>
                          <p:cTn id="43" fill="hold">
                            <p:stCondLst>
                              <p:cond delay="1000"/>
                            </p:stCondLst>
                            <p:childTnLst>
                              <p:par>
                                <p:cTn id="44" presetID="9" presetClass="emph" presetSubtype="0" grpId="0" nodeType="afterEffect">
                                  <p:stCondLst>
                                    <p:cond delay="0"/>
                                  </p:stCondLst>
                                  <p:childTnLst>
                                    <p:set>
                                      <p:cBhvr rctx="PPT">
                                        <p:cTn id="45" dur="indefinite"/>
                                        <p:tgtEl>
                                          <p:spTgt spid="1481741"/>
                                        </p:tgtEl>
                                        <p:attrNameLst>
                                          <p:attrName>style.opacity</p:attrName>
                                        </p:attrNameLst>
                                      </p:cBhvr>
                                      <p:to>
                                        <p:strVal val="0.5"/>
                                      </p:to>
                                    </p:set>
                                    <p:animEffect filter="image" prLst="opacity: 0.5">
                                      <p:cBhvr rctx="IE">
                                        <p:cTn id="46" dur="indefinite"/>
                                        <p:tgtEl>
                                          <p:spTgt spid="1481741"/>
                                        </p:tgtEl>
                                      </p:cBhvr>
                                    </p:animEffect>
                                  </p:childTnLst>
                                </p:cTn>
                              </p:par>
                            </p:childTnLst>
                          </p:cTn>
                        </p:par>
                        <p:par>
                          <p:cTn id="47" fill="hold">
                            <p:stCondLst>
                              <p:cond delay="1000"/>
                            </p:stCondLst>
                            <p:childTnLst>
                              <p:par>
                                <p:cTn id="48" presetID="9" presetClass="emph" presetSubtype="0" grpId="1" nodeType="afterEffect">
                                  <p:stCondLst>
                                    <p:cond delay="0"/>
                                  </p:stCondLst>
                                  <p:childTnLst>
                                    <p:set>
                                      <p:cBhvr rctx="PPT">
                                        <p:cTn id="49" dur="indefinite"/>
                                        <p:tgtEl>
                                          <p:spTgt spid="1481742"/>
                                        </p:tgtEl>
                                        <p:attrNameLst>
                                          <p:attrName>style.opacity</p:attrName>
                                        </p:attrNameLst>
                                      </p:cBhvr>
                                      <p:to>
                                        <p:strVal val="0.5"/>
                                      </p:to>
                                    </p:set>
                                    <p:animEffect filter="image" prLst="opacity: 0.5">
                                      <p:cBhvr rctx="IE">
                                        <p:cTn id="50" dur="indefinite"/>
                                        <p:tgtEl>
                                          <p:spTgt spid="1481742"/>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81748"/>
                                        </p:tgtEl>
                                        <p:attrNameLst>
                                          <p:attrName>style.visibility</p:attrName>
                                        </p:attrNameLst>
                                      </p:cBhvr>
                                      <p:to>
                                        <p:strVal val="visible"/>
                                      </p:to>
                                    </p:set>
                                    <p:animEffect transition="in" filter="fade">
                                      <p:cBhvr>
                                        <p:cTn id="55" dur="1000"/>
                                        <p:tgtEl>
                                          <p:spTgt spid="1481748"/>
                                        </p:tgtEl>
                                      </p:cBhvr>
                                    </p:animEffect>
                                    <p:anim calcmode="lin" valueType="num">
                                      <p:cBhvr>
                                        <p:cTn id="56" dur="1000" fill="hold"/>
                                        <p:tgtEl>
                                          <p:spTgt spid="1481748"/>
                                        </p:tgtEl>
                                        <p:attrNameLst>
                                          <p:attrName>ppt_x</p:attrName>
                                        </p:attrNameLst>
                                      </p:cBhvr>
                                      <p:tavLst>
                                        <p:tav tm="0">
                                          <p:val>
                                            <p:strVal val="#ppt_x"/>
                                          </p:val>
                                        </p:tav>
                                        <p:tav tm="100000">
                                          <p:val>
                                            <p:strVal val="#ppt_x"/>
                                          </p:val>
                                        </p:tav>
                                      </p:tavLst>
                                    </p:anim>
                                    <p:anim calcmode="lin" valueType="num">
                                      <p:cBhvr>
                                        <p:cTn id="57" dur="1000" fill="hold"/>
                                        <p:tgtEl>
                                          <p:spTgt spid="148174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481749"/>
                                        </p:tgtEl>
                                        <p:attrNameLst>
                                          <p:attrName>style.visibility</p:attrName>
                                        </p:attrNameLst>
                                      </p:cBhvr>
                                      <p:to>
                                        <p:strVal val="visible"/>
                                      </p:to>
                                    </p:set>
                                    <p:animEffect transition="in" filter="dissolve">
                                      <p:cBhvr>
                                        <p:cTn id="62" dur="500"/>
                                        <p:tgtEl>
                                          <p:spTgt spid="148174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481750"/>
                                        </p:tgtEl>
                                        <p:attrNameLst>
                                          <p:attrName>style.visibility</p:attrName>
                                        </p:attrNameLst>
                                      </p:cBhvr>
                                      <p:to>
                                        <p:strVal val="visible"/>
                                      </p:to>
                                    </p:set>
                                    <p:animEffect transition="in" filter="dissolve">
                                      <p:cBhvr>
                                        <p:cTn id="65" dur="500"/>
                                        <p:tgtEl>
                                          <p:spTgt spid="148175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481751"/>
                                        </p:tgtEl>
                                        <p:attrNameLst>
                                          <p:attrName>style.visibility</p:attrName>
                                        </p:attrNameLst>
                                      </p:cBhvr>
                                      <p:to>
                                        <p:strVal val="visible"/>
                                      </p:to>
                                    </p:set>
                                    <p:animEffect transition="in" filter="dissolve">
                                      <p:cBhvr>
                                        <p:cTn id="68" dur="500"/>
                                        <p:tgtEl>
                                          <p:spTgt spid="1481751"/>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481752"/>
                                        </p:tgtEl>
                                        <p:attrNameLst>
                                          <p:attrName>style.visibility</p:attrName>
                                        </p:attrNameLst>
                                      </p:cBhvr>
                                      <p:to>
                                        <p:strVal val="visible"/>
                                      </p:to>
                                    </p:set>
                                    <p:animEffect transition="in" filter="dissolve">
                                      <p:cBhvr>
                                        <p:cTn id="71" dur="500"/>
                                        <p:tgtEl>
                                          <p:spTgt spid="1481752"/>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481753"/>
                                        </p:tgtEl>
                                        <p:attrNameLst>
                                          <p:attrName>style.visibility</p:attrName>
                                        </p:attrNameLst>
                                      </p:cBhvr>
                                      <p:to>
                                        <p:strVal val="visible"/>
                                      </p:to>
                                    </p:set>
                                    <p:animEffect transition="in" filter="dissolve">
                                      <p:cBhvr>
                                        <p:cTn id="74" dur="500"/>
                                        <p:tgtEl>
                                          <p:spTgt spid="1481753"/>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481754"/>
                                        </p:tgtEl>
                                        <p:attrNameLst>
                                          <p:attrName>style.visibility</p:attrName>
                                        </p:attrNameLst>
                                      </p:cBhvr>
                                      <p:to>
                                        <p:strVal val="visible"/>
                                      </p:to>
                                    </p:set>
                                    <p:animEffect transition="in" filter="dissolve">
                                      <p:cBhvr>
                                        <p:cTn id="77" dur="500"/>
                                        <p:tgtEl>
                                          <p:spTgt spid="1481754"/>
                                        </p:tgtEl>
                                      </p:cBhvr>
                                    </p:animEffect>
                                  </p:childTnLst>
                                </p:cTn>
                              </p:par>
                            </p:childTnLst>
                          </p:cTn>
                        </p:par>
                        <p:par>
                          <p:cTn id="78" fill="hold">
                            <p:stCondLst>
                              <p:cond delay="500"/>
                            </p:stCondLst>
                            <p:childTnLst>
                              <p:par>
                                <p:cTn id="79" presetID="9" presetClass="emph" presetSubtype="0" nodeType="afterEffect">
                                  <p:stCondLst>
                                    <p:cond delay="0"/>
                                  </p:stCondLst>
                                  <p:childTnLst>
                                    <p:set>
                                      <p:cBhvr rctx="PPT">
                                        <p:cTn id="80" dur="indefinite"/>
                                        <p:tgtEl>
                                          <p:spTgt spid="1481736"/>
                                        </p:tgtEl>
                                        <p:attrNameLst>
                                          <p:attrName>style.opacity</p:attrName>
                                        </p:attrNameLst>
                                      </p:cBhvr>
                                      <p:to>
                                        <p:strVal val="0.5"/>
                                      </p:to>
                                    </p:set>
                                    <p:animEffect filter="image" prLst="opacity: 0.5">
                                      <p:cBhvr rctx="IE">
                                        <p:cTn id="81" dur="indefinite"/>
                                        <p:tgtEl>
                                          <p:spTgt spid="1481736"/>
                                        </p:tgtEl>
                                      </p:cBhvr>
                                    </p:animEffect>
                                  </p:childTnLst>
                                </p:cTn>
                              </p:par>
                            </p:childTnLst>
                          </p:cTn>
                        </p:par>
                        <p:par>
                          <p:cTn id="82" fill="hold">
                            <p:stCondLst>
                              <p:cond delay="500"/>
                            </p:stCondLst>
                            <p:childTnLst>
                              <p:par>
                                <p:cTn id="83" presetID="9" presetClass="emph" presetSubtype="0" grpId="1" nodeType="afterEffect">
                                  <p:stCondLst>
                                    <p:cond delay="0"/>
                                  </p:stCondLst>
                                  <p:childTnLst>
                                    <p:set>
                                      <p:cBhvr rctx="PPT">
                                        <p:cTn id="84" dur="indefinite"/>
                                        <p:tgtEl>
                                          <p:spTgt spid="1481743"/>
                                        </p:tgtEl>
                                        <p:attrNameLst>
                                          <p:attrName>style.opacity</p:attrName>
                                        </p:attrNameLst>
                                      </p:cBhvr>
                                      <p:to>
                                        <p:strVal val="0.5"/>
                                      </p:to>
                                    </p:set>
                                    <p:animEffect filter="image" prLst="opacity: 0.5">
                                      <p:cBhvr rctx="IE">
                                        <p:cTn id="85" dur="indefinite"/>
                                        <p:tgtEl>
                                          <p:spTgt spid="1481743"/>
                                        </p:tgtEl>
                                      </p:cBhvr>
                                    </p:animEffect>
                                  </p:childTnLst>
                                </p:cTn>
                              </p:par>
                            </p:childTnLst>
                          </p:cTn>
                        </p:par>
                        <p:par>
                          <p:cTn id="86" fill="hold">
                            <p:stCondLst>
                              <p:cond delay="500"/>
                            </p:stCondLst>
                            <p:childTnLst>
                              <p:par>
                                <p:cTn id="87" presetID="9" presetClass="emph" presetSubtype="0" grpId="1" nodeType="afterEffect">
                                  <p:stCondLst>
                                    <p:cond delay="0"/>
                                  </p:stCondLst>
                                  <p:childTnLst>
                                    <p:set>
                                      <p:cBhvr rctx="PPT">
                                        <p:cTn id="88" dur="indefinite"/>
                                        <p:tgtEl>
                                          <p:spTgt spid="1481744"/>
                                        </p:tgtEl>
                                        <p:attrNameLst>
                                          <p:attrName>style.opacity</p:attrName>
                                        </p:attrNameLst>
                                      </p:cBhvr>
                                      <p:to>
                                        <p:strVal val="0.5"/>
                                      </p:to>
                                    </p:set>
                                    <p:animEffect filter="image" prLst="opacity: 0.5">
                                      <p:cBhvr rctx="IE">
                                        <p:cTn id="89" dur="indefinite"/>
                                        <p:tgtEl>
                                          <p:spTgt spid="1481744"/>
                                        </p:tgtEl>
                                      </p:cBhvr>
                                    </p:animEffect>
                                  </p:childTnLst>
                                </p:cTn>
                              </p:par>
                            </p:childTnLst>
                          </p:cTn>
                        </p:par>
                        <p:par>
                          <p:cTn id="90" fill="hold">
                            <p:stCondLst>
                              <p:cond delay="500"/>
                            </p:stCondLst>
                            <p:childTnLst>
                              <p:par>
                                <p:cTn id="91" presetID="9" presetClass="emph" presetSubtype="0" grpId="1" nodeType="afterEffect">
                                  <p:stCondLst>
                                    <p:cond delay="0"/>
                                  </p:stCondLst>
                                  <p:childTnLst>
                                    <p:set>
                                      <p:cBhvr rctx="PPT">
                                        <p:cTn id="92" dur="indefinite"/>
                                        <p:tgtEl>
                                          <p:spTgt spid="1481745"/>
                                        </p:tgtEl>
                                        <p:attrNameLst>
                                          <p:attrName>style.opacity</p:attrName>
                                        </p:attrNameLst>
                                      </p:cBhvr>
                                      <p:to>
                                        <p:strVal val="0.5"/>
                                      </p:to>
                                    </p:set>
                                    <p:animEffect filter="image" prLst="opacity: 0.5">
                                      <p:cBhvr rctx="IE">
                                        <p:cTn id="93" dur="indefinite"/>
                                        <p:tgtEl>
                                          <p:spTgt spid="1481745"/>
                                        </p:tgtEl>
                                      </p:cBhvr>
                                    </p:animEffect>
                                  </p:childTnLst>
                                </p:cTn>
                              </p:par>
                            </p:childTnLst>
                          </p:cTn>
                        </p:par>
                        <p:par>
                          <p:cTn id="94" fill="hold">
                            <p:stCondLst>
                              <p:cond delay="500"/>
                            </p:stCondLst>
                            <p:childTnLst>
                              <p:par>
                                <p:cTn id="95" presetID="9" presetClass="emph" presetSubtype="0" grpId="1" nodeType="afterEffect">
                                  <p:stCondLst>
                                    <p:cond delay="0"/>
                                  </p:stCondLst>
                                  <p:childTnLst>
                                    <p:set>
                                      <p:cBhvr rctx="PPT">
                                        <p:cTn id="96" dur="indefinite"/>
                                        <p:tgtEl>
                                          <p:spTgt spid="1481746"/>
                                        </p:tgtEl>
                                        <p:attrNameLst>
                                          <p:attrName>style.opacity</p:attrName>
                                        </p:attrNameLst>
                                      </p:cBhvr>
                                      <p:to>
                                        <p:strVal val="0.5"/>
                                      </p:to>
                                    </p:set>
                                    <p:animEffect filter="image" prLst="opacity: 0.5">
                                      <p:cBhvr rctx="IE">
                                        <p:cTn id="97" dur="indefinite"/>
                                        <p:tgtEl>
                                          <p:spTgt spid="1481746"/>
                                        </p:tgtEl>
                                      </p:cBhvr>
                                    </p:animEffect>
                                  </p:childTnLst>
                                </p:cTn>
                              </p:par>
                            </p:childTnLst>
                          </p:cTn>
                        </p:par>
                        <p:par>
                          <p:cTn id="98" fill="hold">
                            <p:stCondLst>
                              <p:cond delay="500"/>
                            </p:stCondLst>
                            <p:childTnLst>
                              <p:par>
                                <p:cTn id="99" presetID="9" presetClass="emph" presetSubtype="0" grpId="1" nodeType="afterEffect">
                                  <p:stCondLst>
                                    <p:cond delay="0"/>
                                  </p:stCondLst>
                                  <p:childTnLst>
                                    <p:set>
                                      <p:cBhvr rctx="PPT">
                                        <p:cTn id="100" dur="indefinite"/>
                                        <p:tgtEl>
                                          <p:spTgt spid="1481747"/>
                                        </p:tgtEl>
                                        <p:attrNameLst>
                                          <p:attrName>style.opacity</p:attrName>
                                        </p:attrNameLst>
                                      </p:cBhvr>
                                      <p:to>
                                        <p:strVal val="0.5"/>
                                      </p:to>
                                    </p:set>
                                    <p:animEffect filter="image" prLst="opacity: 0.5">
                                      <p:cBhvr rctx="IE">
                                        <p:cTn id="101" dur="indefinite"/>
                                        <p:tgtEl>
                                          <p:spTgt spid="1481747"/>
                                        </p:tgtEl>
                                      </p:cBhvr>
                                    </p:animEffect>
                                  </p:childTnLst>
                                </p:cTn>
                              </p:par>
                            </p:childTnLst>
                          </p:cTn>
                        </p:par>
                        <p:par>
                          <p:cTn id="102" fill="hold">
                            <p:stCondLst>
                              <p:cond delay="500"/>
                            </p:stCondLst>
                            <p:childTnLst>
                              <p:par>
                                <p:cTn id="103" presetID="9" presetClass="emph" presetSubtype="0" grpId="1" nodeType="afterEffect">
                                  <p:stCondLst>
                                    <p:cond delay="0"/>
                                  </p:stCondLst>
                                  <p:childTnLst>
                                    <p:set>
                                      <p:cBhvr rctx="PPT">
                                        <p:cTn id="104" dur="indefinite"/>
                                        <p:tgtEl>
                                          <p:spTgt spid="1481748"/>
                                        </p:tgtEl>
                                        <p:attrNameLst>
                                          <p:attrName>style.opacity</p:attrName>
                                        </p:attrNameLst>
                                      </p:cBhvr>
                                      <p:to>
                                        <p:strVal val="0.5"/>
                                      </p:to>
                                    </p:set>
                                    <p:animEffect filter="image" prLst="opacity: 0.5">
                                      <p:cBhvr rctx="IE">
                                        <p:cTn id="105" dur="indefinite"/>
                                        <p:tgtEl>
                                          <p:spTgt spid="1481748"/>
                                        </p:tgtEl>
                                      </p:cBhvr>
                                    </p:animEffect>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grpId="0" nodeType="clickEffect">
                                  <p:stCondLst>
                                    <p:cond delay="0"/>
                                  </p:stCondLst>
                                  <p:childTnLst>
                                    <p:set>
                                      <p:cBhvr>
                                        <p:cTn id="109" dur="1" fill="hold">
                                          <p:stCondLst>
                                            <p:cond delay="0"/>
                                          </p:stCondLst>
                                        </p:cTn>
                                        <p:tgtEl>
                                          <p:spTgt spid="1481755"/>
                                        </p:tgtEl>
                                        <p:attrNameLst>
                                          <p:attrName>style.visibility</p:attrName>
                                        </p:attrNameLst>
                                      </p:cBhvr>
                                      <p:to>
                                        <p:strVal val="visible"/>
                                      </p:to>
                                    </p:set>
                                    <p:animEffect transition="in" filter="fade">
                                      <p:cBhvr>
                                        <p:cTn id="110" dur="1000"/>
                                        <p:tgtEl>
                                          <p:spTgt spid="1481755"/>
                                        </p:tgtEl>
                                      </p:cBhvr>
                                    </p:animEffect>
                                    <p:anim calcmode="lin" valueType="num">
                                      <p:cBhvr>
                                        <p:cTn id="111" dur="1000" fill="hold"/>
                                        <p:tgtEl>
                                          <p:spTgt spid="1481755"/>
                                        </p:tgtEl>
                                        <p:attrNameLst>
                                          <p:attrName>ppt_x</p:attrName>
                                        </p:attrNameLst>
                                      </p:cBhvr>
                                      <p:tavLst>
                                        <p:tav tm="0">
                                          <p:val>
                                            <p:strVal val="#ppt_x"/>
                                          </p:val>
                                        </p:tav>
                                        <p:tav tm="100000">
                                          <p:val>
                                            <p:strVal val="#ppt_x"/>
                                          </p:val>
                                        </p:tav>
                                      </p:tavLst>
                                    </p:anim>
                                    <p:anim calcmode="lin" valueType="num">
                                      <p:cBhvr>
                                        <p:cTn id="112" dur="1000" fill="hold"/>
                                        <p:tgtEl>
                                          <p:spTgt spid="1481755"/>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1481756"/>
                                        </p:tgtEl>
                                        <p:attrNameLst>
                                          <p:attrName>style.visibility</p:attrName>
                                        </p:attrNameLst>
                                      </p:cBhvr>
                                      <p:to>
                                        <p:strVal val="visible"/>
                                      </p:to>
                                    </p:set>
                                    <p:animEffect transition="in" filter="dissolve">
                                      <p:cBhvr>
                                        <p:cTn id="117" dur="500"/>
                                        <p:tgtEl>
                                          <p:spTgt spid="1481756"/>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1481757"/>
                                        </p:tgtEl>
                                        <p:attrNameLst>
                                          <p:attrName>style.visibility</p:attrName>
                                        </p:attrNameLst>
                                      </p:cBhvr>
                                      <p:to>
                                        <p:strVal val="visible"/>
                                      </p:to>
                                    </p:set>
                                    <p:animEffect transition="in" filter="dissolve">
                                      <p:cBhvr>
                                        <p:cTn id="120" dur="500"/>
                                        <p:tgtEl>
                                          <p:spTgt spid="1481757"/>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1481759"/>
                                        </p:tgtEl>
                                        <p:attrNameLst>
                                          <p:attrName>style.visibility</p:attrName>
                                        </p:attrNameLst>
                                      </p:cBhvr>
                                      <p:to>
                                        <p:strVal val="visible"/>
                                      </p:to>
                                    </p:set>
                                    <p:animEffect transition="in" filter="dissolve">
                                      <p:cBhvr>
                                        <p:cTn id="123" dur="500"/>
                                        <p:tgtEl>
                                          <p:spTgt spid="1481759"/>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1481760"/>
                                        </p:tgtEl>
                                        <p:attrNameLst>
                                          <p:attrName>style.visibility</p:attrName>
                                        </p:attrNameLst>
                                      </p:cBhvr>
                                      <p:to>
                                        <p:strVal val="visible"/>
                                      </p:to>
                                    </p:set>
                                    <p:animEffect transition="in" filter="dissolve">
                                      <p:cBhvr>
                                        <p:cTn id="126" dur="500"/>
                                        <p:tgtEl>
                                          <p:spTgt spid="1481760"/>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1481761"/>
                                        </p:tgtEl>
                                        <p:attrNameLst>
                                          <p:attrName>style.visibility</p:attrName>
                                        </p:attrNameLst>
                                      </p:cBhvr>
                                      <p:to>
                                        <p:strVal val="visible"/>
                                      </p:to>
                                    </p:set>
                                    <p:animEffect transition="in" filter="dissolve">
                                      <p:cBhvr>
                                        <p:cTn id="129" dur="500"/>
                                        <p:tgtEl>
                                          <p:spTgt spid="1481761"/>
                                        </p:tgtEl>
                                      </p:cBhvr>
                                    </p:animEffect>
                                  </p:childTnLst>
                                </p:cTn>
                              </p:par>
                            </p:childTnLst>
                          </p:cTn>
                        </p:par>
                        <p:par>
                          <p:cTn id="130" fill="hold">
                            <p:stCondLst>
                              <p:cond delay="500"/>
                            </p:stCondLst>
                            <p:childTnLst>
                              <p:par>
                                <p:cTn id="131" presetID="9" presetClass="emph" presetSubtype="0" nodeType="afterEffect">
                                  <p:stCondLst>
                                    <p:cond delay="0"/>
                                  </p:stCondLst>
                                  <p:childTnLst>
                                    <p:set>
                                      <p:cBhvr rctx="PPT">
                                        <p:cTn id="132" dur="indefinite"/>
                                        <p:tgtEl>
                                          <p:spTgt spid="1481749"/>
                                        </p:tgtEl>
                                        <p:attrNameLst>
                                          <p:attrName>style.opacity</p:attrName>
                                        </p:attrNameLst>
                                      </p:cBhvr>
                                      <p:to>
                                        <p:strVal val="0.5"/>
                                      </p:to>
                                    </p:set>
                                    <p:animEffect filter="image" prLst="opacity: 0.5">
                                      <p:cBhvr rctx="IE">
                                        <p:cTn id="133" dur="indefinite"/>
                                        <p:tgtEl>
                                          <p:spTgt spid="1481749"/>
                                        </p:tgtEl>
                                      </p:cBhvr>
                                    </p:animEffect>
                                  </p:childTnLst>
                                </p:cTn>
                              </p:par>
                            </p:childTnLst>
                          </p:cTn>
                        </p:par>
                        <p:par>
                          <p:cTn id="134" fill="hold">
                            <p:stCondLst>
                              <p:cond delay="500"/>
                            </p:stCondLst>
                            <p:childTnLst>
                              <p:par>
                                <p:cTn id="135" presetID="9" presetClass="emph" presetSubtype="0" grpId="1" nodeType="afterEffect">
                                  <p:stCondLst>
                                    <p:cond delay="0"/>
                                  </p:stCondLst>
                                  <p:childTnLst>
                                    <p:set>
                                      <p:cBhvr rctx="PPT">
                                        <p:cTn id="136" dur="indefinite"/>
                                        <p:tgtEl>
                                          <p:spTgt spid="1481750"/>
                                        </p:tgtEl>
                                        <p:attrNameLst>
                                          <p:attrName>style.opacity</p:attrName>
                                        </p:attrNameLst>
                                      </p:cBhvr>
                                      <p:to>
                                        <p:strVal val="0.5"/>
                                      </p:to>
                                    </p:set>
                                    <p:animEffect filter="image" prLst="opacity: 0.5">
                                      <p:cBhvr rctx="IE">
                                        <p:cTn id="137" dur="indefinite"/>
                                        <p:tgtEl>
                                          <p:spTgt spid="1481750"/>
                                        </p:tgtEl>
                                      </p:cBhvr>
                                    </p:animEffect>
                                  </p:childTnLst>
                                </p:cTn>
                              </p:par>
                            </p:childTnLst>
                          </p:cTn>
                        </p:par>
                        <p:par>
                          <p:cTn id="138" fill="hold">
                            <p:stCondLst>
                              <p:cond delay="500"/>
                            </p:stCondLst>
                            <p:childTnLst>
                              <p:par>
                                <p:cTn id="139" presetID="9" presetClass="emph" presetSubtype="0" grpId="1" nodeType="afterEffect">
                                  <p:stCondLst>
                                    <p:cond delay="0"/>
                                  </p:stCondLst>
                                  <p:childTnLst>
                                    <p:set>
                                      <p:cBhvr rctx="PPT">
                                        <p:cTn id="140" dur="indefinite"/>
                                        <p:tgtEl>
                                          <p:spTgt spid="1481751"/>
                                        </p:tgtEl>
                                        <p:attrNameLst>
                                          <p:attrName>style.opacity</p:attrName>
                                        </p:attrNameLst>
                                      </p:cBhvr>
                                      <p:to>
                                        <p:strVal val="0.5"/>
                                      </p:to>
                                    </p:set>
                                    <p:animEffect filter="image" prLst="opacity: 0.5">
                                      <p:cBhvr rctx="IE">
                                        <p:cTn id="141" dur="indefinite"/>
                                        <p:tgtEl>
                                          <p:spTgt spid="1481751"/>
                                        </p:tgtEl>
                                      </p:cBhvr>
                                    </p:animEffect>
                                  </p:childTnLst>
                                </p:cTn>
                              </p:par>
                            </p:childTnLst>
                          </p:cTn>
                        </p:par>
                        <p:par>
                          <p:cTn id="142" fill="hold">
                            <p:stCondLst>
                              <p:cond delay="500"/>
                            </p:stCondLst>
                            <p:childTnLst>
                              <p:par>
                                <p:cTn id="143" presetID="9" presetClass="emph" presetSubtype="0" grpId="1" nodeType="afterEffect">
                                  <p:stCondLst>
                                    <p:cond delay="0"/>
                                  </p:stCondLst>
                                  <p:childTnLst>
                                    <p:set>
                                      <p:cBhvr rctx="PPT">
                                        <p:cTn id="144" dur="indefinite"/>
                                        <p:tgtEl>
                                          <p:spTgt spid="1481752"/>
                                        </p:tgtEl>
                                        <p:attrNameLst>
                                          <p:attrName>style.opacity</p:attrName>
                                        </p:attrNameLst>
                                      </p:cBhvr>
                                      <p:to>
                                        <p:strVal val="0.5"/>
                                      </p:to>
                                    </p:set>
                                    <p:animEffect filter="image" prLst="opacity: 0.5">
                                      <p:cBhvr rctx="IE">
                                        <p:cTn id="145" dur="indefinite"/>
                                        <p:tgtEl>
                                          <p:spTgt spid="1481752"/>
                                        </p:tgtEl>
                                      </p:cBhvr>
                                    </p:animEffect>
                                  </p:childTnLst>
                                </p:cTn>
                              </p:par>
                            </p:childTnLst>
                          </p:cTn>
                        </p:par>
                        <p:par>
                          <p:cTn id="146" fill="hold">
                            <p:stCondLst>
                              <p:cond delay="500"/>
                            </p:stCondLst>
                            <p:childTnLst>
                              <p:par>
                                <p:cTn id="147" presetID="9" presetClass="emph" presetSubtype="0" grpId="1" nodeType="afterEffect">
                                  <p:stCondLst>
                                    <p:cond delay="0"/>
                                  </p:stCondLst>
                                  <p:childTnLst>
                                    <p:set>
                                      <p:cBhvr rctx="PPT">
                                        <p:cTn id="148" dur="indefinite"/>
                                        <p:tgtEl>
                                          <p:spTgt spid="1481753"/>
                                        </p:tgtEl>
                                        <p:attrNameLst>
                                          <p:attrName>style.opacity</p:attrName>
                                        </p:attrNameLst>
                                      </p:cBhvr>
                                      <p:to>
                                        <p:strVal val="0.5"/>
                                      </p:to>
                                    </p:set>
                                    <p:animEffect filter="image" prLst="opacity: 0.5">
                                      <p:cBhvr rctx="IE">
                                        <p:cTn id="149" dur="indefinite"/>
                                        <p:tgtEl>
                                          <p:spTgt spid="1481753"/>
                                        </p:tgtEl>
                                      </p:cBhvr>
                                    </p:animEffect>
                                  </p:childTnLst>
                                </p:cTn>
                              </p:par>
                            </p:childTnLst>
                          </p:cTn>
                        </p:par>
                        <p:par>
                          <p:cTn id="150" fill="hold">
                            <p:stCondLst>
                              <p:cond delay="500"/>
                            </p:stCondLst>
                            <p:childTnLst>
                              <p:par>
                                <p:cTn id="151" presetID="9" presetClass="emph" presetSubtype="0" grpId="1" nodeType="afterEffect">
                                  <p:stCondLst>
                                    <p:cond delay="0"/>
                                  </p:stCondLst>
                                  <p:childTnLst>
                                    <p:set>
                                      <p:cBhvr rctx="PPT">
                                        <p:cTn id="152" dur="indefinite"/>
                                        <p:tgtEl>
                                          <p:spTgt spid="1481754"/>
                                        </p:tgtEl>
                                        <p:attrNameLst>
                                          <p:attrName>style.opacity</p:attrName>
                                        </p:attrNameLst>
                                      </p:cBhvr>
                                      <p:to>
                                        <p:strVal val="0.5"/>
                                      </p:to>
                                    </p:set>
                                    <p:animEffect filter="image" prLst="opacity: 0.5">
                                      <p:cBhvr rctx="IE">
                                        <p:cTn id="153" dur="indefinite"/>
                                        <p:tgtEl>
                                          <p:spTgt spid="1481754"/>
                                        </p:tgtEl>
                                      </p:cBhvr>
                                    </p:animEffect>
                                  </p:childTnLst>
                                </p:cTn>
                              </p:par>
                            </p:childTnLst>
                          </p:cTn>
                        </p:par>
                        <p:par>
                          <p:cTn id="154" fill="hold">
                            <p:stCondLst>
                              <p:cond delay="500"/>
                            </p:stCondLst>
                            <p:childTnLst>
                              <p:par>
                                <p:cTn id="155" presetID="9" presetClass="emph" presetSubtype="0" grpId="1" nodeType="afterEffect">
                                  <p:stCondLst>
                                    <p:cond delay="0"/>
                                  </p:stCondLst>
                                  <p:childTnLst>
                                    <p:set>
                                      <p:cBhvr rctx="PPT">
                                        <p:cTn id="156" dur="indefinite"/>
                                        <p:tgtEl>
                                          <p:spTgt spid="1481755"/>
                                        </p:tgtEl>
                                        <p:attrNameLst>
                                          <p:attrName>style.opacity</p:attrName>
                                        </p:attrNameLst>
                                      </p:cBhvr>
                                      <p:to>
                                        <p:strVal val="0.5"/>
                                      </p:to>
                                    </p:set>
                                    <p:animEffect filter="image" prLst="opacity: 0.5">
                                      <p:cBhvr rctx="IE">
                                        <p:cTn id="157" dur="indefinite"/>
                                        <p:tgtEl>
                                          <p:spTgt spid="1481755"/>
                                        </p:tgtEl>
                                      </p:cBhvr>
                                    </p:animEffect>
                                  </p:childTnLst>
                                </p:cTn>
                              </p:par>
                            </p:childTnLst>
                          </p:cTn>
                        </p:par>
                      </p:childTnLst>
                    </p:cTn>
                  </p:par>
                  <p:par>
                    <p:cTn id="158" fill="hold">
                      <p:stCondLst>
                        <p:cond delay="indefinite"/>
                      </p:stCondLst>
                      <p:childTnLst>
                        <p:par>
                          <p:cTn id="159" fill="hold">
                            <p:stCondLst>
                              <p:cond delay="0"/>
                            </p:stCondLst>
                            <p:childTnLst>
                              <p:par>
                                <p:cTn id="160" presetID="47" presetClass="entr" presetSubtype="0" fill="hold" grpId="0" nodeType="clickEffect">
                                  <p:stCondLst>
                                    <p:cond delay="0"/>
                                  </p:stCondLst>
                                  <p:childTnLst>
                                    <p:set>
                                      <p:cBhvr>
                                        <p:cTn id="161" dur="1" fill="hold">
                                          <p:stCondLst>
                                            <p:cond delay="0"/>
                                          </p:stCondLst>
                                        </p:cTn>
                                        <p:tgtEl>
                                          <p:spTgt spid="1481762"/>
                                        </p:tgtEl>
                                        <p:attrNameLst>
                                          <p:attrName>style.visibility</p:attrName>
                                        </p:attrNameLst>
                                      </p:cBhvr>
                                      <p:to>
                                        <p:strVal val="visible"/>
                                      </p:to>
                                    </p:set>
                                    <p:animEffect transition="in" filter="fade">
                                      <p:cBhvr>
                                        <p:cTn id="162" dur="1000"/>
                                        <p:tgtEl>
                                          <p:spTgt spid="1481762"/>
                                        </p:tgtEl>
                                      </p:cBhvr>
                                    </p:animEffect>
                                    <p:anim calcmode="lin" valueType="num">
                                      <p:cBhvr>
                                        <p:cTn id="163" dur="1000" fill="hold"/>
                                        <p:tgtEl>
                                          <p:spTgt spid="1481762"/>
                                        </p:tgtEl>
                                        <p:attrNameLst>
                                          <p:attrName>ppt_x</p:attrName>
                                        </p:attrNameLst>
                                      </p:cBhvr>
                                      <p:tavLst>
                                        <p:tav tm="0">
                                          <p:val>
                                            <p:strVal val="#ppt_x"/>
                                          </p:val>
                                        </p:tav>
                                        <p:tav tm="100000">
                                          <p:val>
                                            <p:strVal val="#ppt_x"/>
                                          </p:val>
                                        </p:tav>
                                      </p:tavLst>
                                    </p:anim>
                                    <p:anim calcmode="lin" valueType="num">
                                      <p:cBhvr>
                                        <p:cTn id="164" dur="1000" fill="hold"/>
                                        <p:tgtEl>
                                          <p:spTgt spid="14817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1739" grpId="0"/>
      <p:bldP spid="1481740" grpId="0"/>
      <p:bldP spid="1481741" grpId="0"/>
      <p:bldP spid="1481742" grpId="0"/>
      <p:bldP spid="1481742" grpId="1"/>
      <p:bldP spid="1481743" grpId="0"/>
      <p:bldP spid="1481743" grpId="1"/>
      <p:bldP spid="1481744" grpId="0"/>
      <p:bldP spid="1481744" grpId="1"/>
      <p:bldP spid="1481745" grpId="0"/>
      <p:bldP spid="1481745" grpId="1"/>
      <p:bldP spid="1481746" grpId="0" animBg="1"/>
      <p:bldP spid="1481746" grpId="1" animBg="1"/>
      <p:bldP spid="1481747" grpId="0" animBg="1"/>
      <p:bldP spid="1481747" grpId="1" animBg="1"/>
      <p:bldP spid="1481748" grpId="0"/>
      <p:bldP spid="1481748" grpId="1"/>
      <p:bldP spid="1481750" grpId="0"/>
      <p:bldP spid="1481750" grpId="1"/>
      <p:bldP spid="1481751" grpId="0"/>
      <p:bldP spid="1481751" grpId="1"/>
      <p:bldP spid="1481752" grpId="0"/>
      <p:bldP spid="1481752" grpId="1"/>
      <p:bldP spid="1481753" grpId="0" animBg="1"/>
      <p:bldP spid="1481753" grpId="1" animBg="1"/>
      <p:bldP spid="1481754" grpId="0" animBg="1"/>
      <p:bldP spid="1481754" grpId="1" animBg="1"/>
      <p:bldP spid="1481755" grpId="0"/>
      <p:bldP spid="1481755" grpId="1"/>
      <p:bldP spid="1481757" grpId="0"/>
      <p:bldP spid="1481759" grpId="0"/>
      <p:bldP spid="1481760" grpId="0" animBg="1"/>
      <p:bldP spid="1481761" grpId="0" animBg="1"/>
      <p:bldP spid="148176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09011" name="Rectangle 19"/>
          <p:cNvSpPr>
            <a:spLocks noChangeArrowheads="1"/>
          </p:cNvSpPr>
          <p:nvPr/>
        </p:nvSpPr>
        <p:spPr bwMode="auto">
          <a:xfrm>
            <a:off x="2622550" y="350838"/>
            <a:ext cx="4545013" cy="6234112"/>
          </a:xfrm>
          <a:prstGeom prst="rect">
            <a:avLst/>
          </a:prstGeom>
          <a:solidFill>
            <a:schemeClr val="tx2"/>
          </a:solidFill>
          <a:ln w="57150" cmpd="thickThin">
            <a:solidFill>
              <a:srgbClr val="000000"/>
            </a:solidFill>
            <a:miter lim="800000"/>
            <a:headEnd/>
            <a:tailEnd/>
          </a:ln>
        </p:spPr>
        <p:txBody>
          <a:bodyPr wrap="none" anchor="ctr"/>
          <a:lstStyle/>
          <a:p>
            <a:endParaRPr lang="en-US"/>
          </a:p>
        </p:txBody>
      </p:sp>
      <p:sp>
        <p:nvSpPr>
          <p:cNvPr id="61443" name="Freeform 2"/>
          <p:cNvSpPr>
            <a:spLocks/>
          </p:cNvSpPr>
          <p:nvPr/>
        </p:nvSpPr>
        <p:spPr bwMode="auto">
          <a:xfrm>
            <a:off x="2843213" y="631825"/>
            <a:ext cx="4122737" cy="5278438"/>
          </a:xfrm>
          <a:custGeom>
            <a:avLst/>
            <a:gdLst>
              <a:gd name="T0" fmla="*/ 794 w 2597"/>
              <a:gd name="T1" fmla="*/ 3129 h 3325"/>
              <a:gd name="T2" fmla="*/ 659 w 2597"/>
              <a:gd name="T3" fmla="*/ 2967 h 3325"/>
              <a:gd name="T4" fmla="*/ 641 w 2597"/>
              <a:gd name="T5" fmla="*/ 2688 h 3325"/>
              <a:gd name="T6" fmla="*/ 589 w 2597"/>
              <a:gd name="T7" fmla="*/ 2365 h 3325"/>
              <a:gd name="T8" fmla="*/ 702 w 2597"/>
              <a:gd name="T9" fmla="*/ 2300 h 3325"/>
              <a:gd name="T10" fmla="*/ 947 w 2597"/>
              <a:gd name="T11" fmla="*/ 2374 h 3325"/>
              <a:gd name="T12" fmla="*/ 1265 w 2597"/>
              <a:gd name="T13" fmla="*/ 2461 h 3325"/>
              <a:gd name="T14" fmla="*/ 1538 w 2597"/>
              <a:gd name="T15" fmla="*/ 2587 h 3325"/>
              <a:gd name="T16" fmla="*/ 1553 w 2597"/>
              <a:gd name="T17" fmla="*/ 2884 h 3325"/>
              <a:gd name="T18" fmla="*/ 1405 w 2597"/>
              <a:gd name="T19" fmla="*/ 3216 h 3325"/>
              <a:gd name="T20" fmla="*/ 1387 w 2597"/>
              <a:gd name="T21" fmla="*/ 3325 h 3325"/>
              <a:gd name="T22" fmla="*/ 1556 w 2597"/>
              <a:gd name="T23" fmla="*/ 3159 h 3325"/>
              <a:gd name="T24" fmla="*/ 1638 w 2597"/>
              <a:gd name="T25" fmla="*/ 2976 h 3325"/>
              <a:gd name="T26" fmla="*/ 1739 w 2597"/>
              <a:gd name="T27" fmla="*/ 2923 h 3325"/>
              <a:gd name="T28" fmla="*/ 1884 w 2597"/>
              <a:gd name="T29" fmla="*/ 2985 h 3325"/>
              <a:gd name="T30" fmla="*/ 2112 w 2597"/>
              <a:gd name="T31" fmla="*/ 2976 h 3325"/>
              <a:gd name="T32" fmla="*/ 2277 w 2597"/>
              <a:gd name="T33" fmla="*/ 2797 h 3325"/>
              <a:gd name="T34" fmla="*/ 2574 w 2597"/>
              <a:gd name="T35" fmla="*/ 2775 h 3325"/>
              <a:gd name="T36" fmla="*/ 2566 w 2597"/>
              <a:gd name="T37" fmla="*/ 2701 h 3325"/>
              <a:gd name="T38" fmla="*/ 2443 w 2597"/>
              <a:gd name="T39" fmla="*/ 2688 h 3325"/>
              <a:gd name="T40" fmla="*/ 2328 w 2597"/>
              <a:gd name="T41" fmla="*/ 2485 h 3325"/>
              <a:gd name="T42" fmla="*/ 2282 w 2597"/>
              <a:gd name="T43" fmla="*/ 2675 h 3325"/>
              <a:gd name="T44" fmla="*/ 2177 w 2597"/>
              <a:gd name="T45" fmla="*/ 2719 h 3325"/>
              <a:gd name="T46" fmla="*/ 2125 w 2597"/>
              <a:gd name="T47" fmla="*/ 2662 h 3325"/>
              <a:gd name="T48" fmla="*/ 2217 w 2597"/>
              <a:gd name="T49" fmla="*/ 2341 h 3325"/>
              <a:gd name="T50" fmla="*/ 2264 w 2597"/>
              <a:gd name="T51" fmla="*/ 2051 h 3325"/>
              <a:gd name="T52" fmla="*/ 2282 w 2597"/>
              <a:gd name="T53" fmla="*/ 1571 h 3325"/>
              <a:gd name="T54" fmla="*/ 2142 w 2597"/>
              <a:gd name="T55" fmla="*/ 978 h 3325"/>
              <a:gd name="T56" fmla="*/ 1949 w 2597"/>
              <a:gd name="T57" fmla="*/ 326 h 3325"/>
              <a:gd name="T58" fmla="*/ 1694 w 2597"/>
              <a:gd name="T59" fmla="*/ 73 h 3325"/>
              <a:gd name="T60" fmla="*/ 1414 w 2597"/>
              <a:gd name="T61" fmla="*/ 9 h 3325"/>
              <a:gd name="T62" fmla="*/ 1100 w 2597"/>
              <a:gd name="T63" fmla="*/ 39 h 3325"/>
              <a:gd name="T64" fmla="*/ 811 w 2597"/>
              <a:gd name="T65" fmla="*/ 0 h 3325"/>
              <a:gd name="T66" fmla="*/ 719 w 2597"/>
              <a:gd name="T67" fmla="*/ 64 h 3325"/>
              <a:gd name="T68" fmla="*/ 523 w 2597"/>
              <a:gd name="T69" fmla="*/ 214 h 3325"/>
              <a:gd name="T70" fmla="*/ 411 w 2597"/>
              <a:gd name="T71" fmla="*/ 379 h 3325"/>
              <a:gd name="T72" fmla="*/ 358 w 2597"/>
              <a:gd name="T73" fmla="*/ 655 h 3325"/>
              <a:gd name="T74" fmla="*/ 332 w 2597"/>
              <a:gd name="T75" fmla="*/ 937 h 3325"/>
              <a:gd name="T76" fmla="*/ 231 w 2597"/>
              <a:gd name="T77" fmla="*/ 1235 h 3325"/>
              <a:gd name="T78" fmla="*/ 96 w 2597"/>
              <a:gd name="T79" fmla="*/ 1626 h 3325"/>
              <a:gd name="T80" fmla="*/ 176 w 2597"/>
              <a:gd name="T81" fmla="*/ 2008 h 3325"/>
              <a:gd name="T82" fmla="*/ 83 w 2597"/>
              <a:gd name="T83" fmla="*/ 2313 h 3325"/>
              <a:gd name="T84" fmla="*/ 38 w 2597"/>
              <a:gd name="T85" fmla="*/ 2730 h 3325"/>
              <a:gd name="T86" fmla="*/ 132 w 2597"/>
              <a:gd name="T87" fmla="*/ 2812 h 3325"/>
              <a:gd name="T88" fmla="*/ 359 w 2597"/>
              <a:gd name="T89" fmla="*/ 2953 h 3325"/>
              <a:gd name="T90" fmla="*/ 584 w 2597"/>
              <a:gd name="T91" fmla="*/ 3155 h 3325"/>
              <a:gd name="T92" fmla="*/ 747 w 2597"/>
              <a:gd name="T93" fmla="*/ 3205 h 3325"/>
              <a:gd name="T94" fmla="*/ 938 w 2597"/>
              <a:gd name="T95" fmla="*/ 3247 h 3325"/>
              <a:gd name="T96" fmla="*/ 1017 w 2597"/>
              <a:gd name="T97" fmla="*/ 3198 h 33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7"/>
              <a:gd name="T148" fmla="*/ 0 h 3325"/>
              <a:gd name="T149" fmla="*/ 2597 w 2597"/>
              <a:gd name="T150" fmla="*/ 3325 h 33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7" h="3325">
                <a:moveTo>
                  <a:pt x="982" y="3146"/>
                </a:moveTo>
                <a:lnTo>
                  <a:pt x="877" y="3129"/>
                </a:lnTo>
                <a:lnTo>
                  <a:pt x="794" y="3129"/>
                </a:lnTo>
                <a:lnTo>
                  <a:pt x="728" y="3116"/>
                </a:lnTo>
                <a:lnTo>
                  <a:pt x="685" y="3085"/>
                </a:lnTo>
                <a:lnTo>
                  <a:pt x="659" y="2967"/>
                </a:lnTo>
                <a:lnTo>
                  <a:pt x="650" y="2880"/>
                </a:lnTo>
                <a:lnTo>
                  <a:pt x="650" y="2780"/>
                </a:lnTo>
                <a:lnTo>
                  <a:pt x="641" y="2688"/>
                </a:lnTo>
                <a:lnTo>
                  <a:pt x="606" y="2527"/>
                </a:lnTo>
                <a:lnTo>
                  <a:pt x="589" y="2426"/>
                </a:lnTo>
                <a:lnTo>
                  <a:pt x="589" y="2365"/>
                </a:lnTo>
                <a:lnTo>
                  <a:pt x="602" y="2326"/>
                </a:lnTo>
                <a:lnTo>
                  <a:pt x="628" y="2300"/>
                </a:lnTo>
                <a:lnTo>
                  <a:pt x="702" y="2300"/>
                </a:lnTo>
                <a:lnTo>
                  <a:pt x="833" y="2348"/>
                </a:lnTo>
                <a:lnTo>
                  <a:pt x="907" y="2361"/>
                </a:lnTo>
                <a:lnTo>
                  <a:pt x="947" y="2374"/>
                </a:lnTo>
                <a:lnTo>
                  <a:pt x="1021" y="2404"/>
                </a:lnTo>
                <a:lnTo>
                  <a:pt x="1121" y="2422"/>
                </a:lnTo>
                <a:lnTo>
                  <a:pt x="1265" y="2461"/>
                </a:lnTo>
                <a:lnTo>
                  <a:pt x="1391" y="2490"/>
                </a:lnTo>
                <a:lnTo>
                  <a:pt x="1482" y="2539"/>
                </a:lnTo>
                <a:lnTo>
                  <a:pt x="1538" y="2587"/>
                </a:lnTo>
                <a:lnTo>
                  <a:pt x="1572" y="2647"/>
                </a:lnTo>
                <a:lnTo>
                  <a:pt x="1588" y="2788"/>
                </a:lnTo>
                <a:lnTo>
                  <a:pt x="1553" y="2884"/>
                </a:lnTo>
                <a:lnTo>
                  <a:pt x="1514" y="3028"/>
                </a:lnTo>
                <a:lnTo>
                  <a:pt x="1470" y="3155"/>
                </a:lnTo>
                <a:lnTo>
                  <a:pt x="1405" y="3216"/>
                </a:lnTo>
                <a:lnTo>
                  <a:pt x="1322" y="3282"/>
                </a:lnTo>
                <a:lnTo>
                  <a:pt x="1313" y="3312"/>
                </a:lnTo>
                <a:lnTo>
                  <a:pt x="1387" y="3325"/>
                </a:lnTo>
                <a:lnTo>
                  <a:pt x="1505" y="3308"/>
                </a:lnTo>
                <a:lnTo>
                  <a:pt x="1505" y="3247"/>
                </a:lnTo>
                <a:lnTo>
                  <a:pt x="1556" y="3159"/>
                </a:lnTo>
                <a:lnTo>
                  <a:pt x="1601" y="3107"/>
                </a:lnTo>
                <a:lnTo>
                  <a:pt x="1635" y="3001"/>
                </a:lnTo>
                <a:lnTo>
                  <a:pt x="1638" y="2976"/>
                </a:lnTo>
                <a:lnTo>
                  <a:pt x="1658" y="2941"/>
                </a:lnTo>
                <a:lnTo>
                  <a:pt x="1688" y="2919"/>
                </a:lnTo>
                <a:lnTo>
                  <a:pt x="1739" y="2923"/>
                </a:lnTo>
                <a:lnTo>
                  <a:pt x="1808" y="2947"/>
                </a:lnTo>
                <a:lnTo>
                  <a:pt x="1845" y="2971"/>
                </a:lnTo>
                <a:lnTo>
                  <a:pt x="1884" y="2985"/>
                </a:lnTo>
                <a:lnTo>
                  <a:pt x="1956" y="3003"/>
                </a:lnTo>
                <a:lnTo>
                  <a:pt x="2027" y="2994"/>
                </a:lnTo>
                <a:lnTo>
                  <a:pt x="2112" y="2976"/>
                </a:lnTo>
                <a:lnTo>
                  <a:pt x="2186" y="2902"/>
                </a:lnTo>
                <a:lnTo>
                  <a:pt x="2212" y="2832"/>
                </a:lnTo>
                <a:lnTo>
                  <a:pt x="2277" y="2797"/>
                </a:lnTo>
                <a:lnTo>
                  <a:pt x="2309" y="2785"/>
                </a:lnTo>
                <a:lnTo>
                  <a:pt x="2351" y="2779"/>
                </a:lnTo>
                <a:lnTo>
                  <a:pt x="2574" y="2775"/>
                </a:lnTo>
                <a:lnTo>
                  <a:pt x="2597" y="2755"/>
                </a:lnTo>
                <a:lnTo>
                  <a:pt x="2585" y="2727"/>
                </a:lnTo>
                <a:lnTo>
                  <a:pt x="2566" y="2701"/>
                </a:lnTo>
                <a:lnTo>
                  <a:pt x="2517" y="2694"/>
                </a:lnTo>
                <a:lnTo>
                  <a:pt x="2492" y="2689"/>
                </a:lnTo>
                <a:lnTo>
                  <a:pt x="2443" y="2688"/>
                </a:lnTo>
                <a:lnTo>
                  <a:pt x="2429" y="2529"/>
                </a:lnTo>
                <a:lnTo>
                  <a:pt x="2378" y="2483"/>
                </a:lnTo>
                <a:lnTo>
                  <a:pt x="2328" y="2485"/>
                </a:lnTo>
                <a:lnTo>
                  <a:pt x="2292" y="2505"/>
                </a:lnTo>
                <a:lnTo>
                  <a:pt x="2282" y="2535"/>
                </a:lnTo>
                <a:cubicBezTo>
                  <a:pt x="2282" y="2582"/>
                  <a:pt x="2282" y="2628"/>
                  <a:pt x="2282" y="2675"/>
                </a:cubicBezTo>
                <a:lnTo>
                  <a:pt x="2262" y="2695"/>
                </a:lnTo>
                <a:lnTo>
                  <a:pt x="2228" y="2712"/>
                </a:lnTo>
                <a:lnTo>
                  <a:pt x="2177" y="2719"/>
                </a:lnTo>
                <a:lnTo>
                  <a:pt x="2142" y="2719"/>
                </a:lnTo>
                <a:lnTo>
                  <a:pt x="2132" y="2698"/>
                </a:lnTo>
                <a:lnTo>
                  <a:pt x="2125" y="2662"/>
                </a:lnTo>
                <a:lnTo>
                  <a:pt x="2145" y="2566"/>
                </a:lnTo>
                <a:lnTo>
                  <a:pt x="2199" y="2391"/>
                </a:lnTo>
                <a:lnTo>
                  <a:pt x="2217" y="2341"/>
                </a:lnTo>
                <a:lnTo>
                  <a:pt x="2243" y="2272"/>
                </a:lnTo>
                <a:lnTo>
                  <a:pt x="2258" y="2166"/>
                </a:lnTo>
                <a:lnTo>
                  <a:pt x="2264" y="2051"/>
                </a:lnTo>
                <a:lnTo>
                  <a:pt x="2278" y="1894"/>
                </a:lnTo>
                <a:lnTo>
                  <a:pt x="2288" y="1819"/>
                </a:lnTo>
                <a:lnTo>
                  <a:pt x="2282" y="1571"/>
                </a:lnTo>
                <a:lnTo>
                  <a:pt x="2250" y="1381"/>
                </a:lnTo>
                <a:lnTo>
                  <a:pt x="2210" y="1225"/>
                </a:lnTo>
                <a:lnTo>
                  <a:pt x="2142" y="978"/>
                </a:lnTo>
                <a:lnTo>
                  <a:pt x="2072" y="668"/>
                </a:lnTo>
                <a:lnTo>
                  <a:pt x="1991" y="415"/>
                </a:lnTo>
                <a:lnTo>
                  <a:pt x="1949" y="326"/>
                </a:lnTo>
                <a:lnTo>
                  <a:pt x="1871" y="226"/>
                </a:lnTo>
                <a:lnTo>
                  <a:pt x="1824" y="163"/>
                </a:lnTo>
                <a:lnTo>
                  <a:pt x="1694" y="73"/>
                </a:lnTo>
                <a:lnTo>
                  <a:pt x="1649" y="54"/>
                </a:lnTo>
                <a:lnTo>
                  <a:pt x="1523" y="26"/>
                </a:lnTo>
                <a:lnTo>
                  <a:pt x="1414" y="9"/>
                </a:lnTo>
                <a:lnTo>
                  <a:pt x="1298" y="18"/>
                </a:lnTo>
                <a:lnTo>
                  <a:pt x="1224" y="36"/>
                </a:lnTo>
                <a:lnTo>
                  <a:pt x="1100" y="39"/>
                </a:lnTo>
                <a:lnTo>
                  <a:pt x="990" y="21"/>
                </a:lnTo>
                <a:lnTo>
                  <a:pt x="920" y="9"/>
                </a:lnTo>
                <a:lnTo>
                  <a:pt x="811" y="0"/>
                </a:lnTo>
                <a:lnTo>
                  <a:pt x="759" y="9"/>
                </a:lnTo>
                <a:lnTo>
                  <a:pt x="724" y="39"/>
                </a:lnTo>
                <a:lnTo>
                  <a:pt x="719" y="64"/>
                </a:lnTo>
                <a:lnTo>
                  <a:pt x="678" y="97"/>
                </a:lnTo>
                <a:lnTo>
                  <a:pt x="573" y="166"/>
                </a:lnTo>
                <a:lnTo>
                  <a:pt x="523" y="214"/>
                </a:lnTo>
                <a:lnTo>
                  <a:pt x="483" y="265"/>
                </a:lnTo>
                <a:lnTo>
                  <a:pt x="447" y="313"/>
                </a:lnTo>
                <a:lnTo>
                  <a:pt x="411" y="379"/>
                </a:lnTo>
                <a:lnTo>
                  <a:pt x="398" y="412"/>
                </a:lnTo>
                <a:lnTo>
                  <a:pt x="369" y="510"/>
                </a:lnTo>
                <a:lnTo>
                  <a:pt x="358" y="655"/>
                </a:lnTo>
                <a:lnTo>
                  <a:pt x="353" y="828"/>
                </a:lnTo>
                <a:lnTo>
                  <a:pt x="338" y="876"/>
                </a:lnTo>
                <a:lnTo>
                  <a:pt x="332" y="937"/>
                </a:lnTo>
                <a:lnTo>
                  <a:pt x="314" y="1065"/>
                </a:lnTo>
                <a:lnTo>
                  <a:pt x="290" y="1135"/>
                </a:lnTo>
                <a:lnTo>
                  <a:pt x="231" y="1235"/>
                </a:lnTo>
                <a:lnTo>
                  <a:pt x="135" y="1440"/>
                </a:lnTo>
                <a:lnTo>
                  <a:pt x="110" y="1542"/>
                </a:lnTo>
                <a:lnTo>
                  <a:pt x="96" y="1626"/>
                </a:lnTo>
                <a:lnTo>
                  <a:pt x="96" y="1746"/>
                </a:lnTo>
                <a:lnTo>
                  <a:pt x="152" y="1929"/>
                </a:lnTo>
                <a:lnTo>
                  <a:pt x="176" y="2008"/>
                </a:lnTo>
                <a:lnTo>
                  <a:pt x="180" y="2082"/>
                </a:lnTo>
                <a:lnTo>
                  <a:pt x="164" y="2152"/>
                </a:lnTo>
                <a:lnTo>
                  <a:pt x="83" y="2313"/>
                </a:lnTo>
                <a:lnTo>
                  <a:pt x="0" y="2548"/>
                </a:lnTo>
                <a:lnTo>
                  <a:pt x="17" y="2692"/>
                </a:lnTo>
                <a:lnTo>
                  <a:pt x="38" y="2730"/>
                </a:lnTo>
                <a:lnTo>
                  <a:pt x="68" y="2760"/>
                </a:lnTo>
                <a:lnTo>
                  <a:pt x="120" y="2790"/>
                </a:lnTo>
                <a:lnTo>
                  <a:pt x="132" y="2812"/>
                </a:lnTo>
                <a:lnTo>
                  <a:pt x="188" y="2835"/>
                </a:lnTo>
                <a:lnTo>
                  <a:pt x="263" y="2878"/>
                </a:lnTo>
                <a:lnTo>
                  <a:pt x="359" y="2953"/>
                </a:lnTo>
                <a:lnTo>
                  <a:pt x="390" y="2998"/>
                </a:lnTo>
                <a:lnTo>
                  <a:pt x="434" y="3025"/>
                </a:lnTo>
                <a:lnTo>
                  <a:pt x="584" y="3155"/>
                </a:lnTo>
                <a:lnTo>
                  <a:pt x="621" y="3198"/>
                </a:lnTo>
                <a:lnTo>
                  <a:pt x="689" y="3216"/>
                </a:lnTo>
                <a:lnTo>
                  <a:pt x="747" y="3205"/>
                </a:lnTo>
                <a:lnTo>
                  <a:pt x="838" y="3207"/>
                </a:lnTo>
                <a:lnTo>
                  <a:pt x="887" y="3237"/>
                </a:lnTo>
                <a:lnTo>
                  <a:pt x="938" y="3247"/>
                </a:lnTo>
                <a:lnTo>
                  <a:pt x="974" y="3244"/>
                </a:lnTo>
                <a:lnTo>
                  <a:pt x="1016" y="3229"/>
                </a:lnTo>
                <a:lnTo>
                  <a:pt x="1017" y="3198"/>
                </a:lnTo>
                <a:lnTo>
                  <a:pt x="1016" y="3172"/>
                </a:lnTo>
                <a:lnTo>
                  <a:pt x="982" y="3146"/>
                </a:lnTo>
                <a:close/>
              </a:path>
            </a:pathLst>
          </a:custGeom>
          <a:solidFill>
            <a:schemeClr val="tx1"/>
          </a:solidFill>
          <a:ln w="9525">
            <a:noFill/>
            <a:miter lim="800000"/>
            <a:headEnd/>
            <a:tailEnd/>
          </a:ln>
        </p:spPr>
        <p:txBody>
          <a:bodyPr wrap="none"/>
          <a:lstStyle/>
          <a:p>
            <a:endParaRPr lang="en-US"/>
          </a:p>
        </p:txBody>
      </p:sp>
      <p:sp>
        <p:nvSpPr>
          <p:cNvPr id="1108997" name="Freeform 5"/>
          <p:cNvSpPr>
            <a:spLocks/>
          </p:cNvSpPr>
          <p:nvPr/>
        </p:nvSpPr>
        <p:spPr bwMode="auto">
          <a:xfrm>
            <a:off x="3794125" y="2162175"/>
            <a:ext cx="758825" cy="1208088"/>
          </a:xfrm>
          <a:custGeom>
            <a:avLst/>
            <a:gdLst>
              <a:gd name="T0" fmla="*/ 156 w 478"/>
              <a:gd name="T1" fmla="*/ 722 h 761"/>
              <a:gd name="T2" fmla="*/ 144 w 478"/>
              <a:gd name="T3" fmla="*/ 653 h 761"/>
              <a:gd name="T4" fmla="*/ 135 w 478"/>
              <a:gd name="T5" fmla="*/ 633 h 761"/>
              <a:gd name="T6" fmla="*/ 127 w 478"/>
              <a:gd name="T7" fmla="*/ 567 h 761"/>
              <a:gd name="T8" fmla="*/ 123 w 478"/>
              <a:gd name="T9" fmla="*/ 519 h 761"/>
              <a:gd name="T10" fmla="*/ 96 w 478"/>
              <a:gd name="T11" fmla="*/ 453 h 761"/>
              <a:gd name="T12" fmla="*/ 79 w 478"/>
              <a:gd name="T13" fmla="*/ 380 h 761"/>
              <a:gd name="T14" fmla="*/ 49 w 478"/>
              <a:gd name="T15" fmla="*/ 317 h 761"/>
              <a:gd name="T16" fmla="*/ 43 w 478"/>
              <a:gd name="T17" fmla="*/ 276 h 761"/>
              <a:gd name="T18" fmla="*/ 30 w 478"/>
              <a:gd name="T19" fmla="*/ 245 h 761"/>
              <a:gd name="T20" fmla="*/ 22 w 478"/>
              <a:gd name="T21" fmla="*/ 224 h 761"/>
              <a:gd name="T22" fmla="*/ 9 w 478"/>
              <a:gd name="T23" fmla="*/ 195 h 761"/>
              <a:gd name="T24" fmla="*/ 9 w 478"/>
              <a:gd name="T25" fmla="*/ 149 h 761"/>
              <a:gd name="T26" fmla="*/ 0 w 478"/>
              <a:gd name="T27" fmla="*/ 66 h 761"/>
              <a:gd name="T28" fmla="*/ 13 w 478"/>
              <a:gd name="T29" fmla="*/ 12 h 761"/>
              <a:gd name="T30" fmla="*/ 58 w 478"/>
              <a:gd name="T31" fmla="*/ 0 h 761"/>
              <a:gd name="T32" fmla="*/ 121 w 478"/>
              <a:gd name="T33" fmla="*/ 50 h 761"/>
              <a:gd name="T34" fmla="*/ 193 w 478"/>
              <a:gd name="T35" fmla="*/ 113 h 761"/>
              <a:gd name="T36" fmla="*/ 262 w 478"/>
              <a:gd name="T37" fmla="*/ 98 h 761"/>
              <a:gd name="T38" fmla="*/ 279 w 478"/>
              <a:gd name="T39" fmla="*/ 63 h 761"/>
              <a:gd name="T40" fmla="*/ 279 w 478"/>
              <a:gd name="T41" fmla="*/ 36 h 761"/>
              <a:gd name="T42" fmla="*/ 304 w 478"/>
              <a:gd name="T43" fmla="*/ 23 h 761"/>
              <a:gd name="T44" fmla="*/ 372 w 478"/>
              <a:gd name="T45" fmla="*/ 26 h 761"/>
              <a:gd name="T46" fmla="*/ 423 w 478"/>
              <a:gd name="T47" fmla="*/ 41 h 761"/>
              <a:gd name="T48" fmla="*/ 472 w 478"/>
              <a:gd name="T49" fmla="*/ 77 h 761"/>
              <a:gd name="T50" fmla="*/ 457 w 478"/>
              <a:gd name="T51" fmla="*/ 177 h 761"/>
              <a:gd name="T52" fmla="*/ 403 w 478"/>
              <a:gd name="T53" fmla="*/ 282 h 761"/>
              <a:gd name="T54" fmla="*/ 385 w 478"/>
              <a:gd name="T55" fmla="*/ 339 h 761"/>
              <a:gd name="T56" fmla="*/ 357 w 478"/>
              <a:gd name="T57" fmla="*/ 387 h 761"/>
              <a:gd name="T58" fmla="*/ 315 w 478"/>
              <a:gd name="T59" fmla="*/ 449 h 761"/>
              <a:gd name="T60" fmla="*/ 307 w 478"/>
              <a:gd name="T61" fmla="*/ 477 h 761"/>
              <a:gd name="T62" fmla="*/ 271 w 478"/>
              <a:gd name="T63" fmla="*/ 521 h 761"/>
              <a:gd name="T64" fmla="*/ 250 w 478"/>
              <a:gd name="T65" fmla="*/ 558 h 761"/>
              <a:gd name="T66" fmla="*/ 237 w 478"/>
              <a:gd name="T67" fmla="*/ 596 h 761"/>
              <a:gd name="T68" fmla="*/ 219 w 478"/>
              <a:gd name="T69" fmla="*/ 647 h 761"/>
              <a:gd name="T70" fmla="*/ 202 w 478"/>
              <a:gd name="T71" fmla="*/ 687 h 761"/>
              <a:gd name="T72" fmla="*/ 183 w 478"/>
              <a:gd name="T73" fmla="*/ 743 h 761"/>
              <a:gd name="T74" fmla="*/ 156 w 478"/>
              <a:gd name="T75" fmla="*/ 761 h 7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8"/>
              <a:gd name="T115" fmla="*/ 0 h 761"/>
              <a:gd name="T116" fmla="*/ 478 w 478"/>
              <a:gd name="T117" fmla="*/ 761 h 7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8" h="761">
                <a:moveTo>
                  <a:pt x="156" y="761"/>
                </a:moveTo>
                <a:lnTo>
                  <a:pt x="156" y="722"/>
                </a:lnTo>
                <a:lnTo>
                  <a:pt x="144" y="693"/>
                </a:lnTo>
                <a:lnTo>
                  <a:pt x="144" y="653"/>
                </a:lnTo>
                <a:lnTo>
                  <a:pt x="144" y="639"/>
                </a:lnTo>
                <a:lnTo>
                  <a:pt x="135" y="633"/>
                </a:lnTo>
                <a:lnTo>
                  <a:pt x="127" y="599"/>
                </a:lnTo>
                <a:lnTo>
                  <a:pt x="127" y="567"/>
                </a:lnTo>
                <a:lnTo>
                  <a:pt x="118" y="530"/>
                </a:lnTo>
                <a:lnTo>
                  <a:pt x="123" y="519"/>
                </a:lnTo>
                <a:lnTo>
                  <a:pt x="112" y="489"/>
                </a:lnTo>
                <a:lnTo>
                  <a:pt x="96" y="453"/>
                </a:lnTo>
                <a:lnTo>
                  <a:pt x="87" y="420"/>
                </a:lnTo>
                <a:lnTo>
                  <a:pt x="79" y="380"/>
                </a:lnTo>
                <a:lnTo>
                  <a:pt x="69" y="350"/>
                </a:lnTo>
                <a:lnTo>
                  <a:pt x="49" y="317"/>
                </a:lnTo>
                <a:lnTo>
                  <a:pt x="51" y="293"/>
                </a:lnTo>
                <a:lnTo>
                  <a:pt x="43" y="276"/>
                </a:lnTo>
                <a:lnTo>
                  <a:pt x="43" y="260"/>
                </a:lnTo>
                <a:lnTo>
                  <a:pt x="30" y="245"/>
                </a:lnTo>
                <a:lnTo>
                  <a:pt x="21" y="234"/>
                </a:lnTo>
                <a:lnTo>
                  <a:pt x="22" y="224"/>
                </a:lnTo>
                <a:lnTo>
                  <a:pt x="22" y="212"/>
                </a:lnTo>
                <a:lnTo>
                  <a:pt x="9" y="195"/>
                </a:lnTo>
                <a:lnTo>
                  <a:pt x="9" y="167"/>
                </a:lnTo>
                <a:lnTo>
                  <a:pt x="9" y="149"/>
                </a:lnTo>
                <a:lnTo>
                  <a:pt x="0" y="134"/>
                </a:lnTo>
                <a:lnTo>
                  <a:pt x="0" y="66"/>
                </a:lnTo>
                <a:lnTo>
                  <a:pt x="6" y="27"/>
                </a:lnTo>
                <a:lnTo>
                  <a:pt x="13" y="12"/>
                </a:lnTo>
                <a:lnTo>
                  <a:pt x="25" y="0"/>
                </a:lnTo>
                <a:lnTo>
                  <a:pt x="58" y="0"/>
                </a:lnTo>
                <a:lnTo>
                  <a:pt x="88" y="15"/>
                </a:lnTo>
                <a:lnTo>
                  <a:pt x="121" y="50"/>
                </a:lnTo>
                <a:lnTo>
                  <a:pt x="151" y="92"/>
                </a:lnTo>
                <a:lnTo>
                  <a:pt x="193" y="113"/>
                </a:lnTo>
                <a:lnTo>
                  <a:pt x="222" y="122"/>
                </a:lnTo>
                <a:lnTo>
                  <a:pt x="262" y="98"/>
                </a:lnTo>
                <a:lnTo>
                  <a:pt x="279" y="77"/>
                </a:lnTo>
                <a:lnTo>
                  <a:pt x="279" y="63"/>
                </a:lnTo>
                <a:lnTo>
                  <a:pt x="279" y="50"/>
                </a:lnTo>
                <a:lnTo>
                  <a:pt x="279" y="36"/>
                </a:lnTo>
                <a:lnTo>
                  <a:pt x="279" y="24"/>
                </a:lnTo>
                <a:lnTo>
                  <a:pt x="304" y="23"/>
                </a:lnTo>
                <a:lnTo>
                  <a:pt x="342" y="20"/>
                </a:lnTo>
                <a:lnTo>
                  <a:pt x="372" y="26"/>
                </a:lnTo>
                <a:lnTo>
                  <a:pt x="402" y="30"/>
                </a:lnTo>
                <a:lnTo>
                  <a:pt x="423" y="41"/>
                </a:lnTo>
                <a:lnTo>
                  <a:pt x="450" y="53"/>
                </a:lnTo>
                <a:lnTo>
                  <a:pt x="472" y="77"/>
                </a:lnTo>
                <a:lnTo>
                  <a:pt x="478" y="135"/>
                </a:lnTo>
                <a:lnTo>
                  <a:pt x="457" y="177"/>
                </a:lnTo>
                <a:lnTo>
                  <a:pt x="435" y="215"/>
                </a:lnTo>
                <a:lnTo>
                  <a:pt x="403" y="282"/>
                </a:lnTo>
                <a:lnTo>
                  <a:pt x="394" y="318"/>
                </a:lnTo>
                <a:lnTo>
                  <a:pt x="385" y="339"/>
                </a:lnTo>
                <a:lnTo>
                  <a:pt x="360" y="371"/>
                </a:lnTo>
                <a:lnTo>
                  <a:pt x="357" y="387"/>
                </a:lnTo>
                <a:lnTo>
                  <a:pt x="342" y="414"/>
                </a:lnTo>
                <a:lnTo>
                  <a:pt x="315" y="449"/>
                </a:lnTo>
                <a:lnTo>
                  <a:pt x="312" y="467"/>
                </a:lnTo>
                <a:lnTo>
                  <a:pt x="307" y="477"/>
                </a:lnTo>
                <a:lnTo>
                  <a:pt x="292" y="494"/>
                </a:lnTo>
                <a:lnTo>
                  <a:pt x="271" y="521"/>
                </a:lnTo>
                <a:lnTo>
                  <a:pt x="261" y="537"/>
                </a:lnTo>
                <a:lnTo>
                  <a:pt x="250" y="558"/>
                </a:lnTo>
                <a:lnTo>
                  <a:pt x="238" y="572"/>
                </a:lnTo>
                <a:lnTo>
                  <a:pt x="237" y="596"/>
                </a:lnTo>
                <a:lnTo>
                  <a:pt x="228" y="617"/>
                </a:lnTo>
                <a:lnTo>
                  <a:pt x="219" y="647"/>
                </a:lnTo>
                <a:lnTo>
                  <a:pt x="214" y="665"/>
                </a:lnTo>
                <a:lnTo>
                  <a:pt x="202" y="687"/>
                </a:lnTo>
                <a:lnTo>
                  <a:pt x="193" y="719"/>
                </a:lnTo>
                <a:lnTo>
                  <a:pt x="183" y="743"/>
                </a:lnTo>
                <a:lnTo>
                  <a:pt x="166" y="756"/>
                </a:lnTo>
                <a:lnTo>
                  <a:pt x="156" y="761"/>
                </a:lnTo>
                <a:close/>
              </a:path>
            </a:pathLst>
          </a:custGeom>
          <a:solidFill>
            <a:srgbClr val="000000"/>
          </a:solidFill>
          <a:ln w="9525">
            <a:noFill/>
            <a:miter lim="800000"/>
            <a:headEnd/>
            <a:tailEnd/>
          </a:ln>
        </p:spPr>
        <p:txBody>
          <a:bodyPr wrap="none"/>
          <a:lstStyle/>
          <a:p>
            <a:endParaRPr lang="en-US"/>
          </a:p>
        </p:txBody>
      </p:sp>
      <p:sp>
        <p:nvSpPr>
          <p:cNvPr id="1108998" name="Freeform 6"/>
          <p:cNvSpPr>
            <a:spLocks/>
          </p:cNvSpPr>
          <p:nvPr/>
        </p:nvSpPr>
        <p:spPr bwMode="auto">
          <a:xfrm>
            <a:off x="3854450" y="1019175"/>
            <a:ext cx="1879600" cy="2155825"/>
          </a:xfrm>
          <a:custGeom>
            <a:avLst/>
            <a:gdLst>
              <a:gd name="T0" fmla="*/ 1056 w 1184"/>
              <a:gd name="T1" fmla="*/ 1272 h 1358"/>
              <a:gd name="T2" fmla="*/ 1066 w 1184"/>
              <a:gd name="T3" fmla="*/ 1148 h 1358"/>
              <a:gd name="T4" fmla="*/ 1100 w 1184"/>
              <a:gd name="T5" fmla="*/ 1018 h 1358"/>
              <a:gd name="T6" fmla="*/ 1134 w 1184"/>
              <a:gd name="T7" fmla="*/ 960 h 1358"/>
              <a:gd name="T8" fmla="*/ 1170 w 1184"/>
              <a:gd name="T9" fmla="*/ 908 h 1358"/>
              <a:gd name="T10" fmla="*/ 1184 w 1184"/>
              <a:gd name="T11" fmla="*/ 736 h 1358"/>
              <a:gd name="T12" fmla="*/ 1142 w 1184"/>
              <a:gd name="T13" fmla="*/ 638 h 1358"/>
              <a:gd name="T14" fmla="*/ 1058 w 1184"/>
              <a:gd name="T15" fmla="*/ 612 h 1358"/>
              <a:gd name="T16" fmla="*/ 994 w 1184"/>
              <a:gd name="T17" fmla="*/ 630 h 1358"/>
              <a:gd name="T18" fmla="*/ 922 w 1184"/>
              <a:gd name="T19" fmla="*/ 680 h 1358"/>
              <a:gd name="T20" fmla="*/ 866 w 1184"/>
              <a:gd name="T21" fmla="*/ 738 h 1358"/>
              <a:gd name="T22" fmla="*/ 754 w 1184"/>
              <a:gd name="T23" fmla="*/ 744 h 1358"/>
              <a:gd name="T24" fmla="*/ 766 w 1184"/>
              <a:gd name="T25" fmla="*/ 680 h 1358"/>
              <a:gd name="T26" fmla="*/ 710 w 1184"/>
              <a:gd name="T27" fmla="*/ 618 h 1358"/>
              <a:gd name="T28" fmla="*/ 626 w 1184"/>
              <a:gd name="T29" fmla="*/ 544 h 1358"/>
              <a:gd name="T30" fmla="*/ 634 w 1184"/>
              <a:gd name="T31" fmla="*/ 476 h 1358"/>
              <a:gd name="T32" fmla="*/ 736 w 1184"/>
              <a:gd name="T33" fmla="*/ 466 h 1358"/>
              <a:gd name="T34" fmla="*/ 830 w 1184"/>
              <a:gd name="T35" fmla="*/ 462 h 1358"/>
              <a:gd name="T36" fmla="*/ 928 w 1184"/>
              <a:gd name="T37" fmla="*/ 486 h 1358"/>
              <a:gd name="T38" fmla="*/ 1038 w 1184"/>
              <a:gd name="T39" fmla="*/ 482 h 1358"/>
              <a:gd name="T40" fmla="*/ 1100 w 1184"/>
              <a:gd name="T41" fmla="*/ 374 h 1358"/>
              <a:gd name="T42" fmla="*/ 1060 w 1184"/>
              <a:gd name="T43" fmla="*/ 220 h 1358"/>
              <a:gd name="T44" fmla="*/ 962 w 1184"/>
              <a:gd name="T45" fmla="*/ 108 h 1358"/>
              <a:gd name="T46" fmla="*/ 878 w 1184"/>
              <a:gd name="T47" fmla="*/ 64 h 1358"/>
              <a:gd name="T48" fmla="*/ 760 w 1184"/>
              <a:gd name="T49" fmla="*/ 28 h 1358"/>
              <a:gd name="T50" fmla="*/ 676 w 1184"/>
              <a:gd name="T51" fmla="*/ 12 h 1358"/>
              <a:gd name="T52" fmla="*/ 486 w 1184"/>
              <a:gd name="T53" fmla="*/ 0 h 1358"/>
              <a:gd name="T54" fmla="*/ 366 w 1184"/>
              <a:gd name="T55" fmla="*/ 0 h 1358"/>
              <a:gd name="T56" fmla="*/ 202 w 1184"/>
              <a:gd name="T57" fmla="*/ 50 h 1358"/>
              <a:gd name="T58" fmla="*/ 62 w 1184"/>
              <a:gd name="T59" fmla="*/ 88 h 1358"/>
              <a:gd name="T60" fmla="*/ 2 w 1184"/>
              <a:gd name="T61" fmla="*/ 238 h 1358"/>
              <a:gd name="T62" fmla="*/ 54 w 1184"/>
              <a:gd name="T63" fmla="*/ 430 h 1358"/>
              <a:gd name="T64" fmla="*/ 180 w 1184"/>
              <a:gd name="T65" fmla="*/ 504 h 1358"/>
              <a:gd name="T66" fmla="*/ 296 w 1184"/>
              <a:gd name="T67" fmla="*/ 482 h 1358"/>
              <a:gd name="T68" fmla="*/ 390 w 1184"/>
              <a:gd name="T69" fmla="*/ 450 h 1358"/>
              <a:gd name="T70" fmla="*/ 492 w 1184"/>
              <a:gd name="T71" fmla="*/ 530 h 1358"/>
              <a:gd name="T72" fmla="*/ 542 w 1184"/>
              <a:gd name="T73" fmla="*/ 612 h 1358"/>
              <a:gd name="T74" fmla="*/ 624 w 1184"/>
              <a:gd name="T75" fmla="*/ 904 h 1358"/>
              <a:gd name="T76" fmla="*/ 710 w 1184"/>
              <a:gd name="T77" fmla="*/ 1022 h 1358"/>
              <a:gd name="T78" fmla="*/ 780 w 1184"/>
              <a:gd name="T79" fmla="*/ 1088 h 1358"/>
              <a:gd name="T80" fmla="*/ 860 w 1184"/>
              <a:gd name="T81" fmla="*/ 1168 h 1358"/>
              <a:gd name="T82" fmla="*/ 966 w 1184"/>
              <a:gd name="T83" fmla="*/ 1324 h 1358"/>
              <a:gd name="T84" fmla="*/ 1048 w 1184"/>
              <a:gd name="T85" fmla="*/ 1330 h 1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84"/>
              <a:gd name="T130" fmla="*/ 0 h 1358"/>
              <a:gd name="T131" fmla="*/ 1184 w 1184"/>
              <a:gd name="T132" fmla="*/ 1358 h 1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84" h="1358">
                <a:moveTo>
                  <a:pt x="1033" y="1346"/>
                </a:moveTo>
                <a:lnTo>
                  <a:pt x="1054" y="1312"/>
                </a:lnTo>
                <a:lnTo>
                  <a:pt x="1056" y="1272"/>
                </a:lnTo>
                <a:lnTo>
                  <a:pt x="1066" y="1206"/>
                </a:lnTo>
                <a:lnTo>
                  <a:pt x="1066" y="1180"/>
                </a:lnTo>
                <a:lnTo>
                  <a:pt x="1066" y="1148"/>
                </a:lnTo>
                <a:lnTo>
                  <a:pt x="1076" y="1112"/>
                </a:lnTo>
                <a:lnTo>
                  <a:pt x="1092" y="1062"/>
                </a:lnTo>
                <a:lnTo>
                  <a:pt x="1100" y="1018"/>
                </a:lnTo>
                <a:lnTo>
                  <a:pt x="1114" y="1004"/>
                </a:lnTo>
                <a:lnTo>
                  <a:pt x="1130" y="980"/>
                </a:lnTo>
                <a:lnTo>
                  <a:pt x="1134" y="960"/>
                </a:lnTo>
                <a:lnTo>
                  <a:pt x="1142" y="948"/>
                </a:lnTo>
                <a:lnTo>
                  <a:pt x="1146" y="936"/>
                </a:lnTo>
                <a:lnTo>
                  <a:pt x="1170" y="908"/>
                </a:lnTo>
                <a:lnTo>
                  <a:pt x="1182" y="828"/>
                </a:lnTo>
                <a:lnTo>
                  <a:pt x="1184" y="782"/>
                </a:lnTo>
                <a:lnTo>
                  <a:pt x="1184" y="736"/>
                </a:lnTo>
                <a:lnTo>
                  <a:pt x="1184" y="698"/>
                </a:lnTo>
                <a:lnTo>
                  <a:pt x="1164" y="664"/>
                </a:lnTo>
                <a:lnTo>
                  <a:pt x="1142" y="638"/>
                </a:lnTo>
                <a:lnTo>
                  <a:pt x="1120" y="616"/>
                </a:lnTo>
                <a:lnTo>
                  <a:pt x="1086" y="610"/>
                </a:lnTo>
                <a:lnTo>
                  <a:pt x="1058" y="612"/>
                </a:lnTo>
                <a:lnTo>
                  <a:pt x="1042" y="614"/>
                </a:lnTo>
                <a:lnTo>
                  <a:pt x="1020" y="616"/>
                </a:lnTo>
                <a:lnTo>
                  <a:pt x="994" y="630"/>
                </a:lnTo>
                <a:lnTo>
                  <a:pt x="960" y="650"/>
                </a:lnTo>
                <a:lnTo>
                  <a:pt x="940" y="668"/>
                </a:lnTo>
                <a:lnTo>
                  <a:pt x="922" y="680"/>
                </a:lnTo>
                <a:lnTo>
                  <a:pt x="904" y="704"/>
                </a:lnTo>
                <a:lnTo>
                  <a:pt x="896" y="718"/>
                </a:lnTo>
                <a:lnTo>
                  <a:pt x="866" y="738"/>
                </a:lnTo>
                <a:lnTo>
                  <a:pt x="814" y="758"/>
                </a:lnTo>
                <a:lnTo>
                  <a:pt x="788" y="758"/>
                </a:lnTo>
                <a:lnTo>
                  <a:pt x="754" y="744"/>
                </a:lnTo>
                <a:lnTo>
                  <a:pt x="742" y="724"/>
                </a:lnTo>
                <a:lnTo>
                  <a:pt x="756" y="694"/>
                </a:lnTo>
                <a:lnTo>
                  <a:pt x="766" y="680"/>
                </a:lnTo>
                <a:lnTo>
                  <a:pt x="764" y="668"/>
                </a:lnTo>
                <a:lnTo>
                  <a:pt x="750" y="648"/>
                </a:lnTo>
                <a:lnTo>
                  <a:pt x="710" y="618"/>
                </a:lnTo>
                <a:lnTo>
                  <a:pt x="678" y="600"/>
                </a:lnTo>
                <a:lnTo>
                  <a:pt x="644" y="570"/>
                </a:lnTo>
                <a:lnTo>
                  <a:pt x="626" y="544"/>
                </a:lnTo>
                <a:lnTo>
                  <a:pt x="616" y="522"/>
                </a:lnTo>
                <a:lnTo>
                  <a:pt x="608" y="504"/>
                </a:lnTo>
                <a:lnTo>
                  <a:pt x="634" y="476"/>
                </a:lnTo>
                <a:lnTo>
                  <a:pt x="670" y="466"/>
                </a:lnTo>
                <a:lnTo>
                  <a:pt x="696" y="466"/>
                </a:lnTo>
                <a:lnTo>
                  <a:pt x="736" y="466"/>
                </a:lnTo>
                <a:lnTo>
                  <a:pt x="764" y="466"/>
                </a:lnTo>
                <a:lnTo>
                  <a:pt x="794" y="466"/>
                </a:lnTo>
                <a:lnTo>
                  <a:pt x="830" y="462"/>
                </a:lnTo>
                <a:lnTo>
                  <a:pt x="854" y="462"/>
                </a:lnTo>
                <a:lnTo>
                  <a:pt x="894" y="476"/>
                </a:lnTo>
                <a:lnTo>
                  <a:pt x="928" y="486"/>
                </a:lnTo>
                <a:lnTo>
                  <a:pt x="964" y="492"/>
                </a:lnTo>
                <a:lnTo>
                  <a:pt x="1014" y="498"/>
                </a:lnTo>
                <a:lnTo>
                  <a:pt x="1038" y="482"/>
                </a:lnTo>
                <a:lnTo>
                  <a:pt x="1068" y="466"/>
                </a:lnTo>
                <a:lnTo>
                  <a:pt x="1090" y="440"/>
                </a:lnTo>
                <a:lnTo>
                  <a:pt x="1100" y="374"/>
                </a:lnTo>
                <a:lnTo>
                  <a:pt x="1100" y="330"/>
                </a:lnTo>
                <a:lnTo>
                  <a:pt x="1080" y="248"/>
                </a:lnTo>
                <a:lnTo>
                  <a:pt x="1060" y="220"/>
                </a:lnTo>
                <a:lnTo>
                  <a:pt x="1038" y="182"/>
                </a:lnTo>
                <a:lnTo>
                  <a:pt x="1022" y="150"/>
                </a:lnTo>
                <a:lnTo>
                  <a:pt x="962" y="108"/>
                </a:lnTo>
                <a:lnTo>
                  <a:pt x="944" y="102"/>
                </a:lnTo>
                <a:lnTo>
                  <a:pt x="906" y="76"/>
                </a:lnTo>
                <a:lnTo>
                  <a:pt x="878" y="64"/>
                </a:lnTo>
                <a:lnTo>
                  <a:pt x="822" y="42"/>
                </a:lnTo>
                <a:lnTo>
                  <a:pt x="794" y="32"/>
                </a:lnTo>
                <a:lnTo>
                  <a:pt x="760" y="28"/>
                </a:lnTo>
                <a:lnTo>
                  <a:pt x="740" y="26"/>
                </a:lnTo>
                <a:lnTo>
                  <a:pt x="718" y="18"/>
                </a:lnTo>
                <a:lnTo>
                  <a:pt x="676" y="12"/>
                </a:lnTo>
                <a:lnTo>
                  <a:pt x="632" y="12"/>
                </a:lnTo>
                <a:lnTo>
                  <a:pt x="562" y="0"/>
                </a:lnTo>
                <a:lnTo>
                  <a:pt x="486" y="0"/>
                </a:lnTo>
                <a:lnTo>
                  <a:pt x="442" y="0"/>
                </a:lnTo>
                <a:lnTo>
                  <a:pt x="406" y="0"/>
                </a:lnTo>
                <a:lnTo>
                  <a:pt x="366" y="0"/>
                </a:lnTo>
                <a:lnTo>
                  <a:pt x="316" y="0"/>
                </a:lnTo>
                <a:lnTo>
                  <a:pt x="266" y="26"/>
                </a:lnTo>
                <a:lnTo>
                  <a:pt x="202" y="50"/>
                </a:lnTo>
                <a:lnTo>
                  <a:pt x="168" y="68"/>
                </a:lnTo>
                <a:lnTo>
                  <a:pt x="124" y="76"/>
                </a:lnTo>
                <a:lnTo>
                  <a:pt x="62" y="88"/>
                </a:lnTo>
                <a:lnTo>
                  <a:pt x="24" y="126"/>
                </a:lnTo>
                <a:lnTo>
                  <a:pt x="0" y="176"/>
                </a:lnTo>
                <a:lnTo>
                  <a:pt x="2" y="238"/>
                </a:lnTo>
                <a:lnTo>
                  <a:pt x="10" y="332"/>
                </a:lnTo>
                <a:lnTo>
                  <a:pt x="26" y="390"/>
                </a:lnTo>
                <a:lnTo>
                  <a:pt x="54" y="430"/>
                </a:lnTo>
                <a:lnTo>
                  <a:pt x="98" y="470"/>
                </a:lnTo>
                <a:lnTo>
                  <a:pt x="128" y="496"/>
                </a:lnTo>
                <a:lnTo>
                  <a:pt x="180" y="504"/>
                </a:lnTo>
                <a:lnTo>
                  <a:pt x="222" y="504"/>
                </a:lnTo>
                <a:lnTo>
                  <a:pt x="280" y="482"/>
                </a:lnTo>
                <a:lnTo>
                  <a:pt x="296" y="482"/>
                </a:lnTo>
                <a:lnTo>
                  <a:pt x="326" y="468"/>
                </a:lnTo>
                <a:lnTo>
                  <a:pt x="354" y="472"/>
                </a:lnTo>
                <a:lnTo>
                  <a:pt x="390" y="450"/>
                </a:lnTo>
                <a:lnTo>
                  <a:pt x="440" y="464"/>
                </a:lnTo>
                <a:lnTo>
                  <a:pt x="468" y="492"/>
                </a:lnTo>
                <a:lnTo>
                  <a:pt x="492" y="530"/>
                </a:lnTo>
                <a:lnTo>
                  <a:pt x="512" y="550"/>
                </a:lnTo>
                <a:lnTo>
                  <a:pt x="512" y="566"/>
                </a:lnTo>
                <a:lnTo>
                  <a:pt x="542" y="612"/>
                </a:lnTo>
                <a:lnTo>
                  <a:pt x="578" y="734"/>
                </a:lnTo>
                <a:lnTo>
                  <a:pt x="602" y="840"/>
                </a:lnTo>
                <a:lnTo>
                  <a:pt x="624" y="904"/>
                </a:lnTo>
                <a:lnTo>
                  <a:pt x="658" y="966"/>
                </a:lnTo>
                <a:lnTo>
                  <a:pt x="686" y="1002"/>
                </a:lnTo>
                <a:lnTo>
                  <a:pt x="710" y="1022"/>
                </a:lnTo>
                <a:lnTo>
                  <a:pt x="724" y="1046"/>
                </a:lnTo>
                <a:lnTo>
                  <a:pt x="758" y="1070"/>
                </a:lnTo>
                <a:lnTo>
                  <a:pt x="780" y="1088"/>
                </a:lnTo>
                <a:lnTo>
                  <a:pt x="804" y="1108"/>
                </a:lnTo>
                <a:lnTo>
                  <a:pt x="840" y="1148"/>
                </a:lnTo>
                <a:lnTo>
                  <a:pt x="860" y="1168"/>
                </a:lnTo>
                <a:lnTo>
                  <a:pt x="880" y="1206"/>
                </a:lnTo>
                <a:lnTo>
                  <a:pt x="914" y="1260"/>
                </a:lnTo>
                <a:lnTo>
                  <a:pt x="966" y="1324"/>
                </a:lnTo>
                <a:lnTo>
                  <a:pt x="1006" y="1358"/>
                </a:lnTo>
                <a:lnTo>
                  <a:pt x="1042" y="1341"/>
                </a:lnTo>
                <a:lnTo>
                  <a:pt x="1048" y="1330"/>
                </a:lnTo>
              </a:path>
            </a:pathLst>
          </a:custGeom>
          <a:solidFill>
            <a:srgbClr val="000000"/>
          </a:solidFill>
          <a:ln w="9525">
            <a:noFill/>
            <a:miter lim="800000"/>
            <a:headEnd/>
            <a:tailEnd/>
          </a:ln>
        </p:spPr>
        <p:txBody>
          <a:bodyPr wrap="none"/>
          <a:lstStyle/>
          <a:p>
            <a:endParaRPr lang="en-US"/>
          </a:p>
        </p:txBody>
      </p:sp>
      <p:sp>
        <p:nvSpPr>
          <p:cNvPr id="1108999" name="Freeform 7"/>
          <p:cNvSpPr>
            <a:spLocks/>
          </p:cNvSpPr>
          <p:nvPr/>
        </p:nvSpPr>
        <p:spPr bwMode="auto">
          <a:xfrm>
            <a:off x="3595688" y="3065463"/>
            <a:ext cx="352425" cy="520700"/>
          </a:xfrm>
          <a:custGeom>
            <a:avLst/>
            <a:gdLst>
              <a:gd name="T0" fmla="*/ 192 w 222"/>
              <a:gd name="T1" fmla="*/ 12 h 328"/>
              <a:gd name="T2" fmla="*/ 171 w 222"/>
              <a:gd name="T3" fmla="*/ 22 h 328"/>
              <a:gd name="T4" fmla="*/ 150 w 222"/>
              <a:gd name="T5" fmla="*/ 30 h 328"/>
              <a:gd name="T6" fmla="*/ 129 w 222"/>
              <a:gd name="T7" fmla="*/ 34 h 328"/>
              <a:gd name="T8" fmla="*/ 108 w 222"/>
              <a:gd name="T9" fmla="*/ 34 h 328"/>
              <a:gd name="T10" fmla="*/ 87 w 222"/>
              <a:gd name="T11" fmla="*/ 22 h 328"/>
              <a:gd name="T12" fmla="*/ 62 w 222"/>
              <a:gd name="T13" fmla="*/ 7 h 328"/>
              <a:gd name="T14" fmla="*/ 33 w 222"/>
              <a:gd name="T15" fmla="*/ 0 h 328"/>
              <a:gd name="T16" fmla="*/ 9 w 222"/>
              <a:gd name="T17" fmla="*/ 1 h 328"/>
              <a:gd name="T18" fmla="*/ 0 w 222"/>
              <a:gd name="T19" fmla="*/ 24 h 328"/>
              <a:gd name="T20" fmla="*/ 12 w 222"/>
              <a:gd name="T21" fmla="*/ 52 h 328"/>
              <a:gd name="T22" fmla="*/ 32 w 222"/>
              <a:gd name="T23" fmla="*/ 70 h 328"/>
              <a:gd name="T24" fmla="*/ 57 w 222"/>
              <a:gd name="T25" fmla="*/ 85 h 328"/>
              <a:gd name="T26" fmla="*/ 71 w 222"/>
              <a:gd name="T27" fmla="*/ 109 h 328"/>
              <a:gd name="T28" fmla="*/ 78 w 222"/>
              <a:gd name="T29" fmla="*/ 136 h 328"/>
              <a:gd name="T30" fmla="*/ 78 w 222"/>
              <a:gd name="T31" fmla="*/ 163 h 328"/>
              <a:gd name="T32" fmla="*/ 78 w 222"/>
              <a:gd name="T33" fmla="*/ 192 h 328"/>
              <a:gd name="T34" fmla="*/ 78 w 222"/>
              <a:gd name="T35" fmla="*/ 222 h 328"/>
              <a:gd name="T36" fmla="*/ 99 w 222"/>
              <a:gd name="T37" fmla="*/ 258 h 328"/>
              <a:gd name="T38" fmla="*/ 120 w 222"/>
              <a:gd name="T39" fmla="*/ 286 h 328"/>
              <a:gd name="T40" fmla="*/ 149 w 222"/>
              <a:gd name="T41" fmla="*/ 306 h 328"/>
              <a:gd name="T42" fmla="*/ 180 w 222"/>
              <a:gd name="T43" fmla="*/ 319 h 328"/>
              <a:gd name="T44" fmla="*/ 206 w 222"/>
              <a:gd name="T45" fmla="*/ 327 h 328"/>
              <a:gd name="T46" fmla="*/ 222 w 222"/>
              <a:gd name="T47" fmla="*/ 328 h 328"/>
              <a:gd name="T48" fmla="*/ 216 w 222"/>
              <a:gd name="T49" fmla="*/ 306 h 328"/>
              <a:gd name="T50" fmla="*/ 203 w 222"/>
              <a:gd name="T51" fmla="*/ 292 h 328"/>
              <a:gd name="T52" fmla="*/ 197 w 222"/>
              <a:gd name="T53" fmla="*/ 283 h 328"/>
              <a:gd name="T54" fmla="*/ 177 w 222"/>
              <a:gd name="T55" fmla="*/ 265 h 328"/>
              <a:gd name="T56" fmla="*/ 159 w 222"/>
              <a:gd name="T57" fmla="*/ 226 h 328"/>
              <a:gd name="T58" fmla="*/ 146 w 222"/>
              <a:gd name="T59" fmla="*/ 205 h 328"/>
              <a:gd name="T60" fmla="*/ 135 w 222"/>
              <a:gd name="T61" fmla="*/ 184 h 328"/>
              <a:gd name="T62" fmla="*/ 129 w 222"/>
              <a:gd name="T63" fmla="*/ 151 h 328"/>
              <a:gd name="T64" fmla="*/ 129 w 222"/>
              <a:gd name="T65" fmla="*/ 118 h 328"/>
              <a:gd name="T66" fmla="*/ 126 w 222"/>
              <a:gd name="T67" fmla="*/ 87 h 328"/>
              <a:gd name="T68" fmla="*/ 128 w 222"/>
              <a:gd name="T69" fmla="*/ 64 h 328"/>
              <a:gd name="T70" fmla="*/ 167 w 222"/>
              <a:gd name="T71" fmla="*/ 54 h 328"/>
              <a:gd name="T72" fmla="*/ 197 w 222"/>
              <a:gd name="T73" fmla="*/ 46 h 328"/>
              <a:gd name="T74" fmla="*/ 206 w 222"/>
              <a:gd name="T75" fmla="*/ 33 h 328"/>
              <a:gd name="T76" fmla="*/ 206 w 222"/>
              <a:gd name="T77" fmla="*/ 19 h 328"/>
              <a:gd name="T78" fmla="*/ 192 w 222"/>
              <a:gd name="T79" fmla="*/ 12 h 3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2"/>
              <a:gd name="T121" fmla="*/ 0 h 328"/>
              <a:gd name="T122" fmla="*/ 222 w 222"/>
              <a:gd name="T123" fmla="*/ 328 h 3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2" h="328">
                <a:moveTo>
                  <a:pt x="192" y="12"/>
                </a:moveTo>
                <a:lnTo>
                  <a:pt x="171" y="22"/>
                </a:lnTo>
                <a:lnTo>
                  <a:pt x="150" y="30"/>
                </a:lnTo>
                <a:lnTo>
                  <a:pt x="129" y="34"/>
                </a:lnTo>
                <a:lnTo>
                  <a:pt x="108" y="34"/>
                </a:lnTo>
                <a:lnTo>
                  <a:pt x="87" y="22"/>
                </a:lnTo>
                <a:lnTo>
                  <a:pt x="62" y="7"/>
                </a:lnTo>
                <a:lnTo>
                  <a:pt x="33" y="0"/>
                </a:lnTo>
                <a:lnTo>
                  <a:pt x="9" y="1"/>
                </a:lnTo>
                <a:lnTo>
                  <a:pt x="0" y="24"/>
                </a:lnTo>
                <a:lnTo>
                  <a:pt x="12" y="52"/>
                </a:lnTo>
                <a:lnTo>
                  <a:pt x="32" y="70"/>
                </a:lnTo>
                <a:lnTo>
                  <a:pt x="57" y="85"/>
                </a:lnTo>
                <a:lnTo>
                  <a:pt x="71" y="109"/>
                </a:lnTo>
                <a:lnTo>
                  <a:pt x="78" y="136"/>
                </a:lnTo>
                <a:lnTo>
                  <a:pt x="78" y="163"/>
                </a:lnTo>
                <a:lnTo>
                  <a:pt x="78" y="192"/>
                </a:lnTo>
                <a:lnTo>
                  <a:pt x="78" y="222"/>
                </a:lnTo>
                <a:lnTo>
                  <a:pt x="99" y="258"/>
                </a:lnTo>
                <a:lnTo>
                  <a:pt x="120" y="286"/>
                </a:lnTo>
                <a:lnTo>
                  <a:pt x="149" y="306"/>
                </a:lnTo>
                <a:lnTo>
                  <a:pt x="180" y="319"/>
                </a:lnTo>
                <a:lnTo>
                  <a:pt x="206" y="327"/>
                </a:lnTo>
                <a:lnTo>
                  <a:pt x="222" y="328"/>
                </a:lnTo>
                <a:lnTo>
                  <a:pt x="216" y="306"/>
                </a:lnTo>
                <a:lnTo>
                  <a:pt x="203" y="292"/>
                </a:lnTo>
                <a:lnTo>
                  <a:pt x="197" y="283"/>
                </a:lnTo>
                <a:lnTo>
                  <a:pt x="177" y="265"/>
                </a:lnTo>
                <a:lnTo>
                  <a:pt x="159" y="226"/>
                </a:lnTo>
                <a:lnTo>
                  <a:pt x="146" y="205"/>
                </a:lnTo>
                <a:lnTo>
                  <a:pt x="135" y="184"/>
                </a:lnTo>
                <a:lnTo>
                  <a:pt x="129" y="151"/>
                </a:lnTo>
                <a:lnTo>
                  <a:pt x="129" y="118"/>
                </a:lnTo>
                <a:lnTo>
                  <a:pt x="126" y="87"/>
                </a:lnTo>
                <a:lnTo>
                  <a:pt x="128" y="64"/>
                </a:lnTo>
                <a:lnTo>
                  <a:pt x="167" y="54"/>
                </a:lnTo>
                <a:lnTo>
                  <a:pt x="197" y="46"/>
                </a:lnTo>
                <a:lnTo>
                  <a:pt x="206" y="33"/>
                </a:lnTo>
                <a:lnTo>
                  <a:pt x="206" y="19"/>
                </a:lnTo>
                <a:lnTo>
                  <a:pt x="192" y="12"/>
                </a:lnTo>
                <a:close/>
              </a:path>
            </a:pathLst>
          </a:custGeom>
          <a:solidFill>
            <a:srgbClr val="000000"/>
          </a:solidFill>
          <a:ln w="9525">
            <a:noFill/>
            <a:miter lim="800000"/>
            <a:headEnd/>
            <a:tailEnd/>
          </a:ln>
        </p:spPr>
        <p:txBody>
          <a:bodyPr wrap="none"/>
          <a:lstStyle/>
          <a:p>
            <a:endParaRPr lang="en-US"/>
          </a:p>
        </p:txBody>
      </p:sp>
      <p:sp>
        <p:nvSpPr>
          <p:cNvPr id="1109000" name="Freeform 8"/>
          <p:cNvSpPr>
            <a:spLocks/>
          </p:cNvSpPr>
          <p:nvPr/>
        </p:nvSpPr>
        <p:spPr bwMode="auto">
          <a:xfrm>
            <a:off x="4230688" y="3303588"/>
            <a:ext cx="447675" cy="382587"/>
          </a:xfrm>
          <a:custGeom>
            <a:avLst/>
            <a:gdLst>
              <a:gd name="T0" fmla="*/ 277 w 282"/>
              <a:gd name="T1" fmla="*/ 81 h 241"/>
              <a:gd name="T2" fmla="*/ 235 w 282"/>
              <a:gd name="T3" fmla="*/ 76 h 241"/>
              <a:gd name="T4" fmla="*/ 211 w 282"/>
              <a:gd name="T5" fmla="*/ 67 h 241"/>
              <a:gd name="T6" fmla="*/ 194 w 282"/>
              <a:gd name="T7" fmla="*/ 55 h 241"/>
              <a:gd name="T8" fmla="*/ 167 w 282"/>
              <a:gd name="T9" fmla="*/ 46 h 241"/>
              <a:gd name="T10" fmla="*/ 122 w 282"/>
              <a:gd name="T11" fmla="*/ 46 h 241"/>
              <a:gd name="T12" fmla="*/ 107 w 282"/>
              <a:gd name="T13" fmla="*/ 49 h 241"/>
              <a:gd name="T14" fmla="*/ 88 w 282"/>
              <a:gd name="T15" fmla="*/ 58 h 241"/>
              <a:gd name="T16" fmla="*/ 74 w 282"/>
              <a:gd name="T17" fmla="*/ 64 h 241"/>
              <a:gd name="T18" fmla="*/ 59 w 282"/>
              <a:gd name="T19" fmla="*/ 87 h 241"/>
              <a:gd name="T20" fmla="*/ 70 w 282"/>
              <a:gd name="T21" fmla="*/ 100 h 241"/>
              <a:gd name="T22" fmla="*/ 115 w 282"/>
              <a:gd name="T23" fmla="*/ 109 h 241"/>
              <a:gd name="T24" fmla="*/ 140 w 282"/>
              <a:gd name="T25" fmla="*/ 115 h 241"/>
              <a:gd name="T26" fmla="*/ 161 w 282"/>
              <a:gd name="T27" fmla="*/ 121 h 241"/>
              <a:gd name="T28" fmla="*/ 191 w 282"/>
              <a:gd name="T29" fmla="*/ 150 h 241"/>
              <a:gd name="T30" fmla="*/ 199 w 282"/>
              <a:gd name="T31" fmla="*/ 172 h 241"/>
              <a:gd name="T32" fmla="*/ 188 w 282"/>
              <a:gd name="T33" fmla="*/ 222 h 241"/>
              <a:gd name="T34" fmla="*/ 163 w 282"/>
              <a:gd name="T35" fmla="*/ 232 h 241"/>
              <a:gd name="T36" fmla="*/ 148 w 282"/>
              <a:gd name="T37" fmla="*/ 237 h 241"/>
              <a:gd name="T38" fmla="*/ 91 w 282"/>
              <a:gd name="T39" fmla="*/ 226 h 241"/>
              <a:gd name="T40" fmla="*/ 112 w 282"/>
              <a:gd name="T41" fmla="*/ 213 h 241"/>
              <a:gd name="T42" fmla="*/ 119 w 282"/>
              <a:gd name="T43" fmla="*/ 201 h 241"/>
              <a:gd name="T44" fmla="*/ 124 w 282"/>
              <a:gd name="T45" fmla="*/ 186 h 241"/>
              <a:gd name="T46" fmla="*/ 101 w 282"/>
              <a:gd name="T47" fmla="*/ 156 h 241"/>
              <a:gd name="T48" fmla="*/ 77 w 282"/>
              <a:gd name="T49" fmla="*/ 150 h 241"/>
              <a:gd name="T50" fmla="*/ 47 w 282"/>
              <a:gd name="T51" fmla="*/ 141 h 241"/>
              <a:gd name="T52" fmla="*/ 29 w 282"/>
              <a:gd name="T53" fmla="*/ 132 h 241"/>
              <a:gd name="T54" fmla="*/ 13 w 282"/>
              <a:gd name="T55" fmla="*/ 120 h 241"/>
              <a:gd name="T56" fmla="*/ 2 w 282"/>
              <a:gd name="T57" fmla="*/ 84 h 241"/>
              <a:gd name="T58" fmla="*/ 28 w 282"/>
              <a:gd name="T59" fmla="*/ 36 h 241"/>
              <a:gd name="T60" fmla="*/ 56 w 282"/>
              <a:gd name="T61" fmla="*/ 21 h 241"/>
              <a:gd name="T62" fmla="*/ 71 w 282"/>
              <a:gd name="T63" fmla="*/ 7 h 241"/>
              <a:gd name="T64" fmla="*/ 122 w 282"/>
              <a:gd name="T65" fmla="*/ 0 h 241"/>
              <a:gd name="T66" fmla="*/ 146 w 282"/>
              <a:gd name="T67" fmla="*/ 4 h 241"/>
              <a:gd name="T68" fmla="*/ 161 w 282"/>
              <a:gd name="T69" fmla="*/ 0 h 241"/>
              <a:gd name="T70" fmla="*/ 211 w 282"/>
              <a:gd name="T71" fmla="*/ 1 h 241"/>
              <a:gd name="T72" fmla="*/ 224 w 282"/>
              <a:gd name="T73" fmla="*/ 10 h 241"/>
              <a:gd name="T74" fmla="*/ 265 w 282"/>
              <a:gd name="T75" fmla="*/ 42 h 241"/>
              <a:gd name="T76" fmla="*/ 277 w 282"/>
              <a:gd name="T77" fmla="*/ 81 h 2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2"/>
              <a:gd name="T118" fmla="*/ 0 h 241"/>
              <a:gd name="T119" fmla="*/ 282 w 282"/>
              <a:gd name="T120" fmla="*/ 241 h 2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2" h="241">
                <a:moveTo>
                  <a:pt x="277" y="81"/>
                </a:moveTo>
                <a:lnTo>
                  <a:pt x="235" y="76"/>
                </a:lnTo>
                <a:lnTo>
                  <a:pt x="211" y="67"/>
                </a:lnTo>
                <a:lnTo>
                  <a:pt x="194" y="55"/>
                </a:lnTo>
                <a:lnTo>
                  <a:pt x="167" y="46"/>
                </a:lnTo>
                <a:cubicBezTo>
                  <a:pt x="149" y="44"/>
                  <a:pt x="149" y="44"/>
                  <a:pt x="122" y="46"/>
                </a:cubicBezTo>
                <a:cubicBezTo>
                  <a:pt x="117" y="46"/>
                  <a:pt x="107" y="49"/>
                  <a:pt x="107" y="49"/>
                </a:cubicBezTo>
                <a:cubicBezTo>
                  <a:pt x="101" y="54"/>
                  <a:pt x="96" y="57"/>
                  <a:pt x="88" y="58"/>
                </a:cubicBezTo>
                <a:cubicBezTo>
                  <a:pt x="83" y="61"/>
                  <a:pt x="80" y="63"/>
                  <a:pt x="74" y="64"/>
                </a:cubicBezTo>
                <a:cubicBezTo>
                  <a:pt x="69" y="72"/>
                  <a:pt x="63" y="78"/>
                  <a:pt x="59" y="87"/>
                </a:cubicBezTo>
                <a:cubicBezTo>
                  <a:pt x="61" y="95"/>
                  <a:pt x="62" y="98"/>
                  <a:pt x="70" y="100"/>
                </a:cubicBezTo>
                <a:cubicBezTo>
                  <a:pt x="83" y="110"/>
                  <a:pt x="100" y="106"/>
                  <a:pt x="115" y="109"/>
                </a:cubicBezTo>
                <a:cubicBezTo>
                  <a:pt x="123" y="113"/>
                  <a:pt x="131" y="114"/>
                  <a:pt x="140" y="115"/>
                </a:cubicBezTo>
                <a:cubicBezTo>
                  <a:pt x="147" y="117"/>
                  <a:pt x="154" y="120"/>
                  <a:pt x="161" y="121"/>
                </a:cubicBezTo>
                <a:cubicBezTo>
                  <a:pt x="173" y="128"/>
                  <a:pt x="180" y="142"/>
                  <a:pt x="191" y="150"/>
                </a:cubicBezTo>
                <a:cubicBezTo>
                  <a:pt x="193" y="157"/>
                  <a:pt x="196" y="165"/>
                  <a:pt x="199" y="172"/>
                </a:cubicBezTo>
                <a:cubicBezTo>
                  <a:pt x="203" y="194"/>
                  <a:pt x="210" y="215"/>
                  <a:pt x="188" y="222"/>
                </a:cubicBezTo>
                <a:cubicBezTo>
                  <a:pt x="181" y="227"/>
                  <a:pt x="172" y="231"/>
                  <a:pt x="163" y="232"/>
                </a:cubicBezTo>
                <a:cubicBezTo>
                  <a:pt x="158" y="234"/>
                  <a:pt x="153" y="235"/>
                  <a:pt x="148" y="237"/>
                </a:cubicBezTo>
                <a:cubicBezTo>
                  <a:pt x="111" y="235"/>
                  <a:pt x="111" y="241"/>
                  <a:pt x="91" y="226"/>
                </a:cubicBezTo>
                <a:cubicBezTo>
                  <a:pt x="84" y="211"/>
                  <a:pt x="104" y="213"/>
                  <a:pt x="112" y="213"/>
                </a:cubicBezTo>
                <a:cubicBezTo>
                  <a:pt x="113" y="207"/>
                  <a:pt x="114" y="205"/>
                  <a:pt x="119" y="201"/>
                </a:cubicBezTo>
                <a:cubicBezTo>
                  <a:pt x="121" y="196"/>
                  <a:pt x="122" y="191"/>
                  <a:pt x="124" y="186"/>
                </a:cubicBezTo>
                <a:cubicBezTo>
                  <a:pt x="127" y="172"/>
                  <a:pt x="115" y="159"/>
                  <a:pt x="101" y="156"/>
                </a:cubicBezTo>
                <a:cubicBezTo>
                  <a:pt x="94" y="151"/>
                  <a:pt x="85" y="151"/>
                  <a:pt x="77" y="150"/>
                </a:cubicBezTo>
                <a:cubicBezTo>
                  <a:pt x="68" y="146"/>
                  <a:pt x="57" y="143"/>
                  <a:pt x="47" y="141"/>
                </a:cubicBezTo>
                <a:cubicBezTo>
                  <a:pt x="41" y="138"/>
                  <a:pt x="36" y="133"/>
                  <a:pt x="29" y="132"/>
                </a:cubicBezTo>
                <a:cubicBezTo>
                  <a:pt x="23" y="128"/>
                  <a:pt x="18" y="126"/>
                  <a:pt x="13" y="120"/>
                </a:cubicBezTo>
                <a:cubicBezTo>
                  <a:pt x="9" y="112"/>
                  <a:pt x="0" y="98"/>
                  <a:pt x="2" y="84"/>
                </a:cubicBezTo>
                <a:cubicBezTo>
                  <a:pt x="4" y="70"/>
                  <a:pt x="19" y="46"/>
                  <a:pt x="28" y="36"/>
                </a:cubicBezTo>
                <a:cubicBezTo>
                  <a:pt x="39" y="31"/>
                  <a:pt x="43" y="23"/>
                  <a:pt x="56" y="21"/>
                </a:cubicBezTo>
                <a:cubicBezTo>
                  <a:pt x="64" y="18"/>
                  <a:pt x="63" y="8"/>
                  <a:pt x="71" y="7"/>
                </a:cubicBezTo>
                <a:cubicBezTo>
                  <a:pt x="82" y="4"/>
                  <a:pt x="110" y="0"/>
                  <a:pt x="122" y="0"/>
                </a:cubicBezTo>
                <a:cubicBezTo>
                  <a:pt x="134" y="0"/>
                  <a:pt x="140" y="4"/>
                  <a:pt x="146" y="4"/>
                </a:cubicBezTo>
                <a:cubicBezTo>
                  <a:pt x="151" y="3"/>
                  <a:pt x="156" y="1"/>
                  <a:pt x="161" y="0"/>
                </a:cubicBezTo>
                <a:cubicBezTo>
                  <a:pt x="178" y="0"/>
                  <a:pt x="194" y="0"/>
                  <a:pt x="211" y="1"/>
                </a:cubicBezTo>
                <a:cubicBezTo>
                  <a:pt x="216" y="1"/>
                  <a:pt x="224" y="10"/>
                  <a:pt x="224" y="10"/>
                </a:cubicBezTo>
                <a:cubicBezTo>
                  <a:pt x="232" y="24"/>
                  <a:pt x="251" y="34"/>
                  <a:pt x="265" y="42"/>
                </a:cubicBezTo>
                <a:cubicBezTo>
                  <a:pt x="273" y="52"/>
                  <a:pt x="282" y="68"/>
                  <a:pt x="277" y="81"/>
                </a:cubicBezTo>
                <a:close/>
              </a:path>
            </a:pathLst>
          </a:custGeom>
          <a:solidFill>
            <a:srgbClr val="000000"/>
          </a:solidFill>
          <a:ln w="9525">
            <a:noFill/>
            <a:miter lim="800000"/>
            <a:headEnd/>
            <a:tailEnd/>
          </a:ln>
        </p:spPr>
        <p:txBody>
          <a:bodyPr wrap="none"/>
          <a:lstStyle/>
          <a:p>
            <a:endParaRPr lang="en-US"/>
          </a:p>
        </p:txBody>
      </p:sp>
      <p:sp>
        <p:nvSpPr>
          <p:cNvPr id="1109001" name="Freeform 9"/>
          <p:cNvSpPr>
            <a:spLocks/>
          </p:cNvSpPr>
          <p:nvPr/>
        </p:nvSpPr>
        <p:spPr bwMode="auto">
          <a:xfrm>
            <a:off x="4618038" y="3111500"/>
            <a:ext cx="431800" cy="179388"/>
          </a:xfrm>
          <a:custGeom>
            <a:avLst/>
            <a:gdLst>
              <a:gd name="T0" fmla="*/ 0 w 272"/>
              <a:gd name="T1" fmla="*/ 7 h 113"/>
              <a:gd name="T2" fmla="*/ 174 w 272"/>
              <a:gd name="T3" fmla="*/ 2 h 113"/>
              <a:gd name="T4" fmla="*/ 240 w 272"/>
              <a:gd name="T5" fmla="*/ 17 h 113"/>
              <a:gd name="T6" fmla="*/ 255 w 272"/>
              <a:gd name="T7" fmla="*/ 29 h 113"/>
              <a:gd name="T8" fmla="*/ 267 w 272"/>
              <a:gd name="T9" fmla="*/ 55 h 113"/>
              <a:gd name="T10" fmla="*/ 268 w 272"/>
              <a:gd name="T11" fmla="*/ 73 h 113"/>
              <a:gd name="T12" fmla="*/ 249 w 272"/>
              <a:gd name="T13" fmla="*/ 95 h 113"/>
              <a:gd name="T14" fmla="*/ 237 w 272"/>
              <a:gd name="T15" fmla="*/ 106 h 113"/>
              <a:gd name="T16" fmla="*/ 186 w 272"/>
              <a:gd name="T17" fmla="*/ 113 h 113"/>
              <a:gd name="T18" fmla="*/ 138 w 272"/>
              <a:gd name="T19" fmla="*/ 104 h 113"/>
              <a:gd name="T20" fmla="*/ 103 w 272"/>
              <a:gd name="T21" fmla="*/ 89 h 113"/>
              <a:gd name="T22" fmla="*/ 79 w 272"/>
              <a:gd name="T23" fmla="*/ 80 h 113"/>
              <a:gd name="T24" fmla="*/ 64 w 272"/>
              <a:gd name="T25" fmla="*/ 71 h 113"/>
              <a:gd name="T26" fmla="*/ 46 w 272"/>
              <a:gd name="T27" fmla="*/ 61 h 113"/>
              <a:gd name="T28" fmla="*/ 4 w 272"/>
              <a:gd name="T29" fmla="*/ 29 h 113"/>
              <a:gd name="T30" fmla="*/ 0 w 272"/>
              <a:gd name="T31" fmla="*/ 7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
              <a:gd name="T49" fmla="*/ 0 h 113"/>
              <a:gd name="T50" fmla="*/ 272 w 272"/>
              <a:gd name="T51" fmla="*/ 113 h 1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 h="113">
                <a:moveTo>
                  <a:pt x="0" y="7"/>
                </a:moveTo>
                <a:cubicBezTo>
                  <a:pt x="25" y="4"/>
                  <a:pt x="134" y="0"/>
                  <a:pt x="174" y="2"/>
                </a:cubicBezTo>
                <a:cubicBezTo>
                  <a:pt x="214" y="4"/>
                  <a:pt x="227" y="13"/>
                  <a:pt x="240" y="17"/>
                </a:cubicBezTo>
                <a:cubicBezTo>
                  <a:pt x="248" y="21"/>
                  <a:pt x="251" y="20"/>
                  <a:pt x="255" y="29"/>
                </a:cubicBezTo>
                <a:cubicBezTo>
                  <a:pt x="258" y="34"/>
                  <a:pt x="265" y="49"/>
                  <a:pt x="267" y="55"/>
                </a:cubicBezTo>
                <a:cubicBezTo>
                  <a:pt x="269" y="62"/>
                  <a:pt x="271" y="66"/>
                  <a:pt x="268" y="73"/>
                </a:cubicBezTo>
                <a:cubicBezTo>
                  <a:pt x="267" y="94"/>
                  <a:pt x="272" y="91"/>
                  <a:pt x="249" y="95"/>
                </a:cubicBezTo>
                <a:cubicBezTo>
                  <a:pt x="244" y="98"/>
                  <a:pt x="242" y="102"/>
                  <a:pt x="237" y="106"/>
                </a:cubicBezTo>
                <a:cubicBezTo>
                  <a:pt x="225" y="108"/>
                  <a:pt x="202" y="113"/>
                  <a:pt x="186" y="113"/>
                </a:cubicBezTo>
                <a:cubicBezTo>
                  <a:pt x="170" y="113"/>
                  <a:pt x="152" y="108"/>
                  <a:pt x="138" y="104"/>
                </a:cubicBezTo>
                <a:cubicBezTo>
                  <a:pt x="124" y="104"/>
                  <a:pt x="116" y="91"/>
                  <a:pt x="103" y="89"/>
                </a:cubicBezTo>
                <a:cubicBezTo>
                  <a:pt x="95" y="88"/>
                  <a:pt x="87" y="81"/>
                  <a:pt x="79" y="80"/>
                </a:cubicBezTo>
                <a:cubicBezTo>
                  <a:pt x="74" y="76"/>
                  <a:pt x="69" y="74"/>
                  <a:pt x="64" y="71"/>
                </a:cubicBezTo>
                <a:cubicBezTo>
                  <a:pt x="59" y="65"/>
                  <a:pt x="53" y="62"/>
                  <a:pt x="46" y="61"/>
                </a:cubicBezTo>
                <a:cubicBezTo>
                  <a:pt x="31" y="50"/>
                  <a:pt x="17" y="42"/>
                  <a:pt x="4" y="29"/>
                </a:cubicBezTo>
                <a:cubicBezTo>
                  <a:pt x="2" y="18"/>
                  <a:pt x="3" y="25"/>
                  <a:pt x="0" y="7"/>
                </a:cubicBezTo>
                <a:close/>
              </a:path>
            </a:pathLst>
          </a:custGeom>
          <a:solidFill>
            <a:srgbClr val="000000"/>
          </a:solidFill>
          <a:ln w="3175">
            <a:noFill/>
            <a:miter lim="800000"/>
            <a:headEnd/>
            <a:tailEnd/>
          </a:ln>
        </p:spPr>
        <p:txBody>
          <a:bodyPr wrap="none"/>
          <a:lstStyle/>
          <a:p>
            <a:endParaRPr lang="en-US"/>
          </a:p>
        </p:txBody>
      </p:sp>
      <p:sp>
        <p:nvSpPr>
          <p:cNvPr id="1109002" name="Freeform 10"/>
          <p:cNvSpPr>
            <a:spLocks/>
          </p:cNvSpPr>
          <p:nvPr/>
        </p:nvSpPr>
        <p:spPr bwMode="auto">
          <a:xfrm>
            <a:off x="4721225" y="3478213"/>
            <a:ext cx="446088" cy="498475"/>
          </a:xfrm>
          <a:custGeom>
            <a:avLst/>
            <a:gdLst>
              <a:gd name="T0" fmla="*/ 5 w 281"/>
              <a:gd name="T1" fmla="*/ 35 h 314"/>
              <a:gd name="T2" fmla="*/ 47 w 281"/>
              <a:gd name="T3" fmla="*/ 41 h 314"/>
              <a:gd name="T4" fmla="*/ 95 w 281"/>
              <a:gd name="T5" fmla="*/ 41 h 314"/>
              <a:gd name="T6" fmla="*/ 160 w 281"/>
              <a:gd name="T7" fmla="*/ 38 h 314"/>
              <a:gd name="T8" fmla="*/ 185 w 281"/>
              <a:gd name="T9" fmla="*/ 28 h 314"/>
              <a:gd name="T10" fmla="*/ 221 w 281"/>
              <a:gd name="T11" fmla="*/ 16 h 314"/>
              <a:gd name="T12" fmla="*/ 238 w 281"/>
              <a:gd name="T13" fmla="*/ 11 h 314"/>
              <a:gd name="T14" fmla="*/ 251 w 281"/>
              <a:gd name="T15" fmla="*/ 14 h 314"/>
              <a:gd name="T16" fmla="*/ 263 w 281"/>
              <a:gd name="T17" fmla="*/ 23 h 314"/>
              <a:gd name="T18" fmla="*/ 253 w 281"/>
              <a:gd name="T19" fmla="*/ 46 h 314"/>
              <a:gd name="T20" fmla="*/ 253 w 281"/>
              <a:gd name="T21" fmla="*/ 55 h 314"/>
              <a:gd name="T22" fmla="*/ 253 w 281"/>
              <a:gd name="T23" fmla="*/ 79 h 314"/>
              <a:gd name="T24" fmla="*/ 268 w 281"/>
              <a:gd name="T25" fmla="*/ 107 h 314"/>
              <a:gd name="T26" fmla="*/ 260 w 281"/>
              <a:gd name="T27" fmla="*/ 161 h 314"/>
              <a:gd name="T28" fmla="*/ 247 w 281"/>
              <a:gd name="T29" fmla="*/ 167 h 314"/>
              <a:gd name="T30" fmla="*/ 242 w 281"/>
              <a:gd name="T31" fmla="*/ 107 h 314"/>
              <a:gd name="T32" fmla="*/ 209 w 281"/>
              <a:gd name="T33" fmla="*/ 71 h 314"/>
              <a:gd name="T34" fmla="*/ 185 w 281"/>
              <a:gd name="T35" fmla="*/ 85 h 314"/>
              <a:gd name="T36" fmla="*/ 145 w 281"/>
              <a:gd name="T37" fmla="*/ 80 h 314"/>
              <a:gd name="T38" fmla="*/ 98 w 281"/>
              <a:gd name="T39" fmla="*/ 100 h 314"/>
              <a:gd name="T40" fmla="*/ 115 w 281"/>
              <a:gd name="T41" fmla="*/ 152 h 314"/>
              <a:gd name="T42" fmla="*/ 121 w 281"/>
              <a:gd name="T43" fmla="*/ 167 h 314"/>
              <a:gd name="T44" fmla="*/ 125 w 281"/>
              <a:gd name="T45" fmla="*/ 184 h 314"/>
              <a:gd name="T46" fmla="*/ 110 w 281"/>
              <a:gd name="T47" fmla="*/ 265 h 314"/>
              <a:gd name="T48" fmla="*/ 107 w 281"/>
              <a:gd name="T49" fmla="*/ 284 h 314"/>
              <a:gd name="T50" fmla="*/ 88 w 281"/>
              <a:gd name="T51" fmla="*/ 299 h 314"/>
              <a:gd name="T52" fmla="*/ 65 w 281"/>
              <a:gd name="T53" fmla="*/ 314 h 314"/>
              <a:gd name="T54" fmla="*/ 70 w 281"/>
              <a:gd name="T55" fmla="*/ 244 h 314"/>
              <a:gd name="T56" fmla="*/ 79 w 281"/>
              <a:gd name="T57" fmla="*/ 226 h 314"/>
              <a:gd name="T58" fmla="*/ 65 w 281"/>
              <a:gd name="T59" fmla="*/ 148 h 314"/>
              <a:gd name="T60" fmla="*/ 53 w 281"/>
              <a:gd name="T61" fmla="*/ 127 h 314"/>
              <a:gd name="T62" fmla="*/ 44 w 281"/>
              <a:gd name="T63" fmla="*/ 107 h 314"/>
              <a:gd name="T64" fmla="*/ 38 w 281"/>
              <a:gd name="T65" fmla="*/ 92 h 314"/>
              <a:gd name="T66" fmla="*/ 17 w 281"/>
              <a:gd name="T67" fmla="*/ 85 h 314"/>
              <a:gd name="T68" fmla="*/ 1 w 281"/>
              <a:gd name="T69" fmla="*/ 62 h 314"/>
              <a:gd name="T70" fmla="*/ 2 w 281"/>
              <a:gd name="T71" fmla="*/ 43 h 314"/>
              <a:gd name="T72" fmla="*/ 5 w 281"/>
              <a:gd name="T73" fmla="*/ 35 h 3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1"/>
              <a:gd name="T112" fmla="*/ 0 h 314"/>
              <a:gd name="T113" fmla="*/ 281 w 281"/>
              <a:gd name="T114" fmla="*/ 314 h 3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1" h="314">
                <a:moveTo>
                  <a:pt x="5" y="35"/>
                </a:moveTo>
                <a:cubicBezTo>
                  <a:pt x="12" y="34"/>
                  <a:pt x="32" y="40"/>
                  <a:pt x="47" y="41"/>
                </a:cubicBezTo>
                <a:cubicBezTo>
                  <a:pt x="62" y="42"/>
                  <a:pt x="76" y="41"/>
                  <a:pt x="95" y="41"/>
                </a:cubicBezTo>
                <a:cubicBezTo>
                  <a:pt x="122" y="41"/>
                  <a:pt x="133" y="40"/>
                  <a:pt x="160" y="38"/>
                </a:cubicBezTo>
                <a:cubicBezTo>
                  <a:pt x="163" y="38"/>
                  <a:pt x="180" y="28"/>
                  <a:pt x="185" y="28"/>
                </a:cubicBezTo>
                <a:cubicBezTo>
                  <a:pt x="201" y="26"/>
                  <a:pt x="205" y="17"/>
                  <a:pt x="221" y="16"/>
                </a:cubicBezTo>
                <a:cubicBezTo>
                  <a:pt x="222" y="10"/>
                  <a:pt x="235" y="17"/>
                  <a:pt x="238" y="11"/>
                </a:cubicBezTo>
                <a:cubicBezTo>
                  <a:pt x="252" y="22"/>
                  <a:pt x="237" y="0"/>
                  <a:pt x="251" y="14"/>
                </a:cubicBezTo>
                <a:cubicBezTo>
                  <a:pt x="254" y="17"/>
                  <a:pt x="263" y="23"/>
                  <a:pt x="263" y="23"/>
                </a:cubicBezTo>
                <a:cubicBezTo>
                  <a:pt x="263" y="30"/>
                  <a:pt x="254" y="39"/>
                  <a:pt x="253" y="46"/>
                </a:cubicBezTo>
                <a:cubicBezTo>
                  <a:pt x="252" y="50"/>
                  <a:pt x="253" y="55"/>
                  <a:pt x="253" y="55"/>
                </a:cubicBezTo>
                <a:cubicBezTo>
                  <a:pt x="251" y="64"/>
                  <a:pt x="248" y="71"/>
                  <a:pt x="253" y="79"/>
                </a:cubicBezTo>
                <a:cubicBezTo>
                  <a:pt x="254" y="88"/>
                  <a:pt x="264" y="98"/>
                  <a:pt x="268" y="107"/>
                </a:cubicBezTo>
                <a:cubicBezTo>
                  <a:pt x="269" y="123"/>
                  <a:pt x="281" y="159"/>
                  <a:pt x="260" y="161"/>
                </a:cubicBezTo>
                <a:cubicBezTo>
                  <a:pt x="255" y="163"/>
                  <a:pt x="251" y="164"/>
                  <a:pt x="247" y="167"/>
                </a:cubicBezTo>
                <a:cubicBezTo>
                  <a:pt x="235" y="143"/>
                  <a:pt x="252" y="180"/>
                  <a:pt x="242" y="107"/>
                </a:cubicBezTo>
                <a:cubicBezTo>
                  <a:pt x="241" y="98"/>
                  <a:pt x="217" y="74"/>
                  <a:pt x="209" y="71"/>
                </a:cubicBezTo>
                <a:cubicBezTo>
                  <a:pt x="197" y="74"/>
                  <a:pt x="196" y="81"/>
                  <a:pt x="185" y="85"/>
                </a:cubicBezTo>
                <a:cubicBezTo>
                  <a:pt x="168" y="84"/>
                  <a:pt x="159" y="84"/>
                  <a:pt x="145" y="80"/>
                </a:cubicBezTo>
                <a:cubicBezTo>
                  <a:pt x="110" y="82"/>
                  <a:pt x="110" y="76"/>
                  <a:pt x="98" y="100"/>
                </a:cubicBezTo>
                <a:cubicBezTo>
                  <a:pt x="94" y="123"/>
                  <a:pt x="106" y="133"/>
                  <a:pt x="115" y="152"/>
                </a:cubicBezTo>
                <a:cubicBezTo>
                  <a:pt x="116" y="157"/>
                  <a:pt x="121" y="167"/>
                  <a:pt x="121" y="167"/>
                </a:cubicBezTo>
                <a:cubicBezTo>
                  <a:pt x="122" y="173"/>
                  <a:pt x="124" y="177"/>
                  <a:pt x="125" y="184"/>
                </a:cubicBezTo>
                <a:cubicBezTo>
                  <a:pt x="124" y="232"/>
                  <a:pt x="143" y="252"/>
                  <a:pt x="110" y="265"/>
                </a:cubicBezTo>
                <a:cubicBezTo>
                  <a:pt x="105" y="272"/>
                  <a:pt x="115" y="281"/>
                  <a:pt x="107" y="284"/>
                </a:cubicBezTo>
                <a:cubicBezTo>
                  <a:pt x="99" y="295"/>
                  <a:pt x="96" y="293"/>
                  <a:pt x="88" y="299"/>
                </a:cubicBezTo>
                <a:cubicBezTo>
                  <a:pt x="86" y="308"/>
                  <a:pt x="73" y="313"/>
                  <a:pt x="65" y="314"/>
                </a:cubicBezTo>
                <a:cubicBezTo>
                  <a:pt x="62" y="294"/>
                  <a:pt x="57" y="262"/>
                  <a:pt x="70" y="244"/>
                </a:cubicBezTo>
                <a:cubicBezTo>
                  <a:pt x="71" y="237"/>
                  <a:pt x="75" y="232"/>
                  <a:pt x="79" y="226"/>
                </a:cubicBezTo>
                <a:cubicBezTo>
                  <a:pt x="78" y="180"/>
                  <a:pt x="93" y="165"/>
                  <a:pt x="65" y="148"/>
                </a:cubicBezTo>
                <a:cubicBezTo>
                  <a:pt x="61" y="141"/>
                  <a:pt x="58" y="134"/>
                  <a:pt x="53" y="127"/>
                </a:cubicBezTo>
                <a:cubicBezTo>
                  <a:pt x="52" y="120"/>
                  <a:pt x="48" y="113"/>
                  <a:pt x="44" y="107"/>
                </a:cubicBezTo>
                <a:cubicBezTo>
                  <a:pt x="43" y="101"/>
                  <a:pt x="40" y="98"/>
                  <a:pt x="38" y="92"/>
                </a:cubicBezTo>
                <a:cubicBezTo>
                  <a:pt x="36" y="78"/>
                  <a:pt x="40" y="91"/>
                  <a:pt x="17" y="85"/>
                </a:cubicBezTo>
                <a:cubicBezTo>
                  <a:pt x="12" y="84"/>
                  <a:pt x="4" y="67"/>
                  <a:pt x="1" y="62"/>
                </a:cubicBezTo>
                <a:cubicBezTo>
                  <a:pt x="1" y="56"/>
                  <a:pt x="0" y="49"/>
                  <a:pt x="2" y="43"/>
                </a:cubicBezTo>
                <a:cubicBezTo>
                  <a:pt x="3" y="39"/>
                  <a:pt x="18" y="40"/>
                  <a:pt x="5" y="35"/>
                </a:cubicBezTo>
                <a:close/>
              </a:path>
            </a:pathLst>
          </a:custGeom>
          <a:solidFill>
            <a:srgbClr val="000000"/>
          </a:solidFill>
          <a:ln w="6350">
            <a:noFill/>
            <a:miter lim="800000"/>
            <a:headEnd/>
            <a:tailEnd/>
          </a:ln>
        </p:spPr>
        <p:txBody>
          <a:bodyPr wrap="none"/>
          <a:lstStyle/>
          <a:p>
            <a:endParaRPr lang="en-US"/>
          </a:p>
        </p:txBody>
      </p:sp>
      <p:sp>
        <p:nvSpPr>
          <p:cNvPr id="1109003" name="Freeform 11"/>
          <p:cNvSpPr>
            <a:spLocks/>
          </p:cNvSpPr>
          <p:nvPr/>
        </p:nvSpPr>
        <p:spPr bwMode="auto">
          <a:xfrm>
            <a:off x="6032500" y="4222750"/>
            <a:ext cx="80963" cy="265113"/>
          </a:xfrm>
          <a:custGeom>
            <a:avLst/>
            <a:gdLst>
              <a:gd name="T0" fmla="*/ 19 w 51"/>
              <a:gd name="T1" fmla="*/ 0 h 167"/>
              <a:gd name="T2" fmla="*/ 1 w 51"/>
              <a:gd name="T3" fmla="*/ 13 h 167"/>
              <a:gd name="T4" fmla="*/ 6 w 51"/>
              <a:gd name="T5" fmla="*/ 58 h 167"/>
              <a:gd name="T6" fmla="*/ 10 w 51"/>
              <a:gd name="T7" fmla="*/ 87 h 167"/>
              <a:gd name="T8" fmla="*/ 19 w 51"/>
              <a:gd name="T9" fmla="*/ 159 h 167"/>
              <a:gd name="T10" fmla="*/ 51 w 51"/>
              <a:gd name="T11" fmla="*/ 166 h 167"/>
              <a:gd name="T12" fmla="*/ 37 w 51"/>
              <a:gd name="T13" fmla="*/ 76 h 167"/>
              <a:gd name="T14" fmla="*/ 36 w 51"/>
              <a:gd name="T15" fmla="*/ 69 h 167"/>
              <a:gd name="T16" fmla="*/ 34 w 51"/>
              <a:gd name="T17" fmla="*/ 15 h 167"/>
              <a:gd name="T18" fmla="*/ 19 w 51"/>
              <a:gd name="T19" fmla="*/ 0 h 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167"/>
              <a:gd name="T32" fmla="*/ 51 w 51"/>
              <a:gd name="T33" fmla="*/ 167 h 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167">
                <a:moveTo>
                  <a:pt x="19" y="0"/>
                </a:moveTo>
                <a:cubicBezTo>
                  <a:pt x="8" y="2"/>
                  <a:pt x="7" y="5"/>
                  <a:pt x="1" y="13"/>
                </a:cubicBezTo>
                <a:cubicBezTo>
                  <a:pt x="2" y="22"/>
                  <a:pt x="0" y="46"/>
                  <a:pt x="6" y="58"/>
                </a:cubicBezTo>
                <a:cubicBezTo>
                  <a:pt x="7" y="68"/>
                  <a:pt x="8" y="77"/>
                  <a:pt x="10" y="87"/>
                </a:cubicBezTo>
                <a:cubicBezTo>
                  <a:pt x="11" y="96"/>
                  <a:pt x="13" y="150"/>
                  <a:pt x="19" y="159"/>
                </a:cubicBezTo>
                <a:cubicBezTo>
                  <a:pt x="25" y="167"/>
                  <a:pt x="43" y="164"/>
                  <a:pt x="51" y="166"/>
                </a:cubicBezTo>
                <a:cubicBezTo>
                  <a:pt x="51" y="156"/>
                  <a:pt x="45" y="84"/>
                  <a:pt x="37" y="76"/>
                </a:cubicBezTo>
                <a:cubicBezTo>
                  <a:pt x="37" y="74"/>
                  <a:pt x="36" y="71"/>
                  <a:pt x="36" y="69"/>
                </a:cubicBezTo>
                <a:cubicBezTo>
                  <a:pt x="35" y="51"/>
                  <a:pt x="36" y="33"/>
                  <a:pt x="34" y="15"/>
                </a:cubicBezTo>
                <a:cubicBezTo>
                  <a:pt x="34" y="11"/>
                  <a:pt x="21" y="4"/>
                  <a:pt x="19" y="0"/>
                </a:cubicBezTo>
                <a:close/>
              </a:path>
            </a:pathLst>
          </a:custGeom>
          <a:solidFill>
            <a:srgbClr val="000000"/>
          </a:solidFill>
          <a:ln w="9525">
            <a:noFill/>
            <a:miter lim="800000"/>
            <a:headEnd/>
            <a:tailEnd/>
          </a:ln>
        </p:spPr>
        <p:txBody>
          <a:bodyPr wrap="none"/>
          <a:lstStyle/>
          <a:p>
            <a:endParaRPr lang="en-US"/>
          </a:p>
        </p:txBody>
      </p:sp>
      <p:sp>
        <p:nvSpPr>
          <p:cNvPr id="1109004" name="Freeform 12"/>
          <p:cNvSpPr>
            <a:spLocks/>
          </p:cNvSpPr>
          <p:nvPr/>
        </p:nvSpPr>
        <p:spPr bwMode="auto">
          <a:xfrm>
            <a:off x="5976938" y="3189288"/>
            <a:ext cx="223837" cy="674687"/>
          </a:xfrm>
          <a:custGeom>
            <a:avLst/>
            <a:gdLst>
              <a:gd name="T0" fmla="*/ 92 w 141"/>
              <a:gd name="T1" fmla="*/ 420 h 425"/>
              <a:gd name="T2" fmla="*/ 81 w 141"/>
              <a:gd name="T3" fmla="*/ 408 h 425"/>
              <a:gd name="T4" fmla="*/ 69 w 141"/>
              <a:gd name="T5" fmla="*/ 358 h 425"/>
              <a:gd name="T6" fmla="*/ 63 w 141"/>
              <a:gd name="T7" fmla="*/ 346 h 425"/>
              <a:gd name="T8" fmla="*/ 54 w 141"/>
              <a:gd name="T9" fmla="*/ 292 h 425"/>
              <a:gd name="T10" fmla="*/ 47 w 141"/>
              <a:gd name="T11" fmla="*/ 222 h 425"/>
              <a:gd name="T12" fmla="*/ 38 w 141"/>
              <a:gd name="T13" fmla="*/ 186 h 425"/>
              <a:gd name="T14" fmla="*/ 27 w 141"/>
              <a:gd name="T15" fmla="*/ 144 h 425"/>
              <a:gd name="T16" fmla="*/ 20 w 141"/>
              <a:gd name="T17" fmla="*/ 121 h 425"/>
              <a:gd name="T18" fmla="*/ 12 w 141"/>
              <a:gd name="T19" fmla="*/ 111 h 425"/>
              <a:gd name="T20" fmla="*/ 3 w 141"/>
              <a:gd name="T21" fmla="*/ 79 h 425"/>
              <a:gd name="T22" fmla="*/ 5 w 141"/>
              <a:gd name="T23" fmla="*/ 45 h 425"/>
              <a:gd name="T24" fmla="*/ 9 w 141"/>
              <a:gd name="T25" fmla="*/ 16 h 425"/>
              <a:gd name="T26" fmla="*/ 29 w 141"/>
              <a:gd name="T27" fmla="*/ 4 h 425"/>
              <a:gd name="T28" fmla="*/ 56 w 141"/>
              <a:gd name="T29" fmla="*/ 0 h 425"/>
              <a:gd name="T30" fmla="*/ 102 w 141"/>
              <a:gd name="T31" fmla="*/ 1 h 425"/>
              <a:gd name="T32" fmla="*/ 128 w 141"/>
              <a:gd name="T33" fmla="*/ 25 h 425"/>
              <a:gd name="T34" fmla="*/ 140 w 141"/>
              <a:gd name="T35" fmla="*/ 45 h 425"/>
              <a:gd name="T36" fmla="*/ 131 w 141"/>
              <a:gd name="T37" fmla="*/ 105 h 425"/>
              <a:gd name="T38" fmla="*/ 129 w 141"/>
              <a:gd name="T39" fmla="*/ 169 h 425"/>
              <a:gd name="T40" fmla="*/ 137 w 141"/>
              <a:gd name="T41" fmla="*/ 276 h 425"/>
              <a:gd name="T42" fmla="*/ 129 w 141"/>
              <a:gd name="T43" fmla="*/ 352 h 425"/>
              <a:gd name="T44" fmla="*/ 123 w 141"/>
              <a:gd name="T45" fmla="*/ 378 h 425"/>
              <a:gd name="T46" fmla="*/ 108 w 141"/>
              <a:gd name="T47" fmla="*/ 417 h 425"/>
              <a:gd name="T48" fmla="*/ 92 w 141"/>
              <a:gd name="T49" fmla="*/ 420 h 4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1"/>
              <a:gd name="T76" fmla="*/ 0 h 425"/>
              <a:gd name="T77" fmla="*/ 141 w 141"/>
              <a:gd name="T78" fmla="*/ 425 h 4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1" h="425">
                <a:moveTo>
                  <a:pt x="92" y="420"/>
                </a:moveTo>
                <a:cubicBezTo>
                  <a:pt x="90" y="411"/>
                  <a:pt x="90" y="410"/>
                  <a:pt x="81" y="408"/>
                </a:cubicBezTo>
                <a:cubicBezTo>
                  <a:pt x="71" y="392"/>
                  <a:pt x="77" y="375"/>
                  <a:pt x="69" y="358"/>
                </a:cubicBezTo>
                <a:cubicBezTo>
                  <a:pt x="68" y="354"/>
                  <a:pt x="64" y="350"/>
                  <a:pt x="63" y="346"/>
                </a:cubicBezTo>
                <a:cubicBezTo>
                  <a:pt x="59" y="320"/>
                  <a:pt x="71" y="302"/>
                  <a:pt x="54" y="292"/>
                </a:cubicBezTo>
                <a:cubicBezTo>
                  <a:pt x="52" y="271"/>
                  <a:pt x="50" y="240"/>
                  <a:pt x="47" y="222"/>
                </a:cubicBezTo>
                <a:cubicBezTo>
                  <a:pt x="44" y="204"/>
                  <a:pt x="41" y="199"/>
                  <a:pt x="38" y="186"/>
                </a:cubicBezTo>
                <a:cubicBezTo>
                  <a:pt x="36" y="172"/>
                  <a:pt x="29" y="155"/>
                  <a:pt x="27" y="144"/>
                </a:cubicBezTo>
                <a:cubicBezTo>
                  <a:pt x="24" y="133"/>
                  <a:pt x="22" y="126"/>
                  <a:pt x="20" y="121"/>
                </a:cubicBezTo>
                <a:cubicBezTo>
                  <a:pt x="15" y="118"/>
                  <a:pt x="16" y="116"/>
                  <a:pt x="12" y="111"/>
                </a:cubicBezTo>
                <a:cubicBezTo>
                  <a:pt x="11" y="89"/>
                  <a:pt x="15" y="91"/>
                  <a:pt x="3" y="79"/>
                </a:cubicBezTo>
                <a:cubicBezTo>
                  <a:pt x="1" y="68"/>
                  <a:pt x="0" y="56"/>
                  <a:pt x="5" y="45"/>
                </a:cubicBezTo>
                <a:cubicBezTo>
                  <a:pt x="7" y="36"/>
                  <a:pt x="2" y="21"/>
                  <a:pt x="9" y="16"/>
                </a:cubicBezTo>
                <a:cubicBezTo>
                  <a:pt x="12" y="8"/>
                  <a:pt x="21" y="6"/>
                  <a:pt x="29" y="4"/>
                </a:cubicBezTo>
                <a:cubicBezTo>
                  <a:pt x="36" y="1"/>
                  <a:pt x="49" y="1"/>
                  <a:pt x="56" y="0"/>
                </a:cubicBezTo>
                <a:cubicBezTo>
                  <a:pt x="71" y="0"/>
                  <a:pt x="87" y="0"/>
                  <a:pt x="102" y="1"/>
                </a:cubicBezTo>
                <a:cubicBezTo>
                  <a:pt x="106" y="1"/>
                  <a:pt x="122" y="21"/>
                  <a:pt x="128" y="25"/>
                </a:cubicBezTo>
                <a:cubicBezTo>
                  <a:pt x="134" y="33"/>
                  <a:pt x="136" y="37"/>
                  <a:pt x="140" y="45"/>
                </a:cubicBezTo>
                <a:cubicBezTo>
                  <a:pt x="141" y="59"/>
                  <a:pt x="133" y="84"/>
                  <a:pt x="131" y="105"/>
                </a:cubicBezTo>
                <a:cubicBezTo>
                  <a:pt x="129" y="126"/>
                  <a:pt x="128" y="141"/>
                  <a:pt x="129" y="169"/>
                </a:cubicBezTo>
                <a:cubicBezTo>
                  <a:pt x="130" y="197"/>
                  <a:pt x="137" y="246"/>
                  <a:pt x="137" y="276"/>
                </a:cubicBezTo>
                <a:cubicBezTo>
                  <a:pt x="137" y="306"/>
                  <a:pt x="131" y="335"/>
                  <a:pt x="129" y="352"/>
                </a:cubicBezTo>
                <a:cubicBezTo>
                  <a:pt x="127" y="361"/>
                  <a:pt x="125" y="369"/>
                  <a:pt x="123" y="378"/>
                </a:cubicBezTo>
                <a:cubicBezTo>
                  <a:pt x="122" y="389"/>
                  <a:pt x="120" y="413"/>
                  <a:pt x="108" y="417"/>
                </a:cubicBezTo>
                <a:cubicBezTo>
                  <a:pt x="103" y="421"/>
                  <a:pt x="97" y="425"/>
                  <a:pt x="92" y="420"/>
                </a:cubicBezTo>
                <a:close/>
              </a:path>
            </a:pathLst>
          </a:custGeom>
          <a:solidFill>
            <a:srgbClr val="000000"/>
          </a:solidFill>
          <a:ln w="9525">
            <a:noFill/>
            <a:miter lim="800000"/>
            <a:headEnd/>
            <a:tailEnd/>
          </a:ln>
        </p:spPr>
        <p:txBody>
          <a:bodyPr wrap="none"/>
          <a:lstStyle/>
          <a:p>
            <a:endParaRPr lang="en-US"/>
          </a:p>
        </p:txBody>
      </p:sp>
      <p:sp>
        <p:nvSpPr>
          <p:cNvPr id="1109005" name="Freeform 13"/>
          <p:cNvSpPr>
            <a:spLocks/>
          </p:cNvSpPr>
          <p:nvPr/>
        </p:nvSpPr>
        <p:spPr bwMode="auto">
          <a:xfrm>
            <a:off x="5951538" y="2260600"/>
            <a:ext cx="277812" cy="631825"/>
          </a:xfrm>
          <a:custGeom>
            <a:avLst/>
            <a:gdLst>
              <a:gd name="T0" fmla="*/ 10 w 175"/>
              <a:gd name="T1" fmla="*/ 0 h 398"/>
              <a:gd name="T2" fmla="*/ 1 w 175"/>
              <a:gd name="T3" fmla="*/ 15 h 398"/>
              <a:gd name="T4" fmla="*/ 9 w 175"/>
              <a:gd name="T5" fmla="*/ 69 h 398"/>
              <a:gd name="T6" fmla="*/ 15 w 175"/>
              <a:gd name="T7" fmla="*/ 124 h 398"/>
              <a:gd name="T8" fmla="*/ 27 w 175"/>
              <a:gd name="T9" fmla="*/ 178 h 398"/>
              <a:gd name="T10" fmla="*/ 25 w 175"/>
              <a:gd name="T11" fmla="*/ 205 h 398"/>
              <a:gd name="T12" fmla="*/ 33 w 175"/>
              <a:gd name="T13" fmla="*/ 249 h 398"/>
              <a:gd name="T14" fmla="*/ 27 w 175"/>
              <a:gd name="T15" fmla="*/ 309 h 398"/>
              <a:gd name="T16" fmla="*/ 21 w 175"/>
              <a:gd name="T17" fmla="*/ 334 h 398"/>
              <a:gd name="T18" fmla="*/ 22 w 175"/>
              <a:gd name="T19" fmla="*/ 349 h 398"/>
              <a:gd name="T20" fmla="*/ 36 w 175"/>
              <a:gd name="T21" fmla="*/ 357 h 398"/>
              <a:gd name="T22" fmla="*/ 67 w 175"/>
              <a:gd name="T23" fmla="*/ 358 h 398"/>
              <a:gd name="T24" fmla="*/ 75 w 175"/>
              <a:gd name="T25" fmla="*/ 397 h 398"/>
              <a:gd name="T26" fmla="*/ 88 w 175"/>
              <a:gd name="T27" fmla="*/ 396 h 398"/>
              <a:gd name="T28" fmla="*/ 97 w 175"/>
              <a:gd name="T29" fmla="*/ 382 h 398"/>
              <a:gd name="T30" fmla="*/ 117 w 175"/>
              <a:gd name="T31" fmla="*/ 381 h 398"/>
              <a:gd name="T32" fmla="*/ 139 w 175"/>
              <a:gd name="T33" fmla="*/ 357 h 398"/>
              <a:gd name="T34" fmla="*/ 175 w 175"/>
              <a:gd name="T35" fmla="*/ 355 h 398"/>
              <a:gd name="T36" fmla="*/ 174 w 175"/>
              <a:gd name="T37" fmla="*/ 334 h 398"/>
              <a:gd name="T38" fmla="*/ 162 w 175"/>
              <a:gd name="T39" fmla="*/ 321 h 398"/>
              <a:gd name="T40" fmla="*/ 145 w 175"/>
              <a:gd name="T41" fmla="*/ 286 h 398"/>
              <a:gd name="T42" fmla="*/ 127 w 175"/>
              <a:gd name="T43" fmla="*/ 243 h 398"/>
              <a:gd name="T44" fmla="*/ 109 w 175"/>
              <a:gd name="T45" fmla="*/ 171 h 398"/>
              <a:gd name="T46" fmla="*/ 97 w 175"/>
              <a:gd name="T47" fmla="*/ 135 h 398"/>
              <a:gd name="T48" fmla="*/ 85 w 175"/>
              <a:gd name="T49" fmla="*/ 111 h 398"/>
              <a:gd name="T50" fmla="*/ 66 w 175"/>
              <a:gd name="T51" fmla="*/ 63 h 398"/>
              <a:gd name="T52" fmla="*/ 46 w 175"/>
              <a:gd name="T53" fmla="*/ 33 h 398"/>
              <a:gd name="T54" fmla="*/ 30 w 175"/>
              <a:gd name="T55" fmla="*/ 18 h 398"/>
              <a:gd name="T56" fmla="*/ 13 w 175"/>
              <a:gd name="T57" fmla="*/ 9 h 398"/>
              <a:gd name="T58" fmla="*/ 10 w 175"/>
              <a:gd name="T59" fmla="*/ 0 h 3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5"/>
              <a:gd name="T91" fmla="*/ 0 h 398"/>
              <a:gd name="T92" fmla="*/ 175 w 175"/>
              <a:gd name="T93" fmla="*/ 398 h 3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5" h="398">
                <a:moveTo>
                  <a:pt x="10" y="0"/>
                </a:moveTo>
                <a:cubicBezTo>
                  <a:pt x="9" y="8"/>
                  <a:pt x="5" y="8"/>
                  <a:pt x="1" y="15"/>
                </a:cubicBezTo>
                <a:cubicBezTo>
                  <a:pt x="3" y="49"/>
                  <a:pt x="0" y="48"/>
                  <a:pt x="9" y="69"/>
                </a:cubicBezTo>
                <a:cubicBezTo>
                  <a:pt x="9" y="86"/>
                  <a:pt x="7" y="108"/>
                  <a:pt x="15" y="124"/>
                </a:cubicBezTo>
                <a:cubicBezTo>
                  <a:pt x="18" y="145"/>
                  <a:pt x="10" y="164"/>
                  <a:pt x="27" y="178"/>
                </a:cubicBezTo>
                <a:cubicBezTo>
                  <a:pt x="30" y="191"/>
                  <a:pt x="25" y="183"/>
                  <a:pt x="25" y="205"/>
                </a:cubicBezTo>
                <a:cubicBezTo>
                  <a:pt x="26" y="217"/>
                  <a:pt x="33" y="232"/>
                  <a:pt x="33" y="249"/>
                </a:cubicBezTo>
                <a:cubicBezTo>
                  <a:pt x="33" y="266"/>
                  <a:pt x="29" y="295"/>
                  <a:pt x="27" y="309"/>
                </a:cubicBezTo>
                <a:cubicBezTo>
                  <a:pt x="26" y="323"/>
                  <a:pt x="14" y="326"/>
                  <a:pt x="21" y="334"/>
                </a:cubicBezTo>
                <a:cubicBezTo>
                  <a:pt x="20" y="341"/>
                  <a:pt x="20" y="345"/>
                  <a:pt x="22" y="349"/>
                </a:cubicBezTo>
                <a:cubicBezTo>
                  <a:pt x="24" y="353"/>
                  <a:pt x="29" y="356"/>
                  <a:pt x="36" y="357"/>
                </a:cubicBezTo>
                <a:cubicBezTo>
                  <a:pt x="43" y="358"/>
                  <a:pt x="61" y="351"/>
                  <a:pt x="67" y="358"/>
                </a:cubicBezTo>
                <a:cubicBezTo>
                  <a:pt x="75" y="368"/>
                  <a:pt x="75" y="397"/>
                  <a:pt x="75" y="397"/>
                </a:cubicBezTo>
                <a:cubicBezTo>
                  <a:pt x="79" y="397"/>
                  <a:pt x="84" y="398"/>
                  <a:pt x="88" y="396"/>
                </a:cubicBezTo>
                <a:cubicBezTo>
                  <a:pt x="93" y="394"/>
                  <a:pt x="91" y="383"/>
                  <a:pt x="97" y="382"/>
                </a:cubicBezTo>
                <a:cubicBezTo>
                  <a:pt x="103" y="380"/>
                  <a:pt x="110" y="381"/>
                  <a:pt x="117" y="381"/>
                </a:cubicBezTo>
                <a:cubicBezTo>
                  <a:pt x="128" y="375"/>
                  <a:pt x="123" y="358"/>
                  <a:pt x="139" y="357"/>
                </a:cubicBezTo>
                <a:cubicBezTo>
                  <a:pt x="151" y="356"/>
                  <a:pt x="163" y="356"/>
                  <a:pt x="175" y="355"/>
                </a:cubicBezTo>
                <a:cubicBezTo>
                  <a:pt x="175" y="348"/>
                  <a:pt x="175" y="341"/>
                  <a:pt x="174" y="334"/>
                </a:cubicBezTo>
                <a:cubicBezTo>
                  <a:pt x="173" y="328"/>
                  <a:pt x="162" y="321"/>
                  <a:pt x="162" y="321"/>
                </a:cubicBezTo>
                <a:cubicBezTo>
                  <a:pt x="156" y="305"/>
                  <a:pt x="161" y="296"/>
                  <a:pt x="145" y="286"/>
                </a:cubicBezTo>
                <a:cubicBezTo>
                  <a:pt x="135" y="272"/>
                  <a:pt x="138" y="258"/>
                  <a:pt x="127" y="243"/>
                </a:cubicBezTo>
                <a:cubicBezTo>
                  <a:pt x="121" y="211"/>
                  <a:pt x="127" y="195"/>
                  <a:pt x="109" y="171"/>
                </a:cubicBezTo>
                <a:cubicBezTo>
                  <a:pt x="106" y="142"/>
                  <a:pt x="113" y="145"/>
                  <a:pt x="97" y="135"/>
                </a:cubicBezTo>
                <a:cubicBezTo>
                  <a:pt x="95" y="127"/>
                  <a:pt x="90" y="118"/>
                  <a:pt x="85" y="111"/>
                </a:cubicBezTo>
                <a:cubicBezTo>
                  <a:pt x="81" y="93"/>
                  <a:pt x="88" y="67"/>
                  <a:pt x="66" y="63"/>
                </a:cubicBezTo>
                <a:cubicBezTo>
                  <a:pt x="59" y="51"/>
                  <a:pt x="55" y="42"/>
                  <a:pt x="46" y="33"/>
                </a:cubicBezTo>
                <a:cubicBezTo>
                  <a:pt x="40" y="26"/>
                  <a:pt x="35" y="22"/>
                  <a:pt x="30" y="18"/>
                </a:cubicBezTo>
                <a:cubicBezTo>
                  <a:pt x="25" y="14"/>
                  <a:pt x="16" y="12"/>
                  <a:pt x="13" y="9"/>
                </a:cubicBezTo>
                <a:cubicBezTo>
                  <a:pt x="9" y="3"/>
                  <a:pt x="10" y="6"/>
                  <a:pt x="10" y="0"/>
                </a:cubicBezTo>
                <a:close/>
              </a:path>
            </a:pathLst>
          </a:custGeom>
          <a:solidFill>
            <a:srgbClr val="000000"/>
          </a:solidFill>
          <a:ln w="3175">
            <a:noFill/>
            <a:miter lim="800000"/>
            <a:headEnd/>
            <a:tailEnd/>
          </a:ln>
        </p:spPr>
        <p:txBody>
          <a:bodyPr wrap="none"/>
          <a:lstStyle/>
          <a:p>
            <a:endParaRPr lang="en-US"/>
          </a:p>
        </p:txBody>
      </p:sp>
      <p:sp>
        <p:nvSpPr>
          <p:cNvPr id="1109006" name="Oval 14"/>
          <p:cNvSpPr>
            <a:spLocks noChangeArrowheads="1"/>
          </p:cNvSpPr>
          <p:nvPr/>
        </p:nvSpPr>
        <p:spPr bwMode="auto">
          <a:xfrm>
            <a:off x="4637088" y="2474913"/>
            <a:ext cx="65087" cy="42862"/>
          </a:xfrm>
          <a:prstGeom prst="ellipse">
            <a:avLst/>
          </a:prstGeom>
          <a:solidFill>
            <a:srgbClr val="333333"/>
          </a:solidFill>
          <a:ln w="9525">
            <a:noFill/>
            <a:miter lim="800000"/>
            <a:headEnd/>
            <a:tailEnd/>
          </a:ln>
        </p:spPr>
        <p:txBody>
          <a:bodyPr wrap="none" anchor="ctr"/>
          <a:lstStyle/>
          <a:p>
            <a:endParaRPr lang="en-US"/>
          </a:p>
        </p:txBody>
      </p:sp>
      <p:sp>
        <p:nvSpPr>
          <p:cNvPr id="1109007" name="Freeform 15"/>
          <p:cNvSpPr>
            <a:spLocks/>
          </p:cNvSpPr>
          <p:nvPr/>
        </p:nvSpPr>
        <p:spPr bwMode="auto">
          <a:xfrm>
            <a:off x="4651375" y="2357438"/>
            <a:ext cx="47625" cy="41275"/>
          </a:xfrm>
          <a:custGeom>
            <a:avLst/>
            <a:gdLst>
              <a:gd name="T0" fmla="*/ 0 w 30"/>
              <a:gd name="T1" fmla="*/ 12 h 26"/>
              <a:gd name="T2" fmla="*/ 6 w 30"/>
              <a:gd name="T3" fmla="*/ 21 h 26"/>
              <a:gd name="T4" fmla="*/ 24 w 30"/>
              <a:gd name="T5" fmla="*/ 26 h 26"/>
              <a:gd name="T6" fmla="*/ 30 w 30"/>
              <a:gd name="T7" fmla="*/ 14 h 26"/>
              <a:gd name="T8" fmla="*/ 19 w 30"/>
              <a:gd name="T9" fmla="*/ 0 h 26"/>
              <a:gd name="T10" fmla="*/ 7 w 30"/>
              <a:gd name="T11" fmla="*/ 0 h 26"/>
              <a:gd name="T12" fmla="*/ 0 w 30"/>
              <a:gd name="T13" fmla="*/ 12 h 26"/>
              <a:gd name="T14" fmla="*/ 0 60000 65536"/>
              <a:gd name="T15" fmla="*/ 0 60000 65536"/>
              <a:gd name="T16" fmla="*/ 0 60000 65536"/>
              <a:gd name="T17" fmla="*/ 0 60000 65536"/>
              <a:gd name="T18" fmla="*/ 0 60000 65536"/>
              <a:gd name="T19" fmla="*/ 0 60000 65536"/>
              <a:gd name="T20" fmla="*/ 0 60000 65536"/>
              <a:gd name="T21" fmla="*/ 0 w 30"/>
              <a:gd name="T22" fmla="*/ 0 h 26"/>
              <a:gd name="T23" fmla="*/ 30 w 3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6">
                <a:moveTo>
                  <a:pt x="0" y="12"/>
                </a:moveTo>
                <a:lnTo>
                  <a:pt x="6" y="21"/>
                </a:lnTo>
                <a:lnTo>
                  <a:pt x="24" y="26"/>
                </a:lnTo>
                <a:lnTo>
                  <a:pt x="30" y="14"/>
                </a:lnTo>
                <a:lnTo>
                  <a:pt x="19" y="0"/>
                </a:lnTo>
                <a:lnTo>
                  <a:pt x="7" y="0"/>
                </a:lnTo>
                <a:lnTo>
                  <a:pt x="0" y="12"/>
                </a:lnTo>
                <a:close/>
              </a:path>
            </a:pathLst>
          </a:custGeom>
          <a:solidFill>
            <a:srgbClr val="333333"/>
          </a:solidFill>
          <a:ln w="9525">
            <a:noFill/>
            <a:miter lim="800000"/>
            <a:headEnd/>
            <a:tailEnd/>
          </a:ln>
        </p:spPr>
        <p:txBody>
          <a:bodyPr wrap="none"/>
          <a:lstStyle/>
          <a:p>
            <a:endParaRPr lang="en-US"/>
          </a:p>
        </p:txBody>
      </p:sp>
      <p:sp>
        <p:nvSpPr>
          <p:cNvPr id="1109008" name="Oval 16"/>
          <p:cNvSpPr>
            <a:spLocks noChangeAspect="1" noChangeArrowheads="1"/>
          </p:cNvSpPr>
          <p:nvPr/>
        </p:nvSpPr>
        <p:spPr bwMode="auto">
          <a:xfrm>
            <a:off x="4651375" y="2590800"/>
            <a:ext cx="46038" cy="30163"/>
          </a:xfrm>
          <a:prstGeom prst="ellipse">
            <a:avLst/>
          </a:prstGeom>
          <a:solidFill>
            <a:srgbClr val="333333"/>
          </a:solidFill>
          <a:ln w="9525">
            <a:noFill/>
            <a:miter lim="800000"/>
            <a:headEnd/>
            <a:tailEnd/>
          </a:ln>
        </p:spPr>
        <p:txBody>
          <a:bodyPr wrap="none" anchor="ctr"/>
          <a:lstStyle/>
          <a:p>
            <a:endParaRPr lang="en-US"/>
          </a:p>
        </p:txBody>
      </p:sp>
      <p:sp>
        <p:nvSpPr>
          <p:cNvPr id="1109009" name="Oval 17"/>
          <p:cNvSpPr>
            <a:spLocks noChangeAspect="1" noChangeArrowheads="1"/>
          </p:cNvSpPr>
          <p:nvPr/>
        </p:nvSpPr>
        <p:spPr bwMode="auto">
          <a:xfrm rot="1354177">
            <a:off x="4660900" y="2709863"/>
            <a:ext cx="46038" cy="30162"/>
          </a:xfrm>
          <a:prstGeom prst="ellipse">
            <a:avLst/>
          </a:prstGeom>
          <a:solidFill>
            <a:srgbClr val="808080"/>
          </a:solidFill>
          <a:ln w="9525">
            <a:noFill/>
            <a:miter lim="800000"/>
            <a:headEnd/>
            <a:tailEnd/>
          </a:ln>
        </p:spPr>
        <p:txBody>
          <a:bodyPr wrap="none" anchor="ctr"/>
          <a:lstStyle/>
          <a:p>
            <a:endParaRPr lang="en-US"/>
          </a:p>
        </p:txBody>
      </p:sp>
      <p:pic>
        <p:nvPicPr>
          <p:cNvPr id="1109010" name="Picture 18" descr="Optical%20Illusion%20-%20The%20Four%20Dots"/>
          <p:cNvPicPr>
            <a:picLocks noChangeAspect="1" noChangeArrowheads="1"/>
          </p:cNvPicPr>
          <p:nvPr/>
        </p:nvPicPr>
        <p:blipFill>
          <a:blip r:embed="rId4" cstate="print">
            <a:lum bright="6000"/>
          </a:blip>
          <a:srcRect l="46823" t="28067" r="51112" b="66765"/>
          <a:stretch>
            <a:fillRect/>
          </a:stretch>
        </p:blipFill>
        <p:spPr bwMode="auto">
          <a:xfrm>
            <a:off x="4611688" y="2316163"/>
            <a:ext cx="142875" cy="4699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08997"/>
                                        </p:tgtEl>
                                      </p:cBhvr>
                                    </p:animEffect>
                                    <p:set>
                                      <p:cBhvr>
                                        <p:cTn id="7" dur="1" fill="hold">
                                          <p:stCondLst>
                                            <p:cond delay="499"/>
                                          </p:stCondLst>
                                        </p:cTn>
                                        <p:tgtEl>
                                          <p:spTgt spid="110899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108998"/>
                                        </p:tgtEl>
                                      </p:cBhvr>
                                    </p:animEffect>
                                    <p:set>
                                      <p:cBhvr>
                                        <p:cTn id="10" dur="1" fill="hold">
                                          <p:stCondLst>
                                            <p:cond delay="499"/>
                                          </p:stCondLst>
                                        </p:cTn>
                                        <p:tgtEl>
                                          <p:spTgt spid="110899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08999"/>
                                        </p:tgtEl>
                                      </p:cBhvr>
                                    </p:animEffect>
                                    <p:set>
                                      <p:cBhvr>
                                        <p:cTn id="13" dur="1" fill="hold">
                                          <p:stCondLst>
                                            <p:cond delay="499"/>
                                          </p:stCondLst>
                                        </p:cTn>
                                        <p:tgtEl>
                                          <p:spTgt spid="1108999"/>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109000"/>
                                        </p:tgtEl>
                                      </p:cBhvr>
                                    </p:animEffect>
                                    <p:set>
                                      <p:cBhvr>
                                        <p:cTn id="16" dur="1" fill="hold">
                                          <p:stCondLst>
                                            <p:cond delay="499"/>
                                          </p:stCondLst>
                                        </p:cTn>
                                        <p:tgtEl>
                                          <p:spTgt spid="1109000"/>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109001"/>
                                        </p:tgtEl>
                                      </p:cBhvr>
                                    </p:animEffect>
                                    <p:set>
                                      <p:cBhvr>
                                        <p:cTn id="19" dur="1" fill="hold">
                                          <p:stCondLst>
                                            <p:cond delay="499"/>
                                          </p:stCondLst>
                                        </p:cTn>
                                        <p:tgtEl>
                                          <p:spTgt spid="1109001"/>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109002"/>
                                        </p:tgtEl>
                                      </p:cBhvr>
                                    </p:animEffect>
                                    <p:set>
                                      <p:cBhvr>
                                        <p:cTn id="22" dur="1" fill="hold">
                                          <p:stCondLst>
                                            <p:cond delay="499"/>
                                          </p:stCondLst>
                                        </p:cTn>
                                        <p:tgtEl>
                                          <p:spTgt spid="1109002"/>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1109003"/>
                                        </p:tgtEl>
                                      </p:cBhvr>
                                    </p:animEffect>
                                    <p:set>
                                      <p:cBhvr>
                                        <p:cTn id="25" dur="1" fill="hold">
                                          <p:stCondLst>
                                            <p:cond delay="499"/>
                                          </p:stCondLst>
                                        </p:cTn>
                                        <p:tgtEl>
                                          <p:spTgt spid="1109003"/>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1109004"/>
                                        </p:tgtEl>
                                      </p:cBhvr>
                                    </p:animEffect>
                                    <p:set>
                                      <p:cBhvr>
                                        <p:cTn id="28" dur="1" fill="hold">
                                          <p:stCondLst>
                                            <p:cond delay="499"/>
                                          </p:stCondLst>
                                        </p:cTn>
                                        <p:tgtEl>
                                          <p:spTgt spid="1109004"/>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1109005"/>
                                        </p:tgtEl>
                                      </p:cBhvr>
                                    </p:animEffect>
                                    <p:set>
                                      <p:cBhvr>
                                        <p:cTn id="31" dur="1" fill="hold">
                                          <p:stCondLst>
                                            <p:cond delay="499"/>
                                          </p:stCondLst>
                                        </p:cTn>
                                        <p:tgtEl>
                                          <p:spTgt spid="1109005"/>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1109006"/>
                                        </p:tgtEl>
                                      </p:cBhvr>
                                    </p:animEffect>
                                    <p:set>
                                      <p:cBhvr>
                                        <p:cTn id="34" dur="1" fill="hold">
                                          <p:stCondLst>
                                            <p:cond delay="499"/>
                                          </p:stCondLst>
                                        </p:cTn>
                                        <p:tgtEl>
                                          <p:spTgt spid="1109006"/>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1109007"/>
                                        </p:tgtEl>
                                      </p:cBhvr>
                                    </p:animEffect>
                                    <p:set>
                                      <p:cBhvr>
                                        <p:cTn id="37" dur="1" fill="hold">
                                          <p:stCondLst>
                                            <p:cond delay="499"/>
                                          </p:stCondLst>
                                        </p:cTn>
                                        <p:tgtEl>
                                          <p:spTgt spid="1109007"/>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1109008"/>
                                        </p:tgtEl>
                                      </p:cBhvr>
                                    </p:animEffect>
                                    <p:set>
                                      <p:cBhvr>
                                        <p:cTn id="40" dur="1" fill="hold">
                                          <p:stCondLst>
                                            <p:cond delay="499"/>
                                          </p:stCondLst>
                                        </p:cTn>
                                        <p:tgtEl>
                                          <p:spTgt spid="1109008"/>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1109009"/>
                                        </p:tgtEl>
                                      </p:cBhvr>
                                    </p:animEffect>
                                    <p:set>
                                      <p:cBhvr>
                                        <p:cTn id="43" dur="1" fill="hold">
                                          <p:stCondLst>
                                            <p:cond delay="499"/>
                                          </p:stCondLst>
                                        </p:cTn>
                                        <p:tgtEl>
                                          <p:spTgt spid="1109009"/>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1109010"/>
                                        </p:tgtEl>
                                      </p:cBhvr>
                                    </p:animEffect>
                                    <p:set>
                                      <p:cBhvr>
                                        <p:cTn id="46" dur="1" fill="hold">
                                          <p:stCondLst>
                                            <p:cond delay="499"/>
                                          </p:stCondLst>
                                        </p:cTn>
                                        <p:tgtEl>
                                          <p:spTgt spid="1109010"/>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109011"/>
                                        </p:tgtEl>
                                        <p:attrNameLst>
                                          <p:attrName>style.visibility</p:attrName>
                                        </p:attrNameLst>
                                      </p:cBhvr>
                                      <p:to>
                                        <p:strVal val="visible"/>
                                      </p:to>
                                    </p:set>
                                    <p:animEffect transition="in" filter="fade">
                                      <p:cBhvr>
                                        <p:cTn id="49" dur="2000"/>
                                        <p:tgtEl>
                                          <p:spTgt spid="1109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011" grpId="0" animBg="1"/>
      <p:bldP spid="1108997" grpId="0" animBg="1"/>
      <p:bldP spid="1108998" grpId="0" animBg="1"/>
      <p:bldP spid="1108999" grpId="0" animBg="1"/>
      <p:bldP spid="1109000" grpId="0" animBg="1"/>
      <p:bldP spid="1109001" grpId="0" animBg="1"/>
      <p:bldP spid="1109002" grpId="0" animBg="1"/>
      <p:bldP spid="1109003" grpId="0" animBg="1"/>
      <p:bldP spid="1109004" grpId="0" animBg="1"/>
      <p:bldP spid="1109005" grpId="0" animBg="1"/>
      <p:bldP spid="1109006" grpId="0" animBg="1"/>
      <p:bldP spid="1109007" grpId="0" animBg="1"/>
      <p:bldP spid="1109008" grpId="0" animBg="1"/>
      <p:bldP spid="110900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56"/>
          <p:cNvSpPr>
            <a:spLocks noChangeArrowheads="1"/>
          </p:cNvSpPr>
          <p:nvPr/>
        </p:nvSpPr>
        <p:spPr bwMode="auto">
          <a:xfrm>
            <a:off x="447675" y="177800"/>
            <a:ext cx="579438" cy="6475413"/>
          </a:xfrm>
          <a:prstGeom prst="rect">
            <a:avLst/>
          </a:prstGeom>
          <a:noFill/>
          <a:ln w="9525">
            <a:solidFill>
              <a:schemeClr val="tx1"/>
            </a:solidFill>
            <a:miter lim="800000"/>
            <a:headEnd/>
            <a:tailEnd/>
          </a:ln>
        </p:spPr>
        <p:txBody>
          <a:bodyPr wrap="none" anchor="ctr"/>
          <a:lstStyle/>
          <a:p>
            <a:endParaRPr lang="en-US"/>
          </a:p>
        </p:txBody>
      </p:sp>
      <p:pic>
        <p:nvPicPr>
          <p:cNvPr id="312323" name="Picture 5" descr="thermometer_big"/>
          <p:cNvPicPr>
            <a:picLocks noChangeAspect="1" noChangeArrowheads="1"/>
          </p:cNvPicPr>
          <p:nvPr/>
        </p:nvPicPr>
        <p:blipFill>
          <a:blip r:embed="rId3" cstate="print"/>
          <a:srcRect/>
          <a:stretch>
            <a:fillRect/>
          </a:stretch>
        </p:blipFill>
        <p:spPr bwMode="auto">
          <a:xfrm>
            <a:off x="466725" y="217488"/>
            <a:ext cx="536575" cy="6407150"/>
          </a:xfrm>
          <a:prstGeom prst="rect">
            <a:avLst/>
          </a:prstGeom>
          <a:noFill/>
          <a:ln w="9525">
            <a:noFill/>
            <a:miter lim="800000"/>
            <a:headEnd/>
            <a:tailEnd/>
          </a:ln>
        </p:spPr>
      </p:pic>
      <p:pic>
        <p:nvPicPr>
          <p:cNvPr id="312324" name="Picture 6" descr="thermometer_big"/>
          <p:cNvPicPr>
            <a:picLocks noChangeAspect="1" noChangeArrowheads="1"/>
          </p:cNvPicPr>
          <p:nvPr/>
        </p:nvPicPr>
        <p:blipFill>
          <a:blip r:embed="rId3" cstate="print"/>
          <a:srcRect/>
          <a:stretch>
            <a:fillRect/>
          </a:stretch>
        </p:blipFill>
        <p:spPr bwMode="auto">
          <a:xfrm>
            <a:off x="2295525" y="217488"/>
            <a:ext cx="536575" cy="6407150"/>
          </a:xfrm>
          <a:prstGeom prst="rect">
            <a:avLst/>
          </a:prstGeom>
          <a:noFill/>
          <a:ln w="9525">
            <a:noFill/>
            <a:miter lim="800000"/>
            <a:headEnd/>
            <a:tailEnd/>
          </a:ln>
        </p:spPr>
      </p:pic>
      <p:pic>
        <p:nvPicPr>
          <p:cNvPr id="312325" name="Picture 7" descr="thermometer_big"/>
          <p:cNvPicPr>
            <a:picLocks noChangeAspect="1" noChangeArrowheads="1"/>
          </p:cNvPicPr>
          <p:nvPr/>
        </p:nvPicPr>
        <p:blipFill>
          <a:blip r:embed="rId3" cstate="print"/>
          <a:srcRect t="26735"/>
          <a:stretch>
            <a:fillRect/>
          </a:stretch>
        </p:blipFill>
        <p:spPr bwMode="auto">
          <a:xfrm>
            <a:off x="4124325" y="1930400"/>
            <a:ext cx="536575" cy="4694238"/>
          </a:xfrm>
          <a:prstGeom prst="rect">
            <a:avLst/>
          </a:prstGeom>
          <a:noFill/>
          <a:ln w="9525">
            <a:noFill/>
            <a:miter lim="800000"/>
            <a:headEnd/>
            <a:tailEnd/>
          </a:ln>
        </p:spPr>
      </p:pic>
      <p:pic>
        <p:nvPicPr>
          <p:cNvPr id="312326" name="Picture 8" descr="thermometer_big"/>
          <p:cNvPicPr>
            <a:picLocks noChangeAspect="1" noChangeArrowheads="1"/>
          </p:cNvPicPr>
          <p:nvPr/>
        </p:nvPicPr>
        <p:blipFill>
          <a:blip r:embed="rId3" cstate="print"/>
          <a:srcRect t="26561"/>
          <a:stretch>
            <a:fillRect/>
          </a:stretch>
        </p:blipFill>
        <p:spPr bwMode="auto">
          <a:xfrm>
            <a:off x="5964238" y="1919288"/>
            <a:ext cx="536575" cy="4705350"/>
          </a:xfrm>
          <a:prstGeom prst="rect">
            <a:avLst/>
          </a:prstGeom>
          <a:noFill/>
          <a:ln w="9525">
            <a:noFill/>
            <a:miter lim="800000"/>
            <a:headEnd/>
            <a:tailEnd/>
          </a:ln>
        </p:spPr>
      </p:pic>
      <p:pic>
        <p:nvPicPr>
          <p:cNvPr id="312327" name="Picture 9" descr="thermometer_big"/>
          <p:cNvPicPr>
            <a:picLocks noChangeAspect="1" noChangeArrowheads="1"/>
          </p:cNvPicPr>
          <p:nvPr/>
        </p:nvPicPr>
        <p:blipFill>
          <a:blip r:embed="rId3" cstate="print"/>
          <a:srcRect t="26907" r="-2367"/>
          <a:stretch>
            <a:fillRect/>
          </a:stretch>
        </p:blipFill>
        <p:spPr bwMode="auto">
          <a:xfrm>
            <a:off x="7780338" y="1941513"/>
            <a:ext cx="549275" cy="4683125"/>
          </a:xfrm>
          <a:prstGeom prst="rect">
            <a:avLst/>
          </a:prstGeom>
          <a:noFill/>
          <a:ln w="9525">
            <a:noFill/>
            <a:miter lim="800000"/>
            <a:headEnd/>
            <a:tailEnd/>
          </a:ln>
        </p:spPr>
      </p:pic>
      <p:sp>
        <p:nvSpPr>
          <p:cNvPr id="312328" name="Text Box 10"/>
          <p:cNvSpPr txBox="1">
            <a:spLocks noChangeArrowheads="1"/>
          </p:cNvSpPr>
          <p:nvPr/>
        </p:nvSpPr>
        <p:spPr bwMode="auto">
          <a:xfrm>
            <a:off x="1001713" y="5999163"/>
            <a:ext cx="434975" cy="274637"/>
          </a:xfrm>
          <a:prstGeom prst="rect">
            <a:avLst/>
          </a:prstGeom>
          <a:noFill/>
          <a:ln w="9525">
            <a:noFill/>
            <a:miter lim="800000"/>
            <a:headEnd/>
            <a:tailEnd/>
          </a:ln>
        </p:spPr>
        <p:txBody>
          <a:bodyPr wrap="none">
            <a:spAutoFit/>
          </a:bodyPr>
          <a:lstStyle/>
          <a:p>
            <a:r>
              <a:rPr lang="en-US" sz="1200"/>
              <a:t>0</a:t>
            </a:r>
            <a:r>
              <a:rPr lang="en-US" sz="1200" baseline="30000"/>
              <a:t>o</a:t>
            </a:r>
            <a:r>
              <a:rPr lang="en-US" sz="1200"/>
              <a:t>C</a:t>
            </a:r>
          </a:p>
        </p:txBody>
      </p:sp>
      <p:sp>
        <p:nvSpPr>
          <p:cNvPr id="312329" name="Text Box 11"/>
          <p:cNvSpPr txBox="1">
            <a:spLocks noChangeArrowheads="1"/>
          </p:cNvSpPr>
          <p:nvPr/>
        </p:nvSpPr>
        <p:spPr bwMode="auto">
          <a:xfrm>
            <a:off x="1004888" y="5160963"/>
            <a:ext cx="519112" cy="274637"/>
          </a:xfrm>
          <a:prstGeom prst="rect">
            <a:avLst/>
          </a:prstGeom>
          <a:noFill/>
          <a:ln w="9525">
            <a:noFill/>
            <a:miter lim="800000"/>
            <a:headEnd/>
            <a:tailEnd/>
          </a:ln>
        </p:spPr>
        <p:txBody>
          <a:bodyPr wrap="none">
            <a:spAutoFit/>
          </a:bodyPr>
          <a:lstStyle/>
          <a:p>
            <a:r>
              <a:rPr lang="en-US" sz="1200"/>
              <a:t>10</a:t>
            </a:r>
            <a:r>
              <a:rPr lang="en-US" sz="1200" baseline="30000"/>
              <a:t>o</a:t>
            </a:r>
            <a:r>
              <a:rPr lang="en-US" sz="1200"/>
              <a:t>C</a:t>
            </a:r>
          </a:p>
        </p:txBody>
      </p:sp>
      <p:sp>
        <p:nvSpPr>
          <p:cNvPr id="312330" name="Text Box 12"/>
          <p:cNvSpPr txBox="1">
            <a:spLocks noChangeArrowheads="1"/>
          </p:cNvSpPr>
          <p:nvPr/>
        </p:nvSpPr>
        <p:spPr bwMode="auto">
          <a:xfrm>
            <a:off x="1004888" y="4322763"/>
            <a:ext cx="519112" cy="274637"/>
          </a:xfrm>
          <a:prstGeom prst="rect">
            <a:avLst/>
          </a:prstGeom>
          <a:noFill/>
          <a:ln w="9525">
            <a:noFill/>
            <a:miter lim="800000"/>
            <a:headEnd/>
            <a:tailEnd/>
          </a:ln>
        </p:spPr>
        <p:txBody>
          <a:bodyPr wrap="none">
            <a:spAutoFit/>
          </a:bodyPr>
          <a:lstStyle/>
          <a:p>
            <a:r>
              <a:rPr lang="en-US" sz="1200"/>
              <a:t>20</a:t>
            </a:r>
            <a:r>
              <a:rPr lang="en-US" sz="1200" baseline="30000"/>
              <a:t>o</a:t>
            </a:r>
            <a:r>
              <a:rPr lang="en-US" sz="1200"/>
              <a:t>C</a:t>
            </a:r>
          </a:p>
        </p:txBody>
      </p:sp>
      <p:sp>
        <p:nvSpPr>
          <p:cNvPr id="312331" name="Text Box 13"/>
          <p:cNvSpPr txBox="1">
            <a:spLocks noChangeArrowheads="1"/>
          </p:cNvSpPr>
          <p:nvPr/>
        </p:nvSpPr>
        <p:spPr bwMode="auto">
          <a:xfrm>
            <a:off x="1004888" y="3482975"/>
            <a:ext cx="519112" cy="274638"/>
          </a:xfrm>
          <a:prstGeom prst="rect">
            <a:avLst/>
          </a:prstGeom>
          <a:noFill/>
          <a:ln w="9525">
            <a:noFill/>
            <a:miter lim="800000"/>
            <a:headEnd/>
            <a:tailEnd/>
          </a:ln>
        </p:spPr>
        <p:txBody>
          <a:bodyPr wrap="none">
            <a:spAutoFit/>
          </a:bodyPr>
          <a:lstStyle/>
          <a:p>
            <a:r>
              <a:rPr lang="en-US" sz="1200"/>
              <a:t>30</a:t>
            </a:r>
            <a:r>
              <a:rPr lang="en-US" sz="1200" baseline="30000"/>
              <a:t>o</a:t>
            </a:r>
            <a:r>
              <a:rPr lang="en-US" sz="1200"/>
              <a:t>C</a:t>
            </a:r>
          </a:p>
        </p:txBody>
      </p:sp>
      <p:sp>
        <p:nvSpPr>
          <p:cNvPr id="312332" name="Text Box 14"/>
          <p:cNvSpPr txBox="1">
            <a:spLocks noChangeArrowheads="1"/>
          </p:cNvSpPr>
          <p:nvPr/>
        </p:nvSpPr>
        <p:spPr bwMode="auto">
          <a:xfrm>
            <a:off x="1004888" y="2644775"/>
            <a:ext cx="519112" cy="274638"/>
          </a:xfrm>
          <a:prstGeom prst="rect">
            <a:avLst/>
          </a:prstGeom>
          <a:noFill/>
          <a:ln w="9525">
            <a:noFill/>
            <a:miter lim="800000"/>
            <a:headEnd/>
            <a:tailEnd/>
          </a:ln>
        </p:spPr>
        <p:txBody>
          <a:bodyPr wrap="none">
            <a:spAutoFit/>
          </a:bodyPr>
          <a:lstStyle/>
          <a:p>
            <a:r>
              <a:rPr lang="en-US" sz="1200"/>
              <a:t>40</a:t>
            </a:r>
            <a:r>
              <a:rPr lang="en-US" sz="1200" baseline="30000"/>
              <a:t>o</a:t>
            </a:r>
            <a:r>
              <a:rPr lang="en-US" sz="1200"/>
              <a:t>C</a:t>
            </a:r>
          </a:p>
        </p:txBody>
      </p:sp>
      <p:sp>
        <p:nvSpPr>
          <p:cNvPr id="312333" name="Text Box 15"/>
          <p:cNvSpPr txBox="1">
            <a:spLocks noChangeArrowheads="1"/>
          </p:cNvSpPr>
          <p:nvPr/>
        </p:nvSpPr>
        <p:spPr bwMode="auto">
          <a:xfrm>
            <a:off x="1001713" y="1804988"/>
            <a:ext cx="519112" cy="274637"/>
          </a:xfrm>
          <a:prstGeom prst="rect">
            <a:avLst/>
          </a:prstGeom>
          <a:noFill/>
          <a:ln w="9525">
            <a:noFill/>
            <a:miter lim="800000"/>
            <a:headEnd/>
            <a:tailEnd/>
          </a:ln>
        </p:spPr>
        <p:txBody>
          <a:bodyPr wrap="none">
            <a:spAutoFit/>
          </a:bodyPr>
          <a:lstStyle/>
          <a:p>
            <a:r>
              <a:rPr lang="en-US" sz="1200"/>
              <a:t>50</a:t>
            </a:r>
            <a:r>
              <a:rPr lang="en-US" sz="1200" baseline="30000"/>
              <a:t>o</a:t>
            </a:r>
            <a:r>
              <a:rPr lang="en-US" sz="1200"/>
              <a:t>C</a:t>
            </a:r>
          </a:p>
        </p:txBody>
      </p:sp>
      <p:sp>
        <p:nvSpPr>
          <p:cNvPr id="312334" name="Text Box 16"/>
          <p:cNvSpPr txBox="1">
            <a:spLocks noChangeArrowheads="1"/>
          </p:cNvSpPr>
          <p:nvPr/>
        </p:nvSpPr>
        <p:spPr bwMode="auto">
          <a:xfrm>
            <a:off x="1008063" y="965200"/>
            <a:ext cx="519112" cy="274638"/>
          </a:xfrm>
          <a:prstGeom prst="rect">
            <a:avLst/>
          </a:prstGeom>
          <a:noFill/>
          <a:ln w="9525">
            <a:noFill/>
            <a:miter lim="800000"/>
            <a:headEnd/>
            <a:tailEnd/>
          </a:ln>
        </p:spPr>
        <p:txBody>
          <a:bodyPr wrap="none">
            <a:spAutoFit/>
          </a:bodyPr>
          <a:lstStyle/>
          <a:p>
            <a:r>
              <a:rPr lang="en-US" sz="1200"/>
              <a:t>60</a:t>
            </a:r>
            <a:r>
              <a:rPr lang="en-US" sz="1200" baseline="30000"/>
              <a:t>o</a:t>
            </a:r>
            <a:r>
              <a:rPr lang="en-US" sz="1200"/>
              <a:t>C</a:t>
            </a:r>
          </a:p>
        </p:txBody>
      </p:sp>
      <p:sp>
        <p:nvSpPr>
          <p:cNvPr id="312335" name="Text Box 17"/>
          <p:cNvSpPr txBox="1">
            <a:spLocks noChangeArrowheads="1"/>
          </p:cNvSpPr>
          <p:nvPr/>
        </p:nvSpPr>
        <p:spPr bwMode="auto">
          <a:xfrm>
            <a:off x="2830513" y="5999163"/>
            <a:ext cx="434975" cy="274637"/>
          </a:xfrm>
          <a:prstGeom prst="rect">
            <a:avLst/>
          </a:prstGeom>
          <a:noFill/>
          <a:ln w="9525">
            <a:noFill/>
            <a:miter lim="800000"/>
            <a:headEnd/>
            <a:tailEnd/>
          </a:ln>
        </p:spPr>
        <p:txBody>
          <a:bodyPr wrap="none">
            <a:spAutoFit/>
          </a:bodyPr>
          <a:lstStyle/>
          <a:p>
            <a:r>
              <a:rPr lang="en-US" sz="1200"/>
              <a:t>0</a:t>
            </a:r>
            <a:r>
              <a:rPr lang="en-US" sz="1200" baseline="30000"/>
              <a:t>o</a:t>
            </a:r>
            <a:r>
              <a:rPr lang="en-US" sz="1200"/>
              <a:t>C</a:t>
            </a:r>
          </a:p>
        </p:txBody>
      </p:sp>
      <p:sp>
        <p:nvSpPr>
          <p:cNvPr id="312336" name="Text Box 18"/>
          <p:cNvSpPr txBox="1">
            <a:spLocks noChangeArrowheads="1"/>
          </p:cNvSpPr>
          <p:nvPr/>
        </p:nvSpPr>
        <p:spPr bwMode="auto">
          <a:xfrm>
            <a:off x="2833688" y="5160963"/>
            <a:ext cx="434975" cy="274637"/>
          </a:xfrm>
          <a:prstGeom prst="rect">
            <a:avLst/>
          </a:prstGeom>
          <a:noFill/>
          <a:ln w="9525">
            <a:noFill/>
            <a:miter lim="800000"/>
            <a:headEnd/>
            <a:tailEnd/>
          </a:ln>
        </p:spPr>
        <p:txBody>
          <a:bodyPr wrap="none">
            <a:spAutoFit/>
          </a:bodyPr>
          <a:lstStyle/>
          <a:p>
            <a:r>
              <a:rPr lang="en-US" sz="1200"/>
              <a:t>1</a:t>
            </a:r>
            <a:r>
              <a:rPr lang="en-US" sz="1200" baseline="30000"/>
              <a:t>o</a:t>
            </a:r>
            <a:r>
              <a:rPr lang="en-US" sz="1200"/>
              <a:t>C</a:t>
            </a:r>
          </a:p>
        </p:txBody>
      </p:sp>
      <p:sp>
        <p:nvSpPr>
          <p:cNvPr id="312337" name="Text Box 19"/>
          <p:cNvSpPr txBox="1">
            <a:spLocks noChangeArrowheads="1"/>
          </p:cNvSpPr>
          <p:nvPr/>
        </p:nvSpPr>
        <p:spPr bwMode="auto">
          <a:xfrm>
            <a:off x="2833688" y="4322763"/>
            <a:ext cx="434975" cy="274637"/>
          </a:xfrm>
          <a:prstGeom prst="rect">
            <a:avLst/>
          </a:prstGeom>
          <a:noFill/>
          <a:ln w="9525">
            <a:noFill/>
            <a:miter lim="800000"/>
            <a:headEnd/>
            <a:tailEnd/>
          </a:ln>
        </p:spPr>
        <p:txBody>
          <a:bodyPr wrap="none">
            <a:spAutoFit/>
          </a:bodyPr>
          <a:lstStyle/>
          <a:p>
            <a:r>
              <a:rPr lang="en-US" sz="1200"/>
              <a:t>2</a:t>
            </a:r>
            <a:r>
              <a:rPr lang="en-US" sz="1200" baseline="30000"/>
              <a:t>o</a:t>
            </a:r>
            <a:r>
              <a:rPr lang="en-US" sz="1200"/>
              <a:t>C</a:t>
            </a:r>
          </a:p>
        </p:txBody>
      </p:sp>
      <p:sp>
        <p:nvSpPr>
          <p:cNvPr id="312338" name="Text Box 20"/>
          <p:cNvSpPr txBox="1">
            <a:spLocks noChangeArrowheads="1"/>
          </p:cNvSpPr>
          <p:nvPr/>
        </p:nvSpPr>
        <p:spPr bwMode="auto">
          <a:xfrm>
            <a:off x="2833688" y="3482975"/>
            <a:ext cx="434975" cy="274638"/>
          </a:xfrm>
          <a:prstGeom prst="rect">
            <a:avLst/>
          </a:prstGeom>
          <a:noFill/>
          <a:ln w="9525">
            <a:noFill/>
            <a:miter lim="800000"/>
            <a:headEnd/>
            <a:tailEnd/>
          </a:ln>
        </p:spPr>
        <p:txBody>
          <a:bodyPr wrap="none">
            <a:spAutoFit/>
          </a:bodyPr>
          <a:lstStyle/>
          <a:p>
            <a:r>
              <a:rPr lang="en-US" sz="1200"/>
              <a:t>3</a:t>
            </a:r>
            <a:r>
              <a:rPr lang="en-US" sz="1200" baseline="30000"/>
              <a:t>o</a:t>
            </a:r>
            <a:r>
              <a:rPr lang="en-US" sz="1200"/>
              <a:t>C</a:t>
            </a:r>
          </a:p>
        </p:txBody>
      </p:sp>
      <p:sp>
        <p:nvSpPr>
          <p:cNvPr id="312339" name="Text Box 21"/>
          <p:cNvSpPr txBox="1">
            <a:spLocks noChangeArrowheads="1"/>
          </p:cNvSpPr>
          <p:nvPr/>
        </p:nvSpPr>
        <p:spPr bwMode="auto">
          <a:xfrm>
            <a:off x="2833688" y="2644775"/>
            <a:ext cx="434975" cy="274638"/>
          </a:xfrm>
          <a:prstGeom prst="rect">
            <a:avLst/>
          </a:prstGeom>
          <a:noFill/>
          <a:ln w="9525">
            <a:noFill/>
            <a:miter lim="800000"/>
            <a:headEnd/>
            <a:tailEnd/>
          </a:ln>
        </p:spPr>
        <p:txBody>
          <a:bodyPr wrap="none">
            <a:spAutoFit/>
          </a:bodyPr>
          <a:lstStyle/>
          <a:p>
            <a:r>
              <a:rPr lang="en-US" sz="1200"/>
              <a:t>4</a:t>
            </a:r>
            <a:r>
              <a:rPr lang="en-US" sz="1200" baseline="30000"/>
              <a:t>o</a:t>
            </a:r>
            <a:r>
              <a:rPr lang="en-US" sz="1200"/>
              <a:t>C</a:t>
            </a:r>
          </a:p>
        </p:txBody>
      </p:sp>
      <p:sp>
        <p:nvSpPr>
          <p:cNvPr id="312340" name="Text Box 22"/>
          <p:cNvSpPr txBox="1">
            <a:spLocks noChangeArrowheads="1"/>
          </p:cNvSpPr>
          <p:nvPr/>
        </p:nvSpPr>
        <p:spPr bwMode="auto">
          <a:xfrm>
            <a:off x="2830513" y="1804988"/>
            <a:ext cx="434975" cy="274637"/>
          </a:xfrm>
          <a:prstGeom prst="rect">
            <a:avLst/>
          </a:prstGeom>
          <a:noFill/>
          <a:ln w="9525">
            <a:noFill/>
            <a:miter lim="800000"/>
            <a:headEnd/>
            <a:tailEnd/>
          </a:ln>
        </p:spPr>
        <p:txBody>
          <a:bodyPr wrap="none">
            <a:spAutoFit/>
          </a:bodyPr>
          <a:lstStyle/>
          <a:p>
            <a:r>
              <a:rPr lang="en-US" sz="1200"/>
              <a:t>5</a:t>
            </a:r>
            <a:r>
              <a:rPr lang="en-US" sz="1200" baseline="30000"/>
              <a:t>o</a:t>
            </a:r>
            <a:r>
              <a:rPr lang="en-US" sz="1200"/>
              <a:t>C</a:t>
            </a:r>
          </a:p>
        </p:txBody>
      </p:sp>
      <p:sp>
        <p:nvSpPr>
          <p:cNvPr id="312341" name="Text Box 23"/>
          <p:cNvSpPr txBox="1">
            <a:spLocks noChangeArrowheads="1"/>
          </p:cNvSpPr>
          <p:nvPr/>
        </p:nvSpPr>
        <p:spPr bwMode="auto">
          <a:xfrm>
            <a:off x="2836863" y="965200"/>
            <a:ext cx="434975" cy="274638"/>
          </a:xfrm>
          <a:prstGeom prst="rect">
            <a:avLst/>
          </a:prstGeom>
          <a:noFill/>
          <a:ln w="9525">
            <a:noFill/>
            <a:miter lim="800000"/>
            <a:headEnd/>
            <a:tailEnd/>
          </a:ln>
        </p:spPr>
        <p:txBody>
          <a:bodyPr wrap="none">
            <a:spAutoFit/>
          </a:bodyPr>
          <a:lstStyle/>
          <a:p>
            <a:r>
              <a:rPr lang="en-US" sz="1200"/>
              <a:t>6</a:t>
            </a:r>
            <a:r>
              <a:rPr lang="en-US" sz="1200" baseline="30000"/>
              <a:t>o</a:t>
            </a:r>
            <a:r>
              <a:rPr lang="en-US" sz="1200"/>
              <a:t>C</a:t>
            </a:r>
          </a:p>
        </p:txBody>
      </p:sp>
      <p:sp>
        <p:nvSpPr>
          <p:cNvPr id="312342" name="Text Box 24"/>
          <p:cNvSpPr txBox="1">
            <a:spLocks noChangeArrowheads="1"/>
          </p:cNvSpPr>
          <p:nvPr/>
        </p:nvSpPr>
        <p:spPr bwMode="auto">
          <a:xfrm>
            <a:off x="4660900" y="5999163"/>
            <a:ext cx="434975" cy="274637"/>
          </a:xfrm>
          <a:prstGeom prst="rect">
            <a:avLst/>
          </a:prstGeom>
          <a:noFill/>
          <a:ln w="9525">
            <a:noFill/>
            <a:miter lim="800000"/>
            <a:headEnd/>
            <a:tailEnd/>
          </a:ln>
        </p:spPr>
        <p:txBody>
          <a:bodyPr wrap="none">
            <a:spAutoFit/>
          </a:bodyPr>
          <a:lstStyle/>
          <a:p>
            <a:r>
              <a:rPr lang="en-US" sz="1200"/>
              <a:t>0</a:t>
            </a:r>
            <a:r>
              <a:rPr lang="en-US" sz="1200" baseline="30000"/>
              <a:t>o</a:t>
            </a:r>
            <a:r>
              <a:rPr lang="en-US" sz="1200"/>
              <a:t>C</a:t>
            </a:r>
          </a:p>
        </p:txBody>
      </p:sp>
      <p:sp>
        <p:nvSpPr>
          <p:cNvPr id="312343" name="Text Box 25"/>
          <p:cNvSpPr txBox="1">
            <a:spLocks noChangeArrowheads="1"/>
          </p:cNvSpPr>
          <p:nvPr/>
        </p:nvSpPr>
        <p:spPr bwMode="auto">
          <a:xfrm>
            <a:off x="4664075" y="5160963"/>
            <a:ext cx="434975" cy="274637"/>
          </a:xfrm>
          <a:prstGeom prst="rect">
            <a:avLst/>
          </a:prstGeom>
          <a:noFill/>
          <a:ln w="9525">
            <a:noFill/>
            <a:miter lim="800000"/>
            <a:headEnd/>
            <a:tailEnd/>
          </a:ln>
        </p:spPr>
        <p:txBody>
          <a:bodyPr wrap="none">
            <a:spAutoFit/>
          </a:bodyPr>
          <a:lstStyle/>
          <a:p>
            <a:r>
              <a:rPr lang="en-US" sz="1200"/>
              <a:t>5</a:t>
            </a:r>
            <a:r>
              <a:rPr lang="en-US" sz="1200" baseline="30000"/>
              <a:t>o</a:t>
            </a:r>
            <a:r>
              <a:rPr lang="en-US" sz="1200"/>
              <a:t>C</a:t>
            </a:r>
          </a:p>
        </p:txBody>
      </p:sp>
      <p:sp>
        <p:nvSpPr>
          <p:cNvPr id="312344" name="Text Box 26"/>
          <p:cNvSpPr txBox="1">
            <a:spLocks noChangeArrowheads="1"/>
          </p:cNvSpPr>
          <p:nvPr/>
        </p:nvSpPr>
        <p:spPr bwMode="auto">
          <a:xfrm>
            <a:off x="4664075" y="4322763"/>
            <a:ext cx="519113" cy="274637"/>
          </a:xfrm>
          <a:prstGeom prst="rect">
            <a:avLst/>
          </a:prstGeom>
          <a:noFill/>
          <a:ln w="9525">
            <a:noFill/>
            <a:miter lim="800000"/>
            <a:headEnd/>
            <a:tailEnd/>
          </a:ln>
        </p:spPr>
        <p:txBody>
          <a:bodyPr wrap="none">
            <a:spAutoFit/>
          </a:bodyPr>
          <a:lstStyle/>
          <a:p>
            <a:r>
              <a:rPr lang="en-US" sz="1200"/>
              <a:t>10</a:t>
            </a:r>
            <a:r>
              <a:rPr lang="en-US" sz="1200" baseline="30000"/>
              <a:t>o</a:t>
            </a:r>
            <a:r>
              <a:rPr lang="en-US" sz="1200"/>
              <a:t>C</a:t>
            </a:r>
          </a:p>
        </p:txBody>
      </p:sp>
      <p:sp>
        <p:nvSpPr>
          <p:cNvPr id="312345" name="Text Box 27"/>
          <p:cNvSpPr txBox="1">
            <a:spLocks noChangeArrowheads="1"/>
          </p:cNvSpPr>
          <p:nvPr/>
        </p:nvSpPr>
        <p:spPr bwMode="auto">
          <a:xfrm>
            <a:off x="4664075" y="3482975"/>
            <a:ext cx="519113" cy="274638"/>
          </a:xfrm>
          <a:prstGeom prst="rect">
            <a:avLst/>
          </a:prstGeom>
          <a:noFill/>
          <a:ln w="9525">
            <a:noFill/>
            <a:miter lim="800000"/>
            <a:headEnd/>
            <a:tailEnd/>
          </a:ln>
        </p:spPr>
        <p:txBody>
          <a:bodyPr wrap="none">
            <a:spAutoFit/>
          </a:bodyPr>
          <a:lstStyle/>
          <a:p>
            <a:r>
              <a:rPr lang="en-US" sz="1200"/>
              <a:t>15</a:t>
            </a:r>
            <a:r>
              <a:rPr lang="en-US" sz="1200" baseline="30000"/>
              <a:t>o</a:t>
            </a:r>
            <a:r>
              <a:rPr lang="en-US" sz="1200"/>
              <a:t>C</a:t>
            </a:r>
          </a:p>
        </p:txBody>
      </p:sp>
      <p:sp>
        <p:nvSpPr>
          <p:cNvPr id="312346" name="Text Box 28"/>
          <p:cNvSpPr txBox="1">
            <a:spLocks noChangeArrowheads="1"/>
          </p:cNvSpPr>
          <p:nvPr/>
        </p:nvSpPr>
        <p:spPr bwMode="auto">
          <a:xfrm>
            <a:off x="4664075" y="2644775"/>
            <a:ext cx="519113" cy="274638"/>
          </a:xfrm>
          <a:prstGeom prst="rect">
            <a:avLst/>
          </a:prstGeom>
          <a:noFill/>
          <a:ln w="9525">
            <a:noFill/>
            <a:miter lim="800000"/>
            <a:headEnd/>
            <a:tailEnd/>
          </a:ln>
        </p:spPr>
        <p:txBody>
          <a:bodyPr wrap="none">
            <a:spAutoFit/>
          </a:bodyPr>
          <a:lstStyle/>
          <a:p>
            <a:r>
              <a:rPr lang="en-US" sz="1200"/>
              <a:t>20</a:t>
            </a:r>
            <a:r>
              <a:rPr lang="en-US" sz="1200" baseline="30000"/>
              <a:t>o</a:t>
            </a:r>
            <a:r>
              <a:rPr lang="en-US" sz="1200"/>
              <a:t>C</a:t>
            </a:r>
          </a:p>
        </p:txBody>
      </p:sp>
      <p:sp>
        <p:nvSpPr>
          <p:cNvPr id="312347" name="Text Box 29"/>
          <p:cNvSpPr txBox="1">
            <a:spLocks noChangeArrowheads="1"/>
          </p:cNvSpPr>
          <p:nvPr/>
        </p:nvSpPr>
        <p:spPr bwMode="auto">
          <a:xfrm>
            <a:off x="4660900" y="1804988"/>
            <a:ext cx="519113" cy="274637"/>
          </a:xfrm>
          <a:prstGeom prst="rect">
            <a:avLst/>
          </a:prstGeom>
          <a:noFill/>
          <a:ln w="9525">
            <a:noFill/>
            <a:miter lim="800000"/>
            <a:headEnd/>
            <a:tailEnd/>
          </a:ln>
        </p:spPr>
        <p:txBody>
          <a:bodyPr wrap="none">
            <a:spAutoFit/>
          </a:bodyPr>
          <a:lstStyle/>
          <a:p>
            <a:r>
              <a:rPr lang="en-US" sz="1200"/>
              <a:t>25</a:t>
            </a:r>
            <a:r>
              <a:rPr lang="en-US" sz="1200" baseline="30000"/>
              <a:t>o</a:t>
            </a:r>
            <a:r>
              <a:rPr lang="en-US" sz="1200"/>
              <a:t>C</a:t>
            </a:r>
          </a:p>
        </p:txBody>
      </p:sp>
      <p:pic>
        <p:nvPicPr>
          <p:cNvPr id="312348" name="Picture 31" descr="thermometer_big"/>
          <p:cNvPicPr>
            <a:picLocks noChangeAspect="1" noChangeArrowheads="1"/>
          </p:cNvPicPr>
          <p:nvPr/>
        </p:nvPicPr>
        <p:blipFill>
          <a:blip r:embed="rId3" cstate="print"/>
          <a:srcRect l="39940" t="43657" r="38757" b="34192"/>
          <a:stretch>
            <a:fillRect/>
          </a:stretch>
        </p:blipFill>
        <p:spPr bwMode="auto">
          <a:xfrm>
            <a:off x="4338638" y="2336800"/>
            <a:ext cx="114300" cy="1419225"/>
          </a:xfrm>
          <a:prstGeom prst="rect">
            <a:avLst/>
          </a:prstGeom>
          <a:noFill/>
          <a:ln w="9525">
            <a:noFill/>
            <a:miter lim="800000"/>
            <a:headEnd/>
            <a:tailEnd/>
          </a:ln>
        </p:spPr>
      </p:pic>
      <p:pic>
        <p:nvPicPr>
          <p:cNvPr id="312349" name="Picture 32" descr="thermometer_big"/>
          <p:cNvPicPr>
            <a:picLocks noChangeAspect="1" noChangeArrowheads="1"/>
          </p:cNvPicPr>
          <p:nvPr/>
        </p:nvPicPr>
        <p:blipFill>
          <a:blip r:embed="rId3" cstate="print"/>
          <a:srcRect l="39940" t="43657" r="38757" b="34192"/>
          <a:stretch>
            <a:fillRect/>
          </a:stretch>
        </p:blipFill>
        <p:spPr bwMode="auto">
          <a:xfrm>
            <a:off x="6178550" y="3532188"/>
            <a:ext cx="114300" cy="1419225"/>
          </a:xfrm>
          <a:prstGeom prst="rect">
            <a:avLst/>
          </a:prstGeom>
          <a:noFill/>
          <a:ln w="9525">
            <a:noFill/>
            <a:miter lim="800000"/>
            <a:headEnd/>
            <a:tailEnd/>
          </a:ln>
        </p:spPr>
      </p:pic>
      <p:sp>
        <p:nvSpPr>
          <p:cNvPr id="312350" name="Text Box 33"/>
          <p:cNvSpPr txBox="1">
            <a:spLocks noChangeArrowheads="1"/>
          </p:cNvSpPr>
          <p:nvPr/>
        </p:nvSpPr>
        <p:spPr bwMode="auto">
          <a:xfrm>
            <a:off x="6502400" y="6000750"/>
            <a:ext cx="434975" cy="274638"/>
          </a:xfrm>
          <a:prstGeom prst="rect">
            <a:avLst/>
          </a:prstGeom>
          <a:noFill/>
          <a:ln w="9525">
            <a:noFill/>
            <a:miter lim="800000"/>
            <a:headEnd/>
            <a:tailEnd/>
          </a:ln>
        </p:spPr>
        <p:txBody>
          <a:bodyPr wrap="none">
            <a:spAutoFit/>
          </a:bodyPr>
          <a:lstStyle/>
          <a:p>
            <a:r>
              <a:rPr lang="en-US" sz="1200"/>
              <a:t>0</a:t>
            </a:r>
            <a:r>
              <a:rPr lang="en-US" sz="1200" baseline="30000"/>
              <a:t>o</a:t>
            </a:r>
            <a:r>
              <a:rPr lang="en-US" sz="1200"/>
              <a:t>C</a:t>
            </a:r>
          </a:p>
        </p:txBody>
      </p:sp>
      <p:sp>
        <p:nvSpPr>
          <p:cNvPr id="312351" name="Text Box 34"/>
          <p:cNvSpPr txBox="1">
            <a:spLocks noChangeArrowheads="1"/>
          </p:cNvSpPr>
          <p:nvPr/>
        </p:nvSpPr>
        <p:spPr bwMode="auto">
          <a:xfrm>
            <a:off x="6505575" y="5162550"/>
            <a:ext cx="519113" cy="274638"/>
          </a:xfrm>
          <a:prstGeom prst="rect">
            <a:avLst/>
          </a:prstGeom>
          <a:noFill/>
          <a:ln w="9525">
            <a:noFill/>
            <a:miter lim="800000"/>
            <a:headEnd/>
            <a:tailEnd/>
          </a:ln>
        </p:spPr>
        <p:txBody>
          <a:bodyPr wrap="none">
            <a:spAutoFit/>
          </a:bodyPr>
          <a:lstStyle/>
          <a:p>
            <a:r>
              <a:rPr lang="en-US" sz="1200"/>
              <a:t>20</a:t>
            </a:r>
            <a:r>
              <a:rPr lang="en-US" sz="1200" baseline="30000"/>
              <a:t>o</a:t>
            </a:r>
            <a:r>
              <a:rPr lang="en-US" sz="1200"/>
              <a:t>C</a:t>
            </a:r>
          </a:p>
        </p:txBody>
      </p:sp>
      <p:sp>
        <p:nvSpPr>
          <p:cNvPr id="312352" name="Text Box 35"/>
          <p:cNvSpPr txBox="1">
            <a:spLocks noChangeArrowheads="1"/>
          </p:cNvSpPr>
          <p:nvPr/>
        </p:nvSpPr>
        <p:spPr bwMode="auto">
          <a:xfrm>
            <a:off x="6505575" y="4324350"/>
            <a:ext cx="519113" cy="274638"/>
          </a:xfrm>
          <a:prstGeom prst="rect">
            <a:avLst/>
          </a:prstGeom>
          <a:noFill/>
          <a:ln w="9525">
            <a:noFill/>
            <a:miter lim="800000"/>
            <a:headEnd/>
            <a:tailEnd/>
          </a:ln>
        </p:spPr>
        <p:txBody>
          <a:bodyPr wrap="none">
            <a:spAutoFit/>
          </a:bodyPr>
          <a:lstStyle/>
          <a:p>
            <a:r>
              <a:rPr lang="en-US" sz="1200"/>
              <a:t>40</a:t>
            </a:r>
            <a:r>
              <a:rPr lang="en-US" sz="1200" baseline="30000"/>
              <a:t>o</a:t>
            </a:r>
            <a:r>
              <a:rPr lang="en-US" sz="1200"/>
              <a:t>C</a:t>
            </a:r>
          </a:p>
        </p:txBody>
      </p:sp>
      <p:sp>
        <p:nvSpPr>
          <p:cNvPr id="312353" name="Text Box 36"/>
          <p:cNvSpPr txBox="1">
            <a:spLocks noChangeArrowheads="1"/>
          </p:cNvSpPr>
          <p:nvPr/>
        </p:nvSpPr>
        <p:spPr bwMode="auto">
          <a:xfrm>
            <a:off x="6505575" y="3484563"/>
            <a:ext cx="519113" cy="274637"/>
          </a:xfrm>
          <a:prstGeom prst="rect">
            <a:avLst/>
          </a:prstGeom>
          <a:noFill/>
          <a:ln w="9525">
            <a:noFill/>
            <a:miter lim="800000"/>
            <a:headEnd/>
            <a:tailEnd/>
          </a:ln>
        </p:spPr>
        <p:txBody>
          <a:bodyPr wrap="none">
            <a:spAutoFit/>
          </a:bodyPr>
          <a:lstStyle/>
          <a:p>
            <a:r>
              <a:rPr lang="en-US" sz="1200"/>
              <a:t>60</a:t>
            </a:r>
            <a:r>
              <a:rPr lang="en-US" sz="1200" baseline="30000"/>
              <a:t>o</a:t>
            </a:r>
            <a:r>
              <a:rPr lang="en-US" sz="1200"/>
              <a:t>C</a:t>
            </a:r>
          </a:p>
        </p:txBody>
      </p:sp>
      <p:sp>
        <p:nvSpPr>
          <p:cNvPr id="312354" name="Text Box 37"/>
          <p:cNvSpPr txBox="1">
            <a:spLocks noChangeArrowheads="1"/>
          </p:cNvSpPr>
          <p:nvPr/>
        </p:nvSpPr>
        <p:spPr bwMode="auto">
          <a:xfrm>
            <a:off x="6505575" y="2646363"/>
            <a:ext cx="519113" cy="274637"/>
          </a:xfrm>
          <a:prstGeom prst="rect">
            <a:avLst/>
          </a:prstGeom>
          <a:noFill/>
          <a:ln w="9525">
            <a:noFill/>
            <a:miter lim="800000"/>
            <a:headEnd/>
            <a:tailEnd/>
          </a:ln>
        </p:spPr>
        <p:txBody>
          <a:bodyPr wrap="none">
            <a:spAutoFit/>
          </a:bodyPr>
          <a:lstStyle/>
          <a:p>
            <a:r>
              <a:rPr lang="en-US" sz="1200"/>
              <a:t>80</a:t>
            </a:r>
            <a:r>
              <a:rPr lang="en-US" sz="1200" baseline="30000"/>
              <a:t>o</a:t>
            </a:r>
            <a:r>
              <a:rPr lang="en-US" sz="1200"/>
              <a:t>C</a:t>
            </a:r>
          </a:p>
        </p:txBody>
      </p:sp>
      <p:sp>
        <p:nvSpPr>
          <p:cNvPr id="312355" name="Text Box 38"/>
          <p:cNvSpPr txBox="1">
            <a:spLocks noChangeArrowheads="1"/>
          </p:cNvSpPr>
          <p:nvPr/>
        </p:nvSpPr>
        <p:spPr bwMode="auto">
          <a:xfrm>
            <a:off x="6502400" y="1806575"/>
            <a:ext cx="603250" cy="274638"/>
          </a:xfrm>
          <a:prstGeom prst="rect">
            <a:avLst/>
          </a:prstGeom>
          <a:noFill/>
          <a:ln w="9525">
            <a:noFill/>
            <a:miter lim="800000"/>
            <a:headEnd/>
            <a:tailEnd/>
          </a:ln>
        </p:spPr>
        <p:txBody>
          <a:bodyPr wrap="none">
            <a:spAutoFit/>
          </a:bodyPr>
          <a:lstStyle/>
          <a:p>
            <a:r>
              <a:rPr lang="en-US" sz="1200"/>
              <a:t>100</a:t>
            </a:r>
            <a:r>
              <a:rPr lang="en-US" sz="1200" baseline="30000"/>
              <a:t>o</a:t>
            </a:r>
            <a:r>
              <a:rPr lang="en-US" sz="1200"/>
              <a:t>C</a:t>
            </a:r>
          </a:p>
        </p:txBody>
      </p:sp>
      <p:sp>
        <p:nvSpPr>
          <p:cNvPr id="312356" name="Text Box 39"/>
          <p:cNvSpPr txBox="1">
            <a:spLocks noChangeArrowheads="1"/>
          </p:cNvSpPr>
          <p:nvPr/>
        </p:nvSpPr>
        <p:spPr bwMode="auto">
          <a:xfrm>
            <a:off x="8315325" y="5997575"/>
            <a:ext cx="434975" cy="274638"/>
          </a:xfrm>
          <a:prstGeom prst="rect">
            <a:avLst/>
          </a:prstGeom>
          <a:noFill/>
          <a:ln w="9525">
            <a:noFill/>
            <a:miter lim="800000"/>
            <a:headEnd/>
            <a:tailEnd/>
          </a:ln>
        </p:spPr>
        <p:txBody>
          <a:bodyPr wrap="none">
            <a:spAutoFit/>
          </a:bodyPr>
          <a:lstStyle/>
          <a:p>
            <a:r>
              <a:rPr lang="en-US" sz="1200"/>
              <a:t>0</a:t>
            </a:r>
            <a:r>
              <a:rPr lang="en-US" sz="1200" baseline="30000"/>
              <a:t>o</a:t>
            </a:r>
            <a:r>
              <a:rPr lang="en-US" sz="1200"/>
              <a:t>C</a:t>
            </a:r>
          </a:p>
        </p:txBody>
      </p:sp>
      <p:sp>
        <p:nvSpPr>
          <p:cNvPr id="312357" name="Text Box 40"/>
          <p:cNvSpPr txBox="1">
            <a:spLocks noChangeArrowheads="1"/>
          </p:cNvSpPr>
          <p:nvPr/>
        </p:nvSpPr>
        <p:spPr bwMode="auto">
          <a:xfrm>
            <a:off x="8318500" y="5159375"/>
            <a:ext cx="519113" cy="274638"/>
          </a:xfrm>
          <a:prstGeom prst="rect">
            <a:avLst/>
          </a:prstGeom>
          <a:noFill/>
          <a:ln w="9525">
            <a:noFill/>
            <a:miter lim="800000"/>
            <a:headEnd/>
            <a:tailEnd/>
          </a:ln>
        </p:spPr>
        <p:txBody>
          <a:bodyPr wrap="none">
            <a:spAutoFit/>
          </a:bodyPr>
          <a:lstStyle/>
          <a:p>
            <a:r>
              <a:rPr lang="en-US" sz="1200"/>
              <a:t>20</a:t>
            </a:r>
            <a:r>
              <a:rPr lang="en-US" sz="1200" baseline="30000"/>
              <a:t>o</a:t>
            </a:r>
            <a:r>
              <a:rPr lang="en-US" sz="1200"/>
              <a:t>C</a:t>
            </a:r>
          </a:p>
        </p:txBody>
      </p:sp>
      <p:sp>
        <p:nvSpPr>
          <p:cNvPr id="312358" name="Text Box 41"/>
          <p:cNvSpPr txBox="1">
            <a:spLocks noChangeArrowheads="1"/>
          </p:cNvSpPr>
          <p:nvPr/>
        </p:nvSpPr>
        <p:spPr bwMode="auto">
          <a:xfrm>
            <a:off x="8318500" y="4321175"/>
            <a:ext cx="519113" cy="274638"/>
          </a:xfrm>
          <a:prstGeom prst="rect">
            <a:avLst/>
          </a:prstGeom>
          <a:noFill/>
          <a:ln w="9525">
            <a:noFill/>
            <a:miter lim="800000"/>
            <a:headEnd/>
            <a:tailEnd/>
          </a:ln>
        </p:spPr>
        <p:txBody>
          <a:bodyPr wrap="none">
            <a:spAutoFit/>
          </a:bodyPr>
          <a:lstStyle/>
          <a:p>
            <a:r>
              <a:rPr lang="en-US" sz="1200"/>
              <a:t>40</a:t>
            </a:r>
            <a:r>
              <a:rPr lang="en-US" sz="1200" baseline="30000"/>
              <a:t>o</a:t>
            </a:r>
            <a:r>
              <a:rPr lang="en-US" sz="1200"/>
              <a:t>C</a:t>
            </a:r>
          </a:p>
        </p:txBody>
      </p:sp>
      <p:sp>
        <p:nvSpPr>
          <p:cNvPr id="312359" name="Text Box 42"/>
          <p:cNvSpPr txBox="1">
            <a:spLocks noChangeArrowheads="1"/>
          </p:cNvSpPr>
          <p:nvPr/>
        </p:nvSpPr>
        <p:spPr bwMode="auto">
          <a:xfrm>
            <a:off x="8318500" y="3481388"/>
            <a:ext cx="519113" cy="274637"/>
          </a:xfrm>
          <a:prstGeom prst="rect">
            <a:avLst/>
          </a:prstGeom>
          <a:noFill/>
          <a:ln w="9525">
            <a:noFill/>
            <a:miter lim="800000"/>
            <a:headEnd/>
            <a:tailEnd/>
          </a:ln>
        </p:spPr>
        <p:txBody>
          <a:bodyPr wrap="none">
            <a:spAutoFit/>
          </a:bodyPr>
          <a:lstStyle/>
          <a:p>
            <a:r>
              <a:rPr lang="en-US" sz="1200"/>
              <a:t>60</a:t>
            </a:r>
            <a:r>
              <a:rPr lang="en-US" sz="1200" baseline="30000"/>
              <a:t>o</a:t>
            </a:r>
            <a:r>
              <a:rPr lang="en-US" sz="1200"/>
              <a:t>C</a:t>
            </a:r>
          </a:p>
        </p:txBody>
      </p:sp>
      <p:sp>
        <p:nvSpPr>
          <p:cNvPr id="312360" name="Text Box 43"/>
          <p:cNvSpPr txBox="1">
            <a:spLocks noChangeArrowheads="1"/>
          </p:cNvSpPr>
          <p:nvPr/>
        </p:nvSpPr>
        <p:spPr bwMode="auto">
          <a:xfrm>
            <a:off x="8318500" y="2643188"/>
            <a:ext cx="519113" cy="274637"/>
          </a:xfrm>
          <a:prstGeom prst="rect">
            <a:avLst/>
          </a:prstGeom>
          <a:noFill/>
          <a:ln w="9525">
            <a:noFill/>
            <a:miter lim="800000"/>
            <a:headEnd/>
            <a:tailEnd/>
          </a:ln>
        </p:spPr>
        <p:txBody>
          <a:bodyPr wrap="none">
            <a:spAutoFit/>
          </a:bodyPr>
          <a:lstStyle/>
          <a:p>
            <a:r>
              <a:rPr lang="en-US" sz="1200"/>
              <a:t>80</a:t>
            </a:r>
            <a:r>
              <a:rPr lang="en-US" sz="1200" baseline="30000"/>
              <a:t>o</a:t>
            </a:r>
            <a:r>
              <a:rPr lang="en-US" sz="1200"/>
              <a:t>C</a:t>
            </a:r>
          </a:p>
        </p:txBody>
      </p:sp>
      <p:sp>
        <p:nvSpPr>
          <p:cNvPr id="312361" name="Text Box 44"/>
          <p:cNvSpPr txBox="1">
            <a:spLocks noChangeArrowheads="1"/>
          </p:cNvSpPr>
          <p:nvPr/>
        </p:nvSpPr>
        <p:spPr bwMode="auto">
          <a:xfrm>
            <a:off x="8315325" y="1803400"/>
            <a:ext cx="603250" cy="274638"/>
          </a:xfrm>
          <a:prstGeom prst="rect">
            <a:avLst/>
          </a:prstGeom>
          <a:noFill/>
          <a:ln w="9525">
            <a:noFill/>
            <a:miter lim="800000"/>
            <a:headEnd/>
            <a:tailEnd/>
          </a:ln>
        </p:spPr>
        <p:txBody>
          <a:bodyPr wrap="none">
            <a:spAutoFit/>
          </a:bodyPr>
          <a:lstStyle/>
          <a:p>
            <a:r>
              <a:rPr lang="en-US" sz="1200"/>
              <a:t>100</a:t>
            </a:r>
            <a:r>
              <a:rPr lang="en-US" sz="1200" baseline="30000"/>
              <a:t>o</a:t>
            </a:r>
            <a:r>
              <a:rPr lang="en-US" sz="1200"/>
              <a:t>C</a:t>
            </a:r>
          </a:p>
        </p:txBody>
      </p:sp>
      <p:sp>
        <p:nvSpPr>
          <p:cNvPr id="312362" name="Rectangle 45"/>
          <p:cNvSpPr>
            <a:spLocks noGrp="1" noChangeArrowheads="1"/>
          </p:cNvSpPr>
          <p:nvPr>
            <p:ph type="title"/>
          </p:nvPr>
        </p:nvSpPr>
        <p:spPr>
          <a:xfrm>
            <a:off x="3500438" y="274638"/>
            <a:ext cx="5186362" cy="1143000"/>
          </a:xfrm>
        </p:spPr>
        <p:txBody>
          <a:bodyPr/>
          <a:lstStyle/>
          <a:p>
            <a:pPr eaLnBrk="1" hangingPunct="1"/>
            <a:r>
              <a:rPr lang="en-US" sz="2800" smtClean="0"/>
              <a:t>Record the Temperature</a:t>
            </a:r>
            <a:br>
              <a:rPr lang="en-US" sz="2800" smtClean="0"/>
            </a:br>
            <a:r>
              <a:rPr lang="en-US" sz="1800" smtClean="0"/>
              <a:t>(Celcius)</a:t>
            </a:r>
          </a:p>
        </p:txBody>
      </p:sp>
      <p:sp>
        <p:nvSpPr>
          <p:cNvPr id="1490990" name="Text Box 46"/>
          <p:cNvSpPr txBox="1">
            <a:spLocks noChangeArrowheads="1"/>
          </p:cNvSpPr>
          <p:nvPr/>
        </p:nvSpPr>
        <p:spPr bwMode="auto">
          <a:xfrm>
            <a:off x="590550" y="6299200"/>
            <a:ext cx="312738" cy="304800"/>
          </a:xfrm>
          <a:prstGeom prst="rect">
            <a:avLst/>
          </a:prstGeom>
          <a:noFill/>
          <a:ln w="9525">
            <a:noFill/>
            <a:miter lim="800000"/>
            <a:headEnd/>
            <a:tailEnd/>
          </a:ln>
          <a:effectLst/>
        </p:spPr>
        <p:txBody>
          <a:bodyPr wrap="none">
            <a:spAutoFit/>
          </a:bodyPr>
          <a:lstStyle/>
          <a:p>
            <a:pPr>
              <a:defRPr/>
            </a:pPr>
            <a:r>
              <a:rPr lang="en-US" sz="1400" b="1">
                <a:effectLst>
                  <a:outerShdw blurRad="38100" dist="38100" dir="2700000" algn="tl">
                    <a:srgbClr val="C0C0C0"/>
                  </a:outerShdw>
                </a:effectLst>
              </a:rPr>
              <a:t>A</a:t>
            </a:r>
          </a:p>
        </p:txBody>
      </p:sp>
      <p:sp>
        <p:nvSpPr>
          <p:cNvPr id="1490991" name="Text Box 47"/>
          <p:cNvSpPr txBox="1">
            <a:spLocks noChangeArrowheads="1"/>
          </p:cNvSpPr>
          <p:nvPr/>
        </p:nvSpPr>
        <p:spPr bwMode="auto">
          <a:xfrm>
            <a:off x="2408238" y="6313488"/>
            <a:ext cx="312737" cy="304800"/>
          </a:xfrm>
          <a:prstGeom prst="rect">
            <a:avLst/>
          </a:prstGeom>
          <a:noFill/>
          <a:ln w="9525">
            <a:noFill/>
            <a:miter lim="800000"/>
            <a:headEnd/>
            <a:tailEnd/>
          </a:ln>
          <a:effectLst/>
        </p:spPr>
        <p:txBody>
          <a:bodyPr wrap="none">
            <a:spAutoFit/>
          </a:bodyPr>
          <a:lstStyle/>
          <a:p>
            <a:pPr>
              <a:defRPr/>
            </a:pPr>
            <a:r>
              <a:rPr lang="en-US" sz="1400" b="1">
                <a:effectLst>
                  <a:outerShdw blurRad="38100" dist="38100" dir="2700000" algn="tl">
                    <a:srgbClr val="C0C0C0"/>
                  </a:outerShdw>
                </a:effectLst>
              </a:rPr>
              <a:t>B</a:t>
            </a:r>
          </a:p>
        </p:txBody>
      </p:sp>
      <p:sp>
        <p:nvSpPr>
          <p:cNvPr id="1490992" name="Text Box 48"/>
          <p:cNvSpPr txBox="1">
            <a:spLocks noChangeArrowheads="1"/>
          </p:cNvSpPr>
          <p:nvPr/>
        </p:nvSpPr>
        <p:spPr bwMode="auto">
          <a:xfrm>
            <a:off x="4235450" y="6315075"/>
            <a:ext cx="312738" cy="304800"/>
          </a:xfrm>
          <a:prstGeom prst="rect">
            <a:avLst/>
          </a:prstGeom>
          <a:noFill/>
          <a:ln w="9525">
            <a:noFill/>
            <a:miter lim="800000"/>
            <a:headEnd/>
            <a:tailEnd/>
          </a:ln>
          <a:effectLst/>
        </p:spPr>
        <p:txBody>
          <a:bodyPr wrap="none">
            <a:spAutoFit/>
          </a:bodyPr>
          <a:lstStyle/>
          <a:p>
            <a:pPr>
              <a:defRPr/>
            </a:pPr>
            <a:r>
              <a:rPr lang="en-US" sz="1400" b="1">
                <a:effectLst>
                  <a:outerShdw blurRad="38100" dist="38100" dir="2700000" algn="tl">
                    <a:srgbClr val="C0C0C0"/>
                  </a:outerShdw>
                </a:effectLst>
              </a:rPr>
              <a:t>C</a:t>
            </a:r>
          </a:p>
        </p:txBody>
      </p:sp>
      <p:sp>
        <p:nvSpPr>
          <p:cNvPr id="1490993" name="Text Box 49"/>
          <p:cNvSpPr txBox="1">
            <a:spLocks noChangeArrowheads="1"/>
          </p:cNvSpPr>
          <p:nvPr/>
        </p:nvSpPr>
        <p:spPr bwMode="auto">
          <a:xfrm>
            <a:off x="6078538" y="6313488"/>
            <a:ext cx="312737" cy="304800"/>
          </a:xfrm>
          <a:prstGeom prst="rect">
            <a:avLst/>
          </a:prstGeom>
          <a:noFill/>
          <a:ln w="9525">
            <a:noFill/>
            <a:miter lim="800000"/>
            <a:headEnd/>
            <a:tailEnd/>
          </a:ln>
          <a:effectLst/>
        </p:spPr>
        <p:txBody>
          <a:bodyPr wrap="none">
            <a:spAutoFit/>
          </a:bodyPr>
          <a:lstStyle/>
          <a:p>
            <a:pPr>
              <a:defRPr/>
            </a:pPr>
            <a:r>
              <a:rPr lang="en-US" sz="1400" b="1">
                <a:effectLst>
                  <a:outerShdw blurRad="38100" dist="38100" dir="2700000" algn="tl">
                    <a:srgbClr val="C0C0C0"/>
                  </a:outerShdw>
                </a:effectLst>
              </a:rPr>
              <a:t>D</a:t>
            </a:r>
          </a:p>
        </p:txBody>
      </p:sp>
      <p:sp>
        <p:nvSpPr>
          <p:cNvPr id="1490994" name="Text Box 50"/>
          <p:cNvSpPr txBox="1">
            <a:spLocks noChangeArrowheads="1"/>
          </p:cNvSpPr>
          <p:nvPr/>
        </p:nvSpPr>
        <p:spPr bwMode="auto">
          <a:xfrm>
            <a:off x="7894638" y="6327775"/>
            <a:ext cx="303212" cy="304800"/>
          </a:xfrm>
          <a:prstGeom prst="rect">
            <a:avLst/>
          </a:prstGeom>
          <a:noFill/>
          <a:ln w="9525">
            <a:noFill/>
            <a:miter lim="800000"/>
            <a:headEnd/>
            <a:tailEnd/>
          </a:ln>
          <a:effectLst/>
        </p:spPr>
        <p:txBody>
          <a:bodyPr wrap="none">
            <a:spAutoFit/>
          </a:bodyPr>
          <a:lstStyle/>
          <a:p>
            <a:pPr>
              <a:defRPr/>
            </a:pPr>
            <a:r>
              <a:rPr lang="en-US" sz="1400" b="1">
                <a:effectLst>
                  <a:outerShdw blurRad="38100" dist="38100" dir="2700000" algn="tl">
                    <a:srgbClr val="C0C0C0"/>
                  </a:outerShdw>
                </a:effectLst>
              </a:rPr>
              <a:t>E</a:t>
            </a:r>
          </a:p>
        </p:txBody>
      </p:sp>
      <p:sp>
        <p:nvSpPr>
          <p:cNvPr id="1490995" name="Text Box 51"/>
          <p:cNvSpPr txBox="1">
            <a:spLocks noChangeArrowheads="1"/>
          </p:cNvSpPr>
          <p:nvPr/>
        </p:nvSpPr>
        <p:spPr bwMode="auto">
          <a:xfrm>
            <a:off x="1004888" y="6267450"/>
            <a:ext cx="954087" cy="396875"/>
          </a:xfrm>
          <a:prstGeom prst="rect">
            <a:avLst/>
          </a:prstGeom>
          <a:noFill/>
          <a:ln w="9525">
            <a:noFill/>
            <a:miter lim="800000"/>
            <a:headEnd/>
            <a:tailEnd/>
          </a:ln>
        </p:spPr>
        <p:txBody>
          <a:bodyPr wrap="none">
            <a:spAutoFit/>
          </a:bodyPr>
          <a:lstStyle/>
          <a:p>
            <a:r>
              <a:rPr lang="en-US" sz="2000"/>
              <a:t>30.0</a:t>
            </a:r>
            <a:r>
              <a:rPr lang="en-US" sz="2000" baseline="30000"/>
              <a:t>o</a:t>
            </a:r>
            <a:r>
              <a:rPr lang="en-US" sz="2000"/>
              <a:t>C</a:t>
            </a:r>
          </a:p>
        </p:txBody>
      </p:sp>
      <p:sp>
        <p:nvSpPr>
          <p:cNvPr id="1490996" name="Text Box 52"/>
          <p:cNvSpPr txBox="1">
            <a:spLocks noChangeArrowheads="1"/>
          </p:cNvSpPr>
          <p:nvPr/>
        </p:nvSpPr>
        <p:spPr bwMode="auto">
          <a:xfrm>
            <a:off x="2760663" y="6275388"/>
            <a:ext cx="954087" cy="396875"/>
          </a:xfrm>
          <a:prstGeom prst="rect">
            <a:avLst/>
          </a:prstGeom>
          <a:noFill/>
          <a:ln w="9525">
            <a:noFill/>
            <a:miter lim="800000"/>
            <a:headEnd/>
            <a:tailEnd/>
          </a:ln>
        </p:spPr>
        <p:txBody>
          <a:bodyPr wrap="none">
            <a:spAutoFit/>
          </a:bodyPr>
          <a:lstStyle/>
          <a:p>
            <a:r>
              <a:rPr lang="en-US" sz="2000"/>
              <a:t>3.00</a:t>
            </a:r>
            <a:r>
              <a:rPr lang="en-US" sz="2000" baseline="30000"/>
              <a:t>o</a:t>
            </a:r>
            <a:r>
              <a:rPr lang="en-US" sz="2000"/>
              <a:t>C</a:t>
            </a:r>
          </a:p>
        </p:txBody>
      </p:sp>
      <p:sp>
        <p:nvSpPr>
          <p:cNvPr id="1490997" name="Text Box 53"/>
          <p:cNvSpPr txBox="1">
            <a:spLocks noChangeArrowheads="1"/>
          </p:cNvSpPr>
          <p:nvPr/>
        </p:nvSpPr>
        <p:spPr bwMode="auto">
          <a:xfrm>
            <a:off x="4594225" y="6275388"/>
            <a:ext cx="954088" cy="396875"/>
          </a:xfrm>
          <a:prstGeom prst="rect">
            <a:avLst/>
          </a:prstGeom>
          <a:noFill/>
          <a:ln w="9525">
            <a:noFill/>
            <a:miter lim="800000"/>
            <a:headEnd/>
            <a:tailEnd/>
          </a:ln>
        </p:spPr>
        <p:txBody>
          <a:bodyPr wrap="none">
            <a:spAutoFit/>
          </a:bodyPr>
          <a:lstStyle/>
          <a:p>
            <a:r>
              <a:rPr lang="en-US" sz="2000"/>
              <a:t>19.0</a:t>
            </a:r>
            <a:r>
              <a:rPr lang="en-US" sz="2000" baseline="30000"/>
              <a:t>o</a:t>
            </a:r>
            <a:r>
              <a:rPr lang="en-US" sz="2000"/>
              <a:t>C</a:t>
            </a:r>
          </a:p>
        </p:txBody>
      </p:sp>
      <p:sp>
        <p:nvSpPr>
          <p:cNvPr id="1490998" name="Text Box 54"/>
          <p:cNvSpPr txBox="1">
            <a:spLocks noChangeArrowheads="1"/>
          </p:cNvSpPr>
          <p:nvPr/>
        </p:nvSpPr>
        <p:spPr bwMode="auto">
          <a:xfrm>
            <a:off x="6427788" y="6264275"/>
            <a:ext cx="742950" cy="396875"/>
          </a:xfrm>
          <a:prstGeom prst="rect">
            <a:avLst/>
          </a:prstGeom>
          <a:noFill/>
          <a:ln w="9525">
            <a:noFill/>
            <a:miter lim="800000"/>
            <a:headEnd/>
            <a:tailEnd/>
          </a:ln>
        </p:spPr>
        <p:txBody>
          <a:bodyPr wrap="none">
            <a:spAutoFit/>
          </a:bodyPr>
          <a:lstStyle/>
          <a:p>
            <a:r>
              <a:rPr lang="en-US" sz="2000"/>
              <a:t>48</a:t>
            </a:r>
            <a:r>
              <a:rPr lang="en-US" sz="2000" baseline="30000"/>
              <a:t>o</a:t>
            </a:r>
            <a:r>
              <a:rPr lang="en-US" sz="2000"/>
              <a:t>C</a:t>
            </a:r>
          </a:p>
        </p:txBody>
      </p:sp>
      <p:sp>
        <p:nvSpPr>
          <p:cNvPr id="1490999" name="Text Box 55"/>
          <p:cNvSpPr txBox="1">
            <a:spLocks noChangeArrowheads="1"/>
          </p:cNvSpPr>
          <p:nvPr/>
        </p:nvSpPr>
        <p:spPr bwMode="auto">
          <a:xfrm>
            <a:off x="8243888" y="6269038"/>
            <a:ext cx="812800" cy="396875"/>
          </a:xfrm>
          <a:prstGeom prst="rect">
            <a:avLst/>
          </a:prstGeom>
          <a:noFill/>
          <a:ln w="9525">
            <a:noFill/>
            <a:miter lim="800000"/>
            <a:headEnd/>
            <a:tailEnd/>
          </a:ln>
        </p:spPr>
        <p:txBody>
          <a:bodyPr wrap="none">
            <a:spAutoFit/>
          </a:bodyPr>
          <a:lstStyle/>
          <a:p>
            <a:r>
              <a:rPr lang="en-US" sz="2000"/>
              <a:t>60.</a:t>
            </a:r>
            <a:r>
              <a:rPr lang="en-US" sz="2000" baseline="30000"/>
              <a:t>o</a:t>
            </a:r>
            <a:r>
              <a:rPr lang="en-US" sz="2000"/>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90990"/>
                                        </p:tgtEl>
                                        <p:attrNameLst>
                                          <p:attrName>style.visibility</p:attrName>
                                        </p:attrNameLst>
                                      </p:cBhvr>
                                      <p:to>
                                        <p:strVal val="visible"/>
                                      </p:to>
                                    </p:set>
                                    <p:animEffect transition="in" filter="dissolve">
                                      <p:cBhvr>
                                        <p:cTn id="7" dur="500"/>
                                        <p:tgtEl>
                                          <p:spTgt spid="149099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90991"/>
                                        </p:tgtEl>
                                        <p:attrNameLst>
                                          <p:attrName>style.visibility</p:attrName>
                                        </p:attrNameLst>
                                      </p:cBhvr>
                                      <p:to>
                                        <p:strVal val="visible"/>
                                      </p:to>
                                    </p:set>
                                    <p:animEffect transition="in" filter="dissolve">
                                      <p:cBhvr>
                                        <p:cTn id="10" dur="500"/>
                                        <p:tgtEl>
                                          <p:spTgt spid="149099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90992"/>
                                        </p:tgtEl>
                                        <p:attrNameLst>
                                          <p:attrName>style.visibility</p:attrName>
                                        </p:attrNameLst>
                                      </p:cBhvr>
                                      <p:to>
                                        <p:strVal val="visible"/>
                                      </p:to>
                                    </p:set>
                                    <p:animEffect transition="in" filter="dissolve">
                                      <p:cBhvr>
                                        <p:cTn id="13" dur="500"/>
                                        <p:tgtEl>
                                          <p:spTgt spid="149099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90993"/>
                                        </p:tgtEl>
                                        <p:attrNameLst>
                                          <p:attrName>style.visibility</p:attrName>
                                        </p:attrNameLst>
                                      </p:cBhvr>
                                      <p:to>
                                        <p:strVal val="visible"/>
                                      </p:to>
                                    </p:set>
                                    <p:animEffect transition="in" filter="dissolve">
                                      <p:cBhvr>
                                        <p:cTn id="16" dur="500"/>
                                        <p:tgtEl>
                                          <p:spTgt spid="149099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90994"/>
                                        </p:tgtEl>
                                        <p:attrNameLst>
                                          <p:attrName>style.visibility</p:attrName>
                                        </p:attrNameLst>
                                      </p:cBhvr>
                                      <p:to>
                                        <p:strVal val="visible"/>
                                      </p:to>
                                    </p:set>
                                    <p:animEffect transition="in" filter="dissolve">
                                      <p:cBhvr>
                                        <p:cTn id="19" dur="500"/>
                                        <p:tgtEl>
                                          <p:spTgt spid="149099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90995"/>
                                        </p:tgtEl>
                                        <p:attrNameLst>
                                          <p:attrName>style.visibility</p:attrName>
                                        </p:attrNameLst>
                                      </p:cBhvr>
                                      <p:to>
                                        <p:strVal val="visible"/>
                                      </p:to>
                                    </p:set>
                                    <p:animEffect transition="in" filter="dissolve">
                                      <p:cBhvr>
                                        <p:cTn id="24" dur="500"/>
                                        <p:tgtEl>
                                          <p:spTgt spid="149099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90996"/>
                                        </p:tgtEl>
                                        <p:attrNameLst>
                                          <p:attrName>style.visibility</p:attrName>
                                        </p:attrNameLst>
                                      </p:cBhvr>
                                      <p:to>
                                        <p:strVal val="visible"/>
                                      </p:to>
                                    </p:set>
                                    <p:animEffect transition="in" filter="dissolve">
                                      <p:cBhvr>
                                        <p:cTn id="29" dur="500"/>
                                        <p:tgtEl>
                                          <p:spTgt spid="149099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90997"/>
                                        </p:tgtEl>
                                        <p:attrNameLst>
                                          <p:attrName>style.visibility</p:attrName>
                                        </p:attrNameLst>
                                      </p:cBhvr>
                                      <p:to>
                                        <p:strVal val="visible"/>
                                      </p:to>
                                    </p:set>
                                    <p:animEffect transition="in" filter="dissolve">
                                      <p:cBhvr>
                                        <p:cTn id="34" dur="500"/>
                                        <p:tgtEl>
                                          <p:spTgt spid="149099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90998"/>
                                        </p:tgtEl>
                                        <p:attrNameLst>
                                          <p:attrName>style.visibility</p:attrName>
                                        </p:attrNameLst>
                                      </p:cBhvr>
                                      <p:to>
                                        <p:strVal val="visible"/>
                                      </p:to>
                                    </p:set>
                                    <p:animEffect transition="in" filter="dissolve">
                                      <p:cBhvr>
                                        <p:cTn id="39" dur="500"/>
                                        <p:tgtEl>
                                          <p:spTgt spid="149099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90999"/>
                                        </p:tgtEl>
                                        <p:attrNameLst>
                                          <p:attrName>style.visibility</p:attrName>
                                        </p:attrNameLst>
                                      </p:cBhvr>
                                      <p:to>
                                        <p:strVal val="visible"/>
                                      </p:to>
                                    </p:set>
                                    <p:animEffect transition="in" filter="dissolve">
                                      <p:cBhvr>
                                        <p:cTn id="44" dur="500"/>
                                        <p:tgtEl>
                                          <p:spTgt spid="1490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0990" grpId="0"/>
      <p:bldP spid="1490991" grpId="0"/>
      <p:bldP spid="1490992" grpId="0"/>
      <p:bldP spid="1490993" grpId="0"/>
      <p:bldP spid="1490994" grpId="0"/>
      <p:bldP spid="1490995" grpId="0"/>
      <p:bldP spid="1490996" grpId="0"/>
      <p:bldP spid="1490997" grpId="0"/>
      <p:bldP spid="1490998" grpId="0"/>
      <p:bldP spid="1490999"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609600"/>
            <a:ext cx="8686800" cy="685800"/>
          </a:xfrm>
          <a:solidFill>
            <a:srgbClr val="F7EEE5"/>
          </a:solidFill>
          <a:ln>
            <a:solidFill>
              <a:schemeClr val="tx1"/>
            </a:solidFill>
          </a:ln>
          <a:effectLst>
            <a:outerShdw dist="35921" dir="2700000" algn="ctr" rotWithShape="0">
              <a:schemeClr val="bg2"/>
            </a:outerShdw>
          </a:effectLst>
        </p:spPr>
        <p:txBody>
          <a:bodyPr/>
          <a:lstStyle/>
          <a:p>
            <a:pPr eaLnBrk="1" hangingPunct="1">
              <a:defRPr/>
            </a:pPr>
            <a:r>
              <a:rPr lang="en-US" sz="3600" smtClean="0">
                <a:latin typeface="Arial" charset="0"/>
              </a:rPr>
              <a:t>Measurements</a:t>
            </a:r>
          </a:p>
        </p:txBody>
      </p:sp>
      <p:sp>
        <p:nvSpPr>
          <p:cNvPr id="514051" name="Rectangle 3"/>
          <p:cNvSpPr>
            <a:spLocks noChangeArrowheads="1"/>
          </p:cNvSpPr>
          <p:nvPr/>
        </p:nvSpPr>
        <p:spPr bwMode="auto">
          <a:xfrm>
            <a:off x="228600" y="2057400"/>
            <a:ext cx="2743200" cy="762000"/>
          </a:xfrm>
          <a:prstGeom prst="rect">
            <a:avLst/>
          </a:prstGeom>
          <a:gradFill rotWithShape="0">
            <a:gsLst>
              <a:gs pos="0">
                <a:srgbClr val="BEECC6"/>
              </a:gs>
              <a:gs pos="100000">
                <a:srgbClr val="64D069"/>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t>Metric (SI) units</a:t>
            </a:r>
          </a:p>
        </p:txBody>
      </p:sp>
      <p:sp>
        <p:nvSpPr>
          <p:cNvPr id="514052" name="Rectangle 4"/>
          <p:cNvSpPr>
            <a:spLocks noChangeArrowheads="1"/>
          </p:cNvSpPr>
          <p:nvPr/>
        </p:nvSpPr>
        <p:spPr bwMode="auto">
          <a:xfrm>
            <a:off x="3200400" y="2057400"/>
            <a:ext cx="2743200" cy="762000"/>
          </a:xfrm>
          <a:prstGeom prst="rect">
            <a:avLst/>
          </a:prstGeom>
          <a:gradFill rotWithShape="0">
            <a:gsLst>
              <a:gs pos="0">
                <a:srgbClr val="4F79FF"/>
              </a:gs>
              <a:gs pos="100000">
                <a:srgbClr val="0033CC">
                  <a:alpha val="57001"/>
                </a:srgbClr>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t>Prefixes</a:t>
            </a:r>
          </a:p>
        </p:txBody>
      </p:sp>
      <p:sp>
        <p:nvSpPr>
          <p:cNvPr id="514053" name="Rectangle 5"/>
          <p:cNvSpPr>
            <a:spLocks noChangeArrowheads="1"/>
          </p:cNvSpPr>
          <p:nvPr/>
        </p:nvSpPr>
        <p:spPr bwMode="auto">
          <a:xfrm>
            <a:off x="6172200" y="2057400"/>
            <a:ext cx="2743200" cy="762000"/>
          </a:xfrm>
          <a:prstGeom prst="rect">
            <a:avLst/>
          </a:prstGeom>
          <a:gradFill rotWithShape="0">
            <a:gsLst>
              <a:gs pos="0">
                <a:srgbClr val="9696DC"/>
              </a:gs>
              <a:gs pos="100000">
                <a:srgbClr val="6969CD"/>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t>Uncertainty</a:t>
            </a:r>
          </a:p>
        </p:txBody>
      </p:sp>
      <p:sp>
        <p:nvSpPr>
          <p:cNvPr id="514054" name="Rectangle 6"/>
          <p:cNvSpPr>
            <a:spLocks noChangeArrowheads="1"/>
          </p:cNvSpPr>
          <p:nvPr/>
        </p:nvSpPr>
        <p:spPr bwMode="auto">
          <a:xfrm>
            <a:off x="6172200" y="3733800"/>
            <a:ext cx="2743200" cy="762000"/>
          </a:xfrm>
          <a:prstGeom prst="rect">
            <a:avLst/>
          </a:prstGeom>
          <a:gradFill rotWithShape="0">
            <a:gsLst>
              <a:gs pos="0">
                <a:srgbClr val="9696DC"/>
              </a:gs>
              <a:gs pos="100000">
                <a:srgbClr val="6969CD"/>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2000"/>
              <a:t>Significant </a:t>
            </a:r>
          </a:p>
          <a:p>
            <a:pPr algn="ctr">
              <a:defRPr/>
            </a:pPr>
            <a:r>
              <a:rPr lang="en-US" sz="2000"/>
              <a:t>figures</a:t>
            </a:r>
          </a:p>
        </p:txBody>
      </p:sp>
      <p:sp>
        <p:nvSpPr>
          <p:cNvPr id="514055" name="Rectangle 7"/>
          <p:cNvSpPr>
            <a:spLocks noChangeArrowheads="1"/>
          </p:cNvSpPr>
          <p:nvPr/>
        </p:nvSpPr>
        <p:spPr bwMode="auto">
          <a:xfrm>
            <a:off x="3200400" y="3733800"/>
            <a:ext cx="2743200" cy="762000"/>
          </a:xfrm>
          <a:prstGeom prst="rect">
            <a:avLst/>
          </a:prstGeom>
          <a:gradFill rotWithShape="0">
            <a:gsLst>
              <a:gs pos="0">
                <a:srgbClr val="4F79FF"/>
              </a:gs>
              <a:gs pos="100000">
                <a:srgbClr val="0033CC">
                  <a:alpha val="57001"/>
                </a:srgbClr>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2000"/>
              <a:t>Conversion</a:t>
            </a:r>
          </a:p>
          <a:p>
            <a:pPr algn="ctr">
              <a:defRPr/>
            </a:pPr>
            <a:r>
              <a:rPr lang="en-US" sz="2000"/>
              <a:t>factors</a:t>
            </a:r>
          </a:p>
        </p:txBody>
      </p:sp>
      <p:sp>
        <p:nvSpPr>
          <p:cNvPr id="514056" name="Rectangle 8"/>
          <p:cNvSpPr>
            <a:spLocks noChangeArrowheads="1"/>
          </p:cNvSpPr>
          <p:nvPr/>
        </p:nvSpPr>
        <p:spPr bwMode="auto">
          <a:xfrm>
            <a:off x="304800" y="3733800"/>
            <a:ext cx="762000" cy="762000"/>
          </a:xfrm>
          <a:prstGeom prst="rect">
            <a:avLst/>
          </a:prstGeom>
          <a:gradFill rotWithShape="0">
            <a:gsLst>
              <a:gs pos="0">
                <a:srgbClr val="BEECC6"/>
              </a:gs>
              <a:gs pos="100000">
                <a:srgbClr val="64D069"/>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600"/>
              <a:t>Length</a:t>
            </a:r>
          </a:p>
        </p:txBody>
      </p:sp>
      <p:sp>
        <p:nvSpPr>
          <p:cNvPr id="514057" name="Rectangle 9"/>
          <p:cNvSpPr>
            <a:spLocks noChangeArrowheads="1"/>
          </p:cNvSpPr>
          <p:nvPr/>
        </p:nvSpPr>
        <p:spPr bwMode="auto">
          <a:xfrm>
            <a:off x="1219200" y="5105400"/>
            <a:ext cx="1676400" cy="762000"/>
          </a:xfrm>
          <a:prstGeom prst="rect">
            <a:avLst/>
          </a:prstGeom>
          <a:gradFill rotWithShape="0">
            <a:gsLst>
              <a:gs pos="0">
                <a:srgbClr val="BEECC6"/>
              </a:gs>
              <a:gs pos="100000">
                <a:srgbClr val="64D069"/>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2000"/>
              <a:t>Density</a:t>
            </a:r>
          </a:p>
        </p:txBody>
      </p:sp>
      <p:sp>
        <p:nvSpPr>
          <p:cNvPr id="514058" name="Rectangle 10"/>
          <p:cNvSpPr>
            <a:spLocks noChangeArrowheads="1"/>
          </p:cNvSpPr>
          <p:nvPr/>
        </p:nvSpPr>
        <p:spPr bwMode="auto">
          <a:xfrm>
            <a:off x="1219200" y="3733800"/>
            <a:ext cx="762000" cy="762000"/>
          </a:xfrm>
          <a:prstGeom prst="rect">
            <a:avLst/>
          </a:prstGeom>
          <a:gradFill rotWithShape="0">
            <a:gsLst>
              <a:gs pos="0">
                <a:srgbClr val="BEECC6"/>
              </a:gs>
              <a:gs pos="100000">
                <a:srgbClr val="64D069"/>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600"/>
              <a:t>Mass</a:t>
            </a:r>
          </a:p>
        </p:txBody>
      </p:sp>
      <p:sp>
        <p:nvSpPr>
          <p:cNvPr id="514059" name="Rectangle 11"/>
          <p:cNvSpPr>
            <a:spLocks noChangeArrowheads="1"/>
          </p:cNvSpPr>
          <p:nvPr/>
        </p:nvSpPr>
        <p:spPr bwMode="auto">
          <a:xfrm>
            <a:off x="2057400" y="3733800"/>
            <a:ext cx="838200" cy="762000"/>
          </a:xfrm>
          <a:prstGeom prst="rect">
            <a:avLst/>
          </a:prstGeom>
          <a:gradFill rotWithShape="0">
            <a:gsLst>
              <a:gs pos="0">
                <a:srgbClr val="BEECC6"/>
              </a:gs>
              <a:gs pos="100000">
                <a:srgbClr val="64D069"/>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600"/>
              <a:t>Volume</a:t>
            </a:r>
          </a:p>
        </p:txBody>
      </p:sp>
      <p:sp>
        <p:nvSpPr>
          <p:cNvPr id="514060" name="Rectangle 12"/>
          <p:cNvSpPr>
            <a:spLocks noChangeArrowheads="1"/>
          </p:cNvSpPr>
          <p:nvPr/>
        </p:nvSpPr>
        <p:spPr bwMode="auto">
          <a:xfrm>
            <a:off x="3200400" y="5105400"/>
            <a:ext cx="5638800" cy="762000"/>
          </a:xfrm>
          <a:prstGeom prst="rect">
            <a:avLst/>
          </a:prstGeom>
          <a:gradFill rotWithShape="0">
            <a:gsLst>
              <a:gs pos="0">
                <a:srgbClr val="4F79FF"/>
              </a:gs>
              <a:gs pos="100000">
                <a:srgbClr val="0033CC">
                  <a:alpha val="57001"/>
                </a:srgbClr>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2000"/>
              <a:t>Problem solving with</a:t>
            </a:r>
          </a:p>
          <a:p>
            <a:pPr algn="ctr">
              <a:defRPr/>
            </a:pPr>
            <a:r>
              <a:rPr lang="en-US" sz="2000"/>
              <a:t>conversion factors</a:t>
            </a:r>
          </a:p>
        </p:txBody>
      </p:sp>
      <p:sp>
        <p:nvSpPr>
          <p:cNvPr id="313357" name="AutoShape 13"/>
          <p:cNvSpPr>
            <a:spLocks/>
          </p:cNvSpPr>
          <p:nvPr/>
        </p:nvSpPr>
        <p:spPr bwMode="auto">
          <a:xfrm rot="-5400000">
            <a:off x="4381500" y="-1104900"/>
            <a:ext cx="381000" cy="5943600"/>
          </a:xfrm>
          <a:prstGeom prst="rightBracket">
            <a:avLst>
              <a:gd name="adj" fmla="val 130000"/>
            </a:avLst>
          </a:prstGeom>
          <a:noFill/>
          <a:ln w="9525">
            <a:solidFill>
              <a:schemeClr val="tx1"/>
            </a:solidFill>
            <a:miter lim="800000"/>
            <a:headEnd/>
            <a:tailEnd/>
          </a:ln>
        </p:spPr>
        <p:txBody>
          <a:bodyPr wrap="none" anchor="ctr"/>
          <a:lstStyle/>
          <a:p>
            <a:endParaRPr lang="en-US"/>
          </a:p>
        </p:txBody>
      </p:sp>
      <p:sp>
        <p:nvSpPr>
          <p:cNvPr id="313358" name="Line 14"/>
          <p:cNvSpPr>
            <a:spLocks noChangeShapeType="1"/>
          </p:cNvSpPr>
          <p:nvPr/>
        </p:nvSpPr>
        <p:spPr bwMode="auto">
          <a:xfrm flipV="1">
            <a:off x="4572000" y="1295400"/>
            <a:ext cx="0" cy="381000"/>
          </a:xfrm>
          <a:prstGeom prst="line">
            <a:avLst/>
          </a:prstGeom>
          <a:noFill/>
          <a:ln w="9525">
            <a:solidFill>
              <a:schemeClr val="tx1"/>
            </a:solidFill>
            <a:miter lim="800000"/>
            <a:headEnd/>
            <a:tailEnd/>
          </a:ln>
        </p:spPr>
        <p:txBody>
          <a:bodyPr wrap="none"/>
          <a:lstStyle/>
          <a:p>
            <a:endParaRPr lang="en-US"/>
          </a:p>
        </p:txBody>
      </p:sp>
      <p:sp>
        <p:nvSpPr>
          <p:cNvPr id="313359" name="AutoShape 15"/>
          <p:cNvSpPr>
            <a:spLocks/>
          </p:cNvSpPr>
          <p:nvPr/>
        </p:nvSpPr>
        <p:spPr bwMode="auto">
          <a:xfrm rot="-5400000">
            <a:off x="1409700" y="2628900"/>
            <a:ext cx="381000" cy="1828800"/>
          </a:xfrm>
          <a:prstGeom prst="rightBracket">
            <a:avLst>
              <a:gd name="adj" fmla="val 40000"/>
            </a:avLst>
          </a:prstGeom>
          <a:noFill/>
          <a:ln w="9525">
            <a:solidFill>
              <a:schemeClr val="tx1"/>
            </a:solidFill>
            <a:miter lim="800000"/>
            <a:headEnd/>
            <a:tailEnd/>
          </a:ln>
        </p:spPr>
        <p:txBody>
          <a:bodyPr wrap="none" anchor="ctr"/>
          <a:lstStyle/>
          <a:p>
            <a:endParaRPr lang="en-US"/>
          </a:p>
        </p:txBody>
      </p:sp>
      <p:sp>
        <p:nvSpPr>
          <p:cNvPr id="313360" name="Line 16"/>
          <p:cNvSpPr>
            <a:spLocks noChangeShapeType="1"/>
          </p:cNvSpPr>
          <p:nvPr/>
        </p:nvSpPr>
        <p:spPr bwMode="auto">
          <a:xfrm flipV="1">
            <a:off x="1600200" y="2819400"/>
            <a:ext cx="0" cy="914400"/>
          </a:xfrm>
          <a:prstGeom prst="line">
            <a:avLst/>
          </a:prstGeom>
          <a:noFill/>
          <a:ln w="9525">
            <a:solidFill>
              <a:schemeClr val="tx1"/>
            </a:solidFill>
            <a:miter lim="800000"/>
            <a:headEnd/>
            <a:tailEnd/>
          </a:ln>
        </p:spPr>
        <p:txBody>
          <a:bodyPr wrap="none"/>
          <a:lstStyle/>
          <a:p>
            <a:endParaRPr lang="en-US"/>
          </a:p>
        </p:txBody>
      </p:sp>
      <p:sp>
        <p:nvSpPr>
          <p:cNvPr id="313361" name="Line 17"/>
          <p:cNvSpPr>
            <a:spLocks noChangeShapeType="1"/>
          </p:cNvSpPr>
          <p:nvPr/>
        </p:nvSpPr>
        <p:spPr bwMode="auto">
          <a:xfrm flipV="1">
            <a:off x="1600200" y="4495800"/>
            <a:ext cx="0" cy="609600"/>
          </a:xfrm>
          <a:prstGeom prst="line">
            <a:avLst/>
          </a:prstGeom>
          <a:noFill/>
          <a:ln w="9525">
            <a:solidFill>
              <a:schemeClr val="tx1"/>
            </a:solidFill>
            <a:miter lim="800000"/>
            <a:headEnd/>
            <a:tailEnd/>
          </a:ln>
        </p:spPr>
        <p:txBody>
          <a:bodyPr wrap="none"/>
          <a:lstStyle/>
          <a:p>
            <a:endParaRPr lang="en-US"/>
          </a:p>
        </p:txBody>
      </p:sp>
      <p:sp>
        <p:nvSpPr>
          <p:cNvPr id="313362" name="Line 18"/>
          <p:cNvSpPr>
            <a:spLocks noChangeShapeType="1"/>
          </p:cNvSpPr>
          <p:nvPr/>
        </p:nvSpPr>
        <p:spPr bwMode="auto">
          <a:xfrm flipV="1">
            <a:off x="2514600" y="4495800"/>
            <a:ext cx="0" cy="609600"/>
          </a:xfrm>
          <a:prstGeom prst="line">
            <a:avLst/>
          </a:prstGeom>
          <a:noFill/>
          <a:ln w="9525">
            <a:solidFill>
              <a:schemeClr val="tx1"/>
            </a:solidFill>
            <a:miter lim="800000"/>
            <a:headEnd/>
            <a:tailEnd/>
          </a:ln>
        </p:spPr>
        <p:txBody>
          <a:bodyPr wrap="none"/>
          <a:lstStyle/>
          <a:p>
            <a:endParaRPr lang="en-US"/>
          </a:p>
        </p:txBody>
      </p:sp>
      <p:sp>
        <p:nvSpPr>
          <p:cNvPr id="313363" name="Line 19"/>
          <p:cNvSpPr>
            <a:spLocks noChangeShapeType="1"/>
          </p:cNvSpPr>
          <p:nvPr/>
        </p:nvSpPr>
        <p:spPr bwMode="auto">
          <a:xfrm flipV="1">
            <a:off x="4572000" y="4495800"/>
            <a:ext cx="0" cy="609600"/>
          </a:xfrm>
          <a:prstGeom prst="line">
            <a:avLst/>
          </a:prstGeom>
          <a:noFill/>
          <a:ln w="9525">
            <a:solidFill>
              <a:schemeClr val="tx1"/>
            </a:solidFill>
            <a:miter lim="800000"/>
            <a:headEnd/>
            <a:tailEnd/>
          </a:ln>
        </p:spPr>
        <p:txBody>
          <a:bodyPr wrap="none"/>
          <a:lstStyle/>
          <a:p>
            <a:endParaRPr lang="en-US"/>
          </a:p>
        </p:txBody>
      </p:sp>
      <p:sp>
        <p:nvSpPr>
          <p:cNvPr id="313364" name="Line 20"/>
          <p:cNvSpPr>
            <a:spLocks noChangeShapeType="1"/>
          </p:cNvSpPr>
          <p:nvPr/>
        </p:nvSpPr>
        <p:spPr bwMode="auto">
          <a:xfrm flipV="1">
            <a:off x="7543800" y="4495800"/>
            <a:ext cx="0" cy="609600"/>
          </a:xfrm>
          <a:prstGeom prst="line">
            <a:avLst/>
          </a:prstGeom>
          <a:noFill/>
          <a:ln w="9525">
            <a:solidFill>
              <a:schemeClr val="tx1"/>
            </a:solidFill>
            <a:miter lim="800000"/>
            <a:headEnd/>
            <a:tailEnd/>
          </a:ln>
        </p:spPr>
        <p:txBody>
          <a:bodyPr wrap="none"/>
          <a:lstStyle/>
          <a:p>
            <a:endParaRPr lang="en-US"/>
          </a:p>
        </p:txBody>
      </p:sp>
      <p:sp>
        <p:nvSpPr>
          <p:cNvPr id="313365" name="Line 21"/>
          <p:cNvSpPr>
            <a:spLocks noChangeShapeType="1"/>
          </p:cNvSpPr>
          <p:nvPr/>
        </p:nvSpPr>
        <p:spPr bwMode="auto">
          <a:xfrm flipV="1">
            <a:off x="4572000" y="2819400"/>
            <a:ext cx="0" cy="914400"/>
          </a:xfrm>
          <a:prstGeom prst="line">
            <a:avLst/>
          </a:prstGeom>
          <a:noFill/>
          <a:ln w="9525">
            <a:solidFill>
              <a:schemeClr val="tx1"/>
            </a:solidFill>
            <a:miter lim="800000"/>
            <a:headEnd/>
            <a:tailEnd/>
          </a:ln>
        </p:spPr>
        <p:txBody>
          <a:bodyPr wrap="none"/>
          <a:lstStyle/>
          <a:p>
            <a:endParaRPr lang="en-US"/>
          </a:p>
        </p:txBody>
      </p:sp>
      <p:sp>
        <p:nvSpPr>
          <p:cNvPr id="313366" name="Line 22"/>
          <p:cNvSpPr>
            <a:spLocks noChangeShapeType="1"/>
          </p:cNvSpPr>
          <p:nvPr/>
        </p:nvSpPr>
        <p:spPr bwMode="auto">
          <a:xfrm flipV="1">
            <a:off x="7543800" y="2819400"/>
            <a:ext cx="0" cy="914400"/>
          </a:xfrm>
          <a:prstGeom prst="line">
            <a:avLst/>
          </a:prstGeom>
          <a:noFill/>
          <a:ln w="9525">
            <a:solidFill>
              <a:schemeClr val="tx1"/>
            </a:solidFill>
            <a:miter lim="800000"/>
            <a:headEnd/>
            <a:tailEnd/>
          </a:ln>
        </p:spPr>
        <p:txBody>
          <a:bodyPr wrap="none"/>
          <a:lstStyle/>
          <a:p>
            <a:endParaRPr lang="en-US"/>
          </a:p>
        </p:txBody>
      </p:sp>
      <p:sp>
        <p:nvSpPr>
          <p:cNvPr id="313367" name="Text Box 23"/>
          <p:cNvSpPr txBox="1">
            <a:spLocks noChangeArrowheads="1"/>
          </p:cNvSpPr>
          <p:nvPr/>
        </p:nvSpPr>
        <p:spPr bwMode="auto">
          <a:xfrm>
            <a:off x="212725" y="6484938"/>
            <a:ext cx="2109788" cy="214312"/>
          </a:xfrm>
          <a:prstGeom prst="rect">
            <a:avLst/>
          </a:prstGeom>
          <a:noFill/>
          <a:ln w="9525">
            <a:noFill/>
            <a:miter lim="800000"/>
            <a:headEnd/>
            <a:tailEnd/>
          </a:ln>
        </p:spPr>
        <p:txBody>
          <a:bodyPr wrap="none">
            <a:spAutoFit/>
          </a:bodyPr>
          <a:lstStyle/>
          <a:p>
            <a:r>
              <a:rPr lang="en-US" sz="800"/>
              <a:t>Timberlake, </a:t>
            </a:r>
            <a:r>
              <a:rPr lang="en-US" sz="800" u="sng"/>
              <a:t>Chemistry </a:t>
            </a:r>
            <a:r>
              <a:rPr lang="en-US" sz="800"/>
              <a:t>7</a:t>
            </a:r>
            <a:r>
              <a:rPr lang="en-US" sz="800" baseline="30000"/>
              <a:t>th</a:t>
            </a:r>
            <a:r>
              <a:rPr lang="en-US" sz="800"/>
              <a:t> Edition, page 40</a:t>
            </a:r>
          </a:p>
        </p:txBody>
      </p:sp>
      <p:sp>
        <p:nvSpPr>
          <p:cNvPr id="313368" name="AutoShape 2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ph type="subTitle" idx="1"/>
          </p:nvPr>
        </p:nvSpPr>
        <p:spPr>
          <a:xfrm>
            <a:off x="976313" y="3371850"/>
            <a:ext cx="7391400" cy="2001838"/>
          </a:xfrm>
          <a:noFill/>
        </p:spPr>
        <p:txBody>
          <a:bodyPr anchor="t"/>
          <a:lstStyle/>
          <a:p>
            <a:pPr eaLnBrk="1" hangingPunct="1">
              <a:lnSpc>
                <a:spcPct val="120000"/>
              </a:lnSpc>
              <a:spcBef>
                <a:spcPct val="40000"/>
              </a:spcBef>
              <a:buClr>
                <a:srgbClr val="FFCC00"/>
              </a:buClr>
            </a:pPr>
            <a:r>
              <a:rPr lang="en-US" sz="4600" smtClean="0"/>
              <a:t>Using Measurements</a:t>
            </a:r>
          </a:p>
        </p:txBody>
      </p:sp>
      <p:sp>
        <p:nvSpPr>
          <p:cNvPr id="314371" name="Rectangle 3"/>
          <p:cNvSpPr>
            <a:spLocks noGrp="1" noChangeArrowheads="1"/>
          </p:cNvSpPr>
          <p:nvPr>
            <p:ph type="ctrTitle"/>
          </p:nvPr>
        </p:nvSpPr>
        <p:spPr/>
        <p:txBody>
          <a:bodyPr/>
          <a:lstStyle/>
          <a:p>
            <a:pPr eaLnBrk="1" hangingPunct="1"/>
            <a:r>
              <a:rPr lang="en-US" smtClean="0"/>
              <a:t>MEASUREMENT</a:t>
            </a:r>
          </a:p>
        </p:txBody>
      </p:sp>
      <p:sp>
        <p:nvSpPr>
          <p:cNvPr id="314372"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r>
              <a:rPr lang="en-US" smtClean="0"/>
              <a:t>Accuracy vs. Precision</a:t>
            </a:r>
          </a:p>
        </p:txBody>
      </p:sp>
      <p:sp>
        <p:nvSpPr>
          <p:cNvPr id="1006595" name="Rectangle 3"/>
          <p:cNvSpPr>
            <a:spLocks noGrp="1" noChangeArrowheads="1"/>
          </p:cNvSpPr>
          <p:nvPr>
            <p:ph type="body" idx="1"/>
          </p:nvPr>
        </p:nvSpPr>
        <p:spPr>
          <a:xfrm>
            <a:off x="304800" y="1460500"/>
            <a:ext cx="8534400" cy="2927350"/>
          </a:xfrm>
        </p:spPr>
        <p:txBody>
          <a:bodyPr/>
          <a:lstStyle/>
          <a:p>
            <a:pPr eaLnBrk="1" hangingPunct="1">
              <a:spcBef>
                <a:spcPct val="70000"/>
              </a:spcBef>
              <a:defRPr/>
            </a:pPr>
            <a:r>
              <a:rPr lang="en-US" i="1" smtClean="0">
                <a:effectLst>
                  <a:outerShdw blurRad="38100" dist="38100" dir="2700000" algn="tl">
                    <a:srgbClr val="000000"/>
                  </a:outerShdw>
                </a:effectLst>
              </a:rPr>
              <a:t>Accuracy</a:t>
            </a:r>
            <a:r>
              <a:rPr lang="en-US" smtClean="0"/>
              <a:t> </a:t>
            </a:r>
            <a:r>
              <a:rPr lang="en-US" b="0" smtClean="0"/>
              <a:t>- how close a measurement   is to the accepted value</a:t>
            </a:r>
          </a:p>
          <a:p>
            <a:pPr eaLnBrk="1" hangingPunct="1">
              <a:spcBef>
                <a:spcPct val="70000"/>
              </a:spcBef>
              <a:defRPr/>
            </a:pPr>
            <a:r>
              <a:rPr lang="en-US" i="1" smtClean="0">
                <a:effectLst>
                  <a:outerShdw blurRad="38100" dist="38100" dir="2700000" algn="tl">
                    <a:srgbClr val="000000"/>
                  </a:outerShdw>
                </a:effectLst>
              </a:rPr>
              <a:t>Precision</a:t>
            </a:r>
            <a:r>
              <a:rPr lang="en-US" b="0" smtClean="0"/>
              <a:t> - how close a series of measurements are to each other</a:t>
            </a:r>
            <a:endParaRPr lang="en-US" smtClean="0"/>
          </a:p>
        </p:txBody>
      </p:sp>
      <p:sp>
        <p:nvSpPr>
          <p:cNvPr id="1006596" name="AutoShape 4"/>
          <p:cNvSpPr>
            <a:spLocks noChangeArrowheads="1"/>
          </p:cNvSpPr>
          <p:nvPr/>
        </p:nvSpPr>
        <p:spPr bwMode="auto">
          <a:xfrm>
            <a:off x="1381125" y="4354513"/>
            <a:ext cx="6381750" cy="2078037"/>
          </a:xfrm>
          <a:prstGeom prst="roundRect">
            <a:avLst>
              <a:gd name="adj" fmla="val 16667"/>
            </a:avLst>
          </a:prstGeom>
          <a:solidFill>
            <a:schemeClr val="accent1"/>
          </a:solidFill>
          <a:ln w="12700" cap="sq">
            <a:solidFill>
              <a:schemeClr val="bg2"/>
            </a:solidFill>
            <a:round/>
            <a:headEnd type="none" w="sm" len="sm"/>
            <a:tailEnd type="none" w="sm" len="sm"/>
          </a:ln>
        </p:spPr>
        <p:txBody>
          <a:bodyPr wrap="none" anchor="ctr"/>
          <a:lstStyle/>
          <a:p>
            <a:pPr algn="ctr" eaLnBrk="0" hangingPunct="0"/>
            <a:r>
              <a:rPr lang="en-US" sz="4000" b="1">
                <a:solidFill>
                  <a:schemeClr val="bg2"/>
                </a:solidFill>
              </a:rPr>
              <a:t>ACCURATE = Correct</a:t>
            </a:r>
          </a:p>
          <a:p>
            <a:pPr algn="ctr" eaLnBrk="0" hangingPunct="0">
              <a:spcBef>
                <a:spcPct val="50000"/>
              </a:spcBef>
            </a:pPr>
            <a:r>
              <a:rPr lang="en-US" sz="4000" b="1">
                <a:solidFill>
                  <a:schemeClr val="bg2"/>
                </a:solidFill>
              </a:rPr>
              <a:t>PRECISE = Consistent</a:t>
            </a:r>
            <a:endParaRPr lang="en-US">
              <a:latin typeface="20th Century Font" pitchFamily="2" charset="0"/>
            </a:endParaRPr>
          </a:p>
        </p:txBody>
      </p:sp>
      <p:sp>
        <p:nvSpPr>
          <p:cNvPr id="315397"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6595">
                                            <p:txEl>
                                              <p:pRg st="0" end="0"/>
                                            </p:txEl>
                                          </p:spTgt>
                                        </p:tgtEl>
                                        <p:attrNameLst>
                                          <p:attrName>style.visibility</p:attrName>
                                        </p:attrNameLst>
                                      </p:cBhvr>
                                      <p:to>
                                        <p:strVal val="visible"/>
                                      </p:to>
                                    </p:set>
                                    <p:animEffect transition="in" filter="wipe(left)">
                                      <p:cBhvr>
                                        <p:cTn id="7" dur="500"/>
                                        <p:tgtEl>
                                          <p:spTgt spid="10065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6595">
                                            <p:txEl>
                                              <p:pRg st="1" end="1"/>
                                            </p:txEl>
                                          </p:spTgt>
                                        </p:tgtEl>
                                        <p:attrNameLst>
                                          <p:attrName>style.visibility</p:attrName>
                                        </p:attrNameLst>
                                      </p:cBhvr>
                                      <p:to>
                                        <p:strVal val="visible"/>
                                      </p:to>
                                    </p:set>
                                    <p:animEffect transition="in" filter="wipe(left)">
                                      <p:cBhvr>
                                        <p:cTn id="12" dur="500"/>
                                        <p:tgtEl>
                                          <p:spTgt spid="10065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6596"/>
                                        </p:tgtEl>
                                        <p:attrNameLst>
                                          <p:attrName>style.visibility</p:attrName>
                                        </p:attrNameLst>
                                      </p:cBhvr>
                                      <p:to>
                                        <p:strVal val="visible"/>
                                      </p:to>
                                    </p:set>
                                    <p:animEffect transition="in" filter="dissolve">
                                      <p:cBhvr>
                                        <p:cTn id="17" dur="500"/>
                                        <p:tgtEl>
                                          <p:spTgt spid="100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5" grpId="0" build="p" autoUpdateAnimBg="0"/>
      <p:bldP spid="1006596" grpId="0" animBg="1"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smtClean="0"/>
              <a:t>Percent Error</a:t>
            </a:r>
          </a:p>
        </p:txBody>
      </p:sp>
      <p:sp>
        <p:nvSpPr>
          <p:cNvPr id="17412" name="Rectangle 3"/>
          <p:cNvSpPr>
            <a:spLocks noGrp="1" noChangeArrowheads="1"/>
          </p:cNvSpPr>
          <p:nvPr>
            <p:ph type="body" idx="1"/>
          </p:nvPr>
        </p:nvSpPr>
        <p:spPr>
          <a:xfrm>
            <a:off x="304800" y="2095500"/>
            <a:ext cx="8839200" cy="1095375"/>
          </a:xfrm>
        </p:spPr>
        <p:txBody>
          <a:bodyPr/>
          <a:lstStyle/>
          <a:p>
            <a:pPr eaLnBrk="1" hangingPunct="1"/>
            <a:r>
              <a:rPr lang="en-US" b="0" smtClean="0"/>
              <a:t>Indicates accuracy of a measurement</a:t>
            </a:r>
          </a:p>
        </p:txBody>
      </p:sp>
      <p:grpSp>
        <p:nvGrpSpPr>
          <p:cNvPr id="2" name="Group 4"/>
          <p:cNvGrpSpPr>
            <a:grpSpLocks/>
          </p:cNvGrpSpPr>
          <p:nvPr/>
        </p:nvGrpSpPr>
        <p:grpSpPr bwMode="auto">
          <a:xfrm>
            <a:off x="0" y="3311525"/>
            <a:ext cx="9144000" cy="1436688"/>
            <a:chOff x="0" y="1541"/>
            <a:chExt cx="5760" cy="905"/>
          </a:xfrm>
        </p:grpSpPr>
        <p:sp>
          <p:nvSpPr>
            <p:cNvPr id="17421" name="AutoShape 5"/>
            <p:cNvSpPr>
              <a:spLocks noChangeArrowheads="1"/>
            </p:cNvSpPr>
            <p:nvPr/>
          </p:nvSpPr>
          <p:spPr bwMode="auto">
            <a:xfrm>
              <a:off x="0" y="1541"/>
              <a:ext cx="5760" cy="905"/>
            </a:xfrm>
            <a:prstGeom prst="roundRect">
              <a:avLst>
                <a:gd name="adj" fmla="val 16667"/>
              </a:avLst>
            </a:prstGeom>
            <a:solidFill>
              <a:schemeClr val="accent1"/>
            </a:solidFill>
            <a:ln w="12700" cap="sq">
              <a:solidFill>
                <a:schemeClr val="bg2"/>
              </a:solidFill>
              <a:round/>
              <a:headEnd type="none" w="sm" len="sm"/>
              <a:tailEnd type="none" w="sm" len="sm"/>
            </a:ln>
          </p:spPr>
          <p:txBody>
            <a:bodyPr wrap="none" anchor="ctr"/>
            <a:lstStyle/>
            <a:p>
              <a:endParaRPr lang="en-US"/>
            </a:p>
          </p:txBody>
        </p:sp>
        <p:graphicFrame>
          <p:nvGraphicFramePr>
            <p:cNvPr id="17410" name="Object 6"/>
            <p:cNvGraphicFramePr>
              <a:graphicFrameLocks noChangeAspect="1"/>
            </p:cNvGraphicFramePr>
            <p:nvPr/>
          </p:nvGraphicFramePr>
          <p:xfrm>
            <a:off x="51" y="1580"/>
            <a:ext cx="5657" cy="822"/>
          </p:xfrm>
          <a:graphic>
            <a:graphicData uri="http://schemas.openxmlformats.org/presentationml/2006/ole">
              <p:oleObj spid="_x0000_s17410" name="Equation" r:id="rId4" imgW="2882880" imgH="419040" progId="Equation.3">
                <p:embed/>
              </p:oleObj>
            </a:graphicData>
          </a:graphic>
        </p:graphicFrame>
      </p:grpSp>
      <p:grpSp>
        <p:nvGrpSpPr>
          <p:cNvPr id="3" name="Group 7"/>
          <p:cNvGrpSpPr>
            <a:grpSpLocks/>
          </p:cNvGrpSpPr>
          <p:nvPr/>
        </p:nvGrpSpPr>
        <p:grpSpPr bwMode="auto">
          <a:xfrm>
            <a:off x="1395413" y="3965575"/>
            <a:ext cx="2174875" cy="1919288"/>
            <a:chOff x="879" y="2498"/>
            <a:chExt cx="1370" cy="1209"/>
          </a:xfrm>
        </p:grpSpPr>
        <p:sp>
          <p:nvSpPr>
            <p:cNvPr id="17419" name="Line 8"/>
            <p:cNvSpPr>
              <a:spLocks noChangeShapeType="1"/>
            </p:cNvSpPr>
            <p:nvPr/>
          </p:nvSpPr>
          <p:spPr bwMode="auto">
            <a:xfrm flipV="1">
              <a:off x="1504" y="2498"/>
              <a:ext cx="501" cy="880"/>
            </a:xfrm>
            <a:prstGeom prst="line">
              <a:avLst/>
            </a:prstGeom>
            <a:noFill/>
            <a:ln w="57150">
              <a:solidFill>
                <a:schemeClr val="tx1"/>
              </a:solidFill>
              <a:round/>
              <a:headEnd type="none" w="sm" len="sm"/>
              <a:tailEnd type="stealth" w="med" len="med"/>
            </a:ln>
          </p:spPr>
          <p:txBody>
            <a:bodyPr wrap="none" anchor="ctr"/>
            <a:lstStyle/>
            <a:p>
              <a:endParaRPr lang="en-US"/>
            </a:p>
          </p:txBody>
        </p:sp>
        <p:sp>
          <p:nvSpPr>
            <p:cNvPr id="17420" name="Text Box 9"/>
            <p:cNvSpPr txBox="1">
              <a:spLocks noChangeArrowheads="1"/>
            </p:cNvSpPr>
            <p:nvPr/>
          </p:nvSpPr>
          <p:spPr bwMode="auto">
            <a:xfrm>
              <a:off x="879" y="3323"/>
              <a:ext cx="1370" cy="384"/>
            </a:xfrm>
            <a:prstGeom prst="rect">
              <a:avLst/>
            </a:prstGeom>
            <a:noFill/>
            <a:ln w="12700">
              <a:noFill/>
              <a:miter lim="800000"/>
              <a:headEnd type="none" w="sm" len="sm"/>
              <a:tailEnd type="none" w="sm" len="sm"/>
            </a:ln>
          </p:spPr>
          <p:txBody>
            <a:bodyPr wrap="none">
              <a:spAutoFit/>
            </a:bodyPr>
            <a:lstStyle/>
            <a:p>
              <a:pPr eaLnBrk="0" hangingPunct="0"/>
              <a:r>
                <a:rPr lang="en-US" sz="3400" i="1"/>
                <a:t>your</a:t>
              </a:r>
              <a:r>
                <a:rPr lang="en-US" sz="3400"/>
                <a:t> value</a:t>
              </a:r>
            </a:p>
          </p:txBody>
        </p:sp>
      </p:grpSp>
      <p:grpSp>
        <p:nvGrpSpPr>
          <p:cNvPr id="4" name="Group 10"/>
          <p:cNvGrpSpPr>
            <a:grpSpLocks/>
          </p:cNvGrpSpPr>
          <p:nvPr/>
        </p:nvGrpSpPr>
        <p:grpSpPr bwMode="auto">
          <a:xfrm>
            <a:off x="4379913" y="4667250"/>
            <a:ext cx="3086100" cy="1944688"/>
            <a:chOff x="2759" y="2940"/>
            <a:chExt cx="1944" cy="1225"/>
          </a:xfrm>
        </p:grpSpPr>
        <p:sp>
          <p:nvSpPr>
            <p:cNvPr id="17417" name="Line 11"/>
            <p:cNvSpPr>
              <a:spLocks noChangeShapeType="1"/>
            </p:cNvSpPr>
            <p:nvPr/>
          </p:nvSpPr>
          <p:spPr bwMode="auto">
            <a:xfrm flipH="1" flipV="1">
              <a:off x="3193" y="2940"/>
              <a:ext cx="501" cy="880"/>
            </a:xfrm>
            <a:prstGeom prst="line">
              <a:avLst/>
            </a:prstGeom>
            <a:noFill/>
            <a:ln w="57150">
              <a:solidFill>
                <a:schemeClr val="tx1"/>
              </a:solidFill>
              <a:round/>
              <a:headEnd type="none" w="sm" len="sm"/>
              <a:tailEnd type="stealth" w="med" len="med"/>
            </a:ln>
          </p:spPr>
          <p:txBody>
            <a:bodyPr wrap="none" anchor="ctr"/>
            <a:lstStyle/>
            <a:p>
              <a:endParaRPr lang="en-US"/>
            </a:p>
          </p:txBody>
        </p:sp>
        <p:sp>
          <p:nvSpPr>
            <p:cNvPr id="17418" name="Text Box 12"/>
            <p:cNvSpPr txBox="1">
              <a:spLocks noChangeArrowheads="1"/>
            </p:cNvSpPr>
            <p:nvPr/>
          </p:nvSpPr>
          <p:spPr bwMode="auto">
            <a:xfrm flipH="1">
              <a:off x="2759" y="3781"/>
              <a:ext cx="1944" cy="384"/>
            </a:xfrm>
            <a:prstGeom prst="rect">
              <a:avLst/>
            </a:prstGeom>
            <a:noFill/>
            <a:ln w="12700">
              <a:noFill/>
              <a:miter lim="800000"/>
              <a:headEnd type="none" w="sm" len="sm"/>
              <a:tailEnd type="none" w="sm" len="sm"/>
            </a:ln>
          </p:spPr>
          <p:txBody>
            <a:bodyPr wrap="none">
              <a:spAutoFit/>
            </a:bodyPr>
            <a:lstStyle/>
            <a:p>
              <a:pPr eaLnBrk="0" hangingPunct="0"/>
              <a:r>
                <a:rPr lang="en-US" sz="3400" i="1"/>
                <a:t>accepted</a:t>
              </a:r>
              <a:r>
                <a:rPr lang="en-US" sz="3400"/>
                <a:t> value</a:t>
              </a:r>
            </a:p>
          </p:txBody>
        </p:sp>
      </p:grpSp>
      <p:sp>
        <p:nvSpPr>
          <p:cNvPr id="17416" name="Rectangle 13"/>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mtClean="0"/>
              <a:t>Percent Error</a:t>
            </a:r>
          </a:p>
        </p:txBody>
      </p:sp>
      <p:sp>
        <p:nvSpPr>
          <p:cNvPr id="18436" name="Rectangle 3"/>
          <p:cNvSpPr>
            <a:spLocks noGrp="1" noChangeArrowheads="1"/>
          </p:cNvSpPr>
          <p:nvPr>
            <p:ph type="body" idx="1"/>
          </p:nvPr>
        </p:nvSpPr>
        <p:spPr>
          <a:xfrm>
            <a:off x="0" y="1376363"/>
            <a:ext cx="9144000" cy="2020887"/>
          </a:xfrm>
        </p:spPr>
        <p:txBody>
          <a:bodyPr/>
          <a:lstStyle/>
          <a:p>
            <a:pPr eaLnBrk="1" hangingPunct="1"/>
            <a:r>
              <a:rPr lang="en-US" b="0" smtClean="0"/>
              <a:t>A student determines the density of a substance to be 1.40 g/mL.  Find the % error if the accepted value of the density     is 1.36 g/mL.</a:t>
            </a:r>
            <a:r>
              <a:rPr lang="en-US" smtClean="0"/>
              <a:t> </a:t>
            </a:r>
          </a:p>
        </p:txBody>
      </p:sp>
      <p:sp>
        <p:nvSpPr>
          <p:cNvPr id="18437" name="AutoShape 4"/>
          <p:cNvSpPr>
            <a:spLocks noChangeArrowheads="1"/>
          </p:cNvSpPr>
          <p:nvPr/>
        </p:nvSpPr>
        <p:spPr bwMode="auto">
          <a:xfrm>
            <a:off x="314325" y="3597275"/>
            <a:ext cx="8486775" cy="1436688"/>
          </a:xfrm>
          <a:prstGeom prst="roundRect">
            <a:avLst>
              <a:gd name="adj" fmla="val 16667"/>
            </a:avLst>
          </a:prstGeom>
          <a:solidFill>
            <a:schemeClr val="accent1"/>
          </a:solidFill>
          <a:ln w="12700" cap="sq">
            <a:solidFill>
              <a:schemeClr val="bg2"/>
            </a:solidFill>
            <a:round/>
            <a:headEnd type="none" w="sm" len="sm"/>
            <a:tailEnd type="none" w="sm" len="sm"/>
          </a:ln>
        </p:spPr>
        <p:txBody>
          <a:bodyPr wrap="none" anchor="ctr"/>
          <a:lstStyle/>
          <a:p>
            <a:endParaRPr lang="en-US"/>
          </a:p>
        </p:txBody>
      </p:sp>
      <p:graphicFrame>
        <p:nvGraphicFramePr>
          <p:cNvPr id="18434" name="Object 5"/>
          <p:cNvGraphicFramePr>
            <a:graphicFrameLocks noChangeAspect="1"/>
          </p:cNvGraphicFramePr>
          <p:nvPr/>
        </p:nvGraphicFramePr>
        <p:xfrm>
          <a:off x="454025" y="3660775"/>
          <a:ext cx="8308975" cy="1379538"/>
        </p:xfrm>
        <a:graphic>
          <a:graphicData uri="http://schemas.openxmlformats.org/presentationml/2006/ole">
            <p:oleObj spid="_x0000_s18434" name="Equation" r:id="rId4" imgW="2666880" imgH="444240" progId="Equation.3">
              <p:embed/>
            </p:oleObj>
          </a:graphicData>
        </a:graphic>
      </p:graphicFrame>
      <p:grpSp>
        <p:nvGrpSpPr>
          <p:cNvPr id="2" name="Group 6"/>
          <p:cNvGrpSpPr>
            <a:grpSpLocks/>
          </p:cNvGrpSpPr>
          <p:nvPr/>
        </p:nvGrpSpPr>
        <p:grpSpPr bwMode="auto">
          <a:xfrm>
            <a:off x="909638" y="5248275"/>
            <a:ext cx="4514850" cy="890588"/>
            <a:chOff x="561" y="3258"/>
            <a:chExt cx="2844" cy="561"/>
          </a:xfrm>
        </p:grpSpPr>
        <p:sp>
          <p:nvSpPr>
            <p:cNvPr id="18440" name="Text Box 7"/>
            <p:cNvSpPr txBox="1">
              <a:spLocks noChangeArrowheads="1"/>
            </p:cNvSpPr>
            <p:nvPr/>
          </p:nvSpPr>
          <p:spPr bwMode="auto">
            <a:xfrm>
              <a:off x="631" y="3320"/>
              <a:ext cx="2774" cy="423"/>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3800" b="1"/>
                <a:t> % error = 2.9 %</a:t>
              </a:r>
            </a:p>
          </p:txBody>
        </p:sp>
        <p:sp>
          <p:nvSpPr>
            <p:cNvPr id="18441" name="Rectangle 8"/>
            <p:cNvSpPr>
              <a:spLocks noChangeArrowheads="1"/>
            </p:cNvSpPr>
            <p:nvPr/>
          </p:nvSpPr>
          <p:spPr bwMode="auto">
            <a:xfrm>
              <a:off x="561" y="3258"/>
              <a:ext cx="2618" cy="561"/>
            </a:xfrm>
            <a:prstGeom prst="rect">
              <a:avLst/>
            </a:prstGeom>
            <a:noFill/>
            <a:ln w="28575" cap="sq">
              <a:solidFill>
                <a:schemeClr val="tx1"/>
              </a:solidFill>
              <a:miter lim="800000"/>
              <a:headEnd type="none" w="sm" len="sm"/>
              <a:tailEnd type="none" w="sm" len="sm"/>
            </a:ln>
          </p:spPr>
          <p:txBody>
            <a:bodyPr wrap="none" anchor="ctr"/>
            <a:lstStyle/>
            <a:p>
              <a:endParaRPr lang="en-US"/>
            </a:p>
          </p:txBody>
        </p:sp>
      </p:grpSp>
      <p:sp>
        <p:nvSpPr>
          <p:cNvPr id="18439" name="Rectangle 9"/>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smtClean="0"/>
              <a:t>Significant Figures</a:t>
            </a:r>
          </a:p>
        </p:txBody>
      </p:sp>
      <p:sp>
        <p:nvSpPr>
          <p:cNvPr id="1012739" name="Rectangle 3"/>
          <p:cNvSpPr>
            <a:spLocks noGrp="1" noChangeArrowheads="1"/>
          </p:cNvSpPr>
          <p:nvPr>
            <p:ph type="body" idx="1"/>
          </p:nvPr>
        </p:nvSpPr>
        <p:spPr>
          <a:xfrm>
            <a:off x="304800" y="1524000"/>
            <a:ext cx="8839200" cy="3529013"/>
          </a:xfrm>
        </p:spPr>
        <p:txBody>
          <a:bodyPr/>
          <a:lstStyle/>
          <a:p>
            <a:pPr eaLnBrk="1" hangingPunct="1"/>
            <a:r>
              <a:rPr lang="en-US" b="0" smtClean="0"/>
              <a:t>Indicate precision of a measurement.</a:t>
            </a:r>
          </a:p>
          <a:p>
            <a:pPr eaLnBrk="1" hangingPunct="1">
              <a:spcBef>
                <a:spcPct val="50000"/>
              </a:spcBef>
            </a:pPr>
            <a:r>
              <a:rPr lang="en-US" smtClean="0"/>
              <a:t>Recording Sig Figs</a:t>
            </a:r>
            <a:endParaRPr lang="en-US" b="0" smtClean="0"/>
          </a:p>
          <a:p>
            <a:pPr lvl="1" eaLnBrk="1" hangingPunct="1">
              <a:spcBef>
                <a:spcPct val="30000"/>
              </a:spcBef>
            </a:pPr>
            <a:r>
              <a:rPr lang="en-US" smtClean="0"/>
              <a:t>Sig figs in a measurement include the known digits plus a final estimated digit</a:t>
            </a:r>
          </a:p>
        </p:txBody>
      </p:sp>
      <p:graphicFrame>
        <p:nvGraphicFramePr>
          <p:cNvPr id="1012740" name="Object 4"/>
          <p:cNvGraphicFramePr>
            <a:graphicFrameLocks noChangeAspect="1"/>
          </p:cNvGraphicFramePr>
          <p:nvPr/>
        </p:nvGraphicFramePr>
        <p:xfrm>
          <a:off x="785813" y="5411788"/>
          <a:ext cx="1698625" cy="465137"/>
        </p:xfrm>
        <a:graphic>
          <a:graphicData uri="http://schemas.openxmlformats.org/presentationml/2006/ole">
            <p:oleObj spid="_x0000_s19458" name="Photo Editor Photo" r:id="rId4" imgW="1647619" imgH="466543" progId="MSPhotoEd.3">
              <p:embed/>
            </p:oleObj>
          </a:graphicData>
        </a:graphic>
      </p:graphicFrame>
      <p:grpSp>
        <p:nvGrpSpPr>
          <p:cNvPr id="2" name="Group 5"/>
          <p:cNvGrpSpPr>
            <a:grpSpLocks/>
          </p:cNvGrpSpPr>
          <p:nvPr/>
        </p:nvGrpSpPr>
        <p:grpSpPr bwMode="auto">
          <a:xfrm>
            <a:off x="782638" y="5230813"/>
            <a:ext cx="1677987" cy="639762"/>
            <a:chOff x="493" y="3295"/>
            <a:chExt cx="1057" cy="403"/>
          </a:xfrm>
        </p:grpSpPr>
        <p:sp>
          <p:nvSpPr>
            <p:cNvPr id="19465" name="Line 6"/>
            <p:cNvSpPr>
              <a:spLocks noChangeShapeType="1"/>
            </p:cNvSpPr>
            <p:nvPr/>
          </p:nvSpPr>
          <p:spPr bwMode="auto">
            <a:xfrm flipH="1">
              <a:off x="493" y="3295"/>
              <a:ext cx="0" cy="403"/>
            </a:xfrm>
            <a:prstGeom prst="line">
              <a:avLst/>
            </a:prstGeom>
            <a:noFill/>
            <a:ln w="12700" cap="sq">
              <a:solidFill>
                <a:srgbClr val="FFFF00"/>
              </a:solidFill>
              <a:round/>
              <a:headEnd type="none" w="sm" len="sm"/>
              <a:tailEnd type="none" w="sm" len="sm"/>
            </a:ln>
          </p:spPr>
          <p:txBody>
            <a:bodyPr wrap="none" anchor="ctr"/>
            <a:lstStyle/>
            <a:p>
              <a:endParaRPr lang="en-US"/>
            </a:p>
          </p:txBody>
        </p:sp>
        <p:sp>
          <p:nvSpPr>
            <p:cNvPr id="19466" name="Line 7"/>
            <p:cNvSpPr>
              <a:spLocks noChangeShapeType="1"/>
            </p:cNvSpPr>
            <p:nvPr/>
          </p:nvSpPr>
          <p:spPr bwMode="auto">
            <a:xfrm flipH="1">
              <a:off x="1550" y="3295"/>
              <a:ext cx="0" cy="403"/>
            </a:xfrm>
            <a:prstGeom prst="line">
              <a:avLst/>
            </a:prstGeom>
            <a:noFill/>
            <a:ln w="12700" cap="sq">
              <a:solidFill>
                <a:srgbClr val="FFFF00"/>
              </a:solidFill>
              <a:round/>
              <a:headEnd type="none" w="sm" len="sm"/>
              <a:tailEnd type="none" w="sm" len="sm"/>
            </a:ln>
          </p:spPr>
          <p:txBody>
            <a:bodyPr wrap="none" anchor="ctr"/>
            <a:lstStyle/>
            <a:p>
              <a:endParaRPr lang="en-US"/>
            </a:p>
          </p:txBody>
        </p:sp>
      </p:grpSp>
      <p:sp>
        <p:nvSpPr>
          <p:cNvPr id="1012744" name="AutoShape 8"/>
          <p:cNvSpPr>
            <a:spLocks noChangeArrowheads="1"/>
          </p:cNvSpPr>
          <p:nvPr/>
        </p:nvSpPr>
        <p:spPr bwMode="auto">
          <a:xfrm>
            <a:off x="4254500" y="5035550"/>
            <a:ext cx="1943100" cy="652463"/>
          </a:xfrm>
          <a:prstGeom prst="wedgeRectCallout">
            <a:avLst>
              <a:gd name="adj1" fmla="val -138398"/>
              <a:gd name="adj2" fmla="val 67032"/>
            </a:avLst>
          </a:prstGeom>
          <a:solidFill>
            <a:schemeClr val="accent1"/>
          </a:solidFill>
          <a:ln w="12700" cap="sq">
            <a:solidFill>
              <a:schemeClr val="bg2"/>
            </a:solidFill>
            <a:miter lim="800000"/>
            <a:headEnd type="none" w="sm" len="sm"/>
            <a:tailEnd type="none" w="sm" len="sm"/>
          </a:ln>
        </p:spPr>
        <p:txBody>
          <a:bodyPr wrap="none" anchor="ctr"/>
          <a:lstStyle/>
          <a:p>
            <a:pPr algn="ctr" eaLnBrk="0" hangingPunct="0"/>
            <a:r>
              <a:rPr lang="en-US" sz="3200" b="1">
                <a:solidFill>
                  <a:schemeClr val="bg2"/>
                </a:solidFill>
              </a:rPr>
              <a:t>2.35 cm</a:t>
            </a:r>
          </a:p>
        </p:txBody>
      </p:sp>
      <p:pic>
        <p:nvPicPr>
          <p:cNvPr id="1012745" name="Picture 9" descr="metric ruler 2"/>
          <p:cNvPicPr>
            <a:picLocks noChangeAspect="1" noChangeArrowheads="1"/>
          </p:cNvPicPr>
          <p:nvPr/>
        </p:nvPicPr>
        <p:blipFill>
          <a:blip r:embed="rId5" cstate="print">
            <a:lum bright="-48000" contrast="72000"/>
          </a:blip>
          <a:srcRect/>
          <a:stretch>
            <a:fillRect/>
          </a:stretch>
        </p:blipFill>
        <p:spPr bwMode="auto">
          <a:xfrm>
            <a:off x="649288" y="5868988"/>
            <a:ext cx="7789862" cy="831850"/>
          </a:xfrm>
          <a:prstGeom prst="rect">
            <a:avLst/>
          </a:prstGeom>
          <a:noFill/>
          <a:ln w="9525">
            <a:noFill/>
            <a:miter lim="800000"/>
            <a:headEnd/>
            <a:tailEnd/>
          </a:ln>
        </p:spPr>
      </p:pic>
      <p:sp>
        <p:nvSpPr>
          <p:cNvPr id="19464" name="Rectangle 10"/>
          <p:cNvSpPr>
            <a:spLocks noChangeArrowheads="1"/>
          </p:cNvSpPr>
          <p:nvPr/>
        </p:nvSpPr>
        <p:spPr bwMode="auto">
          <a:xfrm>
            <a:off x="2698750" y="6677025"/>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2739">
                                            <p:txEl>
                                              <p:pRg st="0" end="0"/>
                                            </p:txEl>
                                          </p:spTgt>
                                        </p:tgtEl>
                                        <p:attrNameLst>
                                          <p:attrName>style.visibility</p:attrName>
                                        </p:attrNameLst>
                                      </p:cBhvr>
                                      <p:to>
                                        <p:strVal val="visible"/>
                                      </p:to>
                                    </p:set>
                                    <p:animEffect transition="in" filter="wipe(left)">
                                      <p:cBhvr>
                                        <p:cTn id="7" dur="500"/>
                                        <p:tgtEl>
                                          <p:spTgt spid="1012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2739">
                                            <p:txEl>
                                              <p:pRg st="1" end="1"/>
                                            </p:txEl>
                                          </p:spTgt>
                                        </p:tgtEl>
                                        <p:attrNameLst>
                                          <p:attrName>style.visibility</p:attrName>
                                        </p:attrNameLst>
                                      </p:cBhvr>
                                      <p:to>
                                        <p:strVal val="visible"/>
                                      </p:to>
                                    </p:set>
                                    <p:animEffect transition="in" filter="wipe(left)">
                                      <p:cBhvr>
                                        <p:cTn id="12" dur="500"/>
                                        <p:tgtEl>
                                          <p:spTgt spid="1012739">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12739">
                                            <p:txEl>
                                              <p:pRg st="2" end="2"/>
                                            </p:txEl>
                                          </p:spTgt>
                                        </p:tgtEl>
                                        <p:attrNameLst>
                                          <p:attrName>style.visibility</p:attrName>
                                        </p:attrNameLst>
                                      </p:cBhvr>
                                      <p:to>
                                        <p:strVal val="visible"/>
                                      </p:to>
                                    </p:set>
                                    <p:animEffect transition="in" filter="wipe(left)">
                                      <p:cBhvr>
                                        <p:cTn id="15" dur="500"/>
                                        <p:tgtEl>
                                          <p:spTgt spid="1012739">
                                            <p:txEl>
                                              <p:pRg st="2" end="2"/>
                                            </p:txEl>
                                          </p:spTgt>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012740"/>
                                        </p:tgtEl>
                                        <p:attrNameLst>
                                          <p:attrName>style.visibility</p:attrName>
                                        </p:attrNameLst>
                                      </p:cBhvr>
                                      <p:to>
                                        <p:strVal val="visible"/>
                                      </p:to>
                                    </p:set>
                                    <p:animEffect transition="in" filter="dissolve">
                                      <p:cBhvr>
                                        <p:cTn id="19" dur="500"/>
                                        <p:tgtEl>
                                          <p:spTgt spid="10127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12745"/>
                                        </p:tgtEl>
                                        <p:attrNameLst>
                                          <p:attrName>style.visibility</p:attrName>
                                        </p:attrNameLst>
                                      </p:cBhvr>
                                      <p:to>
                                        <p:strVal val="visible"/>
                                      </p:to>
                                    </p:set>
                                    <p:anim calcmode="lin" valueType="num">
                                      <p:cBhvr additive="base">
                                        <p:cTn id="24" dur="500" fill="hold"/>
                                        <p:tgtEl>
                                          <p:spTgt spid="1012745"/>
                                        </p:tgtEl>
                                        <p:attrNameLst>
                                          <p:attrName>ppt_x</p:attrName>
                                        </p:attrNameLst>
                                      </p:cBhvr>
                                      <p:tavLst>
                                        <p:tav tm="0">
                                          <p:val>
                                            <p:strVal val="#ppt_x"/>
                                          </p:val>
                                        </p:tav>
                                        <p:tav tm="100000">
                                          <p:val>
                                            <p:strVal val="#ppt_x"/>
                                          </p:val>
                                        </p:tav>
                                      </p:tavLst>
                                    </p:anim>
                                    <p:anim calcmode="lin" valueType="num">
                                      <p:cBhvr additive="base">
                                        <p:cTn id="25" dur="500" fill="hold"/>
                                        <p:tgtEl>
                                          <p:spTgt spid="101274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12744"/>
                                        </p:tgtEl>
                                        <p:attrNameLst>
                                          <p:attrName>style.visibility</p:attrName>
                                        </p:attrNameLst>
                                      </p:cBhvr>
                                      <p:to>
                                        <p:strVal val="visible"/>
                                      </p:to>
                                    </p:set>
                                    <p:animEffect transition="in" filter="wipe(left)">
                                      <p:cBhvr>
                                        <p:cTn id="35" dur="500"/>
                                        <p:tgtEl>
                                          <p:spTgt spid="1012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39" grpId="0" build="p" autoUpdateAnimBg="0"/>
      <p:bldP spid="1012744"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eaLnBrk="1" hangingPunct="1"/>
            <a:r>
              <a:rPr lang="en-US" smtClean="0"/>
              <a:t>Significant Figures</a:t>
            </a:r>
          </a:p>
        </p:txBody>
      </p:sp>
      <p:sp>
        <p:nvSpPr>
          <p:cNvPr id="1014787" name="Rectangle 3"/>
          <p:cNvSpPr>
            <a:spLocks noGrp="1" noChangeArrowheads="1"/>
          </p:cNvSpPr>
          <p:nvPr>
            <p:ph type="body" idx="1"/>
          </p:nvPr>
        </p:nvSpPr>
        <p:spPr>
          <a:xfrm>
            <a:off x="304800" y="1524000"/>
            <a:ext cx="8839200" cy="5029200"/>
          </a:xfrm>
        </p:spPr>
        <p:txBody>
          <a:bodyPr/>
          <a:lstStyle/>
          <a:p>
            <a:pPr eaLnBrk="1" hangingPunct="1">
              <a:spcBef>
                <a:spcPct val="50000"/>
              </a:spcBef>
            </a:pPr>
            <a:r>
              <a:rPr lang="en-US" smtClean="0"/>
              <a:t>Counting Sig Figs</a:t>
            </a:r>
            <a:r>
              <a:rPr lang="en-US" b="0" smtClean="0"/>
              <a:t> (Table 2-5, p.47)</a:t>
            </a:r>
          </a:p>
          <a:p>
            <a:pPr lvl="1" eaLnBrk="1" hangingPunct="1">
              <a:spcBef>
                <a:spcPct val="50000"/>
              </a:spcBef>
            </a:pPr>
            <a:r>
              <a:rPr lang="en-US" smtClean="0"/>
              <a:t>Count all numbers EXCEPT:</a:t>
            </a:r>
          </a:p>
          <a:p>
            <a:pPr lvl="2" eaLnBrk="1" hangingPunct="1">
              <a:spcBef>
                <a:spcPct val="50000"/>
              </a:spcBef>
            </a:pPr>
            <a:r>
              <a:rPr lang="en-US" smtClean="0"/>
              <a:t>Leading zeros -- </a:t>
            </a:r>
            <a:r>
              <a:rPr lang="en-US" u="sng" smtClean="0"/>
              <a:t>0.00</a:t>
            </a:r>
            <a:r>
              <a:rPr lang="en-US" smtClean="0"/>
              <a:t>25</a:t>
            </a:r>
          </a:p>
          <a:p>
            <a:pPr lvl="2" eaLnBrk="1" hangingPunct="1">
              <a:spcBef>
                <a:spcPct val="50000"/>
              </a:spcBef>
            </a:pPr>
            <a:r>
              <a:rPr lang="en-US" smtClean="0"/>
              <a:t>Trailing zeros without </a:t>
            </a:r>
            <a:br>
              <a:rPr lang="en-US" smtClean="0"/>
            </a:br>
            <a:r>
              <a:rPr lang="en-US" smtClean="0"/>
              <a:t>a decimal point -- 2,5</a:t>
            </a:r>
            <a:r>
              <a:rPr lang="en-US" u="sng" smtClean="0"/>
              <a:t>00</a:t>
            </a:r>
            <a:r>
              <a:rPr lang="en-US" smtClean="0"/>
              <a:t> </a:t>
            </a:r>
          </a:p>
        </p:txBody>
      </p:sp>
      <p:sp>
        <p:nvSpPr>
          <p:cNvPr id="316420"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4787">
                                            <p:txEl>
                                              <p:pRg st="0" end="0"/>
                                            </p:txEl>
                                          </p:spTgt>
                                        </p:tgtEl>
                                        <p:attrNameLst>
                                          <p:attrName>style.visibility</p:attrName>
                                        </p:attrNameLst>
                                      </p:cBhvr>
                                      <p:to>
                                        <p:strVal val="visible"/>
                                      </p:to>
                                    </p:set>
                                    <p:animEffect transition="in" filter="wipe(left)">
                                      <p:cBhvr>
                                        <p:cTn id="7" dur="500"/>
                                        <p:tgtEl>
                                          <p:spTgt spid="1014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4787">
                                            <p:txEl>
                                              <p:pRg st="1" end="1"/>
                                            </p:txEl>
                                          </p:spTgt>
                                        </p:tgtEl>
                                        <p:attrNameLst>
                                          <p:attrName>style.visibility</p:attrName>
                                        </p:attrNameLst>
                                      </p:cBhvr>
                                      <p:to>
                                        <p:strVal val="visible"/>
                                      </p:to>
                                    </p:set>
                                    <p:animEffect transition="in" filter="wipe(left)">
                                      <p:cBhvr>
                                        <p:cTn id="12" dur="500"/>
                                        <p:tgtEl>
                                          <p:spTgt spid="10147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14787">
                                            <p:txEl>
                                              <p:pRg st="2" end="2"/>
                                            </p:txEl>
                                          </p:spTgt>
                                        </p:tgtEl>
                                        <p:attrNameLst>
                                          <p:attrName>style.visibility</p:attrName>
                                        </p:attrNameLst>
                                      </p:cBhvr>
                                      <p:to>
                                        <p:strVal val="visible"/>
                                      </p:to>
                                    </p:set>
                                    <p:animEffect transition="in" filter="wipe(left)">
                                      <p:cBhvr>
                                        <p:cTn id="17" dur="500"/>
                                        <p:tgtEl>
                                          <p:spTgt spid="10147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14787">
                                            <p:txEl>
                                              <p:pRg st="3" end="3"/>
                                            </p:txEl>
                                          </p:spTgt>
                                        </p:tgtEl>
                                        <p:attrNameLst>
                                          <p:attrName>style.visibility</p:attrName>
                                        </p:attrNameLst>
                                      </p:cBhvr>
                                      <p:to>
                                        <p:strVal val="visible"/>
                                      </p:to>
                                    </p:set>
                                    <p:animEffect transition="in" filter="wipe(left)">
                                      <p:cBhvr>
                                        <p:cTn id="22" dur="500"/>
                                        <p:tgtEl>
                                          <p:spTgt spid="1014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7" grpId="0" build="p" bldLvl="3"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1838325" y="5262563"/>
            <a:ext cx="3449638" cy="1077912"/>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4.  0.080</a:t>
            </a:r>
            <a:endParaRPr kumimoji="1" lang="en-US" sz="3800" b="1"/>
          </a:p>
        </p:txBody>
      </p:sp>
      <p:sp>
        <p:nvSpPr>
          <p:cNvPr id="317443" name="Rectangle 3"/>
          <p:cNvSpPr>
            <a:spLocks noChangeArrowheads="1"/>
          </p:cNvSpPr>
          <p:nvPr/>
        </p:nvSpPr>
        <p:spPr bwMode="auto">
          <a:xfrm>
            <a:off x="1841500" y="4227513"/>
            <a:ext cx="3449638" cy="1077912"/>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3.  5,280</a:t>
            </a:r>
          </a:p>
        </p:txBody>
      </p:sp>
      <p:sp>
        <p:nvSpPr>
          <p:cNvPr id="317444" name="Rectangle 4"/>
          <p:cNvSpPr>
            <a:spLocks noChangeArrowheads="1"/>
          </p:cNvSpPr>
          <p:nvPr/>
        </p:nvSpPr>
        <p:spPr bwMode="auto">
          <a:xfrm>
            <a:off x="1838325" y="3203575"/>
            <a:ext cx="3449638" cy="1106488"/>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2.  402</a:t>
            </a:r>
          </a:p>
        </p:txBody>
      </p:sp>
      <p:sp>
        <p:nvSpPr>
          <p:cNvPr id="317445" name="Rectangle 5"/>
          <p:cNvSpPr>
            <a:spLocks noChangeArrowheads="1"/>
          </p:cNvSpPr>
          <p:nvPr/>
        </p:nvSpPr>
        <p:spPr bwMode="auto">
          <a:xfrm>
            <a:off x="1838325" y="2179638"/>
            <a:ext cx="3449638" cy="1044575"/>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1.  23.50</a:t>
            </a:r>
          </a:p>
        </p:txBody>
      </p:sp>
      <p:sp>
        <p:nvSpPr>
          <p:cNvPr id="317446" name="Rectangle 6"/>
          <p:cNvSpPr>
            <a:spLocks noGrp="1" noChangeArrowheads="1"/>
          </p:cNvSpPr>
          <p:nvPr>
            <p:ph type="title"/>
          </p:nvPr>
        </p:nvSpPr>
        <p:spPr/>
        <p:txBody>
          <a:bodyPr/>
          <a:lstStyle/>
          <a:p>
            <a:pPr eaLnBrk="1" hangingPunct="1"/>
            <a:r>
              <a:rPr lang="en-US" smtClean="0"/>
              <a:t>Significant Figures</a:t>
            </a:r>
          </a:p>
        </p:txBody>
      </p:sp>
      <p:sp>
        <p:nvSpPr>
          <p:cNvPr id="317447" name="Text Box 7"/>
          <p:cNvSpPr txBox="1">
            <a:spLocks noChangeArrowheads="1"/>
          </p:cNvSpPr>
          <p:nvPr/>
        </p:nvSpPr>
        <p:spPr bwMode="auto">
          <a:xfrm>
            <a:off x="984250" y="1479550"/>
            <a:ext cx="7175500" cy="7318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n-US" sz="4200" b="1"/>
              <a:t>Counting Sig Fig Examples</a:t>
            </a:r>
          </a:p>
        </p:txBody>
      </p:sp>
      <p:sp>
        <p:nvSpPr>
          <p:cNvPr id="1016840" name="Rectangle 8"/>
          <p:cNvSpPr>
            <a:spLocks noChangeArrowheads="1"/>
          </p:cNvSpPr>
          <p:nvPr/>
        </p:nvSpPr>
        <p:spPr bwMode="auto">
          <a:xfrm>
            <a:off x="1838325" y="2179638"/>
            <a:ext cx="3449638" cy="1044575"/>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1.</a:t>
            </a:r>
            <a:r>
              <a:rPr kumimoji="1" lang="en-US" sz="3800">
                <a:solidFill>
                  <a:schemeClr val="tx2"/>
                </a:solidFill>
              </a:rPr>
              <a:t>  23.50</a:t>
            </a:r>
            <a:endParaRPr kumimoji="1" lang="en-US" sz="3800"/>
          </a:p>
        </p:txBody>
      </p:sp>
      <p:sp>
        <p:nvSpPr>
          <p:cNvPr id="1016841" name="Rectangle 9"/>
          <p:cNvSpPr>
            <a:spLocks noChangeArrowheads="1"/>
          </p:cNvSpPr>
          <p:nvPr/>
        </p:nvSpPr>
        <p:spPr bwMode="auto">
          <a:xfrm>
            <a:off x="1838325" y="3203575"/>
            <a:ext cx="3449638" cy="1106488"/>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2.</a:t>
            </a:r>
            <a:r>
              <a:rPr kumimoji="1" lang="en-US" sz="3800">
                <a:solidFill>
                  <a:schemeClr val="tx2"/>
                </a:solidFill>
              </a:rPr>
              <a:t>  402</a:t>
            </a:r>
            <a:endParaRPr kumimoji="1" lang="en-US" sz="3800"/>
          </a:p>
        </p:txBody>
      </p:sp>
      <p:sp>
        <p:nvSpPr>
          <p:cNvPr id="1016842" name="Rectangle 10"/>
          <p:cNvSpPr>
            <a:spLocks noChangeArrowheads="1"/>
          </p:cNvSpPr>
          <p:nvPr/>
        </p:nvSpPr>
        <p:spPr bwMode="auto">
          <a:xfrm>
            <a:off x="1841500" y="4227513"/>
            <a:ext cx="3449638" cy="1077912"/>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3.</a:t>
            </a:r>
            <a:r>
              <a:rPr kumimoji="1" lang="en-US" sz="3800">
                <a:solidFill>
                  <a:schemeClr val="tx2"/>
                </a:solidFill>
              </a:rPr>
              <a:t>  5,28</a:t>
            </a:r>
            <a:r>
              <a:rPr kumimoji="1" lang="en-US" sz="3800"/>
              <a:t>0</a:t>
            </a:r>
          </a:p>
        </p:txBody>
      </p:sp>
      <p:sp>
        <p:nvSpPr>
          <p:cNvPr id="1016843" name="Rectangle 11"/>
          <p:cNvSpPr>
            <a:spLocks noChangeArrowheads="1"/>
          </p:cNvSpPr>
          <p:nvPr/>
        </p:nvSpPr>
        <p:spPr bwMode="auto">
          <a:xfrm>
            <a:off x="1838325" y="5262563"/>
            <a:ext cx="3449638" cy="1077912"/>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4.  0.0</a:t>
            </a:r>
            <a:r>
              <a:rPr kumimoji="1" lang="en-US" sz="3800">
                <a:solidFill>
                  <a:schemeClr val="tx2"/>
                </a:solidFill>
              </a:rPr>
              <a:t>80</a:t>
            </a:r>
            <a:endParaRPr kumimoji="1" lang="en-US" sz="3800" b="1"/>
          </a:p>
        </p:txBody>
      </p:sp>
      <p:sp>
        <p:nvSpPr>
          <p:cNvPr id="1016844" name="Rectangle 12"/>
          <p:cNvSpPr>
            <a:spLocks noChangeArrowheads="1"/>
          </p:cNvSpPr>
          <p:nvPr/>
        </p:nvSpPr>
        <p:spPr bwMode="auto">
          <a:xfrm>
            <a:off x="4984750" y="2179638"/>
            <a:ext cx="3449638" cy="1044575"/>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solidFill>
                  <a:schemeClr val="tx2"/>
                </a:solidFill>
              </a:rPr>
              <a:t>4 sig figs</a:t>
            </a:r>
            <a:endParaRPr kumimoji="1" lang="en-US" sz="3800"/>
          </a:p>
        </p:txBody>
      </p:sp>
      <p:sp>
        <p:nvSpPr>
          <p:cNvPr id="1016845" name="Rectangle 13"/>
          <p:cNvSpPr>
            <a:spLocks noChangeArrowheads="1"/>
          </p:cNvSpPr>
          <p:nvPr/>
        </p:nvSpPr>
        <p:spPr bwMode="auto">
          <a:xfrm>
            <a:off x="4978400" y="3197225"/>
            <a:ext cx="3449638" cy="1106488"/>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solidFill>
                  <a:schemeClr val="tx2"/>
                </a:solidFill>
              </a:rPr>
              <a:t>3 sig figs</a:t>
            </a:r>
            <a:endParaRPr kumimoji="1" lang="en-US" sz="3800"/>
          </a:p>
        </p:txBody>
      </p:sp>
      <p:sp>
        <p:nvSpPr>
          <p:cNvPr id="1016846" name="Rectangle 14"/>
          <p:cNvSpPr>
            <a:spLocks noChangeArrowheads="1"/>
          </p:cNvSpPr>
          <p:nvPr/>
        </p:nvSpPr>
        <p:spPr bwMode="auto">
          <a:xfrm>
            <a:off x="4981575" y="4227513"/>
            <a:ext cx="3449638" cy="1077912"/>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solidFill>
                  <a:schemeClr val="tx2"/>
                </a:solidFill>
              </a:rPr>
              <a:t>3 sig figs</a:t>
            </a:r>
            <a:endParaRPr kumimoji="1" lang="en-US" sz="3800"/>
          </a:p>
        </p:txBody>
      </p:sp>
      <p:sp>
        <p:nvSpPr>
          <p:cNvPr id="1016847" name="Rectangle 15"/>
          <p:cNvSpPr>
            <a:spLocks noChangeArrowheads="1"/>
          </p:cNvSpPr>
          <p:nvPr/>
        </p:nvSpPr>
        <p:spPr bwMode="auto">
          <a:xfrm>
            <a:off x="4978400" y="5249863"/>
            <a:ext cx="3449638" cy="1077912"/>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solidFill>
                  <a:schemeClr val="tx2"/>
                </a:solidFill>
              </a:rPr>
              <a:t>2 sig figs</a:t>
            </a:r>
            <a:endParaRPr kumimoji="1" lang="en-US" sz="3800" b="1">
              <a:solidFill>
                <a:schemeClr val="tx2"/>
              </a:solidFill>
            </a:endParaRPr>
          </a:p>
        </p:txBody>
      </p:sp>
      <p:sp>
        <p:nvSpPr>
          <p:cNvPr id="317456" name="Rectangle 1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6840"/>
                                        </p:tgtEl>
                                        <p:attrNameLst>
                                          <p:attrName>style.visibility</p:attrName>
                                        </p:attrNameLst>
                                      </p:cBhvr>
                                      <p:to>
                                        <p:strVal val="visible"/>
                                      </p:to>
                                    </p:set>
                                    <p:animEffect transition="in" filter="wipe(left)">
                                      <p:cBhvr>
                                        <p:cTn id="7" dur="500"/>
                                        <p:tgtEl>
                                          <p:spTgt spid="10168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16844"/>
                                        </p:tgtEl>
                                        <p:attrNameLst>
                                          <p:attrName>style.visibility</p:attrName>
                                        </p:attrNameLst>
                                      </p:cBhvr>
                                      <p:to>
                                        <p:strVal val="visible"/>
                                      </p:to>
                                    </p:set>
                                    <p:animEffect transition="in" filter="wipe(left)">
                                      <p:cBhvr>
                                        <p:cTn id="11" dur="500"/>
                                        <p:tgtEl>
                                          <p:spTgt spid="10168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16841"/>
                                        </p:tgtEl>
                                        <p:attrNameLst>
                                          <p:attrName>style.visibility</p:attrName>
                                        </p:attrNameLst>
                                      </p:cBhvr>
                                      <p:to>
                                        <p:strVal val="visible"/>
                                      </p:to>
                                    </p:set>
                                    <p:animEffect transition="in" filter="wipe(left)">
                                      <p:cBhvr>
                                        <p:cTn id="16" dur="500"/>
                                        <p:tgtEl>
                                          <p:spTgt spid="101684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16845"/>
                                        </p:tgtEl>
                                        <p:attrNameLst>
                                          <p:attrName>style.visibility</p:attrName>
                                        </p:attrNameLst>
                                      </p:cBhvr>
                                      <p:to>
                                        <p:strVal val="visible"/>
                                      </p:to>
                                    </p:set>
                                    <p:animEffect transition="in" filter="wipe(left)">
                                      <p:cBhvr>
                                        <p:cTn id="20" dur="500"/>
                                        <p:tgtEl>
                                          <p:spTgt spid="10168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16842"/>
                                        </p:tgtEl>
                                        <p:attrNameLst>
                                          <p:attrName>style.visibility</p:attrName>
                                        </p:attrNameLst>
                                      </p:cBhvr>
                                      <p:to>
                                        <p:strVal val="visible"/>
                                      </p:to>
                                    </p:set>
                                    <p:animEffect transition="in" filter="wipe(left)">
                                      <p:cBhvr>
                                        <p:cTn id="25" dur="500"/>
                                        <p:tgtEl>
                                          <p:spTgt spid="101684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16846"/>
                                        </p:tgtEl>
                                        <p:attrNameLst>
                                          <p:attrName>style.visibility</p:attrName>
                                        </p:attrNameLst>
                                      </p:cBhvr>
                                      <p:to>
                                        <p:strVal val="visible"/>
                                      </p:to>
                                    </p:set>
                                    <p:animEffect transition="in" filter="wipe(left)">
                                      <p:cBhvr>
                                        <p:cTn id="29" dur="500"/>
                                        <p:tgtEl>
                                          <p:spTgt spid="10168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16843"/>
                                        </p:tgtEl>
                                        <p:attrNameLst>
                                          <p:attrName>style.visibility</p:attrName>
                                        </p:attrNameLst>
                                      </p:cBhvr>
                                      <p:to>
                                        <p:strVal val="visible"/>
                                      </p:to>
                                    </p:set>
                                    <p:animEffect transition="in" filter="wipe(left)">
                                      <p:cBhvr>
                                        <p:cTn id="34" dur="500"/>
                                        <p:tgtEl>
                                          <p:spTgt spid="1016843"/>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16847"/>
                                        </p:tgtEl>
                                        <p:attrNameLst>
                                          <p:attrName>style.visibility</p:attrName>
                                        </p:attrNameLst>
                                      </p:cBhvr>
                                      <p:to>
                                        <p:strVal val="visible"/>
                                      </p:to>
                                    </p:set>
                                    <p:animEffect transition="in" filter="wipe(left)">
                                      <p:cBhvr>
                                        <p:cTn id="38" dur="500"/>
                                        <p:tgtEl>
                                          <p:spTgt spid="1016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40" grpId="0" autoUpdateAnimBg="0"/>
      <p:bldP spid="1016841" grpId="0" autoUpdateAnimBg="0"/>
      <p:bldP spid="1016842" grpId="0" autoUpdateAnimBg="0"/>
      <p:bldP spid="1016843" grpId="0" autoUpdateAnimBg="0"/>
      <p:bldP spid="1016844" grpId="0" autoUpdateAnimBg="0"/>
      <p:bldP spid="1016845" grpId="0" autoUpdateAnimBg="0"/>
      <p:bldP spid="1016846" grpId="0" autoUpdateAnimBg="0"/>
      <p:bldP spid="1016847" grpId="0"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pPr eaLnBrk="1" hangingPunct="1"/>
            <a:r>
              <a:rPr lang="en-US" smtClean="0"/>
              <a:t>Significant Figures</a:t>
            </a:r>
          </a:p>
        </p:txBody>
      </p:sp>
      <p:sp>
        <p:nvSpPr>
          <p:cNvPr id="318467" name="Rectangle 3"/>
          <p:cNvSpPr>
            <a:spLocks noGrp="1" noChangeArrowheads="1"/>
          </p:cNvSpPr>
          <p:nvPr>
            <p:ph type="body" idx="1"/>
          </p:nvPr>
        </p:nvSpPr>
        <p:spPr>
          <a:xfrm>
            <a:off x="304800" y="1524000"/>
            <a:ext cx="8534400" cy="2714625"/>
          </a:xfrm>
        </p:spPr>
        <p:txBody>
          <a:bodyPr/>
          <a:lstStyle/>
          <a:p>
            <a:pPr eaLnBrk="1" hangingPunct="1"/>
            <a:r>
              <a:rPr lang="en-US" smtClean="0"/>
              <a:t>Calculating with Sig Figs</a:t>
            </a:r>
            <a:endParaRPr lang="en-US" b="0" smtClean="0"/>
          </a:p>
          <a:p>
            <a:pPr lvl="1" eaLnBrk="1" hangingPunct="1">
              <a:spcBef>
                <a:spcPct val="30000"/>
              </a:spcBef>
            </a:pPr>
            <a:r>
              <a:rPr lang="en-US" u="sng" smtClean="0"/>
              <a:t>Multiply/Divide</a:t>
            </a:r>
            <a:r>
              <a:rPr lang="en-US" smtClean="0"/>
              <a:t> - The # with the fewest sig figs determines the # of sig figs in the answer.</a:t>
            </a:r>
          </a:p>
        </p:txBody>
      </p:sp>
      <p:sp>
        <p:nvSpPr>
          <p:cNvPr id="1018884" name="Rectangle 4"/>
          <p:cNvSpPr>
            <a:spLocks noChangeArrowheads="1"/>
          </p:cNvSpPr>
          <p:nvPr/>
        </p:nvSpPr>
        <p:spPr bwMode="auto">
          <a:xfrm>
            <a:off x="490538" y="3921125"/>
            <a:ext cx="7570787" cy="671513"/>
          </a:xfrm>
          <a:prstGeom prst="rect">
            <a:avLst/>
          </a:prstGeom>
          <a:noFill/>
          <a:ln w="12700" cap="sq">
            <a:noFill/>
            <a:miter lim="800000"/>
            <a:headEnd type="none" w="sm" len="sm"/>
            <a:tailEnd type="none" w="sm" len="sm"/>
          </a:ln>
        </p:spPr>
        <p:txBody>
          <a:bodyPr wrap="none">
            <a:spAutoFit/>
          </a:bodyPr>
          <a:lstStyle/>
          <a:p>
            <a:pPr eaLnBrk="0" hangingPunct="0"/>
            <a:r>
              <a:rPr lang="en-US" sz="3800"/>
              <a:t>(13.91g/cm</a:t>
            </a:r>
            <a:r>
              <a:rPr lang="en-US" sz="3800" baseline="30000"/>
              <a:t>3</a:t>
            </a:r>
            <a:r>
              <a:rPr lang="en-US" sz="3800"/>
              <a:t>)(23.3cm</a:t>
            </a:r>
            <a:r>
              <a:rPr lang="en-US" sz="3800" baseline="30000"/>
              <a:t>3</a:t>
            </a:r>
            <a:r>
              <a:rPr lang="en-US" sz="3800"/>
              <a:t>) = 324.103g</a:t>
            </a:r>
            <a:endParaRPr lang="en-US" sz="3800">
              <a:sym typeface="Symbol" pitchFamily="18" charset="2"/>
            </a:endParaRPr>
          </a:p>
        </p:txBody>
      </p:sp>
      <p:sp>
        <p:nvSpPr>
          <p:cNvPr id="1018885" name="Rectangle 5"/>
          <p:cNvSpPr>
            <a:spLocks noChangeArrowheads="1"/>
          </p:cNvSpPr>
          <p:nvPr/>
        </p:nvSpPr>
        <p:spPr bwMode="auto">
          <a:xfrm>
            <a:off x="6196013" y="5530850"/>
            <a:ext cx="1390650" cy="671513"/>
          </a:xfrm>
          <a:prstGeom prst="rect">
            <a:avLst/>
          </a:prstGeom>
          <a:noFill/>
          <a:ln w="12700" cap="sq">
            <a:noFill/>
            <a:miter lim="800000"/>
            <a:headEnd type="none" w="sm" len="sm"/>
            <a:tailEnd type="none" w="sm" len="sm"/>
          </a:ln>
        </p:spPr>
        <p:txBody>
          <a:bodyPr wrap="none">
            <a:spAutoFit/>
          </a:bodyPr>
          <a:lstStyle/>
          <a:p>
            <a:pPr algn="ctr" eaLnBrk="0" hangingPunct="0"/>
            <a:r>
              <a:rPr lang="en-US" sz="3800"/>
              <a:t>324</a:t>
            </a:r>
            <a:r>
              <a:rPr lang="en-US" sz="3800">
                <a:solidFill>
                  <a:schemeClr val="tx2"/>
                </a:solidFill>
              </a:rPr>
              <a:t> </a:t>
            </a:r>
            <a:r>
              <a:rPr lang="en-US" sz="3800"/>
              <a:t>g</a:t>
            </a:r>
            <a:endParaRPr lang="en-US" sz="3800">
              <a:solidFill>
                <a:schemeClr val="tx2"/>
              </a:solidFill>
            </a:endParaRPr>
          </a:p>
        </p:txBody>
      </p:sp>
      <p:sp>
        <p:nvSpPr>
          <p:cNvPr id="1018886" name="Text Box 6"/>
          <p:cNvSpPr txBox="1">
            <a:spLocks noChangeArrowheads="1"/>
          </p:cNvSpPr>
          <p:nvPr/>
        </p:nvSpPr>
        <p:spPr bwMode="auto">
          <a:xfrm>
            <a:off x="1511300" y="4519613"/>
            <a:ext cx="800100" cy="519112"/>
          </a:xfrm>
          <a:prstGeom prst="rect">
            <a:avLst/>
          </a:prstGeom>
          <a:noFill/>
          <a:ln w="12700" cap="sq">
            <a:noFill/>
            <a:miter lim="800000"/>
            <a:headEnd type="none" w="sm" len="sm"/>
            <a:tailEnd type="none" w="sm" len="sm"/>
          </a:ln>
        </p:spPr>
        <p:txBody>
          <a:bodyPr wrap="none">
            <a:spAutoFit/>
          </a:bodyPr>
          <a:lstStyle/>
          <a:p>
            <a:pPr eaLnBrk="0" hangingPunct="0"/>
            <a:r>
              <a:rPr lang="en-US" sz="2800" b="1">
                <a:solidFill>
                  <a:schemeClr val="tx2"/>
                </a:solidFill>
                <a:latin typeface="Arial Narrow" pitchFamily="34" charset="0"/>
              </a:rPr>
              <a:t>4 SF</a:t>
            </a:r>
          </a:p>
        </p:txBody>
      </p:sp>
      <p:sp>
        <p:nvSpPr>
          <p:cNvPr id="1018887" name="Text Box 7"/>
          <p:cNvSpPr txBox="1">
            <a:spLocks noChangeArrowheads="1"/>
          </p:cNvSpPr>
          <p:nvPr/>
        </p:nvSpPr>
        <p:spPr bwMode="auto">
          <a:xfrm>
            <a:off x="3963988" y="4519613"/>
            <a:ext cx="800100" cy="519112"/>
          </a:xfrm>
          <a:prstGeom prst="rect">
            <a:avLst/>
          </a:prstGeom>
          <a:noFill/>
          <a:ln w="12700" cap="sq">
            <a:noFill/>
            <a:miter lim="800000"/>
            <a:headEnd type="none" w="sm" len="sm"/>
            <a:tailEnd type="none" w="sm" len="sm"/>
          </a:ln>
        </p:spPr>
        <p:txBody>
          <a:bodyPr wrap="none">
            <a:spAutoFit/>
          </a:bodyPr>
          <a:lstStyle/>
          <a:p>
            <a:pPr eaLnBrk="0" hangingPunct="0"/>
            <a:r>
              <a:rPr lang="en-US" sz="2800" b="1">
                <a:solidFill>
                  <a:schemeClr val="tx2"/>
                </a:solidFill>
                <a:latin typeface="Arial Narrow" pitchFamily="34" charset="0"/>
              </a:rPr>
              <a:t>3 SF</a:t>
            </a:r>
          </a:p>
        </p:txBody>
      </p:sp>
      <p:grpSp>
        <p:nvGrpSpPr>
          <p:cNvPr id="2" name="Group 8"/>
          <p:cNvGrpSpPr>
            <a:grpSpLocks/>
          </p:cNvGrpSpPr>
          <p:nvPr/>
        </p:nvGrpSpPr>
        <p:grpSpPr bwMode="auto">
          <a:xfrm>
            <a:off x="6705600" y="4743450"/>
            <a:ext cx="1271588" cy="681038"/>
            <a:chOff x="4224" y="2988"/>
            <a:chExt cx="801" cy="429"/>
          </a:xfrm>
        </p:grpSpPr>
        <p:sp>
          <p:nvSpPr>
            <p:cNvPr id="318474" name="AutoShape 9"/>
            <p:cNvSpPr>
              <a:spLocks noChangeArrowheads="1"/>
            </p:cNvSpPr>
            <p:nvPr/>
          </p:nvSpPr>
          <p:spPr bwMode="auto">
            <a:xfrm>
              <a:off x="4224" y="2988"/>
              <a:ext cx="233" cy="429"/>
            </a:xfrm>
            <a:prstGeom prst="downArrow">
              <a:avLst>
                <a:gd name="adj1" fmla="val 50000"/>
                <a:gd name="adj2" fmla="val 46030"/>
              </a:avLst>
            </a:prstGeom>
            <a:solidFill>
              <a:schemeClr val="tx2"/>
            </a:solidFill>
            <a:ln w="12700" cap="sq">
              <a:solidFill>
                <a:schemeClr val="bg2"/>
              </a:solidFill>
              <a:miter lim="800000"/>
              <a:headEnd type="none" w="sm" len="sm"/>
              <a:tailEnd type="none" w="sm" len="sm"/>
            </a:ln>
          </p:spPr>
          <p:txBody>
            <a:bodyPr wrap="none" anchor="ctr"/>
            <a:lstStyle/>
            <a:p>
              <a:pPr algn="ctr" eaLnBrk="0" hangingPunct="0"/>
              <a:endParaRPr lang="en-US">
                <a:solidFill>
                  <a:schemeClr val="tx2"/>
                </a:solidFill>
                <a:latin typeface="Arial Narrow" pitchFamily="34" charset="0"/>
              </a:endParaRPr>
            </a:p>
          </p:txBody>
        </p:sp>
        <p:sp>
          <p:nvSpPr>
            <p:cNvPr id="318475" name="Text Box 10"/>
            <p:cNvSpPr txBox="1">
              <a:spLocks noChangeArrowheads="1"/>
            </p:cNvSpPr>
            <p:nvPr/>
          </p:nvSpPr>
          <p:spPr bwMode="auto">
            <a:xfrm>
              <a:off x="4521" y="2997"/>
              <a:ext cx="504" cy="327"/>
            </a:xfrm>
            <a:prstGeom prst="rect">
              <a:avLst/>
            </a:prstGeom>
            <a:noFill/>
            <a:ln w="12700" cap="sq">
              <a:noFill/>
              <a:miter lim="800000"/>
              <a:headEnd type="none" w="sm" len="sm"/>
              <a:tailEnd type="none" w="sm" len="sm"/>
            </a:ln>
          </p:spPr>
          <p:txBody>
            <a:bodyPr wrap="none">
              <a:spAutoFit/>
            </a:bodyPr>
            <a:lstStyle/>
            <a:p>
              <a:pPr eaLnBrk="0" hangingPunct="0"/>
              <a:r>
                <a:rPr lang="en-US" sz="2800" b="1">
                  <a:solidFill>
                    <a:schemeClr val="tx2"/>
                  </a:solidFill>
                  <a:latin typeface="Arial Narrow" pitchFamily="34" charset="0"/>
                </a:rPr>
                <a:t>3 SF</a:t>
              </a:r>
            </a:p>
          </p:txBody>
        </p:sp>
      </p:grpSp>
      <p:sp>
        <p:nvSpPr>
          <p:cNvPr id="318473" name="Rectangle 11"/>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8884"/>
                                        </p:tgtEl>
                                        <p:attrNameLst>
                                          <p:attrName>style.visibility</p:attrName>
                                        </p:attrNameLst>
                                      </p:cBhvr>
                                      <p:to>
                                        <p:strVal val="visible"/>
                                      </p:to>
                                    </p:set>
                                    <p:animEffect transition="in" filter="wipe(left)">
                                      <p:cBhvr>
                                        <p:cTn id="7" dur="500"/>
                                        <p:tgtEl>
                                          <p:spTgt spid="10188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18886"/>
                                        </p:tgtEl>
                                        <p:attrNameLst>
                                          <p:attrName>style.visibility</p:attrName>
                                        </p:attrNameLst>
                                      </p:cBhvr>
                                      <p:to>
                                        <p:strVal val="visible"/>
                                      </p:to>
                                    </p:set>
                                    <p:animEffect transition="in" filter="wipe(up)">
                                      <p:cBhvr>
                                        <p:cTn id="12" dur="500"/>
                                        <p:tgtEl>
                                          <p:spTgt spid="10188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18887"/>
                                        </p:tgtEl>
                                        <p:attrNameLst>
                                          <p:attrName>style.visibility</p:attrName>
                                        </p:attrNameLst>
                                      </p:cBhvr>
                                      <p:to>
                                        <p:strVal val="visible"/>
                                      </p:to>
                                    </p:set>
                                    <p:animEffect transition="in" filter="wipe(up)">
                                      <p:cBhvr>
                                        <p:cTn id="17" dur="500"/>
                                        <p:tgtEl>
                                          <p:spTgt spid="10188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018885"/>
                                        </p:tgtEl>
                                        <p:attrNameLst>
                                          <p:attrName>style.visibility</p:attrName>
                                        </p:attrNameLst>
                                      </p:cBhvr>
                                      <p:to>
                                        <p:strVal val="visible"/>
                                      </p:to>
                                    </p:set>
                                    <p:animEffect transition="in" filter="wipe(up)">
                                      <p:cBhvr>
                                        <p:cTn id="26" dur="500"/>
                                        <p:tgtEl>
                                          <p:spTgt spid="1018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4" grpId="0" autoUpdateAnimBg="0"/>
      <p:bldP spid="1018885" grpId="0" autoUpdateAnimBg="0"/>
      <p:bldP spid="1018886" grpId="0" autoUpdateAnimBg="0"/>
      <p:bldP spid="101888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60194" name="Text Box 2"/>
          <p:cNvSpPr txBox="1">
            <a:spLocks noChangeArrowheads="1"/>
          </p:cNvSpPr>
          <p:nvPr/>
        </p:nvSpPr>
        <p:spPr bwMode="auto">
          <a:xfrm>
            <a:off x="1143000" y="1209675"/>
            <a:ext cx="7086600" cy="1463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Arial Black" pitchFamily="34" charset="0"/>
              </a:rPr>
              <a:t>Chemistry is the study of matter and the transformations it can undergo…</a:t>
            </a:r>
            <a:endParaRPr lang="en-US">
              <a:solidFill>
                <a:srgbClr val="FFF30A"/>
              </a:solidFill>
              <a:latin typeface="Times"/>
            </a:endParaRPr>
          </a:p>
        </p:txBody>
      </p:sp>
      <p:pic>
        <p:nvPicPr>
          <p:cNvPr id="1160198" name="Picture 6" descr="Students working in Chemistry Lab"/>
          <p:cNvPicPr>
            <a:picLocks noChangeAspect="1" noChangeArrowheads="1"/>
          </p:cNvPicPr>
          <p:nvPr/>
        </p:nvPicPr>
        <p:blipFill>
          <a:blip r:embed="rId3" cstate="print"/>
          <a:srcRect/>
          <a:stretch>
            <a:fillRect/>
          </a:stretch>
        </p:blipFill>
        <p:spPr bwMode="auto">
          <a:xfrm>
            <a:off x="1735138" y="3213100"/>
            <a:ext cx="1971675" cy="3248025"/>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160198"/>
                                        </p:tgtEl>
                                        <p:attrNameLst>
                                          <p:attrName>style.visibility</p:attrName>
                                        </p:attrNameLst>
                                      </p:cBhvr>
                                      <p:to>
                                        <p:strVal val="visible"/>
                                      </p:to>
                                    </p:set>
                                    <p:animScale>
                                      <p:cBhvr>
                                        <p:cTn id="7" dur="1000" decel="50000" fill="hold">
                                          <p:stCondLst>
                                            <p:cond delay="0"/>
                                          </p:stCondLst>
                                        </p:cTn>
                                        <p:tgtEl>
                                          <p:spTgt spid="11601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60198"/>
                                        </p:tgtEl>
                                        <p:attrNameLst>
                                          <p:attrName>ppt_x</p:attrName>
                                          <p:attrName>ppt_y</p:attrName>
                                        </p:attrNameLst>
                                      </p:cBhvr>
                                    </p:animMotion>
                                    <p:animEffect transition="in" filter="fade">
                                      <p:cBhvr>
                                        <p:cTn id="9" dur="1000"/>
                                        <p:tgtEl>
                                          <p:spTgt spid="1160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62466" name="Freeform 4"/>
          <p:cNvSpPr>
            <a:spLocks/>
          </p:cNvSpPr>
          <p:nvPr/>
        </p:nvSpPr>
        <p:spPr bwMode="auto">
          <a:xfrm>
            <a:off x="2843213" y="631825"/>
            <a:ext cx="4122737" cy="5278438"/>
          </a:xfrm>
          <a:custGeom>
            <a:avLst/>
            <a:gdLst>
              <a:gd name="T0" fmla="*/ 794 w 2597"/>
              <a:gd name="T1" fmla="*/ 3129 h 3325"/>
              <a:gd name="T2" fmla="*/ 659 w 2597"/>
              <a:gd name="T3" fmla="*/ 2967 h 3325"/>
              <a:gd name="T4" fmla="*/ 641 w 2597"/>
              <a:gd name="T5" fmla="*/ 2688 h 3325"/>
              <a:gd name="T6" fmla="*/ 589 w 2597"/>
              <a:gd name="T7" fmla="*/ 2365 h 3325"/>
              <a:gd name="T8" fmla="*/ 702 w 2597"/>
              <a:gd name="T9" fmla="*/ 2300 h 3325"/>
              <a:gd name="T10" fmla="*/ 947 w 2597"/>
              <a:gd name="T11" fmla="*/ 2374 h 3325"/>
              <a:gd name="T12" fmla="*/ 1265 w 2597"/>
              <a:gd name="T13" fmla="*/ 2461 h 3325"/>
              <a:gd name="T14" fmla="*/ 1538 w 2597"/>
              <a:gd name="T15" fmla="*/ 2587 h 3325"/>
              <a:gd name="T16" fmla="*/ 1553 w 2597"/>
              <a:gd name="T17" fmla="*/ 2884 h 3325"/>
              <a:gd name="T18" fmla="*/ 1405 w 2597"/>
              <a:gd name="T19" fmla="*/ 3216 h 3325"/>
              <a:gd name="T20" fmla="*/ 1387 w 2597"/>
              <a:gd name="T21" fmla="*/ 3325 h 3325"/>
              <a:gd name="T22" fmla="*/ 1556 w 2597"/>
              <a:gd name="T23" fmla="*/ 3159 h 3325"/>
              <a:gd name="T24" fmla="*/ 1638 w 2597"/>
              <a:gd name="T25" fmla="*/ 2976 h 3325"/>
              <a:gd name="T26" fmla="*/ 1739 w 2597"/>
              <a:gd name="T27" fmla="*/ 2923 h 3325"/>
              <a:gd name="T28" fmla="*/ 1884 w 2597"/>
              <a:gd name="T29" fmla="*/ 2985 h 3325"/>
              <a:gd name="T30" fmla="*/ 2112 w 2597"/>
              <a:gd name="T31" fmla="*/ 2976 h 3325"/>
              <a:gd name="T32" fmla="*/ 2277 w 2597"/>
              <a:gd name="T33" fmla="*/ 2797 h 3325"/>
              <a:gd name="T34" fmla="*/ 2574 w 2597"/>
              <a:gd name="T35" fmla="*/ 2775 h 3325"/>
              <a:gd name="T36" fmla="*/ 2566 w 2597"/>
              <a:gd name="T37" fmla="*/ 2701 h 3325"/>
              <a:gd name="T38" fmla="*/ 2443 w 2597"/>
              <a:gd name="T39" fmla="*/ 2688 h 3325"/>
              <a:gd name="T40" fmla="*/ 2328 w 2597"/>
              <a:gd name="T41" fmla="*/ 2485 h 3325"/>
              <a:gd name="T42" fmla="*/ 2282 w 2597"/>
              <a:gd name="T43" fmla="*/ 2675 h 3325"/>
              <a:gd name="T44" fmla="*/ 2177 w 2597"/>
              <a:gd name="T45" fmla="*/ 2719 h 3325"/>
              <a:gd name="T46" fmla="*/ 2125 w 2597"/>
              <a:gd name="T47" fmla="*/ 2662 h 3325"/>
              <a:gd name="T48" fmla="*/ 2217 w 2597"/>
              <a:gd name="T49" fmla="*/ 2341 h 3325"/>
              <a:gd name="T50" fmla="*/ 2264 w 2597"/>
              <a:gd name="T51" fmla="*/ 2051 h 3325"/>
              <a:gd name="T52" fmla="*/ 2282 w 2597"/>
              <a:gd name="T53" fmla="*/ 1571 h 3325"/>
              <a:gd name="T54" fmla="*/ 2142 w 2597"/>
              <a:gd name="T55" fmla="*/ 978 h 3325"/>
              <a:gd name="T56" fmla="*/ 1949 w 2597"/>
              <a:gd name="T57" fmla="*/ 326 h 3325"/>
              <a:gd name="T58" fmla="*/ 1694 w 2597"/>
              <a:gd name="T59" fmla="*/ 73 h 3325"/>
              <a:gd name="T60" fmla="*/ 1414 w 2597"/>
              <a:gd name="T61" fmla="*/ 9 h 3325"/>
              <a:gd name="T62" fmla="*/ 1100 w 2597"/>
              <a:gd name="T63" fmla="*/ 39 h 3325"/>
              <a:gd name="T64" fmla="*/ 811 w 2597"/>
              <a:gd name="T65" fmla="*/ 0 h 3325"/>
              <a:gd name="T66" fmla="*/ 719 w 2597"/>
              <a:gd name="T67" fmla="*/ 64 h 3325"/>
              <a:gd name="T68" fmla="*/ 523 w 2597"/>
              <a:gd name="T69" fmla="*/ 214 h 3325"/>
              <a:gd name="T70" fmla="*/ 411 w 2597"/>
              <a:gd name="T71" fmla="*/ 379 h 3325"/>
              <a:gd name="T72" fmla="*/ 358 w 2597"/>
              <a:gd name="T73" fmla="*/ 655 h 3325"/>
              <a:gd name="T74" fmla="*/ 332 w 2597"/>
              <a:gd name="T75" fmla="*/ 937 h 3325"/>
              <a:gd name="T76" fmla="*/ 231 w 2597"/>
              <a:gd name="T77" fmla="*/ 1235 h 3325"/>
              <a:gd name="T78" fmla="*/ 96 w 2597"/>
              <a:gd name="T79" fmla="*/ 1626 h 3325"/>
              <a:gd name="T80" fmla="*/ 176 w 2597"/>
              <a:gd name="T81" fmla="*/ 2008 h 3325"/>
              <a:gd name="T82" fmla="*/ 83 w 2597"/>
              <a:gd name="T83" fmla="*/ 2313 h 3325"/>
              <a:gd name="T84" fmla="*/ 38 w 2597"/>
              <a:gd name="T85" fmla="*/ 2730 h 3325"/>
              <a:gd name="T86" fmla="*/ 132 w 2597"/>
              <a:gd name="T87" fmla="*/ 2812 h 3325"/>
              <a:gd name="T88" fmla="*/ 359 w 2597"/>
              <a:gd name="T89" fmla="*/ 2953 h 3325"/>
              <a:gd name="T90" fmla="*/ 584 w 2597"/>
              <a:gd name="T91" fmla="*/ 3155 h 3325"/>
              <a:gd name="T92" fmla="*/ 747 w 2597"/>
              <a:gd name="T93" fmla="*/ 3205 h 3325"/>
              <a:gd name="T94" fmla="*/ 938 w 2597"/>
              <a:gd name="T95" fmla="*/ 3247 h 3325"/>
              <a:gd name="T96" fmla="*/ 1017 w 2597"/>
              <a:gd name="T97" fmla="*/ 3198 h 33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7"/>
              <a:gd name="T148" fmla="*/ 0 h 3325"/>
              <a:gd name="T149" fmla="*/ 2597 w 2597"/>
              <a:gd name="T150" fmla="*/ 3325 h 33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7" h="3325">
                <a:moveTo>
                  <a:pt x="982" y="3146"/>
                </a:moveTo>
                <a:lnTo>
                  <a:pt x="877" y="3129"/>
                </a:lnTo>
                <a:lnTo>
                  <a:pt x="794" y="3129"/>
                </a:lnTo>
                <a:lnTo>
                  <a:pt x="728" y="3116"/>
                </a:lnTo>
                <a:lnTo>
                  <a:pt x="685" y="3085"/>
                </a:lnTo>
                <a:lnTo>
                  <a:pt x="659" y="2967"/>
                </a:lnTo>
                <a:lnTo>
                  <a:pt x="650" y="2880"/>
                </a:lnTo>
                <a:lnTo>
                  <a:pt x="650" y="2780"/>
                </a:lnTo>
                <a:lnTo>
                  <a:pt x="641" y="2688"/>
                </a:lnTo>
                <a:lnTo>
                  <a:pt x="606" y="2527"/>
                </a:lnTo>
                <a:lnTo>
                  <a:pt x="589" y="2426"/>
                </a:lnTo>
                <a:lnTo>
                  <a:pt x="589" y="2365"/>
                </a:lnTo>
                <a:lnTo>
                  <a:pt x="602" y="2326"/>
                </a:lnTo>
                <a:lnTo>
                  <a:pt x="628" y="2300"/>
                </a:lnTo>
                <a:lnTo>
                  <a:pt x="702" y="2300"/>
                </a:lnTo>
                <a:lnTo>
                  <a:pt x="833" y="2348"/>
                </a:lnTo>
                <a:lnTo>
                  <a:pt x="907" y="2361"/>
                </a:lnTo>
                <a:lnTo>
                  <a:pt x="947" y="2374"/>
                </a:lnTo>
                <a:lnTo>
                  <a:pt x="1021" y="2404"/>
                </a:lnTo>
                <a:lnTo>
                  <a:pt x="1121" y="2422"/>
                </a:lnTo>
                <a:lnTo>
                  <a:pt x="1265" y="2461"/>
                </a:lnTo>
                <a:lnTo>
                  <a:pt x="1391" y="2490"/>
                </a:lnTo>
                <a:lnTo>
                  <a:pt x="1482" y="2539"/>
                </a:lnTo>
                <a:lnTo>
                  <a:pt x="1538" y="2587"/>
                </a:lnTo>
                <a:lnTo>
                  <a:pt x="1572" y="2647"/>
                </a:lnTo>
                <a:lnTo>
                  <a:pt x="1588" y="2788"/>
                </a:lnTo>
                <a:lnTo>
                  <a:pt x="1553" y="2884"/>
                </a:lnTo>
                <a:lnTo>
                  <a:pt x="1514" y="3028"/>
                </a:lnTo>
                <a:lnTo>
                  <a:pt x="1470" y="3155"/>
                </a:lnTo>
                <a:lnTo>
                  <a:pt x="1405" y="3216"/>
                </a:lnTo>
                <a:lnTo>
                  <a:pt x="1322" y="3282"/>
                </a:lnTo>
                <a:lnTo>
                  <a:pt x="1313" y="3312"/>
                </a:lnTo>
                <a:lnTo>
                  <a:pt x="1387" y="3325"/>
                </a:lnTo>
                <a:lnTo>
                  <a:pt x="1505" y="3308"/>
                </a:lnTo>
                <a:lnTo>
                  <a:pt x="1505" y="3247"/>
                </a:lnTo>
                <a:lnTo>
                  <a:pt x="1556" y="3159"/>
                </a:lnTo>
                <a:lnTo>
                  <a:pt x="1601" y="3107"/>
                </a:lnTo>
                <a:lnTo>
                  <a:pt x="1635" y="3001"/>
                </a:lnTo>
                <a:lnTo>
                  <a:pt x="1638" y="2976"/>
                </a:lnTo>
                <a:lnTo>
                  <a:pt x="1658" y="2941"/>
                </a:lnTo>
                <a:lnTo>
                  <a:pt x="1688" y="2919"/>
                </a:lnTo>
                <a:lnTo>
                  <a:pt x="1739" y="2923"/>
                </a:lnTo>
                <a:lnTo>
                  <a:pt x="1808" y="2947"/>
                </a:lnTo>
                <a:lnTo>
                  <a:pt x="1845" y="2971"/>
                </a:lnTo>
                <a:lnTo>
                  <a:pt x="1884" y="2985"/>
                </a:lnTo>
                <a:lnTo>
                  <a:pt x="1956" y="3003"/>
                </a:lnTo>
                <a:lnTo>
                  <a:pt x="2027" y="2994"/>
                </a:lnTo>
                <a:lnTo>
                  <a:pt x="2112" y="2976"/>
                </a:lnTo>
                <a:lnTo>
                  <a:pt x="2186" y="2902"/>
                </a:lnTo>
                <a:lnTo>
                  <a:pt x="2212" y="2832"/>
                </a:lnTo>
                <a:lnTo>
                  <a:pt x="2277" y="2797"/>
                </a:lnTo>
                <a:lnTo>
                  <a:pt x="2309" y="2785"/>
                </a:lnTo>
                <a:lnTo>
                  <a:pt x="2351" y="2779"/>
                </a:lnTo>
                <a:lnTo>
                  <a:pt x="2574" y="2775"/>
                </a:lnTo>
                <a:lnTo>
                  <a:pt x="2597" y="2755"/>
                </a:lnTo>
                <a:lnTo>
                  <a:pt x="2585" y="2727"/>
                </a:lnTo>
                <a:lnTo>
                  <a:pt x="2566" y="2701"/>
                </a:lnTo>
                <a:lnTo>
                  <a:pt x="2517" y="2694"/>
                </a:lnTo>
                <a:lnTo>
                  <a:pt x="2492" y="2689"/>
                </a:lnTo>
                <a:lnTo>
                  <a:pt x="2443" y="2688"/>
                </a:lnTo>
                <a:lnTo>
                  <a:pt x="2429" y="2529"/>
                </a:lnTo>
                <a:lnTo>
                  <a:pt x="2378" y="2483"/>
                </a:lnTo>
                <a:lnTo>
                  <a:pt x="2328" y="2485"/>
                </a:lnTo>
                <a:lnTo>
                  <a:pt x="2292" y="2505"/>
                </a:lnTo>
                <a:lnTo>
                  <a:pt x="2282" y="2535"/>
                </a:lnTo>
                <a:cubicBezTo>
                  <a:pt x="2282" y="2582"/>
                  <a:pt x="2282" y="2628"/>
                  <a:pt x="2282" y="2675"/>
                </a:cubicBezTo>
                <a:lnTo>
                  <a:pt x="2262" y="2695"/>
                </a:lnTo>
                <a:lnTo>
                  <a:pt x="2228" y="2712"/>
                </a:lnTo>
                <a:lnTo>
                  <a:pt x="2177" y="2719"/>
                </a:lnTo>
                <a:lnTo>
                  <a:pt x="2142" y="2719"/>
                </a:lnTo>
                <a:lnTo>
                  <a:pt x="2132" y="2698"/>
                </a:lnTo>
                <a:lnTo>
                  <a:pt x="2125" y="2662"/>
                </a:lnTo>
                <a:lnTo>
                  <a:pt x="2145" y="2566"/>
                </a:lnTo>
                <a:lnTo>
                  <a:pt x="2199" y="2391"/>
                </a:lnTo>
                <a:lnTo>
                  <a:pt x="2217" y="2341"/>
                </a:lnTo>
                <a:lnTo>
                  <a:pt x="2243" y="2272"/>
                </a:lnTo>
                <a:lnTo>
                  <a:pt x="2258" y="2166"/>
                </a:lnTo>
                <a:lnTo>
                  <a:pt x="2264" y="2051"/>
                </a:lnTo>
                <a:lnTo>
                  <a:pt x="2278" y="1894"/>
                </a:lnTo>
                <a:lnTo>
                  <a:pt x="2288" y="1819"/>
                </a:lnTo>
                <a:lnTo>
                  <a:pt x="2282" y="1571"/>
                </a:lnTo>
                <a:lnTo>
                  <a:pt x="2250" y="1381"/>
                </a:lnTo>
                <a:lnTo>
                  <a:pt x="2210" y="1225"/>
                </a:lnTo>
                <a:lnTo>
                  <a:pt x="2142" y="978"/>
                </a:lnTo>
                <a:lnTo>
                  <a:pt x="2072" y="668"/>
                </a:lnTo>
                <a:lnTo>
                  <a:pt x="1991" y="415"/>
                </a:lnTo>
                <a:lnTo>
                  <a:pt x="1949" y="326"/>
                </a:lnTo>
                <a:lnTo>
                  <a:pt x="1871" y="226"/>
                </a:lnTo>
                <a:lnTo>
                  <a:pt x="1824" y="163"/>
                </a:lnTo>
                <a:lnTo>
                  <a:pt x="1694" y="73"/>
                </a:lnTo>
                <a:lnTo>
                  <a:pt x="1649" y="54"/>
                </a:lnTo>
                <a:lnTo>
                  <a:pt x="1523" y="26"/>
                </a:lnTo>
                <a:lnTo>
                  <a:pt x="1414" y="9"/>
                </a:lnTo>
                <a:lnTo>
                  <a:pt x="1298" y="18"/>
                </a:lnTo>
                <a:lnTo>
                  <a:pt x="1224" y="36"/>
                </a:lnTo>
                <a:lnTo>
                  <a:pt x="1100" y="39"/>
                </a:lnTo>
                <a:lnTo>
                  <a:pt x="990" y="21"/>
                </a:lnTo>
                <a:lnTo>
                  <a:pt x="920" y="9"/>
                </a:lnTo>
                <a:lnTo>
                  <a:pt x="811" y="0"/>
                </a:lnTo>
                <a:lnTo>
                  <a:pt x="759" y="9"/>
                </a:lnTo>
                <a:lnTo>
                  <a:pt x="724" y="39"/>
                </a:lnTo>
                <a:lnTo>
                  <a:pt x="719" y="64"/>
                </a:lnTo>
                <a:lnTo>
                  <a:pt x="678" y="97"/>
                </a:lnTo>
                <a:lnTo>
                  <a:pt x="573" y="166"/>
                </a:lnTo>
                <a:lnTo>
                  <a:pt x="523" y="214"/>
                </a:lnTo>
                <a:lnTo>
                  <a:pt x="483" y="265"/>
                </a:lnTo>
                <a:lnTo>
                  <a:pt x="447" y="313"/>
                </a:lnTo>
                <a:lnTo>
                  <a:pt x="411" y="379"/>
                </a:lnTo>
                <a:lnTo>
                  <a:pt x="398" y="412"/>
                </a:lnTo>
                <a:lnTo>
                  <a:pt x="369" y="510"/>
                </a:lnTo>
                <a:lnTo>
                  <a:pt x="358" y="655"/>
                </a:lnTo>
                <a:lnTo>
                  <a:pt x="353" y="828"/>
                </a:lnTo>
                <a:lnTo>
                  <a:pt x="338" y="876"/>
                </a:lnTo>
                <a:lnTo>
                  <a:pt x="332" y="937"/>
                </a:lnTo>
                <a:lnTo>
                  <a:pt x="314" y="1065"/>
                </a:lnTo>
                <a:lnTo>
                  <a:pt x="290" y="1135"/>
                </a:lnTo>
                <a:lnTo>
                  <a:pt x="231" y="1235"/>
                </a:lnTo>
                <a:lnTo>
                  <a:pt x="135" y="1440"/>
                </a:lnTo>
                <a:lnTo>
                  <a:pt x="110" y="1542"/>
                </a:lnTo>
                <a:lnTo>
                  <a:pt x="96" y="1626"/>
                </a:lnTo>
                <a:lnTo>
                  <a:pt x="96" y="1746"/>
                </a:lnTo>
                <a:lnTo>
                  <a:pt x="152" y="1929"/>
                </a:lnTo>
                <a:lnTo>
                  <a:pt x="176" y="2008"/>
                </a:lnTo>
                <a:lnTo>
                  <a:pt x="180" y="2082"/>
                </a:lnTo>
                <a:lnTo>
                  <a:pt x="164" y="2152"/>
                </a:lnTo>
                <a:lnTo>
                  <a:pt x="83" y="2313"/>
                </a:lnTo>
                <a:lnTo>
                  <a:pt x="0" y="2548"/>
                </a:lnTo>
                <a:lnTo>
                  <a:pt x="17" y="2692"/>
                </a:lnTo>
                <a:lnTo>
                  <a:pt x="38" y="2730"/>
                </a:lnTo>
                <a:lnTo>
                  <a:pt x="68" y="2760"/>
                </a:lnTo>
                <a:lnTo>
                  <a:pt x="120" y="2790"/>
                </a:lnTo>
                <a:lnTo>
                  <a:pt x="132" y="2812"/>
                </a:lnTo>
                <a:lnTo>
                  <a:pt x="188" y="2835"/>
                </a:lnTo>
                <a:lnTo>
                  <a:pt x="263" y="2878"/>
                </a:lnTo>
                <a:lnTo>
                  <a:pt x="359" y="2953"/>
                </a:lnTo>
                <a:lnTo>
                  <a:pt x="390" y="2998"/>
                </a:lnTo>
                <a:lnTo>
                  <a:pt x="434" y="3025"/>
                </a:lnTo>
                <a:lnTo>
                  <a:pt x="584" y="3155"/>
                </a:lnTo>
                <a:lnTo>
                  <a:pt x="621" y="3198"/>
                </a:lnTo>
                <a:lnTo>
                  <a:pt x="689" y="3216"/>
                </a:lnTo>
                <a:lnTo>
                  <a:pt x="747" y="3205"/>
                </a:lnTo>
                <a:lnTo>
                  <a:pt x="838" y="3207"/>
                </a:lnTo>
                <a:lnTo>
                  <a:pt x="887" y="3237"/>
                </a:lnTo>
                <a:lnTo>
                  <a:pt x="938" y="3247"/>
                </a:lnTo>
                <a:lnTo>
                  <a:pt x="974" y="3244"/>
                </a:lnTo>
                <a:lnTo>
                  <a:pt x="1016" y="3229"/>
                </a:lnTo>
                <a:lnTo>
                  <a:pt x="1017" y="3198"/>
                </a:lnTo>
                <a:lnTo>
                  <a:pt x="1016" y="3172"/>
                </a:lnTo>
                <a:lnTo>
                  <a:pt x="982" y="3146"/>
                </a:lnTo>
                <a:close/>
              </a:path>
            </a:pathLst>
          </a:custGeom>
          <a:solidFill>
            <a:schemeClr val="accent1">
              <a:alpha val="41176"/>
            </a:schemeClr>
          </a:solidFill>
          <a:ln w="9525">
            <a:solidFill>
              <a:schemeClr val="tx1"/>
            </a:solidFill>
            <a:miter lim="800000"/>
            <a:headEnd/>
            <a:tailEnd/>
          </a:ln>
        </p:spPr>
        <p:txBody>
          <a:bodyPr wrap="none"/>
          <a:lstStyle/>
          <a:p>
            <a:endParaRPr lang="en-US"/>
          </a:p>
        </p:txBody>
      </p:sp>
      <p:pic>
        <p:nvPicPr>
          <p:cNvPr id="62467" name="Picture 2" descr="Optical%20Illusion%20-%20The%20Four%20Dots"/>
          <p:cNvPicPr>
            <a:picLocks noChangeAspect="1" noChangeArrowheads="1"/>
          </p:cNvPicPr>
          <p:nvPr/>
        </p:nvPicPr>
        <p:blipFill>
          <a:blip r:embed="rId4" cstate="print"/>
          <a:srcRect l="4405" t="2592" r="4198" b="22223"/>
          <a:stretch>
            <a:fillRect/>
          </a:stretch>
        </p:blipFill>
        <p:spPr bwMode="auto">
          <a:xfrm>
            <a:off x="1676400" y="0"/>
            <a:ext cx="6324600" cy="6835775"/>
          </a:xfrm>
          <a:prstGeom prst="rect">
            <a:avLst/>
          </a:prstGeom>
          <a:noFill/>
          <a:ln w="9525">
            <a:noFill/>
            <a:miter lim="800000"/>
            <a:headEnd/>
            <a:tailEnd/>
          </a:ln>
        </p:spPr>
      </p:pic>
      <p:sp>
        <p:nvSpPr>
          <p:cNvPr id="62468" name="Rectangle 3"/>
          <p:cNvSpPr>
            <a:spLocks noChangeArrowheads="1"/>
          </p:cNvSpPr>
          <p:nvPr/>
        </p:nvSpPr>
        <p:spPr bwMode="auto">
          <a:xfrm>
            <a:off x="4413250" y="6076950"/>
            <a:ext cx="4246563" cy="800100"/>
          </a:xfrm>
          <a:prstGeom prst="rect">
            <a:avLst/>
          </a:prstGeom>
          <a:solidFill>
            <a:srgbClr val="000000"/>
          </a:solidFill>
          <a:ln w="9525">
            <a:noFill/>
            <a:miter lim="800000"/>
            <a:headEnd/>
            <a:tailEnd/>
          </a:ln>
        </p:spPr>
        <p:txBody>
          <a:bodyPr wrap="none" anchor="ctr"/>
          <a:lstStyle/>
          <a:p>
            <a:endParaRPr lang="en-US"/>
          </a:p>
        </p:txBody>
      </p:sp>
      <p:sp>
        <p:nvSpPr>
          <p:cNvPr id="62469" name="Freeform 5"/>
          <p:cNvSpPr>
            <a:spLocks/>
          </p:cNvSpPr>
          <p:nvPr/>
        </p:nvSpPr>
        <p:spPr bwMode="auto">
          <a:xfrm>
            <a:off x="3794125" y="2162175"/>
            <a:ext cx="758825" cy="1208088"/>
          </a:xfrm>
          <a:custGeom>
            <a:avLst/>
            <a:gdLst>
              <a:gd name="T0" fmla="*/ 156 w 478"/>
              <a:gd name="T1" fmla="*/ 722 h 761"/>
              <a:gd name="T2" fmla="*/ 144 w 478"/>
              <a:gd name="T3" fmla="*/ 653 h 761"/>
              <a:gd name="T4" fmla="*/ 135 w 478"/>
              <a:gd name="T5" fmla="*/ 633 h 761"/>
              <a:gd name="T6" fmla="*/ 127 w 478"/>
              <a:gd name="T7" fmla="*/ 567 h 761"/>
              <a:gd name="T8" fmla="*/ 123 w 478"/>
              <a:gd name="T9" fmla="*/ 519 h 761"/>
              <a:gd name="T10" fmla="*/ 96 w 478"/>
              <a:gd name="T11" fmla="*/ 453 h 761"/>
              <a:gd name="T12" fmla="*/ 79 w 478"/>
              <a:gd name="T13" fmla="*/ 380 h 761"/>
              <a:gd name="T14" fmla="*/ 49 w 478"/>
              <a:gd name="T15" fmla="*/ 317 h 761"/>
              <a:gd name="T16" fmla="*/ 43 w 478"/>
              <a:gd name="T17" fmla="*/ 276 h 761"/>
              <a:gd name="T18" fmla="*/ 30 w 478"/>
              <a:gd name="T19" fmla="*/ 245 h 761"/>
              <a:gd name="T20" fmla="*/ 22 w 478"/>
              <a:gd name="T21" fmla="*/ 224 h 761"/>
              <a:gd name="T22" fmla="*/ 9 w 478"/>
              <a:gd name="T23" fmla="*/ 195 h 761"/>
              <a:gd name="T24" fmla="*/ 9 w 478"/>
              <a:gd name="T25" fmla="*/ 149 h 761"/>
              <a:gd name="T26" fmla="*/ 0 w 478"/>
              <a:gd name="T27" fmla="*/ 66 h 761"/>
              <a:gd name="T28" fmla="*/ 13 w 478"/>
              <a:gd name="T29" fmla="*/ 12 h 761"/>
              <a:gd name="T30" fmla="*/ 58 w 478"/>
              <a:gd name="T31" fmla="*/ 0 h 761"/>
              <a:gd name="T32" fmla="*/ 121 w 478"/>
              <a:gd name="T33" fmla="*/ 50 h 761"/>
              <a:gd name="T34" fmla="*/ 193 w 478"/>
              <a:gd name="T35" fmla="*/ 113 h 761"/>
              <a:gd name="T36" fmla="*/ 262 w 478"/>
              <a:gd name="T37" fmla="*/ 98 h 761"/>
              <a:gd name="T38" fmla="*/ 279 w 478"/>
              <a:gd name="T39" fmla="*/ 63 h 761"/>
              <a:gd name="T40" fmla="*/ 279 w 478"/>
              <a:gd name="T41" fmla="*/ 36 h 761"/>
              <a:gd name="T42" fmla="*/ 304 w 478"/>
              <a:gd name="T43" fmla="*/ 23 h 761"/>
              <a:gd name="T44" fmla="*/ 372 w 478"/>
              <a:gd name="T45" fmla="*/ 26 h 761"/>
              <a:gd name="T46" fmla="*/ 423 w 478"/>
              <a:gd name="T47" fmla="*/ 41 h 761"/>
              <a:gd name="T48" fmla="*/ 472 w 478"/>
              <a:gd name="T49" fmla="*/ 77 h 761"/>
              <a:gd name="T50" fmla="*/ 457 w 478"/>
              <a:gd name="T51" fmla="*/ 177 h 761"/>
              <a:gd name="T52" fmla="*/ 403 w 478"/>
              <a:gd name="T53" fmla="*/ 282 h 761"/>
              <a:gd name="T54" fmla="*/ 385 w 478"/>
              <a:gd name="T55" fmla="*/ 339 h 761"/>
              <a:gd name="T56" fmla="*/ 357 w 478"/>
              <a:gd name="T57" fmla="*/ 387 h 761"/>
              <a:gd name="T58" fmla="*/ 315 w 478"/>
              <a:gd name="T59" fmla="*/ 449 h 761"/>
              <a:gd name="T60" fmla="*/ 307 w 478"/>
              <a:gd name="T61" fmla="*/ 477 h 761"/>
              <a:gd name="T62" fmla="*/ 271 w 478"/>
              <a:gd name="T63" fmla="*/ 521 h 761"/>
              <a:gd name="T64" fmla="*/ 250 w 478"/>
              <a:gd name="T65" fmla="*/ 558 h 761"/>
              <a:gd name="T66" fmla="*/ 237 w 478"/>
              <a:gd name="T67" fmla="*/ 596 h 761"/>
              <a:gd name="T68" fmla="*/ 219 w 478"/>
              <a:gd name="T69" fmla="*/ 647 h 761"/>
              <a:gd name="T70" fmla="*/ 202 w 478"/>
              <a:gd name="T71" fmla="*/ 687 h 761"/>
              <a:gd name="T72" fmla="*/ 183 w 478"/>
              <a:gd name="T73" fmla="*/ 743 h 761"/>
              <a:gd name="T74" fmla="*/ 156 w 478"/>
              <a:gd name="T75" fmla="*/ 761 h 7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8"/>
              <a:gd name="T115" fmla="*/ 0 h 761"/>
              <a:gd name="T116" fmla="*/ 478 w 478"/>
              <a:gd name="T117" fmla="*/ 761 h 7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8" h="761">
                <a:moveTo>
                  <a:pt x="156" y="761"/>
                </a:moveTo>
                <a:lnTo>
                  <a:pt x="156" y="722"/>
                </a:lnTo>
                <a:lnTo>
                  <a:pt x="144" y="693"/>
                </a:lnTo>
                <a:lnTo>
                  <a:pt x="144" y="653"/>
                </a:lnTo>
                <a:lnTo>
                  <a:pt x="144" y="639"/>
                </a:lnTo>
                <a:lnTo>
                  <a:pt x="135" y="633"/>
                </a:lnTo>
                <a:lnTo>
                  <a:pt x="127" y="599"/>
                </a:lnTo>
                <a:lnTo>
                  <a:pt x="127" y="567"/>
                </a:lnTo>
                <a:lnTo>
                  <a:pt x="118" y="530"/>
                </a:lnTo>
                <a:lnTo>
                  <a:pt x="123" y="519"/>
                </a:lnTo>
                <a:lnTo>
                  <a:pt x="112" y="489"/>
                </a:lnTo>
                <a:lnTo>
                  <a:pt x="96" y="453"/>
                </a:lnTo>
                <a:lnTo>
                  <a:pt x="87" y="420"/>
                </a:lnTo>
                <a:lnTo>
                  <a:pt x="79" y="380"/>
                </a:lnTo>
                <a:lnTo>
                  <a:pt x="69" y="350"/>
                </a:lnTo>
                <a:lnTo>
                  <a:pt x="49" y="317"/>
                </a:lnTo>
                <a:lnTo>
                  <a:pt x="51" y="293"/>
                </a:lnTo>
                <a:lnTo>
                  <a:pt x="43" y="276"/>
                </a:lnTo>
                <a:lnTo>
                  <a:pt x="43" y="260"/>
                </a:lnTo>
                <a:lnTo>
                  <a:pt x="30" y="245"/>
                </a:lnTo>
                <a:lnTo>
                  <a:pt x="21" y="234"/>
                </a:lnTo>
                <a:lnTo>
                  <a:pt x="22" y="224"/>
                </a:lnTo>
                <a:lnTo>
                  <a:pt x="22" y="212"/>
                </a:lnTo>
                <a:lnTo>
                  <a:pt x="9" y="195"/>
                </a:lnTo>
                <a:lnTo>
                  <a:pt x="9" y="167"/>
                </a:lnTo>
                <a:lnTo>
                  <a:pt x="9" y="149"/>
                </a:lnTo>
                <a:lnTo>
                  <a:pt x="0" y="134"/>
                </a:lnTo>
                <a:lnTo>
                  <a:pt x="0" y="66"/>
                </a:lnTo>
                <a:lnTo>
                  <a:pt x="6" y="27"/>
                </a:lnTo>
                <a:lnTo>
                  <a:pt x="13" y="12"/>
                </a:lnTo>
                <a:lnTo>
                  <a:pt x="25" y="0"/>
                </a:lnTo>
                <a:lnTo>
                  <a:pt x="58" y="0"/>
                </a:lnTo>
                <a:lnTo>
                  <a:pt x="88" y="15"/>
                </a:lnTo>
                <a:lnTo>
                  <a:pt x="121" y="50"/>
                </a:lnTo>
                <a:lnTo>
                  <a:pt x="151" y="92"/>
                </a:lnTo>
                <a:lnTo>
                  <a:pt x="193" y="113"/>
                </a:lnTo>
                <a:lnTo>
                  <a:pt x="222" y="122"/>
                </a:lnTo>
                <a:lnTo>
                  <a:pt x="262" y="98"/>
                </a:lnTo>
                <a:lnTo>
                  <a:pt x="279" y="77"/>
                </a:lnTo>
                <a:lnTo>
                  <a:pt x="279" y="63"/>
                </a:lnTo>
                <a:lnTo>
                  <a:pt x="279" y="50"/>
                </a:lnTo>
                <a:lnTo>
                  <a:pt x="279" y="36"/>
                </a:lnTo>
                <a:lnTo>
                  <a:pt x="279" y="24"/>
                </a:lnTo>
                <a:lnTo>
                  <a:pt x="304" y="23"/>
                </a:lnTo>
                <a:lnTo>
                  <a:pt x="342" y="20"/>
                </a:lnTo>
                <a:lnTo>
                  <a:pt x="372" y="26"/>
                </a:lnTo>
                <a:lnTo>
                  <a:pt x="402" y="30"/>
                </a:lnTo>
                <a:lnTo>
                  <a:pt x="423" y="41"/>
                </a:lnTo>
                <a:lnTo>
                  <a:pt x="450" y="53"/>
                </a:lnTo>
                <a:lnTo>
                  <a:pt x="472" y="77"/>
                </a:lnTo>
                <a:lnTo>
                  <a:pt x="478" y="135"/>
                </a:lnTo>
                <a:lnTo>
                  <a:pt x="457" y="177"/>
                </a:lnTo>
                <a:lnTo>
                  <a:pt x="435" y="215"/>
                </a:lnTo>
                <a:lnTo>
                  <a:pt x="403" y="282"/>
                </a:lnTo>
                <a:lnTo>
                  <a:pt x="394" y="318"/>
                </a:lnTo>
                <a:lnTo>
                  <a:pt x="385" y="339"/>
                </a:lnTo>
                <a:lnTo>
                  <a:pt x="360" y="371"/>
                </a:lnTo>
                <a:lnTo>
                  <a:pt x="357" y="387"/>
                </a:lnTo>
                <a:lnTo>
                  <a:pt x="342" y="414"/>
                </a:lnTo>
                <a:lnTo>
                  <a:pt x="315" y="449"/>
                </a:lnTo>
                <a:lnTo>
                  <a:pt x="312" y="467"/>
                </a:lnTo>
                <a:lnTo>
                  <a:pt x="307" y="477"/>
                </a:lnTo>
                <a:lnTo>
                  <a:pt x="292" y="494"/>
                </a:lnTo>
                <a:lnTo>
                  <a:pt x="271" y="521"/>
                </a:lnTo>
                <a:lnTo>
                  <a:pt x="261" y="537"/>
                </a:lnTo>
                <a:lnTo>
                  <a:pt x="250" y="558"/>
                </a:lnTo>
                <a:lnTo>
                  <a:pt x="238" y="572"/>
                </a:lnTo>
                <a:lnTo>
                  <a:pt x="237" y="596"/>
                </a:lnTo>
                <a:lnTo>
                  <a:pt x="228" y="617"/>
                </a:lnTo>
                <a:lnTo>
                  <a:pt x="219" y="647"/>
                </a:lnTo>
                <a:lnTo>
                  <a:pt x="214" y="665"/>
                </a:lnTo>
                <a:lnTo>
                  <a:pt x="202" y="687"/>
                </a:lnTo>
                <a:lnTo>
                  <a:pt x="193" y="719"/>
                </a:lnTo>
                <a:lnTo>
                  <a:pt x="183" y="743"/>
                </a:lnTo>
                <a:lnTo>
                  <a:pt x="166" y="756"/>
                </a:lnTo>
                <a:lnTo>
                  <a:pt x="156" y="761"/>
                </a:lnTo>
                <a:close/>
              </a:path>
            </a:pathLst>
          </a:custGeom>
          <a:solidFill>
            <a:srgbClr val="000000"/>
          </a:solidFill>
          <a:ln w="9525">
            <a:noFill/>
            <a:miter lim="800000"/>
            <a:headEnd/>
            <a:tailEnd/>
          </a:ln>
        </p:spPr>
        <p:txBody>
          <a:bodyPr wrap="none"/>
          <a:lstStyle/>
          <a:p>
            <a:endParaRPr lang="en-US"/>
          </a:p>
        </p:txBody>
      </p:sp>
      <p:sp>
        <p:nvSpPr>
          <p:cNvPr id="62470" name="Freeform 6"/>
          <p:cNvSpPr>
            <a:spLocks/>
          </p:cNvSpPr>
          <p:nvPr/>
        </p:nvSpPr>
        <p:spPr bwMode="auto">
          <a:xfrm>
            <a:off x="3854450" y="1019175"/>
            <a:ext cx="1879600" cy="2155825"/>
          </a:xfrm>
          <a:custGeom>
            <a:avLst/>
            <a:gdLst>
              <a:gd name="T0" fmla="*/ 1056 w 1184"/>
              <a:gd name="T1" fmla="*/ 1272 h 1358"/>
              <a:gd name="T2" fmla="*/ 1066 w 1184"/>
              <a:gd name="T3" fmla="*/ 1148 h 1358"/>
              <a:gd name="T4" fmla="*/ 1100 w 1184"/>
              <a:gd name="T5" fmla="*/ 1018 h 1358"/>
              <a:gd name="T6" fmla="*/ 1134 w 1184"/>
              <a:gd name="T7" fmla="*/ 960 h 1358"/>
              <a:gd name="T8" fmla="*/ 1170 w 1184"/>
              <a:gd name="T9" fmla="*/ 908 h 1358"/>
              <a:gd name="T10" fmla="*/ 1184 w 1184"/>
              <a:gd name="T11" fmla="*/ 736 h 1358"/>
              <a:gd name="T12" fmla="*/ 1142 w 1184"/>
              <a:gd name="T13" fmla="*/ 638 h 1358"/>
              <a:gd name="T14" fmla="*/ 1058 w 1184"/>
              <a:gd name="T15" fmla="*/ 612 h 1358"/>
              <a:gd name="T16" fmla="*/ 994 w 1184"/>
              <a:gd name="T17" fmla="*/ 630 h 1358"/>
              <a:gd name="T18" fmla="*/ 922 w 1184"/>
              <a:gd name="T19" fmla="*/ 680 h 1358"/>
              <a:gd name="T20" fmla="*/ 866 w 1184"/>
              <a:gd name="T21" fmla="*/ 738 h 1358"/>
              <a:gd name="T22" fmla="*/ 754 w 1184"/>
              <a:gd name="T23" fmla="*/ 744 h 1358"/>
              <a:gd name="T24" fmla="*/ 766 w 1184"/>
              <a:gd name="T25" fmla="*/ 680 h 1358"/>
              <a:gd name="T26" fmla="*/ 710 w 1184"/>
              <a:gd name="T27" fmla="*/ 618 h 1358"/>
              <a:gd name="T28" fmla="*/ 626 w 1184"/>
              <a:gd name="T29" fmla="*/ 544 h 1358"/>
              <a:gd name="T30" fmla="*/ 634 w 1184"/>
              <a:gd name="T31" fmla="*/ 476 h 1358"/>
              <a:gd name="T32" fmla="*/ 736 w 1184"/>
              <a:gd name="T33" fmla="*/ 466 h 1358"/>
              <a:gd name="T34" fmla="*/ 830 w 1184"/>
              <a:gd name="T35" fmla="*/ 462 h 1358"/>
              <a:gd name="T36" fmla="*/ 928 w 1184"/>
              <a:gd name="T37" fmla="*/ 486 h 1358"/>
              <a:gd name="T38" fmla="*/ 1038 w 1184"/>
              <a:gd name="T39" fmla="*/ 482 h 1358"/>
              <a:gd name="T40" fmla="*/ 1100 w 1184"/>
              <a:gd name="T41" fmla="*/ 374 h 1358"/>
              <a:gd name="T42" fmla="*/ 1060 w 1184"/>
              <a:gd name="T43" fmla="*/ 220 h 1358"/>
              <a:gd name="T44" fmla="*/ 962 w 1184"/>
              <a:gd name="T45" fmla="*/ 108 h 1358"/>
              <a:gd name="T46" fmla="*/ 878 w 1184"/>
              <a:gd name="T47" fmla="*/ 64 h 1358"/>
              <a:gd name="T48" fmla="*/ 760 w 1184"/>
              <a:gd name="T49" fmla="*/ 28 h 1358"/>
              <a:gd name="T50" fmla="*/ 676 w 1184"/>
              <a:gd name="T51" fmla="*/ 12 h 1358"/>
              <a:gd name="T52" fmla="*/ 486 w 1184"/>
              <a:gd name="T53" fmla="*/ 0 h 1358"/>
              <a:gd name="T54" fmla="*/ 366 w 1184"/>
              <a:gd name="T55" fmla="*/ 0 h 1358"/>
              <a:gd name="T56" fmla="*/ 202 w 1184"/>
              <a:gd name="T57" fmla="*/ 50 h 1358"/>
              <a:gd name="T58" fmla="*/ 62 w 1184"/>
              <a:gd name="T59" fmla="*/ 88 h 1358"/>
              <a:gd name="T60" fmla="*/ 2 w 1184"/>
              <a:gd name="T61" fmla="*/ 238 h 1358"/>
              <a:gd name="T62" fmla="*/ 54 w 1184"/>
              <a:gd name="T63" fmla="*/ 430 h 1358"/>
              <a:gd name="T64" fmla="*/ 180 w 1184"/>
              <a:gd name="T65" fmla="*/ 504 h 1358"/>
              <a:gd name="T66" fmla="*/ 296 w 1184"/>
              <a:gd name="T67" fmla="*/ 482 h 1358"/>
              <a:gd name="T68" fmla="*/ 390 w 1184"/>
              <a:gd name="T69" fmla="*/ 450 h 1358"/>
              <a:gd name="T70" fmla="*/ 492 w 1184"/>
              <a:gd name="T71" fmla="*/ 530 h 1358"/>
              <a:gd name="T72" fmla="*/ 542 w 1184"/>
              <a:gd name="T73" fmla="*/ 612 h 1358"/>
              <a:gd name="T74" fmla="*/ 624 w 1184"/>
              <a:gd name="T75" fmla="*/ 904 h 1358"/>
              <a:gd name="T76" fmla="*/ 710 w 1184"/>
              <a:gd name="T77" fmla="*/ 1022 h 1358"/>
              <a:gd name="T78" fmla="*/ 780 w 1184"/>
              <a:gd name="T79" fmla="*/ 1088 h 1358"/>
              <a:gd name="T80" fmla="*/ 860 w 1184"/>
              <a:gd name="T81" fmla="*/ 1168 h 1358"/>
              <a:gd name="T82" fmla="*/ 966 w 1184"/>
              <a:gd name="T83" fmla="*/ 1324 h 1358"/>
              <a:gd name="T84" fmla="*/ 1048 w 1184"/>
              <a:gd name="T85" fmla="*/ 1330 h 1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84"/>
              <a:gd name="T130" fmla="*/ 0 h 1358"/>
              <a:gd name="T131" fmla="*/ 1184 w 1184"/>
              <a:gd name="T132" fmla="*/ 1358 h 1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84" h="1358">
                <a:moveTo>
                  <a:pt x="1033" y="1346"/>
                </a:moveTo>
                <a:lnTo>
                  <a:pt x="1054" y="1312"/>
                </a:lnTo>
                <a:lnTo>
                  <a:pt x="1056" y="1272"/>
                </a:lnTo>
                <a:lnTo>
                  <a:pt x="1066" y="1206"/>
                </a:lnTo>
                <a:lnTo>
                  <a:pt x="1066" y="1180"/>
                </a:lnTo>
                <a:lnTo>
                  <a:pt x="1066" y="1148"/>
                </a:lnTo>
                <a:lnTo>
                  <a:pt x="1076" y="1112"/>
                </a:lnTo>
                <a:lnTo>
                  <a:pt x="1092" y="1062"/>
                </a:lnTo>
                <a:lnTo>
                  <a:pt x="1100" y="1018"/>
                </a:lnTo>
                <a:lnTo>
                  <a:pt x="1114" y="1004"/>
                </a:lnTo>
                <a:lnTo>
                  <a:pt x="1130" y="980"/>
                </a:lnTo>
                <a:lnTo>
                  <a:pt x="1134" y="960"/>
                </a:lnTo>
                <a:lnTo>
                  <a:pt x="1142" y="948"/>
                </a:lnTo>
                <a:lnTo>
                  <a:pt x="1146" y="936"/>
                </a:lnTo>
                <a:lnTo>
                  <a:pt x="1170" y="908"/>
                </a:lnTo>
                <a:lnTo>
                  <a:pt x="1182" y="828"/>
                </a:lnTo>
                <a:lnTo>
                  <a:pt x="1184" y="782"/>
                </a:lnTo>
                <a:lnTo>
                  <a:pt x="1184" y="736"/>
                </a:lnTo>
                <a:lnTo>
                  <a:pt x="1184" y="698"/>
                </a:lnTo>
                <a:lnTo>
                  <a:pt x="1164" y="664"/>
                </a:lnTo>
                <a:lnTo>
                  <a:pt x="1142" y="638"/>
                </a:lnTo>
                <a:lnTo>
                  <a:pt x="1120" y="616"/>
                </a:lnTo>
                <a:lnTo>
                  <a:pt x="1086" y="610"/>
                </a:lnTo>
                <a:lnTo>
                  <a:pt x="1058" y="612"/>
                </a:lnTo>
                <a:lnTo>
                  <a:pt x="1042" y="614"/>
                </a:lnTo>
                <a:lnTo>
                  <a:pt x="1020" y="616"/>
                </a:lnTo>
                <a:lnTo>
                  <a:pt x="994" y="630"/>
                </a:lnTo>
                <a:lnTo>
                  <a:pt x="960" y="650"/>
                </a:lnTo>
                <a:lnTo>
                  <a:pt x="940" y="668"/>
                </a:lnTo>
                <a:lnTo>
                  <a:pt x="922" y="680"/>
                </a:lnTo>
                <a:lnTo>
                  <a:pt x="904" y="704"/>
                </a:lnTo>
                <a:lnTo>
                  <a:pt x="896" y="718"/>
                </a:lnTo>
                <a:lnTo>
                  <a:pt x="866" y="738"/>
                </a:lnTo>
                <a:lnTo>
                  <a:pt x="814" y="758"/>
                </a:lnTo>
                <a:lnTo>
                  <a:pt x="788" y="758"/>
                </a:lnTo>
                <a:lnTo>
                  <a:pt x="754" y="744"/>
                </a:lnTo>
                <a:lnTo>
                  <a:pt x="742" y="724"/>
                </a:lnTo>
                <a:lnTo>
                  <a:pt x="756" y="694"/>
                </a:lnTo>
                <a:lnTo>
                  <a:pt x="766" y="680"/>
                </a:lnTo>
                <a:lnTo>
                  <a:pt x="764" y="668"/>
                </a:lnTo>
                <a:lnTo>
                  <a:pt x="750" y="648"/>
                </a:lnTo>
                <a:lnTo>
                  <a:pt x="710" y="618"/>
                </a:lnTo>
                <a:lnTo>
                  <a:pt x="678" y="600"/>
                </a:lnTo>
                <a:lnTo>
                  <a:pt x="644" y="570"/>
                </a:lnTo>
                <a:lnTo>
                  <a:pt x="626" y="544"/>
                </a:lnTo>
                <a:lnTo>
                  <a:pt x="616" y="522"/>
                </a:lnTo>
                <a:lnTo>
                  <a:pt x="608" y="504"/>
                </a:lnTo>
                <a:lnTo>
                  <a:pt x="634" y="476"/>
                </a:lnTo>
                <a:lnTo>
                  <a:pt x="670" y="466"/>
                </a:lnTo>
                <a:lnTo>
                  <a:pt x="696" y="466"/>
                </a:lnTo>
                <a:lnTo>
                  <a:pt x="736" y="466"/>
                </a:lnTo>
                <a:lnTo>
                  <a:pt x="764" y="466"/>
                </a:lnTo>
                <a:lnTo>
                  <a:pt x="794" y="466"/>
                </a:lnTo>
                <a:lnTo>
                  <a:pt x="830" y="462"/>
                </a:lnTo>
                <a:lnTo>
                  <a:pt x="854" y="462"/>
                </a:lnTo>
                <a:lnTo>
                  <a:pt x="894" y="476"/>
                </a:lnTo>
                <a:lnTo>
                  <a:pt x="928" y="486"/>
                </a:lnTo>
                <a:lnTo>
                  <a:pt x="964" y="492"/>
                </a:lnTo>
                <a:lnTo>
                  <a:pt x="1014" y="498"/>
                </a:lnTo>
                <a:lnTo>
                  <a:pt x="1038" y="482"/>
                </a:lnTo>
                <a:lnTo>
                  <a:pt x="1068" y="466"/>
                </a:lnTo>
                <a:lnTo>
                  <a:pt x="1090" y="440"/>
                </a:lnTo>
                <a:lnTo>
                  <a:pt x="1100" y="374"/>
                </a:lnTo>
                <a:lnTo>
                  <a:pt x="1100" y="330"/>
                </a:lnTo>
                <a:lnTo>
                  <a:pt x="1080" y="248"/>
                </a:lnTo>
                <a:lnTo>
                  <a:pt x="1060" y="220"/>
                </a:lnTo>
                <a:lnTo>
                  <a:pt x="1038" y="182"/>
                </a:lnTo>
                <a:lnTo>
                  <a:pt x="1022" y="150"/>
                </a:lnTo>
                <a:lnTo>
                  <a:pt x="962" y="108"/>
                </a:lnTo>
                <a:lnTo>
                  <a:pt x="944" y="102"/>
                </a:lnTo>
                <a:lnTo>
                  <a:pt x="906" y="76"/>
                </a:lnTo>
                <a:lnTo>
                  <a:pt x="878" y="64"/>
                </a:lnTo>
                <a:lnTo>
                  <a:pt x="822" y="42"/>
                </a:lnTo>
                <a:lnTo>
                  <a:pt x="794" y="32"/>
                </a:lnTo>
                <a:lnTo>
                  <a:pt x="760" y="28"/>
                </a:lnTo>
                <a:lnTo>
                  <a:pt x="740" y="26"/>
                </a:lnTo>
                <a:lnTo>
                  <a:pt x="718" y="18"/>
                </a:lnTo>
                <a:lnTo>
                  <a:pt x="676" y="12"/>
                </a:lnTo>
                <a:lnTo>
                  <a:pt x="632" y="12"/>
                </a:lnTo>
                <a:lnTo>
                  <a:pt x="562" y="0"/>
                </a:lnTo>
                <a:lnTo>
                  <a:pt x="486" y="0"/>
                </a:lnTo>
                <a:lnTo>
                  <a:pt x="442" y="0"/>
                </a:lnTo>
                <a:lnTo>
                  <a:pt x="406" y="0"/>
                </a:lnTo>
                <a:lnTo>
                  <a:pt x="366" y="0"/>
                </a:lnTo>
                <a:lnTo>
                  <a:pt x="316" y="0"/>
                </a:lnTo>
                <a:lnTo>
                  <a:pt x="266" y="26"/>
                </a:lnTo>
                <a:lnTo>
                  <a:pt x="202" y="50"/>
                </a:lnTo>
                <a:lnTo>
                  <a:pt x="168" y="68"/>
                </a:lnTo>
                <a:lnTo>
                  <a:pt x="124" y="76"/>
                </a:lnTo>
                <a:lnTo>
                  <a:pt x="62" y="88"/>
                </a:lnTo>
                <a:lnTo>
                  <a:pt x="24" y="126"/>
                </a:lnTo>
                <a:lnTo>
                  <a:pt x="0" y="176"/>
                </a:lnTo>
                <a:lnTo>
                  <a:pt x="2" y="238"/>
                </a:lnTo>
                <a:lnTo>
                  <a:pt x="10" y="332"/>
                </a:lnTo>
                <a:lnTo>
                  <a:pt x="26" y="390"/>
                </a:lnTo>
                <a:lnTo>
                  <a:pt x="54" y="430"/>
                </a:lnTo>
                <a:lnTo>
                  <a:pt x="98" y="470"/>
                </a:lnTo>
                <a:lnTo>
                  <a:pt x="128" y="496"/>
                </a:lnTo>
                <a:lnTo>
                  <a:pt x="180" y="504"/>
                </a:lnTo>
                <a:lnTo>
                  <a:pt x="222" y="504"/>
                </a:lnTo>
                <a:lnTo>
                  <a:pt x="280" y="482"/>
                </a:lnTo>
                <a:lnTo>
                  <a:pt x="296" y="482"/>
                </a:lnTo>
                <a:lnTo>
                  <a:pt x="326" y="468"/>
                </a:lnTo>
                <a:lnTo>
                  <a:pt x="354" y="472"/>
                </a:lnTo>
                <a:lnTo>
                  <a:pt x="390" y="450"/>
                </a:lnTo>
                <a:lnTo>
                  <a:pt x="440" y="464"/>
                </a:lnTo>
                <a:lnTo>
                  <a:pt x="468" y="492"/>
                </a:lnTo>
                <a:lnTo>
                  <a:pt x="492" y="530"/>
                </a:lnTo>
                <a:lnTo>
                  <a:pt x="512" y="550"/>
                </a:lnTo>
                <a:lnTo>
                  <a:pt x="512" y="566"/>
                </a:lnTo>
                <a:lnTo>
                  <a:pt x="542" y="612"/>
                </a:lnTo>
                <a:lnTo>
                  <a:pt x="578" y="734"/>
                </a:lnTo>
                <a:lnTo>
                  <a:pt x="602" y="840"/>
                </a:lnTo>
                <a:lnTo>
                  <a:pt x="624" y="904"/>
                </a:lnTo>
                <a:lnTo>
                  <a:pt x="658" y="966"/>
                </a:lnTo>
                <a:lnTo>
                  <a:pt x="686" y="1002"/>
                </a:lnTo>
                <a:lnTo>
                  <a:pt x="710" y="1022"/>
                </a:lnTo>
                <a:lnTo>
                  <a:pt x="724" y="1046"/>
                </a:lnTo>
                <a:lnTo>
                  <a:pt x="758" y="1070"/>
                </a:lnTo>
                <a:lnTo>
                  <a:pt x="780" y="1088"/>
                </a:lnTo>
                <a:lnTo>
                  <a:pt x="804" y="1108"/>
                </a:lnTo>
                <a:lnTo>
                  <a:pt x="840" y="1148"/>
                </a:lnTo>
                <a:lnTo>
                  <a:pt x="860" y="1168"/>
                </a:lnTo>
                <a:lnTo>
                  <a:pt x="880" y="1206"/>
                </a:lnTo>
                <a:lnTo>
                  <a:pt x="914" y="1260"/>
                </a:lnTo>
                <a:lnTo>
                  <a:pt x="966" y="1324"/>
                </a:lnTo>
                <a:lnTo>
                  <a:pt x="1006" y="1358"/>
                </a:lnTo>
                <a:lnTo>
                  <a:pt x="1042" y="1341"/>
                </a:lnTo>
                <a:lnTo>
                  <a:pt x="1048" y="1330"/>
                </a:lnTo>
              </a:path>
            </a:pathLst>
          </a:custGeom>
          <a:solidFill>
            <a:srgbClr val="000000"/>
          </a:solidFill>
          <a:ln w="9525">
            <a:noFill/>
            <a:miter lim="800000"/>
            <a:headEnd/>
            <a:tailEnd/>
          </a:ln>
        </p:spPr>
        <p:txBody>
          <a:bodyPr wrap="none"/>
          <a:lstStyle/>
          <a:p>
            <a:endParaRPr lang="en-US"/>
          </a:p>
        </p:txBody>
      </p:sp>
      <p:sp>
        <p:nvSpPr>
          <p:cNvPr id="62471" name="Freeform 7"/>
          <p:cNvSpPr>
            <a:spLocks/>
          </p:cNvSpPr>
          <p:nvPr/>
        </p:nvSpPr>
        <p:spPr bwMode="auto">
          <a:xfrm>
            <a:off x="3595688" y="3065463"/>
            <a:ext cx="352425" cy="520700"/>
          </a:xfrm>
          <a:custGeom>
            <a:avLst/>
            <a:gdLst>
              <a:gd name="T0" fmla="*/ 192 w 222"/>
              <a:gd name="T1" fmla="*/ 12 h 328"/>
              <a:gd name="T2" fmla="*/ 171 w 222"/>
              <a:gd name="T3" fmla="*/ 22 h 328"/>
              <a:gd name="T4" fmla="*/ 150 w 222"/>
              <a:gd name="T5" fmla="*/ 30 h 328"/>
              <a:gd name="T6" fmla="*/ 129 w 222"/>
              <a:gd name="T7" fmla="*/ 34 h 328"/>
              <a:gd name="T8" fmla="*/ 108 w 222"/>
              <a:gd name="T9" fmla="*/ 34 h 328"/>
              <a:gd name="T10" fmla="*/ 87 w 222"/>
              <a:gd name="T11" fmla="*/ 22 h 328"/>
              <a:gd name="T12" fmla="*/ 62 w 222"/>
              <a:gd name="T13" fmla="*/ 7 h 328"/>
              <a:gd name="T14" fmla="*/ 33 w 222"/>
              <a:gd name="T15" fmla="*/ 0 h 328"/>
              <a:gd name="T16" fmla="*/ 9 w 222"/>
              <a:gd name="T17" fmla="*/ 1 h 328"/>
              <a:gd name="T18" fmla="*/ 0 w 222"/>
              <a:gd name="T19" fmla="*/ 24 h 328"/>
              <a:gd name="T20" fmla="*/ 12 w 222"/>
              <a:gd name="T21" fmla="*/ 52 h 328"/>
              <a:gd name="T22" fmla="*/ 32 w 222"/>
              <a:gd name="T23" fmla="*/ 70 h 328"/>
              <a:gd name="T24" fmla="*/ 57 w 222"/>
              <a:gd name="T25" fmla="*/ 85 h 328"/>
              <a:gd name="T26" fmla="*/ 71 w 222"/>
              <a:gd name="T27" fmla="*/ 109 h 328"/>
              <a:gd name="T28" fmla="*/ 78 w 222"/>
              <a:gd name="T29" fmla="*/ 136 h 328"/>
              <a:gd name="T30" fmla="*/ 78 w 222"/>
              <a:gd name="T31" fmla="*/ 163 h 328"/>
              <a:gd name="T32" fmla="*/ 78 w 222"/>
              <a:gd name="T33" fmla="*/ 192 h 328"/>
              <a:gd name="T34" fmla="*/ 78 w 222"/>
              <a:gd name="T35" fmla="*/ 222 h 328"/>
              <a:gd name="T36" fmla="*/ 99 w 222"/>
              <a:gd name="T37" fmla="*/ 258 h 328"/>
              <a:gd name="T38" fmla="*/ 120 w 222"/>
              <a:gd name="T39" fmla="*/ 286 h 328"/>
              <a:gd name="T40" fmla="*/ 149 w 222"/>
              <a:gd name="T41" fmla="*/ 306 h 328"/>
              <a:gd name="T42" fmla="*/ 180 w 222"/>
              <a:gd name="T43" fmla="*/ 319 h 328"/>
              <a:gd name="T44" fmla="*/ 206 w 222"/>
              <a:gd name="T45" fmla="*/ 327 h 328"/>
              <a:gd name="T46" fmla="*/ 222 w 222"/>
              <a:gd name="T47" fmla="*/ 328 h 328"/>
              <a:gd name="T48" fmla="*/ 216 w 222"/>
              <a:gd name="T49" fmla="*/ 306 h 328"/>
              <a:gd name="T50" fmla="*/ 203 w 222"/>
              <a:gd name="T51" fmla="*/ 292 h 328"/>
              <a:gd name="T52" fmla="*/ 197 w 222"/>
              <a:gd name="T53" fmla="*/ 283 h 328"/>
              <a:gd name="T54" fmla="*/ 177 w 222"/>
              <a:gd name="T55" fmla="*/ 265 h 328"/>
              <a:gd name="T56" fmla="*/ 159 w 222"/>
              <a:gd name="T57" fmla="*/ 226 h 328"/>
              <a:gd name="T58" fmla="*/ 146 w 222"/>
              <a:gd name="T59" fmla="*/ 205 h 328"/>
              <a:gd name="T60" fmla="*/ 135 w 222"/>
              <a:gd name="T61" fmla="*/ 184 h 328"/>
              <a:gd name="T62" fmla="*/ 129 w 222"/>
              <a:gd name="T63" fmla="*/ 151 h 328"/>
              <a:gd name="T64" fmla="*/ 129 w 222"/>
              <a:gd name="T65" fmla="*/ 118 h 328"/>
              <a:gd name="T66" fmla="*/ 126 w 222"/>
              <a:gd name="T67" fmla="*/ 87 h 328"/>
              <a:gd name="T68" fmla="*/ 128 w 222"/>
              <a:gd name="T69" fmla="*/ 64 h 328"/>
              <a:gd name="T70" fmla="*/ 167 w 222"/>
              <a:gd name="T71" fmla="*/ 54 h 328"/>
              <a:gd name="T72" fmla="*/ 197 w 222"/>
              <a:gd name="T73" fmla="*/ 46 h 328"/>
              <a:gd name="T74" fmla="*/ 206 w 222"/>
              <a:gd name="T75" fmla="*/ 33 h 328"/>
              <a:gd name="T76" fmla="*/ 206 w 222"/>
              <a:gd name="T77" fmla="*/ 19 h 328"/>
              <a:gd name="T78" fmla="*/ 192 w 222"/>
              <a:gd name="T79" fmla="*/ 12 h 3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2"/>
              <a:gd name="T121" fmla="*/ 0 h 328"/>
              <a:gd name="T122" fmla="*/ 222 w 222"/>
              <a:gd name="T123" fmla="*/ 328 h 3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2" h="328">
                <a:moveTo>
                  <a:pt x="192" y="12"/>
                </a:moveTo>
                <a:lnTo>
                  <a:pt x="171" y="22"/>
                </a:lnTo>
                <a:lnTo>
                  <a:pt x="150" y="30"/>
                </a:lnTo>
                <a:lnTo>
                  <a:pt x="129" y="34"/>
                </a:lnTo>
                <a:lnTo>
                  <a:pt x="108" y="34"/>
                </a:lnTo>
                <a:lnTo>
                  <a:pt x="87" y="22"/>
                </a:lnTo>
                <a:lnTo>
                  <a:pt x="62" y="7"/>
                </a:lnTo>
                <a:lnTo>
                  <a:pt x="33" y="0"/>
                </a:lnTo>
                <a:lnTo>
                  <a:pt x="9" y="1"/>
                </a:lnTo>
                <a:lnTo>
                  <a:pt x="0" y="24"/>
                </a:lnTo>
                <a:lnTo>
                  <a:pt x="12" y="52"/>
                </a:lnTo>
                <a:lnTo>
                  <a:pt x="32" y="70"/>
                </a:lnTo>
                <a:lnTo>
                  <a:pt x="57" y="85"/>
                </a:lnTo>
                <a:lnTo>
                  <a:pt x="71" y="109"/>
                </a:lnTo>
                <a:lnTo>
                  <a:pt x="78" y="136"/>
                </a:lnTo>
                <a:lnTo>
                  <a:pt x="78" y="163"/>
                </a:lnTo>
                <a:lnTo>
                  <a:pt x="78" y="192"/>
                </a:lnTo>
                <a:lnTo>
                  <a:pt x="78" y="222"/>
                </a:lnTo>
                <a:lnTo>
                  <a:pt x="99" y="258"/>
                </a:lnTo>
                <a:lnTo>
                  <a:pt x="120" y="286"/>
                </a:lnTo>
                <a:lnTo>
                  <a:pt x="149" y="306"/>
                </a:lnTo>
                <a:lnTo>
                  <a:pt x="180" y="319"/>
                </a:lnTo>
                <a:lnTo>
                  <a:pt x="206" y="327"/>
                </a:lnTo>
                <a:lnTo>
                  <a:pt x="222" y="328"/>
                </a:lnTo>
                <a:lnTo>
                  <a:pt x="216" y="306"/>
                </a:lnTo>
                <a:lnTo>
                  <a:pt x="203" y="292"/>
                </a:lnTo>
                <a:lnTo>
                  <a:pt x="197" y="283"/>
                </a:lnTo>
                <a:lnTo>
                  <a:pt x="177" y="265"/>
                </a:lnTo>
                <a:lnTo>
                  <a:pt x="159" y="226"/>
                </a:lnTo>
                <a:lnTo>
                  <a:pt x="146" y="205"/>
                </a:lnTo>
                <a:lnTo>
                  <a:pt x="135" y="184"/>
                </a:lnTo>
                <a:lnTo>
                  <a:pt x="129" y="151"/>
                </a:lnTo>
                <a:lnTo>
                  <a:pt x="129" y="118"/>
                </a:lnTo>
                <a:lnTo>
                  <a:pt x="126" y="87"/>
                </a:lnTo>
                <a:lnTo>
                  <a:pt x="128" y="64"/>
                </a:lnTo>
                <a:lnTo>
                  <a:pt x="167" y="54"/>
                </a:lnTo>
                <a:lnTo>
                  <a:pt x="197" y="46"/>
                </a:lnTo>
                <a:lnTo>
                  <a:pt x="206" y="33"/>
                </a:lnTo>
                <a:lnTo>
                  <a:pt x="206" y="19"/>
                </a:lnTo>
                <a:lnTo>
                  <a:pt x="192" y="12"/>
                </a:lnTo>
                <a:close/>
              </a:path>
            </a:pathLst>
          </a:custGeom>
          <a:solidFill>
            <a:srgbClr val="000000"/>
          </a:solidFill>
          <a:ln w="9525">
            <a:noFill/>
            <a:miter lim="800000"/>
            <a:headEnd/>
            <a:tailEnd/>
          </a:ln>
        </p:spPr>
        <p:txBody>
          <a:bodyPr wrap="none"/>
          <a:lstStyle/>
          <a:p>
            <a:endParaRPr lang="en-US"/>
          </a:p>
        </p:txBody>
      </p:sp>
      <p:sp>
        <p:nvSpPr>
          <p:cNvPr id="62472" name="Freeform 8"/>
          <p:cNvSpPr>
            <a:spLocks/>
          </p:cNvSpPr>
          <p:nvPr/>
        </p:nvSpPr>
        <p:spPr bwMode="auto">
          <a:xfrm>
            <a:off x="4230688" y="3303588"/>
            <a:ext cx="447675" cy="382587"/>
          </a:xfrm>
          <a:custGeom>
            <a:avLst/>
            <a:gdLst>
              <a:gd name="T0" fmla="*/ 277 w 282"/>
              <a:gd name="T1" fmla="*/ 81 h 241"/>
              <a:gd name="T2" fmla="*/ 235 w 282"/>
              <a:gd name="T3" fmla="*/ 76 h 241"/>
              <a:gd name="T4" fmla="*/ 211 w 282"/>
              <a:gd name="T5" fmla="*/ 67 h 241"/>
              <a:gd name="T6" fmla="*/ 194 w 282"/>
              <a:gd name="T7" fmla="*/ 55 h 241"/>
              <a:gd name="T8" fmla="*/ 167 w 282"/>
              <a:gd name="T9" fmla="*/ 46 h 241"/>
              <a:gd name="T10" fmla="*/ 122 w 282"/>
              <a:gd name="T11" fmla="*/ 46 h 241"/>
              <a:gd name="T12" fmla="*/ 107 w 282"/>
              <a:gd name="T13" fmla="*/ 49 h 241"/>
              <a:gd name="T14" fmla="*/ 88 w 282"/>
              <a:gd name="T15" fmla="*/ 58 h 241"/>
              <a:gd name="T16" fmla="*/ 74 w 282"/>
              <a:gd name="T17" fmla="*/ 64 h 241"/>
              <a:gd name="T18" fmla="*/ 59 w 282"/>
              <a:gd name="T19" fmla="*/ 87 h 241"/>
              <a:gd name="T20" fmla="*/ 70 w 282"/>
              <a:gd name="T21" fmla="*/ 100 h 241"/>
              <a:gd name="T22" fmla="*/ 115 w 282"/>
              <a:gd name="T23" fmla="*/ 109 h 241"/>
              <a:gd name="T24" fmla="*/ 140 w 282"/>
              <a:gd name="T25" fmla="*/ 115 h 241"/>
              <a:gd name="T26" fmla="*/ 161 w 282"/>
              <a:gd name="T27" fmla="*/ 121 h 241"/>
              <a:gd name="T28" fmla="*/ 191 w 282"/>
              <a:gd name="T29" fmla="*/ 150 h 241"/>
              <a:gd name="T30" fmla="*/ 199 w 282"/>
              <a:gd name="T31" fmla="*/ 172 h 241"/>
              <a:gd name="T32" fmla="*/ 188 w 282"/>
              <a:gd name="T33" fmla="*/ 222 h 241"/>
              <a:gd name="T34" fmla="*/ 163 w 282"/>
              <a:gd name="T35" fmla="*/ 232 h 241"/>
              <a:gd name="T36" fmla="*/ 148 w 282"/>
              <a:gd name="T37" fmla="*/ 237 h 241"/>
              <a:gd name="T38" fmla="*/ 91 w 282"/>
              <a:gd name="T39" fmla="*/ 226 h 241"/>
              <a:gd name="T40" fmla="*/ 112 w 282"/>
              <a:gd name="T41" fmla="*/ 213 h 241"/>
              <a:gd name="T42" fmla="*/ 119 w 282"/>
              <a:gd name="T43" fmla="*/ 201 h 241"/>
              <a:gd name="T44" fmla="*/ 124 w 282"/>
              <a:gd name="T45" fmla="*/ 186 h 241"/>
              <a:gd name="T46" fmla="*/ 101 w 282"/>
              <a:gd name="T47" fmla="*/ 156 h 241"/>
              <a:gd name="T48" fmla="*/ 77 w 282"/>
              <a:gd name="T49" fmla="*/ 150 h 241"/>
              <a:gd name="T50" fmla="*/ 47 w 282"/>
              <a:gd name="T51" fmla="*/ 141 h 241"/>
              <a:gd name="T52" fmla="*/ 29 w 282"/>
              <a:gd name="T53" fmla="*/ 132 h 241"/>
              <a:gd name="T54" fmla="*/ 13 w 282"/>
              <a:gd name="T55" fmla="*/ 120 h 241"/>
              <a:gd name="T56" fmla="*/ 2 w 282"/>
              <a:gd name="T57" fmla="*/ 84 h 241"/>
              <a:gd name="T58" fmla="*/ 28 w 282"/>
              <a:gd name="T59" fmla="*/ 36 h 241"/>
              <a:gd name="T60" fmla="*/ 56 w 282"/>
              <a:gd name="T61" fmla="*/ 21 h 241"/>
              <a:gd name="T62" fmla="*/ 71 w 282"/>
              <a:gd name="T63" fmla="*/ 7 h 241"/>
              <a:gd name="T64" fmla="*/ 122 w 282"/>
              <a:gd name="T65" fmla="*/ 0 h 241"/>
              <a:gd name="T66" fmla="*/ 146 w 282"/>
              <a:gd name="T67" fmla="*/ 4 h 241"/>
              <a:gd name="T68" fmla="*/ 161 w 282"/>
              <a:gd name="T69" fmla="*/ 0 h 241"/>
              <a:gd name="T70" fmla="*/ 211 w 282"/>
              <a:gd name="T71" fmla="*/ 1 h 241"/>
              <a:gd name="T72" fmla="*/ 224 w 282"/>
              <a:gd name="T73" fmla="*/ 10 h 241"/>
              <a:gd name="T74" fmla="*/ 265 w 282"/>
              <a:gd name="T75" fmla="*/ 42 h 241"/>
              <a:gd name="T76" fmla="*/ 277 w 282"/>
              <a:gd name="T77" fmla="*/ 81 h 2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2"/>
              <a:gd name="T118" fmla="*/ 0 h 241"/>
              <a:gd name="T119" fmla="*/ 282 w 282"/>
              <a:gd name="T120" fmla="*/ 241 h 2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2" h="241">
                <a:moveTo>
                  <a:pt x="277" y="81"/>
                </a:moveTo>
                <a:lnTo>
                  <a:pt x="235" y="76"/>
                </a:lnTo>
                <a:lnTo>
                  <a:pt x="211" y="67"/>
                </a:lnTo>
                <a:lnTo>
                  <a:pt x="194" y="55"/>
                </a:lnTo>
                <a:lnTo>
                  <a:pt x="167" y="46"/>
                </a:lnTo>
                <a:cubicBezTo>
                  <a:pt x="149" y="44"/>
                  <a:pt x="149" y="44"/>
                  <a:pt x="122" y="46"/>
                </a:cubicBezTo>
                <a:cubicBezTo>
                  <a:pt x="117" y="46"/>
                  <a:pt x="107" y="49"/>
                  <a:pt x="107" y="49"/>
                </a:cubicBezTo>
                <a:cubicBezTo>
                  <a:pt x="101" y="54"/>
                  <a:pt x="96" y="57"/>
                  <a:pt x="88" y="58"/>
                </a:cubicBezTo>
                <a:cubicBezTo>
                  <a:pt x="83" y="61"/>
                  <a:pt x="80" y="63"/>
                  <a:pt x="74" y="64"/>
                </a:cubicBezTo>
                <a:cubicBezTo>
                  <a:pt x="69" y="72"/>
                  <a:pt x="63" y="78"/>
                  <a:pt x="59" y="87"/>
                </a:cubicBezTo>
                <a:cubicBezTo>
                  <a:pt x="61" y="95"/>
                  <a:pt x="62" y="98"/>
                  <a:pt x="70" y="100"/>
                </a:cubicBezTo>
                <a:cubicBezTo>
                  <a:pt x="83" y="110"/>
                  <a:pt x="100" y="106"/>
                  <a:pt x="115" y="109"/>
                </a:cubicBezTo>
                <a:cubicBezTo>
                  <a:pt x="123" y="113"/>
                  <a:pt x="131" y="114"/>
                  <a:pt x="140" y="115"/>
                </a:cubicBezTo>
                <a:cubicBezTo>
                  <a:pt x="147" y="117"/>
                  <a:pt x="154" y="120"/>
                  <a:pt x="161" y="121"/>
                </a:cubicBezTo>
                <a:cubicBezTo>
                  <a:pt x="173" y="128"/>
                  <a:pt x="180" y="142"/>
                  <a:pt x="191" y="150"/>
                </a:cubicBezTo>
                <a:cubicBezTo>
                  <a:pt x="193" y="157"/>
                  <a:pt x="196" y="165"/>
                  <a:pt x="199" y="172"/>
                </a:cubicBezTo>
                <a:cubicBezTo>
                  <a:pt x="203" y="194"/>
                  <a:pt x="210" y="215"/>
                  <a:pt x="188" y="222"/>
                </a:cubicBezTo>
                <a:cubicBezTo>
                  <a:pt x="181" y="227"/>
                  <a:pt x="172" y="231"/>
                  <a:pt x="163" y="232"/>
                </a:cubicBezTo>
                <a:cubicBezTo>
                  <a:pt x="158" y="234"/>
                  <a:pt x="153" y="235"/>
                  <a:pt x="148" y="237"/>
                </a:cubicBezTo>
                <a:cubicBezTo>
                  <a:pt x="111" y="235"/>
                  <a:pt x="111" y="241"/>
                  <a:pt x="91" y="226"/>
                </a:cubicBezTo>
                <a:cubicBezTo>
                  <a:pt x="84" y="211"/>
                  <a:pt x="104" y="213"/>
                  <a:pt x="112" y="213"/>
                </a:cubicBezTo>
                <a:cubicBezTo>
                  <a:pt x="113" y="207"/>
                  <a:pt x="114" y="205"/>
                  <a:pt x="119" y="201"/>
                </a:cubicBezTo>
                <a:cubicBezTo>
                  <a:pt x="121" y="196"/>
                  <a:pt x="122" y="191"/>
                  <a:pt x="124" y="186"/>
                </a:cubicBezTo>
                <a:cubicBezTo>
                  <a:pt x="127" y="172"/>
                  <a:pt x="115" y="159"/>
                  <a:pt x="101" y="156"/>
                </a:cubicBezTo>
                <a:cubicBezTo>
                  <a:pt x="94" y="151"/>
                  <a:pt x="85" y="151"/>
                  <a:pt x="77" y="150"/>
                </a:cubicBezTo>
                <a:cubicBezTo>
                  <a:pt x="68" y="146"/>
                  <a:pt x="57" y="143"/>
                  <a:pt x="47" y="141"/>
                </a:cubicBezTo>
                <a:cubicBezTo>
                  <a:pt x="41" y="138"/>
                  <a:pt x="36" y="133"/>
                  <a:pt x="29" y="132"/>
                </a:cubicBezTo>
                <a:cubicBezTo>
                  <a:pt x="23" y="128"/>
                  <a:pt x="18" y="126"/>
                  <a:pt x="13" y="120"/>
                </a:cubicBezTo>
                <a:cubicBezTo>
                  <a:pt x="9" y="112"/>
                  <a:pt x="0" y="98"/>
                  <a:pt x="2" y="84"/>
                </a:cubicBezTo>
                <a:cubicBezTo>
                  <a:pt x="4" y="70"/>
                  <a:pt x="19" y="46"/>
                  <a:pt x="28" y="36"/>
                </a:cubicBezTo>
                <a:cubicBezTo>
                  <a:pt x="39" y="31"/>
                  <a:pt x="43" y="23"/>
                  <a:pt x="56" y="21"/>
                </a:cubicBezTo>
                <a:cubicBezTo>
                  <a:pt x="64" y="18"/>
                  <a:pt x="63" y="8"/>
                  <a:pt x="71" y="7"/>
                </a:cubicBezTo>
                <a:cubicBezTo>
                  <a:pt x="82" y="4"/>
                  <a:pt x="110" y="0"/>
                  <a:pt x="122" y="0"/>
                </a:cubicBezTo>
                <a:cubicBezTo>
                  <a:pt x="134" y="0"/>
                  <a:pt x="140" y="4"/>
                  <a:pt x="146" y="4"/>
                </a:cubicBezTo>
                <a:cubicBezTo>
                  <a:pt x="151" y="3"/>
                  <a:pt x="156" y="1"/>
                  <a:pt x="161" y="0"/>
                </a:cubicBezTo>
                <a:cubicBezTo>
                  <a:pt x="178" y="0"/>
                  <a:pt x="194" y="0"/>
                  <a:pt x="211" y="1"/>
                </a:cubicBezTo>
                <a:cubicBezTo>
                  <a:pt x="216" y="1"/>
                  <a:pt x="224" y="10"/>
                  <a:pt x="224" y="10"/>
                </a:cubicBezTo>
                <a:cubicBezTo>
                  <a:pt x="232" y="24"/>
                  <a:pt x="251" y="34"/>
                  <a:pt x="265" y="42"/>
                </a:cubicBezTo>
                <a:cubicBezTo>
                  <a:pt x="273" y="52"/>
                  <a:pt x="282" y="68"/>
                  <a:pt x="277" y="81"/>
                </a:cubicBezTo>
                <a:close/>
              </a:path>
            </a:pathLst>
          </a:custGeom>
          <a:solidFill>
            <a:srgbClr val="000000"/>
          </a:solidFill>
          <a:ln w="9525">
            <a:noFill/>
            <a:miter lim="800000"/>
            <a:headEnd/>
            <a:tailEnd/>
          </a:ln>
        </p:spPr>
        <p:txBody>
          <a:bodyPr wrap="none"/>
          <a:lstStyle/>
          <a:p>
            <a:endParaRPr lang="en-US"/>
          </a:p>
        </p:txBody>
      </p:sp>
      <p:sp>
        <p:nvSpPr>
          <p:cNvPr id="62473" name="Freeform 9"/>
          <p:cNvSpPr>
            <a:spLocks/>
          </p:cNvSpPr>
          <p:nvPr/>
        </p:nvSpPr>
        <p:spPr bwMode="auto">
          <a:xfrm>
            <a:off x="4618038" y="3111500"/>
            <a:ext cx="431800" cy="179388"/>
          </a:xfrm>
          <a:custGeom>
            <a:avLst/>
            <a:gdLst>
              <a:gd name="T0" fmla="*/ 0 w 272"/>
              <a:gd name="T1" fmla="*/ 7 h 113"/>
              <a:gd name="T2" fmla="*/ 174 w 272"/>
              <a:gd name="T3" fmla="*/ 2 h 113"/>
              <a:gd name="T4" fmla="*/ 240 w 272"/>
              <a:gd name="T5" fmla="*/ 17 h 113"/>
              <a:gd name="T6" fmla="*/ 255 w 272"/>
              <a:gd name="T7" fmla="*/ 29 h 113"/>
              <a:gd name="T8" fmla="*/ 267 w 272"/>
              <a:gd name="T9" fmla="*/ 55 h 113"/>
              <a:gd name="T10" fmla="*/ 268 w 272"/>
              <a:gd name="T11" fmla="*/ 73 h 113"/>
              <a:gd name="T12" fmla="*/ 249 w 272"/>
              <a:gd name="T13" fmla="*/ 95 h 113"/>
              <a:gd name="T14" fmla="*/ 237 w 272"/>
              <a:gd name="T15" fmla="*/ 106 h 113"/>
              <a:gd name="T16" fmla="*/ 186 w 272"/>
              <a:gd name="T17" fmla="*/ 113 h 113"/>
              <a:gd name="T18" fmla="*/ 138 w 272"/>
              <a:gd name="T19" fmla="*/ 104 h 113"/>
              <a:gd name="T20" fmla="*/ 103 w 272"/>
              <a:gd name="T21" fmla="*/ 89 h 113"/>
              <a:gd name="T22" fmla="*/ 79 w 272"/>
              <a:gd name="T23" fmla="*/ 80 h 113"/>
              <a:gd name="T24" fmla="*/ 64 w 272"/>
              <a:gd name="T25" fmla="*/ 71 h 113"/>
              <a:gd name="T26" fmla="*/ 46 w 272"/>
              <a:gd name="T27" fmla="*/ 61 h 113"/>
              <a:gd name="T28" fmla="*/ 4 w 272"/>
              <a:gd name="T29" fmla="*/ 29 h 113"/>
              <a:gd name="T30" fmla="*/ 0 w 272"/>
              <a:gd name="T31" fmla="*/ 7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
              <a:gd name="T49" fmla="*/ 0 h 113"/>
              <a:gd name="T50" fmla="*/ 272 w 272"/>
              <a:gd name="T51" fmla="*/ 113 h 1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 h="113">
                <a:moveTo>
                  <a:pt x="0" y="7"/>
                </a:moveTo>
                <a:cubicBezTo>
                  <a:pt x="25" y="4"/>
                  <a:pt x="134" y="0"/>
                  <a:pt x="174" y="2"/>
                </a:cubicBezTo>
                <a:cubicBezTo>
                  <a:pt x="214" y="4"/>
                  <a:pt x="227" y="13"/>
                  <a:pt x="240" y="17"/>
                </a:cubicBezTo>
                <a:cubicBezTo>
                  <a:pt x="248" y="21"/>
                  <a:pt x="251" y="20"/>
                  <a:pt x="255" y="29"/>
                </a:cubicBezTo>
                <a:cubicBezTo>
                  <a:pt x="258" y="34"/>
                  <a:pt x="265" y="49"/>
                  <a:pt x="267" y="55"/>
                </a:cubicBezTo>
                <a:cubicBezTo>
                  <a:pt x="269" y="62"/>
                  <a:pt x="271" y="66"/>
                  <a:pt x="268" y="73"/>
                </a:cubicBezTo>
                <a:cubicBezTo>
                  <a:pt x="267" y="94"/>
                  <a:pt x="272" y="91"/>
                  <a:pt x="249" y="95"/>
                </a:cubicBezTo>
                <a:cubicBezTo>
                  <a:pt x="244" y="98"/>
                  <a:pt x="242" y="102"/>
                  <a:pt x="237" y="106"/>
                </a:cubicBezTo>
                <a:cubicBezTo>
                  <a:pt x="225" y="108"/>
                  <a:pt x="202" y="113"/>
                  <a:pt x="186" y="113"/>
                </a:cubicBezTo>
                <a:cubicBezTo>
                  <a:pt x="170" y="113"/>
                  <a:pt x="152" y="108"/>
                  <a:pt x="138" y="104"/>
                </a:cubicBezTo>
                <a:cubicBezTo>
                  <a:pt x="124" y="104"/>
                  <a:pt x="116" y="91"/>
                  <a:pt x="103" y="89"/>
                </a:cubicBezTo>
                <a:cubicBezTo>
                  <a:pt x="95" y="88"/>
                  <a:pt x="87" y="81"/>
                  <a:pt x="79" y="80"/>
                </a:cubicBezTo>
                <a:cubicBezTo>
                  <a:pt x="74" y="76"/>
                  <a:pt x="69" y="74"/>
                  <a:pt x="64" y="71"/>
                </a:cubicBezTo>
                <a:cubicBezTo>
                  <a:pt x="59" y="65"/>
                  <a:pt x="53" y="62"/>
                  <a:pt x="46" y="61"/>
                </a:cubicBezTo>
                <a:cubicBezTo>
                  <a:pt x="31" y="50"/>
                  <a:pt x="17" y="42"/>
                  <a:pt x="4" y="29"/>
                </a:cubicBezTo>
                <a:cubicBezTo>
                  <a:pt x="2" y="18"/>
                  <a:pt x="3" y="25"/>
                  <a:pt x="0" y="7"/>
                </a:cubicBezTo>
                <a:close/>
              </a:path>
            </a:pathLst>
          </a:custGeom>
          <a:solidFill>
            <a:srgbClr val="000000"/>
          </a:solidFill>
          <a:ln w="3175">
            <a:noFill/>
            <a:miter lim="800000"/>
            <a:headEnd/>
            <a:tailEnd/>
          </a:ln>
        </p:spPr>
        <p:txBody>
          <a:bodyPr wrap="none"/>
          <a:lstStyle/>
          <a:p>
            <a:endParaRPr lang="en-US"/>
          </a:p>
        </p:txBody>
      </p:sp>
      <p:sp>
        <p:nvSpPr>
          <p:cNvPr id="62474" name="Freeform 10"/>
          <p:cNvSpPr>
            <a:spLocks/>
          </p:cNvSpPr>
          <p:nvPr/>
        </p:nvSpPr>
        <p:spPr bwMode="auto">
          <a:xfrm>
            <a:off x="4721225" y="3478213"/>
            <a:ext cx="446088" cy="498475"/>
          </a:xfrm>
          <a:custGeom>
            <a:avLst/>
            <a:gdLst>
              <a:gd name="T0" fmla="*/ 5 w 281"/>
              <a:gd name="T1" fmla="*/ 35 h 314"/>
              <a:gd name="T2" fmla="*/ 47 w 281"/>
              <a:gd name="T3" fmla="*/ 41 h 314"/>
              <a:gd name="T4" fmla="*/ 95 w 281"/>
              <a:gd name="T5" fmla="*/ 41 h 314"/>
              <a:gd name="T6" fmla="*/ 160 w 281"/>
              <a:gd name="T7" fmla="*/ 38 h 314"/>
              <a:gd name="T8" fmla="*/ 185 w 281"/>
              <a:gd name="T9" fmla="*/ 28 h 314"/>
              <a:gd name="T10" fmla="*/ 221 w 281"/>
              <a:gd name="T11" fmla="*/ 16 h 314"/>
              <a:gd name="T12" fmla="*/ 238 w 281"/>
              <a:gd name="T13" fmla="*/ 11 h 314"/>
              <a:gd name="T14" fmla="*/ 251 w 281"/>
              <a:gd name="T15" fmla="*/ 14 h 314"/>
              <a:gd name="T16" fmla="*/ 263 w 281"/>
              <a:gd name="T17" fmla="*/ 23 h 314"/>
              <a:gd name="T18" fmla="*/ 253 w 281"/>
              <a:gd name="T19" fmla="*/ 46 h 314"/>
              <a:gd name="T20" fmla="*/ 253 w 281"/>
              <a:gd name="T21" fmla="*/ 55 h 314"/>
              <a:gd name="T22" fmla="*/ 253 w 281"/>
              <a:gd name="T23" fmla="*/ 79 h 314"/>
              <a:gd name="T24" fmla="*/ 268 w 281"/>
              <a:gd name="T25" fmla="*/ 107 h 314"/>
              <a:gd name="T26" fmla="*/ 260 w 281"/>
              <a:gd name="T27" fmla="*/ 161 h 314"/>
              <a:gd name="T28" fmla="*/ 247 w 281"/>
              <a:gd name="T29" fmla="*/ 167 h 314"/>
              <a:gd name="T30" fmla="*/ 242 w 281"/>
              <a:gd name="T31" fmla="*/ 107 h 314"/>
              <a:gd name="T32" fmla="*/ 209 w 281"/>
              <a:gd name="T33" fmla="*/ 71 h 314"/>
              <a:gd name="T34" fmla="*/ 185 w 281"/>
              <a:gd name="T35" fmla="*/ 85 h 314"/>
              <a:gd name="T36" fmla="*/ 145 w 281"/>
              <a:gd name="T37" fmla="*/ 80 h 314"/>
              <a:gd name="T38" fmla="*/ 98 w 281"/>
              <a:gd name="T39" fmla="*/ 100 h 314"/>
              <a:gd name="T40" fmla="*/ 115 w 281"/>
              <a:gd name="T41" fmla="*/ 152 h 314"/>
              <a:gd name="T42" fmla="*/ 121 w 281"/>
              <a:gd name="T43" fmla="*/ 167 h 314"/>
              <a:gd name="T44" fmla="*/ 125 w 281"/>
              <a:gd name="T45" fmla="*/ 184 h 314"/>
              <a:gd name="T46" fmla="*/ 110 w 281"/>
              <a:gd name="T47" fmla="*/ 265 h 314"/>
              <a:gd name="T48" fmla="*/ 107 w 281"/>
              <a:gd name="T49" fmla="*/ 284 h 314"/>
              <a:gd name="T50" fmla="*/ 88 w 281"/>
              <a:gd name="T51" fmla="*/ 299 h 314"/>
              <a:gd name="T52" fmla="*/ 65 w 281"/>
              <a:gd name="T53" fmla="*/ 314 h 314"/>
              <a:gd name="T54" fmla="*/ 70 w 281"/>
              <a:gd name="T55" fmla="*/ 244 h 314"/>
              <a:gd name="T56" fmla="*/ 79 w 281"/>
              <a:gd name="T57" fmla="*/ 226 h 314"/>
              <a:gd name="T58" fmla="*/ 65 w 281"/>
              <a:gd name="T59" fmla="*/ 148 h 314"/>
              <a:gd name="T60" fmla="*/ 53 w 281"/>
              <a:gd name="T61" fmla="*/ 127 h 314"/>
              <a:gd name="T62" fmla="*/ 44 w 281"/>
              <a:gd name="T63" fmla="*/ 107 h 314"/>
              <a:gd name="T64" fmla="*/ 38 w 281"/>
              <a:gd name="T65" fmla="*/ 92 h 314"/>
              <a:gd name="T66" fmla="*/ 17 w 281"/>
              <a:gd name="T67" fmla="*/ 85 h 314"/>
              <a:gd name="T68" fmla="*/ 1 w 281"/>
              <a:gd name="T69" fmla="*/ 62 h 314"/>
              <a:gd name="T70" fmla="*/ 2 w 281"/>
              <a:gd name="T71" fmla="*/ 43 h 314"/>
              <a:gd name="T72" fmla="*/ 5 w 281"/>
              <a:gd name="T73" fmla="*/ 35 h 3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1"/>
              <a:gd name="T112" fmla="*/ 0 h 314"/>
              <a:gd name="T113" fmla="*/ 281 w 281"/>
              <a:gd name="T114" fmla="*/ 314 h 3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1" h="314">
                <a:moveTo>
                  <a:pt x="5" y="35"/>
                </a:moveTo>
                <a:cubicBezTo>
                  <a:pt x="12" y="34"/>
                  <a:pt x="32" y="40"/>
                  <a:pt x="47" y="41"/>
                </a:cubicBezTo>
                <a:cubicBezTo>
                  <a:pt x="62" y="42"/>
                  <a:pt x="76" y="41"/>
                  <a:pt x="95" y="41"/>
                </a:cubicBezTo>
                <a:cubicBezTo>
                  <a:pt x="122" y="41"/>
                  <a:pt x="133" y="40"/>
                  <a:pt x="160" y="38"/>
                </a:cubicBezTo>
                <a:cubicBezTo>
                  <a:pt x="163" y="38"/>
                  <a:pt x="180" y="28"/>
                  <a:pt x="185" y="28"/>
                </a:cubicBezTo>
                <a:cubicBezTo>
                  <a:pt x="201" y="26"/>
                  <a:pt x="205" y="17"/>
                  <a:pt x="221" y="16"/>
                </a:cubicBezTo>
                <a:cubicBezTo>
                  <a:pt x="222" y="10"/>
                  <a:pt x="235" y="17"/>
                  <a:pt x="238" y="11"/>
                </a:cubicBezTo>
                <a:cubicBezTo>
                  <a:pt x="252" y="22"/>
                  <a:pt x="237" y="0"/>
                  <a:pt x="251" y="14"/>
                </a:cubicBezTo>
                <a:cubicBezTo>
                  <a:pt x="254" y="17"/>
                  <a:pt x="263" y="23"/>
                  <a:pt x="263" y="23"/>
                </a:cubicBezTo>
                <a:cubicBezTo>
                  <a:pt x="263" y="30"/>
                  <a:pt x="254" y="39"/>
                  <a:pt x="253" y="46"/>
                </a:cubicBezTo>
                <a:cubicBezTo>
                  <a:pt x="252" y="50"/>
                  <a:pt x="253" y="55"/>
                  <a:pt x="253" y="55"/>
                </a:cubicBezTo>
                <a:cubicBezTo>
                  <a:pt x="251" y="64"/>
                  <a:pt x="248" y="71"/>
                  <a:pt x="253" y="79"/>
                </a:cubicBezTo>
                <a:cubicBezTo>
                  <a:pt x="254" y="88"/>
                  <a:pt x="264" y="98"/>
                  <a:pt x="268" y="107"/>
                </a:cubicBezTo>
                <a:cubicBezTo>
                  <a:pt x="269" y="123"/>
                  <a:pt x="281" y="159"/>
                  <a:pt x="260" y="161"/>
                </a:cubicBezTo>
                <a:cubicBezTo>
                  <a:pt x="255" y="163"/>
                  <a:pt x="251" y="164"/>
                  <a:pt x="247" y="167"/>
                </a:cubicBezTo>
                <a:cubicBezTo>
                  <a:pt x="235" y="143"/>
                  <a:pt x="252" y="180"/>
                  <a:pt x="242" y="107"/>
                </a:cubicBezTo>
                <a:cubicBezTo>
                  <a:pt x="241" y="98"/>
                  <a:pt x="217" y="74"/>
                  <a:pt x="209" y="71"/>
                </a:cubicBezTo>
                <a:cubicBezTo>
                  <a:pt x="197" y="74"/>
                  <a:pt x="196" y="81"/>
                  <a:pt x="185" y="85"/>
                </a:cubicBezTo>
                <a:cubicBezTo>
                  <a:pt x="168" y="84"/>
                  <a:pt x="159" y="84"/>
                  <a:pt x="145" y="80"/>
                </a:cubicBezTo>
                <a:cubicBezTo>
                  <a:pt x="110" y="82"/>
                  <a:pt x="110" y="76"/>
                  <a:pt x="98" y="100"/>
                </a:cubicBezTo>
                <a:cubicBezTo>
                  <a:pt x="94" y="123"/>
                  <a:pt x="106" y="133"/>
                  <a:pt x="115" y="152"/>
                </a:cubicBezTo>
                <a:cubicBezTo>
                  <a:pt x="116" y="157"/>
                  <a:pt x="121" y="167"/>
                  <a:pt x="121" y="167"/>
                </a:cubicBezTo>
                <a:cubicBezTo>
                  <a:pt x="122" y="173"/>
                  <a:pt x="124" y="177"/>
                  <a:pt x="125" y="184"/>
                </a:cubicBezTo>
                <a:cubicBezTo>
                  <a:pt x="124" y="232"/>
                  <a:pt x="143" y="252"/>
                  <a:pt x="110" y="265"/>
                </a:cubicBezTo>
                <a:cubicBezTo>
                  <a:pt x="105" y="272"/>
                  <a:pt x="115" y="281"/>
                  <a:pt x="107" y="284"/>
                </a:cubicBezTo>
                <a:cubicBezTo>
                  <a:pt x="99" y="295"/>
                  <a:pt x="96" y="293"/>
                  <a:pt x="88" y="299"/>
                </a:cubicBezTo>
                <a:cubicBezTo>
                  <a:pt x="86" y="308"/>
                  <a:pt x="73" y="313"/>
                  <a:pt x="65" y="314"/>
                </a:cubicBezTo>
                <a:cubicBezTo>
                  <a:pt x="62" y="294"/>
                  <a:pt x="57" y="262"/>
                  <a:pt x="70" y="244"/>
                </a:cubicBezTo>
                <a:cubicBezTo>
                  <a:pt x="71" y="237"/>
                  <a:pt x="75" y="232"/>
                  <a:pt x="79" y="226"/>
                </a:cubicBezTo>
                <a:cubicBezTo>
                  <a:pt x="78" y="180"/>
                  <a:pt x="93" y="165"/>
                  <a:pt x="65" y="148"/>
                </a:cubicBezTo>
                <a:cubicBezTo>
                  <a:pt x="61" y="141"/>
                  <a:pt x="58" y="134"/>
                  <a:pt x="53" y="127"/>
                </a:cubicBezTo>
                <a:cubicBezTo>
                  <a:pt x="52" y="120"/>
                  <a:pt x="48" y="113"/>
                  <a:pt x="44" y="107"/>
                </a:cubicBezTo>
                <a:cubicBezTo>
                  <a:pt x="43" y="101"/>
                  <a:pt x="40" y="98"/>
                  <a:pt x="38" y="92"/>
                </a:cubicBezTo>
                <a:cubicBezTo>
                  <a:pt x="36" y="78"/>
                  <a:pt x="40" y="91"/>
                  <a:pt x="17" y="85"/>
                </a:cubicBezTo>
                <a:cubicBezTo>
                  <a:pt x="12" y="84"/>
                  <a:pt x="4" y="67"/>
                  <a:pt x="1" y="62"/>
                </a:cubicBezTo>
                <a:cubicBezTo>
                  <a:pt x="1" y="56"/>
                  <a:pt x="0" y="49"/>
                  <a:pt x="2" y="43"/>
                </a:cubicBezTo>
                <a:cubicBezTo>
                  <a:pt x="3" y="39"/>
                  <a:pt x="18" y="40"/>
                  <a:pt x="5" y="35"/>
                </a:cubicBezTo>
                <a:close/>
              </a:path>
            </a:pathLst>
          </a:custGeom>
          <a:solidFill>
            <a:srgbClr val="000000"/>
          </a:solidFill>
          <a:ln w="6350">
            <a:noFill/>
            <a:miter lim="800000"/>
            <a:headEnd/>
            <a:tailEnd/>
          </a:ln>
        </p:spPr>
        <p:txBody>
          <a:bodyPr wrap="none"/>
          <a:lstStyle/>
          <a:p>
            <a:endParaRPr lang="en-US"/>
          </a:p>
        </p:txBody>
      </p:sp>
      <p:sp>
        <p:nvSpPr>
          <p:cNvPr id="62475" name="Freeform 11"/>
          <p:cNvSpPr>
            <a:spLocks/>
          </p:cNvSpPr>
          <p:nvPr/>
        </p:nvSpPr>
        <p:spPr bwMode="auto">
          <a:xfrm>
            <a:off x="6032500" y="4222750"/>
            <a:ext cx="80963" cy="265113"/>
          </a:xfrm>
          <a:custGeom>
            <a:avLst/>
            <a:gdLst>
              <a:gd name="T0" fmla="*/ 19 w 51"/>
              <a:gd name="T1" fmla="*/ 0 h 167"/>
              <a:gd name="T2" fmla="*/ 1 w 51"/>
              <a:gd name="T3" fmla="*/ 13 h 167"/>
              <a:gd name="T4" fmla="*/ 6 w 51"/>
              <a:gd name="T5" fmla="*/ 58 h 167"/>
              <a:gd name="T6" fmla="*/ 10 w 51"/>
              <a:gd name="T7" fmla="*/ 87 h 167"/>
              <a:gd name="T8" fmla="*/ 19 w 51"/>
              <a:gd name="T9" fmla="*/ 159 h 167"/>
              <a:gd name="T10" fmla="*/ 51 w 51"/>
              <a:gd name="T11" fmla="*/ 166 h 167"/>
              <a:gd name="T12" fmla="*/ 37 w 51"/>
              <a:gd name="T13" fmla="*/ 76 h 167"/>
              <a:gd name="T14" fmla="*/ 36 w 51"/>
              <a:gd name="T15" fmla="*/ 69 h 167"/>
              <a:gd name="T16" fmla="*/ 34 w 51"/>
              <a:gd name="T17" fmla="*/ 15 h 167"/>
              <a:gd name="T18" fmla="*/ 19 w 51"/>
              <a:gd name="T19" fmla="*/ 0 h 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167"/>
              <a:gd name="T32" fmla="*/ 51 w 51"/>
              <a:gd name="T33" fmla="*/ 167 h 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167">
                <a:moveTo>
                  <a:pt x="19" y="0"/>
                </a:moveTo>
                <a:cubicBezTo>
                  <a:pt x="8" y="2"/>
                  <a:pt x="7" y="5"/>
                  <a:pt x="1" y="13"/>
                </a:cubicBezTo>
                <a:cubicBezTo>
                  <a:pt x="2" y="22"/>
                  <a:pt x="0" y="46"/>
                  <a:pt x="6" y="58"/>
                </a:cubicBezTo>
                <a:cubicBezTo>
                  <a:pt x="7" y="68"/>
                  <a:pt x="8" y="77"/>
                  <a:pt x="10" y="87"/>
                </a:cubicBezTo>
                <a:cubicBezTo>
                  <a:pt x="11" y="96"/>
                  <a:pt x="13" y="150"/>
                  <a:pt x="19" y="159"/>
                </a:cubicBezTo>
                <a:cubicBezTo>
                  <a:pt x="25" y="167"/>
                  <a:pt x="43" y="164"/>
                  <a:pt x="51" y="166"/>
                </a:cubicBezTo>
                <a:cubicBezTo>
                  <a:pt x="51" y="156"/>
                  <a:pt x="45" y="84"/>
                  <a:pt x="37" y="76"/>
                </a:cubicBezTo>
                <a:cubicBezTo>
                  <a:pt x="37" y="74"/>
                  <a:pt x="36" y="71"/>
                  <a:pt x="36" y="69"/>
                </a:cubicBezTo>
                <a:cubicBezTo>
                  <a:pt x="35" y="51"/>
                  <a:pt x="36" y="33"/>
                  <a:pt x="34" y="15"/>
                </a:cubicBezTo>
                <a:cubicBezTo>
                  <a:pt x="34" y="11"/>
                  <a:pt x="21" y="4"/>
                  <a:pt x="19" y="0"/>
                </a:cubicBezTo>
                <a:close/>
              </a:path>
            </a:pathLst>
          </a:custGeom>
          <a:solidFill>
            <a:srgbClr val="000000"/>
          </a:solidFill>
          <a:ln w="9525">
            <a:noFill/>
            <a:miter lim="800000"/>
            <a:headEnd/>
            <a:tailEnd/>
          </a:ln>
        </p:spPr>
        <p:txBody>
          <a:bodyPr wrap="none"/>
          <a:lstStyle/>
          <a:p>
            <a:endParaRPr lang="en-US"/>
          </a:p>
        </p:txBody>
      </p:sp>
      <p:sp>
        <p:nvSpPr>
          <p:cNvPr id="62476" name="Freeform 12"/>
          <p:cNvSpPr>
            <a:spLocks/>
          </p:cNvSpPr>
          <p:nvPr/>
        </p:nvSpPr>
        <p:spPr bwMode="auto">
          <a:xfrm>
            <a:off x="5976938" y="3189288"/>
            <a:ext cx="223837" cy="674687"/>
          </a:xfrm>
          <a:custGeom>
            <a:avLst/>
            <a:gdLst>
              <a:gd name="T0" fmla="*/ 92 w 141"/>
              <a:gd name="T1" fmla="*/ 420 h 425"/>
              <a:gd name="T2" fmla="*/ 81 w 141"/>
              <a:gd name="T3" fmla="*/ 408 h 425"/>
              <a:gd name="T4" fmla="*/ 69 w 141"/>
              <a:gd name="T5" fmla="*/ 358 h 425"/>
              <a:gd name="T6" fmla="*/ 63 w 141"/>
              <a:gd name="T7" fmla="*/ 346 h 425"/>
              <a:gd name="T8" fmla="*/ 54 w 141"/>
              <a:gd name="T9" fmla="*/ 292 h 425"/>
              <a:gd name="T10" fmla="*/ 47 w 141"/>
              <a:gd name="T11" fmla="*/ 222 h 425"/>
              <a:gd name="T12" fmla="*/ 38 w 141"/>
              <a:gd name="T13" fmla="*/ 186 h 425"/>
              <a:gd name="T14" fmla="*/ 27 w 141"/>
              <a:gd name="T15" fmla="*/ 144 h 425"/>
              <a:gd name="T16" fmla="*/ 20 w 141"/>
              <a:gd name="T17" fmla="*/ 121 h 425"/>
              <a:gd name="T18" fmla="*/ 12 w 141"/>
              <a:gd name="T19" fmla="*/ 111 h 425"/>
              <a:gd name="T20" fmla="*/ 3 w 141"/>
              <a:gd name="T21" fmla="*/ 79 h 425"/>
              <a:gd name="T22" fmla="*/ 5 w 141"/>
              <a:gd name="T23" fmla="*/ 45 h 425"/>
              <a:gd name="T24" fmla="*/ 9 w 141"/>
              <a:gd name="T25" fmla="*/ 16 h 425"/>
              <a:gd name="T26" fmla="*/ 29 w 141"/>
              <a:gd name="T27" fmla="*/ 4 h 425"/>
              <a:gd name="T28" fmla="*/ 56 w 141"/>
              <a:gd name="T29" fmla="*/ 0 h 425"/>
              <a:gd name="T30" fmla="*/ 102 w 141"/>
              <a:gd name="T31" fmla="*/ 1 h 425"/>
              <a:gd name="T32" fmla="*/ 128 w 141"/>
              <a:gd name="T33" fmla="*/ 25 h 425"/>
              <a:gd name="T34" fmla="*/ 140 w 141"/>
              <a:gd name="T35" fmla="*/ 45 h 425"/>
              <a:gd name="T36" fmla="*/ 131 w 141"/>
              <a:gd name="T37" fmla="*/ 105 h 425"/>
              <a:gd name="T38" fmla="*/ 129 w 141"/>
              <a:gd name="T39" fmla="*/ 169 h 425"/>
              <a:gd name="T40" fmla="*/ 137 w 141"/>
              <a:gd name="T41" fmla="*/ 276 h 425"/>
              <a:gd name="T42" fmla="*/ 129 w 141"/>
              <a:gd name="T43" fmla="*/ 352 h 425"/>
              <a:gd name="T44" fmla="*/ 123 w 141"/>
              <a:gd name="T45" fmla="*/ 378 h 425"/>
              <a:gd name="T46" fmla="*/ 108 w 141"/>
              <a:gd name="T47" fmla="*/ 417 h 425"/>
              <a:gd name="T48" fmla="*/ 92 w 141"/>
              <a:gd name="T49" fmla="*/ 420 h 4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1"/>
              <a:gd name="T76" fmla="*/ 0 h 425"/>
              <a:gd name="T77" fmla="*/ 141 w 141"/>
              <a:gd name="T78" fmla="*/ 425 h 4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1" h="425">
                <a:moveTo>
                  <a:pt x="92" y="420"/>
                </a:moveTo>
                <a:cubicBezTo>
                  <a:pt x="90" y="411"/>
                  <a:pt x="90" y="410"/>
                  <a:pt x="81" y="408"/>
                </a:cubicBezTo>
                <a:cubicBezTo>
                  <a:pt x="71" y="392"/>
                  <a:pt x="77" y="375"/>
                  <a:pt x="69" y="358"/>
                </a:cubicBezTo>
                <a:cubicBezTo>
                  <a:pt x="68" y="354"/>
                  <a:pt x="64" y="350"/>
                  <a:pt x="63" y="346"/>
                </a:cubicBezTo>
                <a:cubicBezTo>
                  <a:pt x="59" y="320"/>
                  <a:pt x="71" y="302"/>
                  <a:pt x="54" y="292"/>
                </a:cubicBezTo>
                <a:cubicBezTo>
                  <a:pt x="52" y="271"/>
                  <a:pt x="50" y="240"/>
                  <a:pt x="47" y="222"/>
                </a:cubicBezTo>
                <a:cubicBezTo>
                  <a:pt x="44" y="204"/>
                  <a:pt x="41" y="199"/>
                  <a:pt x="38" y="186"/>
                </a:cubicBezTo>
                <a:cubicBezTo>
                  <a:pt x="36" y="172"/>
                  <a:pt x="29" y="155"/>
                  <a:pt x="27" y="144"/>
                </a:cubicBezTo>
                <a:cubicBezTo>
                  <a:pt x="24" y="133"/>
                  <a:pt x="22" y="126"/>
                  <a:pt x="20" y="121"/>
                </a:cubicBezTo>
                <a:cubicBezTo>
                  <a:pt x="15" y="118"/>
                  <a:pt x="16" y="116"/>
                  <a:pt x="12" y="111"/>
                </a:cubicBezTo>
                <a:cubicBezTo>
                  <a:pt x="11" y="89"/>
                  <a:pt x="15" y="91"/>
                  <a:pt x="3" y="79"/>
                </a:cubicBezTo>
                <a:cubicBezTo>
                  <a:pt x="1" y="68"/>
                  <a:pt x="0" y="56"/>
                  <a:pt x="5" y="45"/>
                </a:cubicBezTo>
                <a:cubicBezTo>
                  <a:pt x="7" y="36"/>
                  <a:pt x="2" y="21"/>
                  <a:pt x="9" y="16"/>
                </a:cubicBezTo>
                <a:cubicBezTo>
                  <a:pt x="12" y="8"/>
                  <a:pt x="21" y="6"/>
                  <a:pt x="29" y="4"/>
                </a:cubicBezTo>
                <a:cubicBezTo>
                  <a:pt x="36" y="1"/>
                  <a:pt x="49" y="1"/>
                  <a:pt x="56" y="0"/>
                </a:cubicBezTo>
                <a:cubicBezTo>
                  <a:pt x="71" y="0"/>
                  <a:pt x="87" y="0"/>
                  <a:pt x="102" y="1"/>
                </a:cubicBezTo>
                <a:cubicBezTo>
                  <a:pt x="106" y="1"/>
                  <a:pt x="122" y="21"/>
                  <a:pt x="128" y="25"/>
                </a:cubicBezTo>
                <a:cubicBezTo>
                  <a:pt x="134" y="33"/>
                  <a:pt x="136" y="37"/>
                  <a:pt x="140" y="45"/>
                </a:cubicBezTo>
                <a:cubicBezTo>
                  <a:pt x="141" y="59"/>
                  <a:pt x="133" y="84"/>
                  <a:pt x="131" y="105"/>
                </a:cubicBezTo>
                <a:cubicBezTo>
                  <a:pt x="129" y="126"/>
                  <a:pt x="128" y="141"/>
                  <a:pt x="129" y="169"/>
                </a:cubicBezTo>
                <a:cubicBezTo>
                  <a:pt x="130" y="197"/>
                  <a:pt x="137" y="246"/>
                  <a:pt x="137" y="276"/>
                </a:cubicBezTo>
                <a:cubicBezTo>
                  <a:pt x="137" y="306"/>
                  <a:pt x="131" y="335"/>
                  <a:pt x="129" y="352"/>
                </a:cubicBezTo>
                <a:cubicBezTo>
                  <a:pt x="127" y="361"/>
                  <a:pt x="125" y="369"/>
                  <a:pt x="123" y="378"/>
                </a:cubicBezTo>
                <a:cubicBezTo>
                  <a:pt x="122" y="389"/>
                  <a:pt x="120" y="413"/>
                  <a:pt x="108" y="417"/>
                </a:cubicBezTo>
                <a:cubicBezTo>
                  <a:pt x="103" y="421"/>
                  <a:pt x="97" y="425"/>
                  <a:pt x="92" y="420"/>
                </a:cubicBezTo>
                <a:close/>
              </a:path>
            </a:pathLst>
          </a:custGeom>
          <a:solidFill>
            <a:srgbClr val="000000"/>
          </a:solidFill>
          <a:ln w="9525">
            <a:noFill/>
            <a:miter lim="800000"/>
            <a:headEnd/>
            <a:tailEnd/>
          </a:ln>
        </p:spPr>
        <p:txBody>
          <a:bodyPr wrap="none"/>
          <a:lstStyle/>
          <a:p>
            <a:endParaRPr lang="en-US"/>
          </a:p>
        </p:txBody>
      </p:sp>
      <p:sp>
        <p:nvSpPr>
          <p:cNvPr id="62477" name="Freeform 13"/>
          <p:cNvSpPr>
            <a:spLocks/>
          </p:cNvSpPr>
          <p:nvPr/>
        </p:nvSpPr>
        <p:spPr bwMode="auto">
          <a:xfrm>
            <a:off x="5951538" y="2260600"/>
            <a:ext cx="277812" cy="631825"/>
          </a:xfrm>
          <a:custGeom>
            <a:avLst/>
            <a:gdLst>
              <a:gd name="T0" fmla="*/ 10 w 175"/>
              <a:gd name="T1" fmla="*/ 0 h 398"/>
              <a:gd name="T2" fmla="*/ 1 w 175"/>
              <a:gd name="T3" fmla="*/ 15 h 398"/>
              <a:gd name="T4" fmla="*/ 9 w 175"/>
              <a:gd name="T5" fmla="*/ 69 h 398"/>
              <a:gd name="T6" fmla="*/ 15 w 175"/>
              <a:gd name="T7" fmla="*/ 124 h 398"/>
              <a:gd name="T8" fmla="*/ 27 w 175"/>
              <a:gd name="T9" fmla="*/ 178 h 398"/>
              <a:gd name="T10" fmla="*/ 25 w 175"/>
              <a:gd name="T11" fmla="*/ 205 h 398"/>
              <a:gd name="T12" fmla="*/ 33 w 175"/>
              <a:gd name="T13" fmla="*/ 249 h 398"/>
              <a:gd name="T14" fmla="*/ 27 w 175"/>
              <a:gd name="T15" fmla="*/ 309 h 398"/>
              <a:gd name="T16" fmla="*/ 21 w 175"/>
              <a:gd name="T17" fmla="*/ 334 h 398"/>
              <a:gd name="T18" fmla="*/ 22 w 175"/>
              <a:gd name="T19" fmla="*/ 349 h 398"/>
              <a:gd name="T20" fmla="*/ 36 w 175"/>
              <a:gd name="T21" fmla="*/ 357 h 398"/>
              <a:gd name="T22" fmla="*/ 67 w 175"/>
              <a:gd name="T23" fmla="*/ 358 h 398"/>
              <a:gd name="T24" fmla="*/ 75 w 175"/>
              <a:gd name="T25" fmla="*/ 397 h 398"/>
              <a:gd name="T26" fmla="*/ 88 w 175"/>
              <a:gd name="T27" fmla="*/ 396 h 398"/>
              <a:gd name="T28" fmla="*/ 97 w 175"/>
              <a:gd name="T29" fmla="*/ 382 h 398"/>
              <a:gd name="T30" fmla="*/ 117 w 175"/>
              <a:gd name="T31" fmla="*/ 381 h 398"/>
              <a:gd name="T32" fmla="*/ 139 w 175"/>
              <a:gd name="T33" fmla="*/ 357 h 398"/>
              <a:gd name="T34" fmla="*/ 175 w 175"/>
              <a:gd name="T35" fmla="*/ 355 h 398"/>
              <a:gd name="T36" fmla="*/ 174 w 175"/>
              <a:gd name="T37" fmla="*/ 334 h 398"/>
              <a:gd name="T38" fmla="*/ 162 w 175"/>
              <a:gd name="T39" fmla="*/ 321 h 398"/>
              <a:gd name="T40" fmla="*/ 145 w 175"/>
              <a:gd name="T41" fmla="*/ 286 h 398"/>
              <a:gd name="T42" fmla="*/ 127 w 175"/>
              <a:gd name="T43" fmla="*/ 243 h 398"/>
              <a:gd name="T44" fmla="*/ 109 w 175"/>
              <a:gd name="T45" fmla="*/ 171 h 398"/>
              <a:gd name="T46" fmla="*/ 97 w 175"/>
              <a:gd name="T47" fmla="*/ 135 h 398"/>
              <a:gd name="T48" fmla="*/ 85 w 175"/>
              <a:gd name="T49" fmla="*/ 111 h 398"/>
              <a:gd name="T50" fmla="*/ 66 w 175"/>
              <a:gd name="T51" fmla="*/ 63 h 398"/>
              <a:gd name="T52" fmla="*/ 46 w 175"/>
              <a:gd name="T53" fmla="*/ 33 h 398"/>
              <a:gd name="T54" fmla="*/ 30 w 175"/>
              <a:gd name="T55" fmla="*/ 18 h 398"/>
              <a:gd name="T56" fmla="*/ 13 w 175"/>
              <a:gd name="T57" fmla="*/ 9 h 398"/>
              <a:gd name="T58" fmla="*/ 10 w 175"/>
              <a:gd name="T59" fmla="*/ 0 h 3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5"/>
              <a:gd name="T91" fmla="*/ 0 h 398"/>
              <a:gd name="T92" fmla="*/ 175 w 175"/>
              <a:gd name="T93" fmla="*/ 398 h 3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5" h="398">
                <a:moveTo>
                  <a:pt x="10" y="0"/>
                </a:moveTo>
                <a:cubicBezTo>
                  <a:pt x="9" y="8"/>
                  <a:pt x="5" y="8"/>
                  <a:pt x="1" y="15"/>
                </a:cubicBezTo>
                <a:cubicBezTo>
                  <a:pt x="3" y="49"/>
                  <a:pt x="0" y="48"/>
                  <a:pt x="9" y="69"/>
                </a:cubicBezTo>
                <a:cubicBezTo>
                  <a:pt x="9" y="86"/>
                  <a:pt x="7" y="108"/>
                  <a:pt x="15" y="124"/>
                </a:cubicBezTo>
                <a:cubicBezTo>
                  <a:pt x="18" y="145"/>
                  <a:pt x="10" y="164"/>
                  <a:pt x="27" y="178"/>
                </a:cubicBezTo>
                <a:cubicBezTo>
                  <a:pt x="30" y="191"/>
                  <a:pt x="25" y="183"/>
                  <a:pt x="25" y="205"/>
                </a:cubicBezTo>
                <a:cubicBezTo>
                  <a:pt x="26" y="217"/>
                  <a:pt x="33" y="232"/>
                  <a:pt x="33" y="249"/>
                </a:cubicBezTo>
                <a:cubicBezTo>
                  <a:pt x="33" y="266"/>
                  <a:pt x="29" y="295"/>
                  <a:pt x="27" y="309"/>
                </a:cubicBezTo>
                <a:cubicBezTo>
                  <a:pt x="26" y="323"/>
                  <a:pt x="14" y="326"/>
                  <a:pt x="21" y="334"/>
                </a:cubicBezTo>
                <a:cubicBezTo>
                  <a:pt x="20" y="341"/>
                  <a:pt x="20" y="345"/>
                  <a:pt x="22" y="349"/>
                </a:cubicBezTo>
                <a:cubicBezTo>
                  <a:pt x="24" y="353"/>
                  <a:pt x="29" y="356"/>
                  <a:pt x="36" y="357"/>
                </a:cubicBezTo>
                <a:cubicBezTo>
                  <a:pt x="43" y="358"/>
                  <a:pt x="61" y="351"/>
                  <a:pt x="67" y="358"/>
                </a:cubicBezTo>
                <a:cubicBezTo>
                  <a:pt x="75" y="368"/>
                  <a:pt x="75" y="397"/>
                  <a:pt x="75" y="397"/>
                </a:cubicBezTo>
                <a:cubicBezTo>
                  <a:pt x="79" y="397"/>
                  <a:pt x="84" y="398"/>
                  <a:pt x="88" y="396"/>
                </a:cubicBezTo>
                <a:cubicBezTo>
                  <a:pt x="93" y="394"/>
                  <a:pt x="91" y="383"/>
                  <a:pt x="97" y="382"/>
                </a:cubicBezTo>
                <a:cubicBezTo>
                  <a:pt x="103" y="380"/>
                  <a:pt x="110" y="381"/>
                  <a:pt x="117" y="381"/>
                </a:cubicBezTo>
                <a:cubicBezTo>
                  <a:pt x="128" y="375"/>
                  <a:pt x="123" y="358"/>
                  <a:pt x="139" y="357"/>
                </a:cubicBezTo>
                <a:cubicBezTo>
                  <a:pt x="151" y="356"/>
                  <a:pt x="163" y="356"/>
                  <a:pt x="175" y="355"/>
                </a:cubicBezTo>
                <a:cubicBezTo>
                  <a:pt x="175" y="348"/>
                  <a:pt x="175" y="341"/>
                  <a:pt x="174" y="334"/>
                </a:cubicBezTo>
                <a:cubicBezTo>
                  <a:pt x="173" y="328"/>
                  <a:pt x="162" y="321"/>
                  <a:pt x="162" y="321"/>
                </a:cubicBezTo>
                <a:cubicBezTo>
                  <a:pt x="156" y="305"/>
                  <a:pt x="161" y="296"/>
                  <a:pt x="145" y="286"/>
                </a:cubicBezTo>
                <a:cubicBezTo>
                  <a:pt x="135" y="272"/>
                  <a:pt x="138" y="258"/>
                  <a:pt x="127" y="243"/>
                </a:cubicBezTo>
                <a:cubicBezTo>
                  <a:pt x="121" y="211"/>
                  <a:pt x="127" y="195"/>
                  <a:pt x="109" y="171"/>
                </a:cubicBezTo>
                <a:cubicBezTo>
                  <a:pt x="106" y="142"/>
                  <a:pt x="113" y="145"/>
                  <a:pt x="97" y="135"/>
                </a:cubicBezTo>
                <a:cubicBezTo>
                  <a:pt x="95" y="127"/>
                  <a:pt x="90" y="118"/>
                  <a:pt x="85" y="111"/>
                </a:cubicBezTo>
                <a:cubicBezTo>
                  <a:pt x="81" y="93"/>
                  <a:pt x="88" y="67"/>
                  <a:pt x="66" y="63"/>
                </a:cubicBezTo>
                <a:cubicBezTo>
                  <a:pt x="59" y="51"/>
                  <a:pt x="55" y="42"/>
                  <a:pt x="46" y="33"/>
                </a:cubicBezTo>
                <a:cubicBezTo>
                  <a:pt x="40" y="26"/>
                  <a:pt x="35" y="22"/>
                  <a:pt x="30" y="18"/>
                </a:cubicBezTo>
                <a:cubicBezTo>
                  <a:pt x="25" y="14"/>
                  <a:pt x="16" y="12"/>
                  <a:pt x="13" y="9"/>
                </a:cubicBezTo>
                <a:cubicBezTo>
                  <a:pt x="9" y="3"/>
                  <a:pt x="10" y="6"/>
                  <a:pt x="10" y="0"/>
                </a:cubicBezTo>
                <a:close/>
              </a:path>
            </a:pathLst>
          </a:custGeom>
          <a:solidFill>
            <a:srgbClr val="000000"/>
          </a:solidFill>
          <a:ln w="3175">
            <a:noFill/>
            <a:miter lim="800000"/>
            <a:headEnd/>
            <a:tailEnd/>
          </a:ln>
        </p:spPr>
        <p:txBody>
          <a:bodyPr wrap="none"/>
          <a:lstStyle/>
          <a:p>
            <a:endParaRPr lang="en-US"/>
          </a:p>
        </p:txBody>
      </p:sp>
      <p:sp>
        <p:nvSpPr>
          <p:cNvPr id="62478" name="Oval 14"/>
          <p:cNvSpPr>
            <a:spLocks noChangeArrowheads="1"/>
          </p:cNvSpPr>
          <p:nvPr/>
        </p:nvSpPr>
        <p:spPr bwMode="auto">
          <a:xfrm>
            <a:off x="4637088" y="2474913"/>
            <a:ext cx="65087" cy="42862"/>
          </a:xfrm>
          <a:prstGeom prst="ellipse">
            <a:avLst/>
          </a:prstGeom>
          <a:solidFill>
            <a:srgbClr val="333333"/>
          </a:solidFill>
          <a:ln w="9525">
            <a:noFill/>
            <a:miter lim="800000"/>
            <a:headEnd/>
            <a:tailEnd/>
          </a:ln>
        </p:spPr>
        <p:txBody>
          <a:bodyPr wrap="none" anchor="ctr"/>
          <a:lstStyle/>
          <a:p>
            <a:endParaRPr lang="en-US"/>
          </a:p>
        </p:txBody>
      </p:sp>
      <p:sp>
        <p:nvSpPr>
          <p:cNvPr id="62479" name="Freeform 16"/>
          <p:cNvSpPr>
            <a:spLocks/>
          </p:cNvSpPr>
          <p:nvPr/>
        </p:nvSpPr>
        <p:spPr bwMode="auto">
          <a:xfrm>
            <a:off x="4638675" y="2354263"/>
            <a:ext cx="74613" cy="46037"/>
          </a:xfrm>
          <a:custGeom>
            <a:avLst/>
            <a:gdLst>
              <a:gd name="T0" fmla="*/ 0 w 34"/>
              <a:gd name="T1" fmla="*/ 12 h 26"/>
              <a:gd name="T2" fmla="*/ 6 w 34"/>
              <a:gd name="T3" fmla="*/ 21 h 26"/>
              <a:gd name="T4" fmla="*/ 24 w 34"/>
              <a:gd name="T5" fmla="*/ 26 h 26"/>
              <a:gd name="T6" fmla="*/ 34 w 34"/>
              <a:gd name="T7" fmla="*/ 14 h 26"/>
              <a:gd name="T8" fmla="*/ 19 w 34"/>
              <a:gd name="T9" fmla="*/ 0 h 26"/>
              <a:gd name="T10" fmla="*/ 7 w 34"/>
              <a:gd name="T11" fmla="*/ 0 h 26"/>
              <a:gd name="T12" fmla="*/ 0 w 34"/>
              <a:gd name="T13" fmla="*/ 12 h 26"/>
              <a:gd name="T14" fmla="*/ 0 60000 65536"/>
              <a:gd name="T15" fmla="*/ 0 60000 65536"/>
              <a:gd name="T16" fmla="*/ 0 60000 65536"/>
              <a:gd name="T17" fmla="*/ 0 60000 65536"/>
              <a:gd name="T18" fmla="*/ 0 60000 65536"/>
              <a:gd name="T19" fmla="*/ 0 60000 65536"/>
              <a:gd name="T20" fmla="*/ 0 60000 65536"/>
              <a:gd name="T21" fmla="*/ 0 w 34"/>
              <a:gd name="T22" fmla="*/ 0 h 26"/>
              <a:gd name="T23" fmla="*/ 34 w 3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6">
                <a:moveTo>
                  <a:pt x="0" y="12"/>
                </a:moveTo>
                <a:lnTo>
                  <a:pt x="6" y="21"/>
                </a:lnTo>
                <a:lnTo>
                  <a:pt x="24" y="26"/>
                </a:lnTo>
                <a:lnTo>
                  <a:pt x="34" y="14"/>
                </a:lnTo>
                <a:lnTo>
                  <a:pt x="19" y="0"/>
                </a:lnTo>
                <a:lnTo>
                  <a:pt x="7" y="0"/>
                </a:lnTo>
                <a:lnTo>
                  <a:pt x="0" y="12"/>
                </a:lnTo>
                <a:close/>
              </a:path>
            </a:pathLst>
          </a:custGeom>
          <a:solidFill>
            <a:srgbClr val="333333"/>
          </a:solidFill>
          <a:ln w="9525">
            <a:noFill/>
            <a:miter lim="800000"/>
            <a:headEnd/>
            <a:tailEnd/>
          </a:ln>
        </p:spPr>
        <p:txBody>
          <a:bodyPr wrap="none"/>
          <a:lstStyle/>
          <a:p>
            <a:endParaRPr lang="en-US"/>
          </a:p>
        </p:txBody>
      </p:sp>
      <p:sp>
        <p:nvSpPr>
          <p:cNvPr id="62480" name="Oval 17"/>
          <p:cNvSpPr>
            <a:spLocks noChangeAspect="1" noChangeArrowheads="1"/>
          </p:cNvSpPr>
          <p:nvPr/>
        </p:nvSpPr>
        <p:spPr bwMode="auto">
          <a:xfrm>
            <a:off x="4651375" y="2590800"/>
            <a:ext cx="46038" cy="30163"/>
          </a:xfrm>
          <a:prstGeom prst="ellipse">
            <a:avLst/>
          </a:prstGeom>
          <a:solidFill>
            <a:srgbClr val="333333"/>
          </a:solidFill>
          <a:ln w="9525">
            <a:noFill/>
            <a:miter lim="800000"/>
            <a:headEnd/>
            <a:tailEnd/>
          </a:ln>
        </p:spPr>
        <p:txBody>
          <a:bodyPr wrap="none" anchor="ctr"/>
          <a:lstStyle/>
          <a:p>
            <a:endParaRPr lang="en-US"/>
          </a:p>
        </p:txBody>
      </p:sp>
      <p:sp>
        <p:nvSpPr>
          <p:cNvPr id="62481" name="Oval 18"/>
          <p:cNvSpPr>
            <a:spLocks noChangeAspect="1" noChangeArrowheads="1"/>
          </p:cNvSpPr>
          <p:nvPr/>
        </p:nvSpPr>
        <p:spPr bwMode="auto">
          <a:xfrm rot="1354177">
            <a:off x="4660900" y="2709863"/>
            <a:ext cx="46038" cy="30162"/>
          </a:xfrm>
          <a:prstGeom prst="ellipse">
            <a:avLst/>
          </a:prstGeom>
          <a:solidFill>
            <a:srgbClr val="808080"/>
          </a:solidFill>
          <a:ln w="9525">
            <a:noFill/>
            <a:miter lim="800000"/>
            <a:headEnd/>
            <a:tailEnd/>
          </a:ln>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r>
              <a:rPr lang="en-US" smtClean="0"/>
              <a:t>Significant Figures</a:t>
            </a:r>
          </a:p>
        </p:txBody>
      </p:sp>
      <p:sp>
        <p:nvSpPr>
          <p:cNvPr id="319491" name="Rectangle 3"/>
          <p:cNvSpPr>
            <a:spLocks noGrp="1" noChangeArrowheads="1"/>
          </p:cNvSpPr>
          <p:nvPr>
            <p:ph type="body" idx="1"/>
          </p:nvPr>
        </p:nvSpPr>
        <p:spPr>
          <a:xfrm>
            <a:off x="301625" y="1524000"/>
            <a:ext cx="8842375" cy="2714625"/>
          </a:xfrm>
        </p:spPr>
        <p:txBody>
          <a:bodyPr/>
          <a:lstStyle/>
          <a:p>
            <a:pPr eaLnBrk="1" hangingPunct="1"/>
            <a:r>
              <a:rPr lang="en-US" smtClean="0"/>
              <a:t>Calculating with Sig Figs (con’t)</a:t>
            </a:r>
            <a:endParaRPr lang="en-US" b="0" smtClean="0"/>
          </a:p>
          <a:p>
            <a:pPr lvl="1" eaLnBrk="1" hangingPunct="1">
              <a:spcBef>
                <a:spcPct val="30000"/>
              </a:spcBef>
            </a:pPr>
            <a:r>
              <a:rPr lang="en-US" u="sng" smtClean="0"/>
              <a:t>Add/Subtract</a:t>
            </a:r>
            <a:r>
              <a:rPr lang="en-US" smtClean="0"/>
              <a:t> - The # with the lowest decimal value determines the place of the last sig fig in the answer.</a:t>
            </a:r>
          </a:p>
        </p:txBody>
      </p:sp>
      <p:sp>
        <p:nvSpPr>
          <p:cNvPr id="1020932" name="Text Box 4"/>
          <p:cNvSpPr txBox="1">
            <a:spLocks noChangeArrowheads="1"/>
          </p:cNvSpPr>
          <p:nvPr/>
        </p:nvSpPr>
        <p:spPr bwMode="auto">
          <a:xfrm>
            <a:off x="68263" y="4279900"/>
            <a:ext cx="2846387" cy="2062163"/>
          </a:xfrm>
          <a:prstGeom prst="rect">
            <a:avLst/>
          </a:prstGeom>
          <a:noFill/>
          <a:ln w="12700" cap="sq">
            <a:noFill/>
            <a:miter lim="800000"/>
            <a:headEnd type="none" w="sm" len="sm"/>
            <a:tailEnd type="none" w="sm" len="sm"/>
          </a:ln>
        </p:spPr>
        <p:txBody>
          <a:bodyPr>
            <a:spAutoFit/>
          </a:bodyPr>
          <a:lstStyle/>
          <a:p>
            <a:pPr eaLnBrk="0" hangingPunct="0">
              <a:spcBef>
                <a:spcPct val="20000"/>
              </a:spcBef>
            </a:pPr>
            <a:r>
              <a:rPr lang="en-US" sz="3800"/>
              <a:t>   3.75 mL</a:t>
            </a:r>
          </a:p>
          <a:p>
            <a:pPr eaLnBrk="0" hangingPunct="0">
              <a:spcBef>
                <a:spcPct val="20000"/>
              </a:spcBef>
            </a:pPr>
            <a:r>
              <a:rPr lang="en-US" sz="3800" u="sng"/>
              <a:t>+ 4.1   mL</a:t>
            </a:r>
            <a:endParaRPr lang="en-US" sz="3800"/>
          </a:p>
          <a:p>
            <a:pPr eaLnBrk="0" hangingPunct="0">
              <a:spcBef>
                <a:spcPct val="20000"/>
              </a:spcBef>
            </a:pPr>
            <a:r>
              <a:rPr lang="en-US" sz="3800"/>
              <a:t>   7.85 mL</a:t>
            </a:r>
          </a:p>
        </p:txBody>
      </p:sp>
      <p:sp>
        <p:nvSpPr>
          <p:cNvPr id="1020933" name="Text Box 5"/>
          <p:cNvSpPr txBox="1">
            <a:spLocks noChangeArrowheads="1"/>
          </p:cNvSpPr>
          <p:nvPr/>
        </p:nvSpPr>
        <p:spPr bwMode="auto">
          <a:xfrm>
            <a:off x="5140325" y="4267200"/>
            <a:ext cx="4003675" cy="2062163"/>
          </a:xfrm>
          <a:prstGeom prst="rect">
            <a:avLst/>
          </a:prstGeom>
          <a:noFill/>
          <a:ln w="12700" cap="sq">
            <a:noFill/>
            <a:miter lim="800000"/>
            <a:headEnd type="none" w="sm" len="sm"/>
            <a:tailEnd type="none" w="sm" len="sm"/>
          </a:ln>
        </p:spPr>
        <p:txBody>
          <a:bodyPr>
            <a:spAutoFit/>
          </a:bodyPr>
          <a:lstStyle/>
          <a:p>
            <a:pPr eaLnBrk="0" hangingPunct="0">
              <a:spcBef>
                <a:spcPct val="20000"/>
              </a:spcBef>
            </a:pPr>
            <a:r>
              <a:rPr lang="en-US" sz="3800"/>
              <a:t>   224 g</a:t>
            </a:r>
          </a:p>
          <a:p>
            <a:pPr eaLnBrk="0" hangingPunct="0">
              <a:spcBef>
                <a:spcPct val="20000"/>
              </a:spcBef>
            </a:pPr>
            <a:r>
              <a:rPr lang="en-US" sz="3800" u="sng"/>
              <a:t>+ 130 g</a:t>
            </a:r>
            <a:endParaRPr lang="en-US" sz="3800"/>
          </a:p>
          <a:p>
            <a:pPr eaLnBrk="0" hangingPunct="0">
              <a:spcBef>
                <a:spcPct val="20000"/>
              </a:spcBef>
            </a:pPr>
            <a:r>
              <a:rPr lang="en-US" sz="3800"/>
              <a:t>   354 g </a:t>
            </a:r>
          </a:p>
        </p:txBody>
      </p:sp>
      <p:sp>
        <p:nvSpPr>
          <p:cNvPr id="1020934" name="Rectangle 6"/>
          <p:cNvSpPr>
            <a:spLocks noChangeArrowheads="1"/>
          </p:cNvSpPr>
          <p:nvPr/>
        </p:nvSpPr>
        <p:spPr bwMode="auto">
          <a:xfrm>
            <a:off x="2430463" y="5661025"/>
            <a:ext cx="2266950" cy="671513"/>
          </a:xfrm>
          <a:prstGeom prst="rect">
            <a:avLst/>
          </a:prstGeom>
          <a:noFill/>
          <a:ln w="12700" cap="sq">
            <a:noFill/>
            <a:miter lim="800000"/>
            <a:headEnd type="none" w="sm" len="sm"/>
            <a:tailEnd type="none" w="sm" len="sm"/>
          </a:ln>
        </p:spPr>
        <p:txBody>
          <a:bodyPr wrap="none">
            <a:spAutoFit/>
          </a:bodyPr>
          <a:lstStyle/>
          <a:p>
            <a:pPr eaLnBrk="0" hangingPunct="0"/>
            <a:r>
              <a:rPr lang="en-US" sz="3800">
                <a:sym typeface="Symbol" pitchFamily="18" charset="2"/>
              </a:rPr>
              <a:t> 7.9 mL</a:t>
            </a:r>
            <a:endParaRPr lang="en-US" sz="3800"/>
          </a:p>
        </p:txBody>
      </p:sp>
      <p:sp>
        <p:nvSpPr>
          <p:cNvPr id="1020935" name="Rectangle 7"/>
          <p:cNvSpPr>
            <a:spLocks noChangeArrowheads="1"/>
          </p:cNvSpPr>
          <p:nvPr/>
        </p:nvSpPr>
        <p:spPr bwMode="auto">
          <a:xfrm>
            <a:off x="6911975" y="5649913"/>
            <a:ext cx="2232025" cy="720725"/>
          </a:xfrm>
          <a:prstGeom prst="rect">
            <a:avLst/>
          </a:prstGeom>
          <a:solidFill>
            <a:schemeClr val="bg1"/>
          </a:solidFill>
          <a:ln w="12700" cap="sq">
            <a:noFill/>
            <a:miter lim="800000"/>
            <a:headEnd type="none" w="sm" len="sm"/>
            <a:tailEnd type="none" w="sm" len="sm"/>
          </a:ln>
        </p:spPr>
        <p:txBody>
          <a:bodyPr/>
          <a:lstStyle/>
          <a:p>
            <a:pPr eaLnBrk="0" hangingPunct="0"/>
            <a:r>
              <a:rPr lang="en-US" sz="3800">
                <a:sym typeface="Symbol" pitchFamily="18" charset="2"/>
              </a:rPr>
              <a:t> 350 g</a:t>
            </a:r>
            <a:endParaRPr lang="en-US" sz="3800"/>
          </a:p>
        </p:txBody>
      </p:sp>
      <p:sp>
        <p:nvSpPr>
          <p:cNvPr id="1020936" name="Line 8"/>
          <p:cNvSpPr>
            <a:spLocks noChangeShapeType="1"/>
          </p:cNvSpPr>
          <p:nvPr/>
        </p:nvSpPr>
        <p:spPr bwMode="auto">
          <a:xfrm>
            <a:off x="1231900" y="4291013"/>
            <a:ext cx="0" cy="2011362"/>
          </a:xfrm>
          <a:prstGeom prst="line">
            <a:avLst/>
          </a:prstGeom>
          <a:noFill/>
          <a:ln w="38100" cap="sq">
            <a:solidFill>
              <a:schemeClr val="tx2"/>
            </a:solidFill>
            <a:round/>
            <a:headEnd type="none" w="sm" len="sm"/>
            <a:tailEnd type="none" w="sm" len="sm"/>
          </a:ln>
        </p:spPr>
        <p:txBody>
          <a:bodyPr wrap="none" anchor="ctr"/>
          <a:lstStyle/>
          <a:p>
            <a:endParaRPr lang="en-US"/>
          </a:p>
        </p:txBody>
      </p:sp>
      <p:sp>
        <p:nvSpPr>
          <p:cNvPr id="1020937" name="Line 9"/>
          <p:cNvSpPr>
            <a:spLocks noChangeShapeType="1"/>
          </p:cNvSpPr>
          <p:nvPr/>
        </p:nvSpPr>
        <p:spPr bwMode="auto">
          <a:xfrm>
            <a:off x="6189663" y="4291013"/>
            <a:ext cx="0" cy="2011362"/>
          </a:xfrm>
          <a:prstGeom prst="line">
            <a:avLst/>
          </a:prstGeom>
          <a:noFill/>
          <a:ln w="38100" cap="sq">
            <a:solidFill>
              <a:schemeClr val="tx2"/>
            </a:solidFill>
            <a:round/>
            <a:headEnd type="none" w="sm" len="sm"/>
            <a:tailEnd type="none" w="sm" len="sm"/>
          </a:ln>
        </p:spPr>
        <p:txBody>
          <a:bodyPr wrap="none" anchor="ctr"/>
          <a:lstStyle/>
          <a:p>
            <a:endParaRPr lang="en-US"/>
          </a:p>
        </p:txBody>
      </p:sp>
      <p:sp>
        <p:nvSpPr>
          <p:cNvPr id="1020938" name="Text Box 10"/>
          <p:cNvSpPr txBox="1">
            <a:spLocks noChangeArrowheads="1"/>
          </p:cNvSpPr>
          <p:nvPr/>
        </p:nvSpPr>
        <p:spPr bwMode="auto">
          <a:xfrm>
            <a:off x="68263" y="4279900"/>
            <a:ext cx="2846387" cy="2062163"/>
          </a:xfrm>
          <a:prstGeom prst="rect">
            <a:avLst/>
          </a:prstGeom>
          <a:noFill/>
          <a:ln w="12700" cap="sq">
            <a:noFill/>
            <a:miter lim="800000"/>
            <a:headEnd type="none" w="sm" len="sm"/>
            <a:tailEnd type="none" w="sm" len="sm"/>
          </a:ln>
        </p:spPr>
        <p:txBody>
          <a:bodyPr>
            <a:spAutoFit/>
          </a:bodyPr>
          <a:lstStyle/>
          <a:p>
            <a:pPr eaLnBrk="0" hangingPunct="0">
              <a:spcBef>
                <a:spcPct val="20000"/>
              </a:spcBef>
            </a:pPr>
            <a:r>
              <a:rPr lang="en-US" sz="3800"/>
              <a:t>   3.7</a:t>
            </a:r>
            <a:r>
              <a:rPr lang="en-US" sz="3800">
                <a:solidFill>
                  <a:schemeClr val="tx2"/>
                </a:solidFill>
              </a:rPr>
              <a:t>5</a:t>
            </a:r>
            <a:r>
              <a:rPr lang="en-US" sz="3800"/>
              <a:t> mL</a:t>
            </a:r>
          </a:p>
          <a:p>
            <a:pPr eaLnBrk="0" hangingPunct="0">
              <a:spcBef>
                <a:spcPct val="20000"/>
              </a:spcBef>
            </a:pPr>
            <a:r>
              <a:rPr lang="en-US" sz="3800"/>
              <a:t>+ 4.</a:t>
            </a:r>
            <a:r>
              <a:rPr lang="en-US" sz="3800">
                <a:solidFill>
                  <a:schemeClr val="tx2"/>
                </a:solidFill>
              </a:rPr>
              <a:t>1</a:t>
            </a:r>
            <a:r>
              <a:rPr lang="en-US" sz="3800"/>
              <a:t>   mL</a:t>
            </a:r>
          </a:p>
          <a:p>
            <a:pPr eaLnBrk="0" hangingPunct="0">
              <a:spcBef>
                <a:spcPct val="20000"/>
              </a:spcBef>
            </a:pPr>
            <a:r>
              <a:rPr lang="en-US" sz="3800"/>
              <a:t>   7.85 mL</a:t>
            </a:r>
          </a:p>
        </p:txBody>
      </p:sp>
      <p:sp>
        <p:nvSpPr>
          <p:cNvPr id="1020939" name="Text Box 11"/>
          <p:cNvSpPr txBox="1">
            <a:spLocks noChangeArrowheads="1"/>
          </p:cNvSpPr>
          <p:nvPr/>
        </p:nvSpPr>
        <p:spPr bwMode="auto">
          <a:xfrm>
            <a:off x="5140325" y="4267200"/>
            <a:ext cx="4003675" cy="2062163"/>
          </a:xfrm>
          <a:prstGeom prst="rect">
            <a:avLst/>
          </a:prstGeom>
          <a:noFill/>
          <a:ln w="12700" cap="sq">
            <a:noFill/>
            <a:miter lim="800000"/>
            <a:headEnd type="none" w="sm" len="sm"/>
            <a:tailEnd type="none" w="sm" len="sm"/>
          </a:ln>
        </p:spPr>
        <p:txBody>
          <a:bodyPr>
            <a:spAutoFit/>
          </a:bodyPr>
          <a:lstStyle/>
          <a:p>
            <a:pPr eaLnBrk="0" hangingPunct="0">
              <a:spcBef>
                <a:spcPct val="20000"/>
              </a:spcBef>
            </a:pPr>
            <a:r>
              <a:rPr lang="en-US" sz="3800"/>
              <a:t>   22</a:t>
            </a:r>
            <a:r>
              <a:rPr lang="en-US" sz="3800">
                <a:solidFill>
                  <a:schemeClr val="tx2"/>
                </a:solidFill>
              </a:rPr>
              <a:t>4</a:t>
            </a:r>
            <a:r>
              <a:rPr lang="en-US" sz="3800"/>
              <a:t> g</a:t>
            </a:r>
          </a:p>
          <a:p>
            <a:pPr eaLnBrk="0" hangingPunct="0">
              <a:spcBef>
                <a:spcPct val="20000"/>
              </a:spcBef>
            </a:pPr>
            <a:r>
              <a:rPr lang="en-US" sz="3800"/>
              <a:t>+ 1</a:t>
            </a:r>
            <a:r>
              <a:rPr lang="en-US" sz="3800">
                <a:solidFill>
                  <a:schemeClr val="tx2"/>
                </a:solidFill>
              </a:rPr>
              <a:t>3</a:t>
            </a:r>
            <a:r>
              <a:rPr lang="en-US" sz="3800"/>
              <a:t>0 g</a:t>
            </a:r>
          </a:p>
          <a:p>
            <a:pPr eaLnBrk="0" hangingPunct="0">
              <a:spcBef>
                <a:spcPct val="20000"/>
              </a:spcBef>
            </a:pPr>
            <a:r>
              <a:rPr lang="en-US" sz="3800"/>
              <a:t>   354 g </a:t>
            </a:r>
          </a:p>
        </p:txBody>
      </p:sp>
      <p:sp>
        <p:nvSpPr>
          <p:cNvPr id="319500" name="Rectangle 12"/>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0932"/>
                                        </p:tgtEl>
                                        <p:attrNameLst>
                                          <p:attrName>style.visibility</p:attrName>
                                        </p:attrNameLst>
                                      </p:cBhvr>
                                      <p:to>
                                        <p:strVal val="visible"/>
                                      </p:to>
                                    </p:set>
                                    <p:animEffect transition="in" filter="wipe(up)">
                                      <p:cBhvr>
                                        <p:cTn id="7" dur="500"/>
                                        <p:tgtEl>
                                          <p:spTgt spid="10209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209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20936"/>
                                        </p:tgtEl>
                                        <p:attrNameLst>
                                          <p:attrName>style.visibility</p:attrName>
                                        </p:attrNameLst>
                                      </p:cBhvr>
                                      <p:to>
                                        <p:strVal val="visible"/>
                                      </p:to>
                                    </p:set>
                                    <p:animEffect transition="in" filter="wipe(up)">
                                      <p:cBhvr>
                                        <p:cTn id="16" dur="500"/>
                                        <p:tgtEl>
                                          <p:spTgt spid="10209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20934"/>
                                        </p:tgtEl>
                                        <p:attrNameLst>
                                          <p:attrName>style.visibility</p:attrName>
                                        </p:attrNameLst>
                                      </p:cBhvr>
                                      <p:to>
                                        <p:strVal val="visible"/>
                                      </p:to>
                                    </p:set>
                                    <p:animEffect transition="in" filter="wipe(left)">
                                      <p:cBhvr>
                                        <p:cTn id="21" dur="500"/>
                                        <p:tgtEl>
                                          <p:spTgt spid="10209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20933"/>
                                        </p:tgtEl>
                                        <p:attrNameLst>
                                          <p:attrName>style.visibility</p:attrName>
                                        </p:attrNameLst>
                                      </p:cBhvr>
                                      <p:to>
                                        <p:strVal val="visible"/>
                                      </p:to>
                                    </p:set>
                                    <p:animEffect transition="in" filter="wipe(up)">
                                      <p:cBhvr>
                                        <p:cTn id="26" dur="500"/>
                                        <p:tgtEl>
                                          <p:spTgt spid="10209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209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020937"/>
                                        </p:tgtEl>
                                        <p:attrNameLst>
                                          <p:attrName>style.visibility</p:attrName>
                                        </p:attrNameLst>
                                      </p:cBhvr>
                                      <p:to>
                                        <p:strVal val="visible"/>
                                      </p:to>
                                    </p:set>
                                    <p:animEffect transition="in" filter="wipe(up)">
                                      <p:cBhvr>
                                        <p:cTn id="35" dur="500"/>
                                        <p:tgtEl>
                                          <p:spTgt spid="10209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0935"/>
                                        </p:tgtEl>
                                        <p:attrNameLst>
                                          <p:attrName>style.visibility</p:attrName>
                                        </p:attrNameLst>
                                      </p:cBhvr>
                                      <p:to>
                                        <p:strVal val="visible"/>
                                      </p:to>
                                    </p:set>
                                    <p:animEffect transition="in" filter="wipe(left)">
                                      <p:cBhvr>
                                        <p:cTn id="40" dur="500"/>
                                        <p:tgtEl>
                                          <p:spTgt spid="102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2" grpId="0" autoUpdateAnimBg="0"/>
      <p:bldP spid="1020933" grpId="0" autoUpdateAnimBg="0"/>
      <p:bldP spid="1020934" grpId="0" autoUpdateAnimBg="0"/>
      <p:bldP spid="1020935" grpId="0" animBg="1" autoUpdateAnimBg="0"/>
      <p:bldP spid="1020936" grpId="0" animBg="1"/>
      <p:bldP spid="1020937" grpId="0" animBg="1"/>
      <p:bldP spid="1020938" grpId="0" autoUpdateAnimBg="0"/>
      <p:bldP spid="1020939" grpId="0"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pPr eaLnBrk="1" hangingPunct="1"/>
            <a:r>
              <a:rPr lang="en-US" smtClean="0"/>
              <a:t>Significant Figures</a:t>
            </a:r>
          </a:p>
        </p:txBody>
      </p:sp>
      <p:sp>
        <p:nvSpPr>
          <p:cNvPr id="320515" name="Rectangle 3"/>
          <p:cNvSpPr>
            <a:spLocks noGrp="1" noChangeArrowheads="1"/>
          </p:cNvSpPr>
          <p:nvPr>
            <p:ph type="body" idx="1"/>
          </p:nvPr>
        </p:nvSpPr>
        <p:spPr>
          <a:xfrm>
            <a:off x="304800" y="1524000"/>
            <a:ext cx="8839200" cy="2714625"/>
          </a:xfrm>
        </p:spPr>
        <p:txBody>
          <a:bodyPr/>
          <a:lstStyle/>
          <a:p>
            <a:pPr eaLnBrk="1" hangingPunct="1"/>
            <a:r>
              <a:rPr lang="en-US" smtClean="0"/>
              <a:t>Calculating with Sig Figs (con’t)</a:t>
            </a:r>
            <a:endParaRPr lang="en-US" b="0" smtClean="0"/>
          </a:p>
          <a:p>
            <a:pPr lvl="1" eaLnBrk="1" hangingPunct="1">
              <a:spcBef>
                <a:spcPct val="30000"/>
              </a:spcBef>
            </a:pPr>
            <a:r>
              <a:rPr lang="en-US" u="sng" smtClean="0"/>
              <a:t>Exact Numbers</a:t>
            </a:r>
            <a:r>
              <a:rPr lang="en-US" smtClean="0"/>
              <a:t> do not limit the # of sig figs in the answer.</a:t>
            </a:r>
          </a:p>
          <a:p>
            <a:pPr lvl="2" eaLnBrk="1" hangingPunct="1">
              <a:spcBef>
                <a:spcPct val="30000"/>
              </a:spcBef>
            </a:pPr>
            <a:r>
              <a:rPr lang="en-US" smtClean="0"/>
              <a:t>Counting numbers: 12 students</a:t>
            </a:r>
          </a:p>
          <a:p>
            <a:pPr lvl="2" eaLnBrk="1" hangingPunct="1">
              <a:spcBef>
                <a:spcPct val="30000"/>
              </a:spcBef>
            </a:pPr>
            <a:r>
              <a:rPr lang="en-US" smtClean="0"/>
              <a:t>Exact conversions: 1 m = 100 cm</a:t>
            </a:r>
          </a:p>
          <a:p>
            <a:pPr lvl="2" eaLnBrk="1" hangingPunct="1">
              <a:spcBef>
                <a:spcPct val="30000"/>
              </a:spcBef>
            </a:pPr>
            <a:r>
              <a:rPr lang="en-US" smtClean="0"/>
              <a:t>“1” in any conversion: 1 in = 2.54 cm</a:t>
            </a:r>
          </a:p>
        </p:txBody>
      </p:sp>
      <p:sp>
        <p:nvSpPr>
          <p:cNvPr id="320516"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pPr eaLnBrk="1" hangingPunct="1"/>
            <a:r>
              <a:rPr lang="en-US" smtClean="0"/>
              <a:t>Significant Figures</a:t>
            </a:r>
          </a:p>
        </p:txBody>
      </p:sp>
      <p:sp>
        <p:nvSpPr>
          <p:cNvPr id="321539" name="Rectangle 3"/>
          <p:cNvSpPr>
            <a:spLocks noGrp="1" noChangeArrowheads="1"/>
          </p:cNvSpPr>
          <p:nvPr>
            <p:ph type="body" sz="half" idx="1"/>
          </p:nvPr>
        </p:nvSpPr>
        <p:spPr>
          <a:xfrm>
            <a:off x="755650" y="2179638"/>
            <a:ext cx="6662738" cy="1104900"/>
          </a:xfrm>
        </p:spPr>
        <p:txBody>
          <a:bodyPr/>
          <a:lstStyle/>
          <a:p>
            <a:pPr eaLnBrk="1" hangingPunct="1">
              <a:lnSpc>
                <a:spcPct val="140000"/>
              </a:lnSpc>
              <a:buFont typeface="Wingdings" pitchFamily="2" charset="2"/>
              <a:buNone/>
            </a:pPr>
            <a:r>
              <a:rPr lang="en-US" sz="3800" b="0" smtClean="0"/>
              <a:t>5.  (15.30 g) ÷ (6.4 mL)</a:t>
            </a:r>
            <a:endParaRPr lang="en-US" sz="3800" b="0" baseline="30000" smtClean="0">
              <a:sym typeface="Symbol" pitchFamily="18" charset="2"/>
            </a:endParaRPr>
          </a:p>
        </p:txBody>
      </p:sp>
      <p:sp>
        <p:nvSpPr>
          <p:cNvPr id="321540" name="Text Box 4"/>
          <p:cNvSpPr txBox="1">
            <a:spLocks noChangeArrowheads="1"/>
          </p:cNvSpPr>
          <p:nvPr/>
        </p:nvSpPr>
        <p:spPr bwMode="auto">
          <a:xfrm>
            <a:off x="984250" y="1479550"/>
            <a:ext cx="7175500" cy="7318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n-US" sz="4200" b="1"/>
              <a:t>Practice Problems</a:t>
            </a:r>
          </a:p>
        </p:txBody>
      </p:sp>
      <p:sp>
        <p:nvSpPr>
          <p:cNvPr id="1025029" name="Rectangle 5"/>
          <p:cNvSpPr>
            <a:spLocks noChangeArrowheads="1"/>
          </p:cNvSpPr>
          <p:nvPr/>
        </p:nvSpPr>
        <p:spPr bwMode="auto">
          <a:xfrm>
            <a:off x="1652588" y="3400425"/>
            <a:ext cx="4410075" cy="1044575"/>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t>= 2.390625 g/mL</a:t>
            </a:r>
            <a:endParaRPr kumimoji="1" lang="en-US" sz="3800">
              <a:sym typeface="Symbol" pitchFamily="18" charset="2"/>
            </a:endParaRPr>
          </a:p>
        </p:txBody>
      </p:sp>
      <p:sp>
        <p:nvSpPr>
          <p:cNvPr id="1025030" name="Rectangle 6"/>
          <p:cNvSpPr>
            <a:spLocks noChangeArrowheads="1"/>
          </p:cNvSpPr>
          <p:nvPr/>
        </p:nvSpPr>
        <p:spPr bwMode="auto">
          <a:xfrm>
            <a:off x="3443288" y="5751513"/>
            <a:ext cx="3598862" cy="1106487"/>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sym typeface="Symbol" pitchFamily="18" charset="2"/>
              </a:rPr>
              <a:t> 18.1 g</a:t>
            </a:r>
            <a:endParaRPr kumimoji="1" lang="en-US" sz="3800" baseline="30000">
              <a:sym typeface="Symbol" pitchFamily="18" charset="2"/>
            </a:endParaRPr>
          </a:p>
        </p:txBody>
      </p:sp>
      <p:sp>
        <p:nvSpPr>
          <p:cNvPr id="321543" name="Text Box 7"/>
          <p:cNvSpPr txBox="1">
            <a:spLocks noChangeArrowheads="1"/>
          </p:cNvSpPr>
          <p:nvPr/>
        </p:nvSpPr>
        <p:spPr bwMode="auto">
          <a:xfrm>
            <a:off x="755650" y="4570413"/>
            <a:ext cx="4003675" cy="2062162"/>
          </a:xfrm>
          <a:prstGeom prst="rect">
            <a:avLst/>
          </a:prstGeom>
          <a:noFill/>
          <a:ln w="12700" cap="sq">
            <a:noFill/>
            <a:miter lim="800000"/>
            <a:headEnd type="none" w="sm" len="sm"/>
            <a:tailEnd type="none" w="sm" len="sm"/>
          </a:ln>
        </p:spPr>
        <p:txBody>
          <a:bodyPr>
            <a:spAutoFit/>
          </a:bodyPr>
          <a:lstStyle/>
          <a:p>
            <a:pPr eaLnBrk="0" hangingPunct="0">
              <a:spcBef>
                <a:spcPct val="20000"/>
              </a:spcBef>
              <a:tabLst>
                <a:tab pos="1370013" algn="dec"/>
                <a:tab pos="2165350" algn="l"/>
              </a:tabLst>
            </a:pPr>
            <a:r>
              <a:rPr lang="en-US" sz="3800"/>
              <a:t>6.   	18.9	g</a:t>
            </a:r>
          </a:p>
          <a:p>
            <a:pPr eaLnBrk="0" hangingPunct="0">
              <a:spcBef>
                <a:spcPct val="20000"/>
              </a:spcBef>
              <a:tabLst>
                <a:tab pos="1370013" algn="dec"/>
                <a:tab pos="2165350" algn="l"/>
              </a:tabLst>
            </a:pPr>
            <a:r>
              <a:rPr lang="en-US" sz="3800" u="sng"/>
              <a:t>	-  0.84 g</a:t>
            </a:r>
            <a:endParaRPr lang="en-US" sz="3800"/>
          </a:p>
          <a:p>
            <a:pPr eaLnBrk="0" hangingPunct="0">
              <a:spcBef>
                <a:spcPct val="20000"/>
              </a:spcBef>
              <a:tabLst>
                <a:tab pos="1370013" algn="dec"/>
                <a:tab pos="2165350" algn="l"/>
              </a:tabLst>
            </a:pPr>
            <a:r>
              <a:rPr lang="en-US" sz="3800"/>
              <a:t>	</a:t>
            </a:r>
          </a:p>
        </p:txBody>
      </p:sp>
      <p:sp>
        <p:nvSpPr>
          <p:cNvPr id="1025032" name="Rectangle 8"/>
          <p:cNvSpPr>
            <a:spLocks noChangeArrowheads="1"/>
          </p:cNvSpPr>
          <p:nvPr/>
        </p:nvSpPr>
        <p:spPr bwMode="auto">
          <a:xfrm>
            <a:off x="1589088" y="5938838"/>
            <a:ext cx="1792287" cy="671512"/>
          </a:xfrm>
          <a:prstGeom prst="rect">
            <a:avLst/>
          </a:prstGeom>
          <a:noFill/>
          <a:ln w="12700">
            <a:noFill/>
            <a:miter lim="800000"/>
            <a:headEnd type="none" w="sm" len="sm"/>
            <a:tailEnd type="none" w="sm" len="sm"/>
          </a:ln>
        </p:spPr>
        <p:txBody>
          <a:bodyPr wrap="none">
            <a:spAutoFit/>
          </a:bodyPr>
          <a:lstStyle/>
          <a:p>
            <a:pPr eaLnBrk="0" hangingPunct="0"/>
            <a:r>
              <a:rPr lang="en-US" sz="3800"/>
              <a:t>18.06 g</a:t>
            </a:r>
          </a:p>
        </p:txBody>
      </p:sp>
      <p:sp>
        <p:nvSpPr>
          <p:cNvPr id="1025033" name="Line 9"/>
          <p:cNvSpPr>
            <a:spLocks noChangeShapeType="1"/>
          </p:cNvSpPr>
          <p:nvPr/>
        </p:nvSpPr>
        <p:spPr bwMode="auto">
          <a:xfrm>
            <a:off x="2614613" y="4606925"/>
            <a:ext cx="0" cy="2011363"/>
          </a:xfrm>
          <a:prstGeom prst="line">
            <a:avLst/>
          </a:prstGeom>
          <a:noFill/>
          <a:ln w="38100" cap="sq">
            <a:solidFill>
              <a:schemeClr val="tx2"/>
            </a:solidFill>
            <a:round/>
            <a:headEnd type="none" w="sm" len="sm"/>
            <a:tailEnd type="none" w="sm" len="sm"/>
          </a:ln>
        </p:spPr>
        <p:txBody>
          <a:bodyPr wrap="none" anchor="ctr"/>
          <a:lstStyle/>
          <a:p>
            <a:endParaRPr lang="en-US"/>
          </a:p>
        </p:txBody>
      </p:sp>
      <p:sp>
        <p:nvSpPr>
          <p:cNvPr id="1025034" name="Text Box 10"/>
          <p:cNvSpPr txBox="1">
            <a:spLocks noChangeArrowheads="1"/>
          </p:cNvSpPr>
          <p:nvPr/>
        </p:nvSpPr>
        <p:spPr bwMode="auto">
          <a:xfrm>
            <a:off x="1993900" y="2928938"/>
            <a:ext cx="800100" cy="519112"/>
          </a:xfrm>
          <a:prstGeom prst="rect">
            <a:avLst/>
          </a:prstGeom>
          <a:noFill/>
          <a:ln w="12700" cap="sq">
            <a:noFill/>
            <a:miter lim="800000"/>
            <a:headEnd type="none" w="sm" len="sm"/>
            <a:tailEnd type="none" w="sm" len="sm"/>
          </a:ln>
        </p:spPr>
        <p:txBody>
          <a:bodyPr wrap="none">
            <a:spAutoFit/>
          </a:bodyPr>
          <a:lstStyle/>
          <a:p>
            <a:pPr eaLnBrk="0" hangingPunct="0"/>
            <a:r>
              <a:rPr lang="en-US" sz="2800" b="1">
                <a:solidFill>
                  <a:schemeClr val="tx2"/>
                </a:solidFill>
                <a:latin typeface="Arial Narrow" pitchFamily="34" charset="0"/>
              </a:rPr>
              <a:t>4 SF</a:t>
            </a:r>
          </a:p>
        </p:txBody>
      </p:sp>
      <p:sp>
        <p:nvSpPr>
          <p:cNvPr id="1025035" name="Text Box 11"/>
          <p:cNvSpPr txBox="1">
            <a:spLocks noChangeArrowheads="1"/>
          </p:cNvSpPr>
          <p:nvPr/>
        </p:nvSpPr>
        <p:spPr bwMode="auto">
          <a:xfrm>
            <a:off x="4446588" y="2928938"/>
            <a:ext cx="800100" cy="519112"/>
          </a:xfrm>
          <a:prstGeom prst="rect">
            <a:avLst/>
          </a:prstGeom>
          <a:noFill/>
          <a:ln w="12700" cap="sq">
            <a:noFill/>
            <a:miter lim="800000"/>
            <a:headEnd type="none" w="sm" len="sm"/>
            <a:tailEnd type="none" w="sm" len="sm"/>
          </a:ln>
        </p:spPr>
        <p:txBody>
          <a:bodyPr wrap="none">
            <a:spAutoFit/>
          </a:bodyPr>
          <a:lstStyle/>
          <a:p>
            <a:pPr eaLnBrk="0" hangingPunct="0"/>
            <a:r>
              <a:rPr lang="en-US" sz="2800" b="1">
                <a:solidFill>
                  <a:schemeClr val="tx2"/>
                </a:solidFill>
                <a:latin typeface="Arial Narrow" pitchFamily="34" charset="0"/>
              </a:rPr>
              <a:t>2 SF</a:t>
            </a:r>
          </a:p>
        </p:txBody>
      </p:sp>
      <p:grpSp>
        <p:nvGrpSpPr>
          <p:cNvPr id="2" name="Group 12"/>
          <p:cNvGrpSpPr>
            <a:grpSpLocks/>
          </p:cNvGrpSpPr>
          <p:nvPr/>
        </p:nvGrpSpPr>
        <p:grpSpPr bwMode="auto">
          <a:xfrm>
            <a:off x="5422900" y="3387725"/>
            <a:ext cx="3133725" cy="1309688"/>
            <a:chOff x="3416" y="2134"/>
            <a:chExt cx="1974" cy="825"/>
          </a:xfrm>
        </p:grpSpPr>
        <p:sp>
          <p:nvSpPr>
            <p:cNvPr id="321550" name="Rectangle 13"/>
            <p:cNvSpPr>
              <a:spLocks noChangeArrowheads="1"/>
            </p:cNvSpPr>
            <p:nvPr/>
          </p:nvSpPr>
          <p:spPr bwMode="auto">
            <a:xfrm>
              <a:off x="3416" y="2134"/>
              <a:ext cx="1974" cy="697"/>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3800">
                  <a:sym typeface="Symbol" pitchFamily="18" charset="2"/>
                </a:rPr>
                <a:t> 2.4 g/mL</a:t>
              </a:r>
              <a:endParaRPr kumimoji="1" lang="en-US" sz="3800" baseline="30000">
                <a:sym typeface="Symbol" pitchFamily="18" charset="2"/>
              </a:endParaRPr>
            </a:p>
          </p:txBody>
        </p:sp>
        <p:sp>
          <p:nvSpPr>
            <p:cNvPr id="321551" name="Text Box 14"/>
            <p:cNvSpPr txBox="1">
              <a:spLocks noChangeArrowheads="1"/>
            </p:cNvSpPr>
            <p:nvPr/>
          </p:nvSpPr>
          <p:spPr bwMode="auto">
            <a:xfrm>
              <a:off x="4154" y="2632"/>
              <a:ext cx="504" cy="327"/>
            </a:xfrm>
            <a:prstGeom prst="rect">
              <a:avLst/>
            </a:prstGeom>
            <a:noFill/>
            <a:ln w="12700" cap="sq">
              <a:noFill/>
              <a:miter lim="800000"/>
              <a:headEnd type="none" w="sm" len="sm"/>
              <a:tailEnd type="none" w="sm" len="sm"/>
            </a:ln>
          </p:spPr>
          <p:txBody>
            <a:bodyPr wrap="none">
              <a:spAutoFit/>
            </a:bodyPr>
            <a:lstStyle/>
            <a:p>
              <a:pPr eaLnBrk="0" hangingPunct="0"/>
              <a:r>
                <a:rPr lang="en-US" sz="2800" b="1">
                  <a:solidFill>
                    <a:schemeClr val="tx2"/>
                  </a:solidFill>
                  <a:latin typeface="Arial Narrow" pitchFamily="34" charset="0"/>
                </a:rPr>
                <a:t>2 SF</a:t>
              </a:r>
            </a:p>
          </p:txBody>
        </p:sp>
      </p:grpSp>
      <p:sp>
        <p:nvSpPr>
          <p:cNvPr id="321549" name="Rectangle 1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29"/>
                                        </p:tgtEl>
                                        <p:attrNameLst>
                                          <p:attrName>style.visibility</p:attrName>
                                        </p:attrNameLst>
                                      </p:cBhvr>
                                      <p:to>
                                        <p:strVal val="visible"/>
                                      </p:to>
                                    </p:set>
                                    <p:animEffect transition="in" filter="wipe(left)">
                                      <p:cBhvr>
                                        <p:cTn id="7" dur="500"/>
                                        <p:tgtEl>
                                          <p:spTgt spid="10250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5034"/>
                                        </p:tgtEl>
                                        <p:attrNameLst>
                                          <p:attrName>style.visibility</p:attrName>
                                        </p:attrNameLst>
                                      </p:cBhvr>
                                      <p:to>
                                        <p:strVal val="visible"/>
                                      </p:to>
                                    </p:set>
                                    <p:animEffect transition="in" filter="wipe(up)">
                                      <p:cBhvr>
                                        <p:cTn id="12" dur="500"/>
                                        <p:tgtEl>
                                          <p:spTgt spid="10250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5035"/>
                                        </p:tgtEl>
                                        <p:attrNameLst>
                                          <p:attrName>style.visibility</p:attrName>
                                        </p:attrNameLst>
                                      </p:cBhvr>
                                      <p:to>
                                        <p:strVal val="visible"/>
                                      </p:to>
                                    </p:set>
                                    <p:animEffect transition="in" filter="wipe(up)">
                                      <p:cBhvr>
                                        <p:cTn id="17" dur="500"/>
                                        <p:tgtEl>
                                          <p:spTgt spid="10250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5032"/>
                                        </p:tgtEl>
                                        <p:attrNameLst>
                                          <p:attrName>style.visibility</p:attrName>
                                        </p:attrNameLst>
                                      </p:cBhvr>
                                      <p:to>
                                        <p:strVal val="visible"/>
                                      </p:to>
                                    </p:set>
                                    <p:animEffect transition="in" filter="wipe(left)">
                                      <p:cBhvr>
                                        <p:cTn id="27" dur="500"/>
                                        <p:tgtEl>
                                          <p:spTgt spid="10250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5033"/>
                                        </p:tgtEl>
                                        <p:attrNameLst>
                                          <p:attrName>style.visibility</p:attrName>
                                        </p:attrNameLst>
                                      </p:cBhvr>
                                      <p:to>
                                        <p:strVal val="visible"/>
                                      </p:to>
                                    </p:set>
                                    <p:animEffect transition="in" filter="wipe(up)">
                                      <p:cBhvr>
                                        <p:cTn id="32" dur="500"/>
                                        <p:tgtEl>
                                          <p:spTgt spid="10250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5030"/>
                                        </p:tgtEl>
                                        <p:attrNameLst>
                                          <p:attrName>style.visibility</p:attrName>
                                        </p:attrNameLst>
                                      </p:cBhvr>
                                      <p:to>
                                        <p:strVal val="visible"/>
                                      </p:to>
                                    </p:set>
                                    <p:animEffect transition="in" filter="wipe(left)">
                                      <p:cBhvr>
                                        <p:cTn id="37" dur="500"/>
                                        <p:tgtEl>
                                          <p:spTgt spid="1025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9" grpId="0" autoUpdateAnimBg="0"/>
      <p:bldP spid="1025030" grpId="0" autoUpdateAnimBg="0"/>
      <p:bldP spid="1025032" grpId="0" autoUpdateAnimBg="0"/>
      <p:bldP spid="1025033" grpId="0" animBg="1"/>
      <p:bldP spid="1025034" grpId="0" autoUpdateAnimBg="0"/>
      <p:bldP spid="1025035" grpId="0"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pPr eaLnBrk="1" hangingPunct="1"/>
            <a:r>
              <a:rPr lang="en-US" smtClean="0"/>
              <a:t>Scientific Notation</a:t>
            </a:r>
          </a:p>
        </p:txBody>
      </p:sp>
      <p:sp>
        <p:nvSpPr>
          <p:cNvPr id="1027075" name="Rectangle 3"/>
          <p:cNvSpPr>
            <a:spLocks noGrp="1" noChangeArrowheads="1"/>
          </p:cNvSpPr>
          <p:nvPr>
            <p:ph type="body" idx="1"/>
          </p:nvPr>
        </p:nvSpPr>
        <p:spPr>
          <a:xfrm>
            <a:off x="304800" y="2659063"/>
            <a:ext cx="8534400" cy="3894137"/>
          </a:xfrm>
        </p:spPr>
        <p:txBody>
          <a:bodyPr/>
          <a:lstStyle/>
          <a:p>
            <a:pPr eaLnBrk="1" hangingPunct="1">
              <a:spcBef>
                <a:spcPct val="50000"/>
              </a:spcBef>
            </a:pPr>
            <a:r>
              <a:rPr lang="en-US" smtClean="0"/>
              <a:t>Converting into scientific notation:</a:t>
            </a:r>
            <a:endParaRPr lang="en-US" b="0" smtClean="0"/>
          </a:p>
          <a:p>
            <a:pPr lvl="1" eaLnBrk="1" hangingPunct="1">
              <a:spcBef>
                <a:spcPct val="50000"/>
              </a:spcBef>
            </a:pPr>
            <a:r>
              <a:rPr lang="en-US" smtClean="0"/>
              <a:t>Move decimal until there’s 1 digit to    its left.  Places moved = exponent.</a:t>
            </a:r>
          </a:p>
          <a:p>
            <a:pPr lvl="1" eaLnBrk="1" hangingPunct="1">
              <a:spcBef>
                <a:spcPct val="50000"/>
              </a:spcBef>
            </a:pPr>
            <a:r>
              <a:rPr lang="en-US" smtClean="0"/>
              <a:t>Large # (&gt;1) </a:t>
            </a:r>
            <a:r>
              <a:rPr lang="en-US" smtClean="0">
                <a:sym typeface="Symbol" pitchFamily="18" charset="2"/>
              </a:rPr>
              <a:t> positive exponent</a:t>
            </a:r>
            <a:br>
              <a:rPr lang="en-US" smtClean="0">
                <a:sym typeface="Symbol" pitchFamily="18" charset="2"/>
              </a:rPr>
            </a:br>
            <a:r>
              <a:rPr lang="en-US" smtClean="0">
                <a:sym typeface="Symbol" pitchFamily="18" charset="2"/>
              </a:rPr>
              <a:t>Small # (&lt;1)  negative exponent</a:t>
            </a:r>
          </a:p>
          <a:p>
            <a:pPr lvl="1" eaLnBrk="1" hangingPunct="1">
              <a:spcBef>
                <a:spcPct val="50000"/>
              </a:spcBef>
            </a:pPr>
            <a:r>
              <a:rPr lang="en-US" smtClean="0">
                <a:sym typeface="Symbol" pitchFamily="18" charset="2"/>
              </a:rPr>
              <a:t>Only include sig. figs.</a:t>
            </a:r>
          </a:p>
        </p:txBody>
      </p:sp>
      <p:sp>
        <p:nvSpPr>
          <p:cNvPr id="322564" name="AutoShape 4"/>
          <p:cNvSpPr>
            <a:spLocks noChangeArrowheads="1"/>
          </p:cNvSpPr>
          <p:nvPr/>
        </p:nvSpPr>
        <p:spPr bwMode="auto">
          <a:xfrm>
            <a:off x="1503363" y="1709738"/>
            <a:ext cx="6056312" cy="822325"/>
          </a:xfrm>
          <a:prstGeom prst="roundRect">
            <a:avLst>
              <a:gd name="adj" fmla="val 16667"/>
            </a:avLst>
          </a:prstGeom>
          <a:solidFill>
            <a:schemeClr val="accent1"/>
          </a:solidFill>
          <a:ln w="12700">
            <a:solidFill>
              <a:schemeClr val="bg2"/>
            </a:solidFill>
            <a:round/>
            <a:headEnd type="none" w="sm" len="sm"/>
            <a:tailEnd type="none" w="sm" len="sm"/>
          </a:ln>
        </p:spPr>
        <p:txBody>
          <a:bodyPr wrap="none" anchor="ctr"/>
          <a:lstStyle/>
          <a:p>
            <a:pPr algn="ctr" eaLnBrk="0" hangingPunct="0"/>
            <a:r>
              <a:rPr lang="en-US" sz="3600" b="1">
                <a:solidFill>
                  <a:schemeClr val="bg2"/>
                </a:solidFill>
              </a:rPr>
              <a:t>65,000 kg </a:t>
            </a:r>
            <a:r>
              <a:rPr lang="en-US" sz="3600" b="1">
                <a:solidFill>
                  <a:schemeClr val="bg2"/>
                </a:solidFill>
                <a:sym typeface="Symbol" pitchFamily="18" charset="2"/>
              </a:rPr>
              <a:t> </a:t>
            </a:r>
            <a:r>
              <a:rPr lang="en-US" sz="3600" b="1">
                <a:solidFill>
                  <a:schemeClr val="bg2"/>
                </a:solidFill>
              </a:rPr>
              <a:t>6.5 × 10</a:t>
            </a:r>
            <a:r>
              <a:rPr lang="en-US" sz="3600" b="1" baseline="30000">
                <a:solidFill>
                  <a:schemeClr val="bg2"/>
                </a:solidFill>
              </a:rPr>
              <a:t>4</a:t>
            </a:r>
            <a:r>
              <a:rPr lang="en-US" sz="3600" b="1">
                <a:solidFill>
                  <a:schemeClr val="bg2"/>
                </a:solidFill>
              </a:rPr>
              <a:t> kg</a:t>
            </a:r>
          </a:p>
        </p:txBody>
      </p:sp>
      <p:sp>
        <p:nvSpPr>
          <p:cNvPr id="322565" name="Rectangle 5"/>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075">
                                            <p:txEl>
                                              <p:pRg st="0" end="0"/>
                                            </p:txEl>
                                          </p:spTgt>
                                        </p:tgtEl>
                                        <p:attrNameLst>
                                          <p:attrName>style.visibility</p:attrName>
                                        </p:attrNameLst>
                                      </p:cBhvr>
                                      <p:to>
                                        <p:strVal val="visible"/>
                                      </p:to>
                                    </p:set>
                                    <p:animEffect transition="in" filter="wipe(left)">
                                      <p:cBhvr>
                                        <p:cTn id="7" dur="500"/>
                                        <p:tgtEl>
                                          <p:spTgt spid="1027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075">
                                            <p:txEl>
                                              <p:pRg st="1" end="1"/>
                                            </p:txEl>
                                          </p:spTgt>
                                        </p:tgtEl>
                                        <p:attrNameLst>
                                          <p:attrName>style.visibility</p:attrName>
                                        </p:attrNameLst>
                                      </p:cBhvr>
                                      <p:to>
                                        <p:strVal val="visible"/>
                                      </p:to>
                                    </p:set>
                                    <p:animEffect transition="in" filter="wipe(left)">
                                      <p:cBhvr>
                                        <p:cTn id="12" dur="500"/>
                                        <p:tgtEl>
                                          <p:spTgt spid="1027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075">
                                            <p:txEl>
                                              <p:pRg st="2" end="2"/>
                                            </p:txEl>
                                          </p:spTgt>
                                        </p:tgtEl>
                                        <p:attrNameLst>
                                          <p:attrName>style.visibility</p:attrName>
                                        </p:attrNameLst>
                                      </p:cBhvr>
                                      <p:to>
                                        <p:strVal val="visible"/>
                                      </p:to>
                                    </p:set>
                                    <p:animEffect transition="in" filter="wipe(left)">
                                      <p:cBhvr>
                                        <p:cTn id="17" dur="500"/>
                                        <p:tgtEl>
                                          <p:spTgt spid="1027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075">
                                            <p:txEl>
                                              <p:pRg st="3" end="3"/>
                                            </p:txEl>
                                          </p:spTgt>
                                        </p:tgtEl>
                                        <p:attrNameLst>
                                          <p:attrName>style.visibility</p:attrName>
                                        </p:attrNameLst>
                                      </p:cBhvr>
                                      <p:to>
                                        <p:strVal val="visible"/>
                                      </p:to>
                                    </p:set>
                                    <p:animEffect transition="in" filter="wipe(left)">
                                      <p:cBhvr>
                                        <p:cTn id="22" dur="500"/>
                                        <p:tgtEl>
                                          <p:spTgt spid="1027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075" grpId="0" build="p" bldLvl="2"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r>
              <a:rPr lang="en-US" smtClean="0"/>
              <a:t>Scientific Notation</a:t>
            </a:r>
          </a:p>
        </p:txBody>
      </p:sp>
      <p:sp>
        <p:nvSpPr>
          <p:cNvPr id="323587" name="Rectangle 3"/>
          <p:cNvSpPr>
            <a:spLocks noGrp="1" noChangeArrowheads="1"/>
          </p:cNvSpPr>
          <p:nvPr>
            <p:ph type="body" sz="half" idx="1"/>
          </p:nvPr>
        </p:nvSpPr>
        <p:spPr>
          <a:xfrm>
            <a:off x="522288" y="2179638"/>
            <a:ext cx="4491037" cy="4260850"/>
          </a:xfrm>
        </p:spPr>
        <p:txBody>
          <a:bodyPr/>
          <a:lstStyle/>
          <a:p>
            <a:pPr eaLnBrk="1" hangingPunct="1">
              <a:lnSpc>
                <a:spcPct val="140000"/>
              </a:lnSpc>
              <a:buFont typeface="Wingdings" pitchFamily="2" charset="2"/>
              <a:buNone/>
              <a:tabLst>
                <a:tab pos="965200" algn="l"/>
              </a:tabLst>
            </a:pPr>
            <a:r>
              <a:rPr lang="en-US" sz="4200" b="0" smtClean="0"/>
              <a:t>7. 	2,400,000 </a:t>
            </a:r>
            <a:r>
              <a:rPr lang="en-US" sz="4200" b="0" smtClean="0">
                <a:sym typeface="Symbol" pitchFamily="18" charset="2"/>
              </a:rPr>
              <a:t>g</a:t>
            </a:r>
            <a:endParaRPr lang="en-US" sz="4200" b="0" smtClean="0"/>
          </a:p>
          <a:p>
            <a:pPr eaLnBrk="1" hangingPunct="1">
              <a:lnSpc>
                <a:spcPct val="140000"/>
              </a:lnSpc>
              <a:buFont typeface="Wingdings" pitchFamily="2" charset="2"/>
              <a:buNone/>
              <a:tabLst>
                <a:tab pos="965200" algn="l"/>
              </a:tabLst>
            </a:pPr>
            <a:r>
              <a:rPr lang="en-US" sz="4200" b="0" smtClean="0"/>
              <a:t>8. 	0.00256 kg</a:t>
            </a:r>
          </a:p>
          <a:p>
            <a:pPr eaLnBrk="1" hangingPunct="1">
              <a:lnSpc>
                <a:spcPct val="140000"/>
              </a:lnSpc>
              <a:buFont typeface="Wingdings" pitchFamily="2" charset="2"/>
              <a:buNone/>
              <a:tabLst>
                <a:tab pos="965200" algn="l"/>
              </a:tabLst>
            </a:pPr>
            <a:r>
              <a:rPr lang="en-US" sz="4200" b="0" smtClean="0"/>
              <a:t>9.		7 </a:t>
            </a:r>
            <a:r>
              <a:rPr lang="en-US" sz="4200" b="0" smtClean="0">
                <a:sym typeface="Symbol" pitchFamily="18" charset="2"/>
              </a:rPr>
              <a:t> 10</a:t>
            </a:r>
            <a:r>
              <a:rPr lang="en-US" sz="4200" b="0" baseline="30000" smtClean="0">
                <a:sym typeface="Symbol" pitchFamily="18" charset="2"/>
              </a:rPr>
              <a:t>-5</a:t>
            </a:r>
            <a:r>
              <a:rPr lang="en-US" sz="4200" b="0" smtClean="0">
                <a:sym typeface="Symbol" pitchFamily="18" charset="2"/>
              </a:rPr>
              <a:t> km</a:t>
            </a:r>
            <a:endParaRPr lang="en-US" sz="4200" b="0" smtClean="0"/>
          </a:p>
          <a:p>
            <a:pPr eaLnBrk="1" hangingPunct="1">
              <a:lnSpc>
                <a:spcPct val="140000"/>
              </a:lnSpc>
              <a:buFont typeface="Wingdings" pitchFamily="2" charset="2"/>
              <a:buNone/>
              <a:tabLst>
                <a:tab pos="965200" algn="l"/>
              </a:tabLst>
            </a:pPr>
            <a:r>
              <a:rPr lang="en-US" sz="4200" b="0" smtClean="0"/>
              <a:t>10.	6.2 </a:t>
            </a:r>
            <a:r>
              <a:rPr lang="en-US" sz="4200" b="0" smtClean="0">
                <a:sym typeface="Symbol" pitchFamily="18" charset="2"/>
              </a:rPr>
              <a:t> 10</a:t>
            </a:r>
            <a:r>
              <a:rPr lang="en-US" sz="4200" b="0" baseline="30000" smtClean="0">
                <a:sym typeface="Symbol" pitchFamily="18" charset="2"/>
              </a:rPr>
              <a:t>4</a:t>
            </a:r>
            <a:r>
              <a:rPr lang="en-US" sz="4200" b="0" smtClean="0">
                <a:sym typeface="Symbol" pitchFamily="18" charset="2"/>
              </a:rPr>
              <a:t> mm</a:t>
            </a:r>
            <a:endParaRPr lang="en-US" sz="4200" b="0" baseline="30000" smtClean="0">
              <a:sym typeface="Symbol" pitchFamily="18" charset="2"/>
            </a:endParaRPr>
          </a:p>
        </p:txBody>
      </p:sp>
      <p:sp>
        <p:nvSpPr>
          <p:cNvPr id="323588" name="Text Box 4"/>
          <p:cNvSpPr txBox="1">
            <a:spLocks noChangeArrowheads="1"/>
          </p:cNvSpPr>
          <p:nvPr/>
        </p:nvSpPr>
        <p:spPr bwMode="auto">
          <a:xfrm>
            <a:off x="984250" y="1479550"/>
            <a:ext cx="7175500" cy="7318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n-US" sz="4200" b="1"/>
              <a:t>Practice Problems</a:t>
            </a:r>
          </a:p>
        </p:txBody>
      </p:sp>
      <p:sp>
        <p:nvSpPr>
          <p:cNvPr id="1029125" name="Rectangle 5"/>
          <p:cNvSpPr>
            <a:spLocks noChangeArrowheads="1"/>
          </p:cNvSpPr>
          <p:nvPr/>
        </p:nvSpPr>
        <p:spPr bwMode="auto">
          <a:xfrm>
            <a:off x="5329238" y="2179638"/>
            <a:ext cx="3598862" cy="1044575"/>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4200"/>
              <a:t>2.4 </a:t>
            </a:r>
            <a:r>
              <a:rPr kumimoji="1" lang="en-US" sz="4200">
                <a:sym typeface="Symbol" pitchFamily="18" charset="2"/>
              </a:rPr>
              <a:t> 10</a:t>
            </a:r>
            <a:r>
              <a:rPr kumimoji="1" lang="en-US" sz="4200" baseline="30000">
                <a:sym typeface="Symbol" pitchFamily="18" charset="2"/>
              </a:rPr>
              <a:t>6</a:t>
            </a:r>
            <a:r>
              <a:rPr kumimoji="1" lang="en-US" sz="4200">
                <a:sym typeface="Symbol" pitchFamily="18" charset="2"/>
              </a:rPr>
              <a:t> g</a:t>
            </a:r>
          </a:p>
        </p:txBody>
      </p:sp>
      <p:sp>
        <p:nvSpPr>
          <p:cNvPr id="1029126" name="Rectangle 6"/>
          <p:cNvSpPr>
            <a:spLocks noChangeArrowheads="1"/>
          </p:cNvSpPr>
          <p:nvPr/>
        </p:nvSpPr>
        <p:spPr bwMode="auto">
          <a:xfrm>
            <a:off x="5322888" y="3197225"/>
            <a:ext cx="3598862" cy="1106488"/>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4200"/>
              <a:t>2.56 </a:t>
            </a:r>
            <a:r>
              <a:rPr kumimoji="1" lang="en-US" sz="4200">
                <a:sym typeface="Symbol" pitchFamily="18" charset="2"/>
              </a:rPr>
              <a:t> 10</a:t>
            </a:r>
            <a:r>
              <a:rPr kumimoji="1" lang="en-US" sz="4200" baseline="30000">
                <a:sym typeface="Symbol" pitchFamily="18" charset="2"/>
              </a:rPr>
              <a:t>-3</a:t>
            </a:r>
            <a:r>
              <a:rPr kumimoji="1" lang="en-US" sz="4200">
                <a:sym typeface="Symbol" pitchFamily="18" charset="2"/>
              </a:rPr>
              <a:t> kg</a:t>
            </a:r>
            <a:endParaRPr kumimoji="1" lang="en-US" sz="4200" baseline="30000">
              <a:sym typeface="Symbol" pitchFamily="18" charset="2"/>
            </a:endParaRPr>
          </a:p>
        </p:txBody>
      </p:sp>
      <p:sp>
        <p:nvSpPr>
          <p:cNvPr id="1029127" name="Rectangle 7"/>
          <p:cNvSpPr>
            <a:spLocks noChangeArrowheads="1"/>
          </p:cNvSpPr>
          <p:nvPr/>
        </p:nvSpPr>
        <p:spPr bwMode="auto">
          <a:xfrm>
            <a:off x="5326063" y="4227513"/>
            <a:ext cx="3598862" cy="1077912"/>
          </a:xfrm>
          <a:prstGeom prst="rect">
            <a:avLst/>
          </a:prstGeom>
          <a:no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4200"/>
              <a:t>0.00007 km</a:t>
            </a:r>
          </a:p>
        </p:txBody>
      </p:sp>
      <p:sp>
        <p:nvSpPr>
          <p:cNvPr id="1029128" name="Rectangle 8"/>
          <p:cNvSpPr>
            <a:spLocks noChangeArrowheads="1"/>
          </p:cNvSpPr>
          <p:nvPr/>
        </p:nvSpPr>
        <p:spPr bwMode="auto">
          <a:xfrm>
            <a:off x="5322888" y="5249863"/>
            <a:ext cx="3821112" cy="1077912"/>
          </a:xfrm>
          <a:prstGeom prst="rect">
            <a:avLst/>
          </a:prstGeom>
          <a:solidFill>
            <a:schemeClr val="bg1"/>
          </a:solidFill>
          <a:ln w="9525">
            <a:noFill/>
            <a:miter lim="800000"/>
            <a:headEnd/>
            <a:tailEnd/>
          </a:ln>
        </p:spPr>
        <p:txBody>
          <a:bodyPr lIns="92075" tIns="46038" rIns="92075" bIns="46038"/>
          <a:lstStyle/>
          <a:p>
            <a:pPr marL="457200" indent="-457200">
              <a:lnSpc>
                <a:spcPct val="140000"/>
              </a:lnSpc>
              <a:spcBef>
                <a:spcPct val="20000"/>
              </a:spcBef>
              <a:buClr>
                <a:schemeClr val="tx2"/>
              </a:buClr>
              <a:buSzPct val="90000"/>
              <a:buFont typeface="Wingdings" pitchFamily="2" charset="2"/>
              <a:buNone/>
            </a:pPr>
            <a:r>
              <a:rPr kumimoji="1" lang="en-US" sz="4200"/>
              <a:t>62,000 mm</a:t>
            </a:r>
            <a:endParaRPr kumimoji="1" lang="en-US" sz="4200" b="1"/>
          </a:p>
        </p:txBody>
      </p:sp>
      <p:sp>
        <p:nvSpPr>
          <p:cNvPr id="323593" name="Rectangle 9"/>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9125"/>
                                        </p:tgtEl>
                                        <p:attrNameLst>
                                          <p:attrName>style.visibility</p:attrName>
                                        </p:attrNameLst>
                                      </p:cBhvr>
                                      <p:to>
                                        <p:strVal val="visible"/>
                                      </p:to>
                                    </p:set>
                                    <p:animEffect transition="in" filter="wipe(left)">
                                      <p:cBhvr>
                                        <p:cTn id="7" dur="500"/>
                                        <p:tgtEl>
                                          <p:spTgt spid="1029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9126"/>
                                        </p:tgtEl>
                                        <p:attrNameLst>
                                          <p:attrName>style.visibility</p:attrName>
                                        </p:attrNameLst>
                                      </p:cBhvr>
                                      <p:to>
                                        <p:strVal val="visible"/>
                                      </p:to>
                                    </p:set>
                                    <p:animEffect transition="in" filter="wipe(left)">
                                      <p:cBhvr>
                                        <p:cTn id="12" dur="500"/>
                                        <p:tgtEl>
                                          <p:spTgt spid="10291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9127"/>
                                        </p:tgtEl>
                                        <p:attrNameLst>
                                          <p:attrName>style.visibility</p:attrName>
                                        </p:attrNameLst>
                                      </p:cBhvr>
                                      <p:to>
                                        <p:strVal val="visible"/>
                                      </p:to>
                                    </p:set>
                                    <p:animEffect transition="in" filter="wipe(left)">
                                      <p:cBhvr>
                                        <p:cTn id="17" dur="500"/>
                                        <p:tgtEl>
                                          <p:spTgt spid="1029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9128"/>
                                        </p:tgtEl>
                                        <p:attrNameLst>
                                          <p:attrName>style.visibility</p:attrName>
                                        </p:attrNameLst>
                                      </p:cBhvr>
                                      <p:to>
                                        <p:strVal val="visible"/>
                                      </p:to>
                                    </p:set>
                                    <p:animEffect transition="in" filter="wipe(left)">
                                      <p:cBhvr>
                                        <p:cTn id="22" dur="500"/>
                                        <p:tgtEl>
                                          <p:spTgt spid="102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5" grpId="0" autoUpdateAnimBg="0"/>
      <p:bldP spid="1029126" grpId="0" autoUpdateAnimBg="0"/>
      <p:bldP spid="1029127" grpId="0" autoUpdateAnimBg="0"/>
      <p:bldP spid="1029128" grpId="0" animBg="1"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pPr eaLnBrk="1" hangingPunct="1"/>
            <a:r>
              <a:rPr lang="en-US" smtClean="0"/>
              <a:t>Scientific Notation</a:t>
            </a:r>
          </a:p>
        </p:txBody>
      </p:sp>
      <p:sp>
        <p:nvSpPr>
          <p:cNvPr id="324611" name="Rectangle 3"/>
          <p:cNvSpPr>
            <a:spLocks noGrp="1" noChangeArrowheads="1"/>
          </p:cNvSpPr>
          <p:nvPr>
            <p:ph type="body" idx="1"/>
          </p:nvPr>
        </p:nvSpPr>
        <p:spPr>
          <a:xfrm>
            <a:off x="304800" y="1524000"/>
            <a:ext cx="8534400" cy="801688"/>
          </a:xfrm>
        </p:spPr>
        <p:txBody>
          <a:bodyPr/>
          <a:lstStyle/>
          <a:p>
            <a:pPr eaLnBrk="1" hangingPunct="1"/>
            <a:r>
              <a:rPr lang="en-US" smtClean="0"/>
              <a:t>Calculating with scientific notation</a:t>
            </a:r>
          </a:p>
        </p:txBody>
      </p:sp>
      <p:sp>
        <p:nvSpPr>
          <p:cNvPr id="324612" name="Rectangle 4"/>
          <p:cNvSpPr>
            <a:spLocks noChangeArrowheads="1"/>
          </p:cNvSpPr>
          <p:nvPr/>
        </p:nvSpPr>
        <p:spPr bwMode="auto">
          <a:xfrm>
            <a:off x="923925" y="2179638"/>
            <a:ext cx="7294563" cy="1104900"/>
          </a:xfrm>
          <a:prstGeom prst="rect">
            <a:avLst/>
          </a:prstGeom>
          <a:noFill/>
          <a:ln w="9525">
            <a:noFill/>
            <a:miter lim="800000"/>
            <a:headEnd/>
            <a:tailEnd/>
          </a:ln>
        </p:spPr>
        <p:txBody>
          <a:bodyPr lIns="92075" tIns="46038" rIns="92075" bIns="46038"/>
          <a:lstStyle/>
          <a:p>
            <a:pPr marL="457200" indent="-457200" algn="ctr">
              <a:lnSpc>
                <a:spcPct val="140000"/>
              </a:lnSpc>
              <a:spcBef>
                <a:spcPct val="20000"/>
              </a:spcBef>
              <a:buClr>
                <a:schemeClr val="tx2"/>
              </a:buClr>
              <a:buSzPct val="90000"/>
              <a:buFont typeface="Wingdings" pitchFamily="2" charset="2"/>
              <a:buNone/>
            </a:pPr>
            <a:r>
              <a:rPr kumimoji="1" lang="en-US" sz="3400"/>
              <a:t>(5.44 × 10</a:t>
            </a:r>
            <a:r>
              <a:rPr kumimoji="1" lang="en-US" sz="3400" baseline="30000"/>
              <a:t>7</a:t>
            </a:r>
            <a:r>
              <a:rPr kumimoji="1" lang="en-US" sz="3400"/>
              <a:t> g) ÷ (8.1 × 10</a:t>
            </a:r>
            <a:r>
              <a:rPr kumimoji="1" lang="en-US" sz="3400" baseline="30000"/>
              <a:t>4</a:t>
            </a:r>
            <a:r>
              <a:rPr kumimoji="1" lang="en-US" sz="3400"/>
              <a:t> mol) =</a:t>
            </a:r>
            <a:endParaRPr kumimoji="1" lang="en-US" sz="3400" baseline="30000">
              <a:sym typeface="Symbol" pitchFamily="18" charset="2"/>
            </a:endParaRPr>
          </a:p>
        </p:txBody>
      </p:sp>
      <p:sp>
        <p:nvSpPr>
          <p:cNvPr id="1031173" name="Text Box 5"/>
          <p:cNvSpPr txBox="1">
            <a:spLocks noChangeArrowheads="1"/>
          </p:cNvSpPr>
          <p:nvPr/>
        </p:nvSpPr>
        <p:spPr bwMode="auto">
          <a:xfrm>
            <a:off x="376238" y="4425950"/>
            <a:ext cx="833437" cy="579438"/>
          </a:xfrm>
          <a:prstGeom prst="rect">
            <a:avLst/>
          </a:prstGeom>
          <a:noFill/>
          <a:ln w="12700" cap="sq">
            <a:noFill/>
            <a:miter lim="800000"/>
            <a:headEnd type="none" w="sm" len="sm"/>
            <a:tailEnd type="none" w="sm" len="sm"/>
          </a:ln>
        </p:spPr>
        <p:txBody>
          <a:bodyPr wrap="none">
            <a:spAutoFit/>
          </a:bodyPr>
          <a:lstStyle/>
          <a:p>
            <a:pPr eaLnBrk="0" hangingPunct="0"/>
            <a:r>
              <a:rPr lang="en-US" sz="3200">
                <a:latin typeface="Arial Narrow" pitchFamily="34" charset="0"/>
              </a:rPr>
              <a:t>5.44</a:t>
            </a:r>
          </a:p>
        </p:txBody>
      </p:sp>
      <p:grpSp>
        <p:nvGrpSpPr>
          <p:cNvPr id="2" name="Group 6"/>
          <p:cNvGrpSpPr>
            <a:grpSpLocks/>
          </p:cNvGrpSpPr>
          <p:nvPr/>
        </p:nvGrpSpPr>
        <p:grpSpPr bwMode="auto">
          <a:xfrm>
            <a:off x="1493838" y="4152900"/>
            <a:ext cx="963612" cy="1127125"/>
            <a:chOff x="757" y="2089"/>
            <a:chExt cx="607" cy="710"/>
          </a:xfrm>
        </p:grpSpPr>
        <p:sp>
          <p:nvSpPr>
            <p:cNvPr id="1031175" name="Rectangle 7"/>
            <p:cNvSpPr>
              <a:spLocks noChangeArrowheads="1"/>
            </p:cNvSpPr>
            <p:nvPr/>
          </p:nvSpPr>
          <p:spPr bwMode="auto">
            <a:xfrm>
              <a:off x="757" y="2089"/>
              <a:ext cx="606" cy="291"/>
            </a:xfrm>
            <a:prstGeom prst="rect">
              <a:avLst/>
            </a:prstGeom>
            <a:solidFill>
              <a:schemeClr val="accent1"/>
            </a:solidFill>
            <a:ln w="12700" cap="sq">
              <a:solidFill>
                <a:schemeClr val="bg2"/>
              </a:solidFill>
              <a:miter lim="800000"/>
              <a:headEnd type="none" w="sm" len="sm"/>
              <a:tailEnd type="none" w="sm" len="sm"/>
            </a:ln>
            <a:effectLst>
              <a:outerShdw dist="53882" dir="2700000" algn="ctr" rotWithShape="0">
                <a:schemeClr val="bg2"/>
              </a:outerShdw>
            </a:effectLst>
          </p:spPr>
          <p:txBody>
            <a:bodyPr wrap="none" anchor="ctr"/>
            <a:lstStyle/>
            <a:p>
              <a:pPr algn="ctr" eaLnBrk="0" hangingPunct="0">
                <a:defRPr/>
              </a:pPr>
              <a:r>
                <a:rPr lang="en-US" sz="3200" b="1">
                  <a:solidFill>
                    <a:schemeClr val="bg2"/>
                  </a:solidFill>
                  <a:latin typeface="Arial Narrow" pitchFamily="34" charset="0"/>
                </a:rPr>
                <a:t>EXP</a:t>
              </a:r>
            </a:p>
          </p:txBody>
        </p:sp>
        <p:sp>
          <p:nvSpPr>
            <p:cNvPr id="1031176" name="Rectangle 8"/>
            <p:cNvSpPr>
              <a:spLocks noChangeArrowheads="1"/>
            </p:cNvSpPr>
            <p:nvPr/>
          </p:nvSpPr>
          <p:spPr bwMode="auto">
            <a:xfrm>
              <a:off x="758" y="2508"/>
              <a:ext cx="606" cy="291"/>
            </a:xfrm>
            <a:prstGeom prst="rect">
              <a:avLst/>
            </a:prstGeom>
            <a:solidFill>
              <a:schemeClr val="accent1"/>
            </a:solidFill>
            <a:ln w="12700" cap="sq">
              <a:solidFill>
                <a:schemeClr val="bg2"/>
              </a:solidFill>
              <a:miter lim="800000"/>
              <a:headEnd type="none" w="sm" len="sm"/>
              <a:tailEnd type="none" w="sm" len="sm"/>
            </a:ln>
            <a:effectLst>
              <a:outerShdw dist="53882" dir="2700000" algn="ctr" rotWithShape="0">
                <a:schemeClr val="bg2"/>
              </a:outerShdw>
            </a:effectLst>
          </p:spPr>
          <p:txBody>
            <a:bodyPr wrap="none" anchor="ctr"/>
            <a:lstStyle/>
            <a:p>
              <a:pPr algn="ctr" eaLnBrk="0" hangingPunct="0">
                <a:defRPr/>
              </a:pPr>
              <a:r>
                <a:rPr lang="en-US" sz="3200" b="1">
                  <a:solidFill>
                    <a:schemeClr val="bg2"/>
                  </a:solidFill>
                  <a:latin typeface="Arial Narrow" pitchFamily="34" charset="0"/>
                </a:rPr>
                <a:t>EE</a:t>
              </a:r>
            </a:p>
          </p:txBody>
        </p:sp>
      </p:grpSp>
      <p:sp>
        <p:nvSpPr>
          <p:cNvPr id="1031177" name="Rectangle 9"/>
          <p:cNvSpPr>
            <a:spLocks noChangeArrowheads="1"/>
          </p:cNvSpPr>
          <p:nvPr/>
        </p:nvSpPr>
        <p:spPr bwMode="auto">
          <a:xfrm>
            <a:off x="3397250" y="4484688"/>
            <a:ext cx="962025" cy="461962"/>
          </a:xfrm>
          <a:prstGeom prst="rect">
            <a:avLst/>
          </a:prstGeom>
          <a:solidFill>
            <a:schemeClr val="accent1"/>
          </a:solidFill>
          <a:ln w="12700" cap="sq">
            <a:solidFill>
              <a:schemeClr val="bg2"/>
            </a:solidFill>
            <a:miter lim="800000"/>
            <a:headEnd type="none" w="sm" len="sm"/>
            <a:tailEnd type="none" w="sm" len="sm"/>
          </a:ln>
          <a:effectLst>
            <a:outerShdw dist="53882" dir="2700000" algn="ctr" rotWithShape="0">
              <a:schemeClr val="bg2"/>
            </a:outerShdw>
          </a:effectLst>
        </p:spPr>
        <p:txBody>
          <a:bodyPr wrap="none" anchor="ctr"/>
          <a:lstStyle/>
          <a:p>
            <a:pPr algn="ctr" eaLnBrk="0" hangingPunct="0">
              <a:defRPr/>
            </a:pPr>
            <a:r>
              <a:rPr lang="en-US" sz="3200" b="1">
                <a:solidFill>
                  <a:schemeClr val="bg2"/>
                </a:solidFill>
                <a:latin typeface="Arial Narrow" pitchFamily="34" charset="0"/>
              </a:rPr>
              <a:t>÷</a:t>
            </a:r>
          </a:p>
        </p:txBody>
      </p:sp>
      <p:grpSp>
        <p:nvGrpSpPr>
          <p:cNvPr id="3" name="Group 10"/>
          <p:cNvGrpSpPr>
            <a:grpSpLocks/>
          </p:cNvGrpSpPr>
          <p:nvPr/>
        </p:nvGrpSpPr>
        <p:grpSpPr bwMode="auto">
          <a:xfrm>
            <a:off x="5576888" y="4152900"/>
            <a:ext cx="963612" cy="1127125"/>
            <a:chOff x="3044" y="2158"/>
            <a:chExt cx="607" cy="710"/>
          </a:xfrm>
        </p:grpSpPr>
        <p:sp>
          <p:nvSpPr>
            <p:cNvPr id="1031179" name="Rectangle 11"/>
            <p:cNvSpPr>
              <a:spLocks noChangeArrowheads="1"/>
            </p:cNvSpPr>
            <p:nvPr/>
          </p:nvSpPr>
          <p:spPr bwMode="auto">
            <a:xfrm>
              <a:off x="3044" y="2158"/>
              <a:ext cx="606" cy="291"/>
            </a:xfrm>
            <a:prstGeom prst="rect">
              <a:avLst/>
            </a:prstGeom>
            <a:solidFill>
              <a:schemeClr val="accent1"/>
            </a:solidFill>
            <a:ln w="12700" cap="sq">
              <a:solidFill>
                <a:schemeClr val="bg2"/>
              </a:solidFill>
              <a:miter lim="800000"/>
              <a:headEnd type="none" w="sm" len="sm"/>
              <a:tailEnd type="none" w="sm" len="sm"/>
            </a:ln>
            <a:effectLst>
              <a:outerShdw dist="53882" dir="2700000" algn="ctr" rotWithShape="0">
                <a:schemeClr val="bg2"/>
              </a:outerShdw>
            </a:effectLst>
          </p:spPr>
          <p:txBody>
            <a:bodyPr wrap="none" anchor="ctr"/>
            <a:lstStyle/>
            <a:p>
              <a:pPr algn="ctr" eaLnBrk="0" hangingPunct="0">
                <a:defRPr/>
              </a:pPr>
              <a:r>
                <a:rPr lang="en-US" sz="3200" b="1">
                  <a:solidFill>
                    <a:schemeClr val="bg2"/>
                  </a:solidFill>
                  <a:latin typeface="Arial Narrow" pitchFamily="34" charset="0"/>
                </a:rPr>
                <a:t>EXP</a:t>
              </a:r>
            </a:p>
          </p:txBody>
        </p:sp>
        <p:sp>
          <p:nvSpPr>
            <p:cNvPr id="1031180" name="Rectangle 12"/>
            <p:cNvSpPr>
              <a:spLocks noChangeArrowheads="1"/>
            </p:cNvSpPr>
            <p:nvPr/>
          </p:nvSpPr>
          <p:spPr bwMode="auto">
            <a:xfrm>
              <a:off x="3045" y="2577"/>
              <a:ext cx="606" cy="291"/>
            </a:xfrm>
            <a:prstGeom prst="rect">
              <a:avLst/>
            </a:prstGeom>
            <a:solidFill>
              <a:schemeClr val="accent1"/>
            </a:solidFill>
            <a:ln w="12700" cap="sq">
              <a:solidFill>
                <a:schemeClr val="bg2"/>
              </a:solidFill>
              <a:miter lim="800000"/>
              <a:headEnd type="none" w="sm" len="sm"/>
              <a:tailEnd type="none" w="sm" len="sm"/>
            </a:ln>
            <a:effectLst>
              <a:outerShdw dist="53882" dir="2700000" algn="ctr" rotWithShape="0">
                <a:schemeClr val="bg2"/>
              </a:outerShdw>
            </a:effectLst>
          </p:spPr>
          <p:txBody>
            <a:bodyPr wrap="none" anchor="ctr"/>
            <a:lstStyle/>
            <a:p>
              <a:pPr algn="ctr" eaLnBrk="0" hangingPunct="0">
                <a:defRPr/>
              </a:pPr>
              <a:r>
                <a:rPr lang="en-US" sz="3200" b="1">
                  <a:solidFill>
                    <a:schemeClr val="bg2"/>
                  </a:solidFill>
                  <a:latin typeface="Arial Narrow" pitchFamily="34" charset="0"/>
                </a:rPr>
                <a:t>EE</a:t>
              </a:r>
            </a:p>
          </p:txBody>
        </p:sp>
      </p:grpSp>
      <p:grpSp>
        <p:nvGrpSpPr>
          <p:cNvPr id="4" name="Group 13"/>
          <p:cNvGrpSpPr>
            <a:grpSpLocks/>
          </p:cNvGrpSpPr>
          <p:nvPr/>
        </p:nvGrpSpPr>
        <p:grpSpPr bwMode="auto">
          <a:xfrm>
            <a:off x="7481888" y="4160838"/>
            <a:ext cx="963612" cy="1112837"/>
            <a:chOff x="4660" y="2046"/>
            <a:chExt cx="607" cy="701"/>
          </a:xfrm>
        </p:grpSpPr>
        <p:sp>
          <p:nvSpPr>
            <p:cNvPr id="1031182" name="Rectangle 14"/>
            <p:cNvSpPr>
              <a:spLocks noChangeArrowheads="1"/>
            </p:cNvSpPr>
            <p:nvPr/>
          </p:nvSpPr>
          <p:spPr bwMode="auto">
            <a:xfrm>
              <a:off x="4661" y="2456"/>
              <a:ext cx="606" cy="291"/>
            </a:xfrm>
            <a:prstGeom prst="rect">
              <a:avLst/>
            </a:prstGeom>
            <a:solidFill>
              <a:schemeClr val="accent1"/>
            </a:solidFill>
            <a:ln w="12700" cap="sq">
              <a:solidFill>
                <a:schemeClr val="bg2"/>
              </a:solidFill>
              <a:miter lim="800000"/>
              <a:headEnd type="none" w="sm" len="sm"/>
              <a:tailEnd type="none" w="sm" len="sm"/>
            </a:ln>
            <a:effectLst>
              <a:outerShdw dist="53882" dir="2700000" algn="ctr" rotWithShape="0">
                <a:schemeClr val="bg2"/>
              </a:outerShdw>
            </a:effectLst>
          </p:spPr>
          <p:txBody>
            <a:bodyPr wrap="none" anchor="ctr"/>
            <a:lstStyle/>
            <a:p>
              <a:pPr algn="ctr" eaLnBrk="0" hangingPunct="0">
                <a:defRPr/>
              </a:pPr>
              <a:r>
                <a:rPr lang="en-US" sz="2600" b="1">
                  <a:solidFill>
                    <a:schemeClr val="bg2"/>
                  </a:solidFill>
                  <a:latin typeface="Arial Narrow" pitchFamily="34" charset="0"/>
                </a:rPr>
                <a:t>ENTER</a:t>
              </a:r>
              <a:endParaRPr lang="en-US" sz="3200" b="1">
                <a:solidFill>
                  <a:schemeClr val="bg2"/>
                </a:solidFill>
                <a:latin typeface="Arial Narrow" pitchFamily="34" charset="0"/>
              </a:endParaRPr>
            </a:p>
          </p:txBody>
        </p:sp>
        <p:sp>
          <p:nvSpPr>
            <p:cNvPr id="1031183" name="Rectangle 15"/>
            <p:cNvSpPr>
              <a:spLocks noChangeArrowheads="1"/>
            </p:cNvSpPr>
            <p:nvPr/>
          </p:nvSpPr>
          <p:spPr bwMode="auto">
            <a:xfrm>
              <a:off x="4660" y="2046"/>
              <a:ext cx="606" cy="291"/>
            </a:xfrm>
            <a:prstGeom prst="rect">
              <a:avLst/>
            </a:prstGeom>
            <a:solidFill>
              <a:schemeClr val="accent1"/>
            </a:solidFill>
            <a:ln w="12700" cap="sq">
              <a:solidFill>
                <a:schemeClr val="bg2"/>
              </a:solidFill>
              <a:miter lim="800000"/>
              <a:headEnd type="none" w="sm" len="sm"/>
              <a:tailEnd type="none" w="sm" len="sm"/>
            </a:ln>
            <a:effectLst>
              <a:outerShdw dist="53882" dir="2700000" algn="ctr" rotWithShape="0">
                <a:schemeClr val="bg2"/>
              </a:outerShdw>
            </a:effectLst>
          </p:spPr>
          <p:txBody>
            <a:bodyPr wrap="none" anchor="ctr"/>
            <a:lstStyle/>
            <a:p>
              <a:pPr algn="ctr" eaLnBrk="0" hangingPunct="0">
                <a:defRPr/>
              </a:pPr>
              <a:r>
                <a:rPr lang="en-US" sz="3200" b="1">
                  <a:solidFill>
                    <a:schemeClr val="bg2"/>
                  </a:solidFill>
                  <a:latin typeface="Arial Narrow" pitchFamily="34" charset="0"/>
                </a:rPr>
                <a:t>EXE</a:t>
              </a:r>
              <a:endParaRPr lang="en-US" sz="2600" b="1">
                <a:solidFill>
                  <a:schemeClr val="bg2"/>
                </a:solidFill>
                <a:latin typeface="Arial Narrow" pitchFamily="34" charset="0"/>
              </a:endParaRPr>
            </a:p>
          </p:txBody>
        </p:sp>
      </p:grpSp>
      <p:sp>
        <p:nvSpPr>
          <p:cNvPr id="1031184" name="Text Box 16"/>
          <p:cNvSpPr txBox="1">
            <a:spLocks noChangeArrowheads="1"/>
          </p:cNvSpPr>
          <p:nvPr/>
        </p:nvSpPr>
        <p:spPr bwMode="auto">
          <a:xfrm>
            <a:off x="2743200" y="4425950"/>
            <a:ext cx="369888" cy="579438"/>
          </a:xfrm>
          <a:prstGeom prst="rect">
            <a:avLst/>
          </a:prstGeom>
          <a:noFill/>
          <a:ln w="12700" cap="sq">
            <a:noFill/>
            <a:miter lim="800000"/>
            <a:headEnd type="none" w="sm" len="sm"/>
            <a:tailEnd type="none" w="sm" len="sm"/>
          </a:ln>
        </p:spPr>
        <p:txBody>
          <a:bodyPr wrap="none">
            <a:spAutoFit/>
          </a:bodyPr>
          <a:lstStyle/>
          <a:p>
            <a:pPr eaLnBrk="0" hangingPunct="0"/>
            <a:r>
              <a:rPr lang="en-US" sz="3200">
                <a:latin typeface="Arial Narrow" pitchFamily="34" charset="0"/>
              </a:rPr>
              <a:t>7</a:t>
            </a:r>
          </a:p>
        </p:txBody>
      </p:sp>
      <p:sp>
        <p:nvSpPr>
          <p:cNvPr id="1031185" name="Text Box 17"/>
          <p:cNvSpPr txBox="1">
            <a:spLocks noChangeArrowheads="1"/>
          </p:cNvSpPr>
          <p:nvPr/>
        </p:nvSpPr>
        <p:spPr bwMode="auto">
          <a:xfrm>
            <a:off x="4645025" y="4425950"/>
            <a:ext cx="647700" cy="579438"/>
          </a:xfrm>
          <a:prstGeom prst="rect">
            <a:avLst/>
          </a:prstGeom>
          <a:noFill/>
          <a:ln w="12700" cap="sq">
            <a:noFill/>
            <a:miter lim="800000"/>
            <a:headEnd type="none" w="sm" len="sm"/>
            <a:tailEnd type="none" w="sm" len="sm"/>
          </a:ln>
        </p:spPr>
        <p:txBody>
          <a:bodyPr wrap="none">
            <a:spAutoFit/>
          </a:bodyPr>
          <a:lstStyle/>
          <a:p>
            <a:pPr eaLnBrk="0" hangingPunct="0"/>
            <a:r>
              <a:rPr lang="en-US" sz="3200">
                <a:latin typeface="Arial Narrow" pitchFamily="34" charset="0"/>
              </a:rPr>
              <a:t>8.1</a:t>
            </a:r>
          </a:p>
        </p:txBody>
      </p:sp>
      <p:sp>
        <p:nvSpPr>
          <p:cNvPr id="1031186" name="Text Box 18"/>
          <p:cNvSpPr txBox="1">
            <a:spLocks noChangeArrowheads="1"/>
          </p:cNvSpPr>
          <p:nvPr/>
        </p:nvSpPr>
        <p:spPr bwMode="auto">
          <a:xfrm>
            <a:off x="6826250" y="4427538"/>
            <a:ext cx="369888" cy="579437"/>
          </a:xfrm>
          <a:prstGeom prst="rect">
            <a:avLst/>
          </a:prstGeom>
          <a:noFill/>
          <a:ln w="12700" cap="sq">
            <a:noFill/>
            <a:miter lim="800000"/>
            <a:headEnd type="none" w="sm" len="sm"/>
            <a:tailEnd type="none" w="sm" len="sm"/>
          </a:ln>
        </p:spPr>
        <p:txBody>
          <a:bodyPr wrap="none">
            <a:spAutoFit/>
          </a:bodyPr>
          <a:lstStyle/>
          <a:p>
            <a:pPr eaLnBrk="0" hangingPunct="0"/>
            <a:r>
              <a:rPr lang="en-US" sz="3200">
                <a:latin typeface="Arial Narrow" pitchFamily="34" charset="0"/>
              </a:rPr>
              <a:t>4</a:t>
            </a:r>
          </a:p>
        </p:txBody>
      </p:sp>
      <p:sp>
        <p:nvSpPr>
          <p:cNvPr id="1031187" name="Text Box 19"/>
          <p:cNvSpPr txBox="1">
            <a:spLocks noChangeArrowheads="1"/>
          </p:cNvSpPr>
          <p:nvPr/>
        </p:nvSpPr>
        <p:spPr bwMode="auto">
          <a:xfrm>
            <a:off x="76200" y="5748338"/>
            <a:ext cx="3074988" cy="609600"/>
          </a:xfrm>
          <a:prstGeom prst="rect">
            <a:avLst/>
          </a:prstGeom>
          <a:noFill/>
          <a:ln w="12700" cap="sq">
            <a:noFill/>
            <a:miter lim="800000"/>
            <a:headEnd type="none" w="sm" len="sm"/>
            <a:tailEnd type="none" w="sm" len="sm"/>
          </a:ln>
        </p:spPr>
        <p:txBody>
          <a:bodyPr wrap="none">
            <a:spAutoFit/>
          </a:bodyPr>
          <a:lstStyle/>
          <a:p>
            <a:pPr eaLnBrk="0" hangingPunct="0"/>
            <a:r>
              <a:rPr lang="en-US" sz="3400"/>
              <a:t>= 671.6049383</a:t>
            </a:r>
          </a:p>
        </p:txBody>
      </p:sp>
      <p:sp>
        <p:nvSpPr>
          <p:cNvPr id="1031188" name="Text Box 20"/>
          <p:cNvSpPr txBox="1">
            <a:spLocks noChangeArrowheads="1"/>
          </p:cNvSpPr>
          <p:nvPr/>
        </p:nvSpPr>
        <p:spPr bwMode="auto">
          <a:xfrm>
            <a:off x="3119438" y="5748338"/>
            <a:ext cx="2452687" cy="609600"/>
          </a:xfrm>
          <a:prstGeom prst="rect">
            <a:avLst/>
          </a:prstGeom>
          <a:noFill/>
          <a:ln w="12700" cap="sq">
            <a:noFill/>
            <a:miter lim="800000"/>
            <a:headEnd type="none" w="sm" len="sm"/>
            <a:tailEnd type="none" w="sm" len="sm"/>
          </a:ln>
        </p:spPr>
        <p:txBody>
          <a:bodyPr wrap="none">
            <a:spAutoFit/>
          </a:bodyPr>
          <a:lstStyle/>
          <a:p>
            <a:pPr eaLnBrk="0" hangingPunct="0"/>
            <a:r>
              <a:rPr lang="en-US" sz="3400"/>
              <a:t>= 670 g/mol</a:t>
            </a:r>
          </a:p>
        </p:txBody>
      </p:sp>
      <p:sp>
        <p:nvSpPr>
          <p:cNvPr id="1031189" name="Text Box 21"/>
          <p:cNvSpPr txBox="1">
            <a:spLocks noChangeArrowheads="1"/>
          </p:cNvSpPr>
          <p:nvPr/>
        </p:nvSpPr>
        <p:spPr bwMode="auto">
          <a:xfrm>
            <a:off x="5540375" y="5748338"/>
            <a:ext cx="3511550" cy="609600"/>
          </a:xfrm>
          <a:prstGeom prst="rect">
            <a:avLst/>
          </a:prstGeom>
          <a:solidFill>
            <a:schemeClr val="bg1"/>
          </a:solidFill>
          <a:ln w="12700" cap="sq">
            <a:noFill/>
            <a:miter lim="800000"/>
            <a:headEnd type="none" w="sm" len="sm"/>
            <a:tailEnd type="none" w="sm" len="sm"/>
          </a:ln>
        </p:spPr>
        <p:txBody>
          <a:bodyPr>
            <a:spAutoFit/>
          </a:bodyPr>
          <a:lstStyle/>
          <a:p>
            <a:pPr eaLnBrk="0" hangingPunct="0"/>
            <a:r>
              <a:rPr lang="en-US" sz="3400"/>
              <a:t>= 6.7 × 10</a:t>
            </a:r>
            <a:r>
              <a:rPr lang="en-US" sz="3400" baseline="30000"/>
              <a:t>2</a:t>
            </a:r>
            <a:r>
              <a:rPr lang="en-US" sz="3400"/>
              <a:t> g/mol</a:t>
            </a:r>
          </a:p>
        </p:txBody>
      </p:sp>
      <p:sp>
        <p:nvSpPr>
          <p:cNvPr id="1031190" name="Text Box 22"/>
          <p:cNvSpPr txBox="1">
            <a:spLocks noChangeArrowheads="1"/>
          </p:cNvSpPr>
          <p:nvPr/>
        </p:nvSpPr>
        <p:spPr bwMode="auto">
          <a:xfrm>
            <a:off x="293688" y="3321050"/>
            <a:ext cx="4791075" cy="609600"/>
          </a:xfrm>
          <a:prstGeom prst="rect">
            <a:avLst/>
          </a:prstGeom>
          <a:noFill/>
          <a:ln w="12700" cap="sq">
            <a:noFill/>
            <a:miter lim="800000"/>
            <a:headEnd type="none" w="sm" len="sm"/>
            <a:tailEnd type="none" w="sm" len="sm"/>
          </a:ln>
        </p:spPr>
        <p:txBody>
          <a:bodyPr wrap="none">
            <a:spAutoFit/>
          </a:bodyPr>
          <a:lstStyle/>
          <a:p>
            <a:pPr eaLnBrk="0" hangingPunct="0"/>
            <a:r>
              <a:rPr lang="en-US" sz="3400"/>
              <a:t>Type on your calculator:</a:t>
            </a:r>
          </a:p>
        </p:txBody>
      </p:sp>
      <p:sp>
        <p:nvSpPr>
          <p:cNvPr id="324625" name="Rectangle 23"/>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1190"/>
                                        </p:tgtEl>
                                        <p:attrNameLst>
                                          <p:attrName>style.visibility</p:attrName>
                                        </p:attrNameLst>
                                      </p:cBhvr>
                                      <p:to>
                                        <p:strVal val="visible"/>
                                      </p:to>
                                    </p:set>
                                    <p:animEffect transition="in" filter="wipe(left)">
                                      <p:cBhvr>
                                        <p:cTn id="7" dur="500"/>
                                        <p:tgtEl>
                                          <p:spTgt spid="10311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1173"/>
                                        </p:tgtEl>
                                        <p:attrNameLst>
                                          <p:attrName>style.visibility</p:attrName>
                                        </p:attrNameLst>
                                      </p:cBhvr>
                                      <p:to>
                                        <p:strVal val="visible"/>
                                      </p:to>
                                    </p:set>
                                    <p:animEffect transition="in" filter="wipe(left)">
                                      <p:cBhvr>
                                        <p:cTn id="12" dur="500"/>
                                        <p:tgtEl>
                                          <p:spTgt spid="10311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31184"/>
                                        </p:tgtEl>
                                        <p:attrNameLst>
                                          <p:attrName>style.visibility</p:attrName>
                                        </p:attrNameLst>
                                      </p:cBhvr>
                                      <p:to>
                                        <p:strVal val="visible"/>
                                      </p:to>
                                    </p:set>
                                    <p:animEffect transition="in" filter="wipe(left)">
                                      <p:cBhvr>
                                        <p:cTn id="22" dur="500"/>
                                        <p:tgtEl>
                                          <p:spTgt spid="10311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31177"/>
                                        </p:tgtEl>
                                        <p:attrNameLst>
                                          <p:attrName>style.visibility</p:attrName>
                                        </p:attrNameLst>
                                      </p:cBhvr>
                                      <p:to>
                                        <p:strVal val="visible"/>
                                      </p:to>
                                    </p:set>
                                    <p:animEffect transition="in" filter="wipe(left)">
                                      <p:cBhvr>
                                        <p:cTn id="27" dur="500"/>
                                        <p:tgtEl>
                                          <p:spTgt spid="10311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31185"/>
                                        </p:tgtEl>
                                        <p:attrNameLst>
                                          <p:attrName>style.visibility</p:attrName>
                                        </p:attrNameLst>
                                      </p:cBhvr>
                                      <p:to>
                                        <p:strVal val="visible"/>
                                      </p:to>
                                    </p:set>
                                    <p:animEffect transition="in" filter="wipe(left)">
                                      <p:cBhvr>
                                        <p:cTn id="32" dur="500"/>
                                        <p:tgtEl>
                                          <p:spTgt spid="103118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31186"/>
                                        </p:tgtEl>
                                        <p:attrNameLst>
                                          <p:attrName>style.visibility</p:attrName>
                                        </p:attrNameLst>
                                      </p:cBhvr>
                                      <p:to>
                                        <p:strVal val="visible"/>
                                      </p:to>
                                    </p:set>
                                    <p:animEffect transition="in" filter="wipe(left)">
                                      <p:cBhvr>
                                        <p:cTn id="42" dur="500"/>
                                        <p:tgtEl>
                                          <p:spTgt spid="103118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031187"/>
                                        </p:tgtEl>
                                        <p:attrNameLst>
                                          <p:attrName>style.visibility</p:attrName>
                                        </p:attrNameLst>
                                      </p:cBhvr>
                                      <p:to>
                                        <p:strVal val="visible"/>
                                      </p:to>
                                    </p:set>
                                    <p:animEffect transition="in" filter="wipe(left)">
                                      <p:cBhvr>
                                        <p:cTn id="51" dur="500"/>
                                        <p:tgtEl>
                                          <p:spTgt spid="103118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31188"/>
                                        </p:tgtEl>
                                        <p:attrNameLst>
                                          <p:attrName>style.visibility</p:attrName>
                                        </p:attrNameLst>
                                      </p:cBhvr>
                                      <p:to>
                                        <p:strVal val="visible"/>
                                      </p:to>
                                    </p:set>
                                    <p:animEffect transition="in" filter="wipe(left)">
                                      <p:cBhvr>
                                        <p:cTn id="56" dur="500"/>
                                        <p:tgtEl>
                                          <p:spTgt spid="103118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31189"/>
                                        </p:tgtEl>
                                        <p:attrNameLst>
                                          <p:attrName>style.visibility</p:attrName>
                                        </p:attrNameLst>
                                      </p:cBhvr>
                                      <p:to>
                                        <p:strVal val="visible"/>
                                      </p:to>
                                    </p:set>
                                    <p:animEffect transition="in" filter="wipe(left)">
                                      <p:cBhvr>
                                        <p:cTn id="61" dur="500"/>
                                        <p:tgtEl>
                                          <p:spTgt spid="103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73" grpId="0" autoUpdateAnimBg="0"/>
      <p:bldP spid="1031177" grpId="0" animBg="1" autoUpdateAnimBg="0"/>
      <p:bldP spid="1031184" grpId="0" autoUpdateAnimBg="0"/>
      <p:bldP spid="1031185" grpId="0" autoUpdateAnimBg="0"/>
      <p:bldP spid="1031186" grpId="0" autoUpdateAnimBg="0"/>
      <p:bldP spid="1031187" grpId="0" autoUpdateAnimBg="0"/>
      <p:bldP spid="1031188" grpId="0" autoUpdateAnimBg="0"/>
      <p:bldP spid="1031189" grpId="0" animBg="1" autoUpdateAnimBg="0"/>
      <p:bldP spid="1031190" grpId="0"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smtClean="0"/>
              <a:t>Proportions</a:t>
            </a:r>
          </a:p>
        </p:txBody>
      </p:sp>
      <p:sp>
        <p:nvSpPr>
          <p:cNvPr id="20485" name="Rectangle 3"/>
          <p:cNvSpPr>
            <a:spLocks noGrp="1" noChangeArrowheads="1"/>
          </p:cNvSpPr>
          <p:nvPr>
            <p:ph type="body" idx="1"/>
          </p:nvPr>
        </p:nvSpPr>
        <p:spPr>
          <a:xfrm>
            <a:off x="304800" y="1524000"/>
            <a:ext cx="8534400" cy="769938"/>
          </a:xfrm>
        </p:spPr>
        <p:txBody>
          <a:bodyPr/>
          <a:lstStyle/>
          <a:p>
            <a:pPr eaLnBrk="1" hangingPunct="1"/>
            <a:r>
              <a:rPr lang="en-US" smtClean="0"/>
              <a:t>Direct Proportion</a:t>
            </a:r>
          </a:p>
        </p:txBody>
      </p:sp>
      <p:sp>
        <p:nvSpPr>
          <p:cNvPr id="20486" name="Rectangle 4"/>
          <p:cNvSpPr>
            <a:spLocks noChangeArrowheads="1"/>
          </p:cNvSpPr>
          <p:nvPr/>
        </p:nvSpPr>
        <p:spPr bwMode="auto">
          <a:xfrm>
            <a:off x="304800" y="4008438"/>
            <a:ext cx="8534400" cy="769937"/>
          </a:xfrm>
          <a:prstGeom prst="rect">
            <a:avLst/>
          </a:prstGeom>
          <a:noFill/>
          <a:ln w="9525">
            <a:noFill/>
            <a:miter lim="800000"/>
            <a:headEnd/>
            <a:tailEnd/>
          </a:ln>
        </p:spPr>
        <p:txBody>
          <a:bodyPr lIns="92075" tIns="46038" rIns="92075" bIns="46038"/>
          <a:lstStyle/>
          <a:p>
            <a:pPr marL="457200" indent="-457200">
              <a:spcBef>
                <a:spcPct val="20000"/>
              </a:spcBef>
              <a:buClr>
                <a:schemeClr val="tx2"/>
              </a:buClr>
              <a:buSzPct val="90000"/>
              <a:buFont typeface="Wingdings" pitchFamily="2" charset="2"/>
              <a:buChar char="Ø"/>
            </a:pPr>
            <a:r>
              <a:rPr kumimoji="1" lang="en-US" sz="3400" b="1"/>
              <a:t>Inverse Proportion</a:t>
            </a:r>
          </a:p>
        </p:txBody>
      </p:sp>
      <p:grpSp>
        <p:nvGrpSpPr>
          <p:cNvPr id="2" name="Group 5"/>
          <p:cNvGrpSpPr>
            <a:grpSpLocks/>
          </p:cNvGrpSpPr>
          <p:nvPr/>
        </p:nvGrpSpPr>
        <p:grpSpPr bwMode="auto">
          <a:xfrm>
            <a:off x="1401763" y="2252663"/>
            <a:ext cx="2525712" cy="1574800"/>
            <a:chOff x="810" y="1419"/>
            <a:chExt cx="1591" cy="992"/>
          </a:xfrm>
        </p:grpSpPr>
        <p:sp>
          <p:nvSpPr>
            <p:cNvPr id="20504" name="AutoShape 6"/>
            <p:cNvSpPr>
              <a:spLocks noChangeArrowheads="1"/>
            </p:cNvSpPr>
            <p:nvPr/>
          </p:nvSpPr>
          <p:spPr bwMode="auto">
            <a:xfrm>
              <a:off x="810" y="1419"/>
              <a:ext cx="1591" cy="992"/>
            </a:xfrm>
            <a:prstGeom prst="roundRect">
              <a:avLst>
                <a:gd name="adj" fmla="val 16667"/>
              </a:avLst>
            </a:prstGeom>
            <a:solidFill>
              <a:schemeClr val="accent1"/>
            </a:solidFill>
            <a:ln w="12700" cap="sq">
              <a:solidFill>
                <a:schemeClr val="bg2"/>
              </a:solidFill>
              <a:round/>
              <a:headEnd type="none" w="sm" len="sm"/>
              <a:tailEnd type="none" w="sm" len="sm"/>
            </a:ln>
          </p:spPr>
          <p:txBody>
            <a:bodyPr wrap="none" anchor="ctr"/>
            <a:lstStyle/>
            <a:p>
              <a:endParaRPr lang="en-US"/>
            </a:p>
          </p:txBody>
        </p:sp>
        <p:graphicFrame>
          <p:nvGraphicFramePr>
            <p:cNvPr id="20483" name="Object 7"/>
            <p:cNvGraphicFramePr>
              <a:graphicFrameLocks noChangeAspect="1"/>
            </p:cNvGraphicFramePr>
            <p:nvPr/>
          </p:nvGraphicFramePr>
          <p:xfrm>
            <a:off x="1138" y="1761"/>
            <a:ext cx="935" cy="377"/>
          </p:xfrm>
          <a:graphic>
            <a:graphicData uri="http://schemas.openxmlformats.org/presentationml/2006/ole">
              <p:oleObj spid="_x0000_s20483" name="Equation" r:id="rId4" imgW="406080" imgH="164880" progId="Equation.3">
                <p:embed/>
              </p:oleObj>
            </a:graphicData>
          </a:graphic>
        </p:graphicFrame>
      </p:grpSp>
      <p:grpSp>
        <p:nvGrpSpPr>
          <p:cNvPr id="3" name="Group 8"/>
          <p:cNvGrpSpPr>
            <a:grpSpLocks/>
          </p:cNvGrpSpPr>
          <p:nvPr/>
        </p:nvGrpSpPr>
        <p:grpSpPr bwMode="auto">
          <a:xfrm>
            <a:off x="1401763" y="4818063"/>
            <a:ext cx="2525712" cy="1574800"/>
            <a:chOff x="728" y="3015"/>
            <a:chExt cx="1591" cy="992"/>
          </a:xfrm>
        </p:grpSpPr>
        <p:sp>
          <p:nvSpPr>
            <p:cNvPr id="20503" name="AutoShape 9"/>
            <p:cNvSpPr>
              <a:spLocks noChangeArrowheads="1"/>
            </p:cNvSpPr>
            <p:nvPr/>
          </p:nvSpPr>
          <p:spPr bwMode="auto">
            <a:xfrm>
              <a:off x="728" y="3015"/>
              <a:ext cx="1591" cy="992"/>
            </a:xfrm>
            <a:prstGeom prst="roundRect">
              <a:avLst>
                <a:gd name="adj" fmla="val 16667"/>
              </a:avLst>
            </a:prstGeom>
            <a:solidFill>
              <a:schemeClr val="accent1"/>
            </a:solidFill>
            <a:ln w="12700" cap="sq">
              <a:solidFill>
                <a:schemeClr val="bg2"/>
              </a:solidFill>
              <a:round/>
              <a:headEnd type="none" w="sm" len="sm"/>
              <a:tailEnd type="none" w="sm" len="sm"/>
            </a:ln>
          </p:spPr>
          <p:txBody>
            <a:bodyPr wrap="none" anchor="ctr"/>
            <a:lstStyle/>
            <a:p>
              <a:endParaRPr lang="en-US"/>
            </a:p>
          </p:txBody>
        </p:sp>
        <p:graphicFrame>
          <p:nvGraphicFramePr>
            <p:cNvPr id="20482" name="Object 10"/>
            <p:cNvGraphicFramePr>
              <a:graphicFrameLocks noChangeAspect="1"/>
            </p:cNvGraphicFramePr>
            <p:nvPr/>
          </p:nvGraphicFramePr>
          <p:xfrm>
            <a:off x="1026" y="3059"/>
            <a:ext cx="994" cy="904"/>
          </p:xfrm>
          <a:graphic>
            <a:graphicData uri="http://schemas.openxmlformats.org/presentationml/2006/ole">
              <p:oleObj spid="_x0000_s20482" name="Equation" r:id="rId5" imgW="431640" imgH="393480" progId="Equation.3">
                <p:embed/>
              </p:oleObj>
            </a:graphicData>
          </a:graphic>
        </p:graphicFrame>
      </p:grpSp>
      <p:grpSp>
        <p:nvGrpSpPr>
          <p:cNvPr id="4" name="Group 11"/>
          <p:cNvGrpSpPr>
            <a:grpSpLocks/>
          </p:cNvGrpSpPr>
          <p:nvPr/>
        </p:nvGrpSpPr>
        <p:grpSpPr bwMode="auto">
          <a:xfrm>
            <a:off x="5191125" y="1635125"/>
            <a:ext cx="3021013" cy="2668588"/>
            <a:chOff x="754" y="2175"/>
            <a:chExt cx="1750" cy="1743"/>
          </a:xfrm>
        </p:grpSpPr>
        <p:sp>
          <p:nvSpPr>
            <p:cNvPr id="20497" name="Text Box 12"/>
            <p:cNvSpPr txBox="1">
              <a:spLocks noChangeArrowheads="1"/>
            </p:cNvSpPr>
            <p:nvPr/>
          </p:nvSpPr>
          <p:spPr bwMode="auto">
            <a:xfrm>
              <a:off x="754" y="2693"/>
              <a:ext cx="284" cy="388"/>
            </a:xfrm>
            <a:prstGeom prst="rect">
              <a:avLst/>
            </a:prstGeom>
            <a:noFill/>
            <a:ln w="9525">
              <a:noFill/>
              <a:miter lim="800000"/>
              <a:headEnd/>
              <a:tailEnd/>
            </a:ln>
          </p:spPr>
          <p:txBody>
            <a:bodyPr/>
            <a:lstStyle/>
            <a:p>
              <a:pPr eaLnBrk="0" hangingPunct="0"/>
              <a:r>
                <a:rPr kumimoji="1" lang="en-US" sz="2800" b="1"/>
                <a:t>y</a:t>
              </a:r>
              <a:endParaRPr kumimoji="1" lang="en-US" sz="1600"/>
            </a:p>
          </p:txBody>
        </p:sp>
        <p:sp>
          <p:nvSpPr>
            <p:cNvPr id="20498" name="Text Box 13"/>
            <p:cNvSpPr txBox="1">
              <a:spLocks noChangeArrowheads="1"/>
            </p:cNvSpPr>
            <p:nvPr/>
          </p:nvSpPr>
          <p:spPr bwMode="auto">
            <a:xfrm>
              <a:off x="1621" y="3530"/>
              <a:ext cx="283" cy="388"/>
            </a:xfrm>
            <a:prstGeom prst="rect">
              <a:avLst/>
            </a:prstGeom>
            <a:noFill/>
            <a:ln w="9525">
              <a:noFill/>
              <a:miter lim="800000"/>
              <a:headEnd/>
              <a:tailEnd/>
            </a:ln>
          </p:spPr>
          <p:txBody>
            <a:bodyPr/>
            <a:lstStyle/>
            <a:p>
              <a:pPr algn="just" eaLnBrk="0" hangingPunct="0"/>
              <a:r>
                <a:rPr kumimoji="1" lang="en-US" sz="2800" b="1"/>
                <a:t>x</a:t>
              </a:r>
              <a:endParaRPr kumimoji="1" lang="en-US" sz="1600"/>
            </a:p>
          </p:txBody>
        </p:sp>
        <p:grpSp>
          <p:nvGrpSpPr>
            <p:cNvPr id="20499" name="Group 14"/>
            <p:cNvGrpSpPr>
              <a:grpSpLocks/>
            </p:cNvGrpSpPr>
            <p:nvPr/>
          </p:nvGrpSpPr>
          <p:grpSpPr bwMode="auto">
            <a:xfrm>
              <a:off x="1038" y="2175"/>
              <a:ext cx="1466" cy="1365"/>
              <a:chOff x="1038" y="2175"/>
              <a:chExt cx="1466" cy="1365"/>
            </a:xfrm>
          </p:grpSpPr>
          <p:sp>
            <p:nvSpPr>
              <p:cNvPr id="20500" name="Line 15"/>
              <p:cNvSpPr>
                <a:spLocks noChangeShapeType="1"/>
              </p:cNvSpPr>
              <p:nvPr/>
            </p:nvSpPr>
            <p:spPr bwMode="auto">
              <a:xfrm>
                <a:off x="1038" y="2175"/>
                <a:ext cx="0" cy="1365"/>
              </a:xfrm>
              <a:prstGeom prst="line">
                <a:avLst/>
              </a:prstGeom>
              <a:noFill/>
              <a:ln w="57150">
                <a:solidFill>
                  <a:schemeClr val="tx1"/>
                </a:solidFill>
                <a:round/>
                <a:headEnd type="triangle" w="med" len="med"/>
                <a:tailEnd/>
              </a:ln>
            </p:spPr>
            <p:txBody>
              <a:bodyPr/>
              <a:lstStyle/>
              <a:p>
                <a:endParaRPr lang="en-US"/>
              </a:p>
            </p:txBody>
          </p:sp>
          <p:sp>
            <p:nvSpPr>
              <p:cNvPr id="20501" name="Line 16"/>
              <p:cNvSpPr>
                <a:spLocks noChangeShapeType="1"/>
              </p:cNvSpPr>
              <p:nvPr/>
            </p:nvSpPr>
            <p:spPr bwMode="auto">
              <a:xfrm>
                <a:off x="1038" y="3540"/>
                <a:ext cx="1466" cy="0"/>
              </a:xfrm>
              <a:prstGeom prst="line">
                <a:avLst/>
              </a:prstGeom>
              <a:noFill/>
              <a:ln w="57150">
                <a:solidFill>
                  <a:schemeClr val="tx1"/>
                </a:solidFill>
                <a:round/>
                <a:headEnd/>
                <a:tailEnd type="triangle" w="med" len="med"/>
              </a:ln>
            </p:spPr>
            <p:txBody>
              <a:bodyPr/>
              <a:lstStyle/>
              <a:p>
                <a:endParaRPr lang="en-US"/>
              </a:p>
            </p:txBody>
          </p:sp>
          <p:sp>
            <p:nvSpPr>
              <p:cNvPr id="20502" name="Line 17"/>
              <p:cNvSpPr>
                <a:spLocks noChangeShapeType="1"/>
              </p:cNvSpPr>
              <p:nvPr/>
            </p:nvSpPr>
            <p:spPr bwMode="auto">
              <a:xfrm flipV="1">
                <a:off x="1038" y="2499"/>
                <a:ext cx="1223" cy="946"/>
              </a:xfrm>
              <a:prstGeom prst="line">
                <a:avLst/>
              </a:prstGeom>
              <a:noFill/>
              <a:ln w="57150">
                <a:solidFill>
                  <a:schemeClr val="tx1"/>
                </a:solidFill>
                <a:round/>
                <a:headEnd/>
                <a:tailEnd/>
              </a:ln>
            </p:spPr>
            <p:txBody>
              <a:bodyPr/>
              <a:lstStyle/>
              <a:p>
                <a:endParaRPr lang="en-US"/>
              </a:p>
            </p:txBody>
          </p:sp>
        </p:grpSp>
      </p:grpSp>
      <p:grpSp>
        <p:nvGrpSpPr>
          <p:cNvPr id="6" name="Group 18"/>
          <p:cNvGrpSpPr>
            <a:grpSpLocks/>
          </p:cNvGrpSpPr>
          <p:nvPr/>
        </p:nvGrpSpPr>
        <p:grpSpPr bwMode="auto">
          <a:xfrm>
            <a:off x="5191125" y="4119563"/>
            <a:ext cx="3011488" cy="2641600"/>
            <a:chOff x="877" y="2245"/>
            <a:chExt cx="1897" cy="1664"/>
          </a:xfrm>
        </p:grpSpPr>
        <p:sp>
          <p:nvSpPr>
            <p:cNvPr id="20492" name="Line 19"/>
            <p:cNvSpPr>
              <a:spLocks noChangeShapeType="1"/>
            </p:cNvSpPr>
            <p:nvPr/>
          </p:nvSpPr>
          <p:spPr bwMode="auto">
            <a:xfrm>
              <a:off x="1184" y="2245"/>
              <a:ext cx="0" cy="1303"/>
            </a:xfrm>
            <a:prstGeom prst="line">
              <a:avLst/>
            </a:prstGeom>
            <a:noFill/>
            <a:ln w="57150">
              <a:solidFill>
                <a:schemeClr val="tx1"/>
              </a:solidFill>
              <a:round/>
              <a:headEnd type="triangle" w="med" len="med"/>
              <a:tailEnd/>
            </a:ln>
          </p:spPr>
          <p:txBody>
            <a:bodyPr/>
            <a:lstStyle/>
            <a:p>
              <a:endParaRPr lang="en-US"/>
            </a:p>
          </p:txBody>
        </p:sp>
        <p:sp>
          <p:nvSpPr>
            <p:cNvPr id="20493" name="Line 20"/>
            <p:cNvSpPr>
              <a:spLocks noChangeShapeType="1"/>
            </p:cNvSpPr>
            <p:nvPr/>
          </p:nvSpPr>
          <p:spPr bwMode="auto">
            <a:xfrm>
              <a:off x="1184" y="3548"/>
              <a:ext cx="1590" cy="0"/>
            </a:xfrm>
            <a:prstGeom prst="line">
              <a:avLst/>
            </a:prstGeom>
            <a:noFill/>
            <a:ln w="57150">
              <a:solidFill>
                <a:schemeClr val="tx1"/>
              </a:solidFill>
              <a:round/>
              <a:headEnd/>
              <a:tailEnd type="triangle" w="med" len="med"/>
            </a:ln>
          </p:spPr>
          <p:txBody>
            <a:bodyPr/>
            <a:lstStyle/>
            <a:p>
              <a:endParaRPr lang="en-US"/>
            </a:p>
          </p:txBody>
        </p:sp>
        <p:sp>
          <p:nvSpPr>
            <p:cNvPr id="20494" name="Arc 21"/>
            <p:cNvSpPr>
              <a:spLocks/>
            </p:cNvSpPr>
            <p:nvPr/>
          </p:nvSpPr>
          <p:spPr bwMode="auto">
            <a:xfrm flipH="1" flipV="1">
              <a:off x="1334" y="2274"/>
              <a:ext cx="1326" cy="1122"/>
            </a:xfrm>
            <a:custGeom>
              <a:avLst/>
              <a:gdLst>
                <a:gd name="T0" fmla="*/ 53 w 21600"/>
                <a:gd name="T1" fmla="*/ 0 h 21583"/>
                <a:gd name="T2" fmla="*/ 1326 w 21600"/>
                <a:gd name="T3" fmla="*/ 1122 h 21583"/>
                <a:gd name="T4" fmla="*/ 0 w 21600"/>
                <a:gd name="T5" fmla="*/ 1122 h 21583"/>
                <a:gd name="T6" fmla="*/ 0 60000 65536"/>
                <a:gd name="T7" fmla="*/ 0 60000 65536"/>
                <a:gd name="T8" fmla="*/ 0 60000 65536"/>
                <a:gd name="T9" fmla="*/ 0 w 21600"/>
                <a:gd name="T10" fmla="*/ 0 h 21583"/>
                <a:gd name="T11" fmla="*/ 21600 w 21600"/>
                <a:gd name="T12" fmla="*/ 21583 h 21583"/>
              </a:gdLst>
              <a:ahLst/>
              <a:cxnLst>
                <a:cxn ang="T6">
                  <a:pos x="T0" y="T1"/>
                </a:cxn>
                <a:cxn ang="T7">
                  <a:pos x="T2" y="T3"/>
                </a:cxn>
                <a:cxn ang="T8">
                  <a:pos x="T4" y="T5"/>
                </a:cxn>
              </a:cxnLst>
              <a:rect l="T9" t="T10" r="T11" b="T12"/>
              <a:pathLst>
                <a:path w="21600" h="21583" fill="none" extrusionOk="0">
                  <a:moveTo>
                    <a:pt x="866" y="0"/>
                  </a:moveTo>
                  <a:cubicBezTo>
                    <a:pt x="12449" y="465"/>
                    <a:pt x="21600" y="9990"/>
                    <a:pt x="21600" y="21583"/>
                  </a:cubicBezTo>
                </a:path>
                <a:path w="21600" h="21583" stroke="0" extrusionOk="0">
                  <a:moveTo>
                    <a:pt x="866" y="0"/>
                  </a:moveTo>
                  <a:cubicBezTo>
                    <a:pt x="12449" y="465"/>
                    <a:pt x="21600" y="9990"/>
                    <a:pt x="21600" y="21583"/>
                  </a:cubicBezTo>
                  <a:lnTo>
                    <a:pt x="0" y="21583"/>
                  </a:lnTo>
                  <a:close/>
                </a:path>
              </a:pathLst>
            </a:custGeom>
            <a:noFill/>
            <a:ln w="57150">
              <a:solidFill>
                <a:schemeClr val="tx1"/>
              </a:solidFill>
              <a:round/>
              <a:headEnd/>
              <a:tailEnd/>
            </a:ln>
          </p:spPr>
          <p:txBody>
            <a:bodyPr/>
            <a:lstStyle/>
            <a:p>
              <a:endParaRPr lang="en-US"/>
            </a:p>
          </p:txBody>
        </p:sp>
        <p:sp>
          <p:nvSpPr>
            <p:cNvPr id="20495" name="Text Box 22"/>
            <p:cNvSpPr txBox="1">
              <a:spLocks noChangeArrowheads="1"/>
            </p:cNvSpPr>
            <p:nvPr/>
          </p:nvSpPr>
          <p:spPr bwMode="auto">
            <a:xfrm>
              <a:off x="877" y="2739"/>
              <a:ext cx="307" cy="371"/>
            </a:xfrm>
            <a:prstGeom prst="rect">
              <a:avLst/>
            </a:prstGeom>
            <a:noFill/>
            <a:ln w="9525">
              <a:noFill/>
              <a:miter lim="800000"/>
              <a:headEnd/>
              <a:tailEnd/>
            </a:ln>
          </p:spPr>
          <p:txBody>
            <a:bodyPr/>
            <a:lstStyle/>
            <a:p>
              <a:pPr eaLnBrk="0" hangingPunct="0"/>
              <a:r>
                <a:rPr kumimoji="1" lang="en-US" sz="2800" b="1"/>
                <a:t>y</a:t>
              </a:r>
              <a:endParaRPr kumimoji="1" lang="en-US" sz="1600"/>
            </a:p>
          </p:txBody>
        </p:sp>
        <p:sp>
          <p:nvSpPr>
            <p:cNvPr id="20496" name="Text Box 23"/>
            <p:cNvSpPr txBox="1">
              <a:spLocks noChangeArrowheads="1"/>
            </p:cNvSpPr>
            <p:nvPr/>
          </p:nvSpPr>
          <p:spPr bwMode="auto">
            <a:xfrm>
              <a:off x="1817" y="3538"/>
              <a:ext cx="307" cy="371"/>
            </a:xfrm>
            <a:prstGeom prst="rect">
              <a:avLst/>
            </a:prstGeom>
            <a:noFill/>
            <a:ln w="9525">
              <a:noFill/>
              <a:miter lim="800000"/>
              <a:headEnd/>
              <a:tailEnd/>
            </a:ln>
          </p:spPr>
          <p:txBody>
            <a:bodyPr/>
            <a:lstStyle/>
            <a:p>
              <a:pPr algn="just" eaLnBrk="0" hangingPunct="0"/>
              <a:r>
                <a:rPr kumimoji="1" lang="en-US" sz="2800" b="1"/>
                <a:t>x</a:t>
              </a:r>
              <a:endParaRPr kumimoji="1" lang="en-US" sz="1600"/>
            </a:p>
          </p:txBody>
        </p:sp>
      </p:grpSp>
      <p:sp>
        <p:nvSpPr>
          <p:cNvPr id="20491" name="Rectangle 2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4F4FC5"/>
            </a:gs>
            <a:gs pos="50000">
              <a:srgbClr val="4F79FF"/>
            </a:gs>
            <a:gs pos="100000">
              <a:srgbClr val="4F4FC5"/>
            </a:gs>
          </a:gsLst>
          <a:lin ang="5400000" scaled="1"/>
        </a:gra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pPr eaLnBrk="1" hangingPunct="1"/>
            <a:r>
              <a:rPr lang="en-US" smtClean="0"/>
              <a:t>Reviewing Concepts</a:t>
            </a:r>
            <a:br>
              <a:rPr lang="en-US" smtClean="0"/>
            </a:br>
            <a:r>
              <a:rPr lang="en-US" sz="2400" i="1" smtClean="0">
                <a:solidFill>
                  <a:schemeClr val="bg1"/>
                </a:solidFill>
              </a:rPr>
              <a:t>Measurement</a:t>
            </a:r>
            <a:endParaRPr lang="en-US" smtClean="0">
              <a:solidFill>
                <a:schemeClr val="bg1"/>
              </a:solidFill>
            </a:endParaRPr>
          </a:p>
        </p:txBody>
      </p:sp>
      <p:sp>
        <p:nvSpPr>
          <p:cNvPr id="325635" name="Rectangle 3"/>
          <p:cNvSpPr>
            <a:spLocks noGrp="1" noChangeArrowheads="1"/>
          </p:cNvSpPr>
          <p:nvPr>
            <p:ph type="body" idx="1"/>
          </p:nvPr>
        </p:nvSpPr>
        <p:spPr/>
        <p:txBody>
          <a:bodyPr/>
          <a:lstStyle/>
          <a:p>
            <a:pPr eaLnBrk="1" hangingPunct="1"/>
            <a:r>
              <a:rPr lang="en-US" smtClean="0"/>
              <a:t>Why do scientists use scientific notation?</a:t>
            </a:r>
          </a:p>
          <a:p>
            <a:pPr eaLnBrk="1" hangingPunct="1"/>
            <a:r>
              <a:rPr lang="en-US" smtClean="0"/>
              <a:t>What system of units do scientists use for measurements?</a:t>
            </a:r>
          </a:p>
          <a:p>
            <a:pPr eaLnBrk="1" hangingPunct="1"/>
            <a:r>
              <a:rPr lang="en-US" smtClean="0"/>
              <a:t>How does the precision of measurements affect the precision of scientific calculations?</a:t>
            </a:r>
          </a:p>
          <a:p>
            <a:pPr eaLnBrk="1" hangingPunct="1"/>
            <a:r>
              <a:rPr lang="en-US" smtClean="0"/>
              <a:t>List the SI units for mass, length, and temperature.</a:t>
            </a: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5"/>
          <p:cNvSpPr>
            <a:spLocks noChangeArrowheads="1"/>
          </p:cNvSpPr>
          <p:nvPr/>
        </p:nvSpPr>
        <p:spPr bwMode="auto">
          <a:xfrm>
            <a:off x="685800" y="600075"/>
            <a:ext cx="7905750" cy="685800"/>
          </a:xfrm>
          <a:prstGeom prst="rect">
            <a:avLst/>
          </a:prstGeom>
          <a:solidFill>
            <a:schemeClr val="accent1">
              <a:alpha val="39999"/>
            </a:schemeClr>
          </a:solidFill>
          <a:ln w="9525">
            <a:solidFill>
              <a:schemeClr val="tx1"/>
            </a:solidFill>
            <a:miter lim="800000"/>
            <a:headEnd/>
            <a:tailEnd/>
          </a:ln>
        </p:spPr>
        <p:txBody>
          <a:bodyPr wrap="none" anchor="ctr"/>
          <a:lstStyle/>
          <a:p>
            <a:pPr algn="ctr"/>
            <a:r>
              <a:rPr lang="en-US"/>
              <a:t>   Rules for Counting Significant Figures</a:t>
            </a:r>
          </a:p>
        </p:txBody>
      </p:sp>
      <p:sp>
        <p:nvSpPr>
          <p:cNvPr id="326659" name="Rectangle 6"/>
          <p:cNvSpPr>
            <a:spLocks noChangeArrowheads="1"/>
          </p:cNvSpPr>
          <p:nvPr/>
        </p:nvSpPr>
        <p:spPr bwMode="auto">
          <a:xfrm>
            <a:off x="685800" y="1285875"/>
            <a:ext cx="7905750" cy="5038725"/>
          </a:xfrm>
          <a:prstGeom prst="rect">
            <a:avLst/>
          </a:prstGeom>
          <a:noFill/>
          <a:ln w="9525">
            <a:solidFill>
              <a:schemeClr val="tx1"/>
            </a:solidFill>
            <a:miter lim="800000"/>
            <a:headEnd/>
            <a:tailEnd/>
          </a:ln>
        </p:spPr>
        <p:txBody>
          <a:bodyPr wrap="none" anchor="ctr"/>
          <a:lstStyle/>
          <a:p>
            <a:endParaRPr lang="en-US"/>
          </a:p>
        </p:txBody>
      </p:sp>
      <p:sp>
        <p:nvSpPr>
          <p:cNvPr id="1121287" name="Text Box 7"/>
          <p:cNvSpPr txBox="1">
            <a:spLocks noChangeArrowheads="1"/>
          </p:cNvSpPr>
          <p:nvPr/>
        </p:nvSpPr>
        <p:spPr bwMode="auto">
          <a:xfrm>
            <a:off x="1022350" y="1536700"/>
            <a:ext cx="5199063" cy="336550"/>
          </a:xfrm>
          <a:prstGeom prst="rect">
            <a:avLst/>
          </a:prstGeom>
          <a:noFill/>
          <a:ln w="9525">
            <a:noFill/>
            <a:miter lim="800000"/>
            <a:headEnd/>
            <a:tailEnd/>
          </a:ln>
        </p:spPr>
        <p:txBody>
          <a:bodyPr wrap="none">
            <a:spAutoFit/>
          </a:bodyPr>
          <a:lstStyle/>
          <a:p>
            <a:r>
              <a:rPr lang="en-US" sz="1600"/>
              <a:t>1.  Nonzero integers always count as significant figures.</a:t>
            </a:r>
          </a:p>
        </p:txBody>
      </p:sp>
      <p:sp>
        <p:nvSpPr>
          <p:cNvPr id="1121288" name="Text Box 8"/>
          <p:cNvSpPr txBox="1">
            <a:spLocks noChangeArrowheads="1"/>
          </p:cNvSpPr>
          <p:nvPr/>
        </p:nvSpPr>
        <p:spPr bwMode="auto">
          <a:xfrm>
            <a:off x="1022350" y="1860550"/>
            <a:ext cx="4244975" cy="336550"/>
          </a:xfrm>
          <a:prstGeom prst="rect">
            <a:avLst/>
          </a:prstGeom>
          <a:noFill/>
          <a:ln w="9525">
            <a:noFill/>
            <a:miter lim="800000"/>
            <a:headEnd/>
            <a:tailEnd/>
          </a:ln>
        </p:spPr>
        <p:txBody>
          <a:bodyPr wrap="none">
            <a:spAutoFit/>
          </a:bodyPr>
          <a:lstStyle/>
          <a:p>
            <a:r>
              <a:rPr lang="en-US" sz="1600"/>
              <a:t>2.  Zeros:  There are three classes of zeroes.</a:t>
            </a:r>
          </a:p>
        </p:txBody>
      </p:sp>
      <p:sp>
        <p:nvSpPr>
          <p:cNvPr id="1121289" name="Text Box 9"/>
          <p:cNvSpPr txBox="1">
            <a:spLocks noChangeArrowheads="1"/>
          </p:cNvSpPr>
          <p:nvPr/>
        </p:nvSpPr>
        <p:spPr bwMode="auto">
          <a:xfrm>
            <a:off x="1022350" y="2184400"/>
            <a:ext cx="7339013" cy="4492625"/>
          </a:xfrm>
          <a:prstGeom prst="rect">
            <a:avLst/>
          </a:prstGeom>
          <a:noFill/>
          <a:ln w="9525">
            <a:noFill/>
            <a:miter lim="800000"/>
            <a:headEnd/>
            <a:tailEnd/>
          </a:ln>
        </p:spPr>
        <p:txBody>
          <a:bodyPr wrap="none">
            <a:spAutoFit/>
          </a:bodyPr>
          <a:lstStyle/>
          <a:p>
            <a:pPr marL="457200" indent="-457200">
              <a:buFontTx/>
              <a:buAutoNum type="alphaLcPeriod"/>
            </a:pPr>
            <a:r>
              <a:rPr lang="en-US" sz="1600"/>
              <a:t>Leading zeroes precede all the nonzero digits and DO NOT count as</a:t>
            </a:r>
          </a:p>
          <a:p>
            <a:pPr marL="457200" indent="-457200"/>
            <a:r>
              <a:rPr lang="en-US" sz="1600"/>
              <a:t>	significant figures.  Example:  0.0025 has ____ significant figures.</a:t>
            </a:r>
          </a:p>
          <a:p>
            <a:pPr marL="457200" indent="-457200"/>
            <a:endParaRPr lang="en-US" sz="1600"/>
          </a:p>
          <a:p>
            <a:pPr marL="457200" indent="-457200">
              <a:buFontTx/>
              <a:buAutoNum type="alphaLcPeriod" startAt="2"/>
            </a:pPr>
            <a:r>
              <a:rPr lang="en-US" sz="1600"/>
              <a:t>Captive zeroes are zeroes between nonzero numbers.  These always</a:t>
            </a:r>
          </a:p>
          <a:p>
            <a:pPr marL="457200" indent="-457200"/>
            <a:r>
              <a:rPr lang="en-US" sz="1600"/>
              <a:t>	count as significant figures.  Example:  1.008 has ____ significant figures.</a:t>
            </a:r>
          </a:p>
          <a:p>
            <a:pPr marL="457200" indent="-457200"/>
            <a:endParaRPr lang="en-US" sz="1600"/>
          </a:p>
          <a:p>
            <a:pPr marL="457200" indent="-457200">
              <a:buFontTx/>
              <a:buAutoNum type="alphaLcPeriod" startAt="3"/>
            </a:pPr>
            <a:r>
              <a:rPr lang="en-US" sz="1600"/>
              <a:t>Trailing zeroes are zeroes at the right end of the number.</a:t>
            </a:r>
          </a:p>
          <a:p>
            <a:pPr marL="457200" indent="-457200">
              <a:buFontTx/>
              <a:buAutoNum type="alphaLcPeriod" startAt="3"/>
            </a:pPr>
            <a:endParaRPr lang="en-US" sz="1600"/>
          </a:p>
          <a:p>
            <a:pPr marL="457200" indent="-457200"/>
            <a:r>
              <a:rPr lang="en-US" sz="1600"/>
              <a:t>	Trailing zeroes are only significant if the number contains a decimal point.</a:t>
            </a:r>
          </a:p>
          <a:p>
            <a:pPr marL="457200" indent="-457200"/>
            <a:r>
              <a:rPr lang="en-US" sz="1600"/>
              <a:t>	Example:  1.00 x 10</a:t>
            </a:r>
            <a:r>
              <a:rPr lang="en-US" sz="1600" baseline="30000"/>
              <a:t>2</a:t>
            </a:r>
            <a:r>
              <a:rPr lang="en-US" sz="1600"/>
              <a:t> has ____ significant figures.</a:t>
            </a:r>
          </a:p>
          <a:p>
            <a:pPr marL="457200" indent="-457200"/>
            <a:endParaRPr lang="en-US" sz="1600"/>
          </a:p>
          <a:p>
            <a:pPr marL="457200" indent="-457200"/>
            <a:r>
              <a:rPr lang="en-US" sz="1600"/>
              <a:t>	Trailing zeroes are not significant if the number does not contain a decimal</a:t>
            </a:r>
          </a:p>
          <a:p>
            <a:pPr marL="457200" indent="-457200"/>
            <a:r>
              <a:rPr lang="en-US" sz="1600"/>
              <a:t>	point.  Example:  100 has ____ significant figure.</a:t>
            </a:r>
          </a:p>
          <a:p>
            <a:pPr marL="457200" indent="-457200"/>
            <a:endParaRPr lang="en-US" sz="1600"/>
          </a:p>
          <a:p>
            <a:pPr marL="457200" indent="-457200">
              <a:buFontTx/>
              <a:buAutoNum type="arabicPeriod" startAt="3"/>
            </a:pPr>
            <a:r>
              <a:rPr lang="en-US" sz="1600"/>
              <a:t>Exact numbers, which can arise from counting or definitions such as 1 in</a:t>
            </a:r>
          </a:p>
          <a:p>
            <a:pPr marL="457200" indent="-457200"/>
            <a:r>
              <a:rPr lang="en-US" sz="1600"/>
              <a:t>	 = 2.54 cm, never limit the number of significant figures in a calculation.</a:t>
            </a:r>
          </a:p>
          <a:p>
            <a:pPr marL="457200" indent="-457200">
              <a:buFontTx/>
              <a:buAutoNum type="alphaLcPeriod"/>
            </a:pPr>
            <a:endParaRPr lang="en-US" sz="1600"/>
          </a:p>
          <a:p>
            <a:pPr marL="457200" indent="-457200">
              <a:buFontTx/>
              <a:buAutoNum type="alphaLcPeriod"/>
            </a:pPr>
            <a:endParaRPr lang="en-US" sz="1600"/>
          </a:p>
        </p:txBody>
      </p:sp>
      <p:sp>
        <p:nvSpPr>
          <p:cNvPr id="1121291" name="Text Box 11"/>
          <p:cNvSpPr txBox="1">
            <a:spLocks noChangeArrowheads="1"/>
          </p:cNvSpPr>
          <p:nvPr/>
        </p:nvSpPr>
        <p:spPr bwMode="auto">
          <a:xfrm>
            <a:off x="5384800" y="2398713"/>
            <a:ext cx="311150" cy="366712"/>
          </a:xfrm>
          <a:prstGeom prst="rect">
            <a:avLst/>
          </a:prstGeom>
          <a:noFill/>
          <a:ln w="9525">
            <a:noFill/>
            <a:miter lim="800000"/>
            <a:headEnd/>
            <a:tailEnd/>
          </a:ln>
        </p:spPr>
        <p:txBody>
          <a:bodyPr wrap="none">
            <a:spAutoFit/>
          </a:bodyPr>
          <a:lstStyle/>
          <a:p>
            <a:r>
              <a:rPr lang="en-US" sz="1800" b="1">
                <a:solidFill>
                  <a:schemeClr val="hlink"/>
                </a:solidFill>
              </a:rPr>
              <a:t>2</a:t>
            </a:r>
          </a:p>
        </p:txBody>
      </p:sp>
      <p:sp>
        <p:nvSpPr>
          <p:cNvPr id="1121292" name="Text Box 12"/>
          <p:cNvSpPr txBox="1">
            <a:spLocks noChangeArrowheads="1"/>
          </p:cNvSpPr>
          <p:nvPr/>
        </p:nvSpPr>
        <p:spPr bwMode="auto">
          <a:xfrm>
            <a:off x="6099175" y="3122613"/>
            <a:ext cx="311150" cy="366712"/>
          </a:xfrm>
          <a:prstGeom prst="rect">
            <a:avLst/>
          </a:prstGeom>
          <a:noFill/>
          <a:ln w="9525">
            <a:noFill/>
            <a:miter lim="800000"/>
            <a:headEnd/>
            <a:tailEnd/>
          </a:ln>
        </p:spPr>
        <p:txBody>
          <a:bodyPr wrap="none">
            <a:spAutoFit/>
          </a:bodyPr>
          <a:lstStyle/>
          <a:p>
            <a:r>
              <a:rPr lang="en-US" sz="1800" b="1">
                <a:solidFill>
                  <a:schemeClr val="hlink"/>
                </a:solidFill>
              </a:rPr>
              <a:t>4</a:t>
            </a:r>
          </a:p>
        </p:txBody>
      </p:sp>
      <p:sp>
        <p:nvSpPr>
          <p:cNvPr id="1121293" name="Text Box 13"/>
          <p:cNvSpPr txBox="1">
            <a:spLocks noChangeArrowheads="1"/>
          </p:cNvSpPr>
          <p:nvPr/>
        </p:nvSpPr>
        <p:spPr bwMode="auto">
          <a:xfrm>
            <a:off x="3937000" y="4341813"/>
            <a:ext cx="311150" cy="366712"/>
          </a:xfrm>
          <a:prstGeom prst="rect">
            <a:avLst/>
          </a:prstGeom>
          <a:noFill/>
          <a:ln w="9525">
            <a:noFill/>
            <a:miter lim="800000"/>
            <a:headEnd/>
            <a:tailEnd/>
          </a:ln>
        </p:spPr>
        <p:txBody>
          <a:bodyPr wrap="none">
            <a:spAutoFit/>
          </a:bodyPr>
          <a:lstStyle/>
          <a:p>
            <a:r>
              <a:rPr lang="en-US" sz="1800" b="1">
                <a:solidFill>
                  <a:schemeClr val="hlink"/>
                </a:solidFill>
              </a:rPr>
              <a:t>3</a:t>
            </a:r>
          </a:p>
        </p:txBody>
      </p:sp>
      <p:sp>
        <p:nvSpPr>
          <p:cNvPr id="1121294" name="Text Box 14"/>
          <p:cNvSpPr txBox="1">
            <a:spLocks noChangeArrowheads="1"/>
          </p:cNvSpPr>
          <p:nvPr/>
        </p:nvSpPr>
        <p:spPr bwMode="auto">
          <a:xfrm>
            <a:off x="3965575" y="5065713"/>
            <a:ext cx="311150" cy="366712"/>
          </a:xfrm>
          <a:prstGeom prst="rect">
            <a:avLst/>
          </a:prstGeom>
          <a:noFill/>
          <a:ln w="9525">
            <a:noFill/>
            <a:miter lim="800000"/>
            <a:headEnd/>
            <a:tailEnd/>
          </a:ln>
        </p:spPr>
        <p:txBody>
          <a:bodyPr wrap="none">
            <a:spAutoFit/>
          </a:bodyPr>
          <a:lstStyle/>
          <a:p>
            <a:r>
              <a:rPr lang="en-US" sz="1800" b="1">
                <a:solidFill>
                  <a:schemeClr val="hlink"/>
                </a:solidFill>
              </a:rPr>
              <a:t>1</a:t>
            </a:r>
          </a:p>
        </p:txBody>
      </p:sp>
      <p:sp>
        <p:nvSpPr>
          <p:cNvPr id="326667" name="Rectangle 15"/>
          <p:cNvSpPr>
            <a:spLocks noChangeArrowheads="1"/>
          </p:cNvSpPr>
          <p:nvPr/>
        </p:nvSpPr>
        <p:spPr bwMode="auto">
          <a:xfrm>
            <a:off x="76200" y="6491288"/>
            <a:ext cx="5232400" cy="214312"/>
          </a:xfrm>
          <a:prstGeom prst="rect">
            <a:avLst/>
          </a:prstGeom>
          <a:noFill/>
          <a:ln w="9525">
            <a:noFill/>
            <a:miter lim="800000"/>
            <a:headEnd/>
            <a:tailEnd/>
          </a:ln>
        </p:spPr>
        <p:txBody>
          <a:bodyPr wrap="none">
            <a:spAutoFit/>
          </a:bodyPr>
          <a:lstStyle/>
          <a:p>
            <a:r>
              <a:rPr lang="en-US" sz="800"/>
              <a:t>Ohn-Sabatello, Morlan, Knoespel, </a:t>
            </a:r>
            <a:r>
              <a:rPr lang="en-US" sz="800" u="sng"/>
              <a:t>Fast Track to a 5</a:t>
            </a:r>
            <a:r>
              <a:rPr lang="en-US" sz="800"/>
              <a:t> Preparing for the AP Chemistry Examination</a:t>
            </a:r>
            <a:r>
              <a:rPr lang="en-US" sz="800" u="sng"/>
              <a:t> </a:t>
            </a:r>
            <a:r>
              <a:rPr lang="en-US" sz="800"/>
              <a:t>2006, page 53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121287"/>
                                        </p:tgtEl>
                                        <p:attrNameLst>
                                          <p:attrName>style.visibility</p:attrName>
                                        </p:attrNameLst>
                                      </p:cBhvr>
                                      <p:to>
                                        <p:strVal val="visible"/>
                                      </p:to>
                                    </p:set>
                                    <p:animEffect transition="in" filter="fade">
                                      <p:cBhvr>
                                        <p:cTn id="7" dur="1000"/>
                                        <p:tgtEl>
                                          <p:spTgt spid="1121287"/>
                                        </p:tgtEl>
                                      </p:cBhvr>
                                    </p:animEffect>
                                    <p:anim calcmode="lin" valueType="num">
                                      <p:cBhvr>
                                        <p:cTn id="8" dur="1000" fill="hold"/>
                                        <p:tgtEl>
                                          <p:spTgt spid="1121287"/>
                                        </p:tgtEl>
                                        <p:attrNameLst>
                                          <p:attrName>ppt_x</p:attrName>
                                        </p:attrNameLst>
                                      </p:cBhvr>
                                      <p:tavLst>
                                        <p:tav tm="0">
                                          <p:val>
                                            <p:strVal val="#ppt_x-.1"/>
                                          </p:val>
                                        </p:tav>
                                        <p:tav tm="100000">
                                          <p:val>
                                            <p:strVal val="#ppt_x"/>
                                          </p:val>
                                        </p:tav>
                                      </p:tavLst>
                                    </p:anim>
                                    <p:anim calcmode="lin" valueType="num">
                                      <p:cBhvr>
                                        <p:cTn id="9" dur="1000" fill="hold"/>
                                        <p:tgtEl>
                                          <p:spTgt spid="112128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121288">
                                            <p:txEl>
                                              <p:pRg st="0" end="0"/>
                                            </p:txEl>
                                          </p:spTgt>
                                        </p:tgtEl>
                                        <p:attrNameLst>
                                          <p:attrName>style.visibility</p:attrName>
                                        </p:attrNameLst>
                                      </p:cBhvr>
                                      <p:to>
                                        <p:strVal val="visible"/>
                                      </p:to>
                                    </p:set>
                                    <p:animEffect transition="in" filter="fade">
                                      <p:cBhvr>
                                        <p:cTn id="14" dur="1000"/>
                                        <p:tgtEl>
                                          <p:spTgt spid="1121288">
                                            <p:txEl>
                                              <p:pRg st="0" end="0"/>
                                            </p:txEl>
                                          </p:spTgt>
                                        </p:tgtEl>
                                      </p:cBhvr>
                                    </p:animEffect>
                                    <p:anim calcmode="lin" valueType="num">
                                      <p:cBhvr>
                                        <p:cTn id="15" dur="1000" fill="hold"/>
                                        <p:tgtEl>
                                          <p:spTgt spid="1121288">
                                            <p:txEl>
                                              <p:pRg st="0" end="0"/>
                                            </p:txEl>
                                          </p:spTgt>
                                        </p:tgtEl>
                                        <p:attrNameLst>
                                          <p:attrName>ppt_x</p:attrName>
                                        </p:attrNameLst>
                                      </p:cBhvr>
                                      <p:tavLst>
                                        <p:tav tm="0">
                                          <p:val>
                                            <p:strVal val="#ppt_x-.1"/>
                                          </p:val>
                                        </p:tav>
                                        <p:tav tm="100000">
                                          <p:val>
                                            <p:strVal val="#ppt_x"/>
                                          </p:val>
                                        </p:tav>
                                      </p:tavLst>
                                    </p:anim>
                                    <p:anim calcmode="lin" valueType="num">
                                      <p:cBhvr>
                                        <p:cTn id="16" dur="1000" fill="hold"/>
                                        <p:tgtEl>
                                          <p:spTgt spid="11212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21289">
                                            <p:txEl>
                                              <p:pRg st="0" end="0"/>
                                            </p:txEl>
                                          </p:spTgt>
                                        </p:tgtEl>
                                        <p:attrNameLst>
                                          <p:attrName>style.visibility</p:attrName>
                                        </p:attrNameLst>
                                      </p:cBhvr>
                                      <p:to>
                                        <p:strVal val="visible"/>
                                      </p:to>
                                    </p:set>
                                    <p:animEffect transition="in" filter="fade">
                                      <p:cBhvr>
                                        <p:cTn id="21" dur="1000"/>
                                        <p:tgtEl>
                                          <p:spTgt spid="1121289">
                                            <p:txEl>
                                              <p:pRg st="0" end="0"/>
                                            </p:txEl>
                                          </p:spTgt>
                                        </p:tgtEl>
                                      </p:cBhvr>
                                    </p:animEffect>
                                    <p:anim calcmode="lin" valueType="num">
                                      <p:cBhvr>
                                        <p:cTn id="22" dur="1000" fill="hold"/>
                                        <p:tgtEl>
                                          <p:spTgt spid="112128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21289">
                                            <p:txEl>
                                              <p:pRg st="0" end="0"/>
                                            </p:txEl>
                                          </p:spTgt>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121289">
                                            <p:txEl>
                                              <p:pRg st="1" end="1"/>
                                            </p:txEl>
                                          </p:spTgt>
                                        </p:tgtEl>
                                        <p:attrNameLst>
                                          <p:attrName>style.visibility</p:attrName>
                                        </p:attrNameLst>
                                      </p:cBhvr>
                                      <p:to>
                                        <p:strVal val="visible"/>
                                      </p:to>
                                    </p:set>
                                    <p:animEffect transition="in" filter="fade">
                                      <p:cBhvr>
                                        <p:cTn id="26" dur="1000"/>
                                        <p:tgtEl>
                                          <p:spTgt spid="1121289">
                                            <p:txEl>
                                              <p:pRg st="1" end="1"/>
                                            </p:txEl>
                                          </p:spTgt>
                                        </p:tgtEl>
                                      </p:cBhvr>
                                    </p:animEffect>
                                    <p:anim calcmode="lin" valueType="num">
                                      <p:cBhvr>
                                        <p:cTn id="27" dur="1000" fill="hold"/>
                                        <p:tgtEl>
                                          <p:spTgt spid="112128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1212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21291"/>
                                        </p:tgtEl>
                                        <p:attrNameLst>
                                          <p:attrName>style.visibility</p:attrName>
                                        </p:attrNameLst>
                                      </p:cBhvr>
                                      <p:to>
                                        <p:strVal val="visible"/>
                                      </p:to>
                                    </p:set>
                                    <p:animEffect transition="in" filter="dissolve">
                                      <p:cBhvr>
                                        <p:cTn id="33" dur="500"/>
                                        <p:tgtEl>
                                          <p:spTgt spid="1121291"/>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121289">
                                            <p:txEl>
                                              <p:pRg st="3" end="3"/>
                                            </p:txEl>
                                          </p:spTgt>
                                        </p:tgtEl>
                                        <p:attrNameLst>
                                          <p:attrName>style.visibility</p:attrName>
                                        </p:attrNameLst>
                                      </p:cBhvr>
                                      <p:to>
                                        <p:strVal val="visible"/>
                                      </p:to>
                                    </p:set>
                                    <p:animEffect transition="in" filter="fade">
                                      <p:cBhvr>
                                        <p:cTn id="38" dur="1000"/>
                                        <p:tgtEl>
                                          <p:spTgt spid="1121289">
                                            <p:txEl>
                                              <p:pRg st="3" end="3"/>
                                            </p:txEl>
                                          </p:spTgt>
                                        </p:tgtEl>
                                      </p:cBhvr>
                                    </p:animEffect>
                                    <p:anim calcmode="lin" valueType="num">
                                      <p:cBhvr>
                                        <p:cTn id="39" dur="1000" fill="hold"/>
                                        <p:tgtEl>
                                          <p:spTgt spid="112128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21289">
                                            <p:txEl>
                                              <p:pRg st="3" end="3"/>
                                            </p:txEl>
                                          </p:spTgt>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121289">
                                            <p:txEl>
                                              <p:pRg st="4" end="4"/>
                                            </p:txEl>
                                          </p:spTgt>
                                        </p:tgtEl>
                                        <p:attrNameLst>
                                          <p:attrName>style.visibility</p:attrName>
                                        </p:attrNameLst>
                                      </p:cBhvr>
                                      <p:to>
                                        <p:strVal val="visible"/>
                                      </p:to>
                                    </p:set>
                                    <p:animEffect transition="in" filter="fade">
                                      <p:cBhvr>
                                        <p:cTn id="43" dur="1000"/>
                                        <p:tgtEl>
                                          <p:spTgt spid="1121289">
                                            <p:txEl>
                                              <p:pRg st="4" end="4"/>
                                            </p:txEl>
                                          </p:spTgt>
                                        </p:tgtEl>
                                      </p:cBhvr>
                                    </p:animEffect>
                                    <p:anim calcmode="lin" valueType="num">
                                      <p:cBhvr>
                                        <p:cTn id="44" dur="1000" fill="hold"/>
                                        <p:tgtEl>
                                          <p:spTgt spid="1121289">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12128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121292"/>
                                        </p:tgtEl>
                                        <p:attrNameLst>
                                          <p:attrName>style.visibility</p:attrName>
                                        </p:attrNameLst>
                                      </p:cBhvr>
                                      <p:to>
                                        <p:strVal val="visible"/>
                                      </p:to>
                                    </p:set>
                                    <p:animEffect transition="in" filter="dissolve">
                                      <p:cBhvr>
                                        <p:cTn id="50" dur="500"/>
                                        <p:tgtEl>
                                          <p:spTgt spid="1121292"/>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121289">
                                            <p:txEl>
                                              <p:pRg st="6" end="6"/>
                                            </p:txEl>
                                          </p:spTgt>
                                        </p:tgtEl>
                                        <p:attrNameLst>
                                          <p:attrName>style.visibility</p:attrName>
                                        </p:attrNameLst>
                                      </p:cBhvr>
                                      <p:to>
                                        <p:strVal val="visible"/>
                                      </p:to>
                                    </p:set>
                                    <p:animEffect transition="in" filter="fade">
                                      <p:cBhvr>
                                        <p:cTn id="55" dur="1000"/>
                                        <p:tgtEl>
                                          <p:spTgt spid="1121289">
                                            <p:txEl>
                                              <p:pRg st="6" end="6"/>
                                            </p:txEl>
                                          </p:spTgt>
                                        </p:tgtEl>
                                      </p:cBhvr>
                                    </p:animEffect>
                                    <p:anim calcmode="lin" valueType="num">
                                      <p:cBhvr>
                                        <p:cTn id="56" dur="1000" fill="hold"/>
                                        <p:tgtEl>
                                          <p:spTgt spid="1121289">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12128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1121289">
                                            <p:txEl>
                                              <p:pRg st="8" end="8"/>
                                            </p:txEl>
                                          </p:spTgt>
                                        </p:tgtEl>
                                        <p:attrNameLst>
                                          <p:attrName>style.visibility</p:attrName>
                                        </p:attrNameLst>
                                      </p:cBhvr>
                                      <p:to>
                                        <p:strVal val="visible"/>
                                      </p:to>
                                    </p:set>
                                    <p:anim calcmode="lin" valueType="num">
                                      <p:cBhvr>
                                        <p:cTn id="62" dur="1000" fill="hold"/>
                                        <p:tgtEl>
                                          <p:spTgt spid="1121289">
                                            <p:txEl>
                                              <p:pRg st="8" end="8"/>
                                            </p:txEl>
                                          </p:spTgt>
                                        </p:tgtEl>
                                        <p:attrNameLst>
                                          <p:attrName>ppt_x</p:attrName>
                                        </p:attrNameLst>
                                      </p:cBhvr>
                                      <p:tavLst>
                                        <p:tav tm="0">
                                          <p:val>
                                            <p:strVal val="#ppt_x-.2"/>
                                          </p:val>
                                        </p:tav>
                                        <p:tav tm="100000">
                                          <p:val>
                                            <p:strVal val="#ppt_x"/>
                                          </p:val>
                                        </p:tav>
                                      </p:tavLst>
                                    </p:anim>
                                    <p:anim calcmode="lin" valueType="num">
                                      <p:cBhvr>
                                        <p:cTn id="63" dur="1000" fill="hold"/>
                                        <p:tgtEl>
                                          <p:spTgt spid="1121289">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121289">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40" presetClass="entr" presetSubtype="0" fill="hold" nodeType="clickEffect">
                                  <p:stCondLst>
                                    <p:cond delay="0"/>
                                  </p:stCondLst>
                                  <p:iterate type="lt">
                                    <p:tmPct val="10000"/>
                                  </p:iterate>
                                  <p:childTnLst>
                                    <p:set>
                                      <p:cBhvr>
                                        <p:cTn id="68" dur="1" fill="hold">
                                          <p:stCondLst>
                                            <p:cond delay="0"/>
                                          </p:stCondLst>
                                        </p:cTn>
                                        <p:tgtEl>
                                          <p:spTgt spid="1121289">
                                            <p:txEl>
                                              <p:pRg st="9" end="9"/>
                                            </p:txEl>
                                          </p:spTgt>
                                        </p:tgtEl>
                                        <p:attrNameLst>
                                          <p:attrName>style.visibility</p:attrName>
                                        </p:attrNameLst>
                                      </p:cBhvr>
                                      <p:to>
                                        <p:strVal val="visible"/>
                                      </p:to>
                                    </p:set>
                                    <p:animEffect transition="in" filter="fade">
                                      <p:cBhvr>
                                        <p:cTn id="69" dur="1000"/>
                                        <p:tgtEl>
                                          <p:spTgt spid="1121289">
                                            <p:txEl>
                                              <p:pRg st="9" end="9"/>
                                            </p:txEl>
                                          </p:spTgt>
                                        </p:tgtEl>
                                      </p:cBhvr>
                                    </p:animEffect>
                                    <p:anim calcmode="lin" valueType="num">
                                      <p:cBhvr>
                                        <p:cTn id="70" dur="1000" fill="hold"/>
                                        <p:tgtEl>
                                          <p:spTgt spid="1121289">
                                            <p:txEl>
                                              <p:pRg st="9" end="9"/>
                                            </p:txEl>
                                          </p:spTgt>
                                        </p:tgtEl>
                                        <p:attrNameLst>
                                          <p:attrName>ppt_x</p:attrName>
                                        </p:attrNameLst>
                                      </p:cBhvr>
                                      <p:tavLst>
                                        <p:tav tm="0">
                                          <p:val>
                                            <p:strVal val="#ppt_x-.1"/>
                                          </p:val>
                                        </p:tav>
                                        <p:tav tm="100000">
                                          <p:val>
                                            <p:strVal val="#ppt_x"/>
                                          </p:val>
                                        </p:tav>
                                      </p:tavLst>
                                    </p:anim>
                                    <p:anim calcmode="lin" valueType="num">
                                      <p:cBhvr>
                                        <p:cTn id="71" dur="1000" fill="hold"/>
                                        <p:tgtEl>
                                          <p:spTgt spid="112128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121293"/>
                                        </p:tgtEl>
                                        <p:attrNameLst>
                                          <p:attrName>style.visibility</p:attrName>
                                        </p:attrNameLst>
                                      </p:cBhvr>
                                      <p:to>
                                        <p:strVal val="visible"/>
                                      </p:to>
                                    </p:set>
                                    <p:animEffect transition="in" filter="dissolve">
                                      <p:cBhvr>
                                        <p:cTn id="76" dur="500"/>
                                        <p:tgtEl>
                                          <p:spTgt spid="1121293"/>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1121289">
                                            <p:txEl>
                                              <p:pRg st="11" end="11"/>
                                            </p:txEl>
                                          </p:spTgt>
                                        </p:tgtEl>
                                        <p:attrNameLst>
                                          <p:attrName>style.visibility</p:attrName>
                                        </p:attrNameLst>
                                      </p:cBhvr>
                                      <p:to>
                                        <p:strVal val="visible"/>
                                      </p:to>
                                    </p:set>
                                    <p:animEffect transition="in" filter="fade">
                                      <p:cBhvr>
                                        <p:cTn id="81" dur="1000"/>
                                        <p:tgtEl>
                                          <p:spTgt spid="1121289">
                                            <p:txEl>
                                              <p:pRg st="11" end="11"/>
                                            </p:txEl>
                                          </p:spTgt>
                                        </p:tgtEl>
                                      </p:cBhvr>
                                    </p:animEffect>
                                    <p:anim calcmode="lin" valueType="num">
                                      <p:cBhvr>
                                        <p:cTn id="82" dur="1000" fill="hold"/>
                                        <p:tgtEl>
                                          <p:spTgt spid="1121289">
                                            <p:txEl>
                                              <p:pRg st="11" end="11"/>
                                            </p:txEl>
                                          </p:spTgt>
                                        </p:tgtEl>
                                        <p:attrNameLst>
                                          <p:attrName>ppt_x</p:attrName>
                                        </p:attrNameLst>
                                      </p:cBhvr>
                                      <p:tavLst>
                                        <p:tav tm="0">
                                          <p:val>
                                            <p:strVal val="#ppt_x"/>
                                          </p:val>
                                        </p:tav>
                                        <p:tav tm="100000">
                                          <p:val>
                                            <p:strVal val="#ppt_x"/>
                                          </p:val>
                                        </p:tav>
                                      </p:tavLst>
                                    </p:anim>
                                    <p:anim calcmode="lin" valueType="num">
                                      <p:cBhvr>
                                        <p:cTn id="83" dur="1000" fill="hold"/>
                                        <p:tgtEl>
                                          <p:spTgt spid="1121289">
                                            <p:txEl>
                                              <p:pRg st="11" end="11"/>
                                            </p:txEl>
                                          </p:spTgt>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1121289">
                                            <p:txEl>
                                              <p:pRg st="12" end="12"/>
                                            </p:txEl>
                                          </p:spTgt>
                                        </p:tgtEl>
                                        <p:attrNameLst>
                                          <p:attrName>style.visibility</p:attrName>
                                        </p:attrNameLst>
                                      </p:cBhvr>
                                      <p:to>
                                        <p:strVal val="visible"/>
                                      </p:to>
                                    </p:set>
                                    <p:animEffect transition="in" filter="fade">
                                      <p:cBhvr>
                                        <p:cTn id="86" dur="1000"/>
                                        <p:tgtEl>
                                          <p:spTgt spid="1121289">
                                            <p:txEl>
                                              <p:pRg st="12" end="12"/>
                                            </p:txEl>
                                          </p:spTgt>
                                        </p:tgtEl>
                                      </p:cBhvr>
                                    </p:animEffect>
                                    <p:anim calcmode="lin" valueType="num">
                                      <p:cBhvr>
                                        <p:cTn id="87" dur="1000" fill="hold"/>
                                        <p:tgtEl>
                                          <p:spTgt spid="1121289">
                                            <p:txEl>
                                              <p:pRg st="12" end="12"/>
                                            </p:txEl>
                                          </p:spTgt>
                                        </p:tgtEl>
                                        <p:attrNameLst>
                                          <p:attrName>ppt_x</p:attrName>
                                        </p:attrNameLst>
                                      </p:cBhvr>
                                      <p:tavLst>
                                        <p:tav tm="0">
                                          <p:val>
                                            <p:strVal val="#ppt_x"/>
                                          </p:val>
                                        </p:tav>
                                        <p:tav tm="100000">
                                          <p:val>
                                            <p:strVal val="#ppt_x"/>
                                          </p:val>
                                        </p:tav>
                                      </p:tavLst>
                                    </p:anim>
                                    <p:anim calcmode="lin" valueType="num">
                                      <p:cBhvr>
                                        <p:cTn id="88" dur="1000" fill="hold"/>
                                        <p:tgtEl>
                                          <p:spTgt spid="1121289">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1121294"/>
                                        </p:tgtEl>
                                        <p:attrNameLst>
                                          <p:attrName>style.visibility</p:attrName>
                                        </p:attrNameLst>
                                      </p:cBhvr>
                                      <p:to>
                                        <p:strVal val="visible"/>
                                      </p:to>
                                    </p:set>
                                    <p:animEffect transition="in" filter="dissolve">
                                      <p:cBhvr>
                                        <p:cTn id="93" dur="500"/>
                                        <p:tgtEl>
                                          <p:spTgt spid="1121294"/>
                                        </p:tgtEl>
                                      </p:cBhvr>
                                    </p:animEffect>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nodeType="clickEffect">
                                  <p:stCondLst>
                                    <p:cond delay="0"/>
                                  </p:stCondLst>
                                  <p:childTnLst>
                                    <p:set>
                                      <p:cBhvr>
                                        <p:cTn id="97" dur="1" fill="hold">
                                          <p:stCondLst>
                                            <p:cond delay="0"/>
                                          </p:stCondLst>
                                        </p:cTn>
                                        <p:tgtEl>
                                          <p:spTgt spid="1121289">
                                            <p:txEl>
                                              <p:pRg st="14" end="14"/>
                                            </p:txEl>
                                          </p:spTgt>
                                        </p:tgtEl>
                                        <p:attrNameLst>
                                          <p:attrName>style.visibility</p:attrName>
                                        </p:attrNameLst>
                                      </p:cBhvr>
                                      <p:to>
                                        <p:strVal val="visible"/>
                                      </p:to>
                                    </p:set>
                                    <p:animEffect transition="in" filter="wipe(down)">
                                      <p:cBhvr>
                                        <p:cTn id="98" dur="580">
                                          <p:stCondLst>
                                            <p:cond delay="0"/>
                                          </p:stCondLst>
                                        </p:cTn>
                                        <p:tgtEl>
                                          <p:spTgt spid="1121289">
                                            <p:txEl>
                                              <p:pRg st="14" end="14"/>
                                            </p:txEl>
                                          </p:spTgt>
                                        </p:tgtEl>
                                      </p:cBhvr>
                                    </p:animEffect>
                                    <p:anim calcmode="lin" valueType="num">
                                      <p:cBhvr>
                                        <p:cTn id="99" dur="1822" tmFilter="0,0; 0.14,0.36; 0.43,0.73; 0.71,0.91; 1.0,1.0">
                                          <p:stCondLst>
                                            <p:cond delay="0"/>
                                          </p:stCondLst>
                                        </p:cTn>
                                        <p:tgtEl>
                                          <p:spTgt spid="1121289">
                                            <p:txEl>
                                              <p:pRg st="14" end="14"/>
                                            </p:txEl>
                                          </p:spTgt>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1121289">
                                            <p:txEl>
                                              <p:pRg st="14" end="14"/>
                                            </p:txEl>
                                          </p:spTgt>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1121289">
                                            <p:txEl>
                                              <p:pRg st="14" end="14"/>
                                            </p:txEl>
                                          </p:spTgt>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1121289">
                                            <p:txEl>
                                              <p:pRg st="14" end="14"/>
                                            </p:txEl>
                                          </p:spTgt>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1121289">
                                            <p:txEl>
                                              <p:pRg st="14" end="14"/>
                                            </p:txEl>
                                          </p:spTgt>
                                        </p:tgtEl>
                                        <p:attrNameLst>
                                          <p:attrName>ppt_y</p:attrName>
                                        </p:attrNameLst>
                                      </p:cBhvr>
                                      <p:tavLst>
                                        <p:tav tm="0" fmla="#ppt_y-sin(pi*$)/81">
                                          <p:val>
                                            <p:fltVal val="0"/>
                                          </p:val>
                                        </p:tav>
                                        <p:tav tm="100000">
                                          <p:val>
                                            <p:fltVal val="1"/>
                                          </p:val>
                                        </p:tav>
                                      </p:tavLst>
                                    </p:anim>
                                    <p:animScale>
                                      <p:cBhvr>
                                        <p:cTn id="104" dur="26">
                                          <p:stCondLst>
                                            <p:cond delay="650"/>
                                          </p:stCondLst>
                                        </p:cTn>
                                        <p:tgtEl>
                                          <p:spTgt spid="1121289">
                                            <p:txEl>
                                              <p:pRg st="14" end="14"/>
                                            </p:txEl>
                                          </p:spTgt>
                                        </p:tgtEl>
                                      </p:cBhvr>
                                      <p:to x="100000" y="60000"/>
                                    </p:animScale>
                                    <p:animScale>
                                      <p:cBhvr>
                                        <p:cTn id="105" dur="166" decel="50000">
                                          <p:stCondLst>
                                            <p:cond delay="676"/>
                                          </p:stCondLst>
                                        </p:cTn>
                                        <p:tgtEl>
                                          <p:spTgt spid="1121289">
                                            <p:txEl>
                                              <p:pRg st="14" end="14"/>
                                            </p:txEl>
                                          </p:spTgt>
                                        </p:tgtEl>
                                      </p:cBhvr>
                                      <p:to x="100000" y="100000"/>
                                    </p:animScale>
                                    <p:animScale>
                                      <p:cBhvr>
                                        <p:cTn id="106" dur="26">
                                          <p:stCondLst>
                                            <p:cond delay="1312"/>
                                          </p:stCondLst>
                                        </p:cTn>
                                        <p:tgtEl>
                                          <p:spTgt spid="1121289">
                                            <p:txEl>
                                              <p:pRg st="14" end="14"/>
                                            </p:txEl>
                                          </p:spTgt>
                                        </p:tgtEl>
                                      </p:cBhvr>
                                      <p:to x="100000" y="80000"/>
                                    </p:animScale>
                                    <p:animScale>
                                      <p:cBhvr>
                                        <p:cTn id="107" dur="166" decel="50000">
                                          <p:stCondLst>
                                            <p:cond delay="1338"/>
                                          </p:stCondLst>
                                        </p:cTn>
                                        <p:tgtEl>
                                          <p:spTgt spid="1121289">
                                            <p:txEl>
                                              <p:pRg st="14" end="14"/>
                                            </p:txEl>
                                          </p:spTgt>
                                        </p:tgtEl>
                                      </p:cBhvr>
                                      <p:to x="100000" y="100000"/>
                                    </p:animScale>
                                    <p:animScale>
                                      <p:cBhvr>
                                        <p:cTn id="108" dur="26">
                                          <p:stCondLst>
                                            <p:cond delay="1642"/>
                                          </p:stCondLst>
                                        </p:cTn>
                                        <p:tgtEl>
                                          <p:spTgt spid="1121289">
                                            <p:txEl>
                                              <p:pRg st="14" end="14"/>
                                            </p:txEl>
                                          </p:spTgt>
                                        </p:tgtEl>
                                      </p:cBhvr>
                                      <p:to x="100000" y="90000"/>
                                    </p:animScale>
                                    <p:animScale>
                                      <p:cBhvr>
                                        <p:cTn id="109" dur="166" decel="50000">
                                          <p:stCondLst>
                                            <p:cond delay="1668"/>
                                          </p:stCondLst>
                                        </p:cTn>
                                        <p:tgtEl>
                                          <p:spTgt spid="1121289">
                                            <p:txEl>
                                              <p:pRg st="14" end="14"/>
                                            </p:txEl>
                                          </p:spTgt>
                                        </p:tgtEl>
                                      </p:cBhvr>
                                      <p:to x="100000" y="100000"/>
                                    </p:animScale>
                                    <p:animScale>
                                      <p:cBhvr>
                                        <p:cTn id="110" dur="26">
                                          <p:stCondLst>
                                            <p:cond delay="1808"/>
                                          </p:stCondLst>
                                        </p:cTn>
                                        <p:tgtEl>
                                          <p:spTgt spid="1121289">
                                            <p:txEl>
                                              <p:pRg st="14" end="14"/>
                                            </p:txEl>
                                          </p:spTgt>
                                        </p:tgtEl>
                                      </p:cBhvr>
                                      <p:to x="100000" y="95000"/>
                                    </p:animScale>
                                    <p:animScale>
                                      <p:cBhvr>
                                        <p:cTn id="111" dur="166" decel="50000">
                                          <p:stCondLst>
                                            <p:cond delay="1834"/>
                                          </p:stCondLst>
                                        </p:cTn>
                                        <p:tgtEl>
                                          <p:spTgt spid="1121289">
                                            <p:txEl>
                                              <p:pRg st="14" end="14"/>
                                            </p:txEl>
                                          </p:spTgt>
                                        </p:tgtEl>
                                      </p:cBhvr>
                                      <p:to x="100000" y="100000"/>
                                    </p:animScale>
                                  </p:childTnLst>
                                </p:cTn>
                              </p:par>
                              <p:par>
                                <p:cTn id="112" presetID="26" presetClass="entr" presetSubtype="0" fill="hold" nodeType="withEffect">
                                  <p:stCondLst>
                                    <p:cond delay="0"/>
                                  </p:stCondLst>
                                  <p:childTnLst>
                                    <p:set>
                                      <p:cBhvr>
                                        <p:cTn id="113" dur="1" fill="hold">
                                          <p:stCondLst>
                                            <p:cond delay="0"/>
                                          </p:stCondLst>
                                        </p:cTn>
                                        <p:tgtEl>
                                          <p:spTgt spid="1121289">
                                            <p:txEl>
                                              <p:pRg st="15" end="15"/>
                                            </p:txEl>
                                          </p:spTgt>
                                        </p:tgtEl>
                                        <p:attrNameLst>
                                          <p:attrName>style.visibility</p:attrName>
                                        </p:attrNameLst>
                                      </p:cBhvr>
                                      <p:to>
                                        <p:strVal val="visible"/>
                                      </p:to>
                                    </p:set>
                                    <p:animEffect transition="in" filter="wipe(down)">
                                      <p:cBhvr>
                                        <p:cTn id="114" dur="580">
                                          <p:stCondLst>
                                            <p:cond delay="0"/>
                                          </p:stCondLst>
                                        </p:cTn>
                                        <p:tgtEl>
                                          <p:spTgt spid="1121289">
                                            <p:txEl>
                                              <p:pRg st="15" end="15"/>
                                            </p:txEl>
                                          </p:spTgt>
                                        </p:tgtEl>
                                      </p:cBhvr>
                                    </p:animEffect>
                                    <p:anim calcmode="lin" valueType="num">
                                      <p:cBhvr>
                                        <p:cTn id="115" dur="1822" tmFilter="0,0; 0.14,0.36; 0.43,0.73; 0.71,0.91; 1.0,1.0">
                                          <p:stCondLst>
                                            <p:cond delay="0"/>
                                          </p:stCondLst>
                                        </p:cTn>
                                        <p:tgtEl>
                                          <p:spTgt spid="1121289">
                                            <p:txEl>
                                              <p:pRg st="15" end="15"/>
                                            </p:txEl>
                                          </p:spTgt>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121289">
                                            <p:txEl>
                                              <p:pRg st="15" end="15"/>
                                            </p:txEl>
                                          </p:spTgt>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121289">
                                            <p:txEl>
                                              <p:pRg st="15" end="15"/>
                                            </p:txEl>
                                          </p:spTgt>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121289">
                                            <p:txEl>
                                              <p:pRg st="15" end="15"/>
                                            </p:txEl>
                                          </p:spTgt>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121289">
                                            <p:txEl>
                                              <p:pRg st="15" end="15"/>
                                            </p:txEl>
                                          </p:spTgt>
                                        </p:tgtEl>
                                        <p:attrNameLst>
                                          <p:attrName>ppt_y</p:attrName>
                                        </p:attrNameLst>
                                      </p:cBhvr>
                                      <p:tavLst>
                                        <p:tav tm="0" fmla="#ppt_y-sin(pi*$)/81">
                                          <p:val>
                                            <p:fltVal val="0"/>
                                          </p:val>
                                        </p:tav>
                                        <p:tav tm="100000">
                                          <p:val>
                                            <p:fltVal val="1"/>
                                          </p:val>
                                        </p:tav>
                                      </p:tavLst>
                                    </p:anim>
                                    <p:animScale>
                                      <p:cBhvr>
                                        <p:cTn id="120" dur="26">
                                          <p:stCondLst>
                                            <p:cond delay="650"/>
                                          </p:stCondLst>
                                        </p:cTn>
                                        <p:tgtEl>
                                          <p:spTgt spid="1121289">
                                            <p:txEl>
                                              <p:pRg st="15" end="15"/>
                                            </p:txEl>
                                          </p:spTgt>
                                        </p:tgtEl>
                                      </p:cBhvr>
                                      <p:to x="100000" y="60000"/>
                                    </p:animScale>
                                    <p:animScale>
                                      <p:cBhvr>
                                        <p:cTn id="121" dur="166" decel="50000">
                                          <p:stCondLst>
                                            <p:cond delay="676"/>
                                          </p:stCondLst>
                                        </p:cTn>
                                        <p:tgtEl>
                                          <p:spTgt spid="1121289">
                                            <p:txEl>
                                              <p:pRg st="15" end="15"/>
                                            </p:txEl>
                                          </p:spTgt>
                                        </p:tgtEl>
                                      </p:cBhvr>
                                      <p:to x="100000" y="100000"/>
                                    </p:animScale>
                                    <p:animScale>
                                      <p:cBhvr>
                                        <p:cTn id="122" dur="26">
                                          <p:stCondLst>
                                            <p:cond delay="1312"/>
                                          </p:stCondLst>
                                        </p:cTn>
                                        <p:tgtEl>
                                          <p:spTgt spid="1121289">
                                            <p:txEl>
                                              <p:pRg st="15" end="15"/>
                                            </p:txEl>
                                          </p:spTgt>
                                        </p:tgtEl>
                                      </p:cBhvr>
                                      <p:to x="100000" y="80000"/>
                                    </p:animScale>
                                    <p:animScale>
                                      <p:cBhvr>
                                        <p:cTn id="123" dur="166" decel="50000">
                                          <p:stCondLst>
                                            <p:cond delay="1338"/>
                                          </p:stCondLst>
                                        </p:cTn>
                                        <p:tgtEl>
                                          <p:spTgt spid="1121289">
                                            <p:txEl>
                                              <p:pRg st="15" end="15"/>
                                            </p:txEl>
                                          </p:spTgt>
                                        </p:tgtEl>
                                      </p:cBhvr>
                                      <p:to x="100000" y="100000"/>
                                    </p:animScale>
                                    <p:animScale>
                                      <p:cBhvr>
                                        <p:cTn id="124" dur="26">
                                          <p:stCondLst>
                                            <p:cond delay="1642"/>
                                          </p:stCondLst>
                                        </p:cTn>
                                        <p:tgtEl>
                                          <p:spTgt spid="1121289">
                                            <p:txEl>
                                              <p:pRg st="15" end="15"/>
                                            </p:txEl>
                                          </p:spTgt>
                                        </p:tgtEl>
                                      </p:cBhvr>
                                      <p:to x="100000" y="90000"/>
                                    </p:animScale>
                                    <p:animScale>
                                      <p:cBhvr>
                                        <p:cTn id="125" dur="166" decel="50000">
                                          <p:stCondLst>
                                            <p:cond delay="1668"/>
                                          </p:stCondLst>
                                        </p:cTn>
                                        <p:tgtEl>
                                          <p:spTgt spid="1121289">
                                            <p:txEl>
                                              <p:pRg st="15" end="15"/>
                                            </p:txEl>
                                          </p:spTgt>
                                        </p:tgtEl>
                                      </p:cBhvr>
                                      <p:to x="100000" y="100000"/>
                                    </p:animScale>
                                    <p:animScale>
                                      <p:cBhvr>
                                        <p:cTn id="126" dur="26">
                                          <p:stCondLst>
                                            <p:cond delay="1808"/>
                                          </p:stCondLst>
                                        </p:cTn>
                                        <p:tgtEl>
                                          <p:spTgt spid="1121289">
                                            <p:txEl>
                                              <p:pRg st="15" end="15"/>
                                            </p:txEl>
                                          </p:spTgt>
                                        </p:tgtEl>
                                      </p:cBhvr>
                                      <p:to x="100000" y="95000"/>
                                    </p:animScale>
                                    <p:animScale>
                                      <p:cBhvr>
                                        <p:cTn id="127" dur="166" decel="50000">
                                          <p:stCondLst>
                                            <p:cond delay="1834"/>
                                          </p:stCondLst>
                                        </p:cTn>
                                        <p:tgtEl>
                                          <p:spTgt spid="1121289">
                                            <p:txEl>
                                              <p:pRg st="15" end="1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287" grpId="0"/>
      <p:bldP spid="1121291" grpId="0"/>
      <p:bldP spid="1121292" grpId="0"/>
      <p:bldP spid="1121293" grpId="0"/>
      <p:bldP spid="1121294"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4"/>
          <p:cNvSpPr>
            <a:spLocks noGrp="1" noChangeArrowheads="1"/>
          </p:cNvSpPr>
          <p:nvPr>
            <p:ph type="title"/>
          </p:nvPr>
        </p:nvSpPr>
        <p:spPr/>
        <p:txBody>
          <a:bodyPr/>
          <a:lstStyle/>
          <a:p>
            <a:pPr eaLnBrk="1" hangingPunct="1"/>
            <a:r>
              <a:rPr lang="en-US" sz="4000" smtClean="0">
                <a:solidFill>
                  <a:srgbClr val="FF0000"/>
                </a:solidFill>
              </a:rPr>
              <a:t>Significant figures:  Rules for zeros</a:t>
            </a:r>
          </a:p>
        </p:txBody>
      </p:sp>
      <p:sp>
        <p:nvSpPr>
          <p:cNvPr id="1214469" name="Text Box 5"/>
          <p:cNvSpPr txBox="1">
            <a:spLocks noChangeArrowheads="1"/>
          </p:cNvSpPr>
          <p:nvPr/>
        </p:nvSpPr>
        <p:spPr bwMode="auto">
          <a:xfrm>
            <a:off x="1444625" y="1473200"/>
            <a:ext cx="4660900" cy="457200"/>
          </a:xfrm>
          <a:prstGeom prst="rect">
            <a:avLst/>
          </a:prstGeom>
          <a:noFill/>
          <a:ln w="9525">
            <a:noFill/>
            <a:miter lim="800000"/>
            <a:headEnd/>
            <a:tailEnd/>
          </a:ln>
        </p:spPr>
        <p:txBody>
          <a:bodyPr wrap="none">
            <a:spAutoFit/>
          </a:bodyPr>
          <a:lstStyle/>
          <a:p>
            <a:r>
              <a:rPr lang="en-US"/>
              <a:t>Leading zeros </a:t>
            </a:r>
            <a:r>
              <a:rPr lang="en-US">
                <a:solidFill>
                  <a:srgbClr val="FF0000"/>
                </a:solidFill>
              </a:rPr>
              <a:t>are not</a:t>
            </a:r>
            <a:r>
              <a:rPr lang="en-US"/>
              <a:t> significant.</a:t>
            </a:r>
          </a:p>
        </p:txBody>
      </p:sp>
      <p:sp>
        <p:nvSpPr>
          <p:cNvPr id="1214471" name="Text Box 7"/>
          <p:cNvSpPr txBox="1">
            <a:spLocks noChangeArrowheads="1"/>
          </p:cNvSpPr>
          <p:nvPr/>
        </p:nvSpPr>
        <p:spPr bwMode="auto">
          <a:xfrm>
            <a:off x="1455738" y="3057525"/>
            <a:ext cx="4100512" cy="457200"/>
          </a:xfrm>
          <a:prstGeom prst="rect">
            <a:avLst/>
          </a:prstGeom>
          <a:noFill/>
          <a:ln w="9525">
            <a:noFill/>
            <a:miter lim="800000"/>
            <a:headEnd/>
            <a:tailEnd/>
          </a:ln>
        </p:spPr>
        <p:txBody>
          <a:bodyPr wrap="none">
            <a:spAutoFit/>
          </a:bodyPr>
          <a:lstStyle/>
          <a:p>
            <a:r>
              <a:rPr lang="en-US"/>
              <a:t>Captive zeros</a:t>
            </a:r>
            <a:r>
              <a:rPr lang="en-US">
                <a:solidFill>
                  <a:srgbClr val="FF0000"/>
                </a:solidFill>
              </a:rPr>
              <a:t> are </a:t>
            </a:r>
            <a:r>
              <a:rPr lang="en-US"/>
              <a:t>significant.</a:t>
            </a:r>
          </a:p>
        </p:txBody>
      </p:sp>
      <p:sp>
        <p:nvSpPr>
          <p:cNvPr id="1214473" name="Text Box 9"/>
          <p:cNvSpPr txBox="1">
            <a:spLocks noChangeArrowheads="1"/>
          </p:cNvSpPr>
          <p:nvPr/>
        </p:nvSpPr>
        <p:spPr bwMode="auto">
          <a:xfrm>
            <a:off x="1466850" y="4691063"/>
            <a:ext cx="4067175" cy="457200"/>
          </a:xfrm>
          <a:prstGeom prst="rect">
            <a:avLst/>
          </a:prstGeom>
          <a:noFill/>
          <a:ln w="9525">
            <a:noFill/>
            <a:miter lim="800000"/>
            <a:headEnd/>
            <a:tailEnd/>
          </a:ln>
        </p:spPr>
        <p:txBody>
          <a:bodyPr wrap="none">
            <a:spAutoFit/>
          </a:bodyPr>
          <a:lstStyle/>
          <a:p>
            <a:r>
              <a:rPr lang="en-US"/>
              <a:t>Trailing zeros</a:t>
            </a:r>
            <a:r>
              <a:rPr lang="en-US">
                <a:solidFill>
                  <a:srgbClr val="FF0000"/>
                </a:solidFill>
              </a:rPr>
              <a:t> are </a:t>
            </a:r>
            <a:r>
              <a:rPr lang="en-US"/>
              <a:t>significant.</a:t>
            </a:r>
          </a:p>
        </p:txBody>
      </p:sp>
      <p:sp>
        <p:nvSpPr>
          <p:cNvPr id="1214475" name="Rectangle 11"/>
          <p:cNvSpPr>
            <a:spLocks noChangeArrowheads="1"/>
          </p:cNvSpPr>
          <p:nvPr/>
        </p:nvSpPr>
        <p:spPr bwMode="auto">
          <a:xfrm>
            <a:off x="1330325" y="2014538"/>
            <a:ext cx="2003425" cy="479425"/>
          </a:xfrm>
          <a:prstGeom prst="rect">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defRPr/>
            </a:pPr>
            <a:r>
              <a:rPr lang="en-US"/>
              <a:t>Leading zero</a:t>
            </a:r>
          </a:p>
        </p:txBody>
      </p:sp>
      <p:sp>
        <p:nvSpPr>
          <p:cNvPr id="1214476" name="Rectangle 12"/>
          <p:cNvSpPr>
            <a:spLocks noChangeArrowheads="1"/>
          </p:cNvSpPr>
          <p:nvPr/>
        </p:nvSpPr>
        <p:spPr bwMode="auto">
          <a:xfrm>
            <a:off x="1327150" y="3598863"/>
            <a:ext cx="2003425" cy="479425"/>
          </a:xfrm>
          <a:prstGeom prst="rect">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defRPr/>
            </a:pPr>
            <a:r>
              <a:rPr lang="en-US"/>
              <a:t>Captive zero</a:t>
            </a:r>
          </a:p>
        </p:txBody>
      </p:sp>
      <p:sp>
        <p:nvSpPr>
          <p:cNvPr id="1214477" name="Rectangle 13"/>
          <p:cNvSpPr>
            <a:spLocks noChangeArrowheads="1"/>
          </p:cNvSpPr>
          <p:nvPr/>
        </p:nvSpPr>
        <p:spPr bwMode="auto">
          <a:xfrm>
            <a:off x="1322388" y="5237163"/>
            <a:ext cx="2003425" cy="479425"/>
          </a:xfrm>
          <a:prstGeom prst="rect">
            <a:avLst/>
          </a:prstGeom>
          <a:solidFill>
            <a:srgbClr val="FFFF99"/>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defRPr/>
            </a:pPr>
            <a:r>
              <a:rPr lang="en-US"/>
              <a:t>Trailing zero</a:t>
            </a:r>
          </a:p>
        </p:txBody>
      </p:sp>
      <p:sp>
        <p:nvSpPr>
          <p:cNvPr id="1214470" name="Text Box 6"/>
          <p:cNvSpPr txBox="1">
            <a:spLocks noChangeArrowheads="1"/>
          </p:cNvSpPr>
          <p:nvPr/>
        </p:nvSpPr>
        <p:spPr bwMode="auto">
          <a:xfrm>
            <a:off x="3471863" y="2041525"/>
            <a:ext cx="947737" cy="457200"/>
          </a:xfrm>
          <a:prstGeom prst="rect">
            <a:avLst/>
          </a:prstGeom>
          <a:noFill/>
          <a:ln w="9525">
            <a:noFill/>
            <a:miter lim="800000"/>
            <a:headEnd/>
            <a:tailEnd/>
          </a:ln>
        </p:spPr>
        <p:txBody>
          <a:bodyPr wrap="none">
            <a:spAutoFit/>
          </a:bodyPr>
          <a:lstStyle/>
          <a:p>
            <a:r>
              <a:rPr lang="en-US"/>
              <a:t>0.421</a:t>
            </a:r>
          </a:p>
        </p:txBody>
      </p:sp>
      <p:sp>
        <p:nvSpPr>
          <p:cNvPr id="1214472" name="Text Box 8"/>
          <p:cNvSpPr txBox="1">
            <a:spLocks noChangeArrowheads="1"/>
          </p:cNvSpPr>
          <p:nvPr/>
        </p:nvSpPr>
        <p:spPr bwMode="auto">
          <a:xfrm>
            <a:off x="3492500" y="3611563"/>
            <a:ext cx="863600" cy="457200"/>
          </a:xfrm>
          <a:prstGeom prst="rect">
            <a:avLst/>
          </a:prstGeom>
          <a:noFill/>
          <a:ln w="9525">
            <a:noFill/>
            <a:miter lim="800000"/>
            <a:headEnd/>
            <a:tailEnd/>
          </a:ln>
        </p:spPr>
        <p:txBody>
          <a:bodyPr wrap="none">
            <a:spAutoFit/>
          </a:bodyPr>
          <a:lstStyle/>
          <a:p>
            <a:r>
              <a:rPr lang="en-US"/>
              <a:t>4012</a:t>
            </a:r>
          </a:p>
        </p:txBody>
      </p:sp>
      <p:sp>
        <p:nvSpPr>
          <p:cNvPr id="1214474" name="Text Box 10"/>
          <p:cNvSpPr txBox="1">
            <a:spLocks noChangeArrowheads="1"/>
          </p:cNvSpPr>
          <p:nvPr/>
        </p:nvSpPr>
        <p:spPr bwMode="auto">
          <a:xfrm>
            <a:off x="3475038" y="5243513"/>
            <a:ext cx="1117600" cy="457200"/>
          </a:xfrm>
          <a:prstGeom prst="rect">
            <a:avLst/>
          </a:prstGeom>
          <a:noFill/>
          <a:ln w="9525">
            <a:noFill/>
            <a:miter lim="800000"/>
            <a:headEnd/>
            <a:tailEnd/>
          </a:ln>
        </p:spPr>
        <p:txBody>
          <a:bodyPr wrap="none">
            <a:spAutoFit/>
          </a:bodyPr>
          <a:lstStyle/>
          <a:p>
            <a:r>
              <a:rPr lang="en-US"/>
              <a:t>114.20</a:t>
            </a:r>
          </a:p>
        </p:txBody>
      </p:sp>
      <p:sp>
        <p:nvSpPr>
          <p:cNvPr id="1214479" name="Rectangle 15"/>
          <p:cNvSpPr>
            <a:spLocks noChangeArrowheads="1"/>
          </p:cNvSpPr>
          <p:nvPr/>
        </p:nvSpPr>
        <p:spPr bwMode="auto">
          <a:xfrm>
            <a:off x="4329113" y="2035175"/>
            <a:ext cx="3575050" cy="457200"/>
          </a:xfrm>
          <a:prstGeom prst="rect">
            <a:avLst/>
          </a:prstGeom>
          <a:noFill/>
          <a:ln w="9525">
            <a:noFill/>
            <a:miter lim="800000"/>
            <a:headEnd/>
            <a:tailEnd/>
          </a:ln>
        </p:spPr>
        <p:txBody>
          <a:bodyPr wrap="none">
            <a:spAutoFit/>
          </a:bodyPr>
          <a:lstStyle/>
          <a:p>
            <a:r>
              <a:rPr lang="en-US"/>
              <a:t>– three significant figures</a:t>
            </a:r>
          </a:p>
        </p:txBody>
      </p:sp>
      <p:sp>
        <p:nvSpPr>
          <p:cNvPr id="1214480" name="Rectangle 16"/>
          <p:cNvSpPr>
            <a:spLocks noChangeArrowheads="1"/>
          </p:cNvSpPr>
          <p:nvPr/>
        </p:nvSpPr>
        <p:spPr bwMode="auto">
          <a:xfrm>
            <a:off x="4270375" y="3617913"/>
            <a:ext cx="3405188" cy="457200"/>
          </a:xfrm>
          <a:prstGeom prst="rect">
            <a:avLst/>
          </a:prstGeom>
          <a:noFill/>
          <a:ln w="9525">
            <a:noFill/>
            <a:miter lim="800000"/>
            <a:headEnd/>
            <a:tailEnd/>
          </a:ln>
        </p:spPr>
        <p:txBody>
          <a:bodyPr wrap="none">
            <a:spAutoFit/>
          </a:bodyPr>
          <a:lstStyle/>
          <a:p>
            <a:r>
              <a:rPr lang="en-US"/>
              <a:t>– four significant figures</a:t>
            </a:r>
          </a:p>
        </p:txBody>
      </p:sp>
      <p:sp>
        <p:nvSpPr>
          <p:cNvPr id="1214481" name="Rectangle 17"/>
          <p:cNvSpPr>
            <a:spLocks noChangeArrowheads="1"/>
          </p:cNvSpPr>
          <p:nvPr/>
        </p:nvSpPr>
        <p:spPr bwMode="auto">
          <a:xfrm>
            <a:off x="4502150" y="5245100"/>
            <a:ext cx="3354388" cy="457200"/>
          </a:xfrm>
          <a:prstGeom prst="rect">
            <a:avLst/>
          </a:prstGeom>
          <a:noFill/>
          <a:ln w="9525">
            <a:noFill/>
            <a:miter lim="800000"/>
            <a:headEnd/>
            <a:tailEnd/>
          </a:ln>
        </p:spPr>
        <p:txBody>
          <a:bodyPr wrap="none">
            <a:spAutoFit/>
          </a:bodyPr>
          <a:lstStyle/>
          <a:p>
            <a:r>
              <a:rPr lang="en-US"/>
              <a:t>– five significant figures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214470"/>
                                        </p:tgtEl>
                                        <p:attrNameLst>
                                          <p:attrName>style.visibility</p:attrName>
                                        </p:attrNameLst>
                                      </p:cBhvr>
                                      <p:to>
                                        <p:strVal val="visible"/>
                                      </p:to>
                                    </p:set>
                                    <p:animEffect transition="in" filter="fade">
                                      <p:cBhvr>
                                        <p:cTn id="7" dur="1000"/>
                                        <p:tgtEl>
                                          <p:spTgt spid="1214470"/>
                                        </p:tgtEl>
                                      </p:cBhvr>
                                    </p:animEffect>
                                    <p:anim calcmode="lin" valueType="num">
                                      <p:cBhvr>
                                        <p:cTn id="8" dur="1000" fill="hold"/>
                                        <p:tgtEl>
                                          <p:spTgt spid="1214470"/>
                                        </p:tgtEl>
                                        <p:attrNameLst>
                                          <p:attrName>ppt_x</p:attrName>
                                        </p:attrNameLst>
                                      </p:cBhvr>
                                      <p:tavLst>
                                        <p:tav tm="0">
                                          <p:val>
                                            <p:strVal val="#ppt_x-.1"/>
                                          </p:val>
                                        </p:tav>
                                        <p:tav tm="100000">
                                          <p:val>
                                            <p:strVal val="#ppt_x"/>
                                          </p:val>
                                        </p:tav>
                                      </p:tavLst>
                                    </p:anim>
                                    <p:anim calcmode="lin" valueType="num">
                                      <p:cBhvr>
                                        <p:cTn id="9" dur="1000" fill="hold"/>
                                        <p:tgtEl>
                                          <p:spTgt spid="121447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14469"/>
                                        </p:tgtEl>
                                        <p:attrNameLst>
                                          <p:attrName>style.visibility</p:attrName>
                                        </p:attrNameLst>
                                      </p:cBhvr>
                                      <p:to>
                                        <p:strVal val="visible"/>
                                      </p:to>
                                    </p:set>
                                    <p:animEffect transition="in" filter="fade">
                                      <p:cBhvr>
                                        <p:cTn id="14" dur="1000"/>
                                        <p:tgtEl>
                                          <p:spTgt spid="1214469"/>
                                        </p:tgtEl>
                                      </p:cBhvr>
                                    </p:animEffect>
                                    <p:anim calcmode="lin" valueType="num">
                                      <p:cBhvr>
                                        <p:cTn id="15" dur="1000" fill="hold"/>
                                        <p:tgtEl>
                                          <p:spTgt spid="1214469"/>
                                        </p:tgtEl>
                                        <p:attrNameLst>
                                          <p:attrName>ppt_x</p:attrName>
                                        </p:attrNameLst>
                                      </p:cBhvr>
                                      <p:tavLst>
                                        <p:tav tm="0">
                                          <p:val>
                                            <p:strVal val="#ppt_x"/>
                                          </p:val>
                                        </p:tav>
                                        <p:tav tm="100000">
                                          <p:val>
                                            <p:strVal val="#ppt_x"/>
                                          </p:val>
                                        </p:tav>
                                      </p:tavLst>
                                    </p:anim>
                                    <p:anim calcmode="lin" valueType="num">
                                      <p:cBhvr>
                                        <p:cTn id="16" dur="1000" fill="hold"/>
                                        <p:tgtEl>
                                          <p:spTgt spid="121446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14479"/>
                                        </p:tgtEl>
                                        <p:attrNameLst>
                                          <p:attrName>style.visibility</p:attrName>
                                        </p:attrNameLst>
                                      </p:cBhvr>
                                      <p:to>
                                        <p:strVal val="visible"/>
                                      </p:to>
                                    </p:set>
                                    <p:animEffect transition="in" filter="circle(in)">
                                      <p:cBhvr>
                                        <p:cTn id="21" dur="2000"/>
                                        <p:tgtEl>
                                          <p:spTgt spid="121447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214476"/>
                                        </p:tgtEl>
                                        <p:attrNameLst>
                                          <p:attrName>style.visibility</p:attrName>
                                        </p:attrNameLst>
                                      </p:cBhvr>
                                      <p:to>
                                        <p:strVal val="visible"/>
                                      </p:to>
                                    </p:set>
                                    <p:anim calcmode="lin" valueType="num">
                                      <p:cBhvr>
                                        <p:cTn id="26" dur="500" fill="hold"/>
                                        <p:tgtEl>
                                          <p:spTgt spid="1214476"/>
                                        </p:tgtEl>
                                        <p:attrNameLst>
                                          <p:attrName>ppt_w</p:attrName>
                                        </p:attrNameLst>
                                      </p:cBhvr>
                                      <p:tavLst>
                                        <p:tav tm="0">
                                          <p:val>
                                            <p:fltVal val="0"/>
                                          </p:val>
                                        </p:tav>
                                        <p:tav tm="100000">
                                          <p:val>
                                            <p:strVal val="#ppt_w"/>
                                          </p:val>
                                        </p:tav>
                                      </p:tavLst>
                                    </p:anim>
                                    <p:anim calcmode="lin" valueType="num">
                                      <p:cBhvr>
                                        <p:cTn id="27" dur="500" fill="hold"/>
                                        <p:tgtEl>
                                          <p:spTgt spid="1214476"/>
                                        </p:tgtEl>
                                        <p:attrNameLst>
                                          <p:attrName>ppt_h</p:attrName>
                                        </p:attrNameLst>
                                      </p:cBhvr>
                                      <p:tavLst>
                                        <p:tav tm="0">
                                          <p:val>
                                            <p:fltVal val="0"/>
                                          </p:val>
                                        </p:tav>
                                        <p:tav tm="100000">
                                          <p:val>
                                            <p:strVal val="#ppt_h"/>
                                          </p:val>
                                        </p:tav>
                                      </p:tavLst>
                                    </p:anim>
                                    <p:animEffect transition="in" filter="fade">
                                      <p:cBhvr>
                                        <p:cTn id="28" dur="500"/>
                                        <p:tgtEl>
                                          <p:spTgt spid="1214476"/>
                                        </p:tgtEl>
                                      </p:cBhvr>
                                    </p:animEffect>
                                  </p:childTnLst>
                                </p:cTn>
                              </p:par>
                              <p:par>
                                <p:cTn id="29" presetID="9" presetClass="emph" presetSubtype="0" grpId="0" nodeType="withEffect">
                                  <p:stCondLst>
                                    <p:cond delay="0"/>
                                  </p:stCondLst>
                                  <p:childTnLst>
                                    <p:set>
                                      <p:cBhvr rctx="PPT">
                                        <p:cTn id="30" dur="indefinite"/>
                                        <p:tgtEl>
                                          <p:spTgt spid="1214475"/>
                                        </p:tgtEl>
                                        <p:attrNameLst>
                                          <p:attrName>style.opacity</p:attrName>
                                        </p:attrNameLst>
                                      </p:cBhvr>
                                      <p:to>
                                        <p:strVal val="0.5"/>
                                      </p:to>
                                    </p:set>
                                    <p:animEffect filter="image" prLst="opacity: 0.5">
                                      <p:cBhvr rctx="IE">
                                        <p:cTn id="31" dur="indefinite"/>
                                        <p:tgtEl>
                                          <p:spTgt spid="1214475"/>
                                        </p:tgtEl>
                                      </p:cBhvr>
                                    </p:animEffect>
                                  </p:childTnLst>
                                </p:cTn>
                              </p:par>
                              <p:par>
                                <p:cTn id="32" presetID="9" presetClass="emph" presetSubtype="0" grpId="1" nodeType="withEffect">
                                  <p:stCondLst>
                                    <p:cond delay="0"/>
                                  </p:stCondLst>
                                  <p:iterate type="lt">
                                    <p:tmAbs val="0"/>
                                  </p:iterate>
                                  <p:childTnLst>
                                    <p:set>
                                      <p:cBhvr rctx="PPT">
                                        <p:cTn id="33" dur="indefinite"/>
                                        <p:tgtEl>
                                          <p:spTgt spid="1214470"/>
                                        </p:tgtEl>
                                        <p:attrNameLst>
                                          <p:attrName>style.opacity</p:attrName>
                                        </p:attrNameLst>
                                      </p:cBhvr>
                                      <p:to>
                                        <p:strVal val="0.5"/>
                                      </p:to>
                                    </p:set>
                                    <p:animEffect filter="image" prLst="opacity: 0.5">
                                      <p:cBhvr rctx="IE">
                                        <p:cTn id="34" dur="indefinite"/>
                                        <p:tgtEl>
                                          <p:spTgt spid="1214470"/>
                                        </p:tgtEl>
                                      </p:cBhvr>
                                    </p:animEffect>
                                  </p:childTnLst>
                                </p:cTn>
                              </p:par>
                              <p:par>
                                <p:cTn id="35" presetID="9" presetClass="emph" presetSubtype="0" grpId="1" nodeType="withEffect">
                                  <p:stCondLst>
                                    <p:cond delay="0"/>
                                  </p:stCondLst>
                                  <p:childTnLst>
                                    <p:set>
                                      <p:cBhvr rctx="PPT">
                                        <p:cTn id="36" dur="indefinite"/>
                                        <p:tgtEl>
                                          <p:spTgt spid="1214479"/>
                                        </p:tgtEl>
                                        <p:attrNameLst>
                                          <p:attrName>style.opacity</p:attrName>
                                        </p:attrNameLst>
                                      </p:cBhvr>
                                      <p:to>
                                        <p:strVal val="0.5"/>
                                      </p:to>
                                    </p:set>
                                    <p:animEffect filter="image" prLst="opacity: 0.5">
                                      <p:cBhvr rctx="IE">
                                        <p:cTn id="37" dur="indefinite"/>
                                        <p:tgtEl>
                                          <p:spTgt spid="1214479"/>
                                        </p:tgtEl>
                                      </p:cBhvr>
                                    </p:animEffect>
                                  </p:childTnLst>
                                </p:cTn>
                              </p:par>
                            </p:childTnLst>
                          </p:cTn>
                        </p:par>
                      </p:childTnLst>
                    </p:cTn>
                  </p:par>
                  <p:par>
                    <p:cTn id="38" fill="hold">
                      <p:stCondLst>
                        <p:cond delay="indefinite"/>
                      </p:stCondLst>
                      <p:childTnLst>
                        <p:par>
                          <p:cTn id="39" fill="hold">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1214472"/>
                                        </p:tgtEl>
                                        <p:attrNameLst>
                                          <p:attrName>style.visibility</p:attrName>
                                        </p:attrNameLst>
                                      </p:cBhvr>
                                      <p:to>
                                        <p:strVal val="visible"/>
                                      </p:to>
                                    </p:set>
                                    <p:animEffect transition="in" filter="fade">
                                      <p:cBhvr>
                                        <p:cTn id="42" dur="1000"/>
                                        <p:tgtEl>
                                          <p:spTgt spid="1214472"/>
                                        </p:tgtEl>
                                      </p:cBhvr>
                                    </p:animEffect>
                                    <p:anim calcmode="lin" valueType="num">
                                      <p:cBhvr>
                                        <p:cTn id="43" dur="1000" fill="hold"/>
                                        <p:tgtEl>
                                          <p:spTgt spid="1214472"/>
                                        </p:tgtEl>
                                        <p:attrNameLst>
                                          <p:attrName>ppt_x</p:attrName>
                                        </p:attrNameLst>
                                      </p:cBhvr>
                                      <p:tavLst>
                                        <p:tav tm="0">
                                          <p:val>
                                            <p:strVal val="#ppt_x-.1"/>
                                          </p:val>
                                        </p:tav>
                                        <p:tav tm="100000">
                                          <p:val>
                                            <p:strVal val="#ppt_x"/>
                                          </p:val>
                                        </p:tav>
                                      </p:tavLst>
                                    </p:anim>
                                    <p:anim calcmode="lin" valueType="num">
                                      <p:cBhvr>
                                        <p:cTn id="44" dur="1000" fill="hold"/>
                                        <p:tgtEl>
                                          <p:spTgt spid="121447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14471"/>
                                        </p:tgtEl>
                                        <p:attrNameLst>
                                          <p:attrName>style.visibility</p:attrName>
                                        </p:attrNameLst>
                                      </p:cBhvr>
                                      <p:to>
                                        <p:strVal val="visible"/>
                                      </p:to>
                                    </p:set>
                                    <p:animEffect transition="in" filter="fade">
                                      <p:cBhvr>
                                        <p:cTn id="49" dur="1000"/>
                                        <p:tgtEl>
                                          <p:spTgt spid="1214471"/>
                                        </p:tgtEl>
                                      </p:cBhvr>
                                    </p:animEffect>
                                    <p:anim calcmode="lin" valueType="num">
                                      <p:cBhvr>
                                        <p:cTn id="50" dur="1000" fill="hold"/>
                                        <p:tgtEl>
                                          <p:spTgt spid="1214471"/>
                                        </p:tgtEl>
                                        <p:attrNameLst>
                                          <p:attrName>ppt_x</p:attrName>
                                        </p:attrNameLst>
                                      </p:cBhvr>
                                      <p:tavLst>
                                        <p:tav tm="0">
                                          <p:val>
                                            <p:strVal val="#ppt_x"/>
                                          </p:val>
                                        </p:tav>
                                        <p:tav tm="100000">
                                          <p:val>
                                            <p:strVal val="#ppt_x"/>
                                          </p:val>
                                        </p:tav>
                                      </p:tavLst>
                                    </p:anim>
                                    <p:anim calcmode="lin" valueType="num">
                                      <p:cBhvr>
                                        <p:cTn id="51" dur="1000" fill="hold"/>
                                        <p:tgtEl>
                                          <p:spTgt spid="121447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214480"/>
                                        </p:tgtEl>
                                        <p:attrNameLst>
                                          <p:attrName>style.visibility</p:attrName>
                                        </p:attrNameLst>
                                      </p:cBhvr>
                                      <p:to>
                                        <p:strVal val="visible"/>
                                      </p:to>
                                    </p:set>
                                    <p:animEffect transition="in" filter="circle(in)">
                                      <p:cBhvr>
                                        <p:cTn id="56" dur="2000"/>
                                        <p:tgtEl>
                                          <p:spTgt spid="121448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1214477"/>
                                        </p:tgtEl>
                                        <p:attrNameLst>
                                          <p:attrName>style.visibility</p:attrName>
                                        </p:attrNameLst>
                                      </p:cBhvr>
                                      <p:to>
                                        <p:strVal val="visible"/>
                                      </p:to>
                                    </p:set>
                                    <p:anim calcmode="lin" valueType="num">
                                      <p:cBhvr>
                                        <p:cTn id="61" dur="500" fill="hold"/>
                                        <p:tgtEl>
                                          <p:spTgt spid="1214477"/>
                                        </p:tgtEl>
                                        <p:attrNameLst>
                                          <p:attrName>ppt_w</p:attrName>
                                        </p:attrNameLst>
                                      </p:cBhvr>
                                      <p:tavLst>
                                        <p:tav tm="0">
                                          <p:val>
                                            <p:fltVal val="0"/>
                                          </p:val>
                                        </p:tav>
                                        <p:tav tm="100000">
                                          <p:val>
                                            <p:strVal val="#ppt_w"/>
                                          </p:val>
                                        </p:tav>
                                      </p:tavLst>
                                    </p:anim>
                                    <p:anim calcmode="lin" valueType="num">
                                      <p:cBhvr>
                                        <p:cTn id="62" dur="500" fill="hold"/>
                                        <p:tgtEl>
                                          <p:spTgt spid="1214477"/>
                                        </p:tgtEl>
                                        <p:attrNameLst>
                                          <p:attrName>ppt_h</p:attrName>
                                        </p:attrNameLst>
                                      </p:cBhvr>
                                      <p:tavLst>
                                        <p:tav tm="0">
                                          <p:val>
                                            <p:fltVal val="0"/>
                                          </p:val>
                                        </p:tav>
                                        <p:tav tm="100000">
                                          <p:val>
                                            <p:strVal val="#ppt_h"/>
                                          </p:val>
                                        </p:tav>
                                      </p:tavLst>
                                    </p:anim>
                                    <p:animEffect transition="in" filter="fade">
                                      <p:cBhvr>
                                        <p:cTn id="63" dur="500"/>
                                        <p:tgtEl>
                                          <p:spTgt spid="1214477"/>
                                        </p:tgtEl>
                                      </p:cBhvr>
                                    </p:animEffect>
                                  </p:childTnLst>
                                </p:cTn>
                              </p:par>
                              <p:par>
                                <p:cTn id="64" presetID="9" presetClass="emph" presetSubtype="0" grpId="1" nodeType="withEffect">
                                  <p:stCondLst>
                                    <p:cond delay="0"/>
                                  </p:stCondLst>
                                  <p:childTnLst>
                                    <p:set>
                                      <p:cBhvr rctx="PPT">
                                        <p:cTn id="65" dur="indefinite"/>
                                        <p:tgtEl>
                                          <p:spTgt spid="1214476"/>
                                        </p:tgtEl>
                                        <p:attrNameLst>
                                          <p:attrName>style.opacity</p:attrName>
                                        </p:attrNameLst>
                                      </p:cBhvr>
                                      <p:to>
                                        <p:strVal val="0.5"/>
                                      </p:to>
                                    </p:set>
                                    <p:animEffect filter="image" prLst="opacity: 0.5">
                                      <p:cBhvr rctx="IE">
                                        <p:cTn id="66" dur="indefinite"/>
                                        <p:tgtEl>
                                          <p:spTgt spid="1214476"/>
                                        </p:tgtEl>
                                      </p:cBhvr>
                                    </p:animEffect>
                                  </p:childTnLst>
                                </p:cTn>
                              </p:par>
                              <p:par>
                                <p:cTn id="67" presetID="9" presetClass="emph" presetSubtype="0" grpId="1" nodeType="withEffect">
                                  <p:stCondLst>
                                    <p:cond delay="0"/>
                                  </p:stCondLst>
                                  <p:iterate type="lt">
                                    <p:tmAbs val="0"/>
                                  </p:iterate>
                                  <p:childTnLst>
                                    <p:set>
                                      <p:cBhvr rctx="PPT">
                                        <p:cTn id="68" dur="indefinite"/>
                                        <p:tgtEl>
                                          <p:spTgt spid="1214472"/>
                                        </p:tgtEl>
                                        <p:attrNameLst>
                                          <p:attrName>style.opacity</p:attrName>
                                        </p:attrNameLst>
                                      </p:cBhvr>
                                      <p:to>
                                        <p:strVal val="0.5"/>
                                      </p:to>
                                    </p:set>
                                    <p:animEffect filter="image" prLst="opacity: 0.5">
                                      <p:cBhvr rctx="IE">
                                        <p:cTn id="69" dur="indefinite"/>
                                        <p:tgtEl>
                                          <p:spTgt spid="1214472"/>
                                        </p:tgtEl>
                                      </p:cBhvr>
                                    </p:animEffect>
                                  </p:childTnLst>
                                </p:cTn>
                              </p:par>
                              <p:par>
                                <p:cTn id="70" presetID="9" presetClass="emph" presetSubtype="0" grpId="1" nodeType="withEffect">
                                  <p:stCondLst>
                                    <p:cond delay="0"/>
                                  </p:stCondLst>
                                  <p:childTnLst>
                                    <p:set>
                                      <p:cBhvr rctx="PPT">
                                        <p:cTn id="71" dur="indefinite"/>
                                        <p:tgtEl>
                                          <p:spTgt spid="1214480"/>
                                        </p:tgtEl>
                                        <p:attrNameLst>
                                          <p:attrName>style.opacity</p:attrName>
                                        </p:attrNameLst>
                                      </p:cBhvr>
                                      <p:to>
                                        <p:strVal val="0.5"/>
                                      </p:to>
                                    </p:set>
                                    <p:animEffect filter="image" prLst="opacity: 0.5">
                                      <p:cBhvr rctx="IE">
                                        <p:cTn id="72" dur="indefinite"/>
                                        <p:tgtEl>
                                          <p:spTgt spid="1214480"/>
                                        </p:tgtEl>
                                      </p:cBhvr>
                                    </p:animEffect>
                                  </p:childTnLst>
                                </p:cTn>
                              </p:par>
                            </p:childTnLst>
                          </p:cTn>
                        </p:par>
                      </p:childTnLst>
                    </p:cTn>
                  </p:par>
                  <p:par>
                    <p:cTn id="73" fill="hold">
                      <p:stCondLst>
                        <p:cond delay="indefinite"/>
                      </p:stCondLst>
                      <p:childTnLst>
                        <p:par>
                          <p:cTn id="74" fill="hold">
                            <p:stCondLst>
                              <p:cond delay="0"/>
                            </p:stCondLst>
                            <p:childTnLst>
                              <p:par>
                                <p:cTn id="75" presetID="40" presetClass="entr" presetSubtype="0" fill="hold" grpId="0" nodeType="clickEffect">
                                  <p:stCondLst>
                                    <p:cond delay="0"/>
                                  </p:stCondLst>
                                  <p:iterate type="lt">
                                    <p:tmPct val="10000"/>
                                  </p:iterate>
                                  <p:childTnLst>
                                    <p:set>
                                      <p:cBhvr>
                                        <p:cTn id="76" dur="1" fill="hold">
                                          <p:stCondLst>
                                            <p:cond delay="0"/>
                                          </p:stCondLst>
                                        </p:cTn>
                                        <p:tgtEl>
                                          <p:spTgt spid="1214474"/>
                                        </p:tgtEl>
                                        <p:attrNameLst>
                                          <p:attrName>style.visibility</p:attrName>
                                        </p:attrNameLst>
                                      </p:cBhvr>
                                      <p:to>
                                        <p:strVal val="visible"/>
                                      </p:to>
                                    </p:set>
                                    <p:animEffect transition="in" filter="fade">
                                      <p:cBhvr>
                                        <p:cTn id="77" dur="1000"/>
                                        <p:tgtEl>
                                          <p:spTgt spid="1214474"/>
                                        </p:tgtEl>
                                      </p:cBhvr>
                                    </p:animEffect>
                                    <p:anim calcmode="lin" valueType="num">
                                      <p:cBhvr>
                                        <p:cTn id="78" dur="1000" fill="hold"/>
                                        <p:tgtEl>
                                          <p:spTgt spid="1214474"/>
                                        </p:tgtEl>
                                        <p:attrNameLst>
                                          <p:attrName>ppt_x</p:attrName>
                                        </p:attrNameLst>
                                      </p:cBhvr>
                                      <p:tavLst>
                                        <p:tav tm="0">
                                          <p:val>
                                            <p:strVal val="#ppt_x-.1"/>
                                          </p:val>
                                        </p:tav>
                                        <p:tav tm="100000">
                                          <p:val>
                                            <p:strVal val="#ppt_x"/>
                                          </p:val>
                                        </p:tav>
                                      </p:tavLst>
                                    </p:anim>
                                    <p:anim calcmode="lin" valueType="num">
                                      <p:cBhvr>
                                        <p:cTn id="79" dur="1000" fill="hold"/>
                                        <p:tgtEl>
                                          <p:spTgt spid="1214474"/>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214473"/>
                                        </p:tgtEl>
                                        <p:attrNameLst>
                                          <p:attrName>style.visibility</p:attrName>
                                        </p:attrNameLst>
                                      </p:cBhvr>
                                      <p:to>
                                        <p:strVal val="visible"/>
                                      </p:to>
                                    </p:set>
                                    <p:animEffect transition="in" filter="fade">
                                      <p:cBhvr>
                                        <p:cTn id="84" dur="1000"/>
                                        <p:tgtEl>
                                          <p:spTgt spid="1214473"/>
                                        </p:tgtEl>
                                      </p:cBhvr>
                                    </p:animEffect>
                                    <p:anim calcmode="lin" valueType="num">
                                      <p:cBhvr>
                                        <p:cTn id="85" dur="1000" fill="hold"/>
                                        <p:tgtEl>
                                          <p:spTgt spid="1214473"/>
                                        </p:tgtEl>
                                        <p:attrNameLst>
                                          <p:attrName>ppt_x</p:attrName>
                                        </p:attrNameLst>
                                      </p:cBhvr>
                                      <p:tavLst>
                                        <p:tav tm="0">
                                          <p:val>
                                            <p:strVal val="#ppt_x"/>
                                          </p:val>
                                        </p:tav>
                                        <p:tav tm="100000">
                                          <p:val>
                                            <p:strVal val="#ppt_x"/>
                                          </p:val>
                                        </p:tav>
                                      </p:tavLst>
                                    </p:anim>
                                    <p:anim calcmode="lin" valueType="num">
                                      <p:cBhvr>
                                        <p:cTn id="86" dur="1000" fill="hold"/>
                                        <p:tgtEl>
                                          <p:spTgt spid="121447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1214481"/>
                                        </p:tgtEl>
                                        <p:attrNameLst>
                                          <p:attrName>style.visibility</p:attrName>
                                        </p:attrNameLst>
                                      </p:cBhvr>
                                      <p:to>
                                        <p:strVal val="visible"/>
                                      </p:to>
                                    </p:set>
                                    <p:animEffect transition="in" filter="circle(in)">
                                      <p:cBhvr>
                                        <p:cTn id="91" dur="2000"/>
                                        <p:tgtEl>
                                          <p:spTgt spid="1214481"/>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mph" presetSubtype="0" grpId="1" nodeType="clickEffect">
                                  <p:stCondLst>
                                    <p:cond delay="0"/>
                                  </p:stCondLst>
                                  <p:childTnLst>
                                    <p:set>
                                      <p:cBhvr rctx="PPT">
                                        <p:cTn id="95" dur="indefinite"/>
                                        <p:tgtEl>
                                          <p:spTgt spid="1214477"/>
                                        </p:tgtEl>
                                        <p:attrNameLst>
                                          <p:attrName>style.opacity</p:attrName>
                                        </p:attrNameLst>
                                      </p:cBhvr>
                                      <p:to>
                                        <p:strVal val="0.5"/>
                                      </p:to>
                                    </p:set>
                                    <p:animEffect filter="image" prLst="opacity: 0.5">
                                      <p:cBhvr rctx="IE">
                                        <p:cTn id="96" dur="indefinite"/>
                                        <p:tgtEl>
                                          <p:spTgt spid="1214477"/>
                                        </p:tgtEl>
                                      </p:cBhvr>
                                    </p:animEffect>
                                  </p:childTnLst>
                                </p:cTn>
                              </p:par>
                              <p:par>
                                <p:cTn id="97" presetID="9" presetClass="emph" presetSubtype="0" grpId="1" nodeType="withEffect">
                                  <p:stCondLst>
                                    <p:cond delay="0"/>
                                  </p:stCondLst>
                                  <p:iterate type="lt">
                                    <p:tmAbs val="0"/>
                                  </p:iterate>
                                  <p:childTnLst>
                                    <p:set>
                                      <p:cBhvr rctx="PPT">
                                        <p:cTn id="98" dur="indefinite"/>
                                        <p:tgtEl>
                                          <p:spTgt spid="1214474"/>
                                        </p:tgtEl>
                                        <p:attrNameLst>
                                          <p:attrName>style.opacity</p:attrName>
                                        </p:attrNameLst>
                                      </p:cBhvr>
                                      <p:to>
                                        <p:strVal val="0.5"/>
                                      </p:to>
                                    </p:set>
                                    <p:animEffect filter="image" prLst="opacity: 0.5">
                                      <p:cBhvr rctx="IE">
                                        <p:cTn id="99" dur="indefinite"/>
                                        <p:tgtEl>
                                          <p:spTgt spid="1214474"/>
                                        </p:tgtEl>
                                      </p:cBhvr>
                                    </p:animEffect>
                                  </p:childTnLst>
                                </p:cTn>
                              </p:par>
                              <p:par>
                                <p:cTn id="100" presetID="9" presetClass="emph" presetSubtype="0" grpId="1" nodeType="withEffect">
                                  <p:stCondLst>
                                    <p:cond delay="0"/>
                                  </p:stCondLst>
                                  <p:childTnLst>
                                    <p:set>
                                      <p:cBhvr rctx="PPT">
                                        <p:cTn id="101" dur="indefinite"/>
                                        <p:tgtEl>
                                          <p:spTgt spid="1214481"/>
                                        </p:tgtEl>
                                        <p:attrNameLst>
                                          <p:attrName>style.opacity</p:attrName>
                                        </p:attrNameLst>
                                      </p:cBhvr>
                                      <p:to>
                                        <p:strVal val="0.5"/>
                                      </p:to>
                                    </p:set>
                                    <p:animEffect filter="image" prLst="opacity: 0.5">
                                      <p:cBhvr rctx="IE">
                                        <p:cTn id="102" dur="indefinite"/>
                                        <p:tgtEl>
                                          <p:spTgt spid="1214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469" grpId="0"/>
      <p:bldP spid="1214471" grpId="0"/>
      <p:bldP spid="1214473" grpId="0"/>
      <p:bldP spid="1214475" grpId="0" animBg="1"/>
      <p:bldP spid="1214476" grpId="0" animBg="1"/>
      <p:bldP spid="1214476" grpId="1" animBg="1"/>
      <p:bldP spid="1214477" grpId="0" animBg="1"/>
      <p:bldP spid="1214477" grpId="1" animBg="1"/>
      <p:bldP spid="1214470" grpId="0"/>
      <p:bldP spid="1214470" grpId="1"/>
      <p:bldP spid="1214472" grpId="0"/>
      <p:bldP spid="1214472" grpId="1"/>
      <p:bldP spid="1214474" grpId="0"/>
      <p:bldP spid="1214474" grpId="1"/>
      <p:bldP spid="1214479" grpId="0"/>
      <p:bldP spid="1214479" grpId="1"/>
      <p:bldP spid="1214480" grpId="0"/>
      <p:bldP spid="1214480" grpId="1"/>
      <p:bldP spid="1214481" grpId="0"/>
      <p:bldP spid="121448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9" name="Rectangle 11"/>
          <p:cNvSpPr>
            <a:spLocks noChangeArrowheads="1"/>
          </p:cNvSpPr>
          <p:nvPr/>
        </p:nvSpPr>
        <p:spPr bwMode="auto">
          <a:xfrm>
            <a:off x="2503488" y="5613400"/>
            <a:ext cx="4605337" cy="579438"/>
          </a:xfrm>
          <a:prstGeom prst="rect">
            <a:avLst/>
          </a:prstGeom>
          <a:noFill/>
          <a:ln w="9525">
            <a:noFill/>
            <a:miter lim="800000"/>
            <a:headEnd/>
            <a:tailEnd/>
          </a:ln>
        </p:spPr>
        <p:txBody>
          <a:bodyPr wrap="none">
            <a:spAutoFit/>
          </a:bodyPr>
          <a:lstStyle/>
          <a:p>
            <a:r>
              <a:rPr lang="en-US" sz="3200">
                <a:solidFill>
                  <a:srgbClr val="FF0000"/>
                </a:solidFill>
              </a:rPr>
              <a:t>www.unit5.org/chemistry</a:t>
            </a:r>
          </a:p>
        </p:txBody>
      </p:sp>
      <p:sp>
        <p:nvSpPr>
          <p:cNvPr id="63491" name="Rectangle 2"/>
          <p:cNvSpPr>
            <a:spLocks noGrp="1" noChangeArrowheads="1"/>
          </p:cNvSpPr>
          <p:nvPr>
            <p:ph type="ctrTitle"/>
          </p:nvPr>
        </p:nvSpPr>
        <p:spPr>
          <a:xfrm>
            <a:off x="609600" y="1371600"/>
            <a:ext cx="7772400" cy="1470025"/>
          </a:xfrm>
        </p:spPr>
        <p:txBody>
          <a:bodyPr/>
          <a:lstStyle/>
          <a:p>
            <a:pPr eaLnBrk="1" hangingPunct="1"/>
            <a:r>
              <a:rPr lang="en-US" sz="4000" b="1" i="1" smtClean="0">
                <a:solidFill>
                  <a:schemeClr val="bg1"/>
                </a:solidFill>
              </a:rPr>
              <a:t>Unit 1</a:t>
            </a:r>
            <a:br>
              <a:rPr lang="en-US" sz="4000" b="1" i="1" smtClean="0">
                <a:solidFill>
                  <a:schemeClr val="bg1"/>
                </a:solidFill>
              </a:rPr>
            </a:br>
            <a:r>
              <a:rPr lang="en-US" sz="4000" b="1" i="1" smtClean="0">
                <a:solidFill>
                  <a:schemeClr val="bg1"/>
                </a:solidFill>
              </a:rPr>
              <a:t>Introduction to Chemistry</a:t>
            </a:r>
            <a:r>
              <a:rPr lang="en-US" sz="4000" smtClean="0">
                <a:solidFill>
                  <a:schemeClr val="bg1"/>
                </a:solidFill>
              </a:rPr>
              <a:t/>
            </a:r>
            <a:br>
              <a:rPr lang="en-US" sz="4000" smtClean="0">
                <a:solidFill>
                  <a:schemeClr val="bg1"/>
                </a:solidFill>
              </a:rPr>
            </a:br>
            <a:endParaRPr lang="en-US" sz="4000" smtClean="0">
              <a:solidFill>
                <a:schemeClr val="bg1"/>
              </a:solidFill>
            </a:endParaRPr>
          </a:p>
        </p:txBody>
      </p:sp>
      <p:sp>
        <p:nvSpPr>
          <p:cNvPr id="529411" name="Rectangle 3"/>
          <p:cNvSpPr>
            <a:spLocks noGrp="1" noChangeArrowheads="1"/>
          </p:cNvSpPr>
          <p:nvPr>
            <p:ph type="subTitle" idx="1"/>
          </p:nvPr>
        </p:nvSpPr>
        <p:spPr>
          <a:xfrm>
            <a:off x="1371600" y="5029200"/>
            <a:ext cx="6400800" cy="1371600"/>
          </a:xfrm>
        </p:spPr>
        <p:txBody>
          <a:bodyPr/>
          <a:lstStyle/>
          <a:p>
            <a:pPr eaLnBrk="1" hangingPunct="1"/>
            <a:r>
              <a:rPr lang="en-US" smtClean="0">
                <a:latin typeface="Arial" charset="0"/>
              </a:rPr>
              <a:t>Internet web site:</a:t>
            </a:r>
            <a:r>
              <a:rPr lang="en-US" smtClean="0">
                <a:solidFill>
                  <a:srgbClr val="FF0000"/>
                </a:solidFill>
                <a:latin typeface="Arial" charset="0"/>
              </a:rPr>
              <a:t>  </a:t>
            </a:r>
          </a:p>
          <a:p>
            <a:pPr eaLnBrk="1" hangingPunct="1"/>
            <a:r>
              <a:rPr lang="en-US" smtClean="0">
                <a:solidFill>
                  <a:srgbClr val="FF0000"/>
                </a:solidFill>
                <a:latin typeface="Arial" charset="0"/>
              </a:rPr>
              <a:t>www.unit5.org/christjs</a:t>
            </a:r>
          </a:p>
        </p:txBody>
      </p:sp>
      <p:pic>
        <p:nvPicPr>
          <p:cNvPr id="63493" name="Picture 4" descr="round bottom flask"/>
          <p:cNvPicPr>
            <a:picLocks noChangeAspect="1" noChangeArrowheads="1"/>
          </p:cNvPicPr>
          <p:nvPr/>
        </p:nvPicPr>
        <p:blipFill>
          <a:blip r:embed="rId3" cstate="print"/>
          <a:srcRect/>
          <a:stretch>
            <a:fillRect/>
          </a:stretch>
        </p:blipFill>
        <p:spPr bwMode="auto">
          <a:xfrm>
            <a:off x="3886200" y="2667000"/>
            <a:ext cx="1155700" cy="2049463"/>
          </a:xfrm>
          <a:prstGeom prst="rect">
            <a:avLst/>
          </a:prstGeom>
          <a:noFill/>
          <a:ln w="9525">
            <a:noFill/>
            <a:miter lim="800000"/>
            <a:headEnd/>
            <a:tailEnd/>
          </a:ln>
        </p:spPr>
      </p:pic>
      <p:sp>
        <p:nvSpPr>
          <p:cNvPr id="63494"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9411">
                                            <p:txEl>
                                              <p:pRg st="0" end="0"/>
                                            </p:txEl>
                                          </p:spTgt>
                                        </p:tgtEl>
                                        <p:attrNameLst>
                                          <p:attrName>style.visibility</p:attrName>
                                        </p:attrNameLst>
                                      </p:cBhvr>
                                      <p:to>
                                        <p:strVal val="visible"/>
                                      </p:to>
                                    </p:set>
                                    <p:anim calcmode="lin" valueType="num">
                                      <p:cBhvr additive="base">
                                        <p:cTn id="7" dur="1000" fill="hold"/>
                                        <p:tgtEl>
                                          <p:spTgt spid="5294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294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29411">
                                            <p:txEl>
                                              <p:pRg st="1" end="1"/>
                                            </p:txEl>
                                          </p:spTgt>
                                        </p:tgtEl>
                                        <p:attrNameLst>
                                          <p:attrName>style.visibility</p:attrName>
                                        </p:attrNameLst>
                                      </p:cBhvr>
                                      <p:to>
                                        <p:strVal val="visible"/>
                                      </p:to>
                                    </p:set>
                                    <p:animEffect transition="in" filter="dissolve">
                                      <p:cBhvr>
                                        <p:cTn id="13" dur="1000"/>
                                        <p:tgtEl>
                                          <p:spTgt spid="52941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529411">
                                            <p:txEl>
                                              <p:pRg st="1" end="1"/>
                                            </p:txEl>
                                          </p:spTgt>
                                        </p:tgtEl>
                                      </p:cBhvr>
                                    </p:animEffect>
                                    <p:set>
                                      <p:cBhvr>
                                        <p:cTn id="18" dur="1" fill="hold">
                                          <p:stCondLst>
                                            <p:cond delay="499"/>
                                          </p:stCondLst>
                                        </p:cTn>
                                        <p:tgtEl>
                                          <p:spTgt spid="529411">
                                            <p:txEl>
                                              <p:pRg st="1" end="1"/>
                                            </p:txEl>
                                          </p:spTgt>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529419"/>
                                        </p:tgtEl>
                                        <p:attrNameLst>
                                          <p:attrName>style.visibility</p:attrName>
                                        </p:attrNameLst>
                                      </p:cBhvr>
                                      <p:to>
                                        <p:strVal val="visible"/>
                                      </p:to>
                                    </p:set>
                                    <p:animEffect transition="in" filter="fade">
                                      <p:cBhvr>
                                        <p:cTn id="21" dur="2000"/>
                                        <p:tgtEl>
                                          <p:spTgt spid="529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9"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15"/>
          <p:cNvSpPr>
            <a:spLocks noChangeArrowheads="1"/>
          </p:cNvSpPr>
          <p:nvPr/>
        </p:nvSpPr>
        <p:spPr bwMode="auto">
          <a:xfrm>
            <a:off x="928688" y="1679575"/>
            <a:ext cx="7315200" cy="1049338"/>
          </a:xfrm>
          <a:prstGeom prst="rect">
            <a:avLst/>
          </a:prstGeom>
          <a:solidFill>
            <a:srgbClr val="FFCC00">
              <a:alpha val="18823"/>
            </a:srgbClr>
          </a:solidFill>
          <a:ln w="9525">
            <a:noFill/>
            <a:miter lim="800000"/>
            <a:headEnd/>
            <a:tailEnd/>
          </a:ln>
        </p:spPr>
        <p:txBody>
          <a:bodyPr wrap="none" anchor="ctr"/>
          <a:lstStyle/>
          <a:p>
            <a:endParaRPr lang="en-US"/>
          </a:p>
        </p:txBody>
      </p:sp>
      <p:sp>
        <p:nvSpPr>
          <p:cNvPr id="328707" name="Rectangle 4"/>
          <p:cNvSpPr>
            <a:spLocks noGrp="1" noChangeArrowheads="1"/>
          </p:cNvSpPr>
          <p:nvPr>
            <p:ph type="title"/>
          </p:nvPr>
        </p:nvSpPr>
        <p:spPr/>
        <p:txBody>
          <a:bodyPr/>
          <a:lstStyle/>
          <a:p>
            <a:pPr eaLnBrk="1" hangingPunct="1"/>
            <a:r>
              <a:rPr lang="en-US" sz="4000" smtClean="0"/>
              <a:t>Significant Figures</a:t>
            </a:r>
          </a:p>
        </p:txBody>
      </p:sp>
      <p:sp>
        <p:nvSpPr>
          <p:cNvPr id="328708" name="Rectangle 5"/>
          <p:cNvSpPr>
            <a:spLocks noChangeArrowheads="1"/>
          </p:cNvSpPr>
          <p:nvPr/>
        </p:nvSpPr>
        <p:spPr bwMode="auto">
          <a:xfrm>
            <a:off x="944563" y="1679575"/>
            <a:ext cx="7315200" cy="4406900"/>
          </a:xfrm>
          <a:prstGeom prst="rect">
            <a:avLst/>
          </a:prstGeom>
          <a:solidFill>
            <a:srgbClr val="FFFF99">
              <a:alpha val="16862"/>
            </a:srgbClr>
          </a:solidFill>
          <a:ln w="57150" cmpd="thickThin">
            <a:solidFill>
              <a:schemeClr val="tx1"/>
            </a:solidFill>
            <a:miter lim="800000"/>
            <a:headEnd/>
            <a:tailEnd/>
          </a:ln>
        </p:spPr>
        <p:txBody>
          <a:bodyPr wrap="none" anchor="ctr"/>
          <a:lstStyle/>
          <a:p>
            <a:endParaRPr lang="en-US"/>
          </a:p>
        </p:txBody>
      </p:sp>
      <p:sp>
        <p:nvSpPr>
          <p:cNvPr id="328709" name="Text Box 6"/>
          <p:cNvSpPr txBox="1">
            <a:spLocks noChangeArrowheads="1"/>
          </p:cNvSpPr>
          <p:nvPr/>
        </p:nvSpPr>
        <p:spPr bwMode="auto">
          <a:xfrm>
            <a:off x="1163638" y="1652588"/>
            <a:ext cx="6838950" cy="1006475"/>
          </a:xfrm>
          <a:prstGeom prst="rect">
            <a:avLst/>
          </a:prstGeom>
          <a:noFill/>
          <a:ln w="9525">
            <a:noFill/>
            <a:miter lim="800000"/>
            <a:headEnd/>
            <a:tailEnd/>
          </a:ln>
        </p:spPr>
        <p:txBody>
          <a:bodyPr wrap="none">
            <a:spAutoFit/>
          </a:bodyPr>
          <a:lstStyle/>
          <a:p>
            <a:r>
              <a:rPr lang="en-US" i="1"/>
              <a:t>						</a:t>
            </a:r>
            <a:r>
              <a:rPr lang="en-US" sz="1800" b="1" i="1"/>
              <a:t>Number of</a:t>
            </a:r>
          </a:p>
          <a:p>
            <a:r>
              <a:rPr lang="en-US" sz="1800" b="1" i="1"/>
              <a:t>Quantity	Certain		Uncertain	Significant</a:t>
            </a:r>
          </a:p>
          <a:p>
            <a:r>
              <a:rPr lang="en-US" sz="1800" b="1" i="1"/>
              <a:t>		Digits		Digits		Figures</a:t>
            </a:r>
          </a:p>
        </p:txBody>
      </p:sp>
      <p:sp>
        <p:nvSpPr>
          <p:cNvPr id="328710" name="Line 7"/>
          <p:cNvSpPr>
            <a:spLocks noChangeShapeType="1"/>
          </p:cNvSpPr>
          <p:nvPr/>
        </p:nvSpPr>
        <p:spPr bwMode="auto">
          <a:xfrm>
            <a:off x="1019175" y="2738438"/>
            <a:ext cx="7150100" cy="0"/>
          </a:xfrm>
          <a:prstGeom prst="line">
            <a:avLst/>
          </a:prstGeom>
          <a:noFill/>
          <a:ln w="15875">
            <a:solidFill>
              <a:schemeClr val="tx1"/>
            </a:solidFill>
            <a:miter lim="800000"/>
            <a:headEnd/>
            <a:tailEnd/>
          </a:ln>
        </p:spPr>
        <p:txBody>
          <a:bodyPr wrap="none"/>
          <a:lstStyle/>
          <a:p>
            <a:endParaRPr lang="en-US"/>
          </a:p>
        </p:txBody>
      </p:sp>
      <p:sp>
        <p:nvSpPr>
          <p:cNvPr id="328711" name="Text Box 8"/>
          <p:cNvSpPr txBox="1">
            <a:spLocks noChangeArrowheads="1"/>
          </p:cNvSpPr>
          <p:nvPr/>
        </p:nvSpPr>
        <p:spPr bwMode="auto">
          <a:xfrm>
            <a:off x="1211263" y="2973388"/>
            <a:ext cx="6370637" cy="396875"/>
          </a:xfrm>
          <a:prstGeom prst="rect">
            <a:avLst/>
          </a:prstGeom>
          <a:noFill/>
          <a:ln w="9525">
            <a:noFill/>
            <a:miter lim="800000"/>
            <a:headEnd/>
            <a:tailEnd/>
          </a:ln>
        </p:spPr>
        <p:txBody>
          <a:bodyPr wrap="none">
            <a:spAutoFit/>
          </a:bodyPr>
          <a:lstStyle/>
          <a:p>
            <a:r>
              <a:rPr lang="en-US" sz="2000"/>
              <a:t>14.37</a:t>
            </a:r>
            <a:r>
              <a:rPr lang="en-US" sz="2000">
                <a:solidFill>
                  <a:schemeClr val="hlink"/>
                </a:solidFill>
              </a:rPr>
              <a:t>9</a:t>
            </a:r>
            <a:r>
              <a:rPr lang="en-US" sz="2000"/>
              <a:t> g	1 4 3 7            	</a:t>
            </a:r>
            <a:r>
              <a:rPr lang="en-US" sz="2000">
                <a:solidFill>
                  <a:schemeClr val="hlink"/>
                </a:solidFill>
              </a:rPr>
              <a:t>9</a:t>
            </a:r>
            <a:r>
              <a:rPr lang="en-US" sz="2000"/>
              <a:t> (thousandths)	        5</a:t>
            </a:r>
          </a:p>
        </p:txBody>
      </p:sp>
      <p:sp>
        <p:nvSpPr>
          <p:cNvPr id="328712" name="Text Box 9"/>
          <p:cNvSpPr txBox="1">
            <a:spLocks noChangeArrowheads="1"/>
          </p:cNvSpPr>
          <p:nvPr/>
        </p:nvSpPr>
        <p:spPr bwMode="auto">
          <a:xfrm>
            <a:off x="1206500" y="3411538"/>
            <a:ext cx="6370638" cy="396875"/>
          </a:xfrm>
          <a:prstGeom prst="rect">
            <a:avLst/>
          </a:prstGeom>
          <a:noFill/>
          <a:ln w="9525">
            <a:noFill/>
            <a:miter lim="800000"/>
            <a:headEnd/>
            <a:tailEnd/>
          </a:ln>
        </p:spPr>
        <p:txBody>
          <a:bodyPr wrap="none">
            <a:spAutoFit/>
          </a:bodyPr>
          <a:lstStyle/>
          <a:p>
            <a:r>
              <a:rPr lang="en-US" sz="2000"/>
              <a:t>  6.0</a:t>
            </a:r>
            <a:r>
              <a:rPr lang="en-US" sz="2000">
                <a:solidFill>
                  <a:schemeClr val="hlink"/>
                </a:solidFill>
              </a:rPr>
              <a:t>2</a:t>
            </a:r>
            <a:r>
              <a:rPr lang="en-US" sz="2000"/>
              <a:t> mL	6 0            	</a:t>
            </a:r>
            <a:r>
              <a:rPr lang="en-US" sz="2000">
                <a:solidFill>
                  <a:schemeClr val="hlink"/>
                </a:solidFill>
              </a:rPr>
              <a:t>2</a:t>
            </a:r>
            <a:r>
              <a:rPr lang="en-US" sz="2000"/>
              <a:t> (hundredths)	        3</a:t>
            </a:r>
          </a:p>
        </p:txBody>
      </p:sp>
      <p:sp>
        <p:nvSpPr>
          <p:cNvPr id="328713" name="Text Box 10"/>
          <p:cNvSpPr txBox="1">
            <a:spLocks noChangeArrowheads="1"/>
          </p:cNvSpPr>
          <p:nvPr/>
        </p:nvSpPr>
        <p:spPr bwMode="auto">
          <a:xfrm>
            <a:off x="1206500" y="3868738"/>
            <a:ext cx="6370638" cy="396875"/>
          </a:xfrm>
          <a:prstGeom prst="rect">
            <a:avLst/>
          </a:prstGeom>
          <a:noFill/>
          <a:ln w="9525">
            <a:noFill/>
            <a:miter lim="800000"/>
            <a:headEnd/>
            <a:tailEnd/>
          </a:ln>
        </p:spPr>
        <p:txBody>
          <a:bodyPr wrap="none">
            <a:spAutoFit/>
          </a:bodyPr>
          <a:lstStyle/>
          <a:p>
            <a:r>
              <a:rPr lang="en-US" sz="2000"/>
              <a:t>120.58</a:t>
            </a:r>
            <a:r>
              <a:rPr lang="en-US" sz="2000">
                <a:solidFill>
                  <a:schemeClr val="hlink"/>
                </a:solidFill>
              </a:rPr>
              <a:t>0</a:t>
            </a:r>
            <a:r>
              <a:rPr lang="en-US" sz="2000"/>
              <a:t> m	1 2 0 5 8            	</a:t>
            </a:r>
            <a:r>
              <a:rPr lang="en-US" sz="2000">
                <a:solidFill>
                  <a:schemeClr val="hlink"/>
                </a:solidFill>
              </a:rPr>
              <a:t>0</a:t>
            </a:r>
            <a:r>
              <a:rPr lang="en-US" sz="2000"/>
              <a:t> (thousandths)	        6</a:t>
            </a:r>
          </a:p>
        </p:txBody>
      </p:sp>
      <p:sp>
        <p:nvSpPr>
          <p:cNvPr id="328714" name="Text Box 11"/>
          <p:cNvSpPr txBox="1">
            <a:spLocks noChangeArrowheads="1"/>
          </p:cNvSpPr>
          <p:nvPr/>
        </p:nvSpPr>
        <p:spPr bwMode="auto">
          <a:xfrm>
            <a:off x="1216025" y="4306888"/>
            <a:ext cx="6370638" cy="396875"/>
          </a:xfrm>
          <a:prstGeom prst="rect">
            <a:avLst/>
          </a:prstGeom>
          <a:noFill/>
          <a:ln w="9525">
            <a:noFill/>
            <a:miter lim="800000"/>
            <a:headEnd/>
            <a:tailEnd/>
          </a:ln>
        </p:spPr>
        <p:txBody>
          <a:bodyPr wrap="none">
            <a:spAutoFit/>
          </a:bodyPr>
          <a:lstStyle/>
          <a:p>
            <a:r>
              <a:rPr lang="en-US" sz="2000"/>
              <a:t>   7.</a:t>
            </a:r>
            <a:r>
              <a:rPr lang="en-US" sz="2000">
                <a:solidFill>
                  <a:schemeClr val="hlink"/>
                </a:solidFill>
              </a:rPr>
              <a:t>5</a:t>
            </a:r>
            <a:r>
              <a:rPr lang="en-US" sz="2000"/>
              <a:t> g		7            	</a:t>
            </a:r>
            <a:r>
              <a:rPr lang="en-US" sz="2000">
                <a:solidFill>
                  <a:schemeClr val="hlink"/>
                </a:solidFill>
              </a:rPr>
              <a:t>5</a:t>
            </a:r>
            <a:r>
              <a:rPr lang="en-US" sz="2000"/>
              <a:t> (tenths)	        2</a:t>
            </a:r>
          </a:p>
        </p:txBody>
      </p:sp>
      <p:sp>
        <p:nvSpPr>
          <p:cNvPr id="328715" name="Text Box 12"/>
          <p:cNvSpPr txBox="1">
            <a:spLocks noChangeArrowheads="1"/>
          </p:cNvSpPr>
          <p:nvPr/>
        </p:nvSpPr>
        <p:spPr bwMode="auto">
          <a:xfrm>
            <a:off x="1192213" y="4754563"/>
            <a:ext cx="6370637" cy="396875"/>
          </a:xfrm>
          <a:prstGeom prst="rect">
            <a:avLst/>
          </a:prstGeom>
          <a:noFill/>
          <a:ln w="9525">
            <a:noFill/>
            <a:miter lim="800000"/>
            <a:headEnd/>
            <a:tailEnd/>
          </a:ln>
        </p:spPr>
        <p:txBody>
          <a:bodyPr wrap="none">
            <a:spAutoFit/>
          </a:bodyPr>
          <a:lstStyle/>
          <a:p>
            <a:r>
              <a:rPr lang="en-US" sz="2000"/>
              <a:t>0.03</a:t>
            </a:r>
            <a:r>
              <a:rPr lang="en-US" sz="2000">
                <a:solidFill>
                  <a:schemeClr val="hlink"/>
                </a:solidFill>
              </a:rPr>
              <a:t>7</a:t>
            </a:r>
            <a:r>
              <a:rPr lang="en-US" sz="2000"/>
              <a:t> g		3            	</a:t>
            </a:r>
            <a:r>
              <a:rPr lang="en-US" sz="2000">
                <a:solidFill>
                  <a:schemeClr val="hlink"/>
                </a:solidFill>
              </a:rPr>
              <a:t>7</a:t>
            </a:r>
            <a:r>
              <a:rPr lang="en-US" sz="2000"/>
              <a:t> (thousandths)	        2</a:t>
            </a:r>
          </a:p>
        </p:txBody>
      </p:sp>
      <p:sp>
        <p:nvSpPr>
          <p:cNvPr id="328716" name="Text Box 13"/>
          <p:cNvSpPr txBox="1">
            <a:spLocks noChangeArrowheads="1"/>
          </p:cNvSpPr>
          <p:nvPr/>
        </p:nvSpPr>
        <p:spPr bwMode="auto">
          <a:xfrm>
            <a:off x="1187450" y="5192713"/>
            <a:ext cx="6391275" cy="396875"/>
          </a:xfrm>
          <a:prstGeom prst="rect">
            <a:avLst/>
          </a:prstGeom>
          <a:noFill/>
          <a:ln w="9525">
            <a:noFill/>
            <a:miter lim="800000"/>
            <a:headEnd/>
            <a:tailEnd/>
          </a:ln>
        </p:spPr>
        <p:txBody>
          <a:bodyPr wrap="none">
            <a:spAutoFit/>
          </a:bodyPr>
          <a:lstStyle/>
          <a:p>
            <a:r>
              <a:rPr lang="en-US" sz="2000"/>
              <a:t>0.037</a:t>
            </a:r>
            <a:r>
              <a:rPr lang="en-US" sz="2000">
                <a:solidFill>
                  <a:schemeClr val="hlink"/>
                </a:solidFill>
              </a:rPr>
              <a:t>0</a:t>
            </a:r>
            <a:r>
              <a:rPr lang="en-US" sz="2000"/>
              <a:t> g	3 7            	</a:t>
            </a:r>
            <a:r>
              <a:rPr lang="en-US" sz="2000">
                <a:solidFill>
                  <a:schemeClr val="hlink"/>
                </a:solidFill>
              </a:rPr>
              <a:t>0</a:t>
            </a:r>
            <a:r>
              <a:rPr lang="en-US" sz="2000"/>
              <a:t> (ten-thousandths)   3</a:t>
            </a:r>
          </a:p>
        </p:txBody>
      </p:sp>
      <p:sp>
        <p:nvSpPr>
          <p:cNvPr id="328717" name="Text Box 14"/>
          <p:cNvSpPr txBox="1">
            <a:spLocks noChangeArrowheads="1"/>
          </p:cNvSpPr>
          <p:nvPr/>
        </p:nvSpPr>
        <p:spPr bwMode="auto">
          <a:xfrm>
            <a:off x="1457325" y="5726113"/>
            <a:ext cx="6191250" cy="274637"/>
          </a:xfrm>
          <a:prstGeom prst="rect">
            <a:avLst/>
          </a:prstGeom>
          <a:noFill/>
          <a:ln w="9525">
            <a:noFill/>
            <a:miter lim="800000"/>
            <a:headEnd/>
            <a:tailEnd/>
          </a:ln>
        </p:spPr>
        <p:txBody>
          <a:bodyPr wrap="none">
            <a:spAutoFit/>
          </a:bodyPr>
          <a:lstStyle/>
          <a:p>
            <a:r>
              <a:rPr lang="en-US" sz="1200"/>
              <a:t>*The position of the decimal point has nothing to do with the number of significant figures.</a:t>
            </a:r>
          </a:p>
        </p:txBody>
      </p:sp>
      <p:sp>
        <p:nvSpPr>
          <p:cNvPr id="328718" name="Rectangle 17"/>
          <p:cNvSpPr>
            <a:spLocks noChangeArrowheads="1"/>
          </p:cNvSpPr>
          <p:nvPr/>
        </p:nvSpPr>
        <p:spPr bwMode="auto">
          <a:xfrm>
            <a:off x="76200" y="6569075"/>
            <a:ext cx="2890838" cy="214313"/>
          </a:xfrm>
          <a:prstGeom prst="rect">
            <a:avLst/>
          </a:prstGeom>
          <a:noFill/>
          <a:ln w="9525">
            <a:noFill/>
            <a:miter lim="800000"/>
            <a:headEnd/>
            <a:tailEnd/>
          </a:ln>
        </p:spPr>
        <p:txBody>
          <a:bodyPr wrap="none">
            <a:spAutoFit/>
          </a:bodyPr>
          <a:lstStyle/>
          <a:p>
            <a:r>
              <a:rPr lang="en-US" sz="800"/>
              <a:t>Ralph A. Burns, </a:t>
            </a:r>
            <a:r>
              <a:rPr lang="en-US" sz="800" u="sng"/>
              <a:t>Fundamentals of Chemistry</a:t>
            </a:r>
            <a:r>
              <a:rPr lang="en-US" sz="800"/>
              <a:t>  1999, page 52</a:t>
            </a:r>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eaLnBrk="1" hangingPunct="1"/>
            <a:r>
              <a:rPr lang="en-US" sz="3600" smtClean="0">
                <a:latin typeface="Arial" charset="0"/>
              </a:rPr>
              <a:t>Significant Digits</a:t>
            </a:r>
          </a:p>
        </p:txBody>
      </p:sp>
      <p:sp>
        <p:nvSpPr>
          <p:cNvPr id="904195"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4196"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4197"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5"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329734" name="Rectangle 7"/>
          <p:cNvSpPr>
            <a:spLocks noChangeArrowheads="1"/>
          </p:cNvSpPr>
          <p:nvPr/>
        </p:nvSpPr>
        <p:spPr bwMode="auto">
          <a:xfrm>
            <a:off x="2438400" y="1936750"/>
            <a:ext cx="2524125" cy="457200"/>
          </a:xfrm>
          <a:prstGeom prst="rect">
            <a:avLst/>
          </a:prstGeom>
          <a:noFill/>
          <a:ln w="9525">
            <a:noFill/>
            <a:miter lim="800000"/>
            <a:headEnd/>
            <a:tailEnd/>
          </a:ln>
        </p:spPr>
        <p:txBody>
          <a:bodyPr wrap="none" anchor="ctr">
            <a:spAutoFit/>
          </a:bodyPr>
          <a:lstStyle/>
          <a:p>
            <a:r>
              <a:rPr lang="en-US">
                <a:hlinkClick r:id="rId6" action="ppaction://hlinkfile"/>
              </a:rPr>
              <a:t>Significant Digits </a:t>
            </a:r>
            <a:endParaRPr lang="en-US"/>
          </a:p>
        </p:txBody>
      </p:sp>
      <p:sp>
        <p:nvSpPr>
          <p:cNvPr id="329735" name="Rectangle 8"/>
          <p:cNvSpPr>
            <a:spLocks noChangeArrowheads="1"/>
          </p:cNvSpPr>
          <p:nvPr/>
        </p:nvSpPr>
        <p:spPr bwMode="auto">
          <a:xfrm>
            <a:off x="2439988" y="3994150"/>
            <a:ext cx="2524125" cy="457200"/>
          </a:xfrm>
          <a:prstGeom prst="rect">
            <a:avLst/>
          </a:prstGeom>
          <a:noFill/>
          <a:ln w="9525">
            <a:noFill/>
            <a:miter lim="800000"/>
            <a:headEnd/>
            <a:tailEnd/>
          </a:ln>
        </p:spPr>
        <p:txBody>
          <a:bodyPr wrap="none" anchor="ctr">
            <a:spAutoFit/>
          </a:bodyPr>
          <a:lstStyle/>
          <a:p>
            <a:r>
              <a:rPr lang="en-US">
                <a:hlinkClick r:id="rId7"/>
              </a:rPr>
              <a:t>Significant Digits</a:t>
            </a:r>
            <a:r>
              <a:rPr lang="en-US"/>
              <a:t> </a:t>
            </a:r>
          </a:p>
        </p:txBody>
      </p:sp>
      <p:sp>
        <p:nvSpPr>
          <p:cNvPr id="329736"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81" name="Picture 9" descr="How to pick a lab partner (cartoon drawing) [Kudzo]"/>
          <p:cNvPicPr>
            <a:picLocks noChangeAspect="1" noChangeArrowheads="1"/>
          </p:cNvPicPr>
          <p:nvPr/>
        </p:nvPicPr>
        <p:blipFill>
          <a:blip r:embed="rId3" cstate="print">
            <a:lum bright="12000" contrast="50000"/>
          </a:blip>
          <a:srcRect l="64792" t="4379" r="3334" b="5840"/>
          <a:stretch>
            <a:fillRect/>
          </a:stretch>
        </p:blipFill>
        <p:spPr bwMode="auto">
          <a:xfrm>
            <a:off x="5924550" y="2168525"/>
            <a:ext cx="2914650" cy="3052763"/>
          </a:xfrm>
          <a:prstGeom prst="rect">
            <a:avLst/>
          </a:prstGeom>
          <a:noFill/>
          <a:ln w="9525">
            <a:noFill/>
            <a:miter lim="800000"/>
            <a:headEnd/>
            <a:tailEnd/>
          </a:ln>
        </p:spPr>
      </p:pic>
      <p:sp>
        <p:nvSpPr>
          <p:cNvPr id="330755" name="Rectangle 2"/>
          <p:cNvSpPr>
            <a:spLocks noGrp="1" noChangeArrowheads="1"/>
          </p:cNvSpPr>
          <p:nvPr>
            <p:ph type="title"/>
          </p:nvPr>
        </p:nvSpPr>
        <p:spPr/>
        <p:txBody>
          <a:bodyPr/>
          <a:lstStyle/>
          <a:p>
            <a:pPr eaLnBrk="1" hangingPunct="1"/>
            <a:r>
              <a:rPr lang="en-US" smtClean="0">
                <a:latin typeface="Arial" charset="0"/>
              </a:rPr>
              <a:t>How to pick a lab partner</a:t>
            </a:r>
          </a:p>
        </p:txBody>
      </p:sp>
      <p:pic>
        <p:nvPicPr>
          <p:cNvPr id="515075" name="Picture 3" descr="How to pick a lab partner (cartoon drawing) [Kudzo]"/>
          <p:cNvPicPr>
            <a:picLocks noChangeAspect="1" noChangeArrowheads="1"/>
          </p:cNvPicPr>
          <p:nvPr/>
        </p:nvPicPr>
        <p:blipFill>
          <a:blip r:embed="rId3" cstate="print">
            <a:lum bright="12000" contrast="50000"/>
          </a:blip>
          <a:srcRect l="3334" t="4379" r="65729" b="5840"/>
          <a:stretch>
            <a:fillRect/>
          </a:stretch>
        </p:blipFill>
        <p:spPr bwMode="auto">
          <a:xfrm>
            <a:off x="304800" y="2130425"/>
            <a:ext cx="2828925" cy="3052763"/>
          </a:xfrm>
          <a:prstGeom prst="rect">
            <a:avLst/>
          </a:prstGeom>
          <a:noFill/>
          <a:ln w="9525">
            <a:noFill/>
            <a:miter lim="800000"/>
            <a:headEnd/>
            <a:tailEnd/>
          </a:ln>
        </p:spPr>
      </p:pic>
      <p:sp>
        <p:nvSpPr>
          <p:cNvPr id="515076" name="AutoShape 4"/>
          <p:cNvSpPr>
            <a:spLocks noChangeArrowheads="1"/>
          </p:cNvSpPr>
          <p:nvPr/>
        </p:nvSpPr>
        <p:spPr bwMode="auto">
          <a:xfrm>
            <a:off x="7162800" y="2438400"/>
            <a:ext cx="1524000" cy="838200"/>
          </a:xfrm>
          <a:prstGeom prst="cloudCallout">
            <a:avLst>
              <a:gd name="adj1" fmla="val -7917"/>
              <a:gd name="adj2" fmla="val 70074"/>
            </a:avLst>
          </a:prstGeom>
          <a:solidFill>
            <a:schemeClr val="bg1"/>
          </a:solidFill>
          <a:ln w="9525">
            <a:solidFill>
              <a:schemeClr val="tx1"/>
            </a:solidFill>
            <a:round/>
            <a:headEnd/>
            <a:tailEnd/>
          </a:ln>
        </p:spPr>
        <p:txBody>
          <a:bodyPr/>
          <a:lstStyle/>
          <a:p>
            <a:pPr algn="ctr"/>
            <a:endParaRPr lang="en-US" sz="2000"/>
          </a:p>
        </p:txBody>
      </p:sp>
      <p:sp>
        <p:nvSpPr>
          <p:cNvPr id="515077" name="Text Box 5"/>
          <p:cNvSpPr txBox="1">
            <a:spLocks noChangeArrowheads="1"/>
          </p:cNvSpPr>
          <p:nvPr/>
        </p:nvSpPr>
        <p:spPr bwMode="auto">
          <a:xfrm>
            <a:off x="7667625" y="2590800"/>
            <a:ext cx="409575" cy="579438"/>
          </a:xfrm>
          <a:prstGeom prst="rect">
            <a:avLst/>
          </a:prstGeom>
          <a:noFill/>
          <a:ln w="9525">
            <a:noFill/>
            <a:miter lim="800000"/>
            <a:headEnd/>
            <a:tailEnd/>
          </a:ln>
        </p:spPr>
        <p:txBody>
          <a:bodyPr wrap="none">
            <a:spAutoFit/>
          </a:bodyPr>
          <a:lstStyle/>
          <a:p>
            <a:r>
              <a:rPr lang="en-US" sz="3200"/>
              <a:t>?</a:t>
            </a:r>
          </a:p>
        </p:txBody>
      </p:sp>
      <p:sp>
        <p:nvSpPr>
          <p:cNvPr id="330759"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15080" name="Picture 8" descr="How to pick a lab partner (cartoon drawing) [Kudzo]"/>
          <p:cNvPicPr>
            <a:picLocks noChangeAspect="1" noChangeArrowheads="1"/>
          </p:cNvPicPr>
          <p:nvPr/>
        </p:nvPicPr>
        <p:blipFill>
          <a:blip r:embed="rId3" cstate="print">
            <a:lum bright="12000" contrast="50000"/>
          </a:blip>
          <a:srcRect l="34271" t="13063" r="35834" b="5840"/>
          <a:stretch>
            <a:fillRect/>
          </a:stretch>
        </p:blipFill>
        <p:spPr bwMode="auto">
          <a:xfrm>
            <a:off x="3133725" y="2444750"/>
            <a:ext cx="2733675" cy="2757488"/>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5075"/>
                                        </p:tgtEl>
                                        <p:attrNameLst>
                                          <p:attrName>style.visibility</p:attrName>
                                        </p:attrNameLst>
                                      </p:cBhvr>
                                      <p:to>
                                        <p:strVal val="visible"/>
                                      </p:to>
                                    </p:set>
                                    <p:animEffect transition="in" filter="wipe(left)">
                                      <p:cBhvr>
                                        <p:cTn id="7" dur="500"/>
                                        <p:tgtEl>
                                          <p:spTgt spid="515075"/>
                                        </p:tgtEl>
                                      </p:cBhvr>
                                    </p:animEffect>
                                  </p:childTnLst>
                                </p:cTn>
                              </p:par>
                            </p:childTnLst>
                          </p:cTn>
                        </p:par>
                        <p:par>
                          <p:cTn id="8" fill="hold">
                            <p:stCondLst>
                              <p:cond delay="500"/>
                            </p:stCondLst>
                            <p:childTnLst>
                              <p:par>
                                <p:cTn id="9" presetID="22" presetClass="entr" presetSubtype="8" fill="hold" nodeType="afterEffect">
                                  <p:stCondLst>
                                    <p:cond delay="2500"/>
                                  </p:stCondLst>
                                  <p:childTnLst>
                                    <p:set>
                                      <p:cBhvr>
                                        <p:cTn id="10" dur="1" fill="hold">
                                          <p:stCondLst>
                                            <p:cond delay="0"/>
                                          </p:stCondLst>
                                        </p:cTn>
                                        <p:tgtEl>
                                          <p:spTgt spid="515080"/>
                                        </p:tgtEl>
                                        <p:attrNameLst>
                                          <p:attrName>style.visibility</p:attrName>
                                        </p:attrNameLst>
                                      </p:cBhvr>
                                      <p:to>
                                        <p:strVal val="visible"/>
                                      </p:to>
                                    </p:set>
                                    <p:animEffect transition="in" filter="wipe(left)">
                                      <p:cBhvr>
                                        <p:cTn id="11" dur="5000"/>
                                        <p:tgtEl>
                                          <p:spTgt spid="5150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15081"/>
                                        </p:tgtEl>
                                        <p:attrNameLst>
                                          <p:attrName>style.visibility</p:attrName>
                                        </p:attrNameLst>
                                      </p:cBhvr>
                                      <p:to>
                                        <p:strVal val="visible"/>
                                      </p:to>
                                    </p:set>
                                    <p:animEffect transition="in" filter="dissolve">
                                      <p:cBhvr>
                                        <p:cTn id="16" dur="500"/>
                                        <p:tgtEl>
                                          <p:spTgt spid="51508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15077"/>
                                        </p:tgtEl>
                                        <p:attrNameLst>
                                          <p:attrName>style.visibility</p:attrName>
                                        </p:attrNameLst>
                                      </p:cBhvr>
                                      <p:to>
                                        <p:strVal val="visible"/>
                                      </p:to>
                                    </p:set>
                                    <p:animEffect transition="in" filter="dissolve">
                                      <p:cBhvr>
                                        <p:cTn id="21" dur="500"/>
                                        <p:tgtEl>
                                          <p:spTgt spid="515077"/>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515076"/>
                                        </p:tgtEl>
                                        <p:attrNameLst>
                                          <p:attrName>style.visibility</p:attrName>
                                        </p:attrNameLst>
                                      </p:cBhvr>
                                      <p:to>
                                        <p:strVal val="visible"/>
                                      </p:to>
                                    </p:set>
                                    <p:animEffect transition="in" filter="dissolve">
                                      <p:cBhvr>
                                        <p:cTn id="25" dur="500"/>
                                        <p:tgtEl>
                                          <p:spTgt spid="515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6" grpId="0" animBg="1"/>
      <p:bldP spid="515077"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381000" y="1524000"/>
            <a:ext cx="8229600" cy="1143000"/>
          </a:xfrm>
        </p:spPr>
        <p:txBody>
          <a:bodyPr/>
          <a:lstStyle/>
          <a:p>
            <a:pPr eaLnBrk="1" hangingPunct="1"/>
            <a:r>
              <a:rPr lang="en-US" b="1" i="1" smtClean="0"/>
              <a:t>Essential Math of Chemistry</a:t>
            </a:r>
          </a:p>
        </p:txBody>
      </p:sp>
      <p:pic>
        <p:nvPicPr>
          <p:cNvPr id="331779" name="Picture 3" descr="calculator and notebook"/>
          <p:cNvPicPr>
            <a:picLocks noChangeAspect="1" noChangeArrowheads="1"/>
          </p:cNvPicPr>
          <p:nvPr/>
        </p:nvPicPr>
        <p:blipFill>
          <a:blip r:embed="rId3" cstate="print"/>
          <a:srcRect/>
          <a:stretch>
            <a:fillRect/>
          </a:stretch>
        </p:blipFill>
        <p:spPr bwMode="auto">
          <a:xfrm>
            <a:off x="2895600" y="2819400"/>
            <a:ext cx="2895600" cy="2100263"/>
          </a:xfrm>
          <a:prstGeom prst="rect">
            <a:avLst/>
          </a:prstGeom>
          <a:noFill/>
          <a:ln w="9525">
            <a:noFill/>
            <a:miter lim="800000"/>
            <a:headEnd/>
            <a:tailEnd/>
          </a:ln>
        </p:spPr>
      </p:pic>
      <p:sp>
        <p:nvSpPr>
          <p:cNvPr id="331780"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569359" name="Group 15"/>
          <p:cNvGraphicFramePr>
            <a:graphicFrameLocks noGrp="1"/>
          </p:cNvGraphicFramePr>
          <p:nvPr/>
        </p:nvGraphicFramePr>
        <p:xfrm>
          <a:off x="1614488" y="779463"/>
          <a:ext cx="3929062" cy="5303837"/>
        </p:xfrm>
        <a:graphic>
          <a:graphicData uri="http://schemas.openxmlformats.org/drawingml/2006/table">
            <a:tbl>
              <a:tblPr/>
              <a:tblGrid>
                <a:gridCol w="3929062"/>
              </a:tblGrid>
              <a:tr h="457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  </a:t>
                      </a:r>
                      <a:r>
                        <a:rPr kumimoji="0" lang="en-US" sz="27000" b="0" i="0" u="none" strike="noStrike" cap="none" normalizeH="0" baseline="0" smtClean="0">
                          <a:ln>
                            <a:noFill/>
                          </a:ln>
                          <a:solidFill>
                            <a:schemeClr val="tx1"/>
                          </a:solidFill>
                          <a:effectLst/>
                          <a:latin typeface="Times New Roman" pitchFamily="18" charset="0"/>
                        </a:rPr>
                        <a:t> </a:t>
                      </a:r>
                      <a:r>
                        <a:rPr kumimoji="0" lang="en-US" sz="2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331783" name="Text Box 16"/>
          <p:cNvSpPr txBox="1">
            <a:spLocks noChangeArrowheads="1"/>
          </p:cNvSpPr>
          <p:nvPr/>
        </p:nvSpPr>
        <p:spPr bwMode="auto">
          <a:xfrm>
            <a:off x="2451100" y="5454650"/>
            <a:ext cx="4287838" cy="825500"/>
          </a:xfrm>
          <a:prstGeom prst="rect">
            <a:avLst/>
          </a:prstGeom>
          <a:noFill/>
          <a:ln w="9525">
            <a:noFill/>
            <a:miter lim="800000"/>
            <a:headEnd/>
            <a:tailEnd/>
          </a:ln>
        </p:spPr>
        <p:txBody>
          <a:bodyPr wrap="none">
            <a:spAutoFit/>
          </a:bodyPr>
          <a:lstStyle/>
          <a:p>
            <a:r>
              <a:rPr lang="en-US" sz="1600" i="1"/>
              <a:t>“No human endeavor can be called science </a:t>
            </a:r>
          </a:p>
          <a:p>
            <a:r>
              <a:rPr lang="en-US" sz="1600" i="1"/>
              <a:t>if it can not be demonstrated mathematically.”</a:t>
            </a:r>
          </a:p>
          <a:p>
            <a:r>
              <a:rPr lang="en-US" sz="1600" i="1"/>
              <a:t>	    </a:t>
            </a:r>
            <a:r>
              <a:rPr lang="en-US" sz="1600"/>
              <a:t>Leonardo da Vinci </a:t>
            </a:r>
            <a:r>
              <a:rPr lang="en-US" sz="1400"/>
              <a:t>(1452-1519)</a:t>
            </a:r>
            <a:endParaRPr lang="en-US" sz="1400" i="1"/>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eaLnBrk="1" hangingPunct="1"/>
            <a:r>
              <a:rPr lang="en-US" sz="3600" smtClean="0">
                <a:latin typeface="Arial" charset="0"/>
              </a:rPr>
              <a:t>Math Review</a:t>
            </a:r>
          </a:p>
        </p:txBody>
      </p:sp>
      <p:sp>
        <p:nvSpPr>
          <p:cNvPr id="900099"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010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0101"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effectLst>
                  <a:outerShdw blurRad="38100" dist="38100" dir="2700000" algn="tl">
                    <a:srgbClr val="FFFFFF"/>
                  </a:outerShdw>
                </a:effectLst>
              </a:rPr>
              <a:t>Keys</a:t>
            </a:r>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332806" name="Rectangle 7"/>
          <p:cNvSpPr>
            <a:spLocks noChangeArrowheads="1"/>
          </p:cNvSpPr>
          <p:nvPr/>
        </p:nvSpPr>
        <p:spPr bwMode="auto">
          <a:xfrm>
            <a:off x="2514600" y="1957388"/>
            <a:ext cx="2032000" cy="457200"/>
          </a:xfrm>
          <a:prstGeom prst="rect">
            <a:avLst/>
          </a:prstGeom>
          <a:noFill/>
          <a:ln w="9525">
            <a:noFill/>
            <a:miter lim="800000"/>
            <a:headEnd/>
            <a:tailEnd/>
          </a:ln>
        </p:spPr>
        <p:txBody>
          <a:bodyPr wrap="none" anchor="ctr">
            <a:spAutoFit/>
          </a:bodyPr>
          <a:lstStyle/>
          <a:p>
            <a:r>
              <a:rPr lang="en-US">
                <a:hlinkClick r:id="rId5" action="ppaction://hlinkfile"/>
              </a:rPr>
              <a:t>Math Review </a:t>
            </a:r>
            <a:endParaRPr lang="en-US"/>
          </a:p>
        </p:txBody>
      </p:sp>
      <p:pic>
        <p:nvPicPr>
          <p:cNvPr id="332807" name="Picture 8" descr="j0332680[1]"/>
          <p:cNvPicPr>
            <a:picLocks noChangeAspect="1" noChangeArrowheads="1"/>
          </p:cNvPicPr>
          <p:nvPr/>
        </p:nvPicPr>
        <p:blipFill>
          <a:blip r:embed="rId6" cstate="print"/>
          <a:srcRect/>
          <a:stretch>
            <a:fillRect/>
          </a:stretch>
        </p:blipFill>
        <p:spPr bwMode="auto">
          <a:xfrm>
            <a:off x="7285038" y="457200"/>
            <a:ext cx="1341437" cy="1217613"/>
          </a:xfrm>
          <a:prstGeom prst="rect">
            <a:avLst/>
          </a:prstGeom>
          <a:noFill/>
          <a:ln w="9525">
            <a:noFill/>
            <a:miter lim="800000"/>
            <a:headEnd/>
            <a:tailEnd/>
          </a:ln>
        </p:spPr>
      </p:pic>
      <p:sp>
        <p:nvSpPr>
          <p:cNvPr id="332808" name="Rectangle 9"/>
          <p:cNvSpPr>
            <a:spLocks noChangeArrowheads="1"/>
          </p:cNvSpPr>
          <p:nvPr/>
        </p:nvSpPr>
        <p:spPr bwMode="auto">
          <a:xfrm>
            <a:off x="2516188" y="3990975"/>
            <a:ext cx="2032000" cy="457200"/>
          </a:xfrm>
          <a:prstGeom prst="rect">
            <a:avLst/>
          </a:prstGeom>
          <a:noFill/>
          <a:ln w="9525">
            <a:noFill/>
            <a:miter lim="800000"/>
            <a:headEnd/>
            <a:tailEnd/>
          </a:ln>
        </p:spPr>
        <p:txBody>
          <a:bodyPr wrap="none" anchor="ctr">
            <a:spAutoFit/>
          </a:bodyPr>
          <a:lstStyle/>
          <a:p>
            <a:r>
              <a:rPr lang="en-US">
                <a:hlinkClick r:id="rId7"/>
              </a:rPr>
              <a:t>Math Review</a:t>
            </a:r>
            <a:r>
              <a:rPr lang="en-US"/>
              <a:t> </a:t>
            </a:r>
          </a:p>
        </p:txBody>
      </p:sp>
      <p:sp>
        <p:nvSpPr>
          <p:cNvPr id="332809" name="Text Box 10"/>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pPr eaLnBrk="1" hangingPunct="1"/>
            <a:r>
              <a:rPr lang="en-US" sz="3600" smtClean="0">
                <a:latin typeface="Arial" charset="0"/>
              </a:rPr>
              <a:t>Mathematics of Chemistry</a:t>
            </a:r>
          </a:p>
        </p:txBody>
      </p:sp>
      <p:sp>
        <p:nvSpPr>
          <p:cNvPr id="896003"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6004"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96005" name="File">
            <a:hlinkClick r:id="rId5" action="ppaction://hlinkfile"/>
          </p:cNvPr>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6"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333830" name="Rectangle 7"/>
          <p:cNvSpPr>
            <a:spLocks noChangeArrowheads="1"/>
          </p:cNvSpPr>
          <p:nvPr/>
        </p:nvSpPr>
        <p:spPr bwMode="auto">
          <a:xfrm>
            <a:off x="2286000" y="1936750"/>
            <a:ext cx="4638675" cy="457200"/>
          </a:xfrm>
          <a:prstGeom prst="rect">
            <a:avLst/>
          </a:prstGeom>
          <a:noFill/>
          <a:ln w="9525">
            <a:noFill/>
            <a:miter lim="800000"/>
            <a:headEnd/>
            <a:tailEnd/>
          </a:ln>
        </p:spPr>
        <p:txBody>
          <a:bodyPr wrap="none" anchor="ctr">
            <a:spAutoFit/>
          </a:bodyPr>
          <a:lstStyle/>
          <a:p>
            <a:r>
              <a:rPr lang="en-US">
                <a:hlinkClick r:id="rId7" action="ppaction://hlinkfile"/>
              </a:rPr>
              <a:t>Mathematics of Chemistry</a:t>
            </a:r>
            <a:r>
              <a:rPr lang="en-US"/>
              <a:t>  </a:t>
            </a:r>
            <a:r>
              <a:rPr lang="en-US" i="1">
                <a:hlinkClick r:id="rId8" action="ppaction://hlinkfile"/>
              </a:rPr>
              <a:t>(key)</a:t>
            </a:r>
            <a:r>
              <a:rPr lang="en-US">
                <a:hlinkClick r:id="rId8" action="ppaction://hlinkfile"/>
              </a:rPr>
              <a:t> </a:t>
            </a:r>
            <a:endParaRPr lang="en-US"/>
          </a:p>
        </p:txBody>
      </p:sp>
      <p:sp>
        <p:nvSpPr>
          <p:cNvPr id="333831" name="Rectangle 9"/>
          <p:cNvSpPr>
            <a:spLocks noChangeArrowheads="1"/>
          </p:cNvSpPr>
          <p:nvPr/>
        </p:nvSpPr>
        <p:spPr bwMode="auto">
          <a:xfrm>
            <a:off x="2279650" y="4017963"/>
            <a:ext cx="4638675" cy="457200"/>
          </a:xfrm>
          <a:prstGeom prst="rect">
            <a:avLst/>
          </a:prstGeom>
          <a:noFill/>
          <a:ln w="9525">
            <a:noFill/>
            <a:miter lim="800000"/>
            <a:headEnd/>
            <a:tailEnd/>
          </a:ln>
        </p:spPr>
        <p:txBody>
          <a:bodyPr wrap="none" anchor="ctr">
            <a:spAutoFit/>
          </a:bodyPr>
          <a:lstStyle/>
          <a:p>
            <a:r>
              <a:rPr lang="en-US">
                <a:hlinkClick r:id="rId9"/>
              </a:rPr>
              <a:t>Mathematics of Chemistry</a:t>
            </a:r>
            <a:r>
              <a:rPr lang="en-US"/>
              <a:t>  </a:t>
            </a:r>
            <a:r>
              <a:rPr lang="en-US" i="1">
                <a:hlinkClick r:id="rId10"/>
              </a:rPr>
              <a:t>(key)</a:t>
            </a:r>
            <a:r>
              <a:rPr lang="en-US"/>
              <a:t> </a:t>
            </a:r>
          </a:p>
        </p:txBody>
      </p:sp>
      <p:sp>
        <p:nvSpPr>
          <p:cNvPr id="333832" name="Text Box 10"/>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93" name="Rectangle 25"/>
          <p:cNvSpPr>
            <a:spLocks noChangeArrowheads="1"/>
          </p:cNvSpPr>
          <p:nvPr/>
        </p:nvSpPr>
        <p:spPr bwMode="auto">
          <a:xfrm>
            <a:off x="5105400" y="4495800"/>
            <a:ext cx="2057400" cy="1143000"/>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sp>
        <p:nvSpPr>
          <p:cNvPr id="570392" name="Rectangle 24"/>
          <p:cNvSpPr>
            <a:spLocks noChangeArrowheads="1"/>
          </p:cNvSpPr>
          <p:nvPr/>
        </p:nvSpPr>
        <p:spPr bwMode="auto">
          <a:xfrm>
            <a:off x="5105400" y="3048000"/>
            <a:ext cx="2362200" cy="1143000"/>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sp>
        <p:nvSpPr>
          <p:cNvPr id="334852" name="Rectangle 2"/>
          <p:cNvSpPr>
            <a:spLocks noGrp="1" noChangeArrowheads="1"/>
          </p:cNvSpPr>
          <p:nvPr>
            <p:ph type="title"/>
          </p:nvPr>
        </p:nvSpPr>
        <p:spPr>
          <a:xfrm>
            <a:off x="685800" y="304800"/>
            <a:ext cx="7772400" cy="1143000"/>
          </a:xfrm>
        </p:spPr>
        <p:txBody>
          <a:bodyPr/>
          <a:lstStyle/>
          <a:p>
            <a:pPr eaLnBrk="1" hangingPunct="1"/>
            <a:r>
              <a:rPr lang="en-US" sz="4000" i="1" smtClean="0">
                <a:latin typeface="Arial" charset="0"/>
              </a:rPr>
              <a:t>The Importance of Units</a:t>
            </a:r>
          </a:p>
        </p:txBody>
      </p:sp>
      <p:sp>
        <p:nvSpPr>
          <p:cNvPr id="334853" name="Rectangle 3"/>
          <p:cNvSpPr>
            <a:spLocks noGrp="1" noChangeArrowheads="1"/>
          </p:cNvSpPr>
          <p:nvPr>
            <p:ph type="body" idx="1"/>
          </p:nvPr>
        </p:nvSpPr>
        <p:spPr>
          <a:xfrm>
            <a:off x="609600" y="1447800"/>
            <a:ext cx="5715000" cy="1219200"/>
          </a:xfrm>
        </p:spPr>
        <p:txBody>
          <a:bodyPr/>
          <a:lstStyle/>
          <a:p>
            <a:pPr eaLnBrk="1" hangingPunct="1">
              <a:buFontTx/>
              <a:buNone/>
            </a:pPr>
            <a:r>
              <a:rPr lang="en-US" smtClean="0">
                <a:latin typeface="Arial" charset="0"/>
              </a:rPr>
              <a:t>Units </a:t>
            </a:r>
            <a:r>
              <a:rPr lang="en-US" u="sng" smtClean="0">
                <a:latin typeface="Arial" charset="0"/>
              </a:rPr>
              <a:t>must</a:t>
            </a:r>
            <a:r>
              <a:rPr lang="en-US" smtClean="0">
                <a:latin typeface="Arial" charset="0"/>
              </a:rPr>
              <a:t> be carried into the </a:t>
            </a:r>
          </a:p>
          <a:p>
            <a:pPr eaLnBrk="1" hangingPunct="1">
              <a:buFontTx/>
              <a:buNone/>
            </a:pPr>
            <a:r>
              <a:rPr lang="en-US" smtClean="0">
                <a:latin typeface="Arial" charset="0"/>
              </a:rPr>
              <a:t>answer, unless they cancel.</a:t>
            </a:r>
          </a:p>
        </p:txBody>
      </p:sp>
      <p:sp>
        <p:nvSpPr>
          <p:cNvPr id="570372" name="Line 4"/>
          <p:cNvSpPr>
            <a:spLocks noChangeShapeType="1"/>
          </p:cNvSpPr>
          <p:nvPr/>
        </p:nvSpPr>
        <p:spPr bwMode="auto">
          <a:xfrm>
            <a:off x="3810000" y="4724400"/>
            <a:ext cx="381000" cy="381000"/>
          </a:xfrm>
          <a:prstGeom prst="line">
            <a:avLst/>
          </a:prstGeom>
          <a:noFill/>
          <a:ln w="19050">
            <a:solidFill>
              <a:srgbClr val="FF0000"/>
            </a:solidFill>
            <a:round/>
            <a:headEnd/>
            <a:tailEnd/>
          </a:ln>
        </p:spPr>
        <p:txBody>
          <a:bodyPr/>
          <a:lstStyle/>
          <a:p>
            <a:endParaRPr lang="en-US"/>
          </a:p>
        </p:txBody>
      </p:sp>
      <p:sp>
        <p:nvSpPr>
          <p:cNvPr id="570373" name="Rectangle 5"/>
          <p:cNvSpPr>
            <a:spLocks noChangeArrowheads="1"/>
          </p:cNvSpPr>
          <p:nvPr/>
        </p:nvSpPr>
        <p:spPr bwMode="auto">
          <a:xfrm>
            <a:off x="5181600" y="3276600"/>
            <a:ext cx="1371600" cy="685800"/>
          </a:xfrm>
          <a:prstGeom prst="rect">
            <a:avLst/>
          </a:prstGeom>
          <a:noFill/>
          <a:ln w="9525">
            <a:noFill/>
            <a:miter lim="800000"/>
            <a:headEnd/>
            <a:tailEnd/>
          </a:ln>
        </p:spPr>
        <p:txBody>
          <a:bodyPr/>
          <a:lstStyle/>
          <a:p>
            <a:pPr marL="342900" indent="-342900">
              <a:spcBef>
                <a:spcPct val="20000"/>
              </a:spcBef>
            </a:pPr>
            <a:r>
              <a:rPr lang="en-US" sz="3200"/>
              <a:t>0.64</a:t>
            </a:r>
          </a:p>
        </p:txBody>
      </p:sp>
      <p:grpSp>
        <p:nvGrpSpPr>
          <p:cNvPr id="2" name="Group 6"/>
          <p:cNvGrpSpPr>
            <a:grpSpLocks/>
          </p:cNvGrpSpPr>
          <p:nvPr/>
        </p:nvGrpSpPr>
        <p:grpSpPr bwMode="auto">
          <a:xfrm>
            <a:off x="6172200" y="3124200"/>
            <a:ext cx="1143000" cy="1143000"/>
            <a:chOff x="3888" y="1968"/>
            <a:chExt cx="720" cy="720"/>
          </a:xfrm>
        </p:grpSpPr>
        <p:sp>
          <p:nvSpPr>
            <p:cNvPr id="334872" name="Rectangle 7"/>
            <p:cNvSpPr>
              <a:spLocks noChangeArrowheads="1"/>
            </p:cNvSpPr>
            <p:nvPr/>
          </p:nvSpPr>
          <p:spPr bwMode="auto">
            <a:xfrm>
              <a:off x="3888" y="1968"/>
              <a:ext cx="720" cy="432"/>
            </a:xfrm>
            <a:prstGeom prst="rect">
              <a:avLst/>
            </a:prstGeom>
            <a:noFill/>
            <a:ln w="9525">
              <a:noFill/>
              <a:miter lim="800000"/>
              <a:headEnd/>
              <a:tailEnd/>
            </a:ln>
          </p:spPr>
          <p:txBody>
            <a:bodyPr/>
            <a:lstStyle/>
            <a:p>
              <a:pPr marL="342900" indent="-342900">
                <a:spcBef>
                  <a:spcPct val="20000"/>
                </a:spcBef>
              </a:pPr>
              <a:r>
                <a:rPr lang="en-US" sz="3200"/>
                <a:t>kg-m</a:t>
              </a:r>
            </a:p>
          </p:txBody>
        </p:sp>
        <p:sp>
          <p:nvSpPr>
            <p:cNvPr id="334873" name="Rectangle 8"/>
            <p:cNvSpPr>
              <a:spLocks noChangeArrowheads="1"/>
            </p:cNvSpPr>
            <p:nvPr/>
          </p:nvSpPr>
          <p:spPr bwMode="auto">
            <a:xfrm>
              <a:off x="4080" y="2256"/>
              <a:ext cx="528" cy="432"/>
            </a:xfrm>
            <a:prstGeom prst="rect">
              <a:avLst/>
            </a:prstGeom>
            <a:noFill/>
            <a:ln w="9525">
              <a:noFill/>
              <a:miter lim="800000"/>
              <a:headEnd/>
              <a:tailEnd/>
            </a:ln>
          </p:spPr>
          <p:txBody>
            <a:bodyPr/>
            <a:lstStyle/>
            <a:p>
              <a:pPr marL="342900" indent="-342900">
                <a:spcBef>
                  <a:spcPct val="20000"/>
                </a:spcBef>
              </a:pPr>
              <a:r>
                <a:rPr lang="en-US" sz="3200"/>
                <a:t>s</a:t>
              </a:r>
              <a:r>
                <a:rPr lang="en-US" sz="3200" baseline="30000"/>
                <a:t>2</a:t>
              </a:r>
            </a:p>
          </p:txBody>
        </p:sp>
        <p:sp>
          <p:nvSpPr>
            <p:cNvPr id="334874" name="Line 9"/>
            <p:cNvSpPr>
              <a:spLocks noChangeShapeType="1"/>
            </p:cNvSpPr>
            <p:nvPr/>
          </p:nvSpPr>
          <p:spPr bwMode="auto">
            <a:xfrm>
              <a:off x="3888" y="2256"/>
              <a:ext cx="672" cy="0"/>
            </a:xfrm>
            <a:prstGeom prst="line">
              <a:avLst/>
            </a:prstGeom>
            <a:noFill/>
            <a:ln w="9525">
              <a:solidFill>
                <a:schemeClr val="tx1"/>
              </a:solidFill>
              <a:round/>
              <a:headEnd/>
              <a:tailEnd/>
            </a:ln>
          </p:spPr>
          <p:txBody>
            <a:bodyPr/>
            <a:lstStyle/>
            <a:p>
              <a:endParaRPr lang="en-US"/>
            </a:p>
          </p:txBody>
        </p:sp>
      </p:grpSp>
      <p:grpSp>
        <p:nvGrpSpPr>
          <p:cNvPr id="3" name="Group 10"/>
          <p:cNvGrpSpPr>
            <a:grpSpLocks/>
          </p:cNvGrpSpPr>
          <p:nvPr/>
        </p:nvGrpSpPr>
        <p:grpSpPr bwMode="auto">
          <a:xfrm>
            <a:off x="1524000" y="3124200"/>
            <a:ext cx="3657600" cy="1143000"/>
            <a:chOff x="480" y="1968"/>
            <a:chExt cx="2304" cy="720"/>
          </a:xfrm>
        </p:grpSpPr>
        <p:sp>
          <p:nvSpPr>
            <p:cNvPr id="334869" name="Rectangle 11"/>
            <p:cNvSpPr>
              <a:spLocks noChangeArrowheads="1"/>
            </p:cNvSpPr>
            <p:nvPr/>
          </p:nvSpPr>
          <p:spPr bwMode="auto">
            <a:xfrm>
              <a:off x="480" y="1968"/>
              <a:ext cx="2112" cy="384"/>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	</a:t>
              </a:r>
              <a:r>
                <a:rPr lang="en-US" sz="3200" u="sng"/>
                <a:t>5.2 kg (2.9 m)</a:t>
              </a:r>
            </a:p>
            <a:p>
              <a:pPr marL="342900" indent="-342900">
                <a:spcBef>
                  <a:spcPct val="20000"/>
                </a:spcBef>
              </a:pPr>
              <a:r>
                <a:rPr lang="en-US" sz="3200"/>
                <a:t> 	</a:t>
              </a:r>
            </a:p>
          </p:txBody>
        </p:sp>
        <p:sp>
          <p:nvSpPr>
            <p:cNvPr id="334870" name="Rectangle 12"/>
            <p:cNvSpPr>
              <a:spLocks noChangeArrowheads="1"/>
            </p:cNvSpPr>
            <p:nvPr/>
          </p:nvSpPr>
          <p:spPr bwMode="auto">
            <a:xfrm>
              <a:off x="528" y="2256"/>
              <a:ext cx="2112"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	</a:t>
              </a:r>
              <a:r>
                <a:rPr lang="en-US" sz="3200"/>
                <a:t>(18 s)(1.3 s)</a:t>
              </a:r>
            </a:p>
            <a:p>
              <a:pPr marL="342900" indent="-342900">
                <a:spcBef>
                  <a:spcPct val="20000"/>
                </a:spcBef>
              </a:pPr>
              <a:endParaRPr lang="en-US" sz="3200"/>
            </a:p>
          </p:txBody>
        </p:sp>
        <p:sp>
          <p:nvSpPr>
            <p:cNvPr id="334871" name="Rectangle 13"/>
            <p:cNvSpPr>
              <a:spLocks noChangeArrowheads="1"/>
            </p:cNvSpPr>
            <p:nvPr/>
          </p:nvSpPr>
          <p:spPr bwMode="auto">
            <a:xfrm>
              <a:off x="2448" y="2064"/>
              <a:ext cx="336"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a:t>
              </a:r>
            </a:p>
          </p:txBody>
        </p:sp>
      </p:grpSp>
      <p:grpSp>
        <p:nvGrpSpPr>
          <p:cNvPr id="4" name="Group 14"/>
          <p:cNvGrpSpPr>
            <a:grpSpLocks/>
          </p:cNvGrpSpPr>
          <p:nvPr/>
        </p:nvGrpSpPr>
        <p:grpSpPr bwMode="auto">
          <a:xfrm>
            <a:off x="1524000" y="4572000"/>
            <a:ext cx="3657600" cy="1143000"/>
            <a:chOff x="480" y="1968"/>
            <a:chExt cx="2304" cy="720"/>
          </a:xfrm>
        </p:grpSpPr>
        <p:sp>
          <p:nvSpPr>
            <p:cNvPr id="334866" name="Rectangle 15"/>
            <p:cNvSpPr>
              <a:spLocks noChangeArrowheads="1"/>
            </p:cNvSpPr>
            <p:nvPr/>
          </p:nvSpPr>
          <p:spPr bwMode="auto">
            <a:xfrm>
              <a:off x="480" y="1968"/>
              <a:ext cx="2112" cy="384"/>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	</a:t>
              </a:r>
              <a:r>
                <a:rPr lang="en-US" sz="3200" u="sng"/>
                <a:t>4.8 kg (23 s)</a:t>
              </a:r>
            </a:p>
            <a:p>
              <a:pPr marL="342900" indent="-342900">
                <a:spcBef>
                  <a:spcPct val="20000"/>
                </a:spcBef>
              </a:pPr>
              <a:r>
                <a:rPr lang="en-US" sz="3200">
                  <a:latin typeface="Times New Roman" pitchFamily="18" charset="0"/>
                </a:rPr>
                <a:t> 	</a:t>
              </a:r>
            </a:p>
          </p:txBody>
        </p:sp>
        <p:sp>
          <p:nvSpPr>
            <p:cNvPr id="334867" name="Rectangle 16"/>
            <p:cNvSpPr>
              <a:spLocks noChangeArrowheads="1"/>
            </p:cNvSpPr>
            <p:nvPr/>
          </p:nvSpPr>
          <p:spPr bwMode="auto">
            <a:xfrm>
              <a:off x="528" y="2256"/>
              <a:ext cx="2112"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	</a:t>
              </a:r>
              <a:r>
                <a:rPr lang="en-US" sz="3200"/>
                <a:t>(5.2 s)(37 s)</a:t>
              </a:r>
            </a:p>
            <a:p>
              <a:pPr marL="342900" indent="-342900">
                <a:spcBef>
                  <a:spcPct val="20000"/>
                </a:spcBef>
              </a:pPr>
              <a:endParaRPr lang="en-US" sz="3200">
                <a:latin typeface="Times New Roman" pitchFamily="18" charset="0"/>
              </a:endParaRPr>
            </a:p>
          </p:txBody>
        </p:sp>
        <p:sp>
          <p:nvSpPr>
            <p:cNvPr id="334868" name="Rectangle 17"/>
            <p:cNvSpPr>
              <a:spLocks noChangeArrowheads="1"/>
            </p:cNvSpPr>
            <p:nvPr/>
          </p:nvSpPr>
          <p:spPr bwMode="auto">
            <a:xfrm>
              <a:off x="2448" y="2064"/>
              <a:ext cx="336"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a:t>
              </a:r>
            </a:p>
          </p:txBody>
        </p:sp>
      </p:grpSp>
      <p:sp>
        <p:nvSpPr>
          <p:cNvPr id="570386" name="Line 18"/>
          <p:cNvSpPr>
            <a:spLocks noChangeShapeType="1"/>
          </p:cNvSpPr>
          <p:nvPr/>
        </p:nvSpPr>
        <p:spPr bwMode="auto">
          <a:xfrm>
            <a:off x="3810000" y="5181600"/>
            <a:ext cx="381000" cy="381000"/>
          </a:xfrm>
          <a:prstGeom prst="line">
            <a:avLst/>
          </a:prstGeom>
          <a:noFill/>
          <a:ln w="19050">
            <a:solidFill>
              <a:srgbClr val="FF0000"/>
            </a:solidFill>
            <a:round/>
            <a:headEnd/>
            <a:tailEnd/>
          </a:ln>
        </p:spPr>
        <p:txBody>
          <a:bodyPr/>
          <a:lstStyle/>
          <a:p>
            <a:endParaRPr lang="en-US"/>
          </a:p>
        </p:txBody>
      </p:sp>
      <p:sp>
        <p:nvSpPr>
          <p:cNvPr id="570387" name="Rectangle 19"/>
          <p:cNvSpPr>
            <a:spLocks noChangeArrowheads="1"/>
          </p:cNvSpPr>
          <p:nvPr/>
        </p:nvSpPr>
        <p:spPr bwMode="auto">
          <a:xfrm>
            <a:off x="5257800" y="4724400"/>
            <a:ext cx="1371600" cy="685800"/>
          </a:xfrm>
          <a:prstGeom prst="rect">
            <a:avLst/>
          </a:prstGeom>
          <a:noFill/>
          <a:ln w="9525">
            <a:noFill/>
            <a:miter lim="800000"/>
            <a:headEnd/>
            <a:tailEnd/>
          </a:ln>
        </p:spPr>
        <p:txBody>
          <a:bodyPr/>
          <a:lstStyle/>
          <a:p>
            <a:pPr marL="342900" indent="-342900">
              <a:spcBef>
                <a:spcPct val="20000"/>
              </a:spcBef>
            </a:pPr>
            <a:r>
              <a:rPr lang="en-US" sz="3200"/>
              <a:t>0.57</a:t>
            </a:r>
          </a:p>
        </p:txBody>
      </p:sp>
      <p:grpSp>
        <p:nvGrpSpPr>
          <p:cNvPr id="5" name="Group 20"/>
          <p:cNvGrpSpPr>
            <a:grpSpLocks/>
          </p:cNvGrpSpPr>
          <p:nvPr/>
        </p:nvGrpSpPr>
        <p:grpSpPr bwMode="auto">
          <a:xfrm>
            <a:off x="6248400" y="4572000"/>
            <a:ext cx="1143000" cy="1066800"/>
            <a:chOff x="3936" y="2880"/>
            <a:chExt cx="720" cy="672"/>
          </a:xfrm>
        </p:grpSpPr>
        <p:sp>
          <p:nvSpPr>
            <p:cNvPr id="334863" name="Rectangle 21"/>
            <p:cNvSpPr>
              <a:spLocks noChangeArrowheads="1"/>
            </p:cNvSpPr>
            <p:nvPr/>
          </p:nvSpPr>
          <p:spPr bwMode="auto">
            <a:xfrm>
              <a:off x="3936" y="2880"/>
              <a:ext cx="720" cy="432"/>
            </a:xfrm>
            <a:prstGeom prst="rect">
              <a:avLst/>
            </a:prstGeom>
            <a:noFill/>
            <a:ln w="9525">
              <a:noFill/>
              <a:miter lim="800000"/>
              <a:headEnd/>
              <a:tailEnd/>
            </a:ln>
          </p:spPr>
          <p:txBody>
            <a:bodyPr/>
            <a:lstStyle/>
            <a:p>
              <a:pPr marL="342900" indent="-342900">
                <a:spcBef>
                  <a:spcPct val="20000"/>
                </a:spcBef>
              </a:pPr>
              <a:r>
                <a:rPr lang="en-US" sz="3200"/>
                <a:t>kg</a:t>
              </a:r>
            </a:p>
          </p:txBody>
        </p:sp>
        <p:sp>
          <p:nvSpPr>
            <p:cNvPr id="334864" name="Rectangle 22"/>
            <p:cNvSpPr>
              <a:spLocks noChangeArrowheads="1"/>
            </p:cNvSpPr>
            <p:nvPr/>
          </p:nvSpPr>
          <p:spPr bwMode="auto">
            <a:xfrm>
              <a:off x="3984" y="3120"/>
              <a:ext cx="528" cy="432"/>
            </a:xfrm>
            <a:prstGeom prst="rect">
              <a:avLst/>
            </a:prstGeom>
            <a:noFill/>
            <a:ln w="9525">
              <a:noFill/>
              <a:miter lim="800000"/>
              <a:headEnd/>
              <a:tailEnd/>
            </a:ln>
          </p:spPr>
          <p:txBody>
            <a:bodyPr/>
            <a:lstStyle/>
            <a:p>
              <a:pPr marL="342900" indent="-342900">
                <a:spcBef>
                  <a:spcPct val="20000"/>
                </a:spcBef>
              </a:pPr>
              <a:r>
                <a:rPr lang="en-US" sz="3200"/>
                <a:t>s</a:t>
              </a:r>
              <a:endParaRPr lang="en-US" sz="3200" baseline="30000"/>
            </a:p>
          </p:txBody>
        </p:sp>
        <p:sp>
          <p:nvSpPr>
            <p:cNvPr id="334865" name="Line 23"/>
            <p:cNvSpPr>
              <a:spLocks noChangeShapeType="1"/>
            </p:cNvSpPr>
            <p:nvPr/>
          </p:nvSpPr>
          <p:spPr bwMode="auto">
            <a:xfrm>
              <a:off x="3936" y="3168"/>
              <a:ext cx="384" cy="0"/>
            </a:xfrm>
            <a:prstGeom prst="line">
              <a:avLst/>
            </a:prstGeom>
            <a:noFill/>
            <a:ln w="9525">
              <a:solidFill>
                <a:schemeClr val="tx1"/>
              </a:solidFill>
              <a:round/>
              <a:headEnd/>
              <a:tailEnd/>
            </a:ln>
          </p:spPr>
          <p:txBody>
            <a:bodyPr/>
            <a:lstStyle/>
            <a:p>
              <a:endParaRPr lang="en-US"/>
            </a:p>
          </p:txBody>
        </p:sp>
      </p:grpSp>
      <p:sp>
        <p:nvSpPr>
          <p:cNvPr id="334862" name="AutoShape 2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70373"/>
                                        </p:tgtEl>
                                        <p:attrNameLst>
                                          <p:attrName>style.visibility</p:attrName>
                                        </p:attrNameLst>
                                      </p:cBhvr>
                                      <p:to>
                                        <p:strVal val="visible"/>
                                      </p:to>
                                    </p:set>
                                    <p:animEffect transition="in" filter="dissolve">
                                      <p:cBhvr>
                                        <p:cTn id="13" dur="1000"/>
                                        <p:tgtEl>
                                          <p:spTgt spid="57037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1000"/>
                                        <p:tgtEl>
                                          <p:spTgt spid="2"/>
                                        </p:tgtEl>
                                      </p:cBhvr>
                                    </p:animEffect>
                                  </p:childTnLst>
                                </p:cTn>
                              </p:par>
                            </p:childTnLst>
                          </p:cTn>
                        </p:par>
                        <p:par>
                          <p:cTn id="19" fill="hold">
                            <p:stCondLst>
                              <p:cond delay="1000"/>
                            </p:stCondLst>
                            <p:childTnLst>
                              <p:par>
                                <p:cTn id="20" presetID="9" presetClass="entr" presetSubtype="0" fill="hold" grpId="0" nodeType="afterEffect">
                                  <p:stCondLst>
                                    <p:cond delay="1500"/>
                                  </p:stCondLst>
                                  <p:childTnLst>
                                    <p:set>
                                      <p:cBhvr>
                                        <p:cTn id="21" dur="1" fill="hold">
                                          <p:stCondLst>
                                            <p:cond delay="0"/>
                                          </p:stCondLst>
                                        </p:cTn>
                                        <p:tgtEl>
                                          <p:spTgt spid="570392"/>
                                        </p:tgtEl>
                                        <p:attrNameLst>
                                          <p:attrName>style.visibility</p:attrName>
                                        </p:attrNameLst>
                                      </p:cBhvr>
                                      <p:to>
                                        <p:strVal val="visible"/>
                                      </p:to>
                                    </p:set>
                                    <p:animEffect transition="in" filter="dissolve">
                                      <p:cBhvr>
                                        <p:cTn id="22" dur="1000"/>
                                        <p:tgtEl>
                                          <p:spTgt spid="57039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0-#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70387"/>
                                        </p:tgtEl>
                                        <p:attrNameLst>
                                          <p:attrName>style.visibility</p:attrName>
                                        </p:attrNameLst>
                                      </p:cBhvr>
                                      <p:to>
                                        <p:strVal val="visible"/>
                                      </p:to>
                                    </p:set>
                                    <p:animEffect transition="in" filter="dissolve">
                                      <p:cBhvr>
                                        <p:cTn id="33" dur="1000"/>
                                        <p:tgtEl>
                                          <p:spTgt spid="57038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570386"/>
                                        </p:tgtEl>
                                        <p:attrNameLst>
                                          <p:attrName>style.visibility</p:attrName>
                                        </p:attrNameLst>
                                      </p:cBhvr>
                                      <p:to>
                                        <p:strVal val="visible"/>
                                      </p:to>
                                    </p:set>
                                    <p:anim calcmode="lin" valueType="num">
                                      <p:cBhvr>
                                        <p:cTn id="38" dur="1000" fill="hold"/>
                                        <p:tgtEl>
                                          <p:spTgt spid="570386"/>
                                        </p:tgtEl>
                                        <p:attrNameLst>
                                          <p:attrName>ppt_w</p:attrName>
                                        </p:attrNameLst>
                                      </p:cBhvr>
                                      <p:tavLst>
                                        <p:tav tm="0">
                                          <p:val>
                                            <p:fltVal val="0"/>
                                          </p:val>
                                        </p:tav>
                                        <p:tav tm="100000">
                                          <p:val>
                                            <p:strVal val="#ppt_w"/>
                                          </p:val>
                                        </p:tav>
                                      </p:tavLst>
                                    </p:anim>
                                    <p:anim calcmode="lin" valueType="num">
                                      <p:cBhvr>
                                        <p:cTn id="39" dur="1000" fill="hold"/>
                                        <p:tgtEl>
                                          <p:spTgt spid="570386"/>
                                        </p:tgtEl>
                                        <p:attrNameLst>
                                          <p:attrName>ppt_h</p:attrName>
                                        </p:attrNameLst>
                                      </p:cBhvr>
                                      <p:tavLst>
                                        <p:tav tm="0">
                                          <p:val>
                                            <p:fltVal val="0"/>
                                          </p:val>
                                        </p:tav>
                                        <p:tav tm="100000">
                                          <p:val>
                                            <p:strVal val="#ppt_h"/>
                                          </p:val>
                                        </p:tav>
                                      </p:tavLst>
                                    </p:anim>
                                    <p:anim calcmode="lin" valueType="num">
                                      <p:cBhvr>
                                        <p:cTn id="40" dur="1000" fill="hold"/>
                                        <p:tgtEl>
                                          <p:spTgt spid="570386"/>
                                        </p:tgtEl>
                                        <p:attrNameLst>
                                          <p:attrName>style.rotation</p:attrName>
                                        </p:attrNameLst>
                                      </p:cBhvr>
                                      <p:tavLst>
                                        <p:tav tm="0">
                                          <p:val>
                                            <p:fltVal val="360"/>
                                          </p:val>
                                        </p:tav>
                                        <p:tav tm="100000">
                                          <p:val>
                                            <p:fltVal val="0"/>
                                          </p:val>
                                        </p:tav>
                                      </p:tavLst>
                                    </p:anim>
                                    <p:animEffect transition="in" filter="fade">
                                      <p:cBhvr>
                                        <p:cTn id="41" dur="1000"/>
                                        <p:tgtEl>
                                          <p:spTgt spid="570386"/>
                                        </p:tgtEl>
                                      </p:cBhvr>
                                    </p:animEffect>
                                  </p:childTnLst>
                                </p:cTn>
                              </p:par>
                              <p:par>
                                <p:cTn id="42" presetID="49" presetClass="entr" presetSubtype="0" decel="100000" fill="hold" grpId="0" nodeType="withEffect">
                                  <p:stCondLst>
                                    <p:cond delay="0"/>
                                  </p:stCondLst>
                                  <p:childTnLst>
                                    <p:set>
                                      <p:cBhvr>
                                        <p:cTn id="43" dur="1" fill="hold">
                                          <p:stCondLst>
                                            <p:cond delay="0"/>
                                          </p:stCondLst>
                                        </p:cTn>
                                        <p:tgtEl>
                                          <p:spTgt spid="570372"/>
                                        </p:tgtEl>
                                        <p:attrNameLst>
                                          <p:attrName>style.visibility</p:attrName>
                                        </p:attrNameLst>
                                      </p:cBhvr>
                                      <p:to>
                                        <p:strVal val="visible"/>
                                      </p:to>
                                    </p:set>
                                    <p:anim calcmode="lin" valueType="num">
                                      <p:cBhvr>
                                        <p:cTn id="44" dur="1000" fill="hold"/>
                                        <p:tgtEl>
                                          <p:spTgt spid="570372"/>
                                        </p:tgtEl>
                                        <p:attrNameLst>
                                          <p:attrName>ppt_w</p:attrName>
                                        </p:attrNameLst>
                                      </p:cBhvr>
                                      <p:tavLst>
                                        <p:tav tm="0">
                                          <p:val>
                                            <p:fltVal val="0"/>
                                          </p:val>
                                        </p:tav>
                                        <p:tav tm="100000">
                                          <p:val>
                                            <p:strVal val="#ppt_w"/>
                                          </p:val>
                                        </p:tav>
                                      </p:tavLst>
                                    </p:anim>
                                    <p:anim calcmode="lin" valueType="num">
                                      <p:cBhvr>
                                        <p:cTn id="45" dur="1000" fill="hold"/>
                                        <p:tgtEl>
                                          <p:spTgt spid="570372"/>
                                        </p:tgtEl>
                                        <p:attrNameLst>
                                          <p:attrName>ppt_h</p:attrName>
                                        </p:attrNameLst>
                                      </p:cBhvr>
                                      <p:tavLst>
                                        <p:tav tm="0">
                                          <p:val>
                                            <p:fltVal val="0"/>
                                          </p:val>
                                        </p:tav>
                                        <p:tav tm="100000">
                                          <p:val>
                                            <p:strVal val="#ppt_h"/>
                                          </p:val>
                                        </p:tav>
                                      </p:tavLst>
                                    </p:anim>
                                    <p:anim calcmode="lin" valueType="num">
                                      <p:cBhvr>
                                        <p:cTn id="46" dur="1000" fill="hold"/>
                                        <p:tgtEl>
                                          <p:spTgt spid="570372"/>
                                        </p:tgtEl>
                                        <p:attrNameLst>
                                          <p:attrName>style.rotation</p:attrName>
                                        </p:attrNameLst>
                                      </p:cBhvr>
                                      <p:tavLst>
                                        <p:tav tm="0">
                                          <p:val>
                                            <p:fltVal val="360"/>
                                          </p:val>
                                        </p:tav>
                                        <p:tav tm="100000">
                                          <p:val>
                                            <p:fltVal val="0"/>
                                          </p:val>
                                        </p:tav>
                                      </p:tavLst>
                                    </p:anim>
                                    <p:animEffect transition="in" filter="fade">
                                      <p:cBhvr>
                                        <p:cTn id="47" dur="1000"/>
                                        <p:tgtEl>
                                          <p:spTgt spid="57037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dissolve">
                                      <p:cBhvr>
                                        <p:cTn id="52" dur="1000"/>
                                        <p:tgtEl>
                                          <p:spTgt spid="5"/>
                                        </p:tgtEl>
                                      </p:cBhvr>
                                    </p:animEffect>
                                  </p:childTnLst>
                                </p:cTn>
                              </p:par>
                              <p:par>
                                <p:cTn id="53" presetID="9" presetClass="entr" presetSubtype="0" fill="hold" grpId="0" nodeType="withEffect">
                                  <p:stCondLst>
                                    <p:cond delay="1500"/>
                                  </p:stCondLst>
                                  <p:childTnLst>
                                    <p:set>
                                      <p:cBhvr>
                                        <p:cTn id="54" dur="1" fill="hold">
                                          <p:stCondLst>
                                            <p:cond delay="0"/>
                                          </p:stCondLst>
                                        </p:cTn>
                                        <p:tgtEl>
                                          <p:spTgt spid="570393"/>
                                        </p:tgtEl>
                                        <p:attrNameLst>
                                          <p:attrName>style.visibility</p:attrName>
                                        </p:attrNameLst>
                                      </p:cBhvr>
                                      <p:to>
                                        <p:strVal val="visible"/>
                                      </p:to>
                                    </p:set>
                                    <p:animEffect transition="in" filter="dissolve">
                                      <p:cBhvr>
                                        <p:cTn id="55" dur="1000"/>
                                        <p:tgtEl>
                                          <p:spTgt spid="570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93" grpId="0" animBg="1"/>
      <p:bldP spid="570392" grpId="0" animBg="1"/>
      <p:bldP spid="570372" grpId="0" animBg="1"/>
      <p:bldP spid="570373" grpId="0"/>
      <p:bldP spid="570386" grpId="0" animBg="1"/>
      <p:bldP spid="570387"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405" name="Rectangle 13"/>
          <p:cNvSpPr>
            <a:spLocks noChangeArrowheads="1"/>
          </p:cNvSpPr>
          <p:nvPr/>
        </p:nvSpPr>
        <p:spPr bwMode="auto">
          <a:xfrm>
            <a:off x="5715000" y="5181600"/>
            <a:ext cx="2362200" cy="914400"/>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sp>
        <p:nvSpPr>
          <p:cNvPr id="335875" name="Rectangle 2"/>
          <p:cNvSpPr>
            <a:spLocks noGrp="1" noChangeArrowheads="1"/>
          </p:cNvSpPr>
          <p:nvPr>
            <p:ph type="title"/>
          </p:nvPr>
        </p:nvSpPr>
        <p:spPr>
          <a:xfrm>
            <a:off x="2286000" y="198438"/>
            <a:ext cx="4572000" cy="792162"/>
          </a:xfrm>
        </p:spPr>
        <p:txBody>
          <a:bodyPr/>
          <a:lstStyle/>
          <a:p>
            <a:pPr eaLnBrk="1" hangingPunct="1"/>
            <a:r>
              <a:rPr lang="en-US" sz="4000" i="1" smtClean="0">
                <a:latin typeface="Arial" charset="0"/>
              </a:rPr>
              <a:t>Basic Algebra</a:t>
            </a:r>
          </a:p>
        </p:txBody>
      </p:sp>
      <p:sp>
        <p:nvSpPr>
          <p:cNvPr id="335876" name="Rectangle 3"/>
          <p:cNvSpPr>
            <a:spLocks noGrp="1" noChangeArrowheads="1"/>
          </p:cNvSpPr>
          <p:nvPr>
            <p:ph type="body" sz="half" idx="1"/>
          </p:nvPr>
        </p:nvSpPr>
        <p:spPr>
          <a:xfrm>
            <a:off x="533400" y="1219200"/>
            <a:ext cx="4191000" cy="533400"/>
          </a:xfrm>
        </p:spPr>
        <p:txBody>
          <a:bodyPr/>
          <a:lstStyle/>
          <a:p>
            <a:pPr eaLnBrk="1" hangingPunct="1">
              <a:buFontTx/>
              <a:buNone/>
            </a:pPr>
            <a:r>
              <a:rPr lang="en-US" sz="2800" smtClean="0">
                <a:latin typeface="Arial" charset="0"/>
              </a:rPr>
              <a:t>Solve the following for x.</a:t>
            </a:r>
          </a:p>
        </p:txBody>
      </p:sp>
      <p:sp>
        <p:nvSpPr>
          <p:cNvPr id="335877" name="Rectangle 4"/>
          <p:cNvSpPr>
            <a:spLocks noChangeArrowheads="1"/>
          </p:cNvSpPr>
          <p:nvPr/>
        </p:nvSpPr>
        <p:spPr bwMode="auto">
          <a:xfrm>
            <a:off x="5943600" y="1219200"/>
            <a:ext cx="1905000" cy="685800"/>
          </a:xfrm>
          <a:prstGeom prst="rect">
            <a:avLst/>
          </a:prstGeom>
          <a:noFill/>
          <a:ln w="9525">
            <a:noFill/>
            <a:miter lim="800000"/>
            <a:headEnd/>
            <a:tailEnd/>
          </a:ln>
        </p:spPr>
        <p:txBody>
          <a:bodyPr/>
          <a:lstStyle/>
          <a:p>
            <a:pPr marL="342900" indent="-342900">
              <a:spcBef>
                <a:spcPct val="20000"/>
              </a:spcBef>
            </a:pPr>
            <a:r>
              <a:rPr lang="en-US" sz="3200"/>
              <a:t>x + y = z</a:t>
            </a:r>
          </a:p>
        </p:txBody>
      </p:sp>
      <p:sp>
        <p:nvSpPr>
          <p:cNvPr id="571397" name="Rectangle 5"/>
          <p:cNvSpPr>
            <a:spLocks noChangeArrowheads="1"/>
          </p:cNvSpPr>
          <p:nvPr/>
        </p:nvSpPr>
        <p:spPr bwMode="auto">
          <a:xfrm>
            <a:off x="5943600" y="2667000"/>
            <a:ext cx="1905000" cy="685800"/>
          </a:xfrm>
          <a:prstGeom prst="rect">
            <a:avLst/>
          </a:prstGeom>
          <a:noFill/>
          <a:ln w="9525">
            <a:noFill/>
            <a:miter lim="800000"/>
            <a:headEnd/>
            <a:tailEnd/>
          </a:ln>
        </p:spPr>
        <p:txBody>
          <a:bodyPr/>
          <a:lstStyle/>
          <a:p>
            <a:pPr marL="342900" indent="-342900">
              <a:spcBef>
                <a:spcPct val="20000"/>
              </a:spcBef>
            </a:pPr>
            <a:r>
              <a:rPr lang="en-US" sz="3200"/>
              <a:t>x + y = z</a:t>
            </a:r>
          </a:p>
        </p:txBody>
      </p:sp>
      <p:sp>
        <p:nvSpPr>
          <p:cNvPr id="571398" name="Rectangle 6"/>
          <p:cNvSpPr>
            <a:spLocks noChangeArrowheads="1"/>
          </p:cNvSpPr>
          <p:nvPr/>
        </p:nvSpPr>
        <p:spPr bwMode="auto">
          <a:xfrm>
            <a:off x="6019800" y="3124200"/>
            <a:ext cx="914400" cy="533400"/>
          </a:xfrm>
          <a:prstGeom prst="rect">
            <a:avLst/>
          </a:prstGeom>
          <a:noFill/>
          <a:ln w="9525">
            <a:noFill/>
            <a:miter lim="800000"/>
            <a:headEnd/>
            <a:tailEnd/>
          </a:ln>
        </p:spPr>
        <p:txBody>
          <a:bodyPr/>
          <a:lstStyle/>
          <a:p>
            <a:pPr marL="342900" indent="-342900">
              <a:spcBef>
                <a:spcPct val="20000"/>
              </a:spcBef>
            </a:pPr>
            <a:r>
              <a:rPr lang="en-US" sz="3200"/>
              <a:t> – y</a:t>
            </a:r>
          </a:p>
        </p:txBody>
      </p:sp>
      <p:sp>
        <p:nvSpPr>
          <p:cNvPr id="571399" name="Rectangle 7"/>
          <p:cNvSpPr>
            <a:spLocks noChangeArrowheads="1"/>
          </p:cNvSpPr>
          <p:nvPr/>
        </p:nvSpPr>
        <p:spPr bwMode="auto">
          <a:xfrm>
            <a:off x="7162800" y="3124200"/>
            <a:ext cx="838200" cy="457200"/>
          </a:xfrm>
          <a:prstGeom prst="rect">
            <a:avLst/>
          </a:prstGeom>
          <a:noFill/>
          <a:ln w="9525">
            <a:noFill/>
            <a:miter lim="800000"/>
            <a:headEnd/>
            <a:tailEnd/>
          </a:ln>
        </p:spPr>
        <p:txBody>
          <a:bodyPr/>
          <a:lstStyle/>
          <a:p>
            <a:pPr marL="342900" indent="-342900">
              <a:spcBef>
                <a:spcPct val="20000"/>
              </a:spcBef>
            </a:pPr>
            <a:r>
              <a:rPr lang="en-US" sz="3200"/>
              <a:t> – y</a:t>
            </a:r>
          </a:p>
        </p:txBody>
      </p:sp>
      <p:sp>
        <p:nvSpPr>
          <p:cNvPr id="571400" name="Rectangle 8"/>
          <p:cNvSpPr>
            <a:spLocks noChangeArrowheads="1"/>
          </p:cNvSpPr>
          <p:nvPr/>
        </p:nvSpPr>
        <p:spPr bwMode="auto">
          <a:xfrm>
            <a:off x="6019800" y="5334000"/>
            <a:ext cx="1905000" cy="685800"/>
          </a:xfrm>
          <a:prstGeom prst="rect">
            <a:avLst/>
          </a:prstGeom>
          <a:noFill/>
          <a:ln w="9525">
            <a:noFill/>
            <a:miter lim="800000"/>
            <a:headEnd/>
            <a:tailEnd/>
          </a:ln>
        </p:spPr>
        <p:txBody>
          <a:bodyPr/>
          <a:lstStyle/>
          <a:p>
            <a:pPr marL="342900" indent="-342900">
              <a:spcBef>
                <a:spcPct val="20000"/>
              </a:spcBef>
            </a:pPr>
            <a:r>
              <a:rPr lang="en-US" sz="3200"/>
              <a:t>x = z – y</a:t>
            </a:r>
          </a:p>
        </p:txBody>
      </p:sp>
      <p:sp>
        <p:nvSpPr>
          <p:cNvPr id="571401" name="Line 9"/>
          <p:cNvSpPr>
            <a:spLocks noChangeShapeType="1"/>
          </p:cNvSpPr>
          <p:nvPr/>
        </p:nvSpPr>
        <p:spPr bwMode="auto">
          <a:xfrm>
            <a:off x="6400800" y="2819400"/>
            <a:ext cx="533400" cy="381000"/>
          </a:xfrm>
          <a:prstGeom prst="line">
            <a:avLst/>
          </a:prstGeom>
          <a:noFill/>
          <a:ln w="19050">
            <a:solidFill>
              <a:srgbClr val="FF0000"/>
            </a:solidFill>
            <a:round/>
            <a:headEnd/>
            <a:tailEnd/>
          </a:ln>
        </p:spPr>
        <p:txBody>
          <a:bodyPr/>
          <a:lstStyle/>
          <a:p>
            <a:endParaRPr lang="en-US"/>
          </a:p>
        </p:txBody>
      </p:sp>
      <p:sp>
        <p:nvSpPr>
          <p:cNvPr id="571402" name="Line 10"/>
          <p:cNvSpPr>
            <a:spLocks noChangeShapeType="1"/>
          </p:cNvSpPr>
          <p:nvPr/>
        </p:nvSpPr>
        <p:spPr bwMode="auto">
          <a:xfrm>
            <a:off x="6324600" y="3276600"/>
            <a:ext cx="533400" cy="381000"/>
          </a:xfrm>
          <a:prstGeom prst="line">
            <a:avLst/>
          </a:prstGeom>
          <a:noFill/>
          <a:ln w="19050">
            <a:solidFill>
              <a:srgbClr val="FF0000"/>
            </a:solidFill>
            <a:round/>
            <a:headEnd/>
            <a:tailEnd/>
          </a:ln>
        </p:spPr>
        <p:txBody>
          <a:bodyPr/>
          <a:lstStyle/>
          <a:p>
            <a:endParaRPr lang="en-US"/>
          </a:p>
        </p:txBody>
      </p:sp>
      <p:sp>
        <p:nvSpPr>
          <p:cNvPr id="571403" name="Rectangle 11"/>
          <p:cNvSpPr>
            <a:spLocks noChangeArrowheads="1"/>
          </p:cNvSpPr>
          <p:nvPr/>
        </p:nvSpPr>
        <p:spPr bwMode="auto">
          <a:xfrm>
            <a:off x="533400" y="2057400"/>
            <a:ext cx="5257800" cy="2514600"/>
          </a:xfrm>
          <a:prstGeom prst="rect">
            <a:avLst/>
          </a:prstGeom>
          <a:noFill/>
          <a:ln w="9525">
            <a:noFill/>
            <a:miter lim="800000"/>
            <a:headEnd/>
            <a:tailEnd/>
          </a:ln>
        </p:spPr>
        <p:txBody>
          <a:bodyPr/>
          <a:lstStyle/>
          <a:p>
            <a:pPr marL="342900" indent="-342900">
              <a:spcBef>
                <a:spcPct val="20000"/>
              </a:spcBef>
            </a:pPr>
            <a:r>
              <a:rPr lang="en-US" sz="2800"/>
              <a:t>x and y are connected by addition. Separate them using subtraction. In general, use opposing functions to separate things.</a:t>
            </a:r>
          </a:p>
        </p:txBody>
      </p:sp>
      <p:sp>
        <p:nvSpPr>
          <p:cNvPr id="571404" name="Rectangle 12"/>
          <p:cNvSpPr>
            <a:spLocks noChangeArrowheads="1"/>
          </p:cNvSpPr>
          <p:nvPr/>
        </p:nvSpPr>
        <p:spPr bwMode="auto">
          <a:xfrm>
            <a:off x="457200" y="4572000"/>
            <a:ext cx="4191000" cy="914400"/>
          </a:xfrm>
          <a:prstGeom prst="rect">
            <a:avLst/>
          </a:prstGeom>
          <a:noFill/>
          <a:ln w="9525">
            <a:noFill/>
            <a:miter lim="800000"/>
            <a:headEnd/>
            <a:tailEnd/>
          </a:ln>
        </p:spPr>
        <p:txBody>
          <a:bodyPr/>
          <a:lstStyle/>
          <a:p>
            <a:pPr marL="342900" indent="-342900">
              <a:spcBef>
                <a:spcPct val="20000"/>
              </a:spcBef>
            </a:pPr>
            <a:r>
              <a:rPr lang="en-US" sz="2800"/>
              <a:t>The +y and –y cancel on the left, </a:t>
            </a:r>
          </a:p>
        </p:txBody>
      </p:sp>
      <p:sp>
        <p:nvSpPr>
          <p:cNvPr id="571406" name="Text Box 14"/>
          <p:cNvSpPr txBox="1">
            <a:spLocks noChangeArrowheads="1"/>
          </p:cNvSpPr>
          <p:nvPr/>
        </p:nvSpPr>
        <p:spPr bwMode="auto">
          <a:xfrm>
            <a:off x="1676400" y="5410200"/>
            <a:ext cx="2876550" cy="519113"/>
          </a:xfrm>
          <a:prstGeom prst="rect">
            <a:avLst/>
          </a:prstGeom>
          <a:noFill/>
          <a:ln w="9525">
            <a:noFill/>
            <a:miter lim="800000"/>
            <a:headEnd/>
            <a:tailEnd/>
          </a:ln>
        </p:spPr>
        <p:txBody>
          <a:bodyPr wrap="none">
            <a:spAutoFit/>
          </a:bodyPr>
          <a:lstStyle/>
          <a:p>
            <a:r>
              <a:rPr lang="en-US" sz="2800"/>
              <a:t>leaving us with…</a:t>
            </a:r>
          </a:p>
        </p:txBody>
      </p:sp>
      <p:sp>
        <p:nvSpPr>
          <p:cNvPr id="335887" name="Rectangle 15"/>
          <p:cNvSpPr>
            <a:spLocks noChangeArrowheads="1"/>
          </p:cNvSpPr>
          <p:nvPr/>
        </p:nvSpPr>
        <p:spPr bwMode="auto">
          <a:xfrm>
            <a:off x="5791200" y="1219200"/>
            <a:ext cx="2057400" cy="609600"/>
          </a:xfrm>
          <a:prstGeom prst="rect">
            <a:avLst/>
          </a:prstGeom>
          <a:solidFill>
            <a:schemeClr val="bg1">
              <a:alpha val="0"/>
            </a:schemeClr>
          </a:solidFill>
          <a:ln w="9525">
            <a:solidFill>
              <a:schemeClr val="tx1"/>
            </a:solidFill>
            <a:miter lim="800000"/>
            <a:headEnd/>
            <a:tailEnd/>
          </a:ln>
        </p:spPr>
        <p:txBody>
          <a:bodyPr wrap="none" anchor="ctr"/>
          <a:lstStyle/>
          <a:p>
            <a:endParaRPr lang="en-US"/>
          </a:p>
        </p:txBody>
      </p:sp>
      <p:sp>
        <p:nvSpPr>
          <p:cNvPr id="335888" name="AutoShape 1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1403"/>
                                        </p:tgtEl>
                                        <p:attrNameLst>
                                          <p:attrName>style.visibility</p:attrName>
                                        </p:attrNameLst>
                                      </p:cBhvr>
                                      <p:to>
                                        <p:strVal val="visible"/>
                                      </p:to>
                                    </p:set>
                                    <p:anim calcmode="lin" valueType="num">
                                      <p:cBhvr additive="base">
                                        <p:cTn id="7" dur="500" fill="hold"/>
                                        <p:tgtEl>
                                          <p:spTgt spid="571403"/>
                                        </p:tgtEl>
                                        <p:attrNameLst>
                                          <p:attrName>ppt_x</p:attrName>
                                        </p:attrNameLst>
                                      </p:cBhvr>
                                      <p:tavLst>
                                        <p:tav tm="0">
                                          <p:val>
                                            <p:strVal val="0-#ppt_w/2"/>
                                          </p:val>
                                        </p:tav>
                                        <p:tav tm="100000">
                                          <p:val>
                                            <p:strVal val="#ppt_x"/>
                                          </p:val>
                                        </p:tav>
                                      </p:tavLst>
                                    </p:anim>
                                    <p:anim calcmode="lin" valueType="num">
                                      <p:cBhvr additive="base">
                                        <p:cTn id="8" dur="500" fill="hold"/>
                                        <p:tgtEl>
                                          <p:spTgt spid="5714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71397"/>
                                        </p:tgtEl>
                                        <p:attrNameLst>
                                          <p:attrName>style.visibility</p:attrName>
                                        </p:attrNameLst>
                                      </p:cBhvr>
                                      <p:to>
                                        <p:strVal val="visible"/>
                                      </p:to>
                                    </p:set>
                                    <p:anim calcmode="lin" valueType="num">
                                      <p:cBhvr additive="base">
                                        <p:cTn id="13" dur="500" fill="hold"/>
                                        <p:tgtEl>
                                          <p:spTgt spid="571397"/>
                                        </p:tgtEl>
                                        <p:attrNameLst>
                                          <p:attrName>ppt_x</p:attrName>
                                        </p:attrNameLst>
                                      </p:cBhvr>
                                      <p:tavLst>
                                        <p:tav tm="0">
                                          <p:val>
                                            <p:strVal val="1+#ppt_w/2"/>
                                          </p:val>
                                        </p:tav>
                                        <p:tav tm="100000">
                                          <p:val>
                                            <p:strVal val="#ppt_x"/>
                                          </p:val>
                                        </p:tav>
                                      </p:tavLst>
                                    </p:anim>
                                    <p:anim calcmode="lin" valueType="num">
                                      <p:cBhvr additive="base">
                                        <p:cTn id="14" dur="500" fill="hold"/>
                                        <p:tgtEl>
                                          <p:spTgt spid="57139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9" presetClass="entr" presetSubtype="0" fill="hold" grpId="0" nodeType="afterEffect">
                                  <p:stCondLst>
                                    <p:cond delay="2500"/>
                                  </p:stCondLst>
                                  <p:childTnLst>
                                    <p:set>
                                      <p:cBhvr>
                                        <p:cTn id="17" dur="1" fill="hold">
                                          <p:stCondLst>
                                            <p:cond delay="0"/>
                                          </p:stCondLst>
                                        </p:cTn>
                                        <p:tgtEl>
                                          <p:spTgt spid="571398"/>
                                        </p:tgtEl>
                                        <p:attrNameLst>
                                          <p:attrName>style.visibility</p:attrName>
                                        </p:attrNameLst>
                                      </p:cBhvr>
                                      <p:to>
                                        <p:strVal val="visible"/>
                                      </p:to>
                                    </p:set>
                                    <p:animEffect transition="in" filter="dissolve">
                                      <p:cBhvr>
                                        <p:cTn id="18" dur="1000"/>
                                        <p:tgtEl>
                                          <p:spTgt spid="571398"/>
                                        </p:tgtEl>
                                      </p:cBhvr>
                                    </p:animEffect>
                                  </p:childTnLst>
                                </p:cTn>
                              </p:par>
                              <p:par>
                                <p:cTn id="19" presetID="9" presetClass="entr" presetSubtype="0" fill="hold" grpId="0" nodeType="withEffect">
                                  <p:stCondLst>
                                    <p:cond delay="2500"/>
                                  </p:stCondLst>
                                  <p:childTnLst>
                                    <p:set>
                                      <p:cBhvr>
                                        <p:cTn id="20" dur="1" fill="hold">
                                          <p:stCondLst>
                                            <p:cond delay="0"/>
                                          </p:stCondLst>
                                        </p:cTn>
                                        <p:tgtEl>
                                          <p:spTgt spid="571399"/>
                                        </p:tgtEl>
                                        <p:attrNameLst>
                                          <p:attrName>style.visibility</p:attrName>
                                        </p:attrNameLst>
                                      </p:cBhvr>
                                      <p:to>
                                        <p:strVal val="visible"/>
                                      </p:to>
                                    </p:set>
                                    <p:animEffect transition="in" filter="dissolve">
                                      <p:cBhvr>
                                        <p:cTn id="21" dur="1000"/>
                                        <p:tgtEl>
                                          <p:spTgt spid="57139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71404"/>
                                        </p:tgtEl>
                                        <p:attrNameLst>
                                          <p:attrName>style.visibility</p:attrName>
                                        </p:attrNameLst>
                                      </p:cBhvr>
                                      <p:to>
                                        <p:strVal val="visible"/>
                                      </p:to>
                                    </p:set>
                                    <p:anim calcmode="lin" valueType="num">
                                      <p:cBhvr additive="base">
                                        <p:cTn id="26" dur="1000" fill="hold"/>
                                        <p:tgtEl>
                                          <p:spTgt spid="571404"/>
                                        </p:tgtEl>
                                        <p:attrNameLst>
                                          <p:attrName>ppt_x</p:attrName>
                                        </p:attrNameLst>
                                      </p:cBhvr>
                                      <p:tavLst>
                                        <p:tav tm="0">
                                          <p:val>
                                            <p:strVal val="0-#ppt_w/2"/>
                                          </p:val>
                                        </p:tav>
                                        <p:tav tm="100000">
                                          <p:val>
                                            <p:strVal val="#ppt_x"/>
                                          </p:val>
                                        </p:tav>
                                      </p:tavLst>
                                    </p:anim>
                                    <p:anim calcmode="lin" valueType="num">
                                      <p:cBhvr additive="base">
                                        <p:cTn id="27" dur="1000" fill="hold"/>
                                        <p:tgtEl>
                                          <p:spTgt spid="571404"/>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49" presetClass="entr" presetSubtype="0" decel="100000" fill="hold" grpId="0" nodeType="afterEffect">
                                  <p:stCondLst>
                                    <p:cond delay="2000"/>
                                  </p:stCondLst>
                                  <p:childTnLst>
                                    <p:set>
                                      <p:cBhvr>
                                        <p:cTn id="30" dur="1" fill="hold">
                                          <p:stCondLst>
                                            <p:cond delay="0"/>
                                          </p:stCondLst>
                                        </p:cTn>
                                        <p:tgtEl>
                                          <p:spTgt spid="571401"/>
                                        </p:tgtEl>
                                        <p:attrNameLst>
                                          <p:attrName>style.visibility</p:attrName>
                                        </p:attrNameLst>
                                      </p:cBhvr>
                                      <p:to>
                                        <p:strVal val="visible"/>
                                      </p:to>
                                    </p:set>
                                    <p:anim calcmode="lin" valueType="num">
                                      <p:cBhvr>
                                        <p:cTn id="31" dur="1000" fill="hold"/>
                                        <p:tgtEl>
                                          <p:spTgt spid="571401"/>
                                        </p:tgtEl>
                                        <p:attrNameLst>
                                          <p:attrName>ppt_w</p:attrName>
                                        </p:attrNameLst>
                                      </p:cBhvr>
                                      <p:tavLst>
                                        <p:tav tm="0">
                                          <p:val>
                                            <p:fltVal val="0"/>
                                          </p:val>
                                        </p:tav>
                                        <p:tav tm="100000">
                                          <p:val>
                                            <p:strVal val="#ppt_w"/>
                                          </p:val>
                                        </p:tav>
                                      </p:tavLst>
                                    </p:anim>
                                    <p:anim calcmode="lin" valueType="num">
                                      <p:cBhvr>
                                        <p:cTn id="32" dur="1000" fill="hold"/>
                                        <p:tgtEl>
                                          <p:spTgt spid="571401"/>
                                        </p:tgtEl>
                                        <p:attrNameLst>
                                          <p:attrName>ppt_h</p:attrName>
                                        </p:attrNameLst>
                                      </p:cBhvr>
                                      <p:tavLst>
                                        <p:tav tm="0">
                                          <p:val>
                                            <p:fltVal val="0"/>
                                          </p:val>
                                        </p:tav>
                                        <p:tav tm="100000">
                                          <p:val>
                                            <p:strVal val="#ppt_h"/>
                                          </p:val>
                                        </p:tav>
                                      </p:tavLst>
                                    </p:anim>
                                    <p:anim calcmode="lin" valueType="num">
                                      <p:cBhvr>
                                        <p:cTn id="33" dur="1000" fill="hold"/>
                                        <p:tgtEl>
                                          <p:spTgt spid="571401"/>
                                        </p:tgtEl>
                                        <p:attrNameLst>
                                          <p:attrName>style.rotation</p:attrName>
                                        </p:attrNameLst>
                                      </p:cBhvr>
                                      <p:tavLst>
                                        <p:tav tm="0">
                                          <p:val>
                                            <p:fltVal val="360"/>
                                          </p:val>
                                        </p:tav>
                                        <p:tav tm="100000">
                                          <p:val>
                                            <p:fltVal val="0"/>
                                          </p:val>
                                        </p:tav>
                                      </p:tavLst>
                                    </p:anim>
                                    <p:animEffect transition="in" filter="fade">
                                      <p:cBhvr>
                                        <p:cTn id="34" dur="1000"/>
                                        <p:tgtEl>
                                          <p:spTgt spid="571401"/>
                                        </p:tgtEl>
                                      </p:cBhvr>
                                    </p:animEffect>
                                  </p:childTnLst>
                                </p:cTn>
                              </p:par>
                              <p:par>
                                <p:cTn id="35" presetID="49" presetClass="entr" presetSubtype="0" decel="100000" fill="hold" grpId="0" nodeType="withEffect">
                                  <p:stCondLst>
                                    <p:cond delay="2000"/>
                                  </p:stCondLst>
                                  <p:childTnLst>
                                    <p:set>
                                      <p:cBhvr>
                                        <p:cTn id="36" dur="1" fill="hold">
                                          <p:stCondLst>
                                            <p:cond delay="0"/>
                                          </p:stCondLst>
                                        </p:cTn>
                                        <p:tgtEl>
                                          <p:spTgt spid="571402"/>
                                        </p:tgtEl>
                                        <p:attrNameLst>
                                          <p:attrName>style.visibility</p:attrName>
                                        </p:attrNameLst>
                                      </p:cBhvr>
                                      <p:to>
                                        <p:strVal val="visible"/>
                                      </p:to>
                                    </p:set>
                                    <p:anim calcmode="lin" valueType="num">
                                      <p:cBhvr>
                                        <p:cTn id="37" dur="1000" fill="hold"/>
                                        <p:tgtEl>
                                          <p:spTgt spid="571402"/>
                                        </p:tgtEl>
                                        <p:attrNameLst>
                                          <p:attrName>ppt_w</p:attrName>
                                        </p:attrNameLst>
                                      </p:cBhvr>
                                      <p:tavLst>
                                        <p:tav tm="0">
                                          <p:val>
                                            <p:fltVal val="0"/>
                                          </p:val>
                                        </p:tav>
                                        <p:tav tm="100000">
                                          <p:val>
                                            <p:strVal val="#ppt_w"/>
                                          </p:val>
                                        </p:tav>
                                      </p:tavLst>
                                    </p:anim>
                                    <p:anim calcmode="lin" valueType="num">
                                      <p:cBhvr>
                                        <p:cTn id="38" dur="1000" fill="hold"/>
                                        <p:tgtEl>
                                          <p:spTgt spid="571402"/>
                                        </p:tgtEl>
                                        <p:attrNameLst>
                                          <p:attrName>ppt_h</p:attrName>
                                        </p:attrNameLst>
                                      </p:cBhvr>
                                      <p:tavLst>
                                        <p:tav tm="0">
                                          <p:val>
                                            <p:fltVal val="0"/>
                                          </p:val>
                                        </p:tav>
                                        <p:tav tm="100000">
                                          <p:val>
                                            <p:strVal val="#ppt_h"/>
                                          </p:val>
                                        </p:tav>
                                      </p:tavLst>
                                    </p:anim>
                                    <p:anim calcmode="lin" valueType="num">
                                      <p:cBhvr>
                                        <p:cTn id="39" dur="1000" fill="hold"/>
                                        <p:tgtEl>
                                          <p:spTgt spid="571402"/>
                                        </p:tgtEl>
                                        <p:attrNameLst>
                                          <p:attrName>style.rotation</p:attrName>
                                        </p:attrNameLst>
                                      </p:cBhvr>
                                      <p:tavLst>
                                        <p:tav tm="0">
                                          <p:val>
                                            <p:fltVal val="360"/>
                                          </p:val>
                                        </p:tav>
                                        <p:tav tm="100000">
                                          <p:val>
                                            <p:fltVal val="0"/>
                                          </p:val>
                                        </p:tav>
                                      </p:tavLst>
                                    </p:anim>
                                    <p:animEffect transition="in" filter="fade">
                                      <p:cBhvr>
                                        <p:cTn id="40" dur="1000"/>
                                        <p:tgtEl>
                                          <p:spTgt spid="57140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71406"/>
                                        </p:tgtEl>
                                        <p:attrNameLst>
                                          <p:attrName>style.visibility</p:attrName>
                                        </p:attrNameLst>
                                      </p:cBhvr>
                                      <p:to>
                                        <p:strVal val="visible"/>
                                      </p:to>
                                    </p:set>
                                    <p:anim calcmode="lin" valueType="num">
                                      <p:cBhvr additive="base">
                                        <p:cTn id="45" dur="1000" fill="hold"/>
                                        <p:tgtEl>
                                          <p:spTgt spid="571406"/>
                                        </p:tgtEl>
                                        <p:attrNameLst>
                                          <p:attrName>ppt_x</p:attrName>
                                        </p:attrNameLst>
                                      </p:cBhvr>
                                      <p:tavLst>
                                        <p:tav tm="0">
                                          <p:val>
                                            <p:strVal val="0-#ppt_w/2"/>
                                          </p:val>
                                        </p:tav>
                                        <p:tav tm="100000">
                                          <p:val>
                                            <p:strVal val="#ppt_x"/>
                                          </p:val>
                                        </p:tav>
                                      </p:tavLst>
                                    </p:anim>
                                    <p:anim calcmode="lin" valueType="num">
                                      <p:cBhvr additive="base">
                                        <p:cTn id="46" dur="1000" fill="hold"/>
                                        <p:tgtEl>
                                          <p:spTgt spid="571406"/>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9" presetClass="entr" presetSubtype="0" fill="hold" grpId="0" nodeType="afterEffect">
                                  <p:stCondLst>
                                    <p:cond delay="1500"/>
                                  </p:stCondLst>
                                  <p:childTnLst>
                                    <p:set>
                                      <p:cBhvr>
                                        <p:cTn id="49" dur="1" fill="hold">
                                          <p:stCondLst>
                                            <p:cond delay="0"/>
                                          </p:stCondLst>
                                        </p:cTn>
                                        <p:tgtEl>
                                          <p:spTgt spid="571400"/>
                                        </p:tgtEl>
                                        <p:attrNameLst>
                                          <p:attrName>style.visibility</p:attrName>
                                        </p:attrNameLst>
                                      </p:cBhvr>
                                      <p:to>
                                        <p:strVal val="visible"/>
                                      </p:to>
                                    </p:set>
                                    <p:animEffect transition="in" filter="dissolve">
                                      <p:cBhvr>
                                        <p:cTn id="50" dur="1000"/>
                                        <p:tgtEl>
                                          <p:spTgt spid="571400"/>
                                        </p:tgtEl>
                                      </p:cBhvr>
                                    </p:animEffect>
                                  </p:childTnLst>
                                </p:cTn>
                              </p:par>
                              <p:par>
                                <p:cTn id="51" presetID="9" presetClass="entr" presetSubtype="0" fill="hold" grpId="0" nodeType="withEffect">
                                  <p:stCondLst>
                                    <p:cond delay="1500"/>
                                  </p:stCondLst>
                                  <p:childTnLst>
                                    <p:set>
                                      <p:cBhvr>
                                        <p:cTn id="52" dur="1" fill="hold">
                                          <p:stCondLst>
                                            <p:cond delay="0"/>
                                          </p:stCondLst>
                                        </p:cTn>
                                        <p:tgtEl>
                                          <p:spTgt spid="571405"/>
                                        </p:tgtEl>
                                        <p:attrNameLst>
                                          <p:attrName>style.visibility</p:attrName>
                                        </p:attrNameLst>
                                      </p:cBhvr>
                                      <p:to>
                                        <p:strVal val="visible"/>
                                      </p:to>
                                    </p:set>
                                    <p:animEffect transition="in" filter="dissolve">
                                      <p:cBhvr>
                                        <p:cTn id="53" dur="1000"/>
                                        <p:tgtEl>
                                          <p:spTgt spid="571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405" grpId="0" animBg="1"/>
      <p:bldP spid="571397" grpId="0"/>
      <p:bldP spid="571398" grpId="0"/>
      <p:bldP spid="571399" grpId="0"/>
      <p:bldP spid="571400" grpId="0"/>
      <p:bldP spid="571401" grpId="0" animBg="1"/>
      <p:bldP spid="571402" grpId="0" animBg="1"/>
      <p:bldP spid="571403" grpId="0"/>
      <p:bldP spid="571404" grpId="0"/>
      <p:bldP spid="571406"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29" name="Rectangle 13"/>
          <p:cNvSpPr>
            <a:spLocks noChangeArrowheads="1"/>
          </p:cNvSpPr>
          <p:nvPr/>
        </p:nvSpPr>
        <p:spPr bwMode="auto">
          <a:xfrm>
            <a:off x="5791200" y="5181600"/>
            <a:ext cx="1676400" cy="914400"/>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sp>
        <p:nvSpPr>
          <p:cNvPr id="336899" name="Rectangle 2"/>
          <p:cNvSpPr>
            <a:spLocks noGrp="1" noChangeArrowheads="1"/>
          </p:cNvSpPr>
          <p:nvPr>
            <p:ph type="title"/>
          </p:nvPr>
        </p:nvSpPr>
        <p:spPr>
          <a:xfrm>
            <a:off x="685800" y="381000"/>
            <a:ext cx="7772400" cy="1143000"/>
          </a:xfrm>
        </p:spPr>
        <p:txBody>
          <a:bodyPr/>
          <a:lstStyle/>
          <a:p>
            <a:pPr eaLnBrk="1" hangingPunct="1"/>
            <a:r>
              <a:rPr lang="en-US" sz="4000" i="1" smtClean="0">
                <a:latin typeface="Arial" charset="0"/>
              </a:rPr>
              <a:t>Basic</a:t>
            </a:r>
            <a:r>
              <a:rPr lang="en-US" sz="4000" b="1" i="1" smtClean="0">
                <a:latin typeface="Arial" charset="0"/>
              </a:rPr>
              <a:t> </a:t>
            </a:r>
            <a:r>
              <a:rPr lang="en-US" sz="4000" i="1" smtClean="0">
                <a:latin typeface="Arial" charset="0"/>
              </a:rPr>
              <a:t>Algebra</a:t>
            </a:r>
          </a:p>
        </p:txBody>
      </p:sp>
      <p:sp>
        <p:nvSpPr>
          <p:cNvPr id="336900" name="Rectangle 3"/>
          <p:cNvSpPr>
            <a:spLocks noGrp="1" noChangeArrowheads="1"/>
          </p:cNvSpPr>
          <p:nvPr>
            <p:ph type="body" sz="half" idx="1"/>
          </p:nvPr>
        </p:nvSpPr>
        <p:spPr>
          <a:xfrm>
            <a:off x="533400" y="1447800"/>
            <a:ext cx="4191000" cy="533400"/>
          </a:xfrm>
        </p:spPr>
        <p:txBody>
          <a:bodyPr/>
          <a:lstStyle/>
          <a:p>
            <a:pPr eaLnBrk="1" hangingPunct="1">
              <a:buFontTx/>
              <a:buNone/>
            </a:pPr>
            <a:r>
              <a:rPr lang="en-US" sz="2800" smtClean="0">
                <a:latin typeface="Arial" charset="0"/>
              </a:rPr>
              <a:t>Solve for x.</a:t>
            </a:r>
          </a:p>
        </p:txBody>
      </p:sp>
      <p:sp>
        <p:nvSpPr>
          <p:cNvPr id="336901" name="Rectangle 4"/>
          <p:cNvSpPr>
            <a:spLocks noChangeArrowheads="1"/>
          </p:cNvSpPr>
          <p:nvPr/>
        </p:nvSpPr>
        <p:spPr bwMode="auto">
          <a:xfrm>
            <a:off x="5943600" y="1447800"/>
            <a:ext cx="2590800" cy="685800"/>
          </a:xfrm>
          <a:prstGeom prst="rect">
            <a:avLst/>
          </a:prstGeom>
          <a:noFill/>
          <a:ln w="9525">
            <a:noFill/>
            <a:miter lim="800000"/>
            <a:headEnd/>
            <a:tailEnd/>
          </a:ln>
        </p:spPr>
        <p:txBody>
          <a:bodyPr/>
          <a:lstStyle/>
          <a:p>
            <a:pPr marL="342900" indent="-342900">
              <a:spcBef>
                <a:spcPct val="20000"/>
              </a:spcBef>
            </a:pPr>
            <a:r>
              <a:rPr lang="en-US" sz="3200"/>
              <a:t>x – 24 = 13</a:t>
            </a:r>
          </a:p>
        </p:txBody>
      </p:sp>
      <p:sp>
        <p:nvSpPr>
          <p:cNvPr id="572421" name="Rectangle 5"/>
          <p:cNvSpPr>
            <a:spLocks noChangeArrowheads="1"/>
          </p:cNvSpPr>
          <p:nvPr/>
        </p:nvSpPr>
        <p:spPr bwMode="auto">
          <a:xfrm>
            <a:off x="5638800" y="2743200"/>
            <a:ext cx="2743200" cy="685800"/>
          </a:xfrm>
          <a:prstGeom prst="rect">
            <a:avLst/>
          </a:prstGeom>
          <a:noFill/>
          <a:ln w="9525">
            <a:noFill/>
            <a:miter lim="800000"/>
            <a:headEnd/>
            <a:tailEnd/>
          </a:ln>
        </p:spPr>
        <p:txBody>
          <a:bodyPr/>
          <a:lstStyle/>
          <a:p>
            <a:pPr marL="342900" indent="-342900">
              <a:spcBef>
                <a:spcPct val="20000"/>
              </a:spcBef>
            </a:pPr>
            <a:r>
              <a:rPr lang="en-US" sz="3200"/>
              <a:t>x – 24 = 13</a:t>
            </a:r>
          </a:p>
        </p:txBody>
      </p:sp>
      <p:sp>
        <p:nvSpPr>
          <p:cNvPr id="572422" name="Rectangle 6"/>
          <p:cNvSpPr>
            <a:spLocks noChangeArrowheads="1"/>
          </p:cNvSpPr>
          <p:nvPr/>
        </p:nvSpPr>
        <p:spPr bwMode="auto">
          <a:xfrm>
            <a:off x="6019800" y="3200400"/>
            <a:ext cx="1295400" cy="533400"/>
          </a:xfrm>
          <a:prstGeom prst="rect">
            <a:avLst/>
          </a:prstGeom>
          <a:noFill/>
          <a:ln w="9525">
            <a:noFill/>
            <a:miter lim="800000"/>
            <a:headEnd/>
            <a:tailEnd/>
          </a:ln>
        </p:spPr>
        <p:txBody>
          <a:bodyPr/>
          <a:lstStyle/>
          <a:p>
            <a:pPr marL="342900" indent="-342900">
              <a:spcBef>
                <a:spcPct val="20000"/>
              </a:spcBef>
            </a:pPr>
            <a:r>
              <a:rPr lang="en-US" sz="3200"/>
              <a:t> +24</a:t>
            </a:r>
          </a:p>
        </p:txBody>
      </p:sp>
      <p:sp>
        <p:nvSpPr>
          <p:cNvPr id="572423" name="Rectangle 7"/>
          <p:cNvSpPr>
            <a:spLocks noChangeArrowheads="1"/>
          </p:cNvSpPr>
          <p:nvPr/>
        </p:nvSpPr>
        <p:spPr bwMode="auto">
          <a:xfrm>
            <a:off x="7162800" y="3200400"/>
            <a:ext cx="1219200" cy="457200"/>
          </a:xfrm>
          <a:prstGeom prst="rect">
            <a:avLst/>
          </a:prstGeom>
          <a:noFill/>
          <a:ln w="9525">
            <a:noFill/>
            <a:miter lim="800000"/>
            <a:headEnd/>
            <a:tailEnd/>
          </a:ln>
        </p:spPr>
        <p:txBody>
          <a:bodyPr/>
          <a:lstStyle/>
          <a:p>
            <a:pPr marL="342900" indent="-342900">
              <a:spcBef>
                <a:spcPct val="20000"/>
              </a:spcBef>
            </a:pPr>
            <a:r>
              <a:rPr lang="en-US" sz="3200"/>
              <a:t> +24</a:t>
            </a:r>
          </a:p>
        </p:txBody>
      </p:sp>
      <p:sp>
        <p:nvSpPr>
          <p:cNvPr id="572424" name="Rectangle 8"/>
          <p:cNvSpPr>
            <a:spLocks noChangeArrowheads="1"/>
          </p:cNvSpPr>
          <p:nvPr/>
        </p:nvSpPr>
        <p:spPr bwMode="auto">
          <a:xfrm>
            <a:off x="6019800" y="5334000"/>
            <a:ext cx="1447800" cy="685800"/>
          </a:xfrm>
          <a:prstGeom prst="rect">
            <a:avLst/>
          </a:prstGeom>
          <a:noFill/>
          <a:ln w="9525">
            <a:noFill/>
            <a:miter lim="800000"/>
            <a:headEnd/>
            <a:tailEnd/>
          </a:ln>
        </p:spPr>
        <p:txBody>
          <a:bodyPr/>
          <a:lstStyle/>
          <a:p>
            <a:pPr marL="342900" indent="-342900">
              <a:spcBef>
                <a:spcPct val="20000"/>
              </a:spcBef>
            </a:pPr>
            <a:r>
              <a:rPr lang="en-US" sz="3200"/>
              <a:t>x = 37</a:t>
            </a:r>
          </a:p>
        </p:txBody>
      </p:sp>
      <p:sp>
        <p:nvSpPr>
          <p:cNvPr id="572425" name="Line 9"/>
          <p:cNvSpPr>
            <a:spLocks noChangeShapeType="1"/>
          </p:cNvSpPr>
          <p:nvPr/>
        </p:nvSpPr>
        <p:spPr bwMode="auto">
          <a:xfrm>
            <a:off x="6400800" y="2895600"/>
            <a:ext cx="533400" cy="381000"/>
          </a:xfrm>
          <a:prstGeom prst="line">
            <a:avLst/>
          </a:prstGeom>
          <a:noFill/>
          <a:ln w="19050">
            <a:solidFill>
              <a:srgbClr val="FF0000"/>
            </a:solidFill>
            <a:round/>
            <a:headEnd/>
            <a:tailEnd/>
          </a:ln>
        </p:spPr>
        <p:txBody>
          <a:bodyPr/>
          <a:lstStyle/>
          <a:p>
            <a:endParaRPr lang="en-US"/>
          </a:p>
        </p:txBody>
      </p:sp>
      <p:sp>
        <p:nvSpPr>
          <p:cNvPr id="572426" name="Line 10"/>
          <p:cNvSpPr>
            <a:spLocks noChangeShapeType="1"/>
          </p:cNvSpPr>
          <p:nvPr/>
        </p:nvSpPr>
        <p:spPr bwMode="auto">
          <a:xfrm>
            <a:off x="6324600" y="3352800"/>
            <a:ext cx="533400" cy="381000"/>
          </a:xfrm>
          <a:prstGeom prst="line">
            <a:avLst/>
          </a:prstGeom>
          <a:noFill/>
          <a:ln w="19050">
            <a:solidFill>
              <a:srgbClr val="FF0000"/>
            </a:solidFill>
            <a:round/>
            <a:headEnd/>
            <a:tailEnd/>
          </a:ln>
        </p:spPr>
        <p:txBody>
          <a:bodyPr/>
          <a:lstStyle/>
          <a:p>
            <a:endParaRPr lang="en-US"/>
          </a:p>
        </p:txBody>
      </p:sp>
      <p:sp>
        <p:nvSpPr>
          <p:cNvPr id="572427" name="Rectangle 11"/>
          <p:cNvSpPr>
            <a:spLocks noChangeArrowheads="1"/>
          </p:cNvSpPr>
          <p:nvPr/>
        </p:nvSpPr>
        <p:spPr bwMode="auto">
          <a:xfrm>
            <a:off x="609600" y="2362200"/>
            <a:ext cx="4800600" cy="1828800"/>
          </a:xfrm>
          <a:prstGeom prst="rect">
            <a:avLst/>
          </a:prstGeom>
          <a:noFill/>
          <a:ln w="9525">
            <a:noFill/>
            <a:miter lim="800000"/>
            <a:headEnd/>
            <a:tailEnd/>
          </a:ln>
        </p:spPr>
        <p:txBody>
          <a:bodyPr/>
          <a:lstStyle/>
          <a:p>
            <a:pPr marL="342900" indent="-342900">
              <a:spcBef>
                <a:spcPct val="20000"/>
              </a:spcBef>
            </a:pPr>
            <a:r>
              <a:rPr lang="en-US" sz="2800"/>
              <a:t>x and 24 are connected by subtraction. Separate them using the opposite function: addition. </a:t>
            </a:r>
          </a:p>
        </p:txBody>
      </p:sp>
      <p:sp>
        <p:nvSpPr>
          <p:cNvPr id="572428" name="Rectangle 12"/>
          <p:cNvSpPr>
            <a:spLocks noChangeArrowheads="1"/>
          </p:cNvSpPr>
          <p:nvPr/>
        </p:nvSpPr>
        <p:spPr bwMode="auto">
          <a:xfrm>
            <a:off x="457200" y="4343400"/>
            <a:ext cx="4191000" cy="1066800"/>
          </a:xfrm>
          <a:prstGeom prst="rect">
            <a:avLst/>
          </a:prstGeom>
          <a:noFill/>
          <a:ln w="9525">
            <a:noFill/>
            <a:miter lim="800000"/>
            <a:headEnd/>
            <a:tailEnd/>
          </a:ln>
        </p:spPr>
        <p:txBody>
          <a:bodyPr/>
          <a:lstStyle/>
          <a:p>
            <a:pPr marL="342900" indent="-342900">
              <a:spcBef>
                <a:spcPct val="20000"/>
              </a:spcBef>
            </a:pPr>
            <a:r>
              <a:rPr lang="en-US" sz="2800"/>
              <a:t>The –24 and +24 cancel on the left, </a:t>
            </a:r>
          </a:p>
        </p:txBody>
      </p:sp>
      <p:sp>
        <p:nvSpPr>
          <p:cNvPr id="572430" name="Text Box 14"/>
          <p:cNvSpPr txBox="1">
            <a:spLocks noChangeArrowheads="1"/>
          </p:cNvSpPr>
          <p:nvPr/>
        </p:nvSpPr>
        <p:spPr bwMode="auto">
          <a:xfrm>
            <a:off x="609600" y="5383213"/>
            <a:ext cx="2876550" cy="519112"/>
          </a:xfrm>
          <a:prstGeom prst="rect">
            <a:avLst/>
          </a:prstGeom>
          <a:noFill/>
          <a:ln w="9525">
            <a:noFill/>
            <a:miter lim="800000"/>
            <a:headEnd/>
            <a:tailEnd/>
          </a:ln>
        </p:spPr>
        <p:txBody>
          <a:bodyPr wrap="none">
            <a:spAutoFit/>
          </a:bodyPr>
          <a:lstStyle/>
          <a:p>
            <a:r>
              <a:rPr lang="en-US" sz="2800"/>
              <a:t>leaving us with…</a:t>
            </a:r>
          </a:p>
        </p:txBody>
      </p:sp>
      <p:sp>
        <p:nvSpPr>
          <p:cNvPr id="336911" name="Rectangle 15"/>
          <p:cNvSpPr>
            <a:spLocks noChangeArrowheads="1"/>
          </p:cNvSpPr>
          <p:nvPr/>
        </p:nvSpPr>
        <p:spPr bwMode="auto">
          <a:xfrm>
            <a:off x="5791200" y="1447800"/>
            <a:ext cx="2438400" cy="609600"/>
          </a:xfrm>
          <a:prstGeom prst="rect">
            <a:avLst/>
          </a:prstGeom>
          <a:solidFill>
            <a:schemeClr val="bg1">
              <a:alpha val="0"/>
            </a:schemeClr>
          </a:solidFill>
          <a:ln w="9525">
            <a:solidFill>
              <a:schemeClr val="tx1"/>
            </a:solidFill>
            <a:miter lim="800000"/>
            <a:headEnd/>
            <a:tailEnd/>
          </a:ln>
        </p:spPr>
        <p:txBody>
          <a:bodyPr wrap="none" anchor="ctr"/>
          <a:lstStyle/>
          <a:p>
            <a:endParaRPr lang="en-US"/>
          </a:p>
        </p:txBody>
      </p:sp>
      <p:sp>
        <p:nvSpPr>
          <p:cNvPr id="336912" name="AutoShape 1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2427"/>
                                        </p:tgtEl>
                                        <p:attrNameLst>
                                          <p:attrName>style.visibility</p:attrName>
                                        </p:attrNameLst>
                                      </p:cBhvr>
                                      <p:to>
                                        <p:strVal val="visible"/>
                                      </p:to>
                                    </p:set>
                                    <p:anim calcmode="lin" valueType="num">
                                      <p:cBhvr additive="base">
                                        <p:cTn id="7" dur="500" fill="hold"/>
                                        <p:tgtEl>
                                          <p:spTgt spid="572427"/>
                                        </p:tgtEl>
                                        <p:attrNameLst>
                                          <p:attrName>ppt_x</p:attrName>
                                        </p:attrNameLst>
                                      </p:cBhvr>
                                      <p:tavLst>
                                        <p:tav tm="0">
                                          <p:val>
                                            <p:strVal val="0-#ppt_w/2"/>
                                          </p:val>
                                        </p:tav>
                                        <p:tav tm="100000">
                                          <p:val>
                                            <p:strVal val="#ppt_x"/>
                                          </p:val>
                                        </p:tav>
                                      </p:tavLst>
                                    </p:anim>
                                    <p:anim calcmode="lin" valueType="num">
                                      <p:cBhvr additive="base">
                                        <p:cTn id="8" dur="500" fill="hold"/>
                                        <p:tgtEl>
                                          <p:spTgt spid="5724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72421"/>
                                        </p:tgtEl>
                                        <p:attrNameLst>
                                          <p:attrName>style.visibility</p:attrName>
                                        </p:attrNameLst>
                                      </p:cBhvr>
                                      <p:to>
                                        <p:strVal val="visible"/>
                                      </p:to>
                                    </p:set>
                                    <p:anim calcmode="lin" valueType="num">
                                      <p:cBhvr additive="base">
                                        <p:cTn id="13" dur="500" fill="hold"/>
                                        <p:tgtEl>
                                          <p:spTgt spid="572421"/>
                                        </p:tgtEl>
                                        <p:attrNameLst>
                                          <p:attrName>ppt_x</p:attrName>
                                        </p:attrNameLst>
                                      </p:cBhvr>
                                      <p:tavLst>
                                        <p:tav tm="0">
                                          <p:val>
                                            <p:strVal val="1+#ppt_w/2"/>
                                          </p:val>
                                        </p:tav>
                                        <p:tav tm="100000">
                                          <p:val>
                                            <p:strVal val="#ppt_x"/>
                                          </p:val>
                                        </p:tav>
                                      </p:tavLst>
                                    </p:anim>
                                    <p:anim calcmode="lin" valueType="num">
                                      <p:cBhvr additive="base">
                                        <p:cTn id="14" dur="500" fill="hold"/>
                                        <p:tgtEl>
                                          <p:spTgt spid="57242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9" presetClass="entr" presetSubtype="0" fill="hold" grpId="0" nodeType="afterEffect">
                                  <p:stCondLst>
                                    <p:cond delay="2500"/>
                                  </p:stCondLst>
                                  <p:childTnLst>
                                    <p:set>
                                      <p:cBhvr>
                                        <p:cTn id="17" dur="1" fill="hold">
                                          <p:stCondLst>
                                            <p:cond delay="0"/>
                                          </p:stCondLst>
                                        </p:cTn>
                                        <p:tgtEl>
                                          <p:spTgt spid="572422"/>
                                        </p:tgtEl>
                                        <p:attrNameLst>
                                          <p:attrName>style.visibility</p:attrName>
                                        </p:attrNameLst>
                                      </p:cBhvr>
                                      <p:to>
                                        <p:strVal val="visible"/>
                                      </p:to>
                                    </p:set>
                                    <p:animEffect transition="in" filter="dissolve">
                                      <p:cBhvr>
                                        <p:cTn id="18" dur="1000"/>
                                        <p:tgtEl>
                                          <p:spTgt spid="572422"/>
                                        </p:tgtEl>
                                      </p:cBhvr>
                                    </p:animEffect>
                                  </p:childTnLst>
                                </p:cTn>
                              </p:par>
                              <p:par>
                                <p:cTn id="19" presetID="9" presetClass="entr" presetSubtype="0" fill="hold" grpId="0" nodeType="withEffect">
                                  <p:stCondLst>
                                    <p:cond delay="2500"/>
                                  </p:stCondLst>
                                  <p:childTnLst>
                                    <p:set>
                                      <p:cBhvr>
                                        <p:cTn id="20" dur="1" fill="hold">
                                          <p:stCondLst>
                                            <p:cond delay="0"/>
                                          </p:stCondLst>
                                        </p:cTn>
                                        <p:tgtEl>
                                          <p:spTgt spid="572423"/>
                                        </p:tgtEl>
                                        <p:attrNameLst>
                                          <p:attrName>style.visibility</p:attrName>
                                        </p:attrNameLst>
                                      </p:cBhvr>
                                      <p:to>
                                        <p:strVal val="visible"/>
                                      </p:to>
                                    </p:set>
                                    <p:animEffect transition="in" filter="dissolve">
                                      <p:cBhvr>
                                        <p:cTn id="21" dur="1000"/>
                                        <p:tgtEl>
                                          <p:spTgt spid="5724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72428"/>
                                        </p:tgtEl>
                                        <p:attrNameLst>
                                          <p:attrName>style.visibility</p:attrName>
                                        </p:attrNameLst>
                                      </p:cBhvr>
                                      <p:to>
                                        <p:strVal val="visible"/>
                                      </p:to>
                                    </p:set>
                                    <p:anim calcmode="lin" valueType="num">
                                      <p:cBhvr additive="base">
                                        <p:cTn id="26" dur="1000" fill="hold"/>
                                        <p:tgtEl>
                                          <p:spTgt spid="572428"/>
                                        </p:tgtEl>
                                        <p:attrNameLst>
                                          <p:attrName>ppt_x</p:attrName>
                                        </p:attrNameLst>
                                      </p:cBhvr>
                                      <p:tavLst>
                                        <p:tav tm="0">
                                          <p:val>
                                            <p:strVal val="0-#ppt_w/2"/>
                                          </p:val>
                                        </p:tav>
                                        <p:tav tm="100000">
                                          <p:val>
                                            <p:strVal val="#ppt_x"/>
                                          </p:val>
                                        </p:tav>
                                      </p:tavLst>
                                    </p:anim>
                                    <p:anim calcmode="lin" valueType="num">
                                      <p:cBhvr additive="base">
                                        <p:cTn id="27" dur="1000" fill="hold"/>
                                        <p:tgtEl>
                                          <p:spTgt spid="572428"/>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49" presetClass="entr" presetSubtype="0" decel="100000" fill="hold" grpId="0" nodeType="afterEffect">
                                  <p:stCondLst>
                                    <p:cond delay="2000"/>
                                  </p:stCondLst>
                                  <p:childTnLst>
                                    <p:set>
                                      <p:cBhvr>
                                        <p:cTn id="30" dur="1" fill="hold">
                                          <p:stCondLst>
                                            <p:cond delay="0"/>
                                          </p:stCondLst>
                                        </p:cTn>
                                        <p:tgtEl>
                                          <p:spTgt spid="572425"/>
                                        </p:tgtEl>
                                        <p:attrNameLst>
                                          <p:attrName>style.visibility</p:attrName>
                                        </p:attrNameLst>
                                      </p:cBhvr>
                                      <p:to>
                                        <p:strVal val="visible"/>
                                      </p:to>
                                    </p:set>
                                    <p:anim calcmode="lin" valueType="num">
                                      <p:cBhvr>
                                        <p:cTn id="31" dur="1000" fill="hold"/>
                                        <p:tgtEl>
                                          <p:spTgt spid="572425"/>
                                        </p:tgtEl>
                                        <p:attrNameLst>
                                          <p:attrName>ppt_w</p:attrName>
                                        </p:attrNameLst>
                                      </p:cBhvr>
                                      <p:tavLst>
                                        <p:tav tm="0">
                                          <p:val>
                                            <p:fltVal val="0"/>
                                          </p:val>
                                        </p:tav>
                                        <p:tav tm="100000">
                                          <p:val>
                                            <p:strVal val="#ppt_w"/>
                                          </p:val>
                                        </p:tav>
                                      </p:tavLst>
                                    </p:anim>
                                    <p:anim calcmode="lin" valueType="num">
                                      <p:cBhvr>
                                        <p:cTn id="32" dur="1000" fill="hold"/>
                                        <p:tgtEl>
                                          <p:spTgt spid="572425"/>
                                        </p:tgtEl>
                                        <p:attrNameLst>
                                          <p:attrName>ppt_h</p:attrName>
                                        </p:attrNameLst>
                                      </p:cBhvr>
                                      <p:tavLst>
                                        <p:tav tm="0">
                                          <p:val>
                                            <p:fltVal val="0"/>
                                          </p:val>
                                        </p:tav>
                                        <p:tav tm="100000">
                                          <p:val>
                                            <p:strVal val="#ppt_h"/>
                                          </p:val>
                                        </p:tav>
                                      </p:tavLst>
                                    </p:anim>
                                    <p:anim calcmode="lin" valueType="num">
                                      <p:cBhvr>
                                        <p:cTn id="33" dur="1000" fill="hold"/>
                                        <p:tgtEl>
                                          <p:spTgt spid="572425"/>
                                        </p:tgtEl>
                                        <p:attrNameLst>
                                          <p:attrName>style.rotation</p:attrName>
                                        </p:attrNameLst>
                                      </p:cBhvr>
                                      <p:tavLst>
                                        <p:tav tm="0">
                                          <p:val>
                                            <p:fltVal val="360"/>
                                          </p:val>
                                        </p:tav>
                                        <p:tav tm="100000">
                                          <p:val>
                                            <p:fltVal val="0"/>
                                          </p:val>
                                        </p:tav>
                                      </p:tavLst>
                                    </p:anim>
                                    <p:animEffect transition="in" filter="fade">
                                      <p:cBhvr>
                                        <p:cTn id="34" dur="1000"/>
                                        <p:tgtEl>
                                          <p:spTgt spid="572425"/>
                                        </p:tgtEl>
                                      </p:cBhvr>
                                    </p:animEffect>
                                  </p:childTnLst>
                                </p:cTn>
                              </p:par>
                              <p:par>
                                <p:cTn id="35" presetID="49" presetClass="entr" presetSubtype="0" decel="100000" fill="hold" grpId="0" nodeType="withEffect">
                                  <p:stCondLst>
                                    <p:cond delay="2000"/>
                                  </p:stCondLst>
                                  <p:childTnLst>
                                    <p:set>
                                      <p:cBhvr>
                                        <p:cTn id="36" dur="1" fill="hold">
                                          <p:stCondLst>
                                            <p:cond delay="0"/>
                                          </p:stCondLst>
                                        </p:cTn>
                                        <p:tgtEl>
                                          <p:spTgt spid="572426"/>
                                        </p:tgtEl>
                                        <p:attrNameLst>
                                          <p:attrName>style.visibility</p:attrName>
                                        </p:attrNameLst>
                                      </p:cBhvr>
                                      <p:to>
                                        <p:strVal val="visible"/>
                                      </p:to>
                                    </p:set>
                                    <p:anim calcmode="lin" valueType="num">
                                      <p:cBhvr>
                                        <p:cTn id="37" dur="1000" fill="hold"/>
                                        <p:tgtEl>
                                          <p:spTgt spid="572426"/>
                                        </p:tgtEl>
                                        <p:attrNameLst>
                                          <p:attrName>ppt_w</p:attrName>
                                        </p:attrNameLst>
                                      </p:cBhvr>
                                      <p:tavLst>
                                        <p:tav tm="0">
                                          <p:val>
                                            <p:fltVal val="0"/>
                                          </p:val>
                                        </p:tav>
                                        <p:tav tm="100000">
                                          <p:val>
                                            <p:strVal val="#ppt_w"/>
                                          </p:val>
                                        </p:tav>
                                      </p:tavLst>
                                    </p:anim>
                                    <p:anim calcmode="lin" valueType="num">
                                      <p:cBhvr>
                                        <p:cTn id="38" dur="1000" fill="hold"/>
                                        <p:tgtEl>
                                          <p:spTgt spid="572426"/>
                                        </p:tgtEl>
                                        <p:attrNameLst>
                                          <p:attrName>ppt_h</p:attrName>
                                        </p:attrNameLst>
                                      </p:cBhvr>
                                      <p:tavLst>
                                        <p:tav tm="0">
                                          <p:val>
                                            <p:fltVal val="0"/>
                                          </p:val>
                                        </p:tav>
                                        <p:tav tm="100000">
                                          <p:val>
                                            <p:strVal val="#ppt_h"/>
                                          </p:val>
                                        </p:tav>
                                      </p:tavLst>
                                    </p:anim>
                                    <p:anim calcmode="lin" valueType="num">
                                      <p:cBhvr>
                                        <p:cTn id="39" dur="1000" fill="hold"/>
                                        <p:tgtEl>
                                          <p:spTgt spid="572426"/>
                                        </p:tgtEl>
                                        <p:attrNameLst>
                                          <p:attrName>style.rotation</p:attrName>
                                        </p:attrNameLst>
                                      </p:cBhvr>
                                      <p:tavLst>
                                        <p:tav tm="0">
                                          <p:val>
                                            <p:fltVal val="360"/>
                                          </p:val>
                                        </p:tav>
                                        <p:tav tm="100000">
                                          <p:val>
                                            <p:fltVal val="0"/>
                                          </p:val>
                                        </p:tav>
                                      </p:tavLst>
                                    </p:anim>
                                    <p:animEffect transition="in" filter="fade">
                                      <p:cBhvr>
                                        <p:cTn id="40" dur="1000"/>
                                        <p:tgtEl>
                                          <p:spTgt spid="57242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72430"/>
                                        </p:tgtEl>
                                        <p:attrNameLst>
                                          <p:attrName>style.visibility</p:attrName>
                                        </p:attrNameLst>
                                      </p:cBhvr>
                                      <p:to>
                                        <p:strVal val="visible"/>
                                      </p:to>
                                    </p:set>
                                    <p:anim calcmode="lin" valueType="num">
                                      <p:cBhvr additive="base">
                                        <p:cTn id="45" dur="1000" fill="hold"/>
                                        <p:tgtEl>
                                          <p:spTgt spid="572430"/>
                                        </p:tgtEl>
                                        <p:attrNameLst>
                                          <p:attrName>ppt_x</p:attrName>
                                        </p:attrNameLst>
                                      </p:cBhvr>
                                      <p:tavLst>
                                        <p:tav tm="0">
                                          <p:val>
                                            <p:strVal val="0-#ppt_w/2"/>
                                          </p:val>
                                        </p:tav>
                                        <p:tav tm="100000">
                                          <p:val>
                                            <p:strVal val="#ppt_x"/>
                                          </p:val>
                                        </p:tav>
                                      </p:tavLst>
                                    </p:anim>
                                    <p:anim calcmode="lin" valueType="num">
                                      <p:cBhvr additive="base">
                                        <p:cTn id="46" dur="1000" fill="hold"/>
                                        <p:tgtEl>
                                          <p:spTgt spid="572430"/>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9" presetClass="entr" presetSubtype="0" fill="hold" grpId="0" nodeType="afterEffect">
                                  <p:stCondLst>
                                    <p:cond delay="1500"/>
                                  </p:stCondLst>
                                  <p:childTnLst>
                                    <p:set>
                                      <p:cBhvr>
                                        <p:cTn id="49" dur="1" fill="hold">
                                          <p:stCondLst>
                                            <p:cond delay="0"/>
                                          </p:stCondLst>
                                        </p:cTn>
                                        <p:tgtEl>
                                          <p:spTgt spid="572424"/>
                                        </p:tgtEl>
                                        <p:attrNameLst>
                                          <p:attrName>style.visibility</p:attrName>
                                        </p:attrNameLst>
                                      </p:cBhvr>
                                      <p:to>
                                        <p:strVal val="visible"/>
                                      </p:to>
                                    </p:set>
                                    <p:animEffect transition="in" filter="dissolve">
                                      <p:cBhvr>
                                        <p:cTn id="50" dur="1000"/>
                                        <p:tgtEl>
                                          <p:spTgt spid="572424"/>
                                        </p:tgtEl>
                                      </p:cBhvr>
                                    </p:animEffect>
                                  </p:childTnLst>
                                </p:cTn>
                              </p:par>
                              <p:par>
                                <p:cTn id="51" presetID="9" presetClass="entr" presetSubtype="0" fill="hold" grpId="0" nodeType="withEffect">
                                  <p:stCondLst>
                                    <p:cond delay="1500"/>
                                  </p:stCondLst>
                                  <p:childTnLst>
                                    <p:set>
                                      <p:cBhvr>
                                        <p:cTn id="52" dur="1" fill="hold">
                                          <p:stCondLst>
                                            <p:cond delay="0"/>
                                          </p:stCondLst>
                                        </p:cTn>
                                        <p:tgtEl>
                                          <p:spTgt spid="572429"/>
                                        </p:tgtEl>
                                        <p:attrNameLst>
                                          <p:attrName>style.visibility</p:attrName>
                                        </p:attrNameLst>
                                      </p:cBhvr>
                                      <p:to>
                                        <p:strVal val="visible"/>
                                      </p:to>
                                    </p:set>
                                    <p:animEffect transition="in" filter="dissolve">
                                      <p:cBhvr>
                                        <p:cTn id="53" dur="1000"/>
                                        <p:tgtEl>
                                          <p:spTgt spid="57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9" grpId="0" animBg="1"/>
      <p:bldP spid="572421" grpId="0"/>
      <p:bldP spid="572422" grpId="0"/>
      <p:bldP spid="572423" grpId="0"/>
      <p:bldP spid="572424" grpId="0"/>
      <p:bldP spid="572425" grpId="0" animBg="1"/>
      <p:bldP spid="572426" grpId="0" animBg="1"/>
      <p:bldP spid="572427" grpId="0"/>
      <p:bldP spid="572428" grpId="0"/>
      <p:bldP spid="572430"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2" name="Rectangle 42"/>
          <p:cNvSpPr>
            <a:spLocks noChangeArrowheads="1"/>
          </p:cNvSpPr>
          <p:nvPr/>
        </p:nvSpPr>
        <p:spPr bwMode="auto">
          <a:xfrm>
            <a:off x="6248400" y="5410200"/>
            <a:ext cx="1752600" cy="1143000"/>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sp>
        <p:nvSpPr>
          <p:cNvPr id="21509" name="Rectangle 2"/>
          <p:cNvSpPr>
            <a:spLocks noGrp="1" noChangeArrowheads="1"/>
          </p:cNvSpPr>
          <p:nvPr>
            <p:ph type="title"/>
          </p:nvPr>
        </p:nvSpPr>
        <p:spPr>
          <a:xfrm>
            <a:off x="685800" y="304800"/>
            <a:ext cx="7772400" cy="1143000"/>
          </a:xfrm>
        </p:spPr>
        <p:txBody>
          <a:bodyPr/>
          <a:lstStyle/>
          <a:p>
            <a:pPr eaLnBrk="1" hangingPunct="1"/>
            <a:r>
              <a:rPr lang="en-US" sz="4000" i="1" smtClean="0">
                <a:latin typeface="Arial" charset="0"/>
              </a:rPr>
              <a:t>Basic Algebra</a:t>
            </a:r>
          </a:p>
        </p:txBody>
      </p:sp>
      <p:sp>
        <p:nvSpPr>
          <p:cNvPr id="21510" name="Rectangle 3"/>
          <p:cNvSpPr>
            <a:spLocks noGrp="1" noChangeArrowheads="1"/>
          </p:cNvSpPr>
          <p:nvPr>
            <p:ph type="body" sz="half" idx="1"/>
          </p:nvPr>
        </p:nvSpPr>
        <p:spPr>
          <a:xfrm>
            <a:off x="609600" y="1447800"/>
            <a:ext cx="2133600" cy="533400"/>
          </a:xfrm>
        </p:spPr>
        <p:txBody>
          <a:bodyPr/>
          <a:lstStyle/>
          <a:p>
            <a:pPr eaLnBrk="1" hangingPunct="1">
              <a:buFontTx/>
              <a:buNone/>
            </a:pPr>
            <a:r>
              <a:rPr lang="en-US" sz="2800" smtClean="0">
                <a:latin typeface="Arial" charset="0"/>
              </a:rPr>
              <a:t>Solve for x.</a:t>
            </a:r>
          </a:p>
        </p:txBody>
      </p:sp>
      <p:sp>
        <p:nvSpPr>
          <p:cNvPr id="21511" name="Rectangle 4"/>
          <p:cNvSpPr>
            <a:spLocks noChangeArrowheads="1"/>
          </p:cNvSpPr>
          <p:nvPr/>
        </p:nvSpPr>
        <p:spPr bwMode="auto">
          <a:xfrm>
            <a:off x="6324600" y="1447800"/>
            <a:ext cx="1524000" cy="685800"/>
          </a:xfrm>
          <a:prstGeom prst="rect">
            <a:avLst/>
          </a:prstGeom>
          <a:noFill/>
          <a:ln w="9525">
            <a:noFill/>
            <a:miter lim="800000"/>
            <a:headEnd/>
            <a:tailEnd/>
          </a:ln>
        </p:spPr>
        <p:txBody>
          <a:bodyPr/>
          <a:lstStyle/>
          <a:p>
            <a:pPr marL="342900" indent="-342900">
              <a:spcBef>
                <a:spcPct val="20000"/>
              </a:spcBef>
            </a:pPr>
            <a:r>
              <a:rPr lang="en-US" sz="3200"/>
              <a:t>F = k x</a:t>
            </a:r>
          </a:p>
        </p:txBody>
      </p:sp>
      <p:grpSp>
        <p:nvGrpSpPr>
          <p:cNvPr id="2" name="Group 5"/>
          <p:cNvGrpSpPr>
            <a:grpSpLocks/>
          </p:cNvGrpSpPr>
          <p:nvPr/>
        </p:nvGrpSpPr>
        <p:grpSpPr bwMode="auto">
          <a:xfrm>
            <a:off x="6096000" y="4267200"/>
            <a:ext cx="1981200" cy="1066800"/>
            <a:chOff x="3888" y="3264"/>
            <a:chExt cx="1248" cy="672"/>
          </a:xfrm>
        </p:grpSpPr>
        <p:sp>
          <p:nvSpPr>
            <p:cNvPr id="21547" name="Rectangle 6"/>
            <p:cNvSpPr>
              <a:spLocks noChangeArrowheads="1"/>
            </p:cNvSpPr>
            <p:nvPr/>
          </p:nvSpPr>
          <p:spPr bwMode="auto">
            <a:xfrm>
              <a:off x="3984" y="3264"/>
              <a:ext cx="960" cy="432"/>
            </a:xfrm>
            <a:prstGeom prst="rect">
              <a:avLst/>
            </a:prstGeom>
            <a:noFill/>
            <a:ln w="9525">
              <a:noFill/>
              <a:miter lim="800000"/>
              <a:headEnd/>
              <a:tailEnd/>
            </a:ln>
          </p:spPr>
          <p:txBody>
            <a:bodyPr/>
            <a:lstStyle/>
            <a:p>
              <a:pPr marL="342900" indent="-342900">
                <a:spcBef>
                  <a:spcPct val="20000"/>
                </a:spcBef>
              </a:pPr>
              <a:r>
                <a:rPr lang="en-US" sz="3200"/>
                <a:t>F = k x</a:t>
              </a:r>
            </a:p>
          </p:txBody>
        </p:sp>
        <p:grpSp>
          <p:nvGrpSpPr>
            <p:cNvPr id="21548" name="Group 7"/>
            <p:cNvGrpSpPr>
              <a:grpSpLocks/>
            </p:cNvGrpSpPr>
            <p:nvPr/>
          </p:nvGrpSpPr>
          <p:grpSpPr bwMode="auto">
            <a:xfrm>
              <a:off x="3888" y="3504"/>
              <a:ext cx="528" cy="432"/>
              <a:chOff x="2880" y="2640"/>
              <a:chExt cx="528" cy="432"/>
            </a:xfrm>
          </p:grpSpPr>
          <p:graphicFrame>
            <p:nvGraphicFramePr>
              <p:cNvPr id="21507" name="Object 8"/>
              <p:cNvGraphicFramePr>
                <a:graphicFrameLocks noChangeAspect="1"/>
              </p:cNvGraphicFramePr>
              <p:nvPr/>
            </p:nvGraphicFramePr>
            <p:xfrm>
              <a:off x="2880" y="2688"/>
              <a:ext cx="288" cy="288"/>
            </p:xfrm>
            <a:graphic>
              <a:graphicData uri="http://schemas.openxmlformats.org/presentationml/2006/ole">
                <p:oleObj spid="_x0000_s21507" name="Equation" r:id="rId4" imgW="126720" imgH="126720" progId="Equation.3">
                  <p:embed/>
                </p:oleObj>
              </a:graphicData>
            </a:graphic>
          </p:graphicFrame>
          <p:sp>
            <p:nvSpPr>
              <p:cNvPr id="21551" name="Rectangle 9"/>
              <p:cNvSpPr>
                <a:spLocks noChangeArrowheads="1"/>
              </p:cNvSpPr>
              <p:nvPr/>
            </p:nvSpPr>
            <p:spPr bwMode="auto">
              <a:xfrm>
                <a:off x="3120" y="2640"/>
                <a:ext cx="288" cy="432"/>
              </a:xfrm>
              <a:prstGeom prst="rect">
                <a:avLst/>
              </a:prstGeom>
              <a:noFill/>
              <a:ln w="9525">
                <a:noFill/>
                <a:miter lim="800000"/>
                <a:headEnd/>
                <a:tailEnd/>
              </a:ln>
            </p:spPr>
            <p:txBody>
              <a:bodyPr/>
              <a:lstStyle/>
              <a:p>
                <a:pPr marL="342900" indent="-342900">
                  <a:spcBef>
                    <a:spcPct val="20000"/>
                  </a:spcBef>
                </a:pPr>
                <a:r>
                  <a:rPr lang="en-US" sz="3200"/>
                  <a:t>k</a:t>
                </a:r>
              </a:p>
            </p:txBody>
          </p:sp>
        </p:grpSp>
        <p:grpSp>
          <p:nvGrpSpPr>
            <p:cNvPr id="21549" name="Group 10"/>
            <p:cNvGrpSpPr>
              <a:grpSpLocks/>
            </p:cNvGrpSpPr>
            <p:nvPr/>
          </p:nvGrpSpPr>
          <p:grpSpPr bwMode="auto">
            <a:xfrm>
              <a:off x="4608" y="3504"/>
              <a:ext cx="528" cy="432"/>
              <a:chOff x="2880" y="2640"/>
              <a:chExt cx="528" cy="432"/>
            </a:xfrm>
          </p:grpSpPr>
          <p:graphicFrame>
            <p:nvGraphicFramePr>
              <p:cNvPr id="21506" name="Object 11"/>
              <p:cNvGraphicFramePr>
                <a:graphicFrameLocks noChangeAspect="1"/>
              </p:cNvGraphicFramePr>
              <p:nvPr/>
            </p:nvGraphicFramePr>
            <p:xfrm>
              <a:off x="2880" y="2688"/>
              <a:ext cx="288" cy="288"/>
            </p:xfrm>
            <a:graphic>
              <a:graphicData uri="http://schemas.openxmlformats.org/presentationml/2006/ole">
                <p:oleObj spid="_x0000_s21506" name="Equation" r:id="rId5" imgW="126720" imgH="126720" progId="Equation.3">
                  <p:embed/>
                </p:oleObj>
              </a:graphicData>
            </a:graphic>
          </p:graphicFrame>
          <p:sp>
            <p:nvSpPr>
              <p:cNvPr id="21550" name="Rectangle 12"/>
              <p:cNvSpPr>
                <a:spLocks noChangeArrowheads="1"/>
              </p:cNvSpPr>
              <p:nvPr/>
            </p:nvSpPr>
            <p:spPr bwMode="auto">
              <a:xfrm>
                <a:off x="3120" y="2640"/>
                <a:ext cx="288" cy="432"/>
              </a:xfrm>
              <a:prstGeom prst="rect">
                <a:avLst/>
              </a:prstGeom>
              <a:noFill/>
              <a:ln w="9525">
                <a:noFill/>
                <a:miter lim="800000"/>
                <a:headEnd/>
                <a:tailEnd/>
              </a:ln>
            </p:spPr>
            <p:txBody>
              <a:bodyPr/>
              <a:lstStyle/>
              <a:p>
                <a:pPr marL="342900" indent="-342900">
                  <a:spcBef>
                    <a:spcPct val="20000"/>
                  </a:spcBef>
                </a:pPr>
                <a:r>
                  <a:rPr lang="en-US" sz="3200"/>
                  <a:t>k</a:t>
                </a:r>
              </a:p>
            </p:txBody>
          </p:sp>
        </p:grpSp>
      </p:grpSp>
      <p:grpSp>
        <p:nvGrpSpPr>
          <p:cNvPr id="5" name="Group 13"/>
          <p:cNvGrpSpPr>
            <a:grpSpLocks/>
          </p:cNvGrpSpPr>
          <p:nvPr/>
        </p:nvGrpSpPr>
        <p:grpSpPr bwMode="auto">
          <a:xfrm>
            <a:off x="6477000" y="5410200"/>
            <a:ext cx="1295400" cy="1143000"/>
            <a:chOff x="4032" y="1824"/>
            <a:chExt cx="816" cy="720"/>
          </a:xfrm>
        </p:grpSpPr>
        <p:sp>
          <p:nvSpPr>
            <p:cNvPr id="21543" name="Rectangle 14"/>
            <p:cNvSpPr>
              <a:spLocks noChangeArrowheads="1"/>
            </p:cNvSpPr>
            <p:nvPr/>
          </p:nvSpPr>
          <p:spPr bwMode="auto">
            <a:xfrm>
              <a:off x="4032" y="1968"/>
              <a:ext cx="576" cy="432"/>
            </a:xfrm>
            <a:prstGeom prst="rect">
              <a:avLst/>
            </a:prstGeom>
            <a:noFill/>
            <a:ln w="9525">
              <a:noFill/>
              <a:miter lim="800000"/>
              <a:headEnd/>
              <a:tailEnd/>
            </a:ln>
          </p:spPr>
          <p:txBody>
            <a:bodyPr/>
            <a:lstStyle/>
            <a:p>
              <a:pPr marL="342900" indent="-342900">
                <a:spcBef>
                  <a:spcPct val="20000"/>
                </a:spcBef>
              </a:pPr>
              <a:r>
                <a:rPr lang="en-US" sz="3200"/>
                <a:t>x = </a:t>
              </a:r>
            </a:p>
          </p:txBody>
        </p:sp>
        <p:sp>
          <p:nvSpPr>
            <p:cNvPr id="21544" name="Rectangle 15"/>
            <p:cNvSpPr>
              <a:spLocks noChangeArrowheads="1"/>
            </p:cNvSpPr>
            <p:nvPr/>
          </p:nvSpPr>
          <p:spPr bwMode="auto">
            <a:xfrm>
              <a:off x="4464" y="1824"/>
              <a:ext cx="288" cy="432"/>
            </a:xfrm>
            <a:prstGeom prst="rect">
              <a:avLst/>
            </a:prstGeom>
            <a:noFill/>
            <a:ln w="9525">
              <a:noFill/>
              <a:miter lim="800000"/>
              <a:headEnd/>
              <a:tailEnd/>
            </a:ln>
          </p:spPr>
          <p:txBody>
            <a:bodyPr/>
            <a:lstStyle/>
            <a:p>
              <a:pPr marL="342900" indent="-342900">
                <a:spcBef>
                  <a:spcPct val="20000"/>
                </a:spcBef>
              </a:pPr>
              <a:r>
                <a:rPr lang="en-US" sz="3200"/>
                <a:t>F</a:t>
              </a:r>
            </a:p>
          </p:txBody>
        </p:sp>
        <p:sp>
          <p:nvSpPr>
            <p:cNvPr id="21545" name="Rectangle 16"/>
            <p:cNvSpPr>
              <a:spLocks noChangeArrowheads="1"/>
            </p:cNvSpPr>
            <p:nvPr/>
          </p:nvSpPr>
          <p:spPr bwMode="auto">
            <a:xfrm>
              <a:off x="4464" y="2112"/>
              <a:ext cx="288" cy="432"/>
            </a:xfrm>
            <a:prstGeom prst="rect">
              <a:avLst/>
            </a:prstGeom>
            <a:noFill/>
            <a:ln w="9525">
              <a:noFill/>
              <a:miter lim="800000"/>
              <a:headEnd/>
              <a:tailEnd/>
            </a:ln>
          </p:spPr>
          <p:txBody>
            <a:bodyPr/>
            <a:lstStyle/>
            <a:p>
              <a:pPr marL="342900" indent="-342900">
                <a:spcBef>
                  <a:spcPct val="20000"/>
                </a:spcBef>
              </a:pPr>
              <a:r>
                <a:rPr lang="en-US" sz="3200"/>
                <a:t>k </a:t>
              </a:r>
            </a:p>
          </p:txBody>
        </p:sp>
        <p:sp>
          <p:nvSpPr>
            <p:cNvPr id="21546" name="Rectangle 17"/>
            <p:cNvSpPr>
              <a:spLocks noChangeArrowheads="1"/>
            </p:cNvSpPr>
            <p:nvPr/>
          </p:nvSpPr>
          <p:spPr bwMode="auto">
            <a:xfrm>
              <a:off x="4416" y="1824"/>
              <a:ext cx="432" cy="336"/>
            </a:xfrm>
            <a:prstGeom prst="rect">
              <a:avLst/>
            </a:prstGeom>
            <a:noFill/>
            <a:ln w="9525">
              <a:noFill/>
              <a:miter lim="800000"/>
              <a:headEnd/>
              <a:tailEnd/>
            </a:ln>
          </p:spPr>
          <p:txBody>
            <a:bodyPr/>
            <a:lstStyle/>
            <a:p>
              <a:pPr marL="342900" indent="-342900">
                <a:spcBef>
                  <a:spcPct val="20000"/>
                </a:spcBef>
              </a:pPr>
              <a:r>
                <a:rPr lang="en-US" sz="3200"/>
                <a:t>__ </a:t>
              </a:r>
            </a:p>
          </p:txBody>
        </p:sp>
      </p:grpSp>
      <p:sp>
        <p:nvSpPr>
          <p:cNvPr id="573458" name="Line 18"/>
          <p:cNvSpPr>
            <a:spLocks noChangeShapeType="1"/>
          </p:cNvSpPr>
          <p:nvPr/>
        </p:nvSpPr>
        <p:spPr bwMode="auto">
          <a:xfrm>
            <a:off x="7086600" y="2514600"/>
            <a:ext cx="304800" cy="304800"/>
          </a:xfrm>
          <a:prstGeom prst="line">
            <a:avLst/>
          </a:prstGeom>
          <a:noFill/>
          <a:ln w="19050">
            <a:solidFill>
              <a:srgbClr val="FF0000"/>
            </a:solidFill>
            <a:round/>
            <a:headEnd/>
            <a:tailEnd/>
          </a:ln>
        </p:spPr>
        <p:txBody>
          <a:bodyPr/>
          <a:lstStyle/>
          <a:p>
            <a:endParaRPr lang="en-US"/>
          </a:p>
        </p:txBody>
      </p:sp>
      <p:sp>
        <p:nvSpPr>
          <p:cNvPr id="573459" name="Rectangle 19"/>
          <p:cNvSpPr>
            <a:spLocks noChangeArrowheads="1"/>
          </p:cNvSpPr>
          <p:nvPr/>
        </p:nvSpPr>
        <p:spPr bwMode="auto">
          <a:xfrm>
            <a:off x="685800" y="2133600"/>
            <a:ext cx="4800600" cy="1828800"/>
          </a:xfrm>
          <a:prstGeom prst="rect">
            <a:avLst/>
          </a:prstGeom>
          <a:noFill/>
          <a:ln w="9525">
            <a:noFill/>
            <a:miter lim="800000"/>
            <a:headEnd/>
            <a:tailEnd/>
          </a:ln>
        </p:spPr>
        <p:txBody>
          <a:bodyPr/>
          <a:lstStyle/>
          <a:p>
            <a:pPr marL="342900" indent="-342900">
              <a:spcBef>
                <a:spcPct val="20000"/>
              </a:spcBef>
            </a:pPr>
            <a:r>
              <a:rPr lang="en-US" sz="2800"/>
              <a:t>x and k are connected by multiplication. Separate them using the opposite function: division. </a:t>
            </a:r>
          </a:p>
        </p:txBody>
      </p:sp>
      <p:grpSp>
        <p:nvGrpSpPr>
          <p:cNvPr id="6" name="Group 20"/>
          <p:cNvGrpSpPr>
            <a:grpSpLocks/>
          </p:cNvGrpSpPr>
          <p:nvPr/>
        </p:nvGrpSpPr>
        <p:grpSpPr bwMode="auto">
          <a:xfrm>
            <a:off x="5562600" y="1981200"/>
            <a:ext cx="3200400" cy="1524000"/>
            <a:chOff x="3456" y="1584"/>
            <a:chExt cx="2016" cy="960"/>
          </a:xfrm>
        </p:grpSpPr>
        <p:grpSp>
          <p:nvGrpSpPr>
            <p:cNvPr id="21528" name="Group 21"/>
            <p:cNvGrpSpPr>
              <a:grpSpLocks/>
            </p:cNvGrpSpPr>
            <p:nvPr/>
          </p:nvGrpSpPr>
          <p:grpSpPr bwMode="auto">
            <a:xfrm>
              <a:off x="4752" y="1584"/>
              <a:ext cx="720" cy="960"/>
              <a:chOff x="1488" y="3456"/>
              <a:chExt cx="720" cy="960"/>
            </a:xfrm>
          </p:grpSpPr>
          <p:sp>
            <p:nvSpPr>
              <p:cNvPr id="21537" name="Rectangle 22"/>
              <p:cNvSpPr>
                <a:spLocks noChangeArrowheads="1"/>
              </p:cNvSpPr>
              <p:nvPr/>
            </p:nvSpPr>
            <p:spPr bwMode="auto">
              <a:xfrm>
                <a:off x="1488" y="3456"/>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1538" name="Rectangle 23"/>
              <p:cNvSpPr>
                <a:spLocks noChangeArrowheads="1"/>
              </p:cNvSpPr>
              <p:nvPr/>
            </p:nvSpPr>
            <p:spPr bwMode="auto">
              <a:xfrm>
                <a:off x="1824" y="3456"/>
                <a:ext cx="336" cy="960"/>
              </a:xfrm>
              <a:prstGeom prst="rect">
                <a:avLst/>
              </a:prstGeom>
              <a:noFill/>
              <a:ln w="9525">
                <a:noFill/>
                <a:miter lim="800000"/>
                <a:headEnd/>
                <a:tailEnd/>
              </a:ln>
            </p:spPr>
            <p:txBody>
              <a:bodyPr/>
              <a:lstStyle/>
              <a:p>
                <a:pPr marL="342900" indent="-342900">
                  <a:spcBef>
                    <a:spcPct val="20000"/>
                  </a:spcBef>
                </a:pPr>
                <a:r>
                  <a:rPr lang="en-US" sz="7200"/>
                  <a:t>)</a:t>
                </a:r>
              </a:p>
            </p:txBody>
          </p:sp>
          <p:grpSp>
            <p:nvGrpSpPr>
              <p:cNvPr id="21539" name="Group 24"/>
              <p:cNvGrpSpPr>
                <a:grpSpLocks/>
              </p:cNvGrpSpPr>
              <p:nvPr/>
            </p:nvGrpSpPr>
            <p:grpSpPr bwMode="auto">
              <a:xfrm>
                <a:off x="1584" y="3552"/>
                <a:ext cx="624" cy="720"/>
                <a:chOff x="1584" y="3552"/>
                <a:chExt cx="624" cy="720"/>
              </a:xfrm>
            </p:grpSpPr>
            <p:sp>
              <p:nvSpPr>
                <p:cNvPr id="21540" name="Rectangle 25"/>
                <p:cNvSpPr>
                  <a:spLocks noChangeArrowheads="1"/>
                </p:cNvSpPr>
                <p:nvPr/>
              </p:nvSpPr>
              <p:spPr bwMode="auto">
                <a:xfrm>
                  <a:off x="1584" y="3552"/>
                  <a:ext cx="624" cy="432"/>
                </a:xfrm>
                <a:prstGeom prst="rect">
                  <a:avLst/>
                </a:prstGeom>
                <a:noFill/>
                <a:ln w="9525">
                  <a:noFill/>
                  <a:miter lim="800000"/>
                  <a:headEnd/>
                  <a:tailEnd/>
                </a:ln>
              </p:spPr>
              <p:txBody>
                <a:bodyPr/>
                <a:lstStyle/>
                <a:p>
                  <a:pPr marL="342900" indent="-342900">
                    <a:spcBef>
                      <a:spcPct val="20000"/>
                    </a:spcBef>
                  </a:pPr>
                  <a:r>
                    <a:rPr lang="en-US" sz="3200"/>
                    <a:t>__</a:t>
                  </a:r>
                </a:p>
              </p:txBody>
            </p:sp>
            <p:sp>
              <p:nvSpPr>
                <p:cNvPr id="21541" name="Rectangle 26"/>
                <p:cNvSpPr>
                  <a:spLocks noChangeArrowheads="1"/>
                </p:cNvSpPr>
                <p:nvPr/>
              </p:nvSpPr>
              <p:spPr bwMode="auto">
                <a:xfrm>
                  <a:off x="1680" y="3552"/>
                  <a:ext cx="240" cy="336"/>
                </a:xfrm>
                <a:prstGeom prst="rect">
                  <a:avLst/>
                </a:prstGeom>
                <a:noFill/>
                <a:ln w="9525">
                  <a:noFill/>
                  <a:miter lim="800000"/>
                  <a:headEnd/>
                  <a:tailEnd/>
                </a:ln>
              </p:spPr>
              <p:txBody>
                <a:bodyPr/>
                <a:lstStyle/>
                <a:p>
                  <a:pPr marL="342900" indent="-342900">
                    <a:spcBef>
                      <a:spcPct val="20000"/>
                    </a:spcBef>
                  </a:pPr>
                  <a:r>
                    <a:rPr lang="en-US" sz="3200"/>
                    <a:t>1</a:t>
                  </a:r>
                </a:p>
              </p:txBody>
            </p:sp>
            <p:sp>
              <p:nvSpPr>
                <p:cNvPr id="21542" name="Rectangle 27"/>
                <p:cNvSpPr>
                  <a:spLocks noChangeArrowheads="1"/>
                </p:cNvSpPr>
                <p:nvPr/>
              </p:nvSpPr>
              <p:spPr bwMode="auto">
                <a:xfrm>
                  <a:off x="1680" y="3840"/>
                  <a:ext cx="480" cy="432"/>
                </a:xfrm>
                <a:prstGeom prst="rect">
                  <a:avLst/>
                </a:prstGeom>
                <a:noFill/>
                <a:ln w="9525">
                  <a:noFill/>
                  <a:miter lim="800000"/>
                  <a:headEnd/>
                  <a:tailEnd/>
                </a:ln>
              </p:spPr>
              <p:txBody>
                <a:bodyPr/>
                <a:lstStyle/>
                <a:p>
                  <a:pPr marL="342900" indent="-342900">
                    <a:spcBef>
                      <a:spcPct val="20000"/>
                    </a:spcBef>
                  </a:pPr>
                  <a:r>
                    <a:rPr lang="en-US" sz="3200"/>
                    <a:t>k</a:t>
                  </a:r>
                </a:p>
              </p:txBody>
            </p:sp>
          </p:grpSp>
        </p:grpSp>
        <p:sp>
          <p:nvSpPr>
            <p:cNvPr id="21529" name="Rectangle 28"/>
            <p:cNvSpPr>
              <a:spLocks noChangeArrowheads="1"/>
            </p:cNvSpPr>
            <p:nvPr/>
          </p:nvSpPr>
          <p:spPr bwMode="auto">
            <a:xfrm>
              <a:off x="3936" y="1824"/>
              <a:ext cx="960" cy="432"/>
            </a:xfrm>
            <a:prstGeom prst="rect">
              <a:avLst/>
            </a:prstGeom>
            <a:noFill/>
            <a:ln w="9525">
              <a:noFill/>
              <a:miter lim="800000"/>
              <a:headEnd/>
              <a:tailEnd/>
            </a:ln>
          </p:spPr>
          <p:txBody>
            <a:bodyPr/>
            <a:lstStyle/>
            <a:p>
              <a:pPr marL="342900" indent="-342900">
                <a:spcBef>
                  <a:spcPct val="20000"/>
                </a:spcBef>
              </a:pPr>
              <a:r>
                <a:rPr lang="en-US" sz="3200"/>
                <a:t>F = k x</a:t>
              </a:r>
            </a:p>
          </p:txBody>
        </p:sp>
        <p:grpSp>
          <p:nvGrpSpPr>
            <p:cNvPr id="21530" name="Group 29"/>
            <p:cNvGrpSpPr>
              <a:grpSpLocks/>
            </p:cNvGrpSpPr>
            <p:nvPr/>
          </p:nvGrpSpPr>
          <p:grpSpPr bwMode="auto">
            <a:xfrm>
              <a:off x="3456" y="1584"/>
              <a:ext cx="720" cy="960"/>
              <a:chOff x="1488" y="3456"/>
              <a:chExt cx="720" cy="960"/>
            </a:xfrm>
          </p:grpSpPr>
          <p:sp>
            <p:nvSpPr>
              <p:cNvPr id="21531" name="Rectangle 30"/>
              <p:cNvSpPr>
                <a:spLocks noChangeArrowheads="1"/>
              </p:cNvSpPr>
              <p:nvPr/>
            </p:nvSpPr>
            <p:spPr bwMode="auto">
              <a:xfrm>
                <a:off x="1488" y="3456"/>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21532" name="Rectangle 31"/>
              <p:cNvSpPr>
                <a:spLocks noChangeArrowheads="1"/>
              </p:cNvSpPr>
              <p:nvPr/>
            </p:nvSpPr>
            <p:spPr bwMode="auto">
              <a:xfrm>
                <a:off x="1824" y="3456"/>
                <a:ext cx="336" cy="960"/>
              </a:xfrm>
              <a:prstGeom prst="rect">
                <a:avLst/>
              </a:prstGeom>
              <a:noFill/>
              <a:ln w="9525">
                <a:noFill/>
                <a:miter lim="800000"/>
                <a:headEnd/>
                <a:tailEnd/>
              </a:ln>
            </p:spPr>
            <p:txBody>
              <a:bodyPr/>
              <a:lstStyle/>
              <a:p>
                <a:pPr marL="342900" indent="-342900">
                  <a:spcBef>
                    <a:spcPct val="20000"/>
                  </a:spcBef>
                </a:pPr>
                <a:r>
                  <a:rPr lang="en-US" sz="7200"/>
                  <a:t>)</a:t>
                </a:r>
              </a:p>
            </p:txBody>
          </p:sp>
          <p:grpSp>
            <p:nvGrpSpPr>
              <p:cNvPr id="21533" name="Group 32"/>
              <p:cNvGrpSpPr>
                <a:grpSpLocks/>
              </p:cNvGrpSpPr>
              <p:nvPr/>
            </p:nvGrpSpPr>
            <p:grpSpPr bwMode="auto">
              <a:xfrm>
                <a:off x="1584" y="3552"/>
                <a:ext cx="624" cy="720"/>
                <a:chOff x="1584" y="3552"/>
                <a:chExt cx="624" cy="720"/>
              </a:xfrm>
            </p:grpSpPr>
            <p:sp>
              <p:nvSpPr>
                <p:cNvPr id="21534" name="Rectangle 33"/>
                <p:cNvSpPr>
                  <a:spLocks noChangeArrowheads="1"/>
                </p:cNvSpPr>
                <p:nvPr/>
              </p:nvSpPr>
              <p:spPr bwMode="auto">
                <a:xfrm>
                  <a:off x="1584" y="3552"/>
                  <a:ext cx="624" cy="432"/>
                </a:xfrm>
                <a:prstGeom prst="rect">
                  <a:avLst/>
                </a:prstGeom>
                <a:noFill/>
                <a:ln w="9525">
                  <a:noFill/>
                  <a:miter lim="800000"/>
                  <a:headEnd/>
                  <a:tailEnd/>
                </a:ln>
              </p:spPr>
              <p:txBody>
                <a:bodyPr/>
                <a:lstStyle/>
                <a:p>
                  <a:pPr marL="342900" indent="-342900">
                    <a:spcBef>
                      <a:spcPct val="20000"/>
                    </a:spcBef>
                  </a:pPr>
                  <a:r>
                    <a:rPr lang="en-US" sz="3200"/>
                    <a:t>__</a:t>
                  </a:r>
                </a:p>
              </p:txBody>
            </p:sp>
            <p:sp>
              <p:nvSpPr>
                <p:cNvPr id="21535" name="Rectangle 34"/>
                <p:cNvSpPr>
                  <a:spLocks noChangeArrowheads="1"/>
                </p:cNvSpPr>
                <p:nvPr/>
              </p:nvSpPr>
              <p:spPr bwMode="auto">
                <a:xfrm>
                  <a:off x="1680" y="3552"/>
                  <a:ext cx="240" cy="336"/>
                </a:xfrm>
                <a:prstGeom prst="rect">
                  <a:avLst/>
                </a:prstGeom>
                <a:noFill/>
                <a:ln w="9525">
                  <a:noFill/>
                  <a:miter lim="800000"/>
                  <a:headEnd/>
                  <a:tailEnd/>
                </a:ln>
              </p:spPr>
              <p:txBody>
                <a:bodyPr/>
                <a:lstStyle/>
                <a:p>
                  <a:pPr marL="342900" indent="-342900">
                    <a:spcBef>
                      <a:spcPct val="20000"/>
                    </a:spcBef>
                  </a:pPr>
                  <a:r>
                    <a:rPr lang="en-US" sz="3200"/>
                    <a:t>1</a:t>
                  </a:r>
                </a:p>
              </p:txBody>
            </p:sp>
            <p:sp>
              <p:nvSpPr>
                <p:cNvPr id="21536" name="Rectangle 35"/>
                <p:cNvSpPr>
                  <a:spLocks noChangeArrowheads="1"/>
                </p:cNvSpPr>
                <p:nvPr/>
              </p:nvSpPr>
              <p:spPr bwMode="auto">
                <a:xfrm>
                  <a:off x="1680" y="3840"/>
                  <a:ext cx="480" cy="432"/>
                </a:xfrm>
                <a:prstGeom prst="rect">
                  <a:avLst/>
                </a:prstGeom>
                <a:noFill/>
                <a:ln w="9525">
                  <a:noFill/>
                  <a:miter lim="800000"/>
                  <a:headEnd/>
                  <a:tailEnd/>
                </a:ln>
              </p:spPr>
              <p:txBody>
                <a:bodyPr/>
                <a:lstStyle/>
                <a:p>
                  <a:pPr marL="342900" indent="-342900">
                    <a:spcBef>
                      <a:spcPct val="20000"/>
                    </a:spcBef>
                  </a:pPr>
                  <a:r>
                    <a:rPr lang="en-US" sz="3200"/>
                    <a:t>k</a:t>
                  </a:r>
                </a:p>
              </p:txBody>
            </p:sp>
          </p:grpSp>
        </p:grpSp>
      </p:grpSp>
      <p:grpSp>
        <p:nvGrpSpPr>
          <p:cNvPr id="11" name="Group 36"/>
          <p:cNvGrpSpPr>
            <a:grpSpLocks/>
          </p:cNvGrpSpPr>
          <p:nvPr/>
        </p:nvGrpSpPr>
        <p:grpSpPr bwMode="auto">
          <a:xfrm>
            <a:off x="6629400" y="3352800"/>
            <a:ext cx="838200" cy="685800"/>
            <a:chOff x="2544" y="3264"/>
            <a:chExt cx="528" cy="432"/>
          </a:xfrm>
        </p:grpSpPr>
        <p:sp>
          <p:nvSpPr>
            <p:cNvPr id="21525" name="Rectangle 37"/>
            <p:cNvSpPr>
              <a:spLocks noChangeArrowheads="1"/>
            </p:cNvSpPr>
            <p:nvPr/>
          </p:nvSpPr>
          <p:spPr bwMode="auto">
            <a:xfrm>
              <a:off x="2544" y="3264"/>
              <a:ext cx="528" cy="432"/>
            </a:xfrm>
            <a:prstGeom prst="rect">
              <a:avLst/>
            </a:prstGeom>
            <a:noFill/>
            <a:ln w="9525">
              <a:noFill/>
              <a:miter lim="800000"/>
              <a:headEnd/>
              <a:tailEnd/>
            </a:ln>
          </p:spPr>
          <p:txBody>
            <a:bodyPr/>
            <a:lstStyle/>
            <a:p>
              <a:pPr marL="342900" indent="-342900">
                <a:spcBef>
                  <a:spcPct val="20000"/>
                </a:spcBef>
              </a:pPr>
              <a:r>
                <a:rPr lang="en-US" sz="3200"/>
                <a:t>(or)</a:t>
              </a:r>
            </a:p>
          </p:txBody>
        </p:sp>
        <p:sp>
          <p:nvSpPr>
            <p:cNvPr id="21526" name="Line 38"/>
            <p:cNvSpPr>
              <a:spLocks noChangeShapeType="1"/>
            </p:cNvSpPr>
            <p:nvPr/>
          </p:nvSpPr>
          <p:spPr bwMode="auto">
            <a:xfrm>
              <a:off x="2640" y="3648"/>
              <a:ext cx="336" cy="0"/>
            </a:xfrm>
            <a:prstGeom prst="line">
              <a:avLst/>
            </a:prstGeom>
            <a:noFill/>
            <a:ln w="9525">
              <a:solidFill>
                <a:schemeClr val="tx1"/>
              </a:solidFill>
              <a:round/>
              <a:headEnd/>
              <a:tailEnd/>
            </a:ln>
          </p:spPr>
          <p:txBody>
            <a:bodyPr/>
            <a:lstStyle/>
            <a:p>
              <a:endParaRPr lang="en-US"/>
            </a:p>
          </p:txBody>
        </p:sp>
        <p:sp>
          <p:nvSpPr>
            <p:cNvPr id="21527" name="Line 39"/>
            <p:cNvSpPr>
              <a:spLocks noChangeShapeType="1"/>
            </p:cNvSpPr>
            <p:nvPr/>
          </p:nvSpPr>
          <p:spPr bwMode="auto">
            <a:xfrm>
              <a:off x="2640" y="3696"/>
              <a:ext cx="336" cy="0"/>
            </a:xfrm>
            <a:prstGeom prst="line">
              <a:avLst/>
            </a:prstGeom>
            <a:noFill/>
            <a:ln w="9525">
              <a:solidFill>
                <a:schemeClr val="tx1"/>
              </a:solidFill>
              <a:round/>
              <a:headEnd/>
              <a:tailEnd/>
            </a:ln>
          </p:spPr>
          <p:txBody>
            <a:bodyPr/>
            <a:lstStyle/>
            <a:p>
              <a:endParaRPr lang="en-US"/>
            </a:p>
          </p:txBody>
        </p:sp>
      </p:grpSp>
      <p:sp>
        <p:nvSpPr>
          <p:cNvPr id="573480" name="Rectangle 40"/>
          <p:cNvSpPr>
            <a:spLocks noChangeArrowheads="1"/>
          </p:cNvSpPr>
          <p:nvPr/>
        </p:nvSpPr>
        <p:spPr bwMode="auto">
          <a:xfrm>
            <a:off x="609600" y="4343400"/>
            <a:ext cx="4191000" cy="990600"/>
          </a:xfrm>
          <a:prstGeom prst="rect">
            <a:avLst/>
          </a:prstGeom>
          <a:noFill/>
          <a:ln w="9525">
            <a:noFill/>
            <a:miter lim="800000"/>
            <a:headEnd/>
            <a:tailEnd/>
          </a:ln>
        </p:spPr>
        <p:txBody>
          <a:bodyPr/>
          <a:lstStyle/>
          <a:p>
            <a:pPr marL="342900" indent="-342900">
              <a:spcBef>
                <a:spcPct val="20000"/>
              </a:spcBef>
            </a:pPr>
            <a:r>
              <a:rPr lang="en-US" sz="2800"/>
              <a:t>The two k’s cancel on the left, </a:t>
            </a:r>
          </a:p>
        </p:txBody>
      </p:sp>
      <p:sp>
        <p:nvSpPr>
          <p:cNvPr id="573481" name="Text Box 41"/>
          <p:cNvSpPr txBox="1">
            <a:spLocks noChangeArrowheads="1"/>
          </p:cNvSpPr>
          <p:nvPr/>
        </p:nvSpPr>
        <p:spPr bwMode="auto">
          <a:xfrm>
            <a:off x="1162050" y="5334000"/>
            <a:ext cx="2876550" cy="519113"/>
          </a:xfrm>
          <a:prstGeom prst="rect">
            <a:avLst/>
          </a:prstGeom>
          <a:noFill/>
          <a:ln w="9525">
            <a:noFill/>
            <a:miter lim="800000"/>
            <a:headEnd/>
            <a:tailEnd/>
          </a:ln>
        </p:spPr>
        <p:txBody>
          <a:bodyPr wrap="none">
            <a:spAutoFit/>
          </a:bodyPr>
          <a:lstStyle/>
          <a:p>
            <a:r>
              <a:rPr lang="en-US" sz="2800"/>
              <a:t>leaving us with…</a:t>
            </a:r>
          </a:p>
        </p:txBody>
      </p:sp>
      <p:sp>
        <p:nvSpPr>
          <p:cNvPr id="573483" name="Line 43"/>
          <p:cNvSpPr>
            <a:spLocks noChangeShapeType="1"/>
          </p:cNvSpPr>
          <p:nvPr/>
        </p:nvSpPr>
        <p:spPr bwMode="auto">
          <a:xfrm>
            <a:off x="7620000" y="4800600"/>
            <a:ext cx="304800" cy="304800"/>
          </a:xfrm>
          <a:prstGeom prst="line">
            <a:avLst/>
          </a:prstGeom>
          <a:noFill/>
          <a:ln w="19050">
            <a:solidFill>
              <a:srgbClr val="FF0000"/>
            </a:solidFill>
            <a:round/>
            <a:headEnd/>
            <a:tailEnd/>
          </a:ln>
        </p:spPr>
        <p:txBody>
          <a:bodyPr/>
          <a:lstStyle/>
          <a:p>
            <a:endParaRPr lang="en-US"/>
          </a:p>
        </p:txBody>
      </p:sp>
      <p:sp>
        <p:nvSpPr>
          <p:cNvPr id="573484" name="Line 44"/>
          <p:cNvSpPr>
            <a:spLocks noChangeShapeType="1"/>
          </p:cNvSpPr>
          <p:nvPr/>
        </p:nvSpPr>
        <p:spPr bwMode="auto">
          <a:xfrm>
            <a:off x="7924800" y="2743200"/>
            <a:ext cx="304800" cy="304800"/>
          </a:xfrm>
          <a:prstGeom prst="line">
            <a:avLst/>
          </a:prstGeom>
          <a:noFill/>
          <a:ln w="19050">
            <a:solidFill>
              <a:srgbClr val="FF0000"/>
            </a:solidFill>
            <a:round/>
            <a:headEnd/>
            <a:tailEnd/>
          </a:ln>
        </p:spPr>
        <p:txBody>
          <a:bodyPr/>
          <a:lstStyle/>
          <a:p>
            <a:endParaRPr lang="en-US"/>
          </a:p>
        </p:txBody>
      </p:sp>
      <p:sp>
        <p:nvSpPr>
          <p:cNvPr id="573485" name="Line 45"/>
          <p:cNvSpPr>
            <a:spLocks noChangeShapeType="1"/>
          </p:cNvSpPr>
          <p:nvPr/>
        </p:nvSpPr>
        <p:spPr bwMode="auto">
          <a:xfrm>
            <a:off x="7010400" y="4419600"/>
            <a:ext cx="304800" cy="304800"/>
          </a:xfrm>
          <a:prstGeom prst="line">
            <a:avLst/>
          </a:prstGeom>
          <a:noFill/>
          <a:ln w="19050">
            <a:solidFill>
              <a:srgbClr val="FF0000"/>
            </a:solidFill>
            <a:round/>
            <a:headEnd/>
            <a:tailEnd/>
          </a:ln>
        </p:spPr>
        <p:txBody>
          <a:bodyPr/>
          <a:lstStyle/>
          <a:p>
            <a:endParaRPr lang="en-US"/>
          </a:p>
        </p:txBody>
      </p:sp>
      <p:sp>
        <p:nvSpPr>
          <p:cNvPr id="21523" name="Rectangle 46"/>
          <p:cNvSpPr>
            <a:spLocks noChangeArrowheads="1"/>
          </p:cNvSpPr>
          <p:nvPr/>
        </p:nvSpPr>
        <p:spPr bwMode="auto">
          <a:xfrm>
            <a:off x="6172200" y="1447800"/>
            <a:ext cx="1676400" cy="609600"/>
          </a:xfrm>
          <a:prstGeom prst="rect">
            <a:avLst/>
          </a:prstGeom>
          <a:solidFill>
            <a:schemeClr val="bg1">
              <a:alpha val="0"/>
            </a:schemeClr>
          </a:solidFill>
          <a:ln w="9525">
            <a:solidFill>
              <a:schemeClr val="tx1"/>
            </a:solidFill>
            <a:miter lim="800000"/>
            <a:headEnd/>
            <a:tailEnd/>
          </a:ln>
        </p:spPr>
        <p:txBody>
          <a:bodyPr wrap="none" anchor="ctr"/>
          <a:lstStyle/>
          <a:p>
            <a:endParaRPr lang="en-US"/>
          </a:p>
        </p:txBody>
      </p:sp>
      <p:sp>
        <p:nvSpPr>
          <p:cNvPr id="21524" name="AutoShape 4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59"/>
                                        </p:tgtEl>
                                        <p:attrNameLst>
                                          <p:attrName>style.visibility</p:attrName>
                                        </p:attrNameLst>
                                      </p:cBhvr>
                                      <p:to>
                                        <p:strVal val="visible"/>
                                      </p:to>
                                    </p:set>
                                    <p:anim calcmode="lin" valueType="num">
                                      <p:cBhvr additive="base">
                                        <p:cTn id="7" dur="1000" fill="hold"/>
                                        <p:tgtEl>
                                          <p:spTgt spid="573459"/>
                                        </p:tgtEl>
                                        <p:attrNameLst>
                                          <p:attrName>ppt_x</p:attrName>
                                        </p:attrNameLst>
                                      </p:cBhvr>
                                      <p:tavLst>
                                        <p:tav tm="0">
                                          <p:val>
                                            <p:strVal val="0-#ppt_w/2"/>
                                          </p:val>
                                        </p:tav>
                                        <p:tav tm="100000">
                                          <p:val>
                                            <p:strVal val="#ppt_x"/>
                                          </p:val>
                                        </p:tav>
                                      </p:tavLst>
                                    </p:anim>
                                    <p:anim calcmode="lin" valueType="num">
                                      <p:cBhvr additive="base">
                                        <p:cTn id="8" dur="1000" fill="hold"/>
                                        <p:tgtEl>
                                          <p:spTgt spid="5734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1000"/>
                                        <p:tgtEl>
                                          <p:spTgt spid="6"/>
                                        </p:tgtEl>
                                      </p:cBhvr>
                                    </p:animEffect>
                                  </p:childTnLst>
                                </p:cTn>
                              </p:par>
                            </p:childTnLst>
                          </p:cTn>
                        </p:par>
                        <p:par>
                          <p:cTn id="14" fill="hold">
                            <p:stCondLst>
                              <p:cond delay="1000"/>
                            </p:stCondLst>
                            <p:childTnLst>
                              <p:par>
                                <p:cTn id="15" presetID="9" presetClass="entr" presetSubtype="0" fill="hold" nodeType="afterEffect">
                                  <p:stCondLst>
                                    <p:cond delay="300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1000"/>
                                        <p:tgtEl>
                                          <p:spTgt spid="11"/>
                                        </p:tgtEl>
                                      </p:cBhvr>
                                    </p:animEffect>
                                  </p:childTnLst>
                                </p:cTn>
                              </p:par>
                            </p:childTnLst>
                          </p:cTn>
                        </p:par>
                        <p:par>
                          <p:cTn id="18" fill="hold">
                            <p:stCondLst>
                              <p:cond delay="5000"/>
                            </p:stCondLst>
                            <p:childTnLst>
                              <p:par>
                                <p:cTn id="19" presetID="9" presetClass="entr" presetSubtype="0" fill="hold" nodeType="afterEffect">
                                  <p:stCondLst>
                                    <p:cond delay="300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73480"/>
                                        </p:tgtEl>
                                        <p:attrNameLst>
                                          <p:attrName>style.visibility</p:attrName>
                                        </p:attrNameLst>
                                      </p:cBhvr>
                                      <p:to>
                                        <p:strVal val="visible"/>
                                      </p:to>
                                    </p:set>
                                    <p:anim calcmode="lin" valueType="num">
                                      <p:cBhvr additive="base">
                                        <p:cTn id="26" dur="1000" fill="hold"/>
                                        <p:tgtEl>
                                          <p:spTgt spid="573480"/>
                                        </p:tgtEl>
                                        <p:attrNameLst>
                                          <p:attrName>ppt_x</p:attrName>
                                        </p:attrNameLst>
                                      </p:cBhvr>
                                      <p:tavLst>
                                        <p:tav tm="0">
                                          <p:val>
                                            <p:strVal val="0-#ppt_w/2"/>
                                          </p:val>
                                        </p:tav>
                                        <p:tav tm="100000">
                                          <p:val>
                                            <p:strVal val="#ppt_x"/>
                                          </p:val>
                                        </p:tav>
                                      </p:tavLst>
                                    </p:anim>
                                    <p:anim calcmode="lin" valueType="num">
                                      <p:cBhvr additive="base">
                                        <p:cTn id="27" dur="1000" fill="hold"/>
                                        <p:tgtEl>
                                          <p:spTgt spid="573480"/>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49" presetClass="entr" presetSubtype="0" decel="100000" fill="hold" grpId="0" nodeType="afterEffect">
                                  <p:stCondLst>
                                    <p:cond delay="3000"/>
                                  </p:stCondLst>
                                  <p:childTnLst>
                                    <p:set>
                                      <p:cBhvr>
                                        <p:cTn id="30" dur="1" fill="hold">
                                          <p:stCondLst>
                                            <p:cond delay="0"/>
                                          </p:stCondLst>
                                        </p:cTn>
                                        <p:tgtEl>
                                          <p:spTgt spid="573458"/>
                                        </p:tgtEl>
                                        <p:attrNameLst>
                                          <p:attrName>style.visibility</p:attrName>
                                        </p:attrNameLst>
                                      </p:cBhvr>
                                      <p:to>
                                        <p:strVal val="visible"/>
                                      </p:to>
                                    </p:set>
                                    <p:anim calcmode="lin" valueType="num">
                                      <p:cBhvr>
                                        <p:cTn id="31" dur="1000" fill="hold"/>
                                        <p:tgtEl>
                                          <p:spTgt spid="573458"/>
                                        </p:tgtEl>
                                        <p:attrNameLst>
                                          <p:attrName>ppt_w</p:attrName>
                                        </p:attrNameLst>
                                      </p:cBhvr>
                                      <p:tavLst>
                                        <p:tav tm="0">
                                          <p:val>
                                            <p:fltVal val="0"/>
                                          </p:val>
                                        </p:tav>
                                        <p:tav tm="100000">
                                          <p:val>
                                            <p:strVal val="#ppt_w"/>
                                          </p:val>
                                        </p:tav>
                                      </p:tavLst>
                                    </p:anim>
                                    <p:anim calcmode="lin" valueType="num">
                                      <p:cBhvr>
                                        <p:cTn id="32" dur="1000" fill="hold"/>
                                        <p:tgtEl>
                                          <p:spTgt spid="573458"/>
                                        </p:tgtEl>
                                        <p:attrNameLst>
                                          <p:attrName>ppt_h</p:attrName>
                                        </p:attrNameLst>
                                      </p:cBhvr>
                                      <p:tavLst>
                                        <p:tav tm="0">
                                          <p:val>
                                            <p:fltVal val="0"/>
                                          </p:val>
                                        </p:tav>
                                        <p:tav tm="100000">
                                          <p:val>
                                            <p:strVal val="#ppt_h"/>
                                          </p:val>
                                        </p:tav>
                                      </p:tavLst>
                                    </p:anim>
                                    <p:anim calcmode="lin" valueType="num">
                                      <p:cBhvr>
                                        <p:cTn id="33" dur="1000" fill="hold"/>
                                        <p:tgtEl>
                                          <p:spTgt spid="573458"/>
                                        </p:tgtEl>
                                        <p:attrNameLst>
                                          <p:attrName>style.rotation</p:attrName>
                                        </p:attrNameLst>
                                      </p:cBhvr>
                                      <p:tavLst>
                                        <p:tav tm="0">
                                          <p:val>
                                            <p:fltVal val="360"/>
                                          </p:val>
                                        </p:tav>
                                        <p:tav tm="100000">
                                          <p:val>
                                            <p:fltVal val="0"/>
                                          </p:val>
                                        </p:tav>
                                      </p:tavLst>
                                    </p:anim>
                                    <p:animEffect transition="in" filter="fade">
                                      <p:cBhvr>
                                        <p:cTn id="34" dur="1000"/>
                                        <p:tgtEl>
                                          <p:spTgt spid="573458"/>
                                        </p:tgtEl>
                                      </p:cBhvr>
                                    </p:animEffect>
                                  </p:childTnLst>
                                </p:cTn>
                              </p:par>
                              <p:par>
                                <p:cTn id="35" presetID="49" presetClass="entr" presetSubtype="0" decel="100000" fill="hold" grpId="0" nodeType="withEffect">
                                  <p:stCondLst>
                                    <p:cond delay="3000"/>
                                  </p:stCondLst>
                                  <p:childTnLst>
                                    <p:set>
                                      <p:cBhvr>
                                        <p:cTn id="36" dur="1" fill="hold">
                                          <p:stCondLst>
                                            <p:cond delay="0"/>
                                          </p:stCondLst>
                                        </p:cTn>
                                        <p:tgtEl>
                                          <p:spTgt spid="573484"/>
                                        </p:tgtEl>
                                        <p:attrNameLst>
                                          <p:attrName>style.visibility</p:attrName>
                                        </p:attrNameLst>
                                      </p:cBhvr>
                                      <p:to>
                                        <p:strVal val="visible"/>
                                      </p:to>
                                    </p:set>
                                    <p:anim calcmode="lin" valueType="num">
                                      <p:cBhvr>
                                        <p:cTn id="37" dur="1000" fill="hold"/>
                                        <p:tgtEl>
                                          <p:spTgt spid="573484"/>
                                        </p:tgtEl>
                                        <p:attrNameLst>
                                          <p:attrName>ppt_w</p:attrName>
                                        </p:attrNameLst>
                                      </p:cBhvr>
                                      <p:tavLst>
                                        <p:tav tm="0">
                                          <p:val>
                                            <p:fltVal val="0"/>
                                          </p:val>
                                        </p:tav>
                                        <p:tav tm="100000">
                                          <p:val>
                                            <p:strVal val="#ppt_w"/>
                                          </p:val>
                                        </p:tav>
                                      </p:tavLst>
                                    </p:anim>
                                    <p:anim calcmode="lin" valueType="num">
                                      <p:cBhvr>
                                        <p:cTn id="38" dur="1000" fill="hold"/>
                                        <p:tgtEl>
                                          <p:spTgt spid="573484"/>
                                        </p:tgtEl>
                                        <p:attrNameLst>
                                          <p:attrName>ppt_h</p:attrName>
                                        </p:attrNameLst>
                                      </p:cBhvr>
                                      <p:tavLst>
                                        <p:tav tm="0">
                                          <p:val>
                                            <p:fltVal val="0"/>
                                          </p:val>
                                        </p:tav>
                                        <p:tav tm="100000">
                                          <p:val>
                                            <p:strVal val="#ppt_h"/>
                                          </p:val>
                                        </p:tav>
                                      </p:tavLst>
                                    </p:anim>
                                    <p:anim calcmode="lin" valueType="num">
                                      <p:cBhvr>
                                        <p:cTn id="39" dur="1000" fill="hold"/>
                                        <p:tgtEl>
                                          <p:spTgt spid="573484"/>
                                        </p:tgtEl>
                                        <p:attrNameLst>
                                          <p:attrName>style.rotation</p:attrName>
                                        </p:attrNameLst>
                                      </p:cBhvr>
                                      <p:tavLst>
                                        <p:tav tm="0">
                                          <p:val>
                                            <p:fltVal val="360"/>
                                          </p:val>
                                        </p:tav>
                                        <p:tav tm="100000">
                                          <p:val>
                                            <p:fltVal val="0"/>
                                          </p:val>
                                        </p:tav>
                                      </p:tavLst>
                                    </p:anim>
                                    <p:animEffect transition="in" filter="fade">
                                      <p:cBhvr>
                                        <p:cTn id="40" dur="1000"/>
                                        <p:tgtEl>
                                          <p:spTgt spid="573484"/>
                                        </p:tgtEl>
                                      </p:cBhvr>
                                    </p:animEffect>
                                  </p:childTnLst>
                                </p:cTn>
                              </p:par>
                              <p:par>
                                <p:cTn id="41" presetID="49" presetClass="entr" presetSubtype="0" decel="100000" fill="hold" grpId="0" nodeType="withEffect">
                                  <p:stCondLst>
                                    <p:cond delay="3000"/>
                                  </p:stCondLst>
                                  <p:childTnLst>
                                    <p:set>
                                      <p:cBhvr>
                                        <p:cTn id="42" dur="1" fill="hold">
                                          <p:stCondLst>
                                            <p:cond delay="0"/>
                                          </p:stCondLst>
                                        </p:cTn>
                                        <p:tgtEl>
                                          <p:spTgt spid="573483"/>
                                        </p:tgtEl>
                                        <p:attrNameLst>
                                          <p:attrName>style.visibility</p:attrName>
                                        </p:attrNameLst>
                                      </p:cBhvr>
                                      <p:to>
                                        <p:strVal val="visible"/>
                                      </p:to>
                                    </p:set>
                                    <p:anim calcmode="lin" valueType="num">
                                      <p:cBhvr>
                                        <p:cTn id="43" dur="1000" fill="hold"/>
                                        <p:tgtEl>
                                          <p:spTgt spid="573483"/>
                                        </p:tgtEl>
                                        <p:attrNameLst>
                                          <p:attrName>ppt_w</p:attrName>
                                        </p:attrNameLst>
                                      </p:cBhvr>
                                      <p:tavLst>
                                        <p:tav tm="0">
                                          <p:val>
                                            <p:fltVal val="0"/>
                                          </p:val>
                                        </p:tav>
                                        <p:tav tm="100000">
                                          <p:val>
                                            <p:strVal val="#ppt_w"/>
                                          </p:val>
                                        </p:tav>
                                      </p:tavLst>
                                    </p:anim>
                                    <p:anim calcmode="lin" valueType="num">
                                      <p:cBhvr>
                                        <p:cTn id="44" dur="1000" fill="hold"/>
                                        <p:tgtEl>
                                          <p:spTgt spid="573483"/>
                                        </p:tgtEl>
                                        <p:attrNameLst>
                                          <p:attrName>ppt_h</p:attrName>
                                        </p:attrNameLst>
                                      </p:cBhvr>
                                      <p:tavLst>
                                        <p:tav tm="0">
                                          <p:val>
                                            <p:fltVal val="0"/>
                                          </p:val>
                                        </p:tav>
                                        <p:tav tm="100000">
                                          <p:val>
                                            <p:strVal val="#ppt_h"/>
                                          </p:val>
                                        </p:tav>
                                      </p:tavLst>
                                    </p:anim>
                                    <p:anim calcmode="lin" valueType="num">
                                      <p:cBhvr>
                                        <p:cTn id="45" dur="1000" fill="hold"/>
                                        <p:tgtEl>
                                          <p:spTgt spid="573483"/>
                                        </p:tgtEl>
                                        <p:attrNameLst>
                                          <p:attrName>style.rotation</p:attrName>
                                        </p:attrNameLst>
                                      </p:cBhvr>
                                      <p:tavLst>
                                        <p:tav tm="0">
                                          <p:val>
                                            <p:fltVal val="360"/>
                                          </p:val>
                                        </p:tav>
                                        <p:tav tm="100000">
                                          <p:val>
                                            <p:fltVal val="0"/>
                                          </p:val>
                                        </p:tav>
                                      </p:tavLst>
                                    </p:anim>
                                    <p:animEffect transition="in" filter="fade">
                                      <p:cBhvr>
                                        <p:cTn id="46" dur="1000"/>
                                        <p:tgtEl>
                                          <p:spTgt spid="573483"/>
                                        </p:tgtEl>
                                      </p:cBhvr>
                                    </p:animEffect>
                                  </p:childTnLst>
                                </p:cTn>
                              </p:par>
                              <p:par>
                                <p:cTn id="47" presetID="49" presetClass="entr" presetSubtype="0" decel="100000" fill="hold" grpId="0" nodeType="withEffect">
                                  <p:stCondLst>
                                    <p:cond delay="3000"/>
                                  </p:stCondLst>
                                  <p:childTnLst>
                                    <p:set>
                                      <p:cBhvr>
                                        <p:cTn id="48" dur="1" fill="hold">
                                          <p:stCondLst>
                                            <p:cond delay="0"/>
                                          </p:stCondLst>
                                        </p:cTn>
                                        <p:tgtEl>
                                          <p:spTgt spid="573485"/>
                                        </p:tgtEl>
                                        <p:attrNameLst>
                                          <p:attrName>style.visibility</p:attrName>
                                        </p:attrNameLst>
                                      </p:cBhvr>
                                      <p:to>
                                        <p:strVal val="visible"/>
                                      </p:to>
                                    </p:set>
                                    <p:anim calcmode="lin" valueType="num">
                                      <p:cBhvr>
                                        <p:cTn id="49" dur="1000" fill="hold"/>
                                        <p:tgtEl>
                                          <p:spTgt spid="573485"/>
                                        </p:tgtEl>
                                        <p:attrNameLst>
                                          <p:attrName>ppt_w</p:attrName>
                                        </p:attrNameLst>
                                      </p:cBhvr>
                                      <p:tavLst>
                                        <p:tav tm="0">
                                          <p:val>
                                            <p:fltVal val="0"/>
                                          </p:val>
                                        </p:tav>
                                        <p:tav tm="100000">
                                          <p:val>
                                            <p:strVal val="#ppt_w"/>
                                          </p:val>
                                        </p:tav>
                                      </p:tavLst>
                                    </p:anim>
                                    <p:anim calcmode="lin" valueType="num">
                                      <p:cBhvr>
                                        <p:cTn id="50" dur="1000" fill="hold"/>
                                        <p:tgtEl>
                                          <p:spTgt spid="573485"/>
                                        </p:tgtEl>
                                        <p:attrNameLst>
                                          <p:attrName>ppt_h</p:attrName>
                                        </p:attrNameLst>
                                      </p:cBhvr>
                                      <p:tavLst>
                                        <p:tav tm="0">
                                          <p:val>
                                            <p:fltVal val="0"/>
                                          </p:val>
                                        </p:tav>
                                        <p:tav tm="100000">
                                          <p:val>
                                            <p:strVal val="#ppt_h"/>
                                          </p:val>
                                        </p:tav>
                                      </p:tavLst>
                                    </p:anim>
                                    <p:anim calcmode="lin" valueType="num">
                                      <p:cBhvr>
                                        <p:cTn id="51" dur="1000" fill="hold"/>
                                        <p:tgtEl>
                                          <p:spTgt spid="573485"/>
                                        </p:tgtEl>
                                        <p:attrNameLst>
                                          <p:attrName>style.rotation</p:attrName>
                                        </p:attrNameLst>
                                      </p:cBhvr>
                                      <p:tavLst>
                                        <p:tav tm="0">
                                          <p:val>
                                            <p:fltVal val="360"/>
                                          </p:val>
                                        </p:tav>
                                        <p:tav tm="100000">
                                          <p:val>
                                            <p:fltVal val="0"/>
                                          </p:val>
                                        </p:tav>
                                      </p:tavLst>
                                    </p:anim>
                                    <p:animEffect transition="in" filter="fade">
                                      <p:cBhvr>
                                        <p:cTn id="52" dur="1000"/>
                                        <p:tgtEl>
                                          <p:spTgt spid="57348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573481"/>
                                        </p:tgtEl>
                                        <p:attrNameLst>
                                          <p:attrName>style.visibility</p:attrName>
                                        </p:attrNameLst>
                                      </p:cBhvr>
                                      <p:to>
                                        <p:strVal val="visible"/>
                                      </p:to>
                                    </p:set>
                                    <p:anim calcmode="lin" valueType="num">
                                      <p:cBhvr additive="base">
                                        <p:cTn id="57" dur="1000" fill="hold"/>
                                        <p:tgtEl>
                                          <p:spTgt spid="573481"/>
                                        </p:tgtEl>
                                        <p:attrNameLst>
                                          <p:attrName>ppt_x</p:attrName>
                                        </p:attrNameLst>
                                      </p:cBhvr>
                                      <p:tavLst>
                                        <p:tav tm="0">
                                          <p:val>
                                            <p:strVal val="0-#ppt_w/2"/>
                                          </p:val>
                                        </p:tav>
                                        <p:tav tm="100000">
                                          <p:val>
                                            <p:strVal val="#ppt_x"/>
                                          </p:val>
                                        </p:tav>
                                      </p:tavLst>
                                    </p:anim>
                                    <p:anim calcmode="lin" valueType="num">
                                      <p:cBhvr additive="base">
                                        <p:cTn id="58" dur="1000" fill="hold"/>
                                        <p:tgtEl>
                                          <p:spTgt spid="573481"/>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9" presetClass="entr" presetSubtype="0" fill="hold" nodeType="afterEffect">
                                  <p:stCondLst>
                                    <p:cond delay="2000"/>
                                  </p:stCondLst>
                                  <p:childTnLst>
                                    <p:set>
                                      <p:cBhvr>
                                        <p:cTn id="61" dur="1" fill="hold">
                                          <p:stCondLst>
                                            <p:cond delay="0"/>
                                          </p:stCondLst>
                                        </p:cTn>
                                        <p:tgtEl>
                                          <p:spTgt spid="5"/>
                                        </p:tgtEl>
                                        <p:attrNameLst>
                                          <p:attrName>style.visibility</p:attrName>
                                        </p:attrNameLst>
                                      </p:cBhvr>
                                      <p:to>
                                        <p:strVal val="visible"/>
                                      </p:to>
                                    </p:set>
                                    <p:animEffect transition="in" filter="dissolve">
                                      <p:cBhvr>
                                        <p:cTn id="62" dur="1000"/>
                                        <p:tgtEl>
                                          <p:spTgt spid="5"/>
                                        </p:tgtEl>
                                      </p:cBhvr>
                                    </p:animEffect>
                                  </p:childTnLst>
                                </p:cTn>
                              </p:par>
                              <p:par>
                                <p:cTn id="63" presetID="9" presetClass="entr" presetSubtype="0" fill="hold" grpId="0" nodeType="withEffect">
                                  <p:stCondLst>
                                    <p:cond delay="2000"/>
                                  </p:stCondLst>
                                  <p:childTnLst>
                                    <p:set>
                                      <p:cBhvr>
                                        <p:cTn id="64" dur="1" fill="hold">
                                          <p:stCondLst>
                                            <p:cond delay="0"/>
                                          </p:stCondLst>
                                        </p:cTn>
                                        <p:tgtEl>
                                          <p:spTgt spid="573482"/>
                                        </p:tgtEl>
                                        <p:attrNameLst>
                                          <p:attrName>style.visibility</p:attrName>
                                        </p:attrNameLst>
                                      </p:cBhvr>
                                      <p:to>
                                        <p:strVal val="visible"/>
                                      </p:to>
                                    </p:set>
                                    <p:animEffect transition="in" filter="dissolve">
                                      <p:cBhvr>
                                        <p:cTn id="65" dur="1000"/>
                                        <p:tgtEl>
                                          <p:spTgt spid="573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2" grpId="0" animBg="1"/>
      <p:bldP spid="573458" grpId="0" animBg="1"/>
      <p:bldP spid="573459" grpId="0"/>
      <p:bldP spid="573480" grpId="0"/>
      <p:bldP spid="573481" grpId="0"/>
      <p:bldP spid="573483" grpId="0" animBg="1"/>
      <p:bldP spid="573484" grpId="0" animBg="1"/>
      <p:bldP spid="57348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8" name="Picture 2" descr="Remsen 017_000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700419" name="Picture 3" descr="Remsen 001_0001"/>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pic>
        <p:nvPicPr>
          <p:cNvPr id="700420" name="Picture 4" descr="Remsen 001_0002"/>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pic>
        <p:nvPicPr>
          <p:cNvPr id="700421" name="Picture 5" descr="Remsen 001_0003"/>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pic>
        <p:nvPicPr>
          <p:cNvPr id="700422" name="Picture 6" descr="Remsen 001_0004"/>
          <p:cNvPicPr>
            <a:picLocks noChangeAspect="1" noChangeArrowheads="1"/>
          </p:cNvPicPr>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pic>
        <p:nvPicPr>
          <p:cNvPr id="700423" name="Picture 7" descr="Remsen 001_0005"/>
          <p:cNvPicPr>
            <a:picLocks noChangeAspect="1" noChangeArrowheads="1"/>
          </p:cNvPicPr>
          <p:nvPr/>
        </p:nvPicPr>
        <p:blipFill>
          <a:blip r:embed="rId9" cstate="print"/>
          <a:srcRect/>
          <a:stretch>
            <a:fillRect/>
          </a:stretch>
        </p:blipFill>
        <p:spPr bwMode="auto">
          <a:xfrm>
            <a:off x="0" y="0"/>
            <a:ext cx="9144000" cy="6858000"/>
          </a:xfrm>
          <a:prstGeom prst="rect">
            <a:avLst/>
          </a:prstGeom>
          <a:noFill/>
          <a:ln w="9525">
            <a:noFill/>
            <a:miter lim="800000"/>
            <a:headEnd/>
            <a:tailEnd/>
          </a:ln>
        </p:spPr>
      </p:pic>
      <p:pic>
        <p:nvPicPr>
          <p:cNvPr id="700424" name="Picture 8" descr="Remsen 001_0006"/>
          <p:cNvPicPr>
            <a:picLocks noChangeAspect="1" noChangeArrowheads="1"/>
          </p:cNvPicPr>
          <p:nvPr/>
        </p:nvPicPr>
        <p:blipFill>
          <a:blip r:embed="rId10" cstate="print"/>
          <a:srcRect/>
          <a:stretch>
            <a:fillRect/>
          </a:stretch>
        </p:blipFill>
        <p:spPr bwMode="auto">
          <a:xfrm>
            <a:off x="0" y="0"/>
            <a:ext cx="9144000" cy="6858000"/>
          </a:xfrm>
          <a:prstGeom prst="rect">
            <a:avLst/>
          </a:prstGeom>
          <a:noFill/>
          <a:ln w="9525">
            <a:noFill/>
            <a:miter lim="800000"/>
            <a:headEnd/>
            <a:tailEnd/>
          </a:ln>
        </p:spPr>
      </p:pic>
      <p:pic>
        <p:nvPicPr>
          <p:cNvPr id="700425" name="Picture 9" descr="Remsen 001_0007"/>
          <p:cNvPicPr>
            <a:picLocks noChangeAspect="1" noChangeArrowheads="1"/>
          </p:cNvPicPr>
          <p:nvPr/>
        </p:nvPicPr>
        <p:blipFill>
          <a:blip r:embed="rId11" cstate="print"/>
          <a:srcRect/>
          <a:stretch>
            <a:fillRect/>
          </a:stretch>
        </p:blipFill>
        <p:spPr bwMode="auto">
          <a:xfrm>
            <a:off x="0" y="0"/>
            <a:ext cx="9144000" cy="6858000"/>
          </a:xfrm>
          <a:prstGeom prst="rect">
            <a:avLst/>
          </a:prstGeom>
          <a:noFill/>
          <a:ln w="9525">
            <a:noFill/>
            <a:miter lim="800000"/>
            <a:headEnd/>
            <a:tailEnd/>
          </a:ln>
        </p:spPr>
      </p:pic>
      <p:pic>
        <p:nvPicPr>
          <p:cNvPr id="700426" name="Picture 10" descr="Remsen 001_0008"/>
          <p:cNvPicPr>
            <a:picLocks noChangeAspect="1" noChangeArrowheads="1"/>
          </p:cNvPicPr>
          <p:nvPr/>
        </p:nvPicPr>
        <p:blipFill>
          <a:blip r:embed="rId12" cstate="print"/>
          <a:srcRect/>
          <a:stretch>
            <a:fillRect/>
          </a:stretch>
        </p:blipFill>
        <p:spPr bwMode="auto">
          <a:xfrm>
            <a:off x="0" y="0"/>
            <a:ext cx="9144000" cy="6858000"/>
          </a:xfrm>
          <a:prstGeom prst="rect">
            <a:avLst/>
          </a:prstGeom>
          <a:noFill/>
          <a:ln w="9525">
            <a:noFill/>
            <a:miter lim="800000"/>
            <a:headEnd/>
            <a:tailEnd/>
          </a:ln>
        </p:spPr>
      </p:pic>
      <p:pic>
        <p:nvPicPr>
          <p:cNvPr id="700427" name="Picture 11" descr="Remsen 001_0009"/>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pic>
        <p:nvPicPr>
          <p:cNvPr id="700428" name="Picture 12" descr="Remsen 007_0001"/>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pic>
        <p:nvPicPr>
          <p:cNvPr id="700429" name="Picture 13" descr="Remsen 010_0001"/>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pic>
        <p:nvPicPr>
          <p:cNvPr id="700430" name="Picture 14" descr="Remsen 011_0001"/>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pic>
        <p:nvPicPr>
          <p:cNvPr id="700431" name="Picture 15" descr="Remsen 015_0001"/>
          <p:cNvPicPr>
            <a:picLocks noChangeAspect="1" noChangeArrowheads="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pic>
        <p:nvPicPr>
          <p:cNvPr id="700432" name="Picture 16" descr="Remsen 015_0002"/>
          <p:cNvPicPr>
            <a:picLocks noChangeAspect="1" noChangeArrowheads="1"/>
          </p:cNvPicPr>
          <p:nvPr/>
        </p:nvPicPr>
        <p:blipFill>
          <a:blip r:embed="rId18" cstate="print"/>
          <a:srcRect/>
          <a:stretch>
            <a:fillRect/>
          </a:stretch>
        </p:blipFill>
        <p:spPr bwMode="auto">
          <a:xfrm>
            <a:off x="0" y="0"/>
            <a:ext cx="9144000" cy="6858000"/>
          </a:xfrm>
          <a:prstGeom prst="rect">
            <a:avLst/>
          </a:prstGeom>
          <a:noFill/>
          <a:ln w="9525">
            <a:noFill/>
            <a:miter lim="800000"/>
            <a:headEnd/>
            <a:tailEnd/>
          </a:ln>
        </p:spPr>
      </p:pic>
      <p:pic>
        <p:nvPicPr>
          <p:cNvPr id="700433" name="Picture 17" descr="beaker and flask"/>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64530" name="Text Box 18"/>
          <p:cNvSpPr txBox="1">
            <a:spLocks noChangeArrowheads="1"/>
          </p:cNvSpPr>
          <p:nvPr/>
        </p:nvSpPr>
        <p:spPr bwMode="auto">
          <a:xfrm>
            <a:off x="533400" y="6400800"/>
            <a:ext cx="7924800" cy="457200"/>
          </a:xfrm>
          <a:prstGeom prst="rect">
            <a:avLst/>
          </a:prstGeom>
          <a:noFill/>
          <a:ln w="9525">
            <a:noFill/>
            <a:miter lim="800000"/>
            <a:headEnd/>
            <a:tailEnd/>
          </a:ln>
        </p:spPr>
        <p:txBody>
          <a:bodyPr>
            <a:spAutoFit/>
          </a:bodyPr>
          <a:lstStyle/>
          <a:p>
            <a:pPr algn="ctr"/>
            <a:r>
              <a:rPr lang="en-US">
                <a:solidFill>
                  <a:schemeClr val="bg1"/>
                </a:solidFill>
              </a:rPr>
              <a:t>A </a:t>
            </a:r>
            <a:r>
              <a:rPr lang="en-US">
                <a:solidFill>
                  <a:srgbClr val="FF66FF"/>
                </a:solidFill>
              </a:rPr>
              <a:t>C</a:t>
            </a:r>
            <a:r>
              <a:rPr lang="en-US">
                <a:solidFill>
                  <a:srgbClr val="C98219"/>
                </a:solidFill>
              </a:rPr>
              <a:t>o</a:t>
            </a:r>
            <a:r>
              <a:rPr lang="en-US">
                <a:solidFill>
                  <a:srgbClr val="CC3300"/>
                </a:solidFill>
              </a:rPr>
              <a:t>l</a:t>
            </a:r>
            <a:r>
              <a:rPr lang="en-US">
                <a:solidFill>
                  <a:srgbClr val="663300"/>
                </a:solidFill>
              </a:rPr>
              <a:t>o</a:t>
            </a:r>
            <a:r>
              <a:rPr lang="en-US">
                <a:solidFill>
                  <a:schemeClr val="bg1"/>
                </a:solidFill>
              </a:rPr>
              <a:t>r</a:t>
            </a:r>
            <a:r>
              <a:rPr lang="en-US">
                <a:solidFill>
                  <a:srgbClr val="339966"/>
                </a:solidFill>
              </a:rPr>
              <a:t>f</a:t>
            </a:r>
            <a:r>
              <a:rPr lang="en-US">
                <a:solidFill>
                  <a:srgbClr val="008080"/>
                </a:solidFill>
              </a:rPr>
              <a:t>u</a:t>
            </a:r>
            <a:r>
              <a:rPr lang="en-US">
                <a:solidFill>
                  <a:schemeClr val="accent2"/>
                </a:solidFill>
              </a:rPr>
              <a:t>l</a:t>
            </a:r>
            <a:r>
              <a:rPr lang="en-US">
                <a:solidFill>
                  <a:schemeClr val="bg1"/>
                </a:solidFill>
              </a:rPr>
              <a:t> Demonstration:  The Remsen Reaction</a:t>
            </a:r>
          </a:p>
        </p:txBody>
      </p:sp>
      <p:sp>
        <p:nvSpPr>
          <p:cNvPr id="64531" name="AutoShape 20">
            <a:hlinkClick r:id="rId19"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700437" name="Remsen Demo.wmv">
            <a:hlinkClick r:id="" action="ppaction://media"/>
          </p:cNvPr>
          <p:cNvPicPr>
            <a:picLocks noRot="1" noChangeAspect="1" noChangeArrowheads="1"/>
          </p:cNvPicPr>
          <p:nvPr>
            <a:videoFile r:link="rId1"/>
          </p:nvPr>
        </p:nvPicPr>
        <p:blipFill>
          <a:blip r:embed="rId20" cstate="print"/>
          <a:srcRect/>
          <a:stretch>
            <a:fillRect/>
          </a:stretch>
        </p:blipFill>
        <p:spPr bwMode="auto">
          <a:xfrm>
            <a:off x="7689850" y="176213"/>
            <a:ext cx="1216025" cy="912812"/>
          </a:xfrm>
          <a:prstGeom prst="rect">
            <a:avLst/>
          </a:prstGeom>
          <a:noFill/>
          <a:ln w="9525">
            <a:noFill/>
            <a:miter lim="800000"/>
            <a:headEnd/>
            <a:tailEnd/>
          </a:ln>
        </p:spPr>
      </p:pic>
      <p:sp>
        <p:nvSpPr>
          <p:cNvPr id="700438" name="Text Box 22"/>
          <p:cNvSpPr txBox="1">
            <a:spLocks noChangeArrowheads="1"/>
          </p:cNvSpPr>
          <p:nvPr/>
        </p:nvSpPr>
        <p:spPr bwMode="auto">
          <a:xfrm>
            <a:off x="7764463" y="1052513"/>
            <a:ext cx="1101725" cy="517525"/>
          </a:xfrm>
          <a:prstGeom prst="rect">
            <a:avLst/>
          </a:prstGeom>
          <a:noFill/>
          <a:ln w="9525">
            <a:noFill/>
            <a:miter lim="800000"/>
            <a:headEnd/>
            <a:tailEnd/>
          </a:ln>
        </p:spPr>
        <p:txBody>
          <a:bodyPr wrap="none">
            <a:spAutoFit/>
          </a:bodyPr>
          <a:lstStyle/>
          <a:p>
            <a:pPr algn="ctr"/>
            <a:r>
              <a:rPr lang="en-US" sz="1400">
                <a:solidFill>
                  <a:srgbClr val="FF99CC"/>
                </a:solidFill>
              </a:rPr>
              <a:t>Click to see</a:t>
            </a:r>
          </a:p>
          <a:p>
            <a:pPr algn="ctr"/>
            <a:r>
              <a:rPr lang="en-US" sz="1400">
                <a:solidFill>
                  <a:srgbClr val="FF99CC"/>
                </a:solidFill>
              </a:rPr>
              <a:t>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00433"/>
                                        </p:tgtEl>
                                      </p:cBhvr>
                                    </p:animEffect>
                                    <p:set>
                                      <p:cBhvr>
                                        <p:cTn id="7" dur="1" fill="hold">
                                          <p:stCondLst>
                                            <p:cond delay="499"/>
                                          </p:stCondLst>
                                        </p:cTn>
                                        <p:tgtEl>
                                          <p:spTgt spid="70043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00419"/>
                                        </p:tgtEl>
                                        <p:attrNameLst>
                                          <p:attrName>style.visibility</p:attrName>
                                        </p:attrNameLst>
                                      </p:cBhvr>
                                      <p:to>
                                        <p:strVal val="visible"/>
                                      </p:to>
                                    </p:set>
                                    <p:animEffect transition="in" filter="fade">
                                      <p:cBhvr>
                                        <p:cTn id="11" dur="2000"/>
                                        <p:tgtEl>
                                          <p:spTgt spid="700419"/>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700420"/>
                                        </p:tgtEl>
                                        <p:attrNameLst>
                                          <p:attrName>style.visibility</p:attrName>
                                        </p:attrNameLst>
                                      </p:cBhvr>
                                      <p:to>
                                        <p:strVal val="visible"/>
                                      </p:to>
                                    </p:set>
                                    <p:animEffect transition="in" filter="fade">
                                      <p:cBhvr>
                                        <p:cTn id="15" dur="2000"/>
                                        <p:tgtEl>
                                          <p:spTgt spid="700420"/>
                                        </p:tgtEl>
                                      </p:cBhvr>
                                    </p:animEffect>
                                  </p:childTnLst>
                                </p:cTn>
                              </p:par>
                            </p:childTnLst>
                          </p:cTn>
                        </p:par>
                        <p:par>
                          <p:cTn id="16" fill="hold">
                            <p:stCondLst>
                              <p:cond delay="5500"/>
                            </p:stCondLst>
                            <p:childTnLst>
                              <p:par>
                                <p:cTn id="17" presetID="10" presetClass="entr" presetSubtype="0" fill="hold" nodeType="afterEffect">
                                  <p:stCondLst>
                                    <p:cond delay="500"/>
                                  </p:stCondLst>
                                  <p:childTnLst>
                                    <p:set>
                                      <p:cBhvr>
                                        <p:cTn id="18" dur="1" fill="hold">
                                          <p:stCondLst>
                                            <p:cond delay="0"/>
                                          </p:stCondLst>
                                        </p:cTn>
                                        <p:tgtEl>
                                          <p:spTgt spid="700421"/>
                                        </p:tgtEl>
                                        <p:attrNameLst>
                                          <p:attrName>style.visibility</p:attrName>
                                        </p:attrNameLst>
                                      </p:cBhvr>
                                      <p:to>
                                        <p:strVal val="visible"/>
                                      </p:to>
                                    </p:set>
                                    <p:animEffect transition="in" filter="fade">
                                      <p:cBhvr>
                                        <p:cTn id="19" dur="2000"/>
                                        <p:tgtEl>
                                          <p:spTgt spid="700421"/>
                                        </p:tgtEl>
                                      </p:cBhvr>
                                    </p:animEffect>
                                  </p:childTnLst>
                                </p:cTn>
                              </p:par>
                            </p:childTnLst>
                          </p:cTn>
                        </p:par>
                        <p:par>
                          <p:cTn id="20" fill="hold">
                            <p:stCondLst>
                              <p:cond delay="8000"/>
                            </p:stCondLst>
                            <p:childTnLst>
                              <p:par>
                                <p:cTn id="21" presetID="10" presetClass="entr" presetSubtype="0" fill="hold" nodeType="afterEffect">
                                  <p:stCondLst>
                                    <p:cond delay="500"/>
                                  </p:stCondLst>
                                  <p:childTnLst>
                                    <p:set>
                                      <p:cBhvr>
                                        <p:cTn id="22" dur="1" fill="hold">
                                          <p:stCondLst>
                                            <p:cond delay="0"/>
                                          </p:stCondLst>
                                        </p:cTn>
                                        <p:tgtEl>
                                          <p:spTgt spid="700422"/>
                                        </p:tgtEl>
                                        <p:attrNameLst>
                                          <p:attrName>style.visibility</p:attrName>
                                        </p:attrNameLst>
                                      </p:cBhvr>
                                      <p:to>
                                        <p:strVal val="visible"/>
                                      </p:to>
                                    </p:set>
                                    <p:animEffect transition="in" filter="fade">
                                      <p:cBhvr>
                                        <p:cTn id="23" dur="2000"/>
                                        <p:tgtEl>
                                          <p:spTgt spid="700422"/>
                                        </p:tgtEl>
                                      </p:cBhvr>
                                    </p:animEffect>
                                  </p:childTnLst>
                                </p:cTn>
                              </p:par>
                            </p:childTnLst>
                          </p:cTn>
                        </p:par>
                        <p:par>
                          <p:cTn id="24" fill="hold">
                            <p:stCondLst>
                              <p:cond delay="10500"/>
                            </p:stCondLst>
                            <p:childTnLst>
                              <p:par>
                                <p:cTn id="25" presetID="10" presetClass="entr" presetSubtype="0" fill="hold" nodeType="afterEffect">
                                  <p:stCondLst>
                                    <p:cond delay="500"/>
                                  </p:stCondLst>
                                  <p:childTnLst>
                                    <p:set>
                                      <p:cBhvr>
                                        <p:cTn id="26" dur="1" fill="hold">
                                          <p:stCondLst>
                                            <p:cond delay="0"/>
                                          </p:stCondLst>
                                        </p:cTn>
                                        <p:tgtEl>
                                          <p:spTgt spid="700423"/>
                                        </p:tgtEl>
                                        <p:attrNameLst>
                                          <p:attrName>style.visibility</p:attrName>
                                        </p:attrNameLst>
                                      </p:cBhvr>
                                      <p:to>
                                        <p:strVal val="visible"/>
                                      </p:to>
                                    </p:set>
                                    <p:animEffect transition="in" filter="fade">
                                      <p:cBhvr>
                                        <p:cTn id="27" dur="2000"/>
                                        <p:tgtEl>
                                          <p:spTgt spid="700423"/>
                                        </p:tgtEl>
                                      </p:cBhvr>
                                    </p:animEffect>
                                  </p:childTnLst>
                                </p:cTn>
                              </p:par>
                            </p:childTnLst>
                          </p:cTn>
                        </p:par>
                        <p:par>
                          <p:cTn id="28" fill="hold">
                            <p:stCondLst>
                              <p:cond delay="13000"/>
                            </p:stCondLst>
                            <p:childTnLst>
                              <p:par>
                                <p:cTn id="29" presetID="10" presetClass="entr" presetSubtype="0" fill="hold" nodeType="afterEffect">
                                  <p:stCondLst>
                                    <p:cond delay="500"/>
                                  </p:stCondLst>
                                  <p:childTnLst>
                                    <p:set>
                                      <p:cBhvr>
                                        <p:cTn id="30" dur="1" fill="hold">
                                          <p:stCondLst>
                                            <p:cond delay="0"/>
                                          </p:stCondLst>
                                        </p:cTn>
                                        <p:tgtEl>
                                          <p:spTgt spid="700424"/>
                                        </p:tgtEl>
                                        <p:attrNameLst>
                                          <p:attrName>style.visibility</p:attrName>
                                        </p:attrNameLst>
                                      </p:cBhvr>
                                      <p:to>
                                        <p:strVal val="visible"/>
                                      </p:to>
                                    </p:set>
                                    <p:animEffect transition="in" filter="fade">
                                      <p:cBhvr>
                                        <p:cTn id="31" dur="2000"/>
                                        <p:tgtEl>
                                          <p:spTgt spid="700424"/>
                                        </p:tgtEl>
                                      </p:cBhvr>
                                    </p:animEffect>
                                  </p:childTnLst>
                                </p:cTn>
                              </p:par>
                            </p:childTnLst>
                          </p:cTn>
                        </p:par>
                        <p:par>
                          <p:cTn id="32" fill="hold">
                            <p:stCondLst>
                              <p:cond delay="15500"/>
                            </p:stCondLst>
                            <p:childTnLst>
                              <p:par>
                                <p:cTn id="33" presetID="10" presetClass="entr" presetSubtype="0" fill="hold" nodeType="afterEffect">
                                  <p:stCondLst>
                                    <p:cond delay="500"/>
                                  </p:stCondLst>
                                  <p:childTnLst>
                                    <p:set>
                                      <p:cBhvr>
                                        <p:cTn id="34" dur="1" fill="hold">
                                          <p:stCondLst>
                                            <p:cond delay="0"/>
                                          </p:stCondLst>
                                        </p:cTn>
                                        <p:tgtEl>
                                          <p:spTgt spid="700425"/>
                                        </p:tgtEl>
                                        <p:attrNameLst>
                                          <p:attrName>style.visibility</p:attrName>
                                        </p:attrNameLst>
                                      </p:cBhvr>
                                      <p:to>
                                        <p:strVal val="visible"/>
                                      </p:to>
                                    </p:set>
                                    <p:animEffect transition="in" filter="fade">
                                      <p:cBhvr>
                                        <p:cTn id="35" dur="2000"/>
                                        <p:tgtEl>
                                          <p:spTgt spid="700425"/>
                                        </p:tgtEl>
                                      </p:cBhvr>
                                    </p:animEffect>
                                  </p:childTnLst>
                                </p:cTn>
                              </p:par>
                            </p:childTnLst>
                          </p:cTn>
                        </p:par>
                        <p:par>
                          <p:cTn id="36" fill="hold">
                            <p:stCondLst>
                              <p:cond delay="18000"/>
                            </p:stCondLst>
                            <p:childTnLst>
                              <p:par>
                                <p:cTn id="37" presetID="10" presetClass="entr" presetSubtype="0" fill="hold" nodeType="afterEffect">
                                  <p:stCondLst>
                                    <p:cond delay="500"/>
                                  </p:stCondLst>
                                  <p:childTnLst>
                                    <p:set>
                                      <p:cBhvr>
                                        <p:cTn id="38" dur="1" fill="hold">
                                          <p:stCondLst>
                                            <p:cond delay="0"/>
                                          </p:stCondLst>
                                        </p:cTn>
                                        <p:tgtEl>
                                          <p:spTgt spid="700426"/>
                                        </p:tgtEl>
                                        <p:attrNameLst>
                                          <p:attrName>style.visibility</p:attrName>
                                        </p:attrNameLst>
                                      </p:cBhvr>
                                      <p:to>
                                        <p:strVal val="visible"/>
                                      </p:to>
                                    </p:set>
                                    <p:animEffect transition="in" filter="fade">
                                      <p:cBhvr>
                                        <p:cTn id="39" dur="2000"/>
                                        <p:tgtEl>
                                          <p:spTgt spid="700426"/>
                                        </p:tgtEl>
                                      </p:cBhvr>
                                    </p:animEffect>
                                  </p:childTnLst>
                                </p:cTn>
                              </p:par>
                            </p:childTnLst>
                          </p:cTn>
                        </p:par>
                        <p:par>
                          <p:cTn id="40" fill="hold">
                            <p:stCondLst>
                              <p:cond delay="20500"/>
                            </p:stCondLst>
                            <p:childTnLst>
                              <p:par>
                                <p:cTn id="41" presetID="10" presetClass="entr" presetSubtype="0" fill="hold" nodeType="afterEffect">
                                  <p:stCondLst>
                                    <p:cond delay="500"/>
                                  </p:stCondLst>
                                  <p:childTnLst>
                                    <p:set>
                                      <p:cBhvr>
                                        <p:cTn id="42" dur="1" fill="hold">
                                          <p:stCondLst>
                                            <p:cond delay="0"/>
                                          </p:stCondLst>
                                        </p:cTn>
                                        <p:tgtEl>
                                          <p:spTgt spid="700427"/>
                                        </p:tgtEl>
                                        <p:attrNameLst>
                                          <p:attrName>style.visibility</p:attrName>
                                        </p:attrNameLst>
                                      </p:cBhvr>
                                      <p:to>
                                        <p:strVal val="visible"/>
                                      </p:to>
                                    </p:set>
                                    <p:animEffect transition="in" filter="fade">
                                      <p:cBhvr>
                                        <p:cTn id="43" dur="2000"/>
                                        <p:tgtEl>
                                          <p:spTgt spid="700427"/>
                                        </p:tgtEl>
                                      </p:cBhvr>
                                    </p:animEffect>
                                  </p:childTnLst>
                                </p:cTn>
                              </p:par>
                            </p:childTnLst>
                          </p:cTn>
                        </p:par>
                        <p:par>
                          <p:cTn id="44" fill="hold">
                            <p:stCondLst>
                              <p:cond delay="23000"/>
                            </p:stCondLst>
                            <p:childTnLst>
                              <p:par>
                                <p:cTn id="45" presetID="10" presetClass="entr" presetSubtype="0" fill="hold" nodeType="afterEffect">
                                  <p:stCondLst>
                                    <p:cond delay="500"/>
                                  </p:stCondLst>
                                  <p:childTnLst>
                                    <p:set>
                                      <p:cBhvr>
                                        <p:cTn id="46" dur="1" fill="hold">
                                          <p:stCondLst>
                                            <p:cond delay="0"/>
                                          </p:stCondLst>
                                        </p:cTn>
                                        <p:tgtEl>
                                          <p:spTgt spid="700428"/>
                                        </p:tgtEl>
                                        <p:attrNameLst>
                                          <p:attrName>style.visibility</p:attrName>
                                        </p:attrNameLst>
                                      </p:cBhvr>
                                      <p:to>
                                        <p:strVal val="visible"/>
                                      </p:to>
                                    </p:set>
                                    <p:animEffect transition="in" filter="fade">
                                      <p:cBhvr>
                                        <p:cTn id="47" dur="2000"/>
                                        <p:tgtEl>
                                          <p:spTgt spid="700428"/>
                                        </p:tgtEl>
                                      </p:cBhvr>
                                    </p:animEffect>
                                  </p:childTnLst>
                                </p:cTn>
                              </p:par>
                            </p:childTnLst>
                          </p:cTn>
                        </p:par>
                        <p:par>
                          <p:cTn id="48" fill="hold">
                            <p:stCondLst>
                              <p:cond delay="25500"/>
                            </p:stCondLst>
                            <p:childTnLst>
                              <p:par>
                                <p:cTn id="49" presetID="10" presetClass="entr" presetSubtype="0" fill="hold" nodeType="afterEffect">
                                  <p:stCondLst>
                                    <p:cond delay="500"/>
                                  </p:stCondLst>
                                  <p:childTnLst>
                                    <p:set>
                                      <p:cBhvr>
                                        <p:cTn id="50" dur="1" fill="hold">
                                          <p:stCondLst>
                                            <p:cond delay="0"/>
                                          </p:stCondLst>
                                        </p:cTn>
                                        <p:tgtEl>
                                          <p:spTgt spid="700429"/>
                                        </p:tgtEl>
                                        <p:attrNameLst>
                                          <p:attrName>style.visibility</p:attrName>
                                        </p:attrNameLst>
                                      </p:cBhvr>
                                      <p:to>
                                        <p:strVal val="visible"/>
                                      </p:to>
                                    </p:set>
                                    <p:animEffect transition="in" filter="fade">
                                      <p:cBhvr>
                                        <p:cTn id="51" dur="2000"/>
                                        <p:tgtEl>
                                          <p:spTgt spid="700429"/>
                                        </p:tgtEl>
                                      </p:cBhvr>
                                    </p:animEffect>
                                  </p:childTnLst>
                                </p:cTn>
                              </p:par>
                            </p:childTnLst>
                          </p:cTn>
                        </p:par>
                        <p:par>
                          <p:cTn id="52" fill="hold">
                            <p:stCondLst>
                              <p:cond delay="28000"/>
                            </p:stCondLst>
                            <p:childTnLst>
                              <p:par>
                                <p:cTn id="53" presetID="10" presetClass="entr" presetSubtype="0" fill="hold" nodeType="afterEffect">
                                  <p:stCondLst>
                                    <p:cond delay="500"/>
                                  </p:stCondLst>
                                  <p:childTnLst>
                                    <p:set>
                                      <p:cBhvr>
                                        <p:cTn id="54" dur="1" fill="hold">
                                          <p:stCondLst>
                                            <p:cond delay="0"/>
                                          </p:stCondLst>
                                        </p:cTn>
                                        <p:tgtEl>
                                          <p:spTgt spid="700430"/>
                                        </p:tgtEl>
                                        <p:attrNameLst>
                                          <p:attrName>style.visibility</p:attrName>
                                        </p:attrNameLst>
                                      </p:cBhvr>
                                      <p:to>
                                        <p:strVal val="visible"/>
                                      </p:to>
                                    </p:set>
                                    <p:animEffect transition="in" filter="fade">
                                      <p:cBhvr>
                                        <p:cTn id="55" dur="2000"/>
                                        <p:tgtEl>
                                          <p:spTgt spid="700430"/>
                                        </p:tgtEl>
                                      </p:cBhvr>
                                    </p:animEffect>
                                  </p:childTnLst>
                                </p:cTn>
                              </p:par>
                            </p:childTnLst>
                          </p:cTn>
                        </p:par>
                        <p:par>
                          <p:cTn id="56" fill="hold">
                            <p:stCondLst>
                              <p:cond delay="30500"/>
                            </p:stCondLst>
                            <p:childTnLst>
                              <p:par>
                                <p:cTn id="57" presetID="10" presetClass="entr" presetSubtype="0" fill="hold" nodeType="afterEffect">
                                  <p:stCondLst>
                                    <p:cond delay="500"/>
                                  </p:stCondLst>
                                  <p:childTnLst>
                                    <p:set>
                                      <p:cBhvr>
                                        <p:cTn id="58" dur="1" fill="hold">
                                          <p:stCondLst>
                                            <p:cond delay="0"/>
                                          </p:stCondLst>
                                        </p:cTn>
                                        <p:tgtEl>
                                          <p:spTgt spid="700431"/>
                                        </p:tgtEl>
                                        <p:attrNameLst>
                                          <p:attrName>style.visibility</p:attrName>
                                        </p:attrNameLst>
                                      </p:cBhvr>
                                      <p:to>
                                        <p:strVal val="visible"/>
                                      </p:to>
                                    </p:set>
                                    <p:animEffect transition="in" filter="fade">
                                      <p:cBhvr>
                                        <p:cTn id="59" dur="2000"/>
                                        <p:tgtEl>
                                          <p:spTgt spid="700431"/>
                                        </p:tgtEl>
                                      </p:cBhvr>
                                    </p:animEffect>
                                  </p:childTnLst>
                                </p:cTn>
                              </p:par>
                            </p:childTnLst>
                          </p:cTn>
                        </p:par>
                        <p:par>
                          <p:cTn id="60" fill="hold">
                            <p:stCondLst>
                              <p:cond delay="33000"/>
                            </p:stCondLst>
                            <p:childTnLst>
                              <p:par>
                                <p:cTn id="61" presetID="10" presetClass="entr" presetSubtype="0" fill="hold" nodeType="afterEffect">
                                  <p:stCondLst>
                                    <p:cond delay="500"/>
                                  </p:stCondLst>
                                  <p:childTnLst>
                                    <p:set>
                                      <p:cBhvr>
                                        <p:cTn id="62" dur="1" fill="hold">
                                          <p:stCondLst>
                                            <p:cond delay="0"/>
                                          </p:stCondLst>
                                        </p:cTn>
                                        <p:tgtEl>
                                          <p:spTgt spid="700432"/>
                                        </p:tgtEl>
                                        <p:attrNameLst>
                                          <p:attrName>style.visibility</p:attrName>
                                        </p:attrNameLst>
                                      </p:cBhvr>
                                      <p:to>
                                        <p:strVal val="visible"/>
                                      </p:to>
                                    </p:set>
                                    <p:animEffect transition="in" filter="fade">
                                      <p:cBhvr>
                                        <p:cTn id="63" dur="2000"/>
                                        <p:tgtEl>
                                          <p:spTgt spid="700432"/>
                                        </p:tgtEl>
                                      </p:cBhvr>
                                    </p:animEffect>
                                  </p:childTnLst>
                                </p:cTn>
                              </p:par>
                            </p:childTnLst>
                          </p:cTn>
                        </p:par>
                        <p:par>
                          <p:cTn id="64" fill="hold">
                            <p:stCondLst>
                              <p:cond delay="35500"/>
                            </p:stCondLst>
                            <p:childTnLst>
                              <p:par>
                                <p:cTn id="65" presetID="1" presetClass="entr" presetSubtype="0" fill="hold" nodeType="afterEffect">
                                  <p:stCondLst>
                                    <p:cond delay="0"/>
                                  </p:stCondLst>
                                  <p:childTnLst>
                                    <p:set>
                                      <p:cBhvr>
                                        <p:cTn id="66" dur="1" fill="hold">
                                          <p:stCondLst>
                                            <p:cond delay="0"/>
                                          </p:stCondLst>
                                        </p:cTn>
                                        <p:tgtEl>
                                          <p:spTgt spid="7004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700437"/>
                                        </p:tgtEl>
                                        <p:attrNameLst>
                                          <p:attrName>style.visibility</p:attrName>
                                        </p:attrNameLst>
                                      </p:cBhvr>
                                      <p:to>
                                        <p:strVal val="visible"/>
                                      </p:to>
                                    </p:set>
                                    <p:animEffect transition="in" filter="dissolve">
                                      <p:cBhvr>
                                        <p:cTn id="71" dur="500"/>
                                        <p:tgtEl>
                                          <p:spTgt spid="700437"/>
                                        </p:tgtEl>
                                      </p:cBhvr>
                                    </p:animEffect>
                                  </p:childTnLst>
                                </p:cTn>
                              </p:par>
                              <p:par>
                                <p:cTn id="72" presetID="47" presetClass="entr" presetSubtype="0" fill="hold" grpId="0" nodeType="withEffect">
                                  <p:stCondLst>
                                    <p:cond delay="0"/>
                                  </p:stCondLst>
                                  <p:childTnLst>
                                    <p:set>
                                      <p:cBhvr>
                                        <p:cTn id="73" dur="1" fill="hold">
                                          <p:stCondLst>
                                            <p:cond delay="0"/>
                                          </p:stCondLst>
                                        </p:cTn>
                                        <p:tgtEl>
                                          <p:spTgt spid="700438"/>
                                        </p:tgtEl>
                                        <p:attrNameLst>
                                          <p:attrName>style.visibility</p:attrName>
                                        </p:attrNameLst>
                                      </p:cBhvr>
                                      <p:to>
                                        <p:strVal val="visible"/>
                                      </p:to>
                                    </p:set>
                                    <p:animEffect transition="in" filter="fade">
                                      <p:cBhvr>
                                        <p:cTn id="74" dur="2000"/>
                                        <p:tgtEl>
                                          <p:spTgt spid="700438"/>
                                        </p:tgtEl>
                                      </p:cBhvr>
                                    </p:animEffect>
                                    <p:anim calcmode="lin" valueType="num">
                                      <p:cBhvr>
                                        <p:cTn id="75" dur="2000" fill="hold"/>
                                        <p:tgtEl>
                                          <p:spTgt spid="700438"/>
                                        </p:tgtEl>
                                        <p:attrNameLst>
                                          <p:attrName>ppt_x</p:attrName>
                                        </p:attrNameLst>
                                      </p:cBhvr>
                                      <p:tavLst>
                                        <p:tav tm="0">
                                          <p:val>
                                            <p:strVal val="#ppt_x"/>
                                          </p:val>
                                        </p:tav>
                                        <p:tav tm="100000">
                                          <p:val>
                                            <p:strVal val="#ppt_x"/>
                                          </p:val>
                                        </p:tav>
                                      </p:tavLst>
                                    </p:anim>
                                    <p:anim calcmode="lin" valueType="num">
                                      <p:cBhvr>
                                        <p:cTn id="76" dur="2000" fill="hold"/>
                                        <p:tgtEl>
                                          <p:spTgt spid="7004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700437"/>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700437"/>
                                        </p:tgtEl>
                                      </p:cBhvr>
                                    </p:cmd>
                                  </p:childTnLst>
                                </p:cTn>
                              </p:par>
                            </p:childTnLst>
                          </p:cTn>
                        </p:par>
                      </p:childTnLst>
                    </p:cTn>
                  </p:par>
                </p:childTnLst>
              </p:cTn>
              <p:nextCondLst>
                <p:cond evt="onClick" delay="0">
                  <p:tgtEl>
                    <p:spTgt spid="700437"/>
                  </p:tgtEl>
                </p:cond>
              </p:nextCondLst>
            </p:seq>
            <p:video fullScrn="1">
              <p:cMediaNode showWhenStopped="0">
                <p:cTn id="82" fill="hold" display="0">
                  <p:stCondLst>
                    <p:cond delay="indefinite"/>
                  </p:stCondLst>
                  <p:endCondLst>
                    <p:cond evt="onNext" delay="0">
                      <p:tgtEl>
                        <p:sldTgt/>
                      </p:tgtEl>
                    </p:cond>
                    <p:cond evt="onPrev" delay="0">
                      <p:tgtEl>
                        <p:sldTgt/>
                      </p:tgtEl>
                    </p:cond>
                  </p:endCondLst>
                </p:cTn>
                <p:tgtEl>
                  <p:spTgt spid="700437"/>
                </p:tgtEl>
              </p:cMediaNode>
            </p:video>
          </p:childTnLst>
        </p:cTn>
      </p:par>
    </p:tnLst>
    <p:bldLst>
      <p:bldP spid="700438"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6172200" y="5410200"/>
            <a:ext cx="1752600" cy="1143000"/>
            <a:chOff x="3888" y="3408"/>
            <a:chExt cx="1104" cy="720"/>
          </a:xfrm>
        </p:grpSpPr>
        <p:grpSp>
          <p:nvGrpSpPr>
            <p:cNvPr id="22571" name="Group 38"/>
            <p:cNvGrpSpPr>
              <a:grpSpLocks/>
            </p:cNvGrpSpPr>
            <p:nvPr/>
          </p:nvGrpSpPr>
          <p:grpSpPr bwMode="auto">
            <a:xfrm>
              <a:off x="4080" y="3408"/>
              <a:ext cx="816" cy="720"/>
              <a:chOff x="4080" y="3408"/>
              <a:chExt cx="816" cy="720"/>
            </a:xfrm>
          </p:grpSpPr>
          <p:sp>
            <p:nvSpPr>
              <p:cNvPr id="22573" name="Rectangle 39"/>
              <p:cNvSpPr>
                <a:spLocks noChangeArrowheads="1"/>
              </p:cNvSpPr>
              <p:nvPr/>
            </p:nvSpPr>
            <p:spPr bwMode="auto">
              <a:xfrm>
                <a:off x="4080" y="3552"/>
                <a:ext cx="576" cy="432"/>
              </a:xfrm>
              <a:prstGeom prst="rect">
                <a:avLst/>
              </a:prstGeom>
              <a:noFill/>
              <a:ln w="9525">
                <a:noFill/>
                <a:miter lim="800000"/>
                <a:headEnd/>
                <a:tailEnd/>
              </a:ln>
            </p:spPr>
            <p:txBody>
              <a:bodyPr/>
              <a:lstStyle/>
              <a:p>
                <a:pPr marL="342900" indent="-342900">
                  <a:spcBef>
                    <a:spcPct val="20000"/>
                  </a:spcBef>
                </a:pPr>
                <a:r>
                  <a:rPr lang="en-US" sz="3200"/>
                  <a:t>x = </a:t>
                </a:r>
              </a:p>
            </p:txBody>
          </p:sp>
          <p:sp>
            <p:nvSpPr>
              <p:cNvPr id="22574" name="Rectangle 40"/>
              <p:cNvSpPr>
                <a:spLocks noChangeArrowheads="1"/>
              </p:cNvSpPr>
              <p:nvPr/>
            </p:nvSpPr>
            <p:spPr bwMode="auto">
              <a:xfrm>
                <a:off x="4512" y="3408"/>
                <a:ext cx="288" cy="432"/>
              </a:xfrm>
              <a:prstGeom prst="rect">
                <a:avLst/>
              </a:prstGeom>
              <a:noFill/>
              <a:ln w="9525">
                <a:noFill/>
                <a:miter lim="800000"/>
                <a:headEnd/>
                <a:tailEnd/>
              </a:ln>
            </p:spPr>
            <p:txBody>
              <a:bodyPr/>
              <a:lstStyle/>
              <a:p>
                <a:pPr marL="342900" indent="-342900">
                  <a:spcBef>
                    <a:spcPct val="20000"/>
                  </a:spcBef>
                </a:pPr>
                <a:r>
                  <a:rPr lang="en-US" sz="3200"/>
                  <a:t>8</a:t>
                </a:r>
              </a:p>
            </p:txBody>
          </p:sp>
          <p:sp>
            <p:nvSpPr>
              <p:cNvPr id="22575" name="Rectangle 41"/>
              <p:cNvSpPr>
                <a:spLocks noChangeArrowheads="1"/>
              </p:cNvSpPr>
              <p:nvPr/>
            </p:nvSpPr>
            <p:spPr bwMode="auto">
              <a:xfrm>
                <a:off x="4512" y="3696"/>
                <a:ext cx="288" cy="432"/>
              </a:xfrm>
              <a:prstGeom prst="rect">
                <a:avLst/>
              </a:prstGeom>
              <a:noFill/>
              <a:ln w="9525">
                <a:noFill/>
                <a:miter lim="800000"/>
                <a:headEnd/>
                <a:tailEnd/>
              </a:ln>
            </p:spPr>
            <p:txBody>
              <a:bodyPr/>
              <a:lstStyle/>
              <a:p>
                <a:pPr marL="342900" indent="-342900">
                  <a:spcBef>
                    <a:spcPct val="20000"/>
                  </a:spcBef>
                </a:pPr>
                <a:r>
                  <a:rPr lang="en-US" sz="3200"/>
                  <a:t>7 </a:t>
                </a:r>
              </a:p>
            </p:txBody>
          </p:sp>
          <p:sp>
            <p:nvSpPr>
              <p:cNvPr id="22576" name="Rectangle 42"/>
              <p:cNvSpPr>
                <a:spLocks noChangeArrowheads="1"/>
              </p:cNvSpPr>
              <p:nvPr/>
            </p:nvSpPr>
            <p:spPr bwMode="auto">
              <a:xfrm>
                <a:off x="4464" y="3408"/>
                <a:ext cx="432" cy="336"/>
              </a:xfrm>
              <a:prstGeom prst="rect">
                <a:avLst/>
              </a:prstGeom>
              <a:noFill/>
              <a:ln w="9525">
                <a:noFill/>
                <a:miter lim="800000"/>
                <a:headEnd/>
                <a:tailEnd/>
              </a:ln>
            </p:spPr>
            <p:txBody>
              <a:bodyPr/>
              <a:lstStyle/>
              <a:p>
                <a:pPr marL="342900" indent="-342900">
                  <a:spcBef>
                    <a:spcPct val="20000"/>
                  </a:spcBef>
                </a:pPr>
                <a:r>
                  <a:rPr lang="en-US" sz="3200"/>
                  <a:t>__ </a:t>
                </a:r>
              </a:p>
            </p:txBody>
          </p:sp>
        </p:grpSp>
        <p:sp>
          <p:nvSpPr>
            <p:cNvPr id="22572" name="Rectangle 43"/>
            <p:cNvSpPr>
              <a:spLocks noChangeArrowheads="1"/>
            </p:cNvSpPr>
            <p:nvPr/>
          </p:nvSpPr>
          <p:spPr bwMode="auto">
            <a:xfrm>
              <a:off x="3888" y="3408"/>
              <a:ext cx="1104" cy="672"/>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grpSp>
      <p:sp>
        <p:nvSpPr>
          <p:cNvPr id="22533" name="Rectangle 2"/>
          <p:cNvSpPr>
            <a:spLocks noGrp="1" noChangeArrowheads="1"/>
          </p:cNvSpPr>
          <p:nvPr>
            <p:ph type="title"/>
          </p:nvPr>
        </p:nvSpPr>
        <p:spPr>
          <a:xfrm>
            <a:off x="685800" y="304800"/>
            <a:ext cx="7772400" cy="1143000"/>
          </a:xfrm>
        </p:spPr>
        <p:txBody>
          <a:bodyPr/>
          <a:lstStyle/>
          <a:p>
            <a:pPr eaLnBrk="1" hangingPunct="1"/>
            <a:r>
              <a:rPr lang="en-US" sz="4000" i="1" smtClean="0">
                <a:latin typeface="Arial" charset="0"/>
              </a:rPr>
              <a:t>Basic Algebra</a:t>
            </a:r>
          </a:p>
        </p:txBody>
      </p:sp>
      <p:sp>
        <p:nvSpPr>
          <p:cNvPr id="22534" name="Rectangle 3"/>
          <p:cNvSpPr>
            <a:spLocks noGrp="1" noChangeArrowheads="1"/>
          </p:cNvSpPr>
          <p:nvPr>
            <p:ph type="body" sz="half" idx="1"/>
          </p:nvPr>
        </p:nvSpPr>
        <p:spPr>
          <a:xfrm>
            <a:off x="609600" y="1447800"/>
            <a:ext cx="2133600" cy="533400"/>
          </a:xfrm>
        </p:spPr>
        <p:txBody>
          <a:bodyPr/>
          <a:lstStyle/>
          <a:p>
            <a:pPr eaLnBrk="1" hangingPunct="1">
              <a:buFontTx/>
              <a:buNone/>
            </a:pPr>
            <a:r>
              <a:rPr lang="en-US" sz="2800" smtClean="0">
                <a:latin typeface="Arial" charset="0"/>
              </a:rPr>
              <a:t>Solve for x.</a:t>
            </a:r>
          </a:p>
        </p:txBody>
      </p:sp>
      <p:sp>
        <p:nvSpPr>
          <p:cNvPr id="22535" name="Rectangle 4"/>
          <p:cNvSpPr>
            <a:spLocks noChangeArrowheads="1"/>
          </p:cNvSpPr>
          <p:nvPr/>
        </p:nvSpPr>
        <p:spPr bwMode="auto">
          <a:xfrm>
            <a:off x="6324600" y="1447800"/>
            <a:ext cx="1524000" cy="685800"/>
          </a:xfrm>
          <a:prstGeom prst="rect">
            <a:avLst/>
          </a:prstGeom>
          <a:noFill/>
          <a:ln w="9525">
            <a:noFill/>
            <a:miter lim="800000"/>
            <a:headEnd/>
            <a:tailEnd/>
          </a:ln>
        </p:spPr>
        <p:txBody>
          <a:bodyPr/>
          <a:lstStyle/>
          <a:p>
            <a:pPr marL="342900" indent="-342900">
              <a:spcBef>
                <a:spcPct val="20000"/>
              </a:spcBef>
            </a:pPr>
            <a:r>
              <a:rPr lang="en-US" sz="3200"/>
              <a:t>8 = 7 x</a:t>
            </a:r>
          </a:p>
        </p:txBody>
      </p:sp>
      <p:grpSp>
        <p:nvGrpSpPr>
          <p:cNvPr id="4" name="Group 5"/>
          <p:cNvGrpSpPr>
            <a:grpSpLocks/>
          </p:cNvGrpSpPr>
          <p:nvPr/>
        </p:nvGrpSpPr>
        <p:grpSpPr bwMode="auto">
          <a:xfrm>
            <a:off x="6096000" y="4267200"/>
            <a:ext cx="1981200" cy="1066800"/>
            <a:chOff x="3888" y="3264"/>
            <a:chExt cx="1248" cy="672"/>
          </a:xfrm>
        </p:grpSpPr>
        <p:sp>
          <p:nvSpPr>
            <p:cNvPr id="22566" name="Rectangle 6"/>
            <p:cNvSpPr>
              <a:spLocks noChangeArrowheads="1"/>
            </p:cNvSpPr>
            <p:nvPr/>
          </p:nvSpPr>
          <p:spPr bwMode="auto">
            <a:xfrm>
              <a:off x="3984" y="3264"/>
              <a:ext cx="960" cy="432"/>
            </a:xfrm>
            <a:prstGeom prst="rect">
              <a:avLst/>
            </a:prstGeom>
            <a:noFill/>
            <a:ln w="9525">
              <a:noFill/>
              <a:miter lim="800000"/>
              <a:headEnd/>
              <a:tailEnd/>
            </a:ln>
          </p:spPr>
          <p:txBody>
            <a:bodyPr/>
            <a:lstStyle/>
            <a:p>
              <a:pPr marL="342900" indent="-342900">
                <a:spcBef>
                  <a:spcPct val="20000"/>
                </a:spcBef>
              </a:pPr>
              <a:r>
                <a:rPr lang="en-US" sz="3200"/>
                <a:t>8 = 7 x</a:t>
              </a:r>
            </a:p>
          </p:txBody>
        </p:sp>
        <p:grpSp>
          <p:nvGrpSpPr>
            <p:cNvPr id="22567" name="Group 7"/>
            <p:cNvGrpSpPr>
              <a:grpSpLocks/>
            </p:cNvGrpSpPr>
            <p:nvPr/>
          </p:nvGrpSpPr>
          <p:grpSpPr bwMode="auto">
            <a:xfrm>
              <a:off x="3888" y="3504"/>
              <a:ext cx="528" cy="432"/>
              <a:chOff x="2880" y="2640"/>
              <a:chExt cx="528" cy="432"/>
            </a:xfrm>
          </p:grpSpPr>
          <p:graphicFrame>
            <p:nvGraphicFramePr>
              <p:cNvPr id="22531" name="Object 8"/>
              <p:cNvGraphicFramePr>
                <a:graphicFrameLocks noChangeAspect="1"/>
              </p:cNvGraphicFramePr>
              <p:nvPr/>
            </p:nvGraphicFramePr>
            <p:xfrm>
              <a:off x="2880" y="2688"/>
              <a:ext cx="288" cy="288"/>
            </p:xfrm>
            <a:graphic>
              <a:graphicData uri="http://schemas.openxmlformats.org/presentationml/2006/ole">
                <p:oleObj spid="_x0000_s22531" name="Equation" r:id="rId4" imgW="126720" imgH="126720" progId="Equation.3">
                  <p:embed/>
                </p:oleObj>
              </a:graphicData>
            </a:graphic>
          </p:graphicFrame>
          <p:sp>
            <p:nvSpPr>
              <p:cNvPr id="22570" name="Rectangle 9"/>
              <p:cNvSpPr>
                <a:spLocks noChangeArrowheads="1"/>
              </p:cNvSpPr>
              <p:nvPr/>
            </p:nvSpPr>
            <p:spPr bwMode="auto">
              <a:xfrm>
                <a:off x="3120" y="2640"/>
                <a:ext cx="288" cy="432"/>
              </a:xfrm>
              <a:prstGeom prst="rect">
                <a:avLst/>
              </a:prstGeom>
              <a:noFill/>
              <a:ln w="9525">
                <a:noFill/>
                <a:miter lim="800000"/>
                <a:headEnd/>
                <a:tailEnd/>
              </a:ln>
            </p:spPr>
            <p:txBody>
              <a:bodyPr/>
              <a:lstStyle/>
              <a:p>
                <a:pPr marL="342900" indent="-342900">
                  <a:spcBef>
                    <a:spcPct val="20000"/>
                  </a:spcBef>
                </a:pPr>
                <a:r>
                  <a:rPr lang="en-US" sz="3200"/>
                  <a:t>7</a:t>
                </a:r>
              </a:p>
            </p:txBody>
          </p:sp>
        </p:grpSp>
        <p:grpSp>
          <p:nvGrpSpPr>
            <p:cNvPr id="22568" name="Group 10"/>
            <p:cNvGrpSpPr>
              <a:grpSpLocks/>
            </p:cNvGrpSpPr>
            <p:nvPr/>
          </p:nvGrpSpPr>
          <p:grpSpPr bwMode="auto">
            <a:xfrm>
              <a:off x="4608" y="3504"/>
              <a:ext cx="528" cy="432"/>
              <a:chOff x="2880" y="2640"/>
              <a:chExt cx="528" cy="432"/>
            </a:xfrm>
          </p:grpSpPr>
          <p:graphicFrame>
            <p:nvGraphicFramePr>
              <p:cNvPr id="22530" name="Object 11"/>
              <p:cNvGraphicFramePr>
                <a:graphicFrameLocks noChangeAspect="1"/>
              </p:cNvGraphicFramePr>
              <p:nvPr/>
            </p:nvGraphicFramePr>
            <p:xfrm>
              <a:off x="2880" y="2688"/>
              <a:ext cx="288" cy="288"/>
            </p:xfrm>
            <a:graphic>
              <a:graphicData uri="http://schemas.openxmlformats.org/presentationml/2006/ole">
                <p:oleObj spid="_x0000_s22530" name="Equation" r:id="rId5" imgW="126720" imgH="126720" progId="Equation.3">
                  <p:embed/>
                </p:oleObj>
              </a:graphicData>
            </a:graphic>
          </p:graphicFrame>
          <p:sp>
            <p:nvSpPr>
              <p:cNvPr id="22569" name="Rectangle 12"/>
              <p:cNvSpPr>
                <a:spLocks noChangeArrowheads="1"/>
              </p:cNvSpPr>
              <p:nvPr/>
            </p:nvSpPr>
            <p:spPr bwMode="auto">
              <a:xfrm>
                <a:off x="3120" y="2640"/>
                <a:ext cx="288" cy="432"/>
              </a:xfrm>
              <a:prstGeom prst="rect">
                <a:avLst/>
              </a:prstGeom>
              <a:noFill/>
              <a:ln w="9525">
                <a:noFill/>
                <a:miter lim="800000"/>
                <a:headEnd/>
                <a:tailEnd/>
              </a:ln>
            </p:spPr>
            <p:txBody>
              <a:bodyPr/>
              <a:lstStyle/>
              <a:p>
                <a:pPr marL="342900" indent="-342900">
                  <a:spcBef>
                    <a:spcPct val="20000"/>
                  </a:spcBef>
                </a:pPr>
                <a:r>
                  <a:rPr lang="en-US" sz="3200"/>
                  <a:t>7</a:t>
                </a:r>
              </a:p>
            </p:txBody>
          </p:sp>
        </p:grpSp>
      </p:grpSp>
      <p:sp>
        <p:nvSpPr>
          <p:cNvPr id="574477" name="Line 13"/>
          <p:cNvSpPr>
            <a:spLocks noChangeShapeType="1"/>
          </p:cNvSpPr>
          <p:nvPr/>
        </p:nvSpPr>
        <p:spPr bwMode="auto">
          <a:xfrm>
            <a:off x="7086600" y="2514600"/>
            <a:ext cx="304800" cy="304800"/>
          </a:xfrm>
          <a:prstGeom prst="line">
            <a:avLst/>
          </a:prstGeom>
          <a:noFill/>
          <a:ln w="19050">
            <a:solidFill>
              <a:srgbClr val="FF0000"/>
            </a:solidFill>
            <a:round/>
            <a:headEnd/>
            <a:tailEnd/>
          </a:ln>
        </p:spPr>
        <p:txBody>
          <a:bodyPr/>
          <a:lstStyle/>
          <a:p>
            <a:endParaRPr lang="en-US"/>
          </a:p>
        </p:txBody>
      </p:sp>
      <p:sp>
        <p:nvSpPr>
          <p:cNvPr id="574478" name="Rectangle 14"/>
          <p:cNvSpPr>
            <a:spLocks noChangeArrowheads="1"/>
          </p:cNvSpPr>
          <p:nvPr/>
        </p:nvSpPr>
        <p:spPr bwMode="auto">
          <a:xfrm>
            <a:off x="685800" y="2133600"/>
            <a:ext cx="4800600" cy="1828800"/>
          </a:xfrm>
          <a:prstGeom prst="rect">
            <a:avLst/>
          </a:prstGeom>
          <a:noFill/>
          <a:ln w="9525">
            <a:noFill/>
            <a:miter lim="800000"/>
            <a:headEnd/>
            <a:tailEnd/>
          </a:ln>
        </p:spPr>
        <p:txBody>
          <a:bodyPr/>
          <a:lstStyle/>
          <a:p>
            <a:pPr marL="342900" indent="-342900">
              <a:spcBef>
                <a:spcPct val="20000"/>
              </a:spcBef>
            </a:pPr>
            <a:r>
              <a:rPr lang="en-US" sz="2800"/>
              <a:t>x and 7 are connected by multiplication. Separate them using the opposite function: division. </a:t>
            </a:r>
          </a:p>
        </p:txBody>
      </p:sp>
      <p:grpSp>
        <p:nvGrpSpPr>
          <p:cNvPr id="7" name="Group 15"/>
          <p:cNvGrpSpPr>
            <a:grpSpLocks/>
          </p:cNvGrpSpPr>
          <p:nvPr/>
        </p:nvGrpSpPr>
        <p:grpSpPr bwMode="auto">
          <a:xfrm>
            <a:off x="5562600" y="1981200"/>
            <a:ext cx="3200400" cy="1524000"/>
            <a:chOff x="3456" y="1584"/>
            <a:chExt cx="2016" cy="960"/>
          </a:xfrm>
        </p:grpSpPr>
        <p:grpSp>
          <p:nvGrpSpPr>
            <p:cNvPr id="22551" name="Group 16"/>
            <p:cNvGrpSpPr>
              <a:grpSpLocks/>
            </p:cNvGrpSpPr>
            <p:nvPr/>
          </p:nvGrpSpPr>
          <p:grpSpPr bwMode="auto">
            <a:xfrm>
              <a:off x="4752" y="1584"/>
              <a:ext cx="720" cy="960"/>
              <a:chOff x="1488" y="3456"/>
              <a:chExt cx="720" cy="960"/>
            </a:xfrm>
          </p:grpSpPr>
          <p:sp>
            <p:nvSpPr>
              <p:cNvPr id="22560" name="Rectangle 17"/>
              <p:cNvSpPr>
                <a:spLocks noChangeArrowheads="1"/>
              </p:cNvSpPr>
              <p:nvPr/>
            </p:nvSpPr>
            <p:spPr bwMode="auto">
              <a:xfrm>
                <a:off x="1488" y="3456"/>
                <a:ext cx="288" cy="864"/>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sp>
            <p:nvSpPr>
              <p:cNvPr id="22561" name="Rectangle 18"/>
              <p:cNvSpPr>
                <a:spLocks noChangeArrowheads="1"/>
              </p:cNvSpPr>
              <p:nvPr/>
            </p:nvSpPr>
            <p:spPr bwMode="auto">
              <a:xfrm>
                <a:off x="1824" y="3456"/>
                <a:ext cx="336" cy="960"/>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grpSp>
            <p:nvGrpSpPr>
              <p:cNvPr id="22562" name="Group 19"/>
              <p:cNvGrpSpPr>
                <a:grpSpLocks/>
              </p:cNvGrpSpPr>
              <p:nvPr/>
            </p:nvGrpSpPr>
            <p:grpSpPr bwMode="auto">
              <a:xfrm>
                <a:off x="1584" y="3552"/>
                <a:ext cx="624" cy="720"/>
                <a:chOff x="1584" y="3552"/>
                <a:chExt cx="624" cy="720"/>
              </a:xfrm>
            </p:grpSpPr>
            <p:sp>
              <p:nvSpPr>
                <p:cNvPr id="22563" name="Rectangle 20"/>
                <p:cNvSpPr>
                  <a:spLocks noChangeArrowheads="1"/>
                </p:cNvSpPr>
                <p:nvPr/>
              </p:nvSpPr>
              <p:spPr bwMode="auto">
                <a:xfrm>
                  <a:off x="1584" y="3552"/>
                  <a:ext cx="624"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__</a:t>
                  </a:r>
                </a:p>
              </p:txBody>
            </p:sp>
            <p:sp>
              <p:nvSpPr>
                <p:cNvPr id="22564" name="Rectangle 21"/>
                <p:cNvSpPr>
                  <a:spLocks noChangeArrowheads="1"/>
                </p:cNvSpPr>
                <p:nvPr/>
              </p:nvSpPr>
              <p:spPr bwMode="auto">
                <a:xfrm>
                  <a:off x="1680" y="3552"/>
                  <a:ext cx="240" cy="336"/>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1</a:t>
                  </a:r>
                </a:p>
              </p:txBody>
            </p:sp>
            <p:sp>
              <p:nvSpPr>
                <p:cNvPr id="22565" name="Rectangle 22"/>
                <p:cNvSpPr>
                  <a:spLocks noChangeArrowheads="1"/>
                </p:cNvSpPr>
                <p:nvPr/>
              </p:nvSpPr>
              <p:spPr bwMode="auto">
                <a:xfrm>
                  <a:off x="1680" y="3840"/>
                  <a:ext cx="480"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7</a:t>
                  </a:r>
                </a:p>
              </p:txBody>
            </p:sp>
          </p:grpSp>
        </p:grpSp>
        <p:sp>
          <p:nvSpPr>
            <p:cNvPr id="22552" name="Rectangle 23"/>
            <p:cNvSpPr>
              <a:spLocks noChangeArrowheads="1"/>
            </p:cNvSpPr>
            <p:nvPr/>
          </p:nvSpPr>
          <p:spPr bwMode="auto">
            <a:xfrm>
              <a:off x="3936" y="1824"/>
              <a:ext cx="960"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8 = 7 x</a:t>
              </a:r>
            </a:p>
          </p:txBody>
        </p:sp>
        <p:grpSp>
          <p:nvGrpSpPr>
            <p:cNvPr id="22553" name="Group 24"/>
            <p:cNvGrpSpPr>
              <a:grpSpLocks/>
            </p:cNvGrpSpPr>
            <p:nvPr/>
          </p:nvGrpSpPr>
          <p:grpSpPr bwMode="auto">
            <a:xfrm>
              <a:off x="3456" y="1584"/>
              <a:ext cx="720" cy="960"/>
              <a:chOff x="1488" y="3456"/>
              <a:chExt cx="720" cy="960"/>
            </a:xfrm>
          </p:grpSpPr>
          <p:sp>
            <p:nvSpPr>
              <p:cNvPr id="22554" name="Rectangle 25"/>
              <p:cNvSpPr>
                <a:spLocks noChangeArrowheads="1"/>
              </p:cNvSpPr>
              <p:nvPr/>
            </p:nvSpPr>
            <p:spPr bwMode="auto">
              <a:xfrm>
                <a:off x="1488" y="3456"/>
                <a:ext cx="288" cy="864"/>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sp>
            <p:nvSpPr>
              <p:cNvPr id="22555" name="Rectangle 26"/>
              <p:cNvSpPr>
                <a:spLocks noChangeArrowheads="1"/>
              </p:cNvSpPr>
              <p:nvPr/>
            </p:nvSpPr>
            <p:spPr bwMode="auto">
              <a:xfrm>
                <a:off x="1824" y="3456"/>
                <a:ext cx="336" cy="960"/>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grpSp>
            <p:nvGrpSpPr>
              <p:cNvPr id="22556" name="Group 27"/>
              <p:cNvGrpSpPr>
                <a:grpSpLocks/>
              </p:cNvGrpSpPr>
              <p:nvPr/>
            </p:nvGrpSpPr>
            <p:grpSpPr bwMode="auto">
              <a:xfrm>
                <a:off x="1584" y="3552"/>
                <a:ext cx="624" cy="720"/>
                <a:chOff x="1584" y="3552"/>
                <a:chExt cx="624" cy="720"/>
              </a:xfrm>
            </p:grpSpPr>
            <p:sp>
              <p:nvSpPr>
                <p:cNvPr id="22557" name="Rectangle 28"/>
                <p:cNvSpPr>
                  <a:spLocks noChangeArrowheads="1"/>
                </p:cNvSpPr>
                <p:nvPr/>
              </p:nvSpPr>
              <p:spPr bwMode="auto">
                <a:xfrm>
                  <a:off x="1584" y="3552"/>
                  <a:ext cx="624"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__</a:t>
                  </a:r>
                </a:p>
              </p:txBody>
            </p:sp>
            <p:sp>
              <p:nvSpPr>
                <p:cNvPr id="22558" name="Rectangle 29"/>
                <p:cNvSpPr>
                  <a:spLocks noChangeArrowheads="1"/>
                </p:cNvSpPr>
                <p:nvPr/>
              </p:nvSpPr>
              <p:spPr bwMode="auto">
                <a:xfrm>
                  <a:off x="1680" y="3552"/>
                  <a:ext cx="240" cy="336"/>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1</a:t>
                  </a:r>
                </a:p>
              </p:txBody>
            </p:sp>
            <p:sp>
              <p:nvSpPr>
                <p:cNvPr id="22559" name="Rectangle 30"/>
                <p:cNvSpPr>
                  <a:spLocks noChangeArrowheads="1"/>
                </p:cNvSpPr>
                <p:nvPr/>
              </p:nvSpPr>
              <p:spPr bwMode="auto">
                <a:xfrm>
                  <a:off x="1680" y="3840"/>
                  <a:ext cx="480"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7</a:t>
                  </a:r>
                </a:p>
              </p:txBody>
            </p:sp>
          </p:grpSp>
        </p:grpSp>
      </p:grpSp>
      <p:grpSp>
        <p:nvGrpSpPr>
          <p:cNvPr id="12" name="Group 31"/>
          <p:cNvGrpSpPr>
            <a:grpSpLocks/>
          </p:cNvGrpSpPr>
          <p:nvPr/>
        </p:nvGrpSpPr>
        <p:grpSpPr bwMode="auto">
          <a:xfrm>
            <a:off x="6629400" y="3352800"/>
            <a:ext cx="838200" cy="685800"/>
            <a:chOff x="2544" y="3264"/>
            <a:chExt cx="528" cy="432"/>
          </a:xfrm>
        </p:grpSpPr>
        <p:sp>
          <p:nvSpPr>
            <p:cNvPr id="22548" name="Rectangle 32"/>
            <p:cNvSpPr>
              <a:spLocks noChangeArrowheads="1"/>
            </p:cNvSpPr>
            <p:nvPr/>
          </p:nvSpPr>
          <p:spPr bwMode="auto">
            <a:xfrm>
              <a:off x="2544" y="3264"/>
              <a:ext cx="528" cy="432"/>
            </a:xfrm>
            <a:prstGeom prst="rect">
              <a:avLst/>
            </a:prstGeom>
            <a:noFill/>
            <a:ln w="9525">
              <a:noFill/>
              <a:miter lim="800000"/>
              <a:headEnd/>
              <a:tailEnd/>
            </a:ln>
          </p:spPr>
          <p:txBody>
            <a:bodyPr/>
            <a:lstStyle/>
            <a:p>
              <a:pPr marL="342900" indent="-342900">
                <a:spcBef>
                  <a:spcPct val="20000"/>
                </a:spcBef>
              </a:pPr>
              <a:r>
                <a:rPr lang="en-US" sz="3200"/>
                <a:t>(or)</a:t>
              </a:r>
            </a:p>
          </p:txBody>
        </p:sp>
        <p:sp>
          <p:nvSpPr>
            <p:cNvPr id="22549" name="Line 33"/>
            <p:cNvSpPr>
              <a:spLocks noChangeShapeType="1"/>
            </p:cNvSpPr>
            <p:nvPr/>
          </p:nvSpPr>
          <p:spPr bwMode="auto">
            <a:xfrm>
              <a:off x="2640" y="3648"/>
              <a:ext cx="336" cy="0"/>
            </a:xfrm>
            <a:prstGeom prst="line">
              <a:avLst/>
            </a:prstGeom>
            <a:noFill/>
            <a:ln w="9525">
              <a:solidFill>
                <a:schemeClr val="tx1"/>
              </a:solidFill>
              <a:round/>
              <a:headEnd/>
              <a:tailEnd/>
            </a:ln>
          </p:spPr>
          <p:txBody>
            <a:bodyPr/>
            <a:lstStyle/>
            <a:p>
              <a:endParaRPr lang="en-US"/>
            </a:p>
          </p:txBody>
        </p:sp>
        <p:sp>
          <p:nvSpPr>
            <p:cNvPr id="22550" name="Line 34"/>
            <p:cNvSpPr>
              <a:spLocks noChangeShapeType="1"/>
            </p:cNvSpPr>
            <p:nvPr/>
          </p:nvSpPr>
          <p:spPr bwMode="auto">
            <a:xfrm>
              <a:off x="2640" y="3696"/>
              <a:ext cx="336" cy="0"/>
            </a:xfrm>
            <a:prstGeom prst="line">
              <a:avLst/>
            </a:prstGeom>
            <a:noFill/>
            <a:ln w="9525">
              <a:solidFill>
                <a:schemeClr val="tx1"/>
              </a:solidFill>
              <a:round/>
              <a:headEnd/>
              <a:tailEnd/>
            </a:ln>
          </p:spPr>
          <p:txBody>
            <a:bodyPr/>
            <a:lstStyle/>
            <a:p>
              <a:endParaRPr lang="en-US"/>
            </a:p>
          </p:txBody>
        </p:sp>
      </p:grpSp>
      <p:sp>
        <p:nvSpPr>
          <p:cNvPr id="574499" name="Rectangle 35"/>
          <p:cNvSpPr>
            <a:spLocks noChangeArrowheads="1"/>
          </p:cNvSpPr>
          <p:nvPr/>
        </p:nvSpPr>
        <p:spPr bwMode="auto">
          <a:xfrm>
            <a:off x="609600" y="4343400"/>
            <a:ext cx="4191000" cy="990600"/>
          </a:xfrm>
          <a:prstGeom prst="rect">
            <a:avLst/>
          </a:prstGeom>
          <a:noFill/>
          <a:ln w="9525">
            <a:noFill/>
            <a:miter lim="800000"/>
            <a:headEnd/>
            <a:tailEnd/>
          </a:ln>
        </p:spPr>
        <p:txBody>
          <a:bodyPr/>
          <a:lstStyle/>
          <a:p>
            <a:pPr marL="342900" indent="-342900">
              <a:spcBef>
                <a:spcPct val="20000"/>
              </a:spcBef>
            </a:pPr>
            <a:r>
              <a:rPr lang="en-US" sz="2800"/>
              <a:t>The two 7’s cancel on the right, </a:t>
            </a:r>
          </a:p>
        </p:txBody>
      </p:sp>
      <p:sp>
        <p:nvSpPr>
          <p:cNvPr id="574500" name="Text Box 36"/>
          <p:cNvSpPr txBox="1">
            <a:spLocks noChangeArrowheads="1"/>
          </p:cNvSpPr>
          <p:nvPr/>
        </p:nvSpPr>
        <p:spPr bwMode="auto">
          <a:xfrm>
            <a:off x="1162050" y="5334000"/>
            <a:ext cx="2876550" cy="519113"/>
          </a:xfrm>
          <a:prstGeom prst="rect">
            <a:avLst/>
          </a:prstGeom>
          <a:noFill/>
          <a:ln w="9525">
            <a:noFill/>
            <a:miter lim="800000"/>
            <a:headEnd/>
            <a:tailEnd/>
          </a:ln>
        </p:spPr>
        <p:txBody>
          <a:bodyPr wrap="none">
            <a:spAutoFit/>
          </a:bodyPr>
          <a:lstStyle/>
          <a:p>
            <a:r>
              <a:rPr lang="en-US" sz="2800"/>
              <a:t>leaving us with…</a:t>
            </a:r>
          </a:p>
        </p:txBody>
      </p:sp>
      <p:sp>
        <p:nvSpPr>
          <p:cNvPr id="574508" name="Line 44"/>
          <p:cNvSpPr>
            <a:spLocks noChangeShapeType="1"/>
          </p:cNvSpPr>
          <p:nvPr/>
        </p:nvSpPr>
        <p:spPr bwMode="auto">
          <a:xfrm>
            <a:off x="7620000" y="4800600"/>
            <a:ext cx="304800" cy="304800"/>
          </a:xfrm>
          <a:prstGeom prst="line">
            <a:avLst/>
          </a:prstGeom>
          <a:noFill/>
          <a:ln w="19050">
            <a:solidFill>
              <a:srgbClr val="FF0000"/>
            </a:solidFill>
            <a:round/>
            <a:headEnd/>
            <a:tailEnd/>
          </a:ln>
        </p:spPr>
        <p:txBody>
          <a:bodyPr/>
          <a:lstStyle/>
          <a:p>
            <a:endParaRPr lang="en-US"/>
          </a:p>
        </p:txBody>
      </p:sp>
      <p:sp>
        <p:nvSpPr>
          <p:cNvPr id="574509" name="Line 45"/>
          <p:cNvSpPr>
            <a:spLocks noChangeShapeType="1"/>
          </p:cNvSpPr>
          <p:nvPr/>
        </p:nvSpPr>
        <p:spPr bwMode="auto">
          <a:xfrm>
            <a:off x="7924800" y="2743200"/>
            <a:ext cx="304800" cy="304800"/>
          </a:xfrm>
          <a:prstGeom prst="line">
            <a:avLst/>
          </a:prstGeom>
          <a:noFill/>
          <a:ln w="19050">
            <a:solidFill>
              <a:srgbClr val="FF0000"/>
            </a:solidFill>
            <a:round/>
            <a:headEnd/>
            <a:tailEnd/>
          </a:ln>
        </p:spPr>
        <p:txBody>
          <a:bodyPr/>
          <a:lstStyle/>
          <a:p>
            <a:endParaRPr lang="en-US"/>
          </a:p>
        </p:txBody>
      </p:sp>
      <p:sp>
        <p:nvSpPr>
          <p:cNvPr id="574510" name="Line 46"/>
          <p:cNvSpPr>
            <a:spLocks noChangeShapeType="1"/>
          </p:cNvSpPr>
          <p:nvPr/>
        </p:nvSpPr>
        <p:spPr bwMode="auto">
          <a:xfrm>
            <a:off x="7010400" y="4419600"/>
            <a:ext cx="304800" cy="304800"/>
          </a:xfrm>
          <a:prstGeom prst="line">
            <a:avLst/>
          </a:prstGeom>
          <a:noFill/>
          <a:ln w="19050">
            <a:solidFill>
              <a:srgbClr val="FF0000"/>
            </a:solidFill>
            <a:round/>
            <a:headEnd/>
            <a:tailEnd/>
          </a:ln>
        </p:spPr>
        <p:txBody>
          <a:bodyPr/>
          <a:lstStyle/>
          <a:p>
            <a:endParaRPr lang="en-US"/>
          </a:p>
        </p:txBody>
      </p:sp>
      <p:sp>
        <p:nvSpPr>
          <p:cNvPr id="22546" name="Rectangle 47"/>
          <p:cNvSpPr>
            <a:spLocks noChangeArrowheads="1"/>
          </p:cNvSpPr>
          <p:nvPr/>
        </p:nvSpPr>
        <p:spPr bwMode="auto">
          <a:xfrm>
            <a:off x="6172200" y="1447800"/>
            <a:ext cx="1676400" cy="609600"/>
          </a:xfrm>
          <a:prstGeom prst="rect">
            <a:avLst/>
          </a:prstGeom>
          <a:solidFill>
            <a:schemeClr val="bg1">
              <a:alpha val="0"/>
            </a:schemeClr>
          </a:solidFill>
          <a:ln w="9525">
            <a:solidFill>
              <a:schemeClr val="tx1"/>
            </a:solidFill>
            <a:miter lim="800000"/>
            <a:headEnd/>
            <a:tailEnd/>
          </a:ln>
        </p:spPr>
        <p:txBody>
          <a:bodyPr wrap="none" anchor="ctr"/>
          <a:lstStyle/>
          <a:p>
            <a:endParaRPr lang="en-US"/>
          </a:p>
        </p:txBody>
      </p:sp>
      <p:sp>
        <p:nvSpPr>
          <p:cNvPr id="22547" name="AutoShape 4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4478"/>
                                        </p:tgtEl>
                                        <p:attrNameLst>
                                          <p:attrName>style.visibility</p:attrName>
                                        </p:attrNameLst>
                                      </p:cBhvr>
                                      <p:to>
                                        <p:strVal val="visible"/>
                                      </p:to>
                                    </p:set>
                                    <p:anim calcmode="lin" valueType="num">
                                      <p:cBhvr additive="base">
                                        <p:cTn id="7" dur="1000" fill="hold"/>
                                        <p:tgtEl>
                                          <p:spTgt spid="574478"/>
                                        </p:tgtEl>
                                        <p:attrNameLst>
                                          <p:attrName>ppt_x</p:attrName>
                                        </p:attrNameLst>
                                      </p:cBhvr>
                                      <p:tavLst>
                                        <p:tav tm="0">
                                          <p:val>
                                            <p:strVal val="0-#ppt_w/2"/>
                                          </p:val>
                                        </p:tav>
                                        <p:tav tm="100000">
                                          <p:val>
                                            <p:strVal val="#ppt_x"/>
                                          </p:val>
                                        </p:tav>
                                      </p:tavLst>
                                    </p:anim>
                                    <p:anim calcmode="lin" valueType="num">
                                      <p:cBhvr additive="base">
                                        <p:cTn id="8" dur="1000" fill="hold"/>
                                        <p:tgtEl>
                                          <p:spTgt spid="5744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1000"/>
                                        <p:tgtEl>
                                          <p:spTgt spid="7"/>
                                        </p:tgtEl>
                                      </p:cBhvr>
                                    </p:animEffect>
                                  </p:childTnLst>
                                </p:cTn>
                              </p:par>
                            </p:childTnLst>
                          </p:cTn>
                        </p:par>
                        <p:par>
                          <p:cTn id="14" fill="hold">
                            <p:stCondLst>
                              <p:cond delay="1000"/>
                            </p:stCondLst>
                            <p:childTnLst>
                              <p:par>
                                <p:cTn id="15" presetID="9" presetClass="entr" presetSubtype="0" fill="hold" nodeType="afterEffect">
                                  <p:stCondLst>
                                    <p:cond delay="300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1000"/>
                                        <p:tgtEl>
                                          <p:spTgt spid="12"/>
                                        </p:tgtEl>
                                      </p:cBhvr>
                                    </p:animEffect>
                                  </p:childTnLst>
                                </p:cTn>
                              </p:par>
                            </p:childTnLst>
                          </p:cTn>
                        </p:par>
                        <p:par>
                          <p:cTn id="18" fill="hold">
                            <p:stCondLst>
                              <p:cond delay="5000"/>
                            </p:stCondLst>
                            <p:childTnLst>
                              <p:par>
                                <p:cTn id="19" presetID="9" presetClass="entr" presetSubtype="0" fill="hold" nodeType="afterEffect">
                                  <p:stCondLst>
                                    <p:cond delay="300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74499"/>
                                        </p:tgtEl>
                                        <p:attrNameLst>
                                          <p:attrName>style.visibility</p:attrName>
                                        </p:attrNameLst>
                                      </p:cBhvr>
                                      <p:to>
                                        <p:strVal val="visible"/>
                                      </p:to>
                                    </p:set>
                                    <p:anim calcmode="lin" valueType="num">
                                      <p:cBhvr additive="base">
                                        <p:cTn id="26" dur="1000" fill="hold"/>
                                        <p:tgtEl>
                                          <p:spTgt spid="574499"/>
                                        </p:tgtEl>
                                        <p:attrNameLst>
                                          <p:attrName>ppt_x</p:attrName>
                                        </p:attrNameLst>
                                      </p:cBhvr>
                                      <p:tavLst>
                                        <p:tav tm="0">
                                          <p:val>
                                            <p:strVal val="0-#ppt_w/2"/>
                                          </p:val>
                                        </p:tav>
                                        <p:tav tm="100000">
                                          <p:val>
                                            <p:strVal val="#ppt_x"/>
                                          </p:val>
                                        </p:tav>
                                      </p:tavLst>
                                    </p:anim>
                                    <p:anim calcmode="lin" valueType="num">
                                      <p:cBhvr additive="base">
                                        <p:cTn id="27" dur="1000" fill="hold"/>
                                        <p:tgtEl>
                                          <p:spTgt spid="57449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49" presetClass="entr" presetSubtype="0" decel="100000" fill="hold" grpId="0" nodeType="afterEffect">
                                  <p:stCondLst>
                                    <p:cond delay="3000"/>
                                  </p:stCondLst>
                                  <p:childTnLst>
                                    <p:set>
                                      <p:cBhvr>
                                        <p:cTn id="30" dur="1" fill="hold">
                                          <p:stCondLst>
                                            <p:cond delay="0"/>
                                          </p:stCondLst>
                                        </p:cTn>
                                        <p:tgtEl>
                                          <p:spTgt spid="574477"/>
                                        </p:tgtEl>
                                        <p:attrNameLst>
                                          <p:attrName>style.visibility</p:attrName>
                                        </p:attrNameLst>
                                      </p:cBhvr>
                                      <p:to>
                                        <p:strVal val="visible"/>
                                      </p:to>
                                    </p:set>
                                    <p:anim calcmode="lin" valueType="num">
                                      <p:cBhvr>
                                        <p:cTn id="31" dur="1000" fill="hold"/>
                                        <p:tgtEl>
                                          <p:spTgt spid="574477"/>
                                        </p:tgtEl>
                                        <p:attrNameLst>
                                          <p:attrName>ppt_w</p:attrName>
                                        </p:attrNameLst>
                                      </p:cBhvr>
                                      <p:tavLst>
                                        <p:tav tm="0">
                                          <p:val>
                                            <p:fltVal val="0"/>
                                          </p:val>
                                        </p:tav>
                                        <p:tav tm="100000">
                                          <p:val>
                                            <p:strVal val="#ppt_w"/>
                                          </p:val>
                                        </p:tav>
                                      </p:tavLst>
                                    </p:anim>
                                    <p:anim calcmode="lin" valueType="num">
                                      <p:cBhvr>
                                        <p:cTn id="32" dur="1000" fill="hold"/>
                                        <p:tgtEl>
                                          <p:spTgt spid="574477"/>
                                        </p:tgtEl>
                                        <p:attrNameLst>
                                          <p:attrName>ppt_h</p:attrName>
                                        </p:attrNameLst>
                                      </p:cBhvr>
                                      <p:tavLst>
                                        <p:tav tm="0">
                                          <p:val>
                                            <p:fltVal val="0"/>
                                          </p:val>
                                        </p:tav>
                                        <p:tav tm="100000">
                                          <p:val>
                                            <p:strVal val="#ppt_h"/>
                                          </p:val>
                                        </p:tav>
                                      </p:tavLst>
                                    </p:anim>
                                    <p:anim calcmode="lin" valueType="num">
                                      <p:cBhvr>
                                        <p:cTn id="33" dur="1000" fill="hold"/>
                                        <p:tgtEl>
                                          <p:spTgt spid="574477"/>
                                        </p:tgtEl>
                                        <p:attrNameLst>
                                          <p:attrName>style.rotation</p:attrName>
                                        </p:attrNameLst>
                                      </p:cBhvr>
                                      <p:tavLst>
                                        <p:tav tm="0">
                                          <p:val>
                                            <p:fltVal val="360"/>
                                          </p:val>
                                        </p:tav>
                                        <p:tav tm="100000">
                                          <p:val>
                                            <p:fltVal val="0"/>
                                          </p:val>
                                        </p:tav>
                                      </p:tavLst>
                                    </p:anim>
                                    <p:animEffect transition="in" filter="fade">
                                      <p:cBhvr>
                                        <p:cTn id="34" dur="1000"/>
                                        <p:tgtEl>
                                          <p:spTgt spid="574477"/>
                                        </p:tgtEl>
                                      </p:cBhvr>
                                    </p:animEffect>
                                  </p:childTnLst>
                                </p:cTn>
                              </p:par>
                              <p:par>
                                <p:cTn id="35" presetID="49" presetClass="entr" presetSubtype="0" decel="100000" fill="hold" grpId="0" nodeType="withEffect">
                                  <p:stCondLst>
                                    <p:cond delay="3000"/>
                                  </p:stCondLst>
                                  <p:childTnLst>
                                    <p:set>
                                      <p:cBhvr>
                                        <p:cTn id="36" dur="1" fill="hold">
                                          <p:stCondLst>
                                            <p:cond delay="0"/>
                                          </p:stCondLst>
                                        </p:cTn>
                                        <p:tgtEl>
                                          <p:spTgt spid="574509"/>
                                        </p:tgtEl>
                                        <p:attrNameLst>
                                          <p:attrName>style.visibility</p:attrName>
                                        </p:attrNameLst>
                                      </p:cBhvr>
                                      <p:to>
                                        <p:strVal val="visible"/>
                                      </p:to>
                                    </p:set>
                                    <p:anim calcmode="lin" valueType="num">
                                      <p:cBhvr>
                                        <p:cTn id="37" dur="1000" fill="hold"/>
                                        <p:tgtEl>
                                          <p:spTgt spid="574509"/>
                                        </p:tgtEl>
                                        <p:attrNameLst>
                                          <p:attrName>ppt_w</p:attrName>
                                        </p:attrNameLst>
                                      </p:cBhvr>
                                      <p:tavLst>
                                        <p:tav tm="0">
                                          <p:val>
                                            <p:fltVal val="0"/>
                                          </p:val>
                                        </p:tav>
                                        <p:tav tm="100000">
                                          <p:val>
                                            <p:strVal val="#ppt_w"/>
                                          </p:val>
                                        </p:tav>
                                      </p:tavLst>
                                    </p:anim>
                                    <p:anim calcmode="lin" valueType="num">
                                      <p:cBhvr>
                                        <p:cTn id="38" dur="1000" fill="hold"/>
                                        <p:tgtEl>
                                          <p:spTgt spid="574509"/>
                                        </p:tgtEl>
                                        <p:attrNameLst>
                                          <p:attrName>ppt_h</p:attrName>
                                        </p:attrNameLst>
                                      </p:cBhvr>
                                      <p:tavLst>
                                        <p:tav tm="0">
                                          <p:val>
                                            <p:fltVal val="0"/>
                                          </p:val>
                                        </p:tav>
                                        <p:tav tm="100000">
                                          <p:val>
                                            <p:strVal val="#ppt_h"/>
                                          </p:val>
                                        </p:tav>
                                      </p:tavLst>
                                    </p:anim>
                                    <p:anim calcmode="lin" valueType="num">
                                      <p:cBhvr>
                                        <p:cTn id="39" dur="1000" fill="hold"/>
                                        <p:tgtEl>
                                          <p:spTgt spid="574509"/>
                                        </p:tgtEl>
                                        <p:attrNameLst>
                                          <p:attrName>style.rotation</p:attrName>
                                        </p:attrNameLst>
                                      </p:cBhvr>
                                      <p:tavLst>
                                        <p:tav tm="0">
                                          <p:val>
                                            <p:fltVal val="360"/>
                                          </p:val>
                                        </p:tav>
                                        <p:tav tm="100000">
                                          <p:val>
                                            <p:fltVal val="0"/>
                                          </p:val>
                                        </p:tav>
                                      </p:tavLst>
                                    </p:anim>
                                    <p:animEffect transition="in" filter="fade">
                                      <p:cBhvr>
                                        <p:cTn id="40" dur="1000"/>
                                        <p:tgtEl>
                                          <p:spTgt spid="574509"/>
                                        </p:tgtEl>
                                      </p:cBhvr>
                                    </p:animEffect>
                                  </p:childTnLst>
                                </p:cTn>
                              </p:par>
                              <p:par>
                                <p:cTn id="41" presetID="49" presetClass="entr" presetSubtype="0" decel="100000" fill="hold" grpId="0" nodeType="withEffect">
                                  <p:stCondLst>
                                    <p:cond delay="3000"/>
                                  </p:stCondLst>
                                  <p:childTnLst>
                                    <p:set>
                                      <p:cBhvr>
                                        <p:cTn id="42" dur="1" fill="hold">
                                          <p:stCondLst>
                                            <p:cond delay="0"/>
                                          </p:stCondLst>
                                        </p:cTn>
                                        <p:tgtEl>
                                          <p:spTgt spid="574508"/>
                                        </p:tgtEl>
                                        <p:attrNameLst>
                                          <p:attrName>style.visibility</p:attrName>
                                        </p:attrNameLst>
                                      </p:cBhvr>
                                      <p:to>
                                        <p:strVal val="visible"/>
                                      </p:to>
                                    </p:set>
                                    <p:anim calcmode="lin" valueType="num">
                                      <p:cBhvr>
                                        <p:cTn id="43" dur="1000" fill="hold"/>
                                        <p:tgtEl>
                                          <p:spTgt spid="574508"/>
                                        </p:tgtEl>
                                        <p:attrNameLst>
                                          <p:attrName>ppt_w</p:attrName>
                                        </p:attrNameLst>
                                      </p:cBhvr>
                                      <p:tavLst>
                                        <p:tav tm="0">
                                          <p:val>
                                            <p:fltVal val="0"/>
                                          </p:val>
                                        </p:tav>
                                        <p:tav tm="100000">
                                          <p:val>
                                            <p:strVal val="#ppt_w"/>
                                          </p:val>
                                        </p:tav>
                                      </p:tavLst>
                                    </p:anim>
                                    <p:anim calcmode="lin" valueType="num">
                                      <p:cBhvr>
                                        <p:cTn id="44" dur="1000" fill="hold"/>
                                        <p:tgtEl>
                                          <p:spTgt spid="574508"/>
                                        </p:tgtEl>
                                        <p:attrNameLst>
                                          <p:attrName>ppt_h</p:attrName>
                                        </p:attrNameLst>
                                      </p:cBhvr>
                                      <p:tavLst>
                                        <p:tav tm="0">
                                          <p:val>
                                            <p:fltVal val="0"/>
                                          </p:val>
                                        </p:tav>
                                        <p:tav tm="100000">
                                          <p:val>
                                            <p:strVal val="#ppt_h"/>
                                          </p:val>
                                        </p:tav>
                                      </p:tavLst>
                                    </p:anim>
                                    <p:anim calcmode="lin" valueType="num">
                                      <p:cBhvr>
                                        <p:cTn id="45" dur="1000" fill="hold"/>
                                        <p:tgtEl>
                                          <p:spTgt spid="574508"/>
                                        </p:tgtEl>
                                        <p:attrNameLst>
                                          <p:attrName>style.rotation</p:attrName>
                                        </p:attrNameLst>
                                      </p:cBhvr>
                                      <p:tavLst>
                                        <p:tav tm="0">
                                          <p:val>
                                            <p:fltVal val="360"/>
                                          </p:val>
                                        </p:tav>
                                        <p:tav tm="100000">
                                          <p:val>
                                            <p:fltVal val="0"/>
                                          </p:val>
                                        </p:tav>
                                      </p:tavLst>
                                    </p:anim>
                                    <p:animEffect transition="in" filter="fade">
                                      <p:cBhvr>
                                        <p:cTn id="46" dur="1000"/>
                                        <p:tgtEl>
                                          <p:spTgt spid="574508"/>
                                        </p:tgtEl>
                                      </p:cBhvr>
                                    </p:animEffect>
                                  </p:childTnLst>
                                </p:cTn>
                              </p:par>
                              <p:par>
                                <p:cTn id="47" presetID="49" presetClass="entr" presetSubtype="0" decel="100000" fill="hold" grpId="0" nodeType="withEffect">
                                  <p:stCondLst>
                                    <p:cond delay="3000"/>
                                  </p:stCondLst>
                                  <p:childTnLst>
                                    <p:set>
                                      <p:cBhvr>
                                        <p:cTn id="48" dur="1" fill="hold">
                                          <p:stCondLst>
                                            <p:cond delay="0"/>
                                          </p:stCondLst>
                                        </p:cTn>
                                        <p:tgtEl>
                                          <p:spTgt spid="574510"/>
                                        </p:tgtEl>
                                        <p:attrNameLst>
                                          <p:attrName>style.visibility</p:attrName>
                                        </p:attrNameLst>
                                      </p:cBhvr>
                                      <p:to>
                                        <p:strVal val="visible"/>
                                      </p:to>
                                    </p:set>
                                    <p:anim calcmode="lin" valueType="num">
                                      <p:cBhvr>
                                        <p:cTn id="49" dur="1000" fill="hold"/>
                                        <p:tgtEl>
                                          <p:spTgt spid="574510"/>
                                        </p:tgtEl>
                                        <p:attrNameLst>
                                          <p:attrName>ppt_w</p:attrName>
                                        </p:attrNameLst>
                                      </p:cBhvr>
                                      <p:tavLst>
                                        <p:tav tm="0">
                                          <p:val>
                                            <p:fltVal val="0"/>
                                          </p:val>
                                        </p:tav>
                                        <p:tav tm="100000">
                                          <p:val>
                                            <p:strVal val="#ppt_w"/>
                                          </p:val>
                                        </p:tav>
                                      </p:tavLst>
                                    </p:anim>
                                    <p:anim calcmode="lin" valueType="num">
                                      <p:cBhvr>
                                        <p:cTn id="50" dur="1000" fill="hold"/>
                                        <p:tgtEl>
                                          <p:spTgt spid="574510"/>
                                        </p:tgtEl>
                                        <p:attrNameLst>
                                          <p:attrName>ppt_h</p:attrName>
                                        </p:attrNameLst>
                                      </p:cBhvr>
                                      <p:tavLst>
                                        <p:tav tm="0">
                                          <p:val>
                                            <p:fltVal val="0"/>
                                          </p:val>
                                        </p:tav>
                                        <p:tav tm="100000">
                                          <p:val>
                                            <p:strVal val="#ppt_h"/>
                                          </p:val>
                                        </p:tav>
                                      </p:tavLst>
                                    </p:anim>
                                    <p:anim calcmode="lin" valueType="num">
                                      <p:cBhvr>
                                        <p:cTn id="51" dur="1000" fill="hold"/>
                                        <p:tgtEl>
                                          <p:spTgt spid="574510"/>
                                        </p:tgtEl>
                                        <p:attrNameLst>
                                          <p:attrName>style.rotation</p:attrName>
                                        </p:attrNameLst>
                                      </p:cBhvr>
                                      <p:tavLst>
                                        <p:tav tm="0">
                                          <p:val>
                                            <p:fltVal val="360"/>
                                          </p:val>
                                        </p:tav>
                                        <p:tav tm="100000">
                                          <p:val>
                                            <p:fltVal val="0"/>
                                          </p:val>
                                        </p:tav>
                                      </p:tavLst>
                                    </p:anim>
                                    <p:animEffect transition="in" filter="fade">
                                      <p:cBhvr>
                                        <p:cTn id="52" dur="1000"/>
                                        <p:tgtEl>
                                          <p:spTgt spid="57451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574500"/>
                                        </p:tgtEl>
                                        <p:attrNameLst>
                                          <p:attrName>style.visibility</p:attrName>
                                        </p:attrNameLst>
                                      </p:cBhvr>
                                      <p:to>
                                        <p:strVal val="visible"/>
                                      </p:to>
                                    </p:set>
                                    <p:anim calcmode="lin" valueType="num">
                                      <p:cBhvr additive="base">
                                        <p:cTn id="57" dur="1000" fill="hold"/>
                                        <p:tgtEl>
                                          <p:spTgt spid="574500"/>
                                        </p:tgtEl>
                                        <p:attrNameLst>
                                          <p:attrName>ppt_x</p:attrName>
                                        </p:attrNameLst>
                                      </p:cBhvr>
                                      <p:tavLst>
                                        <p:tav tm="0">
                                          <p:val>
                                            <p:strVal val="0-#ppt_w/2"/>
                                          </p:val>
                                        </p:tav>
                                        <p:tav tm="100000">
                                          <p:val>
                                            <p:strVal val="#ppt_x"/>
                                          </p:val>
                                        </p:tav>
                                      </p:tavLst>
                                    </p:anim>
                                    <p:anim calcmode="lin" valueType="num">
                                      <p:cBhvr additive="base">
                                        <p:cTn id="58" dur="1000" fill="hold"/>
                                        <p:tgtEl>
                                          <p:spTgt spid="574500"/>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9" presetClass="entr" presetSubtype="0" fill="hold" nodeType="afterEffect">
                                  <p:stCondLst>
                                    <p:cond delay="200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7" grpId="0" animBg="1"/>
      <p:bldP spid="574478" grpId="0"/>
      <p:bldP spid="574499" grpId="0"/>
      <p:bldP spid="574500" grpId="0"/>
      <p:bldP spid="574508" grpId="0" animBg="1"/>
      <p:bldP spid="574509" grpId="0" animBg="1"/>
      <p:bldP spid="574510"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5791200" y="5181600"/>
            <a:ext cx="1905000" cy="1219200"/>
            <a:chOff x="2496" y="3408"/>
            <a:chExt cx="1200" cy="768"/>
          </a:xfrm>
        </p:grpSpPr>
        <p:grpSp>
          <p:nvGrpSpPr>
            <p:cNvPr id="337960" name="Group 22"/>
            <p:cNvGrpSpPr>
              <a:grpSpLocks/>
            </p:cNvGrpSpPr>
            <p:nvPr/>
          </p:nvGrpSpPr>
          <p:grpSpPr bwMode="auto">
            <a:xfrm>
              <a:off x="2592" y="3408"/>
              <a:ext cx="1056" cy="768"/>
              <a:chOff x="2592" y="3408"/>
              <a:chExt cx="1056" cy="768"/>
            </a:xfrm>
          </p:grpSpPr>
          <p:sp>
            <p:nvSpPr>
              <p:cNvPr id="337962" name="Rectangle 23"/>
              <p:cNvSpPr>
                <a:spLocks noChangeArrowheads="1"/>
              </p:cNvSpPr>
              <p:nvPr/>
            </p:nvSpPr>
            <p:spPr bwMode="auto">
              <a:xfrm>
                <a:off x="3024" y="3456"/>
                <a:ext cx="624" cy="432"/>
              </a:xfrm>
              <a:prstGeom prst="rect">
                <a:avLst/>
              </a:prstGeom>
              <a:noFill/>
              <a:ln w="9525">
                <a:noFill/>
                <a:miter lim="800000"/>
                <a:headEnd/>
                <a:tailEnd/>
              </a:ln>
            </p:spPr>
            <p:txBody>
              <a:bodyPr/>
              <a:lstStyle/>
              <a:p>
                <a:pPr marL="342900" indent="-342900">
                  <a:spcBef>
                    <a:spcPct val="20000"/>
                  </a:spcBef>
                </a:pPr>
                <a:r>
                  <a:rPr lang="en-US" sz="3200"/>
                  <a:t>___</a:t>
                </a:r>
              </a:p>
            </p:txBody>
          </p:sp>
          <p:sp>
            <p:nvSpPr>
              <p:cNvPr id="337963" name="Rectangle 24"/>
              <p:cNvSpPr>
                <a:spLocks noChangeArrowheads="1"/>
              </p:cNvSpPr>
              <p:nvPr/>
            </p:nvSpPr>
            <p:spPr bwMode="auto">
              <a:xfrm>
                <a:off x="2976" y="3408"/>
                <a:ext cx="672" cy="432"/>
              </a:xfrm>
              <a:prstGeom prst="rect">
                <a:avLst/>
              </a:prstGeom>
              <a:noFill/>
              <a:ln w="9525">
                <a:noFill/>
                <a:miter lim="800000"/>
                <a:headEnd/>
                <a:tailEnd/>
              </a:ln>
            </p:spPr>
            <p:txBody>
              <a:bodyPr/>
              <a:lstStyle/>
              <a:p>
                <a:pPr marL="342900" indent="-342900">
                  <a:spcBef>
                    <a:spcPct val="20000"/>
                  </a:spcBef>
                </a:pPr>
                <a:r>
                  <a:rPr lang="en-US" sz="3200"/>
                  <a:t>BAH</a:t>
                </a:r>
              </a:p>
            </p:txBody>
          </p:sp>
          <p:sp>
            <p:nvSpPr>
              <p:cNvPr id="337964" name="Rectangle 25"/>
              <p:cNvSpPr>
                <a:spLocks noChangeArrowheads="1"/>
              </p:cNvSpPr>
              <p:nvPr/>
            </p:nvSpPr>
            <p:spPr bwMode="auto">
              <a:xfrm>
                <a:off x="3072" y="3744"/>
                <a:ext cx="576" cy="432"/>
              </a:xfrm>
              <a:prstGeom prst="rect">
                <a:avLst/>
              </a:prstGeom>
              <a:noFill/>
              <a:ln w="9525">
                <a:noFill/>
                <a:miter lim="800000"/>
                <a:headEnd/>
                <a:tailEnd/>
              </a:ln>
            </p:spPr>
            <p:txBody>
              <a:bodyPr/>
              <a:lstStyle/>
              <a:p>
                <a:pPr marL="342900" indent="-342900">
                  <a:spcBef>
                    <a:spcPct val="20000"/>
                  </a:spcBef>
                </a:pPr>
                <a:r>
                  <a:rPr lang="en-US" sz="3200"/>
                  <a:t>TR</a:t>
                </a:r>
              </a:p>
            </p:txBody>
          </p:sp>
          <p:sp>
            <p:nvSpPr>
              <p:cNvPr id="337965" name="Rectangle 26"/>
              <p:cNvSpPr>
                <a:spLocks noChangeArrowheads="1"/>
              </p:cNvSpPr>
              <p:nvPr/>
            </p:nvSpPr>
            <p:spPr bwMode="auto">
              <a:xfrm>
                <a:off x="2592" y="3552"/>
                <a:ext cx="480" cy="432"/>
              </a:xfrm>
              <a:prstGeom prst="rect">
                <a:avLst/>
              </a:prstGeom>
              <a:noFill/>
              <a:ln w="9525">
                <a:noFill/>
                <a:miter lim="800000"/>
                <a:headEnd/>
                <a:tailEnd/>
              </a:ln>
            </p:spPr>
            <p:txBody>
              <a:bodyPr/>
              <a:lstStyle/>
              <a:p>
                <a:pPr marL="342900" indent="-342900">
                  <a:spcBef>
                    <a:spcPct val="20000"/>
                  </a:spcBef>
                </a:pPr>
                <a:r>
                  <a:rPr lang="en-US" sz="3200"/>
                  <a:t>x =</a:t>
                </a:r>
              </a:p>
            </p:txBody>
          </p:sp>
        </p:grpSp>
        <p:sp>
          <p:nvSpPr>
            <p:cNvPr id="337961" name="Rectangle 27"/>
            <p:cNvSpPr>
              <a:spLocks noChangeArrowheads="1"/>
            </p:cNvSpPr>
            <p:nvPr/>
          </p:nvSpPr>
          <p:spPr bwMode="auto">
            <a:xfrm>
              <a:off x="2496" y="3408"/>
              <a:ext cx="1200" cy="720"/>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grpSp>
      <p:sp>
        <p:nvSpPr>
          <p:cNvPr id="337923" name="Rectangle 2"/>
          <p:cNvSpPr>
            <a:spLocks noGrp="1" noChangeArrowheads="1"/>
          </p:cNvSpPr>
          <p:nvPr>
            <p:ph type="title"/>
          </p:nvPr>
        </p:nvSpPr>
        <p:spPr>
          <a:xfrm>
            <a:off x="685800" y="304800"/>
            <a:ext cx="7772400" cy="1143000"/>
          </a:xfrm>
        </p:spPr>
        <p:txBody>
          <a:bodyPr/>
          <a:lstStyle/>
          <a:p>
            <a:pPr eaLnBrk="1" hangingPunct="1"/>
            <a:r>
              <a:rPr lang="en-US" sz="4000" i="1" smtClean="0">
                <a:latin typeface="Arial" charset="0"/>
              </a:rPr>
              <a:t>Basic Algebra</a:t>
            </a:r>
          </a:p>
        </p:txBody>
      </p:sp>
      <p:sp>
        <p:nvSpPr>
          <p:cNvPr id="337924" name="Rectangle 3"/>
          <p:cNvSpPr>
            <a:spLocks noGrp="1" noChangeArrowheads="1"/>
          </p:cNvSpPr>
          <p:nvPr>
            <p:ph type="body" sz="half" idx="1"/>
          </p:nvPr>
        </p:nvSpPr>
        <p:spPr>
          <a:xfrm>
            <a:off x="533400" y="1295400"/>
            <a:ext cx="2057400" cy="533400"/>
          </a:xfrm>
        </p:spPr>
        <p:txBody>
          <a:bodyPr/>
          <a:lstStyle/>
          <a:p>
            <a:pPr eaLnBrk="1" hangingPunct="1">
              <a:buFontTx/>
              <a:buNone/>
            </a:pPr>
            <a:r>
              <a:rPr lang="en-US" sz="2800" smtClean="0">
                <a:latin typeface="Arial" charset="0"/>
              </a:rPr>
              <a:t>Solve for x.</a:t>
            </a:r>
          </a:p>
        </p:txBody>
      </p:sp>
      <p:grpSp>
        <p:nvGrpSpPr>
          <p:cNvPr id="337925" name="Group 4"/>
          <p:cNvGrpSpPr>
            <a:grpSpLocks/>
          </p:cNvGrpSpPr>
          <p:nvPr/>
        </p:nvGrpSpPr>
        <p:grpSpPr bwMode="auto">
          <a:xfrm>
            <a:off x="5638800" y="1295400"/>
            <a:ext cx="2209800" cy="1143000"/>
            <a:chOff x="2400" y="3456"/>
            <a:chExt cx="1392" cy="720"/>
          </a:xfrm>
        </p:grpSpPr>
        <p:grpSp>
          <p:nvGrpSpPr>
            <p:cNvPr id="337951" name="Group 5"/>
            <p:cNvGrpSpPr>
              <a:grpSpLocks/>
            </p:cNvGrpSpPr>
            <p:nvPr/>
          </p:nvGrpSpPr>
          <p:grpSpPr bwMode="auto">
            <a:xfrm>
              <a:off x="2400" y="3456"/>
              <a:ext cx="624" cy="672"/>
              <a:chOff x="3504" y="3456"/>
              <a:chExt cx="624" cy="672"/>
            </a:xfrm>
          </p:grpSpPr>
          <p:sp>
            <p:nvSpPr>
              <p:cNvPr id="337957" name="Rectangle 6"/>
              <p:cNvSpPr>
                <a:spLocks noChangeArrowheads="1"/>
              </p:cNvSpPr>
              <p:nvPr/>
            </p:nvSpPr>
            <p:spPr bwMode="auto">
              <a:xfrm>
                <a:off x="3504" y="3456"/>
                <a:ext cx="624" cy="336"/>
              </a:xfrm>
              <a:prstGeom prst="rect">
                <a:avLst/>
              </a:prstGeom>
              <a:noFill/>
              <a:ln w="9525">
                <a:noFill/>
                <a:miter lim="800000"/>
                <a:headEnd/>
                <a:tailEnd/>
              </a:ln>
            </p:spPr>
            <p:txBody>
              <a:bodyPr/>
              <a:lstStyle/>
              <a:p>
                <a:pPr marL="342900" indent="-342900">
                  <a:spcBef>
                    <a:spcPct val="20000"/>
                  </a:spcBef>
                </a:pPr>
                <a:r>
                  <a:rPr lang="en-US" sz="3200"/>
                  <a:t>___ </a:t>
                </a:r>
              </a:p>
            </p:txBody>
          </p:sp>
          <p:sp>
            <p:nvSpPr>
              <p:cNvPr id="337958" name="Rectangle 7"/>
              <p:cNvSpPr>
                <a:spLocks noChangeArrowheads="1"/>
              </p:cNvSpPr>
              <p:nvPr/>
            </p:nvSpPr>
            <p:spPr bwMode="auto">
              <a:xfrm>
                <a:off x="3648" y="3696"/>
                <a:ext cx="288" cy="432"/>
              </a:xfrm>
              <a:prstGeom prst="rect">
                <a:avLst/>
              </a:prstGeom>
              <a:noFill/>
              <a:ln w="9525">
                <a:noFill/>
                <a:miter lim="800000"/>
                <a:headEnd/>
                <a:tailEnd/>
              </a:ln>
            </p:spPr>
            <p:txBody>
              <a:bodyPr/>
              <a:lstStyle/>
              <a:p>
                <a:pPr marL="342900" indent="-342900">
                  <a:spcBef>
                    <a:spcPct val="20000"/>
                  </a:spcBef>
                </a:pPr>
                <a:r>
                  <a:rPr lang="en-US" sz="3200"/>
                  <a:t>x</a:t>
                </a:r>
              </a:p>
            </p:txBody>
          </p:sp>
          <p:sp>
            <p:nvSpPr>
              <p:cNvPr id="337959" name="Rectangle 8"/>
              <p:cNvSpPr>
                <a:spLocks noChangeArrowheads="1"/>
              </p:cNvSpPr>
              <p:nvPr/>
            </p:nvSpPr>
            <p:spPr bwMode="auto">
              <a:xfrm>
                <a:off x="3552" y="3456"/>
                <a:ext cx="480" cy="432"/>
              </a:xfrm>
              <a:prstGeom prst="rect">
                <a:avLst/>
              </a:prstGeom>
              <a:noFill/>
              <a:ln w="9525">
                <a:noFill/>
                <a:miter lim="800000"/>
                <a:headEnd/>
                <a:tailEnd/>
              </a:ln>
            </p:spPr>
            <p:txBody>
              <a:bodyPr/>
              <a:lstStyle/>
              <a:p>
                <a:pPr marL="342900" indent="-342900">
                  <a:spcBef>
                    <a:spcPct val="20000"/>
                  </a:spcBef>
                </a:pPr>
                <a:r>
                  <a:rPr lang="en-US" sz="3200"/>
                  <a:t>BA</a:t>
                </a:r>
              </a:p>
            </p:txBody>
          </p:sp>
        </p:grpSp>
        <p:sp>
          <p:nvSpPr>
            <p:cNvPr id="337952" name="Rectangle 9"/>
            <p:cNvSpPr>
              <a:spLocks noChangeArrowheads="1"/>
            </p:cNvSpPr>
            <p:nvPr/>
          </p:nvSpPr>
          <p:spPr bwMode="auto">
            <a:xfrm>
              <a:off x="2928" y="3552"/>
              <a:ext cx="336" cy="336"/>
            </a:xfrm>
            <a:prstGeom prst="rect">
              <a:avLst/>
            </a:prstGeom>
            <a:noFill/>
            <a:ln w="9525">
              <a:noFill/>
              <a:miter lim="800000"/>
              <a:headEnd/>
              <a:tailEnd/>
            </a:ln>
          </p:spPr>
          <p:txBody>
            <a:bodyPr/>
            <a:lstStyle/>
            <a:p>
              <a:pPr marL="342900" indent="-342900">
                <a:spcBef>
                  <a:spcPct val="20000"/>
                </a:spcBef>
              </a:pPr>
              <a:r>
                <a:rPr lang="en-US" sz="3200"/>
                <a:t>= </a:t>
              </a:r>
            </a:p>
          </p:txBody>
        </p:sp>
        <p:grpSp>
          <p:nvGrpSpPr>
            <p:cNvPr id="337953" name="Group 10"/>
            <p:cNvGrpSpPr>
              <a:grpSpLocks/>
            </p:cNvGrpSpPr>
            <p:nvPr/>
          </p:nvGrpSpPr>
          <p:grpSpPr bwMode="auto">
            <a:xfrm>
              <a:off x="3168" y="3456"/>
              <a:ext cx="624" cy="720"/>
              <a:chOff x="4992" y="3456"/>
              <a:chExt cx="624" cy="720"/>
            </a:xfrm>
          </p:grpSpPr>
          <p:sp>
            <p:nvSpPr>
              <p:cNvPr id="337954" name="Rectangle 11"/>
              <p:cNvSpPr>
                <a:spLocks noChangeArrowheads="1"/>
              </p:cNvSpPr>
              <p:nvPr/>
            </p:nvSpPr>
            <p:spPr bwMode="auto">
              <a:xfrm>
                <a:off x="5040" y="3456"/>
                <a:ext cx="480" cy="336"/>
              </a:xfrm>
              <a:prstGeom prst="rect">
                <a:avLst/>
              </a:prstGeom>
              <a:noFill/>
              <a:ln w="9525">
                <a:noFill/>
                <a:miter lim="800000"/>
                <a:headEnd/>
                <a:tailEnd/>
              </a:ln>
            </p:spPr>
            <p:txBody>
              <a:bodyPr/>
              <a:lstStyle/>
              <a:p>
                <a:pPr marL="342900" indent="-342900">
                  <a:spcBef>
                    <a:spcPct val="20000"/>
                  </a:spcBef>
                </a:pPr>
                <a:r>
                  <a:rPr lang="en-US" sz="3200"/>
                  <a:t>TR</a:t>
                </a:r>
              </a:p>
            </p:txBody>
          </p:sp>
          <p:sp>
            <p:nvSpPr>
              <p:cNvPr id="337955" name="Rectangle 12"/>
              <p:cNvSpPr>
                <a:spLocks noChangeArrowheads="1"/>
              </p:cNvSpPr>
              <p:nvPr/>
            </p:nvSpPr>
            <p:spPr bwMode="auto">
              <a:xfrm>
                <a:off x="5136" y="3744"/>
                <a:ext cx="288" cy="432"/>
              </a:xfrm>
              <a:prstGeom prst="rect">
                <a:avLst/>
              </a:prstGeom>
              <a:noFill/>
              <a:ln w="9525">
                <a:noFill/>
                <a:miter lim="800000"/>
                <a:headEnd/>
                <a:tailEnd/>
              </a:ln>
            </p:spPr>
            <p:txBody>
              <a:bodyPr/>
              <a:lstStyle/>
              <a:p>
                <a:pPr marL="342900" indent="-342900">
                  <a:spcBef>
                    <a:spcPct val="20000"/>
                  </a:spcBef>
                </a:pPr>
                <a:r>
                  <a:rPr lang="en-US" sz="3200"/>
                  <a:t>H</a:t>
                </a:r>
              </a:p>
            </p:txBody>
          </p:sp>
          <p:sp>
            <p:nvSpPr>
              <p:cNvPr id="337956" name="Rectangle 13"/>
              <p:cNvSpPr>
                <a:spLocks noChangeArrowheads="1"/>
              </p:cNvSpPr>
              <p:nvPr/>
            </p:nvSpPr>
            <p:spPr bwMode="auto">
              <a:xfrm>
                <a:off x="4992" y="3456"/>
                <a:ext cx="624" cy="336"/>
              </a:xfrm>
              <a:prstGeom prst="rect">
                <a:avLst/>
              </a:prstGeom>
              <a:noFill/>
              <a:ln w="9525">
                <a:noFill/>
                <a:miter lim="800000"/>
                <a:headEnd/>
                <a:tailEnd/>
              </a:ln>
            </p:spPr>
            <p:txBody>
              <a:bodyPr/>
              <a:lstStyle/>
              <a:p>
                <a:pPr marL="342900" indent="-342900">
                  <a:spcBef>
                    <a:spcPct val="20000"/>
                  </a:spcBef>
                </a:pPr>
                <a:r>
                  <a:rPr lang="en-US" sz="3200"/>
                  <a:t>___ </a:t>
                </a:r>
              </a:p>
            </p:txBody>
          </p:sp>
        </p:grpSp>
      </p:grpSp>
      <p:sp>
        <p:nvSpPr>
          <p:cNvPr id="575502" name="Rectangle 14"/>
          <p:cNvSpPr>
            <a:spLocks noChangeArrowheads="1"/>
          </p:cNvSpPr>
          <p:nvPr/>
        </p:nvSpPr>
        <p:spPr bwMode="auto">
          <a:xfrm>
            <a:off x="5638800" y="3962400"/>
            <a:ext cx="2362200" cy="685800"/>
          </a:xfrm>
          <a:prstGeom prst="rect">
            <a:avLst/>
          </a:prstGeom>
          <a:noFill/>
          <a:ln w="9525">
            <a:noFill/>
            <a:miter lim="800000"/>
            <a:headEnd/>
            <a:tailEnd/>
          </a:ln>
        </p:spPr>
        <p:txBody>
          <a:bodyPr/>
          <a:lstStyle/>
          <a:p>
            <a:pPr marL="342900" indent="-342900">
              <a:spcBef>
                <a:spcPct val="20000"/>
              </a:spcBef>
            </a:pPr>
            <a:r>
              <a:rPr lang="en-US" sz="3200"/>
              <a:t>BAH = xTR</a:t>
            </a:r>
          </a:p>
        </p:txBody>
      </p:sp>
      <p:sp>
        <p:nvSpPr>
          <p:cNvPr id="575503" name="Rectangle 15"/>
          <p:cNvSpPr>
            <a:spLocks noChangeArrowheads="1"/>
          </p:cNvSpPr>
          <p:nvPr/>
        </p:nvSpPr>
        <p:spPr bwMode="auto">
          <a:xfrm>
            <a:off x="457200" y="2590800"/>
            <a:ext cx="3657600" cy="1143000"/>
          </a:xfrm>
          <a:prstGeom prst="rect">
            <a:avLst/>
          </a:prstGeom>
          <a:noFill/>
          <a:ln w="9525">
            <a:noFill/>
            <a:miter lim="800000"/>
            <a:headEnd/>
            <a:tailEnd/>
          </a:ln>
        </p:spPr>
        <p:txBody>
          <a:bodyPr/>
          <a:lstStyle/>
          <a:p>
            <a:pPr marL="342900" indent="-342900">
              <a:spcBef>
                <a:spcPct val="20000"/>
              </a:spcBef>
            </a:pPr>
            <a:r>
              <a:rPr lang="en-US" sz="2800"/>
              <a:t>One way to solve this is to cross-multiply. </a:t>
            </a:r>
          </a:p>
        </p:txBody>
      </p:sp>
      <p:sp>
        <p:nvSpPr>
          <p:cNvPr id="575504" name="Rectangle 16"/>
          <p:cNvSpPr>
            <a:spLocks noChangeArrowheads="1"/>
          </p:cNvSpPr>
          <p:nvPr/>
        </p:nvSpPr>
        <p:spPr bwMode="auto">
          <a:xfrm>
            <a:off x="5562600" y="2819400"/>
            <a:ext cx="2362200" cy="685800"/>
          </a:xfrm>
          <a:prstGeom prst="rect">
            <a:avLst/>
          </a:prstGeom>
          <a:noFill/>
          <a:ln w="9525">
            <a:noFill/>
            <a:miter lim="800000"/>
            <a:headEnd/>
            <a:tailEnd/>
          </a:ln>
        </p:spPr>
        <p:txBody>
          <a:bodyPr/>
          <a:lstStyle/>
          <a:p>
            <a:pPr marL="342900" indent="-342900">
              <a:spcBef>
                <a:spcPct val="20000"/>
              </a:spcBef>
            </a:pPr>
            <a:r>
              <a:rPr lang="en-US" sz="3200"/>
              <a:t>BAH = xTR</a:t>
            </a:r>
          </a:p>
        </p:txBody>
      </p:sp>
      <p:sp>
        <p:nvSpPr>
          <p:cNvPr id="575505" name="Rectangle 17"/>
          <p:cNvSpPr>
            <a:spLocks noChangeArrowheads="1"/>
          </p:cNvSpPr>
          <p:nvPr/>
        </p:nvSpPr>
        <p:spPr bwMode="auto">
          <a:xfrm>
            <a:off x="457200" y="3810000"/>
            <a:ext cx="3048000" cy="1143000"/>
          </a:xfrm>
          <a:prstGeom prst="rect">
            <a:avLst/>
          </a:prstGeom>
          <a:noFill/>
          <a:ln w="9525">
            <a:noFill/>
            <a:miter lim="800000"/>
            <a:headEnd/>
            <a:tailEnd/>
          </a:ln>
        </p:spPr>
        <p:txBody>
          <a:bodyPr/>
          <a:lstStyle/>
          <a:p>
            <a:pPr marL="342900" indent="-342900">
              <a:spcBef>
                <a:spcPct val="20000"/>
              </a:spcBef>
            </a:pPr>
            <a:r>
              <a:rPr lang="en-US" sz="2800"/>
              <a:t>Then, divide both sides by TR.  </a:t>
            </a:r>
          </a:p>
        </p:txBody>
      </p:sp>
      <p:sp>
        <p:nvSpPr>
          <p:cNvPr id="575506" name="Text Box 18"/>
          <p:cNvSpPr txBox="1">
            <a:spLocks noChangeArrowheads="1"/>
          </p:cNvSpPr>
          <p:nvPr/>
        </p:nvSpPr>
        <p:spPr bwMode="auto">
          <a:xfrm>
            <a:off x="533400" y="5424488"/>
            <a:ext cx="2757488" cy="519112"/>
          </a:xfrm>
          <a:prstGeom prst="rect">
            <a:avLst/>
          </a:prstGeom>
          <a:noFill/>
          <a:ln w="9525">
            <a:noFill/>
            <a:miter lim="800000"/>
            <a:headEnd/>
            <a:tailEnd/>
          </a:ln>
        </p:spPr>
        <p:txBody>
          <a:bodyPr wrap="none">
            <a:spAutoFit/>
          </a:bodyPr>
          <a:lstStyle/>
          <a:p>
            <a:r>
              <a:rPr lang="en-US" sz="2800"/>
              <a:t>The answer is…</a:t>
            </a:r>
          </a:p>
        </p:txBody>
      </p:sp>
      <p:sp>
        <p:nvSpPr>
          <p:cNvPr id="575507" name="Line 19"/>
          <p:cNvSpPr>
            <a:spLocks noChangeShapeType="1"/>
          </p:cNvSpPr>
          <p:nvPr/>
        </p:nvSpPr>
        <p:spPr bwMode="auto">
          <a:xfrm>
            <a:off x="8001000" y="4419600"/>
            <a:ext cx="685800" cy="228600"/>
          </a:xfrm>
          <a:prstGeom prst="line">
            <a:avLst/>
          </a:prstGeom>
          <a:noFill/>
          <a:ln w="19050">
            <a:solidFill>
              <a:srgbClr val="FF0000"/>
            </a:solidFill>
            <a:round/>
            <a:headEnd/>
            <a:tailEnd/>
          </a:ln>
        </p:spPr>
        <p:txBody>
          <a:bodyPr/>
          <a:lstStyle/>
          <a:p>
            <a:endParaRPr lang="en-US"/>
          </a:p>
        </p:txBody>
      </p:sp>
      <p:sp>
        <p:nvSpPr>
          <p:cNvPr id="575508" name="Line 20"/>
          <p:cNvSpPr>
            <a:spLocks noChangeShapeType="1"/>
          </p:cNvSpPr>
          <p:nvPr/>
        </p:nvSpPr>
        <p:spPr bwMode="auto">
          <a:xfrm>
            <a:off x="7162800" y="4114800"/>
            <a:ext cx="685800" cy="228600"/>
          </a:xfrm>
          <a:prstGeom prst="line">
            <a:avLst/>
          </a:prstGeom>
          <a:noFill/>
          <a:ln w="19050">
            <a:solidFill>
              <a:srgbClr val="FF0000"/>
            </a:solidFill>
            <a:round/>
            <a:headEnd/>
            <a:tailEnd/>
          </a:ln>
        </p:spPr>
        <p:txBody>
          <a:bodyPr/>
          <a:lstStyle/>
          <a:p>
            <a:endParaRPr lang="en-US"/>
          </a:p>
        </p:txBody>
      </p:sp>
      <p:grpSp>
        <p:nvGrpSpPr>
          <p:cNvPr id="7" name="Group 28"/>
          <p:cNvGrpSpPr>
            <a:grpSpLocks/>
          </p:cNvGrpSpPr>
          <p:nvPr/>
        </p:nvGrpSpPr>
        <p:grpSpPr bwMode="auto">
          <a:xfrm>
            <a:off x="4495800" y="3657600"/>
            <a:ext cx="4648200" cy="1524000"/>
            <a:chOff x="1056" y="864"/>
            <a:chExt cx="2928" cy="960"/>
          </a:xfrm>
        </p:grpSpPr>
        <p:grpSp>
          <p:nvGrpSpPr>
            <p:cNvPr id="337937" name="Group 29"/>
            <p:cNvGrpSpPr>
              <a:grpSpLocks/>
            </p:cNvGrpSpPr>
            <p:nvPr/>
          </p:nvGrpSpPr>
          <p:grpSpPr bwMode="auto">
            <a:xfrm>
              <a:off x="3072" y="864"/>
              <a:ext cx="912" cy="960"/>
              <a:chOff x="3888" y="3360"/>
              <a:chExt cx="912" cy="960"/>
            </a:xfrm>
          </p:grpSpPr>
          <p:sp>
            <p:nvSpPr>
              <p:cNvPr id="337945" name="Rectangle 30"/>
              <p:cNvSpPr>
                <a:spLocks noChangeArrowheads="1"/>
              </p:cNvSpPr>
              <p:nvPr/>
            </p:nvSpPr>
            <p:spPr bwMode="auto">
              <a:xfrm>
                <a:off x="4320" y="3744"/>
                <a:ext cx="288" cy="432"/>
              </a:xfrm>
              <a:prstGeom prst="rect">
                <a:avLst/>
              </a:prstGeom>
              <a:noFill/>
              <a:ln w="9525">
                <a:noFill/>
                <a:miter lim="800000"/>
                <a:headEnd/>
                <a:tailEnd/>
              </a:ln>
            </p:spPr>
            <p:txBody>
              <a:bodyPr/>
              <a:lstStyle/>
              <a:p>
                <a:pPr marL="342900" indent="-342900">
                  <a:spcBef>
                    <a:spcPct val="20000"/>
                  </a:spcBef>
                </a:pPr>
                <a:endParaRPr lang="en-US" sz="3200"/>
              </a:p>
            </p:txBody>
          </p:sp>
          <p:sp>
            <p:nvSpPr>
              <p:cNvPr id="337946" name="Rectangle 31"/>
              <p:cNvSpPr>
                <a:spLocks noChangeArrowheads="1"/>
              </p:cNvSpPr>
              <p:nvPr/>
            </p:nvSpPr>
            <p:spPr bwMode="auto">
              <a:xfrm>
                <a:off x="4176" y="3456"/>
                <a:ext cx="480" cy="432"/>
              </a:xfrm>
              <a:prstGeom prst="rect">
                <a:avLst/>
              </a:prstGeom>
              <a:noFill/>
              <a:ln w="9525">
                <a:noFill/>
                <a:miter lim="800000"/>
                <a:headEnd/>
                <a:tailEnd/>
              </a:ln>
            </p:spPr>
            <p:txBody>
              <a:bodyPr/>
              <a:lstStyle/>
              <a:p>
                <a:pPr marL="342900" indent="-342900">
                  <a:spcBef>
                    <a:spcPct val="20000"/>
                  </a:spcBef>
                </a:pPr>
                <a:r>
                  <a:rPr lang="en-US" sz="3200"/>
                  <a:t>1</a:t>
                </a:r>
              </a:p>
            </p:txBody>
          </p:sp>
          <p:sp>
            <p:nvSpPr>
              <p:cNvPr id="337947" name="Rectangle 32"/>
              <p:cNvSpPr>
                <a:spLocks noChangeArrowheads="1"/>
              </p:cNvSpPr>
              <p:nvPr/>
            </p:nvSpPr>
            <p:spPr bwMode="auto">
              <a:xfrm>
                <a:off x="4080" y="3744"/>
                <a:ext cx="480" cy="432"/>
              </a:xfrm>
              <a:prstGeom prst="rect">
                <a:avLst/>
              </a:prstGeom>
              <a:noFill/>
              <a:ln w="9525">
                <a:noFill/>
                <a:miter lim="800000"/>
                <a:headEnd/>
                <a:tailEnd/>
              </a:ln>
            </p:spPr>
            <p:txBody>
              <a:bodyPr/>
              <a:lstStyle/>
              <a:p>
                <a:pPr marL="342900" indent="-342900">
                  <a:spcBef>
                    <a:spcPct val="20000"/>
                  </a:spcBef>
                </a:pPr>
                <a:r>
                  <a:rPr lang="en-US" sz="3200"/>
                  <a:t>TR</a:t>
                </a:r>
              </a:p>
            </p:txBody>
          </p:sp>
          <p:sp>
            <p:nvSpPr>
              <p:cNvPr id="337948" name="Rectangle 33"/>
              <p:cNvSpPr>
                <a:spLocks noChangeArrowheads="1"/>
              </p:cNvSpPr>
              <p:nvPr/>
            </p:nvSpPr>
            <p:spPr bwMode="auto">
              <a:xfrm>
                <a:off x="3888" y="3360"/>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337949" name="Rectangle 34"/>
              <p:cNvSpPr>
                <a:spLocks noChangeArrowheads="1"/>
              </p:cNvSpPr>
              <p:nvPr/>
            </p:nvSpPr>
            <p:spPr bwMode="auto">
              <a:xfrm>
                <a:off x="4464" y="3360"/>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337950" name="Rectangle 35"/>
              <p:cNvSpPr>
                <a:spLocks noChangeArrowheads="1"/>
              </p:cNvSpPr>
              <p:nvPr/>
            </p:nvSpPr>
            <p:spPr bwMode="auto">
              <a:xfrm>
                <a:off x="4032" y="3456"/>
                <a:ext cx="624" cy="432"/>
              </a:xfrm>
              <a:prstGeom prst="rect">
                <a:avLst/>
              </a:prstGeom>
              <a:noFill/>
              <a:ln w="9525">
                <a:noFill/>
                <a:miter lim="800000"/>
                <a:headEnd/>
                <a:tailEnd/>
              </a:ln>
            </p:spPr>
            <p:txBody>
              <a:bodyPr/>
              <a:lstStyle/>
              <a:p>
                <a:pPr marL="342900" indent="-342900">
                  <a:spcBef>
                    <a:spcPct val="20000"/>
                  </a:spcBef>
                </a:pPr>
                <a:r>
                  <a:rPr lang="en-US" sz="3200"/>
                  <a:t>___</a:t>
                </a:r>
              </a:p>
            </p:txBody>
          </p:sp>
        </p:grpSp>
        <p:grpSp>
          <p:nvGrpSpPr>
            <p:cNvPr id="337938" name="Group 36"/>
            <p:cNvGrpSpPr>
              <a:grpSpLocks/>
            </p:cNvGrpSpPr>
            <p:nvPr/>
          </p:nvGrpSpPr>
          <p:grpSpPr bwMode="auto">
            <a:xfrm>
              <a:off x="1056" y="864"/>
              <a:ext cx="912" cy="960"/>
              <a:chOff x="3888" y="3360"/>
              <a:chExt cx="912" cy="960"/>
            </a:xfrm>
          </p:grpSpPr>
          <p:sp>
            <p:nvSpPr>
              <p:cNvPr id="337939" name="Rectangle 37"/>
              <p:cNvSpPr>
                <a:spLocks noChangeArrowheads="1"/>
              </p:cNvSpPr>
              <p:nvPr/>
            </p:nvSpPr>
            <p:spPr bwMode="auto">
              <a:xfrm>
                <a:off x="4320" y="3744"/>
                <a:ext cx="288" cy="432"/>
              </a:xfrm>
              <a:prstGeom prst="rect">
                <a:avLst/>
              </a:prstGeom>
              <a:noFill/>
              <a:ln w="9525">
                <a:noFill/>
                <a:miter lim="800000"/>
                <a:headEnd/>
                <a:tailEnd/>
              </a:ln>
            </p:spPr>
            <p:txBody>
              <a:bodyPr/>
              <a:lstStyle/>
              <a:p>
                <a:pPr marL="342900" indent="-342900">
                  <a:spcBef>
                    <a:spcPct val="20000"/>
                  </a:spcBef>
                </a:pPr>
                <a:endParaRPr lang="en-US" sz="3200"/>
              </a:p>
            </p:txBody>
          </p:sp>
          <p:sp>
            <p:nvSpPr>
              <p:cNvPr id="337940" name="Rectangle 38"/>
              <p:cNvSpPr>
                <a:spLocks noChangeArrowheads="1"/>
              </p:cNvSpPr>
              <p:nvPr/>
            </p:nvSpPr>
            <p:spPr bwMode="auto">
              <a:xfrm>
                <a:off x="4176" y="3456"/>
                <a:ext cx="480" cy="432"/>
              </a:xfrm>
              <a:prstGeom prst="rect">
                <a:avLst/>
              </a:prstGeom>
              <a:noFill/>
              <a:ln w="9525">
                <a:noFill/>
                <a:miter lim="800000"/>
                <a:headEnd/>
                <a:tailEnd/>
              </a:ln>
            </p:spPr>
            <p:txBody>
              <a:bodyPr/>
              <a:lstStyle/>
              <a:p>
                <a:pPr marL="342900" indent="-342900">
                  <a:spcBef>
                    <a:spcPct val="20000"/>
                  </a:spcBef>
                </a:pPr>
                <a:r>
                  <a:rPr lang="en-US" sz="3200"/>
                  <a:t>1</a:t>
                </a:r>
              </a:p>
            </p:txBody>
          </p:sp>
          <p:sp>
            <p:nvSpPr>
              <p:cNvPr id="337941" name="Rectangle 39"/>
              <p:cNvSpPr>
                <a:spLocks noChangeArrowheads="1"/>
              </p:cNvSpPr>
              <p:nvPr/>
            </p:nvSpPr>
            <p:spPr bwMode="auto">
              <a:xfrm>
                <a:off x="4080" y="3744"/>
                <a:ext cx="480" cy="432"/>
              </a:xfrm>
              <a:prstGeom prst="rect">
                <a:avLst/>
              </a:prstGeom>
              <a:noFill/>
              <a:ln w="9525">
                <a:noFill/>
                <a:miter lim="800000"/>
                <a:headEnd/>
                <a:tailEnd/>
              </a:ln>
            </p:spPr>
            <p:txBody>
              <a:bodyPr/>
              <a:lstStyle/>
              <a:p>
                <a:pPr marL="342900" indent="-342900">
                  <a:spcBef>
                    <a:spcPct val="20000"/>
                  </a:spcBef>
                </a:pPr>
                <a:r>
                  <a:rPr lang="en-US" sz="3200"/>
                  <a:t>TR</a:t>
                </a:r>
              </a:p>
            </p:txBody>
          </p:sp>
          <p:sp>
            <p:nvSpPr>
              <p:cNvPr id="337942" name="Rectangle 40"/>
              <p:cNvSpPr>
                <a:spLocks noChangeArrowheads="1"/>
              </p:cNvSpPr>
              <p:nvPr/>
            </p:nvSpPr>
            <p:spPr bwMode="auto">
              <a:xfrm>
                <a:off x="3888" y="3360"/>
                <a:ext cx="288" cy="864"/>
              </a:xfrm>
              <a:prstGeom prst="rect">
                <a:avLst/>
              </a:prstGeom>
              <a:noFill/>
              <a:ln w="9525">
                <a:noFill/>
                <a:miter lim="800000"/>
                <a:headEnd/>
                <a:tailEnd/>
              </a:ln>
            </p:spPr>
            <p:txBody>
              <a:bodyPr/>
              <a:lstStyle/>
              <a:p>
                <a:pPr marL="342900" indent="-342900">
                  <a:spcBef>
                    <a:spcPct val="20000"/>
                  </a:spcBef>
                </a:pPr>
                <a:r>
                  <a:rPr lang="en-US" sz="7200"/>
                  <a:t>(</a:t>
                </a:r>
              </a:p>
            </p:txBody>
          </p:sp>
          <p:sp>
            <p:nvSpPr>
              <p:cNvPr id="337943" name="Rectangle 41"/>
              <p:cNvSpPr>
                <a:spLocks noChangeArrowheads="1"/>
              </p:cNvSpPr>
              <p:nvPr/>
            </p:nvSpPr>
            <p:spPr bwMode="auto">
              <a:xfrm>
                <a:off x="4464" y="3360"/>
                <a:ext cx="336" cy="960"/>
              </a:xfrm>
              <a:prstGeom prst="rect">
                <a:avLst/>
              </a:prstGeom>
              <a:noFill/>
              <a:ln w="9525">
                <a:noFill/>
                <a:miter lim="800000"/>
                <a:headEnd/>
                <a:tailEnd/>
              </a:ln>
            </p:spPr>
            <p:txBody>
              <a:bodyPr/>
              <a:lstStyle/>
              <a:p>
                <a:pPr marL="342900" indent="-342900">
                  <a:spcBef>
                    <a:spcPct val="20000"/>
                  </a:spcBef>
                </a:pPr>
                <a:r>
                  <a:rPr lang="en-US" sz="7200"/>
                  <a:t>)</a:t>
                </a:r>
              </a:p>
            </p:txBody>
          </p:sp>
          <p:sp>
            <p:nvSpPr>
              <p:cNvPr id="337944" name="Rectangle 42"/>
              <p:cNvSpPr>
                <a:spLocks noChangeArrowheads="1"/>
              </p:cNvSpPr>
              <p:nvPr/>
            </p:nvSpPr>
            <p:spPr bwMode="auto">
              <a:xfrm>
                <a:off x="4032" y="3456"/>
                <a:ext cx="624" cy="432"/>
              </a:xfrm>
              <a:prstGeom prst="rect">
                <a:avLst/>
              </a:prstGeom>
              <a:noFill/>
              <a:ln w="9525">
                <a:noFill/>
                <a:miter lim="800000"/>
                <a:headEnd/>
                <a:tailEnd/>
              </a:ln>
            </p:spPr>
            <p:txBody>
              <a:bodyPr/>
              <a:lstStyle/>
              <a:p>
                <a:pPr marL="342900" indent="-342900">
                  <a:spcBef>
                    <a:spcPct val="20000"/>
                  </a:spcBef>
                </a:pPr>
                <a:r>
                  <a:rPr lang="en-US" sz="3200"/>
                  <a:t>___</a:t>
                </a:r>
              </a:p>
            </p:txBody>
          </p:sp>
        </p:grpSp>
      </p:grpSp>
      <p:sp>
        <p:nvSpPr>
          <p:cNvPr id="337934" name="AutoShape 4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75533" name="AutoShape 45"/>
          <p:cNvSpPr>
            <a:spLocks noChangeArrowheads="1"/>
          </p:cNvSpPr>
          <p:nvPr/>
        </p:nvSpPr>
        <p:spPr bwMode="auto">
          <a:xfrm rot="-1221565">
            <a:off x="5734050" y="1563688"/>
            <a:ext cx="1970088" cy="460375"/>
          </a:xfrm>
          <a:prstGeom prst="roundRect">
            <a:avLst>
              <a:gd name="adj" fmla="val 16667"/>
            </a:avLst>
          </a:prstGeom>
          <a:noFill/>
          <a:ln w="12700">
            <a:solidFill>
              <a:srgbClr val="800000"/>
            </a:solidFill>
            <a:miter lim="800000"/>
            <a:headEnd/>
            <a:tailEnd/>
          </a:ln>
        </p:spPr>
        <p:txBody>
          <a:bodyPr wrap="none" anchor="ctr"/>
          <a:lstStyle/>
          <a:p>
            <a:endParaRPr lang="en-US"/>
          </a:p>
        </p:txBody>
      </p:sp>
      <p:sp>
        <p:nvSpPr>
          <p:cNvPr id="575534" name="AutoShape 46"/>
          <p:cNvSpPr>
            <a:spLocks noChangeArrowheads="1"/>
          </p:cNvSpPr>
          <p:nvPr/>
        </p:nvSpPr>
        <p:spPr bwMode="auto">
          <a:xfrm rot="1221565" flipH="1">
            <a:off x="5676900" y="1582738"/>
            <a:ext cx="1970088" cy="460375"/>
          </a:xfrm>
          <a:prstGeom prst="roundRect">
            <a:avLst>
              <a:gd name="adj" fmla="val 16667"/>
            </a:avLst>
          </a:prstGeom>
          <a:noFill/>
          <a:ln w="12700">
            <a:solidFill>
              <a:srgbClr val="003366"/>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5503"/>
                                        </p:tgtEl>
                                        <p:attrNameLst>
                                          <p:attrName>style.visibility</p:attrName>
                                        </p:attrNameLst>
                                      </p:cBhvr>
                                      <p:to>
                                        <p:strVal val="visible"/>
                                      </p:to>
                                    </p:set>
                                    <p:anim calcmode="lin" valueType="num">
                                      <p:cBhvr additive="base">
                                        <p:cTn id="7" dur="1000" fill="hold"/>
                                        <p:tgtEl>
                                          <p:spTgt spid="575503"/>
                                        </p:tgtEl>
                                        <p:attrNameLst>
                                          <p:attrName>ppt_x</p:attrName>
                                        </p:attrNameLst>
                                      </p:cBhvr>
                                      <p:tavLst>
                                        <p:tav tm="0">
                                          <p:val>
                                            <p:strVal val="0-#ppt_w/2"/>
                                          </p:val>
                                        </p:tav>
                                        <p:tav tm="100000">
                                          <p:val>
                                            <p:strVal val="#ppt_x"/>
                                          </p:val>
                                        </p:tav>
                                      </p:tavLst>
                                    </p:anim>
                                    <p:anim calcmode="lin" valueType="num">
                                      <p:cBhvr additive="base">
                                        <p:cTn id="8" dur="1000" fill="hold"/>
                                        <p:tgtEl>
                                          <p:spTgt spid="5755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75533"/>
                                        </p:tgtEl>
                                        <p:attrNameLst>
                                          <p:attrName>style.visibility</p:attrName>
                                        </p:attrNameLst>
                                      </p:cBhvr>
                                      <p:to>
                                        <p:strVal val="visible"/>
                                      </p:to>
                                    </p:set>
                                    <p:animEffect transition="in" filter="dissolve">
                                      <p:cBhvr>
                                        <p:cTn id="13" dur="500"/>
                                        <p:tgtEl>
                                          <p:spTgt spid="575533"/>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75534"/>
                                        </p:tgtEl>
                                        <p:attrNameLst>
                                          <p:attrName>style.visibility</p:attrName>
                                        </p:attrNameLst>
                                      </p:cBhvr>
                                      <p:to>
                                        <p:strVal val="visible"/>
                                      </p:to>
                                    </p:set>
                                    <p:animEffect transition="in" filter="dissolve">
                                      <p:cBhvr>
                                        <p:cTn id="17" dur="500"/>
                                        <p:tgtEl>
                                          <p:spTgt spid="5755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5504"/>
                                        </p:tgtEl>
                                        <p:attrNameLst>
                                          <p:attrName>style.visibility</p:attrName>
                                        </p:attrNameLst>
                                      </p:cBhvr>
                                      <p:to>
                                        <p:strVal val="visible"/>
                                      </p:to>
                                    </p:set>
                                    <p:animEffect transition="in" filter="dissolve">
                                      <p:cBhvr>
                                        <p:cTn id="22" dur="1000"/>
                                        <p:tgtEl>
                                          <p:spTgt spid="575504"/>
                                        </p:tgtEl>
                                      </p:cBhvr>
                                    </p:animEffect>
                                  </p:childTnLst>
                                </p:cTn>
                              </p:par>
                            </p:childTnLst>
                          </p:cTn>
                        </p:par>
                        <p:par>
                          <p:cTn id="23" fill="hold">
                            <p:stCondLst>
                              <p:cond delay="1000"/>
                            </p:stCondLst>
                            <p:childTnLst>
                              <p:par>
                                <p:cTn id="24" presetID="9" presetClass="exit" presetSubtype="0" fill="hold" grpId="1" nodeType="afterEffect">
                                  <p:stCondLst>
                                    <p:cond delay="0"/>
                                  </p:stCondLst>
                                  <p:childTnLst>
                                    <p:animEffect transition="out" filter="dissolve">
                                      <p:cBhvr>
                                        <p:cTn id="25" dur="500"/>
                                        <p:tgtEl>
                                          <p:spTgt spid="575534"/>
                                        </p:tgtEl>
                                      </p:cBhvr>
                                    </p:animEffect>
                                    <p:set>
                                      <p:cBhvr>
                                        <p:cTn id="26" dur="1" fill="hold">
                                          <p:stCondLst>
                                            <p:cond delay="499"/>
                                          </p:stCondLst>
                                        </p:cTn>
                                        <p:tgtEl>
                                          <p:spTgt spid="575534"/>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575533"/>
                                        </p:tgtEl>
                                      </p:cBhvr>
                                    </p:animEffect>
                                    <p:set>
                                      <p:cBhvr>
                                        <p:cTn id="29" dur="1" fill="hold">
                                          <p:stCondLst>
                                            <p:cond delay="499"/>
                                          </p:stCondLst>
                                        </p:cTn>
                                        <p:tgtEl>
                                          <p:spTgt spid="57553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75505"/>
                                        </p:tgtEl>
                                        <p:attrNameLst>
                                          <p:attrName>style.visibility</p:attrName>
                                        </p:attrNameLst>
                                      </p:cBhvr>
                                      <p:to>
                                        <p:strVal val="visible"/>
                                      </p:to>
                                    </p:set>
                                    <p:anim calcmode="lin" valueType="num">
                                      <p:cBhvr additive="base">
                                        <p:cTn id="34" dur="1000" fill="hold"/>
                                        <p:tgtEl>
                                          <p:spTgt spid="575505"/>
                                        </p:tgtEl>
                                        <p:attrNameLst>
                                          <p:attrName>ppt_x</p:attrName>
                                        </p:attrNameLst>
                                      </p:cBhvr>
                                      <p:tavLst>
                                        <p:tav tm="0">
                                          <p:val>
                                            <p:strVal val="0-#ppt_w/2"/>
                                          </p:val>
                                        </p:tav>
                                        <p:tav tm="100000">
                                          <p:val>
                                            <p:strVal val="#ppt_x"/>
                                          </p:val>
                                        </p:tav>
                                      </p:tavLst>
                                    </p:anim>
                                    <p:anim calcmode="lin" valueType="num">
                                      <p:cBhvr additive="base">
                                        <p:cTn id="35" dur="1000" fill="hold"/>
                                        <p:tgtEl>
                                          <p:spTgt spid="57550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75502"/>
                                        </p:tgtEl>
                                        <p:attrNameLst>
                                          <p:attrName>style.visibility</p:attrName>
                                        </p:attrNameLst>
                                      </p:cBhvr>
                                      <p:to>
                                        <p:strVal val="visible"/>
                                      </p:to>
                                    </p:set>
                                    <p:animEffect transition="in" filter="dissolve">
                                      <p:cBhvr>
                                        <p:cTn id="40" dur="1000"/>
                                        <p:tgtEl>
                                          <p:spTgt spid="575502"/>
                                        </p:tgtEl>
                                      </p:cBhvr>
                                    </p:animEffect>
                                  </p:childTnLst>
                                </p:cTn>
                              </p:par>
                            </p:childTnLst>
                          </p:cTn>
                        </p:par>
                        <p:par>
                          <p:cTn id="41" fill="hold">
                            <p:stCondLst>
                              <p:cond delay="1000"/>
                            </p:stCondLst>
                            <p:childTnLst>
                              <p:par>
                                <p:cTn id="42" presetID="9" presetClass="entr" presetSubtype="0" fill="hold" nodeType="afterEffect">
                                  <p:stCondLst>
                                    <p:cond delay="2500"/>
                                  </p:stCondLst>
                                  <p:childTnLst>
                                    <p:set>
                                      <p:cBhvr>
                                        <p:cTn id="43" dur="1" fill="hold">
                                          <p:stCondLst>
                                            <p:cond delay="0"/>
                                          </p:stCondLst>
                                        </p:cTn>
                                        <p:tgtEl>
                                          <p:spTgt spid="7"/>
                                        </p:tgtEl>
                                        <p:attrNameLst>
                                          <p:attrName>style.visibility</p:attrName>
                                        </p:attrNameLst>
                                      </p:cBhvr>
                                      <p:to>
                                        <p:strVal val="visible"/>
                                      </p:to>
                                    </p:set>
                                    <p:animEffect transition="in" filter="dissolve">
                                      <p:cBhvr>
                                        <p:cTn id="44" dur="1000"/>
                                        <p:tgtEl>
                                          <p:spTgt spid="7"/>
                                        </p:tgtEl>
                                      </p:cBhvr>
                                    </p:animEffect>
                                  </p:childTnLst>
                                </p:cTn>
                              </p:par>
                            </p:childTnLst>
                          </p:cTn>
                        </p:par>
                        <p:par>
                          <p:cTn id="45" fill="hold">
                            <p:stCondLst>
                              <p:cond delay="4500"/>
                            </p:stCondLst>
                            <p:childTnLst>
                              <p:par>
                                <p:cTn id="46" presetID="49" presetClass="entr" presetSubtype="0" decel="100000" fill="hold" grpId="0" nodeType="afterEffect">
                                  <p:stCondLst>
                                    <p:cond delay="2500"/>
                                  </p:stCondLst>
                                  <p:childTnLst>
                                    <p:set>
                                      <p:cBhvr>
                                        <p:cTn id="47" dur="1" fill="hold">
                                          <p:stCondLst>
                                            <p:cond delay="0"/>
                                          </p:stCondLst>
                                        </p:cTn>
                                        <p:tgtEl>
                                          <p:spTgt spid="575507"/>
                                        </p:tgtEl>
                                        <p:attrNameLst>
                                          <p:attrName>style.visibility</p:attrName>
                                        </p:attrNameLst>
                                      </p:cBhvr>
                                      <p:to>
                                        <p:strVal val="visible"/>
                                      </p:to>
                                    </p:set>
                                    <p:anim calcmode="lin" valueType="num">
                                      <p:cBhvr>
                                        <p:cTn id="48" dur="1000" fill="hold"/>
                                        <p:tgtEl>
                                          <p:spTgt spid="575507"/>
                                        </p:tgtEl>
                                        <p:attrNameLst>
                                          <p:attrName>ppt_w</p:attrName>
                                        </p:attrNameLst>
                                      </p:cBhvr>
                                      <p:tavLst>
                                        <p:tav tm="0">
                                          <p:val>
                                            <p:fltVal val="0"/>
                                          </p:val>
                                        </p:tav>
                                        <p:tav tm="100000">
                                          <p:val>
                                            <p:strVal val="#ppt_w"/>
                                          </p:val>
                                        </p:tav>
                                      </p:tavLst>
                                    </p:anim>
                                    <p:anim calcmode="lin" valueType="num">
                                      <p:cBhvr>
                                        <p:cTn id="49" dur="1000" fill="hold"/>
                                        <p:tgtEl>
                                          <p:spTgt spid="575507"/>
                                        </p:tgtEl>
                                        <p:attrNameLst>
                                          <p:attrName>ppt_h</p:attrName>
                                        </p:attrNameLst>
                                      </p:cBhvr>
                                      <p:tavLst>
                                        <p:tav tm="0">
                                          <p:val>
                                            <p:fltVal val="0"/>
                                          </p:val>
                                        </p:tav>
                                        <p:tav tm="100000">
                                          <p:val>
                                            <p:strVal val="#ppt_h"/>
                                          </p:val>
                                        </p:tav>
                                      </p:tavLst>
                                    </p:anim>
                                    <p:anim calcmode="lin" valueType="num">
                                      <p:cBhvr>
                                        <p:cTn id="50" dur="1000" fill="hold"/>
                                        <p:tgtEl>
                                          <p:spTgt spid="575507"/>
                                        </p:tgtEl>
                                        <p:attrNameLst>
                                          <p:attrName>style.rotation</p:attrName>
                                        </p:attrNameLst>
                                      </p:cBhvr>
                                      <p:tavLst>
                                        <p:tav tm="0">
                                          <p:val>
                                            <p:fltVal val="360"/>
                                          </p:val>
                                        </p:tav>
                                        <p:tav tm="100000">
                                          <p:val>
                                            <p:fltVal val="0"/>
                                          </p:val>
                                        </p:tav>
                                      </p:tavLst>
                                    </p:anim>
                                    <p:animEffect transition="in" filter="fade">
                                      <p:cBhvr>
                                        <p:cTn id="51" dur="1000"/>
                                        <p:tgtEl>
                                          <p:spTgt spid="575507"/>
                                        </p:tgtEl>
                                      </p:cBhvr>
                                    </p:animEffect>
                                  </p:childTnLst>
                                </p:cTn>
                              </p:par>
                              <p:par>
                                <p:cTn id="52" presetID="49" presetClass="entr" presetSubtype="0" decel="100000" fill="hold" grpId="0" nodeType="withEffect">
                                  <p:stCondLst>
                                    <p:cond delay="2500"/>
                                  </p:stCondLst>
                                  <p:childTnLst>
                                    <p:set>
                                      <p:cBhvr>
                                        <p:cTn id="53" dur="1" fill="hold">
                                          <p:stCondLst>
                                            <p:cond delay="0"/>
                                          </p:stCondLst>
                                        </p:cTn>
                                        <p:tgtEl>
                                          <p:spTgt spid="575508"/>
                                        </p:tgtEl>
                                        <p:attrNameLst>
                                          <p:attrName>style.visibility</p:attrName>
                                        </p:attrNameLst>
                                      </p:cBhvr>
                                      <p:to>
                                        <p:strVal val="visible"/>
                                      </p:to>
                                    </p:set>
                                    <p:anim calcmode="lin" valueType="num">
                                      <p:cBhvr>
                                        <p:cTn id="54" dur="1000" fill="hold"/>
                                        <p:tgtEl>
                                          <p:spTgt spid="575508"/>
                                        </p:tgtEl>
                                        <p:attrNameLst>
                                          <p:attrName>ppt_w</p:attrName>
                                        </p:attrNameLst>
                                      </p:cBhvr>
                                      <p:tavLst>
                                        <p:tav tm="0">
                                          <p:val>
                                            <p:fltVal val="0"/>
                                          </p:val>
                                        </p:tav>
                                        <p:tav tm="100000">
                                          <p:val>
                                            <p:strVal val="#ppt_w"/>
                                          </p:val>
                                        </p:tav>
                                      </p:tavLst>
                                    </p:anim>
                                    <p:anim calcmode="lin" valueType="num">
                                      <p:cBhvr>
                                        <p:cTn id="55" dur="1000" fill="hold"/>
                                        <p:tgtEl>
                                          <p:spTgt spid="575508"/>
                                        </p:tgtEl>
                                        <p:attrNameLst>
                                          <p:attrName>ppt_h</p:attrName>
                                        </p:attrNameLst>
                                      </p:cBhvr>
                                      <p:tavLst>
                                        <p:tav tm="0">
                                          <p:val>
                                            <p:fltVal val="0"/>
                                          </p:val>
                                        </p:tav>
                                        <p:tav tm="100000">
                                          <p:val>
                                            <p:strVal val="#ppt_h"/>
                                          </p:val>
                                        </p:tav>
                                      </p:tavLst>
                                    </p:anim>
                                    <p:anim calcmode="lin" valueType="num">
                                      <p:cBhvr>
                                        <p:cTn id="56" dur="1000" fill="hold"/>
                                        <p:tgtEl>
                                          <p:spTgt spid="575508"/>
                                        </p:tgtEl>
                                        <p:attrNameLst>
                                          <p:attrName>style.rotation</p:attrName>
                                        </p:attrNameLst>
                                      </p:cBhvr>
                                      <p:tavLst>
                                        <p:tav tm="0">
                                          <p:val>
                                            <p:fltVal val="360"/>
                                          </p:val>
                                        </p:tav>
                                        <p:tav tm="100000">
                                          <p:val>
                                            <p:fltVal val="0"/>
                                          </p:val>
                                        </p:tav>
                                      </p:tavLst>
                                    </p:anim>
                                    <p:animEffect transition="in" filter="fade">
                                      <p:cBhvr>
                                        <p:cTn id="57" dur="1000"/>
                                        <p:tgtEl>
                                          <p:spTgt spid="57550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575506"/>
                                        </p:tgtEl>
                                        <p:attrNameLst>
                                          <p:attrName>style.visibility</p:attrName>
                                        </p:attrNameLst>
                                      </p:cBhvr>
                                      <p:to>
                                        <p:strVal val="visible"/>
                                      </p:to>
                                    </p:set>
                                    <p:anim calcmode="lin" valueType="num">
                                      <p:cBhvr additive="base">
                                        <p:cTn id="62" dur="1000" fill="hold"/>
                                        <p:tgtEl>
                                          <p:spTgt spid="575506"/>
                                        </p:tgtEl>
                                        <p:attrNameLst>
                                          <p:attrName>ppt_x</p:attrName>
                                        </p:attrNameLst>
                                      </p:cBhvr>
                                      <p:tavLst>
                                        <p:tav tm="0">
                                          <p:val>
                                            <p:strVal val="0-#ppt_w/2"/>
                                          </p:val>
                                        </p:tav>
                                        <p:tav tm="100000">
                                          <p:val>
                                            <p:strVal val="#ppt_x"/>
                                          </p:val>
                                        </p:tav>
                                      </p:tavLst>
                                    </p:anim>
                                    <p:anim calcmode="lin" valueType="num">
                                      <p:cBhvr additive="base">
                                        <p:cTn id="63" dur="1000" fill="hold"/>
                                        <p:tgtEl>
                                          <p:spTgt spid="575506"/>
                                        </p:tgtEl>
                                        <p:attrNameLst>
                                          <p:attrName>ppt_y</p:attrName>
                                        </p:attrNameLst>
                                      </p:cBhvr>
                                      <p:tavLst>
                                        <p:tav tm="0">
                                          <p:val>
                                            <p:strVal val="#ppt_y"/>
                                          </p:val>
                                        </p:tav>
                                        <p:tav tm="100000">
                                          <p:val>
                                            <p:strVal val="#ppt_y"/>
                                          </p:val>
                                        </p:tav>
                                      </p:tavLst>
                                    </p:anim>
                                  </p:childTnLst>
                                </p:cTn>
                              </p:par>
                            </p:childTnLst>
                          </p:cTn>
                        </p:par>
                        <p:par>
                          <p:cTn id="64" fill="hold">
                            <p:stCondLst>
                              <p:cond delay="1000"/>
                            </p:stCondLst>
                            <p:childTnLst>
                              <p:par>
                                <p:cTn id="65" presetID="9" presetClass="entr" presetSubtype="0" fill="hold" nodeType="afterEffect">
                                  <p:stCondLst>
                                    <p:cond delay="2000"/>
                                  </p:stCondLst>
                                  <p:childTnLst>
                                    <p:set>
                                      <p:cBhvr>
                                        <p:cTn id="66" dur="1" fill="hold">
                                          <p:stCondLst>
                                            <p:cond delay="0"/>
                                          </p:stCondLst>
                                        </p:cTn>
                                        <p:tgtEl>
                                          <p:spTgt spid="2"/>
                                        </p:tgtEl>
                                        <p:attrNameLst>
                                          <p:attrName>style.visibility</p:attrName>
                                        </p:attrNameLst>
                                      </p:cBhvr>
                                      <p:to>
                                        <p:strVal val="visible"/>
                                      </p:to>
                                    </p:set>
                                    <p:animEffect transition="in" filter="dissolve">
                                      <p:cBhvr>
                                        <p:cTn id="6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2" grpId="0"/>
      <p:bldP spid="575503" grpId="0"/>
      <p:bldP spid="575504" grpId="0"/>
      <p:bldP spid="575505" grpId="0"/>
      <p:bldP spid="575506" grpId="0"/>
      <p:bldP spid="575507" grpId="0" animBg="1"/>
      <p:bldP spid="575508" grpId="0" animBg="1"/>
      <p:bldP spid="575533" grpId="0" animBg="1"/>
      <p:bldP spid="575533" grpId="1" animBg="1"/>
      <p:bldP spid="575534" grpId="0" animBg="1"/>
      <p:bldP spid="575534" grpId="1"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body" sz="half" idx="1"/>
          </p:nvPr>
        </p:nvSpPr>
        <p:spPr>
          <a:xfrm>
            <a:off x="304800" y="609600"/>
            <a:ext cx="3657600" cy="3200400"/>
          </a:xfrm>
        </p:spPr>
        <p:txBody>
          <a:bodyPr/>
          <a:lstStyle/>
          <a:p>
            <a:pPr eaLnBrk="1" hangingPunct="1">
              <a:buFontTx/>
              <a:buNone/>
            </a:pPr>
            <a:r>
              <a:rPr lang="en-US" sz="2800" smtClean="0">
                <a:latin typeface="Arial" charset="0"/>
              </a:rPr>
              <a:t>Solve for T</a:t>
            </a:r>
            <a:r>
              <a:rPr lang="en-US" sz="2800" baseline="-25000" smtClean="0">
                <a:latin typeface="Arial" charset="0"/>
              </a:rPr>
              <a:t>2</a:t>
            </a:r>
            <a:r>
              <a:rPr lang="en-US" sz="2800" smtClean="0">
                <a:latin typeface="Arial" charset="0"/>
              </a:rPr>
              <a:t>, where…</a:t>
            </a:r>
          </a:p>
          <a:p>
            <a:pPr eaLnBrk="1" hangingPunct="1">
              <a:buFontTx/>
              <a:buNone/>
            </a:pPr>
            <a:r>
              <a:rPr lang="en-US" sz="2800" smtClean="0">
                <a:latin typeface="Arial" charset="0"/>
              </a:rPr>
              <a:t>	P</a:t>
            </a:r>
            <a:r>
              <a:rPr lang="en-US" sz="2800" baseline="-25000" smtClean="0">
                <a:latin typeface="Arial" charset="0"/>
              </a:rPr>
              <a:t>1</a:t>
            </a:r>
            <a:r>
              <a:rPr lang="en-US" sz="2800" smtClean="0">
                <a:latin typeface="Arial" charset="0"/>
              </a:rPr>
              <a:t> = 1.08 atm</a:t>
            </a:r>
          </a:p>
          <a:p>
            <a:pPr eaLnBrk="1" hangingPunct="1">
              <a:buFontTx/>
              <a:buNone/>
            </a:pPr>
            <a:r>
              <a:rPr lang="en-US" sz="2800" smtClean="0">
                <a:latin typeface="Arial" charset="0"/>
              </a:rPr>
              <a:t>	P</a:t>
            </a:r>
            <a:r>
              <a:rPr lang="en-US" sz="2800" baseline="-25000" smtClean="0">
                <a:latin typeface="Arial" charset="0"/>
              </a:rPr>
              <a:t>2</a:t>
            </a:r>
            <a:r>
              <a:rPr lang="en-US" sz="2800" smtClean="0">
                <a:latin typeface="Arial" charset="0"/>
              </a:rPr>
              <a:t> = 0.86 atm</a:t>
            </a:r>
          </a:p>
          <a:p>
            <a:pPr eaLnBrk="1" hangingPunct="1">
              <a:buFontTx/>
              <a:buNone/>
            </a:pPr>
            <a:r>
              <a:rPr lang="en-US" sz="2800" smtClean="0">
                <a:latin typeface="Arial" charset="0"/>
              </a:rPr>
              <a:t>	V</a:t>
            </a:r>
            <a:r>
              <a:rPr lang="en-US" sz="2800" baseline="-25000" smtClean="0">
                <a:latin typeface="Arial" charset="0"/>
              </a:rPr>
              <a:t>1</a:t>
            </a:r>
            <a:r>
              <a:rPr lang="en-US" sz="2800" smtClean="0">
                <a:latin typeface="Arial" charset="0"/>
              </a:rPr>
              <a:t> = 3.22 L</a:t>
            </a:r>
          </a:p>
          <a:p>
            <a:pPr eaLnBrk="1" hangingPunct="1">
              <a:buFontTx/>
              <a:buNone/>
            </a:pPr>
            <a:r>
              <a:rPr lang="en-US" sz="2800" smtClean="0">
                <a:latin typeface="Arial" charset="0"/>
              </a:rPr>
              <a:t>	V</a:t>
            </a:r>
            <a:r>
              <a:rPr lang="en-US" sz="2800" baseline="-25000" smtClean="0">
                <a:latin typeface="Arial" charset="0"/>
              </a:rPr>
              <a:t>2</a:t>
            </a:r>
            <a:r>
              <a:rPr lang="en-US" sz="2800" smtClean="0">
                <a:latin typeface="Arial" charset="0"/>
              </a:rPr>
              <a:t> = 1.43 L</a:t>
            </a:r>
          </a:p>
          <a:p>
            <a:pPr eaLnBrk="1" hangingPunct="1">
              <a:buFontTx/>
              <a:buNone/>
            </a:pPr>
            <a:r>
              <a:rPr lang="en-US" sz="2800" smtClean="0">
                <a:latin typeface="Arial" charset="0"/>
              </a:rPr>
              <a:t>	T</a:t>
            </a:r>
            <a:r>
              <a:rPr lang="en-US" sz="2800" baseline="-25000" smtClean="0">
                <a:latin typeface="Arial" charset="0"/>
              </a:rPr>
              <a:t>1</a:t>
            </a:r>
            <a:r>
              <a:rPr lang="en-US" sz="2800" smtClean="0">
                <a:latin typeface="Arial" charset="0"/>
              </a:rPr>
              <a:t> = 373 K</a:t>
            </a:r>
          </a:p>
          <a:p>
            <a:pPr eaLnBrk="1" hangingPunct="1">
              <a:buFontTx/>
              <a:buNone/>
            </a:pPr>
            <a:endParaRPr lang="en-US" sz="2800" smtClean="0">
              <a:latin typeface="Arial" charset="0"/>
            </a:endParaRPr>
          </a:p>
        </p:txBody>
      </p:sp>
      <p:sp>
        <p:nvSpPr>
          <p:cNvPr id="576515" name="Rectangle 3"/>
          <p:cNvSpPr>
            <a:spLocks noChangeArrowheads="1"/>
          </p:cNvSpPr>
          <p:nvPr/>
        </p:nvSpPr>
        <p:spPr bwMode="auto">
          <a:xfrm>
            <a:off x="4724400" y="2133600"/>
            <a:ext cx="3124200" cy="685800"/>
          </a:xfrm>
          <a:prstGeom prst="rect">
            <a:avLst/>
          </a:prstGeom>
          <a:noFill/>
          <a:ln w="9525">
            <a:noFill/>
            <a:miter lim="800000"/>
            <a:headEnd/>
            <a:tailEnd/>
          </a:ln>
        </p:spPr>
        <p:txBody>
          <a:bodyPr/>
          <a:lstStyle/>
          <a:p>
            <a:pPr marL="342900" indent="-342900">
              <a:spcBef>
                <a:spcPct val="20000"/>
              </a:spcBef>
            </a:pPr>
            <a:r>
              <a:rPr lang="en-US" sz="3200"/>
              <a:t>P</a:t>
            </a:r>
            <a:r>
              <a:rPr lang="en-US" sz="3200" baseline="-25000"/>
              <a:t>1</a:t>
            </a:r>
            <a:r>
              <a:rPr lang="en-US" sz="3200"/>
              <a:t>V</a:t>
            </a:r>
            <a:r>
              <a:rPr lang="en-US" sz="3200" baseline="-25000"/>
              <a:t>1</a:t>
            </a:r>
            <a:r>
              <a:rPr lang="en-US" sz="3200"/>
              <a:t>T</a:t>
            </a:r>
            <a:r>
              <a:rPr lang="en-US" sz="3200" baseline="-25000"/>
              <a:t>2</a:t>
            </a:r>
            <a:r>
              <a:rPr lang="en-US" sz="3200"/>
              <a:t> = P</a:t>
            </a:r>
            <a:r>
              <a:rPr lang="en-US" sz="3200" baseline="-25000"/>
              <a:t>2</a:t>
            </a:r>
            <a:r>
              <a:rPr lang="en-US" sz="3200"/>
              <a:t>V</a:t>
            </a:r>
            <a:r>
              <a:rPr lang="en-US" sz="3200" baseline="-25000"/>
              <a:t>2</a:t>
            </a:r>
            <a:r>
              <a:rPr lang="en-US" sz="3200"/>
              <a:t>T</a:t>
            </a:r>
            <a:r>
              <a:rPr lang="en-US" sz="3200" baseline="-25000"/>
              <a:t>1</a:t>
            </a:r>
          </a:p>
        </p:txBody>
      </p:sp>
      <p:sp>
        <p:nvSpPr>
          <p:cNvPr id="576516" name="Line 4"/>
          <p:cNvSpPr>
            <a:spLocks noChangeShapeType="1"/>
          </p:cNvSpPr>
          <p:nvPr/>
        </p:nvSpPr>
        <p:spPr bwMode="auto">
          <a:xfrm>
            <a:off x="4724400" y="2286000"/>
            <a:ext cx="914400" cy="304800"/>
          </a:xfrm>
          <a:prstGeom prst="line">
            <a:avLst/>
          </a:prstGeom>
          <a:noFill/>
          <a:ln w="19050">
            <a:solidFill>
              <a:srgbClr val="FF0000"/>
            </a:solidFill>
            <a:round/>
            <a:headEnd/>
            <a:tailEnd/>
          </a:ln>
        </p:spPr>
        <p:txBody>
          <a:bodyPr/>
          <a:lstStyle/>
          <a:p>
            <a:endParaRPr lang="en-US"/>
          </a:p>
        </p:txBody>
      </p:sp>
      <p:grpSp>
        <p:nvGrpSpPr>
          <p:cNvPr id="338949" name="Group 5"/>
          <p:cNvGrpSpPr>
            <a:grpSpLocks/>
          </p:cNvGrpSpPr>
          <p:nvPr/>
        </p:nvGrpSpPr>
        <p:grpSpPr bwMode="auto">
          <a:xfrm>
            <a:off x="4953000" y="685800"/>
            <a:ext cx="2819400" cy="1295400"/>
            <a:chOff x="3456" y="768"/>
            <a:chExt cx="1776" cy="816"/>
          </a:xfrm>
        </p:grpSpPr>
        <p:grpSp>
          <p:nvGrpSpPr>
            <p:cNvPr id="338984" name="Group 6"/>
            <p:cNvGrpSpPr>
              <a:grpSpLocks/>
            </p:cNvGrpSpPr>
            <p:nvPr/>
          </p:nvGrpSpPr>
          <p:grpSpPr bwMode="auto">
            <a:xfrm>
              <a:off x="3456" y="768"/>
              <a:ext cx="816" cy="816"/>
              <a:chOff x="3264" y="864"/>
              <a:chExt cx="816" cy="816"/>
            </a:xfrm>
          </p:grpSpPr>
          <p:sp>
            <p:nvSpPr>
              <p:cNvPr id="338990" name="Rectangle 7"/>
              <p:cNvSpPr>
                <a:spLocks noChangeArrowheads="1"/>
              </p:cNvSpPr>
              <p:nvPr/>
            </p:nvSpPr>
            <p:spPr bwMode="auto">
              <a:xfrm>
                <a:off x="3264" y="960"/>
                <a:ext cx="816" cy="336"/>
              </a:xfrm>
              <a:prstGeom prst="rect">
                <a:avLst/>
              </a:prstGeom>
              <a:noFill/>
              <a:ln w="9525">
                <a:noFill/>
                <a:miter lim="800000"/>
                <a:headEnd/>
                <a:tailEnd/>
              </a:ln>
            </p:spPr>
            <p:txBody>
              <a:bodyPr/>
              <a:lstStyle/>
              <a:p>
                <a:pPr marL="342900" indent="-342900">
                  <a:spcBef>
                    <a:spcPct val="20000"/>
                  </a:spcBef>
                </a:pPr>
                <a:r>
                  <a:rPr lang="en-US" sz="3200"/>
                  <a:t>____ </a:t>
                </a:r>
              </a:p>
            </p:txBody>
          </p:sp>
          <p:sp>
            <p:nvSpPr>
              <p:cNvPr id="338991" name="Rectangle 8"/>
              <p:cNvSpPr>
                <a:spLocks noChangeArrowheads="1"/>
              </p:cNvSpPr>
              <p:nvPr/>
            </p:nvSpPr>
            <p:spPr bwMode="auto">
              <a:xfrm>
                <a:off x="3456" y="1248"/>
                <a:ext cx="480" cy="432"/>
              </a:xfrm>
              <a:prstGeom prst="rect">
                <a:avLst/>
              </a:prstGeom>
              <a:noFill/>
              <a:ln w="9525">
                <a:noFill/>
                <a:miter lim="800000"/>
                <a:headEnd/>
                <a:tailEnd/>
              </a:ln>
            </p:spPr>
            <p:txBody>
              <a:bodyPr/>
              <a:lstStyle/>
              <a:p>
                <a:pPr marL="342900" indent="-342900">
                  <a:spcBef>
                    <a:spcPct val="20000"/>
                  </a:spcBef>
                </a:pPr>
                <a:r>
                  <a:rPr lang="en-US" sz="3200"/>
                  <a:t>T</a:t>
                </a:r>
                <a:r>
                  <a:rPr lang="en-US" sz="3200" baseline="-25000"/>
                  <a:t>1</a:t>
                </a:r>
              </a:p>
            </p:txBody>
          </p:sp>
          <p:sp>
            <p:nvSpPr>
              <p:cNvPr id="338992" name="Rectangle 9"/>
              <p:cNvSpPr>
                <a:spLocks noChangeArrowheads="1"/>
              </p:cNvSpPr>
              <p:nvPr/>
            </p:nvSpPr>
            <p:spPr bwMode="auto">
              <a:xfrm>
                <a:off x="3264" y="864"/>
                <a:ext cx="768" cy="432"/>
              </a:xfrm>
              <a:prstGeom prst="rect">
                <a:avLst/>
              </a:prstGeom>
              <a:noFill/>
              <a:ln w="9525">
                <a:noFill/>
                <a:miter lim="800000"/>
                <a:headEnd/>
                <a:tailEnd/>
              </a:ln>
            </p:spPr>
            <p:txBody>
              <a:bodyPr/>
              <a:lstStyle/>
              <a:p>
                <a:pPr marL="342900" indent="-342900">
                  <a:spcBef>
                    <a:spcPct val="20000"/>
                  </a:spcBef>
                </a:pPr>
                <a:r>
                  <a:rPr lang="en-US" sz="3200"/>
                  <a:t>P</a:t>
                </a:r>
                <a:r>
                  <a:rPr lang="en-US" sz="3200" baseline="-25000"/>
                  <a:t>1</a:t>
                </a:r>
                <a:r>
                  <a:rPr lang="en-US" sz="3200"/>
                  <a:t>V</a:t>
                </a:r>
                <a:r>
                  <a:rPr lang="en-US" sz="3200" baseline="-25000"/>
                  <a:t>1</a:t>
                </a:r>
              </a:p>
            </p:txBody>
          </p:sp>
        </p:grpSp>
        <p:sp>
          <p:nvSpPr>
            <p:cNvPr id="338985" name="Rectangle 10"/>
            <p:cNvSpPr>
              <a:spLocks noChangeArrowheads="1"/>
            </p:cNvSpPr>
            <p:nvPr/>
          </p:nvSpPr>
          <p:spPr bwMode="auto">
            <a:xfrm>
              <a:off x="4128" y="960"/>
              <a:ext cx="336" cy="336"/>
            </a:xfrm>
            <a:prstGeom prst="rect">
              <a:avLst/>
            </a:prstGeom>
            <a:noFill/>
            <a:ln w="9525">
              <a:noFill/>
              <a:miter lim="800000"/>
              <a:headEnd/>
              <a:tailEnd/>
            </a:ln>
          </p:spPr>
          <p:txBody>
            <a:bodyPr/>
            <a:lstStyle/>
            <a:p>
              <a:pPr marL="342900" indent="-342900">
                <a:spcBef>
                  <a:spcPct val="20000"/>
                </a:spcBef>
              </a:pPr>
              <a:r>
                <a:rPr lang="en-US" sz="3200"/>
                <a:t>= </a:t>
              </a:r>
            </a:p>
          </p:txBody>
        </p:sp>
        <p:grpSp>
          <p:nvGrpSpPr>
            <p:cNvPr id="338986" name="Group 11"/>
            <p:cNvGrpSpPr>
              <a:grpSpLocks/>
            </p:cNvGrpSpPr>
            <p:nvPr/>
          </p:nvGrpSpPr>
          <p:grpSpPr bwMode="auto">
            <a:xfrm>
              <a:off x="4416" y="768"/>
              <a:ext cx="816" cy="816"/>
              <a:chOff x="4704" y="912"/>
              <a:chExt cx="816" cy="816"/>
            </a:xfrm>
          </p:grpSpPr>
          <p:sp>
            <p:nvSpPr>
              <p:cNvPr id="338987" name="Rectangle 12"/>
              <p:cNvSpPr>
                <a:spLocks noChangeArrowheads="1"/>
              </p:cNvSpPr>
              <p:nvPr/>
            </p:nvSpPr>
            <p:spPr bwMode="auto">
              <a:xfrm>
                <a:off x="4704" y="912"/>
                <a:ext cx="768" cy="432"/>
              </a:xfrm>
              <a:prstGeom prst="rect">
                <a:avLst/>
              </a:prstGeom>
              <a:noFill/>
              <a:ln w="9525">
                <a:noFill/>
                <a:miter lim="800000"/>
                <a:headEnd/>
                <a:tailEnd/>
              </a:ln>
            </p:spPr>
            <p:txBody>
              <a:bodyPr/>
              <a:lstStyle/>
              <a:p>
                <a:pPr marL="342900" indent="-342900">
                  <a:spcBef>
                    <a:spcPct val="20000"/>
                  </a:spcBef>
                </a:pPr>
                <a:r>
                  <a:rPr lang="en-US" sz="3200"/>
                  <a:t>P</a:t>
                </a:r>
                <a:r>
                  <a:rPr lang="en-US" sz="3200" baseline="-25000"/>
                  <a:t>2</a:t>
                </a:r>
                <a:r>
                  <a:rPr lang="en-US" sz="3200"/>
                  <a:t>V</a:t>
                </a:r>
                <a:r>
                  <a:rPr lang="en-US" sz="3200" baseline="-25000"/>
                  <a:t>2</a:t>
                </a:r>
              </a:p>
            </p:txBody>
          </p:sp>
          <p:sp>
            <p:nvSpPr>
              <p:cNvPr id="338988" name="Rectangle 13"/>
              <p:cNvSpPr>
                <a:spLocks noChangeArrowheads="1"/>
              </p:cNvSpPr>
              <p:nvPr/>
            </p:nvSpPr>
            <p:spPr bwMode="auto">
              <a:xfrm>
                <a:off x="4896" y="1296"/>
                <a:ext cx="480" cy="432"/>
              </a:xfrm>
              <a:prstGeom prst="rect">
                <a:avLst/>
              </a:prstGeom>
              <a:noFill/>
              <a:ln w="9525">
                <a:noFill/>
                <a:miter lim="800000"/>
                <a:headEnd/>
                <a:tailEnd/>
              </a:ln>
            </p:spPr>
            <p:txBody>
              <a:bodyPr/>
              <a:lstStyle/>
              <a:p>
                <a:pPr marL="342900" indent="-342900">
                  <a:spcBef>
                    <a:spcPct val="20000"/>
                  </a:spcBef>
                </a:pPr>
                <a:r>
                  <a:rPr lang="en-US" sz="3200"/>
                  <a:t>T</a:t>
                </a:r>
                <a:r>
                  <a:rPr lang="en-US" sz="3200" baseline="-25000"/>
                  <a:t>2</a:t>
                </a:r>
              </a:p>
            </p:txBody>
          </p:sp>
          <p:sp>
            <p:nvSpPr>
              <p:cNvPr id="338989" name="Rectangle 14"/>
              <p:cNvSpPr>
                <a:spLocks noChangeArrowheads="1"/>
              </p:cNvSpPr>
              <p:nvPr/>
            </p:nvSpPr>
            <p:spPr bwMode="auto">
              <a:xfrm>
                <a:off x="4704" y="1008"/>
                <a:ext cx="816" cy="336"/>
              </a:xfrm>
              <a:prstGeom prst="rect">
                <a:avLst/>
              </a:prstGeom>
              <a:noFill/>
              <a:ln w="9525">
                <a:noFill/>
                <a:miter lim="800000"/>
                <a:headEnd/>
                <a:tailEnd/>
              </a:ln>
            </p:spPr>
            <p:txBody>
              <a:bodyPr/>
              <a:lstStyle/>
              <a:p>
                <a:pPr marL="342900" indent="-342900">
                  <a:spcBef>
                    <a:spcPct val="20000"/>
                  </a:spcBef>
                </a:pPr>
                <a:r>
                  <a:rPr lang="en-US" sz="3200"/>
                  <a:t>____ </a:t>
                </a:r>
              </a:p>
            </p:txBody>
          </p:sp>
        </p:grpSp>
      </p:grpSp>
      <p:grpSp>
        <p:nvGrpSpPr>
          <p:cNvPr id="5" name="Group 15"/>
          <p:cNvGrpSpPr>
            <a:grpSpLocks/>
          </p:cNvGrpSpPr>
          <p:nvPr/>
        </p:nvGrpSpPr>
        <p:grpSpPr bwMode="auto">
          <a:xfrm>
            <a:off x="3505200" y="1828800"/>
            <a:ext cx="5715000" cy="1524000"/>
            <a:chOff x="192" y="3024"/>
            <a:chExt cx="3600" cy="960"/>
          </a:xfrm>
        </p:grpSpPr>
        <p:grpSp>
          <p:nvGrpSpPr>
            <p:cNvPr id="338972" name="Group 16"/>
            <p:cNvGrpSpPr>
              <a:grpSpLocks/>
            </p:cNvGrpSpPr>
            <p:nvPr/>
          </p:nvGrpSpPr>
          <p:grpSpPr bwMode="auto">
            <a:xfrm>
              <a:off x="192" y="3024"/>
              <a:ext cx="1008" cy="960"/>
              <a:chOff x="1104" y="2928"/>
              <a:chExt cx="1008" cy="960"/>
            </a:xfrm>
          </p:grpSpPr>
          <p:sp>
            <p:nvSpPr>
              <p:cNvPr id="338979" name="Rectangle 17"/>
              <p:cNvSpPr>
                <a:spLocks noChangeArrowheads="1"/>
              </p:cNvSpPr>
              <p:nvPr/>
            </p:nvSpPr>
            <p:spPr bwMode="auto">
              <a:xfrm>
                <a:off x="1392" y="3024"/>
                <a:ext cx="480"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1</a:t>
                </a:r>
              </a:p>
            </p:txBody>
          </p:sp>
          <p:sp>
            <p:nvSpPr>
              <p:cNvPr id="338980" name="Rectangle 18"/>
              <p:cNvSpPr>
                <a:spLocks noChangeArrowheads="1"/>
              </p:cNvSpPr>
              <p:nvPr/>
            </p:nvSpPr>
            <p:spPr bwMode="auto">
              <a:xfrm>
                <a:off x="1248" y="3312"/>
                <a:ext cx="864"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P</a:t>
                </a:r>
                <a:r>
                  <a:rPr lang="en-US" sz="3200" baseline="-25000">
                    <a:latin typeface="Times New Roman" pitchFamily="18" charset="0"/>
                  </a:rPr>
                  <a:t>1</a:t>
                </a:r>
                <a:r>
                  <a:rPr lang="en-US" sz="3200">
                    <a:latin typeface="Times New Roman" pitchFamily="18" charset="0"/>
                  </a:rPr>
                  <a:t>V</a:t>
                </a:r>
                <a:r>
                  <a:rPr lang="en-US" sz="3200" baseline="-25000">
                    <a:latin typeface="Times New Roman" pitchFamily="18" charset="0"/>
                  </a:rPr>
                  <a:t>1</a:t>
                </a:r>
              </a:p>
            </p:txBody>
          </p:sp>
          <p:sp>
            <p:nvSpPr>
              <p:cNvPr id="338981" name="Rectangle 19"/>
              <p:cNvSpPr>
                <a:spLocks noChangeArrowheads="1"/>
              </p:cNvSpPr>
              <p:nvPr/>
            </p:nvSpPr>
            <p:spPr bwMode="auto">
              <a:xfrm>
                <a:off x="1104" y="2928"/>
                <a:ext cx="288" cy="864"/>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sp>
            <p:nvSpPr>
              <p:cNvPr id="338982" name="Rectangle 20"/>
              <p:cNvSpPr>
                <a:spLocks noChangeArrowheads="1"/>
              </p:cNvSpPr>
              <p:nvPr/>
            </p:nvSpPr>
            <p:spPr bwMode="auto">
              <a:xfrm>
                <a:off x="1728" y="2928"/>
                <a:ext cx="336" cy="960"/>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sp>
            <p:nvSpPr>
              <p:cNvPr id="338983" name="Rectangle 21"/>
              <p:cNvSpPr>
                <a:spLocks noChangeArrowheads="1"/>
              </p:cNvSpPr>
              <p:nvPr/>
            </p:nvSpPr>
            <p:spPr bwMode="auto">
              <a:xfrm>
                <a:off x="1200" y="3024"/>
                <a:ext cx="720"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____</a:t>
                </a:r>
              </a:p>
            </p:txBody>
          </p:sp>
        </p:grpSp>
        <p:grpSp>
          <p:nvGrpSpPr>
            <p:cNvPr id="338973" name="Group 22"/>
            <p:cNvGrpSpPr>
              <a:grpSpLocks/>
            </p:cNvGrpSpPr>
            <p:nvPr/>
          </p:nvGrpSpPr>
          <p:grpSpPr bwMode="auto">
            <a:xfrm>
              <a:off x="2784" y="3024"/>
              <a:ext cx="1008" cy="960"/>
              <a:chOff x="1104" y="2928"/>
              <a:chExt cx="1008" cy="960"/>
            </a:xfrm>
          </p:grpSpPr>
          <p:sp>
            <p:nvSpPr>
              <p:cNvPr id="338974" name="Rectangle 23"/>
              <p:cNvSpPr>
                <a:spLocks noChangeArrowheads="1"/>
              </p:cNvSpPr>
              <p:nvPr/>
            </p:nvSpPr>
            <p:spPr bwMode="auto">
              <a:xfrm>
                <a:off x="1392" y="3024"/>
                <a:ext cx="480"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1</a:t>
                </a:r>
              </a:p>
            </p:txBody>
          </p:sp>
          <p:sp>
            <p:nvSpPr>
              <p:cNvPr id="338975" name="Rectangle 24"/>
              <p:cNvSpPr>
                <a:spLocks noChangeArrowheads="1"/>
              </p:cNvSpPr>
              <p:nvPr/>
            </p:nvSpPr>
            <p:spPr bwMode="auto">
              <a:xfrm>
                <a:off x="1248" y="3312"/>
                <a:ext cx="864"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P</a:t>
                </a:r>
                <a:r>
                  <a:rPr lang="en-US" sz="3200" baseline="-25000">
                    <a:latin typeface="Times New Roman" pitchFamily="18" charset="0"/>
                  </a:rPr>
                  <a:t>1</a:t>
                </a:r>
                <a:r>
                  <a:rPr lang="en-US" sz="3200">
                    <a:latin typeface="Times New Roman" pitchFamily="18" charset="0"/>
                  </a:rPr>
                  <a:t>V</a:t>
                </a:r>
                <a:r>
                  <a:rPr lang="en-US" sz="3200" baseline="-25000">
                    <a:latin typeface="Times New Roman" pitchFamily="18" charset="0"/>
                  </a:rPr>
                  <a:t>1</a:t>
                </a:r>
              </a:p>
            </p:txBody>
          </p:sp>
          <p:sp>
            <p:nvSpPr>
              <p:cNvPr id="338976" name="Rectangle 25"/>
              <p:cNvSpPr>
                <a:spLocks noChangeArrowheads="1"/>
              </p:cNvSpPr>
              <p:nvPr/>
            </p:nvSpPr>
            <p:spPr bwMode="auto">
              <a:xfrm>
                <a:off x="1104" y="2928"/>
                <a:ext cx="288" cy="864"/>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sp>
            <p:nvSpPr>
              <p:cNvPr id="338977" name="Rectangle 26"/>
              <p:cNvSpPr>
                <a:spLocks noChangeArrowheads="1"/>
              </p:cNvSpPr>
              <p:nvPr/>
            </p:nvSpPr>
            <p:spPr bwMode="auto">
              <a:xfrm>
                <a:off x="1728" y="2928"/>
                <a:ext cx="336" cy="960"/>
              </a:xfrm>
              <a:prstGeom prst="rect">
                <a:avLst/>
              </a:prstGeom>
              <a:noFill/>
              <a:ln w="9525">
                <a:noFill/>
                <a:miter lim="800000"/>
                <a:headEnd/>
                <a:tailEnd/>
              </a:ln>
            </p:spPr>
            <p:txBody>
              <a:bodyPr/>
              <a:lstStyle/>
              <a:p>
                <a:pPr marL="342900" indent="-342900">
                  <a:spcBef>
                    <a:spcPct val="20000"/>
                  </a:spcBef>
                </a:pPr>
                <a:r>
                  <a:rPr lang="en-US" sz="7200">
                    <a:latin typeface="Arial Narrow" pitchFamily="34" charset="0"/>
                  </a:rPr>
                  <a:t>)</a:t>
                </a:r>
              </a:p>
            </p:txBody>
          </p:sp>
          <p:sp>
            <p:nvSpPr>
              <p:cNvPr id="338978" name="Rectangle 27"/>
              <p:cNvSpPr>
                <a:spLocks noChangeArrowheads="1"/>
              </p:cNvSpPr>
              <p:nvPr/>
            </p:nvSpPr>
            <p:spPr bwMode="auto">
              <a:xfrm>
                <a:off x="1200" y="3024"/>
                <a:ext cx="720"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____</a:t>
                </a:r>
              </a:p>
            </p:txBody>
          </p:sp>
        </p:grpSp>
      </p:grpSp>
      <p:sp>
        <p:nvSpPr>
          <p:cNvPr id="576540" name="Line 28"/>
          <p:cNvSpPr>
            <a:spLocks noChangeShapeType="1"/>
          </p:cNvSpPr>
          <p:nvPr/>
        </p:nvSpPr>
        <p:spPr bwMode="auto">
          <a:xfrm>
            <a:off x="3810000" y="2590800"/>
            <a:ext cx="914400" cy="304800"/>
          </a:xfrm>
          <a:prstGeom prst="line">
            <a:avLst/>
          </a:prstGeom>
          <a:noFill/>
          <a:ln w="19050">
            <a:solidFill>
              <a:srgbClr val="FF0000"/>
            </a:solidFill>
            <a:round/>
            <a:headEnd/>
            <a:tailEnd/>
          </a:ln>
        </p:spPr>
        <p:txBody>
          <a:bodyPr/>
          <a:lstStyle/>
          <a:p>
            <a:endParaRPr lang="en-US"/>
          </a:p>
        </p:txBody>
      </p:sp>
      <p:grpSp>
        <p:nvGrpSpPr>
          <p:cNvPr id="8" name="Group 29"/>
          <p:cNvGrpSpPr>
            <a:grpSpLocks/>
          </p:cNvGrpSpPr>
          <p:nvPr/>
        </p:nvGrpSpPr>
        <p:grpSpPr bwMode="auto">
          <a:xfrm>
            <a:off x="5562600" y="3124200"/>
            <a:ext cx="2514600" cy="1295400"/>
            <a:chOff x="2208" y="2256"/>
            <a:chExt cx="1584" cy="816"/>
          </a:xfrm>
        </p:grpSpPr>
        <p:sp>
          <p:nvSpPr>
            <p:cNvPr id="338968" name="Rectangle 30"/>
            <p:cNvSpPr>
              <a:spLocks noChangeArrowheads="1"/>
            </p:cNvSpPr>
            <p:nvPr/>
          </p:nvSpPr>
          <p:spPr bwMode="auto">
            <a:xfrm>
              <a:off x="2208" y="2448"/>
              <a:ext cx="624" cy="432"/>
            </a:xfrm>
            <a:prstGeom prst="rect">
              <a:avLst/>
            </a:prstGeom>
            <a:noFill/>
            <a:ln w="9525">
              <a:noFill/>
              <a:miter lim="800000"/>
              <a:headEnd/>
              <a:tailEnd/>
            </a:ln>
          </p:spPr>
          <p:txBody>
            <a:bodyPr/>
            <a:lstStyle/>
            <a:p>
              <a:pPr marL="342900" indent="-342900">
                <a:spcBef>
                  <a:spcPct val="20000"/>
                </a:spcBef>
              </a:pPr>
              <a:r>
                <a:rPr lang="en-US" sz="3200"/>
                <a:t>T</a:t>
              </a:r>
              <a:r>
                <a:rPr lang="en-US" sz="3200" baseline="-25000"/>
                <a:t>2</a:t>
              </a:r>
              <a:r>
                <a:rPr lang="en-US" sz="3200"/>
                <a:t> =</a:t>
              </a:r>
              <a:endParaRPr lang="en-US" sz="3200" baseline="-25000"/>
            </a:p>
          </p:txBody>
        </p:sp>
        <p:sp>
          <p:nvSpPr>
            <p:cNvPr id="338969" name="Rectangle 31"/>
            <p:cNvSpPr>
              <a:spLocks noChangeArrowheads="1"/>
            </p:cNvSpPr>
            <p:nvPr/>
          </p:nvSpPr>
          <p:spPr bwMode="auto">
            <a:xfrm>
              <a:off x="2976" y="2640"/>
              <a:ext cx="672" cy="432"/>
            </a:xfrm>
            <a:prstGeom prst="rect">
              <a:avLst/>
            </a:prstGeom>
            <a:noFill/>
            <a:ln w="9525">
              <a:noFill/>
              <a:miter lim="800000"/>
              <a:headEnd/>
              <a:tailEnd/>
            </a:ln>
          </p:spPr>
          <p:txBody>
            <a:bodyPr/>
            <a:lstStyle/>
            <a:p>
              <a:pPr marL="342900" indent="-342900">
                <a:spcBef>
                  <a:spcPct val="20000"/>
                </a:spcBef>
              </a:pPr>
              <a:r>
                <a:rPr lang="en-US" sz="3200"/>
                <a:t>P</a:t>
              </a:r>
              <a:r>
                <a:rPr lang="en-US" sz="3200" baseline="-25000"/>
                <a:t>1</a:t>
              </a:r>
              <a:r>
                <a:rPr lang="en-US" sz="3200"/>
                <a:t>V</a:t>
              </a:r>
              <a:r>
                <a:rPr lang="en-US" sz="3200" baseline="-25000"/>
                <a:t>1</a:t>
              </a:r>
            </a:p>
          </p:txBody>
        </p:sp>
        <p:sp>
          <p:nvSpPr>
            <p:cNvPr id="338970" name="Rectangle 32"/>
            <p:cNvSpPr>
              <a:spLocks noChangeArrowheads="1"/>
            </p:cNvSpPr>
            <p:nvPr/>
          </p:nvSpPr>
          <p:spPr bwMode="auto">
            <a:xfrm>
              <a:off x="2784" y="2352"/>
              <a:ext cx="1008" cy="432"/>
            </a:xfrm>
            <a:prstGeom prst="rect">
              <a:avLst/>
            </a:prstGeom>
            <a:noFill/>
            <a:ln w="9525">
              <a:noFill/>
              <a:miter lim="800000"/>
              <a:headEnd/>
              <a:tailEnd/>
            </a:ln>
          </p:spPr>
          <p:txBody>
            <a:bodyPr/>
            <a:lstStyle/>
            <a:p>
              <a:pPr marL="342900" indent="-342900">
                <a:spcBef>
                  <a:spcPct val="20000"/>
                </a:spcBef>
              </a:pPr>
              <a:r>
                <a:rPr lang="en-US" sz="3200"/>
                <a:t>______</a:t>
              </a:r>
              <a:endParaRPr lang="en-US" sz="3200" baseline="-25000"/>
            </a:p>
          </p:txBody>
        </p:sp>
        <p:sp>
          <p:nvSpPr>
            <p:cNvPr id="338971" name="Rectangle 33"/>
            <p:cNvSpPr>
              <a:spLocks noChangeArrowheads="1"/>
            </p:cNvSpPr>
            <p:nvPr/>
          </p:nvSpPr>
          <p:spPr bwMode="auto">
            <a:xfrm>
              <a:off x="2832" y="2256"/>
              <a:ext cx="960" cy="432"/>
            </a:xfrm>
            <a:prstGeom prst="rect">
              <a:avLst/>
            </a:prstGeom>
            <a:noFill/>
            <a:ln w="9525">
              <a:noFill/>
              <a:miter lim="800000"/>
              <a:headEnd/>
              <a:tailEnd/>
            </a:ln>
          </p:spPr>
          <p:txBody>
            <a:bodyPr/>
            <a:lstStyle/>
            <a:p>
              <a:pPr marL="342900" indent="-342900">
                <a:spcBef>
                  <a:spcPct val="20000"/>
                </a:spcBef>
              </a:pPr>
              <a:r>
                <a:rPr lang="en-US" sz="3200"/>
                <a:t>P</a:t>
              </a:r>
              <a:r>
                <a:rPr lang="en-US" sz="3200" baseline="-25000"/>
                <a:t>2</a:t>
              </a:r>
              <a:r>
                <a:rPr lang="en-US" sz="3200"/>
                <a:t>V</a:t>
              </a:r>
              <a:r>
                <a:rPr lang="en-US" sz="3200" baseline="-25000"/>
                <a:t>2</a:t>
              </a:r>
              <a:r>
                <a:rPr lang="en-US" sz="3200"/>
                <a:t>T</a:t>
              </a:r>
              <a:r>
                <a:rPr lang="en-US" sz="3200" baseline="-25000"/>
                <a:t>1</a:t>
              </a:r>
            </a:p>
          </p:txBody>
        </p:sp>
      </p:grpSp>
      <p:sp>
        <p:nvSpPr>
          <p:cNvPr id="576546" name="Rectangle 34"/>
          <p:cNvSpPr>
            <a:spLocks noChangeArrowheads="1"/>
          </p:cNvSpPr>
          <p:nvPr/>
        </p:nvSpPr>
        <p:spPr bwMode="auto">
          <a:xfrm>
            <a:off x="7086600" y="5029200"/>
            <a:ext cx="914400" cy="685800"/>
          </a:xfrm>
          <a:prstGeom prst="rect">
            <a:avLst/>
          </a:prstGeom>
          <a:noFill/>
          <a:ln w="9525">
            <a:noFill/>
            <a:miter lim="800000"/>
            <a:headEnd/>
            <a:tailEnd/>
          </a:ln>
        </p:spPr>
        <p:txBody>
          <a:bodyPr/>
          <a:lstStyle/>
          <a:p>
            <a:pPr marL="342900" indent="-342900">
              <a:spcBef>
                <a:spcPct val="20000"/>
              </a:spcBef>
            </a:pPr>
            <a:r>
              <a:rPr lang="en-US" sz="3200"/>
              <a:t>130</a:t>
            </a:r>
          </a:p>
        </p:txBody>
      </p:sp>
      <p:grpSp>
        <p:nvGrpSpPr>
          <p:cNvPr id="9" name="Group 35"/>
          <p:cNvGrpSpPr>
            <a:grpSpLocks/>
          </p:cNvGrpSpPr>
          <p:nvPr/>
        </p:nvGrpSpPr>
        <p:grpSpPr bwMode="auto">
          <a:xfrm>
            <a:off x="685800" y="4800600"/>
            <a:ext cx="6324600" cy="1295400"/>
            <a:chOff x="864" y="3120"/>
            <a:chExt cx="3984" cy="816"/>
          </a:xfrm>
        </p:grpSpPr>
        <p:sp>
          <p:nvSpPr>
            <p:cNvPr id="338963" name="Rectangle 36"/>
            <p:cNvSpPr>
              <a:spLocks noChangeArrowheads="1"/>
            </p:cNvSpPr>
            <p:nvPr/>
          </p:nvSpPr>
          <p:spPr bwMode="auto">
            <a:xfrm>
              <a:off x="864" y="3312"/>
              <a:ext cx="624" cy="432"/>
            </a:xfrm>
            <a:prstGeom prst="rect">
              <a:avLst/>
            </a:prstGeom>
            <a:noFill/>
            <a:ln w="9525">
              <a:noFill/>
              <a:miter lim="800000"/>
              <a:headEnd/>
              <a:tailEnd/>
            </a:ln>
          </p:spPr>
          <p:txBody>
            <a:bodyPr/>
            <a:lstStyle/>
            <a:p>
              <a:pPr marL="342900" indent="-342900">
                <a:spcBef>
                  <a:spcPct val="20000"/>
                </a:spcBef>
              </a:pPr>
              <a:r>
                <a:rPr lang="en-US" sz="3200"/>
                <a:t>T</a:t>
              </a:r>
              <a:r>
                <a:rPr lang="en-US" sz="3200" baseline="-25000"/>
                <a:t>2</a:t>
              </a:r>
              <a:r>
                <a:rPr lang="en-US" sz="3200">
                  <a:latin typeface="Times New Roman" pitchFamily="18" charset="0"/>
                </a:rPr>
                <a:t> =</a:t>
              </a:r>
              <a:endParaRPr lang="en-US" sz="3200" baseline="-25000">
                <a:latin typeface="Times New Roman" pitchFamily="18" charset="0"/>
              </a:endParaRPr>
            </a:p>
          </p:txBody>
        </p:sp>
        <p:sp>
          <p:nvSpPr>
            <p:cNvPr id="338964" name="Rectangle 37"/>
            <p:cNvSpPr>
              <a:spLocks noChangeArrowheads="1"/>
            </p:cNvSpPr>
            <p:nvPr/>
          </p:nvSpPr>
          <p:spPr bwMode="auto">
            <a:xfrm>
              <a:off x="1824" y="3504"/>
              <a:ext cx="2448" cy="432"/>
            </a:xfrm>
            <a:prstGeom prst="rect">
              <a:avLst/>
            </a:prstGeom>
            <a:noFill/>
            <a:ln w="9525">
              <a:noFill/>
              <a:miter lim="800000"/>
              <a:headEnd/>
              <a:tailEnd/>
            </a:ln>
          </p:spPr>
          <p:txBody>
            <a:bodyPr/>
            <a:lstStyle/>
            <a:p>
              <a:pPr marL="342900" indent="-342900">
                <a:spcBef>
                  <a:spcPct val="20000"/>
                </a:spcBef>
              </a:pPr>
              <a:r>
                <a:rPr lang="en-US" sz="3200"/>
                <a:t>(1.08 atm)(3.22 L)</a:t>
              </a:r>
              <a:endParaRPr lang="en-US" sz="3200" baseline="-25000"/>
            </a:p>
          </p:txBody>
        </p:sp>
        <p:sp>
          <p:nvSpPr>
            <p:cNvPr id="338965" name="Rectangle 38"/>
            <p:cNvSpPr>
              <a:spLocks noChangeArrowheads="1"/>
            </p:cNvSpPr>
            <p:nvPr/>
          </p:nvSpPr>
          <p:spPr bwMode="auto">
            <a:xfrm>
              <a:off x="1440" y="3168"/>
              <a:ext cx="3264" cy="480"/>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_____________________</a:t>
              </a:r>
              <a:endParaRPr lang="en-US" sz="3200" baseline="-25000">
                <a:latin typeface="Times New Roman" pitchFamily="18" charset="0"/>
              </a:endParaRPr>
            </a:p>
          </p:txBody>
        </p:sp>
        <p:sp>
          <p:nvSpPr>
            <p:cNvPr id="338966" name="Rectangle 39"/>
            <p:cNvSpPr>
              <a:spLocks noChangeArrowheads="1"/>
            </p:cNvSpPr>
            <p:nvPr/>
          </p:nvSpPr>
          <p:spPr bwMode="auto">
            <a:xfrm>
              <a:off x="1440" y="3120"/>
              <a:ext cx="3024" cy="432"/>
            </a:xfrm>
            <a:prstGeom prst="rect">
              <a:avLst/>
            </a:prstGeom>
            <a:noFill/>
            <a:ln w="9525">
              <a:noFill/>
              <a:miter lim="800000"/>
              <a:headEnd/>
              <a:tailEnd/>
            </a:ln>
          </p:spPr>
          <p:txBody>
            <a:bodyPr/>
            <a:lstStyle/>
            <a:p>
              <a:pPr marL="342900" indent="-342900">
                <a:spcBef>
                  <a:spcPct val="20000"/>
                </a:spcBef>
              </a:pPr>
              <a:r>
                <a:rPr lang="en-US" sz="3200"/>
                <a:t>(0.85 atm)(1.43 L)(373 K)</a:t>
              </a:r>
              <a:endParaRPr lang="en-US" sz="3200" baseline="-25000"/>
            </a:p>
          </p:txBody>
        </p:sp>
        <p:sp>
          <p:nvSpPr>
            <p:cNvPr id="338967" name="Rectangle 40"/>
            <p:cNvSpPr>
              <a:spLocks noChangeArrowheads="1"/>
            </p:cNvSpPr>
            <p:nvPr/>
          </p:nvSpPr>
          <p:spPr bwMode="auto">
            <a:xfrm>
              <a:off x="4512" y="3312"/>
              <a:ext cx="336" cy="432"/>
            </a:xfrm>
            <a:prstGeom prst="rect">
              <a:avLst/>
            </a:prstGeom>
            <a:noFill/>
            <a:ln w="9525">
              <a:noFill/>
              <a:miter lim="800000"/>
              <a:headEnd/>
              <a:tailEnd/>
            </a:ln>
          </p:spPr>
          <p:txBody>
            <a:bodyPr/>
            <a:lstStyle/>
            <a:p>
              <a:pPr marL="342900" indent="-342900">
                <a:spcBef>
                  <a:spcPct val="20000"/>
                </a:spcBef>
              </a:pPr>
              <a:r>
                <a:rPr lang="en-US" sz="3200">
                  <a:latin typeface="Times New Roman" pitchFamily="18" charset="0"/>
                </a:rPr>
                <a:t>=</a:t>
              </a:r>
              <a:endParaRPr lang="en-US" sz="3200" baseline="-25000">
                <a:latin typeface="Times New Roman" pitchFamily="18" charset="0"/>
              </a:endParaRPr>
            </a:p>
          </p:txBody>
        </p:sp>
      </p:grpSp>
      <p:sp>
        <p:nvSpPr>
          <p:cNvPr id="576553" name="Rectangle 41"/>
          <p:cNvSpPr>
            <a:spLocks noChangeArrowheads="1"/>
          </p:cNvSpPr>
          <p:nvPr/>
        </p:nvSpPr>
        <p:spPr bwMode="auto">
          <a:xfrm>
            <a:off x="8001000" y="5029200"/>
            <a:ext cx="609600" cy="685800"/>
          </a:xfrm>
          <a:prstGeom prst="rect">
            <a:avLst/>
          </a:prstGeom>
          <a:noFill/>
          <a:ln w="9525">
            <a:noFill/>
            <a:miter lim="800000"/>
            <a:headEnd/>
            <a:tailEnd/>
          </a:ln>
        </p:spPr>
        <p:txBody>
          <a:bodyPr/>
          <a:lstStyle/>
          <a:p>
            <a:pPr marL="342900" indent="-342900">
              <a:spcBef>
                <a:spcPct val="20000"/>
              </a:spcBef>
            </a:pPr>
            <a:r>
              <a:rPr lang="en-US" sz="3200"/>
              <a:t>K</a:t>
            </a:r>
          </a:p>
        </p:txBody>
      </p:sp>
      <p:sp>
        <p:nvSpPr>
          <p:cNvPr id="576554" name="Line 42"/>
          <p:cNvSpPr>
            <a:spLocks noChangeShapeType="1"/>
          </p:cNvSpPr>
          <p:nvPr/>
        </p:nvSpPr>
        <p:spPr bwMode="auto">
          <a:xfrm flipH="1">
            <a:off x="4419600" y="4876800"/>
            <a:ext cx="533400" cy="457200"/>
          </a:xfrm>
          <a:prstGeom prst="line">
            <a:avLst/>
          </a:prstGeom>
          <a:noFill/>
          <a:ln w="19050">
            <a:solidFill>
              <a:srgbClr val="FF0000"/>
            </a:solidFill>
            <a:round/>
            <a:headEnd/>
            <a:tailEnd/>
          </a:ln>
        </p:spPr>
        <p:txBody>
          <a:bodyPr/>
          <a:lstStyle/>
          <a:p>
            <a:endParaRPr lang="en-US"/>
          </a:p>
        </p:txBody>
      </p:sp>
      <p:sp>
        <p:nvSpPr>
          <p:cNvPr id="576555" name="Line 43"/>
          <p:cNvSpPr>
            <a:spLocks noChangeShapeType="1"/>
          </p:cNvSpPr>
          <p:nvPr/>
        </p:nvSpPr>
        <p:spPr bwMode="auto">
          <a:xfrm>
            <a:off x="2667000" y="4876800"/>
            <a:ext cx="914400" cy="457200"/>
          </a:xfrm>
          <a:prstGeom prst="line">
            <a:avLst/>
          </a:prstGeom>
          <a:noFill/>
          <a:ln w="19050">
            <a:solidFill>
              <a:srgbClr val="FF0000"/>
            </a:solidFill>
            <a:round/>
            <a:headEnd/>
            <a:tailEnd/>
          </a:ln>
        </p:spPr>
        <p:txBody>
          <a:bodyPr/>
          <a:lstStyle/>
          <a:p>
            <a:endParaRPr lang="en-US"/>
          </a:p>
        </p:txBody>
      </p:sp>
      <p:sp>
        <p:nvSpPr>
          <p:cNvPr id="576556" name="Line 44"/>
          <p:cNvSpPr>
            <a:spLocks noChangeShapeType="1"/>
          </p:cNvSpPr>
          <p:nvPr/>
        </p:nvSpPr>
        <p:spPr bwMode="auto">
          <a:xfrm flipH="1">
            <a:off x="5029200" y="5486400"/>
            <a:ext cx="533400" cy="457200"/>
          </a:xfrm>
          <a:prstGeom prst="line">
            <a:avLst/>
          </a:prstGeom>
          <a:noFill/>
          <a:ln w="19050">
            <a:solidFill>
              <a:srgbClr val="FF0000"/>
            </a:solidFill>
            <a:round/>
            <a:headEnd/>
            <a:tailEnd/>
          </a:ln>
        </p:spPr>
        <p:txBody>
          <a:bodyPr/>
          <a:lstStyle/>
          <a:p>
            <a:endParaRPr lang="en-US"/>
          </a:p>
        </p:txBody>
      </p:sp>
      <p:sp>
        <p:nvSpPr>
          <p:cNvPr id="576557" name="Line 45"/>
          <p:cNvSpPr>
            <a:spLocks noChangeShapeType="1"/>
          </p:cNvSpPr>
          <p:nvPr/>
        </p:nvSpPr>
        <p:spPr bwMode="auto">
          <a:xfrm>
            <a:off x="3276600" y="5486400"/>
            <a:ext cx="914400" cy="457200"/>
          </a:xfrm>
          <a:prstGeom prst="line">
            <a:avLst/>
          </a:prstGeom>
          <a:noFill/>
          <a:ln w="19050">
            <a:solidFill>
              <a:srgbClr val="FF0000"/>
            </a:solidFill>
            <a:round/>
            <a:headEnd/>
            <a:tailEnd/>
          </a:ln>
        </p:spPr>
        <p:txBody>
          <a:bodyPr/>
          <a:lstStyle/>
          <a:p>
            <a:endParaRPr lang="en-US"/>
          </a:p>
        </p:txBody>
      </p:sp>
      <p:sp>
        <p:nvSpPr>
          <p:cNvPr id="338960" name="Rectangle 46"/>
          <p:cNvSpPr>
            <a:spLocks noChangeArrowheads="1"/>
          </p:cNvSpPr>
          <p:nvPr/>
        </p:nvSpPr>
        <p:spPr bwMode="auto">
          <a:xfrm>
            <a:off x="4876800" y="685800"/>
            <a:ext cx="2743200" cy="1219200"/>
          </a:xfrm>
          <a:prstGeom prst="rect">
            <a:avLst/>
          </a:prstGeom>
          <a:noFill/>
          <a:ln w="9525">
            <a:solidFill>
              <a:schemeClr val="tx1"/>
            </a:solidFill>
            <a:miter lim="800000"/>
            <a:headEnd/>
            <a:tailEnd/>
          </a:ln>
        </p:spPr>
        <p:txBody>
          <a:bodyPr wrap="none" anchor="ctr"/>
          <a:lstStyle/>
          <a:p>
            <a:endParaRPr lang="en-US"/>
          </a:p>
        </p:txBody>
      </p:sp>
      <p:sp>
        <p:nvSpPr>
          <p:cNvPr id="576559" name="Rectangle 47"/>
          <p:cNvSpPr>
            <a:spLocks noChangeArrowheads="1"/>
          </p:cNvSpPr>
          <p:nvPr/>
        </p:nvSpPr>
        <p:spPr bwMode="auto">
          <a:xfrm>
            <a:off x="6934200" y="4800600"/>
            <a:ext cx="1752600" cy="1143000"/>
          </a:xfrm>
          <a:prstGeom prst="rect">
            <a:avLst/>
          </a:prstGeom>
          <a:solidFill>
            <a:srgbClr val="00FFFF">
              <a:alpha val="20000"/>
            </a:srgbClr>
          </a:solidFill>
          <a:ln w="9525">
            <a:solidFill>
              <a:schemeClr val="tx1"/>
            </a:solidFill>
            <a:miter lim="800000"/>
            <a:headEnd/>
            <a:tailEnd/>
          </a:ln>
        </p:spPr>
        <p:txBody>
          <a:bodyPr wrap="none" anchor="ctr"/>
          <a:lstStyle/>
          <a:p>
            <a:endParaRPr lang="en-US"/>
          </a:p>
        </p:txBody>
      </p:sp>
      <p:sp>
        <p:nvSpPr>
          <p:cNvPr id="338962" name="AutoShape 4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6515"/>
                                        </p:tgtEl>
                                        <p:attrNameLst>
                                          <p:attrName>style.visibility</p:attrName>
                                        </p:attrNameLst>
                                      </p:cBhvr>
                                      <p:to>
                                        <p:strVal val="visible"/>
                                      </p:to>
                                    </p:set>
                                    <p:animEffect transition="in" filter="dissolve">
                                      <p:cBhvr>
                                        <p:cTn id="7" dur="1000"/>
                                        <p:tgtEl>
                                          <p:spTgt spid="5765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576516"/>
                                        </p:tgtEl>
                                        <p:attrNameLst>
                                          <p:attrName>style.visibility</p:attrName>
                                        </p:attrNameLst>
                                      </p:cBhvr>
                                      <p:to>
                                        <p:strVal val="visible"/>
                                      </p:to>
                                    </p:set>
                                    <p:anim calcmode="lin" valueType="num">
                                      <p:cBhvr>
                                        <p:cTn id="17" dur="1000" fill="hold"/>
                                        <p:tgtEl>
                                          <p:spTgt spid="576516"/>
                                        </p:tgtEl>
                                        <p:attrNameLst>
                                          <p:attrName>ppt_w</p:attrName>
                                        </p:attrNameLst>
                                      </p:cBhvr>
                                      <p:tavLst>
                                        <p:tav tm="0">
                                          <p:val>
                                            <p:fltVal val="0"/>
                                          </p:val>
                                        </p:tav>
                                        <p:tav tm="100000">
                                          <p:val>
                                            <p:strVal val="#ppt_w"/>
                                          </p:val>
                                        </p:tav>
                                      </p:tavLst>
                                    </p:anim>
                                    <p:anim calcmode="lin" valueType="num">
                                      <p:cBhvr>
                                        <p:cTn id="18" dur="1000" fill="hold"/>
                                        <p:tgtEl>
                                          <p:spTgt spid="576516"/>
                                        </p:tgtEl>
                                        <p:attrNameLst>
                                          <p:attrName>ppt_h</p:attrName>
                                        </p:attrNameLst>
                                      </p:cBhvr>
                                      <p:tavLst>
                                        <p:tav tm="0">
                                          <p:val>
                                            <p:fltVal val="0"/>
                                          </p:val>
                                        </p:tav>
                                        <p:tav tm="100000">
                                          <p:val>
                                            <p:strVal val="#ppt_h"/>
                                          </p:val>
                                        </p:tav>
                                      </p:tavLst>
                                    </p:anim>
                                    <p:anim calcmode="lin" valueType="num">
                                      <p:cBhvr>
                                        <p:cTn id="19" dur="1000" fill="hold"/>
                                        <p:tgtEl>
                                          <p:spTgt spid="576516"/>
                                        </p:tgtEl>
                                        <p:attrNameLst>
                                          <p:attrName>style.rotation</p:attrName>
                                        </p:attrNameLst>
                                      </p:cBhvr>
                                      <p:tavLst>
                                        <p:tav tm="0">
                                          <p:val>
                                            <p:fltVal val="360"/>
                                          </p:val>
                                        </p:tav>
                                        <p:tav tm="100000">
                                          <p:val>
                                            <p:fltVal val="0"/>
                                          </p:val>
                                        </p:tav>
                                      </p:tavLst>
                                    </p:anim>
                                    <p:animEffect transition="in" filter="fade">
                                      <p:cBhvr>
                                        <p:cTn id="20" dur="1000"/>
                                        <p:tgtEl>
                                          <p:spTgt spid="576516"/>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576540"/>
                                        </p:tgtEl>
                                        <p:attrNameLst>
                                          <p:attrName>style.visibility</p:attrName>
                                        </p:attrNameLst>
                                      </p:cBhvr>
                                      <p:to>
                                        <p:strVal val="visible"/>
                                      </p:to>
                                    </p:set>
                                    <p:anim calcmode="lin" valueType="num">
                                      <p:cBhvr>
                                        <p:cTn id="23" dur="1000" fill="hold"/>
                                        <p:tgtEl>
                                          <p:spTgt spid="576540"/>
                                        </p:tgtEl>
                                        <p:attrNameLst>
                                          <p:attrName>ppt_w</p:attrName>
                                        </p:attrNameLst>
                                      </p:cBhvr>
                                      <p:tavLst>
                                        <p:tav tm="0">
                                          <p:val>
                                            <p:fltVal val="0"/>
                                          </p:val>
                                        </p:tav>
                                        <p:tav tm="100000">
                                          <p:val>
                                            <p:strVal val="#ppt_w"/>
                                          </p:val>
                                        </p:tav>
                                      </p:tavLst>
                                    </p:anim>
                                    <p:anim calcmode="lin" valueType="num">
                                      <p:cBhvr>
                                        <p:cTn id="24" dur="1000" fill="hold"/>
                                        <p:tgtEl>
                                          <p:spTgt spid="576540"/>
                                        </p:tgtEl>
                                        <p:attrNameLst>
                                          <p:attrName>ppt_h</p:attrName>
                                        </p:attrNameLst>
                                      </p:cBhvr>
                                      <p:tavLst>
                                        <p:tav tm="0">
                                          <p:val>
                                            <p:fltVal val="0"/>
                                          </p:val>
                                        </p:tav>
                                        <p:tav tm="100000">
                                          <p:val>
                                            <p:strVal val="#ppt_h"/>
                                          </p:val>
                                        </p:tav>
                                      </p:tavLst>
                                    </p:anim>
                                    <p:anim calcmode="lin" valueType="num">
                                      <p:cBhvr>
                                        <p:cTn id="25" dur="1000" fill="hold"/>
                                        <p:tgtEl>
                                          <p:spTgt spid="576540"/>
                                        </p:tgtEl>
                                        <p:attrNameLst>
                                          <p:attrName>style.rotation</p:attrName>
                                        </p:attrNameLst>
                                      </p:cBhvr>
                                      <p:tavLst>
                                        <p:tav tm="0">
                                          <p:val>
                                            <p:fltVal val="360"/>
                                          </p:val>
                                        </p:tav>
                                        <p:tav tm="100000">
                                          <p:val>
                                            <p:fltVal val="0"/>
                                          </p:val>
                                        </p:tav>
                                      </p:tavLst>
                                    </p:anim>
                                    <p:animEffect transition="in" filter="fade">
                                      <p:cBhvr>
                                        <p:cTn id="26" dur="1000"/>
                                        <p:tgtEl>
                                          <p:spTgt spid="57654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76546"/>
                                        </p:tgtEl>
                                        <p:attrNameLst>
                                          <p:attrName>style.visibility</p:attrName>
                                        </p:attrNameLst>
                                      </p:cBhvr>
                                      <p:to>
                                        <p:strVal val="visible"/>
                                      </p:to>
                                    </p:set>
                                    <p:animEffect transition="in" filter="dissolve">
                                      <p:cBhvr>
                                        <p:cTn id="41" dur="1000"/>
                                        <p:tgtEl>
                                          <p:spTgt spid="576546"/>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576555"/>
                                        </p:tgtEl>
                                        <p:attrNameLst>
                                          <p:attrName>style.visibility</p:attrName>
                                        </p:attrNameLst>
                                      </p:cBhvr>
                                      <p:to>
                                        <p:strVal val="visible"/>
                                      </p:to>
                                    </p:set>
                                    <p:anim calcmode="lin" valueType="num">
                                      <p:cBhvr>
                                        <p:cTn id="46" dur="1000" fill="hold"/>
                                        <p:tgtEl>
                                          <p:spTgt spid="576555"/>
                                        </p:tgtEl>
                                        <p:attrNameLst>
                                          <p:attrName>ppt_w</p:attrName>
                                        </p:attrNameLst>
                                      </p:cBhvr>
                                      <p:tavLst>
                                        <p:tav tm="0">
                                          <p:val>
                                            <p:fltVal val="0"/>
                                          </p:val>
                                        </p:tav>
                                        <p:tav tm="100000">
                                          <p:val>
                                            <p:strVal val="#ppt_w"/>
                                          </p:val>
                                        </p:tav>
                                      </p:tavLst>
                                    </p:anim>
                                    <p:anim calcmode="lin" valueType="num">
                                      <p:cBhvr>
                                        <p:cTn id="47" dur="1000" fill="hold"/>
                                        <p:tgtEl>
                                          <p:spTgt spid="576555"/>
                                        </p:tgtEl>
                                        <p:attrNameLst>
                                          <p:attrName>ppt_h</p:attrName>
                                        </p:attrNameLst>
                                      </p:cBhvr>
                                      <p:tavLst>
                                        <p:tav tm="0">
                                          <p:val>
                                            <p:fltVal val="0"/>
                                          </p:val>
                                        </p:tav>
                                        <p:tav tm="100000">
                                          <p:val>
                                            <p:strVal val="#ppt_h"/>
                                          </p:val>
                                        </p:tav>
                                      </p:tavLst>
                                    </p:anim>
                                    <p:anim calcmode="lin" valueType="num">
                                      <p:cBhvr>
                                        <p:cTn id="48" dur="1000" fill="hold"/>
                                        <p:tgtEl>
                                          <p:spTgt spid="576555"/>
                                        </p:tgtEl>
                                        <p:attrNameLst>
                                          <p:attrName>style.rotation</p:attrName>
                                        </p:attrNameLst>
                                      </p:cBhvr>
                                      <p:tavLst>
                                        <p:tav tm="0">
                                          <p:val>
                                            <p:fltVal val="360"/>
                                          </p:val>
                                        </p:tav>
                                        <p:tav tm="100000">
                                          <p:val>
                                            <p:fltVal val="0"/>
                                          </p:val>
                                        </p:tav>
                                      </p:tavLst>
                                    </p:anim>
                                    <p:animEffect transition="in" filter="fade">
                                      <p:cBhvr>
                                        <p:cTn id="49" dur="1000"/>
                                        <p:tgtEl>
                                          <p:spTgt spid="57655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576557"/>
                                        </p:tgtEl>
                                        <p:attrNameLst>
                                          <p:attrName>style.visibility</p:attrName>
                                        </p:attrNameLst>
                                      </p:cBhvr>
                                      <p:to>
                                        <p:strVal val="visible"/>
                                      </p:to>
                                    </p:set>
                                    <p:anim calcmode="lin" valueType="num">
                                      <p:cBhvr>
                                        <p:cTn id="52" dur="1000" fill="hold"/>
                                        <p:tgtEl>
                                          <p:spTgt spid="576557"/>
                                        </p:tgtEl>
                                        <p:attrNameLst>
                                          <p:attrName>ppt_w</p:attrName>
                                        </p:attrNameLst>
                                      </p:cBhvr>
                                      <p:tavLst>
                                        <p:tav tm="0">
                                          <p:val>
                                            <p:fltVal val="0"/>
                                          </p:val>
                                        </p:tav>
                                        <p:tav tm="100000">
                                          <p:val>
                                            <p:strVal val="#ppt_w"/>
                                          </p:val>
                                        </p:tav>
                                      </p:tavLst>
                                    </p:anim>
                                    <p:anim calcmode="lin" valueType="num">
                                      <p:cBhvr>
                                        <p:cTn id="53" dur="1000" fill="hold"/>
                                        <p:tgtEl>
                                          <p:spTgt spid="576557"/>
                                        </p:tgtEl>
                                        <p:attrNameLst>
                                          <p:attrName>ppt_h</p:attrName>
                                        </p:attrNameLst>
                                      </p:cBhvr>
                                      <p:tavLst>
                                        <p:tav tm="0">
                                          <p:val>
                                            <p:fltVal val="0"/>
                                          </p:val>
                                        </p:tav>
                                        <p:tav tm="100000">
                                          <p:val>
                                            <p:strVal val="#ppt_h"/>
                                          </p:val>
                                        </p:tav>
                                      </p:tavLst>
                                    </p:anim>
                                    <p:anim calcmode="lin" valueType="num">
                                      <p:cBhvr>
                                        <p:cTn id="54" dur="1000" fill="hold"/>
                                        <p:tgtEl>
                                          <p:spTgt spid="576557"/>
                                        </p:tgtEl>
                                        <p:attrNameLst>
                                          <p:attrName>style.rotation</p:attrName>
                                        </p:attrNameLst>
                                      </p:cBhvr>
                                      <p:tavLst>
                                        <p:tav tm="0">
                                          <p:val>
                                            <p:fltVal val="360"/>
                                          </p:val>
                                        </p:tav>
                                        <p:tav tm="100000">
                                          <p:val>
                                            <p:fltVal val="0"/>
                                          </p:val>
                                        </p:tav>
                                      </p:tavLst>
                                    </p:anim>
                                    <p:animEffect transition="in" filter="fade">
                                      <p:cBhvr>
                                        <p:cTn id="55" dur="1000"/>
                                        <p:tgtEl>
                                          <p:spTgt spid="576557"/>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576554"/>
                                        </p:tgtEl>
                                        <p:attrNameLst>
                                          <p:attrName>style.visibility</p:attrName>
                                        </p:attrNameLst>
                                      </p:cBhvr>
                                      <p:to>
                                        <p:strVal val="visible"/>
                                      </p:to>
                                    </p:set>
                                    <p:anim calcmode="lin" valueType="num">
                                      <p:cBhvr>
                                        <p:cTn id="58" dur="1000" fill="hold"/>
                                        <p:tgtEl>
                                          <p:spTgt spid="576554"/>
                                        </p:tgtEl>
                                        <p:attrNameLst>
                                          <p:attrName>ppt_w</p:attrName>
                                        </p:attrNameLst>
                                      </p:cBhvr>
                                      <p:tavLst>
                                        <p:tav tm="0">
                                          <p:val>
                                            <p:fltVal val="0"/>
                                          </p:val>
                                        </p:tav>
                                        <p:tav tm="100000">
                                          <p:val>
                                            <p:strVal val="#ppt_w"/>
                                          </p:val>
                                        </p:tav>
                                      </p:tavLst>
                                    </p:anim>
                                    <p:anim calcmode="lin" valueType="num">
                                      <p:cBhvr>
                                        <p:cTn id="59" dur="1000" fill="hold"/>
                                        <p:tgtEl>
                                          <p:spTgt spid="576554"/>
                                        </p:tgtEl>
                                        <p:attrNameLst>
                                          <p:attrName>ppt_h</p:attrName>
                                        </p:attrNameLst>
                                      </p:cBhvr>
                                      <p:tavLst>
                                        <p:tav tm="0">
                                          <p:val>
                                            <p:fltVal val="0"/>
                                          </p:val>
                                        </p:tav>
                                        <p:tav tm="100000">
                                          <p:val>
                                            <p:strVal val="#ppt_h"/>
                                          </p:val>
                                        </p:tav>
                                      </p:tavLst>
                                    </p:anim>
                                    <p:anim calcmode="lin" valueType="num">
                                      <p:cBhvr>
                                        <p:cTn id="60" dur="1000" fill="hold"/>
                                        <p:tgtEl>
                                          <p:spTgt spid="576554"/>
                                        </p:tgtEl>
                                        <p:attrNameLst>
                                          <p:attrName>style.rotation</p:attrName>
                                        </p:attrNameLst>
                                      </p:cBhvr>
                                      <p:tavLst>
                                        <p:tav tm="0">
                                          <p:val>
                                            <p:fltVal val="360"/>
                                          </p:val>
                                        </p:tav>
                                        <p:tav tm="100000">
                                          <p:val>
                                            <p:fltVal val="0"/>
                                          </p:val>
                                        </p:tav>
                                      </p:tavLst>
                                    </p:anim>
                                    <p:animEffect transition="in" filter="fade">
                                      <p:cBhvr>
                                        <p:cTn id="61" dur="1000"/>
                                        <p:tgtEl>
                                          <p:spTgt spid="576554"/>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576556"/>
                                        </p:tgtEl>
                                        <p:attrNameLst>
                                          <p:attrName>style.visibility</p:attrName>
                                        </p:attrNameLst>
                                      </p:cBhvr>
                                      <p:to>
                                        <p:strVal val="visible"/>
                                      </p:to>
                                    </p:set>
                                    <p:anim calcmode="lin" valueType="num">
                                      <p:cBhvr>
                                        <p:cTn id="64" dur="1000" fill="hold"/>
                                        <p:tgtEl>
                                          <p:spTgt spid="576556"/>
                                        </p:tgtEl>
                                        <p:attrNameLst>
                                          <p:attrName>ppt_w</p:attrName>
                                        </p:attrNameLst>
                                      </p:cBhvr>
                                      <p:tavLst>
                                        <p:tav tm="0">
                                          <p:val>
                                            <p:fltVal val="0"/>
                                          </p:val>
                                        </p:tav>
                                        <p:tav tm="100000">
                                          <p:val>
                                            <p:strVal val="#ppt_w"/>
                                          </p:val>
                                        </p:tav>
                                      </p:tavLst>
                                    </p:anim>
                                    <p:anim calcmode="lin" valueType="num">
                                      <p:cBhvr>
                                        <p:cTn id="65" dur="1000" fill="hold"/>
                                        <p:tgtEl>
                                          <p:spTgt spid="576556"/>
                                        </p:tgtEl>
                                        <p:attrNameLst>
                                          <p:attrName>ppt_h</p:attrName>
                                        </p:attrNameLst>
                                      </p:cBhvr>
                                      <p:tavLst>
                                        <p:tav tm="0">
                                          <p:val>
                                            <p:fltVal val="0"/>
                                          </p:val>
                                        </p:tav>
                                        <p:tav tm="100000">
                                          <p:val>
                                            <p:strVal val="#ppt_h"/>
                                          </p:val>
                                        </p:tav>
                                      </p:tavLst>
                                    </p:anim>
                                    <p:anim calcmode="lin" valueType="num">
                                      <p:cBhvr>
                                        <p:cTn id="66" dur="1000" fill="hold"/>
                                        <p:tgtEl>
                                          <p:spTgt spid="576556"/>
                                        </p:tgtEl>
                                        <p:attrNameLst>
                                          <p:attrName>style.rotation</p:attrName>
                                        </p:attrNameLst>
                                      </p:cBhvr>
                                      <p:tavLst>
                                        <p:tav tm="0">
                                          <p:val>
                                            <p:fltVal val="360"/>
                                          </p:val>
                                        </p:tav>
                                        <p:tav tm="100000">
                                          <p:val>
                                            <p:fltVal val="0"/>
                                          </p:val>
                                        </p:tav>
                                      </p:tavLst>
                                    </p:anim>
                                    <p:animEffect transition="in" filter="fade">
                                      <p:cBhvr>
                                        <p:cTn id="67" dur="1000"/>
                                        <p:tgtEl>
                                          <p:spTgt spid="576556"/>
                                        </p:tgtEl>
                                      </p:cBhvr>
                                    </p:animEffect>
                                  </p:childTnLst>
                                </p:cTn>
                              </p:par>
                            </p:childTnLst>
                          </p:cTn>
                        </p:par>
                        <p:par>
                          <p:cTn id="68" fill="hold">
                            <p:stCondLst>
                              <p:cond delay="1000"/>
                            </p:stCondLst>
                            <p:childTnLst>
                              <p:par>
                                <p:cTn id="69" presetID="9" presetClass="entr" presetSubtype="0" fill="hold" grpId="0" nodeType="afterEffect">
                                  <p:stCondLst>
                                    <p:cond delay="3000"/>
                                  </p:stCondLst>
                                  <p:childTnLst>
                                    <p:set>
                                      <p:cBhvr>
                                        <p:cTn id="70" dur="1" fill="hold">
                                          <p:stCondLst>
                                            <p:cond delay="0"/>
                                          </p:stCondLst>
                                        </p:cTn>
                                        <p:tgtEl>
                                          <p:spTgt spid="576553"/>
                                        </p:tgtEl>
                                        <p:attrNameLst>
                                          <p:attrName>style.visibility</p:attrName>
                                        </p:attrNameLst>
                                      </p:cBhvr>
                                      <p:to>
                                        <p:strVal val="visible"/>
                                      </p:to>
                                    </p:set>
                                    <p:animEffect transition="in" filter="dissolve">
                                      <p:cBhvr>
                                        <p:cTn id="71" dur="1000"/>
                                        <p:tgtEl>
                                          <p:spTgt spid="576553"/>
                                        </p:tgtEl>
                                      </p:cBhvr>
                                    </p:animEffect>
                                  </p:childTnLst>
                                </p:cTn>
                              </p:par>
                            </p:childTnLst>
                          </p:cTn>
                        </p:par>
                        <p:par>
                          <p:cTn id="72" fill="hold">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576559"/>
                                        </p:tgtEl>
                                        <p:attrNameLst>
                                          <p:attrName>style.visibility</p:attrName>
                                        </p:attrNameLst>
                                      </p:cBhvr>
                                      <p:to>
                                        <p:strVal val="visible"/>
                                      </p:to>
                                    </p:set>
                                    <p:animEffect transition="in" filter="dissolve">
                                      <p:cBhvr>
                                        <p:cTn id="75" dur="1000"/>
                                        <p:tgtEl>
                                          <p:spTgt spid="576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p:bldP spid="576516" grpId="0" animBg="1"/>
      <p:bldP spid="576540" grpId="0" animBg="1"/>
      <p:bldP spid="576546" grpId="0"/>
      <p:bldP spid="576553" grpId="0"/>
      <p:bldP spid="576554" grpId="0" animBg="1"/>
      <p:bldP spid="576555" grpId="0" animBg="1"/>
      <p:bldP spid="576556" grpId="0" animBg="1"/>
      <p:bldP spid="576557" grpId="0" animBg="1"/>
      <p:bldP spid="576559" grpId="0" animBg="1"/>
    </p:bldLst>
  </p:timing>
</p:sld>
</file>

<file path=ppt/slides/slide3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685800" y="609600"/>
            <a:ext cx="6556375" cy="1143000"/>
          </a:xfrm>
        </p:spPr>
        <p:txBody>
          <a:bodyPr/>
          <a:lstStyle/>
          <a:p>
            <a:pPr eaLnBrk="1" hangingPunct="1"/>
            <a:r>
              <a:rPr lang="en-US" sz="3600" smtClean="0">
                <a:latin typeface="Arial" charset="0"/>
              </a:rPr>
              <a:t>A General Procedure for Solving Problems</a:t>
            </a:r>
          </a:p>
        </p:txBody>
      </p:sp>
      <p:sp>
        <p:nvSpPr>
          <p:cNvPr id="527363" name="Rectangle 3"/>
          <p:cNvSpPr>
            <a:spLocks noGrp="1" noChangeArrowheads="1"/>
          </p:cNvSpPr>
          <p:nvPr>
            <p:ph type="body" idx="1"/>
          </p:nvPr>
        </p:nvSpPr>
        <p:spPr>
          <a:xfrm>
            <a:off x="685800" y="1981200"/>
            <a:ext cx="8077200" cy="4114800"/>
          </a:xfrm>
        </p:spPr>
        <p:txBody>
          <a:bodyPr/>
          <a:lstStyle/>
          <a:p>
            <a:pPr eaLnBrk="1" hangingPunct="1">
              <a:lnSpc>
                <a:spcPct val="90000"/>
              </a:lnSpc>
            </a:pPr>
            <a:r>
              <a:rPr lang="en-US" sz="2800" smtClean="0">
                <a:solidFill>
                  <a:srgbClr val="FF0000"/>
                </a:solidFill>
                <a:latin typeface="Arial" charset="0"/>
              </a:rPr>
              <a:t>Read the problem carefully and make a list of the “knowns” and the ‘unknowns”</a:t>
            </a:r>
          </a:p>
          <a:p>
            <a:pPr eaLnBrk="1" hangingPunct="1">
              <a:lnSpc>
                <a:spcPct val="90000"/>
              </a:lnSpc>
            </a:pPr>
            <a:r>
              <a:rPr lang="en-US" sz="2800" smtClean="0">
                <a:solidFill>
                  <a:srgbClr val="FF0000"/>
                </a:solidFill>
                <a:latin typeface="Arial" charset="0"/>
              </a:rPr>
              <a:t>Look up all needed information</a:t>
            </a:r>
          </a:p>
          <a:p>
            <a:pPr lvl="1" eaLnBrk="1" hangingPunct="1">
              <a:lnSpc>
                <a:spcPct val="90000"/>
              </a:lnSpc>
            </a:pPr>
            <a:r>
              <a:rPr lang="en-US" sz="2400" smtClean="0">
                <a:solidFill>
                  <a:srgbClr val="FF0000"/>
                </a:solidFill>
                <a:latin typeface="Arial" charset="0"/>
              </a:rPr>
              <a:t>Your lecture notes will have much, if not all, of the needed information</a:t>
            </a:r>
          </a:p>
          <a:p>
            <a:pPr eaLnBrk="1" hangingPunct="1">
              <a:lnSpc>
                <a:spcPct val="90000"/>
              </a:lnSpc>
            </a:pPr>
            <a:r>
              <a:rPr lang="en-US" sz="2800" smtClean="0">
                <a:solidFill>
                  <a:srgbClr val="FF0000"/>
                </a:solidFill>
                <a:latin typeface="Arial" charset="0"/>
              </a:rPr>
              <a:t>Work out a plan and, following your plan, obtain an answer by carrying out the required math.</a:t>
            </a:r>
          </a:p>
          <a:p>
            <a:pPr eaLnBrk="1" hangingPunct="1">
              <a:lnSpc>
                <a:spcPct val="90000"/>
              </a:lnSpc>
            </a:pPr>
            <a:r>
              <a:rPr lang="en-US" sz="2800" smtClean="0">
                <a:solidFill>
                  <a:srgbClr val="FF0000"/>
                </a:solidFill>
                <a:latin typeface="Arial" charset="0"/>
              </a:rPr>
              <a:t>Check over your work</a:t>
            </a:r>
          </a:p>
          <a:p>
            <a:pPr lvl="1" eaLnBrk="1" hangingPunct="1">
              <a:lnSpc>
                <a:spcPct val="90000"/>
              </a:lnSpc>
            </a:pPr>
            <a:r>
              <a:rPr lang="en-US" sz="2400" smtClean="0">
                <a:solidFill>
                  <a:srgbClr val="FF0000"/>
                </a:solidFill>
                <a:latin typeface="Arial" charset="0"/>
              </a:rPr>
              <a:t>This is best done by estimating your answer</a:t>
            </a:r>
          </a:p>
          <a:p>
            <a:pPr lvl="1" eaLnBrk="1" hangingPunct="1">
              <a:lnSpc>
                <a:spcPct val="90000"/>
              </a:lnSpc>
            </a:pPr>
            <a:r>
              <a:rPr lang="en-US" sz="2400" smtClean="0">
                <a:solidFill>
                  <a:srgbClr val="FF0000"/>
                </a:solidFill>
                <a:latin typeface="Arial" charset="0"/>
              </a:rPr>
              <a:t>Ask yourself:  “Does the answer seem reasonable?”</a:t>
            </a:r>
          </a:p>
        </p:txBody>
      </p:sp>
      <p:sp>
        <p:nvSpPr>
          <p:cNvPr id="339972"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39973" name="Picture 5" descr="magnifying_glass_wood_handle"/>
          <p:cNvPicPr>
            <a:picLocks noChangeAspect="1" noChangeArrowheads="1"/>
          </p:cNvPicPr>
          <p:nvPr/>
        </p:nvPicPr>
        <p:blipFill>
          <a:blip r:embed="rId4" cstate="print"/>
          <a:srcRect/>
          <a:stretch>
            <a:fillRect/>
          </a:stretch>
        </p:blipFill>
        <p:spPr bwMode="auto">
          <a:xfrm>
            <a:off x="6902450" y="615950"/>
            <a:ext cx="1755775" cy="1357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736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2736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499"/>
                                          </p:stCondLst>
                                        </p:cTn>
                                        <p:tgtEl>
                                          <p:spTgt spid="52736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27363">
                                            <p:txEl>
                                              <p:pRg st="1" end="1"/>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499"/>
                                          </p:stCondLst>
                                        </p:cTn>
                                        <p:tgtEl>
                                          <p:spTgt spid="52736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2736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2736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27363">
                                            <p:txEl>
                                              <p:pRg st="3" end="3"/>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2736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27363">
                                            <p:txEl>
                                              <p:pRg st="4" end="4"/>
                                            </p:txEl>
                                          </p:spTgt>
                                        </p:tgtEl>
                                        <p:attrNameLst>
                                          <p:attrName>ppt_c</p:attrName>
                                        </p:attrNameLst>
                                      </p:cBhvr>
                                      <p:to>
                                        <a:schemeClr val="bg2"/>
                                      </p:to>
                                    </p:animClr>
                                  </p:subTnLst>
                                </p:cTn>
                              </p:par>
                              <p:par>
                                <p:cTn id="21" presetID="1" presetClass="entr" presetSubtype="0" fill="hold" grpId="0" nodeType="withEffect">
                                  <p:stCondLst>
                                    <p:cond delay="0"/>
                                  </p:stCondLst>
                                  <p:childTnLst>
                                    <p:set>
                                      <p:cBhvr>
                                        <p:cTn id="22" dur="1" fill="hold">
                                          <p:stCondLst>
                                            <p:cond delay="499"/>
                                          </p:stCondLst>
                                        </p:cTn>
                                        <p:tgtEl>
                                          <p:spTgt spid="52736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527363">
                                            <p:txEl>
                                              <p:pRg st="5" end="5"/>
                                            </p:txEl>
                                          </p:spTgt>
                                        </p:tgtEl>
                                        <p:attrNameLst>
                                          <p:attrName>ppt_c</p:attrName>
                                        </p:attrNameLst>
                                      </p:cBhvr>
                                      <p:to>
                                        <a:schemeClr val="bg2"/>
                                      </p:to>
                                    </p:animClr>
                                  </p:subTnLst>
                                </p:cTn>
                              </p:par>
                              <p:par>
                                <p:cTn id="23" presetID="1" presetClass="entr" presetSubtype="0" fill="hold" grpId="0" nodeType="withEffect">
                                  <p:stCondLst>
                                    <p:cond delay="0"/>
                                  </p:stCondLst>
                                  <p:childTnLst>
                                    <p:set>
                                      <p:cBhvr>
                                        <p:cTn id="24" dur="1" fill="hold">
                                          <p:stCondLst>
                                            <p:cond delay="499"/>
                                          </p:stCondLst>
                                        </p:cTn>
                                        <p:tgtEl>
                                          <p:spTgt spid="52736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2736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build="p" autoUpdateAnimBg="0"/>
    </p:bldLst>
  </p:timing>
</p:sld>
</file>

<file path=ppt/slides/slide3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pPr eaLnBrk="1" hangingPunct="1"/>
            <a:r>
              <a:rPr lang="en-US" smtClean="0">
                <a:latin typeface="Arial" charset="0"/>
              </a:rPr>
              <a:t>How to Succeed in Chemistry</a:t>
            </a:r>
          </a:p>
        </p:txBody>
      </p:sp>
      <p:sp>
        <p:nvSpPr>
          <p:cNvPr id="340995" name="Rectangle 3"/>
          <p:cNvSpPr>
            <a:spLocks noGrp="1" noChangeArrowheads="1"/>
          </p:cNvSpPr>
          <p:nvPr>
            <p:ph type="body" idx="1"/>
          </p:nvPr>
        </p:nvSpPr>
        <p:spPr/>
        <p:txBody>
          <a:bodyPr/>
          <a:lstStyle/>
          <a:p>
            <a:pPr eaLnBrk="1" hangingPunct="1"/>
            <a:r>
              <a:rPr lang="en-US" smtClean="0">
                <a:latin typeface="Arial" charset="0"/>
              </a:rPr>
              <a:t>Learn the language</a:t>
            </a:r>
          </a:p>
          <a:p>
            <a:pPr eaLnBrk="1" hangingPunct="1"/>
            <a:r>
              <a:rPr lang="en-US" smtClean="0">
                <a:latin typeface="Arial" charset="0"/>
              </a:rPr>
              <a:t>Use the illustrations</a:t>
            </a:r>
          </a:p>
          <a:p>
            <a:pPr eaLnBrk="1" hangingPunct="1"/>
            <a:r>
              <a:rPr lang="en-US" smtClean="0">
                <a:latin typeface="Arial" charset="0"/>
              </a:rPr>
              <a:t>Review your notes frequently</a:t>
            </a:r>
          </a:p>
          <a:p>
            <a:pPr eaLnBrk="1" hangingPunct="1"/>
            <a:r>
              <a:rPr lang="en-US" smtClean="0">
                <a:latin typeface="Arial" charset="0"/>
              </a:rPr>
              <a:t>Work as many problems as possible</a:t>
            </a:r>
          </a:p>
          <a:p>
            <a:pPr eaLnBrk="1" hangingPunct="1"/>
            <a:r>
              <a:rPr lang="en-US" smtClean="0">
                <a:latin typeface="Arial" charset="0"/>
              </a:rPr>
              <a:t>Do NOT cram for exams.</a:t>
            </a:r>
          </a:p>
        </p:txBody>
      </p:sp>
      <p:pic>
        <p:nvPicPr>
          <p:cNvPr id="340996" name="Picture 4" descr="graduates"/>
          <p:cNvPicPr>
            <a:picLocks noChangeAspect="1" noChangeArrowheads="1"/>
          </p:cNvPicPr>
          <p:nvPr/>
        </p:nvPicPr>
        <p:blipFill>
          <a:blip r:embed="rId4" cstate="print"/>
          <a:srcRect/>
          <a:stretch>
            <a:fillRect/>
          </a:stretch>
        </p:blipFill>
        <p:spPr bwMode="auto">
          <a:xfrm>
            <a:off x="5867400" y="4648200"/>
            <a:ext cx="1479550" cy="1560513"/>
          </a:xfrm>
          <a:prstGeom prst="rect">
            <a:avLst/>
          </a:prstGeom>
          <a:noFill/>
          <a:ln w="9525">
            <a:noFill/>
            <a:miter lim="800000"/>
            <a:headEnd/>
            <a:tailEnd/>
          </a:ln>
        </p:spPr>
      </p:pic>
      <p:pic>
        <p:nvPicPr>
          <p:cNvPr id="303109" name="Picture 5" descr="carry lots of folders"/>
          <p:cNvPicPr>
            <a:picLocks noChangeAspect="1" noChangeArrowheads="1"/>
          </p:cNvPicPr>
          <p:nvPr/>
        </p:nvPicPr>
        <p:blipFill>
          <a:blip r:embed="rId5" cstate="print"/>
          <a:srcRect/>
          <a:stretch>
            <a:fillRect/>
          </a:stretch>
        </p:blipFill>
        <p:spPr bwMode="auto">
          <a:xfrm>
            <a:off x="6400800" y="2819400"/>
            <a:ext cx="1066800" cy="1003300"/>
          </a:xfrm>
          <a:prstGeom prst="rect">
            <a:avLst/>
          </a:prstGeom>
          <a:noFill/>
          <a:ln w="9525">
            <a:noFill/>
            <a:miter lim="800000"/>
            <a:headEnd/>
            <a:tailEnd/>
          </a:ln>
        </p:spPr>
      </p:pic>
      <p:pic>
        <p:nvPicPr>
          <p:cNvPr id="303110" name="Picture 6" descr="study time"/>
          <p:cNvPicPr>
            <a:picLocks noChangeAspect="1" noChangeArrowheads="1"/>
          </p:cNvPicPr>
          <p:nvPr/>
        </p:nvPicPr>
        <p:blipFill>
          <a:blip r:embed="rId6" cstate="print"/>
          <a:srcRect/>
          <a:stretch>
            <a:fillRect/>
          </a:stretch>
        </p:blipFill>
        <p:spPr bwMode="auto">
          <a:xfrm>
            <a:off x="4800600" y="1773238"/>
            <a:ext cx="1676400" cy="950912"/>
          </a:xfrm>
          <a:prstGeom prst="rect">
            <a:avLst/>
          </a:prstGeom>
          <a:noFill/>
          <a:ln w="9525">
            <a:noFill/>
            <a:miter lim="800000"/>
            <a:headEnd/>
            <a:tailEnd/>
          </a:ln>
        </p:spPr>
      </p:pic>
      <p:sp>
        <p:nvSpPr>
          <p:cNvPr id="340999" name="AutoShape 10">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03115" name="Picture 11">
            <a:hlinkClick r:id="" action="ppaction://media"/>
          </p:cNvPr>
          <p:cNvPicPr>
            <a:picLocks noRot="1" noChangeAspect="1" noChangeArrowheads="1"/>
          </p:cNvPicPr>
          <p:nvPr>
            <a:wavAudioFile r:embed="rId1" name="MSj03885110000[1].wav"/>
          </p:nvPr>
        </p:nvPicPr>
        <p:blipFill>
          <a:blip r:embed="rId8" cstate="print"/>
          <a:srcRect/>
          <a:stretch>
            <a:fillRect/>
          </a:stretch>
        </p:blipFill>
        <p:spPr bwMode="auto">
          <a:xfrm>
            <a:off x="8839200" y="6553200"/>
            <a:ext cx="304800" cy="304800"/>
          </a:xfrm>
          <a:prstGeom prst="rect">
            <a:avLst/>
          </a:prstGeom>
          <a:noFill/>
          <a:ln w="9525">
            <a:noFill/>
            <a:miter lim="800000"/>
            <a:headEnd/>
            <a:tailEnd/>
          </a:ln>
        </p:spPr>
      </p:pic>
      <p:pic>
        <p:nvPicPr>
          <p:cNvPr id="341001" name="Picture 13" descr="thumbtack_note_assignment"/>
          <p:cNvPicPr>
            <a:picLocks noChangeAspect="1" noChangeArrowheads="1"/>
          </p:cNvPicPr>
          <p:nvPr/>
        </p:nvPicPr>
        <p:blipFill>
          <a:blip r:embed="rId9" cstate="print"/>
          <a:srcRect/>
          <a:stretch>
            <a:fillRect/>
          </a:stretch>
        </p:blipFill>
        <p:spPr bwMode="auto">
          <a:xfrm>
            <a:off x="1550988" y="4972050"/>
            <a:ext cx="2587625" cy="1819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5000"/>
                                  </p:stCondLst>
                                  <p:childTnLst>
                                    <p:set>
                                      <p:cBhvr>
                                        <p:cTn id="6" dur="1" fill="hold">
                                          <p:stCondLst>
                                            <p:cond delay="0"/>
                                          </p:stCondLst>
                                        </p:cTn>
                                        <p:tgtEl>
                                          <p:spTgt spid="303109"/>
                                        </p:tgtEl>
                                        <p:attrNameLst>
                                          <p:attrName>style.visibility</p:attrName>
                                        </p:attrNameLst>
                                      </p:cBhvr>
                                      <p:to>
                                        <p:strVal val="visible"/>
                                      </p:to>
                                    </p:set>
                                    <p:anim calcmode="lin" valueType="num">
                                      <p:cBhvr additive="base">
                                        <p:cTn id="7" dur="5000" fill="hold"/>
                                        <p:tgtEl>
                                          <p:spTgt spid="303109"/>
                                        </p:tgtEl>
                                        <p:attrNameLst>
                                          <p:attrName>ppt_x</p:attrName>
                                        </p:attrNameLst>
                                      </p:cBhvr>
                                      <p:tavLst>
                                        <p:tav tm="0">
                                          <p:val>
                                            <p:strVal val="0-#ppt_w/2"/>
                                          </p:val>
                                        </p:tav>
                                        <p:tav tm="100000">
                                          <p:val>
                                            <p:strVal val="#ppt_x"/>
                                          </p:val>
                                        </p:tav>
                                      </p:tavLst>
                                    </p:anim>
                                    <p:anim calcmode="lin" valueType="num">
                                      <p:cBhvr additive="base">
                                        <p:cTn id="8" dur="5000" fill="hold"/>
                                        <p:tgtEl>
                                          <p:spTgt spid="303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303115"/>
                </p:tgtEl>
              </p:cMediaNode>
            </p:audio>
            <p:seq concurrent="1" nextAc="seek">
              <p:cTn id="10" restart="whenNotActive" fill="hold" evtFilter="cancelBubble" nodeType="interactiveSeq">
                <p:stCondLst>
                  <p:cond evt="onClick" delay="0">
                    <p:tgtEl>
                      <p:spTgt spid="303110"/>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98" fill="hold"/>
                                        <p:tgtEl>
                                          <p:spTgt spid="303115"/>
                                        </p:tgtEl>
                                      </p:cBhvr>
                                    </p:cmd>
                                  </p:childTnLst>
                                </p:cTn>
                              </p:par>
                            </p:childTnLst>
                          </p:cTn>
                        </p:par>
                      </p:childTnLst>
                    </p:cTn>
                  </p:par>
                </p:childTnLst>
              </p:cTn>
              <p:nextCondLst>
                <p:cond evt="onClick" delay="0">
                  <p:tgtEl>
                    <p:spTgt spid="303110"/>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r>
              <a:rPr lang="en-US" smtClean="0">
                <a:latin typeface="Arial" charset="0"/>
              </a:rPr>
              <a:t>Hollow Penny</a:t>
            </a:r>
          </a:p>
        </p:txBody>
      </p:sp>
      <p:sp>
        <p:nvSpPr>
          <p:cNvPr id="761859" name="Oval 3"/>
          <p:cNvSpPr>
            <a:spLocks noChangeArrowheads="1"/>
          </p:cNvSpPr>
          <p:nvPr/>
        </p:nvSpPr>
        <p:spPr bwMode="auto">
          <a:xfrm>
            <a:off x="4191000" y="4229100"/>
            <a:ext cx="1143000" cy="1143000"/>
          </a:xfrm>
          <a:prstGeom prst="ellipse">
            <a:avLst/>
          </a:prstGeom>
          <a:solidFill>
            <a:srgbClr val="FFFFFF"/>
          </a:solidFill>
          <a:ln w="9525">
            <a:solidFill>
              <a:schemeClr val="tx1"/>
            </a:solidFill>
            <a:round/>
            <a:headEnd/>
            <a:tailEnd/>
          </a:ln>
        </p:spPr>
        <p:txBody>
          <a:bodyPr/>
          <a:lstStyle/>
          <a:p>
            <a:endParaRPr lang="en-US"/>
          </a:p>
        </p:txBody>
      </p:sp>
      <p:sp>
        <p:nvSpPr>
          <p:cNvPr id="761860" name="Line 4"/>
          <p:cNvSpPr>
            <a:spLocks noChangeShapeType="1"/>
          </p:cNvSpPr>
          <p:nvPr/>
        </p:nvSpPr>
        <p:spPr bwMode="auto">
          <a:xfrm rot="17042174" flipV="1">
            <a:off x="4476750" y="5657850"/>
            <a:ext cx="457200" cy="114300"/>
          </a:xfrm>
          <a:prstGeom prst="line">
            <a:avLst/>
          </a:prstGeom>
          <a:noFill/>
          <a:ln w="9525">
            <a:solidFill>
              <a:srgbClr val="FF0000"/>
            </a:solidFill>
            <a:round/>
            <a:headEnd/>
            <a:tailEnd type="triangle" w="med" len="med"/>
          </a:ln>
        </p:spPr>
        <p:txBody>
          <a:bodyPr/>
          <a:lstStyle/>
          <a:p>
            <a:endParaRPr lang="en-US"/>
          </a:p>
        </p:txBody>
      </p:sp>
      <p:sp>
        <p:nvSpPr>
          <p:cNvPr id="761861" name="Line 5"/>
          <p:cNvSpPr>
            <a:spLocks noChangeShapeType="1"/>
          </p:cNvSpPr>
          <p:nvPr/>
        </p:nvSpPr>
        <p:spPr bwMode="auto">
          <a:xfrm rot="9278011" flipV="1">
            <a:off x="5334000" y="4229100"/>
            <a:ext cx="457200" cy="114300"/>
          </a:xfrm>
          <a:prstGeom prst="line">
            <a:avLst/>
          </a:prstGeom>
          <a:noFill/>
          <a:ln w="9525">
            <a:solidFill>
              <a:srgbClr val="FF0000"/>
            </a:solidFill>
            <a:round/>
            <a:headEnd/>
            <a:tailEnd type="triangle" w="med" len="med"/>
          </a:ln>
        </p:spPr>
        <p:txBody>
          <a:bodyPr/>
          <a:lstStyle/>
          <a:p>
            <a:endParaRPr lang="en-US"/>
          </a:p>
        </p:txBody>
      </p:sp>
      <p:sp>
        <p:nvSpPr>
          <p:cNvPr id="761862" name="Line 6"/>
          <p:cNvSpPr>
            <a:spLocks noChangeShapeType="1"/>
          </p:cNvSpPr>
          <p:nvPr/>
        </p:nvSpPr>
        <p:spPr bwMode="auto">
          <a:xfrm rot="2963214" flipV="1">
            <a:off x="3790950" y="4286250"/>
            <a:ext cx="457200" cy="114300"/>
          </a:xfrm>
          <a:prstGeom prst="line">
            <a:avLst/>
          </a:prstGeom>
          <a:noFill/>
          <a:ln w="9525">
            <a:solidFill>
              <a:srgbClr val="FF0000"/>
            </a:solidFill>
            <a:round/>
            <a:headEnd/>
            <a:tailEnd type="triangle" w="med" len="med"/>
          </a:ln>
        </p:spPr>
        <p:txBody>
          <a:bodyPr/>
          <a:lstStyle/>
          <a:p>
            <a:endParaRPr lang="en-US"/>
          </a:p>
        </p:txBody>
      </p:sp>
      <p:sp>
        <p:nvSpPr>
          <p:cNvPr id="761863" name="Rectangle 7"/>
          <p:cNvSpPr>
            <a:spLocks noChangeArrowheads="1"/>
          </p:cNvSpPr>
          <p:nvPr/>
        </p:nvSpPr>
        <p:spPr bwMode="auto">
          <a:xfrm rot="2983769">
            <a:off x="4248150" y="4514850"/>
            <a:ext cx="228600" cy="114300"/>
          </a:xfrm>
          <a:prstGeom prst="rect">
            <a:avLst/>
          </a:prstGeom>
          <a:solidFill>
            <a:srgbClr val="FFFFFF"/>
          </a:solidFill>
          <a:ln w="9525">
            <a:noFill/>
            <a:miter lim="800000"/>
            <a:headEnd/>
            <a:tailEnd/>
          </a:ln>
        </p:spPr>
        <p:txBody>
          <a:bodyPr/>
          <a:lstStyle/>
          <a:p>
            <a:endParaRPr lang="en-US"/>
          </a:p>
        </p:txBody>
      </p:sp>
      <p:sp>
        <p:nvSpPr>
          <p:cNvPr id="761864" name="Rectangle 8"/>
          <p:cNvSpPr>
            <a:spLocks noChangeArrowheads="1"/>
          </p:cNvSpPr>
          <p:nvPr/>
        </p:nvSpPr>
        <p:spPr bwMode="auto">
          <a:xfrm rot="-1883968">
            <a:off x="4533900" y="5372100"/>
            <a:ext cx="228600" cy="114300"/>
          </a:xfrm>
          <a:prstGeom prst="rect">
            <a:avLst/>
          </a:prstGeom>
          <a:solidFill>
            <a:srgbClr val="FFFFFF"/>
          </a:solidFill>
          <a:ln w="9525">
            <a:noFill/>
            <a:miter lim="800000"/>
            <a:headEnd/>
            <a:tailEnd/>
          </a:ln>
        </p:spPr>
        <p:txBody>
          <a:bodyPr/>
          <a:lstStyle/>
          <a:p>
            <a:endParaRPr lang="en-US"/>
          </a:p>
        </p:txBody>
      </p:sp>
      <p:sp>
        <p:nvSpPr>
          <p:cNvPr id="761865" name="Rectangle 9"/>
          <p:cNvSpPr>
            <a:spLocks noChangeArrowheads="1"/>
          </p:cNvSpPr>
          <p:nvPr/>
        </p:nvSpPr>
        <p:spPr bwMode="auto">
          <a:xfrm rot="-2941961">
            <a:off x="5048250" y="4514850"/>
            <a:ext cx="228600" cy="114300"/>
          </a:xfrm>
          <a:prstGeom prst="rect">
            <a:avLst/>
          </a:prstGeom>
          <a:solidFill>
            <a:srgbClr val="FFFFFF"/>
          </a:solidFill>
          <a:ln w="9525">
            <a:noFill/>
            <a:miter lim="800000"/>
            <a:headEnd/>
            <a:tailEnd/>
          </a:ln>
        </p:spPr>
        <p:txBody>
          <a:bodyPr/>
          <a:lstStyle/>
          <a:p>
            <a:endParaRPr lang="en-US"/>
          </a:p>
        </p:txBody>
      </p:sp>
      <p:sp>
        <p:nvSpPr>
          <p:cNvPr id="761866" name="Freeform 10"/>
          <p:cNvSpPr>
            <a:spLocks/>
          </p:cNvSpPr>
          <p:nvPr/>
        </p:nvSpPr>
        <p:spPr bwMode="auto">
          <a:xfrm>
            <a:off x="4419600" y="4352925"/>
            <a:ext cx="655638" cy="981075"/>
          </a:xfrm>
          <a:custGeom>
            <a:avLst/>
            <a:gdLst>
              <a:gd name="T0" fmla="*/ 3 w 413"/>
              <a:gd name="T1" fmla="*/ 483 h 618"/>
              <a:gd name="T2" fmla="*/ 27 w 413"/>
              <a:gd name="T3" fmla="*/ 427 h 618"/>
              <a:gd name="T4" fmla="*/ 77 w 413"/>
              <a:gd name="T5" fmla="*/ 364 h 618"/>
              <a:gd name="T6" fmla="*/ 122 w 413"/>
              <a:gd name="T7" fmla="*/ 294 h 618"/>
              <a:gd name="T8" fmla="*/ 132 w 413"/>
              <a:gd name="T9" fmla="*/ 271 h 618"/>
              <a:gd name="T10" fmla="*/ 113 w 413"/>
              <a:gd name="T11" fmla="*/ 246 h 618"/>
              <a:gd name="T12" fmla="*/ 101 w 413"/>
              <a:gd name="T13" fmla="*/ 205 h 618"/>
              <a:gd name="T14" fmla="*/ 96 w 413"/>
              <a:gd name="T15" fmla="*/ 138 h 618"/>
              <a:gd name="T16" fmla="*/ 99 w 413"/>
              <a:gd name="T17" fmla="*/ 94 h 618"/>
              <a:gd name="T18" fmla="*/ 123 w 413"/>
              <a:gd name="T19" fmla="*/ 58 h 618"/>
              <a:gd name="T20" fmla="*/ 150 w 413"/>
              <a:gd name="T21" fmla="*/ 34 h 618"/>
              <a:gd name="T22" fmla="*/ 176 w 413"/>
              <a:gd name="T23" fmla="*/ 15 h 618"/>
              <a:gd name="T24" fmla="*/ 239 w 413"/>
              <a:gd name="T25" fmla="*/ 0 h 618"/>
              <a:gd name="T26" fmla="*/ 335 w 413"/>
              <a:gd name="T27" fmla="*/ 34 h 618"/>
              <a:gd name="T28" fmla="*/ 354 w 413"/>
              <a:gd name="T29" fmla="*/ 66 h 618"/>
              <a:gd name="T30" fmla="*/ 339 w 413"/>
              <a:gd name="T31" fmla="*/ 82 h 618"/>
              <a:gd name="T32" fmla="*/ 347 w 413"/>
              <a:gd name="T33" fmla="*/ 130 h 618"/>
              <a:gd name="T34" fmla="*/ 353 w 413"/>
              <a:gd name="T35" fmla="*/ 154 h 618"/>
              <a:gd name="T36" fmla="*/ 356 w 413"/>
              <a:gd name="T37" fmla="*/ 184 h 618"/>
              <a:gd name="T38" fmla="*/ 372 w 413"/>
              <a:gd name="T39" fmla="*/ 223 h 618"/>
              <a:gd name="T40" fmla="*/ 345 w 413"/>
              <a:gd name="T41" fmla="*/ 228 h 618"/>
              <a:gd name="T42" fmla="*/ 339 w 413"/>
              <a:gd name="T43" fmla="*/ 268 h 618"/>
              <a:gd name="T44" fmla="*/ 339 w 413"/>
              <a:gd name="T45" fmla="*/ 289 h 618"/>
              <a:gd name="T46" fmla="*/ 342 w 413"/>
              <a:gd name="T47" fmla="*/ 310 h 618"/>
              <a:gd name="T48" fmla="*/ 315 w 413"/>
              <a:gd name="T49" fmla="*/ 327 h 618"/>
              <a:gd name="T50" fmla="*/ 282 w 413"/>
              <a:gd name="T51" fmla="*/ 345 h 618"/>
              <a:gd name="T52" fmla="*/ 300 w 413"/>
              <a:gd name="T53" fmla="*/ 370 h 618"/>
              <a:gd name="T54" fmla="*/ 341 w 413"/>
              <a:gd name="T55" fmla="*/ 438 h 618"/>
              <a:gd name="T56" fmla="*/ 413 w 413"/>
              <a:gd name="T57" fmla="*/ 559 h 618"/>
              <a:gd name="T58" fmla="*/ 318 w 413"/>
              <a:gd name="T59" fmla="*/ 604 h 618"/>
              <a:gd name="T60" fmla="*/ 222 w 413"/>
              <a:gd name="T61" fmla="*/ 618 h 618"/>
              <a:gd name="T62" fmla="*/ 93 w 413"/>
              <a:gd name="T63" fmla="*/ 577 h 618"/>
              <a:gd name="T64" fmla="*/ 0 w 413"/>
              <a:gd name="T65" fmla="*/ 508 h 6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618"/>
              <a:gd name="T101" fmla="*/ 413 w 413"/>
              <a:gd name="T102" fmla="*/ 618 h 6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618">
                <a:moveTo>
                  <a:pt x="0" y="508"/>
                </a:moveTo>
                <a:lnTo>
                  <a:pt x="3" y="483"/>
                </a:lnTo>
                <a:lnTo>
                  <a:pt x="12" y="460"/>
                </a:lnTo>
                <a:lnTo>
                  <a:pt x="27" y="427"/>
                </a:lnTo>
                <a:lnTo>
                  <a:pt x="71" y="378"/>
                </a:lnTo>
                <a:lnTo>
                  <a:pt x="77" y="364"/>
                </a:lnTo>
                <a:lnTo>
                  <a:pt x="105" y="322"/>
                </a:lnTo>
                <a:lnTo>
                  <a:pt x="122" y="294"/>
                </a:lnTo>
                <a:lnTo>
                  <a:pt x="126" y="283"/>
                </a:lnTo>
                <a:lnTo>
                  <a:pt x="132" y="271"/>
                </a:lnTo>
                <a:lnTo>
                  <a:pt x="128" y="258"/>
                </a:lnTo>
                <a:lnTo>
                  <a:pt x="113" y="246"/>
                </a:lnTo>
                <a:lnTo>
                  <a:pt x="110" y="223"/>
                </a:lnTo>
                <a:lnTo>
                  <a:pt x="101" y="205"/>
                </a:lnTo>
                <a:lnTo>
                  <a:pt x="90" y="154"/>
                </a:lnTo>
                <a:lnTo>
                  <a:pt x="96" y="138"/>
                </a:lnTo>
                <a:lnTo>
                  <a:pt x="90" y="114"/>
                </a:lnTo>
                <a:lnTo>
                  <a:pt x="99" y="94"/>
                </a:lnTo>
                <a:lnTo>
                  <a:pt x="102" y="67"/>
                </a:lnTo>
                <a:lnTo>
                  <a:pt x="123" y="58"/>
                </a:lnTo>
                <a:lnTo>
                  <a:pt x="129" y="42"/>
                </a:lnTo>
                <a:lnTo>
                  <a:pt x="150" y="34"/>
                </a:lnTo>
                <a:lnTo>
                  <a:pt x="158" y="25"/>
                </a:lnTo>
                <a:lnTo>
                  <a:pt x="176" y="15"/>
                </a:lnTo>
                <a:lnTo>
                  <a:pt x="210" y="3"/>
                </a:lnTo>
                <a:lnTo>
                  <a:pt x="239" y="0"/>
                </a:lnTo>
                <a:lnTo>
                  <a:pt x="300" y="13"/>
                </a:lnTo>
                <a:lnTo>
                  <a:pt x="335" y="34"/>
                </a:lnTo>
                <a:lnTo>
                  <a:pt x="350" y="45"/>
                </a:lnTo>
                <a:lnTo>
                  <a:pt x="354" y="66"/>
                </a:lnTo>
                <a:lnTo>
                  <a:pt x="350" y="78"/>
                </a:lnTo>
                <a:lnTo>
                  <a:pt x="339" y="82"/>
                </a:lnTo>
                <a:lnTo>
                  <a:pt x="347" y="111"/>
                </a:lnTo>
                <a:lnTo>
                  <a:pt x="347" y="130"/>
                </a:lnTo>
                <a:lnTo>
                  <a:pt x="351" y="144"/>
                </a:lnTo>
                <a:lnTo>
                  <a:pt x="353" y="154"/>
                </a:lnTo>
                <a:lnTo>
                  <a:pt x="350" y="165"/>
                </a:lnTo>
                <a:lnTo>
                  <a:pt x="356" y="184"/>
                </a:lnTo>
                <a:lnTo>
                  <a:pt x="369" y="210"/>
                </a:lnTo>
                <a:lnTo>
                  <a:pt x="372" y="223"/>
                </a:lnTo>
                <a:lnTo>
                  <a:pt x="360" y="228"/>
                </a:lnTo>
                <a:lnTo>
                  <a:pt x="345" y="228"/>
                </a:lnTo>
                <a:lnTo>
                  <a:pt x="345" y="253"/>
                </a:lnTo>
                <a:lnTo>
                  <a:pt x="339" y="268"/>
                </a:lnTo>
                <a:lnTo>
                  <a:pt x="330" y="276"/>
                </a:lnTo>
                <a:lnTo>
                  <a:pt x="339" y="289"/>
                </a:lnTo>
                <a:lnTo>
                  <a:pt x="347" y="297"/>
                </a:lnTo>
                <a:lnTo>
                  <a:pt x="342" y="310"/>
                </a:lnTo>
                <a:lnTo>
                  <a:pt x="336" y="322"/>
                </a:lnTo>
                <a:lnTo>
                  <a:pt x="315" y="327"/>
                </a:lnTo>
                <a:lnTo>
                  <a:pt x="296" y="324"/>
                </a:lnTo>
                <a:lnTo>
                  <a:pt x="282" y="345"/>
                </a:lnTo>
                <a:lnTo>
                  <a:pt x="278" y="364"/>
                </a:lnTo>
                <a:lnTo>
                  <a:pt x="300" y="370"/>
                </a:lnTo>
                <a:lnTo>
                  <a:pt x="317" y="411"/>
                </a:lnTo>
                <a:lnTo>
                  <a:pt x="341" y="438"/>
                </a:lnTo>
                <a:lnTo>
                  <a:pt x="387" y="501"/>
                </a:lnTo>
                <a:lnTo>
                  <a:pt x="413" y="559"/>
                </a:lnTo>
                <a:lnTo>
                  <a:pt x="368" y="583"/>
                </a:lnTo>
                <a:lnTo>
                  <a:pt x="318" y="604"/>
                </a:lnTo>
                <a:lnTo>
                  <a:pt x="272" y="613"/>
                </a:lnTo>
                <a:lnTo>
                  <a:pt x="222" y="618"/>
                </a:lnTo>
                <a:lnTo>
                  <a:pt x="155" y="606"/>
                </a:lnTo>
                <a:lnTo>
                  <a:pt x="93" y="577"/>
                </a:lnTo>
                <a:lnTo>
                  <a:pt x="38" y="549"/>
                </a:lnTo>
                <a:lnTo>
                  <a:pt x="0" y="508"/>
                </a:lnTo>
                <a:close/>
              </a:path>
            </a:pathLst>
          </a:custGeom>
          <a:noFill/>
          <a:ln w="9525">
            <a:solidFill>
              <a:schemeClr val="tx1"/>
            </a:solidFill>
            <a:round/>
            <a:headEnd/>
            <a:tailEnd/>
          </a:ln>
        </p:spPr>
        <p:txBody>
          <a:bodyPr/>
          <a:lstStyle/>
          <a:p>
            <a:endParaRPr lang="en-US"/>
          </a:p>
        </p:txBody>
      </p:sp>
      <p:sp>
        <p:nvSpPr>
          <p:cNvPr id="761867" name="WordArt 11"/>
          <p:cNvSpPr>
            <a:spLocks noChangeArrowheads="1" noChangeShapeType="1" noTextEdit="1"/>
          </p:cNvSpPr>
          <p:nvPr/>
        </p:nvSpPr>
        <p:spPr bwMode="auto">
          <a:xfrm>
            <a:off x="4343400" y="4343400"/>
            <a:ext cx="838200" cy="609600"/>
          </a:xfrm>
          <a:prstGeom prst="rect">
            <a:avLst/>
          </a:prstGeom>
        </p:spPr>
        <p:txBody>
          <a:bodyPr spcFirstLastPara="1" wrap="none" fromWordArt="1">
            <a:prstTxWarp prst="textArchUp">
              <a:avLst>
                <a:gd name="adj" fmla="val 10800004"/>
              </a:avLst>
            </a:prstTxWarp>
          </a:bodyPr>
          <a:lstStyle/>
          <a:p>
            <a:pPr algn="ctr"/>
            <a:r>
              <a:rPr lang="en-US" sz="800" kern="10">
                <a:ln w="9525">
                  <a:solidFill>
                    <a:srgbClr val="000000"/>
                  </a:solidFill>
                  <a:round/>
                  <a:headEnd/>
                  <a:tailEnd/>
                </a:ln>
                <a:solidFill>
                  <a:srgbClr val="000000"/>
                </a:solidFill>
                <a:latin typeface="Arial Black"/>
              </a:rPr>
              <a:t>IN GOD WE TRUST</a:t>
            </a:r>
          </a:p>
        </p:txBody>
      </p:sp>
      <p:sp>
        <p:nvSpPr>
          <p:cNvPr id="342028" name="Rectangle 12"/>
          <p:cNvSpPr>
            <a:spLocks noChangeArrowheads="1"/>
          </p:cNvSpPr>
          <p:nvPr/>
        </p:nvSpPr>
        <p:spPr bwMode="auto">
          <a:xfrm>
            <a:off x="685800" y="1371600"/>
            <a:ext cx="1427163" cy="396875"/>
          </a:xfrm>
          <a:prstGeom prst="rect">
            <a:avLst/>
          </a:prstGeom>
          <a:noFill/>
          <a:ln w="9525">
            <a:noFill/>
            <a:miter lim="800000"/>
            <a:headEnd/>
            <a:tailEnd/>
          </a:ln>
        </p:spPr>
        <p:txBody>
          <a:bodyPr wrap="none" anchor="ctr">
            <a:spAutoFit/>
          </a:bodyPr>
          <a:lstStyle/>
          <a:p>
            <a:r>
              <a:rPr lang="en-US" sz="2000">
                <a:ea typeface="Times New Roman" pitchFamily="18" charset="0"/>
                <a:cs typeface="Arial" charset="0"/>
              </a:rPr>
              <a:t>Data Table</a:t>
            </a:r>
          </a:p>
        </p:txBody>
      </p:sp>
      <p:graphicFrame>
        <p:nvGraphicFramePr>
          <p:cNvPr id="761869" name="Group 13"/>
          <p:cNvGraphicFramePr>
            <a:graphicFrameLocks noGrp="1"/>
          </p:cNvGraphicFramePr>
          <p:nvPr/>
        </p:nvGraphicFramePr>
        <p:xfrm>
          <a:off x="762000" y="1828800"/>
          <a:ext cx="5621338" cy="2073275"/>
        </p:xfrm>
        <a:graphic>
          <a:graphicData uri="http://schemas.openxmlformats.org/drawingml/2006/table">
            <a:tbl>
              <a:tblPr/>
              <a:tblGrid>
                <a:gridCol w="1123950"/>
                <a:gridCol w="1123950"/>
                <a:gridCol w="1123950"/>
                <a:gridCol w="1123950"/>
                <a:gridCol w="1125538"/>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Pre-1982</a:t>
                      </a:r>
                      <a:endParaRPr kumimoji="0" lang="en-US" sz="18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Post-1982</a:t>
                      </a:r>
                      <a:endParaRPr kumimoji="0" lang="en-US" sz="18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Post-1982</a:t>
                      </a:r>
                      <a:endParaRPr kumimoji="0" lang="en-US" sz="10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Times New Roman" pitchFamily="18" charset="0"/>
                          <a:cs typeface="Arial" charset="0"/>
                        </a:rPr>
                        <a:t>with scratches</a:t>
                      </a:r>
                      <a:endParaRPr kumimoji="0" lang="en-US" sz="18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Initial mass</a:t>
                      </a:r>
                      <a:endParaRPr kumimoji="0" lang="en-US" sz="18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3.086 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2.354 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2.329 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Final mass</a:t>
                      </a:r>
                      <a:endParaRPr kumimoji="0" lang="en-US" sz="18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3.067 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2.304 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0.130 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61901" name="Rectangle 45"/>
          <p:cNvSpPr>
            <a:spLocks noChangeArrowheads="1"/>
          </p:cNvSpPr>
          <p:nvPr/>
        </p:nvSpPr>
        <p:spPr bwMode="auto">
          <a:xfrm>
            <a:off x="990600" y="6156325"/>
            <a:ext cx="6640513" cy="396875"/>
          </a:xfrm>
          <a:prstGeom prst="rect">
            <a:avLst/>
          </a:prstGeom>
          <a:noFill/>
          <a:ln w="9525">
            <a:noFill/>
            <a:miter lim="800000"/>
            <a:headEnd/>
            <a:tailEnd/>
          </a:ln>
        </p:spPr>
        <p:txBody>
          <a:bodyPr wrap="none" anchor="ctr">
            <a:spAutoFit/>
          </a:bodyPr>
          <a:lstStyle/>
          <a:p>
            <a:r>
              <a:rPr lang="en-US" sz="2000">
                <a:ea typeface="Times New Roman" pitchFamily="18" charset="0"/>
                <a:cs typeface="Arial" charset="0"/>
              </a:rPr>
              <a:t>What metal disappeared from the penny...copper or zinc?</a:t>
            </a:r>
          </a:p>
        </p:txBody>
      </p:sp>
      <p:sp>
        <p:nvSpPr>
          <p:cNvPr id="761902" name="WordArt 46"/>
          <p:cNvSpPr>
            <a:spLocks noChangeArrowheads="1" noChangeShapeType="1" noTextEdit="1"/>
          </p:cNvSpPr>
          <p:nvPr/>
        </p:nvSpPr>
        <p:spPr bwMode="auto">
          <a:xfrm>
            <a:off x="4238625" y="4800600"/>
            <a:ext cx="333375" cy="74613"/>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FFFFFF"/>
                </a:solidFill>
                <a:latin typeface="Arial Black"/>
              </a:rPr>
              <a:t>LIBERTY</a:t>
            </a:r>
          </a:p>
        </p:txBody>
      </p:sp>
      <p:sp>
        <p:nvSpPr>
          <p:cNvPr id="761903" name="WordArt 47"/>
          <p:cNvSpPr>
            <a:spLocks noChangeArrowheads="1" noChangeShapeType="1" noTextEdit="1"/>
          </p:cNvSpPr>
          <p:nvPr/>
        </p:nvSpPr>
        <p:spPr bwMode="auto">
          <a:xfrm>
            <a:off x="5029200" y="4953000"/>
            <a:ext cx="228600" cy="76200"/>
          </a:xfrm>
          <a:prstGeom prst="rect">
            <a:avLst/>
          </a:prstGeom>
        </p:spPr>
        <p:txBody>
          <a:bodyPr wrap="none" fromWordArt="1">
            <a:prstTxWarp prst="textPlain">
              <a:avLst>
                <a:gd name="adj" fmla="val 50000"/>
              </a:avLst>
            </a:prstTxWarp>
          </a:bodyPr>
          <a:lstStyle/>
          <a:p>
            <a:pPr algn="ctr"/>
            <a:r>
              <a:rPr lang="en-US" sz="900" kern="10">
                <a:ln w="9525">
                  <a:solidFill>
                    <a:srgbClr val="000000"/>
                  </a:solidFill>
                  <a:round/>
                  <a:headEnd/>
                  <a:tailEnd/>
                </a:ln>
                <a:solidFill>
                  <a:srgbClr val="FFFFFF"/>
                </a:solidFill>
                <a:latin typeface="Arial Black"/>
              </a:rPr>
              <a:t>1982</a:t>
            </a:r>
          </a:p>
        </p:txBody>
      </p:sp>
      <p:pic>
        <p:nvPicPr>
          <p:cNvPr id="761904" name="Picture 48" descr="penny"/>
          <p:cNvPicPr>
            <a:picLocks noChangeAspect="1" noChangeArrowheads="1"/>
          </p:cNvPicPr>
          <p:nvPr/>
        </p:nvPicPr>
        <p:blipFill>
          <a:blip r:embed="rId3" cstate="print"/>
          <a:srcRect/>
          <a:stretch>
            <a:fillRect/>
          </a:stretch>
        </p:blipFill>
        <p:spPr bwMode="auto">
          <a:xfrm>
            <a:off x="4178300" y="4191000"/>
            <a:ext cx="1190625" cy="1209675"/>
          </a:xfrm>
          <a:prstGeom prst="rect">
            <a:avLst/>
          </a:prstGeom>
          <a:noFill/>
          <a:ln w="9525">
            <a:noFill/>
            <a:miter lim="800000"/>
            <a:headEnd/>
            <a:tailEnd/>
          </a:ln>
        </p:spPr>
      </p:pic>
      <p:pic>
        <p:nvPicPr>
          <p:cNvPr id="342065" name="Picture 49" descr="penny"/>
          <p:cNvPicPr>
            <a:picLocks noChangeAspect="1" noChangeArrowheads="1"/>
          </p:cNvPicPr>
          <p:nvPr/>
        </p:nvPicPr>
        <p:blipFill>
          <a:blip r:embed="rId3" cstate="print"/>
          <a:srcRect/>
          <a:stretch>
            <a:fillRect/>
          </a:stretch>
        </p:blipFill>
        <p:spPr bwMode="auto">
          <a:xfrm>
            <a:off x="7239000" y="533400"/>
            <a:ext cx="1190625" cy="1209675"/>
          </a:xfrm>
          <a:prstGeom prst="rect">
            <a:avLst/>
          </a:prstGeom>
          <a:noFill/>
          <a:ln w="9525">
            <a:noFill/>
            <a:miter lim="800000"/>
            <a:headEnd/>
            <a:tailEnd/>
          </a:ln>
        </p:spPr>
      </p:pic>
      <p:pic>
        <p:nvPicPr>
          <p:cNvPr id="761906" name="Picture 50" descr="Sherlock Holmes"/>
          <p:cNvPicPr>
            <a:picLocks noChangeAspect="1" noChangeArrowheads="1"/>
          </p:cNvPicPr>
          <p:nvPr/>
        </p:nvPicPr>
        <p:blipFill>
          <a:blip r:embed="rId4" cstate="print"/>
          <a:srcRect/>
          <a:stretch>
            <a:fillRect/>
          </a:stretch>
        </p:blipFill>
        <p:spPr bwMode="auto">
          <a:xfrm>
            <a:off x="115888" y="4343400"/>
            <a:ext cx="4608512" cy="1865313"/>
          </a:xfrm>
          <a:prstGeom prst="rect">
            <a:avLst/>
          </a:prstGeom>
          <a:noFill/>
          <a:ln w="9525">
            <a:noFill/>
            <a:miter lim="800000"/>
            <a:headEnd/>
            <a:tailEnd/>
          </a:ln>
        </p:spPr>
      </p:pic>
      <p:sp>
        <p:nvSpPr>
          <p:cNvPr id="342067" name="Text Box 51"/>
          <p:cNvSpPr txBox="1">
            <a:spLocks noChangeArrowheads="1"/>
          </p:cNvSpPr>
          <p:nvPr/>
        </p:nvSpPr>
        <p:spPr bwMode="auto">
          <a:xfrm>
            <a:off x="6842125" y="2322513"/>
            <a:ext cx="2203450" cy="1465262"/>
          </a:xfrm>
          <a:prstGeom prst="rect">
            <a:avLst/>
          </a:prstGeom>
          <a:noFill/>
          <a:ln w="9525">
            <a:noFill/>
            <a:miter lim="800000"/>
            <a:headEnd/>
            <a:tailEnd/>
          </a:ln>
        </p:spPr>
        <p:txBody>
          <a:bodyPr wrap="none">
            <a:spAutoFit/>
          </a:bodyPr>
          <a:lstStyle/>
          <a:p>
            <a:r>
              <a:rPr lang="en-US" sz="1800"/>
              <a:t>Score side of penny</a:t>
            </a:r>
          </a:p>
          <a:p>
            <a:r>
              <a:rPr lang="en-US" sz="1800"/>
              <a:t> in 3 locations </a:t>
            </a:r>
          </a:p>
          <a:p>
            <a:endParaRPr lang="en-US" sz="1800"/>
          </a:p>
          <a:p>
            <a:r>
              <a:rPr lang="en-US" sz="1800"/>
              <a:t>Place penny in HCl </a:t>
            </a:r>
          </a:p>
          <a:p>
            <a:r>
              <a:rPr lang="en-US" sz="1800"/>
              <a:t>acid overnight</a:t>
            </a:r>
          </a:p>
        </p:txBody>
      </p:sp>
      <p:sp>
        <p:nvSpPr>
          <p:cNvPr id="342068" name="Text Box 52"/>
          <p:cNvSpPr txBox="1">
            <a:spLocks noChangeArrowheads="1"/>
          </p:cNvSpPr>
          <p:nvPr/>
        </p:nvSpPr>
        <p:spPr bwMode="auto">
          <a:xfrm>
            <a:off x="6461125" y="4379913"/>
            <a:ext cx="2305050" cy="366712"/>
          </a:xfrm>
          <a:prstGeom prst="rect">
            <a:avLst/>
          </a:prstGeom>
          <a:noFill/>
          <a:ln w="9525">
            <a:noFill/>
            <a:miter lim="800000"/>
            <a:headEnd/>
            <a:tailEnd/>
          </a:ln>
        </p:spPr>
        <p:txBody>
          <a:bodyPr wrap="none">
            <a:spAutoFit/>
          </a:bodyPr>
          <a:lstStyle/>
          <a:p>
            <a:r>
              <a:rPr lang="en-US" sz="1800"/>
              <a:t>Percent Composition</a:t>
            </a:r>
          </a:p>
        </p:txBody>
      </p:sp>
      <p:sp>
        <p:nvSpPr>
          <p:cNvPr id="342069" name="Rectangle 53"/>
          <p:cNvSpPr>
            <a:spLocks noChangeArrowheads="1"/>
          </p:cNvSpPr>
          <p:nvPr/>
        </p:nvSpPr>
        <p:spPr bwMode="auto">
          <a:xfrm>
            <a:off x="76200" y="6524625"/>
            <a:ext cx="925513" cy="214313"/>
          </a:xfrm>
          <a:prstGeom prst="rect">
            <a:avLst/>
          </a:prstGeom>
          <a:noFill/>
          <a:ln w="9525">
            <a:noFill/>
            <a:miter lim="800000"/>
            <a:headEnd/>
            <a:tailEnd/>
          </a:ln>
        </p:spPr>
        <p:txBody>
          <a:bodyPr wrap="none">
            <a:spAutoFit/>
          </a:bodyPr>
          <a:lstStyle/>
          <a:p>
            <a:r>
              <a:rPr lang="en-US" sz="800">
                <a:hlinkClick r:id="rId5"/>
              </a:rPr>
              <a:t>www.usmint.gov</a:t>
            </a:r>
            <a:endParaRPr lang="en-US" sz="800"/>
          </a:p>
        </p:txBody>
      </p:sp>
      <p:sp>
        <p:nvSpPr>
          <p:cNvPr id="342070" name="AutoShape 5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42071" name="Picture 57" descr="j0395766[1]"/>
          <p:cNvPicPr>
            <a:picLocks noChangeAspect="1" noChangeArrowheads="1" noCrop="1"/>
          </p:cNvPicPr>
          <p:nvPr/>
        </p:nvPicPr>
        <p:blipFill>
          <a:blip r:embed="rId7" cstate="print"/>
          <a:srcRect/>
          <a:stretch>
            <a:fillRect/>
          </a:stretch>
        </p:blipFill>
        <p:spPr bwMode="auto">
          <a:xfrm>
            <a:off x="838200" y="381000"/>
            <a:ext cx="952500" cy="952500"/>
          </a:xfrm>
          <a:prstGeom prst="rect">
            <a:avLst/>
          </a:prstGeom>
          <a:noFill/>
          <a:ln w="9525">
            <a:noFill/>
            <a:miter lim="800000"/>
            <a:headEnd/>
            <a:tailEnd/>
          </a:ln>
        </p:spPr>
      </p:pic>
      <p:pic>
        <p:nvPicPr>
          <p:cNvPr id="342072" name="Picture 59" descr="1943 steel penny"/>
          <p:cNvPicPr>
            <a:picLocks noChangeAspect="1" noChangeArrowheads="1"/>
          </p:cNvPicPr>
          <p:nvPr/>
        </p:nvPicPr>
        <p:blipFill>
          <a:blip r:embed="rId8" cstate="print"/>
          <a:srcRect/>
          <a:stretch>
            <a:fillRect/>
          </a:stretch>
        </p:blipFill>
        <p:spPr bwMode="auto">
          <a:xfrm>
            <a:off x="7653338" y="4867275"/>
            <a:ext cx="1238250" cy="1238250"/>
          </a:xfrm>
          <a:prstGeom prst="rect">
            <a:avLst/>
          </a:prstGeom>
          <a:noFill/>
          <a:ln w="9525">
            <a:noFill/>
            <a:miter lim="800000"/>
            <a:headEnd/>
            <a:tailEnd/>
          </a:ln>
        </p:spPr>
      </p:pic>
      <p:pic>
        <p:nvPicPr>
          <p:cNvPr id="342073" name="Picture 61" descr="1943 steel wheatback penny"/>
          <p:cNvPicPr>
            <a:picLocks noChangeAspect="1" noChangeArrowheads="1"/>
          </p:cNvPicPr>
          <p:nvPr/>
        </p:nvPicPr>
        <p:blipFill>
          <a:blip r:embed="rId9" cstate="print"/>
          <a:srcRect/>
          <a:stretch>
            <a:fillRect/>
          </a:stretch>
        </p:blipFill>
        <p:spPr bwMode="auto">
          <a:xfrm>
            <a:off x="6381750" y="4865688"/>
            <a:ext cx="1262063" cy="1262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18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1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18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18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18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18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18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1866"/>
                                        </p:tgtEl>
                                        <p:attrNameLst>
                                          <p:attrName>style.visibility</p:attrName>
                                        </p:attrNameLst>
                                      </p:cBhvr>
                                      <p:to>
                                        <p:strVal val="visible"/>
                                      </p:to>
                                    </p:set>
                                  </p:childTnLst>
                                </p:cTn>
                              </p:par>
                              <p:par>
                                <p:cTn id="21" presetID="3" presetClass="entr" presetSubtype="0" fill="hold" grpId="0" nodeType="withEffect">
                                  <p:stCondLst>
                                    <p:cond delay="0"/>
                                  </p:stCondLst>
                                  <p:childTnLst>
                                    <p:set>
                                      <p:cBhvr>
                                        <p:cTn id="22" dur="1" fill="hold">
                                          <p:stCondLst>
                                            <p:cond delay="0"/>
                                          </p:stCondLst>
                                        </p:cTn>
                                        <p:tgtEl>
                                          <p:spTgt spid="761867"/>
                                        </p:tgtEl>
                                        <p:attrNameLst>
                                          <p:attrName>style.visibility</p:attrName>
                                        </p:attrNameLst>
                                      </p:cBhvr>
                                      <p:to>
                                        <p:strVal val="visible"/>
                                      </p:to>
                                    </p:set>
                                  </p:childTnLst>
                                </p:cTn>
                              </p:par>
                              <p:par>
                                <p:cTn id="23" presetID="3" presetClass="entr" presetSubtype="0" fill="hold" grpId="0" nodeType="withEffect">
                                  <p:stCondLst>
                                    <p:cond delay="0"/>
                                  </p:stCondLst>
                                  <p:childTnLst>
                                    <p:set>
                                      <p:cBhvr>
                                        <p:cTn id="24" dur="1" fill="hold">
                                          <p:stCondLst>
                                            <p:cond delay="0"/>
                                          </p:stCondLst>
                                        </p:cTn>
                                        <p:tgtEl>
                                          <p:spTgt spid="761902"/>
                                        </p:tgtEl>
                                        <p:attrNameLst>
                                          <p:attrName>style.visibility</p:attrName>
                                        </p:attrNameLst>
                                      </p:cBhvr>
                                      <p:to>
                                        <p:strVal val="visible"/>
                                      </p:to>
                                    </p:set>
                                  </p:childTnLst>
                                </p:cTn>
                              </p:par>
                              <p:par>
                                <p:cTn id="25" presetID="3" presetClass="entr" presetSubtype="0" fill="hold" grpId="0" nodeType="withEffect">
                                  <p:stCondLst>
                                    <p:cond delay="0"/>
                                  </p:stCondLst>
                                  <p:childTnLst>
                                    <p:set>
                                      <p:cBhvr>
                                        <p:cTn id="26" dur="1" fill="hold">
                                          <p:stCondLst>
                                            <p:cond delay="0"/>
                                          </p:stCondLst>
                                        </p:cTn>
                                        <p:tgtEl>
                                          <p:spTgt spid="7619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190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761904"/>
                                        </p:tgtEl>
                                        <p:attrNameLst>
                                          <p:attrName>style.opacity</p:attrName>
                                        </p:attrNameLst>
                                      </p:cBhvr>
                                      <p:to>
                                        <p:strVal val="0.5"/>
                                      </p:to>
                                    </p:set>
                                    <p:animEffect filter="image" prLst="opacity: 0.5">
                                      <p:cBhvr rctx="IE">
                                        <p:cTn id="33" dur="indefinite"/>
                                        <p:tgtEl>
                                          <p:spTgt spid="761904"/>
                                        </p:tgtEl>
                                      </p:cBhvr>
                                    </p:animEffect>
                                  </p:childTnLst>
                                </p:cTn>
                              </p:par>
                            </p:childTnLst>
                          </p:cTn>
                        </p:par>
                        <p:par>
                          <p:cTn id="34" fill="hold">
                            <p:stCondLst>
                              <p:cond delay="0"/>
                            </p:stCondLst>
                            <p:childTnLst>
                              <p:par>
                                <p:cTn id="35" presetID="10" presetClass="exit" presetSubtype="0" fill="hold" nodeType="afterEffect">
                                  <p:stCondLst>
                                    <p:cond delay="3500"/>
                                  </p:stCondLst>
                                  <p:childTnLst>
                                    <p:animEffect transition="out" filter="fade">
                                      <p:cBhvr>
                                        <p:cTn id="36" dur="2000"/>
                                        <p:tgtEl>
                                          <p:spTgt spid="761904"/>
                                        </p:tgtEl>
                                      </p:cBhvr>
                                    </p:animEffect>
                                    <p:set>
                                      <p:cBhvr>
                                        <p:cTn id="37" dur="1" fill="hold">
                                          <p:stCondLst>
                                            <p:cond delay="1999"/>
                                          </p:stCondLst>
                                        </p:cTn>
                                        <p:tgtEl>
                                          <p:spTgt spid="76190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761906"/>
                                        </p:tgtEl>
                                        <p:attrNameLst>
                                          <p:attrName>style.visibility</p:attrName>
                                        </p:attrNameLst>
                                      </p:cBhvr>
                                      <p:to>
                                        <p:strVal val="visible"/>
                                      </p:to>
                                    </p:set>
                                    <p:anim calcmode="lin" valueType="num">
                                      <p:cBhvr>
                                        <p:cTn id="42" dur="1000" fill="hold"/>
                                        <p:tgtEl>
                                          <p:spTgt spid="761906"/>
                                        </p:tgtEl>
                                        <p:attrNameLst>
                                          <p:attrName>ppt_x</p:attrName>
                                        </p:attrNameLst>
                                      </p:cBhvr>
                                      <p:tavLst>
                                        <p:tav tm="0">
                                          <p:val>
                                            <p:strVal val="#ppt_x-.2"/>
                                          </p:val>
                                        </p:tav>
                                        <p:tav tm="100000">
                                          <p:val>
                                            <p:strVal val="#ppt_x"/>
                                          </p:val>
                                        </p:tav>
                                      </p:tavLst>
                                    </p:anim>
                                    <p:anim calcmode="lin" valueType="num">
                                      <p:cBhvr>
                                        <p:cTn id="43" dur="1000" fill="hold"/>
                                        <p:tgtEl>
                                          <p:spTgt spid="76190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761906"/>
                                        </p:tgtEl>
                                      </p:cBhvr>
                                    </p:animEffect>
                                  </p:childTnLst>
                                </p:cTn>
                              </p:par>
                            </p:childTnLst>
                          </p:cTn>
                        </p:par>
                        <p:par>
                          <p:cTn id="45" fill="hold">
                            <p:stCondLst>
                              <p:cond delay="1000"/>
                            </p:stCondLst>
                            <p:childTnLst>
                              <p:par>
                                <p:cTn id="46" presetID="47" presetClass="entr" presetSubtype="0" fill="hold" grpId="0" nodeType="afterEffect">
                                  <p:stCondLst>
                                    <p:cond delay="0"/>
                                  </p:stCondLst>
                                  <p:childTnLst>
                                    <p:set>
                                      <p:cBhvr>
                                        <p:cTn id="47" dur="1" fill="hold">
                                          <p:stCondLst>
                                            <p:cond delay="0"/>
                                          </p:stCondLst>
                                        </p:cTn>
                                        <p:tgtEl>
                                          <p:spTgt spid="761901"/>
                                        </p:tgtEl>
                                        <p:attrNameLst>
                                          <p:attrName>style.visibility</p:attrName>
                                        </p:attrNameLst>
                                      </p:cBhvr>
                                      <p:to>
                                        <p:strVal val="visible"/>
                                      </p:to>
                                    </p:set>
                                    <p:animEffect transition="in" filter="fade">
                                      <p:cBhvr>
                                        <p:cTn id="48" dur="1000"/>
                                        <p:tgtEl>
                                          <p:spTgt spid="761901"/>
                                        </p:tgtEl>
                                      </p:cBhvr>
                                    </p:animEffect>
                                    <p:anim calcmode="lin" valueType="num">
                                      <p:cBhvr>
                                        <p:cTn id="49" dur="1000" fill="hold"/>
                                        <p:tgtEl>
                                          <p:spTgt spid="761901"/>
                                        </p:tgtEl>
                                        <p:attrNameLst>
                                          <p:attrName>ppt_x</p:attrName>
                                        </p:attrNameLst>
                                      </p:cBhvr>
                                      <p:tavLst>
                                        <p:tav tm="0">
                                          <p:val>
                                            <p:strVal val="#ppt_x"/>
                                          </p:val>
                                        </p:tav>
                                        <p:tav tm="100000">
                                          <p:val>
                                            <p:strVal val="#ppt_x"/>
                                          </p:val>
                                        </p:tav>
                                      </p:tavLst>
                                    </p:anim>
                                    <p:anim calcmode="lin" valueType="num">
                                      <p:cBhvr>
                                        <p:cTn id="50" dur="1000" fill="hold"/>
                                        <p:tgtEl>
                                          <p:spTgt spid="7619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59" grpId="0" animBg="1"/>
      <p:bldP spid="761860" grpId="0" animBg="1"/>
      <p:bldP spid="761861" grpId="0" animBg="1"/>
      <p:bldP spid="761862" grpId="0" animBg="1"/>
      <p:bldP spid="761863" grpId="0" animBg="1"/>
      <p:bldP spid="761864" grpId="0" animBg="1"/>
      <p:bldP spid="761865" grpId="0" animBg="1"/>
      <p:bldP spid="761866" grpId="0" animBg="1"/>
      <p:bldP spid="761867" grpId="0" animBg="1"/>
      <p:bldP spid="761901" grpId="0"/>
      <p:bldP spid="761902" grpId="0" animBg="1"/>
      <p:bldP spid="761903"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5" descr="small_melted_pennies">
            <a:hlinkClick r:id="rId3"/>
          </p:cNvPr>
          <p:cNvPicPr>
            <a:picLocks noChangeAspect="1" noChangeArrowheads="1"/>
          </p:cNvPicPr>
          <p:nvPr/>
        </p:nvPicPr>
        <p:blipFill>
          <a:blip r:embed="rId4" cstate="print"/>
          <a:srcRect/>
          <a:stretch>
            <a:fillRect/>
          </a:stretch>
        </p:blipFill>
        <p:spPr bwMode="auto">
          <a:xfrm>
            <a:off x="2190750" y="557213"/>
            <a:ext cx="4762500"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pPr eaLnBrk="1" hangingPunct="1"/>
            <a:r>
              <a:rPr lang="en-US" sz="6600" smtClean="0">
                <a:solidFill>
                  <a:schemeClr val="bg1"/>
                </a:solidFill>
                <a:latin typeface="Arial" charset="0"/>
              </a:rPr>
              <a:t>THE END</a:t>
            </a:r>
          </a:p>
        </p:txBody>
      </p:sp>
      <p:pic>
        <p:nvPicPr>
          <p:cNvPr id="762883" name="Picture 3">
            <a:hlinkClick r:id="" action="ppaction://media"/>
          </p:cNvPr>
          <p:cNvPicPr>
            <a:picLocks noGrp="1" noRot="1" noChangeAspect="1" noChangeArrowheads="1"/>
          </p:cNvPicPr>
          <p:nvPr>
            <p:ph sz="half" idx="2"/>
            <a:wavAudioFile r:embed="rId1" name="kdsyay08.wav"/>
          </p:nvPr>
        </p:nvPicPr>
        <p:blipFill>
          <a:blip r:embed="rId4" cstate="print"/>
          <a:srcRect/>
          <a:stretch>
            <a:fillRect/>
          </a:stretch>
        </p:blipFill>
        <p:spPr>
          <a:xfrm>
            <a:off x="8534400" y="6324600"/>
            <a:ext cx="304800" cy="304800"/>
          </a:xfrm>
        </p:spPr>
      </p:pic>
      <p:sp>
        <p:nvSpPr>
          <p:cNvPr id="762884" name="Text Box 4"/>
          <p:cNvSpPr txBox="1">
            <a:spLocks noChangeArrowheads="1"/>
          </p:cNvSpPr>
          <p:nvPr/>
        </p:nvSpPr>
        <p:spPr bwMode="auto">
          <a:xfrm>
            <a:off x="1676400" y="2743200"/>
            <a:ext cx="5715000" cy="2289175"/>
          </a:xfrm>
          <a:prstGeom prst="rect">
            <a:avLst/>
          </a:prstGeom>
          <a:noFill/>
          <a:ln w="9525">
            <a:noFill/>
            <a:miter lim="800000"/>
            <a:headEnd/>
            <a:tailEnd/>
          </a:ln>
        </p:spPr>
        <p:txBody>
          <a:bodyPr>
            <a:spAutoFit/>
          </a:bodyPr>
          <a:lstStyle/>
          <a:p>
            <a:pPr algn="ctr">
              <a:spcBef>
                <a:spcPct val="50000"/>
              </a:spcBef>
            </a:pPr>
            <a:r>
              <a:rPr lang="en-US" sz="3600">
                <a:solidFill>
                  <a:schemeClr val="bg1"/>
                </a:solidFill>
              </a:rPr>
              <a:t>This PowerPoint has been</a:t>
            </a:r>
            <a:endParaRPr lang="en-US" sz="1200">
              <a:solidFill>
                <a:schemeClr val="bg1"/>
              </a:solidFill>
            </a:endParaRPr>
          </a:p>
          <a:p>
            <a:pPr algn="ctr">
              <a:spcBef>
                <a:spcPct val="50000"/>
              </a:spcBef>
            </a:pPr>
            <a:r>
              <a:rPr lang="en-US" sz="3600">
                <a:solidFill>
                  <a:schemeClr val="bg1"/>
                </a:solidFill>
              </a:rPr>
              <a:t> made possible through</a:t>
            </a:r>
            <a:endParaRPr lang="en-US" sz="1200">
              <a:solidFill>
                <a:schemeClr val="bg1"/>
              </a:solidFill>
            </a:endParaRPr>
          </a:p>
          <a:p>
            <a:pPr algn="ctr">
              <a:spcBef>
                <a:spcPct val="50000"/>
              </a:spcBef>
            </a:pPr>
            <a:r>
              <a:rPr lang="en-US" sz="3600">
                <a:solidFill>
                  <a:schemeClr val="bg1"/>
                </a:solidFill>
              </a:rPr>
              <a:t> LOTS of my free time!</a:t>
            </a:r>
          </a:p>
        </p:txBody>
      </p:sp>
      <p:pic>
        <p:nvPicPr>
          <p:cNvPr id="762885" name="Picture 5" descr="Sherlock Holmes"/>
          <p:cNvPicPr>
            <a:picLocks noChangeAspect="1" noChangeArrowheads="1"/>
          </p:cNvPicPr>
          <p:nvPr/>
        </p:nvPicPr>
        <p:blipFill>
          <a:blip r:embed="rId5" cstate="print"/>
          <a:srcRect/>
          <a:stretch>
            <a:fillRect/>
          </a:stretch>
        </p:blipFill>
        <p:spPr bwMode="auto">
          <a:xfrm>
            <a:off x="7239000" y="685800"/>
            <a:ext cx="1303338" cy="1785938"/>
          </a:xfrm>
          <a:prstGeom prst="rect">
            <a:avLst/>
          </a:prstGeom>
          <a:noFill/>
          <a:ln w="9525">
            <a:noFill/>
            <a:miter lim="800000"/>
            <a:headEnd/>
            <a:tailEnd/>
          </a:ln>
        </p:spPr>
      </p:pic>
      <p:sp>
        <p:nvSpPr>
          <p:cNvPr id="344070" name="AutoShape 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62882"/>
                                        </p:tgtEl>
                                        <p:attrNameLst>
                                          <p:attrName>style.visibility</p:attrName>
                                        </p:attrNameLst>
                                      </p:cBhvr>
                                      <p:to>
                                        <p:strVal val="visible"/>
                                      </p:to>
                                    </p:set>
                                    <p:anim calcmode="lin" valueType="num">
                                      <p:cBhvr>
                                        <p:cTn id="7" dur="15000" fill="hold"/>
                                        <p:tgtEl>
                                          <p:spTgt spid="762882"/>
                                        </p:tgtEl>
                                        <p:attrNameLst>
                                          <p:attrName>ppt_x</p:attrName>
                                        </p:attrNameLst>
                                      </p:cBhvr>
                                      <p:tavLst>
                                        <p:tav tm="0">
                                          <p:val>
                                            <p:strVal val="#ppt_x"/>
                                          </p:val>
                                        </p:tav>
                                        <p:tav tm="100000">
                                          <p:val>
                                            <p:strVal val="#ppt_x"/>
                                          </p:val>
                                        </p:tav>
                                      </p:tavLst>
                                    </p:anim>
                                    <p:anim calcmode="lin" valueType="num">
                                      <p:cBhvr>
                                        <p:cTn id="8" dur="15000" fill="hold"/>
                                        <p:tgtEl>
                                          <p:spTgt spid="762882"/>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2500"/>
                                  </p:stCondLst>
                                  <p:childTnLst>
                                    <p:cmd type="call" cmd="playFrom(0.0)">
                                      <p:cBhvr>
                                        <p:cTn id="10" dur="3901" fill="hold"/>
                                        <p:tgtEl>
                                          <p:spTgt spid="762883"/>
                                        </p:tgtEl>
                                      </p:cBhvr>
                                    </p:cmd>
                                  </p:childTnLst>
                                </p:cTn>
                              </p:par>
                              <p:par>
                                <p:cTn id="11" presetID="28" presetClass="entr" presetSubtype="0" fill="hold" grpId="0" nodeType="withEffect">
                                  <p:stCondLst>
                                    <p:cond delay="0"/>
                                  </p:stCondLst>
                                  <p:childTnLst>
                                    <p:set>
                                      <p:cBhvr>
                                        <p:cTn id="12" dur="1" fill="hold">
                                          <p:stCondLst>
                                            <p:cond delay="0"/>
                                          </p:stCondLst>
                                        </p:cTn>
                                        <p:tgtEl>
                                          <p:spTgt spid="762884"/>
                                        </p:tgtEl>
                                        <p:attrNameLst>
                                          <p:attrName>style.visibility</p:attrName>
                                        </p:attrNameLst>
                                      </p:cBhvr>
                                      <p:to>
                                        <p:strVal val="visible"/>
                                      </p:to>
                                    </p:set>
                                    <p:anim calcmode="lin" valueType="num">
                                      <p:cBhvr>
                                        <p:cTn id="13" dur="15000" fill="hold"/>
                                        <p:tgtEl>
                                          <p:spTgt spid="762884"/>
                                        </p:tgtEl>
                                        <p:attrNameLst>
                                          <p:attrName>ppt_x</p:attrName>
                                        </p:attrNameLst>
                                      </p:cBhvr>
                                      <p:tavLst>
                                        <p:tav tm="0">
                                          <p:val>
                                            <p:strVal val="#ppt_x"/>
                                          </p:val>
                                        </p:tav>
                                        <p:tav tm="100000">
                                          <p:val>
                                            <p:strVal val="#ppt_x"/>
                                          </p:val>
                                        </p:tav>
                                      </p:tavLst>
                                    </p:anim>
                                    <p:anim calcmode="lin" valueType="num">
                                      <p:cBhvr>
                                        <p:cTn id="14" dur="15000" fill="hold"/>
                                        <p:tgtEl>
                                          <p:spTgt spid="762884"/>
                                        </p:tgtEl>
                                        <p:attrNameLst>
                                          <p:attrName>ppt_y</p:attrName>
                                        </p:attrNameLst>
                                      </p:cBhvr>
                                      <p:tavLst>
                                        <p:tav tm="0">
                                          <p:val>
                                            <p:strVal val="#ppt_y+1"/>
                                          </p:val>
                                        </p:tav>
                                        <p:tav tm="100000">
                                          <p:val>
                                            <p:strVal val="#ppt_y-1"/>
                                          </p:val>
                                        </p:tav>
                                      </p:tavLst>
                                    </p:anim>
                                  </p:childTnLst>
                                </p:cTn>
                              </p:par>
                              <p:par>
                                <p:cTn id="15" presetID="10" presetClass="exit" presetSubtype="0" fill="hold" nodeType="withEffect">
                                  <p:stCondLst>
                                    <p:cond delay="8000"/>
                                  </p:stCondLst>
                                  <p:childTnLst>
                                    <p:animEffect transition="out" filter="fade">
                                      <p:cBhvr>
                                        <p:cTn id="16" dur="2000"/>
                                        <p:tgtEl>
                                          <p:spTgt spid="762885"/>
                                        </p:tgtEl>
                                      </p:cBhvr>
                                    </p:animEffect>
                                    <p:set>
                                      <p:cBhvr>
                                        <p:cTn id="17" dur="1" fill="hold">
                                          <p:stCondLst>
                                            <p:cond delay="1999"/>
                                          </p:stCondLst>
                                        </p:cTn>
                                        <p:tgtEl>
                                          <p:spTgt spid="7628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762883"/>
                </p:tgtEl>
              </p:cMediaNode>
            </p:audio>
          </p:childTnLst>
        </p:cTn>
      </p:par>
    </p:tnLst>
    <p:bldLst>
      <p:bldP spid="762882" grpId="0"/>
      <p:bldP spid="762884" grpId="0"/>
    </p:bldLst>
  </p:timing>
</p:sld>
</file>

<file path=ppt/slides/slide328.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eaLnBrk="1" hangingPunct="1"/>
            <a:r>
              <a:rPr lang="en-US" smtClean="0">
                <a:solidFill>
                  <a:schemeClr val="bg1"/>
                </a:solidFill>
              </a:rPr>
              <a:t>KEYS - Intro. to Chemistry</a:t>
            </a:r>
          </a:p>
        </p:txBody>
      </p:sp>
      <p:sp>
        <p:nvSpPr>
          <p:cNvPr id="1041411" name="Text Box 3"/>
          <p:cNvSpPr txBox="1">
            <a:spLocks noChangeArrowheads="1"/>
          </p:cNvSpPr>
          <p:nvPr/>
        </p:nvSpPr>
        <p:spPr bwMode="auto">
          <a:xfrm>
            <a:off x="1365250" y="1555750"/>
            <a:ext cx="2584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3"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4" action="ppaction://hlinkfile"/>
              </a:rPr>
              <a:t>vocabulary</a:t>
            </a:r>
            <a:endParaRPr lang="en-US" sz="1800">
              <a:solidFill>
                <a:schemeClr val="bg1"/>
              </a:solidFill>
              <a:effectLst>
                <a:outerShdw blurRad="38100" dist="38100" dir="2700000" algn="tl">
                  <a:srgbClr val="000000"/>
                </a:outerShdw>
              </a:effectLst>
            </a:endParaRPr>
          </a:p>
        </p:txBody>
      </p:sp>
      <p:sp>
        <p:nvSpPr>
          <p:cNvPr id="1041413" name="Text Box 5"/>
          <p:cNvSpPr txBox="1">
            <a:spLocks noChangeArrowheads="1"/>
          </p:cNvSpPr>
          <p:nvPr/>
        </p:nvSpPr>
        <p:spPr bwMode="auto">
          <a:xfrm>
            <a:off x="1366838" y="1946275"/>
            <a:ext cx="5124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5"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6" action="ppaction://hlinkfile"/>
              </a:rPr>
              <a:t>material safety data </a:t>
            </a:r>
            <a:r>
              <a:rPr lang="en-US" sz="1800">
                <a:solidFill>
                  <a:schemeClr val="bg1"/>
                </a:solidFill>
                <a:effectLst>
                  <a:outerShdw blurRad="38100" dist="38100" dir="2700000" algn="tl">
                    <a:srgbClr val="000000"/>
                  </a:outerShdw>
                </a:effectLst>
                <a:hlinkClick r:id="rId6" action="ppaction://hlinkfile"/>
              </a:rPr>
              <a:t>sheet</a:t>
            </a:r>
            <a:r>
              <a:rPr lang="en-US" sz="1800">
                <a:solidFill>
                  <a:schemeClr val="bg1"/>
                </a:solidFill>
                <a:effectLst>
                  <a:outerShdw blurRad="38100" dist="38100" dir="2700000" algn="tl">
                    <a:srgbClr val="000000"/>
                  </a:outerShdw>
                </a:effectLst>
              </a:rPr>
              <a:t> (</a:t>
            </a:r>
            <a:r>
              <a:rPr lang="en-US" sz="1800">
                <a:solidFill>
                  <a:schemeClr val="bg1"/>
                </a:solidFill>
                <a:effectLst>
                  <a:outerShdw blurRad="38100" dist="38100" dir="2700000" algn="tl">
                    <a:srgbClr val="000000"/>
                  </a:outerShdw>
                </a:effectLst>
                <a:hlinkClick r:id="rId7" action="ppaction://hlinkfile"/>
              </a:rPr>
              <a:t>acetone</a:t>
            </a:r>
            <a:r>
              <a:rPr lang="en-US" sz="1800">
                <a:solidFill>
                  <a:schemeClr val="bg1"/>
                </a:solidFill>
                <a:effectLst>
                  <a:outerShdw blurRad="38100" dist="38100" dir="2700000" algn="tl">
                    <a:srgbClr val="000000"/>
                  </a:outerShdw>
                </a:effectLst>
              </a:rPr>
              <a:t>)</a:t>
            </a:r>
          </a:p>
        </p:txBody>
      </p:sp>
      <p:sp>
        <p:nvSpPr>
          <p:cNvPr id="1041414" name="Text Box 6"/>
          <p:cNvSpPr txBox="1">
            <a:spLocks noChangeArrowheads="1"/>
          </p:cNvSpPr>
          <p:nvPr/>
        </p:nvSpPr>
        <p:spPr bwMode="auto">
          <a:xfrm>
            <a:off x="1366838" y="2343150"/>
            <a:ext cx="2965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8" action="ppaction://hlinkpres?slideindex=1&amp;slidetitle="/>
              </a:rPr>
              <a:t>Activity</a:t>
            </a:r>
            <a:r>
              <a:rPr lang="en-US" sz="1800">
                <a:solidFill>
                  <a:schemeClr val="bg1"/>
                </a:solidFill>
                <a:effectLst>
                  <a:outerShdw blurRad="38100" dist="38100" dir="2700000" algn="tl">
                    <a:srgbClr val="000000"/>
                  </a:outerShdw>
                </a:effectLst>
              </a:rPr>
              <a:t> - checkbook activity</a:t>
            </a:r>
          </a:p>
        </p:txBody>
      </p:sp>
      <p:sp>
        <p:nvSpPr>
          <p:cNvPr id="1041415" name="Text Box 7"/>
          <p:cNvSpPr txBox="1">
            <a:spLocks noChangeArrowheads="1"/>
          </p:cNvSpPr>
          <p:nvPr/>
        </p:nvSpPr>
        <p:spPr bwMode="auto">
          <a:xfrm>
            <a:off x="1368425" y="2733675"/>
            <a:ext cx="23685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9"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10" action="ppaction://hlinkfile"/>
              </a:rPr>
              <a:t>graphing</a:t>
            </a:r>
            <a:endParaRPr lang="en-US" sz="1800">
              <a:solidFill>
                <a:schemeClr val="bg1"/>
              </a:solidFill>
              <a:effectLst>
                <a:outerShdw blurRad="38100" dist="38100" dir="2700000" algn="tl">
                  <a:srgbClr val="000000"/>
                </a:outerShdw>
              </a:effectLst>
            </a:endParaRPr>
          </a:p>
        </p:txBody>
      </p:sp>
      <p:sp>
        <p:nvSpPr>
          <p:cNvPr id="1041416" name="Text Box 8"/>
          <p:cNvSpPr txBox="1">
            <a:spLocks noChangeArrowheads="1"/>
          </p:cNvSpPr>
          <p:nvPr/>
        </p:nvSpPr>
        <p:spPr bwMode="auto">
          <a:xfrm>
            <a:off x="1366838" y="3089275"/>
            <a:ext cx="32575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1"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12" action="ppaction://hlinkfile"/>
              </a:rPr>
              <a:t>real life chemistry</a:t>
            </a:r>
            <a:endParaRPr lang="en-US" sz="1800">
              <a:solidFill>
                <a:schemeClr val="bg1"/>
              </a:solidFill>
              <a:effectLst>
                <a:outerShdw blurRad="38100" dist="38100" dir="2700000" algn="tl">
                  <a:srgbClr val="000000"/>
                </a:outerShdw>
              </a:effectLst>
            </a:endParaRPr>
          </a:p>
        </p:txBody>
      </p:sp>
      <p:sp>
        <p:nvSpPr>
          <p:cNvPr id="1041417" name="Text Box 9"/>
          <p:cNvSpPr txBox="1">
            <a:spLocks noChangeArrowheads="1"/>
          </p:cNvSpPr>
          <p:nvPr/>
        </p:nvSpPr>
        <p:spPr bwMode="auto">
          <a:xfrm>
            <a:off x="1368425" y="3479800"/>
            <a:ext cx="33337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3"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14" action="ppaction://hlinkfile"/>
              </a:rPr>
              <a:t>conversion factors</a:t>
            </a:r>
            <a:endParaRPr lang="en-US" sz="1800">
              <a:solidFill>
                <a:schemeClr val="bg1"/>
              </a:solidFill>
              <a:effectLst>
                <a:outerShdw blurRad="38100" dist="38100" dir="2700000" algn="tl">
                  <a:srgbClr val="000000"/>
                </a:outerShdw>
              </a:effectLst>
            </a:endParaRPr>
          </a:p>
        </p:txBody>
      </p:sp>
      <p:sp>
        <p:nvSpPr>
          <p:cNvPr id="1041418" name="Text Box 10"/>
          <p:cNvSpPr txBox="1">
            <a:spLocks noChangeArrowheads="1"/>
          </p:cNvSpPr>
          <p:nvPr/>
        </p:nvSpPr>
        <p:spPr bwMode="auto">
          <a:xfrm>
            <a:off x="1368425" y="3876675"/>
            <a:ext cx="32321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5"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16" action="ppaction://hlinkfile"/>
              </a:rPr>
              <a:t>scientific notation</a:t>
            </a:r>
            <a:endParaRPr lang="en-US" sz="1800">
              <a:solidFill>
                <a:schemeClr val="bg1"/>
              </a:solidFill>
              <a:effectLst>
                <a:outerShdw blurRad="38100" dist="38100" dir="2700000" algn="tl">
                  <a:srgbClr val="000000"/>
                </a:outerShdw>
              </a:effectLst>
            </a:endParaRPr>
          </a:p>
        </p:txBody>
      </p:sp>
      <p:sp>
        <p:nvSpPr>
          <p:cNvPr id="1041419" name="Text Box 11"/>
          <p:cNvSpPr txBox="1">
            <a:spLocks noChangeArrowheads="1"/>
          </p:cNvSpPr>
          <p:nvPr/>
        </p:nvSpPr>
        <p:spPr bwMode="auto">
          <a:xfrm>
            <a:off x="1370013" y="4267200"/>
            <a:ext cx="39687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7"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18" action="ppaction://hlinkfile"/>
              </a:rPr>
              <a:t>metric article (questions)</a:t>
            </a:r>
            <a:endParaRPr lang="en-US" sz="1800">
              <a:solidFill>
                <a:schemeClr val="bg1"/>
              </a:solidFill>
              <a:effectLst>
                <a:outerShdw blurRad="38100" dist="38100" dir="2700000" algn="tl">
                  <a:srgbClr val="000000"/>
                </a:outerShdw>
              </a:effectLst>
            </a:endParaRPr>
          </a:p>
        </p:txBody>
      </p:sp>
      <p:sp>
        <p:nvSpPr>
          <p:cNvPr id="1041420" name="Text Box 12"/>
          <p:cNvSpPr txBox="1">
            <a:spLocks noChangeArrowheads="1"/>
          </p:cNvSpPr>
          <p:nvPr/>
        </p:nvSpPr>
        <p:spPr bwMode="auto">
          <a:xfrm>
            <a:off x="1377950" y="4648200"/>
            <a:ext cx="3092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9"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20" action="ppaction://hlinkfile"/>
              </a:rPr>
              <a:t>significant digits</a:t>
            </a:r>
            <a:endParaRPr lang="en-US" sz="1800">
              <a:solidFill>
                <a:schemeClr val="bg1"/>
              </a:solidFill>
              <a:effectLst>
                <a:outerShdw blurRad="38100" dist="38100" dir="2700000" algn="tl">
                  <a:srgbClr val="000000"/>
                </a:outerShdw>
              </a:effectLst>
            </a:endParaRPr>
          </a:p>
        </p:txBody>
      </p:sp>
      <p:sp>
        <p:nvSpPr>
          <p:cNvPr id="1041421" name="Text Box 13"/>
          <p:cNvSpPr txBox="1">
            <a:spLocks noChangeArrowheads="1"/>
          </p:cNvSpPr>
          <p:nvPr/>
        </p:nvSpPr>
        <p:spPr bwMode="auto">
          <a:xfrm>
            <a:off x="1377950" y="5045075"/>
            <a:ext cx="2711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21" action="ppaction://hlinkfile"/>
              </a:rPr>
              <a:t>Worksheet</a:t>
            </a:r>
            <a:r>
              <a:rPr lang="en-US" sz="1800">
                <a:solidFill>
                  <a:schemeClr val="bg1"/>
                </a:solidFill>
                <a:effectLst>
                  <a:outerShdw blurRad="38100" dist="38100" dir="2700000" algn="tl">
                    <a:srgbClr val="000000"/>
                  </a:outerShdw>
                </a:effectLst>
              </a:rPr>
              <a:t> - math review</a:t>
            </a:r>
          </a:p>
        </p:txBody>
      </p:sp>
      <p:sp>
        <p:nvSpPr>
          <p:cNvPr id="1041422" name="Text Box 14"/>
          <p:cNvSpPr txBox="1">
            <a:spLocks noChangeArrowheads="1"/>
          </p:cNvSpPr>
          <p:nvPr/>
        </p:nvSpPr>
        <p:spPr bwMode="auto">
          <a:xfrm>
            <a:off x="1379538" y="5435600"/>
            <a:ext cx="32829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22"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23" action="ppaction://hlinkfile"/>
              </a:rPr>
              <a:t>math of chemistry</a:t>
            </a:r>
            <a:endParaRPr lang="en-US" sz="1800">
              <a:solidFill>
                <a:schemeClr val="bg1"/>
              </a:solidFill>
              <a:effectLst>
                <a:outerShdw blurRad="38100" dist="38100" dir="2700000" algn="tl">
                  <a:srgbClr val="000000"/>
                </a:outerShdw>
              </a:effectLst>
            </a:endParaRPr>
          </a:p>
        </p:txBody>
      </p:sp>
      <p:sp>
        <p:nvSpPr>
          <p:cNvPr id="1041423" name="Text Box 15"/>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defRPr/>
            </a:pPr>
            <a:r>
              <a:rPr lang="en-US">
                <a:hlinkClick r:id="rId24" action="ppaction://hlinkfile"/>
              </a:rPr>
              <a:t>Outline</a:t>
            </a:r>
            <a:r>
              <a:rPr lang="en-US"/>
              <a:t> </a:t>
            </a:r>
            <a:r>
              <a:rPr lang="en-US">
                <a:solidFill>
                  <a:schemeClr val="bg1"/>
                </a:solidFill>
                <a:effectLst>
                  <a:outerShdw blurRad="38100" dist="38100" dir="2700000" algn="tl">
                    <a:srgbClr val="000000"/>
                  </a:outerShdw>
                </a:effectLst>
              </a:rPr>
              <a:t>(general)</a:t>
            </a:r>
          </a:p>
        </p:txBody>
      </p:sp>
      <p:sp>
        <p:nvSpPr>
          <p:cNvPr id="1041424" name="Text Box 16"/>
          <p:cNvSpPr txBox="1">
            <a:spLocks noChangeArrowheads="1"/>
          </p:cNvSpPr>
          <p:nvPr/>
        </p:nvSpPr>
        <p:spPr bwMode="auto">
          <a:xfrm>
            <a:off x="1371600" y="5797550"/>
            <a:ext cx="42608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25" action="ppaction://hlinkfile"/>
              </a:rPr>
              <a:t>Worksheet</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18" action="ppaction://hlinkfile"/>
              </a:rPr>
              <a:t>article on the metric system</a:t>
            </a:r>
            <a:endParaRPr lang="en-US" sz="1800">
              <a:solidFill>
                <a:schemeClr val="bg1"/>
              </a:solidFill>
              <a:effectLst>
                <a:outerShdw blurRad="38100" dist="38100" dir="2700000" algn="tl">
                  <a:srgbClr val="000000"/>
                </a:outerShdw>
              </a:effectLst>
            </a:endParaRPr>
          </a:p>
        </p:txBody>
      </p:sp>
      <p:sp>
        <p:nvSpPr>
          <p:cNvPr id="1041425" name="Text Box 17"/>
          <p:cNvSpPr txBox="1">
            <a:spLocks noChangeArrowheads="1"/>
          </p:cNvSpPr>
          <p:nvPr/>
        </p:nvSpPr>
        <p:spPr bwMode="auto">
          <a:xfrm>
            <a:off x="1390650" y="6165850"/>
            <a:ext cx="4235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26" action="ppaction://hlinkfile"/>
              </a:rPr>
              <a:t>Lab</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27" action="ppaction://hlinkpres?slideindex=1&amp;slidetitle="/>
              </a:rPr>
              <a:t>introduction to qualitative analysis</a:t>
            </a:r>
            <a:endParaRPr lang="en-US" sz="1800">
              <a:solidFill>
                <a:schemeClr val="bg1"/>
              </a:solidFill>
              <a:effectLst>
                <a:outerShdw blurRad="38100" dist="38100" dir="2700000" algn="tl">
                  <a:srgbClr val="000000"/>
                </a:outerShdw>
              </a:effectLst>
            </a:endParaRPr>
          </a:p>
        </p:txBody>
      </p:sp>
      <p:sp>
        <p:nvSpPr>
          <p:cNvPr id="1041426" name="Text Box 18"/>
          <p:cNvSpPr txBox="1">
            <a:spLocks noChangeArrowheads="1"/>
          </p:cNvSpPr>
          <p:nvPr/>
        </p:nvSpPr>
        <p:spPr bwMode="auto">
          <a:xfrm>
            <a:off x="6700838" y="5857875"/>
            <a:ext cx="23050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28" action="ppaction://hlinkfile"/>
              </a:rPr>
              <a:t>Textbook</a:t>
            </a:r>
            <a:r>
              <a:rPr lang="en-US" sz="1800">
                <a:solidFill>
                  <a:schemeClr val="bg1"/>
                </a:solidFill>
                <a:effectLst>
                  <a:outerShdw blurRad="38100" dist="38100" dir="2700000" algn="tl">
                    <a:srgbClr val="000000"/>
                  </a:outerShdw>
                </a:effectLst>
              </a:rPr>
              <a:t> - </a:t>
            </a:r>
            <a:r>
              <a:rPr lang="en-US" sz="1800">
                <a:solidFill>
                  <a:schemeClr val="bg1"/>
                </a:solidFill>
                <a:effectLst>
                  <a:outerShdw blurRad="38100" dist="38100" dir="2700000" algn="tl">
                    <a:srgbClr val="000000"/>
                  </a:outerShdw>
                </a:effectLst>
                <a:hlinkClick r:id="rId29" action="ppaction://hlinkfile" tooltip="Intro. to Chem  TEXTBOOK  Questions"/>
              </a:rPr>
              <a:t>questions</a:t>
            </a:r>
            <a:endParaRPr lang="en-US" sz="1800">
              <a:solidFill>
                <a:schemeClr val="bg1"/>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47" name="Text Box 19"/>
          <p:cNvSpPr txBox="1">
            <a:spLocks noChangeArrowheads="1"/>
          </p:cNvSpPr>
          <p:nvPr/>
        </p:nvSpPr>
        <p:spPr bwMode="auto">
          <a:xfrm>
            <a:off x="1390650" y="6165850"/>
            <a:ext cx="4235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3" action="ppaction://hlinkfile"/>
              </a:rPr>
              <a:t>Lab</a:t>
            </a:r>
            <a:r>
              <a:rPr lang="en-US" sz="1800">
                <a:solidFill>
                  <a:schemeClr val="bg1"/>
                </a:solidFill>
                <a:effectLst>
                  <a:outerShdw blurRad="38100" dist="38100" dir="2700000" algn="tl">
                    <a:srgbClr val="000000"/>
                  </a:outerShdw>
                </a:effectLst>
              </a:rPr>
              <a:t> – introduction to qualitative analysis</a:t>
            </a:r>
          </a:p>
        </p:txBody>
      </p:sp>
      <p:sp>
        <p:nvSpPr>
          <p:cNvPr id="346115" name="Rectangle 2"/>
          <p:cNvSpPr>
            <a:spLocks noGrp="1" noChangeArrowheads="1"/>
          </p:cNvSpPr>
          <p:nvPr>
            <p:ph type="title"/>
          </p:nvPr>
        </p:nvSpPr>
        <p:spPr/>
        <p:txBody>
          <a:bodyPr/>
          <a:lstStyle/>
          <a:p>
            <a:pPr eaLnBrk="1" hangingPunct="1"/>
            <a:r>
              <a:rPr lang="en-US" smtClean="0">
                <a:solidFill>
                  <a:schemeClr val="bg1"/>
                </a:solidFill>
              </a:rPr>
              <a:t>Resources - Intro. to Chemistry</a:t>
            </a:r>
          </a:p>
        </p:txBody>
      </p:sp>
      <p:sp>
        <p:nvSpPr>
          <p:cNvPr id="1046531" name="Text Box 3"/>
          <p:cNvSpPr txBox="1">
            <a:spLocks noChangeArrowheads="1"/>
          </p:cNvSpPr>
          <p:nvPr/>
        </p:nvSpPr>
        <p:spPr bwMode="auto">
          <a:xfrm>
            <a:off x="1365250" y="1555750"/>
            <a:ext cx="2584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4" action="ppaction://hlinkfile"/>
              </a:rPr>
              <a:t>Worksheet</a:t>
            </a:r>
            <a:r>
              <a:rPr lang="en-US" sz="1800">
                <a:solidFill>
                  <a:schemeClr val="bg1"/>
                </a:solidFill>
                <a:effectLst>
                  <a:outerShdw blurRad="38100" dist="38100" dir="2700000" algn="tl">
                    <a:srgbClr val="000000"/>
                  </a:outerShdw>
                </a:effectLst>
              </a:rPr>
              <a:t> - vocabulary</a:t>
            </a:r>
          </a:p>
        </p:txBody>
      </p:sp>
      <p:sp>
        <p:nvSpPr>
          <p:cNvPr id="1046532" name="Text Box 4"/>
          <p:cNvSpPr txBox="1">
            <a:spLocks noChangeArrowheads="1"/>
          </p:cNvSpPr>
          <p:nvPr/>
        </p:nvSpPr>
        <p:spPr bwMode="auto">
          <a:xfrm>
            <a:off x="1366838" y="1946275"/>
            <a:ext cx="5124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5" action="ppaction://hlinkfile"/>
              </a:rPr>
              <a:t>Worksheet</a:t>
            </a:r>
            <a:r>
              <a:rPr lang="en-US" sz="1800">
                <a:solidFill>
                  <a:schemeClr val="bg1"/>
                </a:solidFill>
                <a:effectLst>
                  <a:outerShdw blurRad="38100" dist="38100" dir="2700000" algn="tl">
                    <a:srgbClr val="000000"/>
                  </a:outerShdw>
                </a:effectLst>
              </a:rPr>
              <a:t> - material safety data sheet </a:t>
            </a:r>
            <a:r>
              <a:rPr lang="en-US" sz="1800">
                <a:solidFill>
                  <a:schemeClr val="bg1"/>
                </a:solidFill>
                <a:effectLst>
                  <a:outerShdw blurRad="38100" dist="38100" dir="2700000" algn="tl">
                    <a:srgbClr val="000000"/>
                  </a:outerShdw>
                </a:effectLst>
                <a:hlinkClick r:id="rId6" action="ppaction://hlinkfile"/>
              </a:rPr>
              <a:t>(acetone)</a:t>
            </a:r>
            <a:endParaRPr lang="en-US" sz="1800">
              <a:solidFill>
                <a:schemeClr val="bg1"/>
              </a:solidFill>
              <a:effectLst>
                <a:outerShdw blurRad="38100" dist="38100" dir="2700000" algn="tl">
                  <a:srgbClr val="000000"/>
                </a:outerShdw>
              </a:effectLst>
            </a:endParaRPr>
          </a:p>
        </p:txBody>
      </p:sp>
      <p:sp>
        <p:nvSpPr>
          <p:cNvPr id="1046533" name="Text Box 5"/>
          <p:cNvSpPr txBox="1">
            <a:spLocks noChangeArrowheads="1"/>
          </p:cNvSpPr>
          <p:nvPr/>
        </p:nvSpPr>
        <p:spPr bwMode="auto">
          <a:xfrm>
            <a:off x="1366838" y="2343150"/>
            <a:ext cx="2965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7" action="ppaction://hlinkfile"/>
              </a:rPr>
              <a:t>Activity</a:t>
            </a:r>
            <a:r>
              <a:rPr lang="en-US" sz="1800">
                <a:solidFill>
                  <a:schemeClr val="bg1"/>
                </a:solidFill>
                <a:effectLst>
                  <a:outerShdw blurRad="38100" dist="38100" dir="2700000" algn="tl">
                    <a:srgbClr val="000000"/>
                  </a:outerShdw>
                </a:effectLst>
              </a:rPr>
              <a:t> - checkbook activity</a:t>
            </a:r>
          </a:p>
        </p:txBody>
      </p:sp>
      <p:sp>
        <p:nvSpPr>
          <p:cNvPr id="1046534" name="Text Box 6"/>
          <p:cNvSpPr txBox="1">
            <a:spLocks noChangeArrowheads="1"/>
          </p:cNvSpPr>
          <p:nvPr/>
        </p:nvSpPr>
        <p:spPr bwMode="auto">
          <a:xfrm>
            <a:off x="1368425" y="2733675"/>
            <a:ext cx="23685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8" action="ppaction://hlinkfile"/>
              </a:rPr>
              <a:t>Worksheet</a:t>
            </a:r>
            <a:r>
              <a:rPr lang="en-US" sz="1800">
                <a:solidFill>
                  <a:schemeClr val="bg1"/>
                </a:solidFill>
                <a:effectLst>
                  <a:outerShdw blurRad="38100" dist="38100" dir="2700000" algn="tl">
                    <a:srgbClr val="000000"/>
                  </a:outerShdw>
                </a:effectLst>
              </a:rPr>
              <a:t> - graphing</a:t>
            </a:r>
          </a:p>
        </p:txBody>
      </p:sp>
      <p:sp>
        <p:nvSpPr>
          <p:cNvPr id="1046535" name="Text Box 7"/>
          <p:cNvSpPr txBox="1">
            <a:spLocks noChangeArrowheads="1"/>
          </p:cNvSpPr>
          <p:nvPr/>
        </p:nvSpPr>
        <p:spPr bwMode="auto">
          <a:xfrm>
            <a:off x="1366838" y="3089275"/>
            <a:ext cx="32575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9" action="ppaction://hlinkfile"/>
              </a:rPr>
              <a:t>Worksheet</a:t>
            </a:r>
            <a:r>
              <a:rPr lang="en-US" sz="1800">
                <a:solidFill>
                  <a:schemeClr val="bg1"/>
                </a:solidFill>
                <a:effectLst>
                  <a:outerShdw blurRad="38100" dist="38100" dir="2700000" algn="tl">
                    <a:srgbClr val="000000"/>
                  </a:outerShdw>
                </a:effectLst>
              </a:rPr>
              <a:t> - real life chemistry</a:t>
            </a:r>
          </a:p>
        </p:txBody>
      </p:sp>
      <p:sp>
        <p:nvSpPr>
          <p:cNvPr id="1046536" name="Text Box 8"/>
          <p:cNvSpPr txBox="1">
            <a:spLocks noChangeArrowheads="1"/>
          </p:cNvSpPr>
          <p:nvPr/>
        </p:nvSpPr>
        <p:spPr bwMode="auto">
          <a:xfrm>
            <a:off x="1368425" y="3479800"/>
            <a:ext cx="33337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0" action="ppaction://hlinkfile"/>
              </a:rPr>
              <a:t>Worksheet</a:t>
            </a:r>
            <a:r>
              <a:rPr lang="en-US" sz="1800">
                <a:solidFill>
                  <a:schemeClr val="bg1"/>
                </a:solidFill>
                <a:effectLst>
                  <a:outerShdw blurRad="38100" dist="38100" dir="2700000" algn="tl">
                    <a:srgbClr val="000000"/>
                  </a:outerShdw>
                </a:effectLst>
              </a:rPr>
              <a:t> - conversion factors</a:t>
            </a:r>
          </a:p>
        </p:txBody>
      </p:sp>
      <p:sp>
        <p:nvSpPr>
          <p:cNvPr id="1046537" name="Text Box 9"/>
          <p:cNvSpPr txBox="1">
            <a:spLocks noChangeArrowheads="1"/>
          </p:cNvSpPr>
          <p:nvPr/>
        </p:nvSpPr>
        <p:spPr bwMode="auto">
          <a:xfrm>
            <a:off x="1368425" y="3876675"/>
            <a:ext cx="32321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1" action="ppaction://hlinkfile"/>
              </a:rPr>
              <a:t>Worksheet</a:t>
            </a:r>
            <a:r>
              <a:rPr lang="en-US" sz="1800">
                <a:solidFill>
                  <a:schemeClr val="bg1"/>
                </a:solidFill>
                <a:effectLst>
                  <a:outerShdw blurRad="38100" dist="38100" dir="2700000" algn="tl">
                    <a:srgbClr val="000000"/>
                  </a:outerShdw>
                </a:effectLst>
              </a:rPr>
              <a:t> - scientific notation</a:t>
            </a:r>
          </a:p>
        </p:txBody>
      </p:sp>
      <p:sp>
        <p:nvSpPr>
          <p:cNvPr id="1046538" name="Text Box 10"/>
          <p:cNvSpPr txBox="1">
            <a:spLocks noChangeArrowheads="1"/>
          </p:cNvSpPr>
          <p:nvPr/>
        </p:nvSpPr>
        <p:spPr bwMode="auto">
          <a:xfrm>
            <a:off x="1370013" y="4267200"/>
            <a:ext cx="39687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2" action="ppaction://hlinkfile"/>
              </a:rPr>
              <a:t>Worksheet</a:t>
            </a:r>
            <a:r>
              <a:rPr lang="en-US" sz="1800">
                <a:solidFill>
                  <a:schemeClr val="bg1"/>
                </a:solidFill>
                <a:effectLst>
                  <a:outerShdw blurRad="38100" dist="38100" dir="2700000" algn="tl">
                    <a:srgbClr val="000000"/>
                  </a:outerShdw>
                </a:effectLst>
              </a:rPr>
              <a:t> - metric article (questions)</a:t>
            </a:r>
          </a:p>
        </p:txBody>
      </p:sp>
      <p:sp>
        <p:nvSpPr>
          <p:cNvPr id="1046539" name="Text Box 11"/>
          <p:cNvSpPr txBox="1">
            <a:spLocks noChangeArrowheads="1"/>
          </p:cNvSpPr>
          <p:nvPr/>
        </p:nvSpPr>
        <p:spPr bwMode="auto">
          <a:xfrm>
            <a:off x="1377950" y="4648200"/>
            <a:ext cx="3092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3" action="ppaction://hlinkfile"/>
              </a:rPr>
              <a:t>Worksheet</a:t>
            </a:r>
            <a:r>
              <a:rPr lang="en-US" sz="1800">
                <a:solidFill>
                  <a:schemeClr val="bg1"/>
                </a:solidFill>
                <a:effectLst>
                  <a:outerShdw blurRad="38100" dist="38100" dir="2700000" algn="tl">
                    <a:srgbClr val="000000"/>
                  </a:outerShdw>
                </a:effectLst>
              </a:rPr>
              <a:t> - significant digits</a:t>
            </a:r>
          </a:p>
        </p:txBody>
      </p:sp>
      <p:sp>
        <p:nvSpPr>
          <p:cNvPr id="1046540" name="Text Box 12"/>
          <p:cNvSpPr txBox="1">
            <a:spLocks noChangeArrowheads="1"/>
          </p:cNvSpPr>
          <p:nvPr/>
        </p:nvSpPr>
        <p:spPr bwMode="auto">
          <a:xfrm>
            <a:off x="1377950" y="5045075"/>
            <a:ext cx="27114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4" action="ppaction://hlinkfile"/>
              </a:rPr>
              <a:t>Worksheet</a:t>
            </a:r>
            <a:r>
              <a:rPr lang="en-US" sz="1800">
                <a:solidFill>
                  <a:schemeClr val="bg1"/>
                </a:solidFill>
                <a:effectLst>
                  <a:outerShdw blurRad="38100" dist="38100" dir="2700000" algn="tl">
                    <a:srgbClr val="000000"/>
                  </a:outerShdw>
                </a:effectLst>
              </a:rPr>
              <a:t> - math review</a:t>
            </a:r>
          </a:p>
        </p:txBody>
      </p:sp>
      <p:sp>
        <p:nvSpPr>
          <p:cNvPr id="1046541" name="Text Box 13"/>
          <p:cNvSpPr txBox="1">
            <a:spLocks noChangeArrowheads="1"/>
          </p:cNvSpPr>
          <p:nvPr/>
        </p:nvSpPr>
        <p:spPr bwMode="auto">
          <a:xfrm>
            <a:off x="1379538" y="5435600"/>
            <a:ext cx="32829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5" action="ppaction://hlinkfile"/>
              </a:rPr>
              <a:t>Worksheet</a:t>
            </a:r>
            <a:r>
              <a:rPr lang="en-US" sz="1800">
                <a:solidFill>
                  <a:schemeClr val="bg1"/>
                </a:solidFill>
                <a:effectLst>
                  <a:outerShdw blurRad="38100" dist="38100" dir="2700000" algn="tl">
                    <a:srgbClr val="000000"/>
                  </a:outerShdw>
                </a:effectLst>
              </a:rPr>
              <a:t> - math of chemistry</a:t>
            </a:r>
          </a:p>
        </p:txBody>
      </p:sp>
      <p:sp>
        <p:nvSpPr>
          <p:cNvPr id="1046542" name="Text Box 14"/>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defRPr/>
            </a:pPr>
            <a:r>
              <a:rPr lang="en-US">
                <a:hlinkClick r:id="rId16" action="ppaction://hlinkfile"/>
              </a:rPr>
              <a:t>Outline</a:t>
            </a:r>
            <a:r>
              <a:rPr lang="en-US"/>
              <a:t> </a:t>
            </a:r>
            <a:r>
              <a:rPr lang="en-US">
                <a:solidFill>
                  <a:schemeClr val="bg1"/>
                </a:solidFill>
                <a:effectLst>
                  <a:outerShdw blurRad="38100" dist="38100" dir="2700000" algn="tl">
                    <a:srgbClr val="000000"/>
                  </a:outerShdw>
                </a:effectLst>
              </a:rPr>
              <a:t>(</a:t>
            </a:r>
            <a:r>
              <a:rPr lang="en-US">
                <a:solidFill>
                  <a:schemeClr val="bg1"/>
                </a:solidFill>
                <a:effectLst>
                  <a:outerShdw blurRad="38100" dist="38100" dir="2700000" algn="tl">
                    <a:srgbClr val="000000"/>
                  </a:outerShdw>
                </a:effectLst>
                <a:hlinkClick r:id="rId17" action="ppaction://hlinkfile"/>
              </a:rPr>
              <a:t>general</a:t>
            </a:r>
            <a:r>
              <a:rPr lang="en-US">
                <a:solidFill>
                  <a:schemeClr val="bg1"/>
                </a:solidFill>
                <a:effectLst>
                  <a:outerShdw blurRad="38100" dist="38100" dir="2700000" algn="tl">
                    <a:srgbClr val="000000"/>
                  </a:outerShdw>
                </a:effectLst>
              </a:rPr>
              <a:t>)</a:t>
            </a:r>
          </a:p>
        </p:txBody>
      </p:sp>
      <p:sp>
        <p:nvSpPr>
          <p:cNvPr id="346128" name="AutoShape 15" descr="Back to menu">
            <a:hlinkClick r:id="" action="ppaction://hlinkshowjump?jump=lastslideviewed" highlightClick="1"/>
            <a:hlinkHover r:id="" action="ppaction://hlinkshowjump?jump=lastslideviewed"/>
          </p:cNvPr>
          <p:cNvSpPr>
            <a:spLocks noChangeArrowheads="1"/>
          </p:cNvSpPr>
          <p:nvPr/>
        </p:nvSpPr>
        <p:spPr bwMode="auto">
          <a:xfrm>
            <a:off x="0" y="6391275"/>
            <a:ext cx="381000" cy="238125"/>
          </a:xfrm>
          <a:prstGeom prst="actionButtonBackPrevious">
            <a:avLst/>
          </a:prstGeom>
          <a:solidFill>
            <a:srgbClr val="F8F8F8">
              <a:alpha val="89803"/>
            </a:srgbClr>
          </a:solidFill>
          <a:ln w="9525">
            <a:noFill/>
            <a:miter lim="800000"/>
            <a:headEnd/>
            <a:tailEnd/>
          </a:ln>
        </p:spPr>
        <p:txBody>
          <a:bodyPr wrap="none" anchor="ctr"/>
          <a:lstStyle/>
          <a:p>
            <a:endParaRPr lang="en-US"/>
          </a:p>
        </p:txBody>
      </p:sp>
      <p:sp>
        <p:nvSpPr>
          <p:cNvPr id="1046544" name="Text Box 16"/>
          <p:cNvSpPr txBox="1">
            <a:spLocks noChangeArrowheads="1"/>
          </p:cNvSpPr>
          <p:nvPr/>
        </p:nvSpPr>
        <p:spPr bwMode="auto">
          <a:xfrm>
            <a:off x="1371600" y="5797550"/>
            <a:ext cx="42608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8" action="ppaction://hlinkfile"/>
              </a:rPr>
              <a:t>Worksheet</a:t>
            </a:r>
            <a:r>
              <a:rPr lang="en-US" sz="1800">
                <a:solidFill>
                  <a:schemeClr val="bg1"/>
                </a:solidFill>
                <a:effectLst>
                  <a:outerShdw blurRad="38100" dist="38100" dir="2700000" algn="tl">
                    <a:srgbClr val="000000"/>
                  </a:outerShdw>
                </a:effectLst>
              </a:rPr>
              <a:t> - article on the metric system</a:t>
            </a:r>
          </a:p>
        </p:txBody>
      </p:sp>
      <p:sp>
        <p:nvSpPr>
          <p:cNvPr id="1046546" name="Text Box 18"/>
          <p:cNvSpPr txBox="1">
            <a:spLocks noChangeArrowheads="1"/>
          </p:cNvSpPr>
          <p:nvPr/>
        </p:nvSpPr>
        <p:spPr bwMode="auto">
          <a:xfrm>
            <a:off x="6700838" y="5857875"/>
            <a:ext cx="2305050" cy="366713"/>
          </a:xfrm>
          <a:prstGeom prst="rect">
            <a:avLst/>
          </a:prstGeom>
          <a:noFill/>
          <a:ln w="9525">
            <a:noFill/>
            <a:miter lim="800000"/>
            <a:headEnd/>
            <a:tailEnd/>
          </a:ln>
          <a:effectLst/>
        </p:spPr>
        <p:txBody>
          <a:bodyPr wrap="none">
            <a:spAutoFit/>
          </a:bodyPr>
          <a:lstStyle/>
          <a:p>
            <a:pPr>
              <a:defRPr/>
            </a:pPr>
            <a:r>
              <a:rPr lang="en-US" sz="1800">
                <a:solidFill>
                  <a:schemeClr val="bg1"/>
                </a:solidFill>
                <a:effectLst>
                  <a:outerShdw blurRad="38100" dist="38100" dir="2700000" algn="tl">
                    <a:srgbClr val="000000"/>
                  </a:outerShdw>
                </a:effectLst>
                <a:hlinkClick r:id="rId19" action="ppaction://hlinkfile"/>
              </a:rPr>
              <a:t>Textbook</a:t>
            </a:r>
            <a:r>
              <a:rPr lang="en-US" sz="1800">
                <a:solidFill>
                  <a:schemeClr val="bg1"/>
                </a:solidFill>
                <a:effectLst>
                  <a:outerShdw blurRad="38100" dist="38100" dir="2700000" algn="tl">
                    <a:srgbClr val="000000"/>
                  </a:outerShdw>
                </a:effectLst>
              </a:rPr>
              <a:t> - questions</a:t>
            </a:r>
          </a:p>
        </p:txBody>
      </p:sp>
      <p:sp>
        <p:nvSpPr>
          <p:cNvPr id="346131" name="AutoShape 20">
            <a:hlinkClick r:id="rId20" highlightClick="1"/>
          </p:cNvPr>
          <p:cNvSpPr>
            <a:spLocks noChangeArrowheads="1"/>
          </p:cNvSpPr>
          <p:nvPr/>
        </p:nvSpPr>
        <p:spPr bwMode="auto">
          <a:xfrm>
            <a:off x="6438900" y="3690938"/>
            <a:ext cx="569913" cy="569912"/>
          </a:xfrm>
          <a:prstGeom prst="actionButtonMovie">
            <a:avLst/>
          </a:prstGeom>
          <a:solidFill>
            <a:schemeClr val="accent1"/>
          </a:solidFill>
          <a:ln w="9525">
            <a:noFill/>
            <a:miter lim="800000"/>
            <a:headEnd/>
            <a:tailEnd/>
          </a:ln>
        </p:spPr>
        <p:txBody>
          <a:bodyPr wrap="none" anchor="ctr"/>
          <a:lstStyle/>
          <a:p>
            <a:endParaRPr lang="en-US"/>
          </a:p>
        </p:txBody>
      </p:sp>
      <p:sp>
        <p:nvSpPr>
          <p:cNvPr id="346132" name="Rectangle 22"/>
          <p:cNvSpPr>
            <a:spLocks noChangeArrowheads="1"/>
          </p:cNvSpPr>
          <p:nvPr/>
        </p:nvSpPr>
        <p:spPr bwMode="auto">
          <a:xfrm>
            <a:off x="6151563" y="4333875"/>
            <a:ext cx="2992437" cy="304800"/>
          </a:xfrm>
          <a:prstGeom prst="rect">
            <a:avLst/>
          </a:prstGeom>
          <a:noFill/>
          <a:ln w="9525">
            <a:noFill/>
            <a:miter lim="800000"/>
            <a:headEnd/>
            <a:tailEnd/>
          </a:ln>
        </p:spPr>
        <p:txBody>
          <a:bodyPr wrap="none">
            <a:spAutoFit/>
          </a:bodyPr>
          <a:lstStyle/>
          <a:p>
            <a:r>
              <a:rPr lang="en-US" sz="1400">
                <a:solidFill>
                  <a:srgbClr val="FFFFFF"/>
                </a:solidFill>
                <a:ea typeface="Times New Roman" pitchFamily="18" charset="0"/>
                <a:cs typeface="Arial" charset="0"/>
                <a:hlinkClick r:id="rId21" action="ppaction://hlinkfile" tooltip="The World of Chemistry"/>
              </a:rPr>
              <a:t>Episode 1</a:t>
            </a:r>
            <a:r>
              <a:rPr lang="en-US" sz="1400">
                <a:solidFill>
                  <a:srgbClr val="FFFFFF"/>
                </a:solidFill>
                <a:ea typeface="Times New Roman" pitchFamily="18" charset="0"/>
                <a:cs typeface="Arial" charset="0"/>
              </a:rPr>
              <a:t> - The World of Chemistry</a:t>
            </a:r>
          </a:p>
        </p:txBody>
      </p:sp>
      <p:sp>
        <p:nvSpPr>
          <p:cNvPr id="346133" name="Rectangle 23"/>
          <p:cNvSpPr>
            <a:spLocks noChangeArrowheads="1"/>
          </p:cNvSpPr>
          <p:nvPr/>
        </p:nvSpPr>
        <p:spPr bwMode="auto">
          <a:xfrm>
            <a:off x="6165850" y="5230813"/>
            <a:ext cx="2863850" cy="304800"/>
          </a:xfrm>
          <a:prstGeom prst="rect">
            <a:avLst/>
          </a:prstGeom>
          <a:noFill/>
          <a:ln w="9525">
            <a:noFill/>
            <a:miter lim="800000"/>
            <a:headEnd/>
            <a:tailEnd/>
          </a:ln>
        </p:spPr>
        <p:txBody>
          <a:bodyPr wrap="none">
            <a:spAutoFit/>
          </a:bodyPr>
          <a:lstStyle/>
          <a:p>
            <a:r>
              <a:rPr lang="en-US" sz="1400">
                <a:solidFill>
                  <a:srgbClr val="FFFFFF"/>
                </a:solidFill>
                <a:hlinkClick r:id="rId22" action="ppaction://hlinkfile" tooltip="Modeling the Unseen"/>
              </a:rPr>
              <a:t>Episode 4</a:t>
            </a:r>
            <a:r>
              <a:rPr lang="en-US" sz="1400">
                <a:solidFill>
                  <a:srgbClr val="FFFFFF"/>
                </a:solidFill>
              </a:rPr>
              <a:t> </a:t>
            </a:r>
            <a:r>
              <a:rPr lang="en-US" sz="1400">
                <a:solidFill>
                  <a:schemeClr val="accent1"/>
                </a:solidFill>
              </a:rPr>
              <a:t>- Modeling The Unseen</a:t>
            </a:r>
          </a:p>
        </p:txBody>
      </p:sp>
      <p:sp>
        <p:nvSpPr>
          <p:cNvPr id="346134" name="AutoShape 24">
            <a:hlinkClick r:id="rId23" highlightClick="1"/>
          </p:cNvPr>
          <p:cNvSpPr>
            <a:spLocks noChangeArrowheads="1"/>
          </p:cNvSpPr>
          <p:nvPr/>
        </p:nvSpPr>
        <p:spPr bwMode="auto">
          <a:xfrm>
            <a:off x="8213725" y="3692525"/>
            <a:ext cx="569913" cy="569913"/>
          </a:xfrm>
          <a:prstGeom prst="actionButtonMovie">
            <a:avLst/>
          </a:prstGeom>
          <a:solidFill>
            <a:srgbClr val="FFFFFF"/>
          </a:solidFill>
          <a:ln w="9525">
            <a:noFill/>
            <a:miter lim="800000"/>
            <a:headEnd/>
            <a:tailEnd/>
          </a:ln>
        </p:spPr>
        <p:txBody>
          <a:bodyPr wrap="none" anchor="ctr"/>
          <a:lstStyle/>
          <a:p>
            <a:endParaRPr lang="en-US"/>
          </a:p>
        </p:txBody>
      </p:sp>
      <p:sp>
        <p:nvSpPr>
          <p:cNvPr id="346135" name="Rectangle 25"/>
          <p:cNvSpPr>
            <a:spLocks noChangeArrowheads="1"/>
          </p:cNvSpPr>
          <p:nvPr/>
        </p:nvSpPr>
        <p:spPr bwMode="auto">
          <a:xfrm>
            <a:off x="6148388" y="4684713"/>
            <a:ext cx="3021012" cy="517525"/>
          </a:xfrm>
          <a:prstGeom prst="rect">
            <a:avLst/>
          </a:prstGeom>
          <a:noFill/>
          <a:ln w="9525">
            <a:noFill/>
            <a:miter lim="800000"/>
            <a:headEnd/>
            <a:tailEnd/>
          </a:ln>
        </p:spPr>
        <p:txBody>
          <a:bodyPr>
            <a:spAutoFit/>
          </a:bodyPr>
          <a:lstStyle/>
          <a:p>
            <a:r>
              <a:rPr lang="en-US" sz="1400">
                <a:solidFill>
                  <a:srgbClr val="FFFFFF"/>
                </a:solidFill>
                <a:hlinkClick r:id="rId24" action="ppaction://hlinkfile" tooltip="Measurement The Foundation of Chemistry"/>
              </a:rPr>
              <a:t>Episode 3 </a:t>
            </a:r>
            <a:r>
              <a:rPr lang="en-US" sz="1400">
                <a:solidFill>
                  <a:schemeClr val="accent1"/>
                </a:solidFill>
              </a:rPr>
              <a:t>– Measurement: </a:t>
            </a:r>
          </a:p>
          <a:p>
            <a:r>
              <a:rPr lang="en-US" sz="1400">
                <a:solidFill>
                  <a:schemeClr val="accent1"/>
                </a:solidFill>
              </a:rPr>
              <a:t>          The Foundation of Chemistry</a:t>
            </a:r>
          </a:p>
        </p:txBody>
      </p:sp>
      <p:sp>
        <p:nvSpPr>
          <p:cNvPr id="346136" name="AutoShape 26">
            <a:hlinkClick r:id="rId25" highlightClick="1"/>
          </p:cNvPr>
          <p:cNvSpPr>
            <a:spLocks noChangeArrowheads="1"/>
          </p:cNvSpPr>
          <p:nvPr/>
        </p:nvSpPr>
        <p:spPr bwMode="auto">
          <a:xfrm>
            <a:off x="7318375" y="3697288"/>
            <a:ext cx="569913" cy="569912"/>
          </a:xfrm>
          <a:prstGeom prst="actionButtonMovie">
            <a:avLst/>
          </a:prstGeom>
          <a:solidFill>
            <a:srgbClr val="FFFFFF"/>
          </a:solidFill>
          <a:ln w="9525">
            <a:noFill/>
            <a:miter lim="800000"/>
            <a:headEnd/>
            <a:tailEnd/>
          </a:ln>
        </p:spPr>
        <p:txBody>
          <a:bodyPr wrap="none" anchor="ctr"/>
          <a:lstStyle/>
          <a:p>
            <a:endParaRPr lang="en-US"/>
          </a:p>
        </p:txBody>
      </p:sp>
      <p:sp>
        <p:nvSpPr>
          <p:cNvPr id="346137" name="Text Box 27"/>
          <p:cNvSpPr txBox="1">
            <a:spLocks noChangeArrowheads="1"/>
          </p:cNvSpPr>
          <p:nvPr/>
        </p:nvSpPr>
        <p:spPr bwMode="auto">
          <a:xfrm>
            <a:off x="6384925" y="3084513"/>
            <a:ext cx="2457450" cy="366712"/>
          </a:xfrm>
          <a:prstGeom prst="rect">
            <a:avLst/>
          </a:prstGeom>
          <a:noFill/>
          <a:ln w="9525">
            <a:noFill/>
            <a:miter lim="800000"/>
            <a:headEnd/>
            <a:tailEnd/>
          </a:ln>
        </p:spPr>
        <p:txBody>
          <a:bodyPr wrap="none">
            <a:spAutoFit/>
          </a:bodyPr>
          <a:lstStyle/>
          <a:p>
            <a:r>
              <a:rPr lang="en-US" sz="1800">
                <a:hlinkClick r:id="rId26" action="ppaction://hlinkpres?slideindex=1&amp;slidetitle=" tooltip="General Chemistry POWERPOINT &quot;Intro to Chem&quot;"/>
              </a:rPr>
              <a:t>General Chemistry PP</a:t>
            </a:r>
            <a:endParaRPr lang="en-US" sz="18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sz="3600" smtClean="0">
                <a:latin typeface="Arial" charset="0"/>
              </a:rPr>
              <a:t>Vocabulary - Intro. to Chemistry</a:t>
            </a:r>
          </a:p>
        </p:txBody>
      </p:sp>
      <p:sp>
        <p:nvSpPr>
          <p:cNvPr id="902147"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214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2149"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5"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65542" name="Rectangle 7"/>
          <p:cNvSpPr>
            <a:spLocks noChangeArrowheads="1"/>
          </p:cNvSpPr>
          <p:nvPr/>
        </p:nvSpPr>
        <p:spPr bwMode="auto">
          <a:xfrm>
            <a:off x="2082800" y="3963988"/>
            <a:ext cx="5370513" cy="457200"/>
          </a:xfrm>
          <a:prstGeom prst="rect">
            <a:avLst/>
          </a:prstGeom>
          <a:noFill/>
          <a:ln w="9525">
            <a:noFill/>
            <a:miter lim="800000"/>
            <a:headEnd/>
            <a:tailEnd/>
          </a:ln>
        </p:spPr>
        <p:txBody>
          <a:bodyPr wrap="none" anchor="ctr">
            <a:spAutoFit/>
          </a:bodyPr>
          <a:lstStyle/>
          <a:p>
            <a:r>
              <a:rPr lang="en-US">
                <a:hlinkClick r:id="rId6"/>
              </a:rPr>
              <a:t>Vocabulary - Introduction to Chemistry</a:t>
            </a:r>
            <a:endParaRPr lang="en-US"/>
          </a:p>
        </p:txBody>
      </p:sp>
      <p:sp>
        <p:nvSpPr>
          <p:cNvPr id="65543" name="Rectangle 8"/>
          <p:cNvSpPr>
            <a:spLocks noChangeArrowheads="1"/>
          </p:cNvSpPr>
          <p:nvPr/>
        </p:nvSpPr>
        <p:spPr bwMode="auto">
          <a:xfrm>
            <a:off x="2141538" y="1936750"/>
            <a:ext cx="5370512" cy="457200"/>
          </a:xfrm>
          <a:prstGeom prst="rect">
            <a:avLst/>
          </a:prstGeom>
          <a:noFill/>
          <a:ln w="9525">
            <a:noFill/>
            <a:miter lim="800000"/>
            <a:headEnd/>
            <a:tailEnd/>
          </a:ln>
        </p:spPr>
        <p:txBody>
          <a:bodyPr wrap="none" anchor="ctr">
            <a:spAutoFit/>
          </a:bodyPr>
          <a:lstStyle/>
          <a:p>
            <a:r>
              <a:rPr lang="en-US">
                <a:hlinkClick r:id="rId7" action="ppaction://hlinkfile"/>
              </a:rPr>
              <a:t>Vocabulary - Introduction to Chemistry</a:t>
            </a:r>
            <a:endParaRPr lang="en-US"/>
          </a:p>
        </p:txBody>
      </p:sp>
      <p:sp>
        <p:nvSpPr>
          <p:cNvPr id="65544"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762000" y="1676400"/>
            <a:ext cx="7772400" cy="1470025"/>
          </a:xfrm>
        </p:spPr>
        <p:txBody>
          <a:bodyPr/>
          <a:lstStyle/>
          <a:p>
            <a:pPr eaLnBrk="1" hangingPunct="1"/>
            <a:r>
              <a:rPr lang="en-US" b="1" i="1" smtClean="0">
                <a:latin typeface="Arial" charset="0"/>
              </a:rPr>
              <a:t>Safety</a:t>
            </a:r>
          </a:p>
        </p:txBody>
      </p:sp>
      <p:pic>
        <p:nvPicPr>
          <p:cNvPr id="66563" name="Picture 3" descr="safety glasses"/>
          <p:cNvPicPr>
            <a:picLocks noChangeAspect="1" noChangeArrowheads="1"/>
          </p:cNvPicPr>
          <p:nvPr/>
        </p:nvPicPr>
        <p:blipFill>
          <a:blip r:embed="rId3" cstate="print"/>
          <a:srcRect/>
          <a:stretch>
            <a:fillRect/>
          </a:stretch>
        </p:blipFill>
        <p:spPr bwMode="auto">
          <a:xfrm>
            <a:off x="3657600" y="3124200"/>
            <a:ext cx="2286000" cy="1303338"/>
          </a:xfrm>
          <a:prstGeom prst="rect">
            <a:avLst/>
          </a:prstGeom>
          <a:noFill/>
          <a:ln w="9525">
            <a:noFill/>
            <a:miter lim="800000"/>
            <a:headEnd/>
            <a:tailEnd/>
          </a:ln>
        </p:spPr>
      </p:pic>
      <p:sp>
        <p:nvSpPr>
          <p:cNvPr id="66564"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30445" name="Picture 13" descr="symbol2d"/>
          <p:cNvPicPr>
            <a:picLocks noChangeAspect="1" noChangeArrowheads="1"/>
          </p:cNvPicPr>
          <p:nvPr/>
        </p:nvPicPr>
        <p:blipFill>
          <a:blip r:embed="rId5" cstate="print"/>
          <a:srcRect/>
          <a:stretch>
            <a:fillRect/>
          </a:stretch>
        </p:blipFill>
        <p:spPr bwMode="auto">
          <a:xfrm>
            <a:off x="7475538" y="295275"/>
            <a:ext cx="1216025" cy="1366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30445"/>
                                        </p:tgtEl>
                                        <p:attrNameLst>
                                          <p:attrName>style.visibility</p:attrName>
                                        </p:attrNameLst>
                                      </p:cBhvr>
                                      <p:to>
                                        <p:strVal val="visible"/>
                                      </p:to>
                                    </p:set>
                                    <p:animEffect transition="in" filter="fade">
                                      <p:cBhvr>
                                        <p:cTn id="7" dur="2000"/>
                                        <p:tgtEl>
                                          <p:spTgt spid="530445"/>
                                        </p:tgtEl>
                                      </p:cBhvr>
                                    </p:animEffect>
                                    <p:anim calcmode="lin" valueType="num">
                                      <p:cBhvr>
                                        <p:cTn id="8" dur="2000" fill="hold"/>
                                        <p:tgtEl>
                                          <p:spTgt spid="530445"/>
                                        </p:tgtEl>
                                        <p:attrNameLst>
                                          <p:attrName>style.rotation</p:attrName>
                                        </p:attrNameLst>
                                      </p:cBhvr>
                                      <p:tavLst>
                                        <p:tav tm="0">
                                          <p:val>
                                            <p:fltVal val="720"/>
                                          </p:val>
                                        </p:tav>
                                        <p:tav tm="100000">
                                          <p:val>
                                            <p:fltVal val="0"/>
                                          </p:val>
                                        </p:tav>
                                      </p:tavLst>
                                    </p:anim>
                                    <p:anim calcmode="lin" valueType="num">
                                      <p:cBhvr>
                                        <p:cTn id="9" dur="2000" fill="hold"/>
                                        <p:tgtEl>
                                          <p:spTgt spid="530445"/>
                                        </p:tgtEl>
                                        <p:attrNameLst>
                                          <p:attrName>ppt_h</p:attrName>
                                        </p:attrNameLst>
                                      </p:cBhvr>
                                      <p:tavLst>
                                        <p:tav tm="0">
                                          <p:val>
                                            <p:fltVal val="0"/>
                                          </p:val>
                                        </p:tav>
                                        <p:tav tm="100000">
                                          <p:val>
                                            <p:strVal val="#ppt_h"/>
                                          </p:val>
                                        </p:tav>
                                      </p:tavLst>
                                    </p:anim>
                                    <p:anim calcmode="lin" valueType="num">
                                      <p:cBhvr>
                                        <p:cTn id="10" dur="2000" fill="hold"/>
                                        <p:tgtEl>
                                          <p:spTgt spid="5304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2667000" y="914400"/>
            <a:ext cx="6705600" cy="1470025"/>
          </a:xfrm>
        </p:spPr>
        <p:txBody>
          <a:bodyPr/>
          <a:lstStyle/>
          <a:p>
            <a:pPr algn="l" eaLnBrk="1" hangingPunct="1"/>
            <a:r>
              <a:rPr lang="en-US" sz="4000" b="1" i="1" smtClean="0">
                <a:solidFill>
                  <a:schemeClr val="tx1"/>
                </a:solidFill>
                <a:latin typeface="Arial" charset="0"/>
              </a:rPr>
              <a:t>Basic Safety Rules</a:t>
            </a:r>
          </a:p>
        </p:txBody>
      </p:sp>
      <p:sp>
        <p:nvSpPr>
          <p:cNvPr id="531459" name="Rectangle 3"/>
          <p:cNvSpPr>
            <a:spLocks noGrp="1" noChangeArrowheads="1"/>
          </p:cNvSpPr>
          <p:nvPr>
            <p:ph type="subTitle" idx="1"/>
          </p:nvPr>
        </p:nvSpPr>
        <p:spPr>
          <a:xfrm>
            <a:off x="685800" y="3276600"/>
            <a:ext cx="8001000" cy="762000"/>
          </a:xfrm>
        </p:spPr>
        <p:txBody>
          <a:bodyPr/>
          <a:lstStyle/>
          <a:p>
            <a:pPr algn="l" eaLnBrk="1" hangingPunct="1"/>
            <a:r>
              <a:rPr lang="en-US" smtClean="0">
                <a:latin typeface="Arial" charset="0"/>
              </a:rPr>
              <a:t>Use common sense.</a:t>
            </a:r>
          </a:p>
          <a:p>
            <a:pPr algn="l" eaLnBrk="1" hangingPunct="1"/>
            <a:endParaRPr lang="en-US" smtClean="0">
              <a:latin typeface="Arial" charset="0"/>
            </a:endParaRPr>
          </a:p>
        </p:txBody>
      </p:sp>
      <p:grpSp>
        <p:nvGrpSpPr>
          <p:cNvPr id="67588" name="Group 4" descr="mouse with safety glasses"/>
          <p:cNvGrpSpPr>
            <a:grpSpLocks/>
          </p:cNvGrpSpPr>
          <p:nvPr/>
        </p:nvGrpSpPr>
        <p:grpSpPr bwMode="auto">
          <a:xfrm>
            <a:off x="838200" y="914400"/>
            <a:ext cx="2438400" cy="2205038"/>
            <a:chOff x="3792" y="675"/>
            <a:chExt cx="1296" cy="1101"/>
          </a:xfrm>
        </p:grpSpPr>
        <p:pic>
          <p:nvPicPr>
            <p:cNvPr id="67593" name="Picture 5" descr="MCj01309630000[1]"/>
            <p:cNvPicPr>
              <a:picLocks noChangeAspect="1" noChangeArrowheads="1"/>
            </p:cNvPicPr>
            <p:nvPr/>
          </p:nvPicPr>
          <p:blipFill>
            <a:blip r:embed="rId3" cstate="print"/>
            <a:srcRect/>
            <a:stretch>
              <a:fillRect/>
            </a:stretch>
          </p:blipFill>
          <p:spPr bwMode="auto">
            <a:xfrm>
              <a:off x="3792" y="675"/>
              <a:ext cx="1296" cy="1101"/>
            </a:xfrm>
            <a:prstGeom prst="rect">
              <a:avLst/>
            </a:prstGeom>
            <a:noFill/>
            <a:ln w="9525">
              <a:noFill/>
              <a:miter lim="800000"/>
              <a:headEnd/>
              <a:tailEnd/>
            </a:ln>
          </p:spPr>
        </p:pic>
        <p:pic>
          <p:nvPicPr>
            <p:cNvPr id="67594" name="Picture 6" descr="MCj03402640000[1]"/>
            <p:cNvPicPr>
              <a:picLocks noChangeAspect="1" noChangeArrowheads="1"/>
            </p:cNvPicPr>
            <p:nvPr/>
          </p:nvPicPr>
          <p:blipFill>
            <a:blip r:embed="rId4" cstate="print"/>
            <a:srcRect/>
            <a:stretch>
              <a:fillRect/>
            </a:stretch>
          </p:blipFill>
          <p:spPr bwMode="auto">
            <a:xfrm rot="-6095640">
              <a:off x="4148" y="1179"/>
              <a:ext cx="576" cy="344"/>
            </a:xfrm>
            <a:prstGeom prst="rect">
              <a:avLst/>
            </a:prstGeom>
            <a:noFill/>
            <a:ln w="9525">
              <a:noFill/>
              <a:miter lim="800000"/>
              <a:headEnd/>
              <a:tailEnd/>
            </a:ln>
          </p:spPr>
        </p:pic>
      </p:grpSp>
      <p:sp>
        <p:nvSpPr>
          <p:cNvPr id="531463" name="Rectangle 7"/>
          <p:cNvSpPr>
            <a:spLocks noChangeArrowheads="1"/>
          </p:cNvSpPr>
          <p:nvPr/>
        </p:nvSpPr>
        <p:spPr bwMode="auto">
          <a:xfrm>
            <a:off x="685800" y="3886200"/>
            <a:ext cx="8001000" cy="914400"/>
          </a:xfrm>
          <a:prstGeom prst="rect">
            <a:avLst/>
          </a:prstGeom>
          <a:noFill/>
          <a:ln w="9525">
            <a:noFill/>
            <a:miter lim="800000"/>
            <a:headEnd/>
            <a:tailEnd/>
          </a:ln>
        </p:spPr>
        <p:txBody>
          <a:bodyPr/>
          <a:lstStyle/>
          <a:p>
            <a:pPr>
              <a:spcBef>
                <a:spcPct val="20000"/>
              </a:spcBef>
            </a:pPr>
            <a:r>
              <a:rPr lang="en-US" sz="3200"/>
              <a:t>No unauthorized experiments. </a:t>
            </a:r>
          </a:p>
          <a:p>
            <a:pPr>
              <a:spcBef>
                <a:spcPct val="20000"/>
              </a:spcBef>
            </a:pPr>
            <a:endParaRPr lang="en-US" sz="3200"/>
          </a:p>
        </p:txBody>
      </p:sp>
      <p:sp>
        <p:nvSpPr>
          <p:cNvPr id="531464" name="Rectangle 8"/>
          <p:cNvSpPr>
            <a:spLocks noChangeArrowheads="1"/>
          </p:cNvSpPr>
          <p:nvPr/>
        </p:nvSpPr>
        <p:spPr bwMode="auto">
          <a:xfrm>
            <a:off x="685800" y="4495800"/>
            <a:ext cx="8001000" cy="762000"/>
          </a:xfrm>
          <a:prstGeom prst="rect">
            <a:avLst/>
          </a:prstGeom>
          <a:noFill/>
          <a:ln w="9525">
            <a:noFill/>
            <a:miter lim="800000"/>
            <a:headEnd/>
            <a:tailEnd/>
          </a:ln>
        </p:spPr>
        <p:txBody>
          <a:bodyPr/>
          <a:lstStyle/>
          <a:p>
            <a:pPr>
              <a:spcBef>
                <a:spcPct val="20000"/>
              </a:spcBef>
            </a:pPr>
            <a:r>
              <a:rPr lang="en-US" sz="3200"/>
              <a:t>No horseplay.</a:t>
            </a:r>
          </a:p>
          <a:p>
            <a:pPr>
              <a:spcBef>
                <a:spcPct val="20000"/>
              </a:spcBef>
            </a:pPr>
            <a:endParaRPr lang="en-US" sz="3200"/>
          </a:p>
        </p:txBody>
      </p:sp>
      <p:sp>
        <p:nvSpPr>
          <p:cNvPr id="531465" name="Rectangle 9"/>
          <p:cNvSpPr>
            <a:spLocks noChangeArrowheads="1"/>
          </p:cNvSpPr>
          <p:nvPr/>
        </p:nvSpPr>
        <p:spPr bwMode="auto">
          <a:xfrm>
            <a:off x="685800" y="5105400"/>
            <a:ext cx="8001000" cy="685800"/>
          </a:xfrm>
          <a:prstGeom prst="rect">
            <a:avLst/>
          </a:prstGeom>
          <a:noFill/>
          <a:ln w="9525">
            <a:noFill/>
            <a:miter lim="800000"/>
            <a:headEnd/>
            <a:tailEnd/>
          </a:ln>
        </p:spPr>
        <p:txBody>
          <a:bodyPr/>
          <a:lstStyle/>
          <a:p>
            <a:pPr>
              <a:spcBef>
                <a:spcPct val="20000"/>
              </a:spcBef>
            </a:pPr>
            <a:r>
              <a:rPr lang="en-US" sz="3200"/>
              <a:t>Handle chemicals/glassware with respect.</a:t>
            </a:r>
          </a:p>
        </p:txBody>
      </p:sp>
      <p:sp>
        <p:nvSpPr>
          <p:cNvPr id="67592" name="AutoShape 1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31459">
                                            <p:txEl>
                                              <p:pRg st="0" end="0"/>
                                            </p:txEl>
                                          </p:spTgt>
                                        </p:tgtEl>
                                        <p:attrNameLst>
                                          <p:attrName>style.visibility</p:attrName>
                                        </p:attrNameLst>
                                      </p:cBhvr>
                                      <p:to>
                                        <p:strVal val="visible"/>
                                      </p:to>
                                    </p:set>
                                    <p:anim calcmode="lin" valueType="num">
                                      <p:cBhvr additive="base">
                                        <p:cTn id="7" dur="500" fill="hold"/>
                                        <p:tgtEl>
                                          <p:spTgt spid="531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1459">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531459">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531463">
                                            <p:txEl>
                                              <p:pRg st="0" end="0"/>
                                            </p:txEl>
                                          </p:spTgt>
                                        </p:tgtEl>
                                        <p:attrNameLst>
                                          <p:attrName>style.visibility</p:attrName>
                                        </p:attrNameLst>
                                      </p:cBhvr>
                                      <p:to>
                                        <p:strVal val="visible"/>
                                      </p:to>
                                    </p:set>
                                    <p:animEffect transition="in" filter="strips(downRight)">
                                      <p:cBhvr>
                                        <p:cTn id="13" dur="500"/>
                                        <p:tgtEl>
                                          <p:spTgt spid="531463">
                                            <p:txEl>
                                              <p:pRg st="0" end="0"/>
                                            </p:txEl>
                                          </p:spTgt>
                                        </p:tgtEl>
                                      </p:cBhvr>
                                    </p:animEffect>
                                  </p:childTnLst>
                                  <p:subTnLst>
                                    <p:animClr clrSpc="rgb" dir="cw">
                                      <p:cBhvr override="childStyle">
                                        <p:cTn dur="1" fill="hold" display="0" masterRel="nextClick" afterEffect="1"/>
                                        <p:tgtEl>
                                          <p:spTgt spid="531463">
                                            <p:txEl>
                                              <p:pRg st="0" end="0"/>
                                            </p:txEl>
                                          </p:spTgt>
                                        </p:tgtEl>
                                        <p:attrNameLst>
                                          <p:attrName>ppt_c</p:attrName>
                                        </p:attrNameLst>
                                      </p:cBhvr>
                                      <p:to>
                                        <a:schemeClr val="bg2"/>
                                      </p:to>
                                    </p:animClr>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31464">
                                            <p:txEl>
                                              <p:pRg st="0" end="0"/>
                                            </p:txEl>
                                          </p:spTgt>
                                        </p:tgtEl>
                                        <p:attrNameLst>
                                          <p:attrName>style.visibility</p:attrName>
                                        </p:attrNameLst>
                                      </p:cBhvr>
                                      <p:to>
                                        <p:strVal val="visible"/>
                                      </p:to>
                                    </p:set>
                                    <p:animEffect transition="in" filter="dissolve">
                                      <p:cBhvr>
                                        <p:cTn id="18" dur="500"/>
                                        <p:tgtEl>
                                          <p:spTgt spid="531464">
                                            <p:txEl>
                                              <p:pRg st="0" end="0"/>
                                            </p:txEl>
                                          </p:spTgt>
                                        </p:tgtEl>
                                      </p:cBhvr>
                                    </p:animEffect>
                                  </p:childTnLst>
                                  <p:subTnLst>
                                    <p:animClr clrSpc="rgb" dir="cw">
                                      <p:cBhvr override="childStyle">
                                        <p:cTn dur="1" fill="hold" display="0" masterRel="nextClick" afterEffect="1"/>
                                        <p:tgtEl>
                                          <p:spTgt spid="531464">
                                            <p:txEl>
                                              <p:pRg st="0" end="0"/>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531465">
                                            <p:txEl>
                                              <p:pRg st="0" end="0"/>
                                            </p:txEl>
                                          </p:spTgt>
                                        </p:tgtEl>
                                        <p:attrNameLst>
                                          <p:attrName>style.visibility</p:attrName>
                                        </p:attrNameLst>
                                      </p:cBhvr>
                                      <p:to>
                                        <p:strVal val="visible"/>
                                      </p:to>
                                    </p:set>
                                    <p:anim calcmode="lin" valueType="num">
                                      <p:cBhvr>
                                        <p:cTn id="23" dur="500" fill="hold"/>
                                        <p:tgtEl>
                                          <p:spTgt spid="53146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53146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5314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9" grpId="0" build="p"/>
      <p:bldP spid="531464"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685800"/>
            <a:ext cx="7772400" cy="1470025"/>
          </a:xfrm>
        </p:spPr>
        <p:txBody>
          <a:bodyPr/>
          <a:lstStyle/>
          <a:p>
            <a:pPr eaLnBrk="1" hangingPunct="1"/>
            <a:r>
              <a:rPr lang="en-US" sz="4000" b="1" i="1" smtClean="0">
                <a:latin typeface="Arial" charset="0"/>
              </a:rPr>
              <a:t>Safety Features of the Lab</a:t>
            </a:r>
          </a:p>
        </p:txBody>
      </p:sp>
      <p:pic>
        <p:nvPicPr>
          <p:cNvPr id="68611" name="Picture 4" descr="fire extinguisher"/>
          <p:cNvPicPr>
            <a:picLocks noChangeAspect="1" noChangeArrowheads="1"/>
          </p:cNvPicPr>
          <p:nvPr/>
        </p:nvPicPr>
        <p:blipFill>
          <a:blip r:embed="rId3" cstate="print"/>
          <a:srcRect/>
          <a:stretch>
            <a:fillRect/>
          </a:stretch>
        </p:blipFill>
        <p:spPr bwMode="auto">
          <a:xfrm rot="-984136">
            <a:off x="5943600" y="2362200"/>
            <a:ext cx="1771650" cy="3276600"/>
          </a:xfrm>
          <a:prstGeom prst="rect">
            <a:avLst/>
          </a:prstGeom>
          <a:noFill/>
          <a:ln w="9525">
            <a:noFill/>
            <a:miter lim="800000"/>
            <a:headEnd/>
            <a:tailEnd/>
          </a:ln>
        </p:spPr>
      </p:pic>
      <p:sp>
        <p:nvSpPr>
          <p:cNvPr id="532485" name="Text Box 5"/>
          <p:cNvSpPr txBox="1">
            <a:spLocks noChangeArrowheads="1"/>
          </p:cNvSpPr>
          <p:nvPr/>
        </p:nvSpPr>
        <p:spPr bwMode="auto">
          <a:xfrm>
            <a:off x="1817688" y="2392363"/>
            <a:ext cx="2687637" cy="579437"/>
          </a:xfrm>
          <a:prstGeom prst="rect">
            <a:avLst/>
          </a:prstGeom>
          <a:noFill/>
          <a:ln w="9525">
            <a:noFill/>
            <a:miter lim="800000"/>
            <a:headEnd/>
            <a:tailEnd/>
          </a:ln>
        </p:spPr>
        <p:txBody>
          <a:bodyPr wrap="none">
            <a:spAutoFit/>
          </a:bodyPr>
          <a:lstStyle/>
          <a:p>
            <a:r>
              <a:rPr lang="en-US" sz="3200"/>
              <a:t>safety shower</a:t>
            </a:r>
          </a:p>
        </p:txBody>
      </p:sp>
      <p:sp>
        <p:nvSpPr>
          <p:cNvPr id="532486" name="Text Box 6"/>
          <p:cNvSpPr txBox="1">
            <a:spLocks noChangeArrowheads="1"/>
          </p:cNvSpPr>
          <p:nvPr/>
        </p:nvSpPr>
        <p:spPr bwMode="auto">
          <a:xfrm>
            <a:off x="1817688" y="2925763"/>
            <a:ext cx="2168525" cy="579437"/>
          </a:xfrm>
          <a:prstGeom prst="rect">
            <a:avLst/>
          </a:prstGeom>
          <a:noFill/>
          <a:ln w="9525">
            <a:noFill/>
            <a:miter lim="800000"/>
            <a:headEnd/>
            <a:tailEnd/>
          </a:ln>
        </p:spPr>
        <p:txBody>
          <a:bodyPr wrap="none">
            <a:spAutoFit/>
          </a:bodyPr>
          <a:lstStyle/>
          <a:p>
            <a:r>
              <a:rPr lang="en-US" sz="3200"/>
              <a:t>fire blanket</a:t>
            </a:r>
          </a:p>
        </p:txBody>
      </p:sp>
      <p:sp>
        <p:nvSpPr>
          <p:cNvPr id="532487" name="Text Box 7"/>
          <p:cNvSpPr txBox="1">
            <a:spLocks noChangeArrowheads="1"/>
          </p:cNvSpPr>
          <p:nvPr/>
        </p:nvSpPr>
        <p:spPr bwMode="auto">
          <a:xfrm>
            <a:off x="1817688" y="3459163"/>
            <a:ext cx="3160712" cy="579437"/>
          </a:xfrm>
          <a:prstGeom prst="rect">
            <a:avLst/>
          </a:prstGeom>
          <a:noFill/>
          <a:ln w="9525">
            <a:noFill/>
            <a:miter lim="800000"/>
            <a:headEnd/>
            <a:tailEnd/>
          </a:ln>
        </p:spPr>
        <p:txBody>
          <a:bodyPr wrap="none">
            <a:spAutoFit/>
          </a:bodyPr>
          <a:lstStyle/>
          <a:p>
            <a:r>
              <a:rPr lang="en-US" sz="3200"/>
              <a:t>fire extinguisher </a:t>
            </a:r>
          </a:p>
        </p:txBody>
      </p:sp>
      <p:sp>
        <p:nvSpPr>
          <p:cNvPr id="532488" name="Text Box 8"/>
          <p:cNvSpPr txBox="1">
            <a:spLocks noChangeArrowheads="1"/>
          </p:cNvSpPr>
          <p:nvPr/>
        </p:nvSpPr>
        <p:spPr bwMode="auto">
          <a:xfrm>
            <a:off x="1797050" y="3992563"/>
            <a:ext cx="1898650" cy="579437"/>
          </a:xfrm>
          <a:prstGeom prst="rect">
            <a:avLst/>
          </a:prstGeom>
          <a:noFill/>
          <a:ln w="9525">
            <a:noFill/>
            <a:miter lim="800000"/>
            <a:headEnd/>
            <a:tailEnd/>
          </a:ln>
        </p:spPr>
        <p:txBody>
          <a:bodyPr wrap="none">
            <a:spAutoFit/>
          </a:bodyPr>
          <a:lstStyle/>
          <a:p>
            <a:r>
              <a:rPr lang="en-US" sz="3200"/>
              <a:t>eye wash</a:t>
            </a:r>
          </a:p>
        </p:txBody>
      </p:sp>
      <p:sp>
        <p:nvSpPr>
          <p:cNvPr id="532489" name="Text Box 9"/>
          <p:cNvSpPr txBox="1">
            <a:spLocks noChangeArrowheads="1"/>
          </p:cNvSpPr>
          <p:nvPr/>
        </p:nvSpPr>
        <p:spPr bwMode="auto">
          <a:xfrm>
            <a:off x="1785938" y="4525963"/>
            <a:ext cx="2100262" cy="579437"/>
          </a:xfrm>
          <a:prstGeom prst="rect">
            <a:avLst/>
          </a:prstGeom>
          <a:noFill/>
          <a:ln w="9525">
            <a:noFill/>
            <a:miter lim="800000"/>
            <a:headEnd/>
            <a:tailEnd/>
          </a:ln>
        </p:spPr>
        <p:txBody>
          <a:bodyPr wrap="none">
            <a:spAutoFit/>
          </a:bodyPr>
          <a:lstStyle/>
          <a:p>
            <a:r>
              <a:rPr lang="en-US" sz="3200"/>
              <a:t>fume hood</a:t>
            </a:r>
          </a:p>
        </p:txBody>
      </p:sp>
      <p:sp>
        <p:nvSpPr>
          <p:cNvPr id="532490" name="Text Box 10"/>
          <p:cNvSpPr txBox="1">
            <a:spLocks noChangeArrowheads="1"/>
          </p:cNvSpPr>
          <p:nvPr/>
        </p:nvSpPr>
        <p:spPr bwMode="auto">
          <a:xfrm>
            <a:off x="1817688" y="5059363"/>
            <a:ext cx="3973512" cy="579437"/>
          </a:xfrm>
          <a:prstGeom prst="rect">
            <a:avLst/>
          </a:prstGeom>
          <a:noFill/>
          <a:ln w="9525">
            <a:noFill/>
            <a:miter lim="800000"/>
            <a:headEnd/>
            <a:tailEnd/>
          </a:ln>
        </p:spPr>
        <p:txBody>
          <a:bodyPr wrap="none">
            <a:spAutoFit/>
          </a:bodyPr>
          <a:lstStyle/>
          <a:p>
            <a:r>
              <a:rPr lang="en-US" sz="3200"/>
              <a:t>circuit breaker switch</a:t>
            </a:r>
          </a:p>
        </p:txBody>
      </p:sp>
      <p:sp>
        <p:nvSpPr>
          <p:cNvPr id="68618" name="AutoShape 12">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Effect transition="in" filter="dissolve">
                                      <p:cBhvr>
                                        <p:cTn id="7" dur="500"/>
                                        <p:tgtEl>
                                          <p:spTgt spid="532485"/>
                                        </p:tgtEl>
                                      </p:cBhvr>
                                    </p:animEffect>
                                  </p:childTnLst>
                                  <p:subTnLst>
                                    <p:animClr clrSpc="rgb" dir="cw">
                                      <p:cBhvr override="childStyle">
                                        <p:cTn dur="1" fill="hold" display="0" masterRel="nextClick" afterEffect="1"/>
                                        <p:tgtEl>
                                          <p:spTgt spid="532485"/>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6"/>
                                        </p:tgtEl>
                                        <p:attrNameLst>
                                          <p:attrName>style.visibility</p:attrName>
                                        </p:attrNameLst>
                                      </p:cBhvr>
                                      <p:to>
                                        <p:strVal val="visible"/>
                                      </p:to>
                                    </p:set>
                                    <p:animEffect transition="in" filter="dissolve">
                                      <p:cBhvr>
                                        <p:cTn id="12" dur="500"/>
                                        <p:tgtEl>
                                          <p:spTgt spid="532486"/>
                                        </p:tgtEl>
                                      </p:cBhvr>
                                    </p:animEffect>
                                  </p:childTnLst>
                                  <p:subTnLst>
                                    <p:animClr clrSpc="rgb" dir="cw">
                                      <p:cBhvr override="childStyle">
                                        <p:cTn dur="1" fill="hold" display="0" masterRel="nextClick" afterEffect="1"/>
                                        <p:tgtEl>
                                          <p:spTgt spid="532486"/>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2487"/>
                                        </p:tgtEl>
                                        <p:attrNameLst>
                                          <p:attrName>style.visibility</p:attrName>
                                        </p:attrNameLst>
                                      </p:cBhvr>
                                      <p:to>
                                        <p:strVal val="visible"/>
                                      </p:to>
                                    </p:set>
                                    <p:animEffect transition="in" filter="dissolve">
                                      <p:cBhvr>
                                        <p:cTn id="17" dur="500"/>
                                        <p:tgtEl>
                                          <p:spTgt spid="532487"/>
                                        </p:tgtEl>
                                      </p:cBhvr>
                                    </p:animEffect>
                                  </p:childTnLst>
                                  <p:subTnLst>
                                    <p:animClr clrSpc="rgb" dir="cw">
                                      <p:cBhvr override="childStyle">
                                        <p:cTn dur="1" fill="hold" display="0" masterRel="nextClick" afterEffect="1"/>
                                        <p:tgtEl>
                                          <p:spTgt spid="532487"/>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32488"/>
                                        </p:tgtEl>
                                        <p:attrNameLst>
                                          <p:attrName>style.visibility</p:attrName>
                                        </p:attrNameLst>
                                      </p:cBhvr>
                                      <p:to>
                                        <p:strVal val="visible"/>
                                      </p:to>
                                    </p:set>
                                    <p:animEffect transition="in" filter="dissolve">
                                      <p:cBhvr>
                                        <p:cTn id="22" dur="500"/>
                                        <p:tgtEl>
                                          <p:spTgt spid="532488"/>
                                        </p:tgtEl>
                                      </p:cBhvr>
                                    </p:animEffect>
                                  </p:childTnLst>
                                  <p:subTnLst>
                                    <p:animClr clrSpc="rgb" dir="cw">
                                      <p:cBhvr override="childStyle">
                                        <p:cTn dur="1" fill="hold" display="0" masterRel="nextClick" afterEffect="1"/>
                                        <p:tgtEl>
                                          <p:spTgt spid="532488"/>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2489"/>
                                        </p:tgtEl>
                                        <p:attrNameLst>
                                          <p:attrName>style.visibility</p:attrName>
                                        </p:attrNameLst>
                                      </p:cBhvr>
                                      <p:to>
                                        <p:strVal val="visible"/>
                                      </p:to>
                                    </p:set>
                                    <p:animEffect transition="in" filter="dissolve">
                                      <p:cBhvr>
                                        <p:cTn id="27" dur="500"/>
                                        <p:tgtEl>
                                          <p:spTgt spid="532489"/>
                                        </p:tgtEl>
                                      </p:cBhvr>
                                    </p:animEffect>
                                  </p:childTnLst>
                                  <p:subTnLst>
                                    <p:animClr clrSpc="rgb" dir="cw">
                                      <p:cBhvr override="childStyle">
                                        <p:cTn dur="1" fill="hold" display="0" masterRel="nextClick" afterEffect="1"/>
                                        <p:tgtEl>
                                          <p:spTgt spid="532489"/>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2490"/>
                                        </p:tgtEl>
                                        <p:attrNameLst>
                                          <p:attrName>style.visibility</p:attrName>
                                        </p:attrNameLst>
                                      </p:cBhvr>
                                      <p:to>
                                        <p:strVal val="visible"/>
                                      </p:to>
                                    </p:set>
                                    <p:animEffect transition="in" filter="dissolve">
                                      <p:cBhvr>
                                        <p:cTn id="32" dur="500"/>
                                        <p:tgtEl>
                                          <p:spTgt spid="532490"/>
                                        </p:tgtEl>
                                      </p:cBhvr>
                                    </p:animEffect>
                                  </p:childTnLst>
                                  <p:subTnLst>
                                    <p:animClr clrSpc="rgb" dir="cw">
                                      <p:cBhvr override="childStyle">
                                        <p:cTn dur="1" fill="hold" display="0" masterRel="nextClick" afterEffect="1"/>
                                        <p:tgtEl>
                                          <p:spTgt spid="532490"/>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P spid="532486" grpId="0"/>
      <p:bldP spid="532487" grpId="0"/>
      <p:bldP spid="532488" grpId="0"/>
      <p:bldP spid="532489" grpId="0"/>
      <p:bldP spid="53249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381000"/>
            <a:ext cx="8153400" cy="1143000"/>
          </a:xfrm>
        </p:spPr>
        <p:txBody>
          <a:bodyPr/>
          <a:lstStyle/>
          <a:p>
            <a:pPr eaLnBrk="1" hangingPunct="1"/>
            <a:r>
              <a:rPr lang="en-US" sz="3600" smtClean="0">
                <a:latin typeface="Arial" charset="0"/>
              </a:rPr>
              <a:t>Government Regulation of Chemicals</a:t>
            </a:r>
          </a:p>
        </p:txBody>
      </p:sp>
      <p:pic>
        <p:nvPicPr>
          <p:cNvPr id="430084" name="Picture 4" descr="earth "/>
          <p:cNvPicPr>
            <a:picLocks noChangeAspect="1" noChangeArrowheads="1"/>
          </p:cNvPicPr>
          <p:nvPr/>
        </p:nvPicPr>
        <p:blipFill>
          <a:blip r:embed="rId3" cstate="print"/>
          <a:srcRect/>
          <a:stretch>
            <a:fillRect/>
          </a:stretch>
        </p:blipFill>
        <p:spPr bwMode="auto">
          <a:xfrm>
            <a:off x="5638800" y="4495800"/>
            <a:ext cx="1600200" cy="1416050"/>
          </a:xfrm>
          <a:prstGeom prst="rect">
            <a:avLst/>
          </a:prstGeom>
          <a:noFill/>
          <a:ln w="9525">
            <a:noFill/>
            <a:miter lim="800000"/>
            <a:headEnd/>
            <a:tailEnd/>
          </a:ln>
        </p:spPr>
      </p:pic>
      <p:sp>
        <p:nvSpPr>
          <p:cNvPr id="430085" name="Text Box 5"/>
          <p:cNvSpPr txBox="1">
            <a:spLocks noChangeArrowheads="1"/>
          </p:cNvSpPr>
          <p:nvPr/>
        </p:nvSpPr>
        <p:spPr bwMode="auto">
          <a:xfrm>
            <a:off x="5334000" y="5867400"/>
            <a:ext cx="2352675" cy="336550"/>
          </a:xfrm>
          <a:prstGeom prst="rect">
            <a:avLst/>
          </a:prstGeom>
          <a:noFill/>
          <a:ln w="9525">
            <a:noFill/>
            <a:miter lim="800000"/>
            <a:headEnd/>
            <a:tailEnd/>
          </a:ln>
        </p:spPr>
        <p:txBody>
          <a:bodyPr wrap="none">
            <a:spAutoFit/>
          </a:bodyPr>
          <a:lstStyle/>
          <a:p>
            <a:r>
              <a:rPr lang="en-US" sz="1600" b="1"/>
              <a:t>Chemical Stewardship</a:t>
            </a:r>
          </a:p>
        </p:txBody>
      </p:sp>
      <p:sp>
        <p:nvSpPr>
          <p:cNvPr id="69637" name="AutoShape 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430089" name="Rectangle 9"/>
          <p:cNvSpPr>
            <a:spLocks noChangeArrowheads="1"/>
          </p:cNvSpPr>
          <p:nvPr/>
        </p:nvSpPr>
        <p:spPr bwMode="auto">
          <a:xfrm>
            <a:off x="1143000" y="3124200"/>
            <a:ext cx="1782763" cy="457200"/>
          </a:xfrm>
          <a:prstGeom prst="rect">
            <a:avLst/>
          </a:prstGeom>
          <a:noFill/>
          <a:ln w="9525">
            <a:noFill/>
            <a:miter lim="800000"/>
            <a:headEnd/>
            <a:tailEnd/>
          </a:ln>
        </p:spPr>
        <p:txBody>
          <a:bodyPr wrap="none">
            <a:spAutoFit/>
          </a:bodyPr>
          <a:lstStyle/>
          <a:p>
            <a:pPr>
              <a:buFontTx/>
              <a:buChar char="•"/>
            </a:pPr>
            <a:r>
              <a:rPr lang="en-US"/>
              <a:t> Consumer</a:t>
            </a:r>
          </a:p>
        </p:txBody>
      </p:sp>
      <p:sp>
        <p:nvSpPr>
          <p:cNvPr id="430090" name="Rectangle 10"/>
          <p:cNvSpPr>
            <a:spLocks noChangeArrowheads="1"/>
          </p:cNvSpPr>
          <p:nvPr/>
        </p:nvSpPr>
        <p:spPr bwMode="auto">
          <a:xfrm>
            <a:off x="1143000" y="4038600"/>
            <a:ext cx="1357313" cy="457200"/>
          </a:xfrm>
          <a:prstGeom prst="rect">
            <a:avLst/>
          </a:prstGeom>
          <a:noFill/>
          <a:ln w="9525">
            <a:noFill/>
            <a:miter lim="800000"/>
            <a:headEnd/>
            <a:tailEnd/>
          </a:ln>
        </p:spPr>
        <p:txBody>
          <a:bodyPr wrap="none">
            <a:spAutoFit/>
          </a:bodyPr>
          <a:lstStyle/>
          <a:p>
            <a:pPr>
              <a:buFontTx/>
              <a:buChar char="•"/>
            </a:pPr>
            <a:r>
              <a:rPr lang="en-US"/>
              <a:t> Worker</a:t>
            </a:r>
          </a:p>
        </p:txBody>
      </p:sp>
      <p:sp>
        <p:nvSpPr>
          <p:cNvPr id="430091" name="Rectangle 11"/>
          <p:cNvSpPr>
            <a:spLocks noChangeArrowheads="1"/>
          </p:cNvSpPr>
          <p:nvPr/>
        </p:nvSpPr>
        <p:spPr bwMode="auto">
          <a:xfrm>
            <a:off x="1143000" y="5029200"/>
            <a:ext cx="2087563" cy="457200"/>
          </a:xfrm>
          <a:prstGeom prst="rect">
            <a:avLst/>
          </a:prstGeom>
          <a:noFill/>
          <a:ln w="9525">
            <a:noFill/>
            <a:miter lim="800000"/>
            <a:headEnd/>
            <a:tailEnd/>
          </a:ln>
        </p:spPr>
        <p:txBody>
          <a:bodyPr wrap="none">
            <a:spAutoFit/>
          </a:bodyPr>
          <a:lstStyle/>
          <a:p>
            <a:pPr>
              <a:buFontTx/>
              <a:buChar char="•"/>
            </a:pPr>
            <a:r>
              <a:rPr lang="en-US"/>
              <a:t> Environment</a:t>
            </a:r>
          </a:p>
        </p:txBody>
      </p:sp>
      <p:sp>
        <p:nvSpPr>
          <p:cNvPr id="430094" name="Rectangle 14"/>
          <p:cNvSpPr>
            <a:spLocks noChangeArrowheads="1"/>
          </p:cNvSpPr>
          <p:nvPr/>
        </p:nvSpPr>
        <p:spPr bwMode="auto">
          <a:xfrm>
            <a:off x="1676400" y="3505200"/>
            <a:ext cx="6054725" cy="396875"/>
          </a:xfrm>
          <a:prstGeom prst="rect">
            <a:avLst/>
          </a:prstGeom>
          <a:noFill/>
          <a:ln w="9525">
            <a:noFill/>
            <a:miter lim="800000"/>
            <a:headEnd/>
            <a:tailEnd/>
          </a:ln>
        </p:spPr>
        <p:txBody>
          <a:bodyPr wrap="none">
            <a:spAutoFit/>
          </a:bodyPr>
          <a:lstStyle/>
          <a:p>
            <a:r>
              <a:rPr lang="en-US" sz="2000"/>
              <a:t>FDA, USDA, Consumer Product Safety Commission</a:t>
            </a:r>
          </a:p>
        </p:txBody>
      </p:sp>
      <p:sp>
        <p:nvSpPr>
          <p:cNvPr id="430095" name="Rectangle 15"/>
          <p:cNvSpPr>
            <a:spLocks noChangeArrowheads="1"/>
          </p:cNvSpPr>
          <p:nvPr/>
        </p:nvSpPr>
        <p:spPr bwMode="auto">
          <a:xfrm>
            <a:off x="1676400" y="4495800"/>
            <a:ext cx="904875" cy="396875"/>
          </a:xfrm>
          <a:prstGeom prst="rect">
            <a:avLst/>
          </a:prstGeom>
          <a:noFill/>
          <a:ln w="9525">
            <a:noFill/>
            <a:miter lim="800000"/>
            <a:headEnd/>
            <a:tailEnd/>
          </a:ln>
        </p:spPr>
        <p:txBody>
          <a:bodyPr wrap="none">
            <a:spAutoFit/>
          </a:bodyPr>
          <a:lstStyle/>
          <a:p>
            <a:r>
              <a:rPr lang="en-US" sz="2000"/>
              <a:t>OSHA</a:t>
            </a:r>
          </a:p>
        </p:txBody>
      </p:sp>
      <p:sp>
        <p:nvSpPr>
          <p:cNvPr id="430096" name="Rectangle 16"/>
          <p:cNvSpPr>
            <a:spLocks noChangeArrowheads="1"/>
          </p:cNvSpPr>
          <p:nvPr/>
        </p:nvSpPr>
        <p:spPr bwMode="auto">
          <a:xfrm>
            <a:off x="1676400" y="5486400"/>
            <a:ext cx="693738" cy="396875"/>
          </a:xfrm>
          <a:prstGeom prst="rect">
            <a:avLst/>
          </a:prstGeom>
          <a:noFill/>
          <a:ln w="9525">
            <a:noFill/>
            <a:miter lim="800000"/>
            <a:headEnd/>
            <a:tailEnd/>
          </a:ln>
        </p:spPr>
        <p:txBody>
          <a:bodyPr wrap="none">
            <a:spAutoFit/>
          </a:bodyPr>
          <a:lstStyle/>
          <a:p>
            <a:r>
              <a:rPr lang="en-US" sz="2000"/>
              <a:t>EPA</a:t>
            </a:r>
          </a:p>
        </p:txBody>
      </p:sp>
      <p:sp>
        <p:nvSpPr>
          <p:cNvPr id="430098" name="Rectangle 18"/>
          <p:cNvSpPr>
            <a:spLocks noChangeArrowheads="1"/>
          </p:cNvSpPr>
          <p:nvPr/>
        </p:nvSpPr>
        <p:spPr bwMode="auto">
          <a:xfrm>
            <a:off x="747713" y="1981200"/>
            <a:ext cx="7710487" cy="946150"/>
          </a:xfrm>
          <a:prstGeom prst="rect">
            <a:avLst/>
          </a:prstGeom>
          <a:noFill/>
          <a:ln w="9525">
            <a:noFill/>
            <a:miter lim="800000"/>
            <a:headEnd/>
            <a:tailEnd/>
          </a:ln>
        </p:spPr>
        <p:txBody>
          <a:bodyPr wrap="none">
            <a:spAutoFit/>
          </a:bodyPr>
          <a:lstStyle/>
          <a:p>
            <a:r>
              <a:rPr lang="en-US" sz="2800"/>
              <a:t>The government regulates chemicals to reduce </a:t>
            </a:r>
          </a:p>
          <a:p>
            <a:r>
              <a:rPr lang="en-US" sz="2800"/>
              <a:t>    the risk to the…</a:t>
            </a:r>
          </a:p>
        </p:txBody>
      </p:sp>
      <p:pic>
        <p:nvPicPr>
          <p:cNvPr id="430100" name="Picture 20" descr="steel worker"/>
          <p:cNvPicPr>
            <a:picLocks noChangeAspect="1" noChangeArrowheads="1"/>
          </p:cNvPicPr>
          <p:nvPr/>
        </p:nvPicPr>
        <p:blipFill>
          <a:blip r:embed="rId5" cstate="print"/>
          <a:srcRect/>
          <a:stretch>
            <a:fillRect/>
          </a:stretch>
        </p:blipFill>
        <p:spPr bwMode="auto">
          <a:xfrm>
            <a:off x="2819400" y="4114800"/>
            <a:ext cx="746125" cy="769938"/>
          </a:xfrm>
          <a:prstGeom prst="rect">
            <a:avLst/>
          </a:prstGeom>
          <a:noFill/>
          <a:ln w="9525">
            <a:noFill/>
            <a:miter lim="800000"/>
            <a:headEnd/>
            <a:tailEnd/>
          </a:ln>
        </p:spPr>
      </p:pic>
      <p:sp>
        <p:nvSpPr>
          <p:cNvPr id="430101" name="Tree" descr="pine tree"/>
          <p:cNvSpPr>
            <a:spLocks noEditPoints="1" noChangeArrowheads="1"/>
          </p:cNvSpPr>
          <p:nvPr/>
        </p:nvSpPr>
        <p:spPr bwMode="auto">
          <a:xfrm>
            <a:off x="2514600" y="5562600"/>
            <a:ext cx="742950" cy="74295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pic>
        <p:nvPicPr>
          <p:cNvPr id="430102" name="Picture 22" descr="shopper"/>
          <p:cNvPicPr>
            <a:picLocks noChangeAspect="1" noChangeArrowheads="1"/>
          </p:cNvPicPr>
          <p:nvPr/>
        </p:nvPicPr>
        <p:blipFill>
          <a:blip r:embed="rId6" cstate="print"/>
          <a:srcRect/>
          <a:stretch>
            <a:fillRect/>
          </a:stretch>
        </p:blipFill>
        <p:spPr bwMode="auto">
          <a:xfrm>
            <a:off x="7772400" y="2971800"/>
            <a:ext cx="806450" cy="1050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30098"/>
                                        </p:tgtEl>
                                        <p:attrNameLst>
                                          <p:attrName>style.visibility</p:attrName>
                                        </p:attrNameLst>
                                      </p:cBhvr>
                                      <p:to>
                                        <p:strVal val="visible"/>
                                      </p:to>
                                    </p:set>
                                    <p:anim calcmode="lin" valueType="num">
                                      <p:cBhvr>
                                        <p:cTn id="7" dur="500" fill="hold"/>
                                        <p:tgtEl>
                                          <p:spTgt spid="430098"/>
                                        </p:tgtEl>
                                        <p:attrNameLst>
                                          <p:attrName>ppt_w</p:attrName>
                                        </p:attrNameLst>
                                      </p:cBhvr>
                                      <p:tavLst>
                                        <p:tav tm="0">
                                          <p:val>
                                            <p:fltVal val="0"/>
                                          </p:val>
                                        </p:tav>
                                        <p:tav tm="100000">
                                          <p:val>
                                            <p:strVal val="#ppt_w"/>
                                          </p:val>
                                        </p:tav>
                                      </p:tavLst>
                                    </p:anim>
                                    <p:anim calcmode="lin" valueType="num">
                                      <p:cBhvr>
                                        <p:cTn id="8" dur="500" fill="hold"/>
                                        <p:tgtEl>
                                          <p:spTgt spid="43009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30089"/>
                                        </p:tgtEl>
                                        <p:attrNameLst>
                                          <p:attrName>style.visibility</p:attrName>
                                        </p:attrNameLst>
                                      </p:cBhvr>
                                      <p:to>
                                        <p:strVal val="visible"/>
                                      </p:to>
                                    </p:set>
                                    <p:animEffect transition="in" filter="fade">
                                      <p:cBhvr>
                                        <p:cTn id="13" dur="1000"/>
                                        <p:tgtEl>
                                          <p:spTgt spid="430089"/>
                                        </p:tgtEl>
                                      </p:cBhvr>
                                    </p:animEffect>
                                    <p:anim calcmode="lin" valueType="num">
                                      <p:cBhvr>
                                        <p:cTn id="14" dur="1000" fill="hold"/>
                                        <p:tgtEl>
                                          <p:spTgt spid="430089"/>
                                        </p:tgtEl>
                                        <p:attrNameLst>
                                          <p:attrName>ppt_x</p:attrName>
                                        </p:attrNameLst>
                                      </p:cBhvr>
                                      <p:tavLst>
                                        <p:tav tm="0">
                                          <p:val>
                                            <p:strVal val="#ppt_x"/>
                                          </p:val>
                                        </p:tav>
                                        <p:tav tm="100000">
                                          <p:val>
                                            <p:strVal val="#ppt_x"/>
                                          </p:val>
                                        </p:tav>
                                      </p:tavLst>
                                    </p:anim>
                                    <p:anim calcmode="lin" valueType="num">
                                      <p:cBhvr>
                                        <p:cTn id="15" dur="1000" fill="hold"/>
                                        <p:tgtEl>
                                          <p:spTgt spid="43008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30094"/>
                                        </p:tgtEl>
                                        <p:attrNameLst>
                                          <p:attrName>style.visibility</p:attrName>
                                        </p:attrNameLst>
                                      </p:cBhvr>
                                      <p:to>
                                        <p:strVal val="visible"/>
                                      </p:to>
                                    </p:set>
                                    <p:anim calcmode="lin" valueType="num">
                                      <p:cBhvr>
                                        <p:cTn id="20" dur="500" fill="hold"/>
                                        <p:tgtEl>
                                          <p:spTgt spid="430094"/>
                                        </p:tgtEl>
                                        <p:attrNameLst>
                                          <p:attrName>ppt_w</p:attrName>
                                        </p:attrNameLst>
                                      </p:cBhvr>
                                      <p:tavLst>
                                        <p:tav tm="0">
                                          <p:val>
                                            <p:fltVal val="0"/>
                                          </p:val>
                                        </p:tav>
                                        <p:tav tm="100000">
                                          <p:val>
                                            <p:strVal val="#ppt_w"/>
                                          </p:val>
                                        </p:tav>
                                      </p:tavLst>
                                    </p:anim>
                                    <p:anim calcmode="lin" valueType="num">
                                      <p:cBhvr>
                                        <p:cTn id="21" dur="500" fill="hold"/>
                                        <p:tgtEl>
                                          <p:spTgt spid="430094"/>
                                        </p:tgtEl>
                                        <p:attrNameLst>
                                          <p:attrName>ppt_h</p:attrName>
                                        </p:attrNameLst>
                                      </p:cBhvr>
                                      <p:tavLst>
                                        <p:tav tm="0">
                                          <p:val>
                                            <p:fltVal val="0"/>
                                          </p:val>
                                        </p:tav>
                                        <p:tav tm="100000">
                                          <p:val>
                                            <p:strVal val="#ppt_h"/>
                                          </p:val>
                                        </p:tav>
                                      </p:tavLst>
                                    </p:anim>
                                    <p:animEffect transition="in" filter="fade">
                                      <p:cBhvr>
                                        <p:cTn id="22" dur="500"/>
                                        <p:tgtEl>
                                          <p:spTgt spid="430094"/>
                                        </p:tgtEl>
                                      </p:cBhvr>
                                    </p:animEffect>
                                  </p:childTnLst>
                                </p:cTn>
                              </p:par>
                              <p:par>
                                <p:cTn id="23" presetID="7" presetClass="entr" presetSubtype="2" fill="hold" nodeType="withEffect">
                                  <p:stCondLst>
                                    <p:cond delay="0"/>
                                  </p:stCondLst>
                                  <p:childTnLst>
                                    <p:set>
                                      <p:cBhvr>
                                        <p:cTn id="24" dur="1" fill="hold">
                                          <p:stCondLst>
                                            <p:cond delay="0"/>
                                          </p:stCondLst>
                                        </p:cTn>
                                        <p:tgtEl>
                                          <p:spTgt spid="430102"/>
                                        </p:tgtEl>
                                        <p:attrNameLst>
                                          <p:attrName>style.visibility</p:attrName>
                                        </p:attrNameLst>
                                      </p:cBhvr>
                                      <p:to>
                                        <p:strVal val="visible"/>
                                      </p:to>
                                    </p:set>
                                    <p:anim calcmode="lin" valueType="num">
                                      <p:cBhvr additive="base">
                                        <p:cTn id="25" dur="5000" fill="hold"/>
                                        <p:tgtEl>
                                          <p:spTgt spid="430102"/>
                                        </p:tgtEl>
                                        <p:attrNameLst>
                                          <p:attrName>ppt_x</p:attrName>
                                        </p:attrNameLst>
                                      </p:cBhvr>
                                      <p:tavLst>
                                        <p:tav tm="0">
                                          <p:val>
                                            <p:strVal val="1+#ppt_w/2"/>
                                          </p:val>
                                        </p:tav>
                                        <p:tav tm="100000">
                                          <p:val>
                                            <p:strVal val="#ppt_x"/>
                                          </p:val>
                                        </p:tav>
                                      </p:tavLst>
                                    </p:anim>
                                    <p:anim calcmode="lin" valueType="num">
                                      <p:cBhvr additive="base">
                                        <p:cTn id="26" dur="5000" fill="hold"/>
                                        <p:tgtEl>
                                          <p:spTgt spid="43010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30090"/>
                                        </p:tgtEl>
                                        <p:attrNameLst>
                                          <p:attrName>style.visibility</p:attrName>
                                        </p:attrNameLst>
                                      </p:cBhvr>
                                      <p:to>
                                        <p:strVal val="visible"/>
                                      </p:to>
                                    </p:set>
                                    <p:animEffect transition="in" filter="fade">
                                      <p:cBhvr>
                                        <p:cTn id="31" dur="1000"/>
                                        <p:tgtEl>
                                          <p:spTgt spid="430090"/>
                                        </p:tgtEl>
                                      </p:cBhvr>
                                    </p:animEffect>
                                    <p:anim calcmode="lin" valueType="num">
                                      <p:cBhvr>
                                        <p:cTn id="32" dur="1000" fill="hold"/>
                                        <p:tgtEl>
                                          <p:spTgt spid="430090"/>
                                        </p:tgtEl>
                                        <p:attrNameLst>
                                          <p:attrName>ppt_x</p:attrName>
                                        </p:attrNameLst>
                                      </p:cBhvr>
                                      <p:tavLst>
                                        <p:tav tm="0">
                                          <p:val>
                                            <p:strVal val="#ppt_x"/>
                                          </p:val>
                                        </p:tav>
                                        <p:tav tm="100000">
                                          <p:val>
                                            <p:strVal val="#ppt_x"/>
                                          </p:val>
                                        </p:tav>
                                      </p:tavLst>
                                    </p:anim>
                                    <p:anim calcmode="lin" valueType="num">
                                      <p:cBhvr>
                                        <p:cTn id="33" dur="1000" fill="hold"/>
                                        <p:tgtEl>
                                          <p:spTgt spid="43009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430095"/>
                                        </p:tgtEl>
                                        <p:attrNameLst>
                                          <p:attrName>style.visibility</p:attrName>
                                        </p:attrNameLst>
                                      </p:cBhvr>
                                      <p:to>
                                        <p:strVal val="visible"/>
                                      </p:to>
                                    </p:set>
                                    <p:anim calcmode="lin" valueType="num">
                                      <p:cBhvr>
                                        <p:cTn id="38" dur="500" fill="hold"/>
                                        <p:tgtEl>
                                          <p:spTgt spid="430095"/>
                                        </p:tgtEl>
                                        <p:attrNameLst>
                                          <p:attrName>ppt_w</p:attrName>
                                        </p:attrNameLst>
                                      </p:cBhvr>
                                      <p:tavLst>
                                        <p:tav tm="0">
                                          <p:val>
                                            <p:fltVal val="0"/>
                                          </p:val>
                                        </p:tav>
                                        <p:tav tm="100000">
                                          <p:val>
                                            <p:strVal val="#ppt_w"/>
                                          </p:val>
                                        </p:tav>
                                      </p:tavLst>
                                    </p:anim>
                                    <p:anim calcmode="lin" valueType="num">
                                      <p:cBhvr>
                                        <p:cTn id="39" dur="500" fill="hold"/>
                                        <p:tgtEl>
                                          <p:spTgt spid="430095"/>
                                        </p:tgtEl>
                                        <p:attrNameLst>
                                          <p:attrName>ppt_h</p:attrName>
                                        </p:attrNameLst>
                                      </p:cBhvr>
                                      <p:tavLst>
                                        <p:tav tm="0">
                                          <p:val>
                                            <p:fltVal val="0"/>
                                          </p:val>
                                        </p:tav>
                                        <p:tav tm="100000">
                                          <p:val>
                                            <p:strVal val="#ppt_h"/>
                                          </p:val>
                                        </p:tav>
                                      </p:tavLst>
                                    </p:anim>
                                    <p:animEffect transition="in" filter="fade">
                                      <p:cBhvr>
                                        <p:cTn id="40" dur="500"/>
                                        <p:tgtEl>
                                          <p:spTgt spid="430095"/>
                                        </p:tgtEl>
                                      </p:cBhvr>
                                    </p:animEffect>
                                  </p:childTnLst>
                                </p:cTn>
                              </p:par>
                              <p:par>
                                <p:cTn id="41" presetID="30" presetClass="entr" presetSubtype="0" fill="hold" nodeType="withEffect">
                                  <p:stCondLst>
                                    <p:cond delay="0"/>
                                  </p:stCondLst>
                                  <p:childTnLst>
                                    <p:set>
                                      <p:cBhvr>
                                        <p:cTn id="42" dur="1" fill="hold">
                                          <p:stCondLst>
                                            <p:cond delay="0"/>
                                          </p:stCondLst>
                                        </p:cTn>
                                        <p:tgtEl>
                                          <p:spTgt spid="430100"/>
                                        </p:tgtEl>
                                        <p:attrNameLst>
                                          <p:attrName>style.visibility</p:attrName>
                                        </p:attrNameLst>
                                      </p:cBhvr>
                                      <p:to>
                                        <p:strVal val="visible"/>
                                      </p:to>
                                    </p:set>
                                    <p:animEffect transition="in" filter="fade">
                                      <p:cBhvr>
                                        <p:cTn id="43" dur="800" decel="100000"/>
                                        <p:tgtEl>
                                          <p:spTgt spid="430100"/>
                                        </p:tgtEl>
                                      </p:cBhvr>
                                    </p:animEffect>
                                    <p:anim calcmode="lin" valueType="num">
                                      <p:cBhvr>
                                        <p:cTn id="44" dur="800" decel="100000" fill="hold"/>
                                        <p:tgtEl>
                                          <p:spTgt spid="430100"/>
                                        </p:tgtEl>
                                        <p:attrNameLst>
                                          <p:attrName>style.rotation</p:attrName>
                                        </p:attrNameLst>
                                      </p:cBhvr>
                                      <p:tavLst>
                                        <p:tav tm="0">
                                          <p:val>
                                            <p:fltVal val="-90"/>
                                          </p:val>
                                        </p:tav>
                                        <p:tav tm="100000">
                                          <p:val>
                                            <p:fltVal val="0"/>
                                          </p:val>
                                        </p:tav>
                                      </p:tavLst>
                                    </p:anim>
                                    <p:anim calcmode="lin" valueType="num">
                                      <p:cBhvr>
                                        <p:cTn id="45" dur="800" decel="100000" fill="hold"/>
                                        <p:tgtEl>
                                          <p:spTgt spid="430100"/>
                                        </p:tgtEl>
                                        <p:attrNameLst>
                                          <p:attrName>ppt_x</p:attrName>
                                        </p:attrNameLst>
                                      </p:cBhvr>
                                      <p:tavLst>
                                        <p:tav tm="0">
                                          <p:val>
                                            <p:strVal val="#ppt_x+0.4"/>
                                          </p:val>
                                        </p:tav>
                                        <p:tav tm="100000">
                                          <p:val>
                                            <p:strVal val="#ppt_x-0.05"/>
                                          </p:val>
                                        </p:tav>
                                      </p:tavLst>
                                    </p:anim>
                                    <p:anim calcmode="lin" valueType="num">
                                      <p:cBhvr>
                                        <p:cTn id="46" dur="800" decel="100000" fill="hold"/>
                                        <p:tgtEl>
                                          <p:spTgt spid="43010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43010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43010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430091"/>
                                        </p:tgtEl>
                                        <p:attrNameLst>
                                          <p:attrName>style.visibility</p:attrName>
                                        </p:attrNameLst>
                                      </p:cBhvr>
                                      <p:to>
                                        <p:strVal val="visible"/>
                                      </p:to>
                                    </p:set>
                                    <p:animEffect transition="in" filter="fade">
                                      <p:cBhvr>
                                        <p:cTn id="53" dur="1000"/>
                                        <p:tgtEl>
                                          <p:spTgt spid="430091"/>
                                        </p:tgtEl>
                                      </p:cBhvr>
                                    </p:animEffect>
                                    <p:anim calcmode="lin" valueType="num">
                                      <p:cBhvr>
                                        <p:cTn id="54" dur="1000" fill="hold"/>
                                        <p:tgtEl>
                                          <p:spTgt spid="430091"/>
                                        </p:tgtEl>
                                        <p:attrNameLst>
                                          <p:attrName>ppt_x</p:attrName>
                                        </p:attrNameLst>
                                      </p:cBhvr>
                                      <p:tavLst>
                                        <p:tav tm="0">
                                          <p:val>
                                            <p:strVal val="#ppt_x"/>
                                          </p:val>
                                        </p:tav>
                                        <p:tav tm="100000">
                                          <p:val>
                                            <p:strVal val="#ppt_x"/>
                                          </p:val>
                                        </p:tav>
                                      </p:tavLst>
                                    </p:anim>
                                    <p:anim calcmode="lin" valueType="num">
                                      <p:cBhvr>
                                        <p:cTn id="55" dur="1000" fill="hold"/>
                                        <p:tgtEl>
                                          <p:spTgt spid="43009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430096"/>
                                        </p:tgtEl>
                                        <p:attrNameLst>
                                          <p:attrName>style.visibility</p:attrName>
                                        </p:attrNameLst>
                                      </p:cBhvr>
                                      <p:to>
                                        <p:strVal val="visible"/>
                                      </p:to>
                                    </p:set>
                                    <p:anim calcmode="lin" valueType="num">
                                      <p:cBhvr>
                                        <p:cTn id="60" dur="500" fill="hold"/>
                                        <p:tgtEl>
                                          <p:spTgt spid="430096"/>
                                        </p:tgtEl>
                                        <p:attrNameLst>
                                          <p:attrName>ppt_w</p:attrName>
                                        </p:attrNameLst>
                                      </p:cBhvr>
                                      <p:tavLst>
                                        <p:tav tm="0">
                                          <p:val>
                                            <p:fltVal val="0"/>
                                          </p:val>
                                        </p:tav>
                                        <p:tav tm="100000">
                                          <p:val>
                                            <p:strVal val="#ppt_w"/>
                                          </p:val>
                                        </p:tav>
                                      </p:tavLst>
                                    </p:anim>
                                    <p:anim calcmode="lin" valueType="num">
                                      <p:cBhvr>
                                        <p:cTn id="61" dur="500" fill="hold"/>
                                        <p:tgtEl>
                                          <p:spTgt spid="430096"/>
                                        </p:tgtEl>
                                        <p:attrNameLst>
                                          <p:attrName>ppt_h</p:attrName>
                                        </p:attrNameLst>
                                      </p:cBhvr>
                                      <p:tavLst>
                                        <p:tav tm="0">
                                          <p:val>
                                            <p:fltVal val="0"/>
                                          </p:val>
                                        </p:tav>
                                        <p:tav tm="100000">
                                          <p:val>
                                            <p:strVal val="#ppt_h"/>
                                          </p:val>
                                        </p:tav>
                                      </p:tavLst>
                                    </p:anim>
                                    <p:animEffect transition="in" filter="fade">
                                      <p:cBhvr>
                                        <p:cTn id="62" dur="500"/>
                                        <p:tgtEl>
                                          <p:spTgt spid="430096"/>
                                        </p:tgtEl>
                                      </p:cBhvr>
                                    </p:animEffect>
                                  </p:childTnLst>
                                </p:cTn>
                              </p:par>
                            </p:childTnLst>
                          </p:cTn>
                        </p:par>
                        <p:par>
                          <p:cTn id="63" fill="hold">
                            <p:stCondLst>
                              <p:cond delay="500"/>
                            </p:stCondLst>
                            <p:childTnLst>
                              <p:par>
                                <p:cTn id="64" presetID="23" presetClass="entr" presetSubtype="16" fill="hold" grpId="0" nodeType="afterEffect">
                                  <p:stCondLst>
                                    <p:cond delay="0"/>
                                  </p:stCondLst>
                                  <p:childTnLst>
                                    <p:set>
                                      <p:cBhvr>
                                        <p:cTn id="65" dur="1" fill="hold">
                                          <p:stCondLst>
                                            <p:cond delay="0"/>
                                          </p:stCondLst>
                                        </p:cTn>
                                        <p:tgtEl>
                                          <p:spTgt spid="430101"/>
                                        </p:tgtEl>
                                        <p:attrNameLst>
                                          <p:attrName>style.visibility</p:attrName>
                                        </p:attrNameLst>
                                      </p:cBhvr>
                                      <p:to>
                                        <p:strVal val="visible"/>
                                      </p:to>
                                    </p:set>
                                    <p:anim calcmode="lin" valueType="num">
                                      <p:cBhvr>
                                        <p:cTn id="66" dur="1000" fill="hold"/>
                                        <p:tgtEl>
                                          <p:spTgt spid="430101"/>
                                        </p:tgtEl>
                                        <p:attrNameLst>
                                          <p:attrName>ppt_w</p:attrName>
                                        </p:attrNameLst>
                                      </p:cBhvr>
                                      <p:tavLst>
                                        <p:tav tm="0">
                                          <p:val>
                                            <p:fltVal val="0"/>
                                          </p:val>
                                        </p:tav>
                                        <p:tav tm="100000">
                                          <p:val>
                                            <p:strVal val="#ppt_w"/>
                                          </p:val>
                                        </p:tav>
                                      </p:tavLst>
                                    </p:anim>
                                    <p:anim calcmode="lin" valueType="num">
                                      <p:cBhvr>
                                        <p:cTn id="67" dur="1000" fill="hold"/>
                                        <p:tgtEl>
                                          <p:spTgt spid="430101"/>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35" presetClass="entr" presetSubtype="0" fill="hold" nodeType="clickEffect">
                                  <p:stCondLst>
                                    <p:cond delay="0"/>
                                  </p:stCondLst>
                                  <p:childTnLst>
                                    <p:set>
                                      <p:cBhvr>
                                        <p:cTn id="71" dur="1" fill="hold">
                                          <p:stCondLst>
                                            <p:cond delay="0"/>
                                          </p:stCondLst>
                                        </p:cTn>
                                        <p:tgtEl>
                                          <p:spTgt spid="430084"/>
                                        </p:tgtEl>
                                        <p:attrNameLst>
                                          <p:attrName>style.visibility</p:attrName>
                                        </p:attrNameLst>
                                      </p:cBhvr>
                                      <p:to>
                                        <p:strVal val="visible"/>
                                      </p:to>
                                    </p:set>
                                    <p:animEffect transition="in" filter="fade">
                                      <p:cBhvr>
                                        <p:cTn id="72" dur="2000"/>
                                        <p:tgtEl>
                                          <p:spTgt spid="430084"/>
                                        </p:tgtEl>
                                      </p:cBhvr>
                                    </p:animEffect>
                                    <p:anim calcmode="lin" valueType="num">
                                      <p:cBhvr>
                                        <p:cTn id="73" dur="2000" fill="hold"/>
                                        <p:tgtEl>
                                          <p:spTgt spid="430084"/>
                                        </p:tgtEl>
                                        <p:attrNameLst>
                                          <p:attrName>style.rotation</p:attrName>
                                        </p:attrNameLst>
                                      </p:cBhvr>
                                      <p:tavLst>
                                        <p:tav tm="0">
                                          <p:val>
                                            <p:fltVal val="720"/>
                                          </p:val>
                                        </p:tav>
                                        <p:tav tm="100000">
                                          <p:val>
                                            <p:fltVal val="0"/>
                                          </p:val>
                                        </p:tav>
                                      </p:tavLst>
                                    </p:anim>
                                    <p:anim calcmode="lin" valueType="num">
                                      <p:cBhvr>
                                        <p:cTn id="74" dur="2000" fill="hold"/>
                                        <p:tgtEl>
                                          <p:spTgt spid="430084"/>
                                        </p:tgtEl>
                                        <p:attrNameLst>
                                          <p:attrName>ppt_h</p:attrName>
                                        </p:attrNameLst>
                                      </p:cBhvr>
                                      <p:tavLst>
                                        <p:tav tm="0">
                                          <p:val>
                                            <p:fltVal val="0"/>
                                          </p:val>
                                        </p:tav>
                                        <p:tav tm="100000">
                                          <p:val>
                                            <p:strVal val="#ppt_h"/>
                                          </p:val>
                                        </p:tav>
                                      </p:tavLst>
                                    </p:anim>
                                    <p:anim calcmode="lin" valueType="num">
                                      <p:cBhvr>
                                        <p:cTn id="75" dur="2000" fill="hold"/>
                                        <p:tgtEl>
                                          <p:spTgt spid="430084"/>
                                        </p:tgtEl>
                                        <p:attrNameLst>
                                          <p:attrName>ppt_w</p:attrName>
                                        </p:attrNameLst>
                                      </p:cBhvr>
                                      <p:tavLst>
                                        <p:tav tm="0">
                                          <p:val>
                                            <p:fltVal val="0"/>
                                          </p:val>
                                        </p:tav>
                                        <p:tav tm="100000">
                                          <p:val>
                                            <p:strVal val="#ppt_w"/>
                                          </p:val>
                                        </p:tav>
                                      </p:tavLst>
                                    </p:anim>
                                  </p:childTnLst>
                                </p:cTn>
                              </p:par>
                              <p:par>
                                <p:cTn id="76" presetID="42" presetClass="entr" presetSubtype="0" fill="hold" grpId="0" nodeType="withEffect">
                                  <p:stCondLst>
                                    <p:cond delay="1000"/>
                                  </p:stCondLst>
                                  <p:childTnLst>
                                    <p:set>
                                      <p:cBhvr>
                                        <p:cTn id="77" dur="1" fill="hold">
                                          <p:stCondLst>
                                            <p:cond delay="0"/>
                                          </p:stCondLst>
                                        </p:cTn>
                                        <p:tgtEl>
                                          <p:spTgt spid="430085"/>
                                        </p:tgtEl>
                                        <p:attrNameLst>
                                          <p:attrName>style.visibility</p:attrName>
                                        </p:attrNameLst>
                                      </p:cBhvr>
                                      <p:to>
                                        <p:strVal val="visible"/>
                                      </p:to>
                                    </p:set>
                                    <p:animEffect transition="in" filter="fade">
                                      <p:cBhvr>
                                        <p:cTn id="78" dur="1000"/>
                                        <p:tgtEl>
                                          <p:spTgt spid="430085"/>
                                        </p:tgtEl>
                                      </p:cBhvr>
                                    </p:animEffect>
                                    <p:anim calcmode="lin" valueType="num">
                                      <p:cBhvr>
                                        <p:cTn id="79" dur="1000" fill="hold"/>
                                        <p:tgtEl>
                                          <p:spTgt spid="430085"/>
                                        </p:tgtEl>
                                        <p:attrNameLst>
                                          <p:attrName>ppt_x</p:attrName>
                                        </p:attrNameLst>
                                      </p:cBhvr>
                                      <p:tavLst>
                                        <p:tav tm="0">
                                          <p:val>
                                            <p:strVal val="#ppt_x"/>
                                          </p:val>
                                        </p:tav>
                                        <p:tav tm="100000">
                                          <p:val>
                                            <p:strVal val="#ppt_x"/>
                                          </p:val>
                                        </p:tav>
                                      </p:tavLst>
                                    </p:anim>
                                    <p:anim calcmode="lin" valueType="num">
                                      <p:cBhvr>
                                        <p:cTn id="80" dur="1000" fill="hold"/>
                                        <p:tgtEl>
                                          <p:spTgt spid="4300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5" grpId="0"/>
      <p:bldP spid="430089" grpId="0"/>
      <p:bldP spid="430090" grpId="0"/>
      <p:bldP spid="430091" grpId="0"/>
      <p:bldP spid="430094" grpId="0"/>
      <p:bldP spid="430095" grpId="0"/>
      <p:bldP spid="430096" grpId="0"/>
      <p:bldP spid="430098" grpId="0"/>
      <p:bldP spid="43010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65300" y="639763"/>
            <a:ext cx="5613400" cy="944562"/>
          </a:xfrm>
        </p:spPr>
        <p:txBody>
          <a:bodyPr/>
          <a:lstStyle/>
          <a:p>
            <a:pPr eaLnBrk="1" hangingPunct="1"/>
            <a:r>
              <a:rPr lang="en-US" sz="4000" b="1" i="1" smtClean="0">
                <a:latin typeface="Arial" charset="0"/>
              </a:rPr>
              <a:t>Government Regulation</a:t>
            </a:r>
          </a:p>
        </p:txBody>
      </p:sp>
      <p:sp>
        <p:nvSpPr>
          <p:cNvPr id="70659" name="Rectangle 3"/>
          <p:cNvSpPr>
            <a:spLocks noGrp="1" noChangeArrowheads="1"/>
          </p:cNvSpPr>
          <p:nvPr>
            <p:ph type="body" idx="1"/>
          </p:nvPr>
        </p:nvSpPr>
        <p:spPr>
          <a:xfrm>
            <a:off x="4495800" y="1676400"/>
            <a:ext cx="3962400" cy="1905000"/>
          </a:xfrm>
        </p:spPr>
        <p:txBody>
          <a:bodyPr/>
          <a:lstStyle/>
          <a:p>
            <a:pPr algn="ctr" eaLnBrk="1" hangingPunct="1">
              <a:buFontTx/>
              <a:buNone/>
            </a:pPr>
            <a:r>
              <a:rPr lang="en-US" smtClean="0">
                <a:latin typeface="Arial" charset="0"/>
              </a:rPr>
              <a:t>The government</a:t>
            </a:r>
          </a:p>
          <a:p>
            <a:pPr algn="ctr" eaLnBrk="1" hangingPunct="1">
              <a:buFontTx/>
              <a:buNone/>
            </a:pPr>
            <a:r>
              <a:rPr lang="en-US" smtClean="0">
                <a:latin typeface="Arial" charset="0"/>
              </a:rPr>
              <a:t>regulates chemicals</a:t>
            </a:r>
          </a:p>
          <a:p>
            <a:pPr algn="ctr" eaLnBrk="1" hangingPunct="1">
              <a:buFontTx/>
              <a:buNone/>
            </a:pPr>
            <a:r>
              <a:rPr lang="en-US" smtClean="0">
                <a:latin typeface="Arial" charset="0"/>
              </a:rPr>
              <a:t>to protect the…</a:t>
            </a:r>
            <a:endParaRPr lang="en-US" b="1" smtClean="0">
              <a:latin typeface="Arial" charset="0"/>
            </a:endParaRPr>
          </a:p>
        </p:txBody>
      </p:sp>
      <p:pic>
        <p:nvPicPr>
          <p:cNvPr id="562180" name="Picture 4" descr="steel worker"/>
          <p:cNvPicPr>
            <a:picLocks noChangeAspect="1" noChangeArrowheads="1"/>
          </p:cNvPicPr>
          <p:nvPr/>
        </p:nvPicPr>
        <p:blipFill>
          <a:blip r:embed="rId3" cstate="print"/>
          <a:srcRect/>
          <a:stretch>
            <a:fillRect/>
          </a:stretch>
        </p:blipFill>
        <p:spPr bwMode="auto">
          <a:xfrm>
            <a:off x="2179638" y="1905000"/>
            <a:ext cx="1706562" cy="1760538"/>
          </a:xfrm>
          <a:prstGeom prst="rect">
            <a:avLst/>
          </a:prstGeom>
          <a:noFill/>
          <a:ln w="9525">
            <a:noFill/>
            <a:miter lim="800000"/>
            <a:headEnd/>
            <a:tailEnd/>
          </a:ln>
        </p:spPr>
      </p:pic>
      <p:sp>
        <p:nvSpPr>
          <p:cNvPr id="562181" name="Rectangle 5"/>
          <p:cNvSpPr>
            <a:spLocks noChangeArrowheads="1"/>
          </p:cNvSpPr>
          <p:nvPr/>
        </p:nvSpPr>
        <p:spPr bwMode="auto">
          <a:xfrm>
            <a:off x="655638" y="2971800"/>
            <a:ext cx="1524000" cy="609600"/>
          </a:xfrm>
          <a:prstGeom prst="rect">
            <a:avLst/>
          </a:prstGeom>
          <a:noFill/>
          <a:ln w="9525">
            <a:noFill/>
            <a:miter lim="800000"/>
            <a:headEnd/>
            <a:tailEnd/>
          </a:ln>
        </p:spPr>
        <p:txBody>
          <a:bodyPr/>
          <a:lstStyle/>
          <a:p>
            <a:pPr marL="342900" indent="-342900">
              <a:spcBef>
                <a:spcPct val="20000"/>
              </a:spcBef>
            </a:pPr>
            <a:r>
              <a:rPr lang="en-US" sz="3200"/>
              <a:t>OSHA</a:t>
            </a:r>
          </a:p>
        </p:txBody>
      </p:sp>
      <p:sp>
        <p:nvSpPr>
          <p:cNvPr id="562182" name="Rectangle 6"/>
          <p:cNvSpPr>
            <a:spLocks noChangeArrowheads="1"/>
          </p:cNvSpPr>
          <p:nvPr/>
        </p:nvSpPr>
        <p:spPr bwMode="auto">
          <a:xfrm>
            <a:off x="579438" y="2438400"/>
            <a:ext cx="1676400" cy="609600"/>
          </a:xfrm>
          <a:prstGeom prst="rect">
            <a:avLst/>
          </a:prstGeom>
          <a:noFill/>
          <a:ln w="9525">
            <a:noFill/>
            <a:miter lim="800000"/>
            <a:headEnd/>
            <a:tailEnd/>
          </a:ln>
        </p:spPr>
        <p:txBody>
          <a:bodyPr/>
          <a:lstStyle/>
          <a:p>
            <a:pPr marL="342900" indent="-342900">
              <a:spcBef>
                <a:spcPct val="20000"/>
              </a:spcBef>
            </a:pPr>
            <a:r>
              <a:rPr lang="en-US" sz="3200" b="1"/>
              <a:t>worker</a:t>
            </a:r>
          </a:p>
        </p:txBody>
      </p:sp>
      <p:pic>
        <p:nvPicPr>
          <p:cNvPr id="562183" name="Picture 7" descr="shopper"/>
          <p:cNvPicPr>
            <a:picLocks noChangeAspect="1" noChangeArrowheads="1"/>
          </p:cNvPicPr>
          <p:nvPr/>
        </p:nvPicPr>
        <p:blipFill>
          <a:blip r:embed="rId4" cstate="print"/>
          <a:srcRect/>
          <a:stretch>
            <a:fillRect/>
          </a:stretch>
        </p:blipFill>
        <p:spPr bwMode="auto">
          <a:xfrm>
            <a:off x="6629400" y="3124200"/>
            <a:ext cx="1860550" cy="2422525"/>
          </a:xfrm>
          <a:prstGeom prst="rect">
            <a:avLst/>
          </a:prstGeom>
          <a:noFill/>
          <a:ln w="9525">
            <a:noFill/>
            <a:miter lim="800000"/>
            <a:headEnd/>
            <a:tailEnd/>
          </a:ln>
        </p:spPr>
      </p:pic>
      <p:sp>
        <p:nvSpPr>
          <p:cNvPr id="562184" name="Rectangle 8"/>
          <p:cNvSpPr>
            <a:spLocks noChangeArrowheads="1"/>
          </p:cNvSpPr>
          <p:nvPr/>
        </p:nvSpPr>
        <p:spPr bwMode="auto">
          <a:xfrm>
            <a:off x="5029200" y="3962400"/>
            <a:ext cx="1447800" cy="2362200"/>
          </a:xfrm>
          <a:prstGeom prst="rect">
            <a:avLst/>
          </a:prstGeom>
          <a:noFill/>
          <a:ln w="9525">
            <a:noFill/>
            <a:miter lim="800000"/>
            <a:headEnd/>
            <a:tailEnd/>
          </a:ln>
        </p:spPr>
        <p:txBody>
          <a:bodyPr/>
          <a:lstStyle/>
          <a:p>
            <a:pPr marL="342900" indent="-342900" algn="ctr">
              <a:spcBef>
                <a:spcPct val="20000"/>
              </a:spcBef>
            </a:pPr>
            <a:r>
              <a:rPr lang="en-US" sz="3200"/>
              <a:t>FDA</a:t>
            </a:r>
          </a:p>
          <a:p>
            <a:pPr marL="342900" indent="-342900" algn="ctr">
              <a:spcBef>
                <a:spcPct val="20000"/>
              </a:spcBef>
            </a:pPr>
            <a:r>
              <a:rPr lang="en-US" sz="3200"/>
              <a:t>USDA</a:t>
            </a:r>
          </a:p>
          <a:p>
            <a:pPr marL="342900" indent="-342900" algn="ctr">
              <a:spcBef>
                <a:spcPct val="20000"/>
              </a:spcBef>
            </a:pPr>
            <a:r>
              <a:rPr lang="en-US" sz="3200"/>
              <a:t>FAA</a:t>
            </a:r>
          </a:p>
          <a:p>
            <a:pPr marL="342900" indent="-342900" algn="ctr">
              <a:spcBef>
                <a:spcPct val="20000"/>
              </a:spcBef>
            </a:pPr>
            <a:r>
              <a:rPr lang="en-US" sz="3200"/>
              <a:t>CPSC</a:t>
            </a:r>
          </a:p>
        </p:txBody>
      </p:sp>
      <p:sp>
        <p:nvSpPr>
          <p:cNvPr id="562185" name="Rectangle 9"/>
          <p:cNvSpPr>
            <a:spLocks noChangeArrowheads="1"/>
          </p:cNvSpPr>
          <p:nvPr/>
        </p:nvSpPr>
        <p:spPr bwMode="auto">
          <a:xfrm>
            <a:off x="6629400" y="5638800"/>
            <a:ext cx="2133600" cy="609600"/>
          </a:xfrm>
          <a:prstGeom prst="rect">
            <a:avLst/>
          </a:prstGeom>
          <a:noFill/>
          <a:ln w="9525">
            <a:noFill/>
            <a:miter lim="800000"/>
            <a:headEnd/>
            <a:tailEnd/>
          </a:ln>
        </p:spPr>
        <p:txBody>
          <a:bodyPr/>
          <a:lstStyle/>
          <a:p>
            <a:pPr marL="342900" indent="-342900">
              <a:spcBef>
                <a:spcPct val="20000"/>
              </a:spcBef>
            </a:pPr>
            <a:r>
              <a:rPr lang="en-US" sz="3200" b="1"/>
              <a:t>consumer</a:t>
            </a:r>
          </a:p>
        </p:txBody>
      </p:sp>
      <p:sp>
        <p:nvSpPr>
          <p:cNvPr id="562186" name="Tree" descr="pine tree"/>
          <p:cNvSpPr>
            <a:spLocks noEditPoints="1" noChangeArrowheads="1"/>
          </p:cNvSpPr>
          <p:nvPr/>
        </p:nvSpPr>
        <p:spPr bwMode="auto">
          <a:xfrm>
            <a:off x="2838450" y="4343400"/>
            <a:ext cx="1809750" cy="180975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562187" name="Rectangle 11"/>
          <p:cNvSpPr>
            <a:spLocks noChangeArrowheads="1"/>
          </p:cNvSpPr>
          <p:nvPr/>
        </p:nvSpPr>
        <p:spPr bwMode="auto">
          <a:xfrm>
            <a:off x="1295400" y="5029200"/>
            <a:ext cx="1066800" cy="685800"/>
          </a:xfrm>
          <a:prstGeom prst="rect">
            <a:avLst/>
          </a:prstGeom>
          <a:noFill/>
          <a:ln w="9525">
            <a:noFill/>
            <a:miter lim="800000"/>
            <a:headEnd/>
            <a:tailEnd/>
          </a:ln>
        </p:spPr>
        <p:txBody>
          <a:bodyPr/>
          <a:lstStyle/>
          <a:p>
            <a:pPr marL="342900" indent="-342900">
              <a:spcBef>
                <a:spcPct val="20000"/>
              </a:spcBef>
            </a:pPr>
            <a:r>
              <a:rPr lang="en-US" sz="3200"/>
              <a:t>EPA</a:t>
            </a:r>
          </a:p>
        </p:txBody>
      </p:sp>
      <p:sp>
        <p:nvSpPr>
          <p:cNvPr id="562188" name="Rectangle 12"/>
          <p:cNvSpPr>
            <a:spLocks noChangeArrowheads="1"/>
          </p:cNvSpPr>
          <p:nvPr/>
        </p:nvSpPr>
        <p:spPr bwMode="auto">
          <a:xfrm>
            <a:off x="609600" y="4495800"/>
            <a:ext cx="2667000" cy="609600"/>
          </a:xfrm>
          <a:prstGeom prst="rect">
            <a:avLst/>
          </a:prstGeom>
          <a:noFill/>
          <a:ln w="9525">
            <a:noFill/>
            <a:miter lim="800000"/>
            <a:headEnd/>
            <a:tailEnd/>
          </a:ln>
        </p:spPr>
        <p:txBody>
          <a:bodyPr/>
          <a:lstStyle/>
          <a:p>
            <a:pPr marL="342900" indent="-342900">
              <a:spcBef>
                <a:spcPct val="20000"/>
              </a:spcBef>
            </a:pPr>
            <a:r>
              <a:rPr lang="en-US" sz="3200" b="1"/>
              <a:t>environment</a:t>
            </a:r>
          </a:p>
        </p:txBody>
      </p:sp>
      <p:sp>
        <p:nvSpPr>
          <p:cNvPr id="70669" name="AutoShape 14">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additive="base">
                                        <p:cTn id="7" dur="1000" fill="hold"/>
                                        <p:tgtEl>
                                          <p:spTgt spid="562182"/>
                                        </p:tgtEl>
                                        <p:attrNameLst>
                                          <p:attrName>ppt_x</p:attrName>
                                        </p:attrNameLst>
                                      </p:cBhvr>
                                      <p:tavLst>
                                        <p:tav tm="0">
                                          <p:val>
                                            <p:strVal val="0-#ppt_w/2"/>
                                          </p:val>
                                        </p:tav>
                                        <p:tav tm="100000">
                                          <p:val>
                                            <p:strVal val="#ppt_x"/>
                                          </p:val>
                                        </p:tav>
                                      </p:tavLst>
                                    </p:anim>
                                    <p:anim calcmode="lin" valueType="num">
                                      <p:cBhvr additive="base">
                                        <p:cTn id="8" dur="1000" fill="hold"/>
                                        <p:tgtEl>
                                          <p:spTgt spid="56218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nodeType="afterEffect">
                                  <p:stCondLst>
                                    <p:cond delay="3000"/>
                                  </p:stCondLst>
                                  <p:childTnLst>
                                    <p:set>
                                      <p:cBhvr>
                                        <p:cTn id="11" dur="1" fill="hold">
                                          <p:stCondLst>
                                            <p:cond delay="0"/>
                                          </p:stCondLst>
                                        </p:cTn>
                                        <p:tgtEl>
                                          <p:spTgt spid="562180"/>
                                        </p:tgtEl>
                                        <p:attrNameLst>
                                          <p:attrName>style.visibility</p:attrName>
                                        </p:attrNameLst>
                                      </p:cBhvr>
                                      <p:to>
                                        <p:strVal val="visible"/>
                                      </p:to>
                                    </p:set>
                                    <p:anim calcmode="lin" valueType="num">
                                      <p:cBhvr>
                                        <p:cTn id="12" dur="1000" fill="hold"/>
                                        <p:tgtEl>
                                          <p:spTgt spid="562180"/>
                                        </p:tgtEl>
                                        <p:attrNameLst>
                                          <p:attrName>ppt_w</p:attrName>
                                        </p:attrNameLst>
                                      </p:cBhvr>
                                      <p:tavLst>
                                        <p:tav tm="0">
                                          <p:val>
                                            <p:fltVal val="0"/>
                                          </p:val>
                                        </p:tav>
                                        <p:tav tm="100000">
                                          <p:val>
                                            <p:strVal val="#ppt_w"/>
                                          </p:val>
                                        </p:tav>
                                      </p:tavLst>
                                    </p:anim>
                                    <p:anim calcmode="lin" valueType="num">
                                      <p:cBhvr>
                                        <p:cTn id="13" dur="1000" fill="hold"/>
                                        <p:tgtEl>
                                          <p:spTgt spid="56218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62181"/>
                                        </p:tgtEl>
                                        <p:attrNameLst>
                                          <p:attrName>style.visibility</p:attrName>
                                        </p:attrNameLst>
                                      </p:cBhvr>
                                      <p:to>
                                        <p:strVal val="visible"/>
                                      </p:to>
                                    </p:set>
                                    <p:animEffect transition="in" filter="dissolve">
                                      <p:cBhvr>
                                        <p:cTn id="18" dur="1000"/>
                                        <p:tgtEl>
                                          <p:spTgt spid="56218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62188"/>
                                        </p:tgtEl>
                                        <p:attrNameLst>
                                          <p:attrName>style.visibility</p:attrName>
                                        </p:attrNameLst>
                                      </p:cBhvr>
                                      <p:to>
                                        <p:strVal val="visible"/>
                                      </p:to>
                                    </p:set>
                                    <p:anim calcmode="lin" valueType="num">
                                      <p:cBhvr additive="base">
                                        <p:cTn id="23" dur="1000" fill="hold"/>
                                        <p:tgtEl>
                                          <p:spTgt spid="562188"/>
                                        </p:tgtEl>
                                        <p:attrNameLst>
                                          <p:attrName>ppt_x</p:attrName>
                                        </p:attrNameLst>
                                      </p:cBhvr>
                                      <p:tavLst>
                                        <p:tav tm="0">
                                          <p:val>
                                            <p:strVal val="0-#ppt_w/2"/>
                                          </p:val>
                                        </p:tav>
                                        <p:tav tm="100000">
                                          <p:val>
                                            <p:strVal val="#ppt_x"/>
                                          </p:val>
                                        </p:tav>
                                      </p:tavLst>
                                    </p:anim>
                                    <p:anim calcmode="lin" valueType="num">
                                      <p:cBhvr additive="base">
                                        <p:cTn id="24" dur="1000" fill="hold"/>
                                        <p:tgtEl>
                                          <p:spTgt spid="562188"/>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3" presetClass="entr" presetSubtype="16" fill="hold" grpId="0" nodeType="afterEffect">
                                  <p:stCondLst>
                                    <p:cond delay="3000"/>
                                  </p:stCondLst>
                                  <p:childTnLst>
                                    <p:set>
                                      <p:cBhvr>
                                        <p:cTn id="27" dur="1" fill="hold">
                                          <p:stCondLst>
                                            <p:cond delay="0"/>
                                          </p:stCondLst>
                                        </p:cTn>
                                        <p:tgtEl>
                                          <p:spTgt spid="562186"/>
                                        </p:tgtEl>
                                        <p:attrNameLst>
                                          <p:attrName>style.visibility</p:attrName>
                                        </p:attrNameLst>
                                      </p:cBhvr>
                                      <p:to>
                                        <p:strVal val="visible"/>
                                      </p:to>
                                    </p:set>
                                    <p:anim calcmode="lin" valueType="num">
                                      <p:cBhvr>
                                        <p:cTn id="28" dur="1000" fill="hold"/>
                                        <p:tgtEl>
                                          <p:spTgt spid="562186"/>
                                        </p:tgtEl>
                                        <p:attrNameLst>
                                          <p:attrName>ppt_w</p:attrName>
                                        </p:attrNameLst>
                                      </p:cBhvr>
                                      <p:tavLst>
                                        <p:tav tm="0">
                                          <p:val>
                                            <p:fltVal val="0"/>
                                          </p:val>
                                        </p:tav>
                                        <p:tav tm="100000">
                                          <p:val>
                                            <p:strVal val="#ppt_w"/>
                                          </p:val>
                                        </p:tav>
                                      </p:tavLst>
                                    </p:anim>
                                    <p:anim calcmode="lin" valueType="num">
                                      <p:cBhvr>
                                        <p:cTn id="29" dur="1000" fill="hold"/>
                                        <p:tgtEl>
                                          <p:spTgt spid="56218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62187"/>
                                        </p:tgtEl>
                                        <p:attrNameLst>
                                          <p:attrName>style.visibility</p:attrName>
                                        </p:attrNameLst>
                                      </p:cBhvr>
                                      <p:to>
                                        <p:strVal val="visible"/>
                                      </p:to>
                                    </p:set>
                                    <p:animEffect transition="in" filter="dissolve">
                                      <p:cBhvr>
                                        <p:cTn id="34" dur="1000"/>
                                        <p:tgtEl>
                                          <p:spTgt spid="56218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62185"/>
                                        </p:tgtEl>
                                        <p:attrNameLst>
                                          <p:attrName>style.visibility</p:attrName>
                                        </p:attrNameLst>
                                      </p:cBhvr>
                                      <p:to>
                                        <p:strVal val="visible"/>
                                      </p:to>
                                    </p:set>
                                    <p:anim calcmode="lin" valueType="num">
                                      <p:cBhvr additive="base">
                                        <p:cTn id="39" dur="1000" fill="hold"/>
                                        <p:tgtEl>
                                          <p:spTgt spid="562185"/>
                                        </p:tgtEl>
                                        <p:attrNameLst>
                                          <p:attrName>ppt_x</p:attrName>
                                        </p:attrNameLst>
                                      </p:cBhvr>
                                      <p:tavLst>
                                        <p:tav tm="0">
                                          <p:val>
                                            <p:strVal val="1+#ppt_w/2"/>
                                          </p:val>
                                        </p:tav>
                                        <p:tav tm="100000">
                                          <p:val>
                                            <p:strVal val="#ppt_x"/>
                                          </p:val>
                                        </p:tav>
                                      </p:tavLst>
                                    </p:anim>
                                    <p:anim calcmode="lin" valueType="num">
                                      <p:cBhvr additive="base">
                                        <p:cTn id="40" dur="1000" fill="hold"/>
                                        <p:tgtEl>
                                          <p:spTgt spid="562185"/>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7" presetClass="entr" presetSubtype="2" fill="hold" nodeType="afterEffect">
                                  <p:stCondLst>
                                    <p:cond delay="3000"/>
                                  </p:stCondLst>
                                  <p:childTnLst>
                                    <p:set>
                                      <p:cBhvr>
                                        <p:cTn id="43" dur="1" fill="hold">
                                          <p:stCondLst>
                                            <p:cond delay="0"/>
                                          </p:stCondLst>
                                        </p:cTn>
                                        <p:tgtEl>
                                          <p:spTgt spid="562183"/>
                                        </p:tgtEl>
                                        <p:attrNameLst>
                                          <p:attrName>style.visibility</p:attrName>
                                        </p:attrNameLst>
                                      </p:cBhvr>
                                      <p:to>
                                        <p:strVal val="visible"/>
                                      </p:to>
                                    </p:set>
                                    <p:anim calcmode="lin" valueType="num">
                                      <p:cBhvr additive="base">
                                        <p:cTn id="44" dur="5000" fill="hold"/>
                                        <p:tgtEl>
                                          <p:spTgt spid="562183"/>
                                        </p:tgtEl>
                                        <p:attrNameLst>
                                          <p:attrName>ppt_x</p:attrName>
                                        </p:attrNameLst>
                                      </p:cBhvr>
                                      <p:tavLst>
                                        <p:tav tm="0">
                                          <p:val>
                                            <p:strVal val="1+#ppt_w/2"/>
                                          </p:val>
                                        </p:tav>
                                        <p:tav tm="100000">
                                          <p:val>
                                            <p:strVal val="#ppt_x"/>
                                          </p:val>
                                        </p:tav>
                                      </p:tavLst>
                                    </p:anim>
                                    <p:anim calcmode="lin" valueType="num">
                                      <p:cBhvr additive="base">
                                        <p:cTn id="45" dur="5000" fill="hold"/>
                                        <p:tgtEl>
                                          <p:spTgt spid="56218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62184"/>
                                        </p:tgtEl>
                                        <p:attrNameLst>
                                          <p:attrName>style.visibility</p:attrName>
                                        </p:attrNameLst>
                                      </p:cBhvr>
                                      <p:to>
                                        <p:strVal val="visible"/>
                                      </p:to>
                                    </p:set>
                                    <p:animEffect transition="in" filter="dissolve">
                                      <p:cBhvr>
                                        <p:cTn id="50" dur="1000"/>
                                        <p:tgtEl>
                                          <p:spTgt spid="562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1" grpId="0"/>
      <p:bldP spid="562182" grpId="0"/>
      <p:bldP spid="562184" grpId="0"/>
      <p:bldP spid="562185" grpId="0"/>
      <p:bldP spid="562186" grpId="0" animBg="1"/>
      <p:bldP spid="562187" grpId="0"/>
      <p:bldP spid="56218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latin typeface="Arial" charset="0"/>
              </a:rPr>
              <a:t>Thalidomide</a:t>
            </a:r>
          </a:p>
        </p:txBody>
      </p:sp>
      <p:sp>
        <p:nvSpPr>
          <p:cNvPr id="71683" name="Rectangle 3"/>
          <p:cNvSpPr>
            <a:spLocks noGrp="1" noChangeArrowheads="1"/>
          </p:cNvSpPr>
          <p:nvPr>
            <p:ph type="body" idx="1"/>
          </p:nvPr>
        </p:nvSpPr>
        <p:spPr/>
        <p:txBody>
          <a:bodyPr/>
          <a:lstStyle/>
          <a:p>
            <a:pPr eaLnBrk="1" hangingPunct="1"/>
            <a:r>
              <a:rPr lang="en-US" sz="2800" smtClean="0">
                <a:latin typeface="Arial" charset="0"/>
              </a:rPr>
              <a:t>Prescription drug for morning sickness</a:t>
            </a:r>
          </a:p>
          <a:p>
            <a:pPr eaLnBrk="1" hangingPunct="1"/>
            <a:r>
              <a:rPr lang="en-US" sz="2800" smtClean="0">
                <a:latin typeface="Arial" charset="0"/>
              </a:rPr>
              <a:t>Drug can be made in two ways</a:t>
            </a:r>
          </a:p>
          <a:p>
            <a:pPr lvl="1" eaLnBrk="1" hangingPunct="1"/>
            <a:r>
              <a:rPr lang="en-US" sz="2400" smtClean="0">
                <a:latin typeface="Arial" charset="0"/>
              </a:rPr>
              <a:t>Put together same material in more than one way.</a:t>
            </a:r>
          </a:p>
          <a:p>
            <a:pPr lvl="2" eaLnBrk="1" hangingPunct="1"/>
            <a:r>
              <a:rPr lang="en-US" sz="2000" smtClean="0">
                <a:latin typeface="Arial" charset="0"/>
              </a:rPr>
              <a:t>A = “good” drug (stops morning sickness) </a:t>
            </a:r>
          </a:p>
          <a:p>
            <a:pPr lvl="2" eaLnBrk="1" hangingPunct="1"/>
            <a:r>
              <a:rPr lang="en-US" sz="2000" smtClean="0">
                <a:latin typeface="Arial" charset="0"/>
              </a:rPr>
              <a:t>B = “bad” drug (birth defects)</a:t>
            </a:r>
          </a:p>
          <a:p>
            <a:pPr eaLnBrk="1" hangingPunct="1"/>
            <a:r>
              <a:rPr lang="en-US" sz="2800" smtClean="0">
                <a:latin typeface="Arial" charset="0"/>
              </a:rPr>
              <a:t>Side-effect from “bad” drug</a:t>
            </a:r>
          </a:p>
          <a:p>
            <a:pPr lvl="1" eaLnBrk="1" hangingPunct="1"/>
            <a:r>
              <a:rPr lang="en-US" sz="2400" smtClean="0">
                <a:latin typeface="Arial" charset="0"/>
              </a:rPr>
              <a:t>Stopped development in fetus</a:t>
            </a:r>
          </a:p>
          <a:p>
            <a:pPr lvl="2" eaLnBrk="1" hangingPunct="1"/>
            <a:r>
              <a:rPr lang="en-US" sz="2000" smtClean="0">
                <a:latin typeface="Arial" charset="0"/>
              </a:rPr>
              <a:t>Short arms; “flipper-babies”</a:t>
            </a:r>
          </a:p>
          <a:p>
            <a:pPr lvl="2" eaLnBrk="1" hangingPunct="1">
              <a:buFontTx/>
              <a:buNone/>
            </a:pPr>
            <a:endParaRPr lang="en-US" sz="2000" smtClean="0">
              <a:latin typeface="Arial" charset="0"/>
            </a:endParaRPr>
          </a:p>
          <a:p>
            <a:pPr lvl="2" eaLnBrk="1" hangingPunct="1"/>
            <a:endParaRPr lang="en-US" sz="2000" smtClean="0">
              <a:latin typeface="Arial" charset="0"/>
            </a:endParaRPr>
          </a:p>
        </p:txBody>
      </p:sp>
      <p:pic>
        <p:nvPicPr>
          <p:cNvPr id="71684" name="Picture 4" descr="thalidomide"/>
          <p:cNvPicPr>
            <a:picLocks noChangeAspect="1" noChangeArrowheads="1"/>
          </p:cNvPicPr>
          <p:nvPr/>
        </p:nvPicPr>
        <p:blipFill>
          <a:blip r:embed="rId3" cstate="print"/>
          <a:srcRect/>
          <a:stretch>
            <a:fillRect/>
          </a:stretch>
        </p:blipFill>
        <p:spPr bwMode="auto">
          <a:xfrm>
            <a:off x="838200" y="609600"/>
            <a:ext cx="1600200" cy="1160463"/>
          </a:xfrm>
          <a:prstGeom prst="rect">
            <a:avLst/>
          </a:prstGeom>
          <a:noFill/>
          <a:ln w="9525">
            <a:solidFill>
              <a:schemeClr val="tx1"/>
            </a:solidFill>
            <a:miter lim="800000"/>
            <a:headEnd/>
            <a:tailEnd/>
          </a:ln>
        </p:spPr>
      </p:pic>
      <p:pic>
        <p:nvPicPr>
          <p:cNvPr id="432133" name="Picture 5" descr="thalidomide child"/>
          <p:cNvPicPr>
            <a:picLocks noChangeAspect="1" noChangeArrowheads="1"/>
          </p:cNvPicPr>
          <p:nvPr/>
        </p:nvPicPr>
        <p:blipFill>
          <a:blip r:embed="rId4" cstate="print"/>
          <a:srcRect/>
          <a:stretch>
            <a:fillRect/>
          </a:stretch>
        </p:blipFill>
        <p:spPr bwMode="auto">
          <a:xfrm>
            <a:off x="5943600" y="3962400"/>
            <a:ext cx="2514600" cy="2497138"/>
          </a:xfrm>
          <a:prstGeom prst="rect">
            <a:avLst/>
          </a:prstGeom>
          <a:noFill/>
          <a:ln w="9525">
            <a:solidFill>
              <a:schemeClr val="tx1"/>
            </a:solidFill>
            <a:miter lim="800000"/>
            <a:headEnd/>
            <a:tailEnd/>
          </a:ln>
        </p:spPr>
      </p:pic>
      <p:sp>
        <p:nvSpPr>
          <p:cNvPr id="71686" name="AutoShape 8">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1687" name="Rectangle 9">
            <a:hlinkClick r:id="rId6" tooltip="Wikipedia -  T H A L I D O M I D E"/>
          </p:cNvPr>
          <p:cNvSpPr>
            <a:spLocks noChangeArrowheads="1"/>
          </p:cNvSpPr>
          <p:nvPr/>
        </p:nvSpPr>
        <p:spPr bwMode="auto">
          <a:xfrm>
            <a:off x="2971800" y="914400"/>
            <a:ext cx="3179763" cy="566738"/>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32133"/>
                                        </p:tgtEl>
                                        <p:attrNameLst>
                                          <p:attrName>style.visibility</p:attrName>
                                        </p:attrNameLst>
                                      </p:cBhvr>
                                      <p:to>
                                        <p:strVal val="visible"/>
                                      </p:to>
                                    </p:set>
                                    <p:anim calcmode="lin" valueType="num">
                                      <p:cBhvr additive="base">
                                        <p:cTn id="7" dur="5000" fill="hold"/>
                                        <p:tgtEl>
                                          <p:spTgt spid="432133"/>
                                        </p:tgtEl>
                                        <p:attrNameLst>
                                          <p:attrName>ppt_x</p:attrName>
                                        </p:attrNameLst>
                                      </p:cBhvr>
                                      <p:tavLst>
                                        <p:tav tm="0">
                                          <p:val>
                                            <p:strVal val="#ppt_x"/>
                                          </p:val>
                                        </p:tav>
                                        <p:tav tm="100000">
                                          <p:val>
                                            <p:strVal val="#ppt_x"/>
                                          </p:val>
                                        </p:tav>
                                      </p:tavLst>
                                    </p:anim>
                                    <p:anim calcmode="lin" valueType="num">
                                      <p:cBhvr additive="base">
                                        <p:cTn id="8" dur="5000" fill="hold"/>
                                        <p:tgtEl>
                                          <p:spTgt spid="432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hlink"/>
        </a:solidFill>
        <a:effectLst/>
      </p:bgPr>
    </p:bg>
    <p:spTree>
      <p:nvGrpSpPr>
        <p:cNvPr id="1" name=""/>
        <p:cNvGrpSpPr/>
        <p:nvPr/>
      </p:nvGrpSpPr>
      <p:grpSpPr>
        <a:xfrm>
          <a:off x="0" y="0"/>
          <a:ext cx="0" cy="0"/>
          <a:chOff x="0" y="0"/>
          <a:chExt cx="0" cy="0"/>
        </a:xfrm>
      </p:grpSpPr>
      <p:sp>
        <p:nvSpPr>
          <p:cNvPr id="1331202" name="Text Box 2"/>
          <p:cNvSpPr txBox="1">
            <a:spLocks noChangeArrowheads="1"/>
          </p:cNvSpPr>
          <p:nvPr/>
        </p:nvSpPr>
        <p:spPr bwMode="auto">
          <a:xfrm>
            <a:off x="1019175" y="1638300"/>
            <a:ext cx="7086600" cy="10064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chemeClr val="bg1"/>
                </a:solidFill>
                <a:latin typeface="Arial Black" pitchFamily="34" charset="0"/>
              </a:rPr>
              <a:t>…Matter is anything that occupies space.</a:t>
            </a:r>
            <a:endParaRPr lang="en-US">
              <a:solidFill>
                <a:schemeClr val="bg1"/>
              </a:solidFill>
              <a:latin typeface="Times"/>
            </a:endParaRPr>
          </a:p>
        </p:txBody>
      </p:sp>
      <p:sp>
        <p:nvSpPr>
          <p:cNvPr id="1331203" name="Oval 3" descr="Earth &quot;Chemistry with a purpose&quot;"/>
          <p:cNvSpPr>
            <a:spLocks noChangeArrowheads="1"/>
          </p:cNvSpPr>
          <p:nvPr/>
        </p:nvSpPr>
        <p:spPr bwMode="auto">
          <a:xfrm>
            <a:off x="3095625" y="3271838"/>
            <a:ext cx="2935288" cy="2935287"/>
          </a:xfrm>
          <a:prstGeom prst="ellipse">
            <a:avLst/>
          </a:prstGeom>
          <a:blipFill dpi="0" rotWithShape="1">
            <a:blip r:embed="rId3" cstate="print"/>
            <a:srcRect/>
            <a:stretch>
              <a:fillRect/>
            </a:stretch>
          </a:blipFill>
          <a:ln w="9525">
            <a:noFill/>
            <a:miter lim="800000"/>
            <a:headEnd/>
            <a:tailEnd/>
          </a:ln>
        </p:spPr>
        <p:txBody>
          <a:bodyPr wrap="none" anchor="ctr"/>
          <a:lstStyle/>
          <a:p>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31203"/>
                                        </p:tgtEl>
                                        <p:attrNameLst>
                                          <p:attrName>style.visibility</p:attrName>
                                        </p:attrNameLst>
                                      </p:cBhvr>
                                      <p:to>
                                        <p:strVal val="visible"/>
                                      </p:to>
                                    </p:set>
                                    <p:anim calcmode="lin" valueType="num">
                                      <p:cBhvr>
                                        <p:cTn id="7" dur="2000" fill="hold"/>
                                        <p:tgtEl>
                                          <p:spTgt spid="1331203"/>
                                        </p:tgtEl>
                                        <p:attrNameLst>
                                          <p:attrName>ppt_w</p:attrName>
                                        </p:attrNameLst>
                                      </p:cBhvr>
                                      <p:tavLst>
                                        <p:tav tm="0">
                                          <p:val>
                                            <p:fltVal val="0"/>
                                          </p:val>
                                        </p:tav>
                                        <p:tav tm="100000">
                                          <p:val>
                                            <p:strVal val="#ppt_w"/>
                                          </p:val>
                                        </p:tav>
                                      </p:tavLst>
                                    </p:anim>
                                    <p:anim calcmode="lin" valueType="num">
                                      <p:cBhvr>
                                        <p:cTn id="8" dur="2000" fill="hold"/>
                                        <p:tgtEl>
                                          <p:spTgt spid="1331203"/>
                                        </p:tgtEl>
                                        <p:attrNameLst>
                                          <p:attrName>ppt_h</p:attrName>
                                        </p:attrNameLst>
                                      </p:cBhvr>
                                      <p:tavLst>
                                        <p:tav tm="0">
                                          <p:val>
                                            <p:fltVal val="0"/>
                                          </p:val>
                                        </p:tav>
                                        <p:tav tm="100000">
                                          <p:val>
                                            <p:strVal val="#ppt_h"/>
                                          </p:val>
                                        </p:tav>
                                      </p:tavLst>
                                    </p:anim>
                                    <p:animEffect transition="in" filter="fade">
                                      <p:cBhvr>
                                        <p:cTn id="9" dur="2000"/>
                                        <p:tgtEl>
                                          <p:spTgt spid="133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0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latin typeface="Arial" charset="0"/>
              </a:rPr>
              <a:t>“Happy” &amp; “Sad” Balls</a:t>
            </a:r>
          </a:p>
        </p:txBody>
      </p:sp>
      <p:sp>
        <p:nvSpPr>
          <p:cNvPr id="72707" name="Rectangle 3"/>
          <p:cNvSpPr>
            <a:spLocks noGrp="1" noChangeArrowheads="1"/>
          </p:cNvSpPr>
          <p:nvPr>
            <p:ph type="body" idx="1"/>
          </p:nvPr>
        </p:nvSpPr>
        <p:spPr>
          <a:xfrm>
            <a:off x="1447800" y="2362200"/>
            <a:ext cx="2971800" cy="3581400"/>
          </a:xfrm>
        </p:spPr>
        <p:txBody>
          <a:bodyPr/>
          <a:lstStyle/>
          <a:p>
            <a:pPr eaLnBrk="1" hangingPunct="1"/>
            <a:r>
              <a:rPr lang="en-US" smtClean="0">
                <a:latin typeface="Arial" charset="0"/>
              </a:rPr>
              <a:t>Cis-isomer</a:t>
            </a:r>
          </a:p>
          <a:p>
            <a:pPr lvl="1" eaLnBrk="1" hangingPunct="1"/>
            <a:r>
              <a:rPr lang="en-US" smtClean="0">
                <a:latin typeface="Arial" charset="0"/>
              </a:rPr>
              <a:t>Sad ball</a:t>
            </a:r>
          </a:p>
          <a:p>
            <a:pPr lvl="1" eaLnBrk="1" hangingPunct="1"/>
            <a:endParaRPr lang="en-US" smtClean="0">
              <a:latin typeface="Arial" charset="0"/>
            </a:endParaRPr>
          </a:p>
          <a:p>
            <a:pPr lvl="1" eaLnBrk="1" hangingPunct="1">
              <a:buFontTx/>
              <a:buNone/>
            </a:pPr>
            <a:endParaRPr lang="en-US" smtClean="0">
              <a:latin typeface="Arial" charset="0"/>
            </a:endParaRPr>
          </a:p>
          <a:p>
            <a:pPr eaLnBrk="1" hangingPunct="1"/>
            <a:r>
              <a:rPr lang="en-US" smtClean="0">
                <a:latin typeface="Arial" charset="0"/>
              </a:rPr>
              <a:t>Trans-isomer</a:t>
            </a:r>
          </a:p>
          <a:p>
            <a:pPr lvl="1" eaLnBrk="1" hangingPunct="1"/>
            <a:r>
              <a:rPr lang="en-US" smtClean="0">
                <a:latin typeface="Arial" charset="0"/>
              </a:rPr>
              <a:t>Happy ball</a:t>
            </a:r>
          </a:p>
        </p:txBody>
      </p:sp>
      <p:sp>
        <p:nvSpPr>
          <p:cNvPr id="434180" name="AutoShape 4" descr="happy ball"/>
          <p:cNvSpPr>
            <a:spLocks noChangeArrowheads="1"/>
          </p:cNvSpPr>
          <p:nvPr/>
        </p:nvSpPr>
        <p:spPr bwMode="auto">
          <a:xfrm>
            <a:off x="5334000" y="4724400"/>
            <a:ext cx="914400" cy="914400"/>
          </a:xfrm>
          <a:prstGeom prst="smileyFace">
            <a:avLst>
              <a:gd name="adj" fmla="val 4653"/>
            </a:avLst>
          </a:prstGeom>
          <a:solidFill>
            <a:srgbClr val="FFFF00"/>
          </a:solidFill>
          <a:ln w="9525">
            <a:solidFill>
              <a:schemeClr val="tx1"/>
            </a:solidFill>
            <a:round/>
            <a:headEnd/>
            <a:tailEnd/>
          </a:ln>
        </p:spPr>
        <p:txBody>
          <a:bodyPr wrap="none" anchor="ctr"/>
          <a:lstStyle/>
          <a:p>
            <a:endParaRPr lang="en-US"/>
          </a:p>
        </p:txBody>
      </p:sp>
      <p:sp>
        <p:nvSpPr>
          <p:cNvPr id="434181" name="Line 5"/>
          <p:cNvSpPr>
            <a:spLocks noChangeShapeType="1"/>
          </p:cNvSpPr>
          <p:nvPr/>
        </p:nvSpPr>
        <p:spPr bwMode="auto">
          <a:xfrm>
            <a:off x="4953000" y="4267200"/>
            <a:ext cx="381000" cy="457200"/>
          </a:xfrm>
          <a:prstGeom prst="line">
            <a:avLst/>
          </a:prstGeom>
          <a:noFill/>
          <a:ln w="9525">
            <a:solidFill>
              <a:schemeClr val="tx1"/>
            </a:solidFill>
            <a:round/>
            <a:headEnd/>
            <a:tailEnd type="stealth" w="med" len="med"/>
          </a:ln>
        </p:spPr>
        <p:txBody>
          <a:bodyPr/>
          <a:lstStyle/>
          <a:p>
            <a:endParaRPr lang="en-US"/>
          </a:p>
        </p:txBody>
      </p:sp>
      <p:sp>
        <p:nvSpPr>
          <p:cNvPr id="434182" name="Line 6"/>
          <p:cNvSpPr>
            <a:spLocks noChangeShapeType="1"/>
          </p:cNvSpPr>
          <p:nvPr/>
        </p:nvSpPr>
        <p:spPr bwMode="auto">
          <a:xfrm>
            <a:off x="5105400" y="4191000"/>
            <a:ext cx="381000" cy="457200"/>
          </a:xfrm>
          <a:prstGeom prst="line">
            <a:avLst/>
          </a:prstGeom>
          <a:noFill/>
          <a:ln w="9525">
            <a:solidFill>
              <a:schemeClr val="tx1"/>
            </a:solidFill>
            <a:round/>
            <a:headEnd/>
            <a:tailEnd type="triangle" w="med" len="med"/>
          </a:ln>
        </p:spPr>
        <p:txBody>
          <a:bodyPr/>
          <a:lstStyle/>
          <a:p>
            <a:endParaRPr lang="en-US"/>
          </a:p>
        </p:txBody>
      </p:sp>
      <p:sp>
        <p:nvSpPr>
          <p:cNvPr id="434183" name="Line 7"/>
          <p:cNvSpPr>
            <a:spLocks noChangeShapeType="1"/>
          </p:cNvSpPr>
          <p:nvPr/>
        </p:nvSpPr>
        <p:spPr bwMode="auto">
          <a:xfrm flipV="1">
            <a:off x="6324600" y="4191000"/>
            <a:ext cx="685800" cy="838200"/>
          </a:xfrm>
          <a:prstGeom prst="line">
            <a:avLst/>
          </a:prstGeom>
          <a:noFill/>
          <a:ln w="9525">
            <a:solidFill>
              <a:schemeClr val="tx1"/>
            </a:solidFill>
            <a:round/>
            <a:headEnd/>
            <a:tailEnd type="triangle" w="med" len="med"/>
          </a:ln>
        </p:spPr>
        <p:txBody>
          <a:bodyPr/>
          <a:lstStyle/>
          <a:p>
            <a:endParaRPr lang="en-US"/>
          </a:p>
        </p:txBody>
      </p:sp>
      <p:sp>
        <p:nvSpPr>
          <p:cNvPr id="434184" name="Line 8"/>
          <p:cNvSpPr>
            <a:spLocks noChangeShapeType="1"/>
          </p:cNvSpPr>
          <p:nvPr/>
        </p:nvSpPr>
        <p:spPr bwMode="auto">
          <a:xfrm flipV="1">
            <a:off x="6553200" y="3962400"/>
            <a:ext cx="838200" cy="1066800"/>
          </a:xfrm>
          <a:prstGeom prst="line">
            <a:avLst/>
          </a:prstGeom>
          <a:noFill/>
          <a:ln w="9525">
            <a:solidFill>
              <a:schemeClr val="tx1"/>
            </a:solidFill>
            <a:round/>
            <a:headEnd/>
            <a:tailEnd type="triangle" w="med" len="med"/>
          </a:ln>
        </p:spPr>
        <p:txBody>
          <a:bodyPr/>
          <a:lstStyle/>
          <a:p>
            <a:endParaRPr lang="en-US"/>
          </a:p>
        </p:txBody>
      </p:sp>
      <p:sp>
        <p:nvSpPr>
          <p:cNvPr id="72713" name="Line 9"/>
          <p:cNvSpPr>
            <a:spLocks noChangeShapeType="1"/>
          </p:cNvSpPr>
          <p:nvPr/>
        </p:nvSpPr>
        <p:spPr bwMode="auto">
          <a:xfrm>
            <a:off x="4724400" y="5715000"/>
            <a:ext cx="2057400" cy="0"/>
          </a:xfrm>
          <a:prstGeom prst="line">
            <a:avLst/>
          </a:prstGeom>
          <a:noFill/>
          <a:ln w="76200">
            <a:solidFill>
              <a:schemeClr val="tx1"/>
            </a:solidFill>
            <a:round/>
            <a:headEnd/>
            <a:tailEnd/>
          </a:ln>
        </p:spPr>
        <p:txBody>
          <a:bodyPr/>
          <a:lstStyle/>
          <a:p>
            <a:endParaRPr lang="en-US"/>
          </a:p>
        </p:txBody>
      </p:sp>
      <p:sp>
        <p:nvSpPr>
          <p:cNvPr id="434186" name="AutoShape 10" descr="sad ball"/>
          <p:cNvSpPr>
            <a:spLocks noChangeArrowheads="1"/>
          </p:cNvSpPr>
          <p:nvPr/>
        </p:nvSpPr>
        <p:spPr bwMode="auto">
          <a:xfrm>
            <a:off x="5257800" y="2514600"/>
            <a:ext cx="914400" cy="914400"/>
          </a:xfrm>
          <a:prstGeom prst="smileyFace">
            <a:avLst>
              <a:gd name="adj" fmla="val -4653"/>
            </a:avLst>
          </a:prstGeom>
          <a:solidFill>
            <a:srgbClr val="00CCFF"/>
          </a:solidFill>
          <a:ln w="9525">
            <a:solidFill>
              <a:schemeClr val="tx1"/>
            </a:solidFill>
            <a:round/>
            <a:headEnd/>
            <a:tailEnd/>
          </a:ln>
        </p:spPr>
        <p:txBody>
          <a:bodyPr wrap="none" anchor="ctr"/>
          <a:lstStyle/>
          <a:p>
            <a:endParaRPr lang="en-US"/>
          </a:p>
        </p:txBody>
      </p:sp>
      <p:sp>
        <p:nvSpPr>
          <p:cNvPr id="434187" name="Line 11"/>
          <p:cNvSpPr>
            <a:spLocks noChangeShapeType="1"/>
          </p:cNvSpPr>
          <p:nvPr/>
        </p:nvSpPr>
        <p:spPr bwMode="auto">
          <a:xfrm>
            <a:off x="4876800" y="2057400"/>
            <a:ext cx="381000" cy="457200"/>
          </a:xfrm>
          <a:prstGeom prst="line">
            <a:avLst/>
          </a:prstGeom>
          <a:noFill/>
          <a:ln w="9525">
            <a:solidFill>
              <a:schemeClr val="tx1"/>
            </a:solidFill>
            <a:round/>
            <a:headEnd/>
            <a:tailEnd type="stealth" w="med" len="med"/>
          </a:ln>
        </p:spPr>
        <p:txBody>
          <a:bodyPr/>
          <a:lstStyle/>
          <a:p>
            <a:endParaRPr lang="en-US"/>
          </a:p>
        </p:txBody>
      </p:sp>
      <p:sp>
        <p:nvSpPr>
          <p:cNvPr id="434188" name="Line 12"/>
          <p:cNvSpPr>
            <a:spLocks noChangeShapeType="1"/>
          </p:cNvSpPr>
          <p:nvPr/>
        </p:nvSpPr>
        <p:spPr bwMode="auto">
          <a:xfrm>
            <a:off x="5029200" y="1981200"/>
            <a:ext cx="381000" cy="457200"/>
          </a:xfrm>
          <a:prstGeom prst="line">
            <a:avLst/>
          </a:prstGeom>
          <a:noFill/>
          <a:ln w="9525">
            <a:solidFill>
              <a:schemeClr val="tx1"/>
            </a:solidFill>
            <a:round/>
            <a:headEnd/>
            <a:tailEnd type="triangle" w="med" len="med"/>
          </a:ln>
        </p:spPr>
        <p:txBody>
          <a:bodyPr/>
          <a:lstStyle/>
          <a:p>
            <a:endParaRPr lang="en-US"/>
          </a:p>
        </p:txBody>
      </p:sp>
      <p:sp>
        <p:nvSpPr>
          <p:cNvPr id="72717" name="Line 13"/>
          <p:cNvSpPr>
            <a:spLocks noChangeShapeType="1"/>
          </p:cNvSpPr>
          <p:nvPr/>
        </p:nvSpPr>
        <p:spPr bwMode="auto">
          <a:xfrm>
            <a:off x="4648200" y="3505200"/>
            <a:ext cx="2057400" cy="0"/>
          </a:xfrm>
          <a:prstGeom prst="line">
            <a:avLst/>
          </a:prstGeom>
          <a:noFill/>
          <a:ln w="76200">
            <a:solidFill>
              <a:schemeClr val="tx1"/>
            </a:solidFill>
            <a:round/>
            <a:headEnd/>
            <a:tailEnd/>
          </a:ln>
        </p:spPr>
        <p:txBody>
          <a:bodyPr/>
          <a:lstStyle/>
          <a:p>
            <a:endParaRPr lang="en-US"/>
          </a:p>
        </p:txBody>
      </p:sp>
      <p:sp>
        <p:nvSpPr>
          <p:cNvPr id="72718" name="AutoShape 1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cut thruBlk="1"/>
    <p:sndAc>
      <p:stSnd>
        <p:snd r:embed="rId3" name="glas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6"/>
                                        </p:tgtEl>
                                        <p:attrNameLst>
                                          <p:attrName>style.visibility</p:attrName>
                                        </p:attrNameLst>
                                      </p:cBhvr>
                                      <p:to>
                                        <p:strVal val="visible"/>
                                      </p:to>
                                    </p:set>
                                    <p:anim calcmode="lin" valueType="num">
                                      <p:cBhvr additive="base">
                                        <p:cTn id="7" dur="500" fill="hold"/>
                                        <p:tgtEl>
                                          <p:spTgt spid="434186"/>
                                        </p:tgtEl>
                                        <p:attrNameLst>
                                          <p:attrName>ppt_x</p:attrName>
                                        </p:attrNameLst>
                                      </p:cBhvr>
                                      <p:tavLst>
                                        <p:tav tm="0">
                                          <p:val>
                                            <p:strVal val="0-#ppt_w/2"/>
                                          </p:val>
                                        </p:tav>
                                        <p:tav tm="100000">
                                          <p:val>
                                            <p:strVal val="#ppt_x"/>
                                          </p:val>
                                        </p:tav>
                                      </p:tavLst>
                                    </p:anim>
                                    <p:anim calcmode="lin" valueType="num">
                                      <p:cBhvr additive="base">
                                        <p:cTn id="8" dur="500" fill="hold"/>
                                        <p:tgtEl>
                                          <p:spTgt spid="43418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0"/>
                                        </p:tgtEl>
                                        <p:attrNameLst>
                                          <p:attrName>style.visibility</p:attrName>
                                        </p:attrNameLst>
                                      </p:cBhvr>
                                      <p:to>
                                        <p:strVal val="visible"/>
                                      </p:to>
                                    </p:set>
                                    <p:anim calcmode="lin" valueType="num">
                                      <p:cBhvr additive="base">
                                        <p:cTn id="13" dur="500" fill="hold"/>
                                        <p:tgtEl>
                                          <p:spTgt spid="434180"/>
                                        </p:tgtEl>
                                        <p:attrNameLst>
                                          <p:attrName>ppt_x</p:attrName>
                                        </p:attrNameLst>
                                      </p:cBhvr>
                                      <p:tavLst>
                                        <p:tav tm="0">
                                          <p:val>
                                            <p:strVal val="0-#ppt_w/2"/>
                                          </p:val>
                                        </p:tav>
                                        <p:tav tm="100000">
                                          <p:val>
                                            <p:strVal val="#ppt_x"/>
                                          </p:val>
                                        </p:tav>
                                      </p:tavLst>
                                    </p:anim>
                                    <p:anim calcmode="lin" valueType="num">
                                      <p:cBhvr additive="base">
                                        <p:cTn id="14" dur="500" fill="hold"/>
                                        <p:tgtEl>
                                          <p:spTgt spid="4341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whoosh.wav"/>
                                        </p:tgtEl>
                                      </p:cMediaNode>
                                    </p:audio>
                                  </p:sub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34187"/>
                                        </p:tgtEl>
                                        <p:attrNameLst>
                                          <p:attrName>style.visibility</p:attrName>
                                        </p:attrNameLst>
                                      </p:cBhvr>
                                      <p:to>
                                        <p:strVal val="visible"/>
                                      </p:to>
                                    </p:set>
                                    <p:animEffect transition="in" filter="wipe(left)">
                                      <p:cBhvr>
                                        <p:cTn id="18" dur="500"/>
                                        <p:tgtEl>
                                          <p:spTgt spid="43418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434188"/>
                                        </p:tgtEl>
                                        <p:attrNameLst>
                                          <p:attrName>style.visibility</p:attrName>
                                        </p:attrNameLst>
                                      </p:cBhvr>
                                      <p:to>
                                        <p:strVal val="visible"/>
                                      </p:to>
                                    </p:set>
                                    <p:animEffect transition="in" filter="wipe(left)">
                                      <p:cBhvr>
                                        <p:cTn id="22" dur="500"/>
                                        <p:tgtEl>
                                          <p:spTgt spid="43418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34181"/>
                                        </p:tgtEl>
                                        <p:attrNameLst>
                                          <p:attrName>style.visibility</p:attrName>
                                        </p:attrNameLst>
                                      </p:cBhvr>
                                      <p:to>
                                        <p:strVal val="visible"/>
                                      </p:to>
                                    </p:set>
                                    <p:animEffect transition="in" filter="wipe(left)">
                                      <p:cBhvr>
                                        <p:cTn id="26" dur="500"/>
                                        <p:tgtEl>
                                          <p:spTgt spid="434181"/>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434182"/>
                                        </p:tgtEl>
                                        <p:attrNameLst>
                                          <p:attrName>style.visibility</p:attrName>
                                        </p:attrNameLst>
                                      </p:cBhvr>
                                      <p:to>
                                        <p:strVal val="visible"/>
                                      </p:to>
                                    </p:set>
                                    <p:animEffect transition="in" filter="wipe(left)">
                                      <p:cBhvr>
                                        <p:cTn id="30" dur="500"/>
                                        <p:tgtEl>
                                          <p:spTgt spid="434182"/>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434183"/>
                                        </p:tgtEl>
                                        <p:attrNameLst>
                                          <p:attrName>style.visibility</p:attrName>
                                        </p:attrNameLst>
                                      </p:cBhvr>
                                      <p:to>
                                        <p:strVal val="visible"/>
                                      </p:to>
                                    </p:set>
                                    <p:animEffect transition="in" filter="wipe(left)">
                                      <p:cBhvr>
                                        <p:cTn id="34" dur="500"/>
                                        <p:tgtEl>
                                          <p:spTgt spid="434183"/>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434184"/>
                                        </p:tgtEl>
                                        <p:attrNameLst>
                                          <p:attrName>style.visibility</p:attrName>
                                        </p:attrNameLst>
                                      </p:cBhvr>
                                      <p:to>
                                        <p:strVal val="visible"/>
                                      </p:to>
                                    </p:set>
                                    <p:animEffect transition="in" filter="wipe(left)">
                                      <p:cBhvr>
                                        <p:cTn id="38" dur="500"/>
                                        <p:tgtEl>
                                          <p:spTgt spid="434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0" grpId="0" animBg="1"/>
      <p:bldP spid="434181" grpId="0" animBg="1"/>
      <p:bldP spid="434182" grpId="0" animBg="1"/>
      <p:bldP spid="434183" grpId="0" animBg="1"/>
      <p:bldP spid="434184" grpId="0" animBg="1"/>
      <p:bldP spid="434186" grpId="0" animBg="1"/>
      <p:bldP spid="434187" grpId="0" animBg="1"/>
      <p:bldP spid="4341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057400" y="0"/>
            <a:ext cx="6324600" cy="1143000"/>
          </a:xfrm>
        </p:spPr>
        <p:txBody>
          <a:bodyPr/>
          <a:lstStyle/>
          <a:p>
            <a:pPr eaLnBrk="1" hangingPunct="1"/>
            <a:r>
              <a:rPr lang="en-US" sz="3600" smtClean="0">
                <a:latin typeface="Arial" charset="0"/>
              </a:rPr>
              <a:t>Mercury Poisoning</a:t>
            </a:r>
          </a:p>
        </p:txBody>
      </p:sp>
      <p:pic>
        <p:nvPicPr>
          <p:cNvPr id="73731" name="Picture 3" descr="Karen Wetterhahn"/>
          <p:cNvPicPr>
            <a:picLocks noChangeAspect="1" noChangeArrowheads="1"/>
          </p:cNvPicPr>
          <p:nvPr/>
        </p:nvPicPr>
        <p:blipFill>
          <a:blip r:embed="rId3" cstate="print"/>
          <a:srcRect/>
          <a:stretch>
            <a:fillRect/>
          </a:stretch>
        </p:blipFill>
        <p:spPr bwMode="auto">
          <a:xfrm>
            <a:off x="381000" y="1219200"/>
            <a:ext cx="2590800" cy="2216150"/>
          </a:xfrm>
          <a:prstGeom prst="rect">
            <a:avLst/>
          </a:prstGeom>
          <a:noFill/>
          <a:ln w="9525">
            <a:solidFill>
              <a:schemeClr val="tx1"/>
            </a:solidFill>
            <a:miter lim="800000"/>
            <a:headEnd/>
            <a:tailEnd/>
          </a:ln>
        </p:spPr>
      </p:pic>
      <p:sp>
        <p:nvSpPr>
          <p:cNvPr id="73732" name="Text Box 4"/>
          <p:cNvSpPr txBox="1">
            <a:spLocks noChangeArrowheads="1"/>
          </p:cNvSpPr>
          <p:nvPr/>
        </p:nvSpPr>
        <p:spPr bwMode="auto">
          <a:xfrm>
            <a:off x="3354388" y="993775"/>
            <a:ext cx="5715000" cy="5608638"/>
          </a:xfrm>
          <a:prstGeom prst="rect">
            <a:avLst/>
          </a:prstGeom>
          <a:noFill/>
          <a:ln w="9525">
            <a:noFill/>
            <a:miter lim="800000"/>
            <a:headEnd/>
            <a:tailEnd/>
          </a:ln>
        </p:spPr>
        <p:txBody>
          <a:bodyPr>
            <a:spAutoFit/>
          </a:bodyPr>
          <a:lstStyle/>
          <a:p>
            <a:r>
              <a:rPr lang="en-US" sz="1400">
                <a:latin typeface="Times New Roman" pitchFamily="18" charset="0"/>
                <a:cs typeface="Arial" charset="0"/>
              </a:rPr>
              <a:t>One tiny drop of mercury shatters lives and science</a:t>
            </a:r>
            <a:endParaRPr lang="en-US" sz="800">
              <a:latin typeface="Times New Roman" pitchFamily="18" charset="0"/>
              <a:cs typeface="Arial" charset="0"/>
            </a:endParaRPr>
          </a:p>
          <a:p>
            <a:endParaRPr lang="en-US" sz="800">
              <a:latin typeface="Times New Roman" pitchFamily="18" charset="0"/>
              <a:cs typeface="Arial" charset="0"/>
            </a:endParaRPr>
          </a:p>
          <a:p>
            <a:r>
              <a:rPr lang="en-US" sz="1000">
                <a:latin typeface="Times New Roman" pitchFamily="18" charset="0"/>
                <a:cs typeface="Times New Roman" pitchFamily="18" charset="0"/>
              </a:rPr>
              <a:t>   LYME, N.H. (AP) — It was just a drop of liquid,	   That night, Leon drove her to the emergency</a:t>
            </a:r>
          </a:p>
          <a:p>
            <a:r>
              <a:rPr lang="en-US" sz="1000">
                <a:latin typeface="Times New Roman" pitchFamily="18" charset="0"/>
                <a:cs typeface="Times New Roman" pitchFamily="18" charset="0"/>
              </a:rPr>
              <a:t>just a tiny glistening drop. It glided over her glove 	room. It was Monday, Jan. 20, 1997, five months</a:t>
            </a:r>
          </a:p>
          <a:p>
            <a:r>
              <a:rPr lang="en-US" sz="1000">
                <a:latin typeface="Times New Roman" pitchFamily="18" charset="0"/>
                <a:cs typeface="Times New Roman" pitchFamily="18" charset="0"/>
              </a:rPr>
              <a:t>like a jewel.			since she had spilled the drop in the lab.</a:t>
            </a:r>
          </a:p>
          <a:p>
            <a:r>
              <a:rPr lang="en-US" sz="1000">
                <a:latin typeface="Times New Roman" pitchFamily="18" charset="0"/>
                <a:cs typeface="Times New Roman" pitchFamily="18" charset="0"/>
              </a:rPr>
              <a:t>   Scientist Karen Wetterhahn knew the risks: The	   Just a single drop of liquid. Yet somehow it had</a:t>
            </a:r>
          </a:p>
          <a:p>
            <a:r>
              <a:rPr lang="en-US" sz="1000">
                <a:latin typeface="Times New Roman" pitchFamily="18" charset="0"/>
                <a:cs typeface="Times New Roman" pitchFamily="18" charset="0"/>
              </a:rPr>
              <a:t>bad stuff kills if you get too close.		penetrated her skin.</a:t>
            </a:r>
          </a:p>
          <a:p>
            <a:r>
              <a:rPr lang="en-US" sz="1000">
                <a:latin typeface="Times New Roman" pitchFamily="18" charset="0"/>
                <a:cs typeface="Times New Roman" pitchFamily="18" charset="0"/>
              </a:rPr>
              <a:t>   She took all the precautions working with mer-	   By the weekend, Karen couldn't walk, her speech</a:t>
            </a:r>
          </a:p>
          <a:p>
            <a:r>
              <a:rPr lang="en-US" sz="1000">
                <a:latin typeface="Times New Roman" pitchFamily="18" charset="0"/>
                <a:cs typeface="Times New Roman" pitchFamily="18" charset="0"/>
              </a:rPr>
              <a:t>cury in her Dartmouth College lab — wearing pro-	was slurred and her hands trembled. Leon paced the</a:t>
            </a:r>
          </a:p>
          <a:p>
            <a:r>
              <a:rPr lang="en-US" sz="1000">
                <a:latin typeface="Times New Roman" pitchFamily="18" charset="0"/>
                <a:cs typeface="Times New Roman" pitchFamily="18" charset="0"/>
              </a:rPr>
              <a:t>tective gloves and eye goggles, working under a 	 house. "Virus" seemed an awfully vague diagnosis,</a:t>
            </a:r>
          </a:p>
          <a:p>
            <a:r>
              <a:rPr lang="en-US" sz="1000">
                <a:latin typeface="Times New Roman" pitchFamily="18" charset="0"/>
                <a:cs typeface="Times New Roman" pitchFamily="18" charset="0"/>
              </a:rPr>
              <a:t>ventilated hood that sucks up chemical fumes. 	for symptoms that were getting worse every day.</a:t>
            </a:r>
          </a:p>
          <a:p>
            <a:r>
              <a:rPr lang="en-US" sz="1000">
                <a:latin typeface="Times New Roman" pitchFamily="18" charset="0"/>
                <a:cs typeface="Times New Roman" pitchFamily="18" charset="0"/>
              </a:rPr>
              <a:t>   So on that sunny day in August, when she acci-	   "It's mercury poisoning," Dr. David Nierenberg</a:t>
            </a:r>
          </a:p>
          <a:p>
            <a:r>
              <a:rPr lang="en-US" sz="1000">
                <a:latin typeface="Times New Roman" pitchFamily="18" charset="0"/>
                <a:cs typeface="Times New Roman" pitchFamily="18" charset="0"/>
              </a:rPr>
              <a:t>dentally spilled a drop, she didn't think anything of	said. "We have to start treatment immediately."</a:t>
            </a:r>
          </a:p>
          <a:p>
            <a:r>
              <a:rPr lang="en-US" sz="1000">
                <a:latin typeface="Times New Roman" pitchFamily="18" charset="0"/>
                <a:cs typeface="Times New Roman" pitchFamily="18" charset="0"/>
              </a:rPr>
              <a:t>it. She washed her hands, cleaned her instruments	   Leon hung up with relief. At last, they understood</a:t>
            </a:r>
          </a:p>
          <a:p>
            <a:r>
              <a:rPr lang="en-US" sz="1000">
                <a:latin typeface="Times New Roman" pitchFamily="18" charset="0"/>
                <a:cs typeface="Times New Roman" pitchFamily="18" charset="0"/>
              </a:rPr>
              <a:t>and went home. 			 the problem.   Now maybe they could fix it. </a:t>
            </a:r>
          </a:p>
          <a:p>
            <a:r>
              <a:rPr lang="en-US" sz="1000">
                <a:latin typeface="Times New Roman" pitchFamily="18" charset="0"/>
                <a:cs typeface="Times New Roman" pitchFamily="18" charset="0"/>
              </a:rPr>
              <a:t>   It was just a drop of liquid, just a tiny glistening  	   It seemed impossible to believe that anything</a:t>
            </a:r>
          </a:p>
          <a:p>
            <a:r>
              <a:rPr lang="en-US" sz="1000">
                <a:latin typeface="Times New Roman" pitchFamily="18" charset="0"/>
                <a:cs typeface="Times New Roman" pitchFamily="18" charset="0"/>
              </a:rPr>
              <a:t>drop. 			could be wrong with Karen Wetterhahn, one of</a:t>
            </a:r>
          </a:p>
          <a:p>
            <a:r>
              <a:rPr lang="en-US" sz="1000">
                <a:latin typeface="Times New Roman" pitchFamily="18" charset="0"/>
                <a:cs typeface="Times New Roman" pitchFamily="18" charset="0"/>
              </a:rPr>
              <a:t>   At first, friends thought she had caught a stomach	those quietly impressive individuals whose lives</a:t>
            </a:r>
          </a:p>
          <a:p>
            <a:r>
              <a:rPr lang="en-US" sz="1000">
                <a:latin typeface="Times New Roman" pitchFamily="18" charset="0"/>
                <a:cs typeface="Times New Roman" pitchFamily="18" charset="0"/>
              </a:rPr>
              <a:t>bug on her trip to Malaysia. It wasn't until she 	seemed charmed from the start.</a:t>
            </a:r>
          </a:p>
          <a:p>
            <a:r>
              <a:rPr lang="en-US" sz="1000">
                <a:latin typeface="Times New Roman" pitchFamily="18" charset="0"/>
                <a:cs typeface="Times New Roman" pitchFamily="18" charset="0"/>
              </a:rPr>
              <a:t>started bumping into doors that her husband, Leon	   Serious and hardworking, she excelled at every -</a:t>
            </a:r>
          </a:p>
          <a:p>
            <a:r>
              <a:rPr lang="en-US" sz="1000">
                <a:latin typeface="Times New Roman" pitchFamily="18" charset="0"/>
                <a:cs typeface="Times New Roman" pitchFamily="18" charset="0"/>
              </a:rPr>
              <a:t>Webb, began to worry. Karen, always so focused, 	thing she turned to — science or sailing or skiing.</a:t>
            </a:r>
          </a:p>
          <a:p>
            <a:r>
              <a:rPr lang="en-US" sz="1000">
                <a:latin typeface="Times New Roman" pitchFamily="18" charset="0"/>
                <a:cs typeface="Times New Roman" pitchFamily="18" charset="0"/>
              </a:rPr>
              <a:t>always so sure of her next step, was suddenly falling	She grew up near Lake Champlain in upstate New</a:t>
            </a:r>
          </a:p>
          <a:p>
            <a:r>
              <a:rPr lang="en-US" sz="1000">
                <a:latin typeface="Times New Roman" pitchFamily="18" charset="0"/>
                <a:cs typeface="Times New Roman" pitchFamily="18" charset="0"/>
              </a:rPr>
              <a:t>down as if she were drunk.		York in a family so close that when she and her only</a:t>
            </a:r>
          </a:p>
          <a:p>
            <a:r>
              <a:rPr lang="en-US" sz="1000">
                <a:latin typeface="Times New Roman" pitchFamily="18" charset="0"/>
                <a:cs typeface="Times New Roman" pitchFamily="18" charset="0"/>
              </a:rPr>
              <a:t>   In 15 years together, she had never been sick, nev-	sister became mothers, they named their daughters</a:t>
            </a:r>
          </a:p>
          <a:p>
            <a:r>
              <a:rPr lang="en-US" sz="1000">
                <a:latin typeface="Times New Roman" pitchFamily="18" charset="0"/>
                <a:cs typeface="Times New Roman" pitchFamily="18" charset="0"/>
              </a:rPr>
              <a:t>er stopped working, never complained. Leon was	after each other: Charlotte and Karen.</a:t>
            </a:r>
          </a:p>
          <a:p>
            <a:r>
              <a:rPr lang="en-US" sz="1000">
                <a:latin typeface="Times New Roman" pitchFamily="18" charset="0"/>
                <a:cs typeface="Times New Roman" pitchFamily="18" charset="0"/>
              </a:rPr>
              <a:t>stunned when she called for a ride home from work.	   Karen was always the brilliant one of the family,</a:t>
            </a:r>
          </a:p>
          <a:p>
            <a:r>
              <a:rPr lang="en-US" sz="1000">
                <a:latin typeface="Times New Roman" pitchFamily="18" charset="0"/>
                <a:cs typeface="Times New Roman" pitchFamily="18" charset="0"/>
              </a:rPr>
              <a:t>   Over lunch a few days later, Karen confided to her	the one who would do great things. And she did, be-</a:t>
            </a:r>
            <a:br>
              <a:rPr lang="en-US" sz="1000">
                <a:latin typeface="Times New Roman" pitchFamily="18" charset="0"/>
                <a:cs typeface="Times New Roman" pitchFamily="18" charset="0"/>
              </a:rPr>
            </a:br>
            <a:r>
              <a:rPr lang="en-US" sz="1000">
                <a:latin typeface="Times New Roman" pitchFamily="18" charset="0"/>
                <a:cs typeface="Times New Roman" pitchFamily="18" charset="0"/>
              </a:rPr>
              <a:t>best friend, Cathy Johnson, that she hadn't felt right	coming the first woman chemistry professor at</a:t>
            </a:r>
            <a:br>
              <a:rPr lang="en-US" sz="1000">
                <a:latin typeface="Times New Roman" pitchFamily="18" charset="0"/>
                <a:cs typeface="Times New Roman" pitchFamily="18" charset="0"/>
              </a:rPr>
            </a:br>
            <a:r>
              <a:rPr lang="en-US" sz="1000">
                <a:latin typeface="Times New Roman" pitchFamily="18" charset="0"/>
                <a:cs typeface="Times New Roman" pitchFamily="18" charset="0"/>
              </a:rPr>
              <a:t>for some time. Words seemed to be getting stuck in	Dartmouth, running a world-renowned laboratory</a:t>
            </a:r>
            <a:br>
              <a:rPr lang="en-US" sz="1000">
                <a:latin typeface="Times New Roman" pitchFamily="18" charset="0"/>
                <a:cs typeface="Times New Roman" pitchFamily="18" charset="0"/>
              </a:rPr>
            </a:br>
            <a:r>
              <a:rPr lang="en-US" sz="1000">
                <a:latin typeface="Times New Roman" pitchFamily="18" charset="0"/>
                <a:cs typeface="Times New Roman" pitchFamily="18" charset="0"/>
              </a:rPr>
              <a:t>her throat. Her hands tingled. It felt like her whole	on chromium research, devoting herself to her</a:t>
            </a:r>
            <a:br>
              <a:rPr lang="en-US" sz="1000">
                <a:latin typeface="Times New Roman" pitchFamily="18" charset="0"/>
                <a:cs typeface="Times New Roman" pitchFamily="18" charset="0"/>
              </a:rPr>
            </a:br>
            <a:r>
              <a:rPr lang="en-US" sz="1000">
                <a:latin typeface="Times New Roman" pitchFamily="18" charset="0"/>
                <a:cs typeface="Times New Roman" pitchFamily="18" charset="0"/>
              </a:rPr>
              <a:t>body was moving in slow motion.		work.</a:t>
            </a:r>
          </a:p>
          <a:p>
            <a:r>
              <a:rPr lang="en-US" sz="1000">
                <a:latin typeface="Times New Roman" pitchFamily="18" charset="0"/>
                <a:cs typeface="Times New Roman" pitchFamily="18" charset="0"/>
              </a:rPr>
              <a:t>   "Karen," Johnson said as she drove her back to	   It was important work, the kind that could lead to</a:t>
            </a:r>
          </a:p>
          <a:p>
            <a:r>
              <a:rPr lang="en-US" sz="1000">
                <a:latin typeface="Times New Roman" pitchFamily="18" charset="0"/>
                <a:cs typeface="Times New Roman" pitchFamily="18" charset="0"/>
              </a:rPr>
              <a:t>the college, "we've got to get you to the hospital."	cures for cancer and AIDS. Karen thrived on it. She</a:t>
            </a:r>
          </a:p>
          <a:p>
            <a:r>
              <a:rPr lang="en-US" sz="1000">
                <a:latin typeface="Times New Roman" pitchFamily="18" charset="0"/>
                <a:cs typeface="Times New Roman" pitchFamily="18" charset="0"/>
              </a:rPr>
              <a:t>   "After work," Karen promised, walking unsteadi-	loved nothing more than experimenting with a</a:t>
            </a:r>
          </a:p>
          <a:p>
            <a:r>
              <a:rPr lang="en-US" sz="1000">
                <a:latin typeface="Times New Roman" pitchFamily="18" charset="0"/>
                <a:cs typeface="Times New Roman" pitchFamily="18" charset="0"/>
              </a:rPr>
              <a:t>ly into the Burke chemistry building for the last	chemical, figuring out its bad side and how it breaks</a:t>
            </a:r>
          </a:p>
          <a:p>
            <a:r>
              <a:rPr lang="en-US" sz="1000">
                <a:latin typeface="Times New Roman" pitchFamily="18" charset="0"/>
                <a:cs typeface="Times New Roman" pitchFamily="18" charset="0"/>
              </a:rPr>
              <a:t>time.			down living things.  </a:t>
            </a:r>
            <a:endParaRPr lang="en-US" sz="1000">
              <a:latin typeface="Times New Roman" pitchFamily="18" charset="0"/>
            </a:endParaRPr>
          </a:p>
        </p:txBody>
      </p:sp>
      <p:sp>
        <p:nvSpPr>
          <p:cNvPr id="73733" name="Text Box 5"/>
          <p:cNvSpPr txBox="1">
            <a:spLocks noChangeArrowheads="1"/>
          </p:cNvSpPr>
          <p:nvPr/>
        </p:nvSpPr>
        <p:spPr bwMode="auto">
          <a:xfrm>
            <a:off x="533400" y="3657600"/>
            <a:ext cx="2522538" cy="1370013"/>
          </a:xfrm>
          <a:prstGeom prst="rect">
            <a:avLst/>
          </a:prstGeom>
          <a:noFill/>
          <a:ln w="9525">
            <a:noFill/>
            <a:miter lim="800000"/>
            <a:headEnd/>
            <a:tailEnd/>
          </a:ln>
        </p:spPr>
        <p:txBody>
          <a:bodyPr wrap="none">
            <a:spAutoFit/>
          </a:bodyPr>
          <a:lstStyle/>
          <a:p>
            <a:r>
              <a:rPr lang="en-US" sz="1200" b="1"/>
              <a:t>Karen Wetterhahn, a chemistry</a:t>
            </a:r>
          </a:p>
          <a:p>
            <a:r>
              <a:rPr lang="en-US" sz="1200" b="1"/>
              <a:t>Professor at Dartmouth College,</a:t>
            </a:r>
          </a:p>
          <a:p>
            <a:r>
              <a:rPr lang="en-US" sz="1200" b="1"/>
              <a:t>died of mercury poisoning after</a:t>
            </a:r>
          </a:p>
          <a:p>
            <a:r>
              <a:rPr lang="en-US" sz="1200" b="1"/>
              <a:t>spilling just one drop in a labor-</a:t>
            </a:r>
          </a:p>
          <a:p>
            <a:r>
              <a:rPr lang="en-US" sz="1200" b="1"/>
              <a:t>atory on Aug. 14, 1996.  The</a:t>
            </a:r>
          </a:p>
          <a:p>
            <a:r>
              <a:rPr lang="en-US" sz="1200" b="1"/>
              <a:t>mercury penetrated her skin </a:t>
            </a:r>
          </a:p>
          <a:p>
            <a:r>
              <a:rPr lang="en-US" sz="1200" b="1"/>
              <a:t>through gloves.</a:t>
            </a:r>
          </a:p>
        </p:txBody>
      </p:sp>
      <p:pic>
        <p:nvPicPr>
          <p:cNvPr id="73734" name="Picture 6" descr="poison symbol"/>
          <p:cNvPicPr>
            <a:picLocks noChangeAspect="1" noChangeArrowheads="1"/>
          </p:cNvPicPr>
          <p:nvPr/>
        </p:nvPicPr>
        <p:blipFill>
          <a:blip r:embed="rId4" cstate="print"/>
          <a:srcRect/>
          <a:stretch>
            <a:fillRect/>
          </a:stretch>
        </p:blipFill>
        <p:spPr bwMode="auto">
          <a:xfrm>
            <a:off x="7467600" y="152400"/>
            <a:ext cx="990600" cy="990600"/>
          </a:xfrm>
          <a:prstGeom prst="rect">
            <a:avLst/>
          </a:prstGeom>
          <a:solidFill>
            <a:srgbClr val="CC0000"/>
          </a:solidFill>
          <a:ln w="9525">
            <a:solidFill>
              <a:schemeClr val="bg1"/>
            </a:solidFill>
            <a:miter lim="800000"/>
            <a:headEnd/>
            <a:tailEnd/>
          </a:ln>
        </p:spPr>
      </p:pic>
      <p:sp>
        <p:nvSpPr>
          <p:cNvPr id="73735" name="AutoShape 10">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73736" name="Picture 12" descr="drops of mercury"/>
          <p:cNvPicPr>
            <a:picLocks noChangeAspect="1" noChangeArrowheads="1"/>
          </p:cNvPicPr>
          <p:nvPr/>
        </p:nvPicPr>
        <p:blipFill>
          <a:blip r:embed="rId6" cstate="print"/>
          <a:srcRect/>
          <a:stretch>
            <a:fillRect/>
          </a:stretch>
        </p:blipFill>
        <p:spPr bwMode="auto">
          <a:xfrm>
            <a:off x="1566863" y="5165725"/>
            <a:ext cx="1476375" cy="1362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760000"/>
            </a:gs>
            <a:gs pos="50000">
              <a:srgbClr val="FF0000"/>
            </a:gs>
            <a:gs pos="100000">
              <a:srgbClr val="760000"/>
            </a:gs>
          </a:gsLst>
          <a:lin ang="5400000" scaled="1"/>
        </a:gradFill>
        <a:effectLst/>
      </p:bgPr>
    </p:bg>
    <p:spTree>
      <p:nvGrpSpPr>
        <p:cNvPr id="1" name=""/>
        <p:cNvGrpSpPr/>
        <p:nvPr/>
      </p:nvGrpSpPr>
      <p:grpSpPr>
        <a:xfrm>
          <a:off x="0" y="0"/>
          <a:ext cx="0" cy="0"/>
          <a:chOff x="0" y="0"/>
          <a:chExt cx="0" cy="0"/>
        </a:xfrm>
      </p:grpSpPr>
      <p:pic>
        <p:nvPicPr>
          <p:cNvPr id="74754" name="Picture 5" descr="Image:WarningMercurySign.jpg">
            <a:hlinkClick r:id="rId3"/>
          </p:cNvPr>
          <p:cNvPicPr>
            <a:picLocks noChangeAspect="1" noChangeArrowheads="1"/>
          </p:cNvPicPr>
          <p:nvPr/>
        </p:nvPicPr>
        <p:blipFill>
          <a:blip r:embed="rId4" cstate="print"/>
          <a:srcRect/>
          <a:stretch>
            <a:fillRect/>
          </a:stretch>
        </p:blipFill>
        <p:spPr bwMode="auto">
          <a:xfrm>
            <a:off x="876300" y="571500"/>
            <a:ext cx="73914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54" name="Picture 18" descr="gas2"/>
          <p:cNvPicPr>
            <a:picLocks noChangeAspect="1" noChangeArrowheads="1"/>
          </p:cNvPicPr>
          <p:nvPr/>
        </p:nvPicPr>
        <p:blipFill>
          <a:blip r:embed="rId4" cstate="print"/>
          <a:srcRect/>
          <a:stretch>
            <a:fillRect/>
          </a:stretch>
        </p:blipFill>
        <p:spPr bwMode="auto">
          <a:xfrm>
            <a:off x="4014788" y="2232025"/>
            <a:ext cx="1428750" cy="3324225"/>
          </a:xfrm>
          <a:prstGeom prst="rect">
            <a:avLst/>
          </a:prstGeom>
          <a:noFill/>
          <a:ln w="9525">
            <a:noFill/>
            <a:miter lim="800000"/>
            <a:headEnd/>
            <a:tailEnd/>
          </a:ln>
        </p:spPr>
      </p:pic>
      <p:sp>
        <p:nvSpPr>
          <p:cNvPr id="75779" name="Rectangle 2"/>
          <p:cNvSpPr>
            <a:spLocks noGrp="1" noChangeArrowheads="1"/>
          </p:cNvSpPr>
          <p:nvPr>
            <p:ph type="title"/>
          </p:nvPr>
        </p:nvSpPr>
        <p:spPr>
          <a:xfrm>
            <a:off x="685800" y="352425"/>
            <a:ext cx="7772400" cy="1143000"/>
          </a:xfrm>
        </p:spPr>
        <p:txBody>
          <a:bodyPr/>
          <a:lstStyle/>
          <a:p>
            <a:pPr eaLnBrk="1" hangingPunct="1"/>
            <a:r>
              <a:rPr lang="en-US" sz="4000" smtClean="0">
                <a:latin typeface="Arial" charset="0"/>
              </a:rPr>
              <a:t>Lead Poisoning</a:t>
            </a:r>
            <a:br>
              <a:rPr lang="en-US" sz="4000" smtClean="0">
                <a:latin typeface="Arial" charset="0"/>
              </a:rPr>
            </a:br>
            <a:r>
              <a:rPr lang="en-US" sz="2800" smtClean="0">
                <a:latin typeface="Arial" charset="0"/>
              </a:rPr>
              <a:t>(</a:t>
            </a:r>
            <a:r>
              <a:rPr lang="en-US" sz="2800" i="1" smtClean="0">
                <a:latin typeface="Arial" charset="0"/>
              </a:rPr>
              <a:t>Plumbism)</a:t>
            </a:r>
            <a:endParaRPr lang="en-US" sz="2800" smtClean="0">
              <a:latin typeface="Arial" charset="0"/>
            </a:endParaRPr>
          </a:p>
        </p:txBody>
      </p:sp>
      <p:pic>
        <p:nvPicPr>
          <p:cNvPr id="75780" name="Picture 3" descr="child eating lead paint on window sill"/>
          <p:cNvPicPr>
            <a:picLocks noChangeAspect="1" noChangeArrowheads="1"/>
          </p:cNvPicPr>
          <p:nvPr/>
        </p:nvPicPr>
        <p:blipFill>
          <a:blip r:embed="rId5" cstate="print"/>
          <a:srcRect/>
          <a:stretch>
            <a:fillRect/>
          </a:stretch>
        </p:blipFill>
        <p:spPr bwMode="auto">
          <a:xfrm>
            <a:off x="762000" y="2047875"/>
            <a:ext cx="3124200" cy="2049463"/>
          </a:xfrm>
          <a:prstGeom prst="rect">
            <a:avLst/>
          </a:prstGeom>
          <a:noFill/>
          <a:ln w="19050">
            <a:solidFill>
              <a:schemeClr val="tx1"/>
            </a:solidFill>
            <a:miter lim="800000"/>
            <a:headEnd/>
            <a:tailEnd/>
          </a:ln>
        </p:spPr>
      </p:pic>
      <p:sp>
        <p:nvSpPr>
          <p:cNvPr id="75781" name="Text Box 4"/>
          <p:cNvSpPr txBox="1">
            <a:spLocks noChangeArrowheads="1"/>
          </p:cNvSpPr>
          <p:nvPr/>
        </p:nvSpPr>
        <p:spPr bwMode="auto">
          <a:xfrm>
            <a:off x="5645150" y="1939925"/>
            <a:ext cx="2649538" cy="457200"/>
          </a:xfrm>
          <a:prstGeom prst="rect">
            <a:avLst/>
          </a:prstGeom>
          <a:noFill/>
          <a:ln w="9525">
            <a:noFill/>
            <a:miter lim="800000"/>
            <a:headEnd/>
            <a:tailEnd/>
          </a:ln>
        </p:spPr>
        <p:txBody>
          <a:bodyPr wrap="none">
            <a:spAutoFit/>
          </a:bodyPr>
          <a:lstStyle/>
          <a:p>
            <a:r>
              <a:rPr lang="en-US"/>
              <a:t>LD</a:t>
            </a:r>
            <a:r>
              <a:rPr lang="en-US" baseline="-25000"/>
              <a:t>50</a:t>
            </a:r>
            <a:r>
              <a:rPr lang="en-US"/>
              <a:t>  =      mg / kg</a:t>
            </a:r>
          </a:p>
        </p:txBody>
      </p:sp>
      <p:sp>
        <p:nvSpPr>
          <p:cNvPr id="75782" name="Text Box 5"/>
          <p:cNvSpPr txBox="1">
            <a:spLocks noChangeArrowheads="1"/>
          </p:cNvSpPr>
          <p:nvPr/>
        </p:nvSpPr>
        <p:spPr bwMode="auto">
          <a:xfrm>
            <a:off x="1619250" y="5870575"/>
            <a:ext cx="4894263" cy="822325"/>
          </a:xfrm>
          <a:prstGeom prst="rect">
            <a:avLst/>
          </a:prstGeom>
          <a:noFill/>
          <a:ln w="9525">
            <a:noFill/>
            <a:miter lim="800000"/>
            <a:headEnd/>
            <a:tailEnd/>
          </a:ln>
        </p:spPr>
        <p:txBody>
          <a:bodyPr wrap="none">
            <a:spAutoFit/>
          </a:bodyPr>
          <a:lstStyle/>
          <a:p>
            <a:r>
              <a:rPr lang="en-US"/>
              <a:t>Effects:  slow mental development,</a:t>
            </a:r>
          </a:p>
          <a:p>
            <a:r>
              <a:rPr lang="en-US"/>
              <a:t>	    lack of concentration</a:t>
            </a:r>
          </a:p>
        </p:txBody>
      </p:sp>
      <p:sp>
        <p:nvSpPr>
          <p:cNvPr id="75783" name="Text Box 6"/>
          <p:cNvSpPr txBox="1">
            <a:spLocks noChangeArrowheads="1"/>
          </p:cNvSpPr>
          <p:nvPr/>
        </p:nvSpPr>
        <p:spPr bwMode="auto">
          <a:xfrm>
            <a:off x="681038" y="4165600"/>
            <a:ext cx="3278187" cy="825500"/>
          </a:xfrm>
          <a:prstGeom prst="rect">
            <a:avLst/>
          </a:prstGeom>
          <a:noFill/>
          <a:ln w="9525">
            <a:noFill/>
            <a:miter lim="800000"/>
            <a:headEnd/>
            <a:tailEnd/>
          </a:ln>
        </p:spPr>
        <p:txBody>
          <a:bodyPr wrap="none">
            <a:spAutoFit/>
          </a:bodyPr>
          <a:lstStyle/>
          <a:p>
            <a:pPr algn="ctr"/>
            <a:r>
              <a:rPr lang="en-US" sz="1600"/>
              <a:t>Small children may accidentally</a:t>
            </a:r>
          </a:p>
          <a:p>
            <a:pPr algn="ctr"/>
            <a:r>
              <a:rPr lang="en-US" sz="1600"/>
              <a:t>ingest lead-based paints that peel </a:t>
            </a:r>
          </a:p>
          <a:p>
            <a:pPr algn="ctr"/>
            <a:r>
              <a:rPr lang="en-US" sz="1600"/>
              <a:t>off from window sills and walls.</a:t>
            </a:r>
          </a:p>
        </p:txBody>
      </p:sp>
      <p:pic>
        <p:nvPicPr>
          <p:cNvPr id="475144" name="Picture 8">
            <a:hlinkClick r:id="" action="ppaction://media"/>
          </p:cNvPr>
          <p:cNvPicPr>
            <a:picLocks noRot="1" noChangeAspect="1" noChangeArrowheads="1"/>
          </p:cNvPicPr>
          <p:nvPr>
            <a:wavAudioFile r:embed="rId1" name="MSj00749230000[1].wav"/>
          </p:nvPr>
        </p:nvPicPr>
        <p:blipFill>
          <a:blip r:embed="rId6" cstate="print"/>
          <a:srcRect/>
          <a:stretch>
            <a:fillRect/>
          </a:stretch>
        </p:blipFill>
        <p:spPr bwMode="auto">
          <a:xfrm>
            <a:off x="0" y="5638800"/>
            <a:ext cx="304800" cy="304800"/>
          </a:xfrm>
          <a:prstGeom prst="rect">
            <a:avLst/>
          </a:prstGeom>
          <a:noFill/>
          <a:ln w="9525">
            <a:noFill/>
            <a:miter lim="800000"/>
            <a:headEnd/>
            <a:tailEnd/>
          </a:ln>
        </p:spPr>
      </p:pic>
      <p:sp>
        <p:nvSpPr>
          <p:cNvPr id="75785" name="AutoShape 10">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75786" name="Picture 11" descr="Environmental Chemistry">
            <a:hlinkClick r:id="rId8" action="ppaction://hlinksldjump" tooltip="Chemical Stewardship - Be Safe with Chemical Disposal"/>
          </p:cNvPr>
          <p:cNvPicPr>
            <a:picLocks noChangeAspect="1" noChangeArrowheads="1"/>
          </p:cNvPicPr>
          <p:nvPr/>
        </p:nvPicPr>
        <p:blipFill>
          <a:blip r:embed="rId9" cstate="print"/>
          <a:srcRect/>
          <a:stretch>
            <a:fillRect/>
          </a:stretch>
        </p:blipFill>
        <p:spPr bwMode="auto">
          <a:xfrm>
            <a:off x="7162800" y="381000"/>
            <a:ext cx="1504950" cy="1093788"/>
          </a:xfrm>
          <a:prstGeom prst="rect">
            <a:avLst/>
          </a:prstGeom>
          <a:noFill/>
          <a:ln w="9525">
            <a:noFill/>
            <a:miter lim="800000"/>
            <a:headEnd/>
            <a:tailEnd/>
          </a:ln>
        </p:spPr>
      </p:pic>
      <p:pic>
        <p:nvPicPr>
          <p:cNvPr id="75787" name="Picture 13" descr="cow82">
            <a:hlinkClick r:id="rId10"/>
          </p:cNvPr>
          <p:cNvPicPr>
            <a:picLocks noChangeAspect="1" noChangeArrowheads="1"/>
          </p:cNvPicPr>
          <p:nvPr/>
        </p:nvPicPr>
        <p:blipFill>
          <a:blip r:embed="rId11" cstate="print"/>
          <a:srcRect/>
          <a:stretch>
            <a:fillRect/>
          </a:stretch>
        </p:blipFill>
        <p:spPr bwMode="auto">
          <a:xfrm>
            <a:off x="5619750" y="2744788"/>
            <a:ext cx="2790825" cy="2524125"/>
          </a:xfrm>
          <a:prstGeom prst="rect">
            <a:avLst/>
          </a:prstGeom>
          <a:noFill/>
          <a:ln w="9525">
            <a:noFill/>
            <a:miter lim="800000"/>
            <a:headEnd/>
            <a:tailEnd/>
          </a:ln>
        </p:spPr>
      </p:pic>
      <p:sp>
        <p:nvSpPr>
          <p:cNvPr id="75788" name="Text Box 14"/>
          <p:cNvSpPr txBox="1">
            <a:spLocks noChangeArrowheads="1"/>
          </p:cNvSpPr>
          <p:nvPr/>
        </p:nvSpPr>
        <p:spPr bwMode="auto">
          <a:xfrm>
            <a:off x="5611813" y="5289550"/>
            <a:ext cx="2981325" cy="517525"/>
          </a:xfrm>
          <a:prstGeom prst="rect">
            <a:avLst/>
          </a:prstGeom>
          <a:noFill/>
          <a:ln w="9525">
            <a:noFill/>
            <a:miter lim="800000"/>
            <a:headEnd/>
            <a:tailEnd/>
          </a:ln>
        </p:spPr>
        <p:txBody>
          <a:bodyPr wrap="none">
            <a:spAutoFit/>
          </a:bodyPr>
          <a:lstStyle/>
          <a:p>
            <a:pPr algn="ctr"/>
            <a:r>
              <a:rPr lang="en-US" sz="1400"/>
              <a:t>Lead accumulates near bone joints </a:t>
            </a:r>
          </a:p>
          <a:p>
            <a:pPr algn="ctr"/>
            <a:r>
              <a:rPr lang="en-US" sz="1400"/>
              <a:t>– lighter color on X-ray is lead.</a:t>
            </a:r>
          </a:p>
        </p:txBody>
      </p:sp>
      <p:pic>
        <p:nvPicPr>
          <p:cNvPr id="75789" name="Picture 16" descr="skull and crossbones"/>
          <p:cNvPicPr>
            <a:picLocks noChangeAspect="1" noChangeArrowheads="1"/>
          </p:cNvPicPr>
          <p:nvPr/>
        </p:nvPicPr>
        <p:blipFill>
          <a:blip r:embed="rId12" cstate="print"/>
          <a:srcRect/>
          <a:stretch>
            <a:fillRect/>
          </a:stretch>
        </p:blipFill>
        <p:spPr bwMode="auto">
          <a:xfrm>
            <a:off x="704850" y="425450"/>
            <a:ext cx="1004888" cy="1004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1" fill="hold"/>
                                        <p:tgtEl>
                                          <p:spTgt spid="475144"/>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nodeType="clickEffect">
                                  <p:stCondLst>
                                    <p:cond delay="0"/>
                                  </p:stCondLst>
                                  <p:childTnLst>
                                    <p:set>
                                      <p:cBhvr>
                                        <p:cTn id="10" dur="1" fill="hold">
                                          <p:stCondLst>
                                            <p:cond delay="0"/>
                                          </p:stCondLst>
                                        </p:cTn>
                                        <p:tgtEl>
                                          <p:spTgt spid="475154"/>
                                        </p:tgtEl>
                                        <p:attrNameLst>
                                          <p:attrName>style.visibility</p:attrName>
                                        </p:attrNameLst>
                                      </p:cBhvr>
                                      <p:to>
                                        <p:strVal val="visible"/>
                                      </p:to>
                                    </p:set>
                                    <p:anim calcmode="lin" valueType="num">
                                      <p:cBhvr>
                                        <p:cTn id="11" dur="500" fill="hold"/>
                                        <p:tgtEl>
                                          <p:spTgt spid="475154"/>
                                        </p:tgtEl>
                                        <p:attrNameLst>
                                          <p:attrName>ppt_w</p:attrName>
                                        </p:attrNameLst>
                                      </p:cBhvr>
                                      <p:tavLst>
                                        <p:tav tm="0">
                                          <p:val>
                                            <p:fltVal val="0"/>
                                          </p:val>
                                        </p:tav>
                                        <p:tav tm="100000">
                                          <p:val>
                                            <p:strVal val="#ppt_w"/>
                                          </p:val>
                                        </p:tav>
                                      </p:tavLst>
                                    </p:anim>
                                    <p:anim calcmode="lin" valueType="num">
                                      <p:cBhvr>
                                        <p:cTn id="12" dur="500" fill="hold"/>
                                        <p:tgtEl>
                                          <p:spTgt spid="4751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repeatCount="2000" fill="hold" display="0">
                  <p:stCondLst>
                    <p:cond delay="indefinite"/>
                  </p:stCondLst>
                  <p:endCondLst>
                    <p:cond evt="onPrev" delay="0">
                      <p:tgtEl>
                        <p:sldTgt/>
                      </p:tgtEl>
                    </p:cond>
                    <p:cond evt="onStopAudio" delay="0">
                      <p:tgtEl>
                        <p:sldTgt/>
                      </p:tgtEl>
                    </p:cond>
                  </p:endCondLst>
                </p:cTn>
                <p:tgtEl>
                  <p:spTgt spid="47514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152400"/>
            <a:ext cx="7772400" cy="1143000"/>
          </a:xfrm>
        </p:spPr>
        <p:txBody>
          <a:bodyPr/>
          <a:lstStyle/>
          <a:p>
            <a:pPr eaLnBrk="1" hangingPunct="1"/>
            <a:r>
              <a:rPr lang="en-US" smtClean="0">
                <a:latin typeface="Arial" charset="0"/>
              </a:rPr>
              <a:t>Safety Symbols</a:t>
            </a:r>
          </a:p>
        </p:txBody>
      </p:sp>
      <p:pic>
        <p:nvPicPr>
          <p:cNvPr id="76803" name="Picture 3" descr="safety symbols"/>
          <p:cNvPicPr>
            <a:picLocks noChangeAspect="1" noChangeArrowheads="1"/>
          </p:cNvPicPr>
          <p:nvPr/>
        </p:nvPicPr>
        <p:blipFill>
          <a:blip r:embed="rId3" cstate="print">
            <a:lum contrast="54000"/>
          </a:blip>
          <a:srcRect l="49973" t="1736" r="41310" b="8653"/>
          <a:stretch>
            <a:fillRect/>
          </a:stretch>
        </p:blipFill>
        <p:spPr bwMode="auto">
          <a:xfrm>
            <a:off x="4454525" y="1460500"/>
            <a:ext cx="511175" cy="4586288"/>
          </a:xfrm>
          <a:prstGeom prst="rect">
            <a:avLst/>
          </a:prstGeom>
          <a:noFill/>
          <a:ln w="9525">
            <a:noFill/>
            <a:miter lim="800000"/>
            <a:headEnd/>
            <a:tailEnd/>
          </a:ln>
        </p:spPr>
      </p:pic>
      <p:sp>
        <p:nvSpPr>
          <p:cNvPr id="76804"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35269" name="Text Box 5"/>
          <p:cNvSpPr txBox="1">
            <a:spLocks noChangeArrowheads="1"/>
          </p:cNvSpPr>
          <p:nvPr/>
        </p:nvSpPr>
        <p:spPr bwMode="auto">
          <a:xfrm>
            <a:off x="2279650" y="1419225"/>
            <a:ext cx="2133600" cy="581025"/>
          </a:xfrm>
          <a:prstGeom prst="rect">
            <a:avLst/>
          </a:prstGeom>
          <a:noFill/>
          <a:ln w="9525">
            <a:noFill/>
            <a:miter lim="800000"/>
            <a:headEnd/>
            <a:tailEnd/>
          </a:ln>
        </p:spPr>
        <p:txBody>
          <a:bodyPr wrap="none">
            <a:spAutoFit/>
          </a:bodyPr>
          <a:lstStyle/>
          <a:p>
            <a:r>
              <a:rPr lang="en-US" sz="800" b="1">
                <a:solidFill>
                  <a:schemeClr val="hlink"/>
                </a:solidFill>
              </a:rPr>
              <a:t>SAFETY CLOTHING</a:t>
            </a:r>
          </a:p>
          <a:p>
            <a:r>
              <a:rPr lang="en-US" sz="800"/>
              <a:t>This symbol is to remind you to wear a</a:t>
            </a:r>
          </a:p>
          <a:p>
            <a:r>
              <a:rPr lang="en-US" sz="800"/>
              <a:t>laboratory apron over your street clothes to</a:t>
            </a:r>
          </a:p>
          <a:p>
            <a:r>
              <a:rPr lang="en-US" sz="800"/>
              <a:t>protect your skin and clothing from spills.</a:t>
            </a:r>
          </a:p>
        </p:txBody>
      </p:sp>
      <p:sp>
        <p:nvSpPr>
          <p:cNvPr id="1035270" name="Text Box 6"/>
          <p:cNvSpPr txBox="1">
            <a:spLocks noChangeArrowheads="1"/>
          </p:cNvSpPr>
          <p:nvPr/>
        </p:nvSpPr>
        <p:spPr bwMode="auto">
          <a:xfrm>
            <a:off x="2278063" y="1998663"/>
            <a:ext cx="1993900" cy="825500"/>
          </a:xfrm>
          <a:prstGeom prst="rect">
            <a:avLst/>
          </a:prstGeom>
          <a:noFill/>
          <a:ln w="9525">
            <a:noFill/>
            <a:miter lim="800000"/>
            <a:headEnd/>
            <a:tailEnd/>
          </a:ln>
        </p:spPr>
        <p:txBody>
          <a:bodyPr wrap="none">
            <a:spAutoFit/>
          </a:bodyPr>
          <a:lstStyle/>
          <a:p>
            <a:r>
              <a:rPr lang="en-US" sz="800" b="1">
                <a:solidFill>
                  <a:schemeClr val="hlink"/>
                </a:solidFill>
              </a:rPr>
              <a:t>SAFETY GOGGLES</a:t>
            </a:r>
          </a:p>
          <a:p>
            <a:r>
              <a:rPr lang="en-US" sz="800"/>
              <a:t>This symbol is to remind you that safety</a:t>
            </a:r>
          </a:p>
          <a:p>
            <a:r>
              <a:rPr lang="en-US" sz="800"/>
              <a:t>goggles are to worn </a:t>
            </a:r>
            <a:r>
              <a:rPr lang="en-US" sz="800" i="1"/>
              <a:t>at all times</a:t>
            </a:r>
            <a:r>
              <a:rPr lang="en-US" sz="800"/>
              <a:t> when </a:t>
            </a:r>
          </a:p>
          <a:p>
            <a:r>
              <a:rPr lang="en-US" sz="800"/>
              <a:t>working in the laboratory.  For some</a:t>
            </a:r>
          </a:p>
          <a:p>
            <a:r>
              <a:rPr lang="en-US" sz="800"/>
              <a:t>activities, your teacher may also instruct</a:t>
            </a:r>
          </a:p>
          <a:p>
            <a:r>
              <a:rPr lang="en-US" sz="800"/>
              <a:t>you to wear protective gloves.</a:t>
            </a:r>
          </a:p>
        </p:txBody>
      </p:sp>
      <p:sp>
        <p:nvSpPr>
          <p:cNvPr id="1035271" name="Text Box 7"/>
          <p:cNvSpPr txBox="1">
            <a:spLocks noChangeArrowheads="1"/>
          </p:cNvSpPr>
          <p:nvPr/>
        </p:nvSpPr>
        <p:spPr bwMode="auto">
          <a:xfrm>
            <a:off x="2274888" y="2822575"/>
            <a:ext cx="2192337" cy="703263"/>
          </a:xfrm>
          <a:prstGeom prst="rect">
            <a:avLst/>
          </a:prstGeom>
          <a:noFill/>
          <a:ln w="9525">
            <a:noFill/>
            <a:miter lim="800000"/>
            <a:headEnd/>
            <a:tailEnd/>
          </a:ln>
        </p:spPr>
        <p:txBody>
          <a:bodyPr wrap="none">
            <a:spAutoFit/>
          </a:bodyPr>
          <a:lstStyle/>
          <a:p>
            <a:r>
              <a:rPr lang="en-US" sz="800" b="1">
                <a:solidFill>
                  <a:schemeClr val="hlink"/>
                </a:solidFill>
              </a:rPr>
              <a:t>GLOVES</a:t>
            </a:r>
          </a:p>
          <a:p>
            <a:r>
              <a:rPr lang="en-US" sz="800"/>
              <a:t>This symbol is to remind you to wear gloves </a:t>
            </a:r>
          </a:p>
          <a:p>
            <a:r>
              <a:rPr lang="en-US" sz="800"/>
              <a:t>to protect your hands from contact with</a:t>
            </a:r>
          </a:p>
          <a:p>
            <a:r>
              <a:rPr lang="en-US" sz="800"/>
              <a:t>corrosive substances, broken glass, or</a:t>
            </a:r>
          </a:p>
          <a:p>
            <a:r>
              <a:rPr lang="en-US" sz="800"/>
              <a:t>hot objects.</a:t>
            </a:r>
          </a:p>
        </p:txBody>
      </p:sp>
      <p:sp>
        <p:nvSpPr>
          <p:cNvPr id="1035272" name="Text Box 8"/>
          <p:cNvSpPr txBox="1">
            <a:spLocks noChangeArrowheads="1"/>
          </p:cNvSpPr>
          <p:nvPr/>
        </p:nvSpPr>
        <p:spPr bwMode="auto">
          <a:xfrm>
            <a:off x="2276475" y="3527425"/>
            <a:ext cx="2141538" cy="703263"/>
          </a:xfrm>
          <a:prstGeom prst="rect">
            <a:avLst/>
          </a:prstGeom>
          <a:noFill/>
          <a:ln w="9525">
            <a:noFill/>
            <a:miter lim="800000"/>
            <a:headEnd/>
            <a:tailEnd/>
          </a:ln>
        </p:spPr>
        <p:txBody>
          <a:bodyPr wrap="none">
            <a:spAutoFit/>
          </a:bodyPr>
          <a:lstStyle/>
          <a:p>
            <a:r>
              <a:rPr lang="en-US" sz="800" b="1">
                <a:solidFill>
                  <a:schemeClr val="hlink"/>
                </a:solidFill>
              </a:rPr>
              <a:t>HEATING</a:t>
            </a:r>
          </a:p>
          <a:p>
            <a:r>
              <a:rPr lang="en-US" sz="800"/>
              <a:t>This symbol indicates that you should be</a:t>
            </a:r>
          </a:p>
          <a:p>
            <a:r>
              <a:rPr lang="en-US" sz="800"/>
              <a:t>careful not to touch hot objects with your</a:t>
            </a:r>
          </a:p>
          <a:p>
            <a:r>
              <a:rPr lang="en-US" sz="800"/>
              <a:t>bare hands.  Use either tongs or heat-proof</a:t>
            </a:r>
          </a:p>
          <a:p>
            <a:r>
              <a:rPr lang="en-US" sz="800"/>
              <a:t>gloves to pick up hot objects..</a:t>
            </a:r>
          </a:p>
        </p:txBody>
      </p:sp>
      <p:sp>
        <p:nvSpPr>
          <p:cNvPr id="1035273" name="Text Box 9"/>
          <p:cNvSpPr txBox="1">
            <a:spLocks noChangeArrowheads="1"/>
          </p:cNvSpPr>
          <p:nvPr/>
        </p:nvSpPr>
        <p:spPr bwMode="auto">
          <a:xfrm>
            <a:off x="2279650" y="4246563"/>
            <a:ext cx="2165350" cy="703262"/>
          </a:xfrm>
          <a:prstGeom prst="rect">
            <a:avLst/>
          </a:prstGeom>
          <a:noFill/>
          <a:ln w="9525">
            <a:noFill/>
            <a:miter lim="800000"/>
            <a:headEnd/>
            <a:tailEnd/>
          </a:ln>
        </p:spPr>
        <p:txBody>
          <a:bodyPr wrap="none">
            <a:spAutoFit/>
          </a:bodyPr>
          <a:lstStyle/>
          <a:p>
            <a:r>
              <a:rPr lang="en-US" sz="800" b="1">
                <a:solidFill>
                  <a:srgbClr val="FF0000"/>
                </a:solidFill>
              </a:rPr>
              <a:t>FIRE</a:t>
            </a:r>
          </a:p>
          <a:p>
            <a:r>
              <a:rPr lang="en-US" sz="800"/>
              <a:t>This symbol indicates the presence of an </a:t>
            </a:r>
          </a:p>
          <a:p>
            <a:r>
              <a:rPr lang="en-US" sz="800"/>
              <a:t>open flame.  Loose hair should be tied back</a:t>
            </a:r>
          </a:p>
          <a:p>
            <a:r>
              <a:rPr lang="en-US" sz="800"/>
              <a:t>or covered, and bulky or loose clothing</a:t>
            </a:r>
          </a:p>
          <a:p>
            <a:r>
              <a:rPr lang="en-US" sz="800"/>
              <a:t>should be secured in some manner.</a:t>
            </a:r>
          </a:p>
        </p:txBody>
      </p:sp>
      <p:sp>
        <p:nvSpPr>
          <p:cNvPr id="1035274" name="Text Box 10"/>
          <p:cNvSpPr txBox="1">
            <a:spLocks noChangeArrowheads="1"/>
          </p:cNvSpPr>
          <p:nvPr/>
        </p:nvSpPr>
        <p:spPr bwMode="auto">
          <a:xfrm>
            <a:off x="2278063" y="4937125"/>
            <a:ext cx="2151062" cy="703263"/>
          </a:xfrm>
          <a:prstGeom prst="rect">
            <a:avLst/>
          </a:prstGeom>
          <a:noFill/>
          <a:ln w="9525">
            <a:noFill/>
            <a:miter lim="800000"/>
            <a:headEnd/>
            <a:tailEnd/>
          </a:ln>
        </p:spPr>
        <p:txBody>
          <a:bodyPr wrap="none">
            <a:spAutoFit/>
          </a:bodyPr>
          <a:lstStyle/>
          <a:p>
            <a:r>
              <a:rPr lang="en-US" sz="800" b="1">
                <a:solidFill>
                  <a:schemeClr val="hlink"/>
                </a:solidFill>
              </a:rPr>
              <a:t>CORROSIVE SUBSTANCE</a:t>
            </a:r>
          </a:p>
          <a:p>
            <a:r>
              <a:rPr lang="en-US" sz="800"/>
              <a:t>This symbol indicates a caustic or corrosive</a:t>
            </a:r>
          </a:p>
          <a:p>
            <a:r>
              <a:rPr lang="en-US" sz="800"/>
              <a:t>substance - most frequently an acid. </a:t>
            </a:r>
          </a:p>
          <a:p>
            <a:r>
              <a:rPr lang="en-US" sz="800"/>
              <a:t>Avoid contact with skin, eyes, and clothing.</a:t>
            </a:r>
          </a:p>
          <a:p>
            <a:r>
              <a:rPr lang="en-US" sz="800"/>
              <a:t>Do not inhale vapors.</a:t>
            </a:r>
          </a:p>
        </p:txBody>
      </p:sp>
      <p:sp>
        <p:nvSpPr>
          <p:cNvPr id="1035275" name="Text Box 11"/>
          <p:cNvSpPr txBox="1">
            <a:spLocks noChangeArrowheads="1"/>
          </p:cNvSpPr>
          <p:nvPr/>
        </p:nvSpPr>
        <p:spPr bwMode="auto">
          <a:xfrm>
            <a:off x="2279650" y="5638800"/>
            <a:ext cx="2038350" cy="703263"/>
          </a:xfrm>
          <a:prstGeom prst="rect">
            <a:avLst/>
          </a:prstGeom>
          <a:noFill/>
          <a:ln w="9525">
            <a:noFill/>
            <a:miter lim="800000"/>
            <a:headEnd/>
            <a:tailEnd/>
          </a:ln>
        </p:spPr>
        <p:txBody>
          <a:bodyPr wrap="none">
            <a:spAutoFit/>
          </a:bodyPr>
          <a:lstStyle/>
          <a:p>
            <a:r>
              <a:rPr lang="en-US" sz="800" b="1">
                <a:solidFill>
                  <a:schemeClr val="hlink"/>
                </a:solidFill>
              </a:rPr>
              <a:t>BREAKAGE</a:t>
            </a:r>
          </a:p>
          <a:p>
            <a:r>
              <a:rPr lang="en-US" sz="800"/>
              <a:t>This symbol indicates an activity in which</a:t>
            </a:r>
          </a:p>
          <a:p>
            <a:r>
              <a:rPr lang="en-US" sz="800"/>
              <a:t>the likelihood of breakage is greater than</a:t>
            </a:r>
          </a:p>
          <a:p>
            <a:r>
              <a:rPr lang="en-US" sz="800"/>
              <a:t>usual, such as working with glass tubing,</a:t>
            </a:r>
          </a:p>
          <a:p>
            <a:r>
              <a:rPr lang="en-US" sz="800"/>
              <a:t>funnels and so forth.</a:t>
            </a:r>
          </a:p>
        </p:txBody>
      </p:sp>
      <p:sp>
        <p:nvSpPr>
          <p:cNvPr id="1035276" name="Text Box 12"/>
          <p:cNvSpPr txBox="1">
            <a:spLocks noChangeArrowheads="1"/>
          </p:cNvSpPr>
          <p:nvPr/>
        </p:nvSpPr>
        <p:spPr bwMode="auto">
          <a:xfrm>
            <a:off x="4892675" y="1422400"/>
            <a:ext cx="2225675" cy="947738"/>
          </a:xfrm>
          <a:prstGeom prst="rect">
            <a:avLst/>
          </a:prstGeom>
          <a:noFill/>
          <a:ln w="9525">
            <a:noFill/>
            <a:miter lim="800000"/>
            <a:headEnd/>
            <a:tailEnd/>
          </a:ln>
        </p:spPr>
        <p:txBody>
          <a:bodyPr wrap="none">
            <a:spAutoFit/>
          </a:bodyPr>
          <a:lstStyle/>
          <a:p>
            <a:r>
              <a:rPr lang="en-US" sz="800" b="1">
                <a:solidFill>
                  <a:schemeClr val="hlink"/>
                </a:solidFill>
              </a:rPr>
              <a:t>DANGEROUS VAPORS</a:t>
            </a:r>
          </a:p>
          <a:p>
            <a:r>
              <a:rPr lang="en-US" sz="800"/>
              <a:t>This symbol indicates the presence of or</a:t>
            </a:r>
          </a:p>
          <a:p>
            <a:r>
              <a:rPr lang="en-US" sz="800"/>
              <a:t>production of poisonous or noxious vapors.</a:t>
            </a:r>
          </a:p>
          <a:p>
            <a:r>
              <a:rPr lang="en-US" sz="800" i="1"/>
              <a:t>Use the fume hood</a:t>
            </a:r>
            <a:r>
              <a:rPr lang="en-US" sz="800"/>
              <a:t> when directed to do so.</a:t>
            </a:r>
          </a:p>
          <a:p>
            <a:r>
              <a:rPr lang="en-US" sz="800"/>
              <a:t>Care should be taken not to inhale vapors</a:t>
            </a:r>
          </a:p>
          <a:p>
            <a:r>
              <a:rPr lang="en-US" sz="800"/>
              <a:t>directly.  When testing an odor, use a wafting</a:t>
            </a:r>
          </a:p>
          <a:p>
            <a:r>
              <a:rPr lang="en-US" sz="800"/>
              <a:t>motion to direct the vapor toward your nose.</a:t>
            </a:r>
            <a:endParaRPr lang="en-US" sz="800" i="1"/>
          </a:p>
        </p:txBody>
      </p:sp>
      <p:sp>
        <p:nvSpPr>
          <p:cNvPr id="1035277" name="Text Box 13"/>
          <p:cNvSpPr txBox="1">
            <a:spLocks noChangeArrowheads="1"/>
          </p:cNvSpPr>
          <p:nvPr/>
        </p:nvSpPr>
        <p:spPr bwMode="auto">
          <a:xfrm>
            <a:off x="4883150" y="2365375"/>
            <a:ext cx="2179638" cy="703263"/>
          </a:xfrm>
          <a:prstGeom prst="rect">
            <a:avLst/>
          </a:prstGeom>
          <a:noFill/>
          <a:ln w="9525">
            <a:noFill/>
            <a:miter lim="800000"/>
            <a:headEnd/>
            <a:tailEnd/>
          </a:ln>
        </p:spPr>
        <p:txBody>
          <a:bodyPr wrap="none">
            <a:spAutoFit/>
          </a:bodyPr>
          <a:lstStyle/>
          <a:p>
            <a:r>
              <a:rPr lang="en-US" sz="800" b="1">
                <a:solidFill>
                  <a:schemeClr val="hlink"/>
                </a:solidFill>
              </a:rPr>
              <a:t>EXPLOSION</a:t>
            </a:r>
          </a:p>
          <a:p>
            <a:r>
              <a:rPr lang="en-US" sz="800"/>
              <a:t>This symbol indicates that the potential for</a:t>
            </a:r>
          </a:p>
          <a:p>
            <a:r>
              <a:rPr lang="en-US" sz="800"/>
              <a:t>an explosive situation is present.  When you</a:t>
            </a:r>
          </a:p>
          <a:p>
            <a:r>
              <a:rPr lang="en-US" sz="800"/>
              <a:t>see this symbol, read the instructions care-</a:t>
            </a:r>
          </a:p>
          <a:p>
            <a:r>
              <a:rPr lang="en-US" sz="800"/>
              <a:t>fully and </a:t>
            </a:r>
            <a:r>
              <a:rPr lang="en-US" sz="800" i="1"/>
              <a:t>follow them exactly</a:t>
            </a:r>
            <a:r>
              <a:rPr lang="en-US" sz="800"/>
              <a:t>..</a:t>
            </a:r>
          </a:p>
        </p:txBody>
      </p:sp>
      <p:sp>
        <p:nvSpPr>
          <p:cNvPr id="1035278" name="Text Box 14"/>
          <p:cNvSpPr txBox="1">
            <a:spLocks noChangeArrowheads="1"/>
          </p:cNvSpPr>
          <p:nvPr/>
        </p:nvSpPr>
        <p:spPr bwMode="auto">
          <a:xfrm>
            <a:off x="4886325" y="3059113"/>
            <a:ext cx="2359025" cy="703262"/>
          </a:xfrm>
          <a:prstGeom prst="rect">
            <a:avLst/>
          </a:prstGeom>
          <a:noFill/>
          <a:ln w="9525">
            <a:noFill/>
            <a:miter lim="800000"/>
            <a:headEnd/>
            <a:tailEnd/>
          </a:ln>
        </p:spPr>
        <p:txBody>
          <a:bodyPr wrap="none">
            <a:spAutoFit/>
          </a:bodyPr>
          <a:lstStyle/>
          <a:p>
            <a:r>
              <a:rPr lang="en-US" sz="800" b="1">
                <a:solidFill>
                  <a:schemeClr val="hlink"/>
                </a:solidFill>
              </a:rPr>
              <a:t>POISON</a:t>
            </a:r>
          </a:p>
          <a:p>
            <a:r>
              <a:rPr lang="en-US" sz="800"/>
              <a:t>This symbol indicates the presence of a poi-</a:t>
            </a:r>
          </a:p>
          <a:p>
            <a:r>
              <a:rPr lang="en-US" sz="800"/>
              <a:t>sonous substance.  Do not let such a substance</a:t>
            </a:r>
          </a:p>
          <a:p>
            <a:r>
              <a:rPr lang="en-US" sz="800"/>
              <a:t>come in contact with your skin and do not</a:t>
            </a:r>
          </a:p>
          <a:p>
            <a:r>
              <a:rPr lang="en-US" sz="800"/>
              <a:t>inhale its vapors.</a:t>
            </a:r>
          </a:p>
        </p:txBody>
      </p:sp>
      <p:sp>
        <p:nvSpPr>
          <p:cNvPr id="1035279" name="Text Box 15"/>
          <p:cNvSpPr txBox="1">
            <a:spLocks noChangeArrowheads="1"/>
          </p:cNvSpPr>
          <p:nvPr/>
        </p:nvSpPr>
        <p:spPr bwMode="auto">
          <a:xfrm>
            <a:off x="4881563" y="3773488"/>
            <a:ext cx="2317750" cy="703262"/>
          </a:xfrm>
          <a:prstGeom prst="rect">
            <a:avLst/>
          </a:prstGeom>
          <a:noFill/>
          <a:ln w="9525">
            <a:noFill/>
            <a:miter lim="800000"/>
            <a:headEnd/>
            <a:tailEnd/>
          </a:ln>
        </p:spPr>
        <p:txBody>
          <a:bodyPr wrap="none">
            <a:spAutoFit/>
          </a:bodyPr>
          <a:lstStyle/>
          <a:p>
            <a:r>
              <a:rPr lang="en-US" sz="800" b="1">
                <a:solidFill>
                  <a:schemeClr val="hlink"/>
                </a:solidFill>
              </a:rPr>
              <a:t>ELECTRICAL SHOCK</a:t>
            </a:r>
          </a:p>
          <a:p>
            <a:r>
              <a:rPr lang="en-US" sz="800"/>
              <a:t>This symbol indicates that the potential for</a:t>
            </a:r>
          </a:p>
          <a:p>
            <a:r>
              <a:rPr lang="en-US" sz="800"/>
              <a:t>an electrical shock exists.  Read all instructions</a:t>
            </a:r>
          </a:p>
          <a:p>
            <a:r>
              <a:rPr lang="en-US" sz="800"/>
              <a:t>carefully.  Disconnect all apparatus when</a:t>
            </a:r>
          </a:p>
          <a:p>
            <a:r>
              <a:rPr lang="en-US" sz="800"/>
              <a:t>not in use.</a:t>
            </a:r>
          </a:p>
        </p:txBody>
      </p:sp>
      <p:sp>
        <p:nvSpPr>
          <p:cNvPr id="1035280" name="Text Box 16"/>
          <p:cNvSpPr txBox="1">
            <a:spLocks noChangeArrowheads="1"/>
          </p:cNvSpPr>
          <p:nvPr/>
        </p:nvSpPr>
        <p:spPr bwMode="auto">
          <a:xfrm>
            <a:off x="4889500" y="4486275"/>
            <a:ext cx="2290763" cy="581025"/>
          </a:xfrm>
          <a:prstGeom prst="rect">
            <a:avLst/>
          </a:prstGeom>
          <a:noFill/>
          <a:ln w="9525">
            <a:noFill/>
            <a:miter lim="800000"/>
            <a:headEnd/>
            <a:tailEnd/>
          </a:ln>
        </p:spPr>
        <p:txBody>
          <a:bodyPr wrap="none">
            <a:spAutoFit/>
          </a:bodyPr>
          <a:lstStyle/>
          <a:p>
            <a:r>
              <a:rPr lang="en-US" sz="800" b="1">
                <a:solidFill>
                  <a:schemeClr val="hlink"/>
                </a:solidFill>
              </a:rPr>
              <a:t>RADIATION</a:t>
            </a:r>
          </a:p>
          <a:p>
            <a:r>
              <a:rPr lang="en-US" sz="800"/>
              <a:t>This symbol indicates a radioactive substance.</a:t>
            </a:r>
          </a:p>
          <a:p>
            <a:r>
              <a:rPr lang="en-US" sz="800"/>
              <a:t>Follow your teacher's instructions as to</a:t>
            </a:r>
          </a:p>
          <a:p>
            <a:r>
              <a:rPr lang="en-US" sz="800"/>
              <a:t>proper handling of such substances..</a:t>
            </a:r>
          </a:p>
        </p:txBody>
      </p:sp>
      <p:sp>
        <p:nvSpPr>
          <p:cNvPr id="1035281" name="Text Box 17"/>
          <p:cNvSpPr txBox="1">
            <a:spLocks noChangeArrowheads="1"/>
          </p:cNvSpPr>
          <p:nvPr/>
        </p:nvSpPr>
        <p:spPr bwMode="auto">
          <a:xfrm>
            <a:off x="4886325" y="5067300"/>
            <a:ext cx="2205038" cy="581025"/>
          </a:xfrm>
          <a:prstGeom prst="rect">
            <a:avLst/>
          </a:prstGeom>
          <a:noFill/>
          <a:ln w="9525">
            <a:noFill/>
            <a:miter lim="800000"/>
            <a:headEnd/>
            <a:tailEnd/>
          </a:ln>
        </p:spPr>
        <p:txBody>
          <a:bodyPr wrap="none">
            <a:spAutoFit/>
          </a:bodyPr>
          <a:lstStyle/>
          <a:p>
            <a:r>
              <a:rPr lang="en-US" sz="800" b="1">
                <a:solidFill>
                  <a:schemeClr val="hlink"/>
                </a:solidFill>
              </a:rPr>
              <a:t>DISPOSAL</a:t>
            </a:r>
          </a:p>
          <a:p>
            <a:r>
              <a:rPr lang="en-US" sz="800"/>
              <a:t>This symbol indicates that a chemical should</a:t>
            </a:r>
          </a:p>
          <a:p>
            <a:r>
              <a:rPr lang="en-US" sz="800"/>
              <a:t>be disposed of in a special way.  Dispose of</a:t>
            </a:r>
          </a:p>
          <a:p>
            <a:r>
              <a:rPr lang="en-US" sz="800"/>
              <a:t>these chemicals as directed by your teacher.</a:t>
            </a:r>
          </a:p>
        </p:txBody>
      </p:sp>
      <p:sp>
        <p:nvSpPr>
          <p:cNvPr id="1035282" name="Text Box 18"/>
          <p:cNvSpPr txBox="1">
            <a:spLocks noChangeArrowheads="1"/>
          </p:cNvSpPr>
          <p:nvPr/>
        </p:nvSpPr>
        <p:spPr bwMode="auto">
          <a:xfrm>
            <a:off x="4886325" y="5641975"/>
            <a:ext cx="2093913" cy="703263"/>
          </a:xfrm>
          <a:prstGeom prst="rect">
            <a:avLst/>
          </a:prstGeom>
          <a:noFill/>
          <a:ln w="9525">
            <a:noFill/>
            <a:miter lim="800000"/>
            <a:headEnd/>
            <a:tailEnd/>
          </a:ln>
        </p:spPr>
        <p:txBody>
          <a:bodyPr wrap="none">
            <a:spAutoFit/>
          </a:bodyPr>
          <a:lstStyle/>
          <a:p>
            <a:r>
              <a:rPr lang="en-US" sz="800" b="1">
                <a:solidFill>
                  <a:schemeClr val="hlink"/>
                </a:solidFill>
              </a:rPr>
              <a:t>HYGIENE</a:t>
            </a:r>
          </a:p>
          <a:p>
            <a:r>
              <a:rPr lang="en-US" sz="800"/>
              <a:t>This symbol is to remind you to always</a:t>
            </a:r>
          </a:p>
          <a:p>
            <a:r>
              <a:rPr lang="en-US" sz="800"/>
              <a:t>wash your hands after completing a labor-</a:t>
            </a:r>
          </a:p>
          <a:p>
            <a:r>
              <a:rPr lang="en-US" sz="800"/>
              <a:t>atory investigation.  Never touch your face</a:t>
            </a:r>
          </a:p>
          <a:p>
            <a:r>
              <a:rPr lang="en-US" sz="800"/>
              <a:t>or eyes during a laboratory investigation.</a:t>
            </a:r>
          </a:p>
        </p:txBody>
      </p:sp>
      <p:pic>
        <p:nvPicPr>
          <p:cNvPr id="76819" name="Picture 19" descr="safety symbols"/>
          <p:cNvPicPr>
            <a:picLocks noChangeAspect="1" noChangeArrowheads="1"/>
          </p:cNvPicPr>
          <p:nvPr/>
        </p:nvPicPr>
        <p:blipFill>
          <a:blip r:embed="rId3" cstate="print">
            <a:lum contrast="54000"/>
          </a:blip>
          <a:srcRect l="4955" t="1054" r="86302" b="6947"/>
          <a:stretch>
            <a:fillRect/>
          </a:stretch>
        </p:blipFill>
        <p:spPr bwMode="auto">
          <a:xfrm>
            <a:off x="1771650" y="1441450"/>
            <a:ext cx="512763" cy="4708525"/>
          </a:xfrm>
          <a:prstGeom prst="rect">
            <a:avLst/>
          </a:prstGeom>
          <a:noFill/>
          <a:ln w="9525">
            <a:noFill/>
            <a:miter lim="800000"/>
            <a:headEnd/>
            <a:tailEnd/>
          </a:ln>
        </p:spPr>
      </p:pic>
      <p:sp>
        <p:nvSpPr>
          <p:cNvPr id="76820" name="Line 20"/>
          <p:cNvSpPr>
            <a:spLocks noChangeShapeType="1"/>
          </p:cNvSpPr>
          <p:nvPr/>
        </p:nvSpPr>
        <p:spPr bwMode="auto">
          <a:xfrm>
            <a:off x="1838325" y="1381125"/>
            <a:ext cx="5360988" cy="0"/>
          </a:xfrm>
          <a:prstGeom prst="line">
            <a:avLst/>
          </a:prstGeom>
          <a:noFill/>
          <a:ln w="15875">
            <a:solidFill>
              <a:srgbClr val="008000"/>
            </a:solidFill>
            <a:miter lim="800000"/>
            <a:headEnd/>
            <a:tailEnd/>
          </a:ln>
        </p:spPr>
        <p:txBody>
          <a:bodyPr wrap="none"/>
          <a:lstStyle/>
          <a:p>
            <a:endParaRPr lang="en-US"/>
          </a:p>
        </p:txBody>
      </p:sp>
      <p:sp>
        <p:nvSpPr>
          <p:cNvPr id="76821" name="Line 21"/>
          <p:cNvSpPr>
            <a:spLocks noChangeShapeType="1"/>
          </p:cNvSpPr>
          <p:nvPr/>
        </p:nvSpPr>
        <p:spPr bwMode="auto">
          <a:xfrm>
            <a:off x="1838325" y="6383338"/>
            <a:ext cx="5360988" cy="0"/>
          </a:xfrm>
          <a:prstGeom prst="line">
            <a:avLst/>
          </a:prstGeom>
          <a:noFill/>
          <a:ln w="15875">
            <a:solidFill>
              <a:srgbClr val="008000"/>
            </a:solidFill>
            <a:miter lim="800000"/>
            <a:headEnd/>
            <a:tailEn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35269">
                                            <p:txEl>
                                              <p:pRg st="0" end="0"/>
                                            </p:txEl>
                                          </p:spTgt>
                                        </p:tgtEl>
                                        <p:attrNameLst>
                                          <p:attrName>style.visibility</p:attrName>
                                        </p:attrNameLst>
                                      </p:cBhvr>
                                      <p:to>
                                        <p:strVal val="visible"/>
                                      </p:to>
                                    </p:set>
                                    <p:anim calcmode="lin" valueType="num">
                                      <p:cBhvr>
                                        <p:cTn id="7" dur="1000" fill="hold"/>
                                        <p:tgtEl>
                                          <p:spTgt spid="103526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3526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35269">
                                            <p:txEl>
                                              <p:pRg st="0" end="0"/>
                                            </p:txEl>
                                          </p:spTgt>
                                        </p:tgtEl>
                                      </p:cBhvr>
                                    </p:animEffect>
                                  </p:childTnLst>
                                  <p:subTnLst>
                                    <p:animClr clrSpc="rgb" dir="cw">
                                      <p:cBhvr override="childStyle">
                                        <p:cTn dur="1" fill="hold" display="0" masterRel="nextClick" afterEffect="1"/>
                                        <p:tgtEl>
                                          <p:spTgt spid="1035269">
                                            <p:txEl>
                                              <p:pRg st="0" end="0"/>
                                            </p:txEl>
                                          </p:spTgt>
                                        </p:tgtEl>
                                        <p:attrNameLst>
                                          <p:attrName>ppt_c</p:attrName>
                                        </p:attrNameLst>
                                      </p:cBhvr>
                                      <p:to>
                                        <a:schemeClr val="tx1"/>
                                      </p:to>
                                    </p:animClr>
                                  </p:sub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35269">
                                            <p:txEl>
                                              <p:pRg st="1" end="1"/>
                                            </p:txEl>
                                          </p:spTgt>
                                        </p:tgtEl>
                                        <p:attrNameLst>
                                          <p:attrName>style.visibility</p:attrName>
                                        </p:attrNameLst>
                                      </p:cBhvr>
                                      <p:to>
                                        <p:strVal val="visible"/>
                                      </p:to>
                                    </p:set>
                                    <p:animEffect transition="in" filter="dissolve">
                                      <p:cBhvr>
                                        <p:cTn id="14" dur="500"/>
                                        <p:tgtEl>
                                          <p:spTgt spid="1035269">
                                            <p:txEl>
                                              <p:pRg st="1" end="1"/>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35269">
                                            <p:txEl>
                                              <p:pRg st="2" end="2"/>
                                            </p:txEl>
                                          </p:spTgt>
                                        </p:tgtEl>
                                        <p:attrNameLst>
                                          <p:attrName>style.visibility</p:attrName>
                                        </p:attrNameLst>
                                      </p:cBhvr>
                                      <p:to>
                                        <p:strVal val="visible"/>
                                      </p:to>
                                    </p:set>
                                    <p:animEffect transition="in" filter="dissolve">
                                      <p:cBhvr>
                                        <p:cTn id="17" dur="500"/>
                                        <p:tgtEl>
                                          <p:spTgt spid="1035269">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35269">
                                            <p:txEl>
                                              <p:pRg st="3" end="3"/>
                                            </p:txEl>
                                          </p:spTgt>
                                        </p:tgtEl>
                                        <p:attrNameLst>
                                          <p:attrName>style.visibility</p:attrName>
                                        </p:attrNameLst>
                                      </p:cBhvr>
                                      <p:to>
                                        <p:strVal val="visible"/>
                                      </p:to>
                                    </p:set>
                                    <p:animEffect transition="in" filter="dissolve">
                                      <p:cBhvr>
                                        <p:cTn id="20" dur="500"/>
                                        <p:tgtEl>
                                          <p:spTgt spid="103526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1035270">
                                            <p:txEl>
                                              <p:pRg st="0" end="0"/>
                                            </p:txEl>
                                          </p:spTgt>
                                        </p:tgtEl>
                                        <p:attrNameLst>
                                          <p:attrName>style.visibility</p:attrName>
                                        </p:attrNameLst>
                                      </p:cBhvr>
                                      <p:to>
                                        <p:strVal val="visible"/>
                                      </p:to>
                                    </p:set>
                                    <p:anim calcmode="lin" valueType="num">
                                      <p:cBhvr>
                                        <p:cTn id="25" dur="1000" fill="hold"/>
                                        <p:tgtEl>
                                          <p:spTgt spid="1035270">
                                            <p:txEl>
                                              <p:pRg st="0" end="0"/>
                                            </p:txEl>
                                          </p:spTgt>
                                        </p:tgtEl>
                                        <p:attrNameLst>
                                          <p:attrName>ppt_x</p:attrName>
                                        </p:attrNameLst>
                                      </p:cBhvr>
                                      <p:tavLst>
                                        <p:tav tm="0">
                                          <p:val>
                                            <p:strVal val="#ppt_x-.2"/>
                                          </p:val>
                                        </p:tav>
                                        <p:tav tm="100000">
                                          <p:val>
                                            <p:strVal val="#ppt_x"/>
                                          </p:val>
                                        </p:tav>
                                      </p:tavLst>
                                    </p:anim>
                                    <p:anim calcmode="lin" valueType="num">
                                      <p:cBhvr>
                                        <p:cTn id="26" dur="1000" fill="hold"/>
                                        <p:tgtEl>
                                          <p:spTgt spid="103527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035270">
                                            <p:txEl>
                                              <p:pRg st="0" end="0"/>
                                            </p:txEl>
                                          </p:spTgt>
                                        </p:tgtEl>
                                      </p:cBhvr>
                                    </p:animEffect>
                                  </p:childTnLst>
                                  <p:subTnLst>
                                    <p:animClr clrSpc="rgb" dir="cw">
                                      <p:cBhvr override="childStyle">
                                        <p:cTn dur="1" fill="hold" display="0" masterRel="nextClick" afterEffect="1"/>
                                        <p:tgtEl>
                                          <p:spTgt spid="1035270">
                                            <p:txEl>
                                              <p:pRg st="0" end="0"/>
                                            </p:txEl>
                                          </p:spTgt>
                                        </p:tgtEl>
                                        <p:attrNameLst>
                                          <p:attrName>ppt_c</p:attrName>
                                        </p:attrNameLst>
                                      </p:cBhvr>
                                      <p:to>
                                        <a:schemeClr val="tx1"/>
                                      </p:to>
                                    </p:animClr>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35270">
                                            <p:txEl>
                                              <p:pRg st="1" end="1"/>
                                            </p:txEl>
                                          </p:spTgt>
                                        </p:tgtEl>
                                        <p:attrNameLst>
                                          <p:attrName>style.visibility</p:attrName>
                                        </p:attrNameLst>
                                      </p:cBhvr>
                                      <p:to>
                                        <p:strVal val="visible"/>
                                      </p:to>
                                    </p:set>
                                    <p:animEffect transition="in" filter="dissolve">
                                      <p:cBhvr>
                                        <p:cTn id="32" dur="500"/>
                                        <p:tgtEl>
                                          <p:spTgt spid="1035270">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035270">
                                            <p:txEl>
                                              <p:pRg st="2" end="2"/>
                                            </p:txEl>
                                          </p:spTgt>
                                        </p:tgtEl>
                                        <p:attrNameLst>
                                          <p:attrName>style.visibility</p:attrName>
                                        </p:attrNameLst>
                                      </p:cBhvr>
                                      <p:to>
                                        <p:strVal val="visible"/>
                                      </p:to>
                                    </p:set>
                                    <p:animEffect transition="in" filter="dissolve">
                                      <p:cBhvr>
                                        <p:cTn id="35" dur="500"/>
                                        <p:tgtEl>
                                          <p:spTgt spid="1035270">
                                            <p:txEl>
                                              <p:pRg st="2" end="2"/>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035270">
                                            <p:txEl>
                                              <p:pRg st="3" end="3"/>
                                            </p:txEl>
                                          </p:spTgt>
                                        </p:tgtEl>
                                        <p:attrNameLst>
                                          <p:attrName>style.visibility</p:attrName>
                                        </p:attrNameLst>
                                      </p:cBhvr>
                                      <p:to>
                                        <p:strVal val="visible"/>
                                      </p:to>
                                    </p:set>
                                    <p:animEffect transition="in" filter="dissolve">
                                      <p:cBhvr>
                                        <p:cTn id="38" dur="500"/>
                                        <p:tgtEl>
                                          <p:spTgt spid="1035270">
                                            <p:txEl>
                                              <p:pRg st="3" end="3"/>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035270">
                                            <p:txEl>
                                              <p:pRg st="4" end="4"/>
                                            </p:txEl>
                                          </p:spTgt>
                                        </p:tgtEl>
                                        <p:attrNameLst>
                                          <p:attrName>style.visibility</p:attrName>
                                        </p:attrNameLst>
                                      </p:cBhvr>
                                      <p:to>
                                        <p:strVal val="visible"/>
                                      </p:to>
                                    </p:set>
                                    <p:animEffect transition="in" filter="dissolve">
                                      <p:cBhvr>
                                        <p:cTn id="41" dur="500"/>
                                        <p:tgtEl>
                                          <p:spTgt spid="1035270">
                                            <p:txEl>
                                              <p:pRg st="4" end="4"/>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035270">
                                            <p:txEl>
                                              <p:pRg st="5" end="5"/>
                                            </p:txEl>
                                          </p:spTgt>
                                        </p:tgtEl>
                                        <p:attrNameLst>
                                          <p:attrName>style.visibility</p:attrName>
                                        </p:attrNameLst>
                                      </p:cBhvr>
                                      <p:to>
                                        <p:strVal val="visible"/>
                                      </p:to>
                                    </p:set>
                                    <p:animEffect transition="in" filter="dissolve">
                                      <p:cBhvr>
                                        <p:cTn id="44" dur="500"/>
                                        <p:tgtEl>
                                          <p:spTgt spid="103527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035271">
                                            <p:txEl>
                                              <p:pRg st="0" end="0"/>
                                            </p:txEl>
                                          </p:spTgt>
                                        </p:tgtEl>
                                        <p:attrNameLst>
                                          <p:attrName>style.visibility</p:attrName>
                                        </p:attrNameLst>
                                      </p:cBhvr>
                                      <p:to>
                                        <p:strVal val="visible"/>
                                      </p:to>
                                    </p:set>
                                    <p:anim calcmode="lin" valueType="num">
                                      <p:cBhvr>
                                        <p:cTn id="49" dur="1000" fill="hold"/>
                                        <p:tgtEl>
                                          <p:spTgt spid="1035271">
                                            <p:txEl>
                                              <p:pRg st="0" end="0"/>
                                            </p:txEl>
                                          </p:spTgt>
                                        </p:tgtEl>
                                        <p:attrNameLst>
                                          <p:attrName>ppt_x</p:attrName>
                                        </p:attrNameLst>
                                      </p:cBhvr>
                                      <p:tavLst>
                                        <p:tav tm="0">
                                          <p:val>
                                            <p:strVal val="#ppt_x-.2"/>
                                          </p:val>
                                        </p:tav>
                                        <p:tav tm="100000">
                                          <p:val>
                                            <p:strVal val="#ppt_x"/>
                                          </p:val>
                                        </p:tav>
                                      </p:tavLst>
                                    </p:anim>
                                    <p:anim calcmode="lin" valueType="num">
                                      <p:cBhvr>
                                        <p:cTn id="50" dur="1000" fill="hold"/>
                                        <p:tgtEl>
                                          <p:spTgt spid="103527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035271">
                                            <p:txEl>
                                              <p:pRg st="0" end="0"/>
                                            </p:txEl>
                                          </p:spTgt>
                                        </p:tgtEl>
                                      </p:cBhvr>
                                    </p:animEffect>
                                  </p:childTnLst>
                                  <p:subTnLst>
                                    <p:animClr clrSpc="rgb" dir="cw">
                                      <p:cBhvr override="childStyle">
                                        <p:cTn dur="1" fill="hold" display="0" masterRel="nextClick" afterEffect="1"/>
                                        <p:tgtEl>
                                          <p:spTgt spid="1035271">
                                            <p:txEl>
                                              <p:pRg st="0" end="0"/>
                                            </p:txEl>
                                          </p:spTgt>
                                        </p:tgtEl>
                                        <p:attrNameLst>
                                          <p:attrName>ppt_c</p:attrName>
                                        </p:attrNameLst>
                                      </p:cBhvr>
                                      <p:to>
                                        <a:schemeClr val="tx2"/>
                                      </p:to>
                                    </p:animClr>
                                  </p:sub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035271">
                                            <p:txEl>
                                              <p:pRg st="1" end="1"/>
                                            </p:txEl>
                                          </p:spTgt>
                                        </p:tgtEl>
                                        <p:attrNameLst>
                                          <p:attrName>style.visibility</p:attrName>
                                        </p:attrNameLst>
                                      </p:cBhvr>
                                      <p:to>
                                        <p:strVal val="visible"/>
                                      </p:to>
                                    </p:set>
                                    <p:animEffect transition="in" filter="dissolve">
                                      <p:cBhvr>
                                        <p:cTn id="56" dur="500"/>
                                        <p:tgtEl>
                                          <p:spTgt spid="1035271">
                                            <p:txEl>
                                              <p:pRg st="1" end="1"/>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1035271">
                                            <p:txEl>
                                              <p:pRg st="2" end="2"/>
                                            </p:txEl>
                                          </p:spTgt>
                                        </p:tgtEl>
                                        <p:attrNameLst>
                                          <p:attrName>style.visibility</p:attrName>
                                        </p:attrNameLst>
                                      </p:cBhvr>
                                      <p:to>
                                        <p:strVal val="visible"/>
                                      </p:to>
                                    </p:set>
                                    <p:animEffect transition="in" filter="dissolve">
                                      <p:cBhvr>
                                        <p:cTn id="59" dur="500"/>
                                        <p:tgtEl>
                                          <p:spTgt spid="1035271">
                                            <p:txEl>
                                              <p:pRg st="2" end="2"/>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1035271">
                                            <p:txEl>
                                              <p:pRg st="3" end="3"/>
                                            </p:txEl>
                                          </p:spTgt>
                                        </p:tgtEl>
                                        <p:attrNameLst>
                                          <p:attrName>style.visibility</p:attrName>
                                        </p:attrNameLst>
                                      </p:cBhvr>
                                      <p:to>
                                        <p:strVal val="visible"/>
                                      </p:to>
                                    </p:set>
                                    <p:animEffect transition="in" filter="dissolve">
                                      <p:cBhvr>
                                        <p:cTn id="62" dur="500"/>
                                        <p:tgtEl>
                                          <p:spTgt spid="1035271">
                                            <p:txEl>
                                              <p:pRg st="3" end="3"/>
                                            </p:txEl>
                                          </p:spTgt>
                                        </p:tgtEl>
                                      </p:cBhvr>
                                    </p:animEffect>
                                  </p:childTnLst>
                                </p:cTn>
                              </p:par>
                              <p:par>
                                <p:cTn id="63" presetID="9" presetClass="entr" presetSubtype="0" fill="hold" nodeType="withEffect">
                                  <p:stCondLst>
                                    <p:cond delay="0"/>
                                  </p:stCondLst>
                                  <p:childTnLst>
                                    <p:set>
                                      <p:cBhvr>
                                        <p:cTn id="64" dur="1" fill="hold">
                                          <p:stCondLst>
                                            <p:cond delay="0"/>
                                          </p:stCondLst>
                                        </p:cTn>
                                        <p:tgtEl>
                                          <p:spTgt spid="1035271">
                                            <p:txEl>
                                              <p:pRg st="4" end="4"/>
                                            </p:txEl>
                                          </p:spTgt>
                                        </p:tgtEl>
                                        <p:attrNameLst>
                                          <p:attrName>style.visibility</p:attrName>
                                        </p:attrNameLst>
                                      </p:cBhvr>
                                      <p:to>
                                        <p:strVal val="visible"/>
                                      </p:to>
                                    </p:set>
                                    <p:animEffect transition="in" filter="dissolve">
                                      <p:cBhvr>
                                        <p:cTn id="65" dur="500"/>
                                        <p:tgtEl>
                                          <p:spTgt spid="1035271">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nodeType="clickEffect">
                                  <p:stCondLst>
                                    <p:cond delay="0"/>
                                  </p:stCondLst>
                                  <p:childTnLst>
                                    <p:set>
                                      <p:cBhvr>
                                        <p:cTn id="69" dur="1" fill="hold">
                                          <p:stCondLst>
                                            <p:cond delay="0"/>
                                          </p:stCondLst>
                                        </p:cTn>
                                        <p:tgtEl>
                                          <p:spTgt spid="1035272">
                                            <p:txEl>
                                              <p:pRg st="0" end="0"/>
                                            </p:txEl>
                                          </p:spTgt>
                                        </p:tgtEl>
                                        <p:attrNameLst>
                                          <p:attrName>style.visibility</p:attrName>
                                        </p:attrNameLst>
                                      </p:cBhvr>
                                      <p:to>
                                        <p:strVal val="visible"/>
                                      </p:to>
                                    </p:set>
                                    <p:anim calcmode="lin" valueType="num">
                                      <p:cBhvr>
                                        <p:cTn id="70" dur="1000" fill="hold"/>
                                        <p:tgtEl>
                                          <p:spTgt spid="1035272">
                                            <p:txEl>
                                              <p:pRg st="0" end="0"/>
                                            </p:txEl>
                                          </p:spTgt>
                                        </p:tgtEl>
                                        <p:attrNameLst>
                                          <p:attrName>ppt_x</p:attrName>
                                        </p:attrNameLst>
                                      </p:cBhvr>
                                      <p:tavLst>
                                        <p:tav tm="0">
                                          <p:val>
                                            <p:strVal val="#ppt_x-.2"/>
                                          </p:val>
                                        </p:tav>
                                        <p:tav tm="100000">
                                          <p:val>
                                            <p:strVal val="#ppt_x"/>
                                          </p:val>
                                        </p:tav>
                                      </p:tavLst>
                                    </p:anim>
                                    <p:anim calcmode="lin" valueType="num">
                                      <p:cBhvr>
                                        <p:cTn id="71" dur="1000" fill="hold"/>
                                        <p:tgtEl>
                                          <p:spTgt spid="103527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035272">
                                            <p:txEl>
                                              <p:pRg st="0" end="0"/>
                                            </p:txEl>
                                          </p:spTgt>
                                        </p:tgtEl>
                                      </p:cBhvr>
                                    </p:animEffect>
                                  </p:childTnLst>
                                  <p:subTnLst>
                                    <p:animClr clrSpc="rgb" dir="cw">
                                      <p:cBhvr override="childStyle">
                                        <p:cTn dur="1" fill="hold" display="0" masterRel="nextClick" afterEffect="1"/>
                                        <p:tgtEl>
                                          <p:spTgt spid="1035272">
                                            <p:txEl>
                                              <p:pRg st="0" end="0"/>
                                            </p:txEl>
                                          </p:spTgt>
                                        </p:tgtEl>
                                        <p:attrNameLst>
                                          <p:attrName>ppt_c</p:attrName>
                                        </p:attrNameLst>
                                      </p:cBhvr>
                                      <p:to>
                                        <a:schemeClr val="tx1"/>
                                      </p:to>
                                    </p:animClr>
                                  </p:sub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035272">
                                            <p:txEl>
                                              <p:pRg st="1" end="1"/>
                                            </p:txEl>
                                          </p:spTgt>
                                        </p:tgtEl>
                                        <p:attrNameLst>
                                          <p:attrName>style.visibility</p:attrName>
                                        </p:attrNameLst>
                                      </p:cBhvr>
                                      <p:to>
                                        <p:strVal val="visible"/>
                                      </p:to>
                                    </p:set>
                                    <p:animEffect transition="in" filter="dissolve">
                                      <p:cBhvr>
                                        <p:cTn id="77" dur="500"/>
                                        <p:tgtEl>
                                          <p:spTgt spid="1035272">
                                            <p:txEl>
                                              <p:pRg st="1" end="1"/>
                                            </p:txEl>
                                          </p:spTgt>
                                        </p:tgtEl>
                                      </p:cBhvr>
                                    </p:animEffect>
                                  </p:childTnLst>
                                </p:cTn>
                              </p:par>
                              <p:par>
                                <p:cTn id="78" presetID="9" presetClass="entr" presetSubtype="0" fill="hold" nodeType="withEffect">
                                  <p:stCondLst>
                                    <p:cond delay="0"/>
                                  </p:stCondLst>
                                  <p:childTnLst>
                                    <p:set>
                                      <p:cBhvr>
                                        <p:cTn id="79" dur="1" fill="hold">
                                          <p:stCondLst>
                                            <p:cond delay="0"/>
                                          </p:stCondLst>
                                        </p:cTn>
                                        <p:tgtEl>
                                          <p:spTgt spid="1035272">
                                            <p:txEl>
                                              <p:pRg st="2" end="2"/>
                                            </p:txEl>
                                          </p:spTgt>
                                        </p:tgtEl>
                                        <p:attrNameLst>
                                          <p:attrName>style.visibility</p:attrName>
                                        </p:attrNameLst>
                                      </p:cBhvr>
                                      <p:to>
                                        <p:strVal val="visible"/>
                                      </p:to>
                                    </p:set>
                                    <p:animEffect transition="in" filter="dissolve">
                                      <p:cBhvr>
                                        <p:cTn id="80" dur="500"/>
                                        <p:tgtEl>
                                          <p:spTgt spid="1035272">
                                            <p:txEl>
                                              <p:pRg st="2" end="2"/>
                                            </p:txEl>
                                          </p:spTgt>
                                        </p:tgtEl>
                                      </p:cBhvr>
                                    </p:animEffect>
                                  </p:childTnLst>
                                </p:cTn>
                              </p:par>
                              <p:par>
                                <p:cTn id="81" presetID="9" presetClass="entr" presetSubtype="0" fill="hold" nodeType="withEffect">
                                  <p:stCondLst>
                                    <p:cond delay="0"/>
                                  </p:stCondLst>
                                  <p:childTnLst>
                                    <p:set>
                                      <p:cBhvr>
                                        <p:cTn id="82" dur="1" fill="hold">
                                          <p:stCondLst>
                                            <p:cond delay="0"/>
                                          </p:stCondLst>
                                        </p:cTn>
                                        <p:tgtEl>
                                          <p:spTgt spid="1035272">
                                            <p:txEl>
                                              <p:pRg st="3" end="3"/>
                                            </p:txEl>
                                          </p:spTgt>
                                        </p:tgtEl>
                                        <p:attrNameLst>
                                          <p:attrName>style.visibility</p:attrName>
                                        </p:attrNameLst>
                                      </p:cBhvr>
                                      <p:to>
                                        <p:strVal val="visible"/>
                                      </p:to>
                                    </p:set>
                                    <p:animEffect transition="in" filter="dissolve">
                                      <p:cBhvr>
                                        <p:cTn id="83" dur="500"/>
                                        <p:tgtEl>
                                          <p:spTgt spid="1035272">
                                            <p:txEl>
                                              <p:pRg st="3" end="3"/>
                                            </p:txEl>
                                          </p:spTgt>
                                        </p:tgtEl>
                                      </p:cBhvr>
                                    </p:animEffect>
                                  </p:childTnLst>
                                </p:cTn>
                              </p:par>
                              <p:par>
                                <p:cTn id="84" presetID="9" presetClass="entr" presetSubtype="0" fill="hold" nodeType="withEffect">
                                  <p:stCondLst>
                                    <p:cond delay="0"/>
                                  </p:stCondLst>
                                  <p:childTnLst>
                                    <p:set>
                                      <p:cBhvr>
                                        <p:cTn id="85" dur="1" fill="hold">
                                          <p:stCondLst>
                                            <p:cond delay="0"/>
                                          </p:stCondLst>
                                        </p:cTn>
                                        <p:tgtEl>
                                          <p:spTgt spid="1035272">
                                            <p:txEl>
                                              <p:pRg st="4" end="4"/>
                                            </p:txEl>
                                          </p:spTgt>
                                        </p:tgtEl>
                                        <p:attrNameLst>
                                          <p:attrName>style.visibility</p:attrName>
                                        </p:attrNameLst>
                                      </p:cBhvr>
                                      <p:to>
                                        <p:strVal val="visible"/>
                                      </p:to>
                                    </p:set>
                                    <p:animEffect transition="in" filter="dissolve">
                                      <p:cBhvr>
                                        <p:cTn id="86" dur="500"/>
                                        <p:tgtEl>
                                          <p:spTgt spid="1035272">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nodeType="clickEffect">
                                  <p:stCondLst>
                                    <p:cond delay="0"/>
                                  </p:stCondLst>
                                  <p:childTnLst>
                                    <p:set>
                                      <p:cBhvr>
                                        <p:cTn id="90" dur="1" fill="hold">
                                          <p:stCondLst>
                                            <p:cond delay="0"/>
                                          </p:stCondLst>
                                        </p:cTn>
                                        <p:tgtEl>
                                          <p:spTgt spid="1035273">
                                            <p:txEl>
                                              <p:pRg st="0" end="0"/>
                                            </p:txEl>
                                          </p:spTgt>
                                        </p:tgtEl>
                                        <p:attrNameLst>
                                          <p:attrName>style.visibility</p:attrName>
                                        </p:attrNameLst>
                                      </p:cBhvr>
                                      <p:to>
                                        <p:strVal val="visible"/>
                                      </p:to>
                                    </p:set>
                                    <p:anim calcmode="lin" valueType="num">
                                      <p:cBhvr>
                                        <p:cTn id="91" dur="1000" fill="hold"/>
                                        <p:tgtEl>
                                          <p:spTgt spid="1035273">
                                            <p:txEl>
                                              <p:pRg st="0" end="0"/>
                                            </p:txEl>
                                          </p:spTgt>
                                        </p:tgtEl>
                                        <p:attrNameLst>
                                          <p:attrName>ppt_x</p:attrName>
                                        </p:attrNameLst>
                                      </p:cBhvr>
                                      <p:tavLst>
                                        <p:tav tm="0">
                                          <p:val>
                                            <p:strVal val="#ppt_x-.2"/>
                                          </p:val>
                                        </p:tav>
                                        <p:tav tm="100000">
                                          <p:val>
                                            <p:strVal val="#ppt_x"/>
                                          </p:val>
                                        </p:tav>
                                      </p:tavLst>
                                    </p:anim>
                                    <p:anim calcmode="lin" valueType="num">
                                      <p:cBhvr>
                                        <p:cTn id="92" dur="1000" fill="hold"/>
                                        <p:tgtEl>
                                          <p:spTgt spid="103527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035273">
                                            <p:txEl>
                                              <p:pRg st="0" end="0"/>
                                            </p:txEl>
                                          </p:spTgt>
                                        </p:tgtEl>
                                      </p:cBhvr>
                                    </p:animEffect>
                                  </p:childTnLst>
                                  <p:subTnLst>
                                    <p:animClr clrSpc="rgb" dir="cw">
                                      <p:cBhvr override="childStyle">
                                        <p:cTn dur="1" fill="hold" display="0" masterRel="nextClick" afterEffect="1"/>
                                        <p:tgtEl>
                                          <p:spTgt spid="1035273">
                                            <p:txEl>
                                              <p:pRg st="0" end="0"/>
                                            </p:txEl>
                                          </p:spTgt>
                                        </p:tgtEl>
                                        <p:attrNameLst>
                                          <p:attrName>ppt_c</p:attrName>
                                        </p:attrNameLst>
                                      </p:cBhvr>
                                      <p:to>
                                        <a:schemeClr val="tx2"/>
                                      </p:to>
                                    </p:animClr>
                                  </p:sub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1035273">
                                            <p:txEl>
                                              <p:pRg st="1" end="1"/>
                                            </p:txEl>
                                          </p:spTgt>
                                        </p:tgtEl>
                                        <p:attrNameLst>
                                          <p:attrName>style.visibility</p:attrName>
                                        </p:attrNameLst>
                                      </p:cBhvr>
                                      <p:to>
                                        <p:strVal val="visible"/>
                                      </p:to>
                                    </p:set>
                                    <p:animEffect transition="in" filter="dissolve">
                                      <p:cBhvr>
                                        <p:cTn id="98" dur="500"/>
                                        <p:tgtEl>
                                          <p:spTgt spid="1035273">
                                            <p:txEl>
                                              <p:pRg st="1" end="1"/>
                                            </p:txEl>
                                          </p:spTgt>
                                        </p:tgtEl>
                                      </p:cBhvr>
                                    </p:animEffect>
                                  </p:childTnLst>
                                </p:cTn>
                              </p:par>
                              <p:par>
                                <p:cTn id="99" presetID="9" presetClass="entr" presetSubtype="0" fill="hold" nodeType="withEffect">
                                  <p:stCondLst>
                                    <p:cond delay="0"/>
                                  </p:stCondLst>
                                  <p:childTnLst>
                                    <p:set>
                                      <p:cBhvr>
                                        <p:cTn id="100" dur="1" fill="hold">
                                          <p:stCondLst>
                                            <p:cond delay="0"/>
                                          </p:stCondLst>
                                        </p:cTn>
                                        <p:tgtEl>
                                          <p:spTgt spid="1035273">
                                            <p:txEl>
                                              <p:pRg st="2" end="2"/>
                                            </p:txEl>
                                          </p:spTgt>
                                        </p:tgtEl>
                                        <p:attrNameLst>
                                          <p:attrName>style.visibility</p:attrName>
                                        </p:attrNameLst>
                                      </p:cBhvr>
                                      <p:to>
                                        <p:strVal val="visible"/>
                                      </p:to>
                                    </p:set>
                                    <p:animEffect transition="in" filter="dissolve">
                                      <p:cBhvr>
                                        <p:cTn id="101" dur="500"/>
                                        <p:tgtEl>
                                          <p:spTgt spid="1035273">
                                            <p:txEl>
                                              <p:pRg st="2" end="2"/>
                                            </p:txEl>
                                          </p:spTgt>
                                        </p:tgtEl>
                                      </p:cBhvr>
                                    </p:animEffect>
                                  </p:childTnLst>
                                </p:cTn>
                              </p:par>
                              <p:par>
                                <p:cTn id="102" presetID="9" presetClass="entr" presetSubtype="0" fill="hold" nodeType="withEffect">
                                  <p:stCondLst>
                                    <p:cond delay="0"/>
                                  </p:stCondLst>
                                  <p:childTnLst>
                                    <p:set>
                                      <p:cBhvr>
                                        <p:cTn id="103" dur="1" fill="hold">
                                          <p:stCondLst>
                                            <p:cond delay="0"/>
                                          </p:stCondLst>
                                        </p:cTn>
                                        <p:tgtEl>
                                          <p:spTgt spid="1035273">
                                            <p:txEl>
                                              <p:pRg st="3" end="3"/>
                                            </p:txEl>
                                          </p:spTgt>
                                        </p:tgtEl>
                                        <p:attrNameLst>
                                          <p:attrName>style.visibility</p:attrName>
                                        </p:attrNameLst>
                                      </p:cBhvr>
                                      <p:to>
                                        <p:strVal val="visible"/>
                                      </p:to>
                                    </p:set>
                                    <p:animEffect transition="in" filter="dissolve">
                                      <p:cBhvr>
                                        <p:cTn id="104" dur="500"/>
                                        <p:tgtEl>
                                          <p:spTgt spid="1035273">
                                            <p:txEl>
                                              <p:pRg st="3" end="3"/>
                                            </p:txEl>
                                          </p:spTgt>
                                        </p:tgtEl>
                                      </p:cBhvr>
                                    </p:animEffect>
                                  </p:childTnLst>
                                </p:cTn>
                              </p:par>
                              <p:par>
                                <p:cTn id="105" presetID="9" presetClass="entr" presetSubtype="0" fill="hold" nodeType="withEffect">
                                  <p:stCondLst>
                                    <p:cond delay="0"/>
                                  </p:stCondLst>
                                  <p:childTnLst>
                                    <p:set>
                                      <p:cBhvr>
                                        <p:cTn id="106" dur="1" fill="hold">
                                          <p:stCondLst>
                                            <p:cond delay="0"/>
                                          </p:stCondLst>
                                        </p:cTn>
                                        <p:tgtEl>
                                          <p:spTgt spid="1035273">
                                            <p:txEl>
                                              <p:pRg st="4" end="4"/>
                                            </p:txEl>
                                          </p:spTgt>
                                        </p:tgtEl>
                                        <p:attrNameLst>
                                          <p:attrName>style.visibility</p:attrName>
                                        </p:attrNameLst>
                                      </p:cBhvr>
                                      <p:to>
                                        <p:strVal val="visible"/>
                                      </p:to>
                                    </p:set>
                                    <p:animEffect transition="in" filter="dissolve">
                                      <p:cBhvr>
                                        <p:cTn id="107" dur="500"/>
                                        <p:tgtEl>
                                          <p:spTgt spid="1035273">
                                            <p:txEl>
                                              <p:pRg st="4" end="4"/>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ntr" presetSubtype="0" fill="hold" nodeType="clickEffect">
                                  <p:stCondLst>
                                    <p:cond delay="0"/>
                                  </p:stCondLst>
                                  <p:childTnLst>
                                    <p:set>
                                      <p:cBhvr>
                                        <p:cTn id="111" dur="1" fill="hold">
                                          <p:stCondLst>
                                            <p:cond delay="0"/>
                                          </p:stCondLst>
                                        </p:cTn>
                                        <p:tgtEl>
                                          <p:spTgt spid="1035274">
                                            <p:txEl>
                                              <p:pRg st="0" end="0"/>
                                            </p:txEl>
                                          </p:spTgt>
                                        </p:tgtEl>
                                        <p:attrNameLst>
                                          <p:attrName>style.visibility</p:attrName>
                                        </p:attrNameLst>
                                      </p:cBhvr>
                                      <p:to>
                                        <p:strVal val="visible"/>
                                      </p:to>
                                    </p:set>
                                    <p:anim calcmode="lin" valueType="num">
                                      <p:cBhvr>
                                        <p:cTn id="112" dur="1000" fill="hold"/>
                                        <p:tgtEl>
                                          <p:spTgt spid="1035274">
                                            <p:txEl>
                                              <p:pRg st="0" end="0"/>
                                            </p:txEl>
                                          </p:spTgt>
                                        </p:tgtEl>
                                        <p:attrNameLst>
                                          <p:attrName>ppt_x</p:attrName>
                                        </p:attrNameLst>
                                      </p:cBhvr>
                                      <p:tavLst>
                                        <p:tav tm="0">
                                          <p:val>
                                            <p:strVal val="#ppt_x-.2"/>
                                          </p:val>
                                        </p:tav>
                                        <p:tav tm="100000">
                                          <p:val>
                                            <p:strVal val="#ppt_x"/>
                                          </p:val>
                                        </p:tav>
                                      </p:tavLst>
                                    </p:anim>
                                    <p:anim calcmode="lin" valueType="num">
                                      <p:cBhvr>
                                        <p:cTn id="113" dur="1000" fill="hold"/>
                                        <p:tgtEl>
                                          <p:spTgt spid="103527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1035274">
                                            <p:txEl>
                                              <p:pRg st="0" end="0"/>
                                            </p:txEl>
                                          </p:spTgt>
                                        </p:tgtEl>
                                      </p:cBhvr>
                                    </p:animEffect>
                                  </p:childTnLst>
                                  <p:subTnLst>
                                    <p:animClr clrSpc="rgb" dir="cw">
                                      <p:cBhvr override="childStyle">
                                        <p:cTn dur="1" fill="hold" display="0" masterRel="nextClick" afterEffect="1"/>
                                        <p:tgtEl>
                                          <p:spTgt spid="1035274">
                                            <p:txEl>
                                              <p:pRg st="0" end="0"/>
                                            </p:txEl>
                                          </p:spTgt>
                                        </p:tgtEl>
                                        <p:attrNameLst>
                                          <p:attrName>ppt_c</p:attrName>
                                        </p:attrNameLst>
                                      </p:cBhvr>
                                      <p:to>
                                        <a:schemeClr val="tx1"/>
                                      </p:to>
                                    </p:animClr>
                                  </p:subTnLst>
                                </p:cTn>
                              </p:par>
                            </p:childTnLst>
                          </p:cTn>
                        </p:par>
                      </p:childTnLst>
                    </p:cTn>
                  </p:par>
                  <p:par>
                    <p:cTn id="115" fill="hold">
                      <p:stCondLst>
                        <p:cond delay="indefinite"/>
                      </p:stCondLst>
                      <p:childTnLst>
                        <p:par>
                          <p:cTn id="116" fill="hold">
                            <p:stCondLst>
                              <p:cond delay="0"/>
                            </p:stCondLst>
                            <p:childTnLst>
                              <p:par>
                                <p:cTn id="117" presetID="9" presetClass="entr" presetSubtype="0" fill="hold" nodeType="clickEffect">
                                  <p:stCondLst>
                                    <p:cond delay="0"/>
                                  </p:stCondLst>
                                  <p:childTnLst>
                                    <p:set>
                                      <p:cBhvr>
                                        <p:cTn id="118" dur="1" fill="hold">
                                          <p:stCondLst>
                                            <p:cond delay="0"/>
                                          </p:stCondLst>
                                        </p:cTn>
                                        <p:tgtEl>
                                          <p:spTgt spid="1035274">
                                            <p:txEl>
                                              <p:pRg st="1" end="1"/>
                                            </p:txEl>
                                          </p:spTgt>
                                        </p:tgtEl>
                                        <p:attrNameLst>
                                          <p:attrName>style.visibility</p:attrName>
                                        </p:attrNameLst>
                                      </p:cBhvr>
                                      <p:to>
                                        <p:strVal val="visible"/>
                                      </p:to>
                                    </p:set>
                                    <p:animEffect transition="in" filter="dissolve">
                                      <p:cBhvr>
                                        <p:cTn id="119" dur="500"/>
                                        <p:tgtEl>
                                          <p:spTgt spid="1035274">
                                            <p:txEl>
                                              <p:pRg st="1" end="1"/>
                                            </p:txEl>
                                          </p:spTgt>
                                        </p:tgtEl>
                                      </p:cBhvr>
                                    </p:animEffect>
                                  </p:childTnLst>
                                </p:cTn>
                              </p:par>
                              <p:par>
                                <p:cTn id="120" presetID="9" presetClass="entr" presetSubtype="0" fill="hold" nodeType="withEffect">
                                  <p:stCondLst>
                                    <p:cond delay="0"/>
                                  </p:stCondLst>
                                  <p:childTnLst>
                                    <p:set>
                                      <p:cBhvr>
                                        <p:cTn id="121" dur="1" fill="hold">
                                          <p:stCondLst>
                                            <p:cond delay="0"/>
                                          </p:stCondLst>
                                        </p:cTn>
                                        <p:tgtEl>
                                          <p:spTgt spid="1035274">
                                            <p:txEl>
                                              <p:pRg st="2" end="2"/>
                                            </p:txEl>
                                          </p:spTgt>
                                        </p:tgtEl>
                                        <p:attrNameLst>
                                          <p:attrName>style.visibility</p:attrName>
                                        </p:attrNameLst>
                                      </p:cBhvr>
                                      <p:to>
                                        <p:strVal val="visible"/>
                                      </p:to>
                                    </p:set>
                                    <p:animEffect transition="in" filter="dissolve">
                                      <p:cBhvr>
                                        <p:cTn id="122" dur="500"/>
                                        <p:tgtEl>
                                          <p:spTgt spid="1035274">
                                            <p:txEl>
                                              <p:pRg st="2" end="2"/>
                                            </p:txEl>
                                          </p:spTgt>
                                        </p:tgtEl>
                                      </p:cBhvr>
                                    </p:animEffect>
                                  </p:childTnLst>
                                </p:cTn>
                              </p:par>
                              <p:par>
                                <p:cTn id="123" presetID="9" presetClass="entr" presetSubtype="0" fill="hold" nodeType="withEffect">
                                  <p:stCondLst>
                                    <p:cond delay="0"/>
                                  </p:stCondLst>
                                  <p:childTnLst>
                                    <p:set>
                                      <p:cBhvr>
                                        <p:cTn id="124" dur="1" fill="hold">
                                          <p:stCondLst>
                                            <p:cond delay="0"/>
                                          </p:stCondLst>
                                        </p:cTn>
                                        <p:tgtEl>
                                          <p:spTgt spid="1035274">
                                            <p:txEl>
                                              <p:pRg st="3" end="3"/>
                                            </p:txEl>
                                          </p:spTgt>
                                        </p:tgtEl>
                                        <p:attrNameLst>
                                          <p:attrName>style.visibility</p:attrName>
                                        </p:attrNameLst>
                                      </p:cBhvr>
                                      <p:to>
                                        <p:strVal val="visible"/>
                                      </p:to>
                                    </p:set>
                                    <p:animEffect transition="in" filter="dissolve">
                                      <p:cBhvr>
                                        <p:cTn id="125" dur="500"/>
                                        <p:tgtEl>
                                          <p:spTgt spid="1035274">
                                            <p:txEl>
                                              <p:pRg st="3" end="3"/>
                                            </p:txEl>
                                          </p:spTgt>
                                        </p:tgtEl>
                                      </p:cBhvr>
                                    </p:animEffect>
                                  </p:childTnLst>
                                </p:cTn>
                              </p:par>
                              <p:par>
                                <p:cTn id="126" presetID="9" presetClass="entr" presetSubtype="0" fill="hold" nodeType="withEffect">
                                  <p:stCondLst>
                                    <p:cond delay="0"/>
                                  </p:stCondLst>
                                  <p:childTnLst>
                                    <p:set>
                                      <p:cBhvr>
                                        <p:cTn id="127" dur="1" fill="hold">
                                          <p:stCondLst>
                                            <p:cond delay="0"/>
                                          </p:stCondLst>
                                        </p:cTn>
                                        <p:tgtEl>
                                          <p:spTgt spid="1035274">
                                            <p:txEl>
                                              <p:pRg st="4" end="4"/>
                                            </p:txEl>
                                          </p:spTgt>
                                        </p:tgtEl>
                                        <p:attrNameLst>
                                          <p:attrName>style.visibility</p:attrName>
                                        </p:attrNameLst>
                                      </p:cBhvr>
                                      <p:to>
                                        <p:strVal val="visible"/>
                                      </p:to>
                                    </p:set>
                                    <p:animEffect transition="in" filter="dissolve">
                                      <p:cBhvr>
                                        <p:cTn id="128" dur="500"/>
                                        <p:tgtEl>
                                          <p:spTgt spid="1035274">
                                            <p:txEl>
                                              <p:pRg st="4" end="4"/>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9" presetClass="entr" presetSubtype="0" fill="hold" nodeType="clickEffect">
                                  <p:stCondLst>
                                    <p:cond delay="0"/>
                                  </p:stCondLst>
                                  <p:childTnLst>
                                    <p:set>
                                      <p:cBhvr>
                                        <p:cTn id="132" dur="1" fill="hold">
                                          <p:stCondLst>
                                            <p:cond delay="0"/>
                                          </p:stCondLst>
                                        </p:cTn>
                                        <p:tgtEl>
                                          <p:spTgt spid="1035275">
                                            <p:txEl>
                                              <p:pRg st="0" end="0"/>
                                            </p:txEl>
                                          </p:spTgt>
                                        </p:tgtEl>
                                        <p:attrNameLst>
                                          <p:attrName>style.visibility</p:attrName>
                                        </p:attrNameLst>
                                      </p:cBhvr>
                                      <p:to>
                                        <p:strVal val="visible"/>
                                      </p:to>
                                    </p:set>
                                    <p:anim calcmode="lin" valueType="num">
                                      <p:cBhvr>
                                        <p:cTn id="133" dur="1000" fill="hold"/>
                                        <p:tgtEl>
                                          <p:spTgt spid="1035275">
                                            <p:txEl>
                                              <p:pRg st="0" end="0"/>
                                            </p:txEl>
                                          </p:spTgt>
                                        </p:tgtEl>
                                        <p:attrNameLst>
                                          <p:attrName>ppt_x</p:attrName>
                                        </p:attrNameLst>
                                      </p:cBhvr>
                                      <p:tavLst>
                                        <p:tav tm="0">
                                          <p:val>
                                            <p:strVal val="#ppt_x-.2"/>
                                          </p:val>
                                        </p:tav>
                                        <p:tav tm="100000">
                                          <p:val>
                                            <p:strVal val="#ppt_x"/>
                                          </p:val>
                                        </p:tav>
                                      </p:tavLst>
                                    </p:anim>
                                    <p:anim calcmode="lin" valueType="num">
                                      <p:cBhvr>
                                        <p:cTn id="134" dur="1000" fill="hold"/>
                                        <p:tgtEl>
                                          <p:spTgt spid="103527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5" dur="1000"/>
                                        <p:tgtEl>
                                          <p:spTgt spid="1035275">
                                            <p:txEl>
                                              <p:pRg st="0" end="0"/>
                                            </p:txEl>
                                          </p:spTgt>
                                        </p:tgtEl>
                                      </p:cBhvr>
                                    </p:animEffect>
                                  </p:childTnLst>
                                  <p:subTnLst>
                                    <p:animClr clrSpc="rgb" dir="cw">
                                      <p:cBhvr override="childStyle">
                                        <p:cTn dur="1" fill="hold" display="0" masterRel="nextClick" afterEffect="1"/>
                                        <p:tgtEl>
                                          <p:spTgt spid="1035275">
                                            <p:txEl>
                                              <p:pRg st="0" end="0"/>
                                            </p:txEl>
                                          </p:spTgt>
                                        </p:tgtEl>
                                        <p:attrNameLst>
                                          <p:attrName>ppt_c</p:attrName>
                                        </p:attrNameLst>
                                      </p:cBhvr>
                                      <p:to>
                                        <a:schemeClr val="tx1"/>
                                      </p:to>
                                    </p:animClr>
                                  </p:subTnLst>
                                </p:cTn>
                              </p:par>
                            </p:childTnLst>
                          </p:cTn>
                        </p:par>
                      </p:childTnLst>
                    </p:cTn>
                  </p:par>
                  <p:par>
                    <p:cTn id="136" fill="hold">
                      <p:stCondLst>
                        <p:cond delay="indefinite"/>
                      </p:stCondLst>
                      <p:childTnLst>
                        <p:par>
                          <p:cTn id="137" fill="hold">
                            <p:stCondLst>
                              <p:cond delay="0"/>
                            </p:stCondLst>
                            <p:childTnLst>
                              <p:par>
                                <p:cTn id="138" presetID="9" presetClass="entr" presetSubtype="0" fill="hold" nodeType="clickEffect">
                                  <p:stCondLst>
                                    <p:cond delay="0"/>
                                  </p:stCondLst>
                                  <p:childTnLst>
                                    <p:set>
                                      <p:cBhvr>
                                        <p:cTn id="139" dur="1" fill="hold">
                                          <p:stCondLst>
                                            <p:cond delay="0"/>
                                          </p:stCondLst>
                                        </p:cTn>
                                        <p:tgtEl>
                                          <p:spTgt spid="1035275">
                                            <p:txEl>
                                              <p:pRg st="1" end="1"/>
                                            </p:txEl>
                                          </p:spTgt>
                                        </p:tgtEl>
                                        <p:attrNameLst>
                                          <p:attrName>style.visibility</p:attrName>
                                        </p:attrNameLst>
                                      </p:cBhvr>
                                      <p:to>
                                        <p:strVal val="visible"/>
                                      </p:to>
                                    </p:set>
                                    <p:animEffect transition="in" filter="dissolve">
                                      <p:cBhvr>
                                        <p:cTn id="140" dur="500"/>
                                        <p:tgtEl>
                                          <p:spTgt spid="1035275">
                                            <p:txEl>
                                              <p:pRg st="1" end="1"/>
                                            </p:txEl>
                                          </p:spTgt>
                                        </p:tgtEl>
                                      </p:cBhvr>
                                    </p:animEffect>
                                  </p:childTnLst>
                                </p:cTn>
                              </p:par>
                              <p:par>
                                <p:cTn id="141" presetID="9" presetClass="entr" presetSubtype="0" fill="hold" nodeType="withEffect">
                                  <p:stCondLst>
                                    <p:cond delay="0"/>
                                  </p:stCondLst>
                                  <p:childTnLst>
                                    <p:set>
                                      <p:cBhvr>
                                        <p:cTn id="142" dur="1" fill="hold">
                                          <p:stCondLst>
                                            <p:cond delay="0"/>
                                          </p:stCondLst>
                                        </p:cTn>
                                        <p:tgtEl>
                                          <p:spTgt spid="1035275">
                                            <p:txEl>
                                              <p:pRg st="2" end="2"/>
                                            </p:txEl>
                                          </p:spTgt>
                                        </p:tgtEl>
                                        <p:attrNameLst>
                                          <p:attrName>style.visibility</p:attrName>
                                        </p:attrNameLst>
                                      </p:cBhvr>
                                      <p:to>
                                        <p:strVal val="visible"/>
                                      </p:to>
                                    </p:set>
                                    <p:animEffect transition="in" filter="dissolve">
                                      <p:cBhvr>
                                        <p:cTn id="143" dur="500"/>
                                        <p:tgtEl>
                                          <p:spTgt spid="1035275">
                                            <p:txEl>
                                              <p:pRg st="2" end="2"/>
                                            </p:txEl>
                                          </p:spTgt>
                                        </p:tgtEl>
                                      </p:cBhvr>
                                    </p:animEffect>
                                  </p:childTnLst>
                                </p:cTn>
                              </p:par>
                              <p:par>
                                <p:cTn id="144" presetID="9" presetClass="entr" presetSubtype="0" fill="hold" nodeType="withEffect">
                                  <p:stCondLst>
                                    <p:cond delay="0"/>
                                  </p:stCondLst>
                                  <p:childTnLst>
                                    <p:set>
                                      <p:cBhvr>
                                        <p:cTn id="145" dur="1" fill="hold">
                                          <p:stCondLst>
                                            <p:cond delay="0"/>
                                          </p:stCondLst>
                                        </p:cTn>
                                        <p:tgtEl>
                                          <p:spTgt spid="1035275">
                                            <p:txEl>
                                              <p:pRg st="3" end="3"/>
                                            </p:txEl>
                                          </p:spTgt>
                                        </p:tgtEl>
                                        <p:attrNameLst>
                                          <p:attrName>style.visibility</p:attrName>
                                        </p:attrNameLst>
                                      </p:cBhvr>
                                      <p:to>
                                        <p:strVal val="visible"/>
                                      </p:to>
                                    </p:set>
                                    <p:animEffect transition="in" filter="dissolve">
                                      <p:cBhvr>
                                        <p:cTn id="146" dur="500"/>
                                        <p:tgtEl>
                                          <p:spTgt spid="1035275">
                                            <p:txEl>
                                              <p:pRg st="3" end="3"/>
                                            </p:txEl>
                                          </p:spTgt>
                                        </p:tgtEl>
                                      </p:cBhvr>
                                    </p:animEffect>
                                  </p:childTnLst>
                                </p:cTn>
                              </p:par>
                              <p:par>
                                <p:cTn id="147" presetID="9" presetClass="entr" presetSubtype="0" fill="hold" nodeType="withEffect">
                                  <p:stCondLst>
                                    <p:cond delay="0"/>
                                  </p:stCondLst>
                                  <p:childTnLst>
                                    <p:set>
                                      <p:cBhvr>
                                        <p:cTn id="148" dur="1" fill="hold">
                                          <p:stCondLst>
                                            <p:cond delay="0"/>
                                          </p:stCondLst>
                                        </p:cTn>
                                        <p:tgtEl>
                                          <p:spTgt spid="1035275">
                                            <p:txEl>
                                              <p:pRg st="4" end="4"/>
                                            </p:txEl>
                                          </p:spTgt>
                                        </p:tgtEl>
                                        <p:attrNameLst>
                                          <p:attrName>style.visibility</p:attrName>
                                        </p:attrNameLst>
                                      </p:cBhvr>
                                      <p:to>
                                        <p:strVal val="visible"/>
                                      </p:to>
                                    </p:set>
                                    <p:animEffect transition="in" filter="dissolve">
                                      <p:cBhvr>
                                        <p:cTn id="149" dur="500"/>
                                        <p:tgtEl>
                                          <p:spTgt spid="1035275">
                                            <p:txEl>
                                              <p:pRg st="4" end="4"/>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9" presetClass="entr" presetSubtype="0" fill="hold" nodeType="clickEffect">
                                  <p:stCondLst>
                                    <p:cond delay="0"/>
                                  </p:stCondLst>
                                  <p:childTnLst>
                                    <p:set>
                                      <p:cBhvr>
                                        <p:cTn id="153" dur="1" fill="hold">
                                          <p:stCondLst>
                                            <p:cond delay="0"/>
                                          </p:stCondLst>
                                        </p:cTn>
                                        <p:tgtEl>
                                          <p:spTgt spid="1035276">
                                            <p:txEl>
                                              <p:pRg st="0" end="0"/>
                                            </p:txEl>
                                          </p:spTgt>
                                        </p:tgtEl>
                                        <p:attrNameLst>
                                          <p:attrName>style.visibility</p:attrName>
                                        </p:attrNameLst>
                                      </p:cBhvr>
                                      <p:to>
                                        <p:strVal val="visible"/>
                                      </p:to>
                                    </p:set>
                                    <p:anim calcmode="lin" valueType="num">
                                      <p:cBhvr>
                                        <p:cTn id="154" dur="1000" fill="hold"/>
                                        <p:tgtEl>
                                          <p:spTgt spid="1035276">
                                            <p:txEl>
                                              <p:pRg st="0" end="0"/>
                                            </p:txEl>
                                          </p:spTgt>
                                        </p:tgtEl>
                                        <p:attrNameLst>
                                          <p:attrName>ppt_x</p:attrName>
                                        </p:attrNameLst>
                                      </p:cBhvr>
                                      <p:tavLst>
                                        <p:tav tm="0">
                                          <p:val>
                                            <p:strVal val="#ppt_x-.2"/>
                                          </p:val>
                                        </p:tav>
                                        <p:tav tm="100000">
                                          <p:val>
                                            <p:strVal val="#ppt_x"/>
                                          </p:val>
                                        </p:tav>
                                      </p:tavLst>
                                    </p:anim>
                                    <p:anim calcmode="lin" valueType="num">
                                      <p:cBhvr>
                                        <p:cTn id="155" dur="1000" fill="hold"/>
                                        <p:tgtEl>
                                          <p:spTgt spid="103527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6" dur="1000"/>
                                        <p:tgtEl>
                                          <p:spTgt spid="1035276">
                                            <p:txEl>
                                              <p:pRg st="0" end="0"/>
                                            </p:txEl>
                                          </p:spTgt>
                                        </p:tgtEl>
                                      </p:cBhvr>
                                    </p:animEffect>
                                  </p:childTnLst>
                                  <p:subTnLst>
                                    <p:animClr clrSpc="rgb" dir="cw">
                                      <p:cBhvr override="childStyle">
                                        <p:cTn dur="1" fill="hold" display="0" masterRel="nextClick" afterEffect="1"/>
                                        <p:tgtEl>
                                          <p:spTgt spid="1035276">
                                            <p:txEl>
                                              <p:pRg st="0" end="0"/>
                                            </p:txEl>
                                          </p:spTgt>
                                        </p:tgtEl>
                                        <p:attrNameLst>
                                          <p:attrName>ppt_c</p:attrName>
                                        </p:attrNameLst>
                                      </p:cBhvr>
                                      <p:to>
                                        <a:schemeClr val="tx1"/>
                                      </p:to>
                                    </p:animClr>
                                  </p:subTnLst>
                                </p:cTn>
                              </p:par>
                            </p:childTnLst>
                          </p:cTn>
                        </p:par>
                      </p:childTnLst>
                    </p:cTn>
                  </p:par>
                  <p:par>
                    <p:cTn id="157" fill="hold">
                      <p:stCondLst>
                        <p:cond delay="indefinite"/>
                      </p:stCondLst>
                      <p:childTnLst>
                        <p:par>
                          <p:cTn id="158" fill="hold">
                            <p:stCondLst>
                              <p:cond delay="0"/>
                            </p:stCondLst>
                            <p:childTnLst>
                              <p:par>
                                <p:cTn id="159" presetID="9" presetClass="entr" presetSubtype="0" fill="hold" nodeType="clickEffect">
                                  <p:stCondLst>
                                    <p:cond delay="0"/>
                                  </p:stCondLst>
                                  <p:childTnLst>
                                    <p:set>
                                      <p:cBhvr>
                                        <p:cTn id="160" dur="1" fill="hold">
                                          <p:stCondLst>
                                            <p:cond delay="0"/>
                                          </p:stCondLst>
                                        </p:cTn>
                                        <p:tgtEl>
                                          <p:spTgt spid="1035276">
                                            <p:txEl>
                                              <p:pRg st="1" end="1"/>
                                            </p:txEl>
                                          </p:spTgt>
                                        </p:tgtEl>
                                        <p:attrNameLst>
                                          <p:attrName>style.visibility</p:attrName>
                                        </p:attrNameLst>
                                      </p:cBhvr>
                                      <p:to>
                                        <p:strVal val="visible"/>
                                      </p:to>
                                    </p:set>
                                    <p:animEffect transition="in" filter="dissolve">
                                      <p:cBhvr>
                                        <p:cTn id="161" dur="500"/>
                                        <p:tgtEl>
                                          <p:spTgt spid="1035276">
                                            <p:txEl>
                                              <p:pRg st="1" end="1"/>
                                            </p:txEl>
                                          </p:spTgt>
                                        </p:tgtEl>
                                      </p:cBhvr>
                                    </p:animEffect>
                                  </p:childTnLst>
                                </p:cTn>
                              </p:par>
                              <p:par>
                                <p:cTn id="162" presetID="9" presetClass="entr" presetSubtype="0" fill="hold" nodeType="withEffect">
                                  <p:stCondLst>
                                    <p:cond delay="0"/>
                                  </p:stCondLst>
                                  <p:childTnLst>
                                    <p:set>
                                      <p:cBhvr>
                                        <p:cTn id="163" dur="1" fill="hold">
                                          <p:stCondLst>
                                            <p:cond delay="0"/>
                                          </p:stCondLst>
                                        </p:cTn>
                                        <p:tgtEl>
                                          <p:spTgt spid="1035276">
                                            <p:txEl>
                                              <p:pRg st="2" end="2"/>
                                            </p:txEl>
                                          </p:spTgt>
                                        </p:tgtEl>
                                        <p:attrNameLst>
                                          <p:attrName>style.visibility</p:attrName>
                                        </p:attrNameLst>
                                      </p:cBhvr>
                                      <p:to>
                                        <p:strVal val="visible"/>
                                      </p:to>
                                    </p:set>
                                    <p:animEffect transition="in" filter="dissolve">
                                      <p:cBhvr>
                                        <p:cTn id="164" dur="500"/>
                                        <p:tgtEl>
                                          <p:spTgt spid="1035276">
                                            <p:txEl>
                                              <p:pRg st="2" end="2"/>
                                            </p:txEl>
                                          </p:spTgt>
                                        </p:tgtEl>
                                      </p:cBhvr>
                                    </p:animEffect>
                                  </p:childTnLst>
                                </p:cTn>
                              </p:par>
                              <p:par>
                                <p:cTn id="165" presetID="9" presetClass="entr" presetSubtype="0" fill="hold" nodeType="withEffect">
                                  <p:stCondLst>
                                    <p:cond delay="0"/>
                                  </p:stCondLst>
                                  <p:childTnLst>
                                    <p:set>
                                      <p:cBhvr>
                                        <p:cTn id="166" dur="1" fill="hold">
                                          <p:stCondLst>
                                            <p:cond delay="0"/>
                                          </p:stCondLst>
                                        </p:cTn>
                                        <p:tgtEl>
                                          <p:spTgt spid="1035276">
                                            <p:txEl>
                                              <p:pRg st="3" end="3"/>
                                            </p:txEl>
                                          </p:spTgt>
                                        </p:tgtEl>
                                        <p:attrNameLst>
                                          <p:attrName>style.visibility</p:attrName>
                                        </p:attrNameLst>
                                      </p:cBhvr>
                                      <p:to>
                                        <p:strVal val="visible"/>
                                      </p:to>
                                    </p:set>
                                    <p:animEffect transition="in" filter="dissolve">
                                      <p:cBhvr>
                                        <p:cTn id="167" dur="500"/>
                                        <p:tgtEl>
                                          <p:spTgt spid="1035276">
                                            <p:txEl>
                                              <p:pRg st="3" end="3"/>
                                            </p:txEl>
                                          </p:spTgt>
                                        </p:tgtEl>
                                      </p:cBhvr>
                                    </p:animEffect>
                                  </p:childTnLst>
                                </p:cTn>
                              </p:par>
                              <p:par>
                                <p:cTn id="168" presetID="9" presetClass="entr" presetSubtype="0" fill="hold" nodeType="withEffect">
                                  <p:stCondLst>
                                    <p:cond delay="0"/>
                                  </p:stCondLst>
                                  <p:childTnLst>
                                    <p:set>
                                      <p:cBhvr>
                                        <p:cTn id="169" dur="1" fill="hold">
                                          <p:stCondLst>
                                            <p:cond delay="0"/>
                                          </p:stCondLst>
                                        </p:cTn>
                                        <p:tgtEl>
                                          <p:spTgt spid="1035276">
                                            <p:txEl>
                                              <p:pRg st="4" end="4"/>
                                            </p:txEl>
                                          </p:spTgt>
                                        </p:tgtEl>
                                        <p:attrNameLst>
                                          <p:attrName>style.visibility</p:attrName>
                                        </p:attrNameLst>
                                      </p:cBhvr>
                                      <p:to>
                                        <p:strVal val="visible"/>
                                      </p:to>
                                    </p:set>
                                    <p:animEffect transition="in" filter="dissolve">
                                      <p:cBhvr>
                                        <p:cTn id="170" dur="500"/>
                                        <p:tgtEl>
                                          <p:spTgt spid="1035276">
                                            <p:txEl>
                                              <p:pRg st="4" end="4"/>
                                            </p:txEl>
                                          </p:spTgt>
                                        </p:tgtEl>
                                      </p:cBhvr>
                                    </p:animEffect>
                                  </p:childTnLst>
                                </p:cTn>
                              </p:par>
                              <p:par>
                                <p:cTn id="171" presetID="9" presetClass="entr" presetSubtype="0" fill="hold" nodeType="withEffect">
                                  <p:stCondLst>
                                    <p:cond delay="0"/>
                                  </p:stCondLst>
                                  <p:childTnLst>
                                    <p:set>
                                      <p:cBhvr>
                                        <p:cTn id="172" dur="1" fill="hold">
                                          <p:stCondLst>
                                            <p:cond delay="0"/>
                                          </p:stCondLst>
                                        </p:cTn>
                                        <p:tgtEl>
                                          <p:spTgt spid="1035276">
                                            <p:txEl>
                                              <p:pRg st="5" end="5"/>
                                            </p:txEl>
                                          </p:spTgt>
                                        </p:tgtEl>
                                        <p:attrNameLst>
                                          <p:attrName>style.visibility</p:attrName>
                                        </p:attrNameLst>
                                      </p:cBhvr>
                                      <p:to>
                                        <p:strVal val="visible"/>
                                      </p:to>
                                    </p:set>
                                    <p:animEffect transition="in" filter="dissolve">
                                      <p:cBhvr>
                                        <p:cTn id="173" dur="500"/>
                                        <p:tgtEl>
                                          <p:spTgt spid="1035276">
                                            <p:txEl>
                                              <p:pRg st="5" end="5"/>
                                            </p:txEl>
                                          </p:spTgt>
                                        </p:tgtEl>
                                      </p:cBhvr>
                                    </p:animEffect>
                                  </p:childTnLst>
                                </p:cTn>
                              </p:par>
                              <p:par>
                                <p:cTn id="174" presetID="9" presetClass="entr" presetSubtype="0" fill="hold" nodeType="withEffect">
                                  <p:stCondLst>
                                    <p:cond delay="0"/>
                                  </p:stCondLst>
                                  <p:childTnLst>
                                    <p:set>
                                      <p:cBhvr>
                                        <p:cTn id="175" dur="1" fill="hold">
                                          <p:stCondLst>
                                            <p:cond delay="0"/>
                                          </p:stCondLst>
                                        </p:cTn>
                                        <p:tgtEl>
                                          <p:spTgt spid="1035276">
                                            <p:txEl>
                                              <p:pRg st="6" end="6"/>
                                            </p:txEl>
                                          </p:spTgt>
                                        </p:tgtEl>
                                        <p:attrNameLst>
                                          <p:attrName>style.visibility</p:attrName>
                                        </p:attrNameLst>
                                      </p:cBhvr>
                                      <p:to>
                                        <p:strVal val="visible"/>
                                      </p:to>
                                    </p:set>
                                    <p:animEffect transition="in" filter="dissolve">
                                      <p:cBhvr>
                                        <p:cTn id="176" dur="500"/>
                                        <p:tgtEl>
                                          <p:spTgt spid="1035276">
                                            <p:txEl>
                                              <p:pRg st="6" end="6"/>
                                            </p:txEl>
                                          </p:spTgt>
                                        </p:tgtEl>
                                      </p:cBhvr>
                                    </p:animEffect>
                                  </p:childTnLst>
                                </p:cTn>
                              </p:par>
                            </p:childTnLst>
                          </p:cTn>
                        </p:par>
                      </p:childTnLst>
                    </p:cTn>
                  </p:par>
                  <p:par>
                    <p:cTn id="177" fill="hold">
                      <p:stCondLst>
                        <p:cond delay="indefinite"/>
                      </p:stCondLst>
                      <p:childTnLst>
                        <p:par>
                          <p:cTn id="178" fill="hold">
                            <p:stCondLst>
                              <p:cond delay="0"/>
                            </p:stCondLst>
                            <p:childTnLst>
                              <p:par>
                                <p:cTn id="179" presetID="29" presetClass="entr" presetSubtype="0" fill="hold" nodeType="clickEffect">
                                  <p:stCondLst>
                                    <p:cond delay="0"/>
                                  </p:stCondLst>
                                  <p:childTnLst>
                                    <p:set>
                                      <p:cBhvr>
                                        <p:cTn id="180" dur="1" fill="hold">
                                          <p:stCondLst>
                                            <p:cond delay="0"/>
                                          </p:stCondLst>
                                        </p:cTn>
                                        <p:tgtEl>
                                          <p:spTgt spid="1035277">
                                            <p:txEl>
                                              <p:pRg st="0" end="0"/>
                                            </p:txEl>
                                          </p:spTgt>
                                        </p:tgtEl>
                                        <p:attrNameLst>
                                          <p:attrName>style.visibility</p:attrName>
                                        </p:attrNameLst>
                                      </p:cBhvr>
                                      <p:to>
                                        <p:strVal val="visible"/>
                                      </p:to>
                                    </p:set>
                                    <p:anim calcmode="lin" valueType="num">
                                      <p:cBhvr>
                                        <p:cTn id="181" dur="1000" fill="hold"/>
                                        <p:tgtEl>
                                          <p:spTgt spid="1035277">
                                            <p:txEl>
                                              <p:pRg st="0" end="0"/>
                                            </p:txEl>
                                          </p:spTgt>
                                        </p:tgtEl>
                                        <p:attrNameLst>
                                          <p:attrName>ppt_x</p:attrName>
                                        </p:attrNameLst>
                                      </p:cBhvr>
                                      <p:tavLst>
                                        <p:tav tm="0">
                                          <p:val>
                                            <p:strVal val="#ppt_x-.2"/>
                                          </p:val>
                                        </p:tav>
                                        <p:tav tm="100000">
                                          <p:val>
                                            <p:strVal val="#ppt_x"/>
                                          </p:val>
                                        </p:tav>
                                      </p:tavLst>
                                    </p:anim>
                                    <p:anim calcmode="lin" valueType="num">
                                      <p:cBhvr>
                                        <p:cTn id="182" dur="1000" fill="hold"/>
                                        <p:tgtEl>
                                          <p:spTgt spid="103527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83" dur="1000"/>
                                        <p:tgtEl>
                                          <p:spTgt spid="1035277">
                                            <p:txEl>
                                              <p:pRg st="0" end="0"/>
                                            </p:txEl>
                                          </p:spTgt>
                                        </p:tgtEl>
                                      </p:cBhvr>
                                    </p:animEffect>
                                  </p:childTnLst>
                                  <p:subTnLst>
                                    <p:animClr clrSpc="rgb" dir="cw">
                                      <p:cBhvr override="childStyle">
                                        <p:cTn dur="1" fill="hold" display="0" masterRel="nextClick" afterEffect="1"/>
                                        <p:tgtEl>
                                          <p:spTgt spid="1035277">
                                            <p:txEl>
                                              <p:pRg st="0" end="0"/>
                                            </p:txEl>
                                          </p:spTgt>
                                        </p:tgtEl>
                                        <p:attrNameLst>
                                          <p:attrName>ppt_c</p:attrName>
                                        </p:attrNameLst>
                                      </p:cBhvr>
                                      <p:to>
                                        <a:schemeClr val="tx1"/>
                                      </p:to>
                                    </p:animClr>
                                  </p:subTnLst>
                                </p:cTn>
                              </p:par>
                            </p:childTnLst>
                          </p:cTn>
                        </p:par>
                      </p:childTnLst>
                    </p:cTn>
                  </p:par>
                  <p:par>
                    <p:cTn id="184" fill="hold">
                      <p:stCondLst>
                        <p:cond delay="indefinite"/>
                      </p:stCondLst>
                      <p:childTnLst>
                        <p:par>
                          <p:cTn id="185" fill="hold">
                            <p:stCondLst>
                              <p:cond delay="0"/>
                            </p:stCondLst>
                            <p:childTnLst>
                              <p:par>
                                <p:cTn id="186" presetID="9" presetClass="entr" presetSubtype="0" fill="hold" nodeType="clickEffect">
                                  <p:stCondLst>
                                    <p:cond delay="0"/>
                                  </p:stCondLst>
                                  <p:childTnLst>
                                    <p:set>
                                      <p:cBhvr>
                                        <p:cTn id="187" dur="1" fill="hold">
                                          <p:stCondLst>
                                            <p:cond delay="0"/>
                                          </p:stCondLst>
                                        </p:cTn>
                                        <p:tgtEl>
                                          <p:spTgt spid="1035277">
                                            <p:txEl>
                                              <p:pRg st="1" end="1"/>
                                            </p:txEl>
                                          </p:spTgt>
                                        </p:tgtEl>
                                        <p:attrNameLst>
                                          <p:attrName>style.visibility</p:attrName>
                                        </p:attrNameLst>
                                      </p:cBhvr>
                                      <p:to>
                                        <p:strVal val="visible"/>
                                      </p:to>
                                    </p:set>
                                    <p:animEffect transition="in" filter="dissolve">
                                      <p:cBhvr>
                                        <p:cTn id="188" dur="500"/>
                                        <p:tgtEl>
                                          <p:spTgt spid="1035277">
                                            <p:txEl>
                                              <p:pRg st="1" end="1"/>
                                            </p:txEl>
                                          </p:spTgt>
                                        </p:tgtEl>
                                      </p:cBhvr>
                                    </p:animEffect>
                                  </p:childTnLst>
                                </p:cTn>
                              </p:par>
                              <p:par>
                                <p:cTn id="189" presetID="9" presetClass="entr" presetSubtype="0" fill="hold" nodeType="withEffect">
                                  <p:stCondLst>
                                    <p:cond delay="0"/>
                                  </p:stCondLst>
                                  <p:childTnLst>
                                    <p:set>
                                      <p:cBhvr>
                                        <p:cTn id="190" dur="1" fill="hold">
                                          <p:stCondLst>
                                            <p:cond delay="0"/>
                                          </p:stCondLst>
                                        </p:cTn>
                                        <p:tgtEl>
                                          <p:spTgt spid="1035277">
                                            <p:txEl>
                                              <p:pRg st="2" end="2"/>
                                            </p:txEl>
                                          </p:spTgt>
                                        </p:tgtEl>
                                        <p:attrNameLst>
                                          <p:attrName>style.visibility</p:attrName>
                                        </p:attrNameLst>
                                      </p:cBhvr>
                                      <p:to>
                                        <p:strVal val="visible"/>
                                      </p:to>
                                    </p:set>
                                    <p:animEffect transition="in" filter="dissolve">
                                      <p:cBhvr>
                                        <p:cTn id="191" dur="500"/>
                                        <p:tgtEl>
                                          <p:spTgt spid="1035277">
                                            <p:txEl>
                                              <p:pRg st="2" end="2"/>
                                            </p:txEl>
                                          </p:spTgt>
                                        </p:tgtEl>
                                      </p:cBhvr>
                                    </p:animEffect>
                                  </p:childTnLst>
                                </p:cTn>
                              </p:par>
                              <p:par>
                                <p:cTn id="192" presetID="9" presetClass="entr" presetSubtype="0" fill="hold" nodeType="withEffect">
                                  <p:stCondLst>
                                    <p:cond delay="0"/>
                                  </p:stCondLst>
                                  <p:childTnLst>
                                    <p:set>
                                      <p:cBhvr>
                                        <p:cTn id="193" dur="1" fill="hold">
                                          <p:stCondLst>
                                            <p:cond delay="0"/>
                                          </p:stCondLst>
                                        </p:cTn>
                                        <p:tgtEl>
                                          <p:spTgt spid="1035277">
                                            <p:txEl>
                                              <p:pRg st="3" end="3"/>
                                            </p:txEl>
                                          </p:spTgt>
                                        </p:tgtEl>
                                        <p:attrNameLst>
                                          <p:attrName>style.visibility</p:attrName>
                                        </p:attrNameLst>
                                      </p:cBhvr>
                                      <p:to>
                                        <p:strVal val="visible"/>
                                      </p:to>
                                    </p:set>
                                    <p:animEffect transition="in" filter="dissolve">
                                      <p:cBhvr>
                                        <p:cTn id="194" dur="500"/>
                                        <p:tgtEl>
                                          <p:spTgt spid="1035277">
                                            <p:txEl>
                                              <p:pRg st="3" end="3"/>
                                            </p:txEl>
                                          </p:spTgt>
                                        </p:tgtEl>
                                      </p:cBhvr>
                                    </p:animEffect>
                                  </p:childTnLst>
                                </p:cTn>
                              </p:par>
                              <p:par>
                                <p:cTn id="195" presetID="9" presetClass="entr" presetSubtype="0" fill="hold" nodeType="withEffect">
                                  <p:stCondLst>
                                    <p:cond delay="0"/>
                                  </p:stCondLst>
                                  <p:childTnLst>
                                    <p:set>
                                      <p:cBhvr>
                                        <p:cTn id="196" dur="1" fill="hold">
                                          <p:stCondLst>
                                            <p:cond delay="0"/>
                                          </p:stCondLst>
                                        </p:cTn>
                                        <p:tgtEl>
                                          <p:spTgt spid="1035277">
                                            <p:txEl>
                                              <p:pRg st="4" end="4"/>
                                            </p:txEl>
                                          </p:spTgt>
                                        </p:tgtEl>
                                        <p:attrNameLst>
                                          <p:attrName>style.visibility</p:attrName>
                                        </p:attrNameLst>
                                      </p:cBhvr>
                                      <p:to>
                                        <p:strVal val="visible"/>
                                      </p:to>
                                    </p:set>
                                    <p:animEffect transition="in" filter="dissolve">
                                      <p:cBhvr>
                                        <p:cTn id="197" dur="500"/>
                                        <p:tgtEl>
                                          <p:spTgt spid="1035277">
                                            <p:txEl>
                                              <p:pRg st="4" end="4"/>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29" presetClass="entr" presetSubtype="0" fill="hold" nodeType="clickEffect">
                                  <p:stCondLst>
                                    <p:cond delay="0"/>
                                  </p:stCondLst>
                                  <p:childTnLst>
                                    <p:set>
                                      <p:cBhvr>
                                        <p:cTn id="201" dur="1" fill="hold">
                                          <p:stCondLst>
                                            <p:cond delay="0"/>
                                          </p:stCondLst>
                                        </p:cTn>
                                        <p:tgtEl>
                                          <p:spTgt spid="1035278">
                                            <p:txEl>
                                              <p:pRg st="0" end="0"/>
                                            </p:txEl>
                                          </p:spTgt>
                                        </p:tgtEl>
                                        <p:attrNameLst>
                                          <p:attrName>style.visibility</p:attrName>
                                        </p:attrNameLst>
                                      </p:cBhvr>
                                      <p:to>
                                        <p:strVal val="visible"/>
                                      </p:to>
                                    </p:set>
                                    <p:anim calcmode="lin" valueType="num">
                                      <p:cBhvr>
                                        <p:cTn id="202" dur="1000" fill="hold"/>
                                        <p:tgtEl>
                                          <p:spTgt spid="1035278">
                                            <p:txEl>
                                              <p:pRg st="0" end="0"/>
                                            </p:txEl>
                                          </p:spTgt>
                                        </p:tgtEl>
                                        <p:attrNameLst>
                                          <p:attrName>ppt_x</p:attrName>
                                        </p:attrNameLst>
                                      </p:cBhvr>
                                      <p:tavLst>
                                        <p:tav tm="0">
                                          <p:val>
                                            <p:strVal val="#ppt_x-.2"/>
                                          </p:val>
                                        </p:tav>
                                        <p:tav tm="100000">
                                          <p:val>
                                            <p:strVal val="#ppt_x"/>
                                          </p:val>
                                        </p:tav>
                                      </p:tavLst>
                                    </p:anim>
                                    <p:anim calcmode="lin" valueType="num">
                                      <p:cBhvr>
                                        <p:cTn id="203" dur="1000" fill="hold"/>
                                        <p:tgtEl>
                                          <p:spTgt spid="103527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4" dur="1000"/>
                                        <p:tgtEl>
                                          <p:spTgt spid="1035278">
                                            <p:txEl>
                                              <p:pRg st="0" end="0"/>
                                            </p:txEl>
                                          </p:spTgt>
                                        </p:tgtEl>
                                      </p:cBhvr>
                                    </p:animEffect>
                                  </p:childTnLst>
                                  <p:subTnLst>
                                    <p:animClr clrSpc="rgb" dir="cw">
                                      <p:cBhvr override="childStyle">
                                        <p:cTn dur="1" fill="hold" display="0" masterRel="nextClick" afterEffect="1"/>
                                        <p:tgtEl>
                                          <p:spTgt spid="1035278">
                                            <p:txEl>
                                              <p:pRg st="0" end="0"/>
                                            </p:txEl>
                                          </p:spTgt>
                                        </p:tgtEl>
                                        <p:attrNameLst>
                                          <p:attrName>ppt_c</p:attrName>
                                        </p:attrNameLst>
                                      </p:cBhvr>
                                      <p:to>
                                        <a:schemeClr val="tx1"/>
                                      </p:to>
                                    </p:animClr>
                                  </p:subTnLst>
                                </p:cTn>
                              </p:par>
                            </p:childTnLst>
                          </p:cTn>
                        </p:par>
                      </p:childTnLst>
                    </p:cTn>
                  </p:par>
                  <p:par>
                    <p:cTn id="205" fill="hold">
                      <p:stCondLst>
                        <p:cond delay="indefinite"/>
                      </p:stCondLst>
                      <p:childTnLst>
                        <p:par>
                          <p:cTn id="206" fill="hold">
                            <p:stCondLst>
                              <p:cond delay="0"/>
                            </p:stCondLst>
                            <p:childTnLst>
                              <p:par>
                                <p:cTn id="207" presetID="9" presetClass="entr" presetSubtype="0" fill="hold" nodeType="clickEffect">
                                  <p:stCondLst>
                                    <p:cond delay="0"/>
                                  </p:stCondLst>
                                  <p:childTnLst>
                                    <p:set>
                                      <p:cBhvr>
                                        <p:cTn id="208" dur="1" fill="hold">
                                          <p:stCondLst>
                                            <p:cond delay="0"/>
                                          </p:stCondLst>
                                        </p:cTn>
                                        <p:tgtEl>
                                          <p:spTgt spid="1035278">
                                            <p:txEl>
                                              <p:pRg st="1" end="1"/>
                                            </p:txEl>
                                          </p:spTgt>
                                        </p:tgtEl>
                                        <p:attrNameLst>
                                          <p:attrName>style.visibility</p:attrName>
                                        </p:attrNameLst>
                                      </p:cBhvr>
                                      <p:to>
                                        <p:strVal val="visible"/>
                                      </p:to>
                                    </p:set>
                                    <p:animEffect transition="in" filter="dissolve">
                                      <p:cBhvr>
                                        <p:cTn id="209" dur="500"/>
                                        <p:tgtEl>
                                          <p:spTgt spid="1035278">
                                            <p:txEl>
                                              <p:pRg st="1" end="1"/>
                                            </p:txEl>
                                          </p:spTgt>
                                        </p:tgtEl>
                                      </p:cBhvr>
                                    </p:animEffect>
                                  </p:childTnLst>
                                </p:cTn>
                              </p:par>
                              <p:par>
                                <p:cTn id="210" presetID="9" presetClass="entr" presetSubtype="0" fill="hold" nodeType="withEffect">
                                  <p:stCondLst>
                                    <p:cond delay="0"/>
                                  </p:stCondLst>
                                  <p:childTnLst>
                                    <p:set>
                                      <p:cBhvr>
                                        <p:cTn id="211" dur="1" fill="hold">
                                          <p:stCondLst>
                                            <p:cond delay="0"/>
                                          </p:stCondLst>
                                        </p:cTn>
                                        <p:tgtEl>
                                          <p:spTgt spid="1035278">
                                            <p:txEl>
                                              <p:pRg st="2" end="2"/>
                                            </p:txEl>
                                          </p:spTgt>
                                        </p:tgtEl>
                                        <p:attrNameLst>
                                          <p:attrName>style.visibility</p:attrName>
                                        </p:attrNameLst>
                                      </p:cBhvr>
                                      <p:to>
                                        <p:strVal val="visible"/>
                                      </p:to>
                                    </p:set>
                                    <p:animEffect transition="in" filter="dissolve">
                                      <p:cBhvr>
                                        <p:cTn id="212" dur="500"/>
                                        <p:tgtEl>
                                          <p:spTgt spid="1035278">
                                            <p:txEl>
                                              <p:pRg st="2" end="2"/>
                                            </p:txEl>
                                          </p:spTgt>
                                        </p:tgtEl>
                                      </p:cBhvr>
                                    </p:animEffect>
                                  </p:childTnLst>
                                </p:cTn>
                              </p:par>
                              <p:par>
                                <p:cTn id="213" presetID="9" presetClass="entr" presetSubtype="0" fill="hold" nodeType="withEffect">
                                  <p:stCondLst>
                                    <p:cond delay="0"/>
                                  </p:stCondLst>
                                  <p:childTnLst>
                                    <p:set>
                                      <p:cBhvr>
                                        <p:cTn id="214" dur="1" fill="hold">
                                          <p:stCondLst>
                                            <p:cond delay="0"/>
                                          </p:stCondLst>
                                        </p:cTn>
                                        <p:tgtEl>
                                          <p:spTgt spid="1035278">
                                            <p:txEl>
                                              <p:pRg st="3" end="3"/>
                                            </p:txEl>
                                          </p:spTgt>
                                        </p:tgtEl>
                                        <p:attrNameLst>
                                          <p:attrName>style.visibility</p:attrName>
                                        </p:attrNameLst>
                                      </p:cBhvr>
                                      <p:to>
                                        <p:strVal val="visible"/>
                                      </p:to>
                                    </p:set>
                                    <p:animEffect transition="in" filter="dissolve">
                                      <p:cBhvr>
                                        <p:cTn id="215" dur="500"/>
                                        <p:tgtEl>
                                          <p:spTgt spid="1035278">
                                            <p:txEl>
                                              <p:pRg st="3" end="3"/>
                                            </p:txEl>
                                          </p:spTgt>
                                        </p:tgtEl>
                                      </p:cBhvr>
                                    </p:animEffect>
                                  </p:childTnLst>
                                </p:cTn>
                              </p:par>
                              <p:par>
                                <p:cTn id="216" presetID="9" presetClass="entr" presetSubtype="0" fill="hold" nodeType="withEffect">
                                  <p:stCondLst>
                                    <p:cond delay="0"/>
                                  </p:stCondLst>
                                  <p:childTnLst>
                                    <p:set>
                                      <p:cBhvr>
                                        <p:cTn id="217" dur="1" fill="hold">
                                          <p:stCondLst>
                                            <p:cond delay="0"/>
                                          </p:stCondLst>
                                        </p:cTn>
                                        <p:tgtEl>
                                          <p:spTgt spid="1035278">
                                            <p:txEl>
                                              <p:pRg st="4" end="4"/>
                                            </p:txEl>
                                          </p:spTgt>
                                        </p:tgtEl>
                                        <p:attrNameLst>
                                          <p:attrName>style.visibility</p:attrName>
                                        </p:attrNameLst>
                                      </p:cBhvr>
                                      <p:to>
                                        <p:strVal val="visible"/>
                                      </p:to>
                                    </p:set>
                                    <p:animEffect transition="in" filter="dissolve">
                                      <p:cBhvr>
                                        <p:cTn id="218" dur="500"/>
                                        <p:tgtEl>
                                          <p:spTgt spid="1035278">
                                            <p:txEl>
                                              <p:pRg st="4" end="4"/>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29" presetClass="entr" presetSubtype="0" fill="hold" nodeType="clickEffect">
                                  <p:stCondLst>
                                    <p:cond delay="0"/>
                                  </p:stCondLst>
                                  <p:childTnLst>
                                    <p:set>
                                      <p:cBhvr>
                                        <p:cTn id="222" dur="1" fill="hold">
                                          <p:stCondLst>
                                            <p:cond delay="0"/>
                                          </p:stCondLst>
                                        </p:cTn>
                                        <p:tgtEl>
                                          <p:spTgt spid="1035279">
                                            <p:txEl>
                                              <p:pRg st="0" end="0"/>
                                            </p:txEl>
                                          </p:spTgt>
                                        </p:tgtEl>
                                        <p:attrNameLst>
                                          <p:attrName>style.visibility</p:attrName>
                                        </p:attrNameLst>
                                      </p:cBhvr>
                                      <p:to>
                                        <p:strVal val="visible"/>
                                      </p:to>
                                    </p:set>
                                    <p:anim calcmode="lin" valueType="num">
                                      <p:cBhvr>
                                        <p:cTn id="223" dur="1000" fill="hold"/>
                                        <p:tgtEl>
                                          <p:spTgt spid="1035279">
                                            <p:txEl>
                                              <p:pRg st="0" end="0"/>
                                            </p:txEl>
                                          </p:spTgt>
                                        </p:tgtEl>
                                        <p:attrNameLst>
                                          <p:attrName>ppt_x</p:attrName>
                                        </p:attrNameLst>
                                      </p:cBhvr>
                                      <p:tavLst>
                                        <p:tav tm="0">
                                          <p:val>
                                            <p:strVal val="#ppt_x-.2"/>
                                          </p:val>
                                        </p:tav>
                                        <p:tav tm="100000">
                                          <p:val>
                                            <p:strVal val="#ppt_x"/>
                                          </p:val>
                                        </p:tav>
                                      </p:tavLst>
                                    </p:anim>
                                    <p:anim calcmode="lin" valueType="num">
                                      <p:cBhvr>
                                        <p:cTn id="224" dur="1000" fill="hold"/>
                                        <p:tgtEl>
                                          <p:spTgt spid="103527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25" dur="1000"/>
                                        <p:tgtEl>
                                          <p:spTgt spid="1035279">
                                            <p:txEl>
                                              <p:pRg st="0" end="0"/>
                                            </p:txEl>
                                          </p:spTgt>
                                        </p:tgtEl>
                                      </p:cBhvr>
                                    </p:animEffect>
                                  </p:childTnLst>
                                  <p:subTnLst>
                                    <p:animClr clrSpc="rgb" dir="cw">
                                      <p:cBhvr override="childStyle">
                                        <p:cTn dur="1" fill="hold" display="0" masterRel="nextClick" afterEffect="1"/>
                                        <p:tgtEl>
                                          <p:spTgt spid="1035279">
                                            <p:txEl>
                                              <p:pRg st="0" end="0"/>
                                            </p:txEl>
                                          </p:spTgt>
                                        </p:tgtEl>
                                        <p:attrNameLst>
                                          <p:attrName>ppt_c</p:attrName>
                                        </p:attrNameLst>
                                      </p:cBhvr>
                                      <p:to>
                                        <a:schemeClr val="tx1"/>
                                      </p:to>
                                    </p:animClr>
                                  </p:subTnLst>
                                </p:cTn>
                              </p:par>
                            </p:childTnLst>
                          </p:cTn>
                        </p:par>
                      </p:childTnLst>
                    </p:cTn>
                  </p:par>
                  <p:par>
                    <p:cTn id="226" fill="hold">
                      <p:stCondLst>
                        <p:cond delay="indefinite"/>
                      </p:stCondLst>
                      <p:childTnLst>
                        <p:par>
                          <p:cTn id="227" fill="hold">
                            <p:stCondLst>
                              <p:cond delay="0"/>
                            </p:stCondLst>
                            <p:childTnLst>
                              <p:par>
                                <p:cTn id="228" presetID="9" presetClass="entr" presetSubtype="0" fill="hold" nodeType="clickEffect">
                                  <p:stCondLst>
                                    <p:cond delay="0"/>
                                  </p:stCondLst>
                                  <p:childTnLst>
                                    <p:set>
                                      <p:cBhvr>
                                        <p:cTn id="229" dur="1" fill="hold">
                                          <p:stCondLst>
                                            <p:cond delay="0"/>
                                          </p:stCondLst>
                                        </p:cTn>
                                        <p:tgtEl>
                                          <p:spTgt spid="1035279">
                                            <p:txEl>
                                              <p:pRg st="1" end="1"/>
                                            </p:txEl>
                                          </p:spTgt>
                                        </p:tgtEl>
                                        <p:attrNameLst>
                                          <p:attrName>style.visibility</p:attrName>
                                        </p:attrNameLst>
                                      </p:cBhvr>
                                      <p:to>
                                        <p:strVal val="visible"/>
                                      </p:to>
                                    </p:set>
                                    <p:animEffect transition="in" filter="dissolve">
                                      <p:cBhvr>
                                        <p:cTn id="230" dur="500"/>
                                        <p:tgtEl>
                                          <p:spTgt spid="1035279">
                                            <p:txEl>
                                              <p:pRg st="1" end="1"/>
                                            </p:txEl>
                                          </p:spTgt>
                                        </p:tgtEl>
                                      </p:cBhvr>
                                    </p:animEffect>
                                  </p:childTnLst>
                                </p:cTn>
                              </p:par>
                              <p:par>
                                <p:cTn id="231" presetID="9" presetClass="entr" presetSubtype="0" fill="hold" nodeType="withEffect">
                                  <p:stCondLst>
                                    <p:cond delay="0"/>
                                  </p:stCondLst>
                                  <p:childTnLst>
                                    <p:set>
                                      <p:cBhvr>
                                        <p:cTn id="232" dur="1" fill="hold">
                                          <p:stCondLst>
                                            <p:cond delay="0"/>
                                          </p:stCondLst>
                                        </p:cTn>
                                        <p:tgtEl>
                                          <p:spTgt spid="1035279">
                                            <p:txEl>
                                              <p:pRg st="2" end="2"/>
                                            </p:txEl>
                                          </p:spTgt>
                                        </p:tgtEl>
                                        <p:attrNameLst>
                                          <p:attrName>style.visibility</p:attrName>
                                        </p:attrNameLst>
                                      </p:cBhvr>
                                      <p:to>
                                        <p:strVal val="visible"/>
                                      </p:to>
                                    </p:set>
                                    <p:animEffect transition="in" filter="dissolve">
                                      <p:cBhvr>
                                        <p:cTn id="233" dur="500"/>
                                        <p:tgtEl>
                                          <p:spTgt spid="1035279">
                                            <p:txEl>
                                              <p:pRg st="2" end="2"/>
                                            </p:txEl>
                                          </p:spTgt>
                                        </p:tgtEl>
                                      </p:cBhvr>
                                    </p:animEffect>
                                  </p:childTnLst>
                                </p:cTn>
                              </p:par>
                              <p:par>
                                <p:cTn id="234" presetID="9" presetClass="entr" presetSubtype="0" fill="hold" nodeType="withEffect">
                                  <p:stCondLst>
                                    <p:cond delay="0"/>
                                  </p:stCondLst>
                                  <p:childTnLst>
                                    <p:set>
                                      <p:cBhvr>
                                        <p:cTn id="235" dur="1" fill="hold">
                                          <p:stCondLst>
                                            <p:cond delay="0"/>
                                          </p:stCondLst>
                                        </p:cTn>
                                        <p:tgtEl>
                                          <p:spTgt spid="1035279">
                                            <p:txEl>
                                              <p:pRg st="3" end="3"/>
                                            </p:txEl>
                                          </p:spTgt>
                                        </p:tgtEl>
                                        <p:attrNameLst>
                                          <p:attrName>style.visibility</p:attrName>
                                        </p:attrNameLst>
                                      </p:cBhvr>
                                      <p:to>
                                        <p:strVal val="visible"/>
                                      </p:to>
                                    </p:set>
                                    <p:animEffect transition="in" filter="dissolve">
                                      <p:cBhvr>
                                        <p:cTn id="236" dur="500"/>
                                        <p:tgtEl>
                                          <p:spTgt spid="1035279">
                                            <p:txEl>
                                              <p:pRg st="3" end="3"/>
                                            </p:txEl>
                                          </p:spTgt>
                                        </p:tgtEl>
                                      </p:cBhvr>
                                    </p:animEffect>
                                  </p:childTnLst>
                                </p:cTn>
                              </p:par>
                              <p:par>
                                <p:cTn id="237" presetID="9" presetClass="entr" presetSubtype="0" fill="hold" nodeType="withEffect">
                                  <p:stCondLst>
                                    <p:cond delay="0"/>
                                  </p:stCondLst>
                                  <p:childTnLst>
                                    <p:set>
                                      <p:cBhvr>
                                        <p:cTn id="238" dur="1" fill="hold">
                                          <p:stCondLst>
                                            <p:cond delay="0"/>
                                          </p:stCondLst>
                                        </p:cTn>
                                        <p:tgtEl>
                                          <p:spTgt spid="1035279">
                                            <p:txEl>
                                              <p:pRg st="4" end="4"/>
                                            </p:txEl>
                                          </p:spTgt>
                                        </p:tgtEl>
                                        <p:attrNameLst>
                                          <p:attrName>style.visibility</p:attrName>
                                        </p:attrNameLst>
                                      </p:cBhvr>
                                      <p:to>
                                        <p:strVal val="visible"/>
                                      </p:to>
                                    </p:set>
                                    <p:animEffect transition="in" filter="dissolve">
                                      <p:cBhvr>
                                        <p:cTn id="239" dur="500"/>
                                        <p:tgtEl>
                                          <p:spTgt spid="1035279">
                                            <p:txEl>
                                              <p:pRg st="4" end="4"/>
                                            </p:txEl>
                                          </p:spTgt>
                                        </p:tgtEl>
                                      </p:cBhvr>
                                    </p:animEffect>
                                  </p:childTnLst>
                                </p:cTn>
                              </p:par>
                            </p:childTnLst>
                          </p:cTn>
                        </p:par>
                      </p:childTnLst>
                    </p:cTn>
                  </p:par>
                  <p:par>
                    <p:cTn id="240" fill="hold">
                      <p:stCondLst>
                        <p:cond delay="indefinite"/>
                      </p:stCondLst>
                      <p:childTnLst>
                        <p:par>
                          <p:cTn id="241" fill="hold">
                            <p:stCondLst>
                              <p:cond delay="0"/>
                            </p:stCondLst>
                            <p:childTnLst>
                              <p:par>
                                <p:cTn id="242" presetID="29" presetClass="entr" presetSubtype="0" fill="hold" nodeType="clickEffect">
                                  <p:stCondLst>
                                    <p:cond delay="0"/>
                                  </p:stCondLst>
                                  <p:childTnLst>
                                    <p:set>
                                      <p:cBhvr>
                                        <p:cTn id="243" dur="1" fill="hold">
                                          <p:stCondLst>
                                            <p:cond delay="0"/>
                                          </p:stCondLst>
                                        </p:cTn>
                                        <p:tgtEl>
                                          <p:spTgt spid="1035280">
                                            <p:txEl>
                                              <p:pRg st="0" end="0"/>
                                            </p:txEl>
                                          </p:spTgt>
                                        </p:tgtEl>
                                        <p:attrNameLst>
                                          <p:attrName>style.visibility</p:attrName>
                                        </p:attrNameLst>
                                      </p:cBhvr>
                                      <p:to>
                                        <p:strVal val="visible"/>
                                      </p:to>
                                    </p:set>
                                    <p:anim calcmode="lin" valueType="num">
                                      <p:cBhvr>
                                        <p:cTn id="244" dur="1000" fill="hold"/>
                                        <p:tgtEl>
                                          <p:spTgt spid="1035280">
                                            <p:txEl>
                                              <p:pRg st="0" end="0"/>
                                            </p:txEl>
                                          </p:spTgt>
                                        </p:tgtEl>
                                        <p:attrNameLst>
                                          <p:attrName>ppt_x</p:attrName>
                                        </p:attrNameLst>
                                      </p:cBhvr>
                                      <p:tavLst>
                                        <p:tav tm="0">
                                          <p:val>
                                            <p:strVal val="#ppt_x-.2"/>
                                          </p:val>
                                        </p:tav>
                                        <p:tav tm="100000">
                                          <p:val>
                                            <p:strVal val="#ppt_x"/>
                                          </p:val>
                                        </p:tav>
                                      </p:tavLst>
                                    </p:anim>
                                    <p:anim calcmode="lin" valueType="num">
                                      <p:cBhvr>
                                        <p:cTn id="245" dur="1000" fill="hold"/>
                                        <p:tgtEl>
                                          <p:spTgt spid="103528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46" dur="1000"/>
                                        <p:tgtEl>
                                          <p:spTgt spid="1035280">
                                            <p:txEl>
                                              <p:pRg st="0" end="0"/>
                                            </p:txEl>
                                          </p:spTgt>
                                        </p:tgtEl>
                                      </p:cBhvr>
                                    </p:animEffect>
                                  </p:childTnLst>
                                  <p:subTnLst>
                                    <p:animClr clrSpc="rgb" dir="cw">
                                      <p:cBhvr override="childStyle">
                                        <p:cTn dur="1" fill="hold" display="0" masterRel="nextClick" afterEffect="1"/>
                                        <p:tgtEl>
                                          <p:spTgt spid="1035280">
                                            <p:txEl>
                                              <p:pRg st="0" end="0"/>
                                            </p:txEl>
                                          </p:spTgt>
                                        </p:tgtEl>
                                        <p:attrNameLst>
                                          <p:attrName>ppt_c</p:attrName>
                                        </p:attrNameLst>
                                      </p:cBhvr>
                                      <p:to>
                                        <a:schemeClr val="tx1"/>
                                      </p:to>
                                    </p:animClr>
                                  </p:subTnLst>
                                </p:cTn>
                              </p:par>
                            </p:childTnLst>
                          </p:cTn>
                        </p:par>
                      </p:childTnLst>
                    </p:cTn>
                  </p:par>
                  <p:par>
                    <p:cTn id="247" fill="hold">
                      <p:stCondLst>
                        <p:cond delay="indefinite"/>
                      </p:stCondLst>
                      <p:childTnLst>
                        <p:par>
                          <p:cTn id="248" fill="hold">
                            <p:stCondLst>
                              <p:cond delay="0"/>
                            </p:stCondLst>
                            <p:childTnLst>
                              <p:par>
                                <p:cTn id="249" presetID="9" presetClass="entr" presetSubtype="0" fill="hold" nodeType="clickEffect">
                                  <p:stCondLst>
                                    <p:cond delay="0"/>
                                  </p:stCondLst>
                                  <p:childTnLst>
                                    <p:set>
                                      <p:cBhvr>
                                        <p:cTn id="250" dur="1" fill="hold">
                                          <p:stCondLst>
                                            <p:cond delay="0"/>
                                          </p:stCondLst>
                                        </p:cTn>
                                        <p:tgtEl>
                                          <p:spTgt spid="1035280">
                                            <p:txEl>
                                              <p:pRg st="1" end="1"/>
                                            </p:txEl>
                                          </p:spTgt>
                                        </p:tgtEl>
                                        <p:attrNameLst>
                                          <p:attrName>style.visibility</p:attrName>
                                        </p:attrNameLst>
                                      </p:cBhvr>
                                      <p:to>
                                        <p:strVal val="visible"/>
                                      </p:to>
                                    </p:set>
                                    <p:animEffect transition="in" filter="dissolve">
                                      <p:cBhvr>
                                        <p:cTn id="251" dur="500"/>
                                        <p:tgtEl>
                                          <p:spTgt spid="1035280">
                                            <p:txEl>
                                              <p:pRg st="1" end="1"/>
                                            </p:txEl>
                                          </p:spTgt>
                                        </p:tgtEl>
                                      </p:cBhvr>
                                    </p:animEffect>
                                  </p:childTnLst>
                                </p:cTn>
                              </p:par>
                              <p:par>
                                <p:cTn id="252" presetID="9" presetClass="entr" presetSubtype="0" fill="hold" nodeType="withEffect">
                                  <p:stCondLst>
                                    <p:cond delay="0"/>
                                  </p:stCondLst>
                                  <p:childTnLst>
                                    <p:set>
                                      <p:cBhvr>
                                        <p:cTn id="253" dur="1" fill="hold">
                                          <p:stCondLst>
                                            <p:cond delay="0"/>
                                          </p:stCondLst>
                                        </p:cTn>
                                        <p:tgtEl>
                                          <p:spTgt spid="1035280">
                                            <p:txEl>
                                              <p:pRg st="2" end="2"/>
                                            </p:txEl>
                                          </p:spTgt>
                                        </p:tgtEl>
                                        <p:attrNameLst>
                                          <p:attrName>style.visibility</p:attrName>
                                        </p:attrNameLst>
                                      </p:cBhvr>
                                      <p:to>
                                        <p:strVal val="visible"/>
                                      </p:to>
                                    </p:set>
                                    <p:animEffect transition="in" filter="dissolve">
                                      <p:cBhvr>
                                        <p:cTn id="254" dur="500"/>
                                        <p:tgtEl>
                                          <p:spTgt spid="1035280">
                                            <p:txEl>
                                              <p:pRg st="2" end="2"/>
                                            </p:txEl>
                                          </p:spTgt>
                                        </p:tgtEl>
                                      </p:cBhvr>
                                    </p:animEffect>
                                  </p:childTnLst>
                                </p:cTn>
                              </p:par>
                              <p:par>
                                <p:cTn id="255" presetID="9" presetClass="entr" presetSubtype="0" fill="hold" nodeType="withEffect">
                                  <p:stCondLst>
                                    <p:cond delay="0"/>
                                  </p:stCondLst>
                                  <p:childTnLst>
                                    <p:set>
                                      <p:cBhvr>
                                        <p:cTn id="256" dur="1" fill="hold">
                                          <p:stCondLst>
                                            <p:cond delay="0"/>
                                          </p:stCondLst>
                                        </p:cTn>
                                        <p:tgtEl>
                                          <p:spTgt spid="1035280">
                                            <p:txEl>
                                              <p:pRg st="3" end="3"/>
                                            </p:txEl>
                                          </p:spTgt>
                                        </p:tgtEl>
                                        <p:attrNameLst>
                                          <p:attrName>style.visibility</p:attrName>
                                        </p:attrNameLst>
                                      </p:cBhvr>
                                      <p:to>
                                        <p:strVal val="visible"/>
                                      </p:to>
                                    </p:set>
                                    <p:animEffect transition="in" filter="dissolve">
                                      <p:cBhvr>
                                        <p:cTn id="257" dur="500"/>
                                        <p:tgtEl>
                                          <p:spTgt spid="1035280">
                                            <p:txEl>
                                              <p:pRg st="3" end="3"/>
                                            </p:txEl>
                                          </p:spTgt>
                                        </p:tgtEl>
                                      </p:cBhvr>
                                    </p:animEffect>
                                  </p:childTnLst>
                                </p:cTn>
                              </p:par>
                            </p:childTnLst>
                          </p:cTn>
                        </p:par>
                      </p:childTnLst>
                    </p:cTn>
                  </p:par>
                  <p:par>
                    <p:cTn id="258" fill="hold">
                      <p:stCondLst>
                        <p:cond delay="indefinite"/>
                      </p:stCondLst>
                      <p:childTnLst>
                        <p:par>
                          <p:cTn id="259" fill="hold">
                            <p:stCondLst>
                              <p:cond delay="0"/>
                            </p:stCondLst>
                            <p:childTnLst>
                              <p:par>
                                <p:cTn id="260" presetID="29" presetClass="entr" presetSubtype="0" fill="hold" nodeType="clickEffect">
                                  <p:stCondLst>
                                    <p:cond delay="0"/>
                                  </p:stCondLst>
                                  <p:childTnLst>
                                    <p:set>
                                      <p:cBhvr>
                                        <p:cTn id="261" dur="1" fill="hold">
                                          <p:stCondLst>
                                            <p:cond delay="0"/>
                                          </p:stCondLst>
                                        </p:cTn>
                                        <p:tgtEl>
                                          <p:spTgt spid="1035281">
                                            <p:txEl>
                                              <p:pRg st="0" end="0"/>
                                            </p:txEl>
                                          </p:spTgt>
                                        </p:tgtEl>
                                        <p:attrNameLst>
                                          <p:attrName>style.visibility</p:attrName>
                                        </p:attrNameLst>
                                      </p:cBhvr>
                                      <p:to>
                                        <p:strVal val="visible"/>
                                      </p:to>
                                    </p:set>
                                    <p:anim calcmode="lin" valueType="num">
                                      <p:cBhvr>
                                        <p:cTn id="262" dur="1000" fill="hold"/>
                                        <p:tgtEl>
                                          <p:spTgt spid="1035281">
                                            <p:txEl>
                                              <p:pRg st="0" end="0"/>
                                            </p:txEl>
                                          </p:spTgt>
                                        </p:tgtEl>
                                        <p:attrNameLst>
                                          <p:attrName>ppt_x</p:attrName>
                                        </p:attrNameLst>
                                      </p:cBhvr>
                                      <p:tavLst>
                                        <p:tav tm="0">
                                          <p:val>
                                            <p:strVal val="#ppt_x-.2"/>
                                          </p:val>
                                        </p:tav>
                                        <p:tav tm="100000">
                                          <p:val>
                                            <p:strVal val="#ppt_x"/>
                                          </p:val>
                                        </p:tav>
                                      </p:tavLst>
                                    </p:anim>
                                    <p:anim calcmode="lin" valueType="num">
                                      <p:cBhvr>
                                        <p:cTn id="263" dur="1000" fill="hold"/>
                                        <p:tgtEl>
                                          <p:spTgt spid="103528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4" dur="1000"/>
                                        <p:tgtEl>
                                          <p:spTgt spid="1035281">
                                            <p:txEl>
                                              <p:pRg st="0" end="0"/>
                                            </p:txEl>
                                          </p:spTgt>
                                        </p:tgtEl>
                                      </p:cBhvr>
                                    </p:animEffect>
                                  </p:childTnLst>
                                  <p:subTnLst>
                                    <p:animClr clrSpc="rgb" dir="cw">
                                      <p:cBhvr override="childStyle">
                                        <p:cTn dur="1" fill="hold" display="0" masterRel="nextClick" afterEffect="1"/>
                                        <p:tgtEl>
                                          <p:spTgt spid="1035281">
                                            <p:txEl>
                                              <p:pRg st="0" end="0"/>
                                            </p:txEl>
                                          </p:spTgt>
                                        </p:tgtEl>
                                        <p:attrNameLst>
                                          <p:attrName>ppt_c</p:attrName>
                                        </p:attrNameLst>
                                      </p:cBhvr>
                                      <p:to>
                                        <a:schemeClr val="tx1"/>
                                      </p:to>
                                    </p:animClr>
                                  </p:subTnLst>
                                </p:cTn>
                              </p:par>
                            </p:childTnLst>
                          </p:cTn>
                        </p:par>
                      </p:childTnLst>
                    </p:cTn>
                  </p:par>
                  <p:par>
                    <p:cTn id="265" fill="hold">
                      <p:stCondLst>
                        <p:cond delay="indefinite"/>
                      </p:stCondLst>
                      <p:childTnLst>
                        <p:par>
                          <p:cTn id="266" fill="hold">
                            <p:stCondLst>
                              <p:cond delay="0"/>
                            </p:stCondLst>
                            <p:childTnLst>
                              <p:par>
                                <p:cTn id="267" presetID="9" presetClass="entr" presetSubtype="0" fill="hold" nodeType="clickEffect">
                                  <p:stCondLst>
                                    <p:cond delay="0"/>
                                  </p:stCondLst>
                                  <p:childTnLst>
                                    <p:set>
                                      <p:cBhvr>
                                        <p:cTn id="268" dur="1" fill="hold">
                                          <p:stCondLst>
                                            <p:cond delay="0"/>
                                          </p:stCondLst>
                                        </p:cTn>
                                        <p:tgtEl>
                                          <p:spTgt spid="1035281">
                                            <p:txEl>
                                              <p:pRg st="1" end="1"/>
                                            </p:txEl>
                                          </p:spTgt>
                                        </p:tgtEl>
                                        <p:attrNameLst>
                                          <p:attrName>style.visibility</p:attrName>
                                        </p:attrNameLst>
                                      </p:cBhvr>
                                      <p:to>
                                        <p:strVal val="visible"/>
                                      </p:to>
                                    </p:set>
                                    <p:animEffect transition="in" filter="dissolve">
                                      <p:cBhvr>
                                        <p:cTn id="269" dur="500"/>
                                        <p:tgtEl>
                                          <p:spTgt spid="1035281">
                                            <p:txEl>
                                              <p:pRg st="1" end="1"/>
                                            </p:txEl>
                                          </p:spTgt>
                                        </p:tgtEl>
                                      </p:cBhvr>
                                    </p:animEffect>
                                  </p:childTnLst>
                                </p:cTn>
                              </p:par>
                              <p:par>
                                <p:cTn id="270" presetID="9" presetClass="entr" presetSubtype="0" fill="hold" nodeType="withEffect">
                                  <p:stCondLst>
                                    <p:cond delay="0"/>
                                  </p:stCondLst>
                                  <p:childTnLst>
                                    <p:set>
                                      <p:cBhvr>
                                        <p:cTn id="271" dur="1" fill="hold">
                                          <p:stCondLst>
                                            <p:cond delay="0"/>
                                          </p:stCondLst>
                                        </p:cTn>
                                        <p:tgtEl>
                                          <p:spTgt spid="1035281">
                                            <p:txEl>
                                              <p:pRg st="2" end="2"/>
                                            </p:txEl>
                                          </p:spTgt>
                                        </p:tgtEl>
                                        <p:attrNameLst>
                                          <p:attrName>style.visibility</p:attrName>
                                        </p:attrNameLst>
                                      </p:cBhvr>
                                      <p:to>
                                        <p:strVal val="visible"/>
                                      </p:to>
                                    </p:set>
                                    <p:animEffect transition="in" filter="dissolve">
                                      <p:cBhvr>
                                        <p:cTn id="272" dur="500"/>
                                        <p:tgtEl>
                                          <p:spTgt spid="1035281">
                                            <p:txEl>
                                              <p:pRg st="2" end="2"/>
                                            </p:txEl>
                                          </p:spTgt>
                                        </p:tgtEl>
                                      </p:cBhvr>
                                    </p:animEffect>
                                  </p:childTnLst>
                                </p:cTn>
                              </p:par>
                              <p:par>
                                <p:cTn id="273" presetID="9" presetClass="entr" presetSubtype="0" fill="hold" nodeType="withEffect">
                                  <p:stCondLst>
                                    <p:cond delay="0"/>
                                  </p:stCondLst>
                                  <p:childTnLst>
                                    <p:set>
                                      <p:cBhvr>
                                        <p:cTn id="274" dur="1" fill="hold">
                                          <p:stCondLst>
                                            <p:cond delay="0"/>
                                          </p:stCondLst>
                                        </p:cTn>
                                        <p:tgtEl>
                                          <p:spTgt spid="1035281">
                                            <p:txEl>
                                              <p:pRg st="3" end="3"/>
                                            </p:txEl>
                                          </p:spTgt>
                                        </p:tgtEl>
                                        <p:attrNameLst>
                                          <p:attrName>style.visibility</p:attrName>
                                        </p:attrNameLst>
                                      </p:cBhvr>
                                      <p:to>
                                        <p:strVal val="visible"/>
                                      </p:to>
                                    </p:set>
                                    <p:animEffect transition="in" filter="dissolve">
                                      <p:cBhvr>
                                        <p:cTn id="275" dur="500"/>
                                        <p:tgtEl>
                                          <p:spTgt spid="1035281">
                                            <p:txEl>
                                              <p:pRg st="3" end="3"/>
                                            </p:txEl>
                                          </p:spTgt>
                                        </p:tgtEl>
                                      </p:cBhvr>
                                    </p:animEffect>
                                  </p:childTnLst>
                                </p:cTn>
                              </p:par>
                            </p:childTnLst>
                          </p:cTn>
                        </p:par>
                      </p:childTnLst>
                    </p:cTn>
                  </p:par>
                  <p:par>
                    <p:cTn id="276" fill="hold">
                      <p:stCondLst>
                        <p:cond delay="indefinite"/>
                      </p:stCondLst>
                      <p:childTnLst>
                        <p:par>
                          <p:cTn id="277" fill="hold">
                            <p:stCondLst>
                              <p:cond delay="0"/>
                            </p:stCondLst>
                            <p:childTnLst>
                              <p:par>
                                <p:cTn id="278" presetID="29" presetClass="entr" presetSubtype="0" fill="hold" nodeType="clickEffect">
                                  <p:stCondLst>
                                    <p:cond delay="0"/>
                                  </p:stCondLst>
                                  <p:childTnLst>
                                    <p:set>
                                      <p:cBhvr>
                                        <p:cTn id="279" dur="1" fill="hold">
                                          <p:stCondLst>
                                            <p:cond delay="0"/>
                                          </p:stCondLst>
                                        </p:cTn>
                                        <p:tgtEl>
                                          <p:spTgt spid="1035282">
                                            <p:txEl>
                                              <p:pRg st="0" end="0"/>
                                            </p:txEl>
                                          </p:spTgt>
                                        </p:tgtEl>
                                        <p:attrNameLst>
                                          <p:attrName>style.visibility</p:attrName>
                                        </p:attrNameLst>
                                      </p:cBhvr>
                                      <p:to>
                                        <p:strVal val="visible"/>
                                      </p:to>
                                    </p:set>
                                    <p:anim calcmode="lin" valueType="num">
                                      <p:cBhvr>
                                        <p:cTn id="280" dur="1000" fill="hold"/>
                                        <p:tgtEl>
                                          <p:spTgt spid="1035282">
                                            <p:txEl>
                                              <p:pRg st="0" end="0"/>
                                            </p:txEl>
                                          </p:spTgt>
                                        </p:tgtEl>
                                        <p:attrNameLst>
                                          <p:attrName>ppt_x</p:attrName>
                                        </p:attrNameLst>
                                      </p:cBhvr>
                                      <p:tavLst>
                                        <p:tav tm="0">
                                          <p:val>
                                            <p:strVal val="#ppt_x-.2"/>
                                          </p:val>
                                        </p:tav>
                                        <p:tav tm="100000">
                                          <p:val>
                                            <p:strVal val="#ppt_x"/>
                                          </p:val>
                                        </p:tav>
                                      </p:tavLst>
                                    </p:anim>
                                    <p:anim calcmode="lin" valueType="num">
                                      <p:cBhvr>
                                        <p:cTn id="281" dur="1000" fill="hold"/>
                                        <p:tgtEl>
                                          <p:spTgt spid="103528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2" dur="1000"/>
                                        <p:tgtEl>
                                          <p:spTgt spid="1035282">
                                            <p:txEl>
                                              <p:pRg st="0" end="0"/>
                                            </p:txEl>
                                          </p:spTgt>
                                        </p:tgtEl>
                                      </p:cBhvr>
                                    </p:animEffect>
                                  </p:childTnLst>
                                  <p:subTnLst>
                                    <p:animClr clrSpc="rgb" dir="cw">
                                      <p:cBhvr override="childStyle">
                                        <p:cTn dur="1" fill="hold" display="0" masterRel="nextClick" afterEffect="1"/>
                                        <p:tgtEl>
                                          <p:spTgt spid="1035282">
                                            <p:txEl>
                                              <p:pRg st="0" end="0"/>
                                            </p:txEl>
                                          </p:spTgt>
                                        </p:tgtEl>
                                        <p:attrNameLst>
                                          <p:attrName>ppt_c</p:attrName>
                                        </p:attrNameLst>
                                      </p:cBhvr>
                                      <p:to>
                                        <a:schemeClr val="tx1"/>
                                      </p:to>
                                    </p:animClr>
                                  </p:subTnLst>
                                </p:cTn>
                              </p:par>
                            </p:childTnLst>
                          </p:cTn>
                        </p:par>
                      </p:childTnLst>
                    </p:cTn>
                  </p:par>
                  <p:par>
                    <p:cTn id="283" fill="hold">
                      <p:stCondLst>
                        <p:cond delay="indefinite"/>
                      </p:stCondLst>
                      <p:childTnLst>
                        <p:par>
                          <p:cTn id="284" fill="hold">
                            <p:stCondLst>
                              <p:cond delay="0"/>
                            </p:stCondLst>
                            <p:childTnLst>
                              <p:par>
                                <p:cTn id="285" presetID="9" presetClass="entr" presetSubtype="0" fill="hold" nodeType="clickEffect">
                                  <p:stCondLst>
                                    <p:cond delay="0"/>
                                  </p:stCondLst>
                                  <p:childTnLst>
                                    <p:set>
                                      <p:cBhvr>
                                        <p:cTn id="286" dur="1" fill="hold">
                                          <p:stCondLst>
                                            <p:cond delay="0"/>
                                          </p:stCondLst>
                                        </p:cTn>
                                        <p:tgtEl>
                                          <p:spTgt spid="1035282">
                                            <p:txEl>
                                              <p:pRg st="1" end="1"/>
                                            </p:txEl>
                                          </p:spTgt>
                                        </p:tgtEl>
                                        <p:attrNameLst>
                                          <p:attrName>style.visibility</p:attrName>
                                        </p:attrNameLst>
                                      </p:cBhvr>
                                      <p:to>
                                        <p:strVal val="visible"/>
                                      </p:to>
                                    </p:set>
                                    <p:animEffect transition="in" filter="dissolve">
                                      <p:cBhvr>
                                        <p:cTn id="287" dur="500"/>
                                        <p:tgtEl>
                                          <p:spTgt spid="1035282">
                                            <p:txEl>
                                              <p:pRg st="1" end="1"/>
                                            </p:txEl>
                                          </p:spTgt>
                                        </p:tgtEl>
                                      </p:cBhvr>
                                    </p:animEffect>
                                  </p:childTnLst>
                                </p:cTn>
                              </p:par>
                              <p:par>
                                <p:cTn id="288" presetID="9" presetClass="entr" presetSubtype="0" fill="hold" nodeType="withEffect">
                                  <p:stCondLst>
                                    <p:cond delay="0"/>
                                  </p:stCondLst>
                                  <p:childTnLst>
                                    <p:set>
                                      <p:cBhvr>
                                        <p:cTn id="289" dur="1" fill="hold">
                                          <p:stCondLst>
                                            <p:cond delay="0"/>
                                          </p:stCondLst>
                                        </p:cTn>
                                        <p:tgtEl>
                                          <p:spTgt spid="1035282">
                                            <p:txEl>
                                              <p:pRg st="2" end="2"/>
                                            </p:txEl>
                                          </p:spTgt>
                                        </p:tgtEl>
                                        <p:attrNameLst>
                                          <p:attrName>style.visibility</p:attrName>
                                        </p:attrNameLst>
                                      </p:cBhvr>
                                      <p:to>
                                        <p:strVal val="visible"/>
                                      </p:to>
                                    </p:set>
                                    <p:animEffect transition="in" filter="dissolve">
                                      <p:cBhvr>
                                        <p:cTn id="290" dur="500"/>
                                        <p:tgtEl>
                                          <p:spTgt spid="1035282">
                                            <p:txEl>
                                              <p:pRg st="2" end="2"/>
                                            </p:txEl>
                                          </p:spTgt>
                                        </p:tgtEl>
                                      </p:cBhvr>
                                    </p:animEffect>
                                  </p:childTnLst>
                                </p:cTn>
                              </p:par>
                              <p:par>
                                <p:cTn id="291" presetID="9" presetClass="entr" presetSubtype="0" fill="hold" nodeType="withEffect">
                                  <p:stCondLst>
                                    <p:cond delay="0"/>
                                  </p:stCondLst>
                                  <p:childTnLst>
                                    <p:set>
                                      <p:cBhvr>
                                        <p:cTn id="292" dur="1" fill="hold">
                                          <p:stCondLst>
                                            <p:cond delay="0"/>
                                          </p:stCondLst>
                                        </p:cTn>
                                        <p:tgtEl>
                                          <p:spTgt spid="1035282">
                                            <p:txEl>
                                              <p:pRg st="3" end="3"/>
                                            </p:txEl>
                                          </p:spTgt>
                                        </p:tgtEl>
                                        <p:attrNameLst>
                                          <p:attrName>style.visibility</p:attrName>
                                        </p:attrNameLst>
                                      </p:cBhvr>
                                      <p:to>
                                        <p:strVal val="visible"/>
                                      </p:to>
                                    </p:set>
                                    <p:animEffect transition="in" filter="dissolve">
                                      <p:cBhvr>
                                        <p:cTn id="293" dur="500"/>
                                        <p:tgtEl>
                                          <p:spTgt spid="1035282">
                                            <p:txEl>
                                              <p:pRg st="3" end="3"/>
                                            </p:txEl>
                                          </p:spTgt>
                                        </p:tgtEl>
                                      </p:cBhvr>
                                    </p:animEffect>
                                  </p:childTnLst>
                                </p:cTn>
                              </p:par>
                              <p:par>
                                <p:cTn id="294" presetID="9" presetClass="entr" presetSubtype="0" fill="hold" nodeType="withEffect">
                                  <p:stCondLst>
                                    <p:cond delay="0"/>
                                  </p:stCondLst>
                                  <p:childTnLst>
                                    <p:set>
                                      <p:cBhvr>
                                        <p:cTn id="295" dur="1" fill="hold">
                                          <p:stCondLst>
                                            <p:cond delay="0"/>
                                          </p:stCondLst>
                                        </p:cTn>
                                        <p:tgtEl>
                                          <p:spTgt spid="1035282">
                                            <p:txEl>
                                              <p:pRg st="4" end="4"/>
                                            </p:txEl>
                                          </p:spTgt>
                                        </p:tgtEl>
                                        <p:attrNameLst>
                                          <p:attrName>style.visibility</p:attrName>
                                        </p:attrNameLst>
                                      </p:cBhvr>
                                      <p:to>
                                        <p:strVal val="visible"/>
                                      </p:to>
                                    </p:set>
                                    <p:animEffect transition="in" filter="dissolve">
                                      <p:cBhvr>
                                        <p:cTn id="296" dur="500"/>
                                        <p:tgtEl>
                                          <p:spTgt spid="10352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p:nvPr>
        </p:nvSpPr>
        <p:spPr/>
        <p:txBody>
          <a:bodyPr/>
          <a:lstStyle/>
          <a:p>
            <a:pPr eaLnBrk="1" hangingPunct="1"/>
            <a:r>
              <a:rPr lang="en-US" smtClean="0">
                <a:latin typeface="Arial" charset="0"/>
              </a:rPr>
              <a:t>Safety Symbols</a:t>
            </a:r>
          </a:p>
        </p:txBody>
      </p:sp>
      <p:sp>
        <p:nvSpPr>
          <p:cNvPr id="77827" name="Text Box 6"/>
          <p:cNvSpPr txBox="1">
            <a:spLocks noChangeArrowheads="1"/>
          </p:cNvSpPr>
          <p:nvPr/>
        </p:nvSpPr>
        <p:spPr bwMode="auto">
          <a:xfrm>
            <a:off x="2209800" y="1676400"/>
            <a:ext cx="1031875" cy="730250"/>
          </a:xfrm>
          <a:prstGeom prst="rect">
            <a:avLst/>
          </a:prstGeom>
          <a:noFill/>
          <a:ln w="9525">
            <a:noFill/>
            <a:miter lim="800000"/>
            <a:headEnd/>
            <a:tailEnd/>
          </a:ln>
        </p:spPr>
        <p:txBody>
          <a:bodyPr wrap="none">
            <a:spAutoFit/>
          </a:bodyPr>
          <a:lstStyle/>
          <a:p>
            <a:r>
              <a:rPr lang="en-US" sz="1400"/>
              <a:t>Eye</a:t>
            </a:r>
          </a:p>
          <a:p>
            <a:r>
              <a:rPr lang="en-US" sz="1400"/>
              <a:t>Protection </a:t>
            </a:r>
          </a:p>
          <a:p>
            <a:r>
              <a:rPr lang="en-US" sz="1400"/>
              <a:t>Required</a:t>
            </a:r>
          </a:p>
        </p:txBody>
      </p:sp>
      <p:sp>
        <p:nvSpPr>
          <p:cNvPr id="77828" name="Text Box 7"/>
          <p:cNvSpPr txBox="1">
            <a:spLocks noChangeArrowheads="1"/>
          </p:cNvSpPr>
          <p:nvPr/>
        </p:nvSpPr>
        <p:spPr bwMode="auto">
          <a:xfrm>
            <a:off x="2209800" y="2667000"/>
            <a:ext cx="1031875" cy="730250"/>
          </a:xfrm>
          <a:prstGeom prst="rect">
            <a:avLst/>
          </a:prstGeom>
          <a:noFill/>
          <a:ln w="9525">
            <a:noFill/>
            <a:miter lim="800000"/>
            <a:headEnd/>
            <a:tailEnd/>
          </a:ln>
        </p:spPr>
        <p:txBody>
          <a:bodyPr wrap="none">
            <a:spAutoFit/>
          </a:bodyPr>
          <a:lstStyle/>
          <a:p>
            <a:r>
              <a:rPr lang="en-US" sz="1400"/>
              <a:t>Clothing</a:t>
            </a:r>
          </a:p>
          <a:p>
            <a:r>
              <a:rPr lang="en-US" sz="1400"/>
              <a:t>Protection </a:t>
            </a:r>
          </a:p>
          <a:p>
            <a:r>
              <a:rPr lang="en-US" sz="1400"/>
              <a:t>Required</a:t>
            </a:r>
          </a:p>
        </p:txBody>
      </p:sp>
      <p:sp>
        <p:nvSpPr>
          <p:cNvPr id="77829" name="Text Box 8"/>
          <p:cNvSpPr txBox="1">
            <a:spLocks noChangeArrowheads="1"/>
          </p:cNvSpPr>
          <p:nvPr/>
        </p:nvSpPr>
        <p:spPr bwMode="auto">
          <a:xfrm>
            <a:off x="2209800" y="3581400"/>
            <a:ext cx="1031875" cy="730250"/>
          </a:xfrm>
          <a:prstGeom prst="rect">
            <a:avLst/>
          </a:prstGeom>
          <a:noFill/>
          <a:ln w="9525">
            <a:noFill/>
            <a:miter lim="800000"/>
            <a:headEnd/>
            <a:tailEnd/>
          </a:ln>
        </p:spPr>
        <p:txBody>
          <a:bodyPr wrap="none">
            <a:spAutoFit/>
          </a:bodyPr>
          <a:lstStyle/>
          <a:p>
            <a:r>
              <a:rPr lang="en-US" sz="1400"/>
              <a:t>Hand</a:t>
            </a:r>
          </a:p>
          <a:p>
            <a:r>
              <a:rPr lang="en-US" sz="1400"/>
              <a:t>Protection </a:t>
            </a:r>
          </a:p>
          <a:p>
            <a:r>
              <a:rPr lang="en-US" sz="1400"/>
              <a:t>Required</a:t>
            </a:r>
          </a:p>
        </p:txBody>
      </p:sp>
      <p:sp>
        <p:nvSpPr>
          <p:cNvPr id="77830" name="Text Box 9"/>
          <p:cNvSpPr txBox="1">
            <a:spLocks noChangeArrowheads="1"/>
          </p:cNvSpPr>
          <p:nvPr/>
        </p:nvSpPr>
        <p:spPr bwMode="auto">
          <a:xfrm>
            <a:off x="2209800" y="4572000"/>
            <a:ext cx="973138" cy="517525"/>
          </a:xfrm>
          <a:prstGeom prst="rect">
            <a:avLst/>
          </a:prstGeom>
          <a:noFill/>
          <a:ln w="9525">
            <a:noFill/>
            <a:miter lim="800000"/>
            <a:headEnd/>
            <a:tailEnd/>
          </a:ln>
        </p:spPr>
        <p:txBody>
          <a:bodyPr wrap="none">
            <a:spAutoFit/>
          </a:bodyPr>
          <a:lstStyle/>
          <a:p>
            <a:r>
              <a:rPr lang="en-US" sz="1400"/>
              <a:t>Chemical </a:t>
            </a:r>
          </a:p>
          <a:p>
            <a:r>
              <a:rPr lang="en-US" sz="1400"/>
              <a:t>Safety</a:t>
            </a:r>
          </a:p>
        </p:txBody>
      </p:sp>
      <p:sp>
        <p:nvSpPr>
          <p:cNvPr id="77831" name="Text Box 10"/>
          <p:cNvSpPr txBox="1">
            <a:spLocks noChangeArrowheads="1"/>
          </p:cNvSpPr>
          <p:nvPr/>
        </p:nvSpPr>
        <p:spPr bwMode="auto">
          <a:xfrm>
            <a:off x="2209800" y="5578475"/>
            <a:ext cx="1022350" cy="517525"/>
          </a:xfrm>
          <a:prstGeom prst="rect">
            <a:avLst/>
          </a:prstGeom>
          <a:noFill/>
          <a:ln w="9525">
            <a:noFill/>
            <a:miter lim="800000"/>
            <a:headEnd/>
            <a:tailEnd/>
          </a:ln>
        </p:spPr>
        <p:txBody>
          <a:bodyPr wrap="none">
            <a:spAutoFit/>
          </a:bodyPr>
          <a:lstStyle/>
          <a:p>
            <a:r>
              <a:rPr lang="en-US" sz="1400"/>
              <a:t>Caustic</a:t>
            </a:r>
          </a:p>
          <a:p>
            <a:r>
              <a:rPr lang="en-US" sz="1400"/>
              <a:t>Substance</a:t>
            </a:r>
          </a:p>
        </p:txBody>
      </p:sp>
      <p:sp>
        <p:nvSpPr>
          <p:cNvPr id="77832" name="Text Box 11"/>
          <p:cNvSpPr txBox="1">
            <a:spLocks noChangeArrowheads="1"/>
          </p:cNvSpPr>
          <p:nvPr/>
        </p:nvSpPr>
        <p:spPr bwMode="auto">
          <a:xfrm>
            <a:off x="4760913" y="1676400"/>
            <a:ext cx="982662" cy="517525"/>
          </a:xfrm>
          <a:prstGeom prst="rect">
            <a:avLst/>
          </a:prstGeom>
          <a:noFill/>
          <a:ln w="9525">
            <a:noFill/>
            <a:miter lim="800000"/>
            <a:headEnd/>
            <a:tailEnd/>
          </a:ln>
        </p:spPr>
        <p:txBody>
          <a:bodyPr wrap="none">
            <a:spAutoFit/>
          </a:bodyPr>
          <a:lstStyle/>
          <a:p>
            <a:r>
              <a:rPr lang="en-US" sz="1400"/>
              <a:t>Heat </a:t>
            </a:r>
          </a:p>
          <a:p>
            <a:r>
              <a:rPr lang="en-US" sz="1400"/>
              <a:t>Protection</a:t>
            </a:r>
          </a:p>
        </p:txBody>
      </p:sp>
      <p:sp>
        <p:nvSpPr>
          <p:cNvPr id="77833" name="Text Box 12"/>
          <p:cNvSpPr txBox="1">
            <a:spLocks noChangeArrowheads="1"/>
          </p:cNvSpPr>
          <p:nvPr/>
        </p:nvSpPr>
        <p:spPr bwMode="auto">
          <a:xfrm>
            <a:off x="4760913" y="2682875"/>
            <a:ext cx="1022350" cy="517525"/>
          </a:xfrm>
          <a:prstGeom prst="rect">
            <a:avLst/>
          </a:prstGeom>
          <a:noFill/>
          <a:ln w="9525">
            <a:noFill/>
            <a:miter lim="800000"/>
            <a:headEnd/>
            <a:tailEnd/>
          </a:ln>
        </p:spPr>
        <p:txBody>
          <a:bodyPr wrap="none">
            <a:spAutoFit/>
          </a:bodyPr>
          <a:lstStyle/>
          <a:p>
            <a:r>
              <a:rPr lang="en-US" sz="1400"/>
              <a:t>Glassware</a:t>
            </a:r>
          </a:p>
          <a:p>
            <a:r>
              <a:rPr lang="en-US" sz="1400"/>
              <a:t>Safety</a:t>
            </a:r>
          </a:p>
        </p:txBody>
      </p:sp>
      <p:sp>
        <p:nvSpPr>
          <p:cNvPr id="77834" name="Text Box 13"/>
          <p:cNvSpPr txBox="1">
            <a:spLocks noChangeArrowheads="1"/>
          </p:cNvSpPr>
          <p:nvPr/>
        </p:nvSpPr>
        <p:spPr bwMode="auto">
          <a:xfrm>
            <a:off x="4760913" y="3581400"/>
            <a:ext cx="1030287" cy="517525"/>
          </a:xfrm>
          <a:prstGeom prst="rect">
            <a:avLst/>
          </a:prstGeom>
          <a:noFill/>
          <a:ln w="9525">
            <a:noFill/>
            <a:miter lim="800000"/>
            <a:headEnd/>
            <a:tailEnd/>
          </a:ln>
        </p:spPr>
        <p:txBody>
          <a:bodyPr wrap="none">
            <a:spAutoFit/>
          </a:bodyPr>
          <a:lstStyle/>
          <a:p>
            <a:r>
              <a:rPr lang="en-US" sz="1400"/>
              <a:t>Laboratory</a:t>
            </a:r>
          </a:p>
          <a:p>
            <a:r>
              <a:rPr lang="en-US" sz="1400"/>
              <a:t>Hygiene</a:t>
            </a:r>
          </a:p>
        </p:txBody>
      </p:sp>
      <p:sp>
        <p:nvSpPr>
          <p:cNvPr id="77835" name="Text Box 14"/>
          <p:cNvSpPr txBox="1">
            <a:spLocks noChangeArrowheads="1"/>
          </p:cNvSpPr>
          <p:nvPr/>
        </p:nvSpPr>
        <p:spPr bwMode="auto">
          <a:xfrm>
            <a:off x="4760913" y="4587875"/>
            <a:ext cx="755650" cy="730250"/>
          </a:xfrm>
          <a:prstGeom prst="rect">
            <a:avLst/>
          </a:prstGeom>
          <a:noFill/>
          <a:ln w="9525">
            <a:noFill/>
            <a:miter lim="800000"/>
            <a:headEnd/>
            <a:tailEnd/>
          </a:ln>
        </p:spPr>
        <p:txBody>
          <a:bodyPr wrap="none">
            <a:spAutoFit/>
          </a:bodyPr>
          <a:lstStyle/>
          <a:p>
            <a:r>
              <a:rPr lang="en-US" sz="1400"/>
              <a:t>Sharp</a:t>
            </a:r>
          </a:p>
          <a:p>
            <a:r>
              <a:rPr lang="en-US" sz="1400"/>
              <a:t>Object</a:t>
            </a:r>
          </a:p>
          <a:p>
            <a:r>
              <a:rPr lang="en-US" sz="1400"/>
              <a:t>Hazard</a:t>
            </a:r>
          </a:p>
        </p:txBody>
      </p:sp>
      <p:sp>
        <p:nvSpPr>
          <p:cNvPr id="77836" name="Text Box 15"/>
          <p:cNvSpPr txBox="1">
            <a:spLocks noChangeArrowheads="1"/>
          </p:cNvSpPr>
          <p:nvPr/>
        </p:nvSpPr>
        <p:spPr bwMode="auto">
          <a:xfrm>
            <a:off x="4760913" y="5562600"/>
            <a:ext cx="865187" cy="517525"/>
          </a:xfrm>
          <a:prstGeom prst="rect">
            <a:avLst/>
          </a:prstGeom>
          <a:noFill/>
          <a:ln w="9525">
            <a:noFill/>
            <a:miter lim="800000"/>
            <a:headEnd/>
            <a:tailEnd/>
          </a:ln>
        </p:spPr>
        <p:txBody>
          <a:bodyPr wrap="none">
            <a:spAutoFit/>
          </a:bodyPr>
          <a:lstStyle/>
          <a:p>
            <a:r>
              <a:rPr lang="en-US" sz="1400"/>
              <a:t>Waste</a:t>
            </a:r>
          </a:p>
          <a:p>
            <a:r>
              <a:rPr lang="en-US" sz="1400"/>
              <a:t>Disposal</a:t>
            </a:r>
          </a:p>
        </p:txBody>
      </p:sp>
      <p:pic>
        <p:nvPicPr>
          <p:cNvPr id="77837" name="Picture 16" descr="safety symbols"/>
          <p:cNvPicPr>
            <a:picLocks noChangeAspect="1" noChangeArrowheads="1"/>
          </p:cNvPicPr>
          <p:nvPr/>
        </p:nvPicPr>
        <p:blipFill>
          <a:blip r:embed="rId3" cstate="print">
            <a:lum bright="6000" contrast="6000"/>
          </a:blip>
          <a:srcRect l="23756" r="55792"/>
          <a:stretch>
            <a:fillRect/>
          </a:stretch>
        </p:blipFill>
        <p:spPr bwMode="auto">
          <a:xfrm>
            <a:off x="3127375" y="1600200"/>
            <a:ext cx="985838" cy="4873625"/>
          </a:xfrm>
          <a:prstGeom prst="rect">
            <a:avLst/>
          </a:prstGeom>
          <a:noFill/>
          <a:ln w="9525">
            <a:noFill/>
            <a:miter lim="800000"/>
            <a:headEnd/>
            <a:tailEnd/>
          </a:ln>
        </p:spPr>
      </p:pic>
      <p:pic>
        <p:nvPicPr>
          <p:cNvPr id="77838" name="Picture 17" descr="untitled-10"/>
          <p:cNvPicPr>
            <a:picLocks noChangeAspect="1" noChangeArrowheads="1"/>
          </p:cNvPicPr>
          <p:nvPr/>
        </p:nvPicPr>
        <p:blipFill>
          <a:blip r:embed="rId4" cstate="print">
            <a:lum bright="6000" contrast="6000"/>
          </a:blip>
          <a:srcRect l="77420" r="5200"/>
          <a:stretch>
            <a:fillRect/>
          </a:stretch>
        </p:blipFill>
        <p:spPr bwMode="auto">
          <a:xfrm>
            <a:off x="5791200" y="1600200"/>
            <a:ext cx="838200" cy="4873625"/>
          </a:xfrm>
          <a:prstGeom prst="rect">
            <a:avLst/>
          </a:prstGeom>
          <a:noFill/>
          <a:ln w="9525">
            <a:noFill/>
            <a:miter lim="800000"/>
            <a:headEnd/>
            <a:tailEnd/>
          </a:ln>
        </p:spPr>
      </p:pic>
      <p:sp>
        <p:nvSpPr>
          <p:cNvPr id="77839" name="AutoShape 18">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latin typeface="Arial" charset="0"/>
              </a:rPr>
              <a:t>Safety Equipment</a:t>
            </a:r>
          </a:p>
        </p:txBody>
      </p:sp>
      <p:pic>
        <p:nvPicPr>
          <p:cNvPr id="78851" name="Picture 3" descr="fire extinguisher"/>
          <p:cNvPicPr>
            <a:picLocks noChangeAspect="1" noChangeArrowheads="1"/>
          </p:cNvPicPr>
          <p:nvPr/>
        </p:nvPicPr>
        <p:blipFill>
          <a:blip r:embed="rId3" cstate="print"/>
          <a:srcRect/>
          <a:stretch>
            <a:fillRect/>
          </a:stretch>
        </p:blipFill>
        <p:spPr bwMode="auto">
          <a:xfrm>
            <a:off x="1447800" y="3733800"/>
            <a:ext cx="989013" cy="1698625"/>
          </a:xfrm>
          <a:prstGeom prst="rect">
            <a:avLst/>
          </a:prstGeom>
          <a:noFill/>
          <a:ln w="9525">
            <a:noFill/>
            <a:miter lim="800000"/>
            <a:headEnd/>
            <a:tailEnd/>
          </a:ln>
        </p:spPr>
      </p:pic>
      <p:pic>
        <p:nvPicPr>
          <p:cNvPr id="78852" name="Picture 4" descr="safety goggles"/>
          <p:cNvPicPr>
            <a:picLocks noChangeAspect="1" noChangeArrowheads="1"/>
          </p:cNvPicPr>
          <p:nvPr/>
        </p:nvPicPr>
        <p:blipFill>
          <a:blip r:embed="rId4" cstate="print"/>
          <a:srcRect/>
          <a:stretch>
            <a:fillRect/>
          </a:stretch>
        </p:blipFill>
        <p:spPr bwMode="auto">
          <a:xfrm>
            <a:off x="609600" y="685800"/>
            <a:ext cx="1387475" cy="1012825"/>
          </a:xfrm>
          <a:prstGeom prst="rect">
            <a:avLst/>
          </a:prstGeom>
          <a:noFill/>
          <a:ln w="9525">
            <a:noFill/>
            <a:miter lim="800000"/>
            <a:headEnd/>
            <a:tailEnd/>
          </a:ln>
        </p:spPr>
      </p:pic>
      <p:pic>
        <p:nvPicPr>
          <p:cNvPr id="78853" name="Picture 5" descr="lab safety sign"/>
          <p:cNvPicPr>
            <a:picLocks noChangeAspect="1" noChangeArrowheads="1"/>
          </p:cNvPicPr>
          <p:nvPr/>
        </p:nvPicPr>
        <p:blipFill>
          <a:blip r:embed="rId5" cstate="print"/>
          <a:srcRect/>
          <a:stretch>
            <a:fillRect/>
          </a:stretch>
        </p:blipFill>
        <p:spPr bwMode="auto">
          <a:xfrm>
            <a:off x="3733800" y="1676400"/>
            <a:ext cx="2540000" cy="1981200"/>
          </a:xfrm>
          <a:prstGeom prst="rect">
            <a:avLst/>
          </a:prstGeom>
          <a:noFill/>
          <a:ln w="9525">
            <a:noFill/>
            <a:miter lim="800000"/>
            <a:headEnd/>
            <a:tailEnd/>
          </a:ln>
        </p:spPr>
      </p:pic>
      <p:pic>
        <p:nvPicPr>
          <p:cNvPr id="78854" name="Picture 6" descr="chemical sign"/>
          <p:cNvPicPr>
            <a:picLocks noChangeAspect="1" noChangeArrowheads="1"/>
          </p:cNvPicPr>
          <p:nvPr/>
        </p:nvPicPr>
        <p:blipFill>
          <a:blip r:embed="rId6" cstate="print"/>
          <a:srcRect/>
          <a:stretch>
            <a:fillRect/>
          </a:stretch>
        </p:blipFill>
        <p:spPr bwMode="auto">
          <a:xfrm>
            <a:off x="7086600" y="381000"/>
            <a:ext cx="1600200" cy="1600200"/>
          </a:xfrm>
          <a:prstGeom prst="rect">
            <a:avLst/>
          </a:prstGeom>
          <a:noFill/>
          <a:ln w="9525">
            <a:noFill/>
            <a:miter lim="800000"/>
            <a:headEnd/>
            <a:tailEnd/>
          </a:ln>
        </p:spPr>
      </p:pic>
      <p:pic>
        <p:nvPicPr>
          <p:cNvPr id="78855" name="Picture 7" descr="safety shower"/>
          <p:cNvPicPr>
            <a:picLocks noChangeAspect="1" noChangeArrowheads="1"/>
          </p:cNvPicPr>
          <p:nvPr/>
        </p:nvPicPr>
        <p:blipFill>
          <a:blip r:embed="rId7" cstate="print"/>
          <a:srcRect/>
          <a:stretch>
            <a:fillRect/>
          </a:stretch>
        </p:blipFill>
        <p:spPr bwMode="auto">
          <a:xfrm>
            <a:off x="6629400" y="4532313"/>
            <a:ext cx="1524000" cy="1516062"/>
          </a:xfrm>
          <a:prstGeom prst="rect">
            <a:avLst/>
          </a:prstGeom>
          <a:noFill/>
          <a:ln w="9525">
            <a:noFill/>
            <a:miter lim="800000"/>
            <a:headEnd/>
            <a:tailEnd/>
          </a:ln>
        </p:spPr>
      </p:pic>
      <p:sp>
        <p:nvSpPr>
          <p:cNvPr id="78856" name="Text Box 8"/>
          <p:cNvSpPr txBox="1">
            <a:spLocks noChangeArrowheads="1"/>
          </p:cNvSpPr>
          <p:nvPr/>
        </p:nvSpPr>
        <p:spPr bwMode="auto">
          <a:xfrm>
            <a:off x="2346325" y="3922713"/>
            <a:ext cx="1898650" cy="366712"/>
          </a:xfrm>
          <a:prstGeom prst="rect">
            <a:avLst/>
          </a:prstGeom>
          <a:noFill/>
          <a:ln w="9525">
            <a:noFill/>
            <a:miter lim="800000"/>
            <a:headEnd/>
            <a:tailEnd/>
          </a:ln>
        </p:spPr>
        <p:txBody>
          <a:bodyPr wrap="none">
            <a:spAutoFit/>
          </a:bodyPr>
          <a:lstStyle/>
          <a:p>
            <a:r>
              <a:rPr lang="en-US" sz="1800"/>
              <a:t>Fire Extinguisher</a:t>
            </a:r>
          </a:p>
        </p:txBody>
      </p:sp>
      <p:sp>
        <p:nvSpPr>
          <p:cNvPr id="78857" name="Text Box 9"/>
          <p:cNvSpPr txBox="1">
            <a:spLocks noChangeArrowheads="1"/>
          </p:cNvSpPr>
          <p:nvPr/>
        </p:nvSpPr>
        <p:spPr bwMode="auto">
          <a:xfrm>
            <a:off x="2727325" y="4224338"/>
            <a:ext cx="674688" cy="1004887"/>
          </a:xfrm>
          <a:prstGeom prst="rect">
            <a:avLst/>
          </a:prstGeom>
          <a:noFill/>
          <a:ln w="9525">
            <a:noFill/>
            <a:miter lim="800000"/>
            <a:headEnd/>
            <a:tailEnd/>
          </a:ln>
        </p:spPr>
        <p:txBody>
          <a:bodyPr wrap="none">
            <a:spAutoFit/>
          </a:bodyPr>
          <a:lstStyle/>
          <a:p>
            <a:r>
              <a:rPr lang="en-US" sz="1200"/>
              <a:t>Type A</a:t>
            </a:r>
          </a:p>
          <a:p>
            <a:endParaRPr lang="en-US" sz="1200"/>
          </a:p>
          <a:p>
            <a:r>
              <a:rPr lang="en-US" sz="1200"/>
              <a:t>Type B</a:t>
            </a:r>
          </a:p>
          <a:p>
            <a:endParaRPr lang="en-US" sz="1200"/>
          </a:p>
          <a:p>
            <a:r>
              <a:rPr lang="en-US" sz="1200"/>
              <a:t>Type C</a:t>
            </a:r>
          </a:p>
        </p:txBody>
      </p:sp>
      <p:sp>
        <p:nvSpPr>
          <p:cNvPr id="78858" name="Text Box 10"/>
          <p:cNvSpPr txBox="1">
            <a:spLocks noChangeArrowheads="1"/>
          </p:cNvSpPr>
          <p:nvPr/>
        </p:nvSpPr>
        <p:spPr bwMode="auto">
          <a:xfrm>
            <a:off x="762000" y="1676400"/>
            <a:ext cx="1223963" cy="274638"/>
          </a:xfrm>
          <a:prstGeom prst="rect">
            <a:avLst/>
          </a:prstGeom>
          <a:noFill/>
          <a:ln w="9525">
            <a:noFill/>
            <a:miter lim="800000"/>
            <a:headEnd/>
            <a:tailEnd/>
          </a:ln>
        </p:spPr>
        <p:txBody>
          <a:bodyPr wrap="none">
            <a:spAutoFit/>
          </a:bodyPr>
          <a:lstStyle/>
          <a:p>
            <a:r>
              <a:rPr lang="en-US" sz="1200"/>
              <a:t>Safety Goggles</a:t>
            </a:r>
          </a:p>
        </p:txBody>
      </p:sp>
      <p:sp>
        <p:nvSpPr>
          <p:cNvPr id="78859" name="Text Box 11"/>
          <p:cNvSpPr txBox="1">
            <a:spLocks noChangeArrowheads="1"/>
          </p:cNvSpPr>
          <p:nvPr/>
        </p:nvSpPr>
        <p:spPr bwMode="auto">
          <a:xfrm>
            <a:off x="6904038" y="6129338"/>
            <a:ext cx="1173162" cy="274637"/>
          </a:xfrm>
          <a:prstGeom prst="rect">
            <a:avLst/>
          </a:prstGeom>
          <a:noFill/>
          <a:ln w="9525">
            <a:noFill/>
            <a:miter lim="800000"/>
            <a:headEnd/>
            <a:tailEnd/>
          </a:ln>
        </p:spPr>
        <p:txBody>
          <a:bodyPr wrap="none">
            <a:spAutoFit/>
          </a:bodyPr>
          <a:lstStyle/>
          <a:p>
            <a:r>
              <a:rPr lang="en-US" sz="1200"/>
              <a:t>Safety Shower</a:t>
            </a:r>
          </a:p>
        </p:txBody>
      </p:sp>
      <p:sp>
        <p:nvSpPr>
          <p:cNvPr id="78860" name="AutoShape 13">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2438" y="457200"/>
            <a:ext cx="7772400" cy="1143000"/>
          </a:xfrm>
        </p:spPr>
        <p:txBody>
          <a:bodyPr/>
          <a:lstStyle/>
          <a:p>
            <a:pPr eaLnBrk="1" hangingPunct="1"/>
            <a:r>
              <a:rPr lang="en-US" smtClean="0">
                <a:latin typeface="Arial" charset="0"/>
              </a:rPr>
              <a:t>Chemical Burns</a:t>
            </a:r>
          </a:p>
        </p:txBody>
      </p:sp>
      <p:pic>
        <p:nvPicPr>
          <p:cNvPr id="437252" name="Picture 4" descr="burned feet"/>
          <p:cNvPicPr>
            <a:picLocks noChangeAspect="1" noChangeArrowheads="1"/>
          </p:cNvPicPr>
          <p:nvPr/>
        </p:nvPicPr>
        <p:blipFill>
          <a:blip r:embed="rId5" cstate="print"/>
          <a:srcRect l="6377" r="8434"/>
          <a:stretch>
            <a:fillRect/>
          </a:stretch>
        </p:blipFill>
        <p:spPr bwMode="auto">
          <a:xfrm>
            <a:off x="762000" y="2514600"/>
            <a:ext cx="3044825" cy="2435225"/>
          </a:xfrm>
          <a:prstGeom prst="rect">
            <a:avLst/>
          </a:prstGeom>
          <a:noFill/>
          <a:ln w="28575">
            <a:solidFill>
              <a:schemeClr val="tx1"/>
            </a:solidFill>
            <a:miter lim="800000"/>
            <a:headEnd/>
            <a:tailEnd/>
          </a:ln>
        </p:spPr>
      </p:pic>
      <p:pic>
        <p:nvPicPr>
          <p:cNvPr id="437253" name="Picture 5" descr="burned arm"/>
          <p:cNvPicPr>
            <a:picLocks noChangeAspect="1" noChangeArrowheads="1"/>
          </p:cNvPicPr>
          <p:nvPr/>
        </p:nvPicPr>
        <p:blipFill>
          <a:blip r:embed="rId6" cstate="print"/>
          <a:srcRect r="2457" b="3242"/>
          <a:stretch>
            <a:fillRect/>
          </a:stretch>
        </p:blipFill>
        <p:spPr bwMode="auto">
          <a:xfrm>
            <a:off x="5105400" y="3962400"/>
            <a:ext cx="3427413" cy="1979613"/>
          </a:xfrm>
          <a:prstGeom prst="rect">
            <a:avLst/>
          </a:prstGeom>
          <a:noFill/>
          <a:ln w="28575">
            <a:solidFill>
              <a:schemeClr val="tx1"/>
            </a:solidFill>
            <a:miter lim="800000"/>
            <a:headEnd/>
            <a:tailEnd/>
          </a:ln>
        </p:spPr>
      </p:pic>
      <p:pic>
        <p:nvPicPr>
          <p:cNvPr id="79877" name="Picture 6" descr="safety shower"/>
          <p:cNvPicPr>
            <a:picLocks noChangeAspect="1" noChangeArrowheads="1"/>
          </p:cNvPicPr>
          <p:nvPr/>
        </p:nvPicPr>
        <p:blipFill>
          <a:blip r:embed="rId7" cstate="print"/>
          <a:srcRect/>
          <a:stretch>
            <a:fillRect/>
          </a:stretch>
        </p:blipFill>
        <p:spPr bwMode="auto">
          <a:xfrm>
            <a:off x="609600" y="457200"/>
            <a:ext cx="1447800" cy="1439863"/>
          </a:xfrm>
          <a:prstGeom prst="rect">
            <a:avLst/>
          </a:prstGeom>
          <a:noFill/>
          <a:ln w="9525">
            <a:noFill/>
            <a:miter lim="800000"/>
            <a:headEnd/>
            <a:tailEnd/>
          </a:ln>
        </p:spPr>
      </p:pic>
      <p:pic>
        <p:nvPicPr>
          <p:cNvPr id="79878" name="Picture 7" descr="lab safety "/>
          <p:cNvPicPr>
            <a:picLocks noChangeAspect="1" noChangeArrowheads="1"/>
          </p:cNvPicPr>
          <p:nvPr/>
        </p:nvPicPr>
        <p:blipFill>
          <a:blip r:embed="rId8" cstate="print"/>
          <a:srcRect/>
          <a:stretch>
            <a:fillRect/>
          </a:stretch>
        </p:blipFill>
        <p:spPr bwMode="auto">
          <a:xfrm>
            <a:off x="3484563" y="1447800"/>
            <a:ext cx="2540000" cy="1981200"/>
          </a:xfrm>
          <a:prstGeom prst="rect">
            <a:avLst/>
          </a:prstGeom>
          <a:noFill/>
          <a:ln w="9525">
            <a:noFill/>
            <a:miter lim="800000"/>
            <a:headEnd/>
            <a:tailEnd/>
          </a:ln>
        </p:spPr>
      </p:pic>
      <p:sp>
        <p:nvSpPr>
          <p:cNvPr id="79879" name="Text Box 8"/>
          <p:cNvSpPr txBox="1">
            <a:spLocks noChangeArrowheads="1"/>
          </p:cNvSpPr>
          <p:nvPr/>
        </p:nvSpPr>
        <p:spPr bwMode="auto">
          <a:xfrm>
            <a:off x="609600" y="4953000"/>
            <a:ext cx="3363913" cy="457200"/>
          </a:xfrm>
          <a:prstGeom prst="rect">
            <a:avLst/>
          </a:prstGeom>
          <a:noFill/>
          <a:ln w="9525">
            <a:noFill/>
            <a:miter lim="800000"/>
            <a:headEnd/>
            <a:tailEnd/>
          </a:ln>
        </p:spPr>
        <p:txBody>
          <a:bodyPr wrap="none">
            <a:spAutoFit/>
          </a:bodyPr>
          <a:lstStyle/>
          <a:p>
            <a:r>
              <a:rPr lang="en-US"/>
              <a:t>Chemical burns on feet</a:t>
            </a:r>
            <a:r>
              <a:rPr lang="en-US" sz="1200"/>
              <a:t>.</a:t>
            </a:r>
          </a:p>
        </p:txBody>
      </p:sp>
      <p:sp>
        <p:nvSpPr>
          <p:cNvPr id="79880" name="Text Box 9"/>
          <p:cNvSpPr txBox="1">
            <a:spLocks noChangeArrowheads="1"/>
          </p:cNvSpPr>
          <p:nvPr/>
        </p:nvSpPr>
        <p:spPr bwMode="auto">
          <a:xfrm>
            <a:off x="5334000" y="6003925"/>
            <a:ext cx="3078163" cy="396875"/>
          </a:xfrm>
          <a:prstGeom prst="rect">
            <a:avLst/>
          </a:prstGeom>
          <a:noFill/>
          <a:ln w="9525">
            <a:noFill/>
            <a:miter lim="800000"/>
            <a:headEnd/>
            <a:tailEnd/>
          </a:ln>
        </p:spPr>
        <p:txBody>
          <a:bodyPr wrap="none">
            <a:spAutoFit/>
          </a:bodyPr>
          <a:lstStyle/>
          <a:p>
            <a:r>
              <a:rPr lang="en-US" sz="2000"/>
              <a:t>Skin burned by chemicals</a:t>
            </a:r>
          </a:p>
        </p:txBody>
      </p:sp>
      <p:pic>
        <p:nvPicPr>
          <p:cNvPr id="437259" name="Picture 11">
            <a:hlinkClick r:id="" action="ppaction://media"/>
          </p:cNvPr>
          <p:cNvPicPr>
            <a:picLocks noRot="1" noChangeAspect="1" noChangeArrowheads="1"/>
          </p:cNvPicPr>
          <p:nvPr>
            <a:wavAudioFile r:embed="rId1" name="MSj00749060000[1].wav"/>
          </p:nvPr>
        </p:nvPicPr>
        <p:blipFill>
          <a:blip r:embed="rId9" cstate="print"/>
          <a:srcRect/>
          <a:stretch>
            <a:fillRect/>
          </a:stretch>
        </p:blipFill>
        <p:spPr bwMode="auto">
          <a:xfrm>
            <a:off x="758825" y="4635500"/>
            <a:ext cx="304800" cy="304800"/>
          </a:xfrm>
          <a:prstGeom prst="rect">
            <a:avLst/>
          </a:prstGeom>
          <a:noFill/>
          <a:ln w="9525">
            <a:noFill/>
            <a:miter lim="800000"/>
            <a:headEnd/>
            <a:tailEnd/>
          </a:ln>
        </p:spPr>
      </p:pic>
      <p:pic>
        <p:nvPicPr>
          <p:cNvPr id="437261" name="Picture 13">
            <a:hlinkClick r:id="" action="ppaction://media"/>
          </p:cNvPr>
          <p:cNvPicPr>
            <a:picLocks noRot="1" noChangeAspect="1" noChangeArrowheads="1"/>
          </p:cNvPicPr>
          <p:nvPr>
            <a:wavAudioFile r:embed="rId2" name="MSSN00652A0000[1].wav"/>
          </p:nvPr>
        </p:nvPicPr>
        <p:blipFill>
          <a:blip r:embed="rId9" cstate="print"/>
          <a:srcRect/>
          <a:stretch>
            <a:fillRect/>
          </a:stretch>
        </p:blipFill>
        <p:spPr bwMode="auto">
          <a:xfrm>
            <a:off x="5099050" y="5632450"/>
            <a:ext cx="304800" cy="304800"/>
          </a:xfrm>
          <a:prstGeom prst="rect">
            <a:avLst/>
          </a:prstGeom>
          <a:noFill/>
          <a:ln w="9525">
            <a:noFill/>
            <a:miter lim="800000"/>
            <a:headEnd/>
            <a:tailEnd/>
          </a:ln>
        </p:spPr>
      </p:pic>
      <p:sp>
        <p:nvSpPr>
          <p:cNvPr id="79883" name="AutoShape 15">
            <a:hlinkClick r:id="rId10"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79884" name="Group 24"/>
          <p:cNvGrpSpPr>
            <a:grpSpLocks noChangeAspect="1"/>
          </p:cNvGrpSpPr>
          <p:nvPr/>
        </p:nvGrpSpPr>
        <p:grpSpPr bwMode="auto">
          <a:xfrm>
            <a:off x="6630988" y="388938"/>
            <a:ext cx="2084387" cy="2063750"/>
            <a:chOff x="4177" y="245"/>
            <a:chExt cx="1459" cy="1445"/>
          </a:xfrm>
        </p:grpSpPr>
        <p:sp>
          <p:nvSpPr>
            <p:cNvPr id="437264" name="AutoShape 16"/>
            <p:cNvSpPr>
              <a:spLocks noChangeAspect="1" noChangeArrowheads="1"/>
            </p:cNvSpPr>
            <p:nvPr/>
          </p:nvSpPr>
          <p:spPr bwMode="auto">
            <a:xfrm>
              <a:off x="4543" y="245"/>
              <a:ext cx="727" cy="720"/>
            </a:xfrm>
            <a:prstGeom prst="diamond">
              <a:avLst/>
            </a:prstGeom>
            <a:solidFill>
              <a:srgbClr val="FF0000"/>
            </a:solidFill>
            <a:ln w="15875">
              <a:solidFill>
                <a:schemeClr val="bg2"/>
              </a:solidFill>
              <a:miter lim="800000"/>
              <a:headEnd/>
              <a:tailEnd/>
            </a:ln>
            <a:effectLst/>
          </p:spPr>
          <p:txBody>
            <a:bodyPr wrap="none" lIns="92075" tIns="46037" rIns="92075" bIns="46037" anchor="ctr"/>
            <a:lstStyle/>
            <a:p>
              <a:pPr algn="ctr">
                <a:defRPr/>
              </a:pPr>
              <a:r>
                <a:rPr lang="en-US" sz="1200" b="1">
                  <a:solidFill>
                    <a:schemeClr val="bg1"/>
                  </a:solidFill>
                  <a:effectLst>
                    <a:outerShdw blurRad="38100" dist="38100" dir="2700000" algn="tl">
                      <a:srgbClr val="000000"/>
                    </a:outerShdw>
                  </a:effectLst>
                </a:rPr>
                <a:t>Flammable</a:t>
              </a:r>
            </a:p>
          </p:txBody>
        </p:sp>
        <p:sp>
          <p:nvSpPr>
            <p:cNvPr id="437265" name="AutoShape 17"/>
            <p:cNvSpPr>
              <a:spLocks noChangeAspect="1" noChangeArrowheads="1"/>
            </p:cNvSpPr>
            <p:nvPr/>
          </p:nvSpPr>
          <p:spPr bwMode="auto">
            <a:xfrm>
              <a:off x="4909" y="611"/>
              <a:ext cx="726" cy="720"/>
            </a:xfrm>
            <a:prstGeom prst="diamond">
              <a:avLst/>
            </a:prstGeom>
            <a:solidFill>
              <a:srgbClr val="FFFF00"/>
            </a:solidFill>
            <a:ln w="15875">
              <a:solidFill>
                <a:schemeClr val="bg2"/>
              </a:solidFill>
              <a:miter lim="800000"/>
              <a:headEnd/>
              <a:tailEnd/>
            </a:ln>
            <a:effectLst/>
          </p:spPr>
          <p:txBody>
            <a:bodyPr wrap="none" lIns="92075" tIns="46037" rIns="92075" bIns="46037" anchor="ctr"/>
            <a:lstStyle/>
            <a:p>
              <a:pPr algn="ctr">
                <a:defRPr/>
              </a:pPr>
              <a:r>
                <a:rPr lang="en-US" sz="1200" b="1">
                  <a:effectLst>
                    <a:outerShdw blurRad="38100" dist="38100" dir="2700000" algn="tl">
                      <a:srgbClr val="FFFFFF"/>
                    </a:outerShdw>
                  </a:effectLst>
                </a:rPr>
                <a:t>Reactive</a:t>
              </a:r>
            </a:p>
          </p:txBody>
        </p:sp>
        <p:sp>
          <p:nvSpPr>
            <p:cNvPr id="437266" name="AutoShape 18"/>
            <p:cNvSpPr>
              <a:spLocks noChangeAspect="1" noChangeArrowheads="1"/>
            </p:cNvSpPr>
            <p:nvPr/>
          </p:nvSpPr>
          <p:spPr bwMode="auto">
            <a:xfrm>
              <a:off x="4177" y="611"/>
              <a:ext cx="726" cy="720"/>
            </a:xfrm>
            <a:prstGeom prst="diamond">
              <a:avLst/>
            </a:prstGeom>
            <a:solidFill>
              <a:srgbClr val="0000FF"/>
            </a:solidFill>
            <a:ln w="15875">
              <a:solidFill>
                <a:schemeClr val="bg2"/>
              </a:solidFill>
              <a:miter lim="800000"/>
              <a:headEnd/>
              <a:tailEnd/>
            </a:ln>
            <a:effectLst/>
          </p:spPr>
          <p:txBody>
            <a:bodyPr wrap="none" lIns="92075" tIns="46037" rIns="92075" bIns="46037" anchor="ctr"/>
            <a:lstStyle/>
            <a:p>
              <a:pPr algn="ctr">
                <a:defRPr/>
              </a:pPr>
              <a:r>
                <a:rPr lang="en-US" sz="1200" b="1">
                  <a:solidFill>
                    <a:schemeClr val="bg1"/>
                  </a:solidFill>
                  <a:effectLst>
                    <a:outerShdw blurRad="38100" dist="38100" dir="2700000" algn="tl">
                      <a:srgbClr val="000000"/>
                    </a:outerShdw>
                  </a:effectLst>
                </a:rPr>
                <a:t>Health</a:t>
              </a:r>
            </a:p>
          </p:txBody>
        </p:sp>
        <p:sp>
          <p:nvSpPr>
            <p:cNvPr id="437267" name="AutoShape 19"/>
            <p:cNvSpPr>
              <a:spLocks noChangeAspect="1" noChangeArrowheads="1"/>
            </p:cNvSpPr>
            <p:nvPr/>
          </p:nvSpPr>
          <p:spPr bwMode="auto">
            <a:xfrm>
              <a:off x="4543" y="970"/>
              <a:ext cx="727" cy="720"/>
            </a:xfrm>
            <a:prstGeom prst="diamond">
              <a:avLst/>
            </a:prstGeom>
            <a:solidFill>
              <a:schemeClr val="bg1"/>
            </a:solidFill>
            <a:ln w="15875">
              <a:solidFill>
                <a:schemeClr val="bg2"/>
              </a:solidFill>
              <a:miter lim="800000"/>
              <a:headEnd/>
              <a:tailEnd/>
            </a:ln>
            <a:effectLst/>
          </p:spPr>
          <p:txBody>
            <a:bodyPr wrap="none" lIns="92075" tIns="46037" rIns="92075" bIns="46037" anchor="ctr"/>
            <a:lstStyle/>
            <a:p>
              <a:pPr algn="ctr">
                <a:defRPr/>
              </a:pPr>
              <a:r>
                <a:rPr lang="en-US" sz="1200" b="1">
                  <a:effectLst>
                    <a:outerShdw blurRad="38100" dist="38100" dir="2700000" algn="tl">
                      <a:srgbClr val="C0C0C0"/>
                    </a:outerShdw>
                  </a:effectLst>
                </a:rPr>
                <a:t>Special</a:t>
              </a:r>
            </a:p>
          </p:txBody>
        </p:sp>
        <p:sp>
          <p:nvSpPr>
            <p:cNvPr id="79890" name="Freeform 20"/>
            <p:cNvSpPr>
              <a:spLocks noChangeAspect="1"/>
            </p:cNvSpPr>
            <p:nvPr/>
          </p:nvSpPr>
          <p:spPr bwMode="auto">
            <a:xfrm>
              <a:off x="4178" y="245"/>
              <a:ext cx="1458" cy="1445"/>
            </a:xfrm>
            <a:custGeom>
              <a:avLst/>
              <a:gdLst>
                <a:gd name="T0" fmla="*/ 0 w 1458"/>
                <a:gd name="T1" fmla="*/ 725 h 1445"/>
                <a:gd name="T2" fmla="*/ 726 w 1458"/>
                <a:gd name="T3" fmla="*/ 1445 h 1445"/>
                <a:gd name="T4" fmla="*/ 1458 w 1458"/>
                <a:gd name="T5" fmla="*/ 725 h 1445"/>
                <a:gd name="T6" fmla="*/ 730 w 1458"/>
                <a:gd name="T7" fmla="*/ 0 h 1445"/>
                <a:gd name="T8" fmla="*/ 0 w 1458"/>
                <a:gd name="T9" fmla="*/ 725 h 1445"/>
                <a:gd name="T10" fmla="*/ 0 60000 65536"/>
                <a:gd name="T11" fmla="*/ 0 60000 65536"/>
                <a:gd name="T12" fmla="*/ 0 60000 65536"/>
                <a:gd name="T13" fmla="*/ 0 60000 65536"/>
                <a:gd name="T14" fmla="*/ 0 60000 65536"/>
                <a:gd name="T15" fmla="*/ 0 w 1458"/>
                <a:gd name="T16" fmla="*/ 0 h 1445"/>
                <a:gd name="T17" fmla="*/ 1458 w 1458"/>
                <a:gd name="T18" fmla="*/ 1445 h 1445"/>
              </a:gdLst>
              <a:ahLst/>
              <a:cxnLst>
                <a:cxn ang="T10">
                  <a:pos x="T0" y="T1"/>
                </a:cxn>
                <a:cxn ang="T11">
                  <a:pos x="T2" y="T3"/>
                </a:cxn>
                <a:cxn ang="T12">
                  <a:pos x="T4" y="T5"/>
                </a:cxn>
                <a:cxn ang="T13">
                  <a:pos x="T6" y="T7"/>
                </a:cxn>
                <a:cxn ang="T14">
                  <a:pos x="T8" y="T9"/>
                </a:cxn>
              </a:cxnLst>
              <a:rect l="T15" t="T16" r="T17" b="T18"/>
              <a:pathLst>
                <a:path w="1458" h="1445">
                  <a:moveTo>
                    <a:pt x="0" y="725"/>
                  </a:moveTo>
                  <a:lnTo>
                    <a:pt x="726" y="1445"/>
                  </a:lnTo>
                  <a:lnTo>
                    <a:pt x="1458" y="725"/>
                  </a:lnTo>
                  <a:lnTo>
                    <a:pt x="730" y="0"/>
                  </a:lnTo>
                  <a:lnTo>
                    <a:pt x="0" y="725"/>
                  </a:lnTo>
                  <a:close/>
                </a:path>
              </a:pathLst>
            </a:custGeom>
            <a:noFill/>
            <a:ln w="28575">
              <a:solidFill>
                <a:schemeClr val="tx1"/>
              </a:solidFill>
              <a:miter lim="800000"/>
              <a:headEnd/>
              <a:tailEnd/>
            </a:ln>
          </p:spPr>
          <p:txBody>
            <a:bodyPr wrap="none"/>
            <a:lstStyle/>
            <a:p>
              <a:endParaRPr lang="en-US"/>
            </a:p>
          </p:txBody>
        </p:sp>
        <p:sp>
          <p:nvSpPr>
            <p:cNvPr id="79891" name="Line 22"/>
            <p:cNvSpPr>
              <a:spLocks noChangeAspect="1" noChangeShapeType="1"/>
            </p:cNvSpPr>
            <p:nvPr/>
          </p:nvSpPr>
          <p:spPr bwMode="auto">
            <a:xfrm>
              <a:off x="4542" y="607"/>
              <a:ext cx="728" cy="723"/>
            </a:xfrm>
            <a:prstGeom prst="line">
              <a:avLst/>
            </a:prstGeom>
            <a:noFill/>
            <a:ln w="28575">
              <a:solidFill>
                <a:schemeClr val="tx1"/>
              </a:solidFill>
              <a:miter lim="800000"/>
              <a:headEnd/>
              <a:tailEnd/>
            </a:ln>
          </p:spPr>
          <p:txBody>
            <a:bodyPr wrap="none"/>
            <a:lstStyle/>
            <a:p>
              <a:endParaRPr lang="en-US"/>
            </a:p>
          </p:txBody>
        </p:sp>
        <p:sp>
          <p:nvSpPr>
            <p:cNvPr id="79892" name="Line 23"/>
            <p:cNvSpPr>
              <a:spLocks noChangeAspect="1" noChangeShapeType="1"/>
            </p:cNvSpPr>
            <p:nvPr/>
          </p:nvSpPr>
          <p:spPr bwMode="auto">
            <a:xfrm flipV="1">
              <a:off x="4544" y="604"/>
              <a:ext cx="729" cy="726"/>
            </a:xfrm>
            <a:prstGeom prst="line">
              <a:avLst/>
            </a:prstGeom>
            <a:noFill/>
            <a:ln w="28575">
              <a:solidFill>
                <a:schemeClr val="tx1"/>
              </a:solidFill>
              <a:miter lim="800000"/>
              <a:headEnd/>
              <a:tailEnd/>
            </a:ln>
          </p:spPr>
          <p:txBody>
            <a:bodyPr wrap="none"/>
            <a:lstStyle/>
            <a:p>
              <a:endParaRPr lang="en-US"/>
            </a:p>
          </p:txBody>
        </p:sp>
      </p:grpSp>
      <p:sp>
        <p:nvSpPr>
          <p:cNvPr id="79885" name="Rectangle 26">
            <a:hlinkClick r:id="rId11" tooltip="Wikipedia -  C H E M I C A L   B U R N"/>
          </p:cNvPr>
          <p:cNvSpPr>
            <a:spLocks noChangeArrowheads="1"/>
          </p:cNvSpPr>
          <p:nvPr/>
        </p:nvSpPr>
        <p:spPr bwMode="auto">
          <a:xfrm>
            <a:off x="2325688" y="755650"/>
            <a:ext cx="4005262" cy="576263"/>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audio>
              <p:cMediaNode showWhenStopped="0">
                <p:cTn id="2" fill="hold" display="0">
                  <p:stCondLst>
                    <p:cond delay="indefinite"/>
                  </p:stCondLst>
                  <p:endCondLst>
                    <p:cond evt="onNext" delay="0">
                      <p:tgtEl>
                        <p:sldTgt/>
                      </p:tgtEl>
                    </p:cond>
                    <p:cond evt="onPrev" delay="0">
                      <p:tgtEl>
                        <p:sldTgt/>
                      </p:tgtEl>
                    </p:cond>
                    <p:cond evt="onStopAudio" delay="0">
                      <p:tgtEl>
                        <p:sldTgt/>
                      </p:tgtEl>
                    </p:cond>
                  </p:endCondLst>
                </p:cTn>
                <p:tgtEl>
                  <p:spTgt spid="437259"/>
                </p:tgtEl>
              </p:cMediaNode>
            </p:audio>
            <p:audio>
              <p:cMediaNode showWhenStopped="0">
                <p:cTn id="3" fill="hold" display="0">
                  <p:stCondLst>
                    <p:cond delay="indefinite"/>
                  </p:stCondLst>
                  <p:endCondLst>
                    <p:cond evt="onNext" delay="0">
                      <p:tgtEl>
                        <p:sldTgt/>
                      </p:tgtEl>
                    </p:cond>
                    <p:cond evt="onPrev" delay="0">
                      <p:tgtEl>
                        <p:sldTgt/>
                      </p:tgtEl>
                    </p:cond>
                    <p:cond evt="onStopAudio" delay="0">
                      <p:tgtEl>
                        <p:sldTgt/>
                      </p:tgtEl>
                    </p:cond>
                  </p:endCondLst>
                </p:cTn>
                <p:tgtEl>
                  <p:spTgt spid="437261"/>
                </p:tgtEl>
              </p:cMediaNode>
            </p:audio>
            <p:seq concurrent="1" nextAc="seek">
              <p:cTn id="4" restart="whenNotActive" fill="hold" evtFilter="cancelBubble" nodeType="interactiveSeq">
                <p:stCondLst>
                  <p:cond evt="onClick" delay="0">
                    <p:tgtEl>
                      <p:spTgt spid="437252"/>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1996" fill="hold"/>
                                        <p:tgtEl>
                                          <p:spTgt spid="437259"/>
                                        </p:tgtEl>
                                      </p:cBhvr>
                                    </p:cmd>
                                  </p:childTnLst>
                                </p:cTn>
                              </p:par>
                            </p:childTnLst>
                          </p:cTn>
                        </p:par>
                      </p:childTnLst>
                    </p:cTn>
                  </p:par>
                </p:childTnLst>
              </p:cTn>
              <p:nextCondLst>
                <p:cond evt="onClick" delay="0">
                  <p:tgtEl>
                    <p:spTgt spid="437252"/>
                  </p:tgtEl>
                </p:cond>
              </p:nextCondLst>
            </p:seq>
            <p:seq concurrent="1" nextAc="seek">
              <p:cTn id="9" restart="whenNotActive" fill="hold" evtFilter="cancelBubble" nodeType="interactiveSeq">
                <p:stCondLst>
                  <p:cond evt="onClick" delay="0">
                    <p:tgtEl>
                      <p:spTgt spid="43725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08" fill="hold"/>
                                        <p:tgtEl>
                                          <p:spTgt spid="437261"/>
                                        </p:tgtEl>
                                      </p:cBhvr>
                                    </p:cmd>
                                  </p:childTnLst>
                                </p:cTn>
                              </p:par>
                            </p:childTnLst>
                          </p:cTn>
                        </p:par>
                      </p:childTnLst>
                    </p:cTn>
                  </p:par>
                </p:childTnLst>
              </p:cTn>
              <p:nextCondLst>
                <p:cond evt="onClick" delay="0">
                  <p:tgtEl>
                    <p:spTgt spid="43725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752644" name="AutoShape 4">
            <a:hlinkClick r:id="rId3" action="ppaction://hlinkpres?slideindex=1&amp;slidetitle="/>
          </p:cNvPr>
          <p:cNvSpPr>
            <a:spLocks noChangeArrowheads="1"/>
          </p:cNvSpPr>
          <p:nvPr/>
        </p:nvSpPr>
        <p:spPr bwMode="auto">
          <a:xfrm>
            <a:off x="990600" y="1143000"/>
            <a:ext cx="7315200" cy="4800600"/>
          </a:xfrm>
          <a:prstGeom prst="roundRect">
            <a:avLst>
              <a:gd name="adj" fmla="val 16667"/>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en-US"/>
          </a:p>
        </p:txBody>
      </p:sp>
      <p:sp>
        <p:nvSpPr>
          <p:cNvPr id="80899" name="Rectangle 6"/>
          <p:cNvSpPr>
            <a:spLocks noChangeArrowheads="1"/>
          </p:cNvSpPr>
          <p:nvPr/>
        </p:nvSpPr>
        <p:spPr bwMode="auto">
          <a:xfrm>
            <a:off x="1676400" y="3306763"/>
            <a:ext cx="5945188" cy="2530475"/>
          </a:xfrm>
          <a:prstGeom prst="rect">
            <a:avLst/>
          </a:prstGeom>
          <a:noFill/>
          <a:ln w="9525">
            <a:noFill/>
            <a:miter lim="800000"/>
            <a:headEnd/>
            <a:tailEnd/>
          </a:ln>
        </p:spPr>
        <p:txBody>
          <a:bodyPr wrap="none" lIns="92075" tIns="46037" rIns="92075" bIns="46037">
            <a:spAutoFit/>
          </a:bodyPr>
          <a:lstStyle/>
          <a:p>
            <a:pPr algn="ctr" eaLnBrk="0" hangingPunct="0"/>
            <a:r>
              <a:rPr lang="en-US" sz="8000">
                <a:solidFill>
                  <a:schemeClr val="bg2"/>
                </a:solidFill>
              </a:rPr>
              <a:t>Laboratory</a:t>
            </a:r>
          </a:p>
          <a:p>
            <a:pPr algn="ctr" eaLnBrk="0" hangingPunct="0"/>
            <a:r>
              <a:rPr lang="en-US" sz="8000">
                <a:solidFill>
                  <a:schemeClr val="bg2"/>
                </a:solidFill>
              </a:rPr>
              <a:t>Safety Rules</a:t>
            </a:r>
          </a:p>
        </p:txBody>
      </p:sp>
      <p:grpSp>
        <p:nvGrpSpPr>
          <p:cNvPr id="80900" name="Group 10"/>
          <p:cNvGrpSpPr>
            <a:grpSpLocks/>
          </p:cNvGrpSpPr>
          <p:nvPr/>
        </p:nvGrpSpPr>
        <p:grpSpPr bwMode="auto">
          <a:xfrm>
            <a:off x="1524000" y="1524000"/>
            <a:ext cx="6248400" cy="1673225"/>
            <a:chOff x="912" y="338"/>
            <a:chExt cx="3936" cy="1054"/>
          </a:xfrm>
        </p:grpSpPr>
        <p:sp>
          <p:nvSpPr>
            <p:cNvPr id="80902" name="Rectangle 2"/>
            <p:cNvSpPr>
              <a:spLocks noChangeArrowheads="1"/>
            </p:cNvSpPr>
            <p:nvPr/>
          </p:nvSpPr>
          <p:spPr bwMode="auto">
            <a:xfrm>
              <a:off x="960" y="384"/>
              <a:ext cx="3792" cy="96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3" name="Oval 7"/>
            <p:cNvSpPr>
              <a:spLocks noChangeAspect="1" noChangeArrowheads="1"/>
            </p:cNvSpPr>
            <p:nvPr/>
          </p:nvSpPr>
          <p:spPr bwMode="auto">
            <a:xfrm>
              <a:off x="912" y="338"/>
              <a:ext cx="3936" cy="1054"/>
            </a:xfrm>
            <a:prstGeom prst="ellipse">
              <a:avLst/>
            </a:prstGeom>
            <a:solidFill>
              <a:schemeClr val="bg1"/>
            </a:solidFill>
            <a:ln w="9525">
              <a:noFill/>
              <a:miter lim="800000"/>
              <a:headEnd/>
              <a:tailEnd/>
            </a:ln>
          </p:spPr>
          <p:txBody>
            <a:bodyPr wrap="none" anchor="ctr"/>
            <a:lstStyle/>
            <a:p>
              <a:endParaRPr lang="en-US"/>
            </a:p>
          </p:txBody>
        </p:sp>
        <p:sp>
          <p:nvSpPr>
            <p:cNvPr id="80904" name="Oval 8">
              <a:hlinkClick r:id="rId3" action="ppaction://hlinkpres?slideindex=1&amp;slidetitle=" tooltip="Safety Rules PowerPoint"/>
            </p:cNvPr>
            <p:cNvSpPr>
              <a:spLocks noChangeArrowheads="1"/>
            </p:cNvSpPr>
            <p:nvPr/>
          </p:nvSpPr>
          <p:spPr bwMode="auto">
            <a:xfrm>
              <a:off x="1008" y="386"/>
              <a:ext cx="3744" cy="960"/>
            </a:xfrm>
            <a:prstGeom prst="ellipse">
              <a:avLst/>
            </a:prstGeom>
            <a:solidFill>
              <a:srgbClr val="FF0000"/>
            </a:solidFill>
            <a:ln w="9525">
              <a:noFill/>
              <a:miter lim="800000"/>
              <a:headEnd/>
              <a:tailEnd/>
            </a:ln>
          </p:spPr>
          <p:txBody>
            <a:bodyPr wrap="none" anchor="ctr"/>
            <a:lstStyle/>
            <a:p>
              <a:pPr algn="ctr"/>
              <a:r>
                <a:rPr lang="en-US" sz="8000" b="1">
                  <a:solidFill>
                    <a:schemeClr val="bg1"/>
                  </a:solidFill>
                </a:rPr>
                <a:t>DANGER</a:t>
              </a:r>
            </a:p>
          </p:txBody>
        </p:sp>
      </p:grpSp>
      <p:sp>
        <p:nvSpPr>
          <p:cNvPr id="80901" name="AutoShape 12">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i="1" smtClean="0">
                <a:latin typeface="Arial" charset="0"/>
              </a:rPr>
              <a:t>SAFETY</a:t>
            </a:r>
            <a:r>
              <a:rPr lang="en-US" smtClean="0">
                <a:latin typeface="Arial" charset="0"/>
              </a:rPr>
              <a:t> in the Science Classroom</a:t>
            </a:r>
          </a:p>
        </p:txBody>
      </p:sp>
      <p:sp>
        <p:nvSpPr>
          <p:cNvPr id="436227" name="Rectangle 3"/>
          <p:cNvSpPr>
            <a:spLocks noGrp="1" noChangeArrowheads="1"/>
          </p:cNvSpPr>
          <p:nvPr>
            <p:ph type="body" idx="1"/>
          </p:nvPr>
        </p:nvSpPr>
        <p:spPr>
          <a:xfrm>
            <a:off x="1752600" y="2362200"/>
            <a:ext cx="6248400" cy="4114800"/>
          </a:xfrm>
        </p:spPr>
        <p:txBody>
          <a:bodyPr/>
          <a:lstStyle/>
          <a:p>
            <a:pPr eaLnBrk="1" hangingPunct="1">
              <a:buFontTx/>
              <a:buNone/>
            </a:pPr>
            <a:r>
              <a:rPr lang="en-US" smtClean="0">
                <a:latin typeface="Arial" charset="0"/>
              </a:rPr>
              <a:t>Obey the safety contract</a:t>
            </a:r>
          </a:p>
          <a:p>
            <a:pPr lvl="1" eaLnBrk="1" hangingPunct="1"/>
            <a:r>
              <a:rPr lang="en-US" smtClean="0">
                <a:latin typeface="Arial" charset="0"/>
              </a:rPr>
              <a:t>Use common sense</a:t>
            </a:r>
          </a:p>
          <a:p>
            <a:pPr lvl="1" eaLnBrk="1" hangingPunct="1"/>
            <a:r>
              <a:rPr lang="en-US" smtClean="0">
                <a:latin typeface="Arial" charset="0"/>
              </a:rPr>
              <a:t>No unauthorized experiments</a:t>
            </a:r>
          </a:p>
          <a:p>
            <a:pPr lvl="1" eaLnBrk="1" hangingPunct="1"/>
            <a:r>
              <a:rPr lang="en-US" smtClean="0">
                <a:latin typeface="Arial" charset="0"/>
              </a:rPr>
              <a:t>Wear safety glasses</a:t>
            </a:r>
          </a:p>
          <a:p>
            <a:pPr lvl="1" eaLnBrk="1" hangingPunct="1"/>
            <a:r>
              <a:rPr lang="en-US" smtClean="0">
                <a:latin typeface="Arial" charset="0"/>
              </a:rPr>
              <a:t>Safety is an attitude!</a:t>
            </a:r>
          </a:p>
          <a:p>
            <a:pPr lvl="1" eaLnBrk="1" hangingPunct="1"/>
            <a:r>
              <a:rPr lang="en-US" smtClean="0">
                <a:latin typeface="Arial" charset="0"/>
              </a:rPr>
              <a:t>Don’t take anything out of lab</a:t>
            </a:r>
          </a:p>
          <a:p>
            <a:pPr lvl="1" eaLnBrk="1" hangingPunct="1"/>
            <a:r>
              <a:rPr lang="en-US" smtClean="0">
                <a:latin typeface="Arial" charset="0"/>
              </a:rPr>
              <a:t>Read and follow all instructions</a:t>
            </a:r>
          </a:p>
        </p:txBody>
      </p:sp>
      <p:sp>
        <p:nvSpPr>
          <p:cNvPr id="436228" name="AutoShape 4" descr="explosion"/>
          <p:cNvSpPr>
            <a:spLocks noChangeArrowheads="1"/>
          </p:cNvSpPr>
          <p:nvPr/>
        </p:nvSpPr>
        <p:spPr bwMode="auto">
          <a:xfrm>
            <a:off x="685800" y="1219200"/>
            <a:ext cx="1524000" cy="1143000"/>
          </a:xfrm>
          <a:prstGeom prst="irregularSeal2">
            <a:avLst/>
          </a:prstGeom>
          <a:gradFill rotWithShape="1">
            <a:gsLst>
              <a:gs pos="0">
                <a:srgbClr val="FF6600"/>
              </a:gs>
              <a:gs pos="100000">
                <a:schemeClr val="tx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436229" name="AutoShape 5"/>
          <p:cNvSpPr>
            <a:spLocks noChangeArrowheads="1"/>
          </p:cNvSpPr>
          <p:nvPr/>
        </p:nvSpPr>
        <p:spPr bwMode="auto">
          <a:xfrm flipH="1">
            <a:off x="6477000" y="3962400"/>
            <a:ext cx="1905000" cy="1295400"/>
          </a:xfrm>
          <a:prstGeom prst="irregularSeal2">
            <a:avLst/>
          </a:prstGeom>
          <a:gradFill rotWithShape="1">
            <a:gsLst>
              <a:gs pos="0">
                <a:schemeClr val="tx2"/>
              </a:gs>
              <a:gs pos="50000">
                <a:srgbClr val="FF3300"/>
              </a:gs>
              <a:gs pos="100000">
                <a:schemeClr val="tx2"/>
              </a:gs>
            </a:gsLst>
            <a:lin ang="2700000" scaled="1"/>
          </a:gradFill>
          <a:ln w="9525">
            <a:solidFill>
              <a:schemeClr val="tx1"/>
            </a:solidFill>
            <a:miter lim="800000"/>
            <a:headEnd/>
            <a:tailEnd/>
          </a:ln>
          <a:effectLst/>
        </p:spPr>
        <p:txBody>
          <a:bodyPr wrap="none" anchor="ctr"/>
          <a:lstStyle/>
          <a:p>
            <a:pPr>
              <a:defRPr/>
            </a:pPr>
            <a:endParaRPr lang="en-US"/>
          </a:p>
        </p:txBody>
      </p:sp>
      <p:sp>
        <p:nvSpPr>
          <p:cNvPr id="436230" name="AutoShape 6"/>
          <p:cNvSpPr>
            <a:spLocks noChangeArrowheads="1"/>
          </p:cNvSpPr>
          <p:nvPr/>
        </p:nvSpPr>
        <p:spPr bwMode="auto">
          <a:xfrm>
            <a:off x="304800" y="4495800"/>
            <a:ext cx="1295400" cy="1828800"/>
          </a:xfrm>
          <a:prstGeom prst="irregularSeal2">
            <a:avLst/>
          </a:prstGeom>
          <a:solidFill>
            <a:srgbClr val="CC0000"/>
          </a:solidFill>
          <a:ln w="9525">
            <a:solidFill>
              <a:schemeClr val="tx1"/>
            </a:solidFill>
            <a:miter lim="800000"/>
            <a:headEnd/>
            <a:tailEnd/>
          </a:ln>
        </p:spPr>
        <p:txBody>
          <a:bodyPr wrap="none" anchor="ctr"/>
          <a:lstStyle/>
          <a:p>
            <a:endParaRPr lang="en-US"/>
          </a:p>
        </p:txBody>
      </p:sp>
      <p:sp>
        <p:nvSpPr>
          <p:cNvPr id="81927" name="AutoShape 9">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1928" name="Rectangle 11">
            <a:hlinkClick r:id="rId5" action="ppaction://hlinkfile" tooltip="Safety Contract - NCHS"/>
          </p:cNvPr>
          <p:cNvSpPr>
            <a:spLocks noChangeArrowheads="1"/>
          </p:cNvSpPr>
          <p:nvPr/>
        </p:nvSpPr>
        <p:spPr bwMode="auto">
          <a:xfrm>
            <a:off x="3559175" y="2454275"/>
            <a:ext cx="2711450" cy="452438"/>
          </a:xfrm>
          <a:prstGeom prst="rect">
            <a:avLst/>
          </a:prstGeom>
          <a:noFill/>
          <a:ln w="9525">
            <a:noFill/>
            <a:miter lim="800000"/>
            <a:headEnd/>
            <a:tailEnd/>
          </a:ln>
        </p:spPr>
        <p:txBody>
          <a:bodyPr wrap="none" anchor="ctr"/>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36227">
                                            <p:txEl>
                                              <p:pRg st="0" end="0"/>
                                            </p:txEl>
                                          </p:spTgt>
                                        </p:tgtEl>
                                        <p:attrNameLst>
                                          <p:attrName>style.visibility</p:attrName>
                                        </p:attrNameLst>
                                      </p:cBhvr>
                                      <p:to>
                                        <p:strVal val="visible"/>
                                      </p:to>
                                    </p:set>
                                    <p:animEffect transition="in" filter="fade">
                                      <p:cBhvr>
                                        <p:cTn id="7" dur="770" decel="100000"/>
                                        <p:tgtEl>
                                          <p:spTgt spid="436227">
                                            <p:txEl>
                                              <p:pRg st="0" end="0"/>
                                            </p:txEl>
                                          </p:spTgt>
                                        </p:tgtEl>
                                      </p:cBhvr>
                                    </p:animEffect>
                                    <p:animScale>
                                      <p:cBhvr>
                                        <p:cTn id="8" dur="770" decel="100000"/>
                                        <p:tgtEl>
                                          <p:spTgt spid="436227">
                                            <p:txEl>
                                              <p:pRg st="0" end="0"/>
                                            </p:txEl>
                                          </p:spTgt>
                                        </p:tgtEl>
                                      </p:cBhvr>
                                      <p:from x="10000" y="10000"/>
                                      <p:to x="200000" y="450000"/>
                                    </p:animScale>
                                    <p:animScale>
                                      <p:cBhvr>
                                        <p:cTn id="9" dur="1230" accel="100000" fill="hold">
                                          <p:stCondLst>
                                            <p:cond delay="770"/>
                                          </p:stCondLst>
                                        </p:cTn>
                                        <p:tgtEl>
                                          <p:spTgt spid="436227">
                                            <p:txEl>
                                              <p:pRg st="0" end="0"/>
                                            </p:txEl>
                                          </p:spTgt>
                                        </p:tgtEl>
                                      </p:cBhvr>
                                      <p:from x="200000" y="450000"/>
                                      <p:to x="100000" y="100000"/>
                                    </p:animScale>
                                    <p:set>
                                      <p:cBhvr>
                                        <p:cTn id="10" dur="770" fill="hold"/>
                                        <p:tgtEl>
                                          <p:spTgt spid="436227">
                                            <p:txEl>
                                              <p:pRg st="0" end="0"/>
                                            </p:txEl>
                                          </p:spTgt>
                                        </p:tgtEl>
                                        <p:attrNameLst>
                                          <p:attrName>ppt_x</p:attrName>
                                        </p:attrNameLst>
                                      </p:cBhvr>
                                      <p:to>
                                        <p:strVal val="(0.5)"/>
                                      </p:to>
                                    </p:set>
                                    <p:anim from="(0.5)" to="(#ppt_x)" calcmode="lin" valueType="num">
                                      <p:cBhvr>
                                        <p:cTn id="11" dur="1230" accel="100000" fill="hold">
                                          <p:stCondLst>
                                            <p:cond delay="770"/>
                                          </p:stCondLst>
                                        </p:cTn>
                                        <p:tgtEl>
                                          <p:spTgt spid="436227">
                                            <p:txEl>
                                              <p:pRg st="0" end="0"/>
                                            </p:txEl>
                                          </p:spTgt>
                                        </p:tgtEl>
                                        <p:attrNameLst>
                                          <p:attrName>ppt_x</p:attrName>
                                        </p:attrNameLst>
                                      </p:cBhvr>
                                    </p:anim>
                                    <p:set>
                                      <p:cBhvr>
                                        <p:cTn id="12" dur="770" fill="hold"/>
                                        <p:tgtEl>
                                          <p:spTgt spid="436227">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6227">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436227">
                                            <p:txEl>
                                              <p:pRg st="1" end="1"/>
                                            </p:txEl>
                                          </p:spTgt>
                                        </p:tgtEl>
                                        <p:attrNameLst>
                                          <p:attrName>style.visibility</p:attrName>
                                        </p:attrNameLst>
                                      </p:cBhvr>
                                      <p:to>
                                        <p:strVal val="visible"/>
                                      </p:to>
                                    </p:set>
                                    <p:anim calcmode="lin" valueType="num">
                                      <p:cBhvr>
                                        <p:cTn id="18" dur="500" fill="hold"/>
                                        <p:tgtEl>
                                          <p:spTgt spid="43622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362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36227">
                                            <p:txEl>
                                              <p:pRg st="2" end="2"/>
                                            </p:txEl>
                                          </p:spTgt>
                                        </p:tgtEl>
                                        <p:attrNameLst>
                                          <p:attrName>style.visibility</p:attrName>
                                        </p:attrNameLst>
                                      </p:cBhvr>
                                      <p:to>
                                        <p:strVal val="visible"/>
                                      </p:to>
                                    </p:set>
                                    <p:anim calcmode="lin" valueType="num">
                                      <p:cBhvr>
                                        <p:cTn id="24" dur="500" fill="hold"/>
                                        <p:tgtEl>
                                          <p:spTgt spid="436227">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362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436227">
                                            <p:txEl>
                                              <p:pRg st="3" end="3"/>
                                            </p:txEl>
                                          </p:spTgt>
                                        </p:tgtEl>
                                        <p:attrNameLst>
                                          <p:attrName>style.visibility</p:attrName>
                                        </p:attrNameLst>
                                      </p:cBhvr>
                                      <p:to>
                                        <p:strVal val="visible"/>
                                      </p:to>
                                    </p:set>
                                    <p:anim calcmode="lin" valueType="num">
                                      <p:cBhvr>
                                        <p:cTn id="30" dur="500" fill="hold"/>
                                        <p:tgtEl>
                                          <p:spTgt spid="436227">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362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436227">
                                            <p:txEl>
                                              <p:pRg st="4" end="4"/>
                                            </p:txEl>
                                          </p:spTgt>
                                        </p:tgtEl>
                                        <p:attrNameLst>
                                          <p:attrName>style.visibility</p:attrName>
                                        </p:attrNameLst>
                                      </p:cBhvr>
                                      <p:to>
                                        <p:strVal val="visible"/>
                                      </p:to>
                                    </p:set>
                                    <p:anim calcmode="lin" valueType="num">
                                      <p:cBhvr>
                                        <p:cTn id="36" dur="500" fill="hold"/>
                                        <p:tgtEl>
                                          <p:spTgt spid="436227">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43622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36227">
                                            <p:txEl>
                                              <p:pRg st="5" end="5"/>
                                            </p:txEl>
                                          </p:spTgt>
                                        </p:tgtEl>
                                        <p:attrNameLst>
                                          <p:attrName>style.visibility</p:attrName>
                                        </p:attrNameLst>
                                      </p:cBhvr>
                                      <p:to>
                                        <p:strVal val="visible"/>
                                      </p:to>
                                    </p:set>
                                    <p:animEffect transition="in" filter="wipe(down)">
                                      <p:cBhvr>
                                        <p:cTn id="42" dur="580">
                                          <p:stCondLst>
                                            <p:cond delay="0"/>
                                          </p:stCondLst>
                                        </p:cTn>
                                        <p:tgtEl>
                                          <p:spTgt spid="436227">
                                            <p:txEl>
                                              <p:pRg st="5" end="5"/>
                                            </p:txEl>
                                          </p:spTgt>
                                        </p:tgtEl>
                                      </p:cBhvr>
                                    </p:animEffect>
                                    <p:anim calcmode="lin" valueType="num">
                                      <p:cBhvr>
                                        <p:cTn id="43" dur="1822" tmFilter="0,0; 0.14,0.36; 0.43,0.73; 0.71,0.91; 1.0,1.0">
                                          <p:stCondLst>
                                            <p:cond delay="0"/>
                                          </p:stCondLst>
                                        </p:cTn>
                                        <p:tgtEl>
                                          <p:spTgt spid="436227">
                                            <p:txEl>
                                              <p:pRg st="5" end="5"/>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36227">
                                            <p:txEl>
                                              <p:pRg st="5" end="5"/>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36227">
                                            <p:txEl>
                                              <p:pRg st="5" end="5"/>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36227">
                                            <p:txEl>
                                              <p:pRg st="5" end="5"/>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36227">
                                            <p:txEl>
                                              <p:pRg st="5" end="5"/>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436227">
                                            <p:txEl>
                                              <p:pRg st="5" end="5"/>
                                            </p:txEl>
                                          </p:spTgt>
                                        </p:tgtEl>
                                      </p:cBhvr>
                                      <p:to x="100000" y="60000"/>
                                    </p:animScale>
                                    <p:animScale>
                                      <p:cBhvr>
                                        <p:cTn id="49" dur="166" decel="50000">
                                          <p:stCondLst>
                                            <p:cond delay="676"/>
                                          </p:stCondLst>
                                        </p:cTn>
                                        <p:tgtEl>
                                          <p:spTgt spid="436227">
                                            <p:txEl>
                                              <p:pRg st="5" end="5"/>
                                            </p:txEl>
                                          </p:spTgt>
                                        </p:tgtEl>
                                      </p:cBhvr>
                                      <p:to x="100000" y="100000"/>
                                    </p:animScale>
                                    <p:animScale>
                                      <p:cBhvr>
                                        <p:cTn id="50" dur="26">
                                          <p:stCondLst>
                                            <p:cond delay="1312"/>
                                          </p:stCondLst>
                                        </p:cTn>
                                        <p:tgtEl>
                                          <p:spTgt spid="436227">
                                            <p:txEl>
                                              <p:pRg st="5" end="5"/>
                                            </p:txEl>
                                          </p:spTgt>
                                        </p:tgtEl>
                                      </p:cBhvr>
                                      <p:to x="100000" y="80000"/>
                                    </p:animScale>
                                    <p:animScale>
                                      <p:cBhvr>
                                        <p:cTn id="51" dur="166" decel="50000">
                                          <p:stCondLst>
                                            <p:cond delay="1338"/>
                                          </p:stCondLst>
                                        </p:cTn>
                                        <p:tgtEl>
                                          <p:spTgt spid="436227">
                                            <p:txEl>
                                              <p:pRg st="5" end="5"/>
                                            </p:txEl>
                                          </p:spTgt>
                                        </p:tgtEl>
                                      </p:cBhvr>
                                      <p:to x="100000" y="100000"/>
                                    </p:animScale>
                                    <p:animScale>
                                      <p:cBhvr>
                                        <p:cTn id="52" dur="26">
                                          <p:stCondLst>
                                            <p:cond delay="1642"/>
                                          </p:stCondLst>
                                        </p:cTn>
                                        <p:tgtEl>
                                          <p:spTgt spid="436227">
                                            <p:txEl>
                                              <p:pRg st="5" end="5"/>
                                            </p:txEl>
                                          </p:spTgt>
                                        </p:tgtEl>
                                      </p:cBhvr>
                                      <p:to x="100000" y="90000"/>
                                    </p:animScale>
                                    <p:animScale>
                                      <p:cBhvr>
                                        <p:cTn id="53" dur="166" decel="50000">
                                          <p:stCondLst>
                                            <p:cond delay="1668"/>
                                          </p:stCondLst>
                                        </p:cTn>
                                        <p:tgtEl>
                                          <p:spTgt spid="436227">
                                            <p:txEl>
                                              <p:pRg st="5" end="5"/>
                                            </p:txEl>
                                          </p:spTgt>
                                        </p:tgtEl>
                                      </p:cBhvr>
                                      <p:to x="100000" y="100000"/>
                                    </p:animScale>
                                    <p:animScale>
                                      <p:cBhvr>
                                        <p:cTn id="54" dur="26">
                                          <p:stCondLst>
                                            <p:cond delay="1808"/>
                                          </p:stCondLst>
                                        </p:cTn>
                                        <p:tgtEl>
                                          <p:spTgt spid="436227">
                                            <p:txEl>
                                              <p:pRg st="5" end="5"/>
                                            </p:txEl>
                                          </p:spTgt>
                                        </p:tgtEl>
                                      </p:cBhvr>
                                      <p:to x="100000" y="95000"/>
                                    </p:animScale>
                                    <p:animScale>
                                      <p:cBhvr>
                                        <p:cTn id="55" dur="166" decel="50000">
                                          <p:stCondLst>
                                            <p:cond delay="1834"/>
                                          </p:stCondLst>
                                        </p:cTn>
                                        <p:tgtEl>
                                          <p:spTgt spid="436227">
                                            <p:txEl>
                                              <p:pRg st="5" end="5"/>
                                            </p:txEl>
                                          </p:spTgt>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436227">
                                            <p:txEl>
                                              <p:pRg st="6" end="6"/>
                                            </p:txEl>
                                          </p:spTgt>
                                        </p:tgtEl>
                                        <p:attrNameLst>
                                          <p:attrName>style.visibility</p:attrName>
                                        </p:attrNameLst>
                                      </p:cBhvr>
                                      <p:to>
                                        <p:strVal val="visible"/>
                                      </p:to>
                                    </p:set>
                                    <p:animEffect transition="in" filter="randombar(horizontal)">
                                      <p:cBhvr>
                                        <p:cTn id="60" dur="500"/>
                                        <p:tgtEl>
                                          <p:spTgt spid="436227">
                                            <p:txEl>
                                              <p:pRg st="6" end="6"/>
                                            </p:txEl>
                                          </p:spTgt>
                                        </p:tgtEl>
                                      </p:cBhvr>
                                    </p:animEffect>
                                  </p:childTnLst>
                                </p:cTn>
                              </p:par>
                              <p:par>
                                <p:cTn id="61" presetID="55" presetClass="exit" presetSubtype="0" fill="hold" nodeType="withEffect">
                                  <p:stCondLst>
                                    <p:cond delay="0"/>
                                  </p:stCondLst>
                                  <p:childTnLst>
                                    <p:anim calcmode="lin" valueType="num">
                                      <p:cBhvr>
                                        <p:cTn id="62" dur="1000"/>
                                        <p:tgtEl>
                                          <p:spTgt spid="436227">
                                            <p:txEl>
                                              <p:pRg st="5" end="5"/>
                                            </p:txEl>
                                          </p:spTgt>
                                        </p:tgtEl>
                                        <p:attrNameLst>
                                          <p:attrName>ppt_w</p:attrName>
                                        </p:attrNameLst>
                                      </p:cBhvr>
                                      <p:tavLst>
                                        <p:tav tm="0">
                                          <p:val>
                                            <p:strVal val="ppt_w"/>
                                          </p:val>
                                        </p:tav>
                                        <p:tav tm="100000">
                                          <p:val>
                                            <p:strVal val="ppt_w*0.70"/>
                                          </p:val>
                                        </p:tav>
                                      </p:tavLst>
                                    </p:anim>
                                    <p:anim calcmode="lin" valueType="num">
                                      <p:cBhvr>
                                        <p:cTn id="63" dur="1000"/>
                                        <p:tgtEl>
                                          <p:spTgt spid="436227">
                                            <p:txEl>
                                              <p:pRg st="5" end="5"/>
                                            </p:txEl>
                                          </p:spTgt>
                                        </p:tgtEl>
                                        <p:attrNameLst>
                                          <p:attrName>ppt_h</p:attrName>
                                        </p:attrNameLst>
                                      </p:cBhvr>
                                      <p:tavLst>
                                        <p:tav tm="0">
                                          <p:val>
                                            <p:strVal val="ppt_h"/>
                                          </p:val>
                                        </p:tav>
                                        <p:tav tm="100000">
                                          <p:val>
                                            <p:strVal val="ppt_h"/>
                                          </p:val>
                                        </p:tav>
                                      </p:tavLst>
                                    </p:anim>
                                    <p:animEffect transition="out" filter="fade">
                                      <p:cBhvr>
                                        <p:cTn id="64" dur="1000"/>
                                        <p:tgtEl>
                                          <p:spTgt spid="436227">
                                            <p:txEl>
                                              <p:pRg st="5" end="5"/>
                                            </p:txEl>
                                          </p:spTgt>
                                        </p:tgtEl>
                                      </p:cBhvr>
                                    </p:animEffect>
                                    <p:set>
                                      <p:cBhvr>
                                        <p:cTn id="65" dur="1" fill="hold">
                                          <p:stCondLst>
                                            <p:cond delay="999"/>
                                          </p:stCondLst>
                                        </p:cTn>
                                        <p:tgtEl>
                                          <p:spTgt spid="436227">
                                            <p:txEl>
                                              <p:pRg st="5" end="5"/>
                                            </p:txEl>
                                          </p:spTgt>
                                        </p:tgtEl>
                                        <p:attrNameLst>
                                          <p:attrName>style.visibility</p:attrName>
                                        </p:attrNameLst>
                                      </p:cBhvr>
                                      <p:to>
                                        <p:strVal val="hidden"/>
                                      </p:to>
                                    </p:set>
                                  </p:childTnLst>
                                </p:cTn>
                              </p:par>
                            </p:childTnLst>
                          </p:cTn>
                        </p:par>
                        <p:par>
                          <p:cTn id="66" fill="hold">
                            <p:stCondLst>
                              <p:cond delay="1000"/>
                            </p:stCondLst>
                            <p:childTnLst>
                              <p:par>
                                <p:cTn id="67" presetID="11" presetClass="entr" presetSubtype="0" fill="hold" grpId="0" nodeType="afterEffect">
                                  <p:stCondLst>
                                    <p:cond delay="0"/>
                                  </p:stCondLst>
                                  <p:childTnLst>
                                    <p:set>
                                      <p:cBhvr>
                                        <p:cTn id="68" dur="75">
                                          <p:stCondLst>
                                            <p:cond delay="0"/>
                                          </p:stCondLst>
                                        </p:cTn>
                                        <p:tgtEl>
                                          <p:spTgt spid="43622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explode.wav"/>
                                        </p:tgtEl>
                                      </p:cMediaNode>
                                    </p:audio>
                                  </p:subTnLst>
                                </p:cTn>
                              </p:par>
                            </p:childTnLst>
                          </p:cTn>
                        </p:par>
                        <p:par>
                          <p:cTn id="69" fill="hold">
                            <p:stCondLst>
                              <p:cond delay="1075"/>
                            </p:stCondLst>
                            <p:childTnLst>
                              <p:par>
                                <p:cTn id="70" presetID="11" presetClass="entr" presetSubtype="0" fill="hold" grpId="0" nodeType="afterEffect">
                                  <p:stCondLst>
                                    <p:cond delay="1000"/>
                                  </p:stCondLst>
                                  <p:childTnLst>
                                    <p:set>
                                      <p:cBhvr>
                                        <p:cTn id="71" dur="75">
                                          <p:stCondLst>
                                            <p:cond delay="0"/>
                                          </p:stCondLst>
                                        </p:cTn>
                                        <p:tgtEl>
                                          <p:spTgt spid="43622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explode.wav"/>
                                        </p:tgtEl>
                                      </p:cMediaNode>
                                    </p:audio>
                                  </p:subTnLst>
                                </p:cTn>
                              </p:par>
                            </p:childTnLst>
                          </p:cTn>
                        </p:par>
                        <p:par>
                          <p:cTn id="72" fill="hold">
                            <p:stCondLst>
                              <p:cond delay="2150"/>
                            </p:stCondLst>
                            <p:childTnLst>
                              <p:par>
                                <p:cTn id="73" presetID="11" presetClass="entr" presetSubtype="0" fill="hold" grpId="0" nodeType="afterEffect">
                                  <p:stCondLst>
                                    <p:cond delay="0"/>
                                  </p:stCondLst>
                                  <p:childTnLst>
                                    <p:set>
                                      <p:cBhvr>
                                        <p:cTn id="74" dur="75">
                                          <p:stCondLst>
                                            <p:cond delay="0"/>
                                          </p:stCondLst>
                                        </p:cTn>
                                        <p:tgtEl>
                                          <p:spTgt spid="43623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8" grpId="0" animBg="1"/>
      <p:bldP spid="436229" grpId="0" animBg="1"/>
      <p:bldP spid="4362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1224" name="Picture 8" descr="earth"/>
          <p:cNvPicPr>
            <a:picLocks noChangeAspect="1" noChangeArrowheads="1"/>
          </p:cNvPicPr>
          <p:nvPr/>
        </p:nvPicPr>
        <p:blipFill>
          <a:blip r:embed="rId3" cstate="print"/>
          <a:srcRect/>
          <a:stretch>
            <a:fillRect/>
          </a:stretch>
        </p:blipFill>
        <p:spPr bwMode="auto">
          <a:xfrm>
            <a:off x="2643188" y="2608263"/>
            <a:ext cx="3798887" cy="3798887"/>
          </a:xfrm>
          <a:prstGeom prst="rect">
            <a:avLst/>
          </a:prstGeom>
          <a:noFill/>
          <a:ln w="9525">
            <a:noFill/>
            <a:miter lim="800000"/>
            <a:headEnd/>
            <a:tailEnd/>
          </a:ln>
        </p:spPr>
      </p:pic>
      <p:sp>
        <p:nvSpPr>
          <p:cNvPr id="1161218" name="Text Box 2"/>
          <p:cNvSpPr txBox="1">
            <a:spLocks noChangeArrowheads="1"/>
          </p:cNvSpPr>
          <p:nvPr/>
        </p:nvSpPr>
        <p:spPr bwMode="auto">
          <a:xfrm>
            <a:off x="1019175" y="1638300"/>
            <a:ext cx="7086600" cy="10064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chemeClr val="bg1"/>
                </a:solidFill>
                <a:latin typeface="Arial Black" pitchFamily="34" charset="0"/>
              </a:rPr>
              <a:t>…Matter is anything that occupies space.</a:t>
            </a:r>
            <a:endParaRPr lang="en-US">
              <a:solidFill>
                <a:schemeClr val="bg1"/>
              </a:solidFill>
              <a:latin typeface="Times"/>
            </a:endParaRPr>
          </a:p>
        </p:txBody>
      </p:sp>
      <p:grpSp>
        <p:nvGrpSpPr>
          <p:cNvPr id="2" name="Group 7"/>
          <p:cNvGrpSpPr>
            <a:grpSpLocks/>
          </p:cNvGrpSpPr>
          <p:nvPr/>
        </p:nvGrpSpPr>
        <p:grpSpPr bwMode="auto">
          <a:xfrm>
            <a:off x="3222625" y="4206875"/>
            <a:ext cx="2663825" cy="1376363"/>
            <a:chOff x="518" y="1756"/>
            <a:chExt cx="1678" cy="867"/>
          </a:xfrm>
        </p:grpSpPr>
        <p:sp>
          <p:nvSpPr>
            <p:cNvPr id="1161220" name="Text Box 4"/>
            <p:cNvSpPr txBox="1">
              <a:spLocks noChangeArrowheads="1"/>
            </p:cNvSpPr>
            <p:nvPr/>
          </p:nvSpPr>
          <p:spPr bwMode="auto">
            <a:xfrm>
              <a:off x="518" y="1756"/>
              <a:ext cx="1678" cy="827"/>
            </a:xfrm>
            <a:prstGeom prst="rect">
              <a:avLst/>
            </a:prstGeom>
            <a:noFill/>
            <a:ln w="9525">
              <a:noFill/>
              <a:miter lim="800000"/>
              <a:headEnd/>
              <a:tailEnd/>
            </a:ln>
            <a:effectLst>
              <a:outerShdw dist="107763" dir="2700000" algn="ctr" rotWithShape="0">
                <a:schemeClr val="bg2">
                  <a:alpha val="50000"/>
                </a:schemeClr>
              </a:outerShdw>
            </a:effectLst>
          </p:spPr>
          <p:txBody>
            <a:bodyPr wrap="none">
              <a:spAutoFit/>
            </a:bodyPr>
            <a:lstStyle/>
            <a:p>
              <a:pPr>
                <a:defRPr/>
              </a:pPr>
              <a:r>
                <a:rPr lang="en-US" sz="4800" b="1">
                  <a:solidFill>
                    <a:schemeClr val="bg1"/>
                  </a:solidFill>
                  <a:effectLst>
                    <a:outerShdw blurRad="38100" dist="38100" dir="2700000" algn="tl">
                      <a:srgbClr val="808080"/>
                    </a:outerShdw>
                  </a:effectLst>
                  <a:latin typeface="Baskerville Old Face" pitchFamily="18" charset="0"/>
                </a:rPr>
                <a:t>Chemistry</a:t>
              </a:r>
            </a:p>
            <a:p>
              <a:pPr>
                <a:defRPr/>
              </a:pPr>
              <a:r>
                <a:rPr lang="en-US" sz="1600" b="1">
                  <a:solidFill>
                    <a:schemeClr val="bg1"/>
                  </a:solidFill>
                  <a:effectLst>
                    <a:outerShdw blurRad="38100" dist="38100" dir="2700000" algn="tl">
                      <a:srgbClr val="808080"/>
                    </a:outerShdw>
                  </a:effectLst>
                  <a:latin typeface="Baskerville Old Face" pitchFamily="18" charset="0"/>
                </a:rPr>
                <a:t>  with a </a:t>
              </a:r>
            </a:p>
            <a:p>
              <a:pPr>
                <a:defRPr/>
              </a:pPr>
              <a:endParaRPr lang="en-US" sz="1600" b="1">
                <a:solidFill>
                  <a:schemeClr val="bg1"/>
                </a:solidFill>
                <a:effectLst>
                  <a:outerShdw blurRad="38100" dist="38100" dir="2700000" algn="tl">
                    <a:srgbClr val="808080"/>
                  </a:outerShdw>
                </a:effectLst>
                <a:latin typeface="Baskerville Old Face" pitchFamily="18" charset="0"/>
              </a:endParaRPr>
            </a:p>
          </p:txBody>
        </p:sp>
        <p:sp>
          <p:nvSpPr>
            <p:cNvPr id="1161222" name="Rectangle 6"/>
            <p:cNvSpPr>
              <a:spLocks noChangeArrowheads="1"/>
            </p:cNvSpPr>
            <p:nvPr/>
          </p:nvSpPr>
          <p:spPr bwMode="auto">
            <a:xfrm>
              <a:off x="887" y="2181"/>
              <a:ext cx="1167" cy="442"/>
            </a:xfrm>
            <a:prstGeom prst="rect">
              <a:avLst/>
            </a:prstGeom>
            <a:noFill/>
            <a:ln w="9525">
              <a:noFill/>
              <a:miter lim="800000"/>
              <a:headEnd/>
              <a:tailEnd/>
            </a:ln>
            <a:effectLst/>
          </p:spPr>
          <p:txBody>
            <a:bodyPr wrap="none">
              <a:spAutoFit/>
            </a:bodyPr>
            <a:lstStyle/>
            <a:p>
              <a:pPr>
                <a:defRPr/>
              </a:pPr>
              <a:r>
                <a:rPr lang="en-US" sz="4000" i="1">
                  <a:solidFill>
                    <a:srgbClr val="CC0000"/>
                  </a:solidFill>
                  <a:effectLst>
                    <a:outerShdw blurRad="38100" dist="38100" dir="2700000" algn="tl">
                      <a:srgbClr val="FFFFFF"/>
                    </a:outerShdw>
                  </a:effectLst>
                  <a:latin typeface="Baskerville Old Face" pitchFamily="18" charset="0"/>
                </a:rPr>
                <a:t>Purpose</a:t>
              </a:r>
            </a:p>
          </p:txBody>
        </p:sp>
      </p:gr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61224"/>
                                        </p:tgtEl>
                                        <p:attrNameLst>
                                          <p:attrName>style.visibility</p:attrName>
                                        </p:attrNameLst>
                                      </p:cBhvr>
                                      <p:to>
                                        <p:strVal val="visible"/>
                                      </p:to>
                                    </p:set>
                                    <p:anim calcmode="lin" valueType="num">
                                      <p:cBhvr>
                                        <p:cTn id="7" dur="500" fill="hold"/>
                                        <p:tgtEl>
                                          <p:spTgt spid="1161224"/>
                                        </p:tgtEl>
                                        <p:attrNameLst>
                                          <p:attrName>ppt_w</p:attrName>
                                        </p:attrNameLst>
                                      </p:cBhvr>
                                      <p:tavLst>
                                        <p:tav tm="0">
                                          <p:val>
                                            <p:fltVal val="0"/>
                                          </p:val>
                                        </p:tav>
                                        <p:tav tm="100000">
                                          <p:val>
                                            <p:strVal val="#ppt_w"/>
                                          </p:val>
                                        </p:tav>
                                      </p:tavLst>
                                    </p:anim>
                                    <p:anim calcmode="lin" valueType="num">
                                      <p:cBhvr>
                                        <p:cTn id="8" dur="500" fill="hold"/>
                                        <p:tgtEl>
                                          <p:spTgt spid="1161224"/>
                                        </p:tgtEl>
                                        <p:attrNameLst>
                                          <p:attrName>ppt_h</p:attrName>
                                        </p:attrNameLst>
                                      </p:cBhvr>
                                      <p:tavLst>
                                        <p:tav tm="0">
                                          <p:val>
                                            <p:fltVal val="0"/>
                                          </p:val>
                                        </p:tav>
                                        <p:tav tm="100000">
                                          <p:val>
                                            <p:strVal val="#ppt_h"/>
                                          </p:val>
                                        </p:tav>
                                      </p:tavLst>
                                    </p:anim>
                                    <p:animEffect transition="in" filter="fade">
                                      <p:cBhvr>
                                        <p:cTn id="9" dur="500"/>
                                        <p:tgtEl>
                                          <p:spTgt spid="1161224"/>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1066800"/>
            <a:ext cx="8229600" cy="1143000"/>
          </a:xfrm>
        </p:spPr>
        <p:txBody>
          <a:bodyPr/>
          <a:lstStyle/>
          <a:p>
            <a:pPr eaLnBrk="1" hangingPunct="1"/>
            <a:r>
              <a:rPr lang="en-US" sz="4000" b="1" i="1" smtClean="0">
                <a:latin typeface="Arial" charset="0"/>
              </a:rPr>
              <a:t>Material Safety Data Sheet (MSDS)</a:t>
            </a:r>
            <a:r>
              <a:rPr lang="en-US" sz="4000" smtClean="0">
                <a:latin typeface="Arial" charset="0"/>
              </a:rPr>
              <a:t> </a:t>
            </a:r>
          </a:p>
        </p:txBody>
      </p:sp>
      <p:sp>
        <p:nvSpPr>
          <p:cNvPr id="533507" name="Rectangle 3"/>
          <p:cNvSpPr>
            <a:spLocks noGrp="1" noChangeArrowheads="1"/>
          </p:cNvSpPr>
          <p:nvPr>
            <p:ph type="body" idx="1"/>
          </p:nvPr>
        </p:nvSpPr>
        <p:spPr>
          <a:xfrm>
            <a:off x="838200" y="3200400"/>
            <a:ext cx="4175125" cy="1177925"/>
          </a:xfrm>
        </p:spPr>
        <p:txBody>
          <a:bodyPr/>
          <a:lstStyle/>
          <a:p>
            <a:pPr eaLnBrk="1" hangingPunct="1"/>
            <a:r>
              <a:rPr lang="en-US" smtClean="0">
                <a:latin typeface="Arial" charset="0"/>
              </a:rPr>
              <a:t>Gives information about a chemical. </a:t>
            </a:r>
          </a:p>
        </p:txBody>
      </p:sp>
      <p:pic>
        <p:nvPicPr>
          <p:cNvPr id="82948" name="Picture 4" descr="question mark"/>
          <p:cNvPicPr>
            <a:picLocks noChangeAspect="1" noChangeArrowheads="1"/>
          </p:cNvPicPr>
          <p:nvPr/>
        </p:nvPicPr>
        <p:blipFill>
          <a:blip r:embed="rId3" cstate="print"/>
          <a:srcRect/>
          <a:stretch>
            <a:fillRect/>
          </a:stretch>
        </p:blipFill>
        <p:spPr bwMode="auto">
          <a:xfrm>
            <a:off x="6019800" y="2743200"/>
            <a:ext cx="2590800" cy="2584450"/>
          </a:xfrm>
          <a:prstGeom prst="rect">
            <a:avLst/>
          </a:prstGeom>
          <a:noFill/>
          <a:ln w="9525">
            <a:noFill/>
            <a:miter lim="800000"/>
            <a:headEnd/>
            <a:tailEnd/>
          </a:ln>
        </p:spPr>
      </p:pic>
      <p:sp>
        <p:nvSpPr>
          <p:cNvPr id="533509" name="Rectangle 5"/>
          <p:cNvSpPr>
            <a:spLocks noChangeArrowheads="1"/>
          </p:cNvSpPr>
          <p:nvPr/>
        </p:nvSpPr>
        <p:spPr bwMode="auto">
          <a:xfrm>
            <a:off x="855663" y="3886200"/>
            <a:ext cx="4953000" cy="1295400"/>
          </a:xfrm>
          <a:prstGeom prst="rect">
            <a:avLst/>
          </a:prstGeom>
          <a:noFill/>
          <a:ln w="9525">
            <a:noFill/>
            <a:miter lim="800000"/>
            <a:headEnd/>
            <a:tailEnd/>
          </a:ln>
        </p:spPr>
        <p:txBody>
          <a:bodyPr/>
          <a:lstStyle/>
          <a:p>
            <a:pPr marL="342900" indent="-342900">
              <a:spcBef>
                <a:spcPct val="20000"/>
              </a:spcBef>
            </a:pPr>
            <a:endParaRPr lang="en-US" sz="3200"/>
          </a:p>
          <a:p>
            <a:pPr marL="342900" indent="-342900">
              <a:spcBef>
                <a:spcPct val="20000"/>
              </a:spcBef>
              <a:buFontTx/>
              <a:buChar char="•"/>
            </a:pPr>
            <a:r>
              <a:rPr lang="en-US" sz="3200"/>
              <a:t>Lists “Dos” and “Don’ts.” </a:t>
            </a:r>
          </a:p>
        </p:txBody>
      </p:sp>
      <p:sp>
        <p:nvSpPr>
          <p:cNvPr id="82950"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2951" name="Rectangle 8">
            <a:hlinkClick r:id="rId5" tooltip="Wikipedia -  Material Safety Data Sheet"/>
          </p:cNvPr>
          <p:cNvSpPr>
            <a:spLocks noChangeArrowheads="1"/>
          </p:cNvSpPr>
          <p:nvPr/>
        </p:nvSpPr>
        <p:spPr bwMode="auto">
          <a:xfrm>
            <a:off x="3538538" y="1700213"/>
            <a:ext cx="1987550" cy="565150"/>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3507">
                                            <p:txEl>
                                              <p:pRg st="0" end="0"/>
                                            </p:txEl>
                                          </p:spTgt>
                                        </p:tgtEl>
                                        <p:attrNameLst>
                                          <p:attrName>style.visibility</p:attrName>
                                        </p:attrNameLst>
                                      </p:cBhvr>
                                      <p:to>
                                        <p:strVal val="visible"/>
                                      </p:to>
                                    </p:set>
                                    <p:anim calcmode="lin" valueType="num">
                                      <p:cBhvr additive="base">
                                        <p:cTn id="7" dur="1000" fill="hold"/>
                                        <p:tgtEl>
                                          <p:spTgt spid="53350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33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533509">
                                            <p:txEl>
                                              <p:pRg st="1" end="1"/>
                                            </p:txEl>
                                          </p:spTgt>
                                        </p:tgtEl>
                                        <p:attrNameLst>
                                          <p:attrName>style.visibility</p:attrName>
                                        </p:attrNameLst>
                                      </p:cBhvr>
                                      <p:to>
                                        <p:strVal val="visible"/>
                                      </p:to>
                                    </p:set>
                                    <p:animEffect transition="in" filter="fade">
                                      <p:cBhvr>
                                        <p:cTn id="13" dur="1000"/>
                                        <p:tgtEl>
                                          <p:spTgt spid="533509">
                                            <p:txEl>
                                              <p:pRg st="1" end="1"/>
                                            </p:txEl>
                                          </p:spTgt>
                                        </p:tgtEl>
                                      </p:cBhvr>
                                    </p:animEffect>
                                    <p:anim calcmode="lin" valueType="num">
                                      <p:cBhvr>
                                        <p:cTn id="14" dur="1000" fill="hold"/>
                                        <p:tgtEl>
                                          <p:spTgt spid="53350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3350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7"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show="0">
  <p:cSld>
    <p:bg>
      <p:bgPr>
        <a:solidFill>
          <a:srgbClr val="FFFF99"/>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z="3600" smtClean="0">
                <a:latin typeface="Arial" charset="0"/>
              </a:rPr>
              <a:t>Material Safety Data Sheet</a:t>
            </a:r>
          </a:p>
        </p:txBody>
      </p:sp>
      <p:sp>
        <p:nvSpPr>
          <p:cNvPr id="887811"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8781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87813"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5"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83974" name="Rectangle 6"/>
          <p:cNvSpPr>
            <a:spLocks noChangeArrowheads="1"/>
          </p:cNvSpPr>
          <p:nvPr/>
        </p:nvSpPr>
        <p:spPr bwMode="auto">
          <a:xfrm>
            <a:off x="2133600" y="3962400"/>
            <a:ext cx="5386388" cy="457200"/>
          </a:xfrm>
          <a:prstGeom prst="rect">
            <a:avLst/>
          </a:prstGeom>
          <a:noFill/>
          <a:ln w="9525">
            <a:noFill/>
            <a:miter lim="800000"/>
            <a:headEnd/>
            <a:tailEnd/>
          </a:ln>
        </p:spPr>
        <p:txBody>
          <a:bodyPr wrap="none" anchor="ctr">
            <a:spAutoFit/>
          </a:bodyPr>
          <a:lstStyle/>
          <a:p>
            <a:r>
              <a:rPr lang="en-US">
                <a:hlinkClick r:id="rId6"/>
              </a:rPr>
              <a:t>Material Safety Data Sheet</a:t>
            </a:r>
            <a:r>
              <a:rPr lang="en-US"/>
              <a:t>  </a:t>
            </a:r>
            <a:r>
              <a:rPr lang="en-US" i="1">
                <a:hlinkClick r:id="rId7"/>
              </a:rPr>
              <a:t>questions</a:t>
            </a:r>
            <a:r>
              <a:rPr lang="en-US"/>
              <a:t> </a:t>
            </a:r>
          </a:p>
        </p:txBody>
      </p:sp>
      <p:sp>
        <p:nvSpPr>
          <p:cNvPr id="83975" name="Rectangle 7"/>
          <p:cNvSpPr>
            <a:spLocks noChangeArrowheads="1"/>
          </p:cNvSpPr>
          <p:nvPr/>
        </p:nvSpPr>
        <p:spPr bwMode="auto">
          <a:xfrm>
            <a:off x="2127250" y="1963738"/>
            <a:ext cx="5386388" cy="457200"/>
          </a:xfrm>
          <a:prstGeom prst="rect">
            <a:avLst/>
          </a:prstGeom>
          <a:noFill/>
          <a:ln w="9525">
            <a:noFill/>
            <a:miter lim="800000"/>
            <a:headEnd/>
            <a:tailEnd/>
          </a:ln>
        </p:spPr>
        <p:txBody>
          <a:bodyPr wrap="none" anchor="ctr">
            <a:spAutoFit/>
          </a:bodyPr>
          <a:lstStyle/>
          <a:p>
            <a:r>
              <a:rPr lang="en-US">
                <a:hlinkClick r:id="rId8" action="ppaction://hlinkfile"/>
              </a:rPr>
              <a:t>Material Safety Data Sheet</a:t>
            </a:r>
            <a:r>
              <a:rPr lang="en-US"/>
              <a:t>  </a:t>
            </a:r>
            <a:r>
              <a:rPr lang="en-US" i="1">
                <a:hlinkClick r:id="rId9" action="ppaction://hlinkfile"/>
              </a:rPr>
              <a:t>questions</a:t>
            </a:r>
            <a:r>
              <a:rPr lang="en-US"/>
              <a:t> </a:t>
            </a:r>
          </a:p>
        </p:txBody>
      </p:sp>
      <p:sp>
        <p:nvSpPr>
          <p:cNvPr id="83976" name="Text Box 8"/>
          <p:cNvSpPr txBox="1">
            <a:spLocks noChangeArrowheads="1"/>
          </p:cNvSpPr>
          <p:nvPr/>
        </p:nvSpPr>
        <p:spPr bwMode="auto">
          <a:xfrm>
            <a:off x="2774950" y="2511425"/>
            <a:ext cx="2268538" cy="457200"/>
          </a:xfrm>
          <a:prstGeom prst="rect">
            <a:avLst/>
          </a:prstGeom>
          <a:noFill/>
          <a:ln w="9525">
            <a:noFill/>
            <a:miter lim="800000"/>
            <a:headEnd/>
            <a:tailEnd/>
          </a:ln>
        </p:spPr>
        <p:txBody>
          <a:bodyPr wrap="none">
            <a:spAutoFit/>
          </a:bodyPr>
          <a:lstStyle/>
          <a:p>
            <a:r>
              <a:rPr lang="en-US">
                <a:hlinkClick r:id="rId8" action="ppaction://hlinkfile"/>
              </a:rPr>
              <a:t>Acetone MSDS</a:t>
            </a:r>
            <a:endParaRPr lang="en-US"/>
          </a:p>
        </p:txBody>
      </p:sp>
      <p:sp>
        <p:nvSpPr>
          <p:cNvPr id="83977"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609600" y="533400"/>
            <a:ext cx="7772400" cy="1143000"/>
          </a:xfrm>
        </p:spPr>
        <p:txBody>
          <a:bodyPr/>
          <a:lstStyle/>
          <a:p>
            <a:pPr eaLnBrk="1" hangingPunct="1"/>
            <a:r>
              <a:rPr lang="en-US" sz="4000" b="1" i="1" smtClean="0">
                <a:latin typeface="Arial" charset="0"/>
              </a:rPr>
              <a:t>Chemical Exposure</a:t>
            </a:r>
          </a:p>
        </p:txBody>
      </p:sp>
      <p:sp>
        <p:nvSpPr>
          <p:cNvPr id="534531" name="Rectangle 3"/>
          <p:cNvSpPr>
            <a:spLocks noGrp="1" noChangeArrowheads="1"/>
          </p:cNvSpPr>
          <p:nvPr>
            <p:ph type="subTitle" idx="1"/>
          </p:nvPr>
        </p:nvSpPr>
        <p:spPr>
          <a:xfrm>
            <a:off x="762000" y="2667000"/>
            <a:ext cx="3124200" cy="1981200"/>
          </a:xfrm>
        </p:spPr>
        <p:txBody>
          <a:bodyPr/>
          <a:lstStyle/>
          <a:p>
            <a:pPr algn="l" eaLnBrk="1" hangingPunct="1"/>
            <a:r>
              <a:rPr lang="en-US" smtClean="0">
                <a:latin typeface="Arial" charset="0"/>
              </a:rPr>
              <a:t>a one-time exposure causes damage</a:t>
            </a:r>
          </a:p>
        </p:txBody>
      </p:sp>
      <p:sp>
        <p:nvSpPr>
          <p:cNvPr id="534532" name="Text Box 4"/>
          <p:cNvSpPr txBox="1">
            <a:spLocks noChangeArrowheads="1"/>
          </p:cNvSpPr>
          <p:nvPr/>
        </p:nvSpPr>
        <p:spPr bwMode="auto">
          <a:xfrm>
            <a:off x="533400" y="1752600"/>
            <a:ext cx="8002588" cy="579438"/>
          </a:xfrm>
          <a:prstGeom prst="rect">
            <a:avLst/>
          </a:prstGeom>
          <a:noFill/>
          <a:ln w="9525">
            <a:noFill/>
            <a:miter lim="800000"/>
            <a:headEnd/>
            <a:tailEnd/>
          </a:ln>
        </p:spPr>
        <p:txBody>
          <a:bodyPr wrap="none">
            <a:spAutoFit/>
          </a:bodyPr>
          <a:lstStyle/>
          <a:p>
            <a:r>
              <a:rPr lang="en-US" sz="3200" b="1">
                <a:solidFill>
                  <a:srgbClr val="0000FF"/>
                </a:solidFill>
              </a:rPr>
              <a:t>acute</a:t>
            </a:r>
            <a:r>
              <a:rPr lang="en-US" sz="3200"/>
              <a:t> exposure		</a:t>
            </a:r>
            <a:r>
              <a:rPr lang="en-US" sz="3200" b="1">
                <a:solidFill>
                  <a:srgbClr val="0000FF"/>
                </a:solidFill>
              </a:rPr>
              <a:t>chronic</a:t>
            </a:r>
            <a:r>
              <a:rPr lang="en-US" sz="3200"/>
              <a:t> exposure</a:t>
            </a:r>
          </a:p>
        </p:txBody>
      </p:sp>
      <p:pic>
        <p:nvPicPr>
          <p:cNvPr id="534533" name="Picture 5" descr="cigarette"/>
          <p:cNvPicPr>
            <a:picLocks noChangeAspect="1" noChangeArrowheads="1"/>
          </p:cNvPicPr>
          <p:nvPr/>
        </p:nvPicPr>
        <p:blipFill>
          <a:blip r:embed="rId3" cstate="print"/>
          <a:srcRect/>
          <a:stretch>
            <a:fillRect/>
          </a:stretch>
        </p:blipFill>
        <p:spPr bwMode="auto">
          <a:xfrm>
            <a:off x="5867400" y="4800600"/>
            <a:ext cx="1600200" cy="1104900"/>
          </a:xfrm>
          <a:prstGeom prst="rect">
            <a:avLst/>
          </a:prstGeom>
          <a:noFill/>
          <a:ln w="9525">
            <a:noFill/>
            <a:miter lim="800000"/>
            <a:headEnd/>
            <a:tailEnd/>
          </a:ln>
        </p:spPr>
      </p:pic>
      <p:sp>
        <p:nvSpPr>
          <p:cNvPr id="534534" name="Rectangle 6"/>
          <p:cNvSpPr>
            <a:spLocks noChangeArrowheads="1"/>
          </p:cNvSpPr>
          <p:nvPr/>
        </p:nvSpPr>
        <p:spPr bwMode="auto">
          <a:xfrm>
            <a:off x="5334000" y="2667000"/>
            <a:ext cx="3124200" cy="1981200"/>
          </a:xfrm>
          <a:prstGeom prst="rect">
            <a:avLst/>
          </a:prstGeom>
          <a:noFill/>
          <a:ln w="9525">
            <a:noFill/>
            <a:miter lim="800000"/>
            <a:headEnd/>
            <a:tailEnd/>
          </a:ln>
        </p:spPr>
        <p:txBody>
          <a:bodyPr/>
          <a:lstStyle/>
          <a:p>
            <a:pPr>
              <a:spcBef>
                <a:spcPct val="20000"/>
              </a:spcBef>
            </a:pPr>
            <a:r>
              <a:rPr lang="en-US" sz="3200"/>
              <a:t>damage occurs after repeated exposure</a:t>
            </a:r>
          </a:p>
        </p:txBody>
      </p:sp>
      <p:pic>
        <p:nvPicPr>
          <p:cNvPr id="534535" name="Picture 7" descr="poison bottle"/>
          <p:cNvPicPr>
            <a:picLocks noChangeAspect="1" noChangeArrowheads="1"/>
          </p:cNvPicPr>
          <p:nvPr/>
        </p:nvPicPr>
        <p:blipFill>
          <a:blip r:embed="rId4" cstate="print"/>
          <a:srcRect/>
          <a:stretch>
            <a:fillRect/>
          </a:stretch>
        </p:blipFill>
        <p:spPr bwMode="auto">
          <a:xfrm>
            <a:off x="1524000" y="4572000"/>
            <a:ext cx="1190625" cy="1600200"/>
          </a:xfrm>
          <a:prstGeom prst="rect">
            <a:avLst/>
          </a:prstGeom>
          <a:noFill/>
          <a:ln w="9525">
            <a:noFill/>
            <a:miter lim="800000"/>
            <a:headEnd/>
            <a:tailEnd/>
          </a:ln>
        </p:spPr>
      </p:pic>
      <p:sp>
        <p:nvSpPr>
          <p:cNvPr id="85000" name="AutoShape 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2"/>
                                        </p:tgtEl>
                                        <p:attrNameLst>
                                          <p:attrName>style.visibility</p:attrName>
                                        </p:attrNameLst>
                                      </p:cBhvr>
                                      <p:to>
                                        <p:strVal val="visible"/>
                                      </p:to>
                                    </p:set>
                                    <p:animEffect transition="in" filter="dissolve">
                                      <p:cBhvr>
                                        <p:cTn id="7" dur="1000"/>
                                        <p:tgtEl>
                                          <p:spTgt spid="5345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34534"/>
                                        </p:tgtEl>
                                        <p:attrNameLst>
                                          <p:attrName>style.visibility</p:attrName>
                                        </p:attrNameLst>
                                      </p:cBhvr>
                                      <p:to>
                                        <p:strVal val="visible"/>
                                      </p:to>
                                    </p:set>
                                    <p:anim calcmode="lin" valueType="num">
                                      <p:cBhvr additive="base">
                                        <p:cTn id="12" dur="1000" fill="hold"/>
                                        <p:tgtEl>
                                          <p:spTgt spid="534534"/>
                                        </p:tgtEl>
                                        <p:attrNameLst>
                                          <p:attrName>ppt_x</p:attrName>
                                        </p:attrNameLst>
                                      </p:cBhvr>
                                      <p:tavLst>
                                        <p:tav tm="0">
                                          <p:val>
                                            <p:strVal val="1+#ppt_w/2"/>
                                          </p:val>
                                        </p:tav>
                                        <p:tav tm="100000">
                                          <p:val>
                                            <p:strVal val="#ppt_x"/>
                                          </p:val>
                                        </p:tav>
                                      </p:tavLst>
                                    </p:anim>
                                    <p:anim calcmode="lin" valueType="num">
                                      <p:cBhvr additive="base">
                                        <p:cTn id="13" dur="1000" fill="hold"/>
                                        <p:tgtEl>
                                          <p:spTgt spid="53453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34531">
                                            <p:txEl>
                                              <p:pRg st="0" end="0"/>
                                            </p:txEl>
                                          </p:spTgt>
                                        </p:tgtEl>
                                        <p:attrNameLst>
                                          <p:attrName>style.visibility</p:attrName>
                                        </p:attrNameLst>
                                      </p:cBhvr>
                                      <p:to>
                                        <p:strVal val="visible"/>
                                      </p:to>
                                    </p:set>
                                    <p:anim calcmode="lin" valueType="num">
                                      <p:cBhvr additive="base">
                                        <p:cTn id="16" dur="1000" fill="hold"/>
                                        <p:tgtEl>
                                          <p:spTgt spid="534531">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534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34535"/>
                                        </p:tgtEl>
                                        <p:attrNameLst>
                                          <p:attrName>style.visibility</p:attrName>
                                        </p:attrNameLst>
                                      </p:cBhvr>
                                      <p:to>
                                        <p:strVal val="visible"/>
                                      </p:to>
                                    </p:set>
                                    <p:animEffect transition="in" filter="dissolve">
                                      <p:cBhvr>
                                        <p:cTn id="22" dur="1000"/>
                                        <p:tgtEl>
                                          <p:spTgt spid="534535"/>
                                        </p:tgtEl>
                                      </p:cBhvr>
                                    </p:animEffect>
                                  </p:childTnLst>
                                </p:cTn>
                              </p:par>
                              <p:par>
                                <p:cTn id="23" presetID="9" presetClass="entr" presetSubtype="0" fill="hold" nodeType="withEffect">
                                  <p:stCondLst>
                                    <p:cond delay="0"/>
                                  </p:stCondLst>
                                  <p:childTnLst>
                                    <p:set>
                                      <p:cBhvr>
                                        <p:cTn id="24" dur="1" fill="hold">
                                          <p:stCondLst>
                                            <p:cond delay="0"/>
                                          </p:stCondLst>
                                        </p:cTn>
                                        <p:tgtEl>
                                          <p:spTgt spid="534533"/>
                                        </p:tgtEl>
                                        <p:attrNameLst>
                                          <p:attrName>style.visibility</p:attrName>
                                        </p:attrNameLst>
                                      </p:cBhvr>
                                      <p:to>
                                        <p:strVal val="visible"/>
                                      </p:to>
                                    </p:set>
                                    <p:animEffect transition="in" filter="dissolve">
                                      <p:cBhvr>
                                        <p:cTn id="25" dur="1000"/>
                                        <p:tgtEl>
                                          <p:spTgt spid="534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1" grpId="0" build="p"/>
      <p:bldP spid="534532" grpId="0"/>
      <p:bldP spid="53453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381000"/>
            <a:ext cx="7772400" cy="1143000"/>
          </a:xfrm>
        </p:spPr>
        <p:txBody>
          <a:bodyPr/>
          <a:lstStyle/>
          <a:p>
            <a:pPr eaLnBrk="1" hangingPunct="1"/>
            <a:r>
              <a:rPr lang="en-US" smtClean="0">
                <a:latin typeface="Arial" charset="0"/>
              </a:rPr>
              <a:t>How Toxic is “Toxic?”</a:t>
            </a:r>
          </a:p>
        </p:txBody>
      </p:sp>
      <p:sp>
        <p:nvSpPr>
          <p:cNvPr id="230403" name="Rectangle 3"/>
          <p:cNvSpPr>
            <a:spLocks noGrp="1" noChangeArrowheads="1"/>
          </p:cNvSpPr>
          <p:nvPr>
            <p:ph type="body" idx="1"/>
          </p:nvPr>
        </p:nvSpPr>
        <p:spPr>
          <a:xfrm>
            <a:off x="685800" y="2133600"/>
            <a:ext cx="7772400" cy="4114800"/>
          </a:xfrm>
        </p:spPr>
        <p:txBody>
          <a:bodyPr/>
          <a:lstStyle/>
          <a:p>
            <a:pPr eaLnBrk="1" hangingPunct="1">
              <a:lnSpc>
                <a:spcPct val="90000"/>
              </a:lnSpc>
              <a:defRPr/>
            </a:pPr>
            <a:r>
              <a:rPr lang="en-US" sz="2400" smtClean="0">
                <a:latin typeface="Arial" charset="0"/>
              </a:rPr>
              <a:t>Flammable</a:t>
            </a:r>
          </a:p>
          <a:p>
            <a:pPr eaLnBrk="1" hangingPunct="1">
              <a:lnSpc>
                <a:spcPct val="90000"/>
              </a:lnSpc>
              <a:defRPr/>
            </a:pPr>
            <a:r>
              <a:rPr lang="en-US" sz="2400" smtClean="0">
                <a:latin typeface="Arial" charset="0"/>
              </a:rPr>
              <a:t>Explosive</a:t>
            </a:r>
          </a:p>
          <a:p>
            <a:pPr eaLnBrk="1" hangingPunct="1">
              <a:lnSpc>
                <a:spcPct val="90000"/>
              </a:lnSpc>
              <a:defRPr/>
            </a:pPr>
            <a:r>
              <a:rPr lang="en-US" sz="2400" smtClean="0">
                <a:latin typeface="Arial" charset="0"/>
              </a:rPr>
              <a:t>Radioactive</a:t>
            </a:r>
          </a:p>
          <a:p>
            <a:pPr eaLnBrk="1" hangingPunct="1">
              <a:lnSpc>
                <a:spcPct val="90000"/>
              </a:lnSpc>
              <a:defRPr/>
            </a:pPr>
            <a:r>
              <a:rPr lang="en-US" sz="2400" smtClean="0">
                <a:latin typeface="Arial" charset="0"/>
              </a:rPr>
              <a:t>Corrosive</a:t>
            </a:r>
          </a:p>
          <a:p>
            <a:pPr eaLnBrk="1" hangingPunct="1">
              <a:lnSpc>
                <a:spcPct val="90000"/>
              </a:lnSpc>
              <a:defRPr/>
            </a:pPr>
            <a:r>
              <a:rPr lang="en-US" sz="2400" smtClean="0">
                <a:latin typeface="Arial" charset="0"/>
              </a:rPr>
              <a:t>Irritant</a:t>
            </a:r>
          </a:p>
          <a:p>
            <a:pPr eaLnBrk="1" hangingPunct="1">
              <a:lnSpc>
                <a:spcPct val="90000"/>
              </a:lnSpc>
              <a:defRPr/>
            </a:pPr>
            <a:r>
              <a:rPr lang="en-US" sz="2400" smtClean="0">
                <a:latin typeface="Arial" charset="0"/>
              </a:rPr>
              <a:t>Toxic</a:t>
            </a:r>
          </a:p>
          <a:p>
            <a:pPr lvl="1" eaLnBrk="1" hangingPunct="1">
              <a:lnSpc>
                <a:spcPct val="90000"/>
              </a:lnSpc>
              <a:defRPr/>
            </a:pPr>
            <a:r>
              <a:rPr lang="en-US" sz="2000" i="1" smtClean="0">
                <a:effectLst>
                  <a:outerShdw blurRad="38100" dist="38100" dir="2700000" algn="tl">
                    <a:srgbClr val="C0C0C0"/>
                  </a:outerShdw>
                </a:effectLst>
                <a:latin typeface="Arial" charset="0"/>
              </a:rPr>
              <a:t>Chronic toxicity</a:t>
            </a:r>
            <a:r>
              <a:rPr lang="en-US" sz="2000" smtClean="0">
                <a:latin typeface="Arial" charset="0"/>
              </a:rPr>
              <a:t>:  low doses repeated over a long period of time</a:t>
            </a:r>
          </a:p>
          <a:p>
            <a:pPr lvl="1" eaLnBrk="1" hangingPunct="1">
              <a:lnSpc>
                <a:spcPct val="90000"/>
              </a:lnSpc>
              <a:defRPr/>
            </a:pPr>
            <a:r>
              <a:rPr lang="en-US" sz="2000" i="1" smtClean="0">
                <a:effectLst>
                  <a:outerShdw blurRad="38100" dist="38100" dir="2700000" algn="tl">
                    <a:srgbClr val="C0C0C0"/>
                  </a:outerShdw>
                </a:effectLst>
                <a:latin typeface="Arial" charset="0"/>
              </a:rPr>
              <a:t>Acute toxicity</a:t>
            </a:r>
            <a:r>
              <a:rPr lang="en-US" sz="2000" i="1" smtClean="0">
                <a:latin typeface="Arial" charset="0"/>
              </a:rPr>
              <a:t>:  </a:t>
            </a:r>
            <a:r>
              <a:rPr lang="en-US" sz="2000" smtClean="0">
                <a:latin typeface="Arial" charset="0"/>
              </a:rPr>
              <a:t>immediate effect of a substance as a result of a single dose</a:t>
            </a:r>
          </a:p>
          <a:p>
            <a:pPr lvl="2" eaLnBrk="1" hangingPunct="1">
              <a:lnSpc>
                <a:spcPct val="90000"/>
              </a:lnSpc>
              <a:defRPr/>
            </a:pPr>
            <a:r>
              <a:rPr lang="en-US" sz="1800" smtClean="0">
                <a:latin typeface="Arial" charset="0"/>
              </a:rPr>
              <a:t>“Lethal Dose 50%”   LD</a:t>
            </a:r>
            <a:r>
              <a:rPr lang="en-US" sz="1800" baseline="-25000" smtClean="0">
                <a:latin typeface="Arial" charset="0"/>
              </a:rPr>
              <a:t>50</a:t>
            </a:r>
          </a:p>
        </p:txBody>
      </p:sp>
      <p:sp>
        <p:nvSpPr>
          <p:cNvPr id="86020" name="Text Box 4"/>
          <p:cNvSpPr txBox="1">
            <a:spLocks noChangeArrowheads="1"/>
          </p:cNvSpPr>
          <p:nvPr/>
        </p:nvSpPr>
        <p:spPr bwMode="auto">
          <a:xfrm>
            <a:off x="669925" y="1563688"/>
            <a:ext cx="7637463" cy="457200"/>
          </a:xfrm>
          <a:prstGeom prst="rect">
            <a:avLst/>
          </a:prstGeom>
          <a:noFill/>
          <a:ln w="9525">
            <a:noFill/>
            <a:miter lim="800000"/>
            <a:headEnd/>
            <a:tailEnd/>
          </a:ln>
        </p:spPr>
        <p:txBody>
          <a:bodyPr wrap="none">
            <a:spAutoFit/>
          </a:bodyPr>
          <a:lstStyle/>
          <a:p>
            <a:r>
              <a:rPr lang="en-US" b="1"/>
              <a:t>Chemicals may cause harm in many different ways.</a:t>
            </a:r>
          </a:p>
        </p:txBody>
      </p:sp>
      <p:pic>
        <p:nvPicPr>
          <p:cNvPr id="86021" name="Picture 6" descr="skull and cross bones"/>
          <p:cNvPicPr>
            <a:picLocks noChangeAspect="1" noChangeArrowheads="1"/>
          </p:cNvPicPr>
          <p:nvPr/>
        </p:nvPicPr>
        <p:blipFill>
          <a:blip r:embed="rId6" cstate="print"/>
          <a:srcRect/>
          <a:stretch>
            <a:fillRect/>
          </a:stretch>
        </p:blipFill>
        <p:spPr bwMode="auto">
          <a:xfrm>
            <a:off x="3733800" y="2362200"/>
            <a:ext cx="1905000" cy="1884363"/>
          </a:xfrm>
          <a:prstGeom prst="rect">
            <a:avLst/>
          </a:prstGeom>
          <a:noFill/>
          <a:ln w="9525">
            <a:noFill/>
            <a:miter lim="800000"/>
            <a:headEnd/>
            <a:tailEnd/>
          </a:ln>
        </p:spPr>
      </p:pic>
      <p:pic>
        <p:nvPicPr>
          <p:cNvPr id="230408" name="Picture 8">
            <a:hlinkClick r:id="" action="ppaction://media"/>
          </p:cNvPr>
          <p:cNvPicPr>
            <a:picLocks noRot="1" noChangeAspect="1" noChangeArrowheads="1"/>
          </p:cNvPicPr>
          <p:nvPr>
            <a:wavAudioFile r:embed="rId1" name="MSj03885210000[1].wav"/>
          </p:nvPr>
        </p:nvPicPr>
        <p:blipFill>
          <a:blip r:embed="rId7" cstate="print"/>
          <a:srcRect/>
          <a:stretch>
            <a:fillRect/>
          </a:stretch>
        </p:blipFill>
        <p:spPr bwMode="auto">
          <a:xfrm>
            <a:off x="152400" y="5105400"/>
            <a:ext cx="304800" cy="304800"/>
          </a:xfrm>
          <a:prstGeom prst="rect">
            <a:avLst/>
          </a:prstGeom>
          <a:noFill/>
          <a:ln w="9525">
            <a:noFill/>
            <a:miter lim="800000"/>
            <a:headEnd/>
            <a:tailEnd/>
          </a:ln>
        </p:spPr>
      </p:pic>
      <p:pic>
        <p:nvPicPr>
          <p:cNvPr id="230409" name="Picture 9">
            <a:hlinkClick r:id="" action="ppaction://media"/>
          </p:cNvPr>
          <p:cNvPicPr>
            <a:picLocks noRot="1" noChangeAspect="1" noChangeArrowheads="1"/>
          </p:cNvPicPr>
          <p:nvPr>
            <a:wavAudioFile r:embed="rId2" name="MSj03885180000[1].wav"/>
          </p:nvPr>
        </p:nvPicPr>
        <p:blipFill>
          <a:blip r:embed="rId7" cstate="print"/>
          <a:srcRect/>
          <a:stretch>
            <a:fillRect/>
          </a:stretch>
        </p:blipFill>
        <p:spPr bwMode="auto">
          <a:xfrm>
            <a:off x="152400" y="5562600"/>
            <a:ext cx="304800" cy="304800"/>
          </a:xfrm>
          <a:prstGeom prst="rect">
            <a:avLst/>
          </a:prstGeom>
          <a:noFill/>
          <a:ln w="9525">
            <a:noFill/>
            <a:miter lim="800000"/>
            <a:headEnd/>
            <a:tailEnd/>
          </a:ln>
        </p:spPr>
      </p:pic>
      <p:pic>
        <p:nvPicPr>
          <p:cNvPr id="230410" name="Picture 10">
            <a:hlinkClick r:id="" action="ppaction://media"/>
          </p:cNvPr>
          <p:cNvPicPr>
            <a:picLocks noRot="1" noChangeAspect="1" noChangeArrowheads="1"/>
          </p:cNvPicPr>
          <p:nvPr>
            <a:wavAudioFile r:embed="rId3" name="MSj03885170000[1].wav"/>
          </p:nvPr>
        </p:nvPicPr>
        <p:blipFill>
          <a:blip r:embed="rId7" cstate="print"/>
          <a:srcRect/>
          <a:stretch>
            <a:fillRect/>
          </a:stretch>
        </p:blipFill>
        <p:spPr bwMode="auto">
          <a:xfrm>
            <a:off x="152400" y="4648200"/>
            <a:ext cx="304800" cy="304800"/>
          </a:xfrm>
          <a:prstGeom prst="rect">
            <a:avLst/>
          </a:prstGeom>
          <a:noFill/>
          <a:ln w="9525">
            <a:noFill/>
            <a:miter lim="800000"/>
            <a:headEnd/>
            <a:tailEnd/>
          </a:ln>
        </p:spPr>
      </p:pic>
      <p:sp>
        <p:nvSpPr>
          <p:cNvPr id="86025" name="AutoShape 12">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30414" name="Picture 14" descr="smoking"/>
          <p:cNvPicPr>
            <a:picLocks noChangeAspect="1" noChangeArrowheads="1"/>
          </p:cNvPicPr>
          <p:nvPr/>
        </p:nvPicPr>
        <p:blipFill>
          <a:blip r:embed="rId9" cstate="print"/>
          <a:srcRect/>
          <a:stretch>
            <a:fillRect/>
          </a:stretch>
        </p:blipFill>
        <p:spPr bwMode="auto">
          <a:xfrm>
            <a:off x="3546475" y="2227263"/>
            <a:ext cx="3921125" cy="2214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0410"/>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30403">
                                            <p:txEl>
                                              <p:pRg st="0" end="0"/>
                                            </p:txEl>
                                          </p:spTgt>
                                        </p:tgtEl>
                                        <p:attrNameLst>
                                          <p:attrName>style.visibility</p:attrName>
                                        </p:attrNameLst>
                                      </p:cBhvr>
                                      <p:to>
                                        <p:strVal val="visible"/>
                                      </p:to>
                                    </p:set>
                                    <p:animEffect transition="in" filter="checkerboard(across)">
                                      <p:cBhvr>
                                        <p:cTn id="11" dur="500"/>
                                        <p:tgtEl>
                                          <p:spTgt spid="2304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iterate type="wd">
                                    <p:tmPct val="0"/>
                                  </p:iterate>
                                  <p:childTnLst>
                                    <p:set>
                                      <p:cBhvr>
                                        <p:cTn id="15" dur="1" fill="hold">
                                          <p:stCondLst>
                                            <p:cond delay="0"/>
                                          </p:stCondLst>
                                        </p:cTn>
                                        <p:tgtEl>
                                          <p:spTgt spid="230403">
                                            <p:txEl>
                                              <p:pRg st="1" end="1"/>
                                            </p:txEl>
                                          </p:spTgt>
                                        </p:tgtEl>
                                        <p:attrNameLst>
                                          <p:attrName>style.visibility</p:attrName>
                                        </p:attrNameLst>
                                      </p:cBhvr>
                                      <p:to>
                                        <p:strVal val="visible"/>
                                      </p:to>
                                    </p:set>
                                    <p:anim calcmode="lin" valueType="num">
                                      <p:cBhvr>
                                        <p:cTn id="16" dur="500" fill="hold"/>
                                        <p:tgtEl>
                                          <p:spTgt spid="23040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04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iterate type="wd">
                                    <p:tmPct val="0"/>
                                  </p:iterate>
                                  <p:childTnLst>
                                    <p:set>
                                      <p:cBhvr>
                                        <p:cTn id="21" dur="1" fill="hold">
                                          <p:stCondLst>
                                            <p:cond delay="0"/>
                                          </p:stCondLst>
                                        </p:cTn>
                                        <p:tgtEl>
                                          <p:spTgt spid="230403">
                                            <p:txEl>
                                              <p:pRg st="2" end="2"/>
                                            </p:txEl>
                                          </p:spTgt>
                                        </p:tgtEl>
                                        <p:attrNameLst>
                                          <p:attrName>style.visibility</p:attrName>
                                        </p:attrNameLst>
                                      </p:cBhvr>
                                      <p:to>
                                        <p:strVal val="visible"/>
                                      </p:to>
                                    </p:set>
                                    <p:anim calcmode="lin" valueType="num">
                                      <p:cBhvr>
                                        <p:cTn id="22" dur="500" fill="hold"/>
                                        <p:tgtEl>
                                          <p:spTgt spid="23040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040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iterate type="wd">
                                    <p:tmPct val="0"/>
                                  </p:iterate>
                                  <p:childTnLst>
                                    <p:set>
                                      <p:cBhvr>
                                        <p:cTn id="27" dur="1" fill="hold">
                                          <p:stCondLst>
                                            <p:cond delay="0"/>
                                          </p:stCondLst>
                                        </p:cTn>
                                        <p:tgtEl>
                                          <p:spTgt spid="230403">
                                            <p:txEl>
                                              <p:pRg st="3" end="3"/>
                                            </p:txEl>
                                          </p:spTgt>
                                        </p:tgtEl>
                                        <p:attrNameLst>
                                          <p:attrName>style.visibility</p:attrName>
                                        </p:attrNameLst>
                                      </p:cBhvr>
                                      <p:to>
                                        <p:strVal val="visible"/>
                                      </p:to>
                                    </p:set>
                                    <p:anim calcmode="lin" valueType="num">
                                      <p:cBhvr>
                                        <p:cTn id="28" dur="500" fill="hold"/>
                                        <p:tgtEl>
                                          <p:spTgt spid="23040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040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nodeType="clickEffect">
                                  <p:stCondLst>
                                    <p:cond delay="0"/>
                                  </p:stCondLst>
                                  <p:iterate type="wd">
                                    <p:tmPct val="0"/>
                                  </p:iterate>
                                  <p:childTnLst>
                                    <p:set>
                                      <p:cBhvr>
                                        <p:cTn id="33" dur="1" fill="hold">
                                          <p:stCondLst>
                                            <p:cond delay="0"/>
                                          </p:stCondLst>
                                        </p:cTn>
                                        <p:tgtEl>
                                          <p:spTgt spid="230403">
                                            <p:txEl>
                                              <p:pRg st="4" end="4"/>
                                            </p:txEl>
                                          </p:spTgt>
                                        </p:tgtEl>
                                        <p:attrNameLst>
                                          <p:attrName>style.visibility</p:attrName>
                                        </p:attrNameLst>
                                      </p:cBhvr>
                                      <p:to>
                                        <p:strVal val="visible"/>
                                      </p:to>
                                    </p:set>
                                    <p:anim calcmode="lin" valueType="num">
                                      <p:cBhvr>
                                        <p:cTn id="34" dur="500" fill="hold"/>
                                        <p:tgtEl>
                                          <p:spTgt spid="23040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0403">
                                            <p:txEl>
                                              <p:pRg st="4" end="4"/>
                                            </p:txEl>
                                          </p:spTgt>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7861" fill="hold"/>
                                        <p:tgtEl>
                                          <p:spTgt spid="230408"/>
                                        </p:tgtEl>
                                      </p:cBhvr>
                                    </p:cmd>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iterate type="wd">
                                    <p:tmPct val="0"/>
                                  </p:iterate>
                                  <p:childTnLst>
                                    <p:set>
                                      <p:cBhvr>
                                        <p:cTn id="42" dur="1" fill="hold">
                                          <p:stCondLst>
                                            <p:cond delay="0"/>
                                          </p:stCondLst>
                                        </p:cTn>
                                        <p:tgtEl>
                                          <p:spTgt spid="230403">
                                            <p:txEl>
                                              <p:pRg st="5" end="5"/>
                                            </p:txEl>
                                          </p:spTgt>
                                        </p:tgtEl>
                                        <p:attrNameLst>
                                          <p:attrName>style.visibility</p:attrName>
                                        </p:attrNameLst>
                                      </p:cBhvr>
                                      <p:to>
                                        <p:strVal val="visible"/>
                                      </p:to>
                                    </p:set>
                                    <p:anim calcmode="lin" valueType="num">
                                      <p:cBhvr>
                                        <p:cTn id="43" dur="500" fill="hold"/>
                                        <p:tgtEl>
                                          <p:spTgt spid="23040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3040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iterate type="wd">
                                    <p:tmPct val="0"/>
                                  </p:iterate>
                                  <p:childTnLst>
                                    <p:set>
                                      <p:cBhvr>
                                        <p:cTn id="48" dur="1" fill="hold">
                                          <p:stCondLst>
                                            <p:cond delay="0"/>
                                          </p:stCondLst>
                                        </p:cTn>
                                        <p:tgtEl>
                                          <p:spTgt spid="230403">
                                            <p:txEl>
                                              <p:pRg st="6" end="6"/>
                                            </p:txEl>
                                          </p:spTgt>
                                        </p:tgtEl>
                                        <p:attrNameLst>
                                          <p:attrName>style.visibility</p:attrName>
                                        </p:attrNameLst>
                                      </p:cBhvr>
                                      <p:to>
                                        <p:strVal val="visible"/>
                                      </p:to>
                                    </p:set>
                                    <p:animEffect transition="in" filter="fade">
                                      <p:cBhvr>
                                        <p:cTn id="49" dur="1000"/>
                                        <p:tgtEl>
                                          <p:spTgt spid="230403">
                                            <p:txEl>
                                              <p:pRg st="6" end="6"/>
                                            </p:txEl>
                                          </p:spTgt>
                                        </p:tgtEl>
                                      </p:cBhvr>
                                    </p:animEffect>
                                    <p:anim calcmode="lin" valueType="num">
                                      <p:cBhvr>
                                        <p:cTn id="50" dur="1000" fill="hold"/>
                                        <p:tgtEl>
                                          <p:spTgt spid="23040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0403">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1" presetClass="mediacall" presetSubtype="0" fill="hold" nodeType="afterEffect">
                                  <p:stCondLst>
                                    <p:cond delay="0"/>
                                  </p:stCondLst>
                                  <p:childTnLst>
                                    <p:cmd type="call" cmd="playFrom(0.0)">
                                      <p:cBhvr>
                                        <p:cTn id="54" dur="1" fill="hold"/>
                                        <p:tgtEl>
                                          <p:spTgt spid="230409"/>
                                        </p:tgtEl>
                                      </p:cBhvr>
                                    </p:cmd>
                                  </p:childTnLst>
                                </p:cTn>
                              </p:par>
                              <p:par>
                                <p:cTn id="55" presetID="55" presetClass="exit" presetSubtype="0" fill="hold" nodeType="withEffect">
                                  <p:stCondLst>
                                    <p:cond delay="0"/>
                                  </p:stCondLst>
                                  <p:childTnLst>
                                    <p:anim calcmode="lin" valueType="num">
                                      <p:cBhvr>
                                        <p:cTn id="56" dur="1000"/>
                                        <p:tgtEl>
                                          <p:spTgt spid="230414"/>
                                        </p:tgtEl>
                                        <p:attrNameLst>
                                          <p:attrName>ppt_w</p:attrName>
                                        </p:attrNameLst>
                                      </p:cBhvr>
                                      <p:tavLst>
                                        <p:tav tm="0">
                                          <p:val>
                                            <p:strVal val="ppt_w"/>
                                          </p:val>
                                        </p:tav>
                                        <p:tav tm="100000">
                                          <p:val>
                                            <p:strVal val="ppt_w*0.70"/>
                                          </p:val>
                                        </p:tav>
                                      </p:tavLst>
                                    </p:anim>
                                    <p:anim calcmode="lin" valueType="num">
                                      <p:cBhvr>
                                        <p:cTn id="57" dur="1000"/>
                                        <p:tgtEl>
                                          <p:spTgt spid="230414"/>
                                        </p:tgtEl>
                                        <p:attrNameLst>
                                          <p:attrName>ppt_h</p:attrName>
                                        </p:attrNameLst>
                                      </p:cBhvr>
                                      <p:tavLst>
                                        <p:tav tm="0">
                                          <p:val>
                                            <p:strVal val="ppt_h"/>
                                          </p:val>
                                        </p:tav>
                                        <p:tav tm="100000">
                                          <p:val>
                                            <p:strVal val="ppt_h"/>
                                          </p:val>
                                        </p:tav>
                                      </p:tavLst>
                                    </p:anim>
                                    <p:animEffect transition="out" filter="fade">
                                      <p:cBhvr>
                                        <p:cTn id="58" dur="1000"/>
                                        <p:tgtEl>
                                          <p:spTgt spid="230414"/>
                                        </p:tgtEl>
                                      </p:cBhvr>
                                    </p:animEffect>
                                    <p:set>
                                      <p:cBhvr>
                                        <p:cTn id="59" dur="1" fill="hold">
                                          <p:stCondLst>
                                            <p:cond delay="999"/>
                                          </p:stCondLst>
                                        </p:cTn>
                                        <p:tgtEl>
                                          <p:spTgt spid="23041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iterate type="wd">
                                    <p:tmPct val="0"/>
                                  </p:iterate>
                                  <p:childTnLst>
                                    <p:set>
                                      <p:cBhvr>
                                        <p:cTn id="63" dur="1" fill="hold">
                                          <p:stCondLst>
                                            <p:cond delay="0"/>
                                          </p:stCondLst>
                                        </p:cTn>
                                        <p:tgtEl>
                                          <p:spTgt spid="230403">
                                            <p:txEl>
                                              <p:pRg st="7" end="7"/>
                                            </p:txEl>
                                          </p:spTgt>
                                        </p:tgtEl>
                                        <p:attrNameLst>
                                          <p:attrName>style.visibility</p:attrName>
                                        </p:attrNameLst>
                                      </p:cBhvr>
                                      <p:to>
                                        <p:strVal val="visible"/>
                                      </p:to>
                                    </p:set>
                                    <p:animEffect transition="in" filter="fade">
                                      <p:cBhvr>
                                        <p:cTn id="64" dur="1000"/>
                                        <p:tgtEl>
                                          <p:spTgt spid="230403">
                                            <p:txEl>
                                              <p:pRg st="7" end="7"/>
                                            </p:txEl>
                                          </p:spTgt>
                                        </p:tgtEl>
                                      </p:cBhvr>
                                    </p:animEffect>
                                    <p:anim calcmode="lin" valueType="num">
                                      <p:cBhvr>
                                        <p:cTn id="65" dur="1000" fill="hold"/>
                                        <p:tgtEl>
                                          <p:spTgt spid="230403">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23040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iterate type="wd">
                                    <p:tmPct val="0"/>
                                  </p:iterate>
                                  <p:childTnLst>
                                    <p:set>
                                      <p:cBhvr>
                                        <p:cTn id="70" dur="1" fill="hold">
                                          <p:stCondLst>
                                            <p:cond delay="0"/>
                                          </p:stCondLst>
                                        </p:cTn>
                                        <p:tgtEl>
                                          <p:spTgt spid="230403">
                                            <p:txEl>
                                              <p:pRg st="8" end="8"/>
                                            </p:txEl>
                                          </p:spTgt>
                                        </p:tgtEl>
                                        <p:attrNameLst>
                                          <p:attrName>style.visibility</p:attrName>
                                        </p:attrNameLst>
                                      </p:cBhvr>
                                      <p:to>
                                        <p:strVal val="visible"/>
                                      </p:to>
                                    </p:set>
                                    <p:animEffect transition="in" filter="fade">
                                      <p:cBhvr>
                                        <p:cTn id="71" dur="1000"/>
                                        <p:tgtEl>
                                          <p:spTgt spid="230403">
                                            <p:txEl>
                                              <p:pRg st="8" end="8"/>
                                            </p:txEl>
                                          </p:spTgt>
                                        </p:tgtEl>
                                      </p:cBhvr>
                                    </p:animEffect>
                                    <p:anim calcmode="lin" valueType="num">
                                      <p:cBhvr>
                                        <p:cTn id="72" dur="1000" fill="hold"/>
                                        <p:tgtEl>
                                          <p:spTgt spid="230403">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23040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4" fill="hold" display="0">
                  <p:stCondLst>
                    <p:cond delay="indefinite"/>
                  </p:stCondLst>
                  <p:endCondLst>
                    <p:cond evt="onNext" delay="0">
                      <p:tgtEl>
                        <p:sldTgt/>
                      </p:tgtEl>
                    </p:cond>
                    <p:cond evt="onPrev" delay="0">
                      <p:tgtEl>
                        <p:sldTgt/>
                      </p:tgtEl>
                    </p:cond>
                    <p:cond evt="onStopAudio" delay="0">
                      <p:tgtEl>
                        <p:sldTgt/>
                      </p:tgtEl>
                    </p:cond>
                  </p:endCondLst>
                </p:cTn>
                <p:tgtEl>
                  <p:spTgt spid="230408"/>
                </p:tgtEl>
              </p:cMediaNode>
            </p:audio>
            <p:audio>
              <p:cMediaNode showWhenStopped="0">
                <p:cTn id="75" fill="hold" display="0">
                  <p:stCondLst>
                    <p:cond delay="indefinite"/>
                  </p:stCondLst>
                  <p:endCondLst>
                    <p:cond evt="onPrev" delay="0">
                      <p:tgtEl>
                        <p:sldTgt/>
                      </p:tgtEl>
                    </p:cond>
                    <p:cond evt="onStopAudio" delay="0">
                      <p:tgtEl>
                        <p:sldTgt/>
                      </p:tgtEl>
                    </p:cond>
                  </p:endCondLst>
                </p:cTn>
                <p:tgtEl>
                  <p:spTgt spid="230409"/>
                </p:tgtEl>
              </p:cMediaNode>
            </p:audio>
            <p:audio>
              <p:cMediaNode showWhenStopped="0">
                <p:cTn id="76" fill="hold" display="0">
                  <p:stCondLst>
                    <p:cond delay="indefinite"/>
                  </p:stCondLst>
                  <p:endCondLst>
                    <p:cond evt="onPrev" delay="0">
                      <p:tgtEl>
                        <p:sldTgt/>
                      </p:tgtEl>
                    </p:cond>
                    <p:cond evt="onStopAudio" delay="0">
                      <p:tgtEl>
                        <p:sldTgt/>
                      </p:tgtEl>
                    </p:cond>
                  </p:endCondLst>
                </p:cTn>
                <p:tgtEl>
                  <p:spTgt spid="2304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1981200" y="381000"/>
            <a:ext cx="5105400" cy="993775"/>
          </a:xfrm>
        </p:spPr>
        <p:txBody>
          <a:bodyPr/>
          <a:lstStyle/>
          <a:p>
            <a:pPr eaLnBrk="1" hangingPunct="1"/>
            <a:r>
              <a:rPr lang="en-US" sz="4000" b="1" i="1" smtClean="0">
                <a:latin typeface="Arial" charset="0"/>
              </a:rPr>
              <a:t>Toxicity</a:t>
            </a:r>
          </a:p>
        </p:txBody>
      </p:sp>
      <p:sp>
        <p:nvSpPr>
          <p:cNvPr id="87043" name="Rectangle 3"/>
          <p:cNvSpPr>
            <a:spLocks noGrp="1" noChangeArrowheads="1"/>
          </p:cNvSpPr>
          <p:nvPr>
            <p:ph type="subTitle" idx="1"/>
          </p:nvPr>
        </p:nvSpPr>
        <p:spPr>
          <a:xfrm>
            <a:off x="609600" y="1524000"/>
            <a:ext cx="7772400" cy="2209800"/>
          </a:xfrm>
        </p:spPr>
        <p:txBody>
          <a:bodyPr/>
          <a:lstStyle/>
          <a:p>
            <a:pPr algn="l" eaLnBrk="1" hangingPunct="1">
              <a:lnSpc>
                <a:spcPct val="80000"/>
              </a:lnSpc>
            </a:pPr>
            <a:r>
              <a:rPr lang="en-US" sz="3600" smtClean="0">
                <a:latin typeface="Arial" charset="0"/>
              </a:rPr>
              <a:t>Which is more toxic?</a:t>
            </a:r>
          </a:p>
          <a:p>
            <a:pPr algn="l" eaLnBrk="1" hangingPunct="1">
              <a:lnSpc>
                <a:spcPct val="80000"/>
              </a:lnSpc>
            </a:pPr>
            <a:endParaRPr lang="en-US" sz="36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r>
              <a:rPr lang="en-US" sz="3600" smtClean="0">
                <a:latin typeface="Arial" charset="0"/>
              </a:rPr>
              <a:t>   </a:t>
            </a:r>
          </a:p>
          <a:p>
            <a:pPr eaLnBrk="1" hangingPunct="1">
              <a:lnSpc>
                <a:spcPct val="80000"/>
              </a:lnSpc>
            </a:pPr>
            <a:endParaRPr lang="en-US" sz="1800" smtClean="0">
              <a:latin typeface="Arial" charset="0"/>
            </a:endParaRPr>
          </a:p>
        </p:txBody>
      </p:sp>
      <p:sp>
        <p:nvSpPr>
          <p:cNvPr id="87044"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87045" name="Picture 8" descr="chemicals1"/>
          <p:cNvPicPr>
            <a:picLocks noChangeAspect="1" noChangeArrowheads="1"/>
          </p:cNvPicPr>
          <p:nvPr/>
        </p:nvPicPr>
        <p:blipFill>
          <a:blip r:embed="rId4" cstate="print"/>
          <a:srcRect/>
          <a:stretch>
            <a:fillRect/>
          </a:stretch>
        </p:blipFill>
        <p:spPr bwMode="auto">
          <a:xfrm>
            <a:off x="1331913" y="2219325"/>
            <a:ext cx="6610350" cy="4638675"/>
          </a:xfrm>
          <a:prstGeom prst="rect">
            <a:avLst/>
          </a:prstGeom>
          <a:noFill/>
          <a:ln w="9525">
            <a:noFill/>
            <a:miter lim="800000"/>
            <a:headEnd/>
            <a:tailEnd/>
          </a:ln>
        </p:spPr>
      </p:pic>
      <p:sp>
        <p:nvSpPr>
          <p:cNvPr id="87046" name="Text Box 9"/>
          <p:cNvSpPr txBox="1">
            <a:spLocks noChangeArrowheads="1"/>
          </p:cNvSpPr>
          <p:nvPr/>
        </p:nvSpPr>
        <p:spPr bwMode="auto">
          <a:xfrm>
            <a:off x="0" y="6643688"/>
            <a:ext cx="3076575" cy="214312"/>
          </a:xfrm>
          <a:prstGeom prst="rect">
            <a:avLst/>
          </a:prstGeom>
          <a:noFill/>
          <a:ln w="9525">
            <a:noFill/>
            <a:miter lim="800000"/>
            <a:headEnd/>
            <a:tailEnd/>
          </a:ln>
        </p:spPr>
        <p:txBody>
          <a:bodyPr wrap="none">
            <a:spAutoFit/>
          </a:bodyPr>
          <a:lstStyle/>
          <a:p>
            <a:r>
              <a:rPr lang="en-US" sz="800">
                <a:solidFill>
                  <a:schemeClr val="bg2"/>
                </a:solidFill>
              </a:rPr>
              <a:t>http://lansce.lanl.gov/training/FST2004/images04/chemicals1.gif</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1981200" y="381000"/>
            <a:ext cx="5105400" cy="993775"/>
          </a:xfrm>
        </p:spPr>
        <p:txBody>
          <a:bodyPr/>
          <a:lstStyle/>
          <a:p>
            <a:pPr eaLnBrk="1" hangingPunct="1"/>
            <a:r>
              <a:rPr lang="en-US" sz="4000" b="1" i="1" smtClean="0">
                <a:latin typeface="Arial" charset="0"/>
              </a:rPr>
              <a:t>Toxicity</a:t>
            </a:r>
          </a:p>
        </p:txBody>
      </p:sp>
      <p:sp>
        <p:nvSpPr>
          <p:cNvPr id="88067" name="Rectangle 3"/>
          <p:cNvSpPr>
            <a:spLocks noGrp="1" noChangeArrowheads="1"/>
          </p:cNvSpPr>
          <p:nvPr>
            <p:ph type="subTitle" idx="1"/>
          </p:nvPr>
        </p:nvSpPr>
        <p:spPr>
          <a:xfrm>
            <a:off x="609600" y="1524000"/>
            <a:ext cx="7772400" cy="2209800"/>
          </a:xfrm>
        </p:spPr>
        <p:txBody>
          <a:bodyPr/>
          <a:lstStyle/>
          <a:p>
            <a:pPr algn="l" eaLnBrk="1" hangingPunct="1">
              <a:lnSpc>
                <a:spcPct val="80000"/>
              </a:lnSpc>
            </a:pPr>
            <a:r>
              <a:rPr lang="en-US" sz="3600" smtClean="0">
                <a:latin typeface="Arial" charset="0"/>
              </a:rPr>
              <a:t>Which is more toxic?</a:t>
            </a:r>
          </a:p>
          <a:p>
            <a:pPr algn="l" eaLnBrk="1" hangingPunct="1">
              <a:lnSpc>
                <a:spcPct val="80000"/>
              </a:lnSpc>
            </a:pPr>
            <a:endParaRPr lang="en-US" sz="36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endParaRPr lang="en-US" sz="1200" smtClean="0">
              <a:latin typeface="Arial" charset="0"/>
            </a:endParaRPr>
          </a:p>
          <a:p>
            <a:pPr algn="l" eaLnBrk="1" hangingPunct="1">
              <a:lnSpc>
                <a:spcPct val="80000"/>
              </a:lnSpc>
            </a:pPr>
            <a:r>
              <a:rPr lang="en-US" sz="3600" smtClean="0">
                <a:latin typeface="Arial" charset="0"/>
              </a:rPr>
              <a:t>   Chemical A:  LD</a:t>
            </a:r>
            <a:r>
              <a:rPr lang="en-US" sz="3600" baseline="-25000" smtClean="0">
                <a:latin typeface="Arial" charset="0"/>
              </a:rPr>
              <a:t>50</a:t>
            </a:r>
            <a:r>
              <a:rPr lang="en-US" sz="3600" smtClean="0">
                <a:latin typeface="Arial" charset="0"/>
              </a:rPr>
              <a:t> = 3.2 mg/kg</a:t>
            </a:r>
          </a:p>
          <a:p>
            <a:pPr algn="l" eaLnBrk="1" hangingPunct="1">
              <a:lnSpc>
                <a:spcPct val="80000"/>
              </a:lnSpc>
            </a:pPr>
            <a:r>
              <a:rPr lang="en-US" sz="3600" smtClean="0">
                <a:latin typeface="Arial" charset="0"/>
              </a:rPr>
              <a:t>   Chemical B:  LD</a:t>
            </a:r>
            <a:r>
              <a:rPr lang="en-US" sz="3600" baseline="-25000" smtClean="0">
                <a:latin typeface="Arial" charset="0"/>
              </a:rPr>
              <a:t>50</a:t>
            </a:r>
            <a:r>
              <a:rPr lang="en-US" sz="3600" smtClean="0">
                <a:latin typeface="Arial" charset="0"/>
              </a:rPr>
              <a:t> = 48 mg/kg</a:t>
            </a:r>
          </a:p>
          <a:p>
            <a:pPr eaLnBrk="1" hangingPunct="1">
              <a:lnSpc>
                <a:spcPct val="80000"/>
              </a:lnSpc>
            </a:pPr>
            <a:endParaRPr lang="en-US" sz="1800" smtClean="0">
              <a:latin typeface="Arial" charset="0"/>
            </a:endParaRPr>
          </a:p>
        </p:txBody>
      </p:sp>
      <p:sp>
        <p:nvSpPr>
          <p:cNvPr id="536580" name="Text Box 4"/>
          <p:cNvSpPr txBox="1">
            <a:spLocks noChangeArrowheads="1"/>
          </p:cNvSpPr>
          <p:nvPr/>
        </p:nvSpPr>
        <p:spPr bwMode="auto">
          <a:xfrm>
            <a:off x="533400" y="5054600"/>
            <a:ext cx="8153400" cy="1066800"/>
          </a:xfrm>
          <a:prstGeom prst="rect">
            <a:avLst/>
          </a:prstGeom>
          <a:noFill/>
          <a:ln w="9525">
            <a:noFill/>
            <a:miter lim="800000"/>
            <a:headEnd/>
            <a:tailEnd/>
          </a:ln>
        </p:spPr>
        <p:txBody>
          <a:bodyPr>
            <a:spAutoFit/>
          </a:bodyPr>
          <a:lstStyle/>
          <a:p>
            <a:pPr algn="ctr"/>
            <a:r>
              <a:rPr lang="en-US" sz="3200"/>
              <a:t>Chemical A is more toxic because less of it proves fatal to half of a given population.</a:t>
            </a:r>
          </a:p>
        </p:txBody>
      </p:sp>
      <p:pic>
        <p:nvPicPr>
          <p:cNvPr id="88069" name="Picture 5" descr="skull"/>
          <p:cNvPicPr>
            <a:picLocks noChangeAspect="1" noChangeArrowheads="1"/>
          </p:cNvPicPr>
          <p:nvPr/>
        </p:nvPicPr>
        <p:blipFill>
          <a:blip r:embed="rId3" cstate="print"/>
          <a:srcRect/>
          <a:stretch>
            <a:fillRect/>
          </a:stretch>
        </p:blipFill>
        <p:spPr bwMode="auto">
          <a:xfrm>
            <a:off x="6042025" y="990600"/>
            <a:ext cx="1806575" cy="1787525"/>
          </a:xfrm>
          <a:prstGeom prst="rect">
            <a:avLst/>
          </a:prstGeom>
          <a:noFill/>
          <a:ln w="9525">
            <a:noFill/>
            <a:miter lim="800000"/>
            <a:headEnd/>
            <a:tailEnd/>
          </a:ln>
        </p:spPr>
      </p:pic>
      <p:sp>
        <p:nvSpPr>
          <p:cNvPr id="88070"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36585" name="Picture 9" descr="respirator"/>
          <p:cNvPicPr>
            <a:picLocks noChangeAspect="1" noChangeArrowheads="1"/>
          </p:cNvPicPr>
          <p:nvPr/>
        </p:nvPicPr>
        <p:blipFill>
          <a:blip r:embed="rId5" cstate="print"/>
          <a:srcRect/>
          <a:stretch>
            <a:fillRect/>
          </a:stretch>
        </p:blipFill>
        <p:spPr bwMode="auto">
          <a:xfrm>
            <a:off x="5832475" y="650875"/>
            <a:ext cx="2514600" cy="2800350"/>
          </a:xfrm>
          <a:prstGeom prst="rect">
            <a:avLst/>
          </a:prstGeom>
          <a:noFill/>
          <a:ln w="9525">
            <a:noFill/>
            <a:miter lim="800000"/>
            <a:headEnd/>
            <a:tailEnd/>
          </a:ln>
        </p:spPr>
      </p:pic>
      <p:pic>
        <p:nvPicPr>
          <p:cNvPr id="536588" name="Picture 12" descr="MatieresToxiques"/>
          <p:cNvPicPr>
            <a:picLocks noChangeAspect="1" noChangeArrowheads="1"/>
          </p:cNvPicPr>
          <p:nvPr/>
        </p:nvPicPr>
        <p:blipFill>
          <a:blip r:embed="rId6" cstate="print"/>
          <a:srcRect/>
          <a:stretch>
            <a:fillRect/>
          </a:stretch>
        </p:blipFill>
        <p:spPr bwMode="auto">
          <a:xfrm>
            <a:off x="455613" y="206375"/>
            <a:ext cx="1195387" cy="1103313"/>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6580">
                                            <p:txEl>
                                              <p:pRg st="0" end="0"/>
                                            </p:txEl>
                                          </p:spTgt>
                                        </p:tgtEl>
                                        <p:attrNameLst>
                                          <p:attrName>style.visibility</p:attrName>
                                        </p:attrNameLst>
                                      </p:cBhvr>
                                      <p:to>
                                        <p:strVal val="visible"/>
                                      </p:to>
                                    </p:set>
                                    <p:animEffect transition="in" filter="dissolve">
                                      <p:cBhvr>
                                        <p:cTn id="7" dur="1000"/>
                                        <p:tgtEl>
                                          <p:spTgt spid="536580">
                                            <p:txEl>
                                              <p:pRg st="0" end="0"/>
                                            </p:txEl>
                                          </p:spTgt>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536585"/>
                                        </p:tgtEl>
                                      </p:cBhvr>
                                    </p:animEffect>
                                    <p:set>
                                      <p:cBhvr>
                                        <p:cTn id="11" dur="1" fill="hold">
                                          <p:stCondLst>
                                            <p:cond delay="1999"/>
                                          </p:stCondLst>
                                        </p:cTn>
                                        <p:tgtEl>
                                          <p:spTgt spid="536585"/>
                                        </p:tgtEl>
                                        <p:attrNameLst>
                                          <p:attrName>style.visibility</p:attrName>
                                        </p:attrNameLst>
                                      </p:cBhvr>
                                      <p:to>
                                        <p:strVal val="hidden"/>
                                      </p:to>
                                    </p:set>
                                  </p:childTnLst>
                                </p:cTn>
                              </p:par>
                              <p:par>
                                <p:cTn id="12" presetID="18" presetClass="exit" presetSubtype="12" fill="hold" nodeType="withEffect">
                                  <p:stCondLst>
                                    <p:cond delay="0"/>
                                  </p:stCondLst>
                                  <p:childTnLst>
                                    <p:animEffect transition="out" filter="strips(downLeft)">
                                      <p:cBhvr>
                                        <p:cTn id="13" dur="500"/>
                                        <p:tgtEl>
                                          <p:spTgt spid="536588"/>
                                        </p:tgtEl>
                                      </p:cBhvr>
                                    </p:animEffect>
                                    <p:set>
                                      <p:cBhvr>
                                        <p:cTn id="14" dur="1" fill="hold">
                                          <p:stCondLst>
                                            <p:cond delay="499"/>
                                          </p:stCondLst>
                                        </p:cTn>
                                        <p:tgtEl>
                                          <p:spTgt spid="5365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subTitle" idx="1"/>
          </p:nvPr>
        </p:nvSpPr>
        <p:spPr>
          <a:xfrm>
            <a:off x="685800" y="1447800"/>
            <a:ext cx="4876800" cy="1447800"/>
          </a:xfrm>
        </p:spPr>
        <p:txBody>
          <a:bodyPr/>
          <a:lstStyle/>
          <a:p>
            <a:pPr algn="l" eaLnBrk="1" hangingPunct="1">
              <a:lnSpc>
                <a:spcPct val="90000"/>
              </a:lnSpc>
            </a:pPr>
            <a:r>
              <a:rPr lang="en-US" smtClean="0">
                <a:latin typeface="Arial" charset="0"/>
              </a:rPr>
              <a:t>the lethal dosage for 50% of animals on which the chemical is tested</a:t>
            </a:r>
            <a:endParaRPr lang="en-US" sz="2800" smtClean="0">
              <a:latin typeface="Arial" charset="0"/>
            </a:endParaRPr>
          </a:p>
        </p:txBody>
      </p:sp>
      <p:sp>
        <p:nvSpPr>
          <p:cNvPr id="89091" name="Text Box 3"/>
          <p:cNvSpPr txBox="1">
            <a:spLocks noChangeArrowheads="1"/>
          </p:cNvSpPr>
          <p:nvPr/>
        </p:nvSpPr>
        <p:spPr bwMode="auto">
          <a:xfrm>
            <a:off x="3810000" y="609600"/>
            <a:ext cx="1241425" cy="701675"/>
          </a:xfrm>
          <a:prstGeom prst="rect">
            <a:avLst/>
          </a:prstGeom>
          <a:noFill/>
          <a:ln w="9525">
            <a:noFill/>
            <a:miter lim="800000"/>
            <a:headEnd/>
            <a:tailEnd/>
          </a:ln>
        </p:spPr>
        <p:txBody>
          <a:bodyPr wrap="none">
            <a:spAutoFit/>
          </a:bodyPr>
          <a:lstStyle/>
          <a:p>
            <a:r>
              <a:rPr lang="en-US" sz="4000" b="1" i="1">
                <a:solidFill>
                  <a:srgbClr val="0000FF"/>
                </a:solidFill>
              </a:rPr>
              <a:t>LD</a:t>
            </a:r>
            <a:r>
              <a:rPr lang="en-US" sz="4000" b="1" i="1" baseline="-25000">
                <a:solidFill>
                  <a:srgbClr val="0000FF"/>
                </a:solidFill>
              </a:rPr>
              <a:t>50</a:t>
            </a:r>
          </a:p>
        </p:txBody>
      </p:sp>
      <p:sp>
        <p:nvSpPr>
          <p:cNvPr id="535556" name="Text Box 4"/>
          <p:cNvSpPr txBox="1">
            <a:spLocks noChangeArrowheads="1"/>
          </p:cNvSpPr>
          <p:nvPr/>
        </p:nvSpPr>
        <p:spPr bwMode="auto">
          <a:xfrm>
            <a:off x="1066800" y="3048000"/>
            <a:ext cx="7245350" cy="1554163"/>
          </a:xfrm>
          <a:prstGeom prst="rect">
            <a:avLst/>
          </a:prstGeom>
          <a:noFill/>
          <a:ln w="9525">
            <a:noFill/>
            <a:miter lim="800000"/>
            <a:headEnd/>
            <a:tailEnd/>
          </a:ln>
        </p:spPr>
        <p:txBody>
          <a:bodyPr>
            <a:spAutoFit/>
          </a:bodyPr>
          <a:lstStyle/>
          <a:p>
            <a:r>
              <a:rPr lang="en-US" sz="3200"/>
              <a:t>There are various ways an LD</a:t>
            </a:r>
            <a:r>
              <a:rPr lang="en-US" sz="3200" baseline="-25000"/>
              <a:t>50</a:t>
            </a:r>
            <a:r>
              <a:rPr lang="en-US" sz="3200"/>
              <a:t> can be expressed. For example, acetone has the following LD</a:t>
            </a:r>
            <a:r>
              <a:rPr lang="en-US" sz="3200" baseline="-25000"/>
              <a:t>50</a:t>
            </a:r>
            <a:r>
              <a:rPr lang="en-US" sz="3200"/>
              <a:t>s:</a:t>
            </a:r>
          </a:p>
        </p:txBody>
      </p:sp>
      <p:sp>
        <p:nvSpPr>
          <p:cNvPr id="535557" name="Text Box 5"/>
          <p:cNvSpPr txBox="1">
            <a:spLocks noChangeArrowheads="1"/>
          </p:cNvSpPr>
          <p:nvPr/>
        </p:nvSpPr>
        <p:spPr bwMode="auto">
          <a:xfrm>
            <a:off x="1371600" y="4800600"/>
            <a:ext cx="6716713" cy="1554163"/>
          </a:xfrm>
          <a:prstGeom prst="rect">
            <a:avLst/>
          </a:prstGeom>
          <a:noFill/>
          <a:ln w="9525">
            <a:noFill/>
            <a:miter lim="800000"/>
            <a:headEnd/>
            <a:tailEnd/>
          </a:ln>
        </p:spPr>
        <p:txBody>
          <a:bodyPr wrap="none">
            <a:spAutoFit/>
          </a:bodyPr>
          <a:lstStyle/>
          <a:p>
            <a:r>
              <a:rPr lang="en-US" sz="3200"/>
              <a:t>ORL-RAT LD</a:t>
            </a:r>
            <a:r>
              <a:rPr lang="en-US" sz="3200" baseline="-25000"/>
              <a:t>50</a:t>
            </a:r>
            <a:r>
              <a:rPr lang="en-US" sz="3200"/>
              <a:t>:	5,800 mg/kg</a:t>
            </a:r>
          </a:p>
          <a:p>
            <a:r>
              <a:rPr lang="en-US" sz="3200"/>
              <a:t>IHL-RAT LD</a:t>
            </a:r>
            <a:r>
              <a:rPr lang="en-US" sz="3200" baseline="-25000"/>
              <a:t>50</a:t>
            </a:r>
            <a:r>
              <a:rPr lang="en-US" sz="3200"/>
              <a:t>:		50,100 mg/m</a:t>
            </a:r>
            <a:r>
              <a:rPr lang="en-US" sz="3200" baseline="30000"/>
              <a:t>3</a:t>
            </a:r>
            <a:r>
              <a:rPr lang="en-US" sz="3200"/>
              <a:t>-h</a:t>
            </a:r>
          </a:p>
          <a:p>
            <a:r>
              <a:rPr lang="en-US" sz="3200"/>
              <a:t>SKN-RBT LD</a:t>
            </a:r>
            <a:r>
              <a:rPr lang="en-US" sz="3200" baseline="-25000"/>
              <a:t>50</a:t>
            </a:r>
            <a:r>
              <a:rPr lang="en-US" sz="3200"/>
              <a:t>:	20 g/kg</a:t>
            </a:r>
          </a:p>
        </p:txBody>
      </p:sp>
      <p:pic>
        <p:nvPicPr>
          <p:cNvPr id="89094" name="Picture 6" descr="rat"/>
          <p:cNvPicPr>
            <a:picLocks noChangeAspect="1" noChangeArrowheads="1"/>
          </p:cNvPicPr>
          <p:nvPr/>
        </p:nvPicPr>
        <p:blipFill>
          <a:blip r:embed="rId3" cstate="print"/>
          <a:srcRect/>
          <a:stretch>
            <a:fillRect/>
          </a:stretch>
        </p:blipFill>
        <p:spPr bwMode="auto">
          <a:xfrm>
            <a:off x="5943600" y="1447800"/>
            <a:ext cx="2362200" cy="1252538"/>
          </a:xfrm>
          <a:prstGeom prst="rect">
            <a:avLst/>
          </a:prstGeom>
          <a:noFill/>
          <a:ln w="9525">
            <a:noFill/>
            <a:miter lim="800000"/>
            <a:headEnd/>
            <a:tailEnd/>
          </a:ln>
        </p:spPr>
      </p:pic>
      <p:sp>
        <p:nvSpPr>
          <p:cNvPr id="89095"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9096" name="Rectangle 8">
            <a:hlinkClick r:id="rId5" tooltip="Wikipedia -  Median Lethal Dose"/>
          </p:cNvPr>
          <p:cNvSpPr>
            <a:spLocks noChangeArrowheads="1"/>
          </p:cNvSpPr>
          <p:nvPr/>
        </p:nvSpPr>
        <p:spPr bwMode="auto">
          <a:xfrm>
            <a:off x="3786188" y="676275"/>
            <a:ext cx="1233487" cy="665163"/>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5556">
                                            <p:txEl>
                                              <p:pRg st="0" end="0"/>
                                            </p:txEl>
                                          </p:spTgt>
                                        </p:tgtEl>
                                        <p:attrNameLst>
                                          <p:attrName>style.visibility</p:attrName>
                                        </p:attrNameLst>
                                      </p:cBhvr>
                                      <p:to>
                                        <p:strVal val="visible"/>
                                      </p:to>
                                    </p:set>
                                    <p:anim calcmode="lin" valueType="num">
                                      <p:cBhvr additive="base">
                                        <p:cTn id="7" dur="1000" fill="hold"/>
                                        <p:tgtEl>
                                          <p:spTgt spid="53555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355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35557">
                                            <p:txEl>
                                              <p:pRg st="0" end="0"/>
                                            </p:txEl>
                                          </p:spTgt>
                                        </p:tgtEl>
                                        <p:attrNameLst>
                                          <p:attrName>style.visibility</p:attrName>
                                        </p:attrNameLst>
                                      </p:cBhvr>
                                      <p:to>
                                        <p:strVal val="visible"/>
                                      </p:to>
                                    </p:set>
                                    <p:animEffect transition="in" filter="dissolve">
                                      <p:cBhvr>
                                        <p:cTn id="13" dur="1000"/>
                                        <p:tgtEl>
                                          <p:spTgt spid="535557">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35557">
                                            <p:txEl>
                                              <p:pRg st="1" end="1"/>
                                            </p:txEl>
                                          </p:spTgt>
                                        </p:tgtEl>
                                        <p:attrNameLst>
                                          <p:attrName>style.visibility</p:attrName>
                                        </p:attrNameLst>
                                      </p:cBhvr>
                                      <p:to>
                                        <p:strVal val="visible"/>
                                      </p:to>
                                    </p:set>
                                    <p:animEffect transition="in" filter="dissolve">
                                      <p:cBhvr>
                                        <p:cTn id="16" dur="1000"/>
                                        <p:tgtEl>
                                          <p:spTgt spid="535557">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35557">
                                            <p:txEl>
                                              <p:pRg st="2" end="2"/>
                                            </p:txEl>
                                          </p:spTgt>
                                        </p:tgtEl>
                                        <p:attrNameLst>
                                          <p:attrName>style.visibility</p:attrName>
                                        </p:attrNameLst>
                                      </p:cBhvr>
                                      <p:to>
                                        <p:strVal val="visible"/>
                                      </p:to>
                                    </p:set>
                                    <p:animEffect transition="in" filter="dissolve">
                                      <p:cBhvr>
                                        <p:cTn id="19" dur="1000"/>
                                        <p:tgtEl>
                                          <p:spTgt spid="5355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6"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381000"/>
            <a:ext cx="7772400" cy="1143000"/>
          </a:xfrm>
        </p:spPr>
        <p:txBody>
          <a:bodyPr/>
          <a:lstStyle/>
          <a:p>
            <a:pPr eaLnBrk="1" hangingPunct="1"/>
            <a:r>
              <a:rPr lang="en-US" smtClean="0">
                <a:latin typeface="Arial" charset="0"/>
              </a:rPr>
              <a:t>Knowledge = Safety</a:t>
            </a:r>
          </a:p>
        </p:txBody>
      </p:sp>
      <p:sp>
        <p:nvSpPr>
          <p:cNvPr id="90115" name="Rectangle 3"/>
          <p:cNvSpPr>
            <a:spLocks noGrp="1" noChangeArrowheads="1"/>
          </p:cNvSpPr>
          <p:nvPr>
            <p:ph type="body" idx="1"/>
          </p:nvPr>
        </p:nvSpPr>
        <p:spPr>
          <a:xfrm>
            <a:off x="685800" y="1524000"/>
            <a:ext cx="7010400" cy="4114800"/>
          </a:xfrm>
        </p:spPr>
        <p:txBody>
          <a:bodyPr/>
          <a:lstStyle/>
          <a:p>
            <a:pPr eaLnBrk="1" hangingPunct="1">
              <a:lnSpc>
                <a:spcPct val="90000"/>
              </a:lnSpc>
            </a:pPr>
            <a:r>
              <a:rPr lang="en-US" sz="2800" smtClean="0">
                <a:solidFill>
                  <a:srgbClr val="339933"/>
                </a:solidFill>
                <a:latin typeface="Arial" charset="0"/>
              </a:rPr>
              <a:t>Material Safety Data Sheet (MSDS)</a:t>
            </a:r>
            <a:r>
              <a:rPr lang="en-US" sz="2800" smtClean="0">
                <a:latin typeface="Arial" charset="0"/>
              </a:rPr>
              <a:t> </a:t>
            </a:r>
          </a:p>
          <a:p>
            <a:pPr lvl="1" eaLnBrk="1" hangingPunct="1">
              <a:lnSpc>
                <a:spcPct val="90000"/>
              </a:lnSpc>
            </a:pPr>
            <a:r>
              <a:rPr lang="en-US" sz="2400" smtClean="0">
                <a:latin typeface="Arial" charset="0"/>
              </a:rPr>
              <a:t>Lists hazards, special handling instructions, and risks associated with a material.  Supplied by manufacturer.</a:t>
            </a:r>
          </a:p>
          <a:p>
            <a:pPr eaLnBrk="1" hangingPunct="1">
              <a:lnSpc>
                <a:spcPct val="90000"/>
              </a:lnSpc>
            </a:pPr>
            <a:r>
              <a:rPr lang="en-US" sz="2800" smtClean="0">
                <a:solidFill>
                  <a:srgbClr val="CC0000"/>
                </a:solidFill>
                <a:latin typeface="Arial" charset="0"/>
              </a:rPr>
              <a:t>Acute Exposure</a:t>
            </a:r>
            <a:r>
              <a:rPr lang="en-US" sz="2800" smtClean="0">
                <a:latin typeface="Arial" charset="0"/>
              </a:rPr>
              <a:t> </a:t>
            </a:r>
          </a:p>
          <a:p>
            <a:pPr lvl="1" eaLnBrk="1" hangingPunct="1">
              <a:lnSpc>
                <a:spcPct val="90000"/>
              </a:lnSpc>
            </a:pPr>
            <a:r>
              <a:rPr lang="en-US" sz="2400" smtClean="0">
                <a:latin typeface="Arial" charset="0"/>
              </a:rPr>
              <a:t>Single episode can cause great damage</a:t>
            </a:r>
          </a:p>
          <a:p>
            <a:pPr eaLnBrk="1" hangingPunct="1">
              <a:lnSpc>
                <a:spcPct val="90000"/>
              </a:lnSpc>
            </a:pPr>
            <a:r>
              <a:rPr lang="en-US" sz="2800" smtClean="0">
                <a:solidFill>
                  <a:srgbClr val="CC0000"/>
                </a:solidFill>
                <a:latin typeface="Arial" charset="0"/>
              </a:rPr>
              <a:t>Chronic Exposure</a:t>
            </a:r>
          </a:p>
          <a:p>
            <a:pPr lvl="1" eaLnBrk="1" hangingPunct="1">
              <a:lnSpc>
                <a:spcPct val="90000"/>
              </a:lnSpc>
            </a:pPr>
            <a:r>
              <a:rPr lang="en-US" sz="2400" smtClean="0">
                <a:latin typeface="Arial" charset="0"/>
              </a:rPr>
              <a:t>Many episodes over a period of time cause damage</a:t>
            </a:r>
          </a:p>
          <a:p>
            <a:pPr lvl="2" eaLnBrk="1" hangingPunct="1">
              <a:lnSpc>
                <a:spcPct val="90000"/>
              </a:lnSpc>
            </a:pPr>
            <a:r>
              <a:rPr lang="en-US" sz="2000" smtClean="0">
                <a:solidFill>
                  <a:schemeClr val="accent2"/>
                </a:solidFill>
                <a:latin typeface="Arial" charset="0"/>
              </a:rPr>
              <a:t>Carcinogen</a:t>
            </a:r>
            <a:r>
              <a:rPr lang="en-US" sz="2000" smtClean="0">
                <a:latin typeface="Arial" charset="0"/>
              </a:rPr>
              <a:t> – causes cancer</a:t>
            </a:r>
          </a:p>
          <a:p>
            <a:pPr lvl="2" eaLnBrk="1" hangingPunct="1">
              <a:lnSpc>
                <a:spcPct val="90000"/>
              </a:lnSpc>
            </a:pPr>
            <a:r>
              <a:rPr lang="en-US" sz="2000" smtClean="0">
                <a:solidFill>
                  <a:schemeClr val="accent2"/>
                </a:solidFill>
                <a:latin typeface="Arial" charset="0"/>
              </a:rPr>
              <a:t>Mutagen</a:t>
            </a:r>
            <a:r>
              <a:rPr lang="en-US" sz="2000" smtClean="0">
                <a:latin typeface="Arial" charset="0"/>
              </a:rPr>
              <a:t> – causes mutations (genetic defects)</a:t>
            </a:r>
          </a:p>
          <a:p>
            <a:pPr lvl="2" eaLnBrk="1" hangingPunct="1">
              <a:lnSpc>
                <a:spcPct val="90000"/>
              </a:lnSpc>
            </a:pPr>
            <a:r>
              <a:rPr lang="en-US" sz="2000" smtClean="0">
                <a:solidFill>
                  <a:schemeClr val="accent2"/>
                </a:solidFill>
                <a:latin typeface="Arial" charset="0"/>
              </a:rPr>
              <a:t>Tetragen</a:t>
            </a:r>
            <a:r>
              <a:rPr lang="en-US" sz="2000" smtClean="0">
                <a:latin typeface="Arial" charset="0"/>
              </a:rPr>
              <a:t> – causes birth defects</a:t>
            </a:r>
          </a:p>
          <a:p>
            <a:pPr lvl="2" eaLnBrk="1" hangingPunct="1">
              <a:lnSpc>
                <a:spcPct val="90000"/>
              </a:lnSpc>
            </a:pPr>
            <a:r>
              <a:rPr lang="en-US" sz="2000" smtClean="0">
                <a:solidFill>
                  <a:schemeClr val="accent2"/>
                </a:solidFill>
                <a:latin typeface="Arial" charset="0"/>
              </a:rPr>
              <a:t>Neurotoxin</a:t>
            </a:r>
            <a:r>
              <a:rPr lang="en-US" sz="2000" smtClean="0">
                <a:latin typeface="Arial" charset="0"/>
              </a:rPr>
              <a:t> – severely poisonous and toxic</a:t>
            </a:r>
            <a:endParaRPr lang="en-US" sz="2000" baseline="-25000" smtClean="0">
              <a:latin typeface="Arial" charset="0"/>
            </a:endParaRPr>
          </a:p>
        </p:txBody>
      </p:sp>
      <p:sp>
        <p:nvSpPr>
          <p:cNvPr id="90116"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advTm="3968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2514600" y="1143000"/>
            <a:ext cx="4038600" cy="1066800"/>
          </a:xfrm>
        </p:spPr>
        <p:txBody>
          <a:bodyPr/>
          <a:lstStyle/>
          <a:p>
            <a:pPr eaLnBrk="1" hangingPunct="1"/>
            <a:r>
              <a:rPr lang="en-US" b="1" i="1" smtClean="0">
                <a:latin typeface="Arial" charset="0"/>
              </a:rPr>
              <a:t>Science</a:t>
            </a:r>
          </a:p>
        </p:txBody>
      </p:sp>
      <p:pic>
        <p:nvPicPr>
          <p:cNvPr id="91139" name="Picture 3" descr="beakers"/>
          <p:cNvPicPr>
            <a:picLocks noChangeAspect="1" noChangeArrowheads="1"/>
          </p:cNvPicPr>
          <p:nvPr/>
        </p:nvPicPr>
        <p:blipFill>
          <a:blip r:embed="rId3" cstate="print"/>
          <a:srcRect/>
          <a:stretch>
            <a:fillRect/>
          </a:stretch>
        </p:blipFill>
        <p:spPr bwMode="auto">
          <a:xfrm>
            <a:off x="2667000" y="2362200"/>
            <a:ext cx="3657600" cy="3657600"/>
          </a:xfrm>
          <a:prstGeom prst="rect">
            <a:avLst/>
          </a:prstGeom>
          <a:noFill/>
          <a:ln w="9525">
            <a:solidFill>
              <a:srgbClr val="94DC94"/>
            </a:solidFill>
            <a:miter lim="800000"/>
            <a:headEnd/>
            <a:tailEnd/>
          </a:ln>
        </p:spPr>
      </p:pic>
      <p:sp>
        <p:nvSpPr>
          <p:cNvPr id="91140"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63266" name="Text Box 2"/>
          <p:cNvSpPr txBox="1">
            <a:spLocks noChangeArrowheads="1"/>
          </p:cNvSpPr>
          <p:nvPr/>
        </p:nvSpPr>
        <p:spPr bwMode="auto">
          <a:xfrm>
            <a:off x="1143000" y="2362200"/>
            <a:ext cx="7086600" cy="1701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Arial Black" pitchFamily="34" charset="0"/>
              </a:rPr>
              <a:t>Basic research leads us to a greater understanding of how the natural world operates.</a:t>
            </a:r>
            <a:endParaRPr lang="en-US">
              <a:solidFill>
                <a:srgbClr val="FFF30A"/>
              </a:solidFill>
              <a:latin typeface="Times"/>
            </a:endParaRPr>
          </a:p>
        </p:txBody>
      </p:sp>
      <p:pic>
        <p:nvPicPr>
          <p:cNvPr id="1163267" name="Picture 3" descr="microscope"/>
          <p:cNvPicPr>
            <a:picLocks noChangeAspect="1" noChangeArrowheads="1"/>
          </p:cNvPicPr>
          <p:nvPr/>
        </p:nvPicPr>
        <p:blipFill>
          <a:blip r:embed="rId3" cstate="print"/>
          <a:srcRect/>
          <a:stretch>
            <a:fillRect/>
          </a:stretch>
        </p:blipFill>
        <p:spPr bwMode="auto">
          <a:xfrm>
            <a:off x="3436938" y="4365625"/>
            <a:ext cx="2255837" cy="1782763"/>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0"/>
                                  </p:stCondLst>
                                  <p:iterate type="lt">
                                    <p:tmPct val="5000"/>
                                  </p:iterate>
                                  <p:childTnLst>
                                    <p:set>
                                      <p:cBhvr>
                                        <p:cTn id="6" dur="1" fill="hold">
                                          <p:stCondLst>
                                            <p:cond delay="0"/>
                                          </p:stCondLst>
                                        </p:cTn>
                                        <p:tgtEl>
                                          <p:spTgt spid="1163267"/>
                                        </p:tgtEl>
                                        <p:attrNameLst>
                                          <p:attrName>style.visibility</p:attrName>
                                        </p:attrNameLst>
                                      </p:cBhvr>
                                      <p:to>
                                        <p:strVal val="visible"/>
                                      </p:to>
                                    </p:set>
                                    <p:anim calcmode="lin" valueType="num">
                                      <p:cBhvr>
                                        <p:cTn id="7" dur="1000" fill="hold"/>
                                        <p:tgtEl>
                                          <p:spTgt spid="1163267"/>
                                        </p:tgtEl>
                                        <p:attrNameLst>
                                          <p:attrName>ppt_w</p:attrName>
                                        </p:attrNameLst>
                                      </p:cBhvr>
                                      <p:tavLst>
                                        <p:tav tm="0">
                                          <p:val>
                                            <p:fltVal val="0"/>
                                          </p:val>
                                        </p:tav>
                                        <p:tav tm="100000">
                                          <p:val>
                                            <p:strVal val="#ppt_w"/>
                                          </p:val>
                                        </p:tav>
                                      </p:tavLst>
                                    </p:anim>
                                    <p:anim calcmode="lin" valueType="num">
                                      <p:cBhvr>
                                        <p:cTn id="8" dur="1000" fill="hold"/>
                                        <p:tgtEl>
                                          <p:spTgt spid="1163267"/>
                                        </p:tgtEl>
                                        <p:attrNameLst>
                                          <p:attrName>ppt_h</p:attrName>
                                        </p:attrNameLst>
                                      </p:cBhvr>
                                      <p:tavLst>
                                        <p:tav tm="0">
                                          <p:val>
                                            <p:fltVal val="0"/>
                                          </p:val>
                                        </p:tav>
                                        <p:tav tm="100000">
                                          <p:val>
                                            <p:strVal val="#ppt_h"/>
                                          </p:val>
                                        </p:tav>
                                      </p:tavLst>
                                    </p:anim>
                                    <p:anim calcmode="lin" valueType="num">
                                      <p:cBhvr>
                                        <p:cTn id="9" dur="1000" fill="hold"/>
                                        <p:tgtEl>
                                          <p:spTgt spid="1163267"/>
                                        </p:tgtEl>
                                        <p:attrNameLst>
                                          <p:attrName>style.rotation</p:attrName>
                                        </p:attrNameLst>
                                      </p:cBhvr>
                                      <p:tavLst>
                                        <p:tav tm="0">
                                          <p:val>
                                            <p:fltVal val="90"/>
                                          </p:val>
                                        </p:tav>
                                        <p:tav tm="100000">
                                          <p:val>
                                            <p:fltVal val="0"/>
                                          </p:val>
                                        </p:tav>
                                      </p:tavLst>
                                    </p:anim>
                                    <p:animEffect transition="in" filter="fade">
                                      <p:cBhvr>
                                        <p:cTn id="10" dur="1000"/>
                                        <p:tgtEl>
                                          <p:spTgt spid="1163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263" name="Rectangle 135"/>
          <p:cNvSpPr>
            <a:spLocks noChangeArrowheads="1"/>
          </p:cNvSpPr>
          <p:nvPr/>
        </p:nvSpPr>
        <p:spPr bwMode="auto">
          <a:xfrm>
            <a:off x="2298700" y="627063"/>
            <a:ext cx="3789363" cy="1149350"/>
          </a:xfrm>
          <a:prstGeom prst="rect">
            <a:avLst/>
          </a:prstGeom>
          <a:noFill/>
          <a:ln w="9525">
            <a:solidFill>
              <a:schemeClr val="tx1"/>
            </a:solidFill>
            <a:miter lim="800000"/>
            <a:headEnd/>
            <a:tailEnd/>
          </a:ln>
        </p:spPr>
        <p:txBody>
          <a:bodyPr wrap="none" anchor="ctr"/>
          <a:lstStyle/>
          <a:p>
            <a:endParaRPr lang="en-US"/>
          </a:p>
        </p:txBody>
      </p:sp>
      <p:sp>
        <p:nvSpPr>
          <p:cNvPr id="36867" name="Rectangle 2"/>
          <p:cNvSpPr>
            <a:spLocks noChangeArrowheads="1"/>
          </p:cNvSpPr>
          <p:nvPr/>
        </p:nvSpPr>
        <p:spPr bwMode="auto">
          <a:xfrm>
            <a:off x="1295400" y="1981200"/>
            <a:ext cx="381000" cy="533400"/>
          </a:xfrm>
          <a:prstGeom prst="rect">
            <a:avLst/>
          </a:prstGeom>
          <a:noFill/>
          <a:ln w="9525">
            <a:solidFill>
              <a:schemeClr val="tx1"/>
            </a:solidFill>
            <a:miter lim="800000"/>
            <a:headEnd/>
            <a:tailEnd/>
          </a:ln>
        </p:spPr>
        <p:txBody>
          <a:bodyPr wrap="none" anchor="ctr"/>
          <a:lstStyle/>
          <a:p>
            <a:pPr algn="ctr"/>
            <a:r>
              <a:rPr lang="en-US" sz="1400" b="1"/>
              <a:t>Li</a:t>
            </a:r>
            <a:endParaRPr lang="en-US" sz="1000"/>
          </a:p>
          <a:p>
            <a:pPr algn="ctr"/>
            <a:endParaRPr lang="en-US" sz="1000"/>
          </a:p>
          <a:p>
            <a:pPr algn="ctr"/>
            <a:r>
              <a:rPr lang="en-US" sz="1000"/>
              <a:t>3</a:t>
            </a:r>
            <a:endParaRPr lang="en-US" sz="1000" baseline="30000"/>
          </a:p>
        </p:txBody>
      </p:sp>
      <p:sp>
        <p:nvSpPr>
          <p:cNvPr id="36868" name="Rectangle 3"/>
          <p:cNvSpPr>
            <a:spLocks noChangeArrowheads="1"/>
          </p:cNvSpPr>
          <p:nvPr/>
        </p:nvSpPr>
        <p:spPr bwMode="auto">
          <a:xfrm>
            <a:off x="7391400" y="1143000"/>
            <a:ext cx="381000" cy="533400"/>
          </a:xfrm>
          <a:prstGeom prst="rect">
            <a:avLst/>
          </a:prstGeom>
          <a:noFill/>
          <a:ln w="9525">
            <a:solidFill>
              <a:schemeClr val="tx1"/>
            </a:solidFill>
            <a:miter lim="800000"/>
            <a:headEnd/>
            <a:tailEnd/>
          </a:ln>
        </p:spPr>
        <p:txBody>
          <a:bodyPr wrap="none" anchor="ctr"/>
          <a:lstStyle/>
          <a:p>
            <a:pPr algn="ctr"/>
            <a:r>
              <a:rPr lang="en-US" sz="1400" b="1"/>
              <a:t>H</a:t>
            </a:r>
            <a:endParaRPr lang="en-US" sz="1000"/>
          </a:p>
          <a:p>
            <a:pPr algn="ctr"/>
            <a:endParaRPr lang="en-US" sz="1000"/>
          </a:p>
          <a:p>
            <a:pPr algn="ctr"/>
            <a:r>
              <a:rPr lang="en-US" sz="1000"/>
              <a:t>1</a:t>
            </a:r>
            <a:endParaRPr lang="en-US" sz="1000" baseline="30000"/>
          </a:p>
        </p:txBody>
      </p:sp>
      <p:sp>
        <p:nvSpPr>
          <p:cNvPr id="36869" name="Rectangle 4"/>
          <p:cNvSpPr>
            <a:spLocks noChangeArrowheads="1"/>
          </p:cNvSpPr>
          <p:nvPr/>
        </p:nvSpPr>
        <p:spPr bwMode="auto">
          <a:xfrm>
            <a:off x="7772400" y="1143000"/>
            <a:ext cx="381000" cy="533400"/>
          </a:xfrm>
          <a:prstGeom prst="rect">
            <a:avLst/>
          </a:prstGeom>
          <a:noFill/>
          <a:ln w="9525">
            <a:solidFill>
              <a:schemeClr val="tx1"/>
            </a:solidFill>
            <a:miter lim="800000"/>
            <a:headEnd/>
            <a:tailEnd/>
          </a:ln>
        </p:spPr>
        <p:txBody>
          <a:bodyPr wrap="none" anchor="ctr"/>
          <a:lstStyle/>
          <a:p>
            <a:pPr algn="ctr"/>
            <a:r>
              <a:rPr lang="en-US" sz="1400" b="1"/>
              <a:t>He</a:t>
            </a:r>
            <a:endParaRPr lang="en-US" sz="1000"/>
          </a:p>
          <a:p>
            <a:pPr algn="ctr"/>
            <a:endParaRPr lang="en-US" sz="1000"/>
          </a:p>
          <a:p>
            <a:pPr algn="ctr"/>
            <a:r>
              <a:rPr lang="en-US" sz="1000"/>
              <a:t>2</a:t>
            </a:r>
            <a:endParaRPr lang="en-US" sz="1000" baseline="30000"/>
          </a:p>
        </p:txBody>
      </p:sp>
      <p:sp>
        <p:nvSpPr>
          <p:cNvPr id="36870" name="Rectangle 5"/>
          <p:cNvSpPr>
            <a:spLocks noChangeArrowheads="1"/>
          </p:cNvSpPr>
          <p:nvPr/>
        </p:nvSpPr>
        <p:spPr bwMode="auto">
          <a:xfrm>
            <a:off x="6248400" y="1981200"/>
            <a:ext cx="381000" cy="533400"/>
          </a:xfrm>
          <a:prstGeom prst="rect">
            <a:avLst/>
          </a:prstGeom>
          <a:noFill/>
          <a:ln w="9525">
            <a:solidFill>
              <a:schemeClr val="tx1"/>
            </a:solidFill>
            <a:miter lim="800000"/>
            <a:headEnd/>
            <a:tailEnd/>
          </a:ln>
        </p:spPr>
        <p:txBody>
          <a:bodyPr wrap="none" anchor="ctr"/>
          <a:lstStyle/>
          <a:p>
            <a:pPr algn="ctr"/>
            <a:r>
              <a:rPr lang="en-US" sz="1400" b="1"/>
              <a:t>C</a:t>
            </a:r>
            <a:endParaRPr lang="en-US" sz="1000"/>
          </a:p>
          <a:p>
            <a:pPr algn="ctr"/>
            <a:endParaRPr lang="en-US" sz="1000"/>
          </a:p>
          <a:p>
            <a:pPr algn="ctr"/>
            <a:r>
              <a:rPr lang="en-US" sz="1000"/>
              <a:t>6</a:t>
            </a:r>
            <a:endParaRPr lang="en-US" sz="1000" baseline="30000"/>
          </a:p>
        </p:txBody>
      </p:sp>
      <p:sp>
        <p:nvSpPr>
          <p:cNvPr id="36871" name="Rectangle 6"/>
          <p:cNvSpPr>
            <a:spLocks noChangeArrowheads="1"/>
          </p:cNvSpPr>
          <p:nvPr/>
        </p:nvSpPr>
        <p:spPr bwMode="auto">
          <a:xfrm>
            <a:off x="6629400" y="1981200"/>
            <a:ext cx="381000" cy="533400"/>
          </a:xfrm>
          <a:prstGeom prst="rect">
            <a:avLst/>
          </a:prstGeom>
          <a:noFill/>
          <a:ln w="9525">
            <a:solidFill>
              <a:schemeClr val="tx1"/>
            </a:solidFill>
            <a:miter lim="800000"/>
            <a:headEnd/>
            <a:tailEnd/>
          </a:ln>
        </p:spPr>
        <p:txBody>
          <a:bodyPr wrap="none" anchor="ctr"/>
          <a:lstStyle/>
          <a:p>
            <a:pPr algn="ctr"/>
            <a:r>
              <a:rPr lang="en-US" sz="1400" b="1"/>
              <a:t>N</a:t>
            </a:r>
            <a:endParaRPr lang="en-US" sz="1000"/>
          </a:p>
          <a:p>
            <a:pPr algn="ctr"/>
            <a:endParaRPr lang="en-US" sz="1000"/>
          </a:p>
          <a:p>
            <a:pPr algn="ctr"/>
            <a:r>
              <a:rPr lang="en-US" sz="1000"/>
              <a:t>7</a:t>
            </a:r>
            <a:endParaRPr lang="en-US" sz="1000" baseline="30000"/>
          </a:p>
        </p:txBody>
      </p:sp>
      <p:sp>
        <p:nvSpPr>
          <p:cNvPr id="36872" name="Rectangle 7"/>
          <p:cNvSpPr>
            <a:spLocks noChangeArrowheads="1"/>
          </p:cNvSpPr>
          <p:nvPr/>
        </p:nvSpPr>
        <p:spPr bwMode="auto">
          <a:xfrm>
            <a:off x="7010400" y="1981200"/>
            <a:ext cx="381000" cy="533400"/>
          </a:xfrm>
          <a:prstGeom prst="rect">
            <a:avLst/>
          </a:prstGeom>
          <a:noFill/>
          <a:ln w="9525">
            <a:solidFill>
              <a:schemeClr val="tx1"/>
            </a:solidFill>
            <a:miter lim="800000"/>
            <a:headEnd/>
            <a:tailEnd/>
          </a:ln>
        </p:spPr>
        <p:txBody>
          <a:bodyPr wrap="none" anchor="ctr"/>
          <a:lstStyle/>
          <a:p>
            <a:pPr algn="ctr"/>
            <a:r>
              <a:rPr lang="en-US" sz="1400" b="1"/>
              <a:t>O</a:t>
            </a:r>
            <a:endParaRPr lang="en-US" sz="1000"/>
          </a:p>
          <a:p>
            <a:pPr algn="ctr"/>
            <a:endParaRPr lang="en-US" sz="1000"/>
          </a:p>
          <a:p>
            <a:pPr algn="ctr"/>
            <a:r>
              <a:rPr lang="en-US" sz="1000"/>
              <a:t>8</a:t>
            </a:r>
            <a:endParaRPr lang="en-US" sz="1000" baseline="30000"/>
          </a:p>
        </p:txBody>
      </p:sp>
      <p:sp>
        <p:nvSpPr>
          <p:cNvPr id="36873" name="Rectangle 8"/>
          <p:cNvSpPr>
            <a:spLocks noChangeArrowheads="1"/>
          </p:cNvSpPr>
          <p:nvPr/>
        </p:nvSpPr>
        <p:spPr bwMode="auto">
          <a:xfrm>
            <a:off x="7391400" y="1981200"/>
            <a:ext cx="381000" cy="533400"/>
          </a:xfrm>
          <a:prstGeom prst="rect">
            <a:avLst/>
          </a:prstGeom>
          <a:noFill/>
          <a:ln w="9525">
            <a:solidFill>
              <a:schemeClr val="tx1"/>
            </a:solidFill>
            <a:miter lim="800000"/>
            <a:headEnd/>
            <a:tailEnd/>
          </a:ln>
        </p:spPr>
        <p:txBody>
          <a:bodyPr wrap="none" anchor="ctr"/>
          <a:lstStyle/>
          <a:p>
            <a:pPr algn="ctr"/>
            <a:r>
              <a:rPr lang="en-US" sz="1400" b="1"/>
              <a:t>F</a:t>
            </a:r>
            <a:endParaRPr lang="en-US" sz="1000"/>
          </a:p>
          <a:p>
            <a:pPr algn="ctr"/>
            <a:endParaRPr lang="en-US" sz="1000"/>
          </a:p>
          <a:p>
            <a:pPr algn="ctr"/>
            <a:r>
              <a:rPr lang="en-US" sz="1000"/>
              <a:t>9</a:t>
            </a:r>
            <a:endParaRPr lang="en-US" sz="1000" baseline="30000"/>
          </a:p>
        </p:txBody>
      </p:sp>
      <p:sp>
        <p:nvSpPr>
          <p:cNvPr id="36874" name="Rectangle 9"/>
          <p:cNvSpPr>
            <a:spLocks noChangeArrowheads="1"/>
          </p:cNvSpPr>
          <p:nvPr/>
        </p:nvSpPr>
        <p:spPr bwMode="auto">
          <a:xfrm>
            <a:off x="7772400" y="1981200"/>
            <a:ext cx="381000" cy="533400"/>
          </a:xfrm>
          <a:prstGeom prst="rect">
            <a:avLst/>
          </a:prstGeom>
          <a:noFill/>
          <a:ln w="9525">
            <a:solidFill>
              <a:schemeClr val="tx1"/>
            </a:solidFill>
            <a:miter lim="800000"/>
            <a:headEnd/>
            <a:tailEnd/>
          </a:ln>
        </p:spPr>
        <p:txBody>
          <a:bodyPr wrap="none" anchor="ctr"/>
          <a:lstStyle/>
          <a:p>
            <a:pPr algn="ctr"/>
            <a:r>
              <a:rPr lang="en-US" sz="1400" b="1"/>
              <a:t>Ne</a:t>
            </a:r>
            <a:endParaRPr lang="en-US" sz="1000"/>
          </a:p>
          <a:p>
            <a:pPr algn="ctr"/>
            <a:endParaRPr lang="en-US" sz="1000"/>
          </a:p>
          <a:p>
            <a:pPr algn="ctr"/>
            <a:r>
              <a:rPr lang="en-US" sz="1000"/>
              <a:t>10</a:t>
            </a:r>
            <a:endParaRPr lang="en-US" sz="1000" baseline="30000"/>
          </a:p>
        </p:txBody>
      </p:sp>
      <p:sp>
        <p:nvSpPr>
          <p:cNvPr id="36875" name="Rectangle 10"/>
          <p:cNvSpPr>
            <a:spLocks noChangeArrowheads="1"/>
          </p:cNvSpPr>
          <p:nvPr/>
        </p:nvSpPr>
        <p:spPr bwMode="auto">
          <a:xfrm>
            <a:off x="1295400" y="2514600"/>
            <a:ext cx="381000" cy="533400"/>
          </a:xfrm>
          <a:prstGeom prst="rect">
            <a:avLst/>
          </a:prstGeom>
          <a:noFill/>
          <a:ln w="9525">
            <a:solidFill>
              <a:schemeClr val="tx1"/>
            </a:solidFill>
            <a:miter lim="800000"/>
            <a:headEnd/>
            <a:tailEnd/>
          </a:ln>
        </p:spPr>
        <p:txBody>
          <a:bodyPr wrap="none" anchor="ctr"/>
          <a:lstStyle/>
          <a:p>
            <a:pPr algn="ctr"/>
            <a:r>
              <a:rPr lang="en-US" sz="1400" b="1"/>
              <a:t>Na</a:t>
            </a:r>
            <a:endParaRPr lang="en-US" sz="1000"/>
          </a:p>
          <a:p>
            <a:pPr algn="ctr"/>
            <a:endParaRPr lang="en-US" sz="1000"/>
          </a:p>
          <a:p>
            <a:pPr algn="ctr"/>
            <a:r>
              <a:rPr lang="en-US" sz="1000"/>
              <a:t>11</a:t>
            </a:r>
            <a:endParaRPr lang="en-US" sz="1000" baseline="30000"/>
          </a:p>
        </p:txBody>
      </p:sp>
      <p:sp>
        <p:nvSpPr>
          <p:cNvPr id="36876" name="Rectangle 11"/>
          <p:cNvSpPr>
            <a:spLocks noChangeArrowheads="1"/>
          </p:cNvSpPr>
          <p:nvPr/>
        </p:nvSpPr>
        <p:spPr bwMode="auto">
          <a:xfrm>
            <a:off x="5867400" y="1981200"/>
            <a:ext cx="381000" cy="533400"/>
          </a:xfrm>
          <a:prstGeom prst="rect">
            <a:avLst/>
          </a:prstGeom>
          <a:noFill/>
          <a:ln w="9525">
            <a:solidFill>
              <a:schemeClr val="tx1"/>
            </a:solidFill>
            <a:miter lim="800000"/>
            <a:headEnd/>
            <a:tailEnd/>
          </a:ln>
        </p:spPr>
        <p:txBody>
          <a:bodyPr wrap="none" anchor="ctr"/>
          <a:lstStyle/>
          <a:p>
            <a:pPr algn="ctr"/>
            <a:r>
              <a:rPr lang="en-US" sz="1400" b="1"/>
              <a:t>B</a:t>
            </a:r>
            <a:endParaRPr lang="en-US" sz="1000"/>
          </a:p>
          <a:p>
            <a:pPr algn="ctr"/>
            <a:endParaRPr lang="en-US" sz="1000"/>
          </a:p>
          <a:p>
            <a:pPr algn="ctr"/>
            <a:r>
              <a:rPr lang="en-US" sz="1000"/>
              <a:t>5</a:t>
            </a:r>
            <a:endParaRPr lang="en-US" sz="1000" baseline="30000"/>
          </a:p>
        </p:txBody>
      </p:sp>
      <p:sp>
        <p:nvSpPr>
          <p:cNvPr id="36877" name="Rectangle 12"/>
          <p:cNvSpPr>
            <a:spLocks noChangeArrowheads="1"/>
          </p:cNvSpPr>
          <p:nvPr/>
        </p:nvSpPr>
        <p:spPr bwMode="auto">
          <a:xfrm>
            <a:off x="1676400" y="1981200"/>
            <a:ext cx="381000" cy="533400"/>
          </a:xfrm>
          <a:prstGeom prst="rect">
            <a:avLst/>
          </a:prstGeom>
          <a:noFill/>
          <a:ln w="9525">
            <a:solidFill>
              <a:schemeClr val="tx1"/>
            </a:solidFill>
            <a:miter lim="800000"/>
            <a:headEnd/>
            <a:tailEnd/>
          </a:ln>
        </p:spPr>
        <p:txBody>
          <a:bodyPr wrap="none" anchor="ctr"/>
          <a:lstStyle/>
          <a:p>
            <a:pPr algn="ctr"/>
            <a:r>
              <a:rPr lang="en-US" sz="1400" b="1"/>
              <a:t>Be</a:t>
            </a:r>
            <a:endParaRPr lang="en-US" sz="1000"/>
          </a:p>
          <a:p>
            <a:pPr algn="ctr"/>
            <a:endParaRPr lang="en-US" sz="1000"/>
          </a:p>
          <a:p>
            <a:pPr algn="ctr"/>
            <a:r>
              <a:rPr lang="en-US" sz="1000"/>
              <a:t>4</a:t>
            </a:r>
            <a:endParaRPr lang="en-US" sz="1000" baseline="30000"/>
          </a:p>
        </p:txBody>
      </p:sp>
      <p:sp>
        <p:nvSpPr>
          <p:cNvPr id="36878" name="Rectangle 13"/>
          <p:cNvSpPr>
            <a:spLocks noChangeArrowheads="1"/>
          </p:cNvSpPr>
          <p:nvPr/>
        </p:nvSpPr>
        <p:spPr bwMode="auto">
          <a:xfrm>
            <a:off x="1295400" y="1447800"/>
            <a:ext cx="381000" cy="533400"/>
          </a:xfrm>
          <a:prstGeom prst="rect">
            <a:avLst/>
          </a:prstGeom>
          <a:noFill/>
          <a:ln w="9525">
            <a:solidFill>
              <a:schemeClr val="tx1"/>
            </a:solidFill>
            <a:miter lim="800000"/>
            <a:headEnd/>
            <a:tailEnd/>
          </a:ln>
        </p:spPr>
        <p:txBody>
          <a:bodyPr wrap="none" anchor="ctr"/>
          <a:lstStyle/>
          <a:p>
            <a:pPr algn="ctr"/>
            <a:r>
              <a:rPr lang="en-US" sz="1400" b="1"/>
              <a:t>H</a:t>
            </a:r>
          </a:p>
          <a:p>
            <a:pPr algn="ctr"/>
            <a:endParaRPr lang="en-US" sz="1000"/>
          </a:p>
          <a:p>
            <a:pPr algn="ctr"/>
            <a:r>
              <a:rPr lang="en-US" sz="1000"/>
              <a:t>1</a:t>
            </a:r>
            <a:endParaRPr lang="en-US" sz="1000" baseline="30000"/>
          </a:p>
        </p:txBody>
      </p:sp>
      <p:sp>
        <p:nvSpPr>
          <p:cNvPr id="36879" name="Rectangle 14"/>
          <p:cNvSpPr>
            <a:spLocks noChangeArrowheads="1"/>
          </p:cNvSpPr>
          <p:nvPr/>
        </p:nvSpPr>
        <p:spPr bwMode="auto">
          <a:xfrm>
            <a:off x="5867400" y="2514600"/>
            <a:ext cx="381000" cy="533400"/>
          </a:xfrm>
          <a:prstGeom prst="rect">
            <a:avLst/>
          </a:prstGeom>
          <a:noFill/>
          <a:ln w="9525">
            <a:solidFill>
              <a:schemeClr val="tx1"/>
            </a:solidFill>
            <a:miter lim="800000"/>
            <a:headEnd/>
            <a:tailEnd/>
          </a:ln>
        </p:spPr>
        <p:txBody>
          <a:bodyPr wrap="none" anchor="ctr"/>
          <a:lstStyle/>
          <a:p>
            <a:pPr algn="ctr"/>
            <a:r>
              <a:rPr lang="en-US" sz="1400" b="1"/>
              <a:t>Al</a:t>
            </a:r>
            <a:endParaRPr lang="en-US" sz="1000"/>
          </a:p>
          <a:p>
            <a:pPr algn="ctr"/>
            <a:endParaRPr lang="en-US" sz="1000"/>
          </a:p>
          <a:p>
            <a:pPr algn="ctr"/>
            <a:r>
              <a:rPr lang="en-US" sz="1000"/>
              <a:t>13</a:t>
            </a:r>
            <a:endParaRPr lang="en-US" sz="1000" baseline="30000"/>
          </a:p>
        </p:txBody>
      </p:sp>
      <p:sp>
        <p:nvSpPr>
          <p:cNvPr id="36880" name="Rectangle 15"/>
          <p:cNvSpPr>
            <a:spLocks noChangeArrowheads="1"/>
          </p:cNvSpPr>
          <p:nvPr/>
        </p:nvSpPr>
        <p:spPr bwMode="auto">
          <a:xfrm>
            <a:off x="6248400" y="2514600"/>
            <a:ext cx="381000" cy="533400"/>
          </a:xfrm>
          <a:prstGeom prst="rect">
            <a:avLst/>
          </a:prstGeom>
          <a:noFill/>
          <a:ln w="9525">
            <a:solidFill>
              <a:schemeClr val="tx1"/>
            </a:solidFill>
            <a:miter lim="800000"/>
            <a:headEnd/>
            <a:tailEnd/>
          </a:ln>
        </p:spPr>
        <p:txBody>
          <a:bodyPr wrap="none" anchor="ctr"/>
          <a:lstStyle/>
          <a:p>
            <a:pPr algn="ctr"/>
            <a:r>
              <a:rPr lang="en-US" sz="1400" b="1"/>
              <a:t>Si</a:t>
            </a:r>
            <a:endParaRPr lang="en-US" sz="1000"/>
          </a:p>
          <a:p>
            <a:pPr algn="ctr"/>
            <a:endParaRPr lang="en-US" sz="1000"/>
          </a:p>
          <a:p>
            <a:pPr algn="ctr"/>
            <a:r>
              <a:rPr lang="en-US" sz="1000"/>
              <a:t>14</a:t>
            </a:r>
            <a:endParaRPr lang="en-US" sz="1000" baseline="30000"/>
          </a:p>
        </p:txBody>
      </p:sp>
      <p:sp>
        <p:nvSpPr>
          <p:cNvPr id="36881" name="Rectangle 16"/>
          <p:cNvSpPr>
            <a:spLocks noChangeArrowheads="1"/>
          </p:cNvSpPr>
          <p:nvPr/>
        </p:nvSpPr>
        <p:spPr bwMode="auto">
          <a:xfrm>
            <a:off x="6629400" y="2514600"/>
            <a:ext cx="381000" cy="533400"/>
          </a:xfrm>
          <a:prstGeom prst="rect">
            <a:avLst/>
          </a:prstGeom>
          <a:noFill/>
          <a:ln w="9525">
            <a:solidFill>
              <a:schemeClr val="tx1"/>
            </a:solidFill>
            <a:miter lim="800000"/>
            <a:headEnd/>
            <a:tailEnd/>
          </a:ln>
        </p:spPr>
        <p:txBody>
          <a:bodyPr wrap="none" anchor="ctr"/>
          <a:lstStyle/>
          <a:p>
            <a:pPr algn="ctr"/>
            <a:r>
              <a:rPr lang="en-US" sz="1400" b="1"/>
              <a:t>P</a:t>
            </a:r>
            <a:endParaRPr lang="en-US" sz="1000"/>
          </a:p>
          <a:p>
            <a:pPr algn="ctr"/>
            <a:endParaRPr lang="en-US" sz="1000"/>
          </a:p>
          <a:p>
            <a:pPr algn="ctr"/>
            <a:r>
              <a:rPr lang="en-US" sz="1000"/>
              <a:t>15</a:t>
            </a:r>
            <a:endParaRPr lang="en-US" sz="1000" baseline="30000"/>
          </a:p>
        </p:txBody>
      </p:sp>
      <p:sp>
        <p:nvSpPr>
          <p:cNvPr id="36882" name="Rectangle 17"/>
          <p:cNvSpPr>
            <a:spLocks noChangeArrowheads="1"/>
          </p:cNvSpPr>
          <p:nvPr/>
        </p:nvSpPr>
        <p:spPr bwMode="auto">
          <a:xfrm>
            <a:off x="7010400" y="2514600"/>
            <a:ext cx="381000" cy="533400"/>
          </a:xfrm>
          <a:prstGeom prst="rect">
            <a:avLst/>
          </a:prstGeom>
          <a:noFill/>
          <a:ln w="9525">
            <a:solidFill>
              <a:schemeClr val="tx1"/>
            </a:solidFill>
            <a:miter lim="800000"/>
            <a:headEnd/>
            <a:tailEnd/>
          </a:ln>
        </p:spPr>
        <p:txBody>
          <a:bodyPr wrap="none" anchor="ctr"/>
          <a:lstStyle/>
          <a:p>
            <a:pPr algn="ctr"/>
            <a:r>
              <a:rPr lang="en-US" sz="1400" b="1"/>
              <a:t>S</a:t>
            </a:r>
            <a:endParaRPr lang="en-US" sz="1000"/>
          </a:p>
          <a:p>
            <a:pPr algn="ctr"/>
            <a:endParaRPr lang="en-US" sz="1000"/>
          </a:p>
          <a:p>
            <a:pPr algn="ctr"/>
            <a:r>
              <a:rPr lang="en-US" sz="1000"/>
              <a:t>16</a:t>
            </a:r>
            <a:endParaRPr lang="en-US" sz="1000" baseline="30000"/>
          </a:p>
        </p:txBody>
      </p:sp>
      <p:sp>
        <p:nvSpPr>
          <p:cNvPr id="36883" name="Rectangle 18"/>
          <p:cNvSpPr>
            <a:spLocks noChangeArrowheads="1"/>
          </p:cNvSpPr>
          <p:nvPr/>
        </p:nvSpPr>
        <p:spPr bwMode="auto">
          <a:xfrm>
            <a:off x="7391400" y="2514600"/>
            <a:ext cx="381000" cy="533400"/>
          </a:xfrm>
          <a:prstGeom prst="rect">
            <a:avLst/>
          </a:prstGeom>
          <a:noFill/>
          <a:ln w="9525">
            <a:solidFill>
              <a:schemeClr val="tx1"/>
            </a:solidFill>
            <a:miter lim="800000"/>
            <a:headEnd/>
            <a:tailEnd/>
          </a:ln>
        </p:spPr>
        <p:txBody>
          <a:bodyPr wrap="none" anchor="ctr"/>
          <a:lstStyle/>
          <a:p>
            <a:pPr algn="ctr"/>
            <a:r>
              <a:rPr lang="en-US" sz="1400" b="1"/>
              <a:t>Cl</a:t>
            </a:r>
            <a:endParaRPr lang="en-US" sz="1000"/>
          </a:p>
          <a:p>
            <a:pPr algn="ctr"/>
            <a:endParaRPr lang="en-US" sz="1000"/>
          </a:p>
          <a:p>
            <a:pPr algn="ctr"/>
            <a:r>
              <a:rPr lang="en-US" sz="1000"/>
              <a:t>17</a:t>
            </a:r>
            <a:endParaRPr lang="en-US" sz="1000" baseline="30000"/>
          </a:p>
        </p:txBody>
      </p:sp>
      <p:sp>
        <p:nvSpPr>
          <p:cNvPr id="36884" name="Rectangle 19"/>
          <p:cNvSpPr>
            <a:spLocks noChangeArrowheads="1"/>
          </p:cNvSpPr>
          <p:nvPr/>
        </p:nvSpPr>
        <p:spPr bwMode="auto">
          <a:xfrm>
            <a:off x="7772400" y="2514600"/>
            <a:ext cx="381000" cy="533400"/>
          </a:xfrm>
          <a:prstGeom prst="rect">
            <a:avLst/>
          </a:prstGeom>
          <a:noFill/>
          <a:ln w="9525">
            <a:solidFill>
              <a:schemeClr val="tx1"/>
            </a:solidFill>
            <a:miter lim="800000"/>
            <a:headEnd/>
            <a:tailEnd/>
          </a:ln>
        </p:spPr>
        <p:txBody>
          <a:bodyPr wrap="none" anchor="ctr"/>
          <a:lstStyle/>
          <a:p>
            <a:pPr algn="ctr"/>
            <a:r>
              <a:rPr lang="en-US" sz="1400" b="1"/>
              <a:t>Ar</a:t>
            </a:r>
            <a:endParaRPr lang="en-US" sz="1000"/>
          </a:p>
          <a:p>
            <a:pPr algn="ctr"/>
            <a:endParaRPr lang="en-US" sz="1000"/>
          </a:p>
          <a:p>
            <a:pPr algn="ctr"/>
            <a:r>
              <a:rPr lang="en-US" sz="1000"/>
              <a:t>18</a:t>
            </a:r>
            <a:endParaRPr lang="en-US" sz="1000" baseline="30000"/>
          </a:p>
        </p:txBody>
      </p:sp>
      <p:sp>
        <p:nvSpPr>
          <p:cNvPr id="36885" name="Rectangle 20"/>
          <p:cNvSpPr>
            <a:spLocks noChangeArrowheads="1"/>
          </p:cNvSpPr>
          <p:nvPr/>
        </p:nvSpPr>
        <p:spPr bwMode="auto">
          <a:xfrm>
            <a:off x="1295400" y="3048000"/>
            <a:ext cx="381000" cy="533400"/>
          </a:xfrm>
          <a:prstGeom prst="rect">
            <a:avLst/>
          </a:prstGeom>
          <a:noFill/>
          <a:ln w="9525">
            <a:solidFill>
              <a:schemeClr val="tx1"/>
            </a:solidFill>
            <a:miter lim="800000"/>
            <a:headEnd/>
            <a:tailEnd/>
          </a:ln>
        </p:spPr>
        <p:txBody>
          <a:bodyPr wrap="none" anchor="ctr"/>
          <a:lstStyle/>
          <a:p>
            <a:pPr algn="ctr"/>
            <a:r>
              <a:rPr lang="en-US" sz="1400" b="1"/>
              <a:t>K</a:t>
            </a:r>
            <a:endParaRPr lang="en-US" sz="1000"/>
          </a:p>
          <a:p>
            <a:pPr algn="ctr"/>
            <a:endParaRPr lang="en-US" sz="1000" baseline="30000"/>
          </a:p>
          <a:p>
            <a:pPr algn="ctr"/>
            <a:r>
              <a:rPr lang="en-US" sz="1000"/>
              <a:t>19</a:t>
            </a:r>
          </a:p>
        </p:txBody>
      </p:sp>
      <p:sp>
        <p:nvSpPr>
          <p:cNvPr id="36886" name="Rectangle 21"/>
          <p:cNvSpPr>
            <a:spLocks noChangeArrowheads="1"/>
          </p:cNvSpPr>
          <p:nvPr/>
        </p:nvSpPr>
        <p:spPr bwMode="auto">
          <a:xfrm>
            <a:off x="1676400" y="3048000"/>
            <a:ext cx="381000" cy="533400"/>
          </a:xfrm>
          <a:prstGeom prst="rect">
            <a:avLst/>
          </a:prstGeom>
          <a:noFill/>
          <a:ln w="9525">
            <a:solidFill>
              <a:schemeClr val="tx1"/>
            </a:solidFill>
            <a:miter lim="800000"/>
            <a:headEnd/>
            <a:tailEnd/>
          </a:ln>
        </p:spPr>
        <p:txBody>
          <a:bodyPr wrap="none" anchor="ctr"/>
          <a:lstStyle/>
          <a:p>
            <a:pPr algn="ctr"/>
            <a:r>
              <a:rPr lang="en-US" sz="1400" b="1"/>
              <a:t>Ca</a:t>
            </a:r>
            <a:endParaRPr lang="en-US" sz="1000"/>
          </a:p>
          <a:p>
            <a:pPr algn="ctr"/>
            <a:endParaRPr lang="en-US" sz="1000"/>
          </a:p>
          <a:p>
            <a:pPr algn="ctr"/>
            <a:r>
              <a:rPr lang="en-US" sz="1000"/>
              <a:t>20</a:t>
            </a:r>
            <a:endParaRPr lang="en-US" sz="1000" baseline="30000"/>
          </a:p>
        </p:txBody>
      </p:sp>
      <p:sp>
        <p:nvSpPr>
          <p:cNvPr id="36887" name="Rectangle 22"/>
          <p:cNvSpPr>
            <a:spLocks noChangeArrowheads="1"/>
          </p:cNvSpPr>
          <p:nvPr/>
        </p:nvSpPr>
        <p:spPr bwMode="auto">
          <a:xfrm>
            <a:off x="2057400" y="3048000"/>
            <a:ext cx="381000" cy="533400"/>
          </a:xfrm>
          <a:prstGeom prst="rect">
            <a:avLst/>
          </a:prstGeom>
          <a:noFill/>
          <a:ln w="9525">
            <a:solidFill>
              <a:schemeClr val="tx1"/>
            </a:solidFill>
            <a:miter lim="800000"/>
            <a:headEnd/>
            <a:tailEnd/>
          </a:ln>
        </p:spPr>
        <p:txBody>
          <a:bodyPr wrap="none" anchor="ctr"/>
          <a:lstStyle/>
          <a:p>
            <a:pPr algn="ctr"/>
            <a:r>
              <a:rPr lang="en-US" sz="1400" b="1"/>
              <a:t>Sc</a:t>
            </a:r>
            <a:endParaRPr lang="en-US" sz="1000"/>
          </a:p>
          <a:p>
            <a:pPr algn="ctr"/>
            <a:endParaRPr lang="en-US" sz="1000"/>
          </a:p>
          <a:p>
            <a:pPr algn="ctr"/>
            <a:r>
              <a:rPr lang="en-US" sz="1000"/>
              <a:t>21</a:t>
            </a:r>
            <a:endParaRPr lang="en-US" sz="1000" baseline="30000"/>
          </a:p>
        </p:txBody>
      </p:sp>
      <p:sp>
        <p:nvSpPr>
          <p:cNvPr id="36888" name="Rectangle 23"/>
          <p:cNvSpPr>
            <a:spLocks noChangeArrowheads="1"/>
          </p:cNvSpPr>
          <p:nvPr/>
        </p:nvSpPr>
        <p:spPr bwMode="auto">
          <a:xfrm>
            <a:off x="2438400" y="3048000"/>
            <a:ext cx="381000" cy="533400"/>
          </a:xfrm>
          <a:prstGeom prst="rect">
            <a:avLst/>
          </a:prstGeom>
          <a:noFill/>
          <a:ln w="9525">
            <a:solidFill>
              <a:schemeClr val="tx1"/>
            </a:solidFill>
            <a:miter lim="800000"/>
            <a:headEnd/>
            <a:tailEnd/>
          </a:ln>
        </p:spPr>
        <p:txBody>
          <a:bodyPr wrap="none" anchor="ctr"/>
          <a:lstStyle/>
          <a:p>
            <a:pPr algn="ctr"/>
            <a:r>
              <a:rPr lang="en-US" sz="1400" b="1"/>
              <a:t>Ti</a:t>
            </a:r>
            <a:endParaRPr lang="en-US" sz="1000"/>
          </a:p>
          <a:p>
            <a:pPr algn="ctr"/>
            <a:endParaRPr lang="en-US" sz="1000"/>
          </a:p>
          <a:p>
            <a:pPr algn="ctr"/>
            <a:r>
              <a:rPr lang="en-US" sz="1000"/>
              <a:t>22</a:t>
            </a:r>
            <a:endParaRPr lang="en-US" sz="1000" baseline="30000"/>
          </a:p>
        </p:txBody>
      </p:sp>
      <p:sp>
        <p:nvSpPr>
          <p:cNvPr id="36889" name="Rectangle 24"/>
          <p:cNvSpPr>
            <a:spLocks noChangeArrowheads="1"/>
          </p:cNvSpPr>
          <p:nvPr/>
        </p:nvSpPr>
        <p:spPr bwMode="auto">
          <a:xfrm>
            <a:off x="2819400" y="3048000"/>
            <a:ext cx="381000" cy="533400"/>
          </a:xfrm>
          <a:prstGeom prst="rect">
            <a:avLst/>
          </a:prstGeom>
          <a:noFill/>
          <a:ln w="9525">
            <a:solidFill>
              <a:schemeClr val="tx1"/>
            </a:solidFill>
            <a:miter lim="800000"/>
            <a:headEnd/>
            <a:tailEnd/>
          </a:ln>
        </p:spPr>
        <p:txBody>
          <a:bodyPr wrap="none" anchor="ctr"/>
          <a:lstStyle/>
          <a:p>
            <a:pPr algn="ctr"/>
            <a:r>
              <a:rPr lang="en-US" sz="1400" b="1"/>
              <a:t>V</a:t>
            </a:r>
            <a:endParaRPr lang="en-US" sz="1000"/>
          </a:p>
          <a:p>
            <a:pPr algn="ctr"/>
            <a:endParaRPr lang="en-US" sz="1000"/>
          </a:p>
          <a:p>
            <a:pPr algn="ctr"/>
            <a:r>
              <a:rPr lang="en-US" sz="1000"/>
              <a:t>23</a:t>
            </a:r>
            <a:endParaRPr lang="en-US" sz="1000" baseline="30000"/>
          </a:p>
        </p:txBody>
      </p:sp>
      <p:sp>
        <p:nvSpPr>
          <p:cNvPr id="36890" name="Rectangle 25"/>
          <p:cNvSpPr>
            <a:spLocks noChangeArrowheads="1"/>
          </p:cNvSpPr>
          <p:nvPr/>
        </p:nvSpPr>
        <p:spPr bwMode="auto">
          <a:xfrm>
            <a:off x="3200400" y="3048000"/>
            <a:ext cx="381000" cy="533400"/>
          </a:xfrm>
          <a:prstGeom prst="rect">
            <a:avLst/>
          </a:prstGeom>
          <a:noFill/>
          <a:ln w="9525">
            <a:solidFill>
              <a:schemeClr val="tx1"/>
            </a:solidFill>
            <a:miter lim="800000"/>
            <a:headEnd/>
            <a:tailEnd/>
          </a:ln>
        </p:spPr>
        <p:txBody>
          <a:bodyPr wrap="none" anchor="ctr"/>
          <a:lstStyle/>
          <a:p>
            <a:pPr algn="ctr"/>
            <a:r>
              <a:rPr lang="en-US" sz="1400" b="1"/>
              <a:t>Cr</a:t>
            </a:r>
            <a:endParaRPr lang="en-US" sz="1000"/>
          </a:p>
          <a:p>
            <a:pPr algn="ctr"/>
            <a:endParaRPr lang="en-US" sz="1000"/>
          </a:p>
          <a:p>
            <a:pPr algn="ctr"/>
            <a:r>
              <a:rPr lang="en-US" sz="1000"/>
              <a:t>24</a:t>
            </a:r>
            <a:endParaRPr lang="en-US" sz="1000" baseline="30000"/>
          </a:p>
        </p:txBody>
      </p:sp>
      <p:sp>
        <p:nvSpPr>
          <p:cNvPr id="36891" name="Rectangle 26"/>
          <p:cNvSpPr>
            <a:spLocks noChangeArrowheads="1"/>
          </p:cNvSpPr>
          <p:nvPr/>
        </p:nvSpPr>
        <p:spPr bwMode="auto">
          <a:xfrm>
            <a:off x="3581400" y="3048000"/>
            <a:ext cx="381000" cy="533400"/>
          </a:xfrm>
          <a:prstGeom prst="rect">
            <a:avLst/>
          </a:prstGeom>
          <a:noFill/>
          <a:ln w="9525">
            <a:solidFill>
              <a:schemeClr val="tx1"/>
            </a:solidFill>
            <a:miter lim="800000"/>
            <a:headEnd/>
            <a:tailEnd/>
          </a:ln>
        </p:spPr>
        <p:txBody>
          <a:bodyPr wrap="none" anchor="ctr"/>
          <a:lstStyle/>
          <a:p>
            <a:pPr algn="ctr"/>
            <a:r>
              <a:rPr lang="en-US" sz="1400" b="1"/>
              <a:t>Mn</a:t>
            </a:r>
            <a:endParaRPr lang="en-US" sz="1000"/>
          </a:p>
          <a:p>
            <a:pPr algn="ctr"/>
            <a:endParaRPr lang="en-US" sz="1000"/>
          </a:p>
          <a:p>
            <a:pPr algn="ctr"/>
            <a:r>
              <a:rPr lang="en-US" sz="1000"/>
              <a:t>25</a:t>
            </a:r>
            <a:endParaRPr lang="en-US" sz="1000" baseline="30000"/>
          </a:p>
        </p:txBody>
      </p:sp>
      <p:sp>
        <p:nvSpPr>
          <p:cNvPr id="36892" name="Rectangle 27"/>
          <p:cNvSpPr>
            <a:spLocks noChangeArrowheads="1"/>
          </p:cNvSpPr>
          <p:nvPr/>
        </p:nvSpPr>
        <p:spPr bwMode="auto">
          <a:xfrm>
            <a:off x="3962400" y="3048000"/>
            <a:ext cx="381000" cy="533400"/>
          </a:xfrm>
          <a:prstGeom prst="rect">
            <a:avLst/>
          </a:prstGeom>
          <a:noFill/>
          <a:ln w="9525">
            <a:solidFill>
              <a:schemeClr val="tx1"/>
            </a:solidFill>
            <a:miter lim="800000"/>
            <a:headEnd/>
            <a:tailEnd/>
          </a:ln>
        </p:spPr>
        <p:txBody>
          <a:bodyPr wrap="none" anchor="ctr"/>
          <a:lstStyle/>
          <a:p>
            <a:pPr algn="ctr"/>
            <a:r>
              <a:rPr lang="en-US" sz="1400" b="1"/>
              <a:t>Fe</a:t>
            </a:r>
            <a:endParaRPr lang="en-US" sz="1000"/>
          </a:p>
          <a:p>
            <a:pPr algn="ctr"/>
            <a:endParaRPr lang="en-US" sz="1000"/>
          </a:p>
          <a:p>
            <a:pPr algn="ctr"/>
            <a:r>
              <a:rPr lang="en-US" sz="1000"/>
              <a:t>26</a:t>
            </a:r>
            <a:endParaRPr lang="en-US" sz="1000" baseline="30000"/>
          </a:p>
        </p:txBody>
      </p:sp>
      <p:sp>
        <p:nvSpPr>
          <p:cNvPr id="36893" name="Rectangle 28"/>
          <p:cNvSpPr>
            <a:spLocks noChangeArrowheads="1"/>
          </p:cNvSpPr>
          <p:nvPr/>
        </p:nvSpPr>
        <p:spPr bwMode="auto">
          <a:xfrm>
            <a:off x="4343400" y="3048000"/>
            <a:ext cx="381000" cy="533400"/>
          </a:xfrm>
          <a:prstGeom prst="rect">
            <a:avLst/>
          </a:prstGeom>
          <a:noFill/>
          <a:ln w="9525">
            <a:solidFill>
              <a:schemeClr val="tx1"/>
            </a:solidFill>
            <a:miter lim="800000"/>
            <a:headEnd/>
            <a:tailEnd/>
          </a:ln>
        </p:spPr>
        <p:txBody>
          <a:bodyPr wrap="none" anchor="ctr"/>
          <a:lstStyle/>
          <a:p>
            <a:pPr algn="ctr"/>
            <a:r>
              <a:rPr lang="en-US" sz="1400" b="1"/>
              <a:t>Co</a:t>
            </a:r>
            <a:endParaRPr lang="en-US" sz="1000"/>
          </a:p>
          <a:p>
            <a:pPr algn="ctr"/>
            <a:endParaRPr lang="en-US" sz="1000"/>
          </a:p>
          <a:p>
            <a:pPr algn="ctr"/>
            <a:r>
              <a:rPr lang="en-US" sz="1000"/>
              <a:t>27</a:t>
            </a:r>
            <a:endParaRPr lang="en-US" sz="1000" baseline="30000"/>
          </a:p>
        </p:txBody>
      </p:sp>
      <p:sp>
        <p:nvSpPr>
          <p:cNvPr id="36894" name="Rectangle 29"/>
          <p:cNvSpPr>
            <a:spLocks noChangeArrowheads="1"/>
          </p:cNvSpPr>
          <p:nvPr/>
        </p:nvSpPr>
        <p:spPr bwMode="auto">
          <a:xfrm>
            <a:off x="4724400" y="3048000"/>
            <a:ext cx="381000" cy="533400"/>
          </a:xfrm>
          <a:prstGeom prst="rect">
            <a:avLst/>
          </a:prstGeom>
          <a:noFill/>
          <a:ln w="9525">
            <a:solidFill>
              <a:schemeClr val="tx1"/>
            </a:solidFill>
            <a:miter lim="800000"/>
            <a:headEnd/>
            <a:tailEnd/>
          </a:ln>
        </p:spPr>
        <p:txBody>
          <a:bodyPr wrap="none" anchor="ctr"/>
          <a:lstStyle/>
          <a:p>
            <a:pPr algn="ctr"/>
            <a:r>
              <a:rPr lang="en-US" sz="1400" b="1"/>
              <a:t>Ni</a:t>
            </a:r>
            <a:endParaRPr lang="en-US" sz="1000"/>
          </a:p>
          <a:p>
            <a:pPr algn="ctr"/>
            <a:endParaRPr lang="en-US" sz="1000"/>
          </a:p>
          <a:p>
            <a:pPr algn="ctr"/>
            <a:r>
              <a:rPr lang="en-US" sz="1000"/>
              <a:t>28</a:t>
            </a:r>
            <a:endParaRPr lang="en-US" sz="1000" baseline="30000"/>
          </a:p>
        </p:txBody>
      </p:sp>
      <p:sp>
        <p:nvSpPr>
          <p:cNvPr id="36895" name="Rectangle 30"/>
          <p:cNvSpPr>
            <a:spLocks noChangeArrowheads="1"/>
          </p:cNvSpPr>
          <p:nvPr/>
        </p:nvSpPr>
        <p:spPr bwMode="auto">
          <a:xfrm>
            <a:off x="5105400" y="3048000"/>
            <a:ext cx="381000" cy="533400"/>
          </a:xfrm>
          <a:prstGeom prst="rect">
            <a:avLst/>
          </a:prstGeom>
          <a:noFill/>
          <a:ln w="9525">
            <a:solidFill>
              <a:schemeClr val="tx1"/>
            </a:solidFill>
            <a:miter lim="800000"/>
            <a:headEnd/>
            <a:tailEnd/>
          </a:ln>
        </p:spPr>
        <p:txBody>
          <a:bodyPr wrap="none" anchor="ctr"/>
          <a:lstStyle/>
          <a:p>
            <a:pPr algn="ctr"/>
            <a:r>
              <a:rPr lang="en-US" sz="1400" b="1"/>
              <a:t>Cu</a:t>
            </a:r>
            <a:endParaRPr lang="en-US" sz="1000"/>
          </a:p>
          <a:p>
            <a:pPr algn="ctr"/>
            <a:endParaRPr lang="en-US" sz="1000"/>
          </a:p>
          <a:p>
            <a:pPr algn="ctr"/>
            <a:r>
              <a:rPr lang="en-US" sz="1000"/>
              <a:t>29</a:t>
            </a:r>
            <a:endParaRPr lang="en-US" sz="1000" baseline="30000"/>
          </a:p>
        </p:txBody>
      </p:sp>
      <p:sp>
        <p:nvSpPr>
          <p:cNvPr id="36896" name="Rectangle 31"/>
          <p:cNvSpPr>
            <a:spLocks noChangeArrowheads="1"/>
          </p:cNvSpPr>
          <p:nvPr/>
        </p:nvSpPr>
        <p:spPr bwMode="auto">
          <a:xfrm>
            <a:off x="5486400" y="3048000"/>
            <a:ext cx="381000" cy="533400"/>
          </a:xfrm>
          <a:prstGeom prst="rect">
            <a:avLst/>
          </a:prstGeom>
          <a:noFill/>
          <a:ln w="9525">
            <a:solidFill>
              <a:schemeClr val="tx1"/>
            </a:solidFill>
            <a:miter lim="800000"/>
            <a:headEnd/>
            <a:tailEnd/>
          </a:ln>
        </p:spPr>
        <p:txBody>
          <a:bodyPr wrap="none" anchor="ctr"/>
          <a:lstStyle/>
          <a:p>
            <a:pPr algn="ctr"/>
            <a:r>
              <a:rPr lang="en-US" sz="1400" b="1"/>
              <a:t>Zn</a:t>
            </a:r>
            <a:endParaRPr lang="en-US" sz="1000"/>
          </a:p>
          <a:p>
            <a:pPr algn="ctr"/>
            <a:endParaRPr lang="en-US" sz="1000"/>
          </a:p>
          <a:p>
            <a:pPr algn="ctr"/>
            <a:r>
              <a:rPr lang="en-US" sz="1000"/>
              <a:t>30</a:t>
            </a:r>
            <a:endParaRPr lang="en-US" sz="1000" baseline="30000"/>
          </a:p>
        </p:txBody>
      </p:sp>
      <p:sp>
        <p:nvSpPr>
          <p:cNvPr id="36897" name="Rectangle 32"/>
          <p:cNvSpPr>
            <a:spLocks noChangeArrowheads="1"/>
          </p:cNvSpPr>
          <p:nvPr/>
        </p:nvSpPr>
        <p:spPr bwMode="auto">
          <a:xfrm>
            <a:off x="5867400" y="3048000"/>
            <a:ext cx="381000" cy="533400"/>
          </a:xfrm>
          <a:prstGeom prst="rect">
            <a:avLst/>
          </a:prstGeom>
          <a:noFill/>
          <a:ln w="9525">
            <a:solidFill>
              <a:schemeClr val="tx1"/>
            </a:solidFill>
            <a:miter lim="800000"/>
            <a:headEnd/>
            <a:tailEnd/>
          </a:ln>
        </p:spPr>
        <p:txBody>
          <a:bodyPr wrap="none" anchor="ctr"/>
          <a:lstStyle/>
          <a:p>
            <a:pPr algn="ctr"/>
            <a:r>
              <a:rPr lang="en-US" sz="1400" b="1"/>
              <a:t>Ga</a:t>
            </a:r>
            <a:endParaRPr lang="en-US" sz="1000"/>
          </a:p>
          <a:p>
            <a:pPr algn="ctr"/>
            <a:endParaRPr lang="en-US" sz="1000"/>
          </a:p>
          <a:p>
            <a:pPr algn="ctr"/>
            <a:r>
              <a:rPr lang="en-US" sz="1000"/>
              <a:t>31</a:t>
            </a:r>
            <a:endParaRPr lang="en-US" sz="1000" baseline="30000"/>
          </a:p>
        </p:txBody>
      </p:sp>
      <p:sp>
        <p:nvSpPr>
          <p:cNvPr id="36898" name="Rectangle 33"/>
          <p:cNvSpPr>
            <a:spLocks noChangeArrowheads="1"/>
          </p:cNvSpPr>
          <p:nvPr/>
        </p:nvSpPr>
        <p:spPr bwMode="auto">
          <a:xfrm>
            <a:off x="6248400" y="3048000"/>
            <a:ext cx="381000" cy="533400"/>
          </a:xfrm>
          <a:prstGeom prst="rect">
            <a:avLst/>
          </a:prstGeom>
          <a:noFill/>
          <a:ln w="9525">
            <a:solidFill>
              <a:schemeClr val="tx1"/>
            </a:solidFill>
            <a:miter lim="800000"/>
            <a:headEnd/>
            <a:tailEnd/>
          </a:ln>
        </p:spPr>
        <p:txBody>
          <a:bodyPr wrap="none" anchor="ctr"/>
          <a:lstStyle/>
          <a:p>
            <a:pPr algn="ctr"/>
            <a:r>
              <a:rPr lang="en-US" sz="1400" b="1"/>
              <a:t>Ge</a:t>
            </a:r>
            <a:endParaRPr lang="en-US" sz="1000"/>
          </a:p>
          <a:p>
            <a:pPr algn="ctr"/>
            <a:endParaRPr lang="en-US" sz="1000"/>
          </a:p>
          <a:p>
            <a:pPr algn="ctr"/>
            <a:r>
              <a:rPr lang="en-US" sz="1000"/>
              <a:t>32</a:t>
            </a:r>
            <a:endParaRPr lang="en-US" sz="1000" baseline="30000"/>
          </a:p>
        </p:txBody>
      </p:sp>
      <p:sp>
        <p:nvSpPr>
          <p:cNvPr id="36899" name="Rectangle 34"/>
          <p:cNvSpPr>
            <a:spLocks noChangeArrowheads="1"/>
          </p:cNvSpPr>
          <p:nvPr/>
        </p:nvSpPr>
        <p:spPr bwMode="auto">
          <a:xfrm>
            <a:off x="6629400" y="3048000"/>
            <a:ext cx="381000" cy="533400"/>
          </a:xfrm>
          <a:prstGeom prst="rect">
            <a:avLst/>
          </a:prstGeom>
          <a:noFill/>
          <a:ln w="9525">
            <a:solidFill>
              <a:schemeClr val="tx1"/>
            </a:solidFill>
            <a:miter lim="800000"/>
            <a:headEnd/>
            <a:tailEnd/>
          </a:ln>
        </p:spPr>
        <p:txBody>
          <a:bodyPr wrap="none" anchor="ctr"/>
          <a:lstStyle/>
          <a:p>
            <a:pPr algn="ctr"/>
            <a:r>
              <a:rPr lang="en-US" sz="1400" b="1"/>
              <a:t>As</a:t>
            </a:r>
            <a:endParaRPr lang="en-US" sz="1000"/>
          </a:p>
          <a:p>
            <a:pPr algn="ctr"/>
            <a:endParaRPr lang="en-US" sz="1000"/>
          </a:p>
          <a:p>
            <a:pPr algn="ctr"/>
            <a:r>
              <a:rPr lang="en-US" sz="1000"/>
              <a:t>33</a:t>
            </a:r>
            <a:endParaRPr lang="en-US" sz="1000" baseline="30000"/>
          </a:p>
        </p:txBody>
      </p:sp>
      <p:sp>
        <p:nvSpPr>
          <p:cNvPr id="36900" name="Rectangle 35"/>
          <p:cNvSpPr>
            <a:spLocks noChangeArrowheads="1"/>
          </p:cNvSpPr>
          <p:nvPr/>
        </p:nvSpPr>
        <p:spPr bwMode="auto">
          <a:xfrm>
            <a:off x="7010400" y="3048000"/>
            <a:ext cx="381000" cy="533400"/>
          </a:xfrm>
          <a:prstGeom prst="rect">
            <a:avLst/>
          </a:prstGeom>
          <a:noFill/>
          <a:ln w="9525">
            <a:solidFill>
              <a:schemeClr val="tx1"/>
            </a:solidFill>
            <a:miter lim="800000"/>
            <a:headEnd/>
            <a:tailEnd/>
          </a:ln>
        </p:spPr>
        <p:txBody>
          <a:bodyPr wrap="none" anchor="ctr"/>
          <a:lstStyle/>
          <a:p>
            <a:pPr algn="ctr"/>
            <a:r>
              <a:rPr lang="en-US" sz="1400" b="1"/>
              <a:t>Se</a:t>
            </a:r>
            <a:endParaRPr lang="en-US" sz="1000"/>
          </a:p>
          <a:p>
            <a:pPr algn="ctr"/>
            <a:endParaRPr lang="en-US" sz="1000"/>
          </a:p>
          <a:p>
            <a:pPr algn="ctr"/>
            <a:r>
              <a:rPr lang="en-US" sz="1000"/>
              <a:t>34</a:t>
            </a:r>
            <a:endParaRPr lang="en-US" sz="1000" baseline="30000"/>
          </a:p>
        </p:txBody>
      </p:sp>
      <p:sp>
        <p:nvSpPr>
          <p:cNvPr id="36901" name="Rectangle 36"/>
          <p:cNvSpPr>
            <a:spLocks noChangeArrowheads="1"/>
          </p:cNvSpPr>
          <p:nvPr/>
        </p:nvSpPr>
        <p:spPr bwMode="auto">
          <a:xfrm>
            <a:off x="7391400" y="3048000"/>
            <a:ext cx="381000" cy="533400"/>
          </a:xfrm>
          <a:prstGeom prst="rect">
            <a:avLst/>
          </a:prstGeom>
          <a:noFill/>
          <a:ln w="9525">
            <a:solidFill>
              <a:schemeClr val="tx1"/>
            </a:solidFill>
            <a:miter lim="800000"/>
            <a:headEnd/>
            <a:tailEnd/>
          </a:ln>
        </p:spPr>
        <p:txBody>
          <a:bodyPr wrap="none" anchor="ctr"/>
          <a:lstStyle/>
          <a:p>
            <a:pPr algn="ctr"/>
            <a:r>
              <a:rPr lang="en-US" sz="1400" b="1"/>
              <a:t>Br</a:t>
            </a:r>
            <a:endParaRPr lang="en-US" sz="1000"/>
          </a:p>
          <a:p>
            <a:pPr algn="ctr"/>
            <a:endParaRPr lang="en-US" sz="1000"/>
          </a:p>
          <a:p>
            <a:pPr algn="ctr"/>
            <a:r>
              <a:rPr lang="en-US" sz="1000"/>
              <a:t>35</a:t>
            </a:r>
            <a:endParaRPr lang="en-US" sz="1000" baseline="30000"/>
          </a:p>
        </p:txBody>
      </p:sp>
      <p:sp>
        <p:nvSpPr>
          <p:cNvPr id="36902" name="Rectangle 37"/>
          <p:cNvSpPr>
            <a:spLocks noChangeArrowheads="1"/>
          </p:cNvSpPr>
          <p:nvPr/>
        </p:nvSpPr>
        <p:spPr bwMode="auto">
          <a:xfrm>
            <a:off x="7772400" y="3048000"/>
            <a:ext cx="381000" cy="533400"/>
          </a:xfrm>
          <a:prstGeom prst="rect">
            <a:avLst/>
          </a:prstGeom>
          <a:noFill/>
          <a:ln w="9525">
            <a:solidFill>
              <a:schemeClr val="tx1"/>
            </a:solidFill>
            <a:miter lim="800000"/>
            <a:headEnd/>
            <a:tailEnd/>
          </a:ln>
        </p:spPr>
        <p:txBody>
          <a:bodyPr wrap="none" anchor="ctr"/>
          <a:lstStyle/>
          <a:p>
            <a:pPr algn="ctr"/>
            <a:r>
              <a:rPr lang="en-US" sz="1400" b="1"/>
              <a:t>Kr</a:t>
            </a:r>
            <a:endParaRPr lang="en-US" sz="1000"/>
          </a:p>
          <a:p>
            <a:pPr algn="ctr"/>
            <a:endParaRPr lang="en-US" sz="1000"/>
          </a:p>
          <a:p>
            <a:pPr algn="ctr"/>
            <a:r>
              <a:rPr lang="en-US" sz="1000"/>
              <a:t>36</a:t>
            </a:r>
            <a:endParaRPr lang="en-US" sz="1000" baseline="30000"/>
          </a:p>
        </p:txBody>
      </p:sp>
      <p:sp>
        <p:nvSpPr>
          <p:cNvPr id="36903" name="Rectangle 38"/>
          <p:cNvSpPr>
            <a:spLocks noChangeArrowheads="1"/>
          </p:cNvSpPr>
          <p:nvPr/>
        </p:nvSpPr>
        <p:spPr bwMode="auto">
          <a:xfrm>
            <a:off x="1295400" y="3581400"/>
            <a:ext cx="381000" cy="533400"/>
          </a:xfrm>
          <a:prstGeom prst="rect">
            <a:avLst/>
          </a:prstGeom>
          <a:noFill/>
          <a:ln w="9525">
            <a:solidFill>
              <a:schemeClr val="tx1"/>
            </a:solidFill>
            <a:miter lim="800000"/>
            <a:headEnd/>
            <a:tailEnd/>
          </a:ln>
        </p:spPr>
        <p:txBody>
          <a:bodyPr wrap="none" anchor="ctr"/>
          <a:lstStyle/>
          <a:p>
            <a:pPr algn="ctr"/>
            <a:r>
              <a:rPr lang="en-US" sz="1400" b="1"/>
              <a:t>Rb</a:t>
            </a:r>
            <a:endParaRPr lang="en-US" sz="1000"/>
          </a:p>
          <a:p>
            <a:pPr algn="ctr"/>
            <a:endParaRPr lang="en-US" sz="1000"/>
          </a:p>
          <a:p>
            <a:pPr algn="ctr"/>
            <a:r>
              <a:rPr lang="en-US" sz="1000"/>
              <a:t>37</a:t>
            </a:r>
            <a:endParaRPr lang="en-US" sz="1000" baseline="30000"/>
          </a:p>
        </p:txBody>
      </p:sp>
      <p:sp>
        <p:nvSpPr>
          <p:cNvPr id="36904" name="Rectangle 39"/>
          <p:cNvSpPr>
            <a:spLocks noChangeArrowheads="1"/>
          </p:cNvSpPr>
          <p:nvPr/>
        </p:nvSpPr>
        <p:spPr bwMode="auto">
          <a:xfrm>
            <a:off x="1676400" y="3581400"/>
            <a:ext cx="381000" cy="533400"/>
          </a:xfrm>
          <a:prstGeom prst="rect">
            <a:avLst/>
          </a:prstGeom>
          <a:noFill/>
          <a:ln w="9525">
            <a:solidFill>
              <a:schemeClr val="tx1"/>
            </a:solidFill>
            <a:miter lim="800000"/>
            <a:headEnd/>
            <a:tailEnd/>
          </a:ln>
        </p:spPr>
        <p:txBody>
          <a:bodyPr wrap="none" anchor="ctr"/>
          <a:lstStyle/>
          <a:p>
            <a:pPr algn="ctr"/>
            <a:r>
              <a:rPr lang="en-US" sz="1400" b="1"/>
              <a:t>Sr</a:t>
            </a:r>
            <a:endParaRPr lang="en-US" sz="1000"/>
          </a:p>
          <a:p>
            <a:pPr algn="ctr"/>
            <a:endParaRPr lang="en-US" sz="1000"/>
          </a:p>
          <a:p>
            <a:pPr algn="ctr"/>
            <a:r>
              <a:rPr lang="en-US" sz="1000"/>
              <a:t>38</a:t>
            </a:r>
            <a:endParaRPr lang="en-US" sz="1000" baseline="30000"/>
          </a:p>
        </p:txBody>
      </p:sp>
      <p:sp>
        <p:nvSpPr>
          <p:cNvPr id="36905" name="Rectangle 40"/>
          <p:cNvSpPr>
            <a:spLocks noChangeArrowheads="1"/>
          </p:cNvSpPr>
          <p:nvPr/>
        </p:nvSpPr>
        <p:spPr bwMode="auto">
          <a:xfrm>
            <a:off x="2057400" y="3581400"/>
            <a:ext cx="381000" cy="533400"/>
          </a:xfrm>
          <a:prstGeom prst="rect">
            <a:avLst/>
          </a:prstGeom>
          <a:noFill/>
          <a:ln w="9525">
            <a:solidFill>
              <a:schemeClr val="tx1"/>
            </a:solidFill>
            <a:miter lim="800000"/>
            <a:headEnd/>
            <a:tailEnd/>
          </a:ln>
        </p:spPr>
        <p:txBody>
          <a:bodyPr wrap="none" anchor="ctr"/>
          <a:lstStyle/>
          <a:p>
            <a:pPr algn="ctr"/>
            <a:r>
              <a:rPr lang="en-US" sz="1400" b="1"/>
              <a:t>Y</a:t>
            </a:r>
            <a:r>
              <a:rPr lang="en-US" sz="1000" b="1"/>
              <a:t> </a:t>
            </a:r>
          </a:p>
          <a:p>
            <a:pPr algn="ctr"/>
            <a:endParaRPr lang="en-US" sz="1000"/>
          </a:p>
          <a:p>
            <a:pPr algn="ctr"/>
            <a:r>
              <a:rPr lang="en-US" sz="1000"/>
              <a:t>39</a:t>
            </a:r>
            <a:endParaRPr lang="en-US" sz="1000" baseline="30000"/>
          </a:p>
        </p:txBody>
      </p:sp>
      <p:sp>
        <p:nvSpPr>
          <p:cNvPr id="36906" name="Rectangle 41"/>
          <p:cNvSpPr>
            <a:spLocks noChangeArrowheads="1"/>
          </p:cNvSpPr>
          <p:nvPr/>
        </p:nvSpPr>
        <p:spPr bwMode="auto">
          <a:xfrm>
            <a:off x="2438400" y="3581400"/>
            <a:ext cx="381000" cy="533400"/>
          </a:xfrm>
          <a:prstGeom prst="rect">
            <a:avLst/>
          </a:prstGeom>
          <a:noFill/>
          <a:ln w="9525">
            <a:solidFill>
              <a:schemeClr val="tx1"/>
            </a:solidFill>
            <a:miter lim="800000"/>
            <a:headEnd/>
            <a:tailEnd/>
          </a:ln>
        </p:spPr>
        <p:txBody>
          <a:bodyPr wrap="none" anchor="ctr"/>
          <a:lstStyle/>
          <a:p>
            <a:pPr algn="ctr"/>
            <a:r>
              <a:rPr lang="en-US" sz="1400" b="1"/>
              <a:t>Zr</a:t>
            </a:r>
            <a:endParaRPr lang="en-US" sz="1000"/>
          </a:p>
          <a:p>
            <a:pPr algn="ctr"/>
            <a:endParaRPr lang="en-US" sz="1000"/>
          </a:p>
          <a:p>
            <a:pPr algn="ctr"/>
            <a:r>
              <a:rPr lang="en-US" sz="1000"/>
              <a:t>40</a:t>
            </a:r>
            <a:endParaRPr lang="en-US" sz="1000" baseline="30000"/>
          </a:p>
        </p:txBody>
      </p:sp>
      <p:sp>
        <p:nvSpPr>
          <p:cNvPr id="36907" name="Rectangle 42"/>
          <p:cNvSpPr>
            <a:spLocks noChangeArrowheads="1"/>
          </p:cNvSpPr>
          <p:nvPr/>
        </p:nvSpPr>
        <p:spPr bwMode="auto">
          <a:xfrm>
            <a:off x="2819400" y="3581400"/>
            <a:ext cx="381000" cy="533400"/>
          </a:xfrm>
          <a:prstGeom prst="rect">
            <a:avLst/>
          </a:prstGeom>
          <a:noFill/>
          <a:ln w="9525">
            <a:solidFill>
              <a:schemeClr val="tx1"/>
            </a:solidFill>
            <a:miter lim="800000"/>
            <a:headEnd/>
            <a:tailEnd/>
          </a:ln>
        </p:spPr>
        <p:txBody>
          <a:bodyPr wrap="none" anchor="ctr"/>
          <a:lstStyle/>
          <a:p>
            <a:pPr algn="ctr"/>
            <a:r>
              <a:rPr lang="en-US" sz="1400" b="1"/>
              <a:t>Nb</a:t>
            </a:r>
            <a:endParaRPr lang="en-US" sz="1000"/>
          </a:p>
          <a:p>
            <a:pPr algn="ctr"/>
            <a:endParaRPr lang="en-US" sz="1000"/>
          </a:p>
          <a:p>
            <a:pPr algn="ctr"/>
            <a:r>
              <a:rPr lang="en-US" sz="1000"/>
              <a:t>41</a:t>
            </a:r>
            <a:endParaRPr lang="en-US" sz="1000" baseline="30000"/>
          </a:p>
        </p:txBody>
      </p:sp>
      <p:sp>
        <p:nvSpPr>
          <p:cNvPr id="36908" name="Rectangle 43"/>
          <p:cNvSpPr>
            <a:spLocks noChangeArrowheads="1"/>
          </p:cNvSpPr>
          <p:nvPr/>
        </p:nvSpPr>
        <p:spPr bwMode="auto">
          <a:xfrm>
            <a:off x="3200400" y="3581400"/>
            <a:ext cx="381000" cy="533400"/>
          </a:xfrm>
          <a:prstGeom prst="rect">
            <a:avLst/>
          </a:prstGeom>
          <a:noFill/>
          <a:ln w="9525">
            <a:solidFill>
              <a:schemeClr val="tx1"/>
            </a:solidFill>
            <a:miter lim="800000"/>
            <a:headEnd/>
            <a:tailEnd/>
          </a:ln>
        </p:spPr>
        <p:txBody>
          <a:bodyPr wrap="none" anchor="ctr"/>
          <a:lstStyle/>
          <a:p>
            <a:pPr algn="ctr"/>
            <a:r>
              <a:rPr lang="en-US" sz="1400" b="1"/>
              <a:t>Mo</a:t>
            </a:r>
            <a:endParaRPr lang="en-US" sz="1000"/>
          </a:p>
          <a:p>
            <a:pPr algn="ctr"/>
            <a:endParaRPr lang="en-US" sz="1000"/>
          </a:p>
          <a:p>
            <a:pPr algn="ctr"/>
            <a:r>
              <a:rPr lang="en-US" sz="1000"/>
              <a:t>42</a:t>
            </a:r>
            <a:endParaRPr lang="en-US" sz="1000" baseline="30000"/>
          </a:p>
        </p:txBody>
      </p:sp>
      <p:sp>
        <p:nvSpPr>
          <p:cNvPr id="36909" name="Rectangle 44"/>
          <p:cNvSpPr>
            <a:spLocks noChangeArrowheads="1"/>
          </p:cNvSpPr>
          <p:nvPr/>
        </p:nvSpPr>
        <p:spPr bwMode="auto">
          <a:xfrm>
            <a:off x="3581400" y="3581400"/>
            <a:ext cx="381000" cy="533400"/>
          </a:xfrm>
          <a:prstGeom prst="rect">
            <a:avLst/>
          </a:prstGeom>
          <a:noFill/>
          <a:ln w="9525">
            <a:solidFill>
              <a:schemeClr val="tx1"/>
            </a:solidFill>
            <a:miter lim="800000"/>
            <a:headEnd/>
            <a:tailEnd/>
          </a:ln>
        </p:spPr>
        <p:txBody>
          <a:bodyPr wrap="none" anchor="ctr"/>
          <a:lstStyle/>
          <a:p>
            <a:pPr algn="ctr"/>
            <a:r>
              <a:rPr lang="en-US" sz="1400" b="1"/>
              <a:t>Tc</a:t>
            </a:r>
            <a:endParaRPr lang="en-US" sz="1000"/>
          </a:p>
          <a:p>
            <a:pPr algn="ctr"/>
            <a:endParaRPr lang="en-US" sz="1000"/>
          </a:p>
          <a:p>
            <a:pPr algn="ctr"/>
            <a:r>
              <a:rPr lang="en-US" sz="1000"/>
              <a:t>43</a:t>
            </a:r>
            <a:endParaRPr lang="en-US" sz="1000" baseline="30000"/>
          </a:p>
        </p:txBody>
      </p:sp>
      <p:sp>
        <p:nvSpPr>
          <p:cNvPr id="36910" name="Rectangle 45"/>
          <p:cNvSpPr>
            <a:spLocks noChangeArrowheads="1"/>
          </p:cNvSpPr>
          <p:nvPr/>
        </p:nvSpPr>
        <p:spPr bwMode="auto">
          <a:xfrm>
            <a:off x="3962400" y="3581400"/>
            <a:ext cx="381000" cy="533400"/>
          </a:xfrm>
          <a:prstGeom prst="rect">
            <a:avLst/>
          </a:prstGeom>
          <a:noFill/>
          <a:ln w="9525">
            <a:solidFill>
              <a:schemeClr val="tx1"/>
            </a:solidFill>
            <a:miter lim="800000"/>
            <a:headEnd/>
            <a:tailEnd/>
          </a:ln>
        </p:spPr>
        <p:txBody>
          <a:bodyPr wrap="none" anchor="ctr"/>
          <a:lstStyle/>
          <a:p>
            <a:pPr algn="ctr"/>
            <a:r>
              <a:rPr lang="en-US" sz="1400" b="1"/>
              <a:t>Ru</a:t>
            </a:r>
            <a:endParaRPr lang="en-US" sz="1000"/>
          </a:p>
          <a:p>
            <a:pPr algn="ctr"/>
            <a:endParaRPr lang="en-US" sz="1000"/>
          </a:p>
          <a:p>
            <a:pPr algn="ctr"/>
            <a:r>
              <a:rPr lang="en-US" sz="1000"/>
              <a:t>44</a:t>
            </a:r>
            <a:endParaRPr lang="en-US" sz="1000" baseline="30000"/>
          </a:p>
        </p:txBody>
      </p:sp>
      <p:sp>
        <p:nvSpPr>
          <p:cNvPr id="36911" name="Rectangle 46"/>
          <p:cNvSpPr>
            <a:spLocks noChangeArrowheads="1"/>
          </p:cNvSpPr>
          <p:nvPr/>
        </p:nvSpPr>
        <p:spPr bwMode="auto">
          <a:xfrm>
            <a:off x="4343400" y="3581400"/>
            <a:ext cx="381000" cy="533400"/>
          </a:xfrm>
          <a:prstGeom prst="rect">
            <a:avLst/>
          </a:prstGeom>
          <a:noFill/>
          <a:ln w="9525">
            <a:solidFill>
              <a:schemeClr val="tx1"/>
            </a:solidFill>
            <a:miter lim="800000"/>
            <a:headEnd/>
            <a:tailEnd/>
          </a:ln>
        </p:spPr>
        <p:txBody>
          <a:bodyPr wrap="none" anchor="ctr"/>
          <a:lstStyle/>
          <a:p>
            <a:pPr algn="ctr"/>
            <a:r>
              <a:rPr lang="en-US" sz="1400" b="1"/>
              <a:t>Rh</a:t>
            </a:r>
            <a:endParaRPr lang="en-US" sz="1000"/>
          </a:p>
          <a:p>
            <a:pPr algn="ctr"/>
            <a:endParaRPr lang="en-US" sz="1000"/>
          </a:p>
          <a:p>
            <a:pPr algn="ctr"/>
            <a:r>
              <a:rPr lang="en-US" sz="1000"/>
              <a:t>45</a:t>
            </a:r>
            <a:endParaRPr lang="en-US" sz="1000" baseline="30000"/>
          </a:p>
        </p:txBody>
      </p:sp>
      <p:sp>
        <p:nvSpPr>
          <p:cNvPr id="36912" name="Rectangle 47"/>
          <p:cNvSpPr>
            <a:spLocks noChangeArrowheads="1"/>
          </p:cNvSpPr>
          <p:nvPr/>
        </p:nvSpPr>
        <p:spPr bwMode="auto">
          <a:xfrm>
            <a:off x="4724400" y="3581400"/>
            <a:ext cx="381000" cy="533400"/>
          </a:xfrm>
          <a:prstGeom prst="rect">
            <a:avLst/>
          </a:prstGeom>
          <a:noFill/>
          <a:ln w="9525">
            <a:solidFill>
              <a:schemeClr val="tx1"/>
            </a:solidFill>
            <a:miter lim="800000"/>
            <a:headEnd/>
            <a:tailEnd/>
          </a:ln>
        </p:spPr>
        <p:txBody>
          <a:bodyPr wrap="none" anchor="ctr"/>
          <a:lstStyle/>
          <a:p>
            <a:pPr algn="ctr"/>
            <a:r>
              <a:rPr lang="en-US" sz="1400" b="1"/>
              <a:t>Pd</a:t>
            </a:r>
            <a:endParaRPr lang="en-US" sz="1000"/>
          </a:p>
          <a:p>
            <a:pPr algn="ctr"/>
            <a:endParaRPr lang="en-US" sz="1000"/>
          </a:p>
          <a:p>
            <a:pPr algn="ctr"/>
            <a:r>
              <a:rPr lang="en-US" sz="1000"/>
              <a:t>46</a:t>
            </a:r>
            <a:endParaRPr lang="en-US" sz="1000" baseline="30000"/>
          </a:p>
        </p:txBody>
      </p:sp>
      <p:sp>
        <p:nvSpPr>
          <p:cNvPr id="36913" name="Rectangle 48"/>
          <p:cNvSpPr>
            <a:spLocks noChangeArrowheads="1"/>
          </p:cNvSpPr>
          <p:nvPr/>
        </p:nvSpPr>
        <p:spPr bwMode="auto">
          <a:xfrm>
            <a:off x="5105400" y="3581400"/>
            <a:ext cx="381000" cy="533400"/>
          </a:xfrm>
          <a:prstGeom prst="rect">
            <a:avLst/>
          </a:prstGeom>
          <a:noFill/>
          <a:ln w="9525">
            <a:solidFill>
              <a:schemeClr val="tx1"/>
            </a:solidFill>
            <a:miter lim="800000"/>
            <a:headEnd/>
            <a:tailEnd/>
          </a:ln>
        </p:spPr>
        <p:txBody>
          <a:bodyPr wrap="none" anchor="ctr"/>
          <a:lstStyle/>
          <a:p>
            <a:pPr algn="ctr"/>
            <a:r>
              <a:rPr lang="en-US" sz="1400" b="1"/>
              <a:t>Ag</a:t>
            </a:r>
            <a:endParaRPr lang="en-US" sz="1000"/>
          </a:p>
          <a:p>
            <a:pPr algn="ctr"/>
            <a:endParaRPr lang="en-US" sz="1000"/>
          </a:p>
          <a:p>
            <a:pPr algn="ctr"/>
            <a:r>
              <a:rPr lang="en-US" sz="1000"/>
              <a:t>47</a:t>
            </a:r>
            <a:endParaRPr lang="en-US" sz="1000" baseline="30000"/>
          </a:p>
        </p:txBody>
      </p:sp>
      <p:sp>
        <p:nvSpPr>
          <p:cNvPr id="36914" name="Rectangle 49"/>
          <p:cNvSpPr>
            <a:spLocks noChangeArrowheads="1"/>
          </p:cNvSpPr>
          <p:nvPr/>
        </p:nvSpPr>
        <p:spPr bwMode="auto">
          <a:xfrm>
            <a:off x="5486400" y="3581400"/>
            <a:ext cx="381000" cy="533400"/>
          </a:xfrm>
          <a:prstGeom prst="rect">
            <a:avLst/>
          </a:prstGeom>
          <a:noFill/>
          <a:ln w="9525">
            <a:solidFill>
              <a:schemeClr val="tx1"/>
            </a:solidFill>
            <a:miter lim="800000"/>
            <a:headEnd/>
            <a:tailEnd/>
          </a:ln>
        </p:spPr>
        <p:txBody>
          <a:bodyPr wrap="none" anchor="ctr"/>
          <a:lstStyle/>
          <a:p>
            <a:pPr algn="ctr"/>
            <a:r>
              <a:rPr lang="en-US" sz="1400" b="1"/>
              <a:t>Cd</a:t>
            </a:r>
            <a:endParaRPr lang="en-US" sz="1000"/>
          </a:p>
          <a:p>
            <a:pPr algn="ctr"/>
            <a:endParaRPr lang="en-US" sz="1000"/>
          </a:p>
          <a:p>
            <a:pPr algn="ctr"/>
            <a:r>
              <a:rPr lang="en-US" sz="1000"/>
              <a:t>48</a:t>
            </a:r>
            <a:endParaRPr lang="en-US" sz="1000" baseline="30000"/>
          </a:p>
        </p:txBody>
      </p:sp>
      <p:sp>
        <p:nvSpPr>
          <p:cNvPr id="36915" name="Rectangle 50"/>
          <p:cNvSpPr>
            <a:spLocks noChangeArrowheads="1"/>
          </p:cNvSpPr>
          <p:nvPr/>
        </p:nvSpPr>
        <p:spPr bwMode="auto">
          <a:xfrm>
            <a:off x="5867400" y="3581400"/>
            <a:ext cx="381000" cy="533400"/>
          </a:xfrm>
          <a:prstGeom prst="rect">
            <a:avLst/>
          </a:prstGeom>
          <a:noFill/>
          <a:ln w="9525">
            <a:solidFill>
              <a:schemeClr val="tx1"/>
            </a:solidFill>
            <a:miter lim="800000"/>
            <a:headEnd/>
            <a:tailEnd/>
          </a:ln>
        </p:spPr>
        <p:txBody>
          <a:bodyPr wrap="none" anchor="ctr"/>
          <a:lstStyle/>
          <a:p>
            <a:pPr algn="ctr"/>
            <a:r>
              <a:rPr lang="en-US" sz="1400" b="1"/>
              <a:t>In</a:t>
            </a:r>
            <a:endParaRPr lang="en-US" sz="1000"/>
          </a:p>
          <a:p>
            <a:pPr algn="ctr"/>
            <a:endParaRPr lang="en-US" sz="1000"/>
          </a:p>
          <a:p>
            <a:pPr algn="ctr"/>
            <a:r>
              <a:rPr lang="en-US" sz="1000"/>
              <a:t>49</a:t>
            </a:r>
            <a:endParaRPr lang="en-US" sz="1000" baseline="30000"/>
          </a:p>
        </p:txBody>
      </p:sp>
      <p:sp>
        <p:nvSpPr>
          <p:cNvPr id="36916" name="Rectangle 51"/>
          <p:cNvSpPr>
            <a:spLocks noChangeArrowheads="1"/>
          </p:cNvSpPr>
          <p:nvPr/>
        </p:nvSpPr>
        <p:spPr bwMode="auto">
          <a:xfrm>
            <a:off x="6248400" y="3581400"/>
            <a:ext cx="381000" cy="533400"/>
          </a:xfrm>
          <a:prstGeom prst="rect">
            <a:avLst/>
          </a:prstGeom>
          <a:noFill/>
          <a:ln w="9525">
            <a:solidFill>
              <a:schemeClr val="tx1"/>
            </a:solidFill>
            <a:miter lim="800000"/>
            <a:headEnd/>
            <a:tailEnd/>
          </a:ln>
        </p:spPr>
        <p:txBody>
          <a:bodyPr wrap="none" anchor="ctr"/>
          <a:lstStyle/>
          <a:p>
            <a:pPr algn="ctr"/>
            <a:r>
              <a:rPr lang="en-US" sz="1400" b="1"/>
              <a:t>Sn</a:t>
            </a:r>
            <a:endParaRPr lang="en-US" sz="1000"/>
          </a:p>
          <a:p>
            <a:pPr algn="ctr"/>
            <a:endParaRPr lang="en-US" sz="1000"/>
          </a:p>
          <a:p>
            <a:pPr algn="ctr"/>
            <a:r>
              <a:rPr lang="en-US" sz="1000"/>
              <a:t>50</a:t>
            </a:r>
            <a:endParaRPr lang="en-US" sz="1000" baseline="30000"/>
          </a:p>
        </p:txBody>
      </p:sp>
      <p:sp>
        <p:nvSpPr>
          <p:cNvPr id="36917" name="Rectangle 52"/>
          <p:cNvSpPr>
            <a:spLocks noChangeArrowheads="1"/>
          </p:cNvSpPr>
          <p:nvPr/>
        </p:nvSpPr>
        <p:spPr bwMode="auto">
          <a:xfrm>
            <a:off x="6629400" y="3581400"/>
            <a:ext cx="381000" cy="533400"/>
          </a:xfrm>
          <a:prstGeom prst="rect">
            <a:avLst/>
          </a:prstGeom>
          <a:noFill/>
          <a:ln w="9525">
            <a:solidFill>
              <a:schemeClr val="tx1"/>
            </a:solidFill>
            <a:miter lim="800000"/>
            <a:headEnd/>
            <a:tailEnd/>
          </a:ln>
        </p:spPr>
        <p:txBody>
          <a:bodyPr wrap="none" anchor="ctr"/>
          <a:lstStyle/>
          <a:p>
            <a:pPr algn="ctr"/>
            <a:r>
              <a:rPr lang="en-US" sz="1400" b="1"/>
              <a:t>Sb</a:t>
            </a:r>
            <a:endParaRPr lang="en-US" sz="1000"/>
          </a:p>
          <a:p>
            <a:pPr algn="ctr"/>
            <a:endParaRPr lang="en-US" sz="1000"/>
          </a:p>
          <a:p>
            <a:pPr algn="ctr"/>
            <a:r>
              <a:rPr lang="en-US" sz="1000"/>
              <a:t>51</a:t>
            </a:r>
            <a:endParaRPr lang="en-US" sz="1000" baseline="30000"/>
          </a:p>
        </p:txBody>
      </p:sp>
      <p:sp>
        <p:nvSpPr>
          <p:cNvPr id="36918" name="Rectangle 53"/>
          <p:cNvSpPr>
            <a:spLocks noChangeArrowheads="1"/>
          </p:cNvSpPr>
          <p:nvPr/>
        </p:nvSpPr>
        <p:spPr bwMode="auto">
          <a:xfrm>
            <a:off x="7010400" y="3581400"/>
            <a:ext cx="381000" cy="533400"/>
          </a:xfrm>
          <a:prstGeom prst="rect">
            <a:avLst/>
          </a:prstGeom>
          <a:noFill/>
          <a:ln w="9525">
            <a:solidFill>
              <a:schemeClr val="tx1"/>
            </a:solidFill>
            <a:miter lim="800000"/>
            <a:headEnd/>
            <a:tailEnd/>
          </a:ln>
        </p:spPr>
        <p:txBody>
          <a:bodyPr wrap="none" anchor="ctr"/>
          <a:lstStyle/>
          <a:p>
            <a:pPr algn="ctr"/>
            <a:r>
              <a:rPr lang="en-US" sz="1400" b="1"/>
              <a:t>Te</a:t>
            </a:r>
            <a:endParaRPr lang="en-US" sz="1000"/>
          </a:p>
          <a:p>
            <a:pPr algn="ctr"/>
            <a:endParaRPr lang="en-US" sz="1000"/>
          </a:p>
          <a:p>
            <a:pPr algn="ctr"/>
            <a:r>
              <a:rPr lang="en-US" sz="1000"/>
              <a:t>52</a:t>
            </a:r>
            <a:endParaRPr lang="en-US" sz="1000" baseline="30000"/>
          </a:p>
        </p:txBody>
      </p:sp>
      <p:sp>
        <p:nvSpPr>
          <p:cNvPr id="36919" name="Rectangle 54"/>
          <p:cNvSpPr>
            <a:spLocks noChangeArrowheads="1"/>
          </p:cNvSpPr>
          <p:nvPr/>
        </p:nvSpPr>
        <p:spPr bwMode="auto">
          <a:xfrm>
            <a:off x="7391400" y="3581400"/>
            <a:ext cx="381000" cy="533400"/>
          </a:xfrm>
          <a:prstGeom prst="rect">
            <a:avLst/>
          </a:prstGeom>
          <a:noFill/>
          <a:ln w="9525">
            <a:solidFill>
              <a:schemeClr val="tx1"/>
            </a:solidFill>
            <a:miter lim="800000"/>
            <a:headEnd/>
            <a:tailEnd/>
          </a:ln>
        </p:spPr>
        <p:txBody>
          <a:bodyPr wrap="none" anchor="ctr"/>
          <a:lstStyle/>
          <a:p>
            <a:pPr algn="ctr"/>
            <a:r>
              <a:rPr lang="en-US" sz="1400" b="1"/>
              <a:t>I</a:t>
            </a:r>
            <a:endParaRPr lang="en-US" sz="1000"/>
          </a:p>
          <a:p>
            <a:pPr algn="ctr"/>
            <a:endParaRPr lang="en-US" sz="1000"/>
          </a:p>
          <a:p>
            <a:pPr algn="ctr"/>
            <a:r>
              <a:rPr lang="en-US" sz="1000"/>
              <a:t>53</a:t>
            </a:r>
            <a:endParaRPr lang="en-US" sz="1000" baseline="30000"/>
          </a:p>
        </p:txBody>
      </p:sp>
      <p:sp>
        <p:nvSpPr>
          <p:cNvPr id="36920" name="Rectangle 55"/>
          <p:cNvSpPr>
            <a:spLocks noChangeArrowheads="1"/>
          </p:cNvSpPr>
          <p:nvPr/>
        </p:nvSpPr>
        <p:spPr bwMode="auto">
          <a:xfrm>
            <a:off x="7772400" y="3581400"/>
            <a:ext cx="381000" cy="533400"/>
          </a:xfrm>
          <a:prstGeom prst="rect">
            <a:avLst/>
          </a:prstGeom>
          <a:noFill/>
          <a:ln w="9525">
            <a:solidFill>
              <a:schemeClr val="tx1"/>
            </a:solidFill>
            <a:miter lim="800000"/>
            <a:headEnd/>
            <a:tailEnd/>
          </a:ln>
        </p:spPr>
        <p:txBody>
          <a:bodyPr wrap="none" anchor="ctr"/>
          <a:lstStyle/>
          <a:p>
            <a:pPr algn="ctr"/>
            <a:r>
              <a:rPr lang="en-US" sz="1400" b="1"/>
              <a:t>Xe</a:t>
            </a:r>
            <a:endParaRPr lang="en-US" sz="1000"/>
          </a:p>
          <a:p>
            <a:pPr algn="ctr"/>
            <a:endParaRPr lang="en-US" sz="1000"/>
          </a:p>
          <a:p>
            <a:pPr algn="ctr"/>
            <a:r>
              <a:rPr lang="en-US" sz="1000"/>
              <a:t>54</a:t>
            </a:r>
            <a:endParaRPr lang="en-US" sz="1000" baseline="30000"/>
          </a:p>
        </p:txBody>
      </p:sp>
      <p:sp>
        <p:nvSpPr>
          <p:cNvPr id="36921" name="Rectangle 56"/>
          <p:cNvSpPr>
            <a:spLocks noChangeArrowheads="1"/>
          </p:cNvSpPr>
          <p:nvPr/>
        </p:nvSpPr>
        <p:spPr bwMode="auto">
          <a:xfrm>
            <a:off x="1295400" y="4114800"/>
            <a:ext cx="381000" cy="533400"/>
          </a:xfrm>
          <a:prstGeom prst="rect">
            <a:avLst/>
          </a:prstGeom>
          <a:noFill/>
          <a:ln w="9525">
            <a:solidFill>
              <a:schemeClr val="tx1"/>
            </a:solidFill>
            <a:miter lim="800000"/>
            <a:headEnd/>
            <a:tailEnd/>
          </a:ln>
        </p:spPr>
        <p:txBody>
          <a:bodyPr wrap="none" anchor="ctr"/>
          <a:lstStyle/>
          <a:p>
            <a:pPr algn="ctr"/>
            <a:r>
              <a:rPr lang="en-US" sz="1400" b="1"/>
              <a:t>Cs</a:t>
            </a:r>
            <a:endParaRPr lang="en-US" sz="1000"/>
          </a:p>
          <a:p>
            <a:pPr algn="ctr"/>
            <a:endParaRPr lang="en-US" sz="1000"/>
          </a:p>
          <a:p>
            <a:pPr algn="ctr"/>
            <a:r>
              <a:rPr lang="en-US" sz="1000"/>
              <a:t>55</a:t>
            </a:r>
            <a:endParaRPr lang="en-US" sz="1000" baseline="30000"/>
          </a:p>
        </p:txBody>
      </p:sp>
      <p:sp>
        <p:nvSpPr>
          <p:cNvPr id="36922" name="Rectangle 57"/>
          <p:cNvSpPr>
            <a:spLocks noChangeArrowheads="1"/>
          </p:cNvSpPr>
          <p:nvPr/>
        </p:nvSpPr>
        <p:spPr bwMode="auto">
          <a:xfrm>
            <a:off x="1676400" y="4114800"/>
            <a:ext cx="381000" cy="533400"/>
          </a:xfrm>
          <a:prstGeom prst="rect">
            <a:avLst/>
          </a:prstGeom>
          <a:noFill/>
          <a:ln w="9525">
            <a:solidFill>
              <a:schemeClr val="tx1"/>
            </a:solidFill>
            <a:miter lim="800000"/>
            <a:headEnd/>
            <a:tailEnd/>
          </a:ln>
        </p:spPr>
        <p:txBody>
          <a:bodyPr wrap="none" anchor="ctr"/>
          <a:lstStyle/>
          <a:p>
            <a:pPr algn="ctr"/>
            <a:r>
              <a:rPr lang="en-US" sz="1400" b="1"/>
              <a:t>Ba</a:t>
            </a:r>
            <a:endParaRPr lang="en-US" sz="1000"/>
          </a:p>
          <a:p>
            <a:pPr algn="ctr"/>
            <a:endParaRPr lang="en-US" sz="1000"/>
          </a:p>
          <a:p>
            <a:pPr algn="ctr"/>
            <a:r>
              <a:rPr lang="en-US" sz="1000"/>
              <a:t>56</a:t>
            </a:r>
            <a:endParaRPr lang="en-US" sz="1000" baseline="30000"/>
          </a:p>
        </p:txBody>
      </p:sp>
      <p:sp>
        <p:nvSpPr>
          <p:cNvPr id="36923" name="Rectangle 58"/>
          <p:cNvSpPr>
            <a:spLocks noChangeArrowheads="1"/>
          </p:cNvSpPr>
          <p:nvPr/>
        </p:nvSpPr>
        <p:spPr bwMode="auto">
          <a:xfrm>
            <a:off x="2057400" y="4114800"/>
            <a:ext cx="381000" cy="533400"/>
          </a:xfrm>
          <a:prstGeom prst="rect">
            <a:avLst/>
          </a:prstGeom>
          <a:noFill/>
          <a:ln w="9525">
            <a:solidFill>
              <a:schemeClr val="tx1"/>
            </a:solidFill>
            <a:miter lim="800000"/>
            <a:headEnd/>
            <a:tailEnd/>
          </a:ln>
        </p:spPr>
        <p:txBody>
          <a:bodyPr wrap="none" anchor="ctr"/>
          <a:lstStyle/>
          <a:p>
            <a:endParaRPr lang="en-US"/>
          </a:p>
        </p:txBody>
      </p:sp>
      <p:sp>
        <p:nvSpPr>
          <p:cNvPr id="36924" name="Rectangle 59"/>
          <p:cNvSpPr>
            <a:spLocks noChangeArrowheads="1"/>
          </p:cNvSpPr>
          <p:nvPr/>
        </p:nvSpPr>
        <p:spPr bwMode="auto">
          <a:xfrm>
            <a:off x="2438400" y="4114800"/>
            <a:ext cx="381000" cy="533400"/>
          </a:xfrm>
          <a:prstGeom prst="rect">
            <a:avLst/>
          </a:prstGeom>
          <a:noFill/>
          <a:ln w="9525">
            <a:solidFill>
              <a:schemeClr val="tx1"/>
            </a:solidFill>
            <a:miter lim="800000"/>
            <a:headEnd/>
            <a:tailEnd/>
          </a:ln>
        </p:spPr>
        <p:txBody>
          <a:bodyPr wrap="none" anchor="ctr"/>
          <a:lstStyle/>
          <a:p>
            <a:pPr algn="ctr"/>
            <a:r>
              <a:rPr lang="en-US" sz="1400" b="1"/>
              <a:t>Hf</a:t>
            </a:r>
            <a:endParaRPr lang="en-US" sz="1000"/>
          </a:p>
          <a:p>
            <a:pPr algn="ctr"/>
            <a:endParaRPr lang="en-US" sz="1000"/>
          </a:p>
          <a:p>
            <a:pPr algn="ctr"/>
            <a:r>
              <a:rPr lang="en-US" sz="1000"/>
              <a:t>72</a:t>
            </a:r>
            <a:endParaRPr lang="en-US" sz="1000" baseline="30000"/>
          </a:p>
        </p:txBody>
      </p:sp>
      <p:sp>
        <p:nvSpPr>
          <p:cNvPr id="36925" name="Rectangle 60"/>
          <p:cNvSpPr>
            <a:spLocks noChangeArrowheads="1"/>
          </p:cNvSpPr>
          <p:nvPr/>
        </p:nvSpPr>
        <p:spPr bwMode="auto">
          <a:xfrm>
            <a:off x="2819400" y="4114800"/>
            <a:ext cx="381000" cy="533400"/>
          </a:xfrm>
          <a:prstGeom prst="rect">
            <a:avLst/>
          </a:prstGeom>
          <a:noFill/>
          <a:ln w="9525">
            <a:solidFill>
              <a:schemeClr val="tx1"/>
            </a:solidFill>
            <a:miter lim="800000"/>
            <a:headEnd/>
            <a:tailEnd/>
          </a:ln>
        </p:spPr>
        <p:txBody>
          <a:bodyPr wrap="none" anchor="ctr"/>
          <a:lstStyle/>
          <a:p>
            <a:pPr algn="ctr"/>
            <a:r>
              <a:rPr lang="en-US" sz="1400" b="1"/>
              <a:t>Ta</a:t>
            </a:r>
            <a:endParaRPr lang="en-US" sz="1000"/>
          </a:p>
          <a:p>
            <a:pPr algn="ctr"/>
            <a:endParaRPr lang="en-US" sz="1000"/>
          </a:p>
          <a:p>
            <a:pPr algn="ctr"/>
            <a:r>
              <a:rPr lang="en-US" sz="1000"/>
              <a:t>73</a:t>
            </a:r>
            <a:endParaRPr lang="en-US" sz="1000" baseline="30000"/>
          </a:p>
        </p:txBody>
      </p:sp>
      <p:sp>
        <p:nvSpPr>
          <p:cNvPr id="36926" name="Rectangle 61"/>
          <p:cNvSpPr>
            <a:spLocks noChangeArrowheads="1"/>
          </p:cNvSpPr>
          <p:nvPr/>
        </p:nvSpPr>
        <p:spPr bwMode="auto">
          <a:xfrm>
            <a:off x="3200400" y="4114800"/>
            <a:ext cx="381000" cy="533400"/>
          </a:xfrm>
          <a:prstGeom prst="rect">
            <a:avLst/>
          </a:prstGeom>
          <a:noFill/>
          <a:ln w="9525">
            <a:solidFill>
              <a:schemeClr val="tx1"/>
            </a:solidFill>
            <a:miter lim="800000"/>
            <a:headEnd/>
            <a:tailEnd/>
          </a:ln>
        </p:spPr>
        <p:txBody>
          <a:bodyPr wrap="none" anchor="ctr"/>
          <a:lstStyle/>
          <a:p>
            <a:pPr algn="ctr"/>
            <a:r>
              <a:rPr lang="en-US" sz="1400" b="1"/>
              <a:t>W</a:t>
            </a:r>
            <a:endParaRPr lang="en-US" sz="1000"/>
          </a:p>
          <a:p>
            <a:pPr algn="ctr"/>
            <a:endParaRPr lang="en-US" sz="1000"/>
          </a:p>
          <a:p>
            <a:pPr algn="ctr"/>
            <a:r>
              <a:rPr lang="en-US" sz="1000"/>
              <a:t>74</a:t>
            </a:r>
            <a:endParaRPr lang="en-US" sz="1000" baseline="30000"/>
          </a:p>
        </p:txBody>
      </p:sp>
      <p:sp>
        <p:nvSpPr>
          <p:cNvPr id="36927" name="Rectangle 62"/>
          <p:cNvSpPr>
            <a:spLocks noChangeArrowheads="1"/>
          </p:cNvSpPr>
          <p:nvPr/>
        </p:nvSpPr>
        <p:spPr bwMode="auto">
          <a:xfrm>
            <a:off x="3581400" y="4114800"/>
            <a:ext cx="381000" cy="533400"/>
          </a:xfrm>
          <a:prstGeom prst="rect">
            <a:avLst/>
          </a:prstGeom>
          <a:noFill/>
          <a:ln w="9525">
            <a:solidFill>
              <a:schemeClr val="tx1"/>
            </a:solidFill>
            <a:miter lim="800000"/>
            <a:headEnd/>
            <a:tailEnd/>
          </a:ln>
        </p:spPr>
        <p:txBody>
          <a:bodyPr wrap="none" anchor="ctr"/>
          <a:lstStyle/>
          <a:p>
            <a:pPr algn="ctr"/>
            <a:r>
              <a:rPr lang="en-US" sz="1400" b="1"/>
              <a:t>Re</a:t>
            </a:r>
            <a:endParaRPr lang="en-US" sz="1000"/>
          </a:p>
          <a:p>
            <a:pPr algn="ctr"/>
            <a:endParaRPr lang="en-US" sz="1000"/>
          </a:p>
          <a:p>
            <a:pPr algn="ctr"/>
            <a:r>
              <a:rPr lang="en-US" sz="1000"/>
              <a:t>75</a:t>
            </a:r>
            <a:endParaRPr lang="en-US" sz="1000" baseline="30000"/>
          </a:p>
        </p:txBody>
      </p:sp>
      <p:sp>
        <p:nvSpPr>
          <p:cNvPr id="36928" name="Rectangle 63"/>
          <p:cNvSpPr>
            <a:spLocks noChangeArrowheads="1"/>
          </p:cNvSpPr>
          <p:nvPr/>
        </p:nvSpPr>
        <p:spPr bwMode="auto">
          <a:xfrm>
            <a:off x="3962400" y="4114800"/>
            <a:ext cx="381000" cy="533400"/>
          </a:xfrm>
          <a:prstGeom prst="rect">
            <a:avLst/>
          </a:prstGeom>
          <a:noFill/>
          <a:ln w="9525">
            <a:solidFill>
              <a:schemeClr val="tx1"/>
            </a:solidFill>
            <a:miter lim="800000"/>
            <a:headEnd/>
            <a:tailEnd/>
          </a:ln>
        </p:spPr>
        <p:txBody>
          <a:bodyPr wrap="none" anchor="ctr"/>
          <a:lstStyle/>
          <a:p>
            <a:pPr algn="ctr"/>
            <a:r>
              <a:rPr lang="en-US" sz="1400" b="1"/>
              <a:t>Os</a:t>
            </a:r>
            <a:endParaRPr lang="en-US" sz="1000"/>
          </a:p>
          <a:p>
            <a:pPr algn="ctr"/>
            <a:endParaRPr lang="en-US" sz="1000"/>
          </a:p>
          <a:p>
            <a:pPr algn="ctr"/>
            <a:r>
              <a:rPr lang="en-US" sz="1000"/>
              <a:t>76</a:t>
            </a:r>
            <a:endParaRPr lang="en-US" sz="1000" baseline="30000"/>
          </a:p>
        </p:txBody>
      </p:sp>
      <p:sp>
        <p:nvSpPr>
          <p:cNvPr id="36929" name="Rectangle 64"/>
          <p:cNvSpPr>
            <a:spLocks noChangeArrowheads="1"/>
          </p:cNvSpPr>
          <p:nvPr/>
        </p:nvSpPr>
        <p:spPr bwMode="auto">
          <a:xfrm>
            <a:off x="4343400" y="4114800"/>
            <a:ext cx="381000" cy="533400"/>
          </a:xfrm>
          <a:prstGeom prst="rect">
            <a:avLst/>
          </a:prstGeom>
          <a:noFill/>
          <a:ln w="9525">
            <a:solidFill>
              <a:schemeClr val="tx1"/>
            </a:solidFill>
            <a:miter lim="800000"/>
            <a:headEnd/>
            <a:tailEnd/>
          </a:ln>
        </p:spPr>
        <p:txBody>
          <a:bodyPr wrap="none" anchor="ctr"/>
          <a:lstStyle/>
          <a:p>
            <a:pPr algn="ctr"/>
            <a:r>
              <a:rPr lang="en-US" sz="1400" b="1"/>
              <a:t>Ir</a:t>
            </a:r>
            <a:endParaRPr lang="en-US" sz="1000"/>
          </a:p>
          <a:p>
            <a:pPr algn="ctr"/>
            <a:endParaRPr lang="en-US" sz="1000"/>
          </a:p>
          <a:p>
            <a:pPr algn="ctr"/>
            <a:r>
              <a:rPr lang="en-US" sz="1000"/>
              <a:t>77</a:t>
            </a:r>
            <a:endParaRPr lang="en-US" sz="1000" baseline="30000"/>
          </a:p>
        </p:txBody>
      </p:sp>
      <p:sp>
        <p:nvSpPr>
          <p:cNvPr id="36930" name="Rectangle 65"/>
          <p:cNvSpPr>
            <a:spLocks noChangeArrowheads="1"/>
          </p:cNvSpPr>
          <p:nvPr/>
        </p:nvSpPr>
        <p:spPr bwMode="auto">
          <a:xfrm>
            <a:off x="4724400" y="4114800"/>
            <a:ext cx="381000" cy="533400"/>
          </a:xfrm>
          <a:prstGeom prst="rect">
            <a:avLst/>
          </a:prstGeom>
          <a:noFill/>
          <a:ln w="9525">
            <a:solidFill>
              <a:schemeClr val="tx1"/>
            </a:solidFill>
            <a:miter lim="800000"/>
            <a:headEnd/>
            <a:tailEnd/>
          </a:ln>
        </p:spPr>
        <p:txBody>
          <a:bodyPr wrap="none" anchor="ctr"/>
          <a:lstStyle/>
          <a:p>
            <a:pPr algn="ctr"/>
            <a:r>
              <a:rPr lang="en-US" sz="1400" b="1"/>
              <a:t>Pt</a:t>
            </a:r>
            <a:endParaRPr lang="en-US" sz="1000"/>
          </a:p>
          <a:p>
            <a:pPr algn="ctr"/>
            <a:endParaRPr lang="en-US" sz="1000"/>
          </a:p>
          <a:p>
            <a:pPr algn="ctr"/>
            <a:r>
              <a:rPr lang="en-US" sz="1000"/>
              <a:t>78</a:t>
            </a:r>
            <a:endParaRPr lang="en-US" sz="1000" baseline="30000"/>
          </a:p>
        </p:txBody>
      </p:sp>
      <p:sp>
        <p:nvSpPr>
          <p:cNvPr id="36931" name="Rectangle 66"/>
          <p:cNvSpPr>
            <a:spLocks noChangeArrowheads="1"/>
          </p:cNvSpPr>
          <p:nvPr/>
        </p:nvSpPr>
        <p:spPr bwMode="auto">
          <a:xfrm>
            <a:off x="5105400" y="4114800"/>
            <a:ext cx="381000" cy="533400"/>
          </a:xfrm>
          <a:prstGeom prst="rect">
            <a:avLst/>
          </a:prstGeom>
          <a:noFill/>
          <a:ln w="9525">
            <a:solidFill>
              <a:schemeClr val="tx1"/>
            </a:solidFill>
            <a:miter lim="800000"/>
            <a:headEnd/>
            <a:tailEnd/>
          </a:ln>
        </p:spPr>
        <p:txBody>
          <a:bodyPr wrap="none" anchor="ctr"/>
          <a:lstStyle/>
          <a:p>
            <a:pPr algn="ctr"/>
            <a:r>
              <a:rPr lang="en-US" sz="1400" b="1"/>
              <a:t>Au</a:t>
            </a:r>
            <a:endParaRPr lang="en-US" sz="1000"/>
          </a:p>
          <a:p>
            <a:pPr algn="ctr"/>
            <a:endParaRPr lang="en-US" sz="1000"/>
          </a:p>
          <a:p>
            <a:pPr algn="ctr"/>
            <a:r>
              <a:rPr lang="en-US" sz="1000"/>
              <a:t>79</a:t>
            </a:r>
            <a:endParaRPr lang="en-US" sz="1000" baseline="30000"/>
          </a:p>
        </p:txBody>
      </p:sp>
      <p:sp>
        <p:nvSpPr>
          <p:cNvPr id="36932" name="Rectangle 67"/>
          <p:cNvSpPr>
            <a:spLocks noChangeArrowheads="1"/>
          </p:cNvSpPr>
          <p:nvPr/>
        </p:nvSpPr>
        <p:spPr bwMode="auto">
          <a:xfrm>
            <a:off x="5486400" y="4114800"/>
            <a:ext cx="381000" cy="533400"/>
          </a:xfrm>
          <a:prstGeom prst="rect">
            <a:avLst/>
          </a:prstGeom>
          <a:noFill/>
          <a:ln w="9525">
            <a:solidFill>
              <a:schemeClr val="tx1"/>
            </a:solidFill>
            <a:miter lim="800000"/>
            <a:headEnd/>
            <a:tailEnd/>
          </a:ln>
        </p:spPr>
        <p:txBody>
          <a:bodyPr wrap="none" anchor="ctr"/>
          <a:lstStyle/>
          <a:p>
            <a:pPr algn="ctr"/>
            <a:r>
              <a:rPr lang="en-US" sz="1400" b="1"/>
              <a:t>Hg</a:t>
            </a:r>
            <a:endParaRPr lang="en-US" sz="1000"/>
          </a:p>
          <a:p>
            <a:pPr algn="ctr"/>
            <a:endParaRPr lang="en-US" sz="1000"/>
          </a:p>
          <a:p>
            <a:pPr algn="ctr"/>
            <a:r>
              <a:rPr lang="en-US" sz="1000"/>
              <a:t>80</a:t>
            </a:r>
            <a:endParaRPr lang="en-US" sz="1000" baseline="30000"/>
          </a:p>
        </p:txBody>
      </p:sp>
      <p:sp>
        <p:nvSpPr>
          <p:cNvPr id="36933" name="Rectangle 68"/>
          <p:cNvSpPr>
            <a:spLocks noChangeArrowheads="1"/>
          </p:cNvSpPr>
          <p:nvPr/>
        </p:nvSpPr>
        <p:spPr bwMode="auto">
          <a:xfrm>
            <a:off x="5867400" y="4114800"/>
            <a:ext cx="381000" cy="533400"/>
          </a:xfrm>
          <a:prstGeom prst="rect">
            <a:avLst/>
          </a:prstGeom>
          <a:noFill/>
          <a:ln w="9525">
            <a:solidFill>
              <a:schemeClr val="tx1"/>
            </a:solidFill>
            <a:miter lim="800000"/>
            <a:headEnd/>
            <a:tailEnd/>
          </a:ln>
        </p:spPr>
        <p:txBody>
          <a:bodyPr wrap="none" anchor="ctr"/>
          <a:lstStyle/>
          <a:p>
            <a:pPr algn="ctr"/>
            <a:r>
              <a:rPr lang="en-US" sz="1400" b="1"/>
              <a:t>Tl</a:t>
            </a:r>
            <a:endParaRPr lang="en-US" sz="1000"/>
          </a:p>
          <a:p>
            <a:pPr algn="ctr"/>
            <a:endParaRPr lang="en-US" sz="1000"/>
          </a:p>
          <a:p>
            <a:pPr algn="ctr"/>
            <a:r>
              <a:rPr lang="en-US" sz="1000"/>
              <a:t>81</a:t>
            </a:r>
            <a:endParaRPr lang="en-US" sz="1000" baseline="30000"/>
          </a:p>
        </p:txBody>
      </p:sp>
      <p:sp>
        <p:nvSpPr>
          <p:cNvPr id="36934" name="Rectangle 69"/>
          <p:cNvSpPr>
            <a:spLocks noChangeArrowheads="1"/>
          </p:cNvSpPr>
          <p:nvPr/>
        </p:nvSpPr>
        <p:spPr bwMode="auto">
          <a:xfrm>
            <a:off x="6248400" y="4114800"/>
            <a:ext cx="381000" cy="533400"/>
          </a:xfrm>
          <a:prstGeom prst="rect">
            <a:avLst/>
          </a:prstGeom>
          <a:noFill/>
          <a:ln w="9525">
            <a:solidFill>
              <a:schemeClr val="tx1"/>
            </a:solidFill>
            <a:miter lim="800000"/>
            <a:headEnd/>
            <a:tailEnd/>
          </a:ln>
        </p:spPr>
        <p:txBody>
          <a:bodyPr wrap="none" anchor="ctr"/>
          <a:lstStyle/>
          <a:p>
            <a:pPr algn="ctr"/>
            <a:r>
              <a:rPr lang="en-US" sz="1400" b="1"/>
              <a:t>Pb</a:t>
            </a:r>
            <a:endParaRPr lang="en-US" sz="1000"/>
          </a:p>
          <a:p>
            <a:pPr algn="ctr"/>
            <a:endParaRPr lang="en-US" sz="1000"/>
          </a:p>
          <a:p>
            <a:pPr algn="ctr"/>
            <a:r>
              <a:rPr lang="en-US" sz="1000"/>
              <a:t>82</a:t>
            </a:r>
            <a:endParaRPr lang="en-US" sz="1000" baseline="30000"/>
          </a:p>
        </p:txBody>
      </p:sp>
      <p:sp>
        <p:nvSpPr>
          <p:cNvPr id="36935" name="Rectangle 70"/>
          <p:cNvSpPr>
            <a:spLocks noChangeArrowheads="1"/>
          </p:cNvSpPr>
          <p:nvPr/>
        </p:nvSpPr>
        <p:spPr bwMode="auto">
          <a:xfrm>
            <a:off x="6629400" y="4114800"/>
            <a:ext cx="381000" cy="533400"/>
          </a:xfrm>
          <a:prstGeom prst="rect">
            <a:avLst/>
          </a:prstGeom>
          <a:noFill/>
          <a:ln w="9525">
            <a:solidFill>
              <a:schemeClr val="tx1"/>
            </a:solidFill>
            <a:miter lim="800000"/>
            <a:headEnd/>
            <a:tailEnd/>
          </a:ln>
        </p:spPr>
        <p:txBody>
          <a:bodyPr wrap="none" anchor="ctr"/>
          <a:lstStyle/>
          <a:p>
            <a:pPr algn="ctr"/>
            <a:r>
              <a:rPr lang="en-US" sz="1400" b="1"/>
              <a:t>Bi</a:t>
            </a:r>
            <a:endParaRPr lang="en-US" sz="1000"/>
          </a:p>
          <a:p>
            <a:pPr algn="ctr"/>
            <a:endParaRPr lang="en-US" sz="1000"/>
          </a:p>
          <a:p>
            <a:pPr algn="ctr"/>
            <a:r>
              <a:rPr lang="en-US" sz="1000"/>
              <a:t>83</a:t>
            </a:r>
            <a:endParaRPr lang="en-US" sz="1000" baseline="30000"/>
          </a:p>
        </p:txBody>
      </p:sp>
      <p:sp>
        <p:nvSpPr>
          <p:cNvPr id="36936" name="Rectangle 71"/>
          <p:cNvSpPr>
            <a:spLocks noChangeArrowheads="1"/>
          </p:cNvSpPr>
          <p:nvPr/>
        </p:nvSpPr>
        <p:spPr bwMode="auto">
          <a:xfrm>
            <a:off x="7010400" y="4114800"/>
            <a:ext cx="381000" cy="533400"/>
          </a:xfrm>
          <a:prstGeom prst="rect">
            <a:avLst/>
          </a:prstGeom>
          <a:noFill/>
          <a:ln w="9525">
            <a:solidFill>
              <a:schemeClr val="tx1"/>
            </a:solidFill>
            <a:miter lim="800000"/>
            <a:headEnd/>
            <a:tailEnd/>
          </a:ln>
        </p:spPr>
        <p:txBody>
          <a:bodyPr wrap="none" anchor="ctr"/>
          <a:lstStyle/>
          <a:p>
            <a:pPr algn="ctr"/>
            <a:r>
              <a:rPr lang="en-US" sz="1400" b="1"/>
              <a:t>Po</a:t>
            </a:r>
            <a:endParaRPr lang="en-US" sz="1000"/>
          </a:p>
          <a:p>
            <a:pPr algn="ctr"/>
            <a:endParaRPr lang="en-US" sz="1000"/>
          </a:p>
          <a:p>
            <a:pPr algn="ctr"/>
            <a:r>
              <a:rPr lang="en-US" sz="1000"/>
              <a:t>84</a:t>
            </a:r>
            <a:endParaRPr lang="en-US" sz="1000" baseline="30000"/>
          </a:p>
        </p:txBody>
      </p:sp>
      <p:sp>
        <p:nvSpPr>
          <p:cNvPr id="36937" name="Rectangle 72"/>
          <p:cNvSpPr>
            <a:spLocks noChangeArrowheads="1"/>
          </p:cNvSpPr>
          <p:nvPr/>
        </p:nvSpPr>
        <p:spPr bwMode="auto">
          <a:xfrm>
            <a:off x="7391400" y="4114800"/>
            <a:ext cx="381000" cy="533400"/>
          </a:xfrm>
          <a:prstGeom prst="rect">
            <a:avLst/>
          </a:prstGeom>
          <a:noFill/>
          <a:ln w="9525">
            <a:solidFill>
              <a:schemeClr val="tx1"/>
            </a:solidFill>
            <a:miter lim="800000"/>
            <a:headEnd/>
            <a:tailEnd/>
          </a:ln>
        </p:spPr>
        <p:txBody>
          <a:bodyPr wrap="none" anchor="ctr"/>
          <a:lstStyle/>
          <a:p>
            <a:pPr algn="ctr"/>
            <a:r>
              <a:rPr lang="en-US" sz="1400" b="1"/>
              <a:t>At</a:t>
            </a:r>
            <a:endParaRPr lang="en-US" sz="1000"/>
          </a:p>
          <a:p>
            <a:pPr algn="ctr"/>
            <a:endParaRPr lang="en-US" sz="1000"/>
          </a:p>
          <a:p>
            <a:pPr algn="ctr"/>
            <a:r>
              <a:rPr lang="en-US" sz="1000"/>
              <a:t>85</a:t>
            </a:r>
            <a:endParaRPr lang="en-US" sz="1000" baseline="30000"/>
          </a:p>
        </p:txBody>
      </p:sp>
      <p:sp>
        <p:nvSpPr>
          <p:cNvPr id="36938" name="Rectangle 73"/>
          <p:cNvSpPr>
            <a:spLocks noChangeArrowheads="1"/>
          </p:cNvSpPr>
          <p:nvPr/>
        </p:nvSpPr>
        <p:spPr bwMode="auto">
          <a:xfrm>
            <a:off x="7772400" y="4114800"/>
            <a:ext cx="381000" cy="533400"/>
          </a:xfrm>
          <a:prstGeom prst="rect">
            <a:avLst/>
          </a:prstGeom>
          <a:noFill/>
          <a:ln w="9525">
            <a:solidFill>
              <a:schemeClr val="tx1"/>
            </a:solidFill>
            <a:miter lim="800000"/>
            <a:headEnd/>
            <a:tailEnd/>
          </a:ln>
        </p:spPr>
        <p:txBody>
          <a:bodyPr wrap="none" anchor="ctr"/>
          <a:lstStyle/>
          <a:p>
            <a:pPr algn="ctr"/>
            <a:r>
              <a:rPr lang="en-US" sz="1400" b="1"/>
              <a:t>Rn</a:t>
            </a:r>
            <a:endParaRPr lang="en-US" sz="1000"/>
          </a:p>
          <a:p>
            <a:pPr algn="ctr"/>
            <a:endParaRPr lang="en-US" sz="1000"/>
          </a:p>
          <a:p>
            <a:pPr algn="ctr"/>
            <a:r>
              <a:rPr lang="en-US" sz="1000"/>
              <a:t>86</a:t>
            </a:r>
            <a:endParaRPr lang="en-US" sz="1000" baseline="30000"/>
          </a:p>
        </p:txBody>
      </p:sp>
      <p:sp>
        <p:nvSpPr>
          <p:cNvPr id="36939" name="Rectangle 74"/>
          <p:cNvSpPr>
            <a:spLocks noChangeArrowheads="1"/>
          </p:cNvSpPr>
          <p:nvPr/>
        </p:nvSpPr>
        <p:spPr bwMode="auto">
          <a:xfrm>
            <a:off x="1295400" y="4648200"/>
            <a:ext cx="381000" cy="533400"/>
          </a:xfrm>
          <a:prstGeom prst="rect">
            <a:avLst/>
          </a:prstGeom>
          <a:noFill/>
          <a:ln w="9525">
            <a:solidFill>
              <a:schemeClr val="tx1"/>
            </a:solidFill>
            <a:miter lim="800000"/>
            <a:headEnd/>
            <a:tailEnd/>
          </a:ln>
        </p:spPr>
        <p:txBody>
          <a:bodyPr wrap="none" anchor="ctr"/>
          <a:lstStyle/>
          <a:p>
            <a:pPr algn="ctr"/>
            <a:r>
              <a:rPr lang="en-US" sz="1400" b="1"/>
              <a:t>Fr</a:t>
            </a:r>
            <a:endParaRPr lang="en-US" sz="1000"/>
          </a:p>
          <a:p>
            <a:pPr algn="ctr"/>
            <a:endParaRPr lang="en-US" sz="1000"/>
          </a:p>
          <a:p>
            <a:pPr algn="ctr"/>
            <a:r>
              <a:rPr lang="en-US" sz="1000"/>
              <a:t>87</a:t>
            </a:r>
            <a:endParaRPr lang="en-US" sz="1000" baseline="30000"/>
          </a:p>
        </p:txBody>
      </p:sp>
      <p:sp>
        <p:nvSpPr>
          <p:cNvPr id="36940" name="Rectangle 75"/>
          <p:cNvSpPr>
            <a:spLocks noChangeArrowheads="1"/>
          </p:cNvSpPr>
          <p:nvPr/>
        </p:nvSpPr>
        <p:spPr bwMode="auto">
          <a:xfrm>
            <a:off x="1676400" y="4648200"/>
            <a:ext cx="381000" cy="533400"/>
          </a:xfrm>
          <a:prstGeom prst="rect">
            <a:avLst/>
          </a:prstGeom>
          <a:noFill/>
          <a:ln w="9525">
            <a:solidFill>
              <a:schemeClr val="tx1"/>
            </a:solidFill>
            <a:miter lim="800000"/>
            <a:headEnd/>
            <a:tailEnd/>
          </a:ln>
        </p:spPr>
        <p:txBody>
          <a:bodyPr wrap="none" anchor="ctr"/>
          <a:lstStyle/>
          <a:p>
            <a:pPr algn="ctr"/>
            <a:r>
              <a:rPr lang="en-US" sz="1400" b="1"/>
              <a:t>Ra</a:t>
            </a:r>
            <a:endParaRPr lang="en-US" sz="1000"/>
          </a:p>
          <a:p>
            <a:pPr algn="ctr"/>
            <a:endParaRPr lang="en-US" sz="1000"/>
          </a:p>
          <a:p>
            <a:pPr algn="ctr"/>
            <a:r>
              <a:rPr lang="en-US" sz="1000"/>
              <a:t>88</a:t>
            </a:r>
            <a:endParaRPr lang="en-US" sz="1000" baseline="30000"/>
          </a:p>
        </p:txBody>
      </p:sp>
      <p:sp>
        <p:nvSpPr>
          <p:cNvPr id="36941" name="Rectangle 76"/>
          <p:cNvSpPr>
            <a:spLocks noChangeArrowheads="1"/>
          </p:cNvSpPr>
          <p:nvPr/>
        </p:nvSpPr>
        <p:spPr bwMode="auto">
          <a:xfrm>
            <a:off x="2057400" y="4648200"/>
            <a:ext cx="381000" cy="533400"/>
          </a:xfrm>
          <a:prstGeom prst="rect">
            <a:avLst/>
          </a:prstGeom>
          <a:noFill/>
          <a:ln w="9525">
            <a:solidFill>
              <a:schemeClr val="tx1"/>
            </a:solidFill>
            <a:miter lim="800000"/>
            <a:headEnd/>
            <a:tailEnd/>
          </a:ln>
        </p:spPr>
        <p:txBody>
          <a:bodyPr wrap="none" anchor="ctr"/>
          <a:lstStyle/>
          <a:p>
            <a:endParaRPr lang="en-US"/>
          </a:p>
        </p:txBody>
      </p:sp>
      <p:sp>
        <p:nvSpPr>
          <p:cNvPr id="36942" name="Rectangle 77"/>
          <p:cNvSpPr>
            <a:spLocks noChangeArrowheads="1"/>
          </p:cNvSpPr>
          <p:nvPr/>
        </p:nvSpPr>
        <p:spPr bwMode="auto">
          <a:xfrm>
            <a:off x="2438400" y="4648200"/>
            <a:ext cx="381000" cy="533400"/>
          </a:xfrm>
          <a:prstGeom prst="rect">
            <a:avLst/>
          </a:prstGeom>
          <a:noFill/>
          <a:ln w="9525">
            <a:solidFill>
              <a:schemeClr val="tx1"/>
            </a:solidFill>
            <a:miter lim="800000"/>
            <a:headEnd/>
            <a:tailEnd/>
          </a:ln>
        </p:spPr>
        <p:txBody>
          <a:bodyPr wrap="none" anchor="ctr"/>
          <a:lstStyle/>
          <a:p>
            <a:pPr algn="ctr"/>
            <a:r>
              <a:rPr lang="en-US" sz="1400" b="1"/>
              <a:t>Rf</a:t>
            </a:r>
            <a:endParaRPr lang="en-US" sz="1000"/>
          </a:p>
          <a:p>
            <a:pPr algn="ctr"/>
            <a:endParaRPr lang="en-US" sz="1000"/>
          </a:p>
          <a:p>
            <a:pPr algn="ctr"/>
            <a:r>
              <a:rPr lang="en-US" sz="1000"/>
              <a:t>104</a:t>
            </a:r>
            <a:endParaRPr lang="en-US" sz="1000" baseline="30000"/>
          </a:p>
        </p:txBody>
      </p:sp>
      <p:sp>
        <p:nvSpPr>
          <p:cNvPr id="36943" name="Rectangle 78"/>
          <p:cNvSpPr>
            <a:spLocks noChangeArrowheads="1"/>
          </p:cNvSpPr>
          <p:nvPr/>
        </p:nvSpPr>
        <p:spPr bwMode="auto">
          <a:xfrm>
            <a:off x="2819400" y="4648200"/>
            <a:ext cx="381000" cy="533400"/>
          </a:xfrm>
          <a:prstGeom prst="rect">
            <a:avLst/>
          </a:prstGeom>
          <a:noFill/>
          <a:ln w="9525">
            <a:solidFill>
              <a:schemeClr val="tx1"/>
            </a:solidFill>
            <a:miter lim="800000"/>
            <a:headEnd/>
            <a:tailEnd/>
          </a:ln>
        </p:spPr>
        <p:txBody>
          <a:bodyPr wrap="none" anchor="ctr"/>
          <a:lstStyle/>
          <a:p>
            <a:pPr algn="ctr"/>
            <a:r>
              <a:rPr lang="en-US" sz="1400" b="1"/>
              <a:t>Db</a:t>
            </a:r>
            <a:endParaRPr lang="en-US" sz="1000"/>
          </a:p>
          <a:p>
            <a:pPr algn="ctr"/>
            <a:endParaRPr lang="en-US" sz="1000"/>
          </a:p>
          <a:p>
            <a:pPr algn="ctr"/>
            <a:r>
              <a:rPr lang="en-US" sz="1000"/>
              <a:t>105</a:t>
            </a:r>
            <a:endParaRPr lang="en-US" sz="1000" baseline="30000"/>
          </a:p>
        </p:txBody>
      </p:sp>
      <p:sp>
        <p:nvSpPr>
          <p:cNvPr id="36944" name="Rectangle 79"/>
          <p:cNvSpPr>
            <a:spLocks noChangeArrowheads="1"/>
          </p:cNvSpPr>
          <p:nvPr/>
        </p:nvSpPr>
        <p:spPr bwMode="auto">
          <a:xfrm>
            <a:off x="3200400" y="4648200"/>
            <a:ext cx="381000" cy="533400"/>
          </a:xfrm>
          <a:prstGeom prst="rect">
            <a:avLst/>
          </a:prstGeom>
          <a:noFill/>
          <a:ln w="9525">
            <a:solidFill>
              <a:schemeClr val="tx1"/>
            </a:solidFill>
            <a:miter lim="800000"/>
            <a:headEnd/>
            <a:tailEnd/>
          </a:ln>
        </p:spPr>
        <p:txBody>
          <a:bodyPr wrap="none" anchor="ctr"/>
          <a:lstStyle/>
          <a:p>
            <a:pPr algn="ctr"/>
            <a:r>
              <a:rPr lang="en-US" sz="1400" b="1"/>
              <a:t>Sg</a:t>
            </a:r>
            <a:endParaRPr lang="en-US" sz="1000"/>
          </a:p>
          <a:p>
            <a:pPr algn="ctr"/>
            <a:endParaRPr lang="en-US" sz="1000"/>
          </a:p>
          <a:p>
            <a:pPr algn="ctr"/>
            <a:r>
              <a:rPr lang="en-US" sz="1000"/>
              <a:t>106</a:t>
            </a:r>
            <a:endParaRPr lang="en-US" sz="1000" baseline="30000"/>
          </a:p>
        </p:txBody>
      </p:sp>
      <p:sp>
        <p:nvSpPr>
          <p:cNvPr id="36945" name="Rectangle 80"/>
          <p:cNvSpPr>
            <a:spLocks noChangeArrowheads="1"/>
          </p:cNvSpPr>
          <p:nvPr/>
        </p:nvSpPr>
        <p:spPr bwMode="auto">
          <a:xfrm>
            <a:off x="3581400" y="4648200"/>
            <a:ext cx="381000" cy="533400"/>
          </a:xfrm>
          <a:prstGeom prst="rect">
            <a:avLst/>
          </a:prstGeom>
          <a:noFill/>
          <a:ln w="9525">
            <a:solidFill>
              <a:schemeClr val="tx1"/>
            </a:solidFill>
            <a:miter lim="800000"/>
            <a:headEnd/>
            <a:tailEnd/>
          </a:ln>
        </p:spPr>
        <p:txBody>
          <a:bodyPr wrap="none" anchor="ctr"/>
          <a:lstStyle/>
          <a:p>
            <a:pPr algn="ctr"/>
            <a:r>
              <a:rPr lang="en-US" sz="1400" b="1"/>
              <a:t>Bh</a:t>
            </a:r>
            <a:endParaRPr lang="en-US" sz="1000"/>
          </a:p>
          <a:p>
            <a:pPr algn="ctr"/>
            <a:endParaRPr lang="en-US" sz="1000"/>
          </a:p>
          <a:p>
            <a:pPr algn="ctr"/>
            <a:r>
              <a:rPr lang="en-US" sz="1000"/>
              <a:t>107</a:t>
            </a:r>
            <a:endParaRPr lang="en-US" sz="1000" baseline="30000"/>
          </a:p>
        </p:txBody>
      </p:sp>
      <p:sp>
        <p:nvSpPr>
          <p:cNvPr id="36946" name="Rectangle 81"/>
          <p:cNvSpPr>
            <a:spLocks noChangeArrowheads="1"/>
          </p:cNvSpPr>
          <p:nvPr/>
        </p:nvSpPr>
        <p:spPr bwMode="auto">
          <a:xfrm>
            <a:off x="3962400" y="4648200"/>
            <a:ext cx="381000" cy="533400"/>
          </a:xfrm>
          <a:prstGeom prst="rect">
            <a:avLst/>
          </a:prstGeom>
          <a:noFill/>
          <a:ln w="9525">
            <a:solidFill>
              <a:schemeClr val="tx1"/>
            </a:solidFill>
            <a:miter lim="800000"/>
            <a:headEnd/>
            <a:tailEnd/>
          </a:ln>
        </p:spPr>
        <p:txBody>
          <a:bodyPr wrap="none" anchor="ctr"/>
          <a:lstStyle/>
          <a:p>
            <a:pPr algn="ctr"/>
            <a:r>
              <a:rPr lang="en-US" sz="1400" b="1"/>
              <a:t>Hs</a:t>
            </a:r>
            <a:endParaRPr lang="en-US" sz="1000"/>
          </a:p>
          <a:p>
            <a:pPr algn="ctr"/>
            <a:endParaRPr lang="en-US" sz="1000"/>
          </a:p>
          <a:p>
            <a:pPr algn="ctr"/>
            <a:r>
              <a:rPr lang="en-US" sz="1000"/>
              <a:t>108</a:t>
            </a:r>
            <a:endParaRPr lang="en-US" sz="1000" baseline="30000"/>
          </a:p>
        </p:txBody>
      </p:sp>
      <p:sp>
        <p:nvSpPr>
          <p:cNvPr id="36947" name="Rectangle 82"/>
          <p:cNvSpPr>
            <a:spLocks noChangeArrowheads="1"/>
          </p:cNvSpPr>
          <p:nvPr/>
        </p:nvSpPr>
        <p:spPr bwMode="auto">
          <a:xfrm>
            <a:off x="4343400" y="4648200"/>
            <a:ext cx="381000" cy="533400"/>
          </a:xfrm>
          <a:prstGeom prst="rect">
            <a:avLst/>
          </a:prstGeom>
          <a:noFill/>
          <a:ln w="9525">
            <a:solidFill>
              <a:schemeClr val="tx1"/>
            </a:solidFill>
            <a:miter lim="800000"/>
            <a:headEnd/>
            <a:tailEnd/>
          </a:ln>
        </p:spPr>
        <p:txBody>
          <a:bodyPr wrap="none" anchor="ctr"/>
          <a:lstStyle/>
          <a:p>
            <a:pPr algn="ctr"/>
            <a:r>
              <a:rPr lang="en-US" sz="1400" b="1"/>
              <a:t>Mt</a:t>
            </a:r>
            <a:endParaRPr lang="en-US" sz="1000"/>
          </a:p>
          <a:p>
            <a:pPr algn="ctr"/>
            <a:endParaRPr lang="en-US" sz="1000"/>
          </a:p>
          <a:p>
            <a:pPr algn="ctr"/>
            <a:r>
              <a:rPr lang="en-US" sz="1000"/>
              <a:t>109</a:t>
            </a:r>
            <a:endParaRPr lang="en-US" sz="1000" baseline="30000"/>
          </a:p>
        </p:txBody>
      </p:sp>
      <p:sp>
        <p:nvSpPr>
          <p:cNvPr id="36948" name="Rectangle 83"/>
          <p:cNvSpPr>
            <a:spLocks noChangeArrowheads="1"/>
          </p:cNvSpPr>
          <p:nvPr/>
        </p:nvSpPr>
        <p:spPr bwMode="auto">
          <a:xfrm>
            <a:off x="1676400" y="2514600"/>
            <a:ext cx="381000" cy="533400"/>
          </a:xfrm>
          <a:prstGeom prst="rect">
            <a:avLst/>
          </a:prstGeom>
          <a:noFill/>
          <a:ln w="9525">
            <a:solidFill>
              <a:schemeClr val="tx1"/>
            </a:solidFill>
            <a:miter lim="800000"/>
            <a:headEnd/>
            <a:tailEnd/>
          </a:ln>
        </p:spPr>
        <p:txBody>
          <a:bodyPr wrap="none" anchor="ctr"/>
          <a:lstStyle/>
          <a:p>
            <a:pPr algn="ctr"/>
            <a:r>
              <a:rPr lang="en-US" sz="1400" b="1"/>
              <a:t>Mg</a:t>
            </a:r>
            <a:endParaRPr lang="en-US" sz="1000"/>
          </a:p>
          <a:p>
            <a:pPr algn="ctr"/>
            <a:endParaRPr lang="en-US" sz="1000"/>
          </a:p>
          <a:p>
            <a:pPr algn="ctr"/>
            <a:r>
              <a:rPr lang="en-US" sz="1000"/>
              <a:t>12</a:t>
            </a:r>
            <a:endParaRPr lang="en-US" sz="1000" baseline="30000"/>
          </a:p>
        </p:txBody>
      </p:sp>
      <p:sp>
        <p:nvSpPr>
          <p:cNvPr id="36949" name="Rectangle 84"/>
          <p:cNvSpPr>
            <a:spLocks noChangeArrowheads="1"/>
          </p:cNvSpPr>
          <p:nvPr/>
        </p:nvSpPr>
        <p:spPr bwMode="auto">
          <a:xfrm>
            <a:off x="2819400" y="5638800"/>
            <a:ext cx="381000" cy="533400"/>
          </a:xfrm>
          <a:prstGeom prst="rect">
            <a:avLst/>
          </a:prstGeom>
          <a:noFill/>
          <a:ln w="9525">
            <a:solidFill>
              <a:schemeClr val="tx1"/>
            </a:solidFill>
            <a:miter lim="800000"/>
            <a:headEnd/>
            <a:tailEnd/>
          </a:ln>
        </p:spPr>
        <p:txBody>
          <a:bodyPr wrap="none" anchor="ctr"/>
          <a:lstStyle/>
          <a:p>
            <a:pPr algn="ctr"/>
            <a:r>
              <a:rPr lang="en-US" sz="1400" b="1"/>
              <a:t>Ce</a:t>
            </a:r>
            <a:endParaRPr lang="en-US" sz="1000"/>
          </a:p>
          <a:p>
            <a:pPr algn="ctr"/>
            <a:endParaRPr lang="en-US" sz="1000"/>
          </a:p>
          <a:p>
            <a:pPr algn="ctr"/>
            <a:r>
              <a:rPr lang="en-US" sz="1000"/>
              <a:t>58</a:t>
            </a:r>
            <a:endParaRPr lang="en-US" sz="1000" baseline="30000"/>
          </a:p>
        </p:txBody>
      </p:sp>
      <p:sp>
        <p:nvSpPr>
          <p:cNvPr id="36950" name="Rectangle 85"/>
          <p:cNvSpPr>
            <a:spLocks noChangeArrowheads="1"/>
          </p:cNvSpPr>
          <p:nvPr/>
        </p:nvSpPr>
        <p:spPr bwMode="auto">
          <a:xfrm>
            <a:off x="3200400" y="5638800"/>
            <a:ext cx="381000" cy="533400"/>
          </a:xfrm>
          <a:prstGeom prst="rect">
            <a:avLst/>
          </a:prstGeom>
          <a:noFill/>
          <a:ln w="9525">
            <a:solidFill>
              <a:schemeClr val="tx1"/>
            </a:solidFill>
            <a:miter lim="800000"/>
            <a:headEnd/>
            <a:tailEnd/>
          </a:ln>
        </p:spPr>
        <p:txBody>
          <a:bodyPr wrap="none" anchor="ctr"/>
          <a:lstStyle/>
          <a:p>
            <a:pPr algn="ctr"/>
            <a:r>
              <a:rPr lang="en-US" sz="1400" b="1"/>
              <a:t>Pr</a:t>
            </a:r>
            <a:endParaRPr lang="en-US" sz="1000"/>
          </a:p>
          <a:p>
            <a:pPr algn="ctr"/>
            <a:endParaRPr lang="en-US" sz="1000"/>
          </a:p>
          <a:p>
            <a:pPr algn="ctr"/>
            <a:r>
              <a:rPr lang="en-US" sz="1000"/>
              <a:t>59</a:t>
            </a:r>
            <a:endParaRPr lang="en-US" sz="1000" baseline="30000"/>
          </a:p>
        </p:txBody>
      </p:sp>
      <p:sp>
        <p:nvSpPr>
          <p:cNvPr id="36951" name="Rectangle 86"/>
          <p:cNvSpPr>
            <a:spLocks noChangeArrowheads="1"/>
          </p:cNvSpPr>
          <p:nvPr/>
        </p:nvSpPr>
        <p:spPr bwMode="auto">
          <a:xfrm>
            <a:off x="3581400" y="5638800"/>
            <a:ext cx="381000" cy="533400"/>
          </a:xfrm>
          <a:prstGeom prst="rect">
            <a:avLst/>
          </a:prstGeom>
          <a:noFill/>
          <a:ln w="9525">
            <a:solidFill>
              <a:schemeClr val="tx1"/>
            </a:solidFill>
            <a:miter lim="800000"/>
            <a:headEnd/>
            <a:tailEnd/>
          </a:ln>
        </p:spPr>
        <p:txBody>
          <a:bodyPr wrap="none" anchor="ctr"/>
          <a:lstStyle/>
          <a:p>
            <a:pPr algn="ctr"/>
            <a:r>
              <a:rPr lang="en-US" sz="1400" b="1"/>
              <a:t>Nd</a:t>
            </a:r>
            <a:endParaRPr lang="en-US" sz="1000"/>
          </a:p>
          <a:p>
            <a:pPr algn="ctr"/>
            <a:endParaRPr lang="en-US" sz="1000"/>
          </a:p>
          <a:p>
            <a:pPr algn="ctr"/>
            <a:r>
              <a:rPr lang="en-US" sz="1000"/>
              <a:t>60</a:t>
            </a:r>
            <a:endParaRPr lang="en-US" sz="1000" baseline="30000"/>
          </a:p>
        </p:txBody>
      </p:sp>
      <p:sp>
        <p:nvSpPr>
          <p:cNvPr id="36952" name="Rectangle 87"/>
          <p:cNvSpPr>
            <a:spLocks noChangeArrowheads="1"/>
          </p:cNvSpPr>
          <p:nvPr/>
        </p:nvSpPr>
        <p:spPr bwMode="auto">
          <a:xfrm>
            <a:off x="3962400" y="5638800"/>
            <a:ext cx="381000" cy="533400"/>
          </a:xfrm>
          <a:prstGeom prst="rect">
            <a:avLst/>
          </a:prstGeom>
          <a:noFill/>
          <a:ln w="9525">
            <a:solidFill>
              <a:schemeClr val="tx1"/>
            </a:solidFill>
            <a:miter lim="800000"/>
            <a:headEnd/>
            <a:tailEnd/>
          </a:ln>
        </p:spPr>
        <p:txBody>
          <a:bodyPr wrap="none" anchor="ctr"/>
          <a:lstStyle/>
          <a:p>
            <a:pPr algn="ctr"/>
            <a:r>
              <a:rPr lang="en-US" sz="1400" b="1"/>
              <a:t>Pm</a:t>
            </a:r>
            <a:endParaRPr lang="en-US" sz="1000"/>
          </a:p>
          <a:p>
            <a:pPr algn="ctr"/>
            <a:endParaRPr lang="en-US" sz="1000"/>
          </a:p>
          <a:p>
            <a:pPr algn="ctr"/>
            <a:r>
              <a:rPr lang="en-US" sz="1000"/>
              <a:t>61</a:t>
            </a:r>
            <a:endParaRPr lang="en-US" sz="1000" baseline="30000"/>
          </a:p>
        </p:txBody>
      </p:sp>
      <p:sp>
        <p:nvSpPr>
          <p:cNvPr id="36953" name="Rectangle 88"/>
          <p:cNvSpPr>
            <a:spLocks noChangeArrowheads="1"/>
          </p:cNvSpPr>
          <p:nvPr/>
        </p:nvSpPr>
        <p:spPr bwMode="auto">
          <a:xfrm>
            <a:off x="4343400" y="5638800"/>
            <a:ext cx="381000" cy="533400"/>
          </a:xfrm>
          <a:prstGeom prst="rect">
            <a:avLst/>
          </a:prstGeom>
          <a:noFill/>
          <a:ln w="9525">
            <a:solidFill>
              <a:schemeClr val="tx1"/>
            </a:solidFill>
            <a:miter lim="800000"/>
            <a:headEnd/>
            <a:tailEnd/>
          </a:ln>
        </p:spPr>
        <p:txBody>
          <a:bodyPr wrap="none" anchor="ctr"/>
          <a:lstStyle/>
          <a:p>
            <a:pPr algn="ctr"/>
            <a:r>
              <a:rPr lang="en-US" sz="1400" b="1"/>
              <a:t>Sm</a:t>
            </a:r>
            <a:endParaRPr lang="en-US" sz="1000"/>
          </a:p>
          <a:p>
            <a:pPr algn="ctr"/>
            <a:endParaRPr lang="en-US" sz="1000"/>
          </a:p>
          <a:p>
            <a:pPr algn="ctr"/>
            <a:r>
              <a:rPr lang="en-US" sz="1000"/>
              <a:t>62</a:t>
            </a:r>
            <a:endParaRPr lang="en-US" sz="1000" baseline="30000"/>
          </a:p>
        </p:txBody>
      </p:sp>
      <p:sp>
        <p:nvSpPr>
          <p:cNvPr id="36954" name="Rectangle 89"/>
          <p:cNvSpPr>
            <a:spLocks noChangeArrowheads="1"/>
          </p:cNvSpPr>
          <p:nvPr/>
        </p:nvSpPr>
        <p:spPr bwMode="auto">
          <a:xfrm>
            <a:off x="4724400" y="5638800"/>
            <a:ext cx="381000" cy="533400"/>
          </a:xfrm>
          <a:prstGeom prst="rect">
            <a:avLst/>
          </a:prstGeom>
          <a:noFill/>
          <a:ln w="9525">
            <a:solidFill>
              <a:schemeClr val="tx1"/>
            </a:solidFill>
            <a:miter lim="800000"/>
            <a:headEnd/>
            <a:tailEnd/>
          </a:ln>
        </p:spPr>
        <p:txBody>
          <a:bodyPr wrap="none" anchor="ctr"/>
          <a:lstStyle/>
          <a:p>
            <a:pPr algn="ctr"/>
            <a:r>
              <a:rPr lang="en-US" sz="1400" b="1"/>
              <a:t>Eu</a:t>
            </a:r>
            <a:endParaRPr lang="en-US" sz="1000"/>
          </a:p>
          <a:p>
            <a:pPr algn="ctr"/>
            <a:endParaRPr lang="en-US" sz="1000"/>
          </a:p>
          <a:p>
            <a:pPr algn="ctr"/>
            <a:r>
              <a:rPr lang="en-US" sz="1000"/>
              <a:t>63</a:t>
            </a:r>
            <a:endParaRPr lang="en-US" sz="1000" baseline="30000"/>
          </a:p>
        </p:txBody>
      </p:sp>
      <p:sp>
        <p:nvSpPr>
          <p:cNvPr id="36955" name="Rectangle 90"/>
          <p:cNvSpPr>
            <a:spLocks noChangeArrowheads="1"/>
          </p:cNvSpPr>
          <p:nvPr/>
        </p:nvSpPr>
        <p:spPr bwMode="auto">
          <a:xfrm>
            <a:off x="5105400" y="5638800"/>
            <a:ext cx="381000" cy="533400"/>
          </a:xfrm>
          <a:prstGeom prst="rect">
            <a:avLst/>
          </a:prstGeom>
          <a:noFill/>
          <a:ln w="9525">
            <a:solidFill>
              <a:schemeClr val="tx1"/>
            </a:solidFill>
            <a:miter lim="800000"/>
            <a:headEnd/>
            <a:tailEnd/>
          </a:ln>
        </p:spPr>
        <p:txBody>
          <a:bodyPr wrap="none" anchor="ctr"/>
          <a:lstStyle/>
          <a:p>
            <a:pPr algn="ctr"/>
            <a:r>
              <a:rPr lang="en-US" sz="1400" b="1"/>
              <a:t>Gd</a:t>
            </a:r>
            <a:endParaRPr lang="en-US" sz="1000"/>
          </a:p>
          <a:p>
            <a:pPr algn="ctr"/>
            <a:endParaRPr lang="en-US" sz="1000"/>
          </a:p>
          <a:p>
            <a:pPr algn="ctr"/>
            <a:r>
              <a:rPr lang="en-US" sz="1000"/>
              <a:t>64</a:t>
            </a:r>
            <a:endParaRPr lang="en-US" sz="1000" baseline="30000"/>
          </a:p>
        </p:txBody>
      </p:sp>
      <p:sp>
        <p:nvSpPr>
          <p:cNvPr id="36956" name="Rectangle 91"/>
          <p:cNvSpPr>
            <a:spLocks noChangeArrowheads="1"/>
          </p:cNvSpPr>
          <p:nvPr/>
        </p:nvSpPr>
        <p:spPr bwMode="auto">
          <a:xfrm>
            <a:off x="5486400" y="5638800"/>
            <a:ext cx="381000" cy="533400"/>
          </a:xfrm>
          <a:prstGeom prst="rect">
            <a:avLst/>
          </a:prstGeom>
          <a:noFill/>
          <a:ln w="9525">
            <a:solidFill>
              <a:schemeClr val="tx1"/>
            </a:solidFill>
            <a:miter lim="800000"/>
            <a:headEnd/>
            <a:tailEnd/>
          </a:ln>
        </p:spPr>
        <p:txBody>
          <a:bodyPr wrap="none" anchor="ctr"/>
          <a:lstStyle/>
          <a:p>
            <a:pPr algn="ctr"/>
            <a:r>
              <a:rPr lang="en-US" sz="1400" b="1"/>
              <a:t>Tb</a:t>
            </a:r>
            <a:endParaRPr lang="en-US" sz="1000"/>
          </a:p>
          <a:p>
            <a:pPr algn="ctr"/>
            <a:endParaRPr lang="en-US" sz="1000"/>
          </a:p>
          <a:p>
            <a:pPr algn="ctr"/>
            <a:r>
              <a:rPr lang="en-US" sz="1000"/>
              <a:t>65</a:t>
            </a:r>
            <a:endParaRPr lang="en-US" sz="1000" baseline="30000"/>
          </a:p>
        </p:txBody>
      </p:sp>
      <p:sp>
        <p:nvSpPr>
          <p:cNvPr id="36957" name="Rectangle 92"/>
          <p:cNvSpPr>
            <a:spLocks noChangeArrowheads="1"/>
          </p:cNvSpPr>
          <p:nvPr/>
        </p:nvSpPr>
        <p:spPr bwMode="auto">
          <a:xfrm>
            <a:off x="5867400" y="5638800"/>
            <a:ext cx="381000" cy="533400"/>
          </a:xfrm>
          <a:prstGeom prst="rect">
            <a:avLst/>
          </a:prstGeom>
          <a:noFill/>
          <a:ln w="9525">
            <a:solidFill>
              <a:schemeClr val="tx1"/>
            </a:solidFill>
            <a:miter lim="800000"/>
            <a:headEnd/>
            <a:tailEnd/>
          </a:ln>
        </p:spPr>
        <p:txBody>
          <a:bodyPr wrap="none" anchor="ctr"/>
          <a:lstStyle/>
          <a:p>
            <a:pPr algn="ctr"/>
            <a:r>
              <a:rPr lang="en-US" sz="1400" b="1"/>
              <a:t>Dy</a:t>
            </a:r>
            <a:endParaRPr lang="en-US" sz="1000"/>
          </a:p>
          <a:p>
            <a:pPr algn="ctr"/>
            <a:endParaRPr lang="en-US" sz="1000"/>
          </a:p>
          <a:p>
            <a:pPr algn="ctr"/>
            <a:r>
              <a:rPr lang="en-US" sz="1000"/>
              <a:t>66</a:t>
            </a:r>
            <a:endParaRPr lang="en-US" sz="1000" baseline="30000"/>
          </a:p>
        </p:txBody>
      </p:sp>
      <p:sp>
        <p:nvSpPr>
          <p:cNvPr id="36958" name="Rectangle 93"/>
          <p:cNvSpPr>
            <a:spLocks noChangeArrowheads="1"/>
          </p:cNvSpPr>
          <p:nvPr/>
        </p:nvSpPr>
        <p:spPr bwMode="auto">
          <a:xfrm>
            <a:off x="6248400" y="5638800"/>
            <a:ext cx="381000" cy="533400"/>
          </a:xfrm>
          <a:prstGeom prst="rect">
            <a:avLst/>
          </a:prstGeom>
          <a:noFill/>
          <a:ln w="9525">
            <a:solidFill>
              <a:schemeClr val="tx1"/>
            </a:solidFill>
            <a:miter lim="800000"/>
            <a:headEnd/>
            <a:tailEnd/>
          </a:ln>
        </p:spPr>
        <p:txBody>
          <a:bodyPr wrap="none" anchor="ctr"/>
          <a:lstStyle/>
          <a:p>
            <a:pPr algn="ctr"/>
            <a:r>
              <a:rPr lang="en-US" sz="1400" b="1"/>
              <a:t>Ho</a:t>
            </a:r>
            <a:endParaRPr lang="en-US" sz="1000"/>
          </a:p>
          <a:p>
            <a:pPr algn="ctr"/>
            <a:endParaRPr lang="en-US" sz="1000"/>
          </a:p>
          <a:p>
            <a:pPr algn="ctr"/>
            <a:r>
              <a:rPr lang="en-US" sz="1000"/>
              <a:t>67</a:t>
            </a:r>
            <a:endParaRPr lang="en-US" sz="1000" baseline="30000"/>
          </a:p>
        </p:txBody>
      </p:sp>
      <p:sp>
        <p:nvSpPr>
          <p:cNvPr id="36959" name="Rectangle 94"/>
          <p:cNvSpPr>
            <a:spLocks noChangeArrowheads="1"/>
          </p:cNvSpPr>
          <p:nvPr/>
        </p:nvSpPr>
        <p:spPr bwMode="auto">
          <a:xfrm>
            <a:off x="6629400" y="5638800"/>
            <a:ext cx="381000" cy="533400"/>
          </a:xfrm>
          <a:prstGeom prst="rect">
            <a:avLst/>
          </a:prstGeom>
          <a:noFill/>
          <a:ln w="9525">
            <a:solidFill>
              <a:schemeClr val="tx1"/>
            </a:solidFill>
            <a:miter lim="800000"/>
            <a:headEnd/>
            <a:tailEnd/>
          </a:ln>
        </p:spPr>
        <p:txBody>
          <a:bodyPr wrap="none" anchor="ctr"/>
          <a:lstStyle/>
          <a:p>
            <a:pPr algn="ctr"/>
            <a:r>
              <a:rPr lang="en-US" sz="1400" b="1"/>
              <a:t>Er</a:t>
            </a:r>
            <a:endParaRPr lang="en-US" sz="1000"/>
          </a:p>
          <a:p>
            <a:pPr algn="ctr"/>
            <a:endParaRPr lang="en-US" sz="1000"/>
          </a:p>
          <a:p>
            <a:pPr algn="ctr"/>
            <a:r>
              <a:rPr lang="en-US" sz="1000"/>
              <a:t>68</a:t>
            </a:r>
            <a:endParaRPr lang="en-US" sz="1000" baseline="30000"/>
          </a:p>
        </p:txBody>
      </p:sp>
      <p:sp>
        <p:nvSpPr>
          <p:cNvPr id="36960" name="Rectangle 95"/>
          <p:cNvSpPr>
            <a:spLocks noChangeArrowheads="1"/>
          </p:cNvSpPr>
          <p:nvPr/>
        </p:nvSpPr>
        <p:spPr bwMode="auto">
          <a:xfrm>
            <a:off x="7010400" y="5638800"/>
            <a:ext cx="381000" cy="533400"/>
          </a:xfrm>
          <a:prstGeom prst="rect">
            <a:avLst/>
          </a:prstGeom>
          <a:noFill/>
          <a:ln w="9525">
            <a:solidFill>
              <a:schemeClr val="tx1"/>
            </a:solidFill>
            <a:miter lim="800000"/>
            <a:headEnd/>
            <a:tailEnd/>
          </a:ln>
        </p:spPr>
        <p:txBody>
          <a:bodyPr wrap="none" anchor="ctr"/>
          <a:lstStyle/>
          <a:p>
            <a:pPr algn="ctr"/>
            <a:r>
              <a:rPr lang="en-US" sz="1400" b="1"/>
              <a:t>Tm</a:t>
            </a:r>
            <a:endParaRPr lang="en-US" sz="1000"/>
          </a:p>
          <a:p>
            <a:pPr algn="ctr"/>
            <a:endParaRPr lang="en-US" sz="1000"/>
          </a:p>
          <a:p>
            <a:pPr algn="ctr"/>
            <a:r>
              <a:rPr lang="en-US" sz="1000"/>
              <a:t>69</a:t>
            </a:r>
            <a:endParaRPr lang="en-US" sz="1000" baseline="30000"/>
          </a:p>
        </p:txBody>
      </p:sp>
      <p:sp>
        <p:nvSpPr>
          <p:cNvPr id="36961" name="Rectangle 96"/>
          <p:cNvSpPr>
            <a:spLocks noChangeArrowheads="1"/>
          </p:cNvSpPr>
          <p:nvPr/>
        </p:nvSpPr>
        <p:spPr bwMode="auto">
          <a:xfrm>
            <a:off x="7391400" y="5638800"/>
            <a:ext cx="381000" cy="533400"/>
          </a:xfrm>
          <a:prstGeom prst="rect">
            <a:avLst/>
          </a:prstGeom>
          <a:noFill/>
          <a:ln w="9525">
            <a:solidFill>
              <a:schemeClr val="tx1"/>
            </a:solidFill>
            <a:miter lim="800000"/>
            <a:headEnd/>
            <a:tailEnd/>
          </a:ln>
        </p:spPr>
        <p:txBody>
          <a:bodyPr wrap="none" anchor="ctr"/>
          <a:lstStyle/>
          <a:p>
            <a:pPr algn="ctr"/>
            <a:r>
              <a:rPr lang="en-US" sz="1400" b="1"/>
              <a:t>Yb</a:t>
            </a:r>
            <a:endParaRPr lang="en-US" sz="1000"/>
          </a:p>
          <a:p>
            <a:pPr algn="ctr"/>
            <a:endParaRPr lang="en-US" sz="1000"/>
          </a:p>
          <a:p>
            <a:pPr algn="ctr"/>
            <a:r>
              <a:rPr lang="en-US" sz="1000"/>
              <a:t>70</a:t>
            </a:r>
            <a:endParaRPr lang="en-US" sz="1000" baseline="30000"/>
          </a:p>
        </p:txBody>
      </p:sp>
      <p:sp>
        <p:nvSpPr>
          <p:cNvPr id="36962" name="Rectangle 97"/>
          <p:cNvSpPr>
            <a:spLocks noChangeArrowheads="1"/>
          </p:cNvSpPr>
          <p:nvPr/>
        </p:nvSpPr>
        <p:spPr bwMode="auto">
          <a:xfrm>
            <a:off x="7772400" y="5638800"/>
            <a:ext cx="381000" cy="533400"/>
          </a:xfrm>
          <a:prstGeom prst="rect">
            <a:avLst/>
          </a:prstGeom>
          <a:noFill/>
          <a:ln w="9525">
            <a:solidFill>
              <a:schemeClr val="tx1"/>
            </a:solidFill>
            <a:miter lim="800000"/>
            <a:headEnd/>
            <a:tailEnd/>
          </a:ln>
        </p:spPr>
        <p:txBody>
          <a:bodyPr wrap="none" anchor="ctr"/>
          <a:lstStyle/>
          <a:p>
            <a:pPr algn="ctr"/>
            <a:r>
              <a:rPr lang="en-US" sz="1400" b="1"/>
              <a:t>Lu</a:t>
            </a:r>
            <a:endParaRPr lang="en-US" sz="1000"/>
          </a:p>
          <a:p>
            <a:pPr algn="ctr"/>
            <a:endParaRPr lang="en-US" sz="1000"/>
          </a:p>
          <a:p>
            <a:pPr algn="ctr"/>
            <a:r>
              <a:rPr lang="en-US" sz="1000"/>
              <a:t>71</a:t>
            </a:r>
            <a:endParaRPr lang="en-US" sz="1000" baseline="30000"/>
          </a:p>
        </p:txBody>
      </p:sp>
      <p:sp>
        <p:nvSpPr>
          <p:cNvPr id="36963" name="Rectangle 98"/>
          <p:cNvSpPr>
            <a:spLocks noChangeArrowheads="1"/>
          </p:cNvSpPr>
          <p:nvPr/>
        </p:nvSpPr>
        <p:spPr bwMode="auto">
          <a:xfrm>
            <a:off x="2819400" y="6172200"/>
            <a:ext cx="381000" cy="533400"/>
          </a:xfrm>
          <a:prstGeom prst="rect">
            <a:avLst/>
          </a:prstGeom>
          <a:noFill/>
          <a:ln w="9525">
            <a:solidFill>
              <a:schemeClr val="tx1"/>
            </a:solidFill>
            <a:miter lim="800000"/>
            <a:headEnd/>
            <a:tailEnd/>
          </a:ln>
        </p:spPr>
        <p:txBody>
          <a:bodyPr wrap="none" anchor="ctr"/>
          <a:lstStyle/>
          <a:p>
            <a:pPr algn="ctr"/>
            <a:r>
              <a:rPr lang="en-US" sz="1400" b="1"/>
              <a:t>Th</a:t>
            </a:r>
            <a:endParaRPr lang="en-US" sz="1000"/>
          </a:p>
          <a:p>
            <a:pPr algn="ctr"/>
            <a:endParaRPr lang="en-US" sz="1000"/>
          </a:p>
          <a:p>
            <a:pPr algn="ctr"/>
            <a:r>
              <a:rPr lang="en-US" sz="1000"/>
              <a:t>90</a:t>
            </a:r>
            <a:endParaRPr lang="en-US" sz="1000" baseline="30000"/>
          </a:p>
        </p:txBody>
      </p:sp>
      <p:sp>
        <p:nvSpPr>
          <p:cNvPr id="36964" name="Rectangle 99"/>
          <p:cNvSpPr>
            <a:spLocks noChangeArrowheads="1"/>
          </p:cNvSpPr>
          <p:nvPr/>
        </p:nvSpPr>
        <p:spPr bwMode="auto">
          <a:xfrm>
            <a:off x="3200400" y="6172200"/>
            <a:ext cx="381000" cy="533400"/>
          </a:xfrm>
          <a:prstGeom prst="rect">
            <a:avLst/>
          </a:prstGeom>
          <a:noFill/>
          <a:ln w="9525">
            <a:solidFill>
              <a:schemeClr val="tx1"/>
            </a:solidFill>
            <a:miter lim="800000"/>
            <a:headEnd/>
            <a:tailEnd/>
          </a:ln>
        </p:spPr>
        <p:txBody>
          <a:bodyPr wrap="none" anchor="ctr"/>
          <a:lstStyle/>
          <a:p>
            <a:pPr algn="ctr"/>
            <a:r>
              <a:rPr lang="en-US" sz="1400" b="1"/>
              <a:t>Pa</a:t>
            </a:r>
            <a:endParaRPr lang="en-US" sz="1000"/>
          </a:p>
          <a:p>
            <a:pPr algn="ctr"/>
            <a:endParaRPr lang="en-US" sz="1000"/>
          </a:p>
          <a:p>
            <a:pPr algn="ctr"/>
            <a:r>
              <a:rPr lang="en-US" sz="1000"/>
              <a:t>91</a:t>
            </a:r>
            <a:endParaRPr lang="en-US" sz="1000" baseline="30000"/>
          </a:p>
        </p:txBody>
      </p:sp>
      <p:sp>
        <p:nvSpPr>
          <p:cNvPr id="36965" name="Rectangle 100"/>
          <p:cNvSpPr>
            <a:spLocks noChangeArrowheads="1"/>
          </p:cNvSpPr>
          <p:nvPr/>
        </p:nvSpPr>
        <p:spPr bwMode="auto">
          <a:xfrm>
            <a:off x="3581400" y="6172200"/>
            <a:ext cx="381000" cy="533400"/>
          </a:xfrm>
          <a:prstGeom prst="rect">
            <a:avLst/>
          </a:prstGeom>
          <a:noFill/>
          <a:ln w="9525">
            <a:solidFill>
              <a:schemeClr val="tx1"/>
            </a:solidFill>
            <a:miter lim="800000"/>
            <a:headEnd/>
            <a:tailEnd/>
          </a:ln>
        </p:spPr>
        <p:txBody>
          <a:bodyPr wrap="none" anchor="ctr"/>
          <a:lstStyle/>
          <a:p>
            <a:pPr algn="ctr"/>
            <a:r>
              <a:rPr lang="en-US" sz="1400" b="1"/>
              <a:t>U</a:t>
            </a:r>
            <a:endParaRPr lang="en-US" sz="1000"/>
          </a:p>
          <a:p>
            <a:pPr algn="ctr"/>
            <a:endParaRPr lang="en-US" sz="1000"/>
          </a:p>
          <a:p>
            <a:pPr algn="ctr"/>
            <a:r>
              <a:rPr lang="en-US" sz="1000"/>
              <a:t>92</a:t>
            </a:r>
            <a:endParaRPr lang="en-US" sz="1000" baseline="30000"/>
          </a:p>
        </p:txBody>
      </p:sp>
      <p:sp>
        <p:nvSpPr>
          <p:cNvPr id="36966" name="Rectangle 101"/>
          <p:cNvSpPr>
            <a:spLocks noChangeArrowheads="1"/>
          </p:cNvSpPr>
          <p:nvPr/>
        </p:nvSpPr>
        <p:spPr bwMode="auto">
          <a:xfrm>
            <a:off x="3962400" y="6172200"/>
            <a:ext cx="381000" cy="533400"/>
          </a:xfrm>
          <a:prstGeom prst="rect">
            <a:avLst/>
          </a:prstGeom>
          <a:noFill/>
          <a:ln w="9525">
            <a:solidFill>
              <a:schemeClr val="tx1"/>
            </a:solidFill>
            <a:miter lim="800000"/>
            <a:headEnd/>
            <a:tailEnd/>
          </a:ln>
        </p:spPr>
        <p:txBody>
          <a:bodyPr wrap="none" anchor="ctr"/>
          <a:lstStyle/>
          <a:p>
            <a:pPr algn="ctr"/>
            <a:r>
              <a:rPr lang="en-US" sz="1400" b="1"/>
              <a:t>Np</a:t>
            </a:r>
            <a:endParaRPr lang="en-US" sz="1000"/>
          </a:p>
          <a:p>
            <a:pPr algn="ctr"/>
            <a:endParaRPr lang="en-US" sz="1000"/>
          </a:p>
          <a:p>
            <a:pPr algn="ctr"/>
            <a:r>
              <a:rPr lang="en-US" sz="1000"/>
              <a:t>93</a:t>
            </a:r>
            <a:endParaRPr lang="en-US" sz="1000" baseline="30000"/>
          </a:p>
        </p:txBody>
      </p:sp>
      <p:sp>
        <p:nvSpPr>
          <p:cNvPr id="36967" name="Rectangle 102"/>
          <p:cNvSpPr>
            <a:spLocks noChangeArrowheads="1"/>
          </p:cNvSpPr>
          <p:nvPr/>
        </p:nvSpPr>
        <p:spPr bwMode="auto">
          <a:xfrm>
            <a:off x="4343400" y="6172200"/>
            <a:ext cx="381000" cy="533400"/>
          </a:xfrm>
          <a:prstGeom prst="rect">
            <a:avLst/>
          </a:prstGeom>
          <a:noFill/>
          <a:ln w="9525">
            <a:solidFill>
              <a:schemeClr val="tx1"/>
            </a:solidFill>
            <a:miter lim="800000"/>
            <a:headEnd/>
            <a:tailEnd/>
          </a:ln>
        </p:spPr>
        <p:txBody>
          <a:bodyPr wrap="none" anchor="ctr"/>
          <a:lstStyle/>
          <a:p>
            <a:pPr algn="ctr"/>
            <a:r>
              <a:rPr lang="en-US" sz="1400" b="1"/>
              <a:t>Pu</a:t>
            </a:r>
            <a:endParaRPr lang="en-US" sz="1000"/>
          </a:p>
          <a:p>
            <a:pPr algn="ctr"/>
            <a:endParaRPr lang="en-US" sz="1000"/>
          </a:p>
          <a:p>
            <a:pPr algn="ctr"/>
            <a:r>
              <a:rPr lang="en-US" sz="1000"/>
              <a:t>94</a:t>
            </a:r>
            <a:endParaRPr lang="en-US" sz="1000" baseline="30000"/>
          </a:p>
        </p:txBody>
      </p:sp>
      <p:sp>
        <p:nvSpPr>
          <p:cNvPr id="36968" name="Rectangle 103"/>
          <p:cNvSpPr>
            <a:spLocks noChangeArrowheads="1"/>
          </p:cNvSpPr>
          <p:nvPr/>
        </p:nvSpPr>
        <p:spPr bwMode="auto">
          <a:xfrm>
            <a:off x="4724400" y="6172200"/>
            <a:ext cx="381000" cy="533400"/>
          </a:xfrm>
          <a:prstGeom prst="rect">
            <a:avLst/>
          </a:prstGeom>
          <a:noFill/>
          <a:ln w="9525">
            <a:solidFill>
              <a:schemeClr val="tx1"/>
            </a:solidFill>
            <a:miter lim="800000"/>
            <a:headEnd/>
            <a:tailEnd/>
          </a:ln>
        </p:spPr>
        <p:txBody>
          <a:bodyPr wrap="none" anchor="ctr"/>
          <a:lstStyle/>
          <a:p>
            <a:pPr algn="ctr"/>
            <a:r>
              <a:rPr lang="en-US" sz="1400" b="1"/>
              <a:t>Am</a:t>
            </a:r>
            <a:endParaRPr lang="en-US" sz="1000"/>
          </a:p>
          <a:p>
            <a:pPr algn="ctr"/>
            <a:endParaRPr lang="en-US" sz="1000"/>
          </a:p>
          <a:p>
            <a:pPr algn="ctr"/>
            <a:r>
              <a:rPr lang="en-US" sz="1000"/>
              <a:t>95</a:t>
            </a:r>
            <a:endParaRPr lang="en-US" sz="1000" baseline="30000"/>
          </a:p>
        </p:txBody>
      </p:sp>
      <p:sp>
        <p:nvSpPr>
          <p:cNvPr id="36969" name="Rectangle 104"/>
          <p:cNvSpPr>
            <a:spLocks noChangeArrowheads="1"/>
          </p:cNvSpPr>
          <p:nvPr/>
        </p:nvSpPr>
        <p:spPr bwMode="auto">
          <a:xfrm>
            <a:off x="5105400" y="6172200"/>
            <a:ext cx="381000" cy="533400"/>
          </a:xfrm>
          <a:prstGeom prst="rect">
            <a:avLst/>
          </a:prstGeom>
          <a:noFill/>
          <a:ln w="9525">
            <a:solidFill>
              <a:schemeClr val="tx1"/>
            </a:solidFill>
            <a:miter lim="800000"/>
            <a:headEnd/>
            <a:tailEnd/>
          </a:ln>
        </p:spPr>
        <p:txBody>
          <a:bodyPr wrap="none" anchor="ctr"/>
          <a:lstStyle/>
          <a:p>
            <a:pPr algn="ctr"/>
            <a:r>
              <a:rPr lang="en-US" sz="1400" b="1"/>
              <a:t>Cm</a:t>
            </a:r>
            <a:endParaRPr lang="en-US" sz="1000"/>
          </a:p>
          <a:p>
            <a:pPr algn="ctr"/>
            <a:endParaRPr lang="en-US" sz="1000"/>
          </a:p>
          <a:p>
            <a:pPr algn="ctr"/>
            <a:r>
              <a:rPr lang="en-US" sz="1000"/>
              <a:t>96</a:t>
            </a:r>
            <a:endParaRPr lang="en-US" sz="1000" baseline="30000"/>
          </a:p>
        </p:txBody>
      </p:sp>
      <p:sp>
        <p:nvSpPr>
          <p:cNvPr id="36970" name="Rectangle 105"/>
          <p:cNvSpPr>
            <a:spLocks noChangeArrowheads="1"/>
          </p:cNvSpPr>
          <p:nvPr/>
        </p:nvSpPr>
        <p:spPr bwMode="auto">
          <a:xfrm>
            <a:off x="5486400" y="6172200"/>
            <a:ext cx="381000" cy="533400"/>
          </a:xfrm>
          <a:prstGeom prst="rect">
            <a:avLst/>
          </a:prstGeom>
          <a:noFill/>
          <a:ln w="9525">
            <a:solidFill>
              <a:schemeClr val="tx1"/>
            </a:solidFill>
            <a:miter lim="800000"/>
            <a:headEnd/>
            <a:tailEnd/>
          </a:ln>
        </p:spPr>
        <p:txBody>
          <a:bodyPr wrap="none" anchor="ctr"/>
          <a:lstStyle/>
          <a:p>
            <a:pPr algn="ctr"/>
            <a:r>
              <a:rPr lang="en-US" sz="1400" b="1"/>
              <a:t>Bk</a:t>
            </a:r>
            <a:endParaRPr lang="en-US" sz="1000"/>
          </a:p>
          <a:p>
            <a:pPr algn="ctr"/>
            <a:endParaRPr lang="en-US" sz="1000"/>
          </a:p>
          <a:p>
            <a:pPr algn="ctr"/>
            <a:r>
              <a:rPr lang="en-US" sz="1000"/>
              <a:t>97</a:t>
            </a:r>
            <a:endParaRPr lang="en-US" sz="1000" baseline="30000"/>
          </a:p>
        </p:txBody>
      </p:sp>
      <p:sp>
        <p:nvSpPr>
          <p:cNvPr id="36971" name="Rectangle 106"/>
          <p:cNvSpPr>
            <a:spLocks noChangeArrowheads="1"/>
          </p:cNvSpPr>
          <p:nvPr/>
        </p:nvSpPr>
        <p:spPr bwMode="auto">
          <a:xfrm>
            <a:off x="5867400" y="6172200"/>
            <a:ext cx="381000" cy="533400"/>
          </a:xfrm>
          <a:prstGeom prst="rect">
            <a:avLst/>
          </a:prstGeom>
          <a:noFill/>
          <a:ln w="9525">
            <a:solidFill>
              <a:schemeClr val="tx1"/>
            </a:solidFill>
            <a:miter lim="800000"/>
            <a:headEnd/>
            <a:tailEnd/>
          </a:ln>
        </p:spPr>
        <p:txBody>
          <a:bodyPr wrap="none" anchor="ctr"/>
          <a:lstStyle/>
          <a:p>
            <a:pPr algn="ctr"/>
            <a:r>
              <a:rPr lang="en-US" sz="1400" b="1"/>
              <a:t>Cf</a:t>
            </a:r>
            <a:endParaRPr lang="en-US" sz="1000"/>
          </a:p>
          <a:p>
            <a:pPr algn="ctr"/>
            <a:endParaRPr lang="en-US" sz="1000"/>
          </a:p>
          <a:p>
            <a:pPr algn="ctr"/>
            <a:r>
              <a:rPr lang="en-US" sz="1000"/>
              <a:t>98</a:t>
            </a:r>
            <a:endParaRPr lang="en-US" sz="1000" baseline="30000"/>
          </a:p>
        </p:txBody>
      </p:sp>
      <p:sp>
        <p:nvSpPr>
          <p:cNvPr id="36972" name="Rectangle 107"/>
          <p:cNvSpPr>
            <a:spLocks noChangeArrowheads="1"/>
          </p:cNvSpPr>
          <p:nvPr/>
        </p:nvSpPr>
        <p:spPr bwMode="auto">
          <a:xfrm>
            <a:off x="6248400" y="6172200"/>
            <a:ext cx="381000" cy="533400"/>
          </a:xfrm>
          <a:prstGeom prst="rect">
            <a:avLst/>
          </a:prstGeom>
          <a:noFill/>
          <a:ln w="9525">
            <a:solidFill>
              <a:schemeClr val="tx1"/>
            </a:solidFill>
            <a:miter lim="800000"/>
            <a:headEnd/>
            <a:tailEnd/>
          </a:ln>
        </p:spPr>
        <p:txBody>
          <a:bodyPr wrap="none" anchor="ctr"/>
          <a:lstStyle/>
          <a:p>
            <a:pPr algn="ctr"/>
            <a:r>
              <a:rPr lang="en-US" sz="1400" b="1"/>
              <a:t>Es</a:t>
            </a:r>
            <a:endParaRPr lang="en-US" sz="1000"/>
          </a:p>
          <a:p>
            <a:pPr algn="ctr"/>
            <a:endParaRPr lang="en-US" sz="1000"/>
          </a:p>
          <a:p>
            <a:pPr algn="ctr"/>
            <a:r>
              <a:rPr lang="en-US" sz="1000"/>
              <a:t>99</a:t>
            </a:r>
            <a:endParaRPr lang="en-US" sz="1000" baseline="30000"/>
          </a:p>
        </p:txBody>
      </p:sp>
      <p:sp>
        <p:nvSpPr>
          <p:cNvPr id="36973" name="Rectangle 108"/>
          <p:cNvSpPr>
            <a:spLocks noChangeArrowheads="1"/>
          </p:cNvSpPr>
          <p:nvPr/>
        </p:nvSpPr>
        <p:spPr bwMode="auto">
          <a:xfrm>
            <a:off x="6629400" y="6172200"/>
            <a:ext cx="381000" cy="533400"/>
          </a:xfrm>
          <a:prstGeom prst="rect">
            <a:avLst/>
          </a:prstGeom>
          <a:noFill/>
          <a:ln w="9525">
            <a:solidFill>
              <a:schemeClr val="tx1"/>
            </a:solidFill>
            <a:miter lim="800000"/>
            <a:headEnd/>
            <a:tailEnd/>
          </a:ln>
        </p:spPr>
        <p:txBody>
          <a:bodyPr wrap="none" anchor="ctr"/>
          <a:lstStyle/>
          <a:p>
            <a:pPr algn="ctr"/>
            <a:r>
              <a:rPr lang="en-US" sz="1400" b="1"/>
              <a:t>Fm</a:t>
            </a:r>
            <a:endParaRPr lang="en-US" sz="1000"/>
          </a:p>
          <a:p>
            <a:pPr algn="ctr"/>
            <a:endParaRPr lang="en-US" sz="1000"/>
          </a:p>
          <a:p>
            <a:pPr algn="ctr"/>
            <a:r>
              <a:rPr lang="en-US" sz="1000"/>
              <a:t>100</a:t>
            </a:r>
            <a:endParaRPr lang="en-US" sz="1000" baseline="30000"/>
          </a:p>
        </p:txBody>
      </p:sp>
      <p:sp>
        <p:nvSpPr>
          <p:cNvPr id="36974" name="Rectangle 109"/>
          <p:cNvSpPr>
            <a:spLocks noChangeArrowheads="1"/>
          </p:cNvSpPr>
          <p:nvPr/>
        </p:nvSpPr>
        <p:spPr bwMode="auto">
          <a:xfrm>
            <a:off x="7010400" y="6172200"/>
            <a:ext cx="381000" cy="533400"/>
          </a:xfrm>
          <a:prstGeom prst="rect">
            <a:avLst/>
          </a:prstGeom>
          <a:noFill/>
          <a:ln w="9525">
            <a:solidFill>
              <a:schemeClr val="tx1"/>
            </a:solidFill>
            <a:miter lim="800000"/>
            <a:headEnd/>
            <a:tailEnd/>
          </a:ln>
        </p:spPr>
        <p:txBody>
          <a:bodyPr wrap="none" anchor="ctr"/>
          <a:lstStyle/>
          <a:p>
            <a:pPr algn="ctr"/>
            <a:r>
              <a:rPr lang="en-US" sz="1400" b="1"/>
              <a:t>Md</a:t>
            </a:r>
            <a:endParaRPr lang="en-US" sz="1000"/>
          </a:p>
          <a:p>
            <a:pPr algn="ctr"/>
            <a:endParaRPr lang="en-US" sz="1000"/>
          </a:p>
          <a:p>
            <a:pPr algn="ctr"/>
            <a:r>
              <a:rPr lang="en-US" sz="1000"/>
              <a:t>101</a:t>
            </a:r>
            <a:endParaRPr lang="en-US" sz="1000" baseline="30000"/>
          </a:p>
        </p:txBody>
      </p:sp>
      <p:sp>
        <p:nvSpPr>
          <p:cNvPr id="36975" name="Rectangle 110"/>
          <p:cNvSpPr>
            <a:spLocks noChangeArrowheads="1"/>
          </p:cNvSpPr>
          <p:nvPr/>
        </p:nvSpPr>
        <p:spPr bwMode="auto">
          <a:xfrm>
            <a:off x="7391400" y="6172200"/>
            <a:ext cx="381000" cy="533400"/>
          </a:xfrm>
          <a:prstGeom prst="rect">
            <a:avLst/>
          </a:prstGeom>
          <a:noFill/>
          <a:ln w="9525">
            <a:solidFill>
              <a:schemeClr val="tx1"/>
            </a:solidFill>
            <a:miter lim="800000"/>
            <a:headEnd/>
            <a:tailEnd/>
          </a:ln>
        </p:spPr>
        <p:txBody>
          <a:bodyPr wrap="none" anchor="ctr"/>
          <a:lstStyle/>
          <a:p>
            <a:pPr algn="ctr"/>
            <a:r>
              <a:rPr lang="en-US" sz="1400" b="1"/>
              <a:t>No</a:t>
            </a:r>
            <a:endParaRPr lang="en-US" sz="1000"/>
          </a:p>
          <a:p>
            <a:pPr algn="ctr"/>
            <a:endParaRPr lang="en-US" sz="1000"/>
          </a:p>
          <a:p>
            <a:pPr algn="ctr"/>
            <a:r>
              <a:rPr lang="en-US" sz="1000"/>
              <a:t>102</a:t>
            </a:r>
            <a:endParaRPr lang="en-US" sz="1000" baseline="30000"/>
          </a:p>
        </p:txBody>
      </p:sp>
      <p:sp>
        <p:nvSpPr>
          <p:cNvPr id="36976" name="Rectangle 111"/>
          <p:cNvSpPr>
            <a:spLocks noChangeArrowheads="1"/>
          </p:cNvSpPr>
          <p:nvPr/>
        </p:nvSpPr>
        <p:spPr bwMode="auto">
          <a:xfrm>
            <a:off x="7772400" y="6172200"/>
            <a:ext cx="381000" cy="533400"/>
          </a:xfrm>
          <a:prstGeom prst="rect">
            <a:avLst/>
          </a:prstGeom>
          <a:noFill/>
          <a:ln w="9525">
            <a:solidFill>
              <a:schemeClr val="tx1"/>
            </a:solidFill>
            <a:miter lim="800000"/>
            <a:headEnd/>
            <a:tailEnd/>
          </a:ln>
        </p:spPr>
        <p:txBody>
          <a:bodyPr wrap="none" anchor="ctr"/>
          <a:lstStyle/>
          <a:p>
            <a:pPr algn="ctr"/>
            <a:r>
              <a:rPr lang="en-US" sz="1400" b="1"/>
              <a:t>Lr</a:t>
            </a:r>
            <a:endParaRPr lang="en-US" sz="1000"/>
          </a:p>
          <a:p>
            <a:pPr algn="ctr"/>
            <a:endParaRPr lang="en-US" sz="1000"/>
          </a:p>
          <a:p>
            <a:pPr algn="ctr"/>
            <a:r>
              <a:rPr lang="en-US" sz="1000"/>
              <a:t>103</a:t>
            </a:r>
            <a:endParaRPr lang="en-US" sz="1000" baseline="30000"/>
          </a:p>
        </p:txBody>
      </p:sp>
      <p:sp>
        <p:nvSpPr>
          <p:cNvPr id="36977" name="Rectangle 112"/>
          <p:cNvSpPr>
            <a:spLocks noChangeArrowheads="1"/>
          </p:cNvSpPr>
          <p:nvPr/>
        </p:nvSpPr>
        <p:spPr bwMode="auto">
          <a:xfrm>
            <a:off x="2438400" y="5638800"/>
            <a:ext cx="381000" cy="533400"/>
          </a:xfrm>
          <a:prstGeom prst="rect">
            <a:avLst/>
          </a:prstGeom>
          <a:noFill/>
          <a:ln w="9525">
            <a:solidFill>
              <a:schemeClr val="tx1"/>
            </a:solidFill>
            <a:miter lim="800000"/>
            <a:headEnd/>
            <a:tailEnd/>
          </a:ln>
        </p:spPr>
        <p:txBody>
          <a:bodyPr wrap="none" anchor="ctr"/>
          <a:lstStyle/>
          <a:p>
            <a:pPr algn="ctr"/>
            <a:r>
              <a:rPr lang="en-US" sz="1400" b="1"/>
              <a:t>La</a:t>
            </a:r>
            <a:endParaRPr lang="en-US" sz="1000"/>
          </a:p>
          <a:p>
            <a:pPr algn="ctr"/>
            <a:endParaRPr lang="en-US" sz="1000"/>
          </a:p>
          <a:p>
            <a:pPr algn="ctr"/>
            <a:r>
              <a:rPr lang="en-US" sz="1000"/>
              <a:t>57</a:t>
            </a:r>
            <a:endParaRPr lang="en-US" sz="1000" baseline="30000"/>
          </a:p>
        </p:txBody>
      </p:sp>
      <p:sp>
        <p:nvSpPr>
          <p:cNvPr id="36978" name="Rectangle 113"/>
          <p:cNvSpPr>
            <a:spLocks noChangeArrowheads="1"/>
          </p:cNvSpPr>
          <p:nvPr/>
        </p:nvSpPr>
        <p:spPr bwMode="auto">
          <a:xfrm>
            <a:off x="2438400" y="6172200"/>
            <a:ext cx="381000" cy="533400"/>
          </a:xfrm>
          <a:prstGeom prst="rect">
            <a:avLst/>
          </a:prstGeom>
          <a:noFill/>
          <a:ln w="9525">
            <a:solidFill>
              <a:schemeClr val="tx1"/>
            </a:solidFill>
            <a:miter lim="800000"/>
            <a:headEnd/>
            <a:tailEnd/>
          </a:ln>
        </p:spPr>
        <p:txBody>
          <a:bodyPr wrap="none" anchor="ctr"/>
          <a:lstStyle/>
          <a:p>
            <a:pPr algn="ctr"/>
            <a:r>
              <a:rPr lang="en-US" sz="1400" b="1"/>
              <a:t>Ac</a:t>
            </a:r>
            <a:endParaRPr lang="en-US" sz="1000"/>
          </a:p>
          <a:p>
            <a:pPr algn="ctr"/>
            <a:endParaRPr lang="en-US" sz="1000"/>
          </a:p>
          <a:p>
            <a:pPr algn="ctr"/>
            <a:r>
              <a:rPr lang="en-US" sz="1000"/>
              <a:t>89</a:t>
            </a:r>
            <a:endParaRPr lang="en-US" sz="1000" baseline="30000"/>
          </a:p>
        </p:txBody>
      </p:sp>
      <p:sp>
        <p:nvSpPr>
          <p:cNvPr id="36979" name="Text Box 114"/>
          <p:cNvSpPr txBox="1">
            <a:spLocks noChangeArrowheads="1"/>
          </p:cNvSpPr>
          <p:nvPr/>
        </p:nvSpPr>
        <p:spPr bwMode="auto">
          <a:xfrm>
            <a:off x="974725" y="1557338"/>
            <a:ext cx="268288" cy="274637"/>
          </a:xfrm>
          <a:prstGeom prst="rect">
            <a:avLst/>
          </a:prstGeom>
          <a:noFill/>
          <a:ln w="9525">
            <a:noFill/>
            <a:miter lim="800000"/>
            <a:headEnd/>
            <a:tailEnd/>
          </a:ln>
        </p:spPr>
        <p:txBody>
          <a:bodyPr wrap="none">
            <a:spAutoFit/>
          </a:bodyPr>
          <a:lstStyle/>
          <a:p>
            <a:r>
              <a:rPr lang="en-US" sz="1200" b="1"/>
              <a:t>1</a:t>
            </a:r>
          </a:p>
        </p:txBody>
      </p:sp>
      <p:sp>
        <p:nvSpPr>
          <p:cNvPr id="36980" name="Text Box 115"/>
          <p:cNvSpPr txBox="1">
            <a:spLocks noChangeArrowheads="1"/>
          </p:cNvSpPr>
          <p:nvPr/>
        </p:nvSpPr>
        <p:spPr bwMode="auto">
          <a:xfrm>
            <a:off x="974725" y="2090738"/>
            <a:ext cx="268288" cy="274637"/>
          </a:xfrm>
          <a:prstGeom prst="rect">
            <a:avLst/>
          </a:prstGeom>
          <a:noFill/>
          <a:ln w="9525">
            <a:noFill/>
            <a:miter lim="800000"/>
            <a:headEnd/>
            <a:tailEnd/>
          </a:ln>
        </p:spPr>
        <p:txBody>
          <a:bodyPr wrap="none">
            <a:spAutoFit/>
          </a:bodyPr>
          <a:lstStyle/>
          <a:p>
            <a:r>
              <a:rPr lang="en-US" sz="1200" b="1"/>
              <a:t>2</a:t>
            </a:r>
          </a:p>
        </p:txBody>
      </p:sp>
      <p:sp>
        <p:nvSpPr>
          <p:cNvPr id="36981" name="Text Box 116"/>
          <p:cNvSpPr txBox="1">
            <a:spLocks noChangeArrowheads="1"/>
          </p:cNvSpPr>
          <p:nvPr/>
        </p:nvSpPr>
        <p:spPr bwMode="auto">
          <a:xfrm>
            <a:off x="974725" y="2624138"/>
            <a:ext cx="268288" cy="274637"/>
          </a:xfrm>
          <a:prstGeom prst="rect">
            <a:avLst/>
          </a:prstGeom>
          <a:noFill/>
          <a:ln w="9525">
            <a:noFill/>
            <a:miter lim="800000"/>
            <a:headEnd/>
            <a:tailEnd/>
          </a:ln>
        </p:spPr>
        <p:txBody>
          <a:bodyPr wrap="none">
            <a:spAutoFit/>
          </a:bodyPr>
          <a:lstStyle/>
          <a:p>
            <a:r>
              <a:rPr lang="en-US" sz="1200" b="1"/>
              <a:t>3</a:t>
            </a:r>
          </a:p>
        </p:txBody>
      </p:sp>
      <p:sp>
        <p:nvSpPr>
          <p:cNvPr id="36982" name="Text Box 117"/>
          <p:cNvSpPr txBox="1">
            <a:spLocks noChangeArrowheads="1"/>
          </p:cNvSpPr>
          <p:nvPr/>
        </p:nvSpPr>
        <p:spPr bwMode="auto">
          <a:xfrm>
            <a:off x="974725" y="3157538"/>
            <a:ext cx="268288" cy="274637"/>
          </a:xfrm>
          <a:prstGeom prst="rect">
            <a:avLst/>
          </a:prstGeom>
          <a:noFill/>
          <a:ln w="9525">
            <a:noFill/>
            <a:miter lim="800000"/>
            <a:headEnd/>
            <a:tailEnd/>
          </a:ln>
        </p:spPr>
        <p:txBody>
          <a:bodyPr wrap="none">
            <a:spAutoFit/>
          </a:bodyPr>
          <a:lstStyle/>
          <a:p>
            <a:r>
              <a:rPr lang="en-US" sz="1200" b="1"/>
              <a:t>4</a:t>
            </a:r>
          </a:p>
        </p:txBody>
      </p:sp>
      <p:sp>
        <p:nvSpPr>
          <p:cNvPr id="36983" name="Text Box 118"/>
          <p:cNvSpPr txBox="1">
            <a:spLocks noChangeArrowheads="1"/>
          </p:cNvSpPr>
          <p:nvPr/>
        </p:nvSpPr>
        <p:spPr bwMode="auto">
          <a:xfrm>
            <a:off x="974725" y="3690938"/>
            <a:ext cx="268288" cy="274637"/>
          </a:xfrm>
          <a:prstGeom prst="rect">
            <a:avLst/>
          </a:prstGeom>
          <a:noFill/>
          <a:ln w="9525">
            <a:noFill/>
            <a:miter lim="800000"/>
            <a:headEnd/>
            <a:tailEnd/>
          </a:ln>
        </p:spPr>
        <p:txBody>
          <a:bodyPr wrap="none">
            <a:spAutoFit/>
          </a:bodyPr>
          <a:lstStyle/>
          <a:p>
            <a:r>
              <a:rPr lang="en-US" sz="1200" b="1"/>
              <a:t>5</a:t>
            </a:r>
          </a:p>
        </p:txBody>
      </p:sp>
      <p:sp>
        <p:nvSpPr>
          <p:cNvPr id="36984" name="Text Box 119"/>
          <p:cNvSpPr txBox="1">
            <a:spLocks noChangeArrowheads="1"/>
          </p:cNvSpPr>
          <p:nvPr/>
        </p:nvSpPr>
        <p:spPr bwMode="auto">
          <a:xfrm>
            <a:off x="974725" y="4224338"/>
            <a:ext cx="268288" cy="274637"/>
          </a:xfrm>
          <a:prstGeom prst="rect">
            <a:avLst/>
          </a:prstGeom>
          <a:noFill/>
          <a:ln w="9525">
            <a:noFill/>
            <a:miter lim="800000"/>
            <a:headEnd/>
            <a:tailEnd/>
          </a:ln>
        </p:spPr>
        <p:txBody>
          <a:bodyPr wrap="none">
            <a:spAutoFit/>
          </a:bodyPr>
          <a:lstStyle/>
          <a:p>
            <a:r>
              <a:rPr lang="en-US" sz="1200" b="1"/>
              <a:t>6</a:t>
            </a:r>
          </a:p>
        </p:txBody>
      </p:sp>
      <p:sp>
        <p:nvSpPr>
          <p:cNvPr id="36985" name="Text Box 120"/>
          <p:cNvSpPr txBox="1">
            <a:spLocks noChangeArrowheads="1"/>
          </p:cNvSpPr>
          <p:nvPr/>
        </p:nvSpPr>
        <p:spPr bwMode="auto">
          <a:xfrm>
            <a:off x="974725" y="4757738"/>
            <a:ext cx="268288" cy="274637"/>
          </a:xfrm>
          <a:prstGeom prst="rect">
            <a:avLst/>
          </a:prstGeom>
          <a:noFill/>
          <a:ln w="9525">
            <a:noFill/>
            <a:miter lim="800000"/>
            <a:headEnd/>
            <a:tailEnd/>
          </a:ln>
        </p:spPr>
        <p:txBody>
          <a:bodyPr wrap="none">
            <a:spAutoFit/>
          </a:bodyPr>
          <a:lstStyle/>
          <a:p>
            <a:r>
              <a:rPr lang="en-US" sz="1200" b="1"/>
              <a:t>7</a:t>
            </a:r>
          </a:p>
        </p:txBody>
      </p:sp>
      <p:sp>
        <p:nvSpPr>
          <p:cNvPr id="36986" name="Text Box 121"/>
          <p:cNvSpPr txBox="1">
            <a:spLocks noChangeArrowheads="1"/>
          </p:cNvSpPr>
          <p:nvPr/>
        </p:nvSpPr>
        <p:spPr bwMode="auto">
          <a:xfrm>
            <a:off x="2117725" y="4222750"/>
            <a:ext cx="260350" cy="274638"/>
          </a:xfrm>
          <a:prstGeom prst="rect">
            <a:avLst/>
          </a:prstGeom>
          <a:noFill/>
          <a:ln w="9525">
            <a:noFill/>
            <a:miter lim="800000"/>
            <a:headEnd/>
            <a:tailEnd/>
          </a:ln>
        </p:spPr>
        <p:txBody>
          <a:bodyPr wrap="none">
            <a:spAutoFit/>
          </a:bodyPr>
          <a:lstStyle/>
          <a:p>
            <a:r>
              <a:rPr lang="en-US" sz="1200">
                <a:latin typeface="Symbol" pitchFamily="18" charset="2"/>
              </a:rPr>
              <a:t>*</a:t>
            </a:r>
          </a:p>
        </p:txBody>
      </p:sp>
      <p:sp>
        <p:nvSpPr>
          <p:cNvPr id="36987" name="Text Box 122"/>
          <p:cNvSpPr txBox="1">
            <a:spLocks noChangeArrowheads="1"/>
          </p:cNvSpPr>
          <p:nvPr/>
        </p:nvSpPr>
        <p:spPr bwMode="auto">
          <a:xfrm>
            <a:off x="2117725" y="4756150"/>
            <a:ext cx="301625" cy="274638"/>
          </a:xfrm>
          <a:prstGeom prst="rect">
            <a:avLst/>
          </a:prstGeom>
          <a:noFill/>
          <a:ln w="9525">
            <a:noFill/>
            <a:miter lim="800000"/>
            <a:headEnd/>
            <a:tailEnd/>
          </a:ln>
        </p:spPr>
        <p:txBody>
          <a:bodyPr wrap="none">
            <a:spAutoFit/>
          </a:bodyPr>
          <a:lstStyle/>
          <a:p>
            <a:r>
              <a:rPr lang="en-US" sz="1200" b="1">
                <a:latin typeface="Symbol" pitchFamily="18" charset="2"/>
              </a:rPr>
              <a:t>W</a:t>
            </a:r>
          </a:p>
        </p:txBody>
      </p:sp>
      <p:sp>
        <p:nvSpPr>
          <p:cNvPr id="36988" name="Text Box 123"/>
          <p:cNvSpPr txBox="1">
            <a:spLocks noChangeArrowheads="1"/>
          </p:cNvSpPr>
          <p:nvPr/>
        </p:nvSpPr>
        <p:spPr bwMode="auto">
          <a:xfrm>
            <a:off x="2117725" y="6357938"/>
            <a:ext cx="184150" cy="274637"/>
          </a:xfrm>
          <a:prstGeom prst="rect">
            <a:avLst/>
          </a:prstGeom>
          <a:noFill/>
          <a:ln w="9525">
            <a:noFill/>
            <a:miter lim="800000"/>
            <a:headEnd/>
            <a:tailEnd/>
          </a:ln>
        </p:spPr>
        <p:txBody>
          <a:bodyPr wrap="none">
            <a:spAutoFit/>
          </a:bodyPr>
          <a:lstStyle/>
          <a:p>
            <a:endParaRPr lang="en-US" sz="1200"/>
          </a:p>
        </p:txBody>
      </p:sp>
      <p:sp>
        <p:nvSpPr>
          <p:cNvPr id="36989" name="AutoShape 12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72253" name="Rectangle 125"/>
          <p:cNvSpPr>
            <a:spLocks noChangeArrowheads="1"/>
          </p:cNvSpPr>
          <p:nvPr/>
        </p:nvSpPr>
        <p:spPr bwMode="auto">
          <a:xfrm rot="326420">
            <a:off x="2446338" y="787400"/>
            <a:ext cx="381000" cy="533400"/>
          </a:xfrm>
          <a:prstGeom prst="rect">
            <a:avLst/>
          </a:prstGeom>
          <a:noFill/>
          <a:ln w="9525">
            <a:solidFill>
              <a:schemeClr val="tx1"/>
            </a:solidFill>
            <a:miter lim="800000"/>
            <a:headEnd/>
            <a:tailEnd/>
          </a:ln>
        </p:spPr>
        <p:txBody>
          <a:bodyPr wrap="none" anchor="ctr"/>
          <a:lstStyle/>
          <a:p>
            <a:pPr algn="ctr"/>
            <a:r>
              <a:rPr lang="en-US" sz="2000" b="1">
                <a:solidFill>
                  <a:srgbClr val="FF3300"/>
                </a:solidFill>
              </a:rPr>
              <a:t>N</a:t>
            </a:r>
            <a:endParaRPr lang="en-US" sz="2000"/>
          </a:p>
          <a:p>
            <a:pPr algn="ctr"/>
            <a:r>
              <a:rPr lang="en-US" sz="800"/>
              <a:t>7</a:t>
            </a:r>
            <a:endParaRPr lang="en-US" sz="800" baseline="30000"/>
          </a:p>
        </p:txBody>
      </p:sp>
      <p:sp>
        <p:nvSpPr>
          <p:cNvPr id="1072254" name="Rectangle 126"/>
          <p:cNvSpPr>
            <a:spLocks noChangeArrowheads="1"/>
          </p:cNvSpPr>
          <p:nvPr/>
        </p:nvSpPr>
        <p:spPr bwMode="auto">
          <a:xfrm rot="-389446">
            <a:off x="2892425" y="790575"/>
            <a:ext cx="381000" cy="533400"/>
          </a:xfrm>
          <a:prstGeom prst="rect">
            <a:avLst/>
          </a:prstGeom>
          <a:noFill/>
          <a:ln w="9525">
            <a:solidFill>
              <a:schemeClr val="tx1"/>
            </a:solidFill>
            <a:miter lim="800000"/>
            <a:headEnd/>
            <a:tailEnd/>
          </a:ln>
        </p:spPr>
        <p:txBody>
          <a:bodyPr wrap="none" anchor="ctr"/>
          <a:lstStyle/>
          <a:p>
            <a:pPr algn="ctr"/>
            <a:r>
              <a:rPr lang="en-US" sz="2000" b="1">
                <a:solidFill>
                  <a:srgbClr val="FF3300"/>
                </a:solidFill>
              </a:rPr>
              <a:t>C</a:t>
            </a:r>
            <a:endParaRPr lang="en-US" sz="1000"/>
          </a:p>
          <a:p>
            <a:pPr algn="ctr"/>
            <a:r>
              <a:rPr lang="en-US" sz="800"/>
              <a:t>6</a:t>
            </a:r>
            <a:endParaRPr lang="en-US" sz="800" baseline="30000"/>
          </a:p>
        </p:txBody>
      </p:sp>
      <p:sp>
        <p:nvSpPr>
          <p:cNvPr id="1072255" name="Rectangle 127"/>
          <p:cNvSpPr>
            <a:spLocks noChangeArrowheads="1"/>
          </p:cNvSpPr>
          <p:nvPr/>
        </p:nvSpPr>
        <p:spPr bwMode="auto">
          <a:xfrm rot="316647">
            <a:off x="3346450" y="793750"/>
            <a:ext cx="381000" cy="533400"/>
          </a:xfrm>
          <a:prstGeom prst="rect">
            <a:avLst/>
          </a:prstGeom>
          <a:noFill/>
          <a:ln w="9525">
            <a:solidFill>
              <a:schemeClr val="tx1"/>
            </a:solidFill>
            <a:miter lim="800000"/>
            <a:headEnd/>
            <a:tailEnd/>
          </a:ln>
        </p:spPr>
        <p:txBody>
          <a:bodyPr wrap="none" anchor="ctr"/>
          <a:lstStyle/>
          <a:p>
            <a:pPr algn="ctr"/>
            <a:r>
              <a:rPr lang="en-US" sz="2000" b="1">
                <a:solidFill>
                  <a:srgbClr val="FF3300"/>
                </a:solidFill>
              </a:rPr>
              <a:t>H</a:t>
            </a:r>
            <a:endParaRPr lang="en-US" sz="1000"/>
          </a:p>
          <a:p>
            <a:pPr algn="ctr"/>
            <a:r>
              <a:rPr lang="en-US" sz="800"/>
              <a:t>1</a:t>
            </a:r>
            <a:endParaRPr lang="en-US" sz="800" baseline="30000"/>
          </a:p>
        </p:txBody>
      </p:sp>
      <p:sp>
        <p:nvSpPr>
          <p:cNvPr id="1072256" name="Rectangle 128"/>
          <p:cNvSpPr>
            <a:spLocks noChangeArrowheads="1"/>
          </p:cNvSpPr>
          <p:nvPr/>
        </p:nvSpPr>
        <p:spPr bwMode="auto">
          <a:xfrm rot="-143156">
            <a:off x="3778250" y="801688"/>
            <a:ext cx="381000" cy="533400"/>
          </a:xfrm>
          <a:prstGeom prst="rect">
            <a:avLst/>
          </a:prstGeom>
          <a:noFill/>
          <a:ln w="9525">
            <a:solidFill>
              <a:schemeClr val="tx1"/>
            </a:solidFill>
            <a:miter lim="800000"/>
            <a:headEnd/>
            <a:tailEnd/>
          </a:ln>
        </p:spPr>
        <p:txBody>
          <a:bodyPr wrap="none" anchor="ctr"/>
          <a:lstStyle/>
          <a:p>
            <a:pPr algn="ctr"/>
            <a:r>
              <a:rPr lang="en-US" sz="2000" b="1">
                <a:solidFill>
                  <a:srgbClr val="FF3300"/>
                </a:solidFill>
              </a:rPr>
              <a:t>S</a:t>
            </a:r>
            <a:endParaRPr lang="en-US" sz="1000"/>
          </a:p>
          <a:p>
            <a:pPr algn="ctr"/>
            <a:r>
              <a:rPr lang="en-US" sz="800"/>
              <a:t>16</a:t>
            </a:r>
            <a:endParaRPr lang="en-US" sz="800" baseline="30000"/>
          </a:p>
        </p:txBody>
      </p:sp>
      <p:sp>
        <p:nvSpPr>
          <p:cNvPr id="1072257" name="Rectangle 129"/>
          <p:cNvSpPr>
            <a:spLocks noChangeArrowheads="1"/>
          </p:cNvSpPr>
          <p:nvPr/>
        </p:nvSpPr>
        <p:spPr bwMode="auto">
          <a:xfrm>
            <a:off x="4475163" y="815975"/>
            <a:ext cx="381000" cy="533400"/>
          </a:xfrm>
          <a:prstGeom prst="rect">
            <a:avLst/>
          </a:prstGeom>
          <a:noFill/>
          <a:ln w="9525">
            <a:solidFill>
              <a:schemeClr val="tx1"/>
            </a:solidFill>
            <a:miter lim="800000"/>
            <a:headEnd/>
            <a:tailEnd/>
          </a:ln>
        </p:spPr>
        <p:txBody>
          <a:bodyPr wrap="none" anchor="ctr"/>
          <a:lstStyle/>
          <a:p>
            <a:pPr algn="ctr"/>
            <a:r>
              <a:rPr lang="en-US" sz="2000" b="1"/>
              <a:t>Ir</a:t>
            </a:r>
            <a:endParaRPr lang="en-US" sz="2000"/>
          </a:p>
          <a:p>
            <a:pPr algn="ctr"/>
            <a:r>
              <a:rPr lang="en-US" sz="800"/>
              <a:t>77</a:t>
            </a:r>
            <a:endParaRPr lang="en-US" sz="800" baseline="30000"/>
          </a:p>
        </p:txBody>
      </p:sp>
      <p:sp>
        <p:nvSpPr>
          <p:cNvPr id="1072258" name="Rectangle 130"/>
          <p:cNvSpPr>
            <a:spLocks noChangeArrowheads="1"/>
          </p:cNvSpPr>
          <p:nvPr/>
        </p:nvSpPr>
        <p:spPr bwMode="auto">
          <a:xfrm>
            <a:off x="4864100" y="815975"/>
            <a:ext cx="381000" cy="533400"/>
          </a:xfrm>
          <a:prstGeom prst="rect">
            <a:avLst/>
          </a:prstGeom>
          <a:noFill/>
          <a:ln w="9525">
            <a:solidFill>
              <a:schemeClr val="tx1"/>
            </a:solidFill>
            <a:miter lim="800000"/>
            <a:headEnd/>
            <a:tailEnd/>
          </a:ln>
        </p:spPr>
        <p:txBody>
          <a:bodyPr wrap="none" anchor="ctr"/>
          <a:lstStyle/>
          <a:p>
            <a:pPr algn="ctr"/>
            <a:r>
              <a:rPr lang="en-US" sz="2000" b="1">
                <a:solidFill>
                  <a:srgbClr val="FF3300"/>
                </a:solidFill>
              </a:rPr>
              <a:t>O</a:t>
            </a:r>
            <a:endParaRPr lang="en-US" sz="2000">
              <a:solidFill>
                <a:srgbClr val="FF3300"/>
              </a:solidFill>
            </a:endParaRPr>
          </a:p>
          <a:p>
            <a:pPr algn="ctr"/>
            <a:r>
              <a:rPr lang="en-US" sz="800"/>
              <a:t>8</a:t>
            </a:r>
            <a:endParaRPr lang="en-US" sz="800" baseline="30000"/>
          </a:p>
        </p:txBody>
      </p:sp>
      <p:sp>
        <p:nvSpPr>
          <p:cNvPr id="1072259" name="Rectangle 131"/>
          <p:cNvSpPr>
            <a:spLocks noChangeArrowheads="1"/>
          </p:cNvSpPr>
          <p:nvPr/>
        </p:nvSpPr>
        <p:spPr bwMode="auto">
          <a:xfrm>
            <a:off x="5245100" y="815975"/>
            <a:ext cx="381000" cy="533400"/>
          </a:xfrm>
          <a:prstGeom prst="rect">
            <a:avLst/>
          </a:prstGeom>
          <a:noFill/>
          <a:ln w="9525">
            <a:solidFill>
              <a:schemeClr val="tx1"/>
            </a:solidFill>
            <a:miter lim="800000"/>
            <a:headEnd/>
            <a:tailEnd/>
          </a:ln>
        </p:spPr>
        <p:txBody>
          <a:bodyPr wrap="none" anchor="ctr"/>
          <a:lstStyle/>
          <a:p>
            <a:pPr algn="ctr"/>
            <a:r>
              <a:rPr lang="en-US" sz="2000" b="1">
                <a:solidFill>
                  <a:srgbClr val="FF3300"/>
                </a:solidFill>
              </a:rPr>
              <a:t>N</a:t>
            </a:r>
            <a:endParaRPr lang="en-US" sz="2000">
              <a:solidFill>
                <a:srgbClr val="FF3300"/>
              </a:solidFill>
            </a:endParaRPr>
          </a:p>
          <a:p>
            <a:pPr algn="ctr"/>
            <a:r>
              <a:rPr lang="en-US" sz="800"/>
              <a:t>7</a:t>
            </a:r>
            <a:endParaRPr lang="en-US" sz="800" baseline="30000"/>
          </a:p>
        </p:txBody>
      </p:sp>
      <p:sp>
        <p:nvSpPr>
          <p:cNvPr id="1072260" name="Rectangle 132"/>
          <p:cNvSpPr>
            <a:spLocks noChangeArrowheads="1"/>
          </p:cNvSpPr>
          <p:nvPr/>
        </p:nvSpPr>
        <p:spPr bwMode="auto">
          <a:xfrm>
            <a:off x="5621338" y="815975"/>
            <a:ext cx="381000" cy="533400"/>
          </a:xfrm>
          <a:prstGeom prst="rect">
            <a:avLst/>
          </a:prstGeom>
          <a:noFill/>
          <a:ln w="9525">
            <a:solidFill>
              <a:schemeClr val="tx1"/>
            </a:solidFill>
            <a:miter lim="800000"/>
            <a:headEnd/>
            <a:tailEnd/>
          </a:ln>
        </p:spPr>
        <p:txBody>
          <a:bodyPr wrap="none" anchor="ctr"/>
          <a:lstStyle/>
          <a:p>
            <a:pPr algn="ctr"/>
            <a:r>
              <a:rPr lang="en-US" sz="2000" b="1"/>
              <a:t>Mn</a:t>
            </a:r>
            <a:endParaRPr lang="en-US" sz="1000"/>
          </a:p>
          <a:p>
            <a:pPr algn="ctr"/>
            <a:r>
              <a:rPr lang="en-US" sz="800"/>
              <a:t>25</a:t>
            </a:r>
            <a:endParaRPr lang="en-US" sz="800" baseline="30000"/>
          </a:p>
        </p:txBody>
      </p:sp>
      <p:sp>
        <p:nvSpPr>
          <p:cNvPr id="1072261" name="Text Box 133"/>
          <p:cNvSpPr txBox="1">
            <a:spLocks noChangeArrowheads="1"/>
          </p:cNvSpPr>
          <p:nvPr/>
        </p:nvSpPr>
        <p:spPr bwMode="auto">
          <a:xfrm>
            <a:off x="5772150" y="741363"/>
            <a:ext cx="254000" cy="244475"/>
          </a:xfrm>
          <a:prstGeom prst="rect">
            <a:avLst/>
          </a:prstGeom>
          <a:noFill/>
          <a:ln w="9525">
            <a:noFill/>
            <a:miter lim="800000"/>
            <a:headEnd/>
            <a:tailEnd/>
          </a:ln>
        </p:spPr>
        <p:txBody>
          <a:bodyPr wrap="none">
            <a:spAutoFit/>
          </a:bodyPr>
          <a:lstStyle/>
          <a:p>
            <a:r>
              <a:rPr lang="en-US" sz="1000">
                <a:solidFill>
                  <a:srgbClr val="FF0000"/>
                </a:solidFill>
              </a:rPr>
              <a:t>e</a:t>
            </a:r>
          </a:p>
        </p:txBody>
      </p:sp>
      <p:sp>
        <p:nvSpPr>
          <p:cNvPr id="1072262" name="Text Box 134"/>
          <p:cNvSpPr txBox="1">
            <a:spLocks noChangeArrowheads="1"/>
          </p:cNvSpPr>
          <p:nvPr/>
        </p:nvSpPr>
        <p:spPr bwMode="auto">
          <a:xfrm rot="-4839034">
            <a:off x="5751513" y="833437"/>
            <a:ext cx="242888" cy="214313"/>
          </a:xfrm>
          <a:prstGeom prst="rect">
            <a:avLst/>
          </a:prstGeom>
          <a:noFill/>
          <a:ln w="9525">
            <a:noFill/>
            <a:miter lim="800000"/>
            <a:headEnd/>
            <a:tailEnd/>
          </a:ln>
        </p:spPr>
        <p:txBody>
          <a:bodyPr wrap="none">
            <a:spAutoFit/>
          </a:bodyPr>
          <a:lstStyle/>
          <a:p>
            <a:r>
              <a:rPr lang="en-US" sz="800">
                <a:solidFill>
                  <a:schemeClr val="bg2"/>
                </a:solidFill>
              </a:rPr>
              <a:t>&lt;</a:t>
            </a:r>
          </a:p>
        </p:txBody>
      </p:sp>
      <p:sp>
        <p:nvSpPr>
          <p:cNvPr id="1072264" name="Text Box 136"/>
          <p:cNvSpPr txBox="1">
            <a:spLocks noChangeArrowheads="1"/>
          </p:cNvSpPr>
          <p:nvPr/>
        </p:nvSpPr>
        <p:spPr bwMode="auto">
          <a:xfrm>
            <a:off x="3213100" y="1422400"/>
            <a:ext cx="2163763" cy="336550"/>
          </a:xfrm>
          <a:prstGeom prst="rect">
            <a:avLst/>
          </a:prstGeom>
          <a:noFill/>
          <a:ln w="9525">
            <a:noFill/>
            <a:miter lim="800000"/>
            <a:headEnd/>
            <a:tailEnd/>
          </a:ln>
          <a:effectLst/>
        </p:spPr>
        <p:txBody>
          <a:bodyPr wrap="none">
            <a:spAutoFit/>
          </a:bodyPr>
          <a:lstStyle/>
          <a:p>
            <a:pPr>
              <a:defRPr/>
            </a:pPr>
            <a:r>
              <a:rPr lang="en-US" sz="1600">
                <a:solidFill>
                  <a:srgbClr val="FF3300"/>
                </a:solidFill>
                <a:effectLst>
                  <a:outerShdw blurRad="38100" dist="38100" dir="2700000" algn="tl">
                    <a:srgbClr val="C0C0C0"/>
                  </a:outerShdw>
                </a:effectLst>
                <a:latin typeface="Viner Hand ITC" pitchFamily="66" charset="0"/>
              </a:rPr>
              <a:t>The Human Element</a:t>
            </a:r>
          </a:p>
        </p:txBody>
      </p:sp>
      <p:sp>
        <p:nvSpPr>
          <p:cNvPr id="1072265" name="Rectangle 137"/>
          <p:cNvSpPr>
            <a:spLocks noChangeArrowheads="1"/>
          </p:cNvSpPr>
          <p:nvPr/>
        </p:nvSpPr>
        <p:spPr bwMode="auto">
          <a:xfrm>
            <a:off x="6629400" y="1981200"/>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sp>
        <p:nvSpPr>
          <p:cNvPr id="1072266" name="Rectangle 138"/>
          <p:cNvSpPr>
            <a:spLocks noChangeArrowheads="1"/>
          </p:cNvSpPr>
          <p:nvPr/>
        </p:nvSpPr>
        <p:spPr bwMode="auto">
          <a:xfrm>
            <a:off x="7010400" y="2514600"/>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sp>
        <p:nvSpPr>
          <p:cNvPr id="1072267" name="Rectangle 139"/>
          <p:cNvSpPr>
            <a:spLocks noChangeArrowheads="1"/>
          </p:cNvSpPr>
          <p:nvPr/>
        </p:nvSpPr>
        <p:spPr bwMode="auto">
          <a:xfrm>
            <a:off x="6248400" y="1982788"/>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sp>
        <p:nvSpPr>
          <p:cNvPr id="1072268" name="Rectangle 140"/>
          <p:cNvSpPr>
            <a:spLocks noChangeArrowheads="1"/>
          </p:cNvSpPr>
          <p:nvPr/>
        </p:nvSpPr>
        <p:spPr bwMode="auto">
          <a:xfrm>
            <a:off x="1296988" y="1447800"/>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sp>
        <p:nvSpPr>
          <p:cNvPr id="1072269" name="Rectangle 141"/>
          <p:cNvSpPr>
            <a:spLocks noChangeArrowheads="1"/>
          </p:cNvSpPr>
          <p:nvPr/>
        </p:nvSpPr>
        <p:spPr bwMode="auto">
          <a:xfrm>
            <a:off x="4343400" y="4116388"/>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sp>
        <p:nvSpPr>
          <p:cNvPr id="1072270" name="Rectangle 142"/>
          <p:cNvSpPr>
            <a:spLocks noChangeArrowheads="1"/>
          </p:cNvSpPr>
          <p:nvPr/>
        </p:nvSpPr>
        <p:spPr bwMode="auto">
          <a:xfrm>
            <a:off x="7010400" y="1981200"/>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sp>
        <p:nvSpPr>
          <p:cNvPr id="1072271" name="Rectangle 143"/>
          <p:cNvSpPr>
            <a:spLocks noChangeArrowheads="1"/>
          </p:cNvSpPr>
          <p:nvPr/>
        </p:nvSpPr>
        <p:spPr bwMode="auto">
          <a:xfrm>
            <a:off x="3581400" y="3048000"/>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sp>
        <p:nvSpPr>
          <p:cNvPr id="1072273" name="Rectangle 145"/>
          <p:cNvSpPr>
            <a:spLocks noChangeArrowheads="1"/>
          </p:cNvSpPr>
          <p:nvPr/>
        </p:nvSpPr>
        <p:spPr bwMode="auto">
          <a:xfrm>
            <a:off x="6629400" y="1981200"/>
            <a:ext cx="381000" cy="533400"/>
          </a:xfrm>
          <a:prstGeom prst="rect">
            <a:avLst/>
          </a:prstGeom>
          <a:solidFill>
            <a:srgbClr val="FF9900">
              <a:alpha val="50195"/>
            </a:srgbClr>
          </a:solidFill>
          <a:ln w="9525">
            <a:solidFill>
              <a:srgbClr val="FF3300"/>
            </a:solidFill>
            <a:miter lim="800000"/>
            <a:headEnd/>
            <a:tailEnd/>
          </a:ln>
        </p:spPr>
        <p:txBody>
          <a:bodyPr wrap="none" anchor="ctr"/>
          <a:lstStyle/>
          <a:p>
            <a:pPr algn="ctr"/>
            <a:r>
              <a:rPr lang="en-US" sz="1400" b="1"/>
              <a:t> </a:t>
            </a:r>
            <a:endParaRPr lang="en-US" sz="1000"/>
          </a:p>
          <a:p>
            <a:pPr algn="ctr"/>
            <a:endParaRPr lang="en-US" sz="1000"/>
          </a:p>
          <a:p>
            <a:pPr algn="ctr"/>
            <a:r>
              <a:rPr lang="en-US" sz="1000"/>
              <a:t> </a:t>
            </a:r>
            <a:endParaRPr lang="en-US" sz="1000" baseline="30000"/>
          </a:p>
        </p:txBody>
      </p:sp>
      <p:pic>
        <p:nvPicPr>
          <p:cNvPr id="1072274" name="Picture 146" descr="IronStaff"/>
          <p:cNvPicPr>
            <a:picLocks noChangeAspect="1" noChangeArrowheads="1"/>
          </p:cNvPicPr>
          <p:nvPr/>
        </p:nvPicPr>
        <p:blipFill>
          <a:blip r:embed="rId4" cstate="print"/>
          <a:srcRect/>
          <a:stretch>
            <a:fillRect/>
          </a:stretch>
        </p:blipFill>
        <p:spPr bwMode="auto">
          <a:xfrm>
            <a:off x="3448050" y="1827213"/>
            <a:ext cx="1519238" cy="1163637"/>
          </a:xfrm>
          <a:prstGeom prst="rect">
            <a:avLst/>
          </a:prstGeom>
          <a:noFill/>
          <a:ln w="9525">
            <a:noFill/>
            <a:miter lim="800000"/>
            <a:headEnd/>
            <a:tailEnd/>
          </a:ln>
        </p:spPr>
      </p:pic>
      <p:sp>
        <p:nvSpPr>
          <p:cNvPr id="1072275" name="Text Box 147"/>
          <p:cNvSpPr txBox="1">
            <a:spLocks noChangeArrowheads="1"/>
          </p:cNvSpPr>
          <p:nvPr/>
        </p:nvSpPr>
        <p:spPr bwMode="auto">
          <a:xfrm>
            <a:off x="7656513" y="122238"/>
            <a:ext cx="1336675" cy="214312"/>
          </a:xfrm>
          <a:prstGeom prst="rect">
            <a:avLst/>
          </a:prstGeom>
          <a:noFill/>
          <a:ln w="9525">
            <a:noFill/>
            <a:miter lim="800000"/>
            <a:headEnd/>
            <a:tailEnd/>
          </a:ln>
        </p:spPr>
        <p:txBody>
          <a:bodyPr wrap="none">
            <a:spAutoFit/>
          </a:bodyPr>
          <a:lstStyle/>
          <a:p>
            <a:r>
              <a:rPr lang="en-US" sz="800">
                <a:hlinkClick r:id="rId5" action="ppaction://hlinkpres?slideindex=1&amp;slidetitle="/>
              </a:rPr>
              <a:t>Interactive Periodic Table</a:t>
            </a:r>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2265"/>
                                        </p:tgtEl>
                                        <p:attrNameLst>
                                          <p:attrName>style.visibility</p:attrName>
                                        </p:attrNameLst>
                                      </p:cBhvr>
                                      <p:to>
                                        <p:strVal val="visible"/>
                                      </p:to>
                                    </p:set>
                                    <p:animEffect transition="in" filter="dissolve">
                                      <p:cBhvr>
                                        <p:cTn id="7" dur="500"/>
                                        <p:tgtEl>
                                          <p:spTgt spid="10722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72253"/>
                                        </p:tgtEl>
                                        <p:attrNameLst>
                                          <p:attrName>style.visibility</p:attrName>
                                        </p:attrNameLst>
                                      </p:cBhvr>
                                      <p:to>
                                        <p:strVal val="visible"/>
                                      </p:to>
                                    </p:set>
                                    <p:animEffect transition="in" filter="fade">
                                      <p:cBhvr>
                                        <p:cTn id="11" dur="2000"/>
                                        <p:tgtEl>
                                          <p:spTgt spid="1072253"/>
                                        </p:tgtEl>
                                      </p:cBhvr>
                                    </p:animEffect>
                                  </p:childTnLst>
                                </p:cTn>
                              </p:par>
                              <p:par>
                                <p:cTn id="12" presetID="0" presetClass="path" presetSubtype="0" accel="50000" decel="50000" fill="hold" grpId="1" nodeType="withEffect">
                                  <p:stCondLst>
                                    <p:cond delay="0"/>
                                  </p:stCondLst>
                                  <p:childTnLst>
                                    <p:animMotion origin="layout" path="M 0 0 C 0.17865 0.01736 0.3573 0.03472 0.43334 0.06551 C 0.50938 0.09629 0.48264 0.14027 0.45591 0.18449 " pathEditMode="relative" ptsTypes="aaA">
                                      <p:cBhvr>
                                        <p:cTn id="13" dur="2000" spd="-100000" fill="hold"/>
                                        <p:tgtEl>
                                          <p:spTgt spid="1072253"/>
                                        </p:tgtEl>
                                        <p:attrNameLst>
                                          <p:attrName>ppt_x</p:attrName>
                                          <p:attrName>ppt_y</p:attrName>
                                        </p:attrNameLst>
                                      </p:cBhvr>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072254"/>
                                        </p:tgtEl>
                                        <p:attrNameLst>
                                          <p:attrName>style.visibility</p:attrName>
                                        </p:attrNameLst>
                                      </p:cBhvr>
                                      <p:to>
                                        <p:strVal val="visible"/>
                                      </p:to>
                                    </p:set>
                                    <p:animEffect transition="in" filter="fade">
                                      <p:cBhvr>
                                        <p:cTn id="17" dur="2000"/>
                                        <p:tgtEl>
                                          <p:spTgt spid="1072254"/>
                                        </p:tgtEl>
                                      </p:cBhvr>
                                    </p:animEffect>
                                  </p:childTnLst>
                                </p:cTn>
                              </p:par>
                              <p:par>
                                <p:cTn id="18" presetID="9" presetClass="exit" presetSubtype="0" fill="hold" grpId="1" nodeType="withEffect">
                                  <p:stCondLst>
                                    <p:cond delay="0"/>
                                  </p:stCondLst>
                                  <p:childTnLst>
                                    <p:animEffect transition="out" filter="dissolve">
                                      <p:cBhvr>
                                        <p:cTn id="19" dur="500"/>
                                        <p:tgtEl>
                                          <p:spTgt spid="1072265"/>
                                        </p:tgtEl>
                                      </p:cBhvr>
                                    </p:animEffect>
                                    <p:set>
                                      <p:cBhvr>
                                        <p:cTn id="20" dur="1" fill="hold">
                                          <p:stCondLst>
                                            <p:cond delay="499"/>
                                          </p:stCondLst>
                                        </p:cTn>
                                        <p:tgtEl>
                                          <p:spTgt spid="1072265"/>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1072267"/>
                                        </p:tgtEl>
                                        <p:attrNameLst>
                                          <p:attrName>style.visibility</p:attrName>
                                        </p:attrNameLst>
                                      </p:cBhvr>
                                      <p:to>
                                        <p:strVal val="visible"/>
                                      </p:to>
                                    </p:set>
                                    <p:animEffect transition="in" filter="dissolve">
                                      <p:cBhvr>
                                        <p:cTn id="23" dur="500"/>
                                        <p:tgtEl>
                                          <p:spTgt spid="1072267"/>
                                        </p:tgtEl>
                                      </p:cBhvr>
                                    </p:animEffect>
                                  </p:childTnLst>
                                </p:cTn>
                              </p:par>
                              <p:par>
                                <p:cTn id="24" presetID="0" presetClass="path" presetSubtype="0" accel="50000" decel="50000" fill="hold" grpId="1" nodeType="withEffect">
                                  <p:stCondLst>
                                    <p:cond delay="0"/>
                                  </p:stCondLst>
                                  <p:childTnLst>
                                    <p:animMotion origin="layout" path="M 0 0 C 0.05452 0.06574 0.10903 0.13148 0.16962 0.16088 C 0.23021 0.19027 0.29688 0.18333 0.36372 0.17662 " pathEditMode="relative" ptsTypes="aaA">
                                      <p:cBhvr>
                                        <p:cTn id="25" dur="2000" spd="-100000" fill="hold"/>
                                        <p:tgtEl>
                                          <p:spTgt spid="1072254"/>
                                        </p:tgtEl>
                                        <p:attrNameLst>
                                          <p:attrName>ppt_x</p:attrName>
                                          <p:attrName>ppt_y</p:attrName>
                                        </p:attrNameLst>
                                      </p:cBhvr>
                                    </p:animMotion>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1072255"/>
                                        </p:tgtEl>
                                        <p:attrNameLst>
                                          <p:attrName>style.visibility</p:attrName>
                                        </p:attrNameLst>
                                      </p:cBhvr>
                                      <p:to>
                                        <p:strVal val="visible"/>
                                      </p:to>
                                    </p:set>
                                    <p:animEffect transition="in" filter="fade">
                                      <p:cBhvr>
                                        <p:cTn id="29" dur="2000"/>
                                        <p:tgtEl>
                                          <p:spTgt spid="1072255"/>
                                        </p:tgtEl>
                                      </p:cBhvr>
                                    </p:animEffect>
                                  </p:childTnLst>
                                </p:cTn>
                              </p:par>
                              <p:par>
                                <p:cTn id="30" presetID="9" presetClass="exit" presetSubtype="0" fill="hold" grpId="1" nodeType="withEffect">
                                  <p:stCondLst>
                                    <p:cond delay="0"/>
                                  </p:stCondLst>
                                  <p:childTnLst>
                                    <p:animEffect transition="out" filter="dissolve">
                                      <p:cBhvr>
                                        <p:cTn id="31" dur="500"/>
                                        <p:tgtEl>
                                          <p:spTgt spid="1072267"/>
                                        </p:tgtEl>
                                      </p:cBhvr>
                                    </p:animEffect>
                                    <p:set>
                                      <p:cBhvr>
                                        <p:cTn id="32" dur="1" fill="hold">
                                          <p:stCondLst>
                                            <p:cond delay="499"/>
                                          </p:stCondLst>
                                        </p:cTn>
                                        <p:tgtEl>
                                          <p:spTgt spid="1072267"/>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1072268"/>
                                        </p:tgtEl>
                                        <p:attrNameLst>
                                          <p:attrName>style.visibility</p:attrName>
                                        </p:attrNameLst>
                                      </p:cBhvr>
                                      <p:to>
                                        <p:strVal val="visible"/>
                                      </p:to>
                                    </p:set>
                                    <p:animEffect transition="in" filter="dissolve">
                                      <p:cBhvr>
                                        <p:cTn id="35" dur="500"/>
                                        <p:tgtEl>
                                          <p:spTgt spid="1072268"/>
                                        </p:tgtEl>
                                      </p:cBhvr>
                                    </p:animEffect>
                                  </p:childTnLst>
                                </p:cTn>
                              </p:par>
                              <p:par>
                                <p:cTn id="36" presetID="0" presetClass="path" presetSubtype="0" accel="50000" decel="50000" fill="hold" grpId="1" nodeType="withEffect">
                                  <p:stCondLst>
                                    <p:cond delay="0"/>
                                  </p:stCondLst>
                                  <p:childTnLst>
                                    <p:animMotion origin="layout" path="M 0 0 C -0.01702 0.04908 -0.03403 0.09815 -0.06875 0.09792 C -0.10348 0.09769 -0.18195 -0.00115 -0.20799 -0.00138 C -0.23403 -0.00162 -0.22934 0.04746 -0.22466 0.09676 " pathEditMode="relative" ptsTypes="aaaA">
                                      <p:cBhvr>
                                        <p:cTn id="37" dur="2000" spd="-100000" fill="hold"/>
                                        <p:tgtEl>
                                          <p:spTgt spid="1072255"/>
                                        </p:tgtEl>
                                        <p:attrNameLst>
                                          <p:attrName>ppt_x</p:attrName>
                                          <p:attrName>ppt_y</p:attrName>
                                        </p:attrNameLst>
                                      </p:cBhvr>
                                    </p:animMotion>
                                  </p:childTnLst>
                                </p:cTn>
                              </p:par>
                            </p:childTnLst>
                          </p:cTn>
                        </p:par>
                        <p:par>
                          <p:cTn id="38" fill="hold">
                            <p:stCondLst>
                              <p:cond delay="6500"/>
                            </p:stCondLst>
                            <p:childTnLst>
                              <p:par>
                                <p:cTn id="39" presetID="10" presetClass="entr" presetSubtype="0" fill="hold" grpId="0" nodeType="afterEffect">
                                  <p:stCondLst>
                                    <p:cond delay="0"/>
                                  </p:stCondLst>
                                  <p:childTnLst>
                                    <p:set>
                                      <p:cBhvr>
                                        <p:cTn id="40" dur="1" fill="hold">
                                          <p:stCondLst>
                                            <p:cond delay="0"/>
                                          </p:stCondLst>
                                        </p:cTn>
                                        <p:tgtEl>
                                          <p:spTgt spid="1072256"/>
                                        </p:tgtEl>
                                        <p:attrNameLst>
                                          <p:attrName>style.visibility</p:attrName>
                                        </p:attrNameLst>
                                      </p:cBhvr>
                                      <p:to>
                                        <p:strVal val="visible"/>
                                      </p:to>
                                    </p:set>
                                    <p:animEffect transition="in" filter="fade">
                                      <p:cBhvr>
                                        <p:cTn id="41" dur="2000"/>
                                        <p:tgtEl>
                                          <p:spTgt spid="1072256"/>
                                        </p:tgtEl>
                                      </p:cBhvr>
                                    </p:animEffect>
                                  </p:childTnLst>
                                </p:cTn>
                              </p:par>
                              <p:par>
                                <p:cTn id="42" presetID="9" presetClass="exit" presetSubtype="0" fill="hold" grpId="1" nodeType="withEffect">
                                  <p:stCondLst>
                                    <p:cond delay="0"/>
                                  </p:stCondLst>
                                  <p:childTnLst>
                                    <p:animEffect transition="out" filter="dissolve">
                                      <p:cBhvr>
                                        <p:cTn id="43" dur="500"/>
                                        <p:tgtEl>
                                          <p:spTgt spid="1072268"/>
                                        </p:tgtEl>
                                      </p:cBhvr>
                                    </p:animEffect>
                                    <p:set>
                                      <p:cBhvr>
                                        <p:cTn id="44" dur="1" fill="hold">
                                          <p:stCondLst>
                                            <p:cond delay="499"/>
                                          </p:stCondLst>
                                        </p:cTn>
                                        <p:tgtEl>
                                          <p:spTgt spid="1072268"/>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1072266"/>
                                        </p:tgtEl>
                                        <p:attrNameLst>
                                          <p:attrName>style.visibility</p:attrName>
                                        </p:attrNameLst>
                                      </p:cBhvr>
                                      <p:to>
                                        <p:strVal val="visible"/>
                                      </p:to>
                                    </p:set>
                                    <p:animEffect transition="in" filter="dissolve">
                                      <p:cBhvr>
                                        <p:cTn id="47" dur="500"/>
                                        <p:tgtEl>
                                          <p:spTgt spid="1072266"/>
                                        </p:tgtEl>
                                      </p:cBhvr>
                                    </p:animEffect>
                                  </p:childTnLst>
                                </p:cTn>
                              </p:par>
                              <p:par>
                                <p:cTn id="48" presetID="0" presetClass="path" presetSubtype="0" accel="50000" decel="50000" fill="hold" grpId="1" nodeType="withEffect">
                                  <p:stCondLst>
                                    <p:cond delay="0"/>
                                  </p:stCondLst>
                                  <p:childTnLst>
                                    <p:animMotion origin="layout" path="M 0 0 C 0.08924 -0.04606 0.17865 -0.09189 0.24028 -0.07592 C 0.30191 -0.05995 0.35105 0.04144 0.36962 0.09537 C 0.3882 0.14931 0.36997 0.19885 0.35191 0.24815 " pathEditMode="relative" ptsTypes="aaaA">
                                      <p:cBhvr>
                                        <p:cTn id="49" dur="2000" spd="-100000" fill="hold"/>
                                        <p:tgtEl>
                                          <p:spTgt spid="1072256"/>
                                        </p:tgtEl>
                                        <p:attrNameLst>
                                          <p:attrName>ppt_x</p:attrName>
                                          <p:attrName>ppt_y</p:attrName>
                                        </p:attrNameLst>
                                      </p:cBhvr>
                                    </p:animMotion>
                                  </p:childTnLst>
                                </p:cTn>
                              </p:par>
                            </p:childTnLst>
                          </p:cTn>
                        </p:par>
                        <p:par>
                          <p:cTn id="50" fill="hold">
                            <p:stCondLst>
                              <p:cond delay="8500"/>
                            </p:stCondLst>
                            <p:childTnLst>
                              <p:par>
                                <p:cTn id="51" presetID="10" presetClass="entr" presetSubtype="0" fill="hold" grpId="0" nodeType="afterEffect">
                                  <p:stCondLst>
                                    <p:cond delay="0"/>
                                  </p:stCondLst>
                                  <p:childTnLst>
                                    <p:set>
                                      <p:cBhvr>
                                        <p:cTn id="52" dur="1" fill="hold">
                                          <p:stCondLst>
                                            <p:cond delay="0"/>
                                          </p:stCondLst>
                                        </p:cTn>
                                        <p:tgtEl>
                                          <p:spTgt spid="1072257"/>
                                        </p:tgtEl>
                                        <p:attrNameLst>
                                          <p:attrName>style.visibility</p:attrName>
                                        </p:attrNameLst>
                                      </p:cBhvr>
                                      <p:to>
                                        <p:strVal val="visible"/>
                                      </p:to>
                                    </p:set>
                                    <p:animEffect transition="in" filter="fade">
                                      <p:cBhvr>
                                        <p:cTn id="53" dur="2000"/>
                                        <p:tgtEl>
                                          <p:spTgt spid="1072257"/>
                                        </p:tgtEl>
                                      </p:cBhvr>
                                    </p:animEffect>
                                  </p:childTnLst>
                                </p:cTn>
                              </p:par>
                              <p:par>
                                <p:cTn id="54" presetID="9" presetClass="exit" presetSubtype="0" fill="hold" grpId="1" nodeType="withEffect">
                                  <p:stCondLst>
                                    <p:cond delay="0"/>
                                  </p:stCondLst>
                                  <p:childTnLst>
                                    <p:animEffect transition="out" filter="dissolve">
                                      <p:cBhvr>
                                        <p:cTn id="55" dur="500"/>
                                        <p:tgtEl>
                                          <p:spTgt spid="1072266"/>
                                        </p:tgtEl>
                                      </p:cBhvr>
                                    </p:animEffect>
                                    <p:set>
                                      <p:cBhvr>
                                        <p:cTn id="56" dur="1" fill="hold">
                                          <p:stCondLst>
                                            <p:cond delay="499"/>
                                          </p:stCondLst>
                                        </p:cTn>
                                        <p:tgtEl>
                                          <p:spTgt spid="1072266"/>
                                        </p:tgtEl>
                                        <p:attrNameLst>
                                          <p:attrName>style.visibility</p:attrName>
                                        </p:attrNameLst>
                                      </p:cBhvr>
                                      <p:to>
                                        <p:strVal val="hidden"/>
                                      </p:to>
                                    </p:set>
                                  </p:childTnLst>
                                </p:cTn>
                              </p:par>
                              <p:par>
                                <p:cTn id="57" presetID="9" presetClass="entr" presetSubtype="0" fill="hold" grpId="0" nodeType="withEffect">
                                  <p:stCondLst>
                                    <p:cond delay="0"/>
                                  </p:stCondLst>
                                  <p:childTnLst>
                                    <p:set>
                                      <p:cBhvr>
                                        <p:cTn id="58" dur="1" fill="hold">
                                          <p:stCondLst>
                                            <p:cond delay="0"/>
                                          </p:stCondLst>
                                        </p:cTn>
                                        <p:tgtEl>
                                          <p:spTgt spid="1072269"/>
                                        </p:tgtEl>
                                        <p:attrNameLst>
                                          <p:attrName>style.visibility</p:attrName>
                                        </p:attrNameLst>
                                      </p:cBhvr>
                                      <p:to>
                                        <p:strVal val="visible"/>
                                      </p:to>
                                    </p:set>
                                    <p:animEffect transition="in" filter="dissolve">
                                      <p:cBhvr>
                                        <p:cTn id="59" dur="500"/>
                                        <p:tgtEl>
                                          <p:spTgt spid="1072269"/>
                                        </p:tgtEl>
                                      </p:cBhvr>
                                    </p:animEffect>
                                  </p:childTnLst>
                                </p:cTn>
                              </p:par>
                              <p:par>
                                <p:cTn id="60" presetID="0" presetClass="path" presetSubtype="0" accel="50000" decel="50000" fill="hold" grpId="1" nodeType="withEffect">
                                  <p:stCondLst>
                                    <p:cond delay="0"/>
                                  </p:stCondLst>
                                  <p:childTnLst>
                                    <p:animMotion origin="layout" path="M 0 0 C -0.07639 0.06458 -0.1526 0.12917 -0.15486 0.21042 C -0.15711 0.29167 -0.08541 0.38958 -0.01371 0.4875 " pathEditMode="relative" ptsTypes="aaA">
                                      <p:cBhvr>
                                        <p:cTn id="61" dur="2000" spd="-100000" fill="hold"/>
                                        <p:tgtEl>
                                          <p:spTgt spid="1072257"/>
                                        </p:tgtEl>
                                        <p:attrNameLst>
                                          <p:attrName>ppt_x</p:attrName>
                                          <p:attrName>ppt_y</p:attrName>
                                        </p:attrNameLst>
                                      </p:cBhvr>
                                    </p:animMotion>
                                  </p:childTnLst>
                                </p:cTn>
                              </p:par>
                            </p:childTnLst>
                          </p:cTn>
                        </p:par>
                        <p:par>
                          <p:cTn id="62" fill="hold">
                            <p:stCondLst>
                              <p:cond delay="10500"/>
                            </p:stCondLst>
                            <p:childTnLst>
                              <p:par>
                                <p:cTn id="63" presetID="10" presetClass="entr" presetSubtype="0" fill="hold" grpId="0" nodeType="afterEffect">
                                  <p:stCondLst>
                                    <p:cond delay="0"/>
                                  </p:stCondLst>
                                  <p:childTnLst>
                                    <p:set>
                                      <p:cBhvr>
                                        <p:cTn id="64" dur="1" fill="hold">
                                          <p:stCondLst>
                                            <p:cond delay="0"/>
                                          </p:stCondLst>
                                        </p:cTn>
                                        <p:tgtEl>
                                          <p:spTgt spid="1072258"/>
                                        </p:tgtEl>
                                        <p:attrNameLst>
                                          <p:attrName>style.visibility</p:attrName>
                                        </p:attrNameLst>
                                      </p:cBhvr>
                                      <p:to>
                                        <p:strVal val="visible"/>
                                      </p:to>
                                    </p:set>
                                    <p:animEffect transition="in" filter="fade">
                                      <p:cBhvr>
                                        <p:cTn id="65" dur="2000"/>
                                        <p:tgtEl>
                                          <p:spTgt spid="1072258"/>
                                        </p:tgtEl>
                                      </p:cBhvr>
                                    </p:animEffect>
                                  </p:childTnLst>
                                </p:cTn>
                              </p:par>
                              <p:par>
                                <p:cTn id="66" presetID="9" presetClass="exit" presetSubtype="0" fill="hold" grpId="1" nodeType="withEffect">
                                  <p:stCondLst>
                                    <p:cond delay="0"/>
                                  </p:stCondLst>
                                  <p:childTnLst>
                                    <p:animEffect transition="out" filter="dissolve">
                                      <p:cBhvr>
                                        <p:cTn id="67" dur="500"/>
                                        <p:tgtEl>
                                          <p:spTgt spid="1072269"/>
                                        </p:tgtEl>
                                      </p:cBhvr>
                                    </p:animEffect>
                                    <p:set>
                                      <p:cBhvr>
                                        <p:cTn id="68" dur="1" fill="hold">
                                          <p:stCondLst>
                                            <p:cond delay="499"/>
                                          </p:stCondLst>
                                        </p:cTn>
                                        <p:tgtEl>
                                          <p:spTgt spid="1072269"/>
                                        </p:tgtEl>
                                        <p:attrNameLst>
                                          <p:attrName>style.visibility</p:attrName>
                                        </p:attrNameLst>
                                      </p:cBhvr>
                                      <p:to>
                                        <p:strVal val="hidden"/>
                                      </p:to>
                                    </p:set>
                                  </p:childTnLst>
                                </p:cTn>
                              </p:par>
                              <p:par>
                                <p:cTn id="69" presetID="9" presetClass="entr" presetSubtype="0" fill="hold" grpId="0" nodeType="withEffect">
                                  <p:stCondLst>
                                    <p:cond delay="0"/>
                                  </p:stCondLst>
                                  <p:childTnLst>
                                    <p:set>
                                      <p:cBhvr>
                                        <p:cTn id="70" dur="1" fill="hold">
                                          <p:stCondLst>
                                            <p:cond delay="0"/>
                                          </p:stCondLst>
                                        </p:cTn>
                                        <p:tgtEl>
                                          <p:spTgt spid="1072270"/>
                                        </p:tgtEl>
                                        <p:attrNameLst>
                                          <p:attrName>style.visibility</p:attrName>
                                        </p:attrNameLst>
                                      </p:cBhvr>
                                      <p:to>
                                        <p:strVal val="visible"/>
                                      </p:to>
                                    </p:set>
                                    <p:animEffect transition="in" filter="dissolve">
                                      <p:cBhvr>
                                        <p:cTn id="71" dur="500"/>
                                        <p:tgtEl>
                                          <p:spTgt spid="1072270"/>
                                        </p:tgtEl>
                                      </p:cBhvr>
                                    </p:animEffect>
                                  </p:childTnLst>
                                </p:cTn>
                              </p:par>
                              <p:par>
                                <p:cTn id="72" presetID="0" presetClass="path" presetSubtype="0" accel="50000" decel="50000" fill="hold" grpId="1" nodeType="withEffect">
                                  <p:stCondLst>
                                    <p:cond delay="0"/>
                                  </p:stCondLst>
                                  <p:childTnLst>
                                    <p:animMotion origin="layout" path="M 0 0 C 0.0441 0.04468 0.08837 0.08959 0.12448 0.09792 C 0.16059 0.10625 0.19809 0.0382 0.21667 0.04954 C 0.23524 0.06088 0.23577 0.11343 0.23629 0.16598 " pathEditMode="relative" ptsTypes="aaaA">
                                      <p:cBhvr>
                                        <p:cTn id="73" dur="2000" spd="-100000" fill="hold"/>
                                        <p:tgtEl>
                                          <p:spTgt spid="1072258"/>
                                        </p:tgtEl>
                                        <p:attrNameLst>
                                          <p:attrName>ppt_x</p:attrName>
                                          <p:attrName>ppt_y</p:attrName>
                                        </p:attrNameLst>
                                      </p:cBhvr>
                                    </p:animMotion>
                                  </p:childTnLst>
                                </p:cTn>
                              </p:par>
                            </p:childTnLst>
                          </p:cTn>
                        </p:par>
                        <p:par>
                          <p:cTn id="74" fill="hold">
                            <p:stCondLst>
                              <p:cond delay="12500"/>
                            </p:stCondLst>
                            <p:childTnLst>
                              <p:par>
                                <p:cTn id="75" presetID="10" presetClass="entr" presetSubtype="0" fill="hold" grpId="0" nodeType="afterEffect">
                                  <p:stCondLst>
                                    <p:cond delay="0"/>
                                  </p:stCondLst>
                                  <p:childTnLst>
                                    <p:set>
                                      <p:cBhvr>
                                        <p:cTn id="76" dur="1" fill="hold">
                                          <p:stCondLst>
                                            <p:cond delay="0"/>
                                          </p:stCondLst>
                                        </p:cTn>
                                        <p:tgtEl>
                                          <p:spTgt spid="1072259"/>
                                        </p:tgtEl>
                                        <p:attrNameLst>
                                          <p:attrName>style.visibility</p:attrName>
                                        </p:attrNameLst>
                                      </p:cBhvr>
                                      <p:to>
                                        <p:strVal val="visible"/>
                                      </p:to>
                                    </p:set>
                                    <p:animEffect transition="in" filter="fade">
                                      <p:cBhvr>
                                        <p:cTn id="77" dur="2000"/>
                                        <p:tgtEl>
                                          <p:spTgt spid="1072259"/>
                                        </p:tgtEl>
                                      </p:cBhvr>
                                    </p:animEffect>
                                  </p:childTnLst>
                                </p:cTn>
                              </p:par>
                              <p:par>
                                <p:cTn id="78" presetID="9" presetClass="exit" presetSubtype="0" fill="hold" grpId="1" nodeType="withEffect">
                                  <p:stCondLst>
                                    <p:cond delay="0"/>
                                  </p:stCondLst>
                                  <p:childTnLst>
                                    <p:animEffect transition="out" filter="dissolve">
                                      <p:cBhvr>
                                        <p:cTn id="79" dur="500"/>
                                        <p:tgtEl>
                                          <p:spTgt spid="1072270"/>
                                        </p:tgtEl>
                                      </p:cBhvr>
                                    </p:animEffect>
                                    <p:set>
                                      <p:cBhvr>
                                        <p:cTn id="80" dur="1" fill="hold">
                                          <p:stCondLst>
                                            <p:cond delay="499"/>
                                          </p:stCondLst>
                                        </p:cTn>
                                        <p:tgtEl>
                                          <p:spTgt spid="1072270"/>
                                        </p:tgtEl>
                                        <p:attrNameLst>
                                          <p:attrName>style.visibility</p:attrName>
                                        </p:attrNameLst>
                                      </p:cBhvr>
                                      <p:to>
                                        <p:strVal val="hidden"/>
                                      </p:to>
                                    </p:set>
                                  </p:childTnLst>
                                </p:cTn>
                              </p:par>
                              <p:par>
                                <p:cTn id="81" presetID="9" presetClass="entr" presetSubtype="0" fill="hold" grpId="0" nodeType="withEffect">
                                  <p:stCondLst>
                                    <p:cond delay="0"/>
                                  </p:stCondLst>
                                  <p:childTnLst>
                                    <p:set>
                                      <p:cBhvr>
                                        <p:cTn id="82" dur="1" fill="hold">
                                          <p:stCondLst>
                                            <p:cond delay="0"/>
                                          </p:stCondLst>
                                        </p:cTn>
                                        <p:tgtEl>
                                          <p:spTgt spid="1072273"/>
                                        </p:tgtEl>
                                        <p:attrNameLst>
                                          <p:attrName>style.visibility</p:attrName>
                                        </p:attrNameLst>
                                      </p:cBhvr>
                                      <p:to>
                                        <p:strVal val="visible"/>
                                      </p:to>
                                    </p:set>
                                    <p:animEffect transition="in" filter="dissolve">
                                      <p:cBhvr>
                                        <p:cTn id="83" dur="500"/>
                                        <p:tgtEl>
                                          <p:spTgt spid="1072273"/>
                                        </p:tgtEl>
                                      </p:cBhvr>
                                    </p:animEffect>
                                  </p:childTnLst>
                                </p:cTn>
                              </p:par>
                              <p:par>
                                <p:cTn id="84" presetID="0" presetClass="path" presetSubtype="0" accel="50000" decel="50000" fill="hold" grpId="1" nodeType="withEffect">
                                  <p:stCondLst>
                                    <p:cond delay="0"/>
                                  </p:stCondLst>
                                  <p:childTnLst>
                                    <p:animMotion origin="layout" path="M 0 0 C -0.03247 0.05648 -0.06476 0.11296 -0.04514 0.12407 C -0.02552 0.13518 0.08437 0.05787 0.1177 0.06666 C 0.15104 0.07546 0.15295 0.12592 0.15486 0.17638 " pathEditMode="relative" ptsTypes="aaaA">
                                      <p:cBhvr>
                                        <p:cTn id="85" dur="2000" spd="-100000" fill="hold"/>
                                        <p:tgtEl>
                                          <p:spTgt spid="1072259"/>
                                        </p:tgtEl>
                                        <p:attrNameLst>
                                          <p:attrName>ppt_x</p:attrName>
                                          <p:attrName>ppt_y</p:attrName>
                                        </p:attrNameLst>
                                      </p:cBhvr>
                                    </p:animMotion>
                                  </p:childTnLst>
                                </p:cTn>
                              </p:par>
                            </p:childTnLst>
                          </p:cTn>
                        </p:par>
                        <p:par>
                          <p:cTn id="86" fill="hold">
                            <p:stCondLst>
                              <p:cond delay="14500"/>
                            </p:stCondLst>
                            <p:childTnLst>
                              <p:par>
                                <p:cTn id="87" presetID="10" presetClass="entr" presetSubtype="0" fill="hold" grpId="0" nodeType="afterEffect">
                                  <p:stCondLst>
                                    <p:cond delay="0"/>
                                  </p:stCondLst>
                                  <p:childTnLst>
                                    <p:set>
                                      <p:cBhvr>
                                        <p:cTn id="88" dur="1" fill="hold">
                                          <p:stCondLst>
                                            <p:cond delay="0"/>
                                          </p:stCondLst>
                                        </p:cTn>
                                        <p:tgtEl>
                                          <p:spTgt spid="1072260"/>
                                        </p:tgtEl>
                                        <p:attrNameLst>
                                          <p:attrName>style.visibility</p:attrName>
                                        </p:attrNameLst>
                                      </p:cBhvr>
                                      <p:to>
                                        <p:strVal val="visible"/>
                                      </p:to>
                                    </p:set>
                                    <p:animEffect transition="in" filter="fade">
                                      <p:cBhvr>
                                        <p:cTn id="89" dur="2000"/>
                                        <p:tgtEl>
                                          <p:spTgt spid="1072260"/>
                                        </p:tgtEl>
                                      </p:cBhvr>
                                    </p:animEffect>
                                  </p:childTnLst>
                                </p:cTn>
                              </p:par>
                              <p:par>
                                <p:cTn id="90" presetID="9" presetClass="exit" presetSubtype="0" fill="hold" grpId="1" nodeType="withEffect">
                                  <p:stCondLst>
                                    <p:cond delay="0"/>
                                  </p:stCondLst>
                                  <p:childTnLst>
                                    <p:animEffect transition="out" filter="dissolve">
                                      <p:cBhvr>
                                        <p:cTn id="91" dur="500"/>
                                        <p:tgtEl>
                                          <p:spTgt spid="1072273"/>
                                        </p:tgtEl>
                                      </p:cBhvr>
                                    </p:animEffect>
                                    <p:set>
                                      <p:cBhvr>
                                        <p:cTn id="92" dur="1" fill="hold">
                                          <p:stCondLst>
                                            <p:cond delay="499"/>
                                          </p:stCondLst>
                                        </p:cTn>
                                        <p:tgtEl>
                                          <p:spTgt spid="1072273"/>
                                        </p:tgtEl>
                                        <p:attrNameLst>
                                          <p:attrName>style.visibility</p:attrName>
                                        </p:attrNameLst>
                                      </p:cBhvr>
                                      <p:to>
                                        <p:strVal val="hidden"/>
                                      </p:to>
                                    </p:set>
                                  </p:childTnLst>
                                </p:cTn>
                              </p:par>
                              <p:par>
                                <p:cTn id="93" presetID="9" presetClass="entr" presetSubtype="0" fill="hold" grpId="0" nodeType="withEffect">
                                  <p:stCondLst>
                                    <p:cond delay="0"/>
                                  </p:stCondLst>
                                  <p:childTnLst>
                                    <p:set>
                                      <p:cBhvr>
                                        <p:cTn id="94" dur="1" fill="hold">
                                          <p:stCondLst>
                                            <p:cond delay="0"/>
                                          </p:stCondLst>
                                        </p:cTn>
                                        <p:tgtEl>
                                          <p:spTgt spid="1072271"/>
                                        </p:tgtEl>
                                        <p:attrNameLst>
                                          <p:attrName>style.visibility</p:attrName>
                                        </p:attrNameLst>
                                      </p:cBhvr>
                                      <p:to>
                                        <p:strVal val="visible"/>
                                      </p:to>
                                    </p:set>
                                    <p:animEffect transition="in" filter="dissolve">
                                      <p:cBhvr>
                                        <p:cTn id="95" dur="500"/>
                                        <p:tgtEl>
                                          <p:spTgt spid="1072271"/>
                                        </p:tgtEl>
                                      </p:cBhvr>
                                    </p:animEffect>
                                  </p:childTnLst>
                                </p:cTn>
                              </p:par>
                              <p:par>
                                <p:cTn id="96" presetID="0" presetClass="path" presetSubtype="0" accel="50000" decel="50000" fill="hold" grpId="1" nodeType="withEffect">
                                  <p:stCondLst>
                                    <p:cond delay="0"/>
                                  </p:stCondLst>
                                  <p:childTnLst>
                                    <p:animMotion origin="layout" path="M 0 0 C 0.00104 0.0625 0.00208 0.125 -0.02848 0.15834 C -0.05903 0.19167 -0.15105 0.17176 -0.18334 0.2 C -0.21563 0.22824 -0.21875 0.27824 -0.22171 0.32824 " pathEditMode="relative" ptsTypes="aaaA">
                                      <p:cBhvr>
                                        <p:cTn id="97" dur="2000" spd="-100000" fill="hold"/>
                                        <p:tgtEl>
                                          <p:spTgt spid="1072260"/>
                                        </p:tgtEl>
                                        <p:attrNameLst>
                                          <p:attrName>ppt_x</p:attrName>
                                          <p:attrName>ppt_y</p:attrName>
                                        </p:attrNameLst>
                                      </p:cBhvr>
                                    </p:animMotion>
                                  </p:childTnLst>
                                </p:cTn>
                              </p:par>
                            </p:childTnLst>
                          </p:cTn>
                        </p:par>
                        <p:par>
                          <p:cTn id="98" fill="hold">
                            <p:stCondLst>
                              <p:cond delay="16500"/>
                            </p:stCondLst>
                            <p:childTnLst>
                              <p:par>
                                <p:cTn id="99" presetID="9" presetClass="exit" presetSubtype="0" fill="hold" grpId="1" nodeType="afterEffect">
                                  <p:stCondLst>
                                    <p:cond delay="0"/>
                                  </p:stCondLst>
                                  <p:childTnLst>
                                    <p:animEffect transition="out" filter="dissolve">
                                      <p:cBhvr>
                                        <p:cTn id="100" dur="500"/>
                                        <p:tgtEl>
                                          <p:spTgt spid="1072271"/>
                                        </p:tgtEl>
                                      </p:cBhvr>
                                    </p:animEffect>
                                    <p:set>
                                      <p:cBhvr>
                                        <p:cTn id="101" dur="1" fill="hold">
                                          <p:stCondLst>
                                            <p:cond delay="499"/>
                                          </p:stCondLst>
                                        </p:cTn>
                                        <p:tgtEl>
                                          <p:spTgt spid="107227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1072262"/>
                                        </p:tgtEl>
                                        <p:attrNameLst>
                                          <p:attrName>style.visibility</p:attrName>
                                        </p:attrNameLst>
                                      </p:cBhvr>
                                      <p:to>
                                        <p:strVal val="visible"/>
                                      </p:to>
                                    </p:set>
                                    <p:animEffect transition="in" filter="wipe(down)">
                                      <p:cBhvr>
                                        <p:cTn id="106" dur="500"/>
                                        <p:tgtEl>
                                          <p:spTgt spid="1072262"/>
                                        </p:tgtEl>
                                      </p:cBhvr>
                                    </p:animEffect>
                                  </p:childTnLst>
                                </p:cTn>
                              </p:par>
                            </p:childTnLst>
                          </p:cTn>
                        </p:par>
                        <p:par>
                          <p:cTn id="107" fill="hold">
                            <p:stCondLst>
                              <p:cond delay="500"/>
                            </p:stCondLst>
                            <p:childTnLst>
                              <p:par>
                                <p:cTn id="108" presetID="9" presetClass="entr" presetSubtype="0" fill="hold" grpId="0" nodeType="afterEffect">
                                  <p:stCondLst>
                                    <p:cond delay="0"/>
                                  </p:stCondLst>
                                  <p:childTnLst>
                                    <p:set>
                                      <p:cBhvr>
                                        <p:cTn id="109" dur="1" fill="hold">
                                          <p:stCondLst>
                                            <p:cond delay="0"/>
                                          </p:stCondLst>
                                        </p:cTn>
                                        <p:tgtEl>
                                          <p:spTgt spid="1072261"/>
                                        </p:tgtEl>
                                        <p:attrNameLst>
                                          <p:attrName>style.visibility</p:attrName>
                                        </p:attrNameLst>
                                      </p:cBhvr>
                                      <p:to>
                                        <p:strVal val="visible"/>
                                      </p:to>
                                    </p:set>
                                    <p:animEffect transition="in" filter="dissolve">
                                      <p:cBhvr>
                                        <p:cTn id="110" dur="500"/>
                                        <p:tgtEl>
                                          <p:spTgt spid="1072261"/>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1072263"/>
                                        </p:tgtEl>
                                        <p:attrNameLst>
                                          <p:attrName>style.visibility</p:attrName>
                                        </p:attrNameLst>
                                      </p:cBhvr>
                                      <p:to>
                                        <p:strVal val="visible"/>
                                      </p:to>
                                    </p:set>
                                    <p:animEffect transition="in" filter="fade">
                                      <p:cBhvr>
                                        <p:cTn id="114" dur="2000"/>
                                        <p:tgtEl>
                                          <p:spTgt spid="1072263"/>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1072264"/>
                                        </p:tgtEl>
                                        <p:attrNameLst>
                                          <p:attrName>style.visibility</p:attrName>
                                        </p:attrNameLst>
                                      </p:cBhvr>
                                      <p:to>
                                        <p:strVal val="visible"/>
                                      </p:to>
                                    </p:set>
                                    <p:animEffect transition="in" filter="dissolve">
                                      <p:cBhvr>
                                        <p:cTn id="117" dur="500"/>
                                        <p:tgtEl>
                                          <p:spTgt spid="107226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072274"/>
                                        </p:tgtEl>
                                        <p:attrNameLst>
                                          <p:attrName>style.visibility</p:attrName>
                                        </p:attrNameLst>
                                      </p:cBhvr>
                                      <p:to>
                                        <p:strVal val="visible"/>
                                      </p:to>
                                    </p:set>
                                    <p:animEffect transition="in" filter="fade">
                                      <p:cBhvr>
                                        <p:cTn id="122" dur="2000"/>
                                        <p:tgtEl>
                                          <p:spTgt spid="1072274"/>
                                        </p:tgtEl>
                                      </p:cBhvr>
                                    </p:animEffect>
                                  </p:childTnLst>
                                </p:cTn>
                              </p:par>
                              <p:par>
                                <p:cTn id="123" presetID="47" presetClass="entr" presetSubtype="0" fill="hold" nodeType="withEffect">
                                  <p:stCondLst>
                                    <p:cond delay="0"/>
                                  </p:stCondLst>
                                  <p:childTnLst>
                                    <p:set>
                                      <p:cBhvr>
                                        <p:cTn id="124" dur="1" fill="hold">
                                          <p:stCondLst>
                                            <p:cond delay="0"/>
                                          </p:stCondLst>
                                        </p:cTn>
                                        <p:tgtEl>
                                          <p:spTgt spid="1072274"/>
                                        </p:tgtEl>
                                        <p:attrNameLst>
                                          <p:attrName>style.visibility</p:attrName>
                                        </p:attrNameLst>
                                      </p:cBhvr>
                                      <p:to>
                                        <p:strVal val="visible"/>
                                      </p:to>
                                    </p:set>
                                    <p:animEffect transition="in" filter="fade">
                                      <p:cBhvr>
                                        <p:cTn id="125" dur="1000"/>
                                        <p:tgtEl>
                                          <p:spTgt spid="1072274"/>
                                        </p:tgtEl>
                                      </p:cBhvr>
                                    </p:animEffect>
                                    <p:anim calcmode="lin" valueType="num">
                                      <p:cBhvr>
                                        <p:cTn id="126" dur="1000" fill="hold"/>
                                        <p:tgtEl>
                                          <p:spTgt spid="1072274"/>
                                        </p:tgtEl>
                                        <p:attrNameLst>
                                          <p:attrName>ppt_x</p:attrName>
                                        </p:attrNameLst>
                                      </p:cBhvr>
                                      <p:tavLst>
                                        <p:tav tm="0">
                                          <p:val>
                                            <p:strVal val="#ppt_x"/>
                                          </p:val>
                                        </p:tav>
                                        <p:tav tm="100000">
                                          <p:val>
                                            <p:strVal val="#ppt_x"/>
                                          </p:val>
                                        </p:tav>
                                      </p:tavLst>
                                    </p:anim>
                                    <p:anim calcmode="lin" valueType="num">
                                      <p:cBhvr>
                                        <p:cTn id="127" dur="1000" fill="hold"/>
                                        <p:tgtEl>
                                          <p:spTgt spid="1072274"/>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53" presetClass="entr" presetSubtype="0" fill="hold" grpId="0" nodeType="clickEffect">
                                  <p:stCondLst>
                                    <p:cond delay="0"/>
                                  </p:stCondLst>
                                  <p:childTnLst>
                                    <p:set>
                                      <p:cBhvr>
                                        <p:cTn id="131" dur="1" fill="hold">
                                          <p:stCondLst>
                                            <p:cond delay="0"/>
                                          </p:stCondLst>
                                        </p:cTn>
                                        <p:tgtEl>
                                          <p:spTgt spid="1072275"/>
                                        </p:tgtEl>
                                        <p:attrNameLst>
                                          <p:attrName>style.visibility</p:attrName>
                                        </p:attrNameLst>
                                      </p:cBhvr>
                                      <p:to>
                                        <p:strVal val="visible"/>
                                      </p:to>
                                    </p:set>
                                    <p:anim calcmode="lin" valueType="num">
                                      <p:cBhvr>
                                        <p:cTn id="132" dur="500" fill="hold"/>
                                        <p:tgtEl>
                                          <p:spTgt spid="1072275"/>
                                        </p:tgtEl>
                                        <p:attrNameLst>
                                          <p:attrName>ppt_w</p:attrName>
                                        </p:attrNameLst>
                                      </p:cBhvr>
                                      <p:tavLst>
                                        <p:tav tm="0">
                                          <p:val>
                                            <p:fltVal val="0"/>
                                          </p:val>
                                        </p:tav>
                                        <p:tav tm="100000">
                                          <p:val>
                                            <p:strVal val="#ppt_w"/>
                                          </p:val>
                                        </p:tav>
                                      </p:tavLst>
                                    </p:anim>
                                    <p:anim calcmode="lin" valueType="num">
                                      <p:cBhvr>
                                        <p:cTn id="133" dur="500" fill="hold"/>
                                        <p:tgtEl>
                                          <p:spTgt spid="1072275"/>
                                        </p:tgtEl>
                                        <p:attrNameLst>
                                          <p:attrName>ppt_h</p:attrName>
                                        </p:attrNameLst>
                                      </p:cBhvr>
                                      <p:tavLst>
                                        <p:tav tm="0">
                                          <p:val>
                                            <p:fltVal val="0"/>
                                          </p:val>
                                        </p:tav>
                                        <p:tav tm="100000">
                                          <p:val>
                                            <p:strVal val="#ppt_h"/>
                                          </p:val>
                                        </p:tav>
                                      </p:tavLst>
                                    </p:anim>
                                    <p:animEffect transition="in" filter="fade">
                                      <p:cBhvr>
                                        <p:cTn id="134" dur="500"/>
                                        <p:tgtEl>
                                          <p:spTgt spid="1072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263" grpId="0" animBg="1"/>
      <p:bldP spid="1072253" grpId="0" animBg="1"/>
      <p:bldP spid="1072253" grpId="1" animBg="1"/>
      <p:bldP spid="1072254" grpId="0" animBg="1"/>
      <p:bldP spid="1072254" grpId="1" animBg="1"/>
      <p:bldP spid="1072255" grpId="0" animBg="1"/>
      <p:bldP spid="1072255" grpId="1" animBg="1"/>
      <p:bldP spid="1072256" grpId="0" animBg="1"/>
      <p:bldP spid="1072256" grpId="1" animBg="1"/>
      <p:bldP spid="1072257" grpId="0" animBg="1"/>
      <p:bldP spid="1072257" grpId="1" animBg="1"/>
      <p:bldP spid="1072258" grpId="0" animBg="1"/>
      <p:bldP spid="1072258" grpId="1" animBg="1"/>
      <p:bldP spid="1072259" grpId="0" animBg="1"/>
      <p:bldP spid="1072259" grpId="1" animBg="1"/>
      <p:bldP spid="1072260" grpId="0" animBg="1"/>
      <p:bldP spid="1072260" grpId="1" animBg="1"/>
      <p:bldP spid="1072261" grpId="0"/>
      <p:bldP spid="1072262" grpId="0"/>
      <p:bldP spid="1072264" grpId="0"/>
      <p:bldP spid="1072265" grpId="0" animBg="1"/>
      <p:bldP spid="1072265" grpId="1" animBg="1"/>
      <p:bldP spid="1072266" grpId="0" animBg="1"/>
      <p:bldP spid="1072266" grpId="1" animBg="1"/>
      <p:bldP spid="1072267" grpId="0" animBg="1"/>
      <p:bldP spid="1072267" grpId="1" animBg="1"/>
      <p:bldP spid="1072268" grpId="0" animBg="1"/>
      <p:bldP spid="1072268" grpId="1" animBg="1"/>
      <p:bldP spid="1072269" grpId="0" animBg="1"/>
      <p:bldP spid="1072269" grpId="1" animBg="1"/>
      <p:bldP spid="1072270" grpId="0" animBg="1"/>
      <p:bldP spid="1072270" grpId="1" animBg="1"/>
      <p:bldP spid="1072271" grpId="0" animBg="1"/>
      <p:bldP spid="1072271" grpId="1" animBg="1"/>
      <p:bldP spid="1072273" grpId="0" animBg="1"/>
      <p:bldP spid="1072273" grpId="1" animBg="1"/>
      <p:bldP spid="107227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164290" name="Text Box 2"/>
          <p:cNvSpPr txBox="1">
            <a:spLocks noChangeArrowheads="1"/>
          </p:cNvSpPr>
          <p:nvPr/>
        </p:nvSpPr>
        <p:spPr bwMode="auto">
          <a:xfrm>
            <a:off x="1019175" y="1905000"/>
            <a:ext cx="7086600" cy="1920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3000">
                <a:solidFill>
                  <a:srgbClr val="FFFF00"/>
                </a:solidFill>
                <a:latin typeface="Arial Black" pitchFamily="34" charset="0"/>
              </a:rPr>
              <a:t>Applied research aims to develop useful applications from the knowledge gained from basic research.</a:t>
            </a:r>
            <a:endParaRPr lang="en-US">
              <a:solidFill>
                <a:srgbClr val="FFF30A"/>
              </a:solidFill>
              <a:latin typeface="Times"/>
            </a:endParaRPr>
          </a:p>
        </p:txBody>
      </p:sp>
      <p:pic>
        <p:nvPicPr>
          <p:cNvPr id="1164291" name="Picture 3" descr="space shuttle"/>
          <p:cNvPicPr>
            <a:picLocks noChangeAspect="1" noChangeArrowheads="1"/>
          </p:cNvPicPr>
          <p:nvPr/>
        </p:nvPicPr>
        <p:blipFill>
          <a:blip r:embed="rId3" cstate="print"/>
          <a:srcRect/>
          <a:stretch>
            <a:fillRect/>
          </a:stretch>
        </p:blipFill>
        <p:spPr bwMode="auto">
          <a:xfrm>
            <a:off x="3381375" y="4343400"/>
            <a:ext cx="2362200" cy="1868488"/>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0"/>
                                  </p:stCondLst>
                                  <p:iterate type="lt">
                                    <p:tmPct val="5000"/>
                                  </p:iterate>
                                  <p:childTnLst>
                                    <p:set>
                                      <p:cBhvr>
                                        <p:cTn id="6" dur="1" fill="hold">
                                          <p:stCondLst>
                                            <p:cond delay="0"/>
                                          </p:stCondLst>
                                        </p:cTn>
                                        <p:tgtEl>
                                          <p:spTgt spid="1164291"/>
                                        </p:tgtEl>
                                        <p:attrNameLst>
                                          <p:attrName>style.visibility</p:attrName>
                                        </p:attrNameLst>
                                      </p:cBhvr>
                                      <p:to>
                                        <p:strVal val="visible"/>
                                      </p:to>
                                    </p:set>
                                    <p:anim calcmode="lin" valueType="num">
                                      <p:cBhvr>
                                        <p:cTn id="7" dur="1000" fill="hold"/>
                                        <p:tgtEl>
                                          <p:spTgt spid="1164291"/>
                                        </p:tgtEl>
                                        <p:attrNameLst>
                                          <p:attrName>ppt_w</p:attrName>
                                        </p:attrNameLst>
                                      </p:cBhvr>
                                      <p:tavLst>
                                        <p:tav tm="0">
                                          <p:val>
                                            <p:fltVal val="0"/>
                                          </p:val>
                                        </p:tav>
                                        <p:tav tm="100000">
                                          <p:val>
                                            <p:strVal val="#ppt_w"/>
                                          </p:val>
                                        </p:tav>
                                      </p:tavLst>
                                    </p:anim>
                                    <p:anim calcmode="lin" valueType="num">
                                      <p:cBhvr>
                                        <p:cTn id="8" dur="1000" fill="hold"/>
                                        <p:tgtEl>
                                          <p:spTgt spid="1164291"/>
                                        </p:tgtEl>
                                        <p:attrNameLst>
                                          <p:attrName>ppt_h</p:attrName>
                                        </p:attrNameLst>
                                      </p:cBhvr>
                                      <p:tavLst>
                                        <p:tav tm="0">
                                          <p:val>
                                            <p:fltVal val="0"/>
                                          </p:val>
                                        </p:tav>
                                        <p:tav tm="100000">
                                          <p:val>
                                            <p:strVal val="#ppt_h"/>
                                          </p:val>
                                        </p:tav>
                                      </p:tavLst>
                                    </p:anim>
                                    <p:anim calcmode="lin" valueType="num">
                                      <p:cBhvr>
                                        <p:cTn id="9" dur="1000" fill="hold"/>
                                        <p:tgtEl>
                                          <p:spTgt spid="1164291"/>
                                        </p:tgtEl>
                                        <p:attrNameLst>
                                          <p:attrName>style.rotation</p:attrName>
                                        </p:attrNameLst>
                                      </p:cBhvr>
                                      <p:tavLst>
                                        <p:tav tm="0">
                                          <p:val>
                                            <p:fltVal val="90"/>
                                          </p:val>
                                        </p:tav>
                                        <p:tav tm="100000">
                                          <p:val>
                                            <p:fltVal val="0"/>
                                          </p:val>
                                        </p:tav>
                                      </p:tavLst>
                                    </p:anim>
                                    <p:animEffect transition="in" filter="fade">
                                      <p:cBhvr>
                                        <p:cTn id="10" dur="1000"/>
                                        <p:tgtEl>
                                          <p:spTgt spid="1164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609600" y="990600"/>
            <a:ext cx="7772400" cy="1066800"/>
          </a:xfrm>
        </p:spPr>
        <p:txBody>
          <a:bodyPr/>
          <a:lstStyle/>
          <a:p>
            <a:pPr eaLnBrk="1" hangingPunct="1"/>
            <a:r>
              <a:rPr lang="en-US" b="1" i="1" smtClean="0">
                <a:latin typeface="Arial" charset="0"/>
              </a:rPr>
              <a:t>The Functions of Science</a:t>
            </a:r>
          </a:p>
        </p:txBody>
      </p:sp>
      <p:sp>
        <p:nvSpPr>
          <p:cNvPr id="538627" name="Rectangle 3"/>
          <p:cNvSpPr>
            <a:spLocks noGrp="1" noChangeArrowheads="1"/>
          </p:cNvSpPr>
          <p:nvPr>
            <p:ph type="subTitle" idx="1"/>
          </p:nvPr>
        </p:nvSpPr>
        <p:spPr>
          <a:xfrm>
            <a:off x="1066800" y="1752600"/>
            <a:ext cx="7010400" cy="838200"/>
          </a:xfrm>
        </p:spPr>
        <p:txBody>
          <a:bodyPr/>
          <a:lstStyle/>
          <a:p>
            <a:pPr eaLnBrk="1" hangingPunct="1"/>
            <a:endParaRPr lang="en-US" sz="1200" b="1" i="1" smtClean="0">
              <a:latin typeface="Arial" charset="0"/>
            </a:endParaRPr>
          </a:p>
          <a:p>
            <a:pPr eaLnBrk="1" hangingPunct="1"/>
            <a:endParaRPr lang="en-US" sz="1200" smtClean="0">
              <a:latin typeface="Arial" charset="0"/>
            </a:endParaRPr>
          </a:p>
          <a:p>
            <a:pPr algn="l" eaLnBrk="1" hangingPunct="1"/>
            <a:r>
              <a:rPr lang="en-US" b="1" smtClean="0">
                <a:solidFill>
                  <a:srgbClr val="0000FF"/>
                </a:solidFill>
                <a:latin typeface="Arial" charset="0"/>
              </a:rPr>
              <a:t>pure science		applied science</a:t>
            </a:r>
          </a:p>
          <a:p>
            <a:pPr algn="l" eaLnBrk="1" hangingPunct="1"/>
            <a:endParaRPr lang="en-US" sz="1200" smtClean="0">
              <a:latin typeface="Arial" charset="0"/>
            </a:endParaRPr>
          </a:p>
        </p:txBody>
      </p:sp>
      <p:sp>
        <p:nvSpPr>
          <p:cNvPr id="538628" name="Text Box 4"/>
          <p:cNvSpPr txBox="1">
            <a:spLocks noChangeArrowheads="1"/>
          </p:cNvSpPr>
          <p:nvPr/>
        </p:nvSpPr>
        <p:spPr bwMode="auto">
          <a:xfrm>
            <a:off x="762000" y="3124200"/>
            <a:ext cx="3352800" cy="969963"/>
          </a:xfrm>
          <a:prstGeom prst="rect">
            <a:avLst/>
          </a:prstGeom>
          <a:noFill/>
          <a:ln w="9525">
            <a:noFill/>
            <a:miter lim="800000"/>
            <a:headEnd/>
            <a:tailEnd/>
          </a:ln>
        </p:spPr>
        <p:txBody>
          <a:bodyPr>
            <a:spAutoFit/>
          </a:bodyPr>
          <a:lstStyle/>
          <a:p>
            <a:pPr algn="ctr">
              <a:lnSpc>
                <a:spcPct val="80000"/>
              </a:lnSpc>
              <a:spcBef>
                <a:spcPct val="20000"/>
              </a:spcBef>
            </a:pPr>
            <a:r>
              <a:rPr lang="en-US" sz="3200"/>
              <a:t>the search for </a:t>
            </a:r>
          </a:p>
          <a:p>
            <a:pPr algn="ctr">
              <a:lnSpc>
                <a:spcPct val="80000"/>
              </a:lnSpc>
              <a:spcBef>
                <a:spcPct val="20000"/>
              </a:spcBef>
            </a:pPr>
            <a:r>
              <a:rPr lang="en-US" sz="3200"/>
              <a:t>knowledge; facts</a:t>
            </a:r>
          </a:p>
        </p:txBody>
      </p:sp>
      <p:pic>
        <p:nvPicPr>
          <p:cNvPr id="538629" name="Picture 5" descr="microscope"/>
          <p:cNvPicPr>
            <a:picLocks noChangeAspect="1" noChangeArrowheads="1"/>
          </p:cNvPicPr>
          <p:nvPr/>
        </p:nvPicPr>
        <p:blipFill>
          <a:blip r:embed="rId3" cstate="print"/>
          <a:srcRect/>
          <a:stretch>
            <a:fillRect/>
          </a:stretch>
        </p:blipFill>
        <p:spPr bwMode="auto">
          <a:xfrm>
            <a:off x="1249363" y="4237038"/>
            <a:ext cx="2255837" cy="1782762"/>
          </a:xfrm>
          <a:prstGeom prst="rect">
            <a:avLst/>
          </a:prstGeom>
          <a:noFill/>
          <a:ln w="9525">
            <a:noFill/>
            <a:miter lim="800000"/>
            <a:headEnd/>
            <a:tailEnd/>
          </a:ln>
        </p:spPr>
      </p:pic>
      <p:pic>
        <p:nvPicPr>
          <p:cNvPr id="538630" name="Picture 6" descr="space shuttle"/>
          <p:cNvPicPr>
            <a:picLocks noChangeAspect="1" noChangeArrowheads="1"/>
          </p:cNvPicPr>
          <p:nvPr/>
        </p:nvPicPr>
        <p:blipFill>
          <a:blip r:embed="rId4" cstate="print"/>
          <a:srcRect/>
          <a:stretch>
            <a:fillRect/>
          </a:stretch>
        </p:blipFill>
        <p:spPr bwMode="auto">
          <a:xfrm>
            <a:off x="5181600" y="4267200"/>
            <a:ext cx="2362200" cy="1868488"/>
          </a:xfrm>
          <a:prstGeom prst="rect">
            <a:avLst/>
          </a:prstGeom>
          <a:noFill/>
          <a:ln w="9525">
            <a:noFill/>
            <a:miter lim="800000"/>
            <a:headEnd/>
            <a:tailEnd/>
          </a:ln>
        </p:spPr>
      </p:pic>
      <p:sp>
        <p:nvSpPr>
          <p:cNvPr id="538631" name="Text Box 7"/>
          <p:cNvSpPr txBox="1">
            <a:spLocks noChangeArrowheads="1"/>
          </p:cNvSpPr>
          <p:nvPr/>
        </p:nvSpPr>
        <p:spPr bwMode="auto">
          <a:xfrm>
            <a:off x="4648200" y="3124200"/>
            <a:ext cx="3429000" cy="969963"/>
          </a:xfrm>
          <a:prstGeom prst="rect">
            <a:avLst/>
          </a:prstGeom>
          <a:noFill/>
          <a:ln w="9525">
            <a:noFill/>
            <a:miter lim="800000"/>
            <a:headEnd/>
            <a:tailEnd/>
          </a:ln>
        </p:spPr>
        <p:txBody>
          <a:bodyPr>
            <a:spAutoFit/>
          </a:bodyPr>
          <a:lstStyle/>
          <a:p>
            <a:pPr algn="ctr">
              <a:lnSpc>
                <a:spcPct val="80000"/>
              </a:lnSpc>
              <a:spcBef>
                <a:spcPct val="20000"/>
              </a:spcBef>
            </a:pPr>
            <a:r>
              <a:rPr lang="en-US" sz="3200"/>
              <a:t>using knowledge</a:t>
            </a:r>
          </a:p>
          <a:p>
            <a:pPr algn="ctr">
              <a:lnSpc>
                <a:spcPct val="80000"/>
              </a:lnSpc>
              <a:spcBef>
                <a:spcPct val="20000"/>
              </a:spcBef>
            </a:pPr>
            <a:r>
              <a:rPr lang="en-US" sz="3200"/>
              <a:t>in a practical way</a:t>
            </a:r>
          </a:p>
        </p:txBody>
      </p:sp>
      <p:sp>
        <p:nvSpPr>
          <p:cNvPr id="94216" name="AutoShape 8">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8627">
                                            <p:txEl>
                                              <p:pRg st="2" end="2"/>
                                            </p:txEl>
                                          </p:spTgt>
                                        </p:tgtEl>
                                        <p:attrNameLst>
                                          <p:attrName>style.visibility</p:attrName>
                                        </p:attrNameLst>
                                      </p:cBhvr>
                                      <p:to>
                                        <p:strVal val="visible"/>
                                      </p:to>
                                    </p:set>
                                    <p:animEffect transition="in" filter="dissolve">
                                      <p:cBhvr>
                                        <p:cTn id="7" dur="1000"/>
                                        <p:tgtEl>
                                          <p:spTgt spid="53862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8628">
                                            <p:txEl>
                                              <p:pRg st="0" end="0"/>
                                            </p:txEl>
                                          </p:spTgt>
                                        </p:tgtEl>
                                        <p:attrNameLst>
                                          <p:attrName>style.visibility</p:attrName>
                                        </p:attrNameLst>
                                      </p:cBhvr>
                                      <p:to>
                                        <p:strVal val="visible"/>
                                      </p:to>
                                    </p:set>
                                    <p:animEffect transition="in" filter="dissolve">
                                      <p:cBhvr>
                                        <p:cTn id="12" dur="1000"/>
                                        <p:tgtEl>
                                          <p:spTgt spid="538628">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38628">
                                            <p:txEl>
                                              <p:pRg st="1" end="1"/>
                                            </p:txEl>
                                          </p:spTgt>
                                        </p:tgtEl>
                                        <p:attrNameLst>
                                          <p:attrName>style.visibility</p:attrName>
                                        </p:attrNameLst>
                                      </p:cBhvr>
                                      <p:to>
                                        <p:strVal val="visible"/>
                                      </p:to>
                                    </p:set>
                                    <p:animEffect transition="in" filter="dissolve">
                                      <p:cBhvr>
                                        <p:cTn id="15" dur="1000"/>
                                        <p:tgtEl>
                                          <p:spTgt spid="538628">
                                            <p:txEl>
                                              <p:pRg st="1" end="1"/>
                                            </p:txEl>
                                          </p:spTgt>
                                        </p:tgtEl>
                                      </p:cBhvr>
                                    </p:animEffect>
                                  </p:childTnLst>
                                </p:cTn>
                              </p:par>
                            </p:childTnLst>
                          </p:cTn>
                        </p:par>
                        <p:par>
                          <p:cTn id="16" fill="hold">
                            <p:stCondLst>
                              <p:cond delay="1000"/>
                            </p:stCondLst>
                            <p:childTnLst>
                              <p:par>
                                <p:cTn id="17" presetID="31" presetClass="entr" presetSubtype="0" fill="hold" nodeType="afterEffect">
                                  <p:stCondLst>
                                    <p:cond delay="5000"/>
                                  </p:stCondLst>
                                  <p:iterate type="lt">
                                    <p:tmPct val="5000"/>
                                  </p:iterate>
                                  <p:childTnLst>
                                    <p:set>
                                      <p:cBhvr>
                                        <p:cTn id="18" dur="1" fill="hold">
                                          <p:stCondLst>
                                            <p:cond delay="0"/>
                                          </p:stCondLst>
                                        </p:cTn>
                                        <p:tgtEl>
                                          <p:spTgt spid="538629"/>
                                        </p:tgtEl>
                                        <p:attrNameLst>
                                          <p:attrName>style.visibility</p:attrName>
                                        </p:attrNameLst>
                                      </p:cBhvr>
                                      <p:to>
                                        <p:strVal val="visible"/>
                                      </p:to>
                                    </p:set>
                                    <p:anim calcmode="lin" valueType="num">
                                      <p:cBhvr>
                                        <p:cTn id="19" dur="1000" fill="hold"/>
                                        <p:tgtEl>
                                          <p:spTgt spid="538629"/>
                                        </p:tgtEl>
                                        <p:attrNameLst>
                                          <p:attrName>ppt_w</p:attrName>
                                        </p:attrNameLst>
                                      </p:cBhvr>
                                      <p:tavLst>
                                        <p:tav tm="0">
                                          <p:val>
                                            <p:fltVal val="0"/>
                                          </p:val>
                                        </p:tav>
                                        <p:tav tm="100000">
                                          <p:val>
                                            <p:strVal val="#ppt_w"/>
                                          </p:val>
                                        </p:tav>
                                      </p:tavLst>
                                    </p:anim>
                                    <p:anim calcmode="lin" valueType="num">
                                      <p:cBhvr>
                                        <p:cTn id="20" dur="1000" fill="hold"/>
                                        <p:tgtEl>
                                          <p:spTgt spid="538629"/>
                                        </p:tgtEl>
                                        <p:attrNameLst>
                                          <p:attrName>ppt_h</p:attrName>
                                        </p:attrNameLst>
                                      </p:cBhvr>
                                      <p:tavLst>
                                        <p:tav tm="0">
                                          <p:val>
                                            <p:fltVal val="0"/>
                                          </p:val>
                                        </p:tav>
                                        <p:tav tm="100000">
                                          <p:val>
                                            <p:strVal val="#ppt_h"/>
                                          </p:val>
                                        </p:tav>
                                      </p:tavLst>
                                    </p:anim>
                                    <p:anim calcmode="lin" valueType="num">
                                      <p:cBhvr>
                                        <p:cTn id="21" dur="1000" fill="hold"/>
                                        <p:tgtEl>
                                          <p:spTgt spid="538629"/>
                                        </p:tgtEl>
                                        <p:attrNameLst>
                                          <p:attrName>style.rotation</p:attrName>
                                        </p:attrNameLst>
                                      </p:cBhvr>
                                      <p:tavLst>
                                        <p:tav tm="0">
                                          <p:val>
                                            <p:fltVal val="90"/>
                                          </p:val>
                                        </p:tav>
                                        <p:tav tm="100000">
                                          <p:val>
                                            <p:fltVal val="0"/>
                                          </p:val>
                                        </p:tav>
                                      </p:tavLst>
                                    </p:anim>
                                    <p:animEffect transition="in" filter="fade">
                                      <p:cBhvr>
                                        <p:cTn id="22" dur="1000"/>
                                        <p:tgtEl>
                                          <p:spTgt spid="5386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38631">
                                            <p:txEl>
                                              <p:pRg st="0" end="0"/>
                                            </p:txEl>
                                          </p:spTgt>
                                        </p:tgtEl>
                                        <p:attrNameLst>
                                          <p:attrName>style.visibility</p:attrName>
                                        </p:attrNameLst>
                                      </p:cBhvr>
                                      <p:to>
                                        <p:strVal val="visible"/>
                                      </p:to>
                                    </p:set>
                                    <p:animEffect transition="in" filter="dissolve">
                                      <p:cBhvr>
                                        <p:cTn id="27" dur="1000"/>
                                        <p:tgtEl>
                                          <p:spTgt spid="538631">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38631">
                                            <p:txEl>
                                              <p:pRg st="1" end="1"/>
                                            </p:txEl>
                                          </p:spTgt>
                                        </p:tgtEl>
                                        <p:attrNameLst>
                                          <p:attrName>style.visibility</p:attrName>
                                        </p:attrNameLst>
                                      </p:cBhvr>
                                      <p:to>
                                        <p:strVal val="visible"/>
                                      </p:to>
                                    </p:set>
                                    <p:animEffect transition="in" filter="dissolve">
                                      <p:cBhvr>
                                        <p:cTn id="30" dur="1000"/>
                                        <p:tgtEl>
                                          <p:spTgt spid="538631">
                                            <p:txEl>
                                              <p:pRg st="1" end="1"/>
                                            </p:txEl>
                                          </p:spTgt>
                                        </p:tgtEl>
                                      </p:cBhvr>
                                    </p:animEffect>
                                  </p:childTnLst>
                                </p:cTn>
                              </p:par>
                            </p:childTnLst>
                          </p:cTn>
                        </p:par>
                        <p:par>
                          <p:cTn id="31" fill="hold">
                            <p:stCondLst>
                              <p:cond delay="1000"/>
                            </p:stCondLst>
                            <p:childTnLst>
                              <p:par>
                                <p:cTn id="32" presetID="31" presetClass="entr" presetSubtype="0" fill="hold" nodeType="afterEffect">
                                  <p:stCondLst>
                                    <p:cond delay="5000"/>
                                  </p:stCondLst>
                                  <p:iterate type="lt">
                                    <p:tmPct val="5000"/>
                                  </p:iterate>
                                  <p:childTnLst>
                                    <p:set>
                                      <p:cBhvr>
                                        <p:cTn id="33" dur="1" fill="hold">
                                          <p:stCondLst>
                                            <p:cond delay="0"/>
                                          </p:stCondLst>
                                        </p:cTn>
                                        <p:tgtEl>
                                          <p:spTgt spid="538630"/>
                                        </p:tgtEl>
                                        <p:attrNameLst>
                                          <p:attrName>style.visibility</p:attrName>
                                        </p:attrNameLst>
                                      </p:cBhvr>
                                      <p:to>
                                        <p:strVal val="visible"/>
                                      </p:to>
                                    </p:set>
                                    <p:anim calcmode="lin" valueType="num">
                                      <p:cBhvr>
                                        <p:cTn id="34" dur="1000" fill="hold"/>
                                        <p:tgtEl>
                                          <p:spTgt spid="538630"/>
                                        </p:tgtEl>
                                        <p:attrNameLst>
                                          <p:attrName>ppt_w</p:attrName>
                                        </p:attrNameLst>
                                      </p:cBhvr>
                                      <p:tavLst>
                                        <p:tav tm="0">
                                          <p:val>
                                            <p:fltVal val="0"/>
                                          </p:val>
                                        </p:tav>
                                        <p:tav tm="100000">
                                          <p:val>
                                            <p:strVal val="#ppt_w"/>
                                          </p:val>
                                        </p:tav>
                                      </p:tavLst>
                                    </p:anim>
                                    <p:anim calcmode="lin" valueType="num">
                                      <p:cBhvr>
                                        <p:cTn id="35" dur="1000" fill="hold"/>
                                        <p:tgtEl>
                                          <p:spTgt spid="538630"/>
                                        </p:tgtEl>
                                        <p:attrNameLst>
                                          <p:attrName>ppt_h</p:attrName>
                                        </p:attrNameLst>
                                      </p:cBhvr>
                                      <p:tavLst>
                                        <p:tav tm="0">
                                          <p:val>
                                            <p:fltVal val="0"/>
                                          </p:val>
                                        </p:tav>
                                        <p:tav tm="100000">
                                          <p:val>
                                            <p:strVal val="#ppt_h"/>
                                          </p:val>
                                        </p:tav>
                                      </p:tavLst>
                                    </p:anim>
                                    <p:anim calcmode="lin" valueType="num">
                                      <p:cBhvr>
                                        <p:cTn id="36" dur="1000" fill="hold"/>
                                        <p:tgtEl>
                                          <p:spTgt spid="538630"/>
                                        </p:tgtEl>
                                        <p:attrNameLst>
                                          <p:attrName>style.rotation</p:attrName>
                                        </p:attrNameLst>
                                      </p:cBhvr>
                                      <p:tavLst>
                                        <p:tav tm="0">
                                          <p:val>
                                            <p:fltVal val="90"/>
                                          </p:val>
                                        </p:tav>
                                        <p:tav tm="100000">
                                          <p:val>
                                            <p:fltVal val="0"/>
                                          </p:val>
                                        </p:tav>
                                      </p:tavLst>
                                    </p:anim>
                                    <p:animEffect transition="in" filter="fade">
                                      <p:cBhvr>
                                        <p:cTn id="37" dur="1000"/>
                                        <p:tgtEl>
                                          <p:spTgt spid="538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828800" y="1468438"/>
            <a:ext cx="5715000" cy="969962"/>
          </a:xfrm>
          <a:prstGeom prst="rect">
            <a:avLst/>
          </a:prstGeom>
          <a:noFill/>
          <a:ln w="9525">
            <a:noFill/>
            <a:miter lim="800000"/>
            <a:headEnd/>
            <a:tailEnd/>
          </a:ln>
        </p:spPr>
        <p:txBody>
          <a:bodyPr>
            <a:spAutoFit/>
          </a:bodyPr>
          <a:lstStyle/>
          <a:p>
            <a:pPr algn="ctr">
              <a:lnSpc>
                <a:spcPct val="80000"/>
              </a:lnSpc>
              <a:spcBef>
                <a:spcPct val="20000"/>
              </a:spcBef>
            </a:pPr>
            <a:r>
              <a:rPr lang="en-US" sz="3200"/>
              <a:t>Science attempts to establish </a:t>
            </a:r>
          </a:p>
          <a:p>
            <a:pPr algn="ctr">
              <a:lnSpc>
                <a:spcPct val="80000"/>
              </a:lnSpc>
              <a:spcBef>
                <a:spcPct val="20000"/>
              </a:spcBef>
            </a:pPr>
            <a:r>
              <a:rPr lang="en-US" sz="3200" b="1">
                <a:solidFill>
                  <a:srgbClr val="0000FF"/>
                </a:solidFill>
              </a:rPr>
              <a:t>cause-effect</a:t>
            </a:r>
            <a:r>
              <a:rPr lang="en-US" sz="3200"/>
              <a:t> relationships. </a:t>
            </a:r>
          </a:p>
        </p:txBody>
      </p:sp>
      <p:grpSp>
        <p:nvGrpSpPr>
          <p:cNvPr id="95235" name="Group 3" descr="cigarette smoking and cancer"/>
          <p:cNvGrpSpPr>
            <a:grpSpLocks/>
          </p:cNvGrpSpPr>
          <p:nvPr/>
        </p:nvGrpSpPr>
        <p:grpSpPr bwMode="auto">
          <a:xfrm>
            <a:off x="1968500" y="2895600"/>
            <a:ext cx="5499100" cy="1849438"/>
            <a:chOff x="1200" y="1584"/>
            <a:chExt cx="3464" cy="1165"/>
          </a:xfrm>
        </p:grpSpPr>
        <p:pic>
          <p:nvPicPr>
            <p:cNvPr id="95237" name="Picture 4" descr="MCj01873770000[1]"/>
            <p:cNvPicPr>
              <a:picLocks noChangeAspect="1" noChangeArrowheads="1"/>
            </p:cNvPicPr>
            <p:nvPr/>
          </p:nvPicPr>
          <p:blipFill>
            <a:blip r:embed="rId3" cstate="print"/>
            <a:srcRect/>
            <a:stretch>
              <a:fillRect/>
            </a:stretch>
          </p:blipFill>
          <p:spPr bwMode="auto">
            <a:xfrm>
              <a:off x="3552" y="1632"/>
              <a:ext cx="1112" cy="1112"/>
            </a:xfrm>
            <a:prstGeom prst="rect">
              <a:avLst/>
            </a:prstGeom>
            <a:noFill/>
            <a:ln w="9525">
              <a:noFill/>
              <a:miter lim="800000"/>
              <a:headEnd/>
              <a:tailEnd/>
            </a:ln>
          </p:spPr>
        </p:pic>
        <p:pic>
          <p:nvPicPr>
            <p:cNvPr id="95238" name="Picture 5" descr="MCj03203440000[1]"/>
            <p:cNvPicPr>
              <a:picLocks noChangeAspect="1" noChangeArrowheads="1"/>
            </p:cNvPicPr>
            <p:nvPr/>
          </p:nvPicPr>
          <p:blipFill>
            <a:blip r:embed="rId4" cstate="print"/>
            <a:srcRect/>
            <a:stretch>
              <a:fillRect/>
            </a:stretch>
          </p:blipFill>
          <p:spPr bwMode="auto">
            <a:xfrm>
              <a:off x="1200" y="1584"/>
              <a:ext cx="1200" cy="1165"/>
            </a:xfrm>
            <a:prstGeom prst="rect">
              <a:avLst/>
            </a:prstGeom>
            <a:noFill/>
            <a:ln w="9525">
              <a:noFill/>
              <a:miter lim="800000"/>
              <a:headEnd/>
              <a:tailEnd/>
            </a:ln>
          </p:spPr>
        </p:pic>
        <p:sp>
          <p:nvSpPr>
            <p:cNvPr id="95239" name="Text Box 6"/>
            <p:cNvSpPr txBox="1">
              <a:spLocks noChangeArrowheads="1"/>
            </p:cNvSpPr>
            <p:nvPr/>
          </p:nvSpPr>
          <p:spPr bwMode="auto">
            <a:xfrm>
              <a:off x="2736" y="2016"/>
              <a:ext cx="367" cy="365"/>
            </a:xfrm>
            <a:prstGeom prst="rect">
              <a:avLst/>
            </a:prstGeom>
            <a:noFill/>
            <a:ln w="9525">
              <a:noFill/>
              <a:miter lim="800000"/>
              <a:headEnd/>
              <a:tailEnd/>
            </a:ln>
          </p:spPr>
          <p:txBody>
            <a:bodyPr wrap="none">
              <a:spAutoFit/>
            </a:bodyPr>
            <a:lstStyle/>
            <a:p>
              <a:r>
                <a:rPr lang="en-US" sz="3200">
                  <a:sym typeface="Wingdings" pitchFamily="2" charset="2"/>
                </a:rPr>
                <a:t></a:t>
              </a:r>
              <a:endParaRPr lang="en-US" sz="3200"/>
            </a:p>
          </p:txBody>
        </p:sp>
      </p:grpSp>
      <p:sp>
        <p:nvSpPr>
          <p:cNvPr id="95236" name="AutoShape 7">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latin typeface="Arial" charset="0"/>
              </a:rPr>
              <a:t>Pure Science</a:t>
            </a:r>
          </a:p>
        </p:txBody>
      </p:sp>
      <p:sp>
        <p:nvSpPr>
          <p:cNvPr id="407555" name="Rectangle 3"/>
          <p:cNvSpPr>
            <a:spLocks noGrp="1" noChangeArrowheads="1"/>
          </p:cNvSpPr>
          <p:nvPr>
            <p:ph type="body" idx="1"/>
          </p:nvPr>
        </p:nvSpPr>
        <p:spPr>
          <a:xfrm>
            <a:off x="762000" y="2362200"/>
            <a:ext cx="7772400" cy="1295400"/>
          </a:xfrm>
        </p:spPr>
        <p:txBody>
          <a:bodyPr/>
          <a:lstStyle/>
          <a:p>
            <a:pPr eaLnBrk="1" hangingPunct="1">
              <a:buFontTx/>
              <a:buNone/>
            </a:pPr>
            <a:r>
              <a:rPr lang="en-US" smtClean="0">
                <a:latin typeface="Arial" charset="0"/>
              </a:rPr>
              <a:t>The search for facts about the natural world.</a:t>
            </a:r>
            <a:endParaRPr lang="en-US" sz="2000" smtClean="0">
              <a:latin typeface="Arial" charset="0"/>
            </a:endParaRPr>
          </a:p>
          <a:p>
            <a:pPr eaLnBrk="1" hangingPunct="1">
              <a:buFontTx/>
              <a:buNone/>
            </a:pPr>
            <a:endParaRPr lang="en-US" smtClean="0">
              <a:latin typeface="Arial" charset="0"/>
            </a:endParaRPr>
          </a:p>
        </p:txBody>
      </p:sp>
      <p:pic>
        <p:nvPicPr>
          <p:cNvPr id="407556" name="Picture 4" descr="Earth"/>
          <p:cNvPicPr>
            <a:picLocks noChangeAspect="1" noChangeArrowheads="1"/>
          </p:cNvPicPr>
          <p:nvPr/>
        </p:nvPicPr>
        <p:blipFill>
          <a:blip r:embed="rId4" cstate="print"/>
          <a:srcRect/>
          <a:stretch>
            <a:fillRect/>
          </a:stretch>
        </p:blipFill>
        <p:spPr bwMode="auto">
          <a:xfrm>
            <a:off x="6858000" y="228600"/>
            <a:ext cx="1828800" cy="1820863"/>
          </a:xfrm>
          <a:prstGeom prst="rect">
            <a:avLst/>
          </a:prstGeom>
          <a:noFill/>
          <a:ln w="9525">
            <a:noFill/>
            <a:miter lim="800000"/>
            <a:headEnd/>
            <a:tailEnd/>
          </a:ln>
        </p:spPr>
      </p:pic>
      <p:pic>
        <p:nvPicPr>
          <p:cNvPr id="96261" name="Picture 5" descr="lab technician"/>
          <p:cNvPicPr>
            <a:picLocks noChangeAspect="1" noChangeArrowheads="1"/>
          </p:cNvPicPr>
          <p:nvPr/>
        </p:nvPicPr>
        <p:blipFill>
          <a:blip r:embed="rId5" cstate="print"/>
          <a:srcRect/>
          <a:stretch>
            <a:fillRect/>
          </a:stretch>
        </p:blipFill>
        <p:spPr bwMode="auto">
          <a:xfrm>
            <a:off x="914400" y="293688"/>
            <a:ext cx="1220788" cy="1687512"/>
          </a:xfrm>
          <a:prstGeom prst="rect">
            <a:avLst/>
          </a:prstGeom>
          <a:noFill/>
          <a:ln w="9525">
            <a:solidFill>
              <a:schemeClr val="tx1"/>
            </a:solidFill>
            <a:miter lim="800000"/>
            <a:headEnd/>
            <a:tailEnd/>
          </a:ln>
        </p:spPr>
      </p:pic>
      <p:sp>
        <p:nvSpPr>
          <p:cNvPr id="407559" name="Line 7"/>
          <p:cNvSpPr>
            <a:spLocks noChangeShapeType="1"/>
          </p:cNvSpPr>
          <p:nvPr/>
        </p:nvSpPr>
        <p:spPr bwMode="auto">
          <a:xfrm flipH="1">
            <a:off x="1981200" y="381000"/>
            <a:ext cx="762000" cy="228600"/>
          </a:xfrm>
          <a:prstGeom prst="line">
            <a:avLst/>
          </a:prstGeom>
          <a:noFill/>
          <a:ln w="9525">
            <a:solidFill>
              <a:schemeClr val="tx1"/>
            </a:solidFill>
            <a:miter lim="800000"/>
            <a:headEnd/>
            <a:tailEnd type="triangle" w="med" len="med"/>
          </a:ln>
        </p:spPr>
        <p:txBody>
          <a:bodyPr wrap="none"/>
          <a:lstStyle/>
          <a:p>
            <a:endParaRPr lang="en-US"/>
          </a:p>
        </p:txBody>
      </p:sp>
      <p:pic>
        <p:nvPicPr>
          <p:cNvPr id="407560" name="Picture 8" descr="goggles"/>
          <p:cNvPicPr>
            <a:picLocks noChangeAspect="1" noChangeArrowheads="1"/>
          </p:cNvPicPr>
          <p:nvPr/>
        </p:nvPicPr>
        <p:blipFill>
          <a:blip r:embed="rId6" cstate="print"/>
          <a:srcRect/>
          <a:stretch>
            <a:fillRect/>
          </a:stretch>
        </p:blipFill>
        <p:spPr bwMode="auto">
          <a:xfrm>
            <a:off x="2514600" y="304800"/>
            <a:ext cx="609600" cy="446088"/>
          </a:xfrm>
          <a:prstGeom prst="rect">
            <a:avLst/>
          </a:prstGeom>
          <a:noFill/>
          <a:ln w="9525">
            <a:noFill/>
            <a:miter lim="800000"/>
            <a:headEnd/>
            <a:tailEnd/>
          </a:ln>
        </p:spPr>
      </p:pic>
      <p:sp>
        <p:nvSpPr>
          <p:cNvPr id="407561" name="Text Box 9"/>
          <p:cNvSpPr txBox="1">
            <a:spLocks noChangeArrowheads="1"/>
          </p:cNvSpPr>
          <p:nvPr/>
        </p:nvSpPr>
        <p:spPr bwMode="auto">
          <a:xfrm>
            <a:off x="3048000" y="304800"/>
            <a:ext cx="354013" cy="457200"/>
          </a:xfrm>
          <a:prstGeom prst="rect">
            <a:avLst/>
          </a:prstGeom>
          <a:noFill/>
          <a:ln w="9525">
            <a:noFill/>
            <a:miter lim="800000"/>
            <a:headEnd/>
            <a:tailEnd/>
          </a:ln>
        </p:spPr>
        <p:txBody>
          <a:bodyPr wrap="none">
            <a:spAutoFit/>
          </a:bodyPr>
          <a:lstStyle/>
          <a:p>
            <a:r>
              <a:rPr lang="en-US"/>
              <a:t>?</a:t>
            </a:r>
          </a:p>
        </p:txBody>
      </p:sp>
      <p:sp>
        <p:nvSpPr>
          <p:cNvPr id="407562" name="Rectangle 10"/>
          <p:cNvSpPr>
            <a:spLocks noChangeArrowheads="1"/>
          </p:cNvSpPr>
          <p:nvPr/>
        </p:nvSpPr>
        <p:spPr bwMode="auto">
          <a:xfrm>
            <a:off x="762000" y="3597275"/>
            <a:ext cx="7772400" cy="822325"/>
          </a:xfrm>
          <a:prstGeom prst="rect">
            <a:avLst/>
          </a:prstGeom>
          <a:noFill/>
          <a:ln w="9525">
            <a:noFill/>
            <a:miter lim="800000"/>
            <a:headEnd/>
            <a:tailEnd/>
          </a:ln>
        </p:spPr>
        <p:txBody>
          <a:bodyPr>
            <a:spAutoFit/>
          </a:bodyPr>
          <a:lstStyle/>
          <a:p>
            <a:pPr lvl="1">
              <a:buFontTx/>
              <a:buChar char="-"/>
            </a:pPr>
            <a:r>
              <a:rPr lang="en-US"/>
              <a:t> In science, we often try to establish a </a:t>
            </a:r>
            <a:r>
              <a:rPr lang="en-US" i="1">
                <a:solidFill>
                  <a:srgbClr val="339966"/>
                </a:solidFill>
              </a:rPr>
              <a:t>cause-effect</a:t>
            </a:r>
            <a:r>
              <a:rPr lang="en-US"/>
              <a:t> </a:t>
            </a:r>
          </a:p>
          <a:p>
            <a:pPr lvl="1"/>
            <a:r>
              <a:rPr lang="en-US"/>
              <a:t>  relationship.</a:t>
            </a:r>
          </a:p>
        </p:txBody>
      </p:sp>
      <p:sp>
        <p:nvSpPr>
          <p:cNvPr id="407563" name="Rectangle 11"/>
          <p:cNvSpPr>
            <a:spLocks noChangeArrowheads="1"/>
          </p:cNvSpPr>
          <p:nvPr/>
        </p:nvSpPr>
        <p:spPr bwMode="auto">
          <a:xfrm>
            <a:off x="757238" y="4664075"/>
            <a:ext cx="6775450" cy="822325"/>
          </a:xfrm>
          <a:prstGeom prst="rect">
            <a:avLst/>
          </a:prstGeom>
          <a:noFill/>
          <a:ln w="9525">
            <a:noFill/>
            <a:miter lim="800000"/>
            <a:headEnd/>
            <a:tailEnd/>
          </a:ln>
        </p:spPr>
        <p:txBody>
          <a:bodyPr wrap="none">
            <a:spAutoFit/>
          </a:bodyPr>
          <a:lstStyle/>
          <a:p>
            <a:pPr lvl="1">
              <a:buFontTx/>
              <a:buChar char="-"/>
            </a:pPr>
            <a:r>
              <a:rPr lang="en-US"/>
              <a:t> Driven by </a:t>
            </a:r>
            <a:r>
              <a:rPr lang="en-US" u="sng"/>
              <a:t>curiosity</a:t>
            </a:r>
            <a:r>
              <a:rPr lang="en-US"/>
              <a:t>:  the need to know, explore, </a:t>
            </a:r>
          </a:p>
          <a:p>
            <a:pPr lvl="1"/>
            <a:r>
              <a:rPr lang="en-US"/>
              <a:t>  conquer something new.</a:t>
            </a:r>
          </a:p>
        </p:txBody>
      </p:sp>
      <p:sp>
        <p:nvSpPr>
          <p:cNvPr id="96267" name="AutoShape 13">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407556"/>
                                        </p:tgtEl>
                                        <p:attrNameLst>
                                          <p:attrName>style.visibility</p:attrName>
                                        </p:attrNameLst>
                                      </p:cBhvr>
                                      <p:to>
                                        <p:strVal val="visible"/>
                                      </p:to>
                                    </p:set>
                                    <p:anim calcmode="lin" valueType="num">
                                      <p:cBhvr>
                                        <p:cTn id="7" dur="5000" fill="hold"/>
                                        <p:tgtEl>
                                          <p:spTgt spid="407556"/>
                                        </p:tgtEl>
                                        <p:attrNameLst>
                                          <p:attrName>ppt_w</p:attrName>
                                        </p:attrNameLst>
                                      </p:cBhvr>
                                      <p:tavLst>
                                        <p:tav tm="0" fmla="#ppt_w*sin(2.5*pi*$)">
                                          <p:val>
                                            <p:fltVal val="0"/>
                                          </p:val>
                                        </p:tav>
                                        <p:tav tm="100000">
                                          <p:val>
                                            <p:fltVal val="1"/>
                                          </p:val>
                                        </p:tav>
                                      </p:tavLst>
                                    </p:anim>
                                    <p:anim calcmode="lin" valueType="num">
                                      <p:cBhvr>
                                        <p:cTn id="8" dur="5000" fill="hold"/>
                                        <p:tgtEl>
                                          <p:spTgt spid="407556"/>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22" presetClass="entr" presetSubtype="1" fill="hold" grpId="0" nodeType="afterEffect">
                                  <p:stCondLst>
                                    <p:cond delay="2000"/>
                                  </p:stCondLst>
                                  <p:iterate type="lt">
                                    <p:tmPct val="100000"/>
                                  </p:iterate>
                                  <p:childTnLst>
                                    <p:set>
                                      <p:cBhvr>
                                        <p:cTn id="11" dur="1" fill="hold">
                                          <p:stCondLst>
                                            <p:cond delay="0"/>
                                          </p:stCondLst>
                                        </p:cTn>
                                        <p:tgtEl>
                                          <p:spTgt spid="407555">
                                            <p:txEl>
                                              <p:pRg st="0" end="0"/>
                                            </p:txEl>
                                          </p:spTgt>
                                        </p:tgtEl>
                                        <p:attrNameLst>
                                          <p:attrName>style.visibility</p:attrName>
                                        </p:attrNameLst>
                                      </p:cBhvr>
                                      <p:to>
                                        <p:strVal val="visible"/>
                                      </p:to>
                                    </p:set>
                                    <p:animEffect transition="in" filter="wipe(up)">
                                      <p:cBhvr>
                                        <p:cTn id="12" dur="75"/>
                                        <p:tgtEl>
                                          <p:spTgt spid="40755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407560"/>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407559"/>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499"/>
                                          </p:stCondLst>
                                        </p:cTn>
                                        <p:tgtEl>
                                          <p:spTgt spid="407561"/>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1" nodeType="afterEffect">
                                  <p:stCondLst>
                                    <p:cond delay="2000"/>
                                  </p:stCondLst>
                                  <p:iterate type="lt">
                                    <p:tmAbs val="0"/>
                                  </p:iterate>
                                  <p:childTnLst>
                                    <p:set>
                                      <p:cBhvr>
                                        <p:cTn id="25" dur="1" fill="hold">
                                          <p:stCondLst>
                                            <p:cond delay="0"/>
                                          </p:stCondLst>
                                        </p:cTn>
                                        <p:tgtEl>
                                          <p:spTgt spid="407555">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407562"/>
                                        </p:tgtEl>
                                        <p:attrNameLst>
                                          <p:attrName>style.visibility</p:attrName>
                                        </p:attrNameLst>
                                      </p:cBhvr>
                                      <p:to>
                                        <p:strVal val="visible"/>
                                      </p:to>
                                    </p:set>
                                    <p:anim calcmode="lin" valueType="num">
                                      <p:cBhvr>
                                        <p:cTn id="30" dur="1000" fill="hold"/>
                                        <p:tgtEl>
                                          <p:spTgt spid="407562"/>
                                        </p:tgtEl>
                                        <p:attrNameLst>
                                          <p:attrName>ppt_w</p:attrName>
                                        </p:attrNameLst>
                                      </p:cBhvr>
                                      <p:tavLst>
                                        <p:tav tm="0">
                                          <p:val>
                                            <p:strVal val="#ppt_w*0.70"/>
                                          </p:val>
                                        </p:tav>
                                        <p:tav tm="100000">
                                          <p:val>
                                            <p:strVal val="#ppt_w"/>
                                          </p:val>
                                        </p:tav>
                                      </p:tavLst>
                                    </p:anim>
                                    <p:anim calcmode="lin" valueType="num">
                                      <p:cBhvr>
                                        <p:cTn id="31" dur="1000" fill="hold"/>
                                        <p:tgtEl>
                                          <p:spTgt spid="407562"/>
                                        </p:tgtEl>
                                        <p:attrNameLst>
                                          <p:attrName>ppt_h</p:attrName>
                                        </p:attrNameLst>
                                      </p:cBhvr>
                                      <p:tavLst>
                                        <p:tav tm="0">
                                          <p:val>
                                            <p:strVal val="#ppt_h"/>
                                          </p:val>
                                        </p:tav>
                                        <p:tav tm="100000">
                                          <p:val>
                                            <p:strVal val="#ppt_h"/>
                                          </p:val>
                                        </p:tav>
                                      </p:tavLst>
                                    </p:anim>
                                    <p:animEffect transition="in" filter="fade">
                                      <p:cBhvr>
                                        <p:cTn id="32" dur="1000"/>
                                        <p:tgtEl>
                                          <p:spTgt spid="40756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407563"/>
                                        </p:tgtEl>
                                        <p:attrNameLst>
                                          <p:attrName>style.visibility</p:attrName>
                                        </p:attrNameLst>
                                      </p:cBhvr>
                                      <p:to>
                                        <p:strVal val="visible"/>
                                      </p:to>
                                    </p:set>
                                    <p:anim calcmode="lin" valueType="num">
                                      <p:cBhvr>
                                        <p:cTn id="37" dur="2000" fill="hold"/>
                                        <p:tgtEl>
                                          <p:spTgt spid="407563"/>
                                        </p:tgtEl>
                                        <p:attrNameLst>
                                          <p:attrName>ppt_w</p:attrName>
                                        </p:attrNameLst>
                                      </p:cBhvr>
                                      <p:tavLst>
                                        <p:tav tm="0">
                                          <p:val>
                                            <p:fltVal val="0"/>
                                          </p:val>
                                        </p:tav>
                                        <p:tav tm="100000">
                                          <p:val>
                                            <p:strVal val="#ppt_w"/>
                                          </p:val>
                                        </p:tav>
                                      </p:tavLst>
                                    </p:anim>
                                    <p:anim calcmode="lin" valueType="num">
                                      <p:cBhvr>
                                        <p:cTn id="38" dur="2000" fill="hold"/>
                                        <p:tgtEl>
                                          <p:spTgt spid="407563"/>
                                        </p:tgtEl>
                                        <p:attrNameLst>
                                          <p:attrName>ppt_h</p:attrName>
                                        </p:attrNameLst>
                                      </p:cBhvr>
                                      <p:tavLst>
                                        <p:tav tm="0">
                                          <p:val>
                                            <p:fltVal val="0"/>
                                          </p:val>
                                        </p:tav>
                                        <p:tav tm="100000">
                                          <p:val>
                                            <p:strVal val="#ppt_h"/>
                                          </p:val>
                                        </p:tav>
                                      </p:tavLst>
                                    </p:anim>
                                    <p:animEffect transition="in" filter="fade">
                                      <p:cBhvr>
                                        <p:cTn id="39" dur="2000"/>
                                        <p:tgtEl>
                                          <p:spTgt spid="407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P spid="407555" grpId="1" build="p"/>
      <p:bldP spid="407559" grpId="0" animBg="1"/>
      <p:bldP spid="407561" grpId="0" autoUpdateAnimBg="0"/>
      <p:bldP spid="407562" grpId="0"/>
      <p:bldP spid="407563"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latin typeface="Arial" charset="0"/>
              </a:rPr>
              <a:t>Applied Science</a:t>
            </a:r>
          </a:p>
        </p:txBody>
      </p:sp>
      <p:sp>
        <p:nvSpPr>
          <p:cNvPr id="409603" name="Rectangle 3"/>
          <p:cNvSpPr>
            <a:spLocks noGrp="1" noChangeArrowheads="1"/>
          </p:cNvSpPr>
          <p:nvPr>
            <p:ph type="body" idx="1"/>
          </p:nvPr>
        </p:nvSpPr>
        <p:spPr>
          <a:xfrm>
            <a:off x="685800" y="1981200"/>
            <a:ext cx="7772400" cy="1295400"/>
          </a:xfrm>
        </p:spPr>
        <p:txBody>
          <a:bodyPr/>
          <a:lstStyle/>
          <a:p>
            <a:pPr eaLnBrk="1" hangingPunct="1">
              <a:buFontTx/>
              <a:buNone/>
            </a:pPr>
            <a:r>
              <a:rPr lang="en-US" smtClean="0">
                <a:latin typeface="Arial" charset="0"/>
              </a:rPr>
              <a:t>The practical application of scientific discoveries.</a:t>
            </a:r>
          </a:p>
          <a:p>
            <a:pPr eaLnBrk="1" hangingPunct="1">
              <a:buFontTx/>
              <a:buNone/>
            </a:pPr>
            <a:endParaRPr lang="en-US" smtClean="0">
              <a:latin typeface="Arial" charset="0"/>
            </a:endParaRPr>
          </a:p>
        </p:txBody>
      </p:sp>
      <p:pic>
        <p:nvPicPr>
          <p:cNvPr id="97284" name="Picture 4" descr="Technology"/>
          <p:cNvPicPr>
            <a:picLocks noChangeAspect="1" noChangeArrowheads="1"/>
          </p:cNvPicPr>
          <p:nvPr/>
        </p:nvPicPr>
        <p:blipFill>
          <a:blip r:embed="rId4" cstate="print"/>
          <a:srcRect/>
          <a:stretch>
            <a:fillRect/>
          </a:stretch>
        </p:blipFill>
        <p:spPr bwMode="auto">
          <a:xfrm>
            <a:off x="6019800" y="2590800"/>
            <a:ext cx="2971800" cy="2600325"/>
          </a:xfrm>
          <a:prstGeom prst="rect">
            <a:avLst/>
          </a:prstGeom>
          <a:noFill/>
          <a:ln w="9525">
            <a:noFill/>
            <a:miter lim="800000"/>
            <a:headEnd/>
            <a:tailEnd/>
          </a:ln>
        </p:spPr>
      </p:pic>
      <p:sp>
        <p:nvSpPr>
          <p:cNvPr id="409606" name="Rectangle 6"/>
          <p:cNvSpPr>
            <a:spLocks noChangeArrowheads="1"/>
          </p:cNvSpPr>
          <p:nvPr/>
        </p:nvSpPr>
        <p:spPr bwMode="auto">
          <a:xfrm>
            <a:off x="1143000" y="3429000"/>
            <a:ext cx="4953000" cy="1373188"/>
          </a:xfrm>
          <a:prstGeom prst="rect">
            <a:avLst/>
          </a:prstGeom>
          <a:noFill/>
          <a:ln w="9525">
            <a:noFill/>
            <a:miter lim="800000"/>
            <a:headEnd/>
            <a:tailEnd/>
          </a:ln>
          <a:effectLst/>
        </p:spPr>
        <p:txBody>
          <a:bodyPr>
            <a:spAutoFit/>
          </a:bodyPr>
          <a:lstStyle/>
          <a:p>
            <a:pPr lvl="1">
              <a:buFontTx/>
              <a:buChar char="-"/>
              <a:defRPr/>
            </a:pPr>
            <a:r>
              <a:rPr lang="en-US" sz="2800"/>
              <a:t>Also known as     </a:t>
            </a:r>
          </a:p>
          <a:p>
            <a:pPr lvl="1">
              <a:defRPr/>
            </a:pPr>
            <a:r>
              <a:rPr lang="en-US" sz="2800"/>
              <a:t>  “</a:t>
            </a:r>
            <a:r>
              <a:rPr lang="en-US" sz="2800">
                <a:solidFill>
                  <a:schemeClr val="accent2"/>
                </a:solidFill>
                <a:effectLst>
                  <a:outerShdw blurRad="38100" dist="38100" dir="2700000" algn="tl">
                    <a:srgbClr val="C0C0C0"/>
                  </a:outerShdw>
                </a:effectLst>
              </a:rPr>
              <a:t>technology</a:t>
            </a:r>
            <a:r>
              <a:rPr lang="en-US" sz="2800"/>
              <a:t>”</a:t>
            </a:r>
          </a:p>
          <a:p>
            <a:pPr lvl="1">
              <a:defRPr/>
            </a:pPr>
            <a:endParaRPr lang="en-US" sz="2800"/>
          </a:p>
        </p:txBody>
      </p:sp>
      <p:sp>
        <p:nvSpPr>
          <p:cNvPr id="409607" name="Rectangle 7"/>
          <p:cNvSpPr>
            <a:spLocks noChangeArrowheads="1"/>
          </p:cNvSpPr>
          <p:nvPr/>
        </p:nvSpPr>
        <p:spPr bwMode="auto">
          <a:xfrm>
            <a:off x="1143000" y="4267200"/>
            <a:ext cx="6248400" cy="1249363"/>
          </a:xfrm>
          <a:prstGeom prst="rect">
            <a:avLst/>
          </a:prstGeom>
          <a:noFill/>
          <a:ln w="9525">
            <a:noFill/>
            <a:miter lim="800000"/>
            <a:headEnd/>
            <a:tailEnd/>
          </a:ln>
        </p:spPr>
        <p:txBody>
          <a:bodyPr>
            <a:spAutoFit/>
          </a:bodyPr>
          <a:lstStyle/>
          <a:p>
            <a:pPr lvl="1"/>
            <a:r>
              <a:rPr lang="en-US" sz="2800"/>
              <a:t>- Used to improve our lives</a:t>
            </a:r>
          </a:p>
          <a:p>
            <a:pPr lvl="2"/>
            <a:r>
              <a:rPr lang="en-US"/>
              <a:t>	Cell phones</a:t>
            </a:r>
          </a:p>
          <a:p>
            <a:pPr lvl="2"/>
            <a:r>
              <a:rPr lang="en-US"/>
              <a:t>	Biodegradable garbage bags</a:t>
            </a:r>
          </a:p>
        </p:txBody>
      </p:sp>
      <p:sp>
        <p:nvSpPr>
          <p:cNvPr id="97287" name="AutoShape 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09603">
                                            <p:txEl>
                                              <p:pRg st="0" end="0"/>
                                            </p:txEl>
                                          </p:spTgt>
                                        </p:tgtEl>
                                        <p:attrNameLst>
                                          <p:attrName>style.visibility</p:attrName>
                                        </p:attrNameLst>
                                      </p:cBhvr>
                                      <p:to>
                                        <p:strVal val="visible"/>
                                      </p:to>
                                    </p:set>
                                    <p:animEffect transition="in" filter="wipe(up)">
                                      <p:cBhvr>
                                        <p:cTn id="7" dur="75"/>
                                        <p:tgtEl>
                                          <p:spTgt spid="40960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09606"/>
                                        </p:tgtEl>
                                        <p:attrNameLst>
                                          <p:attrName>style.visibility</p:attrName>
                                        </p:attrNameLst>
                                      </p:cBhvr>
                                      <p:to>
                                        <p:strVal val="visible"/>
                                      </p:to>
                                    </p:set>
                                    <p:anim calcmode="lin" valueType="num">
                                      <p:cBhvr>
                                        <p:cTn id="12" dur="1000" fill="hold"/>
                                        <p:tgtEl>
                                          <p:spTgt spid="409606"/>
                                        </p:tgtEl>
                                        <p:attrNameLst>
                                          <p:attrName>ppt_w</p:attrName>
                                        </p:attrNameLst>
                                      </p:cBhvr>
                                      <p:tavLst>
                                        <p:tav tm="0">
                                          <p:val>
                                            <p:fltVal val="0"/>
                                          </p:val>
                                        </p:tav>
                                        <p:tav tm="100000">
                                          <p:val>
                                            <p:strVal val="#ppt_w"/>
                                          </p:val>
                                        </p:tav>
                                      </p:tavLst>
                                    </p:anim>
                                    <p:anim calcmode="lin" valueType="num">
                                      <p:cBhvr>
                                        <p:cTn id="13" dur="1000" fill="hold"/>
                                        <p:tgtEl>
                                          <p:spTgt spid="409606"/>
                                        </p:tgtEl>
                                        <p:attrNameLst>
                                          <p:attrName>ppt_h</p:attrName>
                                        </p:attrNameLst>
                                      </p:cBhvr>
                                      <p:tavLst>
                                        <p:tav tm="0">
                                          <p:val>
                                            <p:fltVal val="0"/>
                                          </p:val>
                                        </p:tav>
                                        <p:tav tm="100000">
                                          <p:val>
                                            <p:strVal val="#ppt_h"/>
                                          </p:val>
                                        </p:tav>
                                      </p:tavLst>
                                    </p:anim>
                                    <p:animEffect transition="in" filter="fade">
                                      <p:cBhvr>
                                        <p:cTn id="14" dur="1000"/>
                                        <p:tgtEl>
                                          <p:spTgt spid="40960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09607"/>
                                        </p:tgtEl>
                                        <p:attrNameLst>
                                          <p:attrName>style.visibility</p:attrName>
                                        </p:attrNameLst>
                                      </p:cBhvr>
                                      <p:to>
                                        <p:strVal val="visible"/>
                                      </p:to>
                                    </p:set>
                                    <p:anim calcmode="lin" valueType="num">
                                      <p:cBhvr>
                                        <p:cTn id="19" dur="1000" fill="hold"/>
                                        <p:tgtEl>
                                          <p:spTgt spid="409607"/>
                                        </p:tgtEl>
                                        <p:attrNameLst>
                                          <p:attrName>ppt_w</p:attrName>
                                        </p:attrNameLst>
                                      </p:cBhvr>
                                      <p:tavLst>
                                        <p:tav tm="0">
                                          <p:val>
                                            <p:strVal val="#ppt_w*0.70"/>
                                          </p:val>
                                        </p:tav>
                                        <p:tav tm="100000">
                                          <p:val>
                                            <p:strVal val="#ppt_w"/>
                                          </p:val>
                                        </p:tav>
                                      </p:tavLst>
                                    </p:anim>
                                    <p:anim calcmode="lin" valueType="num">
                                      <p:cBhvr>
                                        <p:cTn id="20" dur="1000" fill="hold"/>
                                        <p:tgtEl>
                                          <p:spTgt spid="409607"/>
                                        </p:tgtEl>
                                        <p:attrNameLst>
                                          <p:attrName>ppt_h</p:attrName>
                                        </p:attrNameLst>
                                      </p:cBhvr>
                                      <p:tavLst>
                                        <p:tav tm="0">
                                          <p:val>
                                            <p:strVal val="#ppt_h"/>
                                          </p:val>
                                        </p:tav>
                                        <p:tav tm="100000">
                                          <p:val>
                                            <p:strVal val="#ppt_h"/>
                                          </p:val>
                                        </p:tav>
                                      </p:tavLst>
                                    </p:anim>
                                    <p:animEffect transition="in" filter="fade">
                                      <p:cBhvr>
                                        <p:cTn id="21" dur="1000"/>
                                        <p:tgtEl>
                                          <p:spTgt spid="409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utoUpdateAnimBg="0"/>
      <p:bldP spid="409606" grpId="0"/>
      <p:bldP spid="40960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latin typeface="Arial" charset="0"/>
              </a:rPr>
              <a:t>Corning Glass</a:t>
            </a:r>
          </a:p>
        </p:txBody>
      </p:sp>
      <p:pic>
        <p:nvPicPr>
          <p:cNvPr id="98307" name="Picture 3" descr="astronaught"/>
          <p:cNvPicPr>
            <a:picLocks noChangeAspect="1" noChangeArrowheads="1"/>
          </p:cNvPicPr>
          <p:nvPr/>
        </p:nvPicPr>
        <p:blipFill>
          <a:blip r:embed="rId4" cstate="print"/>
          <a:srcRect/>
          <a:stretch>
            <a:fillRect/>
          </a:stretch>
        </p:blipFill>
        <p:spPr bwMode="auto">
          <a:xfrm>
            <a:off x="3810000" y="2895600"/>
            <a:ext cx="2217738" cy="2400300"/>
          </a:xfrm>
          <a:prstGeom prst="rect">
            <a:avLst/>
          </a:prstGeom>
          <a:noFill/>
          <a:ln w="28575">
            <a:solidFill>
              <a:schemeClr val="tx1"/>
            </a:solidFill>
            <a:miter lim="800000"/>
            <a:headEnd/>
            <a:tailEnd/>
          </a:ln>
        </p:spPr>
      </p:pic>
      <p:pic>
        <p:nvPicPr>
          <p:cNvPr id="98308" name="Picture 5" descr="NASA"/>
          <p:cNvPicPr>
            <a:picLocks noChangeAspect="1" noChangeArrowheads="1"/>
          </p:cNvPicPr>
          <p:nvPr/>
        </p:nvPicPr>
        <p:blipFill>
          <a:blip r:embed="rId5" cstate="print"/>
          <a:srcRect/>
          <a:stretch>
            <a:fillRect/>
          </a:stretch>
        </p:blipFill>
        <p:spPr bwMode="auto">
          <a:xfrm>
            <a:off x="914400" y="457200"/>
            <a:ext cx="1371600" cy="1371600"/>
          </a:xfrm>
          <a:prstGeom prst="rect">
            <a:avLst/>
          </a:prstGeom>
          <a:noFill/>
          <a:ln w="9525">
            <a:noFill/>
            <a:miter lim="800000"/>
            <a:headEnd/>
            <a:tailEnd/>
          </a:ln>
        </p:spPr>
      </p:pic>
      <p:sp>
        <p:nvSpPr>
          <p:cNvPr id="412678" name="Text Box 6"/>
          <p:cNvSpPr txBox="1">
            <a:spLocks noChangeArrowheads="1"/>
          </p:cNvSpPr>
          <p:nvPr/>
        </p:nvSpPr>
        <p:spPr bwMode="auto">
          <a:xfrm>
            <a:off x="517525" y="1944688"/>
            <a:ext cx="3173413" cy="2041525"/>
          </a:xfrm>
          <a:prstGeom prst="rect">
            <a:avLst/>
          </a:prstGeom>
          <a:noFill/>
          <a:ln w="9525">
            <a:noFill/>
            <a:miter lim="800000"/>
            <a:headEnd/>
            <a:tailEnd/>
          </a:ln>
          <a:effectLst/>
        </p:spPr>
        <p:txBody>
          <a:bodyPr wrap="none">
            <a:spAutoFit/>
          </a:bodyPr>
          <a:lstStyle/>
          <a:p>
            <a:pPr>
              <a:defRPr/>
            </a:pPr>
            <a:r>
              <a:rPr lang="en-US"/>
              <a:t>NASA’s Problem</a:t>
            </a:r>
          </a:p>
          <a:p>
            <a:pPr>
              <a:defRPr/>
            </a:pPr>
            <a:r>
              <a:rPr lang="en-US"/>
              <a:t>   </a:t>
            </a:r>
            <a:r>
              <a:rPr lang="en-US" sz="2000"/>
              <a:t>Design a material</a:t>
            </a:r>
          </a:p>
          <a:p>
            <a:pPr>
              <a:defRPr/>
            </a:pPr>
            <a:r>
              <a:rPr lang="en-US" sz="2000"/>
              <a:t>that is </a:t>
            </a:r>
            <a:r>
              <a:rPr lang="en-US" sz="2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clear</a:t>
            </a:r>
            <a:r>
              <a:rPr lang="en-US" sz="2000" b="1"/>
              <a:t> </a:t>
            </a:r>
            <a:r>
              <a:rPr lang="en-US" sz="2000"/>
              <a:t>and can with-</a:t>
            </a:r>
          </a:p>
          <a:p>
            <a:pPr>
              <a:defRPr/>
            </a:pPr>
            <a:r>
              <a:rPr lang="en-US" sz="2000"/>
              <a:t>stand extreme differences </a:t>
            </a:r>
          </a:p>
          <a:p>
            <a:pPr>
              <a:defRPr/>
            </a:pPr>
            <a:r>
              <a:rPr lang="en-US" sz="2000"/>
              <a:t>in temperature without fail-</a:t>
            </a:r>
          </a:p>
          <a:p>
            <a:pPr>
              <a:defRPr/>
            </a:pPr>
            <a:r>
              <a:rPr lang="en-US" sz="2000"/>
              <a:t>ing (cracking).</a:t>
            </a:r>
          </a:p>
        </p:txBody>
      </p:sp>
      <p:sp>
        <p:nvSpPr>
          <p:cNvPr id="412679" name="Text Box 7"/>
          <p:cNvSpPr txBox="1">
            <a:spLocks noChangeArrowheads="1"/>
          </p:cNvSpPr>
          <p:nvPr/>
        </p:nvSpPr>
        <p:spPr bwMode="auto">
          <a:xfrm>
            <a:off x="593725" y="4154488"/>
            <a:ext cx="4144963" cy="1736725"/>
          </a:xfrm>
          <a:prstGeom prst="rect">
            <a:avLst/>
          </a:prstGeom>
          <a:noFill/>
          <a:ln w="9525">
            <a:noFill/>
            <a:miter lim="800000"/>
            <a:headEnd/>
            <a:tailEnd/>
          </a:ln>
        </p:spPr>
        <p:txBody>
          <a:bodyPr wrap="none">
            <a:spAutoFit/>
          </a:bodyPr>
          <a:lstStyle/>
          <a:p>
            <a:r>
              <a:rPr lang="en-US"/>
              <a:t>Corning Glass</a:t>
            </a:r>
          </a:p>
          <a:p>
            <a:r>
              <a:rPr lang="en-US"/>
              <a:t>   </a:t>
            </a:r>
            <a:r>
              <a:rPr lang="en-US" sz="2000"/>
              <a:t>FAILED…but </a:t>
            </a:r>
          </a:p>
          <a:p>
            <a:r>
              <a:rPr lang="en-US" sz="2000"/>
              <a:t>SUCCEEDED at making </a:t>
            </a:r>
          </a:p>
          <a:p>
            <a:r>
              <a:rPr lang="en-US" sz="2000"/>
              <a:t>great cookware that can </a:t>
            </a:r>
          </a:p>
          <a:p>
            <a:r>
              <a:rPr lang="en-US" sz="2000"/>
              <a:t>withstand extremes in temperature.</a:t>
            </a:r>
          </a:p>
        </p:txBody>
      </p:sp>
      <p:grpSp>
        <p:nvGrpSpPr>
          <p:cNvPr id="2" name="Group 15"/>
          <p:cNvGrpSpPr>
            <a:grpSpLocks/>
          </p:cNvGrpSpPr>
          <p:nvPr/>
        </p:nvGrpSpPr>
        <p:grpSpPr bwMode="auto">
          <a:xfrm>
            <a:off x="5105400" y="3200400"/>
            <a:ext cx="3765550" cy="1982788"/>
            <a:chOff x="3216" y="2016"/>
            <a:chExt cx="2372" cy="1249"/>
          </a:xfrm>
        </p:grpSpPr>
        <p:sp>
          <p:nvSpPr>
            <p:cNvPr id="98315" name="Line 8"/>
            <p:cNvSpPr>
              <a:spLocks noChangeShapeType="1"/>
            </p:cNvSpPr>
            <p:nvPr/>
          </p:nvSpPr>
          <p:spPr bwMode="auto">
            <a:xfrm flipH="1" flipV="1">
              <a:off x="3216" y="2016"/>
              <a:ext cx="1056" cy="672"/>
            </a:xfrm>
            <a:prstGeom prst="line">
              <a:avLst/>
            </a:prstGeom>
            <a:noFill/>
            <a:ln w="28575">
              <a:solidFill>
                <a:schemeClr val="tx1"/>
              </a:solidFill>
              <a:miter lim="800000"/>
              <a:headEnd/>
              <a:tailEnd type="triangle" w="med" len="med"/>
            </a:ln>
          </p:spPr>
          <p:txBody>
            <a:bodyPr wrap="none"/>
            <a:lstStyle/>
            <a:p>
              <a:endParaRPr lang="en-US"/>
            </a:p>
          </p:txBody>
        </p:sp>
        <p:sp>
          <p:nvSpPr>
            <p:cNvPr id="98316" name="Text Box 9"/>
            <p:cNvSpPr txBox="1">
              <a:spLocks noChangeArrowheads="1"/>
            </p:cNvSpPr>
            <p:nvPr/>
          </p:nvSpPr>
          <p:spPr bwMode="auto">
            <a:xfrm>
              <a:off x="4080" y="2688"/>
              <a:ext cx="1508" cy="577"/>
            </a:xfrm>
            <a:prstGeom prst="rect">
              <a:avLst/>
            </a:prstGeom>
            <a:noFill/>
            <a:ln w="9525">
              <a:noFill/>
              <a:miter lim="800000"/>
              <a:headEnd/>
              <a:tailEnd/>
            </a:ln>
          </p:spPr>
          <p:txBody>
            <a:bodyPr wrap="none">
              <a:spAutoFit/>
            </a:bodyPr>
            <a:lstStyle/>
            <a:p>
              <a:r>
                <a:rPr lang="en-US" sz="1800"/>
                <a:t>Design a face shield</a:t>
              </a:r>
            </a:p>
            <a:p>
              <a:r>
                <a:rPr lang="en-US" sz="1800"/>
                <a:t>to protect and provide</a:t>
              </a:r>
            </a:p>
            <a:p>
              <a:r>
                <a:rPr lang="en-US" sz="1800"/>
                <a:t>clear vision.</a:t>
              </a:r>
            </a:p>
          </p:txBody>
        </p:sp>
      </p:grpSp>
      <p:pic>
        <p:nvPicPr>
          <p:cNvPr id="412686" name="Picture 14">
            <a:hlinkClick r:id="" action="ppaction://media"/>
          </p:cNvPr>
          <p:cNvPicPr>
            <a:picLocks noRot="1" noChangeAspect="1" noChangeArrowheads="1"/>
          </p:cNvPicPr>
          <p:nvPr>
            <a:wavAudioFile r:embed="rId1" name="MSj03884010000[1].wav"/>
          </p:nvPr>
        </p:nvPicPr>
        <p:blipFill>
          <a:blip r:embed="rId6" cstate="print"/>
          <a:srcRect/>
          <a:stretch>
            <a:fillRect/>
          </a:stretch>
        </p:blipFill>
        <p:spPr bwMode="auto">
          <a:xfrm>
            <a:off x="152400" y="5791200"/>
            <a:ext cx="304800" cy="304800"/>
          </a:xfrm>
          <a:prstGeom prst="rect">
            <a:avLst/>
          </a:prstGeom>
          <a:noFill/>
          <a:ln w="9525">
            <a:noFill/>
            <a:miter lim="800000"/>
            <a:headEnd/>
            <a:tailEnd/>
          </a:ln>
        </p:spPr>
      </p:pic>
      <p:sp>
        <p:nvSpPr>
          <p:cNvPr id="98313" name="AutoShape 16">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98314" name="Picture 20" descr="APOLLO II  MOON LANDING BY  BUZZ ALDRIN, JR.  7/20/69&#10;">
            <a:hlinkClick r:id="rId8" action="ppaction://hlinksldjump" tooltip="APOLLO II  MOON LANDING BY  BUZZ ALDRIN, JR.  7/20/69"/>
          </p:cNvPr>
          <p:cNvPicPr>
            <a:picLocks noChangeAspect="1" noChangeArrowheads="1"/>
          </p:cNvPicPr>
          <p:nvPr/>
        </p:nvPicPr>
        <p:blipFill>
          <a:blip r:embed="rId9" cstate="print"/>
          <a:srcRect/>
          <a:stretch>
            <a:fillRect/>
          </a:stretch>
        </p:blipFill>
        <p:spPr bwMode="auto">
          <a:xfrm>
            <a:off x="6048375" y="1646238"/>
            <a:ext cx="2009775" cy="2038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268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12678"/>
                                        </p:tgtEl>
                                        <p:attrNameLst>
                                          <p:attrName>style.visibility</p:attrName>
                                        </p:attrNameLst>
                                      </p:cBhvr>
                                      <p:to>
                                        <p:strVal val="visible"/>
                                      </p:to>
                                    </p:set>
                                    <p:animEffect transition="in" filter="dissolve">
                                      <p:cBhvr>
                                        <p:cTn id="11" dur="1000"/>
                                        <p:tgtEl>
                                          <p:spTgt spid="412678"/>
                                        </p:tgtEl>
                                      </p:cBhvr>
                                    </p:animEffect>
                                  </p:childTnLst>
                                </p:cTn>
                              </p:par>
                            </p:childTnLst>
                          </p:cTn>
                        </p:par>
                        <p:par>
                          <p:cTn id="12" fill="hold">
                            <p:stCondLst>
                              <p:cond delay="1000"/>
                            </p:stCondLst>
                            <p:childTnLst>
                              <p:par>
                                <p:cTn id="13" presetID="9"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41267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2679"/>
                                        </p:tgtEl>
                                        <p:attrNameLst>
                                          <p:attrName>style.visibility</p:attrName>
                                        </p:attrNameLst>
                                      </p:cBhvr>
                                      <p:to>
                                        <p:strVal val="visible"/>
                                      </p:to>
                                    </p:set>
                                    <p:animEffect transition="in" filter="fade">
                                      <p:cBhvr>
                                        <p:cTn id="24" dur="2000"/>
                                        <p:tgtEl>
                                          <p:spTgt spid="4126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Prev" delay="0">
                      <p:tgtEl>
                        <p:sldTgt/>
                      </p:tgtEl>
                    </p:cond>
                    <p:cond evt="onStopAudio" delay="0">
                      <p:tgtEl>
                        <p:sldTgt/>
                      </p:tgtEl>
                    </p:cond>
                  </p:endCondLst>
                </p:cTn>
                <p:tgtEl>
                  <p:spTgt spid="412686"/>
                </p:tgtEl>
              </p:cMediaNode>
            </p:audio>
          </p:childTnLst>
        </p:cTn>
      </p:par>
    </p:tnLst>
    <p:bldLst>
      <p:bldP spid="412678" grpId="0"/>
      <p:bldP spid="412678" grpId="1"/>
      <p:bldP spid="412679"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676400" y="609600"/>
            <a:ext cx="6781800" cy="1143000"/>
          </a:xfrm>
        </p:spPr>
        <p:txBody>
          <a:bodyPr/>
          <a:lstStyle/>
          <a:p>
            <a:pPr eaLnBrk="1" hangingPunct="1"/>
            <a:r>
              <a:rPr lang="en-US" smtClean="0">
                <a:latin typeface="Arial" charset="0"/>
              </a:rPr>
              <a:t>Fertilizers (</a:t>
            </a:r>
            <a:r>
              <a:rPr lang="en-US" smtClean="0">
                <a:solidFill>
                  <a:srgbClr val="009900"/>
                </a:solidFill>
                <a:latin typeface="Arial" charset="0"/>
              </a:rPr>
              <a:t>5</a:t>
            </a:r>
            <a:r>
              <a:rPr lang="en-US" smtClean="0">
                <a:latin typeface="Arial" charset="0"/>
              </a:rPr>
              <a:t>-</a:t>
            </a:r>
            <a:r>
              <a:rPr lang="en-US" smtClean="0">
                <a:solidFill>
                  <a:srgbClr val="FF33CC"/>
                </a:solidFill>
                <a:latin typeface="Arial" charset="0"/>
              </a:rPr>
              <a:t>15</a:t>
            </a:r>
            <a:r>
              <a:rPr lang="en-US" smtClean="0">
                <a:latin typeface="Arial" charset="0"/>
              </a:rPr>
              <a:t>-</a:t>
            </a:r>
            <a:r>
              <a:rPr lang="en-US" smtClean="0">
                <a:solidFill>
                  <a:srgbClr val="0000FF"/>
                </a:solidFill>
                <a:latin typeface="Arial" charset="0"/>
              </a:rPr>
              <a:t>10</a:t>
            </a:r>
            <a:r>
              <a:rPr lang="en-US" smtClean="0">
                <a:latin typeface="Arial" charset="0"/>
              </a:rPr>
              <a:t>)</a:t>
            </a:r>
          </a:p>
        </p:txBody>
      </p:sp>
      <p:sp>
        <p:nvSpPr>
          <p:cNvPr id="414723" name="Rectangle 3"/>
          <p:cNvSpPr>
            <a:spLocks noGrp="1" noChangeArrowheads="1"/>
          </p:cNvSpPr>
          <p:nvPr>
            <p:ph type="body" idx="1"/>
          </p:nvPr>
        </p:nvSpPr>
        <p:spPr>
          <a:xfrm>
            <a:off x="685800" y="1676400"/>
            <a:ext cx="7772400" cy="4114800"/>
          </a:xfrm>
        </p:spPr>
        <p:txBody>
          <a:bodyPr/>
          <a:lstStyle/>
          <a:p>
            <a:pPr eaLnBrk="1" hangingPunct="1">
              <a:lnSpc>
                <a:spcPct val="90000"/>
              </a:lnSpc>
              <a:buFontTx/>
              <a:buNone/>
            </a:pPr>
            <a:r>
              <a:rPr lang="en-US" sz="2800" smtClean="0">
                <a:latin typeface="Arial" charset="0"/>
              </a:rPr>
              <a:t>Nitrogen (</a:t>
            </a:r>
            <a:r>
              <a:rPr lang="en-US" sz="2800" smtClean="0">
                <a:solidFill>
                  <a:srgbClr val="009900"/>
                </a:solidFill>
                <a:latin typeface="Arial" charset="0"/>
              </a:rPr>
              <a:t>N</a:t>
            </a:r>
            <a:r>
              <a:rPr lang="en-US" sz="2800" smtClean="0">
                <a:latin typeface="Arial" charset="0"/>
              </a:rPr>
              <a:t>)</a:t>
            </a:r>
          </a:p>
          <a:p>
            <a:pPr lvl="1" eaLnBrk="1" hangingPunct="1">
              <a:lnSpc>
                <a:spcPct val="90000"/>
              </a:lnSpc>
            </a:pPr>
            <a:r>
              <a:rPr lang="en-US" sz="2400" smtClean="0">
                <a:latin typeface="Arial" charset="0"/>
              </a:rPr>
              <a:t>Promotes vegetative growth, making the plants lush and green</a:t>
            </a:r>
          </a:p>
          <a:p>
            <a:pPr lvl="1" eaLnBrk="1" hangingPunct="1">
              <a:lnSpc>
                <a:spcPct val="90000"/>
              </a:lnSpc>
            </a:pPr>
            <a:r>
              <a:rPr lang="en-US" sz="2400" smtClean="0">
                <a:latin typeface="Arial" charset="0"/>
              </a:rPr>
              <a:t>Excess nitrogen:  few blooms (flowers)</a:t>
            </a:r>
          </a:p>
          <a:p>
            <a:pPr eaLnBrk="1" hangingPunct="1">
              <a:lnSpc>
                <a:spcPct val="90000"/>
              </a:lnSpc>
              <a:buFontTx/>
              <a:buNone/>
            </a:pPr>
            <a:r>
              <a:rPr lang="en-US" sz="2800" smtClean="0">
                <a:latin typeface="Arial" charset="0"/>
              </a:rPr>
              <a:t>Phosphorous (</a:t>
            </a:r>
            <a:r>
              <a:rPr lang="en-US" sz="2800" smtClean="0">
                <a:solidFill>
                  <a:srgbClr val="FF33CC"/>
                </a:solidFill>
                <a:latin typeface="Arial" charset="0"/>
              </a:rPr>
              <a:t>P</a:t>
            </a:r>
            <a:r>
              <a:rPr lang="en-US" sz="2800" smtClean="0">
                <a:latin typeface="Arial" charset="0"/>
              </a:rPr>
              <a:t>)</a:t>
            </a:r>
          </a:p>
          <a:p>
            <a:pPr lvl="1" eaLnBrk="1" hangingPunct="1">
              <a:lnSpc>
                <a:spcPct val="90000"/>
              </a:lnSpc>
            </a:pPr>
            <a:r>
              <a:rPr lang="en-US" sz="2400" smtClean="0">
                <a:latin typeface="Arial" charset="0"/>
              </a:rPr>
              <a:t>Gives energy and vitality</a:t>
            </a:r>
          </a:p>
          <a:p>
            <a:pPr lvl="1" eaLnBrk="1" hangingPunct="1">
              <a:lnSpc>
                <a:spcPct val="90000"/>
              </a:lnSpc>
            </a:pPr>
            <a:r>
              <a:rPr lang="en-US" sz="2400" smtClean="0">
                <a:latin typeface="Arial" charset="0"/>
              </a:rPr>
              <a:t>Promotes rapid maturity and flowering</a:t>
            </a:r>
          </a:p>
          <a:p>
            <a:pPr eaLnBrk="1" hangingPunct="1">
              <a:lnSpc>
                <a:spcPct val="90000"/>
              </a:lnSpc>
              <a:buFontTx/>
              <a:buNone/>
            </a:pPr>
            <a:r>
              <a:rPr lang="en-US" sz="2800" smtClean="0">
                <a:latin typeface="Arial" charset="0"/>
              </a:rPr>
              <a:t>Potassium (</a:t>
            </a:r>
            <a:r>
              <a:rPr lang="en-US" sz="2800" smtClean="0">
                <a:solidFill>
                  <a:srgbClr val="0000FF"/>
                </a:solidFill>
                <a:latin typeface="Arial" charset="0"/>
              </a:rPr>
              <a:t>K</a:t>
            </a:r>
            <a:r>
              <a:rPr lang="en-US" sz="2800" smtClean="0">
                <a:latin typeface="Arial" charset="0"/>
              </a:rPr>
              <a:t>)</a:t>
            </a:r>
          </a:p>
          <a:p>
            <a:pPr lvl="1" eaLnBrk="1" hangingPunct="1">
              <a:lnSpc>
                <a:spcPct val="90000"/>
              </a:lnSpc>
            </a:pPr>
            <a:r>
              <a:rPr lang="en-US" sz="2400" smtClean="0">
                <a:latin typeface="Arial" charset="0"/>
              </a:rPr>
              <a:t>Promotes strong plant growth and deep roots</a:t>
            </a:r>
          </a:p>
          <a:p>
            <a:pPr lvl="1" eaLnBrk="1" hangingPunct="1">
              <a:lnSpc>
                <a:spcPct val="90000"/>
              </a:lnSpc>
            </a:pPr>
            <a:r>
              <a:rPr lang="en-US" sz="2400" smtClean="0">
                <a:latin typeface="Arial" charset="0"/>
              </a:rPr>
              <a:t>Helps plants become more disease-resistant</a:t>
            </a:r>
          </a:p>
          <a:p>
            <a:pPr lvl="1" eaLnBrk="1" hangingPunct="1">
              <a:lnSpc>
                <a:spcPct val="90000"/>
              </a:lnSpc>
            </a:pPr>
            <a:endParaRPr lang="en-US" sz="2400" smtClean="0">
              <a:latin typeface="Arial" charset="0"/>
            </a:endParaRPr>
          </a:p>
          <a:p>
            <a:pPr algn="ctr" eaLnBrk="1" hangingPunct="1">
              <a:lnSpc>
                <a:spcPct val="90000"/>
              </a:lnSpc>
              <a:buFontTx/>
              <a:buNone/>
            </a:pPr>
            <a:r>
              <a:rPr lang="en-US" sz="2800" i="1" smtClean="0">
                <a:latin typeface="Arial" charset="0"/>
              </a:rPr>
              <a:t>Fertilizers help plants produce more food.</a:t>
            </a:r>
            <a:r>
              <a:rPr lang="en-US" sz="2800" smtClean="0">
                <a:latin typeface="Arial" charset="0"/>
              </a:rPr>
              <a:t>  </a:t>
            </a:r>
          </a:p>
          <a:p>
            <a:pPr eaLnBrk="1" hangingPunct="1">
              <a:lnSpc>
                <a:spcPct val="90000"/>
              </a:lnSpc>
            </a:pPr>
            <a:endParaRPr lang="en-US" sz="2800" smtClean="0">
              <a:latin typeface="Arial" charset="0"/>
            </a:endParaRPr>
          </a:p>
        </p:txBody>
      </p:sp>
      <p:pic>
        <p:nvPicPr>
          <p:cNvPr id="414724" name="Picture 4" descr="tree"/>
          <p:cNvPicPr>
            <a:picLocks noChangeAspect="1" noChangeArrowheads="1"/>
          </p:cNvPicPr>
          <p:nvPr/>
        </p:nvPicPr>
        <p:blipFill>
          <a:blip r:embed="rId3" cstate="print"/>
          <a:srcRect/>
          <a:stretch>
            <a:fillRect/>
          </a:stretch>
        </p:blipFill>
        <p:spPr bwMode="auto">
          <a:xfrm>
            <a:off x="7696200" y="4267200"/>
            <a:ext cx="1289050" cy="1457325"/>
          </a:xfrm>
          <a:prstGeom prst="rect">
            <a:avLst/>
          </a:prstGeom>
          <a:noFill/>
          <a:ln w="9525">
            <a:noFill/>
            <a:miter lim="800000"/>
            <a:headEnd/>
            <a:tailEnd/>
          </a:ln>
        </p:spPr>
      </p:pic>
      <p:pic>
        <p:nvPicPr>
          <p:cNvPr id="414725" name="Picture 5" descr="manure"/>
          <p:cNvPicPr>
            <a:picLocks noChangeAspect="1" noChangeArrowheads="1"/>
          </p:cNvPicPr>
          <p:nvPr/>
        </p:nvPicPr>
        <p:blipFill>
          <a:blip r:embed="rId4" cstate="print"/>
          <a:srcRect l="5580" t="8360" r="5580" b="16719"/>
          <a:stretch>
            <a:fillRect/>
          </a:stretch>
        </p:blipFill>
        <p:spPr bwMode="auto">
          <a:xfrm>
            <a:off x="7086600" y="2819400"/>
            <a:ext cx="1219200" cy="687388"/>
          </a:xfrm>
          <a:prstGeom prst="rect">
            <a:avLst/>
          </a:prstGeom>
          <a:noFill/>
          <a:ln w="9525">
            <a:noFill/>
            <a:miter lim="800000"/>
            <a:headEnd/>
            <a:tailEnd/>
          </a:ln>
        </p:spPr>
      </p:pic>
      <p:pic>
        <p:nvPicPr>
          <p:cNvPr id="99334" name="Picture 6" descr="fertilizer"/>
          <p:cNvPicPr>
            <a:picLocks noChangeAspect="1" noChangeArrowheads="1"/>
          </p:cNvPicPr>
          <p:nvPr/>
        </p:nvPicPr>
        <p:blipFill>
          <a:blip r:embed="rId5" cstate="print"/>
          <a:srcRect/>
          <a:stretch>
            <a:fillRect/>
          </a:stretch>
        </p:blipFill>
        <p:spPr bwMode="auto">
          <a:xfrm>
            <a:off x="304800" y="0"/>
            <a:ext cx="1450975" cy="1703388"/>
          </a:xfrm>
          <a:prstGeom prst="rect">
            <a:avLst/>
          </a:prstGeom>
          <a:noFill/>
          <a:ln w="9525">
            <a:noFill/>
            <a:miter lim="800000"/>
            <a:headEnd/>
            <a:tailEnd/>
          </a:ln>
        </p:spPr>
      </p:pic>
      <p:sp>
        <p:nvSpPr>
          <p:cNvPr id="99335" name="AutoShape 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dissolve">
                                      <p:cBhvr>
                                        <p:cTn id="7" dur="500"/>
                                        <p:tgtEl>
                                          <p:spTgt spid="414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4723">
                                            <p:txEl>
                                              <p:pRg st="3" end="3"/>
                                            </p:txEl>
                                          </p:spTgt>
                                        </p:tgtEl>
                                        <p:attrNameLst>
                                          <p:attrName>style.visibility</p:attrName>
                                        </p:attrNameLst>
                                      </p:cBhvr>
                                      <p:to>
                                        <p:strVal val="visible"/>
                                      </p:to>
                                    </p:set>
                                    <p:animEffect transition="in" filter="dissolve">
                                      <p:cBhvr>
                                        <p:cTn id="12" dur="500"/>
                                        <p:tgtEl>
                                          <p:spTgt spid="41472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4723">
                                            <p:txEl>
                                              <p:pRg st="6" end="6"/>
                                            </p:txEl>
                                          </p:spTgt>
                                        </p:tgtEl>
                                        <p:attrNameLst>
                                          <p:attrName>style.visibility</p:attrName>
                                        </p:attrNameLst>
                                      </p:cBhvr>
                                      <p:to>
                                        <p:strVal val="visible"/>
                                      </p:to>
                                    </p:set>
                                    <p:animEffect transition="in" filter="dissolve">
                                      <p:cBhvr>
                                        <p:cTn id="17" dur="500"/>
                                        <p:tgtEl>
                                          <p:spTgt spid="41472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414723">
                                            <p:txEl>
                                              <p:pRg st="1" end="1"/>
                                            </p:txEl>
                                          </p:spTgt>
                                        </p:tgtEl>
                                        <p:attrNameLst>
                                          <p:attrName>style.visibility</p:attrName>
                                        </p:attrNameLst>
                                      </p:cBhvr>
                                      <p:to>
                                        <p:strVal val="visible"/>
                                      </p:to>
                                    </p:set>
                                    <p:anim calcmode="lin" valueType="num">
                                      <p:cBhvr>
                                        <p:cTn id="22" dur="500" fill="hold"/>
                                        <p:tgtEl>
                                          <p:spTgt spid="4147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4147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4147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414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14723">
                                            <p:txEl>
                                              <p:pRg st="2" end="2"/>
                                            </p:txEl>
                                          </p:spTgt>
                                        </p:tgtEl>
                                        <p:attrNameLst>
                                          <p:attrName>style.visibility</p:attrName>
                                        </p:attrNameLst>
                                      </p:cBhvr>
                                      <p:to>
                                        <p:strVal val="visible"/>
                                      </p:to>
                                    </p:set>
                                    <p:anim calcmode="lin" valueType="num">
                                      <p:cBhvr>
                                        <p:cTn id="30" dur="500" fill="hold"/>
                                        <p:tgtEl>
                                          <p:spTgt spid="4147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4147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4147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414723">
                                            <p:txEl>
                                              <p:pRg st="2" end="2"/>
                                            </p:txEl>
                                          </p:spTgt>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6" presetClass="entr" presetSubtype="0" fill="hold" nodeType="afterEffect">
                                  <p:stCondLst>
                                    <p:cond delay="0"/>
                                  </p:stCondLst>
                                  <p:childTnLst>
                                    <p:set>
                                      <p:cBhvr>
                                        <p:cTn id="36" dur="1" fill="hold">
                                          <p:stCondLst>
                                            <p:cond delay="0"/>
                                          </p:stCondLst>
                                        </p:cTn>
                                        <p:tgtEl>
                                          <p:spTgt spid="414725"/>
                                        </p:tgtEl>
                                        <p:attrNameLst>
                                          <p:attrName>style.visibility</p:attrName>
                                        </p:attrNameLst>
                                      </p:cBhvr>
                                      <p:to>
                                        <p:strVal val="visible"/>
                                      </p:to>
                                    </p:set>
                                    <p:animEffect transition="in" filter="wipe(down)">
                                      <p:cBhvr>
                                        <p:cTn id="37" dur="580">
                                          <p:stCondLst>
                                            <p:cond delay="0"/>
                                          </p:stCondLst>
                                        </p:cTn>
                                        <p:tgtEl>
                                          <p:spTgt spid="414725"/>
                                        </p:tgtEl>
                                      </p:cBhvr>
                                    </p:animEffect>
                                    <p:anim calcmode="lin" valueType="num">
                                      <p:cBhvr>
                                        <p:cTn id="38" dur="1822" tmFilter="0,0; 0.14,0.36; 0.43,0.73; 0.71,0.91; 1.0,1.0">
                                          <p:stCondLst>
                                            <p:cond delay="0"/>
                                          </p:stCondLst>
                                        </p:cTn>
                                        <p:tgtEl>
                                          <p:spTgt spid="41472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1472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1472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1472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14725"/>
                                        </p:tgtEl>
                                        <p:attrNameLst>
                                          <p:attrName>ppt_y</p:attrName>
                                        </p:attrNameLst>
                                      </p:cBhvr>
                                      <p:tavLst>
                                        <p:tav tm="0" fmla="#ppt_y-sin(pi*$)/81">
                                          <p:val>
                                            <p:fltVal val="0"/>
                                          </p:val>
                                        </p:tav>
                                        <p:tav tm="100000">
                                          <p:val>
                                            <p:fltVal val="1"/>
                                          </p:val>
                                        </p:tav>
                                      </p:tavLst>
                                    </p:anim>
                                    <p:animScale>
                                      <p:cBhvr>
                                        <p:cTn id="43" dur="26">
                                          <p:stCondLst>
                                            <p:cond delay="650"/>
                                          </p:stCondLst>
                                        </p:cTn>
                                        <p:tgtEl>
                                          <p:spTgt spid="414725"/>
                                        </p:tgtEl>
                                      </p:cBhvr>
                                      <p:to x="100000" y="60000"/>
                                    </p:animScale>
                                    <p:animScale>
                                      <p:cBhvr>
                                        <p:cTn id="44" dur="166" decel="50000">
                                          <p:stCondLst>
                                            <p:cond delay="676"/>
                                          </p:stCondLst>
                                        </p:cTn>
                                        <p:tgtEl>
                                          <p:spTgt spid="414725"/>
                                        </p:tgtEl>
                                      </p:cBhvr>
                                      <p:to x="100000" y="100000"/>
                                    </p:animScale>
                                    <p:animScale>
                                      <p:cBhvr>
                                        <p:cTn id="45" dur="26">
                                          <p:stCondLst>
                                            <p:cond delay="1312"/>
                                          </p:stCondLst>
                                        </p:cTn>
                                        <p:tgtEl>
                                          <p:spTgt spid="414725"/>
                                        </p:tgtEl>
                                      </p:cBhvr>
                                      <p:to x="100000" y="80000"/>
                                    </p:animScale>
                                    <p:animScale>
                                      <p:cBhvr>
                                        <p:cTn id="46" dur="166" decel="50000">
                                          <p:stCondLst>
                                            <p:cond delay="1338"/>
                                          </p:stCondLst>
                                        </p:cTn>
                                        <p:tgtEl>
                                          <p:spTgt spid="414725"/>
                                        </p:tgtEl>
                                      </p:cBhvr>
                                      <p:to x="100000" y="100000"/>
                                    </p:animScale>
                                    <p:animScale>
                                      <p:cBhvr>
                                        <p:cTn id="47" dur="26">
                                          <p:stCondLst>
                                            <p:cond delay="1642"/>
                                          </p:stCondLst>
                                        </p:cTn>
                                        <p:tgtEl>
                                          <p:spTgt spid="414725"/>
                                        </p:tgtEl>
                                      </p:cBhvr>
                                      <p:to x="100000" y="90000"/>
                                    </p:animScale>
                                    <p:animScale>
                                      <p:cBhvr>
                                        <p:cTn id="48" dur="166" decel="50000">
                                          <p:stCondLst>
                                            <p:cond delay="1668"/>
                                          </p:stCondLst>
                                        </p:cTn>
                                        <p:tgtEl>
                                          <p:spTgt spid="414725"/>
                                        </p:tgtEl>
                                      </p:cBhvr>
                                      <p:to x="100000" y="100000"/>
                                    </p:animScale>
                                    <p:animScale>
                                      <p:cBhvr>
                                        <p:cTn id="49" dur="26">
                                          <p:stCondLst>
                                            <p:cond delay="1808"/>
                                          </p:stCondLst>
                                        </p:cTn>
                                        <p:tgtEl>
                                          <p:spTgt spid="414725"/>
                                        </p:tgtEl>
                                      </p:cBhvr>
                                      <p:to x="100000" y="95000"/>
                                    </p:animScale>
                                    <p:animScale>
                                      <p:cBhvr>
                                        <p:cTn id="50" dur="166" decel="50000">
                                          <p:stCondLst>
                                            <p:cond delay="1834"/>
                                          </p:stCondLst>
                                        </p:cTn>
                                        <p:tgtEl>
                                          <p:spTgt spid="41472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nodeType="clickEffect">
                                  <p:stCondLst>
                                    <p:cond delay="0"/>
                                  </p:stCondLst>
                                  <p:childTnLst>
                                    <p:set>
                                      <p:cBhvr>
                                        <p:cTn id="54" dur="1" fill="hold">
                                          <p:stCondLst>
                                            <p:cond delay="0"/>
                                          </p:stCondLst>
                                        </p:cTn>
                                        <p:tgtEl>
                                          <p:spTgt spid="414723">
                                            <p:txEl>
                                              <p:pRg st="4" end="4"/>
                                            </p:txEl>
                                          </p:spTgt>
                                        </p:tgtEl>
                                        <p:attrNameLst>
                                          <p:attrName>style.visibility</p:attrName>
                                        </p:attrNameLst>
                                      </p:cBhvr>
                                      <p:to>
                                        <p:strVal val="visible"/>
                                      </p:to>
                                    </p:set>
                                    <p:anim calcmode="lin" valueType="num">
                                      <p:cBhvr>
                                        <p:cTn id="55" dur="500" fill="hold"/>
                                        <p:tgtEl>
                                          <p:spTgt spid="414723">
                                            <p:txEl>
                                              <p:pRg st="4" end="4"/>
                                            </p:txEl>
                                          </p:spTgt>
                                        </p:tgtEl>
                                        <p:attrNameLst>
                                          <p:attrName>ppt_w</p:attrName>
                                        </p:attrNameLst>
                                      </p:cBhvr>
                                      <p:tavLst>
                                        <p:tav tm="0">
                                          <p:val>
                                            <p:fltVal val="0"/>
                                          </p:val>
                                        </p:tav>
                                        <p:tav tm="100000">
                                          <p:val>
                                            <p:strVal val="#ppt_w"/>
                                          </p:val>
                                        </p:tav>
                                      </p:tavLst>
                                    </p:anim>
                                    <p:anim calcmode="lin" valueType="num">
                                      <p:cBhvr>
                                        <p:cTn id="56" dur="500" fill="hold"/>
                                        <p:tgtEl>
                                          <p:spTgt spid="4147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nodeType="clickEffect">
                                  <p:stCondLst>
                                    <p:cond delay="0"/>
                                  </p:stCondLst>
                                  <p:childTnLst>
                                    <p:set>
                                      <p:cBhvr>
                                        <p:cTn id="60" dur="1" fill="hold">
                                          <p:stCondLst>
                                            <p:cond delay="0"/>
                                          </p:stCondLst>
                                        </p:cTn>
                                        <p:tgtEl>
                                          <p:spTgt spid="414723">
                                            <p:txEl>
                                              <p:pRg st="5" end="5"/>
                                            </p:txEl>
                                          </p:spTgt>
                                        </p:tgtEl>
                                        <p:attrNameLst>
                                          <p:attrName>style.visibility</p:attrName>
                                        </p:attrNameLst>
                                      </p:cBhvr>
                                      <p:to>
                                        <p:strVal val="visible"/>
                                      </p:to>
                                    </p:set>
                                    <p:anim calcmode="lin" valueType="num">
                                      <p:cBhvr>
                                        <p:cTn id="61" dur="500" fill="hold"/>
                                        <p:tgtEl>
                                          <p:spTgt spid="414723">
                                            <p:txEl>
                                              <p:pRg st="5" end="5"/>
                                            </p:txEl>
                                          </p:spTgt>
                                        </p:tgtEl>
                                        <p:attrNameLst>
                                          <p:attrName>ppt_w</p:attrName>
                                        </p:attrNameLst>
                                      </p:cBhvr>
                                      <p:tavLst>
                                        <p:tav tm="0">
                                          <p:val>
                                            <p:fltVal val="0"/>
                                          </p:val>
                                        </p:tav>
                                        <p:tav tm="100000">
                                          <p:val>
                                            <p:strVal val="#ppt_w"/>
                                          </p:val>
                                        </p:tav>
                                      </p:tavLst>
                                    </p:anim>
                                    <p:anim calcmode="lin" valueType="num">
                                      <p:cBhvr>
                                        <p:cTn id="62" dur="500" fill="hold"/>
                                        <p:tgtEl>
                                          <p:spTgt spid="41472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14723">
                                            <p:txEl>
                                              <p:pRg st="7" end="7"/>
                                            </p:txEl>
                                          </p:spTgt>
                                        </p:tgtEl>
                                        <p:attrNameLst>
                                          <p:attrName>style.visibility</p:attrName>
                                        </p:attrNameLst>
                                      </p:cBhvr>
                                      <p:to>
                                        <p:strVal val="visible"/>
                                      </p:to>
                                    </p:set>
                                    <p:animEffect transition="in" filter="fade">
                                      <p:cBhvr>
                                        <p:cTn id="67" dur="1000"/>
                                        <p:tgtEl>
                                          <p:spTgt spid="414723">
                                            <p:txEl>
                                              <p:pRg st="7" end="7"/>
                                            </p:txEl>
                                          </p:spTgt>
                                        </p:tgtEl>
                                      </p:cBhvr>
                                    </p:animEffect>
                                    <p:anim calcmode="lin" valueType="num">
                                      <p:cBhvr>
                                        <p:cTn id="68" dur="1000" fill="hold"/>
                                        <p:tgtEl>
                                          <p:spTgt spid="414723">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41472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414723">
                                            <p:txEl>
                                              <p:pRg st="8" end="8"/>
                                            </p:txEl>
                                          </p:spTgt>
                                        </p:tgtEl>
                                        <p:attrNameLst>
                                          <p:attrName>style.visibility</p:attrName>
                                        </p:attrNameLst>
                                      </p:cBhvr>
                                      <p:to>
                                        <p:strVal val="visible"/>
                                      </p:to>
                                    </p:set>
                                    <p:anim calcmode="lin" valueType="num">
                                      <p:cBhvr>
                                        <p:cTn id="74" dur="500" fill="hold"/>
                                        <p:tgtEl>
                                          <p:spTgt spid="414723">
                                            <p:txEl>
                                              <p:pRg st="8" end="8"/>
                                            </p:txEl>
                                          </p:spTgt>
                                        </p:tgtEl>
                                        <p:attrNameLst>
                                          <p:attrName>ppt_w</p:attrName>
                                        </p:attrNameLst>
                                      </p:cBhvr>
                                      <p:tavLst>
                                        <p:tav tm="0">
                                          <p:val>
                                            <p:fltVal val="0"/>
                                          </p:val>
                                        </p:tav>
                                        <p:tav tm="100000">
                                          <p:val>
                                            <p:strVal val="#ppt_w"/>
                                          </p:val>
                                        </p:tav>
                                      </p:tavLst>
                                    </p:anim>
                                    <p:anim calcmode="lin" valueType="num">
                                      <p:cBhvr>
                                        <p:cTn id="75" dur="500" fill="hold"/>
                                        <p:tgtEl>
                                          <p:spTgt spid="414723">
                                            <p:txEl>
                                              <p:pRg st="8" end="8"/>
                                            </p:txEl>
                                          </p:spTgt>
                                        </p:tgtEl>
                                        <p:attrNameLst>
                                          <p:attrName>ppt_h</p:attrName>
                                        </p:attrNameLst>
                                      </p:cBhvr>
                                      <p:tavLst>
                                        <p:tav tm="0">
                                          <p:val>
                                            <p:fltVal val="0"/>
                                          </p:val>
                                        </p:tav>
                                        <p:tav tm="100000">
                                          <p:val>
                                            <p:strVal val="#ppt_h"/>
                                          </p:val>
                                        </p:tav>
                                      </p:tavLst>
                                    </p:anim>
                                  </p:childTnLst>
                                </p:cTn>
                              </p:par>
                            </p:childTnLst>
                          </p:cTn>
                        </p:par>
                        <p:par>
                          <p:cTn id="76" fill="hold">
                            <p:stCondLst>
                              <p:cond delay="500"/>
                            </p:stCondLst>
                            <p:childTnLst>
                              <p:par>
                                <p:cTn id="77" presetID="23" presetClass="entr" presetSubtype="16" fill="hold" nodeType="afterEffect">
                                  <p:stCondLst>
                                    <p:cond delay="0"/>
                                  </p:stCondLst>
                                  <p:childTnLst>
                                    <p:set>
                                      <p:cBhvr>
                                        <p:cTn id="78" dur="1" fill="hold">
                                          <p:stCondLst>
                                            <p:cond delay="0"/>
                                          </p:stCondLst>
                                        </p:cTn>
                                        <p:tgtEl>
                                          <p:spTgt spid="414724"/>
                                        </p:tgtEl>
                                        <p:attrNameLst>
                                          <p:attrName>style.visibility</p:attrName>
                                        </p:attrNameLst>
                                      </p:cBhvr>
                                      <p:to>
                                        <p:strVal val="visible"/>
                                      </p:to>
                                    </p:set>
                                    <p:anim calcmode="lin" valueType="num">
                                      <p:cBhvr>
                                        <p:cTn id="79" dur="500" fill="hold"/>
                                        <p:tgtEl>
                                          <p:spTgt spid="414724"/>
                                        </p:tgtEl>
                                        <p:attrNameLst>
                                          <p:attrName>ppt_w</p:attrName>
                                        </p:attrNameLst>
                                      </p:cBhvr>
                                      <p:tavLst>
                                        <p:tav tm="0">
                                          <p:val>
                                            <p:fltVal val="0"/>
                                          </p:val>
                                        </p:tav>
                                        <p:tav tm="100000">
                                          <p:val>
                                            <p:strVal val="#ppt_w"/>
                                          </p:val>
                                        </p:tav>
                                      </p:tavLst>
                                    </p:anim>
                                    <p:anim calcmode="lin" valueType="num">
                                      <p:cBhvr>
                                        <p:cTn id="80" dur="500" fill="hold"/>
                                        <p:tgtEl>
                                          <p:spTgt spid="414724"/>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nodeType="clickEffect">
                                  <p:stCondLst>
                                    <p:cond delay="0"/>
                                  </p:stCondLst>
                                  <p:childTnLst>
                                    <p:set>
                                      <p:cBhvr>
                                        <p:cTn id="84" dur="1" fill="hold">
                                          <p:stCondLst>
                                            <p:cond delay="0"/>
                                          </p:stCondLst>
                                        </p:cTn>
                                        <p:tgtEl>
                                          <p:spTgt spid="414723">
                                            <p:txEl>
                                              <p:pRg st="10" end="10"/>
                                            </p:txEl>
                                          </p:spTgt>
                                        </p:tgtEl>
                                        <p:attrNameLst>
                                          <p:attrName>style.visibility</p:attrName>
                                        </p:attrNameLst>
                                      </p:cBhvr>
                                      <p:to>
                                        <p:strVal val="visible"/>
                                      </p:to>
                                    </p:set>
                                    <p:animEffect transition="in" filter="checkerboard(across)">
                                      <p:cBhvr>
                                        <p:cTn id="85" dur="500"/>
                                        <p:tgtEl>
                                          <p:spTgt spid="4147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3" grpId="0" build="p" autoUpdateAnimBg="0" advAuto="300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6108" name="Picture 44" descr="Image:Saccharin-3D-balls.png">
            <a:hlinkClick r:id="rId3"/>
          </p:cNvPr>
          <p:cNvPicPr>
            <a:picLocks noChangeAspect="1" noChangeArrowheads="1"/>
          </p:cNvPicPr>
          <p:nvPr/>
        </p:nvPicPr>
        <p:blipFill>
          <a:blip r:embed="rId4" cstate="print"/>
          <a:srcRect/>
          <a:stretch>
            <a:fillRect/>
          </a:stretch>
        </p:blipFill>
        <p:spPr bwMode="auto">
          <a:xfrm rot="297118">
            <a:off x="954088" y="3360738"/>
            <a:ext cx="2490787" cy="2168525"/>
          </a:xfrm>
          <a:prstGeom prst="rect">
            <a:avLst/>
          </a:prstGeom>
          <a:noFill/>
          <a:ln w="9525">
            <a:noFill/>
            <a:miter lim="800000"/>
            <a:headEnd/>
            <a:tailEnd/>
          </a:ln>
        </p:spPr>
      </p:pic>
      <p:sp>
        <p:nvSpPr>
          <p:cNvPr id="100355" name="AutoShape 13"/>
          <p:cNvSpPr>
            <a:spLocks noChangeArrowheads="1"/>
          </p:cNvSpPr>
          <p:nvPr/>
        </p:nvSpPr>
        <p:spPr bwMode="auto">
          <a:xfrm>
            <a:off x="6630988" y="1200150"/>
            <a:ext cx="763587" cy="725488"/>
          </a:xfrm>
          <a:prstGeom prst="pentagon">
            <a:avLst/>
          </a:prstGeom>
          <a:noFill/>
          <a:ln w="22225">
            <a:solidFill>
              <a:schemeClr val="tx1"/>
            </a:solidFill>
            <a:miter lim="800000"/>
            <a:headEnd/>
            <a:tailEnd/>
          </a:ln>
        </p:spPr>
        <p:txBody>
          <a:bodyPr wrap="none" anchor="ctr"/>
          <a:lstStyle/>
          <a:p>
            <a:endParaRPr lang="en-US"/>
          </a:p>
        </p:txBody>
      </p:sp>
      <p:sp>
        <p:nvSpPr>
          <p:cNvPr id="100356" name="AutoShape 12"/>
          <p:cNvSpPr>
            <a:spLocks noChangeArrowheads="1"/>
          </p:cNvSpPr>
          <p:nvPr/>
        </p:nvSpPr>
        <p:spPr bwMode="auto">
          <a:xfrm rot="-5400000">
            <a:off x="4956969" y="1262856"/>
            <a:ext cx="936625" cy="811213"/>
          </a:xfrm>
          <a:prstGeom prst="hexagon">
            <a:avLst>
              <a:gd name="adj" fmla="val 28865"/>
              <a:gd name="vf" fmla="val 115470"/>
            </a:avLst>
          </a:prstGeom>
          <a:noFill/>
          <a:ln w="22225">
            <a:solidFill>
              <a:schemeClr val="tx1"/>
            </a:solidFill>
            <a:miter lim="800000"/>
            <a:headEnd/>
            <a:tailEnd/>
          </a:ln>
        </p:spPr>
        <p:txBody>
          <a:bodyPr wrap="none" anchor="ctr"/>
          <a:lstStyle/>
          <a:p>
            <a:endParaRPr lang="en-US"/>
          </a:p>
        </p:txBody>
      </p:sp>
      <p:sp>
        <p:nvSpPr>
          <p:cNvPr id="100357" name="Rectangle 26"/>
          <p:cNvSpPr>
            <a:spLocks noChangeArrowheads="1"/>
          </p:cNvSpPr>
          <p:nvPr/>
        </p:nvSpPr>
        <p:spPr bwMode="auto">
          <a:xfrm>
            <a:off x="5356225" y="1100138"/>
            <a:ext cx="150813" cy="231775"/>
          </a:xfrm>
          <a:prstGeom prst="rect">
            <a:avLst/>
          </a:prstGeom>
          <a:solidFill>
            <a:schemeClr val="bg1"/>
          </a:solidFill>
          <a:ln w="9525">
            <a:noFill/>
            <a:miter lim="800000"/>
            <a:headEnd/>
            <a:tailEnd/>
          </a:ln>
        </p:spPr>
        <p:txBody>
          <a:bodyPr wrap="none" anchor="ctr"/>
          <a:lstStyle/>
          <a:p>
            <a:endParaRPr lang="en-US"/>
          </a:p>
        </p:txBody>
      </p:sp>
      <p:sp>
        <p:nvSpPr>
          <p:cNvPr id="100358" name="Rectangle 25"/>
          <p:cNvSpPr>
            <a:spLocks noChangeArrowheads="1"/>
          </p:cNvSpPr>
          <p:nvPr/>
        </p:nvSpPr>
        <p:spPr bwMode="auto">
          <a:xfrm>
            <a:off x="6948488" y="1109663"/>
            <a:ext cx="146050" cy="231775"/>
          </a:xfrm>
          <a:prstGeom prst="rect">
            <a:avLst/>
          </a:prstGeom>
          <a:solidFill>
            <a:schemeClr val="bg1"/>
          </a:solidFill>
          <a:ln w="9525">
            <a:noFill/>
            <a:miter lim="800000"/>
            <a:headEnd/>
            <a:tailEnd/>
          </a:ln>
        </p:spPr>
        <p:txBody>
          <a:bodyPr wrap="none" anchor="ctr"/>
          <a:lstStyle/>
          <a:p>
            <a:endParaRPr lang="en-US"/>
          </a:p>
        </p:txBody>
      </p:sp>
      <p:pic>
        <p:nvPicPr>
          <p:cNvPr id="1496067" name="Picture 3" descr="Saccharin-2D-skeletal%20copy"/>
          <p:cNvPicPr>
            <a:picLocks noChangeAspect="1" noChangeArrowheads="1"/>
          </p:cNvPicPr>
          <p:nvPr/>
        </p:nvPicPr>
        <p:blipFill>
          <a:blip r:embed="rId5" cstate="print"/>
          <a:srcRect/>
          <a:stretch>
            <a:fillRect/>
          </a:stretch>
        </p:blipFill>
        <p:spPr bwMode="auto">
          <a:xfrm>
            <a:off x="1376363" y="3527425"/>
            <a:ext cx="1989137" cy="2020888"/>
          </a:xfrm>
          <a:prstGeom prst="rect">
            <a:avLst/>
          </a:prstGeom>
          <a:noFill/>
          <a:ln w="9525">
            <a:noFill/>
            <a:miter lim="800000"/>
            <a:headEnd/>
            <a:tailEnd/>
          </a:ln>
        </p:spPr>
      </p:pic>
      <p:sp>
        <p:nvSpPr>
          <p:cNvPr id="100360" name="Rectangle 4"/>
          <p:cNvSpPr>
            <a:spLocks noChangeArrowheads="1"/>
          </p:cNvSpPr>
          <p:nvPr/>
        </p:nvSpPr>
        <p:spPr bwMode="auto">
          <a:xfrm>
            <a:off x="887413" y="5297488"/>
            <a:ext cx="7343775" cy="1160462"/>
          </a:xfrm>
          <a:prstGeom prst="rect">
            <a:avLst/>
          </a:prstGeom>
          <a:noFill/>
          <a:ln w="9525">
            <a:noFill/>
            <a:miter lim="800000"/>
            <a:headEnd/>
            <a:tailEnd/>
          </a:ln>
        </p:spPr>
        <p:txBody>
          <a:bodyPr wrap="none" anchor="ctr">
            <a:spAutoFit/>
          </a:bodyPr>
          <a:lstStyle/>
          <a:p>
            <a:r>
              <a:rPr lang="en-US" sz="1800" b="1"/>
              <a:t>saccharin </a:t>
            </a:r>
            <a:r>
              <a:rPr lang="en-US" sz="1800"/>
              <a:t/>
            </a:r>
            <a:br>
              <a:rPr lang="en-US" sz="1800"/>
            </a:br>
            <a:r>
              <a:rPr lang="en-US" sz="1600"/>
              <a:t>A compound, C</a:t>
            </a:r>
            <a:r>
              <a:rPr lang="en-US" sz="1600" baseline="-25000"/>
              <a:t>7</a:t>
            </a:r>
            <a:r>
              <a:rPr lang="en-US" sz="1600"/>
              <a:t>H</a:t>
            </a:r>
            <a:r>
              <a:rPr lang="en-US" sz="1600" baseline="-25000"/>
              <a:t>5</a:t>
            </a:r>
            <a:r>
              <a:rPr lang="en-US" sz="1600"/>
              <a:t>NO</a:t>
            </a:r>
            <a:r>
              <a:rPr lang="en-US" sz="1600" baseline="-25000"/>
              <a:t>3</a:t>
            </a:r>
            <a:r>
              <a:rPr lang="en-US" sz="1600"/>
              <a:t>S, that is several hundred times sweeter than can sugar </a:t>
            </a:r>
          </a:p>
          <a:p>
            <a:r>
              <a:rPr lang="en-US" sz="1600"/>
              <a:t>and is used as a calorie-free sweetener.</a:t>
            </a:r>
            <a:r>
              <a:rPr lang="en-US" sz="1800"/>
              <a:t> </a:t>
            </a:r>
            <a:br>
              <a:rPr lang="en-US" sz="1800"/>
            </a:br>
            <a:endParaRPr lang="en-US" sz="1800"/>
          </a:p>
        </p:txBody>
      </p:sp>
      <p:sp>
        <p:nvSpPr>
          <p:cNvPr id="100361" name="Text Box 8"/>
          <p:cNvSpPr txBox="1">
            <a:spLocks noChangeArrowheads="1"/>
          </p:cNvSpPr>
          <p:nvPr/>
        </p:nvSpPr>
        <p:spPr bwMode="auto">
          <a:xfrm>
            <a:off x="3902075" y="658813"/>
            <a:ext cx="4533900" cy="366712"/>
          </a:xfrm>
          <a:prstGeom prst="rect">
            <a:avLst/>
          </a:prstGeom>
          <a:noFill/>
          <a:ln w="9525">
            <a:noFill/>
            <a:miter lim="800000"/>
            <a:headEnd/>
            <a:tailEnd/>
          </a:ln>
        </p:spPr>
        <p:txBody>
          <a:bodyPr wrap="none">
            <a:spAutoFit/>
          </a:bodyPr>
          <a:lstStyle/>
          <a:p>
            <a:r>
              <a:rPr lang="en-US" sz="1600"/>
              <a:t>Table Sugar  =  </a:t>
            </a:r>
            <a:r>
              <a:rPr lang="en-US" sz="1800" b="1"/>
              <a:t>sucrose</a:t>
            </a:r>
            <a:r>
              <a:rPr lang="en-US" sz="1600"/>
              <a:t>  (glucose  +  fructose)</a:t>
            </a:r>
          </a:p>
        </p:txBody>
      </p:sp>
      <p:sp>
        <p:nvSpPr>
          <p:cNvPr id="100362" name="Text Box 9"/>
          <p:cNvSpPr txBox="1">
            <a:spLocks noChangeArrowheads="1"/>
          </p:cNvSpPr>
          <p:nvPr/>
        </p:nvSpPr>
        <p:spPr bwMode="auto">
          <a:xfrm>
            <a:off x="3865563" y="2566988"/>
            <a:ext cx="3336925" cy="336550"/>
          </a:xfrm>
          <a:prstGeom prst="rect">
            <a:avLst/>
          </a:prstGeom>
          <a:noFill/>
          <a:ln w="9525">
            <a:noFill/>
            <a:miter lim="800000"/>
            <a:headEnd/>
            <a:tailEnd/>
          </a:ln>
        </p:spPr>
        <p:txBody>
          <a:bodyPr wrap="none">
            <a:spAutoFit/>
          </a:bodyPr>
          <a:lstStyle/>
          <a:p>
            <a:r>
              <a:rPr lang="en-US" sz="1600" i="1"/>
              <a:t>Formula:  </a:t>
            </a:r>
            <a:r>
              <a:rPr lang="en-US" sz="1600"/>
              <a:t>  C</a:t>
            </a:r>
            <a:r>
              <a:rPr lang="en-US" sz="1600" baseline="-25000"/>
              <a:t>12</a:t>
            </a:r>
            <a:r>
              <a:rPr lang="en-US" sz="1600"/>
              <a:t>H</a:t>
            </a:r>
            <a:r>
              <a:rPr lang="en-US" sz="1600" baseline="-25000"/>
              <a:t>22</a:t>
            </a:r>
            <a:r>
              <a:rPr lang="en-US" sz="1600"/>
              <a:t>O</a:t>
            </a:r>
            <a:r>
              <a:rPr lang="en-US" sz="1600" baseline="-25000"/>
              <a:t>11</a:t>
            </a:r>
            <a:r>
              <a:rPr lang="en-US" sz="1600"/>
              <a:t>  [C</a:t>
            </a:r>
            <a:r>
              <a:rPr lang="en-US" sz="1600" baseline="-25000"/>
              <a:t>12</a:t>
            </a:r>
            <a:r>
              <a:rPr lang="en-US" sz="1600"/>
              <a:t>(H</a:t>
            </a:r>
            <a:r>
              <a:rPr lang="en-US" sz="1600" baseline="-25000"/>
              <a:t>2</a:t>
            </a:r>
            <a:r>
              <a:rPr lang="en-US" sz="1600"/>
              <a:t>O)</a:t>
            </a:r>
            <a:r>
              <a:rPr lang="en-US" sz="1600" baseline="-25000"/>
              <a:t>11</a:t>
            </a:r>
            <a:r>
              <a:rPr lang="en-US" sz="1600"/>
              <a:t>]</a:t>
            </a:r>
            <a:endParaRPr lang="en-US" sz="1600" i="1"/>
          </a:p>
        </p:txBody>
      </p:sp>
      <p:sp>
        <p:nvSpPr>
          <p:cNvPr id="100363" name="Text Box 10"/>
          <p:cNvSpPr txBox="1">
            <a:spLocks noChangeArrowheads="1"/>
          </p:cNvSpPr>
          <p:nvPr/>
        </p:nvSpPr>
        <p:spPr bwMode="auto">
          <a:xfrm>
            <a:off x="3722688" y="3111500"/>
            <a:ext cx="4973637" cy="703263"/>
          </a:xfrm>
          <a:prstGeom prst="rect">
            <a:avLst/>
          </a:prstGeom>
          <a:noFill/>
          <a:ln w="9525">
            <a:noFill/>
            <a:miter lim="800000"/>
            <a:headEnd/>
            <a:tailEnd/>
          </a:ln>
        </p:spPr>
        <p:txBody>
          <a:bodyPr wrap="none">
            <a:spAutoFit/>
          </a:bodyPr>
          <a:lstStyle/>
          <a:p>
            <a:r>
              <a:rPr lang="en-US" sz="1600" i="1"/>
              <a:t>Dehydration of Sucrose: </a:t>
            </a:r>
            <a:r>
              <a:rPr lang="en-US" sz="800" i="1"/>
              <a:t> </a:t>
            </a:r>
          </a:p>
          <a:p>
            <a:endParaRPr lang="en-US" sz="800"/>
          </a:p>
          <a:p>
            <a:r>
              <a:rPr lang="en-US" sz="1600"/>
              <a:t>C</a:t>
            </a:r>
            <a:r>
              <a:rPr lang="en-US" sz="1600" baseline="-25000"/>
              <a:t>12</a:t>
            </a:r>
            <a:r>
              <a:rPr lang="en-US" sz="1600"/>
              <a:t>H</a:t>
            </a:r>
            <a:r>
              <a:rPr lang="en-US" sz="1600" baseline="-25000"/>
              <a:t>22</a:t>
            </a:r>
            <a:r>
              <a:rPr lang="en-US" sz="1600"/>
              <a:t>O</a:t>
            </a:r>
            <a:r>
              <a:rPr lang="en-US" sz="1600" baseline="-25000"/>
              <a:t>11</a:t>
            </a:r>
            <a:r>
              <a:rPr lang="en-US" sz="1600"/>
              <a:t>  +  11 H</a:t>
            </a:r>
            <a:r>
              <a:rPr lang="en-US" sz="1600" baseline="-25000"/>
              <a:t>2</a:t>
            </a:r>
            <a:r>
              <a:rPr lang="en-US" sz="1600"/>
              <a:t>SO</a:t>
            </a:r>
            <a:r>
              <a:rPr lang="en-US" sz="1600" baseline="-25000"/>
              <a:t>4</a:t>
            </a:r>
            <a:r>
              <a:rPr lang="en-US" sz="1600"/>
              <a:t>          12 C  +  11 H</a:t>
            </a:r>
            <a:r>
              <a:rPr lang="en-US" sz="1600" baseline="-25000"/>
              <a:t>2</a:t>
            </a:r>
            <a:r>
              <a:rPr lang="en-US" sz="1600"/>
              <a:t>SO</a:t>
            </a:r>
            <a:r>
              <a:rPr lang="en-US" sz="1600" baseline="-25000"/>
              <a:t>4</a:t>
            </a:r>
            <a:r>
              <a:rPr lang="en-US" sz="1600" b="1" baseline="30000"/>
              <a:t>.</a:t>
            </a:r>
            <a:r>
              <a:rPr lang="en-US" sz="1600"/>
              <a:t>H</a:t>
            </a:r>
            <a:r>
              <a:rPr lang="en-US" sz="1600" baseline="-25000"/>
              <a:t>2</a:t>
            </a:r>
            <a:r>
              <a:rPr lang="en-US" sz="1600"/>
              <a:t>O</a:t>
            </a:r>
            <a:endParaRPr lang="en-US" sz="1600" i="1"/>
          </a:p>
        </p:txBody>
      </p:sp>
      <p:sp>
        <p:nvSpPr>
          <p:cNvPr id="100364" name="Line 11"/>
          <p:cNvSpPr>
            <a:spLocks noChangeShapeType="1"/>
          </p:cNvSpPr>
          <p:nvPr/>
        </p:nvSpPr>
        <p:spPr bwMode="auto">
          <a:xfrm>
            <a:off x="6049963" y="3643313"/>
            <a:ext cx="415925" cy="0"/>
          </a:xfrm>
          <a:prstGeom prst="line">
            <a:avLst/>
          </a:prstGeom>
          <a:noFill/>
          <a:ln w="12700">
            <a:solidFill>
              <a:schemeClr val="tx1"/>
            </a:solidFill>
            <a:miter lim="800000"/>
            <a:headEnd/>
            <a:tailEnd type="triangle" w="med" len="med"/>
          </a:ln>
        </p:spPr>
        <p:txBody>
          <a:bodyPr wrap="none"/>
          <a:lstStyle/>
          <a:p>
            <a:endParaRPr lang="en-US"/>
          </a:p>
        </p:txBody>
      </p:sp>
      <p:sp>
        <p:nvSpPr>
          <p:cNvPr id="100365" name="Text Box 14"/>
          <p:cNvSpPr txBox="1">
            <a:spLocks noChangeArrowheads="1"/>
          </p:cNvSpPr>
          <p:nvPr/>
        </p:nvSpPr>
        <p:spPr bwMode="auto">
          <a:xfrm>
            <a:off x="4156075" y="1111250"/>
            <a:ext cx="771525" cy="304800"/>
          </a:xfrm>
          <a:prstGeom prst="rect">
            <a:avLst/>
          </a:prstGeom>
          <a:noFill/>
          <a:ln w="9525">
            <a:noFill/>
            <a:miter lim="800000"/>
            <a:headEnd/>
            <a:tailEnd/>
          </a:ln>
        </p:spPr>
        <p:txBody>
          <a:bodyPr wrap="none">
            <a:spAutoFit/>
          </a:bodyPr>
          <a:lstStyle/>
          <a:p>
            <a:r>
              <a:rPr lang="en-US" sz="1400" b="1"/>
              <a:t>HOCH</a:t>
            </a:r>
            <a:r>
              <a:rPr lang="en-US" sz="1400" b="1" baseline="-25000"/>
              <a:t>2</a:t>
            </a:r>
          </a:p>
        </p:txBody>
      </p:sp>
      <p:sp>
        <p:nvSpPr>
          <p:cNvPr id="100366" name="Text Box 15"/>
          <p:cNvSpPr txBox="1">
            <a:spLocks noChangeArrowheads="1"/>
          </p:cNvSpPr>
          <p:nvPr/>
        </p:nvSpPr>
        <p:spPr bwMode="auto">
          <a:xfrm>
            <a:off x="6005513" y="1089025"/>
            <a:ext cx="771525" cy="304800"/>
          </a:xfrm>
          <a:prstGeom prst="rect">
            <a:avLst/>
          </a:prstGeom>
          <a:noFill/>
          <a:ln w="9525">
            <a:noFill/>
            <a:miter lim="800000"/>
            <a:headEnd/>
            <a:tailEnd/>
          </a:ln>
        </p:spPr>
        <p:txBody>
          <a:bodyPr wrap="none">
            <a:spAutoFit/>
          </a:bodyPr>
          <a:lstStyle/>
          <a:p>
            <a:r>
              <a:rPr lang="en-US" sz="1400" b="1"/>
              <a:t>HOCH</a:t>
            </a:r>
            <a:r>
              <a:rPr lang="en-US" sz="1400" b="1" baseline="-25000"/>
              <a:t>2</a:t>
            </a:r>
          </a:p>
        </p:txBody>
      </p:sp>
      <p:sp>
        <p:nvSpPr>
          <p:cNvPr id="100367" name="Text Box 16"/>
          <p:cNvSpPr txBox="1">
            <a:spLocks noChangeArrowheads="1"/>
          </p:cNvSpPr>
          <p:nvPr/>
        </p:nvSpPr>
        <p:spPr bwMode="auto">
          <a:xfrm>
            <a:off x="4562475" y="1935163"/>
            <a:ext cx="450850" cy="304800"/>
          </a:xfrm>
          <a:prstGeom prst="rect">
            <a:avLst/>
          </a:prstGeom>
          <a:noFill/>
          <a:ln w="9525">
            <a:noFill/>
            <a:miter lim="800000"/>
            <a:headEnd/>
            <a:tailEnd/>
          </a:ln>
        </p:spPr>
        <p:txBody>
          <a:bodyPr wrap="none">
            <a:spAutoFit/>
          </a:bodyPr>
          <a:lstStyle/>
          <a:p>
            <a:r>
              <a:rPr lang="en-US" sz="1400" b="1"/>
              <a:t>HO</a:t>
            </a:r>
            <a:endParaRPr lang="en-US" sz="1400" b="1" baseline="-25000"/>
          </a:p>
        </p:txBody>
      </p:sp>
      <p:sp>
        <p:nvSpPr>
          <p:cNvPr id="100368" name="Text Box 17"/>
          <p:cNvSpPr txBox="1">
            <a:spLocks noChangeArrowheads="1"/>
          </p:cNvSpPr>
          <p:nvPr/>
        </p:nvSpPr>
        <p:spPr bwMode="auto">
          <a:xfrm>
            <a:off x="5267325" y="2251075"/>
            <a:ext cx="450850" cy="304800"/>
          </a:xfrm>
          <a:prstGeom prst="rect">
            <a:avLst/>
          </a:prstGeom>
          <a:noFill/>
          <a:ln w="9525">
            <a:noFill/>
            <a:miter lim="800000"/>
            <a:headEnd/>
            <a:tailEnd/>
          </a:ln>
        </p:spPr>
        <p:txBody>
          <a:bodyPr wrap="none">
            <a:spAutoFit/>
          </a:bodyPr>
          <a:lstStyle/>
          <a:p>
            <a:r>
              <a:rPr lang="en-US" sz="1400" b="1"/>
              <a:t>OH</a:t>
            </a:r>
            <a:endParaRPr lang="en-US" sz="1400" b="1" baseline="-25000"/>
          </a:p>
        </p:txBody>
      </p:sp>
      <p:sp>
        <p:nvSpPr>
          <p:cNvPr id="100369" name="Text Box 18"/>
          <p:cNvSpPr txBox="1">
            <a:spLocks noChangeArrowheads="1"/>
          </p:cNvSpPr>
          <p:nvPr/>
        </p:nvSpPr>
        <p:spPr bwMode="auto">
          <a:xfrm>
            <a:off x="5872163" y="1905000"/>
            <a:ext cx="450850" cy="304800"/>
          </a:xfrm>
          <a:prstGeom prst="rect">
            <a:avLst/>
          </a:prstGeom>
          <a:noFill/>
          <a:ln w="9525">
            <a:noFill/>
            <a:miter lim="800000"/>
            <a:headEnd/>
            <a:tailEnd/>
          </a:ln>
        </p:spPr>
        <p:txBody>
          <a:bodyPr wrap="none">
            <a:spAutoFit/>
          </a:bodyPr>
          <a:lstStyle/>
          <a:p>
            <a:r>
              <a:rPr lang="en-US" sz="1400" b="1"/>
              <a:t>OH</a:t>
            </a:r>
            <a:endParaRPr lang="en-US" sz="1400" b="1" baseline="-25000"/>
          </a:p>
        </p:txBody>
      </p:sp>
      <p:sp>
        <p:nvSpPr>
          <p:cNvPr id="100370" name="Text Box 19"/>
          <p:cNvSpPr txBox="1">
            <a:spLocks noChangeArrowheads="1"/>
          </p:cNvSpPr>
          <p:nvPr/>
        </p:nvSpPr>
        <p:spPr bwMode="auto">
          <a:xfrm>
            <a:off x="7318375" y="1985963"/>
            <a:ext cx="450850" cy="304800"/>
          </a:xfrm>
          <a:prstGeom prst="rect">
            <a:avLst/>
          </a:prstGeom>
          <a:noFill/>
          <a:ln w="9525">
            <a:noFill/>
            <a:miter lim="800000"/>
            <a:headEnd/>
            <a:tailEnd/>
          </a:ln>
        </p:spPr>
        <p:txBody>
          <a:bodyPr wrap="none">
            <a:spAutoFit/>
          </a:bodyPr>
          <a:lstStyle/>
          <a:p>
            <a:r>
              <a:rPr lang="en-US" sz="1400" b="1"/>
              <a:t>OH</a:t>
            </a:r>
            <a:endParaRPr lang="en-US" sz="1400" b="1" baseline="-25000"/>
          </a:p>
        </p:txBody>
      </p:sp>
      <p:sp>
        <p:nvSpPr>
          <p:cNvPr id="100371" name="Text Box 20"/>
          <p:cNvSpPr txBox="1">
            <a:spLocks noChangeArrowheads="1"/>
          </p:cNvSpPr>
          <p:nvPr/>
        </p:nvSpPr>
        <p:spPr bwMode="auto">
          <a:xfrm>
            <a:off x="6253163" y="2005013"/>
            <a:ext cx="450850" cy="304800"/>
          </a:xfrm>
          <a:prstGeom prst="rect">
            <a:avLst/>
          </a:prstGeom>
          <a:noFill/>
          <a:ln w="9525">
            <a:noFill/>
            <a:miter lim="800000"/>
            <a:headEnd/>
            <a:tailEnd/>
          </a:ln>
        </p:spPr>
        <p:txBody>
          <a:bodyPr wrap="none">
            <a:spAutoFit/>
          </a:bodyPr>
          <a:lstStyle/>
          <a:p>
            <a:r>
              <a:rPr lang="en-US" sz="1400" b="1"/>
              <a:t>HO</a:t>
            </a:r>
            <a:endParaRPr lang="en-US" sz="1400" b="1" baseline="-25000"/>
          </a:p>
        </p:txBody>
      </p:sp>
      <p:sp>
        <p:nvSpPr>
          <p:cNvPr id="100372" name="Text Box 21"/>
          <p:cNvSpPr txBox="1">
            <a:spLocks noChangeArrowheads="1"/>
          </p:cNvSpPr>
          <p:nvPr/>
        </p:nvSpPr>
        <p:spPr bwMode="auto">
          <a:xfrm>
            <a:off x="5270500" y="1084263"/>
            <a:ext cx="322263" cy="304800"/>
          </a:xfrm>
          <a:prstGeom prst="rect">
            <a:avLst/>
          </a:prstGeom>
          <a:noFill/>
          <a:ln w="9525">
            <a:noFill/>
            <a:miter lim="800000"/>
            <a:headEnd/>
            <a:tailEnd/>
          </a:ln>
        </p:spPr>
        <p:txBody>
          <a:bodyPr wrap="none">
            <a:spAutoFit/>
          </a:bodyPr>
          <a:lstStyle/>
          <a:p>
            <a:r>
              <a:rPr lang="en-US" sz="1400" b="1"/>
              <a:t>O</a:t>
            </a:r>
            <a:endParaRPr lang="en-US" sz="1400" b="1" baseline="-25000"/>
          </a:p>
        </p:txBody>
      </p:sp>
      <p:sp>
        <p:nvSpPr>
          <p:cNvPr id="100373" name="Text Box 22"/>
          <p:cNvSpPr txBox="1">
            <a:spLocks noChangeArrowheads="1"/>
          </p:cNvSpPr>
          <p:nvPr/>
        </p:nvSpPr>
        <p:spPr bwMode="auto">
          <a:xfrm>
            <a:off x="6081713" y="1327150"/>
            <a:ext cx="322262" cy="304800"/>
          </a:xfrm>
          <a:prstGeom prst="rect">
            <a:avLst/>
          </a:prstGeom>
          <a:noFill/>
          <a:ln w="9525">
            <a:noFill/>
            <a:miter lim="800000"/>
            <a:headEnd/>
            <a:tailEnd/>
          </a:ln>
        </p:spPr>
        <p:txBody>
          <a:bodyPr wrap="none">
            <a:spAutoFit/>
          </a:bodyPr>
          <a:lstStyle/>
          <a:p>
            <a:r>
              <a:rPr lang="en-US" sz="1400" b="1"/>
              <a:t>O</a:t>
            </a:r>
            <a:endParaRPr lang="en-US" sz="1400" b="1" baseline="-25000"/>
          </a:p>
        </p:txBody>
      </p:sp>
      <p:sp>
        <p:nvSpPr>
          <p:cNvPr id="100374" name="Text Box 23"/>
          <p:cNvSpPr txBox="1">
            <a:spLocks noChangeArrowheads="1"/>
          </p:cNvSpPr>
          <p:nvPr/>
        </p:nvSpPr>
        <p:spPr bwMode="auto">
          <a:xfrm>
            <a:off x="6856413" y="1079500"/>
            <a:ext cx="322262" cy="304800"/>
          </a:xfrm>
          <a:prstGeom prst="rect">
            <a:avLst/>
          </a:prstGeom>
          <a:noFill/>
          <a:ln w="9525">
            <a:noFill/>
            <a:miter lim="800000"/>
            <a:headEnd/>
            <a:tailEnd/>
          </a:ln>
        </p:spPr>
        <p:txBody>
          <a:bodyPr wrap="none">
            <a:spAutoFit/>
          </a:bodyPr>
          <a:lstStyle/>
          <a:p>
            <a:r>
              <a:rPr lang="en-US" sz="1400" b="1"/>
              <a:t>O</a:t>
            </a:r>
            <a:endParaRPr lang="en-US" sz="1400" b="1" baseline="-25000"/>
          </a:p>
        </p:txBody>
      </p:sp>
      <p:sp>
        <p:nvSpPr>
          <p:cNvPr id="100375" name="Text Box 24"/>
          <p:cNvSpPr txBox="1">
            <a:spLocks noChangeArrowheads="1"/>
          </p:cNvSpPr>
          <p:nvPr/>
        </p:nvSpPr>
        <p:spPr bwMode="auto">
          <a:xfrm>
            <a:off x="7656513" y="1312863"/>
            <a:ext cx="771525" cy="304800"/>
          </a:xfrm>
          <a:prstGeom prst="rect">
            <a:avLst/>
          </a:prstGeom>
          <a:noFill/>
          <a:ln w="9525">
            <a:noFill/>
            <a:miter lim="800000"/>
            <a:headEnd/>
            <a:tailEnd/>
          </a:ln>
        </p:spPr>
        <p:txBody>
          <a:bodyPr wrap="none">
            <a:spAutoFit/>
          </a:bodyPr>
          <a:lstStyle/>
          <a:p>
            <a:r>
              <a:rPr lang="en-US" sz="1400" b="1"/>
              <a:t>CH</a:t>
            </a:r>
            <a:r>
              <a:rPr lang="en-US" sz="1400" b="1" baseline="-25000"/>
              <a:t>2</a:t>
            </a:r>
            <a:r>
              <a:rPr lang="en-US" sz="1400" b="1"/>
              <a:t>OH</a:t>
            </a:r>
          </a:p>
        </p:txBody>
      </p:sp>
      <p:sp>
        <p:nvSpPr>
          <p:cNvPr id="100376" name="Line 28"/>
          <p:cNvSpPr>
            <a:spLocks noChangeShapeType="1"/>
          </p:cNvSpPr>
          <p:nvPr/>
        </p:nvSpPr>
        <p:spPr bwMode="auto">
          <a:xfrm>
            <a:off x="5829300" y="1433513"/>
            <a:ext cx="328613" cy="33337"/>
          </a:xfrm>
          <a:prstGeom prst="line">
            <a:avLst/>
          </a:prstGeom>
          <a:noFill/>
          <a:ln w="22225">
            <a:solidFill>
              <a:schemeClr val="tx1"/>
            </a:solidFill>
            <a:miter lim="800000"/>
            <a:headEnd/>
            <a:tailEnd/>
          </a:ln>
        </p:spPr>
        <p:txBody>
          <a:bodyPr wrap="none"/>
          <a:lstStyle/>
          <a:p>
            <a:endParaRPr lang="en-US"/>
          </a:p>
        </p:txBody>
      </p:sp>
      <p:sp>
        <p:nvSpPr>
          <p:cNvPr id="100377" name="Line 29"/>
          <p:cNvSpPr>
            <a:spLocks noChangeShapeType="1"/>
          </p:cNvSpPr>
          <p:nvPr/>
        </p:nvSpPr>
        <p:spPr bwMode="auto">
          <a:xfrm flipH="1">
            <a:off x="6329363" y="1476375"/>
            <a:ext cx="300037" cy="0"/>
          </a:xfrm>
          <a:prstGeom prst="line">
            <a:avLst/>
          </a:prstGeom>
          <a:noFill/>
          <a:ln w="22225">
            <a:solidFill>
              <a:schemeClr val="tx1"/>
            </a:solidFill>
            <a:miter lim="800000"/>
            <a:headEnd/>
            <a:tailEnd/>
          </a:ln>
        </p:spPr>
        <p:txBody>
          <a:bodyPr wrap="none"/>
          <a:lstStyle/>
          <a:p>
            <a:endParaRPr lang="en-US"/>
          </a:p>
        </p:txBody>
      </p:sp>
      <p:sp>
        <p:nvSpPr>
          <p:cNvPr id="100378" name="Line 30"/>
          <p:cNvSpPr>
            <a:spLocks noChangeShapeType="1"/>
          </p:cNvSpPr>
          <p:nvPr/>
        </p:nvSpPr>
        <p:spPr bwMode="auto">
          <a:xfrm>
            <a:off x="5829300" y="1905000"/>
            <a:ext cx="128588" cy="96838"/>
          </a:xfrm>
          <a:prstGeom prst="line">
            <a:avLst/>
          </a:prstGeom>
          <a:noFill/>
          <a:ln w="22225">
            <a:solidFill>
              <a:schemeClr val="tx1"/>
            </a:solidFill>
            <a:miter lim="800000"/>
            <a:headEnd/>
            <a:tailEnd/>
          </a:ln>
        </p:spPr>
        <p:txBody>
          <a:bodyPr wrap="none"/>
          <a:lstStyle/>
          <a:p>
            <a:endParaRPr lang="en-US"/>
          </a:p>
        </p:txBody>
      </p:sp>
      <p:sp>
        <p:nvSpPr>
          <p:cNvPr id="100379" name="Line 31"/>
          <p:cNvSpPr>
            <a:spLocks noChangeShapeType="1"/>
          </p:cNvSpPr>
          <p:nvPr/>
        </p:nvSpPr>
        <p:spPr bwMode="auto">
          <a:xfrm flipH="1">
            <a:off x="6627813" y="1925638"/>
            <a:ext cx="149225" cy="155575"/>
          </a:xfrm>
          <a:prstGeom prst="line">
            <a:avLst/>
          </a:prstGeom>
          <a:noFill/>
          <a:ln w="22225">
            <a:solidFill>
              <a:schemeClr val="tx1"/>
            </a:solidFill>
            <a:miter lim="800000"/>
            <a:headEnd/>
            <a:tailEnd/>
          </a:ln>
        </p:spPr>
        <p:txBody>
          <a:bodyPr wrap="none"/>
          <a:lstStyle/>
          <a:p>
            <a:endParaRPr lang="en-US"/>
          </a:p>
        </p:txBody>
      </p:sp>
      <p:sp>
        <p:nvSpPr>
          <p:cNvPr id="100380" name="Line 32"/>
          <p:cNvSpPr>
            <a:spLocks noChangeShapeType="1"/>
          </p:cNvSpPr>
          <p:nvPr/>
        </p:nvSpPr>
        <p:spPr bwMode="auto">
          <a:xfrm>
            <a:off x="7246938" y="1920875"/>
            <a:ext cx="158750" cy="146050"/>
          </a:xfrm>
          <a:prstGeom prst="line">
            <a:avLst/>
          </a:prstGeom>
          <a:noFill/>
          <a:ln w="22225">
            <a:solidFill>
              <a:schemeClr val="tx1"/>
            </a:solidFill>
            <a:miter lim="800000"/>
            <a:headEnd/>
            <a:tailEnd/>
          </a:ln>
        </p:spPr>
        <p:txBody>
          <a:bodyPr wrap="none"/>
          <a:lstStyle/>
          <a:p>
            <a:endParaRPr lang="en-US"/>
          </a:p>
        </p:txBody>
      </p:sp>
      <p:sp>
        <p:nvSpPr>
          <p:cNvPr id="100381" name="Line 33"/>
          <p:cNvSpPr>
            <a:spLocks noChangeShapeType="1"/>
          </p:cNvSpPr>
          <p:nvPr/>
        </p:nvSpPr>
        <p:spPr bwMode="auto">
          <a:xfrm flipH="1">
            <a:off x="4913313" y="1905000"/>
            <a:ext cx="101600" cy="109538"/>
          </a:xfrm>
          <a:prstGeom prst="line">
            <a:avLst/>
          </a:prstGeom>
          <a:noFill/>
          <a:ln w="22225">
            <a:solidFill>
              <a:schemeClr val="tx1"/>
            </a:solidFill>
            <a:miter lim="800000"/>
            <a:headEnd/>
            <a:tailEnd/>
          </a:ln>
        </p:spPr>
        <p:txBody>
          <a:bodyPr wrap="none"/>
          <a:lstStyle/>
          <a:p>
            <a:endParaRPr lang="en-US"/>
          </a:p>
        </p:txBody>
      </p:sp>
      <p:sp>
        <p:nvSpPr>
          <p:cNvPr id="100382" name="Line 34"/>
          <p:cNvSpPr>
            <a:spLocks noChangeShapeType="1"/>
          </p:cNvSpPr>
          <p:nvPr/>
        </p:nvSpPr>
        <p:spPr bwMode="auto">
          <a:xfrm flipH="1" flipV="1">
            <a:off x="4852988" y="1350963"/>
            <a:ext cx="165100" cy="82550"/>
          </a:xfrm>
          <a:prstGeom prst="line">
            <a:avLst/>
          </a:prstGeom>
          <a:noFill/>
          <a:ln w="22225">
            <a:solidFill>
              <a:schemeClr val="tx1"/>
            </a:solidFill>
            <a:miter lim="800000"/>
            <a:headEnd/>
            <a:tailEnd/>
          </a:ln>
        </p:spPr>
        <p:txBody>
          <a:bodyPr wrap="none"/>
          <a:lstStyle/>
          <a:p>
            <a:endParaRPr lang="en-US"/>
          </a:p>
        </p:txBody>
      </p:sp>
      <p:sp>
        <p:nvSpPr>
          <p:cNvPr id="100383" name="Line 35"/>
          <p:cNvSpPr>
            <a:spLocks noChangeShapeType="1"/>
          </p:cNvSpPr>
          <p:nvPr/>
        </p:nvSpPr>
        <p:spPr bwMode="auto">
          <a:xfrm flipV="1">
            <a:off x="7399338" y="1462088"/>
            <a:ext cx="309562" cy="15875"/>
          </a:xfrm>
          <a:prstGeom prst="line">
            <a:avLst/>
          </a:prstGeom>
          <a:noFill/>
          <a:ln w="22225">
            <a:solidFill>
              <a:schemeClr val="tx1"/>
            </a:solidFill>
            <a:miter lim="800000"/>
            <a:headEnd/>
            <a:tailEnd/>
          </a:ln>
        </p:spPr>
        <p:txBody>
          <a:bodyPr wrap="none"/>
          <a:lstStyle/>
          <a:p>
            <a:endParaRPr lang="en-US"/>
          </a:p>
        </p:txBody>
      </p:sp>
      <p:sp>
        <p:nvSpPr>
          <p:cNvPr id="100384" name="Line 36"/>
          <p:cNvSpPr>
            <a:spLocks noChangeShapeType="1"/>
          </p:cNvSpPr>
          <p:nvPr/>
        </p:nvSpPr>
        <p:spPr bwMode="auto">
          <a:xfrm flipH="1" flipV="1">
            <a:off x="6470650" y="1319213"/>
            <a:ext cx="166688" cy="157162"/>
          </a:xfrm>
          <a:prstGeom prst="line">
            <a:avLst/>
          </a:prstGeom>
          <a:noFill/>
          <a:ln w="22225">
            <a:solidFill>
              <a:schemeClr val="tx1"/>
            </a:solidFill>
            <a:miter lim="800000"/>
            <a:headEnd/>
            <a:tailEnd/>
          </a:ln>
        </p:spPr>
        <p:txBody>
          <a:bodyPr wrap="none"/>
          <a:lstStyle/>
          <a:p>
            <a:endParaRPr lang="en-US"/>
          </a:p>
        </p:txBody>
      </p:sp>
      <p:sp>
        <p:nvSpPr>
          <p:cNvPr id="100385" name="Line 37"/>
          <p:cNvSpPr>
            <a:spLocks noChangeShapeType="1"/>
          </p:cNvSpPr>
          <p:nvPr/>
        </p:nvSpPr>
        <p:spPr bwMode="auto">
          <a:xfrm>
            <a:off x="5424488" y="2139950"/>
            <a:ext cx="0" cy="160338"/>
          </a:xfrm>
          <a:prstGeom prst="line">
            <a:avLst/>
          </a:prstGeom>
          <a:noFill/>
          <a:ln w="22225">
            <a:solidFill>
              <a:schemeClr val="tx1"/>
            </a:solidFill>
            <a:miter lim="800000"/>
            <a:headEnd/>
            <a:tailEnd/>
          </a:ln>
        </p:spPr>
        <p:txBody>
          <a:bodyPr wrap="none"/>
          <a:lstStyle/>
          <a:p>
            <a:endParaRPr lang="en-US"/>
          </a:p>
        </p:txBody>
      </p:sp>
      <p:pic>
        <p:nvPicPr>
          <p:cNvPr id="1496103" name="Picture 39" descr="diet coke can"/>
          <p:cNvPicPr>
            <a:picLocks noChangeAspect="1" noChangeArrowheads="1"/>
          </p:cNvPicPr>
          <p:nvPr/>
        </p:nvPicPr>
        <p:blipFill>
          <a:blip r:embed="rId6" cstate="print"/>
          <a:srcRect/>
          <a:stretch>
            <a:fillRect/>
          </a:stretch>
        </p:blipFill>
        <p:spPr bwMode="auto">
          <a:xfrm>
            <a:off x="703263" y="1179513"/>
            <a:ext cx="987425" cy="1822450"/>
          </a:xfrm>
          <a:prstGeom prst="rect">
            <a:avLst/>
          </a:prstGeom>
          <a:noFill/>
          <a:ln w="9525">
            <a:noFill/>
            <a:miter lim="800000"/>
            <a:headEnd/>
            <a:tailEnd/>
          </a:ln>
        </p:spPr>
      </p:pic>
      <p:pic>
        <p:nvPicPr>
          <p:cNvPr id="1496105" name="Picture 41" descr="coca cola can"/>
          <p:cNvPicPr>
            <a:picLocks noChangeAspect="1" noChangeArrowheads="1"/>
          </p:cNvPicPr>
          <p:nvPr/>
        </p:nvPicPr>
        <p:blipFill>
          <a:blip r:embed="rId7" cstate="print"/>
          <a:srcRect l="53719" t="3949" r="5310" b="6169"/>
          <a:stretch>
            <a:fillRect/>
          </a:stretch>
        </p:blipFill>
        <p:spPr bwMode="auto">
          <a:xfrm>
            <a:off x="2043113" y="1189038"/>
            <a:ext cx="1004887" cy="1825625"/>
          </a:xfrm>
          <a:prstGeom prst="rect">
            <a:avLst/>
          </a:prstGeom>
          <a:noFill/>
          <a:ln w="9525">
            <a:noFill/>
            <a:miter lim="800000"/>
            <a:headEnd/>
            <a:tailEnd/>
          </a:ln>
        </p:spPr>
      </p:pic>
      <p:sp>
        <p:nvSpPr>
          <p:cNvPr id="37" name="Flowchart: Magnetic Disk 36"/>
          <p:cNvSpPr/>
          <p:nvPr/>
        </p:nvSpPr>
        <p:spPr bwMode="auto">
          <a:xfrm>
            <a:off x="509588" y="763588"/>
            <a:ext cx="2874962" cy="2809875"/>
          </a:xfrm>
          <a:prstGeom prst="flowChartMagneticDisk">
            <a:avLst/>
          </a:prstGeom>
          <a:solidFill>
            <a:schemeClr val="accent5">
              <a:alpha val="34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6108"/>
                                        </p:tgtEl>
                                        <p:attrNameLst>
                                          <p:attrName>style.visibility</p:attrName>
                                        </p:attrNameLst>
                                      </p:cBhvr>
                                      <p:to>
                                        <p:strVal val="visible"/>
                                      </p:to>
                                    </p:set>
                                    <p:animEffect transition="in" filter="fade">
                                      <p:cBhvr>
                                        <p:cTn id="7" dur="2000"/>
                                        <p:tgtEl>
                                          <p:spTgt spid="1496108"/>
                                        </p:tgtEl>
                                      </p:cBhvr>
                                    </p:animEffect>
                                  </p:childTnLst>
                                </p:cTn>
                              </p:par>
                              <p:par>
                                <p:cTn id="8" presetID="9" presetClass="exit" presetSubtype="0" fill="hold" nodeType="withEffect">
                                  <p:stCondLst>
                                    <p:cond delay="0"/>
                                  </p:stCondLst>
                                  <p:childTnLst>
                                    <p:animEffect transition="out" filter="dissolve">
                                      <p:cBhvr>
                                        <p:cTn id="9" dur="500"/>
                                        <p:tgtEl>
                                          <p:spTgt spid="1496067"/>
                                        </p:tgtEl>
                                      </p:cBhvr>
                                    </p:animEffect>
                                    <p:set>
                                      <p:cBhvr>
                                        <p:cTn id="10" dur="1" fill="hold">
                                          <p:stCondLst>
                                            <p:cond delay="499"/>
                                          </p:stCondLst>
                                        </p:cTn>
                                        <p:tgtEl>
                                          <p:spTgt spid="149606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dissolv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77778E-6 4.51076E-7 L -2.77778E-6 -0.14411 " pathEditMode="relative" rAng="0" ptsTypes="AA">
                                      <p:cBhvr>
                                        <p:cTn id="19" dur="2000" fill="hold"/>
                                        <p:tgtEl>
                                          <p:spTgt spid="1496103"/>
                                        </p:tgtEl>
                                        <p:attrNameLst>
                                          <p:attrName>ppt_x</p:attrName>
                                          <p:attrName>ppt_y</p:attrName>
                                        </p:attrNameLst>
                                      </p:cBhvr>
                                      <p:rCtr x="0" y="-72"/>
                                    </p:animMotion>
                                  </p:childTnLst>
                                </p:cTn>
                              </p:par>
                              <p:par>
                                <p:cTn id="20" presetID="0" presetClass="path" presetSubtype="0" accel="50000" decel="50000" fill="hold" nodeType="withEffect">
                                  <p:stCondLst>
                                    <p:cond delay="0"/>
                                  </p:stCondLst>
                                  <p:childTnLst>
                                    <p:animMotion origin="layout" path="M 1.38889E-6 1.20518E-6 L 1.38889E-6 0.07286 " pathEditMode="relative" rAng="0" ptsTypes="AA">
                                      <p:cBhvr>
                                        <p:cTn id="21" dur="2000" fill="hold"/>
                                        <p:tgtEl>
                                          <p:spTgt spid="1496105"/>
                                        </p:tgtEl>
                                        <p:attrNameLst>
                                          <p:attrName>ppt_x</p:attrName>
                                          <p:attrName>ppt_y</p:attrName>
                                        </p:attrNameLst>
                                      </p:cBhvr>
                                      <p:rCtr x="0" y="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subTitle" idx="1"/>
          </p:nvPr>
        </p:nvSpPr>
        <p:spPr>
          <a:xfrm>
            <a:off x="990600" y="1143000"/>
            <a:ext cx="7239000" cy="1371600"/>
          </a:xfrm>
        </p:spPr>
        <p:txBody>
          <a:bodyPr/>
          <a:lstStyle/>
          <a:p>
            <a:pPr eaLnBrk="1" hangingPunct="1">
              <a:defRPr/>
            </a:pPr>
            <a:r>
              <a:rPr lang="en-US" smtClean="0">
                <a:solidFill>
                  <a:srgbClr val="0000FF"/>
                </a:solidFill>
                <a:effectLst>
                  <a:outerShdw blurRad="38100" dist="38100" dir="2700000" algn="tl">
                    <a:srgbClr val="C0C0C0"/>
                  </a:outerShdw>
                </a:effectLst>
                <a:latin typeface="Arial" charset="0"/>
              </a:rPr>
              <a:t>risk-benefit analysis</a:t>
            </a:r>
            <a:r>
              <a:rPr lang="en-US" sz="2800" smtClean="0">
                <a:latin typeface="Arial" charset="0"/>
              </a:rPr>
              <a:t> </a:t>
            </a:r>
          </a:p>
          <a:p>
            <a:pPr eaLnBrk="1" hangingPunct="1">
              <a:defRPr/>
            </a:pPr>
            <a:r>
              <a:rPr lang="en-US" smtClean="0">
                <a:latin typeface="Arial" charset="0"/>
              </a:rPr>
              <a:t>weigh pros and cons before deciding</a:t>
            </a:r>
          </a:p>
          <a:p>
            <a:pPr eaLnBrk="1" hangingPunct="1">
              <a:defRPr/>
            </a:pPr>
            <a:endParaRPr lang="en-US" smtClean="0">
              <a:latin typeface="Arial" charset="0"/>
            </a:endParaRPr>
          </a:p>
        </p:txBody>
      </p:sp>
      <p:pic>
        <p:nvPicPr>
          <p:cNvPr id="101379" name="Picture 3" descr="decision to make"/>
          <p:cNvPicPr>
            <a:picLocks noChangeAspect="1" noChangeArrowheads="1"/>
          </p:cNvPicPr>
          <p:nvPr/>
        </p:nvPicPr>
        <p:blipFill>
          <a:blip r:embed="rId3" cstate="print"/>
          <a:srcRect l="48413"/>
          <a:stretch>
            <a:fillRect/>
          </a:stretch>
        </p:blipFill>
        <p:spPr bwMode="auto">
          <a:xfrm>
            <a:off x="5892800" y="2590800"/>
            <a:ext cx="1651000" cy="2227263"/>
          </a:xfrm>
          <a:prstGeom prst="rect">
            <a:avLst/>
          </a:prstGeom>
          <a:noFill/>
          <a:ln w="9525">
            <a:noFill/>
            <a:miter lim="800000"/>
            <a:headEnd/>
            <a:tailEnd/>
          </a:ln>
        </p:spPr>
      </p:pic>
      <p:sp>
        <p:nvSpPr>
          <p:cNvPr id="540676" name="Rectangle 4"/>
          <p:cNvSpPr>
            <a:spLocks noChangeArrowheads="1"/>
          </p:cNvSpPr>
          <p:nvPr/>
        </p:nvSpPr>
        <p:spPr bwMode="auto">
          <a:xfrm>
            <a:off x="685800" y="5029200"/>
            <a:ext cx="7924800" cy="1219200"/>
          </a:xfrm>
          <a:prstGeom prst="rect">
            <a:avLst/>
          </a:prstGeom>
          <a:noFill/>
          <a:ln w="9525">
            <a:noFill/>
            <a:miter lim="800000"/>
            <a:headEnd/>
            <a:tailEnd/>
          </a:ln>
        </p:spPr>
        <p:txBody>
          <a:bodyPr/>
          <a:lstStyle/>
          <a:p>
            <a:pPr algn="ctr">
              <a:spcBef>
                <a:spcPct val="20000"/>
              </a:spcBef>
            </a:pPr>
            <a:r>
              <a:rPr lang="en-US" sz="3200"/>
              <a:t>Because there are many considerations for each case, “50/50 thinking” rarely applies.</a:t>
            </a:r>
          </a:p>
          <a:p>
            <a:pPr algn="ctr">
              <a:spcBef>
                <a:spcPct val="20000"/>
              </a:spcBef>
            </a:pPr>
            <a:endParaRPr lang="en-US" sz="3200"/>
          </a:p>
        </p:txBody>
      </p:sp>
      <p:pic>
        <p:nvPicPr>
          <p:cNvPr id="101381" name="Picture 5" descr="balance"/>
          <p:cNvPicPr>
            <a:picLocks noChangeAspect="1" noChangeArrowheads="1"/>
          </p:cNvPicPr>
          <p:nvPr/>
        </p:nvPicPr>
        <p:blipFill>
          <a:blip r:embed="rId4" cstate="print"/>
          <a:srcRect/>
          <a:stretch>
            <a:fillRect/>
          </a:stretch>
        </p:blipFill>
        <p:spPr bwMode="auto">
          <a:xfrm>
            <a:off x="1562100" y="2895600"/>
            <a:ext cx="1827213" cy="1646238"/>
          </a:xfrm>
          <a:prstGeom prst="rect">
            <a:avLst/>
          </a:prstGeom>
          <a:noFill/>
          <a:ln w="9525">
            <a:noFill/>
            <a:miter lim="800000"/>
            <a:headEnd/>
            <a:tailEnd/>
          </a:ln>
        </p:spPr>
      </p:pic>
      <p:sp>
        <p:nvSpPr>
          <p:cNvPr id="101382"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01383" name="Picture 7" descr="decision to make"/>
          <p:cNvPicPr>
            <a:picLocks noChangeAspect="1" noChangeArrowheads="1"/>
          </p:cNvPicPr>
          <p:nvPr/>
        </p:nvPicPr>
        <p:blipFill>
          <a:blip r:embed="rId3" cstate="print"/>
          <a:srcRect r="51785"/>
          <a:stretch>
            <a:fillRect/>
          </a:stretch>
        </p:blipFill>
        <p:spPr bwMode="auto">
          <a:xfrm>
            <a:off x="3771900" y="2603500"/>
            <a:ext cx="1543050" cy="2227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6"/>
                                        </p:tgtEl>
                                        <p:attrNameLst>
                                          <p:attrName>style.visibility</p:attrName>
                                        </p:attrNameLst>
                                      </p:cBhvr>
                                      <p:to>
                                        <p:strVal val="visible"/>
                                      </p:to>
                                    </p:set>
                                    <p:anim calcmode="lin" valueType="num">
                                      <p:cBhvr additive="base">
                                        <p:cTn id="7" dur="1000" fill="hold"/>
                                        <p:tgtEl>
                                          <p:spTgt spid="540676"/>
                                        </p:tgtEl>
                                        <p:attrNameLst>
                                          <p:attrName>ppt_x</p:attrName>
                                        </p:attrNameLst>
                                      </p:cBhvr>
                                      <p:tavLst>
                                        <p:tav tm="0">
                                          <p:val>
                                            <p:strVal val="#ppt_x"/>
                                          </p:val>
                                        </p:tav>
                                        <p:tav tm="100000">
                                          <p:val>
                                            <p:strVal val="#ppt_x"/>
                                          </p:val>
                                        </p:tav>
                                      </p:tavLst>
                                    </p:anim>
                                    <p:anim calcmode="lin" valueType="num">
                                      <p:cBhvr additive="base">
                                        <p:cTn id="8" dur="1000" fill="hold"/>
                                        <p:tgtEl>
                                          <p:spTgt spid="540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914400" y="685800"/>
            <a:ext cx="7162800" cy="1470025"/>
          </a:xfrm>
        </p:spPr>
        <p:txBody>
          <a:bodyPr/>
          <a:lstStyle/>
          <a:p>
            <a:pPr eaLnBrk="1" hangingPunct="1"/>
            <a:r>
              <a:rPr lang="en-US" b="1" i="1" smtClean="0">
                <a:latin typeface="Arial" charset="0"/>
              </a:rPr>
              <a:t>How does scientific knowledge advance?</a:t>
            </a:r>
          </a:p>
        </p:txBody>
      </p:sp>
      <p:sp>
        <p:nvSpPr>
          <p:cNvPr id="541699" name="Rectangle 3"/>
          <p:cNvSpPr>
            <a:spLocks noGrp="1" noChangeArrowheads="1"/>
          </p:cNvSpPr>
          <p:nvPr>
            <p:ph type="subTitle" idx="1"/>
          </p:nvPr>
        </p:nvSpPr>
        <p:spPr>
          <a:xfrm>
            <a:off x="1600200" y="2667000"/>
            <a:ext cx="4343400" cy="533400"/>
          </a:xfrm>
        </p:spPr>
        <p:txBody>
          <a:bodyPr/>
          <a:lstStyle/>
          <a:p>
            <a:pPr algn="l" eaLnBrk="1" hangingPunct="1">
              <a:lnSpc>
                <a:spcPct val="80000"/>
              </a:lnSpc>
            </a:pPr>
            <a:r>
              <a:rPr lang="en-US" smtClean="0">
                <a:latin typeface="Arial" charset="0"/>
              </a:rPr>
              <a:t>1. curiosity</a:t>
            </a:r>
          </a:p>
        </p:txBody>
      </p:sp>
      <p:pic>
        <p:nvPicPr>
          <p:cNvPr id="102404" name="Picture 4" descr="frog and dog"/>
          <p:cNvPicPr>
            <a:picLocks noChangeAspect="1" noChangeArrowheads="1"/>
          </p:cNvPicPr>
          <p:nvPr/>
        </p:nvPicPr>
        <p:blipFill>
          <a:blip r:embed="rId5" cstate="print"/>
          <a:srcRect/>
          <a:stretch>
            <a:fillRect/>
          </a:stretch>
        </p:blipFill>
        <p:spPr bwMode="auto">
          <a:xfrm>
            <a:off x="4419600" y="2438400"/>
            <a:ext cx="4191000" cy="3429000"/>
          </a:xfrm>
          <a:prstGeom prst="rect">
            <a:avLst/>
          </a:prstGeom>
          <a:noFill/>
          <a:ln w="9525">
            <a:noFill/>
            <a:miter lim="800000"/>
            <a:headEnd/>
            <a:tailEnd/>
          </a:ln>
        </p:spPr>
      </p:pic>
      <p:pic>
        <p:nvPicPr>
          <p:cNvPr id="541701" name="Picture 5">
            <a:hlinkClick r:id="" action="ppaction://media"/>
          </p:cNvPr>
          <p:cNvPicPr>
            <a:picLocks noRot="1" noChangeAspect="1" noChangeArrowheads="1"/>
          </p:cNvPicPr>
          <p:nvPr>
            <a:wavAudioFile r:embed="rId1" name="MSj03884590000[1].wav"/>
          </p:nvPr>
        </p:nvPicPr>
        <p:blipFill>
          <a:blip r:embed="rId6" cstate="print"/>
          <a:srcRect/>
          <a:stretch>
            <a:fillRect/>
          </a:stretch>
        </p:blipFill>
        <p:spPr bwMode="auto">
          <a:xfrm>
            <a:off x="76200" y="5791200"/>
            <a:ext cx="304800" cy="304800"/>
          </a:xfrm>
          <a:prstGeom prst="rect">
            <a:avLst/>
          </a:prstGeom>
          <a:noFill/>
          <a:ln w="9525">
            <a:noFill/>
            <a:miter lim="800000"/>
            <a:headEnd/>
            <a:tailEnd/>
          </a:ln>
        </p:spPr>
      </p:pic>
      <p:pic>
        <p:nvPicPr>
          <p:cNvPr id="541703" name="Picture 7">
            <a:hlinkClick r:id="" action="ppaction://media"/>
          </p:cNvPr>
          <p:cNvPicPr>
            <a:picLocks noRot="1" noChangeAspect="1" noChangeArrowheads="1"/>
          </p:cNvPicPr>
          <p:nvPr>
            <a:wavAudioFile r:embed="rId2" name="MSj03884500000[1].wav"/>
          </p:nvPr>
        </p:nvPicPr>
        <p:blipFill>
          <a:blip r:embed="rId6" cstate="print"/>
          <a:srcRect/>
          <a:stretch>
            <a:fillRect/>
          </a:stretch>
        </p:blipFill>
        <p:spPr bwMode="auto">
          <a:xfrm>
            <a:off x="76200" y="5410200"/>
            <a:ext cx="304800" cy="304800"/>
          </a:xfrm>
          <a:prstGeom prst="rect">
            <a:avLst/>
          </a:prstGeom>
          <a:noFill/>
          <a:ln w="9525">
            <a:noFill/>
            <a:miter lim="800000"/>
            <a:headEnd/>
            <a:tailEnd/>
          </a:ln>
        </p:spPr>
      </p:pic>
      <p:sp>
        <p:nvSpPr>
          <p:cNvPr id="541704" name="Rectangle 8"/>
          <p:cNvSpPr>
            <a:spLocks noChangeArrowheads="1"/>
          </p:cNvSpPr>
          <p:nvPr/>
        </p:nvSpPr>
        <p:spPr bwMode="auto">
          <a:xfrm>
            <a:off x="1600200" y="3078163"/>
            <a:ext cx="4572000" cy="579437"/>
          </a:xfrm>
          <a:prstGeom prst="rect">
            <a:avLst/>
          </a:prstGeom>
          <a:noFill/>
          <a:ln w="9525">
            <a:noFill/>
            <a:miter lim="800000"/>
            <a:headEnd/>
            <a:tailEnd/>
          </a:ln>
        </p:spPr>
        <p:txBody>
          <a:bodyPr>
            <a:spAutoFit/>
          </a:bodyPr>
          <a:lstStyle/>
          <a:p>
            <a:r>
              <a:rPr lang="en-US" sz="3200"/>
              <a:t>2. good observations</a:t>
            </a:r>
          </a:p>
        </p:txBody>
      </p:sp>
      <p:sp>
        <p:nvSpPr>
          <p:cNvPr id="541705" name="Rectangle 9"/>
          <p:cNvSpPr>
            <a:spLocks noChangeArrowheads="1"/>
          </p:cNvSpPr>
          <p:nvPr/>
        </p:nvSpPr>
        <p:spPr bwMode="auto">
          <a:xfrm>
            <a:off x="1600200" y="3611563"/>
            <a:ext cx="4572000" cy="579437"/>
          </a:xfrm>
          <a:prstGeom prst="rect">
            <a:avLst/>
          </a:prstGeom>
          <a:noFill/>
          <a:ln w="9525">
            <a:noFill/>
            <a:miter lim="800000"/>
            <a:headEnd/>
            <a:tailEnd/>
          </a:ln>
        </p:spPr>
        <p:txBody>
          <a:bodyPr>
            <a:spAutoFit/>
          </a:bodyPr>
          <a:lstStyle/>
          <a:p>
            <a:r>
              <a:rPr lang="en-US" sz="3200"/>
              <a:t>3. determination</a:t>
            </a:r>
          </a:p>
        </p:txBody>
      </p:sp>
      <p:sp>
        <p:nvSpPr>
          <p:cNvPr id="541706" name="Rectangle 10"/>
          <p:cNvSpPr>
            <a:spLocks noChangeArrowheads="1"/>
          </p:cNvSpPr>
          <p:nvPr/>
        </p:nvSpPr>
        <p:spPr bwMode="auto">
          <a:xfrm>
            <a:off x="1600200" y="4144963"/>
            <a:ext cx="4572000" cy="579437"/>
          </a:xfrm>
          <a:prstGeom prst="rect">
            <a:avLst/>
          </a:prstGeom>
          <a:noFill/>
          <a:ln w="9525">
            <a:noFill/>
            <a:miter lim="800000"/>
            <a:headEnd/>
            <a:tailEnd/>
          </a:ln>
        </p:spPr>
        <p:txBody>
          <a:bodyPr>
            <a:spAutoFit/>
          </a:bodyPr>
          <a:lstStyle/>
          <a:p>
            <a:r>
              <a:rPr lang="en-US" sz="3200"/>
              <a:t>4. persistence</a:t>
            </a:r>
          </a:p>
        </p:txBody>
      </p:sp>
      <p:sp>
        <p:nvSpPr>
          <p:cNvPr id="102410" name="AutoShape 11">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41701"/>
                                        </p:tgtEl>
                                      </p:cBhvr>
                                    </p:cmd>
                                  </p:childTnLst>
                                </p:cTn>
                              </p:par>
                            </p:childTnLst>
                          </p:cTn>
                        </p:par>
                        <p:par>
                          <p:cTn id="7" fill="hold">
                            <p:stCondLst>
                              <p:cond delay="0"/>
                            </p:stCondLst>
                            <p:childTnLst>
                              <p:par>
                                <p:cTn id="8" presetID="9" presetClass="entr" presetSubtype="0" fill="hold" nodeType="afterEffect">
                                  <p:stCondLst>
                                    <p:cond delay="1500"/>
                                  </p:stCondLst>
                                  <p:childTnLst>
                                    <p:set>
                                      <p:cBhvr>
                                        <p:cTn id="9" dur="1" fill="hold">
                                          <p:stCondLst>
                                            <p:cond delay="0"/>
                                          </p:stCondLst>
                                        </p:cTn>
                                        <p:tgtEl>
                                          <p:spTgt spid="541699">
                                            <p:txEl>
                                              <p:pRg st="0" end="0"/>
                                            </p:txEl>
                                          </p:spTgt>
                                        </p:tgtEl>
                                        <p:attrNameLst>
                                          <p:attrName>style.visibility</p:attrName>
                                        </p:attrNameLst>
                                      </p:cBhvr>
                                      <p:to>
                                        <p:strVal val="visible"/>
                                      </p:to>
                                    </p:set>
                                    <p:animEffect transition="in" filter="dissolve">
                                      <p:cBhvr>
                                        <p:cTn id="10" dur="1000"/>
                                        <p:tgtEl>
                                          <p:spTgt spid="541699">
                                            <p:txEl>
                                              <p:pRg st="0" end="0"/>
                                            </p:txEl>
                                          </p:spTgt>
                                        </p:tgtEl>
                                      </p:cBhvr>
                                    </p:animEffect>
                                  </p:childTnLst>
                                </p:cTn>
                              </p:par>
                            </p:childTnLst>
                          </p:cTn>
                        </p:par>
                        <p:par>
                          <p:cTn id="11" fill="hold">
                            <p:stCondLst>
                              <p:cond delay="2500"/>
                            </p:stCondLst>
                            <p:childTnLst>
                              <p:par>
                                <p:cTn id="12" presetID="10" presetClass="entr" presetSubtype="0" fill="hold" grpId="0" nodeType="afterEffect">
                                  <p:stCondLst>
                                    <p:cond delay="2000"/>
                                  </p:stCondLst>
                                  <p:childTnLst>
                                    <p:set>
                                      <p:cBhvr>
                                        <p:cTn id="13" dur="1" fill="hold">
                                          <p:stCondLst>
                                            <p:cond delay="0"/>
                                          </p:stCondLst>
                                        </p:cTn>
                                        <p:tgtEl>
                                          <p:spTgt spid="541704"/>
                                        </p:tgtEl>
                                        <p:attrNameLst>
                                          <p:attrName>style.visibility</p:attrName>
                                        </p:attrNameLst>
                                      </p:cBhvr>
                                      <p:to>
                                        <p:strVal val="visible"/>
                                      </p:to>
                                    </p:set>
                                    <p:animEffect transition="in" filter="fade">
                                      <p:cBhvr>
                                        <p:cTn id="14" dur="2000"/>
                                        <p:tgtEl>
                                          <p:spTgt spid="541704"/>
                                        </p:tgtEl>
                                      </p:cBhvr>
                                    </p:animEffect>
                                  </p:childTnLst>
                                </p:cTn>
                              </p:par>
                            </p:childTnLst>
                          </p:cTn>
                        </p:par>
                        <p:par>
                          <p:cTn id="15" fill="hold">
                            <p:stCondLst>
                              <p:cond delay="6500"/>
                            </p:stCondLst>
                            <p:childTnLst>
                              <p:par>
                                <p:cTn id="16" presetID="10" presetClass="entr" presetSubtype="0" fill="hold" grpId="0" nodeType="afterEffect">
                                  <p:stCondLst>
                                    <p:cond delay="2000"/>
                                  </p:stCondLst>
                                  <p:childTnLst>
                                    <p:set>
                                      <p:cBhvr>
                                        <p:cTn id="17" dur="1" fill="hold">
                                          <p:stCondLst>
                                            <p:cond delay="0"/>
                                          </p:stCondLst>
                                        </p:cTn>
                                        <p:tgtEl>
                                          <p:spTgt spid="541705"/>
                                        </p:tgtEl>
                                        <p:attrNameLst>
                                          <p:attrName>style.visibility</p:attrName>
                                        </p:attrNameLst>
                                      </p:cBhvr>
                                      <p:to>
                                        <p:strVal val="visible"/>
                                      </p:to>
                                    </p:set>
                                    <p:animEffect transition="in" filter="fade">
                                      <p:cBhvr>
                                        <p:cTn id="18" dur="2000"/>
                                        <p:tgtEl>
                                          <p:spTgt spid="541705"/>
                                        </p:tgtEl>
                                      </p:cBhvr>
                                    </p:animEffect>
                                  </p:childTnLst>
                                </p:cTn>
                              </p:par>
                            </p:childTnLst>
                          </p:cTn>
                        </p:par>
                        <p:par>
                          <p:cTn id="19" fill="hold">
                            <p:stCondLst>
                              <p:cond delay="10500"/>
                            </p:stCondLst>
                            <p:childTnLst>
                              <p:par>
                                <p:cTn id="20" presetID="10" presetClass="entr" presetSubtype="0" fill="hold" grpId="0" nodeType="afterEffect">
                                  <p:stCondLst>
                                    <p:cond delay="1500"/>
                                  </p:stCondLst>
                                  <p:childTnLst>
                                    <p:set>
                                      <p:cBhvr>
                                        <p:cTn id="21" dur="1" fill="hold">
                                          <p:stCondLst>
                                            <p:cond delay="0"/>
                                          </p:stCondLst>
                                        </p:cTn>
                                        <p:tgtEl>
                                          <p:spTgt spid="541706"/>
                                        </p:tgtEl>
                                        <p:attrNameLst>
                                          <p:attrName>style.visibility</p:attrName>
                                        </p:attrNameLst>
                                      </p:cBhvr>
                                      <p:to>
                                        <p:strVal val="visible"/>
                                      </p:to>
                                    </p:set>
                                    <p:animEffect transition="in" filter="fade">
                                      <p:cBhvr>
                                        <p:cTn id="22" dur="2000"/>
                                        <p:tgtEl>
                                          <p:spTgt spid="541706"/>
                                        </p:tgtEl>
                                      </p:cBhvr>
                                    </p:animEffect>
                                  </p:childTnLst>
                                </p:cTn>
                              </p:par>
                            </p:childTnLst>
                          </p:cTn>
                        </p:par>
                        <p:par>
                          <p:cTn id="23" fill="hold">
                            <p:stCondLst>
                              <p:cond delay="14000"/>
                            </p:stCondLst>
                            <p:childTnLst>
                              <p:par>
                                <p:cTn id="24" presetID="1" presetClass="mediacall" presetSubtype="0" fill="hold" nodeType="afterEffect">
                                  <p:stCondLst>
                                    <p:cond delay="0"/>
                                  </p:stCondLst>
                                  <p:childTnLst>
                                    <p:cmd type="call" cmd="playFrom(0.0)">
                                      <p:cBhvr>
                                        <p:cTn id="25" dur="2982" fill="hold"/>
                                        <p:tgtEl>
                                          <p:spTgt spid="5417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Prev" delay="0">
                      <p:tgtEl>
                        <p:sldTgt/>
                      </p:tgtEl>
                    </p:cond>
                    <p:cond evt="onStopAudio" delay="0">
                      <p:tgtEl>
                        <p:sldTgt/>
                      </p:tgtEl>
                    </p:cond>
                  </p:endCondLst>
                </p:cTn>
                <p:tgtEl>
                  <p:spTgt spid="541701"/>
                </p:tgtEl>
              </p:cMediaNode>
            </p:audio>
            <p:audio>
              <p:cMediaNode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541703"/>
                </p:tgtEl>
              </p:cMediaNode>
            </p:audio>
          </p:childTnLst>
        </p:cTn>
      </p:par>
    </p:tnLst>
    <p:bldLst>
      <p:bldP spid="541704" grpId="0"/>
      <p:bldP spid="541705" grpId="0"/>
      <p:bldP spid="5417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9" descr="laurel">
            <a:hlinkClick r:id="rId3" action="ppaction://hlinksldjump" tooltip="Meterology"/>
          </p:cNvPr>
          <p:cNvPicPr>
            <a:picLocks noChangeAspect="1" noChangeArrowheads="1"/>
          </p:cNvPicPr>
          <p:nvPr/>
        </p:nvPicPr>
        <p:blipFill>
          <a:blip r:embed="rId4" cstate="print"/>
          <a:srcRect/>
          <a:stretch>
            <a:fillRect/>
          </a:stretch>
        </p:blipFill>
        <p:spPr bwMode="auto">
          <a:xfrm>
            <a:off x="2971800" y="4462463"/>
            <a:ext cx="914400" cy="566737"/>
          </a:xfrm>
          <a:prstGeom prst="rect">
            <a:avLst/>
          </a:prstGeom>
          <a:noFill/>
          <a:ln w="9525">
            <a:noFill/>
            <a:miter lim="800000"/>
            <a:headEnd/>
            <a:tailEnd/>
          </a:ln>
        </p:spPr>
      </p:pic>
      <p:pic>
        <p:nvPicPr>
          <p:cNvPr id="37891" name="Picture 55" descr="compass_300dpi"/>
          <p:cNvPicPr>
            <a:picLocks noChangeAspect="1" noChangeArrowheads="1"/>
          </p:cNvPicPr>
          <p:nvPr/>
        </p:nvPicPr>
        <p:blipFill>
          <a:blip r:embed="rId5" cstate="print"/>
          <a:srcRect/>
          <a:stretch>
            <a:fillRect/>
          </a:stretch>
        </p:blipFill>
        <p:spPr bwMode="auto">
          <a:xfrm>
            <a:off x="2286000" y="5029200"/>
            <a:ext cx="612775" cy="676275"/>
          </a:xfrm>
          <a:prstGeom prst="rect">
            <a:avLst/>
          </a:prstGeom>
          <a:noFill/>
          <a:ln w="9525">
            <a:noFill/>
            <a:miter lim="800000"/>
            <a:headEnd/>
            <a:tailEnd/>
          </a:ln>
        </p:spPr>
      </p:pic>
      <p:pic>
        <p:nvPicPr>
          <p:cNvPr id="37892" name="Picture 57" descr="jupiter">
            <a:hlinkClick r:id="rId3" action="ppaction://hlinksldjump" tooltip="Astronomy"/>
          </p:cNvPr>
          <p:cNvPicPr>
            <a:picLocks noChangeAspect="1" noChangeArrowheads="1"/>
          </p:cNvPicPr>
          <p:nvPr/>
        </p:nvPicPr>
        <p:blipFill>
          <a:blip r:embed="rId6" cstate="print"/>
          <a:srcRect/>
          <a:stretch>
            <a:fillRect/>
          </a:stretch>
        </p:blipFill>
        <p:spPr bwMode="auto">
          <a:xfrm>
            <a:off x="5105400" y="3543300"/>
            <a:ext cx="914400" cy="571500"/>
          </a:xfrm>
          <a:prstGeom prst="rect">
            <a:avLst/>
          </a:prstGeom>
          <a:noFill/>
          <a:ln w="9525">
            <a:noFill/>
            <a:miter lim="800000"/>
            <a:headEnd/>
            <a:tailEnd/>
          </a:ln>
        </p:spPr>
      </p:pic>
      <p:pic>
        <p:nvPicPr>
          <p:cNvPr id="37893" name="Picture 53" descr="SKELETON">
            <a:hlinkClick r:id="rId3" action="ppaction://hlinksldjump" tooltip="Biology"/>
          </p:cNvPr>
          <p:cNvPicPr>
            <a:picLocks noChangeAspect="1" noChangeArrowheads="1"/>
          </p:cNvPicPr>
          <p:nvPr/>
        </p:nvPicPr>
        <p:blipFill>
          <a:blip r:embed="rId7" cstate="print"/>
          <a:srcRect l="22223" r="23611"/>
          <a:stretch>
            <a:fillRect/>
          </a:stretch>
        </p:blipFill>
        <p:spPr bwMode="auto">
          <a:xfrm>
            <a:off x="8102600" y="3505200"/>
            <a:ext cx="660400" cy="1524000"/>
          </a:xfrm>
          <a:prstGeom prst="rect">
            <a:avLst/>
          </a:prstGeom>
          <a:noFill/>
          <a:ln w="9525">
            <a:noFill/>
            <a:miter lim="800000"/>
            <a:headEnd/>
            <a:tailEnd/>
          </a:ln>
        </p:spPr>
      </p:pic>
      <p:pic>
        <p:nvPicPr>
          <p:cNvPr id="37894" name="Picture 49" descr="bigshuttlechron"/>
          <p:cNvPicPr>
            <a:picLocks noChangeAspect="1" noChangeArrowheads="1"/>
          </p:cNvPicPr>
          <p:nvPr/>
        </p:nvPicPr>
        <p:blipFill>
          <a:blip r:embed="rId8" cstate="print"/>
          <a:srcRect/>
          <a:stretch>
            <a:fillRect/>
          </a:stretch>
        </p:blipFill>
        <p:spPr bwMode="auto">
          <a:xfrm>
            <a:off x="5257800" y="4157663"/>
            <a:ext cx="633413" cy="795337"/>
          </a:xfrm>
          <a:prstGeom prst="rect">
            <a:avLst/>
          </a:prstGeom>
          <a:noFill/>
          <a:ln w="9525">
            <a:noFill/>
            <a:miter lim="800000"/>
            <a:headEnd/>
            <a:tailEnd/>
          </a:ln>
        </p:spPr>
      </p:pic>
      <p:pic>
        <p:nvPicPr>
          <p:cNvPr id="37895" name="Picture 51" descr="Ecology-2">
            <a:hlinkClick r:id="rId3" action="ppaction://hlinksldjump" tooltip="Ecology"/>
          </p:cNvPr>
          <p:cNvPicPr>
            <a:picLocks noChangeAspect="1" noChangeArrowheads="1"/>
          </p:cNvPicPr>
          <p:nvPr/>
        </p:nvPicPr>
        <p:blipFill>
          <a:blip r:embed="rId9" cstate="print"/>
          <a:srcRect/>
          <a:stretch>
            <a:fillRect/>
          </a:stretch>
        </p:blipFill>
        <p:spPr bwMode="auto">
          <a:xfrm>
            <a:off x="6172200" y="4495800"/>
            <a:ext cx="1028700" cy="771525"/>
          </a:xfrm>
          <a:prstGeom prst="rect">
            <a:avLst/>
          </a:prstGeom>
          <a:noFill/>
          <a:ln w="9525">
            <a:noFill/>
            <a:miter lim="800000"/>
            <a:headEnd/>
            <a:tailEnd/>
          </a:ln>
        </p:spPr>
      </p:pic>
      <p:grpSp>
        <p:nvGrpSpPr>
          <p:cNvPr id="2" name="Group 34"/>
          <p:cNvGrpSpPr>
            <a:grpSpLocks/>
          </p:cNvGrpSpPr>
          <p:nvPr/>
        </p:nvGrpSpPr>
        <p:grpSpPr bwMode="auto">
          <a:xfrm>
            <a:off x="1371600" y="762000"/>
            <a:ext cx="6097588" cy="884238"/>
            <a:chOff x="864" y="480"/>
            <a:chExt cx="3841" cy="557"/>
          </a:xfrm>
        </p:grpSpPr>
        <p:sp>
          <p:nvSpPr>
            <p:cNvPr id="37934" name="Line 30"/>
            <p:cNvSpPr>
              <a:spLocks noChangeShapeType="1"/>
            </p:cNvSpPr>
            <p:nvPr/>
          </p:nvSpPr>
          <p:spPr bwMode="auto">
            <a:xfrm>
              <a:off x="864" y="480"/>
              <a:ext cx="3840" cy="0"/>
            </a:xfrm>
            <a:prstGeom prst="line">
              <a:avLst/>
            </a:prstGeom>
            <a:noFill/>
            <a:ln w="9525">
              <a:solidFill>
                <a:schemeClr val="tx1"/>
              </a:solidFill>
              <a:miter lim="800000"/>
              <a:headEnd/>
              <a:tailEnd/>
            </a:ln>
          </p:spPr>
          <p:txBody>
            <a:bodyPr wrap="none"/>
            <a:lstStyle/>
            <a:p>
              <a:endParaRPr lang="en-US"/>
            </a:p>
          </p:txBody>
        </p:sp>
        <p:sp>
          <p:nvSpPr>
            <p:cNvPr id="37935" name="Freeform 33"/>
            <p:cNvSpPr>
              <a:spLocks/>
            </p:cNvSpPr>
            <p:nvPr/>
          </p:nvSpPr>
          <p:spPr bwMode="auto">
            <a:xfrm>
              <a:off x="2784" y="672"/>
              <a:ext cx="1" cy="362"/>
            </a:xfrm>
            <a:custGeom>
              <a:avLst/>
              <a:gdLst>
                <a:gd name="T0" fmla="*/ 0 w 1"/>
                <a:gd name="T1" fmla="*/ 0 h 362"/>
                <a:gd name="T2" fmla="*/ 0 w 1"/>
                <a:gd name="T3" fmla="*/ 362 h 362"/>
                <a:gd name="T4" fmla="*/ 0 60000 65536"/>
                <a:gd name="T5" fmla="*/ 0 60000 65536"/>
                <a:gd name="T6" fmla="*/ 0 w 1"/>
                <a:gd name="T7" fmla="*/ 0 h 362"/>
                <a:gd name="T8" fmla="*/ 1 w 1"/>
                <a:gd name="T9" fmla="*/ 362 h 362"/>
              </a:gdLst>
              <a:ahLst/>
              <a:cxnLst>
                <a:cxn ang="T4">
                  <a:pos x="T0" y="T1"/>
                </a:cxn>
                <a:cxn ang="T5">
                  <a:pos x="T2" y="T3"/>
                </a:cxn>
              </a:cxnLst>
              <a:rect l="T6" t="T7" r="T8" b="T9"/>
              <a:pathLst>
                <a:path w="1" h="362">
                  <a:moveTo>
                    <a:pt x="0" y="0"/>
                  </a:moveTo>
                  <a:lnTo>
                    <a:pt x="0" y="362"/>
                  </a:lnTo>
                </a:path>
              </a:pathLst>
            </a:custGeom>
            <a:noFill/>
            <a:ln w="9525">
              <a:solidFill>
                <a:schemeClr val="tx1"/>
              </a:solidFill>
              <a:miter lim="800000"/>
              <a:headEnd/>
              <a:tailEnd/>
            </a:ln>
          </p:spPr>
          <p:txBody>
            <a:bodyPr wrap="none"/>
            <a:lstStyle/>
            <a:p>
              <a:endParaRPr lang="en-US"/>
            </a:p>
          </p:txBody>
        </p:sp>
        <p:sp>
          <p:nvSpPr>
            <p:cNvPr id="37936" name="Freeform 32"/>
            <p:cNvSpPr>
              <a:spLocks/>
            </p:cNvSpPr>
            <p:nvPr/>
          </p:nvSpPr>
          <p:spPr bwMode="auto">
            <a:xfrm>
              <a:off x="4704" y="480"/>
              <a:ext cx="1" cy="555"/>
            </a:xfrm>
            <a:custGeom>
              <a:avLst/>
              <a:gdLst>
                <a:gd name="T0" fmla="*/ 0 w 1"/>
                <a:gd name="T1" fmla="*/ 0 h 555"/>
                <a:gd name="T2" fmla="*/ 0 w 1"/>
                <a:gd name="T3" fmla="*/ 555 h 555"/>
                <a:gd name="T4" fmla="*/ 0 60000 65536"/>
                <a:gd name="T5" fmla="*/ 0 60000 65536"/>
                <a:gd name="T6" fmla="*/ 0 w 1"/>
                <a:gd name="T7" fmla="*/ 0 h 555"/>
                <a:gd name="T8" fmla="*/ 1 w 1"/>
                <a:gd name="T9" fmla="*/ 555 h 555"/>
              </a:gdLst>
              <a:ahLst/>
              <a:cxnLst>
                <a:cxn ang="T4">
                  <a:pos x="T0" y="T1"/>
                </a:cxn>
                <a:cxn ang="T5">
                  <a:pos x="T2" y="T3"/>
                </a:cxn>
              </a:cxnLst>
              <a:rect l="T6" t="T7" r="T8" b="T9"/>
              <a:pathLst>
                <a:path w="1" h="555">
                  <a:moveTo>
                    <a:pt x="0" y="0"/>
                  </a:moveTo>
                  <a:lnTo>
                    <a:pt x="0" y="555"/>
                  </a:lnTo>
                </a:path>
              </a:pathLst>
            </a:custGeom>
            <a:noFill/>
            <a:ln w="9525">
              <a:solidFill>
                <a:schemeClr val="tx1"/>
              </a:solidFill>
              <a:miter lim="800000"/>
              <a:headEnd/>
              <a:tailEnd/>
            </a:ln>
          </p:spPr>
          <p:txBody>
            <a:bodyPr wrap="none"/>
            <a:lstStyle/>
            <a:p>
              <a:endParaRPr lang="en-US"/>
            </a:p>
          </p:txBody>
        </p:sp>
        <p:sp>
          <p:nvSpPr>
            <p:cNvPr id="37937" name="Freeform 31"/>
            <p:cNvSpPr>
              <a:spLocks/>
            </p:cNvSpPr>
            <p:nvPr/>
          </p:nvSpPr>
          <p:spPr bwMode="auto">
            <a:xfrm>
              <a:off x="864" y="480"/>
              <a:ext cx="1" cy="557"/>
            </a:xfrm>
            <a:custGeom>
              <a:avLst/>
              <a:gdLst>
                <a:gd name="T0" fmla="*/ 0 w 1"/>
                <a:gd name="T1" fmla="*/ 0 h 557"/>
                <a:gd name="T2" fmla="*/ 0 w 1"/>
                <a:gd name="T3" fmla="*/ 557 h 557"/>
                <a:gd name="T4" fmla="*/ 0 60000 65536"/>
                <a:gd name="T5" fmla="*/ 0 60000 65536"/>
                <a:gd name="T6" fmla="*/ 0 w 1"/>
                <a:gd name="T7" fmla="*/ 0 h 557"/>
                <a:gd name="T8" fmla="*/ 1 w 1"/>
                <a:gd name="T9" fmla="*/ 557 h 557"/>
              </a:gdLst>
              <a:ahLst/>
              <a:cxnLst>
                <a:cxn ang="T4">
                  <a:pos x="T0" y="T1"/>
                </a:cxn>
                <a:cxn ang="T5">
                  <a:pos x="T2" y="T3"/>
                </a:cxn>
              </a:cxnLst>
              <a:rect l="T6" t="T7" r="T8" b="T9"/>
              <a:pathLst>
                <a:path w="1" h="557">
                  <a:moveTo>
                    <a:pt x="0" y="0"/>
                  </a:moveTo>
                  <a:lnTo>
                    <a:pt x="0" y="557"/>
                  </a:lnTo>
                </a:path>
              </a:pathLst>
            </a:custGeom>
            <a:noFill/>
            <a:ln w="9525">
              <a:solidFill>
                <a:schemeClr val="tx1"/>
              </a:solidFill>
              <a:miter lim="800000"/>
              <a:headEnd/>
              <a:tailEnd/>
            </a:ln>
          </p:spPr>
          <p:txBody>
            <a:bodyPr wrap="none"/>
            <a:lstStyle/>
            <a:p>
              <a:endParaRPr lang="en-US"/>
            </a:p>
          </p:txBody>
        </p:sp>
      </p:grpSp>
      <p:grpSp>
        <p:nvGrpSpPr>
          <p:cNvPr id="3" name="Group 40"/>
          <p:cNvGrpSpPr>
            <a:grpSpLocks/>
          </p:cNvGrpSpPr>
          <p:nvPr/>
        </p:nvGrpSpPr>
        <p:grpSpPr bwMode="auto">
          <a:xfrm>
            <a:off x="7161213" y="2314575"/>
            <a:ext cx="842962" cy="2679700"/>
            <a:chOff x="4511" y="1458"/>
            <a:chExt cx="531" cy="1688"/>
          </a:xfrm>
        </p:grpSpPr>
        <p:sp>
          <p:nvSpPr>
            <p:cNvPr id="37932" name="Freeform 29"/>
            <p:cNvSpPr>
              <a:spLocks/>
            </p:cNvSpPr>
            <p:nvPr/>
          </p:nvSpPr>
          <p:spPr bwMode="auto">
            <a:xfrm>
              <a:off x="5039" y="1463"/>
              <a:ext cx="3" cy="1683"/>
            </a:xfrm>
            <a:custGeom>
              <a:avLst/>
              <a:gdLst>
                <a:gd name="T0" fmla="*/ 0 w 3"/>
                <a:gd name="T1" fmla="*/ 0 h 1683"/>
                <a:gd name="T2" fmla="*/ 3 w 3"/>
                <a:gd name="T3" fmla="*/ 1683 h 1683"/>
                <a:gd name="T4" fmla="*/ 0 60000 65536"/>
                <a:gd name="T5" fmla="*/ 0 60000 65536"/>
                <a:gd name="T6" fmla="*/ 0 w 3"/>
                <a:gd name="T7" fmla="*/ 0 h 1683"/>
                <a:gd name="T8" fmla="*/ 3 w 3"/>
                <a:gd name="T9" fmla="*/ 1683 h 1683"/>
              </a:gdLst>
              <a:ahLst/>
              <a:cxnLst>
                <a:cxn ang="T4">
                  <a:pos x="T0" y="T1"/>
                </a:cxn>
                <a:cxn ang="T5">
                  <a:pos x="T2" y="T3"/>
                </a:cxn>
              </a:cxnLst>
              <a:rect l="T6" t="T7" r="T8" b="T9"/>
              <a:pathLst>
                <a:path w="3" h="1683">
                  <a:moveTo>
                    <a:pt x="0" y="0"/>
                  </a:moveTo>
                  <a:lnTo>
                    <a:pt x="3" y="1683"/>
                  </a:lnTo>
                </a:path>
              </a:pathLst>
            </a:custGeom>
            <a:noFill/>
            <a:ln w="9525">
              <a:solidFill>
                <a:schemeClr val="tx1"/>
              </a:solidFill>
              <a:miter lim="800000"/>
              <a:headEnd/>
              <a:tailEnd/>
            </a:ln>
          </p:spPr>
          <p:txBody>
            <a:bodyPr wrap="none"/>
            <a:lstStyle/>
            <a:p>
              <a:endParaRPr lang="en-US"/>
            </a:p>
          </p:txBody>
        </p:sp>
        <p:sp>
          <p:nvSpPr>
            <p:cNvPr id="37933" name="Freeform 28"/>
            <p:cNvSpPr>
              <a:spLocks/>
            </p:cNvSpPr>
            <p:nvPr/>
          </p:nvSpPr>
          <p:spPr bwMode="auto">
            <a:xfrm>
              <a:off x="4511" y="1458"/>
              <a:ext cx="3" cy="1113"/>
            </a:xfrm>
            <a:custGeom>
              <a:avLst/>
              <a:gdLst>
                <a:gd name="T0" fmla="*/ 0 w 3"/>
                <a:gd name="T1" fmla="*/ 0 h 1113"/>
                <a:gd name="T2" fmla="*/ 3 w 3"/>
                <a:gd name="T3" fmla="*/ 1113 h 1113"/>
                <a:gd name="T4" fmla="*/ 0 60000 65536"/>
                <a:gd name="T5" fmla="*/ 0 60000 65536"/>
                <a:gd name="T6" fmla="*/ 0 w 3"/>
                <a:gd name="T7" fmla="*/ 0 h 1113"/>
                <a:gd name="T8" fmla="*/ 3 w 3"/>
                <a:gd name="T9" fmla="*/ 1113 h 1113"/>
              </a:gdLst>
              <a:ahLst/>
              <a:cxnLst>
                <a:cxn ang="T4">
                  <a:pos x="T0" y="T1"/>
                </a:cxn>
                <a:cxn ang="T5">
                  <a:pos x="T2" y="T3"/>
                </a:cxn>
              </a:cxnLst>
              <a:rect l="T6" t="T7" r="T8" b="T9"/>
              <a:pathLst>
                <a:path w="3" h="1113">
                  <a:moveTo>
                    <a:pt x="0" y="0"/>
                  </a:moveTo>
                  <a:lnTo>
                    <a:pt x="3" y="1113"/>
                  </a:lnTo>
                </a:path>
              </a:pathLst>
            </a:custGeom>
            <a:noFill/>
            <a:ln w="9525">
              <a:solidFill>
                <a:schemeClr val="tx1"/>
              </a:solidFill>
              <a:miter lim="800000"/>
              <a:headEnd/>
              <a:tailEnd/>
            </a:ln>
          </p:spPr>
          <p:txBody>
            <a:bodyPr wrap="none"/>
            <a:lstStyle/>
            <a:p>
              <a:endParaRPr lang="en-US"/>
            </a:p>
          </p:txBody>
        </p:sp>
      </p:grpSp>
      <p:grpSp>
        <p:nvGrpSpPr>
          <p:cNvPr id="4" name="Group 42"/>
          <p:cNvGrpSpPr>
            <a:grpSpLocks/>
          </p:cNvGrpSpPr>
          <p:nvPr/>
        </p:nvGrpSpPr>
        <p:grpSpPr bwMode="auto">
          <a:xfrm>
            <a:off x="4267200" y="2319338"/>
            <a:ext cx="765175" cy="2674937"/>
            <a:chOff x="2688" y="1461"/>
            <a:chExt cx="482" cy="1685"/>
          </a:xfrm>
        </p:grpSpPr>
        <p:sp>
          <p:nvSpPr>
            <p:cNvPr id="37930" name="Freeform 27"/>
            <p:cNvSpPr>
              <a:spLocks/>
            </p:cNvSpPr>
            <p:nvPr/>
          </p:nvSpPr>
          <p:spPr bwMode="auto">
            <a:xfrm>
              <a:off x="3168" y="1464"/>
              <a:ext cx="2" cy="1682"/>
            </a:xfrm>
            <a:custGeom>
              <a:avLst/>
              <a:gdLst>
                <a:gd name="T0" fmla="*/ 0 w 2"/>
                <a:gd name="T1" fmla="*/ 0 h 1682"/>
                <a:gd name="T2" fmla="*/ 2 w 2"/>
                <a:gd name="T3" fmla="*/ 1682 h 1682"/>
                <a:gd name="T4" fmla="*/ 0 60000 65536"/>
                <a:gd name="T5" fmla="*/ 0 60000 65536"/>
                <a:gd name="T6" fmla="*/ 0 w 2"/>
                <a:gd name="T7" fmla="*/ 0 h 1682"/>
                <a:gd name="T8" fmla="*/ 2 w 2"/>
                <a:gd name="T9" fmla="*/ 1682 h 1682"/>
              </a:gdLst>
              <a:ahLst/>
              <a:cxnLst>
                <a:cxn ang="T4">
                  <a:pos x="T0" y="T1"/>
                </a:cxn>
                <a:cxn ang="T5">
                  <a:pos x="T2" y="T3"/>
                </a:cxn>
              </a:cxnLst>
              <a:rect l="T6" t="T7" r="T8" b="T9"/>
              <a:pathLst>
                <a:path w="2" h="1682">
                  <a:moveTo>
                    <a:pt x="0" y="0"/>
                  </a:moveTo>
                  <a:lnTo>
                    <a:pt x="2" y="1682"/>
                  </a:lnTo>
                </a:path>
              </a:pathLst>
            </a:custGeom>
            <a:noFill/>
            <a:ln w="9525">
              <a:solidFill>
                <a:schemeClr val="tx1"/>
              </a:solidFill>
              <a:miter lim="800000"/>
              <a:headEnd/>
              <a:tailEnd/>
            </a:ln>
          </p:spPr>
          <p:txBody>
            <a:bodyPr wrap="none"/>
            <a:lstStyle/>
            <a:p>
              <a:endParaRPr lang="en-US"/>
            </a:p>
          </p:txBody>
        </p:sp>
        <p:sp>
          <p:nvSpPr>
            <p:cNvPr id="37931" name="Freeform 26"/>
            <p:cNvSpPr>
              <a:spLocks/>
            </p:cNvSpPr>
            <p:nvPr/>
          </p:nvSpPr>
          <p:spPr bwMode="auto">
            <a:xfrm>
              <a:off x="2688" y="1461"/>
              <a:ext cx="1" cy="1107"/>
            </a:xfrm>
            <a:custGeom>
              <a:avLst/>
              <a:gdLst>
                <a:gd name="T0" fmla="*/ 0 w 1"/>
                <a:gd name="T1" fmla="*/ 0 h 1107"/>
                <a:gd name="T2" fmla="*/ 0 w 1"/>
                <a:gd name="T3" fmla="*/ 1107 h 1107"/>
                <a:gd name="T4" fmla="*/ 0 60000 65536"/>
                <a:gd name="T5" fmla="*/ 0 60000 65536"/>
                <a:gd name="T6" fmla="*/ 0 w 1"/>
                <a:gd name="T7" fmla="*/ 0 h 1107"/>
                <a:gd name="T8" fmla="*/ 1 w 1"/>
                <a:gd name="T9" fmla="*/ 1107 h 1107"/>
              </a:gdLst>
              <a:ahLst/>
              <a:cxnLst>
                <a:cxn ang="T4">
                  <a:pos x="T0" y="T1"/>
                </a:cxn>
                <a:cxn ang="T5">
                  <a:pos x="T2" y="T3"/>
                </a:cxn>
              </a:cxnLst>
              <a:rect l="T6" t="T7" r="T8" b="T9"/>
              <a:pathLst>
                <a:path w="1" h="1107">
                  <a:moveTo>
                    <a:pt x="0" y="0"/>
                  </a:moveTo>
                  <a:lnTo>
                    <a:pt x="0" y="1107"/>
                  </a:lnTo>
                </a:path>
              </a:pathLst>
            </a:custGeom>
            <a:noFill/>
            <a:ln w="9525">
              <a:solidFill>
                <a:schemeClr val="tx1"/>
              </a:solidFill>
              <a:miter lim="800000"/>
              <a:headEnd/>
              <a:tailEnd/>
            </a:ln>
          </p:spPr>
          <p:txBody>
            <a:bodyPr wrap="none"/>
            <a:lstStyle/>
            <a:p>
              <a:endParaRPr lang="en-US"/>
            </a:p>
          </p:txBody>
        </p:sp>
      </p:grpSp>
      <p:grpSp>
        <p:nvGrpSpPr>
          <p:cNvPr id="5" name="Group 44"/>
          <p:cNvGrpSpPr>
            <a:grpSpLocks/>
          </p:cNvGrpSpPr>
          <p:nvPr/>
        </p:nvGrpSpPr>
        <p:grpSpPr bwMode="auto">
          <a:xfrm>
            <a:off x="3886200" y="2314575"/>
            <a:ext cx="1527175" cy="622300"/>
            <a:chOff x="2448" y="1458"/>
            <a:chExt cx="962" cy="392"/>
          </a:xfrm>
        </p:grpSpPr>
        <p:sp>
          <p:nvSpPr>
            <p:cNvPr id="37928" name="Freeform 22"/>
            <p:cNvSpPr>
              <a:spLocks/>
            </p:cNvSpPr>
            <p:nvPr/>
          </p:nvSpPr>
          <p:spPr bwMode="auto">
            <a:xfrm>
              <a:off x="3408" y="1460"/>
              <a:ext cx="2" cy="390"/>
            </a:xfrm>
            <a:custGeom>
              <a:avLst/>
              <a:gdLst>
                <a:gd name="T0" fmla="*/ 0 w 2"/>
                <a:gd name="T1" fmla="*/ 0 h 390"/>
                <a:gd name="T2" fmla="*/ 2 w 2"/>
                <a:gd name="T3" fmla="*/ 390 h 390"/>
                <a:gd name="T4" fmla="*/ 0 60000 65536"/>
                <a:gd name="T5" fmla="*/ 0 60000 65536"/>
                <a:gd name="T6" fmla="*/ 0 w 2"/>
                <a:gd name="T7" fmla="*/ 0 h 390"/>
                <a:gd name="T8" fmla="*/ 2 w 2"/>
                <a:gd name="T9" fmla="*/ 390 h 390"/>
              </a:gdLst>
              <a:ahLst/>
              <a:cxnLst>
                <a:cxn ang="T4">
                  <a:pos x="T0" y="T1"/>
                </a:cxn>
                <a:cxn ang="T5">
                  <a:pos x="T2" y="T3"/>
                </a:cxn>
              </a:cxnLst>
              <a:rect l="T6" t="T7" r="T8" b="T9"/>
              <a:pathLst>
                <a:path w="2" h="390">
                  <a:moveTo>
                    <a:pt x="0" y="0"/>
                  </a:moveTo>
                  <a:lnTo>
                    <a:pt x="2" y="390"/>
                  </a:lnTo>
                </a:path>
              </a:pathLst>
            </a:custGeom>
            <a:noFill/>
            <a:ln w="9525">
              <a:solidFill>
                <a:schemeClr val="tx1"/>
              </a:solidFill>
              <a:miter lim="800000"/>
              <a:headEnd/>
              <a:tailEnd/>
            </a:ln>
          </p:spPr>
          <p:txBody>
            <a:bodyPr wrap="none"/>
            <a:lstStyle/>
            <a:p>
              <a:endParaRPr lang="en-US"/>
            </a:p>
          </p:txBody>
        </p:sp>
        <p:sp>
          <p:nvSpPr>
            <p:cNvPr id="37929" name="Freeform 21"/>
            <p:cNvSpPr>
              <a:spLocks/>
            </p:cNvSpPr>
            <p:nvPr/>
          </p:nvSpPr>
          <p:spPr bwMode="auto">
            <a:xfrm>
              <a:off x="2448" y="1458"/>
              <a:ext cx="2" cy="392"/>
            </a:xfrm>
            <a:custGeom>
              <a:avLst/>
              <a:gdLst>
                <a:gd name="T0" fmla="*/ 2 w 2"/>
                <a:gd name="T1" fmla="*/ 0 h 392"/>
                <a:gd name="T2" fmla="*/ 0 w 2"/>
                <a:gd name="T3" fmla="*/ 392 h 392"/>
                <a:gd name="T4" fmla="*/ 0 60000 65536"/>
                <a:gd name="T5" fmla="*/ 0 60000 65536"/>
                <a:gd name="T6" fmla="*/ 0 w 2"/>
                <a:gd name="T7" fmla="*/ 0 h 392"/>
                <a:gd name="T8" fmla="*/ 2 w 2"/>
                <a:gd name="T9" fmla="*/ 392 h 392"/>
              </a:gdLst>
              <a:ahLst/>
              <a:cxnLst>
                <a:cxn ang="T4">
                  <a:pos x="T0" y="T1"/>
                </a:cxn>
                <a:cxn ang="T5">
                  <a:pos x="T2" y="T3"/>
                </a:cxn>
              </a:cxnLst>
              <a:rect l="T6" t="T7" r="T8" b="T9"/>
              <a:pathLst>
                <a:path w="2" h="392">
                  <a:moveTo>
                    <a:pt x="2" y="0"/>
                  </a:moveTo>
                  <a:lnTo>
                    <a:pt x="0" y="392"/>
                  </a:lnTo>
                </a:path>
              </a:pathLst>
            </a:custGeom>
            <a:noFill/>
            <a:ln w="9525">
              <a:solidFill>
                <a:schemeClr val="tx1"/>
              </a:solidFill>
              <a:miter lim="800000"/>
              <a:headEnd/>
              <a:tailEnd/>
            </a:ln>
          </p:spPr>
          <p:txBody>
            <a:bodyPr wrap="none"/>
            <a:lstStyle/>
            <a:p>
              <a:endParaRPr lang="en-US"/>
            </a:p>
          </p:txBody>
        </p:sp>
      </p:grpSp>
      <p:grpSp>
        <p:nvGrpSpPr>
          <p:cNvPr id="6" name="Group 38"/>
          <p:cNvGrpSpPr>
            <a:grpSpLocks/>
          </p:cNvGrpSpPr>
          <p:nvPr/>
        </p:nvGrpSpPr>
        <p:grpSpPr bwMode="auto">
          <a:xfrm>
            <a:off x="6627813" y="2314575"/>
            <a:ext cx="1830387" cy="623888"/>
            <a:chOff x="4175" y="1458"/>
            <a:chExt cx="1153" cy="393"/>
          </a:xfrm>
        </p:grpSpPr>
        <p:sp>
          <p:nvSpPr>
            <p:cNvPr id="37926" name="Freeform 23"/>
            <p:cNvSpPr>
              <a:spLocks/>
            </p:cNvSpPr>
            <p:nvPr/>
          </p:nvSpPr>
          <p:spPr bwMode="auto">
            <a:xfrm>
              <a:off x="4175" y="1458"/>
              <a:ext cx="1" cy="390"/>
            </a:xfrm>
            <a:custGeom>
              <a:avLst/>
              <a:gdLst>
                <a:gd name="T0" fmla="*/ 0 w 1"/>
                <a:gd name="T1" fmla="*/ 0 h 390"/>
                <a:gd name="T2" fmla="*/ 0 w 1"/>
                <a:gd name="T3" fmla="*/ 390 h 390"/>
                <a:gd name="T4" fmla="*/ 0 60000 65536"/>
                <a:gd name="T5" fmla="*/ 0 60000 65536"/>
                <a:gd name="T6" fmla="*/ 0 w 1"/>
                <a:gd name="T7" fmla="*/ 0 h 390"/>
                <a:gd name="T8" fmla="*/ 1 w 1"/>
                <a:gd name="T9" fmla="*/ 390 h 390"/>
              </a:gdLst>
              <a:ahLst/>
              <a:cxnLst>
                <a:cxn ang="T4">
                  <a:pos x="T0" y="T1"/>
                </a:cxn>
                <a:cxn ang="T5">
                  <a:pos x="T2" y="T3"/>
                </a:cxn>
              </a:cxnLst>
              <a:rect l="T6" t="T7" r="T8" b="T9"/>
              <a:pathLst>
                <a:path w="1" h="390">
                  <a:moveTo>
                    <a:pt x="0" y="0"/>
                  </a:moveTo>
                  <a:lnTo>
                    <a:pt x="0" y="390"/>
                  </a:lnTo>
                </a:path>
              </a:pathLst>
            </a:custGeom>
            <a:noFill/>
            <a:ln w="9525">
              <a:solidFill>
                <a:schemeClr val="tx1"/>
              </a:solidFill>
              <a:miter lim="800000"/>
              <a:headEnd/>
              <a:tailEnd/>
            </a:ln>
          </p:spPr>
          <p:txBody>
            <a:bodyPr wrap="none"/>
            <a:lstStyle/>
            <a:p>
              <a:endParaRPr lang="en-US"/>
            </a:p>
          </p:txBody>
        </p:sp>
        <p:sp>
          <p:nvSpPr>
            <p:cNvPr id="37927" name="Freeform 24"/>
            <p:cNvSpPr>
              <a:spLocks/>
            </p:cNvSpPr>
            <p:nvPr/>
          </p:nvSpPr>
          <p:spPr bwMode="auto">
            <a:xfrm>
              <a:off x="5327" y="1460"/>
              <a:ext cx="1" cy="391"/>
            </a:xfrm>
            <a:custGeom>
              <a:avLst/>
              <a:gdLst>
                <a:gd name="T0" fmla="*/ 0 w 1"/>
                <a:gd name="T1" fmla="*/ 0 h 391"/>
                <a:gd name="T2" fmla="*/ 0 w 1"/>
                <a:gd name="T3" fmla="*/ 391 h 391"/>
                <a:gd name="T4" fmla="*/ 0 60000 65536"/>
                <a:gd name="T5" fmla="*/ 0 60000 65536"/>
                <a:gd name="T6" fmla="*/ 0 w 1"/>
                <a:gd name="T7" fmla="*/ 0 h 391"/>
                <a:gd name="T8" fmla="*/ 1 w 1"/>
                <a:gd name="T9" fmla="*/ 391 h 391"/>
              </a:gdLst>
              <a:ahLst/>
              <a:cxnLst>
                <a:cxn ang="T4">
                  <a:pos x="T0" y="T1"/>
                </a:cxn>
                <a:cxn ang="T5">
                  <a:pos x="T2" y="T3"/>
                </a:cxn>
              </a:cxnLst>
              <a:rect l="T6" t="T7" r="T8" b="T9"/>
              <a:pathLst>
                <a:path w="1" h="391">
                  <a:moveTo>
                    <a:pt x="0" y="0"/>
                  </a:moveTo>
                  <a:lnTo>
                    <a:pt x="0" y="391"/>
                  </a:lnTo>
                </a:path>
              </a:pathLst>
            </a:custGeom>
            <a:noFill/>
            <a:ln w="9525">
              <a:solidFill>
                <a:schemeClr val="tx1"/>
              </a:solidFill>
              <a:miter lim="800000"/>
              <a:headEnd/>
              <a:tailEnd/>
            </a:ln>
          </p:spPr>
          <p:txBody>
            <a:bodyPr wrap="none"/>
            <a:lstStyle/>
            <a:p>
              <a:endParaRPr lang="en-US"/>
            </a:p>
          </p:txBody>
        </p:sp>
      </p:grpSp>
      <p:grpSp>
        <p:nvGrpSpPr>
          <p:cNvPr id="7" name="Group 35"/>
          <p:cNvGrpSpPr>
            <a:grpSpLocks/>
          </p:cNvGrpSpPr>
          <p:nvPr/>
        </p:nvGrpSpPr>
        <p:grpSpPr bwMode="auto">
          <a:xfrm>
            <a:off x="990600" y="2317750"/>
            <a:ext cx="1447800" cy="619125"/>
            <a:chOff x="624" y="1460"/>
            <a:chExt cx="912" cy="390"/>
          </a:xfrm>
        </p:grpSpPr>
        <p:sp>
          <p:nvSpPr>
            <p:cNvPr id="37924" name="Freeform 20"/>
            <p:cNvSpPr>
              <a:spLocks/>
            </p:cNvSpPr>
            <p:nvPr/>
          </p:nvSpPr>
          <p:spPr bwMode="auto">
            <a:xfrm>
              <a:off x="1535" y="1461"/>
              <a:ext cx="1" cy="387"/>
            </a:xfrm>
            <a:custGeom>
              <a:avLst/>
              <a:gdLst>
                <a:gd name="T0" fmla="*/ 0 w 1"/>
                <a:gd name="T1" fmla="*/ 0 h 387"/>
                <a:gd name="T2" fmla="*/ 1 w 1"/>
                <a:gd name="T3" fmla="*/ 387 h 387"/>
                <a:gd name="T4" fmla="*/ 0 60000 65536"/>
                <a:gd name="T5" fmla="*/ 0 60000 65536"/>
                <a:gd name="T6" fmla="*/ 0 w 1"/>
                <a:gd name="T7" fmla="*/ 0 h 387"/>
                <a:gd name="T8" fmla="*/ 1 w 1"/>
                <a:gd name="T9" fmla="*/ 387 h 387"/>
              </a:gdLst>
              <a:ahLst/>
              <a:cxnLst>
                <a:cxn ang="T4">
                  <a:pos x="T0" y="T1"/>
                </a:cxn>
                <a:cxn ang="T5">
                  <a:pos x="T2" y="T3"/>
                </a:cxn>
              </a:cxnLst>
              <a:rect l="T6" t="T7" r="T8" b="T9"/>
              <a:pathLst>
                <a:path w="1" h="387">
                  <a:moveTo>
                    <a:pt x="0" y="0"/>
                  </a:moveTo>
                  <a:lnTo>
                    <a:pt x="1" y="387"/>
                  </a:lnTo>
                </a:path>
              </a:pathLst>
            </a:custGeom>
            <a:noFill/>
            <a:ln w="9525">
              <a:solidFill>
                <a:schemeClr val="tx1"/>
              </a:solidFill>
              <a:miter lim="800000"/>
              <a:headEnd/>
              <a:tailEnd/>
            </a:ln>
          </p:spPr>
          <p:txBody>
            <a:bodyPr wrap="none"/>
            <a:lstStyle/>
            <a:p>
              <a:endParaRPr lang="en-US"/>
            </a:p>
          </p:txBody>
        </p:sp>
        <p:sp>
          <p:nvSpPr>
            <p:cNvPr id="37925" name="Freeform 19"/>
            <p:cNvSpPr>
              <a:spLocks/>
            </p:cNvSpPr>
            <p:nvPr/>
          </p:nvSpPr>
          <p:spPr bwMode="auto">
            <a:xfrm>
              <a:off x="624" y="1460"/>
              <a:ext cx="1" cy="390"/>
            </a:xfrm>
            <a:custGeom>
              <a:avLst/>
              <a:gdLst>
                <a:gd name="T0" fmla="*/ 0 w 1"/>
                <a:gd name="T1" fmla="*/ 0 h 390"/>
                <a:gd name="T2" fmla="*/ 0 w 1"/>
                <a:gd name="T3" fmla="*/ 390 h 390"/>
                <a:gd name="T4" fmla="*/ 0 60000 65536"/>
                <a:gd name="T5" fmla="*/ 0 60000 65536"/>
                <a:gd name="T6" fmla="*/ 0 w 1"/>
                <a:gd name="T7" fmla="*/ 0 h 390"/>
                <a:gd name="T8" fmla="*/ 1 w 1"/>
                <a:gd name="T9" fmla="*/ 390 h 390"/>
              </a:gdLst>
              <a:ahLst/>
              <a:cxnLst>
                <a:cxn ang="T4">
                  <a:pos x="T0" y="T1"/>
                </a:cxn>
                <a:cxn ang="T5">
                  <a:pos x="T2" y="T3"/>
                </a:cxn>
              </a:cxnLst>
              <a:rect l="T6" t="T7" r="T8" b="T9"/>
              <a:pathLst>
                <a:path w="1" h="390">
                  <a:moveTo>
                    <a:pt x="0" y="0"/>
                  </a:moveTo>
                  <a:lnTo>
                    <a:pt x="0" y="390"/>
                  </a:lnTo>
                </a:path>
              </a:pathLst>
            </a:custGeom>
            <a:noFill/>
            <a:ln w="9525">
              <a:solidFill>
                <a:schemeClr val="tx1"/>
              </a:solidFill>
              <a:miter lim="800000"/>
              <a:headEnd/>
              <a:tailEnd/>
            </a:ln>
          </p:spPr>
          <p:txBody>
            <a:bodyPr wrap="none"/>
            <a:lstStyle/>
            <a:p>
              <a:endParaRPr lang="en-US"/>
            </a:p>
          </p:txBody>
        </p:sp>
      </p:grpSp>
      <p:sp>
        <p:nvSpPr>
          <p:cNvPr id="882693" name="Rectangle 5"/>
          <p:cNvSpPr>
            <a:spLocks noChangeArrowheads="1"/>
          </p:cNvSpPr>
          <p:nvPr/>
        </p:nvSpPr>
        <p:spPr bwMode="auto">
          <a:xfrm>
            <a:off x="3200400" y="457200"/>
            <a:ext cx="2514600" cy="60960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76200" cmpd="tri">
            <a:solidFill>
              <a:schemeClr val="accent2"/>
            </a:solidFill>
            <a:miter lim="800000"/>
            <a:headEnd/>
            <a:tailEnd/>
          </a:ln>
          <a:effectLst/>
        </p:spPr>
        <p:txBody>
          <a:bodyPr wrap="none" anchor="ctr"/>
          <a:lstStyle/>
          <a:p>
            <a:pPr algn="ctr">
              <a:defRPr/>
            </a:pPr>
            <a:r>
              <a:rPr lang="en-US">
                <a:solidFill>
                  <a:schemeClr val="bg1"/>
                </a:solidFill>
                <a:effectLst>
                  <a:outerShdw blurRad="38100" dist="38100" dir="2700000" algn="tl">
                    <a:srgbClr val="000000"/>
                  </a:outerShdw>
                </a:effectLst>
              </a:rPr>
              <a:t>Natural Science</a:t>
            </a:r>
          </a:p>
        </p:txBody>
      </p:sp>
      <p:grpSp>
        <p:nvGrpSpPr>
          <p:cNvPr id="8" name="Group 37"/>
          <p:cNvGrpSpPr>
            <a:grpSpLocks/>
          </p:cNvGrpSpPr>
          <p:nvPr/>
        </p:nvGrpSpPr>
        <p:grpSpPr bwMode="auto">
          <a:xfrm>
            <a:off x="304800" y="1676400"/>
            <a:ext cx="8382000" cy="609600"/>
            <a:chOff x="192" y="1056"/>
            <a:chExt cx="5280" cy="384"/>
          </a:xfrm>
        </p:grpSpPr>
        <p:sp>
          <p:nvSpPr>
            <p:cNvPr id="882694" name="Rectangle 6"/>
            <p:cNvSpPr>
              <a:spLocks noChangeArrowheads="1"/>
            </p:cNvSpPr>
            <p:nvPr/>
          </p:nvSpPr>
          <p:spPr bwMode="auto">
            <a:xfrm>
              <a:off x="192" y="1056"/>
              <a:ext cx="1584" cy="384"/>
            </a:xfrm>
            <a:prstGeom prst="rect">
              <a:avLst/>
            </a:prstGeom>
            <a:solidFill>
              <a:srgbClr val="3366FF"/>
            </a:solidFill>
            <a:ln w="76200" cmpd="tri">
              <a:solidFill>
                <a:schemeClr val="accent2"/>
              </a:solidFill>
              <a:miter lim="800000"/>
              <a:headEnd/>
              <a:tailEnd/>
            </a:ln>
            <a:effectLst/>
          </p:spPr>
          <p:txBody>
            <a:bodyPr wrap="none" anchor="ctr"/>
            <a:lstStyle/>
            <a:p>
              <a:pPr algn="ctr">
                <a:defRPr/>
              </a:pPr>
              <a:r>
                <a:rPr lang="en-US" sz="1600">
                  <a:solidFill>
                    <a:schemeClr val="bg1"/>
                  </a:solidFill>
                  <a:effectLst>
                    <a:outerShdw blurRad="38100" dist="38100" dir="2700000" algn="tl">
                      <a:srgbClr val="000000"/>
                    </a:outerShdw>
                  </a:effectLst>
                </a:rPr>
                <a:t>Physical Science</a:t>
              </a:r>
            </a:p>
          </p:txBody>
        </p:sp>
        <p:sp>
          <p:nvSpPr>
            <p:cNvPr id="882695" name="Rectangle 7"/>
            <p:cNvSpPr>
              <a:spLocks noChangeArrowheads="1"/>
            </p:cNvSpPr>
            <p:nvPr/>
          </p:nvSpPr>
          <p:spPr bwMode="auto">
            <a:xfrm>
              <a:off x="2016" y="1056"/>
              <a:ext cx="1584" cy="384"/>
            </a:xfrm>
            <a:prstGeom prst="rect">
              <a:avLst/>
            </a:prstGeom>
            <a:solidFill>
              <a:srgbClr val="3366FF"/>
            </a:solidFill>
            <a:ln w="76200" cmpd="tri">
              <a:solidFill>
                <a:schemeClr val="accent2"/>
              </a:solidFill>
              <a:miter lim="800000"/>
              <a:headEnd/>
              <a:tailEnd/>
            </a:ln>
            <a:effectLst/>
          </p:spPr>
          <p:txBody>
            <a:bodyPr wrap="none" anchor="ctr"/>
            <a:lstStyle/>
            <a:p>
              <a:pPr algn="ctr">
                <a:defRPr/>
              </a:pPr>
              <a:r>
                <a:rPr lang="en-US" sz="1600">
                  <a:solidFill>
                    <a:schemeClr val="bg1"/>
                  </a:solidFill>
                  <a:effectLst>
                    <a:outerShdw blurRad="38100" dist="38100" dir="2700000" algn="tl">
                      <a:srgbClr val="000000"/>
                    </a:outerShdw>
                  </a:effectLst>
                </a:rPr>
                <a:t>Earth and Space Science</a:t>
              </a:r>
            </a:p>
          </p:txBody>
        </p:sp>
        <p:sp>
          <p:nvSpPr>
            <p:cNvPr id="882696" name="Rectangle 8"/>
            <p:cNvSpPr>
              <a:spLocks noChangeArrowheads="1"/>
            </p:cNvSpPr>
            <p:nvPr/>
          </p:nvSpPr>
          <p:spPr bwMode="auto">
            <a:xfrm>
              <a:off x="3888" y="1056"/>
              <a:ext cx="1584" cy="384"/>
            </a:xfrm>
            <a:prstGeom prst="rect">
              <a:avLst/>
            </a:prstGeom>
            <a:solidFill>
              <a:srgbClr val="3366FF"/>
            </a:solidFill>
            <a:ln w="76200" cmpd="tri">
              <a:solidFill>
                <a:schemeClr val="accent2"/>
              </a:solidFill>
              <a:miter lim="800000"/>
              <a:headEnd/>
              <a:tailEnd/>
            </a:ln>
            <a:effectLst/>
          </p:spPr>
          <p:txBody>
            <a:bodyPr wrap="none" anchor="ctr"/>
            <a:lstStyle/>
            <a:p>
              <a:pPr algn="ctr">
                <a:defRPr/>
              </a:pPr>
              <a:r>
                <a:rPr lang="en-US" sz="1600">
                  <a:solidFill>
                    <a:schemeClr val="bg1"/>
                  </a:solidFill>
                  <a:effectLst>
                    <a:outerShdw blurRad="38100" dist="38100" dir="2700000" algn="tl">
                      <a:srgbClr val="000000"/>
                    </a:outerShdw>
                  </a:effectLst>
                </a:rPr>
                <a:t>Life Science</a:t>
              </a:r>
            </a:p>
          </p:txBody>
        </p:sp>
      </p:grpSp>
      <p:sp>
        <p:nvSpPr>
          <p:cNvPr id="882697" name="Rectangle 9"/>
          <p:cNvSpPr>
            <a:spLocks noChangeArrowheads="1"/>
          </p:cNvSpPr>
          <p:nvPr/>
        </p:nvSpPr>
        <p:spPr bwMode="auto">
          <a:xfrm>
            <a:off x="381000" y="2971800"/>
            <a:ext cx="1295400" cy="457200"/>
          </a:xfrm>
          <a:prstGeom prst="rect">
            <a:avLst/>
          </a:prstGeom>
          <a:solidFill>
            <a:srgbClr val="CCFFCC"/>
          </a:solidFill>
          <a:ln w="76200" cmpd="tri">
            <a:solidFill>
              <a:srgbClr val="339966"/>
            </a:solidFill>
            <a:miter lim="800000"/>
            <a:headEnd/>
            <a:tailEnd/>
          </a:ln>
        </p:spPr>
        <p:txBody>
          <a:bodyPr wrap="none" anchor="ctr"/>
          <a:lstStyle/>
          <a:p>
            <a:pPr algn="ctr"/>
            <a:r>
              <a:rPr lang="en-US" sz="1600"/>
              <a:t>Physics</a:t>
            </a:r>
          </a:p>
        </p:txBody>
      </p:sp>
      <p:sp>
        <p:nvSpPr>
          <p:cNvPr id="882698" name="Rectangle 10"/>
          <p:cNvSpPr>
            <a:spLocks noChangeArrowheads="1"/>
          </p:cNvSpPr>
          <p:nvPr/>
        </p:nvSpPr>
        <p:spPr bwMode="auto">
          <a:xfrm>
            <a:off x="1828800" y="2971800"/>
            <a:ext cx="1295400" cy="457200"/>
          </a:xfrm>
          <a:prstGeom prst="rect">
            <a:avLst/>
          </a:prstGeom>
          <a:solidFill>
            <a:srgbClr val="CCFFCC"/>
          </a:solidFill>
          <a:ln w="76200" cmpd="tri">
            <a:solidFill>
              <a:srgbClr val="339966"/>
            </a:solidFill>
            <a:miter lim="800000"/>
            <a:headEnd/>
            <a:tailEnd/>
          </a:ln>
        </p:spPr>
        <p:txBody>
          <a:bodyPr wrap="none" anchor="ctr"/>
          <a:lstStyle/>
          <a:p>
            <a:pPr algn="ctr"/>
            <a:r>
              <a:rPr lang="en-US" sz="1600"/>
              <a:t>Chemistry</a:t>
            </a:r>
          </a:p>
        </p:txBody>
      </p:sp>
      <p:grpSp>
        <p:nvGrpSpPr>
          <p:cNvPr id="9" name="Group 45"/>
          <p:cNvGrpSpPr>
            <a:grpSpLocks/>
          </p:cNvGrpSpPr>
          <p:nvPr/>
        </p:nvGrpSpPr>
        <p:grpSpPr bwMode="auto">
          <a:xfrm>
            <a:off x="3276600" y="2971800"/>
            <a:ext cx="2743200" cy="457200"/>
            <a:chOff x="2064" y="1872"/>
            <a:chExt cx="1728" cy="288"/>
          </a:xfrm>
        </p:grpSpPr>
        <p:sp>
          <p:nvSpPr>
            <p:cNvPr id="37919" name="Rectangle 11"/>
            <p:cNvSpPr>
              <a:spLocks noChangeArrowheads="1"/>
            </p:cNvSpPr>
            <p:nvPr/>
          </p:nvSpPr>
          <p:spPr bwMode="auto">
            <a:xfrm>
              <a:off x="2064" y="1872"/>
              <a:ext cx="816"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Geology</a:t>
              </a:r>
            </a:p>
          </p:txBody>
        </p:sp>
        <p:sp>
          <p:nvSpPr>
            <p:cNvPr id="37920" name="Rectangle 12"/>
            <p:cNvSpPr>
              <a:spLocks noChangeArrowheads="1"/>
            </p:cNvSpPr>
            <p:nvPr/>
          </p:nvSpPr>
          <p:spPr bwMode="auto">
            <a:xfrm>
              <a:off x="2976" y="1872"/>
              <a:ext cx="816"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Astronomy</a:t>
              </a:r>
            </a:p>
          </p:txBody>
        </p:sp>
      </p:grpSp>
      <p:grpSp>
        <p:nvGrpSpPr>
          <p:cNvPr id="10" name="Group 39"/>
          <p:cNvGrpSpPr>
            <a:grpSpLocks/>
          </p:cNvGrpSpPr>
          <p:nvPr/>
        </p:nvGrpSpPr>
        <p:grpSpPr bwMode="auto">
          <a:xfrm>
            <a:off x="6172200" y="2971800"/>
            <a:ext cx="2743200" cy="457200"/>
            <a:chOff x="3888" y="1872"/>
            <a:chExt cx="1728" cy="288"/>
          </a:xfrm>
        </p:grpSpPr>
        <p:sp>
          <p:nvSpPr>
            <p:cNvPr id="37917" name="Rectangle 13"/>
            <p:cNvSpPr>
              <a:spLocks noChangeArrowheads="1"/>
            </p:cNvSpPr>
            <p:nvPr/>
          </p:nvSpPr>
          <p:spPr bwMode="auto">
            <a:xfrm>
              <a:off x="3888" y="1872"/>
              <a:ext cx="816"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Botany</a:t>
              </a:r>
            </a:p>
          </p:txBody>
        </p:sp>
        <p:sp>
          <p:nvSpPr>
            <p:cNvPr id="37918" name="Rectangle 14"/>
            <p:cNvSpPr>
              <a:spLocks noChangeArrowheads="1"/>
            </p:cNvSpPr>
            <p:nvPr/>
          </p:nvSpPr>
          <p:spPr bwMode="auto">
            <a:xfrm>
              <a:off x="4800" y="1872"/>
              <a:ext cx="816"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Zoology</a:t>
              </a:r>
            </a:p>
          </p:txBody>
        </p:sp>
      </p:grpSp>
      <p:grpSp>
        <p:nvGrpSpPr>
          <p:cNvPr id="11" name="Group 43"/>
          <p:cNvGrpSpPr>
            <a:grpSpLocks/>
          </p:cNvGrpSpPr>
          <p:nvPr/>
        </p:nvGrpSpPr>
        <p:grpSpPr bwMode="auto">
          <a:xfrm>
            <a:off x="3429000" y="4114800"/>
            <a:ext cx="2362200" cy="1371600"/>
            <a:chOff x="2160" y="2592"/>
            <a:chExt cx="1488" cy="864"/>
          </a:xfrm>
        </p:grpSpPr>
        <p:sp>
          <p:nvSpPr>
            <p:cNvPr id="37915" name="Rectangle 15"/>
            <p:cNvSpPr>
              <a:spLocks noChangeArrowheads="1"/>
            </p:cNvSpPr>
            <p:nvPr/>
          </p:nvSpPr>
          <p:spPr bwMode="auto">
            <a:xfrm>
              <a:off x="2160" y="2592"/>
              <a:ext cx="816"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Meteorology</a:t>
              </a:r>
            </a:p>
          </p:txBody>
        </p:sp>
        <p:sp>
          <p:nvSpPr>
            <p:cNvPr id="37916" name="Rectangle 16"/>
            <p:cNvSpPr>
              <a:spLocks noChangeArrowheads="1"/>
            </p:cNvSpPr>
            <p:nvPr/>
          </p:nvSpPr>
          <p:spPr bwMode="auto">
            <a:xfrm>
              <a:off x="2736" y="3168"/>
              <a:ext cx="912"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Oceanography</a:t>
              </a:r>
            </a:p>
          </p:txBody>
        </p:sp>
      </p:grpSp>
      <p:grpSp>
        <p:nvGrpSpPr>
          <p:cNvPr id="12" name="Group 41"/>
          <p:cNvGrpSpPr>
            <a:grpSpLocks/>
          </p:cNvGrpSpPr>
          <p:nvPr/>
        </p:nvGrpSpPr>
        <p:grpSpPr bwMode="auto">
          <a:xfrm>
            <a:off x="6553200" y="4114800"/>
            <a:ext cx="2209800" cy="1371600"/>
            <a:chOff x="4128" y="2592"/>
            <a:chExt cx="1392" cy="864"/>
          </a:xfrm>
        </p:grpSpPr>
        <p:sp>
          <p:nvSpPr>
            <p:cNvPr id="37913" name="Rectangle 17"/>
            <p:cNvSpPr>
              <a:spLocks noChangeArrowheads="1"/>
            </p:cNvSpPr>
            <p:nvPr/>
          </p:nvSpPr>
          <p:spPr bwMode="auto">
            <a:xfrm>
              <a:off x="4128" y="2592"/>
              <a:ext cx="816"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Ecology</a:t>
              </a:r>
            </a:p>
          </p:txBody>
        </p:sp>
        <p:sp>
          <p:nvSpPr>
            <p:cNvPr id="37914" name="Rectangle 18"/>
            <p:cNvSpPr>
              <a:spLocks noChangeArrowheads="1"/>
            </p:cNvSpPr>
            <p:nvPr/>
          </p:nvSpPr>
          <p:spPr bwMode="auto">
            <a:xfrm>
              <a:off x="4704" y="3168"/>
              <a:ext cx="816" cy="288"/>
            </a:xfrm>
            <a:prstGeom prst="rect">
              <a:avLst/>
            </a:prstGeom>
            <a:solidFill>
              <a:srgbClr val="CCFFCC"/>
            </a:solidFill>
            <a:ln w="76200" cmpd="tri">
              <a:solidFill>
                <a:srgbClr val="339966"/>
              </a:solidFill>
              <a:miter lim="800000"/>
              <a:headEnd/>
              <a:tailEnd/>
            </a:ln>
          </p:spPr>
          <p:txBody>
            <a:bodyPr wrap="none" anchor="ctr"/>
            <a:lstStyle/>
            <a:p>
              <a:pPr algn="ctr"/>
              <a:r>
                <a:rPr lang="en-US" sz="1600"/>
                <a:t>Genetics</a:t>
              </a:r>
            </a:p>
          </p:txBody>
        </p:sp>
      </p:grpSp>
      <p:sp>
        <p:nvSpPr>
          <p:cNvPr id="37910" name="Text Box 25"/>
          <p:cNvSpPr txBox="1">
            <a:spLocks noChangeArrowheads="1"/>
          </p:cNvSpPr>
          <p:nvPr/>
        </p:nvSpPr>
        <p:spPr bwMode="auto">
          <a:xfrm>
            <a:off x="1584325" y="5903913"/>
            <a:ext cx="5949950" cy="366712"/>
          </a:xfrm>
          <a:prstGeom prst="rect">
            <a:avLst/>
          </a:prstGeom>
          <a:noFill/>
          <a:ln w="9525">
            <a:noFill/>
            <a:miter lim="800000"/>
            <a:headEnd/>
            <a:tailEnd/>
          </a:ln>
        </p:spPr>
        <p:txBody>
          <a:bodyPr wrap="none">
            <a:spAutoFit/>
          </a:bodyPr>
          <a:lstStyle/>
          <a:p>
            <a:r>
              <a:rPr lang="en-US" sz="1800"/>
              <a:t>Natural science covers a very broad range of knowledge.</a:t>
            </a:r>
          </a:p>
        </p:txBody>
      </p:sp>
      <p:sp>
        <p:nvSpPr>
          <p:cNvPr id="37911" name="Rectangle 36"/>
          <p:cNvSpPr>
            <a:spLocks noChangeArrowheads="1"/>
          </p:cNvSpPr>
          <p:nvPr/>
        </p:nvSpPr>
        <p:spPr bwMode="auto">
          <a:xfrm>
            <a:off x="76200" y="6567488"/>
            <a:ext cx="4010025" cy="214312"/>
          </a:xfrm>
          <a:prstGeom prst="rect">
            <a:avLst/>
          </a:prstGeom>
          <a:noFill/>
          <a:ln w="9525">
            <a:noFill/>
            <a:miter lim="800000"/>
            <a:headEnd/>
            <a:tailEnd/>
          </a:ln>
        </p:spPr>
        <p:txBody>
          <a:bodyPr wrap="none">
            <a:spAutoFit/>
          </a:bodyPr>
          <a:lstStyle/>
          <a:p>
            <a:r>
              <a:rPr lang="en-US" sz="800"/>
              <a:t>Wysession, Frank, Yancopoulos, </a:t>
            </a:r>
            <a:r>
              <a:rPr lang="en-US" sz="800" u="sng"/>
              <a:t>Physical Science Concepts in Action</a:t>
            </a:r>
            <a:r>
              <a:rPr lang="en-US" sz="800"/>
              <a:t>, 2004, page 4</a:t>
            </a:r>
          </a:p>
        </p:txBody>
      </p:sp>
      <p:pic>
        <p:nvPicPr>
          <p:cNvPr id="37912" name="Picture 47" descr="flasks">
            <a:hlinkClick r:id="rId3" action="ppaction://hlinksldjump" tooltip="Chemistry"/>
          </p:cNvPr>
          <p:cNvPicPr>
            <a:picLocks noChangeAspect="1" noChangeArrowheads="1"/>
          </p:cNvPicPr>
          <p:nvPr/>
        </p:nvPicPr>
        <p:blipFill>
          <a:blip r:embed="rId10" cstate="print"/>
          <a:srcRect/>
          <a:stretch>
            <a:fillRect/>
          </a:stretch>
        </p:blipFill>
        <p:spPr bwMode="auto">
          <a:xfrm>
            <a:off x="1905000" y="3581400"/>
            <a:ext cx="614363" cy="819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882697"/>
                                        </p:tgtEl>
                                        <p:attrNameLst>
                                          <p:attrName>style.visibility</p:attrName>
                                        </p:attrNameLst>
                                      </p:cBhvr>
                                      <p:to>
                                        <p:strVal val="visible"/>
                                      </p:to>
                                    </p:set>
                                    <p:animEffect transition="in" filter="fade">
                                      <p:cBhvr>
                                        <p:cTn id="21" dur="1000"/>
                                        <p:tgtEl>
                                          <p:spTgt spid="882697"/>
                                        </p:tgtEl>
                                      </p:cBhvr>
                                    </p:animEffect>
                                    <p:anim calcmode="lin" valueType="num">
                                      <p:cBhvr>
                                        <p:cTn id="22" dur="1000" fill="hold"/>
                                        <p:tgtEl>
                                          <p:spTgt spid="882697"/>
                                        </p:tgtEl>
                                        <p:attrNameLst>
                                          <p:attrName>ppt_x</p:attrName>
                                        </p:attrNameLst>
                                      </p:cBhvr>
                                      <p:tavLst>
                                        <p:tav tm="0">
                                          <p:val>
                                            <p:strVal val="#ppt_x"/>
                                          </p:val>
                                        </p:tav>
                                        <p:tav tm="100000">
                                          <p:val>
                                            <p:strVal val="#ppt_x"/>
                                          </p:val>
                                        </p:tav>
                                      </p:tavLst>
                                    </p:anim>
                                    <p:anim calcmode="lin" valueType="num">
                                      <p:cBhvr>
                                        <p:cTn id="23" dur="1000" fill="hold"/>
                                        <p:tgtEl>
                                          <p:spTgt spid="88269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882698"/>
                                        </p:tgtEl>
                                        <p:attrNameLst>
                                          <p:attrName>style.visibility</p:attrName>
                                        </p:attrNameLst>
                                      </p:cBhvr>
                                      <p:to>
                                        <p:strVal val="visible"/>
                                      </p:to>
                                    </p:set>
                                    <p:animEffect transition="in" filter="fade">
                                      <p:cBhvr>
                                        <p:cTn id="26" dur="1000"/>
                                        <p:tgtEl>
                                          <p:spTgt spid="882698"/>
                                        </p:tgtEl>
                                      </p:cBhvr>
                                    </p:animEffect>
                                    <p:anim calcmode="lin" valueType="num">
                                      <p:cBhvr>
                                        <p:cTn id="27" dur="1000" fill="hold"/>
                                        <p:tgtEl>
                                          <p:spTgt spid="882698"/>
                                        </p:tgtEl>
                                        <p:attrNameLst>
                                          <p:attrName>ppt_x</p:attrName>
                                        </p:attrNameLst>
                                      </p:cBhvr>
                                      <p:tavLst>
                                        <p:tav tm="0">
                                          <p:val>
                                            <p:strVal val="#ppt_x"/>
                                          </p:val>
                                        </p:tav>
                                        <p:tav tm="100000">
                                          <p:val>
                                            <p:strVal val="#ppt_x"/>
                                          </p:val>
                                        </p:tav>
                                      </p:tavLst>
                                    </p:anim>
                                    <p:anim calcmode="lin" valueType="num">
                                      <p:cBhvr>
                                        <p:cTn id="28" dur="1000" fill="hold"/>
                                        <p:tgtEl>
                                          <p:spTgt spid="88269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par>
                                <p:cTn id="34" presetID="47"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par>
                                <p:cTn id="43" presetID="47"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500"/>
                                        <p:tgtEl>
                                          <p:spTgt spid="4"/>
                                        </p:tgtEl>
                                      </p:cBhvr>
                                    </p:animEffect>
                                  </p:childTnLst>
                                </p:cTn>
                              </p:par>
                              <p:par>
                                <p:cTn id="53" presetID="47"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up)">
                                      <p:cBhvr>
                                        <p:cTn id="61" dur="500"/>
                                        <p:tgtEl>
                                          <p:spTgt spid="5"/>
                                        </p:tgtEl>
                                      </p:cBhvr>
                                    </p:animEffect>
                                  </p:childTnLst>
                                </p:cTn>
                              </p:par>
                              <p:par>
                                <p:cTn id="62" presetID="4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82698"/>
                                        </p:tgtEl>
                                        <p:attrNameLst>
                                          <p:attrName>fillcolor</p:attrName>
                                        </p:attrNameLst>
                                      </p:cBhvr>
                                      <p:to>
                                        <a:srgbClr val="FFFF97"/>
                                      </p:to>
                                    </p:animClr>
                                    <p:set>
                                      <p:cBhvr>
                                        <p:cTn id="71" dur="2000" fill="hold"/>
                                        <p:tgtEl>
                                          <p:spTgt spid="882698"/>
                                        </p:tgtEl>
                                        <p:attrNameLst>
                                          <p:attrName>fill.type</p:attrName>
                                        </p:attrNameLst>
                                      </p:cBhvr>
                                      <p:to>
                                        <p:strVal val="solid"/>
                                      </p:to>
                                    </p:set>
                                    <p:set>
                                      <p:cBhvr>
                                        <p:cTn id="72" dur="2000" fill="hold"/>
                                        <p:tgtEl>
                                          <p:spTgt spid="88269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7" grpId="0" animBg="1"/>
      <p:bldP spid="88269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676400" y="609600"/>
            <a:ext cx="6172200" cy="1143000"/>
          </a:xfrm>
        </p:spPr>
        <p:txBody>
          <a:bodyPr/>
          <a:lstStyle/>
          <a:p>
            <a:pPr eaLnBrk="1" hangingPunct="1"/>
            <a:r>
              <a:rPr lang="en-US" smtClean="0">
                <a:latin typeface="Arial" charset="0"/>
              </a:rPr>
              <a:t>Aluminum Mining</a:t>
            </a:r>
          </a:p>
        </p:txBody>
      </p:sp>
      <p:sp>
        <p:nvSpPr>
          <p:cNvPr id="103427" name="Rectangle 3"/>
          <p:cNvSpPr>
            <a:spLocks noGrp="1" noChangeArrowheads="1"/>
          </p:cNvSpPr>
          <p:nvPr>
            <p:ph type="body" idx="1"/>
          </p:nvPr>
        </p:nvSpPr>
        <p:spPr>
          <a:xfrm>
            <a:off x="685800" y="2209800"/>
            <a:ext cx="4419600" cy="4114800"/>
          </a:xfrm>
        </p:spPr>
        <p:txBody>
          <a:bodyPr/>
          <a:lstStyle/>
          <a:p>
            <a:pPr eaLnBrk="1" hangingPunct="1"/>
            <a:r>
              <a:rPr lang="en-US" sz="2800" smtClean="0">
                <a:latin typeface="Arial" charset="0"/>
              </a:rPr>
              <a:t>Charles Martin Hall</a:t>
            </a:r>
          </a:p>
          <a:p>
            <a:pPr eaLnBrk="1" hangingPunct="1"/>
            <a:r>
              <a:rPr lang="en-US" sz="2800" smtClean="0">
                <a:latin typeface="Arial" charset="0"/>
              </a:rPr>
              <a:t>1850s:   aluminum sold for $500 / pound </a:t>
            </a:r>
          </a:p>
          <a:p>
            <a:pPr eaLnBrk="1" hangingPunct="1"/>
            <a:r>
              <a:rPr lang="en-US" sz="2800" smtClean="0">
                <a:latin typeface="Arial" charset="0"/>
              </a:rPr>
              <a:t>Developed method to extract aluminum from bauxite</a:t>
            </a:r>
          </a:p>
          <a:p>
            <a:pPr eaLnBrk="1" hangingPunct="1"/>
            <a:r>
              <a:rPr lang="en-US" sz="2800" smtClean="0">
                <a:latin typeface="Arial" charset="0"/>
              </a:rPr>
              <a:t>Hall’s method</a:t>
            </a:r>
          </a:p>
          <a:p>
            <a:pPr lvl="1" eaLnBrk="1" hangingPunct="1"/>
            <a:r>
              <a:rPr lang="en-US" sz="2400" smtClean="0">
                <a:latin typeface="Arial" charset="0"/>
              </a:rPr>
              <a:t>1 pound Al costs 30 cents</a:t>
            </a:r>
          </a:p>
          <a:p>
            <a:pPr eaLnBrk="1" hangingPunct="1"/>
            <a:endParaRPr lang="en-US" sz="2400" smtClean="0">
              <a:latin typeface="Arial" charset="0"/>
            </a:endParaRPr>
          </a:p>
        </p:txBody>
      </p:sp>
      <p:pic>
        <p:nvPicPr>
          <p:cNvPr id="103428" name="Picture 4" descr="Charles Martin Hall">
            <a:hlinkClick r:id="rId4" tooltip="Wikipedia -  Charles Martin Hall"/>
          </p:cNvPr>
          <p:cNvPicPr>
            <a:picLocks noChangeAspect="1" noChangeArrowheads="1"/>
          </p:cNvPicPr>
          <p:nvPr/>
        </p:nvPicPr>
        <p:blipFill>
          <a:blip r:embed="rId5" cstate="print"/>
          <a:srcRect/>
          <a:stretch>
            <a:fillRect/>
          </a:stretch>
        </p:blipFill>
        <p:spPr bwMode="auto">
          <a:xfrm>
            <a:off x="609600" y="304800"/>
            <a:ext cx="1490663" cy="1609725"/>
          </a:xfrm>
          <a:prstGeom prst="rect">
            <a:avLst/>
          </a:prstGeom>
          <a:noFill/>
          <a:ln w="9525">
            <a:noFill/>
            <a:miter lim="800000"/>
            <a:headEnd/>
            <a:tailEnd/>
          </a:ln>
        </p:spPr>
      </p:pic>
      <p:pic>
        <p:nvPicPr>
          <p:cNvPr id="103429" name="Picture 5" descr="bauxite"/>
          <p:cNvPicPr>
            <a:picLocks noChangeAspect="1" noChangeArrowheads="1"/>
          </p:cNvPicPr>
          <p:nvPr/>
        </p:nvPicPr>
        <p:blipFill>
          <a:blip r:embed="rId6" cstate="print"/>
          <a:srcRect/>
          <a:stretch>
            <a:fillRect/>
          </a:stretch>
        </p:blipFill>
        <p:spPr bwMode="auto">
          <a:xfrm>
            <a:off x="7086600" y="625475"/>
            <a:ext cx="1752600" cy="1203325"/>
          </a:xfrm>
          <a:prstGeom prst="rect">
            <a:avLst/>
          </a:prstGeom>
          <a:noFill/>
          <a:ln w="9525">
            <a:noFill/>
            <a:miter lim="800000"/>
            <a:headEnd/>
            <a:tailEnd/>
          </a:ln>
        </p:spPr>
      </p:pic>
      <p:sp>
        <p:nvSpPr>
          <p:cNvPr id="103430" name="Rectangle 6"/>
          <p:cNvSpPr>
            <a:spLocks noChangeArrowheads="1"/>
          </p:cNvSpPr>
          <p:nvPr/>
        </p:nvSpPr>
        <p:spPr bwMode="auto">
          <a:xfrm>
            <a:off x="5562600" y="2667000"/>
            <a:ext cx="2895600" cy="2209800"/>
          </a:xfrm>
          <a:prstGeom prst="rect">
            <a:avLst/>
          </a:prstGeom>
          <a:solidFill>
            <a:srgbClr val="FFE8D1">
              <a:alpha val="50195"/>
            </a:srgbClr>
          </a:solidFill>
          <a:ln w="9525">
            <a:solidFill>
              <a:schemeClr val="tx1"/>
            </a:solidFill>
            <a:miter lim="800000"/>
            <a:headEnd/>
            <a:tailEnd/>
          </a:ln>
        </p:spPr>
        <p:txBody>
          <a:bodyPr wrap="none" anchor="ctr"/>
          <a:lstStyle/>
          <a:p>
            <a:endParaRPr lang="en-US"/>
          </a:p>
        </p:txBody>
      </p:sp>
      <p:sp>
        <p:nvSpPr>
          <p:cNvPr id="103431" name="Text Box 7"/>
          <p:cNvSpPr txBox="1">
            <a:spLocks noChangeArrowheads="1"/>
          </p:cNvSpPr>
          <p:nvPr/>
        </p:nvSpPr>
        <p:spPr bwMode="auto">
          <a:xfrm>
            <a:off x="5638800" y="2940050"/>
            <a:ext cx="1387475" cy="641350"/>
          </a:xfrm>
          <a:prstGeom prst="rect">
            <a:avLst/>
          </a:prstGeom>
          <a:noFill/>
          <a:ln w="9525">
            <a:noFill/>
            <a:miter lim="800000"/>
            <a:headEnd/>
            <a:tailEnd/>
          </a:ln>
        </p:spPr>
        <p:txBody>
          <a:bodyPr>
            <a:spAutoFit/>
          </a:bodyPr>
          <a:lstStyle/>
          <a:p>
            <a:r>
              <a:rPr lang="en-US" sz="1800"/>
              <a:t>4-6 pounds bauxite</a:t>
            </a:r>
          </a:p>
        </p:txBody>
      </p:sp>
      <p:sp>
        <p:nvSpPr>
          <p:cNvPr id="103432" name="Text Box 8"/>
          <p:cNvSpPr txBox="1">
            <a:spLocks noChangeArrowheads="1"/>
          </p:cNvSpPr>
          <p:nvPr/>
        </p:nvSpPr>
        <p:spPr bwMode="auto">
          <a:xfrm>
            <a:off x="6115050" y="4433888"/>
            <a:ext cx="895350" cy="366712"/>
          </a:xfrm>
          <a:prstGeom prst="rect">
            <a:avLst/>
          </a:prstGeom>
          <a:noFill/>
          <a:ln w="9525">
            <a:noFill/>
            <a:miter lim="800000"/>
            <a:headEnd/>
            <a:tailEnd/>
          </a:ln>
        </p:spPr>
        <p:txBody>
          <a:bodyPr wrap="none">
            <a:spAutoFit/>
          </a:bodyPr>
          <a:lstStyle/>
          <a:p>
            <a:r>
              <a:rPr lang="en-US" sz="1800"/>
              <a:t>current</a:t>
            </a:r>
          </a:p>
        </p:txBody>
      </p:sp>
      <p:sp>
        <p:nvSpPr>
          <p:cNvPr id="103433" name="Text Box 9"/>
          <p:cNvSpPr txBox="1">
            <a:spLocks noChangeArrowheads="1"/>
          </p:cNvSpPr>
          <p:nvPr/>
        </p:nvSpPr>
        <p:spPr bwMode="auto">
          <a:xfrm>
            <a:off x="7543800" y="4433888"/>
            <a:ext cx="819150" cy="366712"/>
          </a:xfrm>
          <a:prstGeom prst="rect">
            <a:avLst/>
          </a:prstGeom>
          <a:noFill/>
          <a:ln w="9525">
            <a:noFill/>
            <a:miter lim="800000"/>
            <a:headEnd/>
            <a:tailEnd/>
          </a:ln>
        </p:spPr>
        <p:txBody>
          <a:bodyPr wrap="none">
            <a:spAutoFit/>
          </a:bodyPr>
          <a:lstStyle/>
          <a:p>
            <a:r>
              <a:rPr lang="en-US" sz="1800"/>
              <a:t>1 lb Al</a:t>
            </a:r>
          </a:p>
        </p:txBody>
      </p:sp>
      <p:sp>
        <p:nvSpPr>
          <p:cNvPr id="103434" name="Text Box 10"/>
          <p:cNvSpPr txBox="1">
            <a:spLocks noChangeArrowheads="1"/>
          </p:cNvSpPr>
          <p:nvPr/>
        </p:nvSpPr>
        <p:spPr bwMode="auto">
          <a:xfrm>
            <a:off x="6324600" y="3595688"/>
            <a:ext cx="317500" cy="366712"/>
          </a:xfrm>
          <a:prstGeom prst="rect">
            <a:avLst/>
          </a:prstGeom>
          <a:noFill/>
          <a:ln w="9525">
            <a:noFill/>
            <a:miter lim="800000"/>
            <a:headEnd/>
            <a:tailEnd/>
          </a:ln>
        </p:spPr>
        <p:txBody>
          <a:bodyPr wrap="none">
            <a:spAutoFit/>
          </a:bodyPr>
          <a:lstStyle/>
          <a:p>
            <a:r>
              <a:rPr lang="en-US" sz="1800"/>
              <a:t>+</a:t>
            </a:r>
          </a:p>
        </p:txBody>
      </p:sp>
      <p:sp>
        <p:nvSpPr>
          <p:cNvPr id="103435" name="Text Box 11"/>
          <p:cNvSpPr txBox="1">
            <a:spLocks noChangeArrowheads="1"/>
          </p:cNvSpPr>
          <p:nvPr/>
        </p:nvSpPr>
        <p:spPr bwMode="auto">
          <a:xfrm>
            <a:off x="7315200" y="4433888"/>
            <a:ext cx="317500" cy="366712"/>
          </a:xfrm>
          <a:prstGeom prst="rect">
            <a:avLst/>
          </a:prstGeom>
          <a:noFill/>
          <a:ln w="9525">
            <a:noFill/>
            <a:miter lim="800000"/>
            <a:headEnd/>
            <a:tailEnd/>
          </a:ln>
        </p:spPr>
        <p:txBody>
          <a:bodyPr wrap="none">
            <a:spAutoFit/>
          </a:bodyPr>
          <a:lstStyle/>
          <a:p>
            <a:r>
              <a:rPr lang="en-US" sz="1800"/>
              <a:t>=</a:t>
            </a:r>
          </a:p>
        </p:txBody>
      </p:sp>
      <p:sp>
        <p:nvSpPr>
          <p:cNvPr id="103436" name="AutoShape 12"/>
          <p:cNvSpPr>
            <a:spLocks noChangeArrowheads="1"/>
          </p:cNvSpPr>
          <p:nvPr/>
        </p:nvSpPr>
        <p:spPr bwMode="auto">
          <a:xfrm>
            <a:off x="5943600" y="3810000"/>
            <a:ext cx="457200" cy="6858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103437" name="AutoShape 13"/>
          <p:cNvSpPr>
            <a:spLocks noChangeArrowheads="1"/>
          </p:cNvSpPr>
          <p:nvPr/>
        </p:nvSpPr>
        <p:spPr bwMode="auto">
          <a:xfrm>
            <a:off x="6858000" y="4114800"/>
            <a:ext cx="304800" cy="5334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103438" name="Line 14"/>
          <p:cNvSpPr>
            <a:spLocks noChangeShapeType="1"/>
          </p:cNvSpPr>
          <p:nvPr/>
        </p:nvSpPr>
        <p:spPr bwMode="auto">
          <a:xfrm>
            <a:off x="5562600" y="2667000"/>
            <a:ext cx="2895600" cy="0"/>
          </a:xfrm>
          <a:prstGeom prst="line">
            <a:avLst/>
          </a:prstGeom>
          <a:noFill/>
          <a:ln w="28575">
            <a:solidFill>
              <a:schemeClr val="tx1"/>
            </a:solidFill>
            <a:miter lim="800000"/>
            <a:headEnd/>
            <a:tailEnd/>
          </a:ln>
        </p:spPr>
        <p:txBody>
          <a:bodyPr wrap="none"/>
          <a:lstStyle/>
          <a:p>
            <a:endParaRPr lang="en-US"/>
          </a:p>
        </p:txBody>
      </p:sp>
      <p:sp>
        <p:nvSpPr>
          <p:cNvPr id="103439" name="Line 15"/>
          <p:cNvSpPr>
            <a:spLocks noChangeShapeType="1"/>
          </p:cNvSpPr>
          <p:nvPr/>
        </p:nvSpPr>
        <p:spPr bwMode="auto">
          <a:xfrm>
            <a:off x="5562600" y="4876800"/>
            <a:ext cx="2895600" cy="0"/>
          </a:xfrm>
          <a:prstGeom prst="line">
            <a:avLst/>
          </a:prstGeom>
          <a:noFill/>
          <a:ln w="28575">
            <a:solidFill>
              <a:schemeClr val="tx1"/>
            </a:solidFill>
            <a:miter lim="800000"/>
            <a:headEnd/>
            <a:tailEnd/>
          </a:ln>
        </p:spPr>
        <p:txBody>
          <a:bodyPr wrap="none"/>
          <a:lstStyle/>
          <a:p>
            <a:endParaRPr lang="en-US"/>
          </a:p>
        </p:txBody>
      </p:sp>
      <p:sp>
        <p:nvSpPr>
          <p:cNvPr id="103440" name="Line 16"/>
          <p:cNvSpPr>
            <a:spLocks noChangeShapeType="1"/>
          </p:cNvSpPr>
          <p:nvPr/>
        </p:nvSpPr>
        <p:spPr bwMode="auto">
          <a:xfrm rot="-5400000">
            <a:off x="4457700" y="3771900"/>
            <a:ext cx="2209800" cy="0"/>
          </a:xfrm>
          <a:prstGeom prst="line">
            <a:avLst/>
          </a:prstGeom>
          <a:noFill/>
          <a:ln w="28575">
            <a:solidFill>
              <a:schemeClr val="tx1"/>
            </a:solidFill>
            <a:miter lim="800000"/>
            <a:headEnd/>
            <a:tailEnd/>
          </a:ln>
        </p:spPr>
        <p:txBody>
          <a:bodyPr wrap="none"/>
          <a:lstStyle/>
          <a:p>
            <a:endParaRPr lang="en-US"/>
          </a:p>
        </p:txBody>
      </p:sp>
      <p:sp>
        <p:nvSpPr>
          <p:cNvPr id="103441" name="Line 17"/>
          <p:cNvSpPr>
            <a:spLocks noChangeShapeType="1"/>
          </p:cNvSpPr>
          <p:nvPr/>
        </p:nvSpPr>
        <p:spPr bwMode="auto">
          <a:xfrm rot="-5400000">
            <a:off x="7353300" y="3771900"/>
            <a:ext cx="2209800" cy="0"/>
          </a:xfrm>
          <a:prstGeom prst="line">
            <a:avLst/>
          </a:prstGeom>
          <a:noFill/>
          <a:ln w="28575">
            <a:solidFill>
              <a:schemeClr val="tx1"/>
            </a:solidFill>
            <a:miter lim="800000"/>
            <a:headEnd/>
            <a:tailEnd/>
          </a:ln>
        </p:spPr>
        <p:txBody>
          <a:bodyPr wrap="none"/>
          <a:lstStyle/>
          <a:p>
            <a:endParaRPr lang="en-US"/>
          </a:p>
        </p:txBody>
      </p:sp>
      <p:pic>
        <p:nvPicPr>
          <p:cNvPr id="103442" name="Picture 18" descr="aluminum ore"/>
          <p:cNvPicPr>
            <a:picLocks noChangeAspect="1" noChangeArrowheads="1"/>
          </p:cNvPicPr>
          <p:nvPr/>
        </p:nvPicPr>
        <p:blipFill>
          <a:blip r:embed="rId7" cstate="print"/>
          <a:srcRect/>
          <a:stretch>
            <a:fillRect/>
          </a:stretch>
        </p:blipFill>
        <p:spPr bwMode="auto">
          <a:xfrm>
            <a:off x="6972300" y="2819400"/>
            <a:ext cx="1333500" cy="1173163"/>
          </a:xfrm>
          <a:prstGeom prst="rect">
            <a:avLst/>
          </a:prstGeom>
          <a:noFill/>
          <a:ln w="9525">
            <a:noFill/>
            <a:miter lim="800000"/>
            <a:headEnd/>
            <a:tailEnd/>
          </a:ln>
        </p:spPr>
      </p:pic>
      <p:pic>
        <p:nvPicPr>
          <p:cNvPr id="411668" name="Picture 20">
            <a:hlinkClick r:id="" action="ppaction://media"/>
          </p:cNvPr>
          <p:cNvPicPr>
            <a:picLocks noRot="1" noChangeAspect="1" noChangeArrowheads="1"/>
          </p:cNvPicPr>
          <p:nvPr>
            <a:wavAudioFile r:embed="rId1" name="MSj03882000000[1].wav"/>
          </p:nvPr>
        </p:nvPicPr>
        <p:blipFill>
          <a:blip r:embed="rId8" cstate="print"/>
          <a:srcRect/>
          <a:stretch>
            <a:fillRect/>
          </a:stretch>
        </p:blipFill>
        <p:spPr bwMode="auto">
          <a:xfrm>
            <a:off x="228600" y="5715000"/>
            <a:ext cx="304800" cy="304800"/>
          </a:xfrm>
          <a:prstGeom prst="rect">
            <a:avLst/>
          </a:prstGeom>
          <a:noFill/>
          <a:ln w="9525">
            <a:noFill/>
            <a:miter lim="800000"/>
            <a:headEnd/>
            <a:tailEnd/>
          </a:ln>
        </p:spPr>
      </p:pic>
      <p:sp>
        <p:nvSpPr>
          <p:cNvPr id="103444" name="AutoShape 22">
            <a:hlinkClick r:id="rId9"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55" fill="hold"/>
                                        <p:tgtEl>
                                          <p:spTgt spid="4116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1166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609600" y="1066800"/>
            <a:ext cx="7772400" cy="1470025"/>
          </a:xfrm>
        </p:spPr>
        <p:txBody>
          <a:bodyPr/>
          <a:lstStyle/>
          <a:p>
            <a:pPr eaLnBrk="1" hangingPunct="1"/>
            <a:r>
              <a:rPr lang="en-US" sz="4000" b="1" i="1" smtClean="0"/>
              <a:t>The Scientific Method</a:t>
            </a:r>
          </a:p>
        </p:txBody>
      </p:sp>
      <p:pic>
        <p:nvPicPr>
          <p:cNvPr id="104451" name="Picture 3" descr="round bottom flask"/>
          <p:cNvPicPr>
            <a:picLocks noChangeAspect="1" noChangeArrowheads="1"/>
          </p:cNvPicPr>
          <p:nvPr/>
        </p:nvPicPr>
        <p:blipFill>
          <a:blip r:embed="rId3" cstate="print"/>
          <a:srcRect/>
          <a:stretch>
            <a:fillRect/>
          </a:stretch>
        </p:blipFill>
        <p:spPr bwMode="auto">
          <a:xfrm>
            <a:off x="3267075" y="2438400"/>
            <a:ext cx="3209925" cy="3429000"/>
          </a:xfrm>
          <a:prstGeom prst="rect">
            <a:avLst/>
          </a:prstGeom>
          <a:noFill/>
          <a:ln w="9525">
            <a:noFill/>
            <a:miter lim="800000"/>
            <a:headEnd/>
            <a:tailEnd/>
          </a:ln>
        </p:spPr>
      </p:pic>
      <p:sp>
        <p:nvSpPr>
          <p:cNvPr id="104452" name="AutoShape 4">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solidFill>
                  <a:schemeClr val="bg1"/>
                </a:solidFill>
              </a:rPr>
              <a:t>Guiding Questions</a:t>
            </a:r>
          </a:p>
        </p:txBody>
      </p:sp>
      <p:sp>
        <p:nvSpPr>
          <p:cNvPr id="1249283" name="Text Box 3"/>
          <p:cNvSpPr txBox="1">
            <a:spLocks noChangeArrowheads="1"/>
          </p:cNvSpPr>
          <p:nvPr/>
        </p:nvSpPr>
        <p:spPr bwMode="auto">
          <a:xfrm>
            <a:off x="533400" y="1470025"/>
            <a:ext cx="8610600" cy="4997450"/>
          </a:xfrm>
          <a:prstGeom prst="rect">
            <a:avLst/>
          </a:prstGeom>
          <a:noFill/>
          <a:ln w="9525">
            <a:noFill/>
            <a:miter lim="800000"/>
            <a:headEnd/>
            <a:tailEnd/>
          </a:ln>
        </p:spPr>
        <p:txBody>
          <a:bodyPr>
            <a:spAutoFit/>
          </a:bodyPr>
          <a:lstStyle/>
          <a:p>
            <a:pPr>
              <a:buFontTx/>
              <a:buChar char="•"/>
            </a:pPr>
            <a:r>
              <a:rPr lang="en-US" sz="2000">
                <a:solidFill>
                  <a:schemeClr val="bg1"/>
                </a:solidFill>
              </a:rPr>
              <a:t> Scientific explanations must meet certain criteria: they should be  </a:t>
            </a:r>
          </a:p>
          <a:p>
            <a:r>
              <a:rPr lang="en-US" sz="2000">
                <a:solidFill>
                  <a:schemeClr val="bg1"/>
                </a:solidFill>
              </a:rPr>
              <a:t>   logical, respect the rules of evidence, be open to criticism, report   </a:t>
            </a:r>
          </a:p>
          <a:p>
            <a:r>
              <a:rPr lang="en-US" sz="2000">
                <a:solidFill>
                  <a:schemeClr val="bg1"/>
                </a:solidFill>
              </a:rPr>
              <a:t>   methods and procedures, and make knowledge public. </a:t>
            </a:r>
          </a:p>
          <a:p>
            <a:pPr>
              <a:buFontTx/>
              <a:buChar char="•"/>
            </a:pPr>
            <a:endParaRPr lang="en-US" sz="1400">
              <a:solidFill>
                <a:schemeClr val="bg1"/>
              </a:solidFill>
            </a:endParaRPr>
          </a:p>
          <a:p>
            <a:pPr>
              <a:buFontTx/>
              <a:buChar char="•"/>
            </a:pPr>
            <a:r>
              <a:rPr lang="en-US" sz="2000">
                <a:solidFill>
                  <a:schemeClr val="bg1"/>
                </a:solidFill>
              </a:rPr>
              <a:t> Scientific experiments are conducted after much thought about what </a:t>
            </a:r>
          </a:p>
          <a:p>
            <a:r>
              <a:rPr lang="en-US" sz="2000">
                <a:solidFill>
                  <a:schemeClr val="bg1"/>
                </a:solidFill>
              </a:rPr>
              <a:t>   may be causing the phenomena in order to isolate important factors.    </a:t>
            </a:r>
          </a:p>
          <a:p>
            <a:r>
              <a:rPr lang="en-US" sz="2000">
                <a:solidFill>
                  <a:schemeClr val="bg1"/>
                </a:solidFill>
              </a:rPr>
              <a:t>   </a:t>
            </a:r>
          </a:p>
          <a:p>
            <a:pPr>
              <a:buFontTx/>
              <a:buChar char="•"/>
            </a:pPr>
            <a:r>
              <a:rPr lang="en-US" sz="2000">
                <a:solidFill>
                  <a:schemeClr val="bg1"/>
                </a:solidFill>
              </a:rPr>
              <a:t> In order to isolate these factors careful planning, including addressing </a:t>
            </a:r>
          </a:p>
          <a:p>
            <a:r>
              <a:rPr lang="en-US" sz="2000">
                <a:solidFill>
                  <a:schemeClr val="bg1"/>
                </a:solidFill>
              </a:rPr>
              <a:t>   safety issues, must be taken into consideration before attempting</a:t>
            </a:r>
          </a:p>
          <a:p>
            <a:r>
              <a:rPr lang="en-US" sz="2000">
                <a:solidFill>
                  <a:schemeClr val="bg1"/>
                </a:solidFill>
              </a:rPr>
              <a:t>   experiments. </a:t>
            </a:r>
          </a:p>
          <a:p>
            <a:pPr>
              <a:buFontTx/>
              <a:buChar char="•"/>
            </a:pPr>
            <a:endParaRPr lang="en-US" sz="1400">
              <a:solidFill>
                <a:schemeClr val="bg1"/>
              </a:solidFill>
            </a:endParaRPr>
          </a:p>
          <a:p>
            <a:pPr>
              <a:buFontTx/>
              <a:buChar char="•"/>
            </a:pPr>
            <a:r>
              <a:rPr lang="en-US" sz="2000">
                <a:solidFill>
                  <a:schemeClr val="bg1"/>
                </a:solidFill>
              </a:rPr>
              <a:t> In order to draw a valid conclusion from an experiment, all variables     </a:t>
            </a:r>
          </a:p>
          <a:p>
            <a:r>
              <a:rPr lang="en-US" sz="2000">
                <a:solidFill>
                  <a:schemeClr val="bg1"/>
                </a:solidFill>
              </a:rPr>
              <a:t>   except for that which is being tested must be controlled. </a:t>
            </a:r>
          </a:p>
          <a:p>
            <a:endParaRPr lang="en-US" sz="1400">
              <a:solidFill>
                <a:schemeClr val="bg1"/>
              </a:solidFill>
            </a:endParaRPr>
          </a:p>
          <a:p>
            <a:pPr>
              <a:buFontTx/>
              <a:buChar char="•"/>
            </a:pPr>
            <a:r>
              <a:rPr lang="en-US" sz="2000">
                <a:solidFill>
                  <a:schemeClr val="bg1"/>
                </a:solidFill>
              </a:rPr>
              <a:t> Measurements communicate not only a magnitude and the system of   </a:t>
            </a:r>
          </a:p>
          <a:p>
            <a:r>
              <a:rPr lang="en-US" sz="2000">
                <a:solidFill>
                  <a:schemeClr val="bg1"/>
                </a:solidFill>
              </a:rPr>
              <a:t>   measurement (unit) but also information about the tool used to make  </a:t>
            </a:r>
          </a:p>
          <a:p>
            <a:r>
              <a:rPr lang="en-US" sz="2000">
                <a:solidFill>
                  <a:schemeClr val="bg1"/>
                </a:solidFill>
              </a:rPr>
              <a:t>   the measurement through precision (significant figures) and uncertainty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249283">
                                            <p:txEl>
                                              <p:pRg st="0" end="0"/>
                                            </p:txEl>
                                          </p:spTgt>
                                        </p:tgtEl>
                                        <p:attrNameLst>
                                          <p:attrName>style.visibility</p:attrName>
                                        </p:attrNameLst>
                                      </p:cBhvr>
                                      <p:to>
                                        <p:strVal val="visible"/>
                                      </p:to>
                                    </p:set>
                                    <p:anim calcmode="lin" valueType="num">
                                      <p:cBhvr>
                                        <p:cTn id="7" dur="500" fill="hold"/>
                                        <p:tgtEl>
                                          <p:spTgt spid="124928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4928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4928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49283">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249283">
                                            <p:txEl>
                                              <p:pRg st="1" end="1"/>
                                            </p:txEl>
                                          </p:spTgt>
                                        </p:tgtEl>
                                        <p:attrNameLst>
                                          <p:attrName>style.visibility</p:attrName>
                                        </p:attrNameLst>
                                      </p:cBhvr>
                                      <p:to>
                                        <p:strVal val="visible"/>
                                      </p:to>
                                    </p:set>
                                    <p:anim calcmode="lin" valueType="num">
                                      <p:cBhvr>
                                        <p:cTn id="13" dur="500" fill="hold"/>
                                        <p:tgtEl>
                                          <p:spTgt spid="12492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2492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2492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249283">
                                            <p:txEl>
                                              <p:pRg st="1" end="1"/>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1249283">
                                            <p:txEl>
                                              <p:pRg st="2" end="2"/>
                                            </p:txEl>
                                          </p:spTgt>
                                        </p:tgtEl>
                                        <p:attrNameLst>
                                          <p:attrName>style.visibility</p:attrName>
                                        </p:attrNameLst>
                                      </p:cBhvr>
                                      <p:to>
                                        <p:strVal val="visible"/>
                                      </p:to>
                                    </p:set>
                                    <p:anim calcmode="lin" valueType="num">
                                      <p:cBhvr>
                                        <p:cTn id="19" dur="500" fill="hold"/>
                                        <p:tgtEl>
                                          <p:spTgt spid="12492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2492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2492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249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249283">
                                            <p:txEl>
                                              <p:pRg st="4" end="4"/>
                                            </p:txEl>
                                          </p:spTgt>
                                        </p:tgtEl>
                                        <p:attrNameLst>
                                          <p:attrName>style.visibility</p:attrName>
                                        </p:attrNameLst>
                                      </p:cBhvr>
                                      <p:to>
                                        <p:strVal val="visible"/>
                                      </p:to>
                                    </p:set>
                                    <p:anim calcmode="lin" valueType="num">
                                      <p:cBhvr>
                                        <p:cTn id="27" dur="500" fill="hold"/>
                                        <p:tgtEl>
                                          <p:spTgt spid="12492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2492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2492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249283">
                                            <p:txEl>
                                              <p:pRg st="4" end="4"/>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1249283">
                                            <p:txEl>
                                              <p:pRg st="5" end="5"/>
                                            </p:txEl>
                                          </p:spTgt>
                                        </p:tgtEl>
                                        <p:attrNameLst>
                                          <p:attrName>style.visibility</p:attrName>
                                        </p:attrNameLst>
                                      </p:cBhvr>
                                      <p:to>
                                        <p:strVal val="visible"/>
                                      </p:to>
                                    </p:set>
                                    <p:anim calcmode="lin" valueType="num">
                                      <p:cBhvr>
                                        <p:cTn id="33" dur="500" fill="hold"/>
                                        <p:tgtEl>
                                          <p:spTgt spid="124928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24928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24928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249283">
                                            <p:txEl>
                                              <p:pRg st="5" end="5"/>
                                            </p:txEl>
                                          </p:spTgt>
                                        </p:tgtEl>
                                        <p:attrNameLst>
                                          <p:attrName>ppt_y</p:attrName>
                                        </p:attrNameLst>
                                      </p:cBhvr>
                                      <p:tavLst>
                                        <p:tav tm="0">
                                          <p:val>
                                            <p:strVal val="#ppt_y"/>
                                          </p:val>
                                        </p:tav>
                                        <p:tav tm="100000">
                                          <p:val>
                                            <p:strVal val="#ppt_y"/>
                                          </p:val>
                                        </p:tav>
                                      </p:tavLst>
                                    </p:anim>
                                  </p:childTnLst>
                                </p:cTn>
                              </p:par>
                              <p:par>
                                <p:cTn id="37" presetID="9" presetClass="emph" presetSubtype="0" nodeType="withEffect">
                                  <p:stCondLst>
                                    <p:cond delay="0"/>
                                  </p:stCondLst>
                                  <p:childTnLst>
                                    <p:set>
                                      <p:cBhvr rctx="PPT">
                                        <p:cTn id="38" dur="indefinite"/>
                                        <p:tgtEl>
                                          <p:spTgt spid="1249283">
                                            <p:txEl>
                                              <p:pRg st="0" end="0"/>
                                            </p:txEl>
                                          </p:spTgt>
                                        </p:tgtEl>
                                        <p:attrNameLst>
                                          <p:attrName>style.opacity</p:attrName>
                                        </p:attrNameLst>
                                      </p:cBhvr>
                                      <p:to>
                                        <p:strVal val="0.5"/>
                                      </p:to>
                                    </p:set>
                                    <p:animEffect filter="image" prLst="opacity: 0.5">
                                      <p:cBhvr rctx="IE">
                                        <p:cTn id="39" dur="indefinite"/>
                                        <p:tgtEl>
                                          <p:spTgt spid="1249283">
                                            <p:txEl>
                                              <p:pRg st="0" end="0"/>
                                            </p:txEl>
                                          </p:spTgt>
                                        </p:tgtEl>
                                      </p:cBhvr>
                                    </p:animEffect>
                                  </p:childTnLst>
                                </p:cTn>
                              </p:par>
                              <p:par>
                                <p:cTn id="40" presetID="9" presetClass="emph" presetSubtype="0" nodeType="withEffect">
                                  <p:stCondLst>
                                    <p:cond delay="0"/>
                                  </p:stCondLst>
                                  <p:childTnLst>
                                    <p:set>
                                      <p:cBhvr rctx="PPT">
                                        <p:cTn id="41" dur="indefinite"/>
                                        <p:tgtEl>
                                          <p:spTgt spid="1249283">
                                            <p:txEl>
                                              <p:pRg st="1" end="1"/>
                                            </p:txEl>
                                          </p:spTgt>
                                        </p:tgtEl>
                                        <p:attrNameLst>
                                          <p:attrName>style.opacity</p:attrName>
                                        </p:attrNameLst>
                                      </p:cBhvr>
                                      <p:to>
                                        <p:strVal val="0.5"/>
                                      </p:to>
                                    </p:set>
                                    <p:animEffect filter="image" prLst="opacity: 0.5">
                                      <p:cBhvr rctx="IE">
                                        <p:cTn id="42" dur="indefinite"/>
                                        <p:tgtEl>
                                          <p:spTgt spid="1249283">
                                            <p:txEl>
                                              <p:pRg st="1" end="1"/>
                                            </p:txEl>
                                          </p:spTgt>
                                        </p:tgtEl>
                                      </p:cBhvr>
                                    </p:animEffect>
                                  </p:childTnLst>
                                </p:cTn>
                              </p:par>
                              <p:par>
                                <p:cTn id="43" presetID="9" presetClass="emph" presetSubtype="0" nodeType="withEffect">
                                  <p:stCondLst>
                                    <p:cond delay="0"/>
                                  </p:stCondLst>
                                  <p:childTnLst>
                                    <p:set>
                                      <p:cBhvr rctx="PPT">
                                        <p:cTn id="44" dur="indefinite"/>
                                        <p:tgtEl>
                                          <p:spTgt spid="1249283">
                                            <p:txEl>
                                              <p:pRg st="2" end="2"/>
                                            </p:txEl>
                                          </p:spTgt>
                                        </p:tgtEl>
                                        <p:attrNameLst>
                                          <p:attrName>style.opacity</p:attrName>
                                        </p:attrNameLst>
                                      </p:cBhvr>
                                      <p:to>
                                        <p:strVal val="0.5"/>
                                      </p:to>
                                    </p:set>
                                    <p:animEffect filter="image" prLst="opacity: 0.5">
                                      <p:cBhvr rctx="IE">
                                        <p:cTn id="45" dur="indefinite"/>
                                        <p:tgtEl>
                                          <p:spTgt spid="124928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nodeType="clickEffect">
                                  <p:stCondLst>
                                    <p:cond delay="0"/>
                                  </p:stCondLst>
                                  <p:childTnLst>
                                    <p:set>
                                      <p:cBhvr>
                                        <p:cTn id="49" dur="1" fill="hold">
                                          <p:stCondLst>
                                            <p:cond delay="0"/>
                                          </p:stCondLst>
                                        </p:cTn>
                                        <p:tgtEl>
                                          <p:spTgt spid="1249283">
                                            <p:txEl>
                                              <p:pRg st="7" end="7"/>
                                            </p:txEl>
                                          </p:spTgt>
                                        </p:tgtEl>
                                        <p:attrNameLst>
                                          <p:attrName>style.visibility</p:attrName>
                                        </p:attrNameLst>
                                      </p:cBhvr>
                                      <p:to>
                                        <p:strVal val="visible"/>
                                      </p:to>
                                    </p:set>
                                    <p:anim calcmode="lin" valueType="num">
                                      <p:cBhvr>
                                        <p:cTn id="50" dur="500" fill="hold"/>
                                        <p:tgtEl>
                                          <p:spTgt spid="124928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124928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124928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1249283">
                                            <p:txEl>
                                              <p:pRg st="7" end="7"/>
                                            </p:txEl>
                                          </p:spTgt>
                                        </p:tgtEl>
                                        <p:attrNameLst>
                                          <p:attrName>ppt_y</p:attrName>
                                        </p:attrNameLst>
                                      </p:cBhvr>
                                      <p:tavLst>
                                        <p:tav tm="0">
                                          <p:val>
                                            <p:strVal val="#ppt_y"/>
                                          </p:val>
                                        </p:tav>
                                        <p:tav tm="100000">
                                          <p:val>
                                            <p:strVal val="#ppt_y"/>
                                          </p:val>
                                        </p:tav>
                                      </p:tavLst>
                                    </p:anim>
                                  </p:childTnLst>
                                </p:cTn>
                              </p:par>
                              <p:par>
                                <p:cTn id="54" presetID="39" presetClass="entr" presetSubtype="0" accel="100000" fill="hold" nodeType="withEffect">
                                  <p:stCondLst>
                                    <p:cond delay="0"/>
                                  </p:stCondLst>
                                  <p:childTnLst>
                                    <p:set>
                                      <p:cBhvr>
                                        <p:cTn id="55" dur="1" fill="hold">
                                          <p:stCondLst>
                                            <p:cond delay="0"/>
                                          </p:stCondLst>
                                        </p:cTn>
                                        <p:tgtEl>
                                          <p:spTgt spid="1249283">
                                            <p:txEl>
                                              <p:pRg st="8" end="8"/>
                                            </p:txEl>
                                          </p:spTgt>
                                        </p:tgtEl>
                                        <p:attrNameLst>
                                          <p:attrName>style.visibility</p:attrName>
                                        </p:attrNameLst>
                                      </p:cBhvr>
                                      <p:to>
                                        <p:strVal val="visible"/>
                                      </p:to>
                                    </p:set>
                                    <p:anim calcmode="lin" valueType="num">
                                      <p:cBhvr>
                                        <p:cTn id="56" dur="500" fill="hold"/>
                                        <p:tgtEl>
                                          <p:spTgt spid="124928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124928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124928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1249283">
                                            <p:txEl>
                                              <p:pRg st="8" end="8"/>
                                            </p:txEl>
                                          </p:spTgt>
                                        </p:tgtEl>
                                        <p:attrNameLst>
                                          <p:attrName>ppt_y</p:attrName>
                                        </p:attrNameLst>
                                      </p:cBhvr>
                                      <p:tavLst>
                                        <p:tav tm="0">
                                          <p:val>
                                            <p:strVal val="#ppt_y"/>
                                          </p:val>
                                        </p:tav>
                                        <p:tav tm="100000">
                                          <p:val>
                                            <p:strVal val="#ppt_y"/>
                                          </p:val>
                                        </p:tav>
                                      </p:tavLst>
                                    </p:anim>
                                  </p:childTnLst>
                                </p:cTn>
                              </p:par>
                              <p:par>
                                <p:cTn id="60" presetID="39" presetClass="entr" presetSubtype="0" accel="100000" fill="hold" nodeType="withEffect">
                                  <p:stCondLst>
                                    <p:cond delay="0"/>
                                  </p:stCondLst>
                                  <p:childTnLst>
                                    <p:set>
                                      <p:cBhvr>
                                        <p:cTn id="61" dur="1" fill="hold">
                                          <p:stCondLst>
                                            <p:cond delay="0"/>
                                          </p:stCondLst>
                                        </p:cTn>
                                        <p:tgtEl>
                                          <p:spTgt spid="1249283">
                                            <p:txEl>
                                              <p:pRg st="9" end="9"/>
                                            </p:txEl>
                                          </p:spTgt>
                                        </p:tgtEl>
                                        <p:attrNameLst>
                                          <p:attrName>style.visibility</p:attrName>
                                        </p:attrNameLst>
                                      </p:cBhvr>
                                      <p:to>
                                        <p:strVal val="visible"/>
                                      </p:to>
                                    </p:set>
                                    <p:anim calcmode="lin" valueType="num">
                                      <p:cBhvr>
                                        <p:cTn id="62" dur="500" fill="hold"/>
                                        <p:tgtEl>
                                          <p:spTgt spid="1249283">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1249283">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1249283">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1249283">
                                            <p:txEl>
                                              <p:pRg st="9" end="9"/>
                                            </p:txEl>
                                          </p:spTgt>
                                        </p:tgtEl>
                                        <p:attrNameLst>
                                          <p:attrName>ppt_y</p:attrName>
                                        </p:attrNameLst>
                                      </p:cBhvr>
                                      <p:tavLst>
                                        <p:tav tm="0">
                                          <p:val>
                                            <p:strVal val="#ppt_y"/>
                                          </p:val>
                                        </p:tav>
                                        <p:tav tm="100000">
                                          <p:val>
                                            <p:strVal val="#ppt_y"/>
                                          </p:val>
                                        </p:tav>
                                      </p:tavLst>
                                    </p:anim>
                                  </p:childTnLst>
                                </p:cTn>
                              </p:par>
                              <p:par>
                                <p:cTn id="66" presetID="9" presetClass="emph" presetSubtype="0" nodeType="withEffect">
                                  <p:stCondLst>
                                    <p:cond delay="0"/>
                                  </p:stCondLst>
                                  <p:childTnLst>
                                    <p:set>
                                      <p:cBhvr rctx="PPT">
                                        <p:cTn id="67" dur="indefinite"/>
                                        <p:tgtEl>
                                          <p:spTgt spid="1249283">
                                            <p:txEl>
                                              <p:pRg st="4" end="4"/>
                                            </p:txEl>
                                          </p:spTgt>
                                        </p:tgtEl>
                                        <p:attrNameLst>
                                          <p:attrName>style.opacity</p:attrName>
                                        </p:attrNameLst>
                                      </p:cBhvr>
                                      <p:to>
                                        <p:strVal val="0.5"/>
                                      </p:to>
                                    </p:set>
                                    <p:animEffect filter="image" prLst="opacity: 0.5">
                                      <p:cBhvr rctx="IE">
                                        <p:cTn id="68" dur="indefinite"/>
                                        <p:tgtEl>
                                          <p:spTgt spid="1249283">
                                            <p:txEl>
                                              <p:pRg st="4" end="4"/>
                                            </p:txEl>
                                          </p:spTgt>
                                        </p:tgtEl>
                                      </p:cBhvr>
                                    </p:animEffect>
                                  </p:childTnLst>
                                </p:cTn>
                              </p:par>
                              <p:par>
                                <p:cTn id="69" presetID="9" presetClass="emph" presetSubtype="0" nodeType="withEffect">
                                  <p:stCondLst>
                                    <p:cond delay="0"/>
                                  </p:stCondLst>
                                  <p:childTnLst>
                                    <p:set>
                                      <p:cBhvr rctx="PPT">
                                        <p:cTn id="70" dur="indefinite"/>
                                        <p:tgtEl>
                                          <p:spTgt spid="1249283">
                                            <p:txEl>
                                              <p:pRg st="5" end="5"/>
                                            </p:txEl>
                                          </p:spTgt>
                                        </p:tgtEl>
                                        <p:attrNameLst>
                                          <p:attrName>style.opacity</p:attrName>
                                        </p:attrNameLst>
                                      </p:cBhvr>
                                      <p:to>
                                        <p:strVal val="0.5"/>
                                      </p:to>
                                    </p:set>
                                    <p:animEffect filter="image" prLst="opacity: 0.5">
                                      <p:cBhvr rctx="IE">
                                        <p:cTn id="71" dur="indefinite"/>
                                        <p:tgtEl>
                                          <p:spTgt spid="1249283">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9" presetClass="entr" presetSubtype="0" accel="100000" fill="hold" nodeType="clickEffect">
                                  <p:stCondLst>
                                    <p:cond delay="0"/>
                                  </p:stCondLst>
                                  <p:childTnLst>
                                    <p:set>
                                      <p:cBhvr>
                                        <p:cTn id="75" dur="1" fill="hold">
                                          <p:stCondLst>
                                            <p:cond delay="0"/>
                                          </p:stCondLst>
                                        </p:cTn>
                                        <p:tgtEl>
                                          <p:spTgt spid="1249283">
                                            <p:txEl>
                                              <p:pRg st="11" end="11"/>
                                            </p:txEl>
                                          </p:spTgt>
                                        </p:tgtEl>
                                        <p:attrNameLst>
                                          <p:attrName>style.visibility</p:attrName>
                                        </p:attrNameLst>
                                      </p:cBhvr>
                                      <p:to>
                                        <p:strVal val="visible"/>
                                      </p:to>
                                    </p:set>
                                    <p:anim calcmode="lin" valueType="num">
                                      <p:cBhvr>
                                        <p:cTn id="76" dur="500" fill="hold"/>
                                        <p:tgtEl>
                                          <p:spTgt spid="1249283">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7" dur="500" fill="hold"/>
                                        <p:tgtEl>
                                          <p:spTgt spid="1249283">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8" dur="500" fill="hold"/>
                                        <p:tgtEl>
                                          <p:spTgt spid="1249283">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79" dur="500" fill="hold"/>
                                        <p:tgtEl>
                                          <p:spTgt spid="1249283">
                                            <p:txEl>
                                              <p:pRg st="11" end="11"/>
                                            </p:txEl>
                                          </p:spTgt>
                                        </p:tgtEl>
                                        <p:attrNameLst>
                                          <p:attrName>ppt_y</p:attrName>
                                        </p:attrNameLst>
                                      </p:cBhvr>
                                      <p:tavLst>
                                        <p:tav tm="0">
                                          <p:val>
                                            <p:strVal val="#ppt_y"/>
                                          </p:val>
                                        </p:tav>
                                        <p:tav tm="100000">
                                          <p:val>
                                            <p:strVal val="#ppt_y"/>
                                          </p:val>
                                        </p:tav>
                                      </p:tavLst>
                                    </p:anim>
                                  </p:childTnLst>
                                </p:cTn>
                              </p:par>
                              <p:par>
                                <p:cTn id="80" presetID="39" presetClass="entr" presetSubtype="0" accel="100000" fill="hold" nodeType="withEffect">
                                  <p:stCondLst>
                                    <p:cond delay="0"/>
                                  </p:stCondLst>
                                  <p:childTnLst>
                                    <p:set>
                                      <p:cBhvr>
                                        <p:cTn id="81" dur="1" fill="hold">
                                          <p:stCondLst>
                                            <p:cond delay="0"/>
                                          </p:stCondLst>
                                        </p:cTn>
                                        <p:tgtEl>
                                          <p:spTgt spid="1249283">
                                            <p:txEl>
                                              <p:pRg st="12" end="12"/>
                                            </p:txEl>
                                          </p:spTgt>
                                        </p:tgtEl>
                                        <p:attrNameLst>
                                          <p:attrName>style.visibility</p:attrName>
                                        </p:attrNameLst>
                                      </p:cBhvr>
                                      <p:to>
                                        <p:strVal val="visible"/>
                                      </p:to>
                                    </p:set>
                                    <p:anim calcmode="lin" valueType="num">
                                      <p:cBhvr>
                                        <p:cTn id="82" dur="500" fill="hold"/>
                                        <p:tgtEl>
                                          <p:spTgt spid="1249283">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3" dur="500" fill="hold"/>
                                        <p:tgtEl>
                                          <p:spTgt spid="1249283">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4" dur="500" fill="hold"/>
                                        <p:tgtEl>
                                          <p:spTgt spid="1249283">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85" dur="500" fill="hold"/>
                                        <p:tgtEl>
                                          <p:spTgt spid="1249283">
                                            <p:txEl>
                                              <p:pRg st="12" end="12"/>
                                            </p:txEl>
                                          </p:spTgt>
                                        </p:tgtEl>
                                        <p:attrNameLst>
                                          <p:attrName>ppt_y</p:attrName>
                                        </p:attrNameLst>
                                      </p:cBhvr>
                                      <p:tavLst>
                                        <p:tav tm="0">
                                          <p:val>
                                            <p:strVal val="#ppt_y"/>
                                          </p:val>
                                        </p:tav>
                                        <p:tav tm="100000">
                                          <p:val>
                                            <p:strVal val="#ppt_y"/>
                                          </p:val>
                                        </p:tav>
                                      </p:tavLst>
                                    </p:anim>
                                  </p:childTnLst>
                                </p:cTn>
                              </p:par>
                              <p:par>
                                <p:cTn id="86" presetID="9" presetClass="emph" presetSubtype="0" nodeType="withEffect">
                                  <p:stCondLst>
                                    <p:cond delay="0"/>
                                  </p:stCondLst>
                                  <p:childTnLst>
                                    <p:set>
                                      <p:cBhvr rctx="PPT">
                                        <p:cTn id="87" dur="indefinite"/>
                                        <p:tgtEl>
                                          <p:spTgt spid="1249283">
                                            <p:txEl>
                                              <p:pRg st="7" end="7"/>
                                            </p:txEl>
                                          </p:spTgt>
                                        </p:tgtEl>
                                        <p:attrNameLst>
                                          <p:attrName>style.opacity</p:attrName>
                                        </p:attrNameLst>
                                      </p:cBhvr>
                                      <p:to>
                                        <p:strVal val="0.5"/>
                                      </p:to>
                                    </p:set>
                                    <p:animEffect filter="image" prLst="opacity: 0.5">
                                      <p:cBhvr rctx="IE">
                                        <p:cTn id="88" dur="indefinite"/>
                                        <p:tgtEl>
                                          <p:spTgt spid="1249283">
                                            <p:txEl>
                                              <p:pRg st="7" end="7"/>
                                            </p:txEl>
                                          </p:spTgt>
                                        </p:tgtEl>
                                      </p:cBhvr>
                                    </p:animEffect>
                                  </p:childTnLst>
                                </p:cTn>
                              </p:par>
                              <p:par>
                                <p:cTn id="89" presetID="9" presetClass="emph" presetSubtype="0" nodeType="withEffect">
                                  <p:stCondLst>
                                    <p:cond delay="0"/>
                                  </p:stCondLst>
                                  <p:childTnLst>
                                    <p:set>
                                      <p:cBhvr rctx="PPT">
                                        <p:cTn id="90" dur="indefinite"/>
                                        <p:tgtEl>
                                          <p:spTgt spid="1249283">
                                            <p:txEl>
                                              <p:pRg st="8" end="8"/>
                                            </p:txEl>
                                          </p:spTgt>
                                        </p:tgtEl>
                                        <p:attrNameLst>
                                          <p:attrName>style.opacity</p:attrName>
                                        </p:attrNameLst>
                                      </p:cBhvr>
                                      <p:to>
                                        <p:strVal val="0.5"/>
                                      </p:to>
                                    </p:set>
                                    <p:animEffect filter="image" prLst="opacity: 0.5">
                                      <p:cBhvr rctx="IE">
                                        <p:cTn id="91" dur="indefinite"/>
                                        <p:tgtEl>
                                          <p:spTgt spid="1249283">
                                            <p:txEl>
                                              <p:pRg st="8" end="8"/>
                                            </p:txEl>
                                          </p:spTgt>
                                        </p:tgtEl>
                                      </p:cBhvr>
                                    </p:animEffect>
                                  </p:childTnLst>
                                </p:cTn>
                              </p:par>
                              <p:par>
                                <p:cTn id="92" presetID="9" presetClass="emph" presetSubtype="0" nodeType="withEffect">
                                  <p:stCondLst>
                                    <p:cond delay="0"/>
                                  </p:stCondLst>
                                  <p:childTnLst>
                                    <p:set>
                                      <p:cBhvr rctx="PPT">
                                        <p:cTn id="93" dur="indefinite"/>
                                        <p:tgtEl>
                                          <p:spTgt spid="1249283">
                                            <p:txEl>
                                              <p:pRg st="9" end="9"/>
                                            </p:txEl>
                                          </p:spTgt>
                                        </p:tgtEl>
                                        <p:attrNameLst>
                                          <p:attrName>style.opacity</p:attrName>
                                        </p:attrNameLst>
                                      </p:cBhvr>
                                      <p:to>
                                        <p:strVal val="0.5"/>
                                      </p:to>
                                    </p:set>
                                    <p:animEffect filter="image" prLst="opacity: 0.5">
                                      <p:cBhvr rctx="IE">
                                        <p:cTn id="94" dur="indefinite"/>
                                        <p:tgtEl>
                                          <p:spTgt spid="1249283">
                                            <p:txEl>
                                              <p:pRg st="9" end="9"/>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39" presetClass="entr" presetSubtype="0" accel="100000" fill="hold" nodeType="clickEffect">
                                  <p:stCondLst>
                                    <p:cond delay="0"/>
                                  </p:stCondLst>
                                  <p:childTnLst>
                                    <p:set>
                                      <p:cBhvr>
                                        <p:cTn id="98" dur="1" fill="hold">
                                          <p:stCondLst>
                                            <p:cond delay="0"/>
                                          </p:stCondLst>
                                        </p:cTn>
                                        <p:tgtEl>
                                          <p:spTgt spid="1249283">
                                            <p:txEl>
                                              <p:pRg st="14" end="14"/>
                                            </p:txEl>
                                          </p:spTgt>
                                        </p:tgtEl>
                                        <p:attrNameLst>
                                          <p:attrName>style.visibility</p:attrName>
                                        </p:attrNameLst>
                                      </p:cBhvr>
                                      <p:to>
                                        <p:strVal val="visible"/>
                                      </p:to>
                                    </p:set>
                                    <p:anim calcmode="lin" valueType="num">
                                      <p:cBhvr>
                                        <p:cTn id="99" dur="500" fill="hold"/>
                                        <p:tgtEl>
                                          <p:spTgt spid="1249283">
                                            <p:txEl>
                                              <p:pRg st="14" end="1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0" dur="500" fill="hold"/>
                                        <p:tgtEl>
                                          <p:spTgt spid="1249283">
                                            <p:txEl>
                                              <p:pRg st="14" end="1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1" dur="500" fill="hold"/>
                                        <p:tgtEl>
                                          <p:spTgt spid="1249283">
                                            <p:txEl>
                                              <p:pRg st="14" end="1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2" dur="500" fill="hold"/>
                                        <p:tgtEl>
                                          <p:spTgt spid="1249283">
                                            <p:txEl>
                                              <p:pRg st="14" end="14"/>
                                            </p:txEl>
                                          </p:spTgt>
                                        </p:tgtEl>
                                        <p:attrNameLst>
                                          <p:attrName>ppt_y</p:attrName>
                                        </p:attrNameLst>
                                      </p:cBhvr>
                                      <p:tavLst>
                                        <p:tav tm="0">
                                          <p:val>
                                            <p:strVal val="#ppt_y"/>
                                          </p:val>
                                        </p:tav>
                                        <p:tav tm="100000">
                                          <p:val>
                                            <p:strVal val="#ppt_y"/>
                                          </p:val>
                                        </p:tav>
                                      </p:tavLst>
                                    </p:anim>
                                  </p:childTnLst>
                                </p:cTn>
                              </p:par>
                              <p:par>
                                <p:cTn id="103" presetID="39" presetClass="entr" presetSubtype="0" accel="100000" fill="hold" nodeType="withEffect">
                                  <p:stCondLst>
                                    <p:cond delay="0"/>
                                  </p:stCondLst>
                                  <p:childTnLst>
                                    <p:set>
                                      <p:cBhvr>
                                        <p:cTn id="104" dur="1" fill="hold">
                                          <p:stCondLst>
                                            <p:cond delay="0"/>
                                          </p:stCondLst>
                                        </p:cTn>
                                        <p:tgtEl>
                                          <p:spTgt spid="1249283">
                                            <p:txEl>
                                              <p:pRg st="15" end="15"/>
                                            </p:txEl>
                                          </p:spTgt>
                                        </p:tgtEl>
                                        <p:attrNameLst>
                                          <p:attrName>style.visibility</p:attrName>
                                        </p:attrNameLst>
                                      </p:cBhvr>
                                      <p:to>
                                        <p:strVal val="visible"/>
                                      </p:to>
                                    </p:set>
                                    <p:anim calcmode="lin" valueType="num">
                                      <p:cBhvr>
                                        <p:cTn id="105" dur="500" fill="hold"/>
                                        <p:tgtEl>
                                          <p:spTgt spid="1249283">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249283">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249283">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249283">
                                            <p:txEl>
                                              <p:pRg st="15" end="15"/>
                                            </p:txEl>
                                          </p:spTgt>
                                        </p:tgtEl>
                                        <p:attrNameLst>
                                          <p:attrName>ppt_y</p:attrName>
                                        </p:attrNameLst>
                                      </p:cBhvr>
                                      <p:tavLst>
                                        <p:tav tm="0">
                                          <p:val>
                                            <p:strVal val="#ppt_y"/>
                                          </p:val>
                                        </p:tav>
                                        <p:tav tm="100000">
                                          <p:val>
                                            <p:strVal val="#ppt_y"/>
                                          </p:val>
                                        </p:tav>
                                      </p:tavLst>
                                    </p:anim>
                                  </p:childTnLst>
                                </p:cTn>
                              </p:par>
                              <p:par>
                                <p:cTn id="109" presetID="39" presetClass="entr" presetSubtype="0" accel="100000" fill="hold" nodeType="withEffect">
                                  <p:stCondLst>
                                    <p:cond delay="0"/>
                                  </p:stCondLst>
                                  <p:childTnLst>
                                    <p:set>
                                      <p:cBhvr>
                                        <p:cTn id="110" dur="1" fill="hold">
                                          <p:stCondLst>
                                            <p:cond delay="0"/>
                                          </p:stCondLst>
                                        </p:cTn>
                                        <p:tgtEl>
                                          <p:spTgt spid="1249283">
                                            <p:txEl>
                                              <p:pRg st="16" end="16"/>
                                            </p:txEl>
                                          </p:spTgt>
                                        </p:tgtEl>
                                        <p:attrNameLst>
                                          <p:attrName>style.visibility</p:attrName>
                                        </p:attrNameLst>
                                      </p:cBhvr>
                                      <p:to>
                                        <p:strVal val="visible"/>
                                      </p:to>
                                    </p:set>
                                    <p:anim calcmode="lin" valueType="num">
                                      <p:cBhvr>
                                        <p:cTn id="111" dur="500" fill="hold"/>
                                        <p:tgtEl>
                                          <p:spTgt spid="1249283">
                                            <p:txEl>
                                              <p:pRg st="16" end="1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1249283">
                                            <p:txEl>
                                              <p:pRg st="16" end="1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1249283">
                                            <p:txEl>
                                              <p:pRg st="16" end="1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1249283">
                                            <p:txEl>
                                              <p:pRg st="16" end="16"/>
                                            </p:txEl>
                                          </p:spTgt>
                                        </p:tgtEl>
                                        <p:attrNameLst>
                                          <p:attrName>ppt_y</p:attrName>
                                        </p:attrNameLst>
                                      </p:cBhvr>
                                      <p:tavLst>
                                        <p:tav tm="0">
                                          <p:val>
                                            <p:strVal val="#ppt_y"/>
                                          </p:val>
                                        </p:tav>
                                        <p:tav tm="100000">
                                          <p:val>
                                            <p:strVal val="#ppt_y"/>
                                          </p:val>
                                        </p:tav>
                                      </p:tavLst>
                                    </p:anim>
                                  </p:childTnLst>
                                </p:cTn>
                              </p:par>
                              <p:par>
                                <p:cTn id="115" presetID="9" presetClass="emph" presetSubtype="0" nodeType="withEffect">
                                  <p:stCondLst>
                                    <p:cond delay="0"/>
                                  </p:stCondLst>
                                  <p:childTnLst>
                                    <p:set>
                                      <p:cBhvr rctx="PPT">
                                        <p:cTn id="116" dur="indefinite"/>
                                        <p:tgtEl>
                                          <p:spTgt spid="1249283">
                                            <p:txEl>
                                              <p:pRg st="11" end="11"/>
                                            </p:txEl>
                                          </p:spTgt>
                                        </p:tgtEl>
                                        <p:attrNameLst>
                                          <p:attrName>style.opacity</p:attrName>
                                        </p:attrNameLst>
                                      </p:cBhvr>
                                      <p:to>
                                        <p:strVal val="0.5"/>
                                      </p:to>
                                    </p:set>
                                    <p:animEffect filter="image" prLst="opacity: 0.5">
                                      <p:cBhvr rctx="IE">
                                        <p:cTn id="117" dur="indefinite"/>
                                        <p:tgtEl>
                                          <p:spTgt spid="1249283">
                                            <p:txEl>
                                              <p:pRg st="11" end="11"/>
                                            </p:txEl>
                                          </p:spTgt>
                                        </p:tgtEl>
                                      </p:cBhvr>
                                    </p:animEffect>
                                  </p:childTnLst>
                                </p:cTn>
                              </p:par>
                              <p:par>
                                <p:cTn id="118" presetID="9" presetClass="emph" presetSubtype="0" nodeType="withEffect">
                                  <p:stCondLst>
                                    <p:cond delay="0"/>
                                  </p:stCondLst>
                                  <p:childTnLst>
                                    <p:set>
                                      <p:cBhvr rctx="PPT">
                                        <p:cTn id="119" dur="indefinite"/>
                                        <p:tgtEl>
                                          <p:spTgt spid="1249283">
                                            <p:txEl>
                                              <p:pRg st="12" end="12"/>
                                            </p:txEl>
                                          </p:spTgt>
                                        </p:tgtEl>
                                        <p:attrNameLst>
                                          <p:attrName>style.opacity</p:attrName>
                                        </p:attrNameLst>
                                      </p:cBhvr>
                                      <p:to>
                                        <p:strVal val="0.5"/>
                                      </p:to>
                                    </p:set>
                                    <p:animEffect filter="image" prLst="opacity: 0.5">
                                      <p:cBhvr rctx="IE">
                                        <p:cTn id="120" dur="indefinite"/>
                                        <p:tgtEl>
                                          <p:spTgt spid="124928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rgbClr val="F3C779"/>
        </a:solidFill>
        <a:effectLst/>
      </p:bgPr>
    </p:bg>
    <p:spTree>
      <p:nvGrpSpPr>
        <p:cNvPr id="1" name=""/>
        <p:cNvGrpSpPr/>
        <p:nvPr/>
      </p:nvGrpSpPr>
      <p:grpSpPr>
        <a:xfrm>
          <a:off x="0" y="0"/>
          <a:ext cx="0" cy="0"/>
          <a:chOff x="0" y="0"/>
          <a:chExt cx="0" cy="0"/>
        </a:xfrm>
      </p:grpSpPr>
      <p:pic>
        <p:nvPicPr>
          <p:cNvPr id="106498" name="Picture 8" descr="http://www.brainjar.com/dhtml/ouija/graphics/board.jpg"/>
          <p:cNvPicPr>
            <a:picLocks noChangeAspect="1" noChangeArrowheads="1"/>
          </p:cNvPicPr>
          <p:nvPr/>
        </p:nvPicPr>
        <p:blipFill>
          <a:blip r:embed="rId3" cstate="print">
            <a:clrChange>
              <a:clrFrom>
                <a:srgbClr val="EBBF78"/>
              </a:clrFrom>
              <a:clrTo>
                <a:srgbClr val="EBBF78">
                  <a:alpha val="0"/>
                </a:srgbClr>
              </a:clrTo>
            </a:clrChange>
          </a:blip>
          <a:srcRect/>
          <a:stretch>
            <a:fillRect/>
          </a:stretch>
        </p:blipFill>
        <p:spPr bwMode="auto">
          <a:xfrm>
            <a:off x="0" y="776288"/>
            <a:ext cx="9144000" cy="6096000"/>
          </a:xfrm>
          <a:prstGeom prst="rect">
            <a:avLst/>
          </a:prstGeom>
          <a:noFill/>
          <a:ln w="9525">
            <a:noFill/>
            <a:miter lim="800000"/>
            <a:headEnd/>
            <a:tailEnd/>
          </a:ln>
        </p:spPr>
      </p:pic>
      <p:sp>
        <p:nvSpPr>
          <p:cNvPr id="1542173" name="Text Box 29"/>
          <p:cNvSpPr txBox="1">
            <a:spLocks noChangeArrowheads="1"/>
          </p:cNvSpPr>
          <p:nvPr/>
        </p:nvSpPr>
        <p:spPr bwMode="auto">
          <a:xfrm>
            <a:off x="860425" y="176213"/>
            <a:ext cx="7405688" cy="457200"/>
          </a:xfrm>
          <a:prstGeom prst="rect">
            <a:avLst/>
          </a:prstGeom>
          <a:noFill/>
          <a:ln w="9525">
            <a:noFill/>
            <a:miter lim="800000"/>
            <a:headEnd/>
            <a:tailEnd/>
          </a:ln>
        </p:spPr>
        <p:txBody>
          <a:bodyPr wrap="none">
            <a:spAutoFit/>
          </a:bodyPr>
          <a:lstStyle/>
          <a:p>
            <a:r>
              <a:rPr lang="en-US"/>
              <a:t>Pseudoscience…definitely NOT the Scientific Method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42173"/>
                                        </p:tgtEl>
                                        <p:attrNameLst>
                                          <p:attrName>style.visibility</p:attrName>
                                        </p:attrNameLst>
                                      </p:cBhvr>
                                      <p:to>
                                        <p:strVal val="visible"/>
                                      </p:to>
                                    </p:set>
                                    <p:animEffect transition="in" filter="fade">
                                      <p:cBhvr>
                                        <p:cTn id="7" dur="1000"/>
                                        <p:tgtEl>
                                          <p:spTgt spid="1542173"/>
                                        </p:tgtEl>
                                      </p:cBhvr>
                                    </p:animEffect>
                                    <p:anim calcmode="lin" valueType="num">
                                      <p:cBhvr>
                                        <p:cTn id="8" dur="1000" fill="hold"/>
                                        <p:tgtEl>
                                          <p:spTgt spid="1542173"/>
                                        </p:tgtEl>
                                        <p:attrNameLst>
                                          <p:attrName>ppt_x</p:attrName>
                                        </p:attrNameLst>
                                      </p:cBhvr>
                                      <p:tavLst>
                                        <p:tav tm="0">
                                          <p:val>
                                            <p:strVal val="#ppt_x"/>
                                          </p:val>
                                        </p:tav>
                                        <p:tav tm="100000">
                                          <p:val>
                                            <p:strVal val="#ppt_x"/>
                                          </p:val>
                                        </p:tav>
                                      </p:tavLst>
                                    </p:anim>
                                    <p:anim calcmode="lin" valueType="num">
                                      <p:cBhvr>
                                        <p:cTn id="9" dur="1000" fill="hold"/>
                                        <p:tgtEl>
                                          <p:spTgt spid="1542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173"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show="0">
  <p:cSld>
    <p:bg>
      <p:bgPr>
        <a:solidFill>
          <a:srgbClr val="CCFF99"/>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3600" smtClean="0">
                <a:latin typeface="Arial" charset="0"/>
              </a:rPr>
              <a:t>Checkbook Activity</a:t>
            </a:r>
          </a:p>
        </p:txBody>
      </p:sp>
      <p:sp>
        <p:nvSpPr>
          <p:cNvPr id="908291"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829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908293"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effectLst>
                  <a:outerShdw blurRad="38100" dist="38100" dir="2700000" algn="tl">
                    <a:srgbClr val="FFFFFF"/>
                  </a:outerShdw>
                </a:effectLst>
              </a:rPr>
              <a:t>Keys</a:t>
            </a:r>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107526" name="Rectangle 7"/>
          <p:cNvSpPr>
            <a:spLocks noChangeArrowheads="1"/>
          </p:cNvSpPr>
          <p:nvPr/>
        </p:nvSpPr>
        <p:spPr bwMode="auto">
          <a:xfrm>
            <a:off x="2133600" y="1981200"/>
            <a:ext cx="5268913" cy="457200"/>
          </a:xfrm>
          <a:prstGeom prst="rect">
            <a:avLst/>
          </a:prstGeom>
          <a:noFill/>
          <a:ln w="9525">
            <a:noFill/>
            <a:miter lim="800000"/>
            <a:headEnd/>
            <a:tailEnd/>
          </a:ln>
        </p:spPr>
        <p:txBody>
          <a:bodyPr wrap="none" anchor="ctr">
            <a:spAutoFit/>
          </a:bodyPr>
          <a:lstStyle/>
          <a:p>
            <a:r>
              <a:rPr lang="en-US">
                <a:hlinkClick r:id="rId4" action="ppaction://hlinkpres?slideindex=1&amp;slidetitle="/>
              </a:rPr>
              <a:t>Checkbook Activity-</a:t>
            </a:r>
            <a:r>
              <a:rPr lang="en-US" i="1">
                <a:hlinkClick r:id="rId4" action="ppaction://hlinkpres?slideindex=1&amp;slidetitle="/>
              </a:rPr>
              <a:t>Scientific Method</a:t>
            </a:r>
            <a:r>
              <a:rPr lang="en-US">
                <a:hlinkClick r:id="rId4" action="ppaction://hlinkpres?slideindex=1&amp;slidetitle="/>
              </a:rPr>
              <a:t> </a:t>
            </a:r>
            <a:endParaRPr lang="en-US"/>
          </a:p>
        </p:txBody>
      </p:sp>
      <p:pic>
        <p:nvPicPr>
          <p:cNvPr id="107527" name="Picture 8" descr="j0205370[1]"/>
          <p:cNvPicPr>
            <a:picLocks noChangeAspect="1" noChangeArrowheads="1" noCrop="1"/>
          </p:cNvPicPr>
          <p:nvPr/>
        </p:nvPicPr>
        <p:blipFill>
          <a:blip r:embed="rId5" cstate="print"/>
          <a:srcRect/>
          <a:stretch>
            <a:fillRect/>
          </a:stretch>
        </p:blipFill>
        <p:spPr bwMode="auto">
          <a:xfrm>
            <a:off x="7277100" y="457200"/>
            <a:ext cx="1333500" cy="952500"/>
          </a:xfrm>
          <a:prstGeom prst="rect">
            <a:avLst/>
          </a:prstGeom>
          <a:noFill/>
          <a:ln w="9525">
            <a:noFill/>
            <a:miter lim="800000"/>
            <a:headEnd/>
            <a:tailEnd/>
          </a:ln>
        </p:spPr>
      </p:pic>
      <p:sp>
        <p:nvSpPr>
          <p:cNvPr id="107528" name="Rectangle 9"/>
          <p:cNvSpPr>
            <a:spLocks noChangeArrowheads="1"/>
          </p:cNvSpPr>
          <p:nvPr/>
        </p:nvSpPr>
        <p:spPr bwMode="auto">
          <a:xfrm>
            <a:off x="2127250" y="4014788"/>
            <a:ext cx="5268913" cy="457200"/>
          </a:xfrm>
          <a:prstGeom prst="rect">
            <a:avLst/>
          </a:prstGeom>
          <a:noFill/>
          <a:ln w="9525">
            <a:noFill/>
            <a:miter lim="800000"/>
            <a:headEnd/>
            <a:tailEnd/>
          </a:ln>
        </p:spPr>
        <p:txBody>
          <a:bodyPr wrap="none" anchor="ctr">
            <a:spAutoFit/>
          </a:bodyPr>
          <a:lstStyle/>
          <a:p>
            <a:r>
              <a:rPr lang="en-US">
                <a:hlinkClick r:id="rId6"/>
              </a:rPr>
              <a:t>Checkbook Activity-</a:t>
            </a:r>
            <a:r>
              <a:rPr lang="en-US" i="1">
                <a:hlinkClick r:id="rId6"/>
              </a:rPr>
              <a:t>Scientific Method</a:t>
            </a:r>
            <a:r>
              <a:rPr lang="en-US"/>
              <a:t> </a:t>
            </a:r>
          </a:p>
        </p:txBody>
      </p:sp>
      <p:sp>
        <p:nvSpPr>
          <p:cNvPr id="107529" name="Text Box 10"/>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32549" name="Picture 5" descr="Radio_Controlled_Airplane"/>
          <p:cNvPicPr>
            <a:picLocks noChangeAspect="1" noChangeArrowheads="1"/>
          </p:cNvPicPr>
          <p:nvPr/>
        </p:nvPicPr>
        <p:blipFill>
          <a:blip r:embed="rId3" cstate="print"/>
          <a:srcRect t="14075" b="15971"/>
          <a:stretch>
            <a:fillRect/>
          </a:stretch>
        </p:blipFill>
        <p:spPr bwMode="auto">
          <a:xfrm rot="652708">
            <a:off x="6611938" y="1274763"/>
            <a:ext cx="1557337" cy="1089025"/>
          </a:xfrm>
          <a:prstGeom prst="rect">
            <a:avLst/>
          </a:prstGeom>
          <a:noFill/>
          <a:ln w="9525">
            <a:noFill/>
            <a:miter lim="800000"/>
            <a:headEnd/>
            <a:tailEnd/>
          </a:ln>
        </p:spPr>
      </p:pic>
      <p:sp>
        <p:nvSpPr>
          <p:cNvPr id="108547" name="Rectangle 2"/>
          <p:cNvSpPr>
            <a:spLocks noGrp="1" noChangeArrowheads="1"/>
          </p:cNvSpPr>
          <p:nvPr>
            <p:ph type="title"/>
          </p:nvPr>
        </p:nvSpPr>
        <p:spPr>
          <a:xfrm>
            <a:off x="685800" y="228600"/>
            <a:ext cx="7772400" cy="914400"/>
          </a:xfrm>
          <a:noFill/>
        </p:spPr>
        <p:txBody>
          <a:bodyPr lIns="90488" tIns="44450" rIns="90488" bIns="44450"/>
          <a:lstStyle/>
          <a:p>
            <a:pPr eaLnBrk="1" hangingPunct="1"/>
            <a:r>
              <a:rPr lang="en-US" sz="3600" smtClean="0"/>
              <a:t>Fundamental Properties of Models</a:t>
            </a:r>
          </a:p>
        </p:txBody>
      </p:sp>
      <p:sp>
        <p:nvSpPr>
          <p:cNvPr id="1132547" name="Rectangle 3"/>
          <p:cNvSpPr>
            <a:spLocks noGrp="1" noChangeArrowheads="1"/>
          </p:cNvSpPr>
          <p:nvPr>
            <p:ph type="body" idx="1"/>
          </p:nvPr>
        </p:nvSpPr>
        <p:spPr>
          <a:xfrm>
            <a:off x="1047750" y="1733550"/>
            <a:ext cx="7772400" cy="4114800"/>
          </a:xfrm>
          <a:noFill/>
        </p:spPr>
        <p:txBody>
          <a:bodyPr lIns="90488" tIns="44450" rIns="90488" bIns="44450"/>
          <a:lstStyle/>
          <a:p>
            <a:pPr eaLnBrk="1" hangingPunct="1">
              <a:lnSpc>
                <a:spcPct val="90000"/>
              </a:lnSpc>
              <a:spcBef>
                <a:spcPct val="50000"/>
              </a:spcBef>
              <a:buClr>
                <a:schemeClr val="tx1"/>
              </a:buClr>
              <a:buFontTx/>
              <a:buBlip>
                <a:blip r:embed="rId4"/>
              </a:buBlip>
            </a:pPr>
            <a:r>
              <a:rPr lang="en-US" sz="2800" smtClean="0"/>
              <a:t>A model does not equal reality.</a:t>
            </a:r>
          </a:p>
          <a:p>
            <a:pPr eaLnBrk="1" hangingPunct="1">
              <a:lnSpc>
                <a:spcPct val="90000"/>
              </a:lnSpc>
              <a:spcBef>
                <a:spcPct val="50000"/>
              </a:spcBef>
              <a:buClr>
                <a:schemeClr val="tx1"/>
              </a:buClr>
              <a:buFontTx/>
              <a:buBlip>
                <a:blip r:embed="rId4"/>
              </a:buBlip>
            </a:pPr>
            <a:r>
              <a:rPr lang="en-US" sz="2800" smtClean="0"/>
              <a:t>Models are oversimplifications, and are therefore often wrong.</a:t>
            </a:r>
          </a:p>
          <a:p>
            <a:pPr eaLnBrk="1" hangingPunct="1">
              <a:lnSpc>
                <a:spcPct val="90000"/>
              </a:lnSpc>
              <a:spcBef>
                <a:spcPct val="50000"/>
              </a:spcBef>
              <a:buClr>
                <a:schemeClr val="tx1"/>
              </a:buClr>
              <a:buFontTx/>
              <a:buBlip>
                <a:blip r:embed="rId4"/>
              </a:buBlip>
            </a:pPr>
            <a:r>
              <a:rPr lang="en-US" sz="2800" smtClean="0"/>
              <a:t>Models become more complicated as they age.</a:t>
            </a:r>
          </a:p>
          <a:p>
            <a:pPr eaLnBrk="1" hangingPunct="1">
              <a:lnSpc>
                <a:spcPct val="90000"/>
              </a:lnSpc>
              <a:spcBef>
                <a:spcPct val="50000"/>
              </a:spcBef>
              <a:buClr>
                <a:schemeClr val="tx1"/>
              </a:buClr>
              <a:buFontTx/>
              <a:buBlip>
                <a:blip r:embed="rId4"/>
              </a:buBlip>
            </a:pPr>
            <a:r>
              <a:rPr lang="en-US" sz="2800" smtClean="0"/>
              <a:t>We must understand the underlying assumptions in a model so that we don’t misuse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2547">
                                            <p:txEl>
                                              <p:pRg st="0" end="0"/>
                                            </p:txEl>
                                          </p:spTgt>
                                        </p:tgtEl>
                                        <p:attrNameLst>
                                          <p:attrName>style.visibility</p:attrName>
                                        </p:attrNameLst>
                                      </p:cBhvr>
                                      <p:to>
                                        <p:strVal val="visible"/>
                                      </p:to>
                                    </p:set>
                                    <p:animEffect transition="in" filter="blinds(horizontal)">
                                      <p:cBhvr>
                                        <p:cTn id="7" dur="500"/>
                                        <p:tgtEl>
                                          <p:spTgt spid="1132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32547">
                                            <p:txEl>
                                              <p:pRg st="1" end="1"/>
                                            </p:txEl>
                                          </p:spTgt>
                                        </p:tgtEl>
                                        <p:attrNameLst>
                                          <p:attrName>style.visibility</p:attrName>
                                        </p:attrNameLst>
                                      </p:cBhvr>
                                      <p:to>
                                        <p:strVal val="visible"/>
                                      </p:to>
                                    </p:set>
                                    <p:animEffect transition="in" filter="blinds(horizontal)">
                                      <p:cBhvr>
                                        <p:cTn id="12" dur="500"/>
                                        <p:tgtEl>
                                          <p:spTgt spid="1132547">
                                            <p:txEl>
                                              <p:pRg st="1" end="1"/>
                                            </p:txEl>
                                          </p:spTgt>
                                        </p:tgtEl>
                                      </p:cBhvr>
                                    </p:animEffect>
                                  </p:childTnLst>
                                </p:cTn>
                              </p:par>
                            </p:childTnLst>
                          </p:cTn>
                        </p:par>
                        <p:par>
                          <p:cTn id="13" fill="hold">
                            <p:stCondLst>
                              <p:cond delay="500"/>
                            </p:stCondLst>
                            <p:childTnLst>
                              <p:par>
                                <p:cTn id="14" presetID="9" presetClass="emph" presetSubtype="0" nodeType="afterEffect">
                                  <p:stCondLst>
                                    <p:cond delay="0"/>
                                  </p:stCondLst>
                                  <p:childTnLst>
                                    <p:set>
                                      <p:cBhvr rctx="PPT">
                                        <p:cTn id="15" dur="indefinite"/>
                                        <p:tgtEl>
                                          <p:spTgt spid="1132549"/>
                                        </p:tgtEl>
                                        <p:attrNameLst>
                                          <p:attrName>style.opacity</p:attrName>
                                        </p:attrNameLst>
                                      </p:cBhvr>
                                      <p:to>
                                        <p:strVal val="0.5"/>
                                      </p:to>
                                    </p:set>
                                    <p:animEffect filter="image" prLst="opacity: 0.5">
                                      <p:cBhvr rctx="IE">
                                        <p:cTn id="16" dur="indefinite"/>
                                        <p:tgtEl>
                                          <p:spTgt spid="113254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32547">
                                            <p:txEl>
                                              <p:pRg st="2" end="2"/>
                                            </p:txEl>
                                          </p:spTgt>
                                        </p:tgtEl>
                                        <p:attrNameLst>
                                          <p:attrName>style.visibility</p:attrName>
                                        </p:attrNameLst>
                                      </p:cBhvr>
                                      <p:to>
                                        <p:strVal val="visible"/>
                                      </p:to>
                                    </p:set>
                                    <p:animEffect transition="in" filter="blinds(horizontal)">
                                      <p:cBhvr>
                                        <p:cTn id="21" dur="500"/>
                                        <p:tgtEl>
                                          <p:spTgt spid="113254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32547">
                                            <p:txEl>
                                              <p:pRg st="3" end="3"/>
                                            </p:txEl>
                                          </p:spTgt>
                                        </p:tgtEl>
                                        <p:attrNameLst>
                                          <p:attrName>style.visibility</p:attrName>
                                        </p:attrNameLst>
                                      </p:cBhvr>
                                      <p:to>
                                        <p:strVal val="visible"/>
                                      </p:to>
                                    </p:set>
                                    <p:animEffect transition="in" filter="blinds(horizontal)">
                                      <p:cBhvr>
                                        <p:cTn id="26" dur="500"/>
                                        <p:tgtEl>
                                          <p:spTgt spid="1132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4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rgbClr val="CCCCFF"/>
        </a:solidFill>
        <a:effectLst/>
      </p:bgPr>
    </p:bg>
    <p:spTree>
      <p:nvGrpSpPr>
        <p:cNvPr id="1" name=""/>
        <p:cNvGrpSpPr/>
        <p:nvPr/>
      </p:nvGrpSpPr>
      <p:grpSpPr>
        <a:xfrm>
          <a:off x="0" y="0"/>
          <a:ext cx="0" cy="0"/>
          <a:chOff x="0" y="0"/>
          <a:chExt cx="0" cy="0"/>
        </a:xfrm>
      </p:grpSpPr>
      <p:sp>
        <p:nvSpPr>
          <p:cNvPr id="109570" name="Rectangle 7"/>
          <p:cNvSpPr>
            <a:spLocks noChangeArrowheads="1"/>
          </p:cNvSpPr>
          <p:nvPr/>
        </p:nvSpPr>
        <p:spPr bwMode="auto">
          <a:xfrm>
            <a:off x="717550" y="2720975"/>
            <a:ext cx="2959100" cy="304800"/>
          </a:xfrm>
          <a:prstGeom prst="rect">
            <a:avLst/>
          </a:prstGeom>
          <a:noFill/>
          <a:ln w="9525">
            <a:noFill/>
            <a:miter lim="800000"/>
            <a:headEnd/>
            <a:tailEnd/>
          </a:ln>
        </p:spPr>
        <p:txBody>
          <a:bodyPr wrap="none">
            <a:spAutoFit/>
          </a:bodyPr>
          <a:lstStyle/>
          <a:p>
            <a:r>
              <a:rPr lang="en-US" sz="1400">
                <a:solidFill>
                  <a:srgbClr val="FFFFFF"/>
                </a:solidFill>
                <a:hlinkClick r:id="rId4" action="ppaction://hlinkfile" tooltip="Modeling the Unseen"/>
              </a:rPr>
              <a:t>Episode 4</a:t>
            </a:r>
            <a:r>
              <a:rPr lang="en-US" sz="1400">
                <a:solidFill>
                  <a:srgbClr val="FFFFFF"/>
                </a:solidFill>
              </a:rPr>
              <a:t> </a:t>
            </a:r>
            <a:r>
              <a:rPr lang="en-US" sz="1400"/>
              <a:t>- </a:t>
            </a:r>
            <a:r>
              <a:rPr lang="en-US" sz="1400" b="1"/>
              <a:t>Modeling The Unseen</a:t>
            </a:r>
          </a:p>
        </p:txBody>
      </p:sp>
      <p:sp>
        <p:nvSpPr>
          <p:cNvPr id="109571" name="AutoShape 8">
            <a:hlinkClick r:id="rId5" highlightClick="1"/>
          </p:cNvPr>
          <p:cNvSpPr>
            <a:spLocks noChangeArrowheads="1"/>
          </p:cNvSpPr>
          <p:nvPr/>
        </p:nvSpPr>
        <p:spPr bwMode="auto">
          <a:xfrm>
            <a:off x="836613" y="2084388"/>
            <a:ext cx="569912" cy="569912"/>
          </a:xfrm>
          <a:prstGeom prst="actionButtonMovie">
            <a:avLst/>
          </a:prstGeom>
          <a:solidFill>
            <a:srgbClr val="FFFFFF"/>
          </a:solidFill>
          <a:ln w="9525">
            <a:noFill/>
            <a:miter lim="800000"/>
            <a:headEnd/>
            <a:tailEnd/>
          </a:ln>
        </p:spPr>
        <p:txBody>
          <a:bodyPr wrap="none" anchor="ctr"/>
          <a:lstStyle/>
          <a:p>
            <a:endParaRPr lang="en-US"/>
          </a:p>
        </p:txBody>
      </p:sp>
      <p:sp>
        <p:nvSpPr>
          <p:cNvPr id="109572" name="Text Box 9"/>
          <p:cNvSpPr txBox="1">
            <a:spLocks noChangeArrowheads="1"/>
          </p:cNvSpPr>
          <p:nvPr/>
        </p:nvSpPr>
        <p:spPr bwMode="auto">
          <a:xfrm>
            <a:off x="1458913" y="2282825"/>
            <a:ext cx="1150937" cy="214313"/>
          </a:xfrm>
          <a:prstGeom prst="rect">
            <a:avLst/>
          </a:prstGeom>
          <a:noFill/>
          <a:ln w="9525">
            <a:noFill/>
            <a:miter lim="800000"/>
            <a:headEnd/>
            <a:tailEnd/>
          </a:ln>
        </p:spPr>
        <p:txBody>
          <a:bodyPr wrap="none">
            <a:spAutoFit/>
          </a:bodyPr>
          <a:lstStyle/>
          <a:p>
            <a:r>
              <a:rPr lang="en-US" sz="800"/>
              <a:t>VIDEO ON DEMAND</a:t>
            </a:r>
          </a:p>
        </p:txBody>
      </p:sp>
      <p:sp>
        <p:nvSpPr>
          <p:cNvPr id="109573" name="Text Box 10"/>
          <p:cNvSpPr txBox="1">
            <a:spLocks noChangeArrowheads="1"/>
          </p:cNvSpPr>
          <p:nvPr/>
        </p:nvSpPr>
        <p:spPr bwMode="auto">
          <a:xfrm>
            <a:off x="679450" y="3060700"/>
            <a:ext cx="8026400" cy="942975"/>
          </a:xfrm>
          <a:prstGeom prst="rect">
            <a:avLst/>
          </a:prstGeom>
          <a:noFill/>
          <a:ln w="9525">
            <a:noFill/>
            <a:miter lim="800000"/>
            <a:headEnd/>
            <a:tailEnd/>
          </a:ln>
        </p:spPr>
        <p:txBody>
          <a:bodyPr wrap="none">
            <a:spAutoFit/>
          </a:bodyPr>
          <a:lstStyle/>
          <a:p>
            <a:r>
              <a:rPr lang="en-US" sz="1400"/>
              <a:t>Scientific investigators need to explain things beyond the realm of ordinary perception.  The models </a:t>
            </a:r>
          </a:p>
          <a:p>
            <a:r>
              <a:rPr lang="en-US" sz="1400"/>
              <a:t>used by scientists often represent flights of intuition and invention.  Focusing on some examples of </a:t>
            </a:r>
          </a:p>
          <a:p>
            <a:r>
              <a:rPr lang="en-US" sz="1400"/>
              <a:t>models used in chemistry, this program emphasizes one classic example that explains the behavior </a:t>
            </a:r>
          </a:p>
          <a:p>
            <a:r>
              <a:rPr lang="en-US" sz="1400"/>
              <a:t>of gases. </a:t>
            </a:r>
          </a:p>
        </p:txBody>
      </p:sp>
      <p:sp>
        <p:nvSpPr>
          <p:cNvPr id="109574" name="Rectangle 3"/>
          <p:cNvSpPr>
            <a:spLocks noGrp="1" noChangeArrowheads="1"/>
          </p:cNvSpPr>
          <p:nvPr>
            <p:ph type="title"/>
          </p:nvPr>
        </p:nvSpPr>
        <p:spPr/>
        <p:txBody>
          <a:bodyPr/>
          <a:lstStyle/>
          <a:p>
            <a:pPr eaLnBrk="1" hangingPunct="1"/>
            <a:r>
              <a:rPr lang="en-US" smtClean="0"/>
              <a:t>World of Chemistry</a:t>
            </a:r>
            <a:br>
              <a:rPr lang="en-US" smtClean="0"/>
            </a:br>
            <a:r>
              <a:rPr lang="en-US" sz="2400" smtClean="0"/>
              <a:t>The Annenberg Film Series</a:t>
            </a:r>
            <a:endParaRPr lang="en-US"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latin typeface="Arial" charset="0"/>
              </a:rPr>
              <a:t>Scientific Method</a:t>
            </a:r>
          </a:p>
        </p:txBody>
      </p:sp>
      <p:sp>
        <p:nvSpPr>
          <p:cNvPr id="110595" name="Rectangle 3"/>
          <p:cNvSpPr>
            <a:spLocks noGrp="1" noChangeArrowheads="1"/>
          </p:cNvSpPr>
          <p:nvPr>
            <p:ph type="body" idx="1"/>
          </p:nvPr>
        </p:nvSpPr>
        <p:spPr>
          <a:xfrm>
            <a:off x="685800" y="2057400"/>
            <a:ext cx="7772400" cy="4114800"/>
          </a:xfrm>
        </p:spPr>
        <p:txBody>
          <a:bodyPr/>
          <a:lstStyle/>
          <a:p>
            <a:pPr eaLnBrk="1" hangingPunct="1">
              <a:lnSpc>
                <a:spcPct val="90000"/>
              </a:lnSpc>
            </a:pPr>
            <a:r>
              <a:rPr lang="en-US" sz="2800" smtClean="0">
                <a:latin typeface="Arial" charset="0"/>
              </a:rPr>
              <a:t>Scientific Method</a:t>
            </a:r>
          </a:p>
          <a:p>
            <a:pPr eaLnBrk="1" hangingPunct="1">
              <a:lnSpc>
                <a:spcPct val="90000"/>
              </a:lnSpc>
            </a:pPr>
            <a:r>
              <a:rPr lang="en-US" sz="2800" smtClean="0">
                <a:latin typeface="Arial" charset="0"/>
              </a:rPr>
              <a:t>Scientific Law</a:t>
            </a:r>
          </a:p>
          <a:p>
            <a:pPr eaLnBrk="1" hangingPunct="1">
              <a:lnSpc>
                <a:spcPct val="90000"/>
              </a:lnSpc>
            </a:pPr>
            <a:r>
              <a:rPr lang="en-US" sz="2800" smtClean="0">
                <a:latin typeface="Arial" charset="0"/>
              </a:rPr>
              <a:t>Scientific Method and Law</a:t>
            </a:r>
          </a:p>
          <a:p>
            <a:pPr eaLnBrk="1" hangingPunct="1">
              <a:lnSpc>
                <a:spcPct val="90000"/>
              </a:lnSpc>
            </a:pPr>
            <a:r>
              <a:rPr lang="en-US" sz="2800" smtClean="0">
                <a:latin typeface="Arial" charset="0"/>
              </a:rPr>
              <a:t>Theories and Laws</a:t>
            </a:r>
          </a:p>
          <a:p>
            <a:pPr eaLnBrk="1" hangingPunct="1">
              <a:lnSpc>
                <a:spcPct val="90000"/>
              </a:lnSpc>
            </a:pPr>
            <a:r>
              <a:rPr lang="en-US" sz="2800" smtClean="0">
                <a:latin typeface="Arial" charset="0"/>
              </a:rPr>
              <a:t>Why Dinosaurs Disappeared</a:t>
            </a:r>
          </a:p>
          <a:p>
            <a:pPr eaLnBrk="1" hangingPunct="1">
              <a:lnSpc>
                <a:spcPct val="90000"/>
              </a:lnSpc>
            </a:pPr>
            <a:r>
              <a:rPr lang="en-US" sz="2800" smtClean="0">
                <a:latin typeface="Arial" charset="0"/>
              </a:rPr>
              <a:t>The Hellenic Market</a:t>
            </a:r>
          </a:p>
          <a:p>
            <a:pPr eaLnBrk="1" hangingPunct="1">
              <a:lnSpc>
                <a:spcPct val="90000"/>
              </a:lnSpc>
            </a:pPr>
            <a:r>
              <a:rPr lang="en-US" sz="2800" smtClean="0">
                <a:latin typeface="Arial" charset="0"/>
              </a:rPr>
              <a:t>Four-Element Theory</a:t>
            </a:r>
          </a:p>
          <a:p>
            <a:pPr eaLnBrk="1" hangingPunct="1">
              <a:lnSpc>
                <a:spcPct val="90000"/>
              </a:lnSpc>
            </a:pPr>
            <a:r>
              <a:rPr lang="en-US" sz="2800" smtClean="0">
                <a:latin typeface="Arial" charset="0"/>
              </a:rPr>
              <a:t>Drunken Goldfish</a:t>
            </a:r>
          </a:p>
          <a:p>
            <a:pPr eaLnBrk="1" hangingPunct="1">
              <a:lnSpc>
                <a:spcPct val="90000"/>
              </a:lnSpc>
            </a:pPr>
            <a:r>
              <a:rPr lang="en-US" sz="2800" smtClean="0">
                <a:latin typeface="Arial" charset="0"/>
              </a:rPr>
              <a:t>Science and Morality</a:t>
            </a:r>
          </a:p>
        </p:txBody>
      </p:sp>
      <p:sp>
        <p:nvSpPr>
          <p:cNvPr id="110596"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1143000" y="609600"/>
            <a:ext cx="6858000" cy="1143000"/>
          </a:xfrm>
        </p:spPr>
        <p:txBody>
          <a:bodyPr/>
          <a:lstStyle/>
          <a:p>
            <a:pPr eaLnBrk="1" hangingPunct="1"/>
            <a:r>
              <a:rPr lang="en-US" smtClean="0">
                <a:latin typeface="Arial" charset="0"/>
              </a:rPr>
              <a:t>Using the scientific method requires that one be a good observer. </a:t>
            </a:r>
          </a:p>
        </p:txBody>
      </p:sp>
      <p:sp>
        <p:nvSpPr>
          <p:cNvPr id="543747" name="Rectangle 3"/>
          <p:cNvSpPr>
            <a:spLocks noChangeArrowheads="1"/>
          </p:cNvSpPr>
          <p:nvPr/>
        </p:nvSpPr>
        <p:spPr bwMode="auto">
          <a:xfrm>
            <a:off x="914400" y="4373563"/>
            <a:ext cx="6559550" cy="579437"/>
          </a:xfrm>
          <a:prstGeom prst="rect">
            <a:avLst/>
          </a:prstGeom>
          <a:noFill/>
          <a:ln w="9525">
            <a:noFill/>
            <a:miter lim="800000"/>
            <a:headEnd/>
            <a:tailEnd/>
          </a:ln>
        </p:spPr>
        <p:txBody>
          <a:bodyPr wrap="none">
            <a:spAutoFit/>
          </a:bodyPr>
          <a:lstStyle/>
          <a:p>
            <a:r>
              <a:rPr lang="en-US" sz="3200" b="1">
                <a:solidFill>
                  <a:srgbClr val="0000FF"/>
                </a:solidFill>
              </a:rPr>
              <a:t>observation			inference</a:t>
            </a:r>
          </a:p>
        </p:txBody>
      </p:sp>
      <p:sp>
        <p:nvSpPr>
          <p:cNvPr id="543748" name="Rectangle 4"/>
          <p:cNvSpPr>
            <a:spLocks noChangeArrowheads="1"/>
          </p:cNvSpPr>
          <p:nvPr/>
        </p:nvSpPr>
        <p:spPr bwMode="auto">
          <a:xfrm>
            <a:off x="4876800" y="5105400"/>
            <a:ext cx="3886200" cy="969963"/>
          </a:xfrm>
          <a:prstGeom prst="rect">
            <a:avLst/>
          </a:prstGeom>
          <a:noFill/>
          <a:ln w="9525">
            <a:noFill/>
            <a:miter lim="800000"/>
            <a:headEnd/>
            <a:tailEnd/>
          </a:ln>
        </p:spPr>
        <p:txBody>
          <a:bodyPr>
            <a:spAutoFit/>
          </a:bodyPr>
          <a:lstStyle/>
          <a:p>
            <a:pPr algn="ctr">
              <a:lnSpc>
                <a:spcPct val="80000"/>
              </a:lnSpc>
              <a:spcBef>
                <a:spcPct val="20000"/>
              </a:spcBef>
            </a:pPr>
            <a:r>
              <a:rPr lang="en-US" sz="3200"/>
              <a:t>involves a judgment</a:t>
            </a:r>
          </a:p>
          <a:p>
            <a:pPr algn="ctr">
              <a:lnSpc>
                <a:spcPct val="80000"/>
              </a:lnSpc>
              <a:spcBef>
                <a:spcPct val="20000"/>
              </a:spcBef>
            </a:pPr>
            <a:r>
              <a:rPr lang="en-US" sz="3200"/>
              <a:t>or assumption</a:t>
            </a:r>
          </a:p>
        </p:txBody>
      </p:sp>
      <p:pic>
        <p:nvPicPr>
          <p:cNvPr id="111621" name="Picture 5" descr="Shrodinger's cat"/>
          <p:cNvPicPr>
            <a:picLocks noChangeAspect="1" noChangeArrowheads="1"/>
          </p:cNvPicPr>
          <p:nvPr/>
        </p:nvPicPr>
        <p:blipFill>
          <a:blip r:embed="rId4" cstate="print"/>
          <a:srcRect/>
          <a:stretch>
            <a:fillRect/>
          </a:stretch>
        </p:blipFill>
        <p:spPr bwMode="auto">
          <a:xfrm>
            <a:off x="2636838" y="1676400"/>
            <a:ext cx="2971800" cy="2813050"/>
          </a:xfrm>
          <a:prstGeom prst="rect">
            <a:avLst/>
          </a:prstGeom>
          <a:noFill/>
          <a:ln w="9525">
            <a:noFill/>
            <a:miter lim="800000"/>
            <a:headEnd/>
            <a:tailEnd/>
          </a:ln>
        </p:spPr>
      </p:pic>
      <p:sp>
        <p:nvSpPr>
          <p:cNvPr id="543750" name="Rectangle 6"/>
          <p:cNvSpPr>
            <a:spLocks noChangeArrowheads="1"/>
          </p:cNvSpPr>
          <p:nvPr/>
        </p:nvSpPr>
        <p:spPr bwMode="auto">
          <a:xfrm>
            <a:off x="609600" y="5105400"/>
            <a:ext cx="2971800" cy="969963"/>
          </a:xfrm>
          <a:prstGeom prst="rect">
            <a:avLst/>
          </a:prstGeom>
          <a:noFill/>
          <a:ln w="9525">
            <a:noFill/>
            <a:miter lim="800000"/>
            <a:headEnd/>
            <a:tailEnd/>
          </a:ln>
        </p:spPr>
        <p:txBody>
          <a:bodyPr>
            <a:spAutoFit/>
          </a:bodyPr>
          <a:lstStyle/>
          <a:p>
            <a:pPr algn="ctr">
              <a:lnSpc>
                <a:spcPct val="80000"/>
              </a:lnSpc>
              <a:spcBef>
                <a:spcPct val="20000"/>
              </a:spcBef>
            </a:pPr>
            <a:r>
              <a:rPr lang="en-US" sz="3200"/>
              <a:t>uses the five</a:t>
            </a:r>
          </a:p>
          <a:p>
            <a:pPr algn="ctr">
              <a:lnSpc>
                <a:spcPct val="80000"/>
              </a:lnSpc>
              <a:spcBef>
                <a:spcPct val="20000"/>
              </a:spcBef>
            </a:pPr>
            <a:r>
              <a:rPr lang="en-US" sz="3200"/>
              <a:t>senses</a:t>
            </a:r>
          </a:p>
        </p:txBody>
      </p:sp>
      <p:pic>
        <p:nvPicPr>
          <p:cNvPr id="543753" name="Picture 9">
            <a:hlinkClick r:id="" action="ppaction://media"/>
          </p:cNvPr>
          <p:cNvPicPr>
            <a:picLocks noRot="1" noChangeAspect="1" noChangeArrowheads="1"/>
          </p:cNvPicPr>
          <p:nvPr>
            <a:wavAudioFile r:embed="rId1" name="MSj00749030000[1].wav"/>
          </p:nvPr>
        </p:nvPicPr>
        <p:blipFill>
          <a:blip r:embed="rId5" cstate="print"/>
          <a:srcRect/>
          <a:stretch>
            <a:fillRect/>
          </a:stretch>
        </p:blipFill>
        <p:spPr bwMode="auto">
          <a:xfrm>
            <a:off x="152400" y="5562600"/>
            <a:ext cx="304800" cy="304800"/>
          </a:xfrm>
          <a:prstGeom prst="rect">
            <a:avLst/>
          </a:prstGeom>
          <a:noFill/>
          <a:ln w="9525">
            <a:noFill/>
            <a:miter lim="800000"/>
            <a:headEnd/>
            <a:tailEnd/>
          </a:ln>
        </p:spPr>
      </p:pic>
      <p:sp>
        <p:nvSpPr>
          <p:cNvPr id="111624" name="AutoShape 10">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7">
                                            <p:txEl>
                                              <p:pRg st="0" end="0"/>
                                            </p:txEl>
                                          </p:spTgt>
                                        </p:tgtEl>
                                        <p:attrNameLst>
                                          <p:attrName>style.visibility</p:attrName>
                                        </p:attrNameLst>
                                      </p:cBhvr>
                                      <p:to>
                                        <p:strVal val="visible"/>
                                      </p:to>
                                    </p:set>
                                    <p:animEffect transition="in" filter="dissolve">
                                      <p:cBhvr>
                                        <p:cTn id="7" dur="1000"/>
                                        <p:tgtEl>
                                          <p:spTgt spid="543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43750"/>
                                        </p:tgtEl>
                                        <p:attrNameLst>
                                          <p:attrName>style.visibility</p:attrName>
                                        </p:attrNameLst>
                                      </p:cBhvr>
                                      <p:to>
                                        <p:strVal val="visible"/>
                                      </p:to>
                                    </p:set>
                                    <p:anim calcmode="lin" valueType="num">
                                      <p:cBhvr additive="base">
                                        <p:cTn id="12" dur="1000" fill="hold"/>
                                        <p:tgtEl>
                                          <p:spTgt spid="543750"/>
                                        </p:tgtEl>
                                        <p:attrNameLst>
                                          <p:attrName>ppt_x</p:attrName>
                                        </p:attrNameLst>
                                      </p:cBhvr>
                                      <p:tavLst>
                                        <p:tav tm="0">
                                          <p:val>
                                            <p:strVal val="0-#ppt_w/2"/>
                                          </p:val>
                                        </p:tav>
                                        <p:tav tm="100000">
                                          <p:val>
                                            <p:strVal val="#ppt_x"/>
                                          </p:val>
                                        </p:tav>
                                      </p:tavLst>
                                    </p:anim>
                                    <p:anim calcmode="lin" valueType="num">
                                      <p:cBhvr additive="base">
                                        <p:cTn id="13" dur="1000" fill="hold"/>
                                        <p:tgtEl>
                                          <p:spTgt spid="543750"/>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543748"/>
                                        </p:tgtEl>
                                        <p:attrNameLst>
                                          <p:attrName>style.visibility</p:attrName>
                                        </p:attrNameLst>
                                      </p:cBhvr>
                                      <p:to>
                                        <p:strVal val="visible"/>
                                      </p:to>
                                    </p:set>
                                    <p:anim calcmode="lin" valueType="num">
                                      <p:cBhvr additive="base">
                                        <p:cTn id="16" dur="1000" fill="hold"/>
                                        <p:tgtEl>
                                          <p:spTgt spid="543748"/>
                                        </p:tgtEl>
                                        <p:attrNameLst>
                                          <p:attrName>ppt_x</p:attrName>
                                        </p:attrNameLst>
                                      </p:cBhvr>
                                      <p:tavLst>
                                        <p:tav tm="0">
                                          <p:val>
                                            <p:strVal val="1+#ppt_w/2"/>
                                          </p:val>
                                        </p:tav>
                                        <p:tav tm="100000">
                                          <p:val>
                                            <p:strVal val="#ppt_x"/>
                                          </p:val>
                                        </p:tav>
                                      </p:tavLst>
                                    </p:anim>
                                    <p:anim calcmode="lin" valueType="num">
                                      <p:cBhvr additive="base">
                                        <p:cTn id="17" dur="1000" fill="hold"/>
                                        <p:tgtEl>
                                          <p:spTgt spid="54374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2903" fill="hold"/>
                                        <p:tgtEl>
                                          <p:spTgt spid="5437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1" fill="hold" display="0">
                  <p:stCondLst>
                    <p:cond delay="indefinite"/>
                  </p:stCondLst>
                  <p:endCondLst>
                    <p:cond evt="onNext" delay="0">
                      <p:tgtEl>
                        <p:sldTgt/>
                      </p:tgtEl>
                    </p:cond>
                    <p:cond evt="onPrev" delay="0">
                      <p:tgtEl>
                        <p:sldTgt/>
                      </p:tgtEl>
                    </p:cond>
                    <p:cond evt="onStopAudio" delay="0">
                      <p:tgtEl>
                        <p:sldTgt/>
                      </p:tgtEl>
                    </p:cond>
                  </p:endCondLst>
                </p:cTn>
                <p:tgtEl>
                  <p:spTgt spid="543753"/>
                </p:tgtEl>
              </p:cMediaNode>
            </p:audio>
          </p:childTnLst>
        </p:cTn>
      </p:par>
    </p:tnLst>
    <p:bldLst>
      <p:bldP spid="543748" grpId="0"/>
      <p:bldP spid="54375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609600" y="206375"/>
            <a:ext cx="7772400" cy="1470025"/>
          </a:xfrm>
        </p:spPr>
        <p:txBody>
          <a:bodyPr/>
          <a:lstStyle/>
          <a:p>
            <a:pPr eaLnBrk="1" hangingPunct="1"/>
            <a:r>
              <a:rPr lang="en-US" sz="4000" b="1" i="1" smtClean="0"/>
              <a:t>The Skeptical Chemist</a:t>
            </a:r>
          </a:p>
        </p:txBody>
      </p:sp>
      <p:sp>
        <p:nvSpPr>
          <p:cNvPr id="1028" name="AutoShape 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29" name="Text Box 4"/>
          <p:cNvSpPr txBox="1">
            <a:spLocks noChangeArrowheads="1"/>
          </p:cNvSpPr>
          <p:nvPr/>
        </p:nvSpPr>
        <p:spPr bwMode="auto">
          <a:xfrm>
            <a:off x="6724650" y="4891088"/>
            <a:ext cx="1504950" cy="366712"/>
          </a:xfrm>
          <a:prstGeom prst="rect">
            <a:avLst/>
          </a:prstGeom>
          <a:noFill/>
          <a:ln w="9525">
            <a:noFill/>
            <a:miter lim="800000"/>
            <a:headEnd/>
            <a:tailEnd/>
          </a:ln>
        </p:spPr>
        <p:txBody>
          <a:bodyPr wrap="none">
            <a:spAutoFit/>
          </a:bodyPr>
          <a:lstStyle/>
          <a:p>
            <a:r>
              <a:rPr lang="en-US" sz="1800"/>
              <a:t>Robert Boyle</a:t>
            </a:r>
          </a:p>
        </p:txBody>
      </p:sp>
      <p:sp>
        <p:nvSpPr>
          <p:cNvPr id="827397" name="Text Box 5"/>
          <p:cNvSpPr txBox="1">
            <a:spLocks noChangeArrowheads="1"/>
          </p:cNvSpPr>
          <p:nvPr/>
        </p:nvSpPr>
        <p:spPr bwMode="auto">
          <a:xfrm>
            <a:off x="639763" y="1828800"/>
            <a:ext cx="3759200" cy="457200"/>
          </a:xfrm>
          <a:prstGeom prst="rect">
            <a:avLst/>
          </a:prstGeom>
          <a:noFill/>
          <a:ln w="9525">
            <a:noFill/>
            <a:miter lim="800000"/>
            <a:headEnd/>
            <a:tailEnd/>
          </a:ln>
        </p:spPr>
        <p:txBody>
          <a:bodyPr wrap="none">
            <a:spAutoFit/>
          </a:bodyPr>
          <a:lstStyle/>
          <a:p>
            <a:r>
              <a:rPr lang="en-US"/>
              <a:t>In “</a:t>
            </a:r>
            <a:r>
              <a:rPr lang="en-US" i="1"/>
              <a:t>The Sceptical Chymist”</a:t>
            </a:r>
            <a:endParaRPr lang="en-US"/>
          </a:p>
        </p:txBody>
      </p:sp>
      <p:sp>
        <p:nvSpPr>
          <p:cNvPr id="1031" name="Text Box 6"/>
          <p:cNvSpPr txBox="1">
            <a:spLocks noChangeArrowheads="1"/>
          </p:cNvSpPr>
          <p:nvPr/>
        </p:nvSpPr>
        <p:spPr bwMode="auto">
          <a:xfrm>
            <a:off x="669925" y="3316288"/>
            <a:ext cx="184150" cy="457200"/>
          </a:xfrm>
          <a:prstGeom prst="rect">
            <a:avLst/>
          </a:prstGeom>
          <a:noFill/>
          <a:ln w="9525">
            <a:noFill/>
            <a:miter lim="800000"/>
            <a:headEnd/>
            <a:tailEnd/>
          </a:ln>
        </p:spPr>
        <p:txBody>
          <a:bodyPr wrap="none">
            <a:spAutoFit/>
          </a:bodyPr>
          <a:lstStyle/>
          <a:p>
            <a:endParaRPr lang="en-US"/>
          </a:p>
        </p:txBody>
      </p:sp>
      <p:sp>
        <p:nvSpPr>
          <p:cNvPr id="827399" name="Text Box 7"/>
          <p:cNvSpPr txBox="1">
            <a:spLocks noChangeArrowheads="1"/>
          </p:cNvSpPr>
          <p:nvPr/>
        </p:nvSpPr>
        <p:spPr bwMode="auto">
          <a:xfrm>
            <a:off x="723900" y="3155950"/>
            <a:ext cx="5421313" cy="1187450"/>
          </a:xfrm>
          <a:prstGeom prst="rect">
            <a:avLst/>
          </a:prstGeom>
          <a:noFill/>
          <a:ln w="9525">
            <a:noFill/>
            <a:miter lim="800000"/>
            <a:headEnd/>
            <a:tailEnd/>
          </a:ln>
          <a:effectLst/>
        </p:spPr>
        <p:txBody>
          <a:bodyPr wrap="none">
            <a:spAutoFit/>
          </a:bodyPr>
          <a:lstStyle/>
          <a:p>
            <a:pPr>
              <a:defRPr/>
            </a:pPr>
            <a:r>
              <a:rPr lang="en-US"/>
              <a:t>Boyle stated that </a:t>
            </a:r>
            <a:r>
              <a:rPr lang="en-US">
                <a:solidFill>
                  <a:srgbClr val="990000"/>
                </a:solidFill>
                <a:effectLst>
                  <a:outerShdw blurRad="38100" dist="38100" dir="2700000" algn="tl">
                    <a:srgbClr val="C0C0C0"/>
                  </a:outerShdw>
                </a:effectLst>
              </a:rPr>
              <a:t>scientific speculation</a:t>
            </a:r>
            <a:r>
              <a:rPr lang="en-US"/>
              <a:t> </a:t>
            </a:r>
          </a:p>
          <a:p>
            <a:pPr>
              <a:defRPr/>
            </a:pPr>
            <a:r>
              <a:rPr lang="en-US"/>
              <a:t>was worthless unless it was supported</a:t>
            </a:r>
          </a:p>
          <a:p>
            <a:pPr>
              <a:defRPr/>
            </a:pPr>
            <a:r>
              <a:rPr lang="en-US"/>
              <a:t>by </a:t>
            </a:r>
            <a:r>
              <a:rPr lang="en-US">
                <a:solidFill>
                  <a:srgbClr val="990000"/>
                </a:solidFill>
                <a:effectLst>
                  <a:outerShdw blurRad="38100" dist="38100" dir="2700000" algn="tl">
                    <a:srgbClr val="C0C0C0"/>
                  </a:outerShdw>
                </a:effectLst>
              </a:rPr>
              <a:t>experimental evidence</a:t>
            </a:r>
            <a:r>
              <a:rPr lang="en-US"/>
              <a:t>.</a:t>
            </a:r>
          </a:p>
        </p:txBody>
      </p:sp>
      <p:sp>
        <p:nvSpPr>
          <p:cNvPr id="827400" name="Text Box 8"/>
          <p:cNvSpPr txBox="1">
            <a:spLocks noChangeArrowheads="1"/>
          </p:cNvSpPr>
          <p:nvPr/>
        </p:nvSpPr>
        <p:spPr bwMode="auto">
          <a:xfrm>
            <a:off x="400050" y="5410200"/>
            <a:ext cx="8439150" cy="457200"/>
          </a:xfrm>
          <a:prstGeom prst="rect">
            <a:avLst/>
          </a:prstGeom>
          <a:noFill/>
          <a:ln w="9525">
            <a:noFill/>
            <a:miter lim="800000"/>
            <a:headEnd/>
            <a:tailEnd/>
          </a:ln>
          <a:effectLst/>
        </p:spPr>
        <p:txBody>
          <a:bodyPr wrap="none">
            <a:spAutoFit/>
          </a:bodyPr>
          <a:lstStyle/>
          <a:p>
            <a:pPr>
              <a:defRPr/>
            </a:pPr>
            <a:r>
              <a:rPr lang="en-US"/>
              <a:t>This principle led to the development of the </a:t>
            </a:r>
            <a:r>
              <a:rPr lang="en-US" i="1">
                <a:solidFill>
                  <a:srgbClr val="800000"/>
                </a:solidFill>
                <a:effectLst>
                  <a:outerShdw blurRad="38100" dist="38100" dir="2700000" algn="tl">
                    <a:srgbClr val="C0C0C0"/>
                  </a:outerShdw>
                </a:effectLst>
              </a:rPr>
              <a:t>scientific method</a:t>
            </a:r>
            <a:r>
              <a:rPr lang="en-US"/>
              <a:t>.</a:t>
            </a:r>
          </a:p>
        </p:txBody>
      </p:sp>
      <p:graphicFrame>
        <p:nvGraphicFramePr>
          <p:cNvPr id="1026" name="Object 9"/>
          <p:cNvGraphicFramePr>
            <a:graphicFrameLocks noChangeAspect="1"/>
          </p:cNvGraphicFramePr>
          <p:nvPr/>
        </p:nvGraphicFramePr>
        <p:xfrm>
          <a:off x="6324600" y="1600200"/>
          <a:ext cx="2454275" cy="3276600"/>
        </p:xfrm>
        <a:graphic>
          <a:graphicData uri="http://schemas.openxmlformats.org/presentationml/2006/ole">
            <p:oleObj spid="_x0000_s1026" name="Bitmap Image" r:id="rId5" imgW="3200000" imgH="4114286" progId="Paint.Picture">
              <p:embed/>
            </p:oleObj>
          </a:graphicData>
        </a:graphic>
      </p:graphicFrame>
      <p:sp>
        <p:nvSpPr>
          <p:cNvPr id="827402" name="Text Box 10"/>
          <p:cNvSpPr txBox="1">
            <a:spLocks noChangeArrowheads="1"/>
          </p:cNvSpPr>
          <p:nvPr/>
        </p:nvSpPr>
        <p:spPr bwMode="auto">
          <a:xfrm>
            <a:off x="3200400" y="2322513"/>
            <a:ext cx="844550" cy="366712"/>
          </a:xfrm>
          <a:prstGeom prst="rect">
            <a:avLst/>
          </a:prstGeom>
          <a:noFill/>
          <a:ln w="9525">
            <a:noFill/>
            <a:miter lim="800000"/>
            <a:headEnd/>
            <a:tailEnd/>
          </a:ln>
        </p:spPr>
        <p:txBody>
          <a:bodyPr wrap="none">
            <a:spAutoFit/>
          </a:bodyPr>
          <a:lstStyle/>
          <a:p>
            <a:r>
              <a:rPr lang="en-US" sz="1800"/>
              <a:t>(1661)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27397"/>
                                        </p:tgtEl>
                                        <p:attrNameLst>
                                          <p:attrName>style.visibility</p:attrName>
                                        </p:attrNameLst>
                                      </p:cBhvr>
                                      <p:to>
                                        <p:strVal val="visible"/>
                                      </p:to>
                                    </p:set>
                                    <p:anim calcmode="lin" valueType="num">
                                      <p:cBhvr>
                                        <p:cTn id="7" dur="500" fill="hold"/>
                                        <p:tgtEl>
                                          <p:spTgt spid="827397"/>
                                        </p:tgtEl>
                                        <p:attrNameLst>
                                          <p:attrName>ppt_w</p:attrName>
                                        </p:attrNameLst>
                                      </p:cBhvr>
                                      <p:tavLst>
                                        <p:tav tm="0">
                                          <p:val>
                                            <p:fltVal val="0"/>
                                          </p:val>
                                        </p:tav>
                                        <p:tav tm="100000">
                                          <p:val>
                                            <p:strVal val="#ppt_w"/>
                                          </p:val>
                                        </p:tav>
                                      </p:tavLst>
                                    </p:anim>
                                    <p:anim calcmode="lin" valueType="num">
                                      <p:cBhvr>
                                        <p:cTn id="8" dur="500" fill="hold"/>
                                        <p:tgtEl>
                                          <p:spTgt spid="827397"/>
                                        </p:tgtEl>
                                        <p:attrNameLst>
                                          <p:attrName>ppt_h</p:attrName>
                                        </p:attrNameLst>
                                      </p:cBhvr>
                                      <p:tavLst>
                                        <p:tav tm="0">
                                          <p:val>
                                            <p:fltVal val="0"/>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27402"/>
                                        </p:tgtEl>
                                        <p:attrNameLst>
                                          <p:attrName>style.visibility</p:attrName>
                                        </p:attrNameLst>
                                      </p:cBhvr>
                                      <p:to>
                                        <p:strVal val="visible"/>
                                      </p:to>
                                    </p:set>
                                    <p:animEffect transition="in" filter="fade">
                                      <p:cBhvr>
                                        <p:cTn id="11" dur="1000"/>
                                        <p:tgtEl>
                                          <p:spTgt spid="827402"/>
                                        </p:tgtEl>
                                      </p:cBhvr>
                                    </p:animEffect>
                                    <p:anim calcmode="lin" valueType="num">
                                      <p:cBhvr>
                                        <p:cTn id="12" dur="1000" fill="hold"/>
                                        <p:tgtEl>
                                          <p:spTgt spid="827402"/>
                                        </p:tgtEl>
                                        <p:attrNameLst>
                                          <p:attrName>ppt_x</p:attrName>
                                        </p:attrNameLst>
                                      </p:cBhvr>
                                      <p:tavLst>
                                        <p:tav tm="0">
                                          <p:val>
                                            <p:strVal val="#ppt_x"/>
                                          </p:val>
                                        </p:tav>
                                        <p:tav tm="100000">
                                          <p:val>
                                            <p:strVal val="#ppt_x"/>
                                          </p:val>
                                        </p:tav>
                                      </p:tavLst>
                                    </p:anim>
                                    <p:anim calcmode="lin" valueType="num">
                                      <p:cBhvr>
                                        <p:cTn id="13" dur="1000" fill="hold"/>
                                        <p:tgtEl>
                                          <p:spTgt spid="8274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827399"/>
                                        </p:tgtEl>
                                        <p:attrNameLst>
                                          <p:attrName>style.visibility</p:attrName>
                                        </p:attrNameLst>
                                      </p:cBhvr>
                                      <p:to>
                                        <p:strVal val="visible"/>
                                      </p:to>
                                    </p:set>
                                    <p:animEffect transition="in" filter="fade">
                                      <p:cBhvr>
                                        <p:cTn id="18" dur="1000"/>
                                        <p:tgtEl>
                                          <p:spTgt spid="827399"/>
                                        </p:tgtEl>
                                      </p:cBhvr>
                                    </p:animEffect>
                                    <p:anim calcmode="lin" valueType="num">
                                      <p:cBhvr>
                                        <p:cTn id="19" dur="1000" fill="hold"/>
                                        <p:tgtEl>
                                          <p:spTgt spid="827399"/>
                                        </p:tgtEl>
                                        <p:attrNameLst>
                                          <p:attrName>ppt_x</p:attrName>
                                        </p:attrNameLst>
                                      </p:cBhvr>
                                      <p:tavLst>
                                        <p:tav tm="0">
                                          <p:val>
                                            <p:strVal val="#ppt_x"/>
                                          </p:val>
                                        </p:tav>
                                        <p:tav tm="100000">
                                          <p:val>
                                            <p:strVal val="#ppt_x"/>
                                          </p:val>
                                        </p:tav>
                                      </p:tavLst>
                                    </p:anim>
                                    <p:anim calcmode="lin" valueType="num">
                                      <p:cBhvr>
                                        <p:cTn id="20" dur="1000" fill="hold"/>
                                        <p:tgtEl>
                                          <p:spTgt spid="82739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27400"/>
                                        </p:tgtEl>
                                        <p:attrNameLst>
                                          <p:attrName>style.visibility</p:attrName>
                                        </p:attrNameLst>
                                      </p:cBhvr>
                                      <p:to>
                                        <p:strVal val="visible"/>
                                      </p:to>
                                    </p:set>
                                    <p:animEffect transition="in" filter="fade">
                                      <p:cBhvr>
                                        <p:cTn id="25" dur="1000"/>
                                        <p:tgtEl>
                                          <p:spTgt spid="827400"/>
                                        </p:tgtEl>
                                      </p:cBhvr>
                                    </p:animEffect>
                                    <p:anim calcmode="lin" valueType="num">
                                      <p:cBhvr>
                                        <p:cTn id="26" dur="1000" fill="hold"/>
                                        <p:tgtEl>
                                          <p:spTgt spid="827400"/>
                                        </p:tgtEl>
                                        <p:attrNameLst>
                                          <p:attrName>ppt_x</p:attrName>
                                        </p:attrNameLst>
                                      </p:cBhvr>
                                      <p:tavLst>
                                        <p:tav tm="0">
                                          <p:val>
                                            <p:strVal val="#ppt_x"/>
                                          </p:val>
                                        </p:tav>
                                        <p:tav tm="100000">
                                          <p:val>
                                            <p:strVal val="#ppt_x"/>
                                          </p:val>
                                        </p:tav>
                                      </p:tavLst>
                                    </p:anim>
                                    <p:anim calcmode="lin" valueType="num">
                                      <p:cBhvr>
                                        <p:cTn id="27" dur="1000" fill="hold"/>
                                        <p:tgtEl>
                                          <p:spTgt spid="8274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7" grpId="0"/>
      <p:bldP spid="827399" grpId="0"/>
      <p:bldP spid="827400" grpId="0"/>
      <p:bldP spid="82740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457200"/>
            <a:ext cx="7772400" cy="1143000"/>
          </a:xfrm>
        </p:spPr>
        <p:txBody>
          <a:bodyPr/>
          <a:lstStyle/>
          <a:p>
            <a:pPr eaLnBrk="1" hangingPunct="1"/>
            <a:r>
              <a:rPr lang="en-US" sz="3600" b="1" i="1" smtClean="0">
                <a:latin typeface="Arial" charset="0"/>
              </a:rPr>
              <a:t>Table of Contents</a:t>
            </a:r>
            <a:r>
              <a:rPr lang="en-US" smtClean="0">
                <a:latin typeface="Arial" charset="0"/>
              </a:rPr>
              <a:t/>
            </a:r>
            <a:br>
              <a:rPr lang="en-US" smtClean="0">
                <a:latin typeface="Arial" charset="0"/>
              </a:rPr>
            </a:br>
            <a:r>
              <a:rPr lang="en-US" sz="2000" smtClean="0">
                <a:latin typeface="Arial" charset="0"/>
              </a:rPr>
              <a:t>‘Introduction to Chemistry’</a:t>
            </a:r>
          </a:p>
        </p:txBody>
      </p:sp>
      <p:sp>
        <p:nvSpPr>
          <p:cNvPr id="38915" name="Text Box 3"/>
          <p:cNvSpPr txBox="1">
            <a:spLocks noChangeArrowheads="1"/>
          </p:cNvSpPr>
          <p:nvPr/>
        </p:nvSpPr>
        <p:spPr bwMode="auto">
          <a:xfrm>
            <a:off x="1847850" y="1762125"/>
            <a:ext cx="5627688" cy="4664075"/>
          </a:xfrm>
          <a:prstGeom prst="rect">
            <a:avLst/>
          </a:prstGeom>
          <a:noFill/>
          <a:ln w="9525">
            <a:noFill/>
            <a:miter lim="800000"/>
            <a:headEnd/>
            <a:tailEnd/>
          </a:ln>
        </p:spPr>
        <p:txBody>
          <a:bodyPr wrap="none">
            <a:spAutoFit/>
          </a:bodyPr>
          <a:lstStyle/>
          <a:p>
            <a:pPr>
              <a:buSzPct val="90000"/>
              <a:buFont typeface="Wingdings" pitchFamily="2" charset="2"/>
              <a:buNone/>
            </a:pPr>
            <a:r>
              <a:rPr lang="en-US" sz="2000">
                <a:solidFill>
                  <a:schemeClr val="accent2"/>
                </a:solidFill>
                <a:hlinkClick r:id="rId4" action="ppaction://hlinksldjump"/>
              </a:rPr>
              <a:t>Introduction</a:t>
            </a:r>
            <a:r>
              <a:rPr lang="en-US" sz="2000">
                <a:solidFill>
                  <a:schemeClr val="accent2"/>
                </a:solidFill>
              </a:rPr>
              <a:t> / </a:t>
            </a:r>
            <a:r>
              <a:rPr lang="en-US" sz="2000">
                <a:solidFill>
                  <a:schemeClr val="accent2"/>
                </a:solidFill>
                <a:hlinkClick r:id="rId5" action="ppaction://hlinksldjump"/>
              </a:rPr>
              <a:t>Perceptions</a:t>
            </a:r>
            <a:r>
              <a:rPr lang="en-US" sz="2000">
                <a:solidFill>
                  <a:schemeClr val="accent2"/>
                </a:solidFill>
              </a:rPr>
              <a:t> </a:t>
            </a:r>
            <a:r>
              <a:rPr lang="en-US" sz="1200">
                <a:solidFill>
                  <a:schemeClr val="accent2"/>
                </a:solidFill>
              </a:rPr>
              <a:t>(17 slides)</a:t>
            </a:r>
          </a:p>
          <a:p>
            <a:pPr>
              <a:buSzPct val="90000"/>
              <a:buFont typeface="Wingdings" pitchFamily="2" charset="2"/>
              <a:buNone/>
            </a:pPr>
            <a:r>
              <a:rPr lang="en-US" sz="2000">
                <a:solidFill>
                  <a:schemeClr val="accent2"/>
                </a:solidFill>
                <a:hlinkClick r:id="rId6" action="ppaction://hlinksldjump"/>
              </a:rPr>
              <a:t>Safety</a:t>
            </a:r>
            <a:r>
              <a:rPr lang="en-US" sz="2000">
                <a:solidFill>
                  <a:schemeClr val="accent2"/>
                </a:solidFill>
              </a:rPr>
              <a:t> </a:t>
            </a:r>
            <a:r>
              <a:rPr lang="en-US" sz="1200">
                <a:solidFill>
                  <a:schemeClr val="accent2"/>
                </a:solidFill>
              </a:rPr>
              <a:t>(21 slides)</a:t>
            </a:r>
          </a:p>
          <a:p>
            <a:pPr>
              <a:buSzPct val="90000"/>
              <a:buFont typeface="Wingdings" pitchFamily="2" charset="2"/>
              <a:buNone/>
            </a:pPr>
            <a:r>
              <a:rPr lang="en-US" sz="2000">
                <a:solidFill>
                  <a:schemeClr val="accent2"/>
                </a:solidFill>
                <a:hlinkClick r:id="rId7" action="ppaction://hlinksldjump"/>
              </a:rPr>
              <a:t>Pure vs. Applied Science</a:t>
            </a:r>
            <a:r>
              <a:rPr lang="en-US" sz="2000">
                <a:solidFill>
                  <a:schemeClr val="accent2"/>
                </a:solidFill>
              </a:rPr>
              <a:t> </a:t>
            </a:r>
            <a:r>
              <a:rPr lang="en-US" sz="1200">
                <a:solidFill>
                  <a:schemeClr val="accent2"/>
                </a:solidFill>
              </a:rPr>
              <a:t>(10 slides)</a:t>
            </a:r>
            <a:endParaRPr lang="en-US" sz="2000">
              <a:solidFill>
                <a:schemeClr val="accent2"/>
              </a:solidFill>
            </a:endParaRPr>
          </a:p>
          <a:p>
            <a:pPr>
              <a:buSzPct val="90000"/>
              <a:buFont typeface="Wingdings" pitchFamily="2" charset="2"/>
              <a:buNone/>
            </a:pPr>
            <a:r>
              <a:rPr lang="en-US" sz="2000">
                <a:solidFill>
                  <a:schemeClr val="accent2"/>
                </a:solidFill>
                <a:hlinkClick r:id="rId8" action="ppaction://hlinksldjump"/>
              </a:rPr>
              <a:t>Scientific Method</a:t>
            </a:r>
            <a:r>
              <a:rPr lang="en-US" sz="2000">
                <a:solidFill>
                  <a:schemeClr val="accent2"/>
                </a:solidFill>
              </a:rPr>
              <a:t> </a:t>
            </a:r>
            <a:r>
              <a:rPr lang="en-US" sz="1200">
                <a:solidFill>
                  <a:schemeClr val="accent2"/>
                </a:solidFill>
              </a:rPr>
              <a:t>(27 slides)</a:t>
            </a:r>
            <a:endParaRPr lang="en-US" sz="2000">
              <a:solidFill>
                <a:schemeClr val="accent2"/>
              </a:solidFill>
            </a:endParaRPr>
          </a:p>
          <a:p>
            <a:pPr>
              <a:buSzPct val="90000"/>
              <a:buFont typeface="Wingdings" pitchFamily="2" charset="2"/>
              <a:buNone/>
            </a:pPr>
            <a:r>
              <a:rPr lang="en-US" sz="2000">
                <a:solidFill>
                  <a:schemeClr val="accent2"/>
                </a:solidFill>
                <a:hlinkClick r:id="rId9" action="ppaction://hlinksldjump"/>
              </a:rPr>
              <a:t>Lab Equipment </a:t>
            </a:r>
            <a:r>
              <a:rPr lang="en-US" sz="1200">
                <a:solidFill>
                  <a:schemeClr val="accent2"/>
                </a:solidFill>
              </a:rPr>
              <a:t>(6 slides)</a:t>
            </a:r>
            <a:endParaRPr lang="en-US" sz="2000">
              <a:solidFill>
                <a:schemeClr val="accent2"/>
              </a:solidFill>
            </a:endParaRPr>
          </a:p>
          <a:p>
            <a:pPr>
              <a:buSzPct val="90000"/>
              <a:buFont typeface="Wingdings" pitchFamily="2" charset="2"/>
              <a:buNone/>
            </a:pPr>
            <a:r>
              <a:rPr lang="en-US" sz="2000">
                <a:solidFill>
                  <a:schemeClr val="accent2"/>
                </a:solidFill>
                <a:hlinkClick r:id="rId10" action="ppaction://hlinksldjump"/>
              </a:rPr>
              <a:t>Alchemy vs. Chemistry </a:t>
            </a:r>
            <a:r>
              <a:rPr lang="en-US" sz="1200">
                <a:solidFill>
                  <a:schemeClr val="accent2"/>
                </a:solidFill>
              </a:rPr>
              <a:t>(30 slides)</a:t>
            </a:r>
            <a:endParaRPr lang="en-US" sz="2000">
              <a:solidFill>
                <a:schemeClr val="accent2"/>
              </a:solidFill>
            </a:endParaRPr>
          </a:p>
          <a:p>
            <a:pPr>
              <a:buSzPct val="90000"/>
              <a:buFont typeface="Wingdings" pitchFamily="2" charset="2"/>
              <a:buNone/>
            </a:pPr>
            <a:r>
              <a:rPr lang="en-US" sz="2000">
                <a:solidFill>
                  <a:schemeClr val="accent2"/>
                </a:solidFill>
                <a:hlinkClick r:id="rId11" action="ppaction://hlinksldjump"/>
              </a:rPr>
              <a:t>Manipulating Numerical Data </a:t>
            </a:r>
            <a:r>
              <a:rPr lang="en-US" sz="1200">
                <a:solidFill>
                  <a:schemeClr val="accent2"/>
                </a:solidFill>
              </a:rPr>
              <a:t>(11 slides)</a:t>
            </a:r>
            <a:endParaRPr lang="en-US" sz="2000">
              <a:solidFill>
                <a:schemeClr val="accent2"/>
              </a:solidFill>
            </a:endParaRPr>
          </a:p>
          <a:p>
            <a:pPr>
              <a:buSzPct val="90000"/>
              <a:buFont typeface="Wingdings" pitchFamily="2" charset="2"/>
              <a:buNone/>
            </a:pPr>
            <a:r>
              <a:rPr lang="en-US" sz="2000">
                <a:solidFill>
                  <a:schemeClr val="accent2"/>
                </a:solidFill>
                <a:hlinkClick r:id="rId12" action="ppaction://hlinksldjump"/>
              </a:rPr>
              <a:t>Conversion Factors and Unit Cancellation </a:t>
            </a:r>
            <a:r>
              <a:rPr lang="en-US" sz="1200">
                <a:solidFill>
                  <a:schemeClr val="accent2"/>
                </a:solidFill>
              </a:rPr>
              <a:t>(6 slides)</a:t>
            </a:r>
            <a:r>
              <a:rPr lang="en-US" sz="2000">
                <a:solidFill>
                  <a:schemeClr val="accent2"/>
                </a:solidFill>
                <a:hlinkClick r:id="rId12" action="ppaction://hlinksldjump"/>
              </a:rPr>
              <a:t> </a:t>
            </a:r>
            <a:endParaRPr lang="en-US" sz="2000">
              <a:solidFill>
                <a:schemeClr val="accent2"/>
              </a:solidFill>
            </a:endParaRPr>
          </a:p>
          <a:p>
            <a:pPr>
              <a:buSzPct val="90000"/>
              <a:buFont typeface="Wingdings" pitchFamily="2" charset="2"/>
              <a:buNone/>
            </a:pPr>
            <a:r>
              <a:rPr lang="en-US" sz="2000">
                <a:solidFill>
                  <a:schemeClr val="accent2"/>
                </a:solidFill>
                <a:hlinkClick r:id="rId13" action="ppaction://hlinksldjump"/>
              </a:rPr>
              <a:t>Simple Math with Conversion Factors </a:t>
            </a:r>
            <a:r>
              <a:rPr lang="en-US" sz="1200">
                <a:solidFill>
                  <a:schemeClr val="accent2"/>
                </a:solidFill>
              </a:rPr>
              <a:t>(8 slides)</a:t>
            </a:r>
            <a:endParaRPr lang="en-US" sz="2000">
              <a:solidFill>
                <a:schemeClr val="accent2"/>
              </a:solidFill>
            </a:endParaRPr>
          </a:p>
          <a:p>
            <a:pPr>
              <a:buSzPct val="90000"/>
              <a:buFont typeface="Wingdings" pitchFamily="2" charset="2"/>
              <a:buNone/>
            </a:pPr>
            <a:r>
              <a:rPr lang="en-US" sz="2000">
                <a:solidFill>
                  <a:schemeClr val="accent2"/>
                </a:solidFill>
                <a:hlinkClick r:id="rId14" action="ppaction://hlinksldjump"/>
              </a:rPr>
              <a:t>Scientific Notation </a:t>
            </a:r>
            <a:r>
              <a:rPr lang="en-US" sz="1200">
                <a:solidFill>
                  <a:schemeClr val="accent2"/>
                </a:solidFill>
              </a:rPr>
              <a:t>(18 slides)</a:t>
            </a:r>
            <a:endParaRPr lang="en-US" sz="2000">
              <a:solidFill>
                <a:schemeClr val="accent2"/>
              </a:solidFill>
            </a:endParaRPr>
          </a:p>
          <a:p>
            <a:pPr>
              <a:buSzPct val="90000"/>
              <a:buFont typeface="Wingdings" pitchFamily="2" charset="2"/>
              <a:buNone/>
            </a:pPr>
            <a:r>
              <a:rPr lang="en-US" sz="2000">
                <a:solidFill>
                  <a:schemeClr val="accent2"/>
                </a:solidFill>
                <a:hlinkClick r:id="rId15" action="ppaction://hlinksldjump"/>
              </a:rPr>
              <a:t>Using the Exponent Key </a:t>
            </a:r>
            <a:r>
              <a:rPr lang="en-US" sz="1200">
                <a:solidFill>
                  <a:schemeClr val="accent2"/>
                </a:solidFill>
              </a:rPr>
              <a:t>(17 slides)</a:t>
            </a:r>
            <a:endParaRPr lang="en-US" sz="2000">
              <a:solidFill>
                <a:schemeClr val="accent2"/>
              </a:solidFill>
            </a:endParaRPr>
          </a:p>
          <a:p>
            <a:pPr>
              <a:buSzPct val="90000"/>
              <a:buFont typeface="Wingdings" pitchFamily="2" charset="2"/>
              <a:buNone/>
            </a:pPr>
            <a:r>
              <a:rPr lang="en-US" sz="2000">
                <a:solidFill>
                  <a:schemeClr val="accent2"/>
                </a:solidFill>
                <a:hlinkClick r:id="rId16" action="ppaction://hlinksldjump"/>
              </a:rPr>
              <a:t>Basic Concepts in Chemistry </a:t>
            </a:r>
            <a:r>
              <a:rPr lang="en-US" sz="1200">
                <a:solidFill>
                  <a:schemeClr val="accent2"/>
                </a:solidFill>
              </a:rPr>
              <a:t>(7 slides)</a:t>
            </a:r>
            <a:endParaRPr lang="en-US" sz="2000">
              <a:solidFill>
                <a:schemeClr val="accent2"/>
              </a:solidFill>
            </a:endParaRPr>
          </a:p>
          <a:p>
            <a:pPr>
              <a:buSzPct val="90000"/>
              <a:buFont typeface="Wingdings" pitchFamily="2" charset="2"/>
              <a:buNone/>
            </a:pPr>
            <a:r>
              <a:rPr lang="en-US" sz="2000">
                <a:solidFill>
                  <a:schemeClr val="accent2"/>
                </a:solidFill>
                <a:hlinkClick r:id="rId17" action="ppaction://hlinksldjump"/>
              </a:rPr>
              <a:t>Metric System </a:t>
            </a:r>
            <a:r>
              <a:rPr lang="en-US" sz="1200">
                <a:solidFill>
                  <a:schemeClr val="accent2"/>
                </a:solidFill>
              </a:rPr>
              <a:t>(10 slides)</a:t>
            </a:r>
            <a:endParaRPr lang="en-US" sz="2000">
              <a:solidFill>
                <a:schemeClr val="accent2"/>
              </a:solidFill>
            </a:endParaRPr>
          </a:p>
          <a:p>
            <a:pPr>
              <a:buSzPct val="90000"/>
              <a:buFont typeface="Wingdings" pitchFamily="2" charset="2"/>
              <a:buNone/>
            </a:pPr>
            <a:r>
              <a:rPr lang="en-US" sz="2000">
                <a:solidFill>
                  <a:schemeClr val="accent2"/>
                </a:solidFill>
                <a:hlinkClick r:id="rId18" action="ppaction://hlinksldjump"/>
              </a:rPr>
              <a:t>Measurement </a:t>
            </a:r>
            <a:r>
              <a:rPr lang="en-US" sz="1200">
                <a:solidFill>
                  <a:schemeClr val="accent2"/>
                </a:solidFill>
              </a:rPr>
              <a:t>(23 slides)</a:t>
            </a:r>
            <a:endParaRPr lang="en-US" sz="2000">
              <a:solidFill>
                <a:schemeClr val="accent2"/>
              </a:solidFill>
            </a:endParaRPr>
          </a:p>
          <a:p>
            <a:pPr>
              <a:buSzPct val="90000"/>
              <a:buFont typeface="Wingdings" pitchFamily="2" charset="2"/>
              <a:buNone/>
            </a:pPr>
            <a:r>
              <a:rPr lang="en-US" sz="2000">
                <a:solidFill>
                  <a:schemeClr val="accent2"/>
                </a:solidFill>
                <a:hlinkClick r:id="rId19" action="ppaction://hlinksldjump"/>
              </a:rPr>
              <a:t>Essential Math </a:t>
            </a:r>
            <a:r>
              <a:rPr lang="en-US" sz="1200">
                <a:solidFill>
                  <a:schemeClr val="accent2"/>
                </a:solidFill>
              </a:rPr>
              <a:t>(14 slides)</a:t>
            </a:r>
            <a:endParaRPr lang="en-US" sz="2000"/>
          </a:p>
        </p:txBody>
      </p:sp>
      <p:pic>
        <p:nvPicPr>
          <p:cNvPr id="643076" name="Picture 4">
            <a:hlinkClick r:id="" action="ppaction://media"/>
          </p:cNvPr>
          <p:cNvPicPr>
            <a:picLocks noRot="1" noChangeAspect="1" noChangeArrowheads="1"/>
          </p:cNvPicPr>
          <p:nvPr>
            <a:wavAudioFile r:embed="rId1" name="~PP417.WAV"/>
          </p:nvPr>
        </p:nvPicPr>
        <p:blipFill>
          <a:blip r:embed="rId20" cstate="print"/>
          <a:srcRect/>
          <a:stretch>
            <a:fillRect/>
          </a:stretch>
        </p:blipFill>
        <p:spPr bwMode="auto">
          <a:xfrm>
            <a:off x="8772525" y="6486525"/>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30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4307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endParaRPr lang="en-US" smtClean="0"/>
          </a:p>
        </p:txBody>
      </p:sp>
      <p:sp>
        <p:nvSpPr>
          <p:cNvPr id="2052" name="Rectangle 3"/>
          <p:cNvSpPr>
            <a:spLocks noChangeArrowheads="1"/>
          </p:cNvSpPr>
          <p:nvPr/>
        </p:nvSpPr>
        <p:spPr bwMode="auto">
          <a:xfrm>
            <a:off x="457200" y="2074863"/>
            <a:ext cx="8462963" cy="1187450"/>
          </a:xfrm>
          <a:prstGeom prst="rect">
            <a:avLst/>
          </a:prstGeom>
          <a:noFill/>
          <a:ln w="9525">
            <a:noFill/>
            <a:miter lim="800000"/>
            <a:headEnd/>
            <a:tailEnd/>
          </a:ln>
        </p:spPr>
        <p:txBody>
          <a:bodyPr wrap="none" anchor="ctr">
            <a:spAutoFit/>
          </a:bodyPr>
          <a:lstStyle/>
          <a:p>
            <a:r>
              <a:rPr lang="en-US">
                <a:solidFill>
                  <a:srgbClr val="1A11C5"/>
                </a:solidFill>
                <a:ea typeface="Times New Roman" pitchFamily="18" charset="0"/>
                <a:cs typeface="Arial" charset="0"/>
              </a:rPr>
              <a:t>observation</a:t>
            </a:r>
            <a:r>
              <a:rPr lang="en-US">
                <a:ea typeface="Times New Roman" pitchFamily="18" charset="0"/>
                <a:cs typeface="Arial" charset="0"/>
              </a:rPr>
              <a:t>		         vs. 	      </a:t>
            </a:r>
            <a:r>
              <a:rPr lang="en-US">
                <a:solidFill>
                  <a:srgbClr val="1A11C5"/>
                </a:solidFill>
                <a:ea typeface="Times New Roman" pitchFamily="18" charset="0"/>
                <a:cs typeface="Arial" charset="0"/>
              </a:rPr>
              <a:t>inference</a:t>
            </a:r>
          </a:p>
          <a:p>
            <a:pPr eaLnBrk="0" hangingPunct="0"/>
            <a:r>
              <a:rPr lang="en-US">
                <a:ea typeface="Times New Roman" pitchFamily="18" charset="0"/>
                <a:cs typeface="Arial" charset="0"/>
              </a:rPr>
              <a:t>     what you sense			            involves a judgment</a:t>
            </a:r>
          </a:p>
          <a:p>
            <a:pPr eaLnBrk="0" hangingPunct="0"/>
            <a:r>
              <a:rPr lang="en-US">
                <a:ea typeface="Times New Roman" pitchFamily="18" charset="0"/>
                <a:cs typeface="Arial" charset="0"/>
              </a:rPr>
              <a:t>     or measure</a:t>
            </a:r>
          </a:p>
        </p:txBody>
      </p:sp>
      <p:graphicFrame>
        <p:nvGraphicFramePr>
          <p:cNvPr id="2050" name="Object 4">
            <a:hlinkClick r:id="" action="ppaction://ole?verb=0"/>
          </p:cNvPr>
          <p:cNvGraphicFramePr>
            <a:graphicFrameLocks noChangeAspect="1"/>
          </p:cNvGraphicFramePr>
          <p:nvPr>
            <p:ph idx="1"/>
          </p:nvPr>
        </p:nvGraphicFramePr>
        <p:xfrm>
          <a:off x="2074863" y="4238625"/>
          <a:ext cx="4568825" cy="3427413"/>
        </p:xfrm>
        <a:graphic>
          <a:graphicData uri="http://schemas.openxmlformats.org/presentationml/2006/ole">
            <p:oleObj spid="_x0000_s2050" name="Presentation" r:id="rId5" imgW="6611218" imgH="4959260" progId="PowerPoint.Show.8">
              <p:embed/>
            </p:oleObj>
          </a:graphicData>
        </a:graphic>
      </p:graphicFrame>
      <p:sp>
        <p:nvSpPr>
          <p:cNvPr id="2053" name="Rectangle 5"/>
          <p:cNvSpPr>
            <a:spLocks noChangeArrowheads="1"/>
          </p:cNvSpPr>
          <p:nvPr/>
        </p:nvSpPr>
        <p:spPr bwMode="auto">
          <a:xfrm>
            <a:off x="2382838" y="4370388"/>
            <a:ext cx="3930650" cy="2487612"/>
          </a:xfrm>
          <a:prstGeom prst="rect">
            <a:avLst/>
          </a:prstGeom>
          <a:noFill/>
          <a:ln w="57150" cmpd="thickThin">
            <a:no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baseball player at bat&#10;Cartoon drawing"/>
          <p:cNvPicPr>
            <a:picLocks noChangeAspect="1" noChangeArrowheads="1"/>
          </p:cNvPicPr>
          <p:nvPr/>
        </p:nvPicPr>
        <p:blipFill>
          <a:blip r:embed="rId3" cstate="print">
            <a:lum bright="6000" contrast="6000"/>
          </a:blip>
          <a:srcRect l="9633" t="21077" r="4404" b="42265"/>
          <a:stretch>
            <a:fillRect/>
          </a:stretch>
        </p:blipFill>
        <p:spPr bwMode="auto">
          <a:xfrm>
            <a:off x="615950" y="1082675"/>
            <a:ext cx="7532688" cy="3941763"/>
          </a:xfrm>
          <a:prstGeom prst="rect">
            <a:avLst/>
          </a:prstGeom>
          <a:noFill/>
          <a:ln w="9525">
            <a:noFill/>
            <a:miter lim="800000"/>
            <a:headEnd/>
            <a:tailEnd/>
          </a:ln>
        </p:spPr>
      </p:pic>
      <p:sp>
        <p:nvSpPr>
          <p:cNvPr id="112643" name="Rectangle 4"/>
          <p:cNvSpPr>
            <a:spLocks noChangeArrowheads="1"/>
          </p:cNvSpPr>
          <p:nvPr/>
        </p:nvSpPr>
        <p:spPr bwMode="auto">
          <a:xfrm>
            <a:off x="685800" y="304800"/>
            <a:ext cx="7543800" cy="917575"/>
          </a:xfrm>
          <a:prstGeom prst="rect">
            <a:avLst/>
          </a:prstGeom>
          <a:noFill/>
          <a:ln w="9525">
            <a:noFill/>
            <a:miter lim="800000"/>
            <a:headEnd/>
            <a:tailEnd/>
          </a:ln>
        </p:spPr>
        <p:txBody>
          <a:bodyPr anchor="ctr"/>
          <a:lstStyle/>
          <a:p>
            <a:pPr algn="ctr"/>
            <a:r>
              <a:rPr lang="en-US" sz="3600">
                <a:solidFill>
                  <a:schemeClr val="tx2"/>
                </a:solidFill>
              </a:rPr>
              <a:t>“My mother the eye doctor”</a:t>
            </a:r>
          </a:p>
        </p:txBody>
      </p:sp>
      <p:sp>
        <p:nvSpPr>
          <p:cNvPr id="112644" name="Text Box 5"/>
          <p:cNvSpPr txBox="1">
            <a:spLocks noChangeArrowheads="1"/>
          </p:cNvSpPr>
          <p:nvPr/>
        </p:nvSpPr>
        <p:spPr bwMode="auto">
          <a:xfrm>
            <a:off x="762000" y="5257800"/>
            <a:ext cx="3709988" cy="457200"/>
          </a:xfrm>
          <a:prstGeom prst="rect">
            <a:avLst/>
          </a:prstGeom>
          <a:noFill/>
          <a:ln w="9525">
            <a:noFill/>
            <a:miter lim="800000"/>
            <a:headEnd/>
            <a:tailEnd/>
          </a:ln>
        </p:spPr>
        <p:txBody>
          <a:bodyPr wrap="none">
            <a:spAutoFit/>
          </a:bodyPr>
          <a:lstStyle/>
          <a:p>
            <a:r>
              <a:rPr lang="en-US"/>
              <a:t>Observation or Inference?</a:t>
            </a:r>
          </a:p>
        </p:txBody>
      </p:sp>
      <p:sp>
        <p:nvSpPr>
          <p:cNvPr id="733191" name="Text Box 7"/>
          <p:cNvSpPr txBox="1">
            <a:spLocks noChangeArrowheads="1"/>
          </p:cNvSpPr>
          <p:nvPr/>
        </p:nvSpPr>
        <p:spPr bwMode="auto">
          <a:xfrm>
            <a:off x="1009650" y="5867400"/>
            <a:ext cx="2965450" cy="366713"/>
          </a:xfrm>
          <a:prstGeom prst="rect">
            <a:avLst/>
          </a:prstGeom>
          <a:noFill/>
          <a:ln w="9525">
            <a:noFill/>
            <a:miter lim="800000"/>
            <a:headEnd/>
            <a:tailEnd/>
          </a:ln>
        </p:spPr>
        <p:txBody>
          <a:bodyPr wrap="none">
            <a:spAutoFit/>
          </a:bodyPr>
          <a:lstStyle/>
          <a:p>
            <a:r>
              <a:rPr lang="en-US" sz="1800"/>
              <a:t>One player is holding a bat.</a:t>
            </a:r>
          </a:p>
        </p:txBody>
      </p:sp>
      <p:sp>
        <p:nvSpPr>
          <p:cNvPr id="733192" name="Text Box 8"/>
          <p:cNvSpPr txBox="1">
            <a:spLocks noChangeArrowheads="1"/>
          </p:cNvSpPr>
          <p:nvPr/>
        </p:nvSpPr>
        <p:spPr bwMode="auto">
          <a:xfrm>
            <a:off x="1009650" y="5867400"/>
            <a:ext cx="3841750" cy="366713"/>
          </a:xfrm>
          <a:prstGeom prst="rect">
            <a:avLst/>
          </a:prstGeom>
          <a:noFill/>
          <a:ln w="9525">
            <a:noFill/>
            <a:miter lim="800000"/>
            <a:headEnd/>
            <a:tailEnd/>
          </a:ln>
        </p:spPr>
        <p:txBody>
          <a:bodyPr wrap="none">
            <a:spAutoFit/>
          </a:bodyPr>
          <a:lstStyle/>
          <a:p>
            <a:r>
              <a:rPr lang="en-US" sz="1800"/>
              <a:t>The player holding the bat is talking.</a:t>
            </a:r>
          </a:p>
        </p:txBody>
      </p:sp>
      <p:sp>
        <p:nvSpPr>
          <p:cNvPr id="733193" name="Text Box 9"/>
          <p:cNvSpPr txBox="1">
            <a:spLocks noChangeArrowheads="1"/>
          </p:cNvSpPr>
          <p:nvPr/>
        </p:nvSpPr>
        <p:spPr bwMode="auto">
          <a:xfrm>
            <a:off x="1009650" y="5867400"/>
            <a:ext cx="4019550" cy="366713"/>
          </a:xfrm>
          <a:prstGeom prst="rect">
            <a:avLst/>
          </a:prstGeom>
          <a:noFill/>
          <a:ln w="9525">
            <a:noFill/>
            <a:miter lim="800000"/>
            <a:headEnd/>
            <a:tailEnd/>
          </a:ln>
        </p:spPr>
        <p:txBody>
          <a:bodyPr wrap="none">
            <a:spAutoFit/>
          </a:bodyPr>
          <a:lstStyle/>
          <a:p>
            <a:r>
              <a:rPr lang="en-US" sz="1800"/>
              <a:t>One of the teams is called the “Reds.”</a:t>
            </a:r>
          </a:p>
        </p:txBody>
      </p:sp>
      <p:sp>
        <p:nvSpPr>
          <p:cNvPr id="733194" name="Text Box 10"/>
          <p:cNvSpPr txBox="1">
            <a:spLocks noChangeArrowheads="1"/>
          </p:cNvSpPr>
          <p:nvPr/>
        </p:nvSpPr>
        <p:spPr bwMode="auto">
          <a:xfrm>
            <a:off x="1009650" y="5881688"/>
            <a:ext cx="4235450" cy="366712"/>
          </a:xfrm>
          <a:prstGeom prst="rect">
            <a:avLst/>
          </a:prstGeom>
          <a:noFill/>
          <a:ln w="9525">
            <a:noFill/>
            <a:miter lim="800000"/>
            <a:headEnd/>
            <a:tailEnd/>
          </a:ln>
        </p:spPr>
        <p:txBody>
          <a:bodyPr wrap="none">
            <a:spAutoFit/>
          </a:bodyPr>
          <a:lstStyle/>
          <a:p>
            <a:r>
              <a:rPr lang="en-US" sz="1800"/>
              <a:t>One player is wearing a catcher’s mask.</a:t>
            </a:r>
          </a:p>
        </p:txBody>
      </p:sp>
      <p:sp>
        <p:nvSpPr>
          <p:cNvPr id="733195" name="Text Box 11"/>
          <p:cNvSpPr txBox="1">
            <a:spLocks noChangeArrowheads="1"/>
          </p:cNvSpPr>
          <p:nvPr/>
        </p:nvSpPr>
        <p:spPr bwMode="auto">
          <a:xfrm>
            <a:off x="1009650" y="5867400"/>
            <a:ext cx="2597150" cy="366713"/>
          </a:xfrm>
          <a:prstGeom prst="rect">
            <a:avLst/>
          </a:prstGeom>
          <a:noFill/>
          <a:ln w="9525">
            <a:noFill/>
            <a:miter lim="800000"/>
            <a:headEnd/>
            <a:tailEnd/>
          </a:ln>
        </p:spPr>
        <p:txBody>
          <a:bodyPr wrap="none">
            <a:spAutoFit/>
          </a:bodyPr>
          <a:lstStyle/>
          <a:p>
            <a:r>
              <a:rPr lang="en-US" sz="1800"/>
              <a:t>One player is a catcher.</a:t>
            </a:r>
          </a:p>
        </p:txBody>
      </p:sp>
      <p:sp>
        <p:nvSpPr>
          <p:cNvPr id="733196" name="Text Box 12"/>
          <p:cNvSpPr txBox="1">
            <a:spLocks noChangeArrowheads="1"/>
          </p:cNvSpPr>
          <p:nvPr/>
        </p:nvSpPr>
        <p:spPr bwMode="auto">
          <a:xfrm>
            <a:off x="1009650" y="5867400"/>
            <a:ext cx="3740150" cy="366713"/>
          </a:xfrm>
          <a:prstGeom prst="rect">
            <a:avLst/>
          </a:prstGeom>
          <a:noFill/>
          <a:ln w="9525">
            <a:noFill/>
            <a:miter lim="800000"/>
            <a:headEnd/>
            <a:tailEnd/>
          </a:ln>
        </p:spPr>
        <p:txBody>
          <a:bodyPr wrap="none">
            <a:spAutoFit/>
          </a:bodyPr>
          <a:lstStyle/>
          <a:p>
            <a:r>
              <a:rPr lang="en-US" sz="1800"/>
              <a:t>Names are written on the uniforms.</a:t>
            </a:r>
          </a:p>
        </p:txBody>
      </p:sp>
      <p:sp>
        <p:nvSpPr>
          <p:cNvPr id="733197" name="Text Box 13"/>
          <p:cNvSpPr txBox="1">
            <a:spLocks noChangeArrowheads="1"/>
          </p:cNvSpPr>
          <p:nvPr/>
        </p:nvSpPr>
        <p:spPr bwMode="auto">
          <a:xfrm>
            <a:off x="1009650" y="5867400"/>
            <a:ext cx="5137150" cy="366713"/>
          </a:xfrm>
          <a:prstGeom prst="rect">
            <a:avLst/>
          </a:prstGeom>
          <a:noFill/>
          <a:ln w="9525">
            <a:noFill/>
            <a:miter lim="800000"/>
            <a:headEnd/>
            <a:tailEnd/>
          </a:ln>
        </p:spPr>
        <p:txBody>
          <a:bodyPr wrap="none">
            <a:spAutoFit/>
          </a:bodyPr>
          <a:lstStyle/>
          <a:p>
            <a:r>
              <a:rPr lang="en-US" sz="1800"/>
              <a:t>The players in the picture are on opposite teams.</a:t>
            </a:r>
          </a:p>
        </p:txBody>
      </p:sp>
      <p:sp>
        <p:nvSpPr>
          <p:cNvPr id="733198" name="Text Box 14"/>
          <p:cNvSpPr txBox="1">
            <a:spLocks noChangeArrowheads="1"/>
          </p:cNvSpPr>
          <p:nvPr/>
        </p:nvSpPr>
        <p:spPr bwMode="auto">
          <a:xfrm>
            <a:off x="1009650" y="5867400"/>
            <a:ext cx="2571750" cy="366713"/>
          </a:xfrm>
          <a:prstGeom prst="rect">
            <a:avLst/>
          </a:prstGeom>
          <a:noFill/>
          <a:ln w="9525">
            <a:noFill/>
            <a:miter lim="800000"/>
            <a:headEnd/>
            <a:tailEnd/>
          </a:ln>
        </p:spPr>
        <p:txBody>
          <a:bodyPr wrap="none">
            <a:spAutoFit/>
          </a:bodyPr>
          <a:lstStyle/>
          <a:p>
            <a:r>
              <a:rPr lang="en-US" sz="1800"/>
              <a:t>The adult is the umpire.</a:t>
            </a:r>
          </a:p>
        </p:txBody>
      </p:sp>
      <p:sp>
        <p:nvSpPr>
          <p:cNvPr id="733199" name="Text Box 15"/>
          <p:cNvSpPr txBox="1">
            <a:spLocks noChangeArrowheads="1"/>
          </p:cNvSpPr>
          <p:nvPr/>
        </p:nvSpPr>
        <p:spPr bwMode="auto">
          <a:xfrm>
            <a:off x="990600" y="5867400"/>
            <a:ext cx="6038850" cy="366713"/>
          </a:xfrm>
          <a:prstGeom prst="rect">
            <a:avLst/>
          </a:prstGeom>
          <a:noFill/>
          <a:ln w="9525">
            <a:noFill/>
            <a:miter lim="800000"/>
            <a:headEnd/>
            <a:tailEnd/>
          </a:ln>
        </p:spPr>
        <p:txBody>
          <a:bodyPr wrap="none">
            <a:spAutoFit/>
          </a:bodyPr>
          <a:lstStyle/>
          <a:p>
            <a:r>
              <a:rPr lang="en-US" sz="1800"/>
              <a:t>The piece of paper is a note from the mother of the batter.</a:t>
            </a:r>
          </a:p>
        </p:txBody>
      </p:sp>
      <p:sp>
        <p:nvSpPr>
          <p:cNvPr id="733200" name="Text Box 16"/>
          <p:cNvSpPr txBox="1">
            <a:spLocks noChangeArrowheads="1"/>
          </p:cNvSpPr>
          <p:nvPr/>
        </p:nvSpPr>
        <p:spPr bwMode="auto">
          <a:xfrm>
            <a:off x="1009650" y="5867400"/>
            <a:ext cx="3930650" cy="366713"/>
          </a:xfrm>
          <a:prstGeom prst="rect">
            <a:avLst/>
          </a:prstGeom>
          <a:noFill/>
          <a:ln w="9525">
            <a:noFill/>
            <a:miter lim="800000"/>
            <a:headEnd/>
            <a:tailEnd/>
          </a:ln>
        </p:spPr>
        <p:txBody>
          <a:bodyPr wrap="none">
            <a:spAutoFit/>
          </a:bodyPr>
          <a:lstStyle/>
          <a:p>
            <a:r>
              <a:rPr lang="en-US" sz="1800"/>
              <a:t>The adult is holding a piece of paper.</a:t>
            </a:r>
          </a:p>
        </p:txBody>
      </p:sp>
      <p:sp>
        <p:nvSpPr>
          <p:cNvPr id="733201" name="Text Box 17"/>
          <p:cNvSpPr txBox="1">
            <a:spLocks noChangeArrowheads="1"/>
          </p:cNvSpPr>
          <p:nvPr/>
        </p:nvSpPr>
        <p:spPr bwMode="auto">
          <a:xfrm>
            <a:off x="1016000" y="5867400"/>
            <a:ext cx="7842250" cy="366713"/>
          </a:xfrm>
          <a:prstGeom prst="rect">
            <a:avLst/>
          </a:prstGeom>
          <a:noFill/>
          <a:ln w="9525">
            <a:noFill/>
            <a:miter lim="800000"/>
            <a:headEnd/>
            <a:tailEnd/>
          </a:ln>
        </p:spPr>
        <p:txBody>
          <a:bodyPr wrap="none">
            <a:spAutoFit/>
          </a:bodyPr>
          <a:lstStyle/>
          <a:p>
            <a:r>
              <a:rPr lang="en-US" sz="1800"/>
              <a:t>The mother of the batter is an optometrist or opthalmologist (an eye doctor).</a:t>
            </a:r>
          </a:p>
        </p:txBody>
      </p:sp>
      <p:sp>
        <p:nvSpPr>
          <p:cNvPr id="112656" name="AutoShape 1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3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3192"/>
                                        </p:tgtEl>
                                        <p:attrNameLst>
                                          <p:attrName>style.visibility</p:attrName>
                                        </p:attrNameLst>
                                      </p:cBhvr>
                                      <p:to>
                                        <p:strVal val="visible"/>
                                      </p:to>
                                    </p:set>
                                  </p:childTnLst>
                                </p:cTn>
                              </p:par>
                              <p:par>
                                <p:cTn id="11" presetID="9" presetClass="exit" presetSubtype="0" fill="hold" grpId="1" nodeType="withEffect">
                                  <p:stCondLst>
                                    <p:cond delay="0"/>
                                  </p:stCondLst>
                                  <p:childTnLst>
                                    <p:animEffect transition="out" filter="dissolve">
                                      <p:cBhvr>
                                        <p:cTn id="12" dur="500"/>
                                        <p:tgtEl>
                                          <p:spTgt spid="733191"/>
                                        </p:tgtEl>
                                      </p:cBhvr>
                                    </p:animEffect>
                                    <p:set>
                                      <p:cBhvr>
                                        <p:cTn id="13" dur="1" fill="hold">
                                          <p:stCondLst>
                                            <p:cond delay="499"/>
                                          </p:stCondLst>
                                        </p:cTn>
                                        <p:tgtEl>
                                          <p:spTgt spid="73319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33193"/>
                                        </p:tgtEl>
                                        <p:attrNameLst>
                                          <p:attrName>style.visibility</p:attrName>
                                        </p:attrNameLst>
                                      </p:cBhvr>
                                      <p:to>
                                        <p:strVal val="visible"/>
                                      </p:to>
                                    </p:set>
                                  </p:childTnLst>
                                </p:cTn>
                              </p:par>
                              <p:par>
                                <p:cTn id="18" presetID="9" presetClass="exit" presetSubtype="0" fill="hold" grpId="1" nodeType="withEffect">
                                  <p:stCondLst>
                                    <p:cond delay="0"/>
                                  </p:stCondLst>
                                  <p:childTnLst>
                                    <p:animEffect transition="out" filter="dissolve">
                                      <p:cBhvr>
                                        <p:cTn id="19" dur="500"/>
                                        <p:tgtEl>
                                          <p:spTgt spid="733192"/>
                                        </p:tgtEl>
                                      </p:cBhvr>
                                    </p:animEffect>
                                    <p:set>
                                      <p:cBhvr>
                                        <p:cTn id="20" dur="1" fill="hold">
                                          <p:stCondLst>
                                            <p:cond delay="499"/>
                                          </p:stCondLst>
                                        </p:cTn>
                                        <p:tgtEl>
                                          <p:spTgt spid="73319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3194"/>
                                        </p:tgtEl>
                                        <p:attrNameLst>
                                          <p:attrName>style.visibility</p:attrName>
                                        </p:attrNameLst>
                                      </p:cBhvr>
                                      <p:to>
                                        <p:strVal val="visible"/>
                                      </p:to>
                                    </p:set>
                                  </p:childTnLst>
                                </p:cTn>
                              </p:par>
                              <p:par>
                                <p:cTn id="25" presetID="9" presetClass="exit" presetSubtype="0" fill="hold" grpId="1" nodeType="withEffect">
                                  <p:stCondLst>
                                    <p:cond delay="0"/>
                                  </p:stCondLst>
                                  <p:childTnLst>
                                    <p:animEffect transition="out" filter="dissolve">
                                      <p:cBhvr>
                                        <p:cTn id="26" dur="500"/>
                                        <p:tgtEl>
                                          <p:spTgt spid="733193"/>
                                        </p:tgtEl>
                                      </p:cBhvr>
                                    </p:animEffect>
                                    <p:set>
                                      <p:cBhvr>
                                        <p:cTn id="27" dur="1" fill="hold">
                                          <p:stCondLst>
                                            <p:cond delay="499"/>
                                          </p:stCondLst>
                                        </p:cTn>
                                        <p:tgtEl>
                                          <p:spTgt spid="7331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33195"/>
                                        </p:tgtEl>
                                        <p:attrNameLst>
                                          <p:attrName>style.visibility</p:attrName>
                                        </p:attrNameLst>
                                      </p:cBhvr>
                                      <p:to>
                                        <p:strVal val="visible"/>
                                      </p:to>
                                    </p:set>
                                  </p:childTnLst>
                                </p:cTn>
                              </p:par>
                              <p:par>
                                <p:cTn id="32" presetID="9" presetClass="exit" presetSubtype="0" fill="hold" grpId="1" nodeType="withEffect">
                                  <p:stCondLst>
                                    <p:cond delay="0"/>
                                  </p:stCondLst>
                                  <p:childTnLst>
                                    <p:animEffect transition="out" filter="dissolve">
                                      <p:cBhvr>
                                        <p:cTn id="33" dur="500"/>
                                        <p:tgtEl>
                                          <p:spTgt spid="733194"/>
                                        </p:tgtEl>
                                      </p:cBhvr>
                                    </p:animEffect>
                                    <p:set>
                                      <p:cBhvr>
                                        <p:cTn id="34" dur="1" fill="hold">
                                          <p:stCondLst>
                                            <p:cond delay="499"/>
                                          </p:stCondLst>
                                        </p:cTn>
                                        <p:tgtEl>
                                          <p:spTgt spid="73319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3196"/>
                                        </p:tgtEl>
                                        <p:attrNameLst>
                                          <p:attrName>style.visibility</p:attrName>
                                        </p:attrNameLst>
                                      </p:cBhvr>
                                      <p:to>
                                        <p:strVal val="visible"/>
                                      </p:to>
                                    </p:set>
                                  </p:childTnLst>
                                </p:cTn>
                              </p:par>
                              <p:par>
                                <p:cTn id="39" presetID="9" presetClass="exit" presetSubtype="0" fill="hold" grpId="1" nodeType="withEffect">
                                  <p:stCondLst>
                                    <p:cond delay="0"/>
                                  </p:stCondLst>
                                  <p:childTnLst>
                                    <p:animEffect transition="out" filter="dissolve">
                                      <p:cBhvr>
                                        <p:cTn id="40" dur="500"/>
                                        <p:tgtEl>
                                          <p:spTgt spid="733195"/>
                                        </p:tgtEl>
                                      </p:cBhvr>
                                    </p:animEffect>
                                    <p:set>
                                      <p:cBhvr>
                                        <p:cTn id="41" dur="1" fill="hold">
                                          <p:stCondLst>
                                            <p:cond delay="499"/>
                                          </p:stCondLst>
                                        </p:cTn>
                                        <p:tgtEl>
                                          <p:spTgt spid="73319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33197"/>
                                        </p:tgtEl>
                                        <p:attrNameLst>
                                          <p:attrName>style.visibility</p:attrName>
                                        </p:attrNameLst>
                                      </p:cBhvr>
                                      <p:to>
                                        <p:strVal val="visible"/>
                                      </p:to>
                                    </p:set>
                                  </p:childTnLst>
                                </p:cTn>
                              </p:par>
                              <p:par>
                                <p:cTn id="46" presetID="9" presetClass="exit" presetSubtype="0" fill="hold" grpId="1" nodeType="withEffect">
                                  <p:stCondLst>
                                    <p:cond delay="0"/>
                                  </p:stCondLst>
                                  <p:childTnLst>
                                    <p:animEffect transition="out" filter="dissolve">
                                      <p:cBhvr>
                                        <p:cTn id="47" dur="500"/>
                                        <p:tgtEl>
                                          <p:spTgt spid="733196"/>
                                        </p:tgtEl>
                                      </p:cBhvr>
                                    </p:animEffect>
                                    <p:set>
                                      <p:cBhvr>
                                        <p:cTn id="48" dur="1" fill="hold">
                                          <p:stCondLst>
                                            <p:cond delay="499"/>
                                          </p:stCondLst>
                                        </p:cTn>
                                        <p:tgtEl>
                                          <p:spTgt spid="73319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33198"/>
                                        </p:tgtEl>
                                        <p:attrNameLst>
                                          <p:attrName>style.visibility</p:attrName>
                                        </p:attrNameLst>
                                      </p:cBhvr>
                                      <p:to>
                                        <p:strVal val="visible"/>
                                      </p:to>
                                    </p:set>
                                  </p:childTnLst>
                                </p:cTn>
                              </p:par>
                              <p:par>
                                <p:cTn id="53" presetID="9" presetClass="exit" presetSubtype="0" fill="hold" grpId="1" nodeType="withEffect">
                                  <p:stCondLst>
                                    <p:cond delay="0"/>
                                  </p:stCondLst>
                                  <p:childTnLst>
                                    <p:animEffect transition="out" filter="dissolve">
                                      <p:cBhvr>
                                        <p:cTn id="54" dur="500"/>
                                        <p:tgtEl>
                                          <p:spTgt spid="733197"/>
                                        </p:tgtEl>
                                      </p:cBhvr>
                                    </p:animEffect>
                                    <p:set>
                                      <p:cBhvr>
                                        <p:cTn id="55" dur="1" fill="hold">
                                          <p:stCondLst>
                                            <p:cond delay="499"/>
                                          </p:stCondLst>
                                        </p:cTn>
                                        <p:tgtEl>
                                          <p:spTgt spid="73319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33200"/>
                                        </p:tgtEl>
                                        <p:attrNameLst>
                                          <p:attrName>style.visibility</p:attrName>
                                        </p:attrNameLst>
                                      </p:cBhvr>
                                      <p:to>
                                        <p:strVal val="visible"/>
                                      </p:to>
                                    </p:set>
                                  </p:childTnLst>
                                </p:cTn>
                              </p:par>
                              <p:par>
                                <p:cTn id="60" presetID="9" presetClass="exit" presetSubtype="0" fill="hold" grpId="1" nodeType="withEffect">
                                  <p:stCondLst>
                                    <p:cond delay="0"/>
                                  </p:stCondLst>
                                  <p:childTnLst>
                                    <p:animEffect transition="out" filter="dissolve">
                                      <p:cBhvr>
                                        <p:cTn id="61" dur="500"/>
                                        <p:tgtEl>
                                          <p:spTgt spid="733198"/>
                                        </p:tgtEl>
                                      </p:cBhvr>
                                    </p:animEffect>
                                    <p:set>
                                      <p:cBhvr>
                                        <p:cTn id="62" dur="1" fill="hold">
                                          <p:stCondLst>
                                            <p:cond delay="499"/>
                                          </p:stCondLst>
                                        </p:cTn>
                                        <p:tgtEl>
                                          <p:spTgt spid="73319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3199"/>
                                        </p:tgtEl>
                                        <p:attrNameLst>
                                          <p:attrName>style.visibility</p:attrName>
                                        </p:attrNameLst>
                                      </p:cBhvr>
                                      <p:to>
                                        <p:strVal val="visible"/>
                                      </p:to>
                                    </p:set>
                                  </p:childTnLst>
                                </p:cTn>
                              </p:par>
                              <p:par>
                                <p:cTn id="67" presetID="9" presetClass="exit" presetSubtype="0" fill="hold" grpId="1" nodeType="withEffect">
                                  <p:stCondLst>
                                    <p:cond delay="0"/>
                                  </p:stCondLst>
                                  <p:childTnLst>
                                    <p:animEffect transition="out" filter="dissolve">
                                      <p:cBhvr>
                                        <p:cTn id="68" dur="500"/>
                                        <p:tgtEl>
                                          <p:spTgt spid="733200"/>
                                        </p:tgtEl>
                                      </p:cBhvr>
                                    </p:animEffect>
                                    <p:set>
                                      <p:cBhvr>
                                        <p:cTn id="69" dur="1" fill="hold">
                                          <p:stCondLst>
                                            <p:cond delay="499"/>
                                          </p:stCondLst>
                                        </p:cTn>
                                        <p:tgtEl>
                                          <p:spTgt spid="73320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33201"/>
                                        </p:tgtEl>
                                        <p:attrNameLst>
                                          <p:attrName>style.visibility</p:attrName>
                                        </p:attrNameLst>
                                      </p:cBhvr>
                                      <p:to>
                                        <p:strVal val="visible"/>
                                      </p:to>
                                    </p:set>
                                  </p:childTnLst>
                                </p:cTn>
                              </p:par>
                              <p:par>
                                <p:cTn id="74" presetID="9" presetClass="exit" presetSubtype="0" fill="hold" grpId="1" nodeType="withEffect">
                                  <p:stCondLst>
                                    <p:cond delay="0"/>
                                  </p:stCondLst>
                                  <p:childTnLst>
                                    <p:animEffect transition="out" filter="dissolve">
                                      <p:cBhvr>
                                        <p:cTn id="75" dur="500"/>
                                        <p:tgtEl>
                                          <p:spTgt spid="733199"/>
                                        </p:tgtEl>
                                      </p:cBhvr>
                                    </p:animEffect>
                                    <p:set>
                                      <p:cBhvr>
                                        <p:cTn id="76" dur="1" fill="hold">
                                          <p:stCondLst>
                                            <p:cond delay="499"/>
                                          </p:stCondLst>
                                        </p:cTn>
                                        <p:tgtEl>
                                          <p:spTgt spid="733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91" grpId="0"/>
      <p:bldP spid="733191" grpId="1"/>
      <p:bldP spid="733192" grpId="0"/>
      <p:bldP spid="733192" grpId="1"/>
      <p:bldP spid="733193" grpId="0"/>
      <p:bldP spid="733193" grpId="1"/>
      <p:bldP spid="733194" grpId="0"/>
      <p:bldP spid="733194" grpId="1"/>
      <p:bldP spid="733195" grpId="0"/>
      <p:bldP spid="733195" grpId="1"/>
      <p:bldP spid="733196" grpId="0"/>
      <p:bldP spid="733196" grpId="1"/>
      <p:bldP spid="733197" grpId="0"/>
      <p:bldP spid="733197" grpId="1"/>
      <p:bldP spid="733198" grpId="0"/>
      <p:bldP spid="733198" grpId="1"/>
      <p:bldP spid="733199" grpId="0"/>
      <p:bldP spid="733199" grpId="1"/>
      <p:bldP spid="733200" grpId="0"/>
      <p:bldP spid="733200" grpId="1"/>
      <p:bldP spid="73320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2895600" y="304800"/>
            <a:ext cx="3352800" cy="917575"/>
          </a:xfrm>
        </p:spPr>
        <p:txBody>
          <a:bodyPr/>
          <a:lstStyle/>
          <a:p>
            <a:pPr eaLnBrk="1" hangingPunct="1"/>
            <a:r>
              <a:rPr lang="en-US" sz="4000" b="1" i="1" smtClean="0">
                <a:latin typeface="Arial" charset="0"/>
              </a:rPr>
              <a:t>Data</a:t>
            </a:r>
          </a:p>
        </p:txBody>
      </p:sp>
      <p:sp>
        <p:nvSpPr>
          <p:cNvPr id="113667" name="Rectangle 3"/>
          <p:cNvSpPr>
            <a:spLocks noGrp="1" noChangeArrowheads="1"/>
          </p:cNvSpPr>
          <p:nvPr>
            <p:ph type="subTitle" idx="1"/>
          </p:nvPr>
        </p:nvSpPr>
        <p:spPr>
          <a:xfrm>
            <a:off x="1447800" y="1219200"/>
            <a:ext cx="6400800" cy="685800"/>
          </a:xfrm>
        </p:spPr>
        <p:txBody>
          <a:bodyPr/>
          <a:lstStyle/>
          <a:p>
            <a:pPr algn="l" eaLnBrk="1" hangingPunct="1"/>
            <a:r>
              <a:rPr lang="en-US" smtClean="0">
                <a:latin typeface="Arial" charset="0"/>
              </a:rPr>
              <a:t>Observations are also called </a:t>
            </a:r>
            <a:r>
              <a:rPr lang="en-US" b="1" smtClean="0">
                <a:solidFill>
                  <a:srgbClr val="0000FF"/>
                </a:solidFill>
                <a:latin typeface="Arial" charset="0"/>
              </a:rPr>
              <a:t>data</a:t>
            </a:r>
            <a:r>
              <a:rPr lang="en-US" smtClean="0">
                <a:latin typeface="Arial" charset="0"/>
              </a:rPr>
              <a:t>.</a:t>
            </a:r>
          </a:p>
        </p:txBody>
      </p:sp>
      <p:sp>
        <p:nvSpPr>
          <p:cNvPr id="113668" name="Rectangle 4"/>
          <p:cNvSpPr>
            <a:spLocks noChangeArrowheads="1"/>
          </p:cNvSpPr>
          <p:nvPr/>
        </p:nvSpPr>
        <p:spPr bwMode="auto">
          <a:xfrm>
            <a:off x="2057400" y="3763963"/>
            <a:ext cx="5233988" cy="579437"/>
          </a:xfrm>
          <a:prstGeom prst="rect">
            <a:avLst/>
          </a:prstGeom>
          <a:noFill/>
          <a:ln w="9525">
            <a:noFill/>
            <a:miter lim="800000"/>
            <a:headEnd/>
            <a:tailEnd/>
          </a:ln>
        </p:spPr>
        <p:txBody>
          <a:bodyPr wrap="none">
            <a:spAutoFit/>
          </a:bodyPr>
          <a:lstStyle/>
          <a:p>
            <a:pPr>
              <a:spcBef>
                <a:spcPct val="20000"/>
              </a:spcBef>
            </a:pPr>
            <a:r>
              <a:rPr lang="en-US" sz="3200"/>
              <a:t>There are two types of data.</a:t>
            </a:r>
          </a:p>
        </p:txBody>
      </p:sp>
      <p:sp>
        <p:nvSpPr>
          <p:cNvPr id="544773" name="Rectangle 5"/>
          <p:cNvSpPr>
            <a:spLocks noChangeArrowheads="1"/>
          </p:cNvSpPr>
          <p:nvPr/>
        </p:nvSpPr>
        <p:spPr bwMode="auto">
          <a:xfrm>
            <a:off x="633413" y="4525963"/>
            <a:ext cx="7977187" cy="579437"/>
          </a:xfrm>
          <a:prstGeom prst="rect">
            <a:avLst/>
          </a:prstGeom>
          <a:noFill/>
          <a:ln w="9525">
            <a:noFill/>
            <a:miter lim="800000"/>
            <a:headEnd/>
            <a:tailEnd/>
          </a:ln>
        </p:spPr>
        <p:txBody>
          <a:bodyPr wrap="none">
            <a:spAutoFit/>
          </a:bodyPr>
          <a:lstStyle/>
          <a:p>
            <a:r>
              <a:rPr lang="en-US" sz="3200" b="1">
                <a:solidFill>
                  <a:srgbClr val="0000FF"/>
                </a:solidFill>
              </a:rPr>
              <a:t>qualitative data		quantitative data</a:t>
            </a:r>
          </a:p>
        </p:txBody>
      </p:sp>
      <p:sp>
        <p:nvSpPr>
          <p:cNvPr id="544774" name="Rectangle 6"/>
          <p:cNvSpPr>
            <a:spLocks noChangeArrowheads="1"/>
          </p:cNvSpPr>
          <p:nvPr/>
        </p:nvSpPr>
        <p:spPr bwMode="auto">
          <a:xfrm>
            <a:off x="685800" y="5354638"/>
            <a:ext cx="8458200" cy="969962"/>
          </a:xfrm>
          <a:prstGeom prst="rect">
            <a:avLst/>
          </a:prstGeom>
          <a:noFill/>
          <a:ln w="9525">
            <a:noFill/>
            <a:miter lim="800000"/>
            <a:headEnd/>
            <a:tailEnd/>
          </a:ln>
        </p:spPr>
        <p:txBody>
          <a:bodyPr>
            <a:spAutoFit/>
          </a:bodyPr>
          <a:lstStyle/>
          <a:p>
            <a:pPr>
              <a:lnSpc>
                <a:spcPct val="80000"/>
              </a:lnSpc>
              <a:spcBef>
                <a:spcPct val="20000"/>
              </a:spcBef>
            </a:pPr>
            <a:r>
              <a:rPr lang="en-US" sz="3200"/>
              <a:t>descriptions;  			</a:t>
            </a:r>
            <a:r>
              <a:rPr lang="en-US" sz="3200" b="1">
                <a:solidFill>
                  <a:srgbClr val="0000FF"/>
                </a:solidFill>
              </a:rPr>
              <a:t>measurements</a:t>
            </a:r>
            <a:r>
              <a:rPr lang="en-US" sz="3200"/>
              <a:t>; </a:t>
            </a:r>
          </a:p>
          <a:p>
            <a:pPr>
              <a:lnSpc>
                <a:spcPct val="80000"/>
              </a:lnSpc>
              <a:spcBef>
                <a:spcPct val="20000"/>
              </a:spcBef>
            </a:pPr>
            <a:r>
              <a:rPr lang="en-US" sz="3200"/>
              <a:t>no numbers			must have numbers</a:t>
            </a:r>
          </a:p>
        </p:txBody>
      </p:sp>
      <p:pic>
        <p:nvPicPr>
          <p:cNvPr id="113671" name="Picture 7" descr="scale and research"/>
          <p:cNvPicPr>
            <a:picLocks noChangeAspect="1" noChangeArrowheads="1"/>
          </p:cNvPicPr>
          <p:nvPr/>
        </p:nvPicPr>
        <p:blipFill>
          <a:blip r:embed="rId3" cstate="print"/>
          <a:srcRect/>
          <a:stretch>
            <a:fillRect/>
          </a:stretch>
        </p:blipFill>
        <p:spPr bwMode="auto">
          <a:xfrm>
            <a:off x="3352800" y="1828800"/>
            <a:ext cx="2514600" cy="2030413"/>
          </a:xfrm>
          <a:prstGeom prst="rect">
            <a:avLst/>
          </a:prstGeom>
          <a:noFill/>
          <a:ln w="9525">
            <a:noFill/>
            <a:miter lim="800000"/>
            <a:headEnd/>
            <a:tailEnd/>
          </a:ln>
        </p:spPr>
      </p:pic>
      <p:sp>
        <p:nvSpPr>
          <p:cNvPr id="113672" name="AutoShape 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44778" name="Rectangle 10"/>
          <p:cNvSpPr>
            <a:spLocks noChangeArrowheads="1"/>
          </p:cNvSpPr>
          <p:nvPr/>
        </p:nvSpPr>
        <p:spPr bwMode="auto">
          <a:xfrm>
            <a:off x="5276850" y="6191250"/>
            <a:ext cx="2192338" cy="579438"/>
          </a:xfrm>
          <a:prstGeom prst="rect">
            <a:avLst/>
          </a:prstGeom>
          <a:noFill/>
          <a:ln w="9525">
            <a:noFill/>
            <a:miter lim="800000"/>
            <a:headEnd/>
            <a:tailEnd/>
          </a:ln>
        </p:spPr>
        <p:txBody>
          <a:bodyPr wrap="none">
            <a:spAutoFit/>
          </a:bodyPr>
          <a:lstStyle/>
          <a:p>
            <a:r>
              <a:rPr lang="en-US" sz="3200"/>
              <a:t>and UNITS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4773">
                                            <p:txEl>
                                              <p:pRg st="0" end="0"/>
                                            </p:txEl>
                                          </p:spTgt>
                                        </p:tgtEl>
                                        <p:attrNameLst>
                                          <p:attrName>style.visibility</p:attrName>
                                        </p:attrNameLst>
                                      </p:cBhvr>
                                      <p:to>
                                        <p:strVal val="visible"/>
                                      </p:to>
                                    </p:set>
                                    <p:animEffect transition="in" filter="dissolve">
                                      <p:cBhvr>
                                        <p:cTn id="7" dur="1000"/>
                                        <p:tgtEl>
                                          <p:spTgt spid="5447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4774">
                                            <p:txEl>
                                              <p:pRg st="0" end="0"/>
                                            </p:txEl>
                                          </p:spTgt>
                                        </p:tgtEl>
                                        <p:attrNameLst>
                                          <p:attrName>style.visibility</p:attrName>
                                        </p:attrNameLst>
                                      </p:cBhvr>
                                      <p:to>
                                        <p:strVal val="visible"/>
                                      </p:to>
                                    </p:set>
                                    <p:animEffect transition="in" filter="dissolve">
                                      <p:cBhvr>
                                        <p:cTn id="12" dur="1000"/>
                                        <p:tgtEl>
                                          <p:spTgt spid="54477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44774">
                                            <p:txEl>
                                              <p:pRg st="1" end="1"/>
                                            </p:txEl>
                                          </p:spTgt>
                                        </p:tgtEl>
                                        <p:attrNameLst>
                                          <p:attrName>style.visibility</p:attrName>
                                        </p:attrNameLst>
                                      </p:cBhvr>
                                      <p:to>
                                        <p:strVal val="visible"/>
                                      </p:to>
                                    </p:set>
                                    <p:animEffect transition="in" filter="dissolve">
                                      <p:cBhvr>
                                        <p:cTn id="15" dur="1000"/>
                                        <p:tgtEl>
                                          <p:spTgt spid="5447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544778"/>
                                        </p:tgtEl>
                                        <p:attrNameLst>
                                          <p:attrName>style.visibility</p:attrName>
                                        </p:attrNameLst>
                                      </p:cBhvr>
                                      <p:to>
                                        <p:strVal val="visible"/>
                                      </p:to>
                                    </p:set>
                                    <p:animEffect transition="in" filter="wipe(down)">
                                      <p:cBhvr>
                                        <p:cTn id="20" dur="580">
                                          <p:stCondLst>
                                            <p:cond delay="0"/>
                                          </p:stCondLst>
                                        </p:cTn>
                                        <p:tgtEl>
                                          <p:spTgt spid="544778"/>
                                        </p:tgtEl>
                                      </p:cBhvr>
                                    </p:animEffect>
                                    <p:anim calcmode="lin" valueType="num">
                                      <p:cBhvr>
                                        <p:cTn id="21" dur="1822" tmFilter="0,0; 0.14,0.36; 0.43,0.73; 0.71,0.91; 1.0,1.0">
                                          <p:stCondLst>
                                            <p:cond delay="0"/>
                                          </p:stCondLst>
                                        </p:cTn>
                                        <p:tgtEl>
                                          <p:spTgt spid="54477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4477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4477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4477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44778"/>
                                        </p:tgtEl>
                                        <p:attrNameLst>
                                          <p:attrName>ppt_y</p:attrName>
                                        </p:attrNameLst>
                                      </p:cBhvr>
                                      <p:tavLst>
                                        <p:tav tm="0" fmla="#ppt_y-sin(pi*$)/81">
                                          <p:val>
                                            <p:fltVal val="0"/>
                                          </p:val>
                                        </p:tav>
                                        <p:tav tm="100000">
                                          <p:val>
                                            <p:fltVal val="1"/>
                                          </p:val>
                                        </p:tav>
                                      </p:tavLst>
                                    </p:anim>
                                    <p:animScale>
                                      <p:cBhvr>
                                        <p:cTn id="26" dur="26">
                                          <p:stCondLst>
                                            <p:cond delay="650"/>
                                          </p:stCondLst>
                                        </p:cTn>
                                        <p:tgtEl>
                                          <p:spTgt spid="544778"/>
                                        </p:tgtEl>
                                      </p:cBhvr>
                                      <p:to x="100000" y="60000"/>
                                    </p:animScale>
                                    <p:animScale>
                                      <p:cBhvr>
                                        <p:cTn id="27" dur="166" decel="50000">
                                          <p:stCondLst>
                                            <p:cond delay="676"/>
                                          </p:stCondLst>
                                        </p:cTn>
                                        <p:tgtEl>
                                          <p:spTgt spid="544778"/>
                                        </p:tgtEl>
                                      </p:cBhvr>
                                      <p:to x="100000" y="100000"/>
                                    </p:animScale>
                                    <p:animScale>
                                      <p:cBhvr>
                                        <p:cTn id="28" dur="26">
                                          <p:stCondLst>
                                            <p:cond delay="1312"/>
                                          </p:stCondLst>
                                        </p:cTn>
                                        <p:tgtEl>
                                          <p:spTgt spid="544778"/>
                                        </p:tgtEl>
                                      </p:cBhvr>
                                      <p:to x="100000" y="80000"/>
                                    </p:animScale>
                                    <p:animScale>
                                      <p:cBhvr>
                                        <p:cTn id="29" dur="166" decel="50000">
                                          <p:stCondLst>
                                            <p:cond delay="1338"/>
                                          </p:stCondLst>
                                        </p:cTn>
                                        <p:tgtEl>
                                          <p:spTgt spid="544778"/>
                                        </p:tgtEl>
                                      </p:cBhvr>
                                      <p:to x="100000" y="100000"/>
                                    </p:animScale>
                                    <p:animScale>
                                      <p:cBhvr>
                                        <p:cTn id="30" dur="26">
                                          <p:stCondLst>
                                            <p:cond delay="1642"/>
                                          </p:stCondLst>
                                        </p:cTn>
                                        <p:tgtEl>
                                          <p:spTgt spid="544778"/>
                                        </p:tgtEl>
                                      </p:cBhvr>
                                      <p:to x="100000" y="90000"/>
                                    </p:animScale>
                                    <p:animScale>
                                      <p:cBhvr>
                                        <p:cTn id="31" dur="166" decel="50000">
                                          <p:stCondLst>
                                            <p:cond delay="1668"/>
                                          </p:stCondLst>
                                        </p:cTn>
                                        <p:tgtEl>
                                          <p:spTgt spid="544778"/>
                                        </p:tgtEl>
                                      </p:cBhvr>
                                      <p:to x="100000" y="100000"/>
                                    </p:animScale>
                                    <p:animScale>
                                      <p:cBhvr>
                                        <p:cTn id="32" dur="26">
                                          <p:stCondLst>
                                            <p:cond delay="1808"/>
                                          </p:stCondLst>
                                        </p:cTn>
                                        <p:tgtEl>
                                          <p:spTgt spid="544778"/>
                                        </p:tgtEl>
                                      </p:cBhvr>
                                      <p:to x="100000" y="95000"/>
                                    </p:animScale>
                                    <p:animScale>
                                      <p:cBhvr>
                                        <p:cTn id="33" dur="166" decel="50000">
                                          <p:stCondLst>
                                            <p:cond delay="1834"/>
                                          </p:stCondLst>
                                        </p:cTn>
                                        <p:tgtEl>
                                          <p:spTgt spid="5447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762000" y="685800"/>
            <a:ext cx="7772400" cy="765175"/>
          </a:xfrm>
        </p:spPr>
        <p:txBody>
          <a:bodyPr/>
          <a:lstStyle/>
          <a:p>
            <a:pPr eaLnBrk="1" hangingPunct="1"/>
            <a:r>
              <a:rPr lang="en-US" sz="4000" b="1" i="1" smtClean="0">
                <a:latin typeface="Arial" charset="0"/>
              </a:rPr>
              <a:t>Parts of the Scientific Method</a:t>
            </a:r>
          </a:p>
        </p:txBody>
      </p:sp>
      <p:sp>
        <p:nvSpPr>
          <p:cNvPr id="545795" name="Rectangle 3"/>
          <p:cNvSpPr>
            <a:spLocks noGrp="1" noChangeArrowheads="1"/>
          </p:cNvSpPr>
          <p:nvPr>
            <p:ph type="subTitle" idx="1"/>
          </p:nvPr>
        </p:nvSpPr>
        <p:spPr>
          <a:xfrm>
            <a:off x="990600" y="2438400"/>
            <a:ext cx="7239000" cy="3200400"/>
          </a:xfrm>
        </p:spPr>
        <p:txBody>
          <a:bodyPr/>
          <a:lstStyle/>
          <a:p>
            <a:pPr algn="l" eaLnBrk="1" hangingPunct="1">
              <a:buFontTx/>
              <a:buChar char="•"/>
            </a:pPr>
            <a:r>
              <a:rPr lang="en-US" sz="2800" smtClean="0">
                <a:latin typeface="Arial" charset="0"/>
              </a:rPr>
              <a:t> Identify an unknown.</a:t>
            </a:r>
          </a:p>
          <a:p>
            <a:pPr algn="l" eaLnBrk="1" hangingPunct="1">
              <a:buFontTx/>
              <a:buChar char="•"/>
            </a:pPr>
            <a:r>
              <a:rPr lang="en-US" sz="2800" smtClean="0">
                <a:latin typeface="Arial" charset="0"/>
              </a:rPr>
              <a:t> Make a </a:t>
            </a:r>
            <a:r>
              <a:rPr lang="en-US" sz="2800" b="1" smtClean="0">
                <a:solidFill>
                  <a:srgbClr val="0000FF"/>
                </a:solidFill>
                <a:latin typeface="Arial" charset="0"/>
                <a:hlinkClick r:id="rId3" action="ppaction://hlinksldjump" tooltip="Explain a hypothesis further."/>
              </a:rPr>
              <a:t>hypothesis</a:t>
            </a:r>
            <a:endParaRPr lang="en-US" sz="2800" smtClean="0">
              <a:latin typeface="Arial" charset="0"/>
            </a:endParaRPr>
          </a:p>
          <a:p>
            <a:pPr algn="l" eaLnBrk="1" hangingPunct="1"/>
            <a:r>
              <a:rPr lang="en-US" sz="2800" smtClean="0">
                <a:latin typeface="Arial" charset="0"/>
              </a:rPr>
              <a:t>	(a testable prediction).</a:t>
            </a:r>
          </a:p>
          <a:p>
            <a:pPr algn="l" eaLnBrk="1" hangingPunct="1">
              <a:buFontTx/>
              <a:buChar char="•"/>
            </a:pPr>
            <a:r>
              <a:rPr lang="en-US" sz="2800" smtClean="0">
                <a:latin typeface="Arial" charset="0"/>
              </a:rPr>
              <a:t> </a:t>
            </a:r>
            <a:r>
              <a:rPr lang="en-US" sz="2800" b="1" smtClean="0">
                <a:solidFill>
                  <a:srgbClr val="0000FF"/>
                </a:solidFill>
                <a:latin typeface="Arial" charset="0"/>
                <a:hlinkClick r:id="rId4" action="ppaction://hlinksldjump" tooltip="Explain experiments further."/>
              </a:rPr>
              <a:t>Experiment</a:t>
            </a:r>
            <a:r>
              <a:rPr lang="en-US" sz="2800" smtClean="0">
                <a:latin typeface="Arial" charset="0"/>
              </a:rPr>
              <a:t> to test</a:t>
            </a:r>
          </a:p>
          <a:p>
            <a:pPr algn="l" eaLnBrk="1" hangingPunct="1"/>
            <a:r>
              <a:rPr lang="en-US" sz="2800" smtClean="0">
                <a:latin typeface="Arial" charset="0"/>
              </a:rPr>
              <a:t>	the hypothesis.</a:t>
            </a:r>
          </a:p>
          <a:p>
            <a:pPr algn="l" eaLnBrk="1" hangingPunct="1">
              <a:buFontTx/>
              <a:buChar char="•"/>
            </a:pPr>
            <a:r>
              <a:rPr lang="en-US" sz="2800" smtClean="0">
                <a:latin typeface="Arial" charset="0"/>
              </a:rPr>
              <a:t> Draw a valid </a:t>
            </a:r>
            <a:r>
              <a:rPr lang="en-US" sz="2800" b="1" smtClean="0">
                <a:solidFill>
                  <a:srgbClr val="0000FF"/>
                </a:solidFill>
                <a:latin typeface="Arial" charset="0"/>
              </a:rPr>
              <a:t>conclusion</a:t>
            </a:r>
            <a:r>
              <a:rPr lang="en-US" sz="2800" smtClean="0">
                <a:latin typeface="Arial" charset="0"/>
              </a:rPr>
              <a:t>.</a:t>
            </a:r>
          </a:p>
          <a:p>
            <a:pPr algn="l" eaLnBrk="1" hangingPunct="1"/>
            <a:endParaRPr lang="en-US" sz="2800" smtClean="0">
              <a:latin typeface="Arial" charset="0"/>
            </a:endParaRPr>
          </a:p>
          <a:p>
            <a:pPr algn="l" eaLnBrk="1" hangingPunct="1"/>
            <a:endParaRPr lang="en-US" sz="2800" smtClean="0">
              <a:latin typeface="Arial" charset="0"/>
            </a:endParaRPr>
          </a:p>
        </p:txBody>
      </p:sp>
      <p:pic>
        <p:nvPicPr>
          <p:cNvPr id="114692" name="Picture 4" descr="microscope"/>
          <p:cNvPicPr>
            <a:picLocks noChangeAspect="1" noChangeArrowheads="1"/>
          </p:cNvPicPr>
          <p:nvPr/>
        </p:nvPicPr>
        <p:blipFill>
          <a:blip r:embed="rId5" cstate="print"/>
          <a:srcRect/>
          <a:stretch>
            <a:fillRect/>
          </a:stretch>
        </p:blipFill>
        <p:spPr bwMode="auto">
          <a:xfrm>
            <a:off x="5715000" y="2057400"/>
            <a:ext cx="2938463" cy="3581400"/>
          </a:xfrm>
          <a:prstGeom prst="rect">
            <a:avLst/>
          </a:prstGeom>
          <a:noFill/>
          <a:ln w="9525">
            <a:noFill/>
            <a:miter lim="800000"/>
            <a:headEnd/>
            <a:tailEnd/>
          </a:ln>
        </p:spPr>
      </p:pic>
      <p:sp>
        <p:nvSpPr>
          <p:cNvPr id="114693" name="AutoShape 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5795">
                                            <p:txEl>
                                              <p:pRg st="0" end="0"/>
                                            </p:txEl>
                                          </p:spTgt>
                                        </p:tgtEl>
                                        <p:attrNameLst>
                                          <p:attrName>style.visibility</p:attrName>
                                        </p:attrNameLst>
                                      </p:cBhvr>
                                      <p:to>
                                        <p:strVal val="visible"/>
                                      </p:to>
                                    </p:set>
                                    <p:animEffect transition="in" filter="dissolve">
                                      <p:cBhvr>
                                        <p:cTn id="7" dur="1000"/>
                                        <p:tgtEl>
                                          <p:spTgt spid="545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5795">
                                            <p:txEl>
                                              <p:pRg st="1" end="1"/>
                                            </p:txEl>
                                          </p:spTgt>
                                        </p:tgtEl>
                                        <p:attrNameLst>
                                          <p:attrName>style.visibility</p:attrName>
                                        </p:attrNameLst>
                                      </p:cBhvr>
                                      <p:to>
                                        <p:strVal val="visible"/>
                                      </p:to>
                                    </p:set>
                                    <p:animEffect transition="in" filter="dissolve">
                                      <p:cBhvr>
                                        <p:cTn id="12" dur="1000"/>
                                        <p:tgtEl>
                                          <p:spTgt spid="54579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45795">
                                            <p:txEl>
                                              <p:pRg st="2" end="2"/>
                                            </p:txEl>
                                          </p:spTgt>
                                        </p:tgtEl>
                                        <p:attrNameLst>
                                          <p:attrName>style.visibility</p:attrName>
                                        </p:attrNameLst>
                                      </p:cBhvr>
                                      <p:to>
                                        <p:strVal val="visible"/>
                                      </p:to>
                                    </p:set>
                                    <p:animEffect transition="in" filter="dissolve">
                                      <p:cBhvr>
                                        <p:cTn id="15" dur="1000"/>
                                        <p:tgtEl>
                                          <p:spTgt spid="54579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45795">
                                            <p:txEl>
                                              <p:pRg st="3" end="3"/>
                                            </p:txEl>
                                          </p:spTgt>
                                        </p:tgtEl>
                                        <p:attrNameLst>
                                          <p:attrName>style.visibility</p:attrName>
                                        </p:attrNameLst>
                                      </p:cBhvr>
                                      <p:to>
                                        <p:strVal val="visible"/>
                                      </p:to>
                                    </p:set>
                                    <p:animEffect transition="in" filter="dissolve">
                                      <p:cBhvr>
                                        <p:cTn id="20" dur="1000"/>
                                        <p:tgtEl>
                                          <p:spTgt spid="545795">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45795">
                                            <p:txEl>
                                              <p:pRg st="4" end="4"/>
                                            </p:txEl>
                                          </p:spTgt>
                                        </p:tgtEl>
                                        <p:attrNameLst>
                                          <p:attrName>style.visibility</p:attrName>
                                        </p:attrNameLst>
                                      </p:cBhvr>
                                      <p:to>
                                        <p:strVal val="visible"/>
                                      </p:to>
                                    </p:set>
                                    <p:animEffect transition="in" filter="dissolve">
                                      <p:cBhvr>
                                        <p:cTn id="23" dur="1000"/>
                                        <p:tgtEl>
                                          <p:spTgt spid="54579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45795">
                                            <p:txEl>
                                              <p:pRg st="5" end="5"/>
                                            </p:txEl>
                                          </p:spTgt>
                                        </p:tgtEl>
                                        <p:attrNameLst>
                                          <p:attrName>style.visibility</p:attrName>
                                        </p:attrNameLst>
                                      </p:cBhvr>
                                      <p:to>
                                        <p:strVal val="visible"/>
                                      </p:to>
                                    </p:set>
                                    <p:animEffect transition="in" filter="dissolve">
                                      <p:cBhvr>
                                        <p:cTn id="28" dur="1000"/>
                                        <p:tgtEl>
                                          <p:spTgt spid="545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71438" y="0"/>
            <a:ext cx="8229600" cy="1143000"/>
          </a:xfrm>
        </p:spPr>
        <p:txBody>
          <a:bodyPr/>
          <a:lstStyle/>
          <a:p>
            <a:pPr eaLnBrk="1" hangingPunct="1"/>
            <a:r>
              <a:rPr lang="en-US" sz="3600" b="1" smtClean="0">
                <a:solidFill>
                  <a:srgbClr val="9A2216"/>
                </a:solidFill>
                <a:latin typeface="Arial" charset="0"/>
              </a:rPr>
              <a:t>Hypotheses</a:t>
            </a:r>
            <a:endParaRPr lang="en-US" sz="3600" b="1" smtClean="0">
              <a:solidFill>
                <a:srgbClr val="CC0000"/>
              </a:solidFill>
              <a:latin typeface="Arial" charset="0"/>
            </a:endParaRPr>
          </a:p>
        </p:txBody>
      </p:sp>
      <p:sp>
        <p:nvSpPr>
          <p:cNvPr id="1150979" name="Rectangle 3"/>
          <p:cNvSpPr>
            <a:spLocks noGrp="1" noChangeArrowheads="1"/>
          </p:cNvSpPr>
          <p:nvPr>
            <p:ph type="body" idx="1"/>
          </p:nvPr>
        </p:nvSpPr>
        <p:spPr>
          <a:xfrm>
            <a:off x="609600" y="1528763"/>
            <a:ext cx="8229600" cy="4525962"/>
          </a:xfrm>
        </p:spPr>
        <p:txBody>
          <a:bodyPr/>
          <a:lstStyle/>
          <a:p>
            <a:pPr eaLnBrk="1" hangingPunct="1">
              <a:lnSpc>
                <a:spcPct val="90000"/>
              </a:lnSpc>
              <a:defRPr/>
            </a:pPr>
            <a:r>
              <a:rPr lang="en-US" smtClean="0">
                <a:latin typeface="Arial" charset="0"/>
              </a:rPr>
              <a:t>A tentative explanation for the observations</a:t>
            </a:r>
          </a:p>
          <a:p>
            <a:pPr eaLnBrk="1" hangingPunct="1">
              <a:lnSpc>
                <a:spcPct val="90000"/>
              </a:lnSpc>
              <a:buFontTx/>
              <a:buNone/>
              <a:defRPr/>
            </a:pPr>
            <a:endParaRPr lang="en-US" sz="1000" smtClean="0">
              <a:latin typeface="Arial" charset="0"/>
            </a:endParaRPr>
          </a:p>
          <a:p>
            <a:pPr eaLnBrk="1" hangingPunct="1">
              <a:lnSpc>
                <a:spcPct val="90000"/>
              </a:lnSpc>
              <a:defRPr/>
            </a:pPr>
            <a:r>
              <a:rPr lang="en-US" smtClean="0">
                <a:latin typeface="Arial" charset="0"/>
              </a:rPr>
              <a:t>May not be correct, but it puts the scientist’s understanding of the system being studied into a form that can be tested</a:t>
            </a:r>
            <a:endParaRPr lang="en-US" b="1" i="1" smtClean="0">
              <a:latin typeface="Arial" charset="0"/>
            </a:endParaRPr>
          </a:p>
          <a:p>
            <a:pPr eaLnBrk="1" hangingPunct="1">
              <a:lnSpc>
                <a:spcPct val="90000"/>
              </a:lnSpc>
              <a:buFontTx/>
              <a:buNone/>
              <a:defRPr/>
            </a:pPr>
            <a:r>
              <a:rPr lang="en-US" smtClean="0"/>
              <a:t>          </a:t>
            </a:r>
          </a:p>
          <a:p>
            <a:pPr eaLnBrk="1" hangingPunct="1">
              <a:lnSpc>
                <a:spcPct val="90000"/>
              </a:lnSpc>
              <a:buFontTx/>
              <a:buNone/>
              <a:defRPr/>
            </a:pPr>
            <a:r>
              <a:rPr lang="en-US" sz="2800" smtClean="0"/>
              <a:t>     </a:t>
            </a:r>
          </a:p>
          <a:p>
            <a:pPr eaLnBrk="1" hangingPunct="1">
              <a:lnSpc>
                <a:spcPct val="90000"/>
              </a:lnSpc>
              <a:buFontTx/>
              <a:buNone/>
              <a:defRPr/>
            </a:pPr>
            <a:r>
              <a:rPr lang="en-US" sz="2800" smtClean="0"/>
              <a:t>                                                                                    </a:t>
            </a:r>
            <a:r>
              <a:rPr lang="en-US" sz="2800" i="1" smtClean="0"/>
              <a:t>                                              </a:t>
            </a:r>
            <a:endParaRPr lang="en-US" sz="2800" smtClean="0">
              <a:effectLst>
                <a:outerShdw blurRad="38100" dist="38100" dir="2700000" algn="tl">
                  <a:srgbClr val="C0C0C0"/>
                </a:outerShdw>
              </a:effectLst>
            </a:endParaRPr>
          </a:p>
          <a:p>
            <a:pPr eaLnBrk="1" hangingPunct="1">
              <a:lnSpc>
                <a:spcPct val="90000"/>
              </a:lnSpc>
              <a:buFontTx/>
              <a:buNone/>
              <a:defRPr/>
            </a:pPr>
            <a:endParaRPr lang="en-US" sz="2800" b="1" u="sng" smtClean="0"/>
          </a:p>
        </p:txBody>
      </p:sp>
      <p:sp>
        <p:nvSpPr>
          <p:cNvPr id="115716" name="AutoShape 4">
            <a:hlinkClick r:id="rId3" action="ppaction://hlinksldjump" highlightClick="1"/>
            <a:hlinkHover r:id="rId3" action="ppaction://hlinksldjump"/>
          </p:cNvPr>
          <p:cNvSpPr>
            <a:spLocks noChangeArrowheads="1"/>
          </p:cNvSpPr>
          <p:nvPr/>
        </p:nvSpPr>
        <p:spPr bwMode="auto">
          <a:xfrm>
            <a:off x="8334375" y="6276975"/>
            <a:ext cx="523875" cy="361950"/>
          </a:xfrm>
          <a:prstGeom prst="actionButtonBackPrevious">
            <a:avLst/>
          </a:prstGeom>
          <a:solidFill>
            <a:srgbClr val="800000">
              <a:alpha val="52156"/>
            </a:srgbClr>
          </a:solidFill>
          <a:ln w="9525">
            <a:noFill/>
            <a:miter lim="800000"/>
            <a:headEnd/>
            <a:tailEnd/>
          </a:ln>
        </p:spPr>
        <p:txBody>
          <a:bodyPr wrap="none" anchor="ctr"/>
          <a:lstStyle/>
          <a:p>
            <a:endParaRPr lang="en-US"/>
          </a:p>
        </p:txBody>
      </p:sp>
      <p:sp>
        <p:nvSpPr>
          <p:cNvPr id="115717" name="Rectangle 5"/>
          <p:cNvSpPr>
            <a:spLocks noChangeArrowheads="1"/>
          </p:cNvSpPr>
          <p:nvPr/>
        </p:nvSpPr>
        <p:spPr bwMode="auto">
          <a:xfrm>
            <a:off x="76200" y="6567488"/>
            <a:ext cx="3317875" cy="214312"/>
          </a:xfrm>
          <a:prstGeom prst="rect">
            <a:avLst/>
          </a:prstGeom>
          <a:noFill/>
          <a:ln w="9525">
            <a:noFill/>
            <a:miter lim="800000"/>
            <a:headEnd/>
            <a:tailEnd/>
          </a:ln>
        </p:spPr>
        <p:txBody>
          <a:bodyPr wrap="none">
            <a:spAutoFit/>
          </a:bodyPr>
          <a:lstStyle/>
          <a:p>
            <a:r>
              <a:rPr lang="en-US" sz="800"/>
              <a:t>Copyright © 2007  Pearson Benjamin Cummings.  All rights reserved.</a:t>
            </a:r>
          </a:p>
        </p:txBody>
      </p:sp>
      <p:pic>
        <p:nvPicPr>
          <p:cNvPr id="115718" name="Picture 7" descr="question_mark"/>
          <p:cNvPicPr>
            <a:picLocks noChangeAspect="1" noChangeArrowheads="1"/>
          </p:cNvPicPr>
          <p:nvPr/>
        </p:nvPicPr>
        <p:blipFill>
          <a:blip r:embed="rId4" cstate="print"/>
          <a:srcRect/>
          <a:stretch>
            <a:fillRect/>
          </a:stretch>
        </p:blipFill>
        <p:spPr bwMode="auto">
          <a:xfrm rot="1086661">
            <a:off x="5854700" y="4602163"/>
            <a:ext cx="1017588" cy="1325562"/>
          </a:xfrm>
          <a:prstGeom prst="rect">
            <a:avLst/>
          </a:prstGeom>
          <a:noFill/>
          <a:ln w="9525">
            <a:noFill/>
            <a:miter lim="800000"/>
            <a:headEnd/>
            <a:tailEnd/>
          </a:ln>
        </p:spPr>
      </p:pic>
      <p:pic>
        <p:nvPicPr>
          <p:cNvPr id="115719" name="Picture 8" descr="question_mark"/>
          <p:cNvPicPr>
            <a:picLocks noChangeAspect="1" noChangeArrowheads="1"/>
          </p:cNvPicPr>
          <p:nvPr/>
        </p:nvPicPr>
        <p:blipFill>
          <a:blip r:embed="rId4" cstate="print"/>
          <a:srcRect/>
          <a:stretch>
            <a:fillRect/>
          </a:stretch>
        </p:blipFill>
        <p:spPr bwMode="auto">
          <a:xfrm rot="-789719">
            <a:off x="2716213" y="4443413"/>
            <a:ext cx="1017587" cy="1325562"/>
          </a:xfrm>
          <a:prstGeom prst="rect">
            <a:avLst/>
          </a:prstGeom>
          <a:noFill/>
          <a:ln w="9525">
            <a:noFill/>
            <a:miter lim="800000"/>
            <a:headEnd/>
            <a:tailEnd/>
          </a:ln>
        </p:spPr>
      </p:pic>
      <p:pic>
        <p:nvPicPr>
          <p:cNvPr id="115720" name="Picture 9" descr="question_mark"/>
          <p:cNvPicPr>
            <a:picLocks noChangeAspect="1" noChangeArrowheads="1"/>
          </p:cNvPicPr>
          <p:nvPr/>
        </p:nvPicPr>
        <p:blipFill>
          <a:blip r:embed="rId5" cstate="print"/>
          <a:srcRect/>
          <a:stretch>
            <a:fillRect/>
          </a:stretch>
        </p:blipFill>
        <p:spPr bwMode="auto">
          <a:xfrm>
            <a:off x="4381500" y="5311775"/>
            <a:ext cx="623888" cy="812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543175" y="28575"/>
            <a:ext cx="4038600" cy="1143000"/>
          </a:xfrm>
        </p:spPr>
        <p:txBody>
          <a:bodyPr/>
          <a:lstStyle/>
          <a:p>
            <a:pPr eaLnBrk="1" hangingPunct="1"/>
            <a:r>
              <a:rPr lang="en-US" sz="3600" b="1" smtClean="0">
                <a:solidFill>
                  <a:srgbClr val="9A2216"/>
                </a:solidFill>
                <a:latin typeface="Arial" charset="0"/>
              </a:rPr>
              <a:t>Experiments</a:t>
            </a:r>
          </a:p>
        </p:txBody>
      </p:sp>
      <p:sp>
        <p:nvSpPr>
          <p:cNvPr id="116739" name="Rectangle 3"/>
          <p:cNvSpPr>
            <a:spLocks noGrp="1" noChangeArrowheads="1"/>
          </p:cNvSpPr>
          <p:nvPr>
            <p:ph type="body" idx="1"/>
          </p:nvPr>
        </p:nvSpPr>
        <p:spPr/>
        <p:txBody>
          <a:bodyPr/>
          <a:lstStyle/>
          <a:p>
            <a:pPr eaLnBrk="1" hangingPunct="1"/>
            <a:r>
              <a:rPr lang="en-US" sz="2800" smtClean="0">
                <a:latin typeface="Arial" charset="0"/>
              </a:rPr>
              <a:t>Tests the validity of the hypothesis</a:t>
            </a:r>
          </a:p>
          <a:p>
            <a:pPr eaLnBrk="1" hangingPunct="1"/>
            <a:endParaRPr lang="en-US" sz="900" smtClean="0">
              <a:latin typeface="Arial" charset="0"/>
            </a:endParaRPr>
          </a:p>
          <a:p>
            <a:pPr eaLnBrk="1" hangingPunct="1"/>
            <a:r>
              <a:rPr lang="en-US" sz="2800" smtClean="0">
                <a:latin typeface="Arial" charset="0"/>
              </a:rPr>
              <a:t>Are systematic observations or measurements made under controlled conditions, in which the variable of interest is clearly distinguished from any others</a:t>
            </a:r>
          </a:p>
          <a:p>
            <a:pPr eaLnBrk="1" hangingPunct="1"/>
            <a:endParaRPr lang="en-US" sz="900" smtClean="0">
              <a:latin typeface="Arial" charset="0"/>
            </a:endParaRPr>
          </a:p>
          <a:p>
            <a:pPr eaLnBrk="1" hangingPunct="1"/>
            <a:r>
              <a:rPr lang="en-US" sz="2800" smtClean="0">
                <a:latin typeface="Arial" charset="0"/>
              </a:rPr>
              <a:t>If experimental results are reproducible, they are summarized in a </a:t>
            </a:r>
            <a:r>
              <a:rPr lang="en-US" sz="2800" b="1" i="1" smtClean="0">
                <a:latin typeface="Arial" charset="0"/>
              </a:rPr>
              <a:t>law.</a:t>
            </a:r>
          </a:p>
          <a:p>
            <a:pPr eaLnBrk="1" hangingPunct="1">
              <a:buFontTx/>
              <a:buNone/>
            </a:pPr>
            <a:endParaRPr lang="en-US" sz="2800" smtClean="0">
              <a:latin typeface="Arial" charset="0"/>
            </a:endParaRPr>
          </a:p>
        </p:txBody>
      </p:sp>
      <p:sp>
        <p:nvSpPr>
          <p:cNvPr id="116740" name="AutoShape 5">
            <a:hlinkClick r:id="rId3" action="ppaction://hlinksldjump" highlightClick="1"/>
            <a:hlinkHover r:id="rId3" action="ppaction://hlinksldjump"/>
          </p:cNvPr>
          <p:cNvSpPr>
            <a:spLocks noChangeArrowheads="1"/>
          </p:cNvSpPr>
          <p:nvPr/>
        </p:nvSpPr>
        <p:spPr bwMode="auto">
          <a:xfrm>
            <a:off x="8334375" y="6276975"/>
            <a:ext cx="523875" cy="361950"/>
          </a:xfrm>
          <a:prstGeom prst="actionButtonBackPrevious">
            <a:avLst/>
          </a:prstGeom>
          <a:solidFill>
            <a:srgbClr val="800000">
              <a:alpha val="52156"/>
            </a:srgbClr>
          </a:solidFill>
          <a:ln w="9525">
            <a:noFill/>
            <a:miter lim="800000"/>
            <a:headEnd/>
            <a:tailEnd/>
          </a:ln>
        </p:spPr>
        <p:txBody>
          <a:bodyPr wrap="none" anchor="ctr"/>
          <a:lstStyle/>
          <a:p>
            <a:endParaRPr lang="en-US"/>
          </a:p>
        </p:txBody>
      </p:sp>
      <p:sp>
        <p:nvSpPr>
          <p:cNvPr id="116741" name="Rectangle 6"/>
          <p:cNvSpPr>
            <a:spLocks noChangeArrowheads="1"/>
          </p:cNvSpPr>
          <p:nvPr/>
        </p:nvSpPr>
        <p:spPr bwMode="auto">
          <a:xfrm>
            <a:off x="76200" y="6567488"/>
            <a:ext cx="3289300" cy="214312"/>
          </a:xfrm>
          <a:prstGeom prst="rect">
            <a:avLst/>
          </a:prstGeom>
          <a:noFill/>
          <a:ln w="9525">
            <a:noFill/>
            <a:miter lim="800000"/>
            <a:headEnd/>
            <a:tailEnd/>
          </a:ln>
        </p:spPr>
        <p:txBody>
          <a:bodyPr wrap="none">
            <a:spAutoFit/>
          </a:bodyPr>
          <a:lstStyle/>
          <a:p>
            <a:r>
              <a:rPr lang="en-US" sz="800"/>
              <a:t>Copyright © 2007 Pearson Benjamin Cummings.  All rights reserved.</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a:xfrm>
            <a:off x="1219200" y="381000"/>
            <a:ext cx="6781800" cy="838200"/>
          </a:xfrm>
        </p:spPr>
        <p:txBody>
          <a:bodyPr/>
          <a:lstStyle/>
          <a:p>
            <a:pPr eaLnBrk="1" hangingPunct="1"/>
            <a:r>
              <a:rPr lang="en-US" sz="4000" b="1" i="1" smtClean="0">
                <a:latin typeface="Arial" charset="0"/>
              </a:rPr>
              <a:t>A Scientific Experiment</a:t>
            </a:r>
          </a:p>
        </p:txBody>
      </p:sp>
      <p:sp>
        <p:nvSpPr>
          <p:cNvPr id="546819" name="Rectangle 3"/>
          <p:cNvSpPr>
            <a:spLocks noGrp="1" noChangeArrowheads="1"/>
          </p:cNvSpPr>
          <p:nvPr>
            <p:ph type="subTitle" idx="1"/>
          </p:nvPr>
        </p:nvSpPr>
        <p:spPr>
          <a:xfrm>
            <a:off x="0" y="1447800"/>
            <a:ext cx="4114800" cy="2667000"/>
          </a:xfrm>
        </p:spPr>
        <p:txBody>
          <a:bodyPr/>
          <a:lstStyle/>
          <a:p>
            <a:pPr eaLnBrk="1" hangingPunct="1"/>
            <a:r>
              <a:rPr lang="en-US" b="1" smtClean="0">
                <a:solidFill>
                  <a:srgbClr val="0000FF"/>
                </a:solidFill>
                <a:latin typeface="Arial" charset="0"/>
              </a:rPr>
              <a:t>procedure</a:t>
            </a:r>
            <a:endParaRPr lang="en-US" smtClean="0">
              <a:latin typeface="Arial" charset="0"/>
            </a:endParaRPr>
          </a:p>
          <a:p>
            <a:pPr eaLnBrk="1" hangingPunct="1"/>
            <a:r>
              <a:rPr lang="en-US" smtClean="0">
                <a:latin typeface="Arial" charset="0"/>
              </a:rPr>
              <a:t>the order of events</a:t>
            </a:r>
          </a:p>
          <a:p>
            <a:pPr eaLnBrk="1" hangingPunct="1"/>
            <a:r>
              <a:rPr lang="en-US" smtClean="0">
                <a:latin typeface="Arial" charset="0"/>
              </a:rPr>
              <a:t>in an experiment; </a:t>
            </a:r>
          </a:p>
          <a:p>
            <a:pPr eaLnBrk="1" hangingPunct="1"/>
            <a:r>
              <a:rPr lang="en-US" smtClean="0">
                <a:latin typeface="Arial" charset="0"/>
              </a:rPr>
              <a:t>the “recipe”</a:t>
            </a:r>
          </a:p>
        </p:txBody>
      </p:sp>
      <p:sp>
        <p:nvSpPr>
          <p:cNvPr id="546820" name="Rectangle 4"/>
          <p:cNvSpPr>
            <a:spLocks noChangeArrowheads="1"/>
          </p:cNvSpPr>
          <p:nvPr/>
        </p:nvSpPr>
        <p:spPr bwMode="auto">
          <a:xfrm>
            <a:off x="457200" y="4191000"/>
            <a:ext cx="8382000" cy="2286000"/>
          </a:xfrm>
          <a:prstGeom prst="rect">
            <a:avLst/>
          </a:prstGeom>
          <a:noFill/>
          <a:ln w="9525">
            <a:noFill/>
            <a:miter lim="800000"/>
            <a:headEnd/>
            <a:tailEnd/>
          </a:ln>
        </p:spPr>
        <p:txBody>
          <a:bodyPr/>
          <a:lstStyle/>
          <a:p>
            <a:pPr>
              <a:spcBef>
                <a:spcPct val="20000"/>
              </a:spcBef>
            </a:pPr>
            <a:r>
              <a:rPr lang="en-US" sz="3200"/>
              <a:t>Experiments must be </a:t>
            </a:r>
            <a:r>
              <a:rPr lang="en-US" sz="3200" b="1">
                <a:solidFill>
                  <a:srgbClr val="0000FF"/>
                </a:solidFill>
              </a:rPr>
              <a:t>controlled</a:t>
            </a:r>
            <a:r>
              <a:rPr lang="en-US" sz="3200"/>
              <a:t>; they</a:t>
            </a:r>
          </a:p>
          <a:p>
            <a:pPr>
              <a:spcBef>
                <a:spcPct val="20000"/>
              </a:spcBef>
            </a:pPr>
            <a:r>
              <a:rPr lang="en-US" sz="3200"/>
              <a:t>	must have two set-ups that must differ </a:t>
            </a:r>
          </a:p>
          <a:p>
            <a:pPr>
              <a:spcBef>
                <a:spcPct val="20000"/>
              </a:spcBef>
            </a:pPr>
            <a:r>
              <a:rPr lang="en-US" sz="3200"/>
              <a:t>	by only one variable.</a:t>
            </a:r>
          </a:p>
          <a:p>
            <a:pPr>
              <a:spcBef>
                <a:spcPct val="20000"/>
              </a:spcBef>
            </a:pPr>
            <a:r>
              <a:rPr lang="en-US" sz="3200"/>
              <a:t>The </a:t>
            </a:r>
            <a:r>
              <a:rPr lang="en-US" sz="3200" b="1">
                <a:solidFill>
                  <a:srgbClr val="0000FF"/>
                </a:solidFill>
              </a:rPr>
              <a:t>conclusion</a:t>
            </a:r>
            <a:r>
              <a:rPr lang="en-US" sz="3200"/>
              <a:t> must be based on the data.</a:t>
            </a:r>
          </a:p>
        </p:txBody>
      </p:sp>
      <p:sp>
        <p:nvSpPr>
          <p:cNvPr id="546821" name="Rectangle 5"/>
          <p:cNvSpPr>
            <a:spLocks noChangeArrowheads="1"/>
          </p:cNvSpPr>
          <p:nvPr/>
        </p:nvSpPr>
        <p:spPr bwMode="auto">
          <a:xfrm>
            <a:off x="5943600" y="1447800"/>
            <a:ext cx="2895600" cy="2438400"/>
          </a:xfrm>
          <a:prstGeom prst="rect">
            <a:avLst/>
          </a:prstGeom>
          <a:noFill/>
          <a:ln w="9525">
            <a:noFill/>
            <a:miter lim="800000"/>
            <a:headEnd/>
            <a:tailEnd/>
          </a:ln>
        </p:spPr>
        <p:txBody>
          <a:bodyPr/>
          <a:lstStyle/>
          <a:p>
            <a:pPr algn="ctr">
              <a:spcBef>
                <a:spcPct val="20000"/>
              </a:spcBef>
            </a:pPr>
            <a:r>
              <a:rPr lang="en-US" sz="3200" b="1">
                <a:solidFill>
                  <a:srgbClr val="0000FF"/>
                </a:solidFill>
              </a:rPr>
              <a:t>variable</a:t>
            </a:r>
          </a:p>
          <a:p>
            <a:pPr algn="ctr">
              <a:spcBef>
                <a:spcPct val="20000"/>
              </a:spcBef>
            </a:pPr>
            <a:r>
              <a:rPr lang="en-US" sz="3200"/>
              <a:t>any factor that</a:t>
            </a:r>
          </a:p>
          <a:p>
            <a:pPr algn="ctr">
              <a:spcBef>
                <a:spcPct val="20000"/>
              </a:spcBef>
            </a:pPr>
            <a:r>
              <a:rPr lang="en-US" sz="3200"/>
              <a:t>could influence</a:t>
            </a:r>
          </a:p>
          <a:p>
            <a:pPr algn="ctr">
              <a:spcBef>
                <a:spcPct val="20000"/>
              </a:spcBef>
            </a:pPr>
            <a:r>
              <a:rPr lang="en-US" sz="3200"/>
              <a:t>the result</a:t>
            </a:r>
          </a:p>
        </p:txBody>
      </p:sp>
      <p:pic>
        <p:nvPicPr>
          <p:cNvPr id="117766" name="Picture 6" descr="testtubes"/>
          <p:cNvPicPr>
            <a:picLocks noChangeAspect="1" noChangeArrowheads="1"/>
          </p:cNvPicPr>
          <p:nvPr/>
        </p:nvPicPr>
        <p:blipFill>
          <a:blip r:embed="rId3" cstate="print"/>
          <a:srcRect/>
          <a:stretch>
            <a:fillRect/>
          </a:stretch>
        </p:blipFill>
        <p:spPr bwMode="auto">
          <a:xfrm>
            <a:off x="4114800" y="1600200"/>
            <a:ext cx="1554163" cy="2341563"/>
          </a:xfrm>
          <a:prstGeom prst="rect">
            <a:avLst/>
          </a:prstGeom>
          <a:noFill/>
          <a:ln w="9525">
            <a:noFill/>
            <a:miter lim="800000"/>
            <a:headEnd/>
            <a:tailEnd/>
          </a:ln>
        </p:spPr>
      </p:pic>
      <p:sp>
        <p:nvSpPr>
          <p:cNvPr id="117767"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46821"/>
                                        </p:tgtEl>
                                        <p:attrNameLst>
                                          <p:attrName>style.visibility</p:attrName>
                                        </p:attrNameLst>
                                      </p:cBhvr>
                                      <p:to>
                                        <p:strVal val="visible"/>
                                      </p:to>
                                    </p:set>
                                    <p:anim calcmode="lin" valueType="num">
                                      <p:cBhvr additive="base">
                                        <p:cTn id="7" dur="1000" fill="hold"/>
                                        <p:tgtEl>
                                          <p:spTgt spid="546821"/>
                                        </p:tgtEl>
                                        <p:attrNameLst>
                                          <p:attrName>ppt_x</p:attrName>
                                        </p:attrNameLst>
                                      </p:cBhvr>
                                      <p:tavLst>
                                        <p:tav tm="0">
                                          <p:val>
                                            <p:strVal val="1+#ppt_w/2"/>
                                          </p:val>
                                        </p:tav>
                                        <p:tav tm="100000">
                                          <p:val>
                                            <p:strVal val="#ppt_x"/>
                                          </p:val>
                                        </p:tav>
                                      </p:tavLst>
                                    </p:anim>
                                    <p:anim calcmode="lin" valueType="num">
                                      <p:cBhvr additive="base">
                                        <p:cTn id="8" dur="1000" fill="hold"/>
                                        <p:tgtEl>
                                          <p:spTgt spid="5468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46819">
                                            <p:txEl>
                                              <p:pRg st="0" end="0"/>
                                            </p:txEl>
                                          </p:spTgt>
                                        </p:tgtEl>
                                        <p:attrNameLst>
                                          <p:attrName>style.visibility</p:attrName>
                                        </p:attrNameLst>
                                      </p:cBhvr>
                                      <p:to>
                                        <p:strVal val="visible"/>
                                      </p:to>
                                    </p:set>
                                    <p:anim calcmode="lin" valueType="num">
                                      <p:cBhvr additive="base">
                                        <p:cTn id="11" dur="1000" fill="hold"/>
                                        <p:tgtEl>
                                          <p:spTgt spid="546819">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54681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46819">
                                            <p:txEl>
                                              <p:pRg st="1" end="1"/>
                                            </p:txEl>
                                          </p:spTgt>
                                        </p:tgtEl>
                                        <p:attrNameLst>
                                          <p:attrName>style.visibility</p:attrName>
                                        </p:attrNameLst>
                                      </p:cBhvr>
                                      <p:to>
                                        <p:strVal val="visible"/>
                                      </p:to>
                                    </p:set>
                                    <p:anim calcmode="lin" valueType="num">
                                      <p:cBhvr additive="base">
                                        <p:cTn id="15" dur="1000" fill="hold"/>
                                        <p:tgtEl>
                                          <p:spTgt spid="546819">
                                            <p:txEl>
                                              <p:pRg st="1" end="1"/>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54681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46819">
                                            <p:txEl>
                                              <p:pRg st="2" end="2"/>
                                            </p:txEl>
                                          </p:spTgt>
                                        </p:tgtEl>
                                        <p:attrNameLst>
                                          <p:attrName>style.visibility</p:attrName>
                                        </p:attrNameLst>
                                      </p:cBhvr>
                                      <p:to>
                                        <p:strVal val="visible"/>
                                      </p:to>
                                    </p:set>
                                    <p:anim calcmode="lin" valueType="num">
                                      <p:cBhvr additive="base">
                                        <p:cTn id="19" dur="1000" fill="hold"/>
                                        <p:tgtEl>
                                          <p:spTgt spid="546819">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54681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46819">
                                            <p:txEl>
                                              <p:pRg st="3" end="3"/>
                                            </p:txEl>
                                          </p:spTgt>
                                        </p:tgtEl>
                                        <p:attrNameLst>
                                          <p:attrName>style.visibility</p:attrName>
                                        </p:attrNameLst>
                                      </p:cBhvr>
                                      <p:to>
                                        <p:strVal val="visible"/>
                                      </p:to>
                                    </p:set>
                                    <p:anim calcmode="lin" valueType="num">
                                      <p:cBhvr additive="base">
                                        <p:cTn id="23" dur="1000" fill="hold"/>
                                        <p:tgtEl>
                                          <p:spTgt spid="546819">
                                            <p:txEl>
                                              <p:pRg st="3" end="3"/>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5468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46820">
                                            <p:txEl>
                                              <p:pRg st="0" end="0"/>
                                            </p:txEl>
                                          </p:spTgt>
                                        </p:tgtEl>
                                        <p:attrNameLst>
                                          <p:attrName>style.visibility</p:attrName>
                                        </p:attrNameLst>
                                      </p:cBhvr>
                                      <p:to>
                                        <p:strVal val="visible"/>
                                      </p:to>
                                    </p:set>
                                    <p:animEffect transition="in" filter="dissolve">
                                      <p:cBhvr>
                                        <p:cTn id="29" dur="1000"/>
                                        <p:tgtEl>
                                          <p:spTgt spid="546820">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46820">
                                            <p:txEl>
                                              <p:pRg st="1" end="1"/>
                                            </p:txEl>
                                          </p:spTgt>
                                        </p:tgtEl>
                                        <p:attrNameLst>
                                          <p:attrName>style.visibility</p:attrName>
                                        </p:attrNameLst>
                                      </p:cBhvr>
                                      <p:to>
                                        <p:strVal val="visible"/>
                                      </p:to>
                                    </p:set>
                                    <p:animEffect transition="in" filter="dissolve">
                                      <p:cBhvr>
                                        <p:cTn id="32" dur="1000"/>
                                        <p:tgtEl>
                                          <p:spTgt spid="546820">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46820">
                                            <p:txEl>
                                              <p:pRg st="2" end="2"/>
                                            </p:txEl>
                                          </p:spTgt>
                                        </p:tgtEl>
                                        <p:attrNameLst>
                                          <p:attrName>style.visibility</p:attrName>
                                        </p:attrNameLst>
                                      </p:cBhvr>
                                      <p:to>
                                        <p:strVal val="visible"/>
                                      </p:to>
                                    </p:set>
                                    <p:animEffect transition="in" filter="dissolve">
                                      <p:cBhvr>
                                        <p:cTn id="35" dur="1000"/>
                                        <p:tgtEl>
                                          <p:spTgt spid="54682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46820">
                                            <p:txEl>
                                              <p:pRg st="3" end="3"/>
                                            </p:txEl>
                                          </p:spTgt>
                                        </p:tgtEl>
                                        <p:attrNameLst>
                                          <p:attrName>style.visibility</p:attrName>
                                        </p:attrNameLst>
                                      </p:cBhvr>
                                      <p:to>
                                        <p:strVal val="visible"/>
                                      </p:to>
                                    </p:set>
                                    <p:animEffect transition="in" filter="dissolve">
                                      <p:cBhvr>
                                        <p:cTn id="40" dur="1000"/>
                                        <p:tgtEl>
                                          <p:spTgt spid="5468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scientist being watched by an umpire&#10;Cartoon drawing"/>
          <p:cNvPicPr>
            <a:picLocks noChangeAspect="1" noChangeArrowheads="1"/>
          </p:cNvPicPr>
          <p:nvPr/>
        </p:nvPicPr>
        <p:blipFill>
          <a:blip r:embed="rId3" cstate="print">
            <a:lum bright="6000" contrast="6000"/>
          </a:blip>
          <a:srcRect l="2127" t="2847" r="4195" b="2260"/>
          <a:stretch>
            <a:fillRect/>
          </a:stretch>
        </p:blipFill>
        <p:spPr bwMode="auto">
          <a:xfrm>
            <a:off x="1905000" y="304800"/>
            <a:ext cx="5105400" cy="6400800"/>
          </a:xfrm>
          <a:prstGeom prst="rect">
            <a:avLst/>
          </a:prstGeom>
          <a:noFill/>
          <a:ln w="9525">
            <a:noFill/>
            <a:miter lim="800000"/>
            <a:headEnd/>
            <a:tailEnd/>
          </a:ln>
        </p:spPr>
      </p:pic>
      <p:sp>
        <p:nvSpPr>
          <p:cNvPr id="118787" name="Rectangle 4"/>
          <p:cNvSpPr>
            <a:spLocks noGrp="1" noChangeArrowheads="1"/>
          </p:cNvSpPr>
          <p:nvPr>
            <p:ph type="title"/>
          </p:nvPr>
        </p:nvSpPr>
        <p:spPr>
          <a:solidFill>
            <a:schemeClr val="bg1">
              <a:alpha val="65881"/>
            </a:schemeClr>
          </a:solidFill>
        </p:spPr>
        <p:txBody>
          <a:bodyPr/>
          <a:lstStyle/>
          <a:p>
            <a:pPr eaLnBrk="1" hangingPunct="1"/>
            <a:r>
              <a:rPr lang="en-US" smtClean="0">
                <a:latin typeface="Arial" charset="0"/>
              </a:rPr>
              <a:t>A Controlled Experiment?</a:t>
            </a:r>
          </a:p>
        </p:txBody>
      </p:sp>
      <p:sp>
        <p:nvSpPr>
          <p:cNvPr id="118788"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show="0">
  <p:cSld>
    <p:bg>
      <p:bgPr>
        <a:solidFill>
          <a:srgbClr val="CCFF99"/>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z="3600" smtClean="0">
                <a:latin typeface="Arial" charset="0"/>
              </a:rPr>
              <a:t>Introduction to Qualitative Analysis</a:t>
            </a:r>
          </a:p>
        </p:txBody>
      </p:sp>
      <p:sp>
        <p:nvSpPr>
          <p:cNvPr id="1117187"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11718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117189"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4" action="ppaction://hlinkpres?slideindex=1&amp;slidetit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119814" name="Rectangle 6"/>
          <p:cNvSpPr>
            <a:spLocks noChangeArrowheads="1"/>
          </p:cNvSpPr>
          <p:nvPr/>
        </p:nvSpPr>
        <p:spPr bwMode="auto">
          <a:xfrm>
            <a:off x="2133600" y="1981200"/>
            <a:ext cx="4862513" cy="457200"/>
          </a:xfrm>
          <a:prstGeom prst="rect">
            <a:avLst/>
          </a:prstGeom>
          <a:noFill/>
          <a:ln w="9525">
            <a:noFill/>
            <a:miter lim="800000"/>
            <a:headEnd/>
            <a:tailEnd/>
          </a:ln>
        </p:spPr>
        <p:txBody>
          <a:bodyPr wrap="none" anchor="ctr">
            <a:spAutoFit/>
          </a:bodyPr>
          <a:lstStyle/>
          <a:p>
            <a:r>
              <a:rPr lang="en-US">
                <a:hlinkClick r:id="rId5" action="ppaction://hlinkfile"/>
              </a:rPr>
              <a:t>Introduction to Qualitative Analysis</a:t>
            </a:r>
            <a:endParaRPr lang="en-US"/>
          </a:p>
        </p:txBody>
      </p:sp>
      <p:sp>
        <p:nvSpPr>
          <p:cNvPr id="119815" name="Rectangle 8"/>
          <p:cNvSpPr>
            <a:spLocks noChangeArrowheads="1"/>
          </p:cNvSpPr>
          <p:nvPr/>
        </p:nvSpPr>
        <p:spPr bwMode="auto">
          <a:xfrm>
            <a:off x="2127250" y="4014788"/>
            <a:ext cx="4946650" cy="457200"/>
          </a:xfrm>
          <a:prstGeom prst="rect">
            <a:avLst/>
          </a:prstGeom>
          <a:noFill/>
          <a:ln w="9525">
            <a:noFill/>
            <a:miter lim="800000"/>
            <a:headEnd/>
            <a:tailEnd/>
          </a:ln>
        </p:spPr>
        <p:txBody>
          <a:bodyPr wrap="none" anchor="ctr">
            <a:spAutoFit/>
          </a:bodyPr>
          <a:lstStyle/>
          <a:p>
            <a:r>
              <a:rPr lang="en-US"/>
              <a:t>Introduction to Qualitative Analysis </a:t>
            </a:r>
          </a:p>
        </p:txBody>
      </p:sp>
      <p:sp>
        <p:nvSpPr>
          <p:cNvPr id="119816" name="Text Box 9"/>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228600"/>
            <a:ext cx="7772400" cy="1143000"/>
          </a:xfrm>
        </p:spPr>
        <p:txBody>
          <a:bodyPr/>
          <a:lstStyle/>
          <a:p>
            <a:pPr eaLnBrk="1" hangingPunct="1"/>
            <a:r>
              <a:rPr lang="en-US" smtClean="0">
                <a:latin typeface="Arial" charset="0"/>
              </a:rPr>
              <a:t>Scientific Method</a:t>
            </a:r>
          </a:p>
        </p:txBody>
      </p:sp>
      <p:sp>
        <p:nvSpPr>
          <p:cNvPr id="120835" name="Rectangle 3"/>
          <p:cNvSpPr>
            <a:spLocks noGrp="1" noChangeArrowheads="1"/>
          </p:cNvSpPr>
          <p:nvPr>
            <p:ph type="body" idx="1"/>
          </p:nvPr>
        </p:nvSpPr>
        <p:spPr>
          <a:xfrm>
            <a:off x="1371600" y="4114800"/>
            <a:ext cx="7772400" cy="2362200"/>
          </a:xfrm>
        </p:spPr>
        <p:txBody>
          <a:bodyPr/>
          <a:lstStyle/>
          <a:p>
            <a:pPr eaLnBrk="1" hangingPunct="1">
              <a:lnSpc>
                <a:spcPct val="90000"/>
              </a:lnSpc>
              <a:buClr>
                <a:schemeClr val="tx1"/>
              </a:buClr>
            </a:pPr>
            <a:r>
              <a:rPr lang="en-US" sz="1600" smtClean="0">
                <a:latin typeface="Arial" charset="0"/>
              </a:rPr>
              <a:t>Observations</a:t>
            </a:r>
          </a:p>
          <a:p>
            <a:pPr eaLnBrk="1" hangingPunct="1">
              <a:lnSpc>
                <a:spcPct val="90000"/>
              </a:lnSpc>
              <a:buClr>
                <a:schemeClr val="tx1"/>
              </a:buClr>
            </a:pPr>
            <a:r>
              <a:rPr lang="en-US" sz="1600" smtClean="0">
                <a:latin typeface="Arial" charset="0"/>
              </a:rPr>
              <a:t>Hypothesis</a:t>
            </a:r>
          </a:p>
          <a:p>
            <a:pPr eaLnBrk="1" hangingPunct="1">
              <a:lnSpc>
                <a:spcPct val="90000"/>
              </a:lnSpc>
            </a:pPr>
            <a:r>
              <a:rPr lang="en-US" sz="1600" smtClean="0">
                <a:latin typeface="Arial" charset="0"/>
              </a:rPr>
              <a:t>Experimentation</a:t>
            </a:r>
          </a:p>
          <a:p>
            <a:pPr lvl="1" eaLnBrk="1" hangingPunct="1">
              <a:lnSpc>
                <a:spcPct val="90000"/>
              </a:lnSpc>
            </a:pPr>
            <a:r>
              <a:rPr lang="en-US" sz="1600" smtClean="0">
                <a:latin typeface="Arial" charset="0"/>
              </a:rPr>
              <a:t>Controlled (one variable changed at a time)</a:t>
            </a:r>
          </a:p>
          <a:p>
            <a:pPr lvl="1" eaLnBrk="1" hangingPunct="1">
              <a:lnSpc>
                <a:spcPct val="90000"/>
              </a:lnSpc>
            </a:pPr>
            <a:r>
              <a:rPr lang="en-US" sz="1600" smtClean="0">
                <a:latin typeface="Arial" charset="0"/>
              </a:rPr>
              <a:t>Collect data (quantitative and qualitative)</a:t>
            </a:r>
          </a:p>
          <a:p>
            <a:pPr lvl="1" eaLnBrk="1" hangingPunct="1">
              <a:lnSpc>
                <a:spcPct val="90000"/>
              </a:lnSpc>
            </a:pPr>
            <a:r>
              <a:rPr lang="en-US" sz="1600" smtClean="0">
                <a:latin typeface="Arial" charset="0"/>
              </a:rPr>
              <a:t>Analyze data (graph, statistics…trends)</a:t>
            </a:r>
          </a:p>
          <a:p>
            <a:pPr eaLnBrk="1" hangingPunct="1">
              <a:lnSpc>
                <a:spcPct val="90000"/>
              </a:lnSpc>
            </a:pPr>
            <a:r>
              <a:rPr lang="en-US" sz="1600" smtClean="0">
                <a:latin typeface="Arial" charset="0"/>
              </a:rPr>
              <a:t>Form valid conclusion.</a:t>
            </a:r>
          </a:p>
          <a:p>
            <a:pPr eaLnBrk="1" hangingPunct="1">
              <a:lnSpc>
                <a:spcPct val="90000"/>
              </a:lnSpc>
            </a:pPr>
            <a:r>
              <a:rPr lang="en-US" sz="1600" smtClean="0">
                <a:latin typeface="Arial" charset="0"/>
              </a:rPr>
              <a:t>After many experiments…form a theory</a:t>
            </a:r>
            <a:r>
              <a:rPr lang="en-US" sz="2000" smtClean="0">
                <a:latin typeface="Arial" charset="0"/>
              </a:rPr>
              <a:t>.</a:t>
            </a:r>
          </a:p>
          <a:p>
            <a:pPr eaLnBrk="1" hangingPunct="1">
              <a:lnSpc>
                <a:spcPct val="90000"/>
              </a:lnSpc>
            </a:pPr>
            <a:endParaRPr lang="en-US" sz="2000" smtClean="0">
              <a:latin typeface="Arial" charset="0"/>
            </a:endParaRPr>
          </a:p>
        </p:txBody>
      </p:sp>
      <p:pic>
        <p:nvPicPr>
          <p:cNvPr id="120836" name="Picture 4" descr="scientific method"/>
          <p:cNvPicPr>
            <a:picLocks noChangeAspect="1" noChangeArrowheads="1"/>
          </p:cNvPicPr>
          <p:nvPr/>
        </p:nvPicPr>
        <p:blipFill>
          <a:blip r:embed="rId3" cstate="print">
            <a:lum bright="2000" contrast="12000"/>
          </a:blip>
          <a:srcRect l="2061" t="4652" r="3093" b="5019"/>
          <a:stretch>
            <a:fillRect/>
          </a:stretch>
        </p:blipFill>
        <p:spPr bwMode="auto">
          <a:xfrm>
            <a:off x="1143000" y="1295400"/>
            <a:ext cx="7010400" cy="2743200"/>
          </a:xfrm>
          <a:prstGeom prst="rect">
            <a:avLst/>
          </a:prstGeom>
          <a:noFill/>
          <a:ln w="9525">
            <a:noFill/>
            <a:miter lim="800000"/>
            <a:headEnd/>
            <a:tailEnd/>
          </a:ln>
        </p:spPr>
      </p:pic>
      <p:grpSp>
        <p:nvGrpSpPr>
          <p:cNvPr id="2" name="Group 5" descr="jig saw puzzle"/>
          <p:cNvGrpSpPr>
            <a:grpSpLocks/>
          </p:cNvGrpSpPr>
          <p:nvPr/>
        </p:nvGrpSpPr>
        <p:grpSpPr bwMode="auto">
          <a:xfrm>
            <a:off x="5486400" y="5715000"/>
            <a:ext cx="838200" cy="990600"/>
            <a:chOff x="1824" y="633"/>
            <a:chExt cx="2834" cy="2849"/>
          </a:xfrm>
        </p:grpSpPr>
        <p:sp>
          <p:nvSpPr>
            <p:cNvPr id="120839" name="Puzzle3"/>
            <p:cNvSpPr>
              <a:spLocks noEditPoints="1" noChangeArrowheads="1"/>
            </p:cNvSpPr>
            <p:nvPr/>
          </p:nvSpPr>
          <p:spPr bwMode="auto">
            <a:xfrm>
              <a:off x="3204" y="633"/>
              <a:ext cx="1114" cy="1514"/>
            </a:xfrm>
            <a:custGeom>
              <a:avLst/>
              <a:gdLst>
                <a:gd name="T0" fmla="*/ 536 w 21600"/>
                <a:gd name="T1" fmla="*/ 1108 h 21600"/>
                <a:gd name="T2" fmla="*/ 1060 w 21600"/>
                <a:gd name="T3" fmla="*/ 1478 h 21600"/>
                <a:gd name="T4" fmla="*/ 680 w 21600"/>
                <a:gd name="T5" fmla="*/ 967 h 21600"/>
                <a:gd name="T6" fmla="*/ 1060 w 21600"/>
                <a:gd name="T7" fmla="*/ 492 h 21600"/>
                <a:gd name="T8" fmla="*/ 542 w 21600"/>
                <a:gd name="T9" fmla="*/ 4 h 21600"/>
                <a:gd name="T10" fmla="*/ 36 w 21600"/>
                <a:gd name="T11" fmla="*/ 477 h 21600"/>
                <a:gd name="T12" fmla="*/ 416 w 21600"/>
                <a:gd name="T13" fmla="*/ 948 h 21600"/>
                <a:gd name="T14" fmla="*/ 36 w 21600"/>
                <a:gd name="T15" fmla="*/ 1478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a:p>
          </p:txBody>
        </p:sp>
        <p:sp>
          <p:nvSpPr>
            <p:cNvPr id="120840" name="Puzzle2"/>
            <p:cNvSpPr>
              <a:spLocks noEditPoints="1" noChangeArrowheads="1"/>
            </p:cNvSpPr>
            <p:nvPr/>
          </p:nvSpPr>
          <p:spPr bwMode="auto">
            <a:xfrm>
              <a:off x="2880" y="1736"/>
              <a:ext cx="1778" cy="1379"/>
            </a:xfrm>
            <a:custGeom>
              <a:avLst/>
              <a:gdLst>
                <a:gd name="T0" fmla="*/ 1 w 21600"/>
                <a:gd name="T1" fmla="*/ 855 h 21600"/>
                <a:gd name="T2" fmla="*/ 346 w 21600"/>
                <a:gd name="T3" fmla="*/ 1351 h 21600"/>
                <a:gd name="T4" fmla="*/ 856 w 21600"/>
                <a:gd name="T5" fmla="*/ 888 h 21600"/>
                <a:gd name="T6" fmla="*/ 1385 w 21600"/>
                <a:gd name="T7" fmla="*/ 1353 h 21600"/>
                <a:gd name="T8" fmla="*/ 1778 w 21600"/>
                <a:gd name="T9" fmla="*/ 963 h 21600"/>
                <a:gd name="T10" fmla="*/ 1390 w 21600"/>
                <a:gd name="T11" fmla="*/ 366 h 21600"/>
                <a:gd name="T12" fmla="*/ 889 w 21600"/>
                <a:gd name="T13" fmla="*/ 2 h 21600"/>
                <a:gd name="T14" fmla="*/ 346 w 21600"/>
                <a:gd name="T15" fmla="*/ 376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a:p>
          </p:txBody>
        </p:sp>
        <p:sp>
          <p:nvSpPr>
            <p:cNvPr id="120841" name="Puzzle4"/>
            <p:cNvSpPr>
              <a:spLocks noEditPoints="1" noChangeArrowheads="1"/>
            </p:cNvSpPr>
            <p:nvPr/>
          </p:nvSpPr>
          <p:spPr bwMode="auto">
            <a:xfrm>
              <a:off x="2192" y="1719"/>
              <a:ext cx="1072" cy="1763"/>
            </a:xfrm>
            <a:custGeom>
              <a:avLst/>
              <a:gdLst>
                <a:gd name="T0" fmla="*/ 412 w 21600"/>
                <a:gd name="T1" fmla="*/ 946 h 21600"/>
                <a:gd name="T2" fmla="*/ 22 w 21600"/>
                <a:gd name="T3" fmla="*/ 1382 h 21600"/>
                <a:gd name="T4" fmla="*/ 571 w 21600"/>
                <a:gd name="T5" fmla="*/ 1763 h 21600"/>
                <a:gd name="T6" fmla="*/ 1038 w 21600"/>
                <a:gd name="T7" fmla="*/ 1367 h 21600"/>
                <a:gd name="T8" fmla="*/ 693 w 21600"/>
                <a:gd name="T9" fmla="*/ 889 h 21600"/>
                <a:gd name="T10" fmla="*/ 1044 w 21600"/>
                <a:gd name="T11" fmla="*/ 385 h 21600"/>
                <a:gd name="T12" fmla="*/ 551 w 21600"/>
                <a:gd name="T13" fmla="*/ 1 h 21600"/>
                <a:gd name="T14" fmla="*/ 22 w 21600"/>
                <a:gd name="T15" fmla="*/ 385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120842" name="Puzzle1"/>
            <p:cNvSpPr>
              <a:spLocks noEditPoints="1" noChangeArrowheads="1"/>
            </p:cNvSpPr>
            <p:nvPr/>
          </p:nvSpPr>
          <p:spPr bwMode="auto">
            <a:xfrm>
              <a:off x="1824" y="1091"/>
              <a:ext cx="1800" cy="1051"/>
            </a:xfrm>
            <a:custGeom>
              <a:avLst/>
              <a:gdLst>
                <a:gd name="T0" fmla="*/ 1395 w 21600"/>
                <a:gd name="T1" fmla="*/ 1026 h 21600"/>
                <a:gd name="T2" fmla="*/ 1415 w 21600"/>
                <a:gd name="T3" fmla="*/ 25 h 21600"/>
                <a:gd name="T4" fmla="*/ 394 w 21600"/>
                <a:gd name="T5" fmla="*/ 42 h 21600"/>
                <a:gd name="T6" fmla="*/ 420 w 21600"/>
                <a:gd name="T7" fmla="*/ 1022 h 21600"/>
                <a:gd name="T8" fmla="*/ 901 w 21600"/>
                <a:gd name="T9" fmla="*/ 627 h 21600"/>
                <a:gd name="T10" fmla="*/ 904 w 21600"/>
                <a:gd name="T11" fmla="*/ 424 h 21600"/>
                <a:gd name="T12" fmla="*/ 1800 w 21600"/>
                <a:gd name="T13" fmla="*/ 487 h 21600"/>
                <a:gd name="T14" fmla="*/ 5 w 21600"/>
                <a:gd name="T15" fmla="*/ 487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grpSp>
      <p:sp>
        <p:nvSpPr>
          <p:cNvPr id="120838" name="AutoShape 11">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DDDDDD"/>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3600" smtClean="0"/>
              <a:t>Lecture Outline – Intro. to Chemistry</a:t>
            </a:r>
          </a:p>
        </p:txBody>
      </p:sp>
      <p:sp>
        <p:nvSpPr>
          <p:cNvPr id="1082371"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08237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082373"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1400" i="1">
                <a:hlinkClick r:id="rId3" action="ppaction://hlinkfile"/>
              </a:rPr>
              <a:t>Keys</a:t>
            </a:r>
            <a:endParaRPr lang="en-US" sz="1400" i="1"/>
          </a:p>
          <a:p>
            <a:pPr>
              <a:defRPr/>
            </a:pPr>
            <a:endParaRPr lang="en-US" sz="1400">
              <a:solidFill>
                <a:srgbClr val="FF0000"/>
              </a:solidFill>
            </a:endParaRPr>
          </a:p>
          <a:p>
            <a:pPr>
              <a:defRPr/>
            </a:pPr>
            <a:endParaRPr lang="en-US" sz="1400"/>
          </a:p>
          <a:p>
            <a:pPr>
              <a:defRPr/>
            </a:pPr>
            <a:endParaRPr lang="en-US" sz="1400"/>
          </a:p>
          <a:p>
            <a:pPr>
              <a:defRPr/>
            </a:pPr>
            <a:endParaRPr lang="en-US" sz="1400"/>
          </a:p>
          <a:p>
            <a:pPr>
              <a:defRPr/>
            </a:pPr>
            <a:endParaRPr lang="en-US" sz="1400"/>
          </a:p>
        </p:txBody>
      </p:sp>
      <p:sp>
        <p:nvSpPr>
          <p:cNvPr id="39942" name="Rectangle 6"/>
          <p:cNvSpPr>
            <a:spLocks noChangeArrowheads="1"/>
          </p:cNvSpPr>
          <p:nvPr/>
        </p:nvSpPr>
        <p:spPr bwMode="auto">
          <a:xfrm>
            <a:off x="2144713" y="1905000"/>
            <a:ext cx="5980112" cy="457200"/>
          </a:xfrm>
          <a:prstGeom prst="rect">
            <a:avLst/>
          </a:prstGeom>
          <a:noFill/>
          <a:ln w="9525">
            <a:noFill/>
            <a:miter lim="800000"/>
            <a:headEnd/>
            <a:tailEnd/>
          </a:ln>
        </p:spPr>
        <p:txBody>
          <a:bodyPr wrap="none" anchor="ctr">
            <a:spAutoFit/>
          </a:bodyPr>
          <a:lstStyle/>
          <a:p>
            <a:r>
              <a:rPr lang="en-US">
                <a:hlinkClick r:id="rId4" action="ppaction://hlinkfile"/>
              </a:rPr>
              <a:t>Lecture Outline – Introduction to Chemistry</a:t>
            </a:r>
            <a:endParaRPr lang="en-US" b="1"/>
          </a:p>
        </p:txBody>
      </p:sp>
      <p:sp>
        <p:nvSpPr>
          <p:cNvPr id="39943" name="Rectangle 7"/>
          <p:cNvSpPr>
            <a:spLocks noChangeArrowheads="1"/>
          </p:cNvSpPr>
          <p:nvPr/>
        </p:nvSpPr>
        <p:spPr bwMode="auto">
          <a:xfrm>
            <a:off x="2144713" y="4000500"/>
            <a:ext cx="5980112" cy="457200"/>
          </a:xfrm>
          <a:prstGeom prst="rect">
            <a:avLst/>
          </a:prstGeom>
          <a:noFill/>
          <a:ln w="9525">
            <a:noFill/>
            <a:miter lim="800000"/>
            <a:headEnd/>
            <a:tailEnd/>
          </a:ln>
        </p:spPr>
        <p:txBody>
          <a:bodyPr wrap="none" anchor="ctr">
            <a:spAutoFit/>
          </a:bodyPr>
          <a:lstStyle/>
          <a:p>
            <a:r>
              <a:rPr lang="en-US">
                <a:hlinkClick r:id="rId5"/>
              </a:rPr>
              <a:t>Lecture Outline – </a:t>
            </a:r>
            <a:r>
              <a:rPr lang="en-US">
                <a:hlinkClick r:id="rId6"/>
              </a:rPr>
              <a:t>Introduction to Chemistry</a:t>
            </a:r>
            <a:endParaRPr lang="en-US" b="1"/>
          </a:p>
        </p:txBody>
      </p:sp>
      <p:sp>
        <p:nvSpPr>
          <p:cNvPr id="39944" name="Text Box 8"/>
          <p:cNvSpPr txBox="1">
            <a:spLocks noChangeArrowheads="1"/>
          </p:cNvSpPr>
          <p:nvPr/>
        </p:nvSpPr>
        <p:spPr bwMode="auto">
          <a:xfrm>
            <a:off x="2484438" y="2316163"/>
            <a:ext cx="2998787" cy="457200"/>
          </a:xfrm>
          <a:prstGeom prst="rect">
            <a:avLst/>
          </a:prstGeom>
          <a:noFill/>
          <a:ln w="9525">
            <a:noFill/>
            <a:miter lim="800000"/>
            <a:headEnd/>
            <a:tailEnd/>
          </a:ln>
        </p:spPr>
        <p:txBody>
          <a:bodyPr wrap="none">
            <a:spAutoFit/>
          </a:bodyPr>
          <a:lstStyle/>
          <a:p>
            <a:r>
              <a:rPr lang="en-US">
                <a:hlinkClick r:id="rId7" action="ppaction://hlinkfile"/>
              </a:rPr>
              <a:t>student notes outline</a:t>
            </a:r>
            <a:endParaRPr lang="en-US"/>
          </a:p>
        </p:txBody>
      </p:sp>
      <p:sp>
        <p:nvSpPr>
          <p:cNvPr id="39945" name="Text Box 9"/>
          <p:cNvSpPr txBox="1">
            <a:spLocks noChangeArrowheads="1"/>
          </p:cNvSpPr>
          <p:nvPr/>
        </p:nvSpPr>
        <p:spPr bwMode="auto">
          <a:xfrm>
            <a:off x="2492375" y="2770188"/>
            <a:ext cx="2727325" cy="457200"/>
          </a:xfrm>
          <a:prstGeom prst="rect">
            <a:avLst/>
          </a:prstGeom>
          <a:noFill/>
          <a:ln w="9525">
            <a:noFill/>
            <a:miter lim="800000"/>
            <a:headEnd/>
            <a:tailEnd/>
          </a:ln>
        </p:spPr>
        <p:txBody>
          <a:bodyPr wrap="none">
            <a:spAutoFit/>
          </a:bodyPr>
          <a:lstStyle/>
          <a:p>
            <a:r>
              <a:rPr lang="en-US">
                <a:hlinkClick r:id="rId8" action="ppaction://hlinkfile"/>
              </a:rPr>
              <a:t>textbook questions</a:t>
            </a:r>
            <a:endParaRPr lang="en-US"/>
          </a:p>
        </p:txBody>
      </p:sp>
      <p:sp>
        <p:nvSpPr>
          <p:cNvPr id="39946" name="Text Box 10"/>
          <p:cNvSpPr txBox="1">
            <a:spLocks noChangeArrowheads="1"/>
          </p:cNvSpPr>
          <p:nvPr/>
        </p:nvSpPr>
        <p:spPr bwMode="auto">
          <a:xfrm>
            <a:off x="3344863" y="6505575"/>
            <a:ext cx="2433637" cy="244475"/>
          </a:xfrm>
          <a:prstGeom prst="rect">
            <a:avLst/>
          </a:prstGeom>
          <a:noFill/>
          <a:ln w="9525">
            <a:noFill/>
            <a:miter lim="800000"/>
            <a:headEnd/>
            <a:tailEnd/>
          </a:ln>
        </p:spPr>
        <p:txBody>
          <a:bodyPr wrap="none">
            <a:spAutoFit/>
          </a:bodyPr>
          <a:lstStyle/>
          <a:p>
            <a:r>
              <a:rPr lang="en-US" sz="1000">
                <a:solidFill>
                  <a:srgbClr val="000000"/>
                </a:solidFill>
              </a:rPr>
              <a:t>http://www.unit5.org/chemistry/intro.html</a:t>
            </a:r>
            <a:endParaRPr lang="en-US"/>
          </a:p>
        </p:txBody>
      </p:sp>
      <p:sp>
        <p:nvSpPr>
          <p:cNvPr id="39947" name="Text Box 11"/>
          <p:cNvSpPr txBox="1">
            <a:spLocks noChangeArrowheads="1"/>
          </p:cNvSpPr>
          <p:nvPr/>
        </p:nvSpPr>
        <p:spPr bwMode="auto">
          <a:xfrm>
            <a:off x="2492375" y="4456113"/>
            <a:ext cx="2727325" cy="457200"/>
          </a:xfrm>
          <a:prstGeom prst="rect">
            <a:avLst/>
          </a:prstGeom>
          <a:noFill/>
          <a:ln w="9525">
            <a:noFill/>
            <a:miter lim="800000"/>
            <a:headEnd/>
            <a:tailEnd/>
          </a:ln>
        </p:spPr>
        <p:txBody>
          <a:bodyPr wrap="none">
            <a:spAutoFit/>
          </a:bodyPr>
          <a:lstStyle/>
          <a:p>
            <a:r>
              <a:rPr lang="en-US"/>
              <a:t>textbook questions</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85800" y="228600"/>
            <a:ext cx="7772400" cy="914400"/>
          </a:xfrm>
          <a:noFill/>
        </p:spPr>
        <p:txBody>
          <a:bodyPr lIns="90488" tIns="44450" rIns="90488" bIns="44450"/>
          <a:lstStyle/>
          <a:p>
            <a:pPr eaLnBrk="1" hangingPunct="1"/>
            <a:r>
              <a:rPr lang="en-US" sz="3600" smtClean="0"/>
              <a:t>Fundamental Properties of Models</a:t>
            </a:r>
          </a:p>
        </p:txBody>
      </p:sp>
      <p:sp>
        <p:nvSpPr>
          <p:cNvPr id="1123331" name="Rectangle 3"/>
          <p:cNvSpPr>
            <a:spLocks noGrp="1" noChangeArrowheads="1"/>
          </p:cNvSpPr>
          <p:nvPr>
            <p:ph type="body" idx="1"/>
          </p:nvPr>
        </p:nvSpPr>
        <p:spPr>
          <a:xfrm>
            <a:off x="1000125" y="1733550"/>
            <a:ext cx="6962775" cy="4114800"/>
          </a:xfrm>
          <a:noFill/>
        </p:spPr>
        <p:txBody>
          <a:bodyPr lIns="90488" tIns="44450" rIns="90488" bIns="44450"/>
          <a:lstStyle/>
          <a:p>
            <a:pPr eaLnBrk="1" hangingPunct="1">
              <a:lnSpc>
                <a:spcPct val="90000"/>
              </a:lnSpc>
              <a:spcBef>
                <a:spcPct val="50000"/>
              </a:spcBef>
              <a:buClr>
                <a:schemeClr val="tx1"/>
              </a:buClr>
              <a:buFontTx/>
              <a:buBlip>
                <a:blip r:embed="rId3"/>
              </a:buBlip>
            </a:pPr>
            <a:r>
              <a:rPr lang="en-US" smtClean="0"/>
              <a:t>A model does not equal reality.</a:t>
            </a:r>
          </a:p>
          <a:p>
            <a:pPr eaLnBrk="1" hangingPunct="1">
              <a:lnSpc>
                <a:spcPct val="90000"/>
              </a:lnSpc>
              <a:spcBef>
                <a:spcPct val="50000"/>
              </a:spcBef>
              <a:buClr>
                <a:schemeClr val="tx1"/>
              </a:buClr>
              <a:buFontTx/>
              <a:buBlip>
                <a:blip r:embed="rId3"/>
              </a:buBlip>
            </a:pPr>
            <a:r>
              <a:rPr lang="en-US" smtClean="0"/>
              <a:t>Models are oversimplifications, and are therefore often wrong.</a:t>
            </a:r>
          </a:p>
          <a:p>
            <a:pPr eaLnBrk="1" hangingPunct="1">
              <a:lnSpc>
                <a:spcPct val="90000"/>
              </a:lnSpc>
              <a:spcBef>
                <a:spcPct val="50000"/>
              </a:spcBef>
              <a:buClr>
                <a:schemeClr val="tx1"/>
              </a:buClr>
              <a:buFontTx/>
              <a:buBlip>
                <a:blip r:embed="rId3"/>
              </a:buBlip>
            </a:pPr>
            <a:r>
              <a:rPr lang="en-US" smtClean="0"/>
              <a:t>Models become more complicated as they age.</a:t>
            </a:r>
          </a:p>
          <a:p>
            <a:pPr eaLnBrk="1" hangingPunct="1">
              <a:lnSpc>
                <a:spcPct val="90000"/>
              </a:lnSpc>
              <a:spcBef>
                <a:spcPct val="50000"/>
              </a:spcBef>
              <a:buClr>
                <a:schemeClr val="tx1"/>
              </a:buClr>
              <a:buFontTx/>
              <a:buBlip>
                <a:blip r:embed="rId3"/>
              </a:buBlip>
            </a:pPr>
            <a:r>
              <a:rPr lang="en-US" smtClean="0"/>
              <a:t>We must understand the underlying assumptions in a model so that we don’t misuse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3331">
                                            <p:txEl>
                                              <p:pRg st="0" end="0"/>
                                            </p:txEl>
                                          </p:spTgt>
                                        </p:tgtEl>
                                        <p:attrNameLst>
                                          <p:attrName>style.visibility</p:attrName>
                                        </p:attrNameLst>
                                      </p:cBhvr>
                                      <p:to>
                                        <p:strVal val="visible"/>
                                      </p:to>
                                    </p:set>
                                    <p:animEffect transition="in" filter="blinds(horizontal)">
                                      <p:cBhvr>
                                        <p:cTn id="7" dur="500"/>
                                        <p:tgtEl>
                                          <p:spTgt spid="1123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3331">
                                            <p:txEl>
                                              <p:pRg st="1" end="1"/>
                                            </p:txEl>
                                          </p:spTgt>
                                        </p:tgtEl>
                                        <p:attrNameLst>
                                          <p:attrName>style.visibility</p:attrName>
                                        </p:attrNameLst>
                                      </p:cBhvr>
                                      <p:to>
                                        <p:strVal val="visible"/>
                                      </p:to>
                                    </p:set>
                                    <p:animEffect transition="in" filter="blinds(horizontal)">
                                      <p:cBhvr>
                                        <p:cTn id="12" dur="500"/>
                                        <p:tgtEl>
                                          <p:spTgt spid="1123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3331">
                                            <p:txEl>
                                              <p:pRg st="2" end="2"/>
                                            </p:txEl>
                                          </p:spTgt>
                                        </p:tgtEl>
                                        <p:attrNameLst>
                                          <p:attrName>style.visibility</p:attrName>
                                        </p:attrNameLst>
                                      </p:cBhvr>
                                      <p:to>
                                        <p:strVal val="visible"/>
                                      </p:to>
                                    </p:set>
                                    <p:animEffect transition="in" filter="blinds(horizontal)">
                                      <p:cBhvr>
                                        <p:cTn id="17" dur="500"/>
                                        <p:tgtEl>
                                          <p:spTgt spid="1123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3331">
                                            <p:txEl>
                                              <p:pRg st="3" end="3"/>
                                            </p:txEl>
                                          </p:spTgt>
                                        </p:tgtEl>
                                        <p:attrNameLst>
                                          <p:attrName>style.visibility</p:attrName>
                                        </p:attrNameLst>
                                      </p:cBhvr>
                                      <p:to>
                                        <p:strVal val="visible"/>
                                      </p:to>
                                    </p:set>
                                    <p:animEffect transition="in" filter="blinds(horizontal)">
                                      <p:cBhvr>
                                        <p:cTn id="22" dur="500"/>
                                        <p:tgtEl>
                                          <p:spTgt spid="11233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33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a:xfrm>
            <a:off x="1447800" y="304800"/>
            <a:ext cx="6248400" cy="1470025"/>
          </a:xfrm>
        </p:spPr>
        <p:txBody>
          <a:bodyPr/>
          <a:lstStyle/>
          <a:p>
            <a:pPr eaLnBrk="1" hangingPunct="1"/>
            <a:r>
              <a:rPr lang="en-US" sz="4000" b="1" i="1" smtClean="0"/>
              <a:t>Scientific Law vs. </a:t>
            </a:r>
            <a:br>
              <a:rPr lang="en-US" sz="4000" b="1" i="1" smtClean="0"/>
            </a:br>
            <a:r>
              <a:rPr lang="en-US" sz="4000" b="1" i="1" smtClean="0"/>
              <a:t>Scientific Theory</a:t>
            </a:r>
          </a:p>
        </p:txBody>
      </p:sp>
      <p:sp>
        <p:nvSpPr>
          <p:cNvPr id="833539" name="Rectangle 3"/>
          <p:cNvSpPr>
            <a:spLocks noGrp="1" noChangeArrowheads="1"/>
          </p:cNvSpPr>
          <p:nvPr>
            <p:ph type="subTitle" idx="1"/>
          </p:nvPr>
        </p:nvSpPr>
        <p:spPr>
          <a:xfrm>
            <a:off x="1219200" y="2743200"/>
            <a:ext cx="3429000" cy="685800"/>
          </a:xfrm>
        </p:spPr>
        <p:txBody>
          <a:bodyPr/>
          <a:lstStyle/>
          <a:p>
            <a:pPr algn="l" eaLnBrk="1" hangingPunct="1"/>
            <a:r>
              <a:rPr lang="en-US" i="1" smtClean="0"/>
              <a:t>Law of Gravity</a:t>
            </a:r>
          </a:p>
          <a:p>
            <a:pPr algn="l" eaLnBrk="1" hangingPunct="1"/>
            <a:endParaRPr lang="en-US" i="1" smtClean="0"/>
          </a:p>
        </p:txBody>
      </p:sp>
      <p:pic>
        <p:nvPicPr>
          <p:cNvPr id="833540" name="Picture 4" descr="atom"/>
          <p:cNvPicPr>
            <a:picLocks noChangeAspect="1" noChangeArrowheads="1"/>
          </p:cNvPicPr>
          <p:nvPr/>
        </p:nvPicPr>
        <p:blipFill>
          <a:blip r:embed="rId3" cstate="print"/>
          <a:srcRect/>
          <a:stretch>
            <a:fillRect/>
          </a:stretch>
        </p:blipFill>
        <p:spPr bwMode="auto">
          <a:xfrm>
            <a:off x="6553200" y="4191000"/>
            <a:ext cx="1905000" cy="1898650"/>
          </a:xfrm>
          <a:prstGeom prst="rect">
            <a:avLst/>
          </a:prstGeom>
          <a:noFill/>
          <a:ln w="9525">
            <a:noFill/>
            <a:miter lim="800000"/>
            <a:headEnd/>
            <a:tailEnd/>
          </a:ln>
        </p:spPr>
      </p:pic>
      <p:pic>
        <p:nvPicPr>
          <p:cNvPr id="833541" name="Picture 5" descr="apple"/>
          <p:cNvPicPr>
            <a:picLocks noChangeAspect="1" noChangeArrowheads="1"/>
          </p:cNvPicPr>
          <p:nvPr/>
        </p:nvPicPr>
        <p:blipFill>
          <a:blip r:embed="rId4" cstate="print"/>
          <a:srcRect/>
          <a:stretch>
            <a:fillRect/>
          </a:stretch>
        </p:blipFill>
        <p:spPr bwMode="auto">
          <a:xfrm>
            <a:off x="6629400" y="1905000"/>
            <a:ext cx="1679575" cy="1814513"/>
          </a:xfrm>
          <a:prstGeom prst="rect">
            <a:avLst/>
          </a:prstGeom>
          <a:noFill/>
          <a:ln w="9525">
            <a:noFill/>
            <a:miter lim="800000"/>
            <a:headEnd/>
            <a:tailEnd/>
          </a:ln>
        </p:spPr>
      </p:pic>
      <p:sp>
        <p:nvSpPr>
          <p:cNvPr id="833542" name="Rectangle 6"/>
          <p:cNvSpPr>
            <a:spLocks noChangeArrowheads="1"/>
          </p:cNvSpPr>
          <p:nvPr/>
        </p:nvSpPr>
        <p:spPr bwMode="auto">
          <a:xfrm>
            <a:off x="533400" y="3352800"/>
            <a:ext cx="6858000" cy="1371600"/>
          </a:xfrm>
          <a:prstGeom prst="rect">
            <a:avLst/>
          </a:prstGeom>
          <a:noFill/>
          <a:ln w="9525">
            <a:noFill/>
            <a:miter lim="800000"/>
            <a:headEnd/>
            <a:tailEnd/>
          </a:ln>
        </p:spPr>
        <p:txBody>
          <a:bodyPr/>
          <a:lstStyle/>
          <a:p>
            <a:pPr>
              <a:spcBef>
                <a:spcPct val="20000"/>
              </a:spcBef>
            </a:pPr>
            <a:r>
              <a:rPr lang="en-US" sz="3200"/>
              <a:t>A </a:t>
            </a:r>
            <a:r>
              <a:rPr lang="en-US" sz="3200" b="1">
                <a:solidFill>
                  <a:srgbClr val="0000FF"/>
                </a:solidFill>
              </a:rPr>
              <a:t>theory</a:t>
            </a:r>
            <a:r>
              <a:rPr lang="en-US" sz="3200"/>
              <a:t> tries to explain why</a:t>
            </a:r>
          </a:p>
          <a:p>
            <a:pPr>
              <a:spcBef>
                <a:spcPct val="20000"/>
              </a:spcBef>
            </a:pPr>
            <a:r>
              <a:rPr lang="en-US" sz="3200"/>
              <a:t>or how something happens.</a:t>
            </a:r>
          </a:p>
        </p:txBody>
      </p:sp>
      <p:sp>
        <p:nvSpPr>
          <p:cNvPr id="833543" name="Rectangle 7"/>
          <p:cNvSpPr>
            <a:spLocks noChangeArrowheads="1"/>
          </p:cNvSpPr>
          <p:nvPr/>
        </p:nvSpPr>
        <p:spPr bwMode="auto">
          <a:xfrm>
            <a:off x="533400" y="2057400"/>
            <a:ext cx="6858000" cy="685800"/>
          </a:xfrm>
          <a:prstGeom prst="rect">
            <a:avLst/>
          </a:prstGeom>
          <a:noFill/>
          <a:ln w="9525">
            <a:noFill/>
            <a:miter lim="800000"/>
            <a:headEnd/>
            <a:tailEnd/>
          </a:ln>
        </p:spPr>
        <p:txBody>
          <a:bodyPr/>
          <a:lstStyle/>
          <a:p>
            <a:pPr>
              <a:spcBef>
                <a:spcPct val="20000"/>
              </a:spcBef>
            </a:pPr>
            <a:r>
              <a:rPr lang="en-US" sz="3200"/>
              <a:t>A </a:t>
            </a:r>
            <a:r>
              <a:rPr lang="en-US" sz="3200" b="1">
                <a:solidFill>
                  <a:srgbClr val="0000FF"/>
                </a:solidFill>
              </a:rPr>
              <a:t>law</a:t>
            </a:r>
            <a:r>
              <a:rPr lang="en-US" sz="3200"/>
              <a:t> states what happens.</a:t>
            </a:r>
          </a:p>
          <a:p>
            <a:pPr>
              <a:spcBef>
                <a:spcPct val="20000"/>
              </a:spcBef>
            </a:pPr>
            <a:endParaRPr lang="en-US" sz="3200"/>
          </a:p>
        </p:txBody>
      </p:sp>
      <p:sp>
        <p:nvSpPr>
          <p:cNvPr id="833544" name="Rectangle 8"/>
          <p:cNvSpPr>
            <a:spLocks noChangeArrowheads="1"/>
          </p:cNvSpPr>
          <p:nvPr/>
        </p:nvSpPr>
        <p:spPr bwMode="auto">
          <a:xfrm>
            <a:off x="1219200" y="4572000"/>
            <a:ext cx="5486400" cy="1828800"/>
          </a:xfrm>
          <a:prstGeom prst="rect">
            <a:avLst/>
          </a:prstGeom>
          <a:noFill/>
          <a:ln w="9525">
            <a:noFill/>
            <a:miter lim="800000"/>
            <a:headEnd/>
            <a:tailEnd/>
          </a:ln>
        </p:spPr>
        <p:txBody>
          <a:bodyPr/>
          <a:lstStyle/>
          <a:p>
            <a:pPr>
              <a:spcBef>
                <a:spcPct val="20000"/>
              </a:spcBef>
            </a:pPr>
            <a:r>
              <a:rPr lang="en-US" sz="3200" i="1"/>
              <a:t>Theory of Gravity</a:t>
            </a:r>
          </a:p>
          <a:p>
            <a:pPr>
              <a:spcBef>
                <a:spcPct val="20000"/>
              </a:spcBef>
            </a:pPr>
            <a:r>
              <a:rPr lang="en-US" sz="3200" i="1"/>
              <a:t>Atomic Theory</a:t>
            </a:r>
          </a:p>
          <a:p>
            <a:pPr>
              <a:spcBef>
                <a:spcPct val="20000"/>
              </a:spcBef>
            </a:pPr>
            <a:r>
              <a:rPr lang="en-US" sz="3200" i="1"/>
              <a:t>Collision Theory of Reactions</a:t>
            </a:r>
          </a:p>
        </p:txBody>
      </p:sp>
      <p:sp>
        <p:nvSpPr>
          <p:cNvPr id="122889" name="AutoShape 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3543">
                                            <p:txEl>
                                              <p:pRg st="0" end="0"/>
                                            </p:txEl>
                                          </p:spTgt>
                                        </p:tgtEl>
                                        <p:attrNameLst>
                                          <p:attrName>style.visibility</p:attrName>
                                        </p:attrNameLst>
                                      </p:cBhvr>
                                      <p:to>
                                        <p:strVal val="visible"/>
                                      </p:to>
                                    </p:set>
                                    <p:anim calcmode="lin" valueType="num">
                                      <p:cBhvr additive="base">
                                        <p:cTn id="7" dur="1000" fill="hold"/>
                                        <p:tgtEl>
                                          <p:spTgt spid="83354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335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33539">
                                            <p:txEl>
                                              <p:pRg st="0" end="0"/>
                                            </p:txEl>
                                          </p:spTgt>
                                        </p:tgtEl>
                                        <p:attrNameLst>
                                          <p:attrName>style.visibility</p:attrName>
                                        </p:attrNameLst>
                                      </p:cBhvr>
                                      <p:to>
                                        <p:strVal val="visible"/>
                                      </p:to>
                                    </p:set>
                                    <p:animEffect transition="in" filter="dissolve">
                                      <p:cBhvr>
                                        <p:cTn id="13" dur="1000"/>
                                        <p:tgtEl>
                                          <p:spTgt spid="833539">
                                            <p:txEl>
                                              <p:pRg st="0" end="0"/>
                                            </p:txEl>
                                          </p:spTgt>
                                        </p:tgtEl>
                                      </p:cBhvr>
                                    </p:animEffect>
                                  </p:childTnLst>
                                </p:cTn>
                              </p:par>
                            </p:childTnLst>
                          </p:cTn>
                        </p:par>
                        <p:par>
                          <p:cTn id="14" fill="hold">
                            <p:stCondLst>
                              <p:cond delay="1000"/>
                            </p:stCondLst>
                            <p:childTnLst>
                              <p:par>
                                <p:cTn id="15" presetID="2" presetClass="entr" presetSubtype="1" fill="hold" nodeType="afterEffect">
                                  <p:stCondLst>
                                    <p:cond delay="5000"/>
                                  </p:stCondLst>
                                  <p:childTnLst>
                                    <p:set>
                                      <p:cBhvr>
                                        <p:cTn id="16" dur="1" fill="hold">
                                          <p:stCondLst>
                                            <p:cond delay="0"/>
                                          </p:stCondLst>
                                        </p:cTn>
                                        <p:tgtEl>
                                          <p:spTgt spid="833541"/>
                                        </p:tgtEl>
                                        <p:attrNameLst>
                                          <p:attrName>style.visibility</p:attrName>
                                        </p:attrNameLst>
                                      </p:cBhvr>
                                      <p:to>
                                        <p:strVal val="visible"/>
                                      </p:to>
                                    </p:set>
                                    <p:anim calcmode="lin" valueType="num">
                                      <p:cBhvr additive="base">
                                        <p:cTn id="17" dur="2000" fill="hold"/>
                                        <p:tgtEl>
                                          <p:spTgt spid="833541"/>
                                        </p:tgtEl>
                                        <p:attrNameLst>
                                          <p:attrName>ppt_x</p:attrName>
                                        </p:attrNameLst>
                                      </p:cBhvr>
                                      <p:tavLst>
                                        <p:tav tm="0">
                                          <p:val>
                                            <p:strVal val="#ppt_x"/>
                                          </p:val>
                                        </p:tav>
                                        <p:tav tm="100000">
                                          <p:val>
                                            <p:strVal val="#ppt_x"/>
                                          </p:val>
                                        </p:tav>
                                      </p:tavLst>
                                    </p:anim>
                                    <p:anim calcmode="lin" valueType="num">
                                      <p:cBhvr additive="base">
                                        <p:cTn id="18" dur="2000" fill="hold"/>
                                        <p:tgtEl>
                                          <p:spTgt spid="83354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33542">
                                            <p:txEl>
                                              <p:pRg st="0" end="0"/>
                                            </p:txEl>
                                          </p:spTgt>
                                        </p:tgtEl>
                                        <p:attrNameLst>
                                          <p:attrName>style.visibility</p:attrName>
                                        </p:attrNameLst>
                                      </p:cBhvr>
                                      <p:to>
                                        <p:strVal val="visible"/>
                                      </p:to>
                                    </p:set>
                                    <p:anim calcmode="lin" valueType="num">
                                      <p:cBhvr additive="base">
                                        <p:cTn id="23" dur="1000" fill="hold"/>
                                        <p:tgtEl>
                                          <p:spTgt spid="833542">
                                            <p:txEl>
                                              <p:pRg st="0" end="0"/>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83354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33542">
                                            <p:txEl>
                                              <p:pRg st="1" end="1"/>
                                            </p:txEl>
                                          </p:spTgt>
                                        </p:tgtEl>
                                        <p:attrNameLst>
                                          <p:attrName>style.visibility</p:attrName>
                                        </p:attrNameLst>
                                      </p:cBhvr>
                                      <p:to>
                                        <p:strVal val="visible"/>
                                      </p:to>
                                    </p:set>
                                    <p:anim calcmode="lin" valueType="num">
                                      <p:cBhvr additive="base">
                                        <p:cTn id="27" dur="1000" fill="hold"/>
                                        <p:tgtEl>
                                          <p:spTgt spid="833542">
                                            <p:txEl>
                                              <p:pRg st="1" end="1"/>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8335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833544">
                                            <p:txEl>
                                              <p:pRg st="0" end="0"/>
                                            </p:txEl>
                                          </p:spTgt>
                                        </p:tgtEl>
                                        <p:attrNameLst>
                                          <p:attrName>style.visibility</p:attrName>
                                        </p:attrNameLst>
                                      </p:cBhvr>
                                      <p:to>
                                        <p:strVal val="visible"/>
                                      </p:to>
                                    </p:set>
                                    <p:animEffect transition="in" filter="dissolve">
                                      <p:cBhvr>
                                        <p:cTn id="33" dur="1000"/>
                                        <p:tgtEl>
                                          <p:spTgt spid="833544">
                                            <p:txEl>
                                              <p:pRg st="0" end="0"/>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833544">
                                            <p:txEl>
                                              <p:pRg st="1" end="1"/>
                                            </p:txEl>
                                          </p:spTgt>
                                        </p:tgtEl>
                                        <p:attrNameLst>
                                          <p:attrName>style.visibility</p:attrName>
                                        </p:attrNameLst>
                                      </p:cBhvr>
                                      <p:to>
                                        <p:strVal val="visible"/>
                                      </p:to>
                                    </p:set>
                                    <p:animEffect transition="in" filter="dissolve">
                                      <p:cBhvr>
                                        <p:cTn id="36" dur="1000"/>
                                        <p:tgtEl>
                                          <p:spTgt spid="833544">
                                            <p:txEl>
                                              <p:pRg st="1" end="1"/>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833544">
                                            <p:txEl>
                                              <p:pRg st="2" end="2"/>
                                            </p:txEl>
                                          </p:spTgt>
                                        </p:tgtEl>
                                        <p:attrNameLst>
                                          <p:attrName>style.visibility</p:attrName>
                                        </p:attrNameLst>
                                      </p:cBhvr>
                                      <p:to>
                                        <p:strVal val="visible"/>
                                      </p:to>
                                    </p:set>
                                    <p:animEffect transition="in" filter="dissolve">
                                      <p:cBhvr>
                                        <p:cTn id="39" dur="1000"/>
                                        <p:tgtEl>
                                          <p:spTgt spid="833544">
                                            <p:txEl>
                                              <p:pRg st="2" end="2"/>
                                            </p:txEl>
                                          </p:spTgt>
                                        </p:tgtEl>
                                      </p:cBhvr>
                                    </p:animEffect>
                                  </p:childTnLst>
                                </p:cTn>
                              </p:par>
                            </p:childTnLst>
                          </p:cTn>
                        </p:par>
                        <p:par>
                          <p:cTn id="40" fill="hold">
                            <p:stCondLst>
                              <p:cond delay="1000"/>
                            </p:stCondLst>
                            <p:childTnLst>
                              <p:par>
                                <p:cTn id="41" presetID="35" presetClass="entr" presetSubtype="0" fill="hold" nodeType="afterEffect">
                                  <p:stCondLst>
                                    <p:cond delay="4000"/>
                                  </p:stCondLst>
                                  <p:childTnLst>
                                    <p:set>
                                      <p:cBhvr>
                                        <p:cTn id="42" dur="1" fill="hold">
                                          <p:stCondLst>
                                            <p:cond delay="0"/>
                                          </p:stCondLst>
                                        </p:cTn>
                                        <p:tgtEl>
                                          <p:spTgt spid="833540"/>
                                        </p:tgtEl>
                                        <p:attrNameLst>
                                          <p:attrName>style.visibility</p:attrName>
                                        </p:attrNameLst>
                                      </p:cBhvr>
                                      <p:to>
                                        <p:strVal val="visible"/>
                                      </p:to>
                                    </p:set>
                                    <p:animEffect transition="in" filter="fade">
                                      <p:cBhvr>
                                        <p:cTn id="43" dur="2000"/>
                                        <p:tgtEl>
                                          <p:spTgt spid="833540"/>
                                        </p:tgtEl>
                                      </p:cBhvr>
                                    </p:animEffect>
                                    <p:anim calcmode="lin" valueType="num">
                                      <p:cBhvr>
                                        <p:cTn id="44" dur="2000" fill="hold"/>
                                        <p:tgtEl>
                                          <p:spTgt spid="833540"/>
                                        </p:tgtEl>
                                        <p:attrNameLst>
                                          <p:attrName>style.rotation</p:attrName>
                                        </p:attrNameLst>
                                      </p:cBhvr>
                                      <p:tavLst>
                                        <p:tav tm="0">
                                          <p:val>
                                            <p:fltVal val="720"/>
                                          </p:val>
                                        </p:tav>
                                        <p:tav tm="100000">
                                          <p:val>
                                            <p:fltVal val="0"/>
                                          </p:val>
                                        </p:tav>
                                      </p:tavLst>
                                    </p:anim>
                                    <p:anim calcmode="lin" valueType="num">
                                      <p:cBhvr>
                                        <p:cTn id="45" dur="2000" fill="hold"/>
                                        <p:tgtEl>
                                          <p:spTgt spid="833540"/>
                                        </p:tgtEl>
                                        <p:attrNameLst>
                                          <p:attrName>ppt_h</p:attrName>
                                        </p:attrNameLst>
                                      </p:cBhvr>
                                      <p:tavLst>
                                        <p:tav tm="0">
                                          <p:val>
                                            <p:fltVal val="0"/>
                                          </p:val>
                                        </p:tav>
                                        <p:tav tm="100000">
                                          <p:val>
                                            <p:strVal val="#ppt_h"/>
                                          </p:val>
                                        </p:tav>
                                      </p:tavLst>
                                    </p:anim>
                                    <p:anim calcmode="lin" valueType="num">
                                      <p:cBhvr>
                                        <p:cTn id="46" dur="2000" fill="hold"/>
                                        <p:tgtEl>
                                          <p:spTgt spid="8335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271713" y="28575"/>
            <a:ext cx="4572000" cy="1143000"/>
          </a:xfrm>
        </p:spPr>
        <p:txBody>
          <a:bodyPr/>
          <a:lstStyle/>
          <a:p>
            <a:pPr eaLnBrk="1" hangingPunct="1"/>
            <a:r>
              <a:rPr lang="en-US" sz="3600" b="1" smtClean="0">
                <a:solidFill>
                  <a:srgbClr val="9A2216"/>
                </a:solidFill>
                <a:latin typeface="Arial" charset="0"/>
              </a:rPr>
              <a:t>Experiments</a:t>
            </a:r>
          </a:p>
        </p:txBody>
      </p:sp>
      <p:sp>
        <p:nvSpPr>
          <p:cNvPr id="123907" name="Rectangle 3"/>
          <p:cNvSpPr>
            <a:spLocks noGrp="1" noChangeArrowheads="1"/>
          </p:cNvSpPr>
          <p:nvPr>
            <p:ph type="body" idx="1"/>
          </p:nvPr>
        </p:nvSpPr>
        <p:spPr>
          <a:xfrm>
            <a:off x="533400" y="1295400"/>
            <a:ext cx="8229600" cy="4525963"/>
          </a:xfrm>
        </p:spPr>
        <p:txBody>
          <a:bodyPr/>
          <a:lstStyle/>
          <a:p>
            <a:pPr eaLnBrk="1" hangingPunct="1"/>
            <a:r>
              <a:rPr lang="en-US" sz="2800" b="1" i="1" smtClean="0">
                <a:latin typeface="Arial" charset="0"/>
                <a:sym typeface="Symbol" pitchFamily="18" charset="2"/>
              </a:rPr>
              <a:t>Law </a:t>
            </a:r>
          </a:p>
          <a:p>
            <a:pPr lvl="1" eaLnBrk="1" hangingPunct="1">
              <a:buFontTx/>
              <a:buNone/>
            </a:pPr>
            <a:r>
              <a:rPr lang="en-US" sz="1800" b="1" i="1" smtClean="0">
                <a:latin typeface="Arial" charset="0"/>
                <a:sym typeface="Symbol" pitchFamily="18" charset="2"/>
              </a:rPr>
              <a:t>        </a:t>
            </a:r>
            <a:r>
              <a:rPr lang="en-US" sz="1800" i="1" smtClean="0">
                <a:latin typeface="Arial" charset="0"/>
                <a:sym typeface="Symbol" pitchFamily="18" charset="2"/>
              </a:rPr>
              <a:t> –</a:t>
            </a:r>
            <a:r>
              <a:rPr lang="en-US" sz="2000" smtClean="0">
                <a:latin typeface="Arial" charset="0"/>
                <a:sym typeface="Symbol" pitchFamily="18" charset="2"/>
              </a:rPr>
              <a:t> A verbal or mathematical description of a 				phenomenon that allows for general predictions</a:t>
            </a:r>
          </a:p>
          <a:p>
            <a:pPr lvl="1" eaLnBrk="1" hangingPunct="1">
              <a:buFontTx/>
              <a:buNone/>
            </a:pPr>
            <a:r>
              <a:rPr lang="en-US" sz="2000" smtClean="0">
                <a:latin typeface="Arial" charset="0"/>
                <a:sym typeface="Symbol" pitchFamily="18" charset="2"/>
              </a:rPr>
              <a:t> 		 </a:t>
            </a:r>
            <a:r>
              <a:rPr lang="en-US" sz="1800" i="1" smtClean="0">
                <a:latin typeface="Arial" charset="0"/>
                <a:sym typeface="Symbol" pitchFamily="18" charset="2"/>
              </a:rPr>
              <a:t>–</a:t>
            </a:r>
            <a:r>
              <a:rPr lang="en-US" sz="2000" smtClean="0">
                <a:latin typeface="Arial" charset="0"/>
                <a:sym typeface="Symbol" pitchFamily="18" charset="2"/>
              </a:rPr>
              <a:t> Describes </a:t>
            </a:r>
            <a:r>
              <a:rPr lang="en-US" sz="2000" i="1" smtClean="0">
                <a:latin typeface="Arial" charset="0"/>
                <a:sym typeface="Symbol" pitchFamily="18" charset="2"/>
              </a:rPr>
              <a:t>what </a:t>
            </a:r>
            <a:r>
              <a:rPr lang="en-US" sz="2000" smtClean="0">
                <a:latin typeface="Arial" charset="0"/>
                <a:sym typeface="Symbol" pitchFamily="18" charset="2"/>
              </a:rPr>
              <a:t>happens and not </a:t>
            </a:r>
            <a:r>
              <a:rPr lang="en-US" sz="2000" i="1" smtClean="0">
                <a:latin typeface="Arial" charset="0"/>
                <a:sym typeface="Symbol" pitchFamily="18" charset="2"/>
              </a:rPr>
              <a:t>why</a:t>
            </a:r>
          </a:p>
          <a:p>
            <a:pPr lvl="1" eaLnBrk="1" hangingPunct="1">
              <a:buFontTx/>
              <a:buNone/>
            </a:pPr>
            <a:r>
              <a:rPr lang="en-US" sz="2000" i="1" smtClean="0">
                <a:latin typeface="Arial" charset="0"/>
                <a:sym typeface="Symbol" pitchFamily="18" charset="2"/>
              </a:rPr>
              <a:t> 		 </a:t>
            </a:r>
            <a:r>
              <a:rPr lang="en-US" sz="1800" i="1" smtClean="0">
                <a:latin typeface="Arial" charset="0"/>
                <a:sym typeface="Symbol" pitchFamily="18" charset="2"/>
              </a:rPr>
              <a:t>–</a:t>
            </a:r>
            <a:r>
              <a:rPr lang="en-US" sz="2000" smtClean="0">
                <a:latin typeface="Arial" charset="0"/>
                <a:sym typeface="Symbol" pitchFamily="18" charset="2"/>
              </a:rPr>
              <a:t> Unlikely to change greatly over time unless a major 			experimental error is discovered</a:t>
            </a:r>
          </a:p>
          <a:p>
            <a:pPr eaLnBrk="1" hangingPunct="1">
              <a:buFontTx/>
              <a:buNone/>
            </a:pPr>
            <a:endParaRPr lang="en-US" sz="1000" i="1" smtClean="0">
              <a:latin typeface="Arial" charset="0"/>
              <a:sym typeface="Symbol" pitchFamily="18" charset="2"/>
            </a:endParaRPr>
          </a:p>
          <a:p>
            <a:pPr eaLnBrk="1" hangingPunct="1"/>
            <a:r>
              <a:rPr lang="en-US" sz="2800" b="1" i="1" smtClean="0">
                <a:latin typeface="Arial" charset="0"/>
                <a:sym typeface="Symbol" pitchFamily="18" charset="2"/>
              </a:rPr>
              <a:t>Theory  </a:t>
            </a:r>
          </a:p>
          <a:p>
            <a:pPr lvl="1" eaLnBrk="1" hangingPunct="1">
              <a:buFontTx/>
              <a:buNone/>
            </a:pPr>
            <a:r>
              <a:rPr lang="en-US" sz="1600" b="1" i="1" smtClean="0">
                <a:latin typeface="Arial" charset="0"/>
                <a:sym typeface="Symbol" pitchFamily="18" charset="2"/>
              </a:rPr>
              <a:t>         –</a:t>
            </a:r>
            <a:r>
              <a:rPr lang="en-US" sz="2000" smtClean="0">
                <a:latin typeface="Arial" charset="0"/>
                <a:sym typeface="Symbol" pitchFamily="18" charset="2"/>
              </a:rPr>
              <a:t> Attempts to explain </a:t>
            </a:r>
            <a:r>
              <a:rPr lang="en-US" sz="2000" i="1" smtClean="0">
                <a:latin typeface="Arial" charset="0"/>
                <a:sym typeface="Symbol" pitchFamily="18" charset="2"/>
              </a:rPr>
              <a:t>why </a:t>
            </a:r>
            <a:r>
              <a:rPr lang="en-US" sz="2000" smtClean="0">
                <a:latin typeface="Arial" charset="0"/>
                <a:sym typeface="Symbol" pitchFamily="18" charset="2"/>
              </a:rPr>
              <a:t>nature behaves as it does</a:t>
            </a:r>
          </a:p>
          <a:p>
            <a:pPr lvl="1" eaLnBrk="1" hangingPunct="1">
              <a:buFontTx/>
              <a:buNone/>
            </a:pPr>
            <a:r>
              <a:rPr lang="en-US" sz="2000" i="1" smtClean="0">
                <a:latin typeface="Arial" charset="0"/>
                <a:sym typeface="Symbol" pitchFamily="18" charset="2"/>
              </a:rPr>
              <a:t>      </a:t>
            </a:r>
            <a:r>
              <a:rPr lang="en-US" sz="1800" i="1" smtClean="0">
                <a:latin typeface="Arial" charset="0"/>
                <a:sym typeface="Symbol" pitchFamily="18" charset="2"/>
              </a:rPr>
              <a:t> –</a:t>
            </a:r>
            <a:r>
              <a:rPr lang="en-US" sz="2000" b="1" i="1" smtClean="0">
                <a:latin typeface="Arial" charset="0"/>
                <a:sym typeface="Symbol" pitchFamily="18" charset="2"/>
              </a:rPr>
              <a:t> </a:t>
            </a:r>
            <a:r>
              <a:rPr lang="en-US" sz="2000" smtClean="0">
                <a:latin typeface="Arial" charset="0"/>
                <a:sym typeface="Symbol" pitchFamily="18" charset="2"/>
              </a:rPr>
              <a:t>Is incomplete and imperfect, evolving with time to explain 		new facts as they are discovered</a:t>
            </a:r>
            <a:endParaRPr lang="en-US" sz="2000" i="1" smtClean="0">
              <a:latin typeface="Arial" charset="0"/>
              <a:sym typeface="Symbol" pitchFamily="18" charset="2"/>
            </a:endParaRPr>
          </a:p>
          <a:p>
            <a:pPr eaLnBrk="1" hangingPunct="1">
              <a:buFontTx/>
              <a:buNone/>
            </a:pPr>
            <a:r>
              <a:rPr lang="en-US" sz="2400" smtClean="0">
                <a:latin typeface="Arial" charset="0"/>
              </a:rPr>
              <a:t>  </a:t>
            </a:r>
          </a:p>
        </p:txBody>
      </p:sp>
      <p:sp>
        <p:nvSpPr>
          <p:cNvPr id="123908" name="Rectangle 4"/>
          <p:cNvSpPr>
            <a:spLocks noChangeArrowheads="1"/>
          </p:cNvSpPr>
          <p:nvPr/>
        </p:nvSpPr>
        <p:spPr bwMode="auto">
          <a:xfrm>
            <a:off x="76200" y="6567488"/>
            <a:ext cx="3186113" cy="214312"/>
          </a:xfrm>
          <a:prstGeom prst="rect">
            <a:avLst/>
          </a:prstGeom>
          <a:noFill/>
          <a:ln w="9525">
            <a:noFill/>
            <a:miter lim="800000"/>
            <a:headEnd/>
            <a:tailEnd/>
          </a:ln>
        </p:spPr>
        <p:txBody>
          <a:bodyPr wrap="none">
            <a:spAutoFit/>
          </a:bodyPr>
          <a:lstStyle/>
          <a:p>
            <a:r>
              <a:rPr lang="en-US" sz="800"/>
              <a:t>Copyright 2007 Pearson Benjamin Cummings.  All rights reserved.</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Line 20"/>
          <p:cNvSpPr>
            <a:spLocks noChangeShapeType="1"/>
          </p:cNvSpPr>
          <p:nvPr/>
        </p:nvSpPr>
        <p:spPr bwMode="auto">
          <a:xfrm flipV="1">
            <a:off x="4572000" y="4572000"/>
            <a:ext cx="0" cy="914400"/>
          </a:xfrm>
          <a:prstGeom prst="line">
            <a:avLst/>
          </a:prstGeom>
          <a:noFill/>
          <a:ln w="9525">
            <a:solidFill>
              <a:schemeClr val="tx1"/>
            </a:solidFill>
            <a:miter lim="800000"/>
            <a:headEnd/>
            <a:tailEnd type="triangle" w="med" len="med"/>
          </a:ln>
        </p:spPr>
        <p:txBody>
          <a:bodyPr wrap="none"/>
          <a:lstStyle/>
          <a:p>
            <a:endParaRPr lang="en-US"/>
          </a:p>
        </p:txBody>
      </p:sp>
      <p:sp>
        <p:nvSpPr>
          <p:cNvPr id="124931" name="Rectangle 4"/>
          <p:cNvSpPr>
            <a:spLocks noGrp="1" noChangeArrowheads="1"/>
          </p:cNvSpPr>
          <p:nvPr>
            <p:ph type="title"/>
          </p:nvPr>
        </p:nvSpPr>
        <p:spPr/>
        <p:txBody>
          <a:bodyPr/>
          <a:lstStyle/>
          <a:p>
            <a:pPr eaLnBrk="1" hangingPunct="1"/>
            <a:r>
              <a:rPr lang="en-US" smtClean="0">
                <a:latin typeface="Arial" charset="0"/>
              </a:rPr>
              <a:t>Theory vs. Natural Law</a:t>
            </a:r>
          </a:p>
        </p:txBody>
      </p:sp>
      <p:sp>
        <p:nvSpPr>
          <p:cNvPr id="124932" name="Rectangle 6"/>
          <p:cNvSpPr>
            <a:spLocks noChangeArrowheads="1"/>
          </p:cNvSpPr>
          <p:nvPr/>
        </p:nvSpPr>
        <p:spPr bwMode="auto">
          <a:xfrm>
            <a:off x="457200" y="2133600"/>
            <a:ext cx="1981200" cy="762000"/>
          </a:xfrm>
          <a:prstGeom prst="rect">
            <a:avLst/>
          </a:prstGeom>
          <a:gradFill rotWithShape="1">
            <a:gsLst>
              <a:gs pos="0">
                <a:srgbClr val="0066FF"/>
              </a:gs>
              <a:gs pos="100000">
                <a:srgbClr val="D1E4FF"/>
              </a:gs>
            </a:gsLst>
            <a:lin ang="27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0066FF"/>
            </a:extrusionClr>
          </a:sp3d>
        </p:spPr>
        <p:txBody>
          <a:bodyPr wrap="none" anchor="ctr">
            <a:flatTx/>
          </a:bodyPr>
          <a:lstStyle/>
          <a:p>
            <a:pPr algn="ctr"/>
            <a:r>
              <a:rPr lang="en-US" sz="1800"/>
              <a:t>Scientific theory</a:t>
            </a:r>
          </a:p>
        </p:txBody>
      </p:sp>
      <p:sp>
        <p:nvSpPr>
          <p:cNvPr id="124933" name="Rectangle 7"/>
          <p:cNvSpPr>
            <a:spLocks noChangeArrowheads="1"/>
          </p:cNvSpPr>
          <p:nvPr/>
        </p:nvSpPr>
        <p:spPr bwMode="auto">
          <a:xfrm>
            <a:off x="6781800" y="2133600"/>
            <a:ext cx="1981200" cy="762000"/>
          </a:xfrm>
          <a:prstGeom prst="rect">
            <a:avLst/>
          </a:prstGeom>
          <a:gradFill rotWithShape="1">
            <a:gsLst>
              <a:gs pos="0">
                <a:srgbClr val="0066FF"/>
              </a:gs>
              <a:gs pos="100000">
                <a:srgbClr val="D1E4FF"/>
              </a:gs>
            </a:gsLst>
            <a:lin ang="27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0066FF"/>
            </a:extrusionClr>
          </a:sp3d>
        </p:spPr>
        <p:txBody>
          <a:bodyPr wrap="none" anchor="ctr">
            <a:flatTx/>
          </a:bodyPr>
          <a:lstStyle/>
          <a:p>
            <a:pPr algn="ctr"/>
            <a:r>
              <a:rPr lang="en-US" sz="1800"/>
              <a:t>Natural law</a:t>
            </a:r>
          </a:p>
        </p:txBody>
      </p:sp>
      <p:sp>
        <p:nvSpPr>
          <p:cNvPr id="124934" name="Rectangle 9"/>
          <p:cNvSpPr>
            <a:spLocks noChangeArrowheads="1"/>
          </p:cNvSpPr>
          <p:nvPr/>
        </p:nvSpPr>
        <p:spPr bwMode="auto">
          <a:xfrm>
            <a:off x="3505200" y="5638800"/>
            <a:ext cx="1981200" cy="762000"/>
          </a:xfrm>
          <a:prstGeom prst="rect">
            <a:avLst/>
          </a:prstGeom>
          <a:gradFill rotWithShape="1">
            <a:gsLst>
              <a:gs pos="0">
                <a:srgbClr val="339966"/>
              </a:gs>
              <a:gs pos="100000">
                <a:srgbClr val="D9F3E6"/>
              </a:gs>
            </a:gsLst>
            <a:lin ang="27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339966"/>
            </a:extrusionClr>
          </a:sp3d>
        </p:spPr>
        <p:txBody>
          <a:bodyPr wrap="none" anchor="ctr">
            <a:flatTx/>
          </a:bodyPr>
          <a:lstStyle/>
          <a:p>
            <a:pPr algn="ctr"/>
            <a:r>
              <a:rPr lang="en-US" sz="1800"/>
              <a:t>Experiment</a:t>
            </a:r>
          </a:p>
        </p:txBody>
      </p:sp>
      <p:grpSp>
        <p:nvGrpSpPr>
          <p:cNvPr id="124935" name="Group 14"/>
          <p:cNvGrpSpPr>
            <a:grpSpLocks/>
          </p:cNvGrpSpPr>
          <p:nvPr/>
        </p:nvGrpSpPr>
        <p:grpSpPr bwMode="auto">
          <a:xfrm>
            <a:off x="5486400" y="3048000"/>
            <a:ext cx="2209800" cy="990600"/>
            <a:chOff x="3600" y="1920"/>
            <a:chExt cx="1248" cy="624"/>
          </a:xfrm>
        </p:grpSpPr>
        <p:sp>
          <p:nvSpPr>
            <p:cNvPr id="124943" name="Line 12"/>
            <p:cNvSpPr>
              <a:spLocks noChangeShapeType="1"/>
            </p:cNvSpPr>
            <p:nvPr/>
          </p:nvSpPr>
          <p:spPr bwMode="auto">
            <a:xfrm>
              <a:off x="3600" y="2544"/>
              <a:ext cx="1248" cy="0"/>
            </a:xfrm>
            <a:prstGeom prst="line">
              <a:avLst/>
            </a:prstGeom>
            <a:noFill/>
            <a:ln w="9525">
              <a:solidFill>
                <a:schemeClr val="tx1"/>
              </a:solidFill>
              <a:miter lim="800000"/>
              <a:headEnd/>
              <a:tailEnd/>
            </a:ln>
          </p:spPr>
          <p:txBody>
            <a:bodyPr wrap="none"/>
            <a:lstStyle/>
            <a:p>
              <a:endParaRPr lang="en-US"/>
            </a:p>
          </p:txBody>
        </p:sp>
        <p:sp>
          <p:nvSpPr>
            <p:cNvPr id="124944" name="Line 13"/>
            <p:cNvSpPr>
              <a:spLocks noChangeShapeType="1"/>
            </p:cNvSpPr>
            <p:nvPr/>
          </p:nvSpPr>
          <p:spPr bwMode="auto">
            <a:xfrm flipV="1">
              <a:off x="4848" y="1920"/>
              <a:ext cx="0" cy="62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24936" name="Group 15"/>
          <p:cNvGrpSpPr>
            <a:grpSpLocks/>
          </p:cNvGrpSpPr>
          <p:nvPr/>
        </p:nvGrpSpPr>
        <p:grpSpPr bwMode="auto">
          <a:xfrm flipH="1">
            <a:off x="1371600" y="3048000"/>
            <a:ext cx="2209800" cy="990600"/>
            <a:chOff x="3600" y="1920"/>
            <a:chExt cx="1248" cy="624"/>
          </a:xfrm>
        </p:grpSpPr>
        <p:sp>
          <p:nvSpPr>
            <p:cNvPr id="124941" name="Line 16"/>
            <p:cNvSpPr>
              <a:spLocks noChangeShapeType="1"/>
            </p:cNvSpPr>
            <p:nvPr/>
          </p:nvSpPr>
          <p:spPr bwMode="auto">
            <a:xfrm>
              <a:off x="3600" y="2544"/>
              <a:ext cx="1248" cy="0"/>
            </a:xfrm>
            <a:prstGeom prst="line">
              <a:avLst/>
            </a:prstGeom>
            <a:noFill/>
            <a:ln w="9525">
              <a:solidFill>
                <a:schemeClr val="tx1"/>
              </a:solidFill>
              <a:miter lim="800000"/>
              <a:headEnd/>
              <a:tailEnd/>
            </a:ln>
          </p:spPr>
          <p:txBody>
            <a:bodyPr wrap="none"/>
            <a:lstStyle/>
            <a:p>
              <a:endParaRPr lang="en-US"/>
            </a:p>
          </p:txBody>
        </p:sp>
        <p:sp>
          <p:nvSpPr>
            <p:cNvPr id="124942" name="Line 17"/>
            <p:cNvSpPr>
              <a:spLocks noChangeShapeType="1"/>
            </p:cNvSpPr>
            <p:nvPr/>
          </p:nvSpPr>
          <p:spPr bwMode="auto">
            <a:xfrm flipV="1">
              <a:off x="4848" y="1920"/>
              <a:ext cx="0" cy="624"/>
            </a:xfrm>
            <a:prstGeom prst="line">
              <a:avLst/>
            </a:prstGeom>
            <a:noFill/>
            <a:ln w="9525">
              <a:solidFill>
                <a:schemeClr val="tx1"/>
              </a:solidFill>
              <a:miter lim="800000"/>
              <a:headEnd/>
              <a:tailEnd type="triangle" w="med" len="med"/>
            </a:ln>
          </p:spPr>
          <p:txBody>
            <a:bodyPr wrap="none"/>
            <a:lstStyle/>
            <a:p>
              <a:endParaRPr lang="en-US"/>
            </a:p>
          </p:txBody>
        </p:sp>
      </p:grpSp>
      <p:sp>
        <p:nvSpPr>
          <p:cNvPr id="124937" name="Rectangle 8"/>
          <p:cNvSpPr>
            <a:spLocks noChangeArrowheads="1"/>
          </p:cNvSpPr>
          <p:nvPr/>
        </p:nvSpPr>
        <p:spPr bwMode="auto">
          <a:xfrm>
            <a:off x="3505200" y="3733800"/>
            <a:ext cx="1981200" cy="762000"/>
          </a:xfrm>
          <a:prstGeom prst="rect">
            <a:avLst/>
          </a:prstGeom>
          <a:gradFill rotWithShape="1">
            <a:gsLst>
              <a:gs pos="0">
                <a:srgbClr val="FFFF00"/>
              </a:gs>
              <a:gs pos="100000">
                <a:srgbClr val="FFFF97"/>
              </a:gs>
            </a:gsLst>
            <a:lin ang="27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FF00"/>
            </a:extrusionClr>
          </a:sp3d>
        </p:spPr>
        <p:txBody>
          <a:bodyPr wrap="none" anchor="ctr">
            <a:flatTx/>
          </a:bodyPr>
          <a:lstStyle/>
          <a:p>
            <a:pPr algn="ctr"/>
            <a:r>
              <a:rPr lang="en-US" sz="1800"/>
              <a:t>Hypothesis</a:t>
            </a:r>
          </a:p>
        </p:txBody>
      </p:sp>
      <p:sp>
        <p:nvSpPr>
          <p:cNvPr id="124938" name="Text Box 18"/>
          <p:cNvSpPr txBox="1">
            <a:spLocks noChangeArrowheads="1"/>
          </p:cNvSpPr>
          <p:nvPr/>
        </p:nvSpPr>
        <p:spPr bwMode="auto">
          <a:xfrm>
            <a:off x="3270250" y="3236913"/>
            <a:ext cx="2520950" cy="366712"/>
          </a:xfrm>
          <a:prstGeom prst="rect">
            <a:avLst/>
          </a:prstGeom>
          <a:noFill/>
          <a:ln w="9525">
            <a:noFill/>
            <a:miter lim="800000"/>
            <a:headEnd/>
            <a:tailEnd/>
          </a:ln>
        </p:spPr>
        <p:txBody>
          <a:bodyPr wrap="none">
            <a:spAutoFit/>
          </a:bodyPr>
          <a:lstStyle/>
          <a:p>
            <a:r>
              <a:rPr lang="en-US" sz="1800"/>
              <a:t>analyze additional data</a:t>
            </a:r>
          </a:p>
        </p:txBody>
      </p:sp>
      <p:sp>
        <p:nvSpPr>
          <p:cNvPr id="124939" name="Text Box 19"/>
          <p:cNvSpPr txBox="1">
            <a:spLocks noChangeArrowheads="1"/>
          </p:cNvSpPr>
          <p:nvPr/>
        </p:nvSpPr>
        <p:spPr bwMode="auto">
          <a:xfrm>
            <a:off x="3092450" y="5029200"/>
            <a:ext cx="2914650" cy="366713"/>
          </a:xfrm>
          <a:prstGeom prst="rect">
            <a:avLst/>
          </a:prstGeom>
          <a:solidFill>
            <a:schemeClr val="bg1"/>
          </a:solidFill>
          <a:ln w="9525">
            <a:noFill/>
            <a:miter lim="800000"/>
            <a:headEnd/>
            <a:tailEnd/>
          </a:ln>
        </p:spPr>
        <p:txBody>
          <a:bodyPr wrap="none">
            <a:spAutoFit/>
          </a:bodyPr>
          <a:lstStyle/>
          <a:p>
            <a:r>
              <a:rPr lang="en-US" sz="1800"/>
              <a:t>analyze initial observations</a:t>
            </a:r>
          </a:p>
        </p:txBody>
      </p:sp>
      <p:sp>
        <p:nvSpPr>
          <p:cNvPr id="124940" name="AutoShape 2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64" name="Freeform 28"/>
          <p:cNvSpPr>
            <a:spLocks/>
          </p:cNvSpPr>
          <p:nvPr/>
        </p:nvSpPr>
        <p:spPr bwMode="auto">
          <a:xfrm>
            <a:off x="1117600" y="2971800"/>
            <a:ext cx="2006600" cy="2590800"/>
          </a:xfrm>
          <a:custGeom>
            <a:avLst/>
            <a:gdLst>
              <a:gd name="T0" fmla="*/ 880 w 1264"/>
              <a:gd name="T1" fmla="*/ 1632 h 1632"/>
              <a:gd name="T2" fmla="*/ 64 w 1264"/>
              <a:gd name="T3" fmla="*/ 720 h 1632"/>
              <a:gd name="T4" fmla="*/ 1264 w 1264"/>
              <a:gd name="T5" fmla="*/ 0 h 1632"/>
              <a:gd name="T6" fmla="*/ 0 60000 65536"/>
              <a:gd name="T7" fmla="*/ 0 60000 65536"/>
              <a:gd name="T8" fmla="*/ 0 60000 65536"/>
              <a:gd name="T9" fmla="*/ 0 w 1264"/>
              <a:gd name="T10" fmla="*/ 0 h 1632"/>
              <a:gd name="T11" fmla="*/ 1264 w 1264"/>
              <a:gd name="T12" fmla="*/ 1632 h 1632"/>
            </a:gdLst>
            <a:ahLst/>
            <a:cxnLst>
              <a:cxn ang="T6">
                <a:pos x="T0" y="T1"/>
              </a:cxn>
              <a:cxn ang="T7">
                <a:pos x="T2" y="T3"/>
              </a:cxn>
              <a:cxn ang="T8">
                <a:pos x="T4" y="T5"/>
              </a:cxn>
            </a:cxnLst>
            <a:rect l="T9" t="T10" r="T11" b="T12"/>
            <a:pathLst>
              <a:path w="1264" h="1632">
                <a:moveTo>
                  <a:pt x="880" y="1632"/>
                </a:moveTo>
                <a:cubicBezTo>
                  <a:pt x="440" y="1312"/>
                  <a:pt x="0" y="992"/>
                  <a:pt x="64" y="720"/>
                </a:cubicBezTo>
                <a:cubicBezTo>
                  <a:pt x="128" y="448"/>
                  <a:pt x="696" y="224"/>
                  <a:pt x="1264" y="0"/>
                </a:cubicBezTo>
              </a:path>
            </a:pathLst>
          </a:custGeom>
          <a:noFill/>
          <a:ln w="66675">
            <a:solidFill>
              <a:srgbClr val="FF0000"/>
            </a:solidFill>
            <a:miter lim="800000"/>
            <a:headEnd/>
            <a:tailEnd type="stealth" w="med" len="med"/>
          </a:ln>
        </p:spPr>
        <p:txBody>
          <a:bodyPr wrap="none"/>
          <a:lstStyle/>
          <a:p>
            <a:endParaRPr lang="en-US"/>
          </a:p>
        </p:txBody>
      </p:sp>
      <p:sp>
        <p:nvSpPr>
          <p:cNvPr id="884762" name="Freeform 26"/>
          <p:cNvSpPr>
            <a:spLocks/>
          </p:cNvSpPr>
          <p:nvPr/>
        </p:nvSpPr>
        <p:spPr bwMode="auto">
          <a:xfrm>
            <a:off x="5651500" y="2133600"/>
            <a:ext cx="2501900" cy="3048000"/>
          </a:xfrm>
          <a:custGeom>
            <a:avLst/>
            <a:gdLst>
              <a:gd name="T0" fmla="*/ 816 w 1576"/>
              <a:gd name="T1" fmla="*/ 1920 h 1920"/>
              <a:gd name="T2" fmla="*/ 1440 w 1576"/>
              <a:gd name="T3" fmla="*/ 1008 h 1920"/>
              <a:gd name="T4" fmla="*/ 0 w 1576"/>
              <a:gd name="T5" fmla="*/ 0 h 1920"/>
              <a:gd name="T6" fmla="*/ 0 60000 65536"/>
              <a:gd name="T7" fmla="*/ 0 60000 65536"/>
              <a:gd name="T8" fmla="*/ 0 60000 65536"/>
              <a:gd name="T9" fmla="*/ 0 w 1576"/>
              <a:gd name="T10" fmla="*/ 0 h 1920"/>
              <a:gd name="T11" fmla="*/ 1576 w 1576"/>
              <a:gd name="T12" fmla="*/ 1920 h 1920"/>
            </a:gdLst>
            <a:ahLst/>
            <a:cxnLst>
              <a:cxn ang="T6">
                <a:pos x="T0" y="T1"/>
              </a:cxn>
              <a:cxn ang="T7">
                <a:pos x="T2" y="T3"/>
              </a:cxn>
              <a:cxn ang="T8">
                <a:pos x="T4" y="T5"/>
              </a:cxn>
            </a:cxnLst>
            <a:rect l="T9" t="T10" r="T11" b="T12"/>
            <a:pathLst>
              <a:path w="1576" h="1920">
                <a:moveTo>
                  <a:pt x="816" y="1920"/>
                </a:moveTo>
                <a:cubicBezTo>
                  <a:pt x="1196" y="1624"/>
                  <a:pt x="1576" y="1328"/>
                  <a:pt x="1440" y="1008"/>
                </a:cubicBezTo>
                <a:cubicBezTo>
                  <a:pt x="1304" y="688"/>
                  <a:pt x="652" y="344"/>
                  <a:pt x="0" y="0"/>
                </a:cubicBezTo>
              </a:path>
            </a:pathLst>
          </a:custGeom>
          <a:noFill/>
          <a:ln w="66675">
            <a:solidFill>
              <a:srgbClr val="FF0000"/>
            </a:solidFill>
            <a:miter lim="800000"/>
            <a:headEnd/>
            <a:tailEnd type="stealth" w="med" len="med"/>
          </a:ln>
        </p:spPr>
        <p:txBody>
          <a:bodyPr wrap="none"/>
          <a:lstStyle/>
          <a:p>
            <a:endParaRPr lang="en-US"/>
          </a:p>
        </p:txBody>
      </p:sp>
      <p:sp>
        <p:nvSpPr>
          <p:cNvPr id="884740" name="Rectangle 4"/>
          <p:cNvSpPr>
            <a:spLocks noChangeArrowheads="1"/>
          </p:cNvSpPr>
          <p:nvPr/>
        </p:nvSpPr>
        <p:spPr bwMode="auto">
          <a:xfrm>
            <a:off x="3200400" y="457200"/>
            <a:ext cx="2362200" cy="4572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Make observation</a:t>
            </a:r>
          </a:p>
        </p:txBody>
      </p:sp>
      <p:sp>
        <p:nvSpPr>
          <p:cNvPr id="884742" name="Rectangle 6"/>
          <p:cNvSpPr>
            <a:spLocks noChangeArrowheads="1"/>
          </p:cNvSpPr>
          <p:nvPr/>
        </p:nvSpPr>
        <p:spPr bwMode="auto">
          <a:xfrm>
            <a:off x="3200400" y="1143000"/>
            <a:ext cx="2362200" cy="4572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Ask question</a:t>
            </a:r>
          </a:p>
        </p:txBody>
      </p:sp>
      <p:sp>
        <p:nvSpPr>
          <p:cNvPr id="884743" name="Rectangle 7"/>
          <p:cNvSpPr>
            <a:spLocks noChangeArrowheads="1"/>
          </p:cNvSpPr>
          <p:nvPr/>
        </p:nvSpPr>
        <p:spPr bwMode="auto">
          <a:xfrm>
            <a:off x="3200400" y="1828800"/>
            <a:ext cx="2362200" cy="6096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Develop</a:t>
            </a:r>
          </a:p>
          <a:p>
            <a:pPr algn="ctr">
              <a:defRPr/>
            </a:pPr>
            <a:r>
              <a:rPr lang="en-US" sz="1600"/>
              <a:t>hypothesis</a:t>
            </a:r>
          </a:p>
        </p:txBody>
      </p:sp>
      <p:sp>
        <p:nvSpPr>
          <p:cNvPr id="884744" name="Rectangle 8"/>
          <p:cNvSpPr>
            <a:spLocks noChangeArrowheads="1"/>
          </p:cNvSpPr>
          <p:nvPr/>
        </p:nvSpPr>
        <p:spPr bwMode="auto">
          <a:xfrm>
            <a:off x="3200400" y="2667000"/>
            <a:ext cx="2362200" cy="8382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Test hypothesis </a:t>
            </a:r>
          </a:p>
          <a:p>
            <a:pPr algn="ctr">
              <a:defRPr/>
            </a:pPr>
            <a:r>
              <a:rPr lang="en-US" sz="1600"/>
              <a:t>with an</a:t>
            </a:r>
          </a:p>
          <a:p>
            <a:pPr algn="ctr">
              <a:defRPr/>
            </a:pPr>
            <a:r>
              <a:rPr lang="en-US" sz="1600"/>
              <a:t>experiment</a:t>
            </a:r>
          </a:p>
        </p:txBody>
      </p:sp>
      <p:sp>
        <p:nvSpPr>
          <p:cNvPr id="884746" name="Rectangle 10"/>
          <p:cNvSpPr>
            <a:spLocks noChangeArrowheads="1"/>
          </p:cNvSpPr>
          <p:nvPr/>
        </p:nvSpPr>
        <p:spPr bwMode="auto">
          <a:xfrm>
            <a:off x="3276600" y="4191000"/>
            <a:ext cx="2362200" cy="8382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Analyze data</a:t>
            </a:r>
          </a:p>
          <a:p>
            <a:pPr algn="ctr">
              <a:defRPr/>
            </a:pPr>
            <a:r>
              <a:rPr lang="en-US" sz="1600"/>
              <a:t>and draw</a:t>
            </a:r>
          </a:p>
          <a:p>
            <a:pPr algn="ctr">
              <a:defRPr/>
            </a:pPr>
            <a:r>
              <a:rPr lang="en-US" sz="1600"/>
              <a:t>conclusions</a:t>
            </a:r>
          </a:p>
        </p:txBody>
      </p:sp>
      <p:sp>
        <p:nvSpPr>
          <p:cNvPr id="884747" name="Rectangle 11"/>
          <p:cNvSpPr>
            <a:spLocks noChangeArrowheads="1"/>
          </p:cNvSpPr>
          <p:nvPr/>
        </p:nvSpPr>
        <p:spPr bwMode="auto">
          <a:xfrm>
            <a:off x="1981200" y="5181600"/>
            <a:ext cx="1676400" cy="8382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Hypothesis </a:t>
            </a:r>
          </a:p>
          <a:p>
            <a:pPr algn="ctr">
              <a:defRPr/>
            </a:pPr>
            <a:r>
              <a:rPr lang="en-US" sz="1600"/>
              <a:t>IS</a:t>
            </a:r>
          </a:p>
          <a:p>
            <a:pPr algn="ctr">
              <a:defRPr/>
            </a:pPr>
            <a:r>
              <a:rPr lang="en-US" sz="1600"/>
              <a:t>supported</a:t>
            </a:r>
          </a:p>
        </p:txBody>
      </p:sp>
      <p:sp>
        <p:nvSpPr>
          <p:cNvPr id="884748" name="Rectangle 12"/>
          <p:cNvSpPr>
            <a:spLocks noChangeArrowheads="1"/>
          </p:cNvSpPr>
          <p:nvPr/>
        </p:nvSpPr>
        <p:spPr bwMode="auto">
          <a:xfrm>
            <a:off x="5410200" y="5181600"/>
            <a:ext cx="1676400" cy="8382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Hypothesis </a:t>
            </a:r>
          </a:p>
          <a:p>
            <a:pPr algn="ctr">
              <a:defRPr/>
            </a:pPr>
            <a:r>
              <a:rPr lang="en-US" sz="1600"/>
              <a:t>is NOT</a:t>
            </a:r>
          </a:p>
          <a:p>
            <a:pPr algn="ctr">
              <a:defRPr/>
            </a:pPr>
            <a:r>
              <a:rPr lang="en-US" sz="1600"/>
              <a:t>supported</a:t>
            </a:r>
          </a:p>
        </p:txBody>
      </p:sp>
      <p:sp>
        <p:nvSpPr>
          <p:cNvPr id="884749" name="Rectangle 13"/>
          <p:cNvSpPr>
            <a:spLocks noChangeArrowheads="1"/>
          </p:cNvSpPr>
          <p:nvPr/>
        </p:nvSpPr>
        <p:spPr bwMode="auto">
          <a:xfrm>
            <a:off x="3276600" y="6172200"/>
            <a:ext cx="2362200" cy="609600"/>
          </a:xfrm>
          <a:prstGeom prst="rect">
            <a:avLst/>
          </a:prstGeom>
          <a:gradFill rotWithShape="1">
            <a:gsLst>
              <a:gs pos="0">
                <a:srgbClr val="4F79FF"/>
              </a:gs>
              <a:gs pos="100000">
                <a:schemeClr val="bg1"/>
              </a:gs>
            </a:gsLst>
            <a:lin ang="5400000" scaled="1"/>
          </a:gradFill>
          <a:ln w="38100" cmpd="dbl">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Develop</a:t>
            </a:r>
          </a:p>
          <a:p>
            <a:pPr algn="ctr">
              <a:defRPr/>
            </a:pPr>
            <a:r>
              <a:rPr lang="en-US" sz="1600"/>
              <a:t>theory</a:t>
            </a:r>
          </a:p>
        </p:txBody>
      </p:sp>
      <p:sp>
        <p:nvSpPr>
          <p:cNvPr id="884750" name="Oval 14"/>
          <p:cNvSpPr>
            <a:spLocks noChangeArrowheads="1"/>
          </p:cNvSpPr>
          <p:nvPr/>
        </p:nvSpPr>
        <p:spPr bwMode="auto">
          <a:xfrm>
            <a:off x="914400" y="2819400"/>
            <a:ext cx="1676400" cy="1676400"/>
          </a:xfrm>
          <a:prstGeom prst="ellipse">
            <a:avLst/>
          </a:prstGeom>
          <a:gradFill rotWithShape="1">
            <a:gsLst>
              <a:gs pos="0">
                <a:srgbClr val="4F79FF"/>
              </a:gs>
              <a:gs pos="100000">
                <a:schemeClr val="bg1"/>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Test hypothesis </a:t>
            </a:r>
          </a:p>
          <a:p>
            <a:pPr algn="ctr">
              <a:defRPr/>
            </a:pPr>
            <a:r>
              <a:rPr lang="en-US" sz="1600"/>
              <a:t>with further</a:t>
            </a:r>
          </a:p>
          <a:p>
            <a:pPr algn="ctr">
              <a:defRPr/>
            </a:pPr>
            <a:r>
              <a:rPr lang="en-US" sz="1600"/>
              <a:t>experiments</a:t>
            </a:r>
          </a:p>
        </p:txBody>
      </p:sp>
      <p:sp>
        <p:nvSpPr>
          <p:cNvPr id="884751" name="Oval 15"/>
          <p:cNvSpPr>
            <a:spLocks noChangeArrowheads="1"/>
          </p:cNvSpPr>
          <p:nvPr/>
        </p:nvSpPr>
        <p:spPr bwMode="auto">
          <a:xfrm>
            <a:off x="6781800" y="2819400"/>
            <a:ext cx="1752600" cy="1752600"/>
          </a:xfrm>
          <a:prstGeom prst="ellipse">
            <a:avLst/>
          </a:prstGeom>
          <a:gradFill rotWithShape="1">
            <a:gsLst>
              <a:gs pos="0">
                <a:srgbClr val="4F79FF"/>
              </a:gs>
              <a:gs pos="100000">
                <a:schemeClr val="bg1"/>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lgn="ctr">
              <a:defRPr/>
            </a:pPr>
            <a:r>
              <a:rPr lang="en-US" sz="1600"/>
              <a:t>Revise</a:t>
            </a:r>
          </a:p>
          <a:p>
            <a:pPr algn="ctr">
              <a:defRPr/>
            </a:pPr>
            <a:r>
              <a:rPr lang="en-US" sz="1600"/>
              <a:t>hypothesis</a:t>
            </a:r>
          </a:p>
        </p:txBody>
      </p:sp>
      <p:sp>
        <p:nvSpPr>
          <p:cNvPr id="884753" name="AutoShape 17"/>
          <p:cNvSpPr>
            <a:spLocks noChangeArrowheads="1"/>
          </p:cNvSpPr>
          <p:nvPr/>
        </p:nvSpPr>
        <p:spPr bwMode="auto">
          <a:xfrm>
            <a:off x="4267200" y="838200"/>
            <a:ext cx="228600" cy="304800"/>
          </a:xfrm>
          <a:prstGeom prst="downArrow">
            <a:avLst>
              <a:gd name="adj1" fmla="val 50000"/>
              <a:gd name="adj2" fmla="val 33333"/>
            </a:avLst>
          </a:prstGeom>
          <a:gradFill rotWithShape="1">
            <a:gsLst>
              <a:gs pos="0">
                <a:schemeClr val="bg1"/>
              </a:gs>
              <a:gs pos="100000">
                <a:srgbClr val="FF0000"/>
              </a:gs>
            </a:gsLst>
            <a:lin ang="5400000" scaled="1"/>
          </a:gradFill>
          <a:ln w="9525">
            <a:noFill/>
            <a:miter lim="800000"/>
            <a:headEnd/>
            <a:tailEnd/>
          </a:ln>
        </p:spPr>
        <p:txBody>
          <a:bodyPr wrap="none" anchor="ctr"/>
          <a:lstStyle/>
          <a:p>
            <a:endParaRPr lang="en-US"/>
          </a:p>
        </p:txBody>
      </p:sp>
      <p:sp>
        <p:nvSpPr>
          <p:cNvPr id="884754" name="AutoShape 18"/>
          <p:cNvSpPr>
            <a:spLocks noChangeArrowheads="1"/>
          </p:cNvSpPr>
          <p:nvPr/>
        </p:nvSpPr>
        <p:spPr bwMode="auto">
          <a:xfrm>
            <a:off x="4267200" y="1524000"/>
            <a:ext cx="228600" cy="304800"/>
          </a:xfrm>
          <a:prstGeom prst="downArrow">
            <a:avLst>
              <a:gd name="adj1" fmla="val 50000"/>
              <a:gd name="adj2" fmla="val 33333"/>
            </a:avLst>
          </a:prstGeom>
          <a:gradFill rotWithShape="1">
            <a:gsLst>
              <a:gs pos="0">
                <a:schemeClr val="bg1"/>
              </a:gs>
              <a:gs pos="100000">
                <a:srgbClr val="FF0000"/>
              </a:gs>
            </a:gsLst>
            <a:lin ang="5400000" scaled="1"/>
          </a:gradFill>
          <a:ln w="9525">
            <a:noFill/>
            <a:miter lim="800000"/>
            <a:headEnd/>
            <a:tailEnd/>
          </a:ln>
        </p:spPr>
        <p:txBody>
          <a:bodyPr wrap="none" anchor="ctr"/>
          <a:lstStyle/>
          <a:p>
            <a:endParaRPr lang="en-US"/>
          </a:p>
        </p:txBody>
      </p:sp>
      <p:sp>
        <p:nvSpPr>
          <p:cNvPr id="884755" name="AutoShape 19"/>
          <p:cNvSpPr>
            <a:spLocks noChangeArrowheads="1"/>
          </p:cNvSpPr>
          <p:nvPr/>
        </p:nvSpPr>
        <p:spPr bwMode="auto">
          <a:xfrm>
            <a:off x="4267200" y="2362200"/>
            <a:ext cx="228600" cy="304800"/>
          </a:xfrm>
          <a:prstGeom prst="downArrow">
            <a:avLst>
              <a:gd name="adj1" fmla="val 50000"/>
              <a:gd name="adj2" fmla="val 33333"/>
            </a:avLst>
          </a:prstGeom>
          <a:gradFill rotWithShape="1">
            <a:gsLst>
              <a:gs pos="0">
                <a:schemeClr val="bg1"/>
              </a:gs>
              <a:gs pos="100000">
                <a:srgbClr val="FF0000"/>
              </a:gs>
            </a:gsLst>
            <a:lin ang="5400000" scaled="1"/>
          </a:gradFill>
          <a:ln w="9525">
            <a:noFill/>
            <a:miter lim="800000"/>
            <a:headEnd/>
            <a:tailEnd/>
          </a:ln>
        </p:spPr>
        <p:txBody>
          <a:bodyPr wrap="none" anchor="ctr"/>
          <a:lstStyle/>
          <a:p>
            <a:endParaRPr lang="en-US"/>
          </a:p>
        </p:txBody>
      </p:sp>
      <p:sp>
        <p:nvSpPr>
          <p:cNvPr id="884756" name="AutoShape 20"/>
          <p:cNvSpPr>
            <a:spLocks noChangeArrowheads="1"/>
          </p:cNvSpPr>
          <p:nvPr/>
        </p:nvSpPr>
        <p:spPr bwMode="auto">
          <a:xfrm>
            <a:off x="4267200" y="3581400"/>
            <a:ext cx="228600" cy="609600"/>
          </a:xfrm>
          <a:prstGeom prst="downArrow">
            <a:avLst>
              <a:gd name="adj1" fmla="val 50000"/>
              <a:gd name="adj2" fmla="val 66667"/>
            </a:avLst>
          </a:prstGeom>
          <a:gradFill rotWithShape="1">
            <a:gsLst>
              <a:gs pos="0">
                <a:schemeClr val="bg1"/>
              </a:gs>
              <a:gs pos="100000">
                <a:srgbClr val="FF0000"/>
              </a:gs>
            </a:gsLst>
            <a:lin ang="5400000" scaled="1"/>
          </a:gradFill>
          <a:ln w="9525">
            <a:noFill/>
            <a:miter lim="800000"/>
            <a:headEnd/>
            <a:tailEnd/>
          </a:ln>
        </p:spPr>
        <p:txBody>
          <a:bodyPr wrap="none" anchor="ctr"/>
          <a:lstStyle/>
          <a:p>
            <a:endParaRPr lang="en-US"/>
          </a:p>
        </p:txBody>
      </p:sp>
      <p:sp>
        <p:nvSpPr>
          <p:cNvPr id="884757" name="AutoShape 21"/>
          <p:cNvSpPr>
            <a:spLocks noChangeArrowheads="1"/>
          </p:cNvSpPr>
          <p:nvPr/>
        </p:nvSpPr>
        <p:spPr bwMode="auto">
          <a:xfrm rot="2090744">
            <a:off x="3733800" y="5105400"/>
            <a:ext cx="228600" cy="304800"/>
          </a:xfrm>
          <a:prstGeom prst="downArrow">
            <a:avLst>
              <a:gd name="adj1" fmla="val 50000"/>
              <a:gd name="adj2" fmla="val 33333"/>
            </a:avLst>
          </a:prstGeom>
          <a:gradFill rotWithShape="1">
            <a:gsLst>
              <a:gs pos="0">
                <a:schemeClr val="bg1"/>
              </a:gs>
              <a:gs pos="100000">
                <a:srgbClr val="FF0000"/>
              </a:gs>
            </a:gsLst>
            <a:lin ang="5400000" scaled="1"/>
          </a:gradFill>
          <a:ln w="9525">
            <a:noFill/>
            <a:miter lim="800000"/>
            <a:headEnd/>
            <a:tailEnd/>
          </a:ln>
        </p:spPr>
        <p:txBody>
          <a:bodyPr wrap="none" anchor="ctr"/>
          <a:lstStyle/>
          <a:p>
            <a:endParaRPr lang="en-US"/>
          </a:p>
        </p:txBody>
      </p:sp>
      <p:sp>
        <p:nvSpPr>
          <p:cNvPr id="884758" name="AutoShape 22"/>
          <p:cNvSpPr>
            <a:spLocks noChangeArrowheads="1"/>
          </p:cNvSpPr>
          <p:nvPr/>
        </p:nvSpPr>
        <p:spPr bwMode="auto">
          <a:xfrm rot="19509256" flipH="1">
            <a:off x="5105400" y="5105400"/>
            <a:ext cx="228600" cy="304800"/>
          </a:xfrm>
          <a:prstGeom prst="downArrow">
            <a:avLst>
              <a:gd name="adj1" fmla="val 50000"/>
              <a:gd name="adj2" fmla="val 33333"/>
            </a:avLst>
          </a:prstGeom>
          <a:gradFill rotWithShape="1">
            <a:gsLst>
              <a:gs pos="0">
                <a:schemeClr val="bg1"/>
              </a:gs>
              <a:gs pos="100000">
                <a:srgbClr val="FF0000"/>
              </a:gs>
            </a:gsLst>
            <a:lin ang="5400000" scaled="1"/>
          </a:gradFill>
          <a:ln w="9525">
            <a:noFill/>
            <a:miter lim="800000"/>
            <a:headEnd/>
            <a:tailEnd/>
          </a:ln>
        </p:spPr>
        <p:txBody>
          <a:bodyPr wrap="none" anchor="ctr"/>
          <a:lstStyle/>
          <a:p>
            <a:endParaRPr lang="en-US"/>
          </a:p>
        </p:txBody>
      </p:sp>
      <p:sp>
        <p:nvSpPr>
          <p:cNvPr id="884759" name="AutoShape 23"/>
          <p:cNvSpPr>
            <a:spLocks noChangeArrowheads="1"/>
          </p:cNvSpPr>
          <p:nvPr/>
        </p:nvSpPr>
        <p:spPr bwMode="auto">
          <a:xfrm rot="19509256" flipH="1">
            <a:off x="3733800" y="5867400"/>
            <a:ext cx="228600" cy="304800"/>
          </a:xfrm>
          <a:prstGeom prst="downArrow">
            <a:avLst>
              <a:gd name="adj1" fmla="val 50000"/>
              <a:gd name="adj2" fmla="val 33333"/>
            </a:avLst>
          </a:prstGeom>
          <a:gradFill rotWithShape="1">
            <a:gsLst>
              <a:gs pos="0">
                <a:schemeClr val="bg1"/>
              </a:gs>
              <a:gs pos="100000">
                <a:srgbClr val="FF0000"/>
              </a:gs>
            </a:gsLst>
            <a:lin ang="5400000" scaled="1"/>
          </a:gradFill>
          <a:ln w="9525">
            <a:noFill/>
            <a:miter lim="800000"/>
            <a:headEnd/>
            <a:tailEnd/>
          </a:ln>
        </p:spPr>
        <p:txBody>
          <a:bodyPr wrap="none" anchor="ctr"/>
          <a:lstStyle/>
          <a:p>
            <a:endParaRPr lang="en-US"/>
          </a:p>
        </p:txBody>
      </p:sp>
      <p:sp>
        <p:nvSpPr>
          <p:cNvPr id="125973" name="Rectangle 25"/>
          <p:cNvSpPr>
            <a:spLocks noChangeArrowheads="1"/>
          </p:cNvSpPr>
          <p:nvPr/>
        </p:nvSpPr>
        <p:spPr bwMode="auto">
          <a:xfrm>
            <a:off x="76200" y="6477000"/>
            <a:ext cx="2493963" cy="336550"/>
          </a:xfrm>
          <a:prstGeom prst="rect">
            <a:avLst/>
          </a:prstGeom>
          <a:noFill/>
          <a:ln w="9525">
            <a:noFill/>
            <a:miter lim="800000"/>
            <a:headEnd/>
            <a:tailEnd/>
          </a:ln>
        </p:spPr>
        <p:txBody>
          <a:bodyPr wrap="none">
            <a:spAutoFit/>
          </a:bodyPr>
          <a:lstStyle/>
          <a:p>
            <a:r>
              <a:rPr lang="en-US" sz="800"/>
              <a:t>Wysession, Frank, Yancopoulos, </a:t>
            </a:r>
          </a:p>
          <a:p>
            <a:r>
              <a:rPr lang="en-US" sz="800" u="sng"/>
              <a:t>Physical Science Concepts in Action</a:t>
            </a:r>
            <a:r>
              <a:rPr lang="en-US" sz="800"/>
              <a:t>, 2004, page 8</a:t>
            </a:r>
          </a:p>
        </p:txBody>
      </p:sp>
      <p:sp>
        <p:nvSpPr>
          <p:cNvPr id="125974" name="Text Box 29"/>
          <p:cNvSpPr txBox="1">
            <a:spLocks noChangeArrowheads="1"/>
          </p:cNvSpPr>
          <p:nvPr/>
        </p:nvSpPr>
        <p:spPr bwMode="auto">
          <a:xfrm>
            <a:off x="685800" y="685800"/>
            <a:ext cx="1489075" cy="822325"/>
          </a:xfrm>
          <a:prstGeom prst="rect">
            <a:avLst/>
          </a:prstGeom>
          <a:noFill/>
          <a:ln w="9525">
            <a:noFill/>
            <a:miter lim="800000"/>
            <a:headEnd/>
            <a:tailEnd/>
          </a:ln>
        </p:spPr>
        <p:txBody>
          <a:bodyPr wrap="none">
            <a:spAutoFit/>
          </a:bodyPr>
          <a:lstStyle/>
          <a:p>
            <a:pPr algn="ctr"/>
            <a:r>
              <a:rPr lang="en-US"/>
              <a:t>Scientific </a:t>
            </a:r>
          </a:p>
          <a:p>
            <a:pPr algn="ctr"/>
            <a:r>
              <a:rPr lang="en-US"/>
              <a:t>Method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84753"/>
                                        </p:tgtEl>
                                        <p:attrNameLst>
                                          <p:attrName>style.visibility</p:attrName>
                                        </p:attrNameLst>
                                      </p:cBhvr>
                                      <p:to>
                                        <p:strVal val="visible"/>
                                      </p:to>
                                    </p:set>
                                    <p:animEffect transition="in" filter="wipe(up)">
                                      <p:cBhvr>
                                        <p:cTn id="7" dur="500"/>
                                        <p:tgtEl>
                                          <p:spTgt spid="8847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84742"/>
                                        </p:tgtEl>
                                        <p:attrNameLst>
                                          <p:attrName>style.visibility</p:attrName>
                                        </p:attrNameLst>
                                      </p:cBhvr>
                                      <p:to>
                                        <p:strVal val="visible"/>
                                      </p:to>
                                    </p:set>
                                    <p:animEffect transition="in" filter="fade">
                                      <p:cBhvr>
                                        <p:cTn id="11" dur="2000"/>
                                        <p:tgtEl>
                                          <p:spTgt spid="8847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84754"/>
                                        </p:tgtEl>
                                        <p:attrNameLst>
                                          <p:attrName>style.visibility</p:attrName>
                                        </p:attrNameLst>
                                      </p:cBhvr>
                                      <p:to>
                                        <p:strVal val="visible"/>
                                      </p:to>
                                    </p:set>
                                    <p:animEffect transition="in" filter="wipe(up)">
                                      <p:cBhvr>
                                        <p:cTn id="16" dur="500"/>
                                        <p:tgtEl>
                                          <p:spTgt spid="88475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84743"/>
                                        </p:tgtEl>
                                        <p:attrNameLst>
                                          <p:attrName>style.visibility</p:attrName>
                                        </p:attrNameLst>
                                      </p:cBhvr>
                                      <p:to>
                                        <p:strVal val="visible"/>
                                      </p:to>
                                    </p:set>
                                    <p:animEffect transition="in" filter="fade">
                                      <p:cBhvr>
                                        <p:cTn id="20" dur="2000"/>
                                        <p:tgtEl>
                                          <p:spTgt spid="8847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84755"/>
                                        </p:tgtEl>
                                        <p:attrNameLst>
                                          <p:attrName>style.visibility</p:attrName>
                                        </p:attrNameLst>
                                      </p:cBhvr>
                                      <p:to>
                                        <p:strVal val="visible"/>
                                      </p:to>
                                    </p:set>
                                    <p:animEffect transition="in" filter="wipe(up)">
                                      <p:cBhvr>
                                        <p:cTn id="25" dur="500"/>
                                        <p:tgtEl>
                                          <p:spTgt spid="884755"/>
                                        </p:tgtEl>
                                      </p:cBhvr>
                                    </p:animEffect>
                                  </p:childTnLst>
                                </p:cTn>
                              </p:par>
                            </p:childTnLst>
                          </p:cTn>
                        </p:par>
                        <p:par>
                          <p:cTn id="26" fill="hold">
                            <p:stCondLst>
                              <p:cond delay="500"/>
                            </p:stCondLst>
                            <p:childTnLst>
                              <p:par>
                                <p:cTn id="27" presetID="53" presetClass="entr" presetSubtype="0" fill="hold" grpId="0" nodeType="afterEffect">
                                  <p:stCondLst>
                                    <p:cond delay="0"/>
                                  </p:stCondLst>
                                  <p:childTnLst>
                                    <p:set>
                                      <p:cBhvr>
                                        <p:cTn id="28" dur="1" fill="hold">
                                          <p:stCondLst>
                                            <p:cond delay="0"/>
                                          </p:stCondLst>
                                        </p:cTn>
                                        <p:tgtEl>
                                          <p:spTgt spid="884744"/>
                                        </p:tgtEl>
                                        <p:attrNameLst>
                                          <p:attrName>style.visibility</p:attrName>
                                        </p:attrNameLst>
                                      </p:cBhvr>
                                      <p:to>
                                        <p:strVal val="visible"/>
                                      </p:to>
                                    </p:set>
                                    <p:anim calcmode="lin" valueType="num">
                                      <p:cBhvr>
                                        <p:cTn id="29" dur="500" fill="hold"/>
                                        <p:tgtEl>
                                          <p:spTgt spid="884744"/>
                                        </p:tgtEl>
                                        <p:attrNameLst>
                                          <p:attrName>ppt_w</p:attrName>
                                        </p:attrNameLst>
                                      </p:cBhvr>
                                      <p:tavLst>
                                        <p:tav tm="0">
                                          <p:val>
                                            <p:fltVal val="0"/>
                                          </p:val>
                                        </p:tav>
                                        <p:tav tm="100000">
                                          <p:val>
                                            <p:strVal val="#ppt_w"/>
                                          </p:val>
                                        </p:tav>
                                      </p:tavLst>
                                    </p:anim>
                                    <p:anim calcmode="lin" valueType="num">
                                      <p:cBhvr>
                                        <p:cTn id="30" dur="500" fill="hold"/>
                                        <p:tgtEl>
                                          <p:spTgt spid="884744"/>
                                        </p:tgtEl>
                                        <p:attrNameLst>
                                          <p:attrName>ppt_h</p:attrName>
                                        </p:attrNameLst>
                                      </p:cBhvr>
                                      <p:tavLst>
                                        <p:tav tm="0">
                                          <p:val>
                                            <p:fltVal val="0"/>
                                          </p:val>
                                        </p:tav>
                                        <p:tav tm="100000">
                                          <p:val>
                                            <p:strVal val="#ppt_h"/>
                                          </p:val>
                                        </p:tav>
                                      </p:tavLst>
                                    </p:anim>
                                    <p:animEffect transition="in" filter="fade">
                                      <p:cBhvr>
                                        <p:cTn id="31" dur="500"/>
                                        <p:tgtEl>
                                          <p:spTgt spid="8847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884756"/>
                                        </p:tgtEl>
                                        <p:attrNameLst>
                                          <p:attrName>style.visibility</p:attrName>
                                        </p:attrNameLst>
                                      </p:cBhvr>
                                      <p:to>
                                        <p:strVal val="visible"/>
                                      </p:to>
                                    </p:set>
                                    <p:animEffect transition="in" filter="wipe(up)">
                                      <p:cBhvr>
                                        <p:cTn id="36" dur="2000"/>
                                        <p:tgtEl>
                                          <p:spTgt spid="884756"/>
                                        </p:tgtEl>
                                      </p:cBhvr>
                                    </p:animEffect>
                                  </p:childTnLst>
                                </p:cTn>
                              </p:par>
                            </p:childTnLst>
                          </p:cTn>
                        </p:par>
                        <p:par>
                          <p:cTn id="37" fill="hold">
                            <p:stCondLst>
                              <p:cond delay="2000"/>
                            </p:stCondLst>
                            <p:childTnLst>
                              <p:par>
                                <p:cTn id="38" presetID="40" presetClass="entr" presetSubtype="0" fill="hold" grpId="0" nodeType="afterEffect">
                                  <p:stCondLst>
                                    <p:cond delay="0"/>
                                  </p:stCondLst>
                                  <p:iterate type="lt">
                                    <p:tmPct val="10000"/>
                                  </p:iterate>
                                  <p:childTnLst>
                                    <p:set>
                                      <p:cBhvr>
                                        <p:cTn id="39" dur="1" fill="hold">
                                          <p:stCondLst>
                                            <p:cond delay="0"/>
                                          </p:stCondLst>
                                        </p:cTn>
                                        <p:tgtEl>
                                          <p:spTgt spid="884746"/>
                                        </p:tgtEl>
                                        <p:attrNameLst>
                                          <p:attrName>style.visibility</p:attrName>
                                        </p:attrNameLst>
                                      </p:cBhvr>
                                      <p:to>
                                        <p:strVal val="visible"/>
                                      </p:to>
                                    </p:set>
                                    <p:animEffect transition="in" filter="fade">
                                      <p:cBhvr>
                                        <p:cTn id="40" dur="1000"/>
                                        <p:tgtEl>
                                          <p:spTgt spid="884746"/>
                                        </p:tgtEl>
                                      </p:cBhvr>
                                    </p:animEffect>
                                    <p:anim calcmode="lin" valueType="num">
                                      <p:cBhvr>
                                        <p:cTn id="41" dur="1000" fill="hold"/>
                                        <p:tgtEl>
                                          <p:spTgt spid="884746"/>
                                        </p:tgtEl>
                                        <p:attrNameLst>
                                          <p:attrName>ppt_x</p:attrName>
                                        </p:attrNameLst>
                                      </p:cBhvr>
                                      <p:tavLst>
                                        <p:tav tm="0">
                                          <p:val>
                                            <p:strVal val="#ppt_x-.1"/>
                                          </p:val>
                                        </p:tav>
                                        <p:tav tm="100000">
                                          <p:val>
                                            <p:strVal val="#ppt_x"/>
                                          </p:val>
                                        </p:tav>
                                      </p:tavLst>
                                    </p:anim>
                                    <p:anim calcmode="lin" valueType="num">
                                      <p:cBhvr>
                                        <p:cTn id="42" dur="1000" fill="hold"/>
                                        <p:tgtEl>
                                          <p:spTgt spid="88474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84758"/>
                                        </p:tgtEl>
                                        <p:attrNameLst>
                                          <p:attrName>style.visibility</p:attrName>
                                        </p:attrNameLst>
                                      </p:cBhvr>
                                      <p:to>
                                        <p:strVal val="visible"/>
                                      </p:to>
                                    </p:set>
                                    <p:animEffect transition="in" filter="wipe(left)">
                                      <p:cBhvr>
                                        <p:cTn id="47" dur="500"/>
                                        <p:tgtEl>
                                          <p:spTgt spid="884758"/>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884748"/>
                                        </p:tgtEl>
                                        <p:attrNameLst>
                                          <p:attrName>style.visibility</p:attrName>
                                        </p:attrNameLst>
                                      </p:cBhvr>
                                      <p:to>
                                        <p:strVal val="visible"/>
                                      </p:to>
                                    </p:set>
                                    <p:animEffect transition="in" filter="fade">
                                      <p:cBhvr>
                                        <p:cTn id="51" dur="2000"/>
                                        <p:tgtEl>
                                          <p:spTgt spid="88474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84762"/>
                                        </p:tgtEl>
                                        <p:attrNameLst>
                                          <p:attrName>style.visibility</p:attrName>
                                        </p:attrNameLst>
                                      </p:cBhvr>
                                      <p:to>
                                        <p:strVal val="visible"/>
                                      </p:to>
                                    </p:set>
                                    <p:animEffect transition="in" filter="wipe(down)">
                                      <p:cBhvr>
                                        <p:cTn id="56" dur="500"/>
                                        <p:tgtEl>
                                          <p:spTgt spid="884762"/>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884751"/>
                                        </p:tgtEl>
                                        <p:attrNameLst>
                                          <p:attrName>style.visibility</p:attrName>
                                        </p:attrNameLst>
                                      </p:cBhvr>
                                      <p:to>
                                        <p:strVal val="visible"/>
                                      </p:to>
                                    </p:set>
                                    <p:anim calcmode="lin" valueType="num">
                                      <p:cBhvr>
                                        <p:cTn id="59" dur="500" fill="hold"/>
                                        <p:tgtEl>
                                          <p:spTgt spid="884751"/>
                                        </p:tgtEl>
                                        <p:attrNameLst>
                                          <p:attrName>ppt_w</p:attrName>
                                        </p:attrNameLst>
                                      </p:cBhvr>
                                      <p:tavLst>
                                        <p:tav tm="0">
                                          <p:val>
                                            <p:fltVal val="0"/>
                                          </p:val>
                                        </p:tav>
                                        <p:tav tm="100000">
                                          <p:val>
                                            <p:strVal val="#ppt_w"/>
                                          </p:val>
                                        </p:tav>
                                      </p:tavLst>
                                    </p:anim>
                                    <p:anim calcmode="lin" valueType="num">
                                      <p:cBhvr>
                                        <p:cTn id="60" dur="500" fill="hold"/>
                                        <p:tgtEl>
                                          <p:spTgt spid="884751"/>
                                        </p:tgtEl>
                                        <p:attrNameLst>
                                          <p:attrName>ppt_h</p:attrName>
                                        </p:attrNameLst>
                                      </p:cBhvr>
                                      <p:tavLst>
                                        <p:tav tm="0">
                                          <p:val>
                                            <p:fltVal val="0"/>
                                          </p:val>
                                        </p:tav>
                                        <p:tav tm="100000">
                                          <p:val>
                                            <p:strVal val="#ppt_h"/>
                                          </p:val>
                                        </p:tav>
                                      </p:tavLst>
                                    </p:anim>
                                    <p:animEffect transition="in" filter="fade">
                                      <p:cBhvr>
                                        <p:cTn id="61" dur="500"/>
                                        <p:tgtEl>
                                          <p:spTgt spid="88475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884757"/>
                                        </p:tgtEl>
                                        <p:attrNameLst>
                                          <p:attrName>style.visibility</p:attrName>
                                        </p:attrNameLst>
                                      </p:cBhvr>
                                      <p:to>
                                        <p:strVal val="visible"/>
                                      </p:to>
                                    </p:set>
                                    <p:animEffect transition="in" filter="wipe(up)">
                                      <p:cBhvr>
                                        <p:cTn id="66" dur="500"/>
                                        <p:tgtEl>
                                          <p:spTgt spid="884757"/>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884747"/>
                                        </p:tgtEl>
                                        <p:attrNameLst>
                                          <p:attrName>style.visibility</p:attrName>
                                        </p:attrNameLst>
                                      </p:cBhvr>
                                      <p:to>
                                        <p:strVal val="visible"/>
                                      </p:to>
                                    </p:set>
                                    <p:animEffect transition="in" filter="fade">
                                      <p:cBhvr>
                                        <p:cTn id="70" dur="2000"/>
                                        <p:tgtEl>
                                          <p:spTgt spid="88474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884764"/>
                                        </p:tgtEl>
                                        <p:attrNameLst>
                                          <p:attrName>style.visibility</p:attrName>
                                        </p:attrNameLst>
                                      </p:cBhvr>
                                      <p:to>
                                        <p:strVal val="visible"/>
                                      </p:to>
                                    </p:set>
                                    <p:animEffect transition="in" filter="wipe(down)">
                                      <p:cBhvr>
                                        <p:cTn id="75" dur="500"/>
                                        <p:tgtEl>
                                          <p:spTgt spid="884764"/>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884750"/>
                                        </p:tgtEl>
                                        <p:attrNameLst>
                                          <p:attrName>style.visibility</p:attrName>
                                        </p:attrNameLst>
                                      </p:cBhvr>
                                      <p:to>
                                        <p:strVal val="visible"/>
                                      </p:to>
                                    </p:set>
                                    <p:anim calcmode="lin" valueType="num">
                                      <p:cBhvr>
                                        <p:cTn id="78" dur="500" fill="hold"/>
                                        <p:tgtEl>
                                          <p:spTgt spid="884750"/>
                                        </p:tgtEl>
                                        <p:attrNameLst>
                                          <p:attrName>ppt_w</p:attrName>
                                        </p:attrNameLst>
                                      </p:cBhvr>
                                      <p:tavLst>
                                        <p:tav tm="0">
                                          <p:val>
                                            <p:fltVal val="0"/>
                                          </p:val>
                                        </p:tav>
                                        <p:tav tm="100000">
                                          <p:val>
                                            <p:strVal val="#ppt_w"/>
                                          </p:val>
                                        </p:tav>
                                      </p:tavLst>
                                    </p:anim>
                                    <p:anim calcmode="lin" valueType="num">
                                      <p:cBhvr>
                                        <p:cTn id="79" dur="500" fill="hold"/>
                                        <p:tgtEl>
                                          <p:spTgt spid="884750"/>
                                        </p:tgtEl>
                                        <p:attrNameLst>
                                          <p:attrName>ppt_h</p:attrName>
                                        </p:attrNameLst>
                                      </p:cBhvr>
                                      <p:tavLst>
                                        <p:tav tm="0">
                                          <p:val>
                                            <p:fltVal val="0"/>
                                          </p:val>
                                        </p:tav>
                                        <p:tav tm="100000">
                                          <p:val>
                                            <p:strVal val="#ppt_h"/>
                                          </p:val>
                                        </p:tav>
                                      </p:tavLst>
                                    </p:anim>
                                    <p:animEffect transition="in" filter="fade">
                                      <p:cBhvr>
                                        <p:cTn id="80" dur="500"/>
                                        <p:tgtEl>
                                          <p:spTgt spid="88475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884759"/>
                                        </p:tgtEl>
                                        <p:attrNameLst>
                                          <p:attrName>style.visibility</p:attrName>
                                        </p:attrNameLst>
                                      </p:cBhvr>
                                      <p:to>
                                        <p:strVal val="visible"/>
                                      </p:to>
                                    </p:set>
                                    <p:animEffect transition="in" filter="wipe(up)">
                                      <p:cBhvr>
                                        <p:cTn id="85" dur="500"/>
                                        <p:tgtEl>
                                          <p:spTgt spid="884759"/>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884749"/>
                                        </p:tgtEl>
                                        <p:attrNameLst>
                                          <p:attrName>style.visibility</p:attrName>
                                        </p:attrNameLst>
                                      </p:cBhvr>
                                      <p:to>
                                        <p:strVal val="visible"/>
                                      </p:to>
                                    </p:set>
                                    <p:animEffect transition="in" filter="dissolve">
                                      <p:cBhvr>
                                        <p:cTn id="90" dur="500"/>
                                        <p:tgtEl>
                                          <p:spTgt spid="884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64" grpId="0" animBg="1"/>
      <p:bldP spid="884762" grpId="0" animBg="1"/>
      <p:bldP spid="884742" grpId="0" animBg="1"/>
      <p:bldP spid="884743" grpId="0" animBg="1"/>
      <p:bldP spid="884744" grpId="0" animBg="1"/>
      <p:bldP spid="884746" grpId="0" animBg="1"/>
      <p:bldP spid="884747" grpId="0" animBg="1"/>
      <p:bldP spid="884748" grpId="0" animBg="1"/>
      <p:bldP spid="884749" grpId="0" animBg="1"/>
      <p:bldP spid="884750" grpId="0" animBg="1"/>
      <p:bldP spid="884751" grpId="0" animBg="1"/>
      <p:bldP spid="884753" grpId="0" animBg="1"/>
      <p:bldP spid="884754" grpId="0" animBg="1"/>
      <p:bldP spid="884755" grpId="0" animBg="1"/>
      <p:bldP spid="884756" grpId="0" animBg="1"/>
      <p:bldP spid="884757" grpId="0" animBg="1"/>
      <p:bldP spid="884758" grpId="0" animBg="1"/>
      <p:bldP spid="88475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45" name="Text Box 21"/>
          <p:cNvSpPr txBox="1">
            <a:spLocks noChangeArrowheads="1"/>
          </p:cNvSpPr>
          <p:nvPr/>
        </p:nvSpPr>
        <p:spPr bwMode="auto">
          <a:xfrm>
            <a:off x="4845050" y="1050925"/>
            <a:ext cx="471488" cy="244475"/>
          </a:xfrm>
          <a:prstGeom prst="rect">
            <a:avLst/>
          </a:prstGeom>
          <a:noFill/>
          <a:ln w="9525">
            <a:noFill/>
            <a:miter lim="800000"/>
            <a:headEnd/>
            <a:tailEnd/>
          </a:ln>
        </p:spPr>
        <p:txBody>
          <a:bodyPr wrap="none">
            <a:spAutoFit/>
          </a:bodyPr>
          <a:lstStyle/>
          <a:p>
            <a:r>
              <a:rPr lang="en-US" sz="1000"/>
              <a:t>Then</a:t>
            </a:r>
          </a:p>
        </p:txBody>
      </p:sp>
      <p:sp>
        <p:nvSpPr>
          <p:cNvPr id="1255456" name="Line 32"/>
          <p:cNvSpPr>
            <a:spLocks noChangeShapeType="1"/>
          </p:cNvSpPr>
          <p:nvPr/>
        </p:nvSpPr>
        <p:spPr bwMode="auto">
          <a:xfrm>
            <a:off x="7632700" y="4795838"/>
            <a:ext cx="0" cy="246062"/>
          </a:xfrm>
          <a:prstGeom prst="line">
            <a:avLst/>
          </a:prstGeom>
          <a:noFill/>
          <a:ln w="9525">
            <a:solidFill>
              <a:schemeClr val="tx1"/>
            </a:solidFill>
            <a:miter lim="800000"/>
            <a:headEnd/>
            <a:tailEnd/>
          </a:ln>
        </p:spPr>
        <p:txBody>
          <a:bodyPr wrap="none"/>
          <a:lstStyle/>
          <a:p>
            <a:endParaRPr lang="en-US"/>
          </a:p>
        </p:txBody>
      </p:sp>
      <p:sp>
        <p:nvSpPr>
          <p:cNvPr id="1255457" name="Text Box 33"/>
          <p:cNvSpPr txBox="1">
            <a:spLocks noChangeArrowheads="1"/>
          </p:cNvSpPr>
          <p:nvPr/>
        </p:nvSpPr>
        <p:spPr bwMode="auto">
          <a:xfrm>
            <a:off x="7194550" y="4784725"/>
            <a:ext cx="407988" cy="244475"/>
          </a:xfrm>
          <a:prstGeom prst="rect">
            <a:avLst/>
          </a:prstGeom>
          <a:noFill/>
          <a:ln w="9525">
            <a:noFill/>
            <a:miter lim="800000"/>
            <a:headEnd/>
            <a:tailEnd/>
          </a:ln>
        </p:spPr>
        <p:txBody>
          <a:bodyPr wrap="none">
            <a:spAutoFit/>
          </a:bodyPr>
          <a:lstStyle/>
          <a:p>
            <a:r>
              <a:rPr lang="en-US" sz="1000"/>
              <a:t>And</a:t>
            </a:r>
          </a:p>
        </p:txBody>
      </p:sp>
      <p:sp>
        <p:nvSpPr>
          <p:cNvPr id="1255430" name="AutoShape 6"/>
          <p:cNvSpPr>
            <a:spLocks noChangeArrowheads="1"/>
          </p:cNvSpPr>
          <p:nvPr/>
        </p:nvSpPr>
        <p:spPr bwMode="auto">
          <a:xfrm>
            <a:off x="4545013" y="366713"/>
            <a:ext cx="1517650" cy="758825"/>
          </a:xfrm>
          <a:prstGeom prst="rightArrow">
            <a:avLst>
              <a:gd name="adj1" fmla="val 50000"/>
              <a:gd name="adj2" fmla="val 50000"/>
            </a:avLst>
          </a:prstGeom>
          <a:solidFill>
            <a:schemeClr val="bg1"/>
          </a:solidFill>
          <a:ln w="12700">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sz="1200" b="1"/>
              <a:t>Question</a:t>
            </a:r>
          </a:p>
        </p:txBody>
      </p:sp>
      <p:sp>
        <p:nvSpPr>
          <p:cNvPr id="1255431" name="AutoShape 7"/>
          <p:cNvSpPr>
            <a:spLocks noChangeArrowheads="1"/>
          </p:cNvSpPr>
          <p:nvPr/>
        </p:nvSpPr>
        <p:spPr bwMode="auto">
          <a:xfrm>
            <a:off x="4543425" y="1241425"/>
            <a:ext cx="1517650" cy="758825"/>
          </a:xfrm>
          <a:prstGeom prst="rightArrow">
            <a:avLst>
              <a:gd name="adj1" fmla="val 50000"/>
              <a:gd name="adj2" fmla="val 50000"/>
            </a:avLst>
          </a:prstGeom>
          <a:solidFill>
            <a:srgbClr val="FF0000"/>
          </a:solidFill>
          <a:ln w="12700">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sz="1200" b="1">
                <a:solidFill>
                  <a:schemeClr val="bg1"/>
                </a:solidFill>
              </a:rPr>
              <a:t>Research</a:t>
            </a:r>
          </a:p>
        </p:txBody>
      </p:sp>
      <p:sp>
        <p:nvSpPr>
          <p:cNvPr id="1255432" name="AutoShape 8"/>
          <p:cNvSpPr>
            <a:spLocks noChangeArrowheads="1"/>
          </p:cNvSpPr>
          <p:nvPr/>
        </p:nvSpPr>
        <p:spPr bwMode="auto">
          <a:xfrm>
            <a:off x="4541838" y="2201863"/>
            <a:ext cx="1517650" cy="758825"/>
          </a:xfrm>
          <a:prstGeom prst="rightArrow">
            <a:avLst>
              <a:gd name="adj1" fmla="val 50000"/>
              <a:gd name="adj2" fmla="val 50000"/>
            </a:avLst>
          </a:prstGeom>
          <a:solidFill>
            <a:srgbClr val="FF6600"/>
          </a:solidFill>
          <a:ln w="12700">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sz="1200" b="1">
                <a:solidFill>
                  <a:schemeClr val="bg1"/>
                </a:solidFill>
              </a:rPr>
              <a:t>Hypothesis</a:t>
            </a:r>
          </a:p>
        </p:txBody>
      </p:sp>
      <p:sp>
        <p:nvSpPr>
          <p:cNvPr id="1255433" name="AutoShape 9"/>
          <p:cNvSpPr>
            <a:spLocks noChangeArrowheads="1"/>
          </p:cNvSpPr>
          <p:nvPr/>
        </p:nvSpPr>
        <p:spPr bwMode="auto">
          <a:xfrm>
            <a:off x="4541838" y="3125788"/>
            <a:ext cx="1517650" cy="758825"/>
          </a:xfrm>
          <a:prstGeom prst="rightArrow">
            <a:avLst>
              <a:gd name="adj1" fmla="val 50000"/>
              <a:gd name="adj2" fmla="val 50000"/>
            </a:avLst>
          </a:prstGeom>
          <a:solidFill>
            <a:srgbClr val="FFFF00"/>
          </a:solidFill>
          <a:ln w="12700">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sz="1200" b="1"/>
              <a:t>Procedure/</a:t>
            </a:r>
          </a:p>
          <a:p>
            <a:pPr algn="ctr">
              <a:defRPr/>
            </a:pPr>
            <a:r>
              <a:rPr lang="en-US" sz="1200" b="1"/>
              <a:t>Method</a:t>
            </a:r>
          </a:p>
        </p:txBody>
      </p:sp>
      <p:sp>
        <p:nvSpPr>
          <p:cNvPr id="1255434" name="AutoShape 10"/>
          <p:cNvSpPr>
            <a:spLocks noChangeArrowheads="1"/>
          </p:cNvSpPr>
          <p:nvPr/>
        </p:nvSpPr>
        <p:spPr bwMode="auto">
          <a:xfrm>
            <a:off x="4549775" y="4098925"/>
            <a:ext cx="1517650" cy="758825"/>
          </a:xfrm>
          <a:prstGeom prst="rightArrow">
            <a:avLst>
              <a:gd name="adj1" fmla="val 50000"/>
              <a:gd name="adj2" fmla="val 50000"/>
            </a:avLst>
          </a:prstGeom>
          <a:solidFill>
            <a:srgbClr val="008000"/>
          </a:solidFill>
          <a:ln w="12700">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sz="1200" b="1">
                <a:solidFill>
                  <a:schemeClr val="bg1"/>
                </a:solidFill>
              </a:rPr>
              <a:t>Data</a:t>
            </a:r>
          </a:p>
        </p:txBody>
      </p:sp>
      <p:sp>
        <p:nvSpPr>
          <p:cNvPr id="1255435" name="AutoShape 11"/>
          <p:cNvSpPr>
            <a:spLocks noChangeArrowheads="1"/>
          </p:cNvSpPr>
          <p:nvPr/>
        </p:nvSpPr>
        <p:spPr bwMode="auto">
          <a:xfrm>
            <a:off x="4551363" y="4983163"/>
            <a:ext cx="1517650" cy="758825"/>
          </a:xfrm>
          <a:prstGeom prst="rightArrow">
            <a:avLst>
              <a:gd name="adj1" fmla="val 50000"/>
              <a:gd name="adj2" fmla="val 50000"/>
            </a:avLst>
          </a:prstGeom>
          <a:solidFill>
            <a:srgbClr val="3366FF"/>
          </a:solidFill>
          <a:ln w="12700">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sz="1200" b="1">
                <a:solidFill>
                  <a:schemeClr val="bg1"/>
                </a:solidFill>
              </a:rPr>
              <a:t>Observations</a:t>
            </a:r>
          </a:p>
        </p:txBody>
      </p:sp>
      <p:sp>
        <p:nvSpPr>
          <p:cNvPr id="1255436" name="AutoShape 12"/>
          <p:cNvSpPr>
            <a:spLocks noChangeArrowheads="1"/>
          </p:cNvSpPr>
          <p:nvPr/>
        </p:nvSpPr>
        <p:spPr bwMode="auto">
          <a:xfrm>
            <a:off x="4540250" y="5934075"/>
            <a:ext cx="1517650" cy="758825"/>
          </a:xfrm>
          <a:prstGeom prst="rightArrow">
            <a:avLst>
              <a:gd name="adj1" fmla="val 50000"/>
              <a:gd name="adj2" fmla="val 50000"/>
            </a:avLst>
          </a:prstGeom>
          <a:solidFill>
            <a:srgbClr val="993366"/>
          </a:solidFill>
          <a:ln w="12700">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sz="1200" b="1">
                <a:solidFill>
                  <a:schemeClr val="bg1"/>
                </a:solidFill>
              </a:rPr>
              <a:t>Conclusion</a:t>
            </a:r>
          </a:p>
        </p:txBody>
      </p:sp>
      <p:sp>
        <p:nvSpPr>
          <p:cNvPr id="1255437" name="Rectangle 13"/>
          <p:cNvSpPr>
            <a:spLocks noChangeArrowheads="1"/>
          </p:cNvSpPr>
          <p:nvPr/>
        </p:nvSpPr>
        <p:spPr bwMode="auto">
          <a:xfrm>
            <a:off x="6602413" y="427038"/>
            <a:ext cx="1762125" cy="635000"/>
          </a:xfrm>
          <a:prstGeom prst="rect">
            <a:avLst/>
          </a:prstGeom>
          <a:solidFill>
            <a:schemeClr val="bg1"/>
          </a:solidFill>
          <a:ln w="1587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000"/>
              <a:t>What does the scientist want</a:t>
            </a:r>
          </a:p>
          <a:p>
            <a:pPr algn="ctr">
              <a:defRPr/>
            </a:pPr>
            <a:r>
              <a:rPr lang="en-US" sz="1000"/>
              <a:t>to learn more about?</a:t>
            </a:r>
          </a:p>
        </p:txBody>
      </p:sp>
      <p:sp>
        <p:nvSpPr>
          <p:cNvPr id="1255438" name="Rectangle 14"/>
          <p:cNvSpPr>
            <a:spLocks noChangeArrowheads="1"/>
          </p:cNvSpPr>
          <p:nvPr/>
        </p:nvSpPr>
        <p:spPr bwMode="auto">
          <a:xfrm>
            <a:off x="6594475" y="1301750"/>
            <a:ext cx="1762125" cy="635000"/>
          </a:xfrm>
          <a:prstGeom prst="rect">
            <a:avLst/>
          </a:prstGeom>
          <a:solidFill>
            <a:schemeClr val="bg1"/>
          </a:solidFill>
          <a:ln w="1587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000"/>
              <a:t>Gathering of information</a:t>
            </a:r>
          </a:p>
        </p:txBody>
      </p:sp>
      <p:sp>
        <p:nvSpPr>
          <p:cNvPr id="1255439" name="Rectangle 15"/>
          <p:cNvSpPr>
            <a:spLocks noChangeArrowheads="1"/>
          </p:cNvSpPr>
          <p:nvPr/>
        </p:nvSpPr>
        <p:spPr bwMode="auto">
          <a:xfrm>
            <a:off x="6589713" y="2263775"/>
            <a:ext cx="1762125" cy="635000"/>
          </a:xfrm>
          <a:prstGeom prst="rect">
            <a:avLst/>
          </a:prstGeom>
          <a:solidFill>
            <a:schemeClr val="bg1"/>
          </a:solidFill>
          <a:ln w="1587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000"/>
              <a:t>An “Educated” guess of an</a:t>
            </a:r>
          </a:p>
          <a:p>
            <a:pPr algn="ctr">
              <a:defRPr/>
            </a:pPr>
            <a:r>
              <a:rPr lang="en-US" sz="1000"/>
              <a:t>answer to the question</a:t>
            </a:r>
          </a:p>
        </p:txBody>
      </p:sp>
      <p:sp>
        <p:nvSpPr>
          <p:cNvPr id="1255440" name="Rectangle 16"/>
          <p:cNvSpPr>
            <a:spLocks noChangeArrowheads="1"/>
          </p:cNvSpPr>
          <p:nvPr/>
        </p:nvSpPr>
        <p:spPr bwMode="auto">
          <a:xfrm>
            <a:off x="6594475" y="3187700"/>
            <a:ext cx="1762125" cy="635000"/>
          </a:xfrm>
          <a:prstGeom prst="rect">
            <a:avLst/>
          </a:prstGeom>
          <a:solidFill>
            <a:schemeClr val="bg1"/>
          </a:solidFill>
          <a:ln w="1587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000"/>
              <a:t>Written and carefully</a:t>
            </a:r>
          </a:p>
          <a:p>
            <a:pPr algn="ctr">
              <a:defRPr/>
            </a:pPr>
            <a:r>
              <a:rPr lang="en-US" sz="1000"/>
              <a:t>followed step-by-step</a:t>
            </a:r>
          </a:p>
          <a:p>
            <a:pPr algn="ctr">
              <a:defRPr/>
            </a:pPr>
            <a:r>
              <a:rPr lang="en-US" sz="1000"/>
              <a:t>experiment designed to test</a:t>
            </a:r>
          </a:p>
          <a:p>
            <a:pPr algn="ctr">
              <a:defRPr/>
            </a:pPr>
            <a:r>
              <a:rPr lang="en-US" sz="1000"/>
              <a:t>the hypothesis</a:t>
            </a:r>
          </a:p>
        </p:txBody>
      </p:sp>
      <p:sp>
        <p:nvSpPr>
          <p:cNvPr id="1255441" name="Rectangle 17"/>
          <p:cNvSpPr>
            <a:spLocks noChangeArrowheads="1"/>
          </p:cNvSpPr>
          <p:nvPr/>
        </p:nvSpPr>
        <p:spPr bwMode="auto">
          <a:xfrm>
            <a:off x="6602413" y="4160838"/>
            <a:ext cx="1762125" cy="635000"/>
          </a:xfrm>
          <a:prstGeom prst="rect">
            <a:avLst/>
          </a:prstGeom>
          <a:solidFill>
            <a:schemeClr val="bg1"/>
          </a:solidFill>
          <a:ln w="1587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000"/>
              <a:t>Information collected during</a:t>
            </a:r>
          </a:p>
          <a:p>
            <a:pPr algn="ctr">
              <a:defRPr/>
            </a:pPr>
            <a:r>
              <a:rPr lang="en-US" sz="1000"/>
              <a:t>the experiment</a:t>
            </a:r>
          </a:p>
        </p:txBody>
      </p:sp>
      <p:sp>
        <p:nvSpPr>
          <p:cNvPr id="1255442" name="Rectangle 18"/>
          <p:cNvSpPr>
            <a:spLocks noChangeArrowheads="1"/>
          </p:cNvSpPr>
          <p:nvPr/>
        </p:nvSpPr>
        <p:spPr bwMode="auto">
          <a:xfrm>
            <a:off x="6602413" y="5041900"/>
            <a:ext cx="1762125" cy="635000"/>
          </a:xfrm>
          <a:prstGeom prst="rect">
            <a:avLst/>
          </a:prstGeom>
          <a:solidFill>
            <a:schemeClr val="bg1"/>
          </a:solidFill>
          <a:ln w="1587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000"/>
              <a:t>Written description of what</a:t>
            </a:r>
          </a:p>
          <a:p>
            <a:pPr algn="ctr">
              <a:defRPr/>
            </a:pPr>
            <a:r>
              <a:rPr lang="en-US" sz="1000"/>
              <a:t>was noticed during the</a:t>
            </a:r>
          </a:p>
          <a:p>
            <a:pPr algn="ctr">
              <a:defRPr/>
            </a:pPr>
            <a:r>
              <a:rPr lang="en-US" sz="1000"/>
              <a:t>experiment</a:t>
            </a:r>
          </a:p>
        </p:txBody>
      </p:sp>
      <p:sp>
        <p:nvSpPr>
          <p:cNvPr id="1255443" name="Rectangle 19"/>
          <p:cNvSpPr>
            <a:spLocks noChangeArrowheads="1"/>
          </p:cNvSpPr>
          <p:nvPr/>
        </p:nvSpPr>
        <p:spPr bwMode="auto">
          <a:xfrm>
            <a:off x="6594475" y="5997575"/>
            <a:ext cx="1762125" cy="635000"/>
          </a:xfrm>
          <a:prstGeom prst="rect">
            <a:avLst/>
          </a:prstGeom>
          <a:solidFill>
            <a:schemeClr val="bg1"/>
          </a:solidFill>
          <a:ln w="1587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1000"/>
              <a:t>Was the hypothesis correct </a:t>
            </a:r>
          </a:p>
          <a:p>
            <a:pPr algn="ctr">
              <a:defRPr/>
            </a:pPr>
            <a:r>
              <a:rPr lang="en-US" sz="1000"/>
              <a:t>or incorrect?</a:t>
            </a:r>
          </a:p>
        </p:txBody>
      </p:sp>
      <p:sp>
        <p:nvSpPr>
          <p:cNvPr id="1255444" name="Line 20"/>
          <p:cNvSpPr>
            <a:spLocks noChangeShapeType="1"/>
          </p:cNvSpPr>
          <p:nvPr/>
        </p:nvSpPr>
        <p:spPr bwMode="auto">
          <a:xfrm>
            <a:off x="5292725" y="1000125"/>
            <a:ext cx="0" cy="395288"/>
          </a:xfrm>
          <a:prstGeom prst="line">
            <a:avLst/>
          </a:prstGeom>
          <a:noFill/>
          <a:ln w="9525">
            <a:solidFill>
              <a:schemeClr val="tx1"/>
            </a:solidFill>
            <a:miter lim="800000"/>
            <a:headEnd/>
            <a:tailEnd type="triangle" w="med" len="med"/>
          </a:ln>
        </p:spPr>
        <p:txBody>
          <a:bodyPr wrap="none"/>
          <a:lstStyle/>
          <a:p>
            <a:endParaRPr lang="en-US"/>
          </a:p>
        </p:txBody>
      </p:sp>
      <p:sp>
        <p:nvSpPr>
          <p:cNvPr id="1255446" name="Line 22"/>
          <p:cNvSpPr>
            <a:spLocks noChangeShapeType="1"/>
          </p:cNvSpPr>
          <p:nvPr/>
        </p:nvSpPr>
        <p:spPr bwMode="auto">
          <a:xfrm>
            <a:off x="5292725" y="1916113"/>
            <a:ext cx="0" cy="395287"/>
          </a:xfrm>
          <a:prstGeom prst="line">
            <a:avLst/>
          </a:prstGeom>
          <a:noFill/>
          <a:ln w="9525">
            <a:solidFill>
              <a:schemeClr val="tx1"/>
            </a:solidFill>
            <a:miter lim="800000"/>
            <a:headEnd/>
            <a:tailEnd type="triangle" w="med" len="med"/>
          </a:ln>
        </p:spPr>
        <p:txBody>
          <a:bodyPr wrap="none"/>
          <a:lstStyle/>
          <a:p>
            <a:endParaRPr lang="en-US"/>
          </a:p>
        </p:txBody>
      </p:sp>
      <p:sp>
        <p:nvSpPr>
          <p:cNvPr id="1255447" name="Text Box 23"/>
          <p:cNvSpPr txBox="1">
            <a:spLocks noChangeArrowheads="1"/>
          </p:cNvSpPr>
          <p:nvPr/>
        </p:nvSpPr>
        <p:spPr bwMode="auto">
          <a:xfrm>
            <a:off x="4845050" y="1966913"/>
            <a:ext cx="444500" cy="244475"/>
          </a:xfrm>
          <a:prstGeom prst="rect">
            <a:avLst/>
          </a:prstGeom>
          <a:noFill/>
          <a:ln w="9525">
            <a:noFill/>
            <a:miter lim="800000"/>
            <a:headEnd/>
            <a:tailEnd/>
          </a:ln>
        </p:spPr>
        <p:txBody>
          <a:bodyPr wrap="none">
            <a:spAutoFit/>
          </a:bodyPr>
          <a:lstStyle/>
          <a:p>
            <a:r>
              <a:rPr lang="en-US" sz="1000"/>
              <a:t>Next</a:t>
            </a:r>
          </a:p>
        </p:txBody>
      </p:sp>
      <p:sp>
        <p:nvSpPr>
          <p:cNvPr id="1255448" name="Line 24"/>
          <p:cNvSpPr>
            <a:spLocks noChangeShapeType="1"/>
          </p:cNvSpPr>
          <p:nvPr/>
        </p:nvSpPr>
        <p:spPr bwMode="auto">
          <a:xfrm>
            <a:off x="5294313" y="2868613"/>
            <a:ext cx="0" cy="395287"/>
          </a:xfrm>
          <a:prstGeom prst="line">
            <a:avLst/>
          </a:prstGeom>
          <a:noFill/>
          <a:ln w="9525">
            <a:solidFill>
              <a:schemeClr val="tx1"/>
            </a:solidFill>
            <a:miter lim="800000"/>
            <a:headEnd/>
            <a:tailEnd type="triangle" w="med" len="med"/>
          </a:ln>
        </p:spPr>
        <p:txBody>
          <a:bodyPr wrap="none"/>
          <a:lstStyle/>
          <a:p>
            <a:endParaRPr lang="en-US"/>
          </a:p>
        </p:txBody>
      </p:sp>
      <p:sp>
        <p:nvSpPr>
          <p:cNvPr id="1255449" name="Text Box 25"/>
          <p:cNvSpPr txBox="1">
            <a:spLocks noChangeArrowheads="1"/>
          </p:cNvSpPr>
          <p:nvPr/>
        </p:nvSpPr>
        <p:spPr bwMode="auto">
          <a:xfrm>
            <a:off x="4846638" y="2919413"/>
            <a:ext cx="471487" cy="244475"/>
          </a:xfrm>
          <a:prstGeom prst="rect">
            <a:avLst/>
          </a:prstGeom>
          <a:noFill/>
          <a:ln w="9525">
            <a:noFill/>
            <a:miter lim="800000"/>
            <a:headEnd/>
            <a:tailEnd/>
          </a:ln>
        </p:spPr>
        <p:txBody>
          <a:bodyPr wrap="none">
            <a:spAutoFit/>
          </a:bodyPr>
          <a:lstStyle/>
          <a:p>
            <a:r>
              <a:rPr lang="en-US" sz="1000"/>
              <a:t>Then</a:t>
            </a:r>
          </a:p>
        </p:txBody>
      </p:sp>
      <p:sp>
        <p:nvSpPr>
          <p:cNvPr id="1255450" name="Line 26"/>
          <p:cNvSpPr>
            <a:spLocks noChangeShapeType="1"/>
          </p:cNvSpPr>
          <p:nvPr/>
        </p:nvSpPr>
        <p:spPr bwMode="auto">
          <a:xfrm>
            <a:off x="5294313" y="3810000"/>
            <a:ext cx="0" cy="395288"/>
          </a:xfrm>
          <a:prstGeom prst="line">
            <a:avLst/>
          </a:prstGeom>
          <a:noFill/>
          <a:ln w="9525">
            <a:solidFill>
              <a:schemeClr val="tx1"/>
            </a:solidFill>
            <a:miter lim="800000"/>
            <a:headEnd/>
            <a:tailEnd type="triangle" w="med" len="med"/>
          </a:ln>
        </p:spPr>
        <p:txBody>
          <a:bodyPr wrap="none"/>
          <a:lstStyle/>
          <a:p>
            <a:endParaRPr lang="en-US"/>
          </a:p>
        </p:txBody>
      </p:sp>
      <p:sp>
        <p:nvSpPr>
          <p:cNvPr id="1255451" name="Text Box 27"/>
          <p:cNvSpPr txBox="1">
            <a:spLocks noChangeArrowheads="1"/>
          </p:cNvSpPr>
          <p:nvPr/>
        </p:nvSpPr>
        <p:spPr bwMode="auto">
          <a:xfrm>
            <a:off x="4846638" y="3860800"/>
            <a:ext cx="444500" cy="244475"/>
          </a:xfrm>
          <a:prstGeom prst="rect">
            <a:avLst/>
          </a:prstGeom>
          <a:noFill/>
          <a:ln w="9525">
            <a:noFill/>
            <a:miter lim="800000"/>
            <a:headEnd/>
            <a:tailEnd/>
          </a:ln>
        </p:spPr>
        <p:txBody>
          <a:bodyPr wrap="none">
            <a:spAutoFit/>
          </a:bodyPr>
          <a:lstStyle/>
          <a:p>
            <a:r>
              <a:rPr lang="en-US" sz="1000"/>
              <a:t>Next</a:t>
            </a:r>
          </a:p>
        </p:txBody>
      </p:sp>
      <p:sp>
        <p:nvSpPr>
          <p:cNvPr id="1255452" name="Line 28"/>
          <p:cNvSpPr>
            <a:spLocks noChangeShapeType="1"/>
          </p:cNvSpPr>
          <p:nvPr/>
        </p:nvSpPr>
        <p:spPr bwMode="auto">
          <a:xfrm>
            <a:off x="5294313" y="4737100"/>
            <a:ext cx="0" cy="395288"/>
          </a:xfrm>
          <a:prstGeom prst="line">
            <a:avLst/>
          </a:prstGeom>
          <a:noFill/>
          <a:ln w="9525">
            <a:solidFill>
              <a:schemeClr val="tx1"/>
            </a:solidFill>
            <a:miter lim="800000"/>
            <a:headEnd/>
            <a:tailEnd type="triangle" w="med" len="med"/>
          </a:ln>
        </p:spPr>
        <p:txBody>
          <a:bodyPr wrap="none"/>
          <a:lstStyle/>
          <a:p>
            <a:endParaRPr lang="en-US"/>
          </a:p>
        </p:txBody>
      </p:sp>
      <p:sp>
        <p:nvSpPr>
          <p:cNvPr id="1255453" name="Text Box 29"/>
          <p:cNvSpPr txBox="1">
            <a:spLocks noChangeArrowheads="1"/>
          </p:cNvSpPr>
          <p:nvPr/>
        </p:nvSpPr>
        <p:spPr bwMode="auto">
          <a:xfrm>
            <a:off x="4846638" y="4787900"/>
            <a:ext cx="407987" cy="244475"/>
          </a:xfrm>
          <a:prstGeom prst="rect">
            <a:avLst/>
          </a:prstGeom>
          <a:noFill/>
          <a:ln w="9525">
            <a:noFill/>
            <a:miter lim="800000"/>
            <a:headEnd/>
            <a:tailEnd/>
          </a:ln>
        </p:spPr>
        <p:txBody>
          <a:bodyPr wrap="none">
            <a:spAutoFit/>
          </a:bodyPr>
          <a:lstStyle/>
          <a:p>
            <a:r>
              <a:rPr lang="en-US" sz="1000"/>
              <a:t>And</a:t>
            </a:r>
          </a:p>
        </p:txBody>
      </p:sp>
      <p:sp>
        <p:nvSpPr>
          <p:cNvPr id="1255454" name="Line 30"/>
          <p:cNvSpPr>
            <a:spLocks noChangeShapeType="1"/>
          </p:cNvSpPr>
          <p:nvPr/>
        </p:nvSpPr>
        <p:spPr bwMode="auto">
          <a:xfrm>
            <a:off x="5294313" y="5665788"/>
            <a:ext cx="0" cy="395287"/>
          </a:xfrm>
          <a:prstGeom prst="line">
            <a:avLst/>
          </a:prstGeom>
          <a:noFill/>
          <a:ln w="9525">
            <a:solidFill>
              <a:schemeClr val="tx1"/>
            </a:solidFill>
            <a:miter lim="800000"/>
            <a:headEnd/>
            <a:tailEnd type="triangle" w="med" len="med"/>
          </a:ln>
        </p:spPr>
        <p:txBody>
          <a:bodyPr wrap="none"/>
          <a:lstStyle/>
          <a:p>
            <a:endParaRPr lang="en-US"/>
          </a:p>
        </p:txBody>
      </p:sp>
      <p:sp>
        <p:nvSpPr>
          <p:cNvPr id="1255455" name="Text Box 31"/>
          <p:cNvSpPr txBox="1">
            <a:spLocks noChangeArrowheads="1"/>
          </p:cNvSpPr>
          <p:nvPr/>
        </p:nvSpPr>
        <p:spPr bwMode="auto">
          <a:xfrm>
            <a:off x="4741863" y="5716588"/>
            <a:ext cx="550862" cy="244475"/>
          </a:xfrm>
          <a:prstGeom prst="rect">
            <a:avLst/>
          </a:prstGeom>
          <a:noFill/>
          <a:ln w="9525">
            <a:noFill/>
            <a:miter lim="800000"/>
            <a:headEnd/>
            <a:tailEnd/>
          </a:ln>
        </p:spPr>
        <p:txBody>
          <a:bodyPr wrap="none">
            <a:spAutoFit/>
          </a:bodyPr>
          <a:lstStyle/>
          <a:p>
            <a:r>
              <a:rPr lang="en-US" sz="1000"/>
              <a:t>Finally</a:t>
            </a:r>
          </a:p>
        </p:txBody>
      </p:sp>
      <p:sp>
        <p:nvSpPr>
          <p:cNvPr id="1255458" name="Line 34"/>
          <p:cNvSpPr>
            <a:spLocks noChangeShapeType="1"/>
          </p:cNvSpPr>
          <p:nvPr/>
        </p:nvSpPr>
        <p:spPr bwMode="auto">
          <a:xfrm>
            <a:off x="3330575" y="741363"/>
            <a:ext cx="1184275" cy="0"/>
          </a:xfrm>
          <a:prstGeom prst="line">
            <a:avLst/>
          </a:prstGeom>
          <a:noFill/>
          <a:ln w="15875">
            <a:solidFill>
              <a:schemeClr val="tx1"/>
            </a:solidFill>
            <a:miter lim="800000"/>
            <a:headEnd/>
            <a:tailEnd type="triangle" w="med" len="med"/>
          </a:ln>
        </p:spPr>
        <p:txBody>
          <a:bodyPr wrap="none"/>
          <a:lstStyle/>
          <a:p>
            <a:endParaRPr lang="en-US"/>
          </a:p>
        </p:txBody>
      </p:sp>
      <p:sp>
        <p:nvSpPr>
          <p:cNvPr id="1255459" name="Text Box 35"/>
          <p:cNvSpPr txBox="1">
            <a:spLocks noChangeArrowheads="1"/>
          </p:cNvSpPr>
          <p:nvPr/>
        </p:nvSpPr>
        <p:spPr bwMode="auto">
          <a:xfrm>
            <a:off x="3625850" y="484188"/>
            <a:ext cx="458788" cy="244475"/>
          </a:xfrm>
          <a:prstGeom prst="rect">
            <a:avLst/>
          </a:prstGeom>
          <a:noFill/>
          <a:ln w="9525">
            <a:noFill/>
            <a:miter lim="800000"/>
            <a:headEnd/>
            <a:tailEnd/>
          </a:ln>
        </p:spPr>
        <p:txBody>
          <a:bodyPr wrap="none">
            <a:spAutoFit/>
          </a:bodyPr>
          <a:lstStyle/>
          <a:p>
            <a:r>
              <a:rPr lang="en-US" sz="1000" b="1"/>
              <a:t>First</a:t>
            </a:r>
          </a:p>
        </p:txBody>
      </p:sp>
      <p:sp>
        <p:nvSpPr>
          <p:cNvPr id="1255462" name="Line 38"/>
          <p:cNvSpPr>
            <a:spLocks noChangeShapeType="1"/>
          </p:cNvSpPr>
          <p:nvPr/>
        </p:nvSpPr>
        <p:spPr bwMode="auto">
          <a:xfrm>
            <a:off x="6062663" y="744538"/>
            <a:ext cx="531812" cy="0"/>
          </a:xfrm>
          <a:prstGeom prst="line">
            <a:avLst/>
          </a:prstGeom>
          <a:noFill/>
          <a:ln w="19050">
            <a:solidFill>
              <a:schemeClr val="tx1"/>
            </a:solidFill>
            <a:miter lim="800000"/>
            <a:headEnd/>
            <a:tailEnd/>
          </a:ln>
        </p:spPr>
        <p:txBody>
          <a:bodyPr wrap="none"/>
          <a:lstStyle/>
          <a:p>
            <a:endParaRPr lang="en-US"/>
          </a:p>
        </p:txBody>
      </p:sp>
      <p:sp>
        <p:nvSpPr>
          <p:cNvPr id="1255463" name="Line 39"/>
          <p:cNvSpPr>
            <a:spLocks noChangeShapeType="1"/>
          </p:cNvSpPr>
          <p:nvPr/>
        </p:nvSpPr>
        <p:spPr bwMode="auto">
          <a:xfrm>
            <a:off x="6061075" y="1619250"/>
            <a:ext cx="531813" cy="0"/>
          </a:xfrm>
          <a:prstGeom prst="line">
            <a:avLst/>
          </a:prstGeom>
          <a:noFill/>
          <a:ln w="19050">
            <a:solidFill>
              <a:schemeClr val="tx1"/>
            </a:solidFill>
            <a:miter lim="800000"/>
            <a:headEnd/>
            <a:tailEnd/>
          </a:ln>
        </p:spPr>
        <p:txBody>
          <a:bodyPr wrap="none"/>
          <a:lstStyle/>
          <a:p>
            <a:endParaRPr lang="en-US"/>
          </a:p>
        </p:txBody>
      </p:sp>
      <p:sp>
        <p:nvSpPr>
          <p:cNvPr id="1255464" name="Line 40"/>
          <p:cNvSpPr>
            <a:spLocks noChangeShapeType="1"/>
          </p:cNvSpPr>
          <p:nvPr/>
        </p:nvSpPr>
        <p:spPr bwMode="auto">
          <a:xfrm>
            <a:off x="6054725" y="2581275"/>
            <a:ext cx="531813" cy="0"/>
          </a:xfrm>
          <a:prstGeom prst="line">
            <a:avLst/>
          </a:prstGeom>
          <a:noFill/>
          <a:ln w="19050">
            <a:solidFill>
              <a:schemeClr val="tx1"/>
            </a:solidFill>
            <a:miter lim="800000"/>
            <a:headEnd/>
            <a:tailEnd/>
          </a:ln>
        </p:spPr>
        <p:txBody>
          <a:bodyPr wrap="none"/>
          <a:lstStyle/>
          <a:p>
            <a:endParaRPr lang="en-US"/>
          </a:p>
        </p:txBody>
      </p:sp>
      <p:sp>
        <p:nvSpPr>
          <p:cNvPr id="1255465" name="Line 41"/>
          <p:cNvSpPr>
            <a:spLocks noChangeShapeType="1"/>
          </p:cNvSpPr>
          <p:nvPr/>
        </p:nvSpPr>
        <p:spPr bwMode="auto">
          <a:xfrm>
            <a:off x="6057900" y="3503613"/>
            <a:ext cx="531813" cy="0"/>
          </a:xfrm>
          <a:prstGeom prst="line">
            <a:avLst/>
          </a:prstGeom>
          <a:noFill/>
          <a:ln w="19050">
            <a:solidFill>
              <a:schemeClr val="tx1"/>
            </a:solidFill>
            <a:miter lim="800000"/>
            <a:headEnd/>
            <a:tailEnd/>
          </a:ln>
        </p:spPr>
        <p:txBody>
          <a:bodyPr wrap="none"/>
          <a:lstStyle/>
          <a:p>
            <a:endParaRPr lang="en-US"/>
          </a:p>
        </p:txBody>
      </p:sp>
      <p:sp>
        <p:nvSpPr>
          <p:cNvPr id="1255466" name="Line 42"/>
          <p:cNvSpPr>
            <a:spLocks noChangeShapeType="1"/>
          </p:cNvSpPr>
          <p:nvPr/>
        </p:nvSpPr>
        <p:spPr bwMode="auto">
          <a:xfrm>
            <a:off x="6065838" y="4478338"/>
            <a:ext cx="531812" cy="0"/>
          </a:xfrm>
          <a:prstGeom prst="line">
            <a:avLst/>
          </a:prstGeom>
          <a:noFill/>
          <a:ln w="19050">
            <a:solidFill>
              <a:schemeClr val="tx1"/>
            </a:solidFill>
            <a:miter lim="800000"/>
            <a:headEnd/>
            <a:tailEnd/>
          </a:ln>
        </p:spPr>
        <p:txBody>
          <a:bodyPr wrap="none"/>
          <a:lstStyle/>
          <a:p>
            <a:endParaRPr lang="en-US"/>
          </a:p>
        </p:txBody>
      </p:sp>
      <p:sp>
        <p:nvSpPr>
          <p:cNvPr id="1255467" name="Line 43"/>
          <p:cNvSpPr>
            <a:spLocks noChangeShapeType="1"/>
          </p:cNvSpPr>
          <p:nvPr/>
        </p:nvSpPr>
        <p:spPr bwMode="auto">
          <a:xfrm>
            <a:off x="6065838" y="5360988"/>
            <a:ext cx="531812" cy="0"/>
          </a:xfrm>
          <a:prstGeom prst="line">
            <a:avLst/>
          </a:prstGeom>
          <a:noFill/>
          <a:ln w="19050">
            <a:solidFill>
              <a:schemeClr val="tx1"/>
            </a:solidFill>
            <a:miter lim="800000"/>
            <a:headEnd/>
            <a:tailEnd/>
          </a:ln>
        </p:spPr>
        <p:txBody>
          <a:bodyPr wrap="none"/>
          <a:lstStyle/>
          <a:p>
            <a:endParaRPr lang="en-US"/>
          </a:p>
        </p:txBody>
      </p:sp>
      <p:sp>
        <p:nvSpPr>
          <p:cNvPr id="1255468" name="Line 44"/>
          <p:cNvSpPr>
            <a:spLocks noChangeShapeType="1"/>
          </p:cNvSpPr>
          <p:nvPr/>
        </p:nvSpPr>
        <p:spPr bwMode="auto">
          <a:xfrm>
            <a:off x="6057900" y="6313488"/>
            <a:ext cx="531813" cy="0"/>
          </a:xfrm>
          <a:prstGeom prst="line">
            <a:avLst/>
          </a:prstGeom>
          <a:noFill/>
          <a:ln w="19050">
            <a:solidFill>
              <a:schemeClr val="tx1"/>
            </a:solidFill>
            <a:miter lim="800000"/>
            <a:headEnd/>
            <a:tailEnd/>
          </a:ln>
        </p:spPr>
        <p:txBody>
          <a:bodyPr wrap="none"/>
          <a:lstStyle/>
          <a:p>
            <a:endParaRPr lang="en-US"/>
          </a:p>
        </p:txBody>
      </p:sp>
      <p:sp>
        <p:nvSpPr>
          <p:cNvPr id="127015" name="Text Box 47"/>
          <p:cNvSpPr txBox="1">
            <a:spLocks noChangeArrowheads="1"/>
          </p:cNvSpPr>
          <p:nvPr/>
        </p:nvSpPr>
        <p:spPr bwMode="auto">
          <a:xfrm>
            <a:off x="1439863" y="1846263"/>
            <a:ext cx="2506662" cy="731837"/>
          </a:xfrm>
          <a:prstGeom prst="rect">
            <a:avLst/>
          </a:prstGeom>
          <a:noFill/>
          <a:ln w="9525">
            <a:noFill/>
            <a:miter lim="800000"/>
            <a:headEnd/>
            <a:tailEnd/>
          </a:ln>
        </p:spPr>
        <p:txBody>
          <a:bodyPr wrap="none">
            <a:spAutoFit/>
          </a:bodyPr>
          <a:lstStyle/>
          <a:p>
            <a:pPr algn="ctr"/>
            <a:r>
              <a:rPr lang="en-US"/>
              <a:t>Scientific Method</a:t>
            </a:r>
          </a:p>
          <a:p>
            <a:pPr algn="ctr"/>
            <a:r>
              <a:rPr lang="en-US" sz="1800"/>
              <a:t>An Overview</a:t>
            </a:r>
          </a:p>
        </p:txBody>
      </p:sp>
      <p:pic>
        <p:nvPicPr>
          <p:cNvPr id="127016" name="Picture 48" descr="testtubes"/>
          <p:cNvPicPr>
            <a:picLocks noChangeAspect="1" noChangeArrowheads="1"/>
          </p:cNvPicPr>
          <p:nvPr/>
        </p:nvPicPr>
        <p:blipFill>
          <a:blip r:embed="rId3" cstate="print"/>
          <a:srcRect/>
          <a:stretch>
            <a:fillRect/>
          </a:stretch>
        </p:blipFill>
        <p:spPr bwMode="auto">
          <a:xfrm>
            <a:off x="2197100" y="442913"/>
            <a:ext cx="914400" cy="1377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5459"/>
                                        </p:tgtEl>
                                        <p:attrNameLst>
                                          <p:attrName>style.visibility</p:attrName>
                                        </p:attrNameLst>
                                      </p:cBhvr>
                                      <p:to>
                                        <p:strVal val="visible"/>
                                      </p:to>
                                    </p:set>
                                    <p:animEffect transition="in" filter="fade">
                                      <p:cBhvr>
                                        <p:cTn id="7" dur="2000"/>
                                        <p:tgtEl>
                                          <p:spTgt spid="12554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55458"/>
                                        </p:tgtEl>
                                        <p:attrNameLst>
                                          <p:attrName>style.visibility</p:attrName>
                                        </p:attrNameLst>
                                      </p:cBhvr>
                                      <p:to>
                                        <p:strVal val="visible"/>
                                      </p:to>
                                    </p:set>
                                    <p:animEffect transition="in" filter="wipe(left)">
                                      <p:cBhvr>
                                        <p:cTn id="10" dur="500"/>
                                        <p:tgtEl>
                                          <p:spTgt spid="1255458"/>
                                        </p:tgtEl>
                                      </p:cBhvr>
                                    </p:animEffect>
                                  </p:childTnLst>
                                </p:cTn>
                              </p:par>
                            </p:childTnLst>
                          </p:cTn>
                        </p:par>
                        <p:par>
                          <p:cTn id="11" fill="hold">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1255430"/>
                                        </p:tgtEl>
                                        <p:attrNameLst>
                                          <p:attrName>style.visibility</p:attrName>
                                        </p:attrNameLst>
                                      </p:cBhvr>
                                      <p:to>
                                        <p:strVal val="visible"/>
                                      </p:to>
                                    </p:set>
                                    <p:animEffect transition="in" filter="dissolve">
                                      <p:cBhvr>
                                        <p:cTn id="14" dur="500"/>
                                        <p:tgtEl>
                                          <p:spTgt spid="125543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255462"/>
                                        </p:tgtEl>
                                        <p:attrNameLst>
                                          <p:attrName>style.visibility</p:attrName>
                                        </p:attrNameLst>
                                      </p:cBhvr>
                                      <p:to>
                                        <p:strVal val="visible"/>
                                      </p:to>
                                    </p:set>
                                    <p:anim calcmode="lin" valueType="num">
                                      <p:cBhvr>
                                        <p:cTn id="19" dur="1000" fill="hold"/>
                                        <p:tgtEl>
                                          <p:spTgt spid="1255462"/>
                                        </p:tgtEl>
                                        <p:attrNameLst>
                                          <p:attrName>ppt_w</p:attrName>
                                        </p:attrNameLst>
                                      </p:cBhvr>
                                      <p:tavLst>
                                        <p:tav tm="0">
                                          <p:val>
                                            <p:strVal val="#ppt_w+.3"/>
                                          </p:val>
                                        </p:tav>
                                        <p:tav tm="100000">
                                          <p:val>
                                            <p:strVal val="#ppt_w"/>
                                          </p:val>
                                        </p:tav>
                                      </p:tavLst>
                                    </p:anim>
                                    <p:anim calcmode="lin" valueType="num">
                                      <p:cBhvr>
                                        <p:cTn id="20" dur="1000" fill="hold"/>
                                        <p:tgtEl>
                                          <p:spTgt spid="1255462"/>
                                        </p:tgtEl>
                                        <p:attrNameLst>
                                          <p:attrName>ppt_h</p:attrName>
                                        </p:attrNameLst>
                                      </p:cBhvr>
                                      <p:tavLst>
                                        <p:tav tm="0">
                                          <p:val>
                                            <p:strVal val="#ppt_h"/>
                                          </p:val>
                                        </p:tav>
                                        <p:tav tm="100000">
                                          <p:val>
                                            <p:strVal val="#ppt_h"/>
                                          </p:val>
                                        </p:tav>
                                      </p:tavLst>
                                    </p:anim>
                                    <p:animEffect transition="in" filter="fade">
                                      <p:cBhvr>
                                        <p:cTn id="21" dur="1000"/>
                                        <p:tgtEl>
                                          <p:spTgt spid="1255462"/>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255437"/>
                                        </p:tgtEl>
                                        <p:attrNameLst>
                                          <p:attrName>style.visibility</p:attrName>
                                        </p:attrNameLst>
                                      </p:cBhvr>
                                      <p:to>
                                        <p:strVal val="visible"/>
                                      </p:to>
                                    </p:set>
                                    <p:anim calcmode="lin" valueType="num">
                                      <p:cBhvr>
                                        <p:cTn id="24" dur="500" fill="hold"/>
                                        <p:tgtEl>
                                          <p:spTgt spid="1255437"/>
                                        </p:tgtEl>
                                        <p:attrNameLst>
                                          <p:attrName>ppt_w</p:attrName>
                                        </p:attrNameLst>
                                      </p:cBhvr>
                                      <p:tavLst>
                                        <p:tav tm="0">
                                          <p:val>
                                            <p:fltVal val="0"/>
                                          </p:val>
                                        </p:tav>
                                        <p:tav tm="100000">
                                          <p:val>
                                            <p:strVal val="#ppt_w"/>
                                          </p:val>
                                        </p:tav>
                                      </p:tavLst>
                                    </p:anim>
                                    <p:anim calcmode="lin" valueType="num">
                                      <p:cBhvr>
                                        <p:cTn id="25" dur="500" fill="hold"/>
                                        <p:tgtEl>
                                          <p:spTgt spid="1255437"/>
                                        </p:tgtEl>
                                        <p:attrNameLst>
                                          <p:attrName>ppt_h</p:attrName>
                                        </p:attrNameLst>
                                      </p:cBhvr>
                                      <p:tavLst>
                                        <p:tav tm="0">
                                          <p:val>
                                            <p:fltVal val="0"/>
                                          </p:val>
                                        </p:tav>
                                        <p:tav tm="100000">
                                          <p:val>
                                            <p:strVal val="#ppt_h"/>
                                          </p:val>
                                        </p:tav>
                                      </p:tavLst>
                                    </p:anim>
                                    <p:animEffect transition="in" filter="fade">
                                      <p:cBhvr>
                                        <p:cTn id="26" dur="500"/>
                                        <p:tgtEl>
                                          <p:spTgt spid="12554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55445"/>
                                        </p:tgtEl>
                                        <p:attrNameLst>
                                          <p:attrName>style.visibility</p:attrName>
                                        </p:attrNameLst>
                                      </p:cBhvr>
                                      <p:to>
                                        <p:strVal val="visible"/>
                                      </p:to>
                                    </p:set>
                                    <p:animEffect transition="in" filter="wipe(up)">
                                      <p:cBhvr>
                                        <p:cTn id="31" dur="500"/>
                                        <p:tgtEl>
                                          <p:spTgt spid="125544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55444"/>
                                        </p:tgtEl>
                                        <p:attrNameLst>
                                          <p:attrName>style.visibility</p:attrName>
                                        </p:attrNameLst>
                                      </p:cBhvr>
                                      <p:to>
                                        <p:strVal val="visible"/>
                                      </p:to>
                                    </p:set>
                                    <p:animEffect transition="in" filter="wipe(up)">
                                      <p:cBhvr>
                                        <p:cTn id="34" dur="500"/>
                                        <p:tgtEl>
                                          <p:spTgt spid="1255444"/>
                                        </p:tgtEl>
                                      </p:cBhvr>
                                    </p:animEffect>
                                  </p:childTnLst>
                                </p:cTn>
                              </p:par>
                            </p:childTnLst>
                          </p:cTn>
                        </p:par>
                        <p:par>
                          <p:cTn id="35" fill="hold">
                            <p:stCondLst>
                              <p:cond delay="500"/>
                            </p:stCondLst>
                            <p:childTnLst>
                              <p:par>
                                <p:cTn id="36" presetID="9" presetClass="emph" presetSubtype="0" grpId="1" nodeType="afterEffect">
                                  <p:stCondLst>
                                    <p:cond delay="0"/>
                                  </p:stCondLst>
                                  <p:childTnLst>
                                    <p:set>
                                      <p:cBhvr rctx="PPT">
                                        <p:cTn id="37" dur="indefinite"/>
                                        <p:tgtEl>
                                          <p:spTgt spid="1255437"/>
                                        </p:tgtEl>
                                        <p:attrNameLst>
                                          <p:attrName>style.opacity</p:attrName>
                                        </p:attrNameLst>
                                      </p:cBhvr>
                                      <p:to>
                                        <p:strVal val="0.5"/>
                                      </p:to>
                                    </p:set>
                                    <p:animEffect filter="image" prLst="opacity: 0.5">
                                      <p:cBhvr rctx="IE">
                                        <p:cTn id="38" dur="indefinite"/>
                                        <p:tgtEl>
                                          <p:spTgt spid="1255437"/>
                                        </p:tgtEl>
                                      </p:cBhvr>
                                    </p:animEffect>
                                  </p:childTnLst>
                                </p:cTn>
                              </p:par>
                            </p:childTnLst>
                          </p:cTn>
                        </p:par>
                        <p:par>
                          <p:cTn id="39" fill="hold">
                            <p:stCondLst>
                              <p:cond delay="500"/>
                            </p:stCondLst>
                            <p:childTnLst>
                              <p:par>
                                <p:cTn id="40" presetID="9" presetClass="emph" presetSubtype="0" grpId="1" nodeType="afterEffect">
                                  <p:stCondLst>
                                    <p:cond delay="0"/>
                                  </p:stCondLst>
                                  <p:childTnLst>
                                    <p:set>
                                      <p:cBhvr rctx="PPT">
                                        <p:cTn id="41" dur="indefinite"/>
                                        <p:tgtEl>
                                          <p:spTgt spid="1255462"/>
                                        </p:tgtEl>
                                        <p:attrNameLst>
                                          <p:attrName>style.opacity</p:attrName>
                                        </p:attrNameLst>
                                      </p:cBhvr>
                                      <p:to>
                                        <p:strVal val="0.5"/>
                                      </p:to>
                                    </p:set>
                                    <p:animEffect filter="image" prLst="opacity: 0.5">
                                      <p:cBhvr rctx="IE">
                                        <p:cTn id="42" dur="indefinite"/>
                                        <p:tgtEl>
                                          <p:spTgt spid="1255462"/>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1255431"/>
                                        </p:tgtEl>
                                        <p:attrNameLst>
                                          <p:attrName>style.visibility</p:attrName>
                                        </p:attrNameLst>
                                      </p:cBhvr>
                                      <p:to>
                                        <p:strVal val="visible"/>
                                      </p:to>
                                    </p:set>
                                    <p:animEffect transition="in" filter="dissolve">
                                      <p:cBhvr>
                                        <p:cTn id="46" dur="500"/>
                                        <p:tgtEl>
                                          <p:spTgt spid="1255431"/>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1255463"/>
                                        </p:tgtEl>
                                        <p:attrNameLst>
                                          <p:attrName>style.visibility</p:attrName>
                                        </p:attrNameLst>
                                      </p:cBhvr>
                                      <p:to>
                                        <p:strVal val="visible"/>
                                      </p:to>
                                    </p:set>
                                    <p:anim calcmode="lin" valueType="num">
                                      <p:cBhvr>
                                        <p:cTn id="51" dur="1000" fill="hold"/>
                                        <p:tgtEl>
                                          <p:spTgt spid="1255463"/>
                                        </p:tgtEl>
                                        <p:attrNameLst>
                                          <p:attrName>ppt_w</p:attrName>
                                        </p:attrNameLst>
                                      </p:cBhvr>
                                      <p:tavLst>
                                        <p:tav tm="0">
                                          <p:val>
                                            <p:strVal val="#ppt_w+.3"/>
                                          </p:val>
                                        </p:tav>
                                        <p:tav tm="100000">
                                          <p:val>
                                            <p:strVal val="#ppt_w"/>
                                          </p:val>
                                        </p:tav>
                                      </p:tavLst>
                                    </p:anim>
                                    <p:anim calcmode="lin" valueType="num">
                                      <p:cBhvr>
                                        <p:cTn id="52" dur="1000" fill="hold"/>
                                        <p:tgtEl>
                                          <p:spTgt spid="1255463"/>
                                        </p:tgtEl>
                                        <p:attrNameLst>
                                          <p:attrName>ppt_h</p:attrName>
                                        </p:attrNameLst>
                                      </p:cBhvr>
                                      <p:tavLst>
                                        <p:tav tm="0">
                                          <p:val>
                                            <p:strVal val="#ppt_h"/>
                                          </p:val>
                                        </p:tav>
                                        <p:tav tm="100000">
                                          <p:val>
                                            <p:strVal val="#ppt_h"/>
                                          </p:val>
                                        </p:tav>
                                      </p:tavLst>
                                    </p:anim>
                                    <p:animEffect transition="in" filter="fade">
                                      <p:cBhvr>
                                        <p:cTn id="53" dur="1000"/>
                                        <p:tgtEl>
                                          <p:spTgt spid="1255463"/>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1255438"/>
                                        </p:tgtEl>
                                        <p:attrNameLst>
                                          <p:attrName>style.visibility</p:attrName>
                                        </p:attrNameLst>
                                      </p:cBhvr>
                                      <p:to>
                                        <p:strVal val="visible"/>
                                      </p:to>
                                    </p:set>
                                    <p:anim calcmode="lin" valueType="num">
                                      <p:cBhvr>
                                        <p:cTn id="56" dur="500" fill="hold"/>
                                        <p:tgtEl>
                                          <p:spTgt spid="1255438"/>
                                        </p:tgtEl>
                                        <p:attrNameLst>
                                          <p:attrName>ppt_w</p:attrName>
                                        </p:attrNameLst>
                                      </p:cBhvr>
                                      <p:tavLst>
                                        <p:tav tm="0">
                                          <p:val>
                                            <p:fltVal val="0"/>
                                          </p:val>
                                        </p:tav>
                                        <p:tav tm="100000">
                                          <p:val>
                                            <p:strVal val="#ppt_w"/>
                                          </p:val>
                                        </p:tav>
                                      </p:tavLst>
                                    </p:anim>
                                    <p:anim calcmode="lin" valueType="num">
                                      <p:cBhvr>
                                        <p:cTn id="57" dur="500" fill="hold"/>
                                        <p:tgtEl>
                                          <p:spTgt spid="1255438"/>
                                        </p:tgtEl>
                                        <p:attrNameLst>
                                          <p:attrName>ppt_h</p:attrName>
                                        </p:attrNameLst>
                                      </p:cBhvr>
                                      <p:tavLst>
                                        <p:tav tm="0">
                                          <p:val>
                                            <p:fltVal val="0"/>
                                          </p:val>
                                        </p:tav>
                                        <p:tav tm="100000">
                                          <p:val>
                                            <p:strVal val="#ppt_h"/>
                                          </p:val>
                                        </p:tav>
                                      </p:tavLst>
                                    </p:anim>
                                    <p:animEffect transition="in" filter="fade">
                                      <p:cBhvr>
                                        <p:cTn id="58" dur="500"/>
                                        <p:tgtEl>
                                          <p:spTgt spid="125543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255446"/>
                                        </p:tgtEl>
                                        <p:attrNameLst>
                                          <p:attrName>style.visibility</p:attrName>
                                        </p:attrNameLst>
                                      </p:cBhvr>
                                      <p:to>
                                        <p:strVal val="visible"/>
                                      </p:to>
                                    </p:set>
                                    <p:animEffect transition="in" filter="wipe(up)">
                                      <p:cBhvr>
                                        <p:cTn id="63" dur="500"/>
                                        <p:tgtEl>
                                          <p:spTgt spid="1255446"/>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255447"/>
                                        </p:tgtEl>
                                        <p:attrNameLst>
                                          <p:attrName>style.visibility</p:attrName>
                                        </p:attrNameLst>
                                      </p:cBhvr>
                                      <p:to>
                                        <p:strVal val="visible"/>
                                      </p:to>
                                    </p:set>
                                    <p:animEffect transition="in" filter="wipe(up)">
                                      <p:cBhvr>
                                        <p:cTn id="66" dur="500"/>
                                        <p:tgtEl>
                                          <p:spTgt spid="1255447"/>
                                        </p:tgtEl>
                                      </p:cBhvr>
                                    </p:animEffect>
                                  </p:childTnLst>
                                </p:cTn>
                              </p:par>
                            </p:childTnLst>
                          </p:cTn>
                        </p:par>
                        <p:par>
                          <p:cTn id="67" fill="hold">
                            <p:stCondLst>
                              <p:cond delay="500"/>
                            </p:stCondLst>
                            <p:childTnLst>
                              <p:par>
                                <p:cTn id="68" presetID="9" presetClass="emph" presetSubtype="0" grpId="1" nodeType="afterEffect">
                                  <p:stCondLst>
                                    <p:cond delay="0"/>
                                  </p:stCondLst>
                                  <p:childTnLst>
                                    <p:set>
                                      <p:cBhvr rctx="PPT">
                                        <p:cTn id="69" dur="indefinite"/>
                                        <p:tgtEl>
                                          <p:spTgt spid="1255438"/>
                                        </p:tgtEl>
                                        <p:attrNameLst>
                                          <p:attrName>style.opacity</p:attrName>
                                        </p:attrNameLst>
                                      </p:cBhvr>
                                      <p:to>
                                        <p:strVal val="0.5"/>
                                      </p:to>
                                    </p:set>
                                    <p:animEffect filter="image" prLst="opacity: 0.5">
                                      <p:cBhvr rctx="IE">
                                        <p:cTn id="70" dur="indefinite"/>
                                        <p:tgtEl>
                                          <p:spTgt spid="1255438"/>
                                        </p:tgtEl>
                                      </p:cBhvr>
                                    </p:animEffect>
                                  </p:childTnLst>
                                </p:cTn>
                              </p:par>
                              <p:par>
                                <p:cTn id="71" presetID="9" presetClass="emph" presetSubtype="0" grpId="1" nodeType="withEffect">
                                  <p:stCondLst>
                                    <p:cond delay="0"/>
                                  </p:stCondLst>
                                  <p:childTnLst>
                                    <p:set>
                                      <p:cBhvr rctx="PPT">
                                        <p:cTn id="72" dur="indefinite"/>
                                        <p:tgtEl>
                                          <p:spTgt spid="1255463"/>
                                        </p:tgtEl>
                                        <p:attrNameLst>
                                          <p:attrName>style.opacity</p:attrName>
                                        </p:attrNameLst>
                                      </p:cBhvr>
                                      <p:to>
                                        <p:strVal val="0.5"/>
                                      </p:to>
                                    </p:set>
                                    <p:animEffect filter="image" prLst="opacity: 0.5">
                                      <p:cBhvr rctx="IE">
                                        <p:cTn id="73" dur="indefinite"/>
                                        <p:tgtEl>
                                          <p:spTgt spid="1255463"/>
                                        </p:tgtEl>
                                      </p:cBhvr>
                                    </p:animEffect>
                                  </p:childTnLst>
                                </p:cTn>
                              </p:par>
                            </p:childTnLst>
                          </p:cTn>
                        </p:par>
                        <p:par>
                          <p:cTn id="74" fill="hold">
                            <p:stCondLst>
                              <p:cond delay="500"/>
                            </p:stCondLst>
                            <p:childTnLst>
                              <p:par>
                                <p:cTn id="75" presetID="9" presetClass="entr" presetSubtype="0" fill="hold" grpId="0" nodeType="afterEffect">
                                  <p:stCondLst>
                                    <p:cond delay="0"/>
                                  </p:stCondLst>
                                  <p:childTnLst>
                                    <p:set>
                                      <p:cBhvr>
                                        <p:cTn id="76" dur="1" fill="hold">
                                          <p:stCondLst>
                                            <p:cond delay="0"/>
                                          </p:stCondLst>
                                        </p:cTn>
                                        <p:tgtEl>
                                          <p:spTgt spid="1255432"/>
                                        </p:tgtEl>
                                        <p:attrNameLst>
                                          <p:attrName>style.visibility</p:attrName>
                                        </p:attrNameLst>
                                      </p:cBhvr>
                                      <p:to>
                                        <p:strVal val="visible"/>
                                      </p:to>
                                    </p:set>
                                    <p:animEffect transition="in" filter="dissolve">
                                      <p:cBhvr>
                                        <p:cTn id="77" dur="500"/>
                                        <p:tgtEl>
                                          <p:spTgt spid="1255432"/>
                                        </p:tgtEl>
                                      </p:cBhvr>
                                    </p:animEffect>
                                  </p:childTnLst>
                                </p:cTn>
                              </p:par>
                            </p:childTnLst>
                          </p:cTn>
                        </p:par>
                      </p:childTnLst>
                    </p:cTn>
                  </p:par>
                  <p:par>
                    <p:cTn id="78" fill="hold">
                      <p:stCondLst>
                        <p:cond delay="indefinite"/>
                      </p:stCondLst>
                      <p:childTnLst>
                        <p:par>
                          <p:cTn id="79" fill="hold">
                            <p:stCondLst>
                              <p:cond delay="0"/>
                            </p:stCondLst>
                            <p:childTnLst>
                              <p:par>
                                <p:cTn id="80" presetID="50" presetClass="entr" presetSubtype="0" decel="100000" fill="hold" grpId="0" nodeType="clickEffect">
                                  <p:stCondLst>
                                    <p:cond delay="0"/>
                                  </p:stCondLst>
                                  <p:childTnLst>
                                    <p:set>
                                      <p:cBhvr>
                                        <p:cTn id="81" dur="1" fill="hold">
                                          <p:stCondLst>
                                            <p:cond delay="0"/>
                                          </p:stCondLst>
                                        </p:cTn>
                                        <p:tgtEl>
                                          <p:spTgt spid="1255464"/>
                                        </p:tgtEl>
                                        <p:attrNameLst>
                                          <p:attrName>style.visibility</p:attrName>
                                        </p:attrNameLst>
                                      </p:cBhvr>
                                      <p:to>
                                        <p:strVal val="visible"/>
                                      </p:to>
                                    </p:set>
                                    <p:anim calcmode="lin" valueType="num">
                                      <p:cBhvr>
                                        <p:cTn id="82" dur="1000" fill="hold"/>
                                        <p:tgtEl>
                                          <p:spTgt spid="1255464"/>
                                        </p:tgtEl>
                                        <p:attrNameLst>
                                          <p:attrName>ppt_w</p:attrName>
                                        </p:attrNameLst>
                                      </p:cBhvr>
                                      <p:tavLst>
                                        <p:tav tm="0">
                                          <p:val>
                                            <p:strVal val="#ppt_w+.3"/>
                                          </p:val>
                                        </p:tav>
                                        <p:tav tm="100000">
                                          <p:val>
                                            <p:strVal val="#ppt_w"/>
                                          </p:val>
                                        </p:tav>
                                      </p:tavLst>
                                    </p:anim>
                                    <p:anim calcmode="lin" valueType="num">
                                      <p:cBhvr>
                                        <p:cTn id="83" dur="1000" fill="hold"/>
                                        <p:tgtEl>
                                          <p:spTgt spid="1255464"/>
                                        </p:tgtEl>
                                        <p:attrNameLst>
                                          <p:attrName>ppt_h</p:attrName>
                                        </p:attrNameLst>
                                      </p:cBhvr>
                                      <p:tavLst>
                                        <p:tav tm="0">
                                          <p:val>
                                            <p:strVal val="#ppt_h"/>
                                          </p:val>
                                        </p:tav>
                                        <p:tav tm="100000">
                                          <p:val>
                                            <p:strVal val="#ppt_h"/>
                                          </p:val>
                                        </p:tav>
                                      </p:tavLst>
                                    </p:anim>
                                    <p:animEffect transition="in" filter="fade">
                                      <p:cBhvr>
                                        <p:cTn id="84" dur="1000"/>
                                        <p:tgtEl>
                                          <p:spTgt spid="1255464"/>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1255439"/>
                                        </p:tgtEl>
                                        <p:attrNameLst>
                                          <p:attrName>style.visibility</p:attrName>
                                        </p:attrNameLst>
                                      </p:cBhvr>
                                      <p:to>
                                        <p:strVal val="visible"/>
                                      </p:to>
                                    </p:set>
                                    <p:anim calcmode="lin" valueType="num">
                                      <p:cBhvr>
                                        <p:cTn id="87" dur="500" fill="hold"/>
                                        <p:tgtEl>
                                          <p:spTgt spid="1255439"/>
                                        </p:tgtEl>
                                        <p:attrNameLst>
                                          <p:attrName>ppt_w</p:attrName>
                                        </p:attrNameLst>
                                      </p:cBhvr>
                                      <p:tavLst>
                                        <p:tav tm="0">
                                          <p:val>
                                            <p:fltVal val="0"/>
                                          </p:val>
                                        </p:tav>
                                        <p:tav tm="100000">
                                          <p:val>
                                            <p:strVal val="#ppt_w"/>
                                          </p:val>
                                        </p:tav>
                                      </p:tavLst>
                                    </p:anim>
                                    <p:anim calcmode="lin" valueType="num">
                                      <p:cBhvr>
                                        <p:cTn id="88" dur="500" fill="hold"/>
                                        <p:tgtEl>
                                          <p:spTgt spid="1255439"/>
                                        </p:tgtEl>
                                        <p:attrNameLst>
                                          <p:attrName>ppt_h</p:attrName>
                                        </p:attrNameLst>
                                      </p:cBhvr>
                                      <p:tavLst>
                                        <p:tav tm="0">
                                          <p:val>
                                            <p:fltVal val="0"/>
                                          </p:val>
                                        </p:tav>
                                        <p:tav tm="100000">
                                          <p:val>
                                            <p:strVal val="#ppt_h"/>
                                          </p:val>
                                        </p:tav>
                                      </p:tavLst>
                                    </p:anim>
                                    <p:animEffect transition="in" filter="fade">
                                      <p:cBhvr>
                                        <p:cTn id="89" dur="500"/>
                                        <p:tgtEl>
                                          <p:spTgt spid="1255439"/>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1255448"/>
                                        </p:tgtEl>
                                        <p:attrNameLst>
                                          <p:attrName>style.visibility</p:attrName>
                                        </p:attrNameLst>
                                      </p:cBhvr>
                                      <p:to>
                                        <p:strVal val="visible"/>
                                      </p:to>
                                    </p:set>
                                    <p:animEffect transition="in" filter="wipe(up)">
                                      <p:cBhvr>
                                        <p:cTn id="94" dur="500"/>
                                        <p:tgtEl>
                                          <p:spTgt spid="1255448"/>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1255449"/>
                                        </p:tgtEl>
                                        <p:attrNameLst>
                                          <p:attrName>style.visibility</p:attrName>
                                        </p:attrNameLst>
                                      </p:cBhvr>
                                      <p:to>
                                        <p:strVal val="visible"/>
                                      </p:to>
                                    </p:set>
                                    <p:animEffect transition="in" filter="wipe(up)">
                                      <p:cBhvr>
                                        <p:cTn id="97" dur="500"/>
                                        <p:tgtEl>
                                          <p:spTgt spid="1255449"/>
                                        </p:tgtEl>
                                      </p:cBhvr>
                                    </p:animEffect>
                                  </p:childTnLst>
                                </p:cTn>
                              </p:par>
                            </p:childTnLst>
                          </p:cTn>
                        </p:par>
                        <p:par>
                          <p:cTn id="98" fill="hold">
                            <p:stCondLst>
                              <p:cond delay="500"/>
                            </p:stCondLst>
                            <p:childTnLst>
                              <p:par>
                                <p:cTn id="99" presetID="9" presetClass="emph" presetSubtype="0" grpId="1" nodeType="afterEffect">
                                  <p:stCondLst>
                                    <p:cond delay="0"/>
                                  </p:stCondLst>
                                  <p:childTnLst>
                                    <p:set>
                                      <p:cBhvr rctx="PPT">
                                        <p:cTn id="100" dur="indefinite"/>
                                        <p:tgtEl>
                                          <p:spTgt spid="1255439"/>
                                        </p:tgtEl>
                                        <p:attrNameLst>
                                          <p:attrName>style.opacity</p:attrName>
                                        </p:attrNameLst>
                                      </p:cBhvr>
                                      <p:to>
                                        <p:strVal val="0.5"/>
                                      </p:to>
                                    </p:set>
                                    <p:animEffect filter="image" prLst="opacity: 0.5">
                                      <p:cBhvr rctx="IE">
                                        <p:cTn id="101" dur="indefinite"/>
                                        <p:tgtEl>
                                          <p:spTgt spid="1255439"/>
                                        </p:tgtEl>
                                      </p:cBhvr>
                                    </p:animEffect>
                                  </p:childTnLst>
                                </p:cTn>
                              </p:par>
                            </p:childTnLst>
                          </p:cTn>
                        </p:par>
                        <p:par>
                          <p:cTn id="102" fill="hold">
                            <p:stCondLst>
                              <p:cond delay="500"/>
                            </p:stCondLst>
                            <p:childTnLst>
                              <p:par>
                                <p:cTn id="103" presetID="9" presetClass="emph" presetSubtype="0" grpId="1" nodeType="afterEffect">
                                  <p:stCondLst>
                                    <p:cond delay="0"/>
                                  </p:stCondLst>
                                  <p:childTnLst>
                                    <p:set>
                                      <p:cBhvr rctx="PPT">
                                        <p:cTn id="104" dur="indefinite"/>
                                        <p:tgtEl>
                                          <p:spTgt spid="1255464"/>
                                        </p:tgtEl>
                                        <p:attrNameLst>
                                          <p:attrName>style.opacity</p:attrName>
                                        </p:attrNameLst>
                                      </p:cBhvr>
                                      <p:to>
                                        <p:strVal val="0.5"/>
                                      </p:to>
                                    </p:set>
                                    <p:animEffect filter="image" prLst="opacity: 0.5">
                                      <p:cBhvr rctx="IE">
                                        <p:cTn id="105" dur="indefinite"/>
                                        <p:tgtEl>
                                          <p:spTgt spid="1255464"/>
                                        </p:tgtEl>
                                      </p:cBhvr>
                                    </p:animEffect>
                                  </p:childTnLst>
                                </p:cTn>
                              </p:par>
                            </p:childTnLst>
                          </p:cTn>
                        </p:par>
                        <p:par>
                          <p:cTn id="106" fill="hold">
                            <p:stCondLst>
                              <p:cond delay="500"/>
                            </p:stCondLst>
                            <p:childTnLst>
                              <p:par>
                                <p:cTn id="107" presetID="9" presetClass="entr" presetSubtype="0" fill="hold" grpId="0" nodeType="afterEffect">
                                  <p:stCondLst>
                                    <p:cond delay="0"/>
                                  </p:stCondLst>
                                  <p:childTnLst>
                                    <p:set>
                                      <p:cBhvr>
                                        <p:cTn id="108" dur="1" fill="hold">
                                          <p:stCondLst>
                                            <p:cond delay="0"/>
                                          </p:stCondLst>
                                        </p:cTn>
                                        <p:tgtEl>
                                          <p:spTgt spid="1255433"/>
                                        </p:tgtEl>
                                        <p:attrNameLst>
                                          <p:attrName>style.visibility</p:attrName>
                                        </p:attrNameLst>
                                      </p:cBhvr>
                                      <p:to>
                                        <p:strVal val="visible"/>
                                      </p:to>
                                    </p:set>
                                    <p:animEffect transition="in" filter="dissolve">
                                      <p:cBhvr>
                                        <p:cTn id="109" dur="500"/>
                                        <p:tgtEl>
                                          <p:spTgt spid="1255433"/>
                                        </p:tgtEl>
                                      </p:cBhvr>
                                    </p:animEffect>
                                  </p:childTnLst>
                                </p:cTn>
                              </p:par>
                            </p:childTnLst>
                          </p:cTn>
                        </p:par>
                      </p:childTnLst>
                    </p:cTn>
                  </p:par>
                  <p:par>
                    <p:cTn id="110" fill="hold">
                      <p:stCondLst>
                        <p:cond delay="indefinite"/>
                      </p:stCondLst>
                      <p:childTnLst>
                        <p:par>
                          <p:cTn id="111" fill="hold">
                            <p:stCondLst>
                              <p:cond delay="0"/>
                            </p:stCondLst>
                            <p:childTnLst>
                              <p:par>
                                <p:cTn id="112" presetID="50" presetClass="entr" presetSubtype="0" decel="100000" fill="hold" grpId="0" nodeType="clickEffect">
                                  <p:stCondLst>
                                    <p:cond delay="0"/>
                                  </p:stCondLst>
                                  <p:childTnLst>
                                    <p:set>
                                      <p:cBhvr>
                                        <p:cTn id="113" dur="1" fill="hold">
                                          <p:stCondLst>
                                            <p:cond delay="0"/>
                                          </p:stCondLst>
                                        </p:cTn>
                                        <p:tgtEl>
                                          <p:spTgt spid="1255465"/>
                                        </p:tgtEl>
                                        <p:attrNameLst>
                                          <p:attrName>style.visibility</p:attrName>
                                        </p:attrNameLst>
                                      </p:cBhvr>
                                      <p:to>
                                        <p:strVal val="visible"/>
                                      </p:to>
                                    </p:set>
                                    <p:anim calcmode="lin" valueType="num">
                                      <p:cBhvr>
                                        <p:cTn id="114" dur="1000" fill="hold"/>
                                        <p:tgtEl>
                                          <p:spTgt spid="1255465"/>
                                        </p:tgtEl>
                                        <p:attrNameLst>
                                          <p:attrName>ppt_w</p:attrName>
                                        </p:attrNameLst>
                                      </p:cBhvr>
                                      <p:tavLst>
                                        <p:tav tm="0">
                                          <p:val>
                                            <p:strVal val="#ppt_w+.3"/>
                                          </p:val>
                                        </p:tav>
                                        <p:tav tm="100000">
                                          <p:val>
                                            <p:strVal val="#ppt_w"/>
                                          </p:val>
                                        </p:tav>
                                      </p:tavLst>
                                    </p:anim>
                                    <p:anim calcmode="lin" valueType="num">
                                      <p:cBhvr>
                                        <p:cTn id="115" dur="1000" fill="hold"/>
                                        <p:tgtEl>
                                          <p:spTgt spid="1255465"/>
                                        </p:tgtEl>
                                        <p:attrNameLst>
                                          <p:attrName>ppt_h</p:attrName>
                                        </p:attrNameLst>
                                      </p:cBhvr>
                                      <p:tavLst>
                                        <p:tav tm="0">
                                          <p:val>
                                            <p:strVal val="#ppt_h"/>
                                          </p:val>
                                        </p:tav>
                                        <p:tav tm="100000">
                                          <p:val>
                                            <p:strVal val="#ppt_h"/>
                                          </p:val>
                                        </p:tav>
                                      </p:tavLst>
                                    </p:anim>
                                    <p:animEffect transition="in" filter="fade">
                                      <p:cBhvr>
                                        <p:cTn id="116" dur="1000"/>
                                        <p:tgtEl>
                                          <p:spTgt spid="1255465"/>
                                        </p:tgtEl>
                                      </p:cBhvr>
                                    </p:animEffect>
                                  </p:childTnLst>
                                </p:cTn>
                              </p:par>
                              <p:par>
                                <p:cTn id="117" presetID="53" presetClass="entr" presetSubtype="0" fill="hold" grpId="0" nodeType="withEffect">
                                  <p:stCondLst>
                                    <p:cond delay="0"/>
                                  </p:stCondLst>
                                  <p:childTnLst>
                                    <p:set>
                                      <p:cBhvr>
                                        <p:cTn id="118" dur="1" fill="hold">
                                          <p:stCondLst>
                                            <p:cond delay="0"/>
                                          </p:stCondLst>
                                        </p:cTn>
                                        <p:tgtEl>
                                          <p:spTgt spid="1255440"/>
                                        </p:tgtEl>
                                        <p:attrNameLst>
                                          <p:attrName>style.visibility</p:attrName>
                                        </p:attrNameLst>
                                      </p:cBhvr>
                                      <p:to>
                                        <p:strVal val="visible"/>
                                      </p:to>
                                    </p:set>
                                    <p:anim calcmode="lin" valueType="num">
                                      <p:cBhvr>
                                        <p:cTn id="119" dur="500" fill="hold"/>
                                        <p:tgtEl>
                                          <p:spTgt spid="1255440"/>
                                        </p:tgtEl>
                                        <p:attrNameLst>
                                          <p:attrName>ppt_w</p:attrName>
                                        </p:attrNameLst>
                                      </p:cBhvr>
                                      <p:tavLst>
                                        <p:tav tm="0">
                                          <p:val>
                                            <p:fltVal val="0"/>
                                          </p:val>
                                        </p:tav>
                                        <p:tav tm="100000">
                                          <p:val>
                                            <p:strVal val="#ppt_w"/>
                                          </p:val>
                                        </p:tav>
                                      </p:tavLst>
                                    </p:anim>
                                    <p:anim calcmode="lin" valueType="num">
                                      <p:cBhvr>
                                        <p:cTn id="120" dur="500" fill="hold"/>
                                        <p:tgtEl>
                                          <p:spTgt spid="1255440"/>
                                        </p:tgtEl>
                                        <p:attrNameLst>
                                          <p:attrName>ppt_h</p:attrName>
                                        </p:attrNameLst>
                                      </p:cBhvr>
                                      <p:tavLst>
                                        <p:tav tm="0">
                                          <p:val>
                                            <p:fltVal val="0"/>
                                          </p:val>
                                        </p:tav>
                                        <p:tav tm="100000">
                                          <p:val>
                                            <p:strVal val="#ppt_h"/>
                                          </p:val>
                                        </p:tav>
                                      </p:tavLst>
                                    </p:anim>
                                    <p:animEffect transition="in" filter="fade">
                                      <p:cBhvr>
                                        <p:cTn id="121" dur="500"/>
                                        <p:tgtEl>
                                          <p:spTgt spid="1255440"/>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1255450"/>
                                        </p:tgtEl>
                                        <p:attrNameLst>
                                          <p:attrName>style.visibility</p:attrName>
                                        </p:attrNameLst>
                                      </p:cBhvr>
                                      <p:to>
                                        <p:strVal val="visible"/>
                                      </p:to>
                                    </p:set>
                                    <p:animEffect transition="in" filter="wipe(up)">
                                      <p:cBhvr>
                                        <p:cTn id="126" dur="500"/>
                                        <p:tgtEl>
                                          <p:spTgt spid="1255450"/>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1255451"/>
                                        </p:tgtEl>
                                        <p:attrNameLst>
                                          <p:attrName>style.visibility</p:attrName>
                                        </p:attrNameLst>
                                      </p:cBhvr>
                                      <p:to>
                                        <p:strVal val="visible"/>
                                      </p:to>
                                    </p:set>
                                    <p:animEffect transition="in" filter="wipe(up)">
                                      <p:cBhvr>
                                        <p:cTn id="129" dur="500"/>
                                        <p:tgtEl>
                                          <p:spTgt spid="1255451"/>
                                        </p:tgtEl>
                                      </p:cBhvr>
                                    </p:animEffect>
                                  </p:childTnLst>
                                </p:cTn>
                              </p:par>
                            </p:childTnLst>
                          </p:cTn>
                        </p:par>
                        <p:par>
                          <p:cTn id="130" fill="hold">
                            <p:stCondLst>
                              <p:cond delay="500"/>
                            </p:stCondLst>
                            <p:childTnLst>
                              <p:par>
                                <p:cTn id="131" presetID="9" presetClass="emph" presetSubtype="0" grpId="1" nodeType="afterEffect">
                                  <p:stCondLst>
                                    <p:cond delay="0"/>
                                  </p:stCondLst>
                                  <p:childTnLst>
                                    <p:set>
                                      <p:cBhvr rctx="PPT">
                                        <p:cTn id="132" dur="indefinite"/>
                                        <p:tgtEl>
                                          <p:spTgt spid="1255440"/>
                                        </p:tgtEl>
                                        <p:attrNameLst>
                                          <p:attrName>style.opacity</p:attrName>
                                        </p:attrNameLst>
                                      </p:cBhvr>
                                      <p:to>
                                        <p:strVal val="0.5"/>
                                      </p:to>
                                    </p:set>
                                    <p:animEffect filter="image" prLst="opacity: 0.5">
                                      <p:cBhvr rctx="IE">
                                        <p:cTn id="133" dur="indefinite"/>
                                        <p:tgtEl>
                                          <p:spTgt spid="1255440"/>
                                        </p:tgtEl>
                                      </p:cBhvr>
                                    </p:animEffect>
                                  </p:childTnLst>
                                </p:cTn>
                              </p:par>
                            </p:childTnLst>
                          </p:cTn>
                        </p:par>
                        <p:par>
                          <p:cTn id="134" fill="hold">
                            <p:stCondLst>
                              <p:cond delay="500"/>
                            </p:stCondLst>
                            <p:childTnLst>
                              <p:par>
                                <p:cTn id="135" presetID="9" presetClass="emph" presetSubtype="0" grpId="1" nodeType="afterEffect">
                                  <p:stCondLst>
                                    <p:cond delay="0"/>
                                  </p:stCondLst>
                                  <p:childTnLst>
                                    <p:set>
                                      <p:cBhvr rctx="PPT">
                                        <p:cTn id="136" dur="indefinite"/>
                                        <p:tgtEl>
                                          <p:spTgt spid="1255465"/>
                                        </p:tgtEl>
                                        <p:attrNameLst>
                                          <p:attrName>style.opacity</p:attrName>
                                        </p:attrNameLst>
                                      </p:cBhvr>
                                      <p:to>
                                        <p:strVal val="0.5"/>
                                      </p:to>
                                    </p:set>
                                    <p:animEffect filter="image" prLst="opacity: 0.5">
                                      <p:cBhvr rctx="IE">
                                        <p:cTn id="137" dur="indefinite"/>
                                        <p:tgtEl>
                                          <p:spTgt spid="1255465"/>
                                        </p:tgtEl>
                                      </p:cBhvr>
                                    </p:animEffect>
                                  </p:childTnLst>
                                </p:cTn>
                              </p:par>
                            </p:childTnLst>
                          </p:cTn>
                        </p:par>
                        <p:par>
                          <p:cTn id="138" fill="hold">
                            <p:stCondLst>
                              <p:cond delay="500"/>
                            </p:stCondLst>
                            <p:childTnLst>
                              <p:par>
                                <p:cTn id="139" presetID="9" presetClass="entr" presetSubtype="0" fill="hold" grpId="0" nodeType="afterEffect">
                                  <p:stCondLst>
                                    <p:cond delay="0"/>
                                  </p:stCondLst>
                                  <p:childTnLst>
                                    <p:set>
                                      <p:cBhvr>
                                        <p:cTn id="140" dur="1" fill="hold">
                                          <p:stCondLst>
                                            <p:cond delay="0"/>
                                          </p:stCondLst>
                                        </p:cTn>
                                        <p:tgtEl>
                                          <p:spTgt spid="1255434"/>
                                        </p:tgtEl>
                                        <p:attrNameLst>
                                          <p:attrName>style.visibility</p:attrName>
                                        </p:attrNameLst>
                                      </p:cBhvr>
                                      <p:to>
                                        <p:strVal val="visible"/>
                                      </p:to>
                                    </p:set>
                                    <p:animEffect transition="in" filter="dissolve">
                                      <p:cBhvr>
                                        <p:cTn id="141" dur="500"/>
                                        <p:tgtEl>
                                          <p:spTgt spid="1255434"/>
                                        </p:tgtEl>
                                      </p:cBhvr>
                                    </p:animEffect>
                                  </p:childTnLst>
                                </p:cTn>
                              </p:par>
                            </p:childTnLst>
                          </p:cTn>
                        </p:par>
                      </p:childTnLst>
                    </p:cTn>
                  </p:par>
                  <p:par>
                    <p:cTn id="142" fill="hold">
                      <p:stCondLst>
                        <p:cond delay="indefinite"/>
                      </p:stCondLst>
                      <p:childTnLst>
                        <p:par>
                          <p:cTn id="143" fill="hold">
                            <p:stCondLst>
                              <p:cond delay="0"/>
                            </p:stCondLst>
                            <p:childTnLst>
                              <p:par>
                                <p:cTn id="144" presetID="50" presetClass="entr" presetSubtype="0" decel="100000" fill="hold" grpId="0" nodeType="clickEffect">
                                  <p:stCondLst>
                                    <p:cond delay="0"/>
                                  </p:stCondLst>
                                  <p:childTnLst>
                                    <p:set>
                                      <p:cBhvr>
                                        <p:cTn id="145" dur="1" fill="hold">
                                          <p:stCondLst>
                                            <p:cond delay="0"/>
                                          </p:stCondLst>
                                        </p:cTn>
                                        <p:tgtEl>
                                          <p:spTgt spid="1255466"/>
                                        </p:tgtEl>
                                        <p:attrNameLst>
                                          <p:attrName>style.visibility</p:attrName>
                                        </p:attrNameLst>
                                      </p:cBhvr>
                                      <p:to>
                                        <p:strVal val="visible"/>
                                      </p:to>
                                    </p:set>
                                    <p:anim calcmode="lin" valueType="num">
                                      <p:cBhvr>
                                        <p:cTn id="146" dur="1000" fill="hold"/>
                                        <p:tgtEl>
                                          <p:spTgt spid="1255466"/>
                                        </p:tgtEl>
                                        <p:attrNameLst>
                                          <p:attrName>ppt_w</p:attrName>
                                        </p:attrNameLst>
                                      </p:cBhvr>
                                      <p:tavLst>
                                        <p:tav tm="0">
                                          <p:val>
                                            <p:strVal val="#ppt_w+.3"/>
                                          </p:val>
                                        </p:tav>
                                        <p:tav tm="100000">
                                          <p:val>
                                            <p:strVal val="#ppt_w"/>
                                          </p:val>
                                        </p:tav>
                                      </p:tavLst>
                                    </p:anim>
                                    <p:anim calcmode="lin" valueType="num">
                                      <p:cBhvr>
                                        <p:cTn id="147" dur="1000" fill="hold"/>
                                        <p:tgtEl>
                                          <p:spTgt spid="1255466"/>
                                        </p:tgtEl>
                                        <p:attrNameLst>
                                          <p:attrName>ppt_h</p:attrName>
                                        </p:attrNameLst>
                                      </p:cBhvr>
                                      <p:tavLst>
                                        <p:tav tm="0">
                                          <p:val>
                                            <p:strVal val="#ppt_h"/>
                                          </p:val>
                                        </p:tav>
                                        <p:tav tm="100000">
                                          <p:val>
                                            <p:strVal val="#ppt_h"/>
                                          </p:val>
                                        </p:tav>
                                      </p:tavLst>
                                    </p:anim>
                                    <p:animEffect transition="in" filter="fade">
                                      <p:cBhvr>
                                        <p:cTn id="148" dur="1000"/>
                                        <p:tgtEl>
                                          <p:spTgt spid="1255466"/>
                                        </p:tgtEl>
                                      </p:cBhvr>
                                    </p:animEffect>
                                  </p:childTnLst>
                                </p:cTn>
                              </p:par>
                              <p:par>
                                <p:cTn id="149" presetID="53" presetClass="entr" presetSubtype="0" fill="hold" grpId="0" nodeType="withEffect">
                                  <p:stCondLst>
                                    <p:cond delay="0"/>
                                  </p:stCondLst>
                                  <p:childTnLst>
                                    <p:set>
                                      <p:cBhvr>
                                        <p:cTn id="150" dur="1" fill="hold">
                                          <p:stCondLst>
                                            <p:cond delay="0"/>
                                          </p:stCondLst>
                                        </p:cTn>
                                        <p:tgtEl>
                                          <p:spTgt spid="1255441"/>
                                        </p:tgtEl>
                                        <p:attrNameLst>
                                          <p:attrName>style.visibility</p:attrName>
                                        </p:attrNameLst>
                                      </p:cBhvr>
                                      <p:to>
                                        <p:strVal val="visible"/>
                                      </p:to>
                                    </p:set>
                                    <p:anim calcmode="lin" valueType="num">
                                      <p:cBhvr>
                                        <p:cTn id="151" dur="500" fill="hold"/>
                                        <p:tgtEl>
                                          <p:spTgt spid="1255441"/>
                                        </p:tgtEl>
                                        <p:attrNameLst>
                                          <p:attrName>ppt_w</p:attrName>
                                        </p:attrNameLst>
                                      </p:cBhvr>
                                      <p:tavLst>
                                        <p:tav tm="0">
                                          <p:val>
                                            <p:fltVal val="0"/>
                                          </p:val>
                                        </p:tav>
                                        <p:tav tm="100000">
                                          <p:val>
                                            <p:strVal val="#ppt_w"/>
                                          </p:val>
                                        </p:tav>
                                      </p:tavLst>
                                    </p:anim>
                                    <p:anim calcmode="lin" valueType="num">
                                      <p:cBhvr>
                                        <p:cTn id="152" dur="500" fill="hold"/>
                                        <p:tgtEl>
                                          <p:spTgt spid="1255441"/>
                                        </p:tgtEl>
                                        <p:attrNameLst>
                                          <p:attrName>ppt_h</p:attrName>
                                        </p:attrNameLst>
                                      </p:cBhvr>
                                      <p:tavLst>
                                        <p:tav tm="0">
                                          <p:val>
                                            <p:fltVal val="0"/>
                                          </p:val>
                                        </p:tav>
                                        <p:tav tm="100000">
                                          <p:val>
                                            <p:strVal val="#ppt_h"/>
                                          </p:val>
                                        </p:tav>
                                      </p:tavLst>
                                    </p:anim>
                                    <p:animEffect transition="in" filter="fade">
                                      <p:cBhvr>
                                        <p:cTn id="153" dur="500"/>
                                        <p:tgtEl>
                                          <p:spTgt spid="1255441"/>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1" fill="hold" grpId="0" nodeType="clickEffect">
                                  <p:stCondLst>
                                    <p:cond delay="0"/>
                                  </p:stCondLst>
                                  <p:childTnLst>
                                    <p:set>
                                      <p:cBhvr>
                                        <p:cTn id="157" dur="1" fill="hold">
                                          <p:stCondLst>
                                            <p:cond delay="0"/>
                                          </p:stCondLst>
                                        </p:cTn>
                                        <p:tgtEl>
                                          <p:spTgt spid="1255452"/>
                                        </p:tgtEl>
                                        <p:attrNameLst>
                                          <p:attrName>style.visibility</p:attrName>
                                        </p:attrNameLst>
                                      </p:cBhvr>
                                      <p:to>
                                        <p:strVal val="visible"/>
                                      </p:to>
                                    </p:set>
                                    <p:animEffect transition="in" filter="wipe(up)">
                                      <p:cBhvr>
                                        <p:cTn id="158" dur="500"/>
                                        <p:tgtEl>
                                          <p:spTgt spid="1255452"/>
                                        </p:tgtEl>
                                      </p:cBhvr>
                                    </p:animEffect>
                                  </p:childTnLst>
                                </p:cTn>
                              </p:par>
                              <p:par>
                                <p:cTn id="159" presetID="22" presetClass="entr" presetSubtype="1" fill="hold" grpId="0" nodeType="withEffect">
                                  <p:stCondLst>
                                    <p:cond delay="0"/>
                                  </p:stCondLst>
                                  <p:childTnLst>
                                    <p:set>
                                      <p:cBhvr>
                                        <p:cTn id="160" dur="1" fill="hold">
                                          <p:stCondLst>
                                            <p:cond delay="0"/>
                                          </p:stCondLst>
                                        </p:cTn>
                                        <p:tgtEl>
                                          <p:spTgt spid="1255453"/>
                                        </p:tgtEl>
                                        <p:attrNameLst>
                                          <p:attrName>style.visibility</p:attrName>
                                        </p:attrNameLst>
                                      </p:cBhvr>
                                      <p:to>
                                        <p:strVal val="visible"/>
                                      </p:to>
                                    </p:set>
                                    <p:animEffect transition="in" filter="wipe(up)">
                                      <p:cBhvr>
                                        <p:cTn id="161" dur="500"/>
                                        <p:tgtEl>
                                          <p:spTgt spid="1255453"/>
                                        </p:tgtEl>
                                      </p:cBhvr>
                                    </p:animEffect>
                                  </p:childTnLst>
                                </p:cTn>
                              </p:par>
                            </p:childTnLst>
                          </p:cTn>
                        </p:par>
                        <p:par>
                          <p:cTn id="162" fill="hold">
                            <p:stCondLst>
                              <p:cond delay="500"/>
                            </p:stCondLst>
                            <p:childTnLst>
                              <p:par>
                                <p:cTn id="163" presetID="9" presetClass="emph" presetSubtype="0" grpId="1" nodeType="afterEffect">
                                  <p:stCondLst>
                                    <p:cond delay="0"/>
                                  </p:stCondLst>
                                  <p:childTnLst>
                                    <p:set>
                                      <p:cBhvr rctx="PPT">
                                        <p:cTn id="164" dur="indefinite"/>
                                        <p:tgtEl>
                                          <p:spTgt spid="1255441"/>
                                        </p:tgtEl>
                                        <p:attrNameLst>
                                          <p:attrName>style.opacity</p:attrName>
                                        </p:attrNameLst>
                                      </p:cBhvr>
                                      <p:to>
                                        <p:strVal val="0.5"/>
                                      </p:to>
                                    </p:set>
                                    <p:animEffect filter="image" prLst="opacity: 0.5">
                                      <p:cBhvr rctx="IE">
                                        <p:cTn id="165" dur="indefinite"/>
                                        <p:tgtEl>
                                          <p:spTgt spid="1255441"/>
                                        </p:tgtEl>
                                      </p:cBhvr>
                                    </p:animEffect>
                                  </p:childTnLst>
                                </p:cTn>
                              </p:par>
                            </p:childTnLst>
                          </p:cTn>
                        </p:par>
                        <p:par>
                          <p:cTn id="166" fill="hold">
                            <p:stCondLst>
                              <p:cond delay="500"/>
                            </p:stCondLst>
                            <p:childTnLst>
                              <p:par>
                                <p:cTn id="167" presetID="9" presetClass="emph" presetSubtype="0" grpId="1" nodeType="afterEffect">
                                  <p:stCondLst>
                                    <p:cond delay="0"/>
                                  </p:stCondLst>
                                  <p:childTnLst>
                                    <p:set>
                                      <p:cBhvr rctx="PPT">
                                        <p:cTn id="168" dur="indefinite"/>
                                        <p:tgtEl>
                                          <p:spTgt spid="1255466"/>
                                        </p:tgtEl>
                                        <p:attrNameLst>
                                          <p:attrName>style.opacity</p:attrName>
                                        </p:attrNameLst>
                                      </p:cBhvr>
                                      <p:to>
                                        <p:strVal val="0.5"/>
                                      </p:to>
                                    </p:set>
                                    <p:animEffect filter="image" prLst="opacity: 0.5">
                                      <p:cBhvr rctx="IE">
                                        <p:cTn id="169" dur="indefinite"/>
                                        <p:tgtEl>
                                          <p:spTgt spid="1255466"/>
                                        </p:tgtEl>
                                      </p:cBhvr>
                                    </p:animEffect>
                                  </p:childTnLst>
                                </p:cTn>
                              </p:par>
                            </p:childTnLst>
                          </p:cTn>
                        </p:par>
                        <p:par>
                          <p:cTn id="170" fill="hold">
                            <p:stCondLst>
                              <p:cond delay="500"/>
                            </p:stCondLst>
                            <p:childTnLst>
                              <p:par>
                                <p:cTn id="171" presetID="9" presetClass="entr" presetSubtype="0" fill="hold" grpId="0" nodeType="afterEffect">
                                  <p:stCondLst>
                                    <p:cond delay="0"/>
                                  </p:stCondLst>
                                  <p:childTnLst>
                                    <p:set>
                                      <p:cBhvr>
                                        <p:cTn id="172" dur="1" fill="hold">
                                          <p:stCondLst>
                                            <p:cond delay="0"/>
                                          </p:stCondLst>
                                        </p:cTn>
                                        <p:tgtEl>
                                          <p:spTgt spid="1255435"/>
                                        </p:tgtEl>
                                        <p:attrNameLst>
                                          <p:attrName>style.visibility</p:attrName>
                                        </p:attrNameLst>
                                      </p:cBhvr>
                                      <p:to>
                                        <p:strVal val="visible"/>
                                      </p:to>
                                    </p:set>
                                    <p:animEffect transition="in" filter="dissolve">
                                      <p:cBhvr>
                                        <p:cTn id="173" dur="500"/>
                                        <p:tgtEl>
                                          <p:spTgt spid="1255435"/>
                                        </p:tgtEl>
                                      </p:cBhvr>
                                    </p:animEffect>
                                  </p:childTnLst>
                                </p:cTn>
                              </p:par>
                            </p:childTnLst>
                          </p:cTn>
                        </p:par>
                      </p:childTnLst>
                    </p:cTn>
                  </p:par>
                  <p:par>
                    <p:cTn id="174" fill="hold">
                      <p:stCondLst>
                        <p:cond delay="indefinite"/>
                      </p:stCondLst>
                      <p:childTnLst>
                        <p:par>
                          <p:cTn id="175" fill="hold">
                            <p:stCondLst>
                              <p:cond delay="0"/>
                            </p:stCondLst>
                            <p:childTnLst>
                              <p:par>
                                <p:cTn id="176" presetID="50" presetClass="entr" presetSubtype="0" decel="100000" fill="hold" grpId="0" nodeType="clickEffect">
                                  <p:stCondLst>
                                    <p:cond delay="0"/>
                                  </p:stCondLst>
                                  <p:childTnLst>
                                    <p:set>
                                      <p:cBhvr>
                                        <p:cTn id="177" dur="1" fill="hold">
                                          <p:stCondLst>
                                            <p:cond delay="0"/>
                                          </p:stCondLst>
                                        </p:cTn>
                                        <p:tgtEl>
                                          <p:spTgt spid="1255467"/>
                                        </p:tgtEl>
                                        <p:attrNameLst>
                                          <p:attrName>style.visibility</p:attrName>
                                        </p:attrNameLst>
                                      </p:cBhvr>
                                      <p:to>
                                        <p:strVal val="visible"/>
                                      </p:to>
                                    </p:set>
                                    <p:anim calcmode="lin" valueType="num">
                                      <p:cBhvr>
                                        <p:cTn id="178" dur="1000" fill="hold"/>
                                        <p:tgtEl>
                                          <p:spTgt spid="1255467"/>
                                        </p:tgtEl>
                                        <p:attrNameLst>
                                          <p:attrName>ppt_w</p:attrName>
                                        </p:attrNameLst>
                                      </p:cBhvr>
                                      <p:tavLst>
                                        <p:tav tm="0">
                                          <p:val>
                                            <p:strVal val="#ppt_w+.3"/>
                                          </p:val>
                                        </p:tav>
                                        <p:tav tm="100000">
                                          <p:val>
                                            <p:strVal val="#ppt_w"/>
                                          </p:val>
                                        </p:tav>
                                      </p:tavLst>
                                    </p:anim>
                                    <p:anim calcmode="lin" valueType="num">
                                      <p:cBhvr>
                                        <p:cTn id="179" dur="1000" fill="hold"/>
                                        <p:tgtEl>
                                          <p:spTgt spid="1255467"/>
                                        </p:tgtEl>
                                        <p:attrNameLst>
                                          <p:attrName>ppt_h</p:attrName>
                                        </p:attrNameLst>
                                      </p:cBhvr>
                                      <p:tavLst>
                                        <p:tav tm="0">
                                          <p:val>
                                            <p:strVal val="#ppt_h"/>
                                          </p:val>
                                        </p:tav>
                                        <p:tav tm="100000">
                                          <p:val>
                                            <p:strVal val="#ppt_h"/>
                                          </p:val>
                                        </p:tav>
                                      </p:tavLst>
                                    </p:anim>
                                    <p:animEffect transition="in" filter="fade">
                                      <p:cBhvr>
                                        <p:cTn id="180" dur="1000"/>
                                        <p:tgtEl>
                                          <p:spTgt spid="1255467"/>
                                        </p:tgtEl>
                                      </p:cBhvr>
                                    </p:animEffect>
                                  </p:childTnLst>
                                </p:cTn>
                              </p:par>
                              <p:par>
                                <p:cTn id="181" presetID="47" presetClass="entr" presetSubtype="0" fill="hold" grpId="0" nodeType="withEffect">
                                  <p:stCondLst>
                                    <p:cond delay="0"/>
                                  </p:stCondLst>
                                  <p:childTnLst>
                                    <p:set>
                                      <p:cBhvr>
                                        <p:cTn id="182" dur="1" fill="hold">
                                          <p:stCondLst>
                                            <p:cond delay="0"/>
                                          </p:stCondLst>
                                        </p:cTn>
                                        <p:tgtEl>
                                          <p:spTgt spid="1255456"/>
                                        </p:tgtEl>
                                        <p:attrNameLst>
                                          <p:attrName>style.visibility</p:attrName>
                                        </p:attrNameLst>
                                      </p:cBhvr>
                                      <p:to>
                                        <p:strVal val="visible"/>
                                      </p:to>
                                    </p:set>
                                    <p:animEffect transition="in" filter="fade">
                                      <p:cBhvr>
                                        <p:cTn id="183" dur="1000"/>
                                        <p:tgtEl>
                                          <p:spTgt spid="1255456"/>
                                        </p:tgtEl>
                                      </p:cBhvr>
                                    </p:animEffect>
                                    <p:anim calcmode="lin" valueType="num">
                                      <p:cBhvr>
                                        <p:cTn id="184" dur="1000" fill="hold"/>
                                        <p:tgtEl>
                                          <p:spTgt spid="1255456"/>
                                        </p:tgtEl>
                                        <p:attrNameLst>
                                          <p:attrName>ppt_x</p:attrName>
                                        </p:attrNameLst>
                                      </p:cBhvr>
                                      <p:tavLst>
                                        <p:tav tm="0">
                                          <p:val>
                                            <p:strVal val="#ppt_x"/>
                                          </p:val>
                                        </p:tav>
                                        <p:tav tm="100000">
                                          <p:val>
                                            <p:strVal val="#ppt_x"/>
                                          </p:val>
                                        </p:tav>
                                      </p:tavLst>
                                    </p:anim>
                                    <p:anim calcmode="lin" valueType="num">
                                      <p:cBhvr>
                                        <p:cTn id="185" dur="1000" fill="hold"/>
                                        <p:tgtEl>
                                          <p:spTgt spid="1255456"/>
                                        </p:tgtEl>
                                        <p:attrNameLst>
                                          <p:attrName>ppt_y</p:attrName>
                                        </p:attrNameLst>
                                      </p:cBhvr>
                                      <p:tavLst>
                                        <p:tav tm="0">
                                          <p:val>
                                            <p:strVal val="#ppt_y-.1"/>
                                          </p:val>
                                        </p:tav>
                                        <p:tav tm="100000">
                                          <p:val>
                                            <p:strVal val="#ppt_y"/>
                                          </p:val>
                                        </p:tav>
                                      </p:tavLst>
                                    </p:anim>
                                  </p:childTnLst>
                                </p:cTn>
                              </p:par>
                              <p:par>
                                <p:cTn id="186" presetID="47" presetClass="entr" presetSubtype="0" fill="hold" grpId="0" nodeType="withEffect">
                                  <p:stCondLst>
                                    <p:cond delay="0"/>
                                  </p:stCondLst>
                                  <p:childTnLst>
                                    <p:set>
                                      <p:cBhvr>
                                        <p:cTn id="187" dur="1" fill="hold">
                                          <p:stCondLst>
                                            <p:cond delay="0"/>
                                          </p:stCondLst>
                                        </p:cTn>
                                        <p:tgtEl>
                                          <p:spTgt spid="1255457"/>
                                        </p:tgtEl>
                                        <p:attrNameLst>
                                          <p:attrName>style.visibility</p:attrName>
                                        </p:attrNameLst>
                                      </p:cBhvr>
                                      <p:to>
                                        <p:strVal val="visible"/>
                                      </p:to>
                                    </p:set>
                                    <p:animEffect transition="in" filter="fade">
                                      <p:cBhvr>
                                        <p:cTn id="188" dur="1000"/>
                                        <p:tgtEl>
                                          <p:spTgt spid="1255457"/>
                                        </p:tgtEl>
                                      </p:cBhvr>
                                    </p:animEffect>
                                    <p:anim calcmode="lin" valueType="num">
                                      <p:cBhvr>
                                        <p:cTn id="189" dur="1000" fill="hold"/>
                                        <p:tgtEl>
                                          <p:spTgt spid="1255457"/>
                                        </p:tgtEl>
                                        <p:attrNameLst>
                                          <p:attrName>ppt_x</p:attrName>
                                        </p:attrNameLst>
                                      </p:cBhvr>
                                      <p:tavLst>
                                        <p:tav tm="0">
                                          <p:val>
                                            <p:strVal val="#ppt_x"/>
                                          </p:val>
                                        </p:tav>
                                        <p:tav tm="100000">
                                          <p:val>
                                            <p:strVal val="#ppt_x"/>
                                          </p:val>
                                        </p:tav>
                                      </p:tavLst>
                                    </p:anim>
                                    <p:anim calcmode="lin" valueType="num">
                                      <p:cBhvr>
                                        <p:cTn id="190" dur="1000" fill="hold"/>
                                        <p:tgtEl>
                                          <p:spTgt spid="1255457"/>
                                        </p:tgtEl>
                                        <p:attrNameLst>
                                          <p:attrName>ppt_y</p:attrName>
                                        </p:attrNameLst>
                                      </p:cBhvr>
                                      <p:tavLst>
                                        <p:tav tm="0">
                                          <p:val>
                                            <p:strVal val="#ppt_y-.1"/>
                                          </p:val>
                                        </p:tav>
                                        <p:tav tm="100000">
                                          <p:val>
                                            <p:strVal val="#ppt_y"/>
                                          </p:val>
                                        </p:tav>
                                      </p:tavLst>
                                    </p:anim>
                                  </p:childTnLst>
                                </p:cTn>
                              </p:par>
                              <p:par>
                                <p:cTn id="191" presetID="53" presetClass="entr" presetSubtype="0" fill="hold" grpId="0" nodeType="withEffect">
                                  <p:stCondLst>
                                    <p:cond delay="0"/>
                                  </p:stCondLst>
                                  <p:childTnLst>
                                    <p:set>
                                      <p:cBhvr>
                                        <p:cTn id="192" dur="1" fill="hold">
                                          <p:stCondLst>
                                            <p:cond delay="0"/>
                                          </p:stCondLst>
                                        </p:cTn>
                                        <p:tgtEl>
                                          <p:spTgt spid="1255442"/>
                                        </p:tgtEl>
                                        <p:attrNameLst>
                                          <p:attrName>style.visibility</p:attrName>
                                        </p:attrNameLst>
                                      </p:cBhvr>
                                      <p:to>
                                        <p:strVal val="visible"/>
                                      </p:to>
                                    </p:set>
                                    <p:anim calcmode="lin" valueType="num">
                                      <p:cBhvr>
                                        <p:cTn id="193" dur="500" fill="hold"/>
                                        <p:tgtEl>
                                          <p:spTgt spid="1255442"/>
                                        </p:tgtEl>
                                        <p:attrNameLst>
                                          <p:attrName>ppt_w</p:attrName>
                                        </p:attrNameLst>
                                      </p:cBhvr>
                                      <p:tavLst>
                                        <p:tav tm="0">
                                          <p:val>
                                            <p:fltVal val="0"/>
                                          </p:val>
                                        </p:tav>
                                        <p:tav tm="100000">
                                          <p:val>
                                            <p:strVal val="#ppt_w"/>
                                          </p:val>
                                        </p:tav>
                                      </p:tavLst>
                                    </p:anim>
                                    <p:anim calcmode="lin" valueType="num">
                                      <p:cBhvr>
                                        <p:cTn id="194" dur="500" fill="hold"/>
                                        <p:tgtEl>
                                          <p:spTgt spid="1255442"/>
                                        </p:tgtEl>
                                        <p:attrNameLst>
                                          <p:attrName>ppt_h</p:attrName>
                                        </p:attrNameLst>
                                      </p:cBhvr>
                                      <p:tavLst>
                                        <p:tav tm="0">
                                          <p:val>
                                            <p:fltVal val="0"/>
                                          </p:val>
                                        </p:tav>
                                        <p:tav tm="100000">
                                          <p:val>
                                            <p:strVal val="#ppt_h"/>
                                          </p:val>
                                        </p:tav>
                                      </p:tavLst>
                                    </p:anim>
                                    <p:animEffect transition="in" filter="fade">
                                      <p:cBhvr>
                                        <p:cTn id="195" dur="500"/>
                                        <p:tgtEl>
                                          <p:spTgt spid="1255442"/>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1" fill="hold" grpId="0" nodeType="clickEffect">
                                  <p:stCondLst>
                                    <p:cond delay="0"/>
                                  </p:stCondLst>
                                  <p:childTnLst>
                                    <p:set>
                                      <p:cBhvr>
                                        <p:cTn id="199" dur="1" fill="hold">
                                          <p:stCondLst>
                                            <p:cond delay="0"/>
                                          </p:stCondLst>
                                        </p:cTn>
                                        <p:tgtEl>
                                          <p:spTgt spid="1255454"/>
                                        </p:tgtEl>
                                        <p:attrNameLst>
                                          <p:attrName>style.visibility</p:attrName>
                                        </p:attrNameLst>
                                      </p:cBhvr>
                                      <p:to>
                                        <p:strVal val="visible"/>
                                      </p:to>
                                    </p:set>
                                    <p:animEffect transition="in" filter="wipe(up)">
                                      <p:cBhvr>
                                        <p:cTn id="200" dur="500"/>
                                        <p:tgtEl>
                                          <p:spTgt spid="1255454"/>
                                        </p:tgtEl>
                                      </p:cBhvr>
                                    </p:animEffect>
                                  </p:childTnLst>
                                </p:cTn>
                              </p:par>
                              <p:par>
                                <p:cTn id="201" presetID="22" presetClass="entr" presetSubtype="1" fill="hold" grpId="0" nodeType="withEffect">
                                  <p:stCondLst>
                                    <p:cond delay="0"/>
                                  </p:stCondLst>
                                  <p:childTnLst>
                                    <p:set>
                                      <p:cBhvr>
                                        <p:cTn id="202" dur="1" fill="hold">
                                          <p:stCondLst>
                                            <p:cond delay="0"/>
                                          </p:stCondLst>
                                        </p:cTn>
                                        <p:tgtEl>
                                          <p:spTgt spid="1255455"/>
                                        </p:tgtEl>
                                        <p:attrNameLst>
                                          <p:attrName>style.visibility</p:attrName>
                                        </p:attrNameLst>
                                      </p:cBhvr>
                                      <p:to>
                                        <p:strVal val="visible"/>
                                      </p:to>
                                    </p:set>
                                    <p:animEffect transition="in" filter="wipe(up)">
                                      <p:cBhvr>
                                        <p:cTn id="203" dur="500"/>
                                        <p:tgtEl>
                                          <p:spTgt spid="1255455"/>
                                        </p:tgtEl>
                                      </p:cBhvr>
                                    </p:animEffect>
                                  </p:childTnLst>
                                </p:cTn>
                              </p:par>
                            </p:childTnLst>
                          </p:cTn>
                        </p:par>
                        <p:par>
                          <p:cTn id="204" fill="hold">
                            <p:stCondLst>
                              <p:cond delay="500"/>
                            </p:stCondLst>
                            <p:childTnLst>
                              <p:par>
                                <p:cTn id="205" presetID="9" presetClass="emph" presetSubtype="0" grpId="1" nodeType="afterEffect">
                                  <p:stCondLst>
                                    <p:cond delay="0"/>
                                  </p:stCondLst>
                                  <p:childTnLst>
                                    <p:set>
                                      <p:cBhvr rctx="PPT">
                                        <p:cTn id="206" dur="indefinite"/>
                                        <p:tgtEl>
                                          <p:spTgt spid="1255456"/>
                                        </p:tgtEl>
                                        <p:attrNameLst>
                                          <p:attrName>style.opacity</p:attrName>
                                        </p:attrNameLst>
                                      </p:cBhvr>
                                      <p:to>
                                        <p:strVal val="0.5"/>
                                      </p:to>
                                    </p:set>
                                    <p:animEffect filter="image" prLst="opacity: 0.5">
                                      <p:cBhvr rctx="IE">
                                        <p:cTn id="207" dur="indefinite"/>
                                        <p:tgtEl>
                                          <p:spTgt spid="1255456"/>
                                        </p:tgtEl>
                                      </p:cBhvr>
                                    </p:animEffect>
                                  </p:childTnLst>
                                </p:cTn>
                              </p:par>
                            </p:childTnLst>
                          </p:cTn>
                        </p:par>
                        <p:par>
                          <p:cTn id="208" fill="hold">
                            <p:stCondLst>
                              <p:cond delay="500"/>
                            </p:stCondLst>
                            <p:childTnLst>
                              <p:par>
                                <p:cTn id="209" presetID="9" presetClass="emph" presetSubtype="0" grpId="1" nodeType="afterEffect">
                                  <p:stCondLst>
                                    <p:cond delay="0"/>
                                  </p:stCondLst>
                                  <p:childTnLst>
                                    <p:set>
                                      <p:cBhvr rctx="PPT">
                                        <p:cTn id="210" dur="indefinite"/>
                                        <p:tgtEl>
                                          <p:spTgt spid="1255457"/>
                                        </p:tgtEl>
                                        <p:attrNameLst>
                                          <p:attrName>style.opacity</p:attrName>
                                        </p:attrNameLst>
                                      </p:cBhvr>
                                      <p:to>
                                        <p:strVal val="0.5"/>
                                      </p:to>
                                    </p:set>
                                    <p:animEffect filter="image" prLst="opacity: 0.5">
                                      <p:cBhvr rctx="IE">
                                        <p:cTn id="211" dur="indefinite"/>
                                        <p:tgtEl>
                                          <p:spTgt spid="1255457"/>
                                        </p:tgtEl>
                                      </p:cBhvr>
                                    </p:animEffect>
                                  </p:childTnLst>
                                </p:cTn>
                              </p:par>
                            </p:childTnLst>
                          </p:cTn>
                        </p:par>
                        <p:par>
                          <p:cTn id="212" fill="hold">
                            <p:stCondLst>
                              <p:cond delay="500"/>
                            </p:stCondLst>
                            <p:childTnLst>
                              <p:par>
                                <p:cTn id="213" presetID="9" presetClass="emph" presetSubtype="0" grpId="1" nodeType="afterEffect">
                                  <p:stCondLst>
                                    <p:cond delay="0"/>
                                  </p:stCondLst>
                                  <p:childTnLst>
                                    <p:set>
                                      <p:cBhvr rctx="PPT">
                                        <p:cTn id="214" dur="indefinite"/>
                                        <p:tgtEl>
                                          <p:spTgt spid="1255442"/>
                                        </p:tgtEl>
                                        <p:attrNameLst>
                                          <p:attrName>style.opacity</p:attrName>
                                        </p:attrNameLst>
                                      </p:cBhvr>
                                      <p:to>
                                        <p:strVal val="0.5"/>
                                      </p:to>
                                    </p:set>
                                    <p:animEffect filter="image" prLst="opacity: 0.5">
                                      <p:cBhvr rctx="IE">
                                        <p:cTn id="215" dur="indefinite"/>
                                        <p:tgtEl>
                                          <p:spTgt spid="1255442"/>
                                        </p:tgtEl>
                                      </p:cBhvr>
                                    </p:animEffect>
                                  </p:childTnLst>
                                </p:cTn>
                              </p:par>
                            </p:childTnLst>
                          </p:cTn>
                        </p:par>
                        <p:par>
                          <p:cTn id="216" fill="hold">
                            <p:stCondLst>
                              <p:cond delay="500"/>
                            </p:stCondLst>
                            <p:childTnLst>
                              <p:par>
                                <p:cTn id="217" presetID="9" presetClass="emph" presetSubtype="0" grpId="1" nodeType="afterEffect">
                                  <p:stCondLst>
                                    <p:cond delay="0"/>
                                  </p:stCondLst>
                                  <p:childTnLst>
                                    <p:set>
                                      <p:cBhvr rctx="PPT">
                                        <p:cTn id="218" dur="indefinite"/>
                                        <p:tgtEl>
                                          <p:spTgt spid="1255467"/>
                                        </p:tgtEl>
                                        <p:attrNameLst>
                                          <p:attrName>style.opacity</p:attrName>
                                        </p:attrNameLst>
                                      </p:cBhvr>
                                      <p:to>
                                        <p:strVal val="0.5"/>
                                      </p:to>
                                    </p:set>
                                    <p:animEffect filter="image" prLst="opacity: 0.5">
                                      <p:cBhvr rctx="IE">
                                        <p:cTn id="219" dur="indefinite"/>
                                        <p:tgtEl>
                                          <p:spTgt spid="1255467"/>
                                        </p:tgtEl>
                                      </p:cBhvr>
                                    </p:animEffect>
                                  </p:childTnLst>
                                </p:cTn>
                              </p:par>
                            </p:childTnLst>
                          </p:cTn>
                        </p:par>
                        <p:par>
                          <p:cTn id="220" fill="hold">
                            <p:stCondLst>
                              <p:cond delay="500"/>
                            </p:stCondLst>
                            <p:childTnLst>
                              <p:par>
                                <p:cTn id="221" presetID="9" presetClass="entr" presetSubtype="0" fill="hold" grpId="0" nodeType="afterEffect">
                                  <p:stCondLst>
                                    <p:cond delay="0"/>
                                  </p:stCondLst>
                                  <p:childTnLst>
                                    <p:set>
                                      <p:cBhvr>
                                        <p:cTn id="222" dur="1" fill="hold">
                                          <p:stCondLst>
                                            <p:cond delay="0"/>
                                          </p:stCondLst>
                                        </p:cTn>
                                        <p:tgtEl>
                                          <p:spTgt spid="1255436"/>
                                        </p:tgtEl>
                                        <p:attrNameLst>
                                          <p:attrName>style.visibility</p:attrName>
                                        </p:attrNameLst>
                                      </p:cBhvr>
                                      <p:to>
                                        <p:strVal val="visible"/>
                                      </p:to>
                                    </p:set>
                                    <p:animEffect transition="in" filter="dissolve">
                                      <p:cBhvr>
                                        <p:cTn id="223" dur="500"/>
                                        <p:tgtEl>
                                          <p:spTgt spid="1255436"/>
                                        </p:tgtEl>
                                      </p:cBhvr>
                                    </p:animEffect>
                                  </p:childTnLst>
                                </p:cTn>
                              </p:par>
                            </p:childTnLst>
                          </p:cTn>
                        </p:par>
                      </p:childTnLst>
                    </p:cTn>
                  </p:par>
                  <p:par>
                    <p:cTn id="224" fill="hold">
                      <p:stCondLst>
                        <p:cond delay="indefinite"/>
                      </p:stCondLst>
                      <p:childTnLst>
                        <p:par>
                          <p:cTn id="225" fill="hold">
                            <p:stCondLst>
                              <p:cond delay="0"/>
                            </p:stCondLst>
                            <p:childTnLst>
                              <p:par>
                                <p:cTn id="226" presetID="50" presetClass="entr" presetSubtype="0" decel="100000" fill="hold" grpId="0" nodeType="clickEffect">
                                  <p:stCondLst>
                                    <p:cond delay="0"/>
                                  </p:stCondLst>
                                  <p:childTnLst>
                                    <p:set>
                                      <p:cBhvr>
                                        <p:cTn id="227" dur="1" fill="hold">
                                          <p:stCondLst>
                                            <p:cond delay="0"/>
                                          </p:stCondLst>
                                        </p:cTn>
                                        <p:tgtEl>
                                          <p:spTgt spid="1255468"/>
                                        </p:tgtEl>
                                        <p:attrNameLst>
                                          <p:attrName>style.visibility</p:attrName>
                                        </p:attrNameLst>
                                      </p:cBhvr>
                                      <p:to>
                                        <p:strVal val="visible"/>
                                      </p:to>
                                    </p:set>
                                    <p:anim calcmode="lin" valueType="num">
                                      <p:cBhvr>
                                        <p:cTn id="228" dur="1000" fill="hold"/>
                                        <p:tgtEl>
                                          <p:spTgt spid="1255468"/>
                                        </p:tgtEl>
                                        <p:attrNameLst>
                                          <p:attrName>ppt_w</p:attrName>
                                        </p:attrNameLst>
                                      </p:cBhvr>
                                      <p:tavLst>
                                        <p:tav tm="0">
                                          <p:val>
                                            <p:strVal val="#ppt_w+.3"/>
                                          </p:val>
                                        </p:tav>
                                        <p:tav tm="100000">
                                          <p:val>
                                            <p:strVal val="#ppt_w"/>
                                          </p:val>
                                        </p:tav>
                                      </p:tavLst>
                                    </p:anim>
                                    <p:anim calcmode="lin" valueType="num">
                                      <p:cBhvr>
                                        <p:cTn id="229" dur="1000" fill="hold"/>
                                        <p:tgtEl>
                                          <p:spTgt spid="1255468"/>
                                        </p:tgtEl>
                                        <p:attrNameLst>
                                          <p:attrName>ppt_h</p:attrName>
                                        </p:attrNameLst>
                                      </p:cBhvr>
                                      <p:tavLst>
                                        <p:tav tm="0">
                                          <p:val>
                                            <p:strVal val="#ppt_h"/>
                                          </p:val>
                                        </p:tav>
                                        <p:tav tm="100000">
                                          <p:val>
                                            <p:strVal val="#ppt_h"/>
                                          </p:val>
                                        </p:tav>
                                      </p:tavLst>
                                    </p:anim>
                                    <p:animEffect transition="in" filter="fade">
                                      <p:cBhvr>
                                        <p:cTn id="230" dur="1000"/>
                                        <p:tgtEl>
                                          <p:spTgt spid="1255468"/>
                                        </p:tgtEl>
                                      </p:cBhvr>
                                    </p:animEffect>
                                  </p:childTnLst>
                                </p:cTn>
                              </p:par>
                              <p:par>
                                <p:cTn id="231" presetID="53" presetClass="entr" presetSubtype="0" fill="hold" grpId="0" nodeType="withEffect">
                                  <p:stCondLst>
                                    <p:cond delay="0"/>
                                  </p:stCondLst>
                                  <p:childTnLst>
                                    <p:set>
                                      <p:cBhvr>
                                        <p:cTn id="232" dur="1" fill="hold">
                                          <p:stCondLst>
                                            <p:cond delay="0"/>
                                          </p:stCondLst>
                                        </p:cTn>
                                        <p:tgtEl>
                                          <p:spTgt spid="1255443"/>
                                        </p:tgtEl>
                                        <p:attrNameLst>
                                          <p:attrName>style.visibility</p:attrName>
                                        </p:attrNameLst>
                                      </p:cBhvr>
                                      <p:to>
                                        <p:strVal val="visible"/>
                                      </p:to>
                                    </p:set>
                                    <p:anim calcmode="lin" valueType="num">
                                      <p:cBhvr>
                                        <p:cTn id="233" dur="500" fill="hold"/>
                                        <p:tgtEl>
                                          <p:spTgt spid="1255443"/>
                                        </p:tgtEl>
                                        <p:attrNameLst>
                                          <p:attrName>ppt_w</p:attrName>
                                        </p:attrNameLst>
                                      </p:cBhvr>
                                      <p:tavLst>
                                        <p:tav tm="0">
                                          <p:val>
                                            <p:fltVal val="0"/>
                                          </p:val>
                                        </p:tav>
                                        <p:tav tm="100000">
                                          <p:val>
                                            <p:strVal val="#ppt_w"/>
                                          </p:val>
                                        </p:tav>
                                      </p:tavLst>
                                    </p:anim>
                                    <p:anim calcmode="lin" valueType="num">
                                      <p:cBhvr>
                                        <p:cTn id="234" dur="500" fill="hold"/>
                                        <p:tgtEl>
                                          <p:spTgt spid="1255443"/>
                                        </p:tgtEl>
                                        <p:attrNameLst>
                                          <p:attrName>ppt_h</p:attrName>
                                        </p:attrNameLst>
                                      </p:cBhvr>
                                      <p:tavLst>
                                        <p:tav tm="0">
                                          <p:val>
                                            <p:fltVal val="0"/>
                                          </p:val>
                                        </p:tav>
                                        <p:tav tm="100000">
                                          <p:val>
                                            <p:strVal val="#ppt_h"/>
                                          </p:val>
                                        </p:tav>
                                      </p:tavLst>
                                    </p:anim>
                                    <p:animEffect transition="in" filter="fade">
                                      <p:cBhvr>
                                        <p:cTn id="235" dur="500"/>
                                        <p:tgtEl>
                                          <p:spTgt spid="1255443"/>
                                        </p:tgtEl>
                                      </p:cBhvr>
                                    </p:animEffect>
                                  </p:childTnLst>
                                </p:cTn>
                              </p:par>
                            </p:childTnLst>
                          </p:cTn>
                        </p:par>
                      </p:childTnLst>
                    </p:cTn>
                  </p:par>
                  <p:par>
                    <p:cTn id="236" fill="hold">
                      <p:stCondLst>
                        <p:cond delay="indefinite"/>
                      </p:stCondLst>
                      <p:childTnLst>
                        <p:par>
                          <p:cTn id="237" fill="hold">
                            <p:stCondLst>
                              <p:cond delay="0"/>
                            </p:stCondLst>
                            <p:childTnLst>
                              <p:par>
                                <p:cTn id="238" presetID="9" presetClass="emph" presetSubtype="0" grpId="1" nodeType="clickEffect">
                                  <p:stCondLst>
                                    <p:cond delay="0"/>
                                  </p:stCondLst>
                                  <p:childTnLst>
                                    <p:set>
                                      <p:cBhvr rctx="PPT">
                                        <p:cTn id="239" dur="indefinite"/>
                                        <p:tgtEl>
                                          <p:spTgt spid="1255443"/>
                                        </p:tgtEl>
                                        <p:attrNameLst>
                                          <p:attrName>style.opacity</p:attrName>
                                        </p:attrNameLst>
                                      </p:cBhvr>
                                      <p:to>
                                        <p:strVal val="0.5"/>
                                      </p:to>
                                    </p:set>
                                    <p:animEffect filter="image" prLst="opacity: 0.5">
                                      <p:cBhvr rctx="IE">
                                        <p:cTn id="240" dur="indefinite"/>
                                        <p:tgtEl>
                                          <p:spTgt spid="1255443"/>
                                        </p:tgtEl>
                                      </p:cBhvr>
                                    </p:animEffect>
                                  </p:childTnLst>
                                </p:cTn>
                              </p:par>
                              <p:par>
                                <p:cTn id="241" presetID="9" presetClass="emph" presetSubtype="0" grpId="1" nodeType="withEffect">
                                  <p:stCondLst>
                                    <p:cond delay="0"/>
                                  </p:stCondLst>
                                  <p:childTnLst>
                                    <p:set>
                                      <p:cBhvr rctx="PPT">
                                        <p:cTn id="242" dur="indefinite"/>
                                        <p:tgtEl>
                                          <p:spTgt spid="1255468"/>
                                        </p:tgtEl>
                                        <p:attrNameLst>
                                          <p:attrName>style.opacity</p:attrName>
                                        </p:attrNameLst>
                                      </p:cBhvr>
                                      <p:to>
                                        <p:strVal val="0.5"/>
                                      </p:to>
                                    </p:set>
                                    <p:animEffect filter="image" prLst="opacity: 0.5">
                                      <p:cBhvr rctx="IE">
                                        <p:cTn id="243" dur="indefinite"/>
                                        <p:tgtEl>
                                          <p:spTgt spid="1255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445" grpId="0"/>
      <p:bldP spid="1255456" grpId="0" animBg="1"/>
      <p:bldP spid="1255456" grpId="1" animBg="1"/>
      <p:bldP spid="1255457" grpId="0"/>
      <p:bldP spid="1255457" grpId="1"/>
      <p:bldP spid="1255430" grpId="0" animBg="1"/>
      <p:bldP spid="1255431" grpId="0" animBg="1"/>
      <p:bldP spid="1255432" grpId="0" animBg="1"/>
      <p:bldP spid="1255433" grpId="0" animBg="1"/>
      <p:bldP spid="1255434" grpId="0" animBg="1"/>
      <p:bldP spid="1255435" grpId="0" animBg="1"/>
      <p:bldP spid="1255436" grpId="0" animBg="1"/>
      <p:bldP spid="1255437" grpId="0" animBg="1"/>
      <p:bldP spid="1255437" grpId="1" animBg="1"/>
      <p:bldP spid="1255438" grpId="0" animBg="1"/>
      <p:bldP spid="1255438" grpId="1" animBg="1"/>
      <p:bldP spid="1255439" grpId="0" animBg="1"/>
      <p:bldP spid="1255439" grpId="1" animBg="1"/>
      <p:bldP spid="1255440" grpId="0" animBg="1"/>
      <p:bldP spid="1255440" grpId="1" animBg="1"/>
      <p:bldP spid="1255441" grpId="0" animBg="1"/>
      <p:bldP spid="1255441" grpId="1" animBg="1"/>
      <p:bldP spid="1255442" grpId="0" animBg="1"/>
      <p:bldP spid="1255442" grpId="1" animBg="1"/>
      <p:bldP spid="1255443" grpId="0" animBg="1"/>
      <p:bldP spid="1255443" grpId="1" animBg="1"/>
      <p:bldP spid="1255444" grpId="0" animBg="1"/>
      <p:bldP spid="1255446" grpId="0" animBg="1"/>
      <p:bldP spid="1255447" grpId="0"/>
      <p:bldP spid="1255448" grpId="0" animBg="1"/>
      <p:bldP spid="1255449" grpId="0"/>
      <p:bldP spid="1255450" grpId="0" animBg="1"/>
      <p:bldP spid="1255451" grpId="0"/>
      <p:bldP spid="1255452" grpId="0" animBg="1"/>
      <p:bldP spid="1255453" grpId="0"/>
      <p:bldP spid="1255454" grpId="0" animBg="1"/>
      <p:bldP spid="1255455" grpId="0"/>
      <p:bldP spid="1255458" grpId="0" animBg="1"/>
      <p:bldP spid="1255459" grpId="0"/>
      <p:bldP spid="1255462" grpId="0" animBg="1"/>
      <p:bldP spid="1255462" grpId="1" animBg="1"/>
      <p:bldP spid="1255463" grpId="0" animBg="1"/>
      <p:bldP spid="1255463" grpId="1" animBg="1"/>
      <p:bldP spid="1255464" grpId="0" animBg="1"/>
      <p:bldP spid="1255464" grpId="1" animBg="1"/>
      <p:bldP spid="1255465" grpId="0" animBg="1"/>
      <p:bldP spid="1255465" grpId="1" animBg="1"/>
      <p:bldP spid="1255466" grpId="0" animBg="1"/>
      <p:bldP spid="1255466" grpId="1" animBg="1"/>
      <p:bldP spid="1255467" grpId="0" animBg="1"/>
      <p:bldP spid="1255467" grpId="1" animBg="1"/>
      <p:bldP spid="1255468" grpId="0" animBg="1"/>
      <p:bldP spid="125546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hlink"/>
            </a:gs>
            <a:gs pos="100000">
              <a:schemeClr val="hlink">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1179652" name="Text Box 4"/>
          <p:cNvSpPr txBox="1">
            <a:spLocks noChangeArrowheads="1"/>
          </p:cNvSpPr>
          <p:nvPr/>
        </p:nvSpPr>
        <p:spPr bwMode="auto">
          <a:xfrm>
            <a:off x="304800" y="5765800"/>
            <a:ext cx="8610600" cy="762000"/>
          </a:xfrm>
          <a:prstGeom prst="rect">
            <a:avLst/>
          </a:prstGeom>
          <a:noFill/>
          <a:ln w="9525">
            <a:noFill/>
            <a:miter lim="800000"/>
            <a:headEnd/>
            <a:tailEnd/>
          </a:ln>
        </p:spPr>
        <p:txBody>
          <a:bodyPr>
            <a:spAutoFit/>
          </a:bodyPr>
          <a:lstStyle/>
          <a:p>
            <a:pPr algn="ctr" eaLnBrk="0" hangingPunct="0"/>
            <a:r>
              <a:rPr lang="en-US" sz="4400">
                <a:solidFill>
                  <a:schemeClr val="bg1"/>
                </a:solidFill>
                <a:latin typeface="Arial Black" pitchFamily="34" charset="0"/>
              </a:rPr>
              <a:t>Wheel of Scientific Inquiry</a:t>
            </a:r>
            <a:endParaRPr lang="en-US" sz="1800">
              <a:solidFill>
                <a:schemeClr val="bg1"/>
              </a:solidFill>
              <a:latin typeface="Times"/>
            </a:endParaRPr>
          </a:p>
        </p:txBody>
      </p:sp>
      <p:sp>
        <p:nvSpPr>
          <p:cNvPr id="128003"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r>
              <a:rPr lang="en-US" sz="800"/>
              <a:t>Copyright © 2007 Pearson Benjamin Cummings.  All rights reserved.</a:t>
            </a:r>
            <a:endParaRPr lang="en-US"/>
          </a:p>
        </p:txBody>
      </p:sp>
      <p:sp>
        <p:nvSpPr>
          <p:cNvPr id="128004" name="Oval 6"/>
          <p:cNvSpPr>
            <a:spLocks noChangeArrowheads="1"/>
          </p:cNvSpPr>
          <p:nvPr/>
        </p:nvSpPr>
        <p:spPr bwMode="auto">
          <a:xfrm>
            <a:off x="2571750" y="923925"/>
            <a:ext cx="4000500" cy="4000500"/>
          </a:xfrm>
          <a:prstGeom prst="ellipse">
            <a:avLst/>
          </a:prstGeom>
          <a:noFill/>
          <a:ln w="28575">
            <a:solidFill>
              <a:schemeClr val="tx1"/>
            </a:solidFill>
            <a:miter lim="800000"/>
            <a:headEnd/>
            <a:tailEnd/>
          </a:ln>
        </p:spPr>
        <p:txBody>
          <a:bodyPr wrap="none" anchor="ctr"/>
          <a:lstStyle/>
          <a:p>
            <a:endParaRPr lang="en-US"/>
          </a:p>
        </p:txBody>
      </p:sp>
      <p:grpSp>
        <p:nvGrpSpPr>
          <p:cNvPr id="128005" name="Group 27"/>
          <p:cNvGrpSpPr>
            <a:grpSpLocks/>
          </p:cNvGrpSpPr>
          <p:nvPr/>
        </p:nvGrpSpPr>
        <p:grpSpPr bwMode="auto">
          <a:xfrm>
            <a:off x="2705100" y="958850"/>
            <a:ext cx="3803650" cy="3816350"/>
            <a:chOff x="1704" y="604"/>
            <a:chExt cx="2396" cy="2404"/>
          </a:xfrm>
        </p:grpSpPr>
        <p:sp>
          <p:nvSpPr>
            <p:cNvPr id="128052" name="Line 19"/>
            <p:cNvSpPr>
              <a:spLocks noChangeShapeType="1"/>
            </p:cNvSpPr>
            <p:nvPr/>
          </p:nvSpPr>
          <p:spPr bwMode="auto">
            <a:xfrm>
              <a:off x="2848" y="604"/>
              <a:ext cx="904" cy="372"/>
            </a:xfrm>
            <a:prstGeom prst="line">
              <a:avLst/>
            </a:prstGeom>
            <a:noFill/>
            <a:ln w="9525">
              <a:solidFill>
                <a:schemeClr val="tx1"/>
              </a:solidFill>
              <a:miter lim="800000"/>
              <a:headEnd/>
              <a:tailEnd/>
            </a:ln>
          </p:spPr>
          <p:txBody>
            <a:bodyPr wrap="none"/>
            <a:lstStyle/>
            <a:p>
              <a:endParaRPr lang="en-US"/>
            </a:p>
          </p:txBody>
        </p:sp>
        <p:sp>
          <p:nvSpPr>
            <p:cNvPr id="128053" name="Line 20"/>
            <p:cNvSpPr>
              <a:spLocks noChangeShapeType="1"/>
            </p:cNvSpPr>
            <p:nvPr/>
          </p:nvSpPr>
          <p:spPr bwMode="auto">
            <a:xfrm>
              <a:off x="2852" y="604"/>
              <a:ext cx="1248" cy="1112"/>
            </a:xfrm>
            <a:prstGeom prst="line">
              <a:avLst/>
            </a:prstGeom>
            <a:noFill/>
            <a:ln w="9525">
              <a:solidFill>
                <a:schemeClr val="tx1"/>
              </a:solidFill>
              <a:miter lim="800000"/>
              <a:headEnd/>
              <a:tailEnd/>
            </a:ln>
          </p:spPr>
          <p:txBody>
            <a:bodyPr wrap="none"/>
            <a:lstStyle/>
            <a:p>
              <a:endParaRPr lang="en-US"/>
            </a:p>
          </p:txBody>
        </p:sp>
        <p:sp>
          <p:nvSpPr>
            <p:cNvPr id="128054" name="Line 21"/>
            <p:cNvSpPr>
              <a:spLocks noChangeShapeType="1"/>
            </p:cNvSpPr>
            <p:nvPr/>
          </p:nvSpPr>
          <p:spPr bwMode="auto">
            <a:xfrm>
              <a:off x="2852" y="612"/>
              <a:ext cx="1084" cy="1848"/>
            </a:xfrm>
            <a:prstGeom prst="line">
              <a:avLst/>
            </a:prstGeom>
            <a:noFill/>
            <a:ln w="9525">
              <a:solidFill>
                <a:schemeClr val="tx1"/>
              </a:solidFill>
              <a:miter lim="800000"/>
              <a:headEnd/>
              <a:tailEnd/>
            </a:ln>
          </p:spPr>
          <p:txBody>
            <a:bodyPr wrap="none"/>
            <a:lstStyle/>
            <a:p>
              <a:endParaRPr lang="en-US"/>
            </a:p>
          </p:txBody>
        </p:sp>
        <p:sp>
          <p:nvSpPr>
            <p:cNvPr id="128055" name="Line 22"/>
            <p:cNvSpPr>
              <a:spLocks noChangeShapeType="1"/>
            </p:cNvSpPr>
            <p:nvPr/>
          </p:nvSpPr>
          <p:spPr bwMode="auto">
            <a:xfrm>
              <a:off x="2852" y="612"/>
              <a:ext cx="408" cy="2396"/>
            </a:xfrm>
            <a:prstGeom prst="line">
              <a:avLst/>
            </a:prstGeom>
            <a:noFill/>
            <a:ln w="9525">
              <a:solidFill>
                <a:schemeClr val="tx1"/>
              </a:solidFill>
              <a:miter lim="800000"/>
              <a:headEnd/>
              <a:tailEnd/>
            </a:ln>
          </p:spPr>
          <p:txBody>
            <a:bodyPr wrap="none"/>
            <a:lstStyle/>
            <a:p>
              <a:endParaRPr lang="en-US"/>
            </a:p>
          </p:txBody>
        </p:sp>
        <p:sp>
          <p:nvSpPr>
            <p:cNvPr id="128056" name="Line 23"/>
            <p:cNvSpPr>
              <a:spLocks noChangeShapeType="1"/>
            </p:cNvSpPr>
            <p:nvPr/>
          </p:nvSpPr>
          <p:spPr bwMode="auto">
            <a:xfrm flipH="1">
              <a:off x="2324" y="608"/>
              <a:ext cx="528" cy="2320"/>
            </a:xfrm>
            <a:prstGeom prst="line">
              <a:avLst/>
            </a:prstGeom>
            <a:noFill/>
            <a:ln w="9525">
              <a:solidFill>
                <a:schemeClr val="tx1"/>
              </a:solidFill>
              <a:miter lim="800000"/>
              <a:headEnd/>
              <a:tailEnd/>
            </a:ln>
          </p:spPr>
          <p:txBody>
            <a:bodyPr wrap="none"/>
            <a:lstStyle/>
            <a:p>
              <a:endParaRPr lang="en-US"/>
            </a:p>
          </p:txBody>
        </p:sp>
        <p:sp>
          <p:nvSpPr>
            <p:cNvPr id="128057" name="Line 24"/>
            <p:cNvSpPr>
              <a:spLocks noChangeShapeType="1"/>
            </p:cNvSpPr>
            <p:nvPr/>
          </p:nvSpPr>
          <p:spPr bwMode="auto">
            <a:xfrm flipH="1">
              <a:off x="1716" y="608"/>
              <a:ext cx="1140" cy="1668"/>
            </a:xfrm>
            <a:prstGeom prst="line">
              <a:avLst/>
            </a:prstGeom>
            <a:noFill/>
            <a:ln w="9525">
              <a:solidFill>
                <a:schemeClr val="tx1"/>
              </a:solidFill>
              <a:miter lim="800000"/>
              <a:headEnd/>
              <a:tailEnd/>
            </a:ln>
          </p:spPr>
          <p:txBody>
            <a:bodyPr wrap="none"/>
            <a:lstStyle/>
            <a:p>
              <a:endParaRPr lang="en-US"/>
            </a:p>
          </p:txBody>
        </p:sp>
        <p:sp>
          <p:nvSpPr>
            <p:cNvPr id="128058" name="Line 25"/>
            <p:cNvSpPr>
              <a:spLocks noChangeShapeType="1"/>
            </p:cNvSpPr>
            <p:nvPr/>
          </p:nvSpPr>
          <p:spPr bwMode="auto">
            <a:xfrm flipH="1">
              <a:off x="1704" y="608"/>
              <a:ext cx="1148" cy="888"/>
            </a:xfrm>
            <a:prstGeom prst="line">
              <a:avLst/>
            </a:prstGeom>
            <a:noFill/>
            <a:ln w="9525">
              <a:solidFill>
                <a:schemeClr val="tx1"/>
              </a:solidFill>
              <a:miter lim="800000"/>
              <a:headEnd/>
              <a:tailEnd/>
            </a:ln>
          </p:spPr>
          <p:txBody>
            <a:bodyPr wrap="none"/>
            <a:lstStyle/>
            <a:p>
              <a:endParaRPr lang="en-US"/>
            </a:p>
          </p:txBody>
        </p:sp>
        <p:sp>
          <p:nvSpPr>
            <p:cNvPr id="128059" name="Line 26"/>
            <p:cNvSpPr>
              <a:spLocks noChangeShapeType="1"/>
            </p:cNvSpPr>
            <p:nvPr/>
          </p:nvSpPr>
          <p:spPr bwMode="auto">
            <a:xfrm flipH="1">
              <a:off x="2096" y="612"/>
              <a:ext cx="760" cy="296"/>
            </a:xfrm>
            <a:prstGeom prst="line">
              <a:avLst/>
            </a:prstGeom>
            <a:noFill/>
            <a:ln w="9525">
              <a:solidFill>
                <a:schemeClr val="tx1"/>
              </a:solidFill>
              <a:miter lim="800000"/>
              <a:headEnd/>
              <a:tailEnd/>
            </a:ln>
          </p:spPr>
          <p:txBody>
            <a:bodyPr wrap="none"/>
            <a:lstStyle/>
            <a:p>
              <a:endParaRPr lang="en-US"/>
            </a:p>
          </p:txBody>
        </p:sp>
      </p:grpSp>
      <p:sp>
        <p:nvSpPr>
          <p:cNvPr id="128006" name="Line 28"/>
          <p:cNvSpPr>
            <a:spLocks noChangeShapeType="1"/>
          </p:cNvSpPr>
          <p:nvPr/>
        </p:nvSpPr>
        <p:spPr bwMode="auto">
          <a:xfrm>
            <a:off x="5943600" y="1543050"/>
            <a:ext cx="565150" cy="1193800"/>
          </a:xfrm>
          <a:prstGeom prst="line">
            <a:avLst/>
          </a:prstGeom>
          <a:noFill/>
          <a:ln w="9525">
            <a:solidFill>
              <a:schemeClr val="tx1"/>
            </a:solidFill>
            <a:miter lim="800000"/>
            <a:headEnd/>
            <a:tailEnd/>
          </a:ln>
        </p:spPr>
        <p:txBody>
          <a:bodyPr wrap="none"/>
          <a:lstStyle/>
          <a:p>
            <a:endParaRPr lang="en-US"/>
          </a:p>
        </p:txBody>
      </p:sp>
      <p:sp>
        <p:nvSpPr>
          <p:cNvPr id="128007" name="Line 29"/>
          <p:cNvSpPr>
            <a:spLocks noChangeShapeType="1"/>
          </p:cNvSpPr>
          <p:nvPr/>
        </p:nvSpPr>
        <p:spPr bwMode="auto">
          <a:xfrm>
            <a:off x="5949950" y="1549400"/>
            <a:ext cx="292100" cy="2362200"/>
          </a:xfrm>
          <a:prstGeom prst="line">
            <a:avLst/>
          </a:prstGeom>
          <a:noFill/>
          <a:ln w="9525">
            <a:solidFill>
              <a:schemeClr val="tx1"/>
            </a:solidFill>
            <a:miter lim="800000"/>
            <a:headEnd/>
            <a:tailEnd/>
          </a:ln>
        </p:spPr>
        <p:txBody>
          <a:bodyPr wrap="none"/>
          <a:lstStyle/>
          <a:p>
            <a:endParaRPr lang="en-US"/>
          </a:p>
        </p:txBody>
      </p:sp>
      <p:sp>
        <p:nvSpPr>
          <p:cNvPr id="128008" name="Line 30"/>
          <p:cNvSpPr>
            <a:spLocks noChangeShapeType="1"/>
          </p:cNvSpPr>
          <p:nvPr/>
        </p:nvSpPr>
        <p:spPr bwMode="auto">
          <a:xfrm flipH="1">
            <a:off x="5175250" y="1549400"/>
            <a:ext cx="774700" cy="3219450"/>
          </a:xfrm>
          <a:prstGeom prst="line">
            <a:avLst/>
          </a:prstGeom>
          <a:noFill/>
          <a:ln w="9525">
            <a:solidFill>
              <a:schemeClr val="tx1"/>
            </a:solidFill>
            <a:miter lim="800000"/>
            <a:headEnd/>
            <a:tailEnd/>
          </a:ln>
        </p:spPr>
        <p:txBody>
          <a:bodyPr wrap="none"/>
          <a:lstStyle/>
          <a:p>
            <a:endParaRPr lang="en-US"/>
          </a:p>
        </p:txBody>
      </p:sp>
      <p:sp>
        <p:nvSpPr>
          <p:cNvPr id="128009" name="Line 31"/>
          <p:cNvSpPr>
            <a:spLocks noChangeShapeType="1"/>
          </p:cNvSpPr>
          <p:nvPr/>
        </p:nvSpPr>
        <p:spPr bwMode="auto">
          <a:xfrm flipH="1">
            <a:off x="3689350" y="1549400"/>
            <a:ext cx="2254250" cy="3105150"/>
          </a:xfrm>
          <a:prstGeom prst="line">
            <a:avLst/>
          </a:prstGeom>
          <a:noFill/>
          <a:ln w="9525">
            <a:solidFill>
              <a:schemeClr val="tx1"/>
            </a:solidFill>
            <a:miter lim="800000"/>
            <a:headEnd/>
            <a:tailEnd/>
          </a:ln>
        </p:spPr>
        <p:txBody>
          <a:bodyPr wrap="none"/>
          <a:lstStyle/>
          <a:p>
            <a:endParaRPr lang="en-US"/>
          </a:p>
        </p:txBody>
      </p:sp>
      <p:sp>
        <p:nvSpPr>
          <p:cNvPr id="128010" name="Line 32"/>
          <p:cNvSpPr>
            <a:spLocks noChangeShapeType="1"/>
          </p:cNvSpPr>
          <p:nvPr/>
        </p:nvSpPr>
        <p:spPr bwMode="auto">
          <a:xfrm flipH="1">
            <a:off x="2711450" y="1549400"/>
            <a:ext cx="3238500" cy="2063750"/>
          </a:xfrm>
          <a:prstGeom prst="line">
            <a:avLst/>
          </a:prstGeom>
          <a:noFill/>
          <a:ln w="9525">
            <a:solidFill>
              <a:schemeClr val="tx1"/>
            </a:solidFill>
            <a:miter lim="800000"/>
            <a:headEnd/>
            <a:tailEnd/>
          </a:ln>
        </p:spPr>
        <p:txBody>
          <a:bodyPr wrap="none"/>
          <a:lstStyle/>
          <a:p>
            <a:endParaRPr lang="en-US"/>
          </a:p>
        </p:txBody>
      </p:sp>
      <p:sp>
        <p:nvSpPr>
          <p:cNvPr id="128011" name="Line 33"/>
          <p:cNvSpPr>
            <a:spLocks noChangeShapeType="1"/>
          </p:cNvSpPr>
          <p:nvPr/>
        </p:nvSpPr>
        <p:spPr bwMode="auto">
          <a:xfrm flipH="1">
            <a:off x="2705100" y="1549400"/>
            <a:ext cx="3238500" cy="819150"/>
          </a:xfrm>
          <a:prstGeom prst="line">
            <a:avLst/>
          </a:prstGeom>
          <a:noFill/>
          <a:ln w="9525">
            <a:solidFill>
              <a:schemeClr val="tx1"/>
            </a:solidFill>
            <a:miter lim="800000"/>
            <a:headEnd/>
            <a:tailEnd/>
          </a:ln>
        </p:spPr>
        <p:txBody>
          <a:bodyPr wrap="none"/>
          <a:lstStyle/>
          <a:p>
            <a:endParaRPr lang="en-US"/>
          </a:p>
        </p:txBody>
      </p:sp>
      <p:sp>
        <p:nvSpPr>
          <p:cNvPr id="128012" name="Line 34"/>
          <p:cNvSpPr>
            <a:spLocks noChangeShapeType="1"/>
          </p:cNvSpPr>
          <p:nvPr/>
        </p:nvSpPr>
        <p:spPr bwMode="auto">
          <a:xfrm flipH="1" flipV="1">
            <a:off x="3321050" y="1441450"/>
            <a:ext cx="2622550" cy="114300"/>
          </a:xfrm>
          <a:prstGeom prst="line">
            <a:avLst/>
          </a:prstGeom>
          <a:noFill/>
          <a:ln w="9525">
            <a:solidFill>
              <a:schemeClr val="tx1"/>
            </a:solidFill>
            <a:miter lim="800000"/>
            <a:headEnd/>
            <a:tailEnd/>
          </a:ln>
        </p:spPr>
        <p:txBody>
          <a:bodyPr wrap="none"/>
          <a:lstStyle/>
          <a:p>
            <a:endParaRPr lang="en-US"/>
          </a:p>
        </p:txBody>
      </p:sp>
      <p:sp>
        <p:nvSpPr>
          <p:cNvPr id="128013" name="Line 35"/>
          <p:cNvSpPr>
            <a:spLocks noChangeShapeType="1"/>
          </p:cNvSpPr>
          <p:nvPr/>
        </p:nvSpPr>
        <p:spPr bwMode="auto">
          <a:xfrm flipH="1">
            <a:off x="6242050" y="2724150"/>
            <a:ext cx="254000" cy="1193800"/>
          </a:xfrm>
          <a:prstGeom prst="line">
            <a:avLst/>
          </a:prstGeom>
          <a:noFill/>
          <a:ln w="9525">
            <a:solidFill>
              <a:schemeClr val="tx1"/>
            </a:solidFill>
            <a:miter lim="800000"/>
            <a:headEnd/>
            <a:tailEnd/>
          </a:ln>
        </p:spPr>
        <p:txBody>
          <a:bodyPr wrap="none"/>
          <a:lstStyle/>
          <a:p>
            <a:endParaRPr lang="en-US"/>
          </a:p>
        </p:txBody>
      </p:sp>
      <p:sp>
        <p:nvSpPr>
          <p:cNvPr id="128014" name="Line 36"/>
          <p:cNvSpPr>
            <a:spLocks noChangeShapeType="1"/>
          </p:cNvSpPr>
          <p:nvPr/>
        </p:nvSpPr>
        <p:spPr bwMode="auto">
          <a:xfrm flipH="1">
            <a:off x="5162550" y="2724150"/>
            <a:ext cx="1339850" cy="2044700"/>
          </a:xfrm>
          <a:prstGeom prst="line">
            <a:avLst/>
          </a:prstGeom>
          <a:noFill/>
          <a:ln w="9525">
            <a:solidFill>
              <a:schemeClr val="tx1"/>
            </a:solidFill>
            <a:miter lim="800000"/>
            <a:headEnd/>
            <a:tailEnd/>
          </a:ln>
        </p:spPr>
        <p:txBody>
          <a:bodyPr wrap="none"/>
          <a:lstStyle/>
          <a:p>
            <a:endParaRPr lang="en-US"/>
          </a:p>
        </p:txBody>
      </p:sp>
      <p:sp>
        <p:nvSpPr>
          <p:cNvPr id="128015" name="Line 37"/>
          <p:cNvSpPr>
            <a:spLocks noChangeShapeType="1"/>
          </p:cNvSpPr>
          <p:nvPr/>
        </p:nvSpPr>
        <p:spPr bwMode="auto">
          <a:xfrm flipH="1">
            <a:off x="3683000" y="2724150"/>
            <a:ext cx="2825750" cy="1924050"/>
          </a:xfrm>
          <a:prstGeom prst="line">
            <a:avLst/>
          </a:prstGeom>
          <a:noFill/>
          <a:ln w="9525">
            <a:solidFill>
              <a:schemeClr val="tx1"/>
            </a:solidFill>
            <a:miter lim="800000"/>
            <a:headEnd/>
            <a:tailEnd/>
          </a:ln>
        </p:spPr>
        <p:txBody>
          <a:bodyPr wrap="none"/>
          <a:lstStyle/>
          <a:p>
            <a:endParaRPr lang="en-US"/>
          </a:p>
        </p:txBody>
      </p:sp>
      <p:sp>
        <p:nvSpPr>
          <p:cNvPr id="128016" name="Line 38"/>
          <p:cNvSpPr>
            <a:spLocks noChangeShapeType="1"/>
          </p:cNvSpPr>
          <p:nvPr/>
        </p:nvSpPr>
        <p:spPr bwMode="auto">
          <a:xfrm flipH="1">
            <a:off x="2711450" y="2730500"/>
            <a:ext cx="3797300" cy="876300"/>
          </a:xfrm>
          <a:prstGeom prst="line">
            <a:avLst/>
          </a:prstGeom>
          <a:noFill/>
          <a:ln w="9525">
            <a:solidFill>
              <a:schemeClr val="tx1"/>
            </a:solidFill>
            <a:miter lim="800000"/>
            <a:headEnd/>
            <a:tailEnd/>
          </a:ln>
        </p:spPr>
        <p:txBody>
          <a:bodyPr wrap="none"/>
          <a:lstStyle/>
          <a:p>
            <a:endParaRPr lang="en-US"/>
          </a:p>
        </p:txBody>
      </p:sp>
      <p:sp>
        <p:nvSpPr>
          <p:cNvPr id="128017" name="Line 39"/>
          <p:cNvSpPr>
            <a:spLocks noChangeShapeType="1"/>
          </p:cNvSpPr>
          <p:nvPr/>
        </p:nvSpPr>
        <p:spPr bwMode="auto">
          <a:xfrm flipH="1" flipV="1">
            <a:off x="2705100" y="2374900"/>
            <a:ext cx="3803650" cy="361950"/>
          </a:xfrm>
          <a:prstGeom prst="line">
            <a:avLst/>
          </a:prstGeom>
          <a:noFill/>
          <a:ln w="9525">
            <a:solidFill>
              <a:schemeClr val="tx1"/>
            </a:solidFill>
            <a:miter lim="800000"/>
            <a:headEnd/>
            <a:tailEnd/>
          </a:ln>
        </p:spPr>
        <p:txBody>
          <a:bodyPr wrap="none"/>
          <a:lstStyle/>
          <a:p>
            <a:endParaRPr lang="en-US"/>
          </a:p>
        </p:txBody>
      </p:sp>
      <p:sp>
        <p:nvSpPr>
          <p:cNvPr id="128018" name="Line 40"/>
          <p:cNvSpPr>
            <a:spLocks noChangeShapeType="1"/>
          </p:cNvSpPr>
          <p:nvPr/>
        </p:nvSpPr>
        <p:spPr bwMode="auto">
          <a:xfrm flipH="1" flipV="1">
            <a:off x="3327400" y="1435100"/>
            <a:ext cx="3175000" cy="1295400"/>
          </a:xfrm>
          <a:prstGeom prst="line">
            <a:avLst/>
          </a:prstGeom>
          <a:noFill/>
          <a:ln w="9525">
            <a:solidFill>
              <a:schemeClr val="tx1"/>
            </a:solidFill>
            <a:miter lim="800000"/>
            <a:headEnd/>
            <a:tailEnd/>
          </a:ln>
        </p:spPr>
        <p:txBody>
          <a:bodyPr wrap="none"/>
          <a:lstStyle/>
          <a:p>
            <a:endParaRPr lang="en-US"/>
          </a:p>
        </p:txBody>
      </p:sp>
      <p:sp>
        <p:nvSpPr>
          <p:cNvPr id="128019" name="Line 42"/>
          <p:cNvSpPr>
            <a:spLocks noChangeShapeType="1"/>
          </p:cNvSpPr>
          <p:nvPr/>
        </p:nvSpPr>
        <p:spPr bwMode="auto">
          <a:xfrm flipH="1">
            <a:off x="5175250" y="3905250"/>
            <a:ext cx="1066800" cy="869950"/>
          </a:xfrm>
          <a:prstGeom prst="line">
            <a:avLst/>
          </a:prstGeom>
          <a:noFill/>
          <a:ln w="9525">
            <a:solidFill>
              <a:schemeClr val="tx1"/>
            </a:solidFill>
            <a:miter lim="800000"/>
            <a:headEnd/>
            <a:tailEnd/>
          </a:ln>
        </p:spPr>
        <p:txBody>
          <a:bodyPr wrap="none"/>
          <a:lstStyle/>
          <a:p>
            <a:endParaRPr lang="en-US"/>
          </a:p>
        </p:txBody>
      </p:sp>
      <p:sp>
        <p:nvSpPr>
          <p:cNvPr id="128020" name="Line 43"/>
          <p:cNvSpPr>
            <a:spLocks noChangeShapeType="1"/>
          </p:cNvSpPr>
          <p:nvPr/>
        </p:nvSpPr>
        <p:spPr bwMode="auto">
          <a:xfrm flipH="1">
            <a:off x="3689350" y="3905250"/>
            <a:ext cx="2552700" cy="749300"/>
          </a:xfrm>
          <a:prstGeom prst="line">
            <a:avLst/>
          </a:prstGeom>
          <a:noFill/>
          <a:ln w="9525">
            <a:solidFill>
              <a:schemeClr val="tx1"/>
            </a:solidFill>
            <a:miter lim="800000"/>
            <a:headEnd/>
            <a:tailEnd/>
          </a:ln>
        </p:spPr>
        <p:txBody>
          <a:bodyPr wrap="none"/>
          <a:lstStyle/>
          <a:p>
            <a:endParaRPr lang="en-US"/>
          </a:p>
        </p:txBody>
      </p:sp>
      <p:sp>
        <p:nvSpPr>
          <p:cNvPr id="128021" name="Line 44"/>
          <p:cNvSpPr>
            <a:spLocks noChangeShapeType="1"/>
          </p:cNvSpPr>
          <p:nvPr/>
        </p:nvSpPr>
        <p:spPr bwMode="auto">
          <a:xfrm flipH="1" flipV="1">
            <a:off x="2711450" y="3613150"/>
            <a:ext cx="3536950" cy="304800"/>
          </a:xfrm>
          <a:prstGeom prst="line">
            <a:avLst/>
          </a:prstGeom>
          <a:noFill/>
          <a:ln w="9525">
            <a:solidFill>
              <a:schemeClr val="tx1"/>
            </a:solidFill>
            <a:miter lim="800000"/>
            <a:headEnd/>
            <a:tailEnd/>
          </a:ln>
        </p:spPr>
        <p:txBody>
          <a:bodyPr wrap="none"/>
          <a:lstStyle/>
          <a:p>
            <a:endParaRPr lang="en-US"/>
          </a:p>
        </p:txBody>
      </p:sp>
      <p:sp>
        <p:nvSpPr>
          <p:cNvPr id="128022" name="Line 45"/>
          <p:cNvSpPr>
            <a:spLocks noChangeShapeType="1"/>
          </p:cNvSpPr>
          <p:nvPr/>
        </p:nvSpPr>
        <p:spPr bwMode="auto">
          <a:xfrm flipH="1" flipV="1">
            <a:off x="2705100" y="2374900"/>
            <a:ext cx="3536950" cy="1543050"/>
          </a:xfrm>
          <a:prstGeom prst="line">
            <a:avLst/>
          </a:prstGeom>
          <a:noFill/>
          <a:ln w="9525">
            <a:solidFill>
              <a:schemeClr val="tx1"/>
            </a:solidFill>
            <a:miter lim="800000"/>
            <a:headEnd/>
            <a:tailEnd/>
          </a:ln>
        </p:spPr>
        <p:txBody>
          <a:bodyPr wrap="none"/>
          <a:lstStyle/>
          <a:p>
            <a:endParaRPr lang="en-US"/>
          </a:p>
        </p:txBody>
      </p:sp>
      <p:sp>
        <p:nvSpPr>
          <p:cNvPr id="128023" name="Line 46"/>
          <p:cNvSpPr>
            <a:spLocks noChangeShapeType="1"/>
          </p:cNvSpPr>
          <p:nvPr/>
        </p:nvSpPr>
        <p:spPr bwMode="auto">
          <a:xfrm flipH="1" flipV="1">
            <a:off x="3321050" y="1435100"/>
            <a:ext cx="2927350" cy="2476500"/>
          </a:xfrm>
          <a:prstGeom prst="line">
            <a:avLst/>
          </a:prstGeom>
          <a:noFill/>
          <a:ln w="9525">
            <a:solidFill>
              <a:schemeClr val="tx1"/>
            </a:solidFill>
            <a:miter lim="800000"/>
            <a:headEnd/>
            <a:tailEnd/>
          </a:ln>
        </p:spPr>
        <p:txBody>
          <a:bodyPr wrap="none"/>
          <a:lstStyle/>
          <a:p>
            <a:endParaRPr lang="en-US"/>
          </a:p>
        </p:txBody>
      </p:sp>
      <p:sp>
        <p:nvSpPr>
          <p:cNvPr id="128024" name="Line 47"/>
          <p:cNvSpPr>
            <a:spLocks noChangeShapeType="1"/>
          </p:cNvSpPr>
          <p:nvPr/>
        </p:nvSpPr>
        <p:spPr bwMode="auto">
          <a:xfrm flipH="1" flipV="1">
            <a:off x="3683000" y="4654550"/>
            <a:ext cx="1492250" cy="101600"/>
          </a:xfrm>
          <a:prstGeom prst="line">
            <a:avLst/>
          </a:prstGeom>
          <a:noFill/>
          <a:ln w="9525">
            <a:solidFill>
              <a:schemeClr val="tx1"/>
            </a:solidFill>
            <a:miter lim="800000"/>
            <a:headEnd/>
            <a:tailEnd/>
          </a:ln>
        </p:spPr>
        <p:txBody>
          <a:bodyPr wrap="none"/>
          <a:lstStyle/>
          <a:p>
            <a:endParaRPr lang="en-US"/>
          </a:p>
        </p:txBody>
      </p:sp>
      <p:sp>
        <p:nvSpPr>
          <p:cNvPr id="128025" name="Line 48"/>
          <p:cNvSpPr>
            <a:spLocks noChangeShapeType="1"/>
          </p:cNvSpPr>
          <p:nvPr/>
        </p:nvSpPr>
        <p:spPr bwMode="auto">
          <a:xfrm flipH="1" flipV="1">
            <a:off x="2724150" y="3613150"/>
            <a:ext cx="2444750" cy="1143000"/>
          </a:xfrm>
          <a:prstGeom prst="line">
            <a:avLst/>
          </a:prstGeom>
          <a:noFill/>
          <a:ln w="9525">
            <a:solidFill>
              <a:schemeClr val="tx1"/>
            </a:solidFill>
            <a:miter lim="800000"/>
            <a:headEnd/>
            <a:tailEnd/>
          </a:ln>
        </p:spPr>
        <p:txBody>
          <a:bodyPr wrap="none"/>
          <a:lstStyle/>
          <a:p>
            <a:endParaRPr lang="en-US"/>
          </a:p>
        </p:txBody>
      </p:sp>
      <p:sp>
        <p:nvSpPr>
          <p:cNvPr id="128026" name="Line 49"/>
          <p:cNvSpPr>
            <a:spLocks noChangeShapeType="1"/>
          </p:cNvSpPr>
          <p:nvPr/>
        </p:nvSpPr>
        <p:spPr bwMode="auto">
          <a:xfrm flipH="1" flipV="1">
            <a:off x="2705100" y="2374900"/>
            <a:ext cx="2470150" cy="2400300"/>
          </a:xfrm>
          <a:prstGeom prst="line">
            <a:avLst/>
          </a:prstGeom>
          <a:noFill/>
          <a:ln w="9525">
            <a:solidFill>
              <a:schemeClr val="tx1"/>
            </a:solidFill>
            <a:miter lim="800000"/>
            <a:headEnd/>
            <a:tailEnd/>
          </a:ln>
        </p:spPr>
        <p:txBody>
          <a:bodyPr wrap="none"/>
          <a:lstStyle/>
          <a:p>
            <a:endParaRPr lang="en-US"/>
          </a:p>
        </p:txBody>
      </p:sp>
      <p:sp>
        <p:nvSpPr>
          <p:cNvPr id="128027" name="Line 50"/>
          <p:cNvSpPr>
            <a:spLocks noChangeShapeType="1"/>
          </p:cNvSpPr>
          <p:nvPr/>
        </p:nvSpPr>
        <p:spPr bwMode="auto">
          <a:xfrm flipH="1" flipV="1">
            <a:off x="3321050" y="1441450"/>
            <a:ext cx="1866900" cy="3333750"/>
          </a:xfrm>
          <a:prstGeom prst="line">
            <a:avLst/>
          </a:prstGeom>
          <a:noFill/>
          <a:ln w="9525">
            <a:solidFill>
              <a:schemeClr val="tx1"/>
            </a:solidFill>
            <a:miter lim="800000"/>
            <a:headEnd/>
            <a:tailEnd/>
          </a:ln>
        </p:spPr>
        <p:txBody>
          <a:bodyPr wrap="none"/>
          <a:lstStyle/>
          <a:p>
            <a:endParaRPr lang="en-US"/>
          </a:p>
        </p:txBody>
      </p:sp>
      <p:sp>
        <p:nvSpPr>
          <p:cNvPr id="128028" name="Line 51"/>
          <p:cNvSpPr>
            <a:spLocks noChangeShapeType="1"/>
          </p:cNvSpPr>
          <p:nvPr/>
        </p:nvSpPr>
        <p:spPr bwMode="auto">
          <a:xfrm flipH="1" flipV="1">
            <a:off x="2717800" y="3606800"/>
            <a:ext cx="971550" cy="1047750"/>
          </a:xfrm>
          <a:prstGeom prst="line">
            <a:avLst/>
          </a:prstGeom>
          <a:noFill/>
          <a:ln w="9525">
            <a:solidFill>
              <a:schemeClr val="tx1"/>
            </a:solidFill>
            <a:miter lim="800000"/>
            <a:headEnd/>
            <a:tailEnd/>
          </a:ln>
        </p:spPr>
        <p:txBody>
          <a:bodyPr wrap="none"/>
          <a:lstStyle/>
          <a:p>
            <a:endParaRPr lang="en-US"/>
          </a:p>
        </p:txBody>
      </p:sp>
      <p:sp>
        <p:nvSpPr>
          <p:cNvPr id="128029" name="Line 52"/>
          <p:cNvSpPr>
            <a:spLocks noChangeShapeType="1"/>
          </p:cNvSpPr>
          <p:nvPr/>
        </p:nvSpPr>
        <p:spPr bwMode="auto">
          <a:xfrm flipH="1" flipV="1">
            <a:off x="2692400" y="2374900"/>
            <a:ext cx="984250" cy="2273300"/>
          </a:xfrm>
          <a:prstGeom prst="line">
            <a:avLst/>
          </a:prstGeom>
          <a:noFill/>
          <a:ln w="9525">
            <a:solidFill>
              <a:schemeClr val="tx1"/>
            </a:solidFill>
            <a:miter lim="800000"/>
            <a:headEnd/>
            <a:tailEnd/>
          </a:ln>
        </p:spPr>
        <p:txBody>
          <a:bodyPr wrap="none"/>
          <a:lstStyle/>
          <a:p>
            <a:endParaRPr lang="en-US"/>
          </a:p>
        </p:txBody>
      </p:sp>
      <p:sp>
        <p:nvSpPr>
          <p:cNvPr id="128030" name="Line 53"/>
          <p:cNvSpPr>
            <a:spLocks noChangeShapeType="1"/>
          </p:cNvSpPr>
          <p:nvPr/>
        </p:nvSpPr>
        <p:spPr bwMode="auto">
          <a:xfrm flipH="1" flipV="1">
            <a:off x="3321050" y="1435100"/>
            <a:ext cx="368300" cy="3225800"/>
          </a:xfrm>
          <a:prstGeom prst="line">
            <a:avLst/>
          </a:prstGeom>
          <a:noFill/>
          <a:ln w="9525">
            <a:solidFill>
              <a:schemeClr val="tx1"/>
            </a:solidFill>
            <a:miter lim="800000"/>
            <a:headEnd/>
            <a:tailEnd/>
          </a:ln>
        </p:spPr>
        <p:txBody>
          <a:bodyPr wrap="none"/>
          <a:lstStyle/>
          <a:p>
            <a:endParaRPr lang="en-US"/>
          </a:p>
        </p:txBody>
      </p:sp>
      <p:sp>
        <p:nvSpPr>
          <p:cNvPr id="128031" name="Line 54"/>
          <p:cNvSpPr>
            <a:spLocks noChangeShapeType="1"/>
          </p:cNvSpPr>
          <p:nvPr/>
        </p:nvSpPr>
        <p:spPr bwMode="auto">
          <a:xfrm flipH="1" flipV="1">
            <a:off x="2698750" y="2381250"/>
            <a:ext cx="38100" cy="1225550"/>
          </a:xfrm>
          <a:prstGeom prst="line">
            <a:avLst/>
          </a:prstGeom>
          <a:noFill/>
          <a:ln w="9525">
            <a:solidFill>
              <a:schemeClr val="tx1"/>
            </a:solidFill>
            <a:miter lim="800000"/>
            <a:headEnd/>
            <a:tailEnd/>
          </a:ln>
        </p:spPr>
        <p:txBody>
          <a:bodyPr wrap="none"/>
          <a:lstStyle/>
          <a:p>
            <a:endParaRPr lang="en-US"/>
          </a:p>
        </p:txBody>
      </p:sp>
      <p:sp>
        <p:nvSpPr>
          <p:cNvPr id="128032" name="Line 55"/>
          <p:cNvSpPr>
            <a:spLocks noChangeShapeType="1"/>
          </p:cNvSpPr>
          <p:nvPr/>
        </p:nvSpPr>
        <p:spPr bwMode="auto">
          <a:xfrm flipV="1">
            <a:off x="2724150" y="1441450"/>
            <a:ext cx="596900" cy="2171700"/>
          </a:xfrm>
          <a:prstGeom prst="line">
            <a:avLst/>
          </a:prstGeom>
          <a:noFill/>
          <a:ln w="9525">
            <a:solidFill>
              <a:schemeClr val="tx1"/>
            </a:solidFill>
            <a:miter lim="800000"/>
            <a:headEnd/>
            <a:tailEnd/>
          </a:ln>
        </p:spPr>
        <p:txBody>
          <a:bodyPr wrap="none"/>
          <a:lstStyle/>
          <a:p>
            <a:endParaRPr lang="en-US"/>
          </a:p>
        </p:txBody>
      </p:sp>
      <p:sp>
        <p:nvSpPr>
          <p:cNvPr id="128033" name="Oval 12"/>
          <p:cNvSpPr>
            <a:spLocks noChangeArrowheads="1"/>
          </p:cNvSpPr>
          <p:nvPr/>
        </p:nvSpPr>
        <p:spPr bwMode="auto">
          <a:xfrm>
            <a:off x="2663825" y="2333625"/>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34" name="Oval 13"/>
          <p:cNvSpPr>
            <a:spLocks noChangeArrowheads="1"/>
          </p:cNvSpPr>
          <p:nvPr/>
        </p:nvSpPr>
        <p:spPr bwMode="auto">
          <a:xfrm>
            <a:off x="3282950" y="1393825"/>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35" name="Oval 18"/>
          <p:cNvSpPr>
            <a:spLocks noChangeArrowheads="1"/>
          </p:cNvSpPr>
          <p:nvPr/>
        </p:nvSpPr>
        <p:spPr bwMode="auto">
          <a:xfrm>
            <a:off x="4489450" y="939800"/>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36" name="Oval 17"/>
          <p:cNvSpPr>
            <a:spLocks noChangeArrowheads="1"/>
          </p:cNvSpPr>
          <p:nvPr/>
        </p:nvSpPr>
        <p:spPr bwMode="auto">
          <a:xfrm>
            <a:off x="5902325" y="1508125"/>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37" name="Oval 16"/>
          <p:cNvSpPr>
            <a:spLocks noChangeArrowheads="1"/>
          </p:cNvSpPr>
          <p:nvPr/>
        </p:nvSpPr>
        <p:spPr bwMode="auto">
          <a:xfrm>
            <a:off x="6457950" y="2679700"/>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38" name="Oval 15"/>
          <p:cNvSpPr>
            <a:spLocks noChangeArrowheads="1"/>
          </p:cNvSpPr>
          <p:nvPr/>
        </p:nvSpPr>
        <p:spPr bwMode="auto">
          <a:xfrm>
            <a:off x="6203950" y="3863975"/>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39" name="Oval 10"/>
          <p:cNvSpPr>
            <a:spLocks noChangeArrowheads="1"/>
          </p:cNvSpPr>
          <p:nvPr/>
        </p:nvSpPr>
        <p:spPr bwMode="auto">
          <a:xfrm>
            <a:off x="2705100" y="3559175"/>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40" name="Oval 11"/>
          <p:cNvSpPr>
            <a:spLocks noChangeArrowheads="1"/>
          </p:cNvSpPr>
          <p:nvPr/>
        </p:nvSpPr>
        <p:spPr bwMode="auto">
          <a:xfrm>
            <a:off x="3641725" y="4610100"/>
            <a:ext cx="88900" cy="88900"/>
          </a:xfrm>
          <a:prstGeom prst="ellipse">
            <a:avLst/>
          </a:prstGeom>
          <a:solidFill>
            <a:schemeClr val="hlink"/>
          </a:solidFill>
          <a:ln w="9525">
            <a:noFill/>
            <a:miter lim="800000"/>
            <a:headEnd/>
            <a:tailEnd/>
          </a:ln>
        </p:spPr>
        <p:txBody>
          <a:bodyPr wrap="none" anchor="ctr"/>
          <a:lstStyle/>
          <a:p>
            <a:endParaRPr lang="en-US"/>
          </a:p>
        </p:txBody>
      </p:sp>
      <p:sp>
        <p:nvSpPr>
          <p:cNvPr id="128041" name="Oval 14"/>
          <p:cNvSpPr>
            <a:spLocks noChangeArrowheads="1"/>
          </p:cNvSpPr>
          <p:nvPr/>
        </p:nvSpPr>
        <p:spPr bwMode="auto">
          <a:xfrm>
            <a:off x="5130800" y="4724400"/>
            <a:ext cx="88900" cy="88900"/>
          </a:xfrm>
          <a:prstGeom prst="ellipse">
            <a:avLst/>
          </a:prstGeom>
          <a:solidFill>
            <a:schemeClr val="hlink"/>
          </a:solidFill>
          <a:ln w="9525">
            <a:noFill/>
            <a:miter lim="800000"/>
            <a:headEnd/>
            <a:tailEnd/>
          </a:ln>
        </p:spPr>
        <p:txBody>
          <a:bodyPr wrap="none" anchor="ctr"/>
          <a:lstStyle/>
          <a:p>
            <a:endParaRPr lang="en-US"/>
          </a:p>
        </p:txBody>
      </p:sp>
      <p:sp>
        <p:nvSpPr>
          <p:cNvPr id="1179704" name="Oval 56"/>
          <p:cNvSpPr>
            <a:spLocks noChangeAspect="1" noChangeArrowheads="1"/>
          </p:cNvSpPr>
          <p:nvPr/>
        </p:nvSpPr>
        <p:spPr bwMode="auto">
          <a:xfrm>
            <a:off x="3881438" y="2247900"/>
            <a:ext cx="1371600" cy="1371600"/>
          </a:xfrm>
          <a:prstGeom prst="ellipse">
            <a:avLst/>
          </a:prstGeom>
          <a:solidFill>
            <a:schemeClr val="bg1"/>
          </a:solidFill>
          <a:ln w="9525">
            <a:solidFill>
              <a:schemeClr val="tx1"/>
            </a:solidFill>
            <a:miter lim="800000"/>
            <a:headEnd/>
            <a:tailEnd/>
          </a:ln>
        </p:spPr>
        <p:txBody>
          <a:bodyPr wrap="none" anchor="ctr"/>
          <a:lstStyle/>
          <a:p>
            <a:pPr algn="ctr"/>
            <a:r>
              <a:rPr lang="en-US" sz="2000"/>
              <a:t>Broad</a:t>
            </a:r>
          </a:p>
          <a:p>
            <a:pPr algn="ctr"/>
            <a:r>
              <a:rPr lang="en-US" sz="2000"/>
              <a:t>Questions</a:t>
            </a:r>
          </a:p>
          <a:p>
            <a:pPr algn="ctr"/>
            <a:endParaRPr lang="en-US" sz="800"/>
          </a:p>
        </p:txBody>
      </p:sp>
      <p:sp>
        <p:nvSpPr>
          <p:cNvPr id="128043" name="Text Box 62"/>
          <p:cNvSpPr txBox="1">
            <a:spLocks noChangeArrowheads="1"/>
          </p:cNvSpPr>
          <p:nvPr/>
        </p:nvSpPr>
        <p:spPr bwMode="auto">
          <a:xfrm>
            <a:off x="3922713" y="212725"/>
            <a:ext cx="1292225" cy="581025"/>
          </a:xfrm>
          <a:prstGeom prst="rect">
            <a:avLst/>
          </a:prstGeom>
          <a:noFill/>
          <a:ln w="9525">
            <a:noFill/>
            <a:miter lim="800000"/>
            <a:headEnd/>
            <a:tailEnd/>
          </a:ln>
        </p:spPr>
        <p:txBody>
          <a:bodyPr wrap="none">
            <a:spAutoFit/>
          </a:bodyPr>
          <a:lstStyle/>
          <a:p>
            <a:pPr algn="ctr"/>
            <a:r>
              <a:rPr lang="en-US" sz="1600">
                <a:solidFill>
                  <a:schemeClr val="bg1"/>
                </a:solidFill>
              </a:rPr>
              <a:t>Learn What </a:t>
            </a:r>
          </a:p>
          <a:p>
            <a:pPr algn="ctr"/>
            <a:r>
              <a:rPr lang="en-US" sz="1600">
                <a:solidFill>
                  <a:schemeClr val="bg1"/>
                </a:solidFill>
              </a:rPr>
              <a:t>Is Known</a:t>
            </a:r>
          </a:p>
        </p:txBody>
      </p:sp>
      <p:sp>
        <p:nvSpPr>
          <p:cNvPr id="128044" name="Text Box 63"/>
          <p:cNvSpPr txBox="1">
            <a:spLocks noChangeArrowheads="1"/>
          </p:cNvSpPr>
          <p:nvPr/>
        </p:nvSpPr>
        <p:spPr bwMode="auto">
          <a:xfrm rot="2833179">
            <a:off x="5683250" y="981075"/>
            <a:ext cx="1381125" cy="581025"/>
          </a:xfrm>
          <a:prstGeom prst="rect">
            <a:avLst/>
          </a:prstGeom>
          <a:noFill/>
          <a:ln w="9525">
            <a:noFill/>
            <a:miter lim="800000"/>
            <a:headEnd/>
            <a:tailEnd/>
          </a:ln>
        </p:spPr>
        <p:txBody>
          <a:bodyPr wrap="none">
            <a:spAutoFit/>
          </a:bodyPr>
          <a:lstStyle/>
          <a:p>
            <a:pPr algn="ctr"/>
            <a:r>
              <a:rPr lang="en-US" sz="1600">
                <a:solidFill>
                  <a:schemeClr val="bg1"/>
                </a:solidFill>
              </a:rPr>
              <a:t>Make</a:t>
            </a:r>
          </a:p>
          <a:p>
            <a:pPr algn="ctr"/>
            <a:r>
              <a:rPr lang="en-US" sz="1600">
                <a:solidFill>
                  <a:schemeClr val="bg1"/>
                </a:solidFill>
              </a:rPr>
              <a:t>Observations</a:t>
            </a:r>
          </a:p>
        </p:txBody>
      </p:sp>
      <p:sp>
        <p:nvSpPr>
          <p:cNvPr id="128045" name="Text Box 64"/>
          <p:cNvSpPr txBox="1">
            <a:spLocks noChangeArrowheads="1"/>
          </p:cNvSpPr>
          <p:nvPr/>
        </p:nvSpPr>
        <p:spPr bwMode="auto">
          <a:xfrm rot="5002921">
            <a:off x="6388100" y="2384425"/>
            <a:ext cx="1177925" cy="581025"/>
          </a:xfrm>
          <a:prstGeom prst="rect">
            <a:avLst/>
          </a:prstGeom>
          <a:noFill/>
          <a:ln w="9525">
            <a:noFill/>
            <a:miter lim="800000"/>
            <a:headEnd/>
            <a:tailEnd/>
          </a:ln>
        </p:spPr>
        <p:txBody>
          <a:bodyPr wrap="none">
            <a:spAutoFit/>
          </a:bodyPr>
          <a:lstStyle/>
          <a:p>
            <a:pPr algn="ctr"/>
            <a:r>
              <a:rPr lang="en-US" sz="1600">
                <a:solidFill>
                  <a:schemeClr val="bg1"/>
                </a:solidFill>
              </a:rPr>
              <a:t>Narrow the</a:t>
            </a:r>
          </a:p>
          <a:p>
            <a:pPr algn="ctr"/>
            <a:r>
              <a:rPr lang="en-US" sz="1600">
                <a:solidFill>
                  <a:schemeClr val="bg1"/>
                </a:solidFill>
              </a:rPr>
              <a:t>Focus</a:t>
            </a:r>
          </a:p>
        </p:txBody>
      </p:sp>
      <p:sp>
        <p:nvSpPr>
          <p:cNvPr id="128046" name="Text Box 65"/>
          <p:cNvSpPr txBox="1">
            <a:spLocks noChangeArrowheads="1"/>
          </p:cNvSpPr>
          <p:nvPr/>
        </p:nvSpPr>
        <p:spPr bwMode="auto">
          <a:xfrm rot="-3064945">
            <a:off x="6224588" y="3990975"/>
            <a:ext cx="1098550" cy="581025"/>
          </a:xfrm>
          <a:prstGeom prst="rect">
            <a:avLst/>
          </a:prstGeom>
          <a:noFill/>
          <a:ln w="9525">
            <a:noFill/>
            <a:miter lim="800000"/>
            <a:headEnd/>
            <a:tailEnd/>
          </a:ln>
        </p:spPr>
        <p:txBody>
          <a:bodyPr wrap="none">
            <a:spAutoFit/>
          </a:bodyPr>
          <a:lstStyle/>
          <a:p>
            <a:pPr algn="ctr"/>
            <a:r>
              <a:rPr lang="en-US" sz="1600">
                <a:solidFill>
                  <a:schemeClr val="bg1"/>
                </a:solidFill>
              </a:rPr>
              <a:t>Specific </a:t>
            </a:r>
          </a:p>
          <a:p>
            <a:pPr algn="ctr"/>
            <a:r>
              <a:rPr lang="en-US" sz="1600">
                <a:solidFill>
                  <a:schemeClr val="bg1"/>
                </a:solidFill>
              </a:rPr>
              <a:t>Questions</a:t>
            </a:r>
          </a:p>
        </p:txBody>
      </p:sp>
      <p:sp>
        <p:nvSpPr>
          <p:cNvPr id="128047" name="Text Box 66"/>
          <p:cNvSpPr txBox="1">
            <a:spLocks noChangeArrowheads="1"/>
          </p:cNvSpPr>
          <p:nvPr/>
        </p:nvSpPr>
        <p:spPr bwMode="auto">
          <a:xfrm rot="-1129715">
            <a:off x="4711700" y="4906963"/>
            <a:ext cx="1346200" cy="581025"/>
          </a:xfrm>
          <a:prstGeom prst="rect">
            <a:avLst/>
          </a:prstGeom>
          <a:noFill/>
          <a:ln w="9525">
            <a:noFill/>
            <a:miter lim="800000"/>
            <a:headEnd/>
            <a:tailEnd/>
          </a:ln>
        </p:spPr>
        <p:txBody>
          <a:bodyPr wrap="none">
            <a:spAutoFit/>
          </a:bodyPr>
          <a:lstStyle/>
          <a:p>
            <a:pPr algn="ctr"/>
            <a:r>
              <a:rPr lang="en-US" sz="1600">
                <a:solidFill>
                  <a:schemeClr val="bg1"/>
                </a:solidFill>
              </a:rPr>
              <a:t>Document</a:t>
            </a:r>
          </a:p>
          <a:p>
            <a:pPr algn="ctr"/>
            <a:r>
              <a:rPr lang="en-US" sz="1600">
                <a:solidFill>
                  <a:schemeClr val="bg1"/>
                </a:solidFill>
              </a:rPr>
              <a:t>Expectations</a:t>
            </a:r>
          </a:p>
        </p:txBody>
      </p:sp>
      <p:sp>
        <p:nvSpPr>
          <p:cNvPr id="128048" name="Text Box 67"/>
          <p:cNvSpPr txBox="1">
            <a:spLocks noChangeArrowheads="1"/>
          </p:cNvSpPr>
          <p:nvPr/>
        </p:nvSpPr>
        <p:spPr bwMode="auto">
          <a:xfrm rot="1889463">
            <a:off x="2782888" y="4713288"/>
            <a:ext cx="1312862" cy="581025"/>
          </a:xfrm>
          <a:prstGeom prst="rect">
            <a:avLst/>
          </a:prstGeom>
          <a:noFill/>
          <a:ln w="9525">
            <a:noFill/>
            <a:miter lim="800000"/>
            <a:headEnd/>
            <a:tailEnd/>
          </a:ln>
        </p:spPr>
        <p:txBody>
          <a:bodyPr wrap="none">
            <a:spAutoFit/>
          </a:bodyPr>
          <a:lstStyle/>
          <a:p>
            <a:pPr algn="ctr"/>
            <a:r>
              <a:rPr lang="en-US" sz="1600">
                <a:solidFill>
                  <a:schemeClr val="bg1"/>
                </a:solidFill>
              </a:rPr>
              <a:t>Perform</a:t>
            </a:r>
          </a:p>
          <a:p>
            <a:pPr algn="ctr"/>
            <a:r>
              <a:rPr lang="en-US" sz="1600">
                <a:solidFill>
                  <a:schemeClr val="bg1"/>
                </a:solidFill>
              </a:rPr>
              <a:t>Experiments</a:t>
            </a:r>
          </a:p>
        </p:txBody>
      </p:sp>
      <p:sp>
        <p:nvSpPr>
          <p:cNvPr id="128049" name="Text Box 68"/>
          <p:cNvSpPr txBox="1">
            <a:spLocks noChangeArrowheads="1"/>
          </p:cNvSpPr>
          <p:nvPr/>
        </p:nvSpPr>
        <p:spPr bwMode="auto">
          <a:xfrm rot="4294164">
            <a:off x="1876426" y="3490912"/>
            <a:ext cx="952500" cy="581025"/>
          </a:xfrm>
          <a:prstGeom prst="rect">
            <a:avLst/>
          </a:prstGeom>
          <a:noFill/>
          <a:ln w="9525">
            <a:noFill/>
            <a:miter lim="800000"/>
            <a:headEnd/>
            <a:tailEnd/>
          </a:ln>
        </p:spPr>
        <p:txBody>
          <a:bodyPr wrap="none">
            <a:spAutoFit/>
          </a:bodyPr>
          <a:lstStyle/>
          <a:p>
            <a:pPr algn="ctr"/>
            <a:r>
              <a:rPr lang="en-US" sz="1600">
                <a:solidFill>
                  <a:schemeClr val="bg1"/>
                </a:solidFill>
              </a:rPr>
              <a:t>Confirm </a:t>
            </a:r>
          </a:p>
          <a:p>
            <a:pPr algn="ctr"/>
            <a:r>
              <a:rPr lang="en-US" sz="1600">
                <a:solidFill>
                  <a:schemeClr val="bg1"/>
                </a:solidFill>
              </a:rPr>
              <a:t>Results</a:t>
            </a:r>
          </a:p>
        </p:txBody>
      </p:sp>
      <p:sp>
        <p:nvSpPr>
          <p:cNvPr id="128050" name="Text Box 69"/>
          <p:cNvSpPr txBox="1">
            <a:spLocks noChangeArrowheads="1"/>
          </p:cNvSpPr>
          <p:nvPr/>
        </p:nvSpPr>
        <p:spPr bwMode="auto">
          <a:xfrm rot="-4198319">
            <a:off x="1730376" y="1876425"/>
            <a:ext cx="1098550" cy="581025"/>
          </a:xfrm>
          <a:prstGeom prst="rect">
            <a:avLst/>
          </a:prstGeom>
          <a:noFill/>
          <a:ln w="9525">
            <a:noFill/>
            <a:miter lim="800000"/>
            <a:headEnd/>
            <a:tailEnd/>
          </a:ln>
        </p:spPr>
        <p:txBody>
          <a:bodyPr wrap="none">
            <a:spAutoFit/>
          </a:bodyPr>
          <a:lstStyle/>
          <a:p>
            <a:pPr algn="ctr"/>
            <a:r>
              <a:rPr lang="en-US" sz="1600">
                <a:solidFill>
                  <a:schemeClr val="bg1"/>
                </a:solidFill>
              </a:rPr>
              <a:t>Reflect on</a:t>
            </a:r>
          </a:p>
          <a:p>
            <a:pPr algn="ctr"/>
            <a:r>
              <a:rPr lang="en-US" sz="1600">
                <a:solidFill>
                  <a:schemeClr val="bg1"/>
                </a:solidFill>
              </a:rPr>
              <a:t>Findings</a:t>
            </a:r>
          </a:p>
        </p:txBody>
      </p:sp>
      <p:sp>
        <p:nvSpPr>
          <p:cNvPr id="128051" name="Text Box 70"/>
          <p:cNvSpPr txBox="1">
            <a:spLocks noChangeArrowheads="1"/>
          </p:cNvSpPr>
          <p:nvPr/>
        </p:nvSpPr>
        <p:spPr bwMode="auto">
          <a:xfrm rot="-2148375">
            <a:off x="2455863" y="777875"/>
            <a:ext cx="1436687" cy="581025"/>
          </a:xfrm>
          <a:prstGeom prst="rect">
            <a:avLst/>
          </a:prstGeom>
          <a:noFill/>
          <a:ln w="9525">
            <a:noFill/>
            <a:miter lim="800000"/>
            <a:headEnd/>
            <a:tailEnd/>
          </a:ln>
        </p:spPr>
        <p:txBody>
          <a:bodyPr wrap="none">
            <a:spAutoFit/>
          </a:bodyPr>
          <a:lstStyle/>
          <a:p>
            <a:pPr algn="ctr"/>
            <a:r>
              <a:rPr lang="en-US" sz="1600">
                <a:solidFill>
                  <a:schemeClr val="bg1"/>
                </a:solidFill>
              </a:rPr>
              <a:t>Communicate</a:t>
            </a:r>
          </a:p>
          <a:p>
            <a:pPr algn="ctr"/>
            <a:r>
              <a:rPr lang="en-US" sz="1600">
                <a:solidFill>
                  <a:schemeClr val="bg1"/>
                </a:solidFill>
              </a:rPr>
              <a:t>With Others</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79704"/>
                                        </p:tgtEl>
                                        <p:attrNameLst>
                                          <p:attrName>fillcolor</p:attrName>
                                        </p:attrNameLst>
                                      </p:cBhvr>
                                      <p:to>
                                        <a:srgbClr val="FFFF99"/>
                                      </p:to>
                                    </p:animClr>
                                    <p:set>
                                      <p:cBhvr>
                                        <p:cTn id="7" dur="2000" fill="hold"/>
                                        <p:tgtEl>
                                          <p:spTgt spid="1179704"/>
                                        </p:tgtEl>
                                        <p:attrNameLst>
                                          <p:attrName>fill.type</p:attrName>
                                        </p:attrNameLst>
                                      </p:cBhvr>
                                      <p:to>
                                        <p:strVal val="solid"/>
                                      </p:to>
                                    </p:set>
                                    <p:set>
                                      <p:cBhvr>
                                        <p:cTn id="8" dur="2000" fill="hold"/>
                                        <p:tgtEl>
                                          <p:spTgt spid="117970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79652"/>
                                        </p:tgtEl>
                                        <p:attrNameLst>
                                          <p:attrName>style.visibility</p:attrName>
                                        </p:attrNameLst>
                                      </p:cBhvr>
                                      <p:to>
                                        <p:strVal val="visible"/>
                                      </p:to>
                                    </p:set>
                                    <p:anim calcmode="lin" valueType="num">
                                      <p:cBhvr additive="base">
                                        <p:cTn id="13" dur="500" fill="hold"/>
                                        <p:tgtEl>
                                          <p:spTgt spid="1179652"/>
                                        </p:tgtEl>
                                        <p:attrNameLst>
                                          <p:attrName>ppt_x</p:attrName>
                                        </p:attrNameLst>
                                      </p:cBhvr>
                                      <p:tavLst>
                                        <p:tav tm="0">
                                          <p:val>
                                            <p:strVal val="#ppt_x"/>
                                          </p:val>
                                        </p:tav>
                                        <p:tav tm="100000">
                                          <p:val>
                                            <p:strVal val="#ppt_x"/>
                                          </p:val>
                                        </p:tav>
                                      </p:tavLst>
                                    </p:anim>
                                    <p:anim calcmode="lin" valueType="num">
                                      <p:cBhvr additive="base">
                                        <p:cTn id="14" dur="500" fill="hold"/>
                                        <p:tgtEl>
                                          <p:spTgt spid="11796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652"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a:grpSpLocks/>
          </p:cNvGrpSpPr>
          <p:nvPr/>
        </p:nvGrpSpPr>
        <p:grpSpPr bwMode="auto">
          <a:xfrm>
            <a:off x="4724400" y="3733800"/>
            <a:ext cx="3429000" cy="1600200"/>
            <a:chOff x="2976" y="2352"/>
            <a:chExt cx="2160" cy="1008"/>
          </a:xfrm>
        </p:grpSpPr>
        <p:sp>
          <p:nvSpPr>
            <p:cNvPr id="129062" name="AutoShape 2"/>
            <p:cNvSpPr>
              <a:spLocks noChangeArrowheads="1"/>
            </p:cNvSpPr>
            <p:nvPr/>
          </p:nvSpPr>
          <p:spPr bwMode="auto">
            <a:xfrm>
              <a:off x="4848" y="2352"/>
              <a:ext cx="288" cy="576"/>
            </a:xfrm>
            <a:prstGeom prst="upArrow">
              <a:avLst>
                <a:gd name="adj1" fmla="val 50000"/>
                <a:gd name="adj2" fmla="val 50000"/>
              </a:avLst>
            </a:prstGeom>
            <a:gradFill rotWithShape="1">
              <a:gsLst>
                <a:gs pos="0">
                  <a:srgbClr val="A0E0C0"/>
                </a:gs>
                <a:gs pos="100000">
                  <a:srgbClr val="33CCCC">
                    <a:alpha val="21999"/>
                  </a:srgbClr>
                </a:gs>
              </a:gsLst>
              <a:lin ang="5400000" scaled="1"/>
            </a:gradFill>
            <a:ln w="9525">
              <a:noFill/>
              <a:miter lim="800000"/>
              <a:headEnd/>
              <a:tailEnd/>
            </a:ln>
          </p:spPr>
          <p:txBody>
            <a:bodyPr wrap="none" anchor="ctr"/>
            <a:lstStyle/>
            <a:p>
              <a:endParaRPr lang="en-US"/>
            </a:p>
          </p:txBody>
        </p:sp>
        <p:sp>
          <p:nvSpPr>
            <p:cNvPr id="845860" name="Rectangle 36"/>
            <p:cNvSpPr>
              <a:spLocks noChangeArrowheads="1"/>
            </p:cNvSpPr>
            <p:nvPr/>
          </p:nvSpPr>
          <p:spPr bwMode="auto">
            <a:xfrm>
              <a:off x="3024" y="2928"/>
              <a:ext cx="2064" cy="432"/>
            </a:xfrm>
            <a:prstGeom prst="rect">
              <a:avLst/>
            </a:prstGeom>
            <a:solidFill>
              <a:srgbClr val="33CCCC">
                <a:alpha val="20000"/>
              </a:srgbClr>
            </a:solidFill>
            <a:ln w="9525">
              <a:noFill/>
              <a:miter lim="800000"/>
              <a:headEnd/>
              <a:tailEnd/>
            </a:ln>
            <a:effectLst/>
          </p:spPr>
          <p:txBody>
            <a:bodyPr wrap="none" anchor="ctr"/>
            <a:lstStyle/>
            <a:p>
              <a:pPr>
                <a:defRPr/>
              </a:pPr>
              <a:r>
                <a:rPr lang="en-US" sz="1200"/>
                <a:t>Results confirmed by other scientists –</a:t>
              </a:r>
            </a:p>
            <a:p>
              <a:pPr>
                <a:defRPr/>
              </a:pPr>
              <a:r>
                <a:rPr lang="en-US" sz="1200" i="1"/>
                <a:t>validate</a:t>
              </a:r>
              <a:r>
                <a:rPr lang="en-US" sz="1200"/>
                <a:t> </a:t>
              </a:r>
              <a:r>
                <a:rPr lang="en-US" sz="1200">
                  <a:effectLst>
                    <a:outerShdw blurRad="38100" dist="38100" dir="2700000" algn="tl">
                      <a:srgbClr val="FFFFFF"/>
                    </a:outerShdw>
                  </a:effectLst>
                </a:rPr>
                <a:t>theory</a:t>
              </a:r>
              <a:r>
                <a:rPr lang="en-US" sz="1200"/>
                <a:t>.</a:t>
              </a:r>
            </a:p>
          </p:txBody>
        </p:sp>
        <p:sp>
          <p:nvSpPr>
            <p:cNvPr id="129064" name="AutoShape 37"/>
            <p:cNvSpPr>
              <a:spLocks noChangeArrowheads="1"/>
            </p:cNvSpPr>
            <p:nvPr/>
          </p:nvSpPr>
          <p:spPr bwMode="auto">
            <a:xfrm>
              <a:off x="2976" y="2592"/>
              <a:ext cx="288" cy="336"/>
            </a:xfrm>
            <a:prstGeom prst="upArrow">
              <a:avLst>
                <a:gd name="adj1" fmla="val 50000"/>
                <a:gd name="adj2" fmla="val 29167"/>
              </a:avLst>
            </a:prstGeom>
            <a:gradFill rotWithShape="1">
              <a:gsLst>
                <a:gs pos="0">
                  <a:srgbClr val="A0E0C0"/>
                </a:gs>
                <a:gs pos="100000">
                  <a:srgbClr val="33CCCC">
                    <a:alpha val="21999"/>
                  </a:srgbClr>
                </a:gs>
              </a:gsLst>
              <a:lin ang="5400000" scaled="1"/>
            </a:gradFill>
            <a:ln w="9525">
              <a:noFill/>
              <a:miter lim="800000"/>
              <a:headEnd/>
              <a:tailEnd/>
            </a:ln>
          </p:spPr>
          <p:txBody>
            <a:bodyPr wrap="none" anchor="ctr"/>
            <a:lstStyle/>
            <a:p>
              <a:endParaRPr lang="en-US"/>
            </a:p>
          </p:txBody>
        </p:sp>
      </p:grpSp>
      <p:grpSp>
        <p:nvGrpSpPr>
          <p:cNvPr id="3" name="Group 39"/>
          <p:cNvGrpSpPr>
            <a:grpSpLocks/>
          </p:cNvGrpSpPr>
          <p:nvPr/>
        </p:nvGrpSpPr>
        <p:grpSpPr bwMode="auto">
          <a:xfrm>
            <a:off x="2209800" y="3733800"/>
            <a:ext cx="2362200" cy="1676400"/>
            <a:chOff x="1392" y="2352"/>
            <a:chExt cx="1488" cy="1056"/>
          </a:xfrm>
        </p:grpSpPr>
        <p:sp>
          <p:nvSpPr>
            <p:cNvPr id="129059" name="AutoShape 3"/>
            <p:cNvSpPr>
              <a:spLocks noChangeArrowheads="1"/>
            </p:cNvSpPr>
            <p:nvPr/>
          </p:nvSpPr>
          <p:spPr bwMode="auto">
            <a:xfrm>
              <a:off x="2592" y="2352"/>
              <a:ext cx="288" cy="624"/>
            </a:xfrm>
            <a:prstGeom prst="upArrow">
              <a:avLst>
                <a:gd name="adj1" fmla="val 50000"/>
                <a:gd name="adj2" fmla="val 54167"/>
              </a:avLst>
            </a:prstGeom>
            <a:gradFill rotWithShape="1">
              <a:gsLst>
                <a:gs pos="0">
                  <a:srgbClr val="A0E0C0"/>
                </a:gs>
                <a:gs pos="100000">
                  <a:srgbClr val="33CCCC">
                    <a:alpha val="21999"/>
                  </a:srgbClr>
                </a:gs>
              </a:gsLst>
              <a:lin ang="5400000" scaled="1"/>
            </a:gradFill>
            <a:ln w="9525">
              <a:noFill/>
              <a:miter lim="800000"/>
              <a:headEnd/>
              <a:tailEnd/>
            </a:ln>
          </p:spPr>
          <p:txBody>
            <a:bodyPr wrap="none" anchor="ctr"/>
            <a:lstStyle/>
            <a:p>
              <a:endParaRPr lang="en-US"/>
            </a:p>
          </p:txBody>
        </p:sp>
        <p:sp>
          <p:nvSpPr>
            <p:cNvPr id="845858" name="Rectangle 34"/>
            <p:cNvSpPr>
              <a:spLocks noChangeArrowheads="1"/>
            </p:cNvSpPr>
            <p:nvPr/>
          </p:nvSpPr>
          <p:spPr bwMode="auto">
            <a:xfrm>
              <a:off x="1440" y="2976"/>
              <a:ext cx="1392" cy="432"/>
            </a:xfrm>
            <a:prstGeom prst="rect">
              <a:avLst/>
            </a:prstGeom>
            <a:solidFill>
              <a:srgbClr val="33CCCC">
                <a:alpha val="20000"/>
              </a:srgbClr>
            </a:solidFill>
            <a:ln w="9525">
              <a:noFill/>
              <a:miter lim="800000"/>
              <a:headEnd/>
              <a:tailEnd/>
            </a:ln>
            <a:effectLst/>
          </p:spPr>
          <p:txBody>
            <a:bodyPr wrap="none" anchor="ctr"/>
            <a:lstStyle/>
            <a:p>
              <a:pPr algn="ctr">
                <a:defRPr/>
              </a:pPr>
              <a:r>
                <a:rPr lang="en-US" sz="1200"/>
                <a:t>Data do not support</a:t>
              </a:r>
            </a:p>
            <a:p>
              <a:pPr algn="ctr">
                <a:defRPr/>
              </a:pPr>
              <a:r>
                <a:rPr lang="en-US" sz="1200">
                  <a:effectLst>
                    <a:outerShdw blurRad="38100" dist="38100" dir="2700000" algn="tl">
                      <a:srgbClr val="FFFFFF"/>
                    </a:outerShdw>
                  </a:effectLst>
                </a:rPr>
                <a:t>hypothesis</a:t>
              </a:r>
              <a:r>
                <a:rPr lang="en-US" sz="1200"/>
                <a:t> – revise </a:t>
              </a:r>
            </a:p>
            <a:p>
              <a:pPr algn="ctr">
                <a:defRPr/>
              </a:pPr>
              <a:r>
                <a:rPr lang="en-US" sz="1200"/>
                <a:t>or reject hypothesis</a:t>
              </a:r>
            </a:p>
          </p:txBody>
        </p:sp>
        <p:sp>
          <p:nvSpPr>
            <p:cNvPr id="129061" name="AutoShape 35"/>
            <p:cNvSpPr>
              <a:spLocks noChangeArrowheads="1"/>
            </p:cNvSpPr>
            <p:nvPr/>
          </p:nvSpPr>
          <p:spPr bwMode="auto">
            <a:xfrm>
              <a:off x="1392" y="2592"/>
              <a:ext cx="288" cy="384"/>
            </a:xfrm>
            <a:prstGeom prst="upArrow">
              <a:avLst>
                <a:gd name="adj1" fmla="val 50000"/>
                <a:gd name="adj2" fmla="val 33333"/>
              </a:avLst>
            </a:prstGeom>
            <a:gradFill rotWithShape="1">
              <a:gsLst>
                <a:gs pos="0">
                  <a:srgbClr val="A0E0C0"/>
                </a:gs>
                <a:gs pos="100000">
                  <a:srgbClr val="33CCCC">
                    <a:alpha val="21999"/>
                  </a:srgbClr>
                </a:gs>
              </a:gsLst>
              <a:lin ang="5400000" scaled="1"/>
            </a:gradFill>
            <a:ln w="9525">
              <a:noFill/>
              <a:miter lim="800000"/>
              <a:headEnd/>
              <a:tailEnd/>
            </a:ln>
          </p:spPr>
          <p:txBody>
            <a:bodyPr wrap="none" anchor="ctr"/>
            <a:lstStyle/>
            <a:p>
              <a:endParaRPr lang="en-US"/>
            </a:p>
          </p:txBody>
        </p:sp>
      </p:grpSp>
      <p:sp>
        <p:nvSpPr>
          <p:cNvPr id="129028" name="Rectangle 4"/>
          <p:cNvSpPr>
            <a:spLocks noGrp="1" noChangeArrowheads="1"/>
          </p:cNvSpPr>
          <p:nvPr>
            <p:ph type="title"/>
          </p:nvPr>
        </p:nvSpPr>
        <p:spPr/>
        <p:txBody>
          <a:bodyPr/>
          <a:lstStyle/>
          <a:p>
            <a:pPr eaLnBrk="1" hangingPunct="1"/>
            <a:r>
              <a:rPr lang="en-US" sz="4000" smtClean="0"/>
              <a:t>Stages In The Scientific Method</a:t>
            </a:r>
          </a:p>
        </p:txBody>
      </p:sp>
      <p:grpSp>
        <p:nvGrpSpPr>
          <p:cNvPr id="4" name="Group 5"/>
          <p:cNvGrpSpPr>
            <a:grpSpLocks/>
          </p:cNvGrpSpPr>
          <p:nvPr/>
        </p:nvGrpSpPr>
        <p:grpSpPr bwMode="auto">
          <a:xfrm>
            <a:off x="152400" y="2274888"/>
            <a:ext cx="1524000" cy="1828800"/>
            <a:chOff x="192" y="1632"/>
            <a:chExt cx="960" cy="1152"/>
          </a:xfrm>
        </p:grpSpPr>
        <p:sp>
          <p:nvSpPr>
            <p:cNvPr id="129055" name="Rectangle 6"/>
            <p:cNvSpPr>
              <a:spLocks noChangeArrowheads="1"/>
            </p:cNvSpPr>
            <p:nvPr/>
          </p:nvSpPr>
          <p:spPr bwMode="auto">
            <a:xfrm>
              <a:off x="192" y="1632"/>
              <a:ext cx="960" cy="1152"/>
            </a:xfrm>
            <a:prstGeom prst="rect">
              <a:avLst/>
            </a:prstGeom>
            <a:gradFill rotWithShape="1">
              <a:gsLst>
                <a:gs pos="0">
                  <a:schemeClr val="bg1"/>
                </a:gs>
                <a:gs pos="100000">
                  <a:srgbClr val="FFFF99"/>
                </a:gs>
              </a:gsLst>
              <a:lin ang="0" scaled="1"/>
            </a:gradFill>
            <a:ln w="9525">
              <a:solidFill>
                <a:schemeClr val="tx1"/>
              </a:solidFill>
              <a:miter lim="800000"/>
              <a:headEnd/>
              <a:tailEnd/>
            </a:ln>
          </p:spPr>
          <p:txBody>
            <a:bodyPr wrap="none" anchor="ctr"/>
            <a:lstStyle/>
            <a:p>
              <a:pPr algn="ctr"/>
              <a:endParaRPr lang="en-US"/>
            </a:p>
          </p:txBody>
        </p:sp>
        <p:sp>
          <p:nvSpPr>
            <p:cNvPr id="129056" name="Text Box 7"/>
            <p:cNvSpPr txBox="1">
              <a:spLocks noChangeArrowheads="1"/>
            </p:cNvSpPr>
            <p:nvPr/>
          </p:nvSpPr>
          <p:spPr bwMode="auto">
            <a:xfrm>
              <a:off x="321" y="1651"/>
              <a:ext cx="692" cy="173"/>
            </a:xfrm>
            <a:prstGeom prst="rect">
              <a:avLst/>
            </a:prstGeom>
            <a:noFill/>
            <a:ln w="9525">
              <a:noFill/>
              <a:miter lim="800000"/>
              <a:headEnd/>
              <a:tailEnd/>
            </a:ln>
          </p:spPr>
          <p:txBody>
            <a:bodyPr wrap="none">
              <a:spAutoFit/>
            </a:bodyPr>
            <a:lstStyle/>
            <a:p>
              <a:r>
                <a:rPr lang="en-US" sz="1200" b="1"/>
                <a:t>OBSERVING</a:t>
              </a:r>
            </a:p>
          </p:txBody>
        </p:sp>
        <p:sp>
          <p:nvSpPr>
            <p:cNvPr id="129057" name="Line 8"/>
            <p:cNvSpPr>
              <a:spLocks noChangeShapeType="1"/>
            </p:cNvSpPr>
            <p:nvPr/>
          </p:nvSpPr>
          <p:spPr bwMode="auto">
            <a:xfrm>
              <a:off x="240" y="1824"/>
              <a:ext cx="864" cy="0"/>
            </a:xfrm>
            <a:prstGeom prst="line">
              <a:avLst/>
            </a:prstGeom>
            <a:noFill/>
            <a:ln w="9525">
              <a:solidFill>
                <a:schemeClr val="tx1"/>
              </a:solidFill>
              <a:miter lim="800000"/>
              <a:headEnd/>
              <a:tailEnd/>
            </a:ln>
          </p:spPr>
          <p:txBody>
            <a:bodyPr wrap="none"/>
            <a:lstStyle/>
            <a:p>
              <a:endParaRPr lang="en-US"/>
            </a:p>
          </p:txBody>
        </p:sp>
        <p:sp>
          <p:nvSpPr>
            <p:cNvPr id="129058" name="Text Box 9"/>
            <p:cNvSpPr txBox="1">
              <a:spLocks noChangeArrowheads="1"/>
            </p:cNvSpPr>
            <p:nvPr/>
          </p:nvSpPr>
          <p:spPr bwMode="auto">
            <a:xfrm>
              <a:off x="192" y="1886"/>
              <a:ext cx="793" cy="518"/>
            </a:xfrm>
            <a:prstGeom prst="rect">
              <a:avLst/>
            </a:prstGeom>
            <a:noFill/>
            <a:ln w="9525">
              <a:noFill/>
              <a:miter lim="800000"/>
              <a:headEnd/>
              <a:tailEnd/>
            </a:ln>
          </p:spPr>
          <p:txBody>
            <a:bodyPr wrap="none">
              <a:spAutoFit/>
            </a:bodyPr>
            <a:lstStyle/>
            <a:p>
              <a:pPr>
                <a:buFontTx/>
                <a:buChar char="•"/>
              </a:pPr>
              <a:r>
                <a:rPr lang="en-US" sz="1200"/>
                <a:t>collecting data</a:t>
              </a:r>
            </a:p>
            <a:p>
              <a:pPr>
                <a:buFontTx/>
                <a:buChar char="•"/>
              </a:pPr>
              <a:r>
                <a:rPr lang="en-US" sz="1200"/>
                <a:t>measuring</a:t>
              </a:r>
            </a:p>
            <a:p>
              <a:pPr>
                <a:buFontTx/>
                <a:buChar char="•"/>
              </a:pPr>
              <a:r>
                <a:rPr lang="en-US" sz="1200"/>
                <a:t>experimenting</a:t>
              </a:r>
            </a:p>
            <a:p>
              <a:pPr>
                <a:buFontTx/>
                <a:buChar char="•"/>
              </a:pPr>
              <a:r>
                <a:rPr lang="en-US" sz="1200"/>
                <a:t>communicating</a:t>
              </a:r>
            </a:p>
          </p:txBody>
        </p:sp>
      </p:grpSp>
      <p:grpSp>
        <p:nvGrpSpPr>
          <p:cNvPr id="5" name="Group 10"/>
          <p:cNvGrpSpPr>
            <a:grpSpLocks/>
          </p:cNvGrpSpPr>
          <p:nvPr/>
        </p:nvGrpSpPr>
        <p:grpSpPr bwMode="auto">
          <a:xfrm>
            <a:off x="3810000" y="2274888"/>
            <a:ext cx="1524000" cy="1828800"/>
            <a:chOff x="2352" y="1632"/>
            <a:chExt cx="960" cy="1152"/>
          </a:xfrm>
        </p:grpSpPr>
        <p:sp>
          <p:nvSpPr>
            <p:cNvPr id="129051" name="Rectangle 11"/>
            <p:cNvSpPr>
              <a:spLocks noChangeArrowheads="1"/>
            </p:cNvSpPr>
            <p:nvPr/>
          </p:nvSpPr>
          <p:spPr bwMode="auto">
            <a:xfrm>
              <a:off x="2352" y="1632"/>
              <a:ext cx="960" cy="1152"/>
            </a:xfrm>
            <a:prstGeom prst="rect">
              <a:avLst/>
            </a:prstGeom>
            <a:gradFill rotWithShape="1">
              <a:gsLst>
                <a:gs pos="0">
                  <a:schemeClr val="bg1"/>
                </a:gs>
                <a:gs pos="100000">
                  <a:srgbClr val="FFFF99"/>
                </a:gs>
              </a:gsLst>
              <a:lin ang="0" scaled="1"/>
            </a:gradFill>
            <a:ln w="9525">
              <a:solidFill>
                <a:schemeClr val="tx1"/>
              </a:solidFill>
              <a:miter lim="800000"/>
              <a:headEnd/>
              <a:tailEnd/>
            </a:ln>
          </p:spPr>
          <p:txBody>
            <a:bodyPr wrap="none" anchor="ctr"/>
            <a:lstStyle/>
            <a:p>
              <a:pPr algn="ctr"/>
              <a:endParaRPr lang="en-US"/>
            </a:p>
          </p:txBody>
        </p:sp>
        <p:sp>
          <p:nvSpPr>
            <p:cNvPr id="129052" name="Text Box 12"/>
            <p:cNvSpPr txBox="1">
              <a:spLocks noChangeArrowheads="1"/>
            </p:cNvSpPr>
            <p:nvPr/>
          </p:nvSpPr>
          <p:spPr bwMode="auto">
            <a:xfrm>
              <a:off x="2544" y="1651"/>
              <a:ext cx="533" cy="173"/>
            </a:xfrm>
            <a:prstGeom prst="rect">
              <a:avLst/>
            </a:prstGeom>
            <a:noFill/>
            <a:ln w="9525">
              <a:noFill/>
              <a:miter lim="800000"/>
              <a:headEnd/>
              <a:tailEnd/>
            </a:ln>
          </p:spPr>
          <p:txBody>
            <a:bodyPr wrap="none">
              <a:spAutoFit/>
            </a:bodyPr>
            <a:lstStyle/>
            <a:p>
              <a:r>
                <a:rPr lang="en-US" sz="1200" b="1"/>
                <a:t>TESTING</a:t>
              </a:r>
            </a:p>
          </p:txBody>
        </p:sp>
        <p:sp>
          <p:nvSpPr>
            <p:cNvPr id="129053" name="Line 13"/>
            <p:cNvSpPr>
              <a:spLocks noChangeShapeType="1"/>
            </p:cNvSpPr>
            <p:nvPr/>
          </p:nvSpPr>
          <p:spPr bwMode="auto">
            <a:xfrm>
              <a:off x="2400" y="1824"/>
              <a:ext cx="864" cy="0"/>
            </a:xfrm>
            <a:prstGeom prst="line">
              <a:avLst/>
            </a:prstGeom>
            <a:noFill/>
            <a:ln w="9525">
              <a:solidFill>
                <a:schemeClr val="tx1"/>
              </a:solidFill>
              <a:miter lim="800000"/>
              <a:headEnd/>
              <a:tailEnd/>
            </a:ln>
          </p:spPr>
          <p:txBody>
            <a:bodyPr wrap="none"/>
            <a:lstStyle/>
            <a:p>
              <a:endParaRPr lang="en-US"/>
            </a:p>
          </p:txBody>
        </p:sp>
        <p:sp>
          <p:nvSpPr>
            <p:cNvPr id="129054" name="Text Box 14"/>
            <p:cNvSpPr txBox="1">
              <a:spLocks noChangeArrowheads="1"/>
            </p:cNvSpPr>
            <p:nvPr/>
          </p:nvSpPr>
          <p:spPr bwMode="auto">
            <a:xfrm>
              <a:off x="2352" y="1872"/>
              <a:ext cx="906" cy="633"/>
            </a:xfrm>
            <a:prstGeom prst="rect">
              <a:avLst/>
            </a:prstGeom>
            <a:noFill/>
            <a:ln w="9525">
              <a:noFill/>
              <a:miter lim="800000"/>
              <a:headEnd/>
              <a:tailEnd/>
            </a:ln>
          </p:spPr>
          <p:txBody>
            <a:bodyPr>
              <a:spAutoFit/>
            </a:bodyPr>
            <a:lstStyle/>
            <a:p>
              <a:pPr>
                <a:buFontTx/>
                <a:buChar char="•"/>
              </a:pPr>
              <a:r>
                <a:rPr lang="en-US" sz="1200"/>
                <a:t>predicting</a:t>
              </a:r>
            </a:p>
            <a:p>
              <a:pPr>
                <a:buFontTx/>
                <a:buChar char="•"/>
              </a:pPr>
              <a:r>
                <a:rPr lang="en-US" sz="1200"/>
                <a:t>experimenting</a:t>
              </a:r>
            </a:p>
            <a:p>
              <a:pPr>
                <a:buFontTx/>
                <a:buChar char="•"/>
              </a:pPr>
              <a:r>
                <a:rPr lang="en-US" sz="1200"/>
                <a:t>communicating</a:t>
              </a:r>
            </a:p>
            <a:p>
              <a:pPr>
                <a:buFontTx/>
                <a:buChar char="•"/>
              </a:pPr>
              <a:r>
                <a:rPr lang="en-US" sz="1200"/>
                <a:t>collecting data</a:t>
              </a:r>
            </a:p>
            <a:p>
              <a:pPr>
                <a:buFontTx/>
                <a:buChar char="•"/>
              </a:pPr>
              <a:r>
                <a:rPr lang="en-US" sz="1200"/>
                <a:t>measuring</a:t>
              </a:r>
            </a:p>
          </p:txBody>
        </p:sp>
      </p:grpSp>
      <p:grpSp>
        <p:nvGrpSpPr>
          <p:cNvPr id="6" name="Group 15"/>
          <p:cNvGrpSpPr>
            <a:grpSpLocks/>
          </p:cNvGrpSpPr>
          <p:nvPr/>
        </p:nvGrpSpPr>
        <p:grpSpPr bwMode="auto">
          <a:xfrm>
            <a:off x="5638800" y="2274888"/>
            <a:ext cx="1524000" cy="1828800"/>
            <a:chOff x="3408" y="1632"/>
            <a:chExt cx="960" cy="1152"/>
          </a:xfrm>
        </p:grpSpPr>
        <p:sp>
          <p:nvSpPr>
            <p:cNvPr id="129047" name="Rectangle 16"/>
            <p:cNvSpPr>
              <a:spLocks noChangeArrowheads="1"/>
            </p:cNvSpPr>
            <p:nvPr/>
          </p:nvSpPr>
          <p:spPr bwMode="auto">
            <a:xfrm>
              <a:off x="3408" y="1632"/>
              <a:ext cx="960" cy="1152"/>
            </a:xfrm>
            <a:prstGeom prst="rect">
              <a:avLst/>
            </a:prstGeom>
            <a:gradFill rotWithShape="1">
              <a:gsLst>
                <a:gs pos="0">
                  <a:schemeClr val="bg1"/>
                </a:gs>
                <a:gs pos="100000">
                  <a:srgbClr val="FFFF99"/>
                </a:gs>
              </a:gsLst>
              <a:lin ang="0" scaled="1"/>
            </a:gradFill>
            <a:ln w="9525">
              <a:solidFill>
                <a:schemeClr val="tx1"/>
              </a:solidFill>
              <a:miter lim="800000"/>
              <a:headEnd/>
              <a:tailEnd/>
            </a:ln>
          </p:spPr>
          <p:txBody>
            <a:bodyPr wrap="none" anchor="ctr"/>
            <a:lstStyle/>
            <a:p>
              <a:pPr algn="ctr"/>
              <a:endParaRPr lang="en-US"/>
            </a:p>
          </p:txBody>
        </p:sp>
        <p:sp>
          <p:nvSpPr>
            <p:cNvPr id="129048" name="Text Box 17"/>
            <p:cNvSpPr txBox="1">
              <a:spLocks noChangeArrowheads="1"/>
            </p:cNvSpPr>
            <p:nvPr/>
          </p:nvSpPr>
          <p:spPr bwMode="auto">
            <a:xfrm>
              <a:off x="3537" y="1651"/>
              <a:ext cx="709" cy="173"/>
            </a:xfrm>
            <a:prstGeom prst="rect">
              <a:avLst/>
            </a:prstGeom>
            <a:noFill/>
            <a:ln w="9525">
              <a:noFill/>
              <a:miter lim="800000"/>
              <a:headEnd/>
              <a:tailEnd/>
            </a:ln>
          </p:spPr>
          <p:txBody>
            <a:bodyPr wrap="none">
              <a:spAutoFit/>
            </a:bodyPr>
            <a:lstStyle/>
            <a:p>
              <a:r>
                <a:rPr lang="en-US" sz="1200" b="1"/>
                <a:t>THEORIZING</a:t>
              </a:r>
            </a:p>
          </p:txBody>
        </p:sp>
        <p:sp>
          <p:nvSpPr>
            <p:cNvPr id="129049" name="Line 18"/>
            <p:cNvSpPr>
              <a:spLocks noChangeShapeType="1"/>
            </p:cNvSpPr>
            <p:nvPr/>
          </p:nvSpPr>
          <p:spPr bwMode="auto">
            <a:xfrm>
              <a:off x="3456" y="1824"/>
              <a:ext cx="864" cy="0"/>
            </a:xfrm>
            <a:prstGeom prst="line">
              <a:avLst/>
            </a:prstGeom>
            <a:noFill/>
            <a:ln w="9525">
              <a:solidFill>
                <a:schemeClr val="tx1"/>
              </a:solidFill>
              <a:miter lim="800000"/>
              <a:headEnd/>
              <a:tailEnd/>
            </a:ln>
          </p:spPr>
          <p:txBody>
            <a:bodyPr wrap="none"/>
            <a:lstStyle/>
            <a:p>
              <a:endParaRPr lang="en-US"/>
            </a:p>
          </p:txBody>
        </p:sp>
        <p:sp>
          <p:nvSpPr>
            <p:cNvPr id="129050" name="Text Box 19"/>
            <p:cNvSpPr txBox="1">
              <a:spLocks noChangeArrowheads="1"/>
            </p:cNvSpPr>
            <p:nvPr/>
          </p:nvSpPr>
          <p:spPr bwMode="auto">
            <a:xfrm>
              <a:off x="3408" y="1872"/>
              <a:ext cx="960" cy="518"/>
            </a:xfrm>
            <a:prstGeom prst="rect">
              <a:avLst/>
            </a:prstGeom>
            <a:noFill/>
            <a:ln w="9525">
              <a:noFill/>
              <a:miter lim="800000"/>
              <a:headEnd/>
              <a:tailEnd/>
            </a:ln>
          </p:spPr>
          <p:txBody>
            <a:bodyPr>
              <a:spAutoFit/>
            </a:bodyPr>
            <a:lstStyle/>
            <a:p>
              <a:pPr>
                <a:buFontTx/>
                <a:buChar char="•"/>
              </a:pPr>
              <a:r>
                <a:rPr lang="en-US" sz="1200"/>
                <a:t>constructing      </a:t>
              </a:r>
            </a:p>
            <a:p>
              <a:r>
                <a:rPr lang="en-US" sz="1200"/>
                <a:t>  models</a:t>
              </a:r>
            </a:p>
            <a:p>
              <a:pPr>
                <a:buFontTx/>
                <a:buChar char="•"/>
              </a:pPr>
              <a:r>
                <a:rPr lang="en-US" sz="1200"/>
                <a:t>predicting</a:t>
              </a:r>
            </a:p>
            <a:p>
              <a:pPr>
                <a:buFontTx/>
                <a:buChar char="•"/>
              </a:pPr>
              <a:r>
                <a:rPr lang="en-US" sz="1200"/>
                <a:t>communicating</a:t>
              </a:r>
            </a:p>
          </p:txBody>
        </p:sp>
      </p:grpSp>
      <p:grpSp>
        <p:nvGrpSpPr>
          <p:cNvPr id="7" name="Group 20"/>
          <p:cNvGrpSpPr>
            <a:grpSpLocks/>
          </p:cNvGrpSpPr>
          <p:nvPr/>
        </p:nvGrpSpPr>
        <p:grpSpPr bwMode="auto">
          <a:xfrm>
            <a:off x="7467600" y="2274888"/>
            <a:ext cx="1524000" cy="1828800"/>
            <a:chOff x="4704" y="1433"/>
            <a:chExt cx="960" cy="1152"/>
          </a:xfrm>
        </p:grpSpPr>
        <p:sp>
          <p:nvSpPr>
            <p:cNvPr id="129043" name="Rectangle 21"/>
            <p:cNvSpPr>
              <a:spLocks noChangeArrowheads="1"/>
            </p:cNvSpPr>
            <p:nvPr/>
          </p:nvSpPr>
          <p:spPr bwMode="auto">
            <a:xfrm>
              <a:off x="4704" y="1433"/>
              <a:ext cx="960" cy="1152"/>
            </a:xfrm>
            <a:prstGeom prst="rect">
              <a:avLst/>
            </a:prstGeom>
            <a:gradFill rotWithShape="1">
              <a:gsLst>
                <a:gs pos="0">
                  <a:schemeClr val="bg1"/>
                </a:gs>
                <a:gs pos="100000">
                  <a:srgbClr val="FFFF99"/>
                </a:gs>
              </a:gsLst>
              <a:lin ang="0" scaled="1"/>
            </a:gradFill>
            <a:ln w="9525">
              <a:solidFill>
                <a:schemeClr val="tx1"/>
              </a:solidFill>
              <a:miter lim="800000"/>
              <a:headEnd/>
              <a:tailEnd/>
            </a:ln>
          </p:spPr>
          <p:txBody>
            <a:bodyPr wrap="none" anchor="ctr"/>
            <a:lstStyle/>
            <a:p>
              <a:pPr algn="ctr"/>
              <a:endParaRPr lang="en-US"/>
            </a:p>
          </p:txBody>
        </p:sp>
        <p:sp>
          <p:nvSpPr>
            <p:cNvPr id="129044" name="Text Box 22"/>
            <p:cNvSpPr txBox="1">
              <a:spLocks noChangeArrowheads="1"/>
            </p:cNvSpPr>
            <p:nvPr/>
          </p:nvSpPr>
          <p:spPr bwMode="auto">
            <a:xfrm>
              <a:off x="4908" y="1440"/>
              <a:ext cx="564" cy="288"/>
            </a:xfrm>
            <a:prstGeom prst="rect">
              <a:avLst/>
            </a:prstGeom>
            <a:noFill/>
            <a:ln w="9525">
              <a:noFill/>
              <a:miter lim="800000"/>
              <a:headEnd/>
              <a:tailEnd/>
            </a:ln>
          </p:spPr>
          <p:txBody>
            <a:bodyPr wrap="none">
              <a:spAutoFit/>
            </a:bodyPr>
            <a:lstStyle/>
            <a:p>
              <a:r>
                <a:rPr lang="en-US" sz="1200" b="1"/>
                <a:t>PUBLISH</a:t>
              </a:r>
            </a:p>
            <a:p>
              <a:r>
                <a:rPr lang="en-US" sz="1200" b="1"/>
                <a:t>RESULTS</a:t>
              </a:r>
            </a:p>
          </p:txBody>
        </p:sp>
        <p:sp>
          <p:nvSpPr>
            <p:cNvPr id="129045" name="Line 23"/>
            <p:cNvSpPr>
              <a:spLocks noChangeShapeType="1"/>
            </p:cNvSpPr>
            <p:nvPr/>
          </p:nvSpPr>
          <p:spPr bwMode="auto">
            <a:xfrm>
              <a:off x="4752" y="1721"/>
              <a:ext cx="864" cy="0"/>
            </a:xfrm>
            <a:prstGeom prst="line">
              <a:avLst/>
            </a:prstGeom>
            <a:noFill/>
            <a:ln w="9525">
              <a:solidFill>
                <a:schemeClr val="tx1"/>
              </a:solidFill>
              <a:miter lim="800000"/>
              <a:headEnd/>
              <a:tailEnd/>
            </a:ln>
          </p:spPr>
          <p:txBody>
            <a:bodyPr wrap="none"/>
            <a:lstStyle/>
            <a:p>
              <a:endParaRPr lang="en-US"/>
            </a:p>
          </p:txBody>
        </p:sp>
        <p:sp>
          <p:nvSpPr>
            <p:cNvPr id="129046" name="Text Box 24"/>
            <p:cNvSpPr txBox="1">
              <a:spLocks noChangeArrowheads="1"/>
            </p:cNvSpPr>
            <p:nvPr/>
          </p:nvSpPr>
          <p:spPr bwMode="auto">
            <a:xfrm>
              <a:off x="4704" y="1783"/>
              <a:ext cx="793" cy="173"/>
            </a:xfrm>
            <a:prstGeom prst="rect">
              <a:avLst/>
            </a:prstGeom>
            <a:noFill/>
            <a:ln w="9525">
              <a:noFill/>
              <a:miter lim="800000"/>
              <a:headEnd/>
              <a:tailEnd/>
            </a:ln>
          </p:spPr>
          <p:txBody>
            <a:bodyPr wrap="none">
              <a:spAutoFit/>
            </a:bodyPr>
            <a:lstStyle/>
            <a:p>
              <a:pPr>
                <a:buFontTx/>
                <a:buChar char="•"/>
              </a:pPr>
              <a:r>
                <a:rPr lang="en-US" sz="1200"/>
                <a:t>communicating</a:t>
              </a:r>
            </a:p>
          </p:txBody>
        </p:sp>
      </p:grpSp>
      <p:grpSp>
        <p:nvGrpSpPr>
          <p:cNvPr id="8" name="Group 25"/>
          <p:cNvGrpSpPr>
            <a:grpSpLocks/>
          </p:cNvGrpSpPr>
          <p:nvPr/>
        </p:nvGrpSpPr>
        <p:grpSpPr bwMode="auto">
          <a:xfrm>
            <a:off x="1981200" y="2274888"/>
            <a:ext cx="1600200" cy="1828800"/>
            <a:chOff x="1248" y="1433"/>
            <a:chExt cx="1008" cy="1152"/>
          </a:xfrm>
        </p:grpSpPr>
        <p:sp>
          <p:nvSpPr>
            <p:cNvPr id="129039" name="Rectangle 26"/>
            <p:cNvSpPr>
              <a:spLocks noChangeArrowheads="1"/>
            </p:cNvSpPr>
            <p:nvPr/>
          </p:nvSpPr>
          <p:spPr bwMode="auto">
            <a:xfrm>
              <a:off x="1248" y="1433"/>
              <a:ext cx="960" cy="1152"/>
            </a:xfrm>
            <a:prstGeom prst="rect">
              <a:avLst/>
            </a:prstGeom>
            <a:gradFill rotWithShape="1">
              <a:gsLst>
                <a:gs pos="0">
                  <a:schemeClr val="bg1"/>
                </a:gs>
                <a:gs pos="100000">
                  <a:srgbClr val="FFFF99"/>
                </a:gs>
              </a:gsLst>
              <a:lin ang="0" scaled="1"/>
            </a:gradFill>
            <a:ln w="9525">
              <a:solidFill>
                <a:schemeClr val="tx1"/>
              </a:solidFill>
              <a:miter lim="800000"/>
              <a:headEnd/>
              <a:tailEnd/>
            </a:ln>
          </p:spPr>
          <p:txBody>
            <a:bodyPr wrap="none" anchor="ctr"/>
            <a:lstStyle/>
            <a:p>
              <a:pPr algn="ctr"/>
              <a:endParaRPr lang="en-US"/>
            </a:p>
          </p:txBody>
        </p:sp>
        <p:sp>
          <p:nvSpPr>
            <p:cNvPr id="129040" name="Text Box 27"/>
            <p:cNvSpPr txBox="1">
              <a:spLocks noChangeArrowheads="1"/>
            </p:cNvSpPr>
            <p:nvPr/>
          </p:nvSpPr>
          <p:spPr bwMode="auto">
            <a:xfrm>
              <a:off x="1296" y="1440"/>
              <a:ext cx="826" cy="288"/>
            </a:xfrm>
            <a:prstGeom prst="rect">
              <a:avLst/>
            </a:prstGeom>
            <a:noFill/>
            <a:ln w="9525">
              <a:noFill/>
              <a:miter lim="800000"/>
              <a:headEnd/>
              <a:tailEnd/>
            </a:ln>
          </p:spPr>
          <p:txBody>
            <a:bodyPr wrap="none">
              <a:spAutoFit/>
            </a:bodyPr>
            <a:lstStyle/>
            <a:p>
              <a:pPr algn="ctr"/>
              <a:r>
                <a:rPr lang="en-US" sz="1200" b="1"/>
                <a:t>FORMULATING</a:t>
              </a:r>
            </a:p>
            <a:p>
              <a:pPr algn="ctr"/>
              <a:r>
                <a:rPr lang="en-US" sz="1200" b="1"/>
                <a:t>HYPOTHESES</a:t>
              </a:r>
            </a:p>
          </p:txBody>
        </p:sp>
        <p:sp>
          <p:nvSpPr>
            <p:cNvPr id="129041" name="Line 28"/>
            <p:cNvSpPr>
              <a:spLocks noChangeShapeType="1"/>
            </p:cNvSpPr>
            <p:nvPr/>
          </p:nvSpPr>
          <p:spPr bwMode="auto">
            <a:xfrm>
              <a:off x="1296" y="1721"/>
              <a:ext cx="864" cy="0"/>
            </a:xfrm>
            <a:prstGeom prst="line">
              <a:avLst/>
            </a:prstGeom>
            <a:noFill/>
            <a:ln w="9525">
              <a:solidFill>
                <a:schemeClr val="tx1"/>
              </a:solidFill>
              <a:miter lim="800000"/>
              <a:headEnd/>
              <a:tailEnd/>
            </a:ln>
          </p:spPr>
          <p:txBody>
            <a:bodyPr wrap="none"/>
            <a:lstStyle/>
            <a:p>
              <a:endParaRPr lang="en-US"/>
            </a:p>
          </p:txBody>
        </p:sp>
        <p:sp>
          <p:nvSpPr>
            <p:cNvPr id="129042" name="Text Box 29"/>
            <p:cNvSpPr txBox="1">
              <a:spLocks noChangeArrowheads="1"/>
            </p:cNvSpPr>
            <p:nvPr/>
          </p:nvSpPr>
          <p:spPr bwMode="auto">
            <a:xfrm>
              <a:off x="1248" y="1721"/>
              <a:ext cx="1008" cy="748"/>
            </a:xfrm>
            <a:prstGeom prst="rect">
              <a:avLst/>
            </a:prstGeom>
            <a:noFill/>
            <a:ln w="9525">
              <a:noFill/>
              <a:miter lim="800000"/>
              <a:headEnd/>
              <a:tailEnd/>
            </a:ln>
          </p:spPr>
          <p:txBody>
            <a:bodyPr>
              <a:spAutoFit/>
            </a:bodyPr>
            <a:lstStyle/>
            <a:p>
              <a:pPr>
                <a:buFontTx/>
                <a:buChar char="•"/>
              </a:pPr>
              <a:r>
                <a:rPr lang="en-US" sz="1200"/>
                <a:t>organizing and </a:t>
              </a:r>
            </a:p>
            <a:p>
              <a:r>
                <a:rPr lang="en-US" sz="1200"/>
                <a:t> analyzing data</a:t>
              </a:r>
            </a:p>
            <a:p>
              <a:pPr>
                <a:buFontTx/>
                <a:buChar char="•"/>
              </a:pPr>
              <a:r>
                <a:rPr lang="en-US" sz="1200"/>
                <a:t>classifying</a:t>
              </a:r>
            </a:p>
            <a:p>
              <a:pPr>
                <a:buFontTx/>
                <a:buChar char="•"/>
              </a:pPr>
              <a:r>
                <a:rPr lang="en-US" sz="1200"/>
                <a:t>inferring</a:t>
              </a:r>
            </a:p>
            <a:p>
              <a:pPr>
                <a:buFontTx/>
                <a:buChar char="•"/>
              </a:pPr>
              <a:r>
                <a:rPr lang="en-US" sz="1200"/>
                <a:t>predicting</a:t>
              </a:r>
            </a:p>
            <a:p>
              <a:pPr>
                <a:buFontTx/>
                <a:buChar char="•"/>
              </a:pPr>
              <a:r>
                <a:rPr lang="en-US" sz="1200"/>
                <a:t>communicating</a:t>
              </a:r>
            </a:p>
          </p:txBody>
        </p:sp>
      </p:grpSp>
      <p:sp>
        <p:nvSpPr>
          <p:cNvPr id="845854" name="AutoShape 30"/>
          <p:cNvSpPr>
            <a:spLocks noChangeArrowheads="1"/>
          </p:cNvSpPr>
          <p:nvPr/>
        </p:nvSpPr>
        <p:spPr bwMode="auto">
          <a:xfrm>
            <a:off x="7162800" y="2960688"/>
            <a:ext cx="304800" cy="304800"/>
          </a:xfrm>
          <a:prstGeom prst="rightArrow">
            <a:avLst>
              <a:gd name="adj1" fmla="val 50000"/>
              <a:gd name="adj2" fmla="val 25000"/>
            </a:avLst>
          </a:prstGeom>
          <a:solidFill>
            <a:srgbClr val="3366FF">
              <a:alpha val="67842"/>
            </a:srgbClr>
          </a:solidFill>
          <a:ln w="9525">
            <a:noFill/>
            <a:miter lim="800000"/>
            <a:headEnd/>
            <a:tailEnd/>
          </a:ln>
        </p:spPr>
        <p:txBody>
          <a:bodyPr wrap="none" anchor="ctr"/>
          <a:lstStyle/>
          <a:p>
            <a:endParaRPr lang="en-US"/>
          </a:p>
        </p:txBody>
      </p:sp>
      <p:sp>
        <p:nvSpPr>
          <p:cNvPr id="845855" name="AutoShape 31"/>
          <p:cNvSpPr>
            <a:spLocks noChangeArrowheads="1"/>
          </p:cNvSpPr>
          <p:nvPr/>
        </p:nvSpPr>
        <p:spPr bwMode="auto">
          <a:xfrm>
            <a:off x="5334000" y="2960688"/>
            <a:ext cx="304800" cy="304800"/>
          </a:xfrm>
          <a:prstGeom prst="rightArrow">
            <a:avLst>
              <a:gd name="adj1" fmla="val 50000"/>
              <a:gd name="adj2" fmla="val 25000"/>
            </a:avLst>
          </a:prstGeom>
          <a:solidFill>
            <a:srgbClr val="3366FF">
              <a:alpha val="67842"/>
            </a:srgbClr>
          </a:solidFill>
          <a:ln w="9525">
            <a:noFill/>
            <a:miter lim="800000"/>
            <a:headEnd/>
            <a:tailEnd/>
          </a:ln>
        </p:spPr>
        <p:txBody>
          <a:bodyPr wrap="none" anchor="ctr"/>
          <a:lstStyle/>
          <a:p>
            <a:endParaRPr lang="en-US"/>
          </a:p>
        </p:txBody>
      </p:sp>
      <p:sp>
        <p:nvSpPr>
          <p:cNvPr id="845856" name="AutoShape 32"/>
          <p:cNvSpPr>
            <a:spLocks noChangeArrowheads="1"/>
          </p:cNvSpPr>
          <p:nvPr/>
        </p:nvSpPr>
        <p:spPr bwMode="auto">
          <a:xfrm>
            <a:off x="3505200" y="2960688"/>
            <a:ext cx="304800" cy="304800"/>
          </a:xfrm>
          <a:prstGeom prst="rightArrow">
            <a:avLst>
              <a:gd name="adj1" fmla="val 50000"/>
              <a:gd name="adj2" fmla="val 25000"/>
            </a:avLst>
          </a:prstGeom>
          <a:solidFill>
            <a:srgbClr val="3366FF">
              <a:alpha val="67842"/>
            </a:srgbClr>
          </a:solidFill>
          <a:ln w="9525">
            <a:noFill/>
            <a:miter lim="800000"/>
            <a:headEnd/>
            <a:tailEnd/>
          </a:ln>
        </p:spPr>
        <p:txBody>
          <a:bodyPr wrap="none" anchor="ctr"/>
          <a:lstStyle/>
          <a:p>
            <a:endParaRPr lang="en-US"/>
          </a:p>
        </p:txBody>
      </p:sp>
      <p:sp>
        <p:nvSpPr>
          <p:cNvPr id="845857" name="AutoShape 33"/>
          <p:cNvSpPr>
            <a:spLocks noChangeArrowheads="1"/>
          </p:cNvSpPr>
          <p:nvPr/>
        </p:nvSpPr>
        <p:spPr bwMode="auto">
          <a:xfrm>
            <a:off x="1676400" y="2960688"/>
            <a:ext cx="304800" cy="304800"/>
          </a:xfrm>
          <a:prstGeom prst="rightArrow">
            <a:avLst>
              <a:gd name="adj1" fmla="val 50000"/>
              <a:gd name="adj2" fmla="val 25000"/>
            </a:avLst>
          </a:prstGeom>
          <a:solidFill>
            <a:srgbClr val="3366FF">
              <a:alpha val="67842"/>
            </a:srgbClr>
          </a:solidFill>
          <a:ln w="9525">
            <a:noFill/>
            <a:miter lim="800000"/>
            <a:headEnd/>
            <a:tailEnd/>
          </a:ln>
        </p:spPr>
        <p:txBody>
          <a:bodyPr wrap="none" anchor="ctr"/>
          <a:lstStyle/>
          <a:p>
            <a:endParaRPr lang="en-US"/>
          </a:p>
        </p:txBody>
      </p:sp>
      <p:sp>
        <p:nvSpPr>
          <p:cNvPr id="129038" name="AutoShape 3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45857"/>
                                        </p:tgtEl>
                                        <p:attrNameLst>
                                          <p:attrName>style.visibility</p:attrName>
                                        </p:attrNameLst>
                                      </p:cBhvr>
                                      <p:to>
                                        <p:strVal val="visible"/>
                                      </p:to>
                                    </p:set>
                                    <p:animEffect transition="in" filter="wipe(left)">
                                      <p:cBhvr>
                                        <p:cTn id="14" dur="500"/>
                                        <p:tgtEl>
                                          <p:spTgt spid="845857"/>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45856"/>
                                        </p:tgtEl>
                                        <p:attrNameLst>
                                          <p:attrName>style.visibility</p:attrName>
                                        </p:attrNameLst>
                                      </p:cBhvr>
                                      <p:to>
                                        <p:strVal val="visible"/>
                                      </p:to>
                                    </p:set>
                                    <p:animEffect transition="in" filter="wipe(left)">
                                      <p:cBhvr>
                                        <p:cTn id="23" dur="500"/>
                                        <p:tgtEl>
                                          <p:spTgt spid="84585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45855"/>
                                        </p:tgtEl>
                                        <p:attrNameLst>
                                          <p:attrName>style.visibility</p:attrName>
                                        </p:attrNameLst>
                                      </p:cBhvr>
                                      <p:to>
                                        <p:strVal val="visible"/>
                                      </p:to>
                                    </p:set>
                                    <p:animEffect transition="in" filter="wipe(left)">
                                      <p:cBhvr>
                                        <p:cTn id="37" dur="500"/>
                                        <p:tgtEl>
                                          <p:spTgt spid="845855"/>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45854"/>
                                        </p:tgtEl>
                                        <p:attrNameLst>
                                          <p:attrName>style.visibility</p:attrName>
                                        </p:attrNameLst>
                                      </p:cBhvr>
                                      <p:to>
                                        <p:strVal val="visible"/>
                                      </p:to>
                                    </p:set>
                                    <p:animEffect transition="in" filter="wipe(left)">
                                      <p:cBhvr>
                                        <p:cTn id="46" dur="500"/>
                                        <p:tgtEl>
                                          <p:spTgt spid="84585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dissolv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54" grpId="0" animBg="1"/>
      <p:bldP spid="845855" grpId="0" animBg="1"/>
      <p:bldP spid="845856" grpId="0" animBg="1"/>
      <p:bldP spid="84585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4F4FC5"/>
            </a:gs>
            <a:gs pos="50000">
              <a:srgbClr val="4F79FF"/>
            </a:gs>
            <a:gs pos="100000">
              <a:srgbClr val="4F4FC5"/>
            </a:gs>
          </a:gsLst>
          <a:lin ang="5400000" scaled="1"/>
        </a:gradFill>
        <a:effectLst/>
      </p:bgPr>
    </p:bg>
    <p:spTree>
      <p:nvGrpSpPr>
        <p:cNvPr id="1" name=""/>
        <p:cNvGrpSpPr/>
        <p:nvPr/>
      </p:nvGrpSpPr>
      <p:grpSpPr>
        <a:xfrm>
          <a:off x="0" y="0"/>
          <a:ext cx="0" cy="0"/>
          <a:chOff x="0" y="0"/>
          <a:chExt cx="0" cy="0"/>
        </a:xfrm>
      </p:grpSpPr>
      <p:sp>
        <p:nvSpPr>
          <p:cNvPr id="130050" name="Rectangle 4"/>
          <p:cNvSpPr>
            <a:spLocks noGrp="1" noChangeArrowheads="1"/>
          </p:cNvSpPr>
          <p:nvPr>
            <p:ph type="title"/>
          </p:nvPr>
        </p:nvSpPr>
        <p:spPr/>
        <p:txBody>
          <a:bodyPr/>
          <a:lstStyle/>
          <a:p>
            <a:pPr eaLnBrk="1" hangingPunct="1"/>
            <a:r>
              <a:rPr lang="en-US" smtClean="0"/>
              <a:t>Reviewing Concepts</a:t>
            </a:r>
            <a:br>
              <a:rPr lang="en-US" smtClean="0"/>
            </a:br>
            <a:r>
              <a:rPr lang="en-US" sz="2400" i="1" smtClean="0">
                <a:solidFill>
                  <a:schemeClr val="bg1"/>
                </a:solidFill>
              </a:rPr>
              <a:t>What is Science?</a:t>
            </a:r>
            <a:endParaRPr lang="en-US" smtClean="0">
              <a:solidFill>
                <a:schemeClr val="bg1"/>
              </a:solidFill>
            </a:endParaRPr>
          </a:p>
        </p:txBody>
      </p:sp>
      <p:sp>
        <p:nvSpPr>
          <p:cNvPr id="130051" name="Rectangle 5"/>
          <p:cNvSpPr>
            <a:spLocks noGrp="1" noChangeArrowheads="1"/>
          </p:cNvSpPr>
          <p:nvPr>
            <p:ph type="body" idx="1"/>
          </p:nvPr>
        </p:nvSpPr>
        <p:spPr/>
        <p:txBody>
          <a:bodyPr/>
          <a:lstStyle/>
          <a:p>
            <a:pPr eaLnBrk="1" hangingPunct="1"/>
            <a:r>
              <a:rPr lang="en-US" smtClean="0"/>
              <a:t>How does the scientific process start and end?</a:t>
            </a:r>
          </a:p>
          <a:p>
            <a:pPr eaLnBrk="1" hangingPunct="1"/>
            <a:r>
              <a:rPr lang="en-US" smtClean="0"/>
              <a:t>How are science and technology related?</a:t>
            </a:r>
          </a:p>
          <a:p>
            <a:pPr eaLnBrk="1" hangingPunct="1"/>
            <a:r>
              <a:rPr lang="en-US" smtClean="0"/>
              <a:t>What are the branches of natural science?</a:t>
            </a:r>
          </a:p>
          <a:p>
            <a:pPr eaLnBrk="1" hangingPunct="1"/>
            <a:r>
              <a:rPr lang="en-US" smtClean="0"/>
              <a:t>Explain the advantages and disadvantages of subdividing science into many different areas.</a:t>
            </a:r>
          </a:p>
          <a:p>
            <a:pPr eaLnBrk="1" hangingPunct="1"/>
            <a:r>
              <a:rPr lang="en-US" smtClean="0"/>
              <a:t>Why do scientists seek to discover new laws of the universe?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4F4FC5"/>
            </a:gs>
            <a:gs pos="50000">
              <a:srgbClr val="4F79FF"/>
            </a:gs>
            <a:gs pos="100000">
              <a:srgbClr val="4F4FC5"/>
            </a:gs>
          </a:gsLst>
          <a:lin ang="5400000" scaled="1"/>
        </a:gra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Reviewing Concepts</a:t>
            </a:r>
            <a:br>
              <a:rPr lang="en-US" smtClean="0"/>
            </a:br>
            <a:r>
              <a:rPr lang="en-US" sz="2400" i="1" smtClean="0">
                <a:solidFill>
                  <a:schemeClr val="bg1"/>
                </a:solidFill>
              </a:rPr>
              <a:t>Using a Scientific Approach</a:t>
            </a:r>
            <a:endParaRPr lang="en-US" smtClean="0">
              <a:solidFill>
                <a:schemeClr val="bg1"/>
              </a:solidFill>
            </a:endParaRPr>
          </a:p>
        </p:txBody>
      </p:sp>
      <p:sp>
        <p:nvSpPr>
          <p:cNvPr id="131075" name="Rectangle 3"/>
          <p:cNvSpPr>
            <a:spLocks noGrp="1" noChangeArrowheads="1"/>
          </p:cNvSpPr>
          <p:nvPr>
            <p:ph type="body" idx="1"/>
          </p:nvPr>
        </p:nvSpPr>
        <p:spPr/>
        <p:txBody>
          <a:bodyPr/>
          <a:lstStyle/>
          <a:p>
            <a:pPr eaLnBrk="1" hangingPunct="1"/>
            <a:r>
              <a:rPr lang="en-US" smtClean="0"/>
              <a:t>What is the goal of scientific methods?</a:t>
            </a:r>
          </a:p>
          <a:p>
            <a:pPr eaLnBrk="1" hangingPunct="1"/>
            <a:r>
              <a:rPr lang="en-US" smtClean="0"/>
              <a:t>How does a scientific law differ from a scientific theory?</a:t>
            </a:r>
          </a:p>
          <a:p>
            <a:pPr eaLnBrk="1" hangingPunct="1"/>
            <a:r>
              <a:rPr lang="en-US" smtClean="0"/>
              <a:t>Why are scientific models useful?</a:t>
            </a:r>
          </a:p>
          <a:p>
            <a:pPr eaLnBrk="1" hangingPunct="1"/>
            <a:r>
              <a:rPr lang="en-US" smtClean="0"/>
              <a:t>What are three types of variables in a controlled experiment?</a:t>
            </a:r>
          </a:p>
          <a:p>
            <a:pPr eaLnBrk="1" hangingPunct="1"/>
            <a:r>
              <a:rPr lang="en-US" smtClean="0"/>
              <a:t>Does every scientific method begin with an observation?  Explain.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8|1.1|1.3"/>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TIMING" val="|2.1|8.1|9.7"/>
</p:tagLst>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777777"/>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777777"/>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33"/>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969696"/>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33"/>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969696"/>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ersonal Home Page (Standard)">
  <a:themeElements>
    <a:clrScheme name="Personal Home Page (Standard) 1">
      <a:dk1>
        <a:srgbClr val="000000"/>
      </a:dk1>
      <a:lt1>
        <a:srgbClr val="FFFFFF"/>
      </a:lt1>
      <a:dk2>
        <a:srgbClr val="1E2E53"/>
      </a:dk2>
      <a:lt2>
        <a:srgbClr val="FFCC00"/>
      </a:lt2>
      <a:accent1>
        <a:srgbClr val="FF9933"/>
      </a:accent1>
      <a:accent2>
        <a:srgbClr val="336699"/>
      </a:accent2>
      <a:accent3>
        <a:srgbClr val="ABADB3"/>
      </a:accent3>
      <a:accent4>
        <a:srgbClr val="DADADA"/>
      </a:accent4>
      <a:accent5>
        <a:srgbClr val="FFCAAD"/>
      </a:accent5>
      <a:accent6>
        <a:srgbClr val="2D5C8A"/>
      </a:accent6>
      <a:hlink>
        <a:srgbClr val="EAEAEA"/>
      </a:hlink>
      <a:folHlink>
        <a:srgbClr val="A73737"/>
      </a:folHlink>
    </a:clrScheme>
    <a:fontScheme name="Personal Home Page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ersonal Home Page (Standard) 1">
        <a:dk1>
          <a:srgbClr val="000000"/>
        </a:dk1>
        <a:lt1>
          <a:srgbClr val="FFFFFF"/>
        </a:lt1>
        <a:dk2>
          <a:srgbClr val="1E2E53"/>
        </a:dk2>
        <a:lt2>
          <a:srgbClr val="FFCC00"/>
        </a:lt2>
        <a:accent1>
          <a:srgbClr val="FF9933"/>
        </a:accent1>
        <a:accent2>
          <a:srgbClr val="336699"/>
        </a:accent2>
        <a:accent3>
          <a:srgbClr val="ABADB3"/>
        </a:accent3>
        <a:accent4>
          <a:srgbClr val="DADADA"/>
        </a:accent4>
        <a:accent5>
          <a:srgbClr val="FFCAAD"/>
        </a:accent5>
        <a:accent6>
          <a:srgbClr val="2D5C8A"/>
        </a:accent6>
        <a:hlink>
          <a:srgbClr val="EAEAEA"/>
        </a:hlink>
        <a:folHlink>
          <a:srgbClr val="A73737"/>
        </a:folHlink>
      </a:clrScheme>
      <a:clrMap bg1="dk2" tx1="lt1" bg2="dk1" tx2="lt2" accent1="accent1" accent2="accent2" accent3="accent3" accent4="accent4" accent5="accent5" accent6="accent6" hlink="hlink" folHlink="folHlink"/>
    </a:extraClrScheme>
    <a:extraClrScheme>
      <a:clrScheme name="Personal Home Page (Standard) 2">
        <a:dk1>
          <a:srgbClr val="663300"/>
        </a:dk1>
        <a:lt1>
          <a:srgbClr val="FFFFFF"/>
        </a:lt1>
        <a:dk2>
          <a:srgbClr val="996633"/>
        </a:dk2>
        <a:lt2>
          <a:srgbClr val="868686"/>
        </a:lt2>
        <a:accent1>
          <a:srgbClr val="FF9900"/>
        </a:accent1>
        <a:accent2>
          <a:srgbClr val="CC6600"/>
        </a:accent2>
        <a:accent3>
          <a:srgbClr val="FFFFFF"/>
        </a:accent3>
        <a:accent4>
          <a:srgbClr val="562A00"/>
        </a:accent4>
        <a:accent5>
          <a:srgbClr val="FFCAAA"/>
        </a:accent5>
        <a:accent6>
          <a:srgbClr val="B95C00"/>
        </a:accent6>
        <a:hlink>
          <a:srgbClr val="FFCC00"/>
        </a:hlink>
        <a:folHlink>
          <a:srgbClr val="CCCCCC"/>
        </a:folHlink>
      </a:clrScheme>
      <a:clrMap bg1="lt1" tx1="dk1" bg2="lt2" tx2="dk2" accent1="accent1" accent2="accent2" accent3="accent3" accent4="accent4" accent5="accent5" accent6="accent6" hlink="hlink" folHlink="folHlink"/>
    </a:extraClrScheme>
    <a:extraClrScheme>
      <a:clrScheme name="Personal Home Page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ersonal Home Page (Standard) 4">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33"/>
        </a:folHlink>
      </a:clrScheme>
      <a:clrMap bg1="lt1" tx1="dk1" bg2="lt2" tx2="dk2" accent1="accent1" accent2="accent2" accent3="accent3" accent4="accent4" accent5="accent5" accent6="accent6" hlink="hlink" folHlink="folHlink"/>
    </a:extraClrScheme>
    <a:extraClrScheme>
      <a:clrScheme name="Personal Home Page (Standard) 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969696"/>
        </a:folHlink>
      </a:clrScheme>
      <a:clrMap bg1="lt1" tx1="dk1" bg2="lt2" tx2="dk2" accent1="accent1" accent2="accent2" accent3="accent3" accent4="accent4" accent5="accent5" accent6="accent6" hlink="hlink" folHlink="folHlink"/>
    </a:extraClrScheme>
    <a:extraClrScheme>
      <a:clrScheme name="Personal Home Page (Standard) 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clrMap bg1="lt1" tx1="dk1" bg2="lt2" tx2="dk2" accent1="accent1" accent2="accent2" accent3="accent3" accent4="accent4" accent5="accent5" accent6="accent6" hlink="hlink" folHlink="folHlink"/>
    </a:extraClrScheme>
    <a:extraClrScheme>
      <a:clrScheme name="2_Default Design 14">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33"/>
        </a:folHlink>
      </a:clrScheme>
      <a:clrMap bg1="lt1" tx1="dk1" bg2="lt2" tx2="dk2" accent1="accent1" accent2="accent2" accent3="accent3" accent4="accent4" accent5="accent5" accent6="accent6" hlink="hlink" folHlink="folHlink"/>
    </a:extraClrScheme>
    <a:extraClrScheme>
      <a:clrScheme name="2_Default Design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969696"/>
        </a:folHlink>
      </a:clrScheme>
      <a:clrMap bg1="lt1" tx1="dk1" bg2="lt2" tx2="dk2" accent1="accent1" accent2="accent2" accent3="accent3" accent4="accent4" accent5="accent5" accent6="accent6" hlink="hlink" folHlink="folHlink"/>
    </a:extraClrScheme>
    <a:extraClrScheme>
      <a:clrScheme name="2_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themeOverride>
</file>

<file path=ppt/theme/themeOverride10.xml><?xml version="1.0" encoding="utf-8"?>
<a:themeOverride xmlns:a="http://schemas.openxmlformats.org/drawingml/2006/main">
  <a:clrScheme name="">
    <a:dk1>
      <a:srgbClr val="336699"/>
    </a:dk1>
    <a:lt1>
      <a:srgbClr val="FFFF99"/>
    </a:lt1>
    <a:dk2>
      <a:srgbClr val="000000"/>
    </a:dk2>
    <a:lt2>
      <a:srgbClr val="E3EBF1"/>
    </a:lt2>
    <a:accent1>
      <a:srgbClr val="003399"/>
    </a:accent1>
    <a:accent2>
      <a:srgbClr val="468A4B"/>
    </a:accent2>
    <a:accent3>
      <a:srgbClr val="AAAAAA"/>
    </a:accent3>
    <a:accent4>
      <a:srgbClr val="DADA82"/>
    </a:accent4>
    <a:accent5>
      <a:srgbClr val="AAADCA"/>
    </a:accent5>
    <a:accent6>
      <a:srgbClr val="3F7D43"/>
    </a:accent6>
    <a:hlink>
      <a:srgbClr val="66CCFF"/>
    </a:hlink>
    <a:folHlink>
      <a:srgbClr val="F0E500"/>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1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18.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19.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20.xml><?xml version="1.0" encoding="utf-8"?>
<a:themeOverride xmlns:a="http://schemas.openxmlformats.org/drawingml/2006/main">
  <a:clrScheme name="1_Default Design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2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2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2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5.xml><?xml version="1.0" encoding="utf-8"?>
<a:themeOverride xmlns:a="http://schemas.openxmlformats.org/drawingml/2006/main">
  <a:clrScheme name="1_Default Design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000066"/>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8661</TotalTime>
  <Words>22629</Words>
  <Application>Microsoft Office PowerPoint</Application>
  <PresentationFormat>On-screen Show (4:3)</PresentationFormat>
  <Paragraphs>5719</Paragraphs>
  <Slides>329</Slides>
  <Notes>328</Notes>
  <HiddenSlides>37</HiddenSlides>
  <MMClips>33</MMClips>
  <ScaleCrop>false</ScaleCrop>
  <HeadingPairs>
    <vt:vector size="10" baseType="variant">
      <vt:variant>
        <vt:lpstr>Fonts Used</vt:lpstr>
      </vt:variant>
      <vt:variant>
        <vt:i4>23</vt:i4>
      </vt:variant>
      <vt:variant>
        <vt:lpstr>Theme</vt:lpstr>
      </vt:variant>
      <vt:variant>
        <vt:i4>7</vt:i4>
      </vt:variant>
      <vt:variant>
        <vt:lpstr>Embedded OLE Servers</vt:lpstr>
      </vt:variant>
      <vt:variant>
        <vt:i4>7</vt:i4>
      </vt:variant>
      <vt:variant>
        <vt:lpstr>Slide Titles</vt:lpstr>
      </vt:variant>
      <vt:variant>
        <vt:i4>329</vt:i4>
      </vt:variant>
      <vt:variant>
        <vt:lpstr>Custom Shows</vt:lpstr>
      </vt:variant>
      <vt:variant>
        <vt:i4>9</vt:i4>
      </vt:variant>
    </vt:vector>
  </HeadingPairs>
  <TitlesOfParts>
    <vt:vector size="375" baseType="lpstr">
      <vt:lpstr>Arial</vt:lpstr>
      <vt:lpstr>Times New Roman</vt:lpstr>
      <vt:lpstr>Wingdings</vt:lpstr>
      <vt:lpstr>Arial Narrow</vt:lpstr>
      <vt:lpstr>Lucida Handwriting</vt:lpstr>
      <vt:lpstr>Arial Black</vt:lpstr>
      <vt:lpstr>Times</vt:lpstr>
      <vt:lpstr>Baskerville Old Face</vt:lpstr>
      <vt:lpstr>Symbol</vt:lpstr>
      <vt:lpstr>Viner Hand ITC</vt:lpstr>
      <vt:lpstr>Andy</vt:lpstr>
      <vt:lpstr>Blackletter686 BT</vt:lpstr>
      <vt:lpstr>Stencil</vt:lpstr>
      <vt:lpstr>Impact</vt:lpstr>
      <vt:lpstr>Mistral</vt:lpstr>
      <vt:lpstr>Hanzel-Italic</vt:lpstr>
      <vt:lpstr>OCR-A BT</vt:lpstr>
      <vt:lpstr>Arial Unicode MS</vt:lpstr>
      <vt:lpstr>Comic Sans MS</vt:lpstr>
      <vt:lpstr>Old English Text MT</vt:lpstr>
      <vt:lpstr>Edwardian Script ITC</vt:lpstr>
      <vt:lpstr>Microsoft Sans Serif</vt:lpstr>
      <vt:lpstr>20th Century Font</vt:lpstr>
      <vt:lpstr>Default Design</vt:lpstr>
      <vt:lpstr>1_Default Design</vt:lpstr>
      <vt:lpstr>Personal Home Page (Standard)</vt:lpstr>
      <vt:lpstr>2_Default Design</vt:lpstr>
      <vt:lpstr>3_Default Design</vt:lpstr>
      <vt:lpstr>4_Default Design</vt:lpstr>
      <vt:lpstr>5_Default Design</vt:lpstr>
      <vt:lpstr>Bitmap Image</vt:lpstr>
      <vt:lpstr>Microsoft PowerPoint Presentation</vt:lpstr>
      <vt:lpstr>Microsoft Graph Chart</vt:lpstr>
      <vt:lpstr>Microsoft Graph 2000 Chart</vt:lpstr>
      <vt:lpstr>Microsoft Equation 3.0</vt:lpstr>
      <vt:lpstr>Design Science Equation Editor 4.0 Equation</vt:lpstr>
      <vt:lpstr>Microsoft Photo Editor 3.0 Photo</vt:lpstr>
      <vt:lpstr>Introduction to Chemistry</vt:lpstr>
      <vt:lpstr>Slide 2</vt:lpstr>
      <vt:lpstr>Slide 3</vt:lpstr>
      <vt:lpstr>Slide 4</vt:lpstr>
      <vt:lpstr>Slide 5</vt:lpstr>
      <vt:lpstr>Slide 6</vt:lpstr>
      <vt:lpstr>Slide 7</vt:lpstr>
      <vt:lpstr>Table of Contents ‘Introduction to Chemistry’</vt:lpstr>
      <vt:lpstr>Lecture Outline – Intro. to Chemistry</vt:lpstr>
      <vt:lpstr>Intro to Chemistry</vt:lpstr>
      <vt:lpstr>World of Chemistry The Annenberg Film Series</vt:lpstr>
      <vt:lpstr>A Lost Child Keeping Warm</vt:lpstr>
      <vt:lpstr>“Cylindrical Objects Burn”</vt:lpstr>
      <vt:lpstr>Slide 14</vt:lpstr>
      <vt:lpstr>The Six Levels  of Thought</vt:lpstr>
      <vt:lpstr>Food Elements Removed from the soil by various plants</vt:lpstr>
      <vt:lpstr>Slide 17</vt:lpstr>
      <vt:lpstr>Job Skills for the Future</vt:lpstr>
      <vt:lpstr>You’ve Finally Met Your Match</vt:lpstr>
      <vt:lpstr>A Description of a Burning Candle</vt:lpstr>
      <vt:lpstr>Dual  Perceptions</vt:lpstr>
      <vt:lpstr>Dual  Perceptions</vt:lpstr>
      <vt:lpstr>Dual  Perceptions</vt:lpstr>
      <vt:lpstr>Stack of Blocks</vt:lpstr>
      <vt:lpstr>Slide 25</vt:lpstr>
      <vt:lpstr>Slide 26</vt:lpstr>
      <vt:lpstr>Perception of Motion</vt:lpstr>
      <vt:lpstr>Slide 28</vt:lpstr>
      <vt:lpstr>Slide 29</vt:lpstr>
      <vt:lpstr>Slide 30</vt:lpstr>
      <vt:lpstr>Unit 1 Introduction to Chemistry </vt:lpstr>
      <vt:lpstr>Slide 32</vt:lpstr>
      <vt:lpstr>Vocabulary - Intro. to Chemistry</vt:lpstr>
      <vt:lpstr>Safety</vt:lpstr>
      <vt:lpstr>Basic Safety Rules</vt:lpstr>
      <vt:lpstr>Safety Features of the Lab</vt:lpstr>
      <vt:lpstr>Government Regulation of Chemicals</vt:lpstr>
      <vt:lpstr>Government Regulation</vt:lpstr>
      <vt:lpstr>Thalidomide</vt:lpstr>
      <vt:lpstr>“Happy” &amp; “Sad” Balls</vt:lpstr>
      <vt:lpstr>Mercury Poisoning</vt:lpstr>
      <vt:lpstr>Slide 42</vt:lpstr>
      <vt:lpstr>Lead Poisoning (Plumbism)</vt:lpstr>
      <vt:lpstr>Safety Symbols</vt:lpstr>
      <vt:lpstr>Safety Symbols</vt:lpstr>
      <vt:lpstr>Safety Equipment</vt:lpstr>
      <vt:lpstr>Chemical Burns</vt:lpstr>
      <vt:lpstr>Slide 48</vt:lpstr>
      <vt:lpstr>SAFETY in the Science Classroom</vt:lpstr>
      <vt:lpstr>Material Safety Data Sheet (MSDS) </vt:lpstr>
      <vt:lpstr>Material Safety Data Sheet</vt:lpstr>
      <vt:lpstr>Chemical Exposure</vt:lpstr>
      <vt:lpstr>How Toxic is “Toxic?”</vt:lpstr>
      <vt:lpstr>Toxicity</vt:lpstr>
      <vt:lpstr>Toxicity</vt:lpstr>
      <vt:lpstr>Slide 56</vt:lpstr>
      <vt:lpstr>Knowledge = Safety</vt:lpstr>
      <vt:lpstr>Science</vt:lpstr>
      <vt:lpstr>Slide 59</vt:lpstr>
      <vt:lpstr>Slide 60</vt:lpstr>
      <vt:lpstr>The Functions of Science</vt:lpstr>
      <vt:lpstr>Slide 62</vt:lpstr>
      <vt:lpstr>Pure Science</vt:lpstr>
      <vt:lpstr>Applied Science</vt:lpstr>
      <vt:lpstr>Corning Glass</vt:lpstr>
      <vt:lpstr>Fertilizers (5-15-10)</vt:lpstr>
      <vt:lpstr>Slide 67</vt:lpstr>
      <vt:lpstr>Slide 68</vt:lpstr>
      <vt:lpstr>How does scientific knowledge advance?</vt:lpstr>
      <vt:lpstr>Aluminum Mining</vt:lpstr>
      <vt:lpstr>The Scientific Method</vt:lpstr>
      <vt:lpstr>Guiding Questions</vt:lpstr>
      <vt:lpstr>Slide 73</vt:lpstr>
      <vt:lpstr>Checkbook Activity</vt:lpstr>
      <vt:lpstr>Fundamental Properties of Models</vt:lpstr>
      <vt:lpstr>World of Chemistry The Annenberg Film Series</vt:lpstr>
      <vt:lpstr>Scientific Method</vt:lpstr>
      <vt:lpstr>Slide 78</vt:lpstr>
      <vt:lpstr>The Skeptical Chemist</vt:lpstr>
      <vt:lpstr>Slide 80</vt:lpstr>
      <vt:lpstr>Slide 81</vt:lpstr>
      <vt:lpstr>Data</vt:lpstr>
      <vt:lpstr>Parts of the Scientific Method</vt:lpstr>
      <vt:lpstr>Hypotheses</vt:lpstr>
      <vt:lpstr>Experiments</vt:lpstr>
      <vt:lpstr>A Scientific Experiment</vt:lpstr>
      <vt:lpstr>A Controlled Experiment?</vt:lpstr>
      <vt:lpstr>Introduction to Qualitative Analysis</vt:lpstr>
      <vt:lpstr>Scientific Method</vt:lpstr>
      <vt:lpstr>Fundamental Properties of Models</vt:lpstr>
      <vt:lpstr>Scientific Law vs.  Scientific Theory</vt:lpstr>
      <vt:lpstr>Experiments</vt:lpstr>
      <vt:lpstr>Theory vs. Natural Law</vt:lpstr>
      <vt:lpstr>Slide 94</vt:lpstr>
      <vt:lpstr>Slide 95</vt:lpstr>
      <vt:lpstr>Slide 96</vt:lpstr>
      <vt:lpstr>Stages In The Scientific Method</vt:lpstr>
      <vt:lpstr>Reviewing Concepts What is Science?</vt:lpstr>
      <vt:lpstr>Reviewing Concepts Using a Scientific Approach</vt:lpstr>
      <vt:lpstr>Scientific Law</vt:lpstr>
      <vt:lpstr>Theories and Laws</vt:lpstr>
      <vt:lpstr>Slide 102</vt:lpstr>
      <vt:lpstr>Why Dinosaurs Disappeared</vt:lpstr>
      <vt:lpstr>The Original Metric Reference</vt:lpstr>
      <vt:lpstr>The Hellenic Market</vt:lpstr>
      <vt:lpstr>Four Element Theory</vt:lpstr>
      <vt:lpstr>Some Early Ideas on Matter</vt:lpstr>
      <vt:lpstr>Drunken Goldfish</vt:lpstr>
      <vt:lpstr>Slide 109</vt:lpstr>
      <vt:lpstr>Slide 110</vt:lpstr>
      <vt:lpstr>Slide 111</vt:lpstr>
      <vt:lpstr>Slide 112</vt:lpstr>
      <vt:lpstr>Science and Morality</vt:lpstr>
      <vt:lpstr>Scientific Method and Law</vt:lpstr>
      <vt:lpstr>Combustion &amp; Phlogiston</vt:lpstr>
      <vt:lpstr>Phlogiston Theory</vt:lpstr>
      <vt:lpstr>Combustion Theory</vt:lpstr>
      <vt:lpstr>Slide 118</vt:lpstr>
      <vt:lpstr>Phlogiston Theory of Burning</vt:lpstr>
      <vt:lpstr>Burning Magnesium Metal in an Open Container</vt:lpstr>
      <vt:lpstr>Burning Magnesium Metal in an Open Container</vt:lpstr>
      <vt:lpstr>Burning Magnesium Metal in a Closed Container</vt:lpstr>
      <vt:lpstr>The Bunsen Burner</vt:lpstr>
      <vt:lpstr>The Bunsen Burner</vt:lpstr>
      <vt:lpstr>Lighting a Bunsen Burner</vt:lpstr>
      <vt:lpstr>Flame Temperature Distribution</vt:lpstr>
      <vt:lpstr>Laboratory Equipment</vt:lpstr>
      <vt:lpstr>Laboratory Equipment</vt:lpstr>
      <vt:lpstr>Chemistry</vt:lpstr>
      <vt:lpstr>How did Chemistry Become a Science?</vt:lpstr>
      <vt:lpstr>Alchemy vs. Chemistry</vt:lpstr>
      <vt:lpstr>The Alchemist</vt:lpstr>
      <vt:lpstr>The Alchemist’s Dream</vt:lpstr>
      <vt:lpstr>Zinc Pennies</vt:lpstr>
      <vt:lpstr>Democrat vs. Republican</vt:lpstr>
      <vt:lpstr>Alchemy   vs.  Chemistry</vt:lpstr>
      <vt:lpstr>Slide 137</vt:lpstr>
      <vt:lpstr>Paracelsus</vt:lpstr>
      <vt:lpstr>The Beginnings</vt:lpstr>
      <vt:lpstr>Timeline</vt:lpstr>
      <vt:lpstr>Alchemy</vt:lpstr>
      <vt:lpstr>Slide 142</vt:lpstr>
      <vt:lpstr>Early Ideas on Elements</vt:lpstr>
      <vt:lpstr>Alchemy</vt:lpstr>
      <vt:lpstr>Alchemy Symbols</vt:lpstr>
      <vt:lpstr>Alchemy</vt:lpstr>
      <vt:lpstr>Slide 147</vt:lpstr>
      <vt:lpstr>Slide 148</vt:lpstr>
      <vt:lpstr>Slide 149</vt:lpstr>
      <vt:lpstr>What is Chemistry?</vt:lpstr>
      <vt:lpstr>C h e m i s t r y</vt:lpstr>
      <vt:lpstr>C h e m i s t r y</vt:lpstr>
      <vt:lpstr>Areas of Chemistry</vt:lpstr>
      <vt:lpstr>Areas of Chemistry</vt:lpstr>
      <vt:lpstr>Stereotypes of Chemists</vt:lpstr>
      <vt:lpstr>Careers in Chemistry</vt:lpstr>
      <vt:lpstr>Careers in Chemistry</vt:lpstr>
      <vt:lpstr>Slide 158</vt:lpstr>
      <vt:lpstr>Slide 159</vt:lpstr>
      <vt:lpstr>Biological Compounds</vt:lpstr>
      <vt:lpstr>Slide 161</vt:lpstr>
      <vt:lpstr>A Career in the Field of Chemistry</vt:lpstr>
      <vt:lpstr>Production Chemists and Technicians</vt:lpstr>
      <vt:lpstr>Slide 164</vt:lpstr>
      <vt:lpstr>The Scope of Chemistry</vt:lpstr>
      <vt:lpstr>The Scope of Chemistry</vt:lpstr>
      <vt:lpstr>Research</vt:lpstr>
      <vt:lpstr>Forensic  Scientist</vt:lpstr>
      <vt:lpstr>The Scope of Chemistry</vt:lpstr>
      <vt:lpstr>Starting Yearly Salaries</vt:lpstr>
      <vt:lpstr>Slide 171</vt:lpstr>
      <vt:lpstr>World of Chemistry The Annenberg Film Series</vt:lpstr>
      <vt:lpstr> Chemistry and Manipulating Numerical Data</vt:lpstr>
      <vt:lpstr>Slide 174</vt:lpstr>
      <vt:lpstr>Graphs</vt:lpstr>
      <vt:lpstr>Bar Graph</vt:lpstr>
      <vt:lpstr>Unit 1 Test – Honor’s Chemistry Introduction to Chemistry</vt:lpstr>
      <vt:lpstr>Pie Graph </vt:lpstr>
      <vt:lpstr>Line Graph</vt:lpstr>
      <vt:lpstr>Elements of a “good” line graph</vt:lpstr>
      <vt:lpstr>How to read a graph</vt:lpstr>
      <vt:lpstr>Graphs</vt:lpstr>
      <vt:lpstr>Line Graph</vt:lpstr>
      <vt:lpstr>Bar Graph</vt:lpstr>
      <vt:lpstr>Pie Graph</vt:lpstr>
      <vt:lpstr>Pie Graphs</vt:lpstr>
      <vt:lpstr>Graphing</vt:lpstr>
      <vt:lpstr>Reviewing Concepts Presenting Scientific Data</vt:lpstr>
      <vt:lpstr>Conversion Factors and Unit Cancellation</vt:lpstr>
      <vt:lpstr>Slide 190</vt:lpstr>
      <vt:lpstr>Slide 191</vt:lpstr>
      <vt:lpstr>Slide 192</vt:lpstr>
      <vt:lpstr>Slide 193</vt:lpstr>
      <vt:lpstr>Slide 194</vt:lpstr>
      <vt:lpstr>Slide 195</vt:lpstr>
      <vt:lpstr>Slide 196</vt:lpstr>
      <vt:lpstr>Slide 197</vt:lpstr>
      <vt:lpstr>Slide 198</vt:lpstr>
      <vt:lpstr>Slide 199</vt:lpstr>
      <vt:lpstr>Slide 200</vt:lpstr>
      <vt:lpstr>Real Life Chemistry</vt:lpstr>
      <vt:lpstr>Simple Math with Conversion Factors</vt:lpstr>
      <vt:lpstr>Slide 203</vt:lpstr>
      <vt:lpstr>Slide 204</vt:lpstr>
      <vt:lpstr>Slide 205</vt:lpstr>
      <vt:lpstr>Slide 206</vt:lpstr>
      <vt:lpstr>Slide 207</vt:lpstr>
      <vt:lpstr>Slide 208</vt:lpstr>
      <vt:lpstr>Slide 209</vt:lpstr>
      <vt:lpstr>Slide 210</vt:lpstr>
      <vt:lpstr>Conversion Factors</vt:lpstr>
      <vt:lpstr>Scientific Notation</vt:lpstr>
      <vt:lpstr>Slide 213</vt:lpstr>
      <vt:lpstr>Slide 214</vt:lpstr>
      <vt:lpstr>Slide 215</vt:lpstr>
      <vt:lpstr>Using the Exponent Key on a Calculator</vt:lpstr>
      <vt:lpstr>Slide 217</vt:lpstr>
      <vt:lpstr>Slide 218</vt:lpstr>
      <vt:lpstr>Slide 219</vt:lpstr>
      <vt:lpstr>Slide 220</vt:lpstr>
      <vt:lpstr>Scientific Notation</vt:lpstr>
      <vt:lpstr>Scientific Notation</vt:lpstr>
      <vt:lpstr>Slide 223</vt:lpstr>
      <vt:lpstr>Scientific Notation</vt:lpstr>
      <vt:lpstr>Converting Numbers to Scientific Notation</vt:lpstr>
      <vt:lpstr>How to Use a Scientific Calculator</vt:lpstr>
      <vt:lpstr>Rule for Multiplication Calculating with Numbers Written in Scientific Notation</vt:lpstr>
      <vt:lpstr>Rule for Division Calculating with Numbers Written in Scientific Notation</vt:lpstr>
      <vt:lpstr>Rule for Addition and Subtraction Calculating with Numbers Written in Scientific Notation</vt:lpstr>
      <vt:lpstr>Using Scientific Notation  for Expressing the Correct Number of Significant Figures</vt:lpstr>
      <vt:lpstr>Scientific Notation</vt:lpstr>
      <vt:lpstr> Basic Concepts in Chemistry  </vt:lpstr>
      <vt:lpstr>Slide 233</vt:lpstr>
      <vt:lpstr>Slide 234</vt:lpstr>
      <vt:lpstr>Slide 235</vt:lpstr>
      <vt:lpstr>Slide 236</vt:lpstr>
      <vt:lpstr>Law of  Conservation of Mass</vt:lpstr>
      <vt:lpstr>Black Snake Demonstration</vt:lpstr>
      <vt:lpstr>Slide 239</vt:lpstr>
      <vt:lpstr>Slide 240</vt:lpstr>
      <vt:lpstr>Slide 241</vt:lpstr>
      <vt:lpstr>World of Chemistry The Annenberg Film Series</vt:lpstr>
      <vt:lpstr>The Metric System</vt:lpstr>
      <vt:lpstr>Slide 244</vt:lpstr>
      <vt:lpstr>SI System</vt:lpstr>
      <vt:lpstr>A Common System for Trade</vt:lpstr>
      <vt:lpstr>The International System of Units</vt:lpstr>
      <vt:lpstr>The Original Metric Reference</vt:lpstr>
      <vt:lpstr>The Official Standard Meter</vt:lpstr>
      <vt:lpstr>The Official Standard Kilogram</vt:lpstr>
      <vt:lpstr>Derived Units Commonly Used in Chemistry</vt:lpstr>
      <vt:lpstr>Area and Volume:  Derived Units</vt:lpstr>
      <vt:lpstr>Prefixes in the SI System</vt:lpstr>
      <vt:lpstr>Measurement</vt:lpstr>
      <vt:lpstr>Slide 255</vt:lpstr>
      <vt:lpstr>100 mL Graduated Cylinder</vt:lpstr>
      <vt:lpstr>Instruments for Measuring Volume</vt:lpstr>
      <vt:lpstr>Units of Measuring Volume</vt:lpstr>
      <vt:lpstr>Reading a Meniscus</vt:lpstr>
      <vt:lpstr>Units for Measuring Mass</vt:lpstr>
      <vt:lpstr>Slide 261</vt:lpstr>
      <vt:lpstr>Quantities of Mass</vt:lpstr>
      <vt:lpstr>Slide 263</vt:lpstr>
      <vt:lpstr>Scientific Notation:  Powers of Ten</vt:lpstr>
      <vt:lpstr>Slide 265</vt:lpstr>
      <vt:lpstr>Metric Article</vt:lpstr>
      <vt:lpstr>SI-US Conversion Factors</vt:lpstr>
      <vt:lpstr>Accuracy vs. Precision</vt:lpstr>
      <vt:lpstr>Accuracy vs. Precision</vt:lpstr>
      <vt:lpstr>Slide 270</vt:lpstr>
      <vt:lpstr>Types of errors</vt:lpstr>
      <vt:lpstr>Errors</vt:lpstr>
      <vt:lpstr>Accuracy Precision Resolution</vt:lpstr>
      <vt:lpstr>Accuracy Precision Resolution</vt:lpstr>
      <vt:lpstr>Standard Deviation</vt:lpstr>
      <vt:lpstr>SI Prefixes</vt:lpstr>
      <vt:lpstr>SI System for Measuring Length</vt:lpstr>
      <vt:lpstr>Comparison of English and  SI Units</vt:lpstr>
      <vt:lpstr>Reporting Measurements</vt:lpstr>
      <vt:lpstr>Measuring a Pin</vt:lpstr>
      <vt:lpstr>Practice Measuring</vt:lpstr>
      <vt:lpstr>Implied Range of Uncertainty</vt:lpstr>
      <vt:lpstr>Slide 283</vt:lpstr>
      <vt:lpstr>Reading a Vernier</vt:lpstr>
      <vt:lpstr>Reading a Vernier</vt:lpstr>
      <vt:lpstr>Slide 286</vt:lpstr>
      <vt:lpstr>Slide 287</vt:lpstr>
      <vt:lpstr>Slide 288</vt:lpstr>
      <vt:lpstr>How to Read a Thermometer (Celcius)</vt:lpstr>
      <vt:lpstr>Record the Temperature (Celcius)</vt:lpstr>
      <vt:lpstr>Measurements</vt:lpstr>
      <vt:lpstr>MEASUREMENT</vt:lpstr>
      <vt:lpstr>Accuracy vs. Precision</vt:lpstr>
      <vt:lpstr>Percent Error</vt:lpstr>
      <vt:lpstr>Percent Error</vt:lpstr>
      <vt:lpstr>Significant Figures</vt:lpstr>
      <vt:lpstr>Significant Figures</vt:lpstr>
      <vt:lpstr>Significant Figures</vt:lpstr>
      <vt:lpstr>Significant Figures</vt:lpstr>
      <vt:lpstr>Significant Figures</vt:lpstr>
      <vt:lpstr>Significant Figures</vt:lpstr>
      <vt:lpstr>Significant Figures</vt:lpstr>
      <vt:lpstr>Scientific Notation</vt:lpstr>
      <vt:lpstr>Scientific Notation</vt:lpstr>
      <vt:lpstr>Scientific Notation</vt:lpstr>
      <vt:lpstr>Proportions</vt:lpstr>
      <vt:lpstr>Reviewing Concepts Measurement</vt:lpstr>
      <vt:lpstr>Slide 308</vt:lpstr>
      <vt:lpstr>Significant figures:  Rules for zeros</vt:lpstr>
      <vt:lpstr>Significant Figures</vt:lpstr>
      <vt:lpstr>Significant Digits</vt:lpstr>
      <vt:lpstr>How to pick a lab partner</vt:lpstr>
      <vt:lpstr>Essential Math of Chemistry</vt:lpstr>
      <vt:lpstr>Math Review</vt:lpstr>
      <vt:lpstr>Mathematics of Chemistry</vt:lpstr>
      <vt:lpstr>The Importance of Units</vt:lpstr>
      <vt:lpstr>Basic Algebra</vt:lpstr>
      <vt:lpstr>Basic Algebra</vt:lpstr>
      <vt:lpstr>Basic Algebra</vt:lpstr>
      <vt:lpstr>Basic Algebra</vt:lpstr>
      <vt:lpstr>Basic Algebra</vt:lpstr>
      <vt:lpstr>Slide 322</vt:lpstr>
      <vt:lpstr>A General Procedure for Solving Problems</vt:lpstr>
      <vt:lpstr>How to Succeed in Chemistry</vt:lpstr>
      <vt:lpstr>Hollow Penny</vt:lpstr>
      <vt:lpstr>Slide 326</vt:lpstr>
      <vt:lpstr>THE END</vt:lpstr>
      <vt:lpstr>KEYS - Intro. to Chemistry</vt:lpstr>
      <vt:lpstr>Resources - Intro. to Chemistry</vt:lpstr>
      <vt:lpstr>Alchemy vs. Chemistry</vt:lpstr>
      <vt:lpstr>Safety</vt:lpstr>
      <vt:lpstr>Scientific Method</vt:lpstr>
      <vt:lpstr>Phlogiston</vt:lpstr>
      <vt:lpstr>Metric System</vt:lpstr>
      <vt:lpstr>Measurement</vt:lpstr>
      <vt:lpstr>Scientific Notation</vt:lpstr>
      <vt:lpstr>Graphing</vt:lpstr>
      <vt:lpstr>How to Succeed in Chemistry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Chemistry</dc:title>
  <dc:subject>Chemistry</dc:subject>
  <dc:creator>Jeff Christopherson</dc:creator>
  <cp:keywords>safety, technology, scientific method, alchemy, scientific notation, metric system, measurement, lab equipment</cp:keywords>
  <dc:description>First unit of Chemistry class.  A basic overview of physical science is given.  This unit should be "phun" for the students.  </dc:description>
  <cp:lastModifiedBy>UNIT55</cp:lastModifiedBy>
  <cp:revision>745</cp:revision>
  <dcterms:created xsi:type="dcterms:W3CDTF">2001-12-22T16:15:14Z</dcterms:created>
  <dcterms:modified xsi:type="dcterms:W3CDTF">2009-07-08T16:27:14Z</dcterms:modified>
  <cp:category>Unit 1 - Chemistry</cp:category>
</cp:coreProperties>
</file>